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wdp" ContentType="image/vnd.ms-photo"/>
  <Default Extension="gif" ContentType="image/gif"/>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3.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4.xml" ContentType="application/vnd.openxmlformats-officedocument.theme+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5.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7.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8.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9.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theme/theme10.xml" ContentType="application/vnd.openxmlformats-officedocument.theme+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theme/theme11.xml" ContentType="application/vnd.openxmlformats-officedocument.theme+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2.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3.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4.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5.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theme/theme16.xml" ContentType="application/vnd.openxmlformats-officedocument.theme+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theme/theme17.xml" ContentType="application/vnd.openxmlformats-officedocument.theme+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8.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theme/theme19.xml" ContentType="application/vnd.openxmlformats-officedocument.theme+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theme/theme20.xml" ContentType="application/vnd.openxmlformats-officedocument.theme+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theme/theme21.xml" ContentType="application/vnd.openxmlformats-officedocument.theme+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theme/theme22.xml" ContentType="application/vnd.openxmlformats-officedocument.theme+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theme/theme23.xml" ContentType="application/vnd.openxmlformats-officedocument.theme+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theme/theme24.xml" ContentType="application/vnd.openxmlformats-officedocument.theme+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theme/theme25.xml" ContentType="application/vnd.openxmlformats-officedocument.theme+xml"/>
  <Override PartName="/ppt/slideLayouts/slideLayout284.xml" ContentType="application/vnd.openxmlformats-officedocument.presentationml.slideLayout+xml"/>
  <Override PartName="/ppt/theme/theme26.xml" ContentType="application/vnd.openxmlformats-officedocument.theme+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theme/theme27.xml" ContentType="application/vnd.openxmlformats-officedocument.theme+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theme/theme28.xml" ContentType="application/vnd.openxmlformats-officedocument.theme+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theme/theme29.xml" ContentType="application/vnd.openxmlformats-officedocument.theme+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theme/theme30.xml" ContentType="application/vnd.openxmlformats-officedocument.theme+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31.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theme/theme32.xml" ContentType="application/vnd.openxmlformats-officedocument.theme+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theme/theme33.xml" ContentType="application/vnd.openxmlformats-officedocument.theme+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theme/theme34.xml" ContentType="application/vnd.openxmlformats-officedocument.theme+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35.xml" ContentType="application/vnd.openxmlformats-officedocument.theme+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theme/theme36.xml" ContentType="application/vnd.openxmlformats-officedocument.theme+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theme/theme37.xml" ContentType="application/vnd.openxmlformats-officedocument.theme+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theme/theme38.xml" ContentType="application/vnd.openxmlformats-officedocument.theme+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theme/theme39.xml" ContentType="application/vnd.openxmlformats-officedocument.theme+xml"/>
  <Override PartName="/ppt/theme/theme40.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1.xml" ContentType="application/vnd.openxmlformats-officedocument.drawingml.chart+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charts/chart2.xml" ContentType="application/vnd.openxmlformats-officedocument.drawingml.chart+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charts/chart3.xml" ContentType="application/vnd.openxmlformats-officedocument.drawingml.chart+xml"/>
  <Override PartName="/ppt/theme/themeOverride1.xml" ContentType="application/vnd.openxmlformats-officedocument.themeOverr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491" r:id="rId1"/>
    <p:sldMasterId id="2147485457" r:id="rId2"/>
    <p:sldMasterId id="2147485469" r:id="rId3"/>
    <p:sldMasterId id="2147485533" r:id="rId4"/>
    <p:sldMasterId id="2147485641" r:id="rId5"/>
    <p:sldMasterId id="2147485812" r:id="rId6"/>
    <p:sldMasterId id="2147485825" r:id="rId7"/>
    <p:sldMasterId id="2147485837" r:id="rId8"/>
    <p:sldMasterId id="2147485863" r:id="rId9"/>
    <p:sldMasterId id="2147485901" r:id="rId10"/>
    <p:sldMasterId id="2147485910" r:id="rId11"/>
    <p:sldMasterId id="2147485922" r:id="rId12"/>
    <p:sldMasterId id="2147485935" r:id="rId13"/>
    <p:sldMasterId id="2147486048" r:id="rId14"/>
    <p:sldMasterId id="2147486121" r:id="rId15"/>
    <p:sldMasterId id="2147486133" r:id="rId16"/>
    <p:sldMasterId id="2147486349" r:id="rId17"/>
    <p:sldMasterId id="2147486631" r:id="rId18"/>
    <p:sldMasterId id="2147486644" r:id="rId19"/>
    <p:sldMasterId id="2147486937" r:id="rId20"/>
    <p:sldMasterId id="2147487148" r:id="rId21"/>
    <p:sldMasterId id="2147487160" r:id="rId22"/>
    <p:sldMasterId id="2147487173" r:id="rId23"/>
    <p:sldMasterId id="2147487186" r:id="rId24"/>
    <p:sldMasterId id="2147487198" r:id="rId25"/>
    <p:sldMasterId id="2147487210" r:id="rId26"/>
    <p:sldMasterId id="2147487212" r:id="rId27"/>
    <p:sldMasterId id="2147487224" r:id="rId28"/>
    <p:sldMasterId id="2147487236" r:id="rId29"/>
    <p:sldMasterId id="2147487248" r:id="rId30"/>
    <p:sldMasterId id="2147487260" r:id="rId31"/>
    <p:sldMasterId id="2147487272" r:id="rId32"/>
    <p:sldMasterId id="2147487284" r:id="rId33"/>
    <p:sldMasterId id="2147487296" r:id="rId34"/>
    <p:sldMasterId id="2147487308" r:id="rId35"/>
    <p:sldMasterId id="2147487320" r:id="rId36"/>
    <p:sldMasterId id="2147487332" r:id="rId37"/>
    <p:sldMasterId id="2147487348" r:id="rId38"/>
    <p:sldMasterId id="2147487360" r:id="rId39"/>
  </p:sldMasterIdLst>
  <p:notesMasterIdLst>
    <p:notesMasterId r:id="rId367"/>
  </p:notesMasterIdLst>
  <p:sldIdLst>
    <p:sldId id="1580" r:id="rId40"/>
    <p:sldId id="738" r:id="rId41"/>
    <p:sldId id="1608" r:id="rId42"/>
    <p:sldId id="1755" r:id="rId43"/>
    <p:sldId id="1756" r:id="rId44"/>
    <p:sldId id="1757" r:id="rId45"/>
    <p:sldId id="2034" r:id="rId46"/>
    <p:sldId id="2035" r:id="rId47"/>
    <p:sldId id="1629" r:id="rId48"/>
    <p:sldId id="2029" r:id="rId49"/>
    <p:sldId id="2030" r:id="rId50"/>
    <p:sldId id="2031" r:id="rId51"/>
    <p:sldId id="2032" r:id="rId52"/>
    <p:sldId id="2033" r:id="rId53"/>
    <p:sldId id="2036" r:id="rId54"/>
    <p:sldId id="2037" r:id="rId55"/>
    <p:sldId id="1615" r:id="rId56"/>
    <p:sldId id="1645" r:id="rId57"/>
    <p:sldId id="1650" r:id="rId58"/>
    <p:sldId id="1652" r:id="rId59"/>
    <p:sldId id="1653" r:id="rId60"/>
    <p:sldId id="1654" r:id="rId61"/>
    <p:sldId id="1655" r:id="rId62"/>
    <p:sldId id="1656" r:id="rId63"/>
    <p:sldId id="1657" r:id="rId64"/>
    <p:sldId id="1658" r:id="rId65"/>
    <p:sldId id="1659" r:id="rId66"/>
    <p:sldId id="1660" r:id="rId67"/>
    <p:sldId id="1661" r:id="rId68"/>
    <p:sldId id="1662" r:id="rId69"/>
    <p:sldId id="1664" r:id="rId70"/>
    <p:sldId id="1665" r:id="rId71"/>
    <p:sldId id="1666" r:id="rId72"/>
    <p:sldId id="1667" r:id="rId73"/>
    <p:sldId id="1668" r:id="rId74"/>
    <p:sldId id="1669" r:id="rId75"/>
    <p:sldId id="1673" r:id="rId76"/>
    <p:sldId id="1674" r:id="rId77"/>
    <p:sldId id="1675" r:id="rId78"/>
    <p:sldId id="1676" r:id="rId79"/>
    <p:sldId id="1677" r:id="rId80"/>
    <p:sldId id="1678" r:id="rId81"/>
    <p:sldId id="1679" r:id="rId82"/>
    <p:sldId id="1680" r:id="rId83"/>
    <p:sldId id="1682" r:id="rId84"/>
    <p:sldId id="1697" r:id="rId85"/>
    <p:sldId id="2028" r:id="rId86"/>
    <p:sldId id="1687" r:id="rId87"/>
    <p:sldId id="1688" r:id="rId88"/>
    <p:sldId id="1689" r:id="rId89"/>
    <p:sldId id="926" r:id="rId90"/>
    <p:sldId id="1601" r:id="rId91"/>
    <p:sldId id="2038" r:id="rId92"/>
    <p:sldId id="2039" r:id="rId93"/>
    <p:sldId id="2040" r:id="rId94"/>
    <p:sldId id="1698" r:id="rId95"/>
    <p:sldId id="1603" r:id="rId96"/>
    <p:sldId id="1587" r:id="rId97"/>
    <p:sldId id="1589" r:id="rId98"/>
    <p:sldId id="1590" r:id="rId99"/>
    <p:sldId id="1591" r:id="rId100"/>
    <p:sldId id="1592" r:id="rId101"/>
    <p:sldId id="965" r:id="rId102"/>
    <p:sldId id="966" r:id="rId103"/>
    <p:sldId id="967" r:id="rId104"/>
    <p:sldId id="968" r:id="rId105"/>
    <p:sldId id="969" r:id="rId106"/>
    <p:sldId id="970" r:id="rId107"/>
    <p:sldId id="971" r:id="rId108"/>
    <p:sldId id="972" r:id="rId109"/>
    <p:sldId id="973" r:id="rId110"/>
    <p:sldId id="975" r:id="rId111"/>
    <p:sldId id="1594" r:id="rId112"/>
    <p:sldId id="1593" r:id="rId113"/>
    <p:sldId id="1595" r:id="rId114"/>
    <p:sldId id="1612" r:id="rId115"/>
    <p:sldId id="1613" r:id="rId116"/>
    <p:sldId id="1614" r:id="rId117"/>
    <p:sldId id="2041" r:id="rId118"/>
    <p:sldId id="2042" r:id="rId119"/>
    <p:sldId id="2043" r:id="rId120"/>
    <p:sldId id="2044" r:id="rId121"/>
    <p:sldId id="2045" r:id="rId122"/>
    <p:sldId id="2046" r:id="rId123"/>
    <p:sldId id="2047" r:id="rId124"/>
    <p:sldId id="2048" r:id="rId125"/>
    <p:sldId id="2049" r:id="rId126"/>
    <p:sldId id="2050" r:id="rId127"/>
    <p:sldId id="2051" r:id="rId128"/>
    <p:sldId id="2052" r:id="rId129"/>
    <p:sldId id="2053" r:id="rId130"/>
    <p:sldId id="2054" r:id="rId131"/>
    <p:sldId id="2055" r:id="rId132"/>
    <p:sldId id="2056" r:id="rId133"/>
    <p:sldId id="2057" r:id="rId134"/>
    <p:sldId id="2058" r:id="rId135"/>
    <p:sldId id="2059" r:id="rId136"/>
    <p:sldId id="2060" r:id="rId137"/>
    <p:sldId id="2061" r:id="rId138"/>
    <p:sldId id="2062" r:id="rId139"/>
    <p:sldId id="2063" r:id="rId140"/>
    <p:sldId id="2064" r:id="rId141"/>
    <p:sldId id="2288" r:id="rId142"/>
    <p:sldId id="2065" r:id="rId143"/>
    <p:sldId id="2066" r:id="rId144"/>
    <p:sldId id="2067" r:id="rId145"/>
    <p:sldId id="2068" r:id="rId146"/>
    <p:sldId id="2069" r:id="rId147"/>
    <p:sldId id="2070" r:id="rId148"/>
    <p:sldId id="2071" r:id="rId149"/>
    <p:sldId id="2072" r:id="rId150"/>
    <p:sldId id="2073" r:id="rId151"/>
    <p:sldId id="2074" r:id="rId152"/>
    <p:sldId id="2075" r:id="rId153"/>
    <p:sldId id="2076" r:id="rId154"/>
    <p:sldId id="2077" r:id="rId155"/>
    <p:sldId id="2078" r:id="rId156"/>
    <p:sldId id="2079" r:id="rId157"/>
    <p:sldId id="2080" r:id="rId158"/>
    <p:sldId id="2081" r:id="rId159"/>
    <p:sldId id="2082" r:id="rId160"/>
    <p:sldId id="2083" r:id="rId161"/>
    <p:sldId id="2084" r:id="rId162"/>
    <p:sldId id="2085" r:id="rId163"/>
    <p:sldId id="2086" r:id="rId164"/>
    <p:sldId id="2087" r:id="rId165"/>
    <p:sldId id="2088" r:id="rId166"/>
    <p:sldId id="2089" r:id="rId167"/>
    <p:sldId id="2090" r:id="rId168"/>
    <p:sldId id="2091" r:id="rId169"/>
    <p:sldId id="2092" r:id="rId170"/>
    <p:sldId id="2093" r:id="rId171"/>
    <p:sldId id="2094" r:id="rId172"/>
    <p:sldId id="2095" r:id="rId173"/>
    <p:sldId id="2096" r:id="rId174"/>
    <p:sldId id="2097" r:id="rId175"/>
    <p:sldId id="2098" r:id="rId176"/>
    <p:sldId id="2099" r:id="rId177"/>
    <p:sldId id="2100" r:id="rId178"/>
    <p:sldId id="2101" r:id="rId179"/>
    <p:sldId id="2102" r:id="rId180"/>
    <p:sldId id="2103" r:id="rId181"/>
    <p:sldId id="2104" r:id="rId182"/>
    <p:sldId id="2105" r:id="rId183"/>
    <p:sldId id="2106" r:id="rId184"/>
    <p:sldId id="2107" r:id="rId185"/>
    <p:sldId id="2108" r:id="rId186"/>
    <p:sldId id="2109" r:id="rId187"/>
    <p:sldId id="2110" r:id="rId188"/>
    <p:sldId id="2111" r:id="rId189"/>
    <p:sldId id="2112" r:id="rId190"/>
    <p:sldId id="2113" r:id="rId191"/>
    <p:sldId id="2114" r:id="rId192"/>
    <p:sldId id="2115" r:id="rId193"/>
    <p:sldId id="2116" r:id="rId194"/>
    <p:sldId id="2117" r:id="rId195"/>
    <p:sldId id="2118" r:id="rId196"/>
    <p:sldId id="2119" r:id="rId197"/>
    <p:sldId id="2120" r:id="rId198"/>
    <p:sldId id="2121" r:id="rId199"/>
    <p:sldId id="2122" r:id="rId200"/>
    <p:sldId id="2123" r:id="rId201"/>
    <p:sldId id="2124" r:id="rId202"/>
    <p:sldId id="2125" r:id="rId203"/>
    <p:sldId id="2126" r:id="rId204"/>
    <p:sldId id="2127" r:id="rId205"/>
    <p:sldId id="2128" r:id="rId206"/>
    <p:sldId id="2129" r:id="rId207"/>
    <p:sldId id="2130" r:id="rId208"/>
    <p:sldId id="2131" r:id="rId209"/>
    <p:sldId id="2132" r:id="rId210"/>
    <p:sldId id="2133" r:id="rId211"/>
    <p:sldId id="2134" r:id="rId212"/>
    <p:sldId id="2135" r:id="rId213"/>
    <p:sldId id="2136" r:id="rId214"/>
    <p:sldId id="2137" r:id="rId215"/>
    <p:sldId id="2138" r:id="rId216"/>
    <p:sldId id="2139" r:id="rId217"/>
    <p:sldId id="2140" r:id="rId218"/>
    <p:sldId id="2141" r:id="rId219"/>
    <p:sldId id="2142" r:id="rId220"/>
    <p:sldId id="2143" r:id="rId221"/>
    <p:sldId id="2144" r:id="rId222"/>
    <p:sldId id="2145" r:id="rId223"/>
    <p:sldId id="2146" r:id="rId224"/>
    <p:sldId id="2147" r:id="rId225"/>
    <p:sldId id="2148" r:id="rId226"/>
    <p:sldId id="2149" r:id="rId227"/>
    <p:sldId id="2150" r:id="rId228"/>
    <p:sldId id="2151" r:id="rId229"/>
    <p:sldId id="2152" r:id="rId230"/>
    <p:sldId id="2153" r:id="rId231"/>
    <p:sldId id="2154" r:id="rId232"/>
    <p:sldId id="2155" r:id="rId233"/>
    <p:sldId id="2156" r:id="rId234"/>
    <p:sldId id="2157" r:id="rId235"/>
    <p:sldId id="2158" r:id="rId236"/>
    <p:sldId id="2159" r:id="rId237"/>
    <p:sldId id="2160" r:id="rId238"/>
    <p:sldId id="2161" r:id="rId239"/>
    <p:sldId id="2162" r:id="rId240"/>
    <p:sldId id="2163" r:id="rId241"/>
    <p:sldId id="2164" r:id="rId242"/>
    <p:sldId id="2165" r:id="rId243"/>
    <p:sldId id="2166" r:id="rId244"/>
    <p:sldId id="2167" r:id="rId245"/>
    <p:sldId id="2168" r:id="rId246"/>
    <p:sldId id="2169" r:id="rId247"/>
    <p:sldId id="2170" r:id="rId248"/>
    <p:sldId id="2171" r:id="rId249"/>
    <p:sldId id="2172" r:id="rId250"/>
    <p:sldId id="2173" r:id="rId251"/>
    <p:sldId id="2289" r:id="rId252"/>
    <p:sldId id="2174" r:id="rId253"/>
    <p:sldId id="2175" r:id="rId254"/>
    <p:sldId id="2176" r:id="rId255"/>
    <p:sldId id="2177" r:id="rId256"/>
    <p:sldId id="2178" r:id="rId257"/>
    <p:sldId id="2179" r:id="rId258"/>
    <p:sldId id="2180" r:id="rId259"/>
    <p:sldId id="2181" r:id="rId260"/>
    <p:sldId id="2182" r:id="rId261"/>
    <p:sldId id="2183" r:id="rId262"/>
    <p:sldId id="2184" r:id="rId263"/>
    <p:sldId id="2185" r:id="rId264"/>
    <p:sldId id="2186" r:id="rId265"/>
    <p:sldId id="2187" r:id="rId266"/>
    <p:sldId id="2188" r:id="rId267"/>
    <p:sldId id="2189" r:id="rId268"/>
    <p:sldId id="2190" r:id="rId269"/>
    <p:sldId id="2191" r:id="rId270"/>
    <p:sldId id="2192" r:id="rId271"/>
    <p:sldId id="2193" r:id="rId272"/>
    <p:sldId id="2194" r:id="rId273"/>
    <p:sldId id="2195" r:id="rId274"/>
    <p:sldId id="2196" r:id="rId275"/>
    <p:sldId id="2197" r:id="rId276"/>
    <p:sldId id="2198" r:id="rId277"/>
    <p:sldId id="2199" r:id="rId278"/>
    <p:sldId id="2200" r:id="rId279"/>
    <p:sldId id="2201" r:id="rId280"/>
    <p:sldId id="2202" r:id="rId281"/>
    <p:sldId id="2203" r:id="rId282"/>
    <p:sldId id="2204" r:id="rId283"/>
    <p:sldId id="2205" r:id="rId284"/>
    <p:sldId id="2206" r:id="rId285"/>
    <p:sldId id="2207" r:id="rId286"/>
    <p:sldId id="2208" r:id="rId287"/>
    <p:sldId id="2209" r:id="rId288"/>
    <p:sldId id="2210" r:id="rId289"/>
    <p:sldId id="2211" r:id="rId290"/>
    <p:sldId id="2212" r:id="rId291"/>
    <p:sldId id="2213" r:id="rId292"/>
    <p:sldId id="2214" r:id="rId293"/>
    <p:sldId id="2215" r:id="rId294"/>
    <p:sldId id="2216" r:id="rId295"/>
    <p:sldId id="2217" r:id="rId296"/>
    <p:sldId id="2218" r:id="rId297"/>
    <p:sldId id="2219" r:id="rId298"/>
    <p:sldId id="2220" r:id="rId299"/>
    <p:sldId id="2221" r:id="rId300"/>
    <p:sldId id="2222" r:id="rId301"/>
    <p:sldId id="2223" r:id="rId302"/>
    <p:sldId id="2224" r:id="rId303"/>
    <p:sldId id="2225" r:id="rId304"/>
    <p:sldId id="2226" r:id="rId305"/>
    <p:sldId id="2227" r:id="rId306"/>
    <p:sldId id="2228" r:id="rId307"/>
    <p:sldId id="2229" r:id="rId308"/>
    <p:sldId id="2230" r:id="rId309"/>
    <p:sldId id="2231" r:id="rId310"/>
    <p:sldId id="2232" r:id="rId311"/>
    <p:sldId id="2233" r:id="rId312"/>
    <p:sldId id="2234" r:id="rId313"/>
    <p:sldId id="2235" r:id="rId314"/>
    <p:sldId id="2236" r:id="rId315"/>
    <p:sldId id="2237" r:id="rId316"/>
    <p:sldId id="2238" r:id="rId317"/>
    <p:sldId id="2239" r:id="rId318"/>
    <p:sldId id="2240" r:id="rId319"/>
    <p:sldId id="2241" r:id="rId320"/>
    <p:sldId id="2242" r:id="rId321"/>
    <p:sldId id="2243" r:id="rId322"/>
    <p:sldId id="2244" r:id="rId323"/>
    <p:sldId id="2245" r:id="rId324"/>
    <p:sldId id="2246" r:id="rId325"/>
    <p:sldId id="2247" r:id="rId326"/>
    <p:sldId id="2248" r:id="rId327"/>
    <p:sldId id="2249" r:id="rId328"/>
    <p:sldId id="2250" r:id="rId329"/>
    <p:sldId id="2251" r:id="rId330"/>
    <p:sldId id="2252" r:id="rId331"/>
    <p:sldId id="2253" r:id="rId332"/>
    <p:sldId id="2254" r:id="rId333"/>
    <p:sldId id="2255" r:id="rId334"/>
    <p:sldId id="2256" r:id="rId335"/>
    <p:sldId id="2257" r:id="rId336"/>
    <p:sldId id="2258" r:id="rId337"/>
    <p:sldId id="2259" r:id="rId338"/>
    <p:sldId id="2260" r:id="rId339"/>
    <p:sldId id="2261" r:id="rId340"/>
    <p:sldId id="2262" r:id="rId341"/>
    <p:sldId id="2263" r:id="rId342"/>
    <p:sldId id="2264" r:id="rId343"/>
    <p:sldId id="2265" r:id="rId344"/>
    <p:sldId id="2266" r:id="rId345"/>
    <p:sldId id="2267" r:id="rId346"/>
    <p:sldId id="2268" r:id="rId347"/>
    <p:sldId id="2269" r:id="rId348"/>
    <p:sldId id="2270" r:id="rId349"/>
    <p:sldId id="2271" r:id="rId350"/>
    <p:sldId id="2272" r:id="rId351"/>
    <p:sldId id="2273" r:id="rId352"/>
    <p:sldId id="2274" r:id="rId353"/>
    <p:sldId id="2275" r:id="rId354"/>
    <p:sldId id="2276" r:id="rId355"/>
    <p:sldId id="2277" r:id="rId356"/>
    <p:sldId id="2278" r:id="rId357"/>
    <p:sldId id="2279" r:id="rId358"/>
    <p:sldId id="2280" r:id="rId359"/>
    <p:sldId id="2281" r:id="rId360"/>
    <p:sldId id="2282" r:id="rId361"/>
    <p:sldId id="2283" r:id="rId362"/>
    <p:sldId id="2284" r:id="rId363"/>
    <p:sldId id="2285" r:id="rId364"/>
    <p:sldId id="2286" r:id="rId365"/>
    <p:sldId id="2287" r:id="rId366"/>
  </p:sldIdLst>
  <p:sldSz cx="9906000" cy="6858000" type="A4"/>
  <p:notesSz cx="6735763" cy="9866313"/>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xmlns="">
        <p15:guide id="1" orient="horz" pos="2160">
          <p15:clr>
            <a:srgbClr val="A4A3A4"/>
          </p15:clr>
        </p15:guide>
        <p15:guide id="2" pos="312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DE00"/>
    <a:srgbClr val="6C6CCE"/>
    <a:srgbClr val="FB8DA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3B4B98B0-60AC-42C2-AFA5-B58CD77FA1E5}" styleName="淡色スタイル 1 - アクセント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D27102A9-8310-4765-A935-A1911B00CA55}" styleName="淡色スタイル 1 - アクセント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0E3FDE45-AF77-4B5C-9715-49D594BDF05E}" styleName="淡色スタイル 1 - アクセント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5DA37D80-6434-44D0-A028-1B22A696006F}" styleName="淡色スタイル 3 - アクセント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8799B23B-EC83-4686-B30A-512413B5E67A}" styleName="淡色スタイル 3 - アクセント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616DA210-FB5B-4158-B5E0-FEB733F419BA}" styleName="スタイル (淡色)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5FD0F851-EC5A-4D38-B0AD-8093EC10F338}" styleName="淡色スタイル 1 - アクセント 5">
    <a:wholeTbl>
      <a:tcTxStyle>
        <a:fontRef idx="minor">
          <a:scrgbClr r="0" g="0" b="0"/>
        </a:fontRef>
        <a:schemeClr val="tx1"/>
      </a:tcTxStyle>
      <a:tcStyle>
        <a:tcBdr>
          <a:left>
            <a:ln>
              <a:noFill/>
            </a:ln>
          </a:left>
          <a:right>
            <a:ln>
              <a:noFill/>
            </a:ln>
          </a:right>
          <a:top>
            <a:ln w="12700" cmpd="sng">
              <a:solidFill>
                <a:schemeClr val="accent5"/>
              </a:solidFill>
            </a:ln>
          </a:top>
          <a:bottom>
            <a:ln w="12700" cmpd="sng">
              <a:solidFill>
                <a:schemeClr val="accent5"/>
              </a:solidFill>
            </a:ln>
          </a:bottom>
          <a:insideH>
            <a:ln>
              <a:noFill/>
            </a:ln>
          </a:insideH>
          <a:insideV>
            <a:ln>
              <a:noFill/>
            </a:ln>
          </a:insideV>
        </a:tcBdr>
        <a:fill>
          <a:noFill/>
        </a:fill>
      </a:tcStyle>
    </a:wholeTbl>
    <a:band1H>
      <a:tcStyle>
        <a:tcBdr/>
        <a:fill>
          <a:solidFill>
            <a:schemeClr val="accent5">
              <a:alpha val="20000"/>
            </a:schemeClr>
          </a:solidFill>
        </a:fill>
      </a:tcStyle>
    </a:band1H>
    <a:band2H>
      <a:tcStyle>
        <a:tcBdr/>
      </a:tcStyle>
    </a:band2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12700" cmpd="sng">
              <a:solidFill>
                <a:schemeClr val="accent5"/>
              </a:solidFill>
            </a:ln>
          </a:top>
        </a:tcBdr>
        <a:fill>
          <a:noFill/>
        </a:fill>
      </a:tcStyle>
    </a:lastRow>
    <a:firstRow>
      <a:tcTxStyle b="on"/>
      <a:tcStyle>
        <a:tcBdr>
          <a:bottom>
            <a:ln w="12700" cmpd="sng">
              <a:solidFill>
                <a:schemeClr val="accent5"/>
              </a:solidFill>
            </a:ln>
          </a:bottom>
        </a:tcBdr>
        <a:fill>
          <a:noFill/>
        </a:fill>
      </a:tcStyle>
    </a:firstRow>
  </a:tblStyle>
  <a:tblStyle styleId="{69CF1AB2-1976-4502-BF36-3FF5EA218861}" styleName="中間スタイル 4 - アクセント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9D7B26C5-4107-4FEC-AEDC-1716B250A1EF}" styleName="スタイル (淡色)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8A107856-5554-42FB-B03E-39F5DBC370BA}" styleName="中間スタイル 4 - アクセント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6050" autoAdjust="0"/>
    <p:restoredTop sz="98150" autoAdjust="0"/>
  </p:normalViewPr>
  <p:slideViewPr>
    <p:cSldViewPr>
      <p:cViewPr varScale="1">
        <p:scale>
          <a:sx n="87" d="100"/>
          <a:sy n="87" d="100"/>
        </p:scale>
        <p:origin x="-90" y="-450"/>
      </p:cViewPr>
      <p:guideLst>
        <p:guide orient="horz" pos="2160"/>
        <p:guide pos="3120"/>
      </p:guideLst>
    </p:cSldViewPr>
  </p:slideViewPr>
  <p:notesTextViewPr>
    <p:cViewPr>
      <p:scale>
        <a:sx n="1" d="1"/>
        <a:sy n="1" d="1"/>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78.xml"/><Relationship Id="rId299" Type="http://schemas.openxmlformats.org/officeDocument/2006/relationships/slide" Target="slides/slide260.xml"/><Relationship Id="rId303" Type="http://schemas.openxmlformats.org/officeDocument/2006/relationships/slide" Target="slides/slide264.xml"/><Relationship Id="rId21" Type="http://schemas.openxmlformats.org/officeDocument/2006/relationships/slideMaster" Target="slideMasters/slideMaster21.xml"/><Relationship Id="rId42" Type="http://schemas.openxmlformats.org/officeDocument/2006/relationships/slide" Target="slides/slide3.xml"/><Relationship Id="rId63" Type="http://schemas.openxmlformats.org/officeDocument/2006/relationships/slide" Target="slides/slide24.xml"/><Relationship Id="rId84" Type="http://schemas.openxmlformats.org/officeDocument/2006/relationships/slide" Target="slides/slide45.xml"/><Relationship Id="rId138" Type="http://schemas.openxmlformats.org/officeDocument/2006/relationships/slide" Target="slides/slide99.xml"/><Relationship Id="rId159" Type="http://schemas.openxmlformats.org/officeDocument/2006/relationships/slide" Target="slides/slide120.xml"/><Relationship Id="rId324" Type="http://schemas.openxmlformats.org/officeDocument/2006/relationships/slide" Target="slides/slide285.xml"/><Relationship Id="rId345" Type="http://schemas.openxmlformats.org/officeDocument/2006/relationships/slide" Target="slides/slide306.xml"/><Relationship Id="rId366" Type="http://schemas.openxmlformats.org/officeDocument/2006/relationships/slide" Target="slides/slide327.xml"/><Relationship Id="rId170" Type="http://schemas.openxmlformats.org/officeDocument/2006/relationships/slide" Target="slides/slide131.xml"/><Relationship Id="rId191" Type="http://schemas.openxmlformats.org/officeDocument/2006/relationships/slide" Target="slides/slide152.xml"/><Relationship Id="rId205" Type="http://schemas.openxmlformats.org/officeDocument/2006/relationships/slide" Target="slides/slide166.xml"/><Relationship Id="rId226" Type="http://schemas.openxmlformats.org/officeDocument/2006/relationships/slide" Target="slides/slide187.xml"/><Relationship Id="rId247" Type="http://schemas.openxmlformats.org/officeDocument/2006/relationships/slide" Target="slides/slide208.xml"/><Relationship Id="rId107" Type="http://schemas.openxmlformats.org/officeDocument/2006/relationships/slide" Target="slides/slide68.xml"/><Relationship Id="rId268" Type="http://schemas.openxmlformats.org/officeDocument/2006/relationships/slide" Target="slides/slide229.xml"/><Relationship Id="rId289" Type="http://schemas.openxmlformats.org/officeDocument/2006/relationships/slide" Target="slides/slide250.xml"/><Relationship Id="rId11" Type="http://schemas.openxmlformats.org/officeDocument/2006/relationships/slideMaster" Target="slideMasters/slideMaster11.xml"/><Relationship Id="rId32" Type="http://schemas.openxmlformats.org/officeDocument/2006/relationships/slideMaster" Target="slideMasters/slideMaster32.xml"/><Relationship Id="rId53" Type="http://schemas.openxmlformats.org/officeDocument/2006/relationships/slide" Target="slides/slide14.xml"/><Relationship Id="rId74" Type="http://schemas.openxmlformats.org/officeDocument/2006/relationships/slide" Target="slides/slide35.xml"/><Relationship Id="rId128" Type="http://schemas.openxmlformats.org/officeDocument/2006/relationships/slide" Target="slides/slide89.xml"/><Relationship Id="rId149" Type="http://schemas.openxmlformats.org/officeDocument/2006/relationships/slide" Target="slides/slide110.xml"/><Relationship Id="rId314" Type="http://schemas.openxmlformats.org/officeDocument/2006/relationships/slide" Target="slides/slide275.xml"/><Relationship Id="rId335" Type="http://schemas.openxmlformats.org/officeDocument/2006/relationships/slide" Target="slides/slide296.xml"/><Relationship Id="rId356" Type="http://schemas.openxmlformats.org/officeDocument/2006/relationships/slide" Target="slides/slide317.xml"/><Relationship Id="rId5" Type="http://schemas.openxmlformats.org/officeDocument/2006/relationships/slideMaster" Target="slideMasters/slideMaster5.xml"/><Relationship Id="rId95" Type="http://schemas.openxmlformats.org/officeDocument/2006/relationships/slide" Target="slides/slide56.xml"/><Relationship Id="rId160" Type="http://schemas.openxmlformats.org/officeDocument/2006/relationships/slide" Target="slides/slide121.xml"/><Relationship Id="rId181" Type="http://schemas.openxmlformats.org/officeDocument/2006/relationships/slide" Target="slides/slide142.xml"/><Relationship Id="rId216" Type="http://schemas.openxmlformats.org/officeDocument/2006/relationships/slide" Target="slides/slide177.xml"/><Relationship Id="rId237" Type="http://schemas.openxmlformats.org/officeDocument/2006/relationships/slide" Target="slides/slide198.xml"/><Relationship Id="rId258" Type="http://schemas.openxmlformats.org/officeDocument/2006/relationships/slide" Target="slides/slide219.xml"/><Relationship Id="rId279" Type="http://schemas.openxmlformats.org/officeDocument/2006/relationships/slide" Target="slides/slide240.xml"/><Relationship Id="rId22" Type="http://schemas.openxmlformats.org/officeDocument/2006/relationships/slideMaster" Target="slideMasters/slideMaster22.xml"/><Relationship Id="rId43" Type="http://schemas.openxmlformats.org/officeDocument/2006/relationships/slide" Target="slides/slide4.xml"/><Relationship Id="rId64" Type="http://schemas.openxmlformats.org/officeDocument/2006/relationships/slide" Target="slides/slide25.xml"/><Relationship Id="rId118" Type="http://schemas.openxmlformats.org/officeDocument/2006/relationships/slide" Target="slides/slide79.xml"/><Relationship Id="rId139" Type="http://schemas.openxmlformats.org/officeDocument/2006/relationships/slide" Target="slides/slide100.xml"/><Relationship Id="rId290" Type="http://schemas.openxmlformats.org/officeDocument/2006/relationships/slide" Target="slides/slide251.xml"/><Relationship Id="rId304" Type="http://schemas.openxmlformats.org/officeDocument/2006/relationships/slide" Target="slides/slide265.xml"/><Relationship Id="rId325" Type="http://schemas.openxmlformats.org/officeDocument/2006/relationships/slide" Target="slides/slide286.xml"/><Relationship Id="rId346" Type="http://schemas.openxmlformats.org/officeDocument/2006/relationships/slide" Target="slides/slide307.xml"/><Relationship Id="rId367" Type="http://schemas.openxmlformats.org/officeDocument/2006/relationships/notesMaster" Target="notesMasters/notesMaster1.xml"/><Relationship Id="rId85" Type="http://schemas.openxmlformats.org/officeDocument/2006/relationships/slide" Target="slides/slide46.xml"/><Relationship Id="rId150" Type="http://schemas.openxmlformats.org/officeDocument/2006/relationships/slide" Target="slides/slide111.xml"/><Relationship Id="rId171" Type="http://schemas.openxmlformats.org/officeDocument/2006/relationships/slide" Target="slides/slide132.xml"/><Relationship Id="rId192" Type="http://schemas.openxmlformats.org/officeDocument/2006/relationships/slide" Target="slides/slide153.xml"/><Relationship Id="rId206" Type="http://schemas.openxmlformats.org/officeDocument/2006/relationships/slide" Target="slides/slide167.xml"/><Relationship Id="rId227" Type="http://schemas.openxmlformats.org/officeDocument/2006/relationships/slide" Target="slides/slide188.xml"/><Relationship Id="rId248" Type="http://schemas.openxmlformats.org/officeDocument/2006/relationships/slide" Target="slides/slide209.xml"/><Relationship Id="rId269" Type="http://schemas.openxmlformats.org/officeDocument/2006/relationships/slide" Target="slides/slide230.xml"/><Relationship Id="rId12" Type="http://schemas.openxmlformats.org/officeDocument/2006/relationships/slideMaster" Target="slideMasters/slideMaster12.xml"/><Relationship Id="rId33" Type="http://schemas.openxmlformats.org/officeDocument/2006/relationships/slideMaster" Target="slideMasters/slideMaster33.xml"/><Relationship Id="rId108" Type="http://schemas.openxmlformats.org/officeDocument/2006/relationships/slide" Target="slides/slide69.xml"/><Relationship Id="rId129" Type="http://schemas.openxmlformats.org/officeDocument/2006/relationships/slide" Target="slides/slide90.xml"/><Relationship Id="rId280" Type="http://schemas.openxmlformats.org/officeDocument/2006/relationships/slide" Target="slides/slide241.xml"/><Relationship Id="rId315" Type="http://schemas.openxmlformats.org/officeDocument/2006/relationships/slide" Target="slides/slide276.xml"/><Relationship Id="rId336" Type="http://schemas.openxmlformats.org/officeDocument/2006/relationships/slide" Target="slides/slide297.xml"/><Relationship Id="rId357" Type="http://schemas.openxmlformats.org/officeDocument/2006/relationships/slide" Target="slides/slide318.xml"/><Relationship Id="rId54" Type="http://schemas.openxmlformats.org/officeDocument/2006/relationships/slide" Target="slides/slide15.xml"/><Relationship Id="rId75" Type="http://schemas.openxmlformats.org/officeDocument/2006/relationships/slide" Target="slides/slide36.xml"/><Relationship Id="rId96" Type="http://schemas.openxmlformats.org/officeDocument/2006/relationships/slide" Target="slides/slide57.xml"/><Relationship Id="rId140" Type="http://schemas.openxmlformats.org/officeDocument/2006/relationships/slide" Target="slides/slide101.xml"/><Relationship Id="rId161" Type="http://schemas.openxmlformats.org/officeDocument/2006/relationships/slide" Target="slides/slide122.xml"/><Relationship Id="rId182" Type="http://schemas.openxmlformats.org/officeDocument/2006/relationships/slide" Target="slides/slide143.xml"/><Relationship Id="rId217" Type="http://schemas.openxmlformats.org/officeDocument/2006/relationships/slide" Target="slides/slide178.xml"/><Relationship Id="rId6" Type="http://schemas.openxmlformats.org/officeDocument/2006/relationships/slideMaster" Target="slideMasters/slideMaster6.xml"/><Relationship Id="rId238" Type="http://schemas.openxmlformats.org/officeDocument/2006/relationships/slide" Target="slides/slide199.xml"/><Relationship Id="rId259" Type="http://schemas.openxmlformats.org/officeDocument/2006/relationships/slide" Target="slides/slide220.xml"/><Relationship Id="rId23" Type="http://schemas.openxmlformats.org/officeDocument/2006/relationships/slideMaster" Target="slideMasters/slideMaster23.xml"/><Relationship Id="rId119" Type="http://schemas.openxmlformats.org/officeDocument/2006/relationships/slide" Target="slides/slide80.xml"/><Relationship Id="rId270" Type="http://schemas.openxmlformats.org/officeDocument/2006/relationships/slide" Target="slides/slide231.xml"/><Relationship Id="rId291" Type="http://schemas.openxmlformats.org/officeDocument/2006/relationships/slide" Target="slides/slide252.xml"/><Relationship Id="rId305" Type="http://schemas.openxmlformats.org/officeDocument/2006/relationships/slide" Target="slides/slide266.xml"/><Relationship Id="rId326" Type="http://schemas.openxmlformats.org/officeDocument/2006/relationships/slide" Target="slides/slide287.xml"/><Relationship Id="rId347" Type="http://schemas.openxmlformats.org/officeDocument/2006/relationships/slide" Target="slides/slide308.xml"/><Relationship Id="rId44" Type="http://schemas.openxmlformats.org/officeDocument/2006/relationships/slide" Target="slides/slide5.xml"/><Relationship Id="rId65" Type="http://schemas.openxmlformats.org/officeDocument/2006/relationships/slide" Target="slides/slide26.xml"/><Relationship Id="rId86" Type="http://schemas.openxmlformats.org/officeDocument/2006/relationships/slide" Target="slides/slide47.xml"/><Relationship Id="rId130" Type="http://schemas.openxmlformats.org/officeDocument/2006/relationships/slide" Target="slides/slide91.xml"/><Relationship Id="rId151" Type="http://schemas.openxmlformats.org/officeDocument/2006/relationships/slide" Target="slides/slide112.xml"/><Relationship Id="rId368" Type="http://schemas.openxmlformats.org/officeDocument/2006/relationships/presProps" Target="presProps.xml"/><Relationship Id="rId172" Type="http://schemas.openxmlformats.org/officeDocument/2006/relationships/slide" Target="slides/slide133.xml"/><Relationship Id="rId193" Type="http://schemas.openxmlformats.org/officeDocument/2006/relationships/slide" Target="slides/slide154.xml"/><Relationship Id="rId207" Type="http://schemas.openxmlformats.org/officeDocument/2006/relationships/slide" Target="slides/slide168.xml"/><Relationship Id="rId228" Type="http://schemas.openxmlformats.org/officeDocument/2006/relationships/slide" Target="slides/slide189.xml"/><Relationship Id="rId249" Type="http://schemas.openxmlformats.org/officeDocument/2006/relationships/slide" Target="slides/slide210.xml"/><Relationship Id="rId13" Type="http://schemas.openxmlformats.org/officeDocument/2006/relationships/slideMaster" Target="slideMasters/slideMaster13.xml"/><Relationship Id="rId109" Type="http://schemas.openxmlformats.org/officeDocument/2006/relationships/slide" Target="slides/slide70.xml"/><Relationship Id="rId260" Type="http://schemas.openxmlformats.org/officeDocument/2006/relationships/slide" Target="slides/slide221.xml"/><Relationship Id="rId281" Type="http://schemas.openxmlformats.org/officeDocument/2006/relationships/slide" Target="slides/slide242.xml"/><Relationship Id="rId316" Type="http://schemas.openxmlformats.org/officeDocument/2006/relationships/slide" Target="slides/slide277.xml"/><Relationship Id="rId337" Type="http://schemas.openxmlformats.org/officeDocument/2006/relationships/slide" Target="slides/slide298.xml"/><Relationship Id="rId34" Type="http://schemas.openxmlformats.org/officeDocument/2006/relationships/slideMaster" Target="slideMasters/slideMaster34.xml"/><Relationship Id="rId55" Type="http://schemas.openxmlformats.org/officeDocument/2006/relationships/slide" Target="slides/slide16.xml"/><Relationship Id="rId76" Type="http://schemas.openxmlformats.org/officeDocument/2006/relationships/slide" Target="slides/slide37.xml"/><Relationship Id="rId97" Type="http://schemas.openxmlformats.org/officeDocument/2006/relationships/slide" Target="slides/slide58.xml"/><Relationship Id="rId120" Type="http://schemas.openxmlformats.org/officeDocument/2006/relationships/slide" Target="slides/slide81.xml"/><Relationship Id="rId141" Type="http://schemas.openxmlformats.org/officeDocument/2006/relationships/slide" Target="slides/slide102.xml"/><Relationship Id="rId358" Type="http://schemas.openxmlformats.org/officeDocument/2006/relationships/slide" Target="slides/slide319.xml"/><Relationship Id="rId7" Type="http://schemas.openxmlformats.org/officeDocument/2006/relationships/slideMaster" Target="slideMasters/slideMaster7.xml"/><Relationship Id="rId162" Type="http://schemas.openxmlformats.org/officeDocument/2006/relationships/slide" Target="slides/slide123.xml"/><Relationship Id="rId183" Type="http://schemas.openxmlformats.org/officeDocument/2006/relationships/slide" Target="slides/slide144.xml"/><Relationship Id="rId218" Type="http://schemas.openxmlformats.org/officeDocument/2006/relationships/slide" Target="slides/slide179.xml"/><Relationship Id="rId239" Type="http://schemas.openxmlformats.org/officeDocument/2006/relationships/slide" Target="slides/slide200.xml"/><Relationship Id="rId250" Type="http://schemas.openxmlformats.org/officeDocument/2006/relationships/slide" Target="slides/slide211.xml"/><Relationship Id="rId271" Type="http://schemas.openxmlformats.org/officeDocument/2006/relationships/slide" Target="slides/slide232.xml"/><Relationship Id="rId292" Type="http://schemas.openxmlformats.org/officeDocument/2006/relationships/slide" Target="slides/slide253.xml"/><Relationship Id="rId306" Type="http://schemas.openxmlformats.org/officeDocument/2006/relationships/slide" Target="slides/slide267.xml"/><Relationship Id="rId24" Type="http://schemas.openxmlformats.org/officeDocument/2006/relationships/slideMaster" Target="slideMasters/slideMaster24.xml"/><Relationship Id="rId45" Type="http://schemas.openxmlformats.org/officeDocument/2006/relationships/slide" Target="slides/slide6.xml"/><Relationship Id="rId66" Type="http://schemas.openxmlformats.org/officeDocument/2006/relationships/slide" Target="slides/slide27.xml"/><Relationship Id="rId87" Type="http://schemas.openxmlformats.org/officeDocument/2006/relationships/slide" Target="slides/slide48.xml"/><Relationship Id="rId110" Type="http://schemas.openxmlformats.org/officeDocument/2006/relationships/slide" Target="slides/slide71.xml"/><Relationship Id="rId131" Type="http://schemas.openxmlformats.org/officeDocument/2006/relationships/slide" Target="slides/slide92.xml"/><Relationship Id="rId327" Type="http://schemas.openxmlformats.org/officeDocument/2006/relationships/slide" Target="slides/slide288.xml"/><Relationship Id="rId348" Type="http://schemas.openxmlformats.org/officeDocument/2006/relationships/slide" Target="slides/slide309.xml"/><Relationship Id="rId369" Type="http://schemas.openxmlformats.org/officeDocument/2006/relationships/viewProps" Target="viewProps.xml"/><Relationship Id="rId152" Type="http://schemas.openxmlformats.org/officeDocument/2006/relationships/slide" Target="slides/slide113.xml"/><Relationship Id="rId173" Type="http://schemas.openxmlformats.org/officeDocument/2006/relationships/slide" Target="slides/slide134.xml"/><Relationship Id="rId194" Type="http://schemas.openxmlformats.org/officeDocument/2006/relationships/slide" Target="slides/slide155.xml"/><Relationship Id="rId208" Type="http://schemas.openxmlformats.org/officeDocument/2006/relationships/slide" Target="slides/slide169.xml"/><Relationship Id="rId229" Type="http://schemas.openxmlformats.org/officeDocument/2006/relationships/slide" Target="slides/slide190.xml"/><Relationship Id="rId240" Type="http://schemas.openxmlformats.org/officeDocument/2006/relationships/slide" Target="slides/slide201.xml"/><Relationship Id="rId261" Type="http://schemas.openxmlformats.org/officeDocument/2006/relationships/slide" Target="slides/slide222.xml"/><Relationship Id="rId14" Type="http://schemas.openxmlformats.org/officeDocument/2006/relationships/slideMaster" Target="slideMasters/slideMaster14.xml"/><Relationship Id="rId35" Type="http://schemas.openxmlformats.org/officeDocument/2006/relationships/slideMaster" Target="slideMasters/slideMaster35.xml"/><Relationship Id="rId56" Type="http://schemas.openxmlformats.org/officeDocument/2006/relationships/slide" Target="slides/slide17.xml"/><Relationship Id="rId77" Type="http://schemas.openxmlformats.org/officeDocument/2006/relationships/slide" Target="slides/slide38.xml"/><Relationship Id="rId100" Type="http://schemas.openxmlformats.org/officeDocument/2006/relationships/slide" Target="slides/slide61.xml"/><Relationship Id="rId282" Type="http://schemas.openxmlformats.org/officeDocument/2006/relationships/slide" Target="slides/slide243.xml"/><Relationship Id="rId317" Type="http://schemas.openxmlformats.org/officeDocument/2006/relationships/slide" Target="slides/slide278.xml"/><Relationship Id="rId338" Type="http://schemas.openxmlformats.org/officeDocument/2006/relationships/slide" Target="slides/slide299.xml"/><Relationship Id="rId359" Type="http://schemas.openxmlformats.org/officeDocument/2006/relationships/slide" Target="slides/slide320.xml"/><Relationship Id="rId8" Type="http://schemas.openxmlformats.org/officeDocument/2006/relationships/slideMaster" Target="slideMasters/slideMaster8.xml"/><Relationship Id="rId98" Type="http://schemas.openxmlformats.org/officeDocument/2006/relationships/slide" Target="slides/slide59.xml"/><Relationship Id="rId121" Type="http://schemas.openxmlformats.org/officeDocument/2006/relationships/slide" Target="slides/slide82.xml"/><Relationship Id="rId142" Type="http://schemas.openxmlformats.org/officeDocument/2006/relationships/slide" Target="slides/slide103.xml"/><Relationship Id="rId163" Type="http://schemas.openxmlformats.org/officeDocument/2006/relationships/slide" Target="slides/slide124.xml"/><Relationship Id="rId184" Type="http://schemas.openxmlformats.org/officeDocument/2006/relationships/slide" Target="slides/slide145.xml"/><Relationship Id="rId219" Type="http://schemas.openxmlformats.org/officeDocument/2006/relationships/slide" Target="slides/slide180.xml"/><Relationship Id="rId370" Type="http://schemas.openxmlformats.org/officeDocument/2006/relationships/theme" Target="theme/theme1.xml"/><Relationship Id="rId230" Type="http://schemas.openxmlformats.org/officeDocument/2006/relationships/slide" Target="slides/slide191.xml"/><Relationship Id="rId251" Type="http://schemas.openxmlformats.org/officeDocument/2006/relationships/slide" Target="slides/slide212.xml"/><Relationship Id="rId25" Type="http://schemas.openxmlformats.org/officeDocument/2006/relationships/slideMaster" Target="slideMasters/slideMaster25.xml"/><Relationship Id="rId46" Type="http://schemas.openxmlformats.org/officeDocument/2006/relationships/slide" Target="slides/slide7.xml"/><Relationship Id="rId67" Type="http://schemas.openxmlformats.org/officeDocument/2006/relationships/slide" Target="slides/slide28.xml"/><Relationship Id="rId272" Type="http://schemas.openxmlformats.org/officeDocument/2006/relationships/slide" Target="slides/slide233.xml"/><Relationship Id="rId293" Type="http://schemas.openxmlformats.org/officeDocument/2006/relationships/slide" Target="slides/slide254.xml"/><Relationship Id="rId307" Type="http://schemas.openxmlformats.org/officeDocument/2006/relationships/slide" Target="slides/slide268.xml"/><Relationship Id="rId328" Type="http://schemas.openxmlformats.org/officeDocument/2006/relationships/slide" Target="slides/slide289.xml"/><Relationship Id="rId349" Type="http://schemas.openxmlformats.org/officeDocument/2006/relationships/slide" Target="slides/slide310.xml"/><Relationship Id="rId88" Type="http://schemas.openxmlformats.org/officeDocument/2006/relationships/slide" Target="slides/slide49.xml"/><Relationship Id="rId111" Type="http://schemas.openxmlformats.org/officeDocument/2006/relationships/slide" Target="slides/slide72.xml"/><Relationship Id="rId132" Type="http://schemas.openxmlformats.org/officeDocument/2006/relationships/slide" Target="slides/slide93.xml"/><Relationship Id="rId153" Type="http://schemas.openxmlformats.org/officeDocument/2006/relationships/slide" Target="slides/slide114.xml"/><Relationship Id="rId174" Type="http://schemas.openxmlformats.org/officeDocument/2006/relationships/slide" Target="slides/slide135.xml"/><Relationship Id="rId195" Type="http://schemas.openxmlformats.org/officeDocument/2006/relationships/slide" Target="slides/slide156.xml"/><Relationship Id="rId209" Type="http://schemas.openxmlformats.org/officeDocument/2006/relationships/slide" Target="slides/slide170.xml"/><Relationship Id="rId360" Type="http://schemas.openxmlformats.org/officeDocument/2006/relationships/slide" Target="slides/slide321.xml"/><Relationship Id="rId220" Type="http://schemas.openxmlformats.org/officeDocument/2006/relationships/slide" Target="slides/slide181.xml"/><Relationship Id="rId241" Type="http://schemas.openxmlformats.org/officeDocument/2006/relationships/slide" Target="slides/slide202.xml"/><Relationship Id="rId15" Type="http://schemas.openxmlformats.org/officeDocument/2006/relationships/slideMaster" Target="slideMasters/slideMaster15.xml"/><Relationship Id="rId36" Type="http://schemas.openxmlformats.org/officeDocument/2006/relationships/slideMaster" Target="slideMasters/slideMaster36.xml"/><Relationship Id="rId57" Type="http://schemas.openxmlformats.org/officeDocument/2006/relationships/slide" Target="slides/slide18.xml"/><Relationship Id="rId262" Type="http://schemas.openxmlformats.org/officeDocument/2006/relationships/slide" Target="slides/slide223.xml"/><Relationship Id="rId283" Type="http://schemas.openxmlformats.org/officeDocument/2006/relationships/slide" Target="slides/slide244.xml"/><Relationship Id="rId318" Type="http://schemas.openxmlformats.org/officeDocument/2006/relationships/slide" Target="slides/slide279.xml"/><Relationship Id="rId339" Type="http://schemas.openxmlformats.org/officeDocument/2006/relationships/slide" Target="slides/slide300.xml"/><Relationship Id="rId10" Type="http://schemas.openxmlformats.org/officeDocument/2006/relationships/slideMaster" Target="slideMasters/slideMaster10.xml"/><Relationship Id="rId31" Type="http://schemas.openxmlformats.org/officeDocument/2006/relationships/slideMaster" Target="slideMasters/slideMaster31.xml"/><Relationship Id="rId52" Type="http://schemas.openxmlformats.org/officeDocument/2006/relationships/slide" Target="slides/slide13.xml"/><Relationship Id="rId73" Type="http://schemas.openxmlformats.org/officeDocument/2006/relationships/slide" Target="slides/slide34.xml"/><Relationship Id="rId78" Type="http://schemas.openxmlformats.org/officeDocument/2006/relationships/slide" Target="slides/slide39.xml"/><Relationship Id="rId94" Type="http://schemas.openxmlformats.org/officeDocument/2006/relationships/slide" Target="slides/slide55.xml"/><Relationship Id="rId99" Type="http://schemas.openxmlformats.org/officeDocument/2006/relationships/slide" Target="slides/slide60.xml"/><Relationship Id="rId101" Type="http://schemas.openxmlformats.org/officeDocument/2006/relationships/slide" Target="slides/slide62.xml"/><Relationship Id="rId122" Type="http://schemas.openxmlformats.org/officeDocument/2006/relationships/slide" Target="slides/slide83.xml"/><Relationship Id="rId143" Type="http://schemas.openxmlformats.org/officeDocument/2006/relationships/slide" Target="slides/slide104.xml"/><Relationship Id="rId148" Type="http://schemas.openxmlformats.org/officeDocument/2006/relationships/slide" Target="slides/slide109.xml"/><Relationship Id="rId164" Type="http://schemas.openxmlformats.org/officeDocument/2006/relationships/slide" Target="slides/slide125.xml"/><Relationship Id="rId169" Type="http://schemas.openxmlformats.org/officeDocument/2006/relationships/slide" Target="slides/slide130.xml"/><Relationship Id="rId185" Type="http://schemas.openxmlformats.org/officeDocument/2006/relationships/slide" Target="slides/slide146.xml"/><Relationship Id="rId334" Type="http://schemas.openxmlformats.org/officeDocument/2006/relationships/slide" Target="slides/slide295.xml"/><Relationship Id="rId350" Type="http://schemas.openxmlformats.org/officeDocument/2006/relationships/slide" Target="slides/slide311.xml"/><Relationship Id="rId355" Type="http://schemas.openxmlformats.org/officeDocument/2006/relationships/slide" Target="slides/slide316.xml"/><Relationship Id="rId371" Type="http://schemas.openxmlformats.org/officeDocument/2006/relationships/tableStyles" Target="tableStyles.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41.xml"/><Relationship Id="rId210" Type="http://schemas.openxmlformats.org/officeDocument/2006/relationships/slide" Target="slides/slide171.xml"/><Relationship Id="rId215" Type="http://schemas.openxmlformats.org/officeDocument/2006/relationships/slide" Target="slides/slide176.xml"/><Relationship Id="rId236" Type="http://schemas.openxmlformats.org/officeDocument/2006/relationships/slide" Target="slides/slide197.xml"/><Relationship Id="rId257" Type="http://schemas.openxmlformats.org/officeDocument/2006/relationships/slide" Target="slides/slide218.xml"/><Relationship Id="rId278" Type="http://schemas.openxmlformats.org/officeDocument/2006/relationships/slide" Target="slides/slide239.xml"/><Relationship Id="rId26" Type="http://schemas.openxmlformats.org/officeDocument/2006/relationships/slideMaster" Target="slideMasters/slideMaster26.xml"/><Relationship Id="rId231" Type="http://schemas.openxmlformats.org/officeDocument/2006/relationships/slide" Target="slides/slide192.xml"/><Relationship Id="rId252" Type="http://schemas.openxmlformats.org/officeDocument/2006/relationships/slide" Target="slides/slide213.xml"/><Relationship Id="rId273" Type="http://schemas.openxmlformats.org/officeDocument/2006/relationships/slide" Target="slides/slide234.xml"/><Relationship Id="rId294" Type="http://schemas.openxmlformats.org/officeDocument/2006/relationships/slide" Target="slides/slide255.xml"/><Relationship Id="rId308" Type="http://schemas.openxmlformats.org/officeDocument/2006/relationships/slide" Target="slides/slide269.xml"/><Relationship Id="rId329" Type="http://schemas.openxmlformats.org/officeDocument/2006/relationships/slide" Target="slides/slide290.xml"/><Relationship Id="rId47" Type="http://schemas.openxmlformats.org/officeDocument/2006/relationships/slide" Target="slides/slide8.xml"/><Relationship Id="rId68" Type="http://schemas.openxmlformats.org/officeDocument/2006/relationships/slide" Target="slides/slide29.xml"/><Relationship Id="rId89" Type="http://schemas.openxmlformats.org/officeDocument/2006/relationships/slide" Target="slides/slide50.xml"/><Relationship Id="rId112" Type="http://schemas.openxmlformats.org/officeDocument/2006/relationships/slide" Target="slides/slide73.xml"/><Relationship Id="rId133" Type="http://schemas.openxmlformats.org/officeDocument/2006/relationships/slide" Target="slides/slide94.xml"/><Relationship Id="rId154" Type="http://schemas.openxmlformats.org/officeDocument/2006/relationships/slide" Target="slides/slide115.xml"/><Relationship Id="rId175" Type="http://schemas.openxmlformats.org/officeDocument/2006/relationships/slide" Target="slides/slide136.xml"/><Relationship Id="rId340" Type="http://schemas.openxmlformats.org/officeDocument/2006/relationships/slide" Target="slides/slide301.xml"/><Relationship Id="rId361" Type="http://schemas.openxmlformats.org/officeDocument/2006/relationships/slide" Target="slides/slide322.xml"/><Relationship Id="rId196" Type="http://schemas.openxmlformats.org/officeDocument/2006/relationships/slide" Target="slides/slide157.xml"/><Relationship Id="rId200" Type="http://schemas.openxmlformats.org/officeDocument/2006/relationships/slide" Target="slides/slide161.xml"/><Relationship Id="rId16" Type="http://schemas.openxmlformats.org/officeDocument/2006/relationships/slideMaster" Target="slideMasters/slideMaster16.xml"/><Relationship Id="rId221" Type="http://schemas.openxmlformats.org/officeDocument/2006/relationships/slide" Target="slides/slide182.xml"/><Relationship Id="rId242" Type="http://schemas.openxmlformats.org/officeDocument/2006/relationships/slide" Target="slides/slide203.xml"/><Relationship Id="rId263" Type="http://schemas.openxmlformats.org/officeDocument/2006/relationships/slide" Target="slides/slide224.xml"/><Relationship Id="rId284" Type="http://schemas.openxmlformats.org/officeDocument/2006/relationships/slide" Target="slides/slide245.xml"/><Relationship Id="rId319" Type="http://schemas.openxmlformats.org/officeDocument/2006/relationships/slide" Target="slides/slide280.xml"/><Relationship Id="rId37" Type="http://schemas.openxmlformats.org/officeDocument/2006/relationships/slideMaster" Target="slideMasters/slideMaster37.xml"/><Relationship Id="rId58" Type="http://schemas.openxmlformats.org/officeDocument/2006/relationships/slide" Target="slides/slide19.xml"/><Relationship Id="rId79" Type="http://schemas.openxmlformats.org/officeDocument/2006/relationships/slide" Target="slides/slide40.xml"/><Relationship Id="rId102" Type="http://schemas.openxmlformats.org/officeDocument/2006/relationships/slide" Target="slides/slide63.xml"/><Relationship Id="rId123" Type="http://schemas.openxmlformats.org/officeDocument/2006/relationships/slide" Target="slides/slide84.xml"/><Relationship Id="rId144" Type="http://schemas.openxmlformats.org/officeDocument/2006/relationships/slide" Target="slides/slide105.xml"/><Relationship Id="rId330" Type="http://schemas.openxmlformats.org/officeDocument/2006/relationships/slide" Target="slides/slide291.xml"/><Relationship Id="rId90" Type="http://schemas.openxmlformats.org/officeDocument/2006/relationships/slide" Target="slides/slide51.xml"/><Relationship Id="rId165" Type="http://schemas.openxmlformats.org/officeDocument/2006/relationships/slide" Target="slides/slide126.xml"/><Relationship Id="rId186" Type="http://schemas.openxmlformats.org/officeDocument/2006/relationships/slide" Target="slides/slide147.xml"/><Relationship Id="rId351" Type="http://schemas.openxmlformats.org/officeDocument/2006/relationships/slide" Target="slides/slide312.xml"/><Relationship Id="rId211" Type="http://schemas.openxmlformats.org/officeDocument/2006/relationships/slide" Target="slides/slide172.xml"/><Relationship Id="rId232" Type="http://schemas.openxmlformats.org/officeDocument/2006/relationships/slide" Target="slides/slide193.xml"/><Relationship Id="rId253" Type="http://schemas.openxmlformats.org/officeDocument/2006/relationships/slide" Target="slides/slide214.xml"/><Relationship Id="rId274" Type="http://schemas.openxmlformats.org/officeDocument/2006/relationships/slide" Target="slides/slide235.xml"/><Relationship Id="rId295" Type="http://schemas.openxmlformats.org/officeDocument/2006/relationships/slide" Target="slides/slide256.xml"/><Relationship Id="rId309" Type="http://schemas.openxmlformats.org/officeDocument/2006/relationships/slide" Target="slides/slide270.xml"/><Relationship Id="rId27" Type="http://schemas.openxmlformats.org/officeDocument/2006/relationships/slideMaster" Target="slideMasters/slideMaster27.xml"/><Relationship Id="rId48" Type="http://schemas.openxmlformats.org/officeDocument/2006/relationships/slide" Target="slides/slide9.xml"/><Relationship Id="rId69" Type="http://schemas.openxmlformats.org/officeDocument/2006/relationships/slide" Target="slides/slide30.xml"/><Relationship Id="rId113" Type="http://schemas.openxmlformats.org/officeDocument/2006/relationships/slide" Target="slides/slide74.xml"/><Relationship Id="rId134" Type="http://schemas.openxmlformats.org/officeDocument/2006/relationships/slide" Target="slides/slide95.xml"/><Relationship Id="rId320" Type="http://schemas.openxmlformats.org/officeDocument/2006/relationships/slide" Target="slides/slide281.xml"/><Relationship Id="rId80" Type="http://schemas.openxmlformats.org/officeDocument/2006/relationships/slide" Target="slides/slide41.xml"/><Relationship Id="rId155" Type="http://schemas.openxmlformats.org/officeDocument/2006/relationships/slide" Target="slides/slide116.xml"/><Relationship Id="rId176" Type="http://schemas.openxmlformats.org/officeDocument/2006/relationships/slide" Target="slides/slide137.xml"/><Relationship Id="rId197" Type="http://schemas.openxmlformats.org/officeDocument/2006/relationships/slide" Target="slides/slide158.xml"/><Relationship Id="rId341" Type="http://schemas.openxmlformats.org/officeDocument/2006/relationships/slide" Target="slides/slide302.xml"/><Relationship Id="rId362" Type="http://schemas.openxmlformats.org/officeDocument/2006/relationships/slide" Target="slides/slide323.xml"/><Relationship Id="rId201" Type="http://schemas.openxmlformats.org/officeDocument/2006/relationships/slide" Target="slides/slide162.xml"/><Relationship Id="rId222" Type="http://schemas.openxmlformats.org/officeDocument/2006/relationships/slide" Target="slides/slide183.xml"/><Relationship Id="rId243" Type="http://schemas.openxmlformats.org/officeDocument/2006/relationships/slide" Target="slides/slide204.xml"/><Relationship Id="rId264" Type="http://schemas.openxmlformats.org/officeDocument/2006/relationships/slide" Target="slides/slide225.xml"/><Relationship Id="rId285" Type="http://schemas.openxmlformats.org/officeDocument/2006/relationships/slide" Target="slides/slide246.xml"/><Relationship Id="rId17" Type="http://schemas.openxmlformats.org/officeDocument/2006/relationships/slideMaster" Target="slideMasters/slideMaster17.xml"/><Relationship Id="rId38" Type="http://schemas.openxmlformats.org/officeDocument/2006/relationships/slideMaster" Target="slideMasters/slideMaster38.xml"/><Relationship Id="rId59" Type="http://schemas.openxmlformats.org/officeDocument/2006/relationships/slide" Target="slides/slide20.xml"/><Relationship Id="rId103" Type="http://schemas.openxmlformats.org/officeDocument/2006/relationships/slide" Target="slides/slide64.xml"/><Relationship Id="rId124" Type="http://schemas.openxmlformats.org/officeDocument/2006/relationships/slide" Target="slides/slide85.xml"/><Relationship Id="rId310" Type="http://schemas.openxmlformats.org/officeDocument/2006/relationships/slide" Target="slides/slide271.xml"/><Relationship Id="rId70" Type="http://schemas.openxmlformats.org/officeDocument/2006/relationships/slide" Target="slides/slide31.xml"/><Relationship Id="rId91" Type="http://schemas.openxmlformats.org/officeDocument/2006/relationships/slide" Target="slides/slide52.xml"/><Relationship Id="rId145" Type="http://schemas.openxmlformats.org/officeDocument/2006/relationships/slide" Target="slides/slide106.xml"/><Relationship Id="rId166" Type="http://schemas.openxmlformats.org/officeDocument/2006/relationships/slide" Target="slides/slide127.xml"/><Relationship Id="rId187" Type="http://schemas.openxmlformats.org/officeDocument/2006/relationships/slide" Target="slides/slide148.xml"/><Relationship Id="rId331" Type="http://schemas.openxmlformats.org/officeDocument/2006/relationships/slide" Target="slides/slide292.xml"/><Relationship Id="rId352" Type="http://schemas.openxmlformats.org/officeDocument/2006/relationships/slide" Target="slides/slide313.xml"/><Relationship Id="rId1" Type="http://schemas.openxmlformats.org/officeDocument/2006/relationships/slideMaster" Target="slideMasters/slideMaster1.xml"/><Relationship Id="rId212" Type="http://schemas.openxmlformats.org/officeDocument/2006/relationships/slide" Target="slides/slide173.xml"/><Relationship Id="rId233" Type="http://schemas.openxmlformats.org/officeDocument/2006/relationships/slide" Target="slides/slide194.xml"/><Relationship Id="rId254" Type="http://schemas.openxmlformats.org/officeDocument/2006/relationships/slide" Target="slides/slide215.xml"/><Relationship Id="rId28" Type="http://schemas.openxmlformats.org/officeDocument/2006/relationships/slideMaster" Target="slideMasters/slideMaster28.xml"/><Relationship Id="rId49" Type="http://schemas.openxmlformats.org/officeDocument/2006/relationships/slide" Target="slides/slide10.xml"/><Relationship Id="rId114" Type="http://schemas.openxmlformats.org/officeDocument/2006/relationships/slide" Target="slides/slide75.xml"/><Relationship Id="rId275" Type="http://schemas.openxmlformats.org/officeDocument/2006/relationships/slide" Target="slides/slide236.xml"/><Relationship Id="rId296" Type="http://schemas.openxmlformats.org/officeDocument/2006/relationships/slide" Target="slides/slide257.xml"/><Relationship Id="rId300" Type="http://schemas.openxmlformats.org/officeDocument/2006/relationships/slide" Target="slides/slide261.xml"/><Relationship Id="rId60" Type="http://schemas.openxmlformats.org/officeDocument/2006/relationships/slide" Target="slides/slide21.xml"/><Relationship Id="rId81" Type="http://schemas.openxmlformats.org/officeDocument/2006/relationships/slide" Target="slides/slide42.xml"/><Relationship Id="rId135" Type="http://schemas.openxmlformats.org/officeDocument/2006/relationships/slide" Target="slides/slide96.xml"/><Relationship Id="rId156" Type="http://schemas.openxmlformats.org/officeDocument/2006/relationships/slide" Target="slides/slide117.xml"/><Relationship Id="rId177" Type="http://schemas.openxmlformats.org/officeDocument/2006/relationships/slide" Target="slides/slide138.xml"/><Relationship Id="rId198" Type="http://schemas.openxmlformats.org/officeDocument/2006/relationships/slide" Target="slides/slide159.xml"/><Relationship Id="rId321" Type="http://schemas.openxmlformats.org/officeDocument/2006/relationships/slide" Target="slides/slide282.xml"/><Relationship Id="rId342" Type="http://schemas.openxmlformats.org/officeDocument/2006/relationships/slide" Target="slides/slide303.xml"/><Relationship Id="rId363" Type="http://schemas.openxmlformats.org/officeDocument/2006/relationships/slide" Target="slides/slide324.xml"/><Relationship Id="rId202" Type="http://schemas.openxmlformats.org/officeDocument/2006/relationships/slide" Target="slides/slide163.xml"/><Relationship Id="rId223" Type="http://schemas.openxmlformats.org/officeDocument/2006/relationships/slide" Target="slides/slide184.xml"/><Relationship Id="rId244" Type="http://schemas.openxmlformats.org/officeDocument/2006/relationships/slide" Target="slides/slide205.xml"/><Relationship Id="rId18" Type="http://schemas.openxmlformats.org/officeDocument/2006/relationships/slideMaster" Target="slideMasters/slideMaster18.xml"/><Relationship Id="rId39" Type="http://schemas.openxmlformats.org/officeDocument/2006/relationships/slideMaster" Target="slideMasters/slideMaster39.xml"/><Relationship Id="rId265" Type="http://schemas.openxmlformats.org/officeDocument/2006/relationships/slide" Target="slides/slide226.xml"/><Relationship Id="rId286" Type="http://schemas.openxmlformats.org/officeDocument/2006/relationships/slide" Target="slides/slide247.xml"/><Relationship Id="rId50" Type="http://schemas.openxmlformats.org/officeDocument/2006/relationships/slide" Target="slides/slide11.xml"/><Relationship Id="rId104" Type="http://schemas.openxmlformats.org/officeDocument/2006/relationships/slide" Target="slides/slide65.xml"/><Relationship Id="rId125" Type="http://schemas.openxmlformats.org/officeDocument/2006/relationships/slide" Target="slides/slide86.xml"/><Relationship Id="rId146" Type="http://schemas.openxmlformats.org/officeDocument/2006/relationships/slide" Target="slides/slide107.xml"/><Relationship Id="rId167" Type="http://schemas.openxmlformats.org/officeDocument/2006/relationships/slide" Target="slides/slide128.xml"/><Relationship Id="rId188" Type="http://schemas.openxmlformats.org/officeDocument/2006/relationships/slide" Target="slides/slide149.xml"/><Relationship Id="rId311" Type="http://schemas.openxmlformats.org/officeDocument/2006/relationships/slide" Target="slides/slide272.xml"/><Relationship Id="rId332" Type="http://schemas.openxmlformats.org/officeDocument/2006/relationships/slide" Target="slides/slide293.xml"/><Relationship Id="rId353" Type="http://schemas.openxmlformats.org/officeDocument/2006/relationships/slide" Target="slides/slide314.xml"/><Relationship Id="rId71" Type="http://schemas.openxmlformats.org/officeDocument/2006/relationships/slide" Target="slides/slide32.xml"/><Relationship Id="rId92" Type="http://schemas.openxmlformats.org/officeDocument/2006/relationships/slide" Target="slides/slide53.xml"/><Relationship Id="rId213" Type="http://schemas.openxmlformats.org/officeDocument/2006/relationships/slide" Target="slides/slide174.xml"/><Relationship Id="rId234" Type="http://schemas.openxmlformats.org/officeDocument/2006/relationships/slide" Target="slides/slide195.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55" Type="http://schemas.openxmlformats.org/officeDocument/2006/relationships/slide" Target="slides/slide216.xml"/><Relationship Id="rId276" Type="http://schemas.openxmlformats.org/officeDocument/2006/relationships/slide" Target="slides/slide237.xml"/><Relationship Id="rId297" Type="http://schemas.openxmlformats.org/officeDocument/2006/relationships/slide" Target="slides/slide258.xml"/><Relationship Id="rId40" Type="http://schemas.openxmlformats.org/officeDocument/2006/relationships/slide" Target="slides/slide1.xml"/><Relationship Id="rId115" Type="http://schemas.openxmlformats.org/officeDocument/2006/relationships/slide" Target="slides/slide76.xml"/><Relationship Id="rId136" Type="http://schemas.openxmlformats.org/officeDocument/2006/relationships/slide" Target="slides/slide97.xml"/><Relationship Id="rId157" Type="http://schemas.openxmlformats.org/officeDocument/2006/relationships/slide" Target="slides/slide118.xml"/><Relationship Id="rId178" Type="http://schemas.openxmlformats.org/officeDocument/2006/relationships/slide" Target="slides/slide139.xml"/><Relationship Id="rId301" Type="http://schemas.openxmlformats.org/officeDocument/2006/relationships/slide" Target="slides/slide262.xml"/><Relationship Id="rId322" Type="http://schemas.openxmlformats.org/officeDocument/2006/relationships/slide" Target="slides/slide283.xml"/><Relationship Id="rId343" Type="http://schemas.openxmlformats.org/officeDocument/2006/relationships/slide" Target="slides/slide304.xml"/><Relationship Id="rId364" Type="http://schemas.openxmlformats.org/officeDocument/2006/relationships/slide" Target="slides/slide325.xml"/><Relationship Id="rId61" Type="http://schemas.openxmlformats.org/officeDocument/2006/relationships/slide" Target="slides/slide22.xml"/><Relationship Id="rId82" Type="http://schemas.openxmlformats.org/officeDocument/2006/relationships/slide" Target="slides/slide43.xml"/><Relationship Id="rId199" Type="http://schemas.openxmlformats.org/officeDocument/2006/relationships/slide" Target="slides/slide160.xml"/><Relationship Id="rId203" Type="http://schemas.openxmlformats.org/officeDocument/2006/relationships/slide" Target="slides/slide164.xml"/><Relationship Id="rId19" Type="http://schemas.openxmlformats.org/officeDocument/2006/relationships/slideMaster" Target="slideMasters/slideMaster19.xml"/><Relationship Id="rId224" Type="http://schemas.openxmlformats.org/officeDocument/2006/relationships/slide" Target="slides/slide185.xml"/><Relationship Id="rId245" Type="http://schemas.openxmlformats.org/officeDocument/2006/relationships/slide" Target="slides/slide206.xml"/><Relationship Id="rId266" Type="http://schemas.openxmlformats.org/officeDocument/2006/relationships/slide" Target="slides/slide227.xml"/><Relationship Id="rId287" Type="http://schemas.openxmlformats.org/officeDocument/2006/relationships/slide" Target="slides/slide248.xml"/><Relationship Id="rId30" Type="http://schemas.openxmlformats.org/officeDocument/2006/relationships/slideMaster" Target="slideMasters/slideMaster30.xml"/><Relationship Id="rId105" Type="http://schemas.openxmlformats.org/officeDocument/2006/relationships/slide" Target="slides/slide66.xml"/><Relationship Id="rId126" Type="http://schemas.openxmlformats.org/officeDocument/2006/relationships/slide" Target="slides/slide87.xml"/><Relationship Id="rId147" Type="http://schemas.openxmlformats.org/officeDocument/2006/relationships/slide" Target="slides/slide108.xml"/><Relationship Id="rId168" Type="http://schemas.openxmlformats.org/officeDocument/2006/relationships/slide" Target="slides/slide129.xml"/><Relationship Id="rId312" Type="http://schemas.openxmlformats.org/officeDocument/2006/relationships/slide" Target="slides/slide273.xml"/><Relationship Id="rId333" Type="http://schemas.openxmlformats.org/officeDocument/2006/relationships/slide" Target="slides/slide294.xml"/><Relationship Id="rId354" Type="http://schemas.openxmlformats.org/officeDocument/2006/relationships/slide" Target="slides/slide315.xml"/><Relationship Id="rId51" Type="http://schemas.openxmlformats.org/officeDocument/2006/relationships/slide" Target="slides/slide12.xml"/><Relationship Id="rId72" Type="http://schemas.openxmlformats.org/officeDocument/2006/relationships/slide" Target="slides/slide33.xml"/><Relationship Id="rId93" Type="http://schemas.openxmlformats.org/officeDocument/2006/relationships/slide" Target="slides/slide54.xml"/><Relationship Id="rId189" Type="http://schemas.openxmlformats.org/officeDocument/2006/relationships/slide" Target="slides/slide150.xml"/><Relationship Id="rId3" Type="http://schemas.openxmlformats.org/officeDocument/2006/relationships/slideMaster" Target="slideMasters/slideMaster3.xml"/><Relationship Id="rId214" Type="http://schemas.openxmlformats.org/officeDocument/2006/relationships/slide" Target="slides/slide175.xml"/><Relationship Id="rId235" Type="http://schemas.openxmlformats.org/officeDocument/2006/relationships/slide" Target="slides/slide196.xml"/><Relationship Id="rId256" Type="http://schemas.openxmlformats.org/officeDocument/2006/relationships/slide" Target="slides/slide217.xml"/><Relationship Id="rId277" Type="http://schemas.openxmlformats.org/officeDocument/2006/relationships/slide" Target="slides/slide238.xml"/><Relationship Id="rId298" Type="http://schemas.openxmlformats.org/officeDocument/2006/relationships/slide" Target="slides/slide259.xml"/><Relationship Id="rId116" Type="http://schemas.openxmlformats.org/officeDocument/2006/relationships/slide" Target="slides/slide77.xml"/><Relationship Id="rId137" Type="http://schemas.openxmlformats.org/officeDocument/2006/relationships/slide" Target="slides/slide98.xml"/><Relationship Id="rId158" Type="http://schemas.openxmlformats.org/officeDocument/2006/relationships/slide" Target="slides/slide119.xml"/><Relationship Id="rId302" Type="http://schemas.openxmlformats.org/officeDocument/2006/relationships/slide" Target="slides/slide263.xml"/><Relationship Id="rId323" Type="http://schemas.openxmlformats.org/officeDocument/2006/relationships/slide" Target="slides/slide284.xml"/><Relationship Id="rId344" Type="http://schemas.openxmlformats.org/officeDocument/2006/relationships/slide" Target="slides/slide305.xml"/><Relationship Id="rId20" Type="http://schemas.openxmlformats.org/officeDocument/2006/relationships/slideMaster" Target="slideMasters/slideMaster20.xml"/><Relationship Id="rId41" Type="http://schemas.openxmlformats.org/officeDocument/2006/relationships/slide" Target="slides/slide2.xml"/><Relationship Id="rId62" Type="http://schemas.openxmlformats.org/officeDocument/2006/relationships/slide" Target="slides/slide23.xml"/><Relationship Id="rId83" Type="http://schemas.openxmlformats.org/officeDocument/2006/relationships/slide" Target="slides/slide44.xml"/><Relationship Id="rId179" Type="http://schemas.openxmlformats.org/officeDocument/2006/relationships/slide" Target="slides/slide140.xml"/><Relationship Id="rId365" Type="http://schemas.openxmlformats.org/officeDocument/2006/relationships/slide" Target="slides/slide326.xml"/><Relationship Id="rId190" Type="http://schemas.openxmlformats.org/officeDocument/2006/relationships/slide" Target="slides/slide151.xml"/><Relationship Id="rId204" Type="http://schemas.openxmlformats.org/officeDocument/2006/relationships/slide" Target="slides/slide165.xml"/><Relationship Id="rId225" Type="http://schemas.openxmlformats.org/officeDocument/2006/relationships/slide" Target="slides/slide186.xml"/><Relationship Id="rId246" Type="http://schemas.openxmlformats.org/officeDocument/2006/relationships/slide" Target="slides/slide207.xml"/><Relationship Id="rId267" Type="http://schemas.openxmlformats.org/officeDocument/2006/relationships/slide" Target="slides/slide228.xml"/><Relationship Id="rId288" Type="http://schemas.openxmlformats.org/officeDocument/2006/relationships/slide" Target="slides/slide249.xml"/><Relationship Id="rId106" Type="http://schemas.openxmlformats.org/officeDocument/2006/relationships/slide" Target="slides/slide67.xml"/><Relationship Id="rId127" Type="http://schemas.openxmlformats.org/officeDocument/2006/relationships/slide" Target="slides/slide88.xml"/><Relationship Id="rId313" Type="http://schemas.openxmlformats.org/officeDocument/2006/relationships/slide" Target="slides/slide274.xml"/></Relationships>
</file>

<file path=ppt/charts/_rels/chart1.xml.rels><?xml version="1.0" encoding="UTF-8" standalone="yes"?>
<Relationships xmlns="http://schemas.openxmlformats.org/package/2006/relationships"><Relationship Id="rId1" Type="http://schemas.openxmlformats.org/officeDocument/2006/relationships/oleObject" Target="../embeddings/oleObject1.bin"/></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2" Type="http://schemas.openxmlformats.org/officeDocument/2006/relationships/package" Target="../embeddings/Microsoft_Excel_Worksheet2.xlsx"/><Relationship Id="rId1" Type="http://schemas.openxmlformats.org/officeDocument/2006/relationships/themeOverride" Target="../theme/themeOverride1.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1.7396095614206467E-2"/>
          <c:y val="1.6238751247293272E-2"/>
          <c:w val="0.90908704507393989"/>
          <c:h val="0.76217122772240886"/>
        </c:manualLayout>
      </c:layout>
      <c:barChart>
        <c:barDir val="col"/>
        <c:grouping val="clustered"/>
        <c:varyColors val="0"/>
        <c:ser>
          <c:idx val="0"/>
          <c:order val="0"/>
          <c:spPr>
            <a:ln>
              <a:solidFill>
                <a:schemeClr val="accent1">
                  <a:lumMod val="40000"/>
                  <a:lumOff val="60000"/>
                </a:schemeClr>
              </a:solidFill>
            </a:ln>
          </c:spPr>
          <c:invertIfNegative val="0"/>
          <c:cat>
            <c:strRef>
              <c:f>許可病床×医療機能①!$V$121:$V$124</c:f>
              <c:strCache>
                <c:ptCount val="4"/>
                <c:pt idx="0">
                  <c:v>高度急性期</c:v>
                </c:pt>
                <c:pt idx="1">
                  <c:v>急性期</c:v>
                </c:pt>
                <c:pt idx="2">
                  <c:v>回復期</c:v>
                </c:pt>
                <c:pt idx="3">
                  <c:v>慢性期</c:v>
                </c:pt>
              </c:strCache>
            </c:strRef>
          </c:cat>
          <c:val>
            <c:numRef>
              <c:f>許可病床×医療機能①!$Y$121:$Y$124</c:f>
              <c:numCache>
                <c:formatCode>#,##0_);[Red]\(#,##0\)</c:formatCode>
                <c:ptCount val="4"/>
                <c:pt idx="0">
                  <c:v>191180</c:v>
                </c:pt>
                <c:pt idx="1">
                  <c:v>581179</c:v>
                </c:pt>
                <c:pt idx="2">
                  <c:v>109617</c:v>
                </c:pt>
                <c:pt idx="3">
                  <c:v>351953</c:v>
                </c:pt>
              </c:numCache>
            </c:numRef>
          </c:val>
        </c:ser>
        <c:dLbls>
          <c:showLegendKey val="0"/>
          <c:showVal val="0"/>
          <c:showCatName val="0"/>
          <c:showSerName val="0"/>
          <c:showPercent val="0"/>
          <c:showBubbleSize val="0"/>
        </c:dLbls>
        <c:gapWidth val="82"/>
        <c:overlap val="100"/>
        <c:axId val="144345344"/>
        <c:axId val="144117760"/>
      </c:barChart>
      <c:catAx>
        <c:axId val="144345344"/>
        <c:scaling>
          <c:orientation val="minMax"/>
        </c:scaling>
        <c:delete val="0"/>
        <c:axPos val="b"/>
        <c:numFmt formatCode="General" sourceLinked="0"/>
        <c:majorTickMark val="out"/>
        <c:minorTickMark val="none"/>
        <c:tickLblPos val="nextTo"/>
        <c:txPr>
          <a:bodyPr/>
          <a:lstStyle/>
          <a:p>
            <a:pPr>
              <a:defRPr sz="500"/>
            </a:pPr>
            <a:endParaRPr lang="ja-JP"/>
          </a:p>
        </c:txPr>
        <c:crossAx val="144117760"/>
        <c:crosses val="autoZero"/>
        <c:auto val="1"/>
        <c:lblAlgn val="ctr"/>
        <c:lblOffset val="100"/>
        <c:noMultiLvlLbl val="0"/>
      </c:catAx>
      <c:valAx>
        <c:axId val="144117760"/>
        <c:scaling>
          <c:orientation val="minMax"/>
        </c:scaling>
        <c:delete val="1"/>
        <c:axPos val="l"/>
        <c:numFmt formatCode="#,##0_);[Red]\(#,##0\)" sourceLinked="1"/>
        <c:majorTickMark val="out"/>
        <c:minorTickMark val="none"/>
        <c:tickLblPos val="nextTo"/>
        <c:crossAx val="144345344"/>
        <c:crosses val="autoZero"/>
        <c:crossBetween val="between"/>
      </c:valAx>
    </c:plotArea>
    <c:plotVisOnly val="1"/>
    <c:dispBlanksAs val="gap"/>
    <c:showDLblsOverMax val="0"/>
  </c:chart>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774316454897672"/>
          <c:y val="8.2861187547792023E-2"/>
          <c:w val="0.80274429572394113"/>
          <c:h val="0.50899538621732598"/>
        </c:manualLayout>
      </c:layout>
      <c:barChart>
        <c:barDir val="col"/>
        <c:grouping val="clustered"/>
        <c:varyColors val="0"/>
        <c:ser>
          <c:idx val="0"/>
          <c:order val="0"/>
          <c:tx>
            <c:strRef>
              <c:f>Sheet1!$B$1</c:f>
              <c:strCache>
                <c:ptCount val="1"/>
                <c:pt idx="0">
                  <c:v>医療圏数</c:v>
                </c:pt>
              </c:strCache>
            </c:strRef>
          </c:tx>
          <c:spPr>
            <a:solidFill>
              <a:schemeClr val="accent3"/>
            </a:solidFill>
          </c:spPr>
          <c:invertIfNegative val="0"/>
          <c:dLbls>
            <c:spPr>
              <a:noFill/>
              <a:ln>
                <a:noFill/>
              </a:ln>
              <a:effectLst/>
            </c:spPr>
            <c:txPr>
              <a:bodyPr/>
              <a:lstStyle/>
              <a:p>
                <a:pPr>
                  <a:defRPr sz="12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100万人以上</c:v>
                </c:pt>
                <c:pt idx="1">
                  <c:v>50万人以上100万人未満</c:v>
                </c:pt>
                <c:pt idx="2">
                  <c:v>30万人以上50万人未満</c:v>
                </c:pt>
                <c:pt idx="3">
                  <c:v>20万人以上30万人未満</c:v>
                </c:pt>
                <c:pt idx="4">
                  <c:v>10万人以上20万人未満</c:v>
                </c:pt>
                <c:pt idx="5">
                  <c:v>10万人未満</c:v>
                </c:pt>
              </c:strCache>
            </c:strRef>
          </c:cat>
          <c:val>
            <c:numRef>
              <c:f>Sheet1!$B$2:$B$7</c:f>
              <c:numCache>
                <c:formatCode>General</c:formatCode>
                <c:ptCount val="6"/>
                <c:pt idx="0">
                  <c:v>27</c:v>
                </c:pt>
                <c:pt idx="1">
                  <c:v>55</c:v>
                </c:pt>
                <c:pt idx="2">
                  <c:v>55</c:v>
                </c:pt>
                <c:pt idx="3">
                  <c:v>44</c:v>
                </c:pt>
                <c:pt idx="4">
                  <c:v>80</c:v>
                </c:pt>
                <c:pt idx="5">
                  <c:v>83</c:v>
                </c:pt>
              </c:numCache>
            </c:numRef>
          </c:val>
        </c:ser>
        <c:ser>
          <c:idx val="1"/>
          <c:order val="1"/>
          <c:tx>
            <c:strRef>
              <c:f>Sheet1!$C$1</c:f>
              <c:strCache>
                <c:ptCount val="1"/>
                <c:pt idx="0">
                  <c:v>空白の医療圏数</c:v>
                </c:pt>
              </c:strCache>
            </c:strRef>
          </c:tx>
          <c:invertIfNegative val="0"/>
          <c:dLbls>
            <c:dLbl>
              <c:idx val="4"/>
              <c:layout>
                <c:manualLayout>
                  <c:x val="3.3277224962425574E-3"/>
                  <c:y val="-1.6958590327193969E-2"/>
                </c:manualLayout>
              </c:layout>
              <c:showLegendKey val="0"/>
              <c:showVal val="1"/>
              <c:showCatName val="0"/>
              <c:showSerName val="0"/>
              <c:showPercent val="0"/>
              <c:showBubbleSize val="0"/>
              <c:extLst>
                <c:ext xmlns:c15="http://schemas.microsoft.com/office/drawing/2012/chart" uri="{CE6537A1-D6FC-4f65-9D91-7224C49458BB}"/>
              </c:extLst>
            </c:dLbl>
            <c:dLbl>
              <c:idx val="5"/>
              <c:layout>
                <c:manualLayout>
                  <c:x val="3.3277224962425574E-3"/>
                  <c:y val="-3.3917180654387934E-3"/>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sz="1200"/>
                </a:pPr>
                <a:endParaRPr lang="ja-JP"/>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Sheet1!$A$2:$A$7</c:f>
              <c:strCache>
                <c:ptCount val="6"/>
                <c:pt idx="0">
                  <c:v>100万人以上</c:v>
                </c:pt>
                <c:pt idx="1">
                  <c:v>50万人以上100万人未満</c:v>
                </c:pt>
                <c:pt idx="2">
                  <c:v>30万人以上50万人未満</c:v>
                </c:pt>
                <c:pt idx="3">
                  <c:v>20万人以上30万人未満</c:v>
                </c:pt>
                <c:pt idx="4">
                  <c:v>10万人以上20万人未満</c:v>
                </c:pt>
                <c:pt idx="5">
                  <c:v>10万人未満</c:v>
                </c:pt>
              </c:strCache>
            </c:strRef>
          </c:cat>
          <c:val>
            <c:numRef>
              <c:f>Sheet1!$C$2:$C$7</c:f>
              <c:numCache>
                <c:formatCode>General</c:formatCode>
                <c:ptCount val="6"/>
                <c:pt idx="0">
                  <c:v>0</c:v>
                </c:pt>
                <c:pt idx="1">
                  <c:v>1</c:v>
                </c:pt>
                <c:pt idx="2">
                  <c:v>0</c:v>
                </c:pt>
                <c:pt idx="3">
                  <c:v>5</c:v>
                </c:pt>
                <c:pt idx="4">
                  <c:v>19</c:v>
                </c:pt>
                <c:pt idx="5">
                  <c:v>50</c:v>
                </c:pt>
              </c:numCache>
            </c:numRef>
          </c:val>
        </c:ser>
        <c:dLbls>
          <c:showLegendKey val="0"/>
          <c:showVal val="0"/>
          <c:showCatName val="0"/>
          <c:showSerName val="0"/>
          <c:showPercent val="0"/>
          <c:showBubbleSize val="0"/>
        </c:dLbls>
        <c:gapWidth val="100"/>
        <c:axId val="245840128"/>
        <c:axId val="245850112"/>
      </c:barChart>
      <c:catAx>
        <c:axId val="245840128"/>
        <c:scaling>
          <c:orientation val="minMax"/>
        </c:scaling>
        <c:delete val="0"/>
        <c:axPos val="b"/>
        <c:numFmt formatCode="General" sourceLinked="0"/>
        <c:majorTickMark val="out"/>
        <c:minorTickMark val="none"/>
        <c:tickLblPos val="nextTo"/>
        <c:txPr>
          <a:bodyPr/>
          <a:lstStyle/>
          <a:p>
            <a:pPr>
              <a:defRPr sz="1050"/>
            </a:pPr>
            <a:endParaRPr lang="ja-JP"/>
          </a:p>
        </c:txPr>
        <c:crossAx val="245850112"/>
        <c:crosses val="autoZero"/>
        <c:auto val="1"/>
        <c:lblAlgn val="ctr"/>
        <c:lblOffset val="100"/>
        <c:noMultiLvlLbl val="0"/>
      </c:catAx>
      <c:valAx>
        <c:axId val="245850112"/>
        <c:scaling>
          <c:orientation val="minMax"/>
        </c:scaling>
        <c:delete val="0"/>
        <c:axPos val="l"/>
        <c:numFmt formatCode="General" sourceLinked="1"/>
        <c:majorTickMark val="out"/>
        <c:minorTickMark val="none"/>
        <c:tickLblPos val="nextTo"/>
        <c:txPr>
          <a:bodyPr/>
          <a:lstStyle/>
          <a:p>
            <a:pPr>
              <a:defRPr sz="1400"/>
            </a:pPr>
            <a:endParaRPr lang="ja-JP"/>
          </a:p>
        </c:txPr>
        <c:crossAx val="245840128"/>
        <c:crosses val="autoZero"/>
        <c:crossBetween val="between"/>
      </c:valAx>
    </c:plotArea>
    <c:legend>
      <c:legendPos val="r"/>
      <c:layout>
        <c:manualLayout>
          <c:xMode val="edge"/>
          <c:yMode val="edge"/>
          <c:x val="0.26243755934875157"/>
          <c:y val="2.9414474624206992E-3"/>
          <c:w val="0.43466842258616961"/>
          <c:h val="0.16871767686007033"/>
        </c:manualLayout>
      </c:layout>
      <c:overlay val="0"/>
      <c:txPr>
        <a:bodyPr/>
        <a:lstStyle/>
        <a:p>
          <a:pPr>
            <a:defRPr sz="1200"/>
          </a:pPr>
          <a:endParaRPr lang="ja-JP"/>
        </a:p>
      </c:txPr>
    </c:legend>
    <c:plotVisOnly val="1"/>
    <c:dispBlanksAs val="gap"/>
    <c:showDLblsOverMax val="0"/>
  </c:chart>
  <c:txPr>
    <a:bodyPr/>
    <a:lstStyle/>
    <a:p>
      <a:pPr>
        <a:defRPr sz="1800"/>
      </a:pPr>
      <a:endParaRPr lang="ja-JP"/>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title>
      <c:tx>
        <c:rich>
          <a:bodyPr/>
          <a:lstStyle/>
          <a:p>
            <a:pPr>
              <a:defRPr sz="1000"/>
            </a:pPr>
            <a:r>
              <a:rPr lang="en-US" altLang="ja-JP" sz="1000" baseline="0" dirty="0" smtClean="0"/>
              <a:t>4,404</a:t>
            </a:r>
            <a:r>
              <a:rPr lang="ja-JP" altLang="en-US" sz="1000" baseline="0" dirty="0" smtClean="0"/>
              <a:t>種類の診断群分類区分ごと</a:t>
            </a:r>
            <a:r>
              <a:rPr lang="ja-JP" altLang="en-US" sz="1000" baseline="0" dirty="0"/>
              <a:t>の第</a:t>
            </a:r>
            <a:r>
              <a:rPr lang="en-US" altLang="ja-JP" sz="1000" baseline="0" dirty="0"/>
              <a:t>Ⅲ</a:t>
            </a:r>
            <a:r>
              <a:rPr lang="ja-JP" altLang="en-US" sz="1000" baseline="0" dirty="0"/>
              <a:t>日の分布</a:t>
            </a:r>
            <a:endParaRPr lang="en-US" altLang="ja-JP" sz="1000" baseline="0" dirty="0"/>
          </a:p>
        </c:rich>
      </c:tx>
      <c:layout/>
      <c:overlay val="0"/>
    </c:title>
    <c:autoTitleDeleted val="0"/>
    <c:plotArea>
      <c:layout>
        <c:manualLayout>
          <c:layoutTarget val="inner"/>
          <c:xMode val="edge"/>
          <c:yMode val="edge"/>
          <c:x val="0.10848840769903761"/>
          <c:y val="0.18246879796055537"/>
          <c:w val="0.74988801399825022"/>
          <c:h val="0.74209592273997937"/>
        </c:manualLayout>
      </c:layout>
      <c:barChart>
        <c:barDir val="col"/>
        <c:grouping val="clustered"/>
        <c:varyColors val="0"/>
        <c:ser>
          <c:idx val="0"/>
          <c:order val="0"/>
          <c:tx>
            <c:strRef>
              <c:f>平成28年度診断群分類点数表!$R$5</c:f>
              <c:strCache>
                <c:ptCount val="1"/>
                <c:pt idx="0">
                  <c:v>頻度</c:v>
                </c:pt>
              </c:strCache>
            </c:strRef>
          </c:tx>
          <c:invertIfNegative val="0"/>
          <c:dLbls>
            <c:spPr>
              <a:noFill/>
              <a:ln>
                <a:noFill/>
              </a:ln>
              <a:effectLst/>
            </c:sp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numRef>
              <c:f>平成28年度診断群分類点数表!$Q$6:$Q$12</c:f>
              <c:numCache>
                <c:formatCode>#,##0_);[Red]\(#,##0\)</c:formatCode>
                <c:ptCount val="7"/>
                <c:pt idx="0">
                  <c:v>30</c:v>
                </c:pt>
                <c:pt idx="1">
                  <c:v>60</c:v>
                </c:pt>
                <c:pt idx="2">
                  <c:v>90</c:v>
                </c:pt>
                <c:pt idx="3">
                  <c:v>120</c:v>
                </c:pt>
                <c:pt idx="4">
                  <c:v>150</c:v>
                </c:pt>
                <c:pt idx="5">
                  <c:v>180</c:v>
                </c:pt>
                <c:pt idx="6">
                  <c:v>210</c:v>
                </c:pt>
              </c:numCache>
            </c:numRef>
          </c:cat>
          <c:val>
            <c:numRef>
              <c:f>平成28年度診断群分類点数表!$R$6:$R$12</c:f>
              <c:numCache>
                <c:formatCode>General</c:formatCode>
                <c:ptCount val="7"/>
                <c:pt idx="0">
                  <c:v>1278</c:v>
                </c:pt>
                <c:pt idx="1">
                  <c:v>1550</c:v>
                </c:pt>
                <c:pt idx="2">
                  <c:v>667</c:v>
                </c:pt>
                <c:pt idx="3">
                  <c:v>824</c:v>
                </c:pt>
                <c:pt idx="4">
                  <c:v>60</c:v>
                </c:pt>
                <c:pt idx="5">
                  <c:v>19</c:v>
                </c:pt>
                <c:pt idx="6">
                  <c:v>6</c:v>
                </c:pt>
              </c:numCache>
            </c:numRef>
          </c:val>
        </c:ser>
        <c:dLbls>
          <c:showLegendKey val="0"/>
          <c:showVal val="0"/>
          <c:showCatName val="0"/>
          <c:showSerName val="0"/>
          <c:showPercent val="0"/>
          <c:showBubbleSize val="0"/>
        </c:dLbls>
        <c:gapWidth val="150"/>
        <c:axId val="195880832"/>
        <c:axId val="195882368"/>
      </c:barChart>
      <c:catAx>
        <c:axId val="195880832"/>
        <c:scaling>
          <c:orientation val="minMax"/>
        </c:scaling>
        <c:delete val="0"/>
        <c:axPos val="b"/>
        <c:numFmt formatCode="#,##0_);[Red]\(#,##0\)" sourceLinked="1"/>
        <c:majorTickMark val="out"/>
        <c:minorTickMark val="none"/>
        <c:tickLblPos val="nextTo"/>
        <c:crossAx val="195882368"/>
        <c:crosses val="autoZero"/>
        <c:auto val="1"/>
        <c:lblAlgn val="ctr"/>
        <c:lblOffset val="100"/>
        <c:noMultiLvlLbl val="0"/>
      </c:catAx>
      <c:valAx>
        <c:axId val="195882368"/>
        <c:scaling>
          <c:orientation val="minMax"/>
        </c:scaling>
        <c:delete val="0"/>
        <c:axPos val="l"/>
        <c:majorGridlines/>
        <c:numFmt formatCode="General" sourceLinked="1"/>
        <c:majorTickMark val="out"/>
        <c:minorTickMark val="none"/>
        <c:tickLblPos val="nextTo"/>
        <c:crossAx val="195880832"/>
        <c:crosses val="autoZero"/>
        <c:crossBetween val="between"/>
      </c:valAx>
    </c:plotArea>
    <c:plotVisOnly val="1"/>
    <c:dispBlanksAs val="gap"/>
    <c:showDLblsOverMax val="0"/>
  </c:chart>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40.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2"/>
            <a:ext cx="2918831" cy="493316"/>
          </a:xfrm>
          <a:prstGeom prst="rect">
            <a:avLst/>
          </a:prstGeom>
        </p:spPr>
        <p:txBody>
          <a:bodyPr vert="horz" lIns="90628" tIns="45314" rIns="90628" bIns="45314" rtlCol="0"/>
          <a:lstStyle>
            <a:lvl1pPr algn="l">
              <a:defRPr sz="1200"/>
            </a:lvl1pPr>
          </a:lstStyle>
          <a:p>
            <a:endParaRPr kumimoji="1" lang="ja-JP" altLang="en-US"/>
          </a:p>
        </p:txBody>
      </p:sp>
      <p:sp>
        <p:nvSpPr>
          <p:cNvPr id="3" name="日付プレースホルダー 2"/>
          <p:cNvSpPr>
            <a:spLocks noGrp="1"/>
          </p:cNvSpPr>
          <p:nvPr>
            <p:ph type="dt" idx="1"/>
          </p:nvPr>
        </p:nvSpPr>
        <p:spPr>
          <a:xfrm>
            <a:off x="3815374" y="2"/>
            <a:ext cx="2918831" cy="493316"/>
          </a:xfrm>
          <a:prstGeom prst="rect">
            <a:avLst/>
          </a:prstGeom>
        </p:spPr>
        <p:txBody>
          <a:bodyPr vert="horz" lIns="90628" tIns="45314" rIns="90628" bIns="45314" rtlCol="0"/>
          <a:lstStyle>
            <a:lvl1pPr algn="r">
              <a:defRPr sz="1200"/>
            </a:lvl1pPr>
          </a:lstStyle>
          <a:p>
            <a:fld id="{CF911FAE-0395-4DBC-AEDF-2E1C5E420542}" type="datetimeFigureOut">
              <a:rPr kumimoji="1" lang="ja-JP" altLang="en-US" smtClean="0"/>
              <a:t>2016/3/17</a:t>
            </a:fld>
            <a:endParaRPr kumimoji="1" lang="ja-JP" altLang="en-US"/>
          </a:p>
        </p:txBody>
      </p:sp>
      <p:sp>
        <p:nvSpPr>
          <p:cNvPr id="4" name="スライド イメージ プレースホルダー 3"/>
          <p:cNvSpPr>
            <a:spLocks noGrp="1" noRot="1" noChangeAspect="1"/>
          </p:cNvSpPr>
          <p:nvPr>
            <p:ph type="sldImg" idx="2"/>
          </p:nvPr>
        </p:nvSpPr>
        <p:spPr>
          <a:xfrm>
            <a:off x="698500" y="741363"/>
            <a:ext cx="5338763" cy="3697287"/>
          </a:xfrm>
          <a:prstGeom prst="rect">
            <a:avLst/>
          </a:prstGeom>
          <a:noFill/>
          <a:ln w="12700">
            <a:solidFill>
              <a:prstClr val="black"/>
            </a:solidFill>
          </a:ln>
        </p:spPr>
        <p:txBody>
          <a:bodyPr vert="horz" lIns="90628" tIns="45314" rIns="90628" bIns="45314" rtlCol="0" anchor="ctr"/>
          <a:lstStyle/>
          <a:p>
            <a:endParaRPr lang="ja-JP" altLang="en-US"/>
          </a:p>
        </p:txBody>
      </p:sp>
      <p:sp>
        <p:nvSpPr>
          <p:cNvPr id="5" name="ノート プレースホルダー 4"/>
          <p:cNvSpPr>
            <a:spLocks noGrp="1"/>
          </p:cNvSpPr>
          <p:nvPr>
            <p:ph type="body" sz="quarter" idx="3"/>
          </p:nvPr>
        </p:nvSpPr>
        <p:spPr>
          <a:xfrm>
            <a:off x="673577" y="4686499"/>
            <a:ext cx="5388610" cy="4439841"/>
          </a:xfrm>
          <a:prstGeom prst="rect">
            <a:avLst/>
          </a:prstGeom>
        </p:spPr>
        <p:txBody>
          <a:bodyPr vert="horz" lIns="90628" tIns="45314" rIns="90628" bIns="45314" rtlCol="0"/>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6" name="フッター プレースホルダー 5"/>
          <p:cNvSpPr>
            <a:spLocks noGrp="1"/>
          </p:cNvSpPr>
          <p:nvPr>
            <p:ph type="ftr" sz="quarter" idx="4"/>
          </p:nvPr>
        </p:nvSpPr>
        <p:spPr>
          <a:xfrm>
            <a:off x="0" y="9371287"/>
            <a:ext cx="2918831" cy="493316"/>
          </a:xfrm>
          <a:prstGeom prst="rect">
            <a:avLst/>
          </a:prstGeom>
        </p:spPr>
        <p:txBody>
          <a:bodyPr vert="horz" lIns="90628" tIns="45314" rIns="90628" bIns="45314" rtlCol="0" anchor="b"/>
          <a:lstStyle>
            <a:lvl1pPr algn="l">
              <a:defRPr sz="1200"/>
            </a:lvl1pPr>
          </a:lstStyle>
          <a:p>
            <a:endParaRPr kumimoji="1" lang="ja-JP" altLang="en-US"/>
          </a:p>
        </p:txBody>
      </p:sp>
      <p:sp>
        <p:nvSpPr>
          <p:cNvPr id="7" name="スライド番号プレースホルダー 6"/>
          <p:cNvSpPr>
            <a:spLocks noGrp="1"/>
          </p:cNvSpPr>
          <p:nvPr>
            <p:ph type="sldNum" sz="quarter" idx="5"/>
          </p:nvPr>
        </p:nvSpPr>
        <p:spPr>
          <a:xfrm>
            <a:off x="3815374" y="9371287"/>
            <a:ext cx="2918831" cy="493316"/>
          </a:xfrm>
          <a:prstGeom prst="rect">
            <a:avLst/>
          </a:prstGeom>
        </p:spPr>
        <p:txBody>
          <a:bodyPr vert="horz" lIns="90628" tIns="45314" rIns="90628" bIns="45314" rtlCol="0" anchor="b"/>
          <a:lstStyle>
            <a:lvl1pPr algn="r">
              <a:defRPr sz="1200"/>
            </a:lvl1pPr>
          </a:lstStyle>
          <a:p>
            <a:fld id="{87313978-A904-4F89-9472-829A76414E17}" type="slidenum">
              <a:rPr kumimoji="1" lang="ja-JP" altLang="en-US" smtClean="0"/>
              <a:t>‹#›</a:t>
            </a:fld>
            <a:endParaRPr kumimoji="1" lang="ja-JP" altLang="en-US"/>
          </a:p>
        </p:txBody>
      </p:sp>
    </p:spTree>
    <p:extLst>
      <p:ext uri="{BB962C8B-B14F-4D97-AF65-F5344CB8AC3E}">
        <p14:creationId xmlns:p14="http://schemas.microsoft.com/office/powerpoint/2010/main" val="2362793463"/>
      </p:ext>
    </p:extLst>
  </p:cSld>
  <p:clrMap bg1="lt1" tx1="dk1" bg2="lt2" tx2="dk2" accent1="accent1" accent2="accent2" accent3="accent3" accent4="accent4" accent5="accent5" accent6="accent6" hlink="hlink" folHlink="folHlink"/>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57.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75.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20.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24.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25.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26.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6531669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62040279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070225" y="501650"/>
            <a:ext cx="3621088" cy="2506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128</a:t>
            </a:fld>
            <a:endParaRPr lang="en-US" altLang="ja-JP" dirty="0">
              <a:solidFill>
                <a:prstClr val="black"/>
              </a:solidFill>
            </a:endParaRPr>
          </a:p>
        </p:txBody>
      </p:sp>
    </p:spTree>
    <p:extLst>
      <p:ext uri="{BB962C8B-B14F-4D97-AF65-F5344CB8AC3E}">
        <p14:creationId xmlns:p14="http://schemas.microsoft.com/office/powerpoint/2010/main" val="70985297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070225" y="501650"/>
            <a:ext cx="3621088" cy="2506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129</a:t>
            </a:fld>
            <a:endParaRPr lang="en-US" altLang="ja-JP" dirty="0">
              <a:solidFill>
                <a:prstClr val="black"/>
              </a:solidFill>
            </a:endParaRPr>
          </a:p>
        </p:txBody>
      </p:sp>
    </p:spTree>
    <p:extLst>
      <p:ext uri="{BB962C8B-B14F-4D97-AF65-F5344CB8AC3E}">
        <p14:creationId xmlns:p14="http://schemas.microsoft.com/office/powerpoint/2010/main" val="1814788269"/>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070225" y="501650"/>
            <a:ext cx="3621088" cy="2506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130</a:t>
            </a:fld>
            <a:endParaRPr lang="en-US" altLang="ja-JP" dirty="0">
              <a:solidFill>
                <a:prstClr val="black"/>
              </a:solidFill>
            </a:endParaRPr>
          </a:p>
        </p:txBody>
      </p:sp>
    </p:spTree>
    <p:extLst>
      <p:ext uri="{BB962C8B-B14F-4D97-AF65-F5344CB8AC3E}">
        <p14:creationId xmlns:p14="http://schemas.microsoft.com/office/powerpoint/2010/main" val="129044268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070225" y="501650"/>
            <a:ext cx="3621088" cy="2506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131</a:t>
            </a:fld>
            <a:endParaRPr lang="en-US" altLang="ja-JP" dirty="0">
              <a:solidFill>
                <a:prstClr val="black"/>
              </a:solidFill>
            </a:endParaRPr>
          </a:p>
        </p:txBody>
      </p:sp>
    </p:spTree>
    <p:extLst>
      <p:ext uri="{BB962C8B-B14F-4D97-AF65-F5344CB8AC3E}">
        <p14:creationId xmlns:p14="http://schemas.microsoft.com/office/powerpoint/2010/main" val="3536046884"/>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132</a:t>
            </a:fld>
            <a:endParaRPr lang="en-US" altLang="ja-JP" smtClean="0">
              <a:solidFill>
                <a:prstClr val="black"/>
              </a:solidFill>
            </a:endParaRPr>
          </a:p>
        </p:txBody>
      </p:sp>
    </p:spTree>
    <p:extLst>
      <p:ext uri="{BB962C8B-B14F-4D97-AF65-F5344CB8AC3E}">
        <p14:creationId xmlns:p14="http://schemas.microsoft.com/office/powerpoint/2010/main" val="1685549340"/>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7162"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133</a:t>
            </a:fld>
            <a:endParaRPr lang="en-US" altLang="ja-JP" smtClean="0">
              <a:solidFill>
                <a:prstClr val="black"/>
              </a:solidFill>
            </a:endParaRPr>
          </a:p>
        </p:txBody>
      </p:sp>
    </p:spTree>
    <p:extLst>
      <p:ext uri="{BB962C8B-B14F-4D97-AF65-F5344CB8AC3E}">
        <p14:creationId xmlns:p14="http://schemas.microsoft.com/office/powerpoint/2010/main" val="190358940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134</a:t>
            </a:fld>
            <a:endParaRPr lang="en-US" altLang="ja-JP" smtClean="0">
              <a:solidFill>
                <a:prstClr val="black"/>
              </a:solidFill>
            </a:endParaRPr>
          </a:p>
        </p:txBody>
      </p:sp>
    </p:spTree>
    <p:extLst>
      <p:ext uri="{BB962C8B-B14F-4D97-AF65-F5344CB8AC3E}">
        <p14:creationId xmlns:p14="http://schemas.microsoft.com/office/powerpoint/2010/main" val="485805197"/>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065463" y="563563"/>
            <a:ext cx="4087812" cy="283051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135</a:t>
            </a:fld>
            <a:endParaRPr lang="en-US" altLang="ja-JP" dirty="0">
              <a:solidFill>
                <a:prstClr val="black"/>
              </a:solidFill>
            </a:endParaRPr>
          </a:p>
        </p:txBody>
      </p:sp>
    </p:spTree>
    <p:extLst>
      <p:ext uri="{BB962C8B-B14F-4D97-AF65-F5344CB8AC3E}">
        <p14:creationId xmlns:p14="http://schemas.microsoft.com/office/powerpoint/2010/main" val="198959761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070225" y="501650"/>
            <a:ext cx="3621088" cy="2506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136</a:t>
            </a:fld>
            <a:endParaRPr lang="en-US" altLang="ja-JP" dirty="0">
              <a:solidFill>
                <a:prstClr val="black"/>
              </a:solidFill>
            </a:endParaRPr>
          </a:p>
        </p:txBody>
      </p:sp>
    </p:spTree>
    <p:extLst>
      <p:ext uri="{BB962C8B-B14F-4D97-AF65-F5344CB8AC3E}">
        <p14:creationId xmlns:p14="http://schemas.microsoft.com/office/powerpoint/2010/main" val="23881949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070225" y="501650"/>
            <a:ext cx="3621088" cy="2506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137</a:t>
            </a:fld>
            <a:endParaRPr lang="en-US" altLang="ja-JP" dirty="0">
              <a:solidFill>
                <a:prstClr val="black"/>
              </a:solidFill>
            </a:endParaRPr>
          </a:p>
        </p:txBody>
      </p:sp>
    </p:spTree>
    <p:extLst>
      <p:ext uri="{BB962C8B-B14F-4D97-AF65-F5344CB8AC3E}">
        <p14:creationId xmlns:p14="http://schemas.microsoft.com/office/powerpoint/2010/main" val="33319976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1634466792"/>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070225" y="501650"/>
            <a:ext cx="3621088" cy="25066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138</a:t>
            </a:fld>
            <a:endParaRPr lang="en-US" altLang="ja-JP" dirty="0">
              <a:solidFill>
                <a:prstClr val="black"/>
              </a:solidFill>
            </a:endParaRPr>
          </a:p>
        </p:txBody>
      </p:sp>
    </p:spTree>
    <p:extLst>
      <p:ext uri="{BB962C8B-B14F-4D97-AF65-F5344CB8AC3E}">
        <p14:creationId xmlns:p14="http://schemas.microsoft.com/office/powerpoint/2010/main" val="418570989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139</a:t>
            </a:fld>
            <a:endParaRPr lang="en-US" altLang="ja-JP" dirty="0">
              <a:solidFill>
                <a:prstClr val="black"/>
              </a:solidFill>
            </a:endParaRPr>
          </a:p>
        </p:txBody>
      </p:sp>
    </p:spTree>
    <p:extLst>
      <p:ext uri="{BB962C8B-B14F-4D97-AF65-F5344CB8AC3E}">
        <p14:creationId xmlns:p14="http://schemas.microsoft.com/office/powerpoint/2010/main" val="402809482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140</a:t>
            </a:fld>
            <a:endParaRPr lang="en-US" altLang="ja-JP" dirty="0">
              <a:solidFill>
                <a:prstClr val="black"/>
              </a:solidFill>
            </a:endParaRPr>
          </a:p>
        </p:txBody>
      </p:sp>
    </p:spTree>
    <p:extLst>
      <p:ext uri="{BB962C8B-B14F-4D97-AF65-F5344CB8AC3E}">
        <p14:creationId xmlns:p14="http://schemas.microsoft.com/office/powerpoint/2010/main" val="392906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141</a:t>
            </a:fld>
            <a:endParaRPr lang="en-US" altLang="ja-JP" dirty="0">
              <a:solidFill>
                <a:prstClr val="black"/>
              </a:solidFill>
            </a:endParaRPr>
          </a:p>
        </p:txBody>
      </p:sp>
    </p:spTree>
    <p:extLst>
      <p:ext uri="{BB962C8B-B14F-4D97-AF65-F5344CB8AC3E}">
        <p14:creationId xmlns:p14="http://schemas.microsoft.com/office/powerpoint/2010/main" val="473984465"/>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142</a:t>
            </a:fld>
            <a:endParaRPr lang="en-US" altLang="ja-JP" dirty="0">
              <a:solidFill>
                <a:prstClr val="black"/>
              </a:solidFill>
            </a:endParaRPr>
          </a:p>
        </p:txBody>
      </p:sp>
    </p:spTree>
    <p:extLst>
      <p:ext uri="{BB962C8B-B14F-4D97-AF65-F5344CB8AC3E}">
        <p14:creationId xmlns:p14="http://schemas.microsoft.com/office/powerpoint/2010/main" val="227695932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143</a:t>
            </a:fld>
            <a:endParaRPr lang="en-US" altLang="ja-JP" dirty="0">
              <a:solidFill>
                <a:prstClr val="black"/>
              </a:solidFill>
            </a:endParaRPr>
          </a:p>
        </p:txBody>
      </p:sp>
    </p:spTree>
    <p:extLst>
      <p:ext uri="{BB962C8B-B14F-4D97-AF65-F5344CB8AC3E}">
        <p14:creationId xmlns:p14="http://schemas.microsoft.com/office/powerpoint/2010/main" val="39575257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144</a:t>
            </a:fld>
            <a:endParaRPr lang="en-US" altLang="ja-JP" dirty="0">
              <a:solidFill>
                <a:prstClr val="black"/>
              </a:solidFill>
            </a:endParaRPr>
          </a:p>
        </p:txBody>
      </p:sp>
    </p:spTree>
    <p:extLst>
      <p:ext uri="{BB962C8B-B14F-4D97-AF65-F5344CB8AC3E}">
        <p14:creationId xmlns:p14="http://schemas.microsoft.com/office/powerpoint/2010/main" val="2769361462"/>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145</a:t>
            </a:fld>
            <a:endParaRPr lang="en-US" altLang="ja-JP" dirty="0">
              <a:solidFill>
                <a:prstClr val="black"/>
              </a:solidFill>
            </a:endParaRPr>
          </a:p>
        </p:txBody>
      </p:sp>
    </p:spTree>
    <p:extLst>
      <p:ext uri="{BB962C8B-B14F-4D97-AF65-F5344CB8AC3E}">
        <p14:creationId xmlns:p14="http://schemas.microsoft.com/office/powerpoint/2010/main" val="381373202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146</a:t>
            </a:fld>
            <a:endParaRPr lang="en-US" altLang="ja-JP" dirty="0">
              <a:solidFill>
                <a:prstClr val="black"/>
              </a:solidFill>
            </a:endParaRPr>
          </a:p>
        </p:txBody>
      </p:sp>
    </p:spTree>
    <p:extLst>
      <p:ext uri="{BB962C8B-B14F-4D97-AF65-F5344CB8AC3E}">
        <p14:creationId xmlns:p14="http://schemas.microsoft.com/office/powerpoint/2010/main" val="270031098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147</a:t>
            </a:fld>
            <a:endParaRPr lang="en-US" altLang="ja-JP" dirty="0">
              <a:solidFill>
                <a:prstClr val="black"/>
              </a:solidFill>
            </a:endParaRPr>
          </a:p>
        </p:txBody>
      </p:sp>
    </p:spTree>
    <p:extLst>
      <p:ext uri="{BB962C8B-B14F-4D97-AF65-F5344CB8AC3E}">
        <p14:creationId xmlns:p14="http://schemas.microsoft.com/office/powerpoint/2010/main" val="364373146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71571403"/>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148</a:t>
            </a:fld>
            <a:endParaRPr lang="en-US" altLang="ja-JP" dirty="0">
              <a:solidFill>
                <a:prstClr val="black"/>
              </a:solidFill>
            </a:endParaRPr>
          </a:p>
        </p:txBody>
      </p:sp>
    </p:spTree>
    <p:extLst>
      <p:ext uri="{BB962C8B-B14F-4D97-AF65-F5344CB8AC3E}">
        <p14:creationId xmlns:p14="http://schemas.microsoft.com/office/powerpoint/2010/main" val="86026381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149</a:t>
            </a:fld>
            <a:endParaRPr lang="en-US" altLang="ja-JP" dirty="0">
              <a:solidFill>
                <a:prstClr val="black"/>
              </a:solidFill>
            </a:endParaRPr>
          </a:p>
        </p:txBody>
      </p:sp>
    </p:spTree>
    <p:extLst>
      <p:ext uri="{BB962C8B-B14F-4D97-AF65-F5344CB8AC3E}">
        <p14:creationId xmlns:p14="http://schemas.microsoft.com/office/powerpoint/2010/main" val="3461892992"/>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150</a:t>
            </a:fld>
            <a:endParaRPr lang="en-US" altLang="ja-JP" dirty="0">
              <a:solidFill>
                <a:prstClr val="black"/>
              </a:solidFill>
            </a:endParaRPr>
          </a:p>
        </p:txBody>
      </p:sp>
    </p:spTree>
    <p:extLst>
      <p:ext uri="{BB962C8B-B14F-4D97-AF65-F5344CB8AC3E}">
        <p14:creationId xmlns:p14="http://schemas.microsoft.com/office/powerpoint/2010/main" val="2846344041"/>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151</a:t>
            </a:fld>
            <a:endParaRPr lang="en-US" altLang="ja-JP" dirty="0">
              <a:solidFill>
                <a:prstClr val="black"/>
              </a:solidFill>
            </a:endParaRPr>
          </a:p>
        </p:txBody>
      </p:sp>
    </p:spTree>
    <p:extLst>
      <p:ext uri="{BB962C8B-B14F-4D97-AF65-F5344CB8AC3E}">
        <p14:creationId xmlns:p14="http://schemas.microsoft.com/office/powerpoint/2010/main" val="290345189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152</a:t>
            </a:fld>
            <a:endParaRPr lang="en-US" altLang="ja-JP" dirty="0">
              <a:solidFill>
                <a:prstClr val="black"/>
              </a:solidFill>
            </a:endParaRPr>
          </a:p>
        </p:txBody>
      </p:sp>
    </p:spTree>
    <p:extLst>
      <p:ext uri="{BB962C8B-B14F-4D97-AF65-F5344CB8AC3E}">
        <p14:creationId xmlns:p14="http://schemas.microsoft.com/office/powerpoint/2010/main" val="11634753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153</a:t>
            </a:fld>
            <a:endParaRPr lang="en-US" altLang="ja-JP" dirty="0">
              <a:solidFill>
                <a:prstClr val="black"/>
              </a:solidFill>
            </a:endParaRPr>
          </a:p>
        </p:txBody>
      </p:sp>
    </p:spTree>
    <p:extLst>
      <p:ext uri="{BB962C8B-B14F-4D97-AF65-F5344CB8AC3E}">
        <p14:creationId xmlns:p14="http://schemas.microsoft.com/office/powerpoint/2010/main" val="70108438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154</a:t>
            </a:fld>
            <a:endParaRPr lang="en-US" altLang="ja-JP" dirty="0">
              <a:solidFill>
                <a:prstClr val="black"/>
              </a:solidFill>
            </a:endParaRPr>
          </a:p>
        </p:txBody>
      </p:sp>
    </p:spTree>
    <p:extLst>
      <p:ext uri="{BB962C8B-B14F-4D97-AF65-F5344CB8AC3E}">
        <p14:creationId xmlns:p14="http://schemas.microsoft.com/office/powerpoint/2010/main" val="789494388"/>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581241040"/>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886319755"/>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157</a:t>
            </a:fld>
            <a:endParaRPr lang="en-US" altLang="ja-JP" dirty="0">
              <a:solidFill>
                <a:prstClr val="black"/>
              </a:solidFill>
            </a:endParaRPr>
          </a:p>
        </p:txBody>
      </p:sp>
    </p:spTree>
    <p:extLst>
      <p:ext uri="{BB962C8B-B14F-4D97-AF65-F5344CB8AC3E}">
        <p14:creationId xmlns:p14="http://schemas.microsoft.com/office/powerpoint/2010/main" val="358780916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7410985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158</a:t>
            </a:fld>
            <a:endParaRPr lang="en-US" altLang="ja-JP" dirty="0">
              <a:solidFill>
                <a:prstClr val="black"/>
              </a:solidFill>
            </a:endParaRPr>
          </a:p>
        </p:txBody>
      </p:sp>
    </p:spTree>
    <p:extLst>
      <p:ext uri="{BB962C8B-B14F-4D97-AF65-F5344CB8AC3E}">
        <p14:creationId xmlns:p14="http://schemas.microsoft.com/office/powerpoint/2010/main" val="962252974"/>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2"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smtClean="0">
              <a:latin typeface="Arial" charset="0"/>
            </a:endParaRPr>
          </a:p>
        </p:txBody>
      </p:sp>
    </p:spTree>
    <p:extLst>
      <p:ext uri="{BB962C8B-B14F-4D97-AF65-F5344CB8AC3E}">
        <p14:creationId xmlns:p14="http://schemas.microsoft.com/office/powerpoint/2010/main" val="75792281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160</a:t>
            </a:fld>
            <a:endParaRPr lang="ja-JP" altLang="en-US">
              <a:solidFill>
                <a:prstClr val="black"/>
              </a:solidFill>
            </a:endParaRPr>
          </a:p>
        </p:txBody>
      </p:sp>
    </p:spTree>
    <p:extLst>
      <p:ext uri="{BB962C8B-B14F-4D97-AF65-F5344CB8AC3E}">
        <p14:creationId xmlns:p14="http://schemas.microsoft.com/office/powerpoint/2010/main" val="403010037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161</a:t>
            </a:fld>
            <a:endParaRPr lang="en-US" altLang="ja-JP" dirty="0">
              <a:solidFill>
                <a:prstClr val="black"/>
              </a:solidFill>
            </a:endParaRPr>
          </a:p>
        </p:txBody>
      </p:sp>
    </p:spTree>
    <p:extLst>
      <p:ext uri="{BB962C8B-B14F-4D97-AF65-F5344CB8AC3E}">
        <p14:creationId xmlns:p14="http://schemas.microsoft.com/office/powerpoint/2010/main" val="2442930907"/>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162</a:t>
            </a:fld>
            <a:endParaRPr lang="en-US" altLang="ja-JP" dirty="0">
              <a:solidFill>
                <a:prstClr val="black"/>
              </a:solidFill>
            </a:endParaRPr>
          </a:p>
        </p:txBody>
      </p:sp>
    </p:spTree>
    <p:extLst>
      <p:ext uri="{BB962C8B-B14F-4D97-AF65-F5344CB8AC3E}">
        <p14:creationId xmlns:p14="http://schemas.microsoft.com/office/powerpoint/2010/main" val="62022396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163</a:t>
            </a:fld>
            <a:endParaRPr lang="en-US" altLang="ja-JP" dirty="0">
              <a:solidFill>
                <a:prstClr val="black"/>
              </a:solidFill>
            </a:endParaRPr>
          </a:p>
        </p:txBody>
      </p:sp>
    </p:spTree>
    <p:extLst>
      <p:ext uri="{BB962C8B-B14F-4D97-AF65-F5344CB8AC3E}">
        <p14:creationId xmlns:p14="http://schemas.microsoft.com/office/powerpoint/2010/main" val="138073275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164</a:t>
            </a:fld>
            <a:endParaRPr lang="en-US" altLang="ja-JP" dirty="0">
              <a:solidFill>
                <a:prstClr val="black"/>
              </a:solidFill>
            </a:endParaRPr>
          </a:p>
        </p:txBody>
      </p:sp>
    </p:spTree>
    <p:extLst>
      <p:ext uri="{BB962C8B-B14F-4D97-AF65-F5344CB8AC3E}">
        <p14:creationId xmlns:p14="http://schemas.microsoft.com/office/powerpoint/2010/main" val="1103202393"/>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8188"/>
            <a:ext cx="5348287" cy="37036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165</a:t>
            </a:fld>
            <a:endParaRPr lang="en-US" altLang="ja-JP" dirty="0">
              <a:solidFill>
                <a:prstClr val="black"/>
              </a:solidFill>
            </a:endParaRPr>
          </a:p>
        </p:txBody>
      </p:sp>
    </p:spTree>
    <p:extLst>
      <p:ext uri="{BB962C8B-B14F-4D97-AF65-F5344CB8AC3E}">
        <p14:creationId xmlns:p14="http://schemas.microsoft.com/office/powerpoint/2010/main" val="314202208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8188"/>
            <a:ext cx="5348287" cy="37036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166</a:t>
            </a:fld>
            <a:endParaRPr lang="en-US" altLang="ja-JP" dirty="0">
              <a:solidFill>
                <a:prstClr val="black"/>
              </a:solidFill>
            </a:endParaRPr>
          </a:p>
        </p:txBody>
      </p:sp>
    </p:spTree>
    <p:extLst>
      <p:ext uri="{BB962C8B-B14F-4D97-AF65-F5344CB8AC3E}">
        <p14:creationId xmlns:p14="http://schemas.microsoft.com/office/powerpoint/2010/main" val="3758021975"/>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8188"/>
            <a:ext cx="5348287" cy="37036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167</a:t>
            </a:fld>
            <a:endParaRPr lang="en-US" altLang="ja-JP" dirty="0">
              <a:solidFill>
                <a:prstClr val="black"/>
              </a:solidFill>
            </a:endParaRPr>
          </a:p>
        </p:txBody>
      </p:sp>
    </p:spTree>
    <p:extLst>
      <p:ext uri="{BB962C8B-B14F-4D97-AF65-F5344CB8AC3E}">
        <p14:creationId xmlns:p14="http://schemas.microsoft.com/office/powerpoint/2010/main" val="79937645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2" name="Rectangle 2"/>
          <p:cNvSpPr>
            <a:spLocks noGrp="1" noRot="1" noChangeAspect="1" noChangeArrowheads="1" noTextEdit="1"/>
          </p:cNvSpPr>
          <p:nvPr>
            <p:ph type="sldImg"/>
          </p:nvPr>
        </p:nvSpPr>
        <p:spPr>
          <a:xfrm>
            <a:off x="706438" y="739775"/>
            <a:ext cx="5340350" cy="3698875"/>
          </a:xfrm>
          <a:ln/>
        </p:spPr>
      </p:sp>
      <p:sp>
        <p:nvSpPr>
          <p:cNvPr id="296963"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546123167"/>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8188"/>
            <a:ext cx="5348287" cy="37036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168</a:t>
            </a:fld>
            <a:endParaRPr lang="en-US" altLang="ja-JP" dirty="0">
              <a:solidFill>
                <a:prstClr val="black"/>
              </a:solidFill>
            </a:endParaRPr>
          </a:p>
        </p:txBody>
      </p:sp>
    </p:spTree>
    <p:extLst>
      <p:ext uri="{BB962C8B-B14F-4D97-AF65-F5344CB8AC3E}">
        <p14:creationId xmlns:p14="http://schemas.microsoft.com/office/powerpoint/2010/main" val="150260090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169</a:t>
            </a:fld>
            <a:endParaRPr lang="en-US" altLang="ja-JP" dirty="0">
              <a:solidFill>
                <a:prstClr val="black"/>
              </a:solidFill>
            </a:endParaRPr>
          </a:p>
        </p:txBody>
      </p:sp>
    </p:spTree>
    <p:extLst>
      <p:ext uri="{BB962C8B-B14F-4D97-AF65-F5344CB8AC3E}">
        <p14:creationId xmlns:p14="http://schemas.microsoft.com/office/powerpoint/2010/main" val="479376797"/>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170</a:t>
            </a:fld>
            <a:endParaRPr lang="en-US" altLang="ja-JP" dirty="0">
              <a:solidFill>
                <a:prstClr val="black"/>
              </a:solidFill>
            </a:endParaRPr>
          </a:p>
        </p:txBody>
      </p:sp>
    </p:spTree>
    <p:extLst>
      <p:ext uri="{BB962C8B-B14F-4D97-AF65-F5344CB8AC3E}">
        <p14:creationId xmlns:p14="http://schemas.microsoft.com/office/powerpoint/2010/main" val="418311811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171</a:t>
            </a:fld>
            <a:endParaRPr lang="en-US" altLang="ja-JP" dirty="0">
              <a:solidFill>
                <a:prstClr val="black"/>
              </a:solidFill>
            </a:endParaRPr>
          </a:p>
        </p:txBody>
      </p:sp>
    </p:spTree>
    <p:extLst>
      <p:ext uri="{BB962C8B-B14F-4D97-AF65-F5344CB8AC3E}">
        <p14:creationId xmlns:p14="http://schemas.microsoft.com/office/powerpoint/2010/main" val="95475053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172</a:t>
            </a:fld>
            <a:endParaRPr lang="en-US" altLang="ja-JP" dirty="0">
              <a:solidFill>
                <a:prstClr val="black"/>
              </a:solidFill>
            </a:endParaRPr>
          </a:p>
        </p:txBody>
      </p:sp>
    </p:spTree>
    <p:extLst>
      <p:ext uri="{BB962C8B-B14F-4D97-AF65-F5344CB8AC3E}">
        <p14:creationId xmlns:p14="http://schemas.microsoft.com/office/powerpoint/2010/main" val="1141177888"/>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173</a:t>
            </a:fld>
            <a:endParaRPr lang="en-US" altLang="ja-JP" dirty="0">
              <a:solidFill>
                <a:prstClr val="black"/>
              </a:solidFill>
            </a:endParaRPr>
          </a:p>
        </p:txBody>
      </p:sp>
    </p:spTree>
    <p:extLst>
      <p:ext uri="{BB962C8B-B14F-4D97-AF65-F5344CB8AC3E}">
        <p14:creationId xmlns:p14="http://schemas.microsoft.com/office/powerpoint/2010/main" val="4001571795"/>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6913" y="741363"/>
            <a:ext cx="5341937"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96AC9331-FD0E-4D84-8757-073662E1CEDF}" type="slidenum">
              <a:rPr lang="ja-JP" altLang="en-US" smtClean="0">
                <a:solidFill>
                  <a:prstClr val="black"/>
                </a:solidFill>
              </a:rPr>
              <a:pPr/>
              <a:t>174</a:t>
            </a:fld>
            <a:endParaRPr lang="ja-JP" altLang="en-US">
              <a:solidFill>
                <a:prstClr val="black"/>
              </a:solidFill>
            </a:endParaRPr>
          </a:p>
        </p:txBody>
      </p:sp>
    </p:spTree>
    <p:extLst>
      <p:ext uri="{BB962C8B-B14F-4D97-AF65-F5344CB8AC3E}">
        <p14:creationId xmlns:p14="http://schemas.microsoft.com/office/powerpoint/2010/main" val="194787241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175</a:t>
            </a:fld>
            <a:endParaRPr lang="en-US" altLang="ja-JP" dirty="0">
              <a:solidFill>
                <a:prstClr val="black"/>
              </a:solidFill>
            </a:endParaRPr>
          </a:p>
        </p:txBody>
      </p:sp>
    </p:spTree>
    <p:extLst>
      <p:ext uri="{BB962C8B-B14F-4D97-AF65-F5344CB8AC3E}">
        <p14:creationId xmlns:p14="http://schemas.microsoft.com/office/powerpoint/2010/main" val="1871855028"/>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6913" y="741363"/>
            <a:ext cx="5341937"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96AC9331-FD0E-4D84-8757-073662E1CEDF}" type="slidenum">
              <a:rPr lang="ja-JP" altLang="en-US" smtClean="0">
                <a:solidFill>
                  <a:prstClr val="black"/>
                </a:solidFill>
              </a:rPr>
              <a:pPr/>
              <a:t>176</a:t>
            </a:fld>
            <a:endParaRPr lang="ja-JP" altLang="en-US">
              <a:solidFill>
                <a:prstClr val="black"/>
              </a:solidFill>
            </a:endParaRPr>
          </a:p>
        </p:txBody>
      </p:sp>
    </p:spTree>
    <p:extLst>
      <p:ext uri="{BB962C8B-B14F-4D97-AF65-F5344CB8AC3E}">
        <p14:creationId xmlns:p14="http://schemas.microsoft.com/office/powerpoint/2010/main" val="9327720"/>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6913" y="741363"/>
            <a:ext cx="5341937"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96AC9331-FD0E-4D84-8757-073662E1CEDF}" type="slidenum">
              <a:rPr lang="ja-JP" altLang="en-US" smtClean="0">
                <a:solidFill>
                  <a:prstClr val="black"/>
                </a:solidFill>
              </a:rPr>
              <a:pPr/>
              <a:t>177</a:t>
            </a:fld>
            <a:endParaRPr lang="ja-JP" altLang="en-US">
              <a:solidFill>
                <a:prstClr val="black"/>
              </a:solidFill>
            </a:endParaRPr>
          </a:p>
        </p:txBody>
      </p:sp>
    </p:spTree>
    <p:extLst>
      <p:ext uri="{BB962C8B-B14F-4D97-AF65-F5344CB8AC3E}">
        <p14:creationId xmlns:p14="http://schemas.microsoft.com/office/powerpoint/2010/main" val="420306971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7"/>
          <p:cNvSpPr>
            <a:spLocks noGrp="1" noChangeArrowheads="1"/>
          </p:cNvSpPr>
          <p:nvPr>
            <p:ph type="sldNum" sz="quarter" idx="5"/>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kumimoji="1" sz="1200">
                <a:solidFill>
                  <a:schemeClr val="tx1"/>
                </a:solidFill>
                <a:latin typeface="Arial" charset="0"/>
                <a:ea typeface="ＭＳ Ｐ明朝" pitchFamily="18" charset="-128"/>
              </a:defRPr>
            </a:lvl1pPr>
            <a:lvl2pPr marL="726342" indent="-271191" eaLnBrk="0" hangingPunct="0">
              <a:spcBef>
                <a:spcPct val="30000"/>
              </a:spcBef>
              <a:defRPr kumimoji="1" sz="1200">
                <a:solidFill>
                  <a:schemeClr val="tx1"/>
                </a:solidFill>
                <a:latin typeface="Arial" charset="0"/>
                <a:ea typeface="ＭＳ Ｐ明朝" pitchFamily="18" charset="-128"/>
              </a:defRPr>
            </a:lvl2pPr>
            <a:lvl3pPr marL="1127579" indent="-214098" eaLnBrk="0" hangingPunct="0">
              <a:spcBef>
                <a:spcPct val="30000"/>
              </a:spcBef>
              <a:defRPr kumimoji="1" sz="1200">
                <a:solidFill>
                  <a:schemeClr val="tx1"/>
                </a:solidFill>
                <a:latin typeface="Arial" charset="0"/>
                <a:ea typeface="ＭＳ Ｐ明朝" pitchFamily="18" charset="-128"/>
              </a:defRPr>
            </a:lvl3pPr>
            <a:lvl4pPr marL="1584319" indent="-214098" eaLnBrk="0" hangingPunct="0">
              <a:spcBef>
                <a:spcPct val="30000"/>
              </a:spcBef>
              <a:defRPr kumimoji="1" sz="1200">
                <a:solidFill>
                  <a:schemeClr val="tx1"/>
                </a:solidFill>
                <a:latin typeface="Arial" charset="0"/>
                <a:ea typeface="ＭＳ Ｐ明朝" pitchFamily="18" charset="-128"/>
              </a:defRPr>
            </a:lvl4pPr>
            <a:lvl5pPr marL="2041061" indent="-214098" eaLnBrk="0" hangingPunct="0">
              <a:spcBef>
                <a:spcPct val="30000"/>
              </a:spcBef>
              <a:defRPr kumimoji="1" sz="1200">
                <a:solidFill>
                  <a:schemeClr val="tx1"/>
                </a:solidFill>
                <a:latin typeface="Arial" charset="0"/>
                <a:ea typeface="ＭＳ Ｐ明朝" pitchFamily="18" charset="-128"/>
              </a:defRPr>
            </a:lvl5pPr>
            <a:lvl6pPr marL="2497798" indent="-214098"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54540" indent="-214098"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11282" indent="-214098"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68020" indent="-214098"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eaLnBrk="1" hangingPunct="1">
              <a:spcBef>
                <a:spcPct val="0"/>
              </a:spcBef>
            </a:pPr>
            <a:fld id="{96B41CC5-5F1B-40E7-89EC-2A8C2E99C90F}" type="slidenum">
              <a:rPr lang="en-US" altLang="ja-JP" sz="1100">
                <a:solidFill>
                  <a:prstClr val="black"/>
                </a:solidFill>
                <a:ea typeface="ＭＳ Ｐゴシック" charset="-128"/>
              </a:rPr>
              <a:pPr eaLnBrk="1" hangingPunct="1">
                <a:spcBef>
                  <a:spcPct val="0"/>
                </a:spcBef>
              </a:pPr>
              <a:t>26</a:t>
            </a:fld>
            <a:endParaRPr lang="en-US" altLang="ja-JP" sz="1100" dirty="0">
              <a:solidFill>
                <a:prstClr val="black"/>
              </a:solidFill>
              <a:ea typeface="ＭＳ Ｐゴシック" charset="-128"/>
            </a:endParaRPr>
          </a:p>
        </p:txBody>
      </p:sp>
      <p:sp>
        <p:nvSpPr>
          <p:cNvPr id="13315" name="Rectangle 2"/>
          <p:cNvSpPr>
            <a:spLocks noGrp="1" noRot="1" noChangeAspect="1" noChangeArrowheads="1" noTextEdit="1"/>
          </p:cNvSpPr>
          <p:nvPr>
            <p:ph type="sldImg"/>
          </p:nvPr>
        </p:nvSpPr>
        <p:spPr>
          <a:xfrm>
            <a:off x="695325" y="739775"/>
            <a:ext cx="5346700" cy="3702050"/>
          </a:xfrm>
          <a:ln/>
        </p:spPr>
      </p:sp>
      <p:sp>
        <p:nvSpPr>
          <p:cNvPr id="13316" name="Rectangle 3"/>
          <p:cNvSpPr>
            <a:spLocks noGrp="1" noChangeArrowheads="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ja-JP" altLang="ja-JP" dirty="0" smtClean="0"/>
          </a:p>
        </p:txBody>
      </p:sp>
    </p:spTree>
    <p:extLst>
      <p:ext uri="{BB962C8B-B14F-4D97-AF65-F5344CB8AC3E}">
        <p14:creationId xmlns:p14="http://schemas.microsoft.com/office/powerpoint/2010/main" val="2786525996"/>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6913" y="741363"/>
            <a:ext cx="5341937"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96AC9331-FD0E-4D84-8757-073662E1CEDF}" type="slidenum">
              <a:rPr lang="ja-JP" altLang="en-US" smtClean="0">
                <a:solidFill>
                  <a:prstClr val="black"/>
                </a:solidFill>
              </a:rPr>
              <a:pPr/>
              <a:t>178</a:t>
            </a:fld>
            <a:endParaRPr lang="ja-JP" altLang="en-US">
              <a:solidFill>
                <a:prstClr val="black"/>
              </a:solidFill>
            </a:endParaRPr>
          </a:p>
        </p:txBody>
      </p:sp>
    </p:spTree>
    <p:extLst>
      <p:ext uri="{BB962C8B-B14F-4D97-AF65-F5344CB8AC3E}">
        <p14:creationId xmlns:p14="http://schemas.microsoft.com/office/powerpoint/2010/main" val="4268483039"/>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6913" y="741363"/>
            <a:ext cx="5341937"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96AC9331-FD0E-4D84-8757-073662E1CEDF}" type="slidenum">
              <a:rPr lang="ja-JP" altLang="en-US" smtClean="0">
                <a:solidFill>
                  <a:prstClr val="black"/>
                </a:solidFill>
              </a:rPr>
              <a:pPr/>
              <a:t>179</a:t>
            </a:fld>
            <a:endParaRPr lang="ja-JP" altLang="en-US">
              <a:solidFill>
                <a:prstClr val="black"/>
              </a:solidFill>
            </a:endParaRPr>
          </a:p>
        </p:txBody>
      </p:sp>
    </p:spTree>
    <p:extLst>
      <p:ext uri="{BB962C8B-B14F-4D97-AF65-F5344CB8AC3E}">
        <p14:creationId xmlns:p14="http://schemas.microsoft.com/office/powerpoint/2010/main" val="112256977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180</a:t>
            </a:fld>
            <a:endParaRPr lang="en-US" altLang="ja-JP" dirty="0">
              <a:solidFill>
                <a:prstClr val="black"/>
              </a:solidFill>
            </a:endParaRPr>
          </a:p>
        </p:txBody>
      </p:sp>
    </p:spTree>
    <p:extLst>
      <p:ext uri="{BB962C8B-B14F-4D97-AF65-F5344CB8AC3E}">
        <p14:creationId xmlns:p14="http://schemas.microsoft.com/office/powerpoint/2010/main" val="3693900342"/>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6913" y="741363"/>
            <a:ext cx="5341937" cy="3697287"/>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96AC9331-FD0E-4D84-8757-073662E1CEDF}" type="slidenum">
              <a:rPr lang="ja-JP" altLang="en-US" smtClean="0">
                <a:solidFill>
                  <a:prstClr val="black"/>
                </a:solidFill>
              </a:rPr>
              <a:pPr/>
              <a:t>181</a:t>
            </a:fld>
            <a:endParaRPr lang="ja-JP" altLang="en-US">
              <a:solidFill>
                <a:prstClr val="black"/>
              </a:solidFill>
            </a:endParaRPr>
          </a:p>
        </p:txBody>
      </p:sp>
    </p:spTree>
    <p:extLst>
      <p:ext uri="{BB962C8B-B14F-4D97-AF65-F5344CB8AC3E}">
        <p14:creationId xmlns:p14="http://schemas.microsoft.com/office/powerpoint/2010/main" val="3769517344"/>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844338107"/>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962025" y="1233488"/>
            <a:ext cx="4811713" cy="3330575"/>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2031739223"/>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184</a:t>
            </a:fld>
            <a:endParaRPr lang="en-US" altLang="ja-JP" dirty="0">
              <a:solidFill>
                <a:prstClr val="black"/>
              </a:solidFill>
            </a:endParaRPr>
          </a:p>
        </p:txBody>
      </p:sp>
    </p:spTree>
    <p:extLst>
      <p:ext uri="{BB962C8B-B14F-4D97-AF65-F5344CB8AC3E}">
        <p14:creationId xmlns:p14="http://schemas.microsoft.com/office/powerpoint/2010/main" val="11614155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185</a:t>
            </a:fld>
            <a:endParaRPr lang="en-US" altLang="ja-JP" dirty="0">
              <a:solidFill>
                <a:prstClr val="black"/>
              </a:solidFill>
            </a:endParaRPr>
          </a:p>
        </p:txBody>
      </p:sp>
    </p:spTree>
    <p:extLst>
      <p:ext uri="{BB962C8B-B14F-4D97-AF65-F5344CB8AC3E}">
        <p14:creationId xmlns:p14="http://schemas.microsoft.com/office/powerpoint/2010/main" val="209770166"/>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186</a:t>
            </a:fld>
            <a:endParaRPr lang="en-US" altLang="ja-JP" dirty="0">
              <a:solidFill>
                <a:prstClr val="black"/>
              </a:solidFill>
            </a:endParaRPr>
          </a:p>
        </p:txBody>
      </p:sp>
    </p:spTree>
    <p:extLst>
      <p:ext uri="{BB962C8B-B14F-4D97-AF65-F5344CB8AC3E}">
        <p14:creationId xmlns:p14="http://schemas.microsoft.com/office/powerpoint/2010/main" val="1099854375"/>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187</a:t>
            </a:fld>
            <a:endParaRPr lang="en-US" altLang="ja-JP">
              <a:solidFill>
                <a:prstClr val="black"/>
              </a:solidFill>
            </a:endParaRPr>
          </a:p>
        </p:txBody>
      </p:sp>
    </p:spTree>
    <p:extLst>
      <p:ext uri="{BB962C8B-B14F-4D97-AF65-F5344CB8AC3E}">
        <p14:creationId xmlns:p14="http://schemas.microsoft.com/office/powerpoint/2010/main" val="9897296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スライド イメージ プレースホルダー 1"/>
          <p:cNvSpPr>
            <a:spLocks noGrp="1" noRot="1" noChangeAspect="1" noTextEdit="1"/>
          </p:cNvSpPr>
          <p:nvPr>
            <p:ph type="sldImg"/>
          </p:nvPr>
        </p:nvSpPr>
        <p:spPr bwMode="auto">
          <a:xfrm>
            <a:off x="695325" y="739775"/>
            <a:ext cx="5345113" cy="370046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ノート プレースホルダー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dirty="0" smtClean="0"/>
          </a:p>
        </p:txBody>
      </p:sp>
      <p:sp>
        <p:nvSpPr>
          <p:cNvPr id="4" name="スライド番号プレースホルダー 3"/>
          <p:cNvSpPr>
            <a:spLocks noGrp="1"/>
          </p:cNvSpPr>
          <p:nvPr>
            <p:ph type="sldNum" sz="quarter" idx="5"/>
          </p:nvPr>
        </p:nvSpPr>
        <p:spPr/>
        <p:txBody>
          <a:bodyPr/>
          <a:lstStyle/>
          <a:p>
            <a:pPr>
              <a:defRPr/>
            </a:pPr>
            <a:fld id="{A1CC2AA6-7E43-42D7-9B9D-7DC77EFF863D}" type="slidenum">
              <a:rPr lang="en-US" altLang="ja-JP">
                <a:solidFill>
                  <a:prstClr val="black"/>
                </a:solidFill>
              </a:rPr>
              <a:pPr>
                <a:defRPr/>
              </a:pPr>
              <a:t>32</a:t>
            </a:fld>
            <a:endParaRPr lang="en-US" altLang="ja-JP" dirty="0">
              <a:solidFill>
                <a:prstClr val="black"/>
              </a:solidFill>
            </a:endParaRPr>
          </a:p>
        </p:txBody>
      </p:sp>
    </p:spTree>
    <p:extLst>
      <p:ext uri="{BB962C8B-B14F-4D97-AF65-F5344CB8AC3E}">
        <p14:creationId xmlns:p14="http://schemas.microsoft.com/office/powerpoint/2010/main" val="3960958310"/>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188</a:t>
            </a:fld>
            <a:endParaRPr lang="en-US" altLang="ja-JP">
              <a:solidFill>
                <a:prstClr val="black"/>
              </a:solidFill>
            </a:endParaRPr>
          </a:p>
        </p:txBody>
      </p:sp>
    </p:spTree>
    <p:extLst>
      <p:ext uri="{BB962C8B-B14F-4D97-AF65-F5344CB8AC3E}">
        <p14:creationId xmlns:p14="http://schemas.microsoft.com/office/powerpoint/2010/main" val="235324958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189</a:t>
            </a:fld>
            <a:endParaRPr lang="en-US" altLang="ja-JP">
              <a:solidFill>
                <a:prstClr val="black"/>
              </a:solidFill>
            </a:endParaRPr>
          </a:p>
        </p:txBody>
      </p:sp>
    </p:spTree>
    <p:extLst>
      <p:ext uri="{BB962C8B-B14F-4D97-AF65-F5344CB8AC3E}">
        <p14:creationId xmlns:p14="http://schemas.microsoft.com/office/powerpoint/2010/main" val="4240957390"/>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190</a:t>
            </a:fld>
            <a:endParaRPr lang="en-US" altLang="ja-JP">
              <a:solidFill>
                <a:prstClr val="black"/>
              </a:solidFill>
            </a:endParaRPr>
          </a:p>
        </p:txBody>
      </p:sp>
    </p:spTree>
    <p:extLst>
      <p:ext uri="{BB962C8B-B14F-4D97-AF65-F5344CB8AC3E}">
        <p14:creationId xmlns:p14="http://schemas.microsoft.com/office/powerpoint/2010/main" val="2856078527"/>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191</a:t>
            </a:fld>
            <a:endParaRPr lang="en-US" altLang="ja-JP">
              <a:solidFill>
                <a:prstClr val="black"/>
              </a:solidFill>
            </a:endParaRPr>
          </a:p>
        </p:txBody>
      </p:sp>
    </p:spTree>
    <p:extLst>
      <p:ext uri="{BB962C8B-B14F-4D97-AF65-F5344CB8AC3E}">
        <p14:creationId xmlns:p14="http://schemas.microsoft.com/office/powerpoint/2010/main" val="3810330373"/>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192</a:t>
            </a:fld>
            <a:endParaRPr lang="en-US" altLang="ja-JP">
              <a:solidFill>
                <a:prstClr val="black"/>
              </a:solidFill>
            </a:endParaRPr>
          </a:p>
        </p:txBody>
      </p:sp>
    </p:spTree>
    <p:extLst>
      <p:ext uri="{BB962C8B-B14F-4D97-AF65-F5344CB8AC3E}">
        <p14:creationId xmlns:p14="http://schemas.microsoft.com/office/powerpoint/2010/main" val="2586222258"/>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193</a:t>
            </a:fld>
            <a:endParaRPr lang="en-US" altLang="ja-JP">
              <a:solidFill>
                <a:prstClr val="black"/>
              </a:solidFill>
            </a:endParaRPr>
          </a:p>
        </p:txBody>
      </p:sp>
    </p:spTree>
    <p:extLst>
      <p:ext uri="{BB962C8B-B14F-4D97-AF65-F5344CB8AC3E}">
        <p14:creationId xmlns:p14="http://schemas.microsoft.com/office/powerpoint/2010/main" val="2126376909"/>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194</a:t>
            </a:fld>
            <a:endParaRPr lang="en-US" altLang="ja-JP">
              <a:solidFill>
                <a:prstClr val="black"/>
              </a:solidFill>
            </a:endParaRPr>
          </a:p>
        </p:txBody>
      </p:sp>
    </p:spTree>
    <p:extLst>
      <p:ext uri="{BB962C8B-B14F-4D97-AF65-F5344CB8AC3E}">
        <p14:creationId xmlns:p14="http://schemas.microsoft.com/office/powerpoint/2010/main" val="68332332"/>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195</a:t>
            </a:fld>
            <a:endParaRPr lang="en-US" altLang="ja-JP">
              <a:solidFill>
                <a:prstClr val="black"/>
              </a:solidFill>
            </a:endParaRPr>
          </a:p>
        </p:txBody>
      </p:sp>
    </p:spTree>
    <p:extLst>
      <p:ext uri="{BB962C8B-B14F-4D97-AF65-F5344CB8AC3E}">
        <p14:creationId xmlns:p14="http://schemas.microsoft.com/office/powerpoint/2010/main" val="2468838738"/>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dirty="0"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196</a:t>
            </a:fld>
            <a:endParaRPr lang="en-US" altLang="ja-JP">
              <a:solidFill>
                <a:prstClr val="black"/>
              </a:solidFill>
            </a:endParaRPr>
          </a:p>
        </p:txBody>
      </p:sp>
    </p:spTree>
    <p:extLst>
      <p:ext uri="{BB962C8B-B14F-4D97-AF65-F5344CB8AC3E}">
        <p14:creationId xmlns:p14="http://schemas.microsoft.com/office/powerpoint/2010/main" val="1354397330"/>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197</a:t>
            </a:fld>
            <a:endParaRPr lang="en-US" altLang="ja-JP" dirty="0">
              <a:solidFill>
                <a:prstClr val="black"/>
              </a:solidFill>
            </a:endParaRPr>
          </a:p>
        </p:txBody>
      </p:sp>
    </p:spTree>
    <p:extLst>
      <p:ext uri="{BB962C8B-B14F-4D97-AF65-F5344CB8AC3E}">
        <p14:creationId xmlns:p14="http://schemas.microsoft.com/office/powerpoint/2010/main" val="20412255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txBox="1">
            <a:spLocks noGrp="1" noChangeArrowheads="1"/>
          </p:cNvSpPr>
          <p:nvPr/>
        </p:nvSpPr>
        <p:spPr bwMode="auto">
          <a:xfrm>
            <a:off x="3814763" y="9371013"/>
            <a:ext cx="2919412"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354" tIns="45680" rIns="91354" bIns="45680" anchor="b"/>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r" eaLnBrk="1" hangingPunct="1"/>
            <a:fld id="{F029419E-D586-49F5-90E8-C4929693AE7E}" type="slidenum">
              <a:rPr lang="en-US" altLang="ja-JP" sz="1200">
                <a:solidFill>
                  <a:prstClr val="black"/>
                </a:solidFill>
              </a:rPr>
              <a:pPr algn="r" eaLnBrk="1" hangingPunct="1"/>
              <a:t>34</a:t>
            </a:fld>
            <a:endParaRPr lang="en-US" altLang="ja-JP" sz="1200" dirty="0">
              <a:solidFill>
                <a:prstClr val="black"/>
              </a:solidFill>
            </a:endParaRPr>
          </a:p>
        </p:txBody>
      </p:sp>
      <p:sp>
        <p:nvSpPr>
          <p:cNvPr id="141315" name="Rectangle 2"/>
          <p:cNvSpPr>
            <a:spLocks noGrp="1" noRot="1" noChangeAspect="1" noChangeArrowheads="1" noTextEdit="1"/>
          </p:cNvSpPr>
          <p:nvPr>
            <p:ph type="sldImg"/>
          </p:nvPr>
        </p:nvSpPr>
        <p:spPr>
          <a:xfrm>
            <a:off x="695325" y="739775"/>
            <a:ext cx="5346700" cy="3702050"/>
          </a:xfrm>
          <a:ln/>
        </p:spPr>
      </p:sp>
      <p:sp>
        <p:nvSpPr>
          <p:cNvPr id="141316" name="Rectangle 3"/>
          <p:cNvSpPr>
            <a:spLocks noGrp="1" noChangeArrowheads="1"/>
          </p:cNvSpPr>
          <p:nvPr>
            <p:ph type="body" idx="1"/>
          </p:nvPr>
        </p:nvSpPr>
        <p:spPr>
          <a:noFill/>
        </p:spPr>
        <p:txBody>
          <a:bodyPr/>
          <a:lstStyle/>
          <a:p>
            <a:pPr eaLnBrk="1" hangingPunct="1"/>
            <a:endParaRPr lang="ja-JP" altLang="ja-JP" dirty="0" smtClean="0">
              <a:ea typeface="ＭＳ Ｐ明朝" charset="-128"/>
            </a:endParaRPr>
          </a:p>
        </p:txBody>
      </p:sp>
    </p:spTree>
    <p:extLst>
      <p:ext uri="{BB962C8B-B14F-4D97-AF65-F5344CB8AC3E}">
        <p14:creationId xmlns:p14="http://schemas.microsoft.com/office/powerpoint/2010/main" val="1034862746"/>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198</a:t>
            </a:fld>
            <a:endParaRPr lang="en-US" altLang="ja-JP" dirty="0">
              <a:solidFill>
                <a:prstClr val="black"/>
              </a:solidFill>
            </a:endParaRPr>
          </a:p>
        </p:txBody>
      </p:sp>
    </p:spTree>
    <p:extLst>
      <p:ext uri="{BB962C8B-B14F-4D97-AF65-F5344CB8AC3E}">
        <p14:creationId xmlns:p14="http://schemas.microsoft.com/office/powerpoint/2010/main" val="2480883267"/>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199</a:t>
            </a:fld>
            <a:endParaRPr lang="en-US" altLang="ja-JP" dirty="0">
              <a:solidFill>
                <a:prstClr val="black"/>
              </a:solidFill>
            </a:endParaRPr>
          </a:p>
        </p:txBody>
      </p:sp>
    </p:spTree>
    <p:extLst>
      <p:ext uri="{BB962C8B-B14F-4D97-AF65-F5344CB8AC3E}">
        <p14:creationId xmlns:p14="http://schemas.microsoft.com/office/powerpoint/2010/main" val="2696992239"/>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200</a:t>
            </a:fld>
            <a:endParaRPr lang="en-US" altLang="ja-JP" dirty="0">
              <a:solidFill>
                <a:prstClr val="black"/>
              </a:solidFill>
            </a:endParaRPr>
          </a:p>
        </p:txBody>
      </p:sp>
    </p:spTree>
    <p:extLst>
      <p:ext uri="{BB962C8B-B14F-4D97-AF65-F5344CB8AC3E}">
        <p14:creationId xmlns:p14="http://schemas.microsoft.com/office/powerpoint/2010/main" val="3948847861"/>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201</a:t>
            </a:fld>
            <a:endParaRPr lang="en-US" altLang="ja-JP" dirty="0">
              <a:solidFill>
                <a:prstClr val="black"/>
              </a:solidFill>
            </a:endParaRPr>
          </a:p>
        </p:txBody>
      </p:sp>
    </p:spTree>
    <p:extLst>
      <p:ext uri="{BB962C8B-B14F-4D97-AF65-F5344CB8AC3E}">
        <p14:creationId xmlns:p14="http://schemas.microsoft.com/office/powerpoint/2010/main" val="1777667270"/>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2"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smtClean="0">
              <a:latin typeface="Arial" charset="0"/>
            </a:endParaRPr>
          </a:p>
        </p:txBody>
      </p:sp>
    </p:spTree>
    <p:extLst>
      <p:ext uri="{BB962C8B-B14F-4D97-AF65-F5344CB8AC3E}">
        <p14:creationId xmlns:p14="http://schemas.microsoft.com/office/powerpoint/2010/main" val="3080313227"/>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203</a:t>
            </a:fld>
            <a:endParaRPr lang="en-US" altLang="ja-JP" dirty="0">
              <a:solidFill>
                <a:prstClr val="black"/>
              </a:solidFill>
            </a:endParaRPr>
          </a:p>
        </p:txBody>
      </p:sp>
    </p:spTree>
    <p:extLst>
      <p:ext uri="{BB962C8B-B14F-4D97-AF65-F5344CB8AC3E}">
        <p14:creationId xmlns:p14="http://schemas.microsoft.com/office/powerpoint/2010/main" val="2177370997"/>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206</a:t>
            </a:fld>
            <a:endParaRPr lang="en-US" altLang="ja-JP" dirty="0">
              <a:solidFill>
                <a:prstClr val="black"/>
              </a:solidFill>
            </a:endParaRPr>
          </a:p>
        </p:txBody>
      </p:sp>
    </p:spTree>
    <p:extLst>
      <p:ext uri="{BB962C8B-B14F-4D97-AF65-F5344CB8AC3E}">
        <p14:creationId xmlns:p14="http://schemas.microsoft.com/office/powerpoint/2010/main" val="287746149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531746780"/>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208</a:t>
            </a:fld>
            <a:endParaRPr lang="en-US" altLang="ja-JP" dirty="0">
              <a:solidFill>
                <a:prstClr val="black"/>
              </a:solidFill>
            </a:endParaRPr>
          </a:p>
        </p:txBody>
      </p:sp>
    </p:spTree>
    <p:extLst>
      <p:ext uri="{BB962C8B-B14F-4D97-AF65-F5344CB8AC3E}">
        <p14:creationId xmlns:p14="http://schemas.microsoft.com/office/powerpoint/2010/main" val="3756695329"/>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Rectangle 2"/>
          <p:cNvSpPr>
            <a:spLocks noGrp="1" noRot="1" noChangeAspect="1" noTextEdit="1"/>
          </p:cNvSpPr>
          <p:nvPr>
            <p:ph type="sldImg"/>
          </p:nvPr>
        </p:nvSpPr>
        <p:spPr>
          <a:xfrm>
            <a:off x="752475" y="763588"/>
            <a:ext cx="5281613" cy="3656012"/>
          </a:xfrm>
          <a:ln/>
        </p:spPr>
      </p:sp>
      <p:sp>
        <p:nvSpPr>
          <p:cNvPr id="151555" name="Rectangle 3"/>
          <p:cNvSpPr>
            <a:spLocks noGrp="1"/>
          </p:cNvSpPr>
          <p:nvPr>
            <p:ph type="body" idx="1"/>
          </p:nvPr>
        </p:nvSpPr>
        <p:spPr>
          <a:xfrm>
            <a:off x="914400" y="6794501"/>
            <a:ext cx="4953000" cy="2762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smtClean="0">
              <a:latin typeface="Arial" charset="0"/>
              <a:ea typeface="ＭＳ Ｐ明朝" charset="-128"/>
            </a:endParaRPr>
          </a:p>
        </p:txBody>
      </p:sp>
    </p:spTree>
    <p:extLst>
      <p:ext uri="{BB962C8B-B14F-4D97-AF65-F5344CB8AC3E}">
        <p14:creationId xmlns:p14="http://schemas.microsoft.com/office/powerpoint/2010/main" val="274682808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5325" y="739775"/>
            <a:ext cx="5345113" cy="3700463"/>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pPr>
              <a:defRPr/>
            </a:pPr>
            <a:fld id="{82D1EA84-DE20-4C9C-BC31-82028507FDD6}" type="slidenum">
              <a:rPr lang="en-US" altLang="ja-JP" smtClean="0">
                <a:solidFill>
                  <a:prstClr val="black"/>
                </a:solidFill>
              </a:rPr>
              <a:pPr>
                <a:defRPr/>
              </a:pPr>
              <a:t>40</a:t>
            </a:fld>
            <a:endParaRPr lang="en-US" altLang="ja-JP" dirty="0">
              <a:solidFill>
                <a:prstClr val="black"/>
              </a:solidFill>
            </a:endParaRPr>
          </a:p>
        </p:txBody>
      </p:sp>
    </p:spTree>
    <p:extLst>
      <p:ext uri="{BB962C8B-B14F-4D97-AF65-F5344CB8AC3E}">
        <p14:creationId xmlns:p14="http://schemas.microsoft.com/office/powerpoint/2010/main" val="32785804"/>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7163" y="873125"/>
            <a:ext cx="6323012"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210</a:t>
            </a:fld>
            <a:endParaRPr lang="en-US" altLang="ja-JP" dirty="0">
              <a:solidFill>
                <a:prstClr val="black"/>
              </a:solidFill>
            </a:endParaRPr>
          </a:p>
        </p:txBody>
      </p:sp>
    </p:spTree>
    <p:extLst>
      <p:ext uri="{BB962C8B-B14F-4D97-AF65-F5344CB8AC3E}">
        <p14:creationId xmlns:p14="http://schemas.microsoft.com/office/powerpoint/2010/main" val="210427949"/>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7163" y="873125"/>
            <a:ext cx="6323012"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211</a:t>
            </a:fld>
            <a:endParaRPr lang="en-US" altLang="ja-JP" dirty="0">
              <a:solidFill>
                <a:prstClr val="black"/>
              </a:solidFill>
            </a:endParaRPr>
          </a:p>
        </p:txBody>
      </p:sp>
    </p:spTree>
    <p:extLst>
      <p:ext uri="{BB962C8B-B14F-4D97-AF65-F5344CB8AC3E}">
        <p14:creationId xmlns:p14="http://schemas.microsoft.com/office/powerpoint/2010/main" val="2765724386"/>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7163" y="873125"/>
            <a:ext cx="6323012"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212</a:t>
            </a:fld>
            <a:endParaRPr lang="en-US" altLang="ja-JP" dirty="0">
              <a:solidFill>
                <a:prstClr val="black"/>
              </a:solidFill>
            </a:endParaRPr>
          </a:p>
        </p:txBody>
      </p:sp>
    </p:spTree>
    <p:extLst>
      <p:ext uri="{BB962C8B-B14F-4D97-AF65-F5344CB8AC3E}">
        <p14:creationId xmlns:p14="http://schemas.microsoft.com/office/powerpoint/2010/main" val="2767938381"/>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69863" y="879475"/>
            <a:ext cx="6367462" cy="440848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pPr/>
              <a:t>213</a:t>
            </a:fld>
            <a:endParaRPr lang="en-US" altLang="ja-JP" dirty="0"/>
          </a:p>
        </p:txBody>
      </p:sp>
    </p:spTree>
    <p:extLst>
      <p:ext uri="{BB962C8B-B14F-4D97-AF65-F5344CB8AC3E}">
        <p14:creationId xmlns:p14="http://schemas.microsoft.com/office/powerpoint/2010/main" val="1081791073"/>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7163" y="873125"/>
            <a:ext cx="6323012"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214</a:t>
            </a:fld>
            <a:endParaRPr lang="en-US" altLang="ja-JP" dirty="0">
              <a:solidFill>
                <a:prstClr val="black"/>
              </a:solidFill>
            </a:endParaRPr>
          </a:p>
        </p:txBody>
      </p:sp>
    </p:spTree>
    <p:extLst>
      <p:ext uri="{BB962C8B-B14F-4D97-AF65-F5344CB8AC3E}">
        <p14:creationId xmlns:p14="http://schemas.microsoft.com/office/powerpoint/2010/main" val="2798532450"/>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157163" y="873125"/>
            <a:ext cx="6323012" cy="4376738"/>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215</a:t>
            </a:fld>
            <a:endParaRPr lang="en-US" altLang="ja-JP" dirty="0">
              <a:solidFill>
                <a:prstClr val="black"/>
              </a:solidFill>
            </a:endParaRPr>
          </a:p>
        </p:txBody>
      </p:sp>
    </p:spTree>
    <p:extLst>
      <p:ext uri="{BB962C8B-B14F-4D97-AF65-F5344CB8AC3E}">
        <p14:creationId xmlns:p14="http://schemas.microsoft.com/office/powerpoint/2010/main" val="3445727563"/>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9775"/>
            <a:ext cx="5346700"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635262923"/>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9775"/>
            <a:ext cx="5346700"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4275740570"/>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9775"/>
            <a:ext cx="5346700"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1172190577"/>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9775"/>
            <a:ext cx="5346700"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591430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スライド イメージ プレースホルダー 1"/>
          <p:cNvSpPr>
            <a:spLocks noGrp="1" noRot="1" noChangeAspect="1" noTextEdit="1"/>
          </p:cNvSpPr>
          <p:nvPr>
            <p:ph type="sldImg"/>
          </p:nvPr>
        </p:nvSpPr>
        <p:spPr bwMode="auto">
          <a:xfrm>
            <a:off x="695325" y="739775"/>
            <a:ext cx="5345113" cy="370046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7347" name="ノート プレースホルダー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ja-JP" altLang="en-US" dirty="0" smtClean="0"/>
          </a:p>
        </p:txBody>
      </p:sp>
      <p:sp>
        <p:nvSpPr>
          <p:cNvPr id="4" name="スライド番号プレースホルダー 3"/>
          <p:cNvSpPr>
            <a:spLocks noGrp="1"/>
          </p:cNvSpPr>
          <p:nvPr>
            <p:ph type="sldNum" sz="quarter" idx="5"/>
          </p:nvPr>
        </p:nvSpPr>
        <p:spPr/>
        <p:txBody>
          <a:bodyPr/>
          <a:lstStyle/>
          <a:p>
            <a:pPr>
              <a:defRPr/>
            </a:pPr>
            <a:fld id="{A1CC2AA6-7E43-42D7-9B9D-7DC77EFF863D}" type="slidenum">
              <a:rPr lang="en-US" altLang="ja-JP">
                <a:solidFill>
                  <a:prstClr val="black"/>
                </a:solidFill>
              </a:rPr>
              <a:pPr>
                <a:defRPr/>
              </a:pPr>
              <a:t>41</a:t>
            </a:fld>
            <a:endParaRPr lang="en-US" altLang="ja-JP" dirty="0">
              <a:solidFill>
                <a:prstClr val="black"/>
              </a:solidFill>
            </a:endParaRPr>
          </a:p>
        </p:txBody>
      </p:sp>
    </p:spTree>
    <p:extLst>
      <p:ext uri="{BB962C8B-B14F-4D97-AF65-F5344CB8AC3E}">
        <p14:creationId xmlns:p14="http://schemas.microsoft.com/office/powerpoint/2010/main" val="590774033"/>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9775"/>
            <a:ext cx="5346700"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2773293931"/>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0A25D20-43AE-4EBC-BC34-867BBB09F844}" type="slidenum">
              <a:rPr lang="ja-JP" altLang="en-US" smtClean="0">
                <a:solidFill>
                  <a:prstClr val="black"/>
                </a:solidFill>
              </a:rPr>
              <a:pPr/>
              <a:t>221</a:t>
            </a:fld>
            <a:endParaRPr lang="ja-JP" altLang="en-US">
              <a:solidFill>
                <a:prstClr val="black"/>
              </a:solidFill>
            </a:endParaRPr>
          </a:p>
        </p:txBody>
      </p:sp>
    </p:spTree>
    <p:extLst>
      <p:ext uri="{BB962C8B-B14F-4D97-AF65-F5344CB8AC3E}">
        <p14:creationId xmlns:p14="http://schemas.microsoft.com/office/powerpoint/2010/main" val="3636799603"/>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40350" cy="3697287"/>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F56B274A-EE6C-4CE6-A211-339BDF599F24}" type="slidenum">
              <a:rPr lang="ja-JP" altLang="en-US" smtClean="0">
                <a:solidFill>
                  <a:prstClr val="black"/>
                </a:solidFill>
              </a:rPr>
              <a:pPr/>
              <a:t>222</a:t>
            </a:fld>
            <a:endParaRPr lang="ja-JP" altLang="en-US">
              <a:solidFill>
                <a:prstClr val="black"/>
              </a:solidFill>
            </a:endParaRPr>
          </a:p>
        </p:txBody>
      </p:sp>
    </p:spTree>
    <p:extLst>
      <p:ext uri="{BB962C8B-B14F-4D97-AF65-F5344CB8AC3E}">
        <p14:creationId xmlns:p14="http://schemas.microsoft.com/office/powerpoint/2010/main" val="3690326698"/>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C0A25D20-43AE-4EBC-BC34-867BBB09F844}" type="slidenum">
              <a:rPr lang="ja-JP" altLang="en-US" smtClean="0">
                <a:solidFill>
                  <a:prstClr val="black"/>
                </a:solidFill>
              </a:rPr>
              <a:pPr/>
              <a:t>223</a:t>
            </a:fld>
            <a:endParaRPr lang="ja-JP" altLang="en-US">
              <a:solidFill>
                <a:prstClr val="black"/>
              </a:solidFill>
            </a:endParaRPr>
          </a:p>
        </p:txBody>
      </p:sp>
    </p:spTree>
    <p:extLst>
      <p:ext uri="{BB962C8B-B14F-4D97-AF65-F5344CB8AC3E}">
        <p14:creationId xmlns:p14="http://schemas.microsoft.com/office/powerpoint/2010/main" val="3234394999"/>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40350" cy="3697287"/>
          </a:xfrm>
        </p:spPr>
      </p:sp>
      <p:sp>
        <p:nvSpPr>
          <p:cNvPr id="3" name="ノート プレースホルダー 2"/>
          <p:cNvSpPr>
            <a:spLocks noGrp="1"/>
          </p:cNvSpPr>
          <p:nvPr>
            <p:ph type="body" idx="1"/>
          </p:nvPr>
        </p:nvSpPr>
        <p:spPr/>
        <p:txBody>
          <a:bodyPr/>
          <a:lstStyle/>
          <a:p>
            <a:r>
              <a:rPr kumimoji="1" lang="en-US" altLang="ja-JP" dirty="0" smtClean="0"/>
              <a:t>Full version</a:t>
            </a:r>
            <a:endParaRPr kumimoji="1" lang="ja-JP" altLang="en-US" dirty="0"/>
          </a:p>
        </p:txBody>
      </p:sp>
      <p:sp>
        <p:nvSpPr>
          <p:cNvPr id="4" name="スライド番号プレースホルダー 3"/>
          <p:cNvSpPr>
            <a:spLocks noGrp="1"/>
          </p:cNvSpPr>
          <p:nvPr>
            <p:ph type="sldNum" sz="quarter" idx="10"/>
          </p:nvPr>
        </p:nvSpPr>
        <p:spPr/>
        <p:txBody>
          <a:bodyPr/>
          <a:lstStyle/>
          <a:p>
            <a:fld id="{6DDDA134-77A1-4E63-A421-DF0BDEA4527B}" type="slidenum">
              <a:rPr lang="ja-JP" altLang="en-US" smtClean="0">
                <a:solidFill>
                  <a:prstClr val="black"/>
                </a:solidFill>
              </a:rPr>
              <a:pPr/>
              <a:t>224</a:t>
            </a:fld>
            <a:endParaRPr lang="ja-JP" altLang="en-US">
              <a:solidFill>
                <a:prstClr val="black"/>
              </a:solidFill>
            </a:endParaRPr>
          </a:p>
        </p:txBody>
      </p:sp>
    </p:spTree>
    <p:extLst>
      <p:ext uri="{BB962C8B-B14F-4D97-AF65-F5344CB8AC3E}">
        <p14:creationId xmlns:p14="http://schemas.microsoft.com/office/powerpoint/2010/main" val="304811179"/>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698500" y="741363"/>
            <a:ext cx="5340350" cy="3697287"/>
          </a:xfrm>
        </p:spPr>
      </p:sp>
      <p:sp>
        <p:nvSpPr>
          <p:cNvPr id="3" name="ノート プレースホルダー 2"/>
          <p:cNvSpPr>
            <a:spLocks noGrp="1"/>
          </p:cNvSpPr>
          <p:nvPr>
            <p:ph type="body" idx="1"/>
          </p:nvPr>
        </p:nvSpPr>
        <p:spPr/>
        <p:txBody>
          <a:bodyPr/>
          <a:lstStyle/>
          <a:p>
            <a:r>
              <a:rPr kumimoji="1" lang="en-US" altLang="ja-JP" dirty="0" smtClean="0"/>
              <a:t>Full version</a:t>
            </a:r>
            <a:endParaRPr kumimoji="1" lang="ja-JP" altLang="en-US" dirty="0"/>
          </a:p>
        </p:txBody>
      </p:sp>
      <p:sp>
        <p:nvSpPr>
          <p:cNvPr id="4" name="スライド番号プレースホルダー 3"/>
          <p:cNvSpPr>
            <a:spLocks noGrp="1"/>
          </p:cNvSpPr>
          <p:nvPr>
            <p:ph type="sldNum" sz="quarter" idx="10"/>
          </p:nvPr>
        </p:nvSpPr>
        <p:spPr/>
        <p:txBody>
          <a:bodyPr/>
          <a:lstStyle/>
          <a:p>
            <a:fld id="{6DDDA134-77A1-4E63-A421-DF0BDEA4527B}" type="slidenum">
              <a:rPr lang="ja-JP" altLang="en-US" smtClean="0">
                <a:solidFill>
                  <a:prstClr val="black"/>
                </a:solidFill>
              </a:rPr>
              <a:pPr/>
              <a:t>225</a:t>
            </a:fld>
            <a:endParaRPr lang="ja-JP" altLang="en-US">
              <a:solidFill>
                <a:prstClr val="black"/>
              </a:solidFill>
            </a:endParaRPr>
          </a:p>
        </p:txBody>
      </p:sp>
    </p:spTree>
    <p:extLst>
      <p:ext uri="{BB962C8B-B14F-4D97-AF65-F5344CB8AC3E}">
        <p14:creationId xmlns:p14="http://schemas.microsoft.com/office/powerpoint/2010/main" val="903810077"/>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40350"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
        <p:nvSpPr>
          <p:cNvPr id="4" name="スライド番号プレースホルダ 3"/>
          <p:cNvSpPr>
            <a:spLocks noGrp="1"/>
          </p:cNvSpPr>
          <p:nvPr>
            <p:ph type="sldNum" sz="quarter" idx="10"/>
          </p:nvPr>
        </p:nvSpPr>
        <p:spPr/>
        <p:txBody>
          <a:bodyPr/>
          <a:lstStyle/>
          <a:p>
            <a:fld id="{D04DA662-ACDB-4A8E-84AC-F1ECE0B54FD0}" type="slidenum">
              <a:rPr lang="ja-JP" altLang="en-US" smtClean="0">
                <a:solidFill>
                  <a:prstClr val="black"/>
                </a:solidFill>
              </a:rPr>
              <a:pPr/>
              <a:t>228</a:t>
            </a:fld>
            <a:endParaRPr lang="en-US" altLang="ja-JP" dirty="0">
              <a:solidFill>
                <a:prstClr val="black"/>
              </a:solidFill>
            </a:endParaRPr>
          </a:p>
        </p:txBody>
      </p:sp>
    </p:spTree>
    <p:extLst>
      <p:ext uri="{BB962C8B-B14F-4D97-AF65-F5344CB8AC3E}">
        <p14:creationId xmlns:p14="http://schemas.microsoft.com/office/powerpoint/2010/main" val="2723101665"/>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6913" y="741363"/>
            <a:ext cx="5341937" cy="3697287"/>
          </a:xfrm>
        </p:spPr>
      </p:sp>
      <p:sp>
        <p:nvSpPr>
          <p:cNvPr id="3" name="ノート プレースホルダ 2"/>
          <p:cNvSpPr>
            <a:spLocks noGrp="1"/>
          </p:cNvSpPr>
          <p:nvPr>
            <p:ph type="body" idx="1"/>
          </p:nvPr>
        </p:nvSpPr>
        <p:spPr/>
        <p:txBody>
          <a:bodyPr>
            <a:normAutofit/>
          </a:bodyPr>
          <a:lstStyle/>
          <a:p>
            <a:endParaRPr kumimoji="1" lang="ja-JP" altLang="en-US"/>
          </a:p>
        </p:txBody>
      </p:sp>
      <p:sp>
        <p:nvSpPr>
          <p:cNvPr id="4" name="スライド番号プレースホルダ 3"/>
          <p:cNvSpPr>
            <a:spLocks noGrp="1"/>
          </p:cNvSpPr>
          <p:nvPr>
            <p:ph type="sldNum" sz="quarter" idx="10"/>
          </p:nvPr>
        </p:nvSpPr>
        <p:spPr/>
        <p:txBody>
          <a:bodyPr/>
          <a:lstStyle/>
          <a:p>
            <a:fld id="{C0A25D20-43AE-4EBC-BC34-867BBB09F844}" type="slidenum">
              <a:rPr lang="ja-JP" altLang="en-US" smtClean="0">
                <a:solidFill>
                  <a:prstClr val="black"/>
                </a:solidFill>
              </a:rPr>
              <a:pPr/>
              <a:t>229</a:t>
            </a:fld>
            <a:endParaRPr lang="ja-JP" altLang="en-US">
              <a:solidFill>
                <a:prstClr val="black"/>
              </a:solidFill>
            </a:endParaRPr>
          </a:p>
        </p:txBody>
      </p:sp>
    </p:spTree>
    <p:extLst>
      <p:ext uri="{BB962C8B-B14F-4D97-AF65-F5344CB8AC3E}">
        <p14:creationId xmlns:p14="http://schemas.microsoft.com/office/powerpoint/2010/main" val="3608992706"/>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9775"/>
            <a:ext cx="5346700"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1816943491"/>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693738" y="739775"/>
            <a:ext cx="5346700" cy="370046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29262251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08663" cy="40227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2751117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08663" cy="40227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275111784"/>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4147147201"/>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237</a:t>
            </a:fld>
            <a:endParaRPr lang="en-US" altLang="ja-JP" dirty="0">
              <a:solidFill>
                <a:prstClr val="black"/>
              </a:solidFill>
            </a:endParaRPr>
          </a:p>
        </p:txBody>
      </p:sp>
    </p:spTree>
    <p:extLst>
      <p:ext uri="{BB962C8B-B14F-4D97-AF65-F5344CB8AC3E}">
        <p14:creationId xmlns:p14="http://schemas.microsoft.com/office/powerpoint/2010/main" val="1352611778"/>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238</a:t>
            </a:fld>
            <a:endParaRPr lang="en-US" altLang="ja-JP" dirty="0">
              <a:solidFill>
                <a:prstClr val="black"/>
              </a:solidFill>
            </a:endParaRPr>
          </a:p>
        </p:txBody>
      </p:sp>
    </p:spTree>
    <p:extLst>
      <p:ext uri="{BB962C8B-B14F-4D97-AF65-F5344CB8AC3E}">
        <p14:creationId xmlns:p14="http://schemas.microsoft.com/office/powerpoint/2010/main" val="4082202653"/>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420943455"/>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240</a:t>
            </a:fld>
            <a:endParaRPr lang="ja-JP" altLang="en-US">
              <a:solidFill>
                <a:prstClr val="black"/>
              </a:solidFill>
            </a:endParaRPr>
          </a:p>
        </p:txBody>
      </p:sp>
    </p:spTree>
    <p:extLst>
      <p:ext uri="{BB962C8B-B14F-4D97-AF65-F5344CB8AC3E}">
        <p14:creationId xmlns:p14="http://schemas.microsoft.com/office/powerpoint/2010/main" val="1360314190"/>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2852222287"/>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242</a:t>
            </a:fld>
            <a:endParaRPr lang="ja-JP" altLang="en-US">
              <a:solidFill>
                <a:prstClr val="black"/>
              </a:solidFill>
            </a:endParaRPr>
          </a:p>
        </p:txBody>
      </p:sp>
    </p:spTree>
    <p:extLst>
      <p:ext uri="{BB962C8B-B14F-4D97-AF65-F5344CB8AC3E}">
        <p14:creationId xmlns:p14="http://schemas.microsoft.com/office/powerpoint/2010/main" val="2024610036"/>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243</a:t>
            </a:fld>
            <a:endParaRPr lang="ja-JP" altLang="en-US">
              <a:solidFill>
                <a:prstClr val="black"/>
              </a:solidFill>
            </a:endParaRPr>
          </a:p>
        </p:txBody>
      </p:sp>
    </p:spTree>
    <p:extLst>
      <p:ext uri="{BB962C8B-B14F-4D97-AF65-F5344CB8AC3E}">
        <p14:creationId xmlns:p14="http://schemas.microsoft.com/office/powerpoint/2010/main" val="6490816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244</a:t>
            </a:fld>
            <a:endParaRPr lang="en-US" altLang="ja-JP" dirty="0">
              <a:solidFill>
                <a:prstClr val="black"/>
              </a:solidFill>
            </a:endParaRPr>
          </a:p>
        </p:txBody>
      </p:sp>
    </p:spTree>
    <p:extLst>
      <p:ext uri="{BB962C8B-B14F-4D97-AF65-F5344CB8AC3E}">
        <p14:creationId xmlns:p14="http://schemas.microsoft.com/office/powerpoint/2010/main" val="421505840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245</a:t>
            </a:fld>
            <a:endParaRPr lang="en-US" altLang="ja-JP" dirty="0">
              <a:solidFill>
                <a:prstClr val="black"/>
              </a:solidFill>
            </a:endParaRPr>
          </a:p>
        </p:txBody>
      </p:sp>
    </p:spTree>
    <p:extLst>
      <p:ext uri="{BB962C8B-B14F-4D97-AF65-F5344CB8AC3E}">
        <p14:creationId xmlns:p14="http://schemas.microsoft.com/office/powerpoint/2010/main" val="365032337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2"/>
          <p:cNvSpPr>
            <a:spLocks noGrp="1" noRot="1" noChangeAspect="1" noTextEdit="1"/>
          </p:cNvSpPr>
          <p:nvPr>
            <p:ph type="sldImg"/>
          </p:nvPr>
        </p:nvSpPr>
        <p:spPr>
          <a:xfrm>
            <a:off x="755650" y="763588"/>
            <a:ext cx="5278438" cy="3656012"/>
          </a:xfrm>
          <a:ln/>
        </p:spPr>
      </p:sp>
      <p:sp>
        <p:nvSpPr>
          <p:cNvPr id="289795" name="Rectangle 3"/>
          <p:cNvSpPr>
            <a:spLocks noGrp="1"/>
          </p:cNvSpPr>
          <p:nvPr>
            <p:ph type="body" idx="1"/>
          </p:nvPr>
        </p:nvSpPr>
        <p:spPr>
          <a:xfrm>
            <a:off x="914400" y="6794501"/>
            <a:ext cx="4953000" cy="276225"/>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dirty="0" smtClean="0">
              <a:latin typeface="Arial" charset="0"/>
            </a:endParaRPr>
          </a:p>
        </p:txBody>
      </p:sp>
    </p:spTree>
    <p:extLst>
      <p:ext uri="{BB962C8B-B14F-4D97-AF65-F5344CB8AC3E}">
        <p14:creationId xmlns:p14="http://schemas.microsoft.com/office/powerpoint/2010/main" val="3685388252"/>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246</a:t>
            </a:fld>
            <a:endParaRPr lang="en-US" altLang="ja-JP" dirty="0">
              <a:solidFill>
                <a:prstClr val="black"/>
              </a:solidFill>
            </a:endParaRPr>
          </a:p>
        </p:txBody>
      </p:sp>
    </p:spTree>
    <p:extLst>
      <p:ext uri="{BB962C8B-B14F-4D97-AF65-F5344CB8AC3E}">
        <p14:creationId xmlns:p14="http://schemas.microsoft.com/office/powerpoint/2010/main" val="1359128500"/>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499452511"/>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248</a:t>
            </a:fld>
            <a:endParaRPr lang="en-US" altLang="ja-JP" dirty="0">
              <a:solidFill>
                <a:prstClr val="black"/>
              </a:solidFill>
            </a:endParaRPr>
          </a:p>
        </p:txBody>
      </p:sp>
    </p:spTree>
    <p:extLst>
      <p:ext uri="{BB962C8B-B14F-4D97-AF65-F5344CB8AC3E}">
        <p14:creationId xmlns:p14="http://schemas.microsoft.com/office/powerpoint/2010/main" val="2437104453"/>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249</a:t>
            </a:fld>
            <a:endParaRPr lang="ja-JP" altLang="en-US">
              <a:solidFill>
                <a:prstClr val="black"/>
              </a:solidFill>
            </a:endParaRPr>
          </a:p>
        </p:txBody>
      </p:sp>
    </p:spTree>
    <p:extLst>
      <p:ext uri="{BB962C8B-B14F-4D97-AF65-F5344CB8AC3E}">
        <p14:creationId xmlns:p14="http://schemas.microsoft.com/office/powerpoint/2010/main" val="1703097705"/>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250</a:t>
            </a:fld>
            <a:endParaRPr lang="ja-JP" altLang="en-US">
              <a:solidFill>
                <a:prstClr val="black"/>
              </a:solidFill>
            </a:endParaRPr>
          </a:p>
        </p:txBody>
      </p:sp>
    </p:spTree>
    <p:extLst>
      <p:ext uri="{BB962C8B-B14F-4D97-AF65-F5344CB8AC3E}">
        <p14:creationId xmlns:p14="http://schemas.microsoft.com/office/powerpoint/2010/main" val="1895227050"/>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251</a:t>
            </a:fld>
            <a:endParaRPr lang="ja-JP" altLang="en-US">
              <a:solidFill>
                <a:prstClr val="black"/>
              </a:solidFill>
            </a:endParaRPr>
          </a:p>
        </p:txBody>
      </p:sp>
    </p:spTree>
    <p:extLst>
      <p:ext uri="{BB962C8B-B14F-4D97-AF65-F5344CB8AC3E}">
        <p14:creationId xmlns:p14="http://schemas.microsoft.com/office/powerpoint/2010/main" val="480018897"/>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252</a:t>
            </a:fld>
            <a:endParaRPr lang="ja-JP" altLang="en-US">
              <a:solidFill>
                <a:prstClr val="black"/>
              </a:solidFill>
            </a:endParaRPr>
          </a:p>
        </p:txBody>
      </p:sp>
    </p:spTree>
    <p:extLst>
      <p:ext uri="{BB962C8B-B14F-4D97-AF65-F5344CB8AC3E}">
        <p14:creationId xmlns:p14="http://schemas.microsoft.com/office/powerpoint/2010/main" val="1372884715"/>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253</a:t>
            </a:fld>
            <a:endParaRPr lang="ja-JP" altLang="en-US">
              <a:solidFill>
                <a:prstClr val="black"/>
              </a:solidFill>
            </a:endParaRPr>
          </a:p>
        </p:txBody>
      </p:sp>
    </p:spTree>
    <p:extLst>
      <p:ext uri="{BB962C8B-B14F-4D97-AF65-F5344CB8AC3E}">
        <p14:creationId xmlns:p14="http://schemas.microsoft.com/office/powerpoint/2010/main" val="2500220726"/>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254</a:t>
            </a:fld>
            <a:endParaRPr lang="ja-JP" altLang="en-US">
              <a:solidFill>
                <a:prstClr val="black"/>
              </a:solidFill>
            </a:endParaRPr>
          </a:p>
        </p:txBody>
      </p:sp>
    </p:spTree>
    <p:extLst>
      <p:ext uri="{BB962C8B-B14F-4D97-AF65-F5344CB8AC3E}">
        <p14:creationId xmlns:p14="http://schemas.microsoft.com/office/powerpoint/2010/main" val="4197928179"/>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255</a:t>
            </a:fld>
            <a:endParaRPr lang="ja-JP" altLang="en-US">
              <a:solidFill>
                <a:prstClr val="black"/>
              </a:solidFill>
            </a:endParaRPr>
          </a:p>
        </p:txBody>
      </p:sp>
    </p:spTree>
    <p:extLst>
      <p:ext uri="{BB962C8B-B14F-4D97-AF65-F5344CB8AC3E}">
        <p14:creationId xmlns:p14="http://schemas.microsoft.com/office/powerpoint/2010/main" val="370448749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txBox="1">
            <a:spLocks noGrp="1" noChangeArrowheads="1"/>
          </p:cNvSpPr>
          <p:nvPr/>
        </p:nvSpPr>
        <p:spPr bwMode="auto">
          <a:xfrm>
            <a:off x="3814763" y="9371013"/>
            <a:ext cx="2919412"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361" tIns="45684" rIns="91361" bIns="45684" anchor="b"/>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r" eaLnBrk="1" hangingPunct="1"/>
            <a:fld id="{F029419E-D586-49F5-90E8-C4929693AE7E}" type="slidenum">
              <a:rPr lang="en-US" altLang="ja-JP" sz="1200">
                <a:solidFill>
                  <a:prstClr val="black"/>
                </a:solidFill>
              </a:rPr>
              <a:pPr algn="r" eaLnBrk="1" hangingPunct="1"/>
              <a:t>49</a:t>
            </a:fld>
            <a:endParaRPr lang="en-US" altLang="ja-JP" sz="1200" dirty="0">
              <a:solidFill>
                <a:prstClr val="black"/>
              </a:solidFill>
            </a:endParaRPr>
          </a:p>
        </p:txBody>
      </p:sp>
      <p:sp>
        <p:nvSpPr>
          <p:cNvPr id="141315" name="Rectangle 2"/>
          <p:cNvSpPr>
            <a:spLocks noGrp="1" noRot="1" noChangeAspect="1" noChangeArrowheads="1" noTextEdit="1"/>
          </p:cNvSpPr>
          <p:nvPr>
            <p:ph type="sldImg"/>
          </p:nvPr>
        </p:nvSpPr>
        <p:spPr>
          <a:xfrm>
            <a:off x="695325" y="739775"/>
            <a:ext cx="5346700" cy="3702050"/>
          </a:xfrm>
          <a:ln/>
        </p:spPr>
      </p:sp>
      <p:sp>
        <p:nvSpPr>
          <p:cNvPr id="141316" name="Rectangle 3"/>
          <p:cNvSpPr>
            <a:spLocks noGrp="1" noChangeArrowheads="1"/>
          </p:cNvSpPr>
          <p:nvPr>
            <p:ph type="body" idx="1"/>
          </p:nvPr>
        </p:nvSpPr>
        <p:spPr>
          <a:noFill/>
        </p:spPr>
        <p:txBody>
          <a:bodyPr/>
          <a:lstStyle/>
          <a:p>
            <a:pPr eaLnBrk="1" hangingPunct="1"/>
            <a:endParaRPr lang="ja-JP" altLang="ja-JP" dirty="0" smtClean="0">
              <a:ea typeface="ＭＳ Ｐ明朝" charset="-128"/>
            </a:endParaRPr>
          </a:p>
        </p:txBody>
      </p:sp>
    </p:spTree>
    <p:extLst>
      <p:ext uri="{BB962C8B-B14F-4D97-AF65-F5344CB8AC3E}">
        <p14:creationId xmlns:p14="http://schemas.microsoft.com/office/powerpoint/2010/main" val="2579639223"/>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523885888"/>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257</a:t>
            </a:fld>
            <a:endParaRPr lang="en-US" altLang="ja-JP" dirty="0">
              <a:solidFill>
                <a:prstClr val="black"/>
              </a:solidFill>
            </a:endParaRPr>
          </a:p>
        </p:txBody>
      </p:sp>
    </p:spTree>
    <p:extLst>
      <p:ext uri="{BB962C8B-B14F-4D97-AF65-F5344CB8AC3E}">
        <p14:creationId xmlns:p14="http://schemas.microsoft.com/office/powerpoint/2010/main" val="3021205145"/>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418364208"/>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162163864"/>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1986" name="ノート プレースホルダ 2"/>
          <p:cNvSpPr>
            <a:spLocks noGrp="1"/>
          </p:cNvSpPr>
          <p:nvPr>
            <p:ph type="body" idx="1"/>
          </p:nvPr>
        </p:nvSpPr>
        <p:spPr bwMode="auto">
          <a:noFill/>
        </p:spPr>
        <p:txBody>
          <a:bodyPr wrap="square" numCol="1" anchor="t" anchorCtr="0" compatLnSpc="1">
            <a:prstTxWarp prst="textNoShape">
              <a:avLst/>
            </a:prstTxWarp>
          </a:bodyPr>
          <a:lstStyle/>
          <a:p>
            <a:pPr>
              <a:spcBef>
                <a:spcPct val="0"/>
              </a:spcBef>
            </a:pPr>
            <a:endParaRPr lang="ja-JP" altLang="en-US" smtClean="0"/>
          </a:p>
        </p:txBody>
      </p:sp>
      <p:sp>
        <p:nvSpPr>
          <p:cNvPr id="41987" name="スライド番号プレースホルダ 3"/>
          <p:cNvSpPr>
            <a:spLocks noGrp="1"/>
          </p:cNvSpPr>
          <p:nvPr>
            <p:ph type="sldNum" sz="quarter" idx="5"/>
          </p:nvPr>
        </p:nvSpPr>
        <p:spPr bwMode="auto">
          <a:noFill/>
          <a:ln>
            <a:miter lim="800000"/>
            <a:headEnd/>
            <a:tailEnd/>
          </a:ln>
        </p:spPr>
        <p:txBody>
          <a:bodyPr wrap="square" numCol="1" anchorCtr="0" compatLnSpc="1">
            <a:prstTxWarp prst="textNoShape">
              <a:avLst/>
            </a:prstTxWarp>
          </a:bodyPr>
          <a:lstStyle/>
          <a:p>
            <a:pPr fontAlgn="base">
              <a:spcBef>
                <a:spcPct val="0"/>
              </a:spcBef>
              <a:spcAft>
                <a:spcPct val="0"/>
              </a:spcAft>
            </a:pPr>
            <a:fld id="{AE1E6A47-3869-446A-9CF7-207778B6500F}" type="slidenum">
              <a:rPr lang="ja-JP" altLang="en-US">
                <a:solidFill>
                  <a:prstClr val="black"/>
                </a:solidFill>
              </a:rPr>
              <a:pPr fontAlgn="base">
                <a:spcBef>
                  <a:spcPct val="0"/>
                </a:spcBef>
                <a:spcAft>
                  <a:spcPct val="0"/>
                </a:spcAft>
              </a:pPr>
              <a:t>260</a:t>
            </a:fld>
            <a:endParaRPr lang="en-US" altLang="ja-JP">
              <a:solidFill>
                <a:prstClr val="black"/>
              </a:solidFill>
            </a:endParaRPr>
          </a:p>
        </p:txBody>
      </p:sp>
    </p:spTree>
    <p:extLst>
      <p:ext uri="{BB962C8B-B14F-4D97-AF65-F5344CB8AC3E}">
        <p14:creationId xmlns:p14="http://schemas.microsoft.com/office/powerpoint/2010/main" val="4025635554"/>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261</a:t>
            </a:fld>
            <a:endParaRPr lang="en-US" altLang="ja-JP" dirty="0">
              <a:solidFill>
                <a:prstClr val="black"/>
              </a:solidFill>
            </a:endParaRPr>
          </a:p>
        </p:txBody>
      </p:sp>
    </p:spTree>
    <p:extLst>
      <p:ext uri="{BB962C8B-B14F-4D97-AF65-F5344CB8AC3E}">
        <p14:creationId xmlns:p14="http://schemas.microsoft.com/office/powerpoint/2010/main" val="802100865"/>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262</a:t>
            </a:fld>
            <a:endParaRPr lang="en-US" altLang="ja-JP" dirty="0">
              <a:solidFill>
                <a:prstClr val="black"/>
              </a:solidFill>
            </a:endParaRPr>
          </a:p>
        </p:txBody>
      </p:sp>
    </p:spTree>
    <p:extLst>
      <p:ext uri="{BB962C8B-B14F-4D97-AF65-F5344CB8AC3E}">
        <p14:creationId xmlns:p14="http://schemas.microsoft.com/office/powerpoint/2010/main" val="826268383"/>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263</a:t>
            </a:fld>
            <a:endParaRPr lang="en-US" altLang="ja-JP" dirty="0">
              <a:solidFill>
                <a:prstClr val="black"/>
              </a:solidFill>
            </a:endParaRPr>
          </a:p>
        </p:txBody>
      </p:sp>
    </p:spTree>
    <p:extLst>
      <p:ext uri="{BB962C8B-B14F-4D97-AF65-F5344CB8AC3E}">
        <p14:creationId xmlns:p14="http://schemas.microsoft.com/office/powerpoint/2010/main" val="2721190510"/>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264</a:t>
            </a:fld>
            <a:endParaRPr lang="en-US" altLang="ja-JP" dirty="0">
              <a:solidFill>
                <a:prstClr val="black"/>
              </a:solidFill>
            </a:endParaRPr>
          </a:p>
        </p:txBody>
      </p:sp>
    </p:spTree>
    <p:extLst>
      <p:ext uri="{BB962C8B-B14F-4D97-AF65-F5344CB8AC3E}">
        <p14:creationId xmlns:p14="http://schemas.microsoft.com/office/powerpoint/2010/main" val="3753437886"/>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265</a:t>
            </a:fld>
            <a:endParaRPr lang="en-US" altLang="ja-JP" dirty="0">
              <a:solidFill>
                <a:prstClr val="black"/>
              </a:solidFill>
            </a:endParaRPr>
          </a:p>
        </p:txBody>
      </p:sp>
    </p:spTree>
    <p:extLst>
      <p:ext uri="{BB962C8B-B14F-4D97-AF65-F5344CB8AC3E}">
        <p14:creationId xmlns:p14="http://schemas.microsoft.com/office/powerpoint/2010/main" val="78015294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Rectangle 7"/>
          <p:cNvSpPr txBox="1">
            <a:spLocks noGrp="1" noChangeArrowheads="1"/>
          </p:cNvSpPr>
          <p:nvPr/>
        </p:nvSpPr>
        <p:spPr bwMode="auto">
          <a:xfrm>
            <a:off x="3814763" y="9371013"/>
            <a:ext cx="2919412" cy="493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368" tIns="45688" rIns="91368" bIns="45688" anchor="b"/>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gn="r" eaLnBrk="1" hangingPunct="1"/>
            <a:fld id="{F029419E-D586-49F5-90E8-C4929693AE7E}" type="slidenum">
              <a:rPr lang="en-US" altLang="ja-JP" sz="1200">
                <a:solidFill>
                  <a:prstClr val="black"/>
                </a:solidFill>
              </a:rPr>
              <a:pPr algn="r" eaLnBrk="1" hangingPunct="1"/>
              <a:t>50</a:t>
            </a:fld>
            <a:endParaRPr lang="en-US" altLang="ja-JP" sz="1200" dirty="0">
              <a:solidFill>
                <a:prstClr val="black"/>
              </a:solidFill>
            </a:endParaRPr>
          </a:p>
        </p:txBody>
      </p:sp>
      <p:sp>
        <p:nvSpPr>
          <p:cNvPr id="141315" name="Rectangle 2"/>
          <p:cNvSpPr>
            <a:spLocks noGrp="1" noRot="1" noChangeAspect="1" noChangeArrowheads="1" noTextEdit="1"/>
          </p:cNvSpPr>
          <p:nvPr>
            <p:ph type="sldImg"/>
          </p:nvPr>
        </p:nvSpPr>
        <p:spPr>
          <a:xfrm>
            <a:off x="695325" y="739775"/>
            <a:ext cx="5346700" cy="3702050"/>
          </a:xfrm>
          <a:ln/>
        </p:spPr>
      </p:sp>
      <p:sp>
        <p:nvSpPr>
          <p:cNvPr id="141316" name="Rectangle 3"/>
          <p:cNvSpPr>
            <a:spLocks noGrp="1" noChangeArrowheads="1"/>
          </p:cNvSpPr>
          <p:nvPr>
            <p:ph type="body" idx="1"/>
          </p:nvPr>
        </p:nvSpPr>
        <p:spPr>
          <a:noFill/>
        </p:spPr>
        <p:txBody>
          <a:bodyPr/>
          <a:lstStyle/>
          <a:p>
            <a:pPr eaLnBrk="1" hangingPunct="1"/>
            <a:endParaRPr lang="ja-JP" altLang="ja-JP" dirty="0" smtClean="0">
              <a:ea typeface="ＭＳ Ｐ明朝" charset="-128"/>
            </a:endParaRPr>
          </a:p>
        </p:txBody>
      </p:sp>
    </p:spTree>
    <p:extLst>
      <p:ext uri="{BB962C8B-B14F-4D97-AF65-F5344CB8AC3E}">
        <p14:creationId xmlns:p14="http://schemas.microsoft.com/office/powerpoint/2010/main" val="1643860319"/>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264151061"/>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8325" y="504825"/>
            <a:ext cx="3649663"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267</a:t>
            </a:fld>
            <a:endParaRPr lang="en-US" altLang="ja-JP" dirty="0">
              <a:solidFill>
                <a:prstClr val="black"/>
              </a:solidFill>
            </a:endParaRPr>
          </a:p>
        </p:txBody>
      </p:sp>
    </p:spTree>
    <p:extLst>
      <p:ext uri="{BB962C8B-B14F-4D97-AF65-F5344CB8AC3E}">
        <p14:creationId xmlns:p14="http://schemas.microsoft.com/office/powerpoint/2010/main" val="2143714632"/>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949575695"/>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1804531934"/>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270</a:t>
            </a:fld>
            <a:endParaRPr lang="en-US" altLang="ja-JP" dirty="0">
              <a:solidFill>
                <a:prstClr val="black"/>
              </a:solidFill>
            </a:endParaRPr>
          </a:p>
        </p:txBody>
      </p:sp>
    </p:spTree>
    <p:extLst>
      <p:ext uri="{BB962C8B-B14F-4D97-AF65-F5344CB8AC3E}">
        <p14:creationId xmlns:p14="http://schemas.microsoft.com/office/powerpoint/2010/main" val="1439484372"/>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271</a:t>
            </a:fld>
            <a:endParaRPr lang="en-US" altLang="ja-JP" dirty="0">
              <a:solidFill>
                <a:prstClr val="black"/>
              </a:solidFill>
            </a:endParaRPr>
          </a:p>
        </p:txBody>
      </p:sp>
    </p:spTree>
    <p:extLst>
      <p:ext uri="{BB962C8B-B14F-4D97-AF65-F5344CB8AC3E}">
        <p14:creationId xmlns:p14="http://schemas.microsoft.com/office/powerpoint/2010/main" val="2544159791"/>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4056132900"/>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273</a:t>
            </a:fld>
            <a:endParaRPr lang="ja-JP" altLang="en-US">
              <a:solidFill>
                <a:prstClr val="black"/>
              </a:solidFill>
            </a:endParaRPr>
          </a:p>
        </p:txBody>
      </p:sp>
    </p:spTree>
    <p:extLst>
      <p:ext uri="{BB962C8B-B14F-4D97-AF65-F5344CB8AC3E}">
        <p14:creationId xmlns:p14="http://schemas.microsoft.com/office/powerpoint/2010/main" val="4273953778"/>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275</a:t>
            </a:fld>
            <a:endParaRPr lang="en-US" altLang="ja-JP" smtClean="0">
              <a:solidFill>
                <a:prstClr val="black"/>
              </a:solidFill>
            </a:endParaRPr>
          </a:p>
        </p:txBody>
      </p:sp>
    </p:spTree>
    <p:extLst>
      <p:ext uri="{BB962C8B-B14F-4D97-AF65-F5344CB8AC3E}">
        <p14:creationId xmlns:p14="http://schemas.microsoft.com/office/powerpoint/2010/main" val="3510316446"/>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6" name="Rectangle 7"/>
          <p:cNvSpPr>
            <a:spLocks noGrp="1" noChangeArrowheads="1"/>
          </p:cNvSpPr>
          <p:nvPr>
            <p:ph type="sldNum" sz="quarter" idx="5"/>
          </p:nvPr>
        </p:nvSpPr>
        <p:spPr>
          <a:noFill/>
        </p:spPr>
        <p:txBody>
          <a:bodyPr/>
          <a:lstStyle/>
          <a:p>
            <a:fld id="{D5171679-C2CF-4285-B07F-99400878251B}" type="slidenum">
              <a:rPr lang="en-US" altLang="ja-JP" smtClean="0">
                <a:solidFill>
                  <a:prstClr val="black"/>
                </a:solidFill>
              </a:rPr>
              <a:pPr/>
              <a:t>276</a:t>
            </a:fld>
            <a:endParaRPr lang="en-US" altLang="ja-JP" smtClean="0">
              <a:solidFill>
                <a:prstClr val="black"/>
              </a:solidFill>
            </a:endParaRPr>
          </a:p>
        </p:txBody>
      </p:sp>
      <p:sp>
        <p:nvSpPr>
          <p:cNvPr id="62467" name="Rectangle 2"/>
          <p:cNvSpPr>
            <a:spLocks noGrp="1" noRot="1" noChangeAspect="1" noChangeArrowheads="1" noTextEdit="1"/>
          </p:cNvSpPr>
          <p:nvPr>
            <p:ph type="sldImg"/>
          </p:nvPr>
        </p:nvSpPr>
        <p:spPr>
          <a:xfrm>
            <a:off x="3111500" y="506413"/>
            <a:ext cx="3646488" cy="2524125"/>
          </a:xfrm>
          <a:ln/>
        </p:spPr>
      </p:sp>
      <p:sp>
        <p:nvSpPr>
          <p:cNvPr id="62468" name="Rectangle 3"/>
          <p:cNvSpPr>
            <a:spLocks noGrp="1" noChangeArrowheads="1"/>
          </p:cNvSpPr>
          <p:nvPr>
            <p:ph type="body" idx="1"/>
          </p:nvPr>
        </p:nvSpPr>
        <p:spPr>
          <a:noFill/>
          <a:ln/>
        </p:spPr>
        <p:txBody>
          <a:bodyPr/>
          <a:lstStyle/>
          <a:p>
            <a:pPr eaLnBrk="1" hangingPunct="1"/>
            <a:endParaRPr lang="ja-JP" altLang="ja-JP" smtClean="0"/>
          </a:p>
        </p:txBody>
      </p:sp>
    </p:spTree>
    <p:extLst>
      <p:ext uri="{BB962C8B-B14F-4D97-AF65-F5344CB8AC3E}">
        <p14:creationId xmlns:p14="http://schemas.microsoft.com/office/powerpoint/2010/main" val="2138323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8"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45" tIns="45321" rIns="90645" bIns="45321"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0DFB404A-81F7-45C8-8603-63008418765D}"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51</a:t>
            </a:fld>
            <a:endParaRPr lang="en-US" altLang="ja-JP" dirty="0" smtClean="0">
              <a:solidFill>
                <a:srgbClr val="000000"/>
              </a:solidFill>
              <a:latin typeface="Calibri" pitchFamily="34" charset="0"/>
              <a:ea typeface="ＭＳ Ｐゴシック" pitchFamily="50" charset="-128"/>
            </a:endParaRPr>
          </a:p>
        </p:txBody>
      </p:sp>
      <p:sp>
        <p:nvSpPr>
          <p:cNvPr id="311299" name="Rectangle 2"/>
          <p:cNvSpPr>
            <a:spLocks noGrp="1" noRot="1" noChangeAspect="1" noChangeArrowheads="1" noTextEdit="1"/>
          </p:cNvSpPr>
          <p:nvPr>
            <p:ph type="sldImg"/>
          </p:nvPr>
        </p:nvSpPr>
        <p:spPr>
          <a:xfrm>
            <a:off x="701675" y="741363"/>
            <a:ext cx="5338763" cy="3697287"/>
          </a:xfrm>
          <a:ln/>
        </p:spPr>
      </p:sp>
      <p:sp>
        <p:nvSpPr>
          <p:cNvPr id="311300" name="Rectangle 3"/>
          <p:cNvSpPr>
            <a:spLocks noGrp="1" noChangeArrowheads="1"/>
          </p:cNvSpPr>
          <p:nvPr>
            <p:ph type="body" idx="1"/>
          </p:nvPr>
        </p:nvSpPr>
        <p:spPr>
          <a:xfrm>
            <a:off x="674689" y="4686300"/>
            <a:ext cx="5386387" cy="4438650"/>
          </a:xfrm>
          <a:noFill/>
        </p:spPr>
        <p:txBody>
          <a:bodyPr lIns="90645" tIns="45321" rIns="90645" bIns="45321"/>
          <a:lstStyle/>
          <a:p>
            <a:pPr eaLnBrk="1" hangingPunct="1">
              <a:spcBef>
                <a:spcPct val="0"/>
              </a:spcBef>
            </a:pPr>
            <a:endParaRPr lang="ja-JP" altLang="ja-JP" dirty="0" smtClean="0">
              <a:latin typeface="Arial" charset="0"/>
            </a:endParaRPr>
          </a:p>
        </p:txBody>
      </p:sp>
    </p:spTree>
    <p:extLst>
      <p:ext uri="{BB962C8B-B14F-4D97-AF65-F5344CB8AC3E}">
        <p14:creationId xmlns:p14="http://schemas.microsoft.com/office/powerpoint/2010/main" val="3710232427"/>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277</a:t>
            </a:fld>
            <a:endParaRPr lang="en-US" altLang="ja-JP" smtClean="0">
              <a:solidFill>
                <a:prstClr val="black"/>
              </a:solidFill>
            </a:endParaRPr>
          </a:p>
        </p:txBody>
      </p:sp>
    </p:spTree>
    <p:extLst>
      <p:ext uri="{BB962C8B-B14F-4D97-AF65-F5344CB8AC3E}">
        <p14:creationId xmlns:p14="http://schemas.microsoft.com/office/powerpoint/2010/main" val="3278048328"/>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279</a:t>
            </a:fld>
            <a:endParaRPr lang="en-US" altLang="ja-JP" smtClean="0">
              <a:solidFill>
                <a:prstClr val="black"/>
              </a:solidFill>
            </a:endParaRPr>
          </a:p>
        </p:txBody>
      </p:sp>
    </p:spTree>
    <p:extLst>
      <p:ext uri="{BB962C8B-B14F-4D97-AF65-F5344CB8AC3E}">
        <p14:creationId xmlns:p14="http://schemas.microsoft.com/office/powerpoint/2010/main" val="1598276811"/>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280</a:t>
            </a:fld>
            <a:endParaRPr lang="en-US" altLang="ja-JP" smtClean="0">
              <a:solidFill>
                <a:prstClr val="black"/>
              </a:solidFill>
            </a:endParaRPr>
          </a:p>
        </p:txBody>
      </p:sp>
    </p:spTree>
    <p:extLst>
      <p:ext uri="{BB962C8B-B14F-4D97-AF65-F5344CB8AC3E}">
        <p14:creationId xmlns:p14="http://schemas.microsoft.com/office/powerpoint/2010/main" val="2713602320"/>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281</a:t>
            </a:fld>
            <a:endParaRPr lang="en-US" altLang="ja-JP" smtClean="0">
              <a:solidFill>
                <a:prstClr val="black"/>
              </a:solidFill>
            </a:endParaRPr>
          </a:p>
        </p:txBody>
      </p:sp>
    </p:spTree>
    <p:extLst>
      <p:ext uri="{BB962C8B-B14F-4D97-AF65-F5344CB8AC3E}">
        <p14:creationId xmlns:p14="http://schemas.microsoft.com/office/powerpoint/2010/main" val="3666670004"/>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282</a:t>
            </a:fld>
            <a:endParaRPr lang="en-US" altLang="ja-JP" smtClean="0">
              <a:solidFill>
                <a:prstClr val="black"/>
              </a:solidFill>
            </a:endParaRPr>
          </a:p>
        </p:txBody>
      </p:sp>
    </p:spTree>
    <p:extLst>
      <p:ext uri="{BB962C8B-B14F-4D97-AF65-F5344CB8AC3E}">
        <p14:creationId xmlns:p14="http://schemas.microsoft.com/office/powerpoint/2010/main" val="3332255723"/>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283</a:t>
            </a:fld>
            <a:endParaRPr lang="en-US" altLang="ja-JP" smtClean="0">
              <a:solidFill>
                <a:prstClr val="black"/>
              </a:solidFill>
            </a:endParaRPr>
          </a:p>
        </p:txBody>
      </p:sp>
    </p:spTree>
    <p:extLst>
      <p:ext uri="{BB962C8B-B14F-4D97-AF65-F5344CB8AC3E}">
        <p14:creationId xmlns:p14="http://schemas.microsoft.com/office/powerpoint/2010/main" val="2955651464"/>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284</a:t>
            </a:fld>
            <a:endParaRPr lang="en-US" altLang="ja-JP" smtClean="0">
              <a:solidFill>
                <a:prstClr val="black"/>
              </a:solidFill>
            </a:endParaRPr>
          </a:p>
        </p:txBody>
      </p:sp>
    </p:spTree>
    <p:extLst>
      <p:ext uri="{BB962C8B-B14F-4D97-AF65-F5344CB8AC3E}">
        <p14:creationId xmlns:p14="http://schemas.microsoft.com/office/powerpoint/2010/main" val="1196516970"/>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285</a:t>
            </a:fld>
            <a:endParaRPr lang="en-US" altLang="ja-JP" smtClean="0">
              <a:solidFill>
                <a:prstClr val="black"/>
              </a:solidFill>
            </a:endParaRPr>
          </a:p>
        </p:txBody>
      </p:sp>
    </p:spTree>
    <p:extLst>
      <p:ext uri="{BB962C8B-B14F-4D97-AF65-F5344CB8AC3E}">
        <p14:creationId xmlns:p14="http://schemas.microsoft.com/office/powerpoint/2010/main" val="4004156228"/>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286</a:t>
            </a:fld>
            <a:endParaRPr lang="en-US" altLang="ja-JP" smtClean="0">
              <a:solidFill>
                <a:prstClr val="black"/>
              </a:solidFill>
            </a:endParaRPr>
          </a:p>
        </p:txBody>
      </p:sp>
    </p:spTree>
    <p:extLst>
      <p:ext uri="{BB962C8B-B14F-4D97-AF65-F5344CB8AC3E}">
        <p14:creationId xmlns:p14="http://schemas.microsoft.com/office/powerpoint/2010/main" val="2056623407"/>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287</a:t>
            </a:fld>
            <a:endParaRPr lang="en-US" altLang="ja-JP" smtClean="0">
              <a:solidFill>
                <a:prstClr val="black"/>
              </a:solidFill>
            </a:endParaRPr>
          </a:p>
        </p:txBody>
      </p:sp>
    </p:spTree>
    <p:extLst>
      <p:ext uri="{BB962C8B-B14F-4D97-AF65-F5344CB8AC3E}">
        <p14:creationId xmlns:p14="http://schemas.microsoft.com/office/powerpoint/2010/main" val="236916187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Rectangle 2"/>
          <p:cNvSpPr>
            <a:spLocks noGrp="1" noRot="1" noChangeAspect="1" noChangeArrowheads="1" noTextEdit="1"/>
          </p:cNvSpPr>
          <p:nvPr>
            <p:ph type="sldImg"/>
          </p:nvPr>
        </p:nvSpPr>
        <p:spPr>
          <a:xfrm>
            <a:off x="704850" y="738188"/>
            <a:ext cx="5343525" cy="3700462"/>
          </a:xfrm>
          <a:ln/>
        </p:spPr>
      </p:sp>
      <p:sp>
        <p:nvSpPr>
          <p:cNvPr id="199683" name="Rectangle 3"/>
          <p:cNvSpPr>
            <a:spLocks noGrp="1" noChangeArrowheads="1"/>
          </p:cNvSpPr>
          <p:nvPr>
            <p:ph type="body" idx="1"/>
          </p:nvPr>
        </p:nvSpPr>
        <p:spPr>
          <a:xfrm>
            <a:off x="673100" y="4686300"/>
            <a:ext cx="5389563" cy="443865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229" tIns="46115" rIns="92229" bIns="46115"/>
          <a:lstStyle/>
          <a:p>
            <a:pPr eaLnBrk="1" hangingPunct="1">
              <a:spcBef>
                <a:spcPct val="0"/>
              </a:spcBef>
            </a:pPr>
            <a:endParaRPr lang="ja-JP" altLang="en-US" dirty="0" smtClean="0">
              <a:latin typeface="Arial" pitchFamily="34" charset="0"/>
            </a:endParaRPr>
          </a:p>
        </p:txBody>
      </p:sp>
    </p:spTree>
    <p:extLst>
      <p:ext uri="{BB962C8B-B14F-4D97-AF65-F5344CB8AC3E}">
        <p14:creationId xmlns:p14="http://schemas.microsoft.com/office/powerpoint/2010/main" val="1217882478"/>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288</a:t>
            </a:fld>
            <a:endParaRPr lang="en-US" altLang="ja-JP" smtClean="0">
              <a:solidFill>
                <a:prstClr val="black"/>
              </a:solidFill>
            </a:endParaRPr>
          </a:p>
        </p:txBody>
      </p:sp>
    </p:spTree>
    <p:extLst>
      <p:ext uri="{BB962C8B-B14F-4D97-AF65-F5344CB8AC3E}">
        <p14:creationId xmlns:p14="http://schemas.microsoft.com/office/powerpoint/2010/main" val="1215377434"/>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289</a:t>
            </a:fld>
            <a:endParaRPr lang="en-US" altLang="ja-JP" smtClean="0">
              <a:solidFill>
                <a:prstClr val="black"/>
              </a:solidFill>
            </a:endParaRPr>
          </a:p>
        </p:txBody>
      </p:sp>
    </p:spTree>
    <p:extLst>
      <p:ext uri="{BB962C8B-B14F-4D97-AF65-F5344CB8AC3E}">
        <p14:creationId xmlns:p14="http://schemas.microsoft.com/office/powerpoint/2010/main" val="3384263793"/>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290</a:t>
            </a:fld>
            <a:endParaRPr lang="en-US" altLang="ja-JP" smtClean="0">
              <a:solidFill>
                <a:prstClr val="black"/>
              </a:solidFill>
            </a:endParaRPr>
          </a:p>
        </p:txBody>
      </p:sp>
    </p:spTree>
    <p:extLst>
      <p:ext uri="{BB962C8B-B14F-4D97-AF65-F5344CB8AC3E}">
        <p14:creationId xmlns:p14="http://schemas.microsoft.com/office/powerpoint/2010/main" val="1274807604"/>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291</a:t>
            </a:fld>
            <a:endParaRPr lang="en-US" altLang="ja-JP" smtClean="0">
              <a:solidFill>
                <a:prstClr val="black"/>
              </a:solidFill>
            </a:endParaRPr>
          </a:p>
        </p:txBody>
      </p:sp>
    </p:spTree>
    <p:extLst>
      <p:ext uri="{BB962C8B-B14F-4D97-AF65-F5344CB8AC3E}">
        <p14:creationId xmlns:p14="http://schemas.microsoft.com/office/powerpoint/2010/main" val="3716094712"/>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3AEC6DD8-4C00-4BCC-8C26-4AEB431EA401}" type="slidenum">
              <a:rPr lang="ja-JP" altLang="en-US" smtClean="0">
                <a:solidFill>
                  <a:prstClr val="black"/>
                </a:solidFill>
              </a:rPr>
              <a:pPr/>
              <a:t>293</a:t>
            </a:fld>
            <a:endParaRPr lang="en-US" altLang="ja-JP" smtClean="0">
              <a:solidFill>
                <a:prstClr val="black"/>
              </a:solidFill>
            </a:endParaRPr>
          </a:p>
        </p:txBody>
      </p:sp>
    </p:spTree>
    <p:extLst>
      <p:ext uri="{BB962C8B-B14F-4D97-AF65-F5344CB8AC3E}">
        <p14:creationId xmlns:p14="http://schemas.microsoft.com/office/powerpoint/2010/main" val="3227534915"/>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294</a:t>
            </a:fld>
            <a:endParaRPr lang="ja-JP" altLang="en-US">
              <a:solidFill>
                <a:prstClr val="black"/>
              </a:solidFill>
            </a:endParaRPr>
          </a:p>
        </p:txBody>
      </p:sp>
    </p:spTree>
    <p:extLst>
      <p:ext uri="{BB962C8B-B14F-4D97-AF65-F5344CB8AC3E}">
        <p14:creationId xmlns:p14="http://schemas.microsoft.com/office/powerpoint/2010/main" val="182495476"/>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295</a:t>
            </a:fld>
            <a:endParaRPr lang="ja-JP" altLang="en-US">
              <a:solidFill>
                <a:prstClr val="black"/>
              </a:solidFill>
            </a:endParaRPr>
          </a:p>
        </p:txBody>
      </p:sp>
    </p:spTree>
    <p:extLst>
      <p:ext uri="{BB962C8B-B14F-4D97-AF65-F5344CB8AC3E}">
        <p14:creationId xmlns:p14="http://schemas.microsoft.com/office/powerpoint/2010/main" val="1057574217"/>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296</a:t>
            </a:fld>
            <a:endParaRPr lang="ja-JP" altLang="en-US">
              <a:solidFill>
                <a:prstClr val="black"/>
              </a:solidFill>
            </a:endParaRPr>
          </a:p>
        </p:txBody>
      </p:sp>
    </p:spTree>
    <p:extLst>
      <p:ext uri="{BB962C8B-B14F-4D97-AF65-F5344CB8AC3E}">
        <p14:creationId xmlns:p14="http://schemas.microsoft.com/office/powerpoint/2010/main" val="3694440742"/>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297</a:t>
            </a:fld>
            <a:endParaRPr lang="ja-JP" altLang="en-US">
              <a:solidFill>
                <a:prstClr val="black"/>
              </a:solidFill>
            </a:endParaRPr>
          </a:p>
        </p:txBody>
      </p:sp>
    </p:spTree>
    <p:extLst>
      <p:ext uri="{BB962C8B-B14F-4D97-AF65-F5344CB8AC3E}">
        <p14:creationId xmlns:p14="http://schemas.microsoft.com/office/powerpoint/2010/main" val="3173401051"/>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298</a:t>
            </a:fld>
            <a:endParaRPr lang="ja-JP" altLang="en-US">
              <a:solidFill>
                <a:prstClr val="black"/>
              </a:solidFill>
            </a:endParaRPr>
          </a:p>
        </p:txBody>
      </p:sp>
    </p:spTree>
    <p:extLst>
      <p:ext uri="{BB962C8B-B14F-4D97-AF65-F5344CB8AC3E}">
        <p14:creationId xmlns:p14="http://schemas.microsoft.com/office/powerpoint/2010/main" val="226091655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4787"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ja-JP" altLang="en-US" dirty="0" smtClean="0"/>
          </a:p>
        </p:txBody>
      </p:sp>
    </p:spTree>
    <p:extLst>
      <p:ext uri="{BB962C8B-B14F-4D97-AF65-F5344CB8AC3E}">
        <p14:creationId xmlns:p14="http://schemas.microsoft.com/office/powerpoint/2010/main" val="4196790188"/>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109913" y="506413"/>
            <a:ext cx="3646487" cy="2524125"/>
          </a:xfrm>
        </p:spPr>
      </p:sp>
      <p:sp>
        <p:nvSpPr>
          <p:cNvPr id="3" name="ノート プレースホルダー 2"/>
          <p:cNvSpPr>
            <a:spLocks noGrp="1"/>
          </p:cNvSpPr>
          <p:nvPr>
            <p:ph type="body" idx="1"/>
          </p:nvPr>
        </p:nvSpPr>
        <p:spPr/>
        <p:txBody>
          <a:bodyPr/>
          <a:lstStyle/>
          <a:p>
            <a:endParaRPr kumimoji="1" lang="ja-JP" altLang="en-US"/>
          </a:p>
        </p:txBody>
      </p:sp>
    </p:spTree>
    <p:extLst>
      <p:ext uri="{BB962C8B-B14F-4D97-AF65-F5344CB8AC3E}">
        <p14:creationId xmlns:p14="http://schemas.microsoft.com/office/powerpoint/2010/main" val="1618866166"/>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300</a:t>
            </a:fld>
            <a:endParaRPr lang="ja-JP" altLang="en-US">
              <a:solidFill>
                <a:prstClr val="black"/>
              </a:solidFill>
            </a:endParaRPr>
          </a:p>
        </p:txBody>
      </p:sp>
    </p:spTree>
    <p:extLst>
      <p:ext uri="{BB962C8B-B14F-4D97-AF65-F5344CB8AC3E}">
        <p14:creationId xmlns:p14="http://schemas.microsoft.com/office/powerpoint/2010/main" val="1545071507"/>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311650031"/>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22567684"/>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095873673"/>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304</a:t>
            </a:fld>
            <a:endParaRPr lang="ja-JP" altLang="en-US">
              <a:solidFill>
                <a:prstClr val="black"/>
              </a:solidFill>
            </a:endParaRPr>
          </a:p>
        </p:txBody>
      </p:sp>
    </p:spTree>
    <p:extLst>
      <p:ext uri="{BB962C8B-B14F-4D97-AF65-F5344CB8AC3E}">
        <p14:creationId xmlns:p14="http://schemas.microsoft.com/office/powerpoint/2010/main" val="1136454554"/>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805008345"/>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694449087"/>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302138945"/>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308</a:t>
            </a:fld>
            <a:endParaRPr lang="ja-JP" altLang="en-US">
              <a:solidFill>
                <a:prstClr val="black"/>
              </a:solidFill>
            </a:endParaRPr>
          </a:p>
        </p:txBody>
      </p:sp>
    </p:spTree>
    <p:extLst>
      <p:ext uri="{BB962C8B-B14F-4D97-AF65-F5344CB8AC3E}">
        <p14:creationId xmlns:p14="http://schemas.microsoft.com/office/powerpoint/2010/main" val="80940512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5810"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5811"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ja-JP" altLang="en-US" dirty="0" smtClean="0"/>
          </a:p>
        </p:txBody>
      </p:sp>
    </p:spTree>
    <p:extLst>
      <p:ext uri="{BB962C8B-B14F-4D97-AF65-F5344CB8AC3E}">
        <p14:creationId xmlns:p14="http://schemas.microsoft.com/office/powerpoint/2010/main" val="1167945794"/>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002392512"/>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492596291"/>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38937633"/>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312</a:t>
            </a:fld>
            <a:endParaRPr lang="ja-JP" altLang="en-US">
              <a:solidFill>
                <a:prstClr val="black"/>
              </a:solidFill>
            </a:endParaRPr>
          </a:p>
        </p:txBody>
      </p:sp>
    </p:spTree>
    <p:extLst>
      <p:ext uri="{BB962C8B-B14F-4D97-AF65-F5344CB8AC3E}">
        <p14:creationId xmlns:p14="http://schemas.microsoft.com/office/powerpoint/2010/main" val="1378332511"/>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512964501"/>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577850108"/>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771838617"/>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02810274"/>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474140156"/>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1006567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6834"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6835"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260956065"/>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319</a:t>
            </a:fld>
            <a:endParaRPr lang="ja-JP" altLang="en-US">
              <a:solidFill>
                <a:prstClr val="black"/>
              </a:solidFill>
            </a:endParaRPr>
          </a:p>
        </p:txBody>
      </p:sp>
    </p:spTree>
    <p:extLst>
      <p:ext uri="{BB962C8B-B14F-4D97-AF65-F5344CB8AC3E}">
        <p14:creationId xmlns:p14="http://schemas.microsoft.com/office/powerpoint/2010/main" val="2682170298"/>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732013121"/>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132420814"/>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996745199"/>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323</a:t>
            </a:fld>
            <a:endParaRPr lang="ja-JP" altLang="en-US">
              <a:solidFill>
                <a:prstClr val="black"/>
              </a:solidFill>
            </a:endParaRPr>
          </a:p>
        </p:txBody>
      </p:sp>
    </p:spTree>
    <p:extLst>
      <p:ext uri="{BB962C8B-B14F-4D97-AF65-F5344CB8AC3E}">
        <p14:creationId xmlns:p14="http://schemas.microsoft.com/office/powerpoint/2010/main" val="2844610444"/>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053472470"/>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2555664"/>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27537627"/>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327</a:t>
            </a:fld>
            <a:endParaRPr lang="ja-JP" altLang="en-US">
              <a:solidFill>
                <a:prstClr val="black"/>
              </a:solidFill>
            </a:endParaRPr>
          </a:p>
        </p:txBody>
      </p:sp>
    </p:spTree>
    <p:extLst>
      <p:ext uri="{BB962C8B-B14F-4D97-AF65-F5344CB8AC3E}">
        <p14:creationId xmlns:p14="http://schemas.microsoft.com/office/powerpoint/2010/main" val="320496771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45" tIns="45321" rIns="90645" bIns="45321"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D302878A-FEAA-4C13-AB52-8FA9BA6BFB4D}"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57</a:t>
            </a:fld>
            <a:endParaRPr lang="en-US" altLang="ja-JP" dirty="0" smtClean="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01675" y="741363"/>
            <a:ext cx="5338763" cy="3697287"/>
          </a:xfrm>
          <a:ln/>
        </p:spPr>
      </p:sp>
      <p:sp>
        <p:nvSpPr>
          <p:cNvPr id="312324" name="Rectangle 3"/>
          <p:cNvSpPr>
            <a:spLocks noGrp="1" noChangeArrowheads="1"/>
          </p:cNvSpPr>
          <p:nvPr>
            <p:ph type="body" idx="1"/>
          </p:nvPr>
        </p:nvSpPr>
        <p:spPr>
          <a:xfrm>
            <a:off x="674689" y="4686300"/>
            <a:ext cx="5386387" cy="4438650"/>
          </a:xfrm>
          <a:noFill/>
        </p:spPr>
        <p:txBody>
          <a:bodyPr lIns="90645" tIns="45321" rIns="90645" bIns="45321"/>
          <a:lstStyle/>
          <a:p>
            <a:pPr eaLnBrk="1" hangingPunct="1">
              <a:spcBef>
                <a:spcPct val="0"/>
              </a:spcBef>
            </a:pPr>
            <a:endParaRPr lang="ja-JP" altLang="ja-JP" dirty="0" smtClean="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438150" y="803275"/>
            <a:ext cx="5808663" cy="402272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2751117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2"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45" tIns="45321" rIns="90645" bIns="45321"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D302878A-FEAA-4C13-AB52-8FA9BA6BFB4D}"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58</a:t>
            </a:fld>
            <a:endParaRPr lang="en-US" altLang="ja-JP" dirty="0" smtClean="0">
              <a:solidFill>
                <a:srgbClr val="000000"/>
              </a:solidFill>
              <a:latin typeface="Calibri" pitchFamily="34" charset="0"/>
              <a:ea typeface="ＭＳ Ｐゴシック" pitchFamily="50" charset="-128"/>
            </a:endParaRPr>
          </a:p>
        </p:txBody>
      </p:sp>
      <p:sp>
        <p:nvSpPr>
          <p:cNvPr id="312323" name="Rectangle 2"/>
          <p:cNvSpPr>
            <a:spLocks noGrp="1" noRot="1" noChangeAspect="1" noChangeArrowheads="1" noTextEdit="1"/>
          </p:cNvSpPr>
          <p:nvPr>
            <p:ph type="sldImg"/>
          </p:nvPr>
        </p:nvSpPr>
        <p:spPr>
          <a:xfrm>
            <a:off x="701675" y="741363"/>
            <a:ext cx="5338763" cy="3697287"/>
          </a:xfrm>
          <a:ln/>
        </p:spPr>
      </p:sp>
      <p:sp>
        <p:nvSpPr>
          <p:cNvPr id="312324" name="Rectangle 3"/>
          <p:cNvSpPr>
            <a:spLocks noGrp="1" noChangeArrowheads="1"/>
          </p:cNvSpPr>
          <p:nvPr>
            <p:ph type="body" idx="1"/>
          </p:nvPr>
        </p:nvSpPr>
        <p:spPr>
          <a:xfrm>
            <a:off x="674689" y="4686300"/>
            <a:ext cx="5386387" cy="4438650"/>
          </a:xfrm>
          <a:noFill/>
        </p:spPr>
        <p:txBody>
          <a:bodyPr lIns="90645" tIns="45321" rIns="90645" bIns="45321"/>
          <a:lstStyle/>
          <a:p>
            <a:pPr eaLnBrk="1" hangingPunct="1">
              <a:spcBef>
                <a:spcPct val="0"/>
              </a:spcBef>
            </a:pPr>
            <a:endParaRPr lang="ja-JP" altLang="ja-JP" dirty="0" smtClean="0">
              <a:latin typeface="Arial" charset="0"/>
            </a:endParaRPr>
          </a:p>
        </p:txBody>
      </p:sp>
    </p:spTree>
    <p:extLst>
      <p:ext uri="{BB962C8B-B14F-4D97-AF65-F5344CB8AC3E}">
        <p14:creationId xmlns:p14="http://schemas.microsoft.com/office/powerpoint/2010/main" val="204432290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6"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45" tIns="45321" rIns="90645" bIns="45321"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BD3CAA1E-5F5D-43AA-B265-1028BBD91603}"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59</a:t>
            </a:fld>
            <a:endParaRPr lang="en-US" altLang="ja-JP" dirty="0" smtClean="0">
              <a:solidFill>
                <a:srgbClr val="000000"/>
              </a:solidFill>
              <a:latin typeface="Calibri" pitchFamily="34" charset="0"/>
              <a:ea typeface="ＭＳ Ｐゴシック" pitchFamily="50" charset="-128"/>
            </a:endParaRPr>
          </a:p>
        </p:txBody>
      </p:sp>
      <p:sp>
        <p:nvSpPr>
          <p:cNvPr id="313347" name="Rectangle 2"/>
          <p:cNvSpPr>
            <a:spLocks noGrp="1" noRot="1" noChangeAspect="1" noChangeArrowheads="1" noTextEdit="1"/>
          </p:cNvSpPr>
          <p:nvPr>
            <p:ph type="sldImg"/>
          </p:nvPr>
        </p:nvSpPr>
        <p:spPr>
          <a:xfrm>
            <a:off x="701675" y="741363"/>
            <a:ext cx="5338763" cy="3697287"/>
          </a:xfrm>
          <a:ln/>
        </p:spPr>
      </p:sp>
      <p:sp>
        <p:nvSpPr>
          <p:cNvPr id="313348" name="Rectangle 3"/>
          <p:cNvSpPr>
            <a:spLocks noGrp="1" noChangeArrowheads="1"/>
          </p:cNvSpPr>
          <p:nvPr>
            <p:ph type="body" idx="1"/>
          </p:nvPr>
        </p:nvSpPr>
        <p:spPr>
          <a:xfrm>
            <a:off x="674689" y="4686300"/>
            <a:ext cx="5386387" cy="4438650"/>
          </a:xfrm>
          <a:noFill/>
        </p:spPr>
        <p:txBody>
          <a:bodyPr lIns="90645" tIns="45321" rIns="90645" bIns="45321"/>
          <a:lstStyle/>
          <a:p>
            <a:pPr eaLnBrk="1" hangingPunct="1">
              <a:spcBef>
                <a:spcPct val="0"/>
              </a:spcBef>
            </a:pPr>
            <a:endParaRPr lang="ja-JP" altLang="ja-JP" dirty="0" smtClean="0">
              <a:latin typeface="Arial" charset="0"/>
            </a:endParaRPr>
          </a:p>
        </p:txBody>
      </p:sp>
    </p:spTree>
    <p:extLst>
      <p:ext uri="{BB962C8B-B14F-4D97-AF65-F5344CB8AC3E}">
        <p14:creationId xmlns:p14="http://schemas.microsoft.com/office/powerpoint/2010/main" val="290661288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45" tIns="45321" rIns="90645" bIns="45321"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AE325786-69CF-4877-9B12-E4D15D68017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60</a:t>
            </a:fld>
            <a:endParaRPr lang="en-US" altLang="ja-JP" dirty="0" smtClean="0">
              <a:solidFill>
                <a:srgbClr val="000000"/>
              </a:solidFill>
              <a:latin typeface="Calibri" pitchFamily="34" charset="0"/>
              <a:ea typeface="ＭＳ Ｐゴシック" pitchFamily="50" charset="-128"/>
            </a:endParaRPr>
          </a:p>
        </p:txBody>
      </p:sp>
      <p:sp>
        <p:nvSpPr>
          <p:cNvPr id="314371" name="Rectangle 2"/>
          <p:cNvSpPr>
            <a:spLocks noGrp="1" noRot="1" noChangeAspect="1" noChangeArrowheads="1" noTextEdit="1"/>
          </p:cNvSpPr>
          <p:nvPr>
            <p:ph type="sldImg"/>
          </p:nvPr>
        </p:nvSpPr>
        <p:spPr>
          <a:xfrm>
            <a:off x="701675" y="741363"/>
            <a:ext cx="5338763" cy="3697287"/>
          </a:xfrm>
          <a:ln/>
        </p:spPr>
      </p:sp>
      <p:sp>
        <p:nvSpPr>
          <p:cNvPr id="314372" name="Rectangle 3"/>
          <p:cNvSpPr>
            <a:spLocks noGrp="1" noChangeArrowheads="1"/>
          </p:cNvSpPr>
          <p:nvPr>
            <p:ph type="body" idx="1"/>
          </p:nvPr>
        </p:nvSpPr>
        <p:spPr>
          <a:xfrm>
            <a:off x="674689" y="4686300"/>
            <a:ext cx="5386387" cy="4438650"/>
          </a:xfrm>
          <a:noFill/>
        </p:spPr>
        <p:txBody>
          <a:bodyPr lIns="90645" tIns="45321" rIns="90645" bIns="45321"/>
          <a:lstStyle/>
          <a:p>
            <a:pPr eaLnBrk="1" hangingPunct="1">
              <a:spcBef>
                <a:spcPct val="0"/>
              </a:spcBef>
            </a:pPr>
            <a:endParaRPr lang="ja-JP" altLang="ja-JP" dirty="0" smtClean="0">
              <a:latin typeface="Arial" charset="0"/>
            </a:endParaRPr>
          </a:p>
        </p:txBody>
      </p:sp>
    </p:spTree>
    <p:extLst>
      <p:ext uri="{BB962C8B-B14F-4D97-AF65-F5344CB8AC3E}">
        <p14:creationId xmlns:p14="http://schemas.microsoft.com/office/powerpoint/2010/main" val="265119380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45" tIns="45321" rIns="90645" bIns="45321"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E6F7EAC6-004F-4549-BB05-2EF292B46EB2}"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61</a:t>
            </a:fld>
            <a:endParaRPr lang="en-US" altLang="ja-JP" dirty="0" smtClean="0">
              <a:solidFill>
                <a:srgbClr val="000000"/>
              </a:solidFill>
              <a:latin typeface="Calibri" pitchFamily="34" charset="0"/>
              <a:ea typeface="ＭＳ Ｐゴシック" pitchFamily="50" charset="-128"/>
            </a:endParaRPr>
          </a:p>
        </p:txBody>
      </p:sp>
      <p:sp>
        <p:nvSpPr>
          <p:cNvPr id="315395" name="Rectangle 2"/>
          <p:cNvSpPr>
            <a:spLocks noGrp="1" noRot="1" noChangeAspect="1" noChangeArrowheads="1" noTextEdit="1"/>
          </p:cNvSpPr>
          <p:nvPr>
            <p:ph type="sldImg"/>
          </p:nvPr>
        </p:nvSpPr>
        <p:spPr>
          <a:xfrm>
            <a:off x="701675" y="741363"/>
            <a:ext cx="5338763" cy="3697287"/>
          </a:xfrm>
          <a:ln/>
        </p:spPr>
      </p:sp>
      <p:sp>
        <p:nvSpPr>
          <p:cNvPr id="315396" name="Rectangle 3"/>
          <p:cNvSpPr>
            <a:spLocks noGrp="1" noChangeArrowheads="1"/>
          </p:cNvSpPr>
          <p:nvPr>
            <p:ph type="body" idx="1"/>
          </p:nvPr>
        </p:nvSpPr>
        <p:spPr>
          <a:xfrm>
            <a:off x="674689" y="4686300"/>
            <a:ext cx="5386387" cy="4438650"/>
          </a:xfrm>
          <a:noFill/>
        </p:spPr>
        <p:txBody>
          <a:bodyPr lIns="90645" tIns="45321" rIns="90645" bIns="45321"/>
          <a:lstStyle/>
          <a:p>
            <a:pPr eaLnBrk="1" hangingPunct="1">
              <a:spcBef>
                <a:spcPct val="0"/>
              </a:spcBef>
            </a:pPr>
            <a:endParaRPr lang="ja-JP" altLang="ja-JP" dirty="0" smtClean="0">
              <a:latin typeface="Arial" charset="0"/>
            </a:endParaRPr>
          </a:p>
        </p:txBody>
      </p:sp>
    </p:spTree>
    <p:extLst>
      <p:ext uri="{BB962C8B-B14F-4D97-AF65-F5344CB8AC3E}">
        <p14:creationId xmlns:p14="http://schemas.microsoft.com/office/powerpoint/2010/main" val="91897546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8" name="Rectangle 7"/>
          <p:cNvSpPr txBox="1">
            <a:spLocks noGrp="1" noChangeArrowheads="1"/>
          </p:cNvSpPr>
          <p:nvPr/>
        </p:nvSpPr>
        <p:spPr bwMode="auto">
          <a:xfrm>
            <a:off x="3814763" y="9371013"/>
            <a:ext cx="2919412" cy="493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0645" tIns="45321" rIns="90645" bIns="45321" anchor="b"/>
          <a:lstStyle>
            <a:lvl1pPr defTabSz="904875" eaLnBrk="0" hangingPunct="0">
              <a:spcBef>
                <a:spcPct val="30000"/>
              </a:spcBef>
              <a:defRPr kumimoji="1" sz="1200">
                <a:solidFill>
                  <a:schemeClr val="tx1"/>
                </a:solidFill>
                <a:latin typeface="Arial" charset="0"/>
                <a:ea typeface="ＭＳ Ｐ明朝" pitchFamily="18" charset="-128"/>
              </a:defRPr>
            </a:lvl1pPr>
            <a:lvl2pPr marL="742950" indent="-285750" defTabSz="904875" eaLnBrk="0" hangingPunct="0">
              <a:spcBef>
                <a:spcPct val="30000"/>
              </a:spcBef>
              <a:defRPr kumimoji="1" sz="1200">
                <a:solidFill>
                  <a:schemeClr val="tx1"/>
                </a:solidFill>
                <a:latin typeface="Arial" charset="0"/>
                <a:ea typeface="ＭＳ Ｐ明朝" pitchFamily="18" charset="-128"/>
              </a:defRPr>
            </a:lvl2pPr>
            <a:lvl3pPr marL="1143000" indent="-228600" defTabSz="904875" eaLnBrk="0" hangingPunct="0">
              <a:spcBef>
                <a:spcPct val="30000"/>
              </a:spcBef>
              <a:defRPr kumimoji="1" sz="1200">
                <a:solidFill>
                  <a:schemeClr val="tx1"/>
                </a:solidFill>
                <a:latin typeface="Arial" charset="0"/>
                <a:ea typeface="ＭＳ Ｐ明朝" pitchFamily="18" charset="-128"/>
              </a:defRPr>
            </a:lvl3pPr>
            <a:lvl4pPr marL="1600200" indent="-228600" defTabSz="904875" eaLnBrk="0" hangingPunct="0">
              <a:spcBef>
                <a:spcPct val="30000"/>
              </a:spcBef>
              <a:defRPr kumimoji="1" sz="1200">
                <a:solidFill>
                  <a:schemeClr val="tx1"/>
                </a:solidFill>
                <a:latin typeface="Arial" charset="0"/>
                <a:ea typeface="ＭＳ Ｐ明朝" pitchFamily="18" charset="-128"/>
              </a:defRPr>
            </a:lvl4pPr>
            <a:lvl5pPr marL="2057400" indent="-228600" defTabSz="904875" eaLnBrk="0" hangingPunct="0">
              <a:spcBef>
                <a:spcPct val="30000"/>
              </a:spcBef>
              <a:defRPr kumimoji="1" sz="1200">
                <a:solidFill>
                  <a:schemeClr val="tx1"/>
                </a:solidFill>
                <a:latin typeface="Arial" charset="0"/>
                <a:ea typeface="ＭＳ Ｐ明朝" pitchFamily="18" charset="-128"/>
              </a:defRPr>
            </a:lvl5pPr>
            <a:lvl6pPr marL="25146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6pPr>
            <a:lvl7pPr marL="29718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7pPr>
            <a:lvl8pPr marL="34290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8pPr>
            <a:lvl9pPr marL="3886200" indent="-228600" defTabSz="904875" eaLnBrk="0" fontAlgn="base" hangingPunct="0">
              <a:spcBef>
                <a:spcPct val="30000"/>
              </a:spcBef>
              <a:spcAft>
                <a:spcPct val="0"/>
              </a:spcAft>
              <a:defRPr kumimoji="1" sz="1200">
                <a:solidFill>
                  <a:schemeClr val="tx1"/>
                </a:solidFill>
                <a:latin typeface="Arial" charset="0"/>
                <a:ea typeface="ＭＳ Ｐ明朝" pitchFamily="18" charset="-128"/>
              </a:defRPr>
            </a:lvl9pPr>
          </a:lstStyle>
          <a:p>
            <a:pPr algn="r" eaLnBrk="1" fontAlgn="base" hangingPunct="1">
              <a:spcBef>
                <a:spcPct val="0"/>
              </a:spcBef>
              <a:spcAft>
                <a:spcPct val="0"/>
              </a:spcAft>
            </a:pPr>
            <a:fld id="{813A2704-713B-40C0-A09B-BD974FCA743F}" type="slidenum">
              <a:rPr lang="en-US" altLang="ja-JP" smtClean="0">
                <a:solidFill>
                  <a:srgbClr val="000000"/>
                </a:solidFill>
                <a:latin typeface="Calibri" pitchFamily="34" charset="0"/>
                <a:ea typeface="ＭＳ Ｐゴシック" pitchFamily="50" charset="-128"/>
              </a:rPr>
              <a:pPr algn="r" eaLnBrk="1" fontAlgn="base" hangingPunct="1">
                <a:spcBef>
                  <a:spcPct val="0"/>
                </a:spcBef>
                <a:spcAft>
                  <a:spcPct val="0"/>
                </a:spcAft>
              </a:pPr>
              <a:t>62</a:t>
            </a:fld>
            <a:endParaRPr lang="en-US" altLang="ja-JP" dirty="0" smtClean="0">
              <a:solidFill>
                <a:srgbClr val="000000"/>
              </a:solidFill>
              <a:latin typeface="Calibri" pitchFamily="34" charset="0"/>
              <a:ea typeface="ＭＳ Ｐゴシック" pitchFamily="50" charset="-128"/>
            </a:endParaRPr>
          </a:p>
        </p:txBody>
      </p:sp>
      <p:sp>
        <p:nvSpPr>
          <p:cNvPr id="316419" name="Rectangle 2"/>
          <p:cNvSpPr>
            <a:spLocks noGrp="1" noRot="1" noChangeAspect="1" noChangeArrowheads="1" noTextEdit="1"/>
          </p:cNvSpPr>
          <p:nvPr>
            <p:ph type="sldImg"/>
          </p:nvPr>
        </p:nvSpPr>
        <p:spPr>
          <a:xfrm>
            <a:off x="701675" y="741363"/>
            <a:ext cx="5338763" cy="3697287"/>
          </a:xfrm>
          <a:ln/>
        </p:spPr>
      </p:sp>
      <p:sp>
        <p:nvSpPr>
          <p:cNvPr id="316420" name="Rectangle 3"/>
          <p:cNvSpPr>
            <a:spLocks noGrp="1" noChangeArrowheads="1"/>
          </p:cNvSpPr>
          <p:nvPr>
            <p:ph type="body" idx="1"/>
          </p:nvPr>
        </p:nvSpPr>
        <p:spPr>
          <a:xfrm>
            <a:off x="674689" y="4686300"/>
            <a:ext cx="5386387" cy="4438650"/>
          </a:xfrm>
          <a:noFill/>
        </p:spPr>
        <p:txBody>
          <a:bodyPr lIns="90645" tIns="45321" rIns="90645" bIns="45321"/>
          <a:lstStyle/>
          <a:p>
            <a:pPr eaLnBrk="1" hangingPunct="1">
              <a:spcBef>
                <a:spcPct val="0"/>
              </a:spcBef>
            </a:pPr>
            <a:endParaRPr lang="ja-JP" altLang="ja-JP" dirty="0" smtClean="0">
              <a:latin typeface="Arial" charset="0"/>
            </a:endParaRPr>
          </a:p>
        </p:txBody>
      </p:sp>
    </p:spTree>
    <p:extLst>
      <p:ext uri="{BB962C8B-B14F-4D97-AF65-F5344CB8AC3E}">
        <p14:creationId xmlns:p14="http://schemas.microsoft.com/office/powerpoint/2010/main" val="387653916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6" name="Rectangle 2"/>
          <p:cNvSpPr>
            <a:spLocks noGrp="1" noRot="1" noChangeAspect="1" noChangeArrowheads="1" noTextEdit="1"/>
          </p:cNvSpPr>
          <p:nvPr>
            <p:ph type="sldImg"/>
          </p:nvPr>
        </p:nvSpPr>
        <p:spPr>
          <a:xfrm>
            <a:off x="706438" y="739775"/>
            <a:ext cx="5340350" cy="3698875"/>
          </a:xfrm>
          <a:ln/>
        </p:spPr>
      </p:sp>
      <p:sp>
        <p:nvSpPr>
          <p:cNvPr id="318467"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smtClean="0">
              <a:latin typeface="Arial" charset="0"/>
            </a:endParaRPr>
          </a:p>
        </p:txBody>
      </p:sp>
    </p:spTree>
    <p:extLst>
      <p:ext uri="{BB962C8B-B14F-4D97-AF65-F5344CB8AC3E}">
        <p14:creationId xmlns:p14="http://schemas.microsoft.com/office/powerpoint/2010/main" val="389840786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62195128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90" name="Rectangle 2"/>
          <p:cNvSpPr>
            <a:spLocks noGrp="1" noRot="1" noChangeAspect="1" noChangeArrowheads="1" noTextEdit="1"/>
          </p:cNvSpPr>
          <p:nvPr>
            <p:ph type="sldImg"/>
          </p:nvPr>
        </p:nvSpPr>
        <p:spPr>
          <a:xfrm>
            <a:off x="706438" y="739775"/>
            <a:ext cx="5340350" cy="3698875"/>
          </a:xfrm>
          <a:ln/>
        </p:spPr>
      </p:sp>
      <p:sp>
        <p:nvSpPr>
          <p:cNvPr id="319491" name="Rectangle 3"/>
          <p:cNvSpPr>
            <a:spLocks noGrp="1" noChangeArrowheads="1"/>
          </p:cNvSpPr>
          <p:nvPr>
            <p:ph type="body" idx="1"/>
          </p:nvPr>
        </p:nvSpPr>
        <p:spPr>
          <a:xfrm>
            <a:off x="673101" y="4687888"/>
            <a:ext cx="5389563" cy="4437062"/>
          </a:xfrm>
          <a:noFill/>
        </p:spPr>
        <p:txBody>
          <a:bodyPr/>
          <a:lstStyle/>
          <a:p>
            <a:pPr eaLnBrk="1" hangingPunct="1">
              <a:spcBef>
                <a:spcPct val="0"/>
              </a:spcBef>
            </a:pPr>
            <a:endParaRPr lang="ja-JP" altLang="en-US" dirty="0" smtClean="0">
              <a:latin typeface="Arial" charset="0"/>
            </a:endParaRPr>
          </a:p>
        </p:txBody>
      </p:sp>
    </p:spTree>
    <p:extLst>
      <p:ext uri="{BB962C8B-B14F-4D97-AF65-F5344CB8AC3E}">
        <p14:creationId xmlns:p14="http://schemas.microsoft.com/office/powerpoint/2010/main" val="384830862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4787"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ja-JP" altLang="en-US" smtClean="0"/>
          </a:p>
        </p:txBody>
      </p:sp>
    </p:spTree>
    <p:extLst>
      <p:ext uri="{BB962C8B-B14F-4D97-AF65-F5344CB8AC3E}">
        <p14:creationId xmlns:p14="http://schemas.microsoft.com/office/powerpoint/2010/main" val="419679018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4787"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ja-JP" altLang="en-US" smtClean="0"/>
          </a:p>
        </p:txBody>
      </p:sp>
    </p:spTree>
    <p:extLst>
      <p:ext uri="{BB962C8B-B14F-4D97-AF65-F5344CB8AC3E}">
        <p14:creationId xmlns:p14="http://schemas.microsoft.com/office/powerpoint/2010/main" val="41967901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420291608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4786" name="スライド イメージ プレースホルダ 1"/>
          <p:cNvSpPr>
            <a:spLocks noGrp="1" noRot="1" noChangeAspect="1" noTextEdit="1"/>
          </p:cNvSpPr>
          <p:nvPr>
            <p:ph type="sldImg"/>
          </p:nvPr>
        </p:nvSpPr>
        <p:spPr bwMode="auto">
          <a:xfrm>
            <a:off x="436563" y="803275"/>
            <a:ext cx="5811837" cy="4024313"/>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4787" name="ノート プレースホルダ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ja-JP" altLang="en-US" smtClean="0"/>
          </a:p>
        </p:txBody>
      </p:sp>
    </p:spTree>
    <p:extLst>
      <p:ext uri="{BB962C8B-B14F-4D97-AF65-F5344CB8AC3E}">
        <p14:creationId xmlns:p14="http://schemas.microsoft.com/office/powerpoint/2010/main" val="419679018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1563945874"/>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3702969113"/>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3109913" y="506413"/>
            <a:ext cx="3646487" cy="2524125"/>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2084625353"/>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2"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smtClean="0">
              <a:latin typeface="Arial" charset="0"/>
            </a:endParaRPr>
          </a:p>
        </p:txBody>
      </p:sp>
    </p:spTree>
    <p:extLst>
      <p:ext uri="{BB962C8B-B14F-4D97-AF65-F5344CB8AC3E}">
        <p14:creationId xmlns:p14="http://schemas.microsoft.com/office/powerpoint/2010/main" val="195632475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83</a:t>
            </a:fld>
            <a:endParaRPr lang="ja-JP" altLang="en-US">
              <a:solidFill>
                <a:prstClr val="black"/>
              </a:solidFill>
            </a:endParaRPr>
          </a:p>
        </p:txBody>
      </p:sp>
    </p:spTree>
    <p:extLst>
      <p:ext uri="{BB962C8B-B14F-4D97-AF65-F5344CB8AC3E}">
        <p14:creationId xmlns:p14="http://schemas.microsoft.com/office/powerpoint/2010/main" val="221307597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84</a:t>
            </a:fld>
            <a:endParaRPr lang="ja-JP" altLang="en-US">
              <a:solidFill>
                <a:prstClr val="black"/>
              </a:solidFill>
            </a:endParaRPr>
          </a:p>
        </p:txBody>
      </p:sp>
    </p:spTree>
    <p:extLst>
      <p:ext uri="{BB962C8B-B14F-4D97-AF65-F5344CB8AC3E}">
        <p14:creationId xmlns:p14="http://schemas.microsoft.com/office/powerpoint/2010/main" val="67162450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109913" y="506413"/>
            <a:ext cx="3646487" cy="252412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B6C9C205-FF2C-4C04-893B-37DCAC75C3F8}" type="slidenum">
              <a:rPr lang="ja-JP" altLang="en-US" smtClean="0">
                <a:solidFill>
                  <a:prstClr val="black"/>
                </a:solidFill>
              </a:rPr>
              <a:pPr/>
              <a:t>85</a:t>
            </a:fld>
            <a:endParaRPr lang="ja-JP" altLang="en-US">
              <a:solidFill>
                <a:prstClr val="black"/>
              </a:solidFill>
            </a:endParaRPr>
          </a:p>
        </p:txBody>
      </p:sp>
    </p:spTree>
    <p:extLst>
      <p:ext uri="{BB962C8B-B14F-4D97-AF65-F5344CB8AC3E}">
        <p14:creationId xmlns:p14="http://schemas.microsoft.com/office/powerpoint/2010/main" val="742080754"/>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86</a:t>
            </a:fld>
            <a:endParaRPr lang="ja-JP" altLang="en-US">
              <a:solidFill>
                <a:prstClr val="black"/>
              </a:solidFill>
            </a:endParaRPr>
          </a:p>
        </p:txBody>
      </p:sp>
    </p:spTree>
    <p:extLst>
      <p:ext uri="{BB962C8B-B14F-4D97-AF65-F5344CB8AC3E}">
        <p14:creationId xmlns:p14="http://schemas.microsoft.com/office/powerpoint/2010/main" val="2203356082"/>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40048286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99848339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421331032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290888" y="841375"/>
            <a:ext cx="3284537" cy="2274888"/>
          </a:xfrm>
        </p:spPr>
      </p:sp>
      <p:sp>
        <p:nvSpPr>
          <p:cNvPr id="3" name="ノート プレースホルダー 2"/>
          <p:cNvSpPr>
            <a:spLocks noGrp="1"/>
          </p:cNvSpPr>
          <p:nvPr>
            <p:ph type="body" idx="1"/>
          </p:nvPr>
        </p:nvSpPr>
        <p:spPr/>
        <p:txBody>
          <a:bodyPr/>
          <a:lstStyle/>
          <a:p>
            <a:endParaRPr kumimoji="1" lang="ja-JP" altLang="en-US" dirty="0"/>
          </a:p>
        </p:txBody>
      </p:sp>
    </p:spTree>
    <p:extLst>
      <p:ext uri="{BB962C8B-B14F-4D97-AF65-F5344CB8AC3E}">
        <p14:creationId xmlns:p14="http://schemas.microsoft.com/office/powerpoint/2010/main" val="70399237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91373583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91</a:t>
            </a:fld>
            <a:endParaRPr lang="ja-JP" altLang="en-US">
              <a:solidFill>
                <a:prstClr val="black"/>
              </a:solidFill>
            </a:endParaRPr>
          </a:p>
        </p:txBody>
      </p:sp>
    </p:spTree>
    <p:extLst>
      <p:ext uri="{BB962C8B-B14F-4D97-AF65-F5344CB8AC3E}">
        <p14:creationId xmlns:p14="http://schemas.microsoft.com/office/powerpoint/2010/main" val="1366218886"/>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92</a:t>
            </a:fld>
            <a:endParaRPr lang="ja-JP" altLang="en-US">
              <a:solidFill>
                <a:prstClr val="black"/>
              </a:solidFill>
            </a:endParaRPr>
          </a:p>
        </p:txBody>
      </p:sp>
    </p:spTree>
    <p:extLst>
      <p:ext uri="{BB962C8B-B14F-4D97-AF65-F5344CB8AC3E}">
        <p14:creationId xmlns:p14="http://schemas.microsoft.com/office/powerpoint/2010/main" val="3160321150"/>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701925" y="595313"/>
            <a:ext cx="4318000" cy="29892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93</a:t>
            </a:fld>
            <a:endParaRPr lang="en-US" altLang="ja-JP" dirty="0">
              <a:solidFill>
                <a:prstClr val="black"/>
              </a:solidFill>
            </a:endParaRPr>
          </a:p>
        </p:txBody>
      </p:sp>
    </p:spTree>
    <p:extLst>
      <p:ext uri="{BB962C8B-B14F-4D97-AF65-F5344CB8AC3E}">
        <p14:creationId xmlns:p14="http://schemas.microsoft.com/office/powerpoint/2010/main" val="409662357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239484847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95</a:t>
            </a:fld>
            <a:endParaRPr lang="ja-JP" altLang="en-US">
              <a:solidFill>
                <a:prstClr val="black"/>
              </a:solidFill>
            </a:endParaRPr>
          </a:p>
        </p:txBody>
      </p:sp>
    </p:spTree>
    <p:extLst>
      <p:ext uri="{BB962C8B-B14F-4D97-AF65-F5344CB8AC3E}">
        <p14:creationId xmlns:p14="http://schemas.microsoft.com/office/powerpoint/2010/main" val="4726292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96</a:t>
            </a:fld>
            <a:endParaRPr lang="ja-JP" altLang="en-US">
              <a:solidFill>
                <a:prstClr val="black"/>
              </a:solidFill>
            </a:endParaRPr>
          </a:p>
        </p:txBody>
      </p:sp>
    </p:spTree>
    <p:extLst>
      <p:ext uri="{BB962C8B-B14F-4D97-AF65-F5344CB8AC3E}">
        <p14:creationId xmlns:p14="http://schemas.microsoft.com/office/powerpoint/2010/main" val="287664602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87164916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093209909"/>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701925" y="595313"/>
            <a:ext cx="4318000" cy="29892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98</a:t>
            </a:fld>
            <a:endParaRPr lang="en-US" altLang="ja-JP" dirty="0">
              <a:solidFill>
                <a:prstClr val="black"/>
              </a:solidFill>
            </a:endParaRPr>
          </a:p>
        </p:txBody>
      </p:sp>
    </p:spTree>
    <p:extLst>
      <p:ext uri="{BB962C8B-B14F-4D97-AF65-F5344CB8AC3E}">
        <p14:creationId xmlns:p14="http://schemas.microsoft.com/office/powerpoint/2010/main" val="135721224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63040249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100</a:t>
            </a:fld>
            <a:endParaRPr lang="ja-JP" altLang="en-US">
              <a:solidFill>
                <a:prstClr val="black"/>
              </a:solidFill>
            </a:endParaRPr>
          </a:p>
        </p:txBody>
      </p:sp>
    </p:spTree>
    <p:extLst>
      <p:ext uri="{BB962C8B-B14F-4D97-AF65-F5344CB8AC3E}">
        <p14:creationId xmlns:p14="http://schemas.microsoft.com/office/powerpoint/2010/main" val="361620174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101</a:t>
            </a:fld>
            <a:endParaRPr lang="ja-JP" altLang="en-US">
              <a:solidFill>
                <a:prstClr val="black"/>
              </a:solidFill>
            </a:endParaRPr>
          </a:p>
        </p:txBody>
      </p:sp>
    </p:spTree>
    <p:extLst>
      <p:ext uri="{BB962C8B-B14F-4D97-AF65-F5344CB8AC3E}">
        <p14:creationId xmlns:p14="http://schemas.microsoft.com/office/powerpoint/2010/main" val="3807321117"/>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1931439870"/>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193143987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Rectangle 2"/>
          <p:cNvSpPr>
            <a:spLocks noGrp="1" noRot="1" noChangeAspect="1" noTextEdit="1"/>
          </p:cNvSpPr>
          <p:nvPr>
            <p:ph type="sldImg"/>
          </p:nvPr>
        </p:nvSpPr>
        <p:spPr>
          <a:xfrm>
            <a:off x="3167063" y="520700"/>
            <a:ext cx="3606800" cy="2497138"/>
          </a:xfrm>
          <a:ln/>
        </p:spPr>
      </p:sp>
      <p:sp>
        <p:nvSpPr>
          <p:cNvPr id="109571" name="Rectangle 3"/>
          <p:cNvSpPr>
            <a:spLocks noGrp="1"/>
          </p:cNvSpPr>
          <p:nvPr>
            <p:ph type="body" idx="1"/>
          </p:nvPr>
        </p:nvSpPr>
        <p:spPr>
          <a:xfrm>
            <a:off x="1339382" y="4638627"/>
            <a:ext cx="7254983" cy="188580"/>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ja-JP" altLang="en-US" smtClean="0">
              <a:latin typeface="Arial" charset="0"/>
            </a:endParaRPr>
          </a:p>
        </p:txBody>
      </p:sp>
    </p:spTree>
    <p:extLst>
      <p:ext uri="{BB962C8B-B14F-4D97-AF65-F5344CB8AC3E}">
        <p14:creationId xmlns:p14="http://schemas.microsoft.com/office/powerpoint/2010/main" val="234636438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109913" y="506413"/>
            <a:ext cx="3646487" cy="2524125"/>
          </a:xfrm>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96AC9331-FD0E-4D84-8757-073662E1CEDF}" type="slidenum">
              <a:rPr lang="ja-JP" altLang="en-US" smtClean="0">
                <a:solidFill>
                  <a:prstClr val="black"/>
                </a:solidFill>
              </a:rPr>
              <a:pPr/>
              <a:t>105</a:t>
            </a:fld>
            <a:endParaRPr lang="ja-JP" altLang="en-US">
              <a:solidFill>
                <a:prstClr val="black"/>
              </a:solidFill>
            </a:endParaRPr>
          </a:p>
        </p:txBody>
      </p:sp>
    </p:spTree>
    <p:extLst>
      <p:ext uri="{BB962C8B-B14F-4D97-AF65-F5344CB8AC3E}">
        <p14:creationId xmlns:p14="http://schemas.microsoft.com/office/powerpoint/2010/main" val="13815825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701925" y="595313"/>
            <a:ext cx="4318000" cy="29892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106</a:t>
            </a:fld>
            <a:endParaRPr lang="en-US" altLang="ja-JP" dirty="0">
              <a:solidFill>
                <a:prstClr val="black"/>
              </a:solidFill>
            </a:endParaRPr>
          </a:p>
        </p:txBody>
      </p:sp>
    </p:spTree>
    <p:extLst>
      <p:ext uri="{BB962C8B-B14F-4D97-AF65-F5344CB8AC3E}">
        <p14:creationId xmlns:p14="http://schemas.microsoft.com/office/powerpoint/2010/main" val="1101032362"/>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107</a:t>
            </a:fld>
            <a:endParaRPr lang="ja-JP" altLang="en-US">
              <a:solidFill>
                <a:prstClr val="black"/>
              </a:solidFill>
            </a:endParaRPr>
          </a:p>
        </p:txBody>
      </p:sp>
    </p:spTree>
    <p:extLst>
      <p:ext uri="{BB962C8B-B14F-4D97-AF65-F5344CB8AC3E}">
        <p14:creationId xmlns:p14="http://schemas.microsoft.com/office/powerpoint/2010/main" val="175207211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a:p>
        </p:txBody>
      </p:sp>
    </p:spTree>
    <p:extLst>
      <p:ext uri="{BB962C8B-B14F-4D97-AF65-F5344CB8AC3E}">
        <p14:creationId xmlns:p14="http://schemas.microsoft.com/office/powerpoint/2010/main" val="88572460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108</a:t>
            </a:fld>
            <a:endParaRPr lang="ja-JP" altLang="en-US">
              <a:solidFill>
                <a:prstClr val="black"/>
              </a:solidFill>
            </a:endParaRPr>
          </a:p>
        </p:txBody>
      </p:sp>
    </p:spTree>
    <p:extLst>
      <p:ext uri="{BB962C8B-B14F-4D97-AF65-F5344CB8AC3E}">
        <p14:creationId xmlns:p14="http://schemas.microsoft.com/office/powerpoint/2010/main" val="177366019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109</a:t>
            </a:fld>
            <a:endParaRPr lang="ja-JP" altLang="en-US">
              <a:solidFill>
                <a:prstClr val="black"/>
              </a:solidFill>
            </a:endParaRPr>
          </a:p>
        </p:txBody>
      </p:sp>
    </p:spTree>
    <p:extLst>
      <p:ext uri="{BB962C8B-B14F-4D97-AF65-F5344CB8AC3E}">
        <p14:creationId xmlns:p14="http://schemas.microsoft.com/office/powerpoint/2010/main" val="60885629"/>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110</a:t>
            </a:fld>
            <a:endParaRPr lang="ja-JP" altLang="en-US">
              <a:solidFill>
                <a:prstClr val="black"/>
              </a:solidFill>
            </a:endParaRPr>
          </a:p>
        </p:txBody>
      </p:sp>
    </p:spTree>
    <p:extLst>
      <p:ext uri="{BB962C8B-B14F-4D97-AF65-F5344CB8AC3E}">
        <p14:creationId xmlns:p14="http://schemas.microsoft.com/office/powerpoint/2010/main" val="355468554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111</a:t>
            </a:fld>
            <a:endParaRPr lang="ja-JP" altLang="en-US">
              <a:solidFill>
                <a:prstClr val="black"/>
              </a:solidFill>
            </a:endParaRPr>
          </a:p>
        </p:txBody>
      </p:sp>
    </p:spTree>
    <p:extLst>
      <p:ext uri="{BB962C8B-B14F-4D97-AF65-F5344CB8AC3E}">
        <p14:creationId xmlns:p14="http://schemas.microsoft.com/office/powerpoint/2010/main" val="115484425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651121445"/>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222507092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701925" y="595313"/>
            <a:ext cx="4318000" cy="29892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114</a:t>
            </a:fld>
            <a:endParaRPr lang="en-US" altLang="ja-JP" dirty="0">
              <a:solidFill>
                <a:prstClr val="black"/>
              </a:solidFill>
            </a:endParaRPr>
          </a:p>
        </p:txBody>
      </p:sp>
    </p:spTree>
    <p:extLst>
      <p:ext uri="{BB962C8B-B14F-4D97-AF65-F5344CB8AC3E}">
        <p14:creationId xmlns:p14="http://schemas.microsoft.com/office/powerpoint/2010/main" val="55039627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3109913" y="506413"/>
            <a:ext cx="3646487" cy="2524125"/>
          </a:xfrm>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10"/>
          </p:nvPr>
        </p:nvSpPr>
        <p:spPr/>
        <p:txBody>
          <a:bodyPr/>
          <a:lstStyle/>
          <a:p>
            <a:fld id="{211BD06E-2C88-4898-AFB7-B721A4352169}" type="slidenum">
              <a:rPr lang="ja-JP" altLang="en-US" smtClean="0">
                <a:solidFill>
                  <a:prstClr val="black"/>
                </a:solidFill>
              </a:rPr>
              <a:pPr/>
              <a:t>115</a:t>
            </a:fld>
            <a:endParaRPr lang="ja-JP" altLang="en-US">
              <a:solidFill>
                <a:prstClr val="black"/>
              </a:solidFill>
            </a:endParaRPr>
          </a:p>
        </p:txBody>
      </p:sp>
    </p:spTree>
    <p:extLst>
      <p:ext uri="{BB962C8B-B14F-4D97-AF65-F5344CB8AC3E}">
        <p14:creationId xmlns:p14="http://schemas.microsoft.com/office/powerpoint/2010/main" val="317918367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116</a:t>
            </a:fld>
            <a:endParaRPr lang="ja-JP" altLang="en-US">
              <a:solidFill>
                <a:prstClr val="black"/>
              </a:solidFill>
            </a:endParaRPr>
          </a:p>
        </p:txBody>
      </p:sp>
    </p:spTree>
    <p:extLst>
      <p:ext uri="{BB962C8B-B14F-4D97-AF65-F5344CB8AC3E}">
        <p14:creationId xmlns:p14="http://schemas.microsoft.com/office/powerpoint/2010/main" val="165641258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a:p>
        </p:txBody>
      </p:sp>
      <p:sp>
        <p:nvSpPr>
          <p:cNvPr id="4" name="スライド番号プレースホルダー 3"/>
          <p:cNvSpPr>
            <a:spLocks noGrp="1"/>
          </p:cNvSpPr>
          <p:nvPr>
            <p:ph type="sldNum" sz="quarter" idx="10"/>
          </p:nvPr>
        </p:nvSpPr>
        <p:spPr/>
        <p:txBody>
          <a:bodyPr/>
          <a:lstStyle/>
          <a:p>
            <a:fld id="{87313978-A904-4F89-9472-829A76414E17}" type="slidenum">
              <a:rPr lang="ja-JP" altLang="en-US" smtClean="0">
                <a:solidFill>
                  <a:prstClr val="black"/>
                </a:solidFill>
              </a:rPr>
              <a:pPr/>
              <a:t>117</a:t>
            </a:fld>
            <a:endParaRPr lang="ja-JP" altLang="en-US">
              <a:solidFill>
                <a:prstClr val="black"/>
              </a:solidFill>
            </a:endParaRPr>
          </a:p>
        </p:txBody>
      </p:sp>
    </p:spTree>
    <p:extLst>
      <p:ext uri="{BB962C8B-B14F-4D97-AF65-F5344CB8AC3E}">
        <p14:creationId xmlns:p14="http://schemas.microsoft.com/office/powerpoint/2010/main" val="54406901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 1"/>
          <p:cNvSpPr>
            <a:spLocks noGrp="1" noRot="1" noChangeAspect="1"/>
          </p:cNvSpPr>
          <p:nvPr>
            <p:ph type="sldImg"/>
          </p:nvPr>
        </p:nvSpPr>
        <p:spPr>
          <a:xfrm>
            <a:off x="698500" y="741363"/>
            <a:ext cx="5338763" cy="3697287"/>
          </a:xfrm>
        </p:spPr>
      </p:sp>
      <p:sp>
        <p:nvSpPr>
          <p:cNvPr id="3" name="ノート プレースホルダ 2"/>
          <p:cNvSpPr>
            <a:spLocks noGrp="1"/>
          </p:cNvSpPr>
          <p:nvPr>
            <p:ph type="body" idx="1"/>
          </p:nvPr>
        </p:nvSpPr>
        <p:spPr/>
        <p:txBody>
          <a:bodyPr>
            <a:normAutofit/>
          </a:bodyPr>
          <a:lstStyle/>
          <a:p>
            <a:endParaRPr kumimoji="1" lang="ja-JP" altLang="en-US" dirty="0"/>
          </a:p>
        </p:txBody>
      </p:sp>
    </p:spTree>
    <p:extLst>
      <p:ext uri="{BB962C8B-B14F-4D97-AF65-F5344CB8AC3E}">
        <p14:creationId xmlns:p14="http://schemas.microsoft.com/office/powerpoint/2010/main" val="414288485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118</a:t>
            </a:fld>
            <a:endParaRPr lang="en-US" altLang="ja-JP" dirty="0">
              <a:solidFill>
                <a:prstClr val="black"/>
              </a:solidFill>
            </a:endParaRPr>
          </a:p>
        </p:txBody>
      </p:sp>
    </p:spTree>
    <p:extLst>
      <p:ext uri="{BB962C8B-B14F-4D97-AF65-F5344CB8AC3E}">
        <p14:creationId xmlns:p14="http://schemas.microsoft.com/office/powerpoint/2010/main" val="1586928048"/>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149223485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1475" y="547688"/>
            <a:ext cx="3968750" cy="2747962"/>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120</a:t>
            </a:fld>
            <a:endParaRPr lang="en-US" altLang="ja-JP" dirty="0">
              <a:solidFill>
                <a:prstClr val="black"/>
              </a:solidFill>
            </a:endParaRPr>
          </a:p>
        </p:txBody>
      </p:sp>
    </p:spTree>
    <p:extLst>
      <p:ext uri="{BB962C8B-B14F-4D97-AF65-F5344CB8AC3E}">
        <p14:creationId xmlns:p14="http://schemas.microsoft.com/office/powerpoint/2010/main" val="99838976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4825"/>
            <a:ext cx="3649662" cy="2527300"/>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61624133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smtClean="0"/>
          </a:p>
        </p:txBody>
      </p:sp>
    </p:spTree>
    <p:extLst>
      <p:ext uri="{BB962C8B-B14F-4D97-AF65-F5344CB8AC3E}">
        <p14:creationId xmlns:p14="http://schemas.microsoft.com/office/powerpoint/2010/main" val="120064289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913063" y="549275"/>
            <a:ext cx="3965575" cy="2746375"/>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smtClean="0"/>
          </a:p>
        </p:txBody>
      </p:sp>
    </p:spTree>
    <p:extLst>
      <p:ext uri="{BB962C8B-B14F-4D97-AF65-F5344CB8AC3E}">
        <p14:creationId xmlns:p14="http://schemas.microsoft.com/office/powerpoint/2010/main" val="236170312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2878138" y="544513"/>
            <a:ext cx="3937000" cy="272573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
        <p:nvSpPr>
          <p:cNvPr id="4100" name="スライド番号プレースホルダ 3"/>
          <p:cNvSpPr>
            <a:spLocks noGrp="1"/>
          </p:cNvSpPr>
          <p:nvPr>
            <p:ph type="sldNum" sz="quarter" idx="5"/>
          </p:nvPr>
        </p:nvSpPr>
        <p:spPr>
          <a:noFill/>
        </p:spPr>
        <p:txBody>
          <a:bodyPr/>
          <a:lstStyle/>
          <a:p>
            <a:fld id="{0A5D1659-9A2C-4BAF-9C64-5C92124D50C4}" type="slidenum">
              <a:rPr lang="ja-JP" altLang="en-US">
                <a:solidFill>
                  <a:prstClr val="black"/>
                </a:solidFill>
              </a:rPr>
              <a:pPr/>
              <a:t>124</a:t>
            </a:fld>
            <a:endParaRPr lang="en-US" altLang="ja-JP" dirty="0">
              <a:solidFill>
                <a:prstClr val="black"/>
              </a:solidFill>
            </a:endParaRPr>
          </a:p>
        </p:txBody>
      </p:sp>
    </p:spTree>
    <p:extLst>
      <p:ext uri="{BB962C8B-B14F-4D97-AF65-F5344CB8AC3E}">
        <p14:creationId xmlns:p14="http://schemas.microsoft.com/office/powerpoint/2010/main" val="103725385"/>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825155774"/>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647582185"/>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スライド イメージ プレースホルダ 1"/>
          <p:cNvSpPr>
            <a:spLocks noGrp="1" noRot="1" noChangeAspect="1" noTextEdit="1"/>
          </p:cNvSpPr>
          <p:nvPr>
            <p:ph type="sldImg"/>
          </p:nvPr>
        </p:nvSpPr>
        <p:spPr bwMode="auto">
          <a:xfrm>
            <a:off x="3106738" y="503238"/>
            <a:ext cx="3652837" cy="2528887"/>
          </a:xfrm>
          <a:noFill/>
          <a:ln>
            <a:solidFill>
              <a:srgbClr val="000000"/>
            </a:solidFill>
            <a:miter lim="800000"/>
            <a:headEnd/>
            <a:tailEnd/>
          </a:ln>
        </p:spPr>
      </p:sp>
      <p:sp>
        <p:nvSpPr>
          <p:cNvPr id="4099" name="ノート プレースホルダ 2"/>
          <p:cNvSpPr>
            <a:spLocks noGrp="1"/>
          </p:cNvSpPr>
          <p:nvPr>
            <p:ph type="body" idx="1"/>
          </p:nvPr>
        </p:nvSpPr>
        <p:spPr>
          <a:noFill/>
          <a:ln/>
        </p:spPr>
        <p:txBody>
          <a:bodyPr/>
          <a:lstStyle/>
          <a:p>
            <a:pPr eaLnBrk="1" hangingPunct="1">
              <a:spcBef>
                <a:spcPct val="0"/>
              </a:spcBef>
            </a:pPr>
            <a:endParaRPr lang="ja-JP" altLang="en-US" dirty="0" smtClean="0"/>
          </a:p>
        </p:txBody>
      </p:sp>
    </p:spTree>
    <p:extLst>
      <p:ext uri="{BB962C8B-B14F-4D97-AF65-F5344CB8AC3E}">
        <p14:creationId xmlns:p14="http://schemas.microsoft.com/office/powerpoint/2010/main" val="385751023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3044" y="1122377"/>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1"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188166440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208723376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3" name="フッター プレースホルダー 2"/>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4" name="スライド番号プレースホルダー 3"/>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7B84CEA1-6342-4FB1-B5EF-D856B464BB4C}"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119394362"/>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48"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2972" y="27308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48"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7" name="スライド番号プレースホルダー 6"/>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0E255D93-5202-474E-A8CF-907FE1A4522F}"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84990303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7" name="スライド番号プレースホルダー 6"/>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DEED57EC-D8FF-4A75-947E-F0A81EC785B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888967050"/>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6" name="スライド番号プレースホルダー 5"/>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6876FB24-4F70-453D-94EF-7575A14E1344}"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805001243"/>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68"/>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347" y="274668"/>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6" name="スライド番号プレースホルダー 5"/>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4AB59A37-2042-4330-875D-2D8C15494F79}"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418138706"/>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495343" y="274668"/>
            <a:ext cx="8915400" cy="585152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5"/>
          <p:cNvSpPr>
            <a:spLocks noGrp="1" noChangeArrowheads="1"/>
          </p:cNvSpPr>
          <p:nvPr>
            <p:ph type="ftr" sz="quarter" idx="10"/>
          </p:nvPr>
        </p:nvSpPr>
        <p:spPr/>
        <p:txBody>
          <a:bodyPr/>
          <a:lstStyle>
            <a:lvl1pPr fontAlgn="base">
              <a:spcBef>
                <a:spcPct val="0"/>
              </a:spcBef>
              <a:spcAft>
                <a:spcPct val="0"/>
              </a:spcAft>
              <a:defRPr>
                <a:latin typeface="Arial" charset="0"/>
                <a:ea typeface="ＭＳ Ｐゴシック" charset="-128"/>
              </a:defRPr>
            </a:lvl1pPr>
          </a:lstStyle>
          <a:p>
            <a:pPr>
              <a:defRPr/>
            </a:pPr>
            <a:r>
              <a:rPr lang="en-US" altLang="ja-JP"/>
              <a:t>社団法人 日本医師会（2012年8月1日　定例記者会見）</a:t>
            </a:r>
            <a:endParaRPr lang="ja-JP" altLang="en-US"/>
          </a:p>
        </p:txBody>
      </p:sp>
      <p:sp>
        <p:nvSpPr>
          <p:cNvPr id="4" name="Rectangle 8"/>
          <p:cNvSpPr>
            <a:spLocks noGrp="1" noChangeArrowheads="1"/>
          </p:cNvSpPr>
          <p:nvPr>
            <p:ph type="sldNum" sz="quarter" idx="11"/>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BF3E67B9-9B94-496E-BA3F-1572FE1504B5}" type="slidenum">
              <a:rPr lang="en-US" altLang="ja-JP">
                <a:solidFill>
                  <a:prstClr val="black"/>
                </a:solidFill>
              </a:rPr>
              <a:pPr>
                <a:defRPr/>
              </a:pPr>
              <a:t>‹#›</a:t>
            </a:fld>
            <a:endParaRPr lang="en-US" altLang="ja-JP">
              <a:solidFill>
                <a:prstClr val="black"/>
              </a:solidFill>
            </a:endParaRPr>
          </a:p>
        </p:txBody>
      </p:sp>
    </p:spTree>
    <p:extLst>
      <p:ext uri="{BB962C8B-B14F-4D97-AF65-F5344CB8AC3E}">
        <p14:creationId xmlns:p14="http://schemas.microsoft.com/office/powerpoint/2010/main" val="234352037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167FB911-9CB3-4D58-95BB-8580BF60DC6B}" type="datetime1">
              <a:rPr lang="ja-JP" altLang="en-US"/>
              <a:pPr>
                <a:defRPr/>
              </a:pPr>
              <a:t>2016/3/17</a:t>
            </a:fld>
            <a:endParaRPr lang="en-US" altLang="ja-JP"/>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a:p>
        </p:txBody>
      </p:sp>
    </p:spTree>
    <p:extLst>
      <p:ext uri="{BB962C8B-B14F-4D97-AF65-F5344CB8AC3E}">
        <p14:creationId xmlns:p14="http://schemas.microsoft.com/office/powerpoint/2010/main" val="254479547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3063" y="273054"/>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9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A80BD74C-4360-44FD-9A63-5149C09836B5}" type="datetime1">
              <a:rPr lang="ja-JP" altLang="en-US"/>
              <a:pPr>
                <a:defRPr/>
              </a:pPr>
              <a:t>2016/3/17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Tree>
    <p:extLst>
      <p:ext uri="{BB962C8B-B14F-4D97-AF65-F5344CB8AC3E}">
        <p14:creationId xmlns:p14="http://schemas.microsoft.com/office/powerpoint/2010/main" val="1554986236"/>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Rectangle 4"/>
          <p:cNvSpPr>
            <a:spLocks noGrp="1" noChangeArrowheads="1"/>
          </p:cNvSpPr>
          <p:nvPr>
            <p:ph type="dt" sz="half" idx="10"/>
          </p:nvPr>
        </p:nvSpPr>
        <p:spPr>
          <a:ln/>
        </p:spPr>
        <p:txBody>
          <a:bodyPr/>
          <a:lstStyle>
            <a:lvl1pPr>
              <a:defRPr/>
            </a:lvl1pPr>
          </a:lstStyle>
          <a:p>
            <a:pPr>
              <a:defRPr/>
            </a:pPr>
            <a:fld id="{2BF95B1C-CAEA-4763-804E-F309DF555264}" type="datetime1">
              <a:rPr lang="ja-JP" altLang="en-US"/>
              <a:pPr>
                <a:defRPr/>
              </a:pPr>
              <a:t>2016/3/17</a:t>
            </a:fld>
            <a:endParaRPr lang="en-US" altLang="ja-JP"/>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a:p>
        </p:txBody>
      </p:sp>
    </p:spTree>
    <p:extLst>
      <p:ext uri="{BB962C8B-B14F-4D97-AF65-F5344CB8AC3E}">
        <p14:creationId xmlns:p14="http://schemas.microsoft.com/office/powerpoint/2010/main" val="87976668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161CE3B6-F7AD-4271-A27F-E7C62570ADE7}" type="datetime1">
              <a:rPr lang="ja-JP" altLang="en-US"/>
              <a:pPr>
                <a:defRPr/>
              </a:pPr>
              <a:t>2016/3/17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Tree>
    <p:extLst>
      <p:ext uri="{BB962C8B-B14F-4D97-AF65-F5344CB8AC3E}">
        <p14:creationId xmlns:p14="http://schemas.microsoft.com/office/powerpoint/2010/main" val="157163332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503"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149"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93081461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3"/>
            <a:ext cx="222885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95384" y="274643"/>
            <a:ext cx="652145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9DBD91FE-0E0B-4D79-89DB-0EA0C8D4D5EA}" type="datetime1">
              <a:rPr lang="ja-JP" altLang="en-US"/>
              <a:pPr>
                <a:defRPr/>
              </a:pPr>
              <a:t>2016/3/17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Tree>
    <p:extLst>
      <p:ext uri="{BB962C8B-B14F-4D97-AF65-F5344CB8AC3E}">
        <p14:creationId xmlns:p14="http://schemas.microsoft.com/office/powerpoint/2010/main" val="3390989836"/>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3035" y="2131181"/>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85" y="3886200"/>
            <a:ext cx="69342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マスター サブタイトルの書式設定</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3D583DC6-0B23-4550-A179-E0BBCBDCC1C4}" type="datetime1">
              <a:rPr lang="ja-JP" altLang="en-US"/>
              <a:pPr>
                <a:defRPr/>
              </a:pPr>
              <a:t>2016/3/17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Tree>
    <p:extLst>
      <p:ext uri="{BB962C8B-B14F-4D97-AF65-F5344CB8AC3E}">
        <p14:creationId xmlns:p14="http://schemas.microsoft.com/office/powerpoint/2010/main" val="247171868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4638"/>
            <a:ext cx="8915400" cy="1143000"/>
          </a:xfrm>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495301" y="1600294"/>
            <a:ext cx="8915400" cy="4525963"/>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a:ln/>
        </p:spPr>
        <p:txBody>
          <a:bodyPr/>
          <a:lstStyle>
            <a:lvl1pPr>
              <a:defRPr/>
            </a:lvl1pPr>
          </a:lstStyle>
          <a:p>
            <a:pPr>
              <a:defRPr/>
            </a:pPr>
            <a:fld id="{861EB66C-A8A7-4196-828B-F8B2CFD97A12}" type="datetime1">
              <a:rPr lang="ja-JP" altLang="en-US"/>
              <a:pPr>
                <a:defRPr/>
              </a:pPr>
              <a:t>2016/3/17</a:t>
            </a:fld>
            <a:endParaRPr lang="en-US" altLang="ja-JP"/>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a:p>
        </p:txBody>
      </p:sp>
    </p:spTree>
    <p:extLst>
      <p:ext uri="{BB962C8B-B14F-4D97-AF65-F5344CB8AC3E}">
        <p14:creationId xmlns:p14="http://schemas.microsoft.com/office/powerpoint/2010/main" val="299479166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4638"/>
            <a:ext cx="8915400" cy="1143000"/>
          </a:xfrm>
        </p:spPr>
        <p:txBody>
          <a:bodyPr/>
          <a:lstStyle/>
          <a:p>
            <a:r>
              <a:rPr lang="ja-JP" altLang="en-US" smtClean="0"/>
              <a:t>マスタ タイトルの書式設定</a:t>
            </a:r>
            <a:endParaRPr lang="ja-JP" altLang="en-US"/>
          </a:p>
        </p:txBody>
      </p:sp>
      <p:sp>
        <p:nvSpPr>
          <p:cNvPr id="3" name="Rectangle 4"/>
          <p:cNvSpPr>
            <a:spLocks noGrp="1" noChangeArrowheads="1"/>
          </p:cNvSpPr>
          <p:nvPr>
            <p:ph type="dt" sz="half" idx="10"/>
          </p:nvPr>
        </p:nvSpPr>
        <p:spPr>
          <a:ln/>
        </p:spPr>
        <p:txBody>
          <a:bodyPr/>
          <a:lstStyle>
            <a:lvl1pPr>
              <a:defRPr/>
            </a:lvl1pPr>
          </a:lstStyle>
          <a:p>
            <a:pPr>
              <a:defRPr/>
            </a:pPr>
            <a:fld id="{13934144-9105-4D68-B9E4-64276E974F2F}" type="datetime1">
              <a:rPr lang="ja-JP" altLang="en-US"/>
              <a:pPr>
                <a:defRPr/>
              </a:pPr>
              <a:t>2016/3/17</a:t>
            </a:fld>
            <a:endParaRPr lang="en-US" altLang="ja-JP"/>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a:p>
        </p:txBody>
      </p:sp>
    </p:spTree>
    <p:extLst>
      <p:ext uri="{BB962C8B-B14F-4D97-AF65-F5344CB8AC3E}">
        <p14:creationId xmlns:p14="http://schemas.microsoft.com/office/powerpoint/2010/main" val="165624969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0243483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41256313"/>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53"/>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83" y="4589847"/>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6447808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47654782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2012258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6407718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9" y="2132506"/>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09" y="3886204"/>
            <a:ext cx="6934200" cy="1752600"/>
          </a:xfrm>
        </p:spPr>
        <p:txBody>
          <a:bodyPr/>
          <a:lstStyle>
            <a:lvl1pPr marL="0" indent="0" algn="ctr">
              <a:buNone/>
              <a:defRPr/>
            </a:lvl1pPr>
            <a:lvl2pPr marL="457027" indent="0" algn="ctr">
              <a:buNone/>
              <a:defRPr/>
            </a:lvl2pPr>
            <a:lvl3pPr marL="914055" indent="0" algn="ctr">
              <a:buNone/>
              <a:defRPr/>
            </a:lvl3pPr>
            <a:lvl4pPr marL="1371081" indent="0" algn="ctr">
              <a:buNone/>
              <a:defRPr/>
            </a:lvl4pPr>
            <a:lvl5pPr marL="1828108" indent="0" algn="ctr">
              <a:buNone/>
              <a:defRPr/>
            </a:lvl5pPr>
            <a:lvl6pPr marL="2285134" indent="0" algn="ctr">
              <a:buNone/>
              <a:defRPr/>
            </a:lvl6pPr>
            <a:lvl7pPr marL="2742160" indent="0" algn="ctr">
              <a:buNone/>
              <a:defRPr/>
            </a:lvl7pPr>
            <a:lvl8pPr marL="3199188" indent="0" algn="ctr">
              <a:buNone/>
              <a:defRPr/>
            </a:lvl8pPr>
            <a:lvl9pPr marL="3656216" indent="0" algn="ctr">
              <a:buNone/>
              <a:defRPr/>
            </a:lvl9pPr>
          </a:lstStyle>
          <a:p>
            <a:r>
              <a:rPr lang="ja-JP" altLang="en-US" smtClean="0"/>
              <a:t>マスター サブタイトルの書式設定</a:t>
            </a:r>
            <a:endParaRPr lang="ja-JP" altLang="en-US"/>
          </a:p>
        </p:txBody>
      </p:sp>
    </p:spTree>
    <p:extLst>
      <p:ext uri="{BB962C8B-B14F-4D97-AF65-F5344CB8AC3E}">
        <p14:creationId xmlns:p14="http://schemas.microsoft.com/office/powerpoint/2010/main" val="906192496"/>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2543035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340" y="98743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641577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340" y="98743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520005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3247792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54"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5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86530049"/>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824"/>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マスター サブタイトルの書式設定</a:t>
            </a:r>
            <a:endParaRPr lang="ja-JP" altLang="en-US"/>
          </a:p>
        </p:txBody>
      </p:sp>
      <p:sp>
        <p:nvSpPr>
          <p:cNvPr id="4"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6"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7B6F0050-DC7F-4131-A409-013021E7A881}"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87347082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6"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F23629AF-0BAB-4086-9370-495D26E8206E}"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746676096"/>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299"/>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
        <p:nvSpPr>
          <p:cNvPr id="4"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6"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ABFDC063-9AC0-455F-929F-DCE55082BFCF}"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486356118"/>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6"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7"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005F423B-3838-4E0F-AD35-3DD06BD0C07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52338141"/>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8"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9"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11F69C2F-53C7-4E16-850B-8508B3E83DF2}"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5133136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1450694691"/>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4"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5"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E9F8A3E9-48DE-44DE-B099-252465038945}"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467655134"/>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3"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4"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B0E7A5EC-DF39-49C5-B9C9-82B801D5FF7D}"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7508198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2972" y="27307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6"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7"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6FEAA6CE-F882-4420-BA57-DF6D6314639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61129430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6"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7"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A3741476-234B-4F42-B8C5-08F4AB098374}"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85942440"/>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6"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8A03D52E-CB99-4F6B-9CB8-15C3EF696ECC}"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45350738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64"/>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300" y="274664"/>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5"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6"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B1960F1F-B574-4C67-8539-E232C94771F3}"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67113824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495300" y="274664"/>
            <a:ext cx="8915400" cy="585152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4"/>
          <p:cNvSpPr>
            <a:spLocks noGrp="1" noChangeArrowheads="1"/>
          </p:cNvSpPr>
          <p:nvPr>
            <p:ph type="dt" sz="half" idx="10"/>
          </p:nvPr>
        </p:nvSpPr>
        <p:spPr/>
        <p:txBody>
          <a:bodyPr/>
          <a:lstStyle>
            <a:lvl1pPr fontAlgn="auto">
              <a:spcAft>
                <a:spcPts val="0"/>
              </a:spcAft>
              <a:defRPr kumimoji="0"/>
            </a:lvl1pPr>
          </a:lstStyle>
          <a:p>
            <a:pPr>
              <a:defRPr/>
            </a:pPr>
            <a:endParaRPr lang="en-US" altLang="ja-JP"/>
          </a:p>
        </p:txBody>
      </p:sp>
      <p:sp>
        <p:nvSpPr>
          <p:cNvPr id="4" name="Rectangle 5"/>
          <p:cNvSpPr>
            <a:spLocks noGrp="1" noChangeArrowheads="1"/>
          </p:cNvSpPr>
          <p:nvPr>
            <p:ph type="ftr" sz="quarter" idx="11"/>
          </p:nvPr>
        </p:nvSpPr>
        <p:spPr/>
        <p:txBody>
          <a:bodyPr/>
          <a:lstStyle>
            <a:lvl1pPr fontAlgn="auto">
              <a:spcAft>
                <a:spcPts val="0"/>
              </a:spcAft>
              <a:defRPr kumimoji="0"/>
            </a:lvl1pPr>
          </a:lstStyle>
          <a:p>
            <a:pPr>
              <a:defRPr/>
            </a:pPr>
            <a:endParaRPr lang="en-US" altLang="ja-JP"/>
          </a:p>
        </p:txBody>
      </p:sp>
      <p:sp>
        <p:nvSpPr>
          <p:cNvPr id="5" name="Rectangle 6"/>
          <p:cNvSpPr>
            <a:spLocks noGrp="1" noChangeArrowheads="1"/>
          </p:cNvSpPr>
          <p:nvPr>
            <p:ph type="sldNum" sz="quarter" idx="12"/>
          </p:nvPr>
        </p:nvSpPr>
        <p:spPr>
          <a:xfrm>
            <a:off x="7663392" y="6608763"/>
            <a:ext cx="2311400" cy="476250"/>
          </a:xfrm>
          <a:prstGeom prst="rect">
            <a:avLst/>
          </a:prstGeom>
        </p:spPr>
        <p:txBody>
          <a:bodyPr/>
          <a:lstStyle>
            <a:lvl1pPr fontAlgn="auto">
              <a:spcAft>
                <a:spcPts val="0"/>
              </a:spcAft>
              <a:defRPr kumimoji="0"/>
            </a:lvl1pPr>
          </a:lstStyle>
          <a:p>
            <a:pPr>
              <a:defRPr/>
            </a:pPr>
            <a:fld id="{247F9967-7050-4C63-B818-B2C90EDC2CE7}" type="slidenum">
              <a:rPr lang="en-US" altLang="ja-JP">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61420788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2013"/>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1B46A244-9B92-4EC0-A857-C668B226D93D}"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528205548"/>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2DA0C91F-D516-4F4E-AE72-ABF5DB70C8DB}"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935908870"/>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8488"/>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06" y="290672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1B34F29-0B1E-4FB4-9EDB-8695A8511DC3}"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43870831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16" y="4408981"/>
            <a:ext cx="8420100" cy="1362075"/>
          </a:xfrm>
        </p:spPr>
        <p:txBody>
          <a:bodyPr/>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16" y="2906713"/>
            <a:ext cx="8420100" cy="1500187"/>
          </a:xfrm>
        </p:spPr>
        <p:txBody>
          <a:bodyPr anchor="b"/>
          <a:lstStyle>
            <a:lvl1pPr marL="0" indent="0">
              <a:buNone/>
              <a:defRPr sz="2000"/>
            </a:lvl1pPr>
            <a:lvl2pPr marL="457027" indent="0">
              <a:buNone/>
              <a:defRPr sz="1800"/>
            </a:lvl2pPr>
            <a:lvl3pPr marL="914055" indent="0">
              <a:buNone/>
              <a:defRPr sz="1600"/>
            </a:lvl3pPr>
            <a:lvl4pPr marL="1371081" indent="0">
              <a:buNone/>
              <a:defRPr sz="1400"/>
            </a:lvl4pPr>
            <a:lvl5pPr marL="1828108" indent="0">
              <a:buNone/>
              <a:defRPr sz="1400"/>
            </a:lvl5pPr>
            <a:lvl6pPr marL="2285134" indent="0">
              <a:buNone/>
              <a:defRPr sz="1400"/>
            </a:lvl6pPr>
            <a:lvl7pPr marL="2742160" indent="0">
              <a:buNone/>
              <a:defRPr sz="1400"/>
            </a:lvl7pPr>
            <a:lvl8pPr marL="3199188" indent="0">
              <a:buNone/>
              <a:defRPr sz="1400"/>
            </a:lvl8pPr>
            <a:lvl9pPr marL="3656216" indent="0">
              <a:buNone/>
              <a:defRPr sz="1400"/>
            </a:lvl9pPr>
          </a:lstStyle>
          <a:p>
            <a:pPr lvl="0"/>
            <a:r>
              <a:rPr lang="ja-JP" altLang="en-US" smtClean="0"/>
              <a:t>マスター テキストの書式設定</a:t>
            </a:r>
          </a:p>
        </p:txBody>
      </p:sp>
    </p:spTree>
    <p:extLst>
      <p:ext uri="{BB962C8B-B14F-4D97-AF65-F5344CB8AC3E}">
        <p14:creationId xmlns:p14="http://schemas.microsoft.com/office/powerpoint/2010/main" val="2349692737"/>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48"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B7E6C85C-5101-4493-8FAF-B487E32F687A}" type="datetime1">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777166610"/>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03"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03"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167"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167"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6"/>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171AD887-11B3-4F8D-B187-410DFCE40D52}" type="datetime1">
              <a:rPr lang="ja-JP" altLang="en-US"/>
              <a:pPr>
                <a:defRPr/>
              </a:pPr>
              <a:t>2016/3/17</a:t>
            </a:fld>
            <a:endParaRPr lang="ja-JP" altLang="en-US"/>
          </a:p>
        </p:txBody>
      </p:sp>
      <p:sp>
        <p:nvSpPr>
          <p:cNvPr id="8" name="フッター プレースホルダー 7"/>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534277249"/>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2"/>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CD2ADEAF-BBCE-47F0-A5A1-93BB7A32CA75}" type="datetime1">
              <a:rPr lang="ja-JP" altLang="en-US"/>
              <a:pPr>
                <a:defRPr/>
              </a:pPr>
              <a:t>2016/3/17</a:t>
            </a:fld>
            <a:endParaRPr lang="ja-JP" altLang="en-US"/>
          </a:p>
        </p:txBody>
      </p:sp>
      <p:sp>
        <p:nvSpPr>
          <p:cNvPr id="4" name="フッター プレースホルダー 3"/>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34909457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3BFA2FDE-3F97-4D76-88A5-23EEF63425E2}" type="datetime1">
              <a:rPr lang="ja-JP" altLang="en-US"/>
              <a:pPr>
                <a:defRPr/>
              </a:pPr>
              <a:t>2016/3/17</a:t>
            </a:fld>
            <a:endParaRPr lang="ja-JP" altLang="en-US"/>
          </a:p>
        </p:txBody>
      </p:sp>
      <p:sp>
        <p:nvSpPr>
          <p:cNvPr id="3" name="フッター プレースホルダー 2"/>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191271911"/>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48"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2972" y="27308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48"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F5A65CFC-AC59-4412-9C39-E0B6D13435DF}" type="datetime1">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4180866388"/>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5C3FD6F4-70AD-416B-9EB2-B13965831F1F}" type="datetime1">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98407468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2A840C66-8BD4-4530-BF95-8BEBA68BF9CE}"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556934704"/>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68"/>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347" y="274668"/>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385EB386-F547-4AA7-B855-E1B00630354B}"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560269002"/>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582"/>
            <a:ext cx="84201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618521477"/>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Rectangle 5"/>
          <p:cNvSpPr>
            <a:spLocks noGrp="1" noChangeArrowheads="1"/>
          </p:cNvSpPr>
          <p:nvPr>
            <p:ph type="ftr" sz="quarter" idx="10"/>
          </p:nvPr>
        </p:nvSpPr>
        <p:spPr>
          <a:xfrm>
            <a:off x="736071" y="6545088"/>
            <a:ext cx="8433858" cy="268288"/>
          </a:xfrm>
        </p:spPr>
        <p:txBody>
          <a:bodyPr/>
          <a:lstStyle>
            <a:lvl1pPr>
              <a:defRPr>
                <a:solidFill>
                  <a:schemeClr val="tx1"/>
                </a:solidFill>
                <a:latin typeface="ＭＳ Ｐゴシック" panose="020B0600070205080204" pitchFamily="50" charset="-128"/>
                <a:ea typeface="ＭＳ Ｐゴシック" panose="020B0600070205080204" pitchFamily="50" charset="-128"/>
              </a:defRPr>
            </a:lvl1pPr>
          </a:lstStyle>
          <a:p>
            <a:pPr>
              <a:defRPr/>
            </a:pPr>
            <a:r>
              <a:rPr lang="zh-CN" altLang="en-US" smtClean="0">
                <a:solidFill>
                  <a:prstClr val="black"/>
                </a:solidFill>
              </a:rPr>
              <a:t>公益社団法人 日本医師会</a:t>
            </a:r>
            <a:endParaRPr lang="en-US" altLang="ja-JP">
              <a:solidFill>
                <a:prstClr val="black"/>
              </a:solidFill>
            </a:endParaRPr>
          </a:p>
        </p:txBody>
      </p:sp>
      <p:sp>
        <p:nvSpPr>
          <p:cNvPr id="8" name="Rectangle 8"/>
          <p:cNvSpPr>
            <a:spLocks noGrp="1" noChangeArrowheads="1"/>
          </p:cNvSpPr>
          <p:nvPr>
            <p:ph type="sldNum" sz="quarter" idx="11"/>
          </p:nvPr>
        </p:nvSpPr>
        <p:spPr>
          <a:xfrm>
            <a:off x="7565364" y="6354763"/>
            <a:ext cx="2311400" cy="476250"/>
          </a:xfrm>
        </p:spPr>
        <p:txBody>
          <a:bodyPr/>
          <a:lstStyle>
            <a:lvl1pPr>
              <a:defRPr sz="3200">
                <a:solidFill>
                  <a:schemeClr val="tx1"/>
                </a:solidFill>
                <a:latin typeface="ＭＳ Ｐゴシック" panose="020B0600070205080204" pitchFamily="50" charset="-128"/>
                <a:ea typeface="ＭＳ Ｐゴシック" panose="020B0600070205080204" pitchFamily="50" charset="-128"/>
              </a:defRPr>
            </a:lvl1pPr>
          </a:lstStyle>
          <a:p>
            <a:pPr>
              <a:defRPr/>
            </a:pPr>
            <a:fld id="{FFDC1A07-5E80-47DC-B683-8A8DD9AE8AE1}" type="slidenum">
              <a:rPr lang="en-US" altLang="ja-JP" smtClean="0">
                <a:solidFill>
                  <a:prstClr val="black"/>
                </a:solidFill>
              </a:rPr>
              <a:pPr>
                <a:defRPr/>
              </a:pPr>
              <a:t>‹#›</a:t>
            </a:fld>
            <a:endParaRPr lang="en-US" altLang="ja-JP" dirty="0">
              <a:solidFill>
                <a:prstClr val="black"/>
              </a:solidFill>
            </a:endParaRPr>
          </a:p>
        </p:txBody>
      </p:sp>
    </p:spTree>
    <p:extLst>
      <p:ext uri="{BB962C8B-B14F-4D97-AF65-F5344CB8AC3E}">
        <p14:creationId xmlns:p14="http://schemas.microsoft.com/office/powerpoint/2010/main" val="2874080666"/>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273715"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7721"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2300689444"/>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057"/>
            <a:ext cx="84201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73974617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9530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503555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49557005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99797401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8959547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11370332"/>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872972"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81311342"/>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75967101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2234030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12879740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65118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4639"/>
            <a:ext cx="89154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09" y="1535113"/>
            <a:ext cx="437687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09"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128" y="1535113"/>
            <a:ext cx="437859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128"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3170016309"/>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175721449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43"/>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83" y="4589621"/>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54733812"/>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2156728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1" y="365129"/>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7708283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88545323"/>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6990433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340"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80301254"/>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2"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340"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82332"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63461460"/>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5003108"/>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54"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9655020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Tree>
    <p:extLst>
      <p:ext uri="{BB962C8B-B14F-4D97-AF65-F5344CB8AC3E}">
        <p14:creationId xmlns:p14="http://schemas.microsoft.com/office/powerpoint/2010/main" val="3112871740"/>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582"/>
            <a:ext cx="84201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35430726-EE02-445A-8226-7F5F5CB102E5}"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87718490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7D7BD548-05CD-400F-B227-F7B78B078623}"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918825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057"/>
            <a:ext cx="84201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339E4DE5-4E7E-4E3C-A4C5-60D51938E797}"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51217689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536575" y="1600204"/>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5448300" y="1600204"/>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0A327742-B8B0-4021-81C4-9662AD8B6EB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810218537"/>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04133659-350E-4F6E-A1F8-0BA502A7029E}"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829230224"/>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65248F2D-42DC-496F-B0EC-982F3842F12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667355131"/>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1B5A3BC0-8777-42C0-97D2-7F9164F5F69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843552256"/>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872972"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55235B50-FD07-4837-9C6A-E0B3D254083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140558173"/>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0D95AD0A-58AF-466C-98E2-20E8310EEFD2}"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078871908"/>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6FE0103B-66DE-4F51-B05F-7F50AE42E8C3}"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369965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9241318"/>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780337" y="274639"/>
            <a:ext cx="2414588"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536578" y="274639"/>
            <a:ext cx="7078663"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BEC6A4FA-B642-44D3-B7C4-3B39DDFD9CA5}"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362953598"/>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686"/>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952256071"/>
      </p:ext>
    </p:extLst>
  </p:cSld>
  <p:clrMapOvr>
    <a:masterClrMapping/>
  </p:clrMapOvr>
  <p:timing>
    <p:tnLst>
      <p:par>
        <p:cTn id="1" dur="indefinite" restart="never" nodeType="tmRoot"/>
      </p:par>
    </p:tnLst>
  </p:timing>
</p:sldLayout>
</file>

<file path=ppt/slideLayouts/slideLayout18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565539363"/>
      </p:ext>
    </p:extLst>
  </p:cSld>
  <p:clrMapOvr>
    <a:masterClrMapping/>
  </p:clrMapOvr>
  <p:timing>
    <p:tnLst>
      <p:par>
        <p:cT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161"/>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747578618"/>
      </p:ext>
    </p:extLst>
  </p:cSld>
  <p:clrMapOvr>
    <a:masterClrMapping/>
  </p:clrMapOvr>
  <p:timing>
    <p:tnLst>
      <p:par>
        <p:cT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102626163"/>
      </p:ext>
    </p:extLst>
  </p:cSld>
  <p:clrMapOvr>
    <a:masterClrMapping/>
  </p:clrMapOvr>
  <p:timing>
    <p:tnLst>
      <p:par>
        <p:cTn id="1" dur="indefinite" restart="never" nodeType="tmRoot"/>
      </p:par>
    </p:tnLst>
  </p:timing>
</p:sldLayout>
</file>

<file path=ppt/slideLayouts/slideLayout18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9"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4160686783"/>
      </p:ext>
    </p:extLst>
  </p:cSld>
  <p:clrMapOvr>
    <a:masterClrMapping/>
  </p:clrMapOvr>
  <p:timing>
    <p:tnLst>
      <p:par>
        <p:cTn id="1" dur="indefinite" restart="never" nodeType="tmRoot"/>
      </p:par>
    </p:tnLst>
  </p:timing>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5"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080765787"/>
      </p:ext>
    </p:extLst>
  </p:cSld>
  <p:clrMapOvr>
    <a:masterClrMapping/>
  </p:clrMapOvr>
  <p:timing>
    <p:tnLst>
      <p:par>
        <p:cTn id="1" dur="indefinite" restart="never" nodeType="tmRoot"/>
      </p:par>
    </p:tnLst>
  </p:timing>
</p:sldLayout>
</file>

<file path=ppt/slideLayouts/slideLayout18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4"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72166473"/>
      </p:ext>
    </p:extLst>
  </p:cSld>
  <p:clrMapOvr>
    <a:masterClrMapping/>
  </p:clrMapOvr>
  <p:timing>
    <p:tnLst>
      <p:par>
        <p:cTn id="1" dur="indefinite" restart="never" nodeType="tmRoot"/>
      </p:par>
    </p:tnLst>
  </p:timing>
</p:sldLayout>
</file>

<file path=ppt/slideLayouts/slideLayout18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2972" y="273103"/>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970488403"/>
      </p:ext>
    </p:extLst>
  </p:cSld>
  <p:clrMapOvr>
    <a:masterClrMapping/>
  </p:clrMapOvr>
  <p:timing>
    <p:tnLst>
      <p:par>
        <p:cTn id="1" dur="indefinite" restart="never" nodeType="tmRoot"/>
      </p:par>
    </p:tn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699290465"/>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2998" y="27339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smtClean="0"/>
              <a:t>マスター テキストの書式設定</a:t>
            </a:r>
          </a:p>
        </p:txBody>
      </p:sp>
    </p:spTree>
    <p:extLst>
      <p:ext uri="{BB962C8B-B14F-4D97-AF65-F5344CB8AC3E}">
        <p14:creationId xmlns:p14="http://schemas.microsoft.com/office/powerpoint/2010/main" val="580776443"/>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584144216"/>
      </p:ext>
    </p:extLst>
  </p:cSld>
  <p:clrMapOvr>
    <a:masterClrMapping/>
  </p:clrMapOvr>
  <p:timing>
    <p:tnLst>
      <p:par>
        <p:cTn id="1" dur="indefinite" restart="never" nodeType="tmRoot"/>
      </p:par>
    </p:tnLst>
  </p:timing>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89"/>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300" y="274689"/>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194819227"/>
      </p:ext>
    </p:extLst>
  </p:cSld>
  <p:clrMapOvr>
    <a:masterClrMapping/>
  </p:clrMapOvr>
  <p:timing>
    <p:tnLst>
      <p:par>
        <p:cTn id="1" dur="indefinite" restart="never" nodeType="tmRoot"/>
      </p:par>
    </p:tnLst>
  </p:timing>
</p:sldLayout>
</file>

<file path=ppt/slideLayouts/slideLayout19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704"/>
            <a:ext cx="84201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70902EE1-7258-4485-8959-A80156FCBB1D}"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B74C38F8-832A-457B-88FB-253789A83B85}"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516563808"/>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DC3FA29F-DA88-4941-9F52-7E74B61F9553}"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923788F8-62FF-4A91-B88D-F6767CF1F331}"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724828793"/>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179"/>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36BE6FBE-3FC4-4D9F-892B-D68D331A9136}"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E3F6E61E-8251-4987-8123-8CBB54BBE32C}"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820699957"/>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3"/>
          <p:cNvSpPr>
            <a:spLocks noGrp="1"/>
          </p:cNvSpPr>
          <p:nvPr>
            <p:ph type="dt" sz="half" idx="10"/>
          </p:nvPr>
        </p:nvSpPr>
        <p:spPr/>
        <p:txBody>
          <a:bodyPr/>
          <a:lstStyle>
            <a:lvl1pPr>
              <a:defRPr/>
            </a:lvl1pPr>
          </a:lstStyle>
          <a:p>
            <a:pPr>
              <a:defRPr/>
            </a:pPr>
            <a:fld id="{FD321DBC-B05E-43DE-BF45-6C852CC4808A}" type="datetime1">
              <a:rPr lang="ja-JP" altLang="en-US"/>
              <a:pPr>
                <a:defRPr/>
              </a:pPr>
              <a:t>2016/3/17</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D4245508-C5DF-46A7-9DF8-6B0A15B0444C}"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81173983"/>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3"/>
          <p:cNvSpPr>
            <a:spLocks noGrp="1"/>
          </p:cNvSpPr>
          <p:nvPr>
            <p:ph type="dt" sz="half" idx="10"/>
          </p:nvPr>
        </p:nvSpPr>
        <p:spPr/>
        <p:txBody>
          <a:bodyPr/>
          <a:lstStyle>
            <a:lvl1pPr>
              <a:defRPr/>
            </a:lvl1pPr>
          </a:lstStyle>
          <a:p>
            <a:pPr>
              <a:defRPr/>
            </a:pPr>
            <a:fld id="{8B77E992-E06B-4D87-B471-CEBDAFEB3560}" type="datetime1">
              <a:rPr lang="ja-JP" altLang="en-US"/>
              <a:pPr>
                <a:defRPr/>
              </a:pPr>
              <a:t>2016/3/17</a:t>
            </a:fld>
            <a:endParaRPr lang="ja-JP" altLang="en-US"/>
          </a:p>
        </p:txBody>
      </p:sp>
      <p:sp>
        <p:nvSpPr>
          <p:cNvPr id="8"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82493F8B-61F7-44BE-A14C-72DA2A71273B}"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930663298"/>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3"/>
          <p:cNvSpPr>
            <a:spLocks noGrp="1"/>
          </p:cNvSpPr>
          <p:nvPr>
            <p:ph type="dt" sz="half" idx="10"/>
          </p:nvPr>
        </p:nvSpPr>
        <p:spPr/>
        <p:txBody>
          <a:bodyPr/>
          <a:lstStyle>
            <a:lvl1pPr>
              <a:defRPr/>
            </a:lvl1pPr>
          </a:lstStyle>
          <a:p>
            <a:pPr>
              <a:defRPr/>
            </a:pPr>
            <a:fld id="{828618C7-954B-4F71-A886-5B3E804D2489}" type="datetime1">
              <a:rPr lang="ja-JP" altLang="en-US"/>
              <a:pPr>
                <a:defRPr/>
              </a:pPr>
              <a:t>2016/3/17</a:t>
            </a:fld>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5D0955B2-A6B3-4274-8B9A-38BBC4C28D83}"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4529174"/>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06BC5872-EB2E-4982-AACA-692B9D951DD7}" type="datetime1">
              <a:rPr lang="ja-JP" altLang="en-US"/>
              <a:pPr>
                <a:defRPr/>
              </a:pPr>
              <a:t>2016/3/17</a:t>
            </a:fld>
            <a:endParaRPr lang="ja-JP" altLang="en-US"/>
          </a:p>
        </p:txBody>
      </p:sp>
      <p:sp>
        <p:nvSpPr>
          <p:cNvPr id="3"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8BBA4B67-B8C1-4CC2-9DDD-563DB89B5A4F}"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57262649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2972" y="27307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A52AC244-E8C1-4E13-83ED-21860BECA0F3}" type="datetime1">
              <a:rPr lang="ja-JP" altLang="en-US"/>
              <a:pPr>
                <a:defRPr/>
              </a:pPr>
              <a:t>2016/3/17</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1D39259D-CF64-47AA-A04E-2974B2F7D785}"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71775190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425048422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027" indent="0">
              <a:buNone/>
              <a:defRPr sz="2800"/>
            </a:lvl2pPr>
            <a:lvl3pPr marL="914055" indent="0">
              <a:buNone/>
              <a:defRPr sz="2400"/>
            </a:lvl3pPr>
            <a:lvl4pPr marL="1371081" indent="0">
              <a:buNone/>
              <a:defRPr sz="2000"/>
            </a:lvl4pPr>
            <a:lvl5pPr marL="1828108" indent="0">
              <a:buNone/>
              <a:defRPr sz="2000"/>
            </a:lvl5pPr>
            <a:lvl6pPr marL="2285134" indent="0">
              <a:buNone/>
              <a:defRPr sz="2000"/>
            </a:lvl6pPr>
            <a:lvl7pPr marL="2742160" indent="0">
              <a:buNone/>
              <a:defRPr sz="2000"/>
            </a:lvl7pPr>
            <a:lvl8pPr marL="3199188" indent="0">
              <a:buNone/>
              <a:defRPr sz="2000"/>
            </a:lvl8pPr>
            <a:lvl9pPr marL="3656216" indent="0">
              <a:buNone/>
              <a:defRPr sz="2000"/>
            </a:lvl9pPr>
          </a:lstStyle>
          <a:p>
            <a:endParaRPr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smtClean="0"/>
              <a:t>マスター テキストの書式設定</a:t>
            </a:r>
          </a:p>
        </p:txBody>
      </p:sp>
    </p:spTree>
    <p:extLst>
      <p:ext uri="{BB962C8B-B14F-4D97-AF65-F5344CB8AC3E}">
        <p14:creationId xmlns:p14="http://schemas.microsoft.com/office/powerpoint/2010/main" val="3303851205"/>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C7436CFF-BEB0-455A-B043-DD70BB89FFB6}" type="datetime1">
              <a:rPr lang="ja-JP" altLang="en-US"/>
              <a:pPr>
                <a:defRPr/>
              </a:pPr>
              <a:t>2016/3/17</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91B49ABE-DD67-4BB6-9D89-727652D477E2}"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50901130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EB0BFA14-33E4-4C59-ADE1-F216E8BF3718}"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A621FF89-92FB-4539-89ED-998CE2BE8F47}"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552143112"/>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64"/>
            <a:ext cx="222885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95300" y="274664"/>
            <a:ext cx="652145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7DA2C699-1AA2-4C00-BA2A-8E1F04BAF797}"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11B463A2-907B-4B1D-ABBC-57FFDD7932C2}"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42394317"/>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95300" y="274664"/>
            <a:ext cx="8915400" cy="585152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3"/>
          <p:cNvSpPr>
            <a:spLocks noGrp="1"/>
          </p:cNvSpPr>
          <p:nvPr>
            <p:ph type="dt" sz="half" idx="10"/>
          </p:nvPr>
        </p:nvSpPr>
        <p:spPr/>
        <p:txBody>
          <a:bodyPr/>
          <a:lstStyle>
            <a:lvl1pPr>
              <a:defRPr/>
            </a:lvl1pPr>
          </a:lstStyle>
          <a:p>
            <a:pPr>
              <a:defRPr/>
            </a:pPr>
            <a:fld id="{255AA332-6DBF-4B3E-A834-65AB9FE5D337}" type="datetime1">
              <a:rPr lang="ja-JP" altLang="en-US"/>
              <a:pPr>
                <a:defRPr/>
              </a:pPr>
              <a:t>2016/3/17</a:t>
            </a:fld>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5"/>
          <p:cNvSpPr>
            <a:spLocks noGrp="1"/>
          </p:cNvSpPr>
          <p:nvPr>
            <p:ph type="sldNum" sz="quarter" idx="12"/>
          </p:nvPr>
        </p:nvSpPr>
        <p:spPr>
          <a:xfrm>
            <a:off x="7642754" y="6524888"/>
            <a:ext cx="2311400" cy="365125"/>
          </a:xfrm>
          <a:prstGeom prst="rect">
            <a:avLst/>
          </a:prstGeom>
        </p:spPr>
        <p:txBody>
          <a:bodyPr/>
          <a:lstStyle>
            <a:lvl1pPr>
              <a:defRPr/>
            </a:lvl1pPr>
          </a:lstStyle>
          <a:p>
            <a:pPr>
              <a:defRPr/>
            </a:pPr>
            <a:fld id="{F71ACF0F-61A3-4C3A-BD47-4872529B125B}"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68873810"/>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3048" y="2131613"/>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94" y="3886203"/>
            <a:ext cx="6934200" cy="1752600"/>
          </a:xfrm>
        </p:spPr>
        <p:txBody>
          <a:bodyPr/>
          <a:lstStyle>
            <a:lvl1pPr marL="0" indent="0" algn="ctr">
              <a:buNone/>
              <a:defRPr/>
            </a:lvl1pPr>
            <a:lvl2pPr marL="457138" indent="0" algn="ctr">
              <a:buNone/>
              <a:defRPr/>
            </a:lvl2pPr>
            <a:lvl3pPr marL="914277" indent="0" algn="ctr">
              <a:buNone/>
              <a:defRPr/>
            </a:lvl3pPr>
            <a:lvl4pPr marL="1371416" indent="0" algn="ctr">
              <a:buNone/>
              <a:defRPr/>
            </a:lvl4pPr>
            <a:lvl5pPr marL="1828554" indent="0" algn="ctr">
              <a:buNone/>
              <a:defRPr/>
            </a:lvl5pPr>
            <a:lvl6pPr marL="2285692" indent="0" algn="ctr">
              <a:buNone/>
              <a:defRPr/>
            </a:lvl6pPr>
            <a:lvl7pPr marL="2742831" indent="0" algn="ctr">
              <a:buNone/>
              <a:defRPr/>
            </a:lvl7pPr>
            <a:lvl8pPr marL="3199970" indent="0" algn="ctr">
              <a:buNone/>
              <a:defRPr/>
            </a:lvl8pPr>
            <a:lvl9pPr marL="3657109" indent="0" algn="ctr">
              <a:buNone/>
              <a:defRPr/>
            </a:lvl9pPr>
          </a:lstStyle>
          <a:p>
            <a:r>
              <a:rPr lang="ja-JP" altLang="en-US" smtClean="0"/>
              <a:t>マスター サブタイトルの書式設定</a:t>
            </a:r>
            <a:endParaRPr lang="ja-JP" altLang="en-US"/>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3561320930"/>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214344341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03" y="4408088"/>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603" y="2906722"/>
            <a:ext cx="8420100" cy="1500187"/>
          </a:xfrm>
        </p:spPr>
        <p:txBody>
          <a:bodyPr anchor="b"/>
          <a:lstStyle>
            <a:lvl1pPr marL="0" indent="0">
              <a:buNone/>
              <a:defRPr sz="2000"/>
            </a:lvl1pPr>
            <a:lvl2pPr marL="457138" indent="0">
              <a:buNone/>
              <a:defRPr sz="1800"/>
            </a:lvl2pPr>
            <a:lvl3pPr marL="914277" indent="0">
              <a:buNone/>
              <a:defRPr sz="1600"/>
            </a:lvl3pPr>
            <a:lvl4pPr marL="1371416" indent="0">
              <a:buNone/>
              <a:defRPr sz="1400"/>
            </a:lvl4pPr>
            <a:lvl5pPr marL="1828554" indent="0">
              <a:buNone/>
              <a:defRPr sz="1400"/>
            </a:lvl5pPr>
            <a:lvl6pPr marL="2285692" indent="0">
              <a:buNone/>
              <a:defRPr sz="1400"/>
            </a:lvl6pPr>
            <a:lvl7pPr marL="2742831" indent="0">
              <a:buNone/>
              <a:defRPr sz="1400"/>
            </a:lvl7pPr>
            <a:lvl8pPr marL="3199970" indent="0">
              <a:buNone/>
              <a:defRPr sz="1400"/>
            </a:lvl8pPr>
            <a:lvl9pPr marL="3657109" indent="0">
              <a:buNone/>
              <a:defRPr sz="1400"/>
            </a:lvl9pPr>
          </a:lstStyle>
          <a:p>
            <a:pPr lvl="0"/>
            <a:r>
              <a:rPr lang="ja-JP" altLang="en-US" smtClean="0"/>
              <a:t>マスター テキストの書式設定</a:t>
            </a:r>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3393162532"/>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97" y="160021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1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353450618"/>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94" y="1535113"/>
            <a:ext cx="4376870" cy="639762"/>
          </a:xfrm>
        </p:spPr>
        <p:txBody>
          <a:bodyPr anchor="b"/>
          <a:lstStyle>
            <a:lvl1pPr marL="0" indent="0">
              <a:buNone/>
              <a:defRPr sz="2400" b="1"/>
            </a:lvl1pPr>
            <a:lvl2pPr marL="457138" indent="0">
              <a:buNone/>
              <a:defRPr sz="2000" b="1"/>
            </a:lvl2pPr>
            <a:lvl3pPr marL="914277" indent="0">
              <a:buNone/>
              <a:defRPr sz="1800" b="1"/>
            </a:lvl3pPr>
            <a:lvl4pPr marL="1371416" indent="0">
              <a:buNone/>
              <a:defRPr sz="1600" b="1"/>
            </a:lvl4pPr>
            <a:lvl5pPr marL="1828554" indent="0">
              <a:buNone/>
              <a:defRPr sz="1600" b="1"/>
            </a:lvl5pPr>
            <a:lvl6pPr marL="2285692" indent="0">
              <a:buNone/>
              <a:defRPr sz="1600" b="1"/>
            </a:lvl6pPr>
            <a:lvl7pPr marL="2742831" indent="0">
              <a:buNone/>
              <a:defRPr sz="1600" b="1"/>
            </a:lvl7pPr>
            <a:lvl8pPr marL="3199970" indent="0">
              <a:buNone/>
              <a:defRPr sz="1600" b="1"/>
            </a:lvl8pPr>
            <a:lvl9pPr marL="3657109"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94"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219" y="1535113"/>
            <a:ext cx="4378590" cy="639762"/>
          </a:xfrm>
        </p:spPr>
        <p:txBody>
          <a:bodyPr anchor="b"/>
          <a:lstStyle>
            <a:lvl1pPr marL="0" indent="0">
              <a:buNone/>
              <a:defRPr sz="2400" b="1"/>
            </a:lvl1pPr>
            <a:lvl2pPr marL="457138" indent="0">
              <a:buNone/>
              <a:defRPr sz="2000" b="1"/>
            </a:lvl2pPr>
            <a:lvl3pPr marL="914277" indent="0">
              <a:buNone/>
              <a:defRPr sz="1800" b="1"/>
            </a:lvl3pPr>
            <a:lvl4pPr marL="1371416" indent="0">
              <a:buNone/>
              <a:defRPr sz="1600" b="1"/>
            </a:lvl4pPr>
            <a:lvl5pPr marL="1828554" indent="0">
              <a:buNone/>
              <a:defRPr sz="1600" b="1"/>
            </a:lvl5pPr>
            <a:lvl6pPr marL="2285692" indent="0">
              <a:buNone/>
              <a:defRPr sz="1600" b="1"/>
            </a:lvl6pPr>
            <a:lvl7pPr marL="2742831" indent="0">
              <a:buNone/>
              <a:defRPr sz="1600" b="1"/>
            </a:lvl7pPr>
            <a:lvl8pPr marL="3199970" indent="0">
              <a:buNone/>
              <a:defRPr sz="1600" b="1"/>
            </a:lvl8pPr>
            <a:lvl9pPr marL="3657109"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219"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200879727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193954830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3578514124"/>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146159271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3076" y="273195"/>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138" indent="0">
              <a:buNone/>
              <a:defRPr sz="1200"/>
            </a:lvl2pPr>
            <a:lvl3pPr marL="914277" indent="0">
              <a:buNone/>
              <a:defRPr sz="1000"/>
            </a:lvl3pPr>
            <a:lvl4pPr marL="1371416" indent="0">
              <a:buNone/>
              <a:defRPr sz="900"/>
            </a:lvl4pPr>
            <a:lvl5pPr marL="1828554" indent="0">
              <a:buNone/>
              <a:defRPr sz="900"/>
            </a:lvl5pPr>
            <a:lvl6pPr marL="2285692" indent="0">
              <a:buNone/>
              <a:defRPr sz="900"/>
            </a:lvl6pPr>
            <a:lvl7pPr marL="2742831" indent="0">
              <a:buNone/>
              <a:defRPr sz="900"/>
            </a:lvl7pPr>
            <a:lvl8pPr marL="3199970" indent="0">
              <a:buNone/>
              <a:defRPr sz="900"/>
            </a:lvl8pPr>
            <a:lvl9pPr marL="3657109" indent="0">
              <a:buNone/>
              <a:defRPr sz="900"/>
            </a:lvl9pPr>
          </a:lstStyle>
          <a:p>
            <a:pPr lvl="0"/>
            <a:r>
              <a:rPr lang="ja-JP" altLang="en-US" smtClean="0"/>
              <a:t>マスター テキストの書式設定</a:t>
            </a:r>
          </a:p>
        </p:txBody>
      </p:sp>
      <p:sp>
        <p:nvSpPr>
          <p:cNvPr id="5"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1555486742"/>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138" indent="0">
              <a:buNone/>
              <a:defRPr sz="2800"/>
            </a:lvl2pPr>
            <a:lvl3pPr marL="914277" indent="0">
              <a:buNone/>
              <a:defRPr sz="2400"/>
            </a:lvl3pPr>
            <a:lvl4pPr marL="1371416" indent="0">
              <a:buNone/>
              <a:defRPr sz="2000"/>
            </a:lvl4pPr>
            <a:lvl5pPr marL="1828554" indent="0">
              <a:buNone/>
              <a:defRPr sz="2000"/>
            </a:lvl5pPr>
            <a:lvl6pPr marL="2285692" indent="0">
              <a:buNone/>
              <a:defRPr sz="2000"/>
            </a:lvl6pPr>
            <a:lvl7pPr marL="2742831" indent="0">
              <a:buNone/>
              <a:defRPr sz="2000"/>
            </a:lvl7pPr>
            <a:lvl8pPr marL="3199970" indent="0">
              <a:buNone/>
              <a:defRPr sz="2000"/>
            </a:lvl8pPr>
            <a:lvl9pPr marL="3657109" indent="0">
              <a:buNone/>
              <a:defRPr sz="2000"/>
            </a:lvl9pPr>
          </a:lstStyle>
          <a:p>
            <a:pPr lvl="0"/>
            <a:endParaRPr lang="ja-JP" altLang="en-US" noProof="0" smtClean="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138" indent="0">
              <a:buNone/>
              <a:defRPr sz="1200"/>
            </a:lvl2pPr>
            <a:lvl3pPr marL="914277" indent="0">
              <a:buNone/>
              <a:defRPr sz="1000"/>
            </a:lvl3pPr>
            <a:lvl4pPr marL="1371416" indent="0">
              <a:buNone/>
              <a:defRPr sz="900"/>
            </a:lvl4pPr>
            <a:lvl5pPr marL="1828554" indent="0">
              <a:buNone/>
              <a:defRPr sz="900"/>
            </a:lvl5pPr>
            <a:lvl6pPr marL="2285692" indent="0">
              <a:buNone/>
              <a:defRPr sz="900"/>
            </a:lvl6pPr>
            <a:lvl7pPr marL="2742831" indent="0">
              <a:buNone/>
              <a:defRPr sz="900"/>
            </a:lvl7pPr>
            <a:lvl8pPr marL="3199970" indent="0">
              <a:buNone/>
              <a:defRPr sz="900"/>
            </a:lvl8pPr>
            <a:lvl9pPr marL="3657109" indent="0">
              <a:buNone/>
              <a:defRPr sz="900"/>
            </a:lvl9pPr>
          </a:lstStyle>
          <a:p>
            <a:pPr lvl="0"/>
            <a:r>
              <a:rPr lang="ja-JP" altLang="en-US" smtClean="0"/>
              <a:t>マスター テキストの書式設定</a:t>
            </a:r>
          </a:p>
        </p:txBody>
      </p:sp>
      <p:sp>
        <p:nvSpPr>
          <p:cNvPr id="5"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361638882"/>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963283258"/>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781"/>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394" y="274781"/>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970692215"/>
      </p:ext>
    </p:extLst>
  </p:cSld>
  <p:clrMapOvr>
    <a:masterClrMapping/>
  </p:clrMapOvr>
  <p:timing>
    <p:tnLst>
      <p:par>
        <p:cTn id="1" dur="indefinite" restart="never" nodeType="tmRoot"/>
      </p:par>
    </p:tnLst>
  </p:timing>
</p:sldLayout>
</file>

<file path=ppt/slideLayouts/slideLayout215.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495301" y="274781"/>
            <a:ext cx="8915400" cy="585152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2533737279"/>
      </p:ext>
    </p:extLst>
  </p:cSld>
  <p:clrMapOvr>
    <a:masterClrMapping/>
  </p:clrMapOvr>
  <p:timing>
    <p:tnLst>
      <p:par>
        <p:cT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754"/>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17406740"/>
      </p:ext>
    </p:extLst>
  </p:cSld>
  <p:clrMapOvr>
    <a:masterClrMapping/>
  </p:clrMapOvr>
  <p:timing>
    <p:tnLst>
      <p:par>
        <p:cT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316747819"/>
      </p:ext>
    </p:extLst>
  </p:cSld>
  <p:clrMapOvr>
    <a:masterClrMapping/>
  </p:clrMapOvr>
  <p:timing>
    <p:tnLst>
      <p:par>
        <p:cTn id="1" dur="indefinite" restart="never" nodeType="tmRoot"/>
      </p:par>
    </p:tnLst>
  </p:timing>
</p:sldLayout>
</file>

<file path=ppt/slideLayouts/slideLayout21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229"/>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119318223"/>
      </p:ext>
    </p:extLst>
  </p:cSld>
  <p:clrMapOvr>
    <a:masterClrMapping/>
  </p:clrMapOvr>
  <p:timing>
    <p:tnLst>
      <p:par>
        <p:cTn id="1" dur="indefinite" restart="never" nodeType="tmRoot"/>
      </p:par>
    </p:tnLst>
  </p:timing>
</p:sldLayout>
</file>

<file path=ppt/slideLayouts/slideLayout21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2448078702"/>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295379" y="333713"/>
            <a:ext cx="2340637" cy="5903913"/>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273469" y="333713"/>
            <a:ext cx="6856809" cy="5903913"/>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677028037"/>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9"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571426838"/>
      </p:ext>
    </p:extLst>
  </p:cSld>
  <p:clrMapOvr>
    <a:masterClrMapping/>
  </p:clrMapOvr>
  <p:timing>
    <p:tnLst>
      <p:par>
        <p:cTn id="1" dur="indefinite" restart="never" nodeType="tmRoot"/>
      </p:par>
    </p:tnLst>
  </p:timing>
</p:sldLayout>
</file>

<file path=ppt/slideLayouts/slideLayout22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5"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798013139"/>
      </p:ext>
    </p:extLst>
  </p:cSld>
  <p:clrMapOvr>
    <a:masterClrMapping/>
  </p:clrMapOvr>
  <p:timing>
    <p:tnLst>
      <p:par>
        <p:cTn id="1" dur="indefinite" restart="never" nodeType="tmRoot"/>
      </p:par>
    </p:tnLst>
  </p:timing>
</p:sldLayout>
</file>

<file path=ppt/slideLayouts/slideLayout22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4"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150107189"/>
      </p:ext>
    </p:extLst>
  </p:cSld>
  <p:clrMapOvr>
    <a:masterClrMapping/>
  </p:clrMapOvr>
  <p:timing>
    <p:tnLst>
      <p:par>
        <p:cTn id="1" dur="indefinite" restart="never" nodeType="tmRoot"/>
      </p:par>
    </p:tnLst>
  </p:timing>
</p:sldLayout>
</file>

<file path=ppt/slideLayouts/slideLayout22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2974" y="273103"/>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555165778"/>
      </p:ext>
    </p:extLst>
  </p:cSld>
  <p:clrMapOvr>
    <a:masterClrMapping/>
  </p:clrMapOvr>
  <p:timing>
    <p:tnLst>
      <p:par>
        <p:cTn id="1" dur="indefinite" restart="never" nodeType="tmRoot"/>
      </p:par>
    </p:tnLst>
  </p:timing>
</p:sldLayout>
</file>

<file path=ppt/slideLayouts/slideLayout22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7"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1716089093"/>
      </p:ext>
    </p:extLst>
  </p:cSld>
  <p:clrMapOvr>
    <a:masterClrMapping/>
  </p:clrMapOvr>
  <p:timing>
    <p:tnLst>
      <p:par>
        <p:cTn id="1" dur="indefinite" restart="never" nodeType="tmRoot"/>
      </p:par>
    </p:tnLst>
  </p:timing>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354523171"/>
      </p:ext>
    </p:extLst>
  </p:cSld>
  <p:clrMapOvr>
    <a:masterClrMapping/>
  </p:clrMapOvr>
  <p:timing>
    <p:tnLst>
      <p:par>
        <p:cTn id="1" dur="indefinite" restart="never" nodeType="tmRoot"/>
      </p:par>
    </p:tnLst>
  </p:timing>
</p:sldLayout>
</file>

<file path=ppt/slideLayouts/slideLayout22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89"/>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300" y="274689"/>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a:defRPr/>
            </a:lvl1pPr>
          </a:lstStyle>
          <a:p>
            <a:pPr>
              <a:defRPr/>
            </a:pPr>
            <a:endParaRPr lang="en-US" altLang="ja-JP">
              <a:solidFill>
                <a:prstClr val="black"/>
              </a:solidFill>
            </a:endParaRPr>
          </a:p>
        </p:txBody>
      </p:sp>
      <p:sp>
        <p:nvSpPr>
          <p:cNvPr id="6" name="Rectangle 7"/>
          <p:cNvSpPr>
            <a:spLocks noGrp="1" noChangeArrowheads="1"/>
          </p:cNvSpPr>
          <p:nvPr>
            <p:ph type="ftr" sz="quarter" idx="12"/>
          </p:nvPr>
        </p:nvSpPr>
        <p:spPr>
          <a:ln/>
        </p:spPr>
        <p:txBody>
          <a:bodyPr/>
          <a:lstStyle>
            <a:lvl1pPr>
              <a:defRPr/>
            </a:lvl1pPr>
          </a:lstStyle>
          <a:p>
            <a:r>
              <a:rPr lang="zh-CN" altLang="en-US" smtClean="0">
                <a:solidFill>
                  <a:prstClr val="black"/>
                </a:solidFill>
              </a:rPr>
              <a:t>社団法人 日本医師会</a:t>
            </a:r>
            <a:endParaRPr lang="en-US" altLang="ja-JP">
              <a:solidFill>
                <a:prstClr val="black"/>
              </a:solidFill>
            </a:endParaRPr>
          </a:p>
        </p:txBody>
      </p:sp>
    </p:spTree>
    <p:extLst>
      <p:ext uri="{BB962C8B-B14F-4D97-AF65-F5344CB8AC3E}">
        <p14:creationId xmlns:p14="http://schemas.microsoft.com/office/powerpoint/2010/main" val="3384939311"/>
      </p:ext>
    </p:extLst>
  </p:cSld>
  <p:clrMapOvr>
    <a:masterClrMapping/>
  </p:clrMapOvr>
  <p:timing>
    <p:tnLst>
      <p:par>
        <p:cT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9" y="2132574"/>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09" y="3886204"/>
            <a:ext cx="6934200" cy="1752600"/>
          </a:xfrm>
        </p:spPr>
        <p:txBody>
          <a:bodyPr/>
          <a:lstStyle>
            <a:lvl1pPr marL="0" indent="0" algn="ctr">
              <a:buNone/>
              <a:defRPr/>
            </a:lvl1pPr>
            <a:lvl2pPr marL="457027" indent="0" algn="ctr">
              <a:buNone/>
              <a:defRPr/>
            </a:lvl2pPr>
            <a:lvl3pPr marL="914055" indent="0" algn="ctr">
              <a:buNone/>
              <a:defRPr/>
            </a:lvl3pPr>
            <a:lvl4pPr marL="1371081" indent="0" algn="ctr">
              <a:buNone/>
              <a:defRPr/>
            </a:lvl4pPr>
            <a:lvl5pPr marL="1828108" indent="0" algn="ctr">
              <a:buNone/>
              <a:defRPr/>
            </a:lvl5pPr>
            <a:lvl6pPr marL="2285134" indent="0" algn="ctr">
              <a:buNone/>
              <a:defRPr/>
            </a:lvl6pPr>
            <a:lvl7pPr marL="2742160" indent="0" algn="ctr">
              <a:buNone/>
              <a:defRPr/>
            </a:lvl7pPr>
            <a:lvl8pPr marL="3199188" indent="0" algn="ctr">
              <a:buNone/>
              <a:defRPr/>
            </a:lvl8pPr>
            <a:lvl9pPr marL="3656216" indent="0" algn="ctr">
              <a:buNone/>
              <a:defRPr/>
            </a:lvl9pPr>
          </a:lstStyle>
          <a:p>
            <a:r>
              <a:rPr lang="ja-JP" altLang="en-US" smtClean="0"/>
              <a:t>マスター サブタイトルの書式設定</a:t>
            </a:r>
            <a:endParaRPr lang="ja-JP" altLang="en-US"/>
          </a:p>
        </p:txBody>
      </p:sp>
    </p:spTree>
    <p:extLst>
      <p:ext uri="{BB962C8B-B14F-4D97-AF65-F5344CB8AC3E}">
        <p14:creationId xmlns:p14="http://schemas.microsoft.com/office/powerpoint/2010/main" val="4053109453"/>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2260191094"/>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16" y="4409049"/>
            <a:ext cx="8420100" cy="1362075"/>
          </a:xfrm>
        </p:spPr>
        <p:txBody>
          <a:bodyPr/>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16" y="2906713"/>
            <a:ext cx="8420100" cy="1500187"/>
          </a:xfrm>
        </p:spPr>
        <p:txBody>
          <a:bodyPr anchor="b"/>
          <a:lstStyle>
            <a:lvl1pPr marL="0" indent="0">
              <a:buNone/>
              <a:defRPr sz="2000"/>
            </a:lvl1pPr>
            <a:lvl2pPr marL="457027" indent="0">
              <a:buNone/>
              <a:defRPr sz="1800"/>
            </a:lvl2pPr>
            <a:lvl3pPr marL="914055" indent="0">
              <a:buNone/>
              <a:defRPr sz="1600"/>
            </a:lvl3pPr>
            <a:lvl4pPr marL="1371081" indent="0">
              <a:buNone/>
              <a:defRPr sz="1400"/>
            </a:lvl4pPr>
            <a:lvl5pPr marL="1828108" indent="0">
              <a:buNone/>
              <a:defRPr sz="1400"/>
            </a:lvl5pPr>
            <a:lvl6pPr marL="2285134" indent="0">
              <a:buNone/>
              <a:defRPr sz="1400"/>
            </a:lvl6pPr>
            <a:lvl7pPr marL="2742160" indent="0">
              <a:buNone/>
              <a:defRPr sz="1400"/>
            </a:lvl7pPr>
            <a:lvl8pPr marL="3199188" indent="0">
              <a:buNone/>
              <a:defRPr sz="1400"/>
            </a:lvl8pPr>
            <a:lvl9pPr marL="3656216" indent="0">
              <a:buNone/>
              <a:defRPr sz="1400"/>
            </a:lvl9pPr>
          </a:lstStyle>
          <a:p>
            <a:pPr lvl="0"/>
            <a:r>
              <a:rPr lang="ja-JP" altLang="en-US" smtClean="0"/>
              <a:t>マスター テキストの書式設定</a:t>
            </a:r>
          </a:p>
        </p:txBody>
      </p:sp>
    </p:spTree>
    <p:extLst>
      <p:ext uri="{BB962C8B-B14F-4D97-AF65-F5344CB8AC3E}">
        <p14:creationId xmlns:p14="http://schemas.microsoft.com/office/powerpoint/2010/main" val="394867607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3048" y="2131998"/>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94" y="3886203"/>
            <a:ext cx="6934200" cy="1752600"/>
          </a:xfrm>
        </p:spPr>
        <p:txBody>
          <a:bodyPr/>
          <a:lstStyle>
            <a:lvl1pPr marL="0" indent="0" algn="ctr">
              <a:buNone/>
              <a:defRPr/>
            </a:lvl1pPr>
            <a:lvl2pPr marL="457138" indent="0" algn="ctr">
              <a:buNone/>
              <a:defRPr/>
            </a:lvl2pPr>
            <a:lvl3pPr marL="914277" indent="0" algn="ctr">
              <a:buNone/>
              <a:defRPr/>
            </a:lvl3pPr>
            <a:lvl4pPr marL="1371416" indent="0" algn="ctr">
              <a:buNone/>
              <a:defRPr/>
            </a:lvl4pPr>
            <a:lvl5pPr marL="1828554" indent="0" algn="ctr">
              <a:buNone/>
              <a:defRPr/>
            </a:lvl5pPr>
            <a:lvl6pPr marL="2285692" indent="0" algn="ctr">
              <a:buNone/>
              <a:defRPr/>
            </a:lvl6pPr>
            <a:lvl7pPr marL="2742831" indent="0" algn="ctr">
              <a:buNone/>
              <a:defRPr/>
            </a:lvl7pPr>
            <a:lvl8pPr marL="3199970" indent="0" algn="ctr">
              <a:buNone/>
              <a:defRPr/>
            </a:lvl8pPr>
            <a:lvl9pPr marL="3657109" indent="0" algn="ctr">
              <a:buNone/>
              <a:defRPr/>
            </a:lvl9pPr>
          </a:lstStyle>
          <a:p>
            <a:r>
              <a:rPr lang="ja-JP" altLang="en-US" smtClean="0"/>
              <a:t>マスター サブタイトルの書式設定</a:t>
            </a:r>
            <a:endParaRPr lang="ja-JP" altLang="en-US"/>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3091907436"/>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273715"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7721" y="1125538"/>
            <a:ext cx="4598723" cy="511175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378540416"/>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1" y="274639"/>
            <a:ext cx="89154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09" y="1535113"/>
            <a:ext cx="437687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09"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128" y="1535113"/>
            <a:ext cx="4378590" cy="639762"/>
          </a:xfrm>
        </p:spPr>
        <p:txBody>
          <a:bodyPr anchor="b"/>
          <a:lstStyle>
            <a:lvl1pPr marL="0" indent="0">
              <a:buNone/>
              <a:defRPr sz="2400" b="1"/>
            </a:lvl1pPr>
            <a:lvl2pPr marL="457027" indent="0">
              <a:buNone/>
              <a:defRPr sz="2000" b="1"/>
            </a:lvl2pPr>
            <a:lvl3pPr marL="914055" indent="0">
              <a:buNone/>
              <a:defRPr sz="1800" b="1"/>
            </a:lvl3pPr>
            <a:lvl4pPr marL="1371081" indent="0">
              <a:buNone/>
              <a:defRPr sz="1600" b="1"/>
            </a:lvl4pPr>
            <a:lvl5pPr marL="1828108" indent="0">
              <a:buNone/>
              <a:defRPr sz="1600" b="1"/>
            </a:lvl5pPr>
            <a:lvl6pPr marL="2285134" indent="0">
              <a:buNone/>
              <a:defRPr sz="1600" b="1"/>
            </a:lvl6pPr>
            <a:lvl7pPr marL="2742160" indent="0">
              <a:buNone/>
              <a:defRPr sz="1600" b="1"/>
            </a:lvl7pPr>
            <a:lvl8pPr marL="3199188" indent="0">
              <a:buNone/>
              <a:defRPr sz="1600" b="1"/>
            </a:lvl8pPr>
            <a:lvl9pPr marL="3656216"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128"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22865041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Tree>
    <p:extLst>
      <p:ext uri="{BB962C8B-B14F-4D97-AF65-F5344CB8AC3E}">
        <p14:creationId xmlns:p14="http://schemas.microsoft.com/office/powerpoint/2010/main" val="1761999162"/>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Tree>
    <p:extLst>
      <p:ext uri="{BB962C8B-B14F-4D97-AF65-F5344CB8AC3E}">
        <p14:creationId xmlns:p14="http://schemas.microsoft.com/office/powerpoint/2010/main" val="833776890"/>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3000" y="27339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00" y="1435103"/>
            <a:ext cx="3259006" cy="4691063"/>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smtClean="0"/>
              <a:t>マスター テキストの書式設定</a:t>
            </a:r>
          </a:p>
        </p:txBody>
      </p:sp>
    </p:spTree>
    <p:extLst>
      <p:ext uri="{BB962C8B-B14F-4D97-AF65-F5344CB8AC3E}">
        <p14:creationId xmlns:p14="http://schemas.microsoft.com/office/powerpoint/2010/main" val="2569061946"/>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027" indent="0">
              <a:buNone/>
              <a:defRPr sz="2800"/>
            </a:lvl2pPr>
            <a:lvl3pPr marL="914055" indent="0">
              <a:buNone/>
              <a:defRPr sz="2400"/>
            </a:lvl3pPr>
            <a:lvl4pPr marL="1371081" indent="0">
              <a:buNone/>
              <a:defRPr sz="2000"/>
            </a:lvl4pPr>
            <a:lvl5pPr marL="1828108" indent="0">
              <a:buNone/>
              <a:defRPr sz="2000"/>
            </a:lvl5pPr>
            <a:lvl6pPr marL="2285134" indent="0">
              <a:buNone/>
              <a:defRPr sz="2000"/>
            </a:lvl6pPr>
            <a:lvl7pPr marL="2742160" indent="0">
              <a:buNone/>
              <a:defRPr sz="2000"/>
            </a:lvl7pPr>
            <a:lvl8pPr marL="3199188" indent="0">
              <a:buNone/>
              <a:defRPr sz="2000"/>
            </a:lvl8pPr>
            <a:lvl9pPr marL="3656216" indent="0">
              <a:buNone/>
              <a:defRPr sz="2000"/>
            </a:lvl9pPr>
          </a:lstStyle>
          <a:p>
            <a:endParaRPr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027" indent="0">
              <a:buNone/>
              <a:defRPr sz="1200"/>
            </a:lvl2pPr>
            <a:lvl3pPr marL="914055" indent="0">
              <a:buNone/>
              <a:defRPr sz="1000"/>
            </a:lvl3pPr>
            <a:lvl4pPr marL="1371081" indent="0">
              <a:buNone/>
              <a:defRPr sz="900"/>
            </a:lvl4pPr>
            <a:lvl5pPr marL="1828108" indent="0">
              <a:buNone/>
              <a:defRPr sz="900"/>
            </a:lvl5pPr>
            <a:lvl6pPr marL="2285134" indent="0">
              <a:buNone/>
              <a:defRPr sz="900"/>
            </a:lvl6pPr>
            <a:lvl7pPr marL="2742160" indent="0">
              <a:buNone/>
              <a:defRPr sz="900"/>
            </a:lvl7pPr>
            <a:lvl8pPr marL="3199188" indent="0">
              <a:buNone/>
              <a:defRPr sz="900"/>
            </a:lvl8pPr>
            <a:lvl9pPr marL="3656216" indent="0">
              <a:buNone/>
              <a:defRPr sz="900"/>
            </a:lvl9pPr>
          </a:lstStyle>
          <a:p>
            <a:pPr lvl="0"/>
            <a:r>
              <a:rPr lang="ja-JP" altLang="en-US" smtClean="0"/>
              <a:t>マスター テキストの書式設定</a:t>
            </a:r>
          </a:p>
        </p:txBody>
      </p:sp>
    </p:spTree>
    <p:extLst>
      <p:ext uri="{BB962C8B-B14F-4D97-AF65-F5344CB8AC3E}">
        <p14:creationId xmlns:p14="http://schemas.microsoft.com/office/powerpoint/2010/main" val="366181237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224107527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295381" y="333713"/>
            <a:ext cx="2340637" cy="5903913"/>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273471" y="333713"/>
            <a:ext cx="6856809" cy="5903913"/>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Tree>
    <p:extLst>
      <p:ext uri="{BB962C8B-B14F-4D97-AF65-F5344CB8AC3E}">
        <p14:creationId xmlns:p14="http://schemas.microsoft.com/office/powerpoint/2010/main" val="872753429"/>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819"/>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マスター サブタイトルの書式設定</a:t>
            </a:r>
            <a:endParaRPr lang="ja-JP" altLang="en-US"/>
          </a:p>
        </p:txBody>
      </p:sp>
      <p:sp>
        <p:nvSpPr>
          <p:cNvPr id="4"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D9C8FCDE-EE4E-49E2-B132-65FC37CD292A}"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383288671"/>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6AA0E4F6-4689-484D-B82C-5A8C8D8C9AC9}"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3812967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3250973301"/>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38" y="4407294"/>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638" y="2906713"/>
            <a:ext cx="84201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マスター テキストの書式設定</a:t>
            </a:r>
          </a:p>
        </p:txBody>
      </p:sp>
      <p:sp>
        <p:nvSpPr>
          <p:cNvPr id="4"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DAC09FD9-91F2-48AA-9B71-3834F0298FA3}"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21606700"/>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742959" y="1981200"/>
            <a:ext cx="4133851"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29233" y="1981200"/>
            <a:ext cx="4133851"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1299AD46-EEA2-4BFD-B330-B78FAC23771C}"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549900494"/>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00" y="1535113"/>
            <a:ext cx="437673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00" y="2174875"/>
            <a:ext cx="437673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415" y="1535113"/>
            <a:ext cx="437832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415" y="2174875"/>
            <a:ext cx="437832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7B2C3FCF-7714-4AB0-AC9D-0D08A77F1F43}"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9040620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9CEC4DCF-3D81-40C6-9D76-FEC00BBA78AF}"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04012099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5CB41C27-A4CE-4378-AD85-3C9396F4EDB1}"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2195918643"/>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9" y="273050"/>
            <a:ext cx="3259138"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3533" y="273057"/>
            <a:ext cx="553720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09" y="1435103"/>
            <a:ext cx="3259138"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5FAC99EC-E732-48AA-B256-384B84E1AE09}"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52715403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513"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513"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ー 3"/>
          <p:cNvSpPr>
            <a:spLocks noGrp="1"/>
          </p:cNvSpPr>
          <p:nvPr>
            <p:ph type="body" sz="half" idx="2"/>
          </p:nvPr>
        </p:nvSpPr>
        <p:spPr>
          <a:xfrm>
            <a:off x="1941513"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FD1BCEB6-88AB-44AB-B969-FDE1B232A8CE}"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1221127359"/>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AC3C1938-7413-4C37-BDBE-92E2E16B6780}"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405171846"/>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58027" y="609600"/>
            <a:ext cx="2105025" cy="5486400"/>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742963" y="609600"/>
            <a:ext cx="6162675" cy="5486400"/>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308188A4-A105-437C-9213-C4BF51A96C96}"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960944602"/>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10"/>
          <p:cNvSpPr>
            <a:spLocks noGrp="1" noChangeArrowheads="1"/>
          </p:cNvSpPr>
          <p:nvPr>
            <p:ph type="sldNum" sz="quarter" idx="10"/>
          </p:nvPr>
        </p:nvSpPr>
        <p:spPr>
          <a:xfrm>
            <a:off x="9166259" y="6444057"/>
            <a:ext cx="722313" cy="390525"/>
          </a:xfrm>
          <a:prstGeom prst="rect">
            <a:avLst/>
          </a:prstGeom>
          <a:ln/>
        </p:spPr>
        <p:txBody>
          <a:bodyPr/>
          <a:lstStyle>
            <a:lvl1pPr>
              <a:defRPr/>
            </a:lvl1pPr>
          </a:lstStyle>
          <a:p>
            <a:pPr>
              <a:defRPr/>
            </a:pPr>
            <a:fld id="{75C53A55-AF48-4A25-9A34-965EAE6EE493}" type="slidenum">
              <a:rPr lang="ja-JP" altLang="en-US">
                <a:solidFill>
                  <a:srgbClr val="000000"/>
                </a:solidFill>
              </a:rPr>
              <a:pPr>
                <a:defRPr/>
              </a:pPr>
              <a:t>‹#›</a:t>
            </a:fld>
            <a:endParaRPr lang="en-US" altLang="ja-JP">
              <a:solidFill>
                <a:srgbClr val="000000"/>
              </a:solidFill>
            </a:endParaRPr>
          </a:p>
        </p:txBody>
      </p:sp>
    </p:spTree>
    <p:extLst>
      <p:ext uri="{BB962C8B-B14F-4D97-AF65-F5344CB8AC3E}">
        <p14:creationId xmlns:p14="http://schemas.microsoft.com/office/powerpoint/2010/main" val="359953041"/>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603" y="4408473"/>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603" y="2906732"/>
            <a:ext cx="8420100" cy="1500187"/>
          </a:xfrm>
        </p:spPr>
        <p:txBody>
          <a:bodyPr anchor="b"/>
          <a:lstStyle>
            <a:lvl1pPr marL="0" indent="0">
              <a:buNone/>
              <a:defRPr sz="2000"/>
            </a:lvl1pPr>
            <a:lvl2pPr marL="457138" indent="0">
              <a:buNone/>
              <a:defRPr sz="1800"/>
            </a:lvl2pPr>
            <a:lvl3pPr marL="914277" indent="0">
              <a:buNone/>
              <a:defRPr sz="1600"/>
            </a:lvl3pPr>
            <a:lvl4pPr marL="1371416" indent="0">
              <a:buNone/>
              <a:defRPr sz="1400"/>
            </a:lvl4pPr>
            <a:lvl5pPr marL="1828554" indent="0">
              <a:buNone/>
              <a:defRPr sz="1400"/>
            </a:lvl5pPr>
            <a:lvl6pPr marL="2285692" indent="0">
              <a:buNone/>
              <a:defRPr sz="1400"/>
            </a:lvl6pPr>
            <a:lvl7pPr marL="2742831" indent="0">
              <a:buNone/>
              <a:defRPr sz="1400"/>
            </a:lvl7pPr>
            <a:lvl8pPr marL="3199970" indent="0">
              <a:buNone/>
              <a:defRPr sz="1400"/>
            </a:lvl8pPr>
            <a:lvl9pPr marL="3657109" indent="0">
              <a:buNone/>
              <a:defRPr sz="1400"/>
            </a:lvl9pPr>
          </a:lstStyle>
          <a:p>
            <a:pPr lvl="0"/>
            <a:r>
              <a:rPr lang="ja-JP" altLang="en-US" smtClean="0"/>
              <a:t>マスター テキストの書式設定</a:t>
            </a:r>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2932294647"/>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820"/>
            <a:ext cx="84201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F32F2C85-96A4-4D92-9539-3A600B9EBAE3}"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42A386FD-8164-421B-9B60-C66B11149F14}"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46664354"/>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BDC30CAB-B9E0-4047-8747-A0F0DA5998BD}"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66365261-AF36-4BA1-953F-F3FC52B7B409}"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326330538"/>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295"/>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973170A0-DF9C-4298-B879-B2B37B1E4151}"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F0AEB686-EDA6-4F35-8C69-9DA84AB6492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819170263"/>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3"/>
          <p:cNvSpPr>
            <a:spLocks noGrp="1"/>
          </p:cNvSpPr>
          <p:nvPr>
            <p:ph type="dt" sz="half" idx="10"/>
          </p:nvPr>
        </p:nvSpPr>
        <p:spPr/>
        <p:txBody>
          <a:bodyPr/>
          <a:lstStyle>
            <a:lvl1pPr>
              <a:defRPr/>
            </a:lvl1pPr>
          </a:lstStyle>
          <a:p>
            <a:pPr>
              <a:defRPr/>
            </a:pPr>
            <a:fld id="{D573B16C-3EE8-444C-8AD3-692DA7B3C40C}" type="datetime1">
              <a:rPr lang="ja-JP" altLang="en-US"/>
              <a:pPr>
                <a:defRPr/>
              </a:pPr>
              <a:t>2016/3/17</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92135C17-90AA-4184-B672-4E382DA86F34}"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0897128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3"/>
          <p:cNvSpPr>
            <a:spLocks noGrp="1"/>
          </p:cNvSpPr>
          <p:nvPr>
            <p:ph type="dt" sz="half" idx="10"/>
          </p:nvPr>
        </p:nvSpPr>
        <p:spPr/>
        <p:txBody>
          <a:bodyPr/>
          <a:lstStyle>
            <a:lvl1pPr>
              <a:defRPr/>
            </a:lvl1pPr>
          </a:lstStyle>
          <a:p>
            <a:pPr>
              <a:defRPr/>
            </a:pPr>
            <a:fld id="{BAA3B772-B0CA-4371-80CB-92E751431BEC}" type="datetime1">
              <a:rPr lang="ja-JP" altLang="en-US"/>
              <a:pPr>
                <a:defRPr/>
              </a:pPr>
              <a:t>2016/3/17</a:t>
            </a:fld>
            <a:endParaRPr lang="ja-JP" altLang="en-US"/>
          </a:p>
        </p:txBody>
      </p:sp>
      <p:sp>
        <p:nvSpPr>
          <p:cNvPr id="8"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9"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F6B3AABB-49B6-4EA8-B212-D4D67562F7E2}"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947883140"/>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3"/>
          <p:cNvSpPr>
            <a:spLocks noGrp="1"/>
          </p:cNvSpPr>
          <p:nvPr>
            <p:ph type="dt" sz="half" idx="10"/>
          </p:nvPr>
        </p:nvSpPr>
        <p:spPr/>
        <p:txBody>
          <a:bodyPr/>
          <a:lstStyle>
            <a:lvl1pPr>
              <a:defRPr/>
            </a:lvl1pPr>
          </a:lstStyle>
          <a:p>
            <a:pPr>
              <a:defRPr/>
            </a:pPr>
            <a:fld id="{0C924832-E22F-42F5-A69F-4358E2B0C8DD}" type="datetime1">
              <a:rPr lang="ja-JP" altLang="en-US"/>
              <a:pPr>
                <a:defRPr/>
              </a:pPr>
              <a:t>2016/3/17</a:t>
            </a:fld>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8C3F0B71-5FF9-4CDE-AC8B-E21E015F4481}"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722003880"/>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0296291A-3901-44CD-95B0-218E9BA156D3}" type="datetime1">
              <a:rPr lang="ja-JP" altLang="en-US"/>
              <a:pPr>
                <a:defRPr/>
              </a:pPr>
              <a:t>2016/3/17</a:t>
            </a:fld>
            <a:endParaRPr lang="ja-JP" altLang="en-US"/>
          </a:p>
        </p:txBody>
      </p:sp>
      <p:sp>
        <p:nvSpPr>
          <p:cNvPr id="3"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4"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EB1B631A-89AD-44F2-8559-0C4159B53D2F}"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22003145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2974" y="27305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8E047131-7A94-4E6D-9D79-4B491D175C52}" type="datetime1">
              <a:rPr lang="ja-JP" altLang="en-US"/>
              <a:pPr>
                <a:defRPr/>
              </a:pPr>
              <a:t>2016/3/17</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C464EFE8-2898-4B37-9D77-CC548DB06A88}"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860475739"/>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08C2CAA4-42D7-44DA-9B35-FCFA0E212D92}" type="datetime1">
              <a:rPr lang="ja-JP" altLang="en-US"/>
              <a:pPr>
                <a:defRPr/>
              </a:pPr>
              <a:t>2016/3/17</a:t>
            </a:fld>
            <a:endParaRPr lang="ja-JP" altLang="en-US"/>
          </a:p>
        </p:txBody>
      </p:sp>
      <p:sp>
        <p:nvSpPr>
          <p:cNvPr id="6"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7"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B76C1077-092C-4477-8E04-6400D71876E7}"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591246447"/>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402159E6-E287-42F3-8C4D-866B6891089B}"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EBFE0922-9210-469F-B19B-6A88220754B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2679277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97" y="16003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3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175743493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5"/>
            <a:ext cx="222885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95300" y="274645"/>
            <a:ext cx="652145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BAC2D820-1B45-4217-89FD-6A6305764B6F}" type="datetime1">
              <a:rPr lang="ja-JP" altLang="en-US"/>
              <a:pPr>
                <a:defRPr/>
              </a:pPr>
              <a:t>2016/3/17</a:t>
            </a:fld>
            <a:endParaRPr lang="ja-JP" altLang="en-US"/>
          </a:p>
        </p:txBody>
      </p:sp>
      <p:sp>
        <p:nvSpPr>
          <p:cNvPr id="5"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6"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ABF68107-294C-4535-98B8-DE8512E63E0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7928301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 1"/>
          <p:cNvSpPr>
            <a:spLocks noGrp="1"/>
          </p:cNvSpPr>
          <p:nvPr>
            <p:ph/>
          </p:nvPr>
        </p:nvSpPr>
        <p:spPr>
          <a:xfrm>
            <a:off x="495300" y="274645"/>
            <a:ext cx="8915400" cy="5851525"/>
          </a:xfrm>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日付プレースホルダ 3"/>
          <p:cNvSpPr>
            <a:spLocks noGrp="1"/>
          </p:cNvSpPr>
          <p:nvPr>
            <p:ph type="dt" sz="half" idx="10"/>
          </p:nvPr>
        </p:nvSpPr>
        <p:spPr/>
        <p:txBody>
          <a:bodyPr/>
          <a:lstStyle>
            <a:lvl1pPr>
              <a:defRPr/>
            </a:lvl1pPr>
          </a:lstStyle>
          <a:p>
            <a:pPr>
              <a:defRPr/>
            </a:pPr>
            <a:fld id="{F129C755-B0E0-4976-B50A-35BA89DF0C76}" type="datetime1">
              <a:rPr lang="ja-JP" altLang="en-US"/>
              <a:pPr>
                <a:defRPr/>
              </a:pPr>
              <a:t>2016/3/17</a:t>
            </a:fld>
            <a:endParaRPr lang="ja-JP" altLang="en-US"/>
          </a:p>
        </p:txBody>
      </p:sp>
      <p:sp>
        <p:nvSpPr>
          <p:cNvPr id="4" name="フッター プレースホルダ 4"/>
          <p:cNvSpPr>
            <a:spLocks noGrp="1"/>
          </p:cNvSpPr>
          <p:nvPr>
            <p:ph type="ftr" sz="quarter" idx="11"/>
          </p:nvPr>
        </p:nvSpPr>
        <p:spPr/>
        <p:txBody>
          <a:bodyPr/>
          <a:lstStyle>
            <a:lvl1pPr>
              <a:defRPr/>
            </a:lvl1pPr>
          </a:lstStyle>
          <a:p>
            <a:pPr>
              <a:defRPr/>
            </a:pPr>
            <a:endParaRPr lang="en-US" altLang="ja-JP"/>
          </a:p>
        </p:txBody>
      </p:sp>
      <p:sp>
        <p:nvSpPr>
          <p:cNvPr id="5" name="スライド番号プレースホルダ 5"/>
          <p:cNvSpPr>
            <a:spLocks noGrp="1"/>
          </p:cNvSpPr>
          <p:nvPr>
            <p:ph type="sldNum" sz="quarter" idx="12"/>
          </p:nvPr>
        </p:nvSpPr>
        <p:spPr>
          <a:xfrm>
            <a:off x="7642754" y="6525020"/>
            <a:ext cx="2311400" cy="365125"/>
          </a:xfrm>
          <a:prstGeom prst="rect">
            <a:avLst/>
          </a:prstGeom>
        </p:spPr>
        <p:txBody>
          <a:bodyPr/>
          <a:lstStyle>
            <a:lvl1pPr>
              <a:defRPr/>
            </a:lvl1pPr>
          </a:lstStyle>
          <a:p>
            <a:pPr>
              <a:defRPr/>
            </a:pPr>
            <a:fld id="{91346DDF-D0AB-417D-BAB0-0359CFD047E4}"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016439840"/>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02093212"/>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49562298"/>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5" y="1709743"/>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85" y="4589689"/>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16886847"/>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5652729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3" y="365129"/>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88025141"/>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92410622"/>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5750362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374"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7277950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94" y="1535113"/>
            <a:ext cx="4376870" cy="639762"/>
          </a:xfrm>
        </p:spPr>
        <p:txBody>
          <a:bodyPr anchor="b"/>
          <a:lstStyle>
            <a:lvl1pPr marL="0" indent="0">
              <a:buNone/>
              <a:defRPr sz="2400" b="1"/>
            </a:lvl1pPr>
            <a:lvl2pPr marL="457138" indent="0">
              <a:buNone/>
              <a:defRPr sz="2000" b="1"/>
            </a:lvl2pPr>
            <a:lvl3pPr marL="914277" indent="0">
              <a:buNone/>
              <a:defRPr sz="1800" b="1"/>
            </a:lvl3pPr>
            <a:lvl4pPr marL="1371416" indent="0">
              <a:buNone/>
              <a:defRPr sz="1600" b="1"/>
            </a:lvl4pPr>
            <a:lvl5pPr marL="1828554" indent="0">
              <a:buNone/>
              <a:defRPr sz="1600" b="1"/>
            </a:lvl5pPr>
            <a:lvl6pPr marL="2285692" indent="0">
              <a:buNone/>
              <a:defRPr sz="1600" b="1"/>
            </a:lvl6pPr>
            <a:lvl7pPr marL="2742831" indent="0">
              <a:buNone/>
              <a:defRPr sz="1600" b="1"/>
            </a:lvl7pPr>
            <a:lvl8pPr marL="3199970" indent="0">
              <a:buNone/>
              <a:defRPr sz="1600" b="1"/>
            </a:lvl8pPr>
            <a:lvl9pPr marL="3657109"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94"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219" y="1535113"/>
            <a:ext cx="4378590" cy="639762"/>
          </a:xfrm>
        </p:spPr>
        <p:txBody>
          <a:bodyPr anchor="b"/>
          <a:lstStyle>
            <a:lvl1pPr marL="0" indent="0">
              <a:buNone/>
              <a:defRPr sz="2400" b="1"/>
            </a:lvl1pPr>
            <a:lvl2pPr marL="457138" indent="0">
              <a:buNone/>
              <a:defRPr sz="2000" b="1"/>
            </a:lvl2pPr>
            <a:lvl3pPr marL="914277" indent="0">
              <a:buNone/>
              <a:defRPr sz="1800" b="1"/>
            </a:lvl3pPr>
            <a:lvl4pPr marL="1371416" indent="0">
              <a:buNone/>
              <a:defRPr sz="1600" b="1"/>
            </a:lvl4pPr>
            <a:lvl5pPr marL="1828554" indent="0">
              <a:buNone/>
              <a:defRPr sz="1600" b="1"/>
            </a:lvl5pPr>
            <a:lvl6pPr marL="2285692" indent="0">
              <a:buNone/>
              <a:defRPr sz="1600" b="1"/>
            </a:lvl6pPr>
            <a:lvl7pPr marL="2742831" indent="0">
              <a:buNone/>
              <a:defRPr sz="1600" b="1"/>
            </a:lvl7pPr>
            <a:lvl8pPr marL="3199970" indent="0">
              <a:buNone/>
              <a:defRPr sz="1600" b="1"/>
            </a:lvl8pPr>
            <a:lvl9pPr marL="3657109"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219"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39856072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374"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08372345"/>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641828"/>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54"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66972978"/>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1068"/>
            <a:ext cx="84201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D14EB3FE-173D-472F-825A-5B62FBBF8CD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3709957294"/>
      </p:ext>
    </p:extLst>
  </p:cSld>
  <p:clrMapOvr>
    <a:masterClrMapping/>
  </p:clrMapOvr>
  <p:timing>
    <p:tnLst>
      <p:par>
        <p:cTn id="1" dur="indefinite" restart="never" nodeType="tmRoot"/>
      </p:par>
    </p:tnLst>
  </p:timing>
</p:sldLayout>
</file>

<file path=ppt/slideLayouts/slideLayout27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CC989293-1BD9-4EE6-891D-A93742445FDE}"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1568291288"/>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543"/>
            <a:ext cx="84201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67EB7D78-B564-49F4-8E20-3048C3A18B8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8266530"/>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9530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503555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4585CB60-0085-4A76-A5C7-27574B6C0D73}"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76725624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1F96BCC1-FADD-4058-88BB-DA7177129628}"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9972615"/>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7C559D5B-46E0-4C51-B17A-5AEC9B10D79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1941546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2B585F62-DB31-4C5D-A1B0-CEE173DDD17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9938815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3972541793"/>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872974"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16393508-90F9-451E-81BB-7ABAD218700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12249158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80FC0EFB-5D76-474A-998C-C4D48A000A9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746378372"/>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CD49F0F9-0304-4B31-BC03-E32FE492A177}"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3639858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95300" y="274639"/>
            <a:ext cx="652145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3B554C75-BDE2-4BF5-8FE9-006662CFD23D}"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560671936"/>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8C6A67EE-664F-47F5-B8B6-4FAE6ECEDE44}"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4E150DFC-EF4C-4821-A233-CA05C4BCCA9D}"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22069868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9666056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34494987"/>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5" y="1709753"/>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85" y="4589915"/>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69002183"/>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18206603"/>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3" y="365129"/>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36195772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2403334378"/>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09544055"/>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667452813"/>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374" y="98743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661876117"/>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374" y="98743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826470952"/>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843380017"/>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54"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325"/>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860528001"/>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3013370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27776920"/>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5" y="1709753"/>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85" y="4589887"/>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3532041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56021486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3" y="1709758"/>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83" y="4590719"/>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320478029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3076" y="273200"/>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00" y="1435192"/>
            <a:ext cx="3259006" cy="4691063"/>
          </a:xfrm>
        </p:spPr>
        <p:txBody>
          <a:bodyPr/>
          <a:lstStyle>
            <a:lvl1pPr marL="0" indent="0">
              <a:buNone/>
              <a:defRPr sz="1400"/>
            </a:lvl1pPr>
            <a:lvl2pPr marL="457138" indent="0">
              <a:buNone/>
              <a:defRPr sz="1200"/>
            </a:lvl2pPr>
            <a:lvl3pPr marL="914277" indent="0">
              <a:buNone/>
              <a:defRPr sz="1000"/>
            </a:lvl3pPr>
            <a:lvl4pPr marL="1371416" indent="0">
              <a:buNone/>
              <a:defRPr sz="900"/>
            </a:lvl4pPr>
            <a:lvl5pPr marL="1828554" indent="0">
              <a:buNone/>
              <a:defRPr sz="900"/>
            </a:lvl5pPr>
            <a:lvl6pPr marL="2285692" indent="0">
              <a:buNone/>
              <a:defRPr sz="900"/>
            </a:lvl6pPr>
            <a:lvl7pPr marL="2742831" indent="0">
              <a:buNone/>
              <a:defRPr sz="900"/>
            </a:lvl7pPr>
            <a:lvl8pPr marL="3199970" indent="0">
              <a:buNone/>
              <a:defRPr sz="900"/>
            </a:lvl8pPr>
            <a:lvl9pPr marL="3657109" indent="0">
              <a:buNone/>
              <a:defRPr sz="900"/>
            </a:lvl9pPr>
          </a:lstStyle>
          <a:p>
            <a:pPr lvl="0"/>
            <a:r>
              <a:rPr lang="ja-JP" altLang="en-US" smtClean="0"/>
              <a:t>マスター テキストの書式設定</a:t>
            </a:r>
          </a:p>
        </p:txBody>
      </p:sp>
      <p:sp>
        <p:nvSpPr>
          <p:cNvPr id="5"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2453248270"/>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3" y="365129"/>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61627532"/>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571928429"/>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63461096"/>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374" y="98743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92980937"/>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374" y="98743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90663190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36682008"/>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54"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9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55877978"/>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1288"/>
            <a:ext cx="8420100" cy="1470025"/>
          </a:xfrm>
        </p:spPr>
        <p:txBody>
          <a:bodyPr/>
          <a:lstStyle/>
          <a:p>
            <a:r>
              <a:rPr kumimoji="1" lang="ja-JP" altLang="en-US" smtClean="0"/>
              <a:t>マスタ タイトルの書式設定</a:t>
            </a:r>
            <a:endParaRPr kumimoji="1" lang="ja-JP" altLang="en-US"/>
          </a:p>
        </p:txBody>
      </p:sp>
      <p:sp>
        <p:nvSpPr>
          <p:cNvPr id="3" name="サブタイトル 2"/>
          <p:cNvSpPr>
            <a:spLocks noGrp="1"/>
          </p:cNvSpPr>
          <p:nvPr>
            <p:ph type="subTitle" idx="1"/>
          </p:nvPr>
        </p:nvSpPr>
        <p:spPr>
          <a:xfrm>
            <a:off x="1485901"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 サブタイトルの書式設定</a:t>
            </a:r>
            <a:endParaRPr kumimoji="1" lang="ja-JP" altLang="en-US"/>
          </a:p>
        </p:txBody>
      </p:sp>
      <p:sp>
        <p:nvSpPr>
          <p:cNvPr id="4" name="日付プレースホルダ 3"/>
          <p:cNvSpPr>
            <a:spLocks noGrp="1"/>
          </p:cNvSpPr>
          <p:nvPr>
            <p:ph type="dt" sz="half" idx="10"/>
          </p:nvPr>
        </p:nvSpPr>
        <p:spPr/>
        <p:txBody>
          <a:bodyPr/>
          <a:lstStyle/>
          <a:p>
            <a:fld id="{0EE86A3F-BD7D-496A-9B10-6C587D33322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31238721"/>
      </p:ext>
    </p:extLst>
  </p:cSld>
  <p:clrMapOvr>
    <a:masterClrMapping/>
  </p:clrMapOvr>
  <p:timing>
    <p:tnLst>
      <p:par>
        <p:cTn id="1" dur="indefinite" restart="never" nodeType="tmRoot"/>
      </p:par>
    </p:tnLst>
  </p:timing>
</p:sldLayout>
</file>

<file path=ppt/slideLayouts/slideLayout30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p:txBody>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0C6E4F37-76D2-40C7-A214-78F8DEC0E394}"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36550263"/>
      </p:ext>
    </p:extLst>
  </p:cSld>
  <p:clrMapOvr>
    <a:masterClrMapping/>
  </p:clrMapOvr>
  <p:timing>
    <p:tnLst>
      <p:par>
        <p:cTn id="1" dur="indefinite" restart="never" nodeType="tmRoot"/>
      </p:par>
    </p:tnLst>
  </p:timing>
</p:sldLayout>
</file>

<file path=ppt/slideLayouts/slideLayout30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763"/>
            <a:ext cx="8420100" cy="1362075"/>
          </a:xfrm>
        </p:spPr>
        <p:txBody>
          <a:bodyPr anchor="t"/>
          <a:lstStyle>
            <a:lvl1pPr algn="l">
              <a:defRPr sz="4000" b="1" cap="all"/>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 テキストの書式設定</a:t>
            </a:r>
          </a:p>
        </p:txBody>
      </p:sp>
      <p:sp>
        <p:nvSpPr>
          <p:cNvPr id="4" name="日付プレースホルダ 3"/>
          <p:cNvSpPr>
            <a:spLocks noGrp="1"/>
          </p:cNvSpPr>
          <p:nvPr>
            <p:ph type="dt" sz="half" idx="10"/>
          </p:nvPr>
        </p:nvSpPr>
        <p:spPr/>
        <p:txBody>
          <a:bodyPr/>
          <a:lstStyle/>
          <a:p>
            <a:fld id="{BBC62F19-CF45-45C6-9596-F70A978A926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054610671"/>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138" indent="0">
              <a:buNone/>
              <a:defRPr sz="2800"/>
            </a:lvl2pPr>
            <a:lvl3pPr marL="914277" indent="0">
              <a:buNone/>
              <a:defRPr sz="2400"/>
            </a:lvl3pPr>
            <a:lvl4pPr marL="1371416" indent="0">
              <a:buNone/>
              <a:defRPr sz="2000"/>
            </a:lvl4pPr>
            <a:lvl5pPr marL="1828554" indent="0">
              <a:buNone/>
              <a:defRPr sz="2000"/>
            </a:lvl5pPr>
            <a:lvl6pPr marL="2285692" indent="0">
              <a:buNone/>
              <a:defRPr sz="2000"/>
            </a:lvl6pPr>
            <a:lvl7pPr marL="2742831" indent="0">
              <a:buNone/>
              <a:defRPr sz="2000"/>
            </a:lvl7pPr>
            <a:lvl8pPr marL="3199970" indent="0">
              <a:buNone/>
              <a:defRPr sz="2000"/>
            </a:lvl8pPr>
            <a:lvl9pPr marL="3657109" indent="0">
              <a:buNone/>
              <a:defRPr sz="2000"/>
            </a:lvl9pPr>
          </a:lstStyle>
          <a:p>
            <a:pPr lvl="0"/>
            <a:endParaRPr lang="ja-JP" altLang="en-US" noProof="0" smtClean="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138" indent="0">
              <a:buNone/>
              <a:defRPr sz="1200"/>
            </a:lvl2pPr>
            <a:lvl3pPr marL="914277" indent="0">
              <a:buNone/>
              <a:defRPr sz="1000"/>
            </a:lvl3pPr>
            <a:lvl4pPr marL="1371416" indent="0">
              <a:buNone/>
              <a:defRPr sz="900"/>
            </a:lvl4pPr>
            <a:lvl5pPr marL="1828554" indent="0">
              <a:buNone/>
              <a:defRPr sz="900"/>
            </a:lvl5pPr>
            <a:lvl6pPr marL="2285692" indent="0">
              <a:buNone/>
              <a:defRPr sz="900"/>
            </a:lvl6pPr>
            <a:lvl7pPr marL="2742831" indent="0">
              <a:buNone/>
              <a:defRPr sz="900"/>
            </a:lvl7pPr>
            <a:lvl8pPr marL="3199970" indent="0">
              <a:buNone/>
              <a:defRPr sz="900"/>
            </a:lvl8pPr>
            <a:lvl9pPr marL="3657109" indent="0">
              <a:buNone/>
              <a:defRPr sz="900"/>
            </a:lvl9pPr>
          </a:lstStyle>
          <a:p>
            <a:pPr lvl="0"/>
            <a:r>
              <a:rPr lang="ja-JP" altLang="en-US" smtClean="0"/>
              <a:t>マスター テキストの書式設定</a:t>
            </a:r>
          </a:p>
        </p:txBody>
      </p:sp>
      <p:sp>
        <p:nvSpPr>
          <p:cNvPr id="5"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1234020689"/>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sz="half" idx="1"/>
          </p:nvPr>
        </p:nvSpPr>
        <p:spPr>
          <a:xfrm>
            <a:off x="495301"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 3"/>
          <p:cNvSpPr>
            <a:spLocks noGrp="1"/>
          </p:cNvSpPr>
          <p:nvPr>
            <p:ph sz="half" idx="2"/>
          </p:nvPr>
        </p:nvSpPr>
        <p:spPr>
          <a:xfrm>
            <a:off x="503555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 4"/>
          <p:cNvSpPr>
            <a:spLocks noGrp="1"/>
          </p:cNvSpPr>
          <p:nvPr>
            <p:ph type="dt" sz="half" idx="10"/>
          </p:nvPr>
        </p:nvSpPr>
        <p:spPr/>
        <p:txBody>
          <a:bodyPr/>
          <a:lstStyle/>
          <a:p>
            <a:fld id="{73E823C1-3752-4FF8-BCF8-12F4EC965E5A}"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08029059"/>
      </p:ext>
    </p:extLst>
  </p:cSld>
  <p:clrMapOvr>
    <a:masterClrMapping/>
  </p:clrMapOvr>
  <p:timing>
    <p:tnLst>
      <p:par>
        <p:cTn id="1" dur="indefinite" restart="never" nodeType="tmRoot"/>
      </p:par>
    </p:tnLst>
  </p:timing>
</p:sldLayout>
</file>

<file path=ppt/slideLayouts/slideLayout31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 4"/>
          <p:cNvSpPr>
            <a:spLocks noGrp="1"/>
          </p:cNvSpPr>
          <p:nvPr>
            <p:ph type="body" sz="quarter" idx="3"/>
          </p:nvPr>
        </p:nvSpPr>
        <p:spPr>
          <a:xfrm>
            <a:off x="5032116"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6" name="コンテンツ プレースホルダ 5"/>
          <p:cNvSpPr>
            <a:spLocks noGrp="1"/>
          </p:cNvSpPr>
          <p:nvPr>
            <p:ph sz="quarter" idx="4"/>
          </p:nvPr>
        </p:nvSpPr>
        <p:spPr>
          <a:xfrm>
            <a:off x="5032116"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 6"/>
          <p:cNvSpPr>
            <a:spLocks noGrp="1"/>
          </p:cNvSpPr>
          <p:nvPr>
            <p:ph type="dt" sz="half" idx="10"/>
          </p:nvPr>
        </p:nvSpPr>
        <p:spPr/>
        <p:txBody>
          <a:bodyPr/>
          <a:lstStyle/>
          <a:p>
            <a:fld id="{8B1E61A5-D581-4DBB-A175-BB03D8316EC8}"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フッター プレースホルダ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 8"/>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67043821"/>
      </p:ext>
    </p:extLst>
  </p:cSld>
  <p:clrMapOvr>
    <a:masterClrMapping/>
  </p:clrMapOvr>
  <p:timing>
    <p:tnLst>
      <p:par>
        <p:cTn id="1" dur="indefinite" restart="never" nodeType="tmRoot"/>
      </p:par>
    </p:tnLst>
  </p:timing>
</p:sldLayout>
</file>

<file path=ppt/slideLayouts/slideLayout31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fld id="{E2CEC7BB-E6E6-4893-A5CF-18BF300EC50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フッター プレースホルダ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 4"/>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99775589"/>
      </p:ext>
    </p:extLst>
  </p:cSld>
  <p:clrMapOvr>
    <a:masterClrMapping/>
  </p:clrMapOvr>
  <p:timing>
    <p:tnLst>
      <p:par>
        <p:cTn id="1" dur="indefinite" restart="never" nodeType="tmRoot"/>
      </p:par>
    </p:tnLst>
  </p:timing>
</p:sldLayout>
</file>

<file path=ppt/slideLayouts/slideLayout31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fld id="{39AE0848-522A-43A4-8101-DB269AC2778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フッター プレースホルダ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 3"/>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00618221"/>
      </p:ext>
    </p:extLst>
  </p:cSld>
  <p:clrMapOvr>
    <a:masterClrMapping/>
  </p:clrMapOvr>
  <p:timing>
    <p:tnLst>
      <p:par>
        <p:cTn id="1" dur="indefinite" restart="never" nodeType="tmRoot"/>
      </p:par>
    </p:tnLst>
  </p:timing>
</p:sldLayout>
</file>

<file path=ppt/slideLayouts/slideLayout314.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9" y="273050"/>
            <a:ext cx="3259006" cy="1162050"/>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a:xfrm>
            <a:off x="3872974"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 3"/>
          <p:cNvSpPr>
            <a:spLocks noGrp="1"/>
          </p:cNvSpPr>
          <p:nvPr>
            <p:ph type="body" sz="half" idx="2"/>
          </p:nvPr>
        </p:nvSpPr>
        <p:spPr>
          <a:xfrm>
            <a:off x="495309"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EBA879B1-F5B5-4692-9678-43B9E1E75584}"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54223751"/>
      </p:ext>
    </p:extLst>
  </p:cSld>
  <p:clrMapOvr>
    <a:masterClrMapping/>
  </p:clrMapOvr>
  <p:timing>
    <p:tnLst>
      <p:par>
        <p:cT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6" y="4800600"/>
            <a:ext cx="5943600" cy="566738"/>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図プレースホルダ 2"/>
          <p:cNvSpPr>
            <a:spLocks noGrp="1"/>
          </p:cNvSpPr>
          <p:nvPr>
            <p:ph type="pic" idx="1"/>
          </p:nvPr>
        </p:nvSpPr>
        <p:spPr>
          <a:xfrm>
            <a:off x="1941646"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 3"/>
          <p:cNvSpPr>
            <a:spLocks noGrp="1"/>
          </p:cNvSpPr>
          <p:nvPr>
            <p:ph type="body" sz="half" idx="2"/>
          </p:nvPr>
        </p:nvSpPr>
        <p:spPr>
          <a:xfrm>
            <a:off x="1941646"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fld id="{8FF62D90-69F3-4225-A591-6B567B472225}"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81860929"/>
      </p:ext>
    </p:extLst>
  </p:cSld>
  <p:clrMapOvr>
    <a:masterClrMapping/>
  </p:clrMapOvr>
  <p:timing>
    <p:tnLst>
      <p:par>
        <p:cT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1DCC9698-9CE2-4642-A669-0328FD27D9DD}"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80478267"/>
      </p:ext>
    </p:extLst>
  </p:cSld>
  <p:clrMapOvr>
    <a:masterClrMapping/>
  </p:clrMapOvr>
  <p:timing>
    <p:tnLst>
      <p:par>
        <p:cTn id="1" dur="indefinite" restart="never" nodeType="tmRoot"/>
      </p:par>
    </p:tnLst>
  </p:timing>
</p:sldLayout>
</file>

<file path=ppt/slideLayouts/slideLayout31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a:xfrm>
            <a:off x="495301" y="274639"/>
            <a:ext cx="6521450" cy="5851525"/>
          </a:xfrm>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fld id="{D3936D60-86ED-445F-B2E7-1B7D835C7F9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fld id="{C1D1CDC8-59F3-4EBE-8764-82CF74C376BC}"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7614622"/>
      </p:ext>
    </p:extLst>
  </p:cSld>
  <p:clrMapOvr>
    <a:masterClrMapping/>
  </p:clrMapOvr>
  <p:timing>
    <p:tnLst>
      <p:par>
        <p:cTn id="1" dur="indefinite" restart="never" nodeType="tmRoot"/>
      </p:par>
    </p:tnLst>
  </p:timing>
</p:sldLayout>
</file>

<file path=ppt/slideLayouts/slideLayout31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768"/>
            <a:ext cx="84201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FE90382D-9E66-484F-9B4F-55B7FE7ACF48}"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91635234"/>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BDE1A852-93A9-4B21-B17B-E8C73FB39403}"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93801295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273493639"/>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243"/>
            <a:ext cx="84201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7D416A01-00BA-41BC-A000-0AC7926E01A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00435290"/>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536577" y="1600204"/>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5448302" y="1600204"/>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8A2AE5FB-CAC1-4032-9A29-EAF3519700D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13291226"/>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4638"/>
            <a:ext cx="8915400" cy="1143000"/>
          </a:xfrm>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48804650-89F1-4666-8187-E07F78D4622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24053022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8D1BD874-9FC7-4254-A0C3-FF8AA3804CC5}"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68071359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3BF173B1-FAAB-4F20-A0B8-B9B4DCA3D4CD}"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544220146"/>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872974"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2A358CA6-3BD4-47FD-863F-ABBDEB228B5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6188247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A0B83980-76F8-4F59-AAC5-5161B970CFB3}"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24131281"/>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E4606919-5FE5-4300-9A4B-63BD1062DD57}"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701160656"/>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780337" y="274639"/>
            <a:ext cx="2414588"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536610" y="274639"/>
            <a:ext cx="7078663"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A3950F67-6090-4F43-B89A-DD7033A0A284}"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70668029"/>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9602A77F-4CF6-4331-BEDD-10365E9A1C7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01554026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781"/>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394" y="274781"/>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2173508352"/>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E5F934B0-A366-4A78-9641-576D2C25391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93325116"/>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1" y="1709743"/>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81" y="4589533"/>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0B6D0AFA-7E7E-464B-AAE9-2AF747CBC9B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3370248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0FE802CF-1232-4EE1-AC8B-37383584499D}"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56188736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29" y="365129"/>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9563EDB0-CE7E-4CE0-8F72-4903624CE23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734999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3CCBF7CA-6298-4E25-AC78-A26CEF7AB747}"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231790864"/>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91BF52E-75F1-4304-B69A-14664FBE36F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399339700"/>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0"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374"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330"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E7654AA5-DBCE-4643-8C48-D85D36297EEE}"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553111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0"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374"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82330"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854B8BD0-CBEF-4234-8A9F-8089222B0013}"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57828874"/>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A933BC94-404B-4D03-A55C-CC33598B05C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0007425"/>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8982"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038"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B3059273-70CD-4519-A4CA-8FCBAA66B71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94802045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Only" preserve="1">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495301" y="274781"/>
            <a:ext cx="8915400" cy="585152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5"/>
          <p:cNvSpPr>
            <a:spLocks noGrp="1" noChangeArrowheads="1"/>
          </p:cNvSpPr>
          <p:nvPr>
            <p:ph type="ftr" sz="quarter" idx="10"/>
          </p:nvPr>
        </p:nvSpPr>
        <p:spPr/>
        <p:txBody>
          <a:bodyPr/>
          <a:lstStyle>
            <a:lvl1pPr defTabSz="455613">
              <a:defRPr/>
            </a:lvl1pPr>
          </a:lstStyle>
          <a:p>
            <a:pPr>
              <a:defRPr/>
            </a:pPr>
            <a:r>
              <a:rPr lang="zh-CN" altLang="en-US"/>
              <a:t>社団法人 日本医師会</a:t>
            </a:r>
            <a:endParaRPr lang="en-US" altLang="ja-JP"/>
          </a:p>
        </p:txBody>
      </p:sp>
    </p:spTree>
    <p:extLst>
      <p:ext uri="{BB962C8B-B14F-4D97-AF65-F5344CB8AC3E}">
        <p14:creationId xmlns:p14="http://schemas.microsoft.com/office/powerpoint/2010/main" val="129014860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566"/>
            <a:ext cx="84201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1E0BC81B-C62D-4D1B-85B1-5508B8C1D186}"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609451" y="6493013"/>
            <a:ext cx="2311400" cy="365125"/>
          </a:xfrm>
          <a:prstGeom prst="rect">
            <a:avLst/>
          </a:prstGeom>
        </p:spPr>
        <p:txBody>
          <a:bodyPr/>
          <a:lstStyle>
            <a:lvl1pPr>
              <a:defRPr sz="2800">
                <a:solidFill>
                  <a:schemeClr val="tx1"/>
                </a:solidFill>
              </a:defRPr>
            </a:lvl1pPr>
          </a:lstStyle>
          <a:p>
            <a:pPr>
              <a:defRPr/>
            </a:pPr>
            <a:fld id="{8FE0C078-5C35-495F-92D3-BB7EA03CBDD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80510194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F47BDC11-D7A8-4FA9-9848-932F0034A639}"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502266"/>
            <a:ext cx="2311400" cy="365125"/>
          </a:xfrm>
          <a:prstGeom prst="rect">
            <a:avLst/>
          </a:prstGeom>
        </p:spPr>
        <p:txBody>
          <a:bodyPr/>
          <a:lstStyle>
            <a:lvl1pPr>
              <a:defRPr sz="2800">
                <a:solidFill>
                  <a:schemeClr val="tx1"/>
                </a:solidFill>
              </a:defRPr>
            </a:lvl1pPr>
          </a:lstStyle>
          <a:p>
            <a:pPr>
              <a:defRPr/>
            </a:pPr>
            <a:fld id="{7108BFC4-E38A-4B7E-A3DB-9657D9658C58}"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00272890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041"/>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800C92F6-90FF-4CE6-8742-8D24EBFCD39E}"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493013"/>
            <a:ext cx="2311400" cy="365125"/>
          </a:xfrm>
          <a:prstGeom prst="rect">
            <a:avLst/>
          </a:prstGeom>
        </p:spPr>
        <p:txBody>
          <a:bodyPr/>
          <a:lstStyle>
            <a:lvl1pPr>
              <a:defRPr/>
            </a:lvl1pPr>
          </a:lstStyle>
          <a:p>
            <a:pPr>
              <a:defRPr/>
            </a:pPr>
            <a:fld id="{8C2BFA45-423E-4E98-BF21-E04F0E7602D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45564691"/>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3"/>
          <p:cNvSpPr>
            <a:spLocks noGrp="1"/>
          </p:cNvSpPr>
          <p:nvPr>
            <p:ph type="dt" sz="half" idx="10"/>
          </p:nvPr>
        </p:nvSpPr>
        <p:spPr/>
        <p:txBody>
          <a:bodyPr/>
          <a:lstStyle>
            <a:lvl1pPr>
              <a:defRPr/>
            </a:lvl1pPr>
          </a:lstStyle>
          <a:p>
            <a:pPr>
              <a:defRPr/>
            </a:pPr>
            <a:fld id="{C990C5E7-F310-4034-B029-D988D34E48B3}"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a:xfrm>
            <a:off x="7594600" y="6493013"/>
            <a:ext cx="2311400" cy="365125"/>
          </a:xfrm>
          <a:prstGeom prst="rect">
            <a:avLst/>
          </a:prstGeom>
        </p:spPr>
        <p:txBody>
          <a:bodyPr/>
          <a:lstStyle>
            <a:lvl1pPr>
              <a:defRPr/>
            </a:lvl1pPr>
          </a:lstStyle>
          <a:p>
            <a:pPr>
              <a:defRPr/>
            </a:pPr>
            <a:fld id="{6D93AD70-4941-4677-823A-8DC080DD9856}"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437513823"/>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3"/>
          <p:cNvSpPr>
            <a:spLocks noGrp="1"/>
          </p:cNvSpPr>
          <p:nvPr>
            <p:ph type="dt" sz="half" idx="10"/>
          </p:nvPr>
        </p:nvSpPr>
        <p:spPr/>
        <p:txBody>
          <a:bodyPr/>
          <a:lstStyle>
            <a:lvl1pPr>
              <a:defRPr/>
            </a:lvl1pPr>
          </a:lstStyle>
          <a:p>
            <a:pPr>
              <a:defRPr/>
            </a:pPr>
            <a:fld id="{BA2ACAAE-A774-41AB-81DB-25C5CA18B212}"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9" name="スライド番号プレースホルダ 5"/>
          <p:cNvSpPr>
            <a:spLocks noGrp="1"/>
          </p:cNvSpPr>
          <p:nvPr>
            <p:ph type="sldNum" sz="quarter" idx="12"/>
          </p:nvPr>
        </p:nvSpPr>
        <p:spPr>
          <a:xfrm>
            <a:off x="7594600" y="6493013"/>
            <a:ext cx="2311400" cy="365125"/>
          </a:xfrm>
          <a:prstGeom prst="rect">
            <a:avLst/>
          </a:prstGeom>
        </p:spPr>
        <p:txBody>
          <a:bodyPr/>
          <a:lstStyle>
            <a:lvl1pPr>
              <a:defRPr/>
            </a:lvl1pPr>
          </a:lstStyle>
          <a:p>
            <a:pPr>
              <a:defRPr/>
            </a:pPr>
            <a:fld id="{010D9F44-1968-495D-9D4B-4716D6ED2CDB}"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206759961"/>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3"/>
          <p:cNvSpPr>
            <a:spLocks noGrp="1"/>
          </p:cNvSpPr>
          <p:nvPr>
            <p:ph type="dt" sz="half" idx="10"/>
          </p:nvPr>
        </p:nvSpPr>
        <p:spPr/>
        <p:txBody>
          <a:bodyPr/>
          <a:lstStyle>
            <a:lvl1pPr>
              <a:defRPr/>
            </a:lvl1pPr>
          </a:lstStyle>
          <a:p>
            <a:pPr>
              <a:defRPr/>
            </a:pPr>
            <a:fld id="{81FDA322-C8D2-4E16-804E-E8C1152B35D3}"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5" name="スライド番号プレースホルダ 5"/>
          <p:cNvSpPr>
            <a:spLocks noGrp="1"/>
          </p:cNvSpPr>
          <p:nvPr>
            <p:ph type="sldNum" sz="quarter" idx="12"/>
          </p:nvPr>
        </p:nvSpPr>
        <p:spPr>
          <a:xfrm>
            <a:off x="7594600" y="6483726"/>
            <a:ext cx="2311400" cy="365125"/>
          </a:xfrm>
          <a:prstGeom prst="rect">
            <a:avLst/>
          </a:prstGeom>
        </p:spPr>
        <p:txBody>
          <a:bodyPr/>
          <a:lstStyle>
            <a:lvl1pPr>
              <a:defRPr sz="2800">
                <a:solidFill>
                  <a:schemeClr val="tx1"/>
                </a:solidFill>
              </a:defRPr>
            </a:lvl1pPr>
          </a:lstStyle>
          <a:p>
            <a:pPr>
              <a:defRPr/>
            </a:pPr>
            <a:fld id="{BB23F5A4-6A9E-4883-AFD3-13584323561A}"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266881356"/>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EB451154-4EFE-4C50-A508-131F52D9246D}"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4" name="スライド番号プレースホルダ 5"/>
          <p:cNvSpPr>
            <a:spLocks noGrp="1"/>
          </p:cNvSpPr>
          <p:nvPr>
            <p:ph type="sldNum" sz="quarter" idx="12"/>
          </p:nvPr>
        </p:nvSpPr>
        <p:spPr>
          <a:xfrm>
            <a:off x="7594600" y="6483420"/>
            <a:ext cx="2311400" cy="365125"/>
          </a:xfrm>
          <a:prstGeom prst="rect">
            <a:avLst/>
          </a:prstGeom>
        </p:spPr>
        <p:txBody>
          <a:bodyPr/>
          <a:lstStyle>
            <a:lvl1pPr>
              <a:defRPr sz="2800">
                <a:solidFill>
                  <a:schemeClr val="tx1"/>
                </a:solidFill>
              </a:defRPr>
            </a:lvl1pPr>
          </a:lstStyle>
          <a:p>
            <a:pPr>
              <a:defRPr/>
            </a:pPr>
            <a:fld id="{DC9B2F2D-2D16-46BB-990C-BB249E950CA7}"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53341453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2974" y="27305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9AFE1E0C-BD8B-4143-BAB5-BC226DE2025A}"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a:xfrm>
            <a:off x="7594600" y="6493013"/>
            <a:ext cx="2311400" cy="365125"/>
          </a:xfrm>
          <a:prstGeom prst="rect">
            <a:avLst/>
          </a:prstGeom>
        </p:spPr>
        <p:txBody>
          <a:bodyPr/>
          <a:lstStyle>
            <a:lvl1pPr>
              <a:defRPr/>
            </a:lvl1pPr>
          </a:lstStyle>
          <a:p>
            <a:pPr>
              <a:defRPr/>
            </a:pPr>
            <a:fld id="{CC36C530-246B-4A79-9BE2-12775974CAE5}"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111853326"/>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476CAD40-A945-402E-848C-CD63789BF481}"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a:xfrm>
            <a:off x="7594600" y="6493013"/>
            <a:ext cx="2311400" cy="365125"/>
          </a:xfrm>
          <a:prstGeom prst="rect">
            <a:avLst/>
          </a:prstGeom>
        </p:spPr>
        <p:txBody>
          <a:bodyPr/>
          <a:lstStyle>
            <a:lvl1pPr>
              <a:defRPr/>
            </a:lvl1pPr>
          </a:lstStyle>
          <a:p>
            <a:pPr>
              <a:defRPr/>
            </a:pPr>
            <a:fld id="{724B60ED-2949-44B6-9043-C31429D92B6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71056413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B7750CBA-63CF-4E85-8C51-DEE9B61117C8}"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493013"/>
            <a:ext cx="2311400" cy="365125"/>
          </a:xfrm>
          <a:prstGeom prst="rect">
            <a:avLst/>
          </a:prstGeom>
        </p:spPr>
        <p:txBody>
          <a:bodyPr/>
          <a:lstStyle>
            <a:lvl1pPr>
              <a:defRPr/>
            </a:lvl1pPr>
          </a:lstStyle>
          <a:p>
            <a:pPr>
              <a:defRPr/>
            </a:pPr>
            <a:fld id="{8D7EFAC2-E966-4713-8B3B-7217293651BE}"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53265052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3035" y="2132577"/>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85"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294319437"/>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5"/>
            <a:ext cx="222885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95300" y="274645"/>
            <a:ext cx="652145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8DDCE588-416E-434F-9912-DA3F1182B8B5}"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493013"/>
            <a:ext cx="2311400" cy="365125"/>
          </a:xfrm>
          <a:prstGeom prst="rect">
            <a:avLst/>
          </a:prstGeom>
        </p:spPr>
        <p:txBody>
          <a:bodyPr/>
          <a:lstStyle>
            <a:lvl1pPr>
              <a:defRPr/>
            </a:lvl1pPr>
          </a:lstStyle>
          <a:p>
            <a:pPr>
              <a:defRPr/>
            </a:pPr>
            <a:fld id="{A7C3689F-8D6E-4A33-862B-E90C906C1A7C}"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482428689"/>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656"/>
            <a:ext cx="84201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1E0BC81B-C62D-4D1B-85B1-5508B8C1D186}"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609451" y="6493103"/>
            <a:ext cx="2311400" cy="365125"/>
          </a:xfrm>
        </p:spPr>
        <p:txBody>
          <a:bodyPr/>
          <a:lstStyle>
            <a:lvl1pPr>
              <a:defRPr sz="2800">
                <a:solidFill>
                  <a:schemeClr val="tx1"/>
                </a:solidFill>
              </a:defRPr>
            </a:lvl1pPr>
          </a:lstStyle>
          <a:p>
            <a:pPr>
              <a:defRPr/>
            </a:pPr>
            <a:fld id="{8FE0C078-5C35-495F-92D3-BB7EA03CBDD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222981285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F47BDC11-D7A8-4FA9-9848-932F0034A639}"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502356"/>
            <a:ext cx="2311400" cy="365125"/>
          </a:xfrm>
        </p:spPr>
        <p:txBody>
          <a:bodyPr/>
          <a:lstStyle>
            <a:lvl1pPr>
              <a:defRPr sz="2800">
                <a:solidFill>
                  <a:schemeClr val="tx1"/>
                </a:solidFill>
              </a:defRPr>
            </a:lvl1pPr>
          </a:lstStyle>
          <a:p>
            <a:pPr>
              <a:defRPr/>
            </a:pPr>
            <a:fld id="{7108BFC4-E38A-4B7E-A3DB-9657D9658C58}"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03247560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131"/>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800C92F6-90FF-4CE6-8742-8D24EBFCD39E}"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8C2BFA45-423E-4E98-BF21-E04F0E7602D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20114523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3"/>
          <p:cNvSpPr>
            <a:spLocks noGrp="1"/>
          </p:cNvSpPr>
          <p:nvPr>
            <p:ph type="dt" sz="half" idx="10"/>
          </p:nvPr>
        </p:nvSpPr>
        <p:spPr/>
        <p:txBody>
          <a:bodyPr/>
          <a:lstStyle>
            <a:lvl1pPr>
              <a:defRPr/>
            </a:lvl1pPr>
          </a:lstStyle>
          <a:p>
            <a:pPr>
              <a:defRPr/>
            </a:pPr>
            <a:fld id="{C990C5E7-F310-4034-B029-D988D34E48B3}"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pPr>
              <a:defRPr/>
            </a:pPr>
            <a:fld id="{6D93AD70-4941-4677-823A-8DC080DD9856}"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28962057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3"/>
          <p:cNvSpPr>
            <a:spLocks noGrp="1"/>
          </p:cNvSpPr>
          <p:nvPr>
            <p:ph type="dt" sz="half" idx="10"/>
          </p:nvPr>
        </p:nvSpPr>
        <p:spPr/>
        <p:txBody>
          <a:bodyPr/>
          <a:lstStyle>
            <a:lvl1pPr>
              <a:defRPr/>
            </a:lvl1pPr>
          </a:lstStyle>
          <a:p>
            <a:pPr>
              <a:defRPr/>
            </a:pPr>
            <a:fld id="{BA2ACAAE-A774-41AB-81DB-25C5CA18B212}"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9" name="スライド番号プレースホルダ 5"/>
          <p:cNvSpPr>
            <a:spLocks noGrp="1"/>
          </p:cNvSpPr>
          <p:nvPr>
            <p:ph type="sldNum" sz="quarter" idx="12"/>
          </p:nvPr>
        </p:nvSpPr>
        <p:spPr/>
        <p:txBody>
          <a:bodyPr/>
          <a:lstStyle>
            <a:lvl1pPr>
              <a:defRPr/>
            </a:lvl1pPr>
          </a:lstStyle>
          <a:p>
            <a:pPr>
              <a:defRPr/>
            </a:pPr>
            <a:fld id="{010D9F44-1968-495D-9D4B-4716D6ED2CDB}"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106579473"/>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3"/>
          <p:cNvSpPr>
            <a:spLocks noGrp="1"/>
          </p:cNvSpPr>
          <p:nvPr>
            <p:ph type="dt" sz="half" idx="10"/>
          </p:nvPr>
        </p:nvSpPr>
        <p:spPr/>
        <p:txBody>
          <a:bodyPr/>
          <a:lstStyle>
            <a:lvl1pPr>
              <a:defRPr/>
            </a:lvl1pPr>
          </a:lstStyle>
          <a:p>
            <a:pPr>
              <a:defRPr/>
            </a:pPr>
            <a:fld id="{81FDA322-C8D2-4E16-804E-E8C1152B35D3}"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5" name="スライド番号プレースホルダ 5"/>
          <p:cNvSpPr>
            <a:spLocks noGrp="1"/>
          </p:cNvSpPr>
          <p:nvPr>
            <p:ph type="sldNum" sz="quarter" idx="12"/>
          </p:nvPr>
        </p:nvSpPr>
        <p:spPr>
          <a:xfrm>
            <a:off x="7594600" y="6483816"/>
            <a:ext cx="2311400" cy="365125"/>
          </a:xfrm>
        </p:spPr>
        <p:txBody>
          <a:bodyPr/>
          <a:lstStyle>
            <a:lvl1pPr>
              <a:defRPr sz="2800">
                <a:solidFill>
                  <a:schemeClr val="tx1"/>
                </a:solidFill>
              </a:defRPr>
            </a:lvl1pPr>
          </a:lstStyle>
          <a:p>
            <a:pPr>
              <a:defRPr/>
            </a:pPr>
            <a:fld id="{BB23F5A4-6A9E-4883-AFD3-13584323561A}"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857760003"/>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EB451154-4EFE-4C50-A508-131F52D9246D}"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4" name="スライド番号プレースホルダ 5"/>
          <p:cNvSpPr>
            <a:spLocks noGrp="1"/>
          </p:cNvSpPr>
          <p:nvPr>
            <p:ph type="sldNum" sz="quarter" idx="12"/>
          </p:nvPr>
        </p:nvSpPr>
        <p:spPr>
          <a:xfrm>
            <a:off x="7594600" y="6483510"/>
            <a:ext cx="2311400" cy="365125"/>
          </a:xfrm>
        </p:spPr>
        <p:txBody>
          <a:bodyPr/>
          <a:lstStyle>
            <a:lvl1pPr>
              <a:defRPr sz="2800">
                <a:solidFill>
                  <a:schemeClr val="tx1"/>
                </a:solidFill>
              </a:defRPr>
            </a:lvl1pPr>
          </a:lstStyle>
          <a:p>
            <a:pPr>
              <a:defRPr/>
            </a:pPr>
            <a:fld id="{DC9B2F2D-2D16-46BB-990C-BB249E950CA7}"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286380290"/>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2974" y="27305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9AFE1E0C-BD8B-4143-BAB5-BC226DE2025A}"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pPr>
              <a:defRPr/>
            </a:pPr>
            <a:fld id="{CC36C530-246B-4A79-9BE2-12775974CAE5}"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599449380"/>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476CAD40-A945-402E-848C-CD63789BF481}"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p:txBody>
          <a:bodyPr/>
          <a:lstStyle>
            <a:lvl1pPr>
              <a:defRPr/>
            </a:lvl1pPr>
          </a:lstStyle>
          <a:p>
            <a:pPr>
              <a:defRPr/>
            </a:pPr>
            <a:fld id="{724B60ED-2949-44B6-9043-C31429D92B6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04833939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820300776"/>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B7750CBA-63CF-4E85-8C51-DEE9B61117C8}"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8D7EFAC2-E966-4713-8B3B-7217293651BE}"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04851333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5"/>
            <a:ext cx="222885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95300" y="274645"/>
            <a:ext cx="652145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8DDCE588-416E-434F-9912-DA3F1182B8B5}"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a:lvl1pPr>
          </a:lstStyle>
          <a:p>
            <a:pPr>
              <a:defRPr/>
            </a:pPr>
            <a:fld id="{A7C3689F-8D6E-4A33-862B-E90C906C1A7C}"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23708223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656"/>
            <a:ext cx="84201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1E0BC81B-C62D-4D1B-85B1-5508B8C1D186}"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609451" y="6493103"/>
            <a:ext cx="2311400" cy="365125"/>
          </a:xfrm>
          <a:prstGeom prst="rect">
            <a:avLst/>
          </a:prstGeom>
        </p:spPr>
        <p:txBody>
          <a:bodyPr/>
          <a:lstStyle>
            <a:lvl1pPr>
              <a:defRPr sz="2800">
                <a:solidFill>
                  <a:schemeClr val="tx1"/>
                </a:solidFill>
              </a:defRPr>
            </a:lvl1pPr>
          </a:lstStyle>
          <a:p>
            <a:pPr>
              <a:defRPr/>
            </a:pPr>
            <a:fld id="{8FE0C078-5C35-495F-92D3-BB7EA03CBDDD}"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8322443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F47BDC11-D7A8-4FA9-9848-932F0034A639}"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502356"/>
            <a:ext cx="2311400" cy="365125"/>
          </a:xfrm>
          <a:prstGeom prst="rect">
            <a:avLst/>
          </a:prstGeom>
        </p:spPr>
        <p:txBody>
          <a:bodyPr/>
          <a:lstStyle>
            <a:lvl1pPr>
              <a:defRPr sz="2800">
                <a:solidFill>
                  <a:schemeClr val="tx1"/>
                </a:solidFill>
              </a:defRPr>
            </a:lvl1pPr>
          </a:lstStyle>
          <a:p>
            <a:pPr>
              <a:defRPr/>
            </a:pPr>
            <a:fld id="{7108BFC4-E38A-4B7E-A3DB-9657D9658C58}"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51266693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131"/>
            <a:ext cx="84201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a:lvl1pPr>
          </a:lstStyle>
          <a:p>
            <a:pPr>
              <a:defRPr/>
            </a:pPr>
            <a:fld id="{800C92F6-90FF-4CE6-8742-8D24EBFCD39E}"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493103"/>
            <a:ext cx="2311400" cy="365125"/>
          </a:xfrm>
          <a:prstGeom prst="rect">
            <a:avLst/>
          </a:prstGeom>
        </p:spPr>
        <p:txBody>
          <a:bodyPr/>
          <a:lstStyle>
            <a:lvl1pPr>
              <a:defRPr/>
            </a:lvl1pPr>
          </a:lstStyle>
          <a:p>
            <a:pPr>
              <a:defRPr/>
            </a:pPr>
            <a:fld id="{8C2BFA45-423E-4E98-BF21-E04F0E7602D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876929210"/>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9530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3"/>
          <p:cNvSpPr>
            <a:spLocks noGrp="1"/>
          </p:cNvSpPr>
          <p:nvPr>
            <p:ph type="dt" sz="half" idx="10"/>
          </p:nvPr>
        </p:nvSpPr>
        <p:spPr/>
        <p:txBody>
          <a:bodyPr/>
          <a:lstStyle>
            <a:lvl1pPr>
              <a:defRPr/>
            </a:lvl1pPr>
          </a:lstStyle>
          <a:p>
            <a:pPr>
              <a:defRPr/>
            </a:pPr>
            <a:fld id="{C990C5E7-F310-4034-B029-D988D34E48B3}"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a:xfrm>
            <a:off x="7594600" y="6493103"/>
            <a:ext cx="2311400" cy="365125"/>
          </a:xfrm>
          <a:prstGeom prst="rect">
            <a:avLst/>
          </a:prstGeom>
        </p:spPr>
        <p:txBody>
          <a:bodyPr/>
          <a:lstStyle>
            <a:lvl1pPr>
              <a:defRPr/>
            </a:lvl1pPr>
          </a:lstStyle>
          <a:p>
            <a:pPr>
              <a:defRPr/>
            </a:pPr>
            <a:fld id="{6D93AD70-4941-4677-823A-8DC080DD9856}"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963075256"/>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3"/>
          <p:cNvSpPr>
            <a:spLocks noGrp="1"/>
          </p:cNvSpPr>
          <p:nvPr>
            <p:ph type="dt" sz="half" idx="10"/>
          </p:nvPr>
        </p:nvSpPr>
        <p:spPr/>
        <p:txBody>
          <a:bodyPr/>
          <a:lstStyle>
            <a:lvl1pPr>
              <a:defRPr/>
            </a:lvl1pPr>
          </a:lstStyle>
          <a:p>
            <a:pPr>
              <a:defRPr/>
            </a:pPr>
            <a:fld id="{BA2ACAAE-A774-41AB-81DB-25C5CA18B212}"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8"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9" name="スライド番号プレースホルダ 5"/>
          <p:cNvSpPr>
            <a:spLocks noGrp="1"/>
          </p:cNvSpPr>
          <p:nvPr>
            <p:ph type="sldNum" sz="quarter" idx="12"/>
          </p:nvPr>
        </p:nvSpPr>
        <p:spPr>
          <a:xfrm>
            <a:off x="7594600" y="6493103"/>
            <a:ext cx="2311400" cy="365125"/>
          </a:xfrm>
          <a:prstGeom prst="rect">
            <a:avLst/>
          </a:prstGeom>
        </p:spPr>
        <p:txBody>
          <a:bodyPr/>
          <a:lstStyle>
            <a:lvl1pPr>
              <a:defRPr/>
            </a:lvl1pPr>
          </a:lstStyle>
          <a:p>
            <a:pPr>
              <a:defRPr/>
            </a:pPr>
            <a:fld id="{010D9F44-1968-495D-9D4B-4716D6ED2CDB}"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754888034"/>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3"/>
          <p:cNvSpPr>
            <a:spLocks noGrp="1"/>
          </p:cNvSpPr>
          <p:nvPr>
            <p:ph type="dt" sz="half" idx="10"/>
          </p:nvPr>
        </p:nvSpPr>
        <p:spPr/>
        <p:txBody>
          <a:bodyPr/>
          <a:lstStyle>
            <a:lvl1pPr>
              <a:defRPr/>
            </a:lvl1pPr>
          </a:lstStyle>
          <a:p>
            <a:pPr>
              <a:defRPr/>
            </a:pPr>
            <a:fld id="{81FDA322-C8D2-4E16-804E-E8C1152B35D3}"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4"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5" name="スライド番号プレースホルダ 5"/>
          <p:cNvSpPr>
            <a:spLocks noGrp="1"/>
          </p:cNvSpPr>
          <p:nvPr>
            <p:ph type="sldNum" sz="quarter" idx="12"/>
          </p:nvPr>
        </p:nvSpPr>
        <p:spPr>
          <a:xfrm>
            <a:off x="7594600" y="6483816"/>
            <a:ext cx="2311400" cy="365125"/>
          </a:xfrm>
          <a:prstGeom prst="rect">
            <a:avLst/>
          </a:prstGeom>
        </p:spPr>
        <p:txBody>
          <a:bodyPr/>
          <a:lstStyle>
            <a:lvl1pPr>
              <a:defRPr sz="2800">
                <a:solidFill>
                  <a:schemeClr val="tx1"/>
                </a:solidFill>
              </a:defRPr>
            </a:lvl1pPr>
          </a:lstStyle>
          <a:p>
            <a:pPr>
              <a:defRPr/>
            </a:pPr>
            <a:fld id="{BB23F5A4-6A9E-4883-AFD3-13584323561A}"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698029075"/>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3"/>
          <p:cNvSpPr>
            <a:spLocks noGrp="1"/>
          </p:cNvSpPr>
          <p:nvPr>
            <p:ph type="dt" sz="half" idx="10"/>
          </p:nvPr>
        </p:nvSpPr>
        <p:spPr/>
        <p:txBody>
          <a:bodyPr/>
          <a:lstStyle>
            <a:lvl1pPr>
              <a:defRPr/>
            </a:lvl1pPr>
          </a:lstStyle>
          <a:p>
            <a:pPr>
              <a:defRPr/>
            </a:pPr>
            <a:fld id="{EB451154-4EFE-4C50-A508-131F52D9246D}"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3"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4" name="スライド番号プレースホルダ 5"/>
          <p:cNvSpPr>
            <a:spLocks noGrp="1"/>
          </p:cNvSpPr>
          <p:nvPr>
            <p:ph type="sldNum" sz="quarter" idx="12"/>
          </p:nvPr>
        </p:nvSpPr>
        <p:spPr>
          <a:xfrm>
            <a:off x="7594600" y="6483510"/>
            <a:ext cx="2311400" cy="365125"/>
          </a:xfrm>
          <a:prstGeom prst="rect">
            <a:avLst/>
          </a:prstGeom>
        </p:spPr>
        <p:txBody>
          <a:bodyPr/>
          <a:lstStyle>
            <a:lvl1pPr>
              <a:defRPr sz="2800">
                <a:solidFill>
                  <a:schemeClr val="tx1"/>
                </a:solidFill>
              </a:defRPr>
            </a:lvl1pPr>
          </a:lstStyle>
          <a:p>
            <a:pPr>
              <a:defRPr/>
            </a:pPr>
            <a:fld id="{DC9B2F2D-2D16-46BB-990C-BB249E950CA7}" type="slidenum">
              <a:rPr lang="ja-JP" altLang="en-US" smtClean="0">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524701530"/>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872974" y="27305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95300"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9AFE1E0C-BD8B-4143-BAB5-BC226DE2025A}"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a:xfrm>
            <a:off x="7594600" y="6493103"/>
            <a:ext cx="2311400" cy="365125"/>
          </a:xfrm>
          <a:prstGeom prst="rect">
            <a:avLst/>
          </a:prstGeom>
        </p:spPr>
        <p:txBody>
          <a:bodyPr/>
          <a:lstStyle>
            <a:lvl1pPr>
              <a:defRPr/>
            </a:lvl1pPr>
          </a:lstStyle>
          <a:p>
            <a:pPr>
              <a:defRPr/>
            </a:pPr>
            <a:fld id="{CC36C530-246B-4A79-9BE2-12775974CAE5}"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99606719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91" y="4409053"/>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91" y="290673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63514300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3"/>
          <p:cNvSpPr>
            <a:spLocks noGrp="1"/>
          </p:cNvSpPr>
          <p:nvPr>
            <p:ph type="dt" sz="half" idx="10"/>
          </p:nvPr>
        </p:nvSpPr>
        <p:spPr/>
        <p:txBody>
          <a:bodyPr/>
          <a:lstStyle>
            <a:lvl1pPr>
              <a:defRPr/>
            </a:lvl1pPr>
          </a:lstStyle>
          <a:p>
            <a:pPr>
              <a:defRPr/>
            </a:pPr>
            <a:fld id="{476CAD40-A945-402E-848C-CD63789BF481}"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6"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7" name="スライド番号プレースホルダ 5"/>
          <p:cNvSpPr>
            <a:spLocks noGrp="1"/>
          </p:cNvSpPr>
          <p:nvPr>
            <p:ph type="sldNum" sz="quarter" idx="12"/>
          </p:nvPr>
        </p:nvSpPr>
        <p:spPr>
          <a:xfrm>
            <a:off x="7594600" y="6493103"/>
            <a:ext cx="2311400" cy="365125"/>
          </a:xfrm>
          <a:prstGeom prst="rect">
            <a:avLst/>
          </a:prstGeom>
        </p:spPr>
        <p:txBody>
          <a:bodyPr/>
          <a:lstStyle>
            <a:lvl1pPr>
              <a:defRPr/>
            </a:lvl1pPr>
          </a:lstStyle>
          <a:p>
            <a:pPr>
              <a:defRPr/>
            </a:pPr>
            <a:fld id="{724B60ED-2949-44B6-9043-C31429D92B6A}"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14758420"/>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B7750CBA-63CF-4E85-8C51-DEE9B61117C8}"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493103"/>
            <a:ext cx="2311400" cy="365125"/>
          </a:xfrm>
          <a:prstGeom prst="rect">
            <a:avLst/>
          </a:prstGeom>
        </p:spPr>
        <p:txBody>
          <a:bodyPr/>
          <a:lstStyle>
            <a:lvl1pPr>
              <a:defRPr/>
            </a:lvl1pPr>
          </a:lstStyle>
          <a:p>
            <a:pPr>
              <a:defRPr/>
            </a:pPr>
            <a:fld id="{8D7EFAC2-E966-4713-8B3B-7217293651BE}"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791520859"/>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5"/>
            <a:ext cx="222885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95300" y="274645"/>
            <a:ext cx="652145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a:lvl1pPr>
          </a:lstStyle>
          <a:p>
            <a:pPr>
              <a:defRPr/>
            </a:pPr>
            <a:fld id="{8DDCE588-416E-434F-9912-DA3F1182B8B5}" type="datetime1">
              <a:rPr lang="ja-JP" altLang="en-US" smtClean="0">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11"/>
          </p:nvPr>
        </p:nvSpPr>
        <p:spPr/>
        <p:txBody>
          <a:bodyPr/>
          <a:lstStyle>
            <a:lvl1pPr>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12"/>
          </p:nvPr>
        </p:nvSpPr>
        <p:spPr>
          <a:xfrm>
            <a:off x="7594600" y="6493103"/>
            <a:ext cx="2311400" cy="365125"/>
          </a:xfrm>
          <a:prstGeom prst="rect">
            <a:avLst/>
          </a:prstGeom>
        </p:spPr>
        <p:txBody>
          <a:bodyPr/>
          <a:lstStyle>
            <a:lvl1pPr>
              <a:defRPr/>
            </a:lvl1pPr>
          </a:lstStyle>
          <a:p>
            <a:pPr>
              <a:defRPr/>
            </a:pPr>
            <a:fld id="{A7C3689F-8D6E-4A33-862B-E90C906C1A7C}"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711271487"/>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3F4909AC-A87F-44BF-A4E9-51BE0B432A0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877431200"/>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5DEC3B40-BE74-4D84-898C-532855A5B32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150527850"/>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5" y="1709753"/>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85" y="4589857"/>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0E438DDB-CC0E-4150-AED1-F5EDF4CC95F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693053986"/>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26851078"/>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3" y="365129"/>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12076042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43553115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92476310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433" y="160029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9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558645390"/>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374" y="98743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510788535"/>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374" y="98743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265912096"/>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F260FDBB-9EDA-44C4-AAC5-C73127C22ED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00530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54"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084"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A42AE4EE-8035-4107-859B-DBA0C9D3958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a:xfrm>
            <a:off x="7677150" y="6493267"/>
            <a:ext cx="2228850" cy="365125"/>
          </a:xfrm>
          <a:prstGeom prst="rect">
            <a:avLst/>
          </a:prstGeom>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16287515"/>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Title 1"/>
          <p:cNvSpPr>
            <a:spLocks noGrp="1"/>
          </p:cNvSpPr>
          <p:nvPr>
            <p:ph type="ctrTitle"/>
          </p:nvPr>
        </p:nvSpPr>
        <p:spPr>
          <a:xfrm>
            <a:off x="742950" y="1122363"/>
            <a:ext cx="8420100" cy="2387600"/>
          </a:xfrm>
        </p:spPr>
        <p:txBody>
          <a:bodyPr anchor="b"/>
          <a:lstStyle>
            <a:lvl1pPr algn="ctr">
              <a:defRPr sz="6000"/>
            </a:lvl1pPr>
          </a:lstStyle>
          <a:p>
            <a:r>
              <a:rPr lang="ja-JP" altLang="en-US" smtClean="0"/>
              <a:t>マスター タイトルの書式設定</a:t>
            </a:r>
            <a:endParaRPr lang="en-US" dirty="0"/>
          </a:p>
        </p:txBody>
      </p:sp>
      <p:sp>
        <p:nvSpPr>
          <p:cNvPr id="3" name="Subtitle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ja-JP" altLang="en-US" smtClean="0"/>
              <a:t>マスター サブタイトルの書式設定</a:t>
            </a:r>
            <a:endParaRPr lang="en-US" dirty="0"/>
          </a:p>
        </p:txBody>
      </p:sp>
      <p:sp>
        <p:nvSpPr>
          <p:cNvPr id="4" name="Date Placeholder 3"/>
          <p:cNvSpPr>
            <a:spLocks noGrp="1"/>
          </p:cNvSpPr>
          <p:nvPr>
            <p:ph type="dt" sz="half" idx="10"/>
          </p:nvPr>
        </p:nvSpPr>
        <p:spPr/>
        <p:txBody>
          <a:bodyPr/>
          <a:lstStyle/>
          <a:p>
            <a:fld id="{FCD79D4A-E96F-4F16-99D9-E0EDE7FB3B6F}"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60163803"/>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6E726B23-D328-4691-9AD9-B7A3085D957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799900919"/>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Title 1"/>
          <p:cNvSpPr>
            <a:spLocks noGrp="1"/>
          </p:cNvSpPr>
          <p:nvPr>
            <p:ph type="title"/>
          </p:nvPr>
        </p:nvSpPr>
        <p:spPr>
          <a:xfrm>
            <a:off x="675885" y="1709743"/>
            <a:ext cx="8543925" cy="2852737"/>
          </a:xfrm>
        </p:spPr>
        <p:txBody>
          <a:bodyPr anchor="b"/>
          <a:lstStyle>
            <a:lvl1pPr>
              <a:defRPr sz="6000"/>
            </a:lvl1p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75885" y="4589599"/>
            <a:ext cx="8543925"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ja-JP" altLang="en-US" smtClean="0"/>
              <a:t>マスター テキストの書式設定</a:t>
            </a:r>
          </a:p>
        </p:txBody>
      </p:sp>
      <p:sp>
        <p:nvSpPr>
          <p:cNvPr id="4" name="Date Placeholder 3"/>
          <p:cNvSpPr>
            <a:spLocks noGrp="1"/>
          </p:cNvSpPr>
          <p:nvPr>
            <p:ph type="dt" sz="half" idx="10"/>
          </p:nvPr>
        </p:nvSpPr>
        <p:spPr/>
        <p:txBody>
          <a:bodyPr/>
          <a:lstStyle/>
          <a:p>
            <a:fld id="{F4216C87-BBCD-4719-BD5D-1A23E17967A4}"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79767804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3BC64696-FE76-4AC4-8FE9-8F3D2DA5EF5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437512746"/>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3" y="365129"/>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31"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31"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4913"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B7AAAA00-030D-41D5-8AAD-311359BF2FD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077086362"/>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847A16DE-F6FA-4E30-9670-BCD122BB0EE4}"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515714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88"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88"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258"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258"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6"/>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8" name="フッター プレースホルダー 7"/>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215416627"/>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27018C8-BB81-449B-9F5F-B1908D02A5E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790419834"/>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374" y="987427"/>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B6847F0C-A63D-4C7A-82D2-5E1067FC4F2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471769618"/>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334"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374" y="987427"/>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82334"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55C782FE-9B2D-4D5A-881C-21933A74CE9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365783307"/>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63EC125C-41D1-4789-9560-4F08AFE751E6}"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164582876"/>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089020" y="365125"/>
            <a:ext cx="2135981" cy="5811838"/>
          </a:xfrm>
        </p:spPr>
        <p:txBody>
          <a:bodyPr vert="eaVert"/>
          <a:lstStyle/>
          <a:p>
            <a:r>
              <a:rPr lang="ja-JP" altLang="en-US" smtClean="0"/>
              <a:t>マスター タイトルの書式設定</a:t>
            </a:r>
            <a:endParaRPr lang="en-US" dirty="0"/>
          </a:p>
        </p:txBody>
      </p:sp>
      <p:sp>
        <p:nvSpPr>
          <p:cNvPr id="3" name="Vertical Text Placeholder 2"/>
          <p:cNvSpPr>
            <a:spLocks noGrp="1"/>
          </p:cNvSpPr>
          <p:nvPr>
            <p:ph type="body" orient="vert" idx="1"/>
          </p:nvPr>
        </p:nvSpPr>
        <p:spPr>
          <a:xfrm>
            <a:off x="681076" y="365125"/>
            <a:ext cx="6284119" cy="5811838"/>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10"/>
          </p:nvPr>
        </p:nvSpPr>
        <p:spPr/>
        <p:txBody>
          <a:bodyPr/>
          <a:lstStyle/>
          <a:p>
            <a:fld id="{4F273E4C-F0CD-4848-9F79-999C13F8C86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ja-JP"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573947425"/>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0576"/>
            <a:ext cx="8420100" cy="1470025"/>
          </a:xfrm>
        </p:spPr>
        <p:txBody>
          <a:bodyPr/>
          <a:lstStyle/>
          <a:p>
            <a:r>
              <a:rPr kumimoji="1" lang="ja-JP" altLang="en-US" smtClean="0"/>
              <a:t>マスタ タイトルの書式設定</a:t>
            </a:r>
            <a:endParaRPr kumimoji="1"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 サブタイトルの書式設定</a:t>
            </a:r>
            <a:endParaRPr kumimoji="1" lang="ja-JP" altLang="en-US"/>
          </a:p>
        </p:txBody>
      </p:sp>
      <p:sp>
        <p:nvSpPr>
          <p:cNvPr id="4" name="日付プレースホルダ 3"/>
          <p:cNvSpPr>
            <a:spLocks noGrp="1"/>
          </p:cNvSpPr>
          <p:nvPr>
            <p:ph type="dt" sz="half" idx="10"/>
          </p:nvPr>
        </p:nvSpPr>
        <p:spPr/>
        <p:txBody>
          <a:bodyPr/>
          <a:lstStyle/>
          <a:p>
            <a:pPr>
              <a:defRPr/>
            </a:pPr>
            <a:fld id="{00303428-A414-4EDF-B449-C6F14BFF96BE}"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5" name="フッター プレースホルダ 4"/>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sz="1400" b="1"/>
            </a:lvl1pPr>
          </a:lstStyle>
          <a:p>
            <a:pPr>
              <a:defRPr/>
            </a:pPr>
            <a:fld id="{EFEF0F20-AC60-4CD7-8C99-DE6E9B6ED469}"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2933059205"/>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p:txBody>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pPr>
              <a:defRPr/>
            </a:pPr>
            <a:fld id="{B86143BF-3B0B-4A44-9C15-7695C545613D}"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5" name="フッター プレースホルダ 4"/>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6" name="スライド番号プレースホルダ 5"/>
          <p:cNvSpPr>
            <a:spLocks noGrp="1"/>
          </p:cNvSpPr>
          <p:nvPr>
            <p:ph type="sldNum" sz="quarter" idx="12"/>
          </p:nvPr>
        </p:nvSpPr>
        <p:spPr/>
        <p:txBody>
          <a:bodyPr/>
          <a:lstStyle>
            <a:lvl1pPr>
              <a:defRPr sz="1600" b="1"/>
            </a:lvl1pPr>
          </a:lstStyle>
          <a:p>
            <a:pPr>
              <a:defRPr/>
            </a:pPr>
            <a:fld id="{964FEBA6-0917-40D7-9B60-FDA0C4F81051}" type="slidenum">
              <a:rPr lang="en-US" altLang="ja-JP" smtClean="0">
                <a:solidFill>
                  <a:prstClr val="black">
                    <a:tint val="75000"/>
                  </a:prstClr>
                </a:solidFill>
              </a:rPr>
              <a:pPr>
                <a:defRPr/>
              </a:pPr>
              <a:t>‹#›</a:t>
            </a:fld>
            <a:endParaRPr lang="en-US" altLang="ja-JP" dirty="0">
              <a:solidFill>
                <a:prstClr val="black">
                  <a:tint val="75000"/>
                </a:prstClr>
              </a:solidFill>
            </a:endParaRPr>
          </a:p>
        </p:txBody>
      </p:sp>
    </p:spTree>
    <p:extLst>
      <p:ext uri="{BB962C8B-B14F-4D97-AF65-F5344CB8AC3E}">
        <p14:creationId xmlns:p14="http://schemas.microsoft.com/office/powerpoint/2010/main" val="655095551"/>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7051"/>
            <a:ext cx="8420100" cy="1362075"/>
          </a:xfrm>
        </p:spPr>
        <p:txBody>
          <a:bodyPr anchor="t"/>
          <a:lstStyle>
            <a:lvl1pPr algn="l">
              <a:defRPr sz="4000" b="1" cap="all"/>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782506" y="2906713"/>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 テキストの書式設定</a:t>
            </a:r>
          </a:p>
        </p:txBody>
      </p:sp>
      <p:sp>
        <p:nvSpPr>
          <p:cNvPr id="4" name="日付プレースホルダ 3"/>
          <p:cNvSpPr>
            <a:spLocks noGrp="1"/>
          </p:cNvSpPr>
          <p:nvPr>
            <p:ph type="dt" sz="half" idx="10"/>
          </p:nvPr>
        </p:nvSpPr>
        <p:spPr/>
        <p:txBody>
          <a:bodyPr/>
          <a:lstStyle/>
          <a:p>
            <a:pPr>
              <a:defRPr/>
            </a:pPr>
            <a:fld id="{F6AE5F9F-C03A-4264-898F-864230B0CAC6}"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5" name="フッター プレースホルダ 4"/>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pPr>
              <a:defRPr/>
            </a:pPr>
            <a:fld id="{734E0D55-D869-4D63-BA47-A33661ED4E4F}"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146983672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コンテンツ プレースホルダ 2"/>
          <p:cNvSpPr>
            <a:spLocks noGrp="1"/>
          </p:cNvSpPr>
          <p:nvPr>
            <p:ph sz="half" idx="1"/>
          </p:nvPr>
        </p:nvSpPr>
        <p:spPr>
          <a:xfrm>
            <a:off x="49530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 3"/>
          <p:cNvSpPr>
            <a:spLocks noGrp="1"/>
          </p:cNvSpPr>
          <p:nvPr>
            <p:ph sz="half" idx="2"/>
          </p:nvPr>
        </p:nvSpPr>
        <p:spPr>
          <a:xfrm>
            <a:off x="5035550" y="160020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 4"/>
          <p:cNvSpPr>
            <a:spLocks noGrp="1"/>
          </p:cNvSpPr>
          <p:nvPr>
            <p:ph type="dt" sz="half" idx="10"/>
          </p:nvPr>
        </p:nvSpPr>
        <p:spPr/>
        <p:txBody>
          <a:bodyPr/>
          <a:lstStyle/>
          <a:p>
            <a:pPr>
              <a:defRPr/>
            </a:pPr>
            <a:fld id="{78D310F4-0938-4825-9FAD-D7C9813C0C94}"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6" name="フッター プレースホルダ 5"/>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pPr>
              <a:defRPr/>
            </a:pPr>
            <a:fld id="{C3503903-62BD-482F-ADB0-EDA978EE9FD1}"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2701323463"/>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95300"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4" name="コンテンツ プレースホルダ 3"/>
          <p:cNvSpPr>
            <a:spLocks noGrp="1"/>
          </p:cNvSpPr>
          <p:nvPr>
            <p:ph sz="half" idx="2"/>
          </p:nvPr>
        </p:nvSpPr>
        <p:spPr>
          <a:xfrm>
            <a:off x="495300"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 4"/>
          <p:cNvSpPr>
            <a:spLocks noGrp="1"/>
          </p:cNvSpPr>
          <p:nvPr>
            <p:ph type="body" sz="quarter" idx="3"/>
          </p:nvPr>
        </p:nvSpPr>
        <p:spPr>
          <a:xfrm>
            <a:off x="5032115"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 テキストの書式設定</a:t>
            </a:r>
          </a:p>
        </p:txBody>
      </p:sp>
      <p:sp>
        <p:nvSpPr>
          <p:cNvPr id="6" name="コンテンツ プレースホルダ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 6"/>
          <p:cNvSpPr>
            <a:spLocks noGrp="1"/>
          </p:cNvSpPr>
          <p:nvPr>
            <p:ph type="dt" sz="half" idx="10"/>
          </p:nvPr>
        </p:nvSpPr>
        <p:spPr/>
        <p:txBody>
          <a:bodyPr/>
          <a:lstStyle/>
          <a:p>
            <a:pPr>
              <a:defRPr/>
            </a:pPr>
            <a:fld id="{A55C1E0F-8D0F-407C-9629-3E2C1C6FC567}"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8" name="フッター プレースホルダ 7"/>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9" name="スライド番号プレースホルダ 8"/>
          <p:cNvSpPr>
            <a:spLocks noGrp="1"/>
          </p:cNvSpPr>
          <p:nvPr>
            <p:ph type="sldNum" sz="quarter" idx="12"/>
          </p:nvPr>
        </p:nvSpPr>
        <p:spPr/>
        <p:txBody>
          <a:bodyPr/>
          <a:lstStyle/>
          <a:p>
            <a:pPr>
              <a:defRPr/>
            </a:pPr>
            <a:fld id="{9A43EFD3-94D5-4FCF-9180-BB8A6EAF942A}"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110670041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Content Placeholder 2"/>
          <p:cNvSpPr>
            <a:spLocks noGrp="1"/>
          </p:cNvSpPr>
          <p:nvPr>
            <p:ph sz="half" idx="1"/>
          </p:nvPr>
        </p:nvSpPr>
        <p:spPr>
          <a:xfrm>
            <a:off x="681038"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Content Placeholder 3"/>
          <p:cNvSpPr>
            <a:spLocks noGrp="1"/>
          </p:cNvSpPr>
          <p:nvPr>
            <p:ph sz="half" idx="2"/>
          </p:nvPr>
        </p:nvSpPr>
        <p:spPr>
          <a:xfrm>
            <a:off x="5014913" y="1825625"/>
            <a:ext cx="4210050" cy="435133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Date Placeholder 4"/>
          <p:cNvSpPr>
            <a:spLocks noGrp="1"/>
          </p:cNvSpPr>
          <p:nvPr>
            <p:ph type="dt" sz="half" idx="10"/>
          </p:nvPr>
        </p:nvSpPr>
        <p:spPr/>
        <p:txBody>
          <a:bodyPr/>
          <a:lstStyle/>
          <a:p>
            <a:fld id="{754C86D7-746F-4758-AA4A-E489813A957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5552070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2"/>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4" name="フッター プレースホルダー 3"/>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843057158"/>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pPr>
              <a:defRPr/>
            </a:pPr>
            <a:fld id="{06F9E2FC-A2D4-4134-81B8-3010DADF114B}"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4" name="フッター プレースホルダ 3"/>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5" name="スライド番号プレースホルダ 4"/>
          <p:cNvSpPr>
            <a:spLocks noGrp="1"/>
          </p:cNvSpPr>
          <p:nvPr>
            <p:ph type="sldNum" sz="quarter" idx="12"/>
          </p:nvPr>
        </p:nvSpPr>
        <p:spPr/>
        <p:txBody>
          <a:bodyPr/>
          <a:lstStyle/>
          <a:p>
            <a:pPr>
              <a:defRPr/>
            </a:pPr>
            <a:fld id="{D48EC200-9CD4-4C56-8878-F00BE4D49C1B}"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2688011112"/>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p>
            <a:pPr>
              <a:defRPr/>
            </a:pPr>
            <a:fld id="{ECA18AEC-6DD3-46F3-ACD0-3204E01A6A3C}"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3" name="フッター プレースホルダ 2"/>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4" name="スライド番号プレースホルダ 3"/>
          <p:cNvSpPr>
            <a:spLocks noGrp="1"/>
          </p:cNvSpPr>
          <p:nvPr>
            <p:ph type="sldNum" sz="quarter" idx="12"/>
          </p:nvPr>
        </p:nvSpPr>
        <p:spPr/>
        <p:txBody>
          <a:bodyPr/>
          <a:lstStyle/>
          <a:p>
            <a:pPr>
              <a:defRPr/>
            </a:pPr>
            <a:fld id="{C16A05FF-8022-4835-9F98-7CE1F7060DD0}"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3597059002"/>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0" y="273050"/>
            <a:ext cx="3259006" cy="1162050"/>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コンテンツ プレースホルダ 2"/>
          <p:cNvSpPr>
            <a:spLocks noGrp="1"/>
          </p:cNvSpPr>
          <p:nvPr>
            <p:ph idx="1"/>
          </p:nvPr>
        </p:nvSpPr>
        <p:spPr>
          <a:xfrm>
            <a:off x="3872974" y="27305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 3"/>
          <p:cNvSpPr>
            <a:spLocks noGrp="1"/>
          </p:cNvSpPr>
          <p:nvPr>
            <p:ph type="body" sz="half" idx="2"/>
          </p:nvPr>
        </p:nvSpPr>
        <p:spPr>
          <a:xfrm>
            <a:off x="495300" y="143510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pPr>
              <a:defRPr/>
            </a:pPr>
            <a:fld id="{B5AD2BFA-6730-4CB1-8072-B005DBAF6569}"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6" name="フッター プレースホルダ 5"/>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pPr>
              <a:defRPr/>
            </a:pPr>
            <a:fld id="{C2C9EFC5-E80A-4A0E-B7EC-9B2DF65213D4}"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118459045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smtClean="0"/>
              <a:t>マスタ タイトルの書式設定</a:t>
            </a:r>
            <a:endParaRPr kumimoji="1" lang="ja-JP" altLang="en-US"/>
          </a:p>
        </p:txBody>
      </p:sp>
      <p:sp>
        <p:nvSpPr>
          <p:cNvPr id="3" name="図プレースホルダ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 テキストの書式設定</a:t>
            </a:r>
          </a:p>
        </p:txBody>
      </p:sp>
      <p:sp>
        <p:nvSpPr>
          <p:cNvPr id="5" name="日付プレースホルダ 4"/>
          <p:cNvSpPr>
            <a:spLocks noGrp="1"/>
          </p:cNvSpPr>
          <p:nvPr>
            <p:ph type="dt" sz="half" idx="10"/>
          </p:nvPr>
        </p:nvSpPr>
        <p:spPr/>
        <p:txBody>
          <a:bodyPr/>
          <a:lstStyle/>
          <a:p>
            <a:pPr>
              <a:defRPr/>
            </a:pPr>
            <a:fld id="{21C5EC89-412B-4182-A255-0195789524D4}"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6" name="フッター プレースホルダ 5"/>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7" name="スライド番号プレースホルダ 6"/>
          <p:cNvSpPr>
            <a:spLocks noGrp="1"/>
          </p:cNvSpPr>
          <p:nvPr>
            <p:ph type="sldNum" sz="quarter" idx="12"/>
          </p:nvPr>
        </p:nvSpPr>
        <p:spPr/>
        <p:txBody>
          <a:bodyPr/>
          <a:lstStyle/>
          <a:p>
            <a:pPr>
              <a:defRPr/>
            </a:pPr>
            <a:fld id="{5B1D5CC8-16A1-43D9-8392-0C7F67755499}"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1637232669"/>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pPr>
              <a:defRPr/>
            </a:pPr>
            <a:fld id="{643C3339-1430-476F-89BF-2EB579078D2B}"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5" name="フッター プレースホルダ 4"/>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pPr>
              <a:defRPr/>
            </a:pPr>
            <a:fld id="{872D3BD5-C4FC-4BA1-B015-55E610BF53B6}"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1416910657"/>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39"/>
            <a:ext cx="2228850" cy="5851525"/>
          </a:xfrm>
        </p:spPr>
        <p:txBody>
          <a:bodyPr vert="eaVert"/>
          <a:lstStyle/>
          <a:p>
            <a:r>
              <a:rPr kumimoji="1" lang="ja-JP" altLang="en-US" smtClean="0"/>
              <a:t>マスタ タイトルの書式設定</a:t>
            </a:r>
            <a:endParaRPr kumimoji="1" lang="ja-JP" altLang="en-US"/>
          </a:p>
        </p:txBody>
      </p:sp>
      <p:sp>
        <p:nvSpPr>
          <p:cNvPr id="3" name="縦書きテキスト プレースホルダ 2"/>
          <p:cNvSpPr>
            <a:spLocks noGrp="1"/>
          </p:cNvSpPr>
          <p:nvPr>
            <p:ph type="body" orient="vert" idx="1"/>
          </p:nvPr>
        </p:nvSpPr>
        <p:spPr>
          <a:xfrm>
            <a:off x="495300" y="274639"/>
            <a:ext cx="6521450" cy="5851525"/>
          </a:xfrm>
        </p:spPr>
        <p:txBody>
          <a:bodyPr vert="eaVert"/>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10"/>
          </p:nvPr>
        </p:nvSpPr>
        <p:spPr/>
        <p:txBody>
          <a:bodyPr/>
          <a:lstStyle/>
          <a:p>
            <a:pPr>
              <a:defRPr/>
            </a:pPr>
            <a:fld id="{FBCC3AFE-405B-42D6-8535-7290BAC0B86E}" type="datetime1">
              <a:rPr lang="ja-JP" altLang="en-US" smtClean="0">
                <a:solidFill>
                  <a:prstClr val="black">
                    <a:tint val="75000"/>
                  </a:prstClr>
                </a:solidFill>
              </a:rPr>
              <a:pPr>
                <a:defRPr/>
              </a:pPr>
              <a:t>2016/3/17</a:t>
            </a:fld>
            <a:endParaRPr lang="en-US" altLang="ja-JP">
              <a:solidFill>
                <a:prstClr val="black">
                  <a:tint val="75000"/>
                </a:prstClr>
              </a:solidFill>
            </a:endParaRPr>
          </a:p>
        </p:txBody>
      </p:sp>
      <p:sp>
        <p:nvSpPr>
          <p:cNvPr id="5" name="フッター プレースホルダ 4"/>
          <p:cNvSpPr>
            <a:spLocks noGrp="1"/>
          </p:cNvSpPr>
          <p:nvPr>
            <p:ph type="ftr" sz="quarter" idx="11"/>
          </p:nvPr>
        </p:nvSpPr>
        <p:spPr/>
        <p:txBody>
          <a:bodyPr/>
          <a:lstStyle/>
          <a:p>
            <a:pPr>
              <a:defRPr/>
            </a:pPr>
            <a:endParaRPr lang="en-US" altLang="ja-JP">
              <a:solidFill>
                <a:prstClr val="black">
                  <a:tint val="75000"/>
                </a:prstClr>
              </a:solidFill>
            </a:endParaRPr>
          </a:p>
        </p:txBody>
      </p:sp>
      <p:sp>
        <p:nvSpPr>
          <p:cNvPr id="6" name="スライド番号プレースホルダ 5"/>
          <p:cNvSpPr>
            <a:spLocks noGrp="1"/>
          </p:cNvSpPr>
          <p:nvPr>
            <p:ph type="sldNum" sz="quarter" idx="12"/>
          </p:nvPr>
        </p:nvSpPr>
        <p:spPr/>
        <p:txBody>
          <a:bodyPr/>
          <a:lstStyle/>
          <a:p>
            <a:pPr>
              <a:defRPr/>
            </a:pPr>
            <a:fld id="{707EF336-56EE-405C-B072-5CA03C192B3F}" type="slidenum">
              <a:rPr lang="en-US" altLang="ja-JP" smtClean="0">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3173541089"/>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fld id="{B37A82EA-8307-4F85-84CF-A5AFA718E825}" type="datetime1">
              <a:rPr lang="ja-JP" altLang="en-US" smtClean="0">
                <a:solidFill>
                  <a:prstClr val="black">
                    <a:tint val="75000"/>
                  </a:prstClr>
                </a:solidFill>
              </a:rPr>
              <a:pPr/>
              <a:t>2016/3/17</a:t>
            </a:fld>
            <a:endParaRPr lang="ja-JP" altLang="en-US" dirty="0">
              <a:solidFill>
                <a:prstClr val="black">
                  <a:tint val="75000"/>
                </a:prstClr>
              </a:solidFill>
            </a:endParaRPr>
          </a:p>
        </p:txBody>
      </p:sp>
      <p:sp>
        <p:nvSpPr>
          <p:cNvPr id="4" name="フッター プレースホルダ 3"/>
          <p:cNvSpPr>
            <a:spLocks noGrp="1"/>
          </p:cNvSpPr>
          <p:nvPr>
            <p:ph type="ftr" sz="quarter" idx="11"/>
          </p:nvPr>
        </p:nvSpPr>
        <p:spPr/>
        <p:txBody>
          <a:bodyPr/>
          <a:lstStyle/>
          <a:p>
            <a:endParaRPr lang="ja-JP" altLang="en-US" dirty="0">
              <a:solidFill>
                <a:prstClr val="black">
                  <a:tint val="75000"/>
                </a:prstClr>
              </a:solidFill>
            </a:endParaRPr>
          </a:p>
        </p:txBody>
      </p:sp>
      <p:sp>
        <p:nvSpPr>
          <p:cNvPr id="5" name="スライド番号プレースホルダ 4"/>
          <p:cNvSpPr>
            <a:spLocks noGrp="1"/>
          </p:cNvSpPr>
          <p:nvPr>
            <p:ph type="sldNum" sz="quarter" idx="12"/>
          </p:nvPr>
        </p:nvSpPr>
        <p:spPr/>
        <p:txBody>
          <a:bodyPr/>
          <a:lstStyle/>
          <a:p>
            <a:fld id="{E6CD853F-E75F-424B-9D00-A805EDDF83A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39122451"/>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1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fld id="{5960302C-60AF-4E74-A7EA-9727DF7F9219}" type="datetime1">
              <a:rPr lang="ja-JP" altLang="en-US" smtClean="0">
                <a:solidFill>
                  <a:prstClr val="black">
                    <a:tint val="75000"/>
                  </a:prstClr>
                </a:solidFill>
              </a:rPr>
              <a:pPr/>
              <a:t>2016/3/17</a:t>
            </a:fld>
            <a:endParaRPr lang="ja-JP" altLang="en-US" dirty="0">
              <a:solidFill>
                <a:prstClr val="black">
                  <a:tint val="75000"/>
                </a:prstClr>
              </a:solidFill>
            </a:endParaRPr>
          </a:p>
        </p:txBody>
      </p:sp>
      <p:sp>
        <p:nvSpPr>
          <p:cNvPr id="4" name="フッター プレースホルダ 3"/>
          <p:cNvSpPr>
            <a:spLocks noGrp="1"/>
          </p:cNvSpPr>
          <p:nvPr>
            <p:ph type="ftr" sz="quarter" idx="11"/>
          </p:nvPr>
        </p:nvSpPr>
        <p:spPr/>
        <p:txBody>
          <a:bodyPr/>
          <a:lstStyle/>
          <a:p>
            <a:endParaRPr lang="ja-JP" altLang="en-US" dirty="0">
              <a:solidFill>
                <a:prstClr val="black">
                  <a:tint val="75000"/>
                </a:prstClr>
              </a:solidFill>
            </a:endParaRPr>
          </a:p>
        </p:txBody>
      </p:sp>
      <p:sp>
        <p:nvSpPr>
          <p:cNvPr id="5" name="スライド番号プレースホルダ 4"/>
          <p:cNvSpPr>
            <a:spLocks noGrp="1"/>
          </p:cNvSpPr>
          <p:nvPr>
            <p:ph type="sldNum" sz="quarter" idx="12"/>
          </p:nvPr>
        </p:nvSpPr>
        <p:spPr/>
        <p:txBody>
          <a:bodyPr/>
          <a:lstStyle/>
          <a:p>
            <a:fld id="{E6CD853F-E75F-424B-9D00-A805EDDF83A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4141159231"/>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2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fld id="{74572F32-C831-4DE1-BB8E-CB72710E6502}" type="datetime1">
              <a:rPr lang="ja-JP" altLang="en-US" smtClean="0">
                <a:solidFill>
                  <a:prstClr val="black">
                    <a:tint val="75000"/>
                  </a:prstClr>
                </a:solidFill>
              </a:rPr>
              <a:pPr/>
              <a:t>2016/3/17</a:t>
            </a:fld>
            <a:endParaRPr lang="ja-JP" altLang="en-US" dirty="0">
              <a:solidFill>
                <a:prstClr val="black">
                  <a:tint val="75000"/>
                </a:prstClr>
              </a:solidFill>
            </a:endParaRPr>
          </a:p>
        </p:txBody>
      </p:sp>
      <p:sp>
        <p:nvSpPr>
          <p:cNvPr id="4" name="フッター プレースホルダ 3"/>
          <p:cNvSpPr>
            <a:spLocks noGrp="1"/>
          </p:cNvSpPr>
          <p:nvPr>
            <p:ph type="ftr" sz="quarter" idx="11"/>
          </p:nvPr>
        </p:nvSpPr>
        <p:spPr/>
        <p:txBody>
          <a:bodyPr/>
          <a:lstStyle/>
          <a:p>
            <a:endParaRPr lang="ja-JP" altLang="en-US" dirty="0">
              <a:solidFill>
                <a:prstClr val="black">
                  <a:tint val="75000"/>
                </a:prstClr>
              </a:solidFill>
            </a:endParaRPr>
          </a:p>
        </p:txBody>
      </p:sp>
      <p:sp>
        <p:nvSpPr>
          <p:cNvPr id="5" name="スライド番号プレースホルダ 4"/>
          <p:cNvSpPr>
            <a:spLocks noGrp="1"/>
          </p:cNvSpPr>
          <p:nvPr>
            <p:ph type="sldNum" sz="quarter" idx="12"/>
          </p:nvPr>
        </p:nvSpPr>
        <p:spPr/>
        <p:txBody>
          <a:bodyPr/>
          <a:lstStyle/>
          <a:p>
            <a:fld id="{E6CD853F-E75F-424B-9D00-A805EDDF83A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948256474"/>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preserve="1" userDrawn="1">
  <p:cSld name="3_ユーザー設定レイアウ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 タイトルの書式設定</a:t>
            </a:r>
            <a:endParaRPr kumimoji="1" lang="ja-JP" altLang="en-US"/>
          </a:p>
        </p:txBody>
      </p:sp>
      <p:sp>
        <p:nvSpPr>
          <p:cNvPr id="3" name="日付プレースホルダ 2"/>
          <p:cNvSpPr>
            <a:spLocks noGrp="1"/>
          </p:cNvSpPr>
          <p:nvPr>
            <p:ph type="dt" sz="half" idx="10"/>
          </p:nvPr>
        </p:nvSpPr>
        <p:spPr/>
        <p:txBody>
          <a:bodyPr/>
          <a:lstStyle/>
          <a:p>
            <a:fld id="{B12C7EE7-6EEE-4638-9A59-8FFC7BBA032A}" type="datetime1">
              <a:rPr lang="ja-JP" altLang="en-US" smtClean="0">
                <a:solidFill>
                  <a:prstClr val="black">
                    <a:tint val="75000"/>
                  </a:prstClr>
                </a:solidFill>
              </a:rPr>
              <a:pPr/>
              <a:t>2016/3/17</a:t>
            </a:fld>
            <a:endParaRPr lang="ja-JP" altLang="en-US" dirty="0">
              <a:solidFill>
                <a:prstClr val="black">
                  <a:tint val="75000"/>
                </a:prstClr>
              </a:solidFill>
            </a:endParaRPr>
          </a:p>
        </p:txBody>
      </p:sp>
      <p:sp>
        <p:nvSpPr>
          <p:cNvPr id="4" name="フッター プレースホルダ 3"/>
          <p:cNvSpPr>
            <a:spLocks noGrp="1"/>
          </p:cNvSpPr>
          <p:nvPr>
            <p:ph type="ftr" sz="quarter" idx="11"/>
          </p:nvPr>
        </p:nvSpPr>
        <p:spPr/>
        <p:txBody>
          <a:bodyPr/>
          <a:lstStyle/>
          <a:p>
            <a:endParaRPr lang="ja-JP" altLang="en-US" dirty="0">
              <a:solidFill>
                <a:prstClr val="black">
                  <a:tint val="75000"/>
                </a:prstClr>
              </a:solidFill>
            </a:endParaRPr>
          </a:p>
        </p:txBody>
      </p:sp>
      <p:sp>
        <p:nvSpPr>
          <p:cNvPr id="5" name="スライド番号プレースホルダ 4"/>
          <p:cNvSpPr>
            <a:spLocks noGrp="1"/>
          </p:cNvSpPr>
          <p:nvPr>
            <p:ph type="sldNum" sz="quarter" idx="12"/>
          </p:nvPr>
        </p:nvSpPr>
        <p:spPr/>
        <p:txBody>
          <a:bodyPr/>
          <a:lstStyle/>
          <a:p>
            <a:fld id="{E6CD853F-E75F-424B-9D00-A805EDDF83A6}"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000724496"/>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3" name="フッター プレースホルダー 2"/>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29749766"/>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2231"/>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01C0BF3C-5CE2-483D-9C08-6EB47463200E}"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727360956"/>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38D361E2-52E2-430B-BD5B-F60512C1F7C4}"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633803970"/>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8706"/>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06" y="290672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2A7067AB-8946-4E28-AFE4-D71CFD03548D}"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435182227"/>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48"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F09311DB-1FC5-420D-9CED-150E38111817}" type="datetime1">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364132158"/>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05"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05"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167"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167"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6"/>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8163AD06-0B1F-4D03-B570-7A5152883A02}" type="datetime1">
              <a:rPr lang="ja-JP" altLang="en-US"/>
              <a:pPr>
                <a:defRPr/>
              </a:pPr>
              <a:t>2016/3/17</a:t>
            </a:fld>
            <a:endParaRPr lang="ja-JP" altLang="en-US"/>
          </a:p>
        </p:txBody>
      </p:sp>
      <p:sp>
        <p:nvSpPr>
          <p:cNvPr id="8" name="フッター プレースホルダー 7"/>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035536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2"/>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BBCB534-72C2-4C11-AE8D-F7977983E821}" type="datetime1">
              <a:rPr lang="ja-JP" altLang="en-US"/>
              <a:pPr>
                <a:defRPr/>
              </a:pPr>
              <a:t>2016/3/17</a:t>
            </a:fld>
            <a:endParaRPr lang="ja-JP" altLang="en-US"/>
          </a:p>
        </p:txBody>
      </p:sp>
      <p:sp>
        <p:nvSpPr>
          <p:cNvPr id="4" name="フッター プレースホルダー 3"/>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642821777"/>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59C7DA75-7EC4-414D-8CF0-0C4AEE84942E}" type="datetime1">
              <a:rPr lang="ja-JP" altLang="en-US"/>
              <a:pPr>
                <a:defRPr/>
              </a:pPr>
              <a:t>2016/3/17</a:t>
            </a:fld>
            <a:endParaRPr lang="ja-JP" altLang="en-US"/>
          </a:p>
        </p:txBody>
      </p:sp>
      <p:sp>
        <p:nvSpPr>
          <p:cNvPr id="3" name="フッター プレースホルダー 2"/>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693674157"/>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48"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2974" y="273082"/>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48"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BB51F2D0-CE21-4425-832C-F471655A7F39}" type="datetime1">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54657716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7385B51A-F994-4C53-8770-AB293AC05921}" type="datetime1">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665673871"/>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6AAEF7BE-CF9B-4714-A563-CF1B1914C066}"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05389329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48"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3063" y="27308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48" y="143519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76868491"/>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68"/>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347" y="274668"/>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D3F30461-90EA-4B07-828A-CC440497CB88}" type="datetime1">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27232428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1238250" y="1122363"/>
            <a:ext cx="7429500" cy="2387600"/>
          </a:xfrm>
        </p:spPr>
        <p:txBody>
          <a:bodyPr anchor="b"/>
          <a:lstStyle>
            <a:lvl1pPr algn="ctr">
              <a:defRPr sz="6000"/>
            </a:lvl1p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238250" y="3602038"/>
            <a:ext cx="74295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58090832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93455355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675878" y="1709738"/>
            <a:ext cx="8543925" cy="2852737"/>
          </a:xfrm>
        </p:spPr>
        <p:txBody>
          <a:bodyPr anchor="b"/>
          <a:lstStyle>
            <a:lvl1pPr>
              <a:defRPr sz="6000"/>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675878" y="4589464"/>
            <a:ext cx="8543925"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49720166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681038" y="1825625"/>
            <a:ext cx="4210050" cy="4351338"/>
          </a:xfrm>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5014913" y="1825625"/>
            <a:ext cx="4210050" cy="4351338"/>
          </a:xfrm>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87363249"/>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682328" y="365126"/>
            <a:ext cx="8543925" cy="1325563"/>
          </a:xfrm>
        </p:spPr>
        <p:txBody>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682328"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682328" y="2505075"/>
            <a:ext cx="4190702" cy="3684588"/>
          </a:xfrm>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5014913"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5014913" y="2505075"/>
            <a:ext cx="4211340" cy="3684588"/>
          </a:xfrm>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186326437"/>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224631948"/>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832279181"/>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682328" y="457200"/>
            <a:ext cx="3194943" cy="1600200"/>
          </a:xfrm>
        </p:spPr>
        <p:txBody>
          <a:bodyPr anchor="b"/>
          <a:lstStyle>
            <a:lvl1pPr>
              <a:defRPr sz="3200"/>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4211340" y="987426"/>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629064280"/>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682328" y="457200"/>
            <a:ext cx="3194943" cy="1600200"/>
          </a:xfrm>
        </p:spPr>
        <p:txBody>
          <a:bodyPr anchor="b"/>
          <a:lstStyle>
            <a:lvl1pPr>
              <a:defRPr sz="3200"/>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4211340" y="987426"/>
            <a:ext cx="5014913"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682328"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99762829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658375315"/>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00064531"/>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088981" y="365125"/>
            <a:ext cx="2135981" cy="5811838"/>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681037" y="365125"/>
            <a:ext cx="6284119" cy="5811838"/>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10062027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85939769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73"/>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432" y="274673"/>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09124457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495343" y="274673"/>
            <a:ext cx="8915400" cy="585152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5"/>
          <p:cNvSpPr>
            <a:spLocks noGrp="1" noChangeArrowheads="1"/>
          </p:cNvSpPr>
          <p:nvPr>
            <p:ph type="ftr" sz="quarter" idx="10"/>
          </p:nvPr>
        </p:nvSpPr>
        <p:spPr/>
        <p:txBody>
          <a:bodyPr/>
          <a:lstStyle>
            <a:lvl1pPr fontAlgn="base">
              <a:spcBef>
                <a:spcPct val="0"/>
              </a:spcBef>
              <a:spcAft>
                <a:spcPct val="0"/>
              </a:spcAft>
              <a:defRPr>
                <a:latin typeface="Arial" charset="0"/>
                <a:ea typeface="ＭＳ Ｐゴシック" charset="-128"/>
              </a:defRPr>
            </a:lvl1pPr>
          </a:lstStyle>
          <a:p>
            <a:pPr>
              <a:defRPr/>
            </a:pPr>
            <a:r>
              <a:rPr lang="en-US" altLang="ja-JP"/>
              <a:t>社団法人 日本医師会（2012年8月1日　定例記者会見）</a:t>
            </a:r>
            <a:endParaRPr lang="ja-JP" altLang="en-US"/>
          </a:p>
        </p:txBody>
      </p:sp>
    </p:spTree>
    <p:extLst>
      <p:ext uri="{BB962C8B-B14F-4D97-AF65-F5344CB8AC3E}">
        <p14:creationId xmlns:p14="http://schemas.microsoft.com/office/powerpoint/2010/main" val="260754176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3035" y="2132717"/>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85"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21531054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2625916330"/>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91" y="4409192"/>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91" y="290672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201995443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Title 1"/>
          <p:cNvSpPr>
            <a:spLocks noGrp="1"/>
          </p:cNvSpPr>
          <p:nvPr>
            <p:ph type="title"/>
          </p:nvPr>
        </p:nvSpPr>
        <p:spPr>
          <a:xfrm>
            <a:off x="682332" y="365129"/>
            <a:ext cx="8543925" cy="1325563"/>
          </a:xfrm>
        </p:spPr>
        <p:txBody>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2329" y="1681163"/>
            <a:ext cx="4190702"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Content Placeholder 3"/>
          <p:cNvSpPr>
            <a:spLocks noGrp="1"/>
          </p:cNvSpPr>
          <p:nvPr>
            <p:ph sz="half" idx="2"/>
          </p:nvPr>
        </p:nvSpPr>
        <p:spPr>
          <a:xfrm>
            <a:off x="682329" y="2505075"/>
            <a:ext cx="4190702"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5" name="Text Placeholder 4"/>
          <p:cNvSpPr>
            <a:spLocks noGrp="1"/>
          </p:cNvSpPr>
          <p:nvPr>
            <p:ph type="body" sz="quarter" idx="3"/>
          </p:nvPr>
        </p:nvSpPr>
        <p:spPr>
          <a:xfrm>
            <a:off x="5015016" y="1681163"/>
            <a:ext cx="4211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Content Placeholder 5"/>
          <p:cNvSpPr>
            <a:spLocks noGrp="1"/>
          </p:cNvSpPr>
          <p:nvPr>
            <p:ph sz="quarter" idx="4"/>
          </p:nvPr>
        </p:nvSpPr>
        <p:spPr>
          <a:xfrm>
            <a:off x="5015016" y="2505075"/>
            <a:ext cx="4211340" cy="3684588"/>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7" name="Date Placeholder 6"/>
          <p:cNvSpPr>
            <a:spLocks noGrp="1"/>
          </p:cNvSpPr>
          <p:nvPr>
            <p:ph type="dt" sz="half" idx="10"/>
          </p:nvPr>
        </p:nvSpPr>
        <p:spPr/>
        <p:txBody>
          <a:bodyPr/>
          <a:lstStyle/>
          <a:p>
            <a:fld id="{503E679E-B338-43EB-8D88-4A8C85328F3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347339708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444"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1322632930"/>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88"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88"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258"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258"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6"/>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8" name="フッター プレースホルダー 7"/>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1089555062"/>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2"/>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4" name="フッター プレースホルダー 3"/>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258026579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3" name="フッター プレースホルダー 2"/>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41074316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61"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3063" y="27310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61"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1551377157"/>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324630409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298557560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93"/>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442" y="274693"/>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361907874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495354" y="274693"/>
            <a:ext cx="8915400" cy="585152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5"/>
          <p:cNvSpPr>
            <a:spLocks noGrp="1" noChangeArrowheads="1"/>
          </p:cNvSpPr>
          <p:nvPr>
            <p:ph type="ftr" sz="quarter" idx="10"/>
          </p:nvPr>
        </p:nvSpPr>
        <p:spPr/>
        <p:txBody>
          <a:bodyPr/>
          <a:lstStyle>
            <a:lvl1pPr fontAlgn="base">
              <a:spcBef>
                <a:spcPct val="0"/>
              </a:spcBef>
              <a:spcAft>
                <a:spcPct val="0"/>
              </a:spcAft>
              <a:defRPr>
                <a:latin typeface="Arial" charset="0"/>
                <a:ea typeface="ＭＳ Ｐゴシック" charset="-128"/>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1567460843"/>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2084"/>
            <a:ext cx="84201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3875827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ja-JP" altLang="en-US" smtClean="0"/>
              <a:t>マスター タイトルの書式設定</a:t>
            </a:r>
            <a:endParaRPr lang="en-US" dirty="0"/>
          </a:p>
        </p:txBody>
      </p:sp>
      <p:sp>
        <p:nvSpPr>
          <p:cNvPr id="3" name="Date Placeholder 2"/>
          <p:cNvSpPr>
            <a:spLocks noGrp="1"/>
          </p:cNvSpPr>
          <p:nvPr>
            <p:ph type="dt" sz="half" idx="10"/>
          </p:nvPr>
        </p:nvSpPr>
        <p:spPr/>
        <p:txBody>
          <a:bodyPr/>
          <a:lstStyle/>
          <a:p>
            <a:fld id="{B593A5F9-8D78-4FC0-84B1-B9F6616CFC3A}"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427443530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9148627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8560"/>
            <a:ext cx="84201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82506" y="290672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12232131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495348" y="1600205"/>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5035550" y="1600205"/>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50475056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3"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95303"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5032167"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5032167"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615080476"/>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07257326"/>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467385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48" y="273050"/>
            <a:ext cx="3259006"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872972" y="273053"/>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95348" y="1435103"/>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48433561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941645" y="612775"/>
            <a:ext cx="59436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57748154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30165427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40"/>
            <a:ext cx="2228850"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495347" y="274640"/>
            <a:ext cx="6521450"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a:xfrm>
            <a:off x="7099343" y="6358010"/>
            <a:ext cx="2311400" cy="365125"/>
          </a:xfrm>
          <a:prstGeom prst="rect">
            <a:avLst/>
          </a:prstGeom>
        </p:spPr>
        <p:txBody>
          <a:bodyPr/>
          <a:lstStyle/>
          <a:p>
            <a:fld id="{69477E40-9647-4F8D-B1AD-6E1F498569F9}"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2491454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53C774D-194F-428B-824C-63DB517E34F8}"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121469479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495343" y="274640"/>
            <a:ext cx="8915400" cy="585152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5"/>
          <p:cNvSpPr>
            <a:spLocks noGrp="1" noChangeArrowheads="1"/>
          </p:cNvSpPr>
          <p:nvPr>
            <p:ph type="ftr" sz="quarter" idx="10"/>
          </p:nvPr>
        </p:nvSpPr>
        <p:spPr>
          <a:ln/>
        </p:spPr>
        <p:txBody>
          <a:bodyPr/>
          <a:lstStyle>
            <a:lvl1pPr>
              <a:defRPr/>
            </a:lvl1pPr>
          </a:lstStyle>
          <a:p>
            <a:r>
              <a:rPr lang="en-US" altLang="ja-JP">
                <a:solidFill>
                  <a:prstClr val="black">
                    <a:tint val="75000"/>
                  </a:prstClr>
                </a:solidFill>
              </a:rPr>
              <a:t>社団法人 日本医師会（2012年8月1日　定例記者会見）</a:t>
            </a:r>
            <a:endParaRPr lang="ja-JP" altLang="en-US">
              <a:solidFill>
                <a:prstClr val="black">
                  <a:tint val="75000"/>
                </a:prstClr>
              </a:solidFill>
            </a:endParaRPr>
          </a:p>
        </p:txBody>
      </p:sp>
      <p:sp>
        <p:nvSpPr>
          <p:cNvPr id="4" name="Rectangle 8"/>
          <p:cNvSpPr>
            <a:spLocks noGrp="1" noChangeArrowheads="1"/>
          </p:cNvSpPr>
          <p:nvPr>
            <p:ph type="sldNum" sz="quarter" idx="11"/>
          </p:nvPr>
        </p:nvSpPr>
        <p:spPr>
          <a:xfrm>
            <a:off x="7099343" y="6358010"/>
            <a:ext cx="2311400" cy="365125"/>
          </a:xfrm>
          <a:prstGeom prst="rect">
            <a:avLst/>
          </a:prstGeom>
          <a:ln/>
        </p:spPr>
        <p:txBody>
          <a:bodyPr/>
          <a:lstStyle>
            <a:lvl1pPr>
              <a:defRPr/>
            </a:lvl1pPr>
          </a:lstStyle>
          <a:p>
            <a:pPr>
              <a:defRPr/>
            </a:pPr>
            <a:fld id="{70C1A182-A31A-41E4-B04B-76E95573FACD}" type="slidenum">
              <a:rPr lang="en-US" altLang="ja-JP">
                <a:solidFill>
                  <a:prstClr val="black">
                    <a:tint val="75000"/>
                  </a:prstClr>
                </a:solidFill>
              </a:rPr>
              <a:pPr>
                <a:defRPr/>
              </a:pPr>
              <a:t>‹#›</a:t>
            </a:fld>
            <a:endParaRPr lang="en-US" altLang="ja-JP">
              <a:solidFill>
                <a:prstClr val="black">
                  <a:tint val="75000"/>
                </a:prstClr>
              </a:solidFill>
            </a:endParaRPr>
          </a:p>
        </p:txBody>
      </p:sp>
    </p:spTree>
    <p:extLst>
      <p:ext uri="{BB962C8B-B14F-4D97-AF65-F5344CB8AC3E}">
        <p14:creationId xmlns:p14="http://schemas.microsoft.com/office/powerpoint/2010/main" val="281538092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9" y="2130908"/>
            <a:ext cx="8420100" cy="1470025"/>
          </a:xfrm>
        </p:spPr>
        <p:txBody>
          <a:bodyPr/>
          <a:lstStyle/>
          <a:p>
            <a:r>
              <a:rPr kumimoji="1" lang="ja-JP" altLang="en-US" smtClean="0"/>
              <a:t>マスター タイトルの書式設定</a:t>
            </a:r>
            <a:endParaRPr kumimoji="1" lang="ja-JP" altLang="en-US"/>
          </a:p>
        </p:txBody>
      </p:sp>
      <p:sp>
        <p:nvSpPr>
          <p:cNvPr id="3" name="サブタイトル 2"/>
          <p:cNvSpPr>
            <a:spLocks noGrp="1"/>
          </p:cNvSpPr>
          <p:nvPr>
            <p:ph type="subTitle" idx="1"/>
          </p:nvPr>
        </p:nvSpPr>
        <p:spPr>
          <a:xfrm>
            <a:off x="1485908" y="3886205"/>
            <a:ext cx="6934200" cy="1752600"/>
          </a:xfrm>
        </p:spPr>
        <p:txBody>
          <a:bodyPr/>
          <a:lstStyle>
            <a:lvl1pPr marL="0" indent="0" algn="ctr">
              <a:buNone/>
              <a:defRPr>
                <a:solidFill>
                  <a:schemeClr val="tx1">
                    <a:tint val="75000"/>
                  </a:schemeClr>
                </a:solidFill>
              </a:defRPr>
            </a:lvl1pPr>
            <a:lvl2pPr marL="456766" indent="0" algn="ctr">
              <a:buNone/>
              <a:defRPr>
                <a:solidFill>
                  <a:schemeClr val="tx1">
                    <a:tint val="75000"/>
                  </a:schemeClr>
                </a:solidFill>
              </a:defRPr>
            </a:lvl2pPr>
            <a:lvl3pPr marL="913532" indent="0" algn="ctr">
              <a:buNone/>
              <a:defRPr>
                <a:solidFill>
                  <a:schemeClr val="tx1">
                    <a:tint val="75000"/>
                  </a:schemeClr>
                </a:solidFill>
              </a:defRPr>
            </a:lvl3pPr>
            <a:lvl4pPr marL="1370297" indent="0" algn="ctr">
              <a:buNone/>
              <a:defRPr>
                <a:solidFill>
                  <a:schemeClr val="tx1">
                    <a:tint val="75000"/>
                  </a:schemeClr>
                </a:solidFill>
              </a:defRPr>
            </a:lvl4pPr>
            <a:lvl5pPr marL="1827063" indent="0" algn="ctr">
              <a:buNone/>
              <a:defRPr>
                <a:solidFill>
                  <a:schemeClr val="tx1">
                    <a:tint val="75000"/>
                  </a:schemeClr>
                </a:solidFill>
              </a:defRPr>
            </a:lvl5pPr>
            <a:lvl6pPr marL="2283831" indent="0" algn="ctr">
              <a:buNone/>
              <a:defRPr>
                <a:solidFill>
                  <a:schemeClr val="tx1">
                    <a:tint val="75000"/>
                  </a:schemeClr>
                </a:solidFill>
              </a:defRPr>
            </a:lvl6pPr>
            <a:lvl7pPr marL="2740594" indent="0" algn="ctr">
              <a:buNone/>
              <a:defRPr>
                <a:solidFill>
                  <a:schemeClr val="tx1">
                    <a:tint val="75000"/>
                  </a:schemeClr>
                </a:solidFill>
              </a:defRPr>
            </a:lvl7pPr>
            <a:lvl8pPr marL="3197363" indent="0" algn="ctr">
              <a:buNone/>
              <a:defRPr>
                <a:solidFill>
                  <a:schemeClr val="tx1">
                    <a:tint val="75000"/>
                  </a:schemeClr>
                </a:solidFill>
              </a:defRPr>
            </a:lvl8pPr>
            <a:lvl9pPr marL="3654127" indent="0" algn="ctr">
              <a:buNone/>
              <a:defRPr>
                <a:solidFill>
                  <a:schemeClr val="tx1">
                    <a:tint val="75000"/>
                  </a:schemeClr>
                </a:solidFill>
              </a:defRPr>
            </a:lvl9pPr>
          </a:lstStyle>
          <a:p>
            <a:r>
              <a:rPr kumimoji="1" lang="ja-JP" altLang="en-US" smtClean="0"/>
              <a:t>マスター サブタイトルの書式設定</a:t>
            </a:r>
            <a:endParaRPr kumimoji="1" lang="ja-JP" altLang="en-US"/>
          </a:p>
        </p:txBody>
      </p:sp>
      <p:sp>
        <p:nvSpPr>
          <p:cNvPr id="4" name="日付プレースホルダー 3"/>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67753287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p:txBody>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06603141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13" y="4407383"/>
            <a:ext cx="8420100" cy="1362075"/>
          </a:xfrm>
        </p:spPr>
        <p:txBody>
          <a:bodyPr anchor="t"/>
          <a:lstStyle>
            <a:lvl1pPr algn="l">
              <a:defRPr sz="4000" b="1" cap="all"/>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782513" y="2906722"/>
            <a:ext cx="8420100" cy="1500187"/>
          </a:xfrm>
        </p:spPr>
        <p:txBody>
          <a:bodyPr anchor="b"/>
          <a:lstStyle>
            <a:lvl1pPr marL="0" indent="0">
              <a:buNone/>
              <a:defRPr sz="2000">
                <a:solidFill>
                  <a:schemeClr val="tx1">
                    <a:tint val="75000"/>
                  </a:schemeClr>
                </a:solidFill>
              </a:defRPr>
            </a:lvl1pPr>
            <a:lvl2pPr marL="456766" indent="0">
              <a:buNone/>
              <a:defRPr sz="1800">
                <a:solidFill>
                  <a:schemeClr val="tx1">
                    <a:tint val="75000"/>
                  </a:schemeClr>
                </a:solidFill>
              </a:defRPr>
            </a:lvl2pPr>
            <a:lvl3pPr marL="913532" indent="0">
              <a:buNone/>
              <a:defRPr sz="1600">
                <a:solidFill>
                  <a:schemeClr val="tx1">
                    <a:tint val="75000"/>
                  </a:schemeClr>
                </a:solidFill>
              </a:defRPr>
            </a:lvl3pPr>
            <a:lvl4pPr marL="1370297" indent="0">
              <a:buNone/>
              <a:defRPr sz="1400">
                <a:solidFill>
                  <a:schemeClr val="tx1">
                    <a:tint val="75000"/>
                  </a:schemeClr>
                </a:solidFill>
              </a:defRPr>
            </a:lvl4pPr>
            <a:lvl5pPr marL="1827063" indent="0">
              <a:buNone/>
              <a:defRPr sz="1400">
                <a:solidFill>
                  <a:schemeClr val="tx1">
                    <a:tint val="75000"/>
                  </a:schemeClr>
                </a:solidFill>
              </a:defRPr>
            </a:lvl5pPr>
            <a:lvl6pPr marL="2283831" indent="0">
              <a:buNone/>
              <a:defRPr sz="1400">
                <a:solidFill>
                  <a:schemeClr val="tx1">
                    <a:tint val="75000"/>
                  </a:schemeClr>
                </a:solidFill>
              </a:defRPr>
            </a:lvl6pPr>
            <a:lvl7pPr marL="2740594" indent="0">
              <a:buNone/>
              <a:defRPr sz="1400">
                <a:solidFill>
                  <a:schemeClr val="tx1">
                    <a:tint val="75000"/>
                  </a:schemeClr>
                </a:solidFill>
              </a:defRPr>
            </a:lvl7pPr>
            <a:lvl8pPr marL="3197363" indent="0">
              <a:buNone/>
              <a:defRPr sz="1400">
                <a:solidFill>
                  <a:schemeClr val="tx1">
                    <a:tint val="75000"/>
                  </a:schemeClr>
                </a:solidFill>
              </a:defRPr>
            </a:lvl8pPr>
            <a:lvl9pPr marL="3654127" indent="0">
              <a:buNone/>
              <a:defRPr sz="1400">
                <a:solidFill>
                  <a:schemeClr val="tx1">
                    <a:tint val="75000"/>
                  </a:schemeClr>
                </a:solidFill>
              </a:defRPr>
            </a:lvl9pPr>
          </a:lstStyle>
          <a:p>
            <a:pPr lvl="0"/>
            <a:r>
              <a:rPr kumimoji="1" lang="ja-JP" altLang="en-US" smtClean="0"/>
              <a:t>マスター テキストの書式設定</a:t>
            </a:r>
          </a:p>
        </p:txBody>
      </p:sp>
      <p:sp>
        <p:nvSpPr>
          <p:cNvPr id="4" name="日付プレースホルダー 3"/>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844613893"/>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sz="half" idx="1"/>
          </p:nvPr>
        </p:nvSpPr>
        <p:spPr>
          <a:xfrm>
            <a:off x="536614" y="1600216"/>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コンテンツ プレースホルダー 3"/>
          <p:cNvSpPr>
            <a:spLocks noGrp="1"/>
          </p:cNvSpPr>
          <p:nvPr>
            <p:ph sz="half" idx="2"/>
          </p:nvPr>
        </p:nvSpPr>
        <p:spPr>
          <a:xfrm>
            <a:off x="5448355" y="1600216"/>
            <a:ext cx="4746625"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日付プレースホルダー 4"/>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3286180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9" y="274638"/>
            <a:ext cx="8915400" cy="1143000"/>
          </a:xfrm>
        </p:spPr>
        <p:txBody>
          <a:bodyPr/>
          <a:lstStyle>
            <a:lvl1pPr>
              <a:defRPr/>
            </a:lvl1p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9" y="1535113"/>
            <a:ext cx="4376870" cy="639762"/>
          </a:xfrm>
        </p:spPr>
        <p:txBody>
          <a:bodyPr anchor="b"/>
          <a:lstStyle>
            <a:lvl1pPr marL="0" indent="0">
              <a:buNone/>
              <a:defRPr sz="2400" b="1"/>
            </a:lvl1pPr>
            <a:lvl2pPr marL="456766" indent="0">
              <a:buNone/>
              <a:defRPr sz="2000" b="1"/>
            </a:lvl2pPr>
            <a:lvl3pPr marL="913532" indent="0">
              <a:buNone/>
              <a:defRPr sz="1800" b="1"/>
            </a:lvl3pPr>
            <a:lvl4pPr marL="1370297" indent="0">
              <a:buNone/>
              <a:defRPr sz="1600" b="1"/>
            </a:lvl4pPr>
            <a:lvl5pPr marL="1827063" indent="0">
              <a:buNone/>
              <a:defRPr sz="1600" b="1"/>
            </a:lvl5pPr>
            <a:lvl6pPr marL="2283831" indent="0">
              <a:buNone/>
              <a:defRPr sz="1600" b="1"/>
            </a:lvl6pPr>
            <a:lvl7pPr marL="2740594" indent="0">
              <a:buNone/>
              <a:defRPr sz="1600" b="1"/>
            </a:lvl7pPr>
            <a:lvl8pPr marL="3197363" indent="0">
              <a:buNone/>
              <a:defRPr sz="1600" b="1"/>
            </a:lvl8pPr>
            <a:lvl9pPr marL="3654127" indent="0">
              <a:buNone/>
              <a:defRPr sz="1600" b="1"/>
            </a:lvl9pPr>
          </a:lstStyle>
          <a:p>
            <a:pPr lvl="0"/>
            <a:r>
              <a:rPr kumimoji="1" lang="ja-JP" altLang="en-US" smtClean="0"/>
              <a:t>マスター テキストの書式設定</a:t>
            </a:r>
          </a:p>
        </p:txBody>
      </p:sp>
      <p:sp>
        <p:nvSpPr>
          <p:cNvPr id="4" name="コンテンツ プレースホルダー 3"/>
          <p:cNvSpPr>
            <a:spLocks noGrp="1"/>
          </p:cNvSpPr>
          <p:nvPr>
            <p:ph sz="half" idx="2"/>
          </p:nvPr>
        </p:nvSpPr>
        <p:spPr>
          <a:xfrm>
            <a:off x="495309"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5" name="テキスト プレースホルダー 4"/>
          <p:cNvSpPr>
            <a:spLocks noGrp="1"/>
          </p:cNvSpPr>
          <p:nvPr>
            <p:ph type="body" sz="quarter" idx="3"/>
          </p:nvPr>
        </p:nvSpPr>
        <p:spPr>
          <a:xfrm>
            <a:off x="5032115" y="1535113"/>
            <a:ext cx="4378590" cy="639762"/>
          </a:xfrm>
        </p:spPr>
        <p:txBody>
          <a:bodyPr anchor="b"/>
          <a:lstStyle>
            <a:lvl1pPr marL="0" indent="0">
              <a:buNone/>
              <a:defRPr sz="2400" b="1"/>
            </a:lvl1pPr>
            <a:lvl2pPr marL="456766" indent="0">
              <a:buNone/>
              <a:defRPr sz="2000" b="1"/>
            </a:lvl2pPr>
            <a:lvl3pPr marL="913532" indent="0">
              <a:buNone/>
              <a:defRPr sz="1800" b="1"/>
            </a:lvl3pPr>
            <a:lvl4pPr marL="1370297" indent="0">
              <a:buNone/>
              <a:defRPr sz="1600" b="1"/>
            </a:lvl4pPr>
            <a:lvl5pPr marL="1827063" indent="0">
              <a:buNone/>
              <a:defRPr sz="1600" b="1"/>
            </a:lvl5pPr>
            <a:lvl6pPr marL="2283831" indent="0">
              <a:buNone/>
              <a:defRPr sz="1600" b="1"/>
            </a:lvl6pPr>
            <a:lvl7pPr marL="2740594" indent="0">
              <a:buNone/>
              <a:defRPr sz="1600" b="1"/>
            </a:lvl7pPr>
            <a:lvl8pPr marL="3197363" indent="0">
              <a:buNone/>
              <a:defRPr sz="1600" b="1"/>
            </a:lvl8pPr>
            <a:lvl9pPr marL="3654127" indent="0">
              <a:buNone/>
              <a:defRPr sz="1600" b="1"/>
            </a:lvl9pPr>
          </a:lstStyle>
          <a:p>
            <a:pPr lvl="0"/>
            <a:r>
              <a:rPr kumimoji="1" lang="ja-JP" altLang="en-US" smtClean="0"/>
              <a:t>マスター テキストの書式設定</a:t>
            </a:r>
          </a:p>
        </p:txBody>
      </p:sp>
      <p:sp>
        <p:nvSpPr>
          <p:cNvPr id="6" name="コンテンツ プレースホルダー 5"/>
          <p:cNvSpPr>
            <a:spLocks noGrp="1"/>
          </p:cNvSpPr>
          <p:nvPr>
            <p:ph sz="quarter" idx="4"/>
          </p:nvPr>
        </p:nvSpPr>
        <p:spPr>
          <a:xfrm>
            <a:off x="5032115"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7" name="日付プレースホルダー 6"/>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8" name="フッター プレースホルダー 7"/>
          <p:cNvSpPr>
            <a:spLocks noGrp="1"/>
          </p:cNvSpPr>
          <p:nvPr>
            <p:ph type="ftr" sz="quarter" idx="11"/>
          </p:nvPr>
        </p:nvSpPr>
        <p:spPr/>
        <p:txBody>
          <a:bodyPr/>
          <a:lstStyle/>
          <a:p>
            <a:endParaRPr lang="ja-JP" altLang="en-US">
              <a:solidFill>
                <a:prstClr val="black">
                  <a:tint val="75000"/>
                </a:prstClr>
              </a:solidFill>
            </a:endParaRPr>
          </a:p>
        </p:txBody>
      </p:sp>
      <p:sp>
        <p:nvSpPr>
          <p:cNvPr id="9" name="スライド番号プレースホルダー 8"/>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36617267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日付プレースホルダー 2"/>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4" name="フッター プレースホルダー 3"/>
          <p:cNvSpPr>
            <a:spLocks noGrp="1"/>
          </p:cNvSpPr>
          <p:nvPr>
            <p:ph type="ftr" sz="quarter" idx="11"/>
          </p:nvPr>
        </p:nvSpPr>
        <p:spPr/>
        <p:txBody>
          <a:bodyPr/>
          <a:lstStyle/>
          <a:p>
            <a:endParaRPr lang="ja-JP" altLang="en-US">
              <a:solidFill>
                <a:prstClr val="black">
                  <a:tint val="75000"/>
                </a:prstClr>
              </a:solidFill>
            </a:endParaRPr>
          </a:p>
        </p:txBody>
      </p:sp>
      <p:sp>
        <p:nvSpPr>
          <p:cNvPr id="5" name="スライド番号プレースホルダー 4"/>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48660923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3" name="フッター プレースホルダー 2"/>
          <p:cNvSpPr>
            <a:spLocks noGrp="1"/>
          </p:cNvSpPr>
          <p:nvPr>
            <p:ph type="ftr" sz="quarter" idx="11"/>
          </p:nvPr>
        </p:nvSpPr>
        <p:spPr/>
        <p:txBody>
          <a:bodyPr/>
          <a:lstStyle/>
          <a:p>
            <a:endParaRPr lang="ja-JP" altLang="en-US">
              <a:solidFill>
                <a:prstClr val="black">
                  <a:tint val="75000"/>
                </a:prstClr>
              </a:solidFill>
            </a:endParaRPr>
          </a:p>
        </p:txBody>
      </p:sp>
      <p:sp>
        <p:nvSpPr>
          <p:cNvPr id="4" name="スライド番号プレースホルダー 3"/>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219170990"/>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09" y="273060"/>
            <a:ext cx="3259006" cy="1162050"/>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コンテンツ プレースホルダー 2"/>
          <p:cNvSpPr>
            <a:spLocks noGrp="1"/>
          </p:cNvSpPr>
          <p:nvPr>
            <p:ph idx="1"/>
          </p:nvPr>
        </p:nvSpPr>
        <p:spPr>
          <a:xfrm>
            <a:off x="3873011" y="27307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テキスト プレースホルダー 3"/>
          <p:cNvSpPr>
            <a:spLocks noGrp="1"/>
          </p:cNvSpPr>
          <p:nvPr>
            <p:ph type="body" sz="half" idx="2"/>
          </p:nvPr>
        </p:nvSpPr>
        <p:spPr>
          <a:xfrm>
            <a:off x="495309" y="1435114"/>
            <a:ext cx="3259006" cy="4691063"/>
          </a:xfrm>
        </p:spPr>
        <p:txBody>
          <a:bodyPr/>
          <a:lstStyle>
            <a:lvl1pPr marL="0" indent="0">
              <a:buNone/>
              <a:defRPr sz="1400"/>
            </a:lvl1pPr>
            <a:lvl2pPr marL="456766" indent="0">
              <a:buNone/>
              <a:defRPr sz="1200"/>
            </a:lvl2pPr>
            <a:lvl3pPr marL="913532" indent="0">
              <a:buNone/>
              <a:defRPr sz="1000"/>
            </a:lvl3pPr>
            <a:lvl4pPr marL="1370297" indent="0">
              <a:buNone/>
              <a:defRPr sz="900"/>
            </a:lvl4pPr>
            <a:lvl5pPr marL="1827063" indent="0">
              <a:buNone/>
              <a:defRPr sz="900"/>
            </a:lvl5pPr>
            <a:lvl6pPr marL="2283831" indent="0">
              <a:buNone/>
              <a:defRPr sz="900"/>
            </a:lvl6pPr>
            <a:lvl7pPr marL="2740594" indent="0">
              <a:buNone/>
              <a:defRPr sz="900"/>
            </a:lvl7pPr>
            <a:lvl8pPr marL="3197363" indent="0">
              <a:buNone/>
              <a:defRPr sz="900"/>
            </a:lvl8pPr>
            <a:lvl9pPr marL="3654127"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777382407"/>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8"/>
            <a:ext cx="5943600" cy="566738"/>
          </a:xfrm>
        </p:spPr>
        <p:txBody>
          <a:bodyPr anchor="b"/>
          <a:lstStyle>
            <a:lvl1pPr algn="l">
              <a:defRPr sz="2000" b="1"/>
            </a:lvl1pPr>
          </a:lstStyle>
          <a:p>
            <a:r>
              <a:rPr kumimoji="1" lang="ja-JP" altLang="en-US" smtClean="0"/>
              <a:t>マスター タイトルの書式設定</a:t>
            </a:r>
            <a:endParaRPr kumimoji="1" lang="ja-JP" altLang="en-US"/>
          </a:p>
        </p:txBody>
      </p:sp>
      <p:sp>
        <p:nvSpPr>
          <p:cNvPr id="3" name="図プレースホルダー 2"/>
          <p:cNvSpPr>
            <a:spLocks noGrp="1"/>
          </p:cNvSpPr>
          <p:nvPr>
            <p:ph type="pic" idx="1"/>
          </p:nvPr>
        </p:nvSpPr>
        <p:spPr>
          <a:xfrm>
            <a:off x="1941645" y="612783"/>
            <a:ext cx="5943600" cy="4114800"/>
          </a:xfrm>
        </p:spPr>
        <p:txBody>
          <a:bodyPr/>
          <a:lstStyle>
            <a:lvl1pPr marL="0" indent="0">
              <a:buNone/>
              <a:defRPr sz="3200"/>
            </a:lvl1pPr>
            <a:lvl2pPr marL="456766" indent="0">
              <a:buNone/>
              <a:defRPr sz="2800"/>
            </a:lvl2pPr>
            <a:lvl3pPr marL="913532" indent="0">
              <a:buNone/>
              <a:defRPr sz="2400"/>
            </a:lvl3pPr>
            <a:lvl4pPr marL="1370297" indent="0">
              <a:buNone/>
              <a:defRPr sz="2000"/>
            </a:lvl4pPr>
            <a:lvl5pPr marL="1827063" indent="0">
              <a:buNone/>
              <a:defRPr sz="2000"/>
            </a:lvl5pPr>
            <a:lvl6pPr marL="2283831" indent="0">
              <a:buNone/>
              <a:defRPr sz="2000"/>
            </a:lvl6pPr>
            <a:lvl7pPr marL="2740594" indent="0">
              <a:buNone/>
              <a:defRPr sz="2000"/>
            </a:lvl7pPr>
            <a:lvl8pPr marL="3197363" indent="0">
              <a:buNone/>
              <a:defRPr sz="2000"/>
            </a:lvl8pPr>
            <a:lvl9pPr marL="3654127" indent="0">
              <a:buNone/>
              <a:defRPr sz="2000"/>
            </a:lvl9pPr>
          </a:lstStyle>
          <a:p>
            <a:endParaRPr kumimoji="1" lang="ja-JP" altLang="en-US"/>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6766" indent="0">
              <a:buNone/>
              <a:defRPr sz="1200"/>
            </a:lvl2pPr>
            <a:lvl3pPr marL="913532" indent="0">
              <a:buNone/>
              <a:defRPr sz="1000"/>
            </a:lvl3pPr>
            <a:lvl4pPr marL="1370297" indent="0">
              <a:buNone/>
              <a:defRPr sz="900"/>
            </a:lvl4pPr>
            <a:lvl5pPr marL="1827063" indent="0">
              <a:buNone/>
              <a:defRPr sz="900"/>
            </a:lvl5pPr>
            <a:lvl6pPr marL="2283831" indent="0">
              <a:buNone/>
              <a:defRPr sz="900"/>
            </a:lvl6pPr>
            <a:lvl7pPr marL="2740594" indent="0">
              <a:buNone/>
              <a:defRPr sz="900"/>
            </a:lvl7pPr>
            <a:lvl8pPr marL="3197363" indent="0">
              <a:buNone/>
              <a:defRPr sz="900"/>
            </a:lvl8pPr>
            <a:lvl9pPr marL="3654127" indent="0">
              <a:buNone/>
              <a:defRPr sz="900"/>
            </a:lvl9pPr>
          </a:lstStyle>
          <a:p>
            <a:pPr lvl="0"/>
            <a:r>
              <a:rPr kumimoji="1" lang="ja-JP" altLang="en-US" smtClean="0"/>
              <a:t>マスター テキストの書式設定</a:t>
            </a:r>
          </a:p>
        </p:txBody>
      </p:sp>
      <p:sp>
        <p:nvSpPr>
          <p:cNvPr id="5" name="日付プレースホルダー 4"/>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6" name="フッター プレースホルダー 5"/>
          <p:cNvSpPr>
            <a:spLocks noGrp="1"/>
          </p:cNvSpPr>
          <p:nvPr>
            <p:ph type="ftr" sz="quarter" idx="11"/>
          </p:nvPr>
        </p:nvSpPr>
        <p:spPr/>
        <p:txBody>
          <a:bodyPr/>
          <a:lstStyle/>
          <a:p>
            <a:endParaRPr lang="ja-JP" altLang="en-US">
              <a:solidFill>
                <a:prstClr val="black">
                  <a:tint val="75000"/>
                </a:prstClr>
              </a:solidFill>
            </a:endParaRPr>
          </a:p>
        </p:txBody>
      </p:sp>
      <p:sp>
        <p:nvSpPr>
          <p:cNvPr id="7" name="スライド番号プレースホルダー 6"/>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09576280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Title 1"/>
          <p:cNvSpPr>
            <a:spLocks noGrp="1"/>
          </p:cNvSpPr>
          <p:nvPr>
            <p:ph type="title"/>
          </p:nvPr>
        </p:nvSpPr>
        <p:spPr>
          <a:xfrm>
            <a:off x="682436"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Content Placeholder 2"/>
          <p:cNvSpPr>
            <a:spLocks noGrp="1"/>
          </p:cNvSpPr>
          <p:nvPr>
            <p:ph idx="1"/>
          </p:nvPr>
        </p:nvSpPr>
        <p:spPr>
          <a:xfrm>
            <a:off x="4211457" y="987441"/>
            <a:ext cx="5014913"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Text Placeholder 3"/>
          <p:cNvSpPr>
            <a:spLocks noGrp="1"/>
          </p:cNvSpPr>
          <p:nvPr>
            <p:ph type="body" sz="half" idx="2"/>
          </p:nvPr>
        </p:nvSpPr>
        <p:spPr>
          <a:xfrm>
            <a:off x="682436"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7746290E-6566-4B0E-AFF4-B45AA06EB90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69189563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221692315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780344" y="274658"/>
            <a:ext cx="2414588" cy="5851525"/>
          </a:xfrm>
        </p:spPr>
        <p:txBody>
          <a:bodyPr vert="eaVert"/>
          <a:lstStyle/>
          <a:p>
            <a:r>
              <a:rPr kumimoji="1" lang="ja-JP" altLang="en-US" smtClean="0"/>
              <a:t>マスター タイトルの書式設定</a:t>
            </a:r>
            <a:endParaRPr kumimoji="1" lang="ja-JP" altLang="en-US"/>
          </a:p>
        </p:txBody>
      </p:sp>
      <p:sp>
        <p:nvSpPr>
          <p:cNvPr id="3" name="縦書きテキスト プレースホルダー 2"/>
          <p:cNvSpPr>
            <a:spLocks noGrp="1"/>
          </p:cNvSpPr>
          <p:nvPr>
            <p:ph type="body" orient="vert" idx="1"/>
          </p:nvPr>
        </p:nvSpPr>
        <p:spPr>
          <a:xfrm>
            <a:off x="536633" y="274658"/>
            <a:ext cx="7078663" cy="5851525"/>
          </a:xfrm>
        </p:spPr>
        <p:txBody>
          <a:bodyPr vert="eaVert"/>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10"/>
          </p:nvPr>
        </p:nvSpPr>
        <p:spPr/>
        <p:txBody>
          <a:body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11"/>
          </p:nvPr>
        </p:nvSpPr>
        <p:spPr/>
        <p:txBody>
          <a:body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12"/>
          </p:nvPr>
        </p:nvSpPr>
        <p:spPr/>
        <p:txBody>
          <a:body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93944562"/>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3035" y="2132495"/>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85"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26724209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449566361"/>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91" y="4408971"/>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91" y="290673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41368446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433" y="160029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94"/>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412201706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88"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88"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258"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258"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6"/>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8" name="フッター プレースホルダー 7"/>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20043401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2"/>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4" name="フッター プレースホルダー 3"/>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4630994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3" name="フッター プレースホルダー 2"/>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97737474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objTx" preserve="1">
  <p:cSld name="タイトル付きの&#10;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95348" y="273050"/>
            <a:ext cx="3259006" cy="1162050"/>
          </a:xfrm>
        </p:spPr>
        <p:txBody>
          <a:bodyPr anchor="b"/>
          <a:lstStyle>
            <a:lvl1pPr algn="l">
              <a:defRPr sz="2000" b="1"/>
            </a:lvl1p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a:xfrm>
            <a:off x="3873063" y="273087"/>
            <a:ext cx="5537729"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ー 3"/>
          <p:cNvSpPr>
            <a:spLocks noGrp="1"/>
          </p:cNvSpPr>
          <p:nvPr>
            <p:ph type="body" sz="half" idx="2"/>
          </p:nvPr>
        </p:nvSpPr>
        <p:spPr>
          <a:xfrm>
            <a:off x="495348" y="1435192"/>
            <a:ext cx="3259006"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243824105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Title 1"/>
          <p:cNvSpPr>
            <a:spLocks noGrp="1"/>
          </p:cNvSpPr>
          <p:nvPr>
            <p:ph type="title"/>
          </p:nvPr>
        </p:nvSpPr>
        <p:spPr>
          <a:xfrm>
            <a:off x="682436" y="457200"/>
            <a:ext cx="3194943" cy="1600200"/>
          </a:xfrm>
        </p:spPr>
        <p:txBody>
          <a:bodyPr anchor="b"/>
          <a:lstStyle>
            <a:lvl1pPr>
              <a:defRPr sz="3200"/>
            </a:lvl1pPr>
          </a:lstStyle>
          <a:p>
            <a:r>
              <a:rPr lang="ja-JP" altLang="en-US" smtClean="0"/>
              <a:t>マスター タイトルの書式設定</a:t>
            </a:r>
            <a:endParaRPr lang="en-US" dirty="0"/>
          </a:p>
        </p:txBody>
      </p:sp>
      <p:sp>
        <p:nvSpPr>
          <p:cNvPr id="3" name="Picture Placeholder 2"/>
          <p:cNvSpPr>
            <a:spLocks noGrp="1" noChangeAspect="1"/>
          </p:cNvSpPr>
          <p:nvPr>
            <p:ph type="pic" idx="1"/>
          </p:nvPr>
        </p:nvSpPr>
        <p:spPr>
          <a:xfrm>
            <a:off x="4211457" y="987441"/>
            <a:ext cx="5014913"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ja-JP" altLang="en-US" smtClean="0"/>
              <a:t>図を追加</a:t>
            </a:r>
            <a:endParaRPr lang="en-US" dirty="0"/>
          </a:p>
        </p:txBody>
      </p:sp>
      <p:sp>
        <p:nvSpPr>
          <p:cNvPr id="4" name="Text Placeholder 3"/>
          <p:cNvSpPr>
            <a:spLocks noGrp="1"/>
          </p:cNvSpPr>
          <p:nvPr>
            <p:ph type="body" sz="half" idx="2"/>
          </p:nvPr>
        </p:nvSpPr>
        <p:spPr>
          <a:xfrm>
            <a:off x="682436" y="2057400"/>
            <a:ext cx="3194943"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ja-JP" altLang="en-US" smtClean="0"/>
              <a:t>マスター テキストの書式設定</a:t>
            </a:r>
          </a:p>
        </p:txBody>
      </p:sp>
      <p:sp>
        <p:nvSpPr>
          <p:cNvPr id="5" name="Date Placeholder 4"/>
          <p:cNvSpPr>
            <a:spLocks noGrp="1"/>
          </p:cNvSpPr>
          <p:nvPr>
            <p:ph type="dt" sz="half" idx="10"/>
          </p:nvPr>
        </p:nvSpPr>
        <p:spPr/>
        <p:txBody>
          <a:bodyPr/>
          <a:lstStyle/>
          <a:p>
            <a:fld id="{0835678B-E627-4C45-B325-2837CF6852C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ja-JP" altLang="en-US">
              <a:solidFill>
                <a:prstClr val="black">
                  <a:tint val="75000"/>
                </a:prstClr>
              </a:solidFill>
            </a:endParaRPr>
          </a:p>
        </p:txBody>
      </p:sp>
    </p:spTree>
    <p:extLst>
      <p:ext uri="{BB962C8B-B14F-4D97-AF65-F5344CB8AC3E}">
        <p14:creationId xmlns:p14="http://schemas.microsoft.com/office/powerpoint/2010/main" val="1396274515"/>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941645" y="4800600"/>
            <a:ext cx="5943600" cy="566738"/>
          </a:xfrm>
        </p:spPr>
        <p:txBody>
          <a:bodyPr anchor="b"/>
          <a:lstStyle>
            <a:lvl1pPr algn="l">
              <a:defRPr sz="2000" b="1"/>
            </a:lvl1pPr>
          </a:lstStyle>
          <a:p>
            <a:r>
              <a:rPr lang="ja-JP" altLang="en-US" smtClean="0"/>
              <a:t>マスター タイトルの書式設定</a:t>
            </a:r>
            <a:endParaRPr lang="ja-JP" altLang="en-US"/>
          </a:p>
        </p:txBody>
      </p:sp>
      <p:sp>
        <p:nvSpPr>
          <p:cNvPr id="3" name="図プレースホルダー 2"/>
          <p:cNvSpPr>
            <a:spLocks noGrp="1"/>
          </p:cNvSpPr>
          <p:nvPr>
            <p:ph type="pic" idx="1"/>
          </p:nvPr>
        </p:nvSpPr>
        <p:spPr>
          <a:xfrm>
            <a:off x="1941645" y="612775"/>
            <a:ext cx="59436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a:p>
        </p:txBody>
      </p:sp>
      <p:sp>
        <p:nvSpPr>
          <p:cNvPr id="4" name="テキスト プレースホルダー 3"/>
          <p:cNvSpPr>
            <a:spLocks noGrp="1"/>
          </p:cNvSpPr>
          <p:nvPr>
            <p:ph type="body" sz="half" idx="2"/>
          </p:nvPr>
        </p:nvSpPr>
        <p:spPr>
          <a:xfrm>
            <a:off x="1941645" y="5367338"/>
            <a:ext cx="59436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マスター テキストの書式設定</a:t>
            </a:r>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06844045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vertTx" preserve="1">
  <p:cSld name="タイトルと&#10;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3617586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7181850" y="274673"/>
            <a:ext cx="2228850" cy="5851525"/>
          </a:xfrm>
        </p:spPr>
        <p:txBody>
          <a:bodyPr vert="eaVert"/>
          <a:lstStyle/>
          <a:p>
            <a:r>
              <a:rPr lang="ja-JP" altLang="en-US" smtClean="0"/>
              <a:t>マスター タイトルの書式設定</a:t>
            </a:r>
            <a:endParaRPr lang="ja-JP" altLang="en-US"/>
          </a:p>
        </p:txBody>
      </p:sp>
      <p:sp>
        <p:nvSpPr>
          <p:cNvPr id="3" name="縦書きテキスト プレースホルダー 2"/>
          <p:cNvSpPr>
            <a:spLocks noGrp="1"/>
          </p:cNvSpPr>
          <p:nvPr>
            <p:ph type="body" orient="vert" idx="1"/>
          </p:nvPr>
        </p:nvSpPr>
        <p:spPr>
          <a:xfrm>
            <a:off x="495432" y="274673"/>
            <a:ext cx="6521450" cy="5851525"/>
          </a:xfrm>
        </p:spPr>
        <p:txBody>
          <a:bodyPr vert="eaVert"/>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Tree>
    <p:extLst>
      <p:ext uri="{BB962C8B-B14F-4D97-AF65-F5344CB8AC3E}">
        <p14:creationId xmlns:p14="http://schemas.microsoft.com/office/powerpoint/2010/main" val="159812653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objOnly">
  <p:cSld name="コンテンツ">
    <p:spTree>
      <p:nvGrpSpPr>
        <p:cNvPr id="1" name=""/>
        <p:cNvGrpSpPr/>
        <p:nvPr/>
      </p:nvGrpSpPr>
      <p:grpSpPr>
        <a:xfrm>
          <a:off x="0" y="0"/>
          <a:ext cx="0" cy="0"/>
          <a:chOff x="0" y="0"/>
          <a:chExt cx="0" cy="0"/>
        </a:xfrm>
      </p:grpSpPr>
      <p:sp>
        <p:nvSpPr>
          <p:cNvPr id="2" name="コンテンツ プレースホルダー 1"/>
          <p:cNvSpPr>
            <a:spLocks noGrp="1"/>
          </p:cNvSpPr>
          <p:nvPr>
            <p:ph/>
          </p:nvPr>
        </p:nvSpPr>
        <p:spPr>
          <a:xfrm>
            <a:off x="495343" y="274673"/>
            <a:ext cx="8915400" cy="5851525"/>
          </a:xfrm>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3" name="Rectangle 5"/>
          <p:cNvSpPr>
            <a:spLocks noGrp="1" noChangeArrowheads="1"/>
          </p:cNvSpPr>
          <p:nvPr>
            <p:ph type="ftr" sz="quarter" idx="10"/>
          </p:nvPr>
        </p:nvSpPr>
        <p:spPr/>
        <p:txBody>
          <a:bodyPr/>
          <a:lstStyle>
            <a:lvl1pPr fontAlgn="base">
              <a:spcBef>
                <a:spcPct val="0"/>
              </a:spcBef>
              <a:spcAft>
                <a:spcPct val="0"/>
              </a:spcAft>
              <a:defRPr>
                <a:latin typeface="Arial" charset="0"/>
                <a:ea typeface="ＭＳ Ｐゴシック" charset="-128"/>
              </a:defRPr>
            </a:lvl1pPr>
          </a:lstStyle>
          <a:p>
            <a:pPr>
              <a:defRPr/>
            </a:pPr>
            <a:r>
              <a:rPr lang="en-US" altLang="ja-JP"/>
              <a:t>社団法人 日本医師会（2012年8月1日　定例記者会見）</a:t>
            </a:r>
            <a:endParaRPr lang="ja-JP" altLang="en-US"/>
          </a:p>
        </p:txBody>
      </p:sp>
    </p:spTree>
    <p:extLst>
      <p:ext uri="{BB962C8B-B14F-4D97-AF65-F5344CB8AC3E}">
        <p14:creationId xmlns:p14="http://schemas.microsoft.com/office/powerpoint/2010/main" val="281415179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742950" y="2131932"/>
            <a:ext cx="8420100" cy="1470025"/>
          </a:xfrm>
        </p:spPr>
        <p:txBody>
          <a:bodyPr/>
          <a:lstStyle/>
          <a:p>
            <a:r>
              <a:rPr lang="ja-JP" altLang="en-US" smtClean="0"/>
              <a:t>マスター タイトルの書式設定</a:t>
            </a:r>
            <a:endParaRPr lang="ja-JP" altLang="en-US"/>
          </a:p>
        </p:txBody>
      </p:sp>
      <p:sp>
        <p:nvSpPr>
          <p:cNvPr id="3" name="サブタイトル 2"/>
          <p:cNvSpPr>
            <a:spLocks noGrp="1"/>
          </p:cNvSpPr>
          <p:nvPr>
            <p:ph type="subTitle" idx="1"/>
          </p:nvPr>
        </p:nvSpPr>
        <p:spPr>
          <a:xfrm>
            <a:off x="1485900" y="3886200"/>
            <a:ext cx="69342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ja-JP" altLang="en-US" smtClean="0"/>
              <a:t>マスター サブタイトルの書式設定</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6" name="スライド番号プレースホルダー 5"/>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3F5CBDCC-DA64-4DEC-85A3-03E73A555361}"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82716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idx="1"/>
          </p:nvPr>
        </p:nvSpPr>
        <p:spPr/>
        <p:txBody>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6" name="スライド番号プレースホルダー 5"/>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C0352F2E-D1C5-45CE-BF23-306D3F30728C}"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278358641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82506" y="4408408"/>
            <a:ext cx="8420100" cy="1362075"/>
          </a:xfrm>
        </p:spPr>
        <p:txBody>
          <a:bodyPr anchor="t"/>
          <a:lstStyle>
            <a:lvl1pPr algn="l">
              <a:defRPr sz="4000" b="1" cap="all"/>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782506" y="2906722"/>
            <a:ext cx="84201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ja-JP" altLang="en-US" smtClean="0"/>
              <a:t>マスター テキストの書式設定</a:t>
            </a:r>
          </a:p>
        </p:txBody>
      </p:sp>
      <p:sp>
        <p:nvSpPr>
          <p:cNvPr id="4" name="日付プレースホルダー 3"/>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6" name="スライド番号プレースホルダー 5"/>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AF68F7C5-2522-4DEB-BC19-E47F34ADC7A3}"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84835812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コンテンツ プレースホルダー 2"/>
          <p:cNvSpPr>
            <a:spLocks noGrp="1"/>
          </p:cNvSpPr>
          <p:nvPr>
            <p:ph sz="half" idx="1"/>
          </p:nvPr>
        </p:nvSpPr>
        <p:spPr>
          <a:xfrm>
            <a:off x="495348"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ー 3"/>
          <p:cNvSpPr>
            <a:spLocks noGrp="1"/>
          </p:cNvSpPr>
          <p:nvPr>
            <p:ph sz="half" idx="2"/>
          </p:nvPr>
        </p:nvSpPr>
        <p:spPr>
          <a:xfrm>
            <a:off x="5035550" y="1600206"/>
            <a:ext cx="437515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ー 4"/>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6" name="フッター プレースホルダー 5"/>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7" name="スライド番号プレースホルダー 6"/>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2F4B4B2F-BB0C-4DB9-A314-3F974181DAAE}"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364120922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マスター タイトルの書式設定</a:t>
            </a:r>
            <a:endParaRPr lang="ja-JP" altLang="en-US"/>
          </a:p>
        </p:txBody>
      </p:sp>
      <p:sp>
        <p:nvSpPr>
          <p:cNvPr id="3" name="テキスト プレースホルダー 2"/>
          <p:cNvSpPr>
            <a:spLocks noGrp="1"/>
          </p:cNvSpPr>
          <p:nvPr>
            <p:ph type="body" idx="1"/>
          </p:nvPr>
        </p:nvSpPr>
        <p:spPr>
          <a:xfrm>
            <a:off x="495303" y="1535113"/>
            <a:ext cx="437687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4" name="コンテンツ プレースホルダー 3"/>
          <p:cNvSpPr>
            <a:spLocks noGrp="1"/>
          </p:cNvSpPr>
          <p:nvPr>
            <p:ph sz="half" idx="2"/>
          </p:nvPr>
        </p:nvSpPr>
        <p:spPr>
          <a:xfrm>
            <a:off x="495303" y="2174875"/>
            <a:ext cx="437687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ー 4"/>
          <p:cNvSpPr>
            <a:spLocks noGrp="1"/>
          </p:cNvSpPr>
          <p:nvPr>
            <p:ph type="body" sz="quarter" idx="3"/>
          </p:nvPr>
        </p:nvSpPr>
        <p:spPr>
          <a:xfrm>
            <a:off x="5032167" y="1535113"/>
            <a:ext cx="4378590"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マスター テキストの書式設定</a:t>
            </a:r>
          </a:p>
        </p:txBody>
      </p:sp>
      <p:sp>
        <p:nvSpPr>
          <p:cNvPr id="6" name="コンテンツ プレースホルダー 5"/>
          <p:cNvSpPr>
            <a:spLocks noGrp="1"/>
          </p:cNvSpPr>
          <p:nvPr>
            <p:ph sz="quarter" idx="4"/>
          </p:nvPr>
        </p:nvSpPr>
        <p:spPr>
          <a:xfrm>
            <a:off x="5032167" y="2174875"/>
            <a:ext cx="4378590"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ー 6"/>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8" name="フッター プレースホルダー 7"/>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9" name="スライド番号プレースホルダー 8"/>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C4CEB275-E672-4843-B079-78A4BC3A70CB}"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151245160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マスター タイトルの書式設定</a:t>
            </a:r>
            <a:endParaRPr lang="ja-JP" altLang="en-US"/>
          </a:p>
        </p:txBody>
      </p:sp>
      <p:sp>
        <p:nvSpPr>
          <p:cNvPr id="3" name="日付プレースホルダー 2"/>
          <p:cNvSpPr>
            <a:spLocks noGrp="1"/>
          </p:cNvSpPr>
          <p:nvPr>
            <p:ph type="dt" sz="half" idx="10"/>
          </p:nvPr>
        </p:nvSpPr>
        <p:spPr/>
        <p:txBody>
          <a:bodyPr/>
          <a:lstStyle>
            <a:lvl1pPr fontAlgn="base">
              <a:spcBef>
                <a:spcPct val="0"/>
              </a:spcBef>
              <a:spcAft>
                <a:spcPct val="0"/>
              </a:spcAft>
              <a:defRPr>
                <a:latin typeface="Arial" charset="0"/>
                <a:ea typeface="ＭＳ Ｐゴシック" charset="-128"/>
              </a:defRPr>
            </a:lvl1pPr>
          </a:lstStyle>
          <a:p>
            <a:pPr>
              <a:defRPr/>
            </a:pPr>
            <a:fld id="{AF420D57-0D78-4FAA-8DBE-DA77E11B4BB3}" type="datetimeFigureOut">
              <a:rPr lang="ja-JP" altLang="en-US"/>
              <a:pPr>
                <a:defRPr/>
              </a:pPr>
              <a:t>2016/3/17</a:t>
            </a:fld>
            <a:endParaRPr lang="ja-JP" altLang="en-US"/>
          </a:p>
        </p:txBody>
      </p:sp>
      <p:sp>
        <p:nvSpPr>
          <p:cNvPr id="4" name="フッター プレースホルダー 3"/>
          <p:cNvSpPr>
            <a:spLocks noGrp="1"/>
          </p:cNvSpPr>
          <p:nvPr>
            <p:ph type="ftr" sz="quarter" idx="11"/>
          </p:nvPr>
        </p:nvSpPr>
        <p:spPr/>
        <p:txBody>
          <a:bodyPr/>
          <a:lstStyle>
            <a:lvl1pPr fontAlgn="base">
              <a:spcBef>
                <a:spcPct val="0"/>
              </a:spcBef>
              <a:spcAft>
                <a:spcPct val="0"/>
              </a:spcAft>
              <a:defRPr>
                <a:latin typeface="Arial" charset="0"/>
                <a:ea typeface="ＭＳ Ｐゴシック" charset="-128"/>
              </a:defRPr>
            </a:lvl1pPr>
          </a:lstStyle>
          <a:p>
            <a:pPr>
              <a:defRPr/>
            </a:pPr>
            <a:endParaRPr lang="ja-JP" altLang="en-US"/>
          </a:p>
        </p:txBody>
      </p:sp>
      <p:sp>
        <p:nvSpPr>
          <p:cNvPr id="5" name="スライド番号プレースホルダー 4"/>
          <p:cNvSpPr>
            <a:spLocks noGrp="1"/>
          </p:cNvSpPr>
          <p:nvPr>
            <p:ph type="sldNum" sz="quarter" idx="12"/>
          </p:nvPr>
        </p:nvSpPr>
        <p:spPr>
          <a:xfrm>
            <a:off x="7099300" y="6358301"/>
            <a:ext cx="2311400" cy="365125"/>
          </a:xfrm>
          <a:prstGeom prst="rect">
            <a:avLst/>
          </a:prstGeom>
        </p:spPr>
        <p:txBody>
          <a:bodyPr/>
          <a:lstStyle>
            <a:lvl1pPr fontAlgn="base">
              <a:spcBef>
                <a:spcPct val="0"/>
              </a:spcBef>
              <a:spcAft>
                <a:spcPct val="0"/>
              </a:spcAft>
              <a:defRPr>
                <a:latin typeface="Arial" charset="0"/>
                <a:ea typeface="ＭＳ Ｐゴシック" charset="-128"/>
              </a:defRPr>
            </a:lvl1pPr>
          </a:lstStyle>
          <a:p>
            <a:pPr>
              <a:defRPr/>
            </a:pPr>
            <a:fld id="{9B81DA7F-F3EA-40BB-8A6D-2DF3C53F038B}" type="slidenum">
              <a:rPr lang="ja-JP" altLang="en-US">
                <a:solidFill>
                  <a:prstClr val="black"/>
                </a:solidFill>
              </a:rPr>
              <a:pPr>
                <a:defRPr/>
              </a:pPr>
              <a:t>‹#›</a:t>
            </a:fld>
            <a:endParaRPr lang="ja-JP" altLang="en-US">
              <a:solidFill>
                <a:prstClr val="black"/>
              </a:solidFill>
            </a:endParaRPr>
          </a:p>
        </p:txBody>
      </p:sp>
    </p:spTree>
    <p:extLst>
      <p:ext uri="{BB962C8B-B14F-4D97-AF65-F5344CB8AC3E}">
        <p14:creationId xmlns:p14="http://schemas.microsoft.com/office/powerpoint/2010/main" val="401122167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3.xml"/><Relationship Id="rId3" Type="http://schemas.openxmlformats.org/officeDocument/2006/relationships/slideLayout" Target="../slideLayouts/slideLayout108.xml"/><Relationship Id="rId7" Type="http://schemas.openxmlformats.org/officeDocument/2006/relationships/slideLayout" Target="../slideLayouts/slideLayout112.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6" Type="http://schemas.openxmlformats.org/officeDocument/2006/relationships/slideLayout" Target="../slideLayouts/slideLayout111.xml"/><Relationship Id="rId5" Type="http://schemas.openxmlformats.org/officeDocument/2006/relationships/slideLayout" Target="../slideLayouts/slideLayout110.xml"/><Relationship Id="rId4" Type="http://schemas.openxmlformats.org/officeDocument/2006/relationships/slideLayout" Target="../slideLayouts/slideLayout109.xml"/><Relationship Id="rId9"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1.xml"/><Relationship Id="rId3" Type="http://schemas.openxmlformats.org/officeDocument/2006/relationships/slideLayout" Target="../slideLayouts/slideLayout116.xml"/><Relationship Id="rId7" Type="http://schemas.openxmlformats.org/officeDocument/2006/relationships/slideLayout" Target="../slideLayouts/slideLayout120.xml"/><Relationship Id="rId12" Type="http://schemas.openxmlformats.org/officeDocument/2006/relationships/theme" Target="../theme/theme11.xml"/><Relationship Id="rId2" Type="http://schemas.openxmlformats.org/officeDocument/2006/relationships/slideLayout" Target="../slideLayouts/slideLayout115.xml"/><Relationship Id="rId1" Type="http://schemas.openxmlformats.org/officeDocument/2006/relationships/slideLayout" Target="../slideLayouts/slideLayout114.xml"/><Relationship Id="rId6" Type="http://schemas.openxmlformats.org/officeDocument/2006/relationships/slideLayout" Target="../slideLayouts/slideLayout119.xml"/><Relationship Id="rId11" Type="http://schemas.openxmlformats.org/officeDocument/2006/relationships/slideLayout" Target="../slideLayouts/slideLayout124.xml"/><Relationship Id="rId5" Type="http://schemas.openxmlformats.org/officeDocument/2006/relationships/slideLayout" Target="../slideLayouts/slideLayout118.xml"/><Relationship Id="rId10" Type="http://schemas.openxmlformats.org/officeDocument/2006/relationships/slideLayout" Target="../slideLayouts/slideLayout123.xml"/><Relationship Id="rId4" Type="http://schemas.openxmlformats.org/officeDocument/2006/relationships/slideLayout" Target="../slideLayouts/slideLayout117.xml"/><Relationship Id="rId9" Type="http://schemas.openxmlformats.org/officeDocument/2006/relationships/slideLayout" Target="../slideLayouts/slideLayout122.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32.xml"/><Relationship Id="rId13" Type="http://schemas.openxmlformats.org/officeDocument/2006/relationships/theme" Target="../theme/theme12.xml"/><Relationship Id="rId3" Type="http://schemas.openxmlformats.org/officeDocument/2006/relationships/slideLayout" Target="../slideLayouts/slideLayout127.xml"/><Relationship Id="rId7" Type="http://schemas.openxmlformats.org/officeDocument/2006/relationships/slideLayout" Target="../slideLayouts/slideLayout131.xml"/><Relationship Id="rId12" Type="http://schemas.openxmlformats.org/officeDocument/2006/relationships/slideLayout" Target="../slideLayouts/slideLayout136.xml"/><Relationship Id="rId2" Type="http://schemas.openxmlformats.org/officeDocument/2006/relationships/slideLayout" Target="../slideLayouts/slideLayout126.xml"/><Relationship Id="rId1" Type="http://schemas.openxmlformats.org/officeDocument/2006/relationships/slideLayout" Target="../slideLayouts/slideLayout125.xml"/><Relationship Id="rId6" Type="http://schemas.openxmlformats.org/officeDocument/2006/relationships/slideLayout" Target="../slideLayouts/slideLayout130.xml"/><Relationship Id="rId11" Type="http://schemas.openxmlformats.org/officeDocument/2006/relationships/slideLayout" Target="../slideLayouts/slideLayout135.xml"/><Relationship Id="rId5" Type="http://schemas.openxmlformats.org/officeDocument/2006/relationships/slideLayout" Target="../slideLayouts/slideLayout129.xml"/><Relationship Id="rId10" Type="http://schemas.openxmlformats.org/officeDocument/2006/relationships/slideLayout" Target="../slideLayouts/slideLayout134.xml"/><Relationship Id="rId4" Type="http://schemas.openxmlformats.org/officeDocument/2006/relationships/slideLayout" Target="../slideLayouts/slideLayout128.xml"/><Relationship Id="rId9" Type="http://schemas.openxmlformats.org/officeDocument/2006/relationships/slideLayout" Target="../slideLayouts/slideLayout13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13.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14.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6.xml"/><Relationship Id="rId3" Type="http://schemas.openxmlformats.org/officeDocument/2006/relationships/slideLayout" Target="../slideLayouts/slideLayout161.xml"/><Relationship Id="rId7" Type="http://schemas.openxmlformats.org/officeDocument/2006/relationships/slideLayout" Target="../slideLayouts/slideLayout165.xml"/><Relationship Id="rId12" Type="http://schemas.openxmlformats.org/officeDocument/2006/relationships/theme" Target="../theme/theme15.xml"/><Relationship Id="rId2" Type="http://schemas.openxmlformats.org/officeDocument/2006/relationships/slideLayout" Target="../slideLayouts/slideLayout160.xml"/><Relationship Id="rId1" Type="http://schemas.openxmlformats.org/officeDocument/2006/relationships/slideLayout" Target="../slideLayouts/slideLayout159.xml"/><Relationship Id="rId6" Type="http://schemas.openxmlformats.org/officeDocument/2006/relationships/slideLayout" Target="../slideLayouts/slideLayout164.xml"/><Relationship Id="rId11" Type="http://schemas.openxmlformats.org/officeDocument/2006/relationships/slideLayout" Target="../slideLayouts/slideLayout169.xml"/><Relationship Id="rId5" Type="http://schemas.openxmlformats.org/officeDocument/2006/relationships/slideLayout" Target="../slideLayouts/slideLayout163.xml"/><Relationship Id="rId10" Type="http://schemas.openxmlformats.org/officeDocument/2006/relationships/slideLayout" Target="../slideLayouts/slideLayout168.xml"/><Relationship Id="rId4" Type="http://schemas.openxmlformats.org/officeDocument/2006/relationships/slideLayout" Target="../slideLayouts/slideLayout162.xml"/><Relationship Id="rId9" Type="http://schemas.openxmlformats.org/officeDocument/2006/relationships/slideLayout" Target="../slideLayouts/slideLayout167.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7.xml"/><Relationship Id="rId3" Type="http://schemas.openxmlformats.org/officeDocument/2006/relationships/slideLayout" Target="../slideLayouts/slideLayout172.xml"/><Relationship Id="rId7" Type="http://schemas.openxmlformats.org/officeDocument/2006/relationships/slideLayout" Target="../slideLayouts/slideLayout176.xml"/><Relationship Id="rId12" Type="http://schemas.openxmlformats.org/officeDocument/2006/relationships/theme" Target="../theme/theme16.xml"/><Relationship Id="rId2" Type="http://schemas.openxmlformats.org/officeDocument/2006/relationships/slideLayout" Target="../slideLayouts/slideLayout171.xml"/><Relationship Id="rId1" Type="http://schemas.openxmlformats.org/officeDocument/2006/relationships/slideLayout" Target="../slideLayouts/slideLayout170.xml"/><Relationship Id="rId6" Type="http://schemas.openxmlformats.org/officeDocument/2006/relationships/slideLayout" Target="../slideLayouts/slideLayout175.xml"/><Relationship Id="rId11" Type="http://schemas.openxmlformats.org/officeDocument/2006/relationships/slideLayout" Target="../slideLayouts/slideLayout180.xml"/><Relationship Id="rId5" Type="http://schemas.openxmlformats.org/officeDocument/2006/relationships/slideLayout" Target="../slideLayouts/slideLayout174.xml"/><Relationship Id="rId10" Type="http://schemas.openxmlformats.org/officeDocument/2006/relationships/slideLayout" Target="../slideLayouts/slideLayout179.xml"/><Relationship Id="rId4" Type="http://schemas.openxmlformats.org/officeDocument/2006/relationships/slideLayout" Target="../slideLayouts/slideLayout173.xml"/><Relationship Id="rId9" Type="http://schemas.openxmlformats.org/officeDocument/2006/relationships/slideLayout" Target="../slideLayouts/slideLayout178.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8.xml"/><Relationship Id="rId3" Type="http://schemas.openxmlformats.org/officeDocument/2006/relationships/slideLayout" Target="../slideLayouts/slideLayout183.xml"/><Relationship Id="rId7" Type="http://schemas.openxmlformats.org/officeDocument/2006/relationships/slideLayout" Target="../slideLayouts/slideLayout187.xml"/><Relationship Id="rId12" Type="http://schemas.openxmlformats.org/officeDocument/2006/relationships/theme" Target="../theme/theme17.xml"/><Relationship Id="rId2" Type="http://schemas.openxmlformats.org/officeDocument/2006/relationships/slideLayout" Target="../slideLayouts/slideLayout182.xml"/><Relationship Id="rId1" Type="http://schemas.openxmlformats.org/officeDocument/2006/relationships/slideLayout" Target="../slideLayouts/slideLayout181.xml"/><Relationship Id="rId6" Type="http://schemas.openxmlformats.org/officeDocument/2006/relationships/slideLayout" Target="../slideLayouts/slideLayout186.xml"/><Relationship Id="rId11" Type="http://schemas.openxmlformats.org/officeDocument/2006/relationships/slideLayout" Target="../slideLayouts/slideLayout191.xml"/><Relationship Id="rId5" Type="http://schemas.openxmlformats.org/officeDocument/2006/relationships/slideLayout" Target="../slideLayouts/slideLayout185.xml"/><Relationship Id="rId10" Type="http://schemas.openxmlformats.org/officeDocument/2006/relationships/slideLayout" Target="../slideLayouts/slideLayout190.xml"/><Relationship Id="rId4" Type="http://schemas.openxmlformats.org/officeDocument/2006/relationships/slideLayout" Target="../slideLayouts/slideLayout184.xml"/><Relationship Id="rId9" Type="http://schemas.openxmlformats.org/officeDocument/2006/relationships/slideLayout" Target="../slideLayouts/slideLayout189.xml"/></Relationships>
</file>

<file path=ppt/slideMasters/_rels/slideMaster18.xml.rels><?xml version="1.0" encoding="UTF-8" standalone="yes"?>
<Relationships xmlns="http://schemas.openxmlformats.org/package/2006/relationships"><Relationship Id="rId8" Type="http://schemas.openxmlformats.org/officeDocument/2006/relationships/slideLayout" Target="../slideLayouts/slideLayout199.xml"/><Relationship Id="rId13" Type="http://schemas.openxmlformats.org/officeDocument/2006/relationships/theme" Target="../theme/theme18.xml"/><Relationship Id="rId3" Type="http://schemas.openxmlformats.org/officeDocument/2006/relationships/slideLayout" Target="../slideLayouts/slideLayout194.xml"/><Relationship Id="rId7" Type="http://schemas.openxmlformats.org/officeDocument/2006/relationships/slideLayout" Target="../slideLayouts/slideLayout198.xml"/><Relationship Id="rId12" Type="http://schemas.openxmlformats.org/officeDocument/2006/relationships/slideLayout" Target="../slideLayouts/slideLayout203.xml"/><Relationship Id="rId2" Type="http://schemas.openxmlformats.org/officeDocument/2006/relationships/slideLayout" Target="../slideLayouts/slideLayout193.xml"/><Relationship Id="rId1" Type="http://schemas.openxmlformats.org/officeDocument/2006/relationships/slideLayout" Target="../slideLayouts/slideLayout192.xml"/><Relationship Id="rId6" Type="http://schemas.openxmlformats.org/officeDocument/2006/relationships/slideLayout" Target="../slideLayouts/slideLayout197.xml"/><Relationship Id="rId11" Type="http://schemas.openxmlformats.org/officeDocument/2006/relationships/slideLayout" Target="../slideLayouts/slideLayout202.xml"/><Relationship Id="rId5" Type="http://schemas.openxmlformats.org/officeDocument/2006/relationships/slideLayout" Target="../slideLayouts/slideLayout196.xml"/><Relationship Id="rId10" Type="http://schemas.openxmlformats.org/officeDocument/2006/relationships/slideLayout" Target="../slideLayouts/slideLayout201.xml"/><Relationship Id="rId4" Type="http://schemas.openxmlformats.org/officeDocument/2006/relationships/slideLayout" Target="../slideLayouts/slideLayout195.xml"/><Relationship Id="rId9" Type="http://schemas.openxmlformats.org/officeDocument/2006/relationships/slideLayout" Target="../slideLayouts/slideLayout200.xml"/></Relationships>
</file>

<file path=ppt/slideMasters/_rels/slideMaster19.xml.rels><?xml version="1.0" encoding="UTF-8" standalone="yes"?>
<Relationships xmlns="http://schemas.openxmlformats.org/package/2006/relationships"><Relationship Id="rId8" Type="http://schemas.openxmlformats.org/officeDocument/2006/relationships/slideLayout" Target="../slideLayouts/slideLayout211.xml"/><Relationship Id="rId13" Type="http://schemas.openxmlformats.org/officeDocument/2006/relationships/theme" Target="../theme/theme19.xml"/><Relationship Id="rId3" Type="http://schemas.openxmlformats.org/officeDocument/2006/relationships/slideLayout" Target="../slideLayouts/slideLayout206.xml"/><Relationship Id="rId7" Type="http://schemas.openxmlformats.org/officeDocument/2006/relationships/slideLayout" Target="../slideLayouts/slideLayout210.xml"/><Relationship Id="rId12" Type="http://schemas.openxmlformats.org/officeDocument/2006/relationships/slideLayout" Target="../slideLayouts/slideLayout215.xml"/><Relationship Id="rId2" Type="http://schemas.openxmlformats.org/officeDocument/2006/relationships/slideLayout" Target="../slideLayouts/slideLayout205.xml"/><Relationship Id="rId1" Type="http://schemas.openxmlformats.org/officeDocument/2006/relationships/slideLayout" Target="../slideLayouts/slideLayout204.xml"/><Relationship Id="rId6" Type="http://schemas.openxmlformats.org/officeDocument/2006/relationships/slideLayout" Target="../slideLayouts/slideLayout209.xml"/><Relationship Id="rId11" Type="http://schemas.openxmlformats.org/officeDocument/2006/relationships/slideLayout" Target="../slideLayouts/slideLayout214.xml"/><Relationship Id="rId5" Type="http://schemas.openxmlformats.org/officeDocument/2006/relationships/slideLayout" Target="../slideLayouts/slideLayout208.xml"/><Relationship Id="rId10" Type="http://schemas.openxmlformats.org/officeDocument/2006/relationships/slideLayout" Target="../slideLayouts/slideLayout213.xml"/><Relationship Id="rId4" Type="http://schemas.openxmlformats.org/officeDocument/2006/relationships/slideLayout" Target="../slideLayouts/slideLayout207.xml"/><Relationship Id="rId9" Type="http://schemas.openxmlformats.org/officeDocument/2006/relationships/slideLayout" Target="../slideLayouts/slideLayout212.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image" Target="../media/image1.png"/><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image" Target="../media/image2.png"/></Relationships>
</file>

<file path=ppt/slideMasters/_rels/slideMaster20.xml.rels><?xml version="1.0" encoding="UTF-8" standalone="yes"?>
<Relationships xmlns="http://schemas.openxmlformats.org/package/2006/relationships"><Relationship Id="rId8" Type="http://schemas.openxmlformats.org/officeDocument/2006/relationships/slideLayout" Target="../slideLayouts/slideLayout223.xml"/><Relationship Id="rId3" Type="http://schemas.openxmlformats.org/officeDocument/2006/relationships/slideLayout" Target="../slideLayouts/slideLayout218.xml"/><Relationship Id="rId7" Type="http://schemas.openxmlformats.org/officeDocument/2006/relationships/slideLayout" Target="../slideLayouts/slideLayout222.xml"/><Relationship Id="rId12" Type="http://schemas.openxmlformats.org/officeDocument/2006/relationships/theme" Target="../theme/theme20.xml"/><Relationship Id="rId2" Type="http://schemas.openxmlformats.org/officeDocument/2006/relationships/slideLayout" Target="../slideLayouts/slideLayout217.xml"/><Relationship Id="rId1" Type="http://schemas.openxmlformats.org/officeDocument/2006/relationships/slideLayout" Target="../slideLayouts/slideLayout216.xml"/><Relationship Id="rId6" Type="http://schemas.openxmlformats.org/officeDocument/2006/relationships/slideLayout" Target="../slideLayouts/slideLayout221.xml"/><Relationship Id="rId11" Type="http://schemas.openxmlformats.org/officeDocument/2006/relationships/slideLayout" Target="../slideLayouts/slideLayout226.xml"/><Relationship Id="rId5" Type="http://schemas.openxmlformats.org/officeDocument/2006/relationships/slideLayout" Target="../slideLayouts/slideLayout220.xml"/><Relationship Id="rId10" Type="http://schemas.openxmlformats.org/officeDocument/2006/relationships/slideLayout" Target="../slideLayouts/slideLayout225.xml"/><Relationship Id="rId4" Type="http://schemas.openxmlformats.org/officeDocument/2006/relationships/slideLayout" Target="../slideLayouts/slideLayout219.xml"/><Relationship Id="rId9" Type="http://schemas.openxmlformats.org/officeDocument/2006/relationships/slideLayout" Target="../slideLayouts/slideLayout224.xml"/></Relationships>
</file>

<file path=ppt/slideMasters/_rels/slideMaster21.xml.rels><?xml version="1.0" encoding="UTF-8" standalone="yes"?>
<Relationships xmlns="http://schemas.openxmlformats.org/package/2006/relationships"><Relationship Id="rId8" Type="http://schemas.openxmlformats.org/officeDocument/2006/relationships/slideLayout" Target="../slideLayouts/slideLayout234.xml"/><Relationship Id="rId13" Type="http://schemas.openxmlformats.org/officeDocument/2006/relationships/image" Target="../media/image1.png"/><Relationship Id="rId3" Type="http://schemas.openxmlformats.org/officeDocument/2006/relationships/slideLayout" Target="../slideLayouts/slideLayout229.xml"/><Relationship Id="rId7" Type="http://schemas.openxmlformats.org/officeDocument/2006/relationships/slideLayout" Target="../slideLayouts/slideLayout233.xml"/><Relationship Id="rId12" Type="http://schemas.openxmlformats.org/officeDocument/2006/relationships/theme" Target="../theme/theme21.xml"/><Relationship Id="rId2" Type="http://schemas.openxmlformats.org/officeDocument/2006/relationships/slideLayout" Target="../slideLayouts/slideLayout228.xml"/><Relationship Id="rId1" Type="http://schemas.openxmlformats.org/officeDocument/2006/relationships/slideLayout" Target="../slideLayouts/slideLayout227.xml"/><Relationship Id="rId6" Type="http://schemas.openxmlformats.org/officeDocument/2006/relationships/slideLayout" Target="../slideLayouts/slideLayout232.xml"/><Relationship Id="rId11" Type="http://schemas.openxmlformats.org/officeDocument/2006/relationships/slideLayout" Target="../slideLayouts/slideLayout237.xml"/><Relationship Id="rId5" Type="http://schemas.openxmlformats.org/officeDocument/2006/relationships/slideLayout" Target="../slideLayouts/slideLayout231.xml"/><Relationship Id="rId10" Type="http://schemas.openxmlformats.org/officeDocument/2006/relationships/slideLayout" Target="../slideLayouts/slideLayout236.xml"/><Relationship Id="rId4" Type="http://schemas.openxmlformats.org/officeDocument/2006/relationships/slideLayout" Target="../slideLayouts/slideLayout230.xml"/><Relationship Id="rId9" Type="http://schemas.openxmlformats.org/officeDocument/2006/relationships/slideLayout" Target="../slideLayouts/slideLayout235.xml"/><Relationship Id="rId14" Type="http://schemas.openxmlformats.org/officeDocument/2006/relationships/image" Target="../media/image2.png"/></Relationships>
</file>

<file path=ppt/slideMasters/_rels/slideMaster22.xml.rels><?xml version="1.0" encoding="UTF-8" standalone="yes"?>
<Relationships xmlns="http://schemas.openxmlformats.org/package/2006/relationships"><Relationship Id="rId8" Type="http://schemas.openxmlformats.org/officeDocument/2006/relationships/slideLayout" Target="../slideLayouts/slideLayout245.xml"/><Relationship Id="rId13" Type="http://schemas.openxmlformats.org/officeDocument/2006/relationships/theme" Target="../theme/theme22.xml"/><Relationship Id="rId3" Type="http://schemas.openxmlformats.org/officeDocument/2006/relationships/slideLayout" Target="../slideLayouts/slideLayout240.xml"/><Relationship Id="rId7" Type="http://schemas.openxmlformats.org/officeDocument/2006/relationships/slideLayout" Target="../slideLayouts/slideLayout244.xml"/><Relationship Id="rId12" Type="http://schemas.openxmlformats.org/officeDocument/2006/relationships/slideLayout" Target="../slideLayouts/slideLayout249.xml"/><Relationship Id="rId2" Type="http://schemas.openxmlformats.org/officeDocument/2006/relationships/slideLayout" Target="../slideLayouts/slideLayout239.xml"/><Relationship Id="rId1" Type="http://schemas.openxmlformats.org/officeDocument/2006/relationships/slideLayout" Target="../slideLayouts/slideLayout238.xml"/><Relationship Id="rId6" Type="http://schemas.openxmlformats.org/officeDocument/2006/relationships/slideLayout" Target="../slideLayouts/slideLayout243.xml"/><Relationship Id="rId11" Type="http://schemas.openxmlformats.org/officeDocument/2006/relationships/slideLayout" Target="../slideLayouts/slideLayout248.xml"/><Relationship Id="rId5" Type="http://schemas.openxmlformats.org/officeDocument/2006/relationships/slideLayout" Target="../slideLayouts/slideLayout242.xml"/><Relationship Id="rId10" Type="http://schemas.openxmlformats.org/officeDocument/2006/relationships/slideLayout" Target="../slideLayouts/slideLayout247.xml"/><Relationship Id="rId4" Type="http://schemas.openxmlformats.org/officeDocument/2006/relationships/slideLayout" Target="../slideLayouts/slideLayout241.xml"/><Relationship Id="rId9" Type="http://schemas.openxmlformats.org/officeDocument/2006/relationships/slideLayout" Target="../slideLayouts/slideLayout246.xml"/></Relationships>
</file>

<file path=ppt/slideMasters/_rels/slideMaster23.xml.rels><?xml version="1.0" encoding="UTF-8" standalone="yes"?>
<Relationships xmlns="http://schemas.openxmlformats.org/package/2006/relationships"><Relationship Id="rId8" Type="http://schemas.openxmlformats.org/officeDocument/2006/relationships/slideLayout" Target="../slideLayouts/slideLayout257.xml"/><Relationship Id="rId13" Type="http://schemas.openxmlformats.org/officeDocument/2006/relationships/theme" Target="../theme/theme23.xml"/><Relationship Id="rId3" Type="http://schemas.openxmlformats.org/officeDocument/2006/relationships/slideLayout" Target="../slideLayouts/slideLayout252.xml"/><Relationship Id="rId7" Type="http://schemas.openxmlformats.org/officeDocument/2006/relationships/slideLayout" Target="../slideLayouts/slideLayout256.xml"/><Relationship Id="rId12" Type="http://schemas.openxmlformats.org/officeDocument/2006/relationships/slideLayout" Target="../slideLayouts/slideLayout261.xml"/><Relationship Id="rId2" Type="http://schemas.openxmlformats.org/officeDocument/2006/relationships/slideLayout" Target="../slideLayouts/slideLayout251.xml"/><Relationship Id="rId1" Type="http://schemas.openxmlformats.org/officeDocument/2006/relationships/slideLayout" Target="../slideLayouts/slideLayout250.xml"/><Relationship Id="rId6" Type="http://schemas.openxmlformats.org/officeDocument/2006/relationships/slideLayout" Target="../slideLayouts/slideLayout255.xml"/><Relationship Id="rId11" Type="http://schemas.openxmlformats.org/officeDocument/2006/relationships/slideLayout" Target="../slideLayouts/slideLayout260.xml"/><Relationship Id="rId5" Type="http://schemas.openxmlformats.org/officeDocument/2006/relationships/slideLayout" Target="../slideLayouts/slideLayout254.xml"/><Relationship Id="rId10" Type="http://schemas.openxmlformats.org/officeDocument/2006/relationships/slideLayout" Target="../slideLayouts/slideLayout259.xml"/><Relationship Id="rId4" Type="http://schemas.openxmlformats.org/officeDocument/2006/relationships/slideLayout" Target="../slideLayouts/slideLayout253.xml"/><Relationship Id="rId9" Type="http://schemas.openxmlformats.org/officeDocument/2006/relationships/slideLayout" Target="../slideLayouts/slideLayout258.xml"/></Relationships>
</file>

<file path=ppt/slideMasters/_rels/slideMaster24.xml.rels><?xml version="1.0" encoding="UTF-8" standalone="yes"?>
<Relationships xmlns="http://schemas.openxmlformats.org/package/2006/relationships"><Relationship Id="rId8" Type="http://schemas.openxmlformats.org/officeDocument/2006/relationships/slideLayout" Target="../slideLayouts/slideLayout269.xml"/><Relationship Id="rId3" Type="http://schemas.openxmlformats.org/officeDocument/2006/relationships/slideLayout" Target="../slideLayouts/slideLayout264.xml"/><Relationship Id="rId7" Type="http://schemas.openxmlformats.org/officeDocument/2006/relationships/slideLayout" Target="../slideLayouts/slideLayout268.xml"/><Relationship Id="rId12" Type="http://schemas.openxmlformats.org/officeDocument/2006/relationships/theme" Target="../theme/theme24.xml"/><Relationship Id="rId2" Type="http://schemas.openxmlformats.org/officeDocument/2006/relationships/slideLayout" Target="../slideLayouts/slideLayout263.xml"/><Relationship Id="rId1" Type="http://schemas.openxmlformats.org/officeDocument/2006/relationships/slideLayout" Target="../slideLayouts/slideLayout262.xml"/><Relationship Id="rId6" Type="http://schemas.openxmlformats.org/officeDocument/2006/relationships/slideLayout" Target="../slideLayouts/slideLayout267.xml"/><Relationship Id="rId11" Type="http://schemas.openxmlformats.org/officeDocument/2006/relationships/slideLayout" Target="../slideLayouts/slideLayout272.xml"/><Relationship Id="rId5" Type="http://schemas.openxmlformats.org/officeDocument/2006/relationships/slideLayout" Target="../slideLayouts/slideLayout266.xml"/><Relationship Id="rId10" Type="http://schemas.openxmlformats.org/officeDocument/2006/relationships/slideLayout" Target="../slideLayouts/slideLayout271.xml"/><Relationship Id="rId4" Type="http://schemas.openxmlformats.org/officeDocument/2006/relationships/slideLayout" Target="../slideLayouts/slideLayout265.xml"/><Relationship Id="rId9" Type="http://schemas.openxmlformats.org/officeDocument/2006/relationships/slideLayout" Target="../slideLayouts/slideLayout270.xml"/></Relationships>
</file>

<file path=ppt/slideMasters/_rels/slideMaster25.xml.rels><?xml version="1.0" encoding="UTF-8" standalone="yes"?>
<Relationships xmlns="http://schemas.openxmlformats.org/package/2006/relationships"><Relationship Id="rId8" Type="http://schemas.openxmlformats.org/officeDocument/2006/relationships/slideLayout" Target="../slideLayouts/slideLayout280.xml"/><Relationship Id="rId3" Type="http://schemas.openxmlformats.org/officeDocument/2006/relationships/slideLayout" Target="../slideLayouts/slideLayout275.xml"/><Relationship Id="rId7" Type="http://schemas.openxmlformats.org/officeDocument/2006/relationships/slideLayout" Target="../slideLayouts/slideLayout279.xml"/><Relationship Id="rId12" Type="http://schemas.openxmlformats.org/officeDocument/2006/relationships/theme" Target="../theme/theme25.xml"/><Relationship Id="rId2" Type="http://schemas.openxmlformats.org/officeDocument/2006/relationships/slideLayout" Target="../slideLayouts/slideLayout274.xml"/><Relationship Id="rId1" Type="http://schemas.openxmlformats.org/officeDocument/2006/relationships/slideLayout" Target="../slideLayouts/slideLayout273.xml"/><Relationship Id="rId6" Type="http://schemas.openxmlformats.org/officeDocument/2006/relationships/slideLayout" Target="../slideLayouts/slideLayout278.xml"/><Relationship Id="rId11" Type="http://schemas.openxmlformats.org/officeDocument/2006/relationships/slideLayout" Target="../slideLayouts/slideLayout283.xml"/><Relationship Id="rId5" Type="http://schemas.openxmlformats.org/officeDocument/2006/relationships/slideLayout" Target="../slideLayouts/slideLayout277.xml"/><Relationship Id="rId10" Type="http://schemas.openxmlformats.org/officeDocument/2006/relationships/slideLayout" Target="../slideLayouts/slideLayout282.xml"/><Relationship Id="rId4" Type="http://schemas.openxmlformats.org/officeDocument/2006/relationships/slideLayout" Target="../slideLayouts/slideLayout276.xml"/><Relationship Id="rId9" Type="http://schemas.openxmlformats.org/officeDocument/2006/relationships/slideLayout" Target="../slideLayouts/slideLayout281.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284.xml"/></Relationships>
</file>

<file path=ppt/slideMasters/_rels/slideMaster27.xml.rels><?xml version="1.0" encoding="UTF-8" standalone="yes"?>
<Relationships xmlns="http://schemas.openxmlformats.org/package/2006/relationships"><Relationship Id="rId8" Type="http://schemas.openxmlformats.org/officeDocument/2006/relationships/slideLayout" Target="../slideLayouts/slideLayout292.xml"/><Relationship Id="rId3" Type="http://schemas.openxmlformats.org/officeDocument/2006/relationships/slideLayout" Target="../slideLayouts/slideLayout287.xml"/><Relationship Id="rId7" Type="http://schemas.openxmlformats.org/officeDocument/2006/relationships/slideLayout" Target="../slideLayouts/slideLayout291.xml"/><Relationship Id="rId12" Type="http://schemas.openxmlformats.org/officeDocument/2006/relationships/theme" Target="../theme/theme27.xml"/><Relationship Id="rId2" Type="http://schemas.openxmlformats.org/officeDocument/2006/relationships/slideLayout" Target="../slideLayouts/slideLayout286.xml"/><Relationship Id="rId1" Type="http://schemas.openxmlformats.org/officeDocument/2006/relationships/slideLayout" Target="../slideLayouts/slideLayout285.xml"/><Relationship Id="rId6" Type="http://schemas.openxmlformats.org/officeDocument/2006/relationships/slideLayout" Target="../slideLayouts/slideLayout290.xml"/><Relationship Id="rId11" Type="http://schemas.openxmlformats.org/officeDocument/2006/relationships/slideLayout" Target="../slideLayouts/slideLayout295.xml"/><Relationship Id="rId5" Type="http://schemas.openxmlformats.org/officeDocument/2006/relationships/slideLayout" Target="../slideLayouts/slideLayout289.xml"/><Relationship Id="rId10" Type="http://schemas.openxmlformats.org/officeDocument/2006/relationships/slideLayout" Target="../slideLayouts/slideLayout294.xml"/><Relationship Id="rId4" Type="http://schemas.openxmlformats.org/officeDocument/2006/relationships/slideLayout" Target="../slideLayouts/slideLayout288.xml"/><Relationship Id="rId9" Type="http://schemas.openxmlformats.org/officeDocument/2006/relationships/slideLayout" Target="../slideLayouts/slideLayout293.xml"/></Relationships>
</file>

<file path=ppt/slideMasters/_rels/slideMaster28.xml.rels><?xml version="1.0" encoding="UTF-8" standalone="yes"?>
<Relationships xmlns="http://schemas.openxmlformats.org/package/2006/relationships"><Relationship Id="rId8" Type="http://schemas.openxmlformats.org/officeDocument/2006/relationships/slideLayout" Target="../slideLayouts/slideLayout303.xml"/><Relationship Id="rId3" Type="http://schemas.openxmlformats.org/officeDocument/2006/relationships/slideLayout" Target="../slideLayouts/slideLayout298.xml"/><Relationship Id="rId7" Type="http://schemas.openxmlformats.org/officeDocument/2006/relationships/slideLayout" Target="../slideLayouts/slideLayout302.xml"/><Relationship Id="rId12" Type="http://schemas.openxmlformats.org/officeDocument/2006/relationships/theme" Target="../theme/theme28.xml"/><Relationship Id="rId2" Type="http://schemas.openxmlformats.org/officeDocument/2006/relationships/slideLayout" Target="../slideLayouts/slideLayout297.xml"/><Relationship Id="rId1" Type="http://schemas.openxmlformats.org/officeDocument/2006/relationships/slideLayout" Target="../slideLayouts/slideLayout296.xml"/><Relationship Id="rId6" Type="http://schemas.openxmlformats.org/officeDocument/2006/relationships/slideLayout" Target="../slideLayouts/slideLayout301.xml"/><Relationship Id="rId11" Type="http://schemas.openxmlformats.org/officeDocument/2006/relationships/slideLayout" Target="../slideLayouts/slideLayout306.xml"/><Relationship Id="rId5" Type="http://schemas.openxmlformats.org/officeDocument/2006/relationships/slideLayout" Target="../slideLayouts/slideLayout300.xml"/><Relationship Id="rId10" Type="http://schemas.openxmlformats.org/officeDocument/2006/relationships/slideLayout" Target="../slideLayouts/slideLayout305.xml"/><Relationship Id="rId4" Type="http://schemas.openxmlformats.org/officeDocument/2006/relationships/slideLayout" Target="../slideLayouts/slideLayout299.xml"/><Relationship Id="rId9" Type="http://schemas.openxmlformats.org/officeDocument/2006/relationships/slideLayout" Target="../slideLayouts/slideLayout304.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314.xml"/><Relationship Id="rId3" Type="http://schemas.openxmlformats.org/officeDocument/2006/relationships/slideLayout" Target="../slideLayouts/slideLayout309.xml"/><Relationship Id="rId7" Type="http://schemas.openxmlformats.org/officeDocument/2006/relationships/slideLayout" Target="../slideLayouts/slideLayout313.xml"/><Relationship Id="rId12" Type="http://schemas.openxmlformats.org/officeDocument/2006/relationships/theme" Target="../theme/theme29.xml"/><Relationship Id="rId2" Type="http://schemas.openxmlformats.org/officeDocument/2006/relationships/slideLayout" Target="../slideLayouts/slideLayout308.xml"/><Relationship Id="rId1" Type="http://schemas.openxmlformats.org/officeDocument/2006/relationships/slideLayout" Target="../slideLayouts/slideLayout307.xml"/><Relationship Id="rId6" Type="http://schemas.openxmlformats.org/officeDocument/2006/relationships/slideLayout" Target="../slideLayouts/slideLayout312.xml"/><Relationship Id="rId11" Type="http://schemas.openxmlformats.org/officeDocument/2006/relationships/slideLayout" Target="../slideLayouts/slideLayout317.xml"/><Relationship Id="rId5" Type="http://schemas.openxmlformats.org/officeDocument/2006/relationships/slideLayout" Target="../slideLayouts/slideLayout311.xml"/><Relationship Id="rId10" Type="http://schemas.openxmlformats.org/officeDocument/2006/relationships/slideLayout" Target="../slideLayouts/slideLayout316.xml"/><Relationship Id="rId4" Type="http://schemas.openxmlformats.org/officeDocument/2006/relationships/slideLayout" Target="../slideLayouts/slideLayout310.xml"/><Relationship Id="rId9" Type="http://schemas.openxmlformats.org/officeDocument/2006/relationships/slideLayout" Target="../slideLayouts/slideLayout31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theme" Target="../theme/theme3.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325.xml"/><Relationship Id="rId3" Type="http://schemas.openxmlformats.org/officeDocument/2006/relationships/slideLayout" Target="../slideLayouts/slideLayout320.xml"/><Relationship Id="rId7" Type="http://schemas.openxmlformats.org/officeDocument/2006/relationships/slideLayout" Target="../slideLayouts/slideLayout324.xml"/><Relationship Id="rId12" Type="http://schemas.openxmlformats.org/officeDocument/2006/relationships/theme" Target="../theme/theme30.xml"/><Relationship Id="rId2" Type="http://schemas.openxmlformats.org/officeDocument/2006/relationships/slideLayout" Target="../slideLayouts/slideLayout319.xml"/><Relationship Id="rId1" Type="http://schemas.openxmlformats.org/officeDocument/2006/relationships/slideLayout" Target="../slideLayouts/slideLayout318.xml"/><Relationship Id="rId6" Type="http://schemas.openxmlformats.org/officeDocument/2006/relationships/slideLayout" Target="../slideLayouts/slideLayout323.xml"/><Relationship Id="rId11" Type="http://schemas.openxmlformats.org/officeDocument/2006/relationships/slideLayout" Target="../slideLayouts/slideLayout328.xml"/><Relationship Id="rId5" Type="http://schemas.openxmlformats.org/officeDocument/2006/relationships/slideLayout" Target="../slideLayouts/slideLayout322.xml"/><Relationship Id="rId10" Type="http://schemas.openxmlformats.org/officeDocument/2006/relationships/slideLayout" Target="../slideLayouts/slideLayout327.xml"/><Relationship Id="rId4" Type="http://schemas.openxmlformats.org/officeDocument/2006/relationships/slideLayout" Target="../slideLayouts/slideLayout321.xml"/><Relationship Id="rId9" Type="http://schemas.openxmlformats.org/officeDocument/2006/relationships/slideLayout" Target="../slideLayouts/slideLayout326.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336.xml"/><Relationship Id="rId3" Type="http://schemas.openxmlformats.org/officeDocument/2006/relationships/slideLayout" Target="../slideLayouts/slideLayout331.xml"/><Relationship Id="rId7" Type="http://schemas.openxmlformats.org/officeDocument/2006/relationships/slideLayout" Target="../slideLayouts/slideLayout335.xml"/><Relationship Id="rId12" Type="http://schemas.openxmlformats.org/officeDocument/2006/relationships/theme" Target="../theme/theme31.xml"/><Relationship Id="rId2" Type="http://schemas.openxmlformats.org/officeDocument/2006/relationships/slideLayout" Target="../slideLayouts/slideLayout330.xml"/><Relationship Id="rId1" Type="http://schemas.openxmlformats.org/officeDocument/2006/relationships/slideLayout" Target="../slideLayouts/slideLayout329.xml"/><Relationship Id="rId6" Type="http://schemas.openxmlformats.org/officeDocument/2006/relationships/slideLayout" Target="../slideLayouts/slideLayout334.xml"/><Relationship Id="rId11" Type="http://schemas.openxmlformats.org/officeDocument/2006/relationships/slideLayout" Target="../slideLayouts/slideLayout339.xml"/><Relationship Id="rId5" Type="http://schemas.openxmlformats.org/officeDocument/2006/relationships/slideLayout" Target="../slideLayouts/slideLayout333.xml"/><Relationship Id="rId10" Type="http://schemas.openxmlformats.org/officeDocument/2006/relationships/slideLayout" Target="../slideLayouts/slideLayout338.xml"/><Relationship Id="rId4" Type="http://schemas.openxmlformats.org/officeDocument/2006/relationships/slideLayout" Target="../slideLayouts/slideLayout332.xml"/><Relationship Id="rId9" Type="http://schemas.openxmlformats.org/officeDocument/2006/relationships/slideLayout" Target="../slideLayouts/slideLayout337.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347.xml"/><Relationship Id="rId3" Type="http://schemas.openxmlformats.org/officeDocument/2006/relationships/slideLayout" Target="../slideLayouts/slideLayout342.xml"/><Relationship Id="rId7" Type="http://schemas.openxmlformats.org/officeDocument/2006/relationships/slideLayout" Target="../slideLayouts/slideLayout346.xml"/><Relationship Id="rId12" Type="http://schemas.openxmlformats.org/officeDocument/2006/relationships/theme" Target="../theme/theme32.xml"/><Relationship Id="rId2" Type="http://schemas.openxmlformats.org/officeDocument/2006/relationships/slideLayout" Target="../slideLayouts/slideLayout341.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5" Type="http://schemas.openxmlformats.org/officeDocument/2006/relationships/slideLayout" Target="../slideLayouts/slideLayout344.xml"/><Relationship Id="rId10" Type="http://schemas.openxmlformats.org/officeDocument/2006/relationships/slideLayout" Target="../slideLayouts/slideLayout349.xml"/><Relationship Id="rId4" Type="http://schemas.openxmlformats.org/officeDocument/2006/relationships/slideLayout" Target="../slideLayouts/slideLayout343.xml"/><Relationship Id="rId9" Type="http://schemas.openxmlformats.org/officeDocument/2006/relationships/slideLayout" Target="../slideLayouts/slideLayout348.xml"/></Relationships>
</file>

<file path=ppt/slideMasters/_rels/slideMaster33.xml.rels><?xml version="1.0" encoding="UTF-8" standalone="yes"?>
<Relationships xmlns="http://schemas.openxmlformats.org/package/2006/relationships"><Relationship Id="rId8" Type="http://schemas.openxmlformats.org/officeDocument/2006/relationships/slideLayout" Target="../slideLayouts/slideLayout358.xml"/><Relationship Id="rId3" Type="http://schemas.openxmlformats.org/officeDocument/2006/relationships/slideLayout" Target="../slideLayouts/slideLayout353.xml"/><Relationship Id="rId7" Type="http://schemas.openxmlformats.org/officeDocument/2006/relationships/slideLayout" Target="../slideLayouts/slideLayout357.xml"/><Relationship Id="rId12" Type="http://schemas.openxmlformats.org/officeDocument/2006/relationships/theme" Target="../theme/theme33.xml"/><Relationship Id="rId2" Type="http://schemas.openxmlformats.org/officeDocument/2006/relationships/slideLayout" Target="../slideLayouts/slideLayout352.xml"/><Relationship Id="rId1" Type="http://schemas.openxmlformats.org/officeDocument/2006/relationships/slideLayout" Target="../slideLayouts/slideLayout351.xml"/><Relationship Id="rId6" Type="http://schemas.openxmlformats.org/officeDocument/2006/relationships/slideLayout" Target="../slideLayouts/slideLayout356.xml"/><Relationship Id="rId11" Type="http://schemas.openxmlformats.org/officeDocument/2006/relationships/slideLayout" Target="../slideLayouts/slideLayout361.xml"/><Relationship Id="rId5" Type="http://schemas.openxmlformats.org/officeDocument/2006/relationships/slideLayout" Target="../slideLayouts/slideLayout355.xml"/><Relationship Id="rId10" Type="http://schemas.openxmlformats.org/officeDocument/2006/relationships/slideLayout" Target="../slideLayouts/slideLayout360.xml"/><Relationship Id="rId4" Type="http://schemas.openxmlformats.org/officeDocument/2006/relationships/slideLayout" Target="../slideLayouts/slideLayout354.xml"/><Relationship Id="rId9" Type="http://schemas.openxmlformats.org/officeDocument/2006/relationships/slideLayout" Target="../slideLayouts/slideLayout359.xml"/></Relationships>
</file>

<file path=ppt/slideMasters/_rels/slideMaster34.xml.rels><?xml version="1.0" encoding="UTF-8" standalone="yes"?>
<Relationships xmlns="http://schemas.openxmlformats.org/package/2006/relationships"><Relationship Id="rId8" Type="http://schemas.openxmlformats.org/officeDocument/2006/relationships/slideLayout" Target="../slideLayouts/slideLayout369.xml"/><Relationship Id="rId3" Type="http://schemas.openxmlformats.org/officeDocument/2006/relationships/slideLayout" Target="../slideLayouts/slideLayout364.xml"/><Relationship Id="rId7" Type="http://schemas.openxmlformats.org/officeDocument/2006/relationships/slideLayout" Target="../slideLayouts/slideLayout368.xml"/><Relationship Id="rId12" Type="http://schemas.openxmlformats.org/officeDocument/2006/relationships/theme" Target="../theme/theme34.xml"/><Relationship Id="rId2" Type="http://schemas.openxmlformats.org/officeDocument/2006/relationships/slideLayout" Target="../slideLayouts/slideLayout363.xml"/><Relationship Id="rId1" Type="http://schemas.openxmlformats.org/officeDocument/2006/relationships/slideLayout" Target="../slideLayouts/slideLayout362.xml"/><Relationship Id="rId6" Type="http://schemas.openxmlformats.org/officeDocument/2006/relationships/slideLayout" Target="../slideLayouts/slideLayout367.xml"/><Relationship Id="rId11" Type="http://schemas.openxmlformats.org/officeDocument/2006/relationships/slideLayout" Target="../slideLayouts/slideLayout372.xml"/><Relationship Id="rId5" Type="http://schemas.openxmlformats.org/officeDocument/2006/relationships/slideLayout" Target="../slideLayouts/slideLayout366.xml"/><Relationship Id="rId10" Type="http://schemas.openxmlformats.org/officeDocument/2006/relationships/slideLayout" Target="../slideLayouts/slideLayout371.xml"/><Relationship Id="rId4" Type="http://schemas.openxmlformats.org/officeDocument/2006/relationships/slideLayout" Target="../slideLayouts/slideLayout365.xml"/><Relationship Id="rId9" Type="http://schemas.openxmlformats.org/officeDocument/2006/relationships/slideLayout" Target="../slideLayouts/slideLayout370.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380.xml"/><Relationship Id="rId3" Type="http://schemas.openxmlformats.org/officeDocument/2006/relationships/slideLayout" Target="../slideLayouts/slideLayout375.xml"/><Relationship Id="rId7" Type="http://schemas.openxmlformats.org/officeDocument/2006/relationships/slideLayout" Target="../slideLayouts/slideLayout379.xml"/><Relationship Id="rId12" Type="http://schemas.openxmlformats.org/officeDocument/2006/relationships/theme" Target="../theme/theme35.xml"/><Relationship Id="rId2" Type="http://schemas.openxmlformats.org/officeDocument/2006/relationships/slideLayout" Target="../slideLayouts/slideLayout374.xml"/><Relationship Id="rId1" Type="http://schemas.openxmlformats.org/officeDocument/2006/relationships/slideLayout" Target="../slideLayouts/slideLayout373.xml"/><Relationship Id="rId6" Type="http://schemas.openxmlformats.org/officeDocument/2006/relationships/slideLayout" Target="../slideLayouts/slideLayout378.xml"/><Relationship Id="rId11" Type="http://schemas.openxmlformats.org/officeDocument/2006/relationships/slideLayout" Target="../slideLayouts/slideLayout383.xml"/><Relationship Id="rId5" Type="http://schemas.openxmlformats.org/officeDocument/2006/relationships/slideLayout" Target="../slideLayouts/slideLayout377.xml"/><Relationship Id="rId10" Type="http://schemas.openxmlformats.org/officeDocument/2006/relationships/slideLayout" Target="../slideLayouts/slideLayout382.xml"/><Relationship Id="rId4" Type="http://schemas.openxmlformats.org/officeDocument/2006/relationships/slideLayout" Target="../slideLayouts/slideLayout376.xml"/><Relationship Id="rId9" Type="http://schemas.openxmlformats.org/officeDocument/2006/relationships/slideLayout" Target="../slideLayouts/slideLayout381.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391.xml"/><Relationship Id="rId3" Type="http://schemas.openxmlformats.org/officeDocument/2006/relationships/slideLayout" Target="../slideLayouts/slideLayout386.xml"/><Relationship Id="rId7" Type="http://schemas.openxmlformats.org/officeDocument/2006/relationships/slideLayout" Target="../slideLayouts/slideLayout390.xml"/><Relationship Id="rId12" Type="http://schemas.openxmlformats.org/officeDocument/2006/relationships/theme" Target="../theme/theme36.xml"/><Relationship Id="rId2" Type="http://schemas.openxmlformats.org/officeDocument/2006/relationships/slideLayout" Target="../slideLayouts/slideLayout385.xml"/><Relationship Id="rId1" Type="http://schemas.openxmlformats.org/officeDocument/2006/relationships/slideLayout" Target="../slideLayouts/slideLayout384.xml"/><Relationship Id="rId6" Type="http://schemas.openxmlformats.org/officeDocument/2006/relationships/slideLayout" Target="../slideLayouts/slideLayout389.xml"/><Relationship Id="rId11" Type="http://schemas.openxmlformats.org/officeDocument/2006/relationships/slideLayout" Target="../slideLayouts/slideLayout394.xml"/><Relationship Id="rId5" Type="http://schemas.openxmlformats.org/officeDocument/2006/relationships/slideLayout" Target="../slideLayouts/slideLayout388.xml"/><Relationship Id="rId10" Type="http://schemas.openxmlformats.org/officeDocument/2006/relationships/slideLayout" Target="../slideLayouts/slideLayout393.xml"/><Relationship Id="rId4" Type="http://schemas.openxmlformats.org/officeDocument/2006/relationships/slideLayout" Target="../slideLayouts/slideLayout387.xml"/><Relationship Id="rId9" Type="http://schemas.openxmlformats.org/officeDocument/2006/relationships/slideLayout" Target="../slideLayouts/slideLayout392.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402.xml"/><Relationship Id="rId13" Type="http://schemas.openxmlformats.org/officeDocument/2006/relationships/slideLayout" Target="../slideLayouts/slideLayout407.xml"/><Relationship Id="rId3" Type="http://schemas.openxmlformats.org/officeDocument/2006/relationships/slideLayout" Target="../slideLayouts/slideLayout397.xml"/><Relationship Id="rId7" Type="http://schemas.openxmlformats.org/officeDocument/2006/relationships/slideLayout" Target="../slideLayouts/slideLayout401.xml"/><Relationship Id="rId12" Type="http://schemas.openxmlformats.org/officeDocument/2006/relationships/slideLayout" Target="../slideLayouts/slideLayout406.xml"/><Relationship Id="rId2" Type="http://schemas.openxmlformats.org/officeDocument/2006/relationships/slideLayout" Target="../slideLayouts/slideLayout396.xml"/><Relationship Id="rId16" Type="http://schemas.openxmlformats.org/officeDocument/2006/relationships/theme" Target="../theme/theme37.xml"/><Relationship Id="rId1" Type="http://schemas.openxmlformats.org/officeDocument/2006/relationships/slideLayout" Target="../slideLayouts/slideLayout395.xml"/><Relationship Id="rId6" Type="http://schemas.openxmlformats.org/officeDocument/2006/relationships/slideLayout" Target="../slideLayouts/slideLayout400.xml"/><Relationship Id="rId11" Type="http://schemas.openxmlformats.org/officeDocument/2006/relationships/slideLayout" Target="../slideLayouts/slideLayout405.xml"/><Relationship Id="rId5" Type="http://schemas.openxmlformats.org/officeDocument/2006/relationships/slideLayout" Target="../slideLayouts/slideLayout399.xml"/><Relationship Id="rId15" Type="http://schemas.openxmlformats.org/officeDocument/2006/relationships/slideLayout" Target="../slideLayouts/slideLayout409.xml"/><Relationship Id="rId10" Type="http://schemas.openxmlformats.org/officeDocument/2006/relationships/slideLayout" Target="../slideLayouts/slideLayout404.xml"/><Relationship Id="rId4" Type="http://schemas.openxmlformats.org/officeDocument/2006/relationships/slideLayout" Target="../slideLayouts/slideLayout398.xml"/><Relationship Id="rId9" Type="http://schemas.openxmlformats.org/officeDocument/2006/relationships/slideLayout" Target="../slideLayouts/slideLayout403.xml"/><Relationship Id="rId14" Type="http://schemas.openxmlformats.org/officeDocument/2006/relationships/slideLayout" Target="../slideLayouts/slideLayout408.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417.xml"/><Relationship Id="rId3" Type="http://schemas.openxmlformats.org/officeDocument/2006/relationships/slideLayout" Target="../slideLayouts/slideLayout412.xml"/><Relationship Id="rId7" Type="http://schemas.openxmlformats.org/officeDocument/2006/relationships/slideLayout" Target="../slideLayouts/slideLayout416.xml"/><Relationship Id="rId12" Type="http://schemas.openxmlformats.org/officeDocument/2006/relationships/theme" Target="../theme/theme38.xml"/><Relationship Id="rId2" Type="http://schemas.openxmlformats.org/officeDocument/2006/relationships/slideLayout" Target="../slideLayouts/slideLayout411.xml"/><Relationship Id="rId1" Type="http://schemas.openxmlformats.org/officeDocument/2006/relationships/slideLayout" Target="../slideLayouts/slideLayout410.xml"/><Relationship Id="rId6" Type="http://schemas.openxmlformats.org/officeDocument/2006/relationships/slideLayout" Target="../slideLayouts/slideLayout415.xml"/><Relationship Id="rId11" Type="http://schemas.openxmlformats.org/officeDocument/2006/relationships/slideLayout" Target="../slideLayouts/slideLayout420.xml"/><Relationship Id="rId5" Type="http://schemas.openxmlformats.org/officeDocument/2006/relationships/slideLayout" Target="../slideLayouts/slideLayout414.xml"/><Relationship Id="rId10" Type="http://schemas.openxmlformats.org/officeDocument/2006/relationships/slideLayout" Target="../slideLayouts/slideLayout419.xml"/><Relationship Id="rId4" Type="http://schemas.openxmlformats.org/officeDocument/2006/relationships/slideLayout" Target="../slideLayouts/slideLayout413.xml"/><Relationship Id="rId9" Type="http://schemas.openxmlformats.org/officeDocument/2006/relationships/slideLayout" Target="../slideLayouts/slideLayout418.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428.xml"/><Relationship Id="rId3" Type="http://schemas.openxmlformats.org/officeDocument/2006/relationships/slideLayout" Target="../slideLayouts/slideLayout423.xml"/><Relationship Id="rId7" Type="http://schemas.openxmlformats.org/officeDocument/2006/relationships/slideLayout" Target="../slideLayouts/slideLayout427.xml"/><Relationship Id="rId12" Type="http://schemas.openxmlformats.org/officeDocument/2006/relationships/theme" Target="../theme/theme39.xml"/><Relationship Id="rId2" Type="http://schemas.openxmlformats.org/officeDocument/2006/relationships/slideLayout" Target="../slideLayouts/slideLayout422.xml"/><Relationship Id="rId1" Type="http://schemas.openxmlformats.org/officeDocument/2006/relationships/slideLayout" Target="../slideLayouts/slideLayout421.xml"/><Relationship Id="rId6" Type="http://schemas.openxmlformats.org/officeDocument/2006/relationships/slideLayout" Target="../slideLayouts/slideLayout426.xml"/><Relationship Id="rId11" Type="http://schemas.openxmlformats.org/officeDocument/2006/relationships/slideLayout" Target="../slideLayouts/slideLayout431.xml"/><Relationship Id="rId5" Type="http://schemas.openxmlformats.org/officeDocument/2006/relationships/slideLayout" Target="../slideLayouts/slideLayout425.xml"/><Relationship Id="rId10" Type="http://schemas.openxmlformats.org/officeDocument/2006/relationships/slideLayout" Target="../slideLayouts/slideLayout430.xml"/><Relationship Id="rId4" Type="http://schemas.openxmlformats.org/officeDocument/2006/relationships/slideLayout" Target="../slideLayouts/slideLayout424.xml"/><Relationship Id="rId9" Type="http://schemas.openxmlformats.org/officeDocument/2006/relationships/slideLayout" Target="../slideLayouts/slideLayout429.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theme" Target="../theme/theme4.xml"/><Relationship Id="rId3" Type="http://schemas.openxmlformats.org/officeDocument/2006/relationships/slideLayout" Target="../slideLayouts/slideLayout37.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2" Type="http://schemas.openxmlformats.org/officeDocument/2006/relationships/slideLayout" Target="../slideLayouts/slideLayout36.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5" Type="http://schemas.openxmlformats.org/officeDocument/2006/relationships/slideLayout" Target="../slideLayouts/slideLayout39.xml"/><Relationship Id="rId10" Type="http://schemas.openxmlformats.org/officeDocument/2006/relationships/slideLayout" Target="../slideLayouts/slideLayout44.xml"/><Relationship Id="rId4" Type="http://schemas.openxmlformats.org/officeDocument/2006/relationships/slideLayout" Target="../slideLayouts/slideLayout38.xml"/><Relationship Id="rId9"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4.xml"/><Relationship Id="rId13" Type="http://schemas.openxmlformats.org/officeDocument/2006/relationships/theme" Target="../theme/theme5.xml"/><Relationship Id="rId3" Type="http://schemas.openxmlformats.org/officeDocument/2006/relationships/slideLayout" Target="../slideLayouts/slideLayout49.xml"/><Relationship Id="rId7" Type="http://schemas.openxmlformats.org/officeDocument/2006/relationships/slideLayout" Target="../slideLayouts/slideLayout53.xml"/><Relationship Id="rId12" Type="http://schemas.openxmlformats.org/officeDocument/2006/relationships/slideLayout" Target="../slideLayouts/slideLayout58.xml"/><Relationship Id="rId2" Type="http://schemas.openxmlformats.org/officeDocument/2006/relationships/slideLayout" Target="../slideLayouts/slideLayout48.xml"/><Relationship Id="rId1" Type="http://schemas.openxmlformats.org/officeDocument/2006/relationships/slideLayout" Target="../slideLayouts/slideLayout47.xml"/><Relationship Id="rId6" Type="http://schemas.openxmlformats.org/officeDocument/2006/relationships/slideLayout" Target="../slideLayouts/slideLayout52.xml"/><Relationship Id="rId11" Type="http://schemas.openxmlformats.org/officeDocument/2006/relationships/slideLayout" Target="../slideLayouts/slideLayout57.xml"/><Relationship Id="rId5" Type="http://schemas.openxmlformats.org/officeDocument/2006/relationships/slideLayout" Target="../slideLayouts/slideLayout51.xml"/><Relationship Id="rId10" Type="http://schemas.openxmlformats.org/officeDocument/2006/relationships/slideLayout" Target="../slideLayouts/slideLayout56.xml"/><Relationship Id="rId4" Type="http://schemas.openxmlformats.org/officeDocument/2006/relationships/slideLayout" Target="../slideLayouts/slideLayout50.xml"/><Relationship Id="rId9" Type="http://schemas.openxmlformats.org/officeDocument/2006/relationships/slideLayout" Target="../slideLayouts/slideLayout5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theme" Target="../theme/theme6.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2" Type="http://schemas.openxmlformats.org/officeDocument/2006/relationships/slideLayout" Target="../slideLayouts/slideLayout60.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8.xml"/><Relationship Id="rId3" Type="http://schemas.openxmlformats.org/officeDocument/2006/relationships/slideLayout" Target="../slideLayouts/slideLayout73.xml"/><Relationship Id="rId7" Type="http://schemas.openxmlformats.org/officeDocument/2006/relationships/slideLayout" Target="../slideLayouts/slideLayout77.xml"/><Relationship Id="rId12" Type="http://schemas.openxmlformats.org/officeDocument/2006/relationships/theme" Target="../theme/theme7.xml"/><Relationship Id="rId2" Type="http://schemas.openxmlformats.org/officeDocument/2006/relationships/slideLayout" Target="../slideLayouts/slideLayout72.xml"/><Relationship Id="rId1" Type="http://schemas.openxmlformats.org/officeDocument/2006/relationships/slideLayout" Target="../slideLayouts/slideLayout71.xml"/><Relationship Id="rId6" Type="http://schemas.openxmlformats.org/officeDocument/2006/relationships/slideLayout" Target="../slideLayouts/slideLayout76.xml"/><Relationship Id="rId11" Type="http://schemas.openxmlformats.org/officeDocument/2006/relationships/slideLayout" Target="../slideLayouts/slideLayout81.xml"/><Relationship Id="rId5" Type="http://schemas.openxmlformats.org/officeDocument/2006/relationships/slideLayout" Target="../slideLayouts/slideLayout75.xml"/><Relationship Id="rId10" Type="http://schemas.openxmlformats.org/officeDocument/2006/relationships/slideLayout" Target="../slideLayouts/slideLayout80.xml"/><Relationship Id="rId4" Type="http://schemas.openxmlformats.org/officeDocument/2006/relationships/slideLayout" Target="../slideLayouts/slideLayout74.xml"/><Relationship Id="rId9" Type="http://schemas.openxmlformats.org/officeDocument/2006/relationships/slideLayout" Target="../slideLayouts/slideLayout79.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theme" Target="../theme/theme8.xml"/><Relationship Id="rId3" Type="http://schemas.openxmlformats.org/officeDocument/2006/relationships/slideLayout" Target="../slideLayouts/slideLayout84.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2" Type="http://schemas.openxmlformats.org/officeDocument/2006/relationships/slideLayout" Target="../slideLayouts/slideLayout83.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5" Type="http://schemas.openxmlformats.org/officeDocument/2006/relationships/slideLayout" Target="../slideLayouts/slideLayout86.xml"/><Relationship Id="rId10" Type="http://schemas.openxmlformats.org/officeDocument/2006/relationships/slideLayout" Target="../slideLayouts/slideLayout91.xml"/><Relationship Id="rId4" Type="http://schemas.openxmlformats.org/officeDocument/2006/relationships/slideLayout" Target="../slideLayouts/slideLayout85.xml"/><Relationship Id="rId9" Type="http://schemas.openxmlformats.org/officeDocument/2006/relationships/slideLayout" Target="../slideLayouts/slideLayout9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01.xml"/><Relationship Id="rId13" Type="http://schemas.openxmlformats.org/officeDocument/2006/relationships/theme" Target="../theme/theme9.xml"/><Relationship Id="rId3" Type="http://schemas.openxmlformats.org/officeDocument/2006/relationships/slideLayout" Target="../slideLayouts/slideLayout96.xml"/><Relationship Id="rId7" Type="http://schemas.openxmlformats.org/officeDocument/2006/relationships/slideLayout" Target="../slideLayouts/slideLayout100.xml"/><Relationship Id="rId12" Type="http://schemas.openxmlformats.org/officeDocument/2006/relationships/slideLayout" Target="../slideLayouts/slideLayout105.xml"/><Relationship Id="rId2" Type="http://schemas.openxmlformats.org/officeDocument/2006/relationships/slideLayout" Target="../slideLayouts/slideLayout95.xml"/><Relationship Id="rId1" Type="http://schemas.openxmlformats.org/officeDocument/2006/relationships/slideLayout" Target="../slideLayouts/slideLayout94.xml"/><Relationship Id="rId6" Type="http://schemas.openxmlformats.org/officeDocument/2006/relationships/slideLayout" Target="../slideLayouts/slideLayout99.xml"/><Relationship Id="rId11" Type="http://schemas.openxmlformats.org/officeDocument/2006/relationships/slideLayout" Target="../slideLayouts/slideLayout104.xml"/><Relationship Id="rId5" Type="http://schemas.openxmlformats.org/officeDocument/2006/relationships/slideLayout" Target="../slideLayouts/slideLayout98.xml"/><Relationship Id="rId10" Type="http://schemas.openxmlformats.org/officeDocument/2006/relationships/slideLayout" Target="../slideLayouts/slideLayout103.xml"/><Relationship Id="rId4" Type="http://schemas.openxmlformats.org/officeDocument/2006/relationships/slideLayout" Target="../slideLayouts/slideLayout97.xml"/><Relationship Id="rId9"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132" y="6357606"/>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473" y="6357606"/>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2"/>
          <p:cNvSpPr txBox="1">
            <a:spLocks/>
          </p:cNvSpPr>
          <p:nvPr userDrawn="1"/>
        </p:nvSpPr>
        <p:spPr>
          <a:xfrm>
            <a:off x="7682160" y="6593126"/>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613783021"/>
      </p:ext>
    </p:extLst>
  </p:cSld>
  <p:clrMap bg1="lt1" tx1="dk1" bg2="lt2" tx2="dk2" accent1="accent1" accent2="accent2" accent3="accent3" accent4="accent4" accent5="accent5" accent6="accent6" hlink="hlink" folHlink="folHlink"/>
  <p:sldLayoutIdLst>
    <p:sldLayoutId id="2147484492" r:id="rId1"/>
    <p:sldLayoutId id="2147484493" r:id="rId2"/>
    <p:sldLayoutId id="2147484494" r:id="rId3"/>
    <p:sldLayoutId id="2147484495" r:id="rId4"/>
    <p:sldLayoutId id="2147484496" r:id="rId5"/>
    <p:sldLayoutId id="2147484497" r:id="rId6"/>
    <p:sldLayoutId id="2147484498" r:id="rId7"/>
    <p:sldLayoutId id="2147484499" r:id="rId8"/>
    <p:sldLayoutId id="2147484500" r:id="rId9"/>
    <p:sldLayoutId id="2147484501" r:id="rId10"/>
    <p:sldLayoutId id="2147484502"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2530" name="Rectangle 2"/>
          <p:cNvSpPr>
            <a:spLocks noGrp="1" noChangeArrowheads="1"/>
          </p:cNvSpPr>
          <p:nvPr>
            <p:ph type="title"/>
          </p:nvPr>
        </p:nvSpPr>
        <p:spPr bwMode="auto">
          <a:xfrm>
            <a:off x="495301"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22531" name="Rectangle 3"/>
          <p:cNvSpPr>
            <a:spLocks noGrp="1" noChangeArrowheads="1"/>
          </p:cNvSpPr>
          <p:nvPr>
            <p:ph type="body" idx="1"/>
          </p:nvPr>
        </p:nvSpPr>
        <p:spPr bwMode="auto">
          <a:xfrm>
            <a:off x="495301" y="1600294"/>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7" name="Rectangle 4"/>
          <p:cNvSpPr>
            <a:spLocks noGrp="1" noChangeArrowheads="1"/>
          </p:cNvSpPr>
          <p:nvPr>
            <p:ph type="dt" sz="half" idx="2"/>
          </p:nvPr>
        </p:nvSpPr>
        <p:spPr bwMode="auto">
          <a:xfrm>
            <a:off x="495299" y="6245225"/>
            <a:ext cx="2311400" cy="47625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Arial" charset="0"/>
                <a:ea typeface="ＭＳ Ｐゴシック" pitchFamily="50" charset="-128"/>
              </a:defRPr>
            </a:lvl1pPr>
          </a:lstStyle>
          <a:p>
            <a:pPr fontAlgn="base">
              <a:spcAft>
                <a:spcPct val="0"/>
              </a:spcAft>
              <a:defRPr/>
            </a:pPr>
            <a:fld id="{8D0D140A-76C3-449C-9B35-973D9BFB1528}" type="datetime1">
              <a:rPr lang="ja-JP" altLang="en-US"/>
              <a:pPr fontAlgn="base">
                <a:spcAft>
                  <a:spcPct val="0"/>
                </a:spcAft>
                <a:defRPr/>
              </a:pPr>
              <a:t>2016/3/17</a:t>
            </a:fld>
            <a:endParaRPr lang="en-US" altLang="ja-JP"/>
          </a:p>
        </p:txBody>
      </p:sp>
      <p:sp>
        <p:nvSpPr>
          <p:cNvPr id="8" name="Rectangle 5"/>
          <p:cNvSpPr>
            <a:spLocks noGrp="1" noChangeArrowheads="1"/>
          </p:cNvSpPr>
          <p:nvPr>
            <p:ph type="ftr" sz="quarter" idx="3"/>
          </p:nvPr>
        </p:nvSpPr>
        <p:spPr bwMode="auto">
          <a:xfrm>
            <a:off x="3384635" y="6245225"/>
            <a:ext cx="3136900" cy="476250"/>
          </a:xfrm>
          <a:prstGeom prst="rect">
            <a:avLst/>
          </a:prstGeom>
          <a:ln>
            <a:miter lim="800000"/>
            <a:headEnd/>
            <a:tailEnd/>
          </a:ln>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Arial" charset="0"/>
                <a:ea typeface="ＭＳ Ｐゴシック" pitchFamily="50" charset="-128"/>
              </a:defRPr>
            </a:lvl1pPr>
          </a:lstStyle>
          <a:p>
            <a:pPr fontAlgn="base">
              <a:spcAft>
                <a:spcPct val="0"/>
              </a:spcAft>
              <a:defRPr/>
            </a:pPr>
            <a:endParaRPr lang="en-US" altLang="ja-JP"/>
          </a:p>
        </p:txBody>
      </p:sp>
      <p:sp>
        <p:nvSpPr>
          <p:cNvPr id="9" name="スライド番号プレースホルダー 2"/>
          <p:cNvSpPr txBox="1">
            <a:spLocks/>
          </p:cNvSpPr>
          <p:nvPr userDrawn="1"/>
        </p:nvSpPr>
        <p:spPr>
          <a:xfrm>
            <a:off x="7682160" y="659301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700" smtClean="0">
                <a:solidFill>
                  <a:prstClr val="black"/>
                </a:solidFill>
                <a:ea typeface="ＭＳ Ｐゴシック" panose="020B0600070205080204" pitchFamily="50" charset="-128"/>
              </a:rPr>
              <a:pPr>
                <a:defRPr/>
              </a:pPr>
              <a:t>‹#›</a:t>
            </a:fld>
            <a:endParaRPr lang="ja-JP" altLang="en-US" sz="1700" dirty="0">
              <a:solidFill>
                <a:prstClr val="black"/>
              </a:solidFill>
              <a:ea typeface="ＭＳ Ｐゴシック" panose="020B0600070205080204" pitchFamily="50" charset="-128"/>
            </a:endParaRPr>
          </a:p>
        </p:txBody>
      </p:sp>
    </p:spTree>
    <p:extLst>
      <p:ext uri="{BB962C8B-B14F-4D97-AF65-F5344CB8AC3E}">
        <p14:creationId xmlns:p14="http://schemas.microsoft.com/office/powerpoint/2010/main" val="1406890667"/>
      </p:ext>
    </p:extLst>
  </p:cSld>
  <p:clrMap bg1="lt1" tx1="dk1" bg2="lt2" tx2="dk2" accent1="accent1" accent2="accent2" accent3="accent3" accent4="accent4" accent5="accent5" accent6="accent6" hlink="hlink" folHlink="folHlink"/>
  <p:sldLayoutIdLst>
    <p:sldLayoutId id="2147485902" r:id="rId1"/>
    <p:sldLayoutId id="2147485903" r:id="rId2"/>
    <p:sldLayoutId id="2147485904" r:id="rId3"/>
    <p:sldLayoutId id="2147485905" r:id="rId4"/>
    <p:sldLayoutId id="2147485906" r:id="rId5"/>
    <p:sldLayoutId id="2147485907" r:id="rId6"/>
    <p:sldLayoutId id="2147485908" r:id="rId7"/>
    <p:sldLayoutId id="2147485909" r:id="rId8"/>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a:solidFill>
            <a:schemeClr val="tx2"/>
          </a:solidFill>
          <a:latin typeface="Arial" pitchFamily="34" charset="0"/>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Arial" pitchFamily="34" charset="0"/>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Arial" pitchFamily="34" charset="0"/>
          <a:ea typeface="+mn-ea"/>
        </a:defRPr>
      </a:lvl2pPr>
      <a:lvl3pPr marL="1143000" indent="-228600" algn="l" rtl="0" eaLnBrk="0" fontAlgn="base" hangingPunct="0">
        <a:spcBef>
          <a:spcPct val="20000"/>
        </a:spcBef>
        <a:spcAft>
          <a:spcPct val="0"/>
        </a:spcAft>
        <a:buChar char="•"/>
        <a:defRPr kumimoji="1" sz="2400">
          <a:solidFill>
            <a:schemeClr val="tx1"/>
          </a:solidFill>
          <a:latin typeface="Arial" pitchFamily="34" charset="0"/>
          <a:ea typeface="+mn-ea"/>
        </a:defRPr>
      </a:lvl3pPr>
      <a:lvl4pPr marL="1600200" indent="-228600" algn="l" rtl="0" eaLnBrk="0" fontAlgn="base" hangingPunct="0">
        <a:spcBef>
          <a:spcPct val="20000"/>
        </a:spcBef>
        <a:spcAft>
          <a:spcPct val="0"/>
        </a:spcAft>
        <a:buChar char="–"/>
        <a:defRPr kumimoji="1" sz="2000">
          <a:solidFill>
            <a:schemeClr val="tx1"/>
          </a:solidFill>
          <a:latin typeface="Arial" pitchFamily="34" charset="0"/>
          <a:ea typeface="+mn-ea"/>
        </a:defRPr>
      </a:lvl4pPr>
      <a:lvl5pPr marL="2057400" indent="-228600" algn="l" rtl="0" eaLnBrk="0" fontAlgn="base" hangingPunct="0">
        <a:spcBef>
          <a:spcPct val="20000"/>
        </a:spcBef>
        <a:spcAft>
          <a:spcPct val="0"/>
        </a:spcAft>
        <a:buChar char="»"/>
        <a:defRPr kumimoji="1" sz="2000">
          <a:solidFill>
            <a:schemeClr val="tx1"/>
          </a:solidFill>
          <a:latin typeface="Arial" pitchFamily="34" charset="0"/>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038" y="6356734"/>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734"/>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Tree>
    <p:extLst>
      <p:ext uri="{BB962C8B-B14F-4D97-AF65-F5344CB8AC3E}">
        <p14:creationId xmlns:p14="http://schemas.microsoft.com/office/powerpoint/2010/main" val="1079380251"/>
      </p:ext>
    </p:extLst>
  </p:cSld>
  <p:clrMap bg1="lt1" tx1="dk1" bg2="lt2" tx2="dk2" accent1="accent1" accent2="accent2" accent3="accent3" accent4="accent4" accent5="accent5" accent6="accent6" hlink="hlink" folHlink="folHlink"/>
  <p:sldLayoutIdLst>
    <p:sldLayoutId id="2147485911" r:id="rId1"/>
    <p:sldLayoutId id="2147485912" r:id="rId2"/>
    <p:sldLayoutId id="2147485913" r:id="rId3"/>
    <p:sldLayoutId id="2147485914" r:id="rId4"/>
    <p:sldLayoutId id="2147485915" r:id="rId5"/>
    <p:sldLayoutId id="2147485916" r:id="rId6"/>
    <p:sldLayoutId id="2147485917" r:id="rId7"/>
    <p:sldLayoutId id="2147485918" r:id="rId8"/>
    <p:sldLayoutId id="2147485919" r:id="rId9"/>
    <p:sldLayoutId id="2147485920" r:id="rId10"/>
    <p:sldLayoutId id="2147485921"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16387" name="Rectangle 3"/>
          <p:cNvSpPr>
            <a:spLocks noGrp="1" noChangeArrowheads="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95300" y="6245225"/>
            <a:ext cx="23114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spcBef>
                <a:spcPct val="0"/>
              </a:spcBef>
              <a:defRPr sz="1400">
                <a:solidFill>
                  <a:srgbClr val="000000"/>
                </a:solidFill>
                <a:latin typeface="+mn-lt"/>
                <a:ea typeface="+mn-ea"/>
              </a:defRPr>
            </a:lvl1pPr>
          </a:lstStyle>
          <a:p>
            <a:pPr fontAlgn="base">
              <a:spcAft>
                <a:spcPct val="0"/>
              </a:spcAft>
              <a:defRPr/>
            </a:pPr>
            <a:endParaRPr lang="en-US" altLang="ja-JP"/>
          </a:p>
        </p:txBody>
      </p:sp>
      <p:sp>
        <p:nvSpPr>
          <p:cNvPr id="1029" name="Rectangle 5"/>
          <p:cNvSpPr>
            <a:spLocks noGrp="1" noChangeArrowheads="1"/>
          </p:cNvSpPr>
          <p:nvPr>
            <p:ph type="ftr" sz="quarter" idx="3"/>
          </p:nvPr>
        </p:nvSpPr>
        <p:spPr bwMode="auto">
          <a:xfrm>
            <a:off x="3384550" y="6245225"/>
            <a:ext cx="3136900" cy="47625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a:spcBef>
                <a:spcPct val="0"/>
              </a:spcBef>
              <a:defRPr sz="1400">
                <a:solidFill>
                  <a:srgbClr val="000000"/>
                </a:solidFill>
                <a:latin typeface="+mn-lt"/>
                <a:ea typeface="+mn-ea"/>
              </a:defRPr>
            </a:lvl1pPr>
          </a:lstStyle>
          <a:p>
            <a:pPr fontAlgn="base">
              <a:spcAft>
                <a:spcPct val="0"/>
              </a:spcAft>
              <a:defRPr/>
            </a:pPr>
            <a:endParaRPr lang="en-US" altLang="ja-JP"/>
          </a:p>
        </p:txBody>
      </p:sp>
    </p:spTree>
    <p:extLst>
      <p:ext uri="{BB962C8B-B14F-4D97-AF65-F5344CB8AC3E}">
        <p14:creationId xmlns:p14="http://schemas.microsoft.com/office/powerpoint/2010/main" val="2043557248"/>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 id="2147485934" r:id="rId12"/>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200" algn="ctr" rtl="0" fontAlgn="base">
        <a:spcBef>
          <a:spcPct val="0"/>
        </a:spcBef>
        <a:spcAft>
          <a:spcPct val="0"/>
        </a:spcAft>
        <a:defRPr kumimoji="1" sz="4400">
          <a:solidFill>
            <a:schemeClr val="tx2"/>
          </a:solidFill>
          <a:latin typeface="Arial" charset="0"/>
          <a:ea typeface="ＭＳ Ｐゴシック" pitchFamily="50" charset="-128"/>
        </a:defRPr>
      </a:lvl6pPr>
      <a:lvl7pPr marL="914400" algn="ctr" rtl="0" fontAlgn="base">
        <a:spcBef>
          <a:spcPct val="0"/>
        </a:spcBef>
        <a:spcAft>
          <a:spcPct val="0"/>
        </a:spcAft>
        <a:defRPr kumimoji="1" sz="4400">
          <a:solidFill>
            <a:schemeClr val="tx2"/>
          </a:solidFill>
          <a:latin typeface="Arial" charset="0"/>
          <a:ea typeface="ＭＳ Ｐゴシック" pitchFamily="50" charset="-128"/>
        </a:defRPr>
      </a:lvl7pPr>
      <a:lvl8pPr marL="1371600" algn="ctr" rtl="0" fontAlgn="base">
        <a:spcBef>
          <a:spcPct val="0"/>
        </a:spcBef>
        <a:spcAft>
          <a:spcPct val="0"/>
        </a:spcAft>
        <a:defRPr kumimoji="1" sz="4400">
          <a:solidFill>
            <a:schemeClr val="tx2"/>
          </a:solidFill>
          <a:latin typeface="Arial" charset="0"/>
          <a:ea typeface="ＭＳ Ｐゴシック" pitchFamily="50" charset="-128"/>
        </a:defRPr>
      </a:lvl8pPr>
      <a:lvl9pPr marL="1828800"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170" name="タイトル プレースホルダー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7171" name="テキスト プレースホルダー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495300" y="6358317"/>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fld id="{580EE611-DB5D-41A9-8243-9B0CA919AE21}" type="datetime1">
              <a:rPr lang="ja-JP" altLang="en-US"/>
              <a:pPr>
                <a:defRPr/>
              </a:pPr>
              <a:t>2016/3/17</a:t>
            </a:fld>
            <a:endParaRPr lang="ja-JP" altLang="en-US"/>
          </a:p>
        </p:txBody>
      </p:sp>
      <p:sp>
        <p:nvSpPr>
          <p:cNvPr id="5" name="フッター プレースホルダー 4"/>
          <p:cNvSpPr>
            <a:spLocks noGrp="1"/>
          </p:cNvSpPr>
          <p:nvPr>
            <p:ph type="ftr" sz="quarter" idx="3"/>
          </p:nvPr>
        </p:nvSpPr>
        <p:spPr>
          <a:xfrm>
            <a:off x="3384550" y="6358317"/>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Tree>
    <p:extLst>
      <p:ext uri="{BB962C8B-B14F-4D97-AF65-F5344CB8AC3E}">
        <p14:creationId xmlns:p14="http://schemas.microsoft.com/office/powerpoint/2010/main" val="3794849589"/>
      </p:ext>
    </p:extLst>
  </p:cSld>
  <p:clrMap bg1="lt1" tx1="dk1" bg2="lt2" tx2="dk2" accent1="accent1" accent2="accent2" accent3="accent3" accent4="accent4" accent5="accent5" accent6="accent6" hlink="hlink" folHlink="folHlink"/>
  <p:sldLayoutIdLst>
    <p:sldLayoutId id="2147485936" r:id="rId1"/>
    <p:sldLayoutId id="2147485937" r:id="rId2"/>
    <p:sldLayoutId id="2147485938" r:id="rId3"/>
    <p:sldLayoutId id="2147485939" r:id="rId4"/>
    <p:sldLayoutId id="2147485940" r:id="rId5"/>
    <p:sldLayoutId id="2147485941" r:id="rId6"/>
    <p:sldLayoutId id="2147485942" r:id="rId7"/>
    <p:sldLayoutId id="2147485943" r:id="rId8"/>
    <p:sldLayoutId id="2147485944" r:id="rId9"/>
    <p:sldLayoutId id="2147485945" r:id="rId10"/>
    <p:sldLayoutId id="2147485946" r:id="rId11"/>
  </p:sldLayoutIdLst>
  <p:timing>
    <p:tnLst>
      <p:par>
        <p:cTn id="1" dur="indefinite" restart="never" nodeType="tmRoot"/>
      </p:par>
    </p:tnLst>
  </p:timing>
  <p:hf sldNum="0"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95300" y="6356507"/>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507"/>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r>
              <a:rPr lang="zh-CN" altLang="en-US" smtClean="0">
                <a:solidFill>
                  <a:prstClr val="black">
                    <a:tint val="75000"/>
                  </a:prstClr>
                </a:solidFill>
              </a:rPr>
              <a:t>公益社団法人 日本医師会</a:t>
            </a:r>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507"/>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A24AF84-B048-4501-AF7F-3963339CE984}"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49510491"/>
      </p:ext>
    </p:extLst>
  </p:cSld>
  <p:clrMap bg1="lt1" tx1="dk1" bg2="lt2" tx2="dk2" accent1="accent1" accent2="accent2" accent3="accent3" accent4="accent4" accent5="accent5" accent6="accent6" hlink="hlink" folHlink="folHlink"/>
  <p:sldLayoutIdLst>
    <p:sldLayoutId id="2147486049" r:id="rId1"/>
    <p:sldLayoutId id="2147486050" r:id="rId2"/>
    <p:sldLayoutId id="2147486051" r:id="rId3"/>
    <p:sldLayoutId id="2147486052" r:id="rId4"/>
    <p:sldLayoutId id="2147486053" r:id="rId5"/>
    <p:sldLayoutId id="2147486054" r:id="rId6"/>
    <p:sldLayoutId id="2147486055" r:id="rId7"/>
    <p:sldLayoutId id="2147486056" r:id="rId8"/>
    <p:sldLayoutId id="2147486057" r:id="rId9"/>
    <p:sldLayoutId id="2147486058" r:id="rId10"/>
    <p:sldLayoutId id="2147486059"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4" y="365129"/>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44"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038" y="6356508"/>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9" y="6356508"/>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3031"/>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1046533531"/>
      </p:ext>
    </p:extLst>
  </p:cSld>
  <p:clrMap bg1="lt1" tx1="dk1" bg2="lt2" tx2="dk2" accent1="accent1" accent2="accent2" accent3="accent3" accent4="accent4" accent5="accent5" accent6="accent6" hlink="hlink" folHlink="folHlink"/>
  <p:sldLayoutIdLst>
    <p:sldLayoutId id="2147486122" r:id="rId1"/>
    <p:sldLayoutId id="2147486123" r:id="rId2"/>
    <p:sldLayoutId id="2147486124" r:id="rId3"/>
    <p:sldLayoutId id="2147486125" r:id="rId4"/>
    <p:sldLayoutId id="2147486126" r:id="rId5"/>
    <p:sldLayoutId id="2147486127" r:id="rId6"/>
    <p:sldLayoutId id="2147486128" r:id="rId7"/>
    <p:sldLayoutId id="2147486129" r:id="rId8"/>
    <p:sldLayoutId id="2147486130" r:id="rId9"/>
    <p:sldLayoutId id="2147486131" r:id="rId10"/>
    <p:sldLayoutId id="2147486132"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95300" y="6356507"/>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C5662CA-4AA8-42B0-954F-D209D6345F7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507"/>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507"/>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20C07D-60D7-474B-8A56-40BAE2886866}"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246197704"/>
      </p:ext>
    </p:extLst>
  </p:cSld>
  <p:clrMap bg1="lt1" tx1="dk1" bg2="lt2" tx2="dk2" accent1="accent1" accent2="accent2" accent3="accent3" accent4="accent4" accent5="accent5" accent6="accent6" hlink="hlink" folHlink="folHlink"/>
  <p:sldLayoutIdLst>
    <p:sldLayoutId id="2147486134" r:id="rId1"/>
    <p:sldLayoutId id="2147486135" r:id="rId2"/>
    <p:sldLayoutId id="2147486136" r:id="rId3"/>
    <p:sldLayoutId id="2147486137" r:id="rId4"/>
    <p:sldLayoutId id="2147486138" r:id="rId5"/>
    <p:sldLayoutId id="2147486139" r:id="rId6"/>
    <p:sldLayoutId id="2147486140" r:id="rId7"/>
    <p:sldLayoutId id="2147486141" r:id="rId8"/>
    <p:sldLayoutId id="2147486142" r:id="rId9"/>
    <p:sldLayoutId id="2147486143" r:id="rId10"/>
    <p:sldLayoutId id="2147486144"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タイトル プレースホルダー 1"/>
          <p:cNvSpPr>
            <a:spLocks noGrp="1"/>
          </p:cNvSpPr>
          <p:nvPr>
            <p:ph type="title"/>
          </p:nvPr>
        </p:nvSpPr>
        <p:spPr bwMode="auto">
          <a:xfrm>
            <a:off x="495300" y="274638"/>
            <a:ext cx="8915400" cy="1143000"/>
          </a:xfrm>
          <a:prstGeom prst="rect">
            <a:avLst/>
          </a:prstGeom>
          <a:noFill/>
          <a:ln w="9525">
            <a:solidFill>
              <a:schemeClr val="tx1"/>
            </a:solid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1027" name="テキスト プレースホルダー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507339" y="6382011"/>
            <a:ext cx="2311400" cy="365125"/>
          </a:xfrm>
          <a:prstGeom prst="rect">
            <a:avLst/>
          </a:prstGeom>
        </p:spPr>
        <p:txBody>
          <a:bodyPr vert="horz" wrap="square" lIns="91440" tIns="45720" rIns="91440" bIns="45720" numCol="1" anchor="ctr" anchorCtr="0" compatLnSpc="1">
            <a:prstTxWarp prst="textNoShape">
              <a:avLst/>
            </a:prstTxWarp>
          </a:bodyPr>
          <a:lstStyle>
            <a:lvl1pPr>
              <a:defRPr sz="1200">
                <a:latin typeface="Calibri" pitchFamily="34" charset="0"/>
              </a:defRPr>
            </a:lvl1pPr>
          </a:lstStyle>
          <a:p>
            <a:pPr fontAlgn="base">
              <a:spcBef>
                <a:spcPct val="0"/>
              </a:spcBef>
              <a:spcAft>
                <a:spcPct val="0"/>
              </a:spcAft>
              <a:defRPr/>
            </a:pPr>
            <a:endParaRPr lang="en-US" altLang="ja-JP">
              <a:solidFill>
                <a:prstClr val="black"/>
              </a:solidFill>
            </a:endParaRPr>
          </a:p>
        </p:txBody>
      </p:sp>
      <p:sp>
        <p:nvSpPr>
          <p:cNvPr id="1031" name="Rectangle 7"/>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pPr>
            <a:r>
              <a:rPr lang="zh-CN" altLang="en-US" smtClean="0">
                <a:solidFill>
                  <a:prstClr val="black"/>
                </a:solidFill>
                <a:latin typeface="Arial" charset="0"/>
                <a:ea typeface="ＭＳ Ｐゴシック" charset="-128"/>
              </a:rPr>
              <a:t>社団法人 日本医師会</a:t>
            </a:r>
            <a:endParaRPr lang="en-US" altLang="ja-JP">
              <a:solidFill>
                <a:prstClr val="black"/>
              </a:solidFill>
              <a:latin typeface="Arial" charset="0"/>
            </a:endParaRPr>
          </a:p>
        </p:txBody>
      </p:sp>
      <p:sp>
        <p:nvSpPr>
          <p:cNvPr id="7" name="スライド番号プレースホルダー 1"/>
          <p:cNvSpPr txBox="1">
            <a:spLocks/>
          </p:cNvSpPr>
          <p:nvPr userDrawn="1"/>
        </p:nvSpPr>
        <p:spPr bwMode="auto">
          <a:xfrm>
            <a:off x="7645038" y="6525344"/>
            <a:ext cx="2310182" cy="476250"/>
          </a:xfrm>
          <a:prstGeom prst="rect">
            <a:avLst/>
          </a:prstGeom>
          <a:noFill/>
          <a:ln>
            <a:miter lim="800000"/>
            <a:headEnd/>
            <a:tailEnd/>
          </a:ln>
        </p:spPr>
        <p:txBody>
          <a:bodyPr vert="horz" wrap="square" lIns="91428" tIns="45714" rIns="91428" bIns="45714"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fontAlgn="base">
              <a:spcBef>
                <a:spcPct val="0"/>
              </a:spcBef>
              <a:spcAft>
                <a:spcPct val="0"/>
              </a:spcAft>
            </a:pPr>
            <a:fld id="{924C5B6B-29D1-4561-ACBA-F00534D3597F}" type="slidenum">
              <a:rPr lang="en-US" altLang="ja-JP" smtClean="0">
                <a:solidFill>
                  <a:srgbClr val="000000"/>
                </a:solidFill>
                <a:latin typeface="Arial" charset="0"/>
                <a:ea typeface="HG創英角ｺﾞｼｯｸUB" pitchFamily="49" charset="-128"/>
              </a:rPr>
              <a:pPr algn="r" fontAlgn="base">
                <a:spcBef>
                  <a:spcPct val="0"/>
                </a:spcBef>
                <a:spcAft>
                  <a:spcPct val="0"/>
                </a:spcAft>
              </a:pPr>
              <a:t>‹#›</a:t>
            </a:fld>
            <a:endParaRPr lang="en-US" altLang="ja-JP" dirty="0" smtClean="0">
              <a:solidFill>
                <a:srgbClr val="000000"/>
              </a:solidFill>
              <a:latin typeface="Arial" charset="0"/>
              <a:ea typeface="HG創英角ｺﾞｼｯｸUB" pitchFamily="49" charset="-128"/>
            </a:endParaRPr>
          </a:p>
        </p:txBody>
      </p:sp>
    </p:spTree>
    <p:extLst>
      <p:ext uri="{BB962C8B-B14F-4D97-AF65-F5344CB8AC3E}">
        <p14:creationId xmlns:p14="http://schemas.microsoft.com/office/powerpoint/2010/main" val="3521126546"/>
      </p:ext>
    </p:extLst>
  </p:cSld>
  <p:clrMap bg1="lt1" tx1="dk1" bg2="lt2" tx2="dk2" accent1="accent1" accent2="accent2" accent3="accent3" accent4="accent4" accent5="accent5" accent6="accent6" hlink="hlink" folHlink="folHlink"/>
  <p:sldLayoutIdLst>
    <p:sldLayoutId id="2147486350" r:id="rId1"/>
    <p:sldLayoutId id="2147486351" r:id="rId2"/>
    <p:sldLayoutId id="2147486352" r:id="rId3"/>
    <p:sldLayoutId id="2147486353" r:id="rId4"/>
    <p:sldLayoutId id="2147486354" r:id="rId5"/>
    <p:sldLayoutId id="2147486355" r:id="rId6"/>
    <p:sldLayoutId id="2147486356" r:id="rId7"/>
    <p:sldLayoutId id="2147486357" r:id="rId8"/>
    <p:sldLayoutId id="2147486358" r:id="rId9"/>
    <p:sldLayoutId id="2147486359" r:id="rId10"/>
    <p:sldLayoutId id="2147486360" r:id="rId11"/>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5362" name="タイトル プレースホルダ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15363" name="テキスト プレースホルダ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 3"/>
          <p:cNvSpPr>
            <a:spLocks noGrp="1"/>
          </p:cNvSpPr>
          <p:nvPr>
            <p:ph type="dt" sz="half" idx="2"/>
          </p:nvPr>
        </p:nvSpPr>
        <p:spPr>
          <a:xfrm>
            <a:off x="495300" y="6356613"/>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mn-lt"/>
                <a:ea typeface="+mn-ea"/>
              </a:defRPr>
            </a:lvl1pPr>
          </a:lstStyle>
          <a:p>
            <a:pPr>
              <a:defRPr/>
            </a:pPr>
            <a:fld id="{21B393EA-DF8C-481F-B12F-6C41B0674839}" type="datetime1">
              <a:rPr lang="ja-JP" altLang="en-US"/>
              <a:pPr>
                <a:defRPr/>
              </a:pPr>
              <a:t>2016/3/17</a:t>
            </a:fld>
            <a:endParaRPr lang="ja-JP" altLang="en-US"/>
          </a:p>
        </p:txBody>
      </p:sp>
      <p:sp>
        <p:nvSpPr>
          <p:cNvPr id="5" name="フッター プレースホルダ 4"/>
          <p:cNvSpPr>
            <a:spLocks noGrp="1"/>
          </p:cNvSpPr>
          <p:nvPr>
            <p:ph type="ftr" sz="quarter" idx="3"/>
          </p:nvPr>
        </p:nvSpPr>
        <p:spPr>
          <a:xfrm>
            <a:off x="3384550" y="6356613"/>
            <a:ext cx="31369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pitchFamily="50" charset="-128"/>
              </a:defRPr>
            </a:lvl1pPr>
          </a:lstStyle>
          <a:p>
            <a:pPr fontAlgn="base">
              <a:spcBef>
                <a:spcPct val="0"/>
              </a:spcBef>
              <a:spcAft>
                <a:spcPct val="0"/>
              </a:spcAft>
              <a:defRPr/>
            </a:pPr>
            <a:endParaRPr lang="en-US" altLang="ja-JP"/>
          </a:p>
        </p:txBody>
      </p:sp>
    </p:spTree>
    <p:extLst>
      <p:ext uri="{BB962C8B-B14F-4D97-AF65-F5344CB8AC3E}">
        <p14:creationId xmlns:p14="http://schemas.microsoft.com/office/powerpoint/2010/main" val="939721563"/>
      </p:ext>
    </p:extLst>
  </p:cSld>
  <p:clrMap bg1="lt1" tx1="dk1" bg2="lt2" tx2="dk2" accent1="accent1" accent2="accent2" accent3="accent3" accent4="accent4" accent5="accent5" accent6="accent6" hlink="hlink" folHlink="folHlink"/>
  <p:sldLayoutIdLst>
    <p:sldLayoutId id="2147486632" r:id="rId1"/>
    <p:sldLayoutId id="2147486633" r:id="rId2"/>
    <p:sldLayoutId id="2147486634" r:id="rId3"/>
    <p:sldLayoutId id="2147486635" r:id="rId4"/>
    <p:sldLayoutId id="2147486636" r:id="rId5"/>
    <p:sldLayoutId id="2147486637" r:id="rId6"/>
    <p:sldLayoutId id="2147486638" r:id="rId7"/>
    <p:sldLayoutId id="2147486639" r:id="rId8"/>
    <p:sldLayoutId id="2147486640" r:id="rId9"/>
    <p:sldLayoutId id="2147486641" r:id="rId10"/>
    <p:sldLayoutId id="2147486642" r:id="rId11"/>
    <p:sldLayoutId id="2147486643" r:id="rId12"/>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5pPr>
      <a:lvl6pPr marL="457200" algn="ctr" rtl="0" fontAlgn="base">
        <a:spcBef>
          <a:spcPct val="0"/>
        </a:spcBef>
        <a:spcAft>
          <a:spcPct val="0"/>
        </a:spcAft>
        <a:defRPr kumimoji="1" sz="4400">
          <a:solidFill>
            <a:schemeClr val="tx1"/>
          </a:solidFill>
          <a:latin typeface="Calibri" pitchFamily="34" charset="0"/>
          <a:ea typeface="ＭＳ Ｐゴシック" pitchFamily="50" charset="-128"/>
        </a:defRPr>
      </a:lvl6pPr>
      <a:lvl7pPr marL="914400" algn="ctr" rtl="0" fontAlgn="base">
        <a:spcBef>
          <a:spcPct val="0"/>
        </a:spcBef>
        <a:spcAft>
          <a:spcPct val="0"/>
        </a:spcAft>
        <a:defRPr kumimoji="1" sz="4400">
          <a:solidFill>
            <a:schemeClr val="tx1"/>
          </a:solidFill>
          <a:latin typeface="Calibri" pitchFamily="34" charset="0"/>
          <a:ea typeface="ＭＳ Ｐゴシック" pitchFamily="50"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pitchFamily="50"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pitchFamily="50"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bwMode="auto">
          <a:xfrm>
            <a:off x="495301" y="274638"/>
            <a:ext cx="8915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8" tIns="45714" rIns="91428" bIns="45714" numCol="1" anchor="ctr" anchorCtr="0" compatLnSpc="1">
            <a:prstTxWarp prst="textNoShape">
              <a:avLst/>
            </a:prstTxWarp>
          </a:bodyPr>
          <a:lstStyle/>
          <a:p>
            <a:pPr lvl="0"/>
            <a:r>
              <a:rPr lang="ja-JP" altLang="en-US" smtClean="0"/>
              <a:t>マスタ タイトルの書式設定</a:t>
            </a:r>
          </a:p>
        </p:txBody>
      </p:sp>
      <p:sp>
        <p:nvSpPr>
          <p:cNvPr id="19459" name="Rectangle 3"/>
          <p:cNvSpPr>
            <a:spLocks noGrp="1" noChangeArrowheads="1"/>
          </p:cNvSpPr>
          <p:nvPr>
            <p:ph type="body" idx="1"/>
          </p:nvPr>
        </p:nvSpPr>
        <p:spPr bwMode="auto">
          <a:xfrm>
            <a:off x="495301" y="1600206"/>
            <a:ext cx="89154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8" tIns="45714" rIns="91428" bIns="45714"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6085" name="Rectangle 5"/>
          <p:cNvSpPr>
            <a:spLocks noGrp="1" noChangeArrowheads="1"/>
          </p:cNvSpPr>
          <p:nvPr>
            <p:ph type="ftr" sz="quarter" idx="3"/>
          </p:nvPr>
        </p:nvSpPr>
        <p:spPr bwMode="auto">
          <a:xfrm>
            <a:off x="736165" y="6453961"/>
            <a:ext cx="8433858" cy="268287"/>
          </a:xfrm>
          <a:prstGeom prst="rect">
            <a:avLst/>
          </a:prstGeom>
          <a:noFill/>
          <a:ln w="9525">
            <a:noFill/>
            <a:miter lim="800000"/>
            <a:headEnd/>
            <a:tailEnd/>
          </a:ln>
          <a:effectLst/>
        </p:spPr>
        <p:txBody>
          <a:bodyPr vert="horz" wrap="square" lIns="91428" tIns="45714" rIns="91428" bIns="45714" numCol="1" anchor="t" anchorCtr="0" compatLnSpc="1">
            <a:prstTxWarp prst="textNoShape">
              <a:avLst/>
            </a:prstTxWarp>
          </a:bodyPr>
          <a:lstStyle>
            <a:lvl1pPr algn="ctr" defTabSz="914400">
              <a:defRPr sz="1200">
                <a:solidFill>
                  <a:srgbClr val="000000"/>
                </a:solidFill>
                <a:latin typeface="+mn-ea"/>
                <a:ea typeface="ＭＳ Ｐゴシック" pitchFamily="50" charset="-128"/>
              </a:defRPr>
            </a:lvl1pPr>
          </a:lstStyle>
          <a:p>
            <a:pPr fontAlgn="base">
              <a:spcBef>
                <a:spcPct val="0"/>
              </a:spcBef>
              <a:spcAft>
                <a:spcPct val="0"/>
              </a:spcAft>
              <a:defRPr/>
            </a:pPr>
            <a:r>
              <a:rPr lang="zh-CN" altLang="en-US"/>
              <a:t>社団法人 日本医師会</a:t>
            </a:r>
            <a:endParaRPr lang="en-US" altLang="ja-JP"/>
          </a:p>
        </p:txBody>
      </p:sp>
      <p:sp>
        <p:nvSpPr>
          <p:cNvPr id="7" name="スライド番号プレースホルダー 2"/>
          <p:cNvSpPr txBox="1">
            <a:spLocks/>
          </p:cNvSpPr>
          <p:nvPr userDrawn="1"/>
        </p:nvSpPr>
        <p:spPr>
          <a:xfrm>
            <a:off x="7682160" y="6593126"/>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700" smtClean="0">
                <a:solidFill>
                  <a:prstClr val="black"/>
                </a:solidFill>
                <a:latin typeface="Arial Unicode MS" panose="020B0604020202020204" pitchFamily="50" charset="-128"/>
                <a:ea typeface="Arial Unicode MS" panose="020B0604020202020204" pitchFamily="50" charset="-128"/>
                <a:cs typeface="Arial Unicode MS" panose="020B0604020202020204" pitchFamily="50" charset="-128"/>
              </a:rPr>
              <a:pPr>
                <a:defRPr/>
              </a:pPr>
              <a:t>‹#›</a:t>
            </a:fld>
            <a:endParaRPr lang="ja-JP" altLang="en-US" sz="1700" dirty="0">
              <a:solidFill>
                <a:prstClr val="black"/>
              </a:solidFill>
              <a:latin typeface="Arial Unicode MS" panose="020B0604020202020204" pitchFamily="50" charset="-128"/>
              <a:ea typeface="Arial Unicode MS" panose="020B0604020202020204" pitchFamily="50" charset="-128"/>
              <a:cs typeface="Arial Unicode MS" panose="020B0604020202020204" pitchFamily="50" charset="-128"/>
            </a:endParaRPr>
          </a:p>
        </p:txBody>
      </p:sp>
    </p:spTree>
    <p:extLst>
      <p:ext uri="{BB962C8B-B14F-4D97-AF65-F5344CB8AC3E}">
        <p14:creationId xmlns:p14="http://schemas.microsoft.com/office/powerpoint/2010/main" val="2335130162"/>
      </p:ext>
    </p:extLst>
  </p:cSld>
  <p:clrMap bg1="lt1" tx1="dk1" bg2="lt2" tx2="dk2" accent1="accent1" accent2="accent2" accent3="accent3" accent4="accent4" accent5="accent5" accent6="accent6" hlink="hlink" folHlink="folHlink"/>
  <p:sldLayoutIdLst>
    <p:sldLayoutId id="2147486645" r:id="rId1"/>
    <p:sldLayoutId id="2147486646" r:id="rId2"/>
    <p:sldLayoutId id="2147486647" r:id="rId3"/>
    <p:sldLayoutId id="2147486648" r:id="rId4"/>
    <p:sldLayoutId id="2147486649" r:id="rId5"/>
    <p:sldLayoutId id="2147486650" r:id="rId6"/>
    <p:sldLayoutId id="2147486651" r:id="rId7"/>
    <p:sldLayoutId id="2147486652" r:id="rId8"/>
    <p:sldLayoutId id="2147486653" r:id="rId9"/>
    <p:sldLayoutId id="2147486654" r:id="rId10"/>
    <p:sldLayoutId id="2147486655" r:id="rId11"/>
    <p:sldLayoutId id="2147486656" r:id="rId12"/>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138" algn="ctr" rtl="0" fontAlgn="base">
        <a:spcBef>
          <a:spcPct val="0"/>
        </a:spcBef>
        <a:spcAft>
          <a:spcPct val="0"/>
        </a:spcAft>
        <a:defRPr kumimoji="1" sz="4400">
          <a:solidFill>
            <a:schemeClr val="tx2"/>
          </a:solidFill>
          <a:latin typeface="Arial" charset="0"/>
          <a:ea typeface="ＭＳ Ｐゴシック" pitchFamily="50" charset="-128"/>
        </a:defRPr>
      </a:lvl6pPr>
      <a:lvl7pPr marL="914277" algn="ctr" rtl="0" fontAlgn="base">
        <a:spcBef>
          <a:spcPct val="0"/>
        </a:spcBef>
        <a:spcAft>
          <a:spcPct val="0"/>
        </a:spcAft>
        <a:defRPr kumimoji="1" sz="4400">
          <a:solidFill>
            <a:schemeClr val="tx2"/>
          </a:solidFill>
          <a:latin typeface="Arial" charset="0"/>
          <a:ea typeface="ＭＳ Ｐゴシック" pitchFamily="50" charset="-128"/>
        </a:defRPr>
      </a:lvl7pPr>
      <a:lvl8pPr marL="1371416" algn="ctr" rtl="0" fontAlgn="base">
        <a:spcBef>
          <a:spcPct val="0"/>
        </a:spcBef>
        <a:spcAft>
          <a:spcPct val="0"/>
        </a:spcAft>
        <a:defRPr kumimoji="1" sz="4400">
          <a:solidFill>
            <a:schemeClr val="tx2"/>
          </a:solidFill>
          <a:latin typeface="Arial" charset="0"/>
          <a:ea typeface="ＭＳ Ｐゴシック" pitchFamily="50" charset="-128"/>
        </a:defRPr>
      </a:lvl8pPr>
      <a:lvl9pPr marL="1828554"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1313" indent="-341313" algn="l" rtl="0" eaLnBrk="0" fontAlgn="base" hangingPunct="0">
        <a:spcBef>
          <a:spcPct val="20000"/>
        </a:spcBef>
        <a:spcAft>
          <a:spcPct val="0"/>
        </a:spcAft>
        <a:buChar char="•"/>
        <a:defRPr kumimoji="1" sz="3200">
          <a:solidFill>
            <a:schemeClr val="tx1"/>
          </a:solidFill>
          <a:latin typeface="+mn-lt"/>
          <a:ea typeface="+mn-ea"/>
          <a:cs typeface="+mn-cs"/>
        </a:defRPr>
      </a:lvl1pPr>
      <a:lvl2pPr marL="741363" indent="-284163" algn="l" rtl="0" eaLnBrk="0" fontAlgn="base" hangingPunct="0">
        <a:spcBef>
          <a:spcPct val="20000"/>
        </a:spcBef>
        <a:spcAft>
          <a:spcPct val="0"/>
        </a:spcAft>
        <a:buChar char="–"/>
        <a:defRPr kumimoji="1" sz="2800">
          <a:solidFill>
            <a:schemeClr val="tx1"/>
          </a:solidFill>
          <a:latin typeface="+mn-lt"/>
          <a:ea typeface="+mn-ea"/>
        </a:defRPr>
      </a:lvl2pPr>
      <a:lvl3pPr marL="1141413" indent="-227013" algn="l" rtl="0" eaLnBrk="0" fontAlgn="base" hangingPunct="0">
        <a:spcBef>
          <a:spcPct val="20000"/>
        </a:spcBef>
        <a:spcAft>
          <a:spcPct val="0"/>
        </a:spcAft>
        <a:buChar char="•"/>
        <a:defRPr kumimoji="1" sz="2400">
          <a:solidFill>
            <a:schemeClr val="tx1"/>
          </a:solidFill>
          <a:latin typeface="+mn-lt"/>
          <a:ea typeface="+mn-ea"/>
        </a:defRPr>
      </a:lvl3pPr>
      <a:lvl4pPr marL="1598613" indent="-227013" algn="l" rtl="0" eaLnBrk="0" fontAlgn="base" hangingPunct="0">
        <a:spcBef>
          <a:spcPct val="20000"/>
        </a:spcBef>
        <a:spcAft>
          <a:spcPct val="0"/>
        </a:spcAft>
        <a:buChar char="–"/>
        <a:defRPr kumimoji="1" sz="2000">
          <a:solidFill>
            <a:schemeClr val="tx1"/>
          </a:solidFill>
          <a:latin typeface="+mn-lt"/>
          <a:ea typeface="+mn-ea"/>
        </a:defRPr>
      </a:lvl4pPr>
      <a:lvl5pPr marL="2055813" indent="-227013" algn="l" rtl="0" eaLnBrk="0" fontAlgn="base" hangingPunct="0">
        <a:spcBef>
          <a:spcPct val="20000"/>
        </a:spcBef>
        <a:spcAft>
          <a:spcPct val="0"/>
        </a:spcAft>
        <a:buChar char="»"/>
        <a:defRPr kumimoji="1" sz="2000">
          <a:solidFill>
            <a:schemeClr val="tx1"/>
          </a:solidFill>
          <a:latin typeface="+mn-lt"/>
          <a:ea typeface="+mn-ea"/>
        </a:defRPr>
      </a:lvl5pPr>
      <a:lvl6pPr marL="2514262" indent="-228569" algn="l" rtl="0" fontAlgn="base">
        <a:spcBef>
          <a:spcPct val="20000"/>
        </a:spcBef>
        <a:spcAft>
          <a:spcPct val="0"/>
        </a:spcAft>
        <a:buChar char="»"/>
        <a:defRPr kumimoji="1" sz="2000">
          <a:solidFill>
            <a:schemeClr val="tx1"/>
          </a:solidFill>
          <a:latin typeface="+mn-lt"/>
          <a:ea typeface="+mn-ea"/>
        </a:defRPr>
      </a:lvl6pPr>
      <a:lvl7pPr marL="2971401" indent="-228569" algn="l" rtl="0" fontAlgn="base">
        <a:spcBef>
          <a:spcPct val="20000"/>
        </a:spcBef>
        <a:spcAft>
          <a:spcPct val="0"/>
        </a:spcAft>
        <a:buChar char="»"/>
        <a:defRPr kumimoji="1" sz="2000">
          <a:solidFill>
            <a:schemeClr val="tx1"/>
          </a:solidFill>
          <a:latin typeface="+mn-lt"/>
          <a:ea typeface="+mn-ea"/>
        </a:defRPr>
      </a:lvl7pPr>
      <a:lvl8pPr marL="3428540" indent="-228569" algn="l" rtl="0" fontAlgn="base">
        <a:spcBef>
          <a:spcPct val="20000"/>
        </a:spcBef>
        <a:spcAft>
          <a:spcPct val="0"/>
        </a:spcAft>
        <a:buChar char="»"/>
        <a:defRPr kumimoji="1" sz="2000">
          <a:solidFill>
            <a:schemeClr val="tx1"/>
          </a:solidFill>
          <a:latin typeface="+mn-lt"/>
          <a:ea typeface="+mn-ea"/>
        </a:defRPr>
      </a:lvl8pPr>
      <a:lvl9pPr marL="3885678" indent="-228569"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277" rtl="0" eaLnBrk="1" latinLnBrk="0" hangingPunct="1">
        <a:defRPr kumimoji="1" sz="1800" kern="1200">
          <a:solidFill>
            <a:schemeClr val="tx1"/>
          </a:solidFill>
          <a:latin typeface="+mn-lt"/>
          <a:ea typeface="+mn-ea"/>
          <a:cs typeface="+mn-cs"/>
        </a:defRPr>
      </a:lvl1pPr>
      <a:lvl2pPr marL="457138" algn="l" defTabSz="914277" rtl="0" eaLnBrk="1" latinLnBrk="0" hangingPunct="1">
        <a:defRPr kumimoji="1" sz="1800" kern="1200">
          <a:solidFill>
            <a:schemeClr val="tx1"/>
          </a:solidFill>
          <a:latin typeface="+mn-lt"/>
          <a:ea typeface="+mn-ea"/>
          <a:cs typeface="+mn-cs"/>
        </a:defRPr>
      </a:lvl2pPr>
      <a:lvl3pPr marL="914277" algn="l" defTabSz="914277" rtl="0" eaLnBrk="1" latinLnBrk="0" hangingPunct="1">
        <a:defRPr kumimoji="1" sz="1800" kern="1200">
          <a:solidFill>
            <a:schemeClr val="tx1"/>
          </a:solidFill>
          <a:latin typeface="+mn-lt"/>
          <a:ea typeface="+mn-ea"/>
          <a:cs typeface="+mn-cs"/>
        </a:defRPr>
      </a:lvl3pPr>
      <a:lvl4pPr marL="1371416" algn="l" defTabSz="914277" rtl="0" eaLnBrk="1" latinLnBrk="0" hangingPunct="1">
        <a:defRPr kumimoji="1" sz="1800" kern="1200">
          <a:solidFill>
            <a:schemeClr val="tx1"/>
          </a:solidFill>
          <a:latin typeface="+mn-lt"/>
          <a:ea typeface="+mn-ea"/>
          <a:cs typeface="+mn-cs"/>
        </a:defRPr>
      </a:lvl4pPr>
      <a:lvl5pPr marL="1828554" algn="l" defTabSz="914277" rtl="0" eaLnBrk="1" latinLnBrk="0" hangingPunct="1">
        <a:defRPr kumimoji="1" sz="1800" kern="1200">
          <a:solidFill>
            <a:schemeClr val="tx1"/>
          </a:solidFill>
          <a:latin typeface="+mn-lt"/>
          <a:ea typeface="+mn-ea"/>
          <a:cs typeface="+mn-cs"/>
        </a:defRPr>
      </a:lvl5pPr>
      <a:lvl6pPr marL="2285692" algn="l" defTabSz="914277" rtl="0" eaLnBrk="1" latinLnBrk="0" hangingPunct="1">
        <a:defRPr kumimoji="1" sz="1800" kern="1200">
          <a:solidFill>
            <a:schemeClr val="tx1"/>
          </a:solidFill>
          <a:latin typeface="+mn-lt"/>
          <a:ea typeface="+mn-ea"/>
          <a:cs typeface="+mn-cs"/>
        </a:defRPr>
      </a:lvl6pPr>
      <a:lvl7pPr marL="2742831" algn="l" defTabSz="914277" rtl="0" eaLnBrk="1" latinLnBrk="0" hangingPunct="1">
        <a:defRPr kumimoji="1" sz="1800" kern="1200">
          <a:solidFill>
            <a:schemeClr val="tx1"/>
          </a:solidFill>
          <a:latin typeface="+mn-lt"/>
          <a:ea typeface="+mn-ea"/>
          <a:cs typeface="+mn-cs"/>
        </a:defRPr>
      </a:lvl7pPr>
      <a:lvl8pPr marL="3199970" algn="l" defTabSz="914277" rtl="0" eaLnBrk="1" latinLnBrk="0" hangingPunct="1">
        <a:defRPr kumimoji="1" sz="1800" kern="1200">
          <a:solidFill>
            <a:schemeClr val="tx1"/>
          </a:solidFill>
          <a:latin typeface="+mn-lt"/>
          <a:ea typeface="+mn-ea"/>
          <a:cs typeface="+mn-cs"/>
        </a:defRPr>
      </a:lvl8pPr>
      <a:lvl9pPr marL="3657109" algn="l" defTabSz="914277"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327014" y="333375"/>
            <a:ext cx="8526727" cy="592138"/>
          </a:xfrm>
          <a:prstGeom prst="rect">
            <a:avLst/>
          </a:prstGeom>
          <a:noFill/>
          <a:ln w="9525">
            <a:noFill/>
            <a:miter lim="800000"/>
            <a:headEnd/>
            <a:tailEnd/>
          </a:ln>
          <a:effectLst/>
        </p:spPr>
        <p:txBody>
          <a:bodyPr vert="horz" wrap="square" lIns="91404" tIns="45704" rIns="91404" bIns="45704" numCol="1" anchor="t" anchorCtr="0" compatLnSpc="1">
            <a:prstTxWarp prst="textNoShape">
              <a:avLst/>
            </a:prstTxWarp>
          </a:bodyPr>
          <a:lstStyle/>
          <a:p>
            <a:pPr lvl="0"/>
            <a:r>
              <a:rPr lang="ja-JP" altLang="en-US" smtClean="0"/>
              <a:t>マスタ タイトルの書式設定</a:t>
            </a:r>
          </a:p>
        </p:txBody>
      </p:sp>
      <p:sp>
        <p:nvSpPr>
          <p:cNvPr id="5140" name="Rectangle 3"/>
          <p:cNvSpPr>
            <a:spLocks noGrp="1" noChangeArrowheads="1"/>
          </p:cNvSpPr>
          <p:nvPr>
            <p:ph type="body" idx="1"/>
          </p:nvPr>
        </p:nvSpPr>
        <p:spPr bwMode="auto">
          <a:xfrm>
            <a:off x="273447" y="1125538"/>
            <a:ext cx="9362546"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4" tIns="45704" rIns="91404" bIns="45704" numCol="1" anchor="t" anchorCtr="0" compatLnSpc="1">
            <a:prstTxWarp prst="textNoShape">
              <a:avLst/>
            </a:prstTxWarp>
          </a:bodyPr>
          <a:lstStyle/>
          <a:p>
            <a:pPr lvl="0"/>
            <a:endParaRPr lang="ja-JP" altLang="ja-JP" smtClean="0"/>
          </a:p>
        </p:txBody>
      </p:sp>
      <p:pic>
        <p:nvPicPr>
          <p:cNvPr id="5282" name="Picture 162" descr="B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t="3099" b="3917"/>
          <a:stretch>
            <a:fillRect/>
          </a:stretch>
        </p:blipFill>
        <p:spPr bwMode="auto">
          <a:xfrm>
            <a:off x="-15455" y="0"/>
            <a:ext cx="9921479"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283" name="Picture 163" descr="dot"/>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l="1300" t="1950" r="2699" b="26050"/>
          <a:stretch>
            <a:fillRect/>
          </a:stretch>
        </p:blipFill>
        <p:spPr bwMode="auto">
          <a:xfrm>
            <a:off x="9" y="0"/>
            <a:ext cx="9906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86174720"/>
      </p:ext>
    </p:extLst>
  </p:cSld>
  <p:clrMap bg1="lt1" tx1="dk1" bg2="lt2" tx2="dk2" accent1="accent1" accent2="accent2" accent3="accent3" accent4="accent4" accent5="accent5" accent6="accent6" hlink="hlink" folHlink="folHlink"/>
  <p:sldLayoutIdLst>
    <p:sldLayoutId id="2147485458" r:id="rId1"/>
    <p:sldLayoutId id="2147485459" r:id="rId2"/>
    <p:sldLayoutId id="2147485460" r:id="rId3"/>
    <p:sldLayoutId id="2147485461" r:id="rId4"/>
    <p:sldLayoutId id="2147485462" r:id="rId5"/>
    <p:sldLayoutId id="2147485463" r:id="rId6"/>
    <p:sldLayoutId id="2147485464" r:id="rId7"/>
    <p:sldLayoutId id="2147485465" r:id="rId8"/>
    <p:sldLayoutId id="2147485466" r:id="rId9"/>
    <p:sldLayoutId id="2147485467" r:id="rId10"/>
    <p:sldLayoutId id="2147485468" r:id="rId11"/>
  </p:sldLayoutIdLst>
  <p:txStyles>
    <p:titleStyle>
      <a:lvl1pPr algn="ctr" rtl="0" fontAlgn="base">
        <a:spcBef>
          <a:spcPct val="0"/>
        </a:spcBef>
        <a:spcAft>
          <a:spcPct val="0"/>
        </a:spcAft>
        <a:defRPr kumimoji="1" sz="4400">
          <a:solidFill>
            <a:schemeClr val="bg1"/>
          </a:solidFill>
          <a:latin typeface="+mj-lt"/>
          <a:ea typeface="+mj-ea"/>
          <a:cs typeface="+mj-cs"/>
        </a:defRPr>
      </a:lvl1pPr>
      <a:lvl2pPr algn="ctr" rtl="0" fontAlgn="base">
        <a:spcBef>
          <a:spcPct val="0"/>
        </a:spcBef>
        <a:spcAft>
          <a:spcPct val="0"/>
        </a:spcAft>
        <a:defRPr kumimoji="1" sz="4400">
          <a:solidFill>
            <a:schemeClr val="bg1"/>
          </a:solidFill>
          <a:latin typeface="Arial" pitchFamily="34" charset="0"/>
          <a:ea typeface="ＭＳ Ｐゴシック" pitchFamily="50" charset="-128"/>
        </a:defRPr>
      </a:lvl2pPr>
      <a:lvl3pPr algn="ctr" rtl="0" fontAlgn="base">
        <a:spcBef>
          <a:spcPct val="0"/>
        </a:spcBef>
        <a:spcAft>
          <a:spcPct val="0"/>
        </a:spcAft>
        <a:defRPr kumimoji="1" sz="4400">
          <a:solidFill>
            <a:schemeClr val="bg1"/>
          </a:solidFill>
          <a:latin typeface="Arial" pitchFamily="34" charset="0"/>
          <a:ea typeface="ＭＳ Ｐゴシック" pitchFamily="50" charset="-128"/>
        </a:defRPr>
      </a:lvl3pPr>
      <a:lvl4pPr algn="ctr" rtl="0" fontAlgn="base">
        <a:spcBef>
          <a:spcPct val="0"/>
        </a:spcBef>
        <a:spcAft>
          <a:spcPct val="0"/>
        </a:spcAft>
        <a:defRPr kumimoji="1" sz="4400">
          <a:solidFill>
            <a:schemeClr val="bg1"/>
          </a:solidFill>
          <a:latin typeface="Arial" pitchFamily="34" charset="0"/>
          <a:ea typeface="ＭＳ Ｐゴシック" pitchFamily="50" charset="-128"/>
        </a:defRPr>
      </a:lvl4pPr>
      <a:lvl5pPr algn="ctr" rtl="0" fontAlgn="base">
        <a:spcBef>
          <a:spcPct val="0"/>
        </a:spcBef>
        <a:spcAft>
          <a:spcPct val="0"/>
        </a:spcAft>
        <a:defRPr kumimoji="1" sz="4400">
          <a:solidFill>
            <a:schemeClr val="bg1"/>
          </a:solidFill>
          <a:latin typeface="Arial" pitchFamily="34" charset="0"/>
          <a:ea typeface="ＭＳ Ｐゴシック" pitchFamily="50" charset="-128"/>
        </a:defRPr>
      </a:lvl5pPr>
      <a:lvl6pPr marL="457027" algn="ctr" rtl="0" fontAlgn="base">
        <a:spcBef>
          <a:spcPct val="0"/>
        </a:spcBef>
        <a:spcAft>
          <a:spcPct val="0"/>
        </a:spcAft>
        <a:defRPr kumimoji="1" sz="4400">
          <a:solidFill>
            <a:schemeClr val="bg1"/>
          </a:solidFill>
          <a:latin typeface="Arial" pitchFamily="34" charset="0"/>
          <a:ea typeface="ＭＳ Ｐゴシック" pitchFamily="50" charset="-128"/>
        </a:defRPr>
      </a:lvl6pPr>
      <a:lvl7pPr marL="914055" algn="ctr" rtl="0" fontAlgn="base">
        <a:spcBef>
          <a:spcPct val="0"/>
        </a:spcBef>
        <a:spcAft>
          <a:spcPct val="0"/>
        </a:spcAft>
        <a:defRPr kumimoji="1" sz="4400">
          <a:solidFill>
            <a:schemeClr val="bg1"/>
          </a:solidFill>
          <a:latin typeface="Arial" pitchFamily="34" charset="0"/>
          <a:ea typeface="ＭＳ Ｐゴシック" pitchFamily="50" charset="-128"/>
        </a:defRPr>
      </a:lvl7pPr>
      <a:lvl8pPr marL="1371081" algn="ctr" rtl="0" fontAlgn="base">
        <a:spcBef>
          <a:spcPct val="0"/>
        </a:spcBef>
        <a:spcAft>
          <a:spcPct val="0"/>
        </a:spcAft>
        <a:defRPr kumimoji="1" sz="4400">
          <a:solidFill>
            <a:schemeClr val="bg1"/>
          </a:solidFill>
          <a:latin typeface="Arial" pitchFamily="34" charset="0"/>
          <a:ea typeface="ＭＳ Ｐゴシック" pitchFamily="50" charset="-128"/>
        </a:defRPr>
      </a:lvl8pPr>
      <a:lvl9pPr marL="1828108" algn="ctr" rtl="0" fontAlgn="base">
        <a:spcBef>
          <a:spcPct val="0"/>
        </a:spcBef>
        <a:spcAft>
          <a:spcPct val="0"/>
        </a:spcAft>
        <a:defRPr kumimoji="1" sz="4400">
          <a:solidFill>
            <a:schemeClr val="bg1"/>
          </a:solidFill>
          <a:latin typeface="Arial" pitchFamily="34" charset="0"/>
          <a:ea typeface="ＭＳ Ｐゴシック" pitchFamily="50" charset="-128"/>
        </a:defRPr>
      </a:lvl9pPr>
    </p:titleStyle>
    <p:bodyStyle>
      <a:lvl1pPr marL="342769" indent="-342769" algn="l" rtl="0" fontAlgn="base">
        <a:spcBef>
          <a:spcPct val="20000"/>
        </a:spcBef>
        <a:spcAft>
          <a:spcPct val="0"/>
        </a:spcAft>
        <a:buChar char="•"/>
        <a:defRPr kumimoji="1" sz="3200">
          <a:solidFill>
            <a:schemeClr val="tx1"/>
          </a:solidFill>
          <a:latin typeface="+mn-lt"/>
          <a:ea typeface="+mn-ea"/>
          <a:cs typeface="+mn-cs"/>
        </a:defRPr>
      </a:lvl1pPr>
      <a:lvl2pPr marL="742669" indent="-285642" algn="l" rtl="0" fontAlgn="base">
        <a:spcBef>
          <a:spcPct val="20000"/>
        </a:spcBef>
        <a:spcAft>
          <a:spcPct val="0"/>
        </a:spcAft>
        <a:buChar char="–"/>
        <a:defRPr kumimoji="1" sz="2800">
          <a:solidFill>
            <a:schemeClr val="tx1"/>
          </a:solidFill>
          <a:latin typeface="+mn-lt"/>
          <a:ea typeface="+mn-ea"/>
        </a:defRPr>
      </a:lvl2pPr>
      <a:lvl3pPr marL="1142567" indent="-228513" algn="l" rtl="0" fontAlgn="base">
        <a:spcBef>
          <a:spcPct val="20000"/>
        </a:spcBef>
        <a:spcAft>
          <a:spcPct val="0"/>
        </a:spcAft>
        <a:buChar char="•"/>
        <a:defRPr kumimoji="1" sz="2400">
          <a:solidFill>
            <a:schemeClr val="tx1"/>
          </a:solidFill>
          <a:latin typeface="+mn-lt"/>
          <a:ea typeface="+mn-ea"/>
        </a:defRPr>
      </a:lvl3pPr>
      <a:lvl4pPr marL="1599594" indent="-228513" algn="l" rtl="0" fontAlgn="base">
        <a:spcBef>
          <a:spcPct val="20000"/>
        </a:spcBef>
        <a:spcAft>
          <a:spcPct val="0"/>
        </a:spcAft>
        <a:buChar char="–"/>
        <a:defRPr kumimoji="1" sz="2000">
          <a:solidFill>
            <a:schemeClr val="tx1"/>
          </a:solidFill>
          <a:latin typeface="+mn-lt"/>
          <a:ea typeface="+mn-ea"/>
        </a:defRPr>
      </a:lvl4pPr>
      <a:lvl5pPr marL="2056620" indent="-228513" algn="l" rtl="0" fontAlgn="base">
        <a:spcBef>
          <a:spcPct val="20000"/>
        </a:spcBef>
        <a:spcAft>
          <a:spcPct val="0"/>
        </a:spcAft>
        <a:buChar char="»"/>
        <a:defRPr kumimoji="1" sz="2000">
          <a:solidFill>
            <a:schemeClr val="tx1"/>
          </a:solidFill>
          <a:latin typeface="+mn-lt"/>
          <a:ea typeface="+mn-ea"/>
        </a:defRPr>
      </a:lvl5pPr>
      <a:lvl6pPr marL="2513650" indent="-228513" algn="l" rtl="0" fontAlgn="base">
        <a:spcBef>
          <a:spcPct val="20000"/>
        </a:spcBef>
        <a:spcAft>
          <a:spcPct val="0"/>
        </a:spcAft>
        <a:buChar char="»"/>
        <a:defRPr kumimoji="1" sz="2000">
          <a:solidFill>
            <a:schemeClr val="tx1"/>
          </a:solidFill>
          <a:latin typeface="+mn-lt"/>
          <a:ea typeface="+mn-ea"/>
        </a:defRPr>
      </a:lvl6pPr>
      <a:lvl7pPr marL="2970674" indent="-228513" algn="l" rtl="0" fontAlgn="base">
        <a:spcBef>
          <a:spcPct val="20000"/>
        </a:spcBef>
        <a:spcAft>
          <a:spcPct val="0"/>
        </a:spcAft>
        <a:buChar char="»"/>
        <a:defRPr kumimoji="1" sz="2000">
          <a:solidFill>
            <a:schemeClr val="tx1"/>
          </a:solidFill>
          <a:latin typeface="+mn-lt"/>
          <a:ea typeface="+mn-ea"/>
        </a:defRPr>
      </a:lvl7pPr>
      <a:lvl8pPr marL="3427701" indent="-228513" algn="l" rtl="0" fontAlgn="base">
        <a:spcBef>
          <a:spcPct val="20000"/>
        </a:spcBef>
        <a:spcAft>
          <a:spcPct val="0"/>
        </a:spcAft>
        <a:buChar char="»"/>
        <a:defRPr kumimoji="1" sz="2000">
          <a:solidFill>
            <a:schemeClr val="tx1"/>
          </a:solidFill>
          <a:latin typeface="+mn-lt"/>
          <a:ea typeface="+mn-ea"/>
        </a:defRPr>
      </a:lvl8pPr>
      <a:lvl9pPr marL="3884727" indent="-228513"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055" rtl="0" eaLnBrk="1" latinLnBrk="0" hangingPunct="1">
        <a:defRPr kumimoji="1" sz="1800" kern="1200">
          <a:solidFill>
            <a:schemeClr val="tx1"/>
          </a:solidFill>
          <a:latin typeface="+mn-lt"/>
          <a:ea typeface="+mn-ea"/>
          <a:cs typeface="+mn-cs"/>
        </a:defRPr>
      </a:lvl1pPr>
      <a:lvl2pPr marL="457027" algn="l" defTabSz="914055" rtl="0" eaLnBrk="1" latinLnBrk="0" hangingPunct="1">
        <a:defRPr kumimoji="1" sz="1800" kern="1200">
          <a:solidFill>
            <a:schemeClr val="tx1"/>
          </a:solidFill>
          <a:latin typeface="+mn-lt"/>
          <a:ea typeface="+mn-ea"/>
          <a:cs typeface="+mn-cs"/>
        </a:defRPr>
      </a:lvl2pPr>
      <a:lvl3pPr marL="914055" algn="l" defTabSz="914055" rtl="0" eaLnBrk="1" latinLnBrk="0" hangingPunct="1">
        <a:defRPr kumimoji="1" sz="1800" kern="1200">
          <a:solidFill>
            <a:schemeClr val="tx1"/>
          </a:solidFill>
          <a:latin typeface="+mn-lt"/>
          <a:ea typeface="+mn-ea"/>
          <a:cs typeface="+mn-cs"/>
        </a:defRPr>
      </a:lvl3pPr>
      <a:lvl4pPr marL="1371081" algn="l" defTabSz="914055" rtl="0" eaLnBrk="1" latinLnBrk="0" hangingPunct="1">
        <a:defRPr kumimoji="1" sz="1800" kern="1200">
          <a:solidFill>
            <a:schemeClr val="tx1"/>
          </a:solidFill>
          <a:latin typeface="+mn-lt"/>
          <a:ea typeface="+mn-ea"/>
          <a:cs typeface="+mn-cs"/>
        </a:defRPr>
      </a:lvl4pPr>
      <a:lvl5pPr marL="1828108" algn="l" defTabSz="914055" rtl="0" eaLnBrk="1" latinLnBrk="0" hangingPunct="1">
        <a:defRPr kumimoji="1" sz="1800" kern="1200">
          <a:solidFill>
            <a:schemeClr val="tx1"/>
          </a:solidFill>
          <a:latin typeface="+mn-lt"/>
          <a:ea typeface="+mn-ea"/>
          <a:cs typeface="+mn-cs"/>
        </a:defRPr>
      </a:lvl5pPr>
      <a:lvl6pPr marL="2285134" algn="l" defTabSz="914055" rtl="0" eaLnBrk="1" latinLnBrk="0" hangingPunct="1">
        <a:defRPr kumimoji="1" sz="1800" kern="1200">
          <a:solidFill>
            <a:schemeClr val="tx1"/>
          </a:solidFill>
          <a:latin typeface="+mn-lt"/>
          <a:ea typeface="+mn-ea"/>
          <a:cs typeface="+mn-cs"/>
        </a:defRPr>
      </a:lvl6pPr>
      <a:lvl7pPr marL="2742160" algn="l" defTabSz="914055" rtl="0" eaLnBrk="1" latinLnBrk="0" hangingPunct="1">
        <a:defRPr kumimoji="1" sz="1800" kern="1200">
          <a:solidFill>
            <a:schemeClr val="tx1"/>
          </a:solidFill>
          <a:latin typeface="+mn-lt"/>
          <a:ea typeface="+mn-ea"/>
          <a:cs typeface="+mn-cs"/>
        </a:defRPr>
      </a:lvl7pPr>
      <a:lvl8pPr marL="3199188" algn="l" defTabSz="914055" rtl="0" eaLnBrk="1" latinLnBrk="0" hangingPunct="1">
        <a:defRPr kumimoji="1" sz="1800" kern="1200">
          <a:solidFill>
            <a:schemeClr val="tx1"/>
          </a:solidFill>
          <a:latin typeface="+mn-lt"/>
          <a:ea typeface="+mn-ea"/>
          <a:cs typeface="+mn-cs"/>
        </a:defRPr>
      </a:lvl8pPr>
      <a:lvl9pPr marL="3656216" algn="l" defTabSz="914055" rtl="0" eaLnBrk="1" latinLnBrk="0" hangingPunct="1">
        <a:defRPr kumimoji="1"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タイトル プレースホルダー 1"/>
          <p:cNvSpPr>
            <a:spLocks noGrp="1"/>
          </p:cNvSpPr>
          <p:nvPr>
            <p:ph type="title"/>
          </p:nvPr>
        </p:nvSpPr>
        <p:spPr bwMode="auto">
          <a:xfrm>
            <a:off x="495300" y="274638"/>
            <a:ext cx="8915400" cy="1143000"/>
          </a:xfrm>
          <a:prstGeom prst="rect">
            <a:avLst/>
          </a:prstGeom>
          <a:noFill/>
          <a:ln w="9525">
            <a:solidFill>
              <a:schemeClr val="tx1"/>
            </a:solid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1027" name="テキスト プレースホルダー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507339" y="6382079"/>
            <a:ext cx="2311400" cy="365125"/>
          </a:xfrm>
          <a:prstGeom prst="rect">
            <a:avLst/>
          </a:prstGeom>
        </p:spPr>
        <p:txBody>
          <a:bodyPr vert="horz" wrap="square" lIns="91440" tIns="45720" rIns="91440" bIns="45720" numCol="1" anchor="ctr" anchorCtr="0" compatLnSpc="1">
            <a:prstTxWarp prst="textNoShape">
              <a:avLst/>
            </a:prstTxWarp>
          </a:bodyPr>
          <a:lstStyle>
            <a:lvl1pPr>
              <a:defRPr sz="1200">
                <a:latin typeface="Calibri" pitchFamily="34" charset="0"/>
              </a:defRPr>
            </a:lvl1pPr>
          </a:lstStyle>
          <a:p>
            <a:pPr fontAlgn="base">
              <a:spcBef>
                <a:spcPct val="0"/>
              </a:spcBef>
              <a:spcAft>
                <a:spcPct val="0"/>
              </a:spcAft>
              <a:defRPr/>
            </a:pPr>
            <a:endParaRPr lang="en-US" altLang="ja-JP">
              <a:solidFill>
                <a:prstClr val="black"/>
              </a:solidFill>
            </a:endParaRPr>
          </a:p>
        </p:txBody>
      </p:sp>
      <p:sp>
        <p:nvSpPr>
          <p:cNvPr id="1031" name="Rectangle 7"/>
          <p:cNvSpPr>
            <a:spLocks noGrp="1" noChangeArrowheads="1"/>
          </p:cNvSpPr>
          <p:nvPr>
            <p:ph type="ftr" sz="quarter" idx="3"/>
          </p:nvPr>
        </p:nvSpPr>
        <p:spPr bwMode="auto">
          <a:xfrm>
            <a:off x="3384550" y="6245225"/>
            <a:ext cx="31369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vl1pPr>
          </a:lstStyle>
          <a:p>
            <a:pPr fontAlgn="base">
              <a:spcBef>
                <a:spcPct val="0"/>
              </a:spcBef>
              <a:spcAft>
                <a:spcPct val="0"/>
              </a:spcAft>
            </a:pPr>
            <a:r>
              <a:rPr lang="zh-CN" altLang="en-US" smtClean="0">
                <a:solidFill>
                  <a:prstClr val="black"/>
                </a:solidFill>
                <a:latin typeface="Arial" charset="0"/>
                <a:ea typeface="ＭＳ Ｐゴシック" charset="-128"/>
              </a:rPr>
              <a:t>社団法人 日本医師会</a:t>
            </a:r>
            <a:endParaRPr lang="en-US" altLang="ja-JP">
              <a:solidFill>
                <a:prstClr val="black"/>
              </a:solidFill>
              <a:latin typeface="Arial" charset="0"/>
            </a:endParaRPr>
          </a:p>
        </p:txBody>
      </p:sp>
      <p:sp>
        <p:nvSpPr>
          <p:cNvPr id="7" name="スライド番号プレースホルダー 1"/>
          <p:cNvSpPr txBox="1">
            <a:spLocks/>
          </p:cNvSpPr>
          <p:nvPr userDrawn="1"/>
        </p:nvSpPr>
        <p:spPr bwMode="auto">
          <a:xfrm>
            <a:off x="7645040" y="6525344"/>
            <a:ext cx="2310182" cy="476250"/>
          </a:xfrm>
          <a:prstGeom prst="rect">
            <a:avLst/>
          </a:prstGeom>
          <a:noFill/>
          <a:ln>
            <a:miter lim="800000"/>
            <a:headEnd/>
            <a:tailEnd/>
          </a:ln>
        </p:spPr>
        <p:txBody>
          <a:bodyPr vert="horz" wrap="square" lIns="91428" tIns="45714" rIns="91428" bIns="45714" numCol="1" anchor="t" anchorCtr="0" compatLnSpc="1">
            <a:prstTxWarp prst="textNoShape">
              <a:avLst/>
            </a:prstTxWarp>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r" fontAlgn="base">
              <a:spcBef>
                <a:spcPct val="0"/>
              </a:spcBef>
              <a:spcAft>
                <a:spcPct val="0"/>
              </a:spcAft>
            </a:pPr>
            <a:fld id="{924C5B6B-29D1-4561-ACBA-F00534D3597F}" type="slidenum">
              <a:rPr lang="en-US" altLang="ja-JP" smtClean="0">
                <a:solidFill>
                  <a:srgbClr val="000000"/>
                </a:solidFill>
                <a:latin typeface="Arial" charset="0"/>
                <a:ea typeface="HG創英角ｺﾞｼｯｸUB" pitchFamily="49" charset="-128"/>
              </a:rPr>
              <a:pPr algn="r" fontAlgn="base">
                <a:spcBef>
                  <a:spcPct val="0"/>
                </a:spcBef>
                <a:spcAft>
                  <a:spcPct val="0"/>
                </a:spcAft>
              </a:pPr>
              <a:t>‹#›</a:t>
            </a:fld>
            <a:endParaRPr lang="en-US" altLang="ja-JP" dirty="0" smtClean="0">
              <a:solidFill>
                <a:srgbClr val="000000"/>
              </a:solidFill>
              <a:latin typeface="Arial" charset="0"/>
              <a:ea typeface="HG創英角ｺﾞｼｯｸUB" pitchFamily="49" charset="-128"/>
            </a:endParaRPr>
          </a:p>
        </p:txBody>
      </p:sp>
    </p:spTree>
    <p:extLst>
      <p:ext uri="{BB962C8B-B14F-4D97-AF65-F5344CB8AC3E}">
        <p14:creationId xmlns:p14="http://schemas.microsoft.com/office/powerpoint/2010/main" val="544788934"/>
      </p:ext>
    </p:extLst>
  </p:cSld>
  <p:clrMap bg1="lt1" tx1="dk1" bg2="lt2" tx2="dk2" accent1="accent1" accent2="accent2" accent3="accent3" accent4="accent4" accent5="accent5" accent6="accent6" hlink="hlink" folHlink="folHlink"/>
  <p:sldLayoutIdLst>
    <p:sldLayoutId id="2147486938" r:id="rId1"/>
    <p:sldLayoutId id="2147486939" r:id="rId2"/>
    <p:sldLayoutId id="2147486940" r:id="rId3"/>
    <p:sldLayoutId id="2147486941" r:id="rId4"/>
    <p:sldLayoutId id="2147486942" r:id="rId5"/>
    <p:sldLayoutId id="2147486943" r:id="rId6"/>
    <p:sldLayoutId id="2147486944" r:id="rId7"/>
    <p:sldLayoutId id="2147486945" r:id="rId8"/>
    <p:sldLayoutId id="2147486946" r:id="rId9"/>
    <p:sldLayoutId id="2147486947" r:id="rId10"/>
    <p:sldLayoutId id="2147486948" r:id="rId11"/>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2"/>
          <p:cNvSpPr>
            <a:spLocks noGrp="1" noChangeArrowheads="1"/>
          </p:cNvSpPr>
          <p:nvPr>
            <p:ph type="title"/>
          </p:nvPr>
        </p:nvSpPr>
        <p:spPr bwMode="auto">
          <a:xfrm>
            <a:off x="327014" y="333375"/>
            <a:ext cx="8526727" cy="592138"/>
          </a:xfrm>
          <a:prstGeom prst="rect">
            <a:avLst/>
          </a:prstGeom>
          <a:noFill/>
          <a:ln w="9525">
            <a:noFill/>
            <a:miter lim="800000"/>
            <a:headEnd/>
            <a:tailEnd/>
          </a:ln>
          <a:effectLst/>
        </p:spPr>
        <p:txBody>
          <a:bodyPr vert="horz" wrap="square" lIns="91404" tIns="45704" rIns="91404" bIns="45704" numCol="1" anchor="t" anchorCtr="0" compatLnSpc="1">
            <a:prstTxWarp prst="textNoShape">
              <a:avLst/>
            </a:prstTxWarp>
          </a:bodyPr>
          <a:lstStyle/>
          <a:p>
            <a:pPr lvl="0"/>
            <a:r>
              <a:rPr lang="ja-JP" altLang="en-US" smtClean="0"/>
              <a:t>マスタ タイトルの書式設定</a:t>
            </a:r>
          </a:p>
        </p:txBody>
      </p:sp>
      <p:sp>
        <p:nvSpPr>
          <p:cNvPr id="5140" name="Rectangle 3"/>
          <p:cNvSpPr>
            <a:spLocks noGrp="1" noChangeArrowheads="1"/>
          </p:cNvSpPr>
          <p:nvPr>
            <p:ph type="body" idx="1"/>
          </p:nvPr>
        </p:nvSpPr>
        <p:spPr bwMode="auto">
          <a:xfrm>
            <a:off x="273447" y="1125538"/>
            <a:ext cx="9362546" cy="5111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4" tIns="45704" rIns="91404" bIns="45704" numCol="1" anchor="t" anchorCtr="0" compatLnSpc="1">
            <a:prstTxWarp prst="textNoShape">
              <a:avLst/>
            </a:prstTxWarp>
          </a:bodyPr>
          <a:lstStyle/>
          <a:p>
            <a:pPr lvl="0"/>
            <a:endParaRPr lang="ja-JP" altLang="ja-JP" smtClean="0"/>
          </a:p>
        </p:txBody>
      </p:sp>
      <p:pic>
        <p:nvPicPr>
          <p:cNvPr id="5282" name="Picture 162" descr="BG"/>
          <p:cNvPicPr>
            <a:picLocks noChangeAspect="1" noChangeArrowheads="1"/>
          </p:cNvPicPr>
          <p:nvPr userDrawn="1"/>
        </p:nvPicPr>
        <p:blipFill>
          <a:blip r:embed="rId13" cstate="print">
            <a:extLst>
              <a:ext uri="{28A0092B-C50C-407E-A947-70E740481C1C}">
                <a14:useLocalDpi xmlns:a14="http://schemas.microsoft.com/office/drawing/2010/main" val="0"/>
              </a:ext>
            </a:extLst>
          </a:blip>
          <a:srcRect t="3099" b="3917"/>
          <a:stretch>
            <a:fillRect/>
          </a:stretch>
        </p:blipFill>
        <p:spPr bwMode="auto">
          <a:xfrm>
            <a:off x="-15449" y="0"/>
            <a:ext cx="9921479" cy="6858000"/>
          </a:xfrm>
          <a:prstGeom prst="rect">
            <a:avLst/>
          </a:prstGeom>
          <a:noFill/>
          <a:extLst>
            <a:ext uri="{909E8E84-426E-40DD-AFC4-6F175D3DCCD1}">
              <a14:hiddenFill xmlns:a14="http://schemas.microsoft.com/office/drawing/2010/main">
                <a:solidFill>
                  <a:srgbClr val="FFFFFF"/>
                </a:solidFill>
              </a14:hiddenFill>
            </a:ext>
          </a:extLst>
        </p:spPr>
      </p:pic>
      <p:pic>
        <p:nvPicPr>
          <p:cNvPr id="5283" name="Picture 163" descr="dot"/>
          <p:cNvPicPr>
            <a:picLocks noChangeAspect="1" noChangeArrowheads="1"/>
          </p:cNvPicPr>
          <p:nvPr userDrawn="1"/>
        </p:nvPicPr>
        <p:blipFill>
          <a:blip r:embed="rId14" cstate="print">
            <a:extLst>
              <a:ext uri="{28A0092B-C50C-407E-A947-70E740481C1C}">
                <a14:useLocalDpi xmlns:a14="http://schemas.microsoft.com/office/drawing/2010/main" val="0"/>
              </a:ext>
            </a:extLst>
          </a:blip>
          <a:srcRect l="1300" t="1950" r="2699" b="26050"/>
          <a:stretch>
            <a:fillRect/>
          </a:stretch>
        </p:blipFill>
        <p:spPr bwMode="auto">
          <a:xfrm>
            <a:off x="9" y="0"/>
            <a:ext cx="9906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82929406"/>
      </p:ext>
    </p:extLst>
  </p:cSld>
  <p:clrMap bg1="lt1" tx1="dk1" bg2="lt2" tx2="dk2" accent1="accent1" accent2="accent2" accent3="accent3" accent4="accent4" accent5="accent5" accent6="accent6" hlink="hlink" folHlink="folHlink"/>
  <p:sldLayoutIdLst>
    <p:sldLayoutId id="2147487149" r:id="rId1"/>
    <p:sldLayoutId id="2147487150" r:id="rId2"/>
    <p:sldLayoutId id="2147487151" r:id="rId3"/>
    <p:sldLayoutId id="2147487152" r:id="rId4"/>
    <p:sldLayoutId id="2147487153" r:id="rId5"/>
    <p:sldLayoutId id="2147487154" r:id="rId6"/>
    <p:sldLayoutId id="2147487155" r:id="rId7"/>
    <p:sldLayoutId id="2147487156" r:id="rId8"/>
    <p:sldLayoutId id="2147487157" r:id="rId9"/>
    <p:sldLayoutId id="2147487158" r:id="rId10"/>
    <p:sldLayoutId id="2147487159" r:id="rId11"/>
  </p:sldLayoutIdLst>
  <p:txStyles>
    <p:titleStyle>
      <a:lvl1pPr algn="ctr" rtl="0" fontAlgn="base">
        <a:spcBef>
          <a:spcPct val="0"/>
        </a:spcBef>
        <a:spcAft>
          <a:spcPct val="0"/>
        </a:spcAft>
        <a:defRPr kumimoji="1" sz="4400">
          <a:solidFill>
            <a:schemeClr val="bg1"/>
          </a:solidFill>
          <a:latin typeface="+mj-lt"/>
          <a:ea typeface="+mj-ea"/>
          <a:cs typeface="+mj-cs"/>
        </a:defRPr>
      </a:lvl1pPr>
      <a:lvl2pPr algn="ctr" rtl="0" fontAlgn="base">
        <a:spcBef>
          <a:spcPct val="0"/>
        </a:spcBef>
        <a:spcAft>
          <a:spcPct val="0"/>
        </a:spcAft>
        <a:defRPr kumimoji="1" sz="4400">
          <a:solidFill>
            <a:schemeClr val="bg1"/>
          </a:solidFill>
          <a:latin typeface="Arial" pitchFamily="34" charset="0"/>
          <a:ea typeface="ＭＳ Ｐゴシック" pitchFamily="50" charset="-128"/>
        </a:defRPr>
      </a:lvl2pPr>
      <a:lvl3pPr algn="ctr" rtl="0" fontAlgn="base">
        <a:spcBef>
          <a:spcPct val="0"/>
        </a:spcBef>
        <a:spcAft>
          <a:spcPct val="0"/>
        </a:spcAft>
        <a:defRPr kumimoji="1" sz="4400">
          <a:solidFill>
            <a:schemeClr val="bg1"/>
          </a:solidFill>
          <a:latin typeface="Arial" pitchFamily="34" charset="0"/>
          <a:ea typeface="ＭＳ Ｐゴシック" pitchFamily="50" charset="-128"/>
        </a:defRPr>
      </a:lvl3pPr>
      <a:lvl4pPr algn="ctr" rtl="0" fontAlgn="base">
        <a:spcBef>
          <a:spcPct val="0"/>
        </a:spcBef>
        <a:spcAft>
          <a:spcPct val="0"/>
        </a:spcAft>
        <a:defRPr kumimoji="1" sz="4400">
          <a:solidFill>
            <a:schemeClr val="bg1"/>
          </a:solidFill>
          <a:latin typeface="Arial" pitchFamily="34" charset="0"/>
          <a:ea typeface="ＭＳ Ｐゴシック" pitchFamily="50" charset="-128"/>
        </a:defRPr>
      </a:lvl4pPr>
      <a:lvl5pPr algn="ctr" rtl="0" fontAlgn="base">
        <a:spcBef>
          <a:spcPct val="0"/>
        </a:spcBef>
        <a:spcAft>
          <a:spcPct val="0"/>
        </a:spcAft>
        <a:defRPr kumimoji="1" sz="4400">
          <a:solidFill>
            <a:schemeClr val="bg1"/>
          </a:solidFill>
          <a:latin typeface="Arial" pitchFamily="34" charset="0"/>
          <a:ea typeface="ＭＳ Ｐゴシック" pitchFamily="50" charset="-128"/>
        </a:defRPr>
      </a:lvl5pPr>
      <a:lvl6pPr marL="457027" algn="ctr" rtl="0" fontAlgn="base">
        <a:spcBef>
          <a:spcPct val="0"/>
        </a:spcBef>
        <a:spcAft>
          <a:spcPct val="0"/>
        </a:spcAft>
        <a:defRPr kumimoji="1" sz="4400">
          <a:solidFill>
            <a:schemeClr val="bg1"/>
          </a:solidFill>
          <a:latin typeface="Arial" pitchFamily="34" charset="0"/>
          <a:ea typeface="ＭＳ Ｐゴシック" pitchFamily="50" charset="-128"/>
        </a:defRPr>
      </a:lvl6pPr>
      <a:lvl7pPr marL="914055" algn="ctr" rtl="0" fontAlgn="base">
        <a:spcBef>
          <a:spcPct val="0"/>
        </a:spcBef>
        <a:spcAft>
          <a:spcPct val="0"/>
        </a:spcAft>
        <a:defRPr kumimoji="1" sz="4400">
          <a:solidFill>
            <a:schemeClr val="bg1"/>
          </a:solidFill>
          <a:latin typeface="Arial" pitchFamily="34" charset="0"/>
          <a:ea typeface="ＭＳ Ｐゴシック" pitchFamily="50" charset="-128"/>
        </a:defRPr>
      </a:lvl7pPr>
      <a:lvl8pPr marL="1371081" algn="ctr" rtl="0" fontAlgn="base">
        <a:spcBef>
          <a:spcPct val="0"/>
        </a:spcBef>
        <a:spcAft>
          <a:spcPct val="0"/>
        </a:spcAft>
        <a:defRPr kumimoji="1" sz="4400">
          <a:solidFill>
            <a:schemeClr val="bg1"/>
          </a:solidFill>
          <a:latin typeface="Arial" pitchFamily="34" charset="0"/>
          <a:ea typeface="ＭＳ Ｐゴシック" pitchFamily="50" charset="-128"/>
        </a:defRPr>
      </a:lvl8pPr>
      <a:lvl9pPr marL="1828108" algn="ctr" rtl="0" fontAlgn="base">
        <a:spcBef>
          <a:spcPct val="0"/>
        </a:spcBef>
        <a:spcAft>
          <a:spcPct val="0"/>
        </a:spcAft>
        <a:defRPr kumimoji="1" sz="4400">
          <a:solidFill>
            <a:schemeClr val="bg1"/>
          </a:solidFill>
          <a:latin typeface="Arial" pitchFamily="34" charset="0"/>
          <a:ea typeface="ＭＳ Ｐゴシック" pitchFamily="50" charset="-128"/>
        </a:defRPr>
      </a:lvl9pPr>
    </p:titleStyle>
    <p:bodyStyle>
      <a:lvl1pPr marL="342769" indent="-342769" algn="l" rtl="0" fontAlgn="base">
        <a:spcBef>
          <a:spcPct val="20000"/>
        </a:spcBef>
        <a:spcAft>
          <a:spcPct val="0"/>
        </a:spcAft>
        <a:buChar char="•"/>
        <a:defRPr kumimoji="1" sz="3200">
          <a:solidFill>
            <a:schemeClr val="tx1"/>
          </a:solidFill>
          <a:latin typeface="+mn-lt"/>
          <a:ea typeface="+mn-ea"/>
          <a:cs typeface="+mn-cs"/>
        </a:defRPr>
      </a:lvl1pPr>
      <a:lvl2pPr marL="742669" indent="-285642" algn="l" rtl="0" fontAlgn="base">
        <a:spcBef>
          <a:spcPct val="20000"/>
        </a:spcBef>
        <a:spcAft>
          <a:spcPct val="0"/>
        </a:spcAft>
        <a:buChar char="–"/>
        <a:defRPr kumimoji="1" sz="2800">
          <a:solidFill>
            <a:schemeClr val="tx1"/>
          </a:solidFill>
          <a:latin typeface="+mn-lt"/>
          <a:ea typeface="+mn-ea"/>
        </a:defRPr>
      </a:lvl2pPr>
      <a:lvl3pPr marL="1142567" indent="-228513" algn="l" rtl="0" fontAlgn="base">
        <a:spcBef>
          <a:spcPct val="20000"/>
        </a:spcBef>
        <a:spcAft>
          <a:spcPct val="0"/>
        </a:spcAft>
        <a:buChar char="•"/>
        <a:defRPr kumimoji="1" sz="2400">
          <a:solidFill>
            <a:schemeClr val="tx1"/>
          </a:solidFill>
          <a:latin typeface="+mn-lt"/>
          <a:ea typeface="+mn-ea"/>
        </a:defRPr>
      </a:lvl3pPr>
      <a:lvl4pPr marL="1599594" indent="-228513" algn="l" rtl="0" fontAlgn="base">
        <a:spcBef>
          <a:spcPct val="20000"/>
        </a:spcBef>
        <a:spcAft>
          <a:spcPct val="0"/>
        </a:spcAft>
        <a:buChar char="–"/>
        <a:defRPr kumimoji="1" sz="2000">
          <a:solidFill>
            <a:schemeClr val="tx1"/>
          </a:solidFill>
          <a:latin typeface="+mn-lt"/>
          <a:ea typeface="+mn-ea"/>
        </a:defRPr>
      </a:lvl4pPr>
      <a:lvl5pPr marL="2056620" indent="-228513" algn="l" rtl="0" fontAlgn="base">
        <a:spcBef>
          <a:spcPct val="20000"/>
        </a:spcBef>
        <a:spcAft>
          <a:spcPct val="0"/>
        </a:spcAft>
        <a:buChar char="»"/>
        <a:defRPr kumimoji="1" sz="2000">
          <a:solidFill>
            <a:schemeClr val="tx1"/>
          </a:solidFill>
          <a:latin typeface="+mn-lt"/>
          <a:ea typeface="+mn-ea"/>
        </a:defRPr>
      </a:lvl5pPr>
      <a:lvl6pPr marL="2513650" indent="-228513" algn="l" rtl="0" fontAlgn="base">
        <a:spcBef>
          <a:spcPct val="20000"/>
        </a:spcBef>
        <a:spcAft>
          <a:spcPct val="0"/>
        </a:spcAft>
        <a:buChar char="»"/>
        <a:defRPr kumimoji="1" sz="2000">
          <a:solidFill>
            <a:schemeClr val="tx1"/>
          </a:solidFill>
          <a:latin typeface="+mn-lt"/>
          <a:ea typeface="+mn-ea"/>
        </a:defRPr>
      </a:lvl6pPr>
      <a:lvl7pPr marL="2970674" indent="-228513" algn="l" rtl="0" fontAlgn="base">
        <a:spcBef>
          <a:spcPct val="20000"/>
        </a:spcBef>
        <a:spcAft>
          <a:spcPct val="0"/>
        </a:spcAft>
        <a:buChar char="»"/>
        <a:defRPr kumimoji="1" sz="2000">
          <a:solidFill>
            <a:schemeClr val="tx1"/>
          </a:solidFill>
          <a:latin typeface="+mn-lt"/>
          <a:ea typeface="+mn-ea"/>
        </a:defRPr>
      </a:lvl7pPr>
      <a:lvl8pPr marL="3427701" indent="-228513" algn="l" rtl="0" fontAlgn="base">
        <a:spcBef>
          <a:spcPct val="20000"/>
        </a:spcBef>
        <a:spcAft>
          <a:spcPct val="0"/>
        </a:spcAft>
        <a:buChar char="»"/>
        <a:defRPr kumimoji="1" sz="2000">
          <a:solidFill>
            <a:schemeClr val="tx1"/>
          </a:solidFill>
          <a:latin typeface="+mn-lt"/>
          <a:ea typeface="+mn-ea"/>
        </a:defRPr>
      </a:lvl8pPr>
      <a:lvl9pPr marL="3884727" indent="-228513"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055" rtl="0" eaLnBrk="1" latinLnBrk="0" hangingPunct="1">
        <a:defRPr kumimoji="1" sz="1800" kern="1200">
          <a:solidFill>
            <a:schemeClr val="tx1"/>
          </a:solidFill>
          <a:latin typeface="+mn-lt"/>
          <a:ea typeface="+mn-ea"/>
          <a:cs typeface="+mn-cs"/>
        </a:defRPr>
      </a:lvl1pPr>
      <a:lvl2pPr marL="457027" algn="l" defTabSz="914055" rtl="0" eaLnBrk="1" latinLnBrk="0" hangingPunct="1">
        <a:defRPr kumimoji="1" sz="1800" kern="1200">
          <a:solidFill>
            <a:schemeClr val="tx1"/>
          </a:solidFill>
          <a:latin typeface="+mn-lt"/>
          <a:ea typeface="+mn-ea"/>
          <a:cs typeface="+mn-cs"/>
        </a:defRPr>
      </a:lvl2pPr>
      <a:lvl3pPr marL="914055" algn="l" defTabSz="914055" rtl="0" eaLnBrk="1" latinLnBrk="0" hangingPunct="1">
        <a:defRPr kumimoji="1" sz="1800" kern="1200">
          <a:solidFill>
            <a:schemeClr val="tx1"/>
          </a:solidFill>
          <a:latin typeface="+mn-lt"/>
          <a:ea typeface="+mn-ea"/>
          <a:cs typeface="+mn-cs"/>
        </a:defRPr>
      </a:lvl3pPr>
      <a:lvl4pPr marL="1371081" algn="l" defTabSz="914055" rtl="0" eaLnBrk="1" latinLnBrk="0" hangingPunct="1">
        <a:defRPr kumimoji="1" sz="1800" kern="1200">
          <a:solidFill>
            <a:schemeClr val="tx1"/>
          </a:solidFill>
          <a:latin typeface="+mn-lt"/>
          <a:ea typeface="+mn-ea"/>
          <a:cs typeface="+mn-cs"/>
        </a:defRPr>
      </a:lvl4pPr>
      <a:lvl5pPr marL="1828108" algn="l" defTabSz="914055" rtl="0" eaLnBrk="1" latinLnBrk="0" hangingPunct="1">
        <a:defRPr kumimoji="1" sz="1800" kern="1200">
          <a:solidFill>
            <a:schemeClr val="tx1"/>
          </a:solidFill>
          <a:latin typeface="+mn-lt"/>
          <a:ea typeface="+mn-ea"/>
          <a:cs typeface="+mn-cs"/>
        </a:defRPr>
      </a:lvl5pPr>
      <a:lvl6pPr marL="2285134" algn="l" defTabSz="914055" rtl="0" eaLnBrk="1" latinLnBrk="0" hangingPunct="1">
        <a:defRPr kumimoji="1" sz="1800" kern="1200">
          <a:solidFill>
            <a:schemeClr val="tx1"/>
          </a:solidFill>
          <a:latin typeface="+mn-lt"/>
          <a:ea typeface="+mn-ea"/>
          <a:cs typeface="+mn-cs"/>
        </a:defRPr>
      </a:lvl6pPr>
      <a:lvl7pPr marL="2742160" algn="l" defTabSz="914055" rtl="0" eaLnBrk="1" latinLnBrk="0" hangingPunct="1">
        <a:defRPr kumimoji="1" sz="1800" kern="1200">
          <a:solidFill>
            <a:schemeClr val="tx1"/>
          </a:solidFill>
          <a:latin typeface="+mn-lt"/>
          <a:ea typeface="+mn-ea"/>
          <a:cs typeface="+mn-cs"/>
        </a:defRPr>
      </a:lvl7pPr>
      <a:lvl8pPr marL="3199188" algn="l" defTabSz="914055" rtl="0" eaLnBrk="1" latinLnBrk="0" hangingPunct="1">
        <a:defRPr kumimoji="1" sz="1800" kern="1200">
          <a:solidFill>
            <a:schemeClr val="tx1"/>
          </a:solidFill>
          <a:latin typeface="+mn-lt"/>
          <a:ea typeface="+mn-ea"/>
          <a:cs typeface="+mn-cs"/>
        </a:defRPr>
      </a:lvl8pPr>
      <a:lvl9pPr marL="3656216" algn="l" defTabSz="914055" rtl="0" eaLnBrk="1" latinLnBrk="0" hangingPunct="1">
        <a:defRPr kumimoji="1"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742950" y="609600"/>
            <a:ext cx="84201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1027" name="Rectangle 3"/>
          <p:cNvSpPr>
            <a:spLocks noGrp="1" noChangeArrowheads="1"/>
          </p:cNvSpPr>
          <p:nvPr>
            <p:ph type="body" idx="1"/>
          </p:nvPr>
        </p:nvSpPr>
        <p:spPr bwMode="auto">
          <a:xfrm>
            <a:off x="742950" y="1981200"/>
            <a:ext cx="84201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2 レベル</a:t>
            </a:r>
          </a:p>
          <a:p>
            <a:pPr lvl="2"/>
            <a:r>
              <a:rPr lang="ja-JP" altLang="en-US" smtClean="0"/>
              <a:t>第 3 レベル</a:t>
            </a:r>
          </a:p>
          <a:p>
            <a:pPr lvl="3"/>
            <a:r>
              <a:rPr lang="ja-JP" altLang="en-US" smtClean="0"/>
              <a:t>第 4 レベル</a:t>
            </a:r>
          </a:p>
          <a:p>
            <a:pPr lvl="4"/>
            <a:r>
              <a:rPr lang="ja-JP" altLang="en-US" smtClean="0"/>
              <a:t>第 5 レベル</a:t>
            </a:r>
          </a:p>
        </p:txBody>
      </p:sp>
    </p:spTree>
    <p:extLst>
      <p:ext uri="{BB962C8B-B14F-4D97-AF65-F5344CB8AC3E}">
        <p14:creationId xmlns:p14="http://schemas.microsoft.com/office/powerpoint/2010/main" val="3866985984"/>
      </p:ext>
    </p:extLst>
  </p:cSld>
  <p:clrMap bg1="lt1" tx1="dk1" bg2="lt2" tx2="dk2" accent1="accent1" accent2="accent2" accent3="accent3" accent4="accent4" accent5="accent5" accent6="accent6" hlink="hlink" folHlink="folHlink"/>
  <p:sldLayoutIdLst>
    <p:sldLayoutId id="2147487161" r:id="rId1"/>
    <p:sldLayoutId id="2147487162" r:id="rId2"/>
    <p:sldLayoutId id="2147487163" r:id="rId3"/>
    <p:sldLayoutId id="2147487164" r:id="rId4"/>
    <p:sldLayoutId id="2147487165" r:id="rId5"/>
    <p:sldLayoutId id="2147487166" r:id="rId6"/>
    <p:sldLayoutId id="2147487167" r:id="rId7"/>
    <p:sldLayoutId id="2147487168" r:id="rId8"/>
    <p:sldLayoutId id="2147487169" r:id="rId9"/>
    <p:sldLayoutId id="2147487170" r:id="rId10"/>
    <p:sldLayoutId id="2147487171" r:id="rId11"/>
    <p:sldLayoutId id="2147487172" r:id="rId12"/>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Times New Roman" pitchFamily="18" charset="0"/>
          <a:ea typeface="ＭＳ Ｐゴシック" pitchFamily="50" charset="-128"/>
        </a:defRPr>
      </a:lvl5pPr>
      <a:lvl6pPr marL="457200" algn="ctr" rtl="0" fontAlgn="base">
        <a:spcBef>
          <a:spcPct val="0"/>
        </a:spcBef>
        <a:spcAft>
          <a:spcPct val="0"/>
        </a:spcAft>
        <a:defRPr kumimoji="1" sz="4400">
          <a:solidFill>
            <a:schemeClr val="tx2"/>
          </a:solidFill>
          <a:latin typeface="Times New Roman" pitchFamily="18" charset="0"/>
          <a:ea typeface="ＭＳ Ｐゴシック" pitchFamily="50" charset="-128"/>
        </a:defRPr>
      </a:lvl6pPr>
      <a:lvl7pPr marL="914400" algn="ctr" rtl="0" fontAlgn="base">
        <a:spcBef>
          <a:spcPct val="0"/>
        </a:spcBef>
        <a:spcAft>
          <a:spcPct val="0"/>
        </a:spcAft>
        <a:defRPr kumimoji="1" sz="4400">
          <a:solidFill>
            <a:schemeClr val="tx2"/>
          </a:solidFill>
          <a:latin typeface="Times New Roman" pitchFamily="18" charset="0"/>
          <a:ea typeface="ＭＳ Ｐゴシック" pitchFamily="50" charset="-128"/>
        </a:defRPr>
      </a:lvl7pPr>
      <a:lvl8pPr marL="1371600" algn="ctr" rtl="0" fontAlgn="base">
        <a:spcBef>
          <a:spcPct val="0"/>
        </a:spcBef>
        <a:spcAft>
          <a:spcPct val="0"/>
        </a:spcAft>
        <a:defRPr kumimoji="1" sz="4400">
          <a:solidFill>
            <a:schemeClr val="tx2"/>
          </a:solidFill>
          <a:latin typeface="Times New Roman" pitchFamily="18" charset="0"/>
          <a:ea typeface="ＭＳ Ｐゴシック" pitchFamily="50" charset="-128"/>
        </a:defRPr>
      </a:lvl8pPr>
      <a:lvl9pPr marL="1828800" algn="ctr" rtl="0" fontAlgn="base">
        <a:spcBef>
          <a:spcPct val="0"/>
        </a:spcBef>
        <a:spcAft>
          <a:spcPct val="0"/>
        </a:spcAft>
        <a:defRPr kumimoji="1" sz="4400">
          <a:solidFill>
            <a:schemeClr val="tx2"/>
          </a:solidFill>
          <a:latin typeface="Times New Roman" pitchFamily="18"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2" name="タイトル プレースホルダ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5123" name="テキスト プレースホルダ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 3"/>
          <p:cNvSpPr>
            <a:spLocks noGrp="1"/>
          </p:cNvSpPr>
          <p:nvPr>
            <p:ph type="dt" sz="half" idx="2"/>
          </p:nvPr>
        </p:nvSpPr>
        <p:spPr>
          <a:xfrm>
            <a:off x="495300" y="6356745"/>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mn-lt"/>
                <a:ea typeface="+mn-ea"/>
              </a:defRPr>
            </a:lvl1pPr>
          </a:lstStyle>
          <a:p>
            <a:pPr>
              <a:defRPr/>
            </a:pPr>
            <a:fld id="{C4C24FD9-25F4-41F3-B470-C61F0C5768E3}" type="datetime1">
              <a:rPr lang="ja-JP" altLang="en-US"/>
              <a:pPr>
                <a:defRPr/>
              </a:pPr>
              <a:t>2016/3/17</a:t>
            </a:fld>
            <a:endParaRPr lang="ja-JP" altLang="en-US"/>
          </a:p>
        </p:txBody>
      </p:sp>
      <p:sp>
        <p:nvSpPr>
          <p:cNvPr id="5" name="フッター プレースホルダ 4"/>
          <p:cNvSpPr>
            <a:spLocks noGrp="1"/>
          </p:cNvSpPr>
          <p:nvPr>
            <p:ph type="ftr" sz="quarter" idx="3"/>
          </p:nvPr>
        </p:nvSpPr>
        <p:spPr>
          <a:xfrm>
            <a:off x="3384550" y="6356745"/>
            <a:ext cx="3136900" cy="365125"/>
          </a:xfrm>
          <a:prstGeom prst="rect">
            <a:avLst/>
          </a:prstGeom>
        </p:spPr>
        <p:txBody>
          <a:bodyPr vert="horz" wrap="square" lIns="91440" tIns="45720" rIns="91440" bIns="45720" numCol="1" anchor="ctr" anchorCtr="0" compatLnSpc="1">
            <a:prstTxWarp prst="textNoShape">
              <a:avLst/>
            </a:prstTxWarp>
          </a:bodyPr>
          <a:lstStyle>
            <a:lvl1pPr algn="ctr">
              <a:defRPr sz="1200">
                <a:solidFill>
                  <a:srgbClr val="898989"/>
                </a:solidFill>
                <a:latin typeface="Calibri" pitchFamily="34" charset="0"/>
                <a:ea typeface="ＭＳ Ｐゴシック" pitchFamily="50" charset="-128"/>
              </a:defRPr>
            </a:lvl1pPr>
          </a:lstStyle>
          <a:p>
            <a:pPr fontAlgn="base">
              <a:spcBef>
                <a:spcPct val="0"/>
              </a:spcBef>
              <a:spcAft>
                <a:spcPct val="0"/>
              </a:spcAft>
              <a:defRPr/>
            </a:pPr>
            <a:endParaRPr lang="en-US" altLang="ja-JP"/>
          </a:p>
        </p:txBody>
      </p:sp>
    </p:spTree>
    <p:extLst>
      <p:ext uri="{BB962C8B-B14F-4D97-AF65-F5344CB8AC3E}">
        <p14:creationId xmlns:p14="http://schemas.microsoft.com/office/powerpoint/2010/main" val="3935382147"/>
      </p:ext>
    </p:extLst>
  </p:cSld>
  <p:clrMap bg1="lt1" tx1="dk1" bg2="lt2" tx2="dk2" accent1="accent1" accent2="accent2" accent3="accent3" accent4="accent4" accent5="accent5" accent6="accent6" hlink="hlink" folHlink="folHlink"/>
  <p:sldLayoutIdLst>
    <p:sldLayoutId id="2147487174" r:id="rId1"/>
    <p:sldLayoutId id="2147487175" r:id="rId2"/>
    <p:sldLayoutId id="2147487176" r:id="rId3"/>
    <p:sldLayoutId id="2147487177" r:id="rId4"/>
    <p:sldLayoutId id="2147487178" r:id="rId5"/>
    <p:sldLayoutId id="2147487179" r:id="rId6"/>
    <p:sldLayoutId id="2147487180" r:id="rId7"/>
    <p:sldLayoutId id="2147487181" r:id="rId8"/>
    <p:sldLayoutId id="2147487182" r:id="rId9"/>
    <p:sldLayoutId id="2147487183" r:id="rId10"/>
    <p:sldLayoutId id="2147487184" r:id="rId11"/>
    <p:sldLayoutId id="2147487185" r:id="rId12"/>
  </p:sldLayoutIdLst>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pitchFamily="50" charset="-128"/>
        </a:defRPr>
      </a:lvl5pPr>
      <a:lvl6pPr marL="457200" algn="ctr" rtl="0" fontAlgn="base">
        <a:spcBef>
          <a:spcPct val="0"/>
        </a:spcBef>
        <a:spcAft>
          <a:spcPct val="0"/>
        </a:spcAft>
        <a:defRPr kumimoji="1" sz="4400">
          <a:solidFill>
            <a:schemeClr val="tx1"/>
          </a:solidFill>
          <a:latin typeface="Calibri" pitchFamily="34" charset="0"/>
          <a:ea typeface="ＭＳ Ｐゴシック" pitchFamily="50" charset="-128"/>
        </a:defRPr>
      </a:lvl6pPr>
      <a:lvl7pPr marL="914400" algn="ctr" rtl="0" fontAlgn="base">
        <a:spcBef>
          <a:spcPct val="0"/>
        </a:spcBef>
        <a:spcAft>
          <a:spcPct val="0"/>
        </a:spcAft>
        <a:defRPr kumimoji="1" sz="4400">
          <a:solidFill>
            <a:schemeClr val="tx1"/>
          </a:solidFill>
          <a:latin typeface="Calibri" pitchFamily="34" charset="0"/>
          <a:ea typeface="ＭＳ Ｐゴシック" pitchFamily="50"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pitchFamily="50"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pitchFamily="50"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6" y="365129"/>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46"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038" y="6356576"/>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71" y="6356576"/>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3099"/>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2254344784"/>
      </p:ext>
    </p:extLst>
  </p:cSld>
  <p:clrMap bg1="lt1" tx1="dk1" bg2="lt2" tx2="dk2" accent1="accent1" accent2="accent2" accent3="accent3" accent4="accent4" accent5="accent5" accent6="accent6" hlink="hlink" folHlink="folHlink"/>
  <p:sldLayoutIdLst>
    <p:sldLayoutId id="2147487187" r:id="rId1"/>
    <p:sldLayoutId id="2147487188" r:id="rId2"/>
    <p:sldLayoutId id="2147487189" r:id="rId3"/>
    <p:sldLayoutId id="2147487190" r:id="rId4"/>
    <p:sldLayoutId id="2147487191" r:id="rId5"/>
    <p:sldLayoutId id="2147487192" r:id="rId6"/>
    <p:sldLayoutId id="2147487193" r:id="rId7"/>
    <p:sldLayoutId id="2147487194" r:id="rId8"/>
    <p:sldLayoutId id="2147487195" r:id="rId9"/>
    <p:sldLayoutId id="2147487196" r:id="rId10"/>
    <p:sldLayoutId id="2147487197"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95300" y="6356993"/>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32DAD06-5A2D-4C1E-A5AC-4B5900991B60}"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993"/>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993"/>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A674EF5-980F-4B61-B57A-1B8B0A783957}" type="slidenum">
              <a:rPr lang="ja-JP" altLang="en-US" smtClean="0">
                <a:solidFill>
                  <a:prstClr val="black">
                    <a:tint val="75000"/>
                  </a:prstClr>
                </a:solidFill>
              </a:rPr>
              <a:pPr/>
              <a:t>‹#›</a:t>
            </a:fld>
            <a:endParaRPr lang="ja-JP" altLang="en-US">
              <a:solidFill>
                <a:prstClr val="black">
                  <a:tint val="75000"/>
                </a:prstClr>
              </a:solidFill>
            </a:endParaRPr>
          </a:p>
        </p:txBody>
      </p:sp>
      <p:sp>
        <p:nvSpPr>
          <p:cNvPr id="7" name="スライド番号プレースホルダー 2"/>
          <p:cNvSpPr txBox="1">
            <a:spLocks/>
          </p:cNvSpPr>
          <p:nvPr userDrawn="1"/>
        </p:nvSpPr>
        <p:spPr>
          <a:xfrm>
            <a:off x="7682160" y="6593913"/>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1041820711"/>
      </p:ext>
    </p:extLst>
  </p:cSld>
  <p:clrMap bg1="lt1" tx1="dk1" bg2="lt2" tx2="dk2" accent1="accent1" accent2="accent2" accent3="accent3" accent4="accent4" accent5="accent5" accent6="accent6" hlink="hlink" folHlink="folHlink"/>
  <p:sldLayoutIdLst>
    <p:sldLayoutId id="2147487199" r:id="rId1"/>
    <p:sldLayoutId id="2147487200" r:id="rId2"/>
    <p:sldLayoutId id="2147487201" r:id="rId3"/>
    <p:sldLayoutId id="2147487202" r:id="rId4"/>
    <p:sldLayoutId id="2147487203" r:id="rId5"/>
    <p:sldLayoutId id="2147487204" r:id="rId6"/>
    <p:sldLayoutId id="2147487205" r:id="rId7"/>
    <p:sldLayoutId id="2147487206" r:id="rId8"/>
    <p:sldLayoutId id="2147487207" r:id="rId9"/>
    <p:sldLayoutId id="2147487208" r:id="rId10"/>
    <p:sldLayoutId id="2147487209"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95300" y="6356575"/>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C6A67EE-664F-47F5-B8B6-4FAE6ECEDE44}"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575"/>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575"/>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4E150DFC-EF4C-4821-A233-CA05C4BCCA9D}"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108225879"/>
      </p:ext>
    </p:extLst>
  </p:cSld>
  <p:clrMap bg1="lt1" tx1="dk1" bg2="lt2" tx2="dk2" accent1="accent1" accent2="accent2" accent3="accent3" accent4="accent4" accent5="accent5" accent6="accent6" hlink="hlink" folHlink="folHlink"/>
  <p:sldLayoutIdLst>
    <p:sldLayoutId id="2147487211" r:id="rId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6" y="365129"/>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46"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038" y="6356802"/>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71" y="6356802"/>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Tree>
    <p:extLst>
      <p:ext uri="{BB962C8B-B14F-4D97-AF65-F5344CB8AC3E}">
        <p14:creationId xmlns:p14="http://schemas.microsoft.com/office/powerpoint/2010/main" val="3156266108"/>
      </p:ext>
    </p:extLst>
  </p:cSld>
  <p:clrMap bg1="lt1" tx1="dk1" bg2="lt2" tx2="dk2" accent1="accent1" accent2="accent2" accent3="accent3" accent4="accent4" accent5="accent5" accent6="accent6" hlink="hlink" folHlink="folHlink"/>
  <p:sldLayoutIdLst>
    <p:sldLayoutId id="2147487213" r:id="rId1"/>
    <p:sldLayoutId id="2147487214" r:id="rId2"/>
    <p:sldLayoutId id="2147487215" r:id="rId3"/>
    <p:sldLayoutId id="2147487216" r:id="rId4"/>
    <p:sldLayoutId id="2147487217" r:id="rId5"/>
    <p:sldLayoutId id="2147487218" r:id="rId6"/>
    <p:sldLayoutId id="2147487219" r:id="rId7"/>
    <p:sldLayoutId id="2147487220" r:id="rId8"/>
    <p:sldLayoutId id="2147487221" r:id="rId9"/>
    <p:sldLayoutId id="2147487222" r:id="rId10"/>
    <p:sldLayoutId id="2147487223"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6" y="365129"/>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46"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038" y="6356774"/>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71" y="6356774"/>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Tree>
    <p:extLst>
      <p:ext uri="{BB962C8B-B14F-4D97-AF65-F5344CB8AC3E}">
        <p14:creationId xmlns:p14="http://schemas.microsoft.com/office/powerpoint/2010/main" val="2166419382"/>
      </p:ext>
    </p:extLst>
  </p:cSld>
  <p:clrMap bg1="lt1" tx1="dk1" bg2="lt2" tx2="dk2" accent1="accent1" accent2="accent2" accent3="accent3" accent4="accent4" accent5="accent5" accent6="accent6" hlink="hlink" folHlink="folHlink"/>
  <p:sldLayoutIdLst>
    <p:sldLayoutId id="2147487225" r:id="rId1"/>
    <p:sldLayoutId id="2147487226" r:id="rId2"/>
    <p:sldLayoutId id="2147487227" r:id="rId3"/>
    <p:sldLayoutId id="2147487228" r:id="rId4"/>
    <p:sldLayoutId id="2147487229" r:id="rId5"/>
    <p:sldLayoutId id="2147487230" r:id="rId6"/>
    <p:sldLayoutId id="2147487231" r:id="rId7"/>
    <p:sldLayoutId id="2147487232" r:id="rId8"/>
    <p:sldLayoutId id="2147487233" r:id="rId9"/>
    <p:sldLayoutId id="2147487234" r:id="rId10"/>
    <p:sldLayoutId id="2147487235"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2"/>
          </p:nvPr>
        </p:nvSpPr>
        <p:spPr>
          <a:xfrm>
            <a:off x="495301" y="6357213"/>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EFAC62-B873-4BA8-AF25-26E945A934AC}"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 4"/>
          <p:cNvSpPr>
            <a:spLocks noGrp="1"/>
          </p:cNvSpPr>
          <p:nvPr>
            <p:ph type="ftr" sz="quarter" idx="3"/>
          </p:nvPr>
        </p:nvSpPr>
        <p:spPr>
          <a:xfrm>
            <a:off x="3384550" y="6357213"/>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 5"/>
          <p:cNvSpPr>
            <a:spLocks noGrp="1"/>
          </p:cNvSpPr>
          <p:nvPr>
            <p:ph type="sldNum" sz="quarter" idx="4"/>
          </p:nvPr>
        </p:nvSpPr>
        <p:spPr>
          <a:xfrm>
            <a:off x="7683303" y="6592508"/>
            <a:ext cx="2311400" cy="365125"/>
          </a:xfrm>
          <a:prstGeom prst="rect">
            <a:avLst/>
          </a:prstGeom>
        </p:spPr>
        <p:txBody>
          <a:bodyPr vert="horz" lIns="91440" tIns="45720" rIns="91440" bIns="45720" rtlCol="0" anchor="ctr"/>
          <a:lstStyle>
            <a:lvl1pPr algn="r">
              <a:defRPr sz="1800" b="1">
                <a:solidFill>
                  <a:schemeClr val="tx1"/>
                </a:solidFill>
              </a:defRPr>
            </a:lvl1pPr>
          </a:lstStyle>
          <a:p>
            <a:fld id="{C1D1CDC8-59F3-4EBE-8764-82CF74C376BC}" type="slidenum">
              <a:rPr lang="ja-JP" altLang="en-US" smtClean="0">
                <a:solidFill>
                  <a:prstClr val="black"/>
                </a:solidFill>
              </a:rPr>
              <a:pPr/>
              <a:t>‹#›</a:t>
            </a:fld>
            <a:endParaRPr lang="ja-JP" altLang="en-US" dirty="0">
              <a:solidFill>
                <a:prstClr val="black"/>
              </a:solidFill>
            </a:endParaRPr>
          </a:p>
        </p:txBody>
      </p:sp>
    </p:spTree>
    <p:extLst>
      <p:ext uri="{BB962C8B-B14F-4D97-AF65-F5344CB8AC3E}">
        <p14:creationId xmlns:p14="http://schemas.microsoft.com/office/powerpoint/2010/main" val="3400549450"/>
      </p:ext>
    </p:extLst>
  </p:cSld>
  <p:clrMap bg1="lt1" tx1="dk1" bg2="lt2" tx2="dk2" accent1="accent1" accent2="accent2" accent3="accent3" accent4="accent4" accent5="accent5" accent6="accent6" hlink="hlink" folHlink="folHlink"/>
  <p:sldLayoutIdLst>
    <p:sldLayoutId id="2147487237" r:id="rId1"/>
    <p:sldLayoutId id="2147487238" r:id="rId2"/>
    <p:sldLayoutId id="2147487239" r:id="rId3"/>
    <p:sldLayoutId id="2147487240" r:id="rId4"/>
    <p:sldLayoutId id="2147487241" r:id="rId5"/>
    <p:sldLayoutId id="2147487242" r:id="rId6"/>
    <p:sldLayoutId id="2147487243" r:id="rId7"/>
    <p:sldLayoutId id="2147487244" r:id="rId8"/>
    <p:sldLayoutId id="2147487245" r:id="rId9"/>
    <p:sldLayoutId id="2147487246" r:id="rId10"/>
    <p:sldLayoutId id="2147487247" r:id="rId11"/>
  </p:sldLayoutIdLst>
  <p:timing>
    <p:tnLst>
      <p:par>
        <p:cTn id="1" dur="indefinite" restart="never" nodeType="tmRoot"/>
      </p:par>
    </p:tnLst>
  </p:timing>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9458" name="Rectangle 2"/>
          <p:cNvSpPr>
            <a:spLocks noGrp="1" noChangeArrowheads="1"/>
          </p:cNvSpPr>
          <p:nvPr>
            <p:ph type="title"/>
          </p:nvPr>
        </p:nvSpPr>
        <p:spPr bwMode="auto">
          <a:xfrm>
            <a:off x="495301" y="274638"/>
            <a:ext cx="89154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8" tIns="45714" rIns="91428" bIns="45714" numCol="1" anchor="ctr" anchorCtr="0" compatLnSpc="1">
            <a:prstTxWarp prst="textNoShape">
              <a:avLst/>
            </a:prstTxWarp>
          </a:bodyPr>
          <a:lstStyle/>
          <a:p>
            <a:pPr lvl="0"/>
            <a:r>
              <a:rPr lang="ja-JP" altLang="en-US" smtClean="0"/>
              <a:t>マスタ タイトルの書式設定</a:t>
            </a:r>
          </a:p>
        </p:txBody>
      </p:sp>
      <p:sp>
        <p:nvSpPr>
          <p:cNvPr id="19459" name="Rectangle 3"/>
          <p:cNvSpPr>
            <a:spLocks noGrp="1" noChangeArrowheads="1"/>
          </p:cNvSpPr>
          <p:nvPr>
            <p:ph type="body" idx="1"/>
          </p:nvPr>
        </p:nvSpPr>
        <p:spPr bwMode="auto">
          <a:xfrm>
            <a:off x="495301" y="1600294"/>
            <a:ext cx="89154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28" tIns="45714" rIns="91428" bIns="45714"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6085" name="Rectangle 5"/>
          <p:cNvSpPr>
            <a:spLocks noGrp="1" noChangeArrowheads="1"/>
          </p:cNvSpPr>
          <p:nvPr>
            <p:ph type="ftr" sz="quarter" idx="3"/>
          </p:nvPr>
        </p:nvSpPr>
        <p:spPr bwMode="auto">
          <a:xfrm>
            <a:off x="736165" y="6454267"/>
            <a:ext cx="8433858" cy="268287"/>
          </a:xfrm>
          <a:prstGeom prst="rect">
            <a:avLst/>
          </a:prstGeom>
          <a:noFill/>
          <a:ln w="9525">
            <a:noFill/>
            <a:miter lim="800000"/>
            <a:headEnd/>
            <a:tailEnd/>
          </a:ln>
          <a:effectLst/>
        </p:spPr>
        <p:txBody>
          <a:bodyPr vert="horz" wrap="square" lIns="91428" tIns="45714" rIns="91428" bIns="45714" numCol="1" anchor="t" anchorCtr="0" compatLnSpc="1">
            <a:prstTxWarp prst="textNoShape">
              <a:avLst/>
            </a:prstTxWarp>
          </a:bodyPr>
          <a:lstStyle>
            <a:lvl1pPr algn="ctr" defTabSz="914400">
              <a:defRPr sz="1200">
                <a:solidFill>
                  <a:srgbClr val="000000"/>
                </a:solidFill>
                <a:latin typeface="+mn-ea"/>
                <a:ea typeface="ＭＳ Ｐゴシック" pitchFamily="50" charset="-128"/>
              </a:defRPr>
            </a:lvl1pPr>
          </a:lstStyle>
          <a:p>
            <a:pPr fontAlgn="base">
              <a:spcBef>
                <a:spcPct val="0"/>
              </a:spcBef>
              <a:spcAft>
                <a:spcPct val="0"/>
              </a:spcAft>
              <a:defRPr/>
            </a:pPr>
            <a:r>
              <a:rPr lang="zh-CN" altLang="en-US"/>
              <a:t>社団法人 日本医師会</a:t>
            </a:r>
            <a:endParaRPr lang="en-US" altLang="ja-JP"/>
          </a:p>
        </p:txBody>
      </p:sp>
      <p:sp>
        <p:nvSpPr>
          <p:cNvPr id="7" name="スライド番号プレースホルダー 2"/>
          <p:cNvSpPr txBox="1">
            <a:spLocks/>
          </p:cNvSpPr>
          <p:nvPr userDrawn="1"/>
        </p:nvSpPr>
        <p:spPr>
          <a:xfrm>
            <a:off x="7682160" y="659337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z="1700" smtClean="0">
                <a:solidFill>
                  <a:prstClr val="black"/>
                </a:solidFill>
              </a:rPr>
              <a:pPr>
                <a:defRPr/>
              </a:pPr>
              <a:t>‹#›</a:t>
            </a:fld>
            <a:endParaRPr lang="ja-JP" altLang="en-US" sz="1700" dirty="0" smtClean="0">
              <a:solidFill>
                <a:prstClr val="black"/>
              </a:solidFill>
            </a:endParaRPr>
          </a:p>
        </p:txBody>
      </p:sp>
    </p:spTree>
    <p:extLst>
      <p:ext uri="{BB962C8B-B14F-4D97-AF65-F5344CB8AC3E}">
        <p14:creationId xmlns:p14="http://schemas.microsoft.com/office/powerpoint/2010/main" val="2632918365"/>
      </p:ext>
    </p:extLst>
  </p:cSld>
  <p:clrMap bg1="lt1" tx1="dk1" bg2="lt2" tx2="dk2" accent1="accent1" accent2="accent2" accent3="accent3" accent4="accent4" accent5="accent5" accent6="accent6" hlink="hlink" folHlink="folHlink"/>
  <p:sldLayoutIdLst>
    <p:sldLayoutId id="2147485470" r:id="rId1"/>
    <p:sldLayoutId id="2147485471" r:id="rId2"/>
    <p:sldLayoutId id="2147485472" r:id="rId3"/>
    <p:sldLayoutId id="2147485473" r:id="rId4"/>
    <p:sldLayoutId id="2147485474" r:id="rId5"/>
    <p:sldLayoutId id="2147485475" r:id="rId6"/>
    <p:sldLayoutId id="2147485476" r:id="rId7"/>
    <p:sldLayoutId id="2147485477" r:id="rId8"/>
    <p:sldLayoutId id="2147485478" r:id="rId9"/>
    <p:sldLayoutId id="2147485479" r:id="rId10"/>
    <p:sldLayoutId id="2147485480" r:id="rId11"/>
    <p:sldLayoutId id="2147485481" r:id="rId12"/>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charset="0"/>
          <a:ea typeface="ＭＳ Ｐゴシック" pitchFamily="50" charset="-128"/>
        </a:defRPr>
      </a:lvl5pPr>
      <a:lvl6pPr marL="457138" algn="ctr" rtl="0" fontAlgn="base">
        <a:spcBef>
          <a:spcPct val="0"/>
        </a:spcBef>
        <a:spcAft>
          <a:spcPct val="0"/>
        </a:spcAft>
        <a:defRPr kumimoji="1" sz="4400">
          <a:solidFill>
            <a:schemeClr val="tx2"/>
          </a:solidFill>
          <a:latin typeface="Arial" charset="0"/>
          <a:ea typeface="ＭＳ Ｐゴシック" pitchFamily="50" charset="-128"/>
        </a:defRPr>
      </a:lvl6pPr>
      <a:lvl7pPr marL="914277" algn="ctr" rtl="0" fontAlgn="base">
        <a:spcBef>
          <a:spcPct val="0"/>
        </a:spcBef>
        <a:spcAft>
          <a:spcPct val="0"/>
        </a:spcAft>
        <a:defRPr kumimoji="1" sz="4400">
          <a:solidFill>
            <a:schemeClr val="tx2"/>
          </a:solidFill>
          <a:latin typeface="Arial" charset="0"/>
          <a:ea typeface="ＭＳ Ｐゴシック" pitchFamily="50" charset="-128"/>
        </a:defRPr>
      </a:lvl7pPr>
      <a:lvl8pPr marL="1371416" algn="ctr" rtl="0" fontAlgn="base">
        <a:spcBef>
          <a:spcPct val="0"/>
        </a:spcBef>
        <a:spcAft>
          <a:spcPct val="0"/>
        </a:spcAft>
        <a:defRPr kumimoji="1" sz="4400">
          <a:solidFill>
            <a:schemeClr val="tx2"/>
          </a:solidFill>
          <a:latin typeface="Arial" charset="0"/>
          <a:ea typeface="ＭＳ Ｐゴシック" pitchFamily="50" charset="-128"/>
        </a:defRPr>
      </a:lvl8pPr>
      <a:lvl9pPr marL="1828554" algn="ctr" rtl="0" fontAlgn="base">
        <a:spcBef>
          <a:spcPct val="0"/>
        </a:spcBef>
        <a:spcAft>
          <a:spcPct val="0"/>
        </a:spcAft>
        <a:defRPr kumimoji="1" sz="4400">
          <a:solidFill>
            <a:schemeClr val="tx2"/>
          </a:solidFill>
          <a:latin typeface="Arial" charset="0"/>
          <a:ea typeface="ＭＳ Ｐゴシック" pitchFamily="50" charset="-128"/>
        </a:defRPr>
      </a:lvl9pPr>
    </p:titleStyle>
    <p:bodyStyle>
      <a:lvl1pPr marL="341313" indent="-341313" algn="l" rtl="0" eaLnBrk="0" fontAlgn="base" hangingPunct="0">
        <a:spcBef>
          <a:spcPct val="20000"/>
        </a:spcBef>
        <a:spcAft>
          <a:spcPct val="0"/>
        </a:spcAft>
        <a:buChar char="•"/>
        <a:defRPr kumimoji="1" sz="3200">
          <a:solidFill>
            <a:schemeClr val="tx1"/>
          </a:solidFill>
          <a:latin typeface="+mn-lt"/>
          <a:ea typeface="+mn-ea"/>
          <a:cs typeface="+mn-cs"/>
        </a:defRPr>
      </a:lvl1pPr>
      <a:lvl2pPr marL="741363" indent="-284163" algn="l" rtl="0" eaLnBrk="0" fontAlgn="base" hangingPunct="0">
        <a:spcBef>
          <a:spcPct val="20000"/>
        </a:spcBef>
        <a:spcAft>
          <a:spcPct val="0"/>
        </a:spcAft>
        <a:buChar char="–"/>
        <a:defRPr kumimoji="1" sz="2800">
          <a:solidFill>
            <a:schemeClr val="tx1"/>
          </a:solidFill>
          <a:latin typeface="+mn-lt"/>
          <a:ea typeface="+mn-ea"/>
        </a:defRPr>
      </a:lvl2pPr>
      <a:lvl3pPr marL="1141413" indent="-227013" algn="l" rtl="0" eaLnBrk="0" fontAlgn="base" hangingPunct="0">
        <a:spcBef>
          <a:spcPct val="20000"/>
        </a:spcBef>
        <a:spcAft>
          <a:spcPct val="0"/>
        </a:spcAft>
        <a:buChar char="•"/>
        <a:defRPr kumimoji="1" sz="2400">
          <a:solidFill>
            <a:schemeClr val="tx1"/>
          </a:solidFill>
          <a:latin typeface="+mn-lt"/>
          <a:ea typeface="+mn-ea"/>
        </a:defRPr>
      </a:lvl3pPr>
      <a:lvl4pPr marL="1598613" indent="-227013" algn="l" rtl="0" eaLnBrk="0" fontAlgn="base" hangingPunct="0">
        <a:spcBef>
          <a:spcPct val="20000"/>
        </a:spcBef>
        <a:spcAft>
          <a:spcPct val="0"/>
        </a:spcAft>
        <a:buChar char="–"/>
        <a:defRPr kumimoji="1" sz="2000">
          <a:solidFill>
            <a:schemeClr val="tx1"/>
          </a:solidFill>
          <a:latin typeface="+mn-lt"/>
          <a:ea typeface="+mn-ea"/>
        </a:defRPr>
      </a:lvl4pPr>
      <a:lvl5pPr marL="2055813" indent="-227013" algn="l" rtl="0" eaLnBrk="0" fontAlgn="base" hangingPunct="0">
        <a:spcBef>
          <a:spcPct val="20000"/>
        </a:spcBef>
        <a:spcAft>
          <a:spcPct val="0"/>
        </a:spcAft>
        <a:buChar char="»"/>
        <a:defRPr kumimoji="1" sz="2000">
          <a:solidFill>
            <a:schemeClr val="tx1"/>
          </a:solidFill>
          <a:latin typeface="+mn-lt"/>
          <a:ea typeface="+mn-ea"/>
        </a:defRPr>
      </a:lvl5pPr>
      <a:lvl6pPr marL="2514262" indent="-228569" algn="l" rtl="0" fontAlgn="base">
        <a:spcBef>
          <a:spcPct val="20000"/>
        </a:spcBef>
        <a:spcAft>
          <a:spcPct val="0"/>
        </a:spcAft>
        <a:buChar char="»"/>
        <a:defRPr kumimoji="1" sz="2000">
          <a:solidFill>
            <a:schemeClr val="tx1"/>
          </a:solidFill>
          <a:latin typeface="+mn-lt"/>
          <a:ea typeface="+mn-ea"/>
        </a:defRPr>
      </a:lvl6pPr>
      <a:lvl7pPr marL="2971401" indent="-228569" algn="l" rtl="0" fontAlgn="base">
        <a:spcBef>
          <a:spcPct val="20000"/>
        </a:spcBef>
        <a:spcAft>
          <a:spcPct val="0"/>
        </a:spcAft>
        <a:buChar char="»"/>
        <a:defRPr kumimoji="1" sz="2000">
          <a:solidFill>
            <a:schemeClr val="tx1"/>
          </a:solidFill>
          <a:latin typeface="+mn-lt"/>
          <a:ea typeface="+mn-ea"/>
        </a:defRPr>
      </a:lvl7pPr>
      <a:lvl8pPr marL="3428540" indent="-228569" algn="l" rtl="0" fontAlgn="base">
        <a:spcBef>
          <a:spcPct val="20000"/>
        </a:spcBef>
        <a:spcAft>
          <a:spcPct val="0"/>
        </a:spcAft>
        <a:buChar char="»"/>
        <a:defRPr kumimoji="1" sz="2000">
          <a:solidFill>
            <a:schemeClr val="tx1"/>
          </a:solidFill>
          <a:latin typeface="+mn-lt"/>
          <a:ea typeface="+mn-ea"/>
        </a:defRPr>
      </a:lvl8pPr>
      <a:lvl9pPr marL="3885678" indent="-228569"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277" rtl="0" eaLnBrk="1" latinLnBrk="0" hangingPunct="1">
        <a:defRPr kumimoji="1" sz="1800" kern="1200">
          <a:solidFill>
            <a:schemeClr val="tx1"/>
          </a:solidFill>
          <a:latin typeface="+mn-lt"/>
          <a:ea typeface="+mn-ea"/>
          <a:cs typeface="+mn-cs"/>
        </a:defRPr>
      </a:lvl1pPr>
      <a:lvl2pPr marL="457138" algn="l" defTabSz="914277" rtl="0" eaLnBrk="1" latinLnBrk="0" hangingPunct="1">
        <a:defRPr kumimoji="1" sz="1800" kern="1200">
          <a:solidFill>
            <a:schemeClr val="tx1"/>
          </a:solidFill>
          <a:latin typeface="+mn-lt"/>
          <a:ea typeface="+mn-ea"/>
          <a:cs typeface="+mn-cs"/>
        </a:defRPr>
      </a:lvl2pPr>
      <a:lvl3pPr marL="914277" algn="l" defTabSz="914277" rtl="0" eaLnBrk="1" latinLnBrk="0" hangingPunct="1">
        <a:defRPr kumimoji="1" sz="1800" kern="1200">
          <a:solidFill>
            <a:schemeClr val="tx1"/>
          </a:solidFill>
          <a:latin typeface="+mn-lt"/>
          <a:ea typeface="+mn-ea"/>
          <a:cs typeface="+mn-cs"/>
        </a:defRPr>
      </a:lvl3pPr>
      <a:lvl4pPr marL="1371416" algn="l" defTabSz="914277" rtl="0" eaLnBrk="1" latinLnBrk="0" hangingPunct="1">
        <a:defRPr kumimoji="1" sz="1800" kern="1200">
          <a:solidFill>
            <a:schemeClr val="tx1"/>
          </a:solidFill>
          <a:latin typeface="+mn-lt"/>
          <a:ea typeface="+mn-ea"/>
          <a:cs typeface="+mn-cs"/>
        </a:defRPr>
      </a:lvl4pPr>
      <a:lvl5pPr marL="1828554" algn="l" defTabSz="914277" rtl="0" eaLnBrk="1" latinLnBrk="0" hangingPunct="1">
        <a:defRPr kumimoji="1" sz="1800" kern="1200">
          <a:solidFill>
            <a:schemeClr val="tx1"/>
          </a:solidFill>
          <a:latin typeface="+mn-lt"/>
          <a:ea typeface="+mn-ea"/>
          <a:cs typeface="+mn-cs"/>
        </a:defRPr>
      </a:lvl5pPr>
      <a:lvl6pPr marL="2285692" algn="l" defTabSz="914277" rtl="0" eaLnBrk="1" latinLnBrk="0" hangingPunct="1">
        <a:defRPr kumimoji="1" sz="1800" kern="1200">
          <a:solidFill>
            <a:schemeClr val="tx1"/>
          </a:solidFill>
          <a:latin typeface="+mn-lt"/>
          <a:ea typeface="+mn-ea"/>
          <a:cs typeface="+mn-cs"/>
        </a:defRPr>
      </a:lvl6pPr>
      <a:lvl7pPr marL="2742831" algn="l" defTabSz="914277" rtl="0" eaLnBrk="1" latinLnBrk="0" hangingPunct="1">
        <a:defRPr kumimoji="1" sz="1800" kern="1200">
          <a:solidFill>
            <a:schemeClr val="tx1"/>
          </a:solidFill>
          <a:latin typeface="+mn-lt"/>
          <a:ea typeface="+mn-ea"/>
          <a:cs typeface="+mn-cs"/>
        </a:defRPr>
      </a:lvl7pPr>
      <a:lvl8pPr marL="3199970" algn="l" defTabSz="914277" rtl="0" eaLnBrk="1" latinLnBrk="0" hangingPunct="1">
        <a:defRPr kumimoji="1" sz="1800" kern="1200">
          <a:solidFill>
            <a:schemeClr val="tx1"/>
          </a:solidFill>
          <a:latin typeface="+mn-lt"/>
          <a:ea typeface="+mn-ea"/>
          <a:cs typeface="+mn-cs"/>
        </a:defRPr>
      </a:lvl8pPr>
      <a:lvl9pPr marL="3657109" algn="l" defTabSz="914277" rtl="0" eaLnBrk="1" latinLnBrk="0" hangingPunct="1">
        <a:defRPr kumimoji="1"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95300" y="6356693"/>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FD360CB-501B-4420-87C1-7EEBE4EDFD69}"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0" y="6356693"/>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0" y="6356693"/>
            <a:ext cx="2311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6E43D5F-7DFC-4D1A-AA7E-EC7EBD195D0E}"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87221254"/>
      </p:ext>
    </p:extLst>
  </p:cSld>
  <p:clrMap bg1="lt1" tx1="dk1" bg2="lt2" tx2="dk2" accent1="accent1" accent2="accent2" accent3="accent3" accent4="accent4" accent5="accent5" accent6="accent6" hlink="hlink" folHlink="folHlink"/>
  <p:sldLayoutIdLst>
    <p:sldLayoutId id="2147487249" r:id="rId1"/>
    <p:sldLayoutId id="2147487250" r:id="rId2"/>
    <p:sldLayoutId id="2147487251" r:id="rId3"/>
    <p:sldLayoutId id="2147487252" r:id="rId4"/>
    <p:sldLayoutId id="2147487253" r:id="rId5"/>
    <p:sldLayoutId id="2147487254" r:id="rId6"/>
    <p:sldLayoutId id="2147487255" r:id="rId7"/>
    <p:sldLayoutId id="2147487256" r:id="rId8"/>
    <p:sldLayoutId id="2147487257" r:id="rId9"/>
    <p:sldLayoutId id="2147487258" r:id="rId10"/>
    <p:sldLayoutId id="2147487259" r:id="rId11"/>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38" y="365129"/>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038" y="6356420"/>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10E3B37-F3A2-4750-B443-7578FFB2F307}"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63" y="6356420"/>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2943"/>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4220400317"/>
      </p:ext>
    </p:extLst>
  </p:cSld>
  <p:clrMap bg1="lt1" tx1="dk1" bg2="lt2" tx2="dk2" accent1="accent1" accent2="accent2" accent3="accent3" accent4="accent4" accent5="accent5" accent6="accent6" hlink="hlink" folHlink="folHlink"/>
  <p:sldLayoutIdLst>
    <p:sldLayoutId id="2147487261" r:id="rId1"/>
    <p:sldLayoutId id="2147487262" r:id="rId2"/>
    <p:sldLayoutId id="2147487263" r:id="rId3"/>
    <p:sldLayoutId id="2147487264" r:id="rId4"/>
    <p:sldLayoutId id="2147487265" r:id="rId5"/>
    <p:sldLayoutId id="2147487266" r:id="rId6"/>
    <p:sldLayoutId id="2147487267" r:id="rId7"/>
    <p:sldLayoutId id="2147487268" r:id="rId8"/>
    <p:sldLayoutId id="2147487269" r:id="rId9"/>
    <p:sldLayoutId id="2147487270" r:id="rId10"/>
    <p:sldLayoutId id="2147487271"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タイトル プレースホルダ 1"/>
          <p:cNvSpPr>
            <a:spLocks noGrp="1"/>
          </p:cNvSpPr>
          <p:nvPr>
            <p:ph type="title"/>
          </p:nvPr>
        </p:nvSpPr>
        <p:spPr bwMode="auto">
          <a:xfrm>
            <a:off x="495300" y="274638"/>
            <a:ext cx="8915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1027" name="テキスト プレースホルダ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 3"/>
          <p:cNvSpPr>
            <a:spLocks noGrp="1"/>
          </p:cNvSpPr>
          <p:nvPr>
            <p:ph type="dt" sz="half" idx="2"/>
          </p:nvPr>
        </p:nvSpPr>
        <p:spPr>
          <a:xfrm>
            <a:off x="495300" y="6356491"/>
            <a:ext cx="23114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defRPr>
            </a:lvl1pPr>
          </a:lstStyle>
          <a:p>
            <a:pPr>
              <a:defRPr/>
            </a:pPr>
            <a:fld id="{FBBF298C-61F4-4ACC-8EEE-D00DA43B9E31}" type="datetime1">
              <a:rPr lang="ja-JP" altLang="en-US">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3"/>
          </p:nvPr>
        </p:nvSpPr>
        <p:spPr>
          <a:xfrm>
            <a:off x="3384550" y="635649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ja-JP" altLang="en-US">
              <a:solidFill>
                <a:prstClr val="black">
                  <a:tint val="75000"/>
                </a:prstClr>
              </a:solidFill>
            </a:endParaRPr>
          </a:p>
        </p:txBody>
      </p:sp>
    </p:spTree>
    <p:extLst>
      <p:ext uri="{BB962C8B-B14F-4D97-AF65-F5344CB8AC3E}">
        <p14:creationId xmlns:p14="http://schemas.microsoft.com/office/powerpoint/2010/main" val="166496921"/>
      </p:ext>
    </p:extLst>
  </p:cSld>
  <p:clrMap bg1="lt1" tx1="dk1" bg2="lt2" tx2="dk2" accent1="accent1" accent2="accent2" accent3="accent3" accent4="accent4" accent5="accent5" accent6="accent6" hlink="hlink" folHlink="folHlink"/>
  <p:sldLayoutIdLst>
    <p:sldLayoutId id="2147487273" r:id="rId1"/>
    <p:sldLayoutId id="2147487274" r:id="rId2"/>
    <p:sldLayoutId id="2147487275" r:id="rId3"/>
    <p:sldLayoutId id="2147487276" r:id="rId4"/>
    <p:sldLayoutId id="2147487277" r:id="rId5"/>
    <p:sldLayoutId id="2147487278" r:id="rId6"/>
    <p:sldLayoutId id="2147487279" r:id="rId7"/>
    <p:sldLayoutId id="2147487280" r:id="rId8"/>
    <p:sldLayoutId id="2147487281" r:id="rId9"/>
    <p:sldLayoutId id="2147487282" r:id="rId10"/>
    <p:sldLayoutId id="2147487283" r:id="rId11"/>
  </p:sldLayoutIdLst>
  <p:hf hdr="0" ftr="0" dt="0"/>
  <p:txStyles>
    <p:titleStyle>
      <a:lvl1pPr algn="ctr" rtl="0" fontAlgn="base">
        <a:spcBef>
          <a:spcPct val="0"/>
        </a:spcBef>
        <a:spcAft>
          <a:spcPct val="0"/>
        </a:spcAft>
        <a:defRPr kumimoji="1" sz="4400" kern="1200">
          <a:solidFill>
            <a:schemeClr val="tx1"/>
          </a:solidFill>
          <a:latin typeface="+mj-lt"/>
          <a:ea typeface="+mj-ea"/>
          <a:cs typeface="+mj-cs"/>
        </a:defRPr>
      </a:lvl1pPr>
      <a:lvl2pPr algn="ctr" rtl="0" fontAlgn="base">
        <a:spcBef>
          <a:spcPct val="0"/>
        </a:spcBef>
        <a:spcAft>
          <a:spcPct val="0"/>
        </a:spcAft>
        <a:defRPr kumimoji="1" sz="4400">
          <a:solidFill>
            <a:schemeClr val="tx1"/>
          </a:solidFill>
          <a:latin typeface="Calibri" pitchFamily="34" charset="0"/>
          <a:ea typeface="ＭＳ Ｐゴシック" charset="-128"/>
        </a:defRPr>
      </a:lvl2pPr>
      <a:lvl3pPr algn="ctr" rtl="0" fontAlgn="base">
        <a:spcBef>
          <a:spcPct val="0"/>
        </a:spcBef>
        <a:spcAft>
          <a:spcPct val="0"/>
        </a:spcAft>
        <a:defRPr kumimoji="1" sz="4400">
          <a:solidFill>
            <a:schemeClr val="tx1"/>
          </a:solidFill>
          <a:latin typeface="Calibri" pitchFamily="34" charset="0"/>
          <a:ea typeface="ＭＳ Ｐゴシック" charset="-128"/>
        </a:defRPr>
      </a:lvl3pPr>
      <a:lvl4pPr algn="ctr" rtl="0" fontAlgn="base">
        <a:spcBef>
          <a:spcPct val="0"/>
        </a:spcBef>
        <a:spcAft>
          <a:spcPct val="0"/>
        </a:spcAft>
        <a:defRPr kumimoji="1" sz="4400">
          <a:solidFill>
            <a:schemeClr val="tx1"/>
          </a:solidFill>
          <a:latin typeface="Calibri" pitchFamily="34" charset="0"/>
          <a:ea typeface="ＭＳ Ｐゴシック" charset="-128"/>
        </a:defRPr>
      </a:lvl4pPr>
      <a:lvl5pPr algn="ctr" rtl="0" fontAlgn="base">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fontAlgn="base">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タイトル プレースホルダ 1"/>
          <p:cNvSpPr>
            <a:spLocks noGrp="1"/>
          </p:cNvSpPr>
          <p:nvPr>
            <p:ph type="title"/>
          </p:nvPr>
        </p:nvSpPr>
        <p:spPr bwMode="auto">
          <a:xfrm>
            <a:off x="495300" y="274638"/>
            <a:ext cx="8915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1027" name="テキスト プレースホルダ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 3"/>
          <p:cNvSpPr>
            <a:spLocks noGrp="1"/>
          </p:cNvSpPr>
          <p:nvPr>
            <p:ph type="dt" sz="half" idx="2"/>
          </p:nvPr>
        </p:nvSpPr>
        <p:spPr>
          <a:xfrm>
            <a:off x="495300" y="6356581"/>
            <a:ext cx="23114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defRPr>
            </a:lvl1pPr>
          </a:lstStyle>
          <a:p>
            <a:pPr>
              <a:defRPr/>
            </a:pPr>
            <a:fld id="{FBBF298C-61F4-4ACC-8EEE-D00DA43B9E31}" type="datetime1">
              <a:rPr lang="ja-JP" altLang="en-US">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3"/>
          </p:nvPr>
        </p:nvSpPr>
        <p:spPr>
          <a:xfrm>
            <a:off x="3384550" y="635658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ja-JP" altLang="en-US">
              <a:solidFill>
                <a:prstClr val="black">
                  <a:tint val="75000"/>
                </a:prstClr>
              </a:solidFill>
            </a:endParaRPr>
          </a:p>
        </p:txBody>
      </p:sp>
      <p:sp>
        <p:nvSpPr>
          <p:cNvPr id="6" name="スライド番号プレースホルダ 5"/>
          <p:cNvSpPr>
            <a:spLocks noGrp="1"/>
          </p:cNvSpPr>
          <p:nvPr>
            <p:ph type="sldNum" sz="quarter" idx="4"/>
          </p:nvPr>
        </p:nvSpPr>
        <p:spPr>
          <a:xfrm>
            <a:off x="7594600" y="6493103"/>
            <a:ext cx="2311400" cy="365125"/>
          </a:xfrm>
          <a:prstGeom prst="rect">
            <a:avLst/>
          </a:prstGeom>
        </p:spPr>
        <p:txBody>
          <a:bodyPr vert="horz" lIns="91440" tIns="45720" rIns="91440" bIns="45720" rtlCol="0" anchor="ctr"/>
          <a:lstStyle>
            <a:lvl1pPr algn="r" fontAlgn="auto">
              <a:spcBef>
                <a:spcPts val="0"/>
              </a:spcBef>
              <a:spcAft>
                <a:spcPts val="0"/>
              </a:spcAft>
              <a:defRPr sz="2400" smtClean="0">
                <a:solidFill>
                  <a:schemeClr val="tx1"/>
                </a:solidFill>
                <a:latin typeface="+mn-lt"/>
                <a:ea typeface="+mn-ea"/>
              </a:defRPr>
            </a:lvl1pPr>
          </a:lstStyle>
          <a:p>
            <a:pPr>
              <a:defRPr/>
            </a:pPr>
            <a:fld id="{B2489443-A461-48A0-8936-1A54467E4574}" type="slidenum">
              <a:rPr lang="ja-JP" altLang="en-US">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2082044447"/>
      </p:ext>
    </p:extLst>
  </p:cSld>
  <p:clrMap bg1="lt1" tx1="dk1" bg2="lt2" tx2="dk2" accent1="accent1" accent2="accent2" accent3="accent3" accent4="accent4" accent5="accent5" accent6="accent6" hlink="hlink" folHlink="folHlink"/>
  <p:sldLayoutIdLst>
    <p:sldLayoutId id="2147487285" r:id="rId1"/>
    <p:sldLayoutId id="2147487286" r:id="rId2"/>
    <p:sldLayoutId id="2147487287" r:id="rId3"/>
    <p:sldLayoutId id="2147487288" r:id="rId4"/>
    <p:sldLayoutId id="2147487289" r:id="rId5"/>
    <p:sldLayoutId id="2147487290" r:id="rId6"/>
    <p:sldLayoutId id="2147487291" r:id="rId7"/>
    <p:sldLayoutId id="2147487292" r:id="rId8"/>
    <p:sldLayoutId id="2147487293" r:id="rId9"/>
    <p:sldLayoutId id="2147487294" r:id="rId10"/>
    <p:sldLayoutId id="2147487295" r:id="rId11"/>
  </p:sldLayoutIdLst>
  <p:hf hdr="0" ftr="0" dt="0"/>
  <p:txStyles>
    <p:titleStyle>
      <a:lvl1pPr algn="ctr" rtl="0" fontAlgn="base">
        <a:spcBef>
          <a:spcPct val="0"/>
        </a:spcBef>
        <a:spcAft>
          <a:spcPct val="0"/>
        </a:spcAft>
        <a:defRPr kumimoji="1" sz="4400" kern="1200">
          <a:solidFill>
            <a:schemeClr val="tx1"/>
          </a:solidFill>
          <a:latin typeface="+mj-lt"/>
          <a:ea typeface="+mj-ea"/>
          <a:cs typeface="+mj-cs"/>
        </a:defRPr>
      </a:lvl1pPr>
      <a:lvl2pPr algn="ctr" rtl="0" fontAlgn="base">
        <a:spcBef>
          <a:spcPct val="0"/>
        </a:spcBef>
        <a:spcAft>
          <a:spcPct val="0"/>
        </a:spcAft>
        <a:defRPr kumimoji="1" sz="4400">
          <a:solidFill>
            <a:schemeClr val="tx1"/>
          </a:solidFill>
          <a:latin typeface="Calibri" pitchFamily="34" charset="0"/>
          <a:ea typeface="ＭＳ Ｐゴシック" charset="-128"/>
        </a:defRPr>
      </a:lvl2pPr>
      <a:lvl3pPr algn="ctr" rtl="0" fontAlgn="base">
        <a:spcBef>
          <a:spcPct val="0"/>
        </a:spcBef>
        <a:spcAft>
          <a:spcPct val="0"/>
        </a:spcAft>
        <a:defRPr kumimoji="1" sz="4400">
          <a:solidFill>
            <a:schemeClr val="tx1"/>
          </a:solidFill>
          <a:latin typeface="Calibri" pitchFamily="34" charset="0"/>
          <a:ea typeface="ＭＳ Ｐゴシック" charset="-128"/>
        </a:defRPr>
      </a:lvl3pPr>
      <a:lvl4pPr algn="ctr" rtl="0" fontAlgn="base">
        <a:spcBef>
          <a:spcPct val="0"/>
        </a:spcBef>
        <a:spcAft>
          <a:spcPct val="0"/>
        </a:spcAft>
        <a:defRPr kumimoji="1" sz="4400">
          <a:solidFill>
            <a:schemeClr val="tx1"/>
          </a:solidFill>
          <a:latin typeface="Calibri" pitchFamily="34" charset="0"/>
          <a:ea typeface="ＭＳ Ｐゴシック" charset="-128"/>
        </a:defRPr>
      </a:lvl4pPr>
      <a:lvl5pPr algn="ctr" rtl="0" fontAlgn="base">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fontAlgn="base">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タイトル プレースホルダ 1"/>
          <p:cNvSpPr>
            <a:spLocks noGrp="1"/>
          </p:cNvSpPr>
          <p:nvPr>
            <p:ph type="title"/>
          </p:nvPr>
        </p:nvSpPr>
        <p:spPr bwMode="auto">
          <a:xfrm>
            <a:off x="495300" y="274638"/>
            <a:ext cx="8915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1027" name="テキスト プレースホルダ 2"/>
          <p:cNvSpPr>
            <a:spLocks noGrp="1"/>
          </p:cNvSpPr>
          <p:nvPr>
            <p:ph type="body" idx="1"/>
          </p:nvPr>
        </p:nvSpPr>
        <p:spPr bwMode="auto">
          <a:xfrm>
            <a:off x="495300" y="1600206"/>
            <a:ext cx="89154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 3"/>
          <p:cNvSpPr>
            <a:spLocks noGrp="1"/>
          </p:cNvSpPr>
          <p:nvPr>
            <p:ph type="dt" sz="half" idx="2"/>
          </p:nvPr>
        </p:nvSpPr>
        <p:spPr>
          <a:xfrm>
            <a:off x="495300" y="6356581"/>
            <a:ext cx="23114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defRPr>
            </a:lvl1pPr>
          </a:lstStyle>
          <a:p>
            <a:pPr>
              <a:defRPr/>
            </a:pPr>
            <a:fld id="{FBBF298C-61F4-4ACC-8EEE-D00DA43B9E31}" type="datetime1">
              <a:rPr lang="ja-JP" altLang="en-US">
                <a:solidFill>
                  <a:prstClr val="black">
                    <a:tint val="75000"/>
                  </a:prstClr>
                </a:solidFill>
              </a:rPr>
              <a:pPr>
                <a:defRPr/>
              </a:pPr>
              <a:t>2016/3/17</a:t>
            </a:fld>
            <a:endParaRPr lang="ja-JP" altLang="en-US">
              <a:solidFill>
                <a:prstClr val="black">
                  <a:tint val="75000"/>
                </a:prstClr>
              </a:solidFill>
            </a:endParaRPr>
          </a:p>
        </p:txBody>
      </p:sp>
      <p:sp>
        <p:nvSpPr>
          <p:cNvPr id="5" name="フッター プレースホルダ 4"/>
          <p:cNvSpPr>
            <a:spLocks noGrp="1"/>
          </p:cNvSpPr>
          <p:nvPr>
            <p:ph type="ftr" sz="quarter" idx="3"/>
          </p:nvPr>
        </p:nvSpPr>
        <p:spPr>
          <a:xfrm>
            <a:off x="3384550" y="635658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ja-JP" altLang="en-US">
              <a:solidFill>
                <a:prstClr val="black">
                  <a:tint val="75000"/>
                </a:prstClr>
              </a:solidFill>
            </a:endParaRPr>
          </a:p>
        </p:txBody>
      </p:sp>
    </p:spTree>
    <p:extLst>
      <p:ext uri="{BB962C8B-B14F-4D97-AF65-F5344CB8AC3E}">
        <p14:creationId xmlns:p14="http://schemas.microsoft.com/office/powerpoint/2010/main" val="3018393192"/>
      </p:ext>
    </p:extLst>
  </p:cSld>
  <p:clrMap bg1="lt1" tx1="dk1" bg2="lt2" tx2="dk2" accent1="accent1" accent2="accent2" accent3="accent3" accent4="accent4" accent5="accent5" accent6="accent6" hlink="hlink" folHlink="folHlink"/>
  <p:sldLayoutIdLst>
    <p:sldLayoutId id="2147487297" r:id="rId1"/>
    <p:sldLayoutId id="2147487298" r:id="rId2"/>
    <p:sldLayoutId id="2147487299" r:id="rId3"/>
    <p:sldLayoutId id="2147487300" r:id="rId4"/>
    <p:sldLayoutId id="2147487301" r:id="rId5"/>
    <p:sldLayoutId id="2147487302" r:id="rId6"/>
    <p:sldLayoutId id="2147487303" r:id="rId7"/>
    <p:sldLayoutId id="2147487304" r:id="rId8"/>
    <p:sldLayoutId id="2147487305" r:id="rId9"/>
    <p:sldLayoutId id="2147487306" r:id="rId10"/>
    <p:sldLayoutId id="2147487307" r:id="rId11"/>
  </p:sldLayoutIdLst>
  <p:hf hdr="0" ftr="0" dt="0"/>
  <p:txStyles>
    <p:titleStyle>
      <a:lvl1pPr algn="ctr" rtl="0" fontAlgn="base">
        <a:spcBef>
          <a:spcPct val="0"/>
        </a:spcBef>
        <a:spcAft>
          <a:spcPct val="0"/>
        </a:spcAft>
        <a:defRPr kumimoji="1" sz="4400" kern="1200">
          <a:solidFill>
            <a:schemeClr val="tx1"/>
          </a:solidFill>
          <a:latin typeface="+mj-lt"/>
          <a:ea typeface="+mj-ea"/>
          <a:cs typeface="+mj-cs"/>
        </a:defRPr>
      </a:lvl1pPr>
      <a:lvl2pPr algn="ctr" rtl="0" fontAlgn="base">
        <a:spcBef>
          <a:spcPct val="0"/>
        </a:spcBef>
        <a:spcAft>
          <a:spcPct val="0"/>
        </a:spcAft>
        <a:defRPr kumimoji="1" sz="4400">
          <a:solidFill>
            <a:schemeClr val="tx1"/>
          </a:solidFill>
          <a:latin typeface="Calibri" pitchFamily="34" charset="0"/>
          <a:ea typeface="ＭＳ Ｐゴシック" charset="-128"/>
        </a:defRPr>
      </a:lvl2pPr>
      <a:lvl3pPr algn="ctr" rtl="0" fontAlgn="base">
        <a:spcBef>
          <a:spcPct val="0"/>
        </a:spcBef>
        <a:spcAft>
          <a:spcPct val="0"/>
        </a:spcAft>
        <a:defRPr kumimoji="1" sz="4400">
          <a:solidFill>
            <a:schemeClr val="tx1"/>
          </a:solidFill>
          <a:latin typeface="Calibri" pitchFamily="34" charset="0"/>
          <a:ea typeface="ＭＳ Ｐゴシック" charset="-128"/>
        </a:defRPr>
      </a:lvl3pPr>
      <a:lvl4pPr algn="ctr" rtl="0" fontAlgn="base">
        <a:spcBef>
          <a:spcPct val="0"/>
        </a:spcBef>
        <a:spcAft>
          <a:spcPct val="0"/>
        </a:spcAft>
        <a:defRPr kumimoji="1" sz="4400">
          <a:solidFill>
            <a:schemeClr val="tx1"/>
          </a:solidFill>
          <a:latin typeface="Calibri" pitchFamily="34" charset="0"/>
          <a:ea typeface="ＭＳ Ｐゴシック" charset="-128"/>
        </a:defRPr>
      </a:lvl4pPr>
      <a:lvl5pPr algn="ctr" rtl="0" fontAlgn="base">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fontAlgn="base">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6" y="365129"/>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46"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038" y="6356744"/>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30468EE-96FB-459A-88DF-12103AB2CC91}"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71" y="6356744"/>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Tree>
    <p:extLst>
      <p:ext uri="{BB962C8B-B14F-4D97-AF65-F5344CB8AC3E}">
        <p14:creationId xmlns:p14="http://schemas.microsoft.com/office/powerpoint/2010/main" val="3654792273"/>
      </p:ext>
    </p:extLst>
  </p:cSld>
  <p:clrMap bg1="lt1" tx1="dk1" bg2="lt2" tx2="dk2" accent1="accent1" accent2="accent2" accent3="accent3" accent4="accent4" accent5="accent5" accent6="accent6" hlink="hlink" folHlink="folHlink"/>
  <p:sldLayoutIdLst>
    <p:sldLayoutId id="2147487309" r:id="rId1"/>
    <p:sldLayoutId id="2147487310" r:id="rId2"/>
    <p:sldLayoutId id="2147487311" r:id="rId3"/>
    <p:sldLayoutId id="2147487312" r:id="rId4"/>
    <p:sldLayoutId id="2147487313" r:id="rId5"/>
    <p:sldLayoutId id="2147487314" r:id="rId6"/>
    <p:sldLayoutId id="2147487315" r:id="rId7"/>
    <p:sldLayoutId id="2147487316" r:id="rId8"/>
    <p:sldLayoutId id="2147487317" r:id="rId9"/>
    <p:sldLayoutId id="2147487318" r:id="rId10"/>
    <p:sldLayoutId id="2147487319"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81046" y="365129"/>
            <a:ext cx="8543925" cy="1325563"/>
          </a:xfrm>
          <a:prstGeom prst="rect">
            <a:avLst/>
          </a:prstGeom>
        </p:spPr>
        <p:txBody>
          <a:bodyPr vert="horz" lIns="91440" tIns="45720" rIns="91440" bIns="45720" rtlCol="0" anchor="ctr">
            <a:normAutofit/>
          </a:bodyPr>
          <a:lstStyle/>
          <a:p>
            <a:r>
              <a:rPr lang="ja-JP" altLang="en-US" smtClean="0"/>
              <a:t>マスター タイトルの書式設定</a:t>
            </a:r>
            <a:endParaRPr lang="en-US" dirty="0"/>
          </a:p>
        </p:txBody>
      </p:sp>
      <p:sp>
        <p:nvSpPr>
          <p:cNvPr id="3" name="Text Placeholder 2"/>
          <p:cNvSpPr>
            <a:spLocks noGrp="1"/>
          </p:cNvSpPr>
          <p:nvPr>
            <p:ph type="body" idx="1"/>
          </p:nvPr>
        </p:nvSpPr>
        <p:spPr>
          <a:xfrm>
            <a:off x="681046" y="1825625"/>
            <a:ext cx="8543925" cy="4351338"/>
          </a:xfrm>
          <a:prstGeom prst="rect">
            <a:avLst/>
          </a:prstGeom>
        </p:spPr>
        <p:txBody>
          <a:bodyPr vert="horz" lIns="91440" tIns="45720" rIns="91440" bIns="45720" rtlCol="0">
            <a:normAutofit/>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en-US" dirty="0"/>
          </a:p>
        </p:txBody>
      </p:sp>
      <p:sp>
        <p:nvSpPr>
          <p:cNvPr id="4" name="Date Placeholder 3"/>
          <p:cNvSpPr>
            <a:spLocks noGrp="1"/>
          </p:cNvSpPr>
          <p:nvPr>
            <p:ph type="dt" sz="half" idx="2"/>
          </p:nvPr>
        </p:nvSpPr>
        <p:spPr>
          <a:xfrm>
            <a:off x="681038" y="6356486"/>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676DB9-6231-4D85-9FCE-35EF6C875BEB}" type="datetime1">
              <a:rPr lang="ja-JP" altLang="en-US" smtClean="0">
                <a:solidFill>
                  <a:prstClr val="black">
                    <a:tint val="75000"/>
                  </a:prstClr>
                </a:solidFill>
              </a:rPr>
              <a:pPr/>
              <a:t>2016/3/17</a:t>
            </a:fld>
            <a:endParaRPr lang="ja-JP" altLang="en-US">
              <a:solidFill>
                <a:prstClr val="black">
                  <a:tint val="75000"/>
                </a:prstClr>
              </a:solidFill>
            </a:endParaRPr>
          </a:p>
        </p:txBody>
      </p:sp>
      <p:sp>
        <p:nvSpPr>
          <p:cNvPr id="5" name="Footer Placeholder 4"/>
          <p:cNvSpPr>
            <a:spLocks noGrp="1"/>
          </p:cNvSpPr>
          <p:nvPr>
            <p:ph type="ftr" sz="quarter" idx="3"/>
          </p:nvPr>
        </p:nvSpPr>
        <p:spPr>
          <a:xfrm>
            <a:off x="3281371" y="6356486"/>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Slide Number Placeholder 5"/>
          <p:cNvSpPr>
            <a:spLocks noGrp="1"/>
          </p:cNvSpPr>
          <p:nvPr>
            <p:ph type="sldNum" sz="quarter" idx="4"/>
          </p:nvPr>
        </p:nvSpPr>
        <p:spPr>
          <a:xfrm>
            <a:off x="7677150" y="6493009"/>
            <a:ext cx="2228850" cy="365125"/>
          </a:xfrm>
          <a:prstGeom prst="rect">
            <a:avLst/>
          </a:prstGeom>
        </p:spPr>
        <p:txBody>
          <a:bodyPr vert="horz" lIns="91440" tIns="45720" rIns="91440" bIns="45720" rtlCol="0" anchor="ctr"/>
          <a:lstStyle>
            <a:lvl1pPr algn="r">
              <a:defRPr sz="1600" b="1">
                <a:solidFill>
                  <a:schemeClr val="tx1"/>
                </a:solidFill>
              </a:defRPr>
            </a:lvl1pPr>
          </a:lstStyle>
          <a:p>
            <a:fld id="{3CD7FEE9-580A-4EA0-A7DE-8D177AC2609D}" type="slidenum">
              <a:rPr lang="ja-JP" altLang="en-US" smtClean="0">
                <a:solidFill>
                  <a:prstClr val="black"/>
                </a:solidFill>
              </a:rPr>
              <a:pPr/>
              <a:t>‹#›</a:t>
            </a:fld>
            <a:endParaRPr lang="ja-JP" altLang="en-US">
              <a:solidFill>
                <a:prstClr val="black"/>
              </a:solidFill>
            </a:endParaRPr>
          </a:p>
        </p:txBody>
      </p:sp>
    </p:spTree>
    <p:extLst>
      <p:ext uri="{BB962C8B-B14F-4D97-AF65-F5344CB8AC3E}">
        <p14:creationId xmlns:p14="http://schemas.microsoft.com/office/powerpoint/2010/main" val="3818872426"/>
      </p:ext>
    </p:extLst>
  </p:cSld>
  <p:clrMap bg1="lt1" tx1="dk1" bg2="lt2" tx2="dk2" accent1="accent1" accent2="accent2" accent3="accent3" accent4="accent4" accent5="accent5" accent6="accent6" hlink="hlink" folHlink="folHlink"/>
  <p:sldLayoutIdLst>
    <p:sldLayoutId id="2147487321" r:id="rId1"/>
    <p:sldLayoutId id="2147487322" r:id="rId2"/>
    <p:sldLayoutId id="2147487323" r:id="rId3"/>
    <p:sldLayoutId id="2147487324" r:id="rId4"/>
    <p:sldLayoutId id="2147487325" r:id="rId5"/>
    <p:sldLayoutId id="2147487326" r:id="rId6"/>
    <p:sldLayoutId id="2147487327" r:id="rId7"/>
    <p:sldLayoutId id="2147487328" r:id="rId8"/>
    <p:sldLayoutId id="2147487329" r:id="rId9"/>
    <p:sldLayoutId id="2147487330" r:id="rId10"/>
    <p:sldLayoutId id="2147487331" r:id="rId11"/>
  </p:sldLayoutIdLst>
  <p:hf hdr="0" ftr="0" dt="0"/>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en-US"/>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495300" y="274638"/>
            <a:ext cx="8915400" cy="1143000"/>
          </a:xfrm>
          <a:prstGeom prst="rect">
            <a:avLst/>
          </a:prstGeom>
        </p:spPr>
        <p:txBody>
          <a:bodyPr vert="horz" lIns="91440" tIns="45720" rIns="91440" bIns="45720" rtlCol="0" anchor="ctr">
            <a:normAutofit/>
          </a:bodyPr>
          <a:lstStyle/>
          <a:p>
            <a:r>
              <a:rPr kumimoji="1" lang="ja-JP" altLang="en-US" smtClean="0"/>
              <a:t>マスタ タイトルの書式設定</a:t>
            </a:r>
            <a:endParaRPr kumimoji="1" lang="ja-JP" altLang="en-US"/>
          </a:p>
        </p:txBody>
      </p:sp>
      <p:sp>
        <p:nvSpPr>
          <p:cNvPr id="3" name="テキスト プレースホルダ 2"/>
          <p:cNvSpPr>
            <a:spLocks noGrp="1"/>
          </p:cNvSpPr>
          <p:nvPr>
            <p:ph type="body" idx="1"/>
          </p:nvPr>
        </p:nvSpPr>
        <p:spPr>
          <a:xfrm>
            <a:off x="495300" y="1600204"/>
            <a:ext cx="8915400" cy="4525963"/>
          </a:xfrm>
          <a:prstGeom prst="rect">
            <a:avLst/>
          </a:prstGeom>
        </p:spPr>
        <p:txBody>
          <a:bodyPr vert="horz" lIns="91440" tIns="45720" rIns="91440" bIns="45720" rtlCol="0">
            <a:normAutofit/>
          </a:bodyPr>
          <a:lstStyle/>
          <a:p>
            <a:pPr lvl="0"/>
            <a:r>
              <a:rPr kumimoji="1" lang="ja-JP" altLang="en-US" smtClean="0"/>
              <a:t>マスタ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 3"/>
          <p:cNvSpPr>
            <a:spLocks noGrp="1"/>
          </p:cNvSpPr>
          <p:nvPr>
            <p:ph type="dt" sz="half" idx="2"/>
          </p:nvPr>
        </p:nvSpPr>
        <p:spPr>
          <a:xfrm>
            <a:off x="495300" y="6356501"/>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D06158D-9F2E-4526-BCA0-F3BAAAD9911C}" type="datetime1">
              <a:rPr lang="ja-JP" altLang="en-US" smtClean="0">
                <a:solidFill>
                  <a:prstClr val="black">
                    <a:tint val="75000"/>
                  </a:prstClr>
                </a:solidFill>
              </a:rPr>
              <a:pPr/>
              <a:t>2016/3/17</a:t>
            </a:fld>
            <a:endParaRPr lang="ja-JP" altLang="en-US" dirty="0">
              <a:solidFill>
                <a:prstClr val="black">
                  <a:tint val="75000"/>
                </a:prstClr>
              </a:solidFill>
            </a:endParaRPr>
          </a:p>
        </p:txBody>
      </p:sp>
      <p:sp>
        <p:nvSpPr>
          <p:cNvPr id="5" name="フッター プレースホルダ 4"/>
          <p:cNvSpPr>
            <a:spLocks noGrp="1"/>
          </p:cNvSpPr>
          <p:nvPr>
            <p:ph type="ftr" sz="quarter" idx="3"/>
          </p:nvPr>
        </p:nvSpPr>
        <p:spPr>
          <a:xfrm>
            <a:off x="3384550" y="6356501"/>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dirty="0">
              <a:solidFill>
                <a:prstClr val="black">
                  <a:tint val="75000"/>
                </a:prstClr>
              </a:solidFill>
            </a:endParaRPr>
          </a:p>
        </p:txBody>
      </p:sp>
      <p:sp>
        <p:nvSpPr>
          <p:cNvPr id="6" name="スライド番号プレースホルダ 5"/>
          <p:cNvSpPr>
            <a:spLocks noGrp="1"/>
          </p:cNvSpPr>
          <p:nvPr>
            <p:ph type="sldNum" sz="quarter" idx="4"/>
          </p:nvPr>
        </p:nvSpPr>
        <p:spPr>
          <a:xfrm>
            <a:off x="7099300" y="6356501"/>
            <a:ext cx="2311400" cy="365125"/>
          </a:xfrm>
          <a:prstGeom prst="rect">
            <a:avLst/>
          </a:prstGeom>
        </p:spPr>
        <p:txBody>
          <a:bodyPr vert="horz" lIns="91440" tIns="45720" rIns="91440" bIns="45720" rtlCol="0" anchor="ctr"/>
          <a:lstStyle>
            <a:lvl1pPr algn="r">
              <a:defRPr sz="1600" b="1">
                <a:solidFill>
                  <a:schemeClr val="tx1">
                    <a:tint val="75000"/>
                  </a:schemeClr>
                </a:solidFill>
              </a:defRPr>
            </a:lvl1pPr>
          </a:lstStyle>
          <a:p>
            <a:fld id="{CEB87602-B486-43E8-9B68-DC709E74AF3E}" type="slidenum">
              <a:rPr lang="ja-JP" altLang="en-US" smtClean="0">
                <a:solidFill>
                  <a:prstClr val="black">
                    <a:tint val="75000"/>
                  </a:prstClr>
                </a:solidFill>
              </a:rPr>
              <a:pPr/>
              <a:t>‹#›</a:t>
            </a:fld>
            <a:endParaRPr lang="ja-JP" altLang="en-US" dirty="0">
              <a:solidFill>
                <a:prstClr val="black">
                  <a:tint val="75000"/>
                </a:prstClr>
              </a:solidFill>
            </a:endParaRPr>
          </a:p>
        </p:txBody>
      </p:sp>
    </p:spTree>
    <p:extLst>
      <p:ext uri="{BB962C8B-B14F-4D97-AF65-F5344CB8AC3E}">
        <p14:creationId xmlns:p14="http://schemas.microsoft.com/office/powerpoint/2010/main" val="1084213599"/>
      </p:ext>
    </p:extLst>
  </p:cSld>
  <p:clrMap bg1="lt1" tx1="dk1" bg2="lt2" tx2="dk2" accent1="accent1" accent2="accent2" accent3="accent3" accent4="accent4" accent5="accent5" accent6="accent6" hlink="hlink" folHlink="folHlink"/>
  <p:sldLayoutIdLst>
    <p:sldLayoutId id="2147487333" r:id="rId1"/>
    <p:sldLayoutId id="2147487334" r:id="rId2"/>
    <p:sldLayoutId id="2147487335" r:id="rId3"/>
    <p:sldLayoutId id="2147487336" r:id="rId4"/>
    <p:sldLayoutId id="2147487337" r:id="rId5"/>
    <p:sldLayoutId id="2147487338" r:id="rId6"/>
    <p:sldLayoutId id="2147487339" r:id="rId7"/>
    <p:sldLayoutId id="2147487340" r:id="rId8"/>
    <p:sldLayoutId id="2147487341" r:id="rId9"/>
    <p:sldLayoutId id="2147487342" r:id="rId10"/>
    <p:sldLayoutId id="2147487343" r:id="rId11"/>
    <p:sldLayoutId id="2147487344" r:id="rId12"/>
    <p:sldLayoutId id="2147487345" r:id="rId13"/>
    <p:sldLayoutId id="2147487346" r:id="rId14"/>
    <p:sldLayoutId id="2147487347" r:id="rId15"/>
  </p:sldLayoutIdLst>
  <p:hf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122" name="タイトル プレースホルダー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5123" name="テキスト プレースホルダー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495300" y="6358241"/>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fld id="{70736B8B-1636-44C3-A871-DE4685C017FD}" type="datetime1">
              <a:rPr lang="ja-JP" altLang="en-US"/>
              <a:pPr>
                <a:defRPr/>
              </a:pPr>
              <a:t>2016/3/17</a:t>
            </a:fld>
            <a:endParaRPr lang="ja-JP" altLang="en-US"/>
          </a:p>
        </p:txBody>
      </p:sp>
      <p:sp>
        <p:nvSpPr>
          <p:cNvPr id="5" name="フッター プレースホルダー 4"/>
          <p:cNvSpPr>
            <a:spLocks noGrp="1"/>
          </p:cNvSpPr>
          <p:nvPr>
            <p:ph type="ftr" sz="quarter" idx="3"/>
          </p:nvPr>
        </p:nvSpPr>
        <p:spPr>
          <a:xfrm>
            <a:off x="3384550" y="635824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Tree>
    <p:extLst>
      <p:ext uri="{BB962C8B-B14F-4D97-AF65-F5344CB8AC3E}">
        <p14:creationId xmlns:p14="http://schemas.microsoft.com/office/powerpoint/2010/main" val="1936263118"/>
      </p:ext>
    </p:extLst>
  </p:cSld>
  <p:clrMap bg1="lt1" tx1="dk1" bg2="lt2" tx2="dk2" accent1="accent1" accent2="accent2" accent3="accent3" accent4="accent4" accent5="accent5" accent6="accent6" hlink="hlink" folHlink="folHlink"/>
  <p:sldLayoutIdLst>
    <p:sldLayoutId id="2147487349" r:id="rId1"/>
    <p:sldLayoutId id="2147487350" r:id="rId2"/>
    <p:sldLayoutId id="2147487351" r:id="rId3"/>
    <p:sldLayoutId id="2147487352" r:id="rId4"/>
    <p:sldLayoutId id="2147487353" r:id="rId5"/>
    <p:sldLayoutId id="2147487354" r:id="rId6"/>
    <p:sldLayoutId id="2147487355" r:id="rId7"/>
    <p:sldLayoutId id="2147487356" r:id="rId8"/>
    <p:sldLayoutId id="2147487357" r:id="rId9"/>
    <p:sldLayoutId id="2147487358" r:id="rId10"/>
    <p:sldLayoutId id="2147487359" r:id="rId11"/>
  </p:sldLayoutIdLst>
  <p:timing>
    <p:tnLst>
      <p:par>
        <p:cTn id="1" dur="indefinite" restart="never" nodeType="tmRoot"/>
      </p:par>
    </p:tnLst>
  </p:timing>
  <p:hf sldNum="0"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681038" y="365126"/>
            <a:ext cx="8543925" cy="1325563"/>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681038" y="1825625"/>
            <a:ext cx="8543925" cy="4351338"/>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681038" y="6356351"/>
            <a:ext cx="222885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7AC583E-F5DA-4856-BD11-AAF070BD3798}"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281363" y="6356351"/>
            <a:ext cx="3343275"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6996113" y="6356351"/>
            <a:ext cx="222885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18BB997-9F21-4D4C-9E55-DE28E37D872F}"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1931819601"/>
      </p:ext>
    </p:extLst>
  </p:cSld>
  <p:clrMap bg1="lt1" tx1="dk1" bg2="lt2" tx2="dk2" accent1="accent1" accent2="accent2" accent3="accent3" accent4="accent4" accent5="accent5" accent6="accent6" hlink="hlink" folHlink="folHlink"/>
  <p:sldLayoutIdLst>
    <p:sldLayoutId id="2147487361" r:id="rId1"/>
    <p:sldLayoutId id="2147487362" r:id="rId2"/>
    <p:sldLayoutId id="2147487363" r:id="rId3"/>
    <p:sldLayoutId id="2147487364" r:id="rId4"/>
    <p:sldLayoutId id="2147487365" r:id="rId5"/>
    <p:sldLayoutId id="2147487366" r:id="rId6"/>
    <p:sldLayoutId id="2147487367" r:id="rId7"/>
    <p:sldLayoutId id="2147487368" r:id="rId8"/>
    <p:sldLayoutId id="2147487369" r:id="rId9"/>
    <p:sldLayoutId id="2147487370" r:id="rId10"/>
    <p:sldLayoutId id="2147487371"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146" name="タイトル プレースホルダー 1"/>
          <p:cNvSpPr>
            <a:spLocks noGrp="1"/>
          </p:cNvSpPr>
          <p:nvPr>
            <p:ph type="title"/>
          </p:nvPr>
        </p:nvSpPr>
        <p:spPr bwMode="auto">
          <a:xfrm>
            <a:off x="495301"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6147" name="テキスト プレースホルダー 2"/>
          <p:cNvSpPr>
            <a:spLocks noGrp="1"/>
          </p:cNvSpPr>
          <p:nvPr>
            <p:ph type="body" idx="1"/>
          </p:nvPr>
        </p:nvSpPr>
        <p:spPr bwMode="auto">
          <a:xfrm>
            <a:off x="495301" y="1600294"/>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495299" y="6358861"/>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3"/>
          </p:nvPr>
        </p:nvSpPr>
        <p:spPr>
          <a:xfrm>
            <a:off x="3384635" y="635886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
        <p:nvSpPr>
          <p:cNvPr id="6" name="スライド番号プレースホルダー 2"/>
          <p:cNvSpPr txBox="1">
            <a:spLocks/>
          </p:cNvSpPr>
          <p:nvPr userDrawn="1"/>
        </p:nvSpPr>
        <p:spPr>
          <a:xfrm>
            <a:off x="7682160" y="659309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846355543"/>
      </p:ext>
    </p:extLst>
  </p:cSld>
  <p:clrMap bg1="lt1" tx1="dk1" bg2="lt2" tx2="dk2" accent1="accent1" accent2="accent2" accent3="accent3" accent4="accent4" accent5="accent5" accent6="accent6" hlink="hlink" folHlink="folHlink"/>
  <p:sldLayoutIdLst>
    <p:sldLayoutId id="2147485534" r:id="rId1"/>
    <p:sldLayoutId id="2147485535" r:id="rId2"/>
    <p:sldLayoutId id="2147485536" r:id="rId3"/>
    <p:sldLayoutId id="2147485537" r:id="rId4"/>
    <p:sldLayoutId id="2147485538" r:id="rId5"/>
    <p:sldLayoutId id="2147485539" r:id="rId6"/>
    <p:sldLayoutId id="2147485540" r:id="rId7"/>
    <p:sldLayoutId id="2147485541" r:id="rId8"/>
    <p:sldLayoutId id="2147485542" r:id="rId9"/>
    <p:sldLayoutId id="2147485543" r:id="rId10"/>
    <p:sldLayoutId id="2147485544" r:id="rId11"/>
    <p:sldLayoutId id="2147485545" r:id="rId12"/>
  </p:sldLayoutIdLst>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3314" name="タイトル プレースホルダー 1"/>
          <p:cNvSpPr>
            <a:spLocks noGrp="1"/>
          </p:cNvSpPr>
          <p:nvPr>
            <p:ph type="title"/>
          </p:nvPr>
        </p:nvSpPr>
        <p:spPr bwMode="auto">
          <a:xfrm>
            <a:off x="495301"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13315" name="テキスト プレースホルダー 2"/>
          <p:cNvSpPr>
            <a:spLocks noGrp="1"/>
          </p:cNvSpPr>
          <p:nvPr>
            <p:ph type="body" idx="1"/>
          </p:nvPr>
        </p:nvSpPr>
        <p:spPr bwMode="auto">
          <a:xfrm>
            <a:off x="495301"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495299" y="6358681"/>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
        <p:nvSpPr>
          <p:cNvPr id="5" name="フッター プレースホルダー 4"/>
          <p:cNvSpPr>
            <a:spLocks noGrp="1"/>
          </p:cNvSpPr>
          <p:nvPr>
            <p:ph type="ftr" sz="quarter" idx="3"/>
          </p:nvPr>
        </p:nvSpPr>
        <p:spPr>
          <a:xfrm>
            <a:off x="3384635" y="635868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r>
              <a:rPr lang="zh-CN" altLang="en-US"/>
              <a:t>社団法人 日本医師会</a:t>
            </a:r>
            <a:endParaRPr lang="ja-JP" altLang="en-US"/>
          </a:p>
        </p:txBody>
      </p:sp>
    </p:spTree>
    <p:extLst>
      <p:ext uri="{BB962C8B-B14F-4D97-AF65-F5344CB8AC3E}">
        <p14:creationId xmlns:p14="http://schemas.microsoft.com/office/powerpoint/2010/main" val="1650728591"/>
      </p:ext>
    </p:extLst>
  </p:cSld>
  <p:clrMap bg1="lt1" tx1="dk1" bg2="lt2" tx2="dk2" accent1="accent1" accent2="accent2" accent3="accent3" accent4="accent4" accent5="accent5" accent6="accent6" hlink="hlink" folHlink="folHlink"/>
  <p:sldLayoutIdLst>
    <p:sldLayoutId id="2147485642" r:id="rId1"/>
    <p:sldLayoutId id="2147485643" r:id="rId2"/>
    <p:sldLayoutId id="2147485644" r:id="rId3"/>
    <p:sldLayoutId id="2147485645" r:id="rId4"/>
    <p:sldLayoutId id="2147485646" r:id="rId5"/>
    <p:sldLayoutId id="2147485647" r:id="rId6"/>
    <p:sldLayoutId id="2147485648" r:id="rId7"/>
    <p:sldLayoutId id="2147485649" r:id="rId8"/>
    <p:sldLayoutId id="2147485650" r:id="rId9"/>
    <p:sldLayoutId id="2147485651" r:id="rId10"/>
    <p:sldLayoutId id="2147485652" r:id="rId11"/>
    <p:sldLayoutId id="2147485653" r:id="rId12"/>
  </p:sldLayoutIdLst>
  <p:timing>
    <p:tnLst>
      <p:par>
        <p:cTn id="1" dur="indefinite" restart="never" nodeType="tmRoot"/>
      </p:par>
    </p:tnLst>
  </p:timing>
  <p:hf hdr="0" ftr="0" dt="0"/>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43" y="274639"/>
            <a:ext cx="8915400" cy="1143000"/>
          </a:xfrm>
          <a:prstGeom prst="rect">
            <a:avLst/>
          </a:prstGeom>
        </p:spPr>
        <p:txBody>
          <a:bodyPr vert="horz" lIns="91440" tIns="45720" rIns="91440" bIns="4572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43" y="1600205"/>
            <a:ext cx="8915400" cy="4525963"/>
          </a:xfrm>
          <a:prstGeom prst="rect">
            <a:avLst/>
          </a:prstGeom>
        </p:spPr>
        <p:txBody>
          <a:bodyPr vert="horz" lIns="91440" tIns="45720" rIns="91440" bIns="4572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95300" y="6358010"/>
            <a:ext cx="2311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F420D57-0D78-4FAA-8DBE-DA77E11B4BB3}"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93" y="6358010"/>
            <a:ext cx="31369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Tree>
    <p:extLst>
      <p:ext uri="{BB962C8B-B14F-4D97-AF65-F5344CB8AC3E}">
        <p14:creationId xmlns:p14="http://schemas.microsoft.com/office/powerpoint/2010/main" val="1232175841"/>
      </p:ext>
    </p:extLst>
  </p:cSld>
  <p:clrMap bg1="lt1" tx1="dk1" bg2="lt2" tx2="dk2" accent1="accent1" accent2="accent2" accent3="accent3" accent4="accent4" accent5="accent5" accent6="accent6" hlink="hlink" folHlink="folHlink"/>
  <p:sldLayoutIdLst>
    <p:sldLayoutId id="2147485813" r:id="rId1"/>
    <p:sldLayoutId id="2147485814" r:id="rId2"/>
    <p:sldLayoutId id="2147485815" r:id="rId3"/>
    <p:sldLayoutId id="2147485816" r:id="rId4"/>
    <p:sldLayoutId id="2147485817" r:id="rId5"/>
    <p:sldLayoutId id="2147485818" r:id="rId6"/>
    <p:sldLayoutId id="2147485819" r:id="rId7"/>
    <p:sldLayoutId id="2147485820" r:id="rId8"/>
    <p:sldLayoutId id="2147485821" r:id="rId9"/>
    <p:sldLayoutId id="2147485822" r:id="rId10"/>
    <p:sldLayoutId id="2147485823" r:id="rId11"/>
    <p:sldLayoutId id="2147485824" r:id="rId12"/>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ー 1"/>
          <p:cNvSpPr>
            <a:spLocks noGrp="1"/>
          </p:cNvSpPr>
          <p:nvPr>
            <p:ph type="title"/>
          </p:nvPr>
        </p:nvSpPr>
        <p:spPr>
          <a:xfrm>
            <a:off x="495309" y="274638"/>
            <a:ext cx="8915400" cy="1143000"/>
          </a:xfrm>
          <a:prstGeom prst="rect">
            <a:avLst/>
          </a:prstGeom>
        </p:spPr>
        <p:txBody>
          <a:bodyPr vert="horz" lIns="91355" tIns="45680" rIns="91355" bIns="45680" rtlCol="0" anchor="ctr">
            <a:normAutofit/>
          </a:bodyPr>
          <a:lstStyle/>
          <a:p>
            <a:r>
              <a:rPr kumimoji="1" lang="ja-JP" altLang="en-US" smtClean="0"/>
              <a:t>マスター タイトルの書式設定</a:t>
            </a:r>
            <a:endParaRPr kumimoji="1" lang="ja-JP" altLang="en-US"/>
          </a:p>
        </p:txBody>
      </p:sp>
      <p:sp>
        <p:nvSpPr>
          <p:cNvPr id="3" name="テキスト プレースホルダー 2"/>
          <p:cNvSpPr>
            <a:spLocks noGrp="1"/>
          </p:cNvSpPr>
          <p:nvPr>
            <p:ph type="body" idx="1"/>
          </p:nvPr>
        </p:nvSpPr>
        <p:spPr>
          <a:xfrm>
            <a:off x="495309" y="1600216"/>
            <a:ext cx="8915400" cy="4525963"/>
          </a:xfrm>
          <a:prstGeom prst="rect">
            <a:avLst/>
          </a:prstGeom>
        </p:spPr>
        <p:txBody>
          <a:bodyPr vert="horz" lIns="91355" tIns="45680" rIns="91355" bIns="45680" rtlCol="0">
            <a:normAutofit/>
          </a:bodyPr>
          <a:lstStyle/>
          <a:p>
            <a:pPr lvl="0"/>
            <a:r>
              <a:rPr kumimoji="1" lang="ja-JP" altLang="en-US" smtClean="0"/>
              <a:t>マスター テキストの書式設定</a:t>
            </a:r>
          </a:p>
          <a:p>
            <a:pPr lvl="1"/>
            <a:r>
              <a:rPr kumimoji="1" lang="ja-JP" altLang="en-US" smtClean="0"/>
              <a:t>第 </a:t>
            </a:r>
            <a:r>
              <a:rPr kumimoji="1" lang="en-US" altLang="ja-JP" smtClean="0"/>
              <a:t>2 </a:t>
            </a:r>
            <a:r>
              <a:rPr kumimoji="1" lang="ja-JP" altLang="en-US" smtClean="0"/>
              <a:t>レベル</a:t>
            </a:r>
          </a:p>
          <a:p>
            <a:pPr lvl="2"/>
            <a:r>
              <a:rPr kumimoji="1" lang="ja-JP" altLang="en-US" smtClean="0"/>
              <a:t>第 </a:t>
            </a:r>
            <a:r>
              <a:rPr kumimoji="1" lang="en-US" altLang="ja-JP" smtClean="0"/>
              <a:t>3 </a:t>
            </a:r>
            <a:r>
              <a:rPr kumimoji="1" lang="ja-JP" altLang="en-US" smtClean="0"/>
              <a:t>レベル</a:t>
            </a:r>
          </a:p>
          <a:p>
            <a:pPr lvl="3"/>
            <a:r>
              <a:rPr kumimoji="1" lang="ja-JP" altLang="en-US" smtClean="0"/>
              <a:t>第 </a:t>
            </a:r>
            <a:r>
              <a:rPr kumimoji="1" lang="en-US" altLang="ja-JP" smtClean="0"/>
              <a:t>4 </a:t>
            </a:r>
            <a:r>
              <a:rPr kumimoji="1" lang="ja-JP" altLang="en-US" smtClean="0"/>
              <a:t>レベル</a:t>
            </a:r>
          </a:p>
          <a:p>
            <a:pPr lvl="4"/>
            <a:r>
              <a:rPr kumimoji="1" lang="ja-JP" altLang="en-US" smtClean="0"/>
              <a:t>第 </a:t>
            </a:r>
            <a:r>
              <a:rPr kumimoji="1" lang="en-US" altLang="ja-JP" smtClean="0"/>
              <a:t>5 </a:t>
            </a:r>
            <a:r>
              <a:rPr kumimoji="1" lang="ja-JP" altLang="en-US" smtClean="0"/>
              <a:t>レベル</a:t>
            </a:r>
            <a:endParaRPr kumimoji="1" lang="ja-JP" altLang="en-US"/>
          </a:p>
        </p:txBody>
      </p:sp>
      <p:sp>
        <p:nvSpPr>
          <p:cNvPr id="4" name="日付プレースホルダー 3"/>
          <p:cNvSpPr>
            <a:spLocks noGrp="1"/>
          </p:cNvSpPr>
          <p:nvPr>
            <p:ph type="dt" sz="half" idx="2"/>
          </p:nvPr>
        </p:nvSpPr>
        <p:spPr>
          <a:xfrm>
            <a:off x="495306" y="6356833"/>
            <a:ext cx="2311400" cy="365125"/>
          </a:xfrm>
          <a:prstGeom prst="rect">
            <a:avLst/>
          </a:prstGeom>
        </p:spPr>
        <p:txBody>
          <a:bodyPr vert="horz" lIns="91355" tIns="45680" rIns="91355" bIns="45680" rtlCol="0" anchor="ctr"/>
          <a:lstStyle>
            <a:lvl1pPr algn="l">
              <a:defRPr sz="1200">
                <a:solidFill>
                  <a:schemeClr val="tx1">
                    <a:tint val="75000"/>
                  </a:schemeClr>
                </a:solidFill>
              </a:defRPr>
            </a:lvl1pPr>
          </a:lstStyle>
          <a:p>
            <a:fld id="{524AC938-F8A5-4002-9849-D1A1D3221FD0}" type="datetimeFigureOut">
              <a:rPr lang="ja-JP" altLang="en-US" smtClean="0">
                <a:solidFill>
                  <a:prstClr val="black">
                    <a:tint val="75000"/>
                  </a:prstClr>
                </a:solidFill>
              </a:rPr>
              <a:pPr/>
              <a:t>2016/3/17</a:t>
            </a:fld>
            <a:endParaRPr lang="ja-JP" altLang="en-US">
              <a:solidFill>
                <a:prstClr val="black">
                  <a:tint val="75000"/>
                </a:prstClr>
              </a:solidFill>
            </a:endParaRPr>
          </a:p>
        </p:txBody>
      </p:sp>
      <p:sp>
        <p:nvSpPr>
          <p:cNvPr id="5" name="フッター プレースホルダー 4"/>
          <p:cNvSpPr>
            <a:spLocks noGrp="1"/>
          </p:cNvSpPr>
          <p:nvPr>
            <p:ph type="ftr" sz="quarter" idx="3"/>
          </p:nvPr>
        </p:nvSpPr>
        <p:spPr>
          <a:xfrm>
            <a:off x="3384559" y="6356833"/>
            <a:ext cx="3136900" cy="365125"/>
          </a:xfrm>
          <a:prstGeom prst="rect">
            <a:avLst/>
          </a:prstGeom>
        </p:spPr>
        <p:txBody>
          <a:bodyPr vert="horz" lIns="91355" tIns="45680" rIns="91355" bIns="45680" rtlCol="0" anchor="ctr"/>
          <a:lstStyle>
            <a:lvl1pPr algn="ctr">
              <a:defRPr sz="1200">
                <a:solidFill>
                  <a:schemeClr val="tx1">
                    <a:tint val="75000"/>
                  </a:schemeClr>
                </a:solidFill>
              </a:defRPr>
            </a:lvl1pPr>
          </a:lstStyle>
          <a:p>
            <a:endParaRPr lang="ja-JP" altLang="en-US">
              <a:solidFill>
                <a:prstClr val="black">
                  <a:tint val="75000"/>
                </a:prstClr>
              </a:solidFill>
            </a:endParaRPr>
          </a:p>
        </p:txBody>
      </p:sp>
      <p:sp>
        <p:nvSpPr>
          <p:cNvPr id="6" name="スライド番号プレースホルダー 5"/>
          <p:cNvSpPr>
            <a:spLocks noGrp="1"/>
          </p:cNvSpPr>
          <p:nvPr>
            <p:ph type="sldNum" sz="quarter" idx="4"/>
          </p:nvPr>
        </p:nvSpPr>
        <p:spPr>
          <a:xfrm>
            <a:off x="7099303" y="6356833"/>
            <a:ext cx="2311400" cy="365125"/>
          </a:xfrm>
          <a:prstGeom prst="rect">
            <a:avLst/>
          </a:prstGeom>
        </p:spPr>
        <p:txBody>
          <a:bodyPr vert="horz" lIns="91355" tIns="45680" rIns="91355" bIns="45680" rtlCol="0" anchor="ctr"/>
          <a:lstStyle>
            <a:lvl1pPr algn="r">
              <a:defRPr sz="1200">
                <a:solidFill>
                  <a:schemeClr val="tx1">
                    <a:tint val="75000"/>
                  </a:schemeClr>
                </a:solidFill>
              </a:defRPr>
            </a:lvl1pPr>
          </a:lstStyle>
          <a:p>
            <a:fld id="{FD2A889E-A917-4582-A145-059C34356561}" type="slidenum">
              <a:rPr lang="ja-JP" altLang="en-US" smtClean="0">
                <a:solidFill>
                  <a:prstClr val="black">
                    <a:tint val="75000"/>
                  </a:prstClr>
                </a:solidFill>
              </a:rPr>
              <a:pPr/>
              <a:t>‹#›</a:t>
            </a:fld>
            <a:endParaRPr lang="ja-JP" altLang="en-US">
              <a:solidFill>
                <a:prstClr val="black">
                  <a:tint val="75000"/>
                </a:prstClr>
              </a:solidFill>
            </a:endParaRPr>
          </a:p>
        </p:txBody>
      </p:sp>
    </p:spTree>
    <p:extLst>
      <p:ext uri="{BB962C8B-B14F-4D97-AF65-F5344CB8AC3E}">
        <p14:creationId xmlns:p14="http://schemas.microsoft.com/office/powerpoint/2010/main" val="3048172793"/>
      </p:ext>
    </p:extLst>
  </p:cSld>
  <p:clrMap bg1="lt1" tx1="dk1" bg2="lt2" tx2="dk2" accent1="accent1" accent2="accent2" accent3="accent3" accent4="accent4" accent5="accent5" accent6="accent6" hlink="hlink" folHlink="folHlink"/>
  <p:sldLayoutIdLst>
    <p:sldLayoutId id="2147485826" r:id="rId1"/>
    <p:sldLayoutId id="2147485827" r:id="rId2"/>
    <p:sldLayoutId id="2147485828" r:id="rId3"/>
    <p:sldLayoutId id="2147485829" r:id="rId4"/>
    <p:sldLayoutId id="2147485830" r:id="rId5"/>
    <p:sldLayoutId id="2147485831" r:id="rId6"/>
    <p:sldLayoutId id="2147485832" r:id="rId7"/>
    <p:sldLayoutId id="2147485833" r:id="rId8"/>
    <p:sldLayoutId id="2147485834" r:id="rId9"/>
    <p:sldLayoutId id="2147485835" r:id="rId10"/>
    <p:sldLayoutId id="2147485836" r:id="rId11"/>
  </p:sldLayoutIdLst>
  <p:txStyles>
    <p:titleStyle>
      <a:lvl1pPr algn="ctr" defTabSz="913532" rtl="0" eaLnBrk="1" latinLnBrk="0" hangingPunct="1">
        <a:spcBef>
          <a:spcPct val="0"/>
        </a:spcBef>
        <a:buNone/>
        <a:defRPr kumimoji="1" sz="4400" kern="1200">
          <a:solidFill>
            <a:schemeClr val="tx1"/>
          </a:solidFill>
          <a:latin typeface="+mj-lt"/>
          <a:ea typeface="+mj-ea"/>
          <a:cs typeface="+mj-cs"/>
        </a:defRPr>
      </a:lvl1pPr>
    </p:titleStyle>
    <p:bodyStyle>
      <a:lvl1pPr marL="342572" indent="-342572" algn="l" defTabSz="913532"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245" indent="-285477" algn="l" defTabSz="913532"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1913" indent="-228384" algn="l" defTabSz="913532"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598687" indent="-228384" algn="l" defTabSz="913532"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5446" indent="-228384" algn="l" defTabSz="913532"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2213" indent="-228384" algn="l" defTabSz="913532"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68978" indent="-228384" algn="l" defTabSz="913532"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5743" indent="-228384" algn="l" defTabSz="913532"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2511" indent="-228384" algn="l" defTabSz="913532"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3532" rtl="0" eaLnBrk="1" latinLnBrk="0" hangingPunct="1">
        <a:defRPr kumimoji="1" sz="1800" kern="1200">
          <a:solidFill>
            <a:schemeClr val="tx1"/>
          </a:solidFill>
          <a:latin typeface="+mn-lt"/>
          <a:ea typeface="+mn-ea"/>
          <a:cs typeface="+mn-cs"/>
        </a:defRPr>
      </a:lvl1pPr>
      <a:lvl2pPr marL="456766" algn="l" defTabSz="913532" rtl="0" eaLnBrk="1" latinLnBrk="0" hangingPunct="1">
        <a:defRPr kumimoji="1" sz="1800" kern="1200">
          <a:solidFill>
            <a:schemeClr val="tx1"/>
          </a:solidFill>
          <a:latin typeface="+mn-lt"/>
          <a:ea typeface="+mn-ea"/>
          <a:cs typeface="+mn-cs"/>
        </a:defRPr>
      </a:lvl2pPr>
      <a:lvl3pPr marL="913532" algn="l" defTabSz="913532" rtl="0" eaLnBrk="1" latinLnBrk="0" hangingPunct="1">
        <a:defRPr kumimoji="1" sz="1800" kern="1200">
          <a:solidFill>
            <a:schemeClr val="tx1"/>
          </a:solidFill>
          <a:latin typeface="+mn-lt"/>
          <a:ea typeface="+mn-ea"/>
          <a:cs typeface="+mn-cs"/>
        </a:defRPr>
      </a:lvl3pPr>
      <a:lvl4pPr marL="1370297" algn="l" defTabSz="913532" rtl="0" eaLnBrk="1" latinLnBrk="0" hangingPunct="1">
        <a:defRPr kumimoji="1" sz="1800" kern="1200">
          <a:solidFill>
            <a:schemeClr val="tx1"/>
          </a:solidFill>
          <a:latin typeface="+mn-lt"/>
          <a:ea typeface="+mn-ea"/>
          <a:cs typeface="+mn-cs"/>
        </a:defRPr>
      </a:lvl4pPr>
      <a:lvl5pPr marL="1827063" algn="l" defTabSz="913532" rtl="0" eaLnBrk="1" latinLnBrk="0" hangingPunct="1">
        <a:defRPr kumimoji="1" sz="1800" kern="1200">
          <a:solidFill>
            <a:schemeClr val="tx1"/>
          </a:solidFill>
          <a:latin typeface="+mn-lt"/>
          <a:ea typeface="+mn-ea"/>
          <a:cs typeface="+mn-cs"/>
        </a:defRPr>
      </a:lvl5pPr>
      <a:lvl6pPr marL="2283831" algn="l" defTabSz="913532" rtl="0" eaLnBrk="1" latinLnBrk="0" hangingPunct="1">
        <a:defRPr kumimoji="1" sz="1800" kern="1200">
          <a:solidFill>
            <a:schemeClr val="tx1"/>
          </a:solidFill>
          <a:latin typeface="+mn-lt"/>
          <a:ea typeface="+mn-ea"/>
          <a:cs typeface="+mn-cs"/>
        </a:defRPr>
      </a:lvl6pPr>
      <a:lvl7pPr marL="2740594" algn="l" defTabSz="913532" rtl="0" eaLnBrk="1" latinLnBrk="0" hangingPunct="1">
        <a:defRPr kumimoji="1" sz="1800" kern="1200">
          <a:solidFill>
            <a:schemeClr val="tx1"/>
          </a:solidFill>
          <a:latin typeface="+mn-lt"/>
          <a:ea typeface="+mn-ea"/>
          <a:cs typeface="+mn-cs"/>
        </a:defRPr>
      </a:lvl7pPr>
      <a:lvl8pPr marL="3197363" algn="l" defTabSz="913532" rtl="0" eaLnBrk="1" latinLnBrk="0" hangingPunct="1">
        <a:defRPr kumimoji="1" sz="1800" kern="1200">
          <a:solidFill>
            <a:schemeClr val="tx1"/>
          </a:solidFill>
          <a:latin typeface="+mn-lt"/>
          <a:ea typeface="+mn-ea"/>
          <a:cs typeface="+mn-cs"/>
        </a:defRPr>
      </a:lvl8pPr>
      <a:lvl9pPr marL="3654127" algn="l" defTabSz="913532" rtl="0" eaLnBrk="1" latinLnBrk="0" hangingPunct="1">
        <a:defRPr kumimoji="1"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146" name="タイトル プレースホルダー 1"/>
          <p:cNvSpPr>
            <a:spLocks noGrp="1"/>
          </p:cNvSpPr>
          <p:nvPr>
            <p:ph type="title"/>
          </p:nvPr>
        </p:nvSpPr>
        <p:spPr bwMode="auto">
          <a:xfrm>
            <a:off x="495301"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6147" name="テキスト プレースホルダー 2"/>
          <p:cNvSpPr>
            <a:spLocks noGrp="1"/>
          </p:cNvSpPr>
          <p:nvPr>
            <p:ph type="body" idx="1"/>
          </p:nvPr>
        </p:nvSpPr>
        <p:spPr bwMode="auto">
          <a:xfrm>
            <a:off x="495301" y="1600294"/>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495299" y="6358779"/>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3"/>
          </p:nvPr>
        </p:nvSpPr>
        <p:spPr>
          <a:xfrm>
            <a:off x="3384635" y="6358779"/>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
        <p:nvSpPr>
          <p:cNvPr id="6" name="スライド番号プレースホルダー 2"/>
          <p:cNvSpPr txBox="1">
            <a:spLocks/>
          </p:cNvSpPr>
          <p:nvPr userDrawn="1"/>
        </p:nvSpPr>
        <p:spPr>
          <a:xfrm>
            <a:off x="7682160" y="6593010"/>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a:t>
            </a:fld>
            <a:endParaRPr lang="ja-JP" altLang="en-US" dirty="0">
              <a:solidFill>
                <a:prstClr val="black"/>
              </a:solidFill>
            </a:endParaRPr>
          </a:p>
        </p:txBody>
      </p:sp>
    </p:spTree>
    <p:extLst>
      <p:ext uri="{BB962C8B-B14F-4D97-AF65-F5344CB8AC3E}">
        <p14:creationId xmlns:p14="http://schemas.microsoft.com/office/powerpoint/2010/main" val="3037754573"/>
      </p:ext>
    </p:extLst>
  </p:cSld>
  <p:clrMap bg1="lt1" tx1="dk1" bg2="lt2" tx2="dk2" accent1="accent1" accent2="accent2" accent3="accent3" accent4="accent4" accent5="accent5" accent6="accent6" hlink="hlink" folHlink="folHlink"/>
  <p:sldLayoutIdLst>
    <p:sldLayoutId id="2147485838" r:id="rId1"/>
    <p:sldLayoutId id="2147485839" r:id="rId2"/>
    <p:sldLayoutId id="2147485840" r:id="rId3"/>
    <p:sldLayoutId id="2147485841" r:id="rId4"/>
    <p:sldLayoutId id="2147485842" r:id="rId5"/>
    <p:sldLayoutId id="2147485843" r:id="rId6"/>
    <p:sldLayoutId id="2147485844" r:id="rId7"/>
    <p:sldLayoutId id="2147485845" r:id="rId8"/>
    <p:sldLayoutId id="2147485846" r:id="rId9"/>
    <p:sldLayoutId id="2147485847" r:id="rId10"/>
    <p:sldLayoutId id="2147485848" r:id="rId11"/>
    <p:sldLayoutId id="2147485849" r:id="rId12"/>
  </p:sldLayoutIdLst>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146" name="タイトル プレースホルダー 1"/>
          <p:cNvSpPr>
            <a:spLocks noGrp="1"/>
          </p:cNvSpPr>
          <p:nvPr>
            <p:ph type="title"/>
          </p:nvPr>
        </p:nvSpPr>
        <p:spPr bwMode="auto">
          <a:xfrm>
            <a:off x="495300" y="274638"/>
            <a:ext cx="8915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マスター タイトルの書式設定</a:t>
            </a:r>
          </a:p>
        </p:txBody>
      </p:sp>
      <p:sp>
        <p:nvSpPr>
          <p:cNvPr id="6147" name="テキスト プレースホルダー 2"/>
          <p:cNvSpPr>
            <a:spLocks noGrp="1"/>
          </p:cNvSpPr>
          <p:nvPr>
            <p:ph type="body" idx="1"/>
          </p:nvPr>
        </p:nvSpPr>
        <p:spPr bwMode="auto">
          <a:xfrm>
            <a:off x="495300" y="1600206"/>
            <a:ext cx="89154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マスター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4" name="日付プレースホルダー 3"/>
          <p:cNvSpPr>
            <a:spLocks noGrp="1"/>
          </p:cNvSpPr>
          <p:nvPr>
            <p:ph type="dt" sz="half" idx="2"/>
          </p:nvPr>
        </p:nvSpPr>
        <p:spPr>
          <a:xfrm>
            <a:off x="495300" y="6358301"/>
            <a:ext cx="2311400" cy="365125"/>
          </a:xfrm>
          <a:prstGeom prst="rect">
            <a:avLst/>
          </a:prstGeom>
        </p:spPr>
        <p:txBody>
          <a:bodyPr vert="horz" lIns="91440" tIns="45720" rIns="91440" bIns="45720" rtlCol="0" anchor="ctr"/>
          <a:lstStyle>
            <a:lvl1pPr algn="l" fontAlgn="auto">
              <a:spcBef>
                <a:spcPts val="0"/>
              </a:spcBef>
              <a:spcAft>
                <a:spcPts val="0"/>
              </a:spcAft>
              <a:defRPr sz="1200">
                <a:solidFill>
                  <a:prstClr val="black">
                    <a:tint val="75000"/>
                  </a:prstClr>
                </a:solidFill>
                <a:latin typeface="Calibri"/>
                <a:ea typeface="ＭＳ Ｐゴシック"/>
              </a:defRPr>
            </a:lvl1pPr>
          </a:lstStyle>
          <a:p>
            <a:pPr>
              <a:defRPr/>
            </a:pPr>
            <a:fld id="{AF420D57-0D78-4FAA-8DBE-DA77E11B4BB3}" type="datetimeFigureOut">
              <a:rPr lang="ja-JP" altLang="en-US"/>
              <a:pPr>
                <a:defRPr/>
              </a:pPr>
              <a:t>2016/3/17</a:t>
            </a:fld>
            <a:endParaRPr lang="ja-JP" altLang="en-US"/>
          </a:p>
        </p:txBody>
      </p:sp>
      <p:sp>
        <p:nvSpPr>
          <p:cNvPr id="5" name="フッター プレースホルダー 4"/>
          <p:cNvSpPr>
            <a:spLocks noGrp="1"/>
          </p:cNvSpPr>
          <p:nvPr>
            <p:ph type="ftr" sz="quarter" idx="3"/>
          </p:nvPr>
        </p:nvSpPr>
        <p:spPr>
          <a:xfrm>
            <a:off x="3384550" y="6358301"/>
            <a:ext cx="3136900" cy="365125"/>
          </a:xfrm>
          <a:prstGeom prst="rect">
            <a:avLst/>
          </a:prstGeom>
        </p:spPr>
        <p:txBody>
          <a:bodyPr vert="horz" lIns="91440" tIns="45720" rIns="91440" bIns="45720" rtlCol="0" anchor="ctr"/>
          <a:lstStyle>
            <a:lvl1pPr algn="ctr" fontAlgn="auto">
              <a:spcBef>
                <a:spcPts val="0"/>
              </a:spcBef>
              <a:spcAft>
                <a:spcPts val="0"/>
              </a:spcAft>
              <a:defRPr sz="1200">
                <a:solidFill>
                  <a:prstClr val="black">
                    <a:tint val="75000"/>
                  </a:prstClr>
                </a:solidFill>
                <a:latin typeface="Calibri"/>
                <a:ea typeface="ＭＳ Ｐゴシック"/>
              </a:defRPr>
            </a:lvl1pPr>
          </a:lstStyle>
          <a:p>
            <a:pPr>
              <a:defRPr/>
            </a:pPr>
            <a:endParaRPr lang="ja-JP" altLang="en-US"/>
          </a:p>
        </p:txBody>
      </p:sp>
    </p:spTree>
    <p:extLst>
      <p:ext uri="{BB962C8B-B14F-4D97-AF65-F5344CB8AC3E}">
        <p14:creationId xmlns:p14="http://schemas.microsoft.com/office/powerpoint/2010/main" val="1588990622"/>
      </p:ext>
    </p:extLst>
  </p:cSld>
  <p:clrMap bg1="lt1" tx1="dk1" bg2="lt2" tx2="dk2" accent1="accent1" accent2="accent2" accent3="accent3" accent4="accent4" accent5="accent5" accent6="accent6" hlink="hlink" folHlink="folHlink"/>
  <p:sldLayoutIdLst>
    <p:sldLayoutId id="2147485864" r:id="rId1"/>
    <p:sldLayoutId id="2147485865" r:id="rId2"/>
    <p:sldLayoutId id="2147485866" r:id="rId3"/>
    <p:sldLayoutId id="2147485867" r:id="rId4"/>
    <p:sldLayoutId id="2147485868" r:id="rId5"/>
    <p:sldLayoutId id="2147485869" r:id="rId6"/>
    <p:sldLayoutId id="2147485870" r:id="rId7"/>
    <p:sldLayoutId id="2147485871" r:id="rId8"/>
    <p:sldLayoutId id="2147485872" r:id="rId9"/>
    <p:sldLayoutId id="2147485873" r:id="rId10"/>
    <p:sldLayoutId id="2147485874" r:id="rId11"/>
    <p:sldLayoutId id="2147485875" r:id="rId12"/>
  </p:sldLayoutIdLst>
  <p:txStyles>
    <p:titleStyle>
      <a:lvl1pPr algn="ctr" rtl="0" eaLnBrk="0" fontAlgn="base" hangingPunct="0">
        <a:spcBef>
          <a:spcPct val="0"/>
        </a:spcBef>
        <a:spcAft>
          <a:spcPct val="0"/>
        </a:spcAft>
        <a:defRPr kumimoji="1" sz="4400" kern="1200">
          <a:solidFill>
            <a:schemeClr val="tx1"/>
          </a:solidFill>
          <a:latin typeface="+mj-lt"/>
          <a:ea typeface="+mj-ea"/>
          <a:cs typeface="+mj-cs"/>
        </a:defRPr>
      </a:lvl1pPr>
      <a:lvl2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2pPr>
      <a:lvl3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3pPr>
      <a:lvl4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4pPr>
      <a:lvl5pPr algn="ctr" rtl="0" eaLnBrk="0" fontAlgn="base" hangingPunct="0">
        <a:spcBef>
          <a:spcPct val="0"/>
        </a:spcBef>
        <a:spcAft>
          <a:spcPct val="0"/>
        </a:spcAft>
        <a:defRPr kumimoji="1" sz="4400">
          <a:solidFill>
            <a:schemeClr val="tx1"/>
          </a:solidFill>
          <a:latin typeface="Calibri" pitchFamily="34" charset="0"/>
          <a:ea typeface="ＭＳ Ｐゴシック" charset="-128"/>
        </a:defRPr>
      </a:lvl5pPr>
      <a:lvl6pPr marL="457200" algn="ctr" rtl="0" fontAlgn="base">
        <a:spcBef>
          <a:spcPct val="0"/>
        </a:spcBef>
        <a:spcAft>
          <a:spcPct val="0"/>
        </a:spcAft>
        <a:defRPr kumimoji="1" sz="4400">
          <a:solidFill>
            <a:schemeClr val="tx1"/>
          </a:solidFill>
          <a:latin typeface="Calibri" pitchFamily="34" charset="0"/>
          <a:ea typeface="ＭＳ Ｐゴシック" charset="-128"/>
        </a:defRPr>
      </a:lvl6pPr>
      <a:lvl7pPr marL="914400" algn="ctr" rtl="0" fontAlgn="base">
        <a:spcBef>
          <a:spcPct val="0"/>
        </a:spcBef>
        <a:spcAft>
          <a:spcPct val="0"/>
        </a:spcAft>
        <a:defRPr kumimoji="1" sz="4400">
          <a:solidFill>
            <a:schemeClr val="tx1"/>
          </a:solidFill>
          <a:latin typeface="Calibri" pitchFamily="34" charset="0"/>
          <a:ea typeface="ＭＳ Ｐゴシック" charset="-128"/>
        </a:defRPr>
      </a:lvl7pPr>
      <a:lvl8pPr marL="1371600" algn="ctr" rtl="0" fontAlgn="base">
        <a:spcBef>
          <a:spcPct val="0"/>
        </a:spcBef>
        <a:spcAft>
          <a:spcPct val="0"/>
        </a:spcAft>
        <a:defRPr kumimoji="1" sz="4400">
          <a:solidFill>
            <a:schemeClr val="tx1"/>
          </a:solidFill>
          <a:latin typeface="Calibri" pitchFamily="34" charset="0"/>
          <a:ea typeface="ＭＳ Ｐゴシック" charset="-128"/>
        </a:defRPr>
      </a:lvl8pPr>
      <a:lvl9pPr marL="1828800" algn="ctr" rtl="0" fontAlgn="base">
        <a:spcBef>
          <a:spcPct val="0"/>
        </a:spcBef>
        <a:spcAft>
          <a:spcPct val="0"/>
        </a:spcAft>
        <a:defRPr kumimoji="1" sz="4400">
          <a:solidFill>
            <a:schemeClr val="tx1"/>
          </a:solidFill>
          <a:latin typeface="Calibri" pitchFamily="34" charset="0"/>
          <a:ea typeface="ＭＳ Ｐゴシック" charset="-128"/>
        </a:defRPr>
      </a:lvl9pPr>
    </p:titleStyle>
    <p:body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59.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25.xml"/></Relationships>
</file>

<file path=ppt/slides/_rels/slide100.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2.xml"/><Relationship Id="rId1" Type="http://schemas.openxmlformats.org/officeDocument/2006/relationships/slideLayout" Target="../slideLayouts/slideLayout284.xml"/></Relationships>
</file>

<file path=ppt/slides/_rels/slide101.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3.xml"/><Relationship Id="rId1" Type="http://schemas.openxmlformats.org/officeDocument/2006/relationships/slideLayout" Target="../slideLayouts/slideLayout284.xml"/></Relationships>
</file>

<file path=ppt/slides/_rels/slide102.x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notesSlide" Target="../notesSlides/notesSlide74.xml"/><Relationship Id="rId1" Type="http://schemas.openxmlformats.org/officeDocument/2006/relationships/slideLayout" Target="../slideLayouts/slideLayout296.xml"/><Relationship Id="rId4" Type="http://schemas.openxmlformats.org/officeDocument/2006/relationships/image" Target="../media/image71.wmf"/></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296.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53.xml"/></Relationships>
</file>

<file path=ppt/slides/_rels/slide105.xml.rels><?xml version="1.0" encoding="UTF-8" standalone="yes"?>
<Relationships xmlns="http://schemas.openxmlformats.org/package/2006/relationships"><Relationship Id="rId3" Type="http://schemas.openxmlformats.org/officeDocument/2006/relationships/image" Target="../media/image81.WMF"/><Relationship Id="rId7" Type="http://schemas.openxmlformats.org/officeDocument/2006/relationships/image" Target="../media/image15.gif"/><Relationship Id="rId2" Type="http://schemas.openxmlformats.org/officeDocument/2006/relationships/notesSlide" Target="../notesSlides/notesSlide77.xml"/><Relationship Id="rId1" Type="http://schemas.openxmlformats.org/officeDocument/2006/relationships/slideLayout" Target="../slideLayouts/slideLayout268.xml"/><Relationship Id="rId6" Type="http://schemas.openxmlformats.org/officeDocument/2006/relationships/image" Target="../media/image14.gif"/><Relationship Id="rId5" Type="http://schemas.openxmlformats.org/officeDocument/2006/relationships/image" Target="../media/image67.wmf"/><Relationship Id="rId4" Type="http://schemas.openxmlformats.org/officeDocument/2006/relationships/image" Target="../media/image82.WMF"/></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262.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268.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268.xml"/></Relationships>
</file>

<file path=ppt/slides/_rels/slide109.x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notesSlide" Target="../notesSlides/notesSlide81.xml"/><Relationship Id="rId1" Type="http://schemas.openxmlformats.org/officeDocument/2006/relationships/slideLayout" Target="../slideLayouts/slideLayout268.xml"/><Relationship Id="rId4" Type="http://schemas.openxmlformats.org/officeDocument/2006/relationships/image" Target="../media/image83.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25.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68.xml"/></Relationships>
</file>

<file path=ppt/slides/_rels/slide111.x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notesSlide" Target="../notesSlides/notesSlide83.xml"/><Relationship Id="rId1" Type="http://schemas.openxmlformats.org/officeDocument/2006/relationships/slideLayout" Target="../slideLayouts/slideLayout268.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96.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296.xml"/></Relationships>
</file>

<file path=ppt/slides/_rels/slide114.xml.rels><?xml version="1.0" encoding="UTF-8" standalone="yes"?>
<Relationships xmlns="http://schemas.openxmlformats.org/package/2006/relationships"><Relationship Id="rId3" Type="http://schemas.openxmlformats.org/officeDocument/2006/relationships/image" Target="../media/image84.gif"/><Relationship Id="rId2" Type="http://schemas.openxmlformats.org/officeDocument/2006/relationships/notesSlide" Target="../notesSlides/notesSlide86.xml"/><Relationship Id="rId1" Type="http://schemas.openxmlformats.org/officeDocument/2006/relationships/slideLayout" Target="../slideLayouts/slideLayout26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0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324.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324.xml"/></Relationships>
</file>

<file path=ppt/slides/_rels/slide118.xml.rels><?xml version="1.0" encoding="UTF-8" standalone="yes"?>
<Relationships xmlns="http://schemas.openxmlformats.org/package/2006/relationships"><Relationship Id="rId3" Type="http://schemas.openxmlformats.org/officeDocument/2006/relationships/image" Target="../media/image85.jpeg"/><Relationship Id="rId2" Type="http://schemas.openxmlformats.org/officeDocument/2006/relationships/notesSlide" Target="../notesSlides/notesSlide90.xml"/><Relationship Id="rId1" Type="http://schemas.openxmlformats.org/officeDocument/2006/relationships/slideLayout" Target="../slideLayouts/slideLayout262.xml"/></Relationships>
</file>

<file path=ppt/slides/_rels/slide119.xml.rels><?xml version="1.0" encoding="UTF-8" standalone="yes"?>
<Relationships xmlns="http://schemas.openxmlformats.org/package/2006/relationships"><Relationship Id="rId3" Type="http://schemas.openxmlformats.org/officeDocument/2006/relationships/image" Target="../media/image86.gif"/><Relationship Id="rId2" Type="http://schemas.openxmlformats.org/officeDocument/2006/relationships/notesSlide" Target="../notesSlides/notesSlide91.xml"/><Relationship Id="rId1" Type="http://schemas.openxmlformats.org/officeDocument/2006/relationships/slideLayout" Target="../slideLayouts/slideLayout296.xml"/><Relationship Id="rId4" Type="http://schemas.openxmlformats.org/officeDocument/2006/relationships/image" Target="../media/image87.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25.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6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96.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96.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96.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329.xml"/></Relationships>
</file>

<file path=ppt/slides/_rels/slide125.xml.rels><?xml version="1.0" encoding="UTF-8" standalone="yes"?>
<Relationships xmlns="http://schemas.openxmlformats.org/package/2006/relationships"><Relationship Id="rId3" Type="http://schemas.openxmlformats.org/officeDocument/2006/relationships/image" Target="../media/image88.wmf"/><Relationship Id="rId2" Type="http://schemas.openxmlformats.org/officeDocument/2006/relationships/notesSlide" Target="../notesSlides/notesSlide97.xml"/><Relationship Id="rId1" Type="http://schemas.openxmlformats.org/officeDocument/2006/relationships/slideLayout" Target="../slideLayouts/slideLayout340.xml"/></Relationships>
</file>

<file path=ppt/slides/_rels/slide126.xml.rels><?xml version="1.0" encoding="UTF-8" standalone="yes"?>
<Relationships xmlns="http://schemas.openxmlformats.org/package/2006/relationships"><Relationship Id="rId3" Type="http://schemas.openxmlformats.org/officeDocument/2006/relationships/image" Target="../media/image88.wmf"/><Relationship Id="rId2" Type="http://schemas.openxmlformats.org/officeDocument/2006/relationships/notesSlide" Target="../notesSlides/notesSlide98.xml"/><Relationship Id="rId1" Type="http://schemas.openxmlformats.org/officeDocument/2006/relationships/slideLayout" Target="../slideLayouts/slideLayout340.xml"/></Relationships>
</file>

<file path=ppt/slides/_rels/slide127.xml.rels><?xml version="1.0" encoding="UTF-8" standalone="yes"?>
<Relationships xmlns="http://schemas.openxmlformats.org/package/2006/relationships"><Relationship Id="rId3" Type="http://schemas.openxmlformats.org/officeDocument/2006/relationships/image" Target="../media/image88.wmf"/><Relationship Id="rId2" Type="http://schemas.openxmlformats.org/officeDocument/2006/relationships/notesSlide" Target="../notesSlides/notesSlide99.xml"/><Relationship Id="rId1" Type="http://schemas.openxmlformats.org/officeDocument/2006/relationships/slideLayout" Target="../slideLayouts/slideLayout340.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329.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32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5.xml"/></Relationships>
</file>

<file path=ppt/slides/_rels/slide130.xml.rels><?xml version="1.0" encoding="UTF-8" standalone="yes"?>
<Relationships xmlns="http://schemas.openxmlformats.org/package/2006/relationships"><Relationship Id="rId3" Type="http://schemas.openxmlformats.org/officeDocument/2006/relationships/image" Target="../media/image89.wmf"/><Relationship Id="rId2" Type="http://schemas.openxmlformats.org/officeDocument/2006/relationships/notesSlide" Target="../notesSlides/notesSlide102.xml"/><Relationship Id="rId1" Type="http://schemas.openxmlformats.org/officeDocument/2006/relationships/slideLayout" Target="../slideLayouts/slideLayout329.xml"/></Relationships>
</file>

<file path=ppt/slides/_rels/slide131.xml.rels><?xml version="1.0" encoding="UTF-8" standalone="yes"?>
<Relationships xmlns="http://schemas.openxmlformats.org/package/2006/relationships"><Relationship Id="rId3" Type="http://schemas.openxmlformats.org/officeDocument/2006/relationships/image" Target="../media/image90.wmf"/><Relationship Id="rId2" Type="http://schemas.openxmlformats.org/officeDocument/2006/relationships/notesSlide" Target="../notesSlides/notesSlide103.xml"/><Relationship Id="rId1" Type="http://schemas.openxmlformats.org/officeDocument/2006/relationships/slideLayout" Target="../slideLayouts/slideLayout329.xml"/></Relationships>
</file>

<file path=ppt/slides/_rels/slide132.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104.xml"/><Relationship Id="rId1" Type="http://schemas.openxmlformats.org/officeDocument/2006/relationships/slideLayout" Target="../slideLayouts/slideLayout329.xml"/></Relationships>
</file>

<file path=ppt/slides/_rels/slide133.xml.rels><?xml version="1.0" encoding="UTF-8" standalone="yes"?>
<Relationships xmlns="http://schemas.openxmlformats.org/package/2006/relationships"><Relationship Id="rId3" Type="http://schemas.openxmlformats.org/officeDocument/2006/relationships/image" Target="../media/image92.WMF"/><Relationship Id="rId2" Type="http://schemas.openxmlformats.org/officeDocument/2006/relationships/notesSlide" Target="../notesSlides/notesSlide105.xml"/><Relationship Id="rId1" Type="http://schemas.openxmlformats.org/officeDocument/2006/relationships/slideLayout" Target="../slideLayouts/slideLayout329.xml"/><Relationship Id="rId5" Type="http://schemas.openxmlformats.org/officeDocument/2006/relationships/image" Target="../media/image94.emf"/><Relationship Id="rId4" Type="http://schemas.openxmlformats.org/officeDocument/2006/relationships/image" Target="../media/image93.wmf"/></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329.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329.xml"/></Relationships>
</file>

<file path=ppt/slides/_rels/slide136.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108.xml"/><Relationship Id="rId1" Type="http://schemas.openxmlformats.org/officeDocument/2006/relationships/slideLayout" Target="../slideLayouts/slideLayout329.xml"/></Relationships>
</file>

<file path=ppt/slides/_rels/slide137.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109.xml"/><Relationship Id="rId1" Type="http://schemas.openxmlformats.org/officeDocument/2006/relationships/slideLayout" Target="../slideLayouts/slideLayout329.xml"/><Relationship Id="rId5" Type="http://schemas.openxmlformats.org/officeDocument/2006/relationships/image" Target="../media/image98.jpeg"/><Relationship Id="rId4" Type="http://schemas.openxmlformats.org/officeDocument/2006/relationships/image" Target="../media/image97.jpeg"/></Relationships>
</file>

<file path=ppt/slides/_rels/slide138.xml.rels><?xml version="1.0" encoding="UTF-8" standalone="yes"?>
<Relationships xmlns="http://schemas.openxmlformats.org/package/2006/relationships"><Relationship Id="rId3" Type="http://schemas.openxmlformats.org/officeDocument/2006/relationships/image" Target="../media/image99.jpeg"/><Relationship Id="rId2" Type="http://schemas.openxmlformats.org/officeDocument/2006/relationships/notesSlide" Target="../notesSlides/notesSlide110.xml"/><Relationship Id="rId1" Type="http://schemas.openxmlformats.org/officeDocument/2006/relationships/slideLayout" Target="../slideLayouts/slideLayout329.xml"/><Relationship Id="rId5" Type="http://schemas.openxmlformats.org/officeDocument/2006/relationships/image" Target="../media/image100.png"/><Relationship Id="rId4" Type="http://schemas.microsoft.com/office/2007/relationships/hdphoto" Target="../media/hdphoto2.wdp"/></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35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5.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51.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51.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51.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351.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351.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51.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351.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351.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51.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5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5.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35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351.xml"/></Relationships>
</file>

<file path=ppt/slides/_rels/slide152.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351.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51.xml"/></Relationships>
</file>

<file path=ppt/slides/_rels/slide154.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51.xml"/></Relationships>
</file>

<file path=ppt/slides/_rels/slide155.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362.xml"/></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362.xml"/></Relationships>
</file>

<file path=ppt/slides/_rels/slide157.xml.rels><?xml version="1.0" encoding="UTF-8" standalone="yes"?>
<Relationships xmlns="http://schemas.openxmlformats.org/package/2006/relationships"><Relationship Id="rId3" Type="http://schemas.openxmlformats.org/officeDocument/2006/relationships/image" Target="../media/image101.emf"/><Relationship Id="rId2" Type="http://schemas.openxmlformats.org/officeDocument/2006/relationships/notesSlide" Target="../notesSlides/notesSlide129.xml"/><Relationship Id="rId1" Type="http://schemas.openxmlformats.org/officeDocument/2006/relationships/slideLayout" Target="../slideLayouts/slideLayout329.xml"/><Relationship Id="rId5" Type="http://schemas.openxmlformats.org/officeDocument/2006/relationships/image" Target="../media/image103.jpeg"/><Relationship Id="rId4" Type="http://schemas.openxmlformats.org/officeDocument/2006/relationships/image" Target="../media/image102.png"/></Relationships>
</file>

<file path=ppt/slides/_rels/slide158.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130.xml"/><Relationship Id="rId1" Type="http://schemas.openxmlformats.org/officeDocument/2006/relationships/slideLayout" Target="../slideLayouts/slideLayout329.xml"/><Relationship Id="rId4" Type="http://schemas.openxmlformats.org/officeDocument/2006/relationships/image" Target="../media/image105.png"/></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25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5.xml"/></Relationships>
</file>

<file path=ppt/slides/_rels/slide160.xml.rels><?xml version="1.0" encoding="UTF-8" standalone="yes"?>
<Relationships xmlns="http://schemas.openxmlformats.org/package/2006/relationships"><Relationship Id="rId3" Type="http://schemas.openxmlformats.org/officeDocument/2006/relationships/image" Target="../media/image106.wmf"/><Relationship Id="rId2" Type="http://schemas.openxmlformats.org/officeDocument/2006/relationships/notesSlide" Target="../notesSlides/notesSlide132.xml"/><Relationship Id="rId1" Type="http://schemas.openxmlformats.org/officeDocument/2006/relationships/slideLayout" Target="../slideLayouts/slideLayout268.xml"/><Relationship Id="rId6" Type="http://schemas.openxmlformats.org/officeDocument/2006/relationships/image" Target="../media/image108.png"/><Relationship Id="rId5" Type="http://schemas.openxmlformats.org/officeDocument/2006/relationships/image" Target="../media/image92.WMF"/><Relationship Id="rId4" Type="http://schemas.openxmlformats.org/officeDocument/2006/relationships/image" Target="../media/image107.jpeg"/></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6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62.xml"/></Relationships>
</file>

<file path=ppt/slides/_rels/slide163.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62.xml"/></Relationships>
</file>

<file path=ppt/slides/_rels/slide164.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62.xml"/></Relationships>
</file>

<file path=ppt/slides/_rels/slide165.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51.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351.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351.xml"/></Relationships>
</file>

<file path=ppt/slides/_rels/slide168.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351.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6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3.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62.xml"/></Relationships>
</file>

<file path=ppt/slides/_rels/slide171.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262.xml"/></Relationships>
</file>

<file path=ppt/slides/_rels/slide172.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62.xml"/></Relationships>
</file>

<file path=ppt/slides/_rels/slide173.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6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63.xml"/></Relationships>
</file>

<file path=ppt/slides/_rels/slide17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6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63.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63.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63.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6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62.xml"/></Relationships>
</file>

<file path=ppt/slides/_rels/slide181.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63.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373.xml"/></Relationships>
</file>

<file path=ppt/slides/_rels/slide18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374.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62.xml"/></Relationships>
</file>

<file path=ppt/slides/_rels/slide185.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6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62.xml"/></Relationships>
</file>

<file path=ppt/slides/_rels/slide187.xml.rels><?xml version="1.0" encoding="UTF-8" standalone="yes"?>
<Relationships xmlns="http://schemas.openxmlformats.org/package/2006/relationships"><Relationship Id="rId3" Type="http://schemas.openxmlformats.org/officeDocument/2006/relationships/image" Target="../media/image109.jpeg"/><Relationship Id="rId2" Type="http://schemas.openxmlformats.org/officeDocument/2006/relationships/notesSlide" Target="../notesSlides/notesSlide159.xml"/><Relationship Id="rId1" Type="http://schemas.openxmlformats.org/officeDocument/2006/relationships/slideLayout" Target="../slideLayouts/slideLayout262.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62.xml"/></Relationships>
</file>

<file path=ppt/slides/_rels/slide18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62.xml"/></Relationships>
</file>

<file path=ppt/slides/_rels/slide19.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3.gif"/><Relationship Id="rId1" Type="http://schemas.openxmlformats.org/officeDocument/2006/relationships/slideLayout" Target="../slideLayouts/slideLayout149.xml"/></Relationships>
</file>

<file path=ppt/slides/_rels/slide190.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62.xml"/></Relationships>
</file>

<file path=ppt/slides/_rels/slide191.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62.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6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6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6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6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6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6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6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6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20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72.xml"/><Relationship Id="rId1" Type="http://schemas.openxmlformats.org/officeDocument/2006/relationships/slideLayout" Target="../slideLayouts/slideLayout329.xml"/><Relationship Id="rId4" Type="http://schemas.openxmlformats.org/officeDocument/2006/relationships/image" Target="../media/image110.jpeg"/></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6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53.xml"/></Relationships>
</file>

<file path=ppt/slides/_rels/slide203.xml.rels><?xml version="1.0" encoding="UTF-8" standalone="yes"?>
<Relationships xmlns="http://schemas.openxmlformats.org/package/2006/relationships"><Relationship Id="rId3" Type="http://schemas.openxmlformats.org/officeDocument/2006/relationships/image" Target="../media/image71.wmf"/><Relationship Id="rId2" Type="http://schemas.openxmlformats.org/officeDocument/2006/relationships/notesSlide" Target="../notesSlides/notesSlide175.xml"/><Relationship Id="rId1" Type="http://schemas.openxmlformats.org/officeDocument/2006/relationships/slideLayout" Target="../slideLayouts/slideLayout384.xml"/></Relationships>
</file>

<file path=ppt/slides/_rels/slide204.xml.rels><?xml version="1.0" encoding="UTF-8" standalone="yes"?>
<Relationships xmlns="http://schemas.openxmlformats.org/package/2006/relationships"><Relationship Id="rId2" Type="http://schemas.openxmlformats.org/officeDocument/2006/relationships/image" Target="../media/image111.png"/><Relationship Id="rId1" Type="http://schemas.openxmlformats.org/officeDocument/2006/relationships/slideLayout" Target="../slideLayouts/slideLayout390.xml"/></Relationships>
</file>

<file path=ppt/slides/_rels/slide205.xml.rels><?xml version="1.0" encoding="UTF-8" standalone="yes"?>
<Relationships xmlns="http://schemas.openxmlformats.org/package/2006/relationships"><Relationship Id="rId2" Type="http://schemas.openxmlformats.org/officeDocument/2006/relationships/image" Target="../media/image112.emf"/><Relationship Id="rId1" Type="http://schemas.openxmlformats.org/officeDocument/2006/relationships/slideLayout" Target="../slideLayouts/slideLayout217.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384.xml"/></Relationships>
</file>

<file path=ppt/slides/_rels/slide207.x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notesSlide" Target="../notesSlides/notesSlide177.xml"/><Relationship Id="rId1" Type="http://schemas.openxmlformats.org/officeDocument/2006/relationships/slideLayout" Target="../slideLayouts/slideLayout296.xml"/><Relationship Id="rId4" Type="http://schemas.openxmlformats.org/officeDocument/2006/relationships/image" Target="../media/image71.wmf"/></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78.xml"/><Relationship Id="rId1" Type="http://schemas.openxmlformats.org/officeDocument/2006/relationships/slideLayout" Target="../slideLayouts/slideLayout384.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387.xml"/></Relationships>
</file>

<file path=ppt/slides/_rels/slide21.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149.xml"/></Relationships>
</file>

<file path=ppt/slides/_rels/slide210.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notesSlide" Target="../notesSlides/notesSlide180.xml"/><Relationship Id="rId1" Type="http://schemas.openxmlformats.org/officeDocument/2006/relationships/slideLayout" Target="../slideLayouts/slideLayout384.xml"/></Relationships>
</file>

<file path=ppt/slides/_rels/slide211.xml.rels><?xml version="1.0" encoding="UTF-8" standalone="yes"?>
<Relationships xmlns="http://schemas.openxmlformats.org/package/2006/relationships"><Relationship Id="rId2" Type="http://schemas.openxmlformats.org/officeDocument/2006/relationships/notesSlide" Target="../notesSlides/notesSlide181.xml"/><Relationship Id="rId1" Type="http://schemas.openxmlformats.org/officeDocument/2006/relationships/slideLayout" Target="../slideLayouts/slideLayout384.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82.xml"/><Relationship Id="rId1" Type="http://schemas.openxmlformats.org/officeDocument/2006/relationships/slideLayout" Target="../slideLayouts/slideLayout384.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83.xml"/><Relationship Id="rId1" Type="http://schemas.openxmlformats.org/officeDocument/2006/relationships/slideLayout" Target="../slideLayouts/slideLayout384.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84.xml"/><Relationship Id="rId1" Type="http://schemas.openxmlformats.org/officeDocument/2006/relationships/slideLayout" Target="../slideLayouts/slideLayout384.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85.xml"/><Relationship Id="rId1" Type="http://schemas.openxmlformats.org/officeDocument/2006/relationships/slideLayout" Target="../slideLayouts/slideLayout384.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86.xml"/><Relationship Id="rId1" Type="http://schemas.openxmlformats.org/officeDocument/2006/relationships/slideLayout" Target="../slideLayouts/slideLayout384.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384.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88.xml"/><Relationship Id="rId1" Type="http://schemas.openxmlformats.org/officeDocument/2006/relationships/slideLayout" Target="../slideLayouts/slideLayout384.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89.xml"/><Relationship Id="rId1" Type="http://schemas.openxmlformats.org/officeDocument/2006/relationships/slideLayout" Target="../slideLayouts/slideLayout38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90.xml"/><Relationship Id="rId1" Type="http://schemas.openxmlformats.org/officeDocument/2006/relationships/slideLayout" Target="../slideLayouts/slideLayout384.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91.xml"/><Relationship Id="rId1" Type="http://schemas.openxmlformats.org/officeDocument/2006/relationships/slideLayout" Target="../slideLayouts/slideLayout385.xml"/></Relationships>
</file>

<file path=ppt/slides/_rels/slide22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92.xml"/><Relationship Id="rId1" Type="http://schemas.openxmlformats.org/officeDocument/2006/relationships/slideLayout" Target="../slideLayouts/slideLayout390.xml"/><Relationship Id="rId5" Type="http://schemas.openxmlformats.org/officeDocument/2006/relationships/image" Target="../media/image115.jpeg"/><Relationship Id="rId4" Type="http://schemas.openxmlformats.org/officeDocument/2006/relationships/image" Target="../media/image114.jpeg"/></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93.xml"/><Relationship Id="rId1" Type="http://schemas.openxmlformats.org/officeDocument/2006/relationships/slideLayout" Target="../slideLayouts/slideLayout385.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94.xml"/><Relationship Id="rId1" Type="http://schemas.openxmlformats.org/officeDocument/2006/relationships/slideLayout" Target="../slideLayouts/slideLayout390.xml"/></Relationships>
</file>

<file path=ppt/slides/_rels/slide225.xml.rels><?xml version="1.0" encoding="UTF-8" standalone="yes"?>
<Relationships xmlns="http://schemas.openxmlformats.org/package/2006/relationships"><Relationship Id="rId2" Type="http://schemas.openxmlformats.org/officeDocument/2006/relationships/notesSlide" Target="../notesSlides/notesSlide195.xml"/><Relationship Id="rId1" Type="http://schemas.openxmlformats.org/officeDocument/2006/relationships/slideLayout" Target="../slideLayouts/slideLayout390.xml"/></Relationships>
</file>

<file path=ppt/slides/_rels/slide22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image" Target="../media/image116.emf"/><Relationship Id="rId1" Type="http://schemas.openxmlformats.org/officeDocument/2006/relationships/slideLayout" Target="../slideLayouts/slideLayout384.xml"/></Relationships>
</file>

<file path=ppt/slides/_rels/slide227.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image" Target="../media/image117.jpeg"/><Relationship Id="rId1" Type="http://schemas.openxmlformats.org/officeDocument/2006/relationships/slideLayout" Target="../slideLayouts/slideLayout385.xml"/><Relationship Id="rId4" Type="http://schemas.openxmlformats.org/officeDocument/2006/relationships/image" Target="../media/image119.jpeg"/></Relationships>
</file>

<file path=ppt/slides/_rels/slide228.xml.rels><?xml version="1.0" encoding="UTF-8" standalone="yes"?>
<Relationships xmlns="http://schemas.openxmlformats.org/package/2006/relationships"><Relationship Id="rId2" Type="http://schemas.openxmlformats.org/officeDocument/2006/relationships/notesSlide" Target="../notesSlides/notesSlide196.xml"/><Relationship Id="rId1" Type="http://schemas.openxmlformats.org/officeDocument/2006/relationships/slideLayout" Target="../slideLayouts/slideLayout385.xml"/></Relationships>
</file>

<file path=ppt/slides/_rels/slide229.xml.rels><?xml version="1.0" encoding="UTF-8" standalone="yes"?>
<Relationships xmlns="http://schemas.openxmlformats.org/package/2006/relationships"><Relationship Id="rId2" Type="http://schemas.openxmlformats.org/officeDocument/2006/relationships/notesSlide" Target="../notesSlides/notesSlide197.xml"/><Relationship Id="rId1" Type="http://schemas.openxmlformats.org/officeDocument/2006/relationships/slideLayout" Target="../slideLayouts/slideLayout38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230.xml.rels><?xml version="1.0" encoding="UTF-8" standalone="yes"?>
<Relationships xmlns="http://schemas.openxmlformats.org/package/2006/relationships"><Relationship Id="rId2" Type="http://schemas.openxmlformats.org/officeDocument/2006/relationships/image" Target="../media/image120.png"/><Relationship Id="rId1" Type="http://schemas.openxmlformats.org/officeDocument/2006/relationships/slideLayout" Target="../slideLayouts/slideLayout385.xml"/></Relationships>
</file>

<file path=ppt/slides/_rels/slide231.xml.rels><?xml version="1.0" encoding="UTF-8" standalone="yes"?>
<Relationships xmlns="http://schemas.openxmlformats.org/package/2006/relationships"><Relationship Id="rId2" Type="http://schemas.openxmlformats.org/officeDocument/2006/relationships/notesSlide" Target="../notesSlides/notesSlide198.xml"/><Relationship Id="rId1" Type="http://schemas.openxmlformats.org/officeDocument/2006/relationships/slideLayout" Target="../slideLayouts/slideLayout384.xml"/></Relationships>
</file>

<file path=ppt/slides/_rels/slide232.xml.rels><?xml version="1.0" encoding="UTF-8" standalone="yes"?>
<Relationships xmlns="http://schemas.openxmlformats.org/package/2006/relationships"><Relationship Id="rId2" Type="http://schemas.openxmlformats.org/officeDocument/2006/relationships/notesSlide" Target="../notesSlides/notesSlide199.xml"/><Relationship Id="rId1" Type="http://schemas.openxmlformats.org/officeDocument/2006/relationships/slideLayout" Target="../slideLayouts/slideLayout384.xml"/></Relationships>
</file>

<file path=ppt/slides/_rels/slide233.xml.rels><?xml version="1.0" encoding="UTF-8" standalone="yes"?>
<Relationships xmlns="http://schemas.openxmlformats.org/package/2006/relationships"><Relationship Id="rId2" Type="http://schemas.openxmlformats.org/officeDocument/2006/relationships/image" Target="../media/image121.jpeg"/><Relationship Id="rId1" Type="http://schemas.openxmlformats.org/officeDocument/2006/relationships/slideLayout" Target="../slideLayouts/slideLayout389.xml"/></Relationships>
</file>

<file path=ppt/slides/_rels/slide234.xml.rels><?xml version="1.0" encoding="UTF-8" standalone="yes"?>
<Relationships xmlns="http://schemas.openxmlformats.org/package/2006/relationships"><Relationship Id="rId2" Type="http://schemas.openxmlformats.org/officeDocument/2006/relationships/image" Target="../media/image122.jpeg"/><Relationship Id="rId1" Type="http://schemas.openxmlformats.org/officeDocument/2006/relationships/slideLayout" Target="../slideLayouts/slideLayout389.xml"/></Relationships>
</file>

<file path=ppt/slides/_rels/slide235.xml.rels><?xml version="1.0" encoding="UTF-8" standalone="yes"?>
<Relationships xmlns="http://schemas.openxmlformats.org/package/2006/relationships"><Relationship Id="rId2" Type="http://schemas.openxmlformats.org/officeDocument/2006/relationships/image" Target="../media/image123.jpeg"/><Relationship Id="rId1" Type="http://schemas.openxmlformats.org/officeDocument/2006/relationships/slideLayout" Target="../slideLayouts/slideLayout389.xml"/></Relationships>
</file>

<file path=ppt/slides/_rels/slide236.xml.rels><?xml version="1.0" encoding="UTF-8" standalone="yes"?>
<Relationships xmlns="http://schemas.openxmlformats.org/package/2006/relationships"><Relationship Id="rId3" Type="http://schemas.openxmlformats.org/officeDocument/2006/relationships/image" Target="../media/image124.gif"/><Relationship Id="rId2" Type="http://schemas.openxmlformats.org/officeDocument/2006/relationships/notesSlide" Target="../notesSlides/notesSlide200.xml"/><Relationship Id="rId1" Type="http://schemas.openxmlformats.org/officeDocument/2006/relationships/slideLayout" Target="../slideLayouts/slideLayout384.xml"/><Relationship Id="rId6" Type="http://schemas.openxmlformats.org/officeDocument/2006/relationships/image" Target="../media/image126.gif"/><Relationship Id="rId5" Type="http://schemas.openxmlformats.org/officeDocument/2006/relationships/image" Target="../media/image86.gif"/><Relationship Id="rId4" Type="http://schemas.openxmlformats.org/officeDocument/2006/relationships/image" Target="../media/image125.png"/></Relationships>
</file>

<file path=ppt/slides/_rels/slide237.xml.rels><?xml version="1.0" encoding="UTF-8" standalone="yes"?>
<Relationships xmlns="http://schemas.openxmlformats.org/package/2006/relationships"><Relationship Id="rId8" Type="http://schemas.openxmlformats.org/officeDocument/2006/relationships/image" Target="../media/image20.wmf"/><Relationship Id="rId3" Type="http://schemas.openxmlformats.org/officeDocument/2006/relationships/image" Target="../media/image92.WMF"/><Relationship Id="rId7" Type="http://schemas.openxmlformats.org/officeDocument/2006/relationships/image" Target="../media/image129.wmf"/><Relationship Id="rId2" Type="http://schemas.openxmlformats.org/officeDocument/2006/relationships/notesSlide" Target="../notesSlides/notesSlide201.xml"/><Relationship Id="rId1" Type="http://schemas.openxmlformats.org/officeDocument/2006/relationships/slideLayout" Target="../slideLayouts/slideLayout384.xml"/><Relationship Id="rId6" Type="http://schemas.openxmlformats.org/officeDocument/2006/relationships/image" Target="../media/image16.wmf"/><Relationship Id="rId11" Type="http://schemas.openxmlformats.org/officeDocument/2006/relationships/image" Target="../media/image130.jpeg"/><Relationship Id="rId5" Type="http://schemas.openxmlformats.org/officeDocument/2006/relationships/image" Target="../media/image128.jpeg"/><Relationship Id="rId10" Type="http://schemas.openxmlformats.org/officeDocument/2006/relationships/image" Target="../media/image19.png"/><Relationship Id="rId4" Type="http://schemas.openxmlformats.org/officeDocument/2006/relationships/image" Target="../media/image127.png"/><Relationship Id="rId9" Type="http://schemas.openxmlformats.org/officeDocument/2006/relationships/image" Target="../media/image67.wmf"/></Relationships>
</file>

<file path=ppt/slides/_rels/slide238.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202.xml"/><Relationship Id="rId1" Type="http://schemas.openxmlformats.org/officeDocument/2006/relationships/slideLayout" Target="../slideLayouts/slideLayout384.xml"/><Relationship Id="rId4" Type="http://schemas.openxmlformats.org/officeDocument/2006/relationships/image" Target="../media/image22.png"/></Relationships>
</file>

<file path=ppt/slides/_rels/slide23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03.xml"/><Relationship Id="rId1" Type="http://schemas.openxmlformats.org/officeDocument/2006/relationships/slideLayout" Target="../slideLayouts/slideLayout384.xml"/></Relationships>
</file>

<file path=ppt/slides/_rels/slide24.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149.xml"/></Relationships>
</file>

<file path=ppt/slides/_rels/slide240.xml.rels><?xml version="1.0" encoding="UTF-8" standalone="yes"?>
<Relationships xmlns="http://schemas.openxmlformats.org/package/2006/relationships"><Relationship Id="rId3" Type="http://schemas.openxmlformats.org/officeDocument/2006/relationships/image" Target="../media/image67.wmf"/><Relationship Id="rId2" Type="http://schemas.openxmlformats.org/officeDocument/2006/relationships/notesSlide" Target="../notesSlides/notesSlide204.xml"/><Relationship Id="rId1" Type="http://schemas.openxmlformats.org/officeDocument/2006/relationships/slideLayout" Target="../slideLayouts/slideLayout390.xml"/><Relationship Id="rId5" Type="http://schemas.openxmlformats.org/officeDocument/2006/relationships/image" Target="../media/image92.WMF"/><Relationship Id="rId4" Type="http://schemas.openxmlformats.org/officeDocument/2006/relationships/image" Target="../media/image106.wmf"/></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205.xml"/><Relationship Id="rId1" Type="http://schemas.openxmlformats.org/officeDocument/2006/relationships/slideLayout" Target="../slideLayouts/slideLayout384.xml"/></Relationships>
</file>

<file path=ppt/slides/_rels/slide242.xml.rels><?xml version="1.0" encoding="UTF-8" standalone="yes"?>
<Relationships xmlns="http://schemas.openxmlformats.org/package/2006/relationships"><Relationship Id="rId2" Type="http://schemas.openxmlformats.org/officeDocument/2006/relationships/notesSlide" Target="../notesSlides/notesSlide206.xml"/><Relationship Id="rId1" Type="http://schemas.openxmlformats.org/officeDocument/2006/relationships/slideLayout" Target="../slideLayouts/slideLayout390.xml"/></Relationships>
</file>

<file path=ppt/slides/_rels/slide243.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390.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84.xm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384.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10.xml"/><Relationship Id="rId1" Type="http://schemas.openxmlformats.org/officeDocument/2006/relationships/slideLayout" Target="../slideLayouts/slideLayout384.xml"/></Relationships>
</file>

<file path=ppt/slides/_rels/slide247.xml.rels><?xml version="1.0" encoding="UTF-8" standalone="yes"?>
<Relationships xmlns="http://schemas.openxmlformats.org/package/2006/relationships"><Relationship Id="rId2" Type="http://schemas.openxmlformats.org/officeDocument/2006/relationships/notesSlide" Target="../notesSlides/notesSlide211.xml"/><Relationship Id="rId1" Type="http://schemas.openxmlformats.org/officeDocument/2006/relationships/slideLayout" Target="../slideLayouts/slideLayout384.xml"/></Relationships>
</file>

<file path=ppt/slides/_rels/slide248.xml.rels><?xml version="1.0" encoding="UTF-8" standalone="yes"?>
<Relationships xmlns="http://schemas.openxmlformats.org/package/2006/relationships"><Relationship Id="rId2" Type="http://schemas.openxmlformats.org/officeDocument/2006/relationships/notesSlide" Target="../notesSlides/notesSlide212.xml"/><Relationship Id="rId1" Type="http://schemas.openxmlformats.org/officeDocument/2006/relationships/slideLayout" Target="../slideLayouts/slideLayout384.xml"/></Relationships>
</file>

<file path=ppt/slides/_rels/slide249.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213.xml"/><Relationship Id="rId1" Type="http://schemas.openxmlformats.org/officeDocument/2006/relationships/slideLayout" Target="../slideLayouts/slideLayout389.xml"/></Relationships>
</file>

<file path=ppt/slides/_rels/slide2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7.jpeg"/><Relationship Id="rId1" Type="http://schemas.openxmlformats.org/officeDocument/2006/relationships/slideLayout" Target="../slideLayouts/slideLayout149.xml"/></Relationships>
</file>

<file path=ppt/slides/_rels/slide250.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214.xml"/><Relationship Id="rId1" Type="http://schemas.openxmlformats.org/officeDocument/2006/relationships/slideLayout" Target="../slideLayouts/slideLayout389.xml"/></Relationships>
</file>

<file path=ppt/slides/_rels/slide251.xml.rels><?xml version="1.0" encoding="UTF-8" standalone="yes"?>
<Relationships xmlns="http://schemas.openxmlformats.org/package/2006/relationships"><Relationship Id="rId3" Type="http://schemas.openxmlformats.org/officeDocument/2006/relationships/image" Target="../media/image134.jpeg"/><Relationship Id="rId2" Type="http://schemas.openxmlformats.org/officeDocument/2006/relationships/notesSlide" Target="../notesSlides/notesSlide215.xml"/><Relationship Id="rId1" Type="http://schemas.openxmlformats.org/officeDocument/2006/relationships/slideLayout" Target="../slideLayouts/slideLayout389.xml"/></Relationships>
</file>

<file path=ppt/slides/_rels/slide252.xml.rels><?xml version="1.0" encoding="UTF-8" standalone="yes"?>
<Relationships xmlns="http://schemas.openxmlformats.org/package/2006/relationships"><Relationship Id="rId3" Type="http://schemas.openxmlformats.org/officeDocument/2006/relationships/image" Target="../media/image135.jpeg"/><Relationship Id="rId2" Type="http://schemas.openxmlformats.org/officeDocument/2006/relationships/notesSlide" Target="../notesSlides/notesSlide216.xml"/><Relationship Id="rId1" Type="http://schemas.openxmlformats.org/officeDocument/2006/relationships/slideLayout" Target="../slideLayouts/slideLayout389.xml"/></Relationships>
</file>

<file path=ppt/slides/_rels/slide253.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217.xml"/><Relationship Id="rId1" Type="http://schemas.openxmlformats.org/officeDocument/2006/relationships/slideLayout" Target="../slideLayouts/slideLayout389.xml"/></Relationships>
</file>

<file path=ppt/slides/_rels/slide254.xml.rels><?xml version="1.0" encoding="UTF-8" standalone="yes"?>
<Relationships xmlns="http://schemas.openxmlformats.org/package/2006/relationships"><Relationship Id="rId3" Type="http://schemas.openxmlformats.org/officeDocument/2006/relationships/image" Target="../media/image137.jpeg"/><Relationship Id="rId2" Type="http://schemas.openxmlformats.org/officeDocument/2006/relationships/notesSlide" Target="../notesSlides/notesSlide218.xml"/><Relationship Id="rId1" Type="http://schemas.openxmlformats.org/officeDocument/2006/relationships/slideLayout" Target="../slideLayouts/slideLayout389.xml"/></Relationships>
</file>

<file path=ppt/slides/_rels/slide255.xml.rels><?xml version="1.0" encoding="UTF-8" standalone="yes"?>
<Relationships xmlns="http://schemas.openxmlformats.org/package/2006/relationships"><Relationship Id="rId8" Type="http://schemas.openxmlformats.org/officeDocument/2006/relationships/image" Target="../media/image139.wmf"/><Relationship Id="rId3" Type="http://schemas.openxmlformats.org/officeDocument/2006/relationships/hyperlink" Target="http://www.google.co.jp/url?sa=i&amp;rct=j&amp;q=&amp;esrc=s&amp;frm=1&amp;source=images&amp;cd=&amp;cad=rja&amp;uact=8&amp;ved=0CAcQjRxqFQoTCKTLo5H6-MgCFQGqpgodKosHhA&amp;url=http://healthil.jp/16963&amp;psig=AFQjCNHT8k-z78UCOjCeKS4GriUehpJYew&amp;ust=1446801534072825" TargetMode="External"/><Relationship Id="rId7" Type="http://schemas.openxmlformats.org/officeDocument/2006/relationships/image" Target="../media/image92.WMF"/><Relationship Id="rId2" Type="http://schemas.openxmlformats.org/officeDocument/2006/relationships/notesSlide" Target="../notesSlides/notesSlide219.xml"/><Relationship Id="rId1" Type="http://schemas.openxmlformats.org/officeDocument/2006/relationships/slideLayout" Target="../slideLayouts/slideLayout390.xml"/><Relationship Id="rId6" Type="http://schemas.openxmlformats.org/officeDocument/2006/relationships/image" Target="../media/image76.jpeg"/><Relationship Id="rId5" Type="http://schemas.openxmlformats.org/officeDocument/2006/relationships/image" Target="../media/image75.jpeg"/><Relationship Id="rId4" Type="http://schemas.openxmlformats.org/officeDocument/2006/relationships/image" Target="../media/image138.jpeg"/><Relationship Id="rId9" Type="http://schemas.openxmlformats.org/officeDocument/2006/relationships/image" Target="../media/image67.wmf"/></Relationships>
</file>

<file path=ppt/slides/_rels/slide256.xml.rels><?xml version="1.0" encoding="UTF-8" standalone="yes"?>
<Relationships xmlns="http://schemas.openxmlformats.org/package/2006/relationships"><Relationship Id="rId3" Type="http://schemas.openxmlformats.org/officeDocument/2006/relationships/image" Target="../media/image140.WMF"/><Relationship Id="rId2" Type="http://schemas.openxmlformats.org/officeDocument/2006/relationships/notesSlide" Target="../notesSlides/notesSlide220.xml"/><Relationship Id="rId1" Type="http://schemas.openxmlformats.org/officeDocument/2006/relationships/slideLayout" Target="../slideLayouts/slideLayout384.xml"/><Relationship Id="rId6" Type="http://schemas.openxmlformats.org/officeDocument/2006/relationships/image" Target="../media/image141.jpeg"/><Relationship Id="rId5" Type="http://schemas.openxmlformats.org/officeDocument/2006/relationships/hyperlink" Target="http://www.google.co.jp/url?sa=i&amp;rct=j&amp;q=&amp;esrc=s&amp;frm=1&amp;source=images&amp;cd=&amp;cad=rja&amp;uact=8&amp;ved=0CAcQjRxqFQoTCKTLo5H6-MgCFQGqpgodKosHhA&amp;url=http://healthil.jp/16963&amp;psig=AFQjCNHT8k-z78UCOjCeKS4GriUehpJYew&amp;ust=1446801534072825" TargetMode="External"/><Relationship Id="rId4" Type="http://schemas.openxmlformats.org/officeDocument/2006/relationships/image" Target="../media/image75.jpeg"/></Relationships>
</file>

<file path=ppt/slides/_rels/slide257.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221.xml"/><Relationship Id="rId1" Type="http://schemas.openxmlformats.org/officeDocument/2006/relationships/slideLayout" Target="../slideLayouts/slideLayout384.xml"/></Relationships>
</file>

<file path=ppt/slides/_rels/slide258.xml.rels><?xml version="1.0" encoding="UTF-8" standalone="yes"?>
<Relationships xmlns="http://schemas.openxmlformats.org/package/2006/relationships"><Relationship Id="rId2" Type="http://schemas.openxmlformats.org/officeDocument/2006/relationships/notesSlide" Target="../notesSlides/notesSlide222.xml"/><Relationship Id="rId1" Type="http://schemas.openxmlformats.org/officeDocument/2006/relationships/slideLayout" Target="../slideLayouts/slideLayout384.xml"/></Relationships>
</file>

<file path=ppt/slides/_rels/slide259.xml.rels><?xml version="1.0" encoding="UTF-8" standalone="yes"?>
<Relationships xmlns="http://schemas.openxmlformats.org/package/2006/relationships"><Relationship Id="rId2" Type="http://schemas.openxmlformats.org/officeDocument/2006/relationships/notesSlide" Target="../notesSlides/notesSlide223.xml"/><Relationship Id="rId1" Type="http://schemas.openxmlformats.org/officeDocument/2006/relationships/slideLayout" Target="../slideLayouts/slideLayout38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9.xml"/></Relationships>
</file>

<file path=ppt/slides/_rels/slide260.xml.rels><?xml version="1.0" encoding="UTF-8" standalone="yes"?>
<Relationships xmlns="http://schemas.openxmlformats.org/package/2006/relationships"><Relationship Id="rId3" Type="http://schemas.openxmlformats.org/officeDocument/2006/relationships/image" Target="../media/image20.wmf"/><Relationship Id="rId2" Type="http://schemas.openxmlformats.org/officeDocument/2006/relationships/notesSlide" Target="../notesSlides/notesSlide224.xml"/><Relationship Id="rId1" Type="http://schemas.openxmlformats.org/officeDocument/2006/relationships/slideLayout" Target="../slideLayouts/slideLayout384.xml"/></Relationships>
</file>

<file path=ppt/slides/_rels/slide261.xml.rels><?xml version="1.0" encoding="UTF-8" standalone="yes"?>
<Relationships xmlns="http://schemas.openxmlformats.org/package/2006/relationships"><Relationship Id="rId2" Type="http://schemas.openxmlformats.org/officeDocument/2006/relationships/notesSlide" Target="../notesSlides/notesSlide225.xml"/><Relationship Id="rId1" Type="http://schemas.openxmlformats.org/officeDocument/2006/relationships/slideLayout" Target="../slideLayouts/slideLayout384.xml"/></Relationships>
</file>

<file path=ppt/slides/_rels/slide262.xml.rels><?xml version="1.0" encoding="UTF-8" standalone="yes"?>
<Relationships xmlns="http://schemas.openxmlformats.org/package/2006/relationships"><Relationship Id="rId2" Type="http://schemas.openxmlformats.org/officeDocument/2006/relationships/notesSlide" Target="../notesSlides/notesSlide226.xml"/><Relationship Id="rId1" Type="http://schemas.openxmlformats.org/officeDocument/2006/relationships/slideLayout" Target="../slideLayouts/slideLayout384.xml"/></Relationships>
</file>

<file path=ppt/slides/_rels/slide263.xml.rels><?xml version="1.0" encoding="UTF-8" standalone="yes"?>
<Relationships xmlns="http://schemas.openxmlformats.org/package/2006/relationships"><Relationship Id="rId2" Type="http://schemas.openxmlformats.org/officeDocument/2006/relationships/notesSlide" Target="../notesSlides/notesSlide227.xml"/><Relationship Id="rId1" Type="http://schemas.openxmlformats.org/officeDocument/2006/relationships/slideLayout" Target="../slideLayouts/slideLayout384.xml"/></Relationships>
</file>

<file path=ppt/slides/_rels/slide264.xml.rels><?xml version="1.0" encoding="UTF-8" standalone="yes"?>
<Relationships xmlns="http://schemas.openxmlformats.org/package/2006/relationships"><Relationship Id="rId2" Type="http://schemas.openxmlformats.org/officeDocument/2006/relationships/notesSlide" Target="../notesSlides/notesSlide228.xml"/><Relationship Id="rId1" Type="http://schemas.openxmlformats.org/officeDocument/2006/relationships/slideLayout" Target="../slideLayouts/slideLayout384.xml"/></Relationships>
</file>

<file path=ppt/slides/_rels/slide265.xml.rels><?xml version="1.0" encoding="UTF-8" standalone="yes"?>
<Relationships xmlns="http://schemas.openxmlformats.org/package/2006/relationships"><Relationship Id="rId2" Type="http://schemas.openxmlformats.org/officeDocument/2006/relationships/notesSlide" Target="../notesSlides/notesSlide229.xml"/><Relationship Id="rId1" Type="http://schemas.openxmlformats.org/officeDocument/2006/relationships/slideLayout" Target="../slideLayouts/slideLayout384.xml"/></Relationships>
</file>

<file path=ppt/slides/_rels/slide266.xml.rels><?xml version="1.0" encoding="UTF-8" standalone="yes"?>
<Relationships xmlns="http://schemas.openxmlformats.org/package/2006/relationships"><Relationship Id="rId3" Type="http://schemas.openxmlformats.org/officeDocument/2006/relationships/image" Target="../media/image66.gif"/><Relationship Id="rId2" Type="http://schemas.openxmlformats.org/officeDocument/2006/relationships/notesSlide" Target="../notesSlides/notesSlide230.xml"/><Relationship Id="rId1" Type="http://schemas.openxmlformats.org/officeDocument/2006/relationships/slideLayout" Target="../slideLayouts/slideLayout384.xml"/><Relationship Id="rId6" Type="http://schemas.openxmlformats.org/officeDocument/2006/relationships/image" Target="../media/image78.png"/><Relationship Id="rId5" Type="http://schemas.openxmlformats.org/officeDocument/2006/relationships/image" Target="../media/image67.wmf"/><Relationship Id="rId4" Type="http://schemas.openxmlformats.org/officeDocument/2006/relationships/image" Target="../media/image15.gif"/></Relationships>
</file>

<file path=ppt/slides/_rels/slide267.xml.rels><?xml version="1.0" encoding="UTF-8" standalone="yes"?>
<Relationships xmlns="http://schemas.openxmlformats.org/package/2006/relationships"><Relationship Id="rId2" Type="http://schemas.openxmlformats.org/officeDocument/2006/relationships/notesSlide" Target="../notesSlides/notesSlide231.xml"/><Relationship Id="rId1" Type="http://schemas.openxmlformats.org/officeDocument/2006/relationships/slideLayout" Target="../slideLayouts/slideLayout384.xml"/></Relationships>
</file>

<file path=ppt/slides/_rels/slide268.xml.rels><?xml version="1.0" encoding="UTF-8" standalone="yes"?>
<Relationships xmlns="http://schemas.openxmlformats.org/package/2006/relationships"><Relationship Id="rId2" Type="http://schemas.openxmlformats.org/officeDocument/2006/relationships/notesSlide" Target="../notesSlides/notesSlide232.xml"/><Relationship Id="rId1" Type="http://schemas.openxmlformats.org/officeDocument/2006/relationships/slideLayout" Target="../slideLayouts/slideLayout384.xml"/></Relationships>
</file>

<file path=ppt/slides/_rels/slide269.xml.rels><?xml version="1.0" encoding="UTF-8" standalone="yes"?>
<Relationships xmlns="http://schemas.openxmlformats.org/package/2006/relationships"><Relationship Id="rId3" Type="http://schemas.openxmlformats.org/officeDocument/2006/relationships/image" Target="../media/image143.png"/><Relationship Id="rId2" Type="http://schemas.openxmlformats.org/officeDocument/2006/relationships/notesSlide" Target="../notesSlides/notesSlide233.xml"/><Relationship Id="rId1" Type="http://schemas.openxmlformats.org/officeDocument/2006/relationships/slideLayout" Target="../slideLayouts/slideLayout384.xml"/></Relationships>
</file>

<file path=ppt/slides/_rels/slide2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49.xml"/></Relationships>
</file>

<file path=ppt/slides/_rels/slide270.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384.xml"/></Relationships>
</file>

<file path=ppt/slides/_rels/slide271.xml.rels><?xml version="1.0" encoding="UTF-8" standalone="yes"?>
<Relationships xmlns="http://schemas.openxmlformats.org/package/2006/relationships"><Relationship Id="rId3" Type="http://schemas.openxmlformats.org/officeDocument/2006/relationships/image" Target="../media/image144.png"/><Relationship Id="rId2" Type="http://schemas.openxmlformats.org/officeDocument/2006/relationships/notesSlide" Target="../notesSlides/notesSlide235.xml"/><Relationship Id="rId1" Type="http://schemas.openxmlformats.org/officeDocument/2006/relationships/slideLayout" Target="../slideLayouts/slideLayout384.xml"/><Relationship Id="rId6" Type="http://schemas.openxmlformats.org/officeDocument/2006/relationships/image" Target="../media/image146.wmf"/><Relationship Id="rId5" Type="http://schemas.openxmlformats.org/officeDocument/2006/relationships/image" Target="../media/image145.png"/><Relationship Id="rId4" Type="http://schemas.openxmlformats.org/officeDocument/2006/relationships/image" Target="../media/image92.WMF"/></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384.xml"/></Relationships>
</file>

<file path=ppt/slides/_rels/slide273.xml.rels><?xml version="1.0" encoding="UTF-8" standalone="yes"?>
<Relationships xmlns="http://schemas.openxmlformats.org/package/2006/relationships"><Relationship Id="rId2" Type="http://schemas.openxmlformats.org/officeDocument/2006/relationships/notesSlide" Target="../notesSlides/notesSlide237.xml"/><Relationship Id="rId1" Type="http://schemas.openxmlformats.org/officeDocument/2006/relationships/slideLayout" Target="../slideLayouts/slideLayout335.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335.xml"/></Relationships>
</file>

<file path=ppt/slides/_rels/slide275.xml.rels><?xml version="1.0" encoding="UTF-8" standalone="yes"?>
<Relationships xmlns="http://schemas.openxmlformats.org/package/2006/relationships"><Relationship Id="rId2" Type="http://schemas.openxmlformats.org/officeDocument/2006/relationships/notesSlide" Target="../notesSlides/notesSlide238.xml"/><Relationship Id="rId1" Type="http://schemas.openxmlformats.org/officeDocument/2006/relationships/slideLayout" Target="../slideLayouts/slideLayout329.xm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39.xml"/><Relationship Id="rId1" Type="http://schemas.openxmlformats.org/officeDocument/2006/relationships/slideLayout" Target="../slideLayouts/slideLayout396.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40.xml"/><Relationship Id="rId1" Type="http://schemas.openxmlformats.org/officeDocument/2006/relationships/slideLayout" Target="../slideLayouts/slideLayout329.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41.xml"/><Relationship Id="rId1" Type="http://schemas.openxmlformats.org/officeDocument/2006/relationships/slideLayout" Target="../slideLayouts/slideLayout32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280.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242.xml"/><Relationship Id="rId1" Type="http://schemas.openxmlformats.org/officeDocument/2006/relationships/slideLayout" Target="../slideLayouts/slideLayout329.xml"/><Relationship Id="rId4" Type="http://schemas.openxmlformats.org/officeDocument/2006/relationships/image" Target="../media/image148.png"/></Relationships>
</file>

<file path=ppt/slides/_rels/slide281.xml.rels><?xml version="1.0" encoding="UTF-8" standalone="yes"?>
<Relationships xmlns="http://schemas.openxmlformats.org/package/2006/relationships"><Relationship Id="rId2" Type="http://schemas.openxmlformats.org/officeDocument/2006/relationships/notesSlide" Target="../notesSlides/notesSlide243.xml"/><Relationship Id="rId1" Type="http://schemas.openxmlformats.org/officeDocument/2006/relationships/slideLayout" Target="../slideLayouts/slideLayout329.xml"/></Relationships>
</file>

<file path=ppt/slides/_rels/slide282.xml.rels><?xml version="1.0" encoding="UTF-8" standalone="yes"?>
<Relationships xmlns="http://schemas.openxmlformats.org/package/2006/relationships"><Relationship Id="rId3" Type="http://schemas.openxmlformats.org/officeDocument/2006/relationships/image" Target="../media/image149.emf"/><Relationship Id="rId2" Type="http://schemas.openxmlformats.org/officeDocument/2006/relationships/notesSlide" Target="../notesSlides/notesSlide244.xml"/><Relationship Id="rId1" Type="http://schemas.openxmlformats.org/officeDocument/2006/relationships/slideLayout" Target="../slideLayouts/slideLayout329.xml"/><Relationship Id="rId4" Type="http://schemas.openxmlformats.org/officeDocument/2006/relationships/chart" Target="../charts/chart3.xml"/></Relationships>
</file>

<file path=ppt/slides/_rels/slide283.xml.rels><?xml version="1.0" encoding="UTF-8" standalone="yes"?>
<Relationships xmlns="http://schemas.openxmlformats.org/package/2006/relationships"><Relationship Id="rId3" Type="http://schemas.openxmlformats.org/officeDocument/2006/relationships/image" Target="../media/image150.emf"/><Relationship Id="rId2" Type="http://schemas.openxmlformats.org/officeDocument/2006/relationships/notesSlide" Target="../notesSlides/notesSlide245.xml"/><Relationship Id="rId1" Type="http://schemas.openxmlformats.org/officeDocument/2006/relationships/slideLayout" Target="../slideLayouts/slideLayout329.xml"/><Relationship Id="rId6" Type="http://schemas.openxmlformats.org/officeDocument/2006/relationships/image" Target="../media/image153.emf"/><Relationship Id="rId5" Type="http://schemas.openxmlformats.org/officeDocument/2006/relationships/image" Target="../media/image152.emf"/><Relationship Id="rId4" Type="http://schemas.openxmlformats.org/officeDocument/2006/relationships/image" Target="../media/image151.emf"/></Relationships>
</file>

<file path=ppt/slides/_rels/slide284.xml.rels><?xml version="1.0" encoding="UTF-8" standalone="yes"?>
<Relationships xmlns="http://schemas.openxmlformats.org/package/2006/relationships"><Relationship Id="rId2" Type="http://schemas.openxmlformats.org/officeDocument/2006/relationships/notesSlide" Target="../notesSlides/notesSlide246.xml"/><Relationship Id="rId1" Type="http://schemas.openxmlformats.org/officeDocument/2006/relationships/slideLayout" Target="../slideLayouts/slideLayout329.xml"/></Relationships>
</file>

<file path=ppt/slides/_rels/slide285.xml.rels><?xml version="1.0" encoding="UTF-8" standalone="yes"?>
<Relationships xmlns="http://schemas.openxmlformats.org/package/2006/relationships"><Relationship Id="rId2" Type="http://schemas.openxmlformats.org/officeDocument/2006/relationships/notesSlide" Target="../notesSlides/notesSlide247.xml"/><Relationship Id="rId1" Type="http://schemas.openxmlformats.org/officeDocument/2006/relationships/slideLayout" Target="../slideLayouts/slideLayout329.xml"/></Relationships>
</file>

<file path=ppt/slides/_rels/slide286.xml.rels><?xml version="1.0" encoding="UTF-8" standalone="yes"?>
<Relationships xmlns="http://schemas.openxmlformats.org/package/2006/relationships"><Relationship Id="rId2" Type="http://schemas.openxmlformats.org/officeDocument/2006/relationships/notesSlide" Target="../notesSlides/notesSlide248.xml"/><Relationship Id="rId1" Type="http://schemas.openxmlformats.org/officeDocument/2006/relationships/slideLayout" Target="../slideLayouts/slideLayout329.xml"/></Relationships>
</file>

<file path=ppt/slides/_rels/slide287.xml.rels><?xml version="1.0" encoding="UTF-8" standalone="yes"?>
<Relationships xmlns="http://schemas.openxmlformats.org/package/2006/relationships"><Relationship Id="rId2" Type="http://schemas.openxmlformats.org/officeDocument/2006/relationships/notesSlide" Target="../notesSlides/notesSlide249.xml"/><Relationship Id="rId1" Type="http://schemas.openxmlformats.org/officeDocument/2006/relationships/slideLayout" Target="../slideLayouts/slideLayout329.xml"/></Relationships>
</file>

<file path=ppt/slides/_rels/slide288.xml.rels><?xml version="1.0" encoding="UTF-8" standalone="yes"?>
<Relationships xmlns="http://schemas.openxmlformats.org/package/2006/relationships"><Relationship Id="rId2" Type="http://schemas.openxmlformats.org/officeDocument/2006/relationships/notesSlide" Target="../notesSlides/notesSlide250.xml"/><Relationship Id="rId1" Type="http://schemas.openxmlformats.org/officeDocument/2006/relationships/slideLayout" Target="../slideLayouts/slideLayout329.xml"/></Relationships>
</file>

<file path=ppt/slides/_rels/slide289.xml.rels><?xml version="1.0" encoding="UTF-8" standalone="yes"?>
<Relationships xmlns="http://schemas.openxmlformats.org/package/2006/relationships"><Relationship Id="rId3" Type="http://schemas.openxmlformats.org/officeDocument/2006/relationships/image" Target="../media/image154.png"/><Relationship Id="rId2" Type="http://schemas.openxmlformats.org/officeDocument/2006/relationships/notesSlide" Target="../notesSlides/notesSlide251.xml"/><Relationship Id="rId1" Type="http://schemas.openxmlformats.org/officeDocument/2006/relationships/slideLayout" Target="../slideLayouts/slideLayout329.xml"/><Relationship Id="rId4" Type="http://schemas.openxmlformats.org/officeDocument/2006/relationships/image" Target="../media/image155.jpeg"/></Relationships>
</file>

<file path=ppt/slides/_rels/slide29.xml.rels><?xml version="1.0" encoding="UTF-8" standalone="yes"?>
<Relationships xmlns="http://schemas.openxmlformats.org/package/2006/relationships"><Relationship Id="rId3" Type="http://schemas.openxmlformats.org/officeDocument/2006/relationships/image" Target="../media/image30.jpeg"/><Relationship Id="rId2" Type="http://schemas.openxmlformats.org/officeDocument/2006/relationships/image" Target="../media/image29.jpeg"/><Relationship Id="rId1" Type="http://schemas.openxmlformats.org/officeDocument/2006/relationships/slideLayout" Target="../slideLayouts/slideLayout149.xml"/></Relationships>
</file>

<file path=ppt/slides/_rels/slide290.xml.rels><?xml version="1.0" encoding="UTF-8" standalone="yes"?>
<Relationships xmlns="http://schemas.openxmlformats.org/package/2006/relationships"><Relationship Id="rId2" Type="http://schemas.openxmlformats.org/officeDocument/2006/relationships/notesSlide" Target="../notesSlides/notesSlide252.xml"/><Relationship Id="rId1" Type="http://schemas.openxmlformats.org/officeDocument/2006/relationships/slideLayout" Target="../slideLayouts/slideLayout329.xml"/></Relationships>
</file>

<file path=ppt/slides/_rels/slide291.xml.rels><?xml version="1.0" encoding="UTF-8" standalone="yes"?>
<Relationships xmlns="http://schemas.openxmlformats.org/package/2006/relationships"><Relationship Id="rId2" Type="http://schemas.openxmlformats.org/officeDocument/2006/relationships/notesSlide" Target="../notesSlides/notesSlide253.xml"/><Relationship Id="rId1" Type="http://schemas.openxmlformats.org/officeDocument/2006/relationships/slideLayout" Target="../slideLayouts/slideLayout329.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330.xml"/></Relationships>
</file>

<file path=ppt/slides/_rels/slide293.xml.rels><?xml version="1.0" encoding="UTF-8" standalone="yes"?>
<Relationships xmlns="http://schemas.openxmlformats.org/package/2006/relationships"><Relationship Id="rId2" Type="http://schemas.openxmlformats.org/officeDocument/2006/relationships/notesSlide" Target="../notesSlides/notesSlide254.xml"/><Relationship Id="rId1" Type="http://schemas.openxmlformats.org/officeDocument/2006/relationships/slideLayout" Target="../slideLayouts/slideLayout329.xml"/></Relationships>
</file>

<file path=ppt/slides/_rels/slide294.xml.rels><?xml version="1.0" encoding="UTF-8" standalone="yes"?>
<Relationships xmlns="http://schemas.openxmlformats.org/package/2006/relationships"><Relationship Id="rId2" Type="http://schemas.openxmlformats.org/officeDocument/2006/relationships/notesSlide" Target="../notesSlides/notesSlide255.xml"/><Relationship Id="rId1" Type="http://schemas.openxmlformats.org/officeDocument/2006/relationships/slideLayout" Target="../slideLayouts/slideLayout411.xml"/></Relationships>
</file>

<file path=ppt/slides/_rels/slide295.xml.rels><?xml version="1.0" encoding="UTF-8" standalone="yes"?>
<Relationships xmlns="http://schemas.openxmlformats.org/package/2006/relationships"><Relationship Id="rId2" Type="http://schemas.openxmlformats.org/officeDocument/2006/relationships/notesSlide" Target="../notesSlides/notesSlide256.xml"/><Relationship Id="rId1" Type="http://schemas.openxmlformats.org/officeDocument/2006/relationships/slideLayout" Target="../slideLayouts/slideLayout422.xml"/></Relationships>
</file>

<file path=ppt/slides/_rels/slide296.xml.rels><?xml version="1.0" encoding="UTF-8" standalone="yes"?>
<Relationships xmlns="http://schemas.openxmlformats.org/package/2006/relationships"><Relationship Id="rId2" Type="http://schemas.openxmlformats.org/officeDocument/2006/relationships/notesSlide" Target="../notesSlides/notesSlide257.xml"/><Relationship Id="rId1" Type="http://schemas.openxmlformats.org/officeDocument/2006/relationships/slideLayout" Target="../slideLayouts/slideLayout422.xml"/></Relationships>
</file>

<file path=ppt/slides/_rels/slide297.xml.rels><?xml version="1.0" encoding="UTF-8" standalone="yes"?>
<Relationships xmlns="http://schemas.openxmlformats.org/package/2006/relationships"><Relationship Id="rId2" Type="http://schemas.openxmlformats.org/officeDocument/2006/relationships/notesSlide" Target="../notesSlides/notesSlide258.xml"/><Relationship Id="rId1" Type="http://schemas.openxmlformats.org/officeDocument/2006/relationships/slideLayout" Target="../slideLayouts/slideLayout422.xml"/></Relationships>
</file>

<file path=ppt/slides/_rels/slide298.xml.rels><?xml version="1.0" encoding="UTF-8" standalone="yes"?>
<Relationships xmlns="http://schemas.openxmlformats.org/package/2006/relationships"><Relationship Id="rId2" Type="http://schemas.openxmlformats.org/officeDocument/2006/relationships/notesSlide" Target="../notesSlides/notesSlide259.xml"/><Relationship Id="rId1" Type="http://schemas.openxmlformats.org/officeDocument/2006/relationships/slideLayout" Target="../slideLayouts/slideLayout422.xml"/></Relationships>
</file>

<file path=ppt/slides/_rels/slide299.xml.rels><?xml version="1.0" encoding="UTF-8" standalone="yes"?>
<Relationships xmlns="http://schemas.openxmlformats.org/package/2006/relationships"><Relationship Id="rId2" Type="http://schemas.openxmlformats.org/officeDocument/2006/relationships/notesSlide" Target="../notesSlides/notesSlide260.xml"/><Relationship Id="rId1" Type="http://schemas.openxmlformats.org/officeDocument/2006/relationships/slideLayout" Target="../slideLayouts/slideLayout41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4.xml"/></Relationships>
</file>

<file path=ppt/slides/_rels/slide30.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149.xml"/></Relationships>
</file>

<file path=ppt/slides/_rels/slide300.xml.rels><?xml version="1.0" encoding="UTF-8" standalone="yes"?>
<Relationships xmlns="http://schemas.openxmlformats.org/package/2006/relationships"><Relationship Id="rId2" Type="http://schemas.openxmlformats.org/officeDocument/2006/relationships/notesSlide" Target="../notesSlides/notesSlide261.xml"/><Relationship Id="rId1" Type="http://schemas.openxmlformats.org/officeDocument/2006/relationships/slideLayout" Target="../slideLayouts/slideLayout411.xml"/></Relationships>
</file>

<file path=ppt/slides/_rels/slide301.xml.rels><?xml version="1.0" encoding="UTF-8" standalone="yes"?>
<Relationships xmlns="http://schemas.openxmlformats.org/package/2006/relationships"><Relationship Id="rId2" Type="http://schemas.openxmlformats.org/officeDocument/2006/relationships/notesSlide" Target="../notesSlides/notesSlide262.xml"/><Relationship Id="rId1" Type="http://schemas.openxmlformats.org/officeDocument/2006/relationships/slideLayout" Target="../slideLayouts/slideLayout411.xml"/></Relationships>
</file>

<file path=ppt/slides/_rels/slide302.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411.xml"/></Relationships>
</file>

<file path=ppt/slides/_rels/slide303.xml.rels><?xml version="1.0" encoding="UTF-8" standalone="yes"?>
<Relationships xmlns="http://schemas.openxmlformats.org/package/2006/relationships"><Relationship Id="rId2" Type="http://schemas.openxmlformats.org/officeDocument/2006/relationships/notesSlide" Target="../notesSlides/notesSlide264.xml"/><Relationship Id="rId1" Type="http://schemas.openxmlformats.org/officeDocument/2006/relationships/slideLayout" Target="../slideLayouts/slideLayout411.xml"/></Relationships>
</file>

<file path=ppt/slides/_rels/slide304.xml.rels><?xml version="1.0" encoding="UTF-8" standalone="yes"?>
<Relationships xmlns="http://schemas.openxmlformats.org/package/2006/relationships"><Relationship Id="rId2" Type="http://schemas.openxmlformats.org/officeDocument/2006/relationships/notesSlide" Target="../notesSlides/notesSlide265.xml"/><Relationship Id="rId1" Type="http://schemas.openxmlformats.org/officeDocument/2006/relationships/slideLayout" Target="../slideLayouts/slideLayout411.xml"/></Relationships>
</file>

<file path=ppt/slides/_rels/slide305.xml.rels><?xml version="1.0" encoding="UTF-8" standalone="yes"?>
<Relationships xmlns="http://schemas.openxmlformats.org/package/2006/relationships"><Relationship Id="rId2" Type="http://schemas.openxmlformats.org/officeDocument/2006/relationships/notesSlide" Target="../notesSlides/notesSlide266.xml"/><Relationship Id="rId1" Type="http://schemas.openxmlformats.org/officeDocument/2006/relationships/slideLayout" Target="../slideLayouts/slideLayout411.xml"/></Relationships>
</file>

<file path=ppt/slides/_rels/slide306.xml.rels><?xml version="1.0" encoding="UTF-8" standalone="yes"?>
<Relationships xmlns="http://schemas.openxmlformats.org/package/2006/relationships"><Relationship Id="rId2" Type="http://schemas.openxmlformats.org/officeDocument/2006/relationships/notesSlide" Target="../notesSlides/notesSlide267.xml"/><Relationship Id="rId1" Type="http://schemas.openxmlformats.org/officeDocument/2006/relationships/slideLayout" Target="../slideLayouts/slideLayout411.xml"/></Relationships>
</file>

<file path=ppt/slides/_rels/slide307.xml.rels><?xml version="1.0" encoding="UTF-8" standalone="yes"?>
<Relationships xmlns="http://schemas.openxmlformats.org/package/2006/relationships"><Relationship Id="rId2" Type="http://schemas.openxmlformats.org/officeDocument/2006/relationships/notesSlide" Target="../notesSlides/notesSlide268.xml"/><Relationship Id="rId1" Type="http://schemas.openxmlformats.org/officeDocument/2006/relationships/slideLayout" Target="../slideLayouts/slideLayout411.xml"/></Relationships>
</file>

<file path=ppt/slides/_rels/slide308.xml.rels><?xml version="1.0" encoding="UTF-8" standalone="yes"?>
<Relationships xmlns="http://schemas.openxmlformats.org/package/2006/relationships"><Relationship Id="rId2" Type="http://schemas.openxmlformats.org/officeDocument/2006/relationships/notesSlide" Target="../notesSlides/notesSlide269.xml"/><Relationship Id="rId1" Type="http://schemas.openxmlformats.org/officeDocument/2006/relationships/slideLayout" Target="../slideLayouts/slideLayout411.xml"/></Relationships>
</file>

<file path=ppt/slides/_rels/slide309.xml.rels><?xml version="1.0" encoding="UTF-8" standalone="yes"?>
<Relationships xmlns="http://schemas.openxmlformats.org/package/2006/relationships"><Relationship Id="rId2" Type="http://schemas.openxmlformats.org/officeDocument/2006/relationships/notesSlide" Target="../notesSlides/notesSlide270.xml"/><Relationship Id="rId1" Type="http://schemas.openxmlformats.org/officeDocument/2006/relationships/slideLayout" Target="../slideLayouts/slideLayout41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310.xml.rels><?xml version="1.0" encoding="UTF-8" standalone="yes"?>
<Relationships xmlns="http://schemas.openxmlformats.org/package/2006/relationships"><Relationship Id="rId2" Type="http://schemas.openxmlformats.org/officeDocument/2006/relationships/notesSlide" Target="../notesSlides/notesSlide271.xml"/><Relationship Id="rId1" Type="http://schemas.openxmlformats.org/officeDocument/2006/relationships/slideLayout" Target="../slideLayouts/slideLayout411.xml"/></Relationships>
</file>

<file path=ppt/slides/_rels/slide311.xml.rels><?xml version="1.0" encoding="UTF-8" standalone="yes"?>
<Relationships xmlns="http://schemas.openxmlformats.org/package/2006/relationships"><Relationship Id="rId2" Type="http://schemas.openxmlformats.org/officeDocument/2006/relationships/notesSlide" Target="../notesSlides/notesSlide272.xml"/><Relationship Id="rId1" Type="http://schemas.openxmlformats.org/officeDocument/2006/relationships/slideLayout" Target="../slideLayouts/slideLayout411.xml"/></Relationships>
</file>

<file path=ppt/slides/_rels/slide312.xml.rels><?xml version="1.0" encoding="UTF-8" standalone="yes"?>
<Relationships xmlns="http://schemas.openxmlformats.org/package/2006/relationships"><Relationship Id="rId2" Type="http://schemas.openxmlformats.org/officeDocument/2006/relationships/notesSlide" Target="../notesSlides/notesSlide273.xml"/><Relationship Id="rId1" Type="http://schemas.openxmlformats.org/officeDocument/2006/relationships/slideLayout" Target="../slideLayouts/slideLayout411.xml"/></Relationships>
</file>

<file path=ppt/slides/_rels/slide313.xml.rels><?xml version="1.0" encoding="UTF-8" standalone="yes"?>
<Relationships xmlns="http://schemas.openxmlformats.org/package/2006/relationships"><Relationship Id="rId2" Type="http://schemas.openxmlformats.org/officeDocument/2006/relationships/notesSlide" Target="../notesSlides/notesSlide274.xml"/><Relationship Id="rId1" Type="http://schemas.openxmlformats.org/officeDocument/2006/relationships/slideLayout" Target="../slideLayouts/slideLayout385.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75.xml"/><Relationship Id="rId1" Type="http://schemas.openxmlformats.org/officeDocument/2006/relationships/slideLayout" Target="../slideLayouts/slideLayout385.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276.xml"/><Relationship Id="rId1" Type="http://schemas.openxmlformats.org/officeDocument/2006/relationships/slideLayout" Target="../slideLayouts/slideLayout385.xml"/></Relationships>
</file>

<file path=ppt/slides/_rels/slide316.xml.rels><?xml version="1.0" encoding="UTF-8" standalone="yes"?>
<Relationships xmlns="http://schemas.openxmlformats.org/package/2006/relationships"><Relationship Id="rId2" Type="http://schemas.openxmlformats.org/officeDocument/2006/relationships/notesSlide" Target="../notesSlides/notesSlide277.xml"/><Relationship Id="rId1" Type="http://schemas.openxmlformats.org/officeDocument/2006/relationships/slideLayout" Target="../slideLayouts/slideLayout385.xml"/></Relationships>
</file>

<file path=ppt/slides/_rels/slide317.xml.rels><?xml version="1.0" encoding="UTF-8" standalone="yes"?>
<Relationships xmlns="http://schemas.openxmlformats.org/package/2006/relationships"><Relationship Id="rId2" Type="http://schemas.openxmlformats.org/officeDocument/2006/relationships/notesSlide" Target="../notesSlides/notesSlide278.xml"/><Relationship Id="rId1" Type="http://schemas.openxmlformats.org/officeDocument/2006/relationships/slideLayout" Target="../slideLayouts/slideLayout385.xml"/></Relationships>
</file>

<file path=ppt/slides/_rels/slide318.xml.rels><?xml version="1.0" encoding="UTF-8" standalone="yes"?>
<Relationships xmlns="http://schemas.openxmlformats.org/package/2006/relationships"><Relationship Id="rId2" Type="http://schemas.openxmlformats.org/officeDocument/2006/relationships/notesSlide" Target="../notesSlides/notesSlide279.xml"/><Relationship Id="rId1" Type="http://schemas.openxmlformats.org/officeDocument/2006/relationships/slideLayout" Target="../slideLayouts/slideLayout385.xml"/></Relationships>
</file>

<file path=ppt/slides/_rels/slide319.xml.rels><?xml version="1.0" encoding="UTF-8" standalone="yes"?>
<Relationships xmlns="http://schemas.openxmlformats.org/package/2006/relationships"><Relationship Id="rId2" Type="http://schemas.openxmlformats.org/officeDocument/2006/relationships/notesSlide" Target="../notesSlides/notesSlide280.xml"/><Relationship Id="rId1" Type="http://schemas.openxmlformats.org/officeDocument/2006/relationships/slideLayout" Target="../slideLayouts/slideLayout41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49.xml"/></Relationships>
</file>

<file path=ppt/slides/_rels/slide320.xml.rels><?xml version="1.0" encoding="UTF-8" standalone="yes"?>
<Relationships xmlns="http://schemas.openxmlformats.org/package/2006/relationships"><Relationship Id="rId2" Type="http://schemas.openxmlformats.org/officeDocument/2006/relationships/notesSlide" Target="../notesSlides/notesSlide281.xml"/><Relationship Id="rId1" Type="http://schemas.openxmlformats.org/officeDocument/2006/relationships/slideLayout" Target="../slideLayouts/slideLayout385.xml"/></Relationships>
</file>

<file path=ppt/slides/_rels/slide321.xml.rels><?xml version="1.0" encoding="UTF-8" standalone="yes"?>
<Relationships xmlns="http://schemas.openxmlformats.org/package/2006/relationships"><Relationship Id="rId2" Type="http://schemas.openxmlformats.org/officeDocument/2006/relationships/notesSlide" Target="../notesSlides/notesSlide282.xml"/><Relationship Id="rId1" Type="http://schemas.openxmlformats.org/officeDocument/2006/relationships/slideLayout" Target="../slideLayouts/slideLayout385.xml"/></Relationships>
</file>

<file path=ppt/slides/_rels/slide322.xml.rels><?xml version="1.0" encoding="UTF-8" standalone="yes"?>
<Relationships xmlns="http://schemas.openxmlformats.org/package/2006/relationships"><Relationship Id="rId2" Type="http://schemas.openxmlformats.org/officeDocument/2006/relationships/notesSlide" Target="../notesSlides/notesSlide283.xml"/><Relationship Id="rId1" Type="http://schemas.openxmlformats.org/officeDocument/2006/relationships/slideLayout" Target="../slideLayouts/slideLayout385.xml"/></Relationships>
</file>

<file path=ppt/slides/_rels/slide323.xml.rels><?xml version="1.0" encoding="UTF-8" standalone="yes"?>
<Relationships xmlns="http://schemas.openxmlformats.org/package/2006/relationships"><Relationship Id="rId2" Type="http://schemas.openxmlformats.org/officeDocument/2006/relationships/notesSlide" Target="../notesSlides/notesSlide284.xml"/><Relationship Id="rId1" Type="http://schemas.openxmlformats.org/officeDocument/2006/relationships/slideLayout" Target="../slideLayouts/slideLayout411.xml"/></Relationships>
</file>

<file path=ppt/slides/_rels/slide324.xml.rels><?xml version="1.0" encoding="UTF-8" standalone="yes"?>
<Relationships xmlns="http://schemas.openxmlformats.org/package/2006/relationships"><Relationship Id="rId2" Type="http://schemas.openxmlformats.org/officeDocument/2006/relationships/notesSlide" Target="../notesSlides/notesSlide285.xml"/><Relationship Id="rId1" Type="http://schemas.openxmlformats.org/officeDocument/2006/relationships/slideLayout" Target="../slideLayouts/slideLayout385.xml"/></Relationships>
</file>

<file path=ppt/slides/_rels/slide325.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385.xml"/></Relationships>
</file>

<file path=ppt/slides/_rels/slide326.xml.rels><?xml version="1.0" encoding="UTF-8" standalone="yes"?>
<Relationships xmlns="http://schemas.openxmlformats.org/package/2006/relationships"><Relationship Id="rId2" Type="http://schemas.openxmlformats.org/officeDocument/2006/relationships/notesSlide" Target="../notesSlides/notesSlide287.xml"/><Relationship Id="rId1" Type="http://schemas.openxmlformats.org/officeDocument/2006/relationships/slideLayout" Target="../slideLayouts/slideLayout385.xml"/></Relationships>
</file>

<file path=ppt/slides/_rels/slide327.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233.xml"/></Relationships>
</file>

<file path=ppt/slides/_rels/slide3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149.xml"/></Relationships>
</file>

<file path=ppt/slides/_rels/slide34.xml.rels><?xml version="1.0" encoding="UTF-8" standalone="yes"?>
<Relationships xmlns="http://schemas.openxmlformats.org/package/2006/relationships"><Relationship Id="rId3" Type="http://schemas.openxmlformats.org/officeDocument/2006/relationships/image" Target="../media/image33.jpeg"/><Relationship Id="rId7" Type="http://schemas.openxmlformats.org/officeDocument/2006/relationships/image" Target="../media/image37.jpeg"/><Relationship Id="rId2" Type="http://schemas.openxmlformats.org/officeDocument/2006/relationships/notesSlide" Target="../notesSlides/notesSlide17.xml"/><Relationship Id="rId1" Type="http://schemas.openxmlformats.org/officeDocument/2006/relationships/slideLayout" Target="../slideLayouts/slideLayout154.xml"/><Relationship Id="rId6" Type="http://schemas.openxmlformats.org/officeDocument/2006/relationships/image" Target="../media/image36.jpeg"/><Relationship Id="rId5" Type="http://schemas.openxmlformats.org/officeDocument/2006/relationships/image" Target="../media/image35.jpeg"/><Relationship Id="rId4" Type="http://schemas.openxmlformats.org/officeDocument/2006/relationships/image" Target="../media/image34.jpeg"/></Relationships>
</file>

<file path=ppt/slides/_rels/slide35.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49.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38.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39.jpeg"/><Relationship Id="rId1" Type="http://schemas.openxmlformats.org/officeDocument/2006/relationships/slideLayout" Target="../slideLayouts/slideLayout149.xml"/><Relationship Id="rId5" Type="http://schemas.openxmlformats.org/officeDocument/2006/relationships/image" Target="../media/image42.jpeg"/><Relationship Id="rId4" Type="http://schemas.openxmlformats.org/officeDocument/2006/relationships/image" Target="../media/image41.jpeg"/></Relationships>
</file>

<file path=ppt/slides/_rels/slide39.xml.rels><?xml version="1.0" encoding="UTF-8" standalone="yes"?>
<Relationships xmlns="http://schemas.openxmlformats.org/package/2006/relationships"><Relationship Id="rId2" Type="http://schemas.openxmlformats.org/officeDocument/2006/relationships/image" Target="../media/image43.jpeg"/><Relationship Id="rId1" Type="http://schemas.openxmlformats.org/officeDocument/2006/relationships/slideLayout" Target="../slideLayouts/slideLayout14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49.xml"/></Relationships>
</file>

<file path=ppt/slides/_rels/slide42.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149.xml"/></Relationships>
</file>

<file path=ppt/slides/_rels/slide43.xml.rels><?xml version="1.0" encoding="UTF-8" standalone="yes"?>
<Relationships xmlns="http://schemas.openxmlformats.org/package/2006/relationships"><Relationship Id="rId3" Type="http://schemas.openxmlformats.org/officeDocument/2006/relationships/image" Target="../media/image46.jpeg"/><Relationship Id="rId2" Type="http://schemas.openxmlformats.org/officeDocument/2006/relationships/image" Target="../media/image45.jpeg"/><Relationship Id="rId1" Type="http://schemas.openxmlformats.org/officeDocument/2006/relationships/slideLayout" Target="../slideLayouts/slideLayout149.xml"/><Relationship Id="rId4" Type="http://schemas.openxmlformats.org/officeDocument/2006/relationships/image" Target="../media/image47.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45.xml.rels><?xml version="1.0" encoding="UTF-8" standalone="yes"?>
<Relationships xmlns="http://schemas.openxmlformats.org/package/2006/relationships"><Relationship Id="rId2" Type="http://schemas.openxmlformats.org/officeDocument/2006/relationships/image" Target="../media/image48.jpeg"/><Relationship Id="rId1" Type="http://schemas.openxmlformats.org/officeDocument/2006/relationships/slideLayout" Target="../slideLayouts/slideLayout14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1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8.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49.xml"/></Relationships>
</file>

<file path=ppt/slides/_rels/slide49.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22.xml"/><Relationship Id="rId1" Type="http://schemas.openxmlformats.org/officeDocument/2006/relationships/slideLayout" Target="../slideLayouts/slideLayout154.xml"/><Relationship Id="rId5" Type="http://schemas.openxmlformats.org/officeDocument/2006/relationships/image" Target="../media/image51.jpeg"/><Relationship Id="rId4" Type="http://schemas.openxmlformats.org/officeDocument/2006/relationships/image" Target="../media/image50.jpe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60.xml"/></Relationships>
</file>

<file path=ppt/slides/_rels/slide50.xml.rels><?xml version="1.0" encoding="UTF-8" standalone="yes"?>
<Relationships xmlns="http://schemas.openxmlformats.org/package/2006/relationships"><Relationship Id="rId8" Type="http://schemas.openxmlformats.org/officeDocument/2006/relationships/image" Target="../media/image57.jpeg"/><Relationship Id="rId3" Type="http://schemas.openxmlformats.org/officeDocument/2006/relationships/image" Target="../media/image52.jpeg"/><Relationship Id="rId7" Type="http://schemas.openxmlformats.org/officeDocument/2006/relationships/image" Target="../media/image56.jpeg"/><Relationship Id="rId2" Type="http://schemas.openxmlformats.org/officeDocument/2006/relationships/notesSlide" Target="../notesSlides/notesSlide23.xml"/><Relationship Id="rId1" Type="http://schemas.openxmlformats.org/officeDocument/2006/relationships/slideLayout" Target="../slideLayouts/slideLayout154.xml"/><Relationship Id="rId6" Type="http://schemas.openxmlformats.org/officeDocument/2006/relationships/image" Target="../media/image55.jpeg"/><Relationship Id="rId5" Type="http://schemas.openxmlformats.org/officeDocument/2006/relationships/image" Target="../media/image54.jpeg"/><Relationship Id="rId4" Type="http://schemas.openxmlformats.org/officeDocument/2006/relationships/image" Target="../media/image53.jpeg"/></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6.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4.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8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8.xml"/></Relationships>
</file>

<file path=ppt/slides/_rels/slide59.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31.xml"/><Relationship Id="rId1" Type="http://schemas.openxmlformats.org/officeDocument/2006/relationships/slideLayout" Target="../slideLayouts/slideLayout100.xml"/></Relationships>
</file>

<file path=ppt/slides/_rels/slide6.xml.rels><?xml version="1.0" encoding="UTF-8" standalone="yes"?>
<Relationships xmlns="http://schemas.openxmlformats.org/package/2006/relationships"><Relationship Id="rId8" Type="http://schemas.openxmlformats.org/officeDocument/2006/relationships/image" Target="../media/image10.wmf"/><Relationship Id="rId13" Type="http://schemas.openxmlformats.org/officeDocument/2006/relationships/image" Target="../media/image15.gif"/><Relationship Id="rId18" Type="http://schemas.openxmlformats.org/officeDocument/2006/relationships/image" Target="../media/image20.wmf"/><Relationship Id="rId3" Type="http://schemas.openxmlformats.org/officeDocument/2006/relationships/image" Target="../media/image5.wmf"/><Relationship Id="rId7" Type="http://schemas.openxmlformats.org/officeDocument/2006/relationships/image" Target="../media/image9.wmf"/><Relationship Id="rId12" Type="http://schemas.openxmlformats.org/officeDocument/2006/relationships/image" Target="../media/image14.gif"/><Relationship Id="rId17" Type="http://schemas.openxmlformats.org/officeDocument/2006/relationships/image" Target="../media/image19.png"/><Relationship Id="rId2" Type="http://schemas.openxmlformats.org/officeDocument/2006/relationships/image" Target="../media/image4.jpeg"/><Relationship Id="rId16" Type="http://schemas.openxmlformats.org/officeDocument/2006/relationships/image" Target="../media/image18.wmf"/><Relationship Id="rId20" Type="http://schemas.openxmlformats.org/officeDocument/2006/relationships/image" Target="../media/image22.png"/><Relationship Id="rId1" Type="http://schemas.openxmlformats.org/officeDocument/2006/relationships/slideLayout" Target="../slideLayouts/slideLayout176.xml"/><Relationship Id="rId6" Type="http://schemas.openxmlformats.org/officeDocument/2006/relationships/image" Target="../media/image8.wmf"/><Relationship Id="rId11" Type="http://schemas.openxmlformats.org/officeDocument/2006/relationships/image" Target="../media/image13.wmf"/><Relationship Id="rId5" Type="http://schemas.openxmlformats.org/officeDocument/2006/relationships/image" Target="../media/image7.wmf"/><Relationship Id="rId15" Type="http://schemas.openxmlformats.org/officeDocument/2006/relationships/image" Target="../media/image17.wmf"/><Relationship Id="rId10" Type="http://schemas.openxmlformats.org/officeDocument/2006/relationships/image" Target="../media/image12.wmf"/><Relationship Id="rId19" Type="http://schemas.openxmlformats.org/officeDocument/2006/relationships/image" Target="../media/image21.wmf"/><Relationship Id="rId4" Type="http://schemas.openxmlformats.org/officeDocument/2006/relationships/image" Target="../media/image6.wmf"/><Relationship Id="rId9" Type="http://schemas.openxmlformats.org/officeDocument/2006/relationships/image" Target="../media/image11.wmf"/><Relationship Id="rId14" Type="http://schemas.openxmlformats.org/officeDocument/2006/relationships/image" Target="../media/image16.wmf"/></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0.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00.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00.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5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3.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53.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3.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5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3.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5.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3.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53.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53.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3.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3.xml"/></Relationships>
</file>

<file path=ppt/slides/_rels/slide7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1.xml"/><Relationship Id="rId1" Type="http://schemas.openxmlformats.org/officeDocument/2006/relationships/slideLayout" Target="../slideLayouts/slideLayout23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25.xml"/></Relationships>
</file>

<file path=ppt/slides/_rels/slide80.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2.xml"/><Relationship Id="rId1" Type="http://schemas.openxmlformats.org/officeDocument/2006/relationships/slideLayout" Target="../slideLayouts/slideLayout239.xml"/></Relationships>
</file>

<file path=ppt/slides/_rels/slide8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53.xml"/><Relationship Id="rId1" Type="http://schemas.openxmlformats.org/officeDocument/2006/relationships/slideLayout" Target="../slideLayouts/slideLayout239.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53.xml"/></Relationships>
</file>

<file path=ppt/slides/_rels/slide8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55.xml"/><Relationship Id="rId1" Type="http://schemas.openxmlformats.org/officeDocument/2006/relationships/slideLayout" Target="../slideLayouts/slideLayout262.xml"/><Relationship Id="rId4" Type="http://schemas.openxmlformats.org/officeDocument/2006/relationships/image" Target="../media/image61.png"/></Relationships>
</file>

<file path=ppt/slides/_rels/slide84.xml.rels><?xml version="1.0" encoding="UTF-8" standalone="yes"?>
<Relationships xmlns="http://schemas.openxmlformats.org/package/2006/relationships"><Relationship Id="rId3" Type="http://schemas.openxmlformats.org/officeDocument/2006/relationships/image" Target="../media/image62.wmf"/><Relationship Id="rId2" Type="http://schemas.openxmlformats.org/officeDocument/2006/relationships/notesSlide" Target="../notesSlides/notesSlide56.xml"/><Relationship Id="rId1" Type="http://schemas.openxmlformats.org/officeDocument/2006/relationships/slideLayout" Target="../slideLayouts/slideLayout273.xml"/></Relationships>
</file>

<file path=ppt/slides/_rels/slide8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7.xml"/><Relationship Id="rId1" Type="http://schemas.openxmlformats.org/officeDocument/2006/relationships/slideLayout" Target="../slideLayouts/slideLayout273.xml"/><Relationship Id="rId4" Type="http://schemas.openxmlformats.org/officeDocument/2006/relationships/image" Target="../media/image63.png"/></Relationships>
</file>

<file path=ppt/slides/_rels/slide86.xml.rels><?xml version="1.0" encoding="UTF-8" standalone="yes"?>
<Relationships xmlns="http://schemas.openxmlformats.org/package/2006/relationships"><Relationship Id="rId3" Type="http://schemas.openxmlformats.org/officeDocument/2006/relationships/image" Target="../media/image64.jpeg"/><Relationship Id="rId2" Type="http://schemas.openxmlformats.org/officeDocument/2006/relationships/notesSlide" Target="../notesSlides/notesSlide58.xml"/><Relationship Id="rId1" Type="http://schemas.openxmlformats.org/officeDocument/2006/relationships/slideLayout" Target="../slideLayouts/slideLayout284.xml"/><Relationship Id="rId4" Type="http://schemas.openxmlformats.org/officeDocument/2006/relationships/image" Target="../media/image65.jpeg"/></Relationships>
</file>

<file path=ppt/slides/_rels/slide87.xml.rels><?xml version="1.0" encoding="UTF-8" standalone="yes"?>
<Relationships xmlns="http://schemas.openxmlformats.org/package/2006/relationships"><Relationship Id="rId3" Type="http://schemas.openxmlformats.org/officeDocument/2006/relationships/image" Target="../media/image66.gif"/><Relationship Id="rId2" Type="http://schemas.openxmlformats.org/officeDocument/2006/relationships/notesSlide" Target="../notesSlides/notesSlide59.xml"/><Relationship Id="rId1" Type="http://schemas.openxmlformats.org/officeDocument/2006/relationships/slideLayout" Target="../slideLayouts/slideLayout285.xml"/><Relationship Id="rId6" Type="http://schemas.openxmlformats.org/officeDocument/2006/relationships/image" Target="../media/image68.png"/><Relationship Id="rId5" Type="http://schemas.openxmlformats.org/officeDocument/2006/relationships/image" Target="../media/image15.gif"/><Relationship Id="rId4" Type="http://schemas.openxmlformats.org/officeDocument/2006/relationships/image" Target="../media/image67.wmf"/></Relationships>
</file>

<file path=ppt/slides/_rels/slide88.xml.rels><?xml version="1.0" encoding="UTF-8" standalone="yes"?>
<Relationships xmlns="http://schemas.openxmlformats.org/package/2006/relationships"><Relationship Id="rId3" Type="http://schemas.openxmlformats.org/officeDocument/2006/relationships/image" Target="../media/image69.wmf"/><Relationship Id="rId7" Type="http://schemas.openxmlformats.org/officeDocument/2006/relationships/image" Target="../media/image70.png"/><Relationship Id="rId2" Type="http://schemas.openxmlformats.org/officeDocument/2006/relationships/notesSlide" Target="../notesSlides/notesSlide60.xml"/><Relationship Id="rId1" Type="http://schemas.openxmlformats.org/officeDocument/2006/relationships/slideLayout" Target="../slideLayouts/slideLayout285.xml"/><Relationship Id="rId6" Type="http://schemas.openxmlformats.org/officeDocument/2006/relationships/image" Target="../media/image15.gif"/><Relationship Id="rId5" Type="http://schemas.openxmlformats.org/officeDocument/2006/relationships/image" Target="../media/image66.gif"/><Relationship Id="rId4" Type="http://schemas.openxmlformats.org/officeDocument/2006/relationships/image" Target="../media/image67.wmf"/></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8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5.xml"/></Relationships>
</file>

<file path=ppt/slides/_rels/slide90.xml.rels><?xml version="1.0" encoding="UTF-8" standalone="yes"?>
<Relationships xmlns="http://schemas.openxmlformats.org/package/2006/relationships"><Relationship Id="rId8" Type="http://schemas.openxmlformats.org/officeDocument/2006/relationships/image" Target="../media/image71.wmf"/><Relationship Id="rId3" Type="http://schemas.openxmlformats.org/officeDocument/2006/relationships/image" Target="../media/image66.gif"/><Relationship Id="rId7" Type="http://schemas.openxmlformats.org/officeDocument/2006/relationships/image" Target="../media/image69.wmf"/><Relationship Id="rId2" Type="http://schemas.openxmlformats.org/officeDocument/2006/relationships/notesSlide" Target="../notesSlides/notesSlide62.xml"/><Relationship Id="rId1" Type="http://schemas.openxmlformats.org/officeDocument/2006/relationships/slideLayout" Target="../slideLayouts/slideLayout285.xml"/><Relationship Id="rId6" Type="http://schemas.openxmlformats.org/officeDocument/2006/relationships/image" Target="../media/image68.png"/><Relationship Id="rId5" Type="http://schemas.openxmlformats.org/officeDocument/2006/relationships/image" Target="../media/image15.gif"/><Relationship Id="rId4" Type="http://schemas.openxmlformats.org/officeDocument/2006/relationships/image" Target="../media/image67.wmf"/></Relationships>
</file>

<file path=ppt/slides/_rels/slide9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63.xml"/><Relationship Id="rId1" Type="http://schemas.openxmlformats.org/officeDocument/2006/relationships/slideLayout" Target="../slideLayouts/slideLayout284.xml"/></Relationships>
</file>

<file path=ppt/slides/_rels/slide92.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64.xml"/><Relationship Id="rId1" Type="http://schemas.openxmlformats.org/officeDocument/2006/relationships/slideLayout" Target="../slideLayouts/slideLayout284.xml"/><Relationship Id="rId4" Type="http://schemas.openxmlformats.org/officeDocument/2006/relationships/image" Target="../media/image74.png"/></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62.xml"/></Relationships>
</file>

<file path=ppt/slides/_rels/slide94.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66.xml"/><Relationship Id="rId1" Type="http://schemas.openxmlformats.org/officeDocument/2006/relationships/slideLayout" Target="../slideLayouts/slideLayout285.xml"/><Relationship Id="rId4" Type="http://schemas.openxmlformats.org/officeDocument/2006/relationships/image" Target="../media/image76.jpeg"/></Relationships>
</file>

<file path=ppt/slides/_rels/slide95.xml.rels><?xml version="1.0" encoding="UTF-8" standalone="yes"?>
<Relationships xmlns="http://schemas.openxmlformats.org/package/2006/relationships"><Relationship Id="rId3" Type="http://schemas.openxmlformats.org/officeDocument/2006/relationships/image" Target="../media/image77.emf"/><Relationship Id="rId2" Type="http://schemas.openxmlformats.org/officeDocument/2006/relationships/notesSlide" Target="../notesSlides/notesSlide67.xml"/><Relationship Id="rId1" Type="http://schemas.openxmlformats.org/officeDocument/2006/relationships/slideLayout" Target="../slideLayouts/slideLayout286.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286.xml"/></Relationships>
</file>

<file path=ppt/slides/_rels/slide97.xml.rels><?xml version="1.0" encoding="UTF-8" standalone="yes"?>
<Relationships xmlns="http://schemas.openxmlformats.org/package/2006/relationships"><Relationship Id="rId3" Type="http://schemas.openxmlformats.org/officeDocument/2006/relationships/image" Target="../media/image71.wmf"/><Relationship Id="rId2" Type="http://schemas.openxmlformats.org/officeDocument/2006/relationships/notesSlide" Target="../notesSlides/notesSlide69.xml"/><Relationship Id="rId1" Type="http://schemas.openxmlformats.org/officeDocument/2006/relationships/slideLayout" Target="../slideLayouts/slideLayout285.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62.xml"/></Relationships>
</file>

<file path=ppt/slides/_rels/slide99.xml.rels><?xml version="1.0" encoding="UTF-8" standalone="yes"?>
<Relationships xmlns="http://schemas.openxmlformats.org/package/2006/relationships"><Relationship Id="rId3" Type="http://schemas.openxmlformats.org/officeDocument/2006/relationships/image" Target="../media/image66.gif"/><Relationship Id="rId2" Type="http://schemas.openxmlformats.org/officeDocument/2006/relationships/notesSlide" Target="../notesSlides/notesSlide71.xml"/><Relationship Id="rId1" Type="http://schemas.openxmlformats.org/officeDocument/2006/relationships/slideLayout" Target="../slideLayouts/slideLayout285.xml"/><Relationship Id="rId6" Type="http://schemas.openxmlformats.org/officeDocument/2006/relationships/image" Target="../media/image78.png"/><Relationship Id="rId5" Type="http://schemas.openxmlformats.org/officeDocument/2006/relationships/image" Target="../media/image67.wmf"/><Relationship Id="rId4" Type="http://schemas.openxmlformats.org/officeDocument/2006/relationships/image" Target="../media/image15.gi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図 5"/>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761315" y="4197964"/>
            <a:ext cx="2003411" cy="2487640"/>
          </a:xfrm>
          <a:prstGeom prst="rect">
            <a:avLst/>
          </a:prstGeom>
          <a:gradFill rotWithShape="0">
            <a:gsLst>
              <a:gs pos="0">
                <a:srgbClr val="5E9EFF"/>
              </a:gs>
              <a:gs pos="39999">
                <a:srgbClr val="85C2FF"/>
              </a:gs>
              <a:gs pos="70000">
                <a:srgbClr val="C4D6EB"/>
              </a:gs>
              <a:gs pos="100000">
                <a:srgbClr val="FFEBFA"/>
              </a:gs>
            </a:gsLst>
            <a:lin ang="10800000"/>
          </a:gradFill>
          <a:ln>
            <a:noFill/>
          </a:ln>
          <a:extLst>
            <a:ext uri="{91240B29-F687-4F45-9708-019B960494DF}">
              <a14:hiddenLine xmlns:a14="http://schemas.microsoft.com/office/drawing/2010/main" w="9525">
                <a:solidFill>
                  <a:srgbClr val="000000"/>
                </a:solidFill>
                <a:miter lim="800000"/>
                <a:headEnd/>
                <a:tailEnd/>
              </a14:hiddenLine>
            </a:ext>
          </a:extLst>
        </p:spPr>
      </p:pic>
      <p:sp>
        <p:nvSpPr>
          <p:cNvPr id="6" name="タイトル 1"/>
          <p:cNvSpPr>
            <a:spLocks noGrp="1"/>
          </p:cNvSpPr>
          <p:nvPr>
            <p:ph type="ctrTitle"/>
          </p:nvPr>
        </p:nvSpPr>
        <p:spPr>
          <a:xfrm>
            <a:off x="351114" y="1341438"/>
            <a:ext cx="9205799" cy="1827212"/>
          </a:xfrm>
        </p:spPr>
        <p:txBody>
          <a:bodyPr>
            <a:normAutofit fontScale="90000"/>
          </a:bodyPr>
          <a:lstStyle/>
          <a:p>
            <a:r>
              <a:rPr lang="en-US" altLang="ja-JP" sz="3200" dirty="0" smtClean="0">
                <a:latin typeface="+mj-ea"/>
              </a:rPr>
              <a:t>《</a:t>
            </a:r>
            <a:r>
              <a:rPr lang="ja-JP" altLang="en-US" sz="3200" dirty="0">
                <a:latin typeface="+mj-ea"/>
              </a:rPr>
              <a:t>都道府県医師会</a:t>
            </a:r>
            <a:r>
              <a:rPr lang="ja-JP" altLang="en-US" sz="3200" dirty="0" smtClean="0">
                <a:latin typeface="+mj-ea"/>
              </a:rPr>
              <a:t> 社会保険担当理事連絡協議会</a:t>
            </a:r>
            <a:r>
              <a:rPr lang="en-US" altLang="ja-JP" sz="3200" dirty="0" smtClean="0">
                <a:latin typeface="+mj-ea"/>
              </a:rPr>
              <a:t>》</a:t>
            </a:r>
            <a:br>
              <a:rPr lang="en-US" altLang="ja-JP" sz="3200" dirty="0" smtClean="0">
                <a:latin typeface="+mj-ea"/>
              </a:rPr>
            </a:br>
            <a:r>
              <a:rPr lang="ja-JP" altLang="en-US" dirty="0" smtClean="0">
                <a:ea typeface="HG創英角ｺﾞｼｯｸUB" pitchFamily="49" charset="-128"/>
              </a:rPr>
              <a:t>平成２８年度診療報酬改定について</a:t>
            </a:r>
            <a:r>
              <a:rPr lang="en-US" altLang="ja-JP" dirty="0" smtClean="0">
                <a:ea typeface="HG創英角ｺﾞｼｯｸUB" pitchFamily="49" charset="-128"/>
              </a:rPr>
              <a:t/>
            </a:r>
            <a:br>
              <a:rPr lang="en-US" altLang="ja-JP" dirty="0" smtClean="0">
                <a:ea typeface="HG創英角ｺﾞｼｯｸUB" pitchFamily="49" charset="-128"/>
              </a:rPr>
            </a:br>
            <a:r>
              <a:rPr lang="en-US" altLang="ja-JP" dirty="0" smtClean="0">
                <a:ea typeface="HG創英角ｺﾞｼｯｸUB" pitchFamily="49" charset="-128"/>
              </a:rPr>
              <a:t>〔</a:t>
            </a:r>
            <a:r>
              <a:rPr lang="ja-JP" altLang="en-US" dirty="0" smtClean="0">
                <a:ea typeface="HG創英角ｺﾞｼｯｸUB" pitchFamily="49" charset="-128"/>
              </a:rPr>
              <a:t>概要版</a:t>
            </a:r>
            <a:r>
              <a:rPr lang="en-US" altLang="ja-JP" dirty="0" smtClean="0">
                <a:ea typeface="HG創英角ｺﾞｼｯｸUB" pitchFamily="49" charset="-128"/>
              </a:rPr>
              <a:t>〕</a:t>
            </a:r>
            <a:endParaRPr lang="ja-JP" altLang="en-US" sz="3600" dirty="0">
              <a:latin typeface="HGP創英角ｺﾞｼｯｸUB" panose="020B0900000000000000" pitchFamily="50" charset="-128"/>
              <a:ea typeface="HGP創英角ｺﾞｼｯｸUB" panose="020B0900000000000000" pitchFamily="50" charset="-128"/>
            </a:endParaRPr>
          </a:p>
        </p:txBody>
      </p:sp>
      <p:sp>
        <p:nvSpPr>
          <p:cNvPr id="7" name="サブタイトル 2"/>
          <p:cNvSpPr>
            <a:spLocks noGrp="1"/>
          </p:cNvSpPr>
          <p:nvPr>
            <p:ph type="subTitle" idx="1"/>
          </p:nvPr>
        </p:nvSpPr>
        <p:spPr>
          <a:xfrm>
            <a:off x="1443297" y="4221163"/>
            <a:ext cx="6933723" cy="1657350"/>
          </a:xfrm>
        </p:spPr>
        <p:txBody>
          <a:bodyPr>
            <a:normAutofit/>
          </a:bodyPr>
          <a:lstStyle/>
          <a:p>
            <a:pPr eaLnBrk="1" hangingPunct="1">
              <a:spcBef>
                <a:spcPct val="0"/>
              </a:spcBef>
            </a:pPr>
            <a:r>
              <a:rPr lang="ja-JP" altLang="en-US" dirty="0" smtClean="0">
                <a:solidFill>
                  <a:schemeClr val="tx1"/>
                </a:solidFill>
              </a:rPr>
              <a:t>平成２８年３月５日</a:t>
            </a:r>
          </a:p>
          <a:p>
            <a:pPr eaLnBrk="1" hangingPunct="1">
              <a:spcBef>
                <a:spcPct val="0"/>
              </a:spcBef>
            </a:pPr>
            <a:r>
              <a:rPr lang="ja-JP" altLang="en-US" dirty="0" smtClean="0">
                <a:solidFill>
                  <a:schemeClr val="tx1"/>
                </a:solidFill>
              </a:rPr>
              <a:t>公益社団法人日本医師会 常任</a:t>
            </a:r>
            <a:r>
              <a:rPr lang="ja-JP" altLang="en-US" dirty="0">
                <a:solidFill>
                  <a:schemeClr val="tx1"/>
                </a:solidFill>
              </a:rPr>
              <a:t>理事</a:t>
            </a:r>
            <a:endParaRPr lang="ja-JP" altLang="en-US" dirty="0" smtClean="0">
              <a:solidFill>
                <a:schemeClr val="tx1"/>
              </a:solidFill>
            </a:endParaRPr>
          </a:p>
          <a:p>
            <a:pPr eaLnBrk="1" hangingPunct="1">
              <a:spcBef>
                <a:spcPct val="0"/>
              </a:spcBef>
            </a:pPr>
            <a:r>
              <a:rPr lang="ja-JP" altLang="en-US" dirty="0" smtClean="0">
                <a:solidFill>
                  <a:schemeClr val="tx1"/>
                </a:solidFill>
              </a:rPr>
              <a:t>松 本 純 一</a:t>
            </a:r>
            <a:endParaRPr lang="en-US" altLang="ja-JP" dirty="0" smtClean="0">
              <a:solidFill>
                <a:schemeClr val="tx1"/>
              </a:solidFill>
            </a:endParaRPr>
          </a:p>
        </p:txBody>
      </p:sp>
    </p:spTree>
    <p:extLst>
      <p:ext uri="{BB962C8B-B14F-4D97-AF65-F5344CB8AC3E}">
        <p14:creationId xmlns:p14="http://schemas.microsoft.com/office/powerpoint/2010/main" val="2024305712"/>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3729" y="642113"/>
            <a:ext cx="4972504"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smtClean="0">
                <a:solidFill>
                  <a:srgbClr val="000000"/>
                </a:solidFill>
              </a:rPr>
              <a:t>２．改定の基本的視点と具体的方向性②</a:t>
            </a:r>
            <a:endParaRPr lang="en-US" altLang="ja-JP" sz="2200" dirty="0" smtClean="0">
              <a:solidFill>
                <a:srgbClr val="000000"/>
              </a:solidFill>
            </a:endParaRPr>
          </a:p>
        </p:txBody>
      </p:sp>
      <p:sp>
        <p:nvSpPr>
          <p:cNvPr id="7" name="Rectangle 4"/>
          <p:cNvSpPr>
            <a:spLocks noChangeArrowheads="1"/>
          </p:cNvSpPr>
          <p:nvPr/>
        </p:nvSpPr>
        <p:spPr bwMode="auto">
          <a:xfrm>
            <a:off x="340537" y="1055499"/>
            <a:ext cx="9360827" cy="5719514"/>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smtClean="0">
                <a:solidFill>
                  <a:srgbClr val="000000"/>
                </a:solidFill>
                <a:latin typeface="ＭＳ Ｐゴシック"/>
              </a:rPr>
              <a:t>（１）地域包括ケアシステムの推進と医療機能の分化・強化、連携に関する視点</a:t>
            </a:r>
            <a:endParaRPr lang="en-US" altLang="ja-JP" sz="2000" b="1" u="sng" dirty="0" smtClean="0">
              <a:solidFill>
                <a:srgbClr val="000000"/>
              </a:solidFill>
              <a:latin typeface="ＭＳ Ｐゴシック"/>
            </a:endParaRPr>
          </a:p>
          <a:p>
            <a:pPr algn="r" fontAlgn="base">
              <a:lnSpc>
                <a:spcPts val="2200"/>
              </a:lnSpc>
              <a:spcBef>
                <a:spcPct val="0"/>
              </a:spcBef>
              <a:spcAft>
                <a:spcPct val="0"/>
              </a:spcAft>
              <a:defRPr/>
            </a:pPr>
            <a:r>
              <a:rPr lang="ja-JP" altLang="en-US" sz="2000" b="1" dirty="0">
                <a:solidFill>
                  <a:srgbClr val="000000"/>
                </a:solidFill>
                <a:latin typeface="ＭＳ Ｐゴシック"/>
              </a:rPr>
              <a:t>　</a:t>
            </a:r>
            <a:r>
              <a:rPr lang="ja-JP" altLang="en-US" sz="2000" b="1" dirty="0" smtClean="0">
                <a:solidFill>
                  <a:srgbClr val="000000"/>
                </a:solidFill>
                <a:latin typeface="ＭＳ Ｐゴシック"/>
              </a:rPr>
              <a:t>　</a:t>
            </a:r>
            <a:r>
              <a:rPr lang="en-US" altLang="ja-JP" sz="2000" b="1" dirty="0" smtClean="0">
                <a:solidFill>
                  <a:srgbClr val="000000"/>
                </a:solidFill>
                <a:latin typeface="ＭＳ Ｐゴシック"/>
              </a:rPr>
              <a:t>【</a:t>
            </a:r>
            <a:r>
              <a:rPr lang="ja-JP" altLang="en-US" sz="2000" b="1" dirty="0" smtClean="0">
                <a:solidFill>
                  <a:srgbClr val="000000"/>
                </a:solidFill>
                <a:latin typeface="ＭＳ Ｐゴシック"/>
              </a:rPr>
              <a:t>重点課題</a:t>
            </a:r>
            <a:r>
              <a:rPr lang="en-US" altLang="ja-JP" sz="2000" b="1" dirty="0" smtClean="0">
                <a:solidFill>
                  <a:srgbClr val="000000"/>
                </a:solidFill>
                <a:latin typeface="ＭＳ Ｐゴシック"/>
              </a:rPr>
              <a:t>】</a:t>
            </a:r>
            <a:endParaRPr lang="en-US" altLang="ja-JP" sz="2000" b="1" dirty="0">
              <a:solidFill>
                <a:srgbClr val="000000"/>
              </a:solidFill>
              <a:latin typeface="ＭＳ Ｐゴシック"/>
            </a:endParaRPr>
          </a:p>
          <a:p>
            <a:pPr fontAlgn="base">
              <a:lnSpc>
                <a:spcPts val="2100"/>
              </a:lnSpc>
              <a:spcAft>
                <a:spcPct val="0"/>
              </a:spcAft>
              <a:defRPr/>
            </a:pPr>
            <a:r>
              <a:rPr kumimoji="0" lang="ja-JP" altLang="en-US" u="heavy" kern="0" dirty="0" smtClean="0">
                <a:solidFill>
                  <a:prstClr val="black"/>
                </a:solidFill>
                <a:uFill>
                  <a:solidFill>
                    <a:srgbClr val="FF0000"/>
                  </a:solidFill>
                </a:uFill>
                <a:latin typeface="ＭＳ Ｐゴシック"/>
              </a:rPr>
              <a:t>ウ　地域包括ケアシステム推進のための取組の強化</a:t>
            </a:r>
            <a:endParaRPr kumimoji="0" lang="en-US" altLang="ja-JP" u="heavy" kern="0" dirty="0" smtClean="0">
              <a:solidFill>
                <a:prstClr val="black"/>
              </a:solidFill>
              <a:uFill>
                <a:solidFill>
                  <a:srgbClr val="FF0000"/>
                </a:solidFill>
              </a:uFill>
              <a:latin typeface="ＭＳ Ｐゴシック"/>
            </a:endParaRPr>
          </a:p>
          <a:p>
            <a:pPr fontAlgn="base">
              <a:lnSpc>
                <a:spcPts val="2100"/>
              </a:lnSpc>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複数の慢性疾患を有する患者に対し、療養上の指導、服薬管理、健康管理等の対応を</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継続的に実施するなど、個別の疾患だけではなく、患者に応じた診療が行われるよう、</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かかりつけ医やかかりつけ歯科医の機能を評価。</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a:t>
            </a:r>
            <a:r>
              <a:rPr kumimoji="0" lang="ja-JP" altLang="en-US" kern="0" dirty="0">
                <a:solidFill>
                  <a:prstClr val="black"/>
                </a:solidFill>
                <a:latin typeface="ＭＳ Ｐゴシック"/>
              </a:rPr>
              <a:t>患者</a:t>
            </a:r>
            <a:r>
              <a:rPr kumimoji="0" lang="ja-JP" altLang="en-US" kern="0" dirty="0" smtClean="0">
                <a:solidFill>
                  <a:prstClr val="black"/>
                </a:solidFill>
                <a:latin typeface="ＭＳ Ｐゴシック"/>
              </a:rPr>
              <a:t>の薬物療法の有効性・安全性確保のため、服薬情報の一元的な把握とそれに基づく</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薬学的管理・指導が行われるよう、かかりつけ薬剤師・薬局の機能を評価。</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ja-JP" altLang="en-US" kern="0" dirty="0" smtClean="0">
                <a:solidFill>
                  <a:prstClr val="black"/>
                </a:solidFill>
                <a:latin typeface="ＭＳ Ｐゴシック"/>
              </a:rPr>
              <a:t>  ・　　医療機関間の連携、医療介護連携、栄養指導等、地域包括ケアシステムの推進のための</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医師、歯科医師、薬剤師、看護師等による多職種連携の取組を強化。</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　　患者が安心・納得して退院し、早期に住み慣れた地域で療養や生活を継続できるための</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取組を推進。</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ja-JP" altLang="en-US" u="heavy" kern="0" dirty="0" smtClean="0">
                <a:solidFill>
                  <a:prstClr val="black"/>
                </a:solidFill>
                <a:uFill>
                  <a:solidFill>
                    <a:srgbClr val="FF0000"/>
                  </a:solidFill>
                </a:uFill>
                <a:latin typeface="ＭＳ Ｐゴシック"/>
              </a:rPr>
              <a:t>エ　質の高い在宅医療・訪問看護の確保</a:t>
            </a:r>
            <a:endParaRPr kumimoji="0" lang="en-US" altLang="ja-JP" u="heavy" kern="0" dirty="0" smtClean="0">
              <a:solidFill>
                <a:prstClr val="black"/>
              </a:solidFill>
              <a:uFill>
                <a:solidFill>
                  <a:srgbClr val="FF0000"/>
                </a:solidFill>
              </a:uFill>
              <a:latin typeface="ＭＳ Ｐゴシック"/>
            </a:endParaRPr>
          </a:p>
          <a:p>
            <a:pPr fontAlgn="base">
              <a:lnSpc>
                <a:spcPts val="2100"/>
              </a:lnSpc>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患者の状態や、医療の内容、住まいの状況等を考慮し、効果的・効率的で質の高い在宅</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医療・訪問看護の提供体制を確保。</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ja-JP" altLang="en-US" u="heavy" kern="0" dirty="0" smtClean="0">
                <a:solidFill>
                  <a:prstClr val="black"/>
                </a:solidFill>
                <a:uFill>
                  <a:solidFill>
                    <a:srgbClr val="FF0000"/>
                  </a:solidFill>
                </a:uFill>
                <a:latin typeface="ＭＳ Ｐゴシック"/>
              </a:rPr>
              <a:t>オ　医療保険制度改革法も踏まえた外来医療の機能分化</a:t>
            </a:r>
            <a:endParaRPr kumimoji="0" lang="en-US" altLang="ja-JP" u="heavy" kern="0" dirty="0" smtClean="0">
              <a:solidFill>
                <a:prstClr val="black"/>
              </a:solidFill>
              <a:uFill>
                <a:solidFill>
                  <a:srgbClr val="FF0000"/>
                </a:solidFill>
              </a:uFill>
              <a:latin typeface="ＭＳ Ｐゴシック"/>
            </a:endParaRPr>
          </a:p>
          <a:p>
            <a:pPr fontAlgn="base">
              <a:lnSpc>
                <a:spcPts val="2100"/>
              </a:lnSpc>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本年５月に成立した医療保険制度改革法も踏まえ、大病院と中小病院・診療所の機能分</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化を進めることについて検討。</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     外来医療の機能分化・連携の推進の観点から、診療所等における複数の慢性疾患を有す</a:t>
            </a:r>
            <a:endParaRPr kumimoji="0" lang="en-US" altLang="ja-JP" kern="0" dirty="0" smtClean="0">
              <a:solidFill>
                <a:prstClr val="black"/>
              </a:solidFill>
              <a:latin typeface="ＭＳ Ｐゴシック"/>
            </a:endParaRPr>
          </a:p>
          <a:p>
            <a:pPr fontAlgn="base">
              <a:lnSpc>
                <a:spcPts val="2100"/>
              </a:lnSpc>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る患者に療養上の指導、服薬管理、健康管理等の対応を継続的に実施する機能を評価。</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2113"/>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10</a:t>
            </a:fld>
            <a:endParaRPr lang="ja-JP" altLang="en-US" dirty="0">
              <a:solidFill>
                <a:prstClr val="black"/>
              </a:solidFill>
              <a:latin typeface="Calibri"/>
            </a:endParaRPr>
          </a:p>
        </p:txBody>
      </p:sp>
    </p:spTree>
    <p:extLst>
      <p:ext uri="{BB962C8B-B14F-4D97-AF65-F5344CB8AC3E}">
        <p14:creationId xmlns:p14="http://schemas.microsoft.com/office/powerpoint/2010/main" val="1475612490"/>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r>
              <a:rPr lang="ja-JP" altLang="en-US" sz="2400" smtClean="0"/>
              <a:t>若年層のニコチン依存症患者への医療の推進の重要性</a:t>
            </a:r>
            <a:br>
              <a:rPr lang="ja-JP" altLang="en-US" sz="2400" smtClean="0"/>
            </a:br>
            <a:r>
              <a:rPr lang="ja-JP" altLang="en-US" sz="2400" smtClean="0"/>
              <a:t>（習慣的喫煙開始年齢別）</a:t>
            </a:r>
            <a:endParaRPr kumimoji="1" lang="ja-JP" altLang="en-US" sz="2400" dirty="0"/>
          </a:p>
        </p:txBody>
      </p:sp>
      <p:pic>
        <p:nvPicPr>
          <p:cNvPr id="3" name="図 2"/>
          <p:cNvPicPr/>
          <p:nvPr/>
        </p:nvPicPr>
        <p:blipFill>
          <a:blip r:embed="rId3"/>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100</a:t>
            </a:fld>
            <a:endParaRPr lang="ja-JP" altLang="en-US" dirty="0">
              <a:solidFill>
                <a:prstClr val="black"/>
              </a:solidFill>
            </a:endParaRPr>
          </a:p>
        </p:txBody>
      </p:sp>
    </p:spTree>
    <p:extLst>
      <p:ext uri="{BB962C8B-B14F-4D97-AF65-F5344CB8AC3E}">
        <p14:creationId xmlns:p14="http://schemas.microsoft.com/office/powerpoint/2010/main" val="3795243399"/>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endParaRPr kumimoji="1" lang="ja-JP" altLang="en-US"/>
          </a:p>
        </p:txBody>
      </p:sp>
      <p:pic>
        <p:nvPicPr>
          <p:cNvPr id="3" name="図 2"/>
          <p:cNvPicPr/>
          <p:nvPr/>
        </p:nvPicPr>
        <p:blipFill>
          <a:blip r:embed="rId3"/>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101</a:t>
            </a:fld>
            <a:endParaRPr lang="ja-JP" altLang="en-US" dirty="0">
              <a:solidFill>
                <a:prstClr val="black"/>
              </a:solidFill>
            </a:endParaRPr>
          </a:p>
        </p:txBody>
      </p:sp>
    </p:spTree>
    <p:extLst>
      <p:ext uri="{BB962C8B-B14F-4D97-AF65-F5344CB8AC3E}">
        <p14:creationId xmlns:p14="http://schemas.microsoft.com/office/powerpoint/2010/main" val="3169048048"/>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7311" cy="3044782"/>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b="1" dirty="0" smtClean="0">
                <a:solidFill>
                  <a:prstClr val="black"/>
                </a:solidFill>
                <a:latin typeface="ＭＳ Ｐゴシック"/>
              </a:rPr>
              <a:t>後発医薬品のさらなる使用促進を図る観点から、院内処方を行う診療所について、後発医薬品の使用を推進している場合の評価を新設する</a:t>
            </a:r>
            <a:endParaRPr lang="en-US" altLang="ja-JP" sz="1600" b="1" dirty="0" smtClean="0">
              <a:solidFill>
                <a:prstClr val="black"/>
              </a:solidFill>
              <a:latin typeface="ＭＳ Ｐゴシック"/>
            </a:endParaRPr>
          </a:p>
          <a:p>
            <a:r>
              <a:rPr lang="ja-JP" altLang="en-US" sz="1600" dirty="0" smtClean="0">
                <a:solidFill>
                  <a:srgbClr val="0070C0"/>
                </a:solidFill>
                <a:latin typeface="ＭＳ Ｐゴシック"/>
              </a:rPr>
              <a:t>　</a:t>
            </a:r>
            <a:r>
              <a:rPr lang="ja-JP" altLang="en-US" sz="2000" b="1" dirty="0" smtClean="0">
                <a:solidFill>
                  <a:srgbClr val="0070C0"/>
                </a:solidFill>
              </a:rPr>
              <a:t>　　　　　 処方料</a:t>
            </a:r>
            <a:endParaRPr lang="en-US" altLang="ja-JP" sz="2000" b="1" dirty="0" smtClean="0">
              <a:solidFill>
                <a:srgbClr val="0070C0"/>
              </a:solidFill>
            </a:endParaRPr>
          </a:p>
          <a:p>
            <a:pPr>
              <a:lnSpc>
                <a:spcPts val="2100"/>
              </a:lnSpc>
            </a:pPr>
            <a:r>
              <a:rPr lang="ja-JP" altLang="en-US" sz="2000" b="1" dirty="0" smtClean="0">
                <a:solidFill>
                  <a:srgbClr val="0070C0"/>
                </a:solidFill>
              </a:rPr>
              <a:t>　　（新）　</a:t>
            </a:r>
            <a:r>
              <a:rPr lang="ja-JP" altLang="en-US" sz="2000" b="1" u="sng" dirty="0" smtClean="0">
                <a:solidFill>
                  <a:srgbClr val="0070C0"/>
                </a:solidFill>
              </a:rPr>
              <a:t>外来後発医薬品使用体制加算１（７０％以上）：４点</a:t>
            </a:r>
            <a:endParaRPr lang="en-US" altLang="ja-JP" sz="2000" b="1" u="sng" dirty="0" smtClean="0">
              <a:solidFill>
                <a:srgbClr val="0070C0"/>
              </a:solidFill>
            </a:endParaRPr>
          </a:p>
          <a:p>
            <a:pPr>
              <a:lnSpc>
                <a:spcPts val="2100"/>
              </a:lnSpc>
            </a:pPr>
            <a:r>
              <a:rPr lang="ja-JP" altLang="en-US" sz="2000" b="1" dirty="0" smtClean="0">
                <a:solidFill>
                  <a:srgbClr val="0070C0"/>
                </a:solidFill>
              </a:rPr>
              <a:t>　　　　　　　　　　　　　　　　　　　　　　  </a:t>
            </a:r>
            <a:r>
              <a:rPr lang="ja-JP" altLang="en-US" sz="2000" b="1" u="sng" dirty="0" smtClean="0">
                <a:solidFill>
                  <a:srgbClr val="0070C0"/>
                </a:solidFill>
              </a:rPr>
              <a:t>加算２（６０％以上）：３点</a:t>
            </a:r>
            <a:endParaRPr lang="en-US" altLang="ja-JP" sz="2000" b="1" u="sng" dirty="0" smtClean="0">
              <a:solidFill>
                <a:srgbClr val="0070C0"/>
              </a:solidFill>
            </a:endParaRPr>
          </a:p>
          <a:p>
            <a:pPr marL="85725" indent="-85725">
              <a:lnSpc>
                <a:spcPts val="1600"/>
              </a:lnSpc>
            </a:pPr>
            <a:r>
              <a:rPr lang="en-US" altLang="ja-JP" sz="1400" dirty="0" smtClean="0">
                <a:solidFill>
                  <a:prstClr val="black"/>
                </a:solidFill>
              </a:rPr>
              <a:t>[</a:t>
            </a:r>
            <a:r>
              <a:rPr lang="ja-JP" altLang="en-US" sz="1400" dirty="0">
                <a:solidFill>
                  <a:prstClr val="black"/>
                </a:solidFill>
              </a:rPr>
              <a:t>施設基準</a:t>
            </a:r>
            <a:r>
              <a:rPr lang="en-US" altLang="ja-JP" sz="1400" dirty="0" smtClean="0">
                <a:solidFill>
                  <a:prstClr val="black"/>
                </a:solidFill>
              </a:rPr>
              <a:t>]</a:t>
            </a:r>
          </a:p>
          <a:p>
            <a:pPr marL="85725" indent="-85725">
              <a:lnSpc>
                <a:spcPts val="1600"/>
              </a:lnSpc>
            </a:pPr>
            <a:r>
              <a:rPr lang="ja-JP" altLang="en-US" sz="1400" dirty="0" smtClean="0">
                <a:solidFill>
                  <a:prstClr val="black"/>
                </a:solidFill>
              </a:rPr>
              <a:t>①　</a:t>
            </a:r>
            <a:r>
              <a:rPr lang="ja-JP" altLang="en-US" sz="1400" b="1" u="sng" dirty="0" smtClean="0">
                <a:solidFill>
                  <a:srgbClr val="00B0F0"/>
                </a:solidFill>
              </a:rPr>
              <a:t>診療所</a:t>
            </a:r>
            <a:r>
              <a:rPr lang="ja-JP" altLang="en-US" sz="1400" dirty="0" smtClean="0">
                <a:solidFill>
                  <a:prstClr val="black"/>
                </a:solidFill>
              </a:rPr>
              <a:t>であって、薬剤部門又は薬剤師が後発医薬品の品質、安全性、安定供給体制等の情報を収集・評価し、その結果を踏まえ、後発医薬品の採用を決定する体制が整備され</a:t>
            </a:r>
            <a:r>
              <a:rPr lang="ja-JP" altLang="en-US" sz="1400" dirty="0">
                <a:solidFill>
                  <a:prstClr val="black"/>
                </a:solidFill>
              </a:rPr>
              <a:t>て</a:t>
            </a:r>
            <a:r>
              <a:rPr lang="ja-JP" altLang="en-US" sz="1400" dirty="0" smtClean="0">
                <a:solidFill>
                  <a:prstClr val="black"/>
                </a:solidFill>
              </a:rPr>
              <a:t>いる</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②　当該診療所において調剤した後発医薬品のある先発医薬品及び後発医薬品について、規格単位数量に占める後発医薬品の規格単位数量の割合が、</a:t>
            </a:r>
            <a:r>
              <a:rPr lang="ja-JP" altLang="en-US" sz="1400" u="sng" dirty="0" smtClean="0">
                <a:solidFill>
                  <a:srgbClr val="00B0F0"/>
                </a:solidFill>
              </a:rPr>
              <a:t>加算１は７０％以上、加算２は６０％以上７０％未満</a:t>
            </a:r>
            <a:r>
              <a:rPr lang="ja-JP" altLang="en-US" sz="1400" dirty="0" smtClean="0">
                <a:solidFill>
                  <a:prstClr val="black"/>
                </a:solidFill>
              </a:rPr>
              <a:t>であること</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③　当該診療所において調剤した薬剤の規格単位数量に占める後発医薬品のある先発医薬品及び後発医薬品を合算した規格単位数量の割合が</a:t>
            </a:r>
            <a:r>
              <a:rPr lang="ja-JP" altLang="en-US" sz="1400" u="sng" dirty="0" smtClean="0">
                <a:solidFill>
                  <a:srgbClr val="00B0F0"/>
                </a:solidFill>
              </a:rPr>
              <a:t>５０％以上</a:t>
            </a:r>
            <a:r>
              <a:rPr lang="ja-JP" altLang="en-US" sz="1400" dirty="0" smtClean="0">
                <a:solidFill>
                  <a:prstClr val="black"/>
                </a:solidFill>
              </a:rPr>
              <a:t>であること</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④　後発医薬品（ジェネリック</a:t>
            </a:r>
            <a:r>
              <a:rPr lang="ja-JP" altLang="en-US" sz="1400" dirty="0">
                <a:solidFill>
                  <a:prstClr val="black"/>
                </a:solidFill>
              </a:rPr>
              <a:t>医</a:t>
            </a:r>
            <a:r>
              <a:rPr lang="ja-JP" altLang="en-US" sz="1400" dirty="0" smtClean="0">
                <a:solidFill>
                  <a:prstClr val="black"/>
                </a:solidFill>
              </a:rPr>
              <a:t>薬品</a:t>
            </a:r>
            <a:r>
              <a:rPr lang="ja-JP" altLang="en-US" sz="1400" dirty="0">
                <a:solidFill>
                  <a:prstClr val="black"/>
                </a:solidFill>
              </a:rPr>
              <a:t>）</a:t>
            </a:r>
            <a:r>
              <a:rPr lang="ja-JP" altLang="en-US" sz="1400" dirty="0" smtClean="0">
                <a:solidFill>
                  <a:prstClr val="black"/>
                </a:solidFill>
              </a:rPr>
              <a:t>の使用に積極的に取り組んでいる旨を受付・支払窓口の見やすい場所に掲示</a:t>
            </a:r>
            <a:endParaRPr lang="en-US" altLang="ja-JP" sz="1400" dirty="0" smtClean="0">
              <a:solidFill>
                <a:prstClr val="black"/>
              </a:solidFill>
            </a:endParaRPr>
          </a:p>
          <a:p>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9" name="Rectangle 37"/>
          <p:cNvSpPr>
            <a:spLocks noChangeArrowheads="1"/>
          </p:cNvSpPr>
          <p:nvPr/>
        </p:nvSpPr>
        <p:spPr bwMode="auto">
          <a:xfrm>
            <a:off x="87382" y="4610139"/>
            <a:ext cx="9647229" cy="2164913"/>
          </a:xfrm>
          <a:prstGeom prst="rect">
            <a:avLst/>
          </a:prstGeom>
          <a:solidFill>
            <a:srgbClr val="FFFFAF">
              <a:alpha val="49804"/>
            </a:srgb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900"/>
              </a:lnSpc>
              <a:buFont typeface="Wingdings" panose="05000000000000000000" pitchFamily="2" charset="2"/>
              <a:buChar char="Ø"/>
            </a:pPr>
            <a:r>
              <a:rPr lang="ja-JP" altLang="en-US" sz="1600" dirty="0" smtClean="0">
                <a:solidFill>
                  <a:prstClr val="black"/>
                </a:solidFill>
                <a:latin typeface="Calibri"/>
                <a:ea typeface="ＭＳ Ｐゴシック"/>
              </a:rPr>
              <a:t>    </a:t>
            </a:r>
            <a:r>
              <a:rPr lang="ja-JP" altLang="en-US" sz="1600" b="1" dirty="0" smtClean="0">
                <a:solidFill>
                  <a:prstClr val="black"/>
                </a:solidFill>
                <a:latin typeface="ＭＳ Ｐゴシック"/>
                <a:ea typeface="ＭＳ Ｐゴシック"/>
              </a:rPr>
              <a:t>後発医薬品の更なる使用促進を図る観点から、後発医薬品が存在する全ての医薬品を一般名で処方している場合の評価を新設する</a:t>
            </a:r>
            <a:endParaRPr lang="en-US" altLang="ja-JP" sz="1600" b="1" dirty="0" smtClean="0">
              <a:solidFill>
                <a:prstClr val="black"/>
              </a:solidFill>
              <a:latin typeface="ＭＳ Ｐゴシック"/>
              <a:ea typeface="ＭＳ Ｐゴシック"/>
            </a:endParaRPr>
          </a:p>
          <a:p>
            <a:pPr fontAlgn="auto">
              <a:lnSpc>
                <a:spcPts val="2300"/>
              </a:lnSpc>
              <a:spcBef>
                <a:spcPts val="0"/>
              </a:spcBef>
              <a:spcAft>
                <a:spcPts val="0"/>
              </a:spcAft>
            </a:pPr>
            <a:r>
              <a:rPr lang="ja-JP" altLang="en-US" sz="1600" dirty="0" smtClean="0">
                <a:solidFill>
                  <a:prstClr val="black"/>
                </a:solidFill>
                <a:latin typeface="Calibri"/>
                <a:ea typeface="ＭＳ Ｐゴシック"/>
              </a:rPr>
              <a:t>　　　　</a:t>
            </a:r>
            <a:r>
              <a:rPr lang="ja-JP" altLang="en-US" sz="2000" b="1" dirty="0" smtClean="0">
                <a:solidFill>
                  <a:srgbClr val="0070C0"/>
                </a:solidFill>
                <a:latin typeface="Calibri"/>
                <a:ea typeface="ＭＳ Ｐゴシック"/>
              </a:rPr>
              <a:t>処方せん料</a:t>
            </a:r>
            <a:r>
              <a:rPr lang="ja-JP" altLang="en-US" sz="2000" b="1" dirty="0">
                <a:solidFill>
                  <a:srgbClr val="0070C0"/>
                </a:solidFill>
                <a:latin typeface="Calibri"/>
                <a:ea typeface="ＭＳ Ｐゴシック"/>
              </a:rPr>
              <a:t>　</a:t>
            </a:r>
            <a:r>
              <a:rPr lang="ja-JP" altLang="en-US" sz="2000" b="1" u="sng" dirty="0" smtClean="0">
                <a:solidFill>
                  <a:srgbClr val="0070C0"/>
                </a:solidFill>
                <a:latin typeface="Calibri"/>
                <a:ea typeface="ＭＳ Ｐゴシック"/>
              </a:rPr>
              <a:t>一般名処方加算１：３点　（新）</a:t>
            </a:r>
            <a:endParaRPr lang="en-US" altLang="ja-JP" sz="2000" b="1" u="sng" dirty="0" smtClean="0">
              <a:solidFill>
                <a:srgbClr val="0070C0"/>
              </a:solidFill>
              <a:latin typeface="Calibri"/>
              <a:ea typeface="ＭＳ Ｐゴシック"/>
            </a:endParaRPr>
          </a:p>
          <a:p>
            <a:pPr fontAlgn="auto">
              <a:lnSpc>
                <a:spcPts val="2300"/>
              </a:lnSpc>
              <a:spcBef>
                <a:spcPts val="0"/>
              </a:spcBef>
              <a:spcAft>
                <a:spcPts val="0"/>
              </a:spcAft>
            </a:pPr>
            <a:r>
              <a:rPr lang="ja-JP" altLang="en-US" sz="2000" b="1" dirty="0">
                <a:solidFill>
                  <a:srgbClr val="0070C0"/>
                </a:solidFill>
                <a:latin typeface="Calibri"/>
                <a:ea typeface="ＭＳ Ｐゴシック"/>
              </a:rPr>
              <a:t>　</a:t>
            </a:r>
            <a:r>
              <a:rPr lang="ja-JP" altLang="en-US" sz="2000" b="1" dirty="0" smtClean="0">
                <a:solidFill>
                  <a:srgbClr val="0070C0"/>
                </a:solidFill>
                <a:latin typeface="Calibri"/>
                <a:ea typeface="ＭＳ Ｐゴシック"/>
              </a:rPr>
              <a:t>　　　　　　　　　　  一般名処方加算２：２点（従来のもの）</a:t>
            </a:r>
            <a:endParaRPr lang="en-US" altLang="ja-JP" sz="2000" b="1" dirty="0" smtClean="0">
              <a:solidFill>
                <a:srgbClr val="0070C0"/>
              </a:solidFill>
              <a:latin typeface="Calibri"/>
              <a:ea typeface="ＭＳ Ｐゴシック"/>
            </a:endParaRPr>
          </a:p>
          <a:p>
            <a:pPr marL="85725" indent="-85725" fontAlgn="auto">
              <a:lnSpc>
                <a:spcPts val="1600"/>
              </a:lnSpc>
              <a:spcBef>
                <a:spcPts val="0"/>
              </a:spcBef>
              <a:spcAft>
                <a:spcPts val="0"/>
              </a:spcAft>
            </a:pPr>
            <a:r>
              <a:rPr lang="en-US" altLang="ja-JP" sz="1400" dirty="0" smtClean="0">
                <a:solidFill>
                  <a:prstClr val="black"/>
                </a:solidFill>
                <a:latin typeface="Calibri"/>
                <a:ea typeface="ＭＳ Ｐゴシック"/>
              </a:rPr>
              <a:t>[</a:t>
            </a:r>
            <a:r>
              <a:rPr lang="ja-JP" altLang="en-US" sz="1400" dirty="0">
                <a:solidFill>
                  <a:prstClr val="black"/>
                </a:solidFill>
                <a:latin typeface="Calibri"/>
                <a:ea typeface="ＭＳ Ｐゴシック"/>
              </a:rPr>
              <a:t>算定要件</a:t>
            </a:r>
            <a:r>
              <a:rPr lang="en-US" altLang="ja-JP" sz="1400" dirty="0">
                <a:solidFill>
                  <a:prstClr val="black"/>
                </a:solidFill>
                <a:latin typeface="Calibri"/>
                <a:ea typeface="ＭＳ Ｐゴシック"/>
              </a:rPr>
              <a:t>]</a:t>
            </a: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加算１：交付した処方せんに含まれる医薬品のうち、</a:t>
            </a:r>
            <a:r>
              <a:rPr lang="ja-JP" altLang="en-US" sz="1400" b="1" u="sng" dirty="0" smtClean="0">
                <a:solidFill>
                  <a:srgbClr val="00B0F0"/>
                </a:solidFill>
                <a:latin typeface="Calibri"/>
                <a:ea typeface="ＭＳ Ｐゴシック"/>
              </a:rPr>
              <a:t>後発医薬品が</a:t>
            </a:r>
            <a:r>
              <a:rPr lang="ja-JP" altLang="en-US" sz="1400" b="1" u="sng" dirty="0">
                <a:solidFill>
                  <a:srgbClr val="00B0F0"/>
                </a:solidFill>
                <a:latin typeface="Calibri"/>
                <a:ea typeface="ＭＳ Ｐゴシック"/>
              </a:rPr>
              <a:t>あ</a:t>
            </a:r>
            <a:r>
              <a:rPr lang="ja-JP" altLang="en-US" sz="1400" b="1" u="sng" dirty="0" smtClean="0">
                <a:solidFill>
                  <a:srgbClr val="00B0F0"/>
                </a:solidFill>
                <a:latin typeface="Calibri"/>
                <a:ea typeface="ＭＳ Ｐゴシック"/>
              </a:rPr>
              <a:t>る全ての医薬品（２品目以上）が一般名処方されている場合</a:t>
            </a:r>
            <a:r>
              <a:rPr lang="ja-JP" altLang="en-US" sz="1400" dirty="0" smtClean="0">
                <a:solidFill>
                  <a:prstClr val="black"/>
                </a:solidFill>
                <a:latin typeface="Calibri"/>
                <a:ea typeface="ＭＳ Ｐゴシック"/>
              </a:rPr>
              <a:t>に算定</a:t>
            </a:r>
            <a:endParaRPr lang="en-US" altLang="ja-JP" sz="1400" dirty="0" smtClean="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加算２：交付した処方せんに１品目でも一般名処方された医薬品が含まれている場合に算定</a:t>
            </a:r>
            <a:endParaRPr lang="en-US" altLang="ja-JP" sz="1600" dirty="0">
              <a:solidFill>
                <a:prstClr val="black"/>
              </a:solidFill>
              <a:latin typeface="Calibri"/>
              <a:ea typeface="ＭＳ Ｐゴシック"/>
            </a:endParaRPr>
          </a:p>
          <a:p>
            <a:pPr marL="266700" indent="-266700" fontAlgn="auto">
              <a:lnSpc>
                <a:spcPts val="1900"/>
              </a:lnSpc>
              <a:spcBef>
                <a:spcPts val="0"/>
              </a:spcBef>
              <a:spcAft>
                <a:spcPts val="0"/>
              </a:spcAft>
              <a:buFont typeface="Wingdings" panose="05000000000000000000" pitchFamily="2" charset="2"/>
              <a:buChar char="Ø"/>
            </a:pPr>
            <a:r>
              <a:rPr lang="ja-JP" altLang="en-US" sz="1600" dirty="0" smtClean="0">
                <a:solidFill>
                  <a:prstClr val="black"/>
                </a:solidFill>
                <a:latin typeface="Calibri"/>
                <a:ea typeface="ＭＳ Ｐゴシック"/>
              </a:rPr>
              <a:t>　</a:t>
            </a:r>
            <a:r>
              <a:rPr lang="ja-JP" altLang="en-US" sz="1600" b="1" dirty="0" smtClean="0">
                <a:solidFill>
                  <a:prstClr val="black"/>
                </a:solidFill>
                <a:latin typeface="Calibri"/>
                <a:ea typeface="ＭＳ Ｐゴシック"/>
              </a:rPr>
              <a:t>処方</a:t>
            </a:r>
            <a:r>
              <a:rPr lang="ja-JP" altLang="en-US" sz="1600" b="1" dirty="0">
                <a:solidFill>
                  <a:prstClr val="black"/>
                </a:solidFill>
                <a:latin typeface="Calibri"/>
                <a:ea typeface="ＭＳ Ｐゴシック"/>
              </a:rPr>
              <a:t>時に後発医薬品の銘柄を記載した上で変更不可とする場合には、処方せんにその理由を記載</a:t>
            </a:r>
            <a:r>
              <a:rPr lang="ja-JP" altLang="en-US" sz="1600" b="1" dirty="0" smtClean="0">
                <a:solidFill>
                  <a:prstClr val="black"/>
                </a:solidFill>
                <a:latin typeface="Calibri"/>
                <a:ea typeface="ＭＳ Ｐゴシック"/>
              </a:rPr>
              <a:t>する</a:t>
            </a:r>
            <a:endParaRPr lang="en-US" altLang="ja-JP" sz="1600" b="1" dirty="0">
              <a:solidFill>
                <a:prstClr val="black"/>
              </a:solidFill>
              <a:latin typeface="Calibri"/>
              <a:ea typeface="ＭＳ Ｐゴシック"/>
            </a:endParaRPr>
          </a:p>
        </p:txBody>
      </p:sp>
      <p:sp>
        <p:nvSpPr>
          <p:cNvPr id="10" name="Rectangle 36"/>
          <p:cNvSpPr>
            <a:spLocks noChangeArrowheads="1"/>
          </p:cNvSpPr>
          <p:nvPr/>
        </p:nvSpPr>
        <p:spPr bwMode="auto">
          <a:xfrm>
            <a:off x="87296" y="678804"/>
            <a:ext cx="7746024"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（７）</a:t>
            </a:r>
            <a:r>
              <a:rPr lang="ja-JP" altLang="en-US" sz="2400" dirty="0">
                <a:solidFill>
                  <a:prstClr val="black"/>
                </a:solidFill>
              </a:rPr>
              <a:t>院内処方の外来における後発医薬品使用体制の評価</a:t>
            </a:r>
          </a:p>
        </p:txBody>
      </p:sp>
      <p:sp>
        <p:nvSpPr>
          <p:cNvPr id="11" name="Rectangle 36"/>
          <p:cNvSpPr>
            <a:spLocks noChangeArrowheads="1"/>
          </p:cNvSpPr>
          <p:nvPr/>
        </p:nvSpPr>
        <p:spPr bwMode="auto">
          <a:xfrm>
            <a:off x="91551" y="4160796"/>
            <a:ext cx="4285387" cy="44934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（８）</a:t>
            </a:r>
            <a:r>
              <a:rPr lang="ja-JP" altLang="en-US" sz="2400" dirty="0">
                <a:solidFill>
                  <a:prstClr val="black"/>
                </a:solidFill>
              </a:rPr>
              <a:t>一般名処方加算の見直し</a:t>
            </a: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800" kern="0" dirty="0" smtClean="0">
                <a:solidFill>
                  <a:srgbClr val="000000"/>
                </a:solidFill>
                <a:latin typeface="Calibri"/>
                <a:ea typeface="ＭＳ Ｐゴシック"/>
              </a:rPr>
              <a:t>１</a:t>
            </a:r>
            <a:r>
              <a:rPr lang="ja-JP" altLang="en-US" sz="2800" kern="0" dirty="0">
                <a:solidFill>
                  <a:srgbClr val="000000"/>
                </a:solidFill>
                <a:latin typeface="Calibri"/>
                <a:ea typeface="ＭＳ Ｐゴシック"/>
              </a:rPr>
              <a:t>．</a:t>
            </a:r>
            <a:r>
              <a:rPr lang="ja-JP" altLang="en-US" sz="2800" kern="0" dirty="0">
                <a:solidFill>
                  <a:srgbClr val="000000"/>
                </a:solidFill>
                <a:latin typeface="ＭＳ Ｐゴシック"/>
                <a:ea typeface="ＭＳ Ｐゴシック"/>
              </a:rPr>
              <a:t>かかりつけ医機能</a:t>
            </a:r>
            <a:r>
              <a:rPr lang="ja-JP" altLang="en-US" sz="2800" kern="0" dirty="0" smtClean="0">
                <a:solidFill>
                  <a:srgbClr val="000000"/>
                </a:solidFill>
                <a:latin typeface="ＭＳ Ｐゴシック"/>
                <a:ea typeface="ＭＳ Ｐゴシック"/>
              </a:rPr>
              <a:t>の更なる評価／後発医薬品の使用促進</a:t>
            </a:r>
            <a:endParaRPr lang="ja-JP" altLang="en-US" sz="2800"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102</a:t>
            </a:fld>
            <a:endParaRPr lang="ja-JP" altLang="en-US" dirty="0">
              <a:solidFill>
                <a:prstClr val="black"/>
              </a:solidFill>
            </a:endParaRPr>
          </a:p>
        </p:txBody>
      </p:sp>
      <p:sp>
        <p:nvSpPr>
          <p:cNvPr id="16" name="テキスト ボックス 15"/>
          <p:cNvSpPr txBox="1"/>
          <p:nvPr/>
        </p:nvSpPr>
        <p:spPr>
          <a:xfrm>
            <a:off x="6782889" y="1420677"/>
            <a:ext cx="280831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387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394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p766-767</a:t>
            </a:r>
            <a:r>
              <a:rPr lang="ja-JP" altLang="en-US" sz="1100" dirty="0" err="1" smtClean="0">
                <a:solidFill>
                  <a:srgbClr val="002060"/>
                </a:solidFill>
                <a:latin typeface="ＭＳ Ｐゴシック" panose="020B0600070205080204" pitchFamily="50" charset="-128"/>
              </a:rPr>
              <a:t>，</a:t>
            </a:r>
            <a:r>
              <a:rPr lang="ja-JP" altLang="en-US" sz="1100" dirty="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828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ja-JP" altLang="en-US" sz="1100" dirty="0" err="1">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1138-1139</a:t>
            </a:r>
            <a:endParaRPr lang="ja-JP" altLang="en-US" sz="1100" dirty="0">
              <a:solidFill>
                <a:srgbClr val="002060"/>
              </a:solidFill>
              <a:latin typeface="ＭＳ Ｐゴシック" panose="020B0600070205080204" pitchFamily="50" charset="-128"/>
            </a:endParaRPr>
          </a:p>
        </p:txBody>
      </p:sp>
      <p:pic>
        <p:nvPicPr>
          <p:cNvPr id="12" name="Picture 12"/>
          <p:cNvPicPr>
            <a:picLocks noChangeAspect="1" noChangeArrowheads="1"/>
          </p:cNvPicPr>
          <p:nvPr/>
        </p:nvPicPr>
        <p:blipFill>
          <a:blip r:embed="rId3" cstate="print"/>
          <a:srcRect/>
          <a:stretch>
            <a:fillRect/>
          </a:stretch>
        </p:blipFill>
        <p:spPr bwMode="auto">
          <a:xfrm>
            <a:off x="7027834" y="2036875"/>
            <a:ext cx="878424" cy="554433"/>
          </a:xfrm>
          <a:prstGeom prst="rect">
            <a:avLst/>
          </a:prstGeom>
          <a:noFill/>
          <a:ln w="9525">
            <a:noFill/>
            <a:miter lim="800000"/>
            <a:headEnd/>
            <a:tailEnd/>
          </a:ln>
        </p:spPr>
      </p:pic>
      <p:pic>
        <p:nvPicPr>
          <p:cNvPr id="13" name="Picture 16" descr="HM00170_[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30395" y="1738949"/>
            <a:ext cx="556650" cy="615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6" descr="HM00170_[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7783653">
            <a:off x="7983135" y="1936534"/>
            <a:ext cx="556650" cy="615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テキスト ボックス 20"/>
          <p:cNvSpPr txBox="1"/>
          <p:nvPr/>
        </p:nvSpPr>
        <p:spPr>
          <a:xfrm>
            <a:off x="8447866" y="4254663"/>
            <a:ext cx="128298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389</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397</a:t>
            </a:r>
            <a:endParaRPr lang="en-US" altLang="ja-JP" sz="1100" dirty="0" smtClean="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4790322"/>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3"/>
            <a:ext cx="9647311" cy="5659039"/>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b="1" dirty="0" smtClean="0">
                <a:solidFill>
                  <a:prstClr val="black"/>
                </a:solidFill>
                <a:latin typeface="ＭＳ Ｐゴシック"/>
              </a:rPr>
              <a:t>特定疾患療養管理料の算定に関して、退院した日の取扱いに係る通知を見直し、当該保険医療機関を退院した日を起算日とする取扱いを明確化した</a:t>
            </a:r>
            <a:endParaRPr lang="en-US" altLang="ja-JP" sz="1600" b="1" dirty="0" smtClean="0">
              <a:solidFill>
                <a:prstClr val="black"/>
              </a:solidFill>
              <a:latin typeface="ＭＳ Ｐゴシック"/>
            </a:endParaRPr>
          </a:p>
          <a:p>
            <a:pPr>
              <a:spcBef>
                <a:spcPts val="1200"/>
              </a:spcBef>
            </a:pPr>
            <a:r>
              <a:rPr lang="ja-JP" altLang="en-US" sz="1600" dirty="0" smtClean="0">
                <a:solidFill>
                  <a:srgbClr val="0070C0"/>
                </a:solidFill>
                <a:latin typeface="ＭＳ Ｐゴシック"/>
              </a:rPr>
              <a:t>　</a:t>
            </a:r>
            <a:r>
              <a:rPr lang="ja-JP" altLang="en-US" sz="2000" b="1" dirty="0" smtClean="0">
                <a:solidFill>
                  <a:srgbClr val="0070C0"/>
                </a:solidFill>
              </a:rPr>
              <a:t>　特定疾患管理料　　　　</a:t>
            </a:r>
            <a:endParaRPr lang="en-US" altLang="ja-JP" sz="2000" b="1" dirty="0">
              <a:solidFill>
                <a:srgbClr val="0070C0"/>
              </a:solidFill>
            </a:endParaRPr>
          </a:p>
          <a:p>
            <a:endParaRPr lang="en-US" altLang="ja-JP" sz="1400" dirty="0" smtClean="0">
              <a:solidFill>
                <a:prstClr val="black"/>
              </a:solidFill>
            </a:endParaRPr>
          </a:p>
          <a:p>
            <a:r>
              <a:rPr lang="ja-JP" altLang="en-US" sz="1400" dirty="0" smtClean="0">
                <a:solidFill>
                  <a:prstClr val="black"/>
                </a:solidFill>
              </a:rPr>
              <a:t>　</a:t>
            </a:r>
            <a:endParaRPr lang="en-US" altLang="ja-JP" sz="1400" dirty="0" smtClean="0">
              <a:solidFill>
                <a:prstClr val="black"/>
              </a:solidFill>
            </a:endParaRPr>
          </a:p>
          <a:p>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296" y="678804"/>
            <a:ext cx="7746024"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（９）特定疾患療養管理料の取扱いの見直し</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800" kern="0" dirty="0" smtClean="0">
                <a:solidFill>
                  <a:srgbClr val="000000"/>
                </a:solidFill>
                <a:latin typeface="Calibri"/>
                <a:ea typeface="ＭＳ Ｐゴシック"/>
              </a:rPr>
              <a:t>１</a:t>
            </a:r>
            <a:r>
              <a:rPr lang="ja-JP" altLang="en-US" sz="2800" kern="0" dirty="0">
                <a:solidFill>
                  <a:srgbClr val="000000"/>
                </a:solidFill>
                <a:latin typeface="Calibri"/>
                <a:ea typeface="ＭＳ Ｐゴシック"/>
              </a:rPr>
              <a:t>．</a:t>
            </a:r>
            <a:r>
              <a:rPr lang="ja-JP" altLang="en-US" sz="2800" kern="0" dirty="0">
                <a:solidFill>
                  <a:srgbClr val="000000"/>
                </a:solidFill>
                <a:latin typeface="ＭＳ Ｐゴシック"/>
                <a:ea typeface="ＭＳ Ｐゴシック"/>
              </a:rPr>
              <a:t>かかりつけ医機能</a:t>
            </a:r>
            <a:r>
              <a:rPr lang="ja-JP" altLang="en-US" sz="2800" kern="0" dirty="0" smtClean="0">
                <a:solidFill>
                  <a:srgbClr val="000000"/>
                </a:solidFill>
                <a:latin typeface="ＭＳ Ｐゴシック"/>
                <a:ea typeface="ＭＳ Ｐゴシック"/>
              </a:rPr>
              <a:t>の更なる評価／特定疾患療養管理料</a:t>
            </a:r>
            <a:endParaRPr lang="ja-JP" altLang="en-US" sz="2800"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103</a:t>
            </a:fld>
            <a:endParaRPr lang="ja-JP" altLang="en-US" dirty="0">
              <a:solidFill>
                <a:prstClr val="black"/>
              </a:solidFill>
            </a:endParaRPr>
          </a:p>
        </p:txBody>
      </p:sp>
      <p:sp>
        <p:nvSpPr>
          <p:cNvPr id="16" name="テキスト ボックス 15"/>
          <p:cNvSpPr txBox="1"/>
          <p:nvPr/>
        </p:nvSpPr>
        <p:spPr>
          <a:xfrm>
            <a:off x="8848290" y="1420677"/>
            <a:ext cx="75334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187</a:t>
            </a:r>
            <a:endParaRPr lang="ja-JP" altLang="en-US" sz="1100" dirty="0">
              <a:solidFill>
                <a:srgbClr val="002060"/>
              </a:solidFill>
              <a:latin typeface="ＭＳ Ｐゴシック" panose="020B0600070205080204" pitchFamily="50" charset="-128"/>
            </a:endParaRPr>
          </a:p>
        </p:txBody>
      </p:sp>
      <p:graphicFrame>
        <p:nvGraphicFramePr>
          <p:cNvPr id="2" name="表 1"/>
          <p:cNvGraphicFramePr>
            <a:graphicFrameLocks noGrp="1"/>
          </p:cNvGraphicFramePr>
          <p:nvPr>
            <p:extLst>
              <p:ext uri="{D42A27DB-BD31-4B8C-83A1-F6EECF244321}">
                <p14:modId xmlns:p14="http://schemas.microsoft.com/office/powerpoint/2010/main" val="72739915"/>
              </p:ext>
            </p:extLst>
          </p:nvPr>
        </p:nvGraphicFramePr>
        <p:xfrm>
          <a:off x="416496" y="2132856"/>
          <a:ext cx="9001000" cy="4328160"/>
        </p:xfrm>
        <a:graphic>
          <a:graphicData uri="http://schemas.openxmlformats.org/drawingml/2006/table">
            <a:tbl>
              <a:tblPr firstRow="1" bandRow="1">
                <a:tableStyleId>{8A107856-5554-42FB-B03E-39F5DBC370BA}</a:tableStyleId>
              </a:tblPr>
              <a:tblGrid>
                <a:gridCol w="4500500"/>
                <a:gridCol w="4500500"/>
              </a:tblGrid>
              <a:tr h="237333">
                <a:tc>
                  <a:txBody>
                    <a:bodyPr/>
                    <a:lstStyle/>
                    <a:p>
                      <a:pPr algn="ctr"/>
                      <a:r>
                        <a:rPr kumimoji="1" lang="ja-JP" altLang="en-US" sz="1700" dirty="0" smtClean="0">
                          <a:latin typeface="+mj-ea"/>
                          <a:ea typeface="+mj-ea"/>
                        </a:rPr>
                        <a:t>現　行</a:t>
                      </a:r>
                      <a:endParaRPr kumimoji="1" lang="ja-JP" altLang="en-US" sz="1700" dirty="0">
                        <a:latin typeface="+mj-ea"/>
                        <a:ea typeface="+mj-ea"/>
                      </a:endParaRPr>
                    </a:p>
                  </a:txBody>
                  <a:tcPr anchor="ctr"/>
                </a:tc>
                <a:tc>
                  <a:txBody>
                    <a:bodyPr/>
                    <a:lstStyle/>
                    <a:p>
                      <a:pPr algn="ctr"/>
                      <a:r>
                        <a:rPr kumimoji="1" lang="ja-JP" altLang="en-US" sz="1700" dirty="0" smtClean="0">
                          <a:latin typeface="+mj-ea"/>
                          <a:ea typeface="+mj-ea"/>
                        </a:rPr>
                        <a:t>改　定　</a:t>
                      </a:r>
                      <a:endParaRPr kumimoji="1" lang="ja-JP" altLang="en-US" sz="1700" dirty="0">
                        <a:latin typeface="+mj-ea"/>
                        <a:ea typeface="+mj-ea"/>
                      </a:endParaRPr>
                    </a:p>
                  </a:txBody>
                  <a:tcPr anchor="ctr"/>
                </a:tc>
              </a:tr>
              <a:tr h="1922615">
                <a:tc>
                  <a:txBody>
                    <a:bodyPr/>
                    <a:lstStyle/>
                    <a:p>
                      <a:r>
                        <a:rPr kumimoji="1" lang="ja-JP" altLang="en-US" sz="1700" dirty="0" smtClean="0">
                          <a:latin typeface="+mj-ea"/>
                          <a:ea typeface="+mj-ea"/>
                        </a:rPr>
                        <a:t>［留意事項通知］</a:t>
                      </a:r>
                      <a:endParaRPr kumimoji="1" lang="en-US" altLang="ja-JP" sz="1700" dirty="0" smtClean="0">
                        <a:latin typeface="+mj-ea"/>
                        <a:ea typeface="+mj-ea"/>
                      </a:endParaRPr>
                    </a:p>
                    <a:p>
                      <a:pPr marL="273050" indent="-273050"/>
                      <a:r>
                        <a:rPr lang="ja-JP" altLang="en-US" sz="1700" dirty="0" smtClean="0">
                          <a:solidFill>
                            <a:prstClr val="black"/>
                          </a:solidFill>
                          <a:latin typeface="+mj-ea"/>
                          <a:ea typeface="+mj-ea"/>
                        </a:rPr>
                        <a:t>（３）　第１回目の特定疾患療養管理料は、区分番号「Ａ０００」初診料（「注２」のただし書に規定する所定点数を算定する場合を含む。特に規定する場合を除き、以下この部において同じ。）を算定した初診の日</a:t>
                      </a:r>
                      <a:r>
                        <a:rPr lang="ja-JP" altLang="en-US" sz="1700" u="sng" baseline="0" dirty="0" smtClean="0">
                          <a:solidFill>
                            <a:prstClr val="black"/>
                          </a:solidFill>
                          <a:uFill>
                            <a:solidFill>
                              <a:srgbClr val="FF0000"/>
                            </a:solidFill>
                          </a:uFill>
                          <a:latin typeface="+mj-ea"/>
                          <a:ea typeface="+mj-ea"/>
                        </a:rPr>
                        <a:t>又は退院の日</a:t>
                      </a:r>
                      <a:r>
                        <a:rPr lang="ja-JP" altLang="en-US" sz="1700" dirty="0" smtClean="0">
                          <a:solidFill>
                            <a:prstClr val="black"/>
                          </a:solidFill>
                          <a:latin typeface="+mj-ea"/>
                          <a:ea typeface="+mj-ea"/>
                        </a:rPr>
                        <a:t>からそれぞれ起算して１か月を経過した日以降に算定する。（以下略）</a:t>
                      </a:r>
                      <a:endParaRPr lang="en-US" altLang="ja-JP" sz="1700" dirty="0" smtClean="0">
                        <a:solidFill>
                          <a:prstClr val="black"/>
                        </a:solidFill>
                        <a:latin typeface="+mj-ea"/>
                        <a:ea typeface="+mj-ea"/>
                      </a:endParaRPr>
                    </a:p>
                    <a:p>
                      <a:pPr marL="273050" indent="-273050"/>
                      <a:endParaRPr lang="en-US" altLang="ja-JP" sz="1700" dirty="0" smtClean="0">
                        <a:solidFill>
                          <a:prstClr val="black"/>
                        </a:solidFill>
                        <a:latin typeface="+mj-ea"/>
                        <a:ea typeface="+mj-ea"/>
                      </a:endParaRPr>
                    </a:p>
                    <a:p>
                      <a:pPr marL="273050" indent="-273050"/>
                      <a:r>
                        <a:rPr lang="ja-JP" altLang="en-US" sz="1700" dirty="0" smtClean="0">
                          <a:solidFill>
                            <a:prstClr val="black"/>
                          </a:solidFill>
                          <a:latin typeface="+mj-ea"/>
                          <a:ea typeface="+mj-ea"/>
                        </a:rPr>
                        <a:t>（４）　区分番号「Ａ０００」初診料を算定した初診の日又は退院の日からそれぞれ起算して１か月を経過した日が翌々月の１日となる場合であって、初診料を算定した初診の日</a:t>
                      </a:r>
                      <a:r>
                        <a:rPr lang="ja-JP" altLang="en-US" sz="1700" u="sng" baseline="0" dirty="0" smtClean="0">
                          <a:solidFill>
                            <a:prstClr val="black"/>
                          </a:solidFill>
                          <a:uFill>
                            <a:solidFill>
                              <a:srgbClr val="FF0000"/>
                            </a:solidFill>
                          </a:uFill>
                          <a:latin typeface="+mj-ea"/>
                          <a:ea typeface="+mj-ea"/>
                        </a:rPr>
                        <a:t>又は退院の日</a:t>
                      </a:r>
                      <a:r>
                        <a:rPr lang="ja-JP" altLang="en-US" sz="1700" dirty="0" smtClean="0">
                          <a:solidFill>
                            <a:prstClr val="black"/>
                          </a:solidFill>
                          <a:latin typeface="+mj-ea"/>
                          <a:ea typeface="+mj-ea"/>
                        </a:rPr>
                        <a:t>が属する月の翌月の末日（以下略）</a:t>
                      </a:r>
                      <a:endParaRPr lang="en-US" altLang="ja-JP" sz="1700" dirty="0" smtClean="0">
                        <a:solidFill>
                          <a:prstClr val="black"/>
                        </a:solidFill>
                        <a:latin typeface="+mj-ea"/>
                        <a:ea typeface="+mj-ea"/>
                      </a:endParaRPr>
                    </a:p>
                  </a:txBody>
                  <a:tcPr/>
                </a:tc>
                <a:tc>
                  <a:txBody>
                    <a:bodyPr/>
                    <a:lstStyle/>
                    <a:p>
                      <a:r>
                        <a:rPr kumimoji="1" lang="ja-JP" altLang="en-US" sz="1700" dirty="0" smtClean="0">
                          <a:latin typeface="+mj-ea"/>
                          <a:ea typeface="+mj-ea"/>
                        </a:rPr>
                        <a:t>［留意事項通知］</a:t>
                      </a:r>
                      <a:endParaRPr kumimoji="1" lang="en-US" altLang="ja-JP" sz="1700" dirty="0" smtClean="0">
                        <a:latin typeface="+mj-ea"/>
                        <a:ea typeface="+mj-ea"/>
                      </a:endParaRPr>
                    </a:p>
                    <a:p>
                      <a:pPr marL="273050" indent="-273050"/>
                      <a:r>
                        <a:rPr lang="ja-JP" altLang="en-US" sz="1700" dirty="0" smtClean="0">
                          <a:solidFill>
                            <a:prstClr val="black"/>
                          </a:solidFill>
                          <a:latin typeface="+mj-ea"/>
                          <a:ea typeface="+mj-ea"/>
                        </a:rPr>
                        <a:t>（３）　第１回目の特定疾患療養管理料は、区分番号「Ａ０００」初診料（「注２」のただし書に規定する所定点数を算定する場合を含む。特に規定する場合を除き、以下この部において同じ。）を算定した初診の日又は</a:t>
                      </a:r>
                      <a:r>
                        <a:rPr lang="ja-JP" altLang="en-US" sz="1700" u="sng" baseline="0" dirty="0" smtClean="0">
                          <a:solidFill>
                            <a:srgbClr val="FF0000"/>
                          </a:solidFill>
                          <a:uFill>
                            <a:solidFill>
                              <a:srgbClr val="FF0000"/>
                            </a:solidFill>
                          </a:uFill>
                          <a:latin typeface="+mj-ea"/>
                          <a:ea typeface="+mj-ea"/>
                        </a:rPr>
                        <a:t>当該保険医療機関から</a:t>
                      </a:r>
                      <a:r>
                        <a:rPr lang="ja-JP" altLang="en-US" sz="1700" u="sng" baseline="0" dirty="0" smtClean="0">
                          <a:solidFill>
                            <a:prstClr val="black"/>
                          </a:solidFill>
                          <a:uFill>
                            <a:solidFill>
                              <a:srgbClr val="FF0000"/>
                            </a:solidFill>
                          </a:uFill>
                          <a:latin typeface="+mj-ea"/>
                          <a:ea typeface="+mj-ea"/>
                        </a:rPr>
                        <a:t>退院</a:t>
                      </a:r>
                      <a:r>
                        <a:rPr lang="ja-JP" altLang="en-US" sz="1700" u="sng" baseline="0" dirty="0" smtClean="0">
                          <a:solidFill>
                            <a:srgbClr val="FF0000"/>
                          </a:solidFill>
                          <a:uFill>
                            <a:solidFill>
                              <a:srgbClr val="FF0000"/>
                            </a:solidFill>
                          </a:uFill>
                          <a:latin typeface="+mj-ea"/>
                          <a:ea typeface="+mj-ea"/>
                        </a:rPr>
                        <a:t>した</a:t>
                      </a:r>
                      <a:r>
                        <a:rPr lang="ja-JP" altLang="en-US" sz="1700" u="sng" baseline="0" dirty="0" smtClean="0">
                          <a:solidFill>
                            <a:prstClr val="black"/>
                          </a:solidFill>
                          <a:uFill>
                            <a:solidFill>
                              <a:srgbClr val="FF0000"/>
                            </a:solidFill>
                          </a:uFill>
                          <a:latin typeface="+mj-ea"/>
                          <a:ea typeface="+mj-ea"/>
                        </a:rPr>
                        <a:t>日</a:t>
                      </a:r>
                      <a:r>
                        <a:rPr lang="ja-JP" altLang="en-US" sz="1700" dirty="0" smtClean="0">
                          <a:solidFill>
                            <a:prstClr val="black"/>
                          </a:solidFill>
                          <a:latin typeface="+mj-ea"/>
                          <a:ea typeface="+mj-ea"/>
                        </a:rPr>
                        <a:t>からそれぞれ起算して１か月を経過した日以降に算定する。（以下略）</a:t>
                      </a:r>
                      <a:endParaRPr lang="en-US" altLang="ja-JP" sz="1700" dirty="0" smtClean="0">
                        <a:solidFill>
                          <a:prstClr val="black"/>
                        </a:solidFill>
                        <a:latin typeface="+mj-ea"/>
                        <a:ea typeface="+mj-ea"/>
                      </a:endParaRPr>
                    </a:p>
                    <a:p>
                      <a:pPr marL="273050" indent="-273050"/>
                      <a:r>
                        <a:rPr lang="ja-JP" altLang="en-US" sz="1700" dirty="0" smtClean="0">
                          <a:solidFill>
                            <a:prstClr val="black"/>
                          </a:solidFill>
                          <a:latin typeface="+mj-ea"/>
                          <a:ea typeface="+mj-ea"/>
                        </a:rPr>
                        <a:t>（４）　区分番号「Ａ０００」初診料を算定した初診の日又は</a:t>
                      </a:r>
                      <a:r>
                        <a:rPr kumimoji="1" lang="ja-JP" altLang="en-US" sz="1700" u="sng" kern="1200" baseline="0" dirty="0" smtClean="0">
                          <a:solidFill>
                            <a:srgbClr val="FF0000"/>
                          </a:solidFill>
                          <a:uFill>
                            <a:solidFill>
                              <a:srgbClr val="FF0000"/>
                            </a:solidFill>
                          </a:uFill>
                          <a:latin typeface="+mj-ea"/>
                          <a:ea typeface="+mn-ea"/>
                          <a:cs typeface="+mn-cs"/>
                        </a:rPr>
                        <a:t>当該保険医療機関から</a:t>
                      </a:r>
                      <a:r>
                        <a:rPr kumimoji="1" lang="ja-JP" altLang="en-US" sz="1700" u="sng" kern="1200" baseline="0" dirty="0" smtClean="0">
                          <a:solidFill>
                            <a:prstClr val="black"/>
                          </a:solidFill>
                          <a:uFill>
                            <a:solidFill>
                              <a:srgbClr val="FF0000"/>
                            </a:solidFill>
                          </a:uFill>
                          <a:latin typeface="+mj-ea"/>
                          <a:ea typeface="+mn-ea"/>
                          <a:cs typeface="+mn-cs"/>
                        </a:rPr>
                        <a:t>退院</a:t>
                      </a:r>
                      <a:r>
                        <a:rPr kumimoji="1" lang="ja-JP" altLang="en-US" sz="1700" u="sng" kern="1200" baseline="0" dirty="0" smtClean="0">
                          <a:solidFill>
                            <a:srgbClr val="FF0000"/>
                          </a:solidFill>
                          <a:uFill>
                            <a:solidFill>
                              <a:srgbClr val="FF0000"/>
                            </a:solidFill>
                          </a:uFill>
                          <a:latin typeface="+mj-ea"/>
                          <a:ea typeface="+mn-ea"/>
                          <a:cs typeface="+mn-cs"/>
                        </a:rPr>
                        <a:t>した</a:t>
                      </a:r>
                      <a:r>
                        <a:rPr kumimoji="1" lang="ja-JP" altLang="en-US" sz="1700" u="sng" kern="1200" baseline="0" dirty="0" smtClean="0">
                          <a:solidFill>
                            <a:prstClr val="black"/>
                          </a:solidFill>
                          <a:uFill>
                            <a:solidFill>
                              <a:srgbClr val="FF0000"/>
                            </a:solidFill>
                          </a:uFill>
                          <a:latin typeface="+mj-ea"/>
                          <a:ea typeface="+mn-ea"/>
                          <a:cs typeface="+mn-cs"/>
                        </a:rPr>
                        <a:t>日</a:t>
                      </a:r>
                      <a:r>
                        <a:rPr lang="ja-JP" altLang="en-US" sz="1700" dirty="0" smtClean="0">
                          <a:solidFill>
                            <a:prstClr val="black"/>
                          </a:solidFill>
                          <a:latin typeface="+mj-ea"/>
                          <a:ea typeface="+mj-ea"/>
                        </a:rPr>
                        <a:t>からそれぞれ起算して１か月を経過した日が翌々月の１日となる場合であって、初診料を算定した初診の日又は退院の日が属する月の翌月の末日（以下略）</a:t>
                      </a:r>
                      <a:endParaRPr lang="en-US" altLang="ja-JP" sz="1700" dirty="0" smtClean="0">
                        <a:solidFill>
                          <a:prstClr val="black"/>
                        </a:solidFill>
                        <a:latin typeface="+mj-ea"/>
                        <a:ea typeface="+mj-ea"/>
                      </a:endParaRPr>
                    </a:p>
                  </a:txBody>
                  <a:tcPr/>
                </a:tc>
              </a:tr>
            </a:tbl>
          </a:graphicData>
        </a:graphic>
      </p:graphicFrame>
    </p:spTree>
    <p:extLst>
      <p:ext uri="{BB962C8B-B14F-4D97-AF65-F5344CB8AC3E}">
        <p14:creationId xmlns:p14="http://schemas.microsoft.com/office/powerpoint/2010/main" val="3166917135"/>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64928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dirty="0" smtClean="0">
                <a:solidFill>
                  <a:srgbClr val="000000"/>
                </a:solidFill>
              </a:rPr>
              <a:t>２．</a:t>
            </a:r>
            <a:r>
              <a:rPr lang="ja-JP" altLang="en-US" dirty="0">
                <a:solidFill>
                  <a:srgbClr val="000000"/>
                </a:solidFill>
              </a:rPr>
              <a:t>質の高い</a:t>
            </a:r>
            <a:r>
              <a:rPr lang="ja-JP" altLang="en-US" dirty="0" smtClean="0">
                <a:solidFill>
                  <a:srgbClr val="000000"/>
                </a:solidFill>
              </a:rPr>
              <a:t>在宅医療・訪問看護の確保</a:t>
            </a:r>
          </a:p>
        </p:txBody>
      </p:sp>
      <p:sp>
        <p:nvSpPr>
          <p:cNvPr id="7" name="正方形/長方形 6"/>
          <p:cNvSpPr/>
          <p:nvPr/>
        </p:nvSpPr>
        <p:spPr>
          <a:xfrm>
            <a:off x="146264" y="2660374"/>
            <a:ext cx="9493250" cy="3785652"/>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r>
              <a:rPr lang="ja-JP" altLang="en-US" sz="2000" kern="0" dirty="0" smtClean="0">
                <a:solidFill>
                  <a:prstClr val="black"/>
                </a:solidFill>
                <a:latin typeface="ＭＳ Ｐゴシック"/>
                <a:ea typeface="ＭＳ Ｐゴシック"/>
                <a:cs typeface="Times New Roman"/>
              </a:rPr>
              <a:t>◇ </a:t>
            </a:r>
            <a:r>
              <a:rPr lang="ja-JP" altLang="ja-JP" sz="2000" dirty="0" smtClean="0">
                <a:solidFill>
                  <a:prstClr val="black"/>
                </a:solidFill>
              </a:rPr>
              <a:t>地域</a:t>
            </a:r>
            <a:r>
              <a:rPr lang="ja-JP" altLang="ja-JP" sz="2000" dirty="0">
                <a:solidFill>
                  <a:prstClr val="black"/>
                </a:solidFill>
              </a:rPr>
              <a:t>包括ケアシステムの確立において、在宅医療の推進は極めて重要である。</a:t>
            </a:r>
          </a:p>
          <a:p>
            <a:r>
              <a:rPr lang="ja-JP" altLang="en-US" sz="2000" dirty="0" smtClean="0">
                <a:solidFill>
                  <a:prstClr val="black"/>
                </a:solidFill>
              </a:rPr>
              <a:t>◇ </a:t>
            </a:r>
            <a:r>
              <a:rPr lang="ja-JP" altLang="ja-JP" sz="2000" dirty="0" smtClean="0">
                <a:solidFill>
                  <a:prstClr val="black"/>
                </a:solidFill>
              </a:rPr>
              <a:t>前回</a:t>
            </a:r>
            <a:r>
              <a:rPr lang="ja-JP" altLang="ja-JP" sz="2000" dirty="0">
                <a:solidFill>
                  <a:prstClr val="black"/>
                </a:solidFill>
              </a:rPr>
              <a:t>改定では、在宅医療の不適切事例に対応した改定が行われたため、地域</a:t>
            </a:r>
            <a:r>
              <a:rPr lang="ja-JP" altLang="ja-JP" sz="2000" dirty="0" smtClean="0">
                <a:solidFill>
                  <a:prstClr val="black"/>
                </a:solidFill>
              </a:rPr>
              <a:t>医療</a:t>
            </a:r>
            <a:endParaRPr lang="en-US" altLang="ja-JP" sz="2000" dirty="0" smtClean="0">
              <a:solidFill>
                <a:prstClr val="black"/>
              </a:solidFill>
            </a:endParaRPr>
          </a:p>
          <a:p>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の</a:t>
            </a:r>
            <a:r>
              <a:rPr lang="ja-JP" altLang="ja-JP" sz="2000" dirty="0">
                <a:solidFill>
                  <a:prstClr val="black"/>
                </a:solidFill>
              </a:rPr>
              <a:t>現場において在宅医療に真摯に取り組んでいる先生方のモチベーションを</a:t>
            </a:r>
            <a:r>
              <a:rPr lang="ja-JP" altLang="ja-JP" sz="2000" dirty="0" smtClean="0">
                <a:solidFill>
                  <a:prstClr val="black"/>
                </a:solidFill>
              </a:rPr>
              <a:t>下げる</a:t>
            </a:r>
            <a:endParaRPr lang="en-US" altLang="ja-JP" sz="2000" dirty="0" smtClean="0">
              <a:solidFill>
                <a:prstClr val="black"/>
              </a:solidFill>
            </a:endParaRPr>
          </a:p>
          <a:p>
            <a:r>
              <a:rPr lang="en-US" altLang="ja-JP" sz="2000" dirty="0">
                <a:solidFill>
                  <a:prstClr val="black"/>
                </a:solidFill>
              </a:rPr>
              <a:t> </a:t>
            </a:r>
            <a:r>
              <a:rPr lang="en-US" altLang="ja-JP" sz="2000" dirty="0" smtClean="0">
                <a:solidFill>
                  <a:prstClr val="black"/>
                </a:solidFill>
              </a:rPr>
              <a:t>  </a:t>
            </a:r>
            <a:r>
              <a:rPr lang="ja-JP" altLang="ja-JP" sz="2000" dirty="0" err="1" smtClean="0">
                <a:solidFill>
                  <a:prstClr val="black"/>
                </a:solidFill>
              </a:rPr>
              <a:t>ような</a:t>
            </a:r>
            <a:r>
              <a:rPr lang="ja-JP" altLang="ja-JP" sz="2000" dirty="0">
                <a:solidFill>
                  <a:prstClr val="black"/>
                </a:solidFill>
              </a:rPr>
              <a:t>対応がなされた。</a:t>
            </a:r>
          </a:p>
          <a:p>
            <a:r>
              <a:rPr lang="ja-JP" altLang="en-US" sz="2000" dirty="0" smtClean="0">
                <a:solidFill>
                  <a:prstClr val="black"/>
                </a:solidFill>
              </a:rPr>
              <a:t>◇ </a:t>
            </a:r>
            <a:r>
              <a:rPr lang="ja-JP" altLang="ja-JP" sz="2000" dirty="0" smtClean="0">
                <a:solidFill>
                  <a:prstClr val="black"/>
                </a:solidFill>
              </a:rPr>
              <a:t>今回</a:t>
            </a:r>
            <a:r>
              <a:rPr lang="ja-JP" altLang="ja-JP" sz="2000" dirty="0">
                <a:solidFill>
                  <a:prstClr val="black"/>
                </a:solidFill>
              </a:rPr>
              <a:t>の改定においては</a:t>
            </a:r>
            <a:r>
              <a:rPr lang="ja-JP" altLang="ja-JP" sz="2000" dirty="0" smtClean="0">
                <a:solidFill>
                  <a:prstClr val="black"/>
                </a:solidFill>
              </a:rPr>
              <a:t>、</a:t>
            </a:r>
            <a:r>
              <a:rPr lang="ja-JP" altLang="en-US" sz="2000" dirty="0" smtClean="0">
                <a:solidFill>
                  <a:prstClr val="black"/>
                </a:solidFill>
              </a:rPr>
              <a:t>月１回の訪問診療による管理料を新設し、</a:t>
            </a:r>
            <a:r>
              <a:rPr lang="ja-JP" altLang="ja-JP" sz="2000" dirty="0" smtClean="0">
                <a:solidFill>
                  <a:prstClr val="black"/>
                </a:solidFill>
              </a:rPr>
              <a:t>同一</a:t>
            </a:r>
            <a:r>
              <a:rPr lang="ja-JP" altLang="en-US" sz="2000" dirty="0" smtClean="0">
                <a:solidFill>
                  <a:prstClr val="black"/>
                </a:solidFill>
              </a:rPr>
              <a:t>建築物に</a:t>
            </a:r>
            <a:endParaRPr lang="en-US" altLang="ja-JP" sz="2000" dirty="0" smtClean="0">
              <a:solidFill>
                <a:prstClr val="black"/>
              </a:solidFill>
            </a:endParaRPr>
          </a:p>
          <a:p>
            <a:r>
              <a:rPr lang="en-US" altLang="ja-JP" sz="2000" dirty="0">
                <a:solidFill>
                  <a:prstClr val="black"/>
                </a:solidFill>
              </a:rPr>
              <a:t> </a:t>
            </a:r>
            <a:r>
              <a:rPr lang="en-US" altLang="ja-JP" sz="2000" dirty="0" smtClean="0">
                <a:solidFill>
                  <a:prstClr val="black"/>
                </a:solidFill>
              </a:rPr>
              <a:t>  </a:t>
            </a:r>
            <a:r>
              <a:rPr lang="ja-JP" altLang="en-US" sz="2000" dirty="0" smtClean="0">
                <a:solidFill>
                  <a:prstClr val="black"/>
                </a:solidFill>
              </a:rPr>
              <a:t>おいて医学管理を実施している</a:t>
            </a:r>
            <a:r>
              <a:rPr lang="ja-JP" altLang="ja-JP" sz="2000" dirty="0" smtClean="0">
                <a:solidFill>
                  <a:prstClr val="black"/>
                </a:solidFill>
              </a:rPr>
              <a:t>人数に</a:t>
            </a:r>
            <a:r>
              <a:rPr lang="ja-JP" altLang="en-US" sz="2000" dirty="0" smtClean="0">
                <a:solidFill>
                  <a:prstClr val="black"/>
                </a:solidFill>
              </a:rPr>
              <a:t>応じた評価</a:t>
            </a:r>
            <a:r>
              <a:rPr lang="ja-JP" altLang="ja-JP" sz="2000" dirty="0" smtClean="0">
                <a:solidFill>
                  <a:prstClr val="black"/>
                </a:solidFill>
              </a:rPr>
              <a:t>の</a:t>
            </a:r>
            <a:r>
              <a:rPr lang="ja-JP" altLang="ja-JP" sz="2000" dirty="0">
                <a:solidFill>
                  <a:prstClr val="black"/>
                </a:solidFill>
              </a:rPr>
              <a:t>細分化が実施される</a:t>
            </a:r>
            <a:r>
              <a:rPr lang="ja-JP" altLang="ja-JP" sz="2000" spc="-100" dirty="0">
                <a:solidFill>
                  <a:prstClr val="black"/>
                </a:solidFill>
              </a:rPr>
              <a:t>ことと</a:t>
            </a:r>
            <a:r>
              <a:rPr lang="ja-JP" altLang="ja-JP" sz="2000" spc="-100" dirty="0" smtClean="0">
                <a:solidFill>
                  <a:prstClr val="black"/>
                </a:solidFill>
              </a:rPr>
              <a:t>なった。</a:t>
            </a:r>
            <a:endParaRPr lang="ja-JP" altLang="ja-JP" sz="2000" spc="-100" dirty="0">
              <a:solidFill>
                <a:prstClr val="black"/>
              </a:solidFill>
            </a:endParaRPr>
          </a:p>
          <a:p>
            <a:r>
              <a:rPr lang="ja-JP" altLang="en-US" sz="2000" dirty="0" smtClean="0">
                <a:solidFill>
                  <a:prstClr val="black"/>
                </a:solidFill>
              </a:rPr>
              <a:t>◇ </a:t>
            </a:r>
            <a:r>
              <a:rPr lang="ja-JP" altLang="ja-JP" sz="2000" dirty="0" smtClean="0">
                <a:solidFill>
                  <a:prstClr val="black"/>
                </a:solidFill>
              </a:rPr>
              <a:t>また</a:t>
            </a:r>
            <a:r>
              <a:rPr lang="ja-JP" altLang="ja-JP" sz="2000" dirty="0">
                <a:solidFill>
                  <a:prstClr val="black"/>
                </a:solidFill>
              </a:rPr>
              <a:t>、今回、在宅医療を専門に行う医療機関を一定要件を設定した上で認めた</a:t>
            </a:r>
            <a:r>
              <a:rPr lang="ja-JP" altLang="ja-JP" sz="2000" dirty="0" smtClean="0">
                <a:solidFill>
                  <a:prstClr val="black"/>
                </a:solidFill>
              </a:rPr>
              <a:t>。</a:t>
            </a:r>
            <a:endParaRPr lang="en-US" altLang="ja-JP" sz="2000" dirty="0" smtClean="0">
              <a:solidFill>
                <a:prstClr val="black"/>
              </a:solidFill>
            </a:endParaRPr>
          </a:p>
          <a:p>
            <a:r>
              <a:rPr lang="ja-JP" altLang="en-US" sz="2000" dirty="0">
                <a:solidFill>
                  <a:prstClr val="black"/>
                </a:solidFill>
              </a:rPr>
              <a:t>　</a:t>
            </a:r>
            <a:r>
              <a:rPr lang="ja-JP" altLang="en-US" sz="2000" dirty="0" smtClean="0">
                <a:solidFill>
                  <a:prstClr val="black"/>
                </a:solidFill>
              </a:rPr>
              <a:t>  </a:t>
            </a:r>
            <a:r>
              <a:rPr lang="ja-JP" altLang="ja-JP" sz="2000" dirty="0" smtClean="0">
                <a:solidFill>
                  <a:prstClr val="black"/>
                </a:solidFill>
              </a:rPr>
              <a:t>超高齢</a:t>
            </a:r>
            <a:r>
              <a:rPr lang="ja-JP" altLang="ja-JP" sz="2000" dirty="0">
                <a:solidFill>
                  <a:prstClr val="black"/>
                </a:solidFill>
              </a:rPr>
              <a:t>社会を迎え、地域包括ケアシステムをより効果的に機能していかせるため</a:t>
            </a:r>
            <a:r>
              <a:rPr lang="ja-JP" altLang="ja-JP" sz="2000" dirty="0" smtClean="0">
                <a:solidFill>
                  <a:prstClr val="black"/>
                </a:solidFill>
              </a:rPr>
              <a:t>に</a:t>
            </a:r>
            <a:endParaRPr lang="en-US" altLang="ja-JP" sz="2000" dirty="0" smtClean="0">
              <a:solidFill>
                <a:prstClr val="black"/>
              </a:solidFill>
            </a:endParaRPr>
          </a:p>
          <a:p>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も</a:t>
            </a:r>
            <a:r>
              <a:rPr lang="ja-JP" altLang="ja-JP" sz="2000" dirty="0">
                <a:solidFill>
                  <a:prstClr val="black"/>
                </a:solidFill>
              </a:rPr>
              <a:t>、在宅医療を</a:t>
            </a:r>
            <a:r>
              <a:rPr lang="ja-JP" altLang="ja-JP" sz="2000" dirty="0" err="1">
                <a:solidFill>
                  <a:prstClr val="black"/>
                </a:solidFill>
              </a:rPr>
              <a:t>担う</a:t>
            </a:r>
            <a:r>
              <a:rPr lang="ja-JP" altLang="ja-JP" sz="2000" dirty="0" err="1">
                <a:solidFill>
                  <a:srgbClr val="FF0000"/>
                </a:solidFill>
              </a:rPr>
              <a:t>かかりつけ</a:t>
            </a:r>
            <a:r>
              <a:rPr lang="ja-JP" altLang="ja-JP" sz="2000" dirty="0">
                <a:solidFill>
                  <a:srgbClr val="FF0000"/>
                </a:solidFill>
              </a:rPr>
              <a:t>医をバックアップ</a:t>
            </a:r>
            <a:r>
              <a:rPr lang="ja-JP" altLang="ja-JP" sz="2000" dirty="0">
                <a:solidFill>
                  <a:prstClr val="black"/>
                </a:solidFill>
              </a:rPr>
              <a:t>するために、在宅医療専門の</a:t>
            </a:r>
            <a:r>
              <a:rPr lang="ja-JP" altLang="ja-JP" sz="2000" dirty="0" smtClean="0">
                <a:solidFill>
                  <a:prstClr val="black"/>
                </a:solidFill>
              </a:rPr>
              <a:t>医療機</a:t>
            </a:r>
            <a:endParaRPr lang="en-US" altLang="ja-JP" sz="2000" dirty="0" smtClean="0">
              <a:solidFill>
                <a:prstClr val="black"/>
              </a:solidFill>
            </a:endParaRPr>
          </a:p>
          <a:p>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関</a:t>
            </a:r>
            <a:r>
              <a:rPr lang="ja-JP" altLang="ja-JP" sz="2000" dirty="0">
                <a:solidFill>
                  <a:prstClr val="black"/>
                </a:solidFill>
              </a:rPr>
              <a:t>の活用も視野に入れていく必要があることから、在宅医療専門医療機関を排除</a:t>
            </a:r>
            <a:r>
              <a:rPr lang="ja-JP" altLang="ja-JP" sz="2000" dirty="0" smtClean="0">
                <a:solidFill>
                  <a:prstClr val="black"/>
                </a:solidFill>
              </a:rPr>
              <a:t>する</a:t>
            </a:r>
            <a:endParaRPr lang="en-US" altLang="ja-JP" sz="2000" dirty="0" smtClean="0">
              <a:solidFill>
                <a:prstClr val="black"/>
              </a:solidFill>
            </a:endParaRPr>
          </a:p>
          <a:p>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と</a:t>
            </a:r>
            <a:r>
              <a:rPr lang="ja-JP" altLang="ja-JP" sz="2000" dirty="0">
                <a:solidFill>
                  <a:prstClr val="black"/>
                </a:solidFill>
              </a:rPr>
              <a:t>いうのではなく、</a:t>
            </a:r>
            <a:r>
              <a:rPr lang="ja-JP" altLang="ja-JP" sz="2000" dirty="0">
                <a:solidFill>
                  <a:srgbClr val="FF0000"/>
                </a:solidFill>
              </a:rPr>
              <a:t>地域包括ケアシステム推進の中で、積極的に地域医師会と協力</a:t>
            </a:r>
            <a:r>
              <a:rPr lang="ja-JP" altLang="ja-JP" sz="2000" dirty="0" smtClean="0">
                <a:solidFill>
                  <a:srgbClr val="FF0000"/>
                </a:solidFill>
              </a:rPr>
              <a:t>し</a:t>
            </a:r>
            <a:endParaRPr lang="en-US" altLang="ja-JP" sz="2000" dirty="0" smtClean="0">
              <a:solidFill>
                <a:srgbClr val="FF0000"/>
              </a:solidFill>
            </a:endParaRPr>
          </a:p>
          <a:p>
            <a:r>
              <a:rPr lang="en-US" altLang="ja-JP" sz="2000" dirty="0">
                <a:solidFill>
                  <a:srgbClr val="FF0000"/>
                </a:solidFill>
              </a:rPr>
              <a:t> </a:t>
            </a:r>
            <a:r>
              <a:rPr lang="en-US" altLang="ja-JP" sz="2000" dirty="0" smtClean="0">
                <a:solidFill>
                  <a:srgbClr val="FF0000"/>
                </a:solidFill>
              </a:rPr>
              <a:t>  </a:t>
            </a:r>
            <a:r>
              <a:rPr lang="ja-JP" altLang="ja-JP" sz="2000" dirty="0" smtClean="0">
                <a:solidFill>
                  <a:srgbClr val="FF0000"/>
                </a:solidFill>
              </a:rPr>
              <a:t>て</a:t>
            </a:r>
            <a:r>
              <a:rPr lang="ja-JP" altLang="ja-JP" sz="2000" dirty="0">
                <a:solidFill>
                  <a:srgbClr val="FF0000"/>
                </a:solidFill>
              </a:rPr>
              <a:t>、地域医療を守っていただきたい</a:t>
            </a:r>
            <a:r>
              <a:rPr lang="ja-JP" altLang="ja-JP" sz="2000" dirty="0">
                <a:solidFill>
                  <a:prstClr val="black"/>
                </a:solidFill>
              </a:rPr>
              <a:t>という意思表示である</a:t>
            </a:r>
            <a:r>
              <a:rPr lang="ja-JP" altLang="ja-JP" sz="2000" dirty="0" smtClean="0">
                <a:solidFill>
                  <a:prstClr val="black"/>
                </a:solidFill>
              </a:rPr>
              <a:t>。</a:t>
            </a:r>
            <a:endParaRPr lang="ja-JP" altLang="ja-JP" sz="2000" dirty="0">
              <a:solidFill>
                <a:prstClr val="black"/>
              </a:solidFill>
            </a:endParaRPr>
          </a:p>
        </p:txBody>
      </p:sp>
      <p:sp>
        <p:nvSpPr>
          <p:cNvPr id="9" name="Rectangle 7"/>
          <p:cNvSpPr>
            <a:spLocks noChangeArrowheads="1"/>
          </p:cNvSpPr>
          <p:nvPr/>
        </p:nvSpPr>
        <p:spPr bwMode="auto">
          <a:xfrm>
            <a:off x="165111" y="764704"/>
            <a:ext cx="9546631" cy="1080120"/>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nSpc>
                <a:spcPts val="2000"/>
              </a:lnSpc>
              <a:buFont typeface="Arial" charset="0"/>
              <a:buNone/>
            </a:pPr>
            <a:r>
              <a:rPr lang="ja-JP" altLang="en-US" sz="2200" kern="100" dirty="0" smtClean="0">
                <a:solidFill>
                  <a:prstClr val="black"/>
                </a:solidFill>
                <a:latin typeface="ＭＳ Ｐゴシック"/>
                <a:ea typeface="ＭＳ Ｐゴシック"/>
                <a:cs typeface="Times New Roman"/>
              </a:rPr>
              <a:t>（１）</a:t>
            </a:r>
            <a:r>
              <a:rPr lang="ja-JP" altLang="ja-JP" sz="2200" kern="100" dirty="0" smtClean="0">
                <a:solidFill>
                  <a:prstClr val="black"/>
                </a:solidFill>
                <a:latin typeface="ＭＳ Ｐゴシック"/>
                <a:ea typeface="ＭＳ Ｐゴシック"/>
                <a:cs typeface="Times New Roman"/>
              </a:rPr>
              <a:t>患者</a:t>
            </a:r>
            <a:r>
              <a:rPr lang="ja-JP" altLang="ja-JP" sz="2200" kern="100" dirty="0">
                <a:solidFill>
                  <a:prstClr val="black"/>
                </a:solidFill>
                <a:latin typeface="ＭＳ Ｐゴシック"/>
                <a:ea typeface="ＭＳ Ｐゴシック"/>
                <a:cs typeface="Times New Roman"/>
              </a:rPr>
              <a:t>の状態や居住場所に応じたきめ細かな評価を</a:t>
            </a:r>
            <a:r>
              <a:rPr lang="ja-JP" altLang="ja-JP" sz="2200" kern="100" dirty="0" smtClean="0">
                <a:solidFill>
                  <a:prstClr val="black"/>
                </a:solidFill>
                <a:latin typeface="ＭＳ Ｐゴシック"/>
                <a:ea typeface="ＭＳ Ｐゴシック"/>
                <a:cs typeface="Times New Roman"/>
              </a:rPr>
              <a:t>実施</a:t>
            </a:r>
            <a:endParaRPr lang="en-US" altLang="ja-JP" sz="2200" kern="100" dirty="0" smtClean="0">
              <a:solidFill>
                <a:prstClr val="black"/>
              </a:solidFill>
              <a:latin typeface="ＭＳ Ｐゴシック"/>
              <a:ea typeface="ＭＳ Ｐゴシック"/>
              <a:cs typeface="Times New Roman"/>
            </a:endParaRPr>
          </a:p>
          <a:p>
            <a:pPr>
              <a:lnSpc>
                <a:spcPts val="2000"/>
              </a:lnSpc>
              <a:buFont typeface="Arial" charset="0"/>
              <a:buNone/>
            </a:pPr>
            <a:r>
              <a:rPr lang="ja-JP" altLang="en-US" sz="2200" kern="100" dirty="0">
                <a:solidFill>
                  <a:prstClr val="black"/>
                </a:solidFill>
                <a:latin typeface="ＭＳ Ｐゴシック"/>
                <a:ea typeface="ＭＳ Ｐゴシック"/>
                <a:cs typeface="Times New Roman"/>
              </a:rPr>
              <a:t>（２</a:t>
            </a:r>
            <a:r>
              <a:rPr lang="ja-JP" altLang="en-US" sz="2200" kern="100" dirty="0" smtClean="0">
                <a:solidFill>
                  <a:prstClr val="black"/>
                </a:solidFill>
                <a:latin typeface="ＭＳ Ｐゴシック"/>
                <a:ea typeface="ＭＳ Ｐゴシック"/>
                <a:cs typeface="Times New Roman"/>
              </a:rPr>
              <a:t>）医療機関の実績に応じた評価</a:t>
            </a:r>
            <a:endParaRPr lang="en-US" altLang="ja-JP" sz="2200" kern="100" dirty="0" smtClean="0">
              <a:solidFill>
                <a:prstClr val="black"/>
              </a:solidFill>
              <a:latin typeface="ＭＳ Ｐゴシック"/>
              <a:ea typeface="ＭＳ Ｐゴシック"/>
              <a:cs typeface="Times New Roman"/>
            </a:endParaRPr>
          </a:p>
          <a:p>
            <a:pPr>
              <a:lnSpc>
                <a:spcPts val="2000"/>
              </a:lnSpc>
              <a:buFont typeface="Arial" charset="0"/>
              <a:buNone/>
            </a:pPr>
            <a:r>
              <a:rPr lang="ja-JP" altLang="en-US" sz="2200" kern="100" dirty="0">
                <a:solidFill>
                  <a:prstClr val="black"/>
                </a:solidFill>
                <a:latin typeface="ＭＳ Ｐゴシック"/>
                <a:ea typeface="ＭＳ Ｐゴシック"/>
                <a:cs typeface="Times New Roman"/>
              </a:rPr>
              <a:t>（３</a:t>
            </a:r>
            <a:r>
              <a:rPr lang="ja-JP" altLang="en-US" sz="2200" kern="100" dirty="0" smtClean="0">
                <a:solidFill>
                  <a:prstClr val="black"/>
                </a:solidFill>
                <a:latin typeface="ＭＳ Ｐゴシック"/>
                <a:ea typeface="ＭＳ Ｐゴシック"/>
                <a:cs typeface="Times New Roman"/>
              </a:rPr>
              <a:t>）診療内容に応じた評価</a:t>
            </a:r>
            <a:endParaRPr lang="ja-JP" altLang="ja-JP" sz="2200" kern="100" dirty="0">
              <a:solidFill>
                <a:prstClr val="black"/>
              </a:solidFill>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104</a:t>
            </a:fld>
            <a:endParaRPr lang="ja-JP" altLang="en-US" dirty="0">
              <a:solidFill>
                <a:prstClr val="black"/>
              </a:solidFill>
            </a:endParaRPr>
          </a:p>
        </p:txBody>
      </p:sp>
      <p:sp>
        <p:nvSpPr>
          <p:cNvPr id="8" name="Rectangle 10"/>
          <p:cNvSpPr>
            <a:spLocks noChangeArrowheads="1"/>
          </p:cNvSpPr>
          <p:nvPr/>
        </p:nvSpPr>
        <p:spPr bwMode="auto">
          <a:xfrm>
            <a:off x="154865" y="1844824"/>
            <a:ext cx="9556879" cy="789384"/>
          </a:xfrm>
          <a:prstGeom prst="rect">
            <a:avLst/>
          </a:prstGeom>
          <a:solidFill>
            <a:srgbClr val="FFFF99">
              <a:alpha val="50195"/>
            </a:srgbClr>
          </a:solidFill>
          <a:ln w="9525">
            <a:solidFill>
              <a:schemeClr val="tx1"/>
            </a:solidFill>
            <a:miter lim="800000"/>
            <a:headEnd/>
            <a:tailEnd/>
          </a:ln>
        </p:spPr>
        <p:txBody>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lnSpc>
                <a:spcPts val="1800"/>
              </a:lnSpc>
              <a:spcBef>
                <a:spcPts val="0"/>
              </a:spcBef>
              <a:buFont typeface="Arial" charset="0"/>
              <a:buNone/>
            </a:pPr>
            <a:r>
              <a:rPr lang="ja-JP" altLang="en-US" sz="1600" kern="100" dirty="0">
                <a:solidFill>
                  <a:prstClr val="black"/>
                </a:solidFill>
                <a:latin typeface="Century"/>
                <a:ea typeface="ＭＳ Ｐゴシック"/>
                <a:cs typeface="Times New Roman"/>
              </a:rPr>
              <a:t>（１）</a:t>
            </a:r>
            <a:r>
              <a:rPr lang="ja-JP" altLang="ja-JP" sz="1600" kern="100" dirty="0" smtClean="0">
                <a:solidFill>
                  <a:prstClr val="black"/>
                </a:solidFill>
                <a:latin typeface="Century"/>
                <a:ea typeface="ＭＳ Ｐゴシック"/>
                <a:cs typeface="Times New Roman"/>
              </a:rPr>
              <a:t>重症度</a:t>
            </a:r>
            <a:r>
              <a:rPr lang="ja-JP" altLang="ja-JP" sz="1600" kern="100" dirty="0">
                <a:solidFill>
                  <a:prstClr val="black"/>
                </a:solidFill>
                <a:latin typeface="Century"/>
                <a:ea typeface="ＭＳ Ｐゴシック"/>
                <a:cs typeface="Times New Roman"/>
              </a:rPr>
              <a:t>・居住場所に応じた</a:t>
            </a:r>
            <a:r>
              <a:rPr lang="ja-JP" altLang="ja-JP" sz="1600" kern="100" dirty="0" smtClean="0">
                <a:solidFill>
                  <a:prstClr val="black"/>
                </a:solidFill>
                <a:latin typeface="Century"/>
                <a:ea typeface="ＭＳ Ｐゴシック"/>
                <a:cs typeface="Times New Roman"/>
              </a:rPr>
              <a:t>評価</a:t>
            </a:r>
            <a:r>
              <a:rPr lang="ja-JP" altLang="en-US" sz="1600" kern="100" dirty="0" smtClean="0">
                <a:solidFill>
                  <a:prstClr val="black"/>
                </a:solidFill>
                <a:latin typeface="Century"/>
                <a:ea typeface="ＭＳ 明朝"/>
                <a:cs typeface="Times New Roman"/>
              </a:rPr>
              <a:t>、</a:t>
            </a:r>
            <a:r>
              <a:rPr lang="ja-JP" altLang="ja-JP" sz="1600" kern="100" dirty="0" smtClean="0">
                <a:solidFill>
                  <a:prstClr val="black"/>
                </a:solidFill>
                <a:latin typeface="Century"/>
                <a:ea typeface="ＭＳ Ｐゴシック"/>
                <a:cs typeface="Times New Roman"/>
              </a:rPr>
              <a:t>月</a:t>
            </a:r>
            <a:r>
              <a:rPr lang="ja-JP" altLang="ja-JP" sz="1600" kern="100" dirty="0">
                <a:solidFill>
                  <a:prstClr val="black"/>
                </a:solidFill>
                <a:latin typeface="Century"/>
                <a:ea typeface="ＭＳ Ｐゴシック"/>
                <a:cs typeface="Times New Roman"/>
              </a:rPr>
              <a:t>１回の訪問診療による管理料の新設</a:t>
            </a:r>
            <a:endParaRPr lang="ja-JP" altLang="ja-JP" sz="1600" kern="100" dirty="0">
              <a:solidFill>
                <a:prstClr val="black"/>
              </a:solidFill>
              <a:latin typeface="Century"/>
              <a:ea typeface="ＭＳ 明朝"/>
              <a:cs typeface="Times New Roman"/>
            </a:endParaRPr>
          </a:p>
          <a:p>
            <a:pPr eaLnBrk="1" hangingPunct="1">
              <a:lnSpc>
                <a:spcPts val="1800"/>
              </a:lnSpc>
              <a:spcBef>
                <a:spcPts val="0"/>
              </a:spcBef>
              <a:buFont typeface="Arial" charset="0"/>
              <a:buNone/>
            </a:pPr>
            <a:r>
              <a:rPr lang="ja-JP" altLang="en-US" sz="1600" kern="100" dirty="0" smtClean="0">
                <a:solidFill>
                  <a:prstClr val="black"/>
                </a:solidFill>
                <a:latin typeface="Century"/>
                <a:ea typeface="ＭＳ Ｐゴシック"/>
                <a:cs typeface="Times New Roman"/>
              </a:rPr>
              <a:t>（２）</a:t>
            </a:r>
            <a:r>
              <a:rPr lang="ja-JP" altLang="ja-JP" sz="1600" kern="100" dirty="0" smtClean="0">
                <a:solidFill>
                  <a:prstClr val="black"/>
                </a:solidFill>
                <a:latin typeface="Century"/>
                <a:ea typeface="ＭＳ Ｐゴシック"/>
                <a:cs typeface="Times New Roman"/>
              </a:rPr>
              <a:t>在宅</a:t>
            </a:r>
            <a:r>
              <a:rPr lang="ja-JP" altLang="ja-JP" sz="1600" kern="100" dirty="0">
                <a:solidFill>
                  <a:prstClr val="black"/>
                </a:solidFill>
                <a:latin typeface="Century"/>
                <a:ea typeface="ＭＳ Ｐゴシック"/>
                <a:cs typeface="Times New Roman"/>
              </a:rPr>
              <a:t>医療専門の医療機関に関する</a:t>
            </a:r>
            <a:r>
              <a:rPr lang="ja-JP" altLang="ja-JP" sz="1600" kern="100" dirty="0" smtClean="0">
                <a:solidFill>
                  <a:prstClr val="black"/>
                </a:solidFill>
                <a:latin typeface="Century"/>
                <a:ea typeface="ＭＳ Ｐゴシック"/>
                <a:cs typeface="Times New Roman"/>
              </a:rPr>
              <a:t>評価</a:t>
            </a:r>
            <a:r>
              <a:rPr lang="ja-JP" altLang="en-US" sz="1600" kern="100" dirty="0" smtClean="0">
                <a:solidFill>
                  <a:prstClr val="black"/>
                </a:solidFill>
                <a:latin typeface="Century"/>
                <a:ea typeface="ＭＳ Ｐゴシック"/>
                <a:cs typeface="Times New Roman"/>
              </a:rPr>
              <a:t>の新設、十分な看取り実績を有する医療機関の評価　等</a:t>
            </a:r>
            <a:endParaRPr lang="en-US" altLang="ja-JP" sz="1600" kern="100" dirty="0" smtClean="0">
              <a:solidFill>
                <a:prstClr val="black"/>
              </a:solidFill>
              <a:latin typeface="Century"/>
              <a:ea typeface="ＭＳ Ｐゴシック"/>
              <a:cs typeface="Times New Roman"/>
            </a:endParaRPr>
          </a:p>
          <a:p>
            <a:pPr eaLnBrk="1" hangingPunct="1">
              <a:lnSpc>
                <a:spcPts val="1800"/>
              </a:lnSpc>
              <a:spcBef>
                <a:spcPts val="0"/>
              </a:spcBef>
              <a:buFont typeface="Arial" charset="0"/>
              <a:buNone/>
            </a:pPr>
            <a:r>
              <a:rPr lang="ja-JP" altLang="en-US" sz="1600" kern="100" dirty="0">
                <a:solidFill>
                  <a:prstClr val="black"/>
                </a:solidFill>
                <a:latin typeface="Century"/>
                <a:ea typeface="ＭＳ Ｐゴシック"/>
                <a:cs typeface="Times New Roman"/>
              </a:rPr>
              <a:t>（３</a:t>
            </a:r>
            <a:r>
              <a:rPr lang="ja-JP" altLang="en-US" sz="1600" kern="100" dirty="0" smtClean="0">
                <a:solidFill>
                  <a:prstClr val="black"/>
                </a:solidFill>
                <a:latin typeface="Century"/>
                <a:ea typeface="ＭＳ Ｐゴシック"/>
                <a:cs typeface="Times New Roman"/>
              </a:rPr>
              <a:t>）休日往診への評価の充実、病院・診療所からの訪問看護の評価を充実　等</a:t>
            </a:r>
            <a:r>
              <a:rPr lang="ja-JP" altLang="en-US" sz="2400" dirty="0" smtClean="0">
                <a:solidFill>
                  <a:srgbClr val="000000"/>
                </a:solidFill>
                <a:latin typeface="ＭＳ Ｐゴシック" charset="-128"/>
              </a:rPr>
              <a:t>　</a:t>
            </a:r>
          </a:p>
        </p:txBody>
      </p:sp>
    </p:spTree>
    <p:extLst>
      <p:ext uri="{BB962C8B-B14F-4D97-AF65-F5344CB8AC3E}">
        <p14:creationId xmlns:p14="http://schemas.microsoft.com/office/powerpoint/2010/main" val="1722763866"/>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287641" y="2259839"/>
            <a:ext cx="1274016" cy="791681"/>
          </a:xfrm>
          <a:prstGeom prst="rect">
            <a:avLst/>
          </a:prstGeom>
        </p:spPr>
      </p:pic>
      <p:pic>
        <p:nvPicPr>
          <p:cNvPr id="7" name="図 6"/>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537173" y="2655455"/>
            <a:ext cx="1274016" cy="1161716"/>
          </a:xfrm>
          <a:prstGeom prst="rect">
            <a:avLst/>
          </a:prstGeom>
        </p:spPr>
      </p:pic>
      <p:pic>
        <p:nvPicPr>
          <p:cNvPr id="8" name="Picture 12"/>
          <p:cNvPicPr>
            <a:picLocks noChangeAspect="1" noChangeArrowheads="1"/>
          </p:cNvPicPr>
          <p:nvPr/>
        </p:nvPicPr>
        <p:blipFill>
          <a:blip r:embed="rId5" cstate="print"/>
          <a:srcRect/>
          <a:stretch>
            <a:fillRect/>
          </a:stretch>
        </p:blipFill>
        <p:spPr bwMode="auto">
          <a:xfrm>
            <a:off x="1477572" y="2259839"/>
            <a:ext cx="1828598" cy="1260283"/>
          </a:xfrm>
          <a:prstGeom prst="rect">
            <a:avLst/>
          </a:prstGeom>
          <a:noFill/>
          <a:ln w="9525">
            <a:noFill/>
            <a:miter lim="800000"/>
            <a:headEnd/>
            <a:tailEnd/>
          </a:ln>
        </p:spPr>
      </p:pic>
      <p:sp>
        <p:nvSpPr>
          <p:cNvPr id="10" name="右矢印 9"/>
          <p:cNvSpPr/>
          <p:nvPr/>
        </p:nvSpPr>
        <p:spPr>
          <a:xfrm>
            <a:off x="3504454" y="2772926"/>
            <a:ext cx="2783190" cy="503663"/>
          </a:xfrm>
          <a:prstGeom prst="rightArrow">
            <a:avLst/>
          </a:prstGeom>
          <a:solidFill>
            <a:schemeClr val="accent1">
              <a:lumMod val="20000"/>
              <a:lumOff val="8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9" name="図 8" descr="doctor4_3.gif"/>
          <p:cNvPicPr>
            <a:picLocks noChangeAspect="1"/>
          </p:cNvPicPr>
          <p:nvPr/>
        </p:nvPicPr>
        <p:blipFill>
          <a:blip r:embed="rId6" cstate="print"/>
          <a:stretch>
            <a:fillRect/>
          </a:stretch>
        </p:blipFill>
        <p:spPr>
          <a:xfrm>
            <a:off x="2269718" y="2835085"/>
            <a:ext cx="854526" cy="901480"/>
          </a:xfrm>
          <a:prstGeom prst="rect">
            <a:avLst/>
          </a:prstGeom>
        </p:spPr>
      </p:pic>
      <p:sp>
        <p:nvSpPr>
          <p:cNvPr id="11" name="テキスト ボックス 10"/>
          <p:cNvSpPr txBox="1"/>
          <p:nvPr/>
        </p:nvSpPr>
        <p:spPr>
          <a:xfrm>
            <a:off x="1145455" y="1785610"/>
            <a:ext cx="2492990" cy="369332"/>
          </a:xfrm>
          <a:prstGeom prst="rect">
            <a:avLst/>
          </a:prstGeom>
          <a:noFill/>
        </p:spPr>
        <p:txBody>
          <a:bodyPr wrap="none" rtlCol="0">
            <a:spAutoFit/>
          </a:bodyPr>
          <a:lstStyle/>
          <a:p>
            <a:pPr algn="ctr"/>
            <a:r>
              <a:rPr lang="ja-JP" altLang="en-US" dirty="0" smtClean="0">
                <a:solidFill>
                  <a:prstClr val="black"/>
                </a:solidFill>
              </a:rPr>
              <a:t>＜在宅担当医療機関＞</a:t>
            </a:r>
            <a:endParaRPr lang="ja-JP" altLang="en-US" dirty="0">
              <a:solidFill>
                <a:prstClr val="black"/>
              </a:solidFill>
            </a:endParaRPr>
          </a:p>
        </p:txBody>
      </p:sp>
      <p:sp>
        <p:nvSpPr>
          <p:cNvPr id="12" name="テキスト ボックス 11"/>
          <p:cNvSpPr txBox="1"/>
          <p:nvPr/>
        </p:nvSpPr>
        <p:spPr>
          <a:xfrm>
            <a:off x="6287674" y="1792590"/>
            <a:ext cx="1338829" cy="369332"/>
          </a:xfrm>
          <a:prstGeom prst="rect">
            <a:avLst/>
          </a:prstGeom>
          <a:noFill/>
        </p:spPr>
        <p:txBody>
          <a:bodyPr wrap="none" rtlCol="0">
            <a:spAutoFit/>
          </a:bodyPr>
          <a:lstStyle/>
          <a:p>
            <a:pPr algn="ctr"/>
            <a:r>
              <a:rPr lang="ja-JP" altLang="en-US" dirty="0" smtClean="0">
                <a:solidFill>
                  <a:prstClr val="black"/>
                </a:solidFill>
              </a:rPr>
              <a:t>＜自宅等＞</a:t>
            </a:r>
            <a:endParaRPr lang="ja-JP" altLang="en-US" dirty="0">
              <a:solidFill>
                <a:prstClr val="black"/>
              </a:solidFill>
            </a:endParaRPr>
          </a:p>
        </p:txBody>
      </p:sp>
      <p:sp>
        <p:nvSpPr>
          <p:cNvPr id="14" name="角丸四角形吹き出し 13"/>
          <p:cNvSpPr/>
          <p:nvPr/>
        </p:nvSpPr>
        <p:spPr>
          <a:xfrm>
            <a:off x="159779" y="4011565"/>
            <a:ext cx="3146397" cy="2698955"/>
          </a:xfrm>
          <a:prstGeom prst="wedgeRoundRectCallout">
            <a:avLst>
              <a:gd name="adj1" fmla="val 34009"/>
              <a:gd name="adj2" fmla="val -62191"/>
              <a:gd name="adj3" fmla="val 16667"/>
            </a:avLst>
          </a:prstGeom>
          <a:solidFill>
            <a:srgbClr val="FFFFCC">
              <a:alpha val="10000"/>
            </a:srgbClr>
          </a:solidFill>
          <a:ln>
            <a:solidFill>
              <a:schemeClr val="tx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7800" indent="-177800"/>
            <a:endParaRPr lang="en-US" altLang="ja-JP" sz="1600" dirty="0" smtClean="0">
              <a:solidFill>
                <a:prstClr val="black"/>
              </a:solidFill>
            </a:endParaRPr>
          </a:p>
          <a:p>
            <a:pPr marL="177800" indent="-177800"/>
            <a:endParaRPr lang="en-US" altLang="ja-JP" sz="1600" dirty="0">
              <a:solidFill>
                <a:prstClr val="black"/>
              </a:solidFill>
            </a:endParaRPr>
          </a:p>
          <a:p>
            <a:pPr marL="177800" indent="-177800"/>
            <a:endParaRPr lang="en-US" altLang="ja-JP" sz="700" dirty="0" smtClean="0">
              <a:solidFill>
                <a:prstClr val="black"/>
              </a:solidFill>
            </a:endParaRPr>
          </a:p>
          <a:p>
            <a:pPr marL="177800" indent="-177800" algn="just"/>
            <a:r>
              <a:rPr lang="ja-JP" altLang="en-US" sz="1500" dirty="0" smtClean="0">
                <a:solidFill>
                  <a:prstClr val="black"/>
                </a:solidFill>
              </a:rPr>
              <a:t>○　在宅医療専門の医療機関に関する評価を新設</a:t>
            </a:r>
            <a:endParaRPr lang="en-US" altLang="ja-JP" sz="1500" dirty="0" smtClean="0">
              <a:solidFill>
                <a:prstClr val="black"/>
              </a:solidFill>
            </a:endParaRPr>
          </a:p>
          <a:p>
            <a:pPr marL="177800" indent="-177800" algn="just"/>
            <a:r>
              <a:rPr lang="ja-JP" altLang="en-US" sz="1500" dirty="0" smtClean="0">
                <a:solidFill>
                  <a:prstClr val="black"/>
                </a:solidFill>
              </a:rPr>
              <a:t>○　十分な看取り実績を有する医療機関を評価</a:t>
            </a:r>
            <a:endParaRPr lang="en-US" altLang="ja-JP" sz="1500" dirty="0" smtClean="0">
              <a:solidFill>
                <a:prstClr val="black"/>
              </a:solidFill>
            </a:endParaRPr>
          </a:p>
          <a:p>
            <a:pPr marL="177800" indent="-177800" algn="just"/>
            <a:r>
              <a:rPr lang="ja-JP" altLang="en-US" sz="1500" dirty="0" smtClean="0">
                <a:solidFill>
                  <a:prstClr val="black"/>
                </a:solidFill>
              </a:rPr>
              <a:t>○　重症小児の診療実績を有する医療機関を評価</a:t>
            </a:r>
            <a:endParaRPr lang="en-US" altLang="ja-JP" sz="1500" dirty="0" smtClean="0">
              <a:solidFill>
                <a:prstClr val="black"/>
              </a:solidFill>
            </a:endParaRPr>
          </a:p>
          <a:p>
            <a:pPr marL="177800" indent="-177800" algn="just"/>
            <a:r>
              <a:rPr lang="ja-JP" altLang="en-US" sz="1500" dirty="0" smtClean="0">
                <a:solidFill>
                  <a:prstClr val="black"/>
                </a:solidFill>
              </a:rPr>
              <a:t>○　重症小児の看護実績を有する訪問看護ステーションを評価</a:t>
            </a:r>
            <a:endParaRPr lang="ja-JP" altLang="en-US" sz="1500" dirty="0">
              <a:solidFill>
                <a:prstClr val="black"/>
              </a:solidFill>
            </a:endParaRPr>
          </a:p>
        </p:txBody>
      </p:sp>
      <p:sp>
        <p:nvSpPr>
          <p:cNvPr id="15" name="角丸四角形吹き出し 14"/>
          <p:cNvSpPr/>
          <p:nvPr/>
        </p:nvSpPr>
        <p:spPr>
          <a:xfrm>
            <a:off x="3390814" y="4011565"/>
            <a:ext cx="3146397" cy="2698955"/>
          </a:xfrm>
          <a:prstGeom prst="wedgeRoundRectCallout">
            <a:avLst>
              <a:gd name="adj1" fmla="val -9584"/>
              <a:gd name="adj2" fmla="val -80224"/>
              <a:gd name="adj3" fmla="val 16667"/>
            </a:avLst>
          </a:prstGeom>
          <a:solidFill>
            <a:srgbClr val="FFFFCC">
              <a:alpha val="10000"/>
            </a:srgb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7800" indent="-177800"/>
            <a:endParaRPr lang="en-US" altLang="ja-JP" sz="1500" dirty="0" smtClean="0">
              <a:solidFill>
                <a:prstClr val="black"/>
              </a:solidFill>
            </a:endParaRPr>
          </a:p>
          <a:p>
            <a:pPr marL="177800" indent="-177800"/>
            <a:endParaRPr lang="en-US" altLang="ja-JP" sz="1500" dirty="0">
              <a:solidFill>
                <a:prstClr val="black"/>
              </a:solidFill>
            </a:endParaRPr>
          </a:p>
          <a:p>
            <a:pPr marL="177800" indent="-177800"/>
            <a:endParaRPr lang="en-US" altLang="ja-JP" sz="700" dirty="0" smtClean="0">
              <a:solidFill>
                <a:prstClr val="black"/>
              </a:solidFill>
            </a:endParaRPr>
          </a:p>
          <a:p>
            <a:pPr marL="177800" indent="-177800" algn="just">
              <a:lnSpc>
                <a:spcPct val="150000"/>
              </a:lnSpc>
            </a:pPr>
            <a:r>
              <a:rPr lang="ja-JP" altLang="en-US" sz="1500" dirty="0" smtClean="0">
                <a:solidFill>
                  <a:prstClr val="black"/>
                </a:solidFill>
              </a:rPr>
              <a:t>○</a:t>
            </a:r>
            <a:r>
              <a:rPr lang="ja-JP" altLang="en-US" sz="1500" dirty="0">
                <a:solidFill>
                  <a:prstClr val="black"/>
                </a:solidFill>
              </a:rPr>
              <a:t>　</a:t>
            </a:r>
            <a:r>
              <a:rPr lang="ja-JP" altLang="en-US" sz="1500" dirty="0" smtClean="0">
                <a:solidFill>
                  <a:prstClr val="black"/>
                </a:solidFill>
              </a:rPr>
              <a:t>休日往診への評価の充実</a:t>
            </a:r>
            <a:endParaRPr lang="en-US" altLang="ja-JP" sz="1500" dirty="0" smtClean="0">
              <a:solidFill>
                <a:prstClr val="black"/>
              </a:solidFill>
            </a:endParaRPr>
          </a:p>
          <a:p>
            <a:pPr marL="177800" indent="-177800" algn="just">
              <a:lnSpc>
                <a:spcPct val="150000"/>
              </a:lnSpc>
            </a:pPr>
            <a:r>
              <a:rPr lang="ja-JP" altLang="en-US" sz="1500" dirty="0" smtClean="0">
                <a:solidFill>
                  <a:prstClr val="black"/>
                </a:solidFill>
              </a:rPr>
              <a:t>○　病院・診療所からの訪問看護の評価を充実</a:t>
            </a:r>
            <a:endParaRPr lang="en-US" altLang="ja-JP" sz="1500" dirty="0" smtClean="0">
              <a:solidFill>
                <a:prstClr val="black"/>
              </a:solidFill>
            </a:endParaRPr>
          </a:p>
        </p:txBody>
      </p:sp>
      <p:sp>
        <p:nvSpPr>
          <p:cNvPr id="16" name="角丸四角形吹き出し 15"/>
          <p:cNvSpPr/>
          <p:nvPr/>
        </p:nvSpPr>
        <p:spPr>
          <a:xfrm>
            <a:off x="6621793" y="4011565"/>
            <a:ext cx="3146397" cy="2698955"/>
          </a:xfrm>
          <a:prstGeom prst="wedgeRoundRectCallout">
            <a:avLst>
              <a:gd name="adj1" fmla="val -33359"/>
              <a:gd name="adj2" fmla="val -60926"/>
              <a:gd name="adj3" fmla="val 16667"/>
            </a:avLst>
          </a:prstGeom>
          <a:solidFill>
            <a:srgbClr val="FFFFCC">
              <a:alpha val="10000"/>
            </a:srgbClr>
          </a:solidFill>
          <a:ln>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77800" indent="-177800"/>
            <a:endParaRPr lang="en-US" altLang="ja-JP" sz="1500" dirty="0" smtClean="0">
              <a:solidFill>
                <a:prstClr val="black"/>
              </a:solidFill>
            </a:endParaRPr>
          </a:p>
          <a:p>
            <a:pPr marL="177800" indent="-177800"/>
            <a:endParaRPr lang="en-US" altLang="ja-JP" sz="1500" dirty="0">
              <a:solidFill>
                <a:prstClr val="black"/>
              </a:solidFill>
            </a:endParaRPr>
          </a:p>
          <a:p>
            <a:pPr marL="177800" indent="-177800"/>
            <a:endParaRPr lang="en-US" altLang="ja-JP" sz="700" dirty="0">
              <a:solidFill>
                <a:prstClr val="black"/>
              </a:solidFill>
            </a:endParaRPr>
          </a:p>
          <a:p>
            <a:pPr marL="177800" indent="-177800" algn="just">
              <a:lnSpc>
                <a:spcPct val="150000"/>
              </a:lnSpc>
            </a:pPr>
            <a:r>
              <a:rPr lang="ja-JP" altLang="en-US" sz="1500" dirty="0">
                <a:solidFill>
                  <a:prstClr val="black"/>
                </a:solidFill>
              </a:rPr>
              <a:t>○　</a:t>
            </a:r>
            <a:r>
              <a:rPr lang="ja-JP" altLang="en-US" sz="1500" dirty="0" smtClean="0">
                <a:solidFill>
                  <a:prstClr val="black"/>
                </a:solidFill>
              </a:rPr>
              <a:t>重症患者に対する医学管理の評価を充実</a:t>
            </a:r>
            <a:endParaRPr lang="en-US" altLang="ja-JP" sz="1500" dirty="0" smtClean="0">
              <a:solidFill>
                <a:prstClr val="black"/>
              </a:solidFill>
            </a:endParaRPr>
          </a:p>
          <a:p>
            <a:pPr marL="177800" indent="-177800" algn="just">
              <a:lnSpc>
                <a:spcPct val="150000"/>
              </a:lnSpc>
            </a:pPr>
            <a:r>
              <a:rPr lang="ja-JP" altLang="en-US" sz="1500" dirty="0" smtClean="0">
                <a:solidFill>
                  <a:prstClr val="black"/>
                </a:solidFill>
              </a:rPr>
              <a:t>○　効率性の観点等から、居住場所に応じた評価を見直し</a:t>
            </a:r>
            <a:endParaRPr lang="en-US" altLang="ja-JP" sz="1500" dirty="0" smtClean="0">
              <a:solidFill>
                <a:prstClr val="black"/>
              </a:solidFill>
            </a:endParaRPr>
          </a:p>
        </p:txBody>
      </p:sp>
      <p:sp>
        <p:nvSpPr>
          <p:cNvPr id="17" name="テキスト ボックス 16"/>
          <p:cNvSpPr txBox="1"/>
          <p:nvPr/>
        </p:nvSpPr>
        <p:spPr>
          <a:xfrm>
            <a:off x="372530" y="4137364"/>
            <a:ext cx="2709334" cy="584775"/>
          </a:xfrm>
          <a:prstGeom prst="rect">
            <a:avLst/>
          </a:prstGeom>
          <a:noFill/>
          <a:ln w="28575">
            <a:solidFill>
              <a:schemeClr val="tx2"/>
            </a:solidFill>
          </a:ln>
        </p:spPr>
        <p:txBody>
          <a:bodyPr wrap="square" rtlCol="0">
            <a:spAutoFit/>
          </a:bodyPr>
          <a:lstStyle/>
          <a:p>
            <a:pPr algn="ctr"/>
            <a:r>
              <a:rPr lang="ja-JP" altLang="en-US" sz="1600" dirty="0" smtClean="0">
                <a:solidFill>
                  <a:prstClr val="black"/>
                </a:solidFill>
              </a:rPr>
              <a:t>医療機関の実績</a:t>
            </a:r>
            <a:endParaRPr lang="en-US" altLang="ja-JP" sz="1600" dirty="0" smtClean="0">
              <a:solidFill>
                <a:prstClr val="black"/>
              </a:solidFill>
            </a:endParaRPr>
          </a:p>
          <a:p>
            <a:pPr algn="ctr"/>
            <a:r>
              <a:rPr lang="ja-JP" altLang="en-US" sz="1600" dirty="0" smtClean="0">
                <a:solidFill>
                  <a:prstClr val="black"/>
                </a:solidFill>
              </a:rPr>
              <a:t>に応じた評価</a:t>
            </a:r>
            <a:endParaRPr lang="ja-JP" altLang="en-US" sz="1600" dirty="0">
              <a:solidFill>
                <a:prstClr val="black"/>
              </a:solidFill>
            </a:endParaRPr>
          </a:p>
        </p:txBody>
      </p:sp>
      <p:sp>
        <p:nvSpPr>
          <p:cNvPr id="18" name="テキスト ボックス 17"/>
          <p:cNvSpPr txBox="1"/>
          <p:nvPr/>
        </p:nvSpPr>
        <p:spPr>
          <a:xfrm>
            <a:off x="3638363" y="4137364"/>
            <a:ext cx="2649278" cy="584775"/>
          </a:xfrm>
          <a:prstGeom prst="rect">
            <a:avLst/>
          </a:prstGeom>
          <a:noFill/>
          <a:ln w="28575">
            <a:solidFill>
              <a:schemeClr val="accent5"/>
            </a:solidFill>
          </a:ln>
        </p:spPr>
        <p:txBody>
          <a:bodyPr wrap="square" rtlCol="0">
            <a:spAutoFit/>
          </a:bodyPr>
          <a:lstStyle/>
          <a:p>
            <a:pPr algn="ctr"/>
            <a:r>
              <a:rPr lang="ja-JP" altLang="en-US" sz="1600" dirty="0" smtClean="0">
                <a:solidFill>
                  <a:prstClr val="black"/>
                </a:solidFill>
              </a:rPr>
              <a:t>診療内容</a:t>
            </a:r>
            <a:endParaRPr lang="en-US" altLang="ja-JP" sz="1600" dirty="0" smtClean="0">
              <a:solidFill>
                <a:prstClr val="black"/>
              </a:solidFill>
            </a:endParaRPr>
          </a:p>
          <a:p>
            <a:pPr algn="ctr"/>
            <a:r>
              <a:rPr lang="ja-JP" altLang="en-US" sz="1600" dirty="0" smtClean="0">
                <a:solidFill>
                  <a:prstClr val="black"/>
                </a:solidFill>
              </a:rPr>
              <a:t>に応じた評価</a:t>
            </a:r>
            <a:endParaRPr lang="ja-JP" altLang="en-US" sz="1600" dirty="0">
              <a:solidFill>
                <a:prstClr val="black"/>
              </a:solidFill>
            </a:endParaRPr>
          </a:p>
        </p:txBody>
      </p:sp>
      <p:sp>
        <p:nvSpPr>
          <p:cNvPr id="19" name="テキスト ボックス 18"/>
          <p:cNvSpPr txBox="1"/>
          <p:nvPr/>
        </p:nvSpPr>
        <p:spPr>
          <a:xfrm>
            <a:off x="6904401" y="4137364"/>
            <a:ext cx="2649278" cy="584775"/>
          </a:xfrm>
          <a:prstGeom prst="rect">
            <a:avLst/>
          </a:prstGeom>
          <a:noFill/>
          <a:ln w="28575">
            <a:solidFill>
              <a:srgbClr val="00B050"/>
            </a:solidFill>
          </a:ln>
        </p:spPr>
        <p:txBody>
          <a:bodyPr wrap="square" rtlCol="0">
            <a:spAutoFit/>
          </a:bodyPr>
          <a:lstStyle/>
          <a:p>
            <a:pPr algn="ctr"/>
            <a:r>
              <a:rPr lang="ja-JP" altLang="en-US" sz="1600" dirty="0" smtClean="0">
                <a:solidFill>
                  <a:prstClr val="black"/>
                </a:solidFill>
              </a:rPr>
              <a:t>患者の状態・居住場所等</a:t>
            </a:r>
            <a:endParaRPr lang="en-US" altLang="ja-JP" sz="1600" dirty="0" smtClean="0">
              <a:solidFill>
                <a:prstClr val="black"/>
              </a:solidFill>
            </a:endParaRPr>
          </a:p>
          <a:p>
            <a:pPr algn="ctr"/>
            <a:r>
              <a:rPr lang="ja-JP" altLang="en-US" sz="1600" dirty="0" smtClean="0">
                <a:solidFill>
                  <a:prstClr val="black"/>
                </a:solidFill>
              </a:rPr>
              <a:t>に応じた評価</a:t>
            </a:r>
            <a:endParaRPr lang="ja-JP" altLang="en-US" sz="1600" dirty="0">
              <a:solidFill>
                <a:prstClr val="black"/>
              </a:solidFill>
            </a:endParaRPr>
          </a:p>
        </p:txBody>
      </p:sp>
      <p:sp>
        <p:nvSpPr>
          <p:cNvPr id="21" name="Rectangle 37"/>
          <p:cNvSpPr>
            <a:spLocks noChangeArrowheads="1"/>
          </p:cNvSpPr>
          <p:nvPr/>
        </p:nvSpPr>
        <p:spPr bwMode="auto">
          <a:xfrm>
            <a:off x="62583" y="881932"/>
            <a:ext cx="9813931" cy="692525"/>
          </a:xfrm>
          <a:prstGeom prst="rect">
            <a:avLst/>
          </a:prstGeom>
          <a:solidFill>
            <a:srgbClr val="FFFFAF">
              <a:alpha val="49804"/>
            </a:srgbClr>
          </a:solidFill>
          <a:ln w="9525">
            <a:noFill/>
            <a:miter lim="800000"/>
            <a:headEnd/>
            <a:tailEnd/>
          </a:ln>
        </p:spPr>
        <p:txBody>
          <a:bodyPr/>
          <a:lstStyle/>
          <a:p>
            <a:pPr>
              <a:defRPr/>
            </a:pPr>
            <a:r>
              <a:rPr kumimoji="0" lang="ja-JP" altLang="en-US" sz="2000" kern="0" dirty="0">
                <a:solidFill>
                  <a:prstClr val="black"/>
                </a:solidFill>
              </a:rPr>
              <a:t>在宅医療において、医療機関の実績、診療内容及び患者の状態等に応じた評価を行い、在宅医療の質的・量的向上を図る。</a:t>
            </a:r>
            <a:endParaRPr kumimoji="0" lang="en-US" altLang="ja-JP" sz="2000" kern="0" dirty="0">
              <a:solidFill>
                <a:prstClr val="black"/>
              </a:solidFill>
            </a:endParaRPr>
          </a:p>
        </p:txBody>
      </p:sp>
      <p:pic>
        <p:nvPicPr>
          <p:cNvPr id="22" name="図 21" descr="doctor_illust07_02.gif"/>
          <p:cNvPicPr>
            <a:picLocks noChangeAspect="1"/>
          </p:cNvPicPr>
          <p:nvPr/>
        </p:nvPicPr>
        <p:blipFill>
          <a:blip r:embed="rId7" cstate="print"/>
          <a:stretch>
            <a:fillRect/>
          </a:stretch>
        </p:blipFill>
        <p:spPr>
          <a:xfrm>
            <a:off x="2807527" y="2875852"/>
            <a:ext cx="696060" cy="801473"/>
          </a:xfrm>
          <a:prstGeom prst="rect">
            <a:avLst/>
          </a:prstGeom>
        </p:spPr>
      </p:pic>
      <p:sp>
        <p:nvSpPr>
          <p:cNvPr id="23"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rPr>
              <a:t>２．</a:t>
            </a:r>
            <a:r>
              <a:rPr lang="ja-JP" altLang="en-US" kern="0" dirty="0">
                <a:solidFill>
                  <a:srgbClr val="000000"/>
                </a:solidFill>
              </a:rPr>
              <a:t>質の高い</a:t>
            </a:r>
            <a:r>
              <a:rPr lang="ja-JP" altLang="en-US" kern="0" dirty="0" smtClean="0">
                <a:solidFill>
                  <a:srgbClr val="000000"/>
                </a:solidFill>
              </a:rPr>
              <a:t>在宅医療・訪問看護の確保</a:t>
            </a:r>
          </a:p>
        </p:txBody>
      </p:sp>
      <p:grpSp>
        <p:nvGrpSpPr>
          <p:cNvPr id="39" name="Group 507"/>
          <p:cNvGrpSpPr>
            <a:grpSpLocks/>
          </p:cNvGrpSpPr>
          <p:nvPr/>
        </p:nvGrpSpPr>
        <p:grpSpPr bwMode="auto">
          <a:xfrm>
            <a:off x="4304928" y="2475184"/>
            <a:ext cx="883683" cy="356694"/>
            <a:chOff x="807" y="3068"/>
            <a:chExt cx="1996" cy="635"/>
          </a:xfrm>
        </p:grpSpPr>
        <p:sp>
          <p:nvSpPr>
            <p:cNvPr id="40" name="Freeform 508"/>
            <p:cNvSpPr>
              <a:spLocks/>
            </p:cNvSpPr>
            <p:nvPr/>
          </p:nvSpPr>
          <p:spPr bwMode="auto">
            <a:xfrm>
              <a:off x="852" y="3068"/>
              <a:ext cx="1905" cy="453"/>
            </a:xfrm>
            <a:custGeom>
              <a:avLst/>
              <a:gdLst>
                <a:gd name="T0" fmla="*/ 1905 w 1905"/>
                <a:gd name="T1" fmla="*/ 453 h 453"/>
                <a:gd name="T2" fmla="*/ 0 w 1905"/>
                <a:gd name="T3" fmla="*/ 453 h 453"/>
                <a:gd name="T4" fmla="*/ 0 w 1905"/>
                <a:gd name="T5" fmla="*/ 227 h 453"/>
                <a:gd name="T6" fmla="*/ 273 w 1905"/>
                <a:gd name="T7" fmla="*/ 181 h 453"/>
                <a:gd name="T8" fmla="*/ 454 w 1905"/>
                <a:gd name="T9" fmla="*/ 0 h 453"/>
                <a:gd name="T10" fmla="*/ 1089 w 1905"/>
                <a:gd name="T11" fmla="*/ 0 h 453"/>
                <a:gd name="T12" fmla="*/ 1406 w 1905"/>
                <a:gd name="T13" fmla="*/ 227 h 453"/>
                <a:gd name="T14" fmla="*/ 1860 w 1905"/>
                <a:gd name="T15" fmla="*/ 272 h 453"/>
                <a:gd name="T16" fmla="*/ 1905 w 1905"/>
                <a:gd name="T17" fmla="*/ 453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05" h="453">
                  <a:moveTo>
                    <a:pt x="1905" y="453"/>
                  </a:moveTo>
                  <a:lnTo>
                    <a:pt x="0" y="453"/>
                  </a:lnTo>
                  <a:lnTo>
                    <a:pt x="0" y="227"/>
                  </a:lnTo>
                  <a:lnTo>
                    <a:pt x="273" y="181"/>
                  </a:lnTo>
                  <a:lnTo>
                    <a:pt x="454" y="0"/>
                  </a:lnTo>
                  <a:lnTo>
                    <a:pt x="1089" y="0"/>
                  </a:lnTo>
                  <a:lnTo>
                    <a:pt x="1406" y="227"/>
                  </a:lnTo>
                  <a:lnTo>
                    <a:pt x="1860" y="272"/>
                  </a:lnTo>
                  <a:lnTo>
                    <a:pt x="1905" y="453"/>
                  </a:lnTo>
                  <a:close/>
                </a:path>
              </a:pathLst>
            </a:custGeom>
            <a:solidFill>
              <a:schemeClr val="bg1"/>
            </a:solidFill>
            <a:ln w="2540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41" name="Freeform 509"/>
            <p:cNvSpPr>
              <a:spLocks/>
            </p:cNvSpPr>
            <p:nvPr/>
          </p:nvSpPr>
          <p:spPr bwMode="auto">
            <a:xfrm>
              <a:off x="2621" y="3340"/>
              <a:ext cx="136" cy="181"/>
            </a:xfrm>
            <a:custGeom>
              <a:avLst/>
              <a:gdLst>
                <a:gd name="T0" fmla="*/ 136 w 136"/>
                <a:gd name="T1" fmla="*/ 181 h 181"/>
                <a:gd name="T2" fmla="*/ 91 w 136"/>
                <a:gd name="T3" fmla="*/ 0 h 181"/>
                <a:gd name="T4" fmla="*/ 0 w 136"/>
                <a:gd name="T5" fmla="*/ 0 h 181"/>
                <a:gd name="T6" fmla="*/ 46 w 136"/>
                <a:gd name="T7" fmla="*/ 181 h 181"/>
                <a:gd name="T8" fmla="*/ 136 w 136"/>
                <a:gd name="T9" fmla="*/ 181 h 181"/>
              </a:gdLst>
              <a:ahLst/>
              <a:cxnLst>
                <a:cxn ang="0">
                  <a:pos x="T0" y="T1"/>
                </a:cxn>
                <a:cxn ang="0">
                  <a:pos x="T2" y="T3"/>
                </a:cxn>
                <a:cxn ang="0">
                  <a:pos x="T4" y="T5"/>
                </a:cxn>
                <a:cxn ang="0">
                  <a:pos x="T6" y="T7"/>
                </a:cxn>
                <a:cxn ang="0">
                  <a:pos x="T8" y="T9"/>
                </a:cxn>
              </a:cxnLst>
              <a:rect l="0" t="0" r="r" b="b"/>
              <a:pathLst>
                <a:path w="136" h="181">
                  <a:moveTo>
                    <a:pt x="136" y="181"/>
                  </a:moveTo>
                  <a:lnTo>
                    <a:pt x="91" y="0"/>
                  </a:lnTo>
                  <a:lnTo>
                    <a:pt x="0" y="0"/>
                  </a:lnTo>
                  <a:lnTo>
                    <a:pt x="46" y="181"/>
                  </a:lnTo>
                  <a:lnTo>
                    <a:pt x="136" y="181"/>
                  </a:lnTo>
                  <a:close/>
                </a:path>
              </a:pathLst>
            </a:custGeom>
            <a:solidFill>
              <a:schemeClr val="bg1"/>
            </a:solidFill>
            <a:ln w="2540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42" name="Freeform 510"/>
            <p:cNvSpPr>
              <a:spLocks/>
            </p:cNvSpPr>
            <p:nvPr/>
          </p:nvSpPr>
          <p:spPr bwMode="auto">
            <a:xfrm>
              <a:off x="1850" y="3068"/>
              <a:ext cx="408" cy="227"/>
            </a:xfrm>
            <a:custGeom>
              <a:avLst/>
              <a:gdLst>
                <a:gd name="T0" fmla="*/ 408 w 408"/>
                <a:gd name="T1" fmla="*/ 227 h 227"/>
                <a:gd name="T2" fmla="*/ 91 w 408"/>
                <a:gd name="T3" fmla="*/ 0 h 227"/>
                <a:gd name="T4" fmla="*/ 0 w 408"/>
                <a:gd name="T5" fmla="*/ 0 h 227"/>
                <a:gd name="T6" fmla="*/ 272 w 408"/>
                <a:gd name="T7" fmla="*/ 227 h 227"/>
                <a:gd name="T8" fmla="*/ 408 w 408"/>
                <a:gd name="T9" fmla="*/ 227 h 227"/>
              </a:gdLst>
              <a:ahLst/>
              <a:cxnLst>
                <a:cxn ang="0">
                  <a:pos x="T0" y="T1"/>
                </a:cxn>
                <a:cxn ang="0">
                  <a:pos x="T2" y="T3"/>
                </a:cxn>
                <a:cxn ang="0">
                  <a:pos x="T4" y="T5"/>
                </a:cxn>
                <a:cxn ang="0">
                  <a:pos x="T6" y="T7"/>
                </a:cxn>
                <a:cxn ang="0">
                  <a:pos x="T8" y="T9"/>
                </a:cxn>
              </a:cxnLst>
              <a:rect l="0" t="0" r="r" b="b"/>
              <a:pathLst>
                <a:path w="408" h="227">
                  <a:moveTo>
                    <a:pt x="408" y="227"/>
                  </a:moveTo>
                  <a:lnTo>
                    <a:pt x="91" y="0"/>
                  </a:lnTo>
                  <a:lnTo>
                    <a:pt x="0" y="0"/>
                  </a:lnTo>
                  <a:lnTo>
                    <a:pt x="272" y="227"/>
                  </a:lnTo>
                  <a:lnTo>
                    <a:pt x="408" y="227"/>
                  </a:lnTo>
                  <a:close/>
                </a:path>
              </a:pathLst>
            </a:custGeom>
            <a:solidFill>
              <a:srgbClr val="99CCFF"/>
            </a:solidFill>
            <a:ln w="2540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43" name="AutoShape 511"/>
            <p:cNvSpPr>
              <a:spLocks noChangeArrowheads="1"/>
            </p:cNvSpPr>
            <p:nvPr/>
          </p:nvSpPr>
          <p:spPr bwMode="auto">
            <a:xfrm>
              <a:off x="2168" y="3249"/>
              <a:ext cx="90" cy="91"/>
            </a:xfrm>
            <a:prstGeom prst="roundRect">
              <a:avLst>
                <a:gd name="adj" fmla="val 16667"/>
              </a:avLst>
            </a:prstGeom>
            <a:solidFill>
              <a:schemeClr val="bg1"/>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solidFill>
                  <a:prstClr val="black"/>
                </a:solidFill>
              </a:endParaRPr>
            </a:p>
          </p:txBody>
        </p:sp>
        <p:sp>
          <p:nvSpPr>
            <p:cNvPr id="44" name="Rectangle 512"/>
            <p:cNvSpPr>
              <a:spLocks noChangeArrowheads="1"/>
            </p:cNvSpPr>
            <p:nvPr/>
          </p:nvSpPr>
          <p:spPr bwMode="auto">
            <a:xfrm>
              <a:off x="852" y="3340"/>
              <a:ext cx="46" cy="136"/>
            </a:xfrm>
            <a:prstGeom prst="rect">
              <a:avLst/>
            </a:prstGeom>
            <a:solidFill>
              <a:srgbClr val="FF0000"/>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solidFill>
                  <a:prstClr val="black"/>
                </a:solidFill>
              </a:endParaRPr>
            </a:p>
          </p:txBody>
        </p:sp>
        <p:sp>
          <p:nvSpPr>
            <p:cNvPr id="45" name="Rectangle 513"/>
            <p:cNvSpPr>
              <a:spLocks noChangeArrowheads="1"/>
            </p:cNvSpPr>
            <p:nvPr/>
          </p:nvSpPr>
          <p:spPr bwMode="auto">
            <a:xfrm>
              <a:off x="852" y="3431"/>
              <a:ext cx="46" cy="45"/>
            </a:xfrm>
            <a:prstGeom prst="rect">
              <a:avLst/>
            </a:prstGeom>
            <a:solidFill>
              <a:srgbClr val="FF6600"/>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solidFill>
                  <a:prstClr val="black"/>
                </a:solidFill>
              </a:endParaRPr>
            </a:p>
          </p:txBody>
        </p:sp>
        <p:sp>
          <p:nvSpPr>
            <p:cNvPr id="46" name="Rectangle 514"/>
            <p:cNvSpPr>
              <a:spLocks noChangeArrowheads="1"/>
            </p:cNvSpPr>
            <p:nvPr/>
          </p:nvSpPr>
          <p:spPr bwMode="auto">
            <a:xfrm>
              <a:off x="2440" y="3340"/>
              <a:ext cx="91" cy="45"/>
            </a:xfrm>
            <a:prstGeom prst="rect">
              <a:avLst/>
            </a:prstGeom>
            <a:solidFill>
              <a:srgbClr val="FF6600"/>
            </a:solidFill>
            <a:ln w="254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solidFill>
                  <a:prstClr val="black"/>
                </a:solidFill>
              </a:endParaRPr>
            </a:p>
          </p:txBody>
        </p:sp>
        <p:sp>
          <p:nvSpPr>
            <p:cNvPr id="47" name="Freeform 515"/>
            <p:cNvSpPr>
              <a:spLocks/>
            </p:cNvSpPr>
            <p:nvPr/>
          </p:nvSpPr>
          <p:spPr bwMode="auto">
            <a:xfrm>
              <a:off x="1669" y="3113"/>
              <a:ext cx="363" cy="182"/>
            </a:xfrm>
            <a:custGeom>
              <a:avLst/>
              <a:gdLst>
                <a:gd name="T0" fmla="*/ 363 w 363"/>
                <a:gd name="T1" fmla="*/ 182 h 182"/>
                <a:gd name="T2" fmla="*/ 45 w 363"/>
                <a:gd name="T3" fmla="*/ 182 h 182"/>
                <a:gd name="T4" fmla="*/ 0 w 363"/>
                <a:gd name="T5" fmla="*/ 0 h 182"/>
                <a:gd name="T6" fmla="*/ 181 w 363"/>
                <a:gd name="T7" fmla="*/ 0 h 182"/>
                <a:gd name="T8" fmla="*/ 363 w 363"/>
                <a:gd name="T9" fmla="*/ 182 h 182"/>
              </a:gdLst>
              <a:ahLst/>
              <a:cxnLst>
                <a:cxn ang="0">
                  <a:pos x="T0" y="T1"/>
                </a:cxn>
                <a:cxn ang="0">
                  <a:pos x="T2" y="T3"/>
                </a:cxn>
                <a:cxn ang="0">
                  <a:pos x="T4" y="T5"/>
                </a:cxn>
                <a:cxn ang="0">
                  <a:pos x="T6" y="T7"/>
                </a:cxn>
                <a:cxn ang="0">
                  <a:pos x="T8" y="T9"/>
                </a:cxn>
              </a:cxnLst>
              <a:rect l="0" t="0" r="r" b="b"/>
              <a:pathLst>
                <a:path w="363" h="182">
                  <a:moveTo>
                    <a:pt x="363" y="182"/>
                  </a:moveTo>
                  <a:lnTo>
                    <a:pt x="45" y="182"/>
                  </a:lnTo>
                  <a:lnTo>
                    <a:pt x="0" y="0"/>
                  </a:lnTo>
                  <a:lnTo>
                    <a:pt x="181" y="0"/>
                  </a:lnTo>
                  <a:lnTo>
                    <a:pt x="363" y="182"/>
                  </a:lnTo>
                  <a:close/>
                </a:path>
              </a:pathLst>
            </a:custGeom>
            <a:solidFill>
              <a:srgbClr val="99CCFF"/>
            </a:solidFill>
            <a:ln w="2540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48" name="Freeform 516"/>
            <p:cNvSpPr>
              <a:spLocks/>
            </p:cNvSpPr>
            <p:nvPr/>
          </p:nvSpPr>
          <p:spPr bwMode="auto">
            <a:xfrm>
              <a:off x="1215" y="3113"/>
              <a:ext cx="408" cy="182"/>
            </a:xfrm>
            <a:custGeom>
              <a:avLst/>
              <a:gdLst>
                <a:gd name="T0" fmla="*/ 408 w 408"/>
                <a:gd name="T1" fmla="*/ 182 h 182"/>
                <a:gd name="T2" fmla="*/ 408 w 408"/>
                <a:gd name="T3" fmla="*/ 0 h 182"/>
                <a:gd name="T4" fmla="*/ 136 w 408"/>
                <a:gd name="T5" fmla="*/ 0 h 182"/>
                <a:gd name="T6" fmla="*/ 0 w 408"/>
                <a:gd name="T7" fmla="*/ 182 h 182"/>
                <a:gd name="T8" fmla="*/ 408 w 408"/>
                <a:gd name="T9" fmla="*/ 182 h 182"/>
              </a:gdLst>
              <a:ahLst/>
              <a:cxnLst>
                <a:cxn ang="0">
                  <a:pos x="T0" y="T1"/>
                </a:cxn>
                <a:cxn ang="0">
                  <a:pos x="T2" y="T3"/>
                </a:cxn>
                <a:cxn ang="0">
                  <a:pos x="T4" y="T5"/>
                </a:cxn>
                <a:cxn ang="0">
                  <a:pos x="T6" y="T7"/>
                </a:cxn>
                <a:cxn ang="0">
                  <a:pos x="T8" y="T9"/>
                </a:cxn>
              </a:cxnLst>
              <a:rect l="0" t="0" r="r" b="b"/>
              <a:pathLst>
                <a:path w="408" h="182">
                  <a:moveTo>
                    <a:pt x="408" y="182"/>
                  </a:moveTo>
                  <a:lnTo>
                    <a:pt x="408" y="0"/>
                  </a:lnTo>
                  <a:lnTo>
                    <a:pt x="136" y="0"/>
                  </a:lnTo>
                  <a:lnTo>
                    <a:pt x="0" y="182"/>
                  </a:lnTo>
                  <a:lnTo>
                    <a:pt x="408" y="182"/>
                  </a:lnTo>
                  <a:close/>
                </a:path>
              </a:pathLst>
            </a:custGeom>
            <a:solidFill>
              <a:srgbClr val="99CCFF"/>
            </a:solidFill>
            <a:ln w="25400"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49" name="AutoShape 517"/>
            <p:cNvSpPr>
              <a:spLocks noChangeArrowheads="1"/>
            </p:cNvSpPr>
            <p:nvPr/>
          </p:nvSpPr>
          <p:spPr bwMode="auto">
            <a:xfrm>
              <a:off x="807" y="3476"/>
              <a:ext cx="1996" cy="91"/>
            </a:xfrm>
            <a:prstGeom prst="roundRect">
              <a:avLst>
                <a:gd name="adj" fmla="val 16667"/>
              </a:avLst>
            </a:prstGeom>
            <a:solidFill>
              <a:srgbClr val="C0C0C0"/>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solidFill>
                  <a:prstClr val="black"/>
                </a:solidFill>
              </a:endParaRPr>
            </a:p>
          </p:txBody>
        </p:sp>
        <p:sp>
          <p:nvSpPr>
            <p:cNvPr id="50" name="Oval 518"/>
            <p:cNvSpPr>
              <a:spLocks noChangeArrowheads="1"/>
            </p:cNvSpPr>
            <p:nvPr/>
          </p:nvSpPr>
          <p:spPr bwMode="auto">
            <a:xfrm>
              <a:off x="1079" y="3431"/>
              <a:ext cx="272" cy="272"/>
            </a:xfrm>
            <a:prstGeom prst="ellipse">
              <a:avLst/>
            </a:prstGeom>
            <a:solidFill>
              <a:srgbClr val="000000"/>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solidFill>
                  <a:prstClr val="black"/>
                </a:solidFill>
              </a:endParaRPr>
            </a:p>
          </p:txBody>
        </p:sp>
        <p:sp>
          <p:nvSpPr>
            <p:cNvPr id="51" name="Oval 519"/>
            <p:cNvSpPr>
              <a:spLocks noChangeArrowheads="1"/>
            </p:cNvSpPr>
            <p:nvPr/>
          </p:nvSpPr>
          <p:spPr bwMode="auto">
            <a:xfrm>
              <a:off x="2304" y="3431"/>
              <a:ext cx="272" cy="272"/>
            </a:xfrm>
            <a:prstGeom prst="ellipse">
              <a:avLst/>
            </a:prstGeom>
            <a:solidFill>
              <a:srgbClr val="000000"/>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solidFill>
                  <a:prstClr val="black"/>
                </a:solidFill>
              </a:endParaRPr>
            </a:p>
          </p:txBody>
        </p:sp>
        <p:sp>
          <p:nvSpPr>
            <p:cNvPr id="52" name="Oval 520"/>
            <p:cNvSpPr>
              <a:spLocks noChangeArrowheads="1"/>
            </p:cNvSpPr>
            <p:nvPr/>
          </p:nvSpPr>
          <p:spPr bwMode="auto">
            <a:xfrm>
              <a:off x="1125" y="3476"/>
              <a:ext cx="182" cy="182"/>
            </a:xfrm>
            <a:prstGeom prst="ellipse">
              <a:avLst/>
            </a:prstGeom>
            <a:solidFill>
              <a:srgbClr val="969696"/>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solidFill>
                  <a:prstClr val="black"/>
                </a:solidFill>
              </a:endParaRPr>
            </a:p>
          </p:txBody>
        </p:sp>
        <p:sp>
          <p:nvSpPr>
            <p:cNvPr id="53" name="Oval 521"/>
            <p:cNvSpPr>
              <a:spLocks noChangeArrowheads="1"/>
            </p:cNvSpPr>
            <p:nvPr/>
          </p:nvSpPr>
          <p:spPr bwMode="auto">
            <a:xfrm>
              <a:off x="2350" y="3476"/>
              <a:ext cx="182" cy="182"/>
            </a:xfrm>
            <a:prstGeom prst="ellipse">
              <a:avLst/>
            </a:prstGeom>
            <a:solidFill>
              <a:srgbClr val="969696"/>
            </a:solidFill>
            <a:ln w="2540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ja-JP" altLang="en-US">
                <a:solidFill>
                  <a:prstClr val="black"/>
                </a:solidFill>
              </a:endParaRPr>
            </a:p>
          </p:txBody>
        </p:sp>
      </p:grpSp>
      <p:sp>
        <p:nvSpPr>
          <p:cNvPr id="3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105</a:t>
            </a:fld>
            <a:endParaRPr lang="ja-JP" altLang="en-US" dirty="0">
              <a:solidFill>
                <a:prstClr val="black"/>
              </a:solidFill>
            </a:endParaRPr>
          </a:p>
        </p:txBody>
      </p:sp>
    </p:spTree>
    <p:extLst>
      <p:ext uri="{BB962C8B-B14F-4D97-AF65-F5344CB8AC3E}">
        <p14:creationId xmlns:p14="http://schemas.microsoft.com/office/powerpoint/2010/main" val="160024950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061233"/>
            <a:ext cx="9689654" cy="5776714"/>
          </a:xfrm>
          <a:prstGeom prst="rect">
            <a:avLst/>
          </a:prstGeom>
          <a:solidFill>
            <a:srgbClr val="FFFFAF">
              <a:alpha val="49804"/>
            </a:srgbClr>
          </a:solidFill>
          <a:ln w="9525">
            <a:solidFill>
              <a:schemeClr val="tx1"/>
            </a:solidFill>
            <a:miter lim="800000"/>
            <a:headEnd/>
            <a:tailEnd/>
          </a:ln>
        </p:spPr>
        <p:txBody>
          <a:bodyPr/>
          <a:lstStyle/>
          <a:p>
            <a:pPr marL="342900" indent="-342900">
              <a:buFont typeface="Wingdings" panose="05000000000000000000" pitchFamily="2" charset="2"/>
              <a:buChar char="Ø"/>
              <a:defRPr/>
            </a:pPr>
            <a:r>
              <a:rPr lang="ja-JP" altLang="en-US" dirty="0" smtClean="0">
                <a:solidFill>
                  <a:prstClr val="black"/>
                </a:solidFill>
                <a:latin typeface="ＭＳ Ｐゴシック" panose="020B0600070205080204" pitchFamily="50" charset="-128"/>
              </a:rPr>
              <a:t>　在宅医療では、比較的重症な患者から軽症な患者まで幅広い患者に対して診療が行われていることから、以下のとおり患者の状態や居住場所に応じたきめ細かな評価を実施する。</a:t>
            </a:r>
            <a:endParaRPr lang="en-US" altLang="ja-JP" dirty="0" smtClean="0">
              <a:solidFill>
                <a:prstClr val="black"/>
              </a:solidFill>
              <a:latin typeface="ＭＳ Ｐゴシック" panose="020B0600070205080204" pitchFamily="50" charset="-128"/>
            </a:endParaRPr>
          </a:p>
          <a:p>
            <a:pPr marL="265113">
              <a:buFont typeface="Wingdings" panose="05000000000000000000" pitchFamily="2" charset="2"/>
              <a:buChar char="Ø"/>
              <a:defRPr/>
            </a:pPr>
            <a:endParaRPr lang="en-US" altLang="ja-JP" sz="500" dirty="0" smtClean="0">
              <a:solidFill>
                <a:prstClr val="black"/>
              </a:solidFill>
              <a:latin typeface="ＭＳ Ｐゴシック" panose="020B0600070205080204" pitchFamily="50" charset="-128"/>
            </a:endParaRPr>
          </a:p>
          <a:p>
            <a:pPr marL="354013" indent="-177800">
              <a:defRPr/>
            </a:pPr>
            <a:r>
              <a:rPr lang="ja-JP" altLang="en-US" dirty="0" smtClean="0">
                <a:solidFill>
                  <a:prstClr val="black"/>
                </a:solidFill>
                <a:latin typeface="ＭＳ Ｐゴシック" panose="020B0600070205080204" pitchFamily="50" charset="-128"/>
              </a:rPr>
              <a:t>①　特定施設入居時等医学総合管理料について、算定対象となる施設を見直すとともに、名称を変更</a:t>
            </a:r>
            <a:endParaRPr lang="en-US" altLang="ja-JP" dirty="0" smtClean="0">
              <a:solidFill>
                <a:prstClr val="black"/>
              </a:solidFill>
              <a:latin typeface="ＭＳ Ｐゴシック" panose="020B0600070205080204" pitchFamily="50" charset="-128"/>
            </a:endParaRPr>
          </a:p>
          <a:p>
            <a:pPr marL="354013" indent="-177800">
              <a:defRPr/>
            </a:pPr>
            <a:endParaRPr lang="en-US" altLang="ja-JP" sz="1700" dirty="0" smtClean="0">
              <a:solidFill>
                <a:prstClr val="black"/>
              </a:solidFill>
              <a:latin typeface="ＭＳ Ｐゴシック" panose="020B0600070205080204" pitchFamily="50" charset="-128"/>
            </a:endParaRPr>
          </a:p>
          <a:p>
            <a:pPr marL="354013" indent="-177800">
              <a:defRPr/>
            </a:pPr>
            <a:endParaRPr lang="en-US" altLang="ja-JP" sz="1700" dirty="0">
              <a:solidFill>
                <a:prstClr val="black"/>
              </a:solidFill>
              <a:latin typeface="ＭＳ Ｐゴシック" panose="020B0600070205080204" pitchFamily="50" charset="-128"/>
            </a:endParaRPr>
          </a:p>
          <a:p>
            <a:pPr marL="354013" indent="-177800">
              <a:defRPr/>
            </a:pPr>
            <a:endParaRPr lang="en-US" altLang="ja-JP" sz="1700" dirty="0" smtClean="0">
              <a:solidFill>
                <a:prstClr val="black"/>
              </a:solidFill>
              <a:latin typeface="ＭＳ Ｐゴシック" panose="020B0600070205080204" pitchFamily="50" charset="-128"/>
            </a:endParaRPr>
          </a:p>
          <a:p>
            <a:pPr marL="354013" indent="-177800">
              <a:defRPr/>
            </a:pPr>
            <a:endParaRPr lang="en-US" altLang="ja-JP" sz="1700" dirty="0">
              <a:solidFill>
                <a:prstClr val="black"/>
              </a:solidFill>
              <a:latin typeface="ＭＳ Ｐゴシック" panose="020B0600070205080204" pitchFamily="50" charset="-128"/>
            </a:endParaRPr>
          </a:p>
          <a:p>
            <a:pPr marL="354013" indent="-177800">
              <a:defRPr/>
            </a:pPr>
            <a:endParaRPr lang="en-US" altLang="ja-JP" sz="1700" dirty="0" smtClean="0">
              <a:solidFill>
                <a:prstClr val="black"/>
              </a:solidFill>
              <a:latin typeface="ＭＳ Ｐゴシック" panose="020B0600070205080204" pitchFamily="50" charset="-128"/>
            </a:endParaRPr>
          </a:p>
          <a:p>
            <a:pPr marL="354013" indent="-177800">
              <a:defRPr/>
            </a:pPr>
            <a:endParaRPr lang="en-US" altLang="ja-JP" sz="1700" dirty="0">
              <a:solidFill>
                <a:prstClr val="black"/>
              </a:solidFill>
              <a:latin typeface="ＭＳ Ｐゴシック" panose="020B0600070205080204" pitchFamily="50" charset="-128"/>
            </a:endParaRPr>
          </a:p>
          <a:p>
            <a:pPr marL="354013" indent="-177800">
              <a:defRPr/>
            </a:pPr>
            <a:endParaRPr lang="en-US" altLang="ja-JP" sz="800" dirty="0" smtClean="0">
              <a:solidFill>
                <a:prstClr val="black"/>
              </a:solidFill>
              <a:latin typeface="ＭＳ Ｐゴシック" panose="020B0600070205080204" pitchFamily="50" charset="-128"/>
            </a:endParaRPr>
          </a:p>
          <a:p>
            <a:pPr marL="354013" indent="-177800">
              <a:defRPr/>
            </a:pPr>
            <a:r>
              <a:rPr lang="ja-JP" altLang="en-US" dirty="0" smtClean="0">
                <a:solidFill>
                  <a:prstClr val="black"/>
                </a:solidFill>
                <a:latin typeface="ＭＳ Ｐゴシック" panose="020B0600070205080204" pitchFamily="50" charset="-128"/>
              </a:rPr>
              <a:t>②　以下に掲げる重症度の高い患者に対する評価を充実</a:t>
            </a:r>
            <a:endParaRPr lang="en-US" altLang="ja-JP" dirty="0" smtClean="0">
              <a:solidFill>
                <a:prstClr val="black"/>
              </a:solidFill>
              <a:latin typeface="ＭＳ Ｐゴシック" panose="020B0600070205080204" pitchFamily="50" charset="-128"/>
            </a:endParaRPr>
          </a:p>
        </p:txBody>
      </p:sp>
      <p:sp>
        <p:nvSpPr>
          <p:cNvPr id="2052" name="Rectangle 36"/>
          <p:cNvSpPr>
            <a:spLocks noChangeArrowheads="1"/>
          </p:cNvSpPr>
          <p:nvPr/>
        </p:nvSpPr>
        <p:spPr bwMode="auto">
          <a:xfrm>
            <a:off x="117974" y="684279"/>
            <a:ext cx="7571363"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（１）在宅医療における重症度・居住場所に応じた評価①</a:t>
            </a:r>
            <a:endParaRPr lang="ja-JP" altLang="en-US" sz="2400" dirty="0">
              <a:solidFill>
                <a:prstClr val="black"/>
              </a:solidFill>
            </a:endParaRPr>
          </a:p>
        </p:txBody>
      </p:sp>
      <p:graphicFrame>
        <p:nvGraphicFramePr>
          <p:cNvPr id="22" name="表 21"/>
          <p:cNvGraphicFramePr>
            <a:graphicFrameLocks noGrp="1"/>
          </p:cNvGraphicFramePr>
          <p:nvPr>
            <p:extLst/>
          </p:nvPr>
        </p:nvGraphicFramePr>
        <p:xfrm>
          <a:off x="191538" y="2327504"/>
          <a:ext cx="3836018" cy="1360284"/>
        </p:xfrm>
        <a:graphic>
          <a:graphicData uri="http://schemas.openxmlformats.org/drawingml/2006/table">
            <a:tbl>
              <a:tblPr firstRow="1" bandRow="1">
                <a:tableStyleId>{FABFCF23-3B69-468F-B69F-88F6DE6A72F2}</a:tableStyleId>
              </a:tblPr>
              <a:tblGrid>
                <a:gridCol w="1346818"/>
                <a:gridCol w="2489200"/>
              </a:tblGrid>
              <a:tr h="0">
                <a:tc gridSpan="2">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smtClean="0"/>
                        <a:t>現行</a:t>
                      </a:r>
                      <a:r>
                        <a:rPr kumimoji="1" lang="ja-JP" altLang="en-US" sz="1400" dirty="0" smtClean="0"/>
                        <a:t>（対象となる住まい）</a:t>
                      </a:r>
                    </a:p>
                  </a:txBody>
                  <a:tcPr marL="99060" marR="99060" anchor="ctr"/>
                </a:tc>
                <a:tc hMerge="1">
                  <a:txBody>
                    <a:bodyPr/>
                    <a:lstStyle/>
                    <a:p>
                      <a:endParaRPr kumimoji="1" lang="ja-JP" altLang="en-US"/>
                    </a:p>
                  </a:txBody>
                  <a:tcPr/>
                </a:tc>
              </a:tr>
              <a:tr h="598284">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100" dirty="0" smtClean="0"/>
                        <a:t>特定施設入居時等医学総合管理料（特医総管）</a:t>
                      </a:r>
                      <a:endParaRPr kumimoji="1" lang="en-US" altLang="ja-JP" sz="1100" dirty="0" smtClean="0">
                        <a:latin typeface="+mn-ea"/>
                        <a:ea typeface="+mn-ea"/>
                      </a:endParaRPr>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100" dirty="0" smtClean="0"/>
                        <a:t>養護老人ホーム、軽費老人ホーム、特別養護老人ホーム、特定施設</a:t>
                      </a:r>
                      <a:endParaRPr kumimoji="1" lang="en-US" altLang="ja-JP" sz="1100" dirty="0" smtClean="0">
                        <a:latin typeface="+mn-ea"/>
                        <a:ea typeface="+mn-ea"/>
                      </a:endParaRPr>
                    </a:p>
                  </a:txBody>
                  <a:tcPr marL="99060" marR="99060" anchor="ctr"/>
                </a:tc>
              </a:tr>
              <a:tr h="389466">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100" dirty="0" smtClean="0"/>
                        <a:t>在宅時医学総合管理料（在総管）</a:t>
                      </a:r>
                      <a:endParaRPr kumimoji="1" lang="en-US" altLang="ja-JP" sz="1100" dirty="0" smtClean="0">
                        <a:latin typeface="+mn-ea"/>
                        <a:ea typeface="+mn-ea"/>
                      </a:endParaRPr>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100" dirty="0" smtClean="0"/>
                        <a:t>上記以外の住まい</a:t>
                      </a:r>
                      <a:endParaRPr kumimoji="1" lang="ja-JP" altLang="en-US" sz="1100" dirty="0">
                        <a:latin typeface="+mn-ea"/>
                        <a:ea typeface="+mn-ea"/>
                      </a:endParaRPr>
                    </a:p>
                  </a:txBody>
                  <a:tcPr marL="99060" marR="99060" anchor="ctr"/>
                </a:tc>
              </a:tr>
            </a:tbl>
          </a:graphicData>
        </a:graphic>
      </p:graphicFrame>
      <p:graphicFrame>
        <p:nvGraphicFramePr>
          <p:cNvPr id="23" name="表 22"/>
          <p:cNvGraphicFramePr>
            <a:graphicFrameLocks noGrp="1"/>
          </p:cNvGraphicFramePr>
          <p:nvPr>
            <p:extLst/>
          </p:nvPr>
        </p:nvGraphicFramePr>
        <p:xfrm>
          <a:off x="4783672" y="2347929"/>
          <a:ext cx="4944532" cy="1356360"/>
        </p:xfrm>
        <a:graphic>
          <a:graphicData uri="http://schemas.openxmlformats.org/drawingml/2006/table">
            <a:tbl>
              <a:tblPr firstRow="1" bandRow="1">
                <a:tableStyleId>{9DCAF9ED-07DC-4A11-8D7F-57B35C25682E}</a:tableStyleId>
              </a:tblPr>
              <a:tblGrid>
                <a:gridCol w="1549399"/>
                <a:gridCol w="3395133"/>
              </a:tblGrid>
              <a:tr h="0">
                <a:tc gridSpan="2">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600" dirty="0" smtClean="0"/>
                        <a:t>改定</a:t>
                      </a:r>
                      <a:r>
                        <a:rPr kumimoji="1" lang="ja-JP" altLang="en-US" sz="1400" dirty="0" smtClean="0"/>
                        <a:t>（対象となる住まい）</a:t>
                      </a:r>
                    </a:p>
                  </a:txBody>
                  <a:tcPr marL="99060" marR="99060" anchor="ctr"/>
                </a:tc>
                <a:tc hMerge="1">
                  <a:txBody>
                    <a:bodyPr/>
                    <a:lstStyle/>
                    <a:p>
                      <a:endParaRPr kumimoji="1" lang="ja-JP" altLang="en-US"/>
                    </a:p>
                  </a:txBody>
                  <a:tcPr/>
                </a:tc>
              </a:tr>
              <a:tr h="247415">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100" u="sng" dirty="0" smtClean="0"/>
                        <a:t>施設入居時等医学総合管理料（施設総管）</a:t>
                      </a:r>
                      <a:endParaRPr kumimoji="1" lang="en-US" altLang="ja-JP" sz="1100" b="1" u="sng" dirty="0" smtClean="0">
                        <a:solidFill>
                          <a:srgbClr val="0070C0"/>
                        </a:solidFill>
                        <a:latin typeface="+mn-ea"/>
                        <a:ea typeface="+mn-ea"/>
                      </a:endParaRPr>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100" dirty="0" smtClean="0"/>
                        <a:t>養護老人ホーム、軽費老人ホーム、特別養護老人ホーム、</a:t>
                      </a:r>
                      <a:r>
                        <a:rPr kumimoji="1" lang="ja-JP" altLang="en-US" sz="1100" u="sng" dirty="0" smtClean="0"/>
                        <a:t>有料老人ホーム、サービス付き高齢者向け住宅、認知症グループホーム</a:t>
                      </a:r>
                      <a:endParaRPr kumimoji="1" lang="en-US" altLang="ja-JP" sz="1100" b="1" u="sng" dirty="0" smtClean="0">
                        <a:solidFill>
                          <a:srgbClr val="0070C0"/>
                        </a:solidFill>
                        <a:latin typeface="+mn-ea"/>
                        <a:ea typeface="+mn-ea"/>
                      </a:endParaRPr>
                    </a:p>
                  </a:txBody>
                  <a:tcPr marL="99060" marR="99060" anchor="ctr"/>
                </a:tc>
              </a:tr>
              <a:tr h="247415">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100" dirty="0" smtClean="0"/>
                        <a:t>在宅時医学総合管理料（在総管）</a:t>
                      </a:r>
                      <a:endParaRPr kumimoji="1" lang="en-US" altLang="ja-JP" sz="1100" dirty="0" smtClean="0">
                        <a:latin typeface="+mn-ea"/>
                        <a:ea typeface="+mn-ea"/>
                      </a:endParaRPr>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100" dirty="0" smtClean="0"/>
                        <a:t>上記以外の住まい</a:t>
                      </a:r>
                      <a:endParaRPr kumimoji="1" lang="ja-JP" altLang="en-US" sz="1100" dirty="0">
                        <a:latin typeface="+mn-ea"/>
                        <a:ea typeface="+mn-ea"/>
                      </a:endParaRPr>
                    </a:p>
                  </a:txBody>
                  <a:tcPr marL="99060" marR="99060" anchor="ctr"/>
                </a:tc>
              </a:tr>
            </a:tbl>
          </a:graphicData>
        </a:graphic>
      </p:graphicFrame>
      <p:graphicFrame>
        <p:nvGraphicFramePr>
          <p:cNvPr id="2" name="表 1"/>
          <p:cNvGraphicFramePr>
            <a:graphicFrameLocks noGrp="1"/>
          </p:cNvGraphicFramePr>
          <p:nvPr>
            <p:extLst/>
          </p:nvPr>
        </p:nvGraphicFramePr>
        <p:xfrm>
          <a:off x="213566" y="4336801"/>
          <a:ext cx="9475305" cy="2448560"/>
        </p:xfrm>
        <a:graphic>
          <a:graphicData uri="http://schemas.openxmlformats.org/drawingml/2006/table">
            <a:tbl>
              <a:tblPr firstRow="1" bandRow="1">
                <a:tableStyleId>{0E3FDE45-AF77-4B5C-9715-49D594BDF05E}</a:tableStyleId>
              </a:tblPr>
              <a:tblGrid>
                <a:gridCol w="3245405"/>
                <a:gridCol w="3114950"/>
                <a:gridCol w="3114950"/>
              </a:tblGrid>
              <a:tr h="305462">
                <a:tc gridSpan="3">
                  <a:txBody>
                    <a:bodyPr/>
                    <a:lstStyle/>
                    <a:p>
                      <a:pPr algn="ctr">
                        <a:lnSpc>
                          <a:spcPts val="2000"/>
                        </a:lnSpc>
                      </a:pPr>
                      <a:r>
                        <a:rPr kumimoji="1" lang="ja-JP" altLang="en-US" sz="1800" dirty="0" smtClean="0"/>
                        <a:t>重症度の高い患者</a:t>
                      </a:r>
                      <a:endParaRPr kumimoji="1" lang="ja-JP" altLang="en-US" sz="1800" dirty="0"/>
                    </a:p>
                  </a:txBody>
                  <a:tcPr/>
                </a:tc>
                <a:tc hMerge="1">
                  <a:txBody>
                    <a:bodyPr/>
                    <a:lstStyle/>
                    <a:p>
                      <a:endParaRPr kumimoji="1" lang="ja-JP" altLang="en-US" sz="1300" dirty="0"/>
                    </a:p>
                  </a:txBody>
                  <a:tcPr/>
                </a:tc>
                <a:tc hMerge="1">
                  <a:txBody>
                    <a:bodyPr/>
                    <a:lstStyle/>
                    <a:p>
                      <a:endParaRPr kumimoji="1" lang="ja-JP" altLang="en-US" sz="1300" dirty="0"/>
                    </a:p>
                  </a:txBody>
                  <a:tcPr/>
                </a:tc>
              </a:tr>
              <a:tr h="0">
                <a:tc>
                  <a:txBody>
                    <a:bodyPr/>
                    <a:lstStyle/>
                    <a:p>
                      <a:r>
                        <a:rPr kumimoji="1" lang="ja-JP" altLang="en-US" sz="1200" dirty="0" smtClean="0"/>
                        <a:t>・末期の悪性腫瘍の患者</a:t>
                      </a:r>
                      <a:endParaRPr kumimoji="1" lang="ja-JP" altLang="en-US" sz="1200" dirty="0"/>
                    </a:p>
                  </a:txBody>
                  <a:tcPr/>
                </a:tc>
                <a:tc>
                  <a:txBody>
                    <a:bodyPr/>
                    <a:lstStyle/>
                    <a:p>
                      <a:r>
                        <a:rPr kumimoji="1" lang="ja-JP" altLang="en-US" sz="1200" dirty="0" smtClean="0"/>
                        <a:t>・スモンの患者</a:t>
                      </a:r>
                      <a:endParaRPr kumimoji="1" lang="ja-JP" altLang="en-US" sz="1200" dirty="0"/>
                    </a:p>
                  </a:txBody>
                  <a:tcPr/>
                </a:tc>
                <a:tc>
                  <a:txBody>
                    <a:bodyPr/>
                    <a:lstStyle/>
                    <a:p>
                      <a:r>
                        <a:rPr kumimoji="1" lang="ja-JP" altLang="en-US" sz="1200" dirty="0" smtClean="0"/>
                        <a:t>・指定難病の患者</a:t>
                      </a:r>
                      <a:endParaRPr kumimoji="1" lang="ja-JP" altLang="en-US" sz="1200" dirty="0"/>
                    </a:p>
                  </a:txBody>
                  <a:tcPr/>
                </a:tc>
              </a:tr>
              <a:tr h="0">
                <a:tc>
                  <a:txBody>
                    <a:bodyPr/>
                    <a:lstStyle/>
                    <a:p>
                      <a:r>
                        <a:rPr kumimoji="1" lang="ja-JP" altLang="en-US" sz="1200" dirty="0" smtClean="0"/>
                        <a:t>・後天性免疫不全症候群の患者</a:t>
                      </a:r>
                      <a:endParaRPr kumimoji="1" lang="ja-JP" altLang="en-US" sz="1200" dirty="0"/>
                    </a:p>
                  </a:txBody>
                  <a:tcPr/>
                </a:tc>
                <a:tc>
                  <a:txBody>
                    <a:bodyPr/>
                    <a:lstStyle/>
                    <a:p>
                      <a:r>
                        <a:rPr kumimoji="1" lang="ja-JP" altLang="en-US" sz="1200" dirty="0" smtClean="0"/>
                        <a:t>・脊髄損傷の患者</a:t>
                      </a:r>
                      <a:endParaRPr kumimoji="1" lang="ja-JP" altLang="en-US" sz="1200" dirty="0"/>
                    </a:p>
                  </a:txBody>
                  <a:tcPr/>
                </a:tc>
                <a:tc>
                  <a:txBody>
                    <a:bodyPr/>
                    <a:lstStyle/>
                    <a:p>
                      <a:r>
                        <a:rPr kumimoji="1" lang="ja-JP" altLang="en-US" sz="1200" dirty="0" smtClean="0"/>
                        <a:t>・真皮を超える褥瘡の患者</a:t>
                      </a:r>
                      <a:endParaRPr kumimoji="1" lang="ja-JP" altLang="en-US" sz="1200" dirty="0"/>
                    </a:p>
                  </a:txBody>
                  <a:tcPr/>
                </a:tc>
              </a:tr>
              <a:tr h="0">
                <a:tc>
                  <a:txBody>
                    <a:bodyPr/>
                    <a:lstStyle/>
                    <a:p>
                      <a:r>
                        <a:rPr kumimoji="1" lang="ja-JP" altLang="en-US" sz="1200" dirty="0" smtClean="0"/>
                        <a:t>・人工呼吸器を使用している患者</a:t>
                      </a:r>
                      <a:endParaRPr kumimoji="1" lang="ja-JP" altLang="en-US" sz="1200" dirty="0"/>
                    </a:p>
                  </a:txBody>
                  <a:tcPr/>
                </a:tc>
                <a:tc>
                  <a:txBody>
                    <a:bodyPr/>
                    <a:lstStyle/>
                    <a:p>
                      <a:r>
                        <a:rPr kumimoji="1" lang="ja-JP" altLang="en-US" sz="1200" dirty="0" smtClean="0"/>
                        <a:t>・気管切開の管理を要する患者</a:t>
                      </a:r>
                      <a:endParaRPr kumimoji="1" lang="ja-JP" altLang="en-US" sz="1200" dirty="0"/>
                    </a:p>
                  </a:txBody>
                  <a:tcPr/>
                </a:tc>
                <a:tc>
                  <a:txBody>
                    <a:bodyPr/>
                    <a:lstStyle/>
                    <a:p>
                      <a:r>
                        <a:rPr kumimoji="1" lang="ja-JP" altLang="en-US" sz="1200" dirty="0" smtClean="0"/>
                        <a:t>・気管カニューレを使用している患者</a:t>
                      </a:r>
                      <a:endParaRPr kumimoji="1" lang="ja-JP" altLang="en-US" sz="1200" dirty="0"/>
                    </a:p>
                  </a:txBody>
                  <a:tcPr/>
                </a:tc>
              </a:tr>
              <a:tr h="0">
                <a:tc>
                  <a:txBody>
                    <a:bodyPr/>
                    <a:lstStyle/>
                    <a:p>
                      <a:r>
                        <a:rPr kumimoji="1" lang="ja-JP" altLang="en-US" sz="1200" dirty="0" smtClean="0"/>
                        <a:t>・ドレーンチューブ等を使用している患者</a:t>
                      </a:r>
                      <a:endParaRPr kumimoji="1" lang="ja-JP" altLang="en-US" sz="1200" dirty="0"/>
                    </a:p>
                  </a:txBody>
                  <a:tcPr/>
                </a:tc>
                <a:tc>
                  <a:txBody>
                    <a:bodyPr/>
                    <a:lstStyle/>
                    <a:p>
                      <a:r>
                        <a:rPr kumimoji="1" lang="ja-JP" altLang="en-US" sz="1200" dirty="0" smtClean="0"/>
                        <a:t>・人工肛門等の管理を要する患者</a:t>
                      </a:r>
                      <a:endParaRPr kumimoji="1" lang="ja-JP" altLang="en-US" sz="1200" dirty="0"/>
                    </a:p>
                  </a:txBody>
                  <a:tcPr/>
                </a:tc>
                <a:tc>
                  <a:txBody>
                    <a:bodyPr/>
                    <a:lstStyle/>
                    <a:p>
                      <a:r>
                        <a:rPr kumimoji="1" lang="ja-JP" altLang="en-US" sz="1200" dirty="0" smtClean="0"/>
                        <a:t>・在宅自己腹膜灌流を実施している患者</a:t>
                      </a:r>
                      <a:endParaRPr kumimoji="1" lang="ja-JP" altLang="en-US" sz="1200" dirty="0"/>
                    </a:p>
                  </a:txBody>
                  <a:tcPr/>
                </a:tc>
              </a:tr>
              <a:tr h="0">
                <a:tc>
                  <a:txBody>
                    <a:bodyPr/>
                    <a:lstStyle/>
                    <a:p>
                      <a:r>
                        <a:rPr kumimoji="1" lang="ja-JP" altLang="en-US" sz="1200" dirty="0" smtClean="0"/>
                        <a:t>・在宅血液透析を実施している患者</a:t>
                      </a:r>
                      <a:endParaRPr kumimoji="1" lang="ja-JP" altLang="en-US" sz="1200" dirty="0"/>
                    </a:p>
                  </a:txBody>
                  <a:tcPr/>
                </a:tc>
                <a:tc>
                  <a:txBody>
                    <a:bodyPr/>
                    <a:lstStyle/>
                    <a:p>
                      <a:r>
                        <a:rPr kumimoji="1" lang="ja-JP" altLang="en-US" sz="1200" dirty="0" smtClean="0"/>
                        <a:t>・酸素療法を実施している患者</a:t>
                      </a:r>
                      <a:endParaRPr kumimoji="1" lang="ja-JP" altLang="en-US" sz="1200" dirty="0"/>
                    </a:p>
                  </a:txBody>
                  <a:tcPr/>
                </a:tc>
                <a:tc>
                  <a:txBody>
                    <a:bodyPr/>
                    <a:lstStyle/>
                    <a:p>
                      <a:r>
                        <a:rPr kumimoji="1" lang="ja-JP" altLang="en-US" sz="1200" dirty="0" smtClean="0"/>
                        <a:t>・在宅中心静脈栄養を実施している患者</a:t>
                      </a:r>
                      <a:endParaRPr kumimoji="1" lang="ja-JP" altLang="en-US" sz="1200" dirty="0"/>
                    </a:p>
                  </a:txBody>
                  <a:tcPr/>
                </a:tc>
              </a:tr>
              <a:tr h="0">
                <a:tc>
                  <a:txBody>
                    <a:bodyPr/>
                    <a:lstStyle/>
                    <a:p>
                      <a:pPr marL="92075" indent="-92075"/>
                      <a:r>
                        <a:rPr kumimoji="1" lang="ja-JP" altLang="en-US" sz="1200" dirty="0" smtClean="0"/>
                        <a:t>・在宅成分栄養経管栄養法を実施している患者</a:t>
                      </a:r>
                      <a:endParaRPr kumimoji="1" lang="ja-JP" altLang="en-US" sz="1200" dirty="0"/>
                    </a:p>
                  </a:txBody>
                  <a:tcPr anchor="ctr"/>
                </a:tc>
                <a:tc>
                  <a:txBody>
                    <a:bodyPr/>
                    <a:lstStyle/>
                    <a:p>
                      <a:r>
                        <a:rPr kumimoji="1" lang="ja-JP" altLang="en-US" sz="1200" dirty="0" smtClean="0"/>
                        <a:t>・在宅自己導尿を実施している患者</a:t>
                      </a:r>
                      <a:endParaRPr kumimoji="1" lang="ja-JP" altLang="en-US" sz="1200" dirty="0"/>
                    </a:p>
                  </a:txBody>
                  <a:tcPr anchor="ctr"/>
                </a:tc>
                <a:tc>
                  <a:txBody>
                    <a:bodyPr/>
                    <a:lstStyle/>
                    <a:p>
                      <a:pPr marL="92075" indent="-92075"/>
                      <a:r>
                        <a:rPr kumimoji="1" lang="ja-JP" altLang="en-US" sz="1200" dirty="0" smtClean="0"/>
                        <a:t>・植込み型脳・脊髄電気刺激装置による疼痛管理を受けている患者</a:t>
                      </a:r>
                      <a:endParaRPr kumimoji="1" lang="ja-JP" altLang="en-US" sz="1200" dirty="0"/>
                    </a:p>
                  </a:txBody>
                  <a:tcPr/>
                </a:tc>
              </a:tr>
              <a:tr h="0">
                <a:tc gridSpan="2">
                  <a:txBody>
                    <a:bodyPr/>
                    <a:lstStyle/>
                    <a:p>
                      <a:pPr marL="92075" indent="-92075"/>
                      <a:r>
                        <a:rPr kumimoji="1" lang="ja-JP" altLang="en-US" sz="1200" dirty="0" smtClean="0"/>
                        <a:t>・携帯型精密輸液ポンプによるプロスタグランジン</a:t>
                      </a:r>
                      <a:r>
                        <a:rPr kumimoji="1" lang="en-US" altLang="ja-JP" sz="1200" dirty="0" smtClean="0"/>
                        <a:t>I</a:t>
                      </a:r>
                      <a:r>
                        <a:rPr kumimoji="1" lang="ja-JP" altLang="en-US" sz="1200" dirty="0" smtClean="0"/>
                        <a:t>２製剤の投与を受けている患者</a:t>
                      </a:r>
                      <a:endParaRPr kumimoji="1" lang="ja-JP" altLang="en-US" sz="1200" dirty="0"/>
                    </a:p>
                  </a:txBody>
                  <a:tcPr/>
                </a:tc>
                <a:tc hMerge="1">
                  <a:txBody>
                    <a:bodyPr/>
                    <a:lstStyle/>
                    <a:p>
                      <a:endParaRPr kumimoji="1" lang="ja-JP" altLang="en-US" sz="1200" dirty="0"/>
                    </a:p>
                  </a:txBody>
                  <a:tcPr/>
                </a:tc>
                <a:tc>
                  <a:txBody>
                    <a:bodyPr/>
                    <a:lstStyle/>
                    <a:p>
                      <a:endParaRPr kumimoji="1" lang="ja-JP" altLang="en-US" sz="1200" dirty="0"/>
                    </a:p>
                  </a:txBody>
                  <a:tcPr/>
                </a:tc>
              </a:tr>
            </a:tbl>
          </a:graphicData>
        </a:graphic>
      </p:graphicFrame>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２．質の高い在宅医療・訪問看護の確保</a:t>
            </a:r>
            <a:endParaRPr lang="ja-JP" altLang="en-US" kern="0" dirty="0">
              <a:solidFill>
                <a:srgbClr val="000000"/>
              </a:solidFill>
              <a:latin typeface="Calibri"/>
              <a:ea typeface="ＭＳ Ｐゴシック"/>
            </a:endParaRPr>
          </a:p>
        </p:txBody>
      </p:sp>
      <p:sp>
        <p:nvSpPr>
          <p:cNvPr id="13" name="右矢印 12"/>
          <p:cNvSpPr/>
          <p:nvPr/>
        </p:nvSpPr>
        <p:spPr>
          <a:xfrm>
            <a:off x="4232954" y="2313827"/>
            <a:ext cx="432049" cy="1403273"/>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106</a:t>
            </a:fld>
            <a:endParaRPr lang="ja-JP" altLang="en-US" dirty="0">
              <a:solidFill>
                <a:prstClr val="black"/>
              </a:solidFill>
            </a:endParaRPr>
          </a:p>
        </p:txBody>
      </p:sp>
      <p:sp>
        <p:nvSpPr>
          <p:cNvPr id="11" name="テキスト ボックス 10"/>
          <p:cNvSpPr txBox="1"/>
          <p:nvPr/>
        </p:nvSpPr>
        <p:spPr>
          <a:xfrm>
            <a:off x="5385048" y="2052217"/>
            <a:ext cx="431363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239-243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266-270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p760-761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p817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en-US" altLang="ja-JP" sz="1100" dirty="0" smtClean="0">
                <a:solidFill>
                  <a:srgbClr val="002060"/>
                </a:solidFill>
                <a:latin typeface="ＭＳ Ｐゴシック" panose="020B0600070205080204" pitchFamily="50" charset="-128"/>
              </a:rPr>
              <a:t>p1126</a:t>
            </a:r>
            <a:endParaRPr lang="ja-JP" altLang="en-US" sz="1100" dirty="0">
              <a:solidFill>
                <a:srgbClr val="002060"/>
              </a:solidFill>
              <a:latin typeface="ＭＳ Ｐゴシック" panose="020B0600070205080204" pitchFamily="50" charset="-128"/>
            </a:endParaRPr>
          </a:p>
        </p:txBody>
      </p:sp>
      <p:sp>
        <p:nvSpPr>
          <p:cNvPr id="14" name="テキスト ボックス 13"/>
          <p:cNvSpPr txBox="1"/>
          <p:nvPr/>
        </p:nvSpPr>
        <p:spPr>
          <a:xfrm>
            <a:off x="8810128" y="4052044"/>
            <a:ext cx="79923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別表</a:t>
            </a:r>
            <a:r>
              <a:rPr lang="en-US" altLang="ja-JP" sz="1100" smtClean="0">
                <a:solidFill>
                  <a:srgbClr val="002060"/>
                </a:solidFill>
                <a:latin typeface="ＭＳ Ｐゴシック" panose="020B0600070205080204" pitchFamily="50" charset="-128"/>
              </a:rPr>
              <a:t>p779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775589322"/>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7"/>
          <p:cNvSpPr>
            <a:spLocks noChangeArrowheads="1"/>
          </p:cNvSpPr>
          <p:nvPr/>
        </p:nvSpPr>
        <p:spPr bwMode="auto">
          <a:xfrm>
            <a:off x="117941" y="901148"/>
            <a:ext cx="9689654" cy="5857461"/>
          </a:xfrm>
          <a:prstGeom prst="rect">
            <a:avLst/>
          </a:prstGeom>
          <a:solidFill>
            <a:srgbClr val="FFFFAF">
              <a:alpha val="49804"/>
            </a:srgbClr>
          </a:solidFill>
          <a:ln w="9525">
            <a:solidFill>
              <a:schemeClr val="tx1"/>
            </a:solidFill>
            <a:miter lim="800000"/>
            <a:headEnd/>
            <a:tailEnd/>
          </a:ln>
        </p:spPr>
        <p:txBody>
          <a:bodyPr/>
          <a:lstStyle/>
          <a:p>
            <a:pPr marL="354013" indent="-177800">
              <a:defRPr/>
            </a:pPr>
            <a:endParaRPr lang="en-US" altLang="ja-JP" sz="800" dirty="0" smtClean="0">
              <a:solidFill>
                <a:prstClr val="black"/>
              </a:solidFill>
              <a:latin typeface="ＭＳ Ｐゴシック" panose="020B0600070205080204" pitchFamily="50" charset="-128"/>
            </a:endParaRPr>
          </a:p>
          <a:p>
            <a:pPr marL="354013" indent="-177800">
              <a:defRPr/>
            </a:pPr>
            <a:r>
              <a:rPr lang="ja-JP" altLang="en-US" dirty="0" smtClean="0">
                <a:solidFill>
                  <a:prstClr val="black"/>
                </a:solidFill>
                <a:latin typeface="ＭＳ Ｐゴシック" panose="020B0600070205080204" pitchFamily="50" charset="-128"/>
              </a:rPr>
              <a:t>③</a:t>
            </a:r>
            <a:r>
              <a:rPr lang="ja-JP" altLang="en-US" dirty="0">
                <a:solidFill>
                  <a:prstClr val="black"/>
                </a:solidFill>
                <a:latin typeface="ＭＳ Ｐゴシック" panose="020B0600070205080204" pitchFamily="50" charset="-128"/>
              </a:rPr>
              <a:t>　月１回の訪問診療による管理料を新設</a:t>
            </a:r>
            <a:endParaRPr lang="en-US" altLang="ja-JP" dirty="0">
              <a:solidFill>
                <a:prstClr val="black"/>
              </a:solidFill>
              <a:latin typeface="ＭＳ Ｐゴシック" panose="020B0600070205080204" pitchFamily="50" charset="-128"/>
            </a:endParaRPr>
          </a:p>
          <a:p>
            <a:pPr marL="354013" indent="-177800">
              <a:defRPr/>
            </a:pPr>
            <a:r>
              <a:rPr lang="ja-JP" altLang="en-US" dirty="0" smtClean="0">
                <a:solidFill>
                  <a:prstClr val="black"/>
                </a:solidFill>
                <a:latin typeface="ＭＳ Ｐゴシック" panose="020B0600070205080204" pitchFamily="50" charset="-128"/>
              </a:rPr>
              <a:t>④</a:t>
            </a:r>
            <a:r>
              <a:rPr lang="ja-JP" altLang="en-US" dirty="0">
                <a:solidFill>
                  <a:prstClr val="black"/>
                </a:solidFill>
                <a:latin typeface="ＭＳ Ｐゴシック" panose="020B0600070205080204" pitchFamily="50" charset="-128"/>
              </a:rPr>
              <a:t>　</a:t>
            </a:r>
            <a:r>
              <a:rPr lang="ja-JP" altLang="en-US" dirty="0" smtClean="0">
                <a:solidFill>
                  <a:prstClr val="black"/>
                </a:solidFill>
                <a:latin typeface="ＭＳ Ｐゴシック" panose="020B0600070205080204" pitchFamily="50" charset="-128"/>
              </a:rPr>
              <a:t>同一日</a:t>
            </a:r>
            <a:r>
              <a:rPr lang="ja-JP" altLang="en-US" dirty="0">
                <a:solidFill>
                  <a:prstClr val="black"/>
                </a:solidFill>
                <a:latin typeface="ＭＳ Ｐゴシック" panose="020B0600070205080204" pitchFamily="50" charset="-128"/>
              </a:rPr>
              <a:t>に診療した人数に関わらず、当該建築物において医学管理を実施している人数に応じて評価</a:t>
            </a:r>
            <a:endParaRPr lang="en-US" altLang="ja-JP" dirty="0">
              <a:solidFill>
                <a:prstClr val="black"/>
              </a:solidFill>
              <a:latin typeface="ＭＳ Ｐゴシック" panose="020B0600070205080204" pitchFamily="50" charset="-128"/>
            </a:endParaRPr>
          </a:p>
        </p:txBody>
      </p:sp>
      <p:graphicFrame>
        <p:nvGraphicFramePr>
          <p:cNvPr id="8" name="表 7"/>
          <p:cNvGraphicFramePr>
            <a:graphicFrameLocks noGrp="1"/>
          </p:cNvGraphicFramePr>
          <p:nvPr>
            <p:extLst/>
          </p:nvPr>
        </p:nvGraphicFramePr>
        <p:xfrm>
          <a:off x="185425" y="1988992"/>
          <a:ext cx="3816424" cy="1158240"/>
        </p:xfrm>
        <a:graphic>
          <a:graphicData uri="http://schemas.openxmlformats.org/drawingml/2006/table">
            <a:tbl>
              <a:tblPr firstRow="1" bandRow="1">
                <a:tableStyleId>{FABFCF23-3B69-468F-B69F-88F6DE6A72F2}</a:tableStyleId>
              </a:tblPr>
              <a:tblGrid>
                <a:gridCol w="2880320"/>
                <a:gridCol w="936104"/>
              </a:tblGrid>
              <a:tr h="345506">
                <a:tc gridSpan="2">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smtClean="0"/>
                        <a:t>現行</a:t>
                      </a:r>
                      <a:endParaRPr kumimoji="1" lang="en-US" altLang="ja-JP" sz="1600" dirty="0" smtClean="0"/>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（在総管：機能強化型在支診（病床なし））</a:t>
                      </a:r>
                    </a:p>
                  </a:txBody>
                  <a:tcPr marL="99060" marR="99060" anchor="ctr"/>
                </a:tc>
                <a:tc hMerge="1">
                  <a:txBody>
                    <a:bodyPr/>
                    <a:lstStyle/>
                    <a:p>
                      <a:endParaRPr kumimoji="1" lang="ja-JP" altLang="en-US"/>
                    </a:p>
                  </a:txBody>
                  <a:tcPr/>
                </a:tc>
              </a:tr>
              <a:tr h="292231">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350" dirty="0" smtClean="0"/>
                        <a:t>同一建物居住者以外の場合</a:t>
                      </a:r>
                      <a:endParaRPr kumimoji="1" lang="en-US" altLang="ja-JP" sz="1350" dirty="0" smtClean="0"/>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ctr"/>
                      <a:r>
                        <a:rPr kumimoji="1" lang="en-US" altLang="ja-JP" sz="1400" dirty="0" smtClean="0"/>
                        <a:t>4,600</a:t>
                      </a:r>
                      <a:r>
                        <a:rPr kumimoji="1" lang="ja-JP" altLang="en-US" sz="1400" dirty="0" smtClean="0"/>
                        <a:t>点</a:t>
                      </a:r>
                      <a:endParaRPr kumimoji="1" lang="en-US" altLang="ja-JP" sz="1400" dirty="0" smtClean="0"/>
                    </a:p>
                  </a:txBody>
                  <a:tcPr marL="99060" marR="99060" anchor="ctr"/>
                </a:tc>
              </a:tr>
              <a:tr h="292231">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350" dirty="0" smtClean="0"/>
                        <a:t>同一建物居住者の場合</a:t>
                      </a:r>
                      <a:r>
                        <a:rPr kumimoji="1" lang="en-US" altLang="ja-JP" sz="1350" baseline="30000" dirty="0" smtClean="0"/>
                        <a:t>※1</a:t>
                      </a:r>
                      <a:endParaRPr kumimoji="1" lang="en-US" altLang="ja-JP" sz="1350" dirty="0" smtClean="0"/>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ctr"/>
                      <a:r>
                        <a:rPr kumimoji="1" lang="en-US" altLang="ja-JP" sz="1400" dirty="0" smtClean="0"/>
                        <a:t>1,100</a:t>
                      </a:r>
                      <a:r>
                        <a:rPr kumimoji="1" lang="ja-JP" altLang="en-US" sz="1400" dirty="0" smtClean="0"/>
                        <a:t>点</a:t>
                      </a:r>
                      <a:endParaRPr kumimoji="1" lang="ja-JP" altLang="en-US" sz="1400" dirty="0"/>
                    </a:p>
                  </a:txBody>
                  <a:tcPr marL="99060" marR="99060" anchor="ctr"/>
                </a:tc>
              </a:tr>
            </a:tbl>
          </a:graphicData>
        </a:graphic>
      </p:graphicFrame>
      <p:graphicFrame>
        <p:nvGraphicFramePr>
          <p:cNvPr id="9" name="表 8"/>
          <p:cNvGraphicFramePr>
            <a:graphicFrameLocks noGrp="1"/>
          </p:cNvGraphicFramePr>
          <p:nvPr>
            <p:extLst/>
          </p:nvPr>
        </p:nvGraphicFramePr>
        <p:xfrm>
          <a:off x="4778320" y="1985708"/>
          <a:ext cx="4948881" cy="2057400"/>
        </p:xfrm>
        <a:graphic>
          <a:graphicData uri="http://schemas.openxmlformats.org/drawingml/2006/table">
            <a:tbl>
              <a:tblPr firstRow="1" bandRow="1">
                <a:tableStyleId>{21E4AEA4-8DFA-4A89-87EB-49C32662AFE0}</a:tableStyleId>
              </a:tblPr>
              <a:tblGrid>
                <a:gridCol w="2376019"/>
                <a:gridCol w="863600"/>
                <a:gridCol w="855133"/>
                <a:gridCol w="854129"/>
              </a:tblGrid>
              <a:tr h="445346">
                <a:tc gridSpan="4">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600" dirty="0" smtClean="0"/>
                        <a:t>改定</a:t>
                      </a:r>
                      <a:endParaRPr kumimoji="1" lang="en-US" altLang="ja-JP" sz="1600" dirty="0" smtClean="0"/>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（在総管：機能強化型在支診（病床なし））</a:t>
                      </a:r>
                    </a:p>
                  </a:txBody>
                  <a:tcPr marL="99060" marR="9906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41229">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endParaRPr kumimoji="1" lang="en-US" altLang="ja-JP" sz="1500" u="none" dirty="0" smtClean="0"/>
                    </a:p>
                  </a:txBody>
                  <a:tcPr marL="99060" marR="99060" anchor="ctr"/>
                </a:tc>
                <a:tc gridSpan="3">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350" u="sng" dirty="0" smtClean="0"/>
                        <a:t>単一建物診療患者の人数</a:t>
                      </a:r>
                      <a:r>
                        <a:rPr kumimoji="1" lang="en-US" altLang="ja-JP" sz="1350" u="sng" baseline="30000" dirty="0" smtClean="0"/>
                        <a:t>※2</a:t>
                      </a:r>
                      <a:endParaRPr kumimoji="1" lang="en-US" altLang="ja-JP" sz="1350" b="1" u="sng" baseline="30000" dirty="0" smtClean="0">
                        <a:solidFill>
                          <a:srgbClr val="0070C0"/>
                        </a:solidFill>
                      </a:endParaRPr>
                    </a:p>
                  </a:txBody>
                  <a:tcPr marL="99060" marR="99060" anchor="ctr"/>
                </a:tc>
                <a:tc hMerge="1">
                  <a:txBody>
                    <a:bodyPr/>
                    <a:lstStyle/>
                    <a:p>
                      <a:endParaRPr kumimoji="1" lang="ja-JP" altLang="en-US"/>
                    </a:p>
                  </a:txBody>
                  <a:tcPr/>
                </a:tc>
                <a:tc hMerge="1">
                  <a:txBody>
                    <a:bodyPr/>
                    <a:lstStyle/>
                    <a:p>
                      <a:endParaRPr kumimoji="1" lang="ja-JP" altLang="en-US"/>
                    </a:p>
                  </a:txBody>
                  <a:tcPr/>
                </a:tc>
              </a:tr>
              <a:tr h="241229">
                <a:tc vMerge="1">
                  <a:txBody>
                    <a:bodyPr/>
                    <a:lstStyle/>
                    <a:p>
                      <a:pPr algn="l"/>
                      <a:endParaRPr kumimoji="1" lang="en-US" altLang="ja-JP" sz="1500" u="none" dirty="0" smtClean="0"/>
                    </a:p>
                  </a:txBody>
                  <a:tcPr marL="99060" marR="99060" anchor="ctr">
                    <a:lnL w="12700" cap="flat" cmpd="sng" algn="ctr">
                      <a:solidFill>
                        <a:sysClr val="window" lastClr="FFFFFF">
                          <a:lumMod val="50000"/>
                        </a:sysClr>
                      </a:solidFill>
                      <a:prstDash val="solid"/>
                      <a:round/>
                      <a:headEnd type="none" w="med" len="med"/>
                      <a:tailEnd type="none" w="med" len="med"/>
                    </a:lnL>
                    <a:lnR w="12700" cap="flat" cmpd="sng" algn="ctr">
                      <a:solidFill>
                        <a:sysClr val="window" lastClr="FFFFFF">
                          <a:lumMod val="50000"/>
                        </a:sysClr>
                      </a:solidFill>
                      <a:prstDash val="solid"/>
                      <a:round/>
                      <a:headEnd type="none" w="med" len="med"/>
                      <a:tailEnd type="none" w="med" len="med"/>
                    </a:lnR>
                    <a:lnT w="12700" cap="flat" cmpd="sng" algn="ctr">
                      <a:solidFill>
                        <a:sysClr val="window" lastClr="FFFFFF">
                          <a:lumMod val="50000"/>
                        </a:sysClr>
                      </a:solidFill>
                      <a:prstDash val="solid"/>
                      <a:round/>
                      <a:headEnd type="none" w="med" len="med"/>
                      <a:tailEnd type="none" w="med" len="med"/>
                    </a:lnT>
                    <a:lnB w="12700" cap="flat" cmpd="sng" algn="ctr">
                      <a:solidFill>
                        <a:sysClr val="window" lastClr="FFFFFF">
                          <a:lumMod val="50000"/>
                        </a:sysClr>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p>
                      <a:pPr algn="ctr"/>
                      <a:r>
                        <a:rPr kumimoji="1" lang="en-US" altLang="ja-JP" sz="1350" u="sng" dirty="0" smtClean="0"/>
                        <a:t>1</a:t>
                      </a:r>
                      <a:r>
                        <a:rPr kumimoji="1" lang="ja-JP" altLang="en-US" sz="1350" u="sng" dirty="0" smtClean="0"/>
                        <a:t>人</a:t>
                      </a:r>
                      <a:endParaRPr kumimoji="1" lang="en-US" altLang="ja-JP" sz="1350" b="1" u="sng" dirty="0" smtClean="0">
                        <a:solidFill>
                          <a:srgbClr val="0070C0"/>
                        </a:solidFill>
                      </a:endParaRPr>
                    </a:p>
                  </a:txBody>
                  <a:tcPr marL="99060" marR="99060" anchor="ctr"/>
                </a:tc>
                <a:tc>
                  <a:txBody>
                    <a:bodyPr/>
                    <a:lstStyle/>
                    <a:p>
                      <a:pPr algn="ctr"/>
                      <a:r>
                        <a:rPr kumimoji="1" lang="en-US" altLang="ja-JP" sz="1350" u="sng" dirty="0" smtClean="0"/>
                        <a:t>2</a:t>
                      </a:r>
                      <a:r>
                        <a:rPr kumimoji="1" lang="ja-JP" altLang="en-US" sz="1350" u="sng" dirty="0" smtClean="0"/>
                        <a:t>～</a:t>
                      </a:r>
                      <a:r>
                        <a:rPr kumimoji="1" lang="en-US" altLang="ja-JP" sz="1350" u="sng" dirty="0" smtClean="0"/>
                        <a:t>9</a:t>
                      </a:r>
                      <a:r>
                        <a:rPr kumimoji="1" lang="ja-JP" altLang="en-US" sz="1350" u="sng" dirty="0" smtClean="0"/>
                        <a:t>人</a:t>
                      </a:r>
                      <a:endParaRPr kumimoji="1" lang="en-US" altLang="ja-JP" sz="1350" b="1" u="sng" dirty="0" smtClean="0">
                        <a:solidFill>
                          <a:srgbClr val="0070C0"/>
                        </a:solidFill>
                      </a:endParaRPr>
                    </a:p>
                  </a:txBody>
                  <a:tcPr marL="99060" marR="99060" anchor="ctr"/>
                </a:tc>
                <a:tc>
                  <a:txBody>
                    <a:bodyPr/>
                    <a:lstStyle/>
                    <a:p>
                      <a:pPr algn="ctr"/>
                      <a:r>
                        <a:rPr kumimoji="1" lang="en-US" altLang="ja-JP" sz="1350" u="sng" dirty="0" smtClean="0"/>
                        <a:t>10</a:t>
                      </a:r>
                      <a:r>
                        <a:rPr kumimoji="1" lang="ja-JP" altLang="en-US" sz="1350" u="sng" dirty="0" smtClean="0"/>
                        <a:t>人～</a:t>
                      </a:r>
                      <a:endParaRPr kumimoji="1" lang="en-US" altLang="ja-JP" sz="1350" b="1" u="sng" dirty="0" smtClean="0">
                        <a:solidFill>
                          <a:srgbClr val="0070C0"/>
                        </a:solidFill>
                      </a:endParaRPr>
                    </a:p>
                  </a:txBody>
                  <a:tcPr marL="99060" marR="99060" anchor="ctr"/>
                </a:tc>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u="sng" dirty="0" smtClean="0"/>
                        <a:t>重症患者（月</a:t>
                      </a:r>
                      <a:r>
                        <a:rPr kumimoji="1" lang="en-US" altLang="ja-JP" sz="1350" u="sng" dirty="0" smtClean="0"/>
                        <a:t>2</a:t>
                      </a:r>
                      <a:r>
                        <a:rPr kumimoji="1" lang="ja-JP" altLang="en-US" sz="1350" u="sng" dirty="0" smtClean="0"/>
                        <a:t>回以上訪問）</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en-US" altLang="ja-JP" sz="1400" u="sng" dirty="0" smtClean="0"/>
                        <a:t>5,000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4,140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2,640</a:t>
                      </a:r>
                      <a:r>
                        <a:rPr kumimoji="1" lang="ja-JP" altLang="en-US" sz="1400" u="sng" dirty="0" smtClean="0"/>
                        <a:t>点</a:t>
                      </a:r>
                      <a:endParaRPr kumimoji="1" lang="en-US" altLang="ja-JP" sz="1400" b="1" u="sng" dirty="0" smtClean="0">
                        <a:solidFill>
                          <a:srgbClr val="0070C0"/>
                        </a:solidFill>
                      </a:endParaRPr>
                    </a:p>
                  </a:txBody>
                  <a:tcPr marL="99060" marR="99060" anchor="ctr"/>
                </a:tc>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u="sng" dirty="0" smtClean="0"/>
                        <a:t>月</a:t>
                      </a:r>
                      <a:r>
                        <a:rPr kumimoji="1" lang="en-US" altLang="ja-JP" sz="1350" u="sng" dirty="0" smtClean="0"/>
                        <a:t>2</a:t>
                      </a:r>
                      <a:r>
                        <a:rPr kumimoji="1" lang="ja-JP" altLang="en-US" sz="1350" u="sng" dirty="0" smtClean="0"/>
                        <a:t>回以上訪問している場合</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4,200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2,300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1,200</a:t>
                      </a:r>
                      <a:r>
                        <a:rPr kumimoji="1" lang="ja-JP" altLang="en-US" sz="1400" u="sng" dirty="0" smtClean="0"/>
                        <a:t>点</a:t>
                      </a:r>
                      <a:endParaRPr kumimoji="1" lang="en-US" altLang="ja-JP" sz="1400" b="1" u="sng" dirty="0" smtClean="0">
                        <a:solidFill>
                          <a:srgbClr val="0070C0"/>
                        </a:solidFill>
                      </a:endParaRPr>
                    </a:p>
                  </a:txBody>
                  <a:tcPr marL="99060" marR="99060" anchor="ctr"/>
                </a:tc>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u="sng" dirty="0" smtClean="0"/>
                        <a:t>月</a:t>
                      </a:r>
                      <a:r>
                        <a:rPr kumimoji="1" lang="en-US" altLang="ja-JP" sz="1350" u="sng" dirty="0" smtClean="0"/>
                        <a:t>1</a:t>
                      </a:r>
                      <a:r>
                        <a:rPr kumimoji="1" lang="ja-JP" altLang="en-US" sz="1350" u="sng" dirty="0" smtClean="0"/>
                        <a:t>回訪問している場合</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2,520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1,380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720</a:t>
                      </a:r>
                      <a:r>
                        <a:rPr kumimoji="1" lang="ja-JP" altLang="en-US" sz="1400" u="sng" dirty="0" smtClean="0"/>
                        <a:t>点</a:t>
                      </a:r>
                      <a:endParaRPr kumimoji="1" lang="en-US" altLang="ja-JP" sz="1400" b="1" u="sng" dirty="0" smtClean="0">
                        <a:solidFill>
                          <a:srgbClr val="0070C0"/>
                        </a:solidFill>
                      </a:endParaRPr>
                    </a:p>
                  </a:txBody>
                  <a:tcPr marL="99060" marR="99060" anchor="ctr"/>
                </a:tc>
              </a:tr>
            </a:tbl>
          </a:graphicData>
        </a:graphic>
      </p:graphicFrame>
      <p:graphicFrame>
        <p:nvGraphicFramePr>
          <p:cNvPr id="13" name="表 12"/>
          <p:cNvGraphicFramePr>
            <a:graphicFrameLocks noGrp="1"/>
          </p:cNvGraphicFramePr>
          <p:nvPr>
            <p:extLst/>
          </p:nvPr>
        </p:nvGraphicFramePr>
        <p:xfrm>
          <a:off x="185425" y="4241860"/>
          <a:ext cx="3816424" cy="1158240"/>
        </p:xfrm>
        <a:graphic>
          <a:graphicData uri="http://schemas.openxmlformats.org/drawingml/2006/table">
            <a:tbl>
              <a:tblPr firstRow="1" bandRow="1">
                <a:tableStyleId>{7DF18680-E054-41AD-8BC1-D1AEF772440D}</a:tableStyleId>
              </a:tblPr>
              <a:tblGrid>
                <a:gridCol w="2880320"/>
                <a:gridCol w="936104"/>
              </a:tblGrid>
              <a:tr h="345506">
                <a:tc gridSpan="2">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smtClean="0"/>
                        <a:t>現行</a:t>
                      </a:r>
                      <a:endParaRPr kumimoji="1" lang="en-US" altLang="ja-JP" sz="1600" dirty="0" smtClean="0"/>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（在総管：在支診）</a:t>
                      </a:r>
                    </a:p>
                  </a:txBody>
                  <a:tcPr marL="99060" marR="99060" anchor="ctr"/>
                </a:tc>
                <a:tc hMerge="1">
                  <a:txBody>
                    <a:bodyPr/>
                    <a:lstStyle/>
                    <a:p>
                      <a:endParaRPr kumimoji="1" lang="ja-JP" altLang="en-US"/>
                    </a:p>
                  </a:txBody>
                  <a:tcPr/>
                </a:tc>
              </a:tr>
              <a:tr h="292231">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350" dirty="0" smtClean="0"/>
                        <a:t>同一建物居住者以外の場合</a:t>
                      </a:r>
                      <a:endParaRPr kumimoji="1" lang="en-US" altLang="ja-JP" sz="1350" dirty="0" smtClean="0"/>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ctr"/>
                      <a:r>
                        <a:rPr kumimoji="1" lang="en-US" altLang="ja-JP" sz="1400" dirty="0" smtClean="0"/>
                        <a:t>4,200</a:t>
                      </a:r>
                      <a:r>
                        <a:rPr kumimoji="1" lang="ja-JP" altLang="en-US" sz="1400" dirty="0" smtClean="0"/>
                        <a:t>点</a:t>
                      </a:r>
                      <a:endParaRPr kumimoji="1" lang="en-US" altLang="ja-JP" sz="1400" dirty="0" smtClean="0"/>
                    </a:p>
                  </a:txBody>
                  <a:tcPr marL="99060" marR="99060" anchor="ctr"/>
                </a:tc>
              </a:tr>
              <a:tr h="292231">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350" dirty="0" smtClean="0"/>
                        <a:t>同一建物居住者の場合</a:t>
                      </a:r>
                      <a:r>
                        <a:rPr kumimoji="1" lang="en-US" altLang="ja-JP" sz="1350" baseline="30000" dirty="0" smtClean="0"/>
                        <a:t>※1</a:t>
                      </a:r>
                      <a:endParaRPr kumimoji="1" lang="en-US" altLang="ja-JP" sz="1350" dirty="0" smtClean="0"/>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ctr"/>
                      <a:r>
                        <a:rPr kumimoji="1" lang="en-US" altLang="ja-JP" sz="1400" dirty="0" smtClean="0"/>
                        <a:t>1,000</a:t>
                      </a:r>
                      <a:r>
                        <a:rPr kumimoji="1" lang="ja-JP" altLang="en-US" sz="1400" dirty="0" smtClean="0"/>
                        <a:t>点</a:t>
                      </a:r>
                      <a:endParaRPr kumimoji="1" lang="ja-JP" altLang="en-US" sz="1400" dirty="0"/>
                    </a:p>
                  </a:txBody>
                  <a:tcPr marL="99060" marR="99060" anchor="ctr"/>
                </a:tc>
              </a:tr>
            </a:tbl>
          </a:graphicData>
        </a:graphic>
      </p:graphicFrame>
      <p:graphicFrame>
        <p:nvGraphicFramePr>
          <p:cNvPr id="14" name="表 13"/>
          <p:cNvGraphicFramePr>
            <a:graphicFrameLocks noGrp="1"/>
          </p:cNvGraphicFramePr>
          <p:nvPr>
            <p:extLst/>
          </p:nvPr>
        </p:nvGraphicFramePr>
        <p:xfrm>
          <a:off x="4778320" y="4238576"/>
          <a:ext cx="4948881" cy="2057400"/>
        </p:xfrm>
        <a:graphic>
          <a:graphicData uri="http://schemas.openxmlformats.org/drawingml/2006/table">
            <a:tbl>
              <a:tblPr firstRow="1" bandRow="1">
                <a:tableStyleId>{21E4AEA4-8DFA-4A89-87EB-49C32662AFE0}</a:tableStyleId>
              </a:tblPr>
              <a:tblGrid>
                <a:gridCol w="2376019"/>
                <a:gridCol w="863600"/>
                <a:gridCol w="855133"/>
                <a:gridCol w="854129"/>
              </a:tblGrid>
              <a:tr h="445346">
                <a:tc gridSpan="4">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600" dirty="0" smtClean="0"/>
                        <a:t>改定後</a:t>
                      </a:r>
                      <a:endParaRPr kumimoji="1" lang="en-US" altLang="ja-JP" sz="1600" dirty="0" smtClean="0"/>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（在総管：在支診）</a:t>
                      </a:r>
                    </a:p>
                  </a:txBody>
                  <a:tcPr marL="99060" marR="9906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41229">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endParaRPr kumimoji="1" lang="en-US" altLang="ja-JP" sz="1500" u="none" dirty="0" smtClean="0"/>
                    </a:p>
                  </a:txBody>
                  <a:tcPr marL="99060" marR="99060" anchor="ctr"/>
                </a:tc>
                <a:tc gridSpan="3">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350" u="sng" dirty="0" smtClean="0"/>
                        <a:t>単一建物診療患者の人数</a:t>
                      </a:r>
                      <a:r>
                        <a:rPr kumimoji="1" lang="en-US" altLang="ja-JP" sz="1350" u="sng" baseline="30000" dirty="0" smtClean="0"/>
                        <a:t>※2</a:t>
                      </a:r>
                      <a:endParaRPr kumimoji="1" lang="en-US" altLang="ja-JP" sz="1350" b="1" u="sng" baseline="30000" dirty="0" smtClean="0">
                        <a:solidFill>
                          <a:srgbClr val="0070C0"/>
                        </a:solidFill>
                      </a:endParaRPr>
                    </a:p>
                  </a:txBody>
                  <a:tcPr marL="99060" marR="99060" anchor="ctr"/>
                </a:tc>
                <a:tc hMerge="1">
                  <a:txBody>
                    <a:bodyPr/>
                    <a:lstStyle/>
                    <a:p>
                      <a:endParaRPr kumimoji="1" lang="ja-JP" altLang="en-US"/>
                    </a:p>
                  </a:txBody>
                  <a:tcPr/>
                </a:tc>
                <a:tc hMerge="1">
                  <a:txBody>
                    <a:bodyPr/>
                    <a:lstStyle/>
                    <a:p>
                      <a:endParaRPr kumimoji="1" lang="ja-JP" altLang="en-US"/>
                    </a:p>
                  </a:txBody>
                  <a:tcPr/>
                </a:tc>
              </a:tr>
              <a:tr h="241229">
                <a:tc vMerge="1">
                  <a:txBody>
                    <a:bodyPr/>
                    <a:lstStyle/>
                    <a:p>
                      <a:pPr algn="l"/>
                      <a:endParaRPr kumimoji="1" lang="en-US" altLang="ja-JP" sz="1500" u="none" dirty="0" smtClean="0"/>
                    </a:p>
                  </a:txBody>
                  <a:tcPr marL="99060" marR="99060" anchor="ctr">
                    <a:lnL w="12700" cap="flat" cmpd="sng" algn="ctr">
                      <a:solidFill>
                        <a:sysClr val="window" lastClr="FFFFFF">
                          <a:lumMod val="50000"/>
                        </a:sysClr>
                      </a:solidFill>
                      <a:prstDash val="solid"/>
                      <a:round/>
                      <a:headEnd type="none" w="med" len="med"/>
                      <a:tailEnd type="none" w="med" len="med"/>
                    </a:lnL>
                    <a:lnR w="12700" cap="flat" cmpd="sng" algn="ctr">
                      <a:solidFill>
                        <a:sysClr val="window" lastClr="FFFFFF">
                          <a:lumMod val="50000"/>
                        </a:sysClr>
                      </a:solidFill>
                      <a:prstDash val="solid"/>
                      <a:round/>
                      <a:headEnd type="none" w="med" len="med"/>
                      <a:tailEnd type="none" w="med" len="med"/>
                    </a:lnR>
                    <a:lnT w="12700" cap="flat" cmpd="sng" algn="ctr">
                      <a:solidFill>
                        <a:sysClr val="window" lastClr="FFFFFF">
                          <a:lumMod val="50000"/>
                        </a:sysClr>
                      </a:solidFill>
                      <a:prstDash val="solid"/>
                      <a:round/>
                      <a:headEnd type="none" w="med" len="med"/>
                      <a:tailEnd type="none" w="med" len="med"/>
                    </a:lnT>
                    <a:lnB w="12700" cap="flat" cmpd="sng" algn="ctr">
                      <a:solidFill>
                        <a:sysClr val="window" lastClr="FFFFFF">
                          <a:lumMod val="50000"/>
                        </a:sysClr>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p>
                      <a:pPr algn="ctr"/>
                      <a:r>
                        <a:rPr kumimoji="1" lang="en-US" altLang="ja-JP" sz="1350" u="sng" dirty="0" smtClean="0"/>
                        <a:t>1</a:t>
                      </a:r>
                      <a:r>
                        <a:rPr kumimoji="1" lang="ja-JP" altLang="en-US" sz="1350" u="sng" dirty="0" smtClean="0"/>
                        <a:t>人</a:t>
                      </a:r>
                      <a:endParaRPr kumimoji="1" lang="en-US" altLang="ja-JP" sz="1350" b="1" u="sng" dirty="0" smtClean="0">
                        <a:solidFill>
                          <a:srgbClr val="0070C0"/>
                        </a:solidFill>
                      </a:endParaRPr>
                    </a:p>
                  </a:txBody>
                  <a:tcPr marL="99060" marR="99060" anchor="ctr"/>
                </a:tc>
                <a:tc>
                  <a:txBody>
                    <a:bodyPr/>
                    <a:lstStyle/>
                    <a:p>
                      <a:pPr algn="ctr"/>
                      <a:r>
                        <a:rPr kumimoji="1" lang="en-US" altLang="ja-JP" sz="1350" u="sng" dirty="0" smtClean="0"/>
                        <a:t>2</a:t>
                      </a:r>
                      <a:r>
                        <a:rPr kumimoji="1" lang="ja-JP" altLang="en-US" sz="1350" u="sng" dirty="0" smtClean="0"/>
                        <a:t>～</a:t>
                      </a:r>
                      <a:r>
                        <a:rPr kumimoji="1" lang="en-US" altLang="ja-JP" sz="1350" u="sng" dirty="0" smtClean="0"/>
                        <a:t>9</a:t>
                      </a:r>
                      <a:r>
                        <a:rPr kumimoji="1" lang="ja-JP" altLang="en-US" sz="1350" u="sng" dirty="0" smtClean="0"/>
                        <a:t>人</a:t>
                      </a:r>
                      <a:endParaRPr kumimoji="1" lang="en-US" altLang="ja-JP" sz="1350" b="1" u="sng" dirty="0" smtClean="0">
                        <a:solidFill>
                          <a:srgbClr val="0070C0"/>
                        </a:solidFill>
                      </a:endParaRPr>
                    </a:p>
                  </a:txBody>
                  <a:tcPr marL="99060" marR="99060" anchor="ctr"/>
                </a:tc>
                <a:tc>
                  <a:txBody>
                    <a:bodyPr/>
                    <a:lstStyle/>
                    <a:p>
                      <a:pPr algn="ctr"/>
                      <a:r>
                        <a:rPr kumimoji="1" lang="en-US" altLang="ja-JP" sz="1350" u="sng" dirty="0" smtClean="0"/>
                        <a:t>10</a:t>
                      </a:r>
                      <a:r>
                        <a:rPr kumimoji="1" lang="ja-JP" altLang="en-US" sz="1350" u="sng" dirty="0" smtClean="0"/>
                        <a:t>人～</a:t>
                      </a:r>
                      <a:endParaRPr kumimoji="1" lang="en-US" altLang="ja-JP" sz="1350" b="1" u="sng" dirty="0" smtClean="0">
                        <a:solidFill>
                          <a:srgbClr val="0070C0"/>
                        </a:solidFill>
                      </a:endParaRPr>
                    </a:p>
                  </a:txBody>
                  <a:tcPr marL="99060" marR="99060" anchor="ctr"/>
                </a:tc>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u="sng" dirty="0" smtClean="0"/>
                        <a:t>重症患者（月</a:t>
                      </a:r>
                      <a:r>
                        <a:rPr kumimoji="1" lang="en-US" altLang="ja-JP" sz="1350" u="sng" dirty="0" smtClean="0"/>
                        <a:t>2</a:t>
                      </a:r>
                      <a:r>
                        <a:rPr kumimoji="1" lang="ja-JP" altLang="en-US" sz="1350" u="sng" dirty="0" smtClean="0"/>
                        <a:t>回以上訪問）</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4,600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3,780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2,400</a:t>
                      </a:r>
                      <a:r>
                        <a:rPr kumimoji="1" lang="ja-JP" altLang="en-US" sz="1400" u="sng" dirty="0" smtClean="0"/>
                        <a:t>点</a:t>
                      </a:r>
                      <a:endParaRPr kumimoji="1" lang="en-US" altLang="ja-JP" sz="1400" b="1" u="sng" dirty="0" smtClean="0">
                        <a:solidFill>
                          <a:srgbClr val="0070C0"/>
                        </a:solidFill>
                      </a:endParaRPr>
                    </a:p>
                  </a:txBody>
                  <a:tcPr marL="99060" marR="99060" anchor="ctr"/>
                </a:tc>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u="sng" dirty="0" smtClean="0"/>
                        <a:t>月</a:t>
                      </a:r>
                      <a:r>
                        <a:rPr kumimoji="1" lang="en-US" altLang="ja-JP" sz="1350" u="sng" dirty="0" smtClean="0"/>
                        <a:t>2</a:t>
                      </a:r>
                      <a:r>
                        <a:rPr kumimoji="1" lang="ja-JP" altLang="en-US" sz="1350" u="sng" dirty="0" smtClean="0"/>
                        <a:t>回以上訪問している場合</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3,800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2,100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1,100</a:t>
                      </a:r>
                      <a:r>
                        <a:rPr kumimoji="1" lang="ja-JP" altLang="en-US" sz="1400" u="sng" dirty="0" smtClean="0"/>
                        <a:t>点</a:t>
                      </a:r>
                      <a:endParaRPr kumimoji="1" lang="en-US" altLang="ja-JP" sz="1400" b="1" u="sng" dirty="0" smtClean="0">
                        <a:solidFill>
                          <a:srgbClr val="0070C0"/>
                        </a:solidFill>
                      </a:endParaRPr>
                    </a:p>
                  </a:txBody>
                  <a:tcPr marL="99060" marR="99060" anchor="ctr"/>
                </a:tc>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u="sng" dirty="0" smtClean="0"/>
                        <a:t>月</a:t>
                      </a:r>
                      <a:r>
                        <a:rPr kumimoji="1" lang="en-US" altLang="ja-JP" sz="1350" u="sng" dirty="0" smtClean="0"/>
                        <a:t>1</a:t>
                      </a:r>
                      <a:r>
                        <a:rPr kumimoji="1" lang="ja-JP" altLang="en-US" sz="1350" u="sng" dirty="0" smtClean="0"/>
                        <a:t>回訪問している場合</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2,280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1,260</a:t>
                      </a:r>
                      <a:r>
                        <a:rPr kumimoji="1" lang="ja-JP" altLang="en-US" sz="1400" u="sng" dirty="0" smtClean="0"/>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u="sng" dirty="0" smtClean="0"/>
                        <a:t>660</a:t>
                      </a:r>
                      <a:r>
                        <a:rPr kumimoji="1" lang="ja-JP" altLang="en-US" sz="1400" u="sng" dirty="0" smtClean="0"/>
                        <a:t>点</a:t>
                      </a:r>
                      <a:endParaRPr kumimoji="1" lang="en-US" altLang="ja-JP" sz="1400" b="1" u="sng" dirty="0" smtClean="0">
                        <a:solidFill>
                          <a:srgbClr val="0070C0"/>
                        </a:solidFill>
                      </a:endParaRPr>
                    </a:p>
                  </a:txBody>
                  <a:tcPr marL="99060" marR="99060" anchor="ctr"/>
                </a:tc>
              </a:tr>
            </a:tbl>
          </a:graphicData>
        </a:graphic>
      </p:graphicFrame>
      <p:sp>
        <p:nvSpPr>
          <p:cNvPr id="16" name="テキスト ボックス 15"/>
          <p:cNvSpPr txBox="1"/>
          <p:nvPr/>
        </p:nvSpPr>
        <p:spPr>
          <a:xfrm>
            <a:off x="177802" y="5460309"/>
            <a:ext cx="3810000" cy="646331"/>
          </a:xfrm>
          <a:prstGeom prst="rect">
            <a:avLst/>
          </a:prstGeom>
          <a:noFill/>
        </p:spPr>
        <p:txBody>
          <a:bodyPr wrap="square" rtlCol="0">
            <a:spAutoFit/>
          </a:bodyPr>
          <a:lstStyle/>
          <a:p>
            <a:pPr marL="177800" indent="-177800"/>
            <a:r>
              <a:rPr lang="en-US" altLang="ja-JP" sz="1200" dirty="0" smtClean="0">
                <a:solidFill>
                  <a:prstClr val="black"/>
                </a:solidFill>
              </a:rPr>
              <a:t>※1 </a:t>
            </a:r>
            <a:r>
              <a:rPr lang="ja-JP" altLang="en-US" sz="1200" dirty="0" smtClean="0">
                <a:solidFill>
                  <a:prstClr val="black"/>
                </a:solidFill>
              </a:rPr>
              <a:t>同一建物居住者の場合；当該建築物に居住する複数の者に対して、医師が</a:t>
            </a:r>
            <a:r>
              <a:rPr lang="ja-JP" altLang="en-US" sz="1200" u="sng" dirty="0" smtClean="0">
                <a:solidFill>
                  <a:prstClr val="black"/>
                </a:solidFill>
              </a:rPr>
              <a:t>同一日に訪問診療を行う場合</a:t>
            </a:r>
            <a:endParaRPr lang="ja-JP" altLang="en-US" sz="1200" u="sng" dirty="0">
              <a:solidFill>
                <a:prstClr val="black"/>
              </a:solidFill>
            </a:endParaRPr>
          </a:p>
        </p:txBody>
      </p:sp>
      <p:sp>
        <p:nvSpPr>
          <p:cNvPr id="17" name="テキスト ボックス 16"/>
          <p:cNvSpPr txBox="1"/>
          <p:nvPr/>
        </p:nvSpPr>
        <p:spPr>
          <a:xfrm>
            <a:off x="4704579" y="6309408"/>
            <a:ext cx="5023626" cy="461665"/>
          </a:xfrm>
          <a:prstGeom prst="rect">
            <a:avLst/>
          </a:prstGeom>
          <a:noFill/>
        </p:spPr>
        <p:txBody>
          <a:bodyPr wrap="square" rtlCol="0">
            <a:spAutoFit/>
          </a:bodyPr>
          <a:lstStyle/>
          <a:p>
            <a:pPr marL="177800" indent="-177800"/>
            <a:r>
              <a:rPr lang="en-US" altLang="ja-JP" sz="1200" dirty="0" smtClean="0">
                <a:solidFill>
                  <a:prstClr val="black"/>
                </a:solidFill>
              </a:rPr>
              <a:t>※2 </a:t>
            </a:r>
            <a:r>
              <a:rPr lang="ja-JP" altLang="en-US" sz="1200" dirty="0" smtClean="0">
                <a:solidFill>
                  <a:prstClr val="black"/>
                </a:solidFill>
              </a:rPr>
              <a:t>単一建物診療患者の人数：当該建築物に居住する者のうち、当該保険医療機関が在宅医学管理を行っている者の数</a:t>
            </a:r>
            <a:endParaRPr lang="ja-JP" altLang="en-US" sz="1200" u="sng" dirty="0">
              <a:solidFill>
                <a:prstClr val="black"/>
              </a:solidFill>
            </a:endParaRPr>
          </a:p>
        </p:txBody>
      </p:sp>
      <p:sp>
        <p:nvSpPr>
          <p:cNvPr id="18" name="Rectangle 36"/>
          <p:cNvSpPr>
            <a:spLocks noChangeArrowheads="1"/>
          </p:cNvSpPr>
          <p:nvPr/>
        </p:nvSpPr>
        <p:spPr bwMode="auto">
          <a:xfrm>
            <a:off x="117941" y="655704"/>
            <a:ext cx="7499356"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（１）在宅医療における重症度・居住場所に応じた評価②</a:t>
            </a:r>
            <a:endParaRPr lang="ja-JP" altLang="en-US" sz="2400" dirty="0">
              <a:solidFill>
                <a:prstClr val="black"/>
              </a:solidFill>
            </a:endParaRPr>
          </a:p>
        </p:txBody>
      </p:sp>
      <p:sp>
        <p:nvSpPr>
          <p:cNvPr id="19"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a:t>
            </a:r>
            <a:r>
              <a:rPr lang="ja-JP" altLang="en-US" kern="0" dirty="0">
                <a:solidFill>
                  <a:srgbClr val="000000"/>
                </a:solidFill>
                <a:latin typeface="Calibri"/>
                <a:ea typeface="ＭＳ Ｐゴシック"/>
              </a:rPr>
              <a:t>質の高い</a:t>
            </a:r>
            <a:r>
              <a:rPr lang="ja-JP" altLang="en-US" kern="0" dirty="0" smtClean="0">
                <a:solidFill>
                  <a:srgbClr val="000000"/>
                </a:solidFill>
                <a:latin typeface="Calibri"/>
                <a:ea typeface="ＭＳ Ｐゴシック"/>
              </a:rPr>
              <a:t>在宅医療・訪問看護の確保</a:t>
            </a:r>
            <a:endParaRPr lang="ja-JP" altLang="en-US" kern="0" dirty="0">
              <a:solidFill>
                <a:srgbClr val="000000"/>
              </a:solidFill>
              <a:latin typeface="Calibri"/>
              <a:ea typeface="ＭＳ Ｐゴシック"/>
            </a:endParaRPr>
          </a:p>
        </p:txBody>
      </p:sp>
      <p:sp>
        <p:nvSpPr>
          <p:cNvPr id="20" name="右矢印 19"/>
          <p:cNvSpPr/>
          <p:nvPr/>
        </p:nvSpPr>
        <p:spPr>
          <a:xfrm>
            <a:off x="4232954" y="2313827"/>
            <a:ext cx="432049" cy="1403273"/>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右矢印 20"/>
          <p:cNvSpPr/>
          <p:nvPr/>
        </p:nvSpPr>
        <p:spPr>
          <a:xfrm>
            <a:off x="4217722" y="4365172"/>
            <a:ext cx="432049" cy="123899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107</a:t>
            </a:fld>
            <a:endParaRPr lang="ja-JP" altLang="en-US" dirty="0">
              <a:solidFill>
                <a:prstClr val="black"/>
              </a:solidFill>
            </a:endParaRPr>
          </a:p>
        </p:txBody>
      </p:sp>
    </p:spTree>
    <p:extLst>
      <p:ext uri="{BB962C8B-B14F-4D97-AF65-F5344CB8AC3E}">
        <p14:creationId xmlns:p14="http://schemas.microsoft.com/office/powerpoint/2010/main" val="2029142329"/>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677150" y="6597422"/>
            <a:ext cx="2228850" cy="365125"/>
          </a:xfrm>
        </p:spPr>
        <p:txBody>
          <a:bodyPr/>
          <a:lstStyle/>
          <a:p>
            <a:fld id="{3CD7FEE9-580A-4EA0-A7DE-8D177AC2609D}" type="slidenum">
              <a:rPr lang="ja-JP" altLang="en-US" smtClean="0">
                <a:solidFill>
                  <a:prstClr val="black"/>
                </a:solidFill>
              </a:rPr>
              <a:pPr/>
              <a:t>108</a:t>
            </a:fld>
            <a:endParaRPr lang="ja-JP" altLang="en-US" dirty="0">
              <a:solidFill>
                <a:prstClr val="black"/>
              </a:solidFill>
            </a:endParaRPr>
          </a:p>
        </p:txBody>
      </p:sp>
      <p:graphicFrame>
        <p:nvGraphicFramePr>
          <p:cNvPr id="3" name="表 2"/>
          <p:cNvGraphicFramePr>
            <a:graphicFrameLocks noGrp="1"/>
          </p:cNvGraphicFramePr>
          <p:nvPr>
            <p:extLst/>
          </p:nvPr>
        </p:nvGraphicFramePr>
        <p:xfrm>
          <a:off x="253323" y="918833"/>
          <a:ext cx="3836018" cy="1463040"/>
        </p:xfrm>
        <a:graphic>
          <a:graphicData uri="http://schemas.openxmlformats.org/drawingml/2006/table">
            <a:tbl>
              <a:tblPr firstRow="1" bandRow="1">
                <a:tableStyleId>{FABFCF23-3B69-468F-B69F-88F6DE6A72F2}</a:tableStyleId>
              </a:tblPr>
              <a:tblGrid>
                <a:gridCol w="3836018"/>
              </a:tblGrid>
              <a:tr h="0">
                <a:tc>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dirty="0" smtClean="0"/>
                        <a:t>現行</a:t>
                      </a:r>
                      <a:endParaRPr kumimoji="1" lang="ja-JP" altLang="en-US" sz="1800" dirty="0" smtClean="0"/>
                    </a:p>
                  </a:txBody>
                  <a:tcPr marL="99060" marR="99060" anchor="ctr"/>
                </a:tc>
              </a:tr>
              <a:tr h="987750">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400" dirty="0" smtClean="0">
                          <a:latin typeface="+mn-ea"/>
                          <a:ea typeface="+mn-ea"/>
                        </a:rPr>
                        <a:t>　</a:t>
                      </a:r>
                      <a:r>
                        <a:rPr kumimoji="1" lang="ja-JP" altLang="en-US" sz="1600" dirty="0" smtClean="0">
                          <a:latin typeface="+mn-ea"/>
                          <a:ea typeface="+mn-ea"/>
                        </a:rPr>
                        <a:t>当該建築物に居住する複数の者に対して、保険医療機関の保険医が同一日に訪問診療を行う場合を、「同一建物居住者の場合」という。</a:t>
                      </a:r>
                      <a:endParaRPr kumimoji="1" lang="ja-JP" altLang="en-US" sz="1600" dirty="0">
                        <a:latin typeface="+mn-ea"/>
                        <a:ea typeface="+mn-ea"/>
                      </a:endParaRPr>
                    </a:p>
                  </a:txBody>
                  <a:tcPr marL="99060" marR="99060" anchor="ctr"/>
                </a:tc>
              </a:tr>
            </a:tbl>
          </a:graphicData>
        </a:graphic>
      </p:graphicFrame>
      <p:graphicFrame>
        <p:nvGraphicFramePr>
          <p:cNvPr id="4" name="表 3"/>
          <p:cNvGraphicFramePr>
            <a:graphicFrameLocks noGrp="1"/>
          </p:cNvGraphicFramePr>
          <p:nvPr>
            <p:extLst>
              <p:ext uri="{D42A27DB-BD31-4B8C-83A1-F6EECF244321}">
                <p14:modId xmlns:p14="http://schemas.microsoft.com/office/powerpoint/2010/main" val="393857389"/>
              </p:ext>
            </p:extLst>
          </p:nvPr>
        </p:nvGraphicFramePr>
        <p:xfrm>
          <a:off x="4684627" y="898868"/>
          <a:ext cx="4944532" cy="5638800"/>
        </p:xfrm>
        <a:graphic>
          <a:graphicData uri="http://schemas.openxmlformats.org/drawingml/2006/table">
            <a:tbl>
              <a:tblPr firstRow="1" bandRow="1">
                <a:tableStyleId>{9DCAF9ED-07DC-4A11-8D7F-57B35C25682E}</a:tableStyleId>
              </a:tblPr>
              <a:tblGrid>
                <a:gridCol w="4944532"/>
              </a:tblGrid>
              <a:tr h="0">
                <a:tc>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2000" dirty="0" smtClean="0"/>
                        <a:t>改定後</a:t>
                      </a:r>
                      <a:endParaRPr kumimoji="1" lang="ja-JP" altLang="en-US" sz="1800" dirty="0" smtClean="0"/>
                    </a:p>
                  </a:txBody>
                  <a:tcPr marL="99060" marR="99060" anchor="ctr"/>
                </a:tc>
              </a:tr>
              <a:tr h="1905292">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marL="0" algn="l" defTabSz="914400" rtl="0" eaLnBrk="1" latinLnBrk="0" hangingPunct="1"/>
                      <a:r>
                        <a:rPr kumimoji="1" lang="ja-JP" altLang="en-US" sz="1800" b="0" i="0" u="none" strike="noStrike" kern="1200" baseline="0" dirty="0" smtClean="0">
                          <a:solidFill>
                            <a:schemeClr val="tx1"/>
                          </a:solidFill>
                          <a:latin typeface="Calibri"/>
                          <a:ea typeface=""/>
                          <a:cs typeface=""/>
                        </a:rPr>
                        <a:t>　</a:t>
                      </a:r>
                      <a:r>
                        <a:rPr kumimoji="1" lang="ja-JP" altLang="en-US" sz="1600" b="0" i="0" u="none" strike="noStrike" kern="1200" baseline="0" dirty="0" smtClean="0">
                          <a:solidFill>
                            <a:schemeClr val="tx1"/>
                          </a:solidFill>
                          <a:latin typeface="Calibri"/>
                          <a:ea typeface=""/>
                          <a:cs typeface=""/>
                        </a:rPr>
                        <a:t>単一建物診療患者の人数とは、当該患者が居住する建築物に居住する者のうち、当該保険医療機関が在宅時医学総合管理料又は施設入居時等医学総合管理料を算定する者の人数をいう。</a:t>
                      </a:r>
                      <a:endParaRPr kumimoji="1" lang="en-US" altLang="ja-JP" sz="1600" b="0" i="0" u="none" strike="noStrike" kern="1200" baseline="0" dirty="0" smtClean="0">
                        <a:solidFill>
                          <a:schemeClr val="tx1"/>
                        </a:solidFill>
                        <a:latin typeface="Calibri"/>
                        <a:ea typeface=""/>
                        <a:cs typeface=""/>
                      </a:endParaRPr>
                    </a:p>
                    <a:p>
                      <a:pPr marL="0" algn="l" defTabSz="914400" rtl="0" eaLnBrk="1" latinLnBrk="0" hangingPunct="1"/>
                      <a:r>
                        <a:rPr kumimoji="1" lang="en-US" altLang="ja-JP" sz="1600" b="0" i="0" u="none" strike="noStrike" kern="1200" baseline="0" dirty="0" smtClean="0">
                          <a:solidFill>
                            <a:schemeClr val="tx1"/>
                          </a:solidFill>
                          <a:latin typeface="Calibri"/>
                          <a:ea typeface="+mn-ea"/>
                          <a:cs typeface=""/>
                        </a:rPr>
                        <a:t>【</a:t>
                      </a:r>
                      <a:r>
                        <a:rPr kumimoji="1" lang="ja-JP" altLang="en-US" sz="1600" b="0" i="0" u="none" strike="noStrike" kern="1200" baseline="0" dirty="0" smtClean="0">
                          <a:solidFill>
                            <a:schemeClr val="tx1"/>
                          </a:solidFill>
                          <a:latin typeface="Calibri"/>
                          <a:ea typeface="+mn-ea"/>
                          <a:cs typeface=""/>
                        </a:rPr>
                        <a:t>例外</a:t>
                      </a:r>
                      <a:r>
                        <a:rPr kumimoji="1" lang="en-US" altLang="ja-JP" sz="1600" b="0" i="0" u="none" strike="noStrike" kern="1200" baseline="0" dirty="0" smtClean="0">
                          <a:solidFill>
                            <a:schemeClr val="tx1"/>
                          </a:solidFill>
                          <a:latin typeface="Calibri"/>
                          <a:ea typeface=""/>
                          <a:cs typeface=""/>
                        </a:rPr>
                        <a:t>】</a:t>
                      </a:r>
                      <a:endParaRPr kumimoji="1" lang="en-US" altLang="ja-JP" sz="1600" b="0" i="0" u="none" strike="noStrike" kern="1200" baseline="0" dirty="0" smtClean="0">
                        <a:solidFill>
                          <a:schemeClr val="tx1"/>
                        </a:solidFill>
                        <a:latin typeface="Calibri"/>
                        <a:ea typeface="+mn-ea"/>
                        <a:cs typeface=""/>
                      </a:endParaRPr>
                    </a:p>
                    <a:p>
                      <a:pPr marL="285750" indent="-285750" algn="l" defTabSz="914400" rtl="0" eaLnBrk="1" latinLnBrk="0" hangingPunct="1">
                        <a:buFont typeface="Wingdings" panose="05000000000000000000" pitchFamily="2" charset="2"/>
                        <a:buChar char="l"/>
                      </a:pPr>
                      <a:r>
                        <a:rPr kumimoji="1" lang="ja-JP" altLang="en-US" sz="1600" kern="1200" dirty="0" smtClean="0">
                          <a:solidFill>
                            <a:schemeClr val="tx1"/>
                          </a:solidFill>
                          <a:latin typeface="+mn-ea"/>
                          <a:ea typeface="+mn-ea"/>
                          <a:cs typeface=""/>
                        </a:rPr>
                        <a:t>１つの患家に同居する同一世帯の患者が２人以上いる場合の在宅時医学総合管理料又は施設入居時等医学総合管理料は、患者ごとに「単一建物診療患者数が１人の場合」を算定すること。</a:t>
                      </a:r>
                    </a:p>
                    <a:p>
                      <a:pPr marL="285750" indent="-285750" algn="l" defTabSz="914400" rtl="0" eaLnBrk="1" latinLnBrk="0" hangingPunct="1">
                        <a:buFont typeface="Wingdings" panose="05000000000000000000" pitchFamily="2" charset="2"/>
                        <a:buChar char="l"/>
                      </a:pPr>
                      <a:r>
                        <a:rPr kumimoji="1" lang="ja-JP" altLang="en-US" sz="1600" kern="1200" dirty="0" smtClean="0">
                          <a:solidFill>
                            <a:schemeClr val="tx1"/>
                          </a:solidFill>
                          <a:latin typeface="+mn-ea"/>
                          <a:ea typeface="+mn-ea"/>
                          <a:cs typeface=""/>
                        </a:rPr>
                        <a:t>在医総管については、当該建築物において当該保険医療機関が在宅医学管理を行う患者数が、当該建築物の戸数の</a:t>
                      </a:r>
                      <a:r>
                        <a:rPr kumimoji="1" lang="en-US" altLang="ja-JP" sz="1600" kern="1200" dirty="0" smtClean="0">
                          <a:solidFill>
                            <a:schemeClr val="tx1"/>
                          </a:solidFill>
                          <a:latin typeface="+mn-ea"/>
                          <a:ea typeface="+mn-ea"/>
                          <a:cs typeface=""/>
                        </a:rPr>
                        <a:t>10</a:t>
                      </a:r>
                      <a:r>
                        <a:rPr kumimoji="1" lang="ja-JP" altLang="en-US" sz="1600" kern="1200" dirty="0" smtClean="0">
                          <a:solidFill>
                            <a:schemeClr val="tx1"/>
                          </a:solidFill>
                          <a:latin typeface="+mn-ea"/>
                          <a:ea typeface="+mn-ea"/>
                          <a:cs typeface=""/>
                        </a:rPr>
                        <a:t>％以下の場合又は当該建築物の戸数が</a:t>
                      </a:r>
                      <a:r>
                        <a:rPr kumimoji="1" lang="en-US" altLang="ja-JP" sz="1600" kern="1200" dirty="0" smtClean="0">
                          <a:solidFill>
                            <a:schemeClr val="tx1"/>
                          </a:solidFill>
                          <a:latin typeface="+mn-ea"/>
                          <a:ea typeface="+mn-ea"/>
                          <a:cs typeface=""/>
                        </a:rPr>
                        <a:t>20</a:t>
                      </a:r>
                      <a:r>
                        <a:rPr kumimoji="1" lang="ja-JP" altLang="en-US" sz="1600" kern="1200" dirty="0" smtClean="0">
                          <a:solidFill>
                            <a:schemeClr val="tx1"/>
                          </a:solidFill>
                          <a:latin typeface="+mn-ea"/>
                          <a:ea typeface="+mn-ea"/>
                          <a:cs typeface=""/>
                        </a:rPr>
                        <a:t>戸未満であって、当該保険医療機関が在宅医学管理を行う患者が２人以下の場合には、それぞれ「単一建物診療患者が１人の場合」を算定すること。</a:t>
                      </a:r>
                      <a:endParaRPr kumimoji="1" lang="en-US" altLang="ja-JP" sz="1600" kern="1200" dirty="0" smtClean="0">
                        <a:solidFill>
                          <a:schemeClr val="tx1"/>
                        </a:solidFill>
                        <a:latin typeface="+mn-ea"/>
                        <a:ea typeface="+mn-ea"/>
                        <a:cs typeface=""/>
                      </a:endParaRPr>
                    </a:p>
                    <a:p>
                      <a:pPr marL="285750" indent="-285750" algn="l" defTabSz="914400" rtl="0" eaLnBrk="1" latinLnBrk="0" hangingPunct="1">
                        <a:buFont typeface="Wingdings" panose="05000000000000000000" pitchFamily="2" charset="2"/>
                        <a:buChar char="l"/>
                      </a:pPr>
                      <a:r>
                        <a:rPr kumimoji="1" lang="ja-JP" altLang="en-US" sz="1600" kern="1200" dirty="0" smtClean="0">
                          <a:solidFill>
                            <a:srgbClr val="FF0000"/>
                          </a:solidFill>
                          <a:latin typeface="+mn-ea"/>
                          <a:ea typeface="+mn-ea"/>
                          <a:cs typeface=""/>
                        </a:rPr>
                        <a:t>ユニット数が３以下の認知症対応型共同生活介護の対象施設については、それぞれのユニットにおいて、在宅時医学総合管理料又は施設入居時等医学総合管理料を算定する人数を、単一建物診療患者の人数とみなすこととする</a:t>
                      </a:r>
                      <a:r>
                        <a:rPr kumimoji="1" lang="ja-JP" altLang="en-US" sz="1600" kern="1200" dirty="0" smtClean="0">
                          <a:solidFill>
                            <a:schemeClr val="tx1"/>
                          </a:solidFill>
                          <a:latin typeface="+mn-ea"/>
                          <a:ea typeface="+mn-ea"/>
                          <a:cs typeface=""/>
                        </a:rPr>
                        <a:t>。</a:t>
                      </a:r>
                      <a:endParaRPr kumimoji="1" lang="en-US" altLang="ja-JP" sz="1600" kern="1200" dirty="0" smtClean="0">
                        <a:solidFill>
                          <a:schemeClr val="tx1"/>
                        </a:solidFill>
                        <a:latin typeface="+mn-ea"/>
                        <a:ea typeface="+mn-ea"/>
                        <a:cs typeface=""/>
                      </a:endParaRPr>
                    </a:p>
                  </a:txBody>
                  <a:tcPr marL="99060" marR="99060" anchor="ctr"/>
                </a:tc>
              </a:tr>
            </a:tbl>
          </a:graphicData>
        </a:graphic>
      </p:graphicFrame>
      <p:sp>
        <p:nvSpPr>
          <p:cNvPr id="5" name="Rectangle 2"/>
          <p:cNvSpPr txBox="1">
            <a:spLocks noChangeArrowheads="1"/>
          </p:cNvSpPr>
          <p:nvPr/>
        </p:nvSpPr>
        <p:spPr>
          <a:xfrm>
            <a:off x="117941" y="177338"/>
            <a:ext cx="9689654" cy="375952"/>
          </a:xfrm>
          <a:prstGeom prst="rect">
            <a:avLst/>
          </a:prstGeo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363538" indent="-363538" algn="ctr"/>
            <a:r>
              <a:rPr lang="ja-JP" altLang="en-US" sz="2400" dirty="0">
                <a:solidFill>
                  <a:prstClr val="black"/>
                </a:solidFill>
                <a:latin typeface="ＭＳ Ｐゴシック" pitchFamily="50" charset="-128"/>
              </a:rPr>
              <a:t>在宅医療の報酬見直しに係る取り扱い（経過措置等</a:t>
            </a:r>
            <a:r>
              <a:rPr lang="ja-JP" altLang="en-US" sz="2400" dirty="0" smtClean="0">
                <a:solidFill>
                  <a:prstClr val="black"/>
                </a:solidFill>
                <a:latin typeface="ＭＳ Ｐゴシック" pitchFamily="50" charset="-128"/>
              </a:rPr>
              <a:t>）　対応①</a:t>
            </a:r>
            <a:endParaRPr lang="en-US" altLang="ja-JP" sz="2400" dirty="0">
              <a:solidFill>
                <a:prstClr val="black"/>
              </a:solidFill>
            </a:endParaRPr>
          </a:p>
        </p:txBody>
      </p:sp>
      <p:sp>
        <p:nvSpPr>
          <p:cNvPr id="6" name="テキスト ボックス 5"/>
          <p:cNvSpPr txBox="1"/>
          <p:nvPr/>
        </p:nvSpPr>
        <p:spPr>
          <a:xfrm>
            <a:off x="8410512" y="566734"/>
            <a:ext cx="10069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p267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269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55056768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710955" y="6492945"/>
            <a:ext cx="2228850" cy="365125"/>
          </a:xfrm>
        </p:spPr>
        <p:txBody>
          <a:bodyPr/>
          <a:lstStyle/>
          <a:p>
            <a:fld id="{3CD7FEE9-580A-4EA0-A7DE-8D177AC2609D}" type="slidenum">
              <a:rPr lang="ja-JP" altLang="en-US" smtClean="0">
                <a:solidFill>
                  <a:prstClr val="black"/>
                </a:solidFill>
              </a:rPr>
              <a:pPr/>
              <a:t>109</a:t>
            </a:fld>
            <a:endParaRPr lang="ja-JP" altLang="en-US" dirty="0">
              <a:solidFill>
                <a:prstClr val="black"/>
              </a:solidFill>
            </a:endParaRPr>
          </a:p>
        </p:txBody>
      </p:sp>
      <p:graphicFrame>
        <p:nvGraphicFramePr>
          <p:cNvPr id="14" name="表 13"/>
          <p:cNvGraphicFramePr>
            <a:graphicFrameLocks noGrp="1"/>
          </p:cNvGraphicFramePr>
          <p:nvPr>
            <p:extLst/>
          </p:nvPr>
        </p:nvGraphicFramePr>
        <p:xfrm>
          <a:off x="1571479" y="1162128"/>
          <a:ext cx="7329354" cy="2733874"/>
        </p:xfrm>
        <a:graphic>
          <a:graphicData uri="http://schemas.openxmlformats.org/drawingml/2006/table">
            <a:tbl>
              <a:tblPr firstRow="1" bandRow="1">
                <a:tableStyleId>{21E4AEA4-8DFA-4A89-87EB-49C32662AFE0}</a:tableStyleId>
              </a:tblPr>
              <a:tblGrid>
                <a:gridCol w="3518913"/>
                <a:gridCol w="1279002"/>
                <a:gridCol w="1266463"/>
                <a:gridCol w="1264976"/>
              </a:tblGrid>
              <a:tr h="729034">
                <a:tc gridSpan="4">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600" dirty="0" smtClean="0"/>
                        <a:t>改定後</a:t>
                      </a:r>
                      <a:endParaRPr kumimoji="1" lang="en-US" altLang="ja-JP" sz="1600" dirty="0" smtClean="0"/>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（施設総管：在支診）</a:t>
                      </a:r>
                    </a:p>
                  </a:txBody>
                  <a:tcPr marL="99060" marR="9906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394893">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endParaRPr kumimoji="1" lang="en-US" altLang="ja-JP" sz="1500" u="none" dirty="0" smtClean="0"/>
                    </a:p>
                  </a:txBody>
                  <a:tcPr marL="99060" marR="99060" anchor="ctr"/>
                </a:tc>
                <a:tc gridSpan="3">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350" b="1" u="sng" dirty="0" smtClean="0">
                          <a:solidFill>
                            <a:srgbClr val="0070C0"/>
                          </a:solidFill>
                        </a:rPr>
                        <a:t>単一建物診療患者の人数</a:t>
                      </a:r>
                      <a:r>
                        <a:rPr kumimoji="1" lang="en-US" altLang="ja-JP" sz="1350" b="1" u="sng" baseline="30000" dirty="0" smtClean="0">
                          <a:solidFill>
                            <a:srgbClr val="0070C0"/>
                          </a:solidFill>
                        </a:rPr>
                        <a:t>※</a:t>
                      </a:r>
                    </a:p>
                  </a:txBody>
                  <a:tcPr marL="99060" marR="99060" anchor="ctr"/>
                </a:tc>
                <a:tc hMerge="1">
                  <a:txBody>
                    <a:bodyPr/>
                    <a:lstStyle/>
                    <a:p>
                      <a:endParaRPr kumimoji="1" lang="ja-JP" altLang="en-US"/>
                    </a:p>
                  </a:txBody>
                  <a:tcPr/>
                </a:tc>
                <a:tc hMerge="1">
                  <a:txBody>
                    <a:bodyPr/>
                    <a:lstStyle/>
                    <a:p>
                      <a:endParaRPr kumimoji="1" lang="ja-JP" altLang="en-US"/>
                    </a:p>
                  </a:txBody>
                  <a:tcPr/>
                </a:tc>
              </a:tr>
              <a:tr h="394893">
                <a:tc vMerge="1">
                  <a:txBody>
                    <a:bodyPr/>
                    <a:lstStyle/>
                    <a:p>
                      <a:pPr algn="l"/>
                      <a:endParaRPr kumimoji="1" lang="en-US" altLang="ja-JP" sz="1500" u="none" dirty="0" smtClean="0"/>
                    </a:p>
                  </a:txBody>
                  <a:tcPr marL="99060" marR="99060" anchor="ctr">
                    <a:lnL w="12700" cap="flat" cmpd="sng" algn="ctr">
                      <a:solidFill>
                        <a:sysClr val="window" lastClr="FFFFFF">
                          <a:lumMod val="50000"/>
                        </a:sysClr>
                      </a:solidFill>
                      <a:prstDash val="solid"/>
                      <a:round/>
                      <a:headEnd type="none" w="med" len="med"/>
                      <a:tailEnd type="none" w="med" len="med"/>
                    </a:lnL>
                    <a:lnR w="12700" cap="flat" cmpd="sng" algn="ctr">
                      <a:solidFill>
                        <a:sysClr val="window" lastClr="FFFFFF">
                          <a:lumMod val="50000"/>
                        </a:sysClr>
                      </a:solidFill>
                      <a:prstDash val="solid"/>
                      <a:round/>
                      <a:headEnd type="none" w="med" len="med"/>
                      <a:tailEnd type="none" w="med" len="med"/>
                    </a:lnR>
                    <a:lnT w="12700" cap="flat" cmpd="sng" algn="ctr">
                      <a:solidFill>
                        <a:sysClr val="window" lastClr="FFFFFF">
                          <a:lumMod val="50000"/>
                        </a:sysClr>
                      </a:solidFill>
                      <a:prstDash val="solid"/>
                      <a:round/>
                      <a:headEnd type="none" w="med" len="med"/>
                      <a:tailEnd type="none" w="med" len="med"/>
                    </a:lnT>
                    <a:lnB w="12700" cap="flat" cmpd="sng" algn="ctr">
                      <a:solidFill>
                        <a:sysClr val="window" lastClr="FFFFFF">
                          <a:lumMod val="50000"/>
                        </a:sysClr>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p>
                      <a:pPr algn="ctr"/>
                      <a:r>
                        <a:rPr kumimoji="1" lang="en-US" altLang="ja-JP" sz="1350" b="1" u="sng" dirty="0" smtClean="0">
                          <a:solidFill>
                            <a:srgbClr val="0070C0"/>
                          </a:solidFill>
                        </a:rPr>
                        <a:t>1</a:t>
                      </a:r>
                      <a:r>
                        <a:rPr kumimoji="1" lang="ja-JP" altLang="en-US" sz="1350" b="1" u="sng" dirty="0" smtClean="0">
                          <a:solidFill>
                            <a:srgbClr val="0070C0"/>
                          </a:solidFill>
                        </a:rPr>
                        <a:t>人</a:t>
                      </a:r>
                      <a:endParaRPr kumimoji="1" lang="en-US" altLang="ja-JP" sz="1350" b="1" u="sng" dirty="0" smtClean="0">
                        <a:solidFill>
                          <a:srgbClr val="0070C0"/>
                        </a:solidFill>
                      </a:endParaRPr>
                    </a:p>
                  </a:txBody>
                  <a:tcPr marL="99060" marR="99060" anchor="ctr"/>
                </a:tc>
                <a:tc>
                  <a:txBody>
                    <a:bodyPr/>
                    <a:lstStyle/>
                    <a:p>
                      <a:pPr algn="ctr"/>
                      <a:r>
                        <a:rPr kumimoji="1" lang="en-US" altLang="ja-JP" sz="1350" b="1" u="sng" dirty="0" smtClean="0">
                          <a:solidFill>
                            <a:srgbClr val="0070C0"/>
                          </a:solidFill>
                        </a:rPr>
                        <a:t>2</a:t>
                      </a:r>
                      <a:r>
                        <a:rPr kumimoji="1" lang="ja-JP" altLang="en-US" sz="1350" b="1" u="sng" dirty="0" smtClean="0">
                          <a:solidFill>
                            <a:srgbClr val="0070C0"/>
                          </a:solidFill>
                        </a:rPr>
                        <a:t>～</a:t>
                      </a:r>
                      <a:r>
                        <a:rPr kumimoji="1" lang="en-US" altLang="ja-JP" sz="1350" b="1" u="sng" dirty="0" smtClean="0">
                          <a:solidFill>
                            <a:srgbClr val="0070C0"/>
                          </a:solidFill>
                        </a:rPr>
                        <a:t>9</a:t>
                      </a:r>
                      <a:r>
                        <a:rPr kumimoji="1" lang="ja-JP" altLang="en-US" sz="1350" b="1" u="sng" dirty="0" smtClean="0">
                          <a:solidFill>
                            <a:srgbClr val="0070C0"/>
                          </a:solidFill>
                        </a:rPr>
                        <a:t>人</a:t>
                      </a:r>
                      <a:endParaRPr kumimoji="1" lang="en-US" altLang="ja-JP" sz="1350" b="1" u="sng" dirty="0" smtClean="0">
                        <a:solidFill>
                          <a:srgbClr val="0070C0"/>
                        </a:solidFill>
                      </a:endParaRPr>
                    </a:p>
                  </a:txBody>
                  <a:tcPr marL="99060" marR="99060" anchor="ctr"/>
                </a:tc>
                <a:tc>
                  <a:txBody>
                    <a:bodyPr/>
                    <a:lstStyle/>
                    <a:p>
                      <a:pPr algn="ctr"/>
                      <a:r>
                        <a:rPr kumimoji="1" lang="en-US" altLang="ja-JP" sz="1350" b="1" u="sng" dirty="0" smtClean="0">
                          <a:solidFill>
                            <a:srgbClr val="0070C0"/>
                          </a:solidFill>
                        </a:rPr>
                        <a:t>10</a:t>
                      </a:r>
                      <a:r>
                        <a:rPr kumimoji="1" lang="ja-JP" altLang="en-US" sz="1350" b="1" u="sng" dirty="0" smtClean="0">
                          <a:solidFill>
                            <a:srgbClr val="0070C0"/>
                          </a:solidFill>
                        </a:rPr>
                        <a:t>人～</a:t>
                      </a:r>
                      <a:endParaRPr kumimoji="1" lang="en-US" altLang="ja-JP" sz="1350" b="1" u="sng" dirty="0" smtClean="0">
                        <a:solidFill>
                          <a:srgbClr val="0070C0"/>
                        </a:solidFill>
                      </a:endParaRPr>
                    </a:p>
                  </a:txBody>
                  <a:tcPr marL="99060" marR="99060" anchor="ctr"/>
                </a:tc>
              </a:tr>
              <a:tr h="405018">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b="1" u="sng" dirty="0" smtClean="0">
                          <a:solidFill>
                            <a:srgbClr val="0070C0"/>
                          </a:solidFill>
                        </a:rPr>
                        <a:t>重症患者（月</a:t>
                      </a:r>
                      <a:r>
                        <a:rPr kumimoji="1" lang="en-US" altLang="ja-JP" sz="1350" b="1" u="sng" dirty="0" smtClean="0">
                          <a:solidFill>
                            <a:srgbClr val="0070C0"/>
                          </a:solidFill>
                        </a:rPr>
                        <a:t>2</a:t>
                      </a:r>
                      <a:r>
                        <a:rPr kumimoji="1" lang="ja-JP" altLang="en-US" sz="1350" b="1" u="sng" dirty="0" smtClean="0">
                          <a:solidFill>
                            <a:srgbClr val="0070C0"/>
                          </a:solidFill>
                        </a:rPr>
                        <a:t>回以上訪問）</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3,300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2,700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2,400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r>
              <a:tr h="405018">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b="1" u="sng" dirty="0" smtClean="0">
                          <a:solidFill>
                            <a:srgbClr val="0070C0"/>
                          </a:solidFill>
                        </a:rPr>
                        <a:t>月</a:t>
                      </a:r>
                      <a:r>
                        <a:rPr kumimoji="1" lang="en-US" altLang="ja-JP" sz="1350" b="1" u="sng" dirty="0" smtClean="0">
                          <a:solidFill>
                            <a:srgbClr val="0070C0"/>
                          </a:solidFill>
                        </a:rPr>
                        <a:t>2</a:t>
                      </a:r>
                      <a:r>
                        <a:rPr kumimoji="1" lang="ja-JP" altLang="en-US" sz="1350" b="1" u="sng" dirty="0" smtClean="0">
                          <a:solidFill>
                            <a:srgbClr val="0070C0"/>
                          </a:solidFill>
                        </a:rPr>
                        <a:t>回以上訪問している場合</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2,700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1,500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1,100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r>
              <a:tr h="405018">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b="1" u="sng" dirty="0" smtClean="0">
                          <a:solidFill>
                            <a:srgbClr val="0070C0"/>
                          </a:solidFill>
                        </a:rPr>
                        <a:t>月</a:t>
                      </a:r>
                      <a:r>
                        <a:rPr kumimoji="1" lang="en-US" altLang="ja-JP" sz="1350" b="1" u="sng" dirty="0" smtClean="0">
                          <a:solidFill>
                            <a:srgbClr val="0070C0"/>
                          </a:solidFill>
                        </a:rPr>
                        <a:t>1</a:t>
                      </a:r>
                      <a:r>
                        <a:rPr kumimoji="1" lang="ja-JP" altLang="en-US" sz="1350" b="1" u="sng" dirty="0" smtClean="0">
                          <a:solidFill>
                            <a:srgbClr val="0070C0"/>
                          </a:solidFill>
                        </a:rPr>
                        <a:t>回訪問している場合</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1,620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900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660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r>
            </a:tbl>
          </a:graphicData>
        </a:graphic>
      </p:graphicFrame>
      <p:sp>
        <p:nvSpPr>
          <p:cNvPr id="17" name="テキスト ボックス 16"/>
          <p:cNvSpPr txBox="1"/>
          <p:nvPr/>
        </p:nvSpPr>
        <p:spPr>
          <a:xfrm>
            <a:off x="4630834" y="6297725"/>
            <a:ext cx="5023626" cy="461665"/>
          </a:xfrm>
          <a:prstGeom prst="rect">
            <a:avLst/>
          </a:prstGeom>
          <a:noFill/>
        </p:spPr>
        <p:txBody>
          <a:bodyPr wrap="square" rtlCol="0">
            <a:spAutoFit/>
          </a:bodyPr>
          <a:lstStyle/>
          <a:p>
            <a:pPr marL="177800" indent="-177800"/>
            <a:r>
              <a:rPr lang="en-US" altLang="ja-JP" sz="1200" dirty="0" smtClean="0">
                <a:solidFill>
                  <a:prstClr val="black"/>
                </a:solidFill>
              </a:rPr>
              <a:t>※ </a:t>
            </a:r>
            <a:r>
              <a:rPr lang="ja-JP" altLang="en-US" sz="1200" dirty="0" smtClean="0">
                <a:solidFill>
                  <a:prstClr val="black"/>
                </a:solidFill>
              </a:rPr>
              <a:t>単一建物診療患者の人数：</a:t>
            </a:r>
            <a:r>
              <a:rPr lang="ja-JP" altLang="en-US" sz="1200" b="1" u="sng" dirty="0" smtClean="0">
                <a:solidFill>
                  <a:srgbClr val="0070C0"/>
                </a:solidFill>
              </a:rPr>
              <a:t>当該建築物に居住する者のうち、当該保険医療機関が在宅医学管理を行っている者の数</a:t>
            </a:r>
            <a:endParaRPr lang="ja-JP" altLang="en-US" sz="1200" b="1" u="sng" dirty="0">
              <a:solidFill>
                <a:srgbClr val="0070C0"/>
              </a:solidFill>
            </a:endParaRPr>
          </a:p>
        </p:txBody>
      </p:sp>
      <p:sp>
        <p:nvSpPr>
          <p:cNvPr id="11" name="左矢印 10"/>
          <p:cNvSpPr/>
          <p:nvPr/>
        </p:nvSpPr>
        <p:spPr>
          <a:xfrm>
            <a:off x="7495116" y="2734571"/>
            <a:ext cx="324119" cy="678979"/>
          </a:xfrm>
          <a:prstGeom prst="lef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角丸四角形 11"/>
          <p:cNvSpPr/>
          <p:nvPr/>
        </p:nvSpPr>
        <p:spPr>
          <a:xfrm>
            <a:off x="6604799" y="2359206"/>
            <a:ext cx="846867" cy="1450362"/>
          </a:xfrm>
          <a:prstGeom prst="roundRect">
            <a:avLst>
              <a:gd name="adj" fmla="val 0"/>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角丸四角形 31"/>
          <p:cNvSpPr/>
          <p:nvPr/>
        </p:nvSpPr>
        <p:spPr>
          <a:xfrm>
            <a:off x="7905328" y="2348880"/>
            <a:ext cx="774683" cy="1450362"/>
          </a:xfrm>
          <a:prstGeom prst="roundRect">
            <a:avLst>
              <a:gd name="adj" fmla="val 0"/>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 name="Rectangle 2"/>
          <p:cNvSpPr txBox="1">
            <a:spLocks noChangeArrowheads="1"/>
          </p:cNvSpPr>
          <p:nvPr/>
        </p:nvSpPr>
        <p:spPr>
          <a:xfrm>
            <a:off x="117941" y="116632"/>
            <a:ext cx="9689654" cy="375952"/>
          </a:xfrm>
          <a:prstGeom prst="rect">
            <a:avLst/>
          </a:prstGeo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363538" indent="-363538" algn="ctr"/>
            <a:r>
              <a:rPr lang="ja-JP" altLang="en-US" sz="2400" dirty="0">
                <a:solidFill>
                  <a:prstClr val="black"/>
                </a:solidFill>
                <a:latin typeface="ＭＳ Ｐゴシック" pitchFamily="50" charset="-128"/>
              </a:rPr>
              <a:t>在宅医療の報酬見直しに係る取り扱い（経過措置等</a:t>
            </a:r>
            <a:r>
              <a:rPr lang="ja-JP" altLang="en-US" sz="2400" dirty="0" smtClean="0">
                <a:solidFill>
                  <a:prstClr val="black"/>
                </a:solidFill>
                <a:latin typeface="ＭＳ Ｐゴシック" pitchFamily="50" charset="-128"/>
              </a:rPr>
              <a:t>）　対応①</a:t>
            </a:r>
            <a:endParaRPr lang="en-US" altLang="ja-JP" sz="2400" dirty="0">
              <a:solidFill>
                <a:prstClr val="black"/>
              </a:solidFill>
            </a:endParaRPr>
          </a:p>
        </p:txBody>
      </p:sp>
      <p:sp>
        <p:nvSpPr>
          <p:cNvPr id="58" name="円/楕円 57"/>
          <p:cNvSpPr/>
          <p:nvPr/>
        </p:nvSpPr>
        <p:spPr>
          <a:xfrm>
            <a:off x="662523" y="4383125"/>
            <a:ext cx="4368485" cy="2376264"/>
          </a:xfrm>
          <a:prstGeom prst="ellipse">
            <a:avLst/>
          </a:prstGeom>
          <a:solidFill>
            <a:schemeClr val="accent2">
              <a:lumMod val="20000"/>
              <a:lumOff val="80000"/>
            </a:schemeClr>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59" name="Picture 12"/>
          <p:cNvPicPr>
            <a:picLocks noChangeAspect="1" noChangeArrowheads="1"/>
          </p:cNvPicPr>
          <p:nvPr/>
        </p:nvPicPr>
        <p:blipFill>
          <a:blip r:embed="rId3" cstate="print"/>
          <a:srcRect/>
          <a:stretch>
            <a:fillRect/>
          </a:stretch>
        </p:blipFill>
        <p:spPr bwMode="auto">
          <a:xfrm>
            <a:off x="2193832" y="4229867"/>
            <a:ext cx="1461886" cy="1310025"/>
          </a:xfrm>
          <a:prstGeom prst="rect">
            <a:avLst/>
          </a:prstGeom>
          <a:noFill/>
          <a:ln w="9525">
            <a:noFill/>
            <a:miter lim="800000"/>
            <a:headEnd/>
            <a:tailEnd/>
          </a:ln>
        </p:spPr>
      </p:pic>
      <p:pic>
        <p:nvPicPr>
          <p:cNvPr id="60" name="Picture 2" descr="http://otoba.ame-zaiku.com/pt/img/02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7017" y="5359831"/>
            <a:ext cx="689168" cy="733466"/>
          </a:xfrm>
          <a:prstGeom prst="rect">
            <a:avLst/>
          </a:prstGeom>
          <a:noFill/>
          <a:ln w="19050">
            <a:noFill/>
          </a:ln>
          <a:extLst>
            <a:ext uri="{909E8E84-426E-40DD-AFC4-6F175D3DCCD1}">
              <a14:hiddenFill xmlns:a14="http://schemas.microsoft.com/office/drawing/2010/main">
                <a:solidFill>
                  <a:srgbClr val="FFFFFF"/>
                </a:solidFill>
              </a14:hiddenFill>
            </a:ext>
          </a:extLst>
        </p:spPr>
      </p:pic>
      <p:pic>
        <p:nvPicPr>
          <p:cNvPr id="61" name="Picture 2" descr="http://otoba.ame-zaiku.com/pt/img/02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471116" y="5900075"/>
            <a:ext cx="846421" cy="795299"/>
          </a:xfrm>
          <a:prstGeom prst="rect">
            <a:avLst/>
          </a:prstGeom>
          <a:noFill/>
          <a:ln w="19050">
            <a:noFill/>
          </a:ln>
          <a:extLst>
            <a:ext uri="{909E8E84-426E-40DD-AFC4-6F175D3DCCD1}">
              <a14:hiddenFill xmlns:a14="http://schemas.microsoft.com/office/drawing/2010/main">
                <a:solidFill>
                  <a:srgbClr val="FFFFFF"/>
                </a:solidFill>
              </a14:hiddenFill>
            </a:ext>
          </a:extLst>
        </p:spPr>
      </p:pic>
      <p:pic>
        <p:nvPicPr>
          <p:cNvPr id="62" name="Picture 2" descr="http://otoba.ame-zaiku.com/pt/img/023.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86593" y="5359831"/>
            <a:ext cx="724793" cy="720080"/>
          </a:xfrm>
          <a:prstGeom prst="rect">
            <a:avLst/>
          </a:prstGeom>
          <a:noFill/>
          <a:ln w="19050">
            <a:noFill/>
          </a:ln>
          <a:extLst>
            <a:ext uri="{909E8E84-426E-40DD-AFC4-6F175D3DCCD1}">
              <a14:hiddenFill xmlns:a14="http://schemas.microsoft.com/office/drawing/2010/main">
                <a:solidFill>
                  <a:srgbClr val="FFFFFF"/>
                </a:solidFill>
              </a14:hiddenFill>
            </a:ext>
          </a:extLst>
        </p:spPr>
      </p:pic>
      <p:sp>
        <p:nvSpPr>
          <p:cNvPr id="63" name="角丸四角形吹き出し 62"/>
          <p:cNvSpPr/>
          <p:nvPr/>
        </p:nvSpPr>
        <p:spPr>
          <a:xfrm>
            <a:off x="6321152" y="4577973"/>
            <a:ext cx="2362221" cy="1490005"/>
          </a:xfrm>
          <a:prstGeom prst="wedgeRoundRectCallout">
            <a:avLst>
              <a:gd name="adj1" fmla="val 4453"/>
              <a:gd name="adj2" fmla="val -127021"/>
              <a:gd name="adj3" fmla="val 16667"/>
            </a:avLst>
          </a:prstGeom>
          <a:solidFill>
            <a:srgbClr val="FFD5D5"/>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r>
              <a:rPr lang="ja-JP" altLang="en-US" sz="1600" b="1" u="sng" dirty="0" smtClean="0">
                <a:solidFill>
                  <a:srgbClr val="000000"/>
                </a:solidFill>
              </a:rPr>
              <a:t>対応①</a:t>
            </a:r>
            <a:endParaRPr lang="en-US" altLang="ja-JP" sz="1600" b="1" u="sng" dirty="0" smtClean="0">
              <a:solidFill>
                <a:srgbClr val="000000"/>
              </a:solidFill>
            </a:endParaRPr>
          </a:p>
          <a:p>
            <a:r>
              <a:rPr lang="ja-JP" altLang="en-US" sz="1600" dirty="0" smtClean="0">
                <a:solidFill>
                  <a:srgbClr val="000000"/>
                </a:solidFill>
              </a:rPr>
              <a:t>　３ユニット以下の認知症グループホームは、ユニットごとに人数を計算</a:t>
            </a:r>
            <a:endParaRPr lang="ja-JP" altLang="en-US" sz="1600" dirty="0">
              <a:solidFill>
                <a:srgbClr val="000000"/>
              </a:solidFill>
            </a:endParaRPr>
          </a:p>
        </p:txBody>
      </p:sp>
    </p:spTree>
    <p:extLst>
      <p:ext uri="{BB962C8B-B14F-4D97-AF65-F5344CB8AC3E}">
        <p14:creationId xmlns:p14="http://schemas.microsoft.com/office/powerpoint/2010/main" val="42047347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0536" y="822295"/>
            <a:ext cx="4972504"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smtClean="0">
                <a:solidFill>
                  <a:srgbClr val="000000"/>
                </a:solidFill>
              </a:rPr>
              <a:t>２．改定の基本的視点と具体的方向性</a:t>
            </a:r>
            <a:r>
              <a:rPr lang="ja-JP" altLang="en-US" sz="2200" dirty="0">
                <a:solidFill>
                  <a:srgbClr val="000000"/>
                </a:solidFill>
              </a:rPr>
              <a:t>③</a:t>
            </a:r>
            <a:endParaRPr lang="en-US" altLang="ja-JP" sz="2200" dirty="0" smtClean="0">
              <a:solidFill>
                <a:srgbClr val="000000"/>
              </a:solidFill>
            </a:endParaRPr>
          </a:p>
        </p:txBody>
      </p:sp>
      <p:sp>
        <p:nvSpPr>
          <p:cNvPr id="7" name="Rectangle 4"/>
          <p:cNvSpPr>
            <a:spLocks noChangeArrowheads="1"/>
          </p:cNvSpPr>
          <p:nvPr/>
        </p:nvSpPr>
        <p:spPr bwMode="auto">
          <a:xfrm>
            <a:off x="340537" y="1196753"/>
            <a:ext cx="9360827" cy="5581015"/>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smtClean="0">
                <a:solidFill>
                  <a:srgbClr val="000000"/>
                </a:solidFill>
                <a:latin typeface="ＭＳ Ｐゴシック"/>
              </a:rPr>
              <a:t>（</a:t>
            </a:r>
            <a:r>
              <a:rPr lang="ja-JP" altLang="en-US" sz="2000" b="1" u="sng" dirty="0">
                <a:solidFill>
                  <a:srgbClr val="000000"/>
                </a:solidFill>
                <a:latin typeface="ＭＳ Ｐゴシック"/>
              </a:rPr>
              <a:t>２</a:t>
            </a:r>
            <a:r>
              <a:rPr lang="ja-JP" altLang="en-US" sz="2000" b="1" u="sng" dirty="0" smtClean="0">
                <a:solidFill>
                  <a:srgbClr val="000000"/>
                </a:solidFill>
                <a:latin typeface="ＭＳ Ｐゴシック"/>
              </a:rPr>
              <a:t>）患者にとって安心・安全で納得できる効果的・効率的で質が高い医療を実現する</a:t>
            </a:r>
            <a:endParaRPr lang="en-US" altLang="ja-JP" sz="2000" b="1" u="sng" dirty="0" smtClean="0">
              <a:solidFill>
                <a:srgbClr val="000000"/>
              </a:solidFill>
              <a:latin typeface="ＭＳ Ｐゴシック"/>
            </a:endParaRPr>
          </a:p>
          <a:p>
            <a:pPr algn="r" fontAlgn="base">
              <a:lnSpc>
                <a:spcPts val="2200"/>
              </a:lnSpc>
              <a:spcBef>
                <a:spcPct val="0"/>
              </a:spcBef>
              <a:spcAft>
                <a:spcPct val="0"/>
              </a:spcAft>
              <a:defRPr/>
            </a:pPr>
            <a:r>
              <a:rPr lang="ja-JP" altLang="en-US" sz="2000" b="1" u="sng" dirty="0" smtClean="0">
                <a:solidFill>
                  <a:srgbClr val="000000"/>
                </a:solidFill>
                <a:latin typeface="ＭＳ Ｐゴシック"/>
              </a:rPr>
              <a:t>視点</a:t>
            </a:r>
            <a:endParaRPr lang="en-US" altLang="ja-JP" sz="2000" b="1" dirty="0">
              <a:solidFill>
                <a:srgbClr val="000000"/>
              </a:solidFill>
              <a:latin typeface="ＭＳ Ｐゴシック"/>
            </a:endParaRPr>
          </a:p>
          <a:p>
            <a:pPr fontAlgn="base">
              <a:spcAft>
                <a:spcPct val="0"/>
              </a:spcAft>
              <a:defRPr/>
            </a:pPr>
            <a:r>
              <a:rPr kumimoji="0" lang="en-US" altLang="ja-JP" kern="0" dirty="0" smtClean="0">
                <a:solidFill>
                  <a:prstClr val="black"/>
                </a:solidFill>
                <a:latin typeface="ＭＳ Ｐゴシック"/>
              </a:rPr>
              <a:t>《</a:t>
            </a:r>
            <a:r>
              <a:rPr kumimoji="0" lang="ja-JP" altLang="en-US" kern="0" dirty="0" smtClean="0">
                <a:solidFill>
                  <a:prstClr val="black"/>
                </a:solidFill>
                <a:latin typeface="ＭＳ Ｐゴシック"/>
              </a:rPr>
              <a:t>基本的視点</a:t>
            </a:r>
            <a:r>
              <a:rPr kumimoji="0" lang="en-US" altLang="ja-JP" kern="0" dirty="0" smtClean="0">
                <a:solidFill>
                  <a:prstClr val="black"/>
                </a:solidFill>
                <a:latin typeface="ＭＳ Ｐゴシック"/>
              </a:rPr>
              <a:t>》</a:t>
            </a:r>
          </a:p>
          <a:p>
            <a:pPr fontAlgn="base">
              <a:spcBef>
                <a:spcPct val="0"/>
              </a:spcBef>
              <a:spcAft>
                <a:spcPct val="0"/>
              </a:spcAft>
              <a:defRPr/>
            </a:pPr>
            <a:r>
              <a:rPr kumimoji="0" lang="ja-JP" altLang="en-US" kern="0" dirty="0" smtClean="0">
                <a:solidFill>
                  <a:prstClr val="black"/>
                </a:solidFill>
                <a:latin typeface="ＭＳ Ｐゴシック"/>
              </a:rPr>
              <a:t>○  患者にとって、医療の安心・安全が確保されていることは当然のことであるが、今後の医療</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技術の進展や疾病構造の変化等を踏まえれば、第三者による評価やアウトカム評価など</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u="heavy" kern="0" dirty="0" smtClean="0">
                <a:solidFill>
                  <a:prstClr val="black"/>
                </a:solidFill>
                <a:uFill>
                  <a:solidFill>
                    <a:srgbClr val="FF0000"/>
                  </a:solidFill>
                </a:uFill>
                <a:latin typeface="ＭＳ Ｐゴシック"/>
              </a:rPr>
              <a:t>客観的な評価</a:t>
            </a:r>
            <a:r>
              <a:rPr kumimoji="0" lang="ja-JP" altLang="en-US" kern="0" dirty="0" smtClean="0">
                <a:solidFill>
                  <a:prstClr val="black"/>
                </a:solidFill>
                <a:latin typeface="ＭＳ Ｐゴシック"/>
              </a:rPr>
              <a:t>を進めながら、適切な情報に基づき、患者自身が納得して主体的に医療を選択</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できるようにすることや、</a:t>
            </a:r>
            <a:r>
              <a:rPr kumimoji="0" lang="ja-JP" altLang="en-US" u="heavy" kern="0" dirty="0" smtClean="0">
                <a:solidFill>
                  <a:prstClr val="black"/>
                </a:solidFill>
                <a:uFill>
                  <a:solidFill>
                    <a:srgbClr val="FF0000"/>
                  </a:solidFill>
                </a:uFill>
                <a:latin typeface="ＭＳ Ｐゴシック"/>
              </a:rPr>
              <a:t>病気を治すだけでなく、「医療の質」を高める「治し、支える医療」</a:t>
            </a:r>
            <a:r>
              <a:rPr kumimoji="0" lang="ja-JP" altLang="en-US" kern="0" dirty="0" smtClean="0">
                <a:solidFill>
                  <a:prstClr val="black"/>
                </a:solidFill>
                <a:latin typeface="ＭＳ Ｐゴシック"/>
              </a:rPr>
              <a:t>を</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実現することが重要である。</a:t>
            </a:r>
            <a:r>
              <a:rPr kumimoji="0" lang="ja-JP" altLang="en-US" kern="0" dirty="0">
                <a:solidFill>
                  <a:prstClr val="black"/>
                </a:solidFill>
                <a:latin typeface="ＭＳ Ｐゴシック"/>
              </a:rPr>
              <a:t>　</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en-US" altLang="ja-JP" kern="0" dirty="0" smtClean="0">
                <a:solidFill>
                  <a:prstClr val="black"/>
                </a:solidFill>
                <a:latin typeface="ＭＳ Ｐゴシック"/>
              </a:rPr>
              <a:t>《</a:t>
            </a:r>
            <a:r>
              <a:rPr kumimoji="0" lang="ja-JP" altLang="en-US" kern="0" dirty="0" smtClean="0">
                <a:solidFill>
                  <a:prstClr val="black"/>
                </a:solidFill>
                <a:latin typeface="ＭＳ Ｐゴシック"/>
              </a:rPr>
              <a:t>具体的</a:t>
            </a:r>
            <a:r>
              <a:rPr kumimoji="0" lang="ja-JP" altLang="en-US" kern="0" dirty="0">
                <a:solidFill>
                  <a:prstClr val="black"/>
                </a:solidFill>
                <a:latin typeface="ＭＳ Ｐゴシック"/>
              </a:rPr>
              <a:t>方向性</a:t>
            </a:r>
            <a:r>
              <a:rPr kumimoji="0" lang="ja-JP" altLang="en-US" kern="0" dirty="0" smtClean="0">
                <a:solidFill>
                  <a:prstClr val="black"/>
                </a:solidFill>
                <a:latin typeface="ＭＳ Ｐゴシック"/>
              </a:rPr>
              <a:t>の例</a:t>
            </a:r>
            <a:r>
              <a:rPr kumimoji="0" lang="en-US" altLang="ja-JP" kern="0" dirty="0" smtClean="0">
                <a:solidFill>
                  <a:prstClr val="black"/>
                </a:solidFill>
                <a:latin typeface="ＭＳ Ｐゴシック"/>
              </a:rPr>
              <a:t>》</a:t>
            </a:r>
          </a:p>
          <a:p>
            <a:pPr fontAlgn="base">
              <a:spcAft>
                <a:spcPct val="0"/>
              </a:spcAft>
              <a:defRPr/>
            </a:pPr>
            <a:r>
              <a:rPr kumimoji="0" lang="ja-JP" altLang="en-US" u="heavy" kern="0" dirty="0" smtClean="0">
                <a:solidFill>
                  <a:prstClr val="black"/>
                </a:solidFill>
                <a:uFill>
                  <a:solidFill>
                    <a:srgbClr val="FF0000"/>
                  </a:solidFill>
                </a:uFill>
                <a:latin typeface="ＭＳ Ｐゴシック"/>
              </a:rPr>
              <a:t>ア　かかりつけ医の評価、かかりつけ歯科医の評価、かかりつけ薬剤師・薬局の評価</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複数の慢性疾患を有する患者に対し、療養上の指導、服薬管理、健康管理等の対応を</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継続的に実施するなど、個別の疾患だけではなく、患者に応じた診療が行われるよう、</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かかりつけ医やかかりつけ歯科医の機能を評価。（再掲）</a:t>
            </a:r>
            <a:endParaRPr kumimoji="0" lang="en-US" altLang="ja-JP" kern="0" dirty="0" smtClean="0">
              <a:solidFill>
                <a:prstClr val="black"/>
              </a:solidFill>
              <a:latin typeface="ＭＳ Ｐゴシック"/>
            </a:endParaRPr>
          </a:p>
          <a:p>
            <a:pPr lvl="0" fontAlgn="base">
              <a:lnSpc>
                <a:spcPts val="2100"/>
              </a:lnSpc>
              <a:spcAft>
                <a:spcPct val="0"/>
              </a:spcAft>
              <a:defRPr/>
            </a:pPr>
            <a:r>
              <a:rPr kumimoji="0" lang="ja-JP" altLang="en-US" kern="0" dirty="0" smtClean="0">
                <a:solidFill>
                  <a:prstClr val="black"/>
                </a:solidFill>
                <a:latin typeface="ＭＳ Ｐゴシック"/>
              </a:rPr>
              <a:t>  </a:t>
            </a:r>
            <a:r>
              <a:rPr kumimoji="0" lang="ja-JP" altLang="en-US" kern="0" dirty="0">
                <a:solidFill>
                  <a:prstClr val="black"/>
                </a:solidFill>
                <a:latin typeface="ＭＳ Ｐゴシック"/>
              </a:rPr>
              <a:t>・    患者の薬物療法の有効性・安全性確保のため、服薬情報の一元的な把握とそれに基づく</a:t>
            </a:r>
            <a:endParaRPr kumimoji="0" lang="en-US" altLang="ja-JP" kern="0" dirty="0">
              <a:solidFill>
                <a:prstClr val="black"/>
              </a:solidFill>
              <a:latin typeface="ＭＳ Ｐゴシック"/>
            </a:endParaRPr>
          </a:p>
          <a:p>
            <a:pPr lvl="0" fontAlgn="base">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薬学的管理・指導が行われるよう、かかりつけ薬剤師・薬局の機能を評価</a:t>
            </a:r>
            <a:r>
              <a:rPr kumimoji="0" lang="ja-JP" altLang="en-US" kern="0" dirty="0" smtClean="0">
                <a:solidFill>
                  <a:prstClr val="black"/>
                </a:solidFill>
                <a:latin typeface="ＭＳ Ｐゴシック"/>
              </a:rPr>
              <a:t>。</a:t>
            </a:r>
            <a:r>
              <a:rPr kumimoji="0" lang="ja-JP" altLang="en-US" kern="0" dirty="0">
                <a:solidFill>
                  <a:prstClr val="black"/>
                </a:solidFill>
                <a:latin typeface="ＭＳ Ｐゴシック"/>
              </a:rPr>
              <a:t>（再掲）</a:t>
            </a:r>
            <a:endParaRPr kumimoji="0" lang="en-US" altLang="ja-JP" kern="0" dirty="0">
              <a:solidFill>
                <a:prstClr val="black"/>
              </a:solidFill>
              <a:latin typeface="ＭＳ Ｐゴシック"/>
            </a:endParaRPr>
          </a:p>
          <a:p>
            <a:pPr lvl="0" fontAlgn="base">
              <a:lnSpc>
                <a:spcPts val="2100"/>
              </a:lnSpc>
              <a:spcAft>
                <a:spcPct val="0"/>
              </a:spcAft>
              <a:defRPr/>
            </a:pPr>
            <a:r>
              <a:rPr kumimoji="0" lang="ja-JP" altLang="en-US" u="heavy" kern="0" dirty="0" smtClean="0">
                <a:solidFill>
                  <a:prstClr val="black"/>
                </a:solidFill>
                <a:uFill>
                  <a:solidFill>
                    <a:srgbClr val="FF0000"/>
                  </a:solidFill>
                </a:uFill>
                <a:latin typeface="ＭＳ Ｐゴシック"/>
              </a:rPr>
              <a:t>イ　情報通信技術（ＩＣＴ）を活用した医療連携や医療に関するデータの収集・利活用の推進</a:t>
            </a:r>
            <a:endParaRPr kumimoji="0" lang="en-US" altLang="ja-JP" u="heavy" kern="0" dirty="0">
              <a:solidFill>
                <a:prstClr val="black"/>
              </a:solidFill>
              <a:uFill>
                <a:solidFill>
                  <a:srgbClr val="FF0000"/>
                </a:solidFill>
              </a:uFill>
              <a:latin typeface="ＭＳ Ｐゴシック"/>
            </a:endParaRPr>
          </a:p>
          <a:p>
            <a:pPr fontAlgn="base">
              <a:spcAft>
                <a:spcPct val="0"/>
              </a:spcAft>
              <a:defRPr/>
            </a:pPr>
            <a:r>
              <a:rPr kumimoji="0" lang="ja-JP" altLang="en-US" kern="0" dirty="0" smtClean="0">
                <a:solidFill>
                  <a:prstClr val="black"/>
                </a:solidFill>
                <a:latin typeface="ＭＳ Ｐゴシック"/>
              </a:rPr>
              <a:t>  ・　　情報通信技術（ＩＣＴ）が一層進歩する中で、患者や医療関係者の視点に立って、ＩＣＴを</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活用した医療連携による医療サービスの向上の評価を進めるとともに、医療に関するデータ</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の収集・利活用を推進することで、実態やエビデンスに基づく評価を推進。</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2113"/>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11</a:t>
            </a:fld>
            <a:endParaRPr lang="ja-JP" altLang="en-US" dirty="0">
              <a:solidFill>
                <a:prstClr val="black"/>
              </a:solidFill>
              <a:latin typeface="Calibri"/>
            </a:endParaRPr>
          </a:p>
        </p:txBody>
      </p:sp>
    </p:spTree>
    <p:extLst>
      <p:ext uri="{BB962C8B-B14F-4D97-AF65-F5344CB8AC3E}">
        <p14:creationId xmlns:p14="http://schemas.microsoft.com/office/powerpoint/2010/main" val="1432369375"/>
      </p:ext>
    </p:extLst>
  </p:cSld>
  <p:clrMapOvr>
    <a:masterClrMapping/>
  </p:clrMapOvr>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677150" y="6597422"/>
            <a:ext cx="2228850" cy="365125"/>
          </a:xfrm>
        </p:spPr>
        <p:txBody>
          <a:bodyPr/>
          <a:lstStyle/>
          <a:p>
            <a:fld id="{3CD7FEE9-580A-4EA0-A7DE-8D177AC2609D}" type="slidenum">
              <a:rPr lang="ja-JP" altLang="en-US" smtClean="0">
                <a:solidFill>
                  <a:prstClr val="black"/>
                </a:solidFill>
              </a:rPr>
              <a:pPr/>
              <a:t>110</a:t>
            </a:fld>
            <a:endParaRPr lang="ja-JP" altLang="en-US" dirty="0">
              <a:solidFill>
                <a:prstClr val="black"/>
              </a:solidFill>
            </a:endParaRPr>
          </a:p>
        </p:txBody>
      </p:sp>
      <p:graphicFrame>
        <p:nvGraphicFramePr>
          <p:cNvPr id="3" name="表 2"/>
          <p:cNvGraphicFramePr>
            <a:graphicFrameLocks noGrp="1"/>
          </p:cNvGraphicFramePr>
          <p:nvPr>
            <p:extLst/>
          </p:nvPr>
        </p:nvGraphicFramePr>
        <p:xfrm>
          <a:off x="191538" y="1376015"/>
          <a:ext cx="3836018" cy="2072640"/>
        </p:xfrm>
        <a:graphic>
          <a:graphicData uri="http://schemas.openxmlformats.org/drawingml/2006/table">
            <a:tbl>
              <a:tblPr firstRow="1" bandRow="1">
                <a:tableStyleId>{FABFCF23-3B69-468F-B69F-88F6DE6A72F2}</a:tableStyleId>
              </a:tblPr>
              <a:tblGrid>
                <a:gridCol w="1346818"/>
                <a:gridCol w="2489200"/>
              </a:tblGrid>
              <a:tr h="0">
                <a:tc gridSpan="2">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dirty="0" smtClean="0"/>
                        <a:t>現行</a:t>
                      </a:r>
                      <a:r>
                        <a:rPr kumimoji="1" lang="ja-JP" altLang="en-US" sz="1800" dirty="0" smtClean="0"/>
                        <a:t>（対象となる住まい）</a:t>
                      </a:r>
                    </a:p>
                  </a:txBody>
                  <a:tcPr marL="99060" marR="99060" anchor="ctr"/>
                </a:tc>
                <a:tc hMerge="1">
                  <a:txBody>
                    <a:bodyPr/>
                    <a:lstStyle/>
                    <a:p>
                      <a:endParaRPr kumimoji="1" lang="ja-JP" altLang="en-US"/>
                    </a:p>
                  </a:txBody>
                  <a:tcPr/>
                </a:tc>
              </a:tr>
              <a:tr h="598284">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400" dirty="0" smtClean="0"/>
                        <a:t>特定施設入居時等医学総合管理料（特医総管）</a:t>
                      </a:r>
                      <a:endParaRPr kumimoji="1" lang="en-US" altLang="ja-JP" sz="1400" dirty="0" smtClean="0">
                        <a:latin typeface="+mn-ea"/>
                        <a:ea typeface="+mn-ea"/>
                      </a:endParaRPr>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400" dirty="0" smtClean="0"/>
                        <a:t>養護老人ホーム、軽費老人ホーム、特別養護老人ホーム、特定施設</a:t>
                      </a:r>
                      <a:endParaRPr kumimoji="1" lang="en-US" altLang="ja-JP" sz="1400" dirty="0" smtClean="0">
                        <a:latin typeface="+mn-ea"/>
                        <a:ea typeface="+mn-ea"/>
                      </a:endParaRPr>
                    </a:p>
                  </a:txBody>
                  <a:tcPr marL="99060" marR="99060" anchor="ctr"/>
                </a:tc>
              </a:tr>
              <a:tr h="389466">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400" dirty="0" smtClean="0"/>
                        <a:t>在宅時医学総合管理料（在総管）</a:t>
                      </a:r>
                      <a:endParaRPr kumimoji="1" lang="en-US" altLang="ja-JP" sz="1400" dirty="0" smtClean="0">
                        <a:latin typeface="+mn-ea"/>
                        <a:ea typeface="+mn-ea"/>
                      </a:endParaRPr>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400" dirty="0" smtClean="0"/>
                        <a:t>上記以外の住まい</a:t>
                      </a:r>
                      <a:endParaRPr kumimoji="1" lang="ja-JP" altLang="en-US" sz="1400" dirty="0">
                        <a:latin typeface="+mn-ea"/>
                        <a:ea typeface="+mn-ea"/>
                      </a:endParaRPr>
                    </a:p>
                  </a:txBody>
                  <a:tcPr marL="99060" marR="99060" anchor="ctr"/>
                </a:tc>
              </a:tr>
            </a:tbl>
          </a:graphicData>
        </a:graphic>
      </p:graphicFrame>
      <p:graphicFrame>
        <p:nvGraphicFramePr>
          <p:cNvPr id="4" name="表 3"/>
          <p:cNvGraphicFramePr>
            <a:graphicFrameLocks noGrp="1"/>
          </p:cNvGraphicFramePr>
          <p:nvPr>
            <p:extLst/>
          </p:nvPr>
        </p:nvGraphicFramePr>
        <p:xfrm>
          <a:off x="4783669" y="1396440"/>
          <a:ext cx="4944532" cy="3566160"/>
        </p:xfrm>
        <a:graphic>
          <a:graphicData uri="http://schemas.openxmlformats.org/drawingml/2006/table">
            <a:tbl>
              <a:tblPr firstRow="1" bandRow="1">
                <a:tableStyleId>{9DCAF9ED-07DC-4A11-8D7F-57B35C25682E}</a:tableStyleId>
              </a:tblPr>
              <a:tblGrid>
                <a:gridCol w="1549399"/>
                <a:gridCol w="3395133"/>
              </a:tblGrid>
              <a:tr h="0">
                <a:tc gridSpan="2">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2000" dirty="0" smtClean="0"/>
                        <a:t>改定後</a:t>
                      </a:r>
                      <a:r>
                        <a:rPr kumimoji="1" lang="ja-JP" altLang="en-US" sz="1800" dirty="0" smtClean="0"/>
                        <a:t>（対象となる住まい）</a:t>
                      </a:r>
                    </a:p>
                  </a:txBody>
                  <a:tcPr marL="99060" marR="99060" anchor="ctr"/>
                </a:tc>
                <a:tc hMerge="1">
                  <a:txBody>
                    <a:bodyPr/>
                    <a:lstStyle/>
                    <a:p>
                      <a:endParaRPr kumimoji="1" lang="ja-JP" altLang="en-US"/>
                    </a:p>
                  </a:txBody>
                  <a:tcPr/>
                </a:tc>
              </a:tr>
              <a:tr h="247415">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400" b="1" u="sng" dirty="0" smtClean="0">
                          <a:solidFill>
                            <a:srgbClr val="0070C0"/>
                          </a:solidFill>
                        </a:rPr>
                        <a:t>施設入居時等医学総合管理料（施設総管）</a:t>
                      </a:r>
                      <a:endParaRPr kumimoji="1" lang="en-US" altLang="ja-JP" sz="1400" b="1" u="sng" dirty="0" smtClean="0">
                        <a:solidFill>
                          <a:srgbClr val="0070C0"/>
                        </a:solidFill>
                        <a:latin typeface="+mn-ea"/>
                        <a:ea typeface="+mn-ea"/>
                      </a:endParaRPr>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400" dirty="0" smtClean="0"/>
                        <a:t>養護老人ホーム、軽費老人ホーム、特別養護老人ホーム、</a:t>
                      </a:r>
                      <a:r>
                        <a:rPr kumimoji="1" lang="ja-JP" altLang="en-US" sz="1400" b="1" u="sng" dirty="0" smtClean="0">
                          <a:solidFill>
                            <a:srgbClr val="0070C0"/>
                          </a:solidFill>
                        </a:rPr>
                        <a:t>有料老人ホーム、サービス付き高齢者向け住宅、認知症グループホーム</a:t>
                      </a:r>
                      <a:endParaRPr kumimoji="1" lang="en-US" altLang="ja-JP" sz="1400" b="1" u="sng" dirty="0" smtClean="0">
                        <a:solidFill>
                          <a:srgbClr val="0070C0"/>
                        </a:solidFill>
                        <a:latin typeface="+mn-ea"/>
                        <a:ea typeface="+mn-ea"/>
                      </a:endParaRPr>
                    </a:p>
                  </a:txBody>
                  <a:tcPr marL="99060" marR="99060" anchor="ctr"/>
                </a:tc>
              </a:tr>
              <a:tr h="247415">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400" dirty="0" smtClean="0"/>
                        <a:t>在宅時医学総合管理料（在総管）</a:t>
                      </a:r>
                      <a:endParaRPr kumimoji="1" lang="en-US" altLang="ja-JP" sz="1400" dirty="0" smtClean="0">
                        <a:latin typeface="+mn-ea"/>
                        <a:ea typeface="+mn-ea"/>
                      </a:endParaRPr>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400" b="1" u="sng" kern="1200" dirty="0" smtClean="0">
                          <a:solidFill>
                            <a:srgbClr val="0070C0"/>
                          </a:solidFill>
                          <a:latin typeface="Calibri"/>
                          <a:ea typeface=""/>
                          <a:cs typeface=""/>
                        </a:rPr>
                        <a:t>上記以外の住まい</a:t>
                      </a:r>
                      <a:endParaRPr kumimoji="1" lang="en-US" altLang="ja-JP" sz="1400" b="1" u="sng" kern="1200" dirty="0" smtClean="0">
                        <a:solidFill>
                          <a:srgbClr val="0070C0"/>
                        </a:solidFill>
                        <a:latin typeface="Calibri"/>
                        <a:ea typeface=""/>
                        <a:cs typeface=""/>
                      </a:endParaRPr>
                    </a:p>
                    <a:p>
                      <a:pPr algn="l"/>
                      <a:endParaRPr kumimoji="1" lang="en-US" altLang="ja-JP" sz="1400" dirty="0" smtClean="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kern="1200" dirty="0" smtClean="0">
                          <a:solidFill>
                            <a:schemeClr val="tx1"/>
                          </a:solidFill>
                          <a:latin typeface="+mn-ea"/>
                          <a:ea typeface="+mn-ea"/>
                          <a:cs typeface=""/>
                        </a:rPr>
                        <a:t>　</a:t>
                      </a:r>
                      <a:r>
                        <a:rPr kumimoji="1" lang="ja-JP" altLang="en-US" sz="1400" b="1" kern="1200" dirty="0" smtClean="0">
                          <a:solidFill>
                            <a:srgbClr val="FF0000"/>
                          </a:solidFill>
                          <a:latin typeface="+mn-ea"/>
                          <a:ea typeface="+mn-ea"/>
                          <a:cs typeface=""/>
                        </a:rPr>
                        <a:t>但し、有料老人ホーム、サービス付き高齢者向け住宅、認知症グループホームに居住する患者であって、</a:t>
                      </a:r>
                      <a:r>
                        <a:rPr kumimoji="1" lang="ja-JP" altLang="en-US" sz="1400" b="1" kern="1200" dirty="0" smtClean="0">
                          <a:solidFill>
                            <a:srgbClr val="FF0000"/>
                          </a:solidFill>
                          <a:latin typeface="+mn-ea"/>
                          <a:ea typeface=""/>
                          <a:cs typeface=""/>
                        </a:rPr>
                        <a:t>平成２８年３月以前に</a:t>
                      </a:r>
                      <a:r>
                        <a:rPr kumimoji="1" lang="ja-JP" altLang="en-US" sz="1400" b="1" kern="1200" dirty="0" smtClean="0">
                          <a:solidFill>
                            <a:srgbClr val="FF0000"/>
                          </a:solidFill>
                          <a:latin typeface="+mn-ea"/>
                          <a:ea typeface="+mn-ea"/>
                          <a:cs typeface=""/>
                        </a:rPr>
                        <a:t>当該住宅に居住している際に、在宅時医学総合管理料を算定したものについては、</a:t>
                      </a:r>
                      <a:r>
                        <a:rPr kumimoji="1" lang="ja-JP" altLang="en-US" sz="1400" b="1" u="sng" kern="1200" dirty="0" smtClean="0">
                          <a:solidFill>
                            <a:srgbClr val="FF0000"/>
                          </a:solidFill>
                          <a:latin typeface="+mn-ea"/>
                          <a:ea typeface="+mn-ea"/>
                          <a:cs typeface=""/>
                        </a:rPr>
                        <a:t>平成２９年３月末日までの間に限り、在宅時医学総合管理料を算定できる。</a:t>
                      </a:r>
                      <a:endParaRPr kumimoji="1" lang="en-US" altLang="ja-JP" sz="1400" b="1" u="sng" kern="1200" dirty="0" smtClean="0">
                        <a:solidFill>
                          <a:srgbClr val="FF0000"/>
                        </a:solidFill>
                        <a:latin typeface="+mn-ea"/>
                        <a:ea typeface="+mn-ea"/>
                        <a:cs typeface=""/>
                      </a:endParaRPr>
                    </a:p>
                    <a:p>
                      <a:pPr algn="l"/>
                      <a:endParaRPr kumimoji="1" lang="ja-JP" altLang="en-US" sz="1400" dirty="0">
                        <a:latin typeface="+mn-ea"/>
                        <a:ea typeface="+mn-ea"/>
                      </a:endParaRPr>
                    </a:p>
                  </a:txBody>
                  <a:tcPr marL="99060" marR="99060" anchor="ctr"/>
                </a:tc>
              </a:tr>
            </a:tbl>
          </a:graphicData>
        </a:graphic>
      </p:graphicFrame>
      <p:sp>
        <p:nvSpPr>
          <p:cNvPr id="5" name="右矢印 4"/>
          <p:cNvSpPr/>
          <p:nvPr/>
        </p:nvSpPr>
        <p:spPr>
          <a:xfrm>
            <a:off x="4135356" y="1704994"/>
            <a:ext cx="569251" cy="652462"/>
          </a:xfrm>
          <a:prstGeom prst="rightArrow">
            <a:avLst/>
          </a:prstGeom>
          <a:noFill/>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7" name="Rectangle 2"/>
          <p:cNvSpPr txBox="1">
            <a:spLocks noChangeArrowheads="1"/>
          </p:cNvSpPr>
          <p:nvPr/>
        </p:nvSpPr>
        <p:spPr>
          <a:xfrm>
            <a:off x="117941" y="177338"/>
            <a:ext cx="9689654" cy="375952"/>
          </a:xfrm>
          <a:prstGeom prst="rect">
            <a:avLst/>
          </a:prstGeo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363538" indent="-363538" algn="ctr"/>
            <a:r>
              <a:rPr lang="ja-JP" altLang="en-US" sz="2400" dirty="0">
                <a:solidFill>
                  <a:prstClr val="black"/>
                </a:solidFill>
                <a:latin typeface="ＭＳ Ｐゴシック" pitchFamily="50" charset="-128"/>
              </a:rPr>
              <a:t>在宅医療の報酬見直しに係る取り扱い（経過措置等</a:t>
            </a:r>
            <a:r>
              <a:rPr lang="ja-JP" altLang="en-US" sz="2400" dirty="0" smtClean="0">
                <a:solidFill>
                  <a:prstClr val="black"/>
                </a:solidFill>
                <a:latin typeface="ＭＳ Ｐゴシック" pitchFamily="50" charset="-128"/>
              </a:rPr>
              <a:t>）　対応②</a:t>
            </a:r>
            <a:endParaRPr lang="en-US" altLang="ja-JP" sz="2400" dirty="0">
              <a:solidFill>
                <a:prstClr val="black"/>
              </a:solidFill>
            </a:endParaRPr>
          </a:p>
        </p:txBody>
      </p:sp>
      <p:sp>
        <p:nvSpPr>
          <p:cNvPr id="8" name="テキスト ボックス 7"/>
          <p:cNvSpPr txBox="1"/>
          <p:nvPr/>
        </p:nvSpPr>
        <p:spPr>
          <a:xfrm>
            <a:off x="8410512" y="980728"/>
            <a:ext cx="10069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266-267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78735145"/>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710955" y="6492945"/>
            <a:ext cx="2228850" cy="365125"/>
          </a:xfrm>
        </p:spPr>
        <p:txBody>
          <a:bodyPr/>
          <a:lstStyle/>
          <a:p>
            <a:fld id="{3CD7FEE9-580A-4EA0-A7DE-8D177AC2609D}" type="slidenum">
              <a:rPr lang="ja-JP" altLang="en-US" smtClean="0">
                <a:solidFill>
                  <a:prstClr val="black"/>
                </a:solidFill>
              </a:rPr>
              <a:pPr/>
              <a:t>111</a:t>
            </a:fld>
            <a:endParaRPr lang="ja-JP" altLang="en-US" dirty="0">
              <a:solidFill>
                <a:prstClr val="black"/>
              </a:solidFill>
            </a:endParaRPr>
          </a:p>
        </p:txBody>
      </p:sp>
      <p:sp>
        <p:nvSpPr>
          <p:cNvPr id="10" name="右矢印 9"/>
          <p:cNvSpPr/>
          <p:nvPr/>
        </p:nvSpPr>
        <p:spPr>
          <a:xfrm>
            <a:off x="4061618" y="4201078"/>
            <a:ext cx="569251" cy="652462"/>
          </a:xfrm>
          <a:prstGeom prst="rightArrow">
            <a:avLst/>
          </a:prstGeom>
          <a:noFill/>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16" name="テキスト ボックス 15"/>
          <p:cNvSpPr txBox="1"/>
          <p:nvPr/>
        </p:nvSpPr>
        <p:spPr>
          <a:xfrm>
            <a:off x="202914" y="6297724"/>
            <a:ext cx="3957523" cy="461665"/>
          </a:xfrm>
          <a:prstGeom prst="rect">
            <a:avLst/>
          </a:prstGeom>
          <a:noFill/>
        </p:spPr>
        <p:txBody>
          <a:bodyPr wrap="square" rtlCol="0">
            <a:spAutoFit/>
          </a:bodyPr>
          <a:lstStyle/>
          <a:p>
            <a:pPr marL="177800" indent="-177800"/>
            <a:r>
              <a:rPr lang="en-US" altLang="ja-JP" sz="1200" dirty="0" smtClean="0">
                <a:solidFill>
                  <a:prstClr val="black"/>
                </a:solidFill>
              </a:rPr>
              <a:t>※1 </a:t>
            </a:r>
            <a:r>
              <a:rPr lang="ja-JP" altLang="en-US" sz="1200" dirty="0" smtClean="0">
                <a:solidFill>
                  <a:prstClr val="black"/>
                </a:solidFill>
              </a:rPr>
              <a:t>同一建物居住者の場合；当該建築物に居住する複数の者に対して、医師が</a:t>
            </a:r>
            <a:r>
              <a:rPr lang="ja-JP" altLang="en-US" sz="1200" u="sng" dirty="0" smtClean="0">
                <a:solidFill>
                  <a:prstClr val="black"/>
                </a:solidFill>
              </a:rPr>
              <a:t>同一日に訪問診療を行う場合</a:t>
            </a:r>
            <a:endParaRPr lang="ja-JP" altLang="en-US" sz="1200" u="sng" dirty="0">
              <a:solidFill>
                <a:prstClr val="black"/>
              </a:solidFill>
            </a:endParaRPr>
          </a:p>
        </p:txBody>
      </p:sp>
      <p:sp>
        <p:nvSpPr>
          <p:cNvPr id="17" name="テキスト ボックス 16"/>
          <p:cNvSpPr txBox="1"/>
          <p:nvPr/>
        </p:nvSpPr>
        <p:spPr>
          <a:xfrm>
            <a:off x="4630834" y="6297725"/>
            <a:ext cx="5023626" cy="461665"/>
          </a:xfrm>
          <a:prstGeom prst="rect">
            <a:avLst/>
          </a:prstGeom>
          <a:noFill/>
        </p:spPr>
        <p:txBody>
          <a:bodyPr wrap="square" rtlCol="0">
            <a:spAutoFit/>
          </a:bodyPr>
          <a:lstStyle/>
          <a:p>
            <a:pPr marL="177800" indent="-177800"/>
            <a:r>
              <a:rPr lang="en-US" altLang="ja-JP" sz="1200" dirty="0" smtClean="0">
                <a:solidFill>
                  <a:prstClr val="black"/>
                </a:solidFill>
              </a:rPr>
              <a:t>※ 2</a:t>
            </a:r>
            <a:r>
              <a:rPr lang="ja-JP" altLang="en-US" sz="1200" dirty="0" smtClean="0">
                <a:solidFill>
                  <a:prstClr val="black"/>
                </a:solidFill>
              </a:rPr>
              <a:t>単一建物診療患者の人数：</a:t>
            </a:r>
            <a:r>
              <a:rPr lang="ja-JP" altLang="en-US" sz="1200" b="1" u="sng" dirty="0" smtClean="0">
                <a:solidFill>
                  <a:srgbClr val="0070C0"/>
                </a:solidFill>
              </a:rPr>
              <a:t>当該建築物に居住する者のうち、当該保険医療機関が在宅医学管理を行っている者の数</a:t>
            </a:r>
            <a:endParaRPr lang="ja-JP" altLang="en-US" sz="1200" b="1" u="sng" dirty="0">
              <a:solidFill>
                <a:srgbClr val="0070C0"/>
              </a:solidFill>
            </a:endParaRPr>
          </a:p>
        </p:txBody>
      </p:sp>
      <p:graphicFrame>
        <p:nvGraphicFramePr>
          <p:cNvPr id="20" name="表 19"/>
          <p:cNvGraphicFramePr>
            <a:graphicFrameLocks noGrp="1"/>
          </p:cNvGraphicFramePr>
          <p:nvPr>
            <p:extLst/>
          </p:nvPr>
        </p:nvGraphicFramePr>
        <p:xfrm>
          <a:off x="1951272" y="1340768"/>
          <a:ext cx="3816424" cy="1158240"/>
        </p:xfrm>
        <a:graphic>
          <a:graphicData uri="http://schemas.openxmlformats.org/drawingml/2006/table">
            <a:tbl>
              <a:tblPr firstRow="1" bandRow="1">
                <a:tableStyleId>{7DF18680-E054-41AD-8BC1-D1AEF772440D}</a:tableStyleId>
              </a:tblPr>
              <a:tblGrid>
                <a:gridCol w="2880320"/>
                <a:gridCol w="936104"/>
              </a:tblGrid>
              <a:tr h="345506">
                <a:tc gridSpan="2">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smtClean="0"/>
                        <a:t>現行</a:t>
                      </a:r>
                      <a:endParaRPr kumimoji="1" lang="en-US" altLang="ja-JP" sz="1600" dirty="0" smtClean="0"/>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（在総管：在支診）</a:t>
                      </a:r>
                    </a:p>
                  </a:txBody>
                  <a:tcPr marL="99060" marR="99060" anchor="ctr"/>
                </a:tc>
                <a:tc hMerge="1">
                  <a:txBody>
                    <a:bodyPr/>
                    <a:lstStyle/>
                    <a:p>
                      <a:endParaRPr kumimoji="1" lang="ja-JP" altLang="en-US"/>
                    </a:p>
                  </a:txBody>
                  <a:tcPr/>
                </a:tc>
              </a:tr>
              <a:tr h="292231">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350" dirty="0" smtClean="0"/>
                        <a:t>同一建物居住者以外の場合</a:t>
                      </a:r>
                      <a:endParaRPr kumimoji="1" lang="en-US" altLang="ja-JP" sz="1350" dirty="0" smtClean="0"/>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ctr"/>
                      <a:r>
                        <a:rPr kumimoji="1" lang="en-US" altLang="ja-JP" sz="1400" dirty="0" smtClean="0"/>
                        <a:t>4,200</a:t>
                      </a:r>
                      <a:r>
                        <a:rPr kumimoji="1" lang="ja-JP" altLang="en-US" sz="1400" dirty="0" smtClean="0"/>
                        <a:t>点</a:t>
                      </a:r>
                      <a:endParaRPr kumimoji="1" lang="en-US" altLang="ja-JP" sz="1400" dirty="0" smtClean="0"/>
                    </a:p>
                  </a:txBody>
                  <a:tcPr marL="99060" marR="99060" anchor="ctr"/>
                </a:tc>
              </a:tr>
              <a:tr h="292231">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l"/>
                      <a:r>
                        <a:rPr kumimoji="1" lang="ja-JP" altLang="en-US" sz="1350" dirty="0" smtClean="0"/>
                        <a:t>同一建物居住者の場合</a:t>
                      </a:r>
                      <a:r>
                        <a:rPr kumimoji="1" lang="en-US" altLang="ja-JP" sz="1350" baseline="30000" dirty="0" smtClean="0"/>
                        <a:t>※1</a:t>
                      </a:r>
                      <a:endParaRPr kumimoji="1" lang="en-US" altLang="ja-JP" sz="1350" dirty="0" smtClean="0"/>
                    </a:p>
                  </a:txBody>
                  <a:tcPr marL="99060" marR="99060" anchor="ctr"/>
                </a:tc>
                <a:tc>
                  <a:txBody>
                    <a:bodyPr/>
                    <a:lstStyle>
                      <a:lvl1pPr marL="0" algn="l" defTabSz="914400" rtl="0" eaLnBrk="1" latinLnBrk="0" hangingPunct="1">
                        <a:defRPr kumimoji="1" sz="1800" kern="1200">
                          <a:solidFill>
                            <a:schemeClr val="tx1"/>
                          </a:solidFill>
                          <a:latin typeface="Calibri"/>
                          <a:ea typeface=""/>
                          <a:cs typeface=""/>
                        </a:defRPr>
                      </a:lvl1pPr>
                      <a:lvl2pPr marL="457200" algn="l" defTabSz="914400" rtl="0" eaLnBrk="1" latinLnBrk="0" hangingPunct="1">
                        <a:defRPr kumimoji="1" sz="1800" kern="1200">
                          <a:solidFill>
                            <a:schemeClr val="tx1"/>
                          </a:solidFill>
                          <a:latin typeface="Calibri"/>
                          <a:ea typeface=""/>
                          <a:cs typeface=""/>
                        </a:defRPr>
                      </a:lvl2pPr>
                      <a:lvl3pPr marL="914400" algn="l" defTabSz="914400" rtl="0" eaLnBrk="1" latinLnBrk="0" hangingPunct="1">
                        <a:defRPr kumimoji="1" sz="1800" kern="1200">
                          <a:solidFill>
                            <a:schemeClr val="tx1"/>
                          </a:solidFill>
                          <a:latin typeface="Calibri"/>
                          <a:ea typeface=""/>
                          <a:cs typeface=""/>
                        </a:defRPr>
                      </a:lvl3pPr>
                      <a:lvl4pPr marL="1371600" algn="l" defTabSz="914400" rtl="0" eaLnBrk="1" latinLnBrk="0" hangingPunct="1">
                        <a:defRPr kumimoji="1" sz="1800" kern="1200">
                          <a:solidFill>
                            <a:schemeClr val="tx1"/>
                          </a:solidFill>
                          <a:latin typeface="Calibri"/>
                          <a:ea typeface=""/>
                          <a:cs typeface=""/>
                        </a:defRPr>
                      </a:lvl4pPr>
                      <a:lvl5pPr marL="1828800" algn="l" defTabSz="914400" rtl="0" eaLnBrk="1" latinLnBrk="0" hangingPunct="1">
                        <a:defRPr kumimoji="1" sz="1800" kern="1200">
                          <a:solidFill>
                            <a:schemeClr val="tx1"/>
                          </a:solidFill>
                          <a:latin typeface="Calibri"/>
                          <a:ea typeface=""/>
                          <a:cs typeface=""/>
                        </a:defRPr>
                      </a:lvl5pPr>
                      <a:lvl6pPr marL="2286000" algn="l" defTabSz="914400" rtl="0" eaLnBrk="1" latinLnBrk="0" hangingPunct="1">
                        <a:defRPr kumimoji="1" sz="1800" kern="1200">
                          <a:solidFill>
                            <a:schemeClr val="tx1"/>
                          </a:solidFill>
                          <a:latin typeface="Calibri"/>
                          <a:ea typeface=""/>
                          <a:cs typeface=""/>
                        </a:defRPr>
                      </a:lvl6pPr>
                      <a:lvl7pPr marL="2743200" algn="l" defTabSz="914400" rtl="0" eaLnBrk="1" latinLnBrk="0" hangingPunct="1">
                        <a:defRPr kumimoji="1" sz="1800" kern="1200">
                          <a:solidFill>
                            <a:schemeClr val="tx1"/>
                          </a:solidFill>
                          <a:latin typeface="Calibri"/>
                          <a:ea typeface=""/>
                          <a:cs typeface=""/>
                        </a:defRPr>
                      </a:lvl7pPr>
                      <a:lvl8pPr marL="3200400" algn="l" defTabSz="914400" rtl="0" eaLnBrk="1" latinLnBrk="0" hangingPunct="1">
                        <a:defRPr kumimoji="1" sz="1800" kern="1200">
                          <a:solidFill>
                            <a:schemeClr val="tx1"/>
                          </a:solidFill>
                          <a:latin typeface="Calibri"/>
                          <a:ea typeface=""/>
                          <a:cs typeface=""/>
                        </a:defRPr>
                      </a:lvl8pPr>
                      <a:lvl9pPr marL="3657600" algn="l" defTabSz="914400" rtl="0" eaLnBrk="1" latinLnBrk="0" hangingPunct="1">
                        <a:defRPr kumimoji="1" sz="1800" kern="1200">
                          <a:solidFill>
                            <a:schemeClr val="tx1"/>
                          </a:solidFill>
                          <a:latin typeface="Calibri"/>
                          <a:ea typeface=""/>
                          <a:cs typeface=""/>
                        </a:defRPr>
                      </a:lvl9pPr>
                    </a:lstStyle>
                    <a:p>
                      <a:pPr algn="ctr"/>
                      <a:r>
                        <a:rPr kumimoji="1" lang="en-US" altLang="ja-JP" sz="1400" dirty="0" smtClean="0"/>
                        <a:t>1,000</a:t>
                      </a:r>
                      <a:r>
                        <a:rPr kumimoji="1" lang="ja-JP" altLang="en-US" sz="1400" dirty="0" smtClean="0"/>
                        <a:t>点</a:t>
                      </a:r>
                      <a:endParaRPr kumimoji="1" lang="ja-JP" altLang="en-US" sz="1400" dirty="0"/>
                    </a:p>
                  </a:txBody>
                  <a:tcPr marL="99060" marR="99060" anchor="ctr"/>
                </a:tc>
              </a:tr>
            </a:tbl>
          </a:graphicData>
        </a:graphic>
      </p:graphicFrame>
      <p:graphicFrame>
        <p:nvGraphicFramePr>
          <p:cNvPr id="21" name="表 20"/>
          <p:cNvGraphicFramePr>
            <a:graphicFrameLocks noGrp="1"/>
          </p:cNvGraphicFramePr>
          <p:nvPr>
            <p:extLst/>
          </p:nvPr>
        </p:nvGraphicFramePr>
        <p:xfrm>
          <a:off x="1461535" y="3639656"/>
          <a:ext cx="4948881" cy="2057400"/>
        </p:xfrm>
        <a:graphic>
          <a:graphicData uri="http://schemas.openxmlformats.org/drawingml/2006/table">
            <a:tbl>
              <a:tblPr firstRow="1" bandRow="1">
                <a:tableStyleId>{21E4AEA4-8DFA-4A89-87EB-49C32662AFE0}</a:tableStyleId>
              </a:tblPr>
              <a:tblGrid>
                <a:gridCol w="2376019"/>
                <a:gridCol w="863600"/>
                <a:gridCol w="855133"/>
                <a:gridCol w="854129"/>
              </a:tblGrid>
              <a:tr h="445346">
                <a:tc gridSpan="4">
                  <a:txBody>
                    <a:bodyPr/>
                    <a:lstStyle>
                      <a:lvl1pPr marL="0" algn="l" defTabSz="914400" rtl="0" eaLnBrk="1" latinLnBrk="0" hangingPunct="1">
                        <a:defRPr kumimoji="1" sz="1800" b="1" kern="1200">
                          <a:solidFill>
                            <a:schemeClr val="lt1"/>
                          </a:solidFill>
                          <a:latin typeface="Calibri"/>
                          <a:ea typeface=""/>
                          <a:cs typeface=""/>
                        </a:defRPr>
                      </a:lvl1pPr>
                      <a:lvl2pPr marL="457200" algn="l" defTabSz="914400" rtl="0" eaLnBrk="1" latinLnBrk="0" hangingPunct="1">
                        <a:defRPr kumimoji="1" sz="1800" b="1" kern="1200">
                          <a:solidFill>
                            <a:schemeClr val="lt1"/>
                          </a:solidFill>
                          <a:latin typeface="Calibri"/>
                          <a:ea typeface=""/>
                          <a:cs typeface=""/>
                        </a:defRPr>
                      </a:lvl2pPr>
                      <a:lvl3pPr marL="914400" algn="l" defTabSz="914400" rtl="0" eaLnBrk="1" latinLnBrk="0" hangingPunct="1">
                        <a:defRPr kumimoji="1" sz="1800" b="1" kern="1200">
                          <a:solidFill>
                            <a:schemeClr val="lt1"/>
                          </a:solidFill>
                          <a:latin typeface="Calibri"/>
                          <a:ea typeface=""/>
                          <a:cs typeface=""/>
                        </a:defRPr>
                      </a:lvl3pPr>
                      <a:lvl4pPr marL="1371600" algn="l" defTabSz="914400" rtl="0" eaLnBrk="1" latinLnBrk="0" hangingPunct="1">
                        <a:defRPr kumimoji="1" sz="1800" b="1" kern="1200">
                          <a:solidFill>
                            <a:schemeClr val="lt1"/>
                          </a:solidFill>
                          <a:latin typeface="Calibri"/>
                          <a:ea typeface=""/>
                          <a:cs typeface=""/>
                        </a:defRPr>
                      </a:lvl4pPr>
                      <a:lvl5pPr marL="1828800" algn="l" defTabSz="914400" rtl="0" eaLnBrk="1" latinLnBrk="0" hangingPunct="1">
                        <a:defRPr kumimoji="1" sz="1800" b="1" kern="1200">
                          <a:solidFill>
                            <a:schemeClr val="lt1"/>
                          </a:solidFill>
                          <a:latin typeface="Calibri"/>
                          <a:ea typeface=""/>
                          <a:cs typeface=""/>
                        </a:defRPr>
                      </a:lvl5pPr>
                      <a:lvl6pPr marL="2286000" algn="l" defTabSz="914400" rtl="0" eaLnBrk="1" latinLnBrk="0" hangingPunct="1">
                        <a:defRPr kumimoji="1" sz="1800" b="1" kern="1200">
                          <a:solidFill>
                            <a:schemeClr val="lt1"/>
                          </a:solidFill>
                          <a:latin typeface="Calibri"/>
                          <a:ea typeface=""/>
                          <a:cs typeface=""/>
                        </a:defRPr>
                      </a:lvl6pPr>
                      <a:lvl7pPr marL="2743200" algn="l" defTabSz="914400" rtl="0" eaLnBrk="1" latinLnBrk="0" hangingPunct="1">
                        <a:defRPr kumimoji="1" sz="1800" b="1" kern="1200">
                          <a:solidFill>
                            <a:schemeClr val="lt1"/>
                          </a:solidFill>
                          <a:latin typeface="Calibri"/>
                          <a:ea typeface=""/>
                          <a:cs typeface=""/>
                        </a:defRPr>
                      </a:lvl7pPr>
                      <a:lvl8pPr marL="3200400" algn="l" defTabSz="914400" rtl="0" eaLnBrk="1" latinLnBrk="0" hangingPunct="1">
                        <a:defRPr kumimoji="1" sz="1800" b="1" kern="1200">
                          <a:solidFill>
                            <a:schemeClr val="lt1"/>
                          </a:solidFill>
                          <a:latin typeface="Calibri"/>
                          <a:ea typeface=""/>
                          <a:cs typeface=""/>
                        </a:defRPr>
                      </a:lvl8pPr>
                      <a:lvl9pPr marL="3657600" algn="l" defTabSz="914400" rtl="0" eaLnBrk="1" latinLnBrk="0" hangingPunct="1">
                        <a:defRPr kumimoji="1" sz="1800" b="1" kern="1200">
                          <a:solidFill>
                            <a:schemeClr val="lt1"/>
                          </a:solidFill>
                          <a:latin typeface="Calibri"/>
                          <a:ea typeface=""/>
                          <a:cs typeface=""/>
                        </a:defRPr>
                      </a:lvl9pPr>
                    </a:lstStyle>
                    <a:p>
                      <a:pPr algn="ctr"/>
                      <a:r>
                        <a:rPr kumimoji="1" lang="ja-JP" altLang="en-US" sz="1600" dirty="0" smtClean="0"/>
                        <a:t>改定後</a:t>
                      </a:r>
                      <a:endParaRPr kumimoji="1" lang="en-US" altLang="ja-JP" sz="1600" dirty="0" smtClean="0"/>
                    </a:p>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（在総管：在支診）</a:t>
                      </a:r>
                    </a:p>
                  </a:txBody>
                  <a:tcPr marL="99060" marR="99060" anchor="ct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241229">
                <a:tc rowSpan="2">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endParaRPr kumimoji="1" lang="en-US" altLang="ja-JP" sz="1500" u="none" dirty="0" smtClean="0"/>
                    </a:p>
                  </a:txBody>
                  <a:tcPr marL="99060" marR="99060" anchor="ctr"/>
                </a:tc>
                <a:tc gridSpan="3">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ctr"/>
                      <a:r>
                        <a:rPr kumimoji="1" lang="ja-JP" altLang="en-US" sz="1350" b="1" u="sng" dirty="0" smtClean="0">
                          <a:solidFill>
                            <a:srgbClr val="0070C0"/>
                          </a:solidFill>
                        </a:rPr>
                        <a:t>単一建物診療患者の人数</a:t>
                      </a:r>
                      <a:r>
                        <a:rPr kumimoji="1" lang="en-US" altLang="ja-JP" sz="1350" b="1" u="sng" baseline="30000" dirty="0" smtClean="0">
                          <a:solidFill>
                            <a:srgbClr val="0070C0"/>
                          </a:solidFill>
                        </a:rPr>
                        <a:t>※2</a:t>
                      </a:r>
                    </a:p>
                  </a:txBody>
                  <a:tcPr marL="99060" marR="99060" anchor="ctr"/>
                </a:tc>
                <a:tc hMerge="1">
                  <a:txBody>
                    <a:bodyPr/>
                    <a:lstStyle/>
                    <a:p>
                      <a:endParaRPr kumimoji="1" lang="ja-JP" altLang="en-US"/>
                    </a:p>
                  </a:txBody>
                  <a:tcPr/>
                </a:tc>
                <a:tc hMerge="1">
                  <a:txBody>
                    <a:bodyPr/>
                    <a:lstStyle/>
                    <a:p>
                      <a:endParaRPr kumimoji="1" lang="ja-JP" altLang="en-US"/>
                    </a:p>
                  </a:txBody>
                  <a:tcPr/>
                </a:tc>
              </a:tr>
              <a:tr h="241229">
                <a:tc vMerge="1">
                  <a:txBody>
                    <a:bodyPr/>
                    <a:lstStyle/>
                    <a:p>
                      <a:pPr algn="l"/>
                      <a:endParaRPr kumimoji="1" lang="en-US" altLang="ja-JP" sz="1500" u="none" dirty="0" smtClean="0"/>
                    </a:p>
                  </a:txBody>
                  <a:tcPr marL="99060" marR="99060" anchor="ctr">
                    <a:lnL w="12700" cap="flat" cmpd="sng" algn="ctr">
                      <a:solidFill>
                        <a:sysClr val="window" lastClr="FFFFFF">
                          <a:lumMod val="50000"/>
                        </a:sysClr>
                      </a:solidFill>
                      <a:prstDash val="solid"/>
                      <a:round/>
                      <a:headEnd type="none" w="med" len="med"/>
                      <a:tailEnd type="none" w="med" len="med"/>
                    </a:lnL>
                    <a:lnR w="12700" cap="flat" cmpd="sng" algn="ctr">
                      <a:solidFill>
                        <a:sysClr val="window" lastClr="FFFFFF">
                          <a:lumMod val="50000"/>
                        </a:sysClr>
                      </a:solidFill>
                      <a:prstDash val="solid"/>
                      <a:round/>
                      <a:headEnd type="none" w="med" len="med"/>
                      <a:tailEnd type="none" w="med" len="med"/>
                    </a:lnR>
                    <a:lnT w="12700" cap="flat" cmpd="sng" algn="ctr">
                      <a:solidFill>
                        <a:sysClr val="window" lastClr="FFFFFF">
                          <a:lumMod val="50000"/>
                        </a:sysClr>
                      </a:solidFill>
                      <a:prstDash val="solid"/>
                      <a:round/>
                      <a:headEnd type="none" w="med" len="med"/>
                      <a:tailEnd type="none" w="med" len="med"/>
                    </a:lnT>
                    <a:lnB w="12700" cap="flat" cmpd="sng" algn="ctr">
                      <a:solidFill>
                        <a:sysClr val="window" lastClr="FFFFFF">
                          <a:lumMod val="50000"/>
                        </a:sysClr>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p>
                      <a:pPr algn="ctr"/>
                      <a:r>
                        <a:rPr kumimoji="1" lang="en-US" altLang="ja-JP" sz="1350" b="1" u="sng" dirty="0" smtClean="0">
                          <a:solidFill>
                            <a:srgbClr val="0070C0"/>
                          </a:solidFill>
                        </a:rPr>
                        <a:t>1</a:t>
                      </a:r>
                      <a:r>
                        <a:rPr kumimoji="1" lang="ja-JP" altLang="en-US" sz="1350" b="1" u="sng" dirty="0" smtClean="0">
                          <a:solidFill>
                            <a:srgbClr val="0070C0"/>
                          </a:solidFill>
                        </a:rPr>
                        <a:t>人</a:t>
                      </a:r>
                      <a:endParaRPr kumimoji="1" lang="en-US" altLang="ja-JP" sz="1350" b="1" u="sng" dirty="0" smtClean="0">
                        <a:solidFill>
                          <a:srgbClr val="0070C0"/>
                        </a:solidFill>
                      </a:endParaRPr>
                    </a:p>
                  </a:txBody>
                  <a:tcPr marL="99060" marR="99060" anchor="ctr"/>
                </a:tc>
                <a:tc>
                  <a:txBody>
                    <a:bodyPr/>
                    <a:lstStyle/>
                    <a:p>
                      <a:pPr algn="ctr"/>
                      <a:r>
                        <a:rPr kumimoji="1" lang="en-US" altLang="ja-JP" sz="1350" b="1" u="sng" dirty="0" smtClean="0">
                          <a:solidFill>
                            <a:srgbClr val="0070C0"/>
                          </a:solidFill>
                        </a:rPr>
                        <a:t>2</a:t>
                      </a:r>
                      <a:r>
                        <a:rPr kumimoji="1" lang="ja-JP" altLang="en-US" sz="1350" b="1" u="sng" dirty="0" smtClean="0">
                          <a:solidFill>
                            <a:srgbClr val="0070C0"/>
                          </a:solidFill>
                        </a:rPr>
                        <a:t>～</a:t>
                      </a:r>
                      <a:r>
                        <a:rPr kumimoji="1" lang="en-US" altLang="ja-JP" sz="1350" b="1" u="sng" dirty="0" smtClean="0">
                          <a:solidFill>
                            <a:srgbClr val="0070C0"/>
                          </a:solidFill>
                        </a:rPr>
                        <a:t>9</a:t>
                      </a:r>
                      <a:r>
                        <a:rPr kumimoji="1" lang="ja-JP" altLang="en-US" sz="1350" b="1" u="sng" dirty="0" smtClean="0">
                          <a:solidFill>
                            <a:srgbClr val="0070C0"/>
                          </a:solidFill>
                        </a:rPr>
                        <a:t>人</a:t>
                      </a:r>
                      <a:endParaRPr kumimoji="1" lang="en-US" altLang="ja-JP" sz="1350" b="1" u="sng" dirty="0" smtClean="0">
                        <a:solidFill>
                          <a:srgbClr val="0070C0"/>
                        </a:solidFill>
                      </a:endParaRPr>
                    </a:p>
                  </a:txBody>
                  <a:tcPr marL="99060" marR="99060" anchor="ctr"/>
                </a:tc>
                <a:tc>
                  <a:txBody>
                    <a:bodyPr/>
                    <a:lstStyle/>
                    <a:p>
                      <a:pPr algn="ctr"/>
                      <a:r>
                        <a:rPr kumimoji="1" lang="en-US" altLang="ja-JP" sz="1350" b="1" u="sng" dirty="0" smtClean="0">
                          <a:solidFill>
                            <a:srgbClr val="0070C0"/>
                          </a:solidFill>
                        </a:rPr>
                        <a:t>10</a:t>
                      </a:r>
                      <a:r>
                        <a:rPr kumimoji="1" lang="ja-JP" altLang="en-US" sz="1350" b="1" u="sng" dirty="0" smtClean="0">
                          <a:solidFill>
                            <a:srgbClr val="0070C0"/>
                          </a:solidFill>
                        </a:rPr>
                        <a:t>人～</a:t>
                      </a:r>
                      <a:endParaRPr kumimoji="1" lang="en-US" altLang="ja-JP" sz="1350" b="1" u="sng" dirty="0" smtClean="0">
                        <a:solidFill>
                          <a:srgbClr val="0070C0"/>
                        </a:solidFill>
                      </a:endParaRPr>
                    </a:p>
                  </a:txBody>
                  <a:tcPr marL="99060" marR="99060" anchor="ctr"/>
                </a:tc>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b="1" u="sng" dirty="0" smtClean="0">
                          <a:solidFill>
                            <a:srgbClr val="0070C0"/>
                          </a:solidFill>
                        </a:rPr>
                        <a:t>重症患者（月</a:t>
                      </a:r>
                      <a:r>
                        <a:rPr kumimoji="1" lang="en-US" altLang="ja-JP" sz="1350" b="1" u="sng" dirty="0" smtClean="0">
                          <a:solidFill>
                            <a:srgbClr val="0070C0"/>
                          </a:solidFill>
                        </a:rPr>
                        <a:t>2</a:t>
                      </a:r>
                      <a:r>
                        <a:rPr kumimoji="1" lang="ja-JP" altLang="en-US" sz="1350" b="1" u="sng" dirty="0" smtClean="0">
                          <a:solidFill>
                            <a:srgbClr val="0070C0"/>
                          </a:solidFill>
                        </a:rPr>
                        <a:t>回以上訪問）</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4,600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3,780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2,400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b="1" u="sng" dirty="0" smtClean="0">
                          <a:solidFill>
                            <a:srgbClr val="0070C0"/>
                          </a:solidFill>
                        </a:rPr>
                        <a:t>月</a:t>
                      </a:r>
                      <a:r>
                        <a:rPr kumimoji="1" lang="en-US" altLang="ja-JP" sz="1350" b="1" u="sng" dirty="0" smtClean="0">
                          <a:solidFill>
                            <a:srgbClr val="0070C0"/>
                          </a:solidFill>
                        </a:rPr>
                        <a:t>2</a:t>
                      </a:r>
                      <a:r>
                        <a:rPr kumimoji="1" lang="ja-JP" altLang="en-US" sz="1350" b="1" u="sng" dirty="0" smtClean="0">
                          <a:solidFill>
                            <a:srgbClr val="0070C0"/>
                          </a:solidFill>
                        </a:rPr>
                        <a:t>回以上訪問している場合</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3,800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2,100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1,100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r>
              <a:tr h="24741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algn="l"/>
                      <a:r>
                        <a:rPr kumimoji="1" lang="ja-JP" altLang="en-US" sz="1350" b="1" u="sng" dirty="0" smtClean="0">
                          <a:solidFill>
                            <a:srgbClr val="0070C0"/>
                          </a:solidFill>
                        </a:rPr>
                        <a:t>月</a:t>
                      </a:r>
                      <a:r>
                        <a:rPr kumimoji="1" lang="en-US" altLang="ja-JP" sz="1350" b="1" u="sng" dirty="0" smtClean="0">
                          <a:solidFill>
                            <a:srgbClr val="0070C0"/>
                          </a:solidFill>
                        </a:rPr>
                        <a:t>1</a:t>
                      </a:r>
                      <a:r>
                        <a:rPr kumimoji="1" lang="ja-JP" altLang="en-US" sz="1350" b="1" u="sng" dirty="0" smtClean="0">
                          <a:solidFill>
                            <a:srgbClr val="0070C0"/>
                          </a:solidFill>
                        </a:rPr>
                        <a:t>回訪問している場合</a:t>
                      </a:r>
                      <a:endParaRPr kumimoji="1" lang="en-US" altLang="ja-JP" sz="1350" b="1" u="sng" dirty="0" smtClean="0">
                        <a:solidFill>
                          <a:srgbClr val="0070C0"/>
                        </a:solidFill>
                      </a:endParaRPr>
                    </a:p>
                  </a:txBody>
                  <a:tcPr marL="99060" marR="99060" anchor="ctr"/>
                </a:tc>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2,280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1,260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u="sng" dirty="0" smtClean="0">
                          <a:solidFill>
                            <a:srgbClr val="0070C0"/>
                          </a:solidFill>
                        </a:rPr>
                        <a:t>660</a:t>
                      </a:r>
                      <a:r>
                        <a:rPr kumimoji="1" lang="ja-JP" altLang="en-US" sz="1400" b="1" u="sng" dirty="0" smtClean="0">
                          <a:solidFill>
                            <a:srgbClr val="0070C0"/>
                          </a:solidFill>
                        </a:rPr>
                        <a:t>点</a:t>
                      </a:r>
                      <a:endParaRPr kumimoji="1" lang="en-US" altLang="ja-JP" sz="1400" b="1" u="sng" dirty="0" smtClean="0">
                        <a:solidFill>
                          <a:srgbClr val="0070C0"/>
                        </a:solidFill>
                      </a:endParaRPr>
                    </a:p>
                  </a:txBody>
                  <a:tcPr marL="99060" marR="99060" anchor="ctr"/>
                </a:tc>
              </a:tr>
            </a:tbl>
          </a:graphicData>
        </a:graphic>
      </p:graphicFrame>
      <p:sp>
        <p:nvSpPr>
          <p:cNvPr id="26" name="下矢印 25"/>
          <p:cNvSpPr/>
          <p:nvPr/>
        </p:nvSpPr>
        <p:spPr>
          <a:xfrm>
            <a:off x="4962769" y="2564904"/>
            <a:ext cx="536292" cy="1512168"/>
          </a:xfrm>
          <a:prstGeom prst="downArrow">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8" name="角丸四角形吹き出し 27"/>
          <p:cNvSpPr/>
          <p:nvPr/>
        </p:nvSpPr>
        <p:spPr>
          <a:xfrm>
            <a:off x="6512578" y="2591090"/>
            <a:ext cx="3199546" cy="2262450"/>
          </a:xfrm>
          <a:prstGeom prst="wedgeRoundRectCallout">
            <a:avLst>
              <a:gd name="adj1" fmla="val -82207"/>
              <a:gd name="adj2" fmla="val -27253"/>
              <a:gd name="adj3" fmla="val 16667"/>
            </a:avLst>
          </a:prstGeom>
          <a:solidFill>
            <a:srgbClr val="BDFFDB"/>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1600" b="1" u="sng" dirty="0" smtClean="0">
                <a:solidFill>
                  <a:srgbClr val="000000"/>
                </a:solidFill>
              </a:rPr>
              <a:t>対応②＜経過措置＞</a:t>
            </a:r>
            <a:endParaRPr lang="en-US" altLang="ja-JP" sz="1600" b="1" u="sng" dirty="0">
              <a:solidFill>
                <a:srgbClr val="000000"/>
              </a:solidFill>
            </a:endParaRPr>
          </a:p>
          <a:p>
            <a:r>
              <a:rPr lang="ja-JP" altLang="en-US" sz="1600" b="1" dirty="0" smtClean="0">
                <a:solidFill>
                  <a:srgbClr val="000000"/>
                </a:solidFill>
              </a:rPr>
              <a:t>　</a:t>
            </a:r>
            <a:r>
              <a:rPr lang="ja-JP" altLang="en-US" sz="1600" dirty="0" smtClean="0">
                <a:solidFill>
                  <a:srgbClr val="000000"/>
                </a:solidFill>
              </a:rPr>
              <a:t>平成２８年３月以前に在総管を算定できた住居（認知症グループホーム、特定施設以外の有料老人ホーム等）に居住している患者は、平成２８年度中は在総管を算定できる</a:t>
            </a:r>
            <a:endParaRPr lang="ja-JP" altLang="en-US" sz="1600" dirty="0">
              <a:solidFill>
                <a:srgbClr val="000000"/>
              </a:solidFill>
            </a:endParaRPr>
          </a:p>
        </p:txBody>
      </p:sp>
      <p:sp>
        <p:nvSpPr>
          <p:cNvPr id="25" name="Rectangle 2"/>
          <p:cNvSpPr txBox="1">
            <a:spLocks noChangeArrowheads="1"/>
          </p:cNvSpPr>
          <p:nvPr/>
        </p:nvSpPr>
        <p:spPr>
          <a:xfrm>
            <a:off x="117941" y="187703"/>
            <a:ext cx="9689654" cy="375952"/>
          </a:xfrm>
          <a:prstGeom prst="rect">
            <a:avLst/>
          </a:prstGeo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marL="363538" indent="-363538" algn="ctr"/>
            <a:r>
              <a:rPr lang="ja-JP" altLang="en-US" sz="2400" dirty="0">
                <a:solidFill>
                  <a:prstClr val="black"/>
                </a:solidFill>
                <a:latin typeface="ＭＳ Ｐゴシック" pitchFamily="50" charset="-128"/>
              </a:rPr>
              <a:t>在宅医療の報酬見直しに係る取り扱い（経過措置等</a:t>
            </a:r>
            <a:r>
              <a:rPr lang="ja-JP" altLang="en-US" sz="2400" dirty="0" smtClean="0">
                <a:solidFill>
                  <a:prstClr val="black"/>
                </a:solidFill>
                <a:latin typeface="ＭＳ Ｐゴシック" pitchFamily="50" charset="-128"/>
              </a:rPr>
              <a:t>）　対応②</a:t>
            </a:r>
            <a:endParaRPr lang="en-US" altLang="ja-JP" sz="2400" dirty="0">
              <a:solidFill>
                <a:prstClr val="black"/>
              </a:solidFill>
            </a:endParaRPr>
          </a:p>
        </p:txBody>
      </p:sp>
      <p:pic>
        <p:nvPicPr>
          <p:cNvPr id="29" name="Picture 12"/>
          <p:cNvPicPr>
            <a:picLocks noChangeAspect="1" noChangeArrowheads="1"/>
          </p:cNvPicPr>
          <p:nvPr/>
        </p:nvPicPr>
        <p:blipFill>
          <a:blip r:embed="rId3" cstate="print"/>
          <a:srcRect/>
          <a:stretch>
            <a:fillRect/>
          </a:stretch>
        </p:blipFill>
        <p:spPr bwMode="auto">
          <a:xfrm>
            <a:off x="7449278" y="1700808"/>
            <a:ext cx="1326147" cy="864096"/>
          </a:xfrm>
          <a:prstGeom prst="rect">
            <a:avLst/>
          </a:prstGeom>
          <a:noFill/>
          <a:ln w="9525">
            <a:noFill/>
            <a:miter lim="800000"/>
            <a:headEnd/>
            <a:tailEnd/>
          </a:ln>
        </p:spPr>
      </p:pic>
    </p:spTree>
    <p:extLst>
      <p:ext uri="{BB962C8B-B14F-4D97-AF65-F5344CB8AC3E}">
        <p14:creationId xmlns:p14="http://schemas.microsoft.com/office/powerpoint/2010/main" val="2758795552"/>
      </p:ext>
    </p:extLst>
  </p:cSld>
  <p:clrMapOvr>
    <a:masterClrMapping/>
  </p:clrMapOvr>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48384" y="1030964"/>
            <a:ext cx="9818704" cy="5625355"/>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sz="1400" dirty="0" smtClean="0">
                <a:solidFill>
                  <a:prstClr val="black"/>
                </a:solidFill>
              </a:rPr>
              <a:t>　</a:t>
            </a:r>
            <a:r>
              <a:rPr lang="ja-JP" altLang="en-US" sz="1200" dirty="0" smtClean="0">
                <a:solidFill>
                  <a:prstClr val="black"/>
                </a:solidFill>
              </a:rPr>
              <a:t>在宅医療において、実績に応じた評価を行う観点から、緊急往診及び看取りの十分な実績を有する在支診・在支病に対する評価の見直しを行う。</a:t>
            </a:r>
            <a:endParaRPr lang="en-US" altLang="ja-JP" sz="1200" dirty="0">
              <a:solidFill>
                <a:prstClr val="black"/>
              </a:solidFill>
            </a:endParaRPr>
          </a:p>
          <a:p>
            <a:pPr>
              <a:lnSpc>
                <a:spcPts val="1800"/>
              </a:lnSpc>
            </a:pPr>
            <a:r>
              <a:rPr lang="ja-JP" altLang="en-US" sz="1600" dirty="0" smtClean="0">
                <a:solidFill>
                  <a:srgbClr val="0070C0"/>
                </a:solidFill>
                <a:latin typeface="ＭＳ Ｐゴシック"/>
              </a:rPr>
              <a:t>　　</a:t>
            </a:r>
            <a:r>
              <a:rPr lang="ja-JP" altLang="en-US" sz="1600" b="1" dirty="0" smtClean="0">
                <a:solidFill>
                  <a:srgbClr val="0070C0"/>
                </a:solidFill>
              </a:rPr>
              <a:t>１．機能強化型の在支診・在支病のうち、緩和ケアに関する十分な経験を有し、十分な緊急往診や看取り</a:t>
            </a:r>
            <a:endParaRPr lang="en-US" altLang="ja-JP" sz="1600" b="1" dirty="0" smtClean="0">
              <a:solidFill>
                <a:srgbClr val="0070C0"/>
              </a:solidFill>
            </a:endParaRPr>
          </a:p>
          <a:p>
            <a:pPr>
              <a:lnSpc>
                <a:spcPts val="1800"/>
              </a:lnSpc>
            </a:pPr>
            <a:r>
              <a:rPr lang="en-US" altLang="ja-JP" sz="1600" b="1" dirty="0">
                <a:solidFill>
                  <a:srgbClr val="0070C0"/>
                </a:solidFill>
              </a:rPr>
              <a:t> </a:t>
            </a:r>
            <a:r>
              <a:rPr lang="en-US" altLang="ja-JP" sz="1600" b="1" dirty="0" smtClean="0">
                <a:solidFill>
                  <a:srgbClr val="0070C0"/>
                </a:solidFill>
              </a:rPr>
              <a:t>         </a:t>
            </a:r>
            <a:r>
              <a:rPr lang="ja-JP" altLang="en-US" sz="1600" b="1" dirty="0" smtClean="0">
                <a:solidFill>
                  <a:srgbClr val="0070C0"/>
                </a:solidFill>
              </a:rPr>
              <a:t>の実績を有する医療機関に対する評価を新設する</a:t>
            </a:r>
            <a:endParaRPr lang="en-US" altLang="ja-JP" sz="1600" b="1" dirty="0" smtClean="0">
              <a:solidFill>
                <a:srgbClr val="0070C0"/>
              </a:solidFill>
            </a:endParaRPr>
          </a:p>
          <a:p>
            <a:pPr>
              <a:lnSpc>
                <a:spcPts val="1800"/>
              </a:lnSpc>
            </a:pPr>
            <a:r>
              <a:rPr lang="en-US" altLang="ja-JP" sz="1600" b="1" dirty="0" smtClean="0">
                <a:solidFill>
                  <a:srgbClr val="0070C0"/>
                </a:solidFill>
              </a:rPr>
              <a:t>      </a:t>
            </a:r>
            <a:r>
              <a:rPr lang="ja-JP" altLang="en-US" sz="1600" b="1" u="sng" dirty="0" smtClean="0">
                <a:solidFill>
                  <a:srgbClr val="0070C0"/>
                </a:solidFill>
              </a:rPr>
              <a:t>（新）     </a:t>
            </a:r>
            <a:r>
              <a:rPr lang="ja-JP" altLang="en-US" sz="1600" b="1" u="sng" dirty="0">
                <a:solidFill>
                  <a:srgbClr val="0070C0"/>
                </a:solidFill>
              </a:rPr>
              <a:t>在宅</a:t>
            </a:r>
            <a:r>
              <a:rPr lang="ja-JP" altLang="en-US" sz="1600" b="1" u="sng" dirty="0" smtClean="0">
                <a:solidFill>
                  <a:srgbClr val="0070C0"/>
                </a:solidFill>
              </a:rPr>
              <a:t>緩和ケア充実診療所・病院加算（緊急、夜間・休日又は深夜の往診）：１００点</a:t>
            </a:r>
            <a:endParaRPr lang="en-US" altLang="ja-JP" sz="1600" b="1" u="sng" dirty="0" smtClean="0">
              <a:solidFill>
                <a:srgbClr val="0070C0"/>
              </a:solidFill>
            </a:endParaRPr>
          </a:p>
          <a:p>
            <a:pPr>
              <a:lnSpc>
                <a:spcPts val="1800"/>
              </a:lnSpc>
            </a:pPr>
            <a:r>
              <a:rPr lang="ja-JP" altLang="en-US" sz="1600" b="1" dirty="0">
                <a:solidFill>
                  <a:srgbClr val="0070C0"/>
                </a:solidFill>
              </a:rPr>
              <a:t>　</a:t>
            </a:r>
            <a:r>
              <a:rPr lang="ja-JP" altLang="en-US" sz="1600" b="1" dirty="0" smtClean="0">
                <a:solidFill>
                  <a:srgbClr val="0070C0"/>
                </a:solidFill>
              </a:rPr>
              <a:t>　</a:t>
            </a:r>
            <a:r>
              <a:rPr lang="ja-JP" altLang="en-US" sz="1600" b="1" u="sng" dirty="0" smtClean="0">
                <a:solidFill>
                  <a:srgbClr val="0070C0"/>
                </a:solidFill>
              </a:rPr>
              <a:t>（新）　  在宅緩和ケア充実診療所・病院加算（ターミナルケア加算）　　　　　　　  ：１</a:t>
            </a:r>
            <a:r>
              <a:rPr lang="en-US" altLang="ja-JP" sz="1600" b="1" u="sng" dirty="0" smtClean="0">
                <a:solidFill>
                  <a:srgbClr val="0070C0"/>
                </a:solidFill>
              </a:rPr>
              <a:t>,</a:t>
            </a:r>
            <a:r>
              <a:rPr lang="ja-JP" altLang="en-US" sz="1600" b="1" u="sng" dirty="0" smtClean="0">
                <a:solidFill>
                  <a:srgbClr val="0070C0"/>
                </a:solidFill>
              </a:rPr>
              <a:t>０００点</a:t>
            </a:r>
            <a:endParaRPr lang="en-US" altLang="ja-JP" sz="1600" b="1" u="sng" dirty="0" smtClean="0">
              <a:solidFill>
                <a:srgbClr val="0070C0"/>
              </a:solidFill>
            </a:endParaRPr>
          </a:p>
          <a:p>
            <a:pPr>
              <a:lnSpc>
                <a:spcPts val="1800"/>
              </a:lnSpc>
            </a:pPr>
            <a:r>
              <a:rPr lang="en-US" altLang="ja-JP" sz="1600" b="1" dirty="0">
                <a:solidFill>
                  <a:srgbClr val="0070C0"/>
                </a:solidFill>
              </a:rPr>
              <a:t> </a:t>
            </a:r>
            <a:r>
              <a:rPr lang="en-US" altLang="ja-JP" sz="1600" b="1" dirty="0" smtClean="0">
                <a:solidFill>
                  <a:srgbClr val="0070C0"/>
                </a:solidFill>
              </a:rPr>
              <a:t>  </a:t>
            </a:r>
            <a:r>
              <a:rPr lang="en-US" altLang="ja-JP" sz="1600" dirty="0" smtClean="0">
                <a:solidFill>
                  <a:srgbClr val="0070C0"/>
                </a:solidFill>
              </a:rPr>
              <a:t>  </a:t>
            </a:r>
            <a:r>
              <a:rPr lang="en-US" altLang="ja-JP" sz="1600" u="sng" dirty="0" smtClean="0">
                <a:solidFill>
                  <a:srgbClr val="0070C0"/>
                </a:solidFill>
              </a:rPr>
              <a:t> </a:t>
            </a:r>
            <a:r>
              <a:rPr lang="ja-JP" altLang="en-US" sz="1600" b="1" u="sng" dirty="0" smtClean="0">
                <a:solidFill>
                  <a:srgbClr val="0070C0"/>
                </a:solidFill>
              </a:rPr>
              <a:t>（新）　  在宅緩和ケア充実診療所・病院加算（在宅時医学総合管理料）</a:t>
            </a:r>
            <a:endParaRPr lang="en-US" altLang="ja-JP" sz="1600" b="1" u="sng" dirty="0" smtClean="0">
              <a:solidFill>
                <a:srgbClr val="0070C0"/>
              </a:solidFill>
            </a:endParaRPr>
          </a:p>
          <a:p>
            <a:pPr>
              <a:lnSpc>
                <a:spcPts val="1800"/>
              </a:lnSpc>
            </a:pPr>
            <a:r>
              <a:rPr lang="ja-JP" altLang="en-US" sz="1600" b="1" dirty="0" smtClean="0">
                <a:solidFill>
                  <a:srgbClr val="0070C0"/>
                </a:solidFill>
              </a:rPr>
              <a:t>                                                                                          </a:t>
            </a:r>
            <a:r>
              <a:rPr lang="ja-JP" altLang="en-US" sz="1600" b="1" u="sng" dirty="0" smtClean="0">
                <a:solidFill>
                  <a:srgbClr val="0070C0"/>
                </a:solidFill>
              </a:rPr>
              <a:t>単一建物診療患者数が１人の場合：４００点</a:t>
            </a:r>
            <a:endParaRPr lang="en-US" altLang="ja-JP" sz="1600" b="1" u="sng" dirty="0" smtClean="0">
              <a:solidFill>
                <a:srgbClr val="0070C0"/>
              </a:solidFill>
            </a:endParaRPr>
          </a:p>
          <a:p>
            <a:pPr>
              <a:lnSpc>
                <a:spcPts val="1800"/>
              </a:lnSpc>
            </a:pPr>
            <a:r>
              <a:rPr lang="ja-JP" altLang="en-US" sz="1600" b="1" dirty="0" smtClean="0">
                <a:solidFill>
                  <a:srgbClr val="0070C0"/>
                </a:solidFill>
              </a:rPr>
              <a:t>                                                                                  </a:t>
            </a:r>
            <a:r>
              <a:rPr lang="ja-JP" altLang="en-US" sz="1600" b="1" u="sng" dirty="0" smtClean="0">
                <a:solidFill>
                  <a:srgbClr val="0070C0"/>
                </a:solidFill>
              </a:rPr>
              <a:t>単一建物診療患者数が２～９人の場合：２００点</a:t>
            </a:r>
            <a:endParaRPr lang="en-US" altLang="ja-JP" sz="1600" b="1" u="sng" dirty="0" smtClean="0">
              <a:solidFill>
                <a:srgbClr val="0070C0"/>
              </a:solidFill>
            </a:endParaRPr>
          </a:p>
          <a:p>
            <a:pPr>
              <a:lnSpc>
                <a:spcPts val="1800"/>
              </a:lnSpc>
            </a:pPr>
            <a:r>
              <a:rPr lang="ja-JP" altLang="en-US" sz="1600" b="1" dirty="0" smtClean="0">
                <a:solidFill>
                  <a:srgbClr val="0070C0"/>
                </a:solidFill>
              </a:rPr>
              <a:t>                                                                                                                                 </a:t>
            </a:r>
            <a:r>
              <a:rPr lang="ja-JP" altLang="en-US" sz="1600" b="1" u="sng" dirty="0" smtClean="0">
                <a:solidFill>
                  <a:srgbClr val="0070C0"/>
                </a:solidFill>
              </a:rPr>
              <a:t>その他の場合：１００点</a:t>
            </a:r>
            <a:endParaRPr lang="en-US" altLang="ja-JP" sz="1600" b="1" u="sng" dirty="0" smtClean="0">
              <a:solidFill>
                <a:srgbClr val="0070C0"/>
              </a:solidFill>
            </a:endParaRPr>
          </a:p>
          <a:p>
            <a:pPr>
              <a:lnSpc>
                <a:spcPts val="1800"/>
              </a:lnSpc>
            </a:pPr>
            <a:r>
              <a:rPr lang="ja-JP" altLang="en-US" sz="1600" b="1" dirty="0" smtClean="0">
                <a:solidFill>
                  <a:srgbClr val="0070C0"/>
                </a:solidFill>
              </a:rPr>
              <a:t>　  </a:t>
            </a:r>
            <a:r>
              <a:rPr lang="en-US" altLang="ja-JP" sz="1600" b="1" dirty="0" smtClean="0">
                <a:solidFill>
                  <a:srgbClr val="0070C0"/>
                </a:solidFill>
              </a:rPr>
              <a:t> </a:t>
            </a:r>
            <a:r>
              <a:rPr lang="ja-JP" altLang="en-US" sz="1600" b="1" u="sng" dirty="0">
                <a:solidFill>
                  <a:srgbClr val="0070C0"/>
                </a:solidFill>
              </a:rPr>
              <a:t>（新）　  在宅緩和ケア充実診療所・病院加算</a:t>
            </a:r>
            <a:r>
              <a:rPr lang="ja-JP" altLang="en-US" sz="1600" b="1" u="sng" dirty="0" smtClean="0">
                <a:solidFill>
                  <a:srgbClr val="0070C0"/>
                </a:solidFill>
              </a:rPr>
              <a:t>（施設入居時等医学</a:t>
            </a:r>
            <a:r>
              <a:rPr lang="ja-JP" altLang="en-US" sz="1600" b="1" u="sng" dirty="0">
                <a:solidFill>
                  <a:srgbClr val="0070C0"/>
                </a:solidFill>
              </a:rPr>
              <a:t>総合管理料）</a:t>
            </a:r>
            <a:endParaRPr lang="en-US" altLang="ja-JP" sz="1600" b="1" u="sng" dirty="0">
              <a:solidFill>
                <a:srgbClr val="0070C0"/>
              </a:solidFill>
            </a:endParaRPr>
          </a:p>
          <a:p>
            <a:pPr>
              <a:lnSpc>
                <a:spcPts val="1800"/>
              </a:lnSpc>
            </a:pPr>
            <a:r>
              <a:rPr lang="ja-JP" altLang="en-US" sz="1600" b="1" dirty="0">
                <a:solidFill>
                  <a:srgbClr val="0070C0"/>
                </a:solidFill>
              </a:rPr>
              <a:t>                                                                                          </a:t>
            </a:r>
            <a:r>
              <a:rPr lang="ja-JP" altLang="en-US" sz="1600" b="1" u="sng" dirty="0">
                <a:solidFill>
                  <a:srgbClr val="0070C0"/>
                </a:solidFill>
              </a:rPr>
              <a:t>単一建物診療患者数が１人の場合</a:t>
            </a:r>
            <a:r>
              <a:rPr lang="ja-JP" altLang="en-US" sz="1600" b="1" u="sng" dirty="0" smtClean="0">
                <a:solidFill>
                  <a:srgbClr val="0070C0"/>
                </a:solidFill>
              </a:rPr>
              <a:t>：３００点</a:t>
            </a:r>
            <a:endParaRPr lang="en-US" altLang="ja-JP" sz="1600" b="1" u="sng" dirty="0">
              <a:solidFill>
                <a:srgbClr val="0070C0"/>
              </a:solidFill>
            </a:endParaRPr>
          </a:p>
          <a:p>
            <a:pPr>
              <a:lnSpc>
                <a:spcPts val="1800"/>
              </a:lnSpc>
            </a:pPr>
            <a:r>
              <a:rPr lang="ja-JP" altLang="en-US" sz="1600" b="1" dirty="0">
                <a:solidFill>
                  <a:srgbClr val="0070C0"/>
                </a:solidFill>
              </a:rPr>
              <a:t>                                                                                  </a:t>
            </a:r>
            <a:r>
              <a:rPr lang="ja-JP" altLang="en-US" sz="1600" b="1" u="sng" dirty="0">
                <a:solidFill>
                  <a:srgbClr val="0070C0"/>
                </a:solidFill>
              </a:rPr>
              <a:t>単一建物診療患者数が２～９人の</a:t>
            </a:r>
            <a:r>
              <a:rPr lang="ja-JP" altLang="en-US" sz="1600" b="1" u="sng" dirty="0" smtClean="0">
                <a:solidFill>
                  <a:srgbClr val="0070C0"/>
                </a:solidFill>
              </a:rPr>
              <a:t>場合 ：１５０点</a:t>
            </a:r>
            <a:endParaRPr lang="en-US" altLang="ja-JP" sz="1600" b="1" u="sng" dirty="0">
              <a:solidFill>
                <a:srgbClr val="0070C0"/>
              </a:solidFill>
            </a:endParaRPr>
          </a:p>
          <a:p>
            <a:pPr>
              <a:lnSpc>
                <a:spcPts val="1800"/>
              </a:lnSpc>
            </a:pPr>
            <a:r>
              <a:rPr lang="ja-JP" altLang="en-US" sz="1600" b="1" dirty="0">
                <a:solidFill>
                  <a:srgbClr val="0070C0"/>
                </a:solidFill>
              </a:rPr>
              <a:t>                                                                                                                                </a:t>
            </a:r>
            <a:r>
              <a:rPr lang="ja-JP" altLang="en-US" sz="1600" b="1" dirty="0" smtClean="0">
                <a:solidFill>
                  <a:srgbClr val="0070C0"/>
                </a:solidFill>
              </a:rPr>
              <a:t> </a:t>
            </a:r>
            <a:r>
              <a:rPr lang="ja-JP" altLang="en-US" sz="1600" b="1" u="sng" dirty="0" smtClean="0">
                <a:solidFill>
                  <a:srgbClr val="0070C0"/>
                </a:solidFill>
              </a:rPr>
              <a:t>その他</a:t>
            </a:r>
            <a:r>
              <a:rPr lang="ja-JP" altLang="en-US" sz="1600" b="1" u="sng" dirty="0">
                <a:solidFill>
                  <a:srgbClr val="0070C0"/>
                </a:solidFill>
              </a:rPr>
              <a:t>の場合</a:t>
            </a:r>
            <a:r>
              <a:rPr lang="ja-JP" altLang="en-US" sz="1600" b="1" u="sng" dirty="0" smtClean="0">
                <a:solidFill>
                  <a:srgbClr val="0070C0"/>
                </a:solidFill>
              </a:rPr>
              <a:t>：    ７５点</a:t>
            </a:r>
            <a:endParaRPr lang="en-US" altLang="ja-JP" sz="1600" b="1" u="sng" dirty="0" smtClean="0">
              <a:solidFill>
                <a:srgbClr val="0070C0"/>
              </a:solidFill>
            </a:endParaRPr>
          </a:p>
          <a:p>
            <a:pPr>
              <a:lnSpc>
                <a:spcPts val="1800"/>
              </a:lnSpc>
            </a:pPr>
            <a:r>
              <a:rPr lang="ja-JP" altLang="en-US" sz="1600" b="1" dirty="0" smtClean="0">
                <a:solidFill>
                  <a:srgbClr val="0070C0"/>
                </a:solidFill>
              </a:rPr>
              <a:t>　　</a:t>
            </a:r>
            <a:r>
              <a:rPr lang="ja-JP" altLang="en-US" sz="1600" b="1" u="sng" dirty="0" smtClean="0">
                <a:solidFill>
                  <a:srgbClr val="0070C0"/>
                </a:solidFill>
              </a:rPr>
              <a:t>（新）　　在宅緩和ケア充実診療所・病院加算（在宅がん医療総合診療料）              ：１５０点</a:t>
            </a:r>
            <a:endParaRPr lang="en-US" altLang="ja-JP" sz="1600" b="1" u="sng" dirty="0" smtClean="0">
              <a:solidFill>
                <a:srgbClr val="0070C0"/>
              </a:solidFill>
            </a:endParaRPr>
          </a:p>
          <a:p>
            <a:pPr>
              <a:lnSpc>
                <a:spcPts val="1700"/>
              </a:lnSpc>
            </a:pPr>
            <a:r>
              <a:rPr lang="ja-JP" altLang="en-US" sz="1200" b="1" dirty="0" smtClean="0">
                <a:solidFill>
                  <a:srgbClr val="0070C0"/>
                </a:solidFill>
              </a:rPr>
              <a:t> </a:t>
            </a:r>
            <a:r>
              <a:rPr lang="en-US" altLang="ja-JP" sz="1200" dirty="0" smtClean="0">
                <a:solidFill>
                  <a:prstClr val="black"/>
                </a:solidFill>
              </a:rPr>
              <a:t>[</a:t>
            </a:r>
            <a:r>
              <a:rPr lang="ja-JP" altLang="en-US" sz="1200" dirty="0" smtClean="0">
                <a:solidFill>
                  <a:prstClr val="black"/>
                </a:solidFill>
              </a:rPr>
              <a:t>施設基準</a:t>
            </a:r>
            <a:r>
              <a:rPr lang="en-US" altLang="ja-JP" sz="1200" dirty="0" smtClean="0">
                <a:solidFill>
                  <a:prstClr val="black"/>
                </a:solidFill>
              </a:rPr>
              <a:t>]</a:t>
            </a:r>
          </a:p>
          <a:p>
            <a:pPr marL="177800" indent="-177800">
              <a:lnSpc>
                <a:spcPts val="1700"/>
              </a:lnSpc>
            </a:pPr>
            <a:r>
              <a:rPr lang="ja-JP" altLang="en-US" sz="1200" dirty="0" smtClean="0">
                <a:solidFill>
                  <a:prstClr val="black"/>
                </a:solidFill>
              </a:rPr>
              <a:t>①</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過去</a:t>
            </a:r>
            <a:r>
              <a:rPr lang="en-US" altLang="ja-JP"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1</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年間の</a:t>
            </a:r>
            <a:r>
              <a:rPr lang="ja-JP" altLang="en-US" sz="1200" u="sng" kern="100" dirty="0">
                <a:solidFill>
                  <a:srgbClr val="FF0000"/>
                </a:solidFill>
                <a:latin typeface="ＭＳ ゴシック" panose="020B0609070205080204" pitchFamily="49" charset="-128"/>
                <a:ea typeface="ＭＳ ゴシック" panose="020B0609070205080204" pitchFamily="49" charset="-128"/>
                <a:cs typeface="Times New Roman" panose="02020603050405020304" pitchFamily="18" charset="0"/>
              </a:rPr>
              <a:t>緊急往診の実績</a:t>
            </a:r>
            <a:r>
              <a:rPr lang="ja-JP" altLang="en-US" sz="1200" u="sng" kern="100" dirty="0" smtClean="0">
                <a:solidFill>
                  <a:srgbClr val="FF0000"/>
                </a:solidFill>
                <a:latin typeface="ＭＳ ゴシック" panose="020B0609070205080204" pitchFamily="49" charset="-128"/>
                <a:ea typeface="ＭＳ ゴシック" panose="020B0609070205080204" pitchFamily="49" charset="-128"/>
                <a:cs typeface="Times New Roman" panose="02020603050405020304" pitchFamily="18" charset="0"/>
              </a:rPr>
              <a:t>が１５件</a:t>
            </a:r>
            <a:r>
              <a:rPr lang="ja-JP" altLang="en-US" sz="1200" u="sng" kern="100" dirty="0">
                <a:solidFill>
                  <a:srgbClr val="FF0000"/>
                </a:solidFill>
                <a:latin typeface="ＭＳ ゴシック" panose="020B0609070205080204" pitchFamily="49" charset="-128"/>
                <a:ea typeface="ＭＳ ゴシック" panose="020B0609070205080204" pitchFamily="49" charset="-128"/>
                <a:cs typeface="Times New Roman" panose="02020603050405020304" pitchFamily="18" charset="0"/>
              </a:rPr>
              <a:t>以上</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かつ</a:t>
            </a:r>
            <a:r>
              <a:rPr lang="ja-JP" altLang="en-US" sz="1200" u="sng" kern="100" dirty="0">
                <a:solidFill>
                  <a:srgbClr val="FF0000"/>
                </a:solidFill>
                <a:latin typeface="ＭＳ ゴシック" panose="020B0609070205080204" pitchFamily="49" charset="-128"/>
                <a:ea typeface="ＭＳ ゴシック" panose="020B0609070205080204" pitchFamily="49" charset="-128"/>
                <a:cs typeface="Times New Roman" panose="02020603050405020304" pitchFamily="18" charset="0"/>
              </a:rPr>
              <a:t>在宅での看取りの実績</a:t>
            </a:r>
            <a:r>
              <a:rPr lang="ja-JP" altLang="en-US" sz="1200" u="sng" kern="100" dirty="0" smtClean="0">
                <a:solidFill>
                  <a:srgbClr val="FF0000"/>
                </a:solidFill>
                <a:latin typeface="ＭＳ ゴシック" panose="020B0609070205080204" pitchFamily="49" charset="-128"/>
                <a:ea typeface="ＭＳ ゴシック" panose="020B0609070205080204" pitchFamily="49" charset="-128"/>
                <a:cs typeface="Times New Roman" panose="02020603050405020304" pitchFamily="18" charset="0"/>
              </a:rPr>
              <a:t>を２０件</a:t>
            </a:r>
            <a:r>
              <a:rPr lang="ja-JP" altLang="en-US" sz="1200" u="sng" kern="100" dirty="0">
                <a:solidFill>
                  <a:srgbClr val="FF0000"/>
                </a:solidFill>
                <a:latin typeface="ＭＳ ゴシック" panose="020B0609070205080204" pitchFamily="49" charset="-128"/>
                <a:ea typeface="ＭＳ ゴシック" panose="020B0609070205080204" pitchFamily="49" charset="-128"/>
                <a:cs typeface="Times New Roman" panose="02020603050405020304" pitchFamily="18" charset="0"/>
              </a:rPr>
              <a:t>以上</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有する。</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endParaRPr lang="en-US" altLang="ja-JP"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177800" indent="-177800">
              <a:lnSpc>
                <a:spcPts val="1700"/>
              </a:lnSpc>
            </a:pP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②　緩和</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ケア病棟又は在宅での１年間の看取り実績</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が１０件</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以上</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の医療機関で、３か月</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以上の勤務歴がある常勤の</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医師</a:t>
            </a:r>
            <a:r>
              <a:rPr lang="en-US" altLang="ja-JP"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（在宅</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医療を担当する医師に</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限る）</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が</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いる。</a:t>
            </a:r>
            <a:endParaRPr lang="en-US" altLang="ja-JP"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177800" indent="-177800">
              <a:lnSpc>
                <a:spcPts val="1700"/>
              </a:lnSpc>
            </a:pP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③　末期</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の悪性腫瘍等の患者であって、鎮痛剤の経口投与では疼痛が改善しないものに対し、患者が自ら注射によりオピオイド系鎮痛薬の注入を行う鎮痛療法を実施した実績を、過去１年間に２件以上有していること、又は過去に５件以上実施した経験のある常勤の医師が配置されており、適切な方法によってオピオイド系鎮痛薬を投与（投与経路は問わないが、定期的な投与と頓用により患者が自ら疼痛を管理できるものに限る。）した実績を過去１年間に</a:t>
            </a:r>
            <a:r>
              <a:rPr lang="en-US" altLang="ja-JP"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10</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件以上有していること。</a:t>
            </a:r>
          </a:p>
          <a:p>
            <a:pPr marL="177800" indent="-177800">
              <a:lnSpc>
                <a:spcPts val="1700"/>
              </a:lnSpc>
            </a:pP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④「</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がん診療に携わる医師に対する緩和ケア研修会の開催指針に準拠した緩和ケア研修会」又は「緩和ケアの基本</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教育の</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ための都道府県指導者研修会等」を修了している常勤の医師が</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いる。</a:t>
            </a:r>
            <a:endParaRPr lang="en-US" altLang="ja-JP"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177800" indent="-177800">
              <a:lnSpc>
                <a:spcPts val="1700"/>
              </a:lnSpc>
            </a:pP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⑤</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院内等</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に、過去</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１</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年間</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の看取り実績及び十分な緩和ケアが受けられる旨の掲示をするなど、患者に対して必要</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な情報</a:t>
            </a:r>
            <a:r>
              <a:rPr lang="ja-JP" altLang="en-US" sz="12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提供がなされている</a:t>
            </a:r>
            <a:r>
              <a:rPr lang="ja-JP" altLang="en-US" sz="12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en-US" sz="1200"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296" y="631574"/>
            <a:ext cx="7746024"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（２）在宅</a:t>
            </a:r>
            <a:r>
              <a:rPr lang="ja-JP" altLang="en-US" sz="2400" dirty="0">
                <a:solidFill>
                  <a:prstClr val="black"/>
                </a:solidFill>
              </a:rPr>
              <a:t>医療に</a:t>
            </a:r>
            <a:r>
              <a:rPr lang="ja-JP" altLang="en-US" sz="2400" dirty="0" smtClean="0">
                <a:solidFill>
                  <a:prstClr val="black"/>
                </a:solidFill>
              </a:rPr>
              <a:t>おける看取り実績に関する評価の充実①</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２．質の高い在宅医療・訪問看護の確保</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112</a:t>
            </a:fld>
            <a:endParaRPr lang="ja-JP" altLang="en-US" dirty="0">
              <a:solidFill>
                <a:prstClr val="black"/>
              </a:solidFill>
            </a:endParaRPr>
          </a:p>
        </p:txBody>
      </p:sp>
      <p:sp>
        <p:nvSpPr>
          <p:cNvPr id="16" name="テキスト ボックス 15"/>
          <p:cNvSpPr txBox="1"/>
          <p:nvPr/>
        </p:nvSpPr>
        <p:spPr>
          <a:xfrm>
            <a:off x="8117498" y="1766506"/>
            <a:ext cx="6552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238</a:t>
            </a:r>
            <a:endParaRPr lang="ja-JP" altLang="en-US" sz="1100" dirty="0">
              <a:solidFill>
                <a:srgbClr val="002060"/>
              </a:solidFill>
              <a:latin typeface="ＭＳ Ｐゴシック" panose="020B0600070205080204" pitchFamily="50" charset="-128"/>
            </a:endParaRPr>
          </a:p>
        </p:txBody>
      </p:sp>
      <p:sp>
        <p:nvSpPr>
          <p:cNvPr id="18" name="テキスト ボックス 17"/>
          <p:cNvSpPr txBox="1"/>
          <p:nvPr/>
        </p:nvSpPr>
        <p:spPr>
          <a:xfrm>
            <a:off x="6609184" y="4432918"/>
            <a:ext cx="28803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809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817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en-US" altLang="ja-JP" sz="1100" dirty="0" smtClean="0">
                <a:solidFill>
                  <a:srgbClr val="002060"/>
                </a:solidFill>
                <a:latin typeface="ＭＳ Ｐゴシック" panose="020B0600070205080204" pitchFamily="50" charset="-128"/>
              </a:rPr>
              <a:t>1121-1123</a:t>
            </a:r>
          </a:p>
        </p:txBody>
      </p:sp>
      <p:sp>
        <p:nvSpPr>
          <p:cNvPr id="11" name="テキスト ボックス 10"/>
          <p:cNvSpPr txBox="1"/>
          <p:nvPr/>
        </p:nvSpPr>
        <p:spPr>
          <a:xfrm>
            <a:off x="8156072" y="3162520"/>
            <a:ext cx="6552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243</a:t>
            </a:r>
            <a:endParaRPr lang="ja-JP" altLang="en-US" sz="1100" dirty="0">
              <a:solidFill>
                <a:srgbClr val="002060"/>
              </a:solidFill>
              <a:latin typeface="ＭＳ Ｐゴシック" panose="020B0600070205080204" pitchFamily="50" charset="-128"/>
            </a:endParaRPr>
          </a:p>
        </p:txBody>
      </p:sp>
      <p:sp>
        <p:nvSpPr>
          <p:cNvPr id="12" name="テキスト ボックス 11"/>
          <p:cNvSpPr txBox="1"/>
          <p:nvPr/>
        </p:nvSpPr>
        <p:spPr>
          <a:xfrm>
            <a:off x="8126044" y="2087270"/>
            <a:ext cx="6552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238</a:t>
            </a:r>
            <a:endParaRPr lang="ja-JP" altLang="en-US" sz="1100" dirty="0">
              <a:solidFill>
                <a:srgbClr val="002060"/>
              </a:solidFill>
              <a:latin typeface="ＭＳ Ｐゴシック" panose="020B0600070205080204" pitchFamily="50" charset="-128"/>
            </a:endParaRPr>
          </a:p>
        </p:txBody>
      </p:sp>
      <p:sp>
        <p:nvSpPr>
          <p:cNvPr id="13" name="テキスト ボックス 12"/>
          <p:cNvSpPr txBox="1"/>
          <p:nvPr/>
        </p:nvSpPr>
        <p:spPr>
          <a:xfrm>
            <a:off x="8149280" y="2529900"/>
            <a:ext cx="6552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241</a:t>
            </a:r>
            <a:endParaRPr lang="ja-JP" altLang="en-US" sz="1100" dirty="0">
              <a:solidFill>
                <a:srgbClr val="002060"/>
              </a:solidFill>
              <a:latin typeface="ＭＳ Ｐゴシック" panose="020B0600070205080204" pitchFamily="50" charset="-128"/>
            </a:endParaRPr>
          </a:p>
        </p:txBody>
      </p:sp>
      <p:sp>
        <p:nvSpPr>
          <p:cNvPr id="21" name="テキスト ボックス 20"/>
          <p:cNvSpPr txBox="1"/>
          <p:nvPr/>
        </p:nvSpPr>
        <p:spPr>
          <a:xfrm>
            <a:off x="8213148" y="4069060"/>
            <a:ext cx="65521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243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258122552"/>
      </p:ext>
    </p:extLst>
  </p:cSld>
  <p:clrMapOvr>
    <a:masterClrMapping/>
  </p:clrMapOvr>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067631"/>
            <a:ext cx="9647311" cy="5658845"/>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dirty="0" smtClean="0">
                <a:solidFill>
                  <a:prstClr val="black"/>
                </a:solidFill>
              </a:rPr>
              <a:t>在宅医療において、実績に応じた評価を行う観点から、緊急往診及び看取りの十分な実績を有する在支診・在支病に対する評価の見直しを行う。</a:t>
            </a:r>
            <a:endParaRPr lang="en-US" altLang="ja-JP" sz="1600" dirty="0" smtClean="0">
              <a:solidFill>
                <a:prstClr val="black"/>
              </a:solidFill>
            </a:endParaRPr>
          </a:p>
          <a:p>
            <a:pPr>
              <a:lnSpc>
                <a:spcPts val="1800"/>
              </a:lnSpc>
            </a:pPr>
            <a:r>
              <a:rPr lang="ja-JP" altLang="en-US" sz="1600" dirty="0" smtClean="0">
                <a:solidFill>
                  <a:srgbClr val="0070C0"/>
                </a:solidFill>
                <a:latin typeface="ＭＳ Ｐゴシック"/>
              </a:rPr>
              <a:t>　　</a:t>
            </a:r>
            <a:r>
              <a:rPr lang="ja-JP" altLang="en-US" sz="1600" b="1" dirty="0" smtClean="0">
                <a:solidFill>
                  <a:srgbClr val="0070C0"/>
                </a:solidFill>
              </a:rPr>
              <a:t>２．在宅療養実績加算について、実績の段階等に応じた評価の精緻化を行うとともに、医学総合管理料の</a:t>
            </a:r>
            <a:endParaRPr lang="en-US" altLang="ja-JP" sz="1600" b="1" dirty="0" smtClean="0">
              <a:solidFill>
                <a:srgbClr val="0070C0"/>
              </a:solidFill>
            </a:endParaRPr>
          </a:p>
          <a:p>
            <a:pPr>
              <a:lnSpc>
                <a:spcPts val="1800"/>
              </a:lnSpc>
            </a:pPr>
            <a:r>
              <a:rPr lang="en-US" altLang="ja-JP" sz="1600" b="1" dirty="0" smtClean="0">
                <a:solidFill>
                  <a:srgbClr val="0070C0"/>
                </a:solidFill>
              </a:rPr>
              <a:t>         </a:t>
            </a:r>
            <a:r>
              <a:rPr lang="ja-JP" altLang="en-US" sz="1600" b="1" dirty="0" smtClean="0">
                <a:solidFill>
                  <a:srgbClr val="0070C0"/>
                </a:solidFill>
              </a:rPr>
              <a:t>見直しに伴う評価の見直しを行う</a:t>
            </a:r>
            <a:endParaRPr lang="en-US" altLang="ja-JP" sz="1600" b="1" dirty="0" smtClean="0">
              <a:solidFill>
                <a:srgbClr val="0070C0"/>
              </a:solidFill>
            </a:endParaRPr>
          </a:p>
          <a:p>
            <a:pPr>
              <a:lnSpc>
                <a:spcPts val="1600"/>
              </a:lnSpc>
            </a:pPr>
            <a:r>
              <a:rPr lang="en-US" altLang="ja-JP" sz="1600" b="1" dirty="0" smtClean="0">
                <a:solidFill>
                  <a:prstClr val="black"/>
                </a:solidFill>
              </a:rPr>
              <a:t>《</a:t>
            </a:r>
            <a:r>
              <a:rPr lang="ja-JP" altLang="en-US" sz="1600" b="1" dirty="0" smtClean="0">
                <a:solidFill>
                  <a:prstClr val="black"/>
                </a:solidFill>
              </a:rPr>
              <a:t>現行</a:t>
            </a:r>
            <a:r>
              <a:rPr lang="en-US" altLang="ja-JP" sz="1600" b="1" dirty="0" smtClean="0">
                <a:solidFill>
                  <a:prstClr val="black"/>
                </a:solidFill>
              </a:rPr>
              <a:t>》</a:t>
            </a:r>
          </a:p>
          <a:p>
            <a:pPr>
              <a:lnSpc>
                <a:spcPts val="1600"/>
              </a:lnSpc>
            </a:pPr>
            <a:r>
              <a:rPr lang="ja-JP" altLang="en-US" sz="1600" b="1" dirty="0" smtClean="0">
                <a:solidFill>
                  <a:prstClr val="black"/>
                </a:solidFill>
              </a:rPr>
              <a:t>　①：在宅時医学総合管理料</a:t>
            </a:r>
            <a:endParaRPr lang="en-US" altLang="ja-JP" sz="1600" b="1" dirty="0" smtClean="0">
              <a:solidFill>
                <a:prstClr val="black"/>
              </a:solidFill>
            </a:endParaRPr>
          </a:p>
          <a:p>
            <a:pPr>
              <a:lnSpc>
                <a:spcPts val="1600"/>
              </a:lnSpc>
            </a:pPr>
            <a:r>
              <a:rPr lang="ja-JP" altLang="en-US" sz="1600" b="1" dirty="0" smtClean="0">
                <a:solidFill>
                  <a:prstClr val="black"/>
                </a:solidFill>
              </a:rPr>
              <a:t>　②：特定施設入居時等医学総合管理料</a:t>
            </a:r>
            <a:endParaRPr lang="en-US" altLang="ja-JP" sz="1600" b="1" dirty="0" smtClean="0">
              <a:solidFill>
                <a:prstClr val="black"/>
              </a:solidFill>
            </a:endParaRPr>
          </a:p>
          <a:p>
            <a:pPr>
              <a:lnSpc>
                <a:spcPts val="1800"/>
              </a:lnSpc>
            </a:pPr>
            <a:endParaRPr lang="en-US" altLang="ja-JP" sz="1600" b="1" dirty="0" smtClean="0">
              <a:solidFill>
                <a:prstClr val="black"/>
              </a:solidFill>
            </a:endParaRPr>
          </a:p>
          <a:p>
            <a:pPr>
              <a:lnSpc>
                <a:spcPts val="1800"/>
              </a:lnSpc>
            </a:pPr>
            <a:endParaRPr lang="en-US" altLang="ja-JP" sz="1600" b="1" dirty="0" smtClean="0">
              <a:solidFill>
                <a:prstClr val="black"/>
              </a:solidFill>
            </a:endParaRPr>
          </a:p>
          <a:p>
            <a:pPr>
              <a:lnSpc>
                <a:spcPts val="1800"/>
              </a:lnSpc>
            </a:pPr>
            <a:endParaRPr lang="en-US" altLang="ja-JP" sz="1600" b="1" dirty="0" smtClean="0">
              <a:solidFill>
                <a:prstClr val="black"/>
              </a:solidFill>
            </a:endParaRPr>
          </a:p>
          <a:p>
            <a:pPr>
              <a:lnSpc>
                <a:spcPts val="1600"/>
              </a:lnSpc>
            </a:pPr>
            <a:endParaRPr lang="en-US" altLang="ja-JP" sz="1600" b="1" dirty="0">
              <a:solidFill>
                <a:prstClr val="black"/>
              </a:solidFill>
            </a:endParaRPr>
          </a:p>
          <a:p>
            <a:pPr>
              <a:lnSpc>
                <a:spcPts val="1600"/>
              </a:lnSpc>
            </a:pPr>
            <a:r>
              <a:rPr lang="en-US" altLang="ja-JP" sz="1600" b="1" dirty="0" smtClean="0">
                <a:solidFill>
                  <a:prstClr val="black"/>
                </a:solidFill>
              </a:rPr>
              <a:t>《</a:t>
            </a:r>
            <a:r>
              <a:rPr lang="ja-JP" altLang="en-US" sz="1600" b="1" dirty="0" smtClean="0">
                <a:solidFill>
                  <a:prstClr val="black"/>
                </a:solidFill>
              </a:rPr>
              <a:t>改正</a:t>
            </a:r>
            <a:r>
              <a:rPr lang="en-US" altLang="ja-JP" sz="1600" b="1" dirty="0" smtClean="0">
                <a:solidFill>
                  <a:prstClr val="black"/>
                </a:solidFill>
              </a:rPr>
              <a:t>》</a:t>
            </a:r>
          </a:p>
          <a:p>
            <a:pPr>
              <a:lnSpc>
                <a:spcPts val="1600"/>
              </a:lnSpc>
            </a:pPr>
            <a:r>
              <a:rPr lang="ja-JP" altLang="en-US" sz="1600" b="1" dirty="0" smtClean="0">
                <a:solidFill>
                  <a:prstClr val="black"/>
                </a:solidFill>
              </a:rPr>
              <a:t>　①：在宅時医学総合管理料　</a:t>
            </a:r>
            <a:endParaRPr lang="en-US" altLang="ja-JP" sz="1600" b="1" dirty="0" smtClean="0">
              <a:solidFill>
                <a:prstClr val="black"/>
              </a:solidFill>
            </a:endParaRPr>
          </a:p>
          <a:p>
            <a:pPr>
              <a:lnSpc>
                <a:spcPts val="1600"/>
              </a:lnSpc>
            </a:pPr>
            <a:r>
              <a:rPr lang="ja-JP" altLang="en-US" sz="1600" b="1" dirty="0" smtClean="0">
                <a:solidFill>
                  <a:prstClr val="black"/>
                </a:solidFill>
              </a:rPr>
              <a:t>　②：施設入居時等医学総合管理料</a:t>
            </a:r>
          </a:p>
          <a:p>
            <a:pPr>
              <a:lnSpc>
                <a:spcPts val="1800"/>
              </a:lnSpc>
            </a:pPr>
            <a:endParaRPr lang="en-US" altLang="ja-JP" sz="1600" b="1" dirty="0" smtClean="0">
              <a:solidFill>
                <a:prstClr val="black"/>
              </a:solidFill>
            </a:endParaRPr>
          </a:p>
          <a:p>
            <a:pPr>
              <a:lnSpc>
                <a:spcPts val="1800"/>
              </a:lnSpc>
            </a:pP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296" y="678804"/>
            <a:ext cx="7746024"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（２）在宅</a:t>
            </a:r>
            <a:r>
              <a:rPr lang="ja-JP" altLang="en-US" sz="2400" dirty="0">
                <a:solidFill>
                  <a:prstClr val="black"/>
                </a:solidFill>
              </a:rPr>
              <a:t>医療に</a:t>
            </a:r>
            <a:r>
              <a:rPr lang="ja-JP" altLang="en-US" sz="2400" dirty="0" smtClean="0">
                <a:solidFill>
                  <a:prstClr val="black"/>
                </a:solidFill>
              </a:rPr>
              <a:t>おける看取り実績に関する評価の充実②</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２．質の高い在宅医療・訪問看護の確保</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113</a:t>
            </a:fld>
            <a:endParaRPr lang="ja-JP" altLang="en-US" dirty="0">
              <a:solidFill>
                <a:prstClr val="black"/>
              </a:solidFill>
            </a:endParaRPr>
          </a:p>
        </p:txBody>
      </p:sp>
      <p:sp>
        <p:nvSpPr>
          <p:cNvPr id="16" name="テキスト ボックス 15"/>
          <p:cNvSpPr txBox="1"/>
          <p:nvPr/>
        </p:nvSpPr>
        <p:spPr>
          <a:xfrm>
            <a:off x="6508948" y="3594641"/>
            <a:ext cx="276453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242</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239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760</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p809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817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en-US" altLang="ja-JP" sz="1100" dirty="0" smtClean="0">
                <a:solidFill>
                  <a:srgbClr val="002060"/>
                </a:solidFill>
                <a:latin typeface="ＭＳ Ｐゴシック" panose="020B0600070205080204" pitchFamily="50" charset="-128"/>
              </a:rPr>
              <a:t>p1121</a:t>
            </a:r>
            <a:r>
              <a:rPr lang="en-US" altLang="ja-JP" sz="1100" dirty="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1123</a:t>
            </a:r>
            <a:endParaRPr lang="ja-JP" altLang="en-US" sz="1100" dirty="0">
              <a:solidFill>
                <a:srgbClr val="002060"/>
              </a:solidFill>
              <a:latin typeface="ＭＳ Ｐゴシック" panose="020B0600070205080204" pitchFamily="50" charset="-128"/>
            </a:endParaRPr>
          </a:p>
        </p:txBody>
      </p:sp>
      <p:graphicFrame>
        <p:nvGraphicFramePr>
          <p:cNvPr id="11" name="表 10"/>
          <p:cNvGraphicFramePr>
            <a:graphicFrameLocks noGrp="1"/>
          </p:cNvGraphicFramePr>
          <p:nvPr>
            <p:extLst/>
          </p:nvPr>
        </p:nvGraphicFramePr>
        <p:xfrm>
          <a:off x="780832" y="2636912"/>
          <a:ext cx="6408710" cy="837994"/>
        </p:xfrm>
        <a:graphic>
          <a:graphicData uri="http://schemas.openxmlformats.org/drawingml/2006/table">
            <a:tbl>
              <a:tblPr firstRow="1" firstCol="1" bandRow="1"/>
              <a:tblGrid>
                <a:gridCol w="1972619"/>
                <a:gridCol w="2402883"/>
                <a:gridCol w="2033208"/>
              </a:tblGrid>
              <a:tr h="380794">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just">
                        <a:lnSpc>
                          <a:spcPts val="1800"/>
                        </a:lnSpc>
                        <a:spcAft>
                          <a:spcPts val="0"/>
                        </a:spcAft>
                      </a:pPr>
                      <a:endParaRPr lang="ja-JP" sz="1200" kern="100" dirty="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lumMod val="60000"/>
                        <a:lumOff val="4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marL="0" marR="0" indent="0" algn="ctr" defTabSz="914400" rtl="0" eaLnBrk="1" fontAlgn="auto" latinLnBrk="0" hangingPunct="1">
                        <a:lnSpc>
                          <a:spcPts val="1800"/>
                        </a:lnSpc>
                        <a:spcBef>
                          <a:spcPts val="0"/>
                        </a:spcBef>
                        <a:spcAft>
                          <a:spcPts val="0"/>
                        </a:spcAft>
                        <a:buClrTx/>
                        <a:buSzTx/>
                        <a:buFontTx/>
                        <a:buNone/>
                        <a:tabLst/>
                        <a:defRPr/>
                      </a:pPr>
                      <a:r>
                        <a:rPr lang="ja-JP" altLang="en-US" sz="1600" kern="100" dirty="0" smtClean="0">
                          <a:effectLst/>
                          <a:latin typeface="+mn-ea"/>
                          <a:ea typeface="+mn-ea"/>
                        </a:rPr>
                        <a:t>同一建物居住者以外</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lumMod val="60000"/>
                        <a:lumOff val="4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marL="0" marR="0" indent="0" algn="ctr" defTabSz="914400" rtl="0" eaLnBrk="1" fontAlgn="auto" latinLnBrk="0" hangingPunct="1">
                        <a:lnSpc>
                          <a:spcPts val="1800"/>
                        </a:lnSpc>
                        <a:spcBef>
                          <a:spcPts val="0"/>
                        </a:spcBef>
                        <a:spcAft>
                          <a:spcPts val="0"/>
                        </a:spcAft>
                        <a:buClrTx/>
                        <a:buSzTx/>
                        <a:buFontTx/>
                        <a:buNone/>
                        <a:tabLst/>
                        <a:defRPr/>
                      </a:pPr>
                      <a:r>
                        <a:rPr lang="ja-JP" altLang="en-US" sz="1600" kern="100" dirty="0" smtClean="0">
                          <a:effectLst/>
                          <a:latin typeface="+mn-ea"/>
                          <a:ea typeface="+mn-ea"/>
                        </a:rPr>
                        <a:t>同一建物居住者</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lumMod val="60000"/>
                        <a:lumOff val="40000"/>
                      </a:srgbClr>
                    </a:solidFill>
                  </a:tcPr>
                </a:tc>
              </a:tr>
              <a:tr h="380794">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just">
                        <a:lnSpc>
                          <a:spcPts val="1800"/>
                        </a:lnSpc>
                        <a:spcAft>
                          <a:spcPts val="0"/>
                        </a:spcAft>
                      </a:pPr>
                      <a:r>
                        <a:rPr lang="ja-JP" sz="1600" kern="100" dirty="0">
                          <a:effectLst/>
                          <a:latin typeface="+mn-ea"/>
                          <a:ea typeface="+mn-ea"/>
                        </a:rPr>
                        <a:t>在宅</a:t>
                      </a:r>
                      <a:r>
                        <a:rPr lang="ja-JP" sz="1600" kern="100" dirty="0" smtClean="0">
                          <a:effectLst/>
                          <a:latin typeface="+mn-ea"/>
                          <a:ea typeface="+mn-ea"/>
                        </a:rPr>
                        <a:t>療養実績加算</a:t>
                      </a:r>
                      <a:endParaRPr lang="ja-JP" sz="1600" kern="100" dirty="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auto" latinLnBrk="0" hangingPunct="1">
                        <a:lnSpc>
                          <a:spcPts val="1800"/>
                        </a:lnSpc>
                        <a:spcBef>
                          <a:spcPts val="0"/>
                        </a:spcBef>
                        <a:spcAft>
                          <a:spcPts val="0"/>
                        </a:spcAft>
                        <a:buClrTx/>
                        <a:buSzTx/>
                        <a:buFontTx/>
                        <a:buNone/>
                        <a:tabLst/>
                        <a:defRPr/>
                      </a:pPr>
                      <a:r>
                        <a:rPr lang="ja-JP" altLang="en-US" sz="1600" kern="100" dirty="0" smtClean="0">
                          <a:effectLst/>
                          <a:latin typeface="+mn-ea"/>
                          <a:ea typeface="+mn-ea"/>
                        </a:rPr>
                        <a:t>①</a:t>
                      </a:r>
                      <a:r>
                        <a:rPr lang="en-US" altLang="ja-JP" sz="1600" kern="100" dirty="0" smtClean="0">
                          <a:effectLst/>
                          <a:latin typeface="+mn-ea"/>
                          <a:ea typeface="+mn-ea"/>
                        </a:rPr>
                        <a:t>300</a:t>
                      </a:r>
                      <a:r>
                        <a:rPr lang="ja-JP" altLang="ja-JP" sz="1600" kern="100" dirty="0" smtClean="0">
                          <a:effectLst/>
                          <a:latin typeface="+mn-ea"/>
                          <a:ea typeface="+mn-ea"/>
                        </a:rPr>
                        <a:t>点</a:t>
                      </a:r>
                      <a:endParaRPr lang="en-US" altLang="ja-JP" sz="1600" kern="100" dirty="0" smtClean="0">
                        <a:effectLst/>
                        <a:latin typeface="+mn-ea"/>
                        <a:ea typeface="+mn-ea"/>
                      </a:endParaRPr>
                    </a:p>
                    <a:p>
                      <a:pPr marL="0" marR="0" indent="0" algn="ctr" defTabSz="914400" rtl="0" eaLnBrk="1" fontAlgn="auto" latinLnBrk="0" hangingPunct="1">
                        <a:lnSpc>
                          <a:spcPts val="1800"/>
                        </a:lnSpc>
                        <a:spcBef>
                          <a:spcPts val="0"/>
                        </a:spcBef>
                        <a:spcAft>
                          <a:spcPts val="0"/>
                        </a:spcAft>
                        <a:buClrTx/>
                        <a:buSzTx/>
                        <a:buFontTx/>
                        <a:buNone/>
                        <a:tabLst/>
                        <a:defRPr/>
                      </a:pPr>
                      <a:r>
                        <a:rPr lang="ja-JP" altLang="en-US" sz="1600" kern="100" dirty="0" smtClean="0">
                          <a:effectLst/>
                          <a:latin typeface="+mn-ea"/>
                          <a:ea typeface="+mn-ea"/>
                        </a:rPr>
                        <a:t>②</a:t>
                      </a:r>
                      <a:r>
                        <a:rPr lang="en-US" altLang="ja-JP" sz="1600" kern="100" dirty="0" smtClean="0">
                          <a:effectLst/>
                          <a:latin typeface="+mn-ea"/>
                          <a:ea typeface="+mn-ea"/>
                        </a:rPr>
                        <a:t>225</a:t>
                      </a:r>
                      <a:r>
                        <a:rPr lang="ja-JP" altLang="ja-JP" sz="1600" kern="100" dirty="0" smtClean="0">
                          <a:effectLst/>
                          <a:latin typeface="+mn-ea"/>
                          <a:ea typeface="+mn-ea"/>
                        </a:rPr>
                        <a:t>点</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auto" latinLnBrk="0" hangingPunct="1">
                        <a:lnSpc>
                          <a:spcPts val="1800"/>
                        </a:lnSpc>
                        <a:spcBef>
                          <a:spcPts val="0"/>
                        </a:spcBef>
                        <a:spcAft>
                          <a:spcPts val="0"/>
                        </a:spcAft>
                        <a:buClrTx/>
                        <a:buSzTx/>
                        <a:buFontTx/>
                        <a:buNone/>
                        <a:tabLst/>
                        <a:defRPr/>
                      </a:pPr>
                      <a:r>
                        <a:rPr lang="ja-JP" altLang="en-US" sz="1600" kern="100" dirty="0" smtClean="0">
                          <a:effectLst/>
                          <a:latin typeface="+mn-ea"/>
                          <a:ea typeface="+mn-ea"/>
                        </a:rPr>
                        <a:t>①</a:t>
                      </a:r>
                      <a:r>
                        <a:rPr lang="en-US" altLang="ja-JP" sz="1600" kern="100" dirty="0" smtClean="0">
                          <a:effectLst/>
                          <a:latin typeface="+mn-ea"/>
                          <a:ea typeface="+mn-ea"/>
                        </a:rPr>
                        <a:t>75</a:t>
                      </a:r>
                      <a:r>
                        <a:rPr lang="ja-JP" altLang="ja-JP" sz="1600" kern="100" dirty="0" smtClean="0">
                          <a:effectLst/>
                          <a:latin typeface="+mn-ea"/>
                          <a:ea typeface="+mn-ea"/>
                        </a:rPr>
                        <a:t>点</a:t>
                      </a:r>
                      <a:endParaRPr lang="en-US" altLang="ja-JP" sz="1600" kern="100" dirty="0" smtClean="0">
                        <a:effectLst/>
                        <a:latin typeface="+mn-ea"/>
                        <a:ea typeface="+mn-ea"/>
                      </a:endParaRPr>
                    </a:p>
                    <a:p>
                      <a:pPr marL="0" marR="0" indent="0" algn="ctr" defTabSz="914400" rtl="0" eaLnBrk="1" fontAlgn="auto" latinLnBrk="0" hangingPunct="1">
                        <a:lnSpc>
                          <a:spcPts val="1800"/>
                        </a:lnSpc>
                        <a:spcBef>
                          <a:spcPts val="0"/>
                        </a:spcBef>
                        <a:spcAft>
                          <a:spcPts val="0"/>
                        </a:spcAft>
                        <a:buClrTx/>
                        <a:buSzTx/>
                        <a:buFontTx/>
                        <a:buNone/>
                        <a:tabLst/>
                        <a:defRPr/>
                      </a:pPr>
                      <a:r>
                        <a:rPr lang="ja-JP" altLang="en-US" sz="1600" kern="100" dirty="0" smtClean="0">
                          <a:effectLst/>
                          <a:latin typeface="+mn-ea"/>
                          <a:ea typeface="+mn-ea"/>
                        </a:rPr>
                        <a:t>②</a:t>
                      </a:r>
                      <a:r>
                        <a:rPr lang="en-US" altLang="ja-JP" sz="1600" kern="100" dirty="0" smtClean="0">
                          <a:effectLst/>
                          <a:latin typeface="+mn-ea"/>
                          <a:ea typeface="+mn-ea"/>
                        </a:rPr>
                        <a:t>56</a:t>
                      </a:r>
                      <a:r>
                        <a:rPr lang="ja-JP" altLang="ja-JP" sz="1600" kern="100" dirty="0" smtClean="0">
                          <a:effectLst/>
                          <a:latin typeface="+mn-ea"/>
                          <a:ea typeface="+mn-ea"/>
                        </a:rPr>
                        <a:t>点</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bl>
          </a:graphicData>
        </a:graphic>
      </p:graphicFrame>
      <p:graphicFrame>
        <p:nvGraphicFramePr>
          <p:cNvPr id="12" name="表 11"/>
          <p:cNvGraphicFramePr>
            <a:graphicFrameLocks noGrp="1"/>
          </p:cNvGraphicFramePr>
          <p:nvPr>
            <p:extLst/>
          </p:nvPr>
        </p:nvGraphicFramePr>
        <p:xfrm>
          <a:off x="723168" y="4208157"/>
          <a:ext cx="7629275" cy="1309074"/>
        </p:xfrm>
        <a:graphic>
          <a:graphicData uri="http://schemas.openxmlformats.org/drawingml/2006/table">
            <a:tbl>
              <a:tblPr firstRow="1" firstCol="1" bandRow="1"/>
              <a:tblGrid>
                <a:gridCol w="1971183"/>
                <a:gridCol w="1822098"/>
                <a:gridCol w="1917997"/>
                <a:gridCol w="1917997"/>
              </a:tblGrid>
              <a:tr h="436358">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just">
                        <a:spcAft>
                          <a:spcPts val="0"/>
                        </a:spcAft>
                      </a:pPr>
                      <a:endParaRPr lang="ja-JP" sz="1600" kern="100" dirty="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lumMod val="60000"/>
                        <a:lumOff val="4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marL="0" marR="0" indent="0" algn="ctr" defTabSz="914400" rtl="0" eaLnBrk="1" fontAlgn="auto" latinLnBrk="0" hangingPunct="1">
                        <a:lnSpc>
                          <a:spcPts val="1600"/>
                        </a:lnSpc>
                        <a:spcBef>
                          <a:spcPts val="0"/>
                        </a:spcBef>
                        <a:spcAft>
                          <a:spcPts val="0"/>
                        </a:spcAft>
                        <a:buClrTx/>
                        <a:buSzTx/>
                        <a:buFontTx/>
                        <a:buNone/>
                        <a:tabLst/>
                        <a:defRPr/>
                      </a:pPr>
                      <a:r>
                        <a:rPr lang="ja-JP" altLang="ja-JP" sz="1600" kern="100" dirty="0" smtClean="0">
                          <a:effectLst/>
                          <a:latin typeface="+mn-ea"/>
                          <a:ea typeface="+mn-ea"/>
                        </a:rPr>
                        <a:t>単一建物診療患者</a:t>
                      </a:r>
                      <a:endParaRPr lang="en-US" altLang="ja-JP" sz="1600" kern="100" dirty="0" smtClean="0">
                        <a:effectLst/>
                        <a:latin typeface="+mn-ea"/>
                        <a:ea typeface="+mn-ea"/>
                      </a:endParaRPr>
                    </a:p>
                    <a:p>
                      <a:pPr marL="0" marR="0" indent="0" algn="ctr" defTabSz="914400" rtl="0" eaLnBrk="1" fontAlgn="auto" latinLnBrk="0" hangingPunct="1">
                        <a:lnSpc>
                          <a:spcPts val="1600"/>
                        </a:lnSpc>
                        <a:spcBef>
                          <a:spcPts val="0"/>
                        </a:spcBef>
                        <a:spcAft>
                          <a:spcPts val="0"/>
                        </a:spcAft>
                        <a:buClrTx/>
                        <a:buSzTx/>
                        <a:buFontTx/>
                        <a:buNone/>
                        <a:tabLst/>
                        <a:defRPr/>
                      </a:pPr>
                      <a:r>
                        <a:rPr lang="ja-JP" altLang="ja-JP" sz="1600" kern="100" dirty="0" smtClean="0">
                          <a:effectLst/>
                          <a:latin typeface="+mn-ea"/>
                          <a:ea typeface="+mn-ea"/>
                        </a:rPr>
                        <a:t>１人</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lumMod val="60000"/>
                        <a:lumOff val="4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marL="0" marR="0" indent="0" algn="ctr" defTabSz="914400" rtl="0" eaLnBrk="1" fontAlgn="auto" latinLnBrk="0" hangingPunct="1">
                        <a:lnSpc>
                          <a:spcPts val="1600"/>
                        </a:lnSpc>
                        <a:spcBef>
                          <a:spcPts val="0"/>
                        </a:spcBef>
                        <a:spcAft>
                          <a:spcPts val="0"/>
                        </a:spcAft>
                        <a:buClrTx/>
                        <a:buSzTx/>
                        <a:buFontTx/>
                        <a:buNone/>
                        <a:tabLst/>
                        <a:defRPr/>
                      </a:pPr>
                      <a:r>
                        <a:rPr lang="ja-JP" altLang="ja-JP" sz="1600" kern="100" dirty="0" smtClean="0">
                          <a:effectLst/>
                          <a:latin typeface="+mn-ea"/>
                          <a:ea typeface="+mn-ea"/>
                        </a:rPr>
                        <a:t>単一建物診療患者</a:t>
                      </a:r>
                      <a:endParaRPr lang="en-US" altLang="ja-JP" sz="1600" kern="100" dirty="0" smtClean="0">
                        <a:effectLst/>
                        <a:latin typeface="+mn-ea"/>
                        <a:ea typeface="+mn-ea"/>
                      </a:endParaRPr>
                    </a:p>
                    <a:p>
                      <a:pPr marL="0" marR="0" indent="0" algn="ctr" defTabSz="914400" rtl="0" eaLnBrk="1" fontAlgn="auto" latinLnBrk="0" hangingPunct="1">
                        <a:lnSpc>
                          <a:spcPts val="1600"/>
                        </a:lnSpc>
                        <a:spcBef>
                          <a:spcPts val="0"/>
                        </a:spcBef>
                        <a:spcAft>
                          <a:spcPts val="0"/>
                        </a:spcAft>
                        <a:buClrTx/>
                        <a:buSzTx/>
                        <a:buFontTx/>
                        <a:buNone/>
                        <a:tabLst/>
                        <a:defRPr/>
                      </a:pPr>
                      <a:r>
                        <a:rPr lang="ja-JP" altLang="ja-JP" sz="1600" kern="100" dirty="0" smtClean="0">
                          <a:effectLst/>
                          <a:latin typeface="+mn-ea"/>
                          <a:ea typeface="+mn-ea"/>
                        </a:rPr>
                        <a:t>２～９人</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lumMod val="60000"/>
                        <a:lumOff val="4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marL="0" marR="0" indent="0" algn="ctr" defTabSz="914400" rtl="0" eaLnBrk="1" fontAlgn="auto" latinLnBrk="0" hangingPunct="1">
                        <a:lnSpc>
                          <a:spcPts val="1600"/>
                        </a:lnSpc>
                        <a:spcBef>
                          <a:spcPts val="0"/>
                        </a:spcBef>
                        <a:spcAft>
                          <a:spcPts val="0"/>
                        </a:spcAft>
                        <a:buClrTx/>
                        <a:buSzTx/>
                        <a:buFontTx/>
                        <a:buNone/>
                        <a:tabLst/>
                        <a:defRPr/>
                      </a:pPr>
                      <a:r>
                        <a:rPr lang="ja-JP" altLang="ja-JP" sz="1600" kern="100" dirty="0" smtClean="0">
                          <a:effectLst/>
                          <a:latin typeface="+mn-ea"/>
                          <a:ea typeface="+mn-ea"/>
                        </a:rPr>
                        <a:t>単一建物診療患者</a:t>
                      </a:r>
                      <a:endParaRPr lang="en-US" altLang="ja-JP" sz="1600" kern="100" dirty="0" smtClean="0">
                        <a:effectLst/>
                        <a:latin typeface="+mn-ea"/>
                        <a:ea typeface="+mn-ea"/>
                      </a:endParaRPr>
                    </a:p>
                    <a:p>
                      <a:pPr marL="0" marR="0" indent="0" algn="ctr" defTabSz="914400" rtl="0" eaLnBrk="1" fontAlgn="auto" latinLnBrk="0" hangingPunct="1">
                        <a:lnSpc>
                          <a:spcPts val="1600"/>
                        </a:lnSpc>
                        <a:spcBef>
                          <a:spcPts val="0"/>
                        </a:spcBef>
                        <a:spcAft>
                          <a:spcPts val="0"/>
                        </a:spcAft>
                        <a:buClrTx/>
                        <a:buSzTx/>
                        <a:buFontTx/>
                        <a:buNone/>
                        <a:tabLst/>
                        <a:defRPr/>
                      </a:pPr>
                      <a:r>
                        <a:rPr lang="ja-JP" altLang="ja-JP" sz="1600" kern="100" dirty="0" smtClean="0">
                          <a:effectLst/>
                          <a:latin typeface="+mn-ea"/>
                          <a:ea typeface="+mn-ea"/>
                        </a:rPr>
                        <a:t>その他</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lumMod val="60000"/>
                        <a:lumOff val="40000"/>
                      </a:srgbClr>
                    </a:solidFill>
                  </a:tcPr>
                </a:tc>
              </a:tr>
              <a:tr h="436358">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just">
                        <a:lnSpc>
                          <a:spcPts val="1800"/>
                        </a:lnSpc>
                        <a:spcAft>
                          <a:spcPts val="0"/>
                        </a:spcAft>
                      </a:pPr>
                      <a:r>
                        <a:rPr lang="ja-JP" sz="1600" kern="100" dirty="0">
                          <a:effectLst/>
                          <a:latin typeface="+mn-ea"/>
                          <a:ea typeface="+mn-ea"/>
                        </a:rPr>
                        <a:t>在宅</a:t>
                      </a:r>
                      <a:r>
                        <a:rPr lang="ja-JP" sz="1600" kern="100" dirty="0" smtClean="0">
                          <a:effectLst/>
                          <a:latin typeface="+mn-ea"/>
                          <a:ea typeface="+mn-ea"/>
                        </a:rPr>
                        <a:t>療養実績加算１</a:t>
                      </a:r>
                      <a:endParaRPr lang="ja-JP" sz="1600" kern="100" dirty="0">
                        <a:effectLst/>
                        <a:latin typeface="+mn-ea"/>
                        <a:ea typeface="+mn-ea"/>
                        <a:cs typeface="Times New Roman" panose="02020603050405020304" pitchFamily="18" charset="0"/>
                      </a:endParaRPr>
                    </a:p>
                  </a:txBody>
                  <a:tcPr marL="62916" marR="62916" marT="0" marB="0" anchor="ctr">
                    <a:lnL w="12700" cmpd="sng">
                      <a:solidFill>
                        <a:srgbClr val="F79646"/>
                      </a:solidFill>
                    </a:lnL>
                    <a:lnR w="12700" cap="flat" cmpd="sng" algn="ctr">
                      <a:solidFill>
                        <a:srgbClr val="F79646"/>
                      </a:solidFill>
                      <a:prstDash val="solid"/>
                      <a:round/>
                      <a:headEnd type="none" w="med" len="med"/>
                      <a:tailEnd type="none" w="med" len="med"/>
                    </a:lnR>
                    <a:lnT w="12700" cap="flat" cmpd="sng" algn="ctr">
                      <a:solidFill>
                        <a:srgbClr val="F79646"/>
                      </a:solidFill>
                      <a:prstDash val="solid"/>
                      <a:round/>
                      <a:headEnd type="none" w="med" len="med"/>
                      <a:tailEnd type="none" w="med" len="med"/>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①</a:t>
                      </a:r>
                      <a:r>
                        <a:rPr lang="en-US" altLang="ja-JP" sz="1600" kern="100" dirty="0" smtClean="0">
                          <a:effectLst/>
                          <a:latin typeface="+mn-ea"/>
                          <a:ea typeface="+mn-ea"/>
                        </a:rPr>
                        <a:t>300</a:t>
                      </a:r>
                      <a:r>
                        <a:rPr lang="ja-JP" altLang="ja-JP" sz="1600" kern="100" dirty="0" smtClean="0">
                          <a:effectLst/>
                          <a:latin typeface="+mn-ea"/>
                          <a:ea typeface="+mn-ea"/>
                        </a:rPr>
                        <a:t>点</a:t>
                      </a:r>
                      <a:endParaRPr lang="en-US" altLang="ja-JP" sz="1600" kern="100" dirty="0" smtClean="0">
                        <a:effectLst/>
                        <a:latin typeface="+mn-ea"/>
                        <a:ea typeface="+mn-ea"/>
                      </a:endParaRPr>
                    </a:p>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②</a:t>
                      </a:r>
                      <a:r>
                        <a:rPr lang="en-US" altLang="ja-JP" sz="1600" kern="100" dirty="0" smtClean="0">
                          <a:effectLst/>
                          <a:latin typeface="+mn-ea"/>
                          <a:ea typeface="+mn-ea"/>
                        </a:rPr>
                        <a:t>225</a:t>
                      </a:r>
                      <a:r>
                        <a:rPr lang="ja-JP" altLang="ja-JP" sz="1600" kern="100" dirty="0" smtClean="0">
                          <a:effectLst/>
                          <a:latin typeface="+mn-ea"/>
                          <a:ea typeface="+mn-ea"/>
                        </a:rPr>
                        <a:t>点</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ap="flat" cmpd="sng" algn="ctr">
                      <a:solidFill>
                        <a:srgbClr val="F79646"/>
                      </a:solidFill>
                      <a:prstDash val="solid"/>
                      <a:round/>
                      <a:headEnd type="none" w="med" len="med"/>
                      <a:tailEnd type="none" w="med" len="med"/>
                    </a:lnL>
                    <a:lnR w="12700" cap="flat" cmpd="sng" algn="ctr">
                      <a:solidFill>
                        <a:srgbClr val="F79646"/>
                      </a:solidFill>
                      <a:prstDash val="solid"/>
                      <a:round/>
                      <a:headEnd type="none" w="med" len="med"/>
                      <a:tailEnd type="none" w="med" len="med"/>
                    </a:lnR>
                    <a:lnT w="12700" cap="flat" cmpd="sng" algn="ctr">
                      <a:solidFill>
                        <a:srgbClr val="F79646"/>
                      </a:solidFill>
                      <a:prstDash val="solid"/>
                      <a:round/>
                      <a:headEnd type="none" w="med" len="med"/>
                      <a:tailEnd type="none" w="med" len="med"/>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①</a:t>
                      </a:r>
                      <a:r>
                        <a:rPr lang="en-US" altLang="ja-JP" sz="1600" kern="100" dirty="0" smtClean="0">
                          <a:effectLst/>
                          <a:latin typeface="+mn-ea"/>
                          <a:ea typeface="+mn-ea"/>
                        </a:rPr>
                        <a:t>150</a:t>
                      </a:r>
                      <a:r>
                        <a:rPr lang="ja-JP" altLang="ja-JP" sz="1600" kern="100" dirty="0" smtClean="0">
                          <a:effectLst/>
                          <a:latin typeface="+mn-ea"/>
                          <a:ea typeface="+mn-ea"/>
                        </a:rPr>
                        <a:t>点</a:t>
                      </a:r>
                      <a:endParaRPr lang="en-US" altLang="ja-JP" sz="1600" kern="100" dirty="0" smtClean="0">
                        <a:effectLst/>
                        <a:latin typeface="+mn-ea"/>
                        <a:ea typeface="+mn-ea"/>
                      </a:endParaRPr>
                    </a:p>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②</a:t>
                      </a:r>
                      <a:r>
                        <a:rPr lang="en-US" altLang="ja-JP" sz="1600" kern="100" dirty="0" smtClean="0">
                          <a:effectLst/>
                          <a:latin typeface="+mn-ea"/>
                          <a:ea typeface="+mn-ea"/>
                        </a:rPr>
                        <a:t>110</a:t>
                      </a:r>
                      <a:r>
                        <a:rPr lang="ja-JP" altLang="ja-JP" sz="1600" kern="100" dirty="0" smtClean="0">
                          <a:effectLst/>
                          <a:latin typeface="+mn-ea"/>
                          <a:ea typeface="+mn-ea"/>
                        </a:rPr>
                        <a:t>点</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ap="flat" cmpd="sng" algn="ctr">
                      <a:solidFill>
                        <a:srgbClr val="F79646"/>
                      </a:solidFill>
                      <a:prstDash val="solid"/>
                      <a:round/>
                      <a:headEnd type="none" w="med" len="med"/>
                      <a:tailEnd type="none" w="med" len="med"/>
                    </a:lnL>
                    <a:lnR w="12700" cap="flat" cmpd="sng" algn="ctr">
                      <a:solidFill>
                        <a:srgbClr val="F79646"/>
                      </a:solidFill>
                      <a:prstDash val="solid"/>
                      <a:round/>
                      <a:headEnd type="none" w="med" len="med"/>
                      <a:tailEnd type="none" w="med" len="med"/>
                    </a:lnR>
                    <a:lnT w="12700" cap="flat" cmpd="sng" algn="ctr">
                      <a:solidFill>
                        <a:srgbClr val="F79646"/>
                      </a:solidFill>
                      <a:prstDash val="solid"/>
                      <a:round/>
                      <a:headEnd type="none" w="med" len="med"/>
                      <a:tailEnd type="none" w="med" len="med"/>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① </a:t>
                      </a:r>
                      <a:r>
                        <a:rPr lang="en-US" altLang="ja-JP" sz="1600" kern="100" dirty="0" smtClean="0">
                          <a:effectLst/>
                          <a:latin typeface="+mn-ea"/>
                          <a:ea typeface="+mn-ea"/>
                        </a:rPr>
                        <a:t>75</a:t>
                      </a:r>
                      <a:r>
                        <a:rPr lang="ja-JP" altLang="ja-JP" sz="1600" kern="100" dirty="0" smtClean="0">
                          <a:effectLst/>
                          <a:latin typeface="+mn-ea"/>
                          <a:ea typeface="+mn-ea"/>
                        </a:rPr>
                        <a:t>点</a:t>
                      </a:r>
                      <a:endParaRPr lang="en-US" altLang="ja-JP" sz="1600" kern="100" dirty="0" smtClean="0">
                        <a:effectLst/>
                        <a:latin typeface="+mn-ea"/>
                        <a:ea typeface="+mn-ea"/>
                      </a:endParaRPr>
                    </a:p>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② </a:t>
                      </a:r>
                      <a:r>
                        <a:rPr lang="en-US" altLang="ja-JP" sz="1600" kern="100" dirty="0" smtClean="0">
                          <a:effectLst/>
                          <a:latin typeface="+mn-ea"/>
                          <a:ea typeface="+mn-ea"/>
                        </a:rPr>
                        <a:t>56</a:t>
                      </a:r>
                      <a:r>
                        <a:rPr lang="ja-JP" altLang="ja-JP" sz="1600" kern="100" dirty="0" smtClean="0">
                          <a:effectLst/>
                          <a:latin typeface="+mn-ea"/>
                          <a:ea typeface="+mn-ea"/>
                        </a:rPr>
                        <a:t>点</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ap="flat" cmpd="sng" algn="ctr">
                      <a:solidFill>
                        <a:srgbClr val="F79646"/>
                      </a:solidFill>
                      <a:prstDash val="solid"/>
                      <a:round/>
                      <a:headEnd type="none" w="med" len="med"/>
                      <a:tailEnd type="none" w="med" len="med"/>
                    </a:lnL>
                    <a:lnR w="12700" cmpd="sng">
                      <a:solidFill>
                        <a:srgbClr val="F79646"/>
                      </a:solidFill>
                    </a:lnR>
                    <a:lnT w="12700" cap="flat" cmpd="sng" algn="ctr">
                      <a:solidFill>
                        <a:srgbClr val="F79646"/>
                      </a:solidFill>
                      <a:prstDash val="solid"/>
                      <a:round/>
                      <a:headEnd type="none" w="med" len="med"/>
                      <a:tailEnd type="none" w="med" len="med"/>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436358">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just">
                        <a:lnSpc>
                          <a:spcPts val="1800"/>
                        </a:lnSpc>
                        <a:spcAft>
                          <a:spcPts val="0"/>
                        </a:spcAft>
                      </a:pPr>
                      <a:r>
                        <a:rPr lang="ja-JP" sz="1600" kern="100" dirty="0" smtClean="0">
                          <a:effectLst/>
                          <a:latin typeface="+mn-ea"/>
                          <a:ea typeface="+mn-ea"/>
                        </a:rPr>
                        <a:t>在宅療養実績加算２</a:t>
                      </a:r>
                      <a:endParaRPr lang="ja-JP" sz="1600" kern="100" dirty="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①</a:t>
                      </a:r>
                      <a:r>
                        <a:rPr lang="en-US" altLang="ja-JP" sz="1600" kern="100" dirty="0" smtClean="0">
                          <a:effectLst/>
                          <a:latin typeface="+mn-ea"/>
                          <a:ea typeface="+mn-ea"/>
                        </a:rPr>
                        <a:t>200</a:t>
                      </a:r>
                      <a:r>
                        <a:rPr lang="ja-JP" altLang="ja-JP" sz="1600" kern="100" dirty="0" smtClean="0">
                          <a:effectLst/>
                          <a:latin typeface="+mn-ea"/>
                          <a:ea typeface="+mn-ea"/>
                        </a:rPr>
                        <a:t>点</a:t>
                      </a:r>
                      <a:endParaRPr lang="en-US" altLang="ja-JP" sz="1600" kern="100" dirty="0" smtClean="0">
                        <a:effectLst/>
                        <a:latin typeface="+mn-ea"/>
                        <a:ea typeface="+mn-ea"/>
                      </a:endParaRPr>
                    </a:p>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②</a:t>
                      </a:r>
                      <a:r>
                        <a:rPr lang="en-US" altLang="ja-JP" sz="1600" kern="100" dirty="0" smtClean="0">
                          <a:effectLst/>
                          <a:latin typeface="+mn-ea"/>
                          <a:ea typeface="+mn-ea"/>
                        </a:rPr>
                        <a:t>150</a:t>
                      </a:r>
                      <a:r>
                        <a:rPr lang="ja-JP" altLang="ja-JP" sz="1600" kern="100" dirty="0" smtClean="0">
                          <a:effectLst/>
                          <a:latin typeface="+mn-ea"/>
                          <a:ea typeface="+mn-ea"/>
                        </a:rPr>
                        <a:t>点</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①</a:t>
                      </a:r>
                      <a:r>
                        <a:rPr lang="en-US" altLang="ja-JP" sz="1600" kern="100" dirty="0" smtClean="0">
                          <a:effectLst/>
                          <a:latin typeface="+mn-ea"/>
                          <a:ea typeface="+mn-ea"/>
                        </a:rPr>
                        <a:t>100</a:t>
                      </a:r>
                      <a:r>
                        <a:rPr lang="ja-JP" altLang="ja-JP" sz="1600" kern="100" dirty="0" smtClean="0">
                          <a:effectLst/>
                          <a:latin typeface="+mn-ea"/>
                          <a:ea typeface="+mn-ea"/>
                        </a:rPr>
                        <a:t>点</a:t>
                      </a:r>
                      <a:endParaRPr lang="en-US" altLang="ja-JP" sz="1600" kern="100" dirty="0" smtClean="0">
                        <a:effectLst/>
                        <a:latin typeface="+mn-ea"/>
                        <a:ea typeface="+mn-ea"/>
                      </a:endParaRPr>
                    </a:p>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② </a:t>
                      </a:r>
                      <a:r>
                        <a:rPr lang="en-US" altLang="ja-JP" sz="1600" kern="100" dirty="0" smtClean="0">
                          <a:effectLst/>
                          <a:latin typeface="+mn-ea"/>
                          <a:ea typeface="+mn-ea"/>
                        </a:rPr>
                        <a:t>75</a:t>
                      </a:r>
                      <a:r>
                        <a:rPr lang="ja-JP" altLang="ja-JP" sz="1600" kern="100" dirty="0" smtClean="0">
                          <a:effectLst/>
                          <a:latin typeface="+mn-ea"/>
                          <a:ea typeface="+mn-ea"/>
                        </a:rPr>
                        <a:t>点</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① </a:t>
                      </a:r>
                      <a:r>
                        <a:rPr lang="en-US" altLang="ja-JP" sz="1600" kern="100" dirty="0" smtClean="0">
                          <a:effectLst/>
                          <a:latin typeface="+mn-ea"/>
                          <a:ea typeface="+mn-ea"/>
                        </a:rPr>
                        <a:t>50</a:t>
                      </a:r>
                      <a:r>
                        <a:rPr lang="ja-JP" altLang="ja-JP" sz="1600" kern="100" dirty="0" smtClean="0">
                          <a:effectLst/>
                          <a:latin typeface="+mn-ea"/>
                          <a:ea typeface="+mn-ea"/>
                        </a:rPr>
                        <a:t>点</a:t>
                      </a:r>
                      <a:endParaRPr lang="en-US" altLang="ja-JP" sz="1600" kern="100" dirty="0" smtClean="0">
                        <a:effectLst/>
                        <a:latin typeface="+mn-ea"/>
                        <a:ea typeface="+mn-ea"/>
                      </a:endParaRPr>
                    </a:p>
                    <a:p>
                      <a:pPr marL="0" marR="0" indent="0" algn="ctr" defTabSz="914400" rtl="0" eaLnBrk="1" fontAlgn="auto" latinLnBrk="0" hangingPunct="1">
                        <a:lnSpc>
                          <a:spcPts val="1700"/>
                        </a:lnSpc>
                        <a:spcBef>
                          <a:spcPts val="0"/>
                        </a:spcBef>
                        <a:spcAft>
                          <a:spcPts val="0"/>
                        </a:spcAft>
                        <a:buClrTx/>
                        <a:buSzTx/>
                        <a:buFontTx/>
                        <a:buNone/>
                        <a:tabLst/>
                        <a:defRPr/>
                      </a:pPr>
                      <a:r>
                        <a:rPr lang="ja-JP" altLang="en-US" sz="1600" kern="100" dirty="0" smtClean="0">
                          <a:effectLst/>
                          <a:latin typeface="+mn-ea"/>
                          <a:ea typeface="+mn-ea"/>
                        </a:rPr>
                        <a:t>② </a:t>
                      </a:r>
                      <a:r>
                        <a:rPr lang="en-US" altLang="ja-JP" sz="1600" kern="100" dirty="0" smtClean="0">
                          <a:effectLst/>
                          <a:latin typeface="+mn-ea"/>
                          <a:ea typeface="+mn-ea"/>
                        </a:rPr>
                        <a:t>40</a:t>
                      </a:r>
                      <a:r>
                        <a:rPr lang="ja-JP" altLang="ja-JP" sz="1600" kern="100" dirty="0" smtClean="0">
                          <a:effectLst/>
                          <a:latin typeface="+mn-ea"/>
                          <a:ea typeface="+mn-ea"/>
                        </a:rPr>
                        <a:t>点</a:t>
                      </a:r>
                      <a:endParaRPr lang="ja-JP" altLang="ja-JP" sz="1600" kern="100" dirty="0" smtClean="0">
                        <a:effectLst/>
                        <a:latin typeface="+mn-ea"/>
                        <a:ea typeface="+mn-ea"/>
                        <a:cs typeface="Times New Roman" panose="02020603050405020304" pitchFamily="18" charset="0"/>
                      </a:endParaRPr>
                    </a:p>
                  </a:txBody>
                  <a:tcPr marL="62916" marR="62916" marT="0" marB="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bl>
          </a:graphicData>
        </a:graphic>
      </p:graphicFrame>
      <p:sp>
        <p:nvSpPr>
          <p:cNvPr id="3" name="下矢印 2"/>
          <p:cNvSpPr/>
          <p:nvPr/>
        </p:nvSpPr>
        <p:spPr>
          <a:xfrm>
            <a:off x="4294634" y="3717032"/>
            <a:ext cx="1878245" cy="288032"/>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 name="正方形/長方形 19"/>
          <p:cNvSpPr/>
          <p:nvPr/>
        </p:nvSpPr>
        <p:spPr>
          <a:xfrm>
            <a:off x="213524" y="5514006"/>
            <a:ext cx="9203972" cy="1169551"/>
          </a:xfrm>
          <a:prstGeom prst="rect">
            <a:avLst/>
          </a:prstGeom>
        </p:spPr>
        <p:txBody>
          <a:bodyPr wrap="square">
            <a:spAutoFit/>
          </a:bodyPr>
          <a:lstStyle/>
          <a:p>
            <a:pPr>
              <a:lnSpc>
                <a:spcPts val="1400"/>
              </a:lnSpc>
            </a:pPr>
            <a:r>
              <a:rPr lang="ja-JP" altLang="en-US" sz="1400" dirty="0">
                <a:solidFill>
                  <a:srgbClr val="0070C0"/>
                </a:solidFill>
                <a:latin typeface="ＭＳ Ｐゴシック"/>
              </a:rPr>
              <a:t> </a:t>
            </a:r>
            <a:r>
              <a:rPr lang="en-US" altLang="ja-JP" sz="1400" dirty="0">
                <a:solidFill>
                  <a:prstClr val="black"/>
                </a:solidFill>
                <a:latin typeface="ＭＳ Ｐゴシック"/>
              </a:rPr>
              <a:t>[</a:t>
            </a:r>
            <a:r>
              <a:rPr lang="ja-JP" altLang="en-US" sz="1400" dirty="0">
                <a:solidFill>
                  <a:prstClr val="black"/>
                </a:solidFill>
                <a:latin typeface="ＭＳ Ｐゴシック"/>
              </a:rPr>
              <a:t>施設基準</a:t>
            </a:r>
            <a:r>
              <a:rPr lang="en-US" altLang="ja-JP" sz="1400" dirty="0">
                <a:solidFill>
                  <a:prstClr val="black"/>
                </a:solidFill>
                <a:latin typeface="ＭＳ Ｐゴシック"/>
              </a:rPr>
              <a:t>]</a:t>
            </a:r>
          </a:p>
          <a:p>
            <a:pPr>
              <a:lnSpc>
                <a:spcPts val="1400"/>
              </a:lnSpc>
            </a:pPr>
            <a:r>
              <a:rPr lang="ja-JP" altLang="ja-JP" sz="1400" dirty="0" smtClean="0">
                <a:solidFill>
                  <a:prstClr val="black"/>
                </a:solidFill>
                <a:latin typeface="ＭＳ Ｐゴシック"/>
              </a:rPr>
              <a:t>在宅</a:t>
            </a:r>
            <a:r>
              <a:rPr lang="ja-JP" altLang="ja-JP" sz="1400" dirty="0">
                <a:solidFill>
                  <a:prstClr val="black"/>
                </a:solidFill>
                <a:latin typeface="ＭＳ Ｐゴシック"/>
              </a:rPr>
              <a:t>療養実績</a:t>
            </a:r>
            <a:r>
              <a:rPr lang="ja-JP" altLang="ja-JP" sz="1400" dirty="0" smtClean="0">
                <a:solidFill>
                  <a:prstClr val="black"/>
                </a:solidFill>
                <a:latin typeface="ＭＳ Ｐゴシック"/>
              </a:rPr>
              <a:t>加算</a:t>
            </a:r>
            <a:r>
              <a:rPr lang="ja-JP" altLang="en-US" sz="1400" dirty="0">
                <a:solidFill>
                  <a:prstClr val="black"/>
                </a:solidFill>
                <a:latin typeface="ＭＳ Ｐゴシック"/>
              </a:rPr>
              <a:t>　</a:t>
            </a:r>
            <a:r>
              <a:rPr lang="ja-JP" altLang="ja-JP" sz="1400" dirty="0" smtClean="0">
                <a:solidFill>
                  <a:prstClr val="black"/>
                </a:solidFill>
                <a:latin typeface="ＭＳ Ｐゴシック"/>
              </a:rPr>
              <a:t>①</a:t>
            </a:r>
            <a:r>
              <a:rPr lang="ja-JP" altLang="ja-JP" sz="1400" dirty="0">
                <a:solidFill>
                  <a:prstClr val="black"/>
                </a:solidFill>
                <a:latin typeface="ＭＳ Ｐゴシック"/>
              </a:rPr>
              <a:t>　</a:t>
            </a:r>
            <a:r>
              <a:rPr lang="ja-JP" altLang="ja-JP" sz="1400" u="sng" dirty="0">
                <a:solidFill>
                  <a:srgbClr val="FF0000"/>
                </a:solidFill>
                <a:latin typeface="ＭＳ Ｐゴシック"/>
              </a:rPr>
              <a:t>機能強化型ではない</a:t>
            </a:r>
            <a:r>
              <a:rPr lang="ja-JP" altLang="ja-JP" sz="1400" dirty="0">
                <a:solidFill>
                  <a:prstClr val="black"/>
                </a:solidFill>
                <a:latin typeface="ＭＳ Ｐゴシック"/>
              </a:rPr>
              <a:t>、</a:t>
            </a:r>
            <a:r>
              <a:rPr lang="ja-JP" altLang="ja-JP" sz="1400" dirty="0" smtClean="0">
                <a:solidFill>
                  <a:prstClr val="black"/>
                </a:solidFill>
                <a:latin typeface="ＭＳ Ｐゴシック"/>
              </a:rPr>
              <a:t>在支診又</a:t>
            </a:r>
            <a:r>
              <a:rPr lang="ja-JP" altLang="ja-JP" sz="1400" dirty="0">
                <a:solidFill>
                  <a:prstClr val="black"/>
                </a:solidFill>
                <a:latin typeface="ＭＳ Ｐゴシック"/>
              </a:rPr>
              <a:t>は</a:t>
            </a:r>
            <a:r>
              <a:rPr lang="ja-JP" altLang="ja-JP" sz="1400" dirty="0" smtClean="0">
                <a:solidFill>
                  <a:prstClr val="black"/>
                </a:solidFill>
                <a:latin typeface="ＭＳ Ｐゴシック"/>
              </a:rPr>
              <a:t>在支病</a:t>
            </a:r>
            <a:endParaRPr lang="ja-JP" altLang="ja-JP" sz="1400" dirty="0">
              <a:solidFill>
                <a:prstClr val="black"/>
              </a:solidFill>
              <a:latin typeface="ＭＳ Ｐゴシック"/>
            </a:endParaRPr>
          </a:p>
          <a:p>
            <a:pPr marL="540000" indent="-180000">
              <a:lnSpc>
                <a:spcPts val="1400"/>
              </a:lnSpc>
            </a:pPr>
            <a:r>
              <a:rPr lang="ja-JP" altLang="en-US" sz="1400" dirty="0" smtClean="0">
                <a:solidFill>
                  <a:prstClr val="black"/>
                </a:solidFill>
                <a:latin typeface="ＭＳ Ｐゴシック"/>
              </a:rPr>
              <a:t>　　　　　　　　　　</a:t>
            </a:r>
            <a:r>
              <a:rPr lang="ja-JP" altLang="ja-JP" sz="1400" dirty="0" smtClean="0">
                <a:solidFill>
                  <a:prstClr val="black"/>
                </a:solidFill>
                <a:latin typeface="ＭＳ Ｐゴシック"/>
              </a:rPr>
              <a:t>②</a:t>
            </a:r>
            <a:r>
              <a:rPr lang="ja-JP" altLang="ja-JP" sz="1400" dirty="0">
                <a:solidFill>
                  <a:prstClr val="black"/>
                </a:solidFill>
                <a:latin typeface="ＭＳ Ｐゴシック"/>
              </a:rPr>
              <a:t>　過去１年間の</a:t>
            </a:r>
            <a:r>
              <a:rPr lang="ja-JP" altLang="ja-JP" sz="1400" u="sng" dirty="0">
                <a:solidFill>
                  <a:srgbClr val="FF0000"/>
                </a:solidFill>
                <a:latin typeface="ＭＳ Ｐゴシック"/>
              </a:rPr>
              <a:t>緊急往診の実績</a:t>
            </a:r>
            <a:r>
              <a:rPr lang="ja-JP" altLang="ja-JP" sz="1400" u="sng" dirty="0" smtClean="0">
                <a:solidFill>
                  <a:srgbClr val="FF0000"/>
                </a:solidFill>
                <a:latin typeface="ＭＳ Ｐゴシック"/>
              </a:rPr>
              <a:t>が</a:t>
            </a:r>
            <a:r>
              <a:rPr lang="ja-JP" altLang="en-US" sz="1400" u="sng" dirty="0">
                <a:solidFill>
                  <a:srgbClr val="FF0000"/>
                </a:solidFill>
                <a:latin typeface="ＭＳ Ｐゴシック"/>
              </a:rPr>
              <a:t>１０</a:t>
            </a:r>
            <a:r>
              <a:rPr lang="ja-JP" altLang="ja-JP" sz="1400" u="sng" dirty="0" smtClean="0">
                <a:solidFill>
                  <a:srgbClr val="FF0000"/>
                </a:solidFill>
                <a:latin typeface="ＭＳ Ｐゴシック"/>
              </a:rPr>
              <a:t>件</a:t>
            </a:r>
            <a:r>
              <a:rPr lang="ja-JP" altLang="ja-JP" sz="1400" u="sng" dirty="0">
                <a:solidFill>
                  <a:srgbClr val="FF0000"/>
                </a:solidFill>
                <a:latin typeface="ＭＳ Ｐゴシック"/>
              </a:rPr>
              <a:t>以上</a:t>
            </a:r>
            <a:r>
              <a:rPr lang="ja-JP" altLang="ja-JP" sz="1400" dirty="0">
                <a:solidFill>
                  <a:prstClr val="black"/>
                </a:solidFill>
                <a:latin typeface="ＭＳ Ｐゴシック"/>
              </a:rPr>
              <a:t>かつ</a:t>
            </a:r>
            <a:r>
              <a:rPr lang="ja-JP" altLang="ja-JP" sz="1400" u="sng" dirty="0">
                <a:solidFill>
                  <a:srgbClr val="FF0000"/>
                </a:solidFill>
                <a:latin typeface="ＭＳ Ｐゴシック"/>
              </a:rPr>
              <a:t>在宅での看取りの実績が４件</a:t>
            </a:r>
            <a:r>
              <a:rPr lang="ja-JP" altLang="ja-JP" sz="1400" u="sng" dirty="0" smtClean="0">
                <a:solidFill>
                  <a:srgbClr val="FF0000"/>
                </a:solidFill>
                <a:latin typeface="ＭＳ Ｐゴシック"/>
              </a:rPr>
              <a:t>以上</a:t>
            </a:r>
            <a:endParaRPr lang="ja-JP" altLang="ja-JP" sz="1400" dirty="0">
              <a:solidFill>
                <a:prstClr val="black"/>
              </a:solidFill>
              <a:latin typeface="ＭＳ Ｐゴシック"/>
            </a:endParaRPr>
          </a:p>
          <a:p>
            <a:pPr>
              <a:lnSpc>
                <a:spcPts val="1400"/>
              </a:lnSpc>
            </a:pPr>
            <a:r>
              <a:rPr lang="ja-JP" altLang="ja-JP" sz="1400" u="sng" dirty="0" smtClean="0">
                <a:solidFill>
                  <a:srgbClr val="FF0000"/>
                </a:solidFill>
                <a:latin typeface="ＭＳ Ｐゴシック"/>
              </a:rPr>
              <a:t>在宅</a:t>
            </a:r>
            <a:r>
              <a:rPr lang="ja-JP" altLang="ja-JP" sz="1400" u="sng" dirty="0">
                <a:solidFill>
                  <a:srgbClr val="FF0000"/>
                </a:solidFill>
                <a:latin typeface="ＭＳ Ｐゴシック"/>
              </a:rPr>
              <a:t>療養実績加算２</a:t>
            </a:r>
            <a:r>
              <a:rPr lang="ja-JP" altLang="en-US" sz="1400" kern="100" dirty="0">
                <a:solidFill>
                  <a:srgbClr val="FF0000"/>
                </a:solidFill>
                <a:latin typeface="ＭＳ Ｐゴシック"/>
                <a:cs typeface="Times New Roman" panose="02020603050405020304" pitchFamily="18" charset="0"/>
              </a:rPr>
              <a:t>（新設</a:t>
            </a:r>
            <a:r>
              <a:rPr lang="ja-JP" altLang="en-US" sz="1400" kern="100" dirty="0" smtClean="0">
                <a:solidFill>
                  <a:srgbClr val="FF0000"/>
                </a:solidFill>
                <a:latin typeface="ＭＳ Ｐゴシック"/>
                <a:cs typeface="Times New Roman" panose="02020603050405020304" pitchFamily="18" charset="0"/>
              </a:rPr>
              <a:t>）</a:t>
            </a:r>
            <a:r>
              <a:rPr lang="ja-JP" altLang="en-US" sz="1400" dirty="0" smtClean="0">
                <a:solidFill>
                  <a:prstClr val="black"/>
                </a:solidFill>
                <a:latin typeface="ＭＳ Ｐゴシック"/>
              </a:rPr>
              <a:t>　</a:t>
            </a:r>
            <a:r>
              <a:rPr lang="ja-JP" altLang="ja-JP" sz="1400" dirty="0" smtClean="0">
                <a:solidFill>
                  <a:prstClr val="black"/>
                </a:solidFill>
                <a:latin typeface="ＭＳ Ｐゴシック"/>
              </a:rPr>
              <a:t>①</a:t>
            </a:r>
            <a:r>
              <a:rPr lang="ja-JP" altLang="ja-JP" sz="1400" dirty="0">
                <a:solidFill>
                  <a:prstClr val="black"/>
                </a:solidFill>
                <a:latin typeface="ＭＳ Ｐゴシック"/>
              </a:rPr>
              <a:t>　</a:t>
            </a:r>
            <a:r>
              <a:rPr lang="ja-JP" altLang="ja-JP" sz="1400" u="sng" dirty="0">
                <a:solidFill>
                  <a:srgbClr val="FF0000"/>
                </a:solidFill>
                <a:latin typeface="ＭＳ Ｐゴシック"/>
              </a:rPr>
              <a:t>機能強化型ではない</a:t>
            </a:r>
            <a:r>
              <a:rPr lang="ja-JP" altLang="ja-JP" sz="1400" dirty="0">
                <a:solidFill>
                  <a:prstClr val="black"/>
                </a:solidFill>
                <a:latin typeface="ＭＳ Ｐゴシック"/>
              </a:rPr>
              <a:t>、</a:t>
            </a:r>
            <a:r>
              <a:rPr lang="ja-JP" altLang="ja-JP" sz="1400" dirty="0" smtClean="0">
                <a:solidFill>
                  <a:prstClr val="black"/>
                </a:solidFill>
                <a:latin typeface="ＭＳ Ｐゴシック"/>
              </a:rPr>
              <a:t>在支診又</a:t>
            </a:r>
            <a:r>
              <a:rPr lang="ja-JP" altLang="ja-JP" sz="1400" dirty="0">
                <a:solidFill>
                  <a:prstClr val="black"/>
                </a:solidFill>
                <a:latin typeface="ＭＳ Ｐゴシック"/>
              </a:rPr>
              <a:t>は</a:t>
            </a:r>
            <a:r>
              <a:rPr lang="ja-JP" altLang="ja-JP" sz="1400" dirty="0" smtClean="0">
                <a:solidFill>
                  <a:prstClr val="black"/>
                </a:solidFill>
                <a:latin typeface="ＭＳ Ｐゴシック"/>
              </a:rPr>
              <a:t>在支病</a:t>
            </a:r>
            <a:endParaRPr lang="ja-JP" altLang="ja-JP" sz="1400" dirty="0">
              <a:solidFill>
                <a:prstClr val="black"/>
              </a:solidFill>
              <a:latin typeface="ＭＳ Ｐゴシック"/>
            </a:endParaRPr>
          </a:p>
          <a:p>
            <a:pPr marL="540000" indent="-180000">
              <a:lnSpc>
                <a:spcPts val="1400"/>
              </a:lnSpc>
            </a:pPr>
            <a:r>
              <a:rPr lang="ja-JP" altLang="en-US" sz="1400" dirty="0" smtClean="0">
                <a:solidFill>
                  <a:prstClr val="black"/>
                </a:solidFill>
                <a:latin typeface="ＭＳ Ｐゴシック"/>
              </a:rPr>
              <a:t>　　　　　　　　　　　　　　　 </a:t>
            </a:r>
            <a:r>
              <a:rPr lang="ja-JP" altLang="ja-JP" sz="1400" dirty="0" smtClean="0">
                <a:solidFill>
                  <a:prstClr val="black"/>
                </a:solidFill>
                <a:latin typeface="ＭＳ Ｐゴシック"/>
              </a:rPr>
              <a:t>②</a:t>
            </a:r>
            <a:r>
              <a:rPr lang="ja-JP" altLang="ja-JP" sz="1400" dirty="0">
                <a:solidFill>
                  <a:prstClr val="black"/>
                </a:solidFill>
                <a:latin typeface="ＭＳ Ｐゴシック"/>
              </a:rPr>
              <a:t>　過去１年間の</a:t>
            </a:r>
            <a:r>
              <a:rPr lang="ja-JP" altLang="ja-JP" sz="1400" u="sng" dirty="0">
                <a:solidFill>
                  <a:srgbClr val="FF0000"/>
                </a:solidFill>
                <a:latin typeface="ＭＳ Ｐゴシック"/>
              </a:rPr>
              <a:t>緊急往診の実績が</a:t>
            </a:r>
            <a:r>
              <a:rPr lang="ja-JP" altLang="en-US" sz="1400" u="sng" dirty="0">
                <a:solidFill>
                  <a:srgbClr val="FF0000"/>
                </a:solidFill>
                <a:latin typeface="ＭＳ Ｐゴシック"/>
              </a:rPr>
              <a:t>４</a:t>
            </a:r>
            <a:r>
              <a:rPr lang="ja-JP" altLang="ja-JP" sz="1400" u="sng" dirty="0">
                <a:solidFill>
                  <a:srgbClr val="FF0000"/>
                </a:solidFill>
                <a:latin typeface="ＭＳ Ｐゴシック"/>
              </a:rPr>
              <a:t>件以上</a:t>
            </a:r>
            <a:r>
              <a:rPr lang="ja-JP" altLang="ja-JP" sz="1400" dirty="0">
                <a:solidFill>
                  <a:prstClr val="black"/>
                </a:solidFill>
                <a:latin typeface="ＭＳ Ｐゴシック"/>
              </a:rPr>
              <a:t>かつ</a:t>
            </a:r>
            <a:r>
              <a:rPr lang="ja-JP" altLang="ja-JP" sz="1400" u="sng" dirty="0">
                <a:solidFill>
                  <a:srgbClr val="FF0000"/>
                </a:solidFill>
                <a:latin typeface="ＭＳ Ｐゴシック"/>
              </a:rPr>
              <a:t>在宅での看取りの実績が</a:t>
            </a:r>
            <a:r>
              <a:rPr lang="ja-JP" altLang="en-US" sz="1400" u="sng" dirty="0">
                <a:solidFill>
                  <a:srgbClr val="FF0000"/>
                </a:solidFill>
                <a:latin typeface="ＭＳ Ｐゴシック"/>
              </a:rPr>
              <a:t>２</a:t>
            </a:r>
            <a:r>
              <a:rPr lang="ja-JP" altLang="ja-JP" sz="1400" u="sng" dirty="0">
                <a:solidFill>
                  <a:srgbClr val="FF0000"/>
                </a:solidFill>
                <a:latin typeface="ＭＳ Ｐゴシック"/>
              </a:rPr>
              <a:t>件</a:t>
            </a:r>
            <a:r>
              <a:rPr lang="ja-JP" altLang="ja-JP" sz="1400" u="sng" dirty="0" smtClean="0">
                <a:solidFill>
                  <a:srgbClr val="FF0000"/>
                </a:solidFill>
                <a:latin typeface="ＭＳ Ｐゴシック"/>
              </a:rPr>
              <a:t>以上</a:t>
            </a:r>
            <a:endParaRPr lang="ja-JP" altLang="ja-JP" sz="1400" dirty="0">
              <a:solidFill>
                <a:prstClr val="black"/>
              </a:solidFill>
              <a:latin typeface="ＭＳ Ｐゴシック"/>
            </a:endParaRPr>
          </a:p>
          <a:p>
            <a:pPr marL="540000" indent="-180000">
              <a:lnSpc>
                <a:spcPts val="1400"/>
              </a:lnSpc>
            </a:pPr>
            <a:r>
              <a:rPr lang="ja-JP" altLang="en-US" sz="1400" dirty="0" smtClean="0">
                <a:solidFill>
                  <a:prstClr val="black"/>
                </a:solidFill>
                <a:latin typeface="ＭＳ Ｐゴシック"/>
              </a:rPr>
              <a:t>　　　　　　　　　　　　　　　 </a:t>
            </a:r>
            <a:r>
              <a:rPr lang="ja-JP" altLang="ja-JP" sz="1400" dirty="0" smtClean="0">
                <a:solidFill>
                  <a:prstClr val="black"/>
                </a:solidFill>
                <a:latin typeface="ＭＳ Ｐゴシック"/>
              </a:rPr>
              <a:t>③</a:t>
            </a:r>
            <a:r>
              <a:rPr lang="ja-JP" altLang="ja-JP" sz="1400" dirty="0">
                <a:solidFill>
                  <a:prstClr val="black"/>
                </a:solidFill>
                <a:latin typeface="ＭＳ Ｐゴシック"/>
              </a:rPr>
              <a:t>　緩和ケアに係る適切な研修を修了している常勤の医師が</a:t>
            </a:r>
            <a:r>
              <a:rPr lang="ja-JP" altLang="ja-JP" sz="1400" dirty="0" smtClean="0">
                <a:solidFill>
                  <a:prstClr val="black"/>
                </a:solidFill>
                <a:latin typeface="ＭＳ Ｐゴシック"/>
              </a:rPr>
              <a:t>い</a:t>
            </a:r>
            <a:r>
              <a:rPr lang="ja-JP" altLang="en-US" sz="1400" dirty="0" smtClean="0">
                <a:solidFill>
                  <a:prstClr val="black"/>
                </a:solidFill>
                <a:latin typeface="ＭＳ Ｐゴシック"/>
              </a:rPr>
              <a:t>る</a:t>
            </a:r>
            <a:endParaRPr lang="en-US" altLang="ja-JP" sz="1400" kern="100" dirty="0">
              <a:solidFill>
                <a:prstClr val="black"/>
              </a:solidFill>
              <a:latin typeface="ＭＳ Ｐゴシック"/>
              <a:cs typeface="Times New Roman" panose="02020603050405020304" pitchFamily="18" charset="0"/>
            </a:endParaRPr>
          </a:p>
        </p:txBody>
      </p:sp>
    </p:spTree>
    <p:extLst>
      <p:ext uri="{BB962C8B-B14F-4D97-AF65-F5344CB8AC3E}">
        <p14:creationId xmlns:p14="http://schemas.microsoft.com/office/powerpoint/2010/main" val="931898701"/>
      </p:ext>
    </p:extLst>
  </p:cSld>
  <p:clrMapOvr>
    <a:masterClrMapping/>
  </p:clrMapOvr>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137713" y="3658829"/>
            <a:ext cx="9679301" cy="2941222"/>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r>
              <a:rPr lang="ja-JP" altLang="en-US" sz="1600" dirty="0" smtClean="0">
                <a:solidFill>
                  <a:prstClr val="black"/>
                </a:solidFill>
                <a:latin typeface="ＭＳ Ｐゴシック" panose="020B0600070205080204" pitchFamily="50" charset="-128"/>
              </a:rPr>
              <a:t>　在宅医療専門の医療機関について、在支診の施設基準に加え、以下の実績等を満たしている場合には、在支診と同様の評価を行う</a:t>
            </a:r>
            <a:endParaRPr lang="en-US" altLang="ja-JP" sz="16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dirty="0">
              <a:solidFill>
                <a:prstClr val="black"/>
              </a:solidFill>
              <a:latin typeface="ＭＳ Ｐゴシック" panose="020B0600070205080204" pitchFamily="50" charset="-128"/>
            </a:endParaRPr>
          </a:p>
        </p:txBody>
      </p:sp>
      <p:sp>
        <p:nvSpPr>
          <p:cNvPr id="2053" name="Rectangle 37"/>
          <p:cNvSpPr>
            <a:spLocks noChangeArrowheads="1"/>
          </p:cNvSpPr>
          <p:nvPr/>
        </p:nvSpPr>
        <p:spPr bwMode="auto">
          <a:xfrm>
            <a:off x="127360" y="1045106"/>
            <a:ext cx="9689654" cy="2554410"/>
          </a:xfrm>
          <a:prstGeom prst="rect">
            <a:avLst/>
          </a:prstGeom>
          <a:solidFill>
            <a:srgbClr val="FFFFAF">
              <a:alpha val="49804"/>
            </a:srgbClr>
          </a:solidFill>
          <a:ln w="9525">
            <a:solidFill>
              <a:schemeClr val="tx1"/>
            </a:solidFill>
            <a:miter lim="800000"/>
            <a:headEnd/>
            <a:tailEnd/>
          </a:ln>
        </p:spPr>
        <p:txBody>
          <a:bodyPr/>
          <a:lstStyle/>
          <a:p>
            <a:pPr marL="176213" indent="-176213">
              <a:buFont typeface="Wingdings" pitchFamily="2" charset="2"/>
              <a:buChar char="Ø"/>
              <a:defRPr/>
            </a:pPr>
            <a:r>
              <a:rPr lang="ja-JP" altLang="en-US" sz="1600" dirty="0" smtClean="0">
                <a:solidFill>
                  <a:prstClr val="black"/>
                </a:solidFill>
                <a:latin typeface="ＭＳ Ｐゴシック" panose="020B0600070205080204" pitchFamily="50" charset="-128"/>
              </a:rPr>
              <a:t>　健康保険法に基づく開放性の観点から、外来応需体制を有していることが原則であることを明確化した上で、以下の要件等を満たす場合には在宅医療を専門に実施する診療所の開設を認める</a:t>
            </a:r>
            <a:endParaRPr lang="en-US" altLang="ja-JP" sz="1600" dirty="0">
              <a:solidFill>
                <a:prstClr val="black"/>
              </a:solidFill>
              <a:latin typeface="ＭＳ Ｐゴシック" panose="020B0600070205080204" pitchFamily="50" charset="-128"/>
            </a:endParaRPr>
          </a:p>
          <a:p>
            <a:pPr>
              <a:lnSpc>
                <a:spcPts val="1600"/>
              </a:lnSpc>
              <a:defRPr/>
            </a:pPr>
            <a:r>
              <a:rPr lang="ja-JP" altLang="en-US" sz="1200" dirty="0" smtClean="0">
                <a:solidFill>
                  <a:prstClr val="black"/>
                </a:solidFill>
                <a:latin typeface="ＭＳ Ｐゴシック" panose="020B0600070205080204" pitchFamily="50" charset="-128"/>
              </a:rPr>
              <a:t>　</a:t>
            </a:r>
            <a:r>
              <a:rPr lang="en-US" altLang="ja-JP" sz="1200" dirty="0" smtClean="0">
                <a:solidFill>
                  <a:prstClr val="black"/>
                </a:solidFill>
                <a:latin typeface="ＭＳ Ｐゴシック" panose="020B0600070205080204" pitchFamily="50" charset="-128"/>
              </a:rPr>
              <a:t>[</a:t>
            </a:r>
            <a:r>
              <a:rPr lang="ja-JP" altLang="en-US" sz="1200" dirty="0" smtClean="0">
                <a:solidFill>
                  <a:prstClr val="black"/>
                </a:solidFill>
                <a:latin typeface="ＭＳ Ｐゴシック" panose="020B0600070205080204" pitchFamily="50" charset="-128"/>
              </a:rPr>
              <a:t>主な開設要件</a:t>
            </a:r>
            <a:r>
              <a:rPr lang="en-US" altLang="ja-JP" sz="1200" dirty="0" smtClean="0">
                <a:solidFill>
                  <a:prstClr val="black"/>
                </a:solidFill>
                <a:latin typeface="ＭＳ Ｐゴシック" panose="020B0600070205080204" pitchFamily="50" charset="-128"/>
              </a:rPr>
              <a:t>]</a:t>
            </a:r>
          </a:p>
          <a:p>
            <a:pPr marL="354013" indent="-177800">
              <a:lnSpc>
                <a:spcPts val="1600"/>
              </a:lnSpc>
              <a:defRPr/>
            </a:pPr>
            <a:r>
              <a:rPr lang="ja-JP" altLang="en-US" sz="1200" dirty="0" smtClean="0">
                <a:solidFill>
                  <a:prstClr val="black"/>
                </a:solidFill>
                <a:latin typeface="ＭＳ Ｐゴシック" panose="020B0600070205080204" pitchFamily="50" charset="-128"/>
              </a:rPr>
              <a:t>①　無床診療所</a:t>
            </a:r>
            <a:endParaRPr lang="en-US" altLang="ja-JP" sz="1200" dirty="0" smtClean="0">
              <a:solidFill>
                <a:prstClr val="black"/>
              </a:solidFill>
              <a:latin typeface="ＭＳ Ｐゴシック" panose="020B0600070205080204" pitchFamily="50" charset="-128"/>
            </a:endParaRPr>
          </a:p>
          <a:p>
            <a:pPr marL="354013" indent="-177800">
              <a:lnSpc>
                <a:spcPts val="1600"/>
              </a:lnSpc>
              <a:defRPr/>
            </a:pPr>
            <a:r>
              <a:rPr lang="ja-JP" altLang="en-US" sz="1200" dirty="0" smtClean="0">
                <a:solidFill>
                  <a:prstClr val="black"/>
                </a:solidFill>
                <a:latin typeface="ＭＳ Ｐゴシック" panose="020B0600070205080204" pitchFamily="50" charset="-128"/>
              </a:rPr>
              <a:t>②　在宅医療を提供する地域をあらかじめ規定、その範囲（対象とする行政区域、住所等）を周知する</a:t>
            </a:r>
            <a:endParaRPr lang="en-US" altLang="ja-JP" sz="1200" dirty="0" smtClean="0">
              <a:solidFill>
                <a:prstClr val="black"/>
              </a:solidFill>
              <a:latin typeface="ＭＳ Ｐゴシック" panose="020B0600070205080204" pitchFamily="50" charset="-128"/>
            </a:endParaRPr>
          </a:p>
          <a:p>
            <a:pPr marL="354013" indent="-177800">
              <a:lnSpc>
                <a:spcPts val="1600"/>
              </a:lnSpc>
              <a:defRPr/>
            </a:pPr>
            <a:r>
              <a:rPr lang="ja-JP" altLang="en-US" sz="1200" dirty="0" smtClean="0">
                <a:solidFill>
                  <a:prstClr val="black"/>
                </a:solidFill>
                <a:latin typeface="ＭＳ Ｐゴシック" panose="020B0600070205080204" pitchFamily="50" charset="-128"/>
              </a:rPr>
              <a:t>③</a:t>
            </a:r>
            <a:r>
              <a:rPr lang="ja-JP" altLang="en-US" sz="1200" dirty="0">
                <a:solidFill>
                  <a:prstClr val="black"/>
                </a:solidFill>
                <a:latin typeface="ＭＳ Ｐゴシック" panose="020B0600070205080204" pitchFamily="50" charset="-128"/>
              </a:rPr>
              <a:t>　②の地域の患者から往診や訪問診療を求められた場合、医学的に正当な理由等なく断ることが</a:t>
            </a:r>
            <a:r>
              <a:rPr lang="ja-JP" altLang="en-US" sz="1200" dirty="0" smtClean="0">
                <a:solidFill>
                  <a:prstClr val="black"/>
                </a:solidFill>
                <a:latin typeface="ＭＳ Ｐゴシック" panose="020B0600070205080204" pitchFamily="50" charset="-128"/>
              </a:rPr>
              <a:t>ない</a:t>
            </a:r>
            <a:endParaRPr lang="en-US" altLang="ja-JP" sz="1200" dirty="0" smtClean="0">
              <a:solidFill>
                <a:prstClr val="black"/>
              </a:solidFill>
              <a:latin typeface="ＭＳ Ｐゴシック" panose="020B0600070205080204" pitchFamily="50" charset="-128"/>
            </a:endParaRPr>
          </a:p>
          <a:p>
            <a:pPr marL="354013" indent="-177800">
              <a:lnSpc>
                <a:spcPts val="1600"/>
              </a:lnSpc>
              <a:defRPr/>
            </a:pPr>
            <a:r>
              <a:rPr lang="ja-JP" altLang="en-US" sz="1200" dirty="0">
                <a:solidFill>
                  <a:prstClr val="black"/>
                </a:solidFill>
                <a:latin typeface="ＭＳ Ｐゴシック" panose="020B0600070205080204" pitchFamily="50" charset="-128"/>
              </a:rPr>
              <a:t>④</a:t>
            </a:r>
            <a:r>
              <a:rPr lang="ja-JP" altLang="en-US" sz="1200" dirty="0" smtClean="0">
                <a:solidFill>
                  <a:prstClr val="black"/>
                </a:solidFill>
                <a:latin typeface="ＭＳ Ｐゴシック" panose="020B0600070205080204" pitchFamily="50" charset="-128"/>
              </a:rPr>
              <a:t>　外来診療が必要な患者が訪れた場合に対応できるよう、</a:t>
            </a:r>
            <a:r>
              <a:rPr lang="ja-JP" altLang="en-US" sz="1200" b="1" u="sng" dirty="0" smtClean="0">
                <a:solidFill>
                  <a:srgbClr val="00B0F0"/>
                </a:solidFill>
                <a:latin typeface="ＭＳ Ｐゴシック" panose="020B0600070205080204" pitchFamily="50" charset="-128"/>
              </a:rPr>
              <a:t>地域医師会から協力の同意</a:t>
            </a:r>
            <a:r>
              <a:rPr lang="ja-JP" altLang="en-US" sz="1200" dirty="0" smtClean="0">
                <a:solidFill>
                  <a:prstClr val="black"/>
                </a:solidFill>
                <a:latin typeface="ＭＳ Ｐゴシック" panose="020B0600070205080204" pitchFamily="50" charset="-128"/>
              </a:rPr>
              <a:t>を得ている、又は予め規定した診療地域内に</a:t>
            </a:r>
            <a:r>
              <a:rPr lang="en-US" altLang="ja-JP" sz="1200" dirty="0" smtClean="0">
                <a:solidFill>
                  <a:prstClr val="black"/>
                </a:solidFill>
                <a:latin typeface="ＭＳ Ｐゴシック" panose="020B0600070205080204" pitchFamily="50" charset="-128"/>
              </a:rPr>
              <a:t>2</a:t>
            </a:r>
            <a:r>
              <a:rPr lang="ja-JP" altLang="en-US" sz="1200" dirty="0" smtClean="0">
                <a:solidFill>
                  <a:prstClr val="black"/>
                </a:solidFill>
                <a:latin typeface="ＭＳ Ｐゴシック" panose="020B0600070205080204" pitchFamily="50" charset="-128"/>
              </a:rPr>
              <a:t>か所以上の協力医療機関を確保している</a:t>
            </a:r>
            <a:endParaRPr lang="en-US" altLang="ja-JP" sz="1200" dirty="0" smtClean="0">
              <a:solidFill>
                <a:prstClr val="black"/>
              </a:solidFill>
              <a:latin typeface="ＭＳ Ｐゴシック" panose="020B0600070205080204" pitchFamily="50" charset="-128"/>
            </a:endParaRPr>
          </a:p>
          <a:p>
            <a:pPr marL="354013" indent="-177800">
              <a:lnSpc>
                <a:spcPts val="1600"/>
              </a:lnSpc>
              <a:defRPr/>
            </a:pPr>
            <a:r>
              <a:rPr lang="ja-JP" altLang="en-US" sz="1200" dirty="0">
                <a:solidFill>
                  <a:prstClr val="black"/>
                </a:solidFill>
                <a:latin typeface="ＭＳ Ｐゴシック" panose="020B0600070205080204" pitchFamily="50" charset="-128"/>
              </a:rPr>
              <a:t>⑤　在宅医療導入に係る相談に随時応じ、患者・家族等からの相談に応じる設備・人員等が整って</a:t>
            </a:r>
            <a:r>
              <a:rPr lang="ja-JP" altLang="en-US" sz="1200" dirty="0" smtClean="0">
                <a:solidFill>
                  <a:prstClr val="black"/>
                </a:solidFill>
                <a:latin typeface="ＭＳ Ｐゴシック" panose="020B0600070205080204" pitchFamily="50" charset="-128"/>
              </a:rPr>
              <a:t>いる</a:t>
            </a:r>
            <a:endParaRPr lang="en-US" altLang="ja-JP" sz="1200" dirty="0">
              <a:solidFill>
                <a:prstClr val="black"/>
              </a:solidFill>
              <a:latin typeface="ＭＳ Ｐゴシック" panose="020B0600070205080204" pitchFamily="50" charset="-128"/>
            </a:endParaRPr>
          </a:p>
          <a:p>
            <a:pPr marL="354013" indent="-177800">
              <a:lnSpc>
                <a:spcPts val="1600"/>
              </a:lnSpc>
              <a:defRPr/>
            </a:pPr>
            <a:r>
              <a:rPr lang="ja-JP" altLang="en-US" sz="1200" dirty="0" smtClean="0">
                <a:solidFill>
                  <a:prstClr val="black"/>
                </a:solidFill>
                <a:latin typeface="ＭＳ Ｐゴシック" panose="020B0600070205080204" pitchFamily="50" charset="-128"/>
              </a:rPr>
              <a:t>⑥　診療所の名称・診療科目等を公道等から容易に確認できるよう明示したうえ、通常診療に応需する時間にわたり、診療所において、患者、家族等からの相談に応じる設備、人員等の体制を備えている</a:t>
            </a:r>
            <a:r>
              <a:rPr lang="ja-JP" altLang="en-US" sz="1400" dirty="0" smtClean="0">
                <a:solidFill>
                  <a:prstClr val="black"/>
                </a:solidFill>
                <a:latin typeface="ＭＳ Ｐゴシック" panose="020B0600070205080204" pitchFamily="50" charset="-128"/>
              </a:rPr>
              <a:t>、</a:t>
            </a:r>
            <a:endParaRPr lang="en-US" altLang="ja-JP" sz="1400" dirty="0" smtClean="0">
              <a:solidFill>
                <a:prstClr val="black"/>
              </a:solidFill>
              <a:latin typeface="ＭＳ Ｐゴシック" panose="020B0600070205080204" pitchFamily="50" charset="-128"/>
            </a:endParaRPr>
          </a:p>
          <a:p>
            <a:pPr marL="354013" indent="-177800">
              <a:lnSpc>
                <a:spcPts val="1600"/>
              </a:lnSpc>
              <a:defRPr/>
            </a:pPr>
            <a:r>
              <a:rPr lang="ja-JP" altLang="en-US" sz="1200" dirty="0">
                <a:solidFill>
                  <a:prstClr val="black"/>
                </a:solidFill>
                <a:latin typeface="ＭＳ Ｐゴシック" panose="020B0600070205080204" pitchFamily="50" charset="-128"/>
              </a:rPr>
              <a:t>⑦</a:t>
            </a:r>
            <a:r>
              <a:rPr lang="ja-JP" altLang="en-US" sz="1200" dirty="0" smtClean="0">
                <a:solidFill>
                  <a:prstClr val="black"/>
                </a:solidFill>
                <a:latin typeface="ＭＳ Ｐゴシック" panose="020B0600070205080204" pitchFamily="50" charset="-128"/>
              </a:rPr>
              <a:t>　緊急時を含め、随時連絡に応じる体制を整えている</a:t>
            </a:r>
            <a:r>
              <a:rPr lang="ja-JP" altLang="en-US" sz="1200" dirty="0" smtClean="0">
                <a:solidFill>
                  <a:prstClr val="black"/>
                </a:solidFill>
                <a:latin typeface="ＭＳ Ｐゴシック"/>
              </a:rPr>
              <a:t>　　　　　　　　　　　　　　　　　　　　　　　　　　　等</a:t>
            </a:r>
            <a:endParaRPr lang="en-US" altLang="ja-JP" sz="1200" dirty="0" smtClean="0">
              <a:solidFill>
                <a:prstClr val="black"/>
              </a:solidFill>
              <a:latin typeface="ＭＳ Ｐゴシック"/>
            </a:endParaRPr>
          </a:p>
        </p:txBody>
      </p:sp>
      <p:sp>
        <p:nvSpPr>
          <p:cNvPr id="2052" name="Rectangle 36"/>
          <p:cNvSpPr>
            <a:spLocks noChangeArrowheads="1"/>
          </p:cNvSpPr>
          <p:nvPr/>
        </p:nvSpPr>
        <p:spPr bwMode="auto">
          <a:xfrm>
            <a:off x="118010" y="650405"/>
            <a:ext cx="6131171"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（３）在宅医療を専門に行う医療機関</a:t>
            </a:r>
            <a:endParaRPr lang="ja-JP" altLang="en-US" sz="2400" dirty="0">
              <a:solidFill>
                <a:prstClr val="black"/>
              </a:solidFill>
            </a:endParaRPr>
          </a:p>
        </p:txBody>
      </p:sp>
      <p:pic>
        <p:nvPicPr>
          <p:cNvPr id="5" name="図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265370" y="5349848"/>
            <a:ext cx="1379998" cy="1280332"/>
          </a:xfrm>
          <a:prstGeom prst="rect">
            <a:avLst/>
          </a:prstGeom>
        </p:spPr>
      </p:pic>
      <p:graphicFrame>
        <p:nvGraphicFramePr>
          <p:cNvPr id="6" name="表 5"/>
          <p:cNvGraphicFramePr>
            <a:graphicFrameLocks noGrp="1"/>
          </p:cNvGraphicFramePr>
          <p:nvPr>
            <p:extLst/>
          </p:nvPr>
        </p:nvGraphicFramePr>
        <p:xfrm>
          <a:off x="515294" y="4222088"/>
          <a:ext cx="9130072" cy="1127760"/>
        </p:xfrm>
        <a:graphic>
          <a:graphicData uri="http://schemas.openxmlformats.org/drawingml/2006/table">
            <a:tbl>
              <a:tblPr firstRow="1" bandRow="1">
                <a:tableStyleId>{8A107856-5554-42FB-B03E-39F5DBC370BA}</a:tableStyleId>
              </a:tblPr>
              <a:tblGrid>
                <a:gridCol w="4565036"/>
                <a:gridCol w="4565036"/>
              </a:tblGrid>
              <a:tr h="245132">
                <a:tc>
                  <a:txBody>
                    <a:bodyPr/>
                    <a:lstStyle/>
                    <a:p>
                      <a:r>
                        <a:rPr kumimoji="1" lang="ja-JP" altLang="en-US" sz="1400" b="0" dirty="0" smtClean="0"/>
                        <a:t>①　在宅患者の占める割合が９５％以上</a:t>
                      </a:r>
                      <a:endParaRPr kumimoji="1" lang="ja-JP" altLang="en-US" sz="1400" b="0" dirty="0"/>
                    </a:p>
                  </a:txBody>
                  <a:tcPr/>
                </a:tc>
                <a:tc>
                  <a:txBody>
                    <a:bodyPr/>
                    <a:lstStyle/>
                    <a:p>
                      <a:r>
                        <a:rPr kumimoji="1" lang="ja-JP" altLang="en-US" sz="1400" b="0" spc="-100" baseline="0" dirty="0" smtClean="0"/>
                        <a:t>④　（施設総管の件数）／（在総管・施設総管の件数）　≪　０．７</a:t>
                      </a:r>
                      <a:endParaRPr kumimoji="1" lang="ja-JP" altLang="en-US" sz="1400" b="0" spc="-100" baseline="0" dirty="0"/>
                    </a:p>
                  </a:txBody>
                  <a:tcPr/>
                </a:tc>
              </a:tr>
              <a:tr h="245132">
                <a:tc>
                  <a:txBody>
                    <a:bodyPr/>
                    <a:lstStyle/>
                    <a:p>
                      <a:r>
                        <a:rPr kumimoji="1" lang="ja-JP" altLang="en-US" sz="1400" b="0" dirty="0" smtClean="0"/>
                        <a:t>②　５か所／年以上の医療機関からの新規患者紹介実績</a:t>
                      </a:r>
                      <a:endParaRPr kumimoji="1" lang="ja-JP" altLang="en-US" sz="1400" b="0" dirty="0"/>
                    </a:p>
                  </a:txBody>
                  <a:tcPr/>
                </a:tc>
                <a:tc rowSpan="2">
                  <a:txBody>
                    <a:bodyPr/>
                    <a:lstStyle/>
                    <a:p>
                      <a:pPr marL="176213" marR="0" indent="-176213" algn="l"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⑤　（要介護３の患者＋重症患者）／（在総管・施設総管の件数）　≧　０．５</a:t>
                      </a:r>
                    </a:p>
                  </a:txBody>
                  <a:tcPr anchor="ctr"/>
                </a:tc>
              </a:tr>
              <a:tr h="410639">
                <a:tc>
                  <a:txBody>
                    <a:bodyPr/>
                    <a:lstStyle/>
                    <a:p>
                      <a:pPr marL="176213" indent="-176213"/>
                      <a:r>
                        <a:rPr kumimoji="1" lang="ja-JP" altLang="en-US" sz="1400" b="0" dirty="0" smtClean="0"/>
                        <a:t>③　看取り実績が２０件／年以上又は１５歳未満の超・準超重症児の患者が１０人以上</a:t>
                      </a:r>
                      <a:endParaRPr kumimoji="1" lang="ja-JP" altLang="en-US" sz="1400" b="0" dirty="0"/>
                    </a:p>
                  </a:txBody>
                  <a:tcPr/>
                </a:tc>
                <a:tc vMerge="1">
                  <a:txBody>
                    <a:bodyPr/>
                    <a:lstStyle/>
                    <a:p>
                      <a:endParaRPr kumimoji="1" lang="ja-JP" altLang="en-US" sz="1300" b="0" dirty="0"/>
                    </a:p>
                  </a:txBody>
                  <a:tcPr/>
                </a:tc>
              </a:tr>
            </a:tbl>
          </a:graphicData>
        </a:graphic>
      </p:graphicFrame>
      <p:sp>
        <p:nvSpPr>
          <p:cNvPr id="8" name="正方形/長方形 7"/>
          <p:cNvSpPr/>
          <p:nvPr/>
        </p:nvSpPr>
        <p:spPr>
          <a:xfrm>
            <a:off x="147601" y="5345955"/>
            <a:ext cx="7934680" cy="1323439"/>
          </a:xfrm>
          <a:prstGeom prst="rect">
            <a:avLst/>
          </a:prstGeom>
        </p:spPr>
        <p:txBody>
          <a:bodyPr wrap="square">
            <a:spAutoFit/>
          </a:bodyPr>
          <a:lstStyle/>
          <a:p>
            <a:pPr marL="285750" indent="-285750">
              <a:buFont typeface="Wingdings" panose="05000000000000000000" pitchFamily="2" charset="2"/>
              <a:buChar char="Ø"/>
              <a:defRPr/>
            </a:pPr>
            <a:r>
              <a:rPr lang="ja-JP" altLang="en-US" sz="1600" dirty="0" smtClean="0">
                <a:solidFill>
                  <a:prstClr val="black"/>
                </a:solidFill>
                <a:latin typeface="ＭＳ Ｐゴシック" panose="020B0600070205080204" pitchFamily="50" charset="-128"/>
              </a:rPr>
              <a:t>在宅医療専門の医療機関であって、上記の基準を満たさないものは、在総管・施設総管について、在支診でない場合の所定点数の</a:t>
            </a:r>
            <a:r>
              <a:rPr lang="ja-JP" altLang="en-US" sz="1600" dirty="0">
                <a:solidFill>
                  <a:srgbClr val="FF0000"/>
                </a:solidFill>
                <a:latin typeface="ＭＳ Ｐゴシック" panose="020B0600070205080204" pitchFamily="50" charset="-128"/>
              </a:rPr>
              <a:t>８０</a:t>
            </a:r>
            <a:r>
              <a:rPr lang="ja-JP" altLang="en-US" sz="1600" dirty="0" smtClean="0">
                <a:solidFill>
                  <a:srgbClr val="FF0000"/>
                </a:solidFill>
                <a:latin typeface="ＭＳ Ｐゴシック" panose="020B0600070205080204" pitchFamily="50" charset="-128"/>
              </a:rPr>
              <a:t>／１００</a:t>
            </a:r>
            <a:r>
              <a:rPr lang="ja-JP" altLang="en-US" sz="1600" dirty="0" smtClean="0">
                <a:solidFill>
                  <a:prstClr val="black"/>
                </a:solidFill>
                <a:latin typeface="ＭＳ Ｐゴシック" panose="020B0600070205080204" pitchFamily="50" charset="-128"/>
              </a:rPr>
              <a:t>に相当する</a:t>
            </a:r>
            <a:endParaRPr lang="en-US" altLang="ja-JP" sz="1600" dirty="0" smtClean="0">
              <a:solidFill>
                <a:prstClr val="black"/>
              </a:solidFill>
              <a:latin typeface="ＭＳ Ｐゴシック" panose="020B0600070205080204" pitchFamily="50" charset="-128"/>
            </a:endParaRPr>
          </a:p>
          <a:p>
            <a:pPr>
              <a:defRPr/>
            </a:pPr>
            <a:r>
              <a:rPr lang="ja-JP" altLang="en-US" sz="1600" dirty="0" smtClean="0">
                <a:solidFill>
                  <a:prstClr val="black"/>
                </a:solidFill>
                <a:latin typeface="ＭＳ Ｐゴシック" panose="020B0600070205080204" pitchFamily="50" charset="-128"/>
              </a:rPr>
              <a:t>　　点数により算定する</a:t>
            </a:r>
            <a:endParaRPr lang="en-US" altLang="ja-JP" sz="16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sz="1600" dirty="0" smtClean="0">
                <a:solidFill>
                  <a:prstClr val="black"/>
                </a:solidFill>
                <a:latin typeface="ＭＳ Ｐゴシック" panose="020B0600070205080204" pitchFamily="50" charset="-128"/>
              </a:rPr>
              <a:t>在宅患者の占める割合が９５％未満である医療機関に</a:t>
            </a:r>
            <a:r>
              <a:rPr lang="ja-JP" altLang="en-US" sz="1600" dirty="0">
                <a:solidFill>
                  <a:prstClr val="black"/>
                </a:solidFill>
                <a:latin typeface="ＭＳ Ｐゴシック" panose="020B0600070205080204" pitchFamily="50" charset="-128"/>
              </a:rPr>
              <a:t>ついて、在支診の</a:t>
            </a:r>
            <a:r>
              <a:rPr lang="ja-JP" altLang="en-US" sz="1600" dirty="0" smtClean="0">
                <a:solidFill>
                  <a:prstClr val="black"/>
                </a:solidFill>
                <a:latin typeface="ＭＳ Ｐゴシック" panose="020B0600070205080204" pitchFamily="50" charset="-128"/>
              </a:rPr>
              <a:t>要件は現行通りとする</a:t>
            </a:r>
            <a:endParaRPr lang="en-US" altLang="ja-JP" sz="1600" dirty="0" smtClean="0">
              <a:solidFill>
                <a:prstClr val="black"/>
              </a:solidFill>
              <a:latin typeface="ＭＳ Ｐゴシック" panose="020B0600070205080204" pitchFamily="50" charset="-128"/>
            </a:endParaRPr>
          </a:p>
        </p:txBody>
      </p:sp>
      <p:sp>
        <p:nvSpPr>
          <p:cNvPr id="13"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２．質の高い在宅医療・訪問看護の確保</a:t>
            </a:r>
            <a:endParaRPr lang="ja-JP" altLang="en-US" kern="0" dirty="0">
              <a:solidFill>
                <a:srgbClr val="FF0000"/>
              </a:solidFill>
              <a:latin typeface="Calibri"/>
              <a:ea typeface="ＭＳ Ｐゴシック"/>
            </a:endParaRPr>
          </a:p>
        </p:txBody>
      </p:sp>
      <p:sp>
        <p:nvSpPr>
          <p:cNvPr id="11"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114</a:t>
            </a:fld>
            <a:endParaRPr lang="ja-JP" altLang="en-US" dirty="0">
              <a:solidFill>
                <a:prstClr val="black"/>
              </a:solidFill>
            </a:endParaRPr>
          </a:p>
        </p:txBody>
      </p:sp>
      <p:sp>
        <p:nvSpPr>
          <p:cNvPr id="12" name="テキスト ボックス 11"/>
          <p:cNvSpPr txBox="1"/>
          <p:nvPr/>
        </p:nvSpPr>
        <p:spPr>
          <a:xfrm>
            <a:off x="7833320" y="3933056"/>
            <a:ext cx="181204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a:t>
            </a:r>
            <a:r>
              <a:rPr lang="ja-JP" altLang="en-US" sz="1100" dirty="0" smtClean="0">
                <a:solidFill>
                  <a:srgbClr val="002060"/>
                </a:solidFill>
                <a:latin typeface="ＭＳ Ｐゴシック" panose="020B0600070205080204" pitchFamily="50" charset="-128"/>
              </a:rPr>
              <a:t>１，施通</a:t>
            </a:r>
            <a:r>
              <a:rPr lang="en-US" altLang="ja-JP" sz="1100" dirty="0" smtClean="0">
                <a:solidFill>
                  <a:srgbClr val="002060"/>
                </a:solidFill>
                <a:latin typeface="ＭＳ Ｐゴシック" panose="020B0600070205080204" pitchFamily="50" charset="-128"/>
              </a:rPr>
              <a:t>p807-809</a:t>
            </a:r>
            <a:endParaRPr lang="ja-JP" altLang="en-US" sz="1100" dirty="0">
              <a:solidFill>
                <a:srgbClr val="002060"/>
              </a:solidFill>
              <a:latin typeface="ＭＳ Ｐゴシック" panose="020B0600070205080204" pitchFamily="50" charset="-128"/>
            </a:endParaRPr>
          </a:p>
        </p:txBody>
      </p:sp>
      <p:sp>
        <p:nvSpPr>
          <p:cNvPr id="14" name="テキスト ボックス 13"/>
          <p:cNvSpPr txBox="1"/>
          <p:nvPr/>
        </p:nvSpPr>
        <p:spPr>
          <a:xfrm>
            <a:off x="6609184" y="5728404"/>
            <a:ext cx="144007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241-243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270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79972132"/>
      </p:ext>
    </p:extLst>
  </p:cSld>
  <p:clrMapOvr>
    <a:masterClrMapping/>
  </p:clrMapOvr>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65570" y="4437112"/>
            <a:ext cx="9623967" cy="2232248"/>
          </a:xfrm>
          <a:prstGeom prst="rect">
            <a:avLst/>
          </a:prstGeom>
          <a:noFill/>
          <a:ln w="9525">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lIns="36000" tIns="0" rIns="0" bIns="0" rtlCol="0" anchor="t"/>
          <a:lstStyle/>
          <a:p>
            <a:pPr defTabSz="979488" eaLnBrk="0" hangingPunct="0">
              <a:lnSpc>
                <a:spcPts val="1300"/>
              </a:lnSpc>
            </a:pPr>
            <a:r>
              <a:rPr lang="ja-JP" altLang="en-US" sz="1100" dirty="0" smtClean="0">
                <a:solidFill>
                  <a:prstClr val="black"/>
                </a:solidFill>
                <a:latin typeface="ＭＳ Ｐゴシック"/>
              </a:rPr>
              <a:t>＜参考＞</a:t>
            </a:r>
            <a:endParaRPr lang="en-US" altLang="ja-JP" sz="1100" dirty="0" smtClean="0">
              <a:solidFill>
                <a:prstClr val="black"/>
              </a:solidFill>
              <a:latin typeface="ＭＳ Ｐゴシック"/>
            </a:endParaRPr>
          </a:p>
          <a:p>
            <a:pPr indent="177800" defTabSz="979488" eaLnBrk="0" hangingPunct="0">
              <a:lnSpc>
                <a:spcPts val="1300"/>
              </a:lnSpc>
            </a:pPr>
            <a:r>
              <a:rPr lang="ja-JP" altLang="en-US" sz="1100" dirty="0" smtClean="0">
                <a:solidFill>
                  <a:prstClr val="black"/>
                </a:solidFill>
                <a:latin typeface="ＭＳ Ｐゴシック"/>
              </a:rPr>
              <a:t>○健康保険法</a:t>
            </a:r>
            <a:endParaRPr lang="en-US" altLang="ja-JP" sz="1100" dirty="0" smtClean="0">
              <a:solidFill>
                <a:prstClr val="black"/>
              </a:solidFill>
              <a:latin typeface="ＭＳ Ｐゴシック"/>
            </a:endParaRPr>
          </a:p>
          <a:p>
            <a:pPr indent="355600" defTabSz="979488" eaLnBrk="0" hangingPunct="0">
              <a:lnSpc>
                <a:spcPts val="1300"/>
              </a:lnSpc>
            </a:pPr>
            <a:r>
              <a:rPr lang="ja-JP" altLang="en-US" sz="1100" dirty="0" smtClean="0">
                <a:solidFill>
                  <a:prstClr val="black"/>
                </a:solidFill>
                <a:latin typeface="ＭＳ Ｐゴシック"/>
              </a:rPr>
              <a:t>第</a:t>
            </a:r>
            <a:r>
              <a:rPr lang="en-US" altLang="ja-JP" sz="1100" dirty="0" smtClean="0">
                <a:solidFill>
                  <a:prstClr val="black"/>
                </a:solidFill>
                <a:latin typeface="ＭＳ Ｐゴシック"/>
              </a:rPr>
              <a:t>63</a:t>
            </a:r>
            <a:r>
              <a:rPr lang="ja-JP" altLang="en-US" sz="1100" dirty="0" smtClean="0">
                <a:solidFill>
                  <a:prstClr val="black"/>
                </a:solidFill>
                <a:latin typeface="ＭＳ Ｐゴシック"/>
              </a:rPr>
              <a:t>条　被保険者の疾病又は負傷に関しては、次に掲げる療養の給付を行う。</a:t>
            </a:r>
            <a:endParaRPr lang="en-US" altLang="ja-JP" sz="1100" dirty="0" smtClean="0">
              <a:solidFill>
                <a:prstClr val="black"/>
              </a:solidFill>
              <a:latin typeface="ＭＳ Ｐゴシック"/>
            </a:endParaRPr>
          </a:p>
          <a:p>
            <a:pPr indent="531813" defTabSz="979488" eaLnBrk="0" hangingPunct="0">
              <a:lnSpc>
                <a:spcPts val="1300"/>
              </a:lnSpc>
            </a:pPr>
            <a:r>
              <a:rPr lang="ja-JP" altLang="en-US" sz="1100" dirty="0" smtClean="0">
                <a:solidFill>
                  <a:prstClr val="black"/>
                </a:solidFill>
                <a:latin typeface="ＭＳ Ｐゴシック"/>
              </a:rPr>
              <a:t>一～五　（略）</a:t>
            </a:r>
            <a:endParaRPr lang="en-US" altLang="ja-JP" sz="1100" dirty="0" smtClean="0">
              <a:solidFill>
                <a:prstClr val="black"/>
              </a:solidFill>
              <a:latin typeface="ＭＳ Ｐゴシック"/>
            </a:endParaRPr>
          </a:p>
          <a:p>
            <a:pPr indent="355600" defTabSz="979488" eaLnBrk="0" hangingPunct="0">
              <a:lnSpc>
                <a:spcPts val="1300"/>
              </a:lnSpc>
            </a:pPr>
            <a:r>
              <a:rPr lang="ja-JP" altLang="en-US" sz="1100" dirty="0" smtClean="0">
                <a:solidFill>
                  <a:prstClr val="black"/>
                </a:solidFill>
                <a:latin typeface="ＭＳ Ｐゴシック"/>
              </a:rPr>
              <a:t>２　（略）</a:t>
            </a:r>
            <a:endParaRPr lang="en-US" altLang="ja-JP" sz="1100" dirty="0" smtClean="0">
              <a:solidFill>
                <a:prstClr val="black"/>
              </a:solidFill>
              <a:latin typeface="ＭＳ Ｐゴシック"/>
            </a:endParaRPr>
          </a:p>
          <a:p>
            <a:pPr marL="531813" indent="-176213" defTabSz="979488" eaLnBrk="0" hangingPunct="0">
              <a:lnSpc>
                <a:spcPts val="1300"/>
              </a:lnSpc>
            </a:pPr>
            <a:r>
              <a:rPr lang="ja-JP" altLang="en-US" sz="1100" dirty="0" smtClean="0">
                <a:solidFill>
                  <a:prstClr val="black"/>
                </a:solidFill>
                <a:latin typeface="ＭＳ Ｐゴシック"/>
              </a:rPr>
              <a:t>３　第一項の給付を受けようとする者は、厚生労働省令で定めるところにより、次に掲げる病院若しくは診療所又は薬局のうち、自己の選定するものから受けるものとする。</a:t>
            </a:r>
            <a:endParaRPr lang="en-US" altLang="ja-JP" sz="1100" dirty="0" smtClean="0">
              <a:solidFill>
                <a:prstClr val="black"/>
              </a:solidFill>
              <a:latin typeface="ＭＳ Ｐゴシック"/>
            </a:endParaRPr>
          </a:p>
          <a:p>
            <a:pPr marL="723900" indent="-192088" defTabSz="979488" eaLnBrk="0" hangingPunct="0">
              <a:lnSpc>
                <a:spcPts val="1300"/>
              </a:lnSpc>
            </a:pPr>
            <a:r>
              <a:rPr lang="ja-JP" altLang="en-US" sz="1100" dirty="0" smtClean="0">
                <a:solidFill>
                  <a:prstClr val="black"/>
                </a:solidFill>
                <a:latin typeface="ＭＳ Ｐゴシック"/>
              </a:rPr>
              <a:t>一　厚生労働大臣の指定を受けた病院若しくは診療所（第六十五条の規定により病床の全部又は一部を除いて指定を受けたときは、その除外された病床を除く。以下「保険医療機関」という。）又は薬局（以下「保険薬局」という。）</a:t>
            </a:r>
            <a:endParaRPr lang="en-US" altLang="ja-JP" sz="1100" dirty="0" smtClean="0">
              <a:solidFill>
                <a:prstClr val="black"/>
              </a:solidFill>
              <a:latin typeface="ＭＳ Ｐゴシック"/>
            </a:endParaRPr>
          </a:p>
          <a:p>
            <a:pPr marL="531813" defTabSz="979488" eaLnBrk="0" hangingPunct="0">
              <a:lnSpc>
                <a:spcPts val="1300"/>
              </a:lnSpc>
            </a:pPr>
            <a:r>
              <a:rPr lang="ja-JP" altLang="en-US" sz="1100" dirty="0" smtClean="0">
                <a:solidFill>
                  <a:prstClr val="black"/>
                </a:solidFill>
                <a:latin typeface="ＭＳ Ｐゴシック"/>
              </a:rPr>
              <a:t>二・三　（略）</a:t>
            </a:r>
            <a:endParaRPr lang="en-US" altLang="ja-JP" sz="1100" dirty="0" smtClean="0">
              <a:solidFill>
                <a:prstClr val="black"/>
              </a:solidFill>
              <a:latin typeface="ＭＳ Ｐゴシック"/>
            </a:endParaRPr>
          </a:p>
          <a:p>
            <a:pPr indent="177800" defTabSz="979488" eaLnBrk="0" hangingPunct="0">
              <a:lnSpc>
                <a:spcPts val="1300"/>
              </a:lnSpc>
              <a:spcBef>
                <a:spcPts val="600"/>
              </a:spcBef>
            </a:pPr>
            <a:r>
              <a:rPr lang="ja-JP" altLang="en-US" sz="1100" dirty="0" smtClean="0">
                <a:solidFill>
                  <a:prstClr val="black"/>
                </a:solidFill>
                <a:latin typeface="ＭＳ Ｐゴシック"/>
              </a:rPr>
              <a:t>○「被災地の医療機関等に対する診療報酬上の緩和措置について」（平成</a:t>
            </a:r>
            <a:r>
              <a:rPr lang="en-US" altLang="ja-JP" sz="1100" dirty="0" smtClean="0">
                <a:solidFill>
                  <a:prstClr val="black"/>
                </a:solidFill>
                <a:latin typeface="ＭＳ Ｐゴシック"/>
              </a:rPr>
              <a:t>23</a:t>
            </a:r>
            <a:r>
              <a:rPr lang="ja-JP" altLang="en-US" sz="1100" dirty="0" smtClean="0">
                <a:solidFill>
                  <a:prstClr val="black"/>
                </a:solidFill>
                <a:latin typeface="ＭＳ Ｐゴシック"/>
              </a:rPr>
              <a:t>年</a:t>
            </a:r>
            <a:r>
              <a:rPr lang="en-US" altLang="ja-JP" sz="1100" dirty="0" smtClean="0">
                <a:solidFill>
                  <a:prstClr val="black"/>
                </a:solidFill>
                <a:latin typeface="ＭＳ Ｐゴシック"/>
              </a:rPr>
              <a:t>9</a:t>
            </a:r>
            <a:r>
              <a:rPr lang="ja-JP" altLang="en-US" sz="1100" dirty="0" smtClean="0">
                <a:solidFill>
                  <a:prstClr val="black"/>
                </a:solidFill>
                <a:latin typeface="ＭＳ Ｐゴシック"/>
              </a:rPr>
              <a:t>月</a:t>
            </a:r>
            <a:r>
              <a:rPr lang="en-US" altLang="ja-JP" sz="1100" dirty="0" smtClean="0">
                <a:solidFill>
                  <a:prstClr val="black"/>
                </a:solidFill>
                <a:latin typeface="ＭＳ Ｐゴシック"/>
              </a:rPr>
              <a:t>7</a:t>
            </a:r>
            <a:r>
              <a:rPr lang="ja-JP" altLang="en-US" sz="1100" dirty="0" smtClean="0">
                <a:solidFill>
                  <a:prstClr val="black"/>
                </a:solidFill>
                <a:latin typeface="ＭＳ Ｐゴシック"/>
              </a:rPr>
              <a:t>日　中医協　総－８）</a:t>
            </a:r>
            <a:endParaRPr lang="en-US" altLang="ja-JP" sz="1100" dirty="0">
              <a:solidFill>
                <a:prstClr val="black"/>
              </a:solidFill>
              <a:latin typeface="ＭＳ Ｐゴシック"/>
            </a:endParaRPr>
          </a:p>
          <a:p>
            <a:pPr marL="450850" indent="-95250" defTabSz="979488" eaLnBrk="0" hangingPunct="0">
              <a:lnSpc>
                <a:spcPts val="1300"/>
              </a:lnSpc>
            </a:pPr>
            <a:r>
              <a:rPr lang="ja-JP" altLang="en-US" sz="1100" dirty="0" smtClean="0">
                <a:solidFill>
                  <a:prstClr val="black"/>
                </a:solidFill>
                <a:latin typeface="ＭＳ Ｐゴシック"/>
              </a:rPr>
              <a:t>・周囲に入院医療機関が不足している等、やむを得ない場合には、当該医療機関において外来を開かず、在宅医療のみを行う場合であっても保険医療機関として認めることとする。</a:t>
            </a:r>
            <a:r>
              <a:rPr lang="en-US" altLang="ja-JP" sz="1100" dirty="0" smtClean="0">
                <a:solidFill>
                  <a:prstClr val="black"/>
                </a:solidFill>
                <a:latin typeface="ＭＳ Ｐゴシック"/>
              </a:rPr>
              <a:t>〔</a:t>
            </a:r>
            <a:r>
              <a:rPr lang="ja-JP" altLang="en-US" sz="1100" dirty="0" smtClean="0">
                <a:solidFill>
                  <a:prstClr val="black"/>
                </a:solidFill>
                <a:latin typeface="ＭＳ Ｐゴシック"/>
              </a:rPr>
              <a:t>現在は、福島県内のみ利用可能</a:t>
            </a:r>
            <a:r>
              <a:rPr lang="en-US" altLang="ja-JP" sz="1100" dirty="0" smtClean="0">
                <a:solidFill>
                  <a:prstClr val="black"/>
                </a:solidFill>
                <a:latin typeface="ＭＳ Ｐゴシック"/>
              </a:rPr>
              <a:t>〕</a:t>
            </a:r>
          </a:p>
        </p:txBody>
      </p:sp>
      <p:sp>
        <p:nvSpPr>
          <p:cNvPr id="9" name="タイトル 1"/>
          <p:cNvSpPr txBox="1">
            <a:spLocks/>
          </p:cNvSpPr>
          <p:nvPr/>
        </p:nvSpPr>
        <p:spPr>
          <a:xfrm>
            <a:off x="87560" y="29029"/>
            <a:ext cx="9761984" cy="519651"/>
          </a:xfrm>
          <a:prstGeom prst="rect">
            <a:avLst/>
          </a:prstGeom>
          <a:solidFill>
            <a:schemeClr val="accent6">
              <a:lumMod val="20000"/>
              <a:lumOff val="80000"/>
            </a:schemeClr>
          </a:solidFill>
        </p:spPr>
        <p:style>
          <a:lnRef idx="2">
            <a:schemeClr val="accent6"/>
          </a:lnRef>
          <a:fillRef idx="1">
            <a:schemeClr val="lt1"/>
          </a:fillRef>
          <a:effectRef idx="0">
            <a:schemeClr val="accent6"/>
          </a:effectRef>
          <a:fontRef idx="minor">
            <a:schemeClr val="dk1"/>
          </a:fontRef>
        </p:style>
        <p:txBody>
          <a:bodyPr vert="horz" lIns="91440" tIns="0" rIns="91440" bIns="0" rtlCol="0" anchor="ctr">
            <a:normAutofit/>
          </a:bodyPr>
          <a:lstStyle>
            <a:lvl1pPr algn="ctr" defTabSz="914400" rtl="0" eaLnBrk="1" latinLnBrk="0" hangingPunct="1">
              <a:spcBef>
                <a:spcPct val="0"/>
              </a:spcBef>
              <a:buNone/>
              <a:defRPr kumimoji="1" sz="4400" kern="1200">
                <a:solidFill>
                  <a:schemeClr val="dk1"/>
                </a:solidFill>
                <a:latin typeface="+mn-lt"/>
                <a:ea typeface="+mn-ea"/>
                <a:cs typeface="+mn-cs"/>
              </a:defRPr>
            </a:lvl1pPr>
            <a:lvl2pPr>
              <a:defRPr>
                <a:solidFill>
                  <a:schemeClr val="dk1"/>
                </a:solidFill>
                <a:latin typeface="+mn-lt"/>
                <a:ea typeface="+mn-ea"/>
                <a:cs typeface="+mn-cs"/>
              </a:defRPr>
            </a:lvl2pPr>
            <a:lvl3pPr>
              <a:defRPr>
                <a:solidFill>
                  <a:schemeClr val="dk1"/>
                </a:solidFill>
                <a:latin typeface="+mn-lt"/>
                <a:ea typeface="+mn-ea"/>
                <a:cs typeface="+mn-cs"/>
              </a:defRPr>
            </a:lvl3pPr>
            <a:lvl4pPr>
              <a:defRPr>
                <a:solidFill>
                  <a:schemeClr val="dk1"/>
                </a:solidFill>
                <a:latin typeface="+mn-lt"/>
                <a:ea typeface="+mn-ea"/>
                <a:cs typeface="+mn-cs"/>
              </a:defRPr>
            </a:lvl4pPr>
            <a:lvl5pPr>
              <a:defRPr>
                <a:solidFill>
                  <a:schemeClr val="dk1"/>
                </a:solidFill>
                <a:latin typeface="+mn-lt"/>
                <a:ea typeface="+mn-ea"/>
                <a:cs typeface="+mn-cs"/>
              </a:defRPr>
            </a:lvl5pPr>
            <a:lvl6pPr>
              <a:defRPr>
                <a:solidFill>
                  <a:schemeClr val="dk1"/>
                </a:solidFill>
                <a:latin typeface="+mn-lt"/>
                <a:ea typeface="+mn-ea"/>
                <a:cs typeface="+mn-cs"/>
              </a:defRPr>
            </a:lvl6pPr>
            <a:lvl7pPr>
              <a:defRPr>
                <a:solidFill>
                  <a:schemeClr val="dk1"/>
                </a:solidFill>
                <a:latin typeface="+mn-lt"/>
                <a:ea typeface="+mn-ea"/>
                <a:cs typeface="+mn-cs"/>
              </a:defRPr>
            </a:lvl7pPr>
            <a:lvl8pPr>
              <a:defRPr>
                <a:solidFill>
                  <a:schemeClr val="dk1"/>
                </a:solidFill>
                <a:latin typeface="+mn-lt"/>
                <a:ea typeface="+mn-ea"/>
                <a:cs typeface="+mn-cs"/>
              </a:defRPr>
            </a:lvl8pPr>
            <a:lvl9pPr>
              <a:defRPr>
                <a:solidFill>
                  <a:schemeClr val="dk1"/>
                </a:solidFill>
                <a:latin typeface="+mn-lt"/>
                <a:ea typeface="+mn-ea"/>
                <a:cs typeface="+mn-cs"/>
              </a:defRPr>
            </a:lvl9pPr>
          </a:lstStyle>
          <a:p>
            <a:r>
              <a:rPr lang="ja-JP" altLang="en-US" sz="2400" dirty="0" smtClean="0">
                <a:solidFill>
                  <a:prstClr val="black"/>
                </a:solidFill>
                <a:latin typeface="ＭＳ Ｐゴシック"/>
              </a:rPr>
              <a:t>在宅医療を専門に行う保険医療機関について</a:t>
            </a:r>
            <a:endParaRPr lang="ja-JP" altLang="en-US" sz="2000" dirty="0">
              <a:solidFill>
                <a:sysClr val="windowText" lastClr="000000"/>
              </a:solidFill>
              <a:latin typeface="ＭＳ Ｐゴシック"/>
            </a:endParaRPr>
          </a:p>
        </p:txBody>
      </p:sp>
      <p:sp>
        <p:nvSpPr>
          <p:cNvPr id="10" name="テキスト ボックス 9"/>
          <p:cNvSpPr txBox="1"/>
          <p:nvPr/>
        </p:nvSpPr>
        <p:spPr>
          <a:xfrm>
            <a:off x="0" y="604204"/>
            <a:ext cx="9906000" cy="3739485"/>
          </a:xfrm>
          <a:prstGeom prst="rect">
            <a:avLst/>
          </a:prstGeom>
          <a:noFill/>
        </p:spPr>
        <p:txBody>
          <a:bodyPr wrap="square" rtlCol="0">
            <a:spAutoFit/>
          </a:bodyPr>
          <a:lstStyle/>
          <a:p>
            <a:r>
              <a:rPr lang="ja-JP" altLang="en-US" sz="1400" b="1"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１．在宅医療を専門に行う保険医療機関を認めていない趣旨</a:t>
            </a:r>
            <a:endParaRPr lang="en-US" altLang="ja-JP" sz="1400" b="1"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449263" indent="-187325">
              <a:spcBef>
                <a:spcPts val="600"/>
              </a:spcBef>
            </a:pP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○健康保険法第</a:t>
            </a:r>
            <a:r>
              <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63</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条第</a:t>
            </a:r>
            <a:r>
              <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3</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項において、療養の給付を受けようとする者は、保険医療機関等のうち、自己の選定するものから受けるものとする（いわゆるフリーアクセス）とされている。</a:t>
            </a:r>
            <a:endPar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449263" indent="-187325">
              <a:spcBef>
                <a:spcPts val="600"/>
              </a:spcBef>
            </a:pPr>
            <a:endParaRPr lang="en-US" altLang="ja-JP" sz="5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449263" indent="-187325">
              <a:spcBef>
                <a:spcPts val="300"/>
              </a:spcBef>
            </a:pP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○この前提として、被保険者が保険医療機関を選定して療養の給付を受けることができる環境にあることが重要であり、</a:t>
            </a:r>
            <a:r>
              <a:rPr lang="ja-JP" altLang="en-US"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健康保険法の趣旨から、保険医療機関は全ての被保険者に対して療養の給付を行う開放性を有することが必要であるとして、「外来応需の体制を有していること」を保険医療機関に求める解釈上の運用</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をしている。（法令上、明確に規定された要件ではない）</a:t>
            </a:r>
            <a:endPar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449263" indent="-187325">
              <a:spcBef>
                <a:spcPts val="300"/>
              </a:spcBef>
            </a:pPr>
            <a:endParaRPr lang="en-US" altLang="ja-JP" sz="5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449263" indent="-187325">
              <a:spcBef>
                <a:spcPts val="300"/>
              </a:spcBef>
            </a:pP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○なお、在宅医療を専門に行う保険医療機関を認めた場合は、当該地域の患者の受診の選択肢が</a:t>
            </a:r>
            <a:r>
              <a:rPr lang="ja-JP" altLang="en-US"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少なく</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なるおそれ、当該保険医療機関の患者が急変時に適切な受診ができないおそれ等が考えられる。</a:t>
            </a:r>
            <a:endParaRPr lang="en-US" altLang="ja-JP" sz="1400"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449263" indent="-449263">
              <a:spcBef>
                <a:spcPts val="1200"/>
              </a:spcBef>
            </a:pPr>
            <a:r>
              <a:rPr lang="ja-JP" altLang="en-US" sz="1400" b="1"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２．外来</a:t>
            </a:r>
            <a:r>
              <a:rPr lang="ja-JP" altLang="en-US" sz="1400" b="1" u="sng"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応需</a:t>
            </a:r>
            <a:r>
              <a:rPr lang="ja-JP" altLang="en-US" sz="1400" b="1"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の体制</a:t>
            </a:r>
            <a:r>
              <a:rPr lang="ja-JP" altLang="en-US" sz="1400" b="1" u="sng"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確保</a:t>
            </a:r>
            <a:r>
              <a:rPr lang="ja-JP" altLang="en-US" sz="1400" b="1"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の</a:t>
            </a:r>
            <a:r>
              <a:rPr lang="ja-JP" altLang="en-US" sz="1400" b="1" u="sng"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指導</a:t>
            </a:r>
            <a:endParaRPr lang="en-US" altLang="ja-JP" sz="1400" b="1"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449263" indent="-176213">
              <a:spcBef>
                <a:spcPts val="600"/>
              </a:spcBef>
            </a:pP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○厚生局における</a:t>
            </a:r>
            <a:r>
              <a:rPr lang="ja-JP" altLang="en-US" sz="1400" u="sng" dirty="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保険</a:t>
            </a:r>
            <a:r>
              <a:rPr lang="ja-JP" altLang="en-US"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医療機関の指定申請の受付の際などに、必要な場合は、健康保険法の趣旨から、外来応需の体制を確保するよう指導</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を行っており、在宅医療を専門に行う保険医療機関は認めていない。</a:t>
            </a:r>
            <a:endPar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449263" indent="-176213">
              <a:spcBef>
                <a:spcPts val="600"/>
              </a:spcBef>
            </a:pPr>
            <a:endParaRPr lang="en-US" altLang="ja-JP" sz="5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a:p>
            <a:pPr marL="449263" indent="-176213">
              <a:spcBef>
                <a:spcPts val="300"/>
              </a:spcBef>
            </a:pP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○しかし、</a:t>
            </a:r>
            <a:r>
              <a:rPr lang="ja-JP" altLang="en-US" sz="1400" u="sng"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全国一律の運用基準や指針などはなく、厚生局によって、指導内容や方法等に違い</a:t>
            </a:r>
            <a:r>
              <a:rPr lang="ja-JP" altLang="en-US"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rPr>
              <a:t>があるとの指摘がある。</a:t>
            </a:r>
            <a:endParaRPr lang="en-US" altLang="ja-JP" sz="1400" dirty="0" smtClean="0">
              <a:solidFill>
                <a:prstClr val="black"/>
              </a:solidFill>
              <a:latin typeface="メイリオ" panose="020B0604030504040204" pitchFamily="50" charset="-128"/>
              <a:ea typeface="メイリオ" panose="020B0604030504040204" pitchFamily="50" charset="-128"/>
              <a:cs typeface="メイリオ" panose="020B0604030504040204" pitchFamily="50" charset="-128"/>
            </a:endParaRPr>
          </a:p>
        </p:txBody>
      </p:sp>
      <p:sp>
        <p:nvSpPr>
          <p:cNvPr id="3" name="正方形/長方形 2"/>
          <p:cNvSpPr/>
          <p:nvPr/>
        </p:nvSpPr>
        <p:spPr>
          <a:xfrm>
            <a:off x="8481398" y="98395"/>
            <a:ext cx="1355885" cy="519651"/>
          </a:xfrm>
          <a:prstGeom prst="rect">
            <a:avLst/>
          </a:prstGeom>
          <a:solidFill>
            <a:srgbClr val="FFFFF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dist"/>
            <a:r>
              <a:rPr lang="ja-JP" altLang="en-US" sz="1200" dirty="0" smtClean="0">
                <a:solidFill>
                  <a:srgbClr val="000000"/>
                </a:solidFill>
              </a:rPr>
              <a:t>中医協　総－３</a:t>
            </a:r>
            <a:r>
              <a:rPr lang="en-US" altLang="ja-JP" sz="1200" dirty="0" smtClean="0">
                <a:solidFill>
                  <a:srgbClr val="000000"/>
                </a:solidFill>
              </a:rPr>
              <a:t/>
            </a:r>
            <a:br>
              <a:rPr lang="en-US" altLang="ja-JP" sz="1200" dirty="0" smtClean="0">
                <a:solidFill>
                  <a:srgbClr val="000000"/>
                </a:solidFill>
              </a:rPr>
            </a:br>
            <a:r>
              <a:rPr lang="ja-JP" altLang="en-US" sz="1200" dirty="0" smtClean="0">
                <a:solidFill>
                  <a:srgbClr val="000000"/>
                </a:solidFill>
              </a:rPr>
              <a:t>２５．１０．３０</a:t>
            </a:r>
            <a:endParaRPr lang="ja-JP" altLang="en-US" sz="1200" dirty="0">
              <a:solidFill>
                <a:srgbClr val="000000"/>
              </a:solidFill>
            </a:endParaRPr>
          </a:p>
        </p:txBody>
      </p:sp>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115</a:t>
            </a:fld>
            <a:endParaRPr lang="ja-JP" altLang="en-US" dirty="0">
              <a:solidFill>
                <a:prstClr val="black"/>
              </a:solidFill>
            </a:endParaRPr>
          </a:p>
        </p:txBody>
      </p:sp>
    </p:spTree>
    <p:extLst>
      <p:ext uri="{BB962C8B-B14F-4D97-AF65-F5344CB8AC3E}">
        <p14:creationId xmlns:p14="http://schemas.microsoft.com/office/powerpoint/2010/main" val="3828267954"/>
      </p:ext>
    </p:extLst>
  </p:cSld>
  <p:clrMapOvr>
    <a:masterClrMapping/>
  </p:clrMapOvr>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428499" y="2060848"/>
          <a:ext cx="8892990" cy="2085210"/>
        </p:xfrm>
        <a:graphic>
          <a:graphicData uri="http://schemas.openxmlformats.org/drawingml/2006/table">
            <a:tbl>
              <a:tblPr firstRow="1" bandRow="1">
                <a:tableStyleId>{5940675A-B579-460E-94D1-54222C63F5DA}</a:tableStyleId>
              </a:tblPr>
              <a:tblGrid>
                <a:gridCol w="598550"/>
                <a:gridCol w="1710146"/>
                <a:gridCol w="3385936"/>
                <a:gridCol w="1716191"/>
                <a:gridCol w="1482167"/>
              </a:tblGrid>
              <a:tr h="191264">
                <a:tc>
                  <a:txBody>
                    <a:bodyPr/>
                    <a:lstStyle/>
                    <a:p>
                      <a:r>
                        <a:rPr kumimoji="1" lang="ja-JP" altLang="en-US" sz="1600" dirty="0" smtClean="0"/>
                        <a:t>№</a:t>
                      </a:r>
                      <a:endParaRPr kumimoji="1" lang="ja-JP" altLang="en-US" sz="1600" dirty="0"/>
                    </a:p>
                  </a:txBody>
                  <a:tcPr marL="99060" marR="99060"/>
                </a:tc>
                <a:tc>
                  <a:txBody>
                    <a:bodyPr/>
                    <a:lstStyle/>
                    <a:p>
                      <a:r>
                        <a:rPr kumimoji="1" lang="ja-JP" altLang="en-US" sz="1600" dirty="0" smtClean="0"/>
                        <a:t>事項名</a:t>
                      </a:r>
                      <a:endParaRPr kumimoji="1" lang="ja-JP" altLang="en-US" sz="1600" dirty="0"/>
                    </a:p>
                  </a:txBody>
                  <a:tcPr marL="99060" marR="99060"/>
                </a:tc>
                <a:tc>
                  <a:txBody>
                    <a:bodyPr/>
                    <a:lstStyle/>
                    <a:p>
                      <a:r>
                        <a:rPr kumimoji="1" lang="ja-JP" altLang="en-US" sz="1600" dirty="0" smtClean="0"/>
                        <a:t>規制改革の内容</a:t>
                      </a:r>
                      <a:endParaRPr kumimoji="1" lang="ja-JP" altLang="en-US" sz="1600" dirty="0"/>
                    </a:p>
                  </a:txBody>
                  <a:tcPr marL="99060" marR="99060"/>
                </a:tc>
                <a:tc>
                  <a:txBody>
                    <a:bodyPr/>
                    <a:lstStyle/>
                    <a:p>
                      <a:r>
                        <a:rPr kumimoji="1" lang="ja-JP" altLang="en-US" sz="1600" dirty="0" smtClean="0"/>
                        <a:t>実施時期</a:t>
                      </a:r>
                      <a:endParaRPr kumimoji="1" lang="ja-JP" altLang="en-US" sz="1600" dirty="0"/>
                    </a:p>
                  </a:txBody>
                  <a:tcPr marL="99060" marR="99060"/>
                </a:tc>
                <a:tc>
                  <a:txBody>
                    <a:bodyPr/>
                    <a:lstStyle/>
                    <a:p>
                      <a:r>
                        <a:rPr kumimoji="1" lang="ja-JP" altLang="en-US" sz="1600" dirty="0" smtClean="0"/>
                        <a:t>所管省庁</a:t>
                      </a:r>
                      <a:endParaRPr kumimoji="1" lang="ja-JP" altLang="en-US" sz="1600" dirty="0"/>
                    </a:p>
                  </a:txBody>
                  <a:tcPr marL="99060" marR="99060"/>
                </a:tc>
              </a:tr>
              <a:tr h="1749930">
                <a:tc>
                  <a:txBody>
                    <a:bodyPr/>
                    <a:lstStyle/>
                    <a:p>
                      <a:r>
                        <a:rPr kumimoji="1" lang="en-US" altLang="ja-JP" sz="1600" dirty="0" smtClean="0"/>
                        <a:t>43</a:t>
                      </a:r>
                      <a:endParaRPr kumimoji="1" lang="ja-JP" altLang="en-US" sz="1600" dirty="0"/>
                    </a:p>
                  </a:txBody>
                  <a:tcPr marL="99060" marR="99060"/>
                </a:tc>
                <a:tc>
                  <a:txBody>
                    <a:bodyPr/>
                    <a:lstStyle/>
                    <a:p>
                      <a:r>
                        <a:rPr kumimoji="1" lang="ja-JP" altLang="en-US" sz="1600" dirty="0" smtClean="0"/>
                        <a:t>在宅診療を主として行う診療所の開設要件の明確化</a:t>
                      </a:r>
                      <a:endParaRPr kumimoji="1" lang="ja-JP" altLang="en-US" sz="1600" dirty="0"/>
                    </a:p>
                  </a:txBody>
                  <a:tcPr marL="99060" marR="99060"/>
                </a:tc>
                <a:tc>
                  <a:txBody>
                    <a:bodyPr/>
                    <a:lstStyle/>
                    <a:p>
                      <a:r>
                        <a:rPr kumimoji="1" lang="ja-JP" altLang="en-US" sz="1600" dirty="0" smtClean="0"/>
                        <a:t>在宅診療を主として行う保険医療機関に対し、外来応需体制を求める運用の在り方を検討し、結論を得た上で、必要な措置をとる。</a:t>
                      </a:r>
                      <a:r>
                        <a:rPr kumimoji="1" lang="en-US" altLang="ja-JP" sz="1600" dirty="0" smtClean="0"/>
                        <a:t/>
                      </a:r>
                      <a:br>
                        <a:rPr kumimoji="1" lang="en-US" altLang="ja-JP" sz="1600" dirty="0" smtClean="0"/>
                      </a:br>
                      <a:r>
                        <a:rPr kumimoji="1" lang="ja-JP" altLang="en-US" sz="1600" dirty="0" smtClean="0"/>
                        <a:t>（以下略）</a:t>
                      </a:r>
                      <a:endParaRPr kumimoji="1" lang="ja-JP" altLang="en-US" sz="1600" dirty="0"/>
                    </a:p>
                  </a:txBody>
                  <a:tcPr marL="99060" marR="99060"/>
                </a:tc>
                <a:tc>
                  <a:txBody>
                    <a:bodyPr/>
                    <a:lstStyle/>
                    <a:p>
                      <a:r>
                        <a:rPr kumimoji="1" lang="ja-JP" altLang="en-US" sz="1600" dirty="0" smtClean="0"/>
                        <a:t>平成</a:t>
                      </a:r>
                      <a:r>
                        <a:rPr kumimoji="1" lang="en-US" altLang="ja-JP" sz="1600" dirty="0" smtClean="0"/>
                        <a:t>26</a:t>
                      </a:r>
                      <a:r>
                        <a:rPr kumimoji="1" lang="ja-JP" altLang="en-US" sz="1600" dirty="0" smtClean="0"/>
                        <a:t>年度検討・結論、結論を得次第措置</a:t>
                      </a:r>
                      <a:endParaRPr kumimoji="1" lang="ja-JP" altLang="en-US" sz="1600" dirty="0"/>
                    </a:p>
                  </a:txBody>
                  <a:tcPr marL="99060" marR="99060"/>
                </a:tc>
                <a:tc>
                  <a:txBody>
                    <a:bodyPr/>
                    <a:lstStyle/>
                    <a:p>
                      <a:r>
                        <a:rPr kumimoji="1" lang="ja-JP" altLang="en-US" sz="1600" dirty="0" smtClean="0"/>
                        <a:t>厚生労働省</a:t>
                      </a:r>
                      <a:endParaRPr kumimoji="1" lang="ja-JP" altLang="en-US" sz="1600" dirty="0"/>
                    </a:p>
                  </a:txBody>
                  <a:tcPr marL="99060" marR="99060"/>
                </a:tc>
              </a:tr>
            </a:tbl>
          </a:graphicData>
        </a:graphic>
      </p:graphicFrame>
      <p:sp>
        <p:nvSpPr>
          <p:cNvPr id="3" name="正方形/長方形 2"/>
          <p:cNvSpPr/>
          <p:nvPr/>
        </p:nvSpPr>
        <p:spPr>
          <a:xfrm>
            <a:off x="428497" y="168022"/>
            <a:ext cx="8892988" cy="1892826"/>
          </a:xfrm>
          <a:prstGeom prst="rect">
            <a:avLst/>
          </a:prstGeom>
        </p:spPr>
        <p:txBody>
          <a:bodyPr wrap="square">
            <a:spAutoFit/>
          </a:bodyPr>
          <a:lstStyle/>
          <a:p>
            <a:pPr algn="ctr"/>
            <a:r>
              <a:rPr lang="ja-JP" altLang="en-US" sz="2000" b="1" dirty="0">
                <a:solidFill>
                  <a:prstClr val="black"/>
                </a:solidFill>
              </a:rPr>
              <a:t>規制改革</a:t>
            </a:r>
            <a:r>
              <a:rPr lang="ja-JP" altLang="en-US" sz="2000" b="1" dirty="0" smtClean="0">
                <a:solidFill>
                  <a:prstClr val="black"/>
                </a:solidFill>
              </a:rPr>
              <a:t>実施計画（抄</a:t>
            </a:r>
            <a:r>
              <a:rPr lang="ja-JP" altLang="en-US" sz="2000" b="1" dirty="0">
                <a:solidFill>
                  <a:prstClr val="black"/>
                </a:solidFill>
              </a:rPr>
              <a:t>）</a:t>
            </a:r>
          </a:p>
          <a:p>
            <a:pPr algn="r"/>
            <a:endParaRPr lang="en-US" altLang="ja-JP" sz="600" dirty="0" smtClean="0">
              <a:solidFill>
                <a:prstClr val="black"/>
              </a:solidFill>
            </a:endParaRPr>
          </a:p>
          <a:p>
            <a:pPr algn="r"/>
            <a:r>
              <a:rPr lang="ja-JP" altLang="en-US" dirty="0" smtClean="0">
                <a:solidFill>
                  <a:prstClr val="black"/>
                </a:solidFill>
              </a:rPr>
              <a:t>平成</a:t>
            </a:r>
            <a:r>
              <a:rPr lang="en-US" altLang="ja-JP" dirty="0">
                <a:solidFill>
                  <a:prstClr val="black"/>
                </a:solidFill>
              </a:rPr>
              <a:t>26</a:t>
            </a:r>
            <a:r>
              <a:rPr lang="ja-JP" altLang="en-US" dirty="0">
                <a:solidFill>
                  <a:prstClr val="black"/>
                </a:solidFill>
              </a:rPr>
              <a:t>年６月</a:t>
            </a:r>
            <a:r>
              <a:rPr lang="en-US" altLang="ja-JP" dirty="0">
                <a:solidFill>
                  <a:prstClr val="black"/>
                </a:solidFill>
              </a:rPr>
              <a:t>24</a:t>
            </a:r>
            <a:r>
              <a:rPr lang="ja-JP" altLang="en-US" dirty="0">
                <a:solidFill>
                  <a:prstClr val="black"/>
                </a:solidFill>
              </a:rPr>
              <a:t>日閣議決定</a:t>
            </a:r>
          </a:p>
          <a:p>
            <a:endParaRPr lang="en-US" altLang="ja-JP" dirty="0" smtClean="0">
              <a:solidFill>
                <a:prstClr val="black"/>
              </a:solidFill>
            </a:endParaRPr>
          </a:p>
          <a:p>
            <a:r>
              <a:rPr lang="en-US" altLang="ja-JP" dirty="0">
                <a:solidFill>
                  <a:prstClr val="black"/>
                </a:solidFill>
                <a:latin typeface="ＭＳ Ｐゴシック"/>
              </a:rPr>
              <a:t>Ⅱ </a:t>
            </a:r>
            <a:r>
              <a:rPr lang="ja-JP" altLang="en-US" dirty="0">
                <a:solidFill>
                  <a:prstClr val="black"/>
                </a:solidFill>
                <a:latin typeface="ＭＳ Ｐゴシック"/>
              </a:rPr>
              <a:t>分野別措置事項</a:t>
            </a:r>
          </a:p>
          <a:p>
            <a:r>
              <a:rPr lang="ja-JP" altLang="en-US" dirty="0">
                <a:solidFill>
                  <a:prstClr val="black"/>
                </a:solidFill>
                <a:latin typeface="ＭＳ Ｐゴシック"/>
              </a:rPr>
              <a:t>　１健康・医療分野</a:t>
            </a:r>
          </a:p>
          <a:p>
            <a:r>
              <a:rPr lang="ja-JP" altLang="en-US" dirty="0">
                <a:solidFill>
                  <a:prstClr val="black"/>
                </a:solidFill>
                <a:latin typeface="ＭＳ Ｐゴシック"/>
              </a:rPr>
              <a:t>　</a:t>
            </a:r>
            <a:r>
              <a:rPr lang="ja-JP" altLang="en-US" dirty="0" smtClean="0">
                <a:solidFill>
                  <a:prstClr val="black"/>
                </a:solidFill>
                <a:latin typeface="ＭＳ Ｐゴシック"/>
              </a:rPr>
              <a:t>　（２）個別措置事項</a:t>
            </a:r>
            <a:endParaRPr lang="ja-JP" altLang="en-US" dirty="0">
              <a:solidFill>
                <a:prstClr val="black"/>
              </a:solidFill>
              <a:latin typeface="ＭＳ Ｐゴシック"/>
            </a:endParaRPr>
          </a:p>
        </p:txBody>
      </p:sp>
      <p:sp>
        <p:nvSpPr>
          <p:cNvPr id="5" name="正方形/長方形 4"/>
          <p:cNvSpPr/>
          <p:nvPr/>
        </p:nvSpPr>
        <p:spPr>
          <a:xfrm>
            <a:off x="428503" y="4427799"/>
            <a:ext cx="8916991" cy="2169825"/>
          </a:xfrm>
          <a:prstGeom prst="rect">
            <a:avLst/>
          </a:prstGeom>
          <a:ln>
            <a:solidFill>
              <a:schemeClr val="tx1">
                <a:lumMod val="50000"/>
                <a:lumOff val="50000"/>
              </a:schemeClr>
            </a:solidFill>
            <a:prstDash val="sysDot"/>
          </a:ln>
        </p:spPr>
        <p:txBody>
          <a:bodyPr wrap="square">
            <a:spAutoFit/>
          </a:bodyPr>
          <a:lstStyle/>
          <a:p>
            <a:r>
              <a:rPr lang="ja-JP" altLang="ja-JP" sz="1200" dirty="0">
                <a:solidFill>
                  <a:prstClr val="black"/>
                </a:solidFill>
              </a:rPr>
              <a:t>規制改革会議の議論の中で寄せられた要望の要旨（平成</a:t>
            </a:r>
            <a:r>
              <a:rPr lang="en-US" altLang="ja-JP" sz="1200" dirty="0">
                <a:solidFill>
                  <a:prstClr val="black"/>
                </a:solidFill>
              </a:rPr>
              <a:t>25</a:t>
            </a:r>
            <a:r>
              <a:rPr lang="ja-JP" altLang="ja-JP" sz="1200" dirty="0">
                <a:solidFill>
                  <a:prstClr val="black"/>
                </a:solidFill>
              </a:rPr>
              <a:t>年</a:t>
            </a:r>
            <a:r>
              <a:rPr lang="en-US" altLang="ja-JP" sz="1200" dirty="0">
                <a:solidFill>
                  <a:prstClr val="black"/>
                </a:solidFill>
              </a:rPr>
              <a:t>11</a:t>
            </a:r>
            <a:r>
              <a:rPr lang="ja-JP" altLang="ja-JP" sz="1200" dirty="0">
                <a:solidFill>
                  <a:prstClr val="black"/>
                </a:solidFill>
              </a:rPr>
              <a:t>月</a:t>
            </a:r>
            <a:r>
              <a:rPr lang="ja-JP" altLang="ja-JP" sz="1200" dirty="0" smtClean="0">
                <a:solidFill>
                  <a:prstClr val="black"/>
                </a:solidFill>
              </a:rPr>
              <a:t>）</a:t>
            </a:r>
            <a:endParaRPr lang="en-US" altLang="ja-JP" sz="1200" dirty="0" smtClean="0">
              <a:solidFill>
                <a:prstClr val="black"/>
              </a:solidFill>
            </a:endParaRPr>
          </a:p>
          <a:p>
            <a:endParaRPr lang="ja-JP" altLang="ja-JP" sz="500" dirty="0">
              <a:solidFill>
                <a:prstClr val="black"/>
              </a:solidFill>
            </a:endParaRPr>
          </a:p>
          <a:p>
            <a:r>
              <a:rPr lang="ja-JP" altLang="ja-JP" sz="1200" dirty="0">
                <a:solidFill>
                  <a:prstClr val="black"/>
                </a:solidFill>
              </a:rPr>
              <a:t>○在宅医療専門診療所の開設基準の緩和に</a:t>
            </a:r>
            <a:r>
              <a:rPr lang="ja-JP" altLang="ja-JP" sz="1200" dirty="0" smtClean="0">
                <a:solidFill>
                  <a:prstClr val="black"/>
                </a:solidFill>
              </a:rPr>
              <a:t>ついて</a:t>
            </a:r>
            <a:endParaRPr lang="en-US" altLang="ja-JP" sz="1200" dirty="0" smtClean="0">
              <a:solidFill>
                <a:prstClr val="black"/>
              </a:solidFill>
            </a:endParaRPr>
          </a:p>
          <a:p>
            <a:endParaRPr lang="ja-JP" altLang="ja-JP" sz="500" dirty="0">
              <a:solidFill>
                <a:prstClr val="black"/>
              </a:solidFill>
            </a:endParaRPr>
          </a:p>
          <a:p>
            <a:r>
              <a:rPr lang="ja-JP" altLang="ja-JP" sz="1200" dirty="0">
                <a:solidFill>
                  <a:prstClr val="black"/>
                </a:solidFill>
              </a:rPr>
              <a:t>＜要望の内容＞</a:t>
            </a:r>
          </a:p>
          <a:p>
            <a:r>
              <a:rPr lang="ja-JP" altLang="ja-JP" sz="1200" b="1" u="sng" dirty="0">
                <a:solidFill>
                  <a:srgbClr val="00B0F0"/>
                </a:solidFill>
              </a:rPr>
              <a:t>在宅医療専門診療所を認めてほしい</a:t>
            </a:r>
            <a:r>
              <a:rPr lang="ja-JP" altLang="ja-JP" sz="1200" b="1" u="sng" dirty="0" smtClean="0">
                <a:solidFill>
                  <a:srgbClr val="00B0F0"/>
                </a:solidFill>
              </a:rPr>
              <a:t>。</a:t>
            </a:r>
            <a:endParaRPr lang="en-US" altLang="ja-JP" sz="1200" b="1" u="sng" dirty="0" smtClean="0">
              <a:solidFill>
                <a:srgbClr val="00B0F0"/>
              </a:solidFill>
            </a:endParaRPr>
          </a:p>
          <a:p>
            <a:endParaRPr lang="ja-JP" altLang="ja-JP" sz="500" dirty="0">
              <a:solidFill>
                <a:prstClr val="black"/>
              </a:solidFill>
            </a:endParaRPr>
          </a:p>
          <a:p>
            <a:r>
              <a:rPr lang="ja-JP" altLang="ja-JP" sz="1200" dirty="0">
                <a:solidFill>
                  <a:prstClr val="black"/>
                </a:solidFill>
              </a:rPr>
              <a:t>＜主な理由＞</a:t>
            </a:r>
          </a:p>
          <a:p>
            <a:r>
              <a:rPr lang="ja-JP" altLang="ja-JP" sz="1200" dirty="0">
                <a:solidFill>
                  <a:prstClr val="black"/>
                </a:solidFill>
              </a:rPr>
              <a:t>在宅医療専門の診療所開設の認可の判断にあたって、開設時に外来時間の割合を増やすよう指導されたり、外部看板のサイズを外来患者用に大きくするよう求められることがある。</a:t>
            </a:r>
          </a:p>
          <a:p>
            <a:r>
              <a:rPr lang="ja-JP" altLang="ja-JP" sz="1200" dirty="0">
                <a:solidFill>
                  <a:prstClr val="black"/>
                </a:solidFill>
              </a:rPr>
              <a:t>例えばがん末期の患者や神経難病の患者等、頻回往診が必要な患者や、主治医がいない患者の場合、在宅の専門診療所の役割は大きい。在宅の専門診療所に、たまたま調子が悪いという患者さんが駆け込んできても、拒否することはないが、在宅の専門診療所としてもっと専門性を高めるような形があってよいのではないか。</a:t>
            </a: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116</a:t>
            </a:fld>
            <a:endParaRPr lang="ja-JP" altLang="en-US" dirty="0">
              <a:solidFill>
                <a:prstClr val="black"/>
              </a:solidFill>
            </a:endParaRPr>
          </a:p>
        </p:txBody>
      </p:sp>
    </p:spTree>
    <p:extLst>
      <p:ext uri="{BB962C8B-B14F-4D97-AF65-F5344CB8AC3E}">
        <p14:creationId xmlns:p14="http://schemas.microsoft.com/office/powerpoint/2010/main" val="2452214725"/>
      </p:ext>
    </p:extLst>
  </p:cSld>
  <p:clrMapOvr>
    <a:masterClrMapping/>
  </p:clrMapOvr>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p:cNvSpPr txBox="1"/>
          <p:nvPr/>
        </p:nvSpPr>
        <p:spPr>
          <a:xfrm>
            <a:off x="506507" y="142356"/>
            <a:ext cx="8892988" cy="523220"/>
          </a:xfrm>
          <a:prstGeom prst="rect">
            <a:avLst/>
          </a:prstGeom>
          <a:noFill/>
        </p:spPr>
        <p:txBody>
          <a:bodyPr wrap="square" rtlCol="0">
            <a:spAutoFit/>
          </a:bodyPr>
          <a:lstStyle/>
          <a:p>
            <a:pPr algn="ctr"/>
            <a:r>
              <a:rPr lang="ja-JP" altLang="en-US" sz="2800" dirty="0" smtClean="0">
                <a:solidFill>
                  <a:prstClr val="black"/>
                </a:solidFill>
                <a:latin typeface="ＭＳ Ｐゴシック" panose="020B0600070205080204" pitchFamily="50" charset="-128"/>
                <a:cs typeface="メイリオ" panose="020B0604030504040204" pitchFamily="50" charset="-128"/>
              </a:rPr>
              <a:t>中医協での主な意見</a:t>
            </a:r>
            <a:endParaRPr lang="ja-JP" altLang="en-US" sz="2800" dirty="0">
              <a:solidFill>
                <a:prstClr val="black"/>
              </a:solidFill>
              <a:latin typeface="ＭＳ Ｐゴシック" panose="020B0600070205080204" pitchFamily="50" charset="-128"/>
              <a:cs typeface="メイリオ" panose="020B0604030504040204" pitchFamily="50" charset="-128"/>
            </a:endParaRPr>
          </a:p>
        </p:txBody>
      </p:sp>
      <p:sp>
        <p:nvSpPr>
          <p:cNvPr id="4" name="角丸四角形 3"/>
          <p:cNvSpPr/>
          <p:nvPr/>
        </p:nvSpPr>
        <p:spPr>
          <a:xfrm>
            <a:off x="349733" y="836712"/>
            <a:ext cx="9199019" cy="5571040"/>
          </a:xfrm>
          <a:prstGeom prst="roundRect">
            <a:avLst>
              <a:gd name="adj" fmla="val 0"/>
            </a:avLst>
          </a:prstGeom>
          <a:ln w="28575">
            <a:noFill/>
          </a:ln>
        </p:spPr>
        <p:style>
          <a:lnRef idx="2">
            <a:schemeClr val="dk1"/>
          </a:lnRef>
          <a:fillRef idx="1">
            <a:schemeClr val="lt1"/>
          </a:fillRef>
          <a:effectRef idx="0">
            <a:schemeClr val="dk1"/>
          </a:effectRef>
          <a:fontRef idx="minor">
            <a:schemeClr val="dk1"/>
          </a:fontRef>
        </p:style>
        <p:txBody>
          <a:bodyPr rtlCol="0" anchor="t"/>
          <a:lstStyle/>
          <a:p>
            <a:pPr marL="179388" indent="-179388">
              <a:lnSpc>
                <a:spcPts val="2000"/>
              </a:lnSpc>
            </a:pPr>
            <a:r>
              <a:rPr lang="en-US" altLang="ja-JP" dirty="0" smtClean="0">
                <a:solidFill>
                  <a:prstClr val="black"/>
                </a:solidFill>
                <a:latin typeface="ＭＳ Ｐゴシック" panose="020B0600070205080204" pitchFamily="50" charset="-128"/>
                <a:cs typeface="メイリオ" panose="020B0604030504040204" pitchFamily="50" charset="-128"/>
              </a:rPr>
              <a:t>【</a:t>
            </a:r>
            <a:r>
              <a:rPr lang="ja-JP" altLang="en-US" dirty="0" smtClean="0">
                <a:solidFill>
                  <a:prstClr val="black"/>
                </a:solidFill>
                <a:latin typeface="ＭＳ Ｐゴシック" panose="020B0600070205080204" pitchFamily="50" charset="-128"/>
                <a:cs typeface="メイリオ" panose="020B0604030504040204" pitchFamily="50" charset="-128"/>
              </a:rPr>
              <a:t>在宅医療の提供体制の確保のため、在宅専門の医療機関を認めていくべきとの意見</a:t>
            </a:r>
            <a:r>
              <a:rPr lang="en-US" altLang="ja-JP" dirty="0" smtClean="0">
                <a:solidFill>
                  <a:prstClr val="black"/>
                </a:solidFill>
                <a:latin typeface="ＭＳ Ｐゴシック" panose="020B0600070205080204" pitchFamily="50" charset="-128"/>
                <a:cs typeface="メイリオ" panose="020B0604030504040204" pitchFamily="50" charset="-128"/>
              </a:rPr>
              <a:t>】</a:t>
            </a:r>
            <a:r>
              <a:rPr lang="ja-JP" altLang="en-US" dirty="0">
                <a:solidFill>
                  <a:prstClr val="black"/>
                </a:solidFill>
                <a:latin typeface="ＭＳ Ｐゴシック" panose="020B0600070205080204" pitchFamily="50" charset="-128"/>
                <a:cs typeface="メイリオ" panose="020B0604030504040204" pitchFamily="50" charset="-128"/>
              </a:rPr>
              <a:t>　</a:t>
            </a:r>
            <a:endParaRPr lang="en-US" altLang="ja-JP" dirty="0">
              <a:solidFill>
                <a:prstClr val="black"/>
              </a:solidFill>
              <a:latin typeface="ＭＳ Ｐゴシック" panose="020B0600070205080204" pitchFamily="50" charset="-128"/>
              <a:cs typeface="メイリオ" panose="020B0604030504040204" pitchFamily="50" charset="-128"/>
            </a:endParaRPr>
          </a:p>
          <a:p>
            <a:pPr marL="179388" indent="-179388">
              <a:lnSpc>
                <a:spcPts val="2000"/>
              </a:lnSpc>
            </a:pPr>
            <a:r>
              <a:rPr lang="ja-JP" altLang="en-US" dirty="0" smtClean="0">
                <a:solidFill>
                  <a:prstClr val="black"/>
                </a:solidFill>
                <a:latin typeface="ＭＳ Ｐゴシック" panose="020B0600070205080204" pitchFamily="50" charset="-128"/>
                <a:cs typeface="メイリオ" panose="020B0604030504040204" pitchFamily="50" charset="-128"/>
              </a:rPr>
              <a:t>○　今後ともかかりつけ医の外来の延長としての在宅医療が中心であるべきと考えているが、今後、特に都市部において高齢者の大幅な増加により、かかりつけ医の在宅医療だけでは量的に十分に対応できない場合も想定されるため、かかりつけ医の在宅を補完する形で、かかりつけ医と連携して在宅を中心に診療を行う医師が参加することは認められるのではないか。</a:t>
            </a:r>
            <a:endParaRPr lang="en-US" altLang="ja-JP" dirty="0">
              <a:solidFill>
                <a:prstClr val="black"/>
              </a:solidFill>
              <a:latin typeface="ＭＳ Ｐゴシック" panose="020B0600070205080204" pitchFamily="50" charset="-128"/>
              <a:cs typeface="メイリオ" panose="020B0604030504040204" pitchFamily="50" charset="-128"/>
            </a:endParaRPr>
          </a:p>
          <a:p>
            <a:pPr marL="179388" indent="-179388">
              <a:lnSpc>
                <a:spcPts val="2000"/>
              </a:lnSpc>
            </a:pPr>
            <a:r>
              <a:rPr lang="ja-JP" altLang="en-US" dirty="0" smtClean="0">
                <a:solidFill>
                  <a:prstClr val="black"/>
                </a:solidFill>
                <a:latin typeface="ＭＳ Ｐゴシック" panose="020B0600070205080204" pitchFamily="50" charset="-128"/>
                <a:cs typeface="メイリオ" panose="020B0604030504040204" pitchFamily="50" charset="-128"/>
              </a:rPr>
              <a:t>○　全ての医師が訪問診療に対応できるという訳ではないので、様々なバリエーションを増やしていく必要があるのではないか。</a:t>
            </a:r>
            <a:endParaRPr lang="en-US" altLang="ja-JP" dirty="0" smtClean="0">
              <a:solidFill>
                <a:prstClr val="black"/>
              </a:solidFill>
              <a:latin typeface="ＭＳ Ｐゴシック" panose="020B0600070205080204" pitchFamily="50" charset="-128"/>
              <a:cs typeface="メイリオ" panose="020B0604030504040204" pitchFamily="50" charset="-128"/>
            </a:endParaRPr>
          </a:p>
          <a:p>
            <a:pPr marL="179388" indent="-179388">
              <a:lnSpc>
                <a:spcPts val="2000"/>
              </a:lnSpc>
              <a:spcBef>
                <a:spcPts val="600"/>
              </a:spcBef>
            </a:pPr>
            <a:endParaRPr lang="en-US" altLang="ja-JP" dirty="0" smtClean="0">
              <a:solidFill>
                <a:prstClr val="black"/>
              </a:solidFill>
              <a:latin typeface="ＭＳ Ｐゴシック" panose="020B0600070205080204" pitchFamily="50" charset="-128"/>
              <a:cs typeface="メイリオ" panose="020B0604030504040204" pitchFamily="50" charset="-128"/>
            </a:endParaRPr>
          </a:p>
          <a:p>
            <a:pPr marL="179388" indent="-179388">
              <a:lnSpc>
                <a:spcPts val="2000"/>
              </a:lnSpc>
            </a:pPr>
            <a:r>
              <a:rPr lang="en-US" altLang="ja-JP" dirty="0" smtClean="0">
                <a:solidFill>
                  <a:prstClr val="black"/>
                </a:solidFill>
                <a:latin typeface="ＭＳ Ｐゴシック" panose="020B0600070205080204" pitchFamily="50" charset="-128"/>
                <a:cs typeface="メイリオ" panose="020B0604030504040204" pitchFamily="50" charset="-128"/>
              </a:rPr>
              <a:t>【</a:t>
            </a:r>
            <a:r>
              <a:rPr lang="ja-JP" altLang="en-US" dirty="0" smtClean="0">
                <a:solidFill>
                  <a:prstClr val="black"/>
                </a:solidFill>
                <a:latin typeface="ＭＳ Ｐゴシック" panose="020B0600070205080204" pitchFamily="50" charset="-128"/>
                <a:cs typeface="メイリオ" panose="020B0604030504040204" pitchFamily="50" charset="-128"/>
              </a:rPr>
              <a:t>悪影響を生じさせない対応が必要との意見</a:t>
            </a:r>
            <a:r>
              <a:rPr lang="en-US" altLang="ja-JP" dirty="0" smtClean="0">
                <a:solidFill>
                  <a:prstClr val="black"/>
                </a:solidFill>
                <a:latin typeface="ＭＳ Ｐゴシック" panose="020B0600070205080204" pitchFamily="50" charset="-128"/>
                <a:cs typeface="メイリオ" panose="020B0604030504040204" pitchFamily="50" charset="-128"/>
              </a:rPr>
              <a:t>】</a:t>
            </a:r>
            <a:r>
              <a:rPr lang="ja-JP" altLang="en-US" dirty="0">
                <a:solidFill>
                  <a:prstClr val="black"/>
                </a:solidFill>
                <a:latin typeface="ＭＳ Ｐゴシック" panose="020B0600070205080204" pitchFamily="50" charset="-128"/>
                <a:cs typeface="メイリオ" panose="020B0604030504040204" pitchFamily="50" charset="-128"/>
              </a:rPr>
              <a:t>　</a:t>
            </a:r>
            <a:endParaRPr lang="en-US" altLang="ja-JP" dirty="0" smtClean="0">
              <a:solidFill>
                <a:prstClr val="black"/>
              </a:solidFill>
              <a:latin typeface="ＭＳ Ｐゴシック" panose="020B0600070205080204" pitchFamily="50" charset="-128"/>
              <a:cs typeface="メイリオ" panose="020B0604030504040204" pitchFamily="50" charset="-128"/>
            </a:endParaRPr>
          </a:p>
          <a:p>
            <a:pPr marL="179388" indent="-179388">
              <a:lnSpc>
                <a:spcPts val="2000"/>
              </a:lnSpc>
              <a:spcAft>
                <a:spcPts val="600"/>
              </a:spcAft>
            </a:pPr>
            <a:r>
              <a:rPr lang="ja-JP" altLang="en-US" dirty="0" smtClean="0">
                <a:solidFill>
                  <a:prstClr val="black"/>
                </a:solidFill>
                <a:latin typeface="ＭＳ Ｐゴシック" panose="020B0600070205080204" pitchFamily="50" charset="-128"/>
                <a:cs typeface="メイリオ" panose="020B0604030504040204" pitchFamily="50" charset="-128"/>
              </a:rPr>
              <a:t>○　きちんとした枠組みが構築されないと、軽症者も含めて全て在宅で診るような医師が出現したり、ワゴン車と携帯電話だけで、どこにいるか分からない医師がふらっと診療を行う様な場合等、様々な弊害が生じる可能性があるので、その様な点については慎重に配慮すべき。</a:t>
            </a:r>
            <a:endParaRPr lang="en-US" altLang="ja-JP" dirty="0" smtClean="0">
              <a:solidFill>
                <a:prstClr val="black"/>
              </a:solidFill>
              <a:latin typeface="ＭＳ Ｐゴシック" panose="020B0600070205080204" pitchFamily="50" charset="-128"/>
              <a:cs typeface="メイリオ" panose="020B0604030504040204" pitchFamily="50" charset="-128"/>
            </a:endParaRPr>
          </a:p>
          <a:p>
            <a:pPr marL="179388" indent="-179388">
              <a:lnSpc>
                <a:spcPts val="2000"/>
              </a:lnSpc>
              <a:spcAft>
                <a:spcPts val="600"/>
              </a:spcAft>
            </a:pPr>
            <a:r>
              <a:rPr lang="ja-JP" altLang="en-US" dirty="0" smtClean="0">
                <a:solidFill>
                  <a:prstClr val="black"/>
                </a:solidFill>
                <a:latin typeface="ＭＳ Ｐゴシック" panose="020B0600070205080204" pitchFamily="50" charset="-128"/>
                <a:cs typeface="メイリオ" panose="020B0604030504040204" pitchFamily="50" charset="-128"/>
              </a:rPr>
              <a:t>○　在宅医療を中心に行う医師も地域包括ケアシステムの一員として参加すべきで有り、地域に溶け込むことが求められる。そのためには、診療地域や規模を予め制限しておく等の対応が必要ではないか。</a:t>
            </a:r>
            <a:endParaRPr lang="en-US" altLang="ja-JP" dirty="0">
              <a:solidFill>
                <a:prstClr val="black"/>
              </a:solidFill>
              <a:latin typeface="ＭＳ Ｐゴシック" panose="020B0600070205080204" pitchFamily="50" charset="-128"/>
              <a:cs typeface="メイリオ" panose="020B0604030504040204" pitchFamily="50" charset="-128"/>
            </a:endParaRPr>
          </a:p>
          <a:p>
            <a:pPr marL="179388" indent="-179388">
              <a:lnSpc>
                <a:spcPts val="2000"/>
              </a:lnSpc>
              <a:spcAft>
                <a:spcPts val="600"/>
              </a:spcAft>
            </a:pPr>
            <a:r>
              <a:rPr lang="ja-JP" altLang="en-US" dirty="0" smtClean="0">
                <a:solidFill>
                  <a:prstClr val="black"/>
                </a:solidFill>
                <a:latin typeface="ＭＳ Ｐゴシック" panose="020B0600070205080204" pitchFamily="50" charset="-128"/>
                <a:cs typeface="メイリオ" panose="020B0604030504040204" pitchFamily="50" charset="-128"/>
              </a:rPr>
              <a:t>○　前回改定において、不適切事案、モラルハザードの発生というものに対して、大幅な見直しが必要になってしまったが、健全な在宅医療の推進が阻害されることがないよう、慎重に対応すべきではないか。</a:t>
            </a:r>
            <a:endParaRPr lang="en-US" altLang="ja-JP" dirty="0">
              <a:solidFill>
                <a:prstClr val="black"/>
              </a:solidFill>
              <a:latin typeface="ＭＳ Ｐゴシック" panose="020B0600070205080204" pitchFamily="50" charset="-128"/>
              <a:cs typeface="メイリオ" panose="020B0604030504040204" pitchFamily="50" charset="-128"/>
            </a:endParaRPr>
          </a:p>
        </p:txBody>
      </p:sp>
      <p:sp>
        <p:nvSpPr>
          <p:cNvPr id="5" name="正方形/長方形 4"/>
          <p:cNvSpPr/>
          <p:nvPr/>
        </p:nvSpPr>
        <p:spPr>
          <a:xfrm>
            <a:off x="200476" y="764705"/>
            <a:ext cx="9505052" cy="5643048"/>
          </a:xfrm>
          <a:prstGeom prst="rect">
            <a:avLst/>
          </a:prstGeom>
          <a:noFill/>
          <a:ln w="19050">
            <a:solidFill>
              <a:schemeClr val="tx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117</a:t>
            </a:fld>
            <a:endParaRPr lang="ja-JP" altLang="en-US" dirty="0">
              <a:solidFill>
                <a:prstClr val="black"/>
              </a:solidFill>
            </a:endParaRPr>
          </a:p>
        </p:txBody>
      </p:sp>
    </p:spTree>
    <p:extLst>
      <p:ext uri="{BB962C8B-B14F-4D97-AF65-F5344CB8AC3E}">
        <p14:creationId xmlns:p14="http://schemas.microsoft.com/office/powerpoint/2010/main" val="4191650638"/>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197644" y="795946"/>
            <a:ext cx="9507360" cy="2921089"/>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endParaRPr lang="en-US" altLang="ja-JP" sz="16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sz="1600" dirty="0" smtClean="0">
                <a:solidFill>
                  <a:prstClr val="black"/>
                </a:solidFill>
                <a:latin typeface="ＭＳ Ｐゴシック" panose="020B0600070205080204" pitchFamily="50" charset="-128"/>
              </a:rPr>
              <a:t>　小児在宅医療に積極的に取り組んでいる医療機関を評価する観点から、機能強化型の在支診</a:t>
            </a:r>
            <a:endParaRPr lang="en-US" altLang="ja-JP" sz="1600" dirty="0" smtClean="0">
              <a:solidFill>
                <a:prstClr val="black"/>
              </a:solidFill>
              <a:latin typeface="ＭＳ Ｐゴシック" panose="020B0600070205080204" pitchFamily="50" charset="-128"/>
            </a:endParaRPr>
          </a:p>
          <a:p>
            <a:pPr>
              <a:defRPr/>
            </a:pPr>
            <a:r>
              <a:rPr lang="ja-JP" altLang="en-US" sz="1600" dirty="0" smtClean="0">
                <a:solidFill>
                  <a:prstClr val="black"/>
                </a:solidFill>
                <a:latin typeface="ＭＳ Ｐゴシック" panose="020B0600070205080204" pitchFamily="50" charset="-128"/>
              </a:rPr>
              <a:t>　・病の実績要件として、看取り実績だけでなく、重症児に対する在宅医療の実績を評価する。</a:t>
            </a:r>
            <a:endParaRPr lang="en-US" altLang="ja-JP" sz="1600" dirty="0">
              <a:solidFill>
                <a:prstClr val="black"/>
              </a:solidFill>
              <a:latin typeface="ＭＳ Ｐゴシック" panose="020B0600070205080204" pitchFamily="50" charset="-128"/>
            </a:endParaRPr>
          </a:p>
        </p:txBody>
      </p:sp>
      <p:sp>
        <p:nvSpPr>
          <p:cNvPr id="26" name="Rectangle 36"/>
          <p:cNvSpPr>
            <a:spLocks noChangeArrowheads="1"/>
          </p:cNvSpPr>
          <p:nvPr/>
        </p:nvSpPr>
        <p:spPr bwMode="auto">
          <a:xfrm>
            <a:off x="197640" y="659646"/>
            <a:ext cx="4179296"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（４）小児在宅医療に係る評価の推進</a:t>
            </a:r>
            <a:endParaRPr lang="ja-JP" altLang="en-US" sz="2000" dirty="0">
              <a:solidFill>
                <a:prstClr val="black"/>
              </a:solidFill>
            </a:endParaRPr>
          </a:p>
        </p:txBody>
      </p:sp>
      <p:sp>
        <p:nvSpPr>
          <p:cNvPr id="13" name="Rectangle 37"/>
          <p:cNvSpPr>
            <a:spLocks noChangeArrowheads="1"/>
          </p:cNvSpPr>
          <p:nvPr/>
        </p:nvSpPr>
        <p:spPr bwMode="auto">
          <a:xfrm>
            <a:off x="197644" y="4085306"/>
            <a:ext cx="9507360" cy="2743198"/>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endParaRPr lang="en-US" altLang="ja-JP" sz="900" b="1" dirty="0">
              <a:solidFill>
                <a:srgbClr val="0070C0"/>
              </a:solidFill>
            </a:endParaRPr>
          </a:p>
          <a:p>
            <a:pPr marL="285750" indent="-285750">
              <a:buFont typeface="Wingdings" panose="05000000000000000000" pitchFamily="2" charset="2"/>
              <a:buChar char="Ø"/>
              <a:defRPr/>
            </a:pPr>
            <a:r>
              <a:rPr lang="ja-JP" altLang="en-US" sz="1600" dirty="0" smtClean="0">
                <a:solidFill>
                  <a:prstClr val="black"/>
                </a:solidFill>
                <a:latin typeface="ＭＳ Ｐゴシック" panose="020B0600070205080204" pitchFamily="50" charset="-128"/>
              </a:rPr>
              <a:t>　より充実した診療を行っている医療機関を評価する観点から、休日の往診に対する評価を新設する。</a:t>
            </a:r>
            <a:endParaRPr lang="en-US" altLang="ja-JP" sz="1600" dirty="0">
              <a:solidFill>
                <a:prstClr val="black"/>
              </a:solidFill>
              <a:latin typeface="ＭＳ Ｐゴシック" panose="020B0600070205080204" pitchFamily="50" charset="-128"/>
            </a:endParaRPr>
          </a:p>
        </p:txBody>
      </p:sp>
      <p:sp>
        <p:nvSpPr>
          <p:cNvPr id="15" name="Rectangle 36"/>
          <p:cNvSpPr>
            <a:spLocks noChangeArrowheads="1"/>
          </p:cNvSpPr>
          <p:nvPr/>
        </p:nvSpPr>
        <p:spPr bwMode="auto">
          <a:xfrm>
            <a:off x="197640" y="3879493"/>
            <a:ext cx="4395320"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（５）休日の往診に対する評価の充実</a:t>
            </a:r>
            <a:endParaRPr lang="ja-JP" altLang="en-US" sz="2000" dirty="0">
              <a:solidFill>
                <a:prstClr val="black"/>
              </a:solidFill>
            </a:endParaRPr>
          </a:p>
        </p:txBody>
      </p:sp>
      <p:graphicFrame>
        <p:nvGraphicFramePr>
          <p:cNvPr id="9" name="表 8"/>
          <p:cNvGraphicFramePr>
            <a:graphicFrameLocks noGrp="1"/>
          </p:cNvGraphicFramePr>
          <p:nvPr>
            <p:extLst/>
          </p:nvPr>
        </p:nvGraphicFramePr>
        <p:xfrm>
          <a:off x="427705" y="1687270"/>
          <a:ext cx="4104456" cy="1985078"/>
        </p:xfrm>
        <a:graphic>
          <a:graphicData uri="http://schemas.openxmlformats.org/drawingml/2006/table">
            <a:tbl>
              <a:tblPr firstRow="1" bandRow="1">
                <a:tableStyleId>{FABFCF23-3B69-468F-B69F-88F6DE6A72F2}</a:tableStyleId>
              </a:tblPr>
              <a:tblGrid>
                <a:gridCol w="4104456"/>
              </a:tblGrid>
              <a:tr h="192697">
                <a:tc>
                  <a:txBody>
                    <a:bodyPr/>
                    <a:lstStyle/>
                    <a:p>
                      <a:pPr algn="ctr"/>
                      <a:r>
                        <a:rPr kumimoji="1" lang="ja-JP" altLang="en-US" sz="1600" dirty="0" smtClean="0"/>
                        <a:t>現行</a:t>
                      </a:r>
                      <a:endParaRPr kumimoji="1" lang="ja-JP" altLang="en-US" sz="1600" u="none" dirty="0">
                        <a:solidFill>
                          <a:schemeClr val="bg1"/>
                        </a:solidFill>
                      </a:endParaRPr>
                    </a:p>
                  </a:txBody>
                  <a:tcPr marL="99060" marR="99060" anchor="ctr"/>
                </a:tc>
              </a:tr>
              <a:tr h="646908">
                <a:tc>
                  <a:txBody>
                    <a:bodyPr/>
                    <a:lstStyle/>
                    <a:p>
                      <a:pPr algn="l"/>
                      <a:r>
                        <a:rPr kumimoji="1" lang="en-US" altLang="ja-JP" sz="1200" u="none" dirty="0" smtClean="0"/>
                        <a:t>【</a:t>
                      </a:r>
                      <a:r>
                        <a:rPr kumimoji="1" lang="ja-JP" altLang="en-US" sz="1200" u="none" dirty="0" smtClean="0"/>
                        <a:t>機能強化型（単独型）</a:t>
                      </a:r>
                      <a:r>
                        <a:rPr kumimoji="1" lang="en-US" altLang="ja-JP" sz="1200" u="none" dirty="0" smtClean="0"/>
                        <a:t>】</a:t>
                      </a:r>
                    </a:p>
                    <a:p>
                      <a:pPr algn="l"/>
                      <a:r>
                        <a:rPr kumimoji="1" lang="ja-JP" altLang="en-US" sz="1200" u="none" dirty="0" smtClean="0"/>
                        <a:t>過去</a:t>
                      </a:r>
                      <a:r>
                        <a:rPr kumimoji="1" lang="en-US" altLang="ja-JP" sz="1200" u="none" dirty="0" smtClean="0"/>
                        <a:t>1</a:t>
                      </a:r>
                      <a:r>
                        <a:rPr kumimoji="1" lang="ja-JP" altLang="en-US" sz="1200" u="none" dirty="0" smtClean="0"/>
                        <a:t>年間の在宅における看取り実績が</a:t>
                      </a:r>
                      <a:r>
                        <a:rPr kumimoji="1" lang="en-US" altLang="ja-JP" sz="1200" u="none" dirty="0" smtClean="0"/>
                        <a:t>4</a:t>
                      </a:r>
                      <a:r>
                        <a:rPr kumimoji="1" lang="ja-JP" altLang="en-US" sz="1200" u="none" dirty="0" smtClean="0"/>
                        <a:t>件以上</a:t>
                      </a:r>
                    </a:p>
                  </a:txBody>
                  <a:tcPr marL="99060" marR="99060" anchor="ctr"/>
                </a:tc>
              </a:tr>
              <a:tr h="1002890">
                <a:tc>
                  <a:txBody>
                    <a:bodyPr/>
                    <a:lstStyle/>
                    <a:p>
                      <a:pPr algn="l"/>
                      <a:r>
                        <a:rPr kumimoji="1" lang="en-US" altLang="ja-JP" sz="1200" u="none" dirty="0" smtClean="0"/>
                        <a:t>【</a:t>
                      </a:r>
                      <a:r>
                        <a:rPr kumimoji="1" lang="ja-JP" altLang="en-US" sz="1200" u="none" dirty="0" smtClean="0"/>
                        <a:t>機能強化型（連携型）</a:t>
                      </a:r>
                      <a:r>
                        <a:rPr kumimoji="1" lang="en-US" altLang="ja-JP" sz="1200" u="none" dirty="0" smtClean="0"/>
                        <a:t>】</a:t>
                      </a:r>
                    </a:p>
                    <a:p>
                      <a:pPr algn="l"/>
                      <a:r>
                        <a:rPr kumimoji="1" lang="ja-JP" altLang="en-US" sz="1200" u="none" dirty="0" smtClean="0"/>
                        <a:t>過去</a:t>
                      </a:r>
                      <a:r>
                        <a:rPr kumimoji="1" lang="en-US" altLang="ja-JP" sz="1200" u="none" dirty="0" smtClean="0"/>
                        <a:t>1</a:t>
                      </a:r>
                      <a:r>
                        <a:rPr kumimoji="1" lang="ja-JP" altLang="en-US" sz="1200" u="none" dirty="0" smtClean="0"/>
                        <a:t>年間の看取り実績が、連携する他の医療機関と併せて</a:t>
                      </a:r>
                      <a:r>
                        <a:rPr kumimoji="1" lang="en-US" altLang="ja-JP" sz="1200" u="none" dirty="0" smtClean="0"/>
                        <a:t>4</a:t>
                      </a:r>
                      <a:r>
                        <a:rPr kumimoji="1" lang="ja-JP" altLang="en-US" sz="1200" u="none" dirty="0" smtClean="0"/>
                        <a:t>件以上、かつ、当該医療機関において</a:t>
                      </a:r>
                      <a:r>
                        <a:rPr kumimoji="1" lang="en-US" altLang="ja-JP" sz="1200" u="none" dirty="0" smtClean="0"/>
                        <a:t>2</a:t>
                      </a:r>
                      <a:r>
                        <a:rPr kumimoji="1" lang="ja-JP" altLang="en-US" sz="1200" u="none" dirty="0" smtClean="0"/>
                        <a:t>件以上</a:t>
                      </a:r>
                    </a:p>
                  </a:txBody>
                  <a:tcPr marL="99060" marR="99060" anchor="ctr"/>
                </a:tc>
              </a:tr>
            </a:tbl>
          </a:graphicData>
        </a:graphic>
      </p:graphicFrame>
      <p:graphicFrame>
        <p:nvGraphicFramePr>
          <p:cNvPr id="10" name="表 9"/>
          <p:cNvGraphicFramePr>
            <a:graphicFrameLocks noGrp="1"/>
          </p:cNvGraphicFramePr>
          <p:nvPr>
            <p:extLst>
              <p:ext uri="{D42A27DB-BD31-4B8C-83A1-F6EECF244321}">
                <p14:modId xmlns:p14="http://schemas.microsoft.com/office/powerpoint/2010/main" val="1911350491"/>
              </p:ext>
            </p:extLst>
          </p:nvPr>
        </p:nvGraphicFramePr>
        <p:xfrm>
          <a:off x="5372774" y="1701440"/>
          <a:ext cx="4239121" cy="1981200"/>
        </p:xfrm>
        <a:graphic>
          <a:graphicData uri="http://schemas.openxmlformats.org/drawingml/2006/table">
            <a:tbl>
              <a:tblPr firstRow="1" bandRow="1">
                <a:tableStyleId>{9DCAF9ED-07DC-4A11-8D7F-57B35C25682E}</a:tableStyleId>
              </a:tblPr>
              <a:tblGrid>
                <a:gridCol w="4239121"/>
              </a:tblGrid>
              <a:tr h="0">
                <a:tc>
                  <a:txBody>
                    <a:bodyPr/>
                    <a:lstStyle/>
                    <a:p>
                      <a:pPr algn="ctr"/>
                      <a:r>
                        <a:rPr kumimoji="1" lang="ja-JP" altLang="en-US" sz="1600" dirty="0" smtClean="0"/>
                        <a:t>改定</a:t>
                      </a:r>
                      <a:endParaRPr kumimoji="1" lang="ja-JP" altLang="en-US" sz="1600" dirty="0"/>
                    </a:p>
                  </a:txBody>
                  <a:tcPr marL="99060" marR="99060" anchor="ctr"/>
                </a:tc>
              </a:tr>
              <a:tr h="145733">
                <a:tc>
                  <a:txBody>
                    <a:bodyPr/>
                    <a:lstStyle/>
                    <a:p>
                      <a:pPr algn="l"/>
                      <a:r>
                        <a:rPr kumimoji="1" lang="en-US" altLang="ja-JP" sz="1200" u="none" dirty="0" smtClean="0"/>
                        <a:t>【</a:t>
                      </a:r>
                      <a:r>
                        <a:rPr kumimoji="1" lang="ja-JP" altLang="en-US" sz="1200" u="none" dirty="0" smtClean="0"/>
                        <a:t>機能強化型（単独型）</a:t>
                      </a:r>
                      <a:r>
                        <a:rPr kumimoji="1" lang="en-US" altLang="ja-JP" sz="1200" u="none" dirty="0" smtClean="0"/>
                        <a:t>】</a:t>
                      </a:r>
                    </a:p>
                    <a:p>
                      <a:pPr algn="l"/>
                      <a:r>
                        <a:rPr kumimoji="1" lang="ja-JP" altLang="en-US" sz="1200" u="none" dirty="0" smtClean="0"/>
                        <a:t>過去</a:t>
                      </a:r>
                      <a:r>
                        <a:rPr kumimoji="1" lang="en-US" altLang="ja-JP" sz="1200" u="none" dirty="0" smtClean="0"/>
                        <a:t>1</a:t>
                      </a:r>
                      <a:r>
                        <a:rPr kumimoji="1" lang="ja-JP" altLang="en-US" sz="1200" u="none" dirty="0" smtClean="0"/>
                        <a:t>年間の在宅における看取り実績が</a:t>
                      </a:r>
                      <a:r>
                        <a:rPr kumimoji="1" lang="en-US" altLang="ja-JP" sz="1200" u="none" dirty="0" smtClean="0"/>
                        <a:t>4</a:t>
                      </a:r>
                      <a:r>
                        <a:rPr kumimoji="1" lang="ja-JP" altLang="en-US" sz="1200" u="none" dirty="0" smtClean="0"/>
                        <a:t>件以上</a:t>
                      </a:r>
                      <a:r>
                        <a:rPr kumimoji="1" lang="ja-JP" altLang="en-US" sz="1200" b="1" u="sng" dirty="0" smtClean="0">
                          <a:solidFill>
                            <a:srgbClr val="0070C0"/>
                          </a:solidFill>
                        </a:rPr>
                        <a:t>又は過去</a:t>
                      </a:r>
                      <a:r>
                        <a:rPr kumimoji="1" lang="en-US" altLang="ja-JP" sz="1200" b="1" u="sng" dirty="0" smtClean="0">
                          <a:solidFill>
                            <a:srgbClr val="0070C0"/>
                          </a:solidFill>
                        </a:rPr>
                        <a:t>1</a:t>
                      </a:r>
                      <a:r>
                        <a:rPr kumimoji="1" lang="ja-JP" altLang="en-US" sz="1200" b="1" u="sng" dirty="0" smtClean="0">
                          <a:solidFill>
                            <a:srgbClr val="0070C0"/>
                          </a:solidFill>
                        </a:rPr>
                        <a:t>年間の</a:t>
                      </a:r>
                      <a:r>
                        <a:rPr kumimoji="1" lang="en-US" altLang="ja-JP" sz="1200" b="1" u="sng" dirty="0" smtClean="0">
                          <a:solidFill>
                            <a:srgbClr val="0070C0"/>
                          </a:solidFill>
                        </a:rPr>
                        <a:t>15</a:t>
                      </a:r>
                      <a:r>
                        <a:rPr kumimoji="1" lang="ja-JP" altLang="en-US" sz="1200" b="1" u="sng" dirty="0" smtClean="0">
                          <a:solidFill>
                            <a:srgbClr val="0070C0"/>
                          </a:solidFill>
                        </a:rPr>
                        <a:t>歳未満の超・準超重症児の在宅医療の実績が</a:t>
                      </a:r>
                      <a:r>
                        <a:rPr kumimoji="1" lang="en-US" altLang="ja-JP" sz="1200" b="1" u="sng" dirty="0" smtClean="0">
                          <a:solidFill>
                            <a:srgbClr val="0070C0"/>
                          </a:solidFill>
                        </a:rPr>
                        <a:t>4</a:t>
                      </a:r>
                      <a:r>
                        <a:rPr kumimoji="1" lang="ja-JP" altLang="en-US" sz="1200" b="1" u="sng" dirty="0" smtClean="0">
                          <a:solidFill>
                            <a:srgbClr val="0070C0"/>
                          </a:solidFill>
                        </a:rPr>
                        <a:t>件以上</a:t>
                      </a:r>
                    </a:p>
                  </a:txBody>
                  <a:tcPr marL="99060" marR="99060" anchor="ctr"/>
                </a:tc>
              </a:tr>
              <a:tr h="145733">
                <a:tc>
                  <a:txBody>
                    <a:bodyPr/>
                    <a:lstStyle/>
                    <a:p>
                      <a:pPr algn="l"/>
                      <a:r>
                        <a:rPr kumimoji="1" lang="en-US" altLang="ja-JP" sz="1200" u="none" dirty="0" smtClean="0"/>
                        <a:t>【</a:t>
                      </a:r>
                      <a:r>
                        <a:rPr kumimoji="1" lang="ja-JP" altLang="en-US" sz="1200" u="none" dirty="0" smtClean="0"/>
                        <a:t>機能強化型（連携型）</a:t>
                      </a:r>
                      <a:r>
                        <a:rPr kumimoji="1" lang="en-US" altLang="ja-JP" sz="1200" u="none" dirty="0" smtClean="0"/>
                        <a:t>】</a:t>
                      </a:r>
                    </a:p>
                    <a:p>
                      <a:pPr marL="88900" indent="-88900" algn="l"/>
                      <a:r>
                        <a:rPr kumimoji="1" lang="ja-JP" altLang="en-US" sz="1200" u="none" dirty="0" smtClean="0"/>
                        <a:t>・過去</a:t>
                      </a:r>
                      <a:r>
                        <a:rPr kumimoji="1" lang="en-US" altLang="ja-JP" sz="1200" u="none" dirty="0" smtClean="0"/>
                        <a:t>1</a:t>
                      </a:r>
                      <a:r>
                        <a:rPr kumimoji="1" lang="ja-JP" altLang="en-US" sz="1200" u="none" dirty="0" smtClean="0"/>
                        <a:t>年間の看取り実績が、連携する他の医療機関と併せて</a:t>
                      </a:r>
                      <a:r>
                        <a:rPr kumimoji="1" lang="en-US" altLang="ja-JP" sz="1200" u="none" dirty="0" smtClean="0"/>
                        <a:t>4</a:t>
                      </a:r>
                      <a:r>
                        <a:rPr kumimoji="1" lang="ja-JP" altLang="en-US" sz="1200" u="none" dirty="0" smtClean="0"/>
                        <a:t>件以上</a:t>
                      </a:r>
                      <a:endParaRPr kumimoji="1" lang="en-US" altLang="ja-JP" sz="1200" u="none" dirty="0" smtClean="0"/>
                    </a:p>
                    <a:p>
                      <a:pPr marL="88900" marR="0" indent="-88900" algn="l" defTabSz="914400" rtl="0" eaLnBrk="1" fontAlgn="auto" latinLnBrk="0" hangingPunct="1">
                        <a:lnSpc>
                          <a:spcPct val="100000"/>
                        </a:lnSpc>
                        <a:spcBef>
                          <a:spcPts val="0"/>
                        </a:spcBef>
                        <a:spcAft>
                          <a:spcPts val="0"/>
                        </a:spcAft>
                        <a:buClrTx/>
                        <a:buSzTx/>
                        <a:buFontTx/>
                        <a:buNone/>
                        <a:tabLst/>
                        <a:defRPr/>
                      </a:pPr>
                      <a:r>
                        <a:rPr kumimoji="1" lang="ja-JP" altLang="en-US" sz="1200" u="none" dirty="0" smtClean="0"/>
                        <a:t>・当該医療機関において過去</a:t>
                      </a:r>
                      <a:r>
                        <a:rPr kumimoji="1" lang="en-US" altLang="ja-JP" sz="1200" u="none" dirty="0" smtClean="0"/>
                        <a:t>1</a:t>
                      </a:r>
                      <a:r>
                        <a:rPr kumimoji="1" lang="ja-JP" altLang="en-US" sz="1200" u="none" dirty="0" smtClean="0"/>
                        <a:t>年間の看取り実績が</a:t>
                      </a:r>
                      <a:r>
                        <a:rPr kumimoji="1" lang="en-US" altLang="ja-JP" sz="1200" u="none" dirty="0" smtClean="0"/>
                        <a:t>2</a:t>
                      </a:r>
                      <a:r>
                        <a:rPr kumimoji="1" lang="ja-JP" altLang="en-US" sz="1200" u="none" dirty="0" smtClean="0"/>
                        <a:t>件以上</a:t>
                      </a:r>
                      <a:r>
                        <a:rPr kumimoji="1" lang="ja-JP" altLang="en-US" sz="1200" b="1" u="sng" dirty="0" smtClean="0">
                          <a:solidFill>
                            <a:srgbClr val="0070C0"/>
                          </a:solidFill>
                        </a:rPr>
                        <a:t>又は</a:t>
                      </a:r>
                      <a:r>
                        <a:rPr kumimoji="1" lang="en-US" altLang="ja-JP" sz="1200" b="1" u="sng" dirty="0" smtClean="0">
                          <a:solidFill>
                            <a:srgbClr val="0070C0"/>
                          </a:solidFill>
                        </a:rPr>
                        <a:t>15</a:t>
                      </a:r>
                      <a:r>
                        <a:rPr kumimoji="1" lang="ja-JP" altLang="en-US" sz="1200" b="1" u="sng" dirty="0" smtClean="0">
                          <a:solidFill>
                            <a:srgbClr val="0070C0"/>
                          </a:solidFill>
                        </a:rPr>
                        <a:t>歳未満の超・準超重症児の在宅医療の実績が</a:t>
                      </a:r>
                      <a:r>
                        <a:rPr kumimoji="1" lang="en-US" altLang="ja-JP" sz="1200" b="1" u="sng" dirty="0" smtClean="0">
                          <a:solidFill>
                            <a:srgbClr val="0070C0"/>
                          </a:solidFill>
                        </a:rPr>
                        <a:t>2</a:t>
                      </a:r>
                      <a:r>
                        <a:rPr kumimoji="1" lang="ja-JP" altLang="en-US" sz="1200" b="1" u="sng" dirty="0" smtClean="0">
                          <a:solidFill>
                            <a:srgbClr val="0070C0"/>
                          </a:solidFill>
                        </a:rPr>
                        <a:t>件以上</a:t>
                      </a:r>
                    </a:p>
                  </a:txBody>
                  <a:tcPr marL="99060" marR="99060" anchor="ctr"/>
                </a:tc>
              </a:tr>
            </a:tbl>
          </a:graphicData>
        </a:graphic>
      </p:graphicFrame>
      <p:graphicFrame>
        <p:nvGraphicFramePr>
          <p:cNvPr id="12" name="表 11"/>
          <p:cNvGraphicFramePr>
            <a:graphicFrameLocks noGrp="1"/>
          </p:cNvGraphicFramePr>
          <p:nvPr>
            <p:extLst/>
          </p:nvPr>
        </p:nvGraphicFramePr>
        <p:xfrm>
          <a:off x="447374" y="4572015"/>
          <a:ext cx="4104456" cy="2225040"/>
        </p:xfrm>
        <a:graphic>
          <a:graphicData uri="http://schemas.openxmlformats.org/drawingml/2006/table">
            <a:tbl>
              <a:tblPr firstRow="1" bandRow="1">
                <a:tableStyleId>{FABFCF23-3B69-468F-B69F-88F6DE6A72F2}</a:tableStyleId>
              </a:tblPr>
              <a:tblGrid>
                <a:gridCol w="4104456"/>
              </a:tblGrid>
              <a:tr h="225137">
                <a:tc>
                  <a:txBody>
                    <a:bodyPr/>
                    <a:lstStyle/>
                    <a:p>
                      <a:pPr algn="ctr"/>
                      <a:r>
                        <a:rPr kumimoji="1" lang="ja-JP" altLang="en-US" sz="1600" dirty="0" smtClean="0"/>
                        <a:t>現行</a:t>
                      </a:r>
                      <a:endParaRPr kumimoji="1" lang="ja-JP" altLang="en-US" sz="1600" u="none" dirty="0">
                        <a:solidFill>
                          <a:schemeClr val="bg1"/>
                        </a:solidFill>
                      </a:endParaRPr>
                    </a:p>
                  </a:txBody>
                  <a:tcPr marL="99060" marR="99060" anchor="ctr"/>
                </a:tc>
              </a:tr>
              <a:tr h="0">
                <a:tc>
                  <a:txBody>
                    <a:bodyPr/>
                    <a:lstStyle/>
                    <a:p>
                      <a:pPr algn="l">
                        <a:lnSpc>
                          <a:spcPts val="1500"/>
                        </a:lnSpc>
                      </a:pPr>
                      <a:r>
                        <a:rPr kumimoji="1" lang="en-US" altLang="ja-JP" sz="1400" u="none" dirty="0" smtClean="0"/>
                        <a:t>【</a:t>
                      </a:r>
                      <a:r>
                        <a:rPr kumimoji="1" lang="ja-JP" altLang="en-US" sz="1400" u="none" dirty="0" smtClean="0"/>
                        <a:t>機能強化型（病床有り）</a:t>
                      </a:r>
                      <a:r>
                        <a:rPr kumimoji="1" lang="en-US" altLang="ja-JP" sz="1400" u="none" dirty="0" smtClean="0"/>
                        <a:t>】</a:t>
                      </a:r>
                    </a:p>
                    <a:p>
                      <a:pPr algn="l">
                        <a:lnSpc>
                          <a:spcPts val="1500"/>
                        </a:lnSpc>
                      </a:pPr>
                      <a:r>
                        <a:rPr kumimoji="1" lang="ja-JP" altLang="en-US" sz="1400" u="none" dirty="0" smtClean="0"/>
                        <a:t>　　夜間（深夜を除く。）の往診　　　　</a:t>
                      </a:r>
                      <a:r>
                        <a:rPr kumimoji="1" lang="en-US" altLang="ja-JP" sz="1400" u="none" dirty="0" smtClean="0"/>
                        <a:t>1,700</a:t>
                      </a:r>
                      <a:r>
                        <a:rPr kumimoji="1" lang="ja-JP" altLang="en-US" sz="1400" u="none" dirty="0" smtClean="0"/>
                        <a:t>点</a:t>
                      </a:r>
                    </a:p>
                  </a:txBody>
                  <a:tcPr marL="99060" marR="99060" anchor="ctr"/>
                </a:tc>
              </a:tr>
              <a:tr h="233961">
                <a:tc>
                  <a:txBody>
                    <a:bodyPr/>
                    <a:lstStyle/>
                    <a:p>
                      <a:pPr algn="l">
                        <a:lnSpc>
                          <a:spcPts val="1500"/>
                        </a:lnSpc>
                        <a:spcBef>
                          <a:spcPts val="0"/>
                        </a:spcBef>
                        <a:spcAft>
                          <a:spcPts val="0"/>
                        </a:spcAft>
                      </a:pPr>
                      <a:r>
                        <a:rPr kumimoji="1" lang="en-US" altLang="ja-JP" sz="1400" u="none" dirty="0" smtClean="0"/>
                        <a:t>【</a:t>
                      </a:r>
                      <a:r>
                        <a:rPr kumimoji="1" lang="ja-JP" altLang="en-US" sz="1400" u="none" dirty="0" smtClean="0"/>
                        <a:t>機能強化型（病床なし）</a:t>
                      </a:r>
                      <a:r>
                        <a:rPr kumimoji="1" lang="en-US" altLang="ja-JP" sz="1400" u="none" dirty="0" smtClean="0"/>
                        <a:t>】</a:t>
                      </a: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u="none" dirty="0" smtClean="0"/>
                        <a:t>　　夜間（深夜を除く。）の往診　　　　</a:t>
                      </a:r>
                      <a:r>
                        <a:rPr kumimoji="1" lang="en-US" altLang="ja-JP" sz="1400" u="none" dirty="0" smtClean="0"/>
                        <a:t>1,500</a:t>
                      </a:r>
                      <a:r>
                        <a:rPr kumimoji="1" lang="ja-JP" altLang="en-US" sz="1400" u="none" dirty="0" smtClean="0"/>
                        <a:t>点</a:t>
                      </a:r>
                    </a:p>
                  </a:txBody>
                  <a:tcPr marL="99060" marR="99060" anchor="ctr"/>
                </a:tc>
              </a:tr>
              <a:tr h="233961">
                <a:tc>
                  <a:txBody>
                    <a:bodyPr/>
                    <a:lstStyle/>
                    <a:p>
                      <a:pPr algn="l">
                        <a:lnSpc>
                          <a:spcPts val="1500"/>
                        </a:lnSpc>
                        <a:spcBef>
                          <a:spcPts val="0"/>
                        </a:spcBef>
                        <a:spcAft>
                          <a:spcPts val="0"/>
                        </a:spcAft>
                      </a:pPr>
                      <a:r>
                        <a:rPr kumimoji="1" lang="en-US" altLang="ja-JP" sz="1400" u="none" dirty="0" smtClean="0"/>
                        <a:t>【</a:t>
                      </a:r>
                      <a:r>
                        <a:rPr kumimoji="1" lang="ja-JP" altLang="en-US" sz="1400" u="none" dirty="0" smtClean="0"/>
                        <a:t>通常型</a:t>
                      </a:r>
                      <a:r>
                        <a:rPr kumimoji="1" lang="en-US" altLang="ja-JP" sz="1400" u="none" dirty="0" smtClean="0"/>
                        <a:t>】</a:t>
                      </a: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u="none" dirty="0" smtClean="0"/>
                        <a:t>　　夜間（深夜を除く。）の往診　　　　</a:t>
                      </a:r>
                      <a:r>
                        <a:rPr kumimoji="1" lang="en-US" altLang="ja-JP" sz="1400" u="none" dirty="0" smtClean="0"/>
                        <a:t>1,300</a:t>
                      </a:r>
                      <a:r>
                        <a:rPr kumimoji="1" lang="ja-JP" altLang="en-US" sz="1400" u="none" dirty="0" smtClean="0"/>
                        <a:t>点</a:t>
                      </a:r>
                    </a:p>
                  </a:txBody>
                  <a:tcPr marL="99060" marR="99060" anchor="ctr"/>
                </a:tc>
              </a:tr>
              <a:tr h="233961">
                <a:tc>
                  <a:txBody>
                    <a:bodyPr/>
                    <a:lstStyle/>
                    <a:p>
                      <a:pPr algn="l">
                        <a:lnSpc>
                          <a:spcPts val="1500"/>
                        </a:lnSpc>
                        <a:spcBef>
                          <a:spcPts val="0"/>
                        </a:spcBef>
                        <a:spcAft>
                          <a:spcPts val="0"/>
                        </a:spcAft>
                      </a:pPr>
                      <a:r>
                        <a:rPr kumimoji="1" lang="en-US" altLang="ja-JP" sz="1400" u="none" dirty="0" smtClean="0"/>
                        <a:t>【</a:t>
                      </a:r>
                      <a:r>
                        <a:rPr kumimoji="1" lang="ja-JP" altLang="en-US" sz="1400" u="none" dirty="0" smtClean="0"/>
                        <a:t>その他</a:t>
                      </a:r>
                      <a:r>
                        <a:rPr kumimoji="1" lang="en-US" altLang="ja-JP" sz="1400" u="none" dirty="0" smtClean="0"/>
                        <a:t>】</a:t>
                      </a: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u="none" dirty="0" smtClean="0"/>
                        <a:t>　　夜間（深夜を除く。）の往診　　　　　</a:t>
                      </a:r>
                      <a:r>
                        <a:rPr kumimoji="1" lang="en-US" altLang="ja-JP" sz="1400" u="none" dirty="0" smtClean="0"/>
                        <a:t>650</a:t>
                      </a:r>
                      <a:r>
                        <a:rPr kumimoji="1" lang="ja-JP" altLang="en-US" sz="1400" u="none" dirty="0" smtClean="0"/>
                        <a:t>点</a:t>
                      </a:r>
                    </a:p>
                  </a:txBody>
                  <a:tcPr marL="99060" marR="99060" anchor="ctr"/>
                </a:tc>
              </a:tr>
            </a:tbl>
          </a:graphicData>
        </a:graphic>
      </p:graphicFrame>
      <p:graphicFrame>
        <p:nvGraphicFramePr>
          <p:cNvPr id="14" name="表 13"/>
          <p:cNvGraphicFramePr>
            <a:graphicFrameLocks noGrp="1"/>
          </p:cNvGraphicFramePr>
          <p:nvPr>
            <p:extLst/>
          </p:nvPr>
        </p:nvGraphicFramePr>
        <p:xfrm>
          <a:off x="5392442" y="4567549"/>
          <a:ext cx="4239121" cy="2225040"/>
        </p:xfrm>
        <a:graphic>
          <a:graphicData uri="http://schemas.openxmlformats.org/drawingml/2006/table">
            <a:tbl>
              <a:tblPr firstRow="1" bandRow="1">
                <a:tableStyleId>{9DCAF9ED-07DC-4A11-8D7F-57B35C25682E}</a:tableStyleId>
              </a:tblPr>
              <a:tblGrid>
                <a:gridCol w="4239121"/>
              </a:tblGrid>
              <a:tr h="229603">
                <a:tc>
                  <a:txBody>
                    <a:bodyPr/>
                    <a:lstStyle/>
                    <a:p>
                      <a:pPr algn="ctr"/>
                      <a:r>
                        <a:rPr kumimoji="1" lang="ja-JP" altLang="en-US" sz="1600" dirty="0" smtClean="0"/>
                        <a:t>改定</a:t>
                      </a:r>
                      <a:endParaRPr kumimoji="1" lang="ja-JP" altLang="en-US" sz="1600" dirty="0"/>
                    </a:p>
                  </a:txBody>
                  <a:tcPr marL="99060" marR="99060" anchor="ctr"/>
                </a:tc>
              </a:tr>
              <a:tr h="145733">
                <a:tc>
                  <a:txBody>
                    <a:bodyPr/>
                    <a:lstStyle/>
                    <a:p>
                      <a:pPr algn="l">
                        <a:lnSpc>
                          <a:spcPts val="1500"/>
                        </a:lnSpc>
                      </a:pPr>
                      <a:r>
                        <a:rPr kumimoji="1" lang="en-US" altLang="ja-JP" sz="1400" u="none" dirty="0" smtClean="0"/>
                        <a:t>【</a:t>
                      </a:r>
                      <a:r>
                        <a:rPr kumimoji="1" lang="ja-JP" altLang="en-US" sz="1400" u="none" dirty="0" smtClean="0"/>
                        <a:t>機能強化型（病床有り）</a:t>
                      </a:r>
                      <a:r>
                        <a:rPr kumimoji="1" lang="en-US" altLang="ja-JP" sz="1400" u="none" dirty="0" smtClean="0"/>
                        <a:t>】</a:t>
                      </a:r>
                    </a:p>
                    <a:p>
                      <a:pPr algn="l">
                        <a:lnSpc>
                          <a:spcPts val="1500"/>
                        </a:lnSpc>
                      </a:pPr>
                      <a:r>
                        <a:rPr kumimoji="1" lang="ja-JP" altLang="en-US" sz="1400" u="none" dirty="0" smtClean="0"/>
                        <a:t>　　夜間</a:t>
                      </a:r>
                      <a:r>
                        <a:rPr kumimoji="1" lang="ja-JP" altLang="en-US" sz="1400" b="1" u="sng" dirty="0" smtClean="0">
                          <a:solidFill>
                            <a:srgbClr val="0070C0"/>
                          </a:solidFill>
                        </a:rPr>
                        <a:t>・休日</a:t>
                      </a:r>
                      <a:r>
                        <a:rPr kumimoji="1" lang="ja-JP" altLang="en-US" sz="1400" u="none" dirty="0" smtClean="0"/>
                        <a:t>（深夜を除く。）の往診　　　　</a:t>
                      </a:r>
                      <a:r>
                        <a:rPr kumimoji="1" lang="en-US" altLang="ja-JP" sz="1400" u="none" dirty="0" smtClean="0"/>
                        <a:t>1,700</a:t>
                      </a:r>
                      <a:r>
                        <a:rPr kumimoji="1" lang="ja-JP" altLang="en-US" sz="1400" u="none" dirty="0" smtClean="0"/>
                        <a:t>点</a:t>
                      </a:r>
                    </a:p>
                  </a:txBody>
                  <a:tcPr marL="99060" marR="99060" anchor="ctr"/>
                </a:tc>
              </a:tr>
              <a:tr h="145733">
                <a:tc>
                  <a:txBody>
                    <a:bodyPr/>
                    <a:lstStyle/>
                    <a:p>
                      <a:pPr algn="l">
                        <a:lnSpc>
                          <a:spcPts val="1500"/>
                        </a:lnSpc>
                        <a:spcBef>
                          <a:spcPts val="0"/>
                        </a:spcBef>
                        <a:spcAft>
                          <a:spcPts val="0"/>
                        </a:spcAft>
                      </a:pPr>
                      <a:r>
                        <a:rPr kumimoji="1" lang="en-US" altLang="ja-JP" sz="1400" u="none" dirty="0" smtClean="0"/>
                        <a:t>【</a:t>
                      </a:r>
                      <a:r>
                        <a:rPr kumimoji="1" lang="ja-JP" altLang="en-US" sz="1400" u="none" dirty="0" smtClean="0"/>
                        <a:t>機能強化型（病床なし）</a:t>
                      </a:r>
                      <a:r>
                        <a:rPr kumimoji="1" lang="en-US" altLang="ja-JP" sz="1400" u="none" dirty="0" smtClean="0"/>
                        <a:t>】</a:t>
                      </a: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u="none" dirty="0" smtClean="0"/>
                        <a:t>　　夜間</a:t>
                      </a:r>
                      <a:r>
                        <a:rPr kumimoji="1" lang="ja-JP" altLang="en-US" sz="1400" b="1" u="sng" dirty="0" smtClean="0">
                          <a:solidFill>
                            <a:srgbClr val="0070C0"/>
                          </a:solidFill>
                        </a:rPr>
                        <a:t>・休日</a:t>
                      </a:r>
                      <a:r>
                        <a:rPr kumimoji="1" lang="ja-JP" altLang="en-US" sz="1400" u="none" dirty="0" smtClean="0"/>
                        <a:t>（深夜を除く。）の往診　　　　</a:t>
                      </a:r>
                      <a:r>
                        <a:rPr kumimoji="1" lang="en-US" altLang="ja-JP" sz="1400" u="none" dirty="0" smtClean="0"/>
                        <a:t>1,500</a:t>
                      </a:r>
                      <a:r>
                        <a:rPr kumimoji="1" lang="ja-JP" altLang="en-US" sz="1400" u="none" dirty="0" smtClean="0"/>
                        <a:t>点</a:t>
                      </a:r>
                    </a:p>
                  </a:txBody>
                  <a:tcPr marL="99060" marR="99060" anchor="ctr"/>
                </a:tc>
              </a:tr>
              <a:tr h="145733">
                <a:tc>
                  <a:txBody>
                    <a:bodyPr/>
                    <a:lstStyle/>
                    <a:p>
                      <a:pPr algn="l">
                        <a:lnSpc>
                          <a:spcPts val="1500"/>
                        </a:lnSpc>
                        <a:spcBef>
                          <a:spcPts val="0"/>
                        </a:spcBef>
                        <a:spcAft>
                          <a:spcPts val="0"/>
                        </a:spcAft>
                      </a:pPr>
                      <a:r>
                        <a:rPr kumimoji="1" lang="en-US" altLang="ja-JP" sz="1400" u="none" dirty="0" smtClean="0"/>
                        <a:t>【</a:t>
                      </a:r>
                      <a:r>
                        <a:rPr kumimoji="1" lang="ja-JP" altLang="en-US" sz="1400" u="none" dirty="0" smtClean="0"/>
                        <a:t>通常型</a:t>
                      </a:r>
                      <a:r>
                        <a:rPr kumimoji="1" lang="en-US" altLang="ja-JP" sz="1400" u="none" dirty="0" smtClean="0"/>
                        <a:t>】</a:t>
                      </a: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u="none" dirty="0" smtClean="0"/>
                        <a:t>　　夜間</a:t>
                      </a:r>
                      <a:r>
                        <a:rPr kumimoji="1" lang="ja-JP" altLang="en-US" sz="1400" b="1" u="sng" dirty="0" smtClean="0">
                          <a:solidFill>
                            <a:srgbClr val="0070C0"/>
                          </a:solidFill>
                        </a:rPr>
                        <a:t>・休日</a:t>
                      </a:r>
                      <a:r>
                        <a:rPr kumimoji="1" lang="ja-JP" altLang="en-US" sz="1400" u="none" dirty="0" smtClean="0"/>
                        <a:t>（深夜を除く。）の往診　　　　</a:t>
                      </a:r>
                      <a:r>
                        <a:rPr kumimoji="1" lang="en-US" altLang="ja-JP" sz="1400" u="none" dirty="0" smtClean="0"/>
                        <a:t>1,300</a:t>
                      </a:r>
                      <a:r>
                        <a:rPr kumimoji="1" lang="ja-JP" altLang="en-US" sz="1400" u="none" dirty="0" smtClean="0"/>
                        <a:t>点</a:t>
                      </a:r>
                    </a:p>
                  </a:txBody>
                  <a:tcPr marL="99060" marR="99060" anchor="ctr"/>
                </a:tc>
              </a:tr>
              <a:tr h="145733">
                <a:tc>
                  <a:txBody>
                    <a:bodyPr/>
                    <a:lstStyle/>
                    <a:p>
                      <a:pPr algn="l">
                        <a:lnSpc>
                          <a:spcPts val="1500"/>
                        </a:lnSpc>
                        <a:spcBef>
                          <a:spcPts val="0"/>
                        </a:spcBef>
                        <a:spcAft>
                          <a:spcPts val="0"/>
                        </a:spcAft>
                      </a:pPr>
                      <a:r>
                        <a:rPr kumimoji="1" lang="en-US" altLang="ja-JP" sz="1400" u="none" dirty="0" smtClean="0"/>
                        <a:t>【</a:t>
                      </a:r>
                      <a:r>
                        <a:rPr kumimoji="1" lang="ja-JP" altLang="en-US" sz="1400" u="none" dirty="0" smtClean="0"/>
                        <a:t>その他</a:t>
                      </a:r>
                      <a:r>
                        <a:rPr kumimoji="1" lang="en-US" altLang="ja-JP" sz="1400" u="none" dirty="0" smtClean="0"/>
                        <a:t>】</a:t>
                      </a:r>
                    </a:p>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u="none" dirty="0" smtClean="0"/>
                        <a:t>　　夜間</a:t>
                      </a:r>
                      <a:r>
                        <a:rPr kumimoji="1" lang="ja-JP" altLang="en-US" sz="1400" b="1" u="sng" dirty="0" smtClean="0">
                          <a:solidFill>
                            <a:srgbClr val="0070C0"/>
                          </a:solidFill>
                        </a:rPr>
                        <a:t>・休日</a:t>
                      </a:r>
                      <a:r>
                        <a:rPr kumimoji="1" lang="ja-JP" altLang="en-US" sz="1400" u="none" dirty="0" smtClean="0"/>
                        <a:t>（深夜を除く。）の往診　　　　　</a:t>
                      </a:r>
                      <a:r>
                        <a:rPr kumimoji="1" lang="en-US" altLang="ja-JP" sz="1400" u="none" dirty="0" smtClean="0"/>
                        <a:t>650</a:t>
                      </a:r>
                      <a:r>
                        <a:rPr kumimoji="1" lang="ja-JP" altLang="en-US" sz="1400" u="none" dirty="0" smtClean="0"/>
                        <a:t>点</a:t>
                      </a:r>
                    </a:p>
                  </a:txBody>
                  <a:tcPr marL="99060" marR="99060" anchor="ctr"/>
                </a:tc>
              </a:tr>
            </a:tbl>
          </a:graphicData>
        </a:graphic>
      </p:graphicFrame>
      <p:pic>
        <p:nvPicPr>
          <p:cNvPr id="17" name="Picture 8" descr="「学童　絵」の画像検索結果"/>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08211" y="835642"/>
            <a:ext cx="838200" cy="838200"/>
          </a:xfrm>
          <a:prstGeom prst="rect">
            <a:avLst/>
          </a:prstGeom>
          <a:noFill/>
          <a:extLst>
            <a:ext uri="{909E8E84-426E-40DD-AFC4-6F175D3DCCD1}">
              <a14:hiddenFill xmlns:a14="http://schemas.microsoft.com/office/drawing/2010/main">
                <a:solidFill>
                  <a:srgbClr val="FFFFFF"/>
                </a:solidFill>
              </a14:hiddenFill>
            </a:ext>
          </a:extLst>
        </p:spPr>
      </p:pic>
      <p:sp>
        <p:nvSpPr>
          <p:cNvPr id="18"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２．質の高い在宅医療・訪問看護の確保</a:t>
            </a:r>
            <a:endParaRPr lang="ja-JP" altLang="en-US" kern="0" dirty="0">
              <a:solidFill>
                <a:srgbClr val="000000"/>
              </a:solidFill>
              <a:latin typeface="Calibri"/>
              <a:ea typeface="ＭＳ Ｐゴシック"/>
            </a:endParaRPr>
          </a:p>
        </p:txBody>
      </p:sp>
      <p:sp>
        <p:nvSpPr>
          <p:cNvPr id="19" name="右矢印 18"/>
          <p:cNvSpPr/>
          <p:nvPr/>
        </p:nvSpPr>
        <p:spPr>
          <a:xfrm>
            <a:off x="4735329" y="1916832"/>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 name="右矢印 19"/>
          <p:cNvSpPr/>
          <p:nvPr/>
        </p:nvSpPr>
        <p:spPr>
          <a:xfrm>
            <a:off x="4762195" y="4797376"/>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118</a:t>
            </a:fld>
            <a:endParaRPr lang="ja-JP" altLang="en-US" dirty="0">
              <a:solidFill>
                <a:prstClr val="black"/>
              </a:solidFill>
            </a:endParaRPr>
          </a:p>
        </p:txBody>
      </p:sp>
      <p:sp>
        <p:nvSpPr>
          <p:cNvPr id="21" name="テキスト ボックス 20"/>
          <p:cNvSpPr txBox="1"/>
          <p:nvPr/>
        </p:nvSpPr>
        <p:spPr>
          <a:xfrm>
            <a:off x="8472590" y="1936274"/>
            <a:ext cx="11404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807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815</a:t>
            </a:r>
            <a:endParaRPr lang="ja-JP" altLang="en-US" sz="1100" dirty="0">
              <a:solidFill>
                <a:srgbClr val="002060"/>
              </a:solidFill>
              <a:latin typeface="ＭＳ Ｐゴシック" panose="020B0600070205080204" pitchFamily="50" charset="-128"/>
            </a:endParaRPr>
          </a:p>
        </p:txBody>
      </p:sp>
      <p:sp>
        <p:nvSpPr>
          <p:cNvPr id="22" name="テキスト ボックス 21"/>
          <p:cNvSpPr txBox="1"/>
          <p:nvPr/>
        </p:nvSpPr>
        <p:spPr>
          <a:xfrm>
            <a:off x="8505999" y="3656767"/>
            <a:ext cx="11404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808</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816</a:t>
            </a:r>
            <a:endParaRPr lang="ja-JP" altLang="en-US" sz="1100" dirty="0">
              <a:solidFill>
                <a:srgbClr val="002060"/>
              </a:solidFill>
              <a:latin typeface="ＭＳ Ｐゴシック" panose="020B0600070205080204" pitchFamily="50" charset="-128"/>
            </a:endParaRPr>
          </a:p>
        </p:txBody>
      </p:sp>
      <p:sp>
        <p:nvSpPr>
          <p:cNvPr id="23" name="テキスト ボックス 22"/>
          <p:cNvSpPr txBox="1"/>
          <p:nvPr/>
        </p:nvSpPr>
        <p:spPr>
          <a:xfrm>
            <a:off x="8967216" y="4576877"/>
            <a:ext cx="64578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237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489545076"/>
      </p:ext>
    </p:extLst>
  </p:cSld>
  <p:clrMapOvr>
    <a:masterClrMapping/>
  </p:clrMapOvr>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7"/>
          <p:cNvSpPr>
            <a:spLocks noChangeArrowheads="1"/>
          </p:cNvSpPr>
          <p:nvPr/>
        </p:nvSpPr>
        <p:spPr bwMode="auto">
          <a:xfrm>
            <a:off x="50111" y="1116014"/>
            <a:ext cx="9647229" cy="5193306"/>
          </a:xfrm>
          <a:prstGeom prst="rect">
            <a:avLst/>
          </a:prstGeom>
          <a:solidFill>
            <a:srgbClr val="FFFFAF">
              <a:alpha val="49804"/>
            </a:srgb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900"/>
              </a:lnSpc>
              <a:buFont typeface="Wingdings" panose="05000000000000000000" pitchFamily="2" charset="2"/>
              <a:buChar char="Ø"/>
            </a:pPr>
            <a:r>
              <a:rPr lang="ja-JP" altLang="en-US" sz="1600" dirty="0" smtClean="0">
                <a:solidFill>
                  <a:prstClr val="black"/>
                </a:solidFill>
                <a:latin typeface="Calibri"/>
                <a:ea typeface="ＭＳ Ｐゴシック"/>
              </a:rPr>
              <a:t>　　疾患</a:t>
            </a:r>
            <a:r>
              <a:rPr lang="ja-JP" altLang="en-US" sz="1600" dirty="0">
                <a:solidFill>
                  <a:prstClr val="black"/>
                </a:solidFill>
                <a:latin typeface="Calibri"/>
                <a:ea typeface="ＭＳ Ｐゴシック"/>
              </a:rPr>
              <a:t>の医学管理に関する評価を踏まえて、現行の注射指導回数に応じた評価の差を縮小する</a:t>
            </a:r>
            <a:r>
              <a:rPr lang="ja-JP" altLang="en-US" sz="1600" dirty="0" smtClean="0">
                <a:solidFill>
                  <a:prstClr val="black"/>
                </a:solidFill>
                <a:latin typeface="Calibri"/>
                <a:ea typeface="ＭＳ Ｐゴシック"/>
              </a:rPr>
              <a:t>。</a:t>
            </a:r>
            <a:endParaRPr lang="en-US" altLang="ja-JP" sz="1600" dirty="0" smtClean="0">
              <a:solidFill>
                <a:prstClr val="black"/>
              </a:solidFill>
              <a:latin typeface="Calibri"/>
              <a:ea typeface="ＭＳ Ｐゴシック"/>
            </a:endParaRPr>
          </a:p>
          <a:p>
            <a:pPr>
              <a:lnSpc>
                <a:spcPts val="1900"/>
              </a:lnSpc>
            </a:pPr>
            <a:r>
              <a:rPr lang="ja-JP" altLang="en-US" sz="1600" dirty="0">
                <a:solidFill>
                  <a:prstClr val="black"/>
                </a:solidFill>
                <a:latin typeface="Calibri"/>
                <a:ea typeface="ＭＳ Ｐゴシック"/>
              </a:rPr>
              <a:t>　</a:t>
            </a:r>
            <a:r>
              <a:rPr lang="ja-JP" altLang="en-US" sz="1600" dirty="0" smtClean="0">
                <a:solidFill>
                  <a:prstClr val="black"/>
                </a:solidFill>
                <a:latin typeface="Calibri"/>
                <a:ea typeface="ＭＳ Ｐゴシック"/>
              </a:rPr>
              <a:t>　　また</a:t>
            </a:r>
            <a:r>
              <a:rPr lang="ja-JP" altLang="en-US" sz="1600" dirty="0">
                <a:solidFill>
                  <a:prstClr val="black"/>
                </a:solidFill>
                <a:latin typeface="Calibri"/>
                <a:ea typeface="ＭＳ Ｐゴシック"/>
              </a:rPr>
              <a:t>、導入初期の指導と難病患者への指導管理を重点的に評価する</a:t>
            </a:r>
            <a:endParaRPr lang="en-US" altLang="ja-JP" sz="1600" dirty="0" smtClean="0">
              <a:solidFill>
                <a:prstClr val="black"/>
              </a:solidFill>
              <a:latin typeface="Calibri"/>
              <a:ea typeface="ＭＳ Ｐゴシック"/>
            </a:endParaRPr>
          </a:p>
          <a:p>
            <a:pPr fontAlgn="auto">
              <a:lnSpc>
                <a:spcPts val="2300"/>
              </a:lnSpc>
              <a:spcBef>
                <a:spcPts val="0"/>
              </a:spcBef>
              <a:spcAft>
                <a:spcPts val="0"/>
              </a:spcAft>
            </a:pPr>
            <a:r>
              <a:rPr lang="ja-JP" altLang="en-US" sz="1600" dirty="0" smtClean="0">
                <a:solidFill>
                  <a:prstClr val="black"/>
                </a:solidFill>
                <a:latin typeface="Calibri"/>
                <a:ea typeface="ＭＳ Ｐゴシック"/>
              </a:rPr>
              <a:t>　　　　</a:t>
            </a:r>
            <a:r>
              <a:rPr lang="ja-JP" altLang="en-US" sz="2000" b="1" dirty="0" smtClean="0">
                <a:solidFill>
                  <a:srgbClr val="0070C0"/>
                </a:solidFill>
                <a:latin typeface="Calibri"/>
                <a:ea typeface="ＭＳ Ｐゴシック"/>
              </a:rPr>
              <a:t>１．在宅自己注射指導管理料の指導内容を明確化した上で、頻度に応じた点数を</a:t>
            </a:r>
            <a:endParaRPr lang="en-US" altLang="ja-JP" sz="2000" b="1" dirty="0" smtClean="0">
              <a:solidFill>
                <a:srgbClr val="0070C0"/>
              </a:solidFill>
              <a:latin typeface="Calibri"/>
              <a:ea typeface="ＭＳ Ｐゴシック"/>
            </a:endParaRPr>
          </a:p>
          <a:p>
            <a:pPr fontAlgn="auto">
              <a:lnSpc>
                <a:spcPts val="2300"/>
              </a:lnSpc>
              <a:spcBef>
                <a:spcPts val="0"/>
              </a:spcBef>
              <a:spcAft>
                <a:spcPts val="0"/>
              </a:spcAft>
            </a:pPr>
            <a:r>
              <a:rPr lang="ja-JP" altLang="en-US" sz="2000" b="1" dirty="0">
                <a:solidFill>
                  <a:srgbClr val="0070C0"/>
                </a:solidFill>
                <a:latin typeface="Calibri"/>
                <a:ea typeface="ＭＳ Ｐゴシック"/>
              </a:rPr>
              <a:t>　</a:t>
            </a:r>
            <a:r>
              <a:rPr lang="ja-JP" altLang="en-US" sz="2000" b="1" dirty="0" smtClean="0">
                <a:solidFill>
                  <a:srgbClr val="0070C0"/>
                </a:solidFill>
                <a:latin typeface="Calibri"/>
                <a:ea typeface="ＭＳ Ｐゴシック"/>
              </a:rPr>
              <a:t>　　　新設するとともに、難病患者への指導管理を行った場合を重点的に評価する</a:t>
            </a:r>
            <a:endParaRPr lang="en-US" altLang="ja-JP" sz="2000" b="1" dirty="0" smtClean="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smtClean="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smtClean="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smtClean="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smtClean="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a:solidFill>
                <a:srgbClr val="0070C0"/>
              </a:solidFill>
              <a:latin typeface="Calibri"/>
              <a:ea typeface="ＭＳ Ｐゴシック"/>
            </a:endParaRPr>
          </a:p>
          <a:p>
            <a:pPr fontAlgn="auto">
              <a:lnSpc>
                <a:spcPts val="2300"/>
              </a:lnSpc>
              <a:spcBef>
                <a:spcPts val="0"/>
              </a:spcBef>
              <a:spcAft>
                <a:spcPts val="0"/>
              </a:spcAft>
            </a:pPr>
            <a:endParaRPr lang="en-US" altLang="ja-JP" sz="2000" b="1" dirty="0" smtClean="0">
              <a:solidFill>
                <a:srgbClr val="0070C0"/>
              </a:solidFill>
              <a:latin typeface="Calibri"/>
              <a:ea typeface="ＭＳ Ｐゴシック"/>
            </a:endParaRPr>
          </a:p>
          <a:p>
            <a:pPr fontAlgn="auto">
              <a:lnSpc>
                <a:spcPts val="2300"/>
              </a:lnSpc>
              <a:spcBef>
                <a:spcPts val="0"/>
              </a:spcBef>
              <a:spcAft>
                <a:spcPts val="0"/>
              </a:spcAft>
            </a:pPr>
            <a:r>
              <a:rPr lang="ja-JP" altLang="en-US" sz="2000" b="1" dirty="0" smtClean="0">
                <a:solidFill>
                  <a:srgbClr val="0070C0"/>
                </a:solidFill>
                <a:latin typeface="Calibri"/>
                <a:ea typeface="ＭＳ Ｐゴシック"/>
              </a:rPr>
              <a:t>　　　２．２以上の保険医療機関において、同一の患者について異なる疾患の在宅自己注</a:t>
            </a:r>
            <a:endParaRPr lang="en-US" altLang="ja-JP" sz="2000" b="1" dirty="0" smtClean="0">
              <a:solidFill>
                <a:srgbClr val="0070C0"/>
              </a:solidFill>
              <a:latin typeface="Calibri"/>
              <a:ea typeface="ＭＳ Ｐゴシック"/>
            </a:endParaRPr>
          </a:p>
          <a:p>
            <a:pPr fontAlgn="auto">
              <a:lnSpc>
                <a:spcPts val="2300"/>
              </a:lnSpc>
              <a:spcBef>
                <a:spcPts val="0"/>
              </a:spcBef>
              <a:spcAft>
                <a:spcPts val="0"/>
              </a:spcAft>
            </a:pPr>
            <a:r>
              <a:rPr lang="ja-JP" altLang="en-US" sz="2000" b="1" dirty="0">
                <a:solidFill>
                  <a:srgbClr val="0070C0"/>
                </a:solidFill>
                <a:latin typeface="Calibri"/>
                <a:ea typeface="ＭＳ Ｐゴシック"/>
              </a:rPr>
              <a:t>　</a:t>
            </a:r>
            <a:r>
              <a:rPr lang="ja-JP" altLang="en-US" sz="2000" b="1" dirty="0" smtClean="0">
                <a:solidFill>
                  <a:srgbClr val="0070C0"/>
                </a:solidFill>
                <a:latin typeface="Calibri"/>
                <a:ea typeface="ＭＳ Ｐゴシック"/>
              </a:rPr>
              <a:t>　　　射指導管理を行っている場合に、</a:t>
            </a:r>
            <a:r>
              <a:rPr lang="ja-JP" altLang="en-US" sz="2000" b="1" u="sng" dirty="0" smtClean="0">
                <a:solidFill>
                  <a:srgbClr val="0070C0"/>
                </a:solidFill>
                <a:latin typeface="Calibri"/>
                <a:ea typeface="ＭＳ Ｐゴシック"/>
              </a:rPr>
              <a:t>それぞれ当該指導管理料を算定できる</a:t>
            </a:r>
            <a:r>
              <a:rPr lang="ja-JP" altLang="en-US" sz="2000" b="1" dirty="0" smtClean="0">
                <a:solidFill>
                  <a:srgbClr val="0070C0"/>
                </a:solidFill>
                <a:latin typeface="Calibri"/>
                <a:ea typeface="ＭＳ Ｐゴシック"/>
              </a:rPr>
              <a:t>ことする</a:t>
            </a:r>
            <a:endParaRPr lang="en-US" altLang="ja-JP" sz="2000" b="1" dirty="0" smtClean="0">
              <a:solidFill>
                <a:srgbClr val="0070C0"/>
              </a:solidFill>
              <a:latin typeface="Calibri"/>
              <a:ea typeface="ＭＳ Ｐゴシック"/>
            </a:endParaRPr>
          </a:p>
          <a:p>
            <a:pPr marL="719138" indent="-719138" fontAlgn="auto">
              <a:lnSpc>
                <a:spcPts val="2300"/>
              </a:lnSpc>
              <a:spcBef>
                <a:spcPts val="0"/>
              </a:spcBef>
              <a:spcAft>
                <a:spcPts val="0"/>
              </a:spcAft>
            </a:pPr>
            <a:r>
              <a:rPr lang="ja-JP" altLang="en-US" sz="2000" b="1" dirty="0">
                <a:solidFill>
                  <a:srgbClr val="0070C0"/>
                </a:solidFill>
                <a:latin typeface="Calibri"/>
                <a:ea typeface="ＭＳ Ｐゴシック"/>
              </a:rPr>
              <a:t>　</a:t>
            </a:r>
            <a:r>
              <a:rPr lang="ja-JP" altLang="en-US" sz="2000" b="1" dirty="0" smtClean="0">
                <a:solidFill>
                  <a:srgbClr val="0070C0"/>
                </a:solidFill>
                <a:latin typeface="Calibri"/>
                <a:ea typeface="ＭＳ Ｐゴシック"/>
              </a:rPr>
              <a:t>　　３．在宅自己注射導入前の、入院又は</a:t>
            </a:r>
            <a:r>
              <a:rPr lang="ja-JP" altLang="en-US" sz="2000" b="1" u="sng" dirty="0" smtClean="0">
                <a:solidFill>
                  <a:srgbClr val="0070C0"/>
                </a:solidFill>
                <a:latin typeface="Calibri"/>
                <a:ea typeface="ＭＳ Ｐゴシック"/>
              </a:rPr>
              <a:t>週２回以上</a:t>
            </a:r>
            <a:r>
              <a:rPr lang="ja-JP" altLang="en-US" sz="2000" b="1" dirty="0" smtClean="0">
                <a:solidFill>
                  <a:srgbClr val="0070C0"/>
                </a:solidFill>
                <a:latin typeface="Calibri"/>
                <a:ea typeface="ＭＳ Ｐゴシック"/>
              </a:rPr>
              <a:t>の外来</a:t>
            </a:r>
            <a:r>
              <a:rPr lang="ja-JP" altLang="en-US" sz="2000" b="1" dirty="0">
                <a:solidFill>
                  <a:srgbClr val="0070C0"/>
                </a:solidFill>
                <a:latin typeface="Calibri"/>
                <a:ea typeface="ＭＳ Ｐゴシック"/>
              </a:rPr>
              <a:t>、往診若しくは訪問</a:t>
            </a:r>
            <a:r>
              <a:rPr lang="ja-JP" altLang="en-US" sz="2000" b="1" dirty="0" smtClean="0">
                <a:solidFill>
                  <a:srgbClr val="0070C0"/>
                </a:solidFill>
                <a:latin typeface="Calibri"/>
                <a:ea typeface="ＭＳ Ｐゴシック"/>
              </a:rPr>
              <a:t>診療での医師による指導を、「入院又は</a:t>
            </a:r>
            <a:r>
              <a:rPr lang="ja-JP" altLang="en-US" sz="2000" b="1" u="sng" dirty="0" smtClean="0">
                <a:solidFill>
                  <a:srgbClr val="0070C0"/>
                </a:solidFill>
                <a:latin typeface="Calibri"/>
                <a:ea typeface="ＭＳ Ｐゴシック"/>
              </a:rPr>
              <a:t>２回以上の」</a:t>
            </a:r>
            <a:r>
              <a:rPr lang="ja-JP" altLang="en-US" sz="2000" b="1" dirty="0" smtClean="0">
                <a:solidFill>
                  <a:srgbClr val="0070C0"/>
                </a:solidFill>
                <a:latin typeface="Calibri"/>
                <a:ea typeface="ＭＳ Ｐゴシック"/>
              </a:rPr>
              <a:t>に見直しを行う</a:t>
            </a:r>
            <a:endParaRPr lang="en-US" altLang="ja-JP" sz="2000" b="1" dirty="0">
              <a:solidFill>
                <a:srgbClr val="0070C0"/>
              </a:solidFill>
              <a:latin typeface="Calibri"/>
              <a:ea typeface="ＭＳ Ｐゴシック"/>
            </a:endParaRPr>
          </a:p>
        </p:txBody>
      </p:sp>
      <p:sp>
        <p:nvSpPr>
          <p:cNvPr id="10" name="Rectangle 36"/>
          <p:cNvSpPr>
            <a:spLocks noChangeArrowheads="1"/>
          </p:cNvSpPr>
          <p:nvPr/>
        </p:nvSpPr>
        <p:spPr bwMode="auto">
          <a:xfrm>
            <a:off x="87296" y="678804"/>
            <a:ext cx="7746024"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（６）在宅</a:t>
            </a:r>
            <a:r>
              <a:rPr lang="ja-JP" altLang="en-US" sz="2400" dirty="0">
                <a:solidFill>
                  <a:prstClr val="black"/>
                </a:solidFill>
              </a:rPr>
              <a:t>自己</a:t>
            </a:r>
            <a:r>
              <a:rPr lang="ja-JP" altLang="en-US" sz="2400" dirty="0" smtClean="0">
                <a:solidFill>
                  <a:prstClr val="black"/>
                </a:solidFill>
              </a:rPr>
              <a:t>注射</a:t>
            </a:r>
            <a:r>
              <a:rPr lang="ja-JP" altLang="en-US" sz="2400" dirty="0">
                <a:solidFill>
                  <a:prstClr val="black"/>
                </a:solidFill>
              </a:rPr>
              <a:t>指導</a:t>
            </a:r>
            <a:r>
              <a:rPr lang="ja-JP" altLang="en-US" sz="2400" dirty="0" smtClean="0">
                <a:solidFill>
                  <a:prstClr val="black"/>
                </a:solidFill>
              </a:rPr>
              <a:t>管理料の見直し</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２．質の高い在宅医療・訪問看護の確保</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119</a:t>
            </a:fld>
            <a:endParaRPr lang="ja-JP" altLang="en-US" dirty="0">
              <a:solidFill>
                <a:prstClr val="black"/>
              </a:solidFill>
            </a:endParaRPr>
          </a:p>
        </p:txBody>
      </p:sp>
      <p:sp>
        <p:nvSpPr>
          <p:cNvPr id="17" name="テキスト ボックス 16"/>
          <p:cNvSpPr txBox="1"/>
          <p:nvPr/>
        </p:nvSpPr>
        <p:spPr>
          <a:xfrm>
            <a:off x="8697416" y="6178515"/>
            <a:ext cx="94833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289-290</a:t>
            </a:r>
            <a:endParaRPr lang="ja-JP" altLang="en-US" sz="1100" dirty="0">
              <a:solidFill>
                <a:srgbClr val="002060"/>
              </a:solidFill>
              <a:latin typeface="ＭＳ Ｐゴシック" panose="020B0600070205080204" pitchFamily="50" charset="-128"/>
            </a:endParaRPr>
          </a:p>
        </p:txBody>
      </p:sp>
      <p:sp>
        <p:nvSpPr>
          <p:cNvPr id="19" name="テキスト ボックス 18"/>
          <p:cNvSpPr txBox="1"/>
          <p:nvPr/>
        </p:nvSpPr>
        <p:spPr>
          <a:xfrm>
            <a:off x="7977336" y="766604"/>
            <a:ext cx="16750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252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280-290</a:t>
            </a:r>
            <a:endParaRPr lang="ja-JP" altLang="en-US" sz="1100" dirty="0">
              <a:solidFill>
                <a:srgbClr val="002060"/>
              </a:solidFill>
              <a:latin typeface="ＭＳ Ｐゴシック" panose="020B0600070205080204" pitchFamily="50" charset="-128"/>
            </a:endParaRPr>
          </a:p>
        </p:txBody>
      </p:sp>
      <p:graphicFrame>
        <p:nvGraphicFramePr>
          <p:cNvPr id="2" name="表 1"/>
          <p:cNvGraphicFramePr>
            <a:graphicFrameLocks noGrp="1"/>
          </p:cNvGraphicFramePr>
          <p:nvPr>
            <p:extLst/>
          </p:nvPr>
        </p:nvGraphicFramePr>
        <p:xfrm>
          <a:off x="344488" y="2261328"/>
          <a:ext cx="4104456" cy="2357120"/>
        </p:xfrm>
        <a:graphic>
          <a:graphicData uri="http://schemas.openxmlformats.org/drawingml/2006/table">
            <a:tbl>
              <a:tblPr firstRow="1" bandRow="1">
                <a:tableStyleId>{5C22544A-7EE6-4342-B048-85BDC9FD1C3A}</a:tableStyleId>
              </a:tblPr>
              <a:tblGrid>
                <a:gridCol w="4104456"/>
              </a:tblGrid>
              <a:tr h="216024">
                <a:tc>
                  <a:txBody>
                    <a:bodyPr/>
                    <a:lstStyle/>
                    <a:p>
                      <a:pPr algn="ctr"/>
                      <a:r>
                        <a:rPr kumimoji="1" lang="ja-JP" altLang="en-US" sz="1600" dirty="0" smtClean="0"/>
                        <a:t>現行</a:t>
                      </a:r>
                      <a:endParaRPr kumimoji="1" lang="ja-JP" altLang="en-US" sz="1600" dirty="0"/>
                    </a:p>
                  </a:txBody>
                  <a:tcPr/>
                </a:tc>
              </a:tr>
              <a:tr h="370840">
                <a:tc>
                  <a:txBody>
                    <a:bodyPr/>
                    <a:lstStyle/>
                    <a:p>
                      <a:pPr>
                        <a:lnSpc>
                          <a:spcPts val="1900"/>
                        </a:lnSpc>
                      </a:pPr>
                      <a:r>
                        <a:rPr kumimoji="1" lang="en-US" altLang="ja-JP" dirty="0" smtClean="0"/>
                        <a:t>【</a:t>
                      </a:r>
                      <a:r>
                        <a:rPr kumimoji="1" lang="ja-JP" altLang="en-US" sz="1600" dirty="0" smtClean="0"/>
                        <a:t>在宅自己注射指導管理料</a:t>
                      </a:r>
                      <a:r>
                        <a:rPr kumimoji="1" lang="en-US" altLang="ja-JP" sz="1600" dirty="0" smtClean="0"/>
                        <a:t>】</a:t>
                      </a:r>
                    </a:p>
                    <a:p>
                      <a:pPr>
                        <a:lnSpc>
                          <a:spcPts val="1900"/>
                        </a:lnSpc>
                      </a:pPr>
                      <a:r>
                        <a:rPr kumimoji="1" lang="ja-JP" altLang="en-US" sz="1600" dirty="0" smtClean="0"/>
                        <a:t>１　複雑な場合：      １</a:t>
                      </a:r>
                      <a:r>
                        <a:rPr kumimoji="1" lang="en-US" altLang="ja-JP" sz="1600" dirty="0" smtClean="0"/>
                        <a:t>,</a:t>
                      </a:r>
                      <a:r>
                        <a:rPr kumimoji="1" lang="ja-JP" altLang="en-US" sz="1600" dirty="0" smtClean="0"/>
                        <a:t>２３０点</a:t>
                      </a:r>
                      <a:endParaRPr kumimoji="1" lang="en-US" altLang="ja-JP" sz="1600" dirty="0" smtClean="0"/>
                    </a:p>
                    <a:p>
                      <a:pPr>
                        <a:lnSpc>
                          <a:spcPts val="1900"/>
                        </a:lnSpc>
                      </a:pPr>
                      <a:r>
                        <a:rPr kumimoji="1" lang="ja-JP" altLang="en-US" sz="1600" dirty="0" smtClean="0"/>
                        <a:t>２　１以外の場合</a:t>
                      </a:r>
                      <a:endParaRPr kumimoji="1" lang="en-US" altLang="ja-JP" sz="1600" dirty="0" smtClean="0"/>
                    </a:p>
                    <a:p>
                      <a:pPr>
                        <a:lnSpc>
                          <a:spcPts val="1900"/>
                        </a:lnSpc>
                      </a:pPr>
                      <a:r>
                        <a:rPr kumimoji="1" lang="ja-JP" altLang="en-US" sz="1600" dirty="0" smtClean="0"/>
                        <a:t>　　　イ　月３回以下：  １００点</a:t>
                      </a:r>
                      <a:endParaRPr kumimoji="1" lang="en-US" altLang="ja-JP" sz="1600" dirty="0" smtClean="0"/>
                    </a:p>
                    <a:p>
                      <a:pPr>
                        <a:lnSpc>
                          <a:spcPts val="1900"/>
                        </a:lnSpc>
                      </a:pPr>
                      <a:r>
                        <a:rPr kumimoji="1" lang="ja-JP" altLang="en-US" sz="1600" dirty="0" smtClean="0"/>
                        <a:t>　　　ロ　月４回以上：  １９０点</a:t>
                      </a:r>
                      <a:endParaRPr kumimoji="1" lang="en-US" altLang="ja-JP" sz="1600" dirty="0" smtClean="0"/>
                    </a:p>
                    <a:p>
                      <a:pPr>
                        <a:lnSpc>
                          <a:spcPts val="1900"/>
                        </a:lnSpc>
                      </a:pPr>
                      <a:r>
                        <a:rPr kumimoji="1" lang="ja-JP" altLang="en-US" sz="1600" dirty="0" smtClean="0"/>
                        <a:t>　　　ハ　月８回以上：  ２９０点</a:t>
                      </a:r>
                      <a:endParaRPr kumimoji="1" lang="en-US" altLang="ja-JP" sz="1600" dirty="0" smtClean="0"/>
                    </a:p>
                    <a:p>
                      <a:pPr>
                        <a:lnSpc>
                          <a:spcPts val="1900"/>
                        </a:lnSpc>
                      </a:pPr>
                      <a:r>
                        <a:rPr kumimoji="1" lang="ja-JP" altLang="en-US" sz="1600" dirty="0" smtClean="0"/>
                        <a:t>　　　ニ　月２８回以上：８１０点</a:t>
                      </a:r>
                      <a:endParaRPr kumimoji="1" lang="en-US" altLang="ja-JP" sz="1600" dirty="0" smtClean="0"/>
                    </a:p>
                    <a:p>
                      <a:pPr>
                        <a:lnSpc>
                          <a:spcPts val="1900"/>
                        </a:lnSpc>
                      </a:pPr>
                      <a:r>
                        <a:rPr kumimoji="1" lang="ja-JP" altLang="en-US" sz="1600" dirty="0" smtClean="0"/>
                        <a:t>　　注２　導入初期加算：５００点</a:t>
                      </a:r>
                      <a:endParaRPr kumimoji="1" lang="en-US" altLang="ja-JP" sz="1600" dirty="0" smtClean="0"/>
                    </a:p>
                  </a:txBody>
                  <a:tcPr/>
                </a:tc>
              </a:tr>
            </a:tbl>
          </a:graphicData>
        </a:graphic>
      </p:graphicFrame>
      <p:graphicFrame>
        <p:nvGraphicFramePr>
          <p:cNvPr id="3" name="表 2"/>
          <p:cNvGraphicFramePr>
            <a:graphicFrameLocks noGrp="1"/>
          </p:cNvGraphicFramePr>
          <p:nvPr>
            <p:extLst>
              <p:ext uri="{D42A27DB-BD31-4B8C-83A1-F6EECF244321}">
                <p14:modId xmlns:p14="http://schemas.microsoft.com/office/powerpoint/2010/main" val="1658763847"/>
              </p:ext>
            </p:extLst>
          </p:nvPr>
        </p:nvGraphicFramePr>
        <p:xfrm>
          <a:off x="4979402" y="2245240"/>
          <a:ext cx="4238104" cy="2839720"/>
        </p:xfrm>
        <a:graphic>
          <a:graphicData uri="http://schemas.openxmlformats.org/drawingml/2006/table">
            <a:tbl>
              <a:tblPr firstRow="1" bandRow="1">
                <a:tableStyleId>{21E4AEA4-8DFA-4A89-87EB-49C32662AFE0}</a:tableStyleId>
              </a:tblPr>
              <a:tblGrid>
                <a:gridCol w="4238104"/>
              </a:tblGrid>
              <a:tr h="288032">
                <a:tc>
                  <a:txBody>
                    <a:bodyPr/>
                    <a:lstStyle/>
                    <a:p>
                      <a:pPr algn="ctr"/>
                      <a:r>
                        <a:rPr kumimoji="1" lang="ja-JP" altLang="en-US" sz="1600" dirty="0" smtClean="0"/>
                        <a:t>改定</a:t>
                      </a:r>
                      <a:endParaRPr kumimoji="1" lang="ja-JP" altLang="en-US" sz="1600" dirty="0"/>
                    </a:p>
                  </a:txBody>
                  <a:tcPr/>
                </a:tc>
              </a:tr>
              <a:tr h="2195637">
                <a:tc>
                  <a:txBody>
                    <a:bodyPr/>
                    <a:lstStyle/>
                    <a:p>
                      <a:pPr marL="0" marR="0" lvl="0" indent="0" algn="l" defTabSz="914400" rtl="0" eaLnBrk="1" fontAlgn="auto" latinLnBrk="0" hangingPunct="1">
                        <a:lnSpc>
                          <a:spcPts val="19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在宅自己注射指導管理料</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１　複雑な場合：      １</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２３０点</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２　１以外の場合</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イ　月２７回以下：</a:t>
                      </a:r>
                      <a:r>
                        <a:rPr kumimoji="1" lang="ja-JP" altLang="en-US" sz="1600" b="1" i="0" u="none" strike="noStrike" kern="1200" cap="none" spc="0" normalizeH="0" baseline="0" noProof="0" dirty="0" smtClean="0">
                          <a:ln>
                            <a:noFill/>
                          </a:ln>
                          <a:solidFill>
                            <a:srgbClr val="FF0000"/>
                          </a:solidFill>
                          <a:effectLst/>
                          <a:uLnTx/>
                          <a:uFillTx/>
                          <a:latin typeface="+mn-lt"/>
                          <a:ea typeface="+mn-ea"/>
                          <a:cs typeface="+mn-cs"/>
                        </a:rPr>
                        <a:t>６５０</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ロ　月２８回以上：</a:t>
                      </a:r>
                      <a:r>
                        <a:rPr kumimoji="1" lang="ja-JP" altLang="en-US" sz="1600" b="1" i="0" u="none" strike="noStrike" kern="1200" cap="none" spc="0" normalizeH="0" baseline="0" noProof="0" dirty="0" smtClean="0">
                          <a:ln>
                            <a:noFill/>
                          </a:ln>
                          <a:solidFill>
                            <a:srgbClr val="FF0000"/>
                          </a:solidFill>
                          <a:effectLst/>
                          <a:uLnTx/>
                          <a:uFillTx/>
                          <a:latin typeface="+mn-lt"/>
                          <a:ea typeface="+mn-ea"/>
                          <a:cs typeface="+mn-cs"/>
                        </a:rPr>
                        <a:t>７５０</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ハ　（削除）</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ニ　（削除）</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541338" marR="0" lvl="0" indent="-17780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注　２については、難病外来指導管理料との併算定を可能とする</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541338" marR="0" lvl="0" indent="-177800" algn="l" defTabSz="914400" rtl="0" eaLnBrk="1" fontAlgn="auto" latinLnBrk="0" hangingPunct="1">
                        <a:lnSpc>
                          <a:spcPts val="19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注２　導入初期加算：</a:t>
                      </a:r>
                      <a:r>
                        <a:rPr kumimoji="1" lang="ja-JP" altLang="en-US" sz="1600" b="1" i="0" u="none" strike="noStrike" kern="1200" cap="none" spc="0" normalizeH="0" baseline="0" noProof="0" dirty="0" smtClean="0">
                          <a:ln>
                            <a:noFill/>
                          </a:ln>
                          <a:solidFill>
                            <a:srgbClr val="FF0000"/>
                          </a:solidFill>
                          <a:effectLst/>
                          <a:uLnTx/>
                          <a:uFillTx/>
                          <a:latin typeface="+mn-lt"/>
                          <a:ea typeface="+mn-ea"/>
                          <a:cs typeface="+mn-cs"/>
                        </a:rPr>
                        <a:t>５８０</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txBody>
                  <a:tcPr/>
                </a:tc>
              </a:tr>
            </a:tbl>
          </a:graphicData>
        </a:graphic>
      </p:graphicFrame>
      <p:sp>
        <p:nvSpPr>
          <p:cNvPr id="20" name="右矢印 19"/>
          <p:cNvSpPr/>
          <p:nvPr/>
        </p:nvSpPr>
        <p:spPr>
          <a:xfrm>
            <a:off x="4520986" y="3026260"/>
            <a:ext cx="450431"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pic>
        <p:nvPicPr>
          <p:cNvPr id="13" name="Picture 10" descr="注射器/ちゅうしゃき 著作権フリーイラスト/ロイヤリティフリー素材"/>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99373" y="4703144"/>
            <a:ext cx="656823" cy="49261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注射器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579180" y="4605965"/>
            <a:ext cx="707473" cy="62021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437261"/>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0536" y="822295"/>
            <a:ext cx="4972504"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smtClean="0">
                <a:solidFill>
                  <a:srgbClr val="000000"/>
                </a:solidFill>
              </a:rPr>
              <a:t>２．改定の基本的視点と具体的方向性④</a:t>
            </a:r>
            <a:endParaRPr lang="en-US" altLang="ja-JP" sz="2200" dirty="0" smtClean="0">
              <a:solidFill>
                <a:srgbClr val="000000"/>
              </a:solidFill>
            </a:endParaRPr>
          </a:p>
        </p:txBody>
      </p:sp>
      <p:sp>
        <p:nvSpPr>
          <p:cNvPr id="7" name="Rectangle 4"/>
          <p:cNvSpPr>
            <a:spLocks noChangeArrowheads="1"/>
          </p:cNvSpPr>
          <p:nvPr/>
        </p:nvSpPr>
        <p:spPr bwMode="auto">
          <a:xfrm>
            <a:off x="340537" y="1196753"/>
            <a:ext cx="9360827" cy="1564531"/>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smtClean="0">
                <a:solidFill>
                  <a:srgbClr val="000000"/>
                </a:solidFill>
                <a:latin typeface="ＭＳ Ｐゴシック"/>
              </a:rPr>
              <a:t>（</a:t>
            </a:r>
            <a:r>
              <a:rPr lang="ja-JP" altLang="en-US" sz="2000" b="1" u="sng" dirty="0">
                <a:solidFill>
                  <a:srgbClr val="000000"/>
                </a:solidFill>
                <a:latin typeface="ＭＳ Ｐゴシック"/>
              </a:rPr>
              <a:t>２</a:t>
            </a:r>
            <a:r>
              <a:rPr lang="ja-JP" altLang="en-US" sz="2000" b="1" u="sng" dirty="0" smtClean="0">
                <a:solidFill>
                  <a:srgbClr val="000000"/>
                </a:solidFill>
                <a:latin typeface="ＭＳ Ｐゴシック"/>
              </a:rPr>
              <a:t>）患者にとって安心・安全で納得できる効果的・効率的で質が高い医療を実現する</a:t>
            </a:r>
            <a:endParaRPr lang="en-US" altLang="ja-JP" sz="2000" b="1" u="sng" dirty="0" smtClean="0">
              <a:solidFill>
                <a:srgbClr val="000000"/>
              </a:solidFill>
              <a:latin typeface="ＭＳ Ｐゴシック"/>
            </a:endParaRPr>
          </a:p>
          <a:p>
            <a:pPr algn="r" fontAlgn="base">
              <a:lnSpc>
                <a:spcPts val="2200"/>
              </a:lnSpc>
              <a:spcBef>
                <a:spcPct val="0"/>
              </a:spcBef>
              <a:spcAft>
                <a:spcPct val="0"/>
              </a:spcAft>
              <a:defRPr/>
            </a:pPr>
            <a:r>
              <a:rPr lang="ja-JP" altLang="en-US" sz="2000" b="1" u="sng" dirty="0" smtClean="0">
                <a:solidFill>
                  <a:srgbClr val="000000"/>
                </a:solidFill>
                <a:latin typeface="ＭＳ Ｐゴシック"/>
              </a:rPr>
              <a:t>視点</a:t>
            </a:r>
            <a:endParaRPr lang="en-US" altLang="ja-JP" sz="2000" b="1" dirty="0">
              <a:solidFill>
                <a:srgbClr val="000000"/>
              </a:solidFill>
              <a:latin typeface="ＭＳ Ｐゴシック"/>
            </a:endParaRPr>
          </a:p>
          <a:p>
            <a:pPr fontAlgn="base">
              <a:spcBef>
                <a:spcPts val="600"/>
              </a:spcBef>
              <a:spcAft>
                <a:spcPct val="0"/>
              </a:spcAft>
              <a:defRPr/>
            </a:pPr>
            <a:r>
              <a:rPr kumimoji="0" lang="ja-JP" altLang="en-US" u="heavy" kern="0" dirty="0" smtClean="0">
                <a:solidFill>
                  <a:prstClr val="black"/>
                </a:solidFill>
                <a:uFill>
                  <a:solidFill>
                    <a:srgbClr val="FF0000"/>
                  </a:solidFill>
                </a:uFill>
                <a:latin typeface="ＭＳ Ｐゴシック"/>
              </a:rPr>
              <a:t>ウ　質の高いリハビリテーションの評価等、患者の早期の機能回復の推進</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質の高いリハビリテーションの評価など、アウトカムにも着目した評価を進め、患者の早期</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の機能回復を推進。</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2113"/>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12</a:t>
            </a:fld>
            <a:endParaRPr lang="ja-JP" altLang="en-US" dirty="0">
              <a:solidFill>
                <a:prstClr val="black"/>
              </a:solidFill>
              <a:latin typeface="Calibri"/>
            </a:endParaRPr>
          </a:p>
        </p:txBody>
      </p:sp>
    </p:spTree>
    <p:extLst>
      <p:ext uri="{BB962C8B-B14F-4D97-AF65-F5344CB8AC3E}">
        <p14:creationId xmlns:p14="http://schemas.microsoft.com/office/powerpoint/2010/main" val="2469804547"/>
      </p:ext>
    </p:extLst>
  </p:cSld>
  <p:clrMapOvr>
    <a:masterClrMapping/>
  </p:clrMapOvr>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97644" y="786665"/>
            <a:ext cx="9507360" cy="5936352"/>
          </a:xfrm>
          <a:prstGeom prst="rect">
            <a:avLst/>
          </a:prstGeom>
          <a:solidFill>
            <a:srgbClr val="FFFFAF">
              <a:alpha val="49804"/>
            </a:srgbClr>
          </a:solidFill>
          <a:ln w="9525">
            <a:solidFill>
              <a:schemeClr val="tx1"/>
            </a:solidFill>
            <a:miter lim="800000"/>
            <a:headEnd/>
            <a:tailEnd/>
          </a:ln>
        </p:spPr>
        <p:txBody>
          <a:bodyPr/>
          <a:lstStyle/>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dirty="0" smtClean="0">
                <a:solidFill>
                  <a:prstClr val="black"/>
                </a:solidFill>
                <a:latin typeface="ＭＳ Ｐゴシック" panose="020B0600070205080204" pitchFamily="50" charset="-128"/>
              </a:rPr>
              <a:t>在宅医療を推進するために、機能の高い訪問看護ステーションを実情に即して評価する</a:t>
            </a:r>
            <a:endParaRPr lang="en-US" altLang="ja-JP"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dirty="0" smtClean="0">
                <a:solidFill>
                  <a:prstClr val="black"/>
                </a:solidFill>
                <a:latin typeface="ＭＳ Ｐゴシック" panose="020B0600070205080204" pitchFamily="50" charset="-128"/>
              </a:rPr>
              <a:t>超重症児等の小児を受け入れる訪問看護ステーションを増加させるために、超重症児等の</a:t>
            </a:r>
            <a:endParaRPr lang="en-US" altLang="ja-JP" dirty="0" smtClean="0">
              <a:solidFill>
                <a:prstClr val="black"/>
              </a:solidFill>
              <a:latin typeface="ＭＳ Ｐゴシック" panose="020B0600070205080204" pitchFamily="50" charset="-128"/>
            </a:endParaRPr>
          </a:p>
          <a:p>
            <a:pPr>
              <a:defRPr/>
            </a:pPr>
            <a:r>
              <a:rPr lang="en-US" altLang="ja-JP" dirty="0">
                <a:solidFill>
                  <a:prstClr val="black"/>
                </a:solidFill>
                <a:latin typeface="ＭＳ Ｐゴシック" panose="020B0600070205080204" pitchFamily="50" charset="-128"/>
              </a:rPr>
              <a:t> </a:t>
            </a:r>
            <a:r>
              <a:rPr lang="en-US" altLang="ja-JP" dirty="0" smtClean="0">
                <a:solidFill>
                  <a:prstClr val="black"/>
                </a:solidFill>
                <a:latin typeface="ＭＳ Ｐゴシック" panose="020B0600070205080204" pitchFamily="50" charset="-128"/>
              </a:rPr>
              <a:t>  </a:t>
            </a:r>
            <a:r>
              <a:rPr lang="ja-JP" altLang="en-US" dirty="0" smtClean="0">
                <a:solidFill>
                  <a:prstClr val="black"/>
                </a:solidFill>
                <a:latin typeface="ＭＳ Ｐゴシック" panose="020B0600070205080204" pitchFamily="50" charset="-128"/>
              </a:rPr>
              <a:t>小児の訪問看護に積極的に取り組む訪問看護ステーションを評価する</a:t>
            </a:r>
            <a:endParaRPr lang="en-US" altLang="ja-JP"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400" dirty="0" smtClean="0">
              <a:solidFill>
                <a:prstClr val="black"/>
              </a:solidFill>
              <a:latin typeface="ＭＳ Ｐゴシック"/>
            </a:endParaRPr>
          </a:p>
          <a:p>
            <a:pPr marL="900000" indent="-180000"/>
            <a:endParaRPr lang="en-US" altLang="ja-JP" sz="1600" b="1" dirty="0" smtClean="0">
              <a:solidFill>
                <a:srgbClr val="0070C0"/>
              </a:solidFill>
            </a:endParaRPr>
          </a:p>
          <a:p>
            <a:pPr>
              <a:defRPr/>
            </a:pPr>
            <a:endParaRPr lang="en-US" altLang="ja-JP" sz="1600" b="1" dirty="0">
              <a:solidFill>
                <a:srgbClr val="0070C0"/>
              </a:solidFill>
            </a:endParaRPr>
          </a:p>
          <a:p>
            <a:pPr>
              <a:defRPr/>
            </a:pPr>
            <a:endParaRPr lang="en-US" altLang="ja-JP" sz="1600" b="1" dirty="0">
              <a:solidFill>
                <a:srgbClr val="0070C0"/>
              </a:solidFill>
            </a:endParaRPr>
          </a:p>
          <a:p>
            <a:pPr>
              <a:defRPr/>
            </a:pPr>
            <a:endParaRPr lang="en-US" altLang="ja-JP" sz="1600" dirty="0">
              <a:solidFill>
                <a:prstClr val="black"/>
              </a:solidFill>
              <a:latin typeface="ＭＳ Ｐゴシック" panose="020B0600070205080204" pitchFamily="50" charset="-128"/>
            </a:endParaRPr>
          </a:p>
        </p:txBody>
      </p:sp>
      <p:sp>
        <p:nvSpPr>
          <p:cNvPr id="24" name="Rectangle 36"/>
          <p:cNvSpPr>
            <a:spLocks noChangeArrowheads="1"/>
          </p:cNvSpPr>
          <p:nvPr/>
        </p:nvSpPr>
        <p:spPr bwMode="auto">
          <a:xfrm>
            <a:off x="201001" y="662888"/>
            <a:ext cx="7067074"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（７）機能強化型訪問看護ステーションの要件見直し</a:t>
            </a:r>
            <a:endParaRPr lang="ja-JP" altLang="en-US" sz="2000" dirty="0">
              <a:solidFill>
                <a:prstClr val="black"/>
              </a:solidFill>
            </a:endParaRPr>
          </a:p>
        </p:txBody>
      </p:sp>
      <p:graphicFrame>
        <p:nvGraphicFramePr>
          <p:cNvPr id="17" name="表 16"/>
          <p:cNvGraphicFramePr>
            <a:graphicFrameLocks noGrp="1"/>
          </p:cNvGraphicFramePr>
          <p:nvPr>
            <p:extLst/>
          </p:nvPr>
        </p:nvGraphicFramePr>
        <p:xfrm>
          <a:off x="3918855" y="1988840"/>
          <a:ext cx="5653750" cy="4102100"/>
        </p:xfrm>
        <a:graphic>
          <a:graphicData uri="http://schemas.openxmlformats.org/drawingml/2006/table">
            <a:tbl>
              <a:tblPr firstRow="1" bandRow="1">
                <a:tableStyleId>{72833802-FEF1-4C79-8D5D-14CF1EAF98D9}</a:tableStyleId>
              </a:tblPr>
              <a:tblGrid>
                <a:gridCol w="5653750"/>
              </a:tblGrid>
              <a:tr h="222346">
                <a:tc>
                  <a:txBody>
                    <a:bodyPr/>
                    <a:lstStyle/>
                    <a:p>
                      <a:pPr algn="ctr">
                        <a:lnSpc>
                          <a:spcPts val="1400"/>
                        </a:lnSpc>
                      </a:pPr>
                      <a:r>
                        <a:rPr kumimoji="1" lang="ja-JP" altLang="en-US" sz="1400" dirty="0" smtClean="0"/>
                        <a:t>改定</a:t>
                      </a:r>
                      <a:endParaRPr kumimoji="1" lang="ja-JP" altLang="en-US" sz="1400" dirty="0"/>
                    </a:p>
                  </a:txBody>
                  <a:tcPr/>
                </a:tc>
              </a:tr>
              <a:tr h="3132000">
                <a:tc>
                  <a:txBody>
                    <a:bodyPr/>
                    <a:lstStyle/>
                    <a:p>
                      <a:pPr marL="144000" marR="0" indent="-144000"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400" b="1" u="none" dirty="0" smtClean="0">
                          <a:solidFill>
                            <a:schemeClr val="tx1"/>
                          </a:solidFill>
                        </a:rPr>
                        <a:t>【</a:t>
                      </a:r>
                      <a:r>
                        <a:rPr kumimoji="1" lang="ja-JP" altLang="en-US" sz="1400" b="1" u="none" dirty="0" smtClean="0">
                          <a:solidFill>
                            <a:schemeClr val="tx1"/>
                          </a:solidFill>
                        </a:rPr>
                        <a:t>機能強化型訪問看護管理療養費１</a:t>
                      </a:r>
                      <a:r>
                        <a:rPr kumimoji="1" lang="en-US" altLang="ja-JP" sz="1400" b="1" u="none" dirty="0" smtClean="0">
                          <a:solidFill>
                            <a:schemeClr val="tx1"/>
                          </a:solidFill>
                        </a:rPr>
                        <a:t>】</a:t>
                      </a:r>
                    </a:p>
                    <a:p>
                      <a:pPr marL="144000" marR="0" indent="-144000" algn="l" defTabSz="914377" rtl="0" eaLnBrk="1" fontAlgn="auto" latinLnBrk="0" hangingPunct="1">
                        <a:lnSpc>
                          <a:spcPts val="15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ハ　次のいずれかを満たすこと。</a:t>
                      </a:r>
                    </a:p>
                    <a:p>
                      <a:pPr marL="288000" marR="0" indent="-144000" algn="l" defTabSz="914377" rtl="0" eaLnBrk="1" fontAlgn="auto" latinLnBrk="0" hangingPunct="1">
                        <a:lnSpc>
                          <a:spcPts val="15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①　ターミナルケア件数</a:t>
                      </a:r>
                      <a:r>
                        <a:rPr kumimoji="1" lang="en-US" altLang="ja-JP" sz="1400" b="0" u="none" dirty="0" smtClean="0">
                          <a:solidFill>
                            <a:schemeClr val="tx1"/>
                          </a:solidFill>
                        </a:rPr>
                        <a:t>※</a:t>
                      </a:r>
                      <a:r>
                        <a:rPr kumimoji="1" lang="ja-JP" altLang="en-US" sz="1400" b="0" u="none" dirty="0" smtClean="0">
                          <a:solidFill>
                            <a:schemeClr val="tx1"/>
                          </a:solidFill>
                        </a:rPr>
                        <a:t>を合計した数が年に </a:t>
                      </a:r>
                      <a:r>
                        <a:rPr kumimoji="1" lang="en-US" altLang="ja-JP" sz="1400" b="0" u="none" dirty="0" smtClean="0">
                          <a:solidFill>
                            <a:schemeClr val="tx1"/>
                          </a:solidFill>
                        </a:rPr>
                        <a:t>20</a:t>
                      </a:r>
                      <a:r>
                        <a:rPr kumimoji="1" lang="ja-JP" altLang="en-US" sz="1400" b="0" u="none" dirty="0" smtClean="0">
                          <a:solidFill>
                            <a:schemeClr val="tx1"/>
                          </a:solidFill>
                        </a:rPr>
                        <a:t>以上 </a:t>
                      </a:r>
                    </a:p>
                    <a:p>
                      <a:pPr marL="288000" marR="0" indent="-144000" algn="l" defTabSz="914377" rtl="0" eaLnBrk="1" fontAlgn="auto" latinLnBrk="0" hangingPunct="1">
                        <a:lnSpc>
                          <a:spcPts val="15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②　</a:t>
                      </a:r>
                      <a:r>
                        <a:rPr kumimoji="1" lang="ja-JP" altLang="en-US" sz="1400" b="0" u="sng" dirty="0" smtClean="0">
                          <a:solidFill>
                            <a:srgbClr val="0070C0"/>
                          </a:solidFill>
                        </a:rPr>
                        <a:t>ターミナルケア件数を合計した数が年に </a:t>
                      </a:r>
                      <a:r>
                        <a:rPr kumimoji="1" lang="en-US" altLang="ja-JP" sz="1400" b="1" u="sng" dirty="0" smtClean="0">
                          <a:solidFill>
                            <a:srgbClr val="0070C0"/>
                          </a:solidFill>
                        </a:rPr>
                        <a:t>15</a:t>
                      </a:r>
                      <a:r>
                        <a:rPr kumimoji="1" lang="ja-JP" altLang="en-US" sz="1400" b="1" u="sng" dirty="0" smtClean="0">
                          <a:solidFill>
                            <a:srgbClr val="0070C0"/>
                          </a:solidFill>
                        </a:rPr>
                        <a:t>以上</a:t>
                      </a:r>
                      <a:r>
                        <a:rPr kumimoji="1" lang="ja-JP" altLang="en-US" sz="1400" b="0" u="sng" dirty="0" smtClean="0">
                          <a:solidFill>
                            <a:srgbClr val="0070C0"/>
                          </a:solidFill>
                        </a:rPr>
                        <a:t>、かつ、超重症児及び準超重症児の利用者数を合計した数が</a:t>
                      </a:r>
                      <a:r>
                        <a:rPr kumimoji="1" lang="ja-JP" altLang="en-US" sz="1400" b="1" u="sng" dirty="0" smtClean="0">
                          <a:solidFill>
                            <a:srgbClr val="0070C0"/>
                          </a:solidFill>
                        </a:rPr>
                        <a:t>常時４人以上</a:t>
                      </a:r>
                    </a:p>
                    <a:p>
                      <a:pPr marL="288000" marR="0" indent="-144000" algn="l" defTabSz="914377" rtl="0" eaLnBrk="1" fontAlgn="auto" latinLnBrk="0" hangingPunct="1">
                        <a:lnSpc>
                          <a:spcPts val="15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③　</a:t>
                      </a:r>
                      <a:r>
                        <a:rPr kumimoji="1" lang="ja-JP" altLang="en-US" sz="1400" b="0" u="sng" dirty="0" smtClean="0">
                          <a:solidFill>
                            <a:srgbClr val="0070C0"/>
                          </a:solidFill>
                        </a:rPr>
                        <a:t>超重症児及び準超重症児の利用者数を合計した数が</a:t>
                      </a:r>
                      <a:r>
                        <a:rPr kumimoji="1" lang="ja-JP" altLang="en-US" sz="1400" b="1" u="sng" dirty="0" smtClean="0">
                          <a:solidFill>
                            <a:srgbClr val="0070C0"/>
                          </a:solidFill>
                        </a:rPr>
                        <a:t>常時６人以上</a:t>
                      </a:r>
                    </a:p>
                    <a:p>
                      <a:pPr marL="144000" marR="0" indent="-144000" algn="l" defTabSz="914377" rtl="0" eaLnBrk="1" fontAlgn="auto" latinLnBrk="0" hangingPunct="1">
                        <a:lnSpc>
                          <a:spcPts val="15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ホ　居宅介護支援事業所を同一敷地内に設置すること。</a:t>
                      </a:r>
                      <a:r>
                        <a:rPr kumimoji="1" lang="ja-JP" altLang="en-US" sz="1400" b="0" u="sng" dirty="0" smtClean="0">
                          <a:solidFill>
                            <a:srgbClr val="0070C0"/>
                          </a:solidFill>
                        </a:rPr>
                        <a:t>なお、ハにおいて②又は③に該当する場合は、障害者総合支援法に基づく指定特定相談支援事業者又は児童福祉法に基づく指定障害児相談支援事業者と連携することが望ましい。</a:t>
                      </a:r>
                      <a:endParaRPr kumimoji="1" lang="en-US" altLang="ja-JP" sz="1400" b="0" u="sng" dirty="0" smtClean="0">
                        <a:solidFill>
                          <a:srgbClr val="0070C0"/>
                        </a:solidFill>
                      </a:endParaRPr>
                    </a:p>
                    <a:p>
                      <a:pPr marL="144000" marR="0" indent="-144000" algn="l" defTabSz="914377"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en-US" altLang="ja-JP" sz="1400" b="1" u="none" dirty="0" smtClean="0">
                          <a:solidFill>
                            <a:schemeClr val="tx1"/>
                          </a:solidFill>
                        </a:rPr>
                        <a:t>【</a:t>
                      </a:r>
                      <a:r>
                        <a:rPr kumimoji="1" lang="ja-JP" altLang="en-US" sz="1400" b="1" u="none" dirty="0" smtClean="0">
                          <a:solidFill>
                            <a:schemeClr val="tx1"/>
                          </a:solidFill>
                        </a:rPr>
                        <a:t>機能強化型訪問看護管理療養費２</a:t>
                      </a:r>
                      <a:r>
                        <a:rPr kumimoji="1" lang="en-US" altLang="ja-JP" sz="1400" b="1" u="none" dirty="0" smtClean="0">
                          <a:solidFill>
                            <a:schemeClr val="tx1"/>
                          </a:solidFill>
                        </a:rPr>
                        <a:t>】</a:t>
                      </a:r>
                    </a:p>
                    <a:p>
                      <a:pPr marL="144000" marR="0" indent="-144000" algn="l" defTabSz="914377" rtl="0" eaLnBrk="1" fontAlgn="auto" latinLnBrk="0" hangingPunct="1">
                        <a:lnSpc>
                          <a:spcPts val="14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ハ　次のいずれかを満たすこと。</a:t>
                      </a:r>
                    </a:p>
                    <a:p>
                      <a:pPr marL="288000" marR="0" indent="-144000" algn="l" defTabSz="914377" rtl="0" eaLnBrk="1" fontAlgn="auto" latinLnBrk="0" hangingPunct="1">
                        <a:lnSpc>
                          <a:spcPts val="14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①　ターミナルケア件数を合計した数が年に </a:t>
                      </a:r>
                      <a:r>
                        <a:rPr kumimoji="1" lang="en-US" altLang="ja-JP" sz="1400" b="0" u="none" dirty="0" smtClean="0">
                          <a:solidFill>
                            <a:schemeClr val="tx1"/>
                          </a:solidFill>
                        </a:rPr>
                        <a:t>15</a:t>
                      </a:r>
                      <a:r>
                        <a:rPr kumimoji="1" lang="ja-JP" altLang="en-US" sz="1400" b="0" u="none" dirty="0" smtClean="0">
                          <a:solidFill>
                            <a:schemeClr val="tx1"/>
                          </a:solidFill>
                        </a:rPr>
                        <a:t>以上 </a:t>
                      </a:r>
                    </a:p>
                    <a:p>
                      <a:pPr marL="288000" marR="0" indent="-144000" algn="l" defTabSz="914377" rtl="0" eaLnBrk="1" fontAlgn="auto" latinLnBrk="0" hangingPunct="1">
                        <a:lnSpc>
                          <a:spcPts val="14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②　</a:t>
                      </a:r>
                      <a:r>
                        <a:rPr kumimoji="1" lang="ja-JP" altLang="en-US" sz="1400" b="0" u="sng" dirty="0" smtClean="0">
                          <a:solidFill>
                            <a:srgbClr val="0070C0"/>
                          </a:solidFill>
                        </a:rPr>
                        <a:t>ターミナルケア件数を合計した数が年</a:t>
                      </a:r>
                      <a:r>
                        <a:rPr kumimoji="1" lang="ja-JP" altLang="en-US" sz="1400" b="1" u="sng" dirty="0" smtClean="0">
                          <a:solidFill>
                            <a:srgbClr val="0070C0"/>
                          </a:solidFill>
                        </a:rPr>
                        <a:t>に </a:t>
                      </a:r>
                      <a:r>
                        <a:rPr kumimoji="1" lang="en-US" altLang="ja-JP" sz="1400" b="1" u="sng" dirty="0" smtClean="0">
                          <a:solidFill>
                            <a:srgbClr val="0070C0"/>
                          </a:solidFill>
                        </a:rPr>
                        <a:t>10</a:t>
                      </a:r>
                      <a:r>
                        <a:rPr kumimoji="1" lang="ja-JP" altLang="en-US" sz="1400" b="1" u="sng" dirty="0" smtClean="0">
                          <a:solidFill>
                            <a:srgbClr val="0070C0"/>
                          </a:solidFill>
                        </a:rPr>
                        <a:t>以上</a:t>
                      </a:r>
                      <a:r>
                        <a:rPr kumimoji="1" lang="ja-JP" altLang="en-US" sz="1400" b="0" u="sng" dirty="0" smtClean="0">
                          <a:solidFill>
                            <a:srgbClr val="0070C0"/>
                          </a:solidFill>
                        </a:rPr>
                        <a:t>、かつ、超重症児及び準超重症児の利用者数を合計した数が</a:t>
                      </a:r>
                      <a:r>
                        <a:rPr kumimoji="1" lang="ja-JP" altLang="en-US" sz="1400" b="1" u="sng" dirty="0" smtClean="0">
                          <a:solidFill>
                            <a:srgbClr val="0070C0"/>
                          </a:solidFill>
                        </a:rPr>
                        <a:t>常時３人以上</a:t>
                      </a:r>
                    </a:p>
                    <a:p>
                      <a:pPr marL="288000" marR="0" indent="-144000" algn="l" defTabSz="914377" rtl="0" eaLnBrk="1" fontAlgn="auto" latinLnBrk="0" hangingPunct="1">
                        <a:lnSpc>
                          <a:spcPts val="14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③　</a:t>
                      </a:r>
                      <a:r>
                        <a:rPr kumimoji="1" lang="ja-JP" altLang="en-US" sz="1400" b="0" u="sng" dirty="0" smtClean="0">
                          <a:solidFill>
                            <a:srgbClr val="0070C0"/>
                          </a:solidFill>
                        </a:rPr>
                        <a:t>超重症児及び準超重症児の利用者数を合計した数が</a:t>
                      </a:r>
                      <a:r>
                        <a:rPr kumimoji="1" lang="ja-JP" altLang="en-US" sz="1400" b="1" u="sng" dirty="0" smtClean="0">
                          <a:solidFill>
                            <a:srgbClr val="0070C0"/>
                          </a:solidFill>
                        </a:rPr>
                        <a:t>常時５人以上</a:t>
                      </a:r>
                      <a:endParaRPr kumimoji="1" lang="en-US" altLang="ja-JP" sz="1400" b="1" u="sng" dirty="0" smtClean="0">
                        <a:solidFill>
                          <a:srgbClr val="0070C0"/>
                        </a:solidFill>
                      </a:endParaRPr>
                    </a:p>
                    <a:p>
                      <a:pPr marL="144000" marR="0" indent="-144000" algn="l" defTabSz="914377" rtl="0" eaLnBrk="1" fontAlgn="auto" latinLnBrk="0" hangingPunct="1">
                        <a:lnSpc>
                          <a:spcPts val="1400"/>
                        </a:lnSpc>
                        <a:spcBef>
                          <a:spcPts val="0"/>
                        </a:spcBef>
                        <a:spcAft>
                          <a:spcPts val="0"/>
                        </a:spcAft>
                        <a:buClrTx/>
                        <a:buSzTx/>
                        <a:buFont typeface="Arial" panose="020B0604020202020204" pitchFamily="34" charset="0"/>
                        <a:buNone/>
                        <a:tabLst/>
                        <a:defRPr/>
                      </a:pPr>
                      <a:r>
                        <a:rPr kumimoji="1" lang="ja-JP" altLang="en-US" sz="1400" b="0" u="none" dirty="0" smtClean="0">
                          <a:solidFill>
                            <a:schemeClr val="tx1"/>
                          </a:solidFill>
                        </a:rPr>
                        <a:t>ホ　居宅介護支援事業所を同一敷地内に設置すること。</a:t>
                      </a:r>
                      <a:r>
                        <a:rPr kumimoji="1" lang="ja-JP" altLang="en-US" sz="1400" b="0" u="sng" dirty="0" smtClean="0">
                          <a:solidFill>
                            <a:srgbClr val="0070C0"/>
                          </a:solidFill>
                        </a:rPr>
                        <a:t>なお、ハにおいて②又は③に該当する場合は、障害者総合支援法に基づく指定特定相談支援事業者又は児童福祉法に基づく指定障害児相談支援事業者と連携することが望ましい。</a:t>
                      </a:r>
                      <a:endParaRPr kumimoji="1" lang="en-US" altLang="ja-JP" sz="1400" b="0" u="sng" dirty="0" smtClean="0">
                        <a:solidFill>
                          <a:srgbClr val="0070C0"/>
                        </a:solidFill>
                      </a:endParaRPr>
                    </a:p>
                  </a:txBody>
                  <a:tcPr>
                    <a:solidFill>
                      <a:srgbClr val="FCE2E8"/>
                    </a:solidFill>
                  </a:tcPr>
                </a:tc>
              </a:tr>
            </a:tbl>
          </a:graphicData>
        </a:graphic>
      </p:graphicFrame>
      <p:graphicFrame>
        <p:nvGraphicFramePr>
          <p:cNvPr id="18" name="表 17"/>
          <p:cNvGraphicFramePr>
            <a:graphicFrameLocks noGrp="1"/>
          </p:cNvGraphicFramePr>
          <p:nvPr>
            <p:extLst/>
          </p:nvPr>
        </p:nvGraphicFramePr>
        <p:xfrm>
          <a:off x="333149" y="1988841"/>
          <a:ext cx="3080612" cy="3938264"/>
        </p:xfrm>
        <a:graphic>
          <a:graphicData uri="http://schemas.openxmlformats.org/drawingml/2006/table">
            <a:tbl>
              <a:tblPr firstRow="1" bandRow="1">
                <a:tableStyleId>{FABFCF23-3B69-468F-B69F-88F6DE6A72F2}</a:tableStyleId>
              </a:tblPr>
              <a:tblGrid>
                <a:gridCol w="3080612"/>
              </a:tblGrid>
              <a:tr h="294354">
                <a:tc>
                  <a:txBody>
                    <a:bodyPr/>
                    <a:lstStyle/>
                    <a:p>
                      <a:pPr algn="ctr">
                        <a:lnSpc>
                          <a:spcPts val="1400"/>
                        </a:lnSpc>
                      </a:pPr>
                      <a:r>
                        <a:rPr kumimoji="1" lang="ja-JP" altLang="en-US" sz="1400" dirty="0" smtClean="0"/>
                        <a:t>現行</a:t>
                      </a:r>
                      <a:endParaRPr kumimoji="1" lang="ja-JP" altLang="en-US" sz="1400" dirty="0"/>
                    </a:p>
                  </a:txBody>
                  <a:tcPr marL="99060" marR="99060" anchor="ctr">
                    <a:lnR w="12700" cap="flat" cmpd="sng" algn="ctr">
                      <a:solidFill>
                        <a:schemeClr val="accent5"/>
                      </a:solidFill>
                      <a:prstDash val="solid"/>
                      <a:round/>
                      <a:headEnd type="none" w="med" len="med"/>
                      <a:tailEnd type="none" w="med" len="med"/>
                    </a:lnR>
                  </a:tcPr>
                </a:tc>
              </a:tr>
              <a:tr h="3643910">
                <a:tc>
                  <a:txBody>
                    <a:bodyPr/>
                    <a:lstStyle/>
                    <a:p>
                      <a:r>
                        <a:rPr kumimoji="1" lang="en-US" altLang="ja-JP" sz="1400" b="1" u="none" dirty="0" smtClean="0"/>
                        <a:t>【</a:t>
                      </a:r>
                      <a:r>
                        <a:rPr kumimoji="1" lang="ja-JP" altLang="en-US" sz="1400" b="1" u="none" dirty="0" smtClean="0"/>
                        <a:t>機能強化型訪問看護管理療養費１</a:t>
                      </a:r>
                      <a:r>
                        <a:rPr kumimoji="1" lang="en-US" altLang="ja-JP" sz="1400" b="1" u="none" dirty="0" smtClean="0"/>
                        <a:t>】</a:t>
                      </a:r>
                    </a:p>
                    <a:p>
                      <a:pPr marL="144000" indent="-144000"/>
                      <a:r>
                        <a:rPr kumimoji="1" lang="ja-JP" altLang="en-US" sz="1400" b="0" u="none" dirty="0" smtClean="0"/>
                        <a:t>ハ　訪問看護ターミナルケア療養費又はターミナルケア加算の算定数が年に合計 </a:t>
                      </a:r>
                      <a:r>
                        <a:rPr kumimoji="1" lang="en-US" altLang="ja-JP" sz="1400" b="0" u="none" dirty="0" smtClean="0"/>
                        <a:t>20</a:t>
                      </a:r>
                      <a:r>
                        <a:rPr kumimoji="1" lang="ja-JP" altLang="en-US" sz="1400" b="0" u="none" dirty="0" smtClean="0"/>
                        <a:t>回以上</a:t>
                      </a:r>
                    </a:p>
                    <a:p>
                      <a:endParaRPr kumimoji="1" lang="en-US" altLang="ja-JP" sz="1400" b="0" u="none" dirty="0" smtClean="0"/>
                    </a:p>
                    <a:p>
                      <a:pPr marL="144000" indent="-144000"/>
                      <a:r>
                        <a:rPr kumimoji="1" lang="ja-JP" altLang="en-US" sz="1400" b="0" u="none" dirty="0" smtClean="0"/>
                        <a:t>ホ　居宅介護支援事業所を同一敷地内に設置すること。</a:t>
                      </a:r>
                    </a:p>
                    <a:p>
                      <a:endParaRPr kumimoji="1" lang="en-US" altLang="ja-JP" sz="1200" b="1" u="none" dirty="0" smtClean="0"/>
                    </a:p>
                    <a:p>
                      <a:pPr marL="0" marR="0" indent="0" algn="l" defTabSz="914377" rtl="0" eaLnBrk="1" fontAlgn="auto" latinLnBrk="0" hangingPunct="1">
                        <a:lnSpc>
                          <a:spcPct val="100000"/>
                        </a:lnSpc>
                        <a:spcBef>
                          <a:spcPts val="0"/>
                        </a:spcBef>
                        <a:spcAft>
                          <a:spcPts val="0"/>
                        </a:spcAft>
                        <a:buClrTx/>
                        <a:buSzTx/>
                        <a:buFontTx/>
                        <a:buNone/>
                        <a:tabLst/>
                        <a:defRPr/>
                      </a:pPr>
                      <a:endParaRPr kumimoji="1" lang="en-US" altLang="ja-JP" sz="1400" b="1" u="none" dirty="0" smtClean="0"/>
                    </a:p>
                    <a:p>
                      <a:pPr marL="0" marR="0" indent="0" algn="l" defTabSz="914377" rtl="0" eaLnBrk="1" fontAlgn="auto" latinLnBrk="0" hangingPunct="1">
                        <a:lnSpc>
                          <a:spcPct val="100000"/>
                        </a:lnSpc>
                        <a:spcBef>
                          <a:spcPts val="0"/>
                        </a:spcBef>
                        <a:spcAft>
                          <a:spcPts val="0"/>
                        </a:spcAft>
                        <a:buClrTx/>
                        <a:buSzTx/>
                        <a:buFontTx/>
                        <a:buNone/>
                        <a:tabLst/>
                        <a:defRPr/>
                      </a:pPr>
                      <a:r>
                        <a:rPr kumimoji="1" lang="en-US" altLang="ja-JP" sz="1400" b="1" u="none" dirty="0" smtClean="0"/>
                        <a:t>【</a:t>
                      </a:r>
                      <a:r>
                        <a:rPr kumimoji="1" lang="ja-JP" altLang="en-US" sz="1400" b="1" u="none" dirty="0" smtClean="0"/>
                        <a:t>機能強化型訪問看護管理療養費２</a:t>
                      </a:r>
                      <a:r>
                        <a:rPr kumimoji="1" lang="en-US" altLang="ja-JP" sz="1400" b="1" u="none" dirty="0" smtClean="0"/>
                        <a:t>】</a:t>
                      </a:r>
                      <a:endParaRPr kumimoji="1" lang="en-US" altLang="ja-JP" sz="1200" b="1" u="none" dirty="0" smtClean="0"/>
                    </a:p>
                    <a:p>
                      <a:pPr marL="108000" indent="-144000"/>
                      <a:r>
                        <a:rPr kumimoji="1" lang="ja-JP" altLang="en-US" sz="1400" b="0" u="none" dirty="0" smtClean="0"/>
                        <a:t>ハ　訪問看護ターミナルケア療養費又はターミナルケア加算の算定数が年に合計 </a:t>
                      </a:r>
                      <a:r>
                        <a:rPr kumimoji="1" lang="en-US" altLang="ja-JP" sz="1400" b="0" u="none" dirty="0" smtClean="0"/>
                        <a:t>15</a:t>
                      </a:r>
                      <a:r>
                        <a:rPr kumimoji="1" lang="ja-JP" altLang="en-US" sz="1400" b="0" u="none" dirty="0" smtClean="0"/>
                        <a:t>回以上</a:t>
                      </a:r>
                      <a:endParaRPr kumimoji="1" lang="en-US" altLang="ja-JP" sz="1400" b="0" u="none" dirty="0" smtClean="0"/>
                    </a:p>
                    <a:p>
                      <a:pPr marL="108000" indent="-144000"/>
                      <a:endParaRPr kumimoji="1" lang="en-US" altLang="ja-JP" sz="1400" b="0" u="none" dirty="0" smtClean="0"/>
                    </a:p>
                    <a:p>
                      <a:pPr marL="108000" marR="0" indent="-144000" algn="l" defTabSz="914377" rtl="0" eaLnBrk="1" fontAlgn="auto" latinLnBrk="0" hangingPunct="1">
                        <a:lnSpc>
                          <a:spcPct val="100000"/>
                        </a:lnSpc>
                        <a:spcBef>
                          <a:spcPts val="0"/>
                        </a:spcBef>
                        <a:spcAft>
                          <a:spcPts val="0"/>
                        </a:spcAft>
                        <a:buClrTx/>
                        <a:buSzTx/>
                        <a:buFontTx/>
                        <a:buNone/>
                        <a:tabLst/>
                        <a:defRPr/>
                      </a:pPr>
                      <a:r>
                        <a:rPr kumimoji="1" lang="ja-JP" altLang="en-US" sz="1400" b="0" u="none" dirty="0" smtClean="0"/>
                        <a:t>ホ　居宅介護支援事業所を同一敷地内に設置すること。</a:t>
                      </a:r>
                    </a:p>
                  </a:txBody>
                  <a:tcPr marL="99060" marR="99060">
                    <a:lnR w="12700" cap="flat" cmpd="sng" algn="ctr">
                      <a:solidFill>
                        <a:schemeClr val="accent5"/>
                      </a:solidFill>
                      <a:prstDash val="solid"/>
                      <a:round/>
                      <a:headEnd type="none" w="med" len="med"/>
                      <a:tailEnd type="none" w="med" len="med"/>
                    </a:lnR>
                  </a:tcPr>
                </a:tc>
              </a:tr>
            </a:tbl>
          </a:graphicData>
        </a:graphic>
      </p:graphicFrame>
      <p:sp>
        <p:nvSpPr>
          <p:cNvPr id="2" name="テキスト ボックス 1"/>
          <p:cNvSpPr txBox="1"/>
          <p:nvPr/>
        </p:nvSpPr>
        <p:spPr>
          <a:xfrm>
            <a:off x="333156" y="6076910"/>
            <a:ext cx="9239456" cy="646331"/>
          </a:xfrm>
          <a:prstGeom prst="rect">
            <a:avLst/>
          </a:prstGeom>
          <a:noFill/>
        </p:spPr>
        <p:txBody>
          <a:bodyPr wrap="square" rtlCol="0">
            <a:spAutoFit/>
          </a:bodyPr>
          <a:lstStyle/>
          <a:p>
            <a:r>
              <a:rPr lang="en-US" altLang="ja-JP" sz="1200" dirty="0" smtClean="0">
                <a:solidFill>
                  <a:prstClr val="black"/>
                </a:solidFill>
              </a:rPr>
              <a:t>※</a:t>
            </a:r>
            <a:r>
              <a:rPr lang="ja-JP" altLang="en-US" sz="1200" dirty="0" smtClean="0">
                <a:solidFill>
                  <a:prstClr val="black"/>
                </a:solidFill>
              </a:rPr>
              <a:t>ターミナルケア件数：</a:t>
            </a:r>
            <a:endParaRPr lang="en-US" altLang="ja-JP" sz="1200" dirty="0" smtClean="0">
              <a:solidFill>
                <a:prstClr val="black"/>
              </a:solidFill>
            </a:endParaRPr>
          </a:p>
          <a:p>
            <a:r>
              <a:rPr lang="ja-JP" altLang="en-US" sz="1200" dirty="0" smtClean="0">
                <a:solidFill>
                  <a:prstClr val="black"/>
                </a:solidFill>
              </a:rPr>
              <a:t>　訪問</a:t>
            </a:r>
            <a:r>
              <a:rPr lang="ja-JP" altLang="en-US" sz="1200" dirty="0">
                <a:solidFill>
                  <a:prstClr val="black"/>
                </a:solidFill>
              </a:rPr>
              <a:t>看護ターミナルケア療養費の算定件数、ターミナルケア加算の算定件数又は在宅で死亡した利用者のうち当該訪問看護ステーションと共同で訪問看護を行った保険医療機関において</a:t>
            </a:r>
            <a:r>
              <a:rPr lang="ja-JP" altLang="en-US" sz="1200" b="1" u="sng" dirty="0">
                <a:solidFill>
                  <a:srgbClr val="0070C0"/>
                </a:solidFill>
              </a:rPr>
              <a:t>在宅がん医療総合診療料を算定していた</a:t>
            </a:r>
            <a:r>
              <a:rPr lang="ja-JP" altLang="en-US" sz="1200" b="1" u="sng" dirty="0" smtClean="0">
                <a:solidFill>
                  <a:srgbClr val="0070C0"/>
                </a:solidFill>
              </a:rPr>
              <a:t>利用者数</a:t>
            </a:r>
            <a:r>
              <a:rPr lang="ja-JP" altLang="en-US" sz="1200" dirty="0" smtClean="0">
                <a:solidFill>
                  <a:prstClr val="black"/>
                </a:solidFill>
              </a:rPr>
              <a:t>を合計した数</a:t>
            </a:r>
            <a:endParaRPr lang="ja-JP" altLang="en-US" sz="1200" dirty="0">
              <a:solidFill>
                <a:prstClr val="black"/>
              </a:solidFill>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２．質の高い在宅医療・訪問看護の確保</a:t>
            </a:r>
            <a:endParaRPr lang="ja-JP" altLang="en-US" kern="0" dirty="0">
              <a:solidFill>
                <a:srgbClr val="000000"/>
              </a:solidFill>
              <a:latin typeface="Calibri"/>
              <a:ea typeface="ＭＳ Ｐゴシック"/>
            </a:endParaRPr>
          </a:p>
        </p:txBody>
      </p:sp>
      <p:sp>
        <p:nvSpPr>
          <p:cNvPr id="13" name="右矢印 12"/>
          <p:cNvSpPr/>
          <p:nvPr/>
        </p:nvSpPr>
        <p:spPr>
          <a:xfrm>
            <a:off x="3500317" y="3139987"/>
            <a:ext cx="288033"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120</a:t>
            </a:fld>
            <a:endParaRPr lang="ja-JP" altLang="en-US" dirty="0">
              <a:solidFill>
                <a:prstClr val="black"/>
              </a:solidFill>
            </a:endParaRPr>
          </a:p>
        </p:txBody>
      </p:sp>
      <p:sp>
        <p:nvSpPr>
          <p:cNvPr id="11" name="テキスト ボックス 10"/>
          <p:cNvSpPr txBox="1"/>
          <p:nvPr/>
        </p:nvSpPr>
        <p:spPr>
          <a:xfrm>
            <a:off x="8231712" y="1844824"/>
            <a:ext cx="12122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980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999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40873338"/>
      </p:ext>
    </p:extLst>
  </p:cSld>
  <p:clrMapOvr>
    <a:masterClrMapping/>
  </p:clrMapOvr>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7311" cy="3105074"/>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dirty="0" smtClean="0">
                <a:solidFill>
                  <a:prstClr val="black"/>
                </a:solidFill>
              </a:rPr>
              <a:t>訪問看護を実施した保険医療機関が、在宅療養において必要かつ十分な量の衛生材料又は保険医療材料を提供したことを評価する</a:t>
            </a:r>
            <a:endParaRPr lang="en-US" altLang="ja-JP" sz="1600" dirty="0">
              <a:solidFill>
                <a:prstClr val="black"/>
              </a:solidFill>
            </a:endParaRPr>
          </a:p>
          <a:p>
            <a:pPr>
              <a:lnSpc>
                <a:spcPts val="1800"/>
              </a:lnSpc>
            </a:pPr>
            <a:r>
              <a:rPr lang="ja-JP" altLang="en-US" sz="1600" dirty="0" smtClean="0">
                <a:solidFill>
                  <a:srgbClr val="0070C0"/>
                </a:solidFill>
                <a:latin typeface="ＭＳ Ｐゴシック"/>
              </a:rPr>
              <a:t>　　　</a:t>
            </a:r>
            <a:r>
              <a:rPr lang="ja-JP" altLang="en-US" sz="1600" dirty="0">
                <a:solidFill>
                  <a:prstClr val="black"/>
                </a:solidFill>
              </a:rPr>
              <a:t>　</a:t>
            </a:r>
            <a:r>
              <a:rPr lang="ja-JP" altLang="en-US" sz="1600" b="1" dirty="0">
                <a:solidFill>
                  <a:srgbClr val="0070C0"/>
                </a:solidFill>
              </a:rPr>
              <a:t>１</a:t>
            </a:r>
            <a:r>
              <a:rPr lang="ja-JP" altLang="en-US" sz="1600" b="1" dirty="0" smtClean="0">
                <a:solidFill>
                  <a:srgbClr val="0070C0"/>
                </a:solidFill>
              </a:rPr>
              <a:t>．訪問看護ステーションに訪問看護指示書を交付した医師が、患者に対して衛生材料又は保険医療</a:t>
            </a:r>
            <a:endParaRPr lang="en-US" altLang="ja-JP" sz="1600" b="1" dirty="0" smtClean="0">
              <a:solidFill>
                <a:srgbClr val="0070C0"/>
              </a:solidFill>
            </a:endParaRPr>
          </a:p>
          <a:p>
            <a:pPr>
              <a:lnSpc>
                <a:spcPts val="1800"/>
              </a:lnSpc>
            </a:pPr>
            <a:r>
              <a:rPr lang="en-US" altLang="ja-JP" sz="1600" b="1" dirty="0">
                <a:solidFill>
                  <a:srgbClr val="0070C0"/>
                </a:solidFill>
              </a:rPr>
              <a:t> </a:t>
            </a:r>
            <a:r>
              <a:rPr lang="en-US" altLang="ja-JP" sz="1600" b="1" dirty="0" smtClean="0">
                <a:solidFill>
                  <a:srgbClr val="0070C0"/>
                </a:solidFill>
              </a:rPr>
              <a:t>              </a:t>
            </a:r>
            <a:r>
              <a:rPr lang="ja-JP" altLang="en-US" sz="1600" b="1" dirty="0" smtClean="0">
                <a:solidFill>
                  <a:srgbClr val="0070C0"/>
                </a:solidFill>
              </a:rPr>
              <a:t>材料の費用が包括されている在宅療養指導管理料等を算定していない場合であって、在宅療養におい</a:t>
            </a:r>
            <a:endParaRPr lang="en-US" altLang="ja-JP" sz="1600" b="1" dirty="0" smtClean="0">
              <a:solidFill>
                <a:srgbClr val="0070C0"/>
              </a:solidFill>
            </a:endParaRPr>
          </a:p>
          <a:p>
            <a:pPr>
              <a:lnSpc>
                <a:spcPts val="1800"/>
              </a:lnSpc>
            </a:pPr>
            <a:r>
              <a:rPr lang="en-US" altLang="ja-JP" sz="1600" b="1" dirty="0">
                <a:solidFill>
                  <a:srgbClr val="0070C0"/>
                </a:solidFill>
              </a:rPr>
              <a:t> </a:t>
            </a:r>
            <a:r>
              <a:rPr lang="en-US" altLang="ja-JP" sz="1600" b="1" dirty="0" smtClean="0">
                <a:solidFill>
                  <a:srgbClr val="0070C0"/>
                </a:solidFill>
              </a:rPr>
              <a:t>              </a:t>
            </a:r>
            <a:r>
              <a:rPr lang="ja-JP" altLang="en-US" sz="1600" b="1" dirty="0" smtClean="0">
                <a:solidFill>
                  <a:srgbClr val="0070C0"/>
                </a:solidFill>
              </a:rPr>
              <a:t>て必要かつ十分な量の衛生材料又は保険医療材料を提供したときに、訪問看護指示料の加算として</a:t>
            </a:r>
            <a:endParaRPr lang="en-US" altLang="ja-JP" sz="1600" b="1" dirty="0" smtClean="0">
              <a:solidFill>
                <a:srgbClr val="0070C0"/>
              </a:solidFill>
            </a:endParaRPr>
          </a:p>
          <a:p>
            <a:pPr>
              <a:lnSpc>
                <a:spcPts val="1800"/>
              </a:lnSpc>
            </a:pPr>
            <a:r>
              <a:rPr lang="en-US" altLang="ja-JP" sz="1600" b="1" dirty="0">
                <a:solidFill>
                  <a:srgbClr val="0070C0"/>
                </a:solidFill>
              </a:rPr>
              <a:t> </a:t>
            </a:r>
            <a:r>
              <a:rPr lang="en-US" altLang="ja-JP" sz="1600" b="1" dirty="0" smtClean="0">
                <a:solidFill>
                  <a:srgbClr val="0070C0"/>
                </a:solidFill>
              </a:rPr>
              <a:t>             </a:t>
            </a:r>
            <a:r>
              <a:rPr lang="ja-JP" altLang="en-US" sz="1600" b="1" dirty="0" smtClean="0">
                <a:solidFill>
                  <a:srgbClr val="0070C0"/>
                </a:solidFill>
              </a:rPr>
              <a:t>衛生材料等提供加算を算定できるようにする</a:t>
            </a:r>
            <a:endParaRPr lang="en-US" altLang="ja-JP" sz="1600" b="1" dirty="0" smtClean="0">
              <a:solidFill>
                <a:srgbClr val="0070C0"/>
              </a:solidFill>
            </a:endParaRPr>
          </a:p>
          <a:p>
            <a:pPr>
              <a:lnSpc>
                <a:spcPts val="1800"/>
              </a:lnSpc>
            </a:pPr>
            <a:r>
              <a:rPr lang="en-US" altLang="ja-JP" sz="1600" b="1" dirty="0">
                <a:solidFill>
                  <a:srgbClr val="0070C0"/>
                </a:solidFill>
              </a:rPr>
              <a:t> </a:t>
            </a:r>
            <a:r>
              <a:rPr lang="en-US" altLang="ja-JP" sz="1600" b="1" dirty="0" smtClean="0">
                <a:solidFill>
                  <a:srgbClr val="0070C0"/>
                </a:solidFill>
              </a:rPr>
              <a:t>     </a:t>
            </a:r>
            <a:r>
              <a:rPr lang="ja-JP" altLang="en-US" sz="1600" b="1" dirty="0" smtClean="0">
                <a:solidFill>
                  <a:srgbClr val="0070C0"/>
                </a:solidFill>
              </a:rPr>
              <a:t>（新）     </a:t>
            </a:r>
            <a:r>
              <a:rPr lang="ja-JP" altLang="en-US" sz="1600" b="1" u="sng" dirty="0" smtClean="0">
                <a:solidFill>
                  <a:srgbClr val="0070C0"/>
                </a:solidFill>
              </a:rPr>
              <a:t>衛生材料等提供加算：８０点（月１回）</a:t>
            </a:r>
            <a:r>
              <a:rPr lang="ja-JP" altLang="en-US" sz="2000" b="1" u="sng" dirty="0">
                <a:solidFill>
                  <a:srgbClr val="0070C0"/>
                </a:solidFill>
              </a:rPr>
              <a:t>　　　</a:t>
            </a:r>
            <a:endParaRPr lang="en-US" altLang="ja-JP" sz="2000" b="1" u="sng" dirty="0">
              <a:solidFill>
                <a:srgbClr val="0070C0"/>
              </a:solidFill>
            </a:endParaRPr>
          </a:p>
          <a:p>
            <a:pPr>
              <a:lnSpc>
                <a:spcPts val="2100"/>
              </a:lnSpc>
            </a:pPr>
            <a:r>
              <a:rPr lang="ja-JP" altLang="en-US" sz="2000" b="1" dirty="0">
                <a:solidFill>
                  <a:srgbClr val="0070C0"/>
                </a:solidFill>
              </a:rPr>
              <a:t>　</a:t>
            </a:r>
            <a:r>
              <a:rPr lang="ja-JP" altLang="en-US" sz="2000" b="1" dirty="0" smtClean="0">
                <a:solidFill>
                  <a:srgbClr val="0070C0"/>
                </a:solidFill>
              </a:rPr>
              <a:t> </a:t>
            </a:r>
            <a:r>
              <a:rPr lang="en-US" altLang="ja-JP" sz="1400" dirty="0" smtClean="0">
                <a:solidFill>
                  <a:prstClr val="black"/>
                </a:solidFill>
              </a:rPr>
              <a:t>[</a:t>
            </a:r>
            <a:r>
              <a:rPr lang="ja-JP" altLang="en-US" sz="1400" dirty="0">
                <a:solidFill>
                  <a:prstClr val="black"/>
                </a:solidFill>
              </a:rPr>
              <a:t>算定要件</a:t>
            </a:r>
            <a:r>
              <a:rPr lang="en-US" altLang="ja-JP" sz="1400" dirty="0">
                <a:solidFill>
                  <a:prstClr val="black"/>
                </a:solidFill>
              </a:rPr>
              <a:t>]</a:t>
            </a:r>
          </a:p>
          <a:p>
            <a:pPr marL="85725" indent="-85725">
              <a:lnSpc>
                <a:spcPts val="1600"/>
              </a:lnSpc>
            </a:pPr>
            <a:r>
              <a:rPr lang="ja-JP" altLang="en-US" sz="1400" dirty="0">
                <a:solidFill>
                  <a:prstClr val="black"/>
                </a:solidFill>
              </a:rPr>
              <a:t>　</a:t>
            </a:r>
            <a:r>
              <a:rPr lang="ja-JP" altLang="en-US" sz="1400" dirty="0" smtClean="0">
                <a:solidFill>
                  <a:prstClr val="black"/>
                </a:solidFill>
              </a:rPr>
              <a:t>訪問看護指示書又は精神科訪問看護指示書を交付した患者のうち、衛生材料及び保険医療材料が必要な者に対して、在宅療養において必要かつ十分な量の衛生材料及び保険医療材料を提供した場合に、訪問看護指示料又は精神科訪問看護指示料に加算する</a:t>
            </a:r>
            <a:endParaRPr lang="en-US" altLang="ja-JP" sz="1400" dirty="0" smtClean="0">
              <a:solidFill>
                <a:prstClr val="black"/>
              </a:solidFill>
            </a:endParaRPr>
          </a:p>
          <a:p>
            <a:pPr marL="85725" indent="-85725">
              <a:lnSpc>
                <a:spcPts val="1600"/>
              </a:lnSpc>
              <a:spcBef>
                <a:spcPts val="600"/>
              </a:spcBef>
            </a:pPr>
            <a:r>
              <a:rPr lang="en-US" altLang="ja-JP" sz="1400" dirty="0">
                <a:solidFill>
                  <a:prstClr val="black"/>
                </a:solidFill>
              </a:rPr>
              <a:t> </a:t>
            </a:r>
            <a:r>
              <a:rPr lang="en-US" altLang="ja-JP" sz="1400" dirty="0" smtClean="0">
                <a:solidFill>
                  <a:prstClr val="black"/>
                </a:solidFill>
              </a:rPr>
              <a:t>           </a:t>
            </a:r>
            <a:r>
              <a:rPr lang="ja-JP" altLang="en-US" sz="1600" b="1" dirty="0" smtClean="0">
                <a:solidFill>
                  <a:srgbClr val="0070C0"/>
                </a:solidFill>
              </a:rPr>
              <a:t>２．在宅患者訪問点滴注射管理指導料の評価を引き上げる</a:t>
            </a:r>
            <a:endParaRPr lang="en-US" altLang="ja-JP" sz="1600" b="1" dirty="0" smtClean="0">
              <a:solidFill>
                <a:srgbClr val="0070C0"/>
              </a:solidFill>
            </a:endParaRPr>
          </a:p>
          <a:p>
            <a:pPr marL="85725" indent="-85725">
              <a:lnSpc>
                <a:spcPts val="1600"/>
              </a:lnSpc>
            </a:pPr>
            <a:r>
              <a:rPr lang="ja-JP" altLang="en-US" sz="1600" b="1" dirty="0">
                <a:solidFill>
                  <a:srgbClr val="0070C0"/>
                </a:solidFill>
                <a:latin typeface="ＭＳ Ｐゴシック" pitchFamily="50" charset="-128"/>
              </a:rPr>
              <a:t>　</a:t>
            </a:r>
            <a:r>
              <a:rPr lang="ja-JP" altLang="en-US" sz="1600" b="1" dirty="0" smtClean="0">
                <a:solidFill>
                  <a:srgbClr val="0070C0"/>
                </a:solidFill>
                <a:latin typeface="ＭＳ Ｐゴシック" pitchFamily="50" charset="-128"/>
              </a:rPr>
              <a:t>　　　    在宅患者訪問点滴注射管理指導料：６０点→１００点</a:t>
            </a: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9" name="Rectangle 37"/>
          <p:cNvSpPr>
            <a:spLocks noChangeArrowheads="1"/>
          </p:cNvSpPr>
          <p:nvPr/>
        </p:nvSpPr>
        <p:spPr bwMode="auto">
          <a:xfrm>
            <a:off x="87382" y="4784368"/>
            <a:ext cx="9647229" cy="1982127"/>
          </a:xfrm>
          <a:prstGeom prst="rect">
            <a:avLst/>
          </a:prstGeom>
          <a:solidFill>
            <a:srgbClr val="FFFFAF">
              <a:alpha val="49804"/>
            </a:srgb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900"/>
              </a:lnSpc>
              <a:buFont typeface="Wingdings" panose="05000000000000000000" pitchFamily="2" charset="2"/>
              <a:buChar char="Ø"/>
            </a:pPr>
            <a:r>
              <a:rPr lang="ja-JP" altLang="en-US" sz="1600" dirty="0" smtClean="0">
                <a:solidFill>
                  <a:prstClr val="black"/>
                </a:solidFill>
                <a:latin typeface="Calibri"/>
                <a:ea typeface="ＭＳ Ｐゴシック"/>
              </a:rPr>
              <a:t>    医師の指示に基づき、在宅医療において看護師等が医師の診療日以外に行った検体採取や、使用した特定保険医療材料、薬剤に関する診療報酬上の取扱いを明確にする</a:t>
            </a:r>
            <a:endParaRPr lang="en-US" altLang="ja-JP" sz="1600" dirty="0" smtClean="0">
              <a:solidFill>
                <a:prstClr val="black"/>
              </a:solidFill>
              <a:latin typeface="Calibri"/>
              <a:ea typeface="ＭＳ Ｐゴシック"/>
            </a:endParaRPr>
          </a:p>
          <a:p>
            <a:pPr fontAlgn="auto">
              <a:lnSpc>
                <a:spcPts val="1800"/>
              </a:lnSpc>
              <a:spcBef>
                <a:spcPts val="0"/>
              </a:spcBef>
              <a:spcAft>
                <a:spcPts val="0"/>
              </a:spcAft>
            </a:pPr>
            <a:r>
              <a:rPr lang="ja-JP" altLang="en-US" sz="1600" dirty="0" smtClean="0">
                <a:solidFill>
                  <a:prstClr val="black"/>
                </a:solidFill>
                <a:latin typeface="Calibri"/>
                <a:ea typeface="ＭＳ Ｐゴシック"/>
              </a:rPr>
              <a:t>　　　　</a:t>
            </a:r>
            <a:r>
              <a:rPr lang="ja-JP" altLang="en-US" sz="1600" b="1" dirty="0" smtClean="0">
                <a:solidFill>
                  <a:srgbClr val="0070C0"/>
                </a:solidFill>
                <a:latin typeface="Calibri"/>
                <a:ea typeface="ＭＳ Ｐゴシック"/>
              </a:rPr>
              <a:t>１．医師の指示に基づき、医師の診療日以外に訪問看護ステーションの看護師等が処置を実施する</a:t>
            </a:r>
            <a:endParaRPr lang="en-US" altLang="ja-JP" sz="1600" b="1" dirty="0" smtClean="0">
              <a:solidFill>
                <a:srgbClr val="0070C0"/>
              </a:solidFill>
              <a:latin typeface="Calibri"/>
              <a:ea typeface="ＭＳ Ｐゴシック"/>
            </a:endParaRPr>
          </a:p>
          <a:p>
            <a:pPr fontAlgn="auto">
              <a:lnSpc>
                <a:spcPts val="1800"/>
              </a:lnSpc>
              <a:spcBef>
                <a:spcPts val="0"/>
              </a:spcBef>
              <a:spcAft>
                <a:spcPts val="0"/>
              </a:spcAft>
            </a:pPr>
            <a:r>
              <a:rPr lang="en-US" altLang="ja-JP" sz="1600" b="1" dirty="0">
                <a:solidFill>
                  <a:srgbClr val="0070C0"/>
                </a:solidFill>
                <a:latin typeface="Calibri"/>
                <a:ea typeface="ＭＳ Ｐゴシック"/>
              </a:rPr>
              <a:t> </a:t>
            </a:r>
            <a:r>
              <a:rPr lang="en-US" altLang="ja-JP" sz="1600" b="1" dirty="0" smtClean="0">
                <a:solidFill>
                  <a:srgbClr val="0070C0"/>
                </a:solidFill>
                <a:latin typeface="Calibri"/>
                <a:ea typeface="ＭＳ Ｐゴシック"/>
              </a:rPr>
              <a:t>              </a:t>
            </a:r>
            <a:r>
              <a:rPr lang="ja-JP" altLang="en-US" sz="1600" b="1" dirty="0" smtClean="0">
                <a:solidFill>
                  <a:srgbClr val="0070C0"/>
                </a:solidFill>
                <a:latin typeface="Calibri"/>
                <a:ea typeface="ＭＳ Ｐゴシック"/>
              </a:rPr>
              <a:t>際又は特別養護老人ホームの配置医師の指示に基づき、配置医師の診療日以外に配置看護師等が</a:t>
            </a:r>
            <a:endParaRPr lang="en-US" altLang="ja-JP" sz="1600" b="1" dirty="0" smtClean="0">
              <a:solidFill>
                <a:srgbClr val="0070C0"/>
              </a:solidFill>
              <a:latin typeface="Calibri"/>
              <a:ea typeface="ＭＳ Ｐゴシック"/>
            </a:endParaRPr>
          </a:p>
          <a:p>
            <a:pPr fontAlgn="auto">
              <a:lnSpc>
                <a:spcPts val="1800"/>
              </a:lnSpc>
              <a:spcBef>
                <a:spcPts val="0"/>
              </a:spcBef>
              <a:spcAft>
                <a:spcPts val="0"/>
              </a:spcAft>
            </a:pPr>
            <a:r>
              <a:rPr lang="en-US" altLang="ja-JP" sz="1600" b="1" dirty="0">
                <a:solidFill>
                  <a:srgbClr val="0070C0"/>
                </a:solidFill>
                <a:latin typeface="Calibri"/>
                <a:ea typeface="ＭＳ Ｐゴシック"/>
              </a:rPr>
              <a:t> </a:t>
            </a:r>
            <a:r>
              <a:rPr lang="en-US" altLang="ja-JP" sz="1600" b="1" dirty="0" smtClean="0">
                <a:solidFill>
                  <a:srgbClr val="0070C0"/>
                </a:solidFill>
                <a:latin typeface="Calibri"/>
                <a:ea typeface="ＭＳ Ｐゴシック"/>
              </a:rPr>
              <a:t>              </a:t>
            </a:r>
            <a:r>
              <a:rPr lang="ja-JP" altLang="en-US" sz="1600" b="1" dirty="0" smtClean="0">
                <a:solidFill>
                  <a:srgbClr val="0070C0"/>
                </a:solidFill>
                <a:latin typeface="Calibri"/>
                <a:ea typeface="ＭＳ Ｐゴシック"/>
              </a:rPr>
              <a:t>処置を実施する際に用いる薬剤及び特定保険医療材料についても、使用量を医師又は配置医師が</a:t>
            </a:r>
            <a:endParaRPr lang="en-US" altLang="ja-JP" sz="1600" b="1" dirty="0" smtClean="0">
              <a:solidFill>
                <a:srgbClr val="0070C0"/>
              </a:solidFill>
              <a:latin typeface="Calibri"/>
              <a:ea typeface="ＭＳ Ｐゴシック"/>
            </a:endParaRPr>
          </a:p>
          <a:p>
            <a:pPr fontAlgn="auto">
              <a:lnSpc>
                <a:spcPts val="1800"/>
              </a:lnSpc>
              <a:spcBef>
                <a:spcPts val="0"/>
              </a:spcBef>
              <a:spcAft>
                <a:spcPts val="0"/>
              </a:spcAft>
            </a:pPr>
            <a:r>
              <a:rPr lang="en-US" altLang="ja-JP" sz="1600" b="1" dirty="0">
                <a:solidFill>
                  <a:srgbClr val="0070C0"/>
                </a:solidFill>
                <a:latin typeface="Calibri"/>
                <a:ea typeface="ＭＳ Ｐゴシック"/>
              </a:rPr>
              <a:t> </a:t>
            </a:r>
            <a:r>
              <a:rPr lang="en-US" altLang="ja-JP" sz="1600" b="1" dirty="0" smtClean="0">
                <a:solidFill>
                  <a:srgbClr val="0070C0"/>
                </a:solidFill>
                <a:latin typeface="Calibri"/>
                <a:ea typeface="ＭＳ Ｐゴシック"/>
              </a:rPr>
              <a:t>              </a:t>
            </a:r>
            <a:r>
              <a:rPr lang="ja-JP" altLang="en-US" sz="1600" b="1" dirty="0" smtClean="0">
                <a:solidFill>
                  <a:srgbClr val="0070C0"/>
                </a:solidFill>
                <a:latin typeface="Calibri"/>
                <a:ea typeface="ＭＳ Ｐゴシック"/>
              </a:rPr>
              <a:t>患者に処方できることを明確にする</a:t>
            </a:r>
            <a:endParaRPr lang="en-US" altLang="ja-JP" sz="1600" b="1" dirty="0" smtClean="0">
              <a:solidFill>
                <a:srgbClr val="0070C0"/>
              </a:solidFill>
              <a:latin typeface="Calibri"/>
              <a:ea typeface="ＭＳ Ｐゴシック"/>
            </a:endParaRPr>
          </a:p>
          <a:p>
            <a:pPr fontAlgn="auto">
              <a:lnSpc>
                <a:spcPts val="1800"/>
              </a:lnSpc>
              <a:spcBef>
                <a:spcPts val="0"/>
              </a:spcBef>
              <a:spcAft>
                <a:spcPts val="0"/>
              </a:spcAft>
            </a:pPr>
            <a:r>
              <a:rPr lang="ja-JP" altLang="en-US" sz="1600" b="1" dirty="0">
                <a:solidFill>
                  <a:srgbClr val="0070C0"/>
                </a:solidFill>
                <a:latin typeface="Calibri"/>
                <a:ea typeface="ＭＳ Ｐゴシック"/>
              </a:rPr>
              <a:t>　</a:t>
            </a:r>
            <a:r>
              <a:rPr lang="ja-JP" altLang="en-US" sz="1600" b="1" dirty="0" smtClean="0">
                <a:solidFill>
                  <a:srgbClr val="0070C0"/>
                </a:solidFill>
                <a:latin typeface="Calibri"/>
                <a:ea typeface="ＭＳ Ｐゴシック"/>
              </a:rPr>
              <a:t>　　　２．検体検査について、検査を指示・実施する保険医療機関において、検体検査実施料を算定できること</a:t>
            </a:r>
            <a:endParaRPr lang="en-US" altLang="ja-JP" sz="1600" b="1" dirty="0" smtClean="0">
              <a:solidFill>
                <a:srgbClr val="0070C0"/>
              </a:solidFill>
              <a:latin typeface="Calibri"/>
              <a:ea typeface="ＭＳ Ｐゴシック"/>
            </a:endParaRPr>
          </a:p>
          <a:p>
            <a:pPr fontAlgn="auto">
              <a:lnSpc>
                <a:spcPts val="1800"/>
              </a:lnSpc>
              <a:spcBef>
                <a:spcPts val="0"/>
              </a:spcBef>
              <a:spcAft>
                <a:spcPts val="0"/>
              </a:spcAft>
            </a:pPr>
            <a:r>
              <a:rPr lang="en-US" altLang="ja-JP" sz="1600" b="1" dirty="0">
                <a:solidFill>
                  <a:srgbClr val="0070C0"/>
                </a:solidFill>
                <a:latin typeface="Calibri"/>
                <a:ea typeface="ＭＳ Ｐゴシック"/>
              </a:rPr>
              <a:t> </a:t>
            </a:r>
            <a:r>
              <a:rPr lang="en-US" altLang="ja-JP" sz="1600" b="1" dirty="0" smtClean="0">
                <a:solidFill>
                  <a:srgbClr val="0070C0"/>
                </a:solidFill>
                <a:latin typeface="Calibri"/>
                <a:ea typeface="ＭＳ Ｐゴシック"/>
              </a:rPr>
              <a:t>              </a:t>
            </a:r>
            <a:r>
              <a:rPr lang="ja-JP" altLang="en-US" sz="1600" b="1" dirty="0" smtClean="0">
                <a:solidFill>
                  <a:srgbClr val="0070C0"/>
                </a:solidFill>
                <a:latin typeface="Calibri"/>
                <a:ea typeface="ＭＳ Ｐゴシック"/>
              </a:rPr>
              <a:t>とする</a:t>
            </a:r>
            <a:endParaRPr lang="en-US" altLang="ja-JP" sz="1600" dirty="0">
              <a:solidFill>
                <a:prstClr val="black"/>
              </a:solidFill>
              <a:latin typeface="Calibri"/>
              <a:ea typeface="ＭＳ Ｐゴシック"/>
            </a:endParaRPr>
          </a:p>
        </p:txBody>
      </p:sp>
      <p:sp>
        <p:nvSpPr>
          <p:cNvPr id="10" name="Rectangle 36"/>
          <p:cNvSpPr>
            <a:spLocks noChangeArrowheads="1"/>
          </p:cNvSpPr>
          <p:nvPr/>
        </p:nvSpPr>
        <p:spPr bwMode="auto">
          <a:xfrm>
            <a:off x="87296" y="678804"/>
            <a:ext cx="5873822"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（８）衛生材料等の提供についての評価</a:t>
            </a:r>
            <a:endParaRPr lang="ja-JP" altLang="en-US" sz="2400" dirty="0">
              <a:solidFill>
                <a:prstClr val="black"/>
              </a:solidFill>
            </a:endParaRPr>
          </a:p>
        </p:txBody>
      </p:sp>
      <p:sp>
        <p:nvSpPr>
          <p:cNvPr id="11" name="Rectangle 36"/>
          <p:cNvSpPr>
            <a:spLocks noChangeArrowheads="1"/>
          </p:cNvSpPr>
          <p:nvPr/>
        </p:nvSpPr>
        <p:spPr bwMode="auto">
          <a:xfrm>
            <a:off x="91529" y="4334800"/>
            <a:ext cx="5869590" cy="44934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（９）特定保険医療材料等の算定の明確化</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２．質の高い在宅医療・訪問看護の確保</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121</a:t>
            </a:fld>
            <a:endParaRPr lang="ja-JP" altLang="en-US" dirty="0">
              <a:solidFill>
                <a:prstClr val="black"/>
              </a:solidFill>
            </a:endParaRPr>
          </a:p>
        </p:txBody>
      </p:sp>
      <p:sp>
        <p:nvSpPr>
          <p:cNvPr id="16" name="テキスト ボックス 15"/>
          <p:cNvSpPr txBox="1"/>
          <p:nvPr/>
        </p:nvSpPr>
        <p:spPr>
          <a:xfrm>
            <a:off x="4664968" y="2668551"/>
            <a:ext cx="18722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249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449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2</a:t>
            </a:r>
            <a:r>
              <a:rPr lang="en-US" altLang="ja-JP" sz="1100" dirty="0" smtClean="0">
                <a:solidFill>
                  <a:srgbClr val="002060"/>
                </a:solidFill>
                <a:latin typeface="ＭＳ Ｐゴシック" panose="020B0600070205080204" pitchFamily="50" charset="-128"/>
              </a:rPr>
              <a:t>81</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471</a:t>
            </a:r>
            <a:endParaRPr lang="ja-JP" altLang="en-US" sz="1100" dirty="0">
              <a:solidFill>
                <a:srgbClr val="002060"/>
              </a:solidFill>
              <a:latin typeface="ＭＳ Ｐゴシック" panose="020B0600070205080204" pitchFamily="50" charset="-128"/>
            </a:endParaRPr>
          </a:p>
        </p:txBody>
      </p:sp>
      <p:sp>
        <p:nvSpPr>
          <p:cNvPr id="19" name="テキスト ボックス 18"/>
          <p:cNvSpPr txBox="1"/>
          <p:nvPr/>
        </p:nvSpPr>
        <p:spPr>
          <a:xfrm>
            <a:off x="2604" y="5377626"/>
            <a:ext cx="717396"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9-10</a:t>
            </a:r>
          </a:p>
          <a:p>
            <a:pPr>
              <a:defRPr/>
            </a:pPr>
            <a:r>
              <a:rPr lang="en-US" altLang="ja-JP" sz="1100" dirty="0">
                <a:solidFill>
                  <a:srgbClr val="002060"/>
                </a:solidFill>
                <a:latin typeface="ＭＳ Ｐゴシック" panose="020B0600070205080204" pitchFamily="50" charset="-128"/>
              </a:rPr>
              <a:t>p</a:t>
            </a:r>
            <a:r>
              <a:rPr lang="en-US" altLang="ja-JP" sz="1100" dirty="0" smtClean="0">
                <a:solidFill>
                  <a:srgbClr val="002060"/>
                </a:solidFill>
                <a:latin typeface="ＭＳ Ｐゴシック" panose="020B0600070205080204" pitchFamily="50" charset="-128"/>
              </a:rPr>
              <a:t>259-309</a:t>
            </a:r>
            <a:endParaRPr lang="ja-JP" altLang="en-US" sz="1100" dirty="0">
              <a:solidFill>
                <a:srgbClr val="002060"/>
              </a:solidFill>
              <a:latin typeface="ＭＳ Ｐゴシック" panose="020B0600070205080204" pitchFamily="50" charset="-128"/>
            </a:endParaRPr>
          </a:p>
        </p:txBody>
      </p:sp>
      <p:sp>
        <p:nvSpPr>
          <p:cNvPr id="12" name="テキスト ボックス 11"/>
          <p:cNvSpPr txBox="1"/>
          <p:nvPr/>
        </p:nvSpPr>
        <p:spPr>
          <a:xfrm>
            <a:off x="6036421" y="3717032"/>
            <a:ext cx="7200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248</a:t>
            </a:r>
            <a:endParaRPr lang="ja-JP" altLang="en-US" sz="1100" dirty="0">
              <a:solidFill>
                <a:srgbClr val="002060"/>
              </a:solidFill>
              <a:latin typeface="ＭＳ Ｐゴシック" panose="020B0600070205080204" pitchFamily="50" charset="-128"/>
            </a:endParaRPr>
          </a:p>
        </p:txBody>
      </p:sp>
      <p:sp>
        <p:nvSpPr>
          <p:cNvPr id="13" name="テキスト ボックス 12"/>
          <p:cNvSpPr txBox="1"/>
          <p:nvPr/>
        </p:nvSpPr>
        <p:spPr>
          <a:xfrm>
            <a:off x="2604" y="6243275"/>
            <a:ext cx="7200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9-10</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327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730622617"/>
      </p:ext>
    </p:extLst>
  </p:cSld>
  <p:clrMapOvr>
    <a:masterClrMapping/>
  </p:clrMapOvr>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183406" y="3005818"/>
            <a:ext cx="9555000" cy="3692935"/>
          </a:xfrm>
          <a:prstGeom prst="rect">
            <a:avLst/>
          </a:prstGeom>
          <a:solidFill>
            <a:srgbClr val="FFFFAF">
              <a:alpha val="50195"/>
            </a:srgbClr>
          </a:solidFill>
          <a:ln w="9525">
            <a:solidFill>
              <a:schemeClr val="tx1"/>
            </a:solidFill>
            <a:miter lim="800000"/>
            <a:headEnd/>
            <a:tailEnd/>
          </a:ln>
        </p:spPr>
        <p:txBody>
          <a:bodyPr/>
          <a:lstStyle/>
          <a:p>
            <a:pPr>
              <a:lnSpc>
                <a:spcPts val="2400"/>
              </a:lnSpc>
              <a:defRPr/>
            </a:pPr>
            <a:endParaRPr lang="ja-JP" altLang="en-US" dirty="0">
              <a:solidFill>
                <a:prstClr val="black"/>
              </a:solidFill>
            </a:endParaRPr>
          </a:p>
        </p:txBody>
      </p:sp>
      <p:sp>
        <p:nvSpPr>
          <p:cNvPr id="2053" name="Rectangle 37"/>
          <p:cNvSpPr>
            <a:spLocks noChangeArrowheads="1"/>
          </p:cNvSpPr>
          <p:nvPr/>
        </p:nvSpPr>
        <p:spPr bwMode="auto">
          <a:xfrm>
            <a:off x="206627" y="1153532"/>
            <a:ext cx="9555000" cy="1427591"/>
          </a:xfrm>
          <a:prstGeom prst="rect">
            <a:avLst/>
          </a:prstGeom>
          <a:solidFill>
            <a:srgbClr val="FFFFAF">
              <a:alpha val="50195"/>
            </a:srgbClr>
          </a:solidFill>
          <a:ln w="9525">
            <a:solidFill>
              <a:schemeClr val="tx1"/>
            </a:solidFill>
            <a:miter lim="800000"/>
            <a:headEnd/>
            <a:tailEnd/>
          </a:ln>
        </p:spPr>
        <p:txBody>
          <a:bodyPr/>
          <a:lstStyle/>
          <a:p>
            <a:pPr>
              <a:defRPr/>
            </a:pPr>
            <a:endParaRPr lang="en-US" altLang="ja-JP" sz="2400" b="1" dirty="0">
              <a:solidFill>
                <a:srgbClr val="0070C0"/>
              </a:solidFill>
              <a:latin typeface="ＭＳ Ｐゴシック"/>
            </a:endParaRPr>
          </a:p>
        </p:txBody>
      </p:sp>
      <p:sp>
        <p:nvSpPr>
          <p:cNvPr id="33" name="テキスト ボックス 32"/>
          <p:cNvSpPr txBox="1"/>
          <p:nvPr/>
        </p:nvSpPr>
        <p:spPr>
          <a:xfrm>
            <a:off x="267566" y="1257722"/>
            <a:ext cx="9433215" cy="1323439"/>
          </a:xfrm>
          <a:prstGeom prst="rect">
            <a:avLst/>
          </a:prstGeom>
          <a:noFill/>
        </p:spPr>
        <p:txBody>
          <a:bodyPr wrap="square" rtlCol="0">
            <a:spAutoFit/>
          </a:bodyPr>
          <a:lstStyle/>
          <a:p>
            <a:pPr marL="285750" indent="-285750">
              <a:buFont typeface="Wingdings" panose="05000000000000000000" pitchFamily="2" charset="2"/>
              <a:buChar char="Ø"/>
            </a:pPr>
            <a:r>
              <a:rPr lang="ja-JP" altLang="en-US" sz="2000" dirty="0" smtClean="0">
                <a:solidFill>
                  <a:prstClr val="black"/>
                </a:solidFill>
              </a:rPr>
              <a:t>　</a:t>
            </a:r>
            <a:r>
              <a:rPr lang="ja-JP" altLang="en-US" sz="2000" dirty="0">
                <a:solidFill>
                  <a:prstClr val="black"/>
                </a:solidFill>
              </a:rPr>
              <a:t>我が国の医療水準は国際的にみても高い状況にあり、引き続き、質の高い医療を継続的に提供できる体制を確保するために、外科的な手術や専門性の高い医学管理などの医療技術について、学会等からの提案も踏まえ、難易度や専門性に応じた適切な評価を行う</a:t>
            </a:r>
            <a:r>
              <a:rPr lang="ja-JP" altLang="en-US" sz="2000" dirty="0" smtClean="0">
                <a:solidFill>
                  <a:prstClr val="black"/>
                </a:solidFill>
              </a:rPr>
              <a:t>。</a:t>
            </a:r>
            <a:endParaRPr lang="ja-JP" altLang="en-US" sz="2000" dirty="0">
              <a:solidFill>
                <a:prstClr val="black"/>
              </a:solidFill>
            </a:endParaRPr>
          </a:p>
        </p:txBody>
      </p:sp>
      <p:sp>
        <p:nvSpPr>
          <p:cNvPr id="14" name="Rectangle 36"/>
          <p:cNvSpPr>
            <a:spLocks noChangeArrowheads="1"/>
          </p:cNvSpPr>
          <p:nvPr/>
        </p:nvSpPr>
        <p:spPr bwMode="auto">
          <a:xfrm>
            <a:off x="183407" y="836528"/>
            <a:ext cx="2158739" cy="40509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fontAlgn="base">
              <a:spcBef>
                <a:spcPct val="20000"/>
              </a:spcBef>
              <a:spcAft>
                <a:spcPct val="0"/>
              </a:spcAft>
              <a:defRPr/>
            </a:pPr>
            <a:r>
              <a:rPr kumimoji="0" lang="ja-JP" altLang="en-US" sz="2000" kern="0" dirty="0" smtClean="0">
                <a:solidFill>
                  <a:prstClr val="black"/>
                </a:solidFill>
              </a:rPr>
              <a:t>基本的な考え方</a:t>
            </a:r>
            <a:endParaRPr kumimoji="0" lang="ja-JP" altLang="en-US" sz="2000" kern="0" dirty="0">
              <a:solidFill>
                <a:prstClr val="black"/>
              </a:solidFill>
            </a:endParaRPr>
          </a:p>
        </p:txBody>
      </p:sp>
      <p:sp>
        <p:nvSpPr>
          <p:cNvPr id="15" name="Rectangle 36"/>
          <p:cNvSpPr>
            <a:spLocks noChangeArrowheads="1"/>
          </p:cNvSpPr>
          <p:nvPr/>
        </p:nvSpPr>
        <p:spPr bwMode="auto">
          <a:xfrm>
            <a:off x="183407" y="2685497"/>
            <a:ext cx="2158739" cy="37987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fontAlgn="base">
              <a:spcBef>
                <a:spcPct val="20000"/>
              </a:spcBef>
              <a:spcAft>
                <a:spcPct val="0"/>
              </a:spcAft>
              <a:defRPr/>
            </a:pPr>
            <a:r>
              <a:rPr kumimoji="0" lang="ja-JP" altLang="en-US" sz="2000" kern="0" dirty="0" smtClean="0">
                <a:solidFill>
                  <a:prstClr val="black"/>
                </a:solidFill>
              </a:rPr>
              <a:t>評価の視点</a:t>
            </a:r>
          </a:p>
        </p:txBody>
      </p:sp>
      <p:sp>
        <p:nvSpPr>
          <p:cNvPr id="2" name="正方形/長方形 1"/>
          <p:cNvSpPr/>
          <p:nvPr/>
        </p:nvSpPr>
        <p:spPr>
          <a:xfrm>
            <a:off x="244309" y="3065145"/>
            <a:ext cx="9433215" cy="3400931"/>
          </a:xfrm>
          <a:prstGeom prst="rect">
            <a:avLst/>
          </a:prstGeom>
        </p:spPr>
        <p:txBody>
          <a:bodyPr wrap="square">
            <a:spAutoFit/>
          </a:bodyPr>
          <a:lstStyle/>
          <a:p>
            <a:pPr>
              <a:lnSpc>
                <a:spcPts val="2400"/>
              </a:lnSpc>
              <a:defRPr/>
            </a:pPr>
            <a:r>
              <a:rPr lang="ja-JP" altLang="en-US" sz="2000" b="1" u="sng" dirty="0">
                <a:solidFill>
                  <a:prstClr val="black"/>
                </a:solidFill>
              </a:rPr>
              <a:t>（１）</a:t>
            </a:r>
            <a:r>
              <a:rPr lang="ja-JP" altLang="en-US" sz="2000" b="1" u="sng" dirty="0" smtClean="0">
                <a:solidFill>
                  <a:prstClr val="black"/>
                </a:solidFill>
              </a:rPr>
              <a:t>医療</a:t>
            </a:r>
            <a:r>
              <a:rPr lang="ja-JP" altLang="en-US" sz="2000" b="1" u="sng" dirty="0">
                <a:solidFill>
                  <a:prstClr val="black"/>
                </a:solidFill>
              </a:rPr>
              <a:t>技術の評価及び</a:t>
            </a:r>
            <a:r>
              <a:rPr lang="ja-JP" altLang="en-US" sz="2000" b="1" u="sng" dirty="0" smtClean="0">
                <a:solidFill>
                  <a:prstClr val="black"/>
                </a:solidFill>
              </a:rPr>
              <a:t>再評価</a:t>
            </a:r>
            <a:endParaRPr lang="en-US" altLang="ja-JP" sz="2000" dirty="0" smtClean="0">
              <a:solidFill>
                <a:prstClr val="black"/>
              </a:solidFill>
            </a:endParaRPr>
          </a:p>
          <a:p>
            <a:pPr marL="273050">
              <a:lnSpc>
                <a:spcPts val="2400"/>
              </a:lnSpc>
              <a:defRPr/>
            </a:pPr>
            <a:r>
              <a:rPr lang="ja-JP" altLang="en-US" sz="2000" dirty="0" smtClean="0">
                <a:solidFill>
                  <a:prstClr val="black"/>
                </a:solidFill>
              </a:rPr>
              <a:t>　学会</a:t>
            </a:r>
            <a:r>
              <a:rPr lang="ja-JP" altLang="en-US" sz="2000" dirty="0">
                <a:solidFill>
                  <a:prstClr val="black"/>
                </a:solidFill>
              </a:rPr>
              <a:t>等からの提案書に基づき、医療技術評価分科会において検討を行い、新規技術の保険導入及び既存技術</a:t>
            </a:r>
            <a:r>
              <a:rPr lang="ja-JP" altLang="en-US" sz="2000" dirty="0" smtClean="0">
                <a:solidFill>
                  <a:prstClr val="black"/>
                </a:solidFill>
              </a:rPr>
              <a:t>の診療報酬上の評価の見直しを</a:t>
            </a:r>
            <a:r>
              <a:rPr lang="ja-JP" altLang="en-US" sz="2000" dirty="0">
                <a:solidFill>
                  <a:prstClr val="black"/>
                </a:solidFill>
              </a:rPr>
              <a:t>行う</a:t>
            </a:r>
            <a:r>
              <a:rPr lang="ja-JP" altLang="en-US" sz="2000" dirty="0" smtClean="0">
                <a:solidFill>
                  <a:prstClr val="black"/>
                </a:solidFill>
              </a:rPr>
              <a:t>。</a:t>
            </a:r>
            <a:endParaRPr lang="en-US" altLang="ja-JP" sz="2000" dirty="0" smtClean="0">
              <a:solidFill>
                <a:prstClr val="black"/>
              </a:solidFill>
            </a:endParaRPr>
          </a:p>
          <a:p>
            <a:pPr marL="273050">
              <a:lnSpc>
                <a:spcPts val="2400"/>
              </a:lnSpc>
              <a:defRPr/>
            </a:pPr>
            <a:r>
              <a:rPr lang="ja-JP" altLang="en-US" sz="2000" dirty="0">
                <a:solidFill>
                  <a:prstClr val="black"/>
                </a:solidFill>
              </a:rPr>
              <a:t>　</a:t>
            </a:r>
            <a:r>
              <a:rPr lang="en-US" altLang="ja-JP" sz="2000" dirty="0" smtClean="0">
                <a:solidFill>
                  <a:srgbClr val="FF0000"/>
                </a:solidFill>
              </a:rPr>
              <a:t>※</a:t>
            </a:r>
            <a:r>
              <a:rPr lang="ja-JP" altLang="en-US" sz="2000" dirty="0" smtClean="0">
                <a:solidFill>
                  <a:srgbClr val="FF0000"/>
                </a:solidFill>
              </a:rPr>
              <a:t>　医師の基礎的な技術の再評価</a:t>
            </a:r>
            <a:endParaRPr lang="en-US" altLang="ja-JP" sz="2000" dirty="0" smtClean="0">
              <a:solidFill>
                <a:srgbClr val="FF0000"/>
              </a:solidFill>
            </a:endParaRPr>
          </a:p>
          <a:p>
            <a:pPr marL="176213">
              <a:defRPr/>
            </a:pPr>
            <a:endParaRPr lang="en-US" altLang="ja-JP" sz="500" dirty="0">
              <a:solidFill>
                <a:prstClr val="black"/>
              </a:solidFill>
            </a:endParaRPr>
          </a:p>
          <a:p>
            <a:pPr>
              <a:lnSpc>
                <a:spcPts val="2400"/>
              </a:lnSpc>
              <a:defRPr/>
            </a:pPr>
            <a:r>
              <a:rPr lang="ja-JP" altLang="en-US" sz="2000" b="1" u="sng" dirty="0">
                <a:solidFill>
                  <a:prstClr val="black"/>
                </a:solidFill>
              </a:rPr>
              <a:t>（２）</a:t>
            </a:r>
            <a:r>
              <a:rPr lang="ja-JP" altLang="en-US" sz="2000" b="1" u="sng" dirty="0" smtClean="0">
                <a:solidFill>
                  <a:prstClr val="black"/>
                </a:solidFill>
              </a:rPr>
              <a:t>外科的手術の適切な評価</a:t>
            </a:r>
            <a:endParaRPr lang="en-US" altLang="ja-JP" sz="2000" b="1" u="sng" dirty="0">
              <a:solidFill>
                <a:prstClr val="black"/>
              </a:solidFill>
            </a:endParaRPr>
          </a:p>
          <a:p>
            <a:pPr marL="273050" indent="-4763">
              <a:lnSpc>
                <a:spcPts val="2400"/>
              </a:lnSpc>
              <a:defRPr/>
            </a:pPr>
            <a:r>
              <a:rPr lang="ja-JP" altLang="en-US" sz="2000" dirty="0" smtClean="0">
                <a:solidFill>
                  <a:prstClr val="black"/>
                </a:solidFill>
              </a:rPr>
              <a:t>　外科的手術の適正な評価を行うため、「</a:t>
            </a:r>
            <a:r>
              <a:rPr lang="ja-JP" altLang="en-US" sz="2000" dirty="0">
                <a:solidFill>
                  <a:prstClr val="black"/>
                </a:solidFill>
              </a:rPr>
              <a:t>外保連試案</a:t>
            </a:r>
            <a:r>
              <a:rPr lang="ja-JP" altLang="en-US" sz="2000" dirty="0" smtClean="0">
                <a:solidFill>
                  <a:prstClr val="black"/>
                </a:solidFill>
              </a:rPr>
              <a:t>第８</a:t>
            </a:r>
            <a:r>
              <a:rPr lang="en-US" altLang="ja-JP" sz="2000" dirty="0" smtClean="0">
                <a:solidFill>
                  <a:prstClr val="black"/>
                </a:solidFill>
              </a:rPr>
              <a:t>.</a:t>
            </a:r>
            <a:r>
              <a:rPr lang="ja-JP" altLang="en-US" sz="2000" dirty="0">
                <a:solidFill>
                  <a:prstClr val="black"/>
                </a:solidFill>
              </a:rPr>
              <a:t>３</a:t>
            </a:r>
            <a:r>
              <a:rPr lang="ja-JP" altLang="en-US" sz="2000" dirty="0" smtClean="0">
                <a:solidFill>
                  <a:prstClr val="black"/>
                </a:solidFill>
              </a:rPr>
              <a:t>版」の評価を参考に、診療</a:t>
            </a:r>
            <a:r>
              <a:rPr lang="ja-JP" altLang="en-US" sz="2000" dirty="0">
                <a:solidFill>
                  <a:prstClr val="black"/>
                </a:solidFill>
              </a:rPr>
              <a:t>報酬における手術の相対的な評価を</a:t>
            </a:r>
            <a:r>
              <a:rPr lang="ja-JP" altLang="en-US" sz="2000" dirty="0" smtClean="0">
                <a:solidFill>
                  <a:prstClr val="black"/>
                </a:solidFill>
              </a:rPr>
              <a:t>より精緻化する。</a:t>
            </a:r>
            <a:endParaRPr lang="en-US" altLang="ja-JP" sz="2000" dirty="0" smtClean="0">
              <a:solidFill>
                <a:prstClr val="black"/>
              </a:solidFill>
            </a:endParaRPr>
          </a:p>
          <a:p>
            <a:pPr marL="180975" indent="-4763">
              <a:defRPr/>
            </a:pPr>
            <a:endParaRPr lang="en-US" altLang="ja-JP" sz="500" dirty="0">
              <a:solidFill>
                <a:prstClr val="black"/>
              </a:solidFill>
            </a:endParaRPr>
          </a:p>
          <a:p>
            <a:pPr>
              <a:lnSpc>
                <a:spcPts val="2400"/>
              </a:lnSpc>
              <a:defRPr/>
            </a:pPr>
            <a:r>
              <a:rPr lang="ja-JP" altLang="en-US" sz="2000" b="1" u="sng" dirty="0">
                <a:solidFill>
                  <a:prstClr val="black"/>
                </a:solidFill>
              </a:rPr>
              <a:t>（３）</a:t>
            </a:r>
            <a:r>
              <a:rPr lang="ja-JP" altLang="en-US" sz="2000" b="1" u="sng" dirty="0" smtClean="0">
                <a:solidFill>
                  <a:prstClr val="black"/>
                </a:solidFill>
              </a:rPr>
              <a:t>先進</a:t>
            </a:r>
            <a:r>
              <a:rPr lang="ja-JP" altLang="en-US" sz="2000" b="1" u="sng" dirty="0">
                <a:solidFill>
                  <a:prstClr val="black"/>
                </a:solidFill>
              </a:rPr>
              <a:t>医療からの保険</a:t>
            </a:r>
            <a:r>
              <a:rPr lang="ja-JP" altLang="en-US" sz="2000" b="1" u="sng" dirty="0" smtClean="0">
                <a:solidFill>
                  <a:prstClr val="black"/>
                </a:solidFill>
              </a:rPr>
              <a:t>導入</a:t>
            </a:r>
            <a:endParaRPr lang="en-US" altLang="ja-JP" sz="2000" b="1" u="sng" dirty="0">
              <a:solidFill>
                <a:prstClr val="black"/>
              </a:solidFill>
            </a:endParaRPr>
          </a:p>
          <a:p>
            <a:pPr marL="273050">
              <a:lnSpc>
                <a:spcPts val="2400"/>
              </a:lnSpc>
              <a:defRPr/>
            </a:pPr>
            <a:r>
              <a:rPr lang="ja-JP" altLang="en-US" sz="2000" dirty="0" smtClean="0">
                <a:solidFill>
                  <a:prstClr val="black"/>
                </a:solidFill>
              </a:rPr>
              <a:t>　先進医療会議</a:t>
            </a:r>
            <a:r>
              <a:rPr lang="ja-JP" altLang="en-US" sz="2000" dirty="0">
                <a:solidFill>
                  <a:prstClr val="black"/>
                </a:solidFill>
              </a:rPr>
              <a:t>の検討結果を踏まえ</a:t>
            </a:r>
            <a:r>
              <a:rPr lang="ja-JP" altLang="en-US" sz="2000" dirty="0" smtClean="0">
                <a:solidFill>
                  <a:prstClr val="black"/>
                </a:solidFill>
              </a:rPr>
              <a:t>、優先的に保険導入すべきとされた医療技術の保険</a:t>
            </a:r>
            <a:r>
              <a:rPr lang="ja-JP" altLang="en-US" sz="2000" dirty="0">
                <a:solidFill>
                  <a:prstClr val="black"/>
                </a:solidFill>
              </a:rPr>
              <a:t>導入を行う</a:t>
            </a:r>
            <a:r>
              <a:rPr lang="ja-JP" altLang="en-US" sz="2000" dirty="0" smtClean="0">
                <a:solidFill>
                  <a:prstClr val="black"/>
                </a:solidFill>
              </a:rPr>
              <a:t>。</a:t>
            </a:r>
            <a:endParaRPr lang="en-US" altLang="ja-JP" sz="2000" dirty="0" smtClean="0">
              <a:solidFill>
                <a:prstClr val="black"/>
              </a:solidFill>
            </a:endParaRPr>
          </a:p>
          <a:p>
            <a:pPr marL="176213">
              <a:defRPr/>
            </a:pPr>
            <a:endParaRPr lang="en-US" altLang="ja-JP" sz="500" dirty="0">
              <a:solidFill>
                <a:prstClr val="black"/>
              </a:solidFill>
            </a:endParaRPr>
          </a:p>
        </p:txBody>
      </p:sp>
      <p:sp>
        <p:nvSpPr>
          <p:cNvPr id="11" name="Rectangle 2"/>
          <p:cNvSpPr>
            <a:spLocks noChangeArrowheads="1"/>
          </p:cNvSpPr>
          <p:nvPr/>
        </p:nvSpPr>
        <p:spPr bwMode="auto">
          <a:xfrm>
            <a:off x="206634" y="105046"/>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0"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122</a:t>
            </a:fld>
            <a:endParaRPr lang="ja-JP" altLang="en-US" dirty="0">
              <a:solidFill>
                <a:prstClr val="black"/>
              </a:solidFill>
            </a:endParaRPr>
          </a:p>
        </p:txBody>
      </p:sp>
    </p:spTree>
    <p:extLst>
      <p:ext uri="{BB962C8B-B14F-4D97-AF65-F5344CB8AC3E}">
        <p14:creationId xmlns:p14="http://schemas.microsoft.com/office/powerpoint/2010/main" val="1092528698"/>
      </p:ext>
    </p:extLst>
  </p:cSld>
  <p:clrMapOvr>
    <a:masterClrMapping/>
  </p:clrMapOvr>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 name="Rectangle 37"/>
          <p:cNvSpPr>
            <a:spLocks noChangeArrowheads="1"/>
          </p:cNvSpPr>
          <p:nvPr/>
        </p:nvSpPr>
        <p:spPr bwMode="auto">
          <a:xfrm>
            <a:off x="183409" y="836713"/>
            <a:ext cx="9469438" cy="5894714"/>
          </a:xfrm>
          <a:prstGeom prst="rect">
            <a:avLst/>
          </a:prstGeom>
          <a:solidFill>
            <a:srgbClr val="FFFFAF">
              <a:alpha val="49804"/>
            </a:srgbClr>
          </a:solidFill>
          <a:ln w="6350">
            <a:solidFill>
              <a:sysClr val="windowText" lastClr="000000"/>
            </a:solidFill>
            <a:miter lim="800000"/>
            <a:headEnd/>
            <a:tailEnd/>
          </a:ln>
        </p:spPr>
        <p:txBody>
          <a:bodyPr tIns="180000"/>
          <a:lstStyle/>
          <a:p>
            <a:pPr fontAlgn="base">
              <a:lnSpc>
                <a:spcPts val="2200"/>
              </a:lnSpc>
              <a:spcAft>
                <a:spcPct val="0"/>
              </a:spcAft>
              <a:defRPr/>
            </a:pPr>
            <a:r>
              <a:rPr kumimoji="0" lang="ja-JP" altLang="en-US" sz="2000" b="1" u="sng" kern="0" dirty="0">
                <a:solidFill>
                  <a:prstClr val="black"/>
                </a:solidFill>
              </a:rPr>
              <a:t>（１）</a:t>
            </a:r>
            <a:r>
              <a:rPr kumimoji="0" lang="ja-JP" altLang="en-US" sz="2000" b="1" u="sng" kern="0" dirty="0" smtClean="0">
                <a:solidFill>
                  <a:prstClr val="black"/>
                </a:solidFill>
              </a:rPr>
              <a:t>医療</a:t>
            </a:r>
            <a:r>
              <a:rPr kumimoji="0" lang="ja-JP" altLang="en-US" sz="2000" b="1" u="sng" kern="0" dirty="0">
                <a:solidFill>
                  <a:prstClr val="black"/>
                </a:solidFill>
              </a:rPr>
              <a:t>技術の評価及び再評価</a:t>
            </a:r>
            <a:endParaRPr kumimoji="0" lang="en-US" altLang="ja-JP" sz="2000" b="1" u="sng" kern="0" dirty="0">
              <a:solidFill>
                <a:prstClr val="black"/>
              </a:solidFill>
            </a:endParaRPr>
          </a:p>
          <a:p>
            <a:pPr fontAlgn="base">
              <a:lnSpc>
                <a:spcPts val="2000"/>
              </a:lnSpc>
              <a:spcAft>
                <a:spcPct val="0"/>
              </a:spcAft>
              <a:defRPr/>
            </a:pPr>
            <a:r>
              <a:rPr kumimoji="0" lang="ja-JP" altLang="en-US" sz="2000" kern="0" dirty="0">
                <a:solidFill>
                  <a:prstClr val="black"/>
                </a:solidFill>
              </a:rPr>
              <a:t>　医療技術の適正な評価の観点から、関係学会等から提出された提案書に基づき、医療技術評価分科会において検討を実施し、</a:t>
            </a:r>
            <a:r>
              <a:rPr kumimoji="0" lang="ja-JP" altLang="en-US" sz="2000" kern="0" dirty="0">
                <a:solidFill>
                  <a:srgbClr val="FF0000"/>
                </a:solidFill>
              </a:rPr>
              <a:t>新しい医療</a:t>
            </a:r>
            <a:r>
              <a:rPr kumimoji="0" lang="ja-JP" altLang="en-US" sz="2000" kern="0" dirty="0" smtClean="0">
                <a:solidFill>
                  <a:srgbClr val="FF0000"/>
                </a:solidFill>
              </a:rPr>
              <a:t>技術７８件</a:t>
            </a:r>
            <a:r>
              <a:rPr kumimoji="0" lang="ja-JP" altLang="en-US" sz="2000" kern="0" dirty="0">
                <a:solidFill>
                  <a:srgbClr val="FF0000"/>
                </a:solidFill>
              </a:rPr>
              <a:t>を保険導入</a:t>
            </a:r>
            <a:r>
              <a:rPr kumimoji="0" lang="ja-JP" altLang="en-US" sz="2000" kern="0" dirty="0">
                <a:solidFill>
                  <a:prstClr val="black"/>
                </a:solidFill>
              </a:rPr>
              <a:t>するとともに、</a:t>
            </a:r>
            <a:r>
              <a:rPr kumimoji="0" lang="ja-JP" altLang="en-US" sz="2000" kern="0" dirty="0">
                <a:solidFill>
                  <a:srgbClr val="FF0000"/>
                </a:solidFill>
              </a:rPr>
              <a:t>既存</a:t>
            </a:r>
            <a:r>
              <a:rPr kumimoji="0" lang="ja-JP" altLang="en-US" sz="2000" kern="0" dirty="0" smtClean="0">
                <a:solidFill>
                  <a:srgbClr val="FF0000"/>
                </a:solidFill>
              </a:rPr>
              <a:t>技術１４５件</a:t>
            </a:r>
            <a:r>
              <a:rPr kumimoji="0" lang="ja-JP" altLang="en-US" sz="2000" kern="0" dirty="0">
                <a:solidFill>
                  <a:srgbClr val="FF0000"/>
                </a:solidFill>
              </a:rPr>
              <a:t>に</a:t>
            </a:r>
            <a:r>
              <a:rPr kumimoji="0" lang="ja-JP" altLang="en-US" sz="2000" kern="0" dirty="0" smtClean="0">
                <a:solidFill>
                  <a:srgbClr val="FF0000"/>
                </a:solidFill>
              </a:rPr>
              <a:t>ついて診療報酬上の評価の見直し</a:t>
            </a:r>
            <a:r>
              <a:rPr kumimoji="0" lang="ja-JP" altLang="en-US" sz="2000" kern="0" dirty="0" smtClean="0">
                <a:solidFill>
                  <a:prstClr val="black"/>
                </a:solidFill>
              </a:rPr>
              <a:t>を</a:t>
            </a:r>
            <a:r>
              <a:rPr kumimoji="0" lang="ja-JP" altLang="en-US" sz="2000" kern="0" dirty="0">
                <a:solidFill>
                  <a:prstClr val="black"/>
                </a:solidFill>
              </a:rPr>
              <a:t>行う。</a:t>
            </a:r>
            <a:endParaRPr kumimoji="0" lang="en-US" altLang="ja-JP" sz="2000" kern="0" dirty="0">
              <a:solidFill>
                <a:prstClr val="black"/>
              </a:solidFill>
            </a:endParaRPr>
          </a:p>
          <a:p>
            <a:pPr fontAlgn="base">
              <a:lnSpc>
                <a:spcPts val="2000"/>
              </a:lnSpc>
              <a:spcAft>
                <a:spcPct val="0"/>
              </a:spcAft>
              <a:defRPr/>
            </a:pPr>
            <a:r>
              <a:rPr kumimoji="0" lang="en-US" altLang="ja-JP" sz="1400" kern="0" dirty="0">
                <a:solidFill>
                  <a:prstClr val="black"/>
                </a:solidFill>
              </a:rPr>
              <a:t>【</a:t>
            </a:r>
            <a:r>
              <a:rPr kumimoji="0" lang="ja-JP" altLang="en-US" sz="1400" kern="0" dirty="0">
                <a:solidFill>
                  <a:prstClr val="black"/>
                </a:solidFill>
              </a:rPr>
              <a:t>評価の実施方法等</a:t>
            </a:r>
            <a:r>
              <a:rPr kumimoji="0" lang="en-US" altLang="ja-JP" sz="1400" kern="0" dirty="0">
                <a:solidFill>
                  <a:prstClr val="black"/>
                </a:solidFill>
              </a:rPr>
              <a:t>】</a:t>
            </a:r>
          </a:p>
          <a:p>
            <a:pPr fontAlgn="base">
              <a:spcAft>
                <a:spcPct val="0"/>
              </a:spcAft>
              <a:defRPr/>
            </a:pPr>
            <a:r>
              <a:rPr kumimoji="0" lang="ja-JP" altLang="en-US" sz="1400" kern="0" dirty="0">
                <a:solidFill>
                  <a:prstClr val="black"/>
                </a:solidFill>
              </a:rPr>
              <a:t>　①</a:t>
            </a:r>
            <a:r>
              <a:rPr kumimoji="0" lang="ja-JP" altLang="en-US" sz="1400" kern="0" dirty="0" smtClean="0">
                <a:solidFill>
                  <a:prstClr val="black"/>
                </a:solidFill>
              </a:rPr>
              <a:t>平成２７年３月から６月に</a:t>
            </a:r>
            <a:r>
              <a:rPr kumimoji="0" lang="ja-JP" altLang="en-US" sz="1400" kern="0" dirty="0">
                <a:solidFill>
                  <a:prstClr val="black"/>
                </a:solidFill>
              </a:rPr>
              <a:t>かけ関係学会</a:t>
            </a:r>
            <a:r>
              <a:rPr kumimoji="0" lang="ja-JP" altLang="en-US" sz="1400" kern="0" dirty="0" smtClean="0">
                <a:solidFill>
                  <a:prstClr val="black"/>
                </a:solidFill>
              </a:rPr>
              <a:t>から</a:t>
            </a:r>
            <a:r>
              <a:rPr kumimoji="0" lang="ja-JP" altLang="en-US" sz="1400" kern="0" dirty="0">
                <a:solidFill>
                  <a:prstClr val="black"/>
                </a:solidFill>
              </a:rPr>
              <a:t>９１４</a:t>
            </a:r>
            <a:r>
              <a:rPr kumimoji="0" lang="ja-JP" altLang="en-US" sz="1400" kern="0" dirty="0" smtClean="0">
                <a:solidFill>
                  <a:prstClr val="black"/>
                </a:solidFill>
              </a:rPr>
              <a:t>件</a:t>
            </a:r>
            <a:r>
              <a:rPr kumimoji="0" lang="ja-JP" altLang="en-US" sz="1400" kern="0" dirty="0">
                <a:solidFill>
                  <a:prstClr val="black"/>
                </a:solidFill>
              </a:rPr>
              <a:t>（重複を含む）の提案書が提出</a:t>
            </a:r>
            <a:endParaRPr kumimoji="0" lang="en-US" altLang="ja-JP" sz="1400" kern="0" dirty="0">
              <a:solidFill>
                <a:prstClr val="black"/>
              </a:solidFill>
            </a:endParaRPr>
          </a:p>
          <a:p>
            <a:pPr marL="266700" indent="-266700" fontAlgn="base">
              <a:spcAft>
                <a:spcPct val="0"/>
              </a:spcAft>
              <a:defRPr/>
            </a:pPr>
            <a:r>
              <a:rPr kumimoji="0" lang="ja-JP" altLang="en-US" sz="1400" kern="0" dirty="0">
                <a:solidFill>
                  <a:prstClr val="black"/>
                </a:solidFill>
              </a:rPr>
              <a:t>　②学会等のヒアリングや重複の確認を行い、基本</a:t>
            </a:r>
            <a:r>
              <a:rPr kumimoji="0" lang="ja-JP" altLang="en-US" sz="1400" kern="0" dirty="0" smtClean="0">
                <a:solidFill>
                  <a:prstClr val="black"/>
                </a:solidFill>
              </a:rPr>
              <a:t>診療料に係る提案や使用する医薬品等について医薬品医療機器等法上の承認が確認できない技術等</a:t>
            </a:r>
            <a:r>
              <a:rPr kumimoji="0" lang="ja-JP" altLang="en-US" sz="1400" kern="0" dirty="0">
                <a:solidFill>
                  <a:prstClr val="black"/>
                </a:solidFill>
              </a:rPr>
              <a:t>を除いた技術について検討を</a:t>
            </a:r>
            <a:r>
              <a:rPr kumimoji="0" lang="ja-JP" altLang="en-US" sz="1400" kern="0" dirty="0" smtClean="0">
                <a:solidFill>
                  <a:prstClr val="black"/>
                </a:solidFill>
              </a:rPr>
              <a:t>実施</a:t>
            </a:r>
            <a:endParaRPr kumimoji="0" lang="en-US" altLang="ja-JP" sz="1400" kern="0" dirty="0">
              <a:solidFill>
                <a:prstClr val="black"/>
              </a:solidFill>
            </a:endParaRPr>
          </a:p>
          <a:p>
            <a:pPr marL="266700" indent="-266700" fontAlgn="base">
              <a:spcAft>
                <a:spcPct val="0"/>
              </a:spcAft>
              <a:defRPr/>
            </a:pPr>
            <a:r>
              <a:rPr kumimoji="0" lang="ja-JP" altLang="en-US" sz="1400" kern="0" dirty="0">
                <a:solidFill>
                  <a:prstClr val="black"/>
                </a:solidFill>
              </a:rPr>
              <a:t>　③幅広い観点から評価が必要な</a:t>
            </a:r>
            <a:r>
              <a:rPr kumimoji="0" lang="ja-JP" altLang="en-US" sz="1400" kern="0" dirty="0" smtClean="0">
                <a:solidFill>
                  <a:prstClr val="black"/>
                </a:solidFill>
              </a:rPr>
              <a:t>技術に</a:t>
            </a:r>
            <a:r>
              <a:rPr kumimoji="0" lang="ja-JP" altLang="en-US" sz="1400" kern="0" dirty="0">
                <a:solidFill>
                  <a:prstClr val="black"/>
                </a:solidFill>
              </a:rPr>
              <a:t>ついて、専門的観点も踏まえ、分野横断的な幅広い観点から評価を実施</a:t>
            </a:r>
            <a:endParaRPr kumimoji="0" lang="en-US" altLang="ja-JP" sz="1400" kern="0" dirty="0">
              <a:solidFill>
                <a:prstClr val="black"/>
              </a:solidFill>
            </a:endParaRPr>
          </a:p>
          <a:p>
            <a:pPr marL="266700" indent="-266700" fontAlgn="base">
              <a:lnSpc>
                <a:spcPts val="2000"/>
              </a:lnSpc>
              <a:spcAft>
                <a:spcPct val="0"/>
              </a:spcAft>
              <a:defRPr/>
            </a:pPr>
            <a:endParaRPr kumimoji="0" lang="en-US" altLang="ja-JP" sz="1600"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2100"/>
              </a:lnSpc>
              <a:spcAft>
                <a:spcPct val="0"/>
              </a:spcAft>
              <a:defRPr/>
            </a:pPr>
            <a:endParaRPr kumimoji="0" lang="en-US" altLang="ja-JP" kern="0" dirty="0">
              <a:solidFill>
                <a:prstClr val="black"/>
              </a:solidFill>
            </a:endParaRPr>
          </a:p>
          <a:p>
            <a:pPr fontAlgn="base">
              <a:lnSpc>
                <a:spcPts val="1600"/>
              </a:lnSpc>
              <a:spcAft>
                <a:spcPct val="0"/>
              </a:spcAft>
              <a:defRPr/>
            </a:pPr>
            <a:r>
              <a:rPr kumimoji="0" lang="ja-JP" altLang="en-US" kern="0" dirty="0">
                <a:solidFill>
                  <a:prstClr val="black"/>
                </a:solidFill>
              </a:rPr>
              <a:t>　　　　　</a:t>
            </a:r>
            <a:endParaRPr kumimoji="0" lang="en-US" altLang="ja-JP" kern="0" dirty="0">
              <a:solidFill>
                <a:prstClr val="black"/>
              </a:solidFill>
            </a:endParaRPr>
          </a:p>
          <a:p>
            <a:pPr fontAlgn="base">
              <a:lnSpc>
                <a:spcPts val="1600"/>
              </a:lnSpc>
              <a:spcAft>
                <a:spcPct val="0"/>
              </a:spcAft>
              <a:defRPr/>
            </a:pPr>
            <a:r>
              <a:rPr kumimoji="0" lang="ja-JP" altLang="en-US" kern="0" dirty="0">
                <a:solidFill>
                  <a:prstClr val="black"/>
                </a:solidFill>
              </a:rPr>
              <a:t>　　</a:t>
            </a:r>
            <a:endParaRPr kumimoji="0" lang="en-US" altLang="ja-JP" kern="0" dirty="0">
              <a:solidFill>
                <a:prstClr val="black"/>
              </a:solidFill>
              <a:latin typeface="ＭＳ Ｐゴシック" pitchFamily="50" charset="-128"/>
            </a:endParaRPr>
          </a:p>
          <a:p>
            <a:pPr fontAlgn="base">
              <a:lnSpc>
                <a:spcPts val="1800"/>
              </a:lnSpc>
              <a:spcAft>
                <a:spcPct val="0"/>
              </a:spcAft>
              <a:defRPr/>
            </a:pPr>
            <a:endParaRPr kumimoji="0" lang="en-US" altLang="ja-JP" sz="1200" b="1" u="sng" kern="0" dirty="0">
              <a:solidFill>
                <a:prstClr val="black"/>
              </a:solidFill>
            </a:endParaRPr>
          </a:p>
          <a:p>
            <a:pPr marL="177800" indent="-177800" fontAlgn="base">
              <a:lnSpc>
                <a:spcPts val="2000"/>
              </a:lnSpc>
              <a:spcAft>
                <a:spcPct val="0"/>
              </a:spcAft>
              <a:defRPr/>
            </a:pPr>
            <a:r>
              <a:rPr kumimoji="0" lang="ja-JP" altLang="en-US" sz="1600" kern="0" dirty="0">
                <a:solidFill>
                  <a:prstClr val="black"/>
                </a:solidFill>
              </a:rPr>
              <a:t>　</a:t>
            </a:r>
            <a:endParaRPr kumimoji="0" lang="en-US" altLang="ja-JP" sz="1600" kern="0" dirty="0">
              <a:solidFill>
                <a:prstClr val="black"/>
              </a:solidFill>
              <a:latin typeface="ＭＳ Ｐゴシック" pitchFamily="50" charset="-128"/>
            </a:endParaRPr>
          </a:p>
        </p:txBody>
      </p:sp>
      <p:grpSp>
        <p:nvGrpSpPr>
          <p:cNvPr id="41" name="グループ化 40"/>
          <p:cNvGrpSpPr/>
          <p:nvPr/>
        </p:nvGrpSpPr>
        <p:grpSpPr>
          <a:xfrm>
            <a:off x="595178" y="3300483"/>
            <a:ext cx="8731658" cy="2295932"/>
            <a:chOff x="611188" y="3515775"/>
            <a:chExt cx="8601070" cy="2159775"/>
          </a:xfrm>
        </p:grpSpPr>
        <p:sp>
          <p:nvSpPr>
            <p:cNvPr id="42" name="角丸四角形 41"/>
            <p:cNvSpPr/>
            <p:nvPr/>
          </p:nvSpPr>
          <p:spPr bwMode="auto">
            <a:xfrm>
              <a:off x="611188" y="3518998"/>
              <a:ext cx="1214437" cy="1624012"/>
            </a:xfrm>
            <a:prstGeom prst="roundRect">
              <a:avLst/>
            </a:prstGeom>
            <a:gradFill rotWithShape="1">
              <a:gsLst>
                <a:gs pos="0">
                  <a:srgbClr val="F79646">
                    <a:tint val="50000"/>
                    <a:satMod val="300000"/>
                  </a:srgbClr>
                </a:gs>
                <a:gs pos="35000">
                  <a:srgbClr val="F79646">
                    <a:tint val="37000"/>
                    <a:satMod val="300000"/>
                  </a:srgbClr>
                </a:gs>
                <a:gs pos="100000">
                  <a:srgbClr val="F79646">
                    <a:tint val="15000"/>
                    <a:satMod val="350000"/>
                  </a:srgbClr>
                </a:gs>
              </a:gsLst>
              <a:lin ang="16200000" scaled="1"/>
            </a:gradFill>
            <a:ln w="9525" cap="flat" cmpd="sng" algn="ctr">
              <a:solidFill>
                <a:srgbClr val="F79646">
                  <a:shade val="95000"/>
                  <a:satMod val="105000"/>
                </a:srgbClr>
              </a:solidFill>
              <a:prstDash val="solid"/>
            </a:ln>
            <a:effectLst>
              <a:outerShdw blurRad="40000" dist="20000" dir="5400000" rotWithShape="0">
                <a:srgbClr val="000000">
                  <a:alpha val="38000"/>
                </a:srgbClr>
              </a:outerShdw>
            </a:effectLst>
          </p:spPr>
          <p:txBody>
            <a:bodyPr lIns="0" tIns="0" rIns="0" bIns="0" anchor="ctr"/>
            <a:lstStyle/>
            <a:p>
              <a:pPr algn="ctr">
                <a:defRPr/>
              </a:pPr>
              <a:r>
                <a:rPr kumimoji="0" lang="ja-JP" altLang="en-US" sz="900" b="1" kern="0" dirty="0">
                  <a:solidFill>
                    <a:prstClr val="black"/>
                  </a:solidFill>
                  <a:latin typeface="ＭＳ ゴシック" pitchFamily="49" charset="-128"/>
                  <a:ea typeface="ＭＳ ゴシック" pitchFamily="49" charset="-128"/>
                </a:rPr>
                <a:t>関係学会等から</a:t>
              </a:r>
              <a:r>
                <a:rPr kumimoji="0" lang="ja-JP" altLang="en-US" sz="900" b="1" kern="0" dirty="0" smtClean="0">
                  <a:solidFill>
                    <a:prstClr val="black"/>
                  </a:solidFill>
                  <a:latin typeface="ＭＳ ゴシック" pitchFamily="49" charset="-128"/>
                  <a:ea typeface="ＭＳ ゴシック" pitchFamily="49" charset="-128"/>
                </a:rPr>
                <a:t>の</a:t>
              </a:r>
              <a:endParaRPr kumimoji="0" lang="en-US" altLang="ja-JP" sz="900" b="1" kern="0" dirty="0" smtClean="0">
                <a:solidFill>
                  <a:prstClr val="black"/>
                </a:solidFill>
                <a:latin typeface="ＭＳ ゴシック" pitchFamily="49" charset="-128"/>
                <a:ea typeface="ＭＳ ゴシック" pitchFamily="49" charset="-128"/>
              </a:endParaRPr>
            </a:p>
            <a:p>
              <a:pPr algn="ctr">
                <a:defRPr/>
              </a:pPr>
              <a:r>
                <a:rPr kumimoji="0" lang="ja-JP" altLang="en-US" sz="900" b="1" kern="0" dirty="0" smtClean="0">
                  <a:solidFill>
                    <a:prstClr val="black"/>
                  </a:solidFill>
                  <a:latin typeface="ＭＳ ゴシック" pitchFamily="49" charset="-128"/>
                  <a:ea typeface="ＭＳ ゴシック" pitchFamily="49" charset="-128"/>
                </a:rPr>
                <a:t>提案書</a:t>
              </a:r>
              <a:endParaRPr kumimoji="0" lang="en-US" altLang="ja-JP" sz="900" b="1" kern="0" dirty="0">
                <a:solidFill>
                  <a:prstClr val="black"/>
                </a:solidFill>
                <a:latin typeface="ＭＳ ゴシック" pitchFamily="49" charset="-128"/>
                <a:ea typeface="ＭＳ ゴシック" pitchFamily="49" charset="-128"/>
              </a:endParaRPr>
            </a:p>
            <a:p>
              <a:pPr algn="ctr">
                <a:defRPr/>
              </a:pPr>
              <a:r>
                <a:rPr kumimoji="0" lang="ja-JP" altLang="en-US" sz="900" b="1" kern="0" dirty="0" smtClean="0">
                  <a:solidFill>
                    <a:prstClr val="black"/>
                  </a:solidFill>
                  <a:latin typeface="ＭＳ ゴシック" pitchFamily="49" charset="-128"/>
                  <a:ea typeface="ＭＳ ゴシック" pitchFamily="49" charset="-128"/>
                </a:rPr>
                <a:t>８８６件</a:t>
              </a:r>
              <a:endParaRPr kumimoji="0" lang="en-US" altLang="ja-JP" sz="900" b="1" kern="0" dirty="0">
                <a:solidFill>
                  <a:prstClr val="black"/>
                </a:solidFill>
                <a:latin typeface="ＭＳ ゴシック" pitchFamily="49" charset="-128"/>
                <a:ea typeface="ＭＳ ゴシック" pitchFamily="49" charset="-128"/>
              </a:endParaRPr>
            </a:p>
            <a:p>
              <a:pPr algn="ctr">
                <a:defRPr/>
              </a:pPr>
              <a:endParaRPr kumimoji="0" lang="en-US" altLang="ja-JP" sz="900" kern="0" dirty="0">
                <a:solidFill>
                  <a:prstClr val="black"/>
                </a:solidFill>
                <a:latin typeface="ＭＳ ゴシック" pitchFamily="49" charset="-128"/>
                <a:ea typeface="ＭＳ ゴシック" pitchFamily="49" charset="-128"/>
              </a:endParaRPr>
            </a:p>
            <a:p>
              <a:pPr algn="ctr">
                <a:defRPr/>
              </a:pPr>
              <a:r>
                <a:rPr kumimoji="0" lang="ja-JP" altLang="en-US" sz="900" b="1" kern="0" dirty="0">
                  <a:solidFill>
                    <a:prstClr val="black"/>
                  </a:solidFill>
                  <a:latin typeface="ＭＳ ゴシック" pitchFamily="49" charset="-128"/>
                  <a:ea typeface="ＭＳ ゴシック" pitchFamily="49" charset="-128"/>
                </a:rPr>
                <a:t>（重複</a:t>
              </a:r>
              <a:r>
                <a:rPr kumimoji="0" lang="ja-JP" altLang="en-US" sz="900" b="1" kern="0" dirty="0" smtClean="0">
                  <a:solidFill>
                    <a:prstClr val="black"/>
                  </a:solidFill>
                  <a:latin typeface="ＭＳ ゴシック" pitchFamily="49" charset="-128"/>
                  <a:ea typeface="ＭＳ ゴシック" pitchFamily="49" charset="-128"/>
                </a:rPr>
                <a:t>を含めると</a:t>
              </a:r>
              <a:endParaRPr kumimoji="0" lang="en-US" altLang="ja-JP" sz="900" b="1" kern="0" dirty="0" smtClean="0">
                <a:solidFill>
                  <a:prstClr val="black"/>
                </a:solidFill>
                <a:latin typeface="ＭＳ ゴシック" pitchFamily="49" charset="-128"/>
                <a:ea typeface="ＭＳ ゴシック" pitchFamily="49" charset="-128"/>
              </a:endParaRPr>
            </a:p>
            <a:p>
              <a:pPr algn="ctr">
                <a:defRPr/>
              </a:pPr>
              <a:r>
                <a:rPr kumimoji="0" lang="ja-JP" altLang="en-US" sz="900" b="1" kern="0" dirty="0">
                  <a:solidFill>
                    <a:prstClr val="black"/>
                  </a:solidFill>
                  <a:latin typeface="ＭＳ ゴシック" pitchFamily="49" charset="-128"/>
                  <a:ea typeface="ＭＳ ゴシック" pitchFamily="49" charset="-128"/>
                </a:rPr>
                <a:t>９１４</a:t>
              </a:r>
              <a:r>
                <a:rPr kumimoji="0" lang="ja-JP" altLang="en-US" sz="900" b="1" kern="0" dirty="0" smtClean="0">
                  <a:solidFill>
                    <a:prstClr val="black"/>
                  </a:solidFill>
                  <a:latin typeface="ＭＳ ゴシック" pitchFamily="49" charset="-128"/>
                  <a:ea typeface="ＭＳ ゴシック" pitchFamily="49" charset="-128"/>
                </a:rPr>
                <a:t>件</a:t>
              </a:r>
              <a:r>
                <a:rPr kumimoji="0" lang="ja-JP" altLang="en-US" sz="900" b="1" kern="0" dirty="0">
                  <a:solidFill>
                    <a:prstClr val="black"/>
                  </a:solidFill>
                  <a:latin typeface="ＭＳ ゴシック" pitchFamily="49" charset="-128"/>
                  <a:ea typeface="ＭＳ ゴシック" pitchFamily="49" charset="-128"/>
                </a:rPr>
                <a:t>）</a:t>
              </a:r>
              <a:endParaRPr kumimoji="0" lang="en-US" altLang="ja-JP" sz="900" b="1" kern="0" dirty="0">
                <a:solidFill>
                  <a:prstClr val="black"/>
                </a:solidFill>
                <a:latin typeface="ＭＳ ゴシック" pitchFamily="49" charset="-128"/>
                <a:ea typeface="ＭＳ ゴシック" pitchFamily="49" charset="-128"/>
              </a:endParaRPr>
            </a:p>
          </p:txBody>
        </p:sp>
        <p:sp>
          <p:nvSpPr>
            <p:cNvPr id="43" name="角丸四角形 42"/>
            <p:cNvSpPr/>
            <p:nvPr/>
          </p:nvSpPr>
          <p:spPr bwMode="auto">
            <a:xfrm>
              <a:off x="3235325" y="3518997"/>
              <a:ext cx="1949450" cy="1581889"/>
            </a:xfrm>
            <a:prstGeom prst="roundRect">
              <a:avLst>
                <a:gd name="adj" fmla="val 8418"/>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lIns="0" tIns="0" rIns="0" bIns="0" anchor="ctr"/>
            <a:lstStyle/>
            <a:p>
              <a:pPr algn="ctr">
                <a:defRPr/>
              </a:pPr>
              <a:r>
                <a:rPr kumimoji="0" lang="ja-JP" altLang="en-US" sz="1000" b="1" kern="0" dirty="0" smtClean="0">
                  <a:solidFill>
                    <a:prstClr val="black"/>
                  </a:solidFill>
                  <a:latin typeface="ＭＳ ゴシック" pitchFamily="49" charset="-128"/>
                  <a:ea typeface="ＭＳ ゴシック" pitchFamily="49" charset="-128"/>
                </a:rPr>
                <a:t>幅広い</a:t>
              </a:r>
              <a:r>
                <a:rPr kumimoji="0" lang="ja-JP" altLang="en-US" sz="1000" b="1" kern="0" dirty="0">
                  <a:solidFill>
                    <a:prstClr val="black"/>
                  </a:solidFill>
                  <a:latin typeface="ＭＳ ゴシック" pitchFamily="49" charset="-128"/>
                  <a:ea typeface="ＭＳ ゴシック" pitchFamily="49" charset="-128"/>
                </a:rPr>
                <a:t>観点</a:t>
              </a:r>
              <a:r>
                <a:rPr kumimoji="0" lang="ja-JP" altLang="en-US" sz="1000" b="1" kern="0" dirty="0" smtClean="0">
                  <a:solidFill>
                    <a:prstClr val="black"/>
                  </a:solidFill>
                  <a:latin typeface="ＭＳ ゴシック" pitchFamily="49" charset="-128"/>
                  <a:ea typeface="ＭＳ ゴシック" pitchFamily="49" charset="-128"/>
                </a:rPr>
                <a:t>から評価が</a:t>
              </a:r>
              <a:endParaRPr kumimoji="0" lang="en-US" altLang="ja-JP" sz="1000" b="1" kern="0" dirty="0" smtClean="0">
                <a:solidFill>
                  <a:prstClr val="black"/>
                </a:solidFill>
                <a:latin typeface="ＭＳ ゴシック" pitchFamily="49" charset="-128"/>
                <a:ea typeface="ＭＳ ゴシック" pitchFamily="49" charset="-128"/>
              </a:endParaRPr>
            </a:p>
            <a:p>
              <a:pPr algn="ctr">
                <a:defRPr/>
              </a:pPr>
              <a:r>
                <a:rPr kumimoji="0" lang="ja-JP" altLang="en-US" sz="1000" b="1" kern="0" dirty="0" smtClean="0">
                  <a:solidFill>
                    <a:prstClr val="black"/>
                  </a:solidFill>
                  <a:latin typeface="ＭＳ ゴシック" pitchFamily="49" charset="-128"/>
                  <a:ea typeface="ＭＳ ゴシック" pitchFamily="49" charset="-128"/>
                </a:rPr>
                <a:t>必要</a:t>
              </a:r>
              <a:r>
                <a:rPr kumimoji="0" lang="ja-JP" altLang="en-US" sz="1000" b="1" kern="0" dirty="0">
                  <a:solidFill>
                    <a:prstClr val="black"/>
                  </a:solidFill>
                  <a:latin typeface="ＭＳ ゴシック" pitchFamily="49" charset="-128"/>
                  <a:ea typeface="ＭＳ ゴシック" pitchFamily="49" charset="-128"/>
                </a:rPr>
                <a:t>な</a:t>
              </a:r>
              <a:r>
                <a:rPr kumimoji="0" lang="ja-JP" altLang="en-US" sz="1000" b="1" kern="0" dirty="0" smtClean="0">
                  <a:solidFill>
                    <a:prstClr val="black"/>
                  </a:solidFill>
                  <a:latin typeface="ＭＳ ゴシック" pitchFamily="49" charset="-128"/>
                  <a:ea typeface="ＭＳ ゴシック" pitchFamily="49" charset="-128"/>
                </a:rPr>
                <a:t>技術</a:t>
              </a:r>
              <a:endParaRPr kumimoji="0" lang="en-US" altLang="ja-JP" sz="1000" b="1" kern="0" dirty="0">
                <a:solidFill>
                  <a:prstClr val="black"/>
                </a:solidFill>
                <a:latin typeface="ＭＳ ゴシック" pitchFamily="49" charset="-128"/>
                <a:ea typeface="ＭＳ ゴシック" pitchFamily="49" charset="-128"/>
              </a:endParaRPr>
            </a:p>
            <a:p>
              <a:pPr algn="ctr">
                <a:defRPr/>
              </a:pPr>
              <a:r>
                <a:rPr kumimoji="0" lang="ja-JP" altLang="en-US" sz="900" b="1" kern="0" dirty="0">
                  <a:solidFill>
                    <a:prstClr val="black"/>
                  </a:solidFill>
                  <a:latin typeface="ＭＳ ゴシック" pitchFamily="49" charset="-128"/>
                  <a:ea typeface="ＭＳ ゴシック" pitchFamily="49" charset="-128"/>
                </a:rPr>
                <a:t>７３７</a:t>
              </a:r>
              <a:r>
                <a:rPr kumimoji="0" lang="ja-JP" altLang="en-US" sz="900" b="1" kern="0" dirty="0" smtClean="0">
                  <a:solidFill>
                    <a:prstClr val="black"/>
                  </a:solidFill>
                  <a:latin typeface="ＭＳ ゴシック" pitchFamily="49" charset="-128"/>
                  <a:ea typeface="ＭＳ ゴシック" pitchFamily="49" charset="-128"/>
                </a:rPr>
                <a:t>件</a:t>
              </a:r>
              <a:endParaRPr kumimoji="0" lang="en-US" altLang="ja-JP" sz="900" b="1" kern="0" dirty="0">
                <a:solidFill>
                  <a:prstClr val="black"/>
                </a:solidFill>
                <a:latin typeface="ＭＳ ゴシック" pitchFamily="49" charset="-128"/>
                <a:ea typeface="ＭＳ ゴシック" pitchFamily="49" charset="-128"/>
              </a:endParaRPr>
            </a:p>
            <a:p>
              <a:pPr algn="ctr">
                <a:defRPr/>
              </a:pPr>
              <a:r>
                <a:rPr kumimoji="0" lang="ja-JP" altLang="en-US" sz="900" b="1" kern="0" dirty="0">
                  <a:solidFill>
                    <a:prstClr val="black"/>
                  </a:solidFill>
                  <a:latin typeface="ＭＳ ゴシック" pitchFamily="49" charset="-128"/>
                  <a:ea typeface="ＭＳ ゴシック" pitchFamily="49" charset="-128"/>
                </a:rPr>
                <a:t>（新規技術　</a:t>
              </a:r>
              <a:r>
                <a:rPr kumimoji="0" lang="ja-JP" altLang="en-US" sz="900" b="1" kern="0" dirty="0" smtClean="0">
                  <a:solidFill>
                    <a:prstClr val="black"/>
                  </a:solidFill>
                  <a:latin typeface="ＭＳ ゴシック" pitchFamily="49" charset="-128"/>
                  <a:ea typeface="ＭＳ ゴシック" pitchFamily="49" charset="-128"/>
                </a:rPr>
                <a:t>２７２件</a:t>
              </a:r>
              <a:r>
                <a:rPr kumimoji="0" lang="ja-JP" altLang="en-US" sz="900" b="1" kern="0" dirty="0">
                  <a:solidFill>
                    <a:prstClr val="black"/>
                  </a:solidFill>
                  <a:latin typeface="ＭＳ ゴシック" pitchFamily="49" charset="-128"/>
                  <a:ea typeface="ＭＳ ゴシック" pitchFamily="49" charset="-128"/>
                </a:rPr>
                <a:t>）</a:t>
              </a:r>
              <a:endParaRPr kumimoji="0" lang="en-US" altLang="ja-JP" sz="900" b="1" kern="0" dirty="0">
                <a:solidFill>
                  <a:prstClr val="black"/>
                </a:solidFill>
                <a:latin typeface="ＭＳ ゴシック" pitchFamily="49" charset="-128"/>
                <a:ea typeface="ＭＳ ゴシック" pitchFamily="49" charset="-128"/>
              </a:endParaRPr>
            </a:p>
            <a:p>
              <a:pPr algn="ctr" fontAlgn="base">
                <a:spcBef>
                  <a:spcPct val="0"/>
                </a:spcBef>
                <a:spcAft>
                  <a:spcPct val="0"/>
                </a:spcAft>
                <a:defRPr/>
              </a:pPr>
              <a:r>
                <a:rPr kumimoji="0" lang="ja-JP" altLang="en-US" sz="900" b="1" kern="0" dirty="0">
                  <a:solidFill>
                    <a:prstClr val="black"/>
                  </a:solidFill>
                  <a:latin typeface="ＭＳ ゴシック" pitchFamily="49" charset="-128"/>
                  <a:ea typeface="ＭＳ ゴシック" pitchFamily="49" charset="-128"/>
                </a:rPr>
                <a:t>（既存技術　４６５</a:t>
              </a:r>
              <a:r>
                <a:rPr kumimoji="0" lang="ja-JP" altLang="en-US" sz="900" b="1" kern="0" dirty="0" smtClean="0">
                  <a:solidFill>
                    <a:prstClr val="black"/>
                  </a:solidFill>
                  <a:latin typeface="ＭＳ ゴシック" pitchFamily="49" charset="-128"/>
                  <a:ea typeface="ＭＳ ゴシック" pitchFamily="49" charset="-128"/>
                </a:rPr>
                <a:t>件）</a:t>
              </a:r>
              <a:endParaRPr kumimoji="0" lang="en-US" altLang="ja-JP" sz="900" b="1" kern="0" dirty="0" smtClean="0">
                <a:solidFill>
                  <a:prstClr val="black"/>
                </a:solidFill>
                <a:latin typeface="ＭＳ ゴシック" pitchFamily="49" charset="-128"/>
                <a:ea typeface="ＭＳ ゴシック" pitchFamily="49" charset="-128"/>
              </a:endParaRPr>
            </a:p>
            <a:p>
              <a:pPr algn="ctr" fontAlgn="base">
                <a:spcBef>
                  <a:spcPct val="0"/>
                </a:spcBef>
                <a:spcAft>
                  <a:spcPct val="0"/>
                </a:spcAft>
                <a:defRPr/>
              </a:pPr>
              <a:endParaRPr kumimoji="0" lang="en-US" altLang="ja-JP" sz="900" b="1" kern="0" dirty="0">
                <a:solidFill>
                  <a:prstClr val="black"/>
                </a:solidFill>
                <a:latin typeface="ＭＳ ゴシック" pitchFamily="49" charset="-128"/>
                <a:ea typeface="ＭＳ ゴシック" pitchFamily="49" charset="-128"/>
              </a:endParaRPr>
            </a:p>
            <a:p>
              <a:pPr algn="ctr" fontAlgn="base">
                <a:spcBef>
                  <a:spcPct val="0"/>
                </a:spcBef>
                <a:spcAft>
                  <a:spcPct val="0"/>
                </a:spcAft>
                <a:defRPr/>
              </a:pPr>
              <a:endParaRPr kumimoji="0" lang="en-US" altLang="ja-JP" sz="900" b="1" kern="0" dirty="0" smtClean="0">
                <a:solidFill>
                  <a:prstClr val="black"/>
                </a:solidFill>
                <a:latin typeface="ＭＳ ゴシック" pitchFamily="49" charset="-128"/>
                <a:ea typeface="ＭＳ ゴシック" pitchFamily="49" charset="-128"/>
              </a:endParaRPr>
            </a:p>
            <a:p>
              <a:pPr algn="ctr" fontAlgn="base">
                <a:spcBef>
                  <a:spcPct val="0"/>
                </a:spcBef>
                <a:spcAft>
                  <a:spcPct val="0"/>
                </a:spcAft>
                <a:defRPr/>
              </a:pPr>
              <a:endParaRPr kumimoji="0" lang="en-US" altLang="ja-JP" sz="900" b="1" kern="0" dirty="0">
                <a:solidFill>
                  <a:prstClr val="black"/>
                </a:solidFill>
                <a:latin typeface="ＭＳ ゴシック" pitchFamily="49" charset="-128"/>
                <a:ea typeface="ＭＳ ゴシック" pitchFamily="49" charset="-128"/>
              </a:endParaRPr>
            </a:p>
            <a:p>
              <a:pPr algn="ctr" fontAlgn="base">
                <a:spcBef>
                  <a:spcPct val="0"/>
                </a:spcBef>
                <a:spcAft>
                  <a:spcPct val="0"/>
                </a:spcAft>
                <a:defRPr/>
              </a:pPr>
              <a:endParaRPr kumimoji="0" lang="en-US" altLang="ja-JP" sz="900" b="1" kern="0" dirty="0" smtClean="0">
                <a:solidFill>
                  <a:prstClr val="black"/>
                </a:solidFill>
                <a:latin typeface="ＭＳ ゴシック" pitchFamily="49" charset="-128"/>
                <a:ea typeface="ＭＳ ゴシック" pitchFamily="49" charset="-128"/>
              </a:endParaRPr>
            </a:p>
            <a:p>
              <a:pPr algn="ctr" fontAlgn="base">
                <a:spcBef>
                  <a:spcPct val="0"/>
                </a:spcBef>
                <a:spcAft>
                  <a:spcPct val="0"/>
                </a:spcAft>
                <a:defRPr/>
              </a:pPr>
              <a:endParaRPr kumimoji="0" lang="en-US" altLang="ja-JP" sz="900" b="1" kern="0" dirty="0">
                <a:solidFill>
                  <a:prstClr val="black"/>
                </a:solidFill>
                <a:latin typeface="ＭＳ ゴシック" pitchFamily="49" charset="-128"/>
                <a:ea typeface="ＭＳ ゴシック" pitchFamily="49" charset="-128"/>
              </a:endParaRPr>
            </a:p>
            <a:p>
              <a:pPr algn="ctr" fontAlgn="base">
                <a:spcBef>
                  <a:spcPct val="0"/>
                </a:spcBef>
                <a:spcAft>
                  <a:spcPct val="0"/>
                </a:spcAft>
                <a:defRPr/>
              </a:pPr>
              <a:endParaRPr kumimoji="0" lang="en-US" altLang="ja-JP" sz="900" b="1" kern="0" dirty="0">
                <a:solidFill>
                  <a:prstClr val="black"/>
                </a:solidFill>
                <a:latin typeface="ＭＳ ゴシック" pitchFamily="49" charset="-128"/>
                <a:ea typeface="ＭＳ ゴシック" pitchFamily="49" charset="-128"/>
              </a:endParaRPr>
            </a:p>
          </p:txBody>
        </p:sp>
        <p:sp>
          <p:nvSpPr>
            <p:cNvPr id="45" name="角丸四角形 44"/>
            <p:cNvSpPr/>
            <p:nvPr/>
          </p:nvSpPr>
          <p:spPr bwMode="auto">
            <a:xfrm>
              <a:off x="6884988" y="3515775"/>
              <a:ext cx="2284143" cy="700469"/>
            </a:xfrm>
            <a:prstGeom prst="roundRect">
              <a:avLst/>
            </a:prstGeom>
            <a:gradFill rotWithShape="1">
              <a:gsLst>
                <a:gs pos="0">
                  <a:srgbClr val="8064A2">
                    <a:tint val="50000"/>
                    <a:satMod val="300000"/>
                  </a:srgbClr>
                </a:gs>
                <a:gs pos="35000">
                  <a:srgbClr val="8064A2">
                    <a:tint val="37000"/>
                    <a:satMod val="300000"/>
                  </a:srgbClr>
                </a:gs>
                <a:gs pos="100000">
                  <a:srgbClr val="8064A2">
                    <a:tint val="15000"/>
                    <a:satMod val="350000"/>
                  </a:srgbClr>
                </a:gs>
              </a:gsLst>
              <a:lin ang="16200000" scaled="1"/>
            </a:gradFill>
            <a:ln w="9525" cap="flat" cmpd="sng" algn="ctr">
              <a:solidFill>
                <a:srgbClr val="8064A2">
                  <a:shade val="95000"/>
                  <a:satMod val="105000"/>
                </a:srgbClr>
              </a:solidFill>
              <a:prstDash val="solid"/>
            </a:ln>
            <a:effectLst>
              <a:outerShdw blurRad="40000" dist="20000" dir="5400000" rotWithShape="0">
                <a:srgbClr val="000000">
                  <a:alpha val="38000"/>
                </a:srgbClr>
              </a:outerShdw>
            </a:effectLst>
          </p:spPr>
          <p:txBody>
            <a:bodyPr bIns="0" anchor="ctr"/>
            <a:lstStyle/>
            <a:p>
              <a:pPr algn="ctr">
                <a:defRPr/>
              </a:pPr>
              <a:r>
                <a:rPr kumimoji="0" lang="ja-JP" altLang="en-US" sz="1000" b="1" kern="0" dirty="0" smtClean="0">
                  <a:solidFill>
                    <a:prstClr val="black"/>
                  </a:solidFill>
                  <a:latin typeface="ＭＳ ゴシック" pitchFamily="49" charset="-128"/>
                  <a:ea typeface="ＭＳ ゴシック" pitchFamily="49" charset="-128"/>
                </a:rPr>
                <a:t>新規保険収載の評価等を</a:t>
              </a:r>
              <a:r>
                <a:rPr kumimoji="0" lang="ja-JP" altLang="en-US" sz="1000" b="1" kern="0" dirty="0">
                  <a:solidFill>
                    <a:prstClr val="black"/>
                  </a:solidFill>
                  <a:latin typeface="ＭＳ ゴシック" pitchFamily="49" charset="-128"/>
                  <a:ea typeface="ＭＳ ゴシック" pitchFamily="49" charset="-128"/>
                </a:rPr>
                <a:t>行う優先度が高いと考えられる</a:t>
              </a:r>
              <a:r>
                <a:rPr kumimoji="0" lang="ja-JP" altLang="en-US" sz="1000" b="1" kern="0" dirty="0" smtClean="0">
                  <a:solidFill>
                    <a:prstClr val="black"/>
                  </a:solidFill>
                  <a:latin typeface="ＭＳ ゴシック" pitchFamily="49" charset="-128"/>
                  <a:ea typeface="ＭＳ ゴシック" pitchFamily="49" charset="-128"/>
                </a:rPr>
                <a:t>技術</a:t>
              </a:r>
              <a:endParaRPr kumimoji="0" lang="en-US" altLang="ja-JP" sz="1000" b="1" kern="0" dirty="0" smtClean="0">
                <a:solidFill>
                  <a:prstClr val="black"/>
                </a:solidFill>
                <a:latin typeface="ＭＳ ゴシック" pitchFamily="49" charset="-128"/>
                <a:ea typeface="ＭＳ ゴシック" pitchFamily="49" charset="-128"/>
              </a:endParaRPr>
            </a:p>
            <a:p>
              <a:pPr algn="ctr">
                <a:defRPr/>
              </a:pPr>
              <a:r>
                <a:rPr kumimoji="0" lang="ja-JP" altLang="en-US" sz="900" b="1" kern="0" dirty="0">
                  <a:solidFill>
                    <a:prstClr val="black"/>
                  </a:solidFill>
                  <a:latin typeface="ＭＳ ゴシック" pitchFamily="49" charset="-128"/>
                  <a:ea typeface="ＭＳ ゴシック" pitchFamily="49" charset="-128"/>
                </a:rPr>
                <a:t>２２３</a:t>
              </a:r>
              <a:r>
                <a:rPr kumimoji="0" lang="ja-JP" altLang="en-US" sz="900" b="1" kern="0" dirty="0" smtClean="0">
                  <a:solidFill>
                    <a:prstClr val="black"/>
                  </a:solidFill>
                  <a:latin typeface="ＭＳ ゴシック" pitchFamily="49" charset="-128"/>
                  <a:ea typeface="ＭＳ ゴシック" pitchFamily="49" charset="-128"/>
                </a:rPr>
                <a:t>件</a:t>
              </a:r>
              <a:endParaRPr kumimoji="0" lang="en-US" altLang="ja-JP" sz="900" b="1" kern="0" dirty="0">
                <a:solidFill>
                  <a:prstClr val="black"/>
                </a:solidFill>
                <a:latin typeface="ＭＳ ゴシック" pitchFamily="49" charset="-128"/>
                <a:ea typeface="ＭＳ ゴシック" pitchFamily="49" charset="-128"/>
              </a:endParaRPr>
            </a:p>
            <a:p>
              <a:pPr algn="ctr">
                <a:defRPr/>
              </a:pPr>
              <a:r>
                <a:rPr kumimoji="0" lang="ja-JP" altLang="en-US" sz="900" b="1" kern="0" dirty="0">
                  <a:solidFill>
                    <a:prstClr val="black"/>
                  </a:solidFill>
                  <a:latin typeface="ＭＳ ゴシック" pitchFamily="49" charset="-128"/>
                  <a:ea typeface="ＭＳ ゴシック" pitchFamily="49" charset="-128"/>
                </a:rPr>
                <a:t>（新規</a:t>
              </a:r>
              <a:r>
                <a:rPr kumimoji="0" lang="ja-JP" altLang="en-US" sz="900" b="1" kern="0" dirty="0" smtClean="0">
                  <a:solidFill>
                    <a:prstClr val="black"/>
                  </a:solidFill>
                  <a:latin typeface="ＭＳ ゴシック" pitchFamily="49" charset="-128"/>
                  <a:ea typeface="ＭＳ ゴシック" pitchFamily="49" charset="-128"/>
                </a:rPr>
                <a:t>技術７８件</a:t>
              </a:r>
              <a:r>
                <a:rPr kumimoji="0" lang="ja-JP" altLang="en-US" sz="900" b="1" kern="0" dirty="0">
                  <a:solidFill>
                    <a:prstClr val="black"/>
                  </a:solidFill>
                  <a:latin typeface="ＭＳ ゴシック" pitchFamily="49" charset="-128"/>
                  <a:ea typeface="ＭＳ ゴシック" pitchFamily="49" charset="-128"/>
                </a:rPr>
                <a:t>）</a:t>
              </a:r>
              <a:endParaRPr kumimoji="0" lang="en-US" altLang="ja-JP" sz="900" b="1" kern="0" dirty="0">
                <a:solidFill>
                  <a:prstClr val="black"/>
                </a:solidFill>
                <a:latin typeface="ＭＳ ゴシック" pitchFamily="49" charset="-128"/>
                <a:ea typeface="ＭＳ ゴシック" pitchFamily="49" charset="-128"/>
              </a:endParaRPr>
            </a:p>
            <a:p>
              <a:pPr algn="ctr">
                <a:defRPr/>
              </a:pPr>
              <a:r>
                <a:rPr kumimoji="0" lang="ja-JP" altLang="en-US" sz="900" b="1" kern="0" dirty="0">
                  <a:solidFill>
                    <a:prstClr val="black"/>
                  </a:solidFill>
                  <a:latin typeface="ＭＳ ゴシック" pitchFamily="49" charset="-128"/>
                  <a:ea typeface="ＭＳ ゴシック" pitchFamily="49" charset="-128"/>
                </a:rPr>
                <a:t>（既存</a:t>
              </a:r>
              <a:r>
                <a:rPr kumimoji="0" lang="ja-JP" altLang="en-US" sz="900" b="1" kern="0" dirty="0" smtClean="0">
                  <a:solidFill>
                    <a:prstClr val="black"/>
                  </a:solidFill>
                  <a:latin typeface="ＭＳ ゴシック" pitchFamily="49" charset="-128"/>
                  <a:ea typeface="ＭＳ ゴシック" pitchFamily="49" charset="-128"/>
                </a:rPr>
                <a:t>技術</a:t>
              </a:r>
              <a:r>
                <a:rPr kumimoji="0" lang="ja-JP" altLang="en-US" sz="900" b="1" kern="0" dirty="0">
                  <a:solidFill>
                    <a:prstClr val="black"/>
                  </a:solidFill>
                  <a:latin typeface="ＭＳ ゴシック" pitchFamily="49" charset="-128"/>
                  <a:ea typeface="ＭＳ ゴシック" pitchFamily="49" charset="-128"/>
                </a:rPr>
                <a:t>１４５</a:t>
              </a:r>
              <a:r>
                <a:rPr kumimoji="0" lang="ja-JP" altLang="en-US" sz="900" b="1" kern="0" dirty="0" smtClean="0">
                  <a:solidFill>
                    <a:prstClr val="black"/>
                  </a:solidFill>
                  <a:latin typeface="ＭＳ ゴシック" pitchFamily="49" charset="-128"/>
                  <a:ea typeface="ＭＳ ゴシック" pitchFamily="49" charset="-128"/>
                </a:rPr>
                <a:t>件</a:t>
              </a:r>
              <a:r>
                <a:rPr kumimoji="0" lang="ja-JP" altLang="en-US" sz="900" b="1" kern="0" dirty="0">
                  <a:solidFill>
                    <a:prstClr val="black"/>
                  </a:solidFill>
                  <a:latin typeface="ＭＳ ゴシック" pitchFamily="49" charset="-128"/>
                  <a:ea typeface="ＭＳ ゴシック" pitchFamily="49" charset="-128"/>
                </a:rPr>
                <a:t>）</a:t>
              </a:r>
              <a:endParaRPr kumimoji="0" lang="en-US" altLang="ja-JP" sz="900" b="1" kern="0" dirty="0">
                <a:solidFill>
                  <a:prstClr val="black"/>
                </a:solidFill>
                <a:latin typeface="ＭＳ ゴシック" pitchFamily="49" charset="-128"/>
                <a:ea typeface="ＭＳ ゴシック" pitchFamily="49" charset="-128"/>
              </a:endParaRPr>
            </a:p>
          </p:txBody>
        </p:sp>
        <p:sp>
          <p:nvSpPr>
            <p:cNvPr id="46" name="角丸四角形 45"/>
            <p:cNvSpPr/>
            <p:nvPr/>
          </p:nvSpPr>
          <p:spPr bwMode="auto">
            <a:xfrm>
              <a:off x="6880225" y="4341987"/>
              <a:ext cx="2288905" cy="758900"/>
            </a:xfrm>
            <a:prstGeom prst="roundRect">
              <a:avLst>
                <a:gd name="adj" fmla="val 9694"/>
              </a:avLst>
            </a:prstGeom>
            <a:gradFill rotWithShape="1">
              <a:gsLst>
                <a:gs pos="0">
                  <a:srgbClr val="4F81BD">
                    <a:tint val="50000"/>
                    <a:satMod val="300000"/>
                  </a:srgbClr>
                </a:gs>
                <a:gs pos="35000">
                  <a:srgbClr val="4F81BD">
                    <a:tint val="37000"/>
                    <a:satMod val="300000"/>
                  </a:srgbClr>
                </a:gs>
                <a:gs pos="100000">
                  <a:srgbClr val="4F81BD">
                    <a:tint val="15000"/>
                    <a:satMod val="350000"/>
                  </a:srgbClr>
                </a:gs>
              </a:gsLst>
              <a:lin ang="16200000" scaled="1"/>
            </a:gradFill>
            <a:ln w="9525" cap="flat" cmpd="sng" algn="ctr">
              <a:solidFill>
                <a:srgbClr val="4F81BD">
                  <a:shade val="95000"/>
                  <a:satMod val="105000"/>
                </a:srgbClr>
              </a:solidFill>
              <a:prstDash val="solid"/>
            </a:ln>
            <a:effectLst>
              <a:outerShdw blurRad="40000" dist="20000" dir="5400000" rotWithShape="0">
                <a:srgbClr val="000000">
                  <a:alpha val="38000"/>
                </a:srgbClr>
              </a:outerShdw>
            </a:effectLst>
          </p:spPr>
          <p:txBody>
            <a:bodyPr lIns="0" rIns="0" bIns="0" anchor="ctr"/>
            <a:lstStyle/>
            <a:p>
              <a:pPr algn="ctr" fontAlgn="base">
                <a:spcBef>
                  <a:spcPct val="0"/>
                </a:spcBef>
                <a:spcAft>
                  <a:spcPct val="0"/>
                </a:spcAft>
                <a:defRPr/>
              </a:pPr>
              <a:r>
                <a:rPr kumimoji="0" lang="ja-JP" altLang="en-US" sz="1000" b="1" kern="0" dirty="0" smtClean="0">
                  <a:solidFill>
                    <a:prstClr val="black"/>
                  </a:solidFill>
                  <a:latin typeface="ＭＳ ゴシック" pitchFamily="49" charset="-128"/>
                  <a:ea typeface="ＭＳ ゴシック" pitchFamily="49" charset="-128"/>
                </a:rPr>
                <a:t>医療技術評価分科会としては</a:t>
              </a:r>
              <a:endParaRPr kumimoji="0" lang="en-US" altLang="ja-JP" sz="1000" b="1" kern="0" dirty="0" smtClean="0">
                <a:solidFill>
                  <a:prstClr val="black"/>
                </a:solidFill>
                <a:latin typeface="ＭＳ ゴシック" pitchFamily="49" charset="-128"/>
                <a:ea typeface="ＭＳ ゴシック" pitchFamily="49" charset="-128"/>
              </a:endParaRPr>
            </a:p>
            <a:p>
              <a:pPr algn="ctr" fontAlgn="base">
                <a:spcBef>
                  <a:spcPct val="0"/>
                </a:spcBef>
                <a:spcAft>
                  <a:spcPct val="0"/>
                </a:spcAft>
                <a:defRPr/>
              </a:pPr>
              <a:r>
                <a:rPr kumimoji="0" lang="ja-JP" altLang="en-US" sz="1000" b="1" kern="0" dirty="0" smtClean="0">
                  <a:solidFill>
                    <a:prstClr val="black"/>
                  </a:solidFill>
                  <a:latin typeface="ＭＳ ゴシック" pitchFamily="49" charset="-128"/>
                  <a:ea typeface="ＭＳ ゴシック" pitchFamily="49" charset="-128"/>
                </a:rPr>
                <a:t>今回</a:t>
              </a:r>
              <a:r>
                <a:rPr kumimoji="0" lang="ja-JP" altLang="en-US" sz="1000" b="1" kern="0" dirty="0">
                  <a:solidFill>
                    <a:prstClr val="black"/>
                  </a:solidFill>
                  <a:latin typeface="ＭＳ ゴシック" pitchFamily="49" charset="-128"/>
                  <a:ea typeface="ＭＳ ゴシック" pitchFamily="49" charset="-128"/>
                </a:rPr>
                <a:t>改定では対応</a:t>
              </a:r>
              <a:r>
                <a:rPr kumimoji="0" lang="ja-JP" altLang="en-US" sz="1000" b="1" kern="0" dirty="0" smtClean="0">
                  <a:solidFill>
                    <a:prstClr val="black"/>
                  </a:solidFill>
                  <a:latin typeface="ＭＳ ゴシック" pitchFamily="49" charset="-128"/>
                  <a:ea typeface="ＭＳ ゴシック" pitchFamily="49" charset="-128"/>
                </a:rPr>
                <a:t>を行わない技術</a:t>
              </a:r>
              <a:endParaRPr kumimoji="0" lang="en-US" altLang="ja-JP" sz="1000" b="1" kern="0" dirty="0">
                <a:solidFill>
                  <a:prstClr val="black"/>
                </a:solidFill>
                <a:latin typeface="ＭＳ ゴシック" pitchFamily="49" charset="-128"/>
                <a:ea typeface="ＭＳ ゴシック" pitchFamily="49" charset="-128"/>
              </a:endParaRPr>
            </a:p>
            <a:p>
              <a:pPr algn="ctr" fontAlgn="base">
                <a:spcBef>
                  <a:spcPct val="0"/>
                </a:spcBef>
                <a:spcAft>
                  <a:spcPct val="0"/>
                </a:spcAft>
                <a:defRPr/>
              </a:pPr>
              <a:r>
                <a:rPr kumimoji="0" lang="ja-JP" altLang="en-US" sz="900" b="1" kern="0" dirty="0" smtClean="0">
                  <a:solidFill>
                    <a:prstClr val="black"/>
                  </a:solidFill>
                  <a:latin typeface="ＭＳ ゴシック" pitchFamily="49" charset="-128"/>
                  <a:ea typeface="ＭＳ ゴシック" pitchFamily="49" charset="-128"/>
                </a:rPr>
                <a:t>４６４件</a:t>
              </a:r>
              <a:endParaRPr kumimoji="0" lang="en-US" altLang="ja-JP" sz="900" b="1" kern="0" dirty="0">
                <a:solidFill>
                  <a:prstClr val="black"/>
                </a:solidFill>
                <a:latin typeface="ＭＳ ゴシック" pitchFamily="49" charset="-128"/>
                <a:ea typeface="ＭＳ ゴシック" pitchFamily="49" charset="-128"/>
              </a:endParaRPr>
            </a:p>
            <a:p>
              <a:pPr algn="ctr">
                <a:defRPr/>
              </a:pPr>
              <a:r>
                <a:rPr kumimoji="0" lang="ja-JP" altLang="en-US" sz="900" b="1" kern="0" dirty="0" smtClean="0">
                  <a:solidFill>
                    <a:prstClr val="black"/>
                  </a:solidFill>
                  <a:latin typeface="ＭＳ ゴシック" pitchFamily="49" charset="-128"/>
                  <a:ea typeface="ＭＳ ゴシック" pitchFamily="49" charset="-128"/>
                </a:rPr>
                <a:t>（新規</a:t>
              </a:r>
              <a:r>
                <a:rPr kumimoji="0" lang="ja-JP" altLang="en-US" sz="900" b="1" kern="0" dirty="0">
                  <a:solidFill>
                    <a:prstClr val="black"/>
                  </a:solidFill>
                  <a:latin typeface="ＭＳ ゴシック" pitchFamily="49" charset="-128"/>
                  <a:ea typeface="ＭＳ ゴシック" pitchFamily="49" charset="-128"/>
                </a:rPr>
                <a:t>技術　１７６</a:t>
              </a:r>
              <a:r>
                <a:rPr kumimoji="0" lang="ja-JP" altLang="en-US" sz="900" b="1" kern="0" dirty="0" smtClean="0">
                  <a:solidFill>
                    <a:prstClr val="black"/>
                  </a:solidFill>
                  <a:latin typeface="ＭＳ ゴシック" pitchFamily="49" charset="-128"/>
                  <a:ea typeface="ＭＳ ゴシック" pitchFamily="49" charset="-128"/>
                </a:rPr>
                <a:t>件）</a:t>
              </a:r>
              <a:endParaRPr kumimoji="0" lang="en-US" altLang="ja-JP" sz="900" b="1" kern="0" dirty="0">
                <a:solidFill>
                  <a:prstClr val="black"/>
                </a:solidFill>
                <a:latin typeface="ＭＳ ゴシック" pitchFamily="49" charset="-128"/>
                <a:ea typeface="ＭＳ ゴシック" pitchFamily="49" charset="-128"/>
              </a:endParaRPr>
            </a:p>
            <a:p>
              <a:pPr algn="ctr" fontAlgn="base">
                <a:spcBef>
                  <a:spcPct val="0"/>
                </a:spcBef>
                <a:spcAft>
                  <a:spcPct val="0"/>
                </a:spcAft>
                <a:defRPr/>
              </a:pPr>
              <a:r>
                <a:rPr kumimoji="0" lang="ja-JP" altLang="en-US" sz="900" b="1" kern="0" dirty="0" smtClean="0">
                  <a:solidFill>
                    <a:prstClr val="black"/>
                  </a:solidFill>
                  <a:latin typeface="ＭＳ ゴシック" pitchFamily="49" charset="-128"/>
                  <a:ea typeface="ＭＳ ゴシック" pitchFamily="49" charset="-128"/>
                </a:rPr>
                <a:t>（既存</a:t>
              </a:r>
              <a:r>
                <a:rPr kumimoji="0" lang="ja-JP" altLang="en-US" sz="900" b="1" kern="0" dirty="0">
                  <a:solidFill>
                    <a:prstClr val="black"/>
                  </a:solidFill>
                  <a:latin typeface="ＭＳ ゴシック" pitchFamily="49" charset="-128"/>
                  <a:ea typeface="ＭＳ ゴシック" pitchFamily="49" charset="-128"/>
                </a:rPr>
                <a:t>技術　</a:t>
              </a:r>
              <a:r>
                <a:rPr kumimoji="0" lang="ja-JP" altLang="en-US" sz="900" b="1" kern="0" dirty="0" smtClean="0">
                  <a:solidFill>
                    <a:prstClr val="black"/>
                  </a:solidFill>
                  <a:latin typeface="ＭＳ ゴシック" pitchFamily="49" charset="-128"/>
                  <a:ea typeface="ＭＳ ゴシック" pitchFamily="49" charset="-128"/>
                </a:rPr>
                <a:t>２８８件）</a:t>
              </a:r>
              <a:endParaRPr kumimoji="0" lang="en-US" altLang="ja-JP" sz="900" b="1" kern="0" dirty="0">
                <a:solidFill>
                  <a:prstClr val="black"/>
                </a:solidFill>
                <a:latin typeface="ＭＳ ゴシック" pitchFamily="49" charset="-128"/>
                <a:ea typeface="ＭＳ ゴシック" pitchFamily="49" charset="-128"/>
              </a:endParaRPr>
            </a:p>
          </p:txBody>
        </p:sp>
        <p:sp>
          <p:nvSpPr>
            <p:cNvPr id="47" name="角丸四角形 46"/>
            <p:cNvSpPr/>
            <p:nvPr/>
          </p:nvSpPr>
          <p:spPr bwMode="auto">
            <a:xfrm>
              <a:off x="3297996" y="5291372"/>
              <a:ext cx="1911350" cy="384178"/>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bIns="0" anchor="ctr"/>
            <a:lstStyle/>
            <a:p>
              <a:pPr algn="ctr">
                <a:defRPr/>
              </a:pPr>
              <a:r>
                <a:rPr kumimoji="0" lang="ja-JP" altLang="en-US" sz="1000" b="1" kern="0" dirty="0" smtClean="0">
                  <a:solidFill>
                    <a:prstClr val="black"/>
                  </a:solidFill>
                  <a:latin typeface="ＭＳ ゴシック" pitchFamily="49" charset="-128"/>
                  <a:ea typeface="ＭＳ ゴシック" pitchFamily="49" charset="-128"/>
                </a:rPr>
                <a:t>評価対象外</a:t>
              </a:r>
              <a:endParaRPr kumimoji="0" lang="en-US" altLang="ja-JP" sz="1000" b="1" kern="0" dirty="0">
                <a:solidFill>
                  <a:prstClr val="black"/>
                </a:solidFill>
                <a:latin typeface="ＭＳ ゴシック" pitchFamily="49" charset="-128"/>
                <a:ea typeface="ＭＳ ゴシック" pitchFamily="49" charset="-128"/>
              </a:endParaRPr>
            </a:p>
            <a:p>
              <a:pPr algn="ctr">
                <a:defRPr/>
              </a:pPr>
              <a:r>
                <a:rPr kumimoji="0" lang="ja-JP" altLang="en-US" sz="900" b="1" kern="0" dirty="0">
                  <a:solidFill>
                    <a:prstClr val="black"/>
                  </a:solidFill>
                  <a:latin typeface="ＭＳ ゴシック" pitchFamily="49" charset="-128"/>
                  <a:ea typeface="ＭＳ ゴシック" pitchFamily="49" charset="-128"/>
                </a:rPr>
                <a:t>１４９</a:t>
              </a:r>
              <a:r>
                <a:rPr kumimoji="0" lang="ja-JP" altLang="en-US" sz="900" b="1" kern="0" dirty="0" smtClean="0">
                  <a:solidFill>
                    <a:prstClr val="black"/>
                  </a:solidFill>
                  <a:latin typeface="ＭＳ ゴシック" pitchFamily="49" charset="-128"/>
                  <a:ea typeface="ＭＳ ゴシック" pitchFamily="49" charset="-128"/>
                </a:rPr>
                <a:t>件</a:t>
              </a:r>
              <a:endParaRPr kumimoji="0" lang="en-US" altLang="ja-JP" sz="900" b="1" kern="0" dirty="0">
                <a:solidFill>
                  <a:prstClr val="black"/>
                </a:solidFill>
                <a:latin typeface="ＭＳ ゴシック" pitchFamily="49" charset="-128"/>
                <a:ea typeface="ＭＳ ゴシック" pitchFamily="49" charset="-128"/>
              </a:endParaRPr>
            </a:p>
          </p:txBody>
        </p:sp>
        <p:sp>
          <p:nvSpPr>
            <p:cNvPr id="48" name="角丸四角形 47"/>
            <p:cNvSpPr/>
            <p:nvPr/>
          </p:nvSpPr>
          <p:spPr bwMode="auto">
            <a:xfrm>
              <a:off x="6880225" y="5255208"/>
              <a:ext cx="2292080" cy="384178"/>
            </a:xfrm>
            <a:prstGeom prst="roundRect">
              <a:avLst/>
            </a:prstGeom>
            <a:gradFill rotWithShape="1">
              <a:gsLst>
                <a:gs pos="0">
                  <a:srgbClr val="9BBB59">
                    <a:tint val="50000"/>
                    <a:satMod val="300000"/>
                  </a:srgbClr>
                </a:gs>
                <a:gs pos="35000">
                  <a:srgbClr val="9BBB59">
                    <a:tint val="37000"/>
                    <a:satMod val="300000"/>
                  </a:srgbClr>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tIns="0" bIns="0" anchor="ctr"/>
            <a:lstStyle/>
            <a:p>
              <a:pPr algn="ctr" fontAlgn="base">
                <a:spcBef>
                  <a:spcPct val="0"/>
                </a:spcBef>
                <a:spcAft>
                  <a:spcPct val="0"/>
                </a:spcAft>
                <a:defRPr/>
              </a:pPr>
              <a:r>
                <a:rPr kumimoji="0" lang="ja-JP" altLang="en-US" sz="1000" b="1" kern="0" dirty="0" smtClean="0">
                  <a:solidFill>
                    <a:prstClr val="black"/>
                  </a:solidFill>
                  <a:latin typeface="ＭＳ ゴシック" pitchFamily="49" charset="-128"/>
                  <a:ea typeface="ＭＳ ゴシック" pitchFamily="49" charset="-128"/>
                </a:rPr>
                <a:t>評価対象外</a:t>
              </a:r>
              <a:endParaRPr kumimoji="0" lang="en-US" altLang="ja-JP" sz="1000" b="1" kern="0" dirty="0">
                <a:solidFill>
                  <a:prstClr val="black"/>
                </a:solidFill>
                <a:latin typeface="ＭＳ ゴシック" pitchFamily="49" charset="-128"/>
                <a:ea typeface="ＭＳ ゴシック" pitchFamily="49" charset="-128"/>
              </a:endParaRPr>
            </a:p>
            <a:p>
              <a:pPr algn="ctr" fontAlgn="base">
                <a:spcBef>
                  <a:spcPct val="0"/>
                </a:spcBef>
                <a:spcAft>
                  <a:spcPct val="0"/>
                </a:spcAft>
                <a:defRPr/>
              </a:pPr>
              <a:r>
                <a:rPr kumimoji="0" lang="ja-JP" altLang="en-US" sz="900" b="1" kern="0" dirty="0" smtClean="0">
                  <a:solidFill>
                    <a:prstClr val="black"/>
                  </a:solidFill>
                  <a:latin typeface="ＭＳ ゴシック" pitchFamily="49" charset="-128"/>
                  <a:ea typeface="ＭＳ ゴシック" pitchFamily="49" charset="-128"/>
                </a:rPr>
                <a:t>１６７件</a:t>
              </a:r>
              <a:endParaRPr kumimoji="0" lang="en-US" altLang="ja-JP" sz="900" b="1" kern="0" dirty="0">
                <a:solidFill>
                  <a:prstClr val="black"/>
                </a:solidFill>
                <a:latin typeface="ＭＳ ゴシック" pitchFamily="49" charset="-128"/>
                <a:ea typeface="ＭＳ ゴシック" pitchFamily="49" charset="-128"/>
              </a:endParaRPr>
            </a:p>
          </p:txBody>
        </p:sp>
        <p:grpSp>
          <p:nvGrpSpPr>
            <p:cNvPr id="49" name="グループ化 16"/>
            <p:cNvGrpSpPr>
              <a:grpSpLocks/>
            </p:cNvGrpSpPr>
            <p:nvPr/>
          </p:nvGrpSpPr>
          <p:grpSpPr bwMode="auto">
            <a:xfrm>
              <a:off x="2074863" y="3888885"/>
              <a:ext cx="993775" cy="1632583"/>
              <a:chOff x="1835711" y="2827033"/>
              <a:chExt cx="863581" cy="1826582"/>
            </a:xfrm>
          </p:grpSpPr>
          <p:cxnSp>
            <p:nvCxnSpPr>
              <p:cNvPr id="59" name="直線矢印コネクタ 58"/>
              <p:cNvCxnSpPr/>
              <p:nvPr/>
            </p:nvCxnSpPr>
            <p:spPr>
              <a:xfrm>
                <a:off x="1835711" y="2827033"/>
                <a:ext cx="863581" cy="0"/>
              </a:xfrm>
              <a:prstGeom prst="straightConnector1">
                <a:avLst/>
              </a:prstGeom>
              <a:noFill/>
              <a:ln w="9525" cap="flat" cmpd="sng" algn="ctr">
                <a:solidFill>
                  <a:sysClr val="windowText" lastClr="000000">
                    <a:shade val="95000"/>
                    <a:satMod val="105000"/>
                  </a:sysClr>
                </a:solidFill>
                <a:prstDash val="solid"/>
                <a:tailEnd type="arrow"/>
              </a:ln>
              <a:effectLst/>
            </p:spPr>
          </p:cxnSp>
          <p:cxnSp>
            <p:nvCxnSpPr>
              <p:cNvPr id="60" name="直線コネクタ 59"/>
              <p:cNvCxnSpPr/>
              <p:nvPr/>
            </p:nvCxnSpPr>
            <p:spPr>
              <a:xfrm flipH="1">
                <a:off x="2195765" y="2827033"/>
                <a:ext cx="1" cy="1826582"/>
              </a:xfrm>
              <a:prstGeom prst="line">
                <a:avLst/>
              </a:prstGeom>
              <a:noFill/>
              <a:ln w="9525" cap="flat" cmpd="sng" algn="ctr">
                <a:solidFill>
                  <a:sysClr val="windowText" lastClr="000000">
                    <a:shade val="95000"/>
                    <a:satMod val="105000"/>
                  </a:sysClr>
                </a:solidFill>
                <a:prstDash val="solid"/>
              </a:ln>
              <a:effectLst/>
            </p:spPr>
          </p:cxnSp>
          <p:cxnSp>
            <p:nvCxnSpPr>
              <p:cNvPr id="61" name="直線矢印コネクタ 60"/>
              <p:cNvCxnSpPr/>
              <p:nvPr/>
            </p:nvCxnSpPr>
            <p:spPr>
              <a:xfrm>
                <a:off x="2195765" y="4653615"/>
                <a:ext cx="503526" cy="0"/>
              </a:xfrm>
              <a:prstGeom prst="straightConnector1">
                <a:avLst/>
              </a:prstGeom>
              <a:noFill/>
              <a:ln w="9525" cap="flat" cmpd="sng" algn="ctr">
                <a:solidFill>
                  <a:sysClr val="windowText" lastClr="000000">
                    <a:shade val="95000"/>
                    <a:satMod val="105000"/>
                  </a:sysClr>
                </a:solidFill>
                <a:prstDash val="solid"/>
                <a:tailEnd type="arrow"/>
              </a:ln>
              <a:effectLst/>
            </p:spPr>
          </p:cxnSp>
        </p:grpSp>
        <p:grpSp>
          <p:nvGrpSpPr>
            <p:cNvPr id="50" name="グループ化 18"/>
            <p:cNvGrpSpPr>
              <a:grpSpLocks/>
            </p:cNvGrpSpPr>
            <p:nvPr/>
          </p:nvGrpSpPr>
          <p:grpSpPr bwMode="auto">
            <a:xfrm>
              <a:off x="6218238" y="3888882"/>
              <a:ext cx="414337" cy="949325"/>
              <a:chOff x="5436263" y="2852419"/>
              <a:chExt cx="360055" cy="1080374"/>
            </a:xfrm>
          </p:grpSpPr>
          <p:cxnSp>
            <p:nvCxnSpPr>
              <p:cNvPr id="57" name="直線矢印コネクタ 56"/>
              <p:cNvCxnSpPr/>
              <p:nvPr/>
            </p:nvCxnSpPr>
            <p:spPr>
              <a:xfrm flipV="1">
                <a:off x="5436263" y="2852419"/>
                <a:ext cx="349019" cy="3"/>
              </a:xfrm>
              <a:prstGeom prst="straightConnector1">
                <a:avLst/>
              </a:prstGeom>
              <a:noFill/>
              <a:ln w="9525" cap="flat" cmpd="sng" algn="ctr">
                <a:solidFill>
                  <a:sysClr val="windowText" lastClr="000000">
                    <a:shade val="95000"/>
                    <a:satMod val="105000"/>
                  </a:sysClr>
                </a:solidFill>
                <a:prstDash val="solid"/>
                <a:tailEnd type="arrow"/>
              </a:ln>
              <a:effectLst/>
            </p:spPr>
          </p:cxnSp>
          <p:cxnSp>
            <p:nvCxnSpPr>
              <p:cNvPr id="58" name="直線矢印コネクタ 57"/>
              <p:cNvCxnSpPr/>
              <p:nvPr/>
            </p:nvCxnSpPr>
            <p:spPr>
              <a:xfrm>
                <a:off x="5436263" y="3932793"/>
                <a:ext cx="360055" cy="0"/>
              </a:xfrm>
              <a:prstGeom prst="straightConnector1">
                <a:avLst/>
              </a:prstGeom>
              <a:noFill/>
              <a:ln w="9525" cap="flat" cmpd="sng" algn="ctr">
                <a:solidFill>
                  <a:sysClr val="windowText" lastClr="000000">
                    <a:shade val="95000"/>
                    <a:satMod val="105000"/>
                  </a:sysClr>
                </a:solidFill>
                <a:prstDash val="solid"/>
                <a:tailEnd type="arrow"/>
              </a:ln>
              <a:effectLst/>
            </p:spPr>
          </p:cxnSp>
        </p:grpSp>
        <p:cxnSp>
          <p:nvCxnSpPr>
            <p:cNvPr id="51" name="直線矢印コネクタ 50"/>
            <p:cNvCxnSpPr/>
            <p:nvPr/>
          </p:nvCxnSpPr>
          <p:spPr bwMode="auto">
            <a:xfrm flipV="1">
              <a:off x="5422900" y="5521468"/>
              <a:ext cx="1235075" cy="1919"/>
            </a:xfrm>
            <a:prstGeom prst="straightConnector1">
              <a:avLst/>
            </a:prstGeom>
            <a:noFill/>
            <a:ln w="9525" cap="flat" cmpd="sng" algn="ctr">
              <a:solidFill>
                <a:sysClr val="windowText" lastClr="000000">
                  <a:shade val="95000"/>
                  <a:satMod val="105000"/>
                </a:sysClr>
              </a:solidFill>
              <a:prstDash val="solid"/>
              <a:tailEnd type="arrow"/>
            </a:ln>
            <a:effectLst/>
          </p:spPr>
        </p:cxnSp>
        <p:cxnSp>
          <p:nvCxnSpPr>
            <p:cNvPr id="52" name="直線コネクタ 51"/>
            <p:cNvCxnSpPr/>
            <p:nvPr/>
          </p:nvCxnSpPr>
          <p:spPr bwMode="auto">
            <a:xfrm>
              <a:off x="2914645" y="5145691"/>
              <a:ext cx="6297613" cy="0"/>
            </a:xfrm>
            <a:prstGeom prst="line">
              <a:avLst/>
            </a:prstGeom>
            <a:noFill/>
            <a:ln w="9525" cap="flat" cmpd="sng" algn="ctr">
              <a:solidFill>
                <a:sysClr val="windowText" lastClr="000000">
                  <a:shade val="95000"/>
                  <a:satMod val="105000"/>
                </a:sysClr>
              </a:solidFill>
              <a:prstDash val="dash"/>
            </a:ln>
            <a:effectLst/>
          </p:spPr>
        </p:cxnSp>
        <p:sp>
          <p:nvSpPr>
            <p:cNvPr id="53" name="テキスト ボックス 52"/>
            <p:cNvSpPr txBox="1"/>
            <p:nvPr/>
          </p:nvSpPr>
          <p:spPr bwMode="auto">
            <a:xfrm>
              <a:off x="5899916" y="3518999"/>
              <a:ext cx="318332" cy="1815905"/>
            </a:xfrm>
            <a:prstGeom prst="rect">
              <a:avLst/>
            </a:prstGeom>
            <a:solidFill>
              <a:sysClr val="window" lastClr="FFFFFF"/>
            </a:solidFill>
            <a:ln w="25400" cap="flat" cmpd="sng" algn="ctr">
              <a:solidFill>
                <a:srgbClr val="4F81BD"/>
              </a:solidFill>
              <a:prstDash val="solid"/>
            </a:ln>
            <a:effectLst/>
          </p:spPr>
          <p:txBody>
            <a:bodyPr vert="eaVert" wrap="square">
              <a:spAutoFit/>
            </a:bodyPr>
            <a:lstStyle/>
            <a:p>
              <a:pPr fontAlgn="base">
                <a:spcBef>
                  <a:spcPct val="0"/>
                </a:spcBef>
                <a:spcAft>
                  <a:spcPct val="0"/>
                </a:spcAft>
                <a:defRPr/>
              </a:pPr>
              <a:r>
                <a:rPr kumimoji="0" lang="ja-JP" altLang="en-US" sz="900" kern="0" dirty="0" smtClean="0">
                  <a:solidFill>
                    <a:prstClr val="black"/>
                  </a:solidFill>
                </a:rPr>
                <a:t>　委員に</a:t>
              </a:r>
              <a:r>
                <a:rPr kumimoji="0" lang="ja-JP" altLang="en-US" sz="900" kern="0" dirty="0">
                  <a:solidFill>
                    <a:prstClr val="black"/>
                  </a:solidFill>
                </a:rPr>
                <a:t>よる評価及び会議での審議</a:t>
              </a:r>
            </a:p>
          </p:txBody>
        </p:sp>
        <p:cxnSp>
          <p:nvCxnSpPr>
            <p:cNvPr id="54" name="直線矢印コネクタ 53"/>
            <p:cNvCxnSpPr/>
            <p:nvPr/>
          </p:nvCxnSpPr>
          <p:spPr bwMode="auto">
            <a:xfrm flipV="1">
              <a:off x="5376709" y="4836910"/>
              <a:ext cx="287507" cy="1297"/>
            </a:xfrm>
            <a:prstGeom prst="straightConnector1">
              <a:avLst/>
            </a:prstGeom>
            <a:noFill/>
            <a:ln w="9525" cap="flat" cmpd="sng" algn="ctr">
              <a:solidFill>
                <a:sysClr val="windowText" lastClr="000000">
                  <a:shade val="95000"/>
                  <a:satMod val="105000"/>
                </a:sysClr>
              </a:solidFill>
              <a:prstDash val="solid"/>
              <a:tailEnd type="arrow"/>
            </a:ln>
            <a:effectLst/>
          </p:spPr>
        </p:cxnSp>
        <p:cxnSp>
          <p:nvCxnSpPr>
            <p:cNvPr id="55" name="直線矢印コネクタ 54"/>
            <p:cNvCxnSpPr/>
            <p:nvPr/>
          </p:nvCxnSpPr>
          <p:spPr bwMode="auto">
            <a:xfrm>
              <a:off x="5365162" y="3868319"/>
              <a:ext cx="287507" cy="0"/>
            </a:xfrm>
            <a:prstGeom prst="straightConnector1">
              <a:avLst/>
            </a:prstGeom>
            <a:noFill/>
            <a:ln w="9525" cap="flat" cmpd="sng" algn="ctr">
              <a:solidFill>
                <a:sysClr val="windowText" lastClr="000000">
                  <a:shade val="95000"/>
                  <a:satMod val="105000"/>
                </a:sysClr>
              </a:solidFill>
              <a:prstDash val="solid"/>
              <a:tailEnd type="arrow"/>
            </a:ln>
            <a:effectLst/>
          </p:spPr>
        </p:cxnSp>
        <p:cxnSp>
          <p:nvCxnSpPr>
            <p:cNvPr id="56" name="直線矢印コネクタ 55"/>
            <p:cNvCxnSpPr/>
            <p:nvPr/>
          </p:nvCxnSpPr>
          <p:spPr bwMode="auto">
            <a:xfrm>
              <a:off x="6218238" y="5334904"/>
              <a:ext cx="439738" cy="0"/>
            </a:xfrm>
            <a:prstGeom prst="straightConnector1">
              <a:avLst/>
            </a:prstGeom>
            <a:noFill/>
            <a:ln w="9525" cap="flat" cmpd="sng" algn="ctr">
              <a:solidFill>
                <a:sysClr val="windowText" lastClr="000000">
                  <a:shade val="95000"/>
                  <a:satMod val="105000"/>
                </a:sysClr>
              </a:solidFill>
              <a:prstDash val="solid"/>
              <a:tailEnd type="arrow"/>
            </a:ln>
            <a:effectLst/>
          </p:spPr>
        </p:cxnSp>
      </p:grpSp>
      <p:sp>
        <p:nvSpPr>
          <p:cNvPr id="3" name="正方形/長方形 2"/>
          <p:cNvSpPr/>
          <p:nvPr/>
        </p:nvSpPr>
        <p:spPr>
          <a:xfrm>
            <a:off x="164376" y="5805488"/>
            <a:ext cx="9488472" cy="923330"/>
          </a:xfrm>
          <a:prstGeom prst="rect">
            <a:avLst/>
          </a:prstGeom>
        </p:spPr>
        <p:txBody>
          <a:bodyPr wrap="square">
            <a:spAutoFit/>
          </a:bodyPr>
          <a:lstStyle/>
          <a:p>
            <a:r>
              <a:rPr lang="ja-JP" altLang="en-US" b="1" dirty="0" smtClean="0">
                <a:solidFill>
                  <a:prstClr val="black"/>
                </a:solidFill>
                <a:latin typeface="ＭＳ Ｐゴシック"/>
              </a:rPr>
              <a:t>例）</a:t>
            </a:r>
            <a:endParaRPr lang="en-US" altLang="ja-JP" b="1" dirty="0" smtClean="0">
              <a:solidFill>
                <a:prstClr val="black"/>
              </a:solidFill>
              <a:latin typeface="ＭＳ Ｐゴシック"/>
            </a:endParaRPr>
          </a:p>
          <a:p>
            <a:r>
              <a:rPr lang="ja-JP" altLang="en-US" b="1" spc="-100" dirty="0" smtClean="0">
                <a:solidFill>
                  <a:prstClr val="black"/>
                </a:solidFill>
                <a:latin typeface="ＭＳ Ｐゴシック"/>
              </a:rPr>
              <a:t>・新規技術；内視鏡下鼻腔手術、内視鏡経皮酸素ガス分圧連続測定、鼻腔・咽頭拭い液採取料など</a:t>
            </a:r>
            <a:endParaRPr lang="en-US" altLang="ja-JP" b="1" spc="-100" dirty="0" smtClean="0">
              <a:solidFill>
                <a:prstClr val="black"/>
              </a:solidFill>
              <a:latin typeface="ＭＳ Ｐゴシック"/>
            </a:endParaRPr>
          </a:p>
          <a:p>
            <a:r>
              <a:rPr lang="ja-JP" altLang="en-US" b="1" spc="-100" dirty="0" smtClean="0">
                <a:solidFill>
                  <a:prstClr val="black"/>
                </a:solidFill>
                <a:latin typeface="ＭＳ Ｐゴシック"/>
              </a:rPr>
              <a:t>・既存技術；</a:t>
            </a:r>
            <a:r>
              <a:rPr lang="ja-JP" altLang="en-US" b="1" spc="-100" dirty="0">
                <a:solidFill>
                  <a:prstClr val="black"/>
                </a:solidFill>
                <a:latin typeface="ＭＳ Ｐゴシック"/>
              </a:rPr>
              <a:t>採血</a:t>
            </a:r>
            <a:r>
              <a:rPr lang="ja-JP" altLang="en-US" b="1" spc="-100" dirty="0" smtClean="0">
                <a:solidFill>
                  <a:prstClr val="black"/>
                </a:solidFill>
                <a:latin typeface="ＭＳ Ｐゴシック"/>
              </a:rPr>
              <a:t>、コルポスコピー、創傷処置、血球成分除去療法、腹腔鏡下膵体尾部切除術など</a:t>
            </a:r>
            <a:endParaRPr lang="ja-JP" altLang="en-US" b="1" spc="-100" dirty="0">
              <a:solidFill>
                <a:prstClr val="black"/>
              </a:solidFill>
              <a:latin typeface="ＭＳ Ｐゴシック"/>
            </a:endParaRPr>
          </a:p>
        </p:txBody>
      </p:sp>
      <p:sp>
        <p:nvSpPr>
          <p:cNvPr id="4" name="角丸四角形 3"/>
          <p:cNvSpPr/>
          <p:nvPr/>
        </p:nvSpPr>
        <p:spPr>
          <a:xfrm>
            <a:off x="6895834" y="3214511"/>
            <a:ext cx="2430904" cy="930204"/>
          </a:xfrm>
          <a:prstGeom prst="roundRect">
            <a:avLst/>
          </a:prstGeom>
          <a:noFill/>
          <a:ln w="28575">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2"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a:t>
            </a:r>
          </a:p>
        </p:txBody>
      </p:sp>
      <p:sp>
        <p:nvSpPr>
          <p:cNvPr id="29"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123</a:t>
            </a:fld>
            <a:endParaRPr lang="ja-JP" altLang="en-US" dirty="0">
              <a:solidFill>
                <a:prstClr val="black"/>
              </a:solidFill>
            </a:endParaRPr>
          </a:p>
        </p:txBody>
      </p:sp>
      <p:sp>
        <p:nvSpPr>
          <p:cNvPr id="31" name="角丸四角形 30"/>
          <p:cNvSpPr/>
          <p:nvPr/>
        </p:nvSpPr>
        <p:spPr bwMode="auto">
          <a:xfrm>
            <a:off x="3453967" y="4265563"/>
            <a:ext cx="1656184" cy="546414"/>
          </a:xfrm>
          <a:prstGeom prst="roundRect">
            <a:avLst/>
          </a:prstGeom>
          <a:gradFill rotWithShape="1">
            <a:gsLst>
              <a:gs pos="0">
                <a:schemeClr val="accent1"/>
              </a:gs>
              <a:gs pos="18000">
                <a:srgbClr val="00B0F0"/>
              </a:gs>
              <a:gs pos="100000">
                <a:srgbClr val="9BBB59">
                  <a:tint val="15000"/>
                  <a:satMod val="350000"/>
                </a:srgbClr>
              </a:gs>
            </a:gsLst>
            <a:lin ang="16200000" scaled="1"/>
          </a:gradFill>
          <a:ln w="9525" cap="flat" cmpd="sng" algn="ctr">
            <a:solidFill>
              <a:srgbClr val="9BBB59">
                <a:shade val="95000"/>
                <a:satMod val="105000"/>
              </a:srgbClr>
            </a:solidFill>
            <a:prstDash val="solid"/>
          </a:ln>
          <a:effectLst>
            <a:outerShdw blurRad="40000" dist="20000" dir="5400000" rotWithShape="0">
              <a:srgbClr val="000000">
                <a:alpha val="38000"/>
              </a:srgbClr>
            </a:outerShdw>
          </a:effectLst>
        </p:spPr>
        <p:txBody>
          <a:bodyPr bIns="0" anchor="ctr"/>
          <a:lstStyle/>
          <a:p>
            <a:pPr algn="ctr">
              <a:defRPr/>
            </a:pPr>
            <a:r>
              <a:rPr kumimoji="0" lang="ja-JP" altLang="en-US" sz="900" b="1" kern="0" dirty="0">
                <a:solidFill>
                  <a:prstClr val="black"/>
                </a:solidFill>
                <a:latin typeface="ＭＳ ゴシック" pitchFamily="49" charset="-128"/>
                <a:ea typeface="ＭＳ ゴシック" pitchFamily="49" charset="-128"/>
              </a:rPr>
              <a:t>先進医療</a:t>
            </a:r>
            <a:r>
              <a:rPr kumimoji="0" lang="ja-JP" altLang="en-US" sz="900" b="1" kern="0" dirty="0" smtClean="0">
                <a:solidFill>
                  <a:prstClr val="black"/>
                </a:solidFill>
                <a:latin typeface="ＭＳ ゴシック" pitchFamily="49" charset="-128"/>
                <a:ea typeface="ＭＳ ゴシック" pitchFamily="49" charset="-128"/>
              </a:rPr>
              <a:t>で実施</a:t>
            </a:r>
            <a:endParaRPr kumimoji="0" lang="en-US" altLang="ja-JP" sz="900" b="1" kern="0" dirty="0" smtClean="0">
              <a:solidFill>
                <a:prstClr val="black"/>
              </a:solidFill>
              <a:latin typeface="ＭＳ ゴシック" pitchFamily="49" charset="-128"/>
              <a:ea typeface="ＭＳ ゴシック" pitchFamily="49" charset="-128"/>
            </a:endParaRPr>
          </a:p>
          <a:p>
            <a:pPr algn="ctr">
              <a:defRPr/>
            </a:pPr>
            <a:r>
              <a:rPr kumimoji="0" lang="ja-JP" altLang="en-US" sz="900" b="1" kern="0" dirty="0">
                <a:solidFill>
                  <a:prstClr val="black"/>
                </a:solidFill>
                <a:latin typeface="ＭＳ ゴシック" pitchFamily="49" charset="-128"/>
                <a:ea typeface="ＭＳ ゴシック" pitchFamily="49" charset="-128"/>
              </a:rPr>
              <a:t>されて</a:t>
            </a:r>
            <a:r>
              <a:rPr kumimoji="0" lang="ja-JP" altLang="en-US" sz="900" b="1" kern="0" dirty="0" smtClean="0">
                <a:solidFill>
                  <a:prstClr val="black"/>
                </a:solidFill>
                <a:latin typeface="ＭＳ ゴシック" pitchFamily="49" charset="-128"/>
                <a:ea typeface="ＭＳ ゴシック" pitchFamily="49" charset="-128"/>
              </a:rPr>
              <a:t>いる技術（注１）</a:t>
            </a:r>
            <a:endParaRPr kumimoji="0" lang="en-US" altLang="ja-JP" sz="900" b="1" kern="0" dirty="0">
              <a:solidFill>
                <a:prstClr val="black"/>
              </a:solidFill>
              <a:latin typeface="ＭＳ ゴシック" pitchFamily="49" charset="-128"/>
              <a:ea typeface="ＭＳ ゴシック" pitchFamily="49" charset="-128"/>
            </a:endParaRPr>
          </a:p>
          <a:p>
            <a:pPr algn="ctr">
              <a:defRPr/>
            </a:pPr>
            <a:r>
              <a:rPr kumimoji="0" lang="ja-JP" altLang="en-US" sz="900" b="1" kern="0" dirty="0" smtClean="0">
                <a:solidFill>
                  <a:prstClr val="black"/>
                </a:solidFill>
                <a:latin typeface="ＭＳ ゴシック" pitchFamily="49" charset="-128"/>
                <a:ea typeface="ＭＳ ゴシック" pitchFamily="49" charset="-128"/>
              </a:rPr>
              <a:t>１５件</a:t>
            </a:r>
            <a:endParaRPr kumimoji="0" lang="en-US" altLang="ja-JP" sz="900" b="1" kern="0" dirty="0">
              <a:solidFill>
                <a:prstClr val="black"/>
              </a:solidFill>
              <a:latin typeface="ＭＳ ゴシック" pitchFamily="49" charset="-128"/>
              <a:ea typeface="ＭＳ ゴシック" pitchFamily="49" charset="-128"/>
            </a:endParaRPr>
          </a:p>
        </p:txBody>
      </p:sp>
      <p:sp>
        <p:nvSpPr>
          <p:cNvPr id="33" name="正方形/長方形 32"/>
          <p:cNvSpPr/>
          <p:nvPr/>
        </p:nvSpPr>
        <p:spPr>
          <a:xfrm>
            <a:off x="5578989" y="5620890"/>
            <a:ext cx="3942810" cy="646331"/>
          </a:xfrm>
          <a:prstGeom prst="rect">
            <a:avLst/>
          </a:prstGeom>
        </p:spPr>
        <p:txBody>
          <a:bodyPr wrap="square">
            <a:spAutoFit/>
          </a:bodyPr>
          <a:lstStyle/>
          <a:p>
            <a:r>
              <a:rPr lang="ja-JP" altLang="en-US" sz="900" dirty="0">
                <a:solidFill>
                  <a:prstClr val="black"/>
                </a:solidFill>
              </a:rPr>
              <a:t>注１：先進医療技術は、提案書を提供の上、先進医療会議において評価。</a:t>
            </a:r>
            <a:endParaRPr lang="en-US" altLang="ja-JP" sz="900" dirty="0">
              <a:solidFill>
                <a:prstClr val="black"/>
              </a:solidFill>
            </a:endParaRPr>
          </a:p>
          <a:p>
            <a:r>
              <a:rPr lang="ja-JP" altLang="en-US" sz="900" dirty="0">
                <a:solidFill>
                  <a:prstClr val="black"/>
                </a:solidFill>
              </a:rPr>
              <a:t>注２：中医協総会において、提案書の内容について議論が行われている提案が別途 </a:t>
            </a:r>
            <a:r>
              <a:rPr lang="en-US" altLang="ja-JP" sz="900" dirty="0">
                <a:solidFill>
                  <a:prstClr val="black"/>
                </a:solidFill>
              </a:rPr>
              <a:t>29</a:t>
            </a:r>
            <a:r>
              <a:rPr lang="ja-JP" altLang="en-US" sz="900" dirty="0">
                <a:solidFill>
                  <a:prstClr val="black"/>
                </a:solidFill>
              </a:rPr>
              <a:t>件あり。</a:t>
            </a:r>
          </a:p>
          <a:p>
            <a:endParaRPr lang="en-US" altLang="ja-JP" sz="900" dirty="0">
              <a:solidFill>
                <a:prstClr val="black"/>
              </a:solidFill>
            </a:endParaRPr>
          </a:p>
        </p:txBody>
      </p:sp>
    </p:spTree>
    <p:extLst>
      <p:ext uri="{BB962C8B-B14F-4D97-AF65-F5344CB8AC3E}">
        <p14:creationId xmlns:p14="http://schemas.microsoft.com/office/powerpoint/2010/main" val="1920466581"/>
      </p:ext>
    </p:extLst>
  </p:cSld>
  <p:clrMapOvr>
    <a:masterClrMapping/>
  </p:clrMapOvr>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274354" y="1175907"/>
            <a:ext cx="9405257" cy="5545569"/>
          </a:xfrm>
          <a:prstGeom prst="rect">
            <a:avLst/>
          </a:prstGeom>
          <a:solidFill>
            <a:srgbClr val="FFFFAF">
              <a:alpha val="49804"/>
            </a:srgbClr>
          </a:solidFill>
          <a:ln w="9525">
            <a:solidFill>
              <a:schemeClr val="tx1"/>
            </a:solidFill>
            <a:miter lim="800000"/>
            <a:headEnd/>
            <a:tailEnd/>
          </a:ln>
        </p:spPr>
        <p:txBody>
          <a:bodyPr tIns="99692"/>
          <a:lstStyle/>
          <a:p>
            <a:pPr marL="342900" indent="-342900">
              <a:lnSpc>
                <a:spcPct val="90000"/>
              </a:lnSpc>
              <a:buFont typeface="+mj-lt"/>
              <a:buAutoNum type="arabicPeriod"/>
              <a:defRPr/>
            </a:pPr>
            <a:r>
              <a:rPr lang="ja-JP" altLang="en-US" sz="1600" b="1" dirty="0" smtClean="0">
                <a:solidFill>
                  <a:prstClr val="black"/>
                </a:solidFill>
              </a:rPr>
              <a:t>現在</a:t>
            </a:r>
            <a:r>
              <a:rPr lang="ja-JP" altLang="en-US" sz="1600" b="1" dirty="0">
                <a:solidFill>
                  <a:prstClr val="black"/>
                </a:solidFill>
              </a:rPr>
              <a:t>保険収載されていない鏡視下手術のうち、医療技術評価分科会での評価を踏まえ、</a:t>
            </a:r>
            <a:r>
              <a:rPr lang="ja-JP" altLang="en-US" sz="1600" b="1" dirty="0" smtClean="0">
                <a:solidFill>
                  <a:prstClr val="black"/>
                </a:solidFill>
              </a:rPr>
              <a:t>有効性及び</a:t>
            </a:r>
            <a:endParaRPr lang="en-US" altLang="ja-JP" sz="1600" b="1" dirty="0" smtClean="0">
              <a:solidFill>
                <a:prstClr val="black"/>
              </a:solidFill>
            </a:endParaRPr>
          </a:p>
          <a:p>
            <a:pPr>
              <a:lnSpc>
                <a:spcPct val="90000"/>
              </a:lnSpc>
              <a:defRPr/>
            </a:pPr>
            <a:r>
              <a:rPr lang="en-US" altLang="ja-JP" sz="1600" b="1" dirty="0">
                <a:solidFill>
                  <a:prstClr val="black"/>
                </a:solidFill>
              </a:rPr>
              <a:t> </a:t>
            </a:r>
            <a:r>
              <a:rPr lang="en-US" altLang="ja-JP" sz="1600" b="1" dirty="0" smtClean="0">
                <a:solidFill>
                  <a:prstClr val="black"/>
                </a:solidFill>
              </a:rPr>
              <a:t>    </a:t>
            </a:r>
            <a:r>
              <a:rPr lang="ja-JP" altLang="en-US" sz="1600" b="1" dirty="0" smtClean="0">
                <a:solidFill>
                  <a:prstClr val="black"/>
                </a:solidFill>
              </a:rPr>
              <a:t>安全性</a:t>
            </a:r>
            <a:r>
              <a:rPr lang="ja-JP" altLang="en-US" sz="1600" b="1" dirty="0">
                <a:solidFill>
                  <a:prstClr val="black"/>
                </a:solidFill>
              </a:rPr>
              <a:t>等</a:t>
            </a:r>
            <a:r>
              <a:rPr lang="ja-JP" altLang="en-US" sz="1600" b="1" dirty="0" smtClean="0">
                <a:solidFill>
                  <a:prstClr val="black"/>
                </a:solidFill>
              </a:rPr>
              <a:t>が確立している術式</a:t>
            </a:r>
            <a:r>
              <a:rPr lang="ja-JP" altLang="en-US" sz="1600" b="1" dirty="0">
                <a:solidFill>
                  <a:prstClr val="black"/>
                </a:solidFill>
              </a:rPr>
              <a:t>について項目の新設等を</a:t>
            </a:r>
            <a:r>
              <a:rPr lang="ja-JP" altLang="en-US" sz="1600" b="1" dirty="0" smtClean="0">
                <a:solidFill>
                  <a:prstClr val="black"/>
                </a:solidFill>
              </a:rPr>
              <a:t>行う</a:t>
            </a:r>
            <a:endParaRPr lang="en-US" altLang="ja-JP" sz="1600" b="1" dirty="0">
              <a:solidFill>
                <a:prstClr val="black"/>
              </a:solidFill>
            </a:endParaRPr>
          </a:p>
          <a:p>
            <a:pPr lvl="2">
              <a:lnSpc>
                <a:spcPct val="90000"/>
              </a:lnSpc>
              <a:defRPr/>
            </a:pP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新</a:t>
            </a:r>
            <a:r>
              <a:rPr lang="en-US" altLang="ja-JP" sz="1600" b="1" dirty="0">
                <a:solidFill>
                  <a:srgbClr val="0070C0"/>
                </a:solidFill>
                <a:latin typeface="ＭＳ Ｐゴシック" panose="020B0600070205080204" pitchFamily="50" charset="-128"/>
              </a:rPr>
              <a:t>)</a:t>
            </a:r>
            <a:r>
              <a:rPr lang="ja-JP" altLang="ja-JP" sz="1600" b="1" dirty="0">
                <a:solidFill>
                  <a:srgbClr val="0070C0"/>
                </a:solidFill>
                <a:latin typeface="ＭＳ Ｐゴシック" panose="020B0600070205080204" pitchFamily="50" charset="-128"/>
              </a:rPr>
              <a:t>　</a:t>
            </a:r>
            <a:r>
              <a:rPr lang="zh-TW" altLang="en-US" sz="1600" b="1" u="sng" dirty="0">
                <a:solidFill>
                  <a:srgbClr val="0070C0"/>
                </a:solidFill>
                <a:latin typeface="ＭＳ Ｐゴシック" panose="020B0600070205080204" pitchFamily="50" charset="-128"/>
                <a:ea typeface="ＭＳ Ｐゴシック" panose="020B0600070205080204" pitchFamily="50" charset="-128"/>
              </a:rPr>
              <a:t>内視鏡下鼻腔手術</a:t>
            </a:r>
            <a:r>
              <a:rPr lang="en-US" altLang="zh-TW" sz="1600" b="1" u="sng" dirty="0">
                <a:solidFill>
                  <a:srgbClr val="0070C0"/>
                </a:solidFill>
                <a:latin typeface="ＭＳ Ｐゴシック" panose="020B0600070205080204" pitchFamily="50" charset="-128"/>
                <a:ea typeface="ＭＳ Ｐゴシック" panose="020B0600070205080204" pitchFamily="50" charset="-128"/>
              </a:rPr>
              <a:t>Ⅰ</a:t>
            </a:r>
            <a:r>
              <a:rPr lang="zh-TW" altLang="en-US" sz="1600" b="1" u="sng" dirty="0">
                <a:solidFill>
                  <a:srgbClr val="0070C0"/>
                </a:solidFill>
                <a:latin typeface="ＭＳ Ｐゴシック" panose="020B0600070205080204" pitchFamily="50" charset="-128"/>
                <a:ea typeface="ＭＳ Ｐゴシック" panose="020B0600070205080204" pitchFamily="50" charset="-128"/>
              </a:rPr>
              <a:t>型（下鼻甲介手術）</a:t>
            </a:r>
            <a:r>
              <a:rPr lang="ja-JP" altLang="en-US" sz="1600" b="1" u="sng" dirty="0">
                <a:solidFill>
                  <a:srgbClr val="0070C0"/>
                </a:solidFill>
                <a:latin typeface="ＭＳ Ｐゴシック" panose="020B0600070205080204" pitchFamily="50" charset="-128"/>
              </a:rPr>
              <a:t>　　</a:t>
            </a:r>
            <a:r>
              <a:rPr lang="ja-JP" altLang="en-US" sz="1600" b="1" u="sng" dirty="0" smtClean="0">
                <a:solidFill>
                  <a:srgbClr val="0070C0"/>
                </a:solidFill>
                <a:latin typeface="ＭＳ Ｐゴシック" panose="020B0600070205080204" pitchFamily="50" charset="-128"/>
              </a:rPr>
              <a:t>５，５２０点</a:t>
            </a:r>
            <a:endParaRPr lang="en-US" altLang="ja-JP" sz="1600" b="1" u="sng" dirty="0">
              <a:solidFill>
                <a:srgbClr val="0070C0"/>
              </a:solidFill>
              <a:latin typeface="ＭＳ Ｐゴシック" panose="020B0600070205080204" pitchFamily="50" charset="-128"/>
            </a:endParaRPr>
          </a:p>
          <a:p>
            <a:pPr lvl="2">
              <a:lnSpc>
                <a:spcPct val="90000"/>
              </a:lnSpc>
              <a:defRPr/>
            </a:pPr>
            <a:r>
              <a:rPr lang="en-US" altLang="ja-JP" sz="1600" b="1" dirty="0" smtClean="0">
                <a:solidFill>
                  <a:srgbClr val="0070C0"/>
                </a:solidFill>
                <a:latin typeface="ＭＳ Ｐゴシック" panose="020B0600070205080204" pitchFamily="50" charset="-128"/>
              </a:rPr>
              <a:t>(</a:t>
            </a:r>
            <a:r>
              <a:rPr lang="ja-JP" altLang="en-US" sz="1600" b="1" dirty="0" smtClean="0">
                <a:solidFill>
                  <a:srgbClr val="0070C0"/>
                </a:solidFill>
                <a:latin typeface="ＭＳ Ｐゴシック" panose="020B0600070205080204" pitchFamily="50" charset="-128"/>
              </a:rPr>
              <a:t>新</a:t>
            </a:r>
            <a:r>
              <a:rPr lang="en-US" altLang="ja-JP" sz="1600" b="1" dirty="0" smtClean="0">
                <a:solidFill>
                  <a:srgbClr val="0070C0"/>
                </a:solidFill>
                <a:latin typeface="ＭＳ Ｐゴシック" panose="020B0600070205080204" pitchFamily="50" charset="-128"/>
              </a:rPr>
              <a:t>)</a:t>
            </a:r>
            <a:r>
              <a:rPr lang="ja-JP" altLang="en-US" sz="1600" b="1" dirty="0" smtClean="0">
                <a:solidFill>
                  <a:srgbClr val="0070C0"/>
                </a:solidFill>
                <a:latin typeface="ＭＳ Ｐゴシック" panose="020B0600070205080204" pitchFamily="50" charset="-128"/>
              </a:rPr>
              <a:t>　</a:t>
            </a:r>
            <a:r>
              <a:rPr lang="ja-JP" altLang="en-US" sz="1600" b="1" u="sng" dirty="0" smtClean="0">
                <a:solidFill>
                  <a:srgbClr val="0070C0"/>
                </a:solidFill>
                <a:latin typeface="ＭＳ Ｐゴシック" panose="020B0600070205080204" pitchFamily="50" charset="-128"/>
              </a:rPr>
              <a:t>腹腔鏡下臍ヘルニア手術　　　　　　　　　　 　９，５２０点</a:t>
            </a:r>
            <a:r>
              <a:rPr lang="ja-JP" altLang="en-US" sz="1600" b="1" dirty="0">
                <a:solidFill>
                  <a:srgbClr val="0070C0"/>
                </a:solidFill>
                <a:latin typeface="ＭＳ Ｐゴシック" panose="020B0600070205080204" pitchFamily="50" charset="-128"/>
              </a:rPr>
              <a:t>　　　</a:t>
            </a:r>
            <a:endParaRPr lang="en-US" altLang="ja-JP" sz="1600" b="1" dirty="0">
              <a:solidFill>
                <a:srgbClr val="0070C0"/>
              </a:solidFill>
              <a:latin typeface="ＭＳ Ｐゴシック" panose="020B0600070205080204" pitchFamily="50" charset="-128"/>
            </a:endParaRPr>
          </a:p>
          <a:p>
            <a:pPr lvl="2">
              <a:lnSpc>
                <a:spcPct val="90000"/>
              </a:lnSpc>
              <a:defRPr/>
            </a:pP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新</a:t>
            </a: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　</a:t>
            </a:r>
            <a:r>
              <a:rPr lang="ja-JP" altLang="en-US" sz="1600" b="1" u="sng" dirty="0" smtClean="0">
                <a:solidFill>
                  <a:srgbClr val="0070C0"/>
                </a:solidFill>
                <a:latin typeface="ＭＳ Ｐゴシック" panose="020B0600070205080204" pitchFamily="50" charset="-128"/>
              </a:rPr>
              <a:t>腹腔鏡下</a:t>
            </a:r>
            <a:r>
              <a:rPr lang="ja-JP" altLang="en-US" sz="1600" b="1" u="sng" dirty="0">
                <a:solidFill>
                  <a:srgbClr val="0070C0"/>
                </a:solidFill>
                <a:latin typeface="ＭＳ Ｐゴシック" panose="020B0600070205080204" pitchFamily="50" charset="-128"/>
              </a:rPr>
              <a:t>肝</a:t>
            </a:r>
            <a:r>
              <a:rPr lang="ja-JP" altLang="en-US" sz="1600" b="1" u="sng" dirty="0" smtClean="0">
                <a:solidFill>
                  <a:srgbClr val="0070C0"/>
                </a:solidFill>
                <a:latin typeface="ＭＳ Ｐゴシック" panose="020B0600070205080204" pitchFamily="50" charset="-128"/>
              </a:rPr>
              <a:t>切除術（亜区域切除）　        １０８，８２０点</a:t>
            </a:r>
            <a:endParaRPr lang="en-US" altLang="ja-JP" sz="1600" b="1" u="sng" dirty="0" smtClean="0">
              <a:solidFill>
                <a:srgbClr val="0070C0"/>
              </a:solidFill>
              <a:latin typeface="ＭＳ Ｐゴシック" panose="020B0600070205080204" pitchFamily="50" charset="-128"/>
            </a:endParaRPr>
          </a:p>
          <a:p>
            <a:pPr lvl="2">
              <a:lnSpc>
                <a:spcPct val="90000"/>
              </a:lnSpc>
              <a:defRPr/>
            </a:pP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新</a:t>
            </a:r>
            <a:r>
              <a:rPr lang="en-US" altLang="ja-JP" sz="1600" b="1" dirty="0">
                <a:solidFill>
                  <a:srgbClr val="0070C0"/>
                </a:solidFill>
                <a:latin typeface="ＭＳ Ｐゴシック" panose="020B0600070205080204" pitchFamily="50" charset="-128"/>
              </a:rPr>
              <a:t>)</a:t>
            </a:r>
            <a:r>
              <a:rPr lang="ja-JP" altLang="en-US" sz="1600" b="1" dirty="0">
                <a:solidFill>
                  <a:srgbClr val="0070C0"/>
                </a:solidFill>
                <a:latin typeface="ＭＳ Ｐゴシック" panose="020B0600070205080204" pitchFamily="50" charset="-128"/>
              </a:rPr>
              <a:t>　</a:t>
            </a:r>
            <a:r>
              <a:rPr lang="ja-JP" altLang="en-US" sz="1600" b="1" u="sng" dirty="0" smtClean="0">
                <a:solidFill>
                  <a:srgbClr val="0070C0"/>
                </a:solidFill>
                <a:latin typeface="ＭＳ Ｐゴシック" panose="020B0600070205080204" pitchFamily="50" charset="-128"/>
              </a:rPr>
              <a:t>腹腔鏡下膵頭</a:t>
            </a:r>
            <a:r>
              <a:rPr lang="ja-JP" altLang="en-US" sz="1600" b="1" u="sng" dirty="0">
                <a:solidFill>
                  <a:srgbClr val="0070C0"/>
                </a:solidFill>
                <a:latin typeface="ＭＳ Ｐゴシック" panose="020B0600070205080204" pitchFamily="50" charset="-128"/>
              </a:rPr>
              <a:t>十二指腸切除術　 </a:t>
            </a:r>
            <a:r>
              <a:rPr lang="ja-JP" altLang="en-US" sz="1600" b="1" u="sng" dirty="0" smtClean="0">
                <a:solidFill>
                  <a:srgbClr val="0070C0"/>
                </a:solidFill>
                <a:latin typeface="ＭＳ Ｐゴシック" panose="020B0600070205080204" pitchFamily="50" charset="-128"/>
              </a:rPr>
              <a:t>           １５８，４５０点</a:t>
            </a:r>
            <a:r>
              <a:rPr lang="ja-JP" altLang="en-US" sz="1600" b="1" dirty="0" smtClean="0">
                <a:solidFill>
                  <a:srgbClr val="0070C0"/>
                </a:solidFill>
                <a:latin typeface="ＭＳ Ｐゴシック" panose="020B0600070205080204" pitchFamily="50" charset="-128"/>
              </a:rPr>
              <a:t>      ほか</a:t>
            </a:r>
            <a:endParaRPr lang="ja-JP" altLang="en-US" sz="1600" b="1" dirty="0">
              <a:solidFill>
                <a:srgbClr val="0070C0"/>
              </a:solidFill>
              <a:latin typeface="ＭＳ Ｐゴシック" panose="020B0600070205080204" pitchFamily="50" charset="-128"/>
            </a:endParaRPr>
          </a:p>
          <a:p>
            <a:pPr marL="342900" indent="-342900">
              <a:lnSpc>
                <a:spcPct val="90000"/>
              </a:lnSpc>
              <a:spcBef>
                <a:spcPts val="1200"/>
              </a:spcBef>
              <a:buFontTx/>
              <a:buAutoNum type="arabicPeriod" startAt="2"/>
              <a:defRPr/>
            </a:pPr>
            <a:r>
              <a:rPr lang="ja-JP" altLang="en-US" sz="1600" b="1" dirty="0" smtClean="0">
                <a:solidFill>
                  <a:prstClr val="black"/>
                </a:solidFill>
              </a:rPr>
              <a:t>手術手技の高度化等への対応のため、</a:t>
            </a:r>
            <a:r>
              <a:rPr lang="ja-JP" altLang="en-US" sz="1600" b="1" dirty="0">
                <a:solidFill>
                  <a:prstClr val="black"/>
                </a:solidFill>
              </a:rPr>
              <a:t>医療技術評価分科会での</a:t>
            </a:r>
            <a:r>
              <a:rPr lang="ja-JP" altLang="en-US" sz="1600" b="1" dirty="0" smtClean="0">
                <a:solidFill>
                  <a:prstClr val="black"/>
                </a:solidFill>
              </a:rPr>
              <a:t>評価等を</a:t>
            </a:r>
            <a:r>
              <a:rPr lang="ja-JP" altLang="en-US" sz="1600" b="1" dirty="0">
                <a:solidFill>
                  <a:prstClr val="black"/>
                </a:solidFill>
              </a:rPr>
              <a:t>踏まえ</a:t>
            </a:r>
            <a:r>
              <a:rPr lang="ja-JP" altLang="en-US" sz="1600" b="1" dirty="0" smtClean="0">
                <a:solidFill>
                  <a:prstClr val="black"/>
                </a:solidFill>
              </a:rPr>
              <a:t>、項目の細分化等に</a:t>
            </a:r>
            <a:endParaRPr lang="en-US" altLang="ja-JP" sz="1600" b="1" dirty="0" smtClean="0">
              <a:solidFill>
                <a:prstClr val="black"/>
              </a:solidFill>
            </a:endParaRPr>
          </a:p>
          <a:p>
            <a:pPr>
              <a:lnSpc>
                <a:spcPct val="90000"/>
              </a:lnSpc>
              <a:defRPr/>
            </a:pPr>
            <a:r>
              <a:rPr lang="en-US" altLang="ja-JP" sz="1600" b="1" dirty="0">
                <a:solidFill>
                  <a:prstClr val="black"/>
                </a:solidFill>
              </a:rPr>
              <a:t> </a:t>
            </a:r>
            <a:r>
              <a:rPr lang="en-US" altLang="ja-JP" sz="1600" b="1" dirty="0" smtClean="0">
                <a:solidFill>
                  <a:prstClr val="black"/>
                </a:solidFill>
              </a:rPr>
              <a:t>   </a:t>
            </a:r>
            <a:r>
              <a:rPr lang="ja-JP" altLang="en-US" sz="1600" b="1" dirty="0" smtClean="0">
                <a:solidFill>
                  <a:prstClr val="black"/>
                </a:solidFill>
              </a:rPr>
              <a:t>より評価の見直し</a:t>
            </a:r>
            <a:r>
              <a:rPr lang="ja-JP" altLang="en-US" sz="1600" b="1" dirty="0">
                <a:solidFill>
                  <a:prstClr val="black"/>
                </a:solidFill>
              </a:rPr>
              <a:t>を</a:t>
            </a:r>
            <a:r>
              <a:rPr lang="ja-JP" altLang="en-US" sz="1600" b="1" dirty="0" smtClean="0">
                <a:solidFill>
                  <a:prstClr val="black"/>
                </a:solidFill>
              </a:rPr>
              <a:t>行う</a:t>
            </a:r>
            <a:endParaRPr lang="en-US" altLang="ja-JP" sz="1600" b="1" dirty="0" smtClean="0">
              <a:solidFill>
                <a:prstClr val="black"/>
              </a:solidFill>
            </a:endParaRPr>
          </a:p>
          <a:p>
            <a:pPr lvl="2">
              <a:lnSpc>
                <a:spcPct val="90000"/>
              </a:lnSpc>
              <a:spcBef>
                <a:spcPct val="20000"/>
              </a:spcBef>
              <a:defRPr/>
            </a:pPr>
            <a:endParaRPr lang="en-US" altLang="zh-TW" sz="1600" b="1" u="sng" dirty="0" smtClean="0">
              <a:solidFill>
                <a:srgbClr val="0070C0"/>
              </a:solidFill>
              <a:latin typeface="ＭＳ Ｐゴシック" panose="020B0600070205080204" pitchFamily="50" charset="-128"/>
              <a:ea typeface="ＭＳ Ｐゴシック" panose="020B0600070205080204" pitchFamily="50" charset="-128"/>
            </a:endParaRPr>
          </a:p>
          <a:p>
            <a:pPr lvl="2">
              <a:lnSpc>
                <a:spcPct val="90000"/>
              </a:lnSpc>
              <a:spcBef>
                <a:spcPct val="20000"/>
              </a:spcBef>
              <a:defRPr/>
            </a:pPr>
            <a:endParaRPr lang="en-US" altLang="zh-TW" b="1" u="sng" dirty="0">
              <a:solidFill>
                <a:srgbClr val="0070C0"/>
              </a:solidFill>
              <a:latin typeface="ＭＳ Ｐゴシック" panose="020B0600070205080204" pitchFamily="50" charset="-128"/>
              <a:ea typeface="ＭＳ Ｐゴシック" panose="020B0600070205080204" pitchFamily="50" charset="-128"/>
            </a:endParaRPr>
          </a:p>
          <a:p>
            <a:pPr lvl="2">
              <a:lnSpc>
                <a:spcPct val="90000"/>
              </a:lnSpc>
              <a:spcBef>
                <a:spcPct val="20000"/>
              </a:spcBef>
              <a:defRPr/>
            </a:pPr>
            <a:endParaRPr lang="en-US" altLang="zh-TW" b="1" u="sng" dirty="0" smtClean="0">
              <a:solidFill>
                <a:srgbClr val="0070C0"/>
              </a:solidFill>
              <a:latin typeface="ＭＳ Ｐゴシック" panose="020B0600070205080204" pitchFamily="50" charset="-128"/>
              <a:ea typeface="ＭＳ Ｐゴシック" panose="020B0600070205080204" pitchFamily="50" charset="-128"/>
            </a:endParaRPr>
          </a:p>
          <a:p>
            <a:pPr lvl="2">
              <a:lnSpc>
                <a:spcPct val="90000"/>
              </a:lnSpc>
              <a:spcBef>
                <a:spcPct val="20000"/>
              </a:spcBef>
              <a:defRPr/>
            </a:pPr>
            <a:endParaRPr lang="en-US" altLang="zh-TW" b="1" u="sng" dirty="0">
              <a:solidFill>
                <a:srgbClr val="0070C0"/>
              </a:solidFill>
              <a:latin typeface="ＭＳ Ｐゴシック" panose="020B0600070205080204" pitchFamily="50" charset="-128"/>
              <a:ea typeface="ＭＳ Ｐゴシック" panose="020B0600070205080204" pitchFamily="50" charset="-128"/>
            </a:endParaRPr>
          </a:p>
          <a:p>
            <a:pPr>
              <a:lnSpc>
                <a:spcPct val="90000"/>
              </a:lnSpc>
              <a:spcBef>
                <a:spcPct val="20000"/>
              </a:spcBef>
              <a:defRPr/>
            </a:pPr>
            <a:endParaRPr lang="ja-JP" altLang="en-US" u="sng" dirty="0">
              <a:solidFill>
                <a:srgbClr val="0070C0"/>
              </a:solidFill>
              <a:latin typeface="ＭＳ Ｐゴシック" panose="020B0600070205080204" pitchFamily="50" charset="-128"/>
            </a:endParaRPr>
          </a:p>
          <a:p>
            <a:pPr lvl="2">
              <a:lnSpc>
                <a:spcPct val="90000"/>
              </a:lnSpc>
              <a:spcBef>
                <a:spcPct val="20000"/>
              </a:spcBef>
              <a:defRPr/>
            </a:pPr>
            <a:r>
              <a:rPr lang="ja-JP" altLang="en-US" sz="1600" dirty="0" smtClean="0">
                <a:solidFill>
                  <a:prstClr val="black"/>
                </a:solidFill>
                <a:latin typeface="ＭＳ Ｐゴシック"/>
              </a:rPr>
              <a:t>　　　　</a:t>
            </a:r>
            <a:r>
              <a:rPr lang="ja-JP" altLang="en-US" sz="1400" dirty="0" smtClean="0">
                <a:solidFill>
                  <a:prstClr val="black"/>
                </a:solidFill>
                <a:latin typeface="ＭＳ Ｐゴシック"/>
              </a:rPr>
              <a:t>　　</a:t>
            </a:r>
            <a:endParaRPr lang="en-US" altLang="ja-JP" sz="1400" dirty="0">
              <a:solidFill>
                <a:prstClr val="black"/>
              </a:solidFill>
              <a:latin typeface="ＭＳ Ｐゴシック"/>
            </a:endParaRPr>
          </a:p>
        </p:txBody>
      </p:sp>
      <p:sp>
        <p:nvSpPr>
          <p:cNvPr id="2052" name="Rectangle 36"/>
          <p:cNvSpPr>
            <a:spLocks noChangeArrowheads="1"/>
          </p:cNvSpPr>
          <p:nvPr/>
        </p:nvSpPr>
        <p:spPr bwMode="auto">
          <a:xfrm>
            <a:off x="274322" y="798273"/>
            <a:ext cx="2302416" cy="37763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a:spcBef>
                <a:spcPct val="20000"/>
              </a:spcBef>
            </a:pPr>
            <a:r>
              <a:rPr lang="ja-JP" altLang="en-US" sz="1846" dirty="0">
                <a:solidFill>
                  <a:prstClr val="black"/>
                </a:solidFill>
              </a:rPr>
              <a:t>①</a:t>
            </a:r>
            <a:r>
              <a:rPr lang="ja-JP" altLang="en-US" sz="1846" dirty="0" smtClean="0">
                <a:solidFill>
                  <a:prstClr val="black"/>
                </a:solidFill>
              </a:rPr>
              <a:t>新たな手術の評価</a:t>
            </a:r>
            <a:endParaRPr lang="en-US" altLang="ja-JP" sz="1846" dirty="0">
              <a:solidFill>
                <a:prstClr val="black"/>
              </a:solidFill>
            </a:endParaRPr>
          </a:p>
        </p:txBody>
      </p:sp>
      <p:graphicFrame>
        <p:nvGraphicFramePr>
          <p:cNvPr id="10" name="表 9"/>
          <p:cNvGraphicFramePr>
            <a:graphicFrameLocks noGrp="1"/>
          </p:cNvGraphicFramePr>
          <p:nvPr>
            <p:extLst/>
          </p:nvPr>
        </p:nvGraphicFramePr>
        <p:xfrm>
          <a:off x="381001" y="3302157"/>
          <a:ext cx="3433354" cy="714376"/>
        </p:xfrm>
        <a:graphic>
          <a:graphicData uri="http://schemas.openxmlformats.org/drawingml/2006/table">
            <a:tbl>
              <a:tblPr firstRow="1" bandRow="1">
                <a:tableStyleId>{22838BEF-8BB2-4498-84A7-C5851F593DF1}</a:tableStyleId>
              </a:tblPr>
              <a:tblGrid>
                <a:gridCol w="2305282"/>
                <a:gridCol w="1128072"/>
              </a:tblGrid>
              <a:tr h="195204">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smtClean="0"/>
                        <a:t>現行</a:t>
                      </a:r>
                    </a:p>
                  </a:txBody>
                  <a:tcPr marL="80486" marR="80486" marT="37148" marB="37148" anchor="ctr"/>
                </a:tc>
                <a:tc hMerge="1">
                  <a:txBody>
                    <a:bodyPr/>
                    <a:lstStyle/>
                    <a:p>
                      <a:endParaRPr kumimoji="1" lang="ja-JP" altLang="en-US"/>
                    </a:p>
                  </a:txBody>
                  <a:tcPr/>
                </a:tc>
              </a:tr>
              <a:tr h="216464">
                <a:tc>
                  <a:txBody>
                    <a:bodyPr/>
                    <a:lstStyle/>
                    <a:p>
                      <a:pPr algn="l">
                        <a:lnSpc>
                          <a:spcPct val="100000"/>
                        </a:lnSpc>
                      </a:pPr>
                      <a:r>
                        <a:rPr kumimoji="1" lang="ja-JP" altLang="en-US" sz="1400" b="0" u="none" kern="1200" dirty="0" smtClean="0">
                          <a:solidFill>
                            <a:schemeClr val="tx1"/>
                          </a:solidFill>
                          <a:latin typeface="+mn-lt"/>
                          <a:ea typeface="+mn-ea"/>
                          <a:cs typeface="+mn-cs"/>
                        </a:rPr>
                        <a:t>骨盤骨折観血的手術</a:t>
                      </a:r>
                      <a:endParaRPr kumimoji="1" lang="en-US" altLang="ja-JP" sz="1400" b="0" u="none" kern="1200" dirty="0" smtClean="0">
                        <a:solidFill>
                          <a:schemeClr val="tx1"/>
                        </a:solidFill>
                        <a:latin typeface="+mn-lt"/>
                        <a:ea typeface="+mn-ea"/>
                        <a:cs typeface="+mn-cs"/>
                      </a:endParaRPr>
                    </a:p>
                    <a:p>
                      <a:pPr algn="l">
                        <a:lnSpc>
                          <a:spcPct val="100000"/>
                        </a:lnSpc>
                      </a:pPr>
                      <a:r>
                        <a:rPr kumimoji="1" lang="ja-JP" altLang="en-US" sz="1400" b="0" u="none" kern="1200" spc="-100" baseline="0" dirty="0" smtClean="0">
                          <a:solidFill>
                            <a:schemeClr val="tx1"/>
                          </a:solidFill>
                          <a:latin typeface="+mn-lt"/>
                          <a:ea typeface="+mn-ea"/>
                          <a:cs typeface="+mn-cs"/>
                        </a:rPr>
                        <a:t>（</a:t>
                      </a:r>
                      <a:r>
                        <a:rPr kumimoji="1" lang="ja-JP" altLang="en-US" sz="1400" b="0" u="none" kern="1200" spc="-140" baseline="0" dirty="0" smtClean="0">
                          <a:solidFill>
                            <a:schemeClr val="tx1"/>
                          </a:solidFill>
                          <a:latin typeface="+mn-lt"/>
                          <a:ea typeface="+mn-ea"/>
                          <a:cs typeface="+mn-cs"/>
                        </a:rPr>
                        <a:t>腸骨翼骨折観血的手術</a:t>
                      </a:r>
                      <a:r>
                        <a:rPr kumimoji="1" lang="ja-JP" altLang="en-US" sz="1400" b="0" u="none" kern="1200" spc="-100" baseline="0" dirty="0" smtClean="0">
                          <a:solidFill>
                            <a:schemeClr val="tx1"/>
                          </a:solidFill>
                          <a:latin typeface="+mn-lt"/>
                          <a:ea typeface="+mn-ea"/>
                          <a:cs typeface="+mn-cs"/>
                        </a:rPr>
                        <a:t>を除く。）</a:t>
                      </a:r>
                      <a:endParaRPr kumimoji="1" lang="ja-JP" altLang="en-US" sz="1400" b="0" u="none" kern="1200" spc="-100" baseline="0" dirty="0">
                        <a:solidFill>
                          <a:schemeClr val="tx1"/>
                        </a:solidFill>
                        <a:latin typeface="+mn-lt"/>
                        <a:ea typeface="+mn-ea"/>
                        <a:cs typeface="+mn-cs"/>
                      </a:endParaRPr>
                    </a:p>
                  </a:txBody>
                  <a:tcPr marL="0" marR="0" marT="0" marB="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u="none" dirty="0" smtClean="0">
                          <a:solidFill>
                            <a:schemeClr val="tx1"/>
                          </a:solidFill>
                        </a:rPr>
                        <a:t>２９，１９０点</a:t>
                      </a:r>
                      <a:endParaRPr kumimoji="1" lang="ja-JP" altLang="en-US" sz="1400" b="0" u="none" dirty="0">
                        <a:solidFill>
                          <a:schemeClr val="tx1"/>
                        </a:solidFill>
                        <a:latin typeface="ＭＳ ゴシック" pitchFamily="49" charset="-128"/>
                        <a:ea typeface="ＭＳ ゴシック" pitchFamily="49" charset="-128"/>
                      </a:endParaRPr>
                    </a:p>
                  </a:txBody>
                  <a:tcPr marL="74295" marR="74295" marT="37148" marB="37148" anchor="ctr"/>
                </a:tc>
              </a:tr>
            </a:tbl>
          </a:graphicData>
        </a:graphic>
      </p:graphicFrame>
      <p:graphicFrame>
        <p:nvGraphicFramePr>
          <p:cNvPr id="12" name="表 11"/>
          <p:cNvGraphicFramePr>
            <a:graphicFrameLocks noGrp="1"/>
          </p:cNvGraphicFramePr>
          <p:nvPr>
            <p:extLst/>
          </p:nvPr>
        </p:nvGraphicFramePr>
        <p:xfrm>
          <a:off x="4349931" y="3298723"/>
          <a:ext cx="5238206" cy="1120562"/>
        </p:xfrm>
        <a:graphic>
          <a:graphicData uri="http://schemas.openxmlformats.org/drawingml/2006/table">
            <a:tbl>
              <a:tblPr firstRow="1" bandRow="1">
                <a:tableStyleId>{C4B1156A-380E-4F78-BDF5-A606A8083BF9}</a:tableStyleId>
              </a:tblPr>
              <a:tblGrid>
                <a:gridCol w="4129100"/>
                <a:gridCol w="1109106"/>
              </a:tblGrid>
              <a:tr h="216990">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smtClean="0"/>
                        <a:t>改定</a:t>
                      </a:r>
                    </a:p>
                  </a:txBody>
                  <a:tcPr marL="0" marR="0" marT="0" marB="0" anchor="ctr"/>
                </a:tc>
                <a:tc hMerge="1">
                  <a:txBody>
                    <a:bodyPr/>
                    <a:lstStyle/>
                    <a:p>
                      <a:endParaRPr kumimoji="1" lang="ja-JP" altLang="en-US"/>
                    </a:p>
                  </a:txBody>
                  <a:tcPr/>
                </a:tc>
              </a:tr>
              <a:tr h="216990">
                <a:tc>
                  <a:txBody>
                    <a:bodyPr/>
                    <a:lstStyle/>
                    <a:p>
                      <a:pPr algn="l">
                        <a:lnSpc>
                          <a:spcPct val="100000"/>
                        </a:lnSpc>
                      </a:pPr>
                      <a:r>
                        <a:rPr kumimoji="1" lang="ja-JP" altLang="en-US" sz="1400" b="1" u="sng" dirty="0" smtClean="0">
                          <a:solidFill>
                            <a:srgbClr val="0070C0"/>
                          </a:solidFill>
                        </a:rPr>
                        <a:t>（改）</a:t>
                      </a:r>
                      <a:r>
                        <a:rPr kumimoji="1" lang="ja-JP" altLang="en-US" sz="1400" b="1" u="none" kern="1200" dirty="0" smtClean="0">
                          <a:solidFill>
                            <a:srgbClr val="0070C0"/>
                          </a:solidFill>
                          <a:latin typeface="ＭＳ Ｐゴシック" panose="020B0600070205080204" pitchFamily="50" charset="-128"/>
                          <a:ea typeface="+mn-ea"/>
                          <a:cs typeface="+mn-cs"/>
                        </a:rPr>
                        <a:t>　</a:t>
                      </a:r>
                      <a:r>
                        <a:rPr kumimoji="1" lang="ja-JP" altLang="en-US" sz="1400" b="0" u="none" kern="1200" dirty="0" smtClean="0">
                          <a:solidFill>
                            <a:schemeClr val="tx1"/>
                          </a:solidFill>
                          <a:latin typeface="+mn-lt"/>
                          <a:ea typeface="+mn-ea"/>
                          <a:cs typeface="+mn-cs"/>
                        </a:rPr>
                        <a:t>骨盤骨折観血的手術</a:t>
                      </a:r>
                      <a:endParaRPr kumimoji="1" lang="en-US" altLang="ja-JP" sz="1400" b="0" u="none" kern="1200" dirty="0" smtClean="0">
                        <a:solidFill>
                          <a:schemeClr val="tx1"/>
                        </a:solidFill>
                        <a:latin typeface="+mn-lt"/>
                        <a:ea typeface="+mn-ea"/>
                        <a:cs typeface="+mn-cs"/>
                      </a:endParaRPr>
                    </a:p>
                    <a:p>
                      <a:pPr algn="l">
                        <a:lnSpc>
                          <a:spcPct val="100000"/>
                        </a:lnSpc>
                      </a:pPr>
                      <a:r>
                        <a:rPr kumimoji="1" lang="ja-JP" altLang="en-US" sz="1400" b="0" u="none" kern="1200" spc="0" baseline="0" dirty="0" smtClean="0">
                          <a:solidFill>
                            <a:schemeClr val="tx1"/>
                          </a:solidFill>
                          <a:latin typeface="+mn-lt"/>
                          <a:ea typeface="+mn-ea"/>
                          <a:cs typeface="+mn-cs"/>
                        </a:rPr>
                        <a:t>（腸骨翼骨折観血的手術</a:t>
                      </a:r>
                      <a:r>
                        <a:rPr kumimoji="1" lang="ja-JP" altLang="en-US" sz="1400" b="1" u="sng" kern="1200" spc="0" baseline="0" dirty="0" smtClean="0">
                          <a:solidFill>
                            <a:srgbClr val="0070C0"/>
                          </a:solidFill>
                          <a:latin typeface="ＭＳ Ｐゴシック" panose="020B0600070205080204" pitchFamily="50" charset="-128"/>
                          <a:ea typeface="ＭＳ Ｐゴシック" panose="020B0600070205080204" pitchFamily="50" charset="-128"/>
                          <a:cs typeface="+mn-cs"/>
                        </a:rPr>
                        <a:t>及び</a:t>
                      </a:r>
                      <a:r>
                        <a:rPr kumimoji="1" lang="zh-TW" altLang="en-US" sz="1400" b="1" u="sng" kern="1200" spc="0" baseline="0" dirty="0" smtClean="0">
                          <a:solidFill>
                            <a:srgbClr val="0070C0"/>
                          </a:solidFill>
                          <a:latin typeface="ＭＳ Ｐゴシック" panose="020B0600070205080204" pitchFamily="50" charset="-128"/>
                          <a:ea typeface="ＭＳ Ｐゴシック" panose="020B0600070205080204" pitchFamily="50" charset="-128"/>
                          <a:cs typeface="+mn-cs"/>
                        </a:rPr>
                        <a:t>寛骨臼骨折観血的手術</a:t>
                      </a:r>
                      <a:r>
                        <a:rPr kumimoji="1" lang="ja-JP" altLang="en-US" sz="1400" b="0" u="none" kern="1200" spc="0" baseline="0" dirty="0" smtClean="0">
                          <a:solidFill>
                            <a:schemeClr val="tx1"/>
                          </a:solidFill>
                          <a:latin typeface="+mn-lt"/>
                          <a:ea typeface="+mn-ea"/>
                          <a:cs typeface="+mn-cs"/>
                        </a:rPr>
                        <a:t>を除く。）</a:t>
                      </a:r>
                      <a:endParaRPr kumimoji="1" lang="ja-JP" altLang="en-US" sz="1400" b="0" u="none" kern="1200" spc="0" baseline="0" dirty="0">
                        <a:solidFill>
                          <a:schemeClr val="tx1"/>
                        </a:solidFill>
                        <a:latin typeface="+mn-lt"/>
                        <a:ea typeface="+mn-ea"/>
                        <a:cs typeface="+mn-cs"/>
                      </a:endParaRPr>
                    </a:p>
                  </a:txBody>
                  <a:tcPr marL="0" marR="0" marT="0" marB="0"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ja-JP" altLang="en-US" sz="1400" b="1" u="sng" kern="1200" dirty="0" smtClean="0">
                          <a:solidFill>
                            <a:srgbClr val="0070C0"/>
                          </a:solidFill>
                          <a:latin typeface="+mn-lt"/>
                          <a:ea typeface="+mn-ea"/>
                          <a:cs typeface="+mn-cs"/>
                        </a:rPr>
                        <a:t>３２，１１０点</a:t>
                      </a:r>
                    </a:p>
                  </a:txBody>
                  <a:tcPr marL="0" marR="0" marT="0" marB="0" anchor="ctr"/>
                </a:tc>
              </a:tr>
              <a:tr h="263492">
                <a:tc>
                  <a:txBody>
                    <a:bodyPr/>
                    <a:lstStyle/>
                    <a:p>
                      <a:pPr algn="l">
                        <a:lnSpc>
                          <a:spcPct val="100000"/>
                        </a:lnSpc>
                      </a:pPr>
                      <a:r>
                        <a:rPr kumimoji="1" lang="ja-JP" altLang="en-US" sz="1400" b="1" u="sng" dirty="0" smtClean="0">
                          <a:solidFill>
                            <a:srgbClr val="0070C0"/>
                          </a:solidFill>
                        </a:rPr>
                        <a:t>（新）</a:t>
                      </a:r>
                      <a:r>
                        <a:rPr kumimoji="1" lang="ja-JP" altLang="en-US" sz="1400" b="1" u="sng" kern="1200" dirty="0" smtClean="0">
                          <a:solidFill>
                            <a:srgbClr val="0070C0"/>
                          </a:solidFill>
                          <a:latin typeface="ＭＳ Ｐゴシック" panose="020B0600070205080204" pitchFamily="50" charset="-128"/>
                          <a:ea typeface="ＭＳ Ｐゴシック" panose="020B0600070205080204" pitchFamily="50" charset="-128"/>
                          <a:cs typeface="+mn-cs"/>
                        </a:rPr>
                        <a:t>　</a:t>
                      </a:r>
                      <a:r>
                        <a:rPr kumimoji="1" lang="zh-TW" altLang="en-US" sz="1400" b="1" u="sng" kern="1200" dirty="0" smtClean="0">
                          <a:solidFill>
                            <a:srgbClr val="0070C0"/>
                          </a:solidFill>
                          <a:latin typeface="ＭＳ Ｐゴシック" panose="020B0600070205080204" pitchFamily="50" charset="-128"/>
                          <a:ea typeface="ＭＳ Ｐゴシック" panose="020B0600070205080204" pitchFamily="50" charset="-128"/>
                          <a:cs typeface="+mn-cs"/>
                        </a:rPr>
                        <a:t>寛骨臼骨折観血的手術</a:t>
                      </a:r>
                      <a:endParaRPr kumimoji="1" lang="ja-JP" altLang="en-US" sz="1400" b="1" u="sng" dirty="0">
                        <a:solidFill>
                          <a:srgbClr val="0070C0"/>
                        </a:solidFill>
                      </a:endParaRPr>
                    </a:p>
                  </a:txBody>
                  <a:tcPr marL="0" marR="0" marT="0" marB="0" anchor="ctr"/>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ja-JP" altLang="en-US" sz="1400" b="1" u="sng" dirty="0" smtClean="0">
                          <a:solidFill>
                            <a:srgbClr val="0070C0"/>
                          </a:solidFill>
                        </a:rPr>
                        <a:t>４３，７９０点</a:t>
                      </a:r>
                    </a:p>
                  </a:txBody>
                  <a:tcPr marL="0" marR="0" marT="0" marB="0" anchor="ctr"/>
                </a:tc>
              </a:tr>
            </a:tbl>
          </a:graphicData>
        </a:graphic>
      </p:graphicFrame>
      <p:graphicFrame>
        <p:nvGraphicFramePr>
          <p:cNvPr id="13" name="表 12"/>
          <p:cNvGraphicFramePr>
            <a:graphicFrameLocks noGrp="1"/>
          </p:cNvGraphicFramePr>
          <p:nvPr>
            <p:extLst/>
          </p:nvPr>
        </p:nvGraphicFramePr>
        <p:xfrm>
          <a:off x="381002" y="4458974"/>
          <a:ext cx="3433875" cy="692660"/>
        </p:xfrm>
        <a:graphic>
          <a:graphicData uri="http://schemas.openxmlformats.org/drawingml/2006/table">
            <a:tbl>
              <a:tblPr firstRow="1" bandRow="1">
                <a:tableStyleId>{22838BEF-8BB2-4498-84A7-C5851F593DF1}</a:tableStyleId>
              </a:tblPr>
              <a:tblGrid>
                <a:gridCol w="2305282"/>
                <a:gridCol w="1128593"/>
              </a:tblGrid>
              <a:tr h="254037">
                <a:tc gridSpan="2">
                  <a:txBody>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1" lang="ja-JP" altLang="en-US" sz="1400" b="1" dirty="0" smtClean="0"/>
                        <a:t>現行</a:t>
                      </a:r>
                    </a:p>
                  </a:txBody>
                  <a:tcPr marL="80486" marR="80486" marT="37148" marB="37148" anchor="ctr"/>
                </a:tc>
                <a:tc hMerge="1">
                  <a:txBody>
                    <a:bodyPr/>
                    <a:lstStyle/>
                    <a:p>
                      <a:endParaRPr kumimoji="1" lang="ja-JP" altLang="en-US"/>
                    </a:p>
                  </a:txBody>
                  <a:tcPr/>
                </a:tc>
              </a:tr>
              <a:tr h="429963">
                <a:tc>
                  <a:txBody>
                    <a:bodyPr/>
                    <a:lstStyle/>
                    <a:p>
                      <a:pPr algn="l">
                        <a:lnSpc>
                          <a:spcPct val="85000"/>
                        </a:lnSpc>
                      </a:pPr>
                      <a:r>
                        <a:rPr kumimoji="1" lang="ja-JP" altLang="en-US" sz="1400" b="0" u="none" kern="1200" dirty="0" smtClean="0">
                          <a:solidFill>
                            <a:schemeClr val="tx1"/>
                          </a:solidFill>
                          <a:latin typeface="+mn-lt"/>
                          <a:ea typeface="+mn-ea"/>
                          <a:cs typeface="+mn-cs"/>
                        </a:rPr>
                        <a:t>直腸脱手術</a:t>
                      </a:r>
                      <a:endParaRPr kumimoji="1" lang="en-US" altLang="ja-JP" sz="1400" b="0" u="none" kern="1200" dirty="0" smtClean="0">
                        <a:solidFill>
                          <a:schemeClr val="tx1"/>
                        </a:solidFill>
                        <a:latin typeface="+mn-lt"/>
                        <a:ea typeface="+mn-ea"/>
                        <a:cs typeface="+mn-cs"/>
                      </a:endParaRPr>
                    </a:p>
                    <a:p>
                      <a:pPr algn="l">
                        <a:lnSpc>
                          <a:spcPct val="85000"/>
                        </a:lnSpc>
                      </a:pPr>
                      <a:r>
                        <a:rPr kumimoji="1" lang="ja-JP" altLang="en-US" sz="1400" b="0" u="none" kern="1200" dirty="0" smtClean="0">
                          <a:solidFill>
                            <a:schemeClr val="tx1"/>
                          </a:solidFill>
                          <a:latin typeface="+mn-lt"/>
                          <a:ea typeface="+mn-ea"/>
                          <a:cs typeface="+mn-cs"/>
                        </a:rPr>
                        <a:t>１　経会陰によるもの</a:t>
                      </a:r>
                      <a:endParaRPr kumimoji="1" lang="ja-JP" altLang="en-US" sz="1400" b="0" u="none" kern="1200" dirty="0">
                        <a:solidFill>
                          <a:schemeClr val="tx1"/>
                        </a:solidFill>
                        <a:latin typeface="+mn-lt"/>
                        <a:ea typeface="+mn-ea"/>
                        <a:cs typeface="+mn-cs"/>
                      </a:endParaRPr>
                    </a:p>
                  </a:txBody>
                  <a:tcPr marL="80486" marR="80486" marT="37148" marB="37148" anchor="ctr"/>
                </a:tc>
                <a:tc>
                  <a:txBody>
                    <a:bodyPr/>
                    <a:lstStyle/>
                    <a:p>
                      <a:pPr marL="0" marR="0" indent="0" algn="ctr" defTabSz="914400" rtl="0" eaLnBrk="1" fontAlgn="auto" latinLnBrk="0" hangingPunct="1">
                        <a:lnSpc>
                          <a:spcPct val="85000"/>
                        </a:lnSpc>
                        <a:spcBef>
                          <a:spcPts val="0"/>
                        </a:spcBef>
                        <a:spcAft>
                          <a:spcPts val="0"/>
                        </a:spcAft>
                        <a:buClrTx/>
                        <a:buSzTx/>
                        <a:buFontTx/>
                        <a:buNone/>
                        <a:tabLst/>
                        <a:defRPr/>
                      </a:pPr>
                      <a:r>
                        <a:rPr kumimoji="1" lang="ja-JP" altLang="en-US" sz="1400" b="0" u="none" dirty="0" smtClean="0">
                          <a:solidFill>
                            <a:schemeClr val="tx1"/>
                          </a:solidFill>
                        </a:rPr>
                        <a:t>８，４１０点</a:t>
                      </a:r>
                      <a:endParaRPr kumimoji="1" lang="ja-JP" altLang="en-US" sz="1400" b="0" u="none" dirty="0">
                        <a:solidFill>
                          <a:schemeClr val="tx1"/>
                        </a:solidFill>
                        <a:latin typeface="ＭＳ ゴシック" pitchFamily="49" charset="-128"/>
                        <a:ea typeface="ＭＳ ゴシック" pitchFamily="49" charset="-128"/>
                      </a:endParaRPr>
                    </a:p>
                  </a:txBody>
                  <a:tcPr marL="74295" marR="74295" marT="37148" marB="37148" anchor="ctr"/>
                </a:tc>
              </a:tr>
            </a:tbl>
          </a:graphicData>
        </a:graphic>
      </p:graphicFrame>
      <p:graphicFrame>
        <p:nvGraphicFramePr>
          <p:cNvPr id="15" name="表 14"/>
          <p:cNvGraphicFramePr>
            <a:graphicFrameLocks noGrp="1"/>
          </p:cNvGraphicFramePr>
          <p:nvPr>
            <p:extLst/>
          </p:nvPr>
        </p:nvGraphicFramePr>
        <p:xfrm>
          <a:off x="4349931" y="4474676"/>
          <a:ext cx="5238206" cy="1137508"/>
        </p:xfrm>
        <a:graphic>
          <a:graphicData uri="http://schemas.openxmlformats.org/drawingml/2006/table">
            <a:tbl>
              <a:tblPr firstRow="1" bandRow="1">
                <a:tableStyleId>{C4B1156A-380E-4F78-BDF5-A606A8083BF9}</a:tableStyleId>
              </a:tblPr>
              <a:tblGrid>
                <a:gridCol w="4127863"/>
                <a:gridCol w="1110343"/>
              </a:tblGrid>
              <a:tr h="216990">
                <a:tc gridSpan="2">
                  <a:txBody>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1" lang="ja-JP" altLang="en-US" sz="1400" b="1" dirty="0" smtClean="0"/>
                        <a:t>改定</a:t>
                      </a:r>
                    </a:p>
                  </a:txBody>
                  <a:tcPr marL="80486" marR="80486" marT="37148" marB="37148" anchor="ctr"/>
                </a:tc>
                <a:tc hMerge="1">
                  <a:txBody>
                    <a:bodyPr/>
                    <a:lstStyle/>
                    <a:p>
                      <a:endParaRPr kumimoji="1" lang="ja-JP" altLang="en-US"/>
                    </a:p>
                  </a:txBody>
                  <a:tcPr/>
                </a:tc>
              </a:tr>
              <a:tr h="216990">
                <a:tc>
                  <a:txBody>
                    <a:bodyPr/>
                    <a:lstStyle/>
                    <a:p>
                      <a:pPr algn="l">
                        <a:lnSpc>
                          <a:spcPct val="85000"/>
                        </a:lnSpc>
                      </a:pPr>
                      <a:r>
                        <a:rPr kumimoji="1" lang="ja-JP" altLang="en-US" sz="1400" b="0" i="0" u="none" dirty="0" smtClean="0">
                          <a:solidFill>
                            <a:schemeClr val="tx1"/>
                          </a:solidFill>
                        </a:rPr>
                        <a:t>直腸脱手術</a:t>
                      </a:r>
                    </a:p>
                    <a:p>
                      <a:pPr algn="l">
                        <a:lnSpc>
                          <a:spcPct val="85000"/>
                        </a:lnSpc>
                      </a:pPr>
                      <a:r>
                        <a:rPr kumimoji="1" lang="ja-JP" altLang="en-US" sz="1400" b="0" i="0" u="none" dirty="0" smtClean="0">
                          <a:solidFill>
                            <a:schemeClr val="tx1"/>
                          </a:solidFill>
                        </a:rPr>
                        <a:t>１　経会陰によるもの</a:t>
                      </a:r>
                      <a:endParaRPr kumimoji="1" lang="en-US" altLang="ja-JP" sz="1400" b="0" i="0" u="none" dirty="0" smtClean="0">
                        <a:solidFill>
                          <a:schemeClr val="tx1"/>
                        </a:solidFill>
                      </a:endParaRPr>
                    </a:p>
                    <a:p>
                      <a:pPr algn="l">
                        <a:lnSpc>
                          <a:spcPct val="85000"/>
                        </a:lnSpc>
                      </a:pPr>
                      <a:r>
                        <a:rPr kumimoji="1" lang="ja-JP" altLang="en-US" sz="1400" b="1" u="sng" dirty="0" smtClean="0">
                          <a:solidFill>
                            <a:srgbClr val="0070C0"/>
                          </a:solidFill>
                        </a:rPr>
                        <a:t>（改）　イ　腸管切除を伴わないもの</a:t>
                      </a:r>
                    </a:p>
                  </a:txBody>
                  <a:tcPr marL="80486" marR="80486" marT="37148" marB="37148" anchor="ctr"/>
                </a:tc>
                <a:tc>
                  <a:txBody>
                    <a:bodyPr/>
                    <a:lstStyle/>
                    <a:p>
                      <a:pPr marL="0" marR="0" indent="0" algn="r" defTabSz="914400" rtl="0" eaLnBrk="1" fontAlgn="auto" latinLnBrk="0" hangingPunct="1">
                        <a:lnSpc>
                          <a:spcPct val="85000"/>
                        </a:lnSpc>
                        <a:spcBef>
                          <a:spcPts val="0"/>
                        </a:spcBef>
                        <a:spcAft>
                          <a:spcPts val="0"/>
                        </a:spcAft>
                        <a:buClrTx/>
                        <a:buSzTx/>
                        <a:buFontTx/>
                        <a:buNone/>
                        <a:tabLst/>
                        <a:defRPr/>
                      </a:pPr>
                      <a:r>
                        <a:rPr kumimoji="1" lang="ja-JP" altLang="en-US" sz="1400" b="0" u="none" kern="1200" dirty="0" smtClean="0">
                          <a:solidFill>
                            <a:schemeClr val="tx1"/>
                          </a:solidFill>
                          <a:latin typeface="+mn-lt"/>
                          <a:ea typeface="+mn-ea"/>
                          <a:cs typeface="+mn-cs"/>
                        </a:rPr>
                        <a:t>８，４１０点</a:t>
                      </a:r>
                    </a:p>
                  </a:txBody>
                  <a:tcPr marL="74295" marR="74295" marT="37148" marB="37148" anchor="ctr"/>
                </a:tc>
              </a:tr>
              <a:tr h="263492">
                <a:tc>
                  <a:txBody>
                    <a:bodyPr/>
                    <a:lstStyle/>
                    <a:p>
                      <a:pPr algn="l">
                        <a:lnSpc>
                          <a:spcPct val="85000"/>
                        </a:lnSpc>
                      </a:pPr>
                      <a:r>
                        <a:rPr kumimoji="1" lang="ja-JP" altLang="en-US" sz="1400" b="1" u="sng" dirty="0" smtClean="0">
                          <a:solidFill>
                            <a:srgbClr val="0070C0"/>
                          </a:solidFill>
                        </a:rPr>
                        <a:t>（新）</a:t>
                      </a:r>
                      <a:r>
                        <a:rPr kumimoji="1" lang="ja-JP" altLang="en-US" sz="1400" b="1" u="sng" kern="1200" dirty="0" smtClean="0">
                          <a:solidFill>
                            <a:srgbClr val="0070C0"/>
                          </a:solidFill>
                          <a:latin typeface="ＭＳ Ｐゴシック" panose="020B0600070205080204" pitchFamily="50" charset="-128"/>
                          <a:ea typeface="ＭＳ Ｐゴシック" panose="020B0600070205080204" pitchFamily="50" charset="-128"/>
                          <a:cs typeface="+mn-cs"/>
                        </a:rPr>
                        <a:t>　ロ　腸管切除を伴うもの</a:t>
                      </a:r>
                      <a:endParaRPr kumimoji="1" lang="ja-JP" altLang="en-US" sz="1400" b="1" u="sng" dirty="0">
                        <a:solidFill>
                          <a:srgbClr val="0070C0"/>
                        </a:solidFill>
                      </a:endParaRPr>
                    </a:p>
                  </a:txBody>
                  <a:tcPr marL="80486" marR="80486" marT="37148" marB="37148" anchor="ctr"/>
                </a:tc>
                <a:tc>
                  <a:txBody>
                    <a:bodyPr/>
                    <a:lstStyle/>
                    <a:p>
                      <a:pPr marL="0" marR="0" indent="0" algn="r" defTabSz="914400" rtl="0" eaLnBrk="1" fontAlgn="auto" latinLnBrk="0" hangingPunct="1">
                        <a:lnSpc>
                          <a:spcPct val="85000"/>
                        </a:lnSpc>
                        <a:spcBef>
                          <a:spcPts val="0"/>
                        </a:spcBef>
                        <a:spcAft>
                          <a:spcPts val="0"/>
                        </a:spcAft>
                        <a:buClrTx/>
                        <a:buSzTx/>
                        <a:buFontTx/>
                        <a:buNone/>
                        <a:tabLst/>
                        <a:defRPr/>
                      </a:pPr>
                      <a:r>
                        <a:rPr kumimoji="1" lang="ja-JP" altLang="en-US" sz="1400" b="1" u="sng" dirty="0" smtClean="0">
                          <a:solidFill>
                            <a:srgbClr val="0070C0"/>
                          </a:solidFill>
                        </a:rPr>
                        <a:t>２５，７８０点</a:t>
                      </a:r>
                    </a:p>
                  </a:txBody>
                  <a:tcPr marL="74295" marR="74295" marT="37148" marB="37148" anchor="ctr"/>
                </a:tc>
              </a:tr>
            </a:tbl>
          </a:graphicData>
        </a:graphic>
      </p:graphicFrame>
      <p:graphicFrame>
        <p:nvGraphicFramePr>
          <p:cNvPr id="18" name="表 17"/>
          <p:cNvGraphicFramePr>
            <a:graphicFrameLocks noGrp="1"/>
          </p:cNvGraphicFramePr>
          <p:nvPr>
            <p:extLst/>
          </p:nvPr>
        </p:nvGraphicFramePr>
        <p:xfrm>
          <a:off x="389842" y="5666560"/>
          <a:ext cx="3433875" cy="511304"/>
        </p:xfrm>
        <a:graphic>
          <a:graphicData uri="http://schemas.openxmlformats.org/drawingml/2006/table">
            <a:tbl>
              <a:tblPr firstRow="1" bandRow="1">
                <a:tableStyleId>{22838BEF-8BB2-4498-84A7-C5851F593DF1}</a:tableStyleId>
              </a:tblPr>
              <a:tblGrid>
                <a:gridCol w="2335064"/>
                <a:gridCol w="1098811"/>
              </a:tblGrid>
              <a:tr h="252000">
                <a:tc gridSpan="2">
                  <a:txBody>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1" lang="ja-JP" altLang="en-US" sz="1400" b="1" dirty="0" smtClean="0"/>
                        <a:t>現行</a:t>
                      </a:r>
                    </a:p>
                  </a:txBody>
                  <a:tcPr marL="80486" marR="80486" marT="37148" marB="37148" anchor="ctr"/>
                </a:tc>
                <a:tc hMerge="1">
                  <a:txBody>
                    <a:bodyPr/>
                    <a:lstStyle/>
                    <a:p>
                      <a:endParaRPr kumimoji="1" lang="ja-JP" altLang="en-US"/>
                    </a:p>
                  </a:txBody>
                  <a:tcPr/>
                </a:tc>
              </a:tr>
              <a:tr h="252000">
                <a:tc>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kumimoji="1" lang="ja-JP" altLang="en-US" sz="1400" b="0" u="none" dirty="0" smtClean="0">
                          <a:solidFill>
                            <a:schemeClr val="tx1"/>
                          </a:solidFill>
                        </a:rPr>
                        <a:t>経皮的大動脈弁置換術</a:t>
                      </a:r>
                    </a:p>
                  </a:txBody>
                  <a:tcPr marL="80486" marR="80486" marT="37148" marB="37148" anchor="ctr"/>
                </a:tc>
                <a:tc>
                  <a:txBody>
                    <a:bodyPr/>
                    <a:lstStyle/>
                    <a:p>
                      <a:pPr marL="0" marR="0" indent="0" algn="ctr" defTabSz="914400" rtl="0" eaLnBrk="1" fontAlgn="auto" latinLnBrk="0" hangingPunct="1">
                        <a:lnSpc>
                          <a:spcPct val="85000"/>
                        </a:lnSpc>
                        <a:spcBef>
                          <a:spcPts val="0"/>
                        </a:spcBef>
                        <a:spcAft>
                          <a:spcPts val="0"/>
                        </a:spcAft>
                        <a:buClrTx/>
                        <a:buSzTx/>
                        <a:buFontTx/>
                        <a:buNone/>
                        <a:tabLst/>
                        <a:defRPr/>
                      </a:pPr>
                      <a:r>
                        <a:rPr kumimoji="1" lang="ja-JP" altLang="en-US" sz="1400" b="0" u="none" dirty="0" smtClean="0">
                          <a:solidFill>
                            <a:schemeClr val="tx1"/>
                          </a:solidFill>
                        </a:rPr>
                        <a:t>３７，４３０点</a:t>
                      </a:r>
                      <a:endParaRPr kumimoji="1" lang="ja-JP" altLang="en-US" sz="1400" b="0" u="none" dirty="0">
                        <a:solidFill>
                          <a:schemeClr val="tx1"/>
                        </a:solidFill>
                        <a:latin typeface="ＭＳ ゴシック" pitchFamily="49" charset="-128"/>
                        <a:ea typeface="ＭＳ ゴシック" pitchFamily="49" charset="-128"/>
                      </a:endParaRPr>
                    </a:p>
                  </a:txBody>
                  <a:tcPr marL="74295" marR="74295" marT="37148" marB="37148" anchor="ctr"/>
                </a:tc>
              </a:tr>
            </a:tbl>
          </a:graphicData>
        </a:graphic>
      </p:graphicFrame>
      <p:graphicFrame>
        <p:nvGraphicFramePr>
          <p:cNvPr id="21" name="表 20"/>
          <p:cNvGraphicFramePr>
            <a:graphicFrameLocks noGrp="1"/>
          </p:cNvGraphicFramePr>
          <p:nvPr>
            <p:extLst/>
          </p:nvPr>
        </p:nvGraphicFramePr>
        <p:xfrm>
          <a:off x="4355496" y="5667575"/>
          <a:ext cx="5225143" cy="1030448"/>
        </p:xfrm>
        <a:graphic>
          <a:graphicData uri="http://schemas.openxmlformats.org/drawingml/2006/table">
            <a:tbl>
              <a:tblPr firstRow="1" bandRow="1">
                <a:tableStyleId>{C4B1156A-380E-4F78-BDF5-A606A8083BF9}</a:tableStyleId>
              </a:tblPr>
              <a:tblGrid>
                <a:gridCol w="4140926"/>
                <a:gridCol w="1084217"/>
              </a:tblGrid>
              <a:tr h="216990">
                <a:tc gridSpan="2">
                  <a:txBody>
                    <a:bodyPr/>
                    <a:lstStyle/>
                    <a:p>
                      <a:pPr marL="0" marR="0" lvl="0" indent="0" algn="ctr" defTabSz="914400" rtl="0" eaLnBrk="1" fontAlgn="auto" latinLnBrk="0" hangingPunct="1">
                        <a:lnSpc>
                          <a:spcPct val="85000"/>
                        </a:lnSpc>
                        <a:spcBef>
                          <a:spcPts val="0"/>
                        </a:spcBef>
                        <a:spcAft>
                          <a:spcPts val="0"/>
                        </a:spcAft>
                        <a:buClrTx/>
                        <a:buSzTx/>
                        <a:buFontTx/>
                        <a:buNone/>
                        <a:tabLst/>
                        <a:defRPr/>
                      </a:pPr>
                      <a:r>
                        <a:rPr kumimoji="1" lang="ja-JP" altLang="en-US" sz="1400" b="1" dirty="0" smtClean="0"/>
                        <a:t>改定</a:t>
                      </a:r>
                    </a:p>
                  </a:txBody>
                  <a:tcPr marL="80486" marR="80486" marT="37148" marB="37148" anchor="ctr"/>
                </a:tc>
                <a:tc hMerge="1">
                  <a:txBody>
                    <a:bodyPr/>
                    <a:lstStyle/>
                    <a:p>
                      <a:endParaRPr kumimoji="1" lang="ja-JP" altLang="en-US"/>
                    </a:p>
                  </a:txBody>
                  <a:tcPr/>
                </a:tc>
              </a:tr>
              <a:tr h="216990">
                <a:tc gridSpan="2">
                  <a:txBody>
                    <a:bodyPr/>
                    <a:lstStyle/>
                    <a:p>
                      <a:pPr marL="0" marR="0" indent="0" algn="l" defTabSz="914400" rtl="0" eaLnBrk="1" fontAlgn="auto" latinLnBrk="0" hangingPunct="1">
                        <a:lnSpc>
                          <a:spcPct val="85000"/>
                        </a:lnSpc>
                        <a:spcBef>
                          <a:spcPts val="0"/>
                        </a:spcBef>
                        <a:spcAft>
                          <a:spcPts val="0"/>
                        </a:spcAft>
                        <a:buClrTx/>
                        <a:buSzTx/>
                        <a:buFontTx/>
                        <a:buNone/>
                        <a:tabLst/>
                        <a:defRPr/>
                      </a:pPr>
                      <a:r>
                        <a:rPr kumimoji="1" lang="ja-JP" altLang="en-US" sz="1400" b="1" u="sng" dirty="0" smtClean="0">
                          <a:solidFill>
                            <a:srgbClr val="0070C0"/>
                          </a:solidFill>
                        </a:rPr>
                        <a:t>経カテーテル大動脈弁置換術　　　　　　　　　　　　</a:t>
                      </a:r>
                      <a:endParaRPr kumimoji="1" lang="ja-JP" altLang="en-US" sz="1400" b="1" u="sng" dirty="0">
                        <a:solidFill>
                          <a:srgbClr val="0070C0"/>
                        </a:solidFill>
                      </a:endParaRPr>
                    </a:p>
                  </a:txBody>
                  <a:tcPr marL="80486" marR="80486" marT="37148" marB="37148" anchor="ctr"/>
                </a:tc>
                <a:tc hMerge="1">
                  <a:txBody>
                    <a:bodyPr/>
                    <a:lstStyle/>
                    <a:p>
                      <a:pPr algn="l"/>
                      <a:endParaRPr kumimoji="1" lang="en-US" altLang="ja-JP" sz="1200" b="0" dirty="0" smtClean="0">
                        <a:latin typeface="ＭＳ ゴシック" pitchFamily="49" charset="-128"/>
                        <a:ea typeface="ＭＳ ゴシック" pitchFamily="49" charset="-128"/>
                      </a:endParaRPr>
                    </a:p>
                  </a:txBody>
                  <a:tcPr anchor="ctr"/>
                </a:tc>
              </a:tr>
              <a:tr h="216990">
                <a:tc>
                  <a:txBody>
                    <a:bodyPr/>
                    <a:lstStyle/>
                    <a:p>
                      <a:pPr algn="l">
                        <a:lnSpc>
                          <a:spcPct val="85000"/>
                        </a:lnSpc>
                      </a:pPr>
                      <a:r>
                        <a:rPr kumimoji="1" lang="ja-JP" altLang="en-US" sz="1400" b="1" u="sng" dirty="0" smtClean="0">
                          <a:solidFill>
                            <a:srgbClr val="0070C0"/>
                          </a:solidFill>
                        </a:rPr>
                        <a:t>（新）　１　経心尖大動脈弁置換術 </a:t>
                      </a:r>
                      <a:endParaRPr kumimoji="1" lang="ja-JP" altLang="en-US" sz="1400" b="1" u="sng" dirty="0">
                        <a:solidFill>
                          <a:srgbClr val="0070C0"/>
                        </a:solidFill>
                      </a:endParaRPr>
                    </a:p>
                  </a:txBody>
                  <a:tcPr marL="80486" marR="80486" marT="37148" marB="37148" anchor="ctr"/>
                </a:tc>
                <a:tc>
                  <a:txBody>
                    <a:bodyPr/>
                    <a:lstStyle/>
                    <a:p>
                      <a:pPr marL="0" marR="0" indent="0" algn="r" defTabSz="914400" rtl="0" eaLnBrk="1" fontAlgn="auto" latinLnBrk="0" hangingPunct="1">
                        <a:lnSpc>
                          <a:spcPct val="85000"/>
                        </a:lnSpc>
                        <a:spcBef>
                          <a:spcPts val="0"/>
                        </a:spcBef>
                        <a:spcAft>
                          <a:spcPts val="0"/>
                        </a:spcAft>
                        <a:buClrTx/>
                        <a:buSzTx/>
                        <a:buFontTx/>
                        <a:buNone/>
                        <a:tabLst/>
                        <a:defRPr/>
                      </a:pPr>
                      <a:r>
                        <a:rPr kumimoji="1" lang="ja-JP" altLang="en-US" sz="1400" b="1" u="sng" dirty="0" smtClean="0">
                          <a:solidFill>
                            <a:srgbClr val="0070C0"/>
                          </a:solidFill>
                        </a:rPr>
                        <a:t>６１，５３０点</a:t>
                      </a:r>
                    </a:p>
                  </a:txBody>
                  <a:tcPr marL="74295" marR="74295" marT="37148" marB="37148" anchor="ctr"/>
                </a:tc>
              </a:tr>
              <a:tr h="263492">
                <a:tc>
                  <a:txBody>
                    <a:bodyPr/>
                    <a:lstStyle/>
                    <a:p>
                      <a:pPr algn="l">
                        <a:lnSpc>
                          <a:spcPct val="85000"/>
                        </a:lnSpc>
                      </a:pPr>
                      <a:r>
                        <a:rPr kumimoji="1" lang="ja-JP" altLang="en-US" sz="1400" b="1" u="sng" dirty="0" smtClean="0">
                          <a:solidFill>
                            <a:srgbClr val="0070C0"/>
                          </a:solidFill>
                        </a:rPr>
                        <a:t>（改）　２　経皮的大動脈弁置換術 </a:t>
                      </a:r>
                      <a:endParaRPr kumimoji="1" lang="ja-JP" altLang="en-US" sz="1400" b="1" u="sng" dirty="0">
                        <a:solidFill>
                          <a:srgbClr val="0070C0"/>
                        </a:solidFill>
                      </a:endParaRPr>
                    </a:p>
                  </a:txBody>
                  <a:tcPr marL="80486" marR="80486" marT="37148" marB="37148" anchor="ctr"/>
                </a:tc>
                <a:tc>
                  <a:txBody>
                    <a:bodyPr/>
                    <a:lstStyle/>
                    <a:p>
                      <a:pPr marL="0" marR="0" indent="0" algn="r" defTabSz="914400" rtl="0" eaLnBrk="1" fontAlgn="auto" latinLnBrk="0" hangingPunct="1">
                        <a:lnSpc>
                          <a:spcPct val="85000"/>
                        </a:lnSpc>
                        <a:spcBef>
                          <a:spcPts val="0"/>
                        </a:spcBef>
                        <a:spcAft>
                          <a:spcPts val="0"/>
                        </a:spcAft>
                        <a:buClrTx/>
                        <a:buSzTx/>
                        <a:buFontTx/>
                        <a:buNone/>
                        <a:tabLst/>
                        <a:defRPr/>
                      </a:pPr>
                      <a:r>
                        <a:rPr kumimoji="1" lang="ja-JP" altLang="en-US" sz="1400" b="1" u="sng" dirty="0" smtClean="0">
                          <a:solidFill>
                            <a:srgbClr val="0070C0"/>
                          </a:solidFill>
                        </a:rPr>
                        <a:t>３７，５６０点</a:t>
                      </a:r>
                    </a:p>
                  </a:txBody>
                  <a:tcPr marL="74295" marR="74295" marT="37148" marB="37148" anchor="ctr"/>
                </a:tc>
              </a:tr>
            </a:tbl>
          </a:graphicData>
        </a:graphic>
      </p:graphicFrame>
      <p:sp>
        <p:nvSpPr>
          <p:cNvPr id="4" name="スライド番号プレースホルダー 3"/>
          <p:cNvSpPr>
            <a:spLocks noGrp="1"/>
          </p:cNvSpPr>
          <p:nvPr>
            <p:ph type="sldNum" sz="quarter" idx="12"/>
          </p:nvPr>
        </p:nvSpPr>
        <p:spPr>
          <a:xfrm>
            <a:off x="7677150" y="6538981"/>
            <a:ext cx="2228850" cy="365125"/>
          </a:xfrm>
        </p:spPr>
        <p:txBody>
          <a:bodyPr/>
          <a:lstStyle/>
          <a:p>
            <a:pPr>
              <a:defRPr/>
            </a:pPr>
            <a:fld id="{8FE0C078-5C35-495F-92D3-BB7EA03CBDDD}" type="slidenum">
              <a:rPr lang="ja-JP" altLang="en-US" smtClean="0">
                <a:solidFill>
                  <a:prstClr val="black"/>
                </a:solidFill>
              </a:rPr>
              <a:pPr>
                <a:defRPr/>
              </a:pPr>
              <a:t>124</a:t>
            </a:fld>
            <a:endParaRPr lang="ja-JP" altLang="en-US" dirty="0">
              <a:solidFill>
                <a:prstClr val="black"/>
              </a:solidFill>
            </a:endParaRPr>
          </a:p>
        </p:txBody>
      </p:sp>
      <p:sp>
        <p:nvSpPr>
          <p:cNvPr id="16"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9" name="右矢印 18"/>
          <p:cNvSpPr/>
          <p:nvPr/>
        </p:nvSpPr>
        <p:spPr>
          <a:xfrm>
            <a:off x="3944888" y="3429000"/>
            <a:ext cx="306415" cy="593979"/>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2" name="右矢印 21"/>
          <p:cNvSpPr/>
          <p:nvPr/>
        </p:nvSpPr>
        <p:spPr>
          <a:xfrm>
            <a:off x="3944888" y="4509120"/>
            <a:ext cx="306415" cy="593979"/>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3" name="右矢印 22"/>
          <p:cNvSpPr/>
          <p:nvPr/>
        </p:nvSpPr>
        <p:spPr>
          <a:xfrm>
            <a:off x="3924940" y="5661248"/>
            <a:ext cx="306415" cy="593979"/>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Tree>
    <p:extLst>
      <p:ext uri="{BB962C8B-B14F-4D97-AF65-F5344CB8AC3E}">
        <p14:creationId xmlns:p14="http://schemas.microsoft.com/office/powerpoint/2010/main" val="172162015"/>
      </p:ext>
    </p:extLst>
  </p:cSld>
  <p:clrMapOvr>
    <a:masterClrMapping/>
  </p:clrMapOvr>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6321" y="780356"/>
            <a:ext cx="9557624" cy="6048672"/>
          </a:xfrm>
          <a:prstGeom prst="rect">
            <a:avLst/>
          </a:prstGeom>
          <a:solidFill>
            <a:srgbClr val="FFFFAF">
              <a:alpha val="49804"/>
            </a:srgbClr>
          </a:solidFill>
          <a:ln w="9525">
            <a:solidFill>
              <a:schemeClr val="tx1"/>
            </a:solidFill>
            <a:miter lim="800000"/>
            <a:headEnd/>
            <a:tailEnd/>
          </a:ln>
        </p:spPr>
        <p:txBody>
          <a:bodyPr tIns="180000"/>
          <a:lstStyle/>
          <a:p>
            <a:pPr>
              <a:spcBef>
                <a:spcPct val="20000"/>
              </a:spcBef>
              <a:defRPr/>
            </a:pPr>
            <a:r>
              <a:rPr lang="ja-JP" altLang="en-US" sz="2000" dirty="0">
                <a:solidFill>
                  <a:prstClr val="black"/>
                </a:solidFill>
                <a:latin typeface="ＭＳ Ｐゴシック" pitchFamily="50" charset="-128"/>
              </a:rPr>
              <a:t>　</a:t>
            </a:r>
            <a:endParaRPr lang="en-US" altLang="ja-JP" sz="2000" dirty="0">
              <a:solidFill>
                <a:prstClr val="black"/>
              </a:solidFill>
              <a:latin typeface="ＭＳ Ｐゴシック" pitchFamily="50" charset="-128"/>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smtClean="0">
                <a:solidFill>
                  <a:schemeClr val="tx1"/>
                </a:solidFill>
                <a:latin typeface="ＭＳ Ｐゴシック" pitchFamily="50" charset="-128"/>
                <a:ea typeface="ＭＳ Ｐゴシック" pitchFamily="50" charset="-128"/>
              </a:rPr>
              <a:t>手術の保険導入</a:t>
            </a:r>
            <a:r>
              <a:rPr lang="ja-JP" altLang="en-US" sz="2400" dirty="0">
                <a:solidFill>
                  <a:schemeClr val="tx1"/>
                </a:solidFill>
                <a:latin typeface="ＭＳ Ｐゴシック" pitchFamily="50" charset="-128"/>
                <a:ea typeface="ＭＳ Ｐゴシック" pitchFamily="50" charset="-128"/>
              </a:rPr>
              <a:t>①</a:t>
            </a:r>
            <a:endParaRPr lang="en-US" altLang="ja-JP" sz="2400" dirty="0" smtClean="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0" y="548680"/>
            <a:ext cx="4373051"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a:spcBef>
                <a:spcPct val="20000"/>
              </a:spcBef>
            </a:pPr>
            <a:r>
              <a:rPr lang="en-US" altLang="ja-JP" sz="2000" dirty="0" smtClean="0">
                <a:solidFill>
                  <a:prstClr val="black"/>
                </a:solidFill>
              </a:rPr>
              <a:t>《</a:t>
            </a:r>
            <a:r>
              <a:rPr lang="ja-JP" altLang="en-US" sz="2000" dirty="0" smtClean="0">
                <a:solidFill>
                  <a:prstClr val="black"/>
                </a:solidFill>
              </a:rPr>
              <a:t>手術</a:t>
            </a:r>
            <a:r>
              <a:rPr lang="ja-JP" altLang="en-US" sz="2000" dirty="0">
                <a:solidFill>
                  <a:prstClr val="black"/>
                </a:solidFill>
              </a:rPr>
              <a:t>の保険</a:t>
            </a:r>
            <a:r>
              <a:rPr lang="ja-JP" altLang="en-US" sz="2000" dirty="0" smtClean="0">
                <a:solidFill>
                  <a:prstClr val="black"/>
                </a:solidFill>
              </a:rPr>
              <a:t>導入</a:t>
            </a:r>
            <a:r>
              <a:rPr lang="en-US" altLang="ja-JP" sz="2000" dirty="0" smtClean="0">
                <a:solidFill>
                  <a:prstClr val="black"/>
                </a:solidFill>
              </a:rPr>
              <a:t>》</a:t>
            </a:r>
            <a:endParaRPr lang="ja-JP" altLang="en-US" sz="2000" dirty="0">
              <a:solidFill>
                <a:prstClr val="black"/>
              </a:solidFill>
            </a:endParaRPr>
          </a:p>
        </p:txBody>
      </p:sp>
      <p:sp>
        <p:nvSpPr>
          <p:cNvPr id="2" name="テキスト ボックス 1"/>
          <p:cNvSpPr txBox="1"/>
          <p:nvPr/>
        </p:nvSpPr>
        <p:spPr>
          <a:xfrm>
            <a:off x="344512" y="878256"/>
            <a:ext cx="3169457" cy="400110"/>
          </a:xfrm>
          <a:prstGeom prst="rect">
            <a:avLst/>
          </a:prstGeom>
          <a:noFill/>
        </p:spPr>
        <p:txBody>
          <a:bodyPr wrap="none" rtlCol="0">
            <a:spAutoFit/>
          </a:bodyPr>
          <a:lstStyle/>
          <a:p>
            <a:r>
              <a:rPr lang="ja-JP" altLang="en-US" sz="2000" dirty="0">
                <a:solidFill>
                  <a:prstClr val="black"/>
                </a:solidFill>
              </a:rPr>
              <a:t>新規に保険導入された</a:t>
            </a:r>
            <a:r>
              <a:rPr lang="ja-JP" altLang="en-US" sz="2000" dirty="0" smtClean="0">
                <a:solidFill>
                  <a:prstClr val="black"/>
                </a:solidFill>
              </a:rPr>
              <a:t>手術</a:t>
            </a:r>
            <a:endParaRPr lang="ja-JP" altLang="en-US" sz="2000" dirty="0">
              <a:solidFill>
                <a:prstClr val="black"/>
              </a:solidFill>
            </a:endParaRPr>
          </a:p>
        </p:txBody>
      </p:sp>
      <p:sp>
        <p:nvSpPr>
          <p:cNvPr id="12" name="スライド番号プレースホルダー 2"/>
          <p:cNvSpPr txBox="1">
            <a:spLocks/>
          </p:cNvSpPr>
          <p:nvPr/>
        </p:nvSpPr>
        <p:spPr>
          <a:xfrm>
            <a:off x="7682160" y="659240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125</a:t>
            </a:fld>
            <a:endParaRPr lang="ja-JP" altLang="en-US" dirty="0">
              <a:solidFill>
                <a:prstClr val="black"/>
              </a:solidFill>
            </a:endParaRPr>
          </a:p>
        </p:txBody>
      </p:sp>
      <p:graphicFrame>
        <p:nvGraphicFramePr>
          <p:cNvPr id="11" name="表 10"/>
          <p:cNvGraphicFramePr>
            <a:graphicFrameLocks noGrp="1"/>
          </p:cNvGraphicFramePr>
          <p:nvPr>
            <p:extLst/>
          </p:nvPr>
        </p:nvGraphicFramePr>
        <p:xfrm>
          <a:off x="371972" y="1223232"/>
          <a:ext cx="7457549" cy="5429760"/>
        </p:xfrm>
        <a:graphic>
          <a:graphicData uri="http://schemas.openxmlformats.org/drawingml/2006/table">
            <a:tbl>
              <a:tblPr firstRow="1" bandRow="1"/>
              <a:tblGrid>
                <a:gridCol w="1048838"/>
                <a:gridCol w="5044379"/>
                <a:gridCol w="1364332"/>
              </a:tblGrid>
              <a:tr h="26155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0" u="none" strike="noStrike" dirty="0" smtClean="0">
                          <a:effectLst/>
                        </a:rPr>
                        <a:t>区分番号</a:t>
                      </a:r>
                      <a:endParaRPr 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0" u="none" strike="noStrike" dirty="0" smtClean="0">
                          <a:effectLst/>
                        </a:rPr>
                        <a:t>手術項目名</a:t>
                      </a:r>
                      <a:endParaRPr lang="zh-TW" alt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0" u="none" strike="noStrike" dirty="0" smtClean="0">
                          <a:effectLst/>
                        </a:rPr>
                        <a:t>点数</a:t>
                      </a:r>
                      <a:endParaRPr lang="en-US" altLang="ja-JP"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smtClean="0">
                          <a:effectLst/>
                        </a:rPr>
                        <a:t>K080-6</a:t>
                      </a:r>
                      <a:endParaRPr lang="en-US" sz="1400" b="0" i="0" u="none" strike="noStrike" dirty="0">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関節鏡下股関節唇形成術</a:t>
                      </a:r>
                      <a:endParaRPr lang="zh-TW" altLang="en-US" sz="1400" b="1" i="0" u="none"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ja-JP" altLang="en-US" sz="1400" b="1" u="sng" strike="noStrike" dirty="0" smtClean="0">
                          <a:effectLst/>
                          <a:latin typeface="ＭＳ ゴシック" panose="020B0609070205080204" pitchFamily="49" charset="-128"/>
                          <a:ea typeface="ＭＳ ゴシック" panose="020B0609070205080204" pitchFamily="49" charset="-128"/>
                        </a:rPr>
                        <a:t>４４</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８３０点</a:t>
                      </a:r>
                      <a:endParaRPr lang="en-US" altLang="ja-JP" sz="1400" b="1" i="0" u="sng"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K124-2</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寛骨臼骨折観血的手術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４３</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７９０点</a:t>
                      </a:r>
                      <a:endParaRPr lang="en-US" altLang="ja-JP" sz="1400" b="1"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K178-5</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latin typeface="ＭＳ ゴシック" panose="020B0609070205080204" pitchFamily="49" charset="-128"/>
                          <a:ea typeface="ＭＳ ゴシック" panose="020B0609070205080204" pitchFamily="49" charset="-128"/>
                        </a:rPr>
                        <a:t>経皮的脳血管ステント留置術</a:t>
                      </a:r>
                      <a:endParaRPr lang="ja-JP"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３３</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１５０点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K347-3</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内視鏡下鼻中隔手術</a:t>
                      </a:r>
                      <a:r>
                        <a:rPr lang="en-US" altLang="zh-TW" sz="1400" b="1" u="none" strike="noStrike" dirty="0">
                          <a:effectLst/>
                          <a:latin typeface="ＭＳ ゴシック" panose="020B0609070205080204" pitchFamily="49" charset="-128"/>
                          <a:ea typeface="ＭＳ ゴシック" panose="020B0609070205080204" pitchFamily="49" charset="-128"/>
                        </a:rPr>
                        <a:t>Ⅰ</a:t>
                      </a:r>
                      <a:r>
                        <a:rPr lang="zh-TW" altLang="en-US" sz="1400" b="1" u="none" strike="noStrike" dirty="0">
                          <a:effectLst/>
                          <a:latin typeface="ＭＳ ゴシック" panose="020B0609070205080204" pitchFamily="49" charset="-128"/>
                          <a:ea typeface="ＭＳ ゴシック" panose="020B0609070205080204" pitchFamily="49" charset="-128"/>
                        </a:rPr>
                        <a:t>型（骨、軟骨手術）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５</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５２０点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K347-4</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内視鏡下鼻中隔手術</a:t>
                      </a:r>
                      <a:r>
                        <a:rPr lang="en-US" altLang="zh-TW" sz="1400" b="1" u="none" strike="noStrike" dirty="0">
                          <a:effectLst/>
                          <a:latin typeface="ＭＳ ゴシック" panose="020B0609070205080204" pitchFamily="49" charset="-128"/>
                          <a:ea typeface="ＭＳ ゴシック" panose="020B0609070205080204" pitchFamily="49" charset="-128"/>
                        </a:rPr>
                        <a:t>Ⅱ</a:t>
                      </a:r>
                      <a:r>
                        <a:rPr lang="zh-TW" altLang="en-US" sz="1400" b="1" u="none" strike="noStrike" dirty="0">
                          <a:effectLst/>
                          <a:latin typeface="ＭＳ ゴシック" panose="020B0609070205080204" pitchFamily="49" charset="-128"/>
                          <a:ea typeface="ＭＳ ゴシック" panose="020B0609070205080204" pitchFamily="49" charset="-128"/>
                        </a:rPr>
                        <a:t>型（粘膜手術）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２</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０３０点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K347-5</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内視鏡下鼻腔手術</a:t>
                      </a:r>
                      <a:r>
                        <a:rPr lang="en-US" altLang="zh-TW" sz="1400" b="1" u="none" strike="noStrike" dirty="0">
                          <a:effectLst/>
                          <a:latin typeface="ＭＳ ゴシック" panose="020B0609070205080204" pitchFamily="49" charset="-128"/>
                          <a:ea typeface="ＭＳ ゴシック" panose="020B0609070205080204" pitchFamily="49" charset="-128"/>
                        </a:rPr>
                        <a:t>Ⅰ</a:t>
                      </a:r>
                      <a:r>
                        <a:rPr lang="zh-TW" altLang="en-US" sz="1400" b="1" u="none" strike="noStrike" dirty="0">
                          <a:effectLst/>
                          <a:latin typeface="ＭＳ ゴシック" panose="020B0609070205080204" pitchFamily="49" charset="-128"/>
                          <a:ea typeface="ＭＳ ゴシック" panose="020B0609070205080204" pitchFamily="49" charset="-128"/>
                        </a:rPr>
                        <a:t>型（下鼻甲介手術）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５</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５２０点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K347-6</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内視鏡下鼻腔手術</a:t>
                      </a:r>
                      <a:r>
                        <a:rPr lang="en-US" altLang="zh-TW" sz="1400" b="1" u="none" strike="noStrike" dirty="0">
                          <a:effectLst/>
                          <a:latin typeface="ＭＳ ゴシック" panose="020B0609070205080204" pitchFamily="49" charset="-128"/>
                          <a:ea typeface="ＭＳ ゴシック" panose="020B0609070205080204" pitchFamily="49" charset="-128"/>
                        </a:rPr>
                        <a:t>Ⅱ</a:t>
                      </a:r>
                      <a:r>
                        <a:rPr lang="zh-TW" altLang="en-US" sz="1400" b="1" u="none" strike="noStrike" dirty="0">
                          <a:effectLst/>
                          <a:latin typeface="ＭＳ ゴシック" panose="020B0609070205080204" pitchFamily="49" charset="-128"/>
                          <a:ea typeface="ＭＳ ゴシック" panose="020B0609070205080204" pitchFamily="49" charset="-128"/>
                        </a:rPr>
                        <a:t>型（鼻腔内手術）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３</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１７０点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K347-7</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内視鏡下鼻腔手術</a:t>
                      </a:r>
                      <a:r>
                        <a:rPr lang="en-US" altLang="zh-TW" sz="1400" b="1" u="none" strike="noStrike" dirty="0">
                          <a:effectLst/>
                          <a:latin typeface="ＭＳ ゴシック" panose="020B0609070205080204" pitchFamily="49" charset="-128"/>
                          <a:ea typeface="ＭＳ ゴシック" panose="020B0609070205080204" pitchFamily="49" charset="-128"/>
                        </a:rPr>
                        <a:t>Ⅲ</a:t>
                      </a:r>
                      <a:r>
                        <a:rPr lang="zh-TW" altLang="en-US" sz="1400" b="1" u="none" strike="noStrike" dirty="0">
                          <a:effectLst/>
                          <a:latin typeface="ＭＳ ゴシック" panose="020B0609070205080204" pitchFamily="49" charset="-128"/>
                          <a:ea typeface="ＭＳ ゴシック" panose="020B0609070205080204" pitchFamily="49" charset="-128"/>
                        </a:rPr>
                        <a:t>型（鼻孔閉鎖症手術）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１９</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９４０点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66951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smtClean="0">
                          <a:effectLst/>
                        </a:rPr>
                        <a:t>K461-2</a:t>
                      </a:r>
                    </a:p>
                    <a:p>
                      <a:pPr algn="ctr" fontAlgn="ctr"/>
                      <a:endParaRPr lang="en-US" sz="1400" u="none" strike="noStrike" dirty="0" smtClean="0">
                        <a:effectLst/>
                      </a:endParaRPr>
                    </a:p>
                    <a:p>
                      <a:pPr algn="ctr" fontAlgn="ct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内視鏡下甲状腺部分切除、腫瘍</a:t>
                      </a:r>
                      <a:r>
                        <a:rPr lang="zh-TW" altLang="en-US" sz="1400" b="1" u="none" strike="noStrike" dirty="0" smtClean="0">
                          <a:effectLst/>
                          <a:latin typeface="ＭＳ ゴシック" panose="020B0609070205080204" pitchFamily="49" charset="-128"/>
                          <a:ea typeface="ＭＳ ゴシック" panose="020B0609070205080204" pitchFamily="49" charset="-128"/>
                        </a:rPr>
                        <a:t>摘出術</a:t>
                      </a:r>
                      <a:endParaRPr lang="en-US" altLang="zh-TW" sz="1400" b="1" u="none" strike="noStrike" dirty="0" smtClean="0">
                        <a:effectLst/>
                        <a:latin typeface="ＭＳ ゴシック" panose="020B0609070205080204" pitchFamily="49" charset="-128"/>
                        <a:ea typeface="ＭＳ ゴシック" panose="020B0609070205080204" pitchFamily="49" charset="-128"/>
                      </a:endParaRPr>
                    </a:p>
                    <a:p>
                      <a:pPr algn="l" fontAlgn="ctr"/>
                      <a:r>
                        <a:rPr lang="ja-JP" altLang="en-US" sz="1400" b="1" u="none" strike="noStrike" dirty="0" smtClean="0">
                          <a:effectLst/>
                          <a:latin typeface="ＭＳ ゴシック" panose="020B0609070205080204" pitchFamily="49" charset="-128"/>
                          <a:ea typeface="ＭＳ ゴシック" panose="020B0609070205080204" pitchFamily="49" charset="-128"/>
                        </a:rPr>
                        <a:t>１　片葉のみの場合</a:t>
                      </a:r>
                      <a:endParaRPr lang="en-US" altLang="ja-JP" sz="1400" b="1" u="none" strike="noStrike" dirty="0" smtClean="0">
                        <a:effectLst/>
                        <a:latin typeface="ＭＳ ゴシック" panose="020B0609070205080204" pitchFamily="49" charset="-128"/>
                        <a:ea typeface="ＭＳ ゴシック" panose="020B0609070205080204" pitchFamily="49" charset="-128"/>
                      </a:endParaRPr>
                    </a:p>
                    <a:p>
                      <a:pPr algn="l" fontAlgn="ctr"/>
                      <a:r>
                        <a:rPr lang="ja-JP" altLang="en-US" sz="1400" b="1" u="none" strike="noStrike" dirty="0" smtClean="0">
                          <a:effectLst/>
                          <a:latin typeface="ＭＳ ゴシック" panose="020B0609070205080204" pitchFamily="49" charset="-128"/>
                          <a:ea typeface="ＭＳ ゴシック" panose="020B0609070205080204" pitchFamily="49" charset="-128"/>
                        </a:rPr>
                        <a:t>２　両葉の場合</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endParaRPr lang="en-US" altLang="ja-JP" sz="1400" b="1" u="none" strike="noStrike" dirty="0" smtClean="0">
                        <a:effectLst/>
                        <a:latin typeface="ＭＳ ゴシック" panose="020B0609070205080204" pitchFamily="49" charset="-128"/>
                        <a:ea typeface="ＭＳ ゴシック" panose="020B0609070205080204" pitchFamily="49"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１７</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４１０点</a:t>
                      </a:r>
                      <a:endParaRPr lang="en-US" altLang="ja-JP" sz="1400" b="1" u="sng" strike="noStrike" dirty="0" smtClean="0">
                        <a:effectLst/>
                        <a:latin typeface="ＭＳ ゴシック" panose="020B0609070205080204" pitchFamily="49" charset="-128"/>
                        <a:ea typeface="ＭＳ ゴシック" panose="020B0609070205080204" pitchFamily="49" charset="-128"/>
                      </a:endParaRPr>
                    </a:p>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２５</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２１０点</a:t>
                      </a:r>
                      <a:r>
                        <a:rPr lang="ja-JP" altLang="en-US" sz="1400" b="1" u="none" strike="noStrike" dirty="0">
                          <a:effectLst/>
                          <a:latin typeface="ＭＳ ゴシック" panose="020B0609070205080204" pitchFamily="49" charset="-128"/>
                          <a:ea typeface="ＭＳ ゴシック" panose="020B0609070205080204" pitchFamily="49" charset="-128"/>
                        </a:rPr>
                        <a:t>　</a:t>
                      </a:r>
                      <a:endParaRPr lang="ja-JP" altLang="en-US" sz="1400" b="1" i="0" u="none"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K462-2</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latin typeface="ＭＳ ゴシック" panose="020B0609070205080204" pitchFamily="49" charset="-128"/>
                          <a:ea typeface="ＭＳ ゴシック" panose="020B0609070205080204" pitchFamily="49" charset="-128"/>
                        </a:rPr>
                        <a:t>内視鏡下バセドウ甲状腺全摘（亜全摘）術（両葉）</a:t>
                      </a:r>
                      <a:endParaRPr lang="ja-JP"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２５</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２１０点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K464-2</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内視鏡下副甲状腺（上皮小体）腺腫過形成手術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２０</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６６０点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K508-3</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気管支熱形成術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１０</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１５０点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K526-4</a:t>
                      </a:r>
                      <a:endParaRPr lang="en-US" sz="1400" b="0" i="0" u="none" strike="noStrike" dirty="0">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内視鏡的食道悪性腫瘍光線力学療法</a:t>
                      </a:r>
                      <a:endParaRPr lang="zh-TW" altLang="en-US" sz="1400" b="1" i="0" u="none" strike="noStrike" dirty="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６</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３００点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198"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3298997"/>
      </p:ext>
    </p:extLst>
  </p:cSld>
  <p:clrMapOvr>
    <a:masterClrMapping/>
  </p:clrMapOvr>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6048672"/>
          </a:xfrm>
          <a:prstGeom prst="rect">
            <a:avLst/>
          </a:prstGeom>
          <a:solidFill>
            <a:srgbClr val="FFFFAF">
              <a:alpha val="49804"/>
            </a:srgbClr>
          </a:solidFill>
          <a:ln w="9525">
            <a:solidFill>
              <a:schemeClr val="tx1"/>
            </a:solidFill>
            <a:miter lim="800000"/>
            <a:headEnd/>
            <a:tailEnd/>
          </a:ln>
        </p:spPr>
        <p:txBody>
          <a:bodyPr tIns="180000"/>
          <a:lstStyle/>
          <a:p>
            <a:pPr>
              <a:spcBef>
                <a:spcPct val="20000"/>
              </a:spcBef>
              <a:defRPr/>
            </a:pPr>
            <a:r>
              <a:rPr lang="ja-JP" altLang="en-US" sz="2000" dirty="0">
                <a:solidFill>
                  <a:prstClr val="black"/>
                </a:solidFill>
                <a:latin typeface="ＭＳ Ｐゴシック" pitchFamily="50" charset="-128"/>
              </a:rPr>
              <a:t>　</a:t>
            </a:r>
            <a:endParaRPr lang="en-US" altLang="ja-JP" sz="2000" dirty="0">
              <a:solidFill>
                <a:prstClr val="black"/>
              </a:solidFill>
              <a:latin typeface="ＭＳ Ｐゴシック" pitchFamily="50" charset="-128"/>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smtClean="0">
                <a:solidFill>
                  <a:schemeClr val="tx1"/>
                </a:solidFill>
                <a:latin typeface="ＭＳ Ｐゴシック" pitchFamily="50" charset="-128"/>
                <a:ea typeface="ＭＳ Ｐゴシック" pitchFamily="50" charset="-128"/>
              </a:rPr>
              <a:t>手術の保険導入②</a:t>
            </a:r>
            <a:endParaRPr lang="en-US" altLang="ja-JP" sz="2400" dirty="0" smtClean="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0" y="548680"/>
            <a:ext cx="4373051"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a:spcBef>
                <a:spcPct val="20000"/>
              </a:spcBef>
            </a:pPr>
            <a:r>
              <a:rPr lang="en-US" altLang="ja-JP" sz="2000" dirty="0" smtClean="0">
                <a:solidFill>
                  <a:prstClr val="black"/>
                </a:solidFill>
              </a:rPr>
              <a:t>《</a:t>
            </a:r>
            <a:r>
              <a:rPr lang="ja-JP" altLang="en-US" sz="2000" dirty="0" smtClean="0">
                <a:solidFill>
                  <a:prstClr val="black"/>
                </a:solidFill>
              </a:rPr>
              <a:t>手術</a:t>
            </a:r>
            <a:r>
              <a:rPr lang="ja-JP" altLang="en-US" sz="2000" dirty="0">
                <a:solidFill>
                  <a:prstClr val="black"/>
                </a:solidFill>
              </a:rPr>
              <a:t>の保険</a:t>
            </a:r>
            <a:r>
              <a:rPr lang="ja-JP" altLang="en-US" sz="2000" dirty="0" smtClean="0">
                <a:solidFill>
                  <a:prstClr val="black"/>
                </a:solidFill>
              </a:rPr>
              <a:t>導入</a:t>
            </a:r>
            <a:r>
              <a:rPr lang="en-US" altLang="ja-JP" sz="2000" dirty="0" smtClean="0">
                <a:solidFill>
                  <a:prstClr val="black"/>
                </a:solidFill>
              </a:rPr>
              <a:t>》</a:t>
            </a:r>
            <a:endParaRPr lang="ja-JP" altLang="en-US" sz="2000" dirty="0">
              <a:solidFill>
                <a:prstClr val="black"/>
              </a:solidFill>
            </a:endParaRPr>
          </a:p>
        </p:txBody>
      </p:sp>
      <p:sp>
        <p:nvSpPr>
          <p:cNvPr id="2" name="テキスト ボックス 1"/>
          <p:cNvSpPr txBox="1"/>
          <p:nvPr/>
        </p:nvSpPr>
        <p:spPr>
          <a:xfrm>
            <a:off x="344512" y="878256"/>
            <a:ext cx="3169457" cy="400110"/>
          </a:xfrm>
          <a:prstGeom prst="rect">
            <a:avLst/>
          </a:prstGeom>
          <a:noFill/>
        </p:spPr>
        <p:txBody>
          <a:bodyPr wrap="none" rtlCol="0">
            <a:spAutoFit/>
          </a:bodyPr>
          <a:lstStyle/>
          <a:p>
            <a:r>
              <a:rPr lang="ja-JP" altLang="en-US" sz="2000" dirty="0">
                <a:solidFill>
                  <a:prstClr val="black"/>
                </a:solidFill>
              </a:rPr>
              <a:t>新規に保険導入された</a:t>
            </a:r>
            <a:r>
              <a:rPr lang="ja-JP" altLang="en-US" sz="2000" dirty="0" smtClean="0">
                <a:solidFill>
                  <a:prstClr val="black"/>
                </a:solidFill>
              </a:rPr>
              <a:t>手術</a:t>
            </a:r>
            <a:endParaRPr lang="ja-JP" altLang="en-US" sz="2000" dirty="0">
              <a:solidFill>
                <a:prstClr val="black"/>
              </a:solidFill>
            </a:endParaRPr>
          </a:p>
        </p:txBody>
      </p:sp>
      <p:sp>
        <p:nvSpPr>
          <p:cNvPr id="12" name="スライド番号プレースホルダー 2"/>
          <p:cNvSpPr txBox="1">
            <a:spLocks/>
          </p:cNvSpPr>
          <p:nvPr/>
        </p:nvSpPr>
        <p:spPr>
          <a:xfrm>
            <a:off x="7682160" y="659240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126</a:t>
            </a:fld>
            <a:endParaRPr lang="ja-JP" altLang="en-US" dirty="0">
              <a:solidFill>
                <a:prstClr val="black"/>
              </a:solidFill>
            </a:endParaRPr>
          </a:p>
        </p:txBody>
      </p:sp>
      <p:graphicFrame>
        <p:nvGraphicFramePr>
          <p:cNvPr id="11" name="表 10"/>
          <p:cNvGraphicFramePr>
            <a:graphicFrameLocks noGrp="1"/>
          </p:cNvGraphicFramePr>
          <p:nvPr>
            <p:extLst/>
          </p:nvPr>
        </p:nvGraphicFramePr>
        <p:xfrm>
          <a:off x="371972" y="1223232"/>
          <a:ext cx="7457549" cy="5349840"/>
        </p:xfrm>
        <a:graphic>
          <a:graphicData uri="http://schemas.openxmlformats.org/drawingml/2006/table">
            <a:tbl>
              <a:tblPr firstRow="1" bandRow="1"/>
              <a:tblGrid>
                <a:gridCol w="1048838"/>
                <a:gridCol w="4900345"/>
                <a:gridCol w="1508366"/>
              </a:tblGrid>
              <a:tr h="26155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0" u="none" strike="noStrike" dirty="0" smtClean="0">
                          <a:effectLst/>
                        </a:rPr>
                        <a:t>区分番号</a:t>
                      </a:r>
                      <a:endParaRPr 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0" u="none" strike="noStrike" dirty="0" smtClean="0">
                          <a:effectLst/>
                        </a:rPr>
                        <a:t>手術項目名</a:t>
                      </a:r>
                      <a:endParaRPr lang="zh-TW" alt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0" u="none" strike="noStrike" dirty="0" smtClean="0">
                          <a:effectLst/>
                        </a:rPr>
                        <a:t>点数</a:t>
                      </a:r>
                      <a:endParaRPr lang="en-US" altLang="ja-JP"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88032">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K528-3</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胸腔鏡下先天性食道閉鎖症根治手術</a:t>
                      </a:r>
                      <a:endParaRPr kumimoji="1" lang="zh-TW"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７６</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３２０点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K530-3</a:t>
                      </a:r>
                      <a:endParaRPr kumimoji="1" lang="en-US" altLang="ja-JP" sz="14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内視鏡下筋層切開術</a:t>
                      </a:r>
                      <a:endParaRPr kumimoji="1" lang="zh-TW" altLang="en-US" sz="1400" b="1" i="0" u="none" strike="noStrike" kern="1200" cap="none" spc="0" normalizeH="0" baseline="0" noProof="0" dirty="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９</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４５０点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K560-2</a:t>
                      </a:r>
                      <a:endParaRPr kumimoji="1" lang="en-US" altLang="ja-JP" sz="14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オープン型ステントグラフト内挿術</a:t>
                      </a:r>
                      <a:endParaRPr kumimoji="1" lang="en-US" altLang="ja-JP"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１　弓部大動脈</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　上行大動脈及び弓部大動脈の同時手術</a:t>
                      </a:r>
                    </a:p>
                    <a:p>
                      <a:pPr marL="93663"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イ　大動脈弁置換術又は形成術を伴うもの</a:t>
                      </a:r>
                    </a:p>
                    <a:p>
                      <a:pPr marL="93663"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ロ　人工弁置換術を伴う大動脈基部置換術</a:t>
                      </a:r>
                    </a:p>
                    <a:p>
                      <a:pPr marL="93663"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ハ　自己弁温存型大動脈基部置換術</a:t>
                      </a:r>
                    </a:p>
                    <a:p>
                      <a:pPr marL="93663"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ニ　その他のもの</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３　下行大動脈</a:t>
                      </a:r>
                      <a:endParaRPr kumimoji="1" lang="ja-JP"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１１４</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５１０点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１８７</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３７０点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２１０</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７９０点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２４３</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５８０点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１７１</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７６０点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８９</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２５０点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K603-2</a:t>
                      </a:r>
                      <a:endParaRPr kumimoji="1" lang="en-US" altLang="ja-JP" sz="14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小児補助人工心臓（１日につき）</a:t>
                      </a:r>
                      <a:endParaRPr kumimoji="1" lang="en-US" altLang="ja-JP"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１　初日</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　</a:t>
                      </a:r>
                      <a:r>
                        <a:rPr kumimoji="1" lang="en-US" altLang="ja-JP"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2</a:t>
                      </a: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日目以降</a:t>
                      </a:r>
                      <a:r>
                        <a:rPr kumimoji="1" lang="en-US" altLang="ja-JP"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30</a:t>
                      </a: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日目まで</a:t>
                      </a:r>
                    </a:p>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３　</a:t>
                      </a:r>
                      <a:r>
                        <a:rPr kumimoji="1" lang="en-US" altLang="ja-JP"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31</a:t>
                      </a: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日目以降</a:t>
                      </a:r>
                      <a:endParaRPr kumimoji="1" lang="ja-JP"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endParaRPr kumimoji="1" lang="en-US" altLang="ja-JP"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６３</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１５０点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８</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６８０点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７</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６８０点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K605-5</a:t>
                      </a:r>
                      <a:endParaRPr kumimoji="1" lang="en-US" altLang="ja-JP" sz="14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骨格筋由来細胞シート心表面移植術</a:t>
                      </a:r>
                      <a:endParaRPr kumimoji="1" lang="ja-JP"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９</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４２０点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K616-5</a:t>
                      </a:r>
                      <a:endParaRPr kumimoji="1" lang="en-US" altLang="ja-JP" sz="14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経皮的血管内異物除去術</a:t>
                      </a:r>
                      <a:endParaRPr kumimoji="1" lang="zh-TW"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１４</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０００点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K674-2</a:t>
                      </a:r>
                      <a:endParaRPr kumimoji="1" lang="en-US" altLang="ja-JP" sz="14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腹腔鏡下総胆管拡張症手術</a:t>
                      </a:r>
                      <a:endParaRPr kumimoji="1" lang="zh-TW"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３４</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８８０点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K700-2</a:t>
                      </a:r>
                      <a:endParaRPr kumimoji="1" lang="en-US" altLang="ja-JP" sz="14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膵腫瘍摘出術</a:t>
                      </a: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２１</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７５０点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198"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3834546"/>
      </p:ext>
    </p:extLst>
  </p:cSld>
  <p:clrMapOvr>
    <a:masterClrMapping/>
  </p:clrMapOvr>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4" y="764704"/>
            <a:ext cx="9557624" cy="6048672"/>
          </a:xfrm>
          <a:prstGeom prst="rect">
            <a:avLst/>
          </a:prstGeom>
          <a:solidFill>
            <a:srgbClr val="FFFFAF">
              <a:alpha val="49804"/>
            </a:srgbClr>
          </a:solidFill>
          <a:ln w="9525">
            <a:solidFill>
              <a:schemeClr val="tx1"/>
            </a:solidFill>
            <a:miter lim="800000"/>
            <a:headEnd/>
            <a:tailEnd/>
          </a:ln>
        </p:spPr>
        <p:txBody>
          <a:bodyPr tIns="180000"/>
          <a:lstStyle/>
          <a:p>
            <a:pPr>
              <a:spcBef>
                <a:spcPct val="20000"/>
              </a:spcBef>
              <a:defRPr/>
            </a:pPr>
            <a:r>
              <a:rPr lang="ja-JP" altLang="en-US" sz="2000" dirty="0">
                <a:solidFill>
                  <a:prstClr val="black"/>
                </a:solidFill>
                <a:latin typeface="ＭＳ Ｐゴシック" pitchFamily="50" charset="-128"/>
              </a:rPr>
              <a:t>　</a:t>
            </a:r>
            <a:endParaRPr lang="en-US" altLang="ja-JP" sz="2000" dirty="0">
              <a:solidFill>
                <a:prstClr val="black"/>
              </a:solidFill>
              <a:latin typeface="ＭＳ Ｐゴシック" pitchFamily="50" charset="-128"/>
            </a:endParaRPr>
          </a:p>
        </p:txBody>
      </p:sp>
      <p:sp>
        <p:nvSpPr>
          <p:cNvPr id="2050" name="Rectangle 2"/>
          <p:cNvSpPr>
            <a:spLocks noGrp="1" noChangeArrowheads="1"/>
          </p:cNvSpPr>
          <p:nvPr>
            <p:ph type="ctrTitle"/>
          </p:nvPr>
        </p:nvSpPr>
        <p:spPr>
          <a:xfrm>
            <a:off x="194414" y="44450"/>
            <a:ext cx="9517327" cy="432222"/>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lstStyle/>
          <a:p>
            <a:pPr eaLnBrk="1" hangingPunct="1"/>
            <a:r>
              <a:rPr lang="ja-JP" altLang="en-US" sz="2400" dirty="0" smtClean="0">
                <a:solidFill>
                  <a:schemeClr val="tx1"/>
                </a:solidFill>
                <a:latin typeface="ＭＳ Ｐゴシック" pitchFamily="50" charset="-128"/>
                <a:ea typeface="ＭＳ Ｐゴシック" pitchFamily="50" charset="-128"/>
              </a:rPr>
              <a:t>手術の保険導入③</a:t>
            </a:r>
            <a:endParaRPr lang="en-US" altLang="ja-JP" sz="2400" dirty="0" smtClean="0">
              <a:solidFill>
                <a:schemeClr val="tx1"/>
              </a:solidFill>
              <a:latin typeface="ＭＳ Ｐゴシック" pitchFamily="50" charset="-128"/>
              <a:ea typeface="ＭＳ Ｐゴシック" pitchFamily="50" charset="-128"/>
            </a:endParaRPr>
          </a:p>
        </p:txBody>
      </p:sp>
      <p:sp>
        <p:nvSpPr>
          <p:cNvPr id="2052" name="Rectangle 36"/>
          <p:cNvSpPr>
            <a:spLocks noChangeArrowheads="1"/>
          </p:cNvSpPr>
          <p:nvPr/>
        </p:nvSpPr>
        <p:spPr bwMode="auto">
          <a:xfrm>
            <a:off x="147910" y="548680"/>
            <a:ext cx="4373051" cy="320398"/>
          </a:xfrm>
          <a:prstGeom prst="rect">
            <a:avLst/>
          </a:prstGeom>
          <a:ln>
            <a:headEnd/>
            <a:tailEnd/>
          </a:ln>
        </p:spPr>
        <p:style>
          <a:lnRef idx="1">
            <a:schemeClr val="accent6"/>
          </a:lnRef>
          <a:fillRef idx="2">
            <a:schemeClr val="accent6"/>
          </a:fillRef>
          <a:effectRef idx="1">
            <a:schemeClr val="accent6"/>
          </a:effectRef>
          <a:fontRef idx="minor">
            <a:schemeClr val="dk1"/>
          </a:fontRef>
        </p:style>
        <p:txBody>
          <a:bodyPr anchor="ctr" anchorCtr="0"/>
          <a:lstStyle/>
          <a:p>
            <a:pPr>
              <a:spcBef>
                <a:spcPct val="20000"/>
              </a:spcBef>
            </a:pPr>
            <a:r>
              <a:rPr lang="en-US" altLang="ja-JP" sz="2000" dirty="0" smtClean="0">
                <a:solidFill>
                  <a:prstClr val="black"/>
                </a:solidFill>
              </a:rPr>
              <a:t>《</a:t>
            </a:r>
            <a:r>
              <a:rPr lang="ja-JP" altLang="en-US" sz="2000" dirty="0" smtClean="0">
                <a:solidFill>
                  <a:prstClr val="black"/>
                </a:solidFill>
              </a:rPr>
              <a:t>手術</a:t>
            </a:r>
            <a:r>
              <a:rPr lang="ja-JP" altLang="en-US" sz="2000" dirty="0">
                <a:solidFill>
                  <a:prstClr val="black"/>
                </a:solidFill>
              </a:rPr>
              <a:t>の保険</a:t>
            </a:r>
            <a:r>
              <a:rPr lang="ja-JP" altLang="en-US" sz="2000" dirty="0" smtClean="0">
                <a:solidFill>
                  <a:prstClr val="black"/>
                </a:solidFill>
              </a:rPr>
              <a:t>導入</a:t>
            </a:r>
            <a:r>
              <a:rPr lang="en-US" altLang="ja-JP" sz="2000" dirty="0" smtClean="0">
                <a:solidFill>
                  <a:prstClr val="black"/>
                </a:solidFill>
              </a:rPr>
              <a:t>》</a:t>
            </a:r>
            <a:endParaRPr lang="ja-JP" altLang="en-US" sz="2000" dirty="0">
              <a:solidFill>
                <a:prstClr val="black"/>
              </a:solidFill>
            </a:endParaRPr>
          </a:p>
        </p:txBody>
      </p:sp>
      <p:sp>
        <p:nvSpPr>
          <p:cNvPr id="2" name="テキスト ボックス 1"/>
          <p:cNvSpPr txBox="1"/>
          <p:nvPr/>
        </p:nvSpPr>
        <p:spPr>
          <a:xfrm>
            <a:off x="344512" y="878256"/>
            <a:ext cx="3169457" cy="400110"/>
          </a:xfrm>
          <a:prstGeom prst="rect">
            <a:avLst/>
          </a:prstGeom>
          <a:noFill/>
        </p:spPr>
        <p:txBody>
          <a:bodyPr wrap="none" rtlCol="0">
            <a:spAutoFit/>
          </a:bodyPr>
          <a:lstStyle/>
          <a:p>
            <a:r>
              <a:rPr lang="ja-JP" altLang="en-US" sz="2000" dirty="0">
                <a:solidFill>
                  <a:prstClr val="black"/>
                </a:solidFill>
              </a:rPr>
              <a:t>新規に保険導入された</a:t>
            </a:r>
            <a:r>
              <a:rPr lang="ja-JP" altLang="en-US" sz="2000" dirty="0" smtClean="0">
                <a:solidFill>
                  <a:prstClr val="black"/>
                </a:solidFill>
              </a:rPr>
              <a:t>手術</a:t>
            </a:r>
            <a:endParaRPr lang="ja-JP" altLang="en-US" sz="2000" dirty="0">
              <a:solidFill>
                <a:prstClr val="black"/>
              </a:solidFill>
            </a:endParaRPr>
          </a:p>
        </p:txBody>
      </p:sp>
      <p:sp>
        <p:nvSpPr>
          <p:cNvPr id="12" name="スライド番号プレースホルダー 2"/>
          <p:cNvSpPr txBox="1">
            <a:spLocks/>
          </p:cNvSpPr>
          <p:nvPr/>
        </p:nvSpPr>
        <p:spPr>
          <a:xfrm>
            <a:off x="7682160" y="659240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127</a:t>
            </a:fld>
            <a:endParaRPr lang="ja-JP" altLang="en-US" dirty="0">
              <a:solidFill>
                <a:prstClr val="black"/>
              </a:solidFill>
            </a:endParaRPr>
          </a:p>
        </p:txBody>
      </p:sp>
      <p:graphicFrame>
        <p:nvGraphicFramePr>
          <p:cNvPr id="11" name="表 10"/>
          <p:cNvGraphicFramePr>
            <a:graphicFrameLocks noGrp="1"/>
          </p:cNvGraphicFramePr>
          <p:nvPr>
            <p:extLst/>
          </p:nvPr>
        </p:nvGraphicFramePr>
        <p:xfrm>
          <a:off x="371972" y="1223232"/>
          <a:ext cx="7457549" cy="4077976"/>
        </p:xfrm>
        <a:graphic>
          <a:graphicData uri="http://schemas.openxmlformats.org/drawingml/2006/table">
            <a:tbl>
              <a:tblPr firstRow="1" bandRow="1"/>
              <a:tblGrid>
                <a:gridCol w="1048838"/>
                <a:gridCol w="4900345"/>
                <a:gridCol w="1508366"/>
              </a:tblGrid>
              <a:tr h="261552">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0" u="none" strike="noStrike" dirty="0" smtClean="0">
                          <a:effectLst/>
                        </a:rPr>
                        <a:t>区分番号</a:t>
                      </a:r>
                      <a:endParaRPr 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0" u="none" strike="noStrike" dirty="0" smtClean="0">
                          <a:effectLst/>
                        </a:rPr>
                        <a:t>手術項目名</a:t>
                      </a:r>
                      <a:endParaRPr lang="zh-TW" altLang="en-US"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b="1" kern="1200">
                          <a:solidFill>
                            <a:schemeClr val="dk1"/>
                          </a:solidFill>
                          <a:latin typeface="Calibri"/>
                        </a:defRPr>
                      </a:lvl1pPr>
                      <a:lvl2pPr marL="457200" algn="l" defTabSz="914400" rtl="0" eaLnBrk="1" latinLnBrk="0" hangingPunct="1">
                        <a:defRPr kumimoji="1" sz="1800" b="1" kern="1200">
                          <a:solidFill>
                            <a:schemeClr val="dk1"/>
                          </a:solidFill>
                          <a:latin typeface="Calibri"/>
                        </a:defRPr>
                      </a:lvl2pPr>
                      <a:lvl3pPr marL="914400" algn="l" defTabSz="914400" rtl="0" eaLnBrk="1" latinLnBrk="0" hangingPunct="1">
                        <a:defRPr kumimoji="1" sz="1800" b="1" kern="1200">
                          <a:solidFill>
                            <a:schemeClr val="dk1"/>
                          </a:solidFill>
                          <a:latin typeface="Calibri"/>
                        </a:defRPr>
                      </a:lvl3pPr>
                      <a:lvl4pPr marL="1371600" algn="l" defTabSz="914400" rtl="0" eaLnBrk="1" latinLnBrk="0" hangingPunct="1">
                        <a:defRPr kumimoji="1" sz="1800" b="1" kern="1200">
                          <a:solidFill>
                            <a:schemeClr val="dk1"/>
                          </a:solidFill>
                          <a:latin typeface="Calibri"/>
                        </a:defRPr>
                      </a:lvl4pPr>
                      <a:lvl5pPr marL="1828800" algn="l" defTabSz="914400" rtl="0" eaLnBrk="1" latinLnBrk="0" hangingPunct="1">
                        <a:defRPr kumimoji="1" sz="1800" b="1" kern="1200">
                          <a:solidFill>
                            <a:schemeClr val="dk1"/>
                          </a:solidFill>
                          <a:latin typeface="Calibri"/>
                        </a:defRPr>
                      </a:lvl5pPr>
                      <a:lvl6pPr marL="2286000" algn="l" defTabSz="914400" rtl="0" eaLnBrk="1" latinLnBrk="0" hangingPunct="1">
                        <a:defRPr kumimoji="1" sz="1800" b="1" kern="1200">
                          <a:solidFill>
                            <a:schemeClr val="dk1"/>
                          </a:solidFill>
                          <a:latin typeface="Calibri"/>
                        </a:defRPr>
                      </a:lvl6pPr>
                      <a:lvl7pPr marL="2743200" algn="l" defTabSz="914400" rtl="0" eaLnBrk="1" latinLnBrk="0" hangingPunct="1">
                        <a:defRPr kumimoji="1" sz="1800" b="1" kern="1200">
                          <a:solidFill>
                            <a:schemeClr val="dk1"/>
                          </a:solidFill>
                          <a:latin typeface="Calibri"/>
                        </a:defRPr>
                      </a:lvl7pPr>
                      <a:lvl8pPr marL="3200400" algn="l" defTabSz="914400" rtl="0" eaLnBrk="1" latinLnBrk="0" hangingPunct="1">
                        <a:defRPr kumimoji="1" sz="1800" b="1" kern="1200">
                          <a:solidFill>
                            <a:schemeClr val="dk1"/>
                          </a:solidFill>
                          <a:latin typeface="Calibri"/>
                        </a:defRPr>
                      </a:lvl8pPr>
                      <a:lvl9pPr marL="3657600" algn="l" defTabSz="914400" rtl="0" eaLnBrk="1" latinLnBrk="0" hangingPunct="1">
                        <a:defRPr kumimoji="1" sz="1800" b="1" kern="1200">
                          <a:solidFill>
                            <a:schemeClr val="dk1"/>
                          </a:solidFill>
                          <a:latin typeface="Calibri"/>
                        </a:defRPr>
                      </a:lvl9pPr>
                    </a:lstStyle>
                    <a:p>
                      <a:pPr algn="ctr" fontAlgn="ctr"/>
                      <a:r>
                        <a:rPr lang="ja-JP" altLang="en-US" sz="1400" b="0" u="none" strike="noStrike" dirty="0" smtClean="0">
                          <a:effectLst/>
                        </a:rPr>
                        <a:t>点数</a:t>
                      </a:r>
                      <a:endParaRPr lang="en-US" altLang="ja-JP" sz="1400" b="0" i="0" u="none" strike="noStrike" dirty="0">
                        <a:effectLst/>
                        <a:latin typeface="ＭＳ Ｐ明朝" panose="02020600040205080304" pitchFamily="18" charset="-128"/>
                        <a:ea typeface="ＭＳ Ｐ明朝" panose="02020600040205080304" pitchFamily="18"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r>
              <a:tr h="33624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K703-2</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lnL w="12700" cmpd="sng">
                      <a:solidFill>
                        <a:srgbClr val="F79646"/>
                      </a:solidFill>
                    </a:lnL>
                    <a:lnR w="12700" cap="flat" cmpd="sng" algn="ctr">
                      <a:solidFill>
                        <a:srgbClr val="F79646"/>
                      </a:solidFill>
                      <a:prstDash val="solid"/>
                      <a:round/>
                      <a:headEnd type="none" w="med" len="med"/>
                      <a:tailEnd type="none" w="med" len="med"/>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腹腔鏡下膵頭十二指腸切除術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lnL w="12700" cap="flat" cmpd="sng" algn="ctr">
                      <a:solidFill>
                        <a:srgbClr val="F79646"/>
                      </a:solidFill>
                      <a:prstDash val="solid"/>
                      <a:round/>
                      <a:headEnd type="none" w="med" len="med"/>
                      <a:tailEnd type="none" w="med" len="med"/>
                    </a:lnL>
                    <a:lnR w="12700" cap="flat" cmpd="sng" algn="ctr">
                      <a:solidFill>
                        <a:srgbClr val="F79646"/>
                      </a:solidFill>
                      <a:prstDash val="solid"/>
                      <a:round/>
                      <a:headEnd type="none" w="med" len="med"/>
                      <a:tailEnd type="none" w="med" len="med"/>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１５８</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４５０点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78000" marT="72000" marB="0" anchor="ctr">
                    <a:lnL w="12700" cap="flat" cmpd="sng" algn="ctr">
                      <a:solidFill>
                        <a:srgbClr val="F79646"/>
                      </a:solidFill>
                      <a:prstDash val="solid"/>
                      <a:round/>
                      <a:headEnd type="none" w="med" len="med"/>
                      <a:tailEnd type="none" w="med" len="med"/>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36004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K715-2</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lnL w="12700" cmpd="sng">
                      <a:solidFill>
                        <a:srgbClr val="F79646"/>
                      </a:solidFill>
                    </a:lnL>
                    <a:lnR w="12700" cap="flat" cmpd="sng" algn="ctr">
                      <a:solidFill>
                        <a:srgbClr val="F79646"/>
                      </a:solidFill>
                      <a:prstDash val="solid"/>
                      <a:round/>
                      <a:headEnd type="none" w="med" len="med"/>
                      <a:tailEnd type="none" w="med" len="med"/>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腹腔鏡下腸重積症整復術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lnL w="12700" cap="flat" cmpd="sng" algn="ctr">
                      <a:solidFill>
                        <a:srgbClr val="F79646"/>
                      </a:solidFill>
                      <a:prstDash val="solid"/>
                      <a:round/>
                      <a:headEnd type="none" w="med" len="med"/>
                      <a:tailEnd type="none" w="med" len="med"/>
                    </a:lnL>
                    <a:lnR w="12700" cap="flat" cmpd="sng" algn="ctr">
                      <a:solidFill>
                        <a:srgbClr val="F79646"/>
                      </a:solidFill>
                      <a:prstDash val="solid"/>
                      <a:round/>
                      <a:headEnd type="none" w="med" len="med"/>
                      <a:tailEnd type="none" w="med" len="med"/>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１４</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６６０点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78000" marT="72000" marB="0" anchor="ctr">
                    <a:lnL w="12700" cap="flat" cmpd="sng" algn="ctr">
                      <a:solidFill>
                        <a:srgbClr val="F79646"/>
                      </a:solidFill>
                      <a:prstDash val="solid"/>
                      <a:round/>
                      <a:headEnd type="none" w="med" len="med"/>
                      <a:tailEnd type="none" w="med" len="med"/>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360040">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K726-2</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lnL w="12700" cmpd="sng">
                      <a:solidFill>
                        <a:srgbClr val="F79646"/>
                      </a:solidFill>
                    </a:lnL>
                    <a:lnR w="12700" cap="flat" cmpd="sng" algn="ctr">
                      <a:solidFill>
                        <a:srgbClr val="F79646"/>
                      </a:solidFill>
                      <a:prstDash val="solid"/>
                      <a:round/>
                      <a:headEnd type="none" w="med" len="med"/>
                      <a:tailEnd type="none" w="med" len="med"/>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zh-TW" altLang="en-US" sz="1400" b="1" u="none" strike="noStrike" dirty="0">
                          <a:effectLst/>
                          <a:latin typeface="ＭＳ ゴシック" panose="020B0609070205080204" pitchFamily="49" charset="-128"/>
                          <a:ea typeface="ＭＳ ゴシック" panose="020B0609070205080204" pitchFamily="49" charset="-128"/>
                        </a:rPr>
                        <a:t>腹腔鏡下人工肛門造設術</a:t>
                      </a:r>
                      <a:endParaRPr lang="zh-TW"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lnL w="12700" cap="flat" cmpd="sng" algn="ctr">
                      <a:solidFill>
                        <a:srgbClr val="F79646"/>
                      </a:solidFill>
                      <a:prstDash val="solid"/>
                      <a:round/>
                      <a:headEnd type="none" w="med" len="med"/>
                      <a:tailEnd type="none" w="med" len="med"/>
                    </a:lnL>
                    <a:lnR w="12700" cap="flat" cmpd="sng" algn="ctr">
                      <a:solidFill>
                        <a:srgbClr val="F79646"/>
                      </a:solidFill>
                      <a:prstDash val="solid"/>
                      <a:round/>
                      <a:headEnd type="none" w="med" len="med"/>
                      <a:tailEnd type="none" w="med" len="med"/>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１３</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９２０点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78000" marT="72000" marB="0" anchor="ctr">
                    <a:lnL w="12700" cap="flat" cmpd="sng" algn="ctr">
                      <a:solidFill>
                        <a:srgbClr val="F79646"/>
                      </a:solidFill>
                      <a:prstDash val="solid"/>
                      <a:round/>
                      <a:headEnd type="none" w="med" len="med"/>
                      <a:tailEnd type="none" w="med" len="med"/>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ctr" fontAlgn="ctr"/>
                      <a:r>
                        <a:rPr lang="en-US" sz="1400" u="none" strike="noStrike" dirty="0">
                          <a:effectLst/>
                        </a:rPr>
                        <a:t>K773-5</a:t>
                      </a:r>
                      <a:endParaRPr lang="en-US" sz="14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10319" marR="78000" marT="72000" marB="0" anchor="ctr">
                    <a:lnL w="12700" cmpd="sng">
                      <a:solidFill>
                        <a:srgbClr val="F79646"/>
                      </a:solidFill>
                    </a:lnL>
                    <a:lnR w="12700" cap="flat" cmpd="sng" algn="ctr">
                      <a:solidFill>
                        <a:srgbClr val="F79646"/>
                      </a:solidFill>
                      <a:prstDash val="solid"/>
                      <a:round/>
                      <a:headEnd type="none" w="med" len="med"/>
                      <a:tailEnd type="none" w="med" len="med"/>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algn="l" fontAlgn="ctr"/>
                      <a:r>
                        <a:rPr lang="ja-JP" altLang="en-US" sz="1400" b="1" u="none" strike="noStrike" dirty="0">
                          <a:effectLst/>
                          <a:latin typeface="ＭＳ ゴシック" panose="020B0609070205080204" pitchFamily="49" charset="-128"/>
                          <a:ea typeface="ＭＳ ゴシック" panose="020B0609070205080204" pitchFamily="49" charset="-128"/>
                        </a:rPr>
                        <a:t>腹腔鏡下腎悪性腫瘍手術（内視鏡手術用支援機器を用いるもの）</a:t>
                      </a:r>
                      <a:endParaRPr lang="ja-JP" altLang="en-US" sz="1400" b="1" i="0" u="none" strike="noStrike" dirty="0">
                        <a:solidFill>
                          <a:srgbClr val="000000"/>
                        </a:solidFill>
                        <a:effectLst/>
                        <a:latin typeface="ＭＳ ゴシック" panose="020B0609070205080204" pitchFamily="49" charset="-128"/>
                        <a:ea typeface="ＭＳ ゴシック" panose="020B0609070205080204" pitchFamily="49" charset="-128"/>
                      </a:endParaRPr>
                    </a:p>
                  </a:txBody>
                  <a:tcPr marL="10319" marR="78000" marT="72000" marB="0" anchor="ctr">
                    <a:lnL w="12700" cap="flat" cmpd="sng" algn="ctr">
                      <a:solidFill>
                        <a:srgbClr val="F79646"/>
                      </a:solidFill>
                      <a:prstDash val="solid"/>
                      <a:round/>
                      <a:headEnd type="none" w="med" len="med"/>
                      <a:tailEnd type="none" w="med" len="med"/>
                    </a:lnL>
                    <a:lnR w="12700" cap="flat" cmpd="sng" algn="ctr">
                      <a:solidFill>
                        <a:srgbClr val="F79646"/>
                      </a:solidFill>
                      <a:prstDash val="solid"/>
                      <a:round/>
                      <a:headEnd type="none" w="med" len="med"/>
                      <a:tailEnd type="none" w="med" len="med"/>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７０</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７３０点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78000" marT="72000" marB="0" anchor="ctr">
                    <a:lnL w="12700" cap="flat" cmpd="sng" algn="ctr">
                      <a:solidFill>
                        <a:srgbClr val="F79646"/>
                      </a:solidFill>
                      <a:prstDash val="solid"/>
                      <a:round/>
                      <a:headEnd type="none" w="med" len="med"/>
                      <a:tailEnd type="none" w="med" len="med"/>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u="none" strike="noStrike" dirty="0" smtClean="0">
                          <a:effectLst/>
                        </a:rPr>
                        <a:t>K781-3</a:t>
                      </a:r>
                      <a:endParaRPr lang="en-US" altLang="ja-JP" sz="14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ap="flat" cmpd="sng" algn="ctr">
                      <a:solidFill>
                        <a:srgbClr val="F79646"/>
                      </a:solidFill>
                      <a:prstDash val="solid"/>
                      <a:round/>
                      <a:headEnd type="none" w="med" len="med"/>
                      <a:tailEnd type="none" w="med" len="med"/>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lang="zh-TW" altLang="en-US" sz="1400" b="1" u="none" strike="noStrike" dirty="0" smtClean="0">
                          <a:effectLst/>
                          <a:latin typeface="ＭＳ ゴシック" panose="020B0609070205080204" pitchFamily="49" charset="-128"/>
                          <a:ea typeface="ＭＳ ゴシック" panose="020B0609070205080204" pitchFamily="49" charset="-128"/>
                        </a:rPr>
                        <a:t>経尿道的腎盂尿管凝固止血術</a:t>
                      </a:r>
                      <a:endParaRPr lang="zh-TW" altLang="en-US" sz="1400" b="1" i="0" u="none" strike="noStrike" dirty="0" smtClean="0">
                        <a:solidFill>
                          <a:srgbClr val="000000"/>
                        </a:solidFill>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ap="flat" cmpd="sng" algn="ctr">
                      <a:solidFill>
                        <a:srgbClr val="F79646"/>
                      </a:solidFill>
                      <a:prstDash val="solid"/>
                      <a:round/>
                      <a:headEnd type="none" w="med" len="med"/>
                      <a:tailEnd type="none" w="med" len="med"/>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８</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２５０点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ap="flat" cmpd="sng" algn="ctr">
                      <a:solidFill>
                        <a:srgbClr val="F79646"/>
                      </a:solidFill>
                      <a:prstDash val="solid"/>
                      <a:round/>
                      <a:headEnd type="none" w="med" len="med"/>
                      <a:tailEnd type="none" w="med" len="med"/>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K843-4</a:t>
                      </a:r>
                      <a:endParaRPr kumimoji="1" lang="en-US" altLang="ja-JP" sz="14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腹腔鏡下前立腺悪性腫瘍手術（内視鏡手術用支援機器を用いるもの）</a:t>
                      </a:r>
                      <a:endParaRPr kumimoji="1" lang="ja-JP"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ja-JP" altLang="en-US" sz="1400" b="1" u="sng" strike="noStrike" dirty="0" smtClean="0">
                          <a:effectLst/>
                          <a:latin typeface="ＭＳ ゴシック" panose="020B0609070205080204" pitchFamily="49" charset="-128"/>
                          <a:ea typeface="ＭＳ ゴシック" panose="020B0609070205080204" pitchFamily="49" charset="-128"/>
                        </a:rPr>
                        <a:t>９５</a:t>
                      </a:r>
                      <a:r>
                        <a:rPr lang="en-US" altLang="ja-JP" sz="1400" b="1" u="sng" strike="noStrike" dirty="0" smtClean="0">
                          <a:effectLst/>
                          <a:latin typeface="ＭＳ ゴシック" panose="020B0609070205080204" pitchFamily="49" charset="-128"/>
                          <a:ea typeface="ＭＳ ゴシック" panose="020B0609070205080204" pitchFamily="49" charset="-128"/>
                        </a:rPr>
                        <a:t>,</a:t>
                      </a:r>
                      <a:r>
                        <a:rPr lang="ja-JP" altLang="en-US" sz="1400" b="1" u="sng" strike="noStrike" dirty="0" smtClean="0">
                          <a:effectLst/>
                          <a:latin typeface="ＭＳ ゴシック" panose="020B0609070205080204" pitchFamily="49" charset="-128"/>
                          <a:ea typeface="ＭＳ ゴシック" panose="020B0609070205080204" pitchFamily="49" charset="-128"/>
                        </a:rPr>
                        <a:t>２８０点</a:t>
                      </a:r>
                      <a:endParaRPr lang="en-US" altLang="ja-JP" sz="1400" b="1" i="0" u="sng" strike="noStrike" dirty="0" smtClean="0">
                        <a:effectLst/>
                        <a:latin typeface="ＭＳ ゴシック" panose="020B0609070205080204" pitchFamily="49" charset="-128"/>
                        <a:ea typeface="ＭＳ ゴシック" panose="020B0609070205080204" pitchFamily="49"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20000"/>
                      </a:srgbClr>
                    </a:solidFill>
                  </a:tcPr>
                </a:tc>
              </a:tr>
              <a:tr h="216091">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ja-JP" sz="1400" u="none" strike="noStrike" dirty="0" smtClean="0">
                          <a:effectLst/>
                        </a:rPr>
                        <a:t>K865-2</a:t>
                      </a:r>
                      <a:endParaRPr lang="en-US" altLang="ja-JP" sz="14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腹腔鏡下仙骨腟固定術</a:t>
                      </a:r>
                      <a:endParaRPr kumimoji="1" lang="zh-TW"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４８</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２４０点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mpd="sng">
                      <a:solidFill>
                        <a:srgbClr val="F79646"/>
                      </a:solidFill>
                    </a:lnB>
                    <a:lnTlToBr w="12700" cmpd="sng">
                      <a:noFill/>
                      <a:prstDash val="solid"/>
                    </a:lnTlToBr>
                    <a:lnBlToTr w="12700" cmpd="sng">
                      <a:noFill/>
                      <a:prstDash val="solid"/>
                    </a:lnBlToTr>
                    <a:solidFill>
                      <a:srgbClr val="F79646">
                        <a:tint val="40000"/>
                      </a:srgbClr>
                    </a:solidFill>
                  </a:tcPr>
                </a:tc>
              </a:tr>
              <a:tr h="448088">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K937-2</a:t>
                      </a:r>
                      <a:endParaRPr kumimoji="1" lang="en-US" altLang="ja-JP" sz="14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術中グラフト血流測定加算</a:t>
                      </a:r>
                      <a:endParaRPr kumimoji="1" lang="ja-JP"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２</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５００点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mpd="sng">
                      <a:solidFill>
                        <a:srgbClr val="F79646"/>
                      </a:solidFill>
                    </a:lnL>
                    <a:lnR w="12700" cmpd="sng">
                      <a:solidFill>
                        <a:srgbClr val="F79646"/>
                      </a:solidFill>
                    </a:lnR>
                    <a:lnT w="12700" cmpd="sng">
                      <a:solidFill>
                        <a:srgbClr val="F79646"/>
                      </a:solidFill>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r>
              <a:tr h="432048">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Calibri"/>
                          <a:ea typeface="+mn-ea"/>
                          <a:cs typeface="+mn-cs"/>
                        </a:rPr>
                        <a:t>K939-6</a:t>
                      </a:r>
                      <a:endParaRPr kumimoji="1" lang="en-US" altLang="ja-JP" sz="14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10319" marR="10319" marT="72000" marB="72000" anchor="ctr">
                    <a:lnL w="12700" cmpd="sng">
                      <a:solidFill>
                        <a:srgbClr val="F79646"/>
                      </a:solidFill>
                    </a:lnL>
                    <a:lnR w="12700" cap="flat" cmpd="sng" algn="ctr">
                      <a:solidFill>
                        <a:srgbClr val="F79646"/>
                      </a:solidFill>
                      <a:prstDash val="solid"/>
                      <a:round/>
                      <a:headEnd type="none" w="med" len="med"/>
                      <a:tailEnd type="none" w="med" len="med"/>
                    </a:lnR>
                    <a:lnT w="12700" cmpd="sng">
                      <a:solidFill>
                        <a:srgbClr val="F79646"/>
                      </a:solidFill>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凍結保存同種組織加算</a:t>
                      </a:r>
                      <a:endParaRPr kumimoji="1" lang="zh-TW" altLang="en-US" sz="1400" b="1" i="0" u="none" strike="noStrike" kern="1200" cap="none" spc="0" normalizeH="0" baseline="0" noProof="0" dirty="0" smtClean="0">
                        <a:ln>
                          <a:noFill/>
                        </a:ln>
                        <a:solidFill>
                          <a:srgbClr val="000000"/>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ap="flat" cmpd="sng" algn="ctr">
                      <a:solidFill>
                        <a:srgbClr val="F79646"/>
                      </a:solidFill>
                      <a:prstDash val="solid"/>
                      <a:round/>
                      <a:headEnd type="none" w="med" len="med"/>
                      <a:tailEnd type="none" w="med" len="med"/>
                    </a:lnL>
                    <a:lnR w="12700" cap="flat" cmpd="sng" algn="ctr">
                      <a:solidFill>
                        <a:srgbClr val="F79646"/>
                      </a:solidFill>
                      <a:prstDash val="solid"/>
                      <a:round/>
                      <a:headEnd type="none" w="med" len="med"/>
                      <a:tailEnd type="none" w="med" len="med"/>
                    </a:lnR>
                    <a:lnT w="12700" cmpd="sng">
                      <a:solidFill>
                        <a:srgbClr val="F79646"/>
                      </a:solidFill>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c>
                  <a:txBody>
                    <a:bodyPr/>
                    <a:lstStyle>
                      <a:lvl1pPr marL="0" algn="l" defTabSz="914400" rtl="0" eaLnBrk="1" latinLnBrk="0" hangingPunct="1">
                        <a:defRPr kumimoji="1" sz="1800" kern="1200">
                          <a:solidFill>
                            <a:schemeClr val="dk1"/>
                          </a:solidFill>
                          <a:latin typeface="Calibri"/>
                        </a:defRPr>
                      </a:lvl1pPr>
                      <a:lvl2pPr marL="457200" algn="l" defTabSz="914400" rtl="0" eaLnBrk="1" latinLnBrk="0" hangingPunct="1">
                        <a:defRPr kumimoji="1" sz="1800" kern="1200">
                          <a:solidFill>
                            <a:schemeClr val="dk1"/>
                          </a:solidFill>
                          <a:latin typeface="Calibri"/>
                        </a:defRPr>
                      </a:lvl2pPr>
                      <a:lvl3pPr marL="914400" algn="l" defTabSz="914400" rtl="0" eaLnBrk="1" latinLnBrk="0" hangingPunct="1">
                        <a:defRPr kumimoji="1" sz="1800" kern="1200">
                          <a:solidFill>
                            <a:schemeClr val="dk1"/>
                          </a:solidFill>
                          <a:latin typeface="Calibri"/>
                        </a:defRPr>
                      </a:lvl3pPr>
                      <a:lvl4pPr marL="1371600" algn="l" defTabSz="914400" rtl="0" eaLnBrk="1" latinLnBrk="0" hangingPunct="1">
                        <a:defRPr kumimoji="1" sz="1800" kern="1200">
                          <a:solidFill>
                            <a:schemeClr val="dk1"/>
                          </a:solidFill>
                          <a:latin typeface="Calibri"/>
                        </a:defRPr>
                      </a:lvl4pPr>
                      <a:lvl5pPr marL="1828800" algn="l" defTabSz="914400" rtl="0" eaLnBrk="1" latinLnBrk="0" hangingPunct="1">
                        <a:defRPr kumimoji="1" sz="1800" kern="1200">
                          <a:solidFill>
                            <a:schemeClr val="dk1"/>
                          </a:solidFill>
                          <a:latin typeface="Calibri"/>
                        </a:defRPr>
                      </a:lvl5pPr>
                      <a:lvl6pPr marL="2286000" algn="l" defTabSz="914400" rtl="0" eaLnBrk="1" latinLnBrk="0" hangingPunct="1">
                        <a:defRPr kumimoji="1" sz="1800" kern="1200">
                          <a:solidFill>
                            <a:schemeClr val="dk1"/>
                          </a:solidFill>
                          <a:latin typeface="Calibri"/>
                        </a:defRPr>
                      </a:lvl6pPr>
                      <a:lvl7pPr marL="2743200" algn="l" defTabSz="914400" rtl="0" eaLnBrk="1" latinLnBrk="0" hangingPunct="1">
                        <a:defRPr kumimoji="1" sz="1800" kern="1200">
                          <a:solidFill>
                            <a:schemeClr val="dk1"/>
                          </a:solidFill>
                          <a:latin typeface="Calibri"/>
                        </a:defRPr>
                      </a:lvl7pPr>
                      <a:lvl8pPr marL="3200400" algn="l" defTabSz="914400" rtl="0" eaLnBrk="1" latinLnBrk="0" hangingPunct="1">
                        <a:defRPr kumimoji="1" sz="1800" kern="1200">
                          <a:solidFill>
                            <a:schemeClr val="dk1"/>
                          </a:solidFill>
                          <a:latin typeface="Calibri"/>
                        </a:defRPr>
                      </a:lvl8pPr>
                      <a:lvl9pPr marL="3657600" algn="l" defTabSz="914400" rtl="0" eaLnBrk="1" latinLnBrk="0" hangingPunct="1">
                        <a:defRPr kumimoji="1" sz="1800" kern="1200">
                          <a:solidFill>
                            <a:schemeClr val="dk1"/>
                          </a:solidFill>
                          <a:latin typeface="Calibri"/>
                        </a:defRPr>
                      </a:lvl9pPr>
                    </a:lstStyle>
                    <a:p>
                      <a:pPr marL="0" marR="0" lvl="0" indent="0" algn="ctr" defTabSz="914400" rtl="0" eaLnBrk="1" fontAlgn="ctr" latinLnBrk="0" hangingPunct="1">
                        <a:lnSpc>
                          <a:spcPct val="1000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９</a:t>
                      </a:r>
                      <a:r>
                        <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a:t>
                      </a:r>
                      <a:r>
                        <a:rPr kumimoji="1" lang="ja-JP" altLang="en-US"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rPr>
                        <a:t>９６０点</a:t>
                      </a:r>
                      <a:endParaRPr kumimoji="1" lang="en-US" altLang="ja-JP" sz="1400" b="1" i="0" u="sng" strike="noStrike" kern="1200" cap="none" spc="0" normalizeH="0" baseline="0" noProof="0" dirty="0" smtClean="0">
                        <a:ln>
                          <a:noFill/>
                        </a:ln>
                        <a:solidFill>
                          <a:prstClr val="black"/>
                        </a:solidFill>
                        <a:effectLst/>
                        <a:uLnTx/>
                        <a:uFillTx/>
                        <a:latin typeface="ＭＳ ゴシック" panose="020B0609070205080204" pitchFamily="49" charset="-128"/>
                        <a:ea typeface="ＭＳ ゴシック" panose="020B0609070205080204" pitchFamily="49" charset="-128"/>
                        <a:cs typeface="+mn-cs"/>
                      </a:endParaRPr>
                    </a:p>
                  </a:txBody>
                  <a:tcPr marL="10319" marR="10319" marT="72000" marB="72000" anchor="ctr">
                    <a:lnL w="12700" cap="flat" cmpd="sng" algn="ctr">
                      <a:solidFill>
                        <a:srgbClr val="F79646"/>
                      </a:solidFill>
                      <a:prstDash val="solid"/>
                      <a:round/>
                      <a:headEnd type="none" w="med" len="med"/>
                      <a:tailEnd type="none" w="med" len="med"/>
                    </a:lnL>
                    <a:lnR w="12700" cmpd="sng">
                      <a:solidFill>
                        <a:srgbClr val="F79646"/>
                      </a:solidFill>
                    </a:lnR>
                    <a:lnT w="12700" cmpd="sng">
                      <a:solidFill>
                        <a:srgbClr val="F79646"/>
                      </a:solidFill>
                    </a:lnT>
                    <a:lnB w="12700" cap="flat" cmpd="sng" algn="ctr">
                      <a:solidFill>
                        <a:srgbClr val="F79646"/>
                      </a:solidFill>
                      <a:prstDash val="solid"/>
                      <a:round/>
                      <a:headEnd type="none" w="med" len="med"/>
                      <a:tailEnd type="none" w="med" len="med"/>
                    </a:lnB>
                    <a:lnTlToBr w="12700" cmpd="sng">
                      <a:noFill/>
                      <a:prstDash val="solid"/>
                    </a:lnTlToBr>
                    <a:lnBlToTr w="12700" cmpd="sng">
                      <a:noFill/>
                      <a:prstDash val="solid"/>
                    </a:lnBlToTr>
                    <a:solidFill>
                      <a:srgbClr val="F79646">
                        <a:tint val="20000"/>
                      </a:srgbClr>
                    </a:solidFill>
                  </a:tcPr>
                </a:tc>
              </a:tr>
            </a:tbl>
          </a:graphicData>
        </a:graphic>
      </p:graphicFrame>
      <p:pic>
        <p:nvPicPr>
          <p:cNvPr id="14" name="Picture 6" descr="C:\Users\kc\AppData\Local\Microsoft\Windows\Temporary Internet Files\Content.IE5\430CHE7K\MC90015014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70198" y="1171496"/>
            <a:ext cx="1735349" cy="2191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7554818"/>
      </p:ext>
    </p:extLst>
  </p:cSld>
  <p:clrMapOvr>
    <a:masterClrMapping/>
  </p:clrMapOvr>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287063" y="1150860"/>
            <a:ext cx="9104669" cy="5192276"/>
          </a:xfrm>
          <a:prstGeom prst="rect">
            <a:avLst/>
          </a:prstGeom>
          <a:solidFill>
            <a:srgbClr val="FFFFAF">
              <a:alpha val="49804"/>
            </a:srgbClr>
          </a:solidFill>
          <a:ln w="9525">
            <a:solidFill>
              <a:schemeClr val="tx1"/>
            </a:solidFill>
            <a:miter lim="800000"/>
            <a:headEnd/>
            <a:tailEnd/>
          </a:ln>
        </p:spPr>
        <p:txBody>
          <a:bodyPr tIns="99692"/>
          <a:lstStyle/>
          <a:p>
            <a:pPr marL="164127" indent="-164127">
              <a:spcBef>
                <a:spcPct val="20000"/>
              </a:spcBef>
              <a:buFont typeface="Wingdings" pitchFamily="2" charset="2"/>
              <a:buChar char="Ø"/>
              <a:defRPr/>
            </a:pPr>
            <a:r>
              <a:rPr lang="ja-JP" altLang="en-US" sz="1600" dirty="0">
                <a:solidFill>
                  <a:prstClr val="black"/>
                </a:solidFill>
              </a:rPr>
              <a:t>　</a:t>
            </a:r>
            <a:r>
              <a:rPr lang="ja-JP" altLang="en-US" sz="1600" dirty="0" smtClean="0">
                <a:solidFill>
                  <a:prstClr val="black"/>
                </a:solidFill>
              </a:rPr>
              <a:t> </a:t>
            </a:r>
            <a:r>
              <a:rPr lang="ja-JP" altLang="en-US" dirty="0" smtClean="0">
                <a:solidFill>
                  <a:prstClr val="black"/>
                </a:solidFill>
              </a:rPr>
              <a:t>医療</a:t>
            </a:r>
            <a:r>
              <a:rPr lang="ja-JP" altLang="en-US" dirty="0">
                <a:solidFill>
                  <a:prstClr val="black"/>
                </a:solidFill>
              </a:rPr>
              <a:t>技術評価分科会での評価を踏まえ、帝王切開術について</a:t>
            </a:r>
            <a:r>
              <a:rPr lang="ja-JP" altLang="en-US" dirty="0" smtClean="0">
                <a:solidFill>
                  <a:prstClr val="black"/>
                </a:solidFill>
              </a:rPr>
              <a:t>項目・点数</a:t>
            </a:r>
            <a:r>
              <a:rPr lang="ja-JP" altLang="en-US" dirty="0">
                <a:solidFill>
                  <a:prstClr val="black"/>
                </a:solidFill>
              </a:rPr>
              <a:t>の見直しを</a:t>
            </a:r>
            <a:r>
              <a:rPr lang="ja-JP" altLang="en-US" dirty="0" smtClean="0">
                <a:solidFill>
                  <a:prstClr val="black"/>
                </a:solidFill>
              </a:rPr>
              <a:t>行う</a:t>
            </a:r>
            <a:endParaRPr lang="en-US" altLang="ja-JP" dirty="0">
              <a:solidFill>
                <a:prstClr val="black"/>
              </a:solidFill>
            </a:endParaRPr>
          </a:p>
          <a:p>
            <a:pPr marL="164127" indent="-164127">
              <a:spcBef>
                <a:spcPct val="20000"/>
              </a:spcBef>
              <a:buFont typeface="Wingdings" pitchFamily="2" charset="2"/>
              <a:buChar char="Ø"/>
              <a:defRPr/>
            </a:pPr>
            <a:r>
              <a:rPr lang="ja-JP" altLang="en-US" dirty="0">
                <a:solidFill>
                  <a:prstClr val="black"/>
                </a:solidFill>
              </a:rPr>
              <a:t>　具体的には</a:t>
            </a:r>
            <a:r>
              <a:rPr lang="ja-JP" altLang="en-US" dirty="0" smtClean="0">
                <a:solidFill>
                  <a:prstClr val="black"/>
                </a:solidFill>
              </a:rPr>
              <a:t>、病態等に応じた評価を充実することとし、</a:t>
            </a:r>
            <a:endParaRPr lang="en-US" altLang="ja-JP" dirty="0" smtClean="0">
              <a:solidFill>
                <a:prstClr val="black"/>
              </a:solidFill>
            </a:endParaRPr>
          </a:p>
          <a:p>
            <a:pPr marL="800100" lvl="1" indent="-342900">
              <a:spcBef>
                <a:spcPct val="20000"/>
              </a:spcBef>
              <a:buFont typeface="+mj-ea"/>
              <a:buAutoNum type="circleNumDbPlain"/>
              <a:defRPr/>
            </a:pPr>
            <a:r>
              <a:rPr lang="ja-JP" altLang="en-US" dirty="0" smtClean="0">
                <a:solidFill>
                  <a:prstClr val="black"/>
                </a:solidFill>
              </a:rPr>
              <a:t>緊急帝王切開の評価を引き上げる</a:t>
            </a:r>
            <a:endParaRPr lang="en-US" altLang="ja-JP" dirty="0" smtClean="0">
              <a:solidFill>
                <a:prstClr val="black"/>
              </a:solidFill>
            </a:endParaRPr>
          </a:p>
          <a:p>
            <a:pPr marL="719138" lvl="1" indent="-261938">
              <a:spcBef>
                <a:spcPct val="20000"/>
              </a:spcBef>
              <a:buFont typeface="+mj-ea"/>
              <a:buAutoNum type="circleNumDbPlain"/>
              <a:defRPr/>
            </a:pPr>
            <a:r>
              <a:rPr lang="ja-JP" altLang="en-US" dirty="0" smtClean="0">
                <a:solidFill>
                  <a:prstClr val="black"/>
                </a:solidFill>
              </a:rPr>
              <a:t> 手術手技が通常よりも複雑な場合を対象とした加算</a:t>
            </a:r>
            <a:r>
              <a:rPr lang="ja-JP" altLang="en-US" dirty="0">
                <a:solidFill>
                  <a:prstClr val="black"/>
                </a:solidFill>
              </a:rPr>
              <a:t>項目を</a:t>
            </a:r>
            <a:r>
              <a:rPr lang="ja-JP" altLang="en-US" dirty="0" smtClean="0">
                <a:solidFill>
                  <a:prstClr val="black"/>
                </a:solidFill>
              </a:rPr>
              <a:t>新設する。あわせて従来</a:t>
            </a:r>
            <a:r>
              <a:rPr lang="ja-JP" altLang="en-US" dirty="0">
                <a:solidFill>
                  <a:prstClr val="black"/>
                </a:solidFill>
              </a:rPr>
              <a:t>の「前置胎盤を合併する場合又は</a:t>
            </a:r>
            <a:r>
              <a:rPr lang="en-US" altLang="ja-JP" dirty="0">
                <a:solidFill>
                  <a:prstClr val="black"/>
                </a:solidFill>
              </a:rPr>
              <a:t>32</a:t>
            </a:r>
            <a:r>
              <a:rPr lang="ja-JP" altLang="en-US" dirty="0">
                <a:solidFill>
                  <a:prstClr val="black"/>
                </a:solidFill>
              </a:rPr>
              <a:t>週未満の早産の場合</a:t>
            </a:r>
            <a:r>
              <a:rPr lang="ja-JP" altLang="en-US" dirty="0" smtClean="0">
                <a:solidFill>
                  <a:prstClr val="black"/>
                </a:solidFill>
              </a:rPr>
              <a:t>」の項目を削除し、点数体系を簡素化する</a:t>
            </a:r>
            <a:endParaRPr lang="en-US" altLang="ja-JP" dirty="0">
              <a:solidFill>
                <a:prstClr val="black"/>
              </a:solidFill>
              <a:latin typeface="ＭＳ Ｐゴシック"/>
            </a:endParaRPr>
          </a:p>
        </p:txBody>
      </p:sp>
      <p:sp>
        <p:nvSpPr>
          <p:cNvPr id="2052" name="Rectangle 36"/>
          <p:cNvSpPr>
            <a:spLocks noChangeArrowheads="1"/>
          </p:cNvSpPr>
          <p:nvPr/>
        </p:nvSpPr>
        <p:spPr bwMode="auto">
          <a:xfrm>
            <a:off x="287064" y="773226"/>
            <a:ext cx="3513809" cy="37763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a:spcBef>
                <a:spcPct val="20000"/>
              </a:spcBef>
            </a:pPr>
            <a:r>
              <a:rPr lang="ja-JP" altLang="en-US" sz="2000" dirty="0">
                <a:solidFill>
                  <a:prstClr val="black"/>
                </a:solidFill>
              </a:rPr>
              <a:t>②</a:t>
            </a:r>
            <a:r>
              <a:rPr lang="ja-JP" altLang="en-US" sz="2000" dirty="0" smtClean="0">
                <a:solidFill>
                  <a:prstClr val="black"/>
                </a:solidFill>
              </a:rPr>
              <a:t>帝王</a:t>
            </a:r>
            <a:r>
              <a:rPr lang="ja-JP" altLang="en-US" sz="2000" dirty="0">
                <a:solidFill>
                  <a:prstClr val="black"/>
                </a:solidFill>
              </a:rPr>
              <a:t>切開術の評価の見直し</a:t>
            </a:r>
            <a:endParaRPr lang="en-US" altLang="ja-JP" sz="2000" dirty="0">
              <a:solidFill>
                <a:prstClr val="black"/>
              </a:solidFill>
            </a:endParaRPr>
          </a:p>
        </p:txBody>
      </p:sp>
      <p:graphicFrame>
        <p:nvGraphicFramePr>
          <p:cNvPr id="17" name="表 16"/>
          <p:cNvGraphicFramePr>
            <a:graphicFrameLocks noGrp="1"/>
          </p:cNvGraphicFramePr>
          <p:nvPr>
            <p:extLst/>
          </p:nvPr>
        </p:nvGraphicFramePr>
        <p:xfrm>
          <a:off x="670260" y="3082834"/>
          <a:ext cx="4132604" cy="1710694"/>
        </p:xfrm>
        <a:graphic>
          <a:graphicData uri="http://schemas.openxmlformats.org/drawingml/2006/table">
            <a:tbl>
              <a:tblPr firstRow="1" bandRow="1">
                <a:tableStyleId>{22838BEF-8BB2-4498-84A7-C5851F593DF1}</a:tableStyleId>
              </a:tblPr>
              <a:tblGrid>
                <a:gridCol w="3012258"/>
                <a:gridCol w="1120346"/>
              </a:tblGrid>
              <a:tr h="195204">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smtClean="0"/>
                        <a:t>現行</a:t>
                      </a:r>
                    </a:p>
                  </a:txBody>
                  <a:tcPr marL="80486" marR="80486" marT="37148" marB="37148" anchor="ctr"/>
                </a:tc>
                <a:tc hMerge="1">
                  <a:txBody>
                    <a:bodyPr/>
                    <a:lstStyle/>
                    <a:p>
                      <a:endParaRPr kumimoji="1" lang="ja-JP" altLang="en-US"/>
                    </a:p>
                  </a:txBody>
                  <a:tcPr/>
                </a:tc>
              </a:tr>
              <a:tr h="195204">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dirty="0" smtClean="0"/>
                        <a:t>帝王切開術</a:t>
                      </a:r>
                      <a:endParaRPr kumimoji="1" lang="ja-JP" altLang="en-US" sz="1400" b="1" dirty="0"/>
                    </a:p>
                  </a:txBody>
                  <a:tcPr marL="80486" marR="80486" marT="37148" marB="37148" anchor="ctr"/>
                </a:tc>
                <a:tc hMerge="1">
                  <a:txBody>
                    <a:bodyPr/>
                    <a:lstStyle/>
                    <a:p>
                      <a:pPr algn="l"/>
                      <a:endParaRPr kumimoji="1" lang="en-US" altLang="ja-JP" sz="1200" b="0" dirty="0" smtClean="0">
                        <a:latin typeface="ＭＳ ゴシック" pitchFamily="49" charset="-128"/>
                        <a:ea typeface="ＭＳ ゴシック" pitchFamily="49" charset="-128"/>
                      </a:endParaRPr>
                    </a:p>
                  </a:txBody>
                  <a:tcPr anchor="ctr"/>
                </a:tc>
              </a:tr>
              <a:tr h="216464">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u="none" dirty="0" smtClean="0">
                          <a:solidFill>
                            <a:schemeClr val="tx1"/>
                          </a:solidFill>
                        </a:rPr>
                        <a:t>１　緊急帝王切開</a:t>
                      </a:r>
                    </a:p>
                  </a:txBody>
                  <a:tcPr marL="80486" marR="80486" marT="37148" marB="37148"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0" u="none" dirty="0" smtClean="0">
                          <a:solidFill>
                            <a:schemeClr val="tx1"/>
                          </a:solidFill>
                        </a:rPr>
                        <a:t>２０，１４０点</a:t>
                      </a:r>
                      <a:endParaRPr kumimoji="1" lang="ja-JP" altLang="en-US" sz="1400" b="0" u="none" dirty="0">
                        <a:solidFill>
                          <a:schemeClr val="tx1"/>
                        </a:solidFill>
                        <a:latin typeface="ＭＳ ゴシック" pitchFamily="49" charset="-128"/>
                        <a:ea typeface="ＭＳ ゴシック" pitchFamily="49" charset="-128"/>
                      </a:endParaRPr>
                    </a:p>
                  </a:txBody>
                  <a:tcPr marL="74295" marR="74295" marT="37148" marB="37148" anchor="ctr"/>
                </a:tc>
              </a:tr>
              <a:tr h="346710">
                <a:tc>
                  <a:txBody>
                    <a:bodyPr/>
                    <a:lstStyle/>
                    <a:p>
                      <a:pPr algn="l"/>
                      <a:r>
                        <a:rPr kumimoji="1" lang="ja-JP" altLang="en-US" sz="1400" b="0" u="none" dirty="0" smtClean="0">
                          <a:solidFill>
                            <a:schemeClr val="tx1"/>
                          </a:solidFill>
                        </a:rPr>
                        <a:t>２　選択帝王切開</a:t>
                      </a:r>
                      <a:endParaRPr kumimoji="1" lang="ja-JP" altLang="en-US" sz="1400" b="0" u="none" dirty="0">
                        <a:solidFill>
                          <a:schemeClr val="tx1"/>
                        </a:solidFill>
                      </a:endParaRPr>
                    </a:p>
                  </a:txBody>
                  <a:tcPr marL="80486" marR="80486" marT="37148" marB="37148" anchor="ctr"/>
                </a:tc>
                <a:tc>
                  <a:txBody>
                    <a:bodyPr/>
                    <a:lstStyle/>
                    <a:p>
                      <a:pPr algn="ctr"/>
                      <a:r>
                        <a:rPr kumimoji="1" lang="ja-JP" altLang="en-US" sz="1400" b="0" u="none" dirty="0" smtClean="0">
                          <a:solidFill>
                            <a:schemeClr val="tx1"/>
                          </a:solidFill>
                        </a:rPr>
                        <a:t>２０，１４０点</a:t>
                      </a:r>
                      <a:endParaRPr kumimoji="1" lang="ja-JP" altLang="en-US" sz="1400" b="0" u="none" dirty="0">
                        <a:solidFill>
                          <a:schemeClr val="tx1"/>
                        </a:solidFill>
                        <a:latin typeface="ＭＳ ゴシック" pitchFamily="49" charset="-128"/>
                        <a:ea typeface="ＭＳ ゴシック" pitchFamily="49" charset="-128"/>
                      </a:endParaRPr>
                    </a:p>
                  </a:txBody>
                  <a:tcPr marL="74295" marR="74295" marT="37148" marB="37148" anchor="ctr"/>
                </a:tc>
              </a:tr>
              <a:tr h="346710">
                <a:tc>
                  <a:txBody>
                    <a:bodyPr/>
                    <a:lstStyle/>
                    <a:p>
                      <a:pPr algn="l"/>
                      <a:r>
                        <a:rPr kumimoji="1" lang="ja-JP" altLang="en-US" sz="1400" b="0" u="none" dirty="0" smtClean="0">
                          <a:solidFill>
                            <a:schemeClr val="tx1"/>
                          </a:solidFill>
                        </a:rPr>
                        <a:t>３　前置胎盤を合併する場合又は</a:t>
                      </a:r>
                      <a:r>
                        <a:rPr kumimoji="1" lang="en-US" altLang="ja-JP" sz="1400" b="0" u="none" dirty="0" smtClean="0">
                          <a:solidFill>
                            <a:schemeClr val="tx1"/>
                          </a:solidFill>
                        </a:rPr>
                        <a:t>32</a:t>
                      </a:r>
                      <a:r>
                        <a:rPr kumimoji="1" lang="ja-JP" altLang="en-US" sz="1400" b="0" u="none" dirty="0" smtClean="0">
                          <a:solidFill>
                            <a:schemeClr val="tx1"/>
                          </a:solidFill>
                        </a:rPr>
                        <a:t>週未満の早産の場合</a:t>
                      </a:r>
                      <a:endParaRPr kumimoji="1" lang="ja-JP" altLang="en-US" sz="1400" b="0" u="none" dirty="0">
                        <a:solidFill>
                          <a:schemeClr val="tx1"/>
                        </a:solidFill>
                      </a:endParaRPr>
                    </a:p>
                  </a:txBody>
                  <a:tcPr marL="80486" marR="80486" marT="37148" marB="37148" anchor="ctr"/>
                </a:tc>
                <a:tc>
                  <a:txBody>
                    <a:bodyPr/>
                    <a:lstStyle/>
                    <a:p>
                      <a:pPr algn="ctr"/>
                      <a:r>
                        <a:rPr kumimoji="1" lang="ja-JP" altLang="en-US" sz="1400" b="0" u="none" dirty="0" smtClean="0">
                          <a:solidFill>
                            <a:schemeClr val="tx1"/>
                          </a:solidFill>
                        </a:rPr>
                        <a:t>２１，６４０点</a:t>
                      </a:r>
                      <a:endParaRPr kumimoji="1" lang="ja-JP" altLang="en-US" sz="1400" b="0" u="none" dirty="0">
                        <a:solidFill>
                          <a:schemeClr val="tx1"/>
                        </a:solidFill>
                        <a:latin typeface="ＭＳ ゴシック" pitchFamily="49" charset="-128"/>
                        <a:ea typeface="ＭＳ ゴシック" pitchFamily="49" charset="-128"/>
                      </a:endParaRPr>
                    </a:p>
                  </a:txBody>
                  <a:tcPr marL="74295" marR="74295" marT="37148" marB="37148" anchor="ctr"/>
                </a:tc>
              </a:tr>
            </a:tbl>
          </a:graphicData>
        </a:graphic>
      </p:graphicFrame>
      <p:graphicFrame>
        <p:nvGraphicFramePr>
          <p:cNvPr id="24" name="表 23"/>
          <p:cNvGraphicFramePr>
            <a:graphicFrameLocks noGrp="1"/>
          </p:cNvGraphicFramePr>
          <p:nvPr>
            <p:extLst/>
          </p:nvPr>
        </p:nvGraphicFramePr>
        <p:xfrm>
          <a:off x="5429920" y="3075883"/>
          <a:ext cx="3693859" cy="1556388"/>
        </p:xfrm>
        <a:graphic>
          <a:graphicData uri="http://schemas.openxmlformats.org/drawingml/2006/table">
            <a:tbl>
              <a:tblPr firstRow="1" bandRow="1">
                <a:tableStyleId>{C4B1156A-380E-4F78-BDF5-A606A8083BF9}</a:tableStyleId>
              </a:tblPr>
              <a:tblGrid>
                <a:gridCol w="2579833"/>
                <a:gridCol w="1114026"/>
              </a:tblGrid>
              <a:tr h="276592">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dirty="0" smtClean="0"/>
                        <a:t>改定</a:t>
                      </a:r>
                    </a:p>
                  </a:txBody>
                  <a:tcPr marL="80486" marR="80486" marT="37148" marB="37148" anchor="ctr"/>
                </a:tc>
                <a:tc hMerge="1">
                  <a:txBody>
                    <a:bodyPr/>
                    <a:lstStyle/>
                    <a:p>
                      <a:endParaRPr kumimoji="1" lang="ja-JP" altLang="en-US"/>
                    </a:p>
                  </a:txBody>
                  <a:tcPr/>
                </a:tc>
              </a:tr>
              <a:tr h="276592">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dirty="0" smtClean="0"/>
                        <a:t>帝王切開術</a:t>
                      </a:r>
                      <a:endParaRPr kumimoji="1" lang="ja-JP" altLang="en-US" sz="1400" b="1" dirty="0"/>
                    </a:p>
                  </a:txBody>
                  <a:tcPr marL="80486" marR="80486" marT="37148" marB="37148" anchor="ctr"/>
                </a:tc>
                <a:tc hMerge="1">
                  <a:txBody>
                    <a:bodyPr/>
                    <a:lstStyle/>
                    <a:p>
                      <a:pPr algn="l"/>
                      <a:endParaRPr kumimoji="1" lang="en-US" altLang="ja-JP" sz="1200" b="0" dirty="0" smtClean="0">
                        <a:latin typeface="ＭＳ ゴシック" pitchFamily="49" charset="-128"/>
                        <a:ea typeface="ＭＳ ゴシック" pitchFamily="49" charset="-128"/>
                      </a:endParaRPr>
                    </a:p>
                  </a:txBody>
                  <a:tcPr anchor="ctr"/>
                </a:tc>
              </a:tr>
              <a:tr h="210503">
                <a:tc>
                  <a:txBody>
                    <a:bodyPr/>
                    <a:lstStyle/>
                    <a:p>
                      <a:pPr algn="l"/>
                      <a:r>
                        <a:rPr kumimoji="1" lang="ja-JP" altLang="en-US" sz="1400" b="0" u="none" dirty="0" smtClean="0">
                          <a:solidFill>
                            <a:schemeClr val="tx1"/>
                          </a:solidFill>
                        </a:rPr>
                        <a:t>１　緊急帝王切開</a:t>
                      </a:r>
                      <a:endParaRPr kumimoji="1" lang="ja-JP" altLang="en-US" sz="1400" b="0" u="none" dirty="0">
                        <a:solidFill>
                          <a:schemeClr val="tx1"/>
                        </a:solidFill>
                      </a:endParaRPr>
                    </a:p>
                  </a:txBody>
                  <a:tcPr marL="80486" marR="80486" marT="37148" marB="37148"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u="sng" kern="1200" dirty="0" smtClean="0">
                          <a:solidFill>
                            <a:srgbClr val="0070C0"/>
                          </a:solidFill>
                          <a:latin typeface="+mn-lt"/>
                          <a:ea typeface="+mn-ea"/>
                          <a:cs typeface="+mn-cs"/>
                        </a:rPr>
                        <a:t>２２，２００点</a:t>
                      </a:r>
                      <a:endParaRPr kumimoji="1" lang="ja-JP" altLang="en-US" sz="1400" b="1" u="sng" kern="1200" dirty="0">
                        <a:solidFill>
                          <a:srgbClr val="0070C0"/>
                        </a:solidFill>
                        <a:latin typeface="+mn-lt"/>
                        <a:ea typeface="+mn-ea"/>
                        <a:cs typeface="+mn-cs"/>
                      </a:endParaRPr>
                    </a:p>
                  </a:txBody>
                  <a:tcPr marL="74295" marR="74295" marT="37148" marB="37148" anchor="ctr"/>
                </a:tc>
              </a:tr>
              <a:tr h="346710">
                <a:tc>
                  <a:txBody>
                    <a:bodyPr/>
                    <a:lstStyle/>
                    <a:p>
                      <a:pPr algn="l"/>
                      <a:r>
                        <a:rPr kumimoji="1" lang="ja-JP" altLang="en-US" sz="1400" b="0" u="none" dirty="0" smtClean="0">
                          <a:solidFill>
                            <a:schemeClr val="tx1"/>
                          </a:solidFill>
                        </a:rPr>
                        <a:t>２　選択帝王切開</a:t>
                      </a:r>
                      <a:endParaRPr kumimoji="1" lang="ja-JP" altLang="en-US" sz="1400" b="0" u="none" dirty="0">
                        <a:solidFill>
                          <a:schemeClr val="tx1"/>
                        </a:solidFill>
                      </a:endParaRPr>
                    </a:p>
                  </a:txBody>
                  <a:tcPr marL="80486" marR="80486" marT="37148" marB="37148" anchor="ctr"/>
                </a:tc>
                <a:tc>
                  <a:txBody>
                    <a:bodyPr/>
                    <a:lstStyle/>
                    <a:p>
                      <a:pPr algn="ctr"/>
                      <a:r>
                        <a:rPr kumimoji="1" lang="ja-JP" altLang="en-US" sz="1400" b="0" u="none" dirty="0" smtClean="0">
                          <a:solidFill>
                            <a:schemeClr val="tx1"/>
                          </a:solidFill>
                        </a:rPr>
                        <a:t>２０，１４０点</a:t>
                      </a:r>
                      <a:endParaRPr kumimoji="1" lang="ja-JP" altLang="en-US" sz="1400" b="0" u="none" dirty="0">
                        <a:solidFill>
                          <a:schemeClr val="tx1"/>
                        </a:solidFill>
                        <a:latin typeface="ＭＳ ゴシック" pitchFamily="49" charset="-128"/>
                        <a:ea typeface="ＭＳ ゴシック" pitchFamily="49" charset="-128"/>
                      </a:endParaRPr>
                    </a:p>
                  </a:txBody>
                  <a:tcPr marL="74295" marR="74295" marT="37148" marB="37148" anchor="ctr"/>
                </a:tc>
              </a:tr>
              <a:tr h="3467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none" kern="1200" dirty="0" smtClean="0">
                          <a:solidFill>
                            <a:srgbClr val="0070C0"/>
                          </a:solidFill>
                          <a:latin typeface="+mn-lt"/>
                          <a:ea typeface="+mn-ea"/>
                          <a:cs typeface="+mn-cs"/>
                        </a:rPr>
                        <a:t>（新）</a:t>
                      </a:r>
                      <a:r>
                        <a:rPr kumimoji="1" lang="ja-JP" altLang="en-US" sz="1400" b="1" u="sng" kern="1200" dirty="0" smtClean="0">
                          <a:solidFill>
                            <a:srgbClr val="0070C0"/>
                          </a:solidFill>
                          <a:latin typeface="+mn-lt"/>
                          <a:ea typeface="+mn-ea"/>
                          <a:cs typeface="+mn-cs"/>
                        </a:rPr>
                        <a:t>　注　複雑な場合の加算</a:t>
                      </a:r>
                      <a:endParaRPr kumimoji="1" lang="ja-JP" altLang="en-US" sz="1400" b="1" u="sng" kern="1200" dirty="0">
                        <a:solidFill>
                          <a:srgbClr val="0070C0"/>
                        </a:solidFill>
                        <a:latin typeface="+mn-lt"/>
                        <a:ea typeface="+mn-ea"/>
                        <a:cs typeface="+mn-cs"/>
                      </a:endParaRPr>
                    </a:p>
                  </a:txBody>
                  <a:tcPr marL="80486" marR="80486" marT="37148" marB="37148"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u="sng" kern="1200" dirty="0" smtClean="0">
                          <a:solidFill>
                            <a:srgbClr val="0070C0"/>
                          </a:solidFill>
                          <a:latin typeface="+mn-lt"/>
                          <a:ea typeface="+mn-ea"/>
                          <a:cs typeface="+mn-cs"/>
                        </a:rPr>
                        <a:t>２，０００点</a:t>
                      </a:r>
                    </a:p>
                  </a:txBody>
                  <a:tcPr marL="74295" marR="74295" marT="37148" marB="37148" anchor="ctr"/>
                </a:tc>
              </a:tr>
            </a:tbl>
          </a:graphicData>
        </a:graphic>
      </p:graphicFrame>
      <p:sp>
        <p:nvSpPr>
          <p:cNvPr id="2" name="テキスト ボックス 1"/>
          <p:cNvSpPr txBox="1"/>
          <p:nvPr/>
        </p:nvSpPr>
        <p:spPr>
          <a:xfrm>
            <a:off x="5511114" y="4703693"/>
            <a:ext cx="3517556" cy="1384995"/>
          </a:xfrm>
          <a:prstGeom prst="rect">
            <a:avLst/>
          </a:prstGeom>
          <a:noFill/>
        </p:spPr>
        <p:txBody>
          <a:bodyPr wrap="square" rtlCol="0">
            <a:spAutoFit/>
          </a:bodyPr>
          <a:lstStyle/>
          <a:p>
            <a:r>
              <a:rPr lang="en-US" altLang="ja-JP" sz="1200" dirty="0">
                <a:solidFill>
                  <a:prstClr val="black"/>
                </a:solidFill>
              </a:rPr>
              <a:t>※</a:t>
            </a:r>
            <a:r>
              <a:rPr lang="ja-JP" altLang="en-US" sz="1200" dirty="0">
                <a:solidFill>
                  <a:prstClr val="black"/>
                </a:solidFill>
              </a:rPr>
              <a:t>「注」の加算対象</a:t>
            </a:r>
            <a:endParaRPr lang="en-US" altLang="ja-JP" sz="1200" dirty="0">
              <a:solidFill>
                <a:prstClr val="black"/>
              </a:solidFill>
            </a:endParaRPr>
          </a:p>
          <a:p>
            <a:pPr marL="685800" lvl="1" indent="-228600">
              <a:buFont typeface="+mj-lt"/>
              <a:buAutoNum type="arabicPeriod"/>
            </a:pPr>
            <a:r>
              <a:rPr lang="ja-JP" altLang="en-US" sz="1200" dirty="0">
                <a:solidFill>
                  <a:prstClr val="black"/>
                </a:solidFill>
              </a:rPr>
              <a:t>前置胎盤を合併する場合</a:t>
            </a:r>
            <a:endParaRPr lang="en-US" altLang="ja-JP" sz="1200" dirty="0">
              <a:solidFill>
                <a:prstClr val="black"/>
              </a:solidFill>
            </a:endParaRPr>
          </a:p>
          <a:p>
            <a:pPr marL="685800" lvl="1" indent="-228600">
              <a:buFont typeface="+mj-lt"/>
              <a:buAutoNum type="arabicPeriod"/>
            </a:pPr>
            <a:r>
              <a:rPr lang="en-US" altLang="ja-JP" sz="1200" dirty="0">
                <a:solidFill>
                  <a:prstClr val="black"/>
                </a:solidFill>
              </a:rPr>
              <a:t>32</a:t>
            </a:r>
            <a:r>
              <a:rPr lang="ja-JP" altLang="en-US" sz="1200" dirty="0">
                <a:solidFill>
                  <a:prstClr val="black"/>
                </a:solidFill>
              </a:rPr>
              <a:t>週未満の早産の場合</a:t>
            </a:r>
            <a:endParaRPr lang="en-US" altLang="ja-JP" sz="1200" dirty="0">
              <a:solidFill>
                <a:prstClr val="black"/>
              </a:solidFill>
            </a:endParaRPr>
          </a:p>
          <a:p>
            <a:pPr marL="685800" lvl="1" indent="-228600">
              <a:buFont typeface="+mj-lt"/>
              <a:buAutoNum type="arabicPeriod"/>
            </a:pPr>
            <a:r>
              <a:rPr lang="ja-JP" altLang="en-US" sz="1200" dirty="0">
                <a:solidFill>
                  <a:prstClr val="black"/>
                </a:solidFill>
              </a:rPr>
              <a:t>胎児機能不全を認める場合</a:t>
            </a:r>
            <a:endParaRPr lang="en-US" altLang="ja-JP" sz="1200" dirty="0">
              <a:solidFill>
                <a:prstClr val="black"/>
              </a:solidFill>
            </a:endParaRPr>
          </a:p>
          <a:p>
            <a:pPr marL="685800" lvl="1" indent="-228600">
              <a:buFont typeface="+mj-lt"/>
              <a:buAutoNum type="arabicPeriod"/>
            </a:pPr>
            <a:r>
              <a:rPr lang="ja-JP" altLang="en-US" sz="1200" dirty="0">
                <a:solidFill>
                  <a:prstClr val="black"/>
                </a:solidFill>
              </a:rPr>
              <a:t>常位胎盤早期剥離を認める場合</a:t>
            </a:r>
            <a:endParaRPr lang="en-US" altLang="ja-JP" sz="1200" dirty="0">
              <a:solidFill>
                <a:prstClr val="black"/>
              </a:solidFill>
            </a:endParaRPr>
          </a:p>
          <a:p>
            <a:pPr marL="685800" lvl="1" indent="-228600">
              <a:buFont typeface="+mj-lt"/>
              <a:buAutoNum type="arabicPeriod"/>
            </a:pPr>
            <a:r>
              <a:rPr lang="ja-JP" altLang="en-US" sz="1200" dirty="0" smtClean="0">
                <a:solidFill>
                  <a:prstClr val="black"/>
                </a:solidFill>
              </a:rPr>
              <a:t>開腹歴（</a:t>
            </a:r>
            <a:r>
              <a:rPr lang="ja-JP" altLang="en-US" sz="1200" dirty="0">
                <a:solidFill>
                  <a:prstClr val="black"/>
                </a:solidFill>
              </a:rPr>
              <a:t>腹腔・骨盤腔内手術の既往をいう。</a:t>
            </a:r>
            <a:r>
              <a:rPr lang="ja-JP" altLang="en-US" sz="1200" dirty="0" smtClean="0">
                <a:solidFill>
                  <a:prstClr val="black"/>
                </a:solidFill>
              </a:rPr>
              <a:t>）の</a:t>
            </a:r>
            <a:r>
              <a:rPr lang="ja-JP" altLang="en-US" sz="1200" dirty="0">
                <a:solidFill>
                  <a:prstClr val="black"/>
                </a:solidFill>
              </a:rPr>
              <a:t>ある妊婦に対して実施する場合</a:t>
            </a:r>
          </a:p>
        </p:txBody>
      </p:sp>
      <p:sp>
        <p:nvSpPr>
          <p:cNvPr id="4" name="スライド番号プレースホルダー 3"/>
          <p:cNvSpPr>
            <a:spLocks noGrp="1"/>
          </p:cNvSpPr>
          <p:nvPr>
            <p:ph type="sldNum" sz="quarter" idx="12"/>
          </p:nvPr>
        </p:nvSpPr>
        <p:spPr/>
        <p:txBody>
          <a:bodyPr/>
          <a:lstStyle/>
          <a:p>
            <a:fld id="{3CD7FEE9-580A-4EA0-A7DE-8D177AC2609D}" type="slidenum">
              <a:rPr lang="ja-JP" altLang="en-US" smtClean="0">
                <a:solidFill>
                  <a:prstClr val="black"/>
                </a:solidFill>
              </a:rPr>
              <a:pPr/>
              <a:t>128</a:t>
            </a:fld>
            <a:endParaRPr lang="ja-JP" altLang="en-US">
              <a:solidFill>
                <a:prstClr val="black"/>
              </a:solidFill>
            </a:endParaRPr>
          </a:p>
        </p:txBody>
      </p:sp>
      <p:sp>
        <p:nvSpPr>
          <p:cNvPr id="14"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1" name="右矢印 10"/>
          <p:cNvSpPr/>
          <p:nvPr/>
        </p:nvSpPr>
        <p:spPr>
          <a:xfrm>
            <a:off x="4961007" y="3295555"/>
            <a:ext cx="306415"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2" name="テキスト ボックス 11"/>
          <p:cNvSpPr txBox="1"/>
          <p:nvPr/>
        </p:nvSpPr>
        <p:spPr>
          <a:xfrm>
            <a:off x="7883260" y="1916832"/>
            <a:ext cx="136815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552</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585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175252076"/>
      </p:ext>
    </p:extLst>
  </p:cSld>
  <p:clrMapOvr>
    <a:masterClrMapping/>
  </p:clrMapOvr>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65076" y="1202198"/>
            <a:ext cx="9540461" cy="5567095"/>
          </a:xfrm>
          <a:prstGeom prst="rect">
            <a:avLst/>
          </a:prstGeom>
          <a:solidFill>
            <a:srgbClr val="FFFFAF">
              <a:alpha val="49804"/>
            </a:srgbClr>
          </a:solidFill>
          <a:ln w="9525">
            <a:solidFill>
              <a:schemeClr val="tx1"/>
            </a:solidFill>
            <a:miter lim="800000"/>
            <a:headEnd/>
            <a:tailEnd/>
          </a:ln>
        </p:spPr>
        <p:txBody>
          <a:bodyPr tIns="108000"/>
          <a:lstStyle/>
          <a:p>
            <a:pPr marL="177800" indent="-177800">
              <a:spcBef>
                <a:spcPct val="20000"/>
              </a:spcBef>
              <a:buFont typeface="Wingdings" pitchFamily="2" charset="2"/>
              <a:buChar char="Ø"/>
              <a:defRPr/>
            </a:pPr>
            <a:r>
              <a:rPr lang="ja-JP" altLang="en-US" dirty="0" smtClean="0">
                <a:solidFill>
                  <a:prstClr val="black"/>
                </a:solidFill>
              </a:rPr>
              <a:t>　</a:t>
            </a:r>
            <a:r>
              <a:rPr lang="ja-JP" altLang="en-US" dirty="0">
                <a:solidFill>
                  <a:prstClr val="black"/>
                </a:solidFill>
              </a:rPr>
              <a:t>医療技術評価分科会における検討結果等を踏まえ</a:t>
            </a:r>
            <a:r>
              <a:rPr lang="ja-JP" altLang="en-US" dirty="0" smtClean="0">
                <a:solidFill>
                  <a:prstClr val="black"/>
                </a:solidFill>
              </a:rPr>
              <a:t>、基礎的</a:t>
            </a:r>
            <a:r>
              <a:rPr lang="ja-JP" altLang="en-US" dirty="0">
                <a:solidFill>
                  <a:prstClr val="black"/>
                </a:solidFill>
              </a:rPr>
              <a:t>な技術等の評価の見直しを</a:t>
            </a:r>
            <a:r>
              <a:rPr lang="ja-JP" altLang="en-US" dirty="0" smtClean="0">
                <a:solidFill>
                  <a:prstClr val="black"/>
                </a:solidFill>
              </a:rPr>
              <a:t>行う</a:t>
            </a:r>
            <a:endParaRPr lang="en-US" altLang="ja-JP" dirty="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sz="1600" dirty="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sz="1600" dirty="0">
              <a:solidFill>
                <a:prstClr val="black"/>
              </a:solidFill>
            </a:endParaRPr>
          </a:p>
          <a:p>
            <a:pPr marL="92075" indent="-92075">
              <a:spcBef>
                <a:spcPct val="20000"/>
              </a:spcBef>
              <a:defRPr/>
            </a:pPr>
            <a:endParaRPr lang="en-US" altLang="ja-JP" sz="1600" dirty="0" smtClean="0">
              <a:solidFill>
                <a:prstClr val="black"/>
              </a:solidFill>
            </a:endParaRPr>
          </a:p>
        </p:txBody>
      </p:sp>
      <p:graphicFrame>
        <p:nvGraphicFramePr>
          <p:cNvPr id="11" name="表 10"/>
          <p:cNvGraphicFramePr>
            <a:graphicFrameLocks noGrp="1"/>
          </p:cNvGraphicFramePr>
          <p:nvPr>
            <p:extLst/>
          </p:nvPr>
        </p:nvGraphicFramePr>
        <p:xfrm>
          <a:off x="7616370" y="1630886"/>
          <a:ext cx="1348574" cy="5006340"/>
        </p:xfrm>
        <a:graphic>
          <a:graphicData uri="http://schemas.openxmlformats.org/drawingml/2006/table">
            <a:tbl>
              <a:tblPr firstRow="1" bandRow="1">
                <a:tableStyleId>{C4B1156A-380E-4F78-BDF5-A606A8083BF9}</a:tableStyleId>
              </a:tblPr>
              <a:tblGrid>
                <a:gridCol w="1348574"/>
              </a:tblGrid>
              <a:tr h="374679">
                <a:tc>
                  <a:txBody>
                    <a:bodyPr/>
                    <a:lstStyle/>
                    <a:p>
                      <a:pPr marL="0" marR="0" indent="0" algn="ctr" defTabSz="914400" rtl="0" eaLnBrk="1" fontAlgn="auto" latinLnBrk="0" hangingPunct="1">
                        <a:lnSpc>
                          <a:spcPts val="1500"/>
                        </a:lnSpc>
                        <a:spcBef>
                          <a:spcPts val="0"/>
                        </a:spcBef>
                        <a:spcAft>
                          <a:spcPts val="0"/>
                        </a:spcAft>
                        <a:buClrTx/>
                        <a:buSzTx/>
                        <a:buFontTx/>
                        <a:buNone/>
                        <a:tabLst/>
                        <a:defRPr/>
                      </a:pPr>
                      <a:r>
                        <a:rPr kumimoji="1" lang="ja-JP" altLang="en-US" sz="1400" b="1" u="sng" dirty="0" smtClean="0">
                          <a:solidFill>
                            <a:srgbClr val="0070C0"/>
                          </a:solidFill>
                          <a:latin typeface="+mj-ea"/>
                          <a:ea typeface="+mj-ea"/>
                        </a:rPr>
                        <a:t>２５点</a:t>
                      </a:r>
                      <a:endParaRPr kumimoji="1" lang="en-US" altLang="ja-JP" sz="1400" b="1" u="sng" dirty="0" smtClean="0">
                        <a:solidFill>
                          <a:srgbClr val="0070C0"/>
                        </a:solidFill>
                        <a:latin typeface="+mj-ea"/>
                        <a:ea typeface="+mj-ea"/>
                      </a:endParaRPr>
                    </a:p>
                    <a:p>
                      <a:pPr marL="0" marR="0" indent="0" algn="ctr" defTabSz="914400" rtl="0" eaLnBrk="1" fontAlgn="auto" latinLnBrk="0" hangingPunct="1">
                        <a:lnSpc>
                          <a:spcPts val="1500"/>
                        </a:lnSpc>
                        <a:spcBef>
                          <a:spcPts val="0"/>
                        </a:spcBef>
                        <a:spcAft>
                          <a:spcPts val="0"/>
                        </a:spcAft>
                        <a:buClrTx/>
                        <a:buSzTx/>
                        <a:buFontTx/>
                        <a:buNone/>
                        <a:tabLst/>
                        <a:defRPr/>
                      </a:pPr>
                      <a:r>
                        <a:rPr kumimoji="1" lang="ja-JP" altLang="en-US" sz="1400" b="1" u="sng" dirty="0" smtClean="0">
                          <a:solidFill>
                            <a:srgbClr val="0070C0"/>
                          </a:solidFill>
                          <a:latin typeface="+mj-ea"/>
                          <a:ea typeface="+mj-ea"/>
                        </a:rPr>
                        <a:t>２０点</a:t>
                      </a:r>
                      <a:endParaRPr kumimoji="1" lang="en-US" altLang="ja-JP" sz="1400" b="1" u="sng" dirty="0" smtClean="0">
                        <a:solidFill>
                          <a:srgbClr val="0070C0"/>
                        </a:solidFill>
                        <a:latin typeface="+mj-ea"/>
                        <a:ea typeface="+mj-ea"/>
                      </a:endParaRPr>
                    </a:p>
                  </a:txBody>
                  <a:tcPr marL="99060" marR="99060" anchor="ctr"/>
                </a:tc>
              </a:tr>
              <a:tr h="240121">
                <a:tc>
                  <a:txBody>
                    <a:bodyPr/>
                    <a:lstStyle/>
                    <a:p>
                      <a:pPr marL="0" marR="0" indent="0" algn="ctr" defTabSz="914400" rtl="0" eaLnBrk="1" fontAlgn="auto" latinLnBrk="0" hangingPunct="1">
                        <a:lnSpc>
                          <a:spcPts val="1500"/>
                        </a:lnSpc>
                        <a:spcBef>
                          <a:spcPts val="0"/>
                        </a:spcBef>
                        <a:spcAft>
                          <a:spcPts val="0"/>
                        </a:spcAft>
                        <a:buClrTx/>
                        <a:buSzTx/>
                        <a:buFontTx/>
                        <a:buNone/>
                        <a:tabLst/>
                        <a:defRPr/>
                      </a:pPr>
                      <a:r>
                        <a:rPr kumimoji="1" lang="ja-JP" altLang="en-US" sz="1400" b="1" u="sng" dirty="0" smtClean="0">
                          <a:solidFill>
                            <a:srgbClr val="0070C0"/>
                          </a:solidFill>
                          <a:latin typeface="+mj-ea"/>
                          <a:ea typeface="+mj-ea"/>
                        </a:rPr>
                        <a:t>２０点</a:t>
                      </a:r>
                      <a:endParaRPr kumimoji="1" lang="en-US" altLang="ja-JP" sz="1400" b="1" u="sng" dirty="0" smtClean="0">
                        <a:solidFill>
                          <a:srgbClr val="0070C0"/>
                        </a:solidFill>
                        <a:latin typeface="+mj-ea"/>
                        <a:ea typeface="+mj-ea"/>
                      </a:endParaRPr>
                    </a:p>
                  </a:txBody>
                  <a:tcPr marL="99060" marR="99060" anchor="ctr"/>
                </a:tc>
              </a:tr>
              <a:tr h="374679">
                <a:tc>
                  <a:txBody>
                    <a:bodyPr/>
                    <a:lstStyle/>
                    <a:p>
                      <a:pPr algn="ctr">
                        <a:lnSpc>
                          <a:spcPts val="1500"/>
                        </a:lnSpc>
                      </a:pPr>
                      <a:r>
                        <a:rPr kumimoji="1" lang="ja-JP" altLang="en-US" sz="1400" b="1" u="sng" dirty="0" smtClean="0">
                          <a:solidFill>
                            <a:srgbClr val="0070C0"/>
                          </a:solidFill>
                          <a:latin typeface="+mj-ea"/>
                          <a:ea typeface="+mj-ea"/>
                        </a:rPr>
                        <a:t>３２点</a:t>
                      </a:r>
                      <a:endParaRPr kumimoji="1" lang="en-US" altLang="ja-JP" sz="1400" b="1" u="sng" dirty="0" smtClean="0">
                        <a:solidFill>
                          <a:srgbClr val="0070C0"/>
                        </a:solidFill>
                        <a:latin typeface="+mj-ea"/>
                        <a:ea typeface="+mj-ea"/>
                      </a:endParaRPr>
                    </a:p>
                    <a:p>
                      <a:pPr algn="ctr">
                        <a:lnSpc>
                          <a:spcPts val="1500"/>
                        </a:lnSpc>
                      </a:pPr>
                      <a:r>
                        <a:rPr kumimoji="1" lang="ja-JP" altLang="en-US" sz="1400" b="1" u="sng" dirty="0" smtClean="0">
                          <a:solidFill>
                            <a:srgbClr val="0070C0"/>
                          </a:solidFill>
                          <a:latin typeface="+mj-ea"/>
                          <a:ea typeface="+mj-ea"/>
                        </a:rPr>
                        <a:t>４５点</a:t>
                      </a:r>
                      <a:endParaRPr kumimoji="1" lang="en-US" altLang="ja-JP" sz="1400" b="1" u="sng" dirty="0" smtClean="0">
                        <a:solidFill>
                          <a:srgbClr val="0070C0"/>
                        </a:solidFill>
                        <a:latin typeface="+mj-ea"/>
                        <a:ea typeface="+mj-ea"/>
                      </a:endParaRPr>
                    </a:p>
                  </a:txBody>
                  <a:tcPr marL="99060" marR="99060" anchor="ctr"/>
                </a:tc>
              </a:tr>
              <a:tr h="827919">
                <a:tc>
                  <a:txBody>
                    <a:bodyPr/>
                    <a:lstStyle/>
                    <a:p>
                      <a:pPr algn="ctr">
                        <a:lnSpc>
                          <a:spcPts val="1500"/>
                        </a:lnSpc>
                      </a:pPr>
                      <a:endParaRPr kumimoji="1" lang="en-US" altLang="ja-JP" sz="1400" b="1" u="sng" dirty="0" smtClean="0">
                        <a:solidFill>
                          <a:srgbClr val="0070C0"/>
                        </a:solidFill>
                        <a:latin typeface="+mj-ea"/>
                        <a:ea typeface="+mj-ea"/>
                      </a:endParaRPr>
                    </a:p>
                    <a:p>
                      <a:pPr algn="ctr">
                        <a:lnSpc>
                          <a:spcPts val="1500"/>
                        </a:lnSpc>
                      </a:pPr>
                      <a:r>
                        <a:rPr kumimoji="1" lang="ja-JP" altLang="en-US" sz="1400" b="1" u="sng" dirty="0" smtClean="0">
                          <a:solidFill>
                            <a:srgbClr val="0070C0"/>
                          </a:solidFill>
                          <a:latin typeface="+mj-ea"/>
                          <a:ea typeface="+mj-ea"/>
                        </a:rPr>
                        <a:t>９８点</a:t>
                      </a:r>
                      <a:endParaRPr kumimoji="1" lang="en-US" altLang="ja-JP" sz="1400" b="1" u="sng" dirty="0" smtClean="0">
                        <a:solidFill>
                          <a:srgbClr val="0070C0"/>
                        </a:solidFill>
                        <a:latin typeface="+mj-ea"/>
                        <a:ea typeface="+mj-ea"/>
                      </a:endParaRPr>
                    </a:p>
                    <a:p>
                      <a:pPr algn="ctr">
                        <a:lnSpc>
                          <a:spcPts val="1500"/>
                        </a:lnSpc>
                      </a:pPr>
                      <a:r>
                        <a:rPr kumimoji="1" lang="ja-JP" altLang="en-US" sz="1400" b="1" u="sng" dirty="0" smtClean="0">
                          <a:solidFill>
                            <a:srgbClr val="0070C0"/>
                          </a:solidFill>
                          <a:latin typeface="+mj-ea"/>
                          <a:ea typeface="+mj-ea"/>
                        </a:rPr>
                        <a:t>９７点</a:t>
                      </a:r>
                      <a:endParaRPr kumimoji="1" lang="en-US" altLang="ja-JP" sz="1400" b="1" u="sng" dirty="0" smtClean="0">
                        <a:solidFill>
                          <a:srgbClr val="0070C0"/>
                        </a:solidFill>
                        <a:latin typeface="+mj-ea"/>
                        <a:ea typeface="+mj-ea"/>
                      </a:endParaRPr>
                    </a:p>
                    <a:p>
                      <a:pPr algn="ctr">
                        <a:lnSpc>
                          <a:spcPts val="1500"/>
                        </a:lnSpc>
                      </a:pPr>
                      <a:r>
                        <a:rPr kumimoji="1" lang="ja-JP" altLang="en-US" sz="1400" b="1" u="sng" dirty="0" smtClean="0">
                          <a:solidFill>
                            <a:srgbClr val="0070C0"/>
                          </a:solidFill>
                          <a:latin typeface="+mj-ea"/>
                          <a:ea typeface="+mj-ea"/>
                        </a:rPr>
                        <a:t>４９点</a:t>
                      </a:r>
                      <a:endParaRPr kumimoji="1" lang="en-US" altLang="ja-JP" sz="1400" b="1" u="sng" dirty="0" smtClean="0">
                        <a:solidFill>
                          <a:srgbClr val="0070C0"/>
                        </a:solidFill>
                        <a:latin typeface="+mj-ea"/>
                        <a:ea typeface="+mj-ea"/>
                      </a:endParaRPr>
                    </a:p>
                    <a:p>
                      <a:pPr algn="ctr">
                        <a:lnSpc>
                          <a:spcPts val="1500"/>
                        </a:lnSpc>
                      </a:pPr>
                      <a:r>
                        <a:rPr kumimoji="1" lang="ja-JP" altLang="en-US" sz="1400" b="1" u="sng" dirty="0" smtClean="0">
                          <a:solidFill>
                            <a:srgbClr val="0070C0"/>
                          </a:solidFill>
                          <a:latin typeface="+mj-ea"/>
                          <a:ea typeface="+mj-ea"/>
                        </a:rPr>
                        <a:t>４５点</a:t>
                      </a:r>
                      <a:endParaRPr kumimoji="1" lang="en-US" altLang="ja-JP" sz="1400" b="1" u="sng" dirty="0" smtClean="0">
                        <a:solidFill>
                          <a:srgbClr val="0070C0"/>
                        </a:solidFill>
                        <a:latin typeface="+mj-ea"/>
                        <a:ea typeface="+mj-ea"/>
                      </a:endParaRPr>
                    </a:p>
                  </a:txBody>
                  <a:tcPr marL="99060" marR="99060" anchor="ctr"/>
                </a:tc>
              </a:tr>
              <a:tr h="240121">
                <a:tc>
                  <a:txBody>
                    <a:bodyPr/>
                    <a:lstStyle/>
                    <a:p>
                      <a:pPr marL="0" marR="0" indent="0" algn="ctr" defTabSz="914400" rtl="0" eaLnBrk="1" fontAlgn="auto" latinLnBrk="0" hangingPunct="1">
                        <a:lnSpc>
                          <a:spcPts val="1500"/>
                        </a:lnSpc>
                        <a:spcBef>
                          <a:spcPts val="0"/>
                        </a:spcBef>
                        <a:spcAft>
                          <a:spcPts val="0"/>
                        </a:spcAft>
                        <a:buClrTx/>
                        <a:buSzTx/>
                        <a:buFontTx/>
                        <a:buNone/>
                        <a:tabLst/>
                        <a:defRPr/>
                      </a:pPr>
                      <a:r>
                        <a:rPr kumimoji="1" lang="ja-JP" altLang="en-US" sz="1400" b="1" u="sng" kern="1200" dirty="0" smtClean="0">
                          <a:solidFill>
                            <a:srgbClr val="0070C0"/>
                          </a:solidFill>
                          <a:latin typeface="+mj-ea"/>
                          <a:ea typeface="+mn-ea"/>
                          <a:cs typeface="+mn-cs"/>
                        </a:rPr>
                        <a:t>２７点</a:t>
                      </a:r>
                      <a:endParaRPr kumimoji="1" lang="en-US" altLang="ja-JP" sz="1400" b="1" u="sng" kern="1200" dirty="0" smtClean="0">
                        <a:solidFill>
                          <a:srgbClr val="0070C0"/>
                        </a:solidFill>
                        <a:latin typeface="+mj-ea"/>
                        <a:ea typeface="+mn-ea"/>
                        <a:cs typeface="+mn-cs"/>
                      </a:endParaRPr>
                    </a:p>
                  </a:txBody>
                  <a:tcPr marL="99060" marR="99060" anchor="ctr"/>
                </a:tc>
              </a:tr>
              <a:tr h="240121">
                <a:tc>
                  <a:txBody>
                    <a:bodyPr/>
                    <a:lstStyle/>
                    <a:p>
                      <a:pPr algn="ctr">
                        <a:lnSpc>
                          <a:spcPts val="1500"/>
                        </a:lnSpc>
                      </a:pPr>
                      <a:r>
                        <a:rPr kumimoji="1" lang="ja-JP" altLang="en-US" sz="1400" b="1" u="sng" smtClean="0">
                          <a:solidFill>
                            <a:srgbClr val="0070C0"/>
                          </a:solidFill>
                          <a:latin typeface="+mj-ea"/>
                          <a:ea typeface="+mj-ea"/>
                        </a:rPr>
                        <a:t>２７点</a:t>
                      </a:r>
                      <a:endParaRPr kumimoji="1" lang="en-US" altLang="ja-JP" sz="1400" b="1" u="sng" dirty="0" smtClean="0">
                        <a:solidFill>
                          <a:srgbClr val="0070C0"/>
                        </a:solidFill>
                        <a:latin typeface="+mj-ea"/>
                        <a:ea typeface="+mj-ea"/>
                      </a:endParaRPr>
                    </a:p>
                  </a:txBody>
                  <a:tcPr marL="99060" marR="99060" anchor="ctr"/>
                </a:tc>
              </a:tr>
              <a:tr h="240121">
                <a:tc>
                  <a:txBody>
                    <a:bodyPr/>
                    <a:lstStyle/>
                    <a:p>
                      <a:pPr algn="ctr">
                        <a:lnSpc>
                          <a:spcPts val="1500"/>
                        </a:lnSpc>
                      </a:pPr>
                      <a:r>
                        <a:rPr kumimoji="1" lang="ja-JP" altLang="en-US" sz="1400" b="1" u="sng" dirty="0" smtClean="0">
                          <a:solidFill>
                            <a:srgbClr val="0070C0"/>
                          </a:solidFill>
                          <a:latin typeface="+mj-ea"/>
                          <a:ea typeface="+mj-ea"/>
                        </a:rPr>
                        <a:t>２７点</a:t>
                      </a:r>
                      <a:endParaRPr kumimoji="1" lang="en-US" altLang="ja-JP" sz="1400" b="1" u="sng" dirty="0" smtClean="0">
                        <a:solidFill>
                          <a:srgbClr val="0070C0"/>
                        </a:solidFill>
                        <a:latin typeface="+mj-ea"/>
                        <a:ea typeface="+mj-ea"/>
                      </a:endParaRPr>
                    </a:p>
                  </a:txBody>
                  <a:tcPr marL="99060" marR="99060" anchor="ctr"/>
                </a:tc>
              </a:tr>
              <a:tr h="244177">
                <a:tc>
                  <a:txBody>
                    <a:bodyPr/>
                    <a:lstStyle/>
                    <a:p>
                      <a:pPr marL="0" marR="0" indent="0" algn="ctr" defTabSz="914400" rtl="0" eaLnBrk="1" fontAlgn="auto" latinLnBrk="0" hangingPunct="1">
                        <a:lnSpc>
                          <a:spcPts val="1500"/>
                        </a:lnSpc>
                        <a:spcBef>
                          <a:spcPts val="0"/>
                        </a:spcBef>
                        <a:spcAft>
                          <a:spcPts val="0"/>
                        </a:spcAft>
                        <a:buClrTx/>
                        <a:buSzTx/>
                        <a:buFontTx/>
                        <a:buNone/>
                        <a:tabLst/>
                        <a:defRPr/>
                      </a:pPr>
                      <a:r>
                        <a:rPr kumimoji="1" lang="ja-JP" altLang="en-US" sz="1400" b="1" u="sng" kern="1200" dirty="0" smtClean="0">
                          <a:solidFill>
                            <a:srgbClr val="0070C0"/>
                          </a:solidFill>
                          <a:latin typeface="+mj-ea"/>
                          <a:ea typeface="+mn-ea"/>
                          <a:cs typeface="+mn-cs"/>
                        </a:rPr>
                        <a:t>２１０点</a:t>
                      </a:r>
                      <a:endParaRPr kumimoji="1" lang="en-US" altLang="ja-JP" sz="1400" b="1" u="sng" kern="1200" dirty="0" smtClean="0">
                        <a:solidFill>
                          <a:srgbClr val="0070C0"/>
                        </a:solidFill>
                        <a:latin typeface="+mj-ea"/>
                        <a:ea typeface="+mn-ea"/>
                        <a:cs typeface="+mn-cs"/>
                      </a:endParaRPr>
                    </a:p>
                  </a:txBody>
                  <a:tcPr marL="99060" marR="99060" anchor="ctr"/>
                </a:tc>
              </a:tr>
              <a:tr h="827919">
                <a:tc>
                  <a:txBody>
                    <a:bodyPr/>
                    <a:lstStyle/>
                    <a:p>
                      <a:pPr algn="ctr">
                        <a:lnSpc>
                          <a:spcPts val="1500"/>
                        </a:lnSpc>
                      </a:pPr>
                      <a:endParaRPr kumimoji="1" lang="en-US" altLang="ja-JP" sz="1400" b="1" u="sng" dirty="0" smtClean="0">
                        <a:solidFill>
                          <a:srgbClr val="0070C0"/>
                        </a:solidFill>
                        <a:latin typeface="+mj-ea"/>
                        <a:ea typeface="+mj-ea"/>
                      </a:endParaRPr>
                    </a:p>
                    <a:p>
                      <a:pPr algn="ctr">
                        <a:lnSpc>
                          <a:spcPts val="1500"/>
                        </a:lnSpc>
                      </a:pPr>
                      <a:r>
                        <a:rPr kumimoji="1" lang="ja-JP" altLang="en-US" sz="1400" b="1" u="sng" dirty="0" smtClean="0">
                          <a:solidFill>
                            <a:srgbClr val="0070C0"/>
                          </a:solidFill>
                          <a:latin typeface="+mj-ea"/>
                          <a:ea typeface="+mj-ea"/>
                        </a:rPr>
                        <a:t>６０点</a:t>
                      </a:r>
                      <a:endParaRPr kumimoji="1" lang="en-US" altLang="ja-JP" sz="1400" b="1" u="sng" dirty="0" smtClean="0">
                        <a:solidFill>
                          <a:srgbClr val="0070C0"/>
                        </a:solidFill>
                        <a:latin typeface="+mj-ea"/>
                        <a:ea typeface="+mj-ea"/>
                      </a:endParaRPr>
                    </a:p>
                    <a:p>
                      <a:pPr algn="ctr">
                        <a:lnSpc>
                          <a:spcPts val="1500"/>
                        </a:lnSpc>
                      </a:pPr>
                      <a:r>
                        <a:rPr kumimoji="1" lang="ja-JP" altLang="en-US" sz="1400" b="1" u="sng" dirty="0" smtClean="0">
                          <a:solidFill>
                            <a:srgbClr val="0070C0"/>
                          </a:solidFill>
                          <a:latin typeface="+mj-ea"/>
                          <a:ea typeface="+mj-ea"/>
                        </a:rPr>
                        <a:t>９０点</a:t>
                      </a:r>
                      <a:endParaRPr kumimoji="1" lang="en-US" altLang="ja-JP" sz="1400" b="1" u="sng" dirty="0" smtClean="0">
                        <a:solidFill>
                          <a:srgbClr val="0070C0"/>
                        </a:solidFill>
                        <a:latin typeface="+mj-ea"/>
                        <a:ea typeface="+mj-ea"/>
                      </a:endParaRPr>
                    </a:p>
                    <a:p>
                      <a:pPr algn="ctr">
                        <a:lnSpc>
                          <a:spcPts val="1500"/>
                        </a:lnSpc>
                      </a:pPr>
                      <a:r>
                        <a:rPr kumimoji="1" lang="ja-JP" altLang="en-US" sz="1400" b="1" u="sng" dirty="0" smtClean="0">
                          <a:solidFill>
                            <a:srgbClr val="0070C0"/>
                          </a:solidFill>
                          <a:latin typeface="+mj-ea"/>
                          <a:ea typeface="+mj-ea"/>
                        </a:rPr>
                        <a:t>１６０点</a:t>
                      </a:r>
                      <a:endParaRPr kumimoji="1" lang="en-US" altLang="ja-JP" sz="1400" b="1" u="sng" dirty="0" smtClean="0">
                        <a:solidFill>
                          <a:srgbClr val="0070C0"/>
                        </a:solidFill>
                        <a:latin typeface="+mj-ea"/>
                        <a:ea typeface="+mj-ea"/>
                      </a:endParaRPr>
                    </a:p>
                    <a:p>
                      <a:pPr algn="ctr">
                        <a:lnSpc>
                          <a:spcPts val="1500"/>
                        </a:lnSpc>
                      </a:pPr>
                      <a:r>
                        <a:rPr kumimoji="1" lang="ja-JP" altLang="en-US" sz="1400" b="1" u="sng" dirty="0" smtClean="0">
                          <a:solidFill>
                            <a:srgbClr val="0070C0"/>
                          </a:solidFill>
                          <a:latin typeface="+mj-ea"/>
                          <a:ea typeface="+mj-ea"/>
                        </a:rPr>
                        <a:t>２７５点</a:t>
                      </a:r>
                      <a:endParaRPr kumimoji="1" lang="ja-JP" altLang="en-US" sz="1400" b="1" u="sng" dirty="0">
                        <a:solidFill>
                          <a:srgbClr val="0070C0"/>
                        </a:solidFill>
                        <a:latin typeface="+mj-ea"/>
                        <a:ea typeface="+mj-ea"/>
                      </a:endParaRPr>
                    </a:p>
                  </a:txBody>
                  <a:tcPr marL="99060" marR="99060" anchor="ctr"/>
                </a:tc>
              </a:tr>
              <a:tr h="272864">
                <a:tc>
                  <a:txBody>
                    <a:bodyPr/>
                    <a:lstStyle/>
                    <a:p>
                      <a:pPr algn="ctr">
                        <a:lnSpc>
                          <a:spcPts val="1500"/>
                        </a:lnSpc>
                      </a:pPr>
                      <a:r>
                        <a:rPr kumimoji="1" lang="ja-JP" altLang="en-US" sz="1400" b="1" u="sng" dirty="0" smtClean="0">
                          <a:solidFill>
                            <a:srgbClr val="0070C0"/>
                          </a:solidFill>
                          <a:latin typeface="+mj-ea"/>
                          <a:ea typeface="+mj-ea"/>
                        </a:rPr>
                        <a:t>６０点</a:t>
                      </a:r>
                      <a:endParaRPr kumimoji="1" lang="ja-JP" altLang="en-US" sz="1400" b="1" u="sng" dirty="0">
                        <a:solidFill>
                          <a:srgbClr val="0070C0"/>
                        </a:solidFill>
                        <a:latin typeface="+mj-ea"/>
                        <a:ea typeface="+mj-ea"/>
                      </a:endParaRPr>
                    </a:p>
                  </a:txBody>
                  <a:tcPr marL="99060" marR="99060" anchor="ctr"/>
                </a:tc>
              </a:tr>
              <a:tr h="252000">
                <a:tc>
                  <a:txBody>
                    <a:bodyPr/>
                    <a:lstStyle/>
                    <a:p>
                      <a:pPr algn="ctr">
                        <a:lnSpc>
                          <a:spcPts val="1500"/>
                        </a:lnSpc>
                      </a:pPr>
                      <a:r>
                        <a:rPr kumimoji="1" lang="ja-JP" altLang="en-US" sz="1400" b="1" u="sng" dirty="0" smtClean="0">
                          <a:solidFill>
                            <a:srgbClr val="0070C0"/>
                          </a:solidFill>
                          <a:latin typeface="+mj-ea"/>
                          <a:ea typeface="+mj-ea"/>
                        </a:rPr>
                        <a:t>６１０点</a:t>
                      </a:r>
                      <a:endParaRPr kumimoji="1" lang="ja-JP" altLang="en-US" sz="1400" b="1" u="sng" dirty="0">
                        <a:solidFill>
                          <a:srgbClr val="0070C0"/>
                        </a:solidFill>
                        <a:latin typeface="+mj-ea"/>
                        <a:ea typeface="+mj-ea"/>
                      </a:endParaRPr>
                    </a:p>
                  </a:txBody>
                  <a:tcPr marL="99060" marR="99060" anchor="ctr"/>
                </a:tc>
              </a:tr>
            </a:tbl>
          </a:graphicData>
        </a:graphic>
      </p:graphicFrame>
      <p:graphicFrame>
        <p:nvGraphicFramePr>
          <p:cNvPr id="13" name="表 12"/>
          <p:cNvGraphicFramePr>
            <a:graphicFrameLocks noGrp="1"/>
          </p:cNvGraphicFramePr>
          <p:nvPr>
            <p:extLst/>
          </p:nvPr>
        </p:nvGraphicFramePr>
        <p:xfrm>
          <a:off x="589664" y="1630886"/>
          <a:ext cx="6319136" cy="5006340"/>
        </p:xfrm>
        <a:graphic>
          <a:graphicData uri="http://schemas.openxmlformats.org/drawingml/2006/table">
            <a:tbl>
              <a:tblPr firstRow="1" bandRow="1">
                <a:tableStyleId>{22838BEF-8BB2-4498-84A7-C5851F593DF1}</a:tableStyleId>
              </a:tblPr>
              <a:tblGrid>
                <a:gridCol w="4871336"/>
                <a:gridCol w="1447800"/>
              </a:tblGrid>
              <a:tr h="415729">
                <a:tc>
                  <a:txBody>
                    <a:bodyPr/>
                    <a:lstStyle/>
                    <a:p>
                      <a:pPr algn="l">
                        <a:lnSpc>
                          <a:spcPts val="1500"/>
                        </a:lnSpc>
                      </a:pP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血液採取</a:t>
                      </a:r>
                      <a:endParaRPr kumimoji="1" lang="en-US" altLang="ja-JP" sz="1400" b="0" dirty="0" smtClean="0">
                        <a:solidFill>
                          <a:schemeClr val="tx1"/>
                        </a:solidFill>
                        <a:latin typeface="ＭＳ Ｐゴシック" panose="020B0600070205080204" pitchFamily="50" charset="-128"/>
                        <a:ea typeface="ＭＳ Ｐゴシック" panose="020B0600070205080204" pitchFamily="50" charset="-128"/>
                      </a:endParaRPr>
                    </a:p>
                    <a:p>
                      <a:pPr algn="l">
                        <a:lnSpc>
                          <a:spcPts val="1500"/>
                        </a:lnSpc>
                      </a:pPr>
                      <a:r>
                        <a:rPr kumimoji="1" lang="ja-JP" altLang="en-US" sz="1400" b="0" dirty="0" smtClean="0">
                          <a:solidFill>
                            <a:schemeClr val="tx1"/>
                          </a:solidFill>
                          <a:latin typeface="ＭＳ Ｐゴシック" panose="020B0600070205080204" pitchFamily="50" charset="-128"/>
                          <a:ea typeface="ＭＳ Ｐゴシック" panose="020B0600070205080204" pitchFamily="50" charset="-128"/>
                        </a:rPr>
                        <a:t>　注　乳幼児加算</a:t>
                      </a:r>
                      <a:endParaRPr kumimoji="1" lang="ja-JP" altLang="en-US" sz="1400" b="0" dirty="0">
                        <a:solidFill>
                          <a:schemeClr val="tx1"/>
                        </a:solidFill>
                        <a:latin typeface="ＭＳ Ｐゴシック" panose="020B0600070205080204" pitchFamily="50" charset="-128"/>
                        <a:ea typeface="ＭＳ Ｐゴシック" panose="020B0600070205080204" pitchFamily="50" charset="-128"/>
                      </a:endParaRPr>
                    </a:p>
                  </a:txBody>
                  <a:tcPr marL="99060" marR="99060" anchor="ctr"/>
                </a:tc>
                <a:tc>
                  <a:txBody>
                    <a:bodyPr/>
                    <a:lstStyle/>
                    <a:p>
                      <a:pPr algn="ctr">
                        <a:lnSpc>
                          <a:spcPts val="1500"/>
                        </a:lnSpc>
                      </a:pPr>
                      <a:r>
                        <a:rPr kumimoji="1" lang="ja-JP" altLang="en-US" sz="1400" b="0" dirty="0" smtClean="0">
                          <a:solidFill>
                            <a:schemeClr val="tx1"/>
                          </a:solidFill>
                          <a:latin typeface="+mj-ea"/>
                          <a:ea typeface="+mj-ea"/>
                        </a:rPr>
                        <a:t>２０点</a:t>
                      </a:r>
                      <a:endParaRPr kumimoji="1" lang="en-US" altLang="ja-JP" sz="1400" b="0" dirty="0" smtClean="0">
                        <a:solidFill>
                          <a:schemeClr val="tx1"/>
                        </a:solidFill>
                        <a:latin typeface="+mj-ea"/>
                        <a:ea typeface="+mj-ea"/>
                      </a:endParaRPr>
                    </a:p>
                    <a:p>
                      <a:pPr algn="ctr">
                        <a:lnSpc>
                          <a:spcPts val="1500"/>
                        </a:lnSpc>
                      </a:pPr>
                      <a:r>
                        <a:rPr kumimoji="1" lang="ja-JP" altLang="en-US" sz="1400" b="0" dirty="0" smtClean="0">
                          <a:solidFill>
                            <a:schemeClr val="tx1"/>
                          </a:solidFill>
                          <a:latin typeface="+mj-ea"/>
                          <a:ea typeface="+mj-ea"/>
                        </a:rPr>
                        <a:t>１４点</a:t>
                      </a:r>
                      <a:endParaRPr kumimoji="1" lang="en-US" altLang="ja-JP" sz="1400" b="0" dirty="0" smtClean="0">
                        <a:solidFill>
                          <a:schemeClr val="tx1"/>
                        </a:solidFill>
                        <a:latin typeface="+mj-ea"/>
                        <a:ea typeface="+mj-ea"/>
                      </a:endParaRPr>
                    </a:p>
                  </a:txBody>
                  <a:tcPr marL="99060" marR="99060" anchor="ctr"/>
                </a:tc>
              </a:tr>
              <a:tr h="248096">
                <a:tc>
                  <a:txBody>
                    <a:bodyPr/>
                    <a:lstStyle/>
                    <a:p>
                      <a:pPr algn="l">
                        <a:lnSpc>
                          <a:spcPts val="1500"/>
                        </a:lnSpc>
                      </a:pPr>
                      <a:r>
                        <a:rPr kumimoji="1" lang="ja-JP" altLang="en-US" sz="1400" b="0" dirty="0" smtClean="0">
                          <a:solidFill>
                            <a:schemeClr val="tx1"/>
                          </a:solidFill>
                          <a:latin typeface="+mj-ea"/>
                          <a:ea typeface="+mj-ea"/>
                        </a:rPr>
                        <a:t>皮内、皮下及び筋肉内注射</a:t>
                      </a:r>
                      <a:endParaRPr kumimoji="1" lang="en-US" altLang="ja-JP" sz="1400" b="0" dirty="0" smtClean="0">
                        <a:solidFill>
                          <a:schemeClr val="tx1"/>
                        </a:solidFill>
                        <a:latin typeface="+mj-ea"/>
                        <a:ea typeface="+mj-ea"/>
                      </a:endParaRPr>
                    </a:p>
                  </a:txBody>
                  <a:tcPr marL="99060" marR="99060" anchor="ctr"/>
                </a:tc>
                <a:tc>
                  <a:txBody>
                    <a:bodyPr/>
                    <a:lstStyle/>
                    <a:p>
                      <a:pPr algn="ctr">
                        <a:lnSpc>
                          <a:spcPts val="1500"/>
                        </a:lnSpc>
                      </a:pPr>
                      <a:r>
                        <a:rPr kumimoji="1" lang="ja-JP" altLang="en-US" sz="1400" b="0" dirty="0" smtClean="0">
                          <a:solidFill>
                            <a:schemeClr val="tx1"/>
                          </a:solidFill>
                          <a:latin typeface="+mj-ea"/>
                          <a:ea typeface="+mj-ea"/>
                        </a:rPr>
                        <a:t>１８点</a:t>
                      </a:r>
                      <a:endParaRPr kumimoji="1" lang="en-US" altLang="ja-JP" sz="1400" b="0" dirty="0" smtClean="0">
                        <a:solidFill>
                          <a:schemeClr val="tx1"/>
                        </a:solidFill>
                        <a:latin typeface="+mj-ea"/>
                        <a:ea typeface="+mj-ea"/>
                      </a:endParaRPr>
                    </a:p>
                  </a:txBody>
                  <a:tcPr marL="99060" marR="99060" anchor="ctr"/>
                </a:tc>
              </a:tr>
              <a:tr h="415729">
                <a:tc>
                  <a:txBody>
                    <a:bodyPr/>
                    <a:lstStyle/>
                    <a:p>
                      <a:pPr algn="l">
                        <a:lnSpc>
                          <a:spcPts val="1500"/>
                        </a:lnSpc>
                      </a:pPr>
                      <a:r>
                        <a:rPr kumimoji="1" lang="ja-JP" altLang="en-US" sz="1400" b="0" dirty="0" smtClean="0">
                          <a:solidFill>
                            <a:schemeClr val="tx1"/>
                          </a:solidFill>
                          <a:latin typeface="+mj-ea"/>
                          <a:ea typeface="+mj-ea"/>
                        </a:rPr>
                        <a:t>静脈内注射</a:t>
                      </a:r>
                      <a:endParaRPr kumimoji="1" lang="en-US" altLang="ja-JP" sz="1400" b="0" dirty="0" smtClean="0">
                        <a:solidFill>
                          <a:schemeClr val="tx1"/>
                        </a:solidFill>
                        <a:latin typeface="+mj-ea"/>
                        <a:ea typeface="+mj-ea"/>
                      </a:endParaRPr>
                    </a:p>
                    <a:p>
                      <a:pPr algn="l">
                        <a:lnSpc>
                          <a:spcPts val="1500"/>
                        </a:lnSpc>
                      </a:pPr>
                      <a:r>
                        <a:rPr kumimoji="1" lang="ja-JP" altLang="en-US" sz="1400" b="0" dirty="0" smtClean="0">
                          <a:solidFill>
                            <a:schemeClr val="tx1"/>
                          </a:solidFill>
                          <a:latin typeface="+mj-ea"/>
                          <a:ea typeface="+mj-ea"/>
                        </a:rPr>
                        <a:t>　注　乳幼児加算</a:t>
                      </a:r>
                      <a:endParaRPr kumimoji="1" lang="ja-JP" altLang="en-US" sz="1400" b="0" dirty="0">
                        <a:solidFill>
                          <a:schemeClr val="tx1"/>
                        </a:solidFill>
                        <a:latin typeface="+mj-ea"/>
                        <a:ea typeface="+mj-ea"/>
                      </a:endParaRPr>
                    </a:p>
                  </a:txBody>
                  <a:tcPr marL="99060" marR="99060" anchor="ctr"/>
                </a:tc>
                <a:tc>
                  <a:txBody>
                    <a:bodyPr/>
                    <a:lstStyle/>
                    <a:p>
                      <a:pPr algn="ctr">
                        <a:lnSpc>
                          <a:spcPts val="1500"/>
                        </a:lnSpc>
                      </a:pPr>
                      <a:r>
                        <a:rPr kumimoji="1" lang="ja-JP" altLang="en-US" sz="1400" b="0" kern="1200" dirty="0" smtClean="0">
                          <a:solidFill>
                            <a:schemeClr val="tx1"/>
                          </a:solidFill>
                          <a:latin typeface="+mj-ea"/>
                          <a:ea typeface="+mn-ea"/>
                          <a:cs typeface="+mn-cs"/>
                        </a:rPr>
                        <a:t>３０点</a:t>
                      </a:r>
                      <a:endParaRPr kumimoji="1" lang="en-US" altLang="ja-JP" sz="1400" b="0" kern="1200" dirty="0" smtClean="0">
                        <a:solidFill>
                          <a:schemeClr val="tx1"/>
                        </a:solidFill>
                        <a:latin typeface="+mj-ea"/>
                        <a:ea typeface="+mn-ea"/>
                        <a:cs typeface="+mn-cs"/>
                      </a:endParaRPr>
                    </a:p>
                    <a:p>
                      <a:pPr algn="ctr">
                        <a:lnSpc>
                          <a:spcPts val="1500"/>
                        </a:lnSpc>
                      </a:pPr>
                      <a:r>
                        <a:rPr kumimoji="1" lang="ja-JP" altLang="en-US" sz="1400" b="0" kern="1200" dirty="0" smtClean="0">
                          <a:solidFill>
                            <a:schemeClr val="tx1"/>
                          </a:solidFill>
                          <a:latin typeface="+mj-ea"/>
                          <a:ea typeface="+mn-ea"/>
                          <a:cs typeface="+mn-cs"/>
                        </a:rPr>
                        <a:t>４２点</a:t>
                      </a:r>
                      <a:endParaRPr kumimoji="1" lang="en-US" altLang="ja-JP" sz="1400" b="0" kern="1200" dirty="0" smtClean="0">
                        <a:solidFill>
                          <a:schemeClr val="tx1"/>
                        </a:solidFill>
                        <a:latin typeface="+mj-ea"/>
                        <a:ea typeface="+mn-ea"/>
                        <a:cs typeface="+mn-cs"/>
                      </a:endParaRPr>
                    </a:p>
                  </a:txBody>
                  <a:tcPr marL="99060" marR="99060" anchor="ctr"/>
                </a:tc>
              </a:tr>
              <a:tr h="918627">
                <a:tc>
                  <a:txBody>
                    <a:bodyPr/>
                    <a:lstStyle/>
                    <a:p>
                      <a:pPr algn="l">
                        <a:lnSpc>
                          <a:spcPts val="1500"/>
                        </a:lnSpc>
                      </a:pPr>
                      <a:r>
                        <a:rPr kumimoji="1" lang="ja-JP" altLang="en-US" sz="1400" b="0" kern="1200" dirty="0" smtClean="0">
                          <a:solidFill>
                            <a:schemeClr val="tx1"/>
                          </a:solidFill>
                          <a:latin typeface="+mj-ea"/>
                          <a:ea typeface="+mn-ea"/>
                          <a:cs typeface="+mn-cs"/>
                        </a:rPr>
                        <a:t>点滴注射</a:t>
                      </a:r>
                      <a:endParaRPr kumimoji="1" lang="en-US" altLang="ja-JP" sz="1400" b="0" kern="1200" dirty="0" smtClean="0">
                        <a:solidFill>
                          <a:schemeClr val="tx1"/>
                        </a:solidFill>
                        <a:latin typeface="+mj-ea"/>
                        <a:ea typeface="+mn-ea"/>
                        <a:cs typeface="+mn-cs"/>
                      </a:endParaRPr>
                    </a:p>
                    <a:p>
                      <a:pPr marL="266700" indent="-266700" algn="l">
                        <a:lnSpc>
                          <a:spcPts val="1500"/>
                        </a:lnSpc>
                      </a:pPr>
                      <a:r>
                        <a:rPr kumimoji="1" lang="ja-JP" altLang="en-US" sz="1400" b="0" kern="1200" dirty="0" smtClean="0">
                          <a:solidFill>
                            <a:schemeClr val="tx1"/>
                          </a:solidFill>
                          <a:latin typeface="+mj-ea"/>
                          <a:ea typeface="+mn-ea"/>
                          <a:cs typeface="+mn-cs"/>
                        </a:rPr>
                        <a:t>　１　乳幼児に対するもの（１日</a:t>
                      </a:r>
                      <a:r>
                        <a:rPr kumimoji="1" lang="en-US" altLang="ja-JP" sz="1400" b="0" kern="1200" dirty="0" smtClean="0">
                          <a:solidFill>
                            <a:schemeClr val="tx1"/>
                          </a:solidFill>
                          <a:latin typeface="+mj-ea"/>
                          <a:ea typeface="+mn-ea"/>
                          <a:cs typeface="+mn-cs"/>
                        </a:rPr>
                        <a:t>100mL</a:t>
                      </a:r>
                      <a:r>
                        <a:rPr kumimoji="1" lang="ja-JP" altLang="en-US" sz="1400" b="0" kern="1200" dirty="0" smtClean="0">
                          <a:solidFill>
                            <a:schemeClr val="tx1"/>
                          </a:solidFill>
                          <a:latin typeface="+mj-ea"/>
                          <a:ea typeface="+mn-ea"/>
                          <a:cs typeface="+mn-cs"/>
                        </a:rPr>
                        <a:t>以上）</a:t>
                      </a:r>
                      <a:endParaRPr kumimoji="1" lang="en-US" altLang="ja-JP" sz="1400" b="0" kern="1200" dirty="0" smtClean="0">
                        <a:solidFill>
                          <a:schemeClr val="tx1"/>
                        </a:solidFill>
                        <a:latin typeface="+mj-ea"/>
                        <a:ea typeface="+mn-ea"/>
                        <a:cs typeface="+mn-cs"/>
                      </a:endParaRPr>
                    </a:p>
                    <a:p>
                      <a:pPr marL="266700" indent="-266700" algn="l">
                        <a:lnSpc>
                          <a:spcPts val="1500"/>
                        </a:lnSpc>
                      </a:pPr>
                      <a:r>
                        <a:rPr kumimoji="1" lang="ja-JP" altLang="en-US" sz="1400" b="0" kern="1200" dirty="0" smtClean="0">
                          <a:solidFill>
                            <a:schemeClr val="tx1"/>
                          </a:solidFill>
                          <a:latin typeface="+mj-ea"/>
                          <a:ea typeface="+mn-ea"/>
                          <a:cs typeface="+mn-cs"/>
                        </a:rPr>
                        <a:t>　２　１に掲げる者以外のものに対するもの（１日</a:t>
                      </a:r>
                      <a:r>
                        <a:rPr kumimoji="1" lang="en-US" altLang="ja-JP" sz="1400" b="0" kern="1200" dirty="0" smtClean="0">
                          <a:solidFill>
                            <a:schemeClr val="tx1"/>
                          </a:solidFill>
                          <a:latin typeface="+mj-ea"/>
                          <a:ea typeface="+mn-ea"/>
                          <a:cs typeface="+mn-cs"/>
                        </a:rPr>
                        <a:t>500mL</a:t>
                      </a:r>
                      <a:r>
                        <a:rPr kumimoji="1" lang="ja-JP" altLang="en-US" sz="1400" b="0" kern="1200" dirty="0" smtClean="0">
                          <a:solidFill>
                            <a:schemeClr val="tx1"/>
                          </a:solidFill>
                          <a:latin typeface="+mj-ea"/>
                          <a:ea typeface="+mn-ea"/>
                          <a:cs typeface="+mn-cs"/>
                        </a:rPr>
                        <a:t>以上）</a:t>
                      </a:r>
                      <a:endParaRPr kumimoji="1" lang="en-US" altLang="ja-JP" sz="1400" b="0" kern="1200" dirty="0" smtClean="0">
                        <a:solidFill>
                          <a:schemeClr val="tx1"/>
                        </a:solidFill>
                        <a:latin typeface="+mj-ea"/>
                        <a:ea typeface="+mn-ea"/>
                        <a:cs typeface="+mn-cs"/>
                      </a:endParaRPr>
                    </a:p>
                    <a:p>
                      <a:pPr marL="266700" indent="-266700" algn="l">
                        <a:lnSpc>
                          <a:spcPts val="1500"/>
                        </a:lnSpc>
                      </a:pPr>
                      <a:r>
                        <a:rPr kumimoji="1" lang="ja-JP" altLang="en-US" sz="1400" b="0" kern="1200" dirty="0" smtClean="0">
                          <a:solidFill>
                            <a:schemeClr val="tx1"/>
                          </a:solidFill>
                          <a:latin typeface="+mj-ea"/>
                          <a:ea typeface="+mn-ea"/>
                          <a:cs typeface="+mn-cs"/>
                        </a:rPr>
                        <a:t>　３　その他の場合</a:t>
                      </a:r>
                      <a:endParaRPr kumimoji="1" lang="en-US" altLang="ja-JP" sz="1400" b="0" kern="1200" dirty="0" smtClean="0">
                        <a:solidFill>
                          <a:schemeClr val="tx1"/>
                        </a:solidFill>
                        <a:latin typeface="+mj-ea"/>
                        <a:ea typeface="+mn-ea"/>
                        <a:cs typeface="+mn-cs"/>
                      </a:endParaRPr>
                    </a:p>
                    <a:p>
                      <a:pPr marL="266700" indent="-266700" algn="l">
                        <a:lnSpc>
                          <a:spcPts val="1500"/>
                        </a:lnSpc>
                      </a:pPr>
                      <a:r>
                        <a:rPr kumimoji="1" lang="ja-JP" altLang="en-US" sz="1400" b="0" kern="1200" dirty="0" smtClean="0">
                          <a:solidFill>
                            <a:schemeClr val="tx1"/>
                          </a:solidFill>
                          <a:latin typeface="+mj-ea"/>
                          <a:ea typeface="+mn-ea"/>
                          <a:cs typeface="+mn-cs"/>
                        </a:rPr>
                        <a:t>　注　乳幼児加算</a:t>
                      </a:r>
                      <a:endParaRPr kumimoji="1" lang="en-US" altLang="ja-JP" sz="1400" b="0" kern="1200" dirty="0" smtClean="0">
                        <a:solidFill>
                          <a:schemeClr val="tx1"/>
                        </a:solidFill>
                        <a:latin typeface="+mj-ea"/>
                        <a:ea typeface="+mn-ea"/>
                        <a:cs typeface="+mn-cs"/>
                      </a:endParaRPr>
                    </a:p>
                  </a:txBody>
                  <a:tcPr marL="99060" marR="99060" anchor="ctr"/>
                </a:tc>
                <a:tc>
                  <a:txBody>
                    <a:bodyPr/>
                    <a:lstStyle/>
                    <a:p>
                      <a:pPr algn="ctr">
                        <a:lnSpc>
                          <a:spcPts val="1500"/>
                        </a:lnSpc>
                      </a:pPr>
                      <a:endParaRPr kumimoji="1" lang="en-US" altLang="ja-JP" sz="1400" b="0" kern="1200" dirty="0" smtClean="0">
                        <a:solidFill>
                          <a:schemeClr val="tx1"/>
                        </a:solidFill>
                        <a:latin typeface="+mj-ea"/>
                        <a:ea typeface="+mn-ea"/>
                        <a:cs typeface="+mn-cs"/>
                      </a:endParaRPr>
                    </a:p>
                    <a:p>
                      <a:pPr algn="ctr">
                        <a:lnSpc>
                          <a:spcPts val="1500"/>
                        </a:lnSpc>
                      </a:pPr>
                      <a:r>
                        <a:rPr kumimoji="1" lang="ja-JP" altLang="en-US" sz="1400" b="0" kern="1200" dirty="0" smtClean="0">
                          <a:solidFill>
                            <a:schemeClr val="tx1"/>
                          </a:solidFill>
                          <a:latin typeface="+mj-ea"/>
                          <a:ea typeface="+mn-ea"/>
                          <a:cs typeface="+mn-cs"/>
                        </a:rPr>
                        <a:t>９５点</a:t>
                      </a:r>
                      <a:endParaRPr kumimoji="1" lang="en-US" altLang="ja-JP" sz="1400" b="0" kern="1200" dirty="0" smtClean="0">
                        <a:solidFill>
                          <a:schemeClr val="tx1"/>
                        </a:solidFill>
                        <a:latin typeface="+mj-ea"/>
                        <a:ea typeface="+mn-ea"/>
                        <a:cs typeface="+mn-cs"/>
                      </a:endParaRPr>
                    </a:p>
                    <a:p>
                      <a:pPr algn="ctr">
                        <a:lnSpc>
                          <a:spcPts val="1500"/>
                        </a:lnSpc>
                      </a:pPr>
                      <a:r>
                        <a:rPr kumimoji="1" lang="ja-JP" altLang="en-US" sz="1400" b="0" kern="1200" dirty="0" smtClean="0">
                          <a:solidFill>
                            <a:schemeClr val="tx1"/>
                          </a:solidFill>
                          <a:latin typeface="+mj-ea"/>
                          <a:ea typeface="+mn-ea"/>
                          <a:cs typeface="+mn-cs"/>
                        </a:rPr>
                        <a:t>９５点</a:t>
                      </a:r>
                      <a:endParaRPr kumimoji="1" lang="en-US" altLang="ja-JP" sz="1400" b="0" kern="1200" dirty="0" smtClean="0">
                        <a:solidFill>
                          <a:schemeClr val="tx1"/>
                        </a:solidFill>
                        <a:latin typeface="+mj-ea"/>
                        <a:ea typeface="+mn-ea"/>
                        <a:cs typeface="+mn-cs"/>
                      </a:endParaRPr>
                    </a:p>
                    <a:p>
                      <a:pPr algn="ctr">
                        <a:lnSpc>
                          <a:spcPts val="1500"/>
                        </a:lnSpc>
                      </a:pPr>
                      <a:r>
                        <a:rPr kumimoji="1" lang="ja-JP" altLang="en-US" sz="1400" b="0" kern="1200" dirty="0" smtClean="0">
                          <a:solidFill>
                            <a:schemeClr val="tx1"/>
                          </a:solidFill>
                          <a:latin typeface="+mj-ea"/>
                          <a:ea typeface="+mn-ea"/>
                          <a:cs typeface="+mn-cs"/>
                        </a:rPr>
                        <a:t>４７点</a:t>
                      </a:r>
                      <a:endParaRPr kumimoji="1" lang="en-US" altLang="ja-JP" sz="1400" b="0" kern="1200" dirty="0" smtClean="0">
                        <a:solidFill>
                          <a:schemeClr val="tx1"/>
                        </a:solidFill>
                        <a:latin typeface="+mj-ea"/>
                        <a:ea typeface="+mn-ea"/>
                        <a:cs typeface="+mn-cs"/>
                      </a:endParaRPr>
                    </a:p>
                    <a:p>
                      <a:pPr algn="ctr">
                        <a:lnSpc>
                          <a:spcPts val="1500"/>
                        </a:lnSpc>
                      </a:pPr>
                      <a:r>
                        <a:rPr kumimoji="1" lang="ja-JP" altLang="en-US" sz="1400" b="0" kern="1200" dirty="0" smtClean="0">
                          <a:solidFill>
                            <a:schemeClr val="tx1"/>
                          </a:solidFill>
                          <a:latin typeface="+mj-ea"/>
                          <a:ea typeface="+mn-ea"/>
                          <a:cs typeface="+mn-cs"/>
                        </a:rPr>
                        <a:t>４２点</a:t>
                      </a:r>
                      <a:endParaRPr kumimoji="1" lang="en-US" altLang="ja-JP" sz="1400" b="0" kern="1200" dirty="0" smtClean="0">
                        <a:solidFill>
                          <a:schemeClr val="tx1"/>
                        </a:solidFill>
                        <a:latin typeface="+mj-ea"/>
                        <a:ea typeface="+mn-ea"/>
                        <a:cs typeface="+mn-cs"/>
                      </a:endParaRPr>
                    </a:p>
                  </a:txBody>
                  <a:tcPr marL="99060" marR="99060" anchor="ctr"/>
                </a:tc>
              </a:tr>
              <a:tr h="248096">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b="0" kern="1200" dirty="0" smtClean="0">
                          <a:solidFill>
                            <a:schemeClr val="tx1"/>
                          </a:solidFill>
                          <a:latin typeface="+mj-ea"/>
                          <a:ea typeface="+mn-ea"/>
                          <a:cs typeface="+mn-cs"/>
                        </a:rPr>
                        <a:t>腱鞘内注射</a:t>
                      </a:r>
                      <a:endParaRPr kumimoji="1" lang="en-US" altLang="ja-JP" sz="1400" b="0" kern="1200" dirty="0" smtClean="0">
                        <a:solidFill>
                          <a:schemeClr val="tx1"/>
                        </a:solidFill>
                        <a:latin typeface="+mj-ea"/>
                        <a:ea typeface="+mn-ea"/>
                        <a:cs typeface="+mn-cs"/>
                      </a:endParaRPr>
                    </a:p>
                  </a:txBody>
                  <a:tcPr marL="99060" marR="99060" anchor="ctr"/>
                </a:tc>
                <a:tc>
                  <a:txBody>
                    <a:bodyPr/>
                    <a:lstStyle/>
                    <a:p>
                      <a:pPr algn="ctr">
                        <a:lnSpc>
                          <a:spcPts val="1500"/>
                        </a:lnSpc>
                      </a:pPr>
                      <a:r>
                        <a:rPr kumimoji="1" lang="ja-JP" altLang="en-US" sz="1400" b="0" dirty="0" smtClean="0">
                          <a:solidFill>
                            <a:schemeClr val="tx1"/>
                          </a:solidFill>
                          <a:latin typeface="+mj-ea"/>
                          <a:ea typeface="+mj-ea"/>
                        </a:rPr>
                        <a:t>２５点</a:t>
                      </a:r>
                      <a:endParaRPr kumimoji="1" lang="en-US" altLang="ja-JP" sz="1400" b="0" dirty="0" smtClean="0">
                        <a:solidFill>
                          <a:schemeClr val="tx1"/>
                        </a:solidFill>
                        <a:latin typeface="+mj-ea"/>
                        <a:ea typeface="+mj-ea"/>
                      </a:endParaRPr>
                    </a:p>
                  </a:txBody>
                  <a:tcPr marL="99060" marR="99060" anchor="ctr"/>
                </a:tc>
              </a:tr>
              <a:tr h="248096">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b="0" kern="1200" dirty="0" smtClean="0">
                          <a:solidFill>
                            <a:schemeClr val="tx1"/>
                          </a:solidFill>
                          <a:latin typeface="+mj-ea"/>
                          <a:ea typeface="+mn-ea"/>
                          <a:cs typeface="+mn-cs"/>
                        </a:rPr>
                        <a:t>結膜下注射</a:t>
                      </a:r>
                      <a:endParaRPr kumimoji="1" lang="en-US" altLang="ja-JP" sz="1400" b="0" kern="1200" dirty="0" smtClean="0">
                        <a:solidFill>
                          <a:schemeClr val="tx1"/>
                        </a:solidFill>
                        <a:latin typeface="+mj-ea"/>
                        <a:ea typeface="+mn-ea"/>
                        <a:cs typeface="+mn-cs"/>
                      </a:endParaRPr>
                    </a:p>
                  </a:txBody>
                  <a:tcPr marL="99060" marR="99060" anchor="ctr"/>
                </a:tc>
                <a:tc>
                  <a:txBody>
                    <a:bodyPr/>
                    <a:lstStyle/>
                    <a:p>
                      <a:pPr algn="ctr">
                        <a:lnSpc>
                          <a:spcPts val="1500"/>
                        </a:lnSpc>
                      </a:pPr>
                      <a:r>
                        <a:rPr kumimoji="1" lang="ja-JP" altLang="en-US" sz="1400" b="0" dirty="0" smtClean="0">
                          <a:solidFill>
                            <a:schemeClr val="tx1"/>
                          </a:solidFill>
                          <a:latin typeface="+mj-ea"/>
                          <a:ea typeface="+mj-ea"/>
                        </a:rPr>
                        <a:t>２５点</a:t>
                      </a:r>
                      <a:endParaRPr kumimoji="1" lang="en-US" altLang="ja-JP" sz="1400" b="0" dirty="0" smtClean="0">
                        <a:solidFill>
                          <a:schemeClr val="tx1"/>
                        </a:solidFill>
                        <a:latin typeface="+mj-ea"/>
                        <a:ea typeface="+mj-ea"/>
                      </a:endParaRPr>
                    </a:p>
                  </a:txBody>
                  <a:tcPr marL="99060" marR="99060" anchor="ctr"/>
                </a:tc>
              </a:tr>
              <a:tr h="248096">
                <a:tc>
                  <a:txBody>
                    <a:bodyPr/>
                    <a:lstStyle/>
                    <a:p>
                      <a:pPr marL="0" marR="0" indent="0" algn="l" defTabSz="914400" rtl="0" eaLnBrk="1" fontAlgn="auto" latinLnBrk="0" hangingPunct="1">
                        <a:lnSpc>
                          <a:spcPts val="1500"/>
                        </a:lnSpc>
                        <a:spcBef>
                          <a:spcPts val="0"/>
                        </a:spcBef>
                        <a:spcAft>
                          <a:spcPts val="0"/>
                        </a:spcAft>
                        <a:buClrTx/>
                        <a:buSzTx/>
                        <a:buFontTx/>
                        <a:buNone/>
                        <a:tabLst/>
                        <a:defRPr/>
                      </a:pPr>
                      <a:r>
                        <a:rPr kumimoji="1" lang="ja-JP" altLang="en-US" sz="1400" b="0" kern="1200" dirty="0" smtClean="0">
                          <a:solidFill>
                            <a:schemeClr val="tx1"/>
                          </a:solidFill>
                          <a:latin typeface="+mj-ea"/>
                          <a:ea typeface="+mn-ea"/>
                          <a:cs typeface="+mn-cs"/>
                        </a:rPr>
                        <a:t>自家血清の眼球注射</a:t>
                      </a:r>
                    </a:p>
                  </a:txBody>
                  <a:tcPr marL="99060" marR="99060" anchor="ctr"/>
                </a:tc>
                <a:tc>
                  <a:txBody>
                    <a:bodyPr/>
                    <a:lstStyle/>
                    <a:p>
                      <a:pPr algn="ctr">
                        <a:lnSpc>
                          <a:spcPts val="1500"/>
                        </a:lnSpc>
                      </a:pPr>
                      <a:r>
                        <a:rPr kumimoji="1" lang="ja-JP" altLang="en-US" sz="1400" b="0" dirty="0" smtClean="0">
                          <a:solidFill>
                            <a:schemeClr val="tx1"/>
                          </a:solidFill>
                          <a:latin typeface="+mj-ea"/>
                          <a:ea typeface="+mj-ea"/>
                        </a:rPr>
                        <a:t>２５点</a:t>
                      </a:r>
                      <a:endParaRPr kumimoji="1" lang="en-US" altLang="ja-JP" sz="1400" b="0" dirty="0" smtClean="0">
                        <a:solidFill>
                          <a:schemeClr val="tx1"/>
                        </a:solidFill>
                        <a:latin typeface="+mj-ea"/>
                        <a:ea typeface="+mj-ea"/>
                      </a:endParaRPr>
                    </a:p>
                  </a:txBody>
                  <a:tcPr marL="99060" marR="99060" anchor="ctr"/>
                </a:tc>
              </a:tr>
              <a:tr h="248096">
                <a:tc>
                  <a:txBody>
                    <a:bodyPr/>
                    <a:lstStyle/>
                    <a:p>
                      <a:pPr algn="l">
                        <a:lnSpc>
                          <a:spcPts val="1500"/>
                        </a:lnSpc>
                      </a:pPr>
                      <a:r>
                        <a:rPr kumimoji="1" lang="ja-JP" altLang="en-US" sz="1400" b="0" dirty="0" smtClean="0">
                          <a:solidFill>
                            <a:schemeClr val="tx1"/>
                          </a:solidFill>
                          <a:latin typeface="+mj-ea"/>
                          <a:ea typeface="+mj-ea"/>
                        </a:rPr>
                        <a:t>コルポスコピー</a:t>
                      </a:r>
                      <a:endParaRPr kumimoji="1" lang="ja-JP" altLang="en-US" sz="1400" b="0" dirty="0">
                        <a:solidFill>
                          <a:schemeClr val="tx1"/>
                        </a:solidFill>
                        <a:latin typeface="+mj-ea"/>
                        <a:ea typeface="+mj-ea"/>
                      </a:endParaRPr>
                    </a:p>
                  </a:txBody>
                  <a:tcPr marL="99060" marR="99060" anchor="ctr"/>
                </a:tc>
                <a:tc>
                  <a:txBody>
                    <a:bodyPr/>
                    <a:lstStyle/>
                    <a:p>
                      <a:pPr algn="ctr">
                        <a:lnSpc>
                          <a:spcPts val="1500"/>
                        </a:lnSpc>
                      </a:pPr>
                      <a:r>
                        <a:rPr kumimoji="1" lang="ja-JP" altLang="en-US" sz="1400" b="0" dirty="0" smtClean="0">
                          <a:solidFill>
                            <a:schemeClr val="tx1"/>
                          </a:solidFill>
                          <a:latin typeface="+mj-ea"/>
                          <a:ea typeface="+mj-ea"/>
                        </a:rPr>
                        <a:t>１５０点</a:t>
                      </a:r>
                      <a:endParaRPr kumimoji="1" lang="en-US" altLang="ja-JP" sz="1400" b="0" dirty="0" smtClean="0">
                        <a:solidFill>
                          <a:schemeClr val="tx1"/>
                        </a:solidFill>
                        <a:latin typeface="+mj-ea"/>
                        <a:ea typeface="+mj-ea"/>
                      </a:endParaRPr>
                    </a:p>
                  </a:txBody>
                  <a:tcPr marL="99060" marR="99060" anchor="ctr"/>
                </a:tc>
              </a:tr>
              <a:tr h="918627">
                <a:tc>
                  <a:txBody>
                    <a:bodyPr/>
                    <a:lstStyle/>
                    <a:p>
                      <a:pPr algn="l">
                        <a:lnSpc>
                          <a:spcPts val="1500"/>
                        </a:lnSpc>
                      </a:pPr>
                      <a:r>
                        <a:rPr kumimoji="1" lang="ja-JP" altLang="en-US" sz="1400" b="0" dirty="0" smtClean="0">
                          <a:solidFill>
                            <a:schemeClr val="tx1"/>
                          </a:solidFill>
                          <a:latin typeface="+mj-ea"/>
                          <a:ea typeface="+mj-ea"/>
                        </a:rPr>
                        <a:t>創傷処置</a:t>
                      </a:r>
                    </a:p>
                    <a:p>
                      <a:pPr algn="l">
                        <a:lnSpc>
                          <a:spcPts val="1500"/>
                        </a:lnSpc>
                      </a:pPr>
                      <a:r>
                        <a:rPr kumimoji="1" lang="ja-JP" altLang="en-US" sz="1400" b="0" dirty="0" smtClean="0">
                          <a:solidFill>
                            <a:schemeClr val="tx1"/>
                          </a:solidFill>
                          <a:latin typeface="+mj-ea"/>
                          <a:ea typeface="+mj-ea"/>
                        </a:rPr>
                        <a:t>２ </a:t>
                      </a:r>
                      <a:r>
                        <a:rPr kumimoji="1" lang="en-US" altLang="ja-JP" sz="1400" b="0" dirty="0" smtClean="0">
                          <a:solidFill>
                            <a:schemeClr val="tx1"/>
                          </a:solidFill>
                          <a:latin typeface="+mj-ea"/>
                          <a:ea typeface="+mj-ea"/>
                        </a:rPr>
                        <a:t>100</a:t>
                      </a:r>
                      <a:r>
                        <a:rPr kumimoji="1" lang="ja-JP" altLang="en-US" sz="1400" b="0" dirty="0" smtClean="0">
                          <a:solidFill>
                            <a:schemeClr val="tx1"/>
                          </a:solidFill>
                          <a:latin typeface="+mj-ea"/>
                          <a:ea typeface="+mj-ea"/>
                        </a:rPr>
                        <a:t>平方センチメートル以上</a:t>
                      </a:r>
                      <a:r>
                        <a:rPr kumimoji="1" lang="en-US" altLang="ja-JP" sz="1400" b="0" dirty="0" smtClean="0">
                          <a:solidFill>
                            <a:schemeClr val="tx1"/>
                          </a:solidFill>
                          <a:latin typeface="+mj-ea"/>
                          <a:ea typeface="+mj-ea"/>
                        </a:rPr>
                        <a:t>500</a:t>
                      </a:r>
                      <a:r>
                        <a:rPr kumimoji="1" lang="ja-JP" altLang="en-US" sz="1400" b="0" dirty="0" smtClean="0">
                          <a:solidFill>
                            <a:schemeClr val="tx1"/>
                          </a:solidFill>
                          <a:latin typeface="+mj-ea"/>
                          <a:ea typeface="+mj-ea"/>
                        </a:rPr>
                        <a:t>平方センチメートル未満</a:t>
                      </a:r>
                      <a:endParaRPr kumimoji="1" lang="en-US" altLang="ja-JP" sz="1400" b="0" dirty="0" smtClean="0">
                        <a:solidFill>
                          <a:schemeClr val="tx1"/>
                        </a:solidFill>
                        <a:latin typeface="+mj-ea"/>
                        <a:ea typeface="+mj-ea"/>
                      </a:endParaRPr>
                    </a:p>
                    <a:p>
                      <a:pPr algn="l">
                        <a:lnSpc>
                          <a:spcPts val="1500"/>
                        </a:lnSpc>
                      </a:pPr>
                      <a:r>
                        <a:rPr kumimoji="1" lang="ja-JP" altLang="en-US" sz="1400" b="0" dirty="0" smtClean="0">
                          <a:solidFill>
                            <a:schemeClr val="tx1"/>
                          </a:solidFill>
                          <a:latin typeface="+mj-ea"/>
                          <a:ea typeface="+mj-ea"/>
                        </a:rPr>
                        <a:t>３ </a:t>
                      </a:r>
                      <a:r>
                        <a:rPr kumimoji="1" lang="en-US" altLang="ja-JP" sz="1400" b="0" dirty="0" smtClean="0">
                          <a:solidFill>
                            <a:schemeClr val="tx1"/>
                          </a:solidFill>
                          <a:latin typeface="+mj-ea"/>
                          <a:ea typeface="+mj-ea"/>
                        </a:rPr>
                        <a:t>500</a:t>
                      </a:r>
                      <a:r>
                        <a:rPr kumimoji="1" lang="ja-JP" altLang="en-US" sz="1400" b="0" dirty="0" smtClean="0">
                          <a:solidFill>
                            <a:schemeClr val="tx1"/>
                          </a:solidFill>
                          <a:latin typeface="+mj-ea"/>
                          <a:ea typeface="+mj-ea"/>
                        </a:rPr>
                        <a:t>平方センチメートル以上</a:t>
                      </a:r>
                      <a:r>
                        <a:rPr kumimoji="1" lang="en-US" altLang="ja-JP" sz="1400" b="0" dirty="0" smtClean="0">
                          <a:solidFill>
                            <a:schemeClr val="tx1"/>
                          </a:solidFill>
                          <a:latin typeface="+mj-ea"/>
                          <a:ea typeface="+mj-ea"/>
                        </a:rPr>
                        <a:t>3,000</a:t>
                      </a:r>
                      <a:r>
                        <a:rPr kumimoji="1" lang="ja-JP" altLang="en-US" sz="1400" b="0" dirty="0" smtClean="0">
                          <a:solidFill>
                            <a:schemeClr val="tx1"/>
                          </a:solidFill>
                          <a:latin typeface="+mj-ea"/>
                          <a:ea typeface="+mj-ea"/>
                        </a:rPr>
                        <a:t>平方センチメートル未満</a:t>
                      </a:r>
                    </a:p>
                    <a:p>
                      <a:pPr algn="l">
                        <a:lnSpc>
                          <a:spcPts val="1500"/>
                        </a:lnSpc>
                      </a:pPr>
                      <a:r>
                        <a:rPr kumimoji="1" lang="ja-JP" altLang="en-US" sz="1400" b="0" dirty="0" smtClean="0">
                          <a:solidFill>
                            <a:schemeClr val="tx1"/>
                          </a:solidFill>
                          <a:latin typeface="+mj-ea"/>
                          <a:ea typeface="+mj-ea"/>
                        </a:rPr>
                        <a:t>４ </a:t>
                      </a:r>
                      <a:r>
                        <a:rPr kumimoji="1" lang="en-US" altLang="ja-JP" sz="1400" b="0" dirty="0" smtClean="0">
                          <a:solidFill>
                            <a:schemeClr val="tx1"/>
                          </a:solidFill>
                          <a:latin typeface="+mj-ea"/>
                          <a:ea typeface="+mj-ea"/>
                        </a:rPr>
                        <a:t>3,000</a:t>
                      </a:r>
                      <a:r>
                        <a:rPr kumimoji="1" lang="ja-JP" altLang="en-US" sz="1400" b="0" dirty="0" smtClean="0">
                          <a:solidFill>
                            <a:schemeClr val="tx1"/>
                          </a:solidFill>
                          <a:latin typeface="+mj-ea"/>
                          <a:ea typeface="+mj-ea"/>
                        </a:rPr>
                        <a:t>平方センチメートル以上</a:t>
                      </a:r>
                      <a:r>
                        <a:rPr kumimoji="1" lang="en-US" altLang="ja-JP" sz="1400" b="0" dirty="0" smtClean="0">
                          <a:solidFill>
                            <a:schemeClr val="tx1"/>
                          </a:solidFill>
                          <a:latin typeface="+mj-ea"/>
                          <a:ea typeface="+mj-ea"/>
                        </a:rPr>
                        <a:t>6,000</a:t>
                      </a:r>
                      <a:r>
                        <a:rPr kumimoji="1" lang="ja-JP" altLang="en-US" sz="1400" b="0" dirty="0" smtClean="0">
                          <a:solidFill>
                            <a:schemeClr val="tx1"/>
                          </a:solidFill>
                          <a:latin typeface="+mj-ea"/>
                          <a:ea typeface="+mj-ea"/>
                        </a:rPr>
                        <a:t>平方センチメートル未満</a:t>
                      </a:r>
                    </a:p>
                    <a:p>
                      <a:pPr algn="l">
                        <a:lnSpc>
                          <a:spcPts val="1500"/>
                        </a:lnSpc>
                      </a:pPr>
                      <a:r>
                        <a:rPr kumimoji="1" lang="ja-JP" altLang="en-US" sz="1400" b="0" dirty="0" smtClean="0">
                          <a:solidFill>
                            <a:schemeClr val="tx1"/>
                          </a:solidFill>
                          <a:latin typeface="+mj-ea"/>
                          <a:ea typeface="+mj-ea"/>
                        </a:rPr>
                        <a:t>５ </a:t>
                      </a:r>
                      <a:r>
                        <a:rPr kumimoji="1" lang="en-US" altLang="ja-JP" sz="1400" b="0" dirty="0" smtClean="0">
                          <a:solidFill>
                            <a:schemeClr val="tx1"/>
                          </a:solidFill>
                          <a:latin typeface="+mj-ea"/>
                          <a:ea typeface="+mj-ea"/>
                        </a:rPr>
                        <a:t>6,000</a:t>
                      </a:r>
                      <a:r>
                        <a:rPr kumimoji="1" lang="ja-JP" altLang="en-US" sz="1400" b="0" dirty="0" smtClean="0">
                          <a:solidFill>
                            <a:schemeClr val="tx1"/>
                          </a:solidFill>
                          <a:latin typeface="+mj-ea"/>
                          <a:ea typeface="+mj-ea"/>
                        </a:rPr>
                        <a:t>平方センチメートル以上 </a:t>
                      </a:r>
                      <a:endParaRPr kumimoji="1" lang="ja-JP" altLang="en-US" sz="1400" b="0" dirty="0">
                        <a:solidFill>
                          <a:schemeClr val="tx1"/>
                        </a:solidFill>
                        <a:latin typeface="+mj-ea"/>
                        <a:ea typeface="+mj-ea"/>
                      </a:endParaRPr>
                    </a:p>
                  </a:txBody>
                  <a:tcPr marL="99060" marR="99060" anchor="ctr"/>
                </a:tc>
                <a:tc>
                  <a:txBody>
                    <a:bodyPr/>
                    <a:lstStyle/>
                    <a:p>
                      <a:pPr algn="ctr">
                        <a:lnSpc>
                          <a:spcPts val="1500"/>
                        </a:lnSpc>
                      </a:pPr>
                      <a:endParaRPr kumimoji="1" lang="en-US" altLang="ja-JP" sz="1400" b="0" dirty="0" smtClean="0">
                        <a:solidFill>
                          <a:schemeClr val="tx1"/>
                        </a:solidFill>
                        <a:latin typeface="+mj-ea"/>
                        <a:ea typeface="+mj-ea"/>
                      </a:endParaRPr>
                    </a:p>
                    <a:p>
                      <a:pPr algn="ctr">
                        <a:lnSpc>
                          <a:spcPts val="1500"/>
                        </a:lnSpc>
                      </a:pPr>
                      <a:r>
                        <a:rPr kumimoji="1" lang="ja-JP" altLang="en-US" sz="1400" b="0" dirty="0" smtClean="0">
                          <a:solidFill>
                            <a:schemeClr val="tx1"/>
                          </a:solidFill>
                          <a:latin typeface="+mj-ea"/>
                          <a:ea typeface="+mj-ea"/>
                        </a:rPr>
                        <a:t>５５点</a:t>
                      </a:r>
                      <a:endParaRPr kumimoji="1" lang="en-US" altLang="ja-JP" sz="1400" b="0" dirty="0" smtClean="0">
                        <a:solidFill>
                          <a:schemeClr val="tx1"/>
                        </a:solidFill>
                        <a:latin typeface="+mj-ea"/>
                        <a:ea typeface="+mj-ea"/>
                      </a:endParaRPr>
                    </a:p>
                    <a:p>
                      <a:pPr algn="ctr">
                        <a:lnSpc>
                          <a:spcPts val="1500"/>
                        </a:lnSpc>
                      </a:pPr>
                      <a:r>
                        <a:rPr kumimoji="1" lang="ja-JP" altLang="en-US" sz="1400" b="0" dirty="0" smtClean="0">
                          <a:solidFill>
                            <a:schemeClr val="tx1"/>
                          </a:solidFill>
                          <a:latin typeface="+mj-ea"/>
                          <a:ea typeface="+mj-ea"/>
                        </a:rPr>
                        <a:t>８５点</a:t>
                      </a:r>
                      <a:endParaRPr kumimoji="1" lang="en-US" altLang="ja-JP" sz="1400" b="0" dirty="0" smtClean="0">
                        <a:solidFill>
                          <a:schemeClr val="tx1"/>
                        </a:solidFill>
                        <a:latin typeface="+mj-ea"/>
                        <a:ea typeface="+mj-ea"/>
                      </a:endParaRPr>
                    </a:p>
                    <a:p>
                      <a:pPr algn="ctr">
                        <a:lnSpc>
                          <a:spcPts val="1500"/>
                        </a:lnSpc>
                      </a:pPr>
                      <a:r>
                        <a:rPr kumimoji="1" lang="ja-JP" altLang="en-US" sz="1400" b="0" dirty="0" smtClean="0">
                          <a:solidFill>
                            <a:schemeClr val="tx1"/>
                          </a:solidFill>
                          <a:latin typeface="+mj-ea"/>
                          <a:ea typeface="+mj-ea"/>
                        </a:rPr>
                        <a:t>１５５点</a:t>
                      </a:r>
                      <a:endParaRPr kumimoji="1" lang="en-US" altLang="ja-JP" sz="1400" b="0" dirty="0" smtClean="0">
                        <a:solidFill>
                          <a:schemeClr val="tx1"/>
                        </a:solidFill>
                        <a:latin typeface="+mj-ea"/>
                        <a:ea typeface="+mj-ea"/>
                      </a:endParaRPr>
                    </a:p>
                    <a:p>
                      <a:pPr algn="ctr">
                        <a:lnSpc>
                          <a:spcPts val="1500"/>
                        </a:lnSpc>
                      </a:pPr>
                      <a:r>
                        <a:rPr kumimoji="1" lang="ja-JP" altLang="en-US" sz="1400" b="0" dirty="0" smtClean="0">
                          <a:solidFill>
                            <a:schemeClr val="tx1"/>
                          </a:solidFill>
                          <a:latin typeface="+mj-ea"/>
                          <a:ea typeface="+mj-ea"/>
                        </a:rPr>
                        <a:t>２７０点</a:t>
                      </a:r>
                      <a:endParaRPr kumimoji="1" lang="en-US" altLang="ja-JP" sz="1400" b="0" dirty="0" smtClean="0">
                        <a:solidFill>
                          <a:schemeClr val="tx1"/>
                        </a:solidFill>
                        <a:latin typeface="+mj-ea"/>
                        <a:ea typeface="+mj-ea"/>
                      </a:endParaRPr>
                    </a:p>
                  </a:txBody>
                  <a:tcPr marL="99060" marR="99060" anchor="ctr"/>
                </a:tc>
              </a:tr>
              <a:tr h="248096">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spc="0" dirty="0" smtClean="0"/>
                        <a:t>爪甲除去（麻酔を要しないもの）</a:t>
                      </a:r>
                      <a:endParaRPr kumimoji="1" lang="en-US" altLang="ja-JP" sz="1400" b="0" spc="0" dirty="0" smtClean="0"/>
                    </a:p>
                  </a:txBody>
                  <a:tcPr marL="99060" marR="99060" anchor="ctr"/>
                </a:tc>
                <a:tc>
                  <a:txBody>
                    <a:bodyPr/>
                    <a:lstStyle/>
                    <a:p>
                      <a:pPr algn="ctr">
                        <a:lnSpc>
                          <a:spcPts val="1500"/>
                        </a:lnSpc>
                      </a:pPr>
                      <a:r>
                        <a:rPr kumimoji="1" lang="ja-JP" altLang="en-US" sz="1400" b="0" dirty="0" smtClean="0">
                          <a:solidFill>
                            <a:schemeClr val="tx1"/>
                          </a:solidFill>
                          <a:latin typeface="+mj-ea"/>
                          <a:ea typeface="+mj-ea"/>
                        </a:rPr>
                        <a:t>４５点</a:t>
                      </a:r>
                      <a:endParaRPr kumimoji="1" lang="en-US" altLang="ja-JP" sz="1400" b="0" dirty="0" smtClean="0">
                        <a:solidFill>
                          <a:schemeClr val="tx1"/>
                        </a:solidFill>
                        <a:latin typeface="+mj-ea"/>
                        <a:ea typeface="+mj-ea"/>
                      </a:endParaRPr>
                    </a:p>
                  </a:txBody>
                  <a:tcPr marL="99060" marR="99060" anchor="ctr"/>
                </a:tc>
              </a:tr>
              <a:tr h="252000">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spc="0" dirty="0" smtClean="0"/>
                        <a:t>イレウス用ロングチューブ挿入法</a:t>
                      </a:r>
                      <a:endParaRPr kumimoji="1" lang="en-US" altLang="ja-JP" sz="1400" b="0" spc="0" dirty="0" smtClean="0"/>
                    </a:p>
                  </a:txBody>
                  <a:tcPr marL="99060" marR="99060" anchor="ctr"/>
                </a:tc>
                <a:tc>
                  <a:txBody>
                    <a:bodyPr/>
                    <a:lstStyle/>
                    <a:p>
                      <a:pPr algn="ctr">
                        <a:lnSpc>
                          <a:spcPts val="1500"/>
                        </a:lnSpc>
                      </a:pPr>
                      <a:r>
                        <a:rPr kumimoji="1" lang="ja-JP" altLang="en-US" sz="1400" b="0" dirty="0" smtClean="0">
                          <a:solidFill>
                            <a:schemeClr val="tx1"/>
                          </a:solidFill>
                          <a:latin typeface="+mj-ea"/>
                          <a:ea typeface="+mj-ea"/>
                        </a:rPr>
                        <a:t>２００点</a:t>
                      </a:r>
                      <a:endParaRPr kumimoji="1" lang="en-US" altLang="ja-JP" sz="1400" b="0" dirty="0" smtClean="0">
                        <a:solidFill>
                          <a:schemeClr val="tx1"/>
                        </a:solidFill>
                        <a:latin typeface="+mj-ea"/>
                        <a:ea typeface="+mj-ea"/>
                      </a:endParaRPr>
                    </a:p>
                  </a:txBody>
                  <a:tcPr marL="99060" marR="99060" anchor="ctr"/>
                </a:tc>
              </a:tr>
            </a:tbl>
          </a:graphicData>
        </a:graphic>
      </p:graphicFrame>
      <p:sp>
        <p:nvSpPr>
          <p:cNvPr id="2052" name="Rectangle 36"/>
          <p:cNvSpPr>
            <a:spLocks noChangeArrowheads="1"/>
          </p:cNvSpPr>
          <p:nvPr/>
        </p:nvSpPr>
        <p:spPr bwMode="auto">
          <a:xfrm>
            <a:off x="165076" y="820060"/>
            <a:ext cx="3347764" cy="4091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a:spcBef>
                <a:spcPct val="20000"/>
              </a:spcBef>
            </a:pPr>
            <a:r>
              <a:rPr lang="ja-JP" altLang="en-US" sz="2000" dirty="0">
                <a:solidFill>
                  <a:prstClr val="black"/>
                </a:solidFill>
              </a:rPr>
              <a:t>③</a:t>
            </a:r>
            <a:r>
              <a:rPr lang="ja-JP" altLang="en-US" sz="2000" dirty="0" smtClean="0">
                <a:solidFill>
                  <a:prstClr val="black"/>
                </a:solidFill>
              </a:rPr>
              <a:t>基礎的</a:t>
            </a:r>
            <a:r>
              <a:rPr lang="ja-JP" altLang="en-US" sz="2000" dirty="0">
                <a:solidFill>
                  <a:prstClr val="black"/>
                </a:solidFill>
              </a:rPr>
              <a:t>な技術等</a:t>
            </a:r>
            <a:r>
              <a:rPr lang="ja-JP" altLang="en-US" sz="2000" dirty="0" smtClean="0">
                <a:solidFill>
                  <a:prstClr val="black"/>
                </a:solidFill>
              </a:rPr>
              <a:t>の再評価</a:t>
            </a:r>
            <a:endParaRPr lang="ja-JP" altLang="en-US" sz="2000" dirty="0">
              <a:solidFill>
                <a:prstClr val="black"/>
              </a:solidFill>
            </a:endParaRPr>
          </a:p>
        </p:txBody>
      </p:sp>
      <p:sp>
        <p:nvSpPr>
          <p:cNvPr id="14" name="正方形/長方形 13"/>
          <p:cNvSpPr/>
          <p:nvPr/>
        </p:nvSpPr>
        <p:spPr>
          <a:xfrm>
            <a:off x="168893" y="5552830"/>
            <a:ext cx="9536164" cy="338554"/>
          </a:xfrm>
          <a:prstGeom prst="rect">
            <a:avLst/>
          </a:prstGeom>
        </p:spPr>
        <p:txBody>
          <a:bodyPr wrap="square">
            <a:spAutoFit/>
          </a:bodyPr>
          <a:lstStyle/>
          <a:p>
            <a:r>
              <a:rPr lang="ja-JP" altLang="en-US" sz="1600" dirty="0" smtClean="0">
                <a:solidFill>
                  <a:prstClr val="black"/>
                </a:solidFill>
              </a:rPr>
              <a:t>　</a:t>
            </a:r>
            <a:endParaRPr lang="en-US" altLang="ja-JP" sz="1600" dirty="0">
              <a:solidFill>
                <a:prstClr val="black"/>
              </a:solidFill>
            </a:endParaRPr>
          </a:p>
        </p:txBody>
      </p:sp>
      <p:sp>
        <p:nvSpPr>
          <p:cNvPr id="4" name="スライド番号プレースホルダー 3"/>
          <p:cNvSpPr>
            <a:spLocks noGrp="1"/>
          </p:cNvSpPr>
          <p:nvPr>
            <p:ph type="sldNum" sz="quarter" idx="12"/>
          </p:nvPr>
        </p:nvSpPr>
        <p:spPr>
          <a:xfrm>
            <a:off x="7517493" y="6543165"/>
            <a:ext cx="2228850" cy="365125"/>
          </a:xfrm>
        </p:spPr>
        <p:txBody>
          <a:bodyPr/>
          <a:lstStyle/>
          <a:p>
            <a:pPr>
              <a:defRPr/>
            </a:pPr>
            <a:fld id="{8FE0C078-5C35-495F-92D3-BB7EA03CBDDD}" type="slidenum">
              <a:rPr lang="ja-JP" altLang="en-US" smtClean="0">
                <a:solidFill>
                  <a:prstClr val="black"/>
                </a:solidFill>
              </a:rPr>
              <a:pPr>
                <a:defRPr/>
              </a:pPr>
              <a:t>129</a:t>
            </a:fld>
            <a:endParaRPr lang="ja-JP" altLang="en-US" dirty="0">
              <a:solidFill>
                <a:prstClr val="black"/>
              </a:solidFill>
            </a:endParaRPr>
          </a:p>
        </p:txBody>
      </p:sp>
      <p:sp>
        <p:nvSpPr>
          <p:cNvPr id="12"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5" name="右矢印 14"/>
          <p:cNvSpPr/>
          <p:nvPr/>
        </p:nvSpPr>
        <p:spPr>
          <a:xfrm>
            <a:off x="7113242" y="3300731"/>
            <a:ext cx="306415"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Tree>
    <p:extLst>
      <p:ext uri="{BB962C8B-B14F-4D97-AF65-F5344CB8AC3E}">
        <p14:creationId xmlns:p14="http://schemas.microsoft.com/office/powerpoint/2010/main" val="1221490530"/>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0536" y="822295"/>
            <a:ext cx="4972504"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smtClean="0">
                <a:solidFill>
                  <a:srgbClr val="000000"/>
                </a:solidFill>
              </a:rPr>
              <a:t>２．改定の基本的視点と具体的方向性⑤</a:t>
            </a:r>
            <a:endParaRPr lang="en-US" altLang="ja-JP" sz="2200" dirty="0" smtClean="0">
              <a:solidFill>
                <a:srgbClr val="000000"/>
              </a:solidFill>
            </a:endParaRPr>
          </a:p>
        </p:txBody>
      </p:sp>
      <p:sp>
        <p:nvSpPr>
          <p:cNvPr id="7" name="Rectangle 4"/>
          <p:cNvSpPr>
            <a:spLocks noChangeArrowheads="1"/>
          </p:cNvSpPr>
          <p:nvPr/>
        </p:nvSpPr>
        <p:spPr bwMode="auto">
          <a:xfrm>
            <a:off x="340537" y="1196753"/>
            <a:ext cx="9360827" cy="4683333"/>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ts val="600"/>
              </a:spcBef>
              <a:spcAft>
                <a:spcPct val="0"/>
              </a:spcAft>
              <a:defRPr/>
            </a:pPr>
            <a:r>
              <a:rPr lang="ja-JP" altLang="en-US" sz="2000" b="1" u="sng" dirty="0" smtClean="0">
                <a:solidFill>
                  <a:srgbClr val="000000"/>
                </a:solidFill>
                <a:latin typeface="ＭＳ Ｐゴシック"/>
              </a:rPr>
              <a:t>（</a:t>
            </a:r>
            <a:r>
              <a:rPr lang="ja-JP" altLang="en-US" sz="2000" b="1" u="sng" dirty="0">
                <a:solidFill>
                  <a:srgbClr val="000000"/>
                </a:solidFill>
                <a:latin typeface="ＭＳ Ｐゴシック"/>
              </a:rPr>
              <a:t>３</a:t>
            </a:r>
            <a:r>
              <a:rPr lang="ja-JP" altLang="en-US" sz="2000" b="1" u="sng" dirty="0" smtClean="0">
                <a:solidFill>
                  <a:srgbClr val="000000"/>
                </a:solidFill>
                <a:latin typeface="ＭＳ Ｐゴシック"/>
              </a:rPr>
              <a:t>）重点的な対応が求められる医療分野を充実する</a:t>
            </a:r>
            <a:r>
              <a:rPr lang="ja-JP" altLang="en-US" sz="2000" b="1" u="sng" dirty="0">
                <a:solidFill>
                  <a:srgbClr val="000000"/>
                </a:solidFill>
                <a:latin typeface="ＭＳ Ｐゴシック"/>
              </a:rPr>
              <a:t>視点</a:t>
            </a:r>
            <a:endParaRPr lang="en-US" altLang="ja-JP" sz="2000" b="1" dirty="0">
              <a:solidFill>
                <a:srgbClr val="000000"/>
              </a:solidFill>
              <a:latin typeface="ＭＳ Ｐゴシック"/>
            </a:endParaRPr>
          </a:p>
          <a:p>
            <a:pPr fontAlgn="base">
              <a:spcBef>
                <a:spcPts val="600"/>
              </a:spcBef>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基本的視点</a:t>
            </a:r>
            <a:r>
              <a:rPr kumimoji="0" lang="en-US" altLang="ja-JP" kern="0" dirty="0">
                <a:solidFill>
                  <a:prstClr val="black"/>
                </a:solidFill>
                <a:latin typeface="ＭＳ Ｐゴシック"/>
              </a:rPr>
              <a:t>》</a:t>
            </a:r>
          </a:p>
          <a:p>
            <a:pPr fontAlgn="base">
              <a:spcAft>
                <a:spcPct val="0"/>
              </a:spcAft>
              <a:defRPr/>
            </a:pPr>
            <a:r>
              <a:rPr kumimoji="0" lang="ja-JP" altLang="en-US" kern="0" dirty="0" smtClean="0">
                <a:solidFill>
                  <a:prstClr val="black"/>
                </a:solidFill>
                <a:latin typeface="ＭＳ Ｐゴシック"/>
              </a:rPr>
              <a:t>○　国民の疾病による死亡の最大の原因となっているがんや心疾患、肺炎、脳卒中に加え、</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高齢化の進展に伴い今後増加が見込まれる認知症や救急医療など、我が国の医療の中で</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重点的な対応が求められる分野については、国民の安心・安全を確保する観点から、</a:t>
            </a:r>
            <a:r>
              <a:rPr kumimoji="0" lang="ja-JP" altLang="en-US" u="heavy" kern="0" dirty="0" smtClean="0">
                <a:solidFill>
                  <a:prstClr val="black"/>
                </a:solidFill>
                <a:uFill>
                  <a:solidFill>
                    <a:srgbClr val="FF0000"/>
                  </a:solidFill>
                </a:uFill>
                <a:latin typeface="ＭＳ Ｐゴシック"/>
              </a:rPr>
              <a:t>時々の</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en-US" altLang="ja-JP" kern="0" dirty="0" smtClean="0">
                <a:solidFill>
                  <a:prstClr val="black"/>
                </a:solidFill>
                <a:uFill>
                  <a:solidFill>
                    <a:srgbClr val="FF0000"/>
                  </a:solidFill>
                </a:uFill>
                <a:latin typeface="ＭＳ Ｐゴシック"/>
              </a:rPr>
              <a:t>  </a:t>
            </a:r>
            <a:r>
              <a:rPr kumimoji="0" lang="ja-JP" altLang="en-US" u="heavy" kern="0" dirty="0" smtClean="0">
                <a:solidFill>
                  <a:prstClr val="black"/>
                </a:solidFill>
                <a:uFill>
                  <a:solidFill>
                    <a:srgbClr val="FF0000"/>
                  </a:solidFill>
                </a:uFill>
                <a:latin typeface="ＭＳ Ｐゴシック"/>
              </a:rPr>
              <a:t>診療報酬改定においても適切に評価していくことが重要</a:t>
            </a:r>
            <a:r>
              <a:rPr kumimoji="0" lang="ja-JP" altLang="en-US" kern="0" dirty="0" smtClean="0">
                <a:solidFill>
                  <a:prstClr val="black"/>
                </a:solidFill>
                <a:latin typeface="ＭＳ Ｐゴシック"/>
              </a:rPr>
              <a:t>である。</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具体的方向性の例</a:t>
            </a:r>
            <a:r>
              <a:rPr kumimoji="0" lang="en-US" altLang="ja-JP" kern="0" dirty="0" smtClean="0">
                <a:solidFill>
                  <a:prstClr val="black"/>
                </a:solidFill>
                <a:latin typeface="ＭＳ Ｐゴシック"/>
              </a:rPr>
              <a:t>》</a:t>
            </a:r>
          </a:p>
          <a:p>
            <a:pPr fontAlgn="base">
              <a:spcAft>
                <a:spcPct val="0"/>
              </a:spcAft>
              <a:defRPr/>
            </a:pPr>
            <a:r>
              <a:rPr kumimoji="0" lang="ja-JP" altLang="en-US" kern="0" dirty="0" smtClean="0">
                <a:solidFill>
                  <a:prstClr val="black"/>
                </a:solidFill>
                <a:latin typeface="ＭＳ Ｐゴシック"/>
              </a:rPr>
              <a:t>○　上記の基本的視点から、以下の事項について検討を行う必要。</a:t>
            </a:r>
            <a:endParaRPr kumimoji="0" lang="en-US" altLang="ja-JP" kern="0" dirty="0">
              <a:solidFill>
                <a:prstClr val="black"/>
              </a:solidFill>
              <a:latin typeface="ＭＳ Ｐゴシック"/>
            </a:endParaRPr>
          </a:p>
          <a:p>
            <a:pPr fontAlgn="base">
              <a:spcAft>
                <a:spcPct val="0"/>
              </a:spcAft>
              <a:defRPr/>
            </a:pPr>
            <a:r>
              <a:rPr kumimoji="0" lang="ja-JP" altLang="en-US" kern="0" dirty="0" smtClean="0">
                <a:solidFill>
                  <a:prstClr val="black"/>
                </a:solidFill>
                <a:latin typeface="ＭＳ Ｐゴシック"/>
              </a:rPr>
              <a:t>　 ア</a:t>
            </a: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緩和ケアを含む質の高いがん医療の評価</a:t>
            </a:r>
            <a:endParaRPr kumimoji="0" lang="en-US" altLang="ja-JP" kern="0" dirty="0" smtClean="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イ  「認知症施策推進総合戦略」を踏まえた認知症患者への適切な医療の評価</a:t>
            </a:r>
            <a:endParaRPr kumimoji="0" lang="en-US" altLang="ja-JP" kern="0" dirty="0" smtClean="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ウ　地域移行・地域生活支援の充実を含めた質の高い精神医療の評価</a:t>
            </a:r>
            <a:endParaRPr kumimoji="0" lang="en-US" altLang="ja-JP" kern="0" dirty="0" smtClean="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エ　難病法の施行を踏まえた難病患者への適切な医療の評価</a:t>
            </a:r>
            <a:endParaRPr kumimoji="0" lang="en-US" altLang="ja-JP" kern="0" dirty="0" smtClean="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オ　小児医療、周産期医療の充実、高齢者の増加を踏まえた救急医療の充実</a:t>
            </a:r>
            <a:endParaRPr kumimoji="0" lang="en-US" altLang="ja-JP" kern="0" dirty="0" smtClean="0">
              <a:solidFill>
                <a:prstClr val="black"/>
              </a:solidFill>
              <a:latin typeface="ＭＳ Ｐゴシック"/>
            </a:endParaRPr>
          </a:p>
          <a:p>
            <a:pPr fontAlgn="base">
              <a:spcAft>
                <a:spcPct val="0"/>
              </a:spcAft>
              <a:defRPr/>
            </a:pPr>
            <a:r>
              <a:rPr kumimoji="0" lang="ja-JP" altLang="en-US" kern="0" dirty="0" smtClean="0">
                <a:solidFill>
                  <a:prstClr val="black"/>
                </a:solidFill>
                <a:latin typeface="ＭＳ Ｐゴシック"/>
              </a:rPr>
              <a:t>   カ   口腔疾患の重症化予防・口腔機能低下への対応、生活の質に配慮した歯科医療の推進</a:t>
            </a:r>
            <a:endParaRPr kumimoji="0" lang="en-US" altLang="ja-JP" kern="0" dirty="0" smtClean="0">
              <a:solidFill>
                <a:prstClr val="black"/>
              </a:solidFill>
              <a:latin typeface="ＭＳ Ｐゴシック"/>
            </a:endParaRPr>
          </a:p>
          <a:p>
            <a:pPr fontAlgn="base">
              <a:spcAft>
                <a:spcPct val="0"/>
              </a:spcAft>
              <a:defRPr/>
            </a:pPr>
            <a:r>
              <a:rPr kumimoji="0" lang="ja-JP" altLang="en-US" kern="0" dirty="0" smtClean="0">
                <a:solidFill>
                  <a:prstClr val="black"/>
                </a:solidFill>
                <a:latin typeface="ＭＳ Ｐゴシック"/>
              </a:rPr>
              <a:t>　</a:t>
            </a: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キ  かかりつけ薬剤師・薬局による薬学管理や在宅医療等への貢献度による評価・適正化</a:t>
            </a:r>
            <a:endParaRPr kumimoji="0" lang="en-US" altLang="ja-JP" kern="0" dirty="0" smtClean="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ク   医薬品、医療機器、検査等におけるイノベーションや医療技術の適切な評価　等</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2293"/>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13</a:t>
            </a:fld>
            <a:endParaRPr lang="ja-JP" altLang="en-US" dirty="0">
              <a:solidFill>
                <a:prstClr val="black"/>
              </a:solidFill>
              <a:latin typeface="Calibri"/>
            </a:endParaRPr>
          </a:p>
        </p:txBody>
      </p:sp>
    </p:spTree>
    <p:extLst>
      <p:ext uri="{BB962C8B-B14F-4D97-AF65-F5344CB8AC3E}">
        <p14:creationId xmlns:p14="http://schemas.microsoft.com/office/powerpoint/2010/main" val="2283973338"/>
      </p:ext>
    </p:extLst>
  </p:cSld>
  <p:clrMapOvr>
    <a:masterClrMapping/>
  </p:clrMapOvr>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65076" y="1176424"/>
            <a:ext cx="9540461" cy="5627788"/>
          </a:xfrm>
          <a:prstGeom prst="rect">
            <a:avLst/>
          </a:prstGeom>
          <a:solidFill>
            <a:srgbClr val="FFFFAF">
              <a:alpha val="49804"/>
            </a:srgbClr>
          </a:solidFill>
          <a:ln w="9525">
            <a:solidFill>
              <a:schemeClr val="tx1"/>
            </a:solidFill>
            <a:miter lim="800000"/>
            <a:headEnd/>
            <a:tailEnd/>
          </a:ln>
        </p:spPr>
        <p:txBody>
          <a:bodyPr tIns="108000"/>
          <a:lstStyle/>
          <a:p>
            <a:pPr marL="177800" indent="-177800">
              <a:spcBef>
                <a:spcPct val="20000"/>
              </a:spcBef>
              <a:buFont typeface="Wingdings" pitchFamily="2" charset="2"/>
              <a:buChar char="Ø"/>
              <a:defRPr/>
            </a:pPr>
            <a:r>
              <a:rPr lang="ja-JP" altLang="en-US" dirty="0" smtClean="0">
                <a:solidFill>
                  <a:prstClr val="black"/>
                </a:solidFill>
              </a:rPr>
              <a:t>　医療</a:t>
            </a:r>
            <a:r>
              <a:rPr lang="ja-JP" altLang="en-US" dirty="0">
                <a:solidFill>
                  <a:prstClr val="black"/>
                </a:solidFill>
              </a:rPr>
              <a:t>技術評価分科会での</a:t>
            </a:r>
            <a:r>
              <a:rPr lang="ja-JP" altLang="en-US" dirty="0" smtClean="0">
                <a:solidFill>
                  <a:prstClr val="black"/>
                </a:solidFill>
              </a:rPr>
              <a:t>評価を踏まえ、新たな検査の保険適用に加え、検体採取の評価や、検体検査実施料</a:t>
            </a:r>
            <a:r>
              <a:rPr lang="ja-JP" altLang="en-US" dirty="0">
                <a:solidFill>
                  <a:prstClr val="black"/>
                </a:solidFill>
              </a:rPr>
              <a:t>の</a:t>
            </a:r>
            <a:r>
              <a:rPr lang="ja-JP" altLang="en-US" dirty="0" smtClean="0">
                <a:solidFill>
                  <a:prstClr val="black"/>
                </a:solidFill>
              </a:rPr>
              <a:t>引き上げを行う</a:t>
            </a:r>
            <a:endParaRPr lang="en-US" altLang="ja-JP" dirty="0" smtClean="0">
              <a:solidFill>
                <a:prstClr val="black"/>
              </a:solidFill>
            </a:endParaRPr>
          </a:p>
          <a:p>
            <a:pPr marL="342900" indent="-342900">
              <a:spcBef>
                <a:spcPct val="20000"/>
              </a:spcBef>
              <a:buFontTx/>
              <a:buAutoNum type="arabicDbPeriod"/>
              <a:defRPr/>
            </a:pPr>
            <a:r>
              <a:rPr lang="ja-JP" altLang="en-US" dirty="0" smtClean="0">
                <a:solidFill>
                  <a:prstClr val="black"/>
                </a:solidFill>
              </a:rPr>
              <a:t>新たな検査の保険適用</a:t>
            </a:r>
            <a:endParaRPr lang="en-US" altLang="ja-JP" sz="1600" dirty="0">
              <a:solidFill>
                <a:prstClr val="black"/>
              </a:solidFill>
            </a:endParaRPr>
          </a:p>
          <a:p>
            <a:pPr marL="92075" indent="-92075">
              <a:spcBef>
                <a:spcPct val="20000"/>
              </a:spcBef>
              <a:spcAft>
                <a:spcPts val="600"/>
              </a:spcAft>
              <a:defRPr/>
            </a:pPr>
            <a:endParaRPr lang="en-US" altLang="ja-JP" dirty="0">
              <a:solidFill>
                <a:srgbClr val="0070C0"/>
              </a:solidFill>
              <a:latin typeface="ＭＳ Ｐゴシック" panose="020B0600070205080204" pitchFamily="50" charset="-128"/>
            </a:endParaRPr>
          </a:p>
          <a:p>
            <a:pPr marL="92075" indent="-92075">
              <a:spcBef>
                <a:spcPct val="20000"/>
              </a:spcBef>
              <a:spcAft>
                <a:spcPts val="600"/>
              </a:spcAft>
              <a:defRPr/>
            </a:pPr>
            <a:endParaRPr lang="en-US" altLang="ja-JP" sz="2400" dirty="0">
              <a:solidFill>
                <a:srgbClr val="0070C0"/>
              </a:solidFill>
              <a:latin typeface="ＭＳ Ｐゴシック" panose="020B0600070205080204" pitchFamily="50" charset="-128"/>
            </a:endParaRPr>
          </a:p>
          <a:p>
            <a:pPr marL="92075" indent="-92075">
              <a:lnSpc>
                <a:spcPct val="90000"/>
              </a:lnSpc>
              <a:spcBef>
                <a:spcPct val="20000"/>
              </a:spcBef>
              <a:spcAft>
                <a:spcPts val="600"/>
              </a:spcAft>
              <a:defRPr/>
            </a:pPr>
            <a:endParaRPr lang="en-US" altLang="ja-JP" dirty="0" smtClean="0">
              <a:solidFill>
                <a:prstClr val="black"/>
              </a:solidFill>
            </a:endParaRPr>
          </a:p>
          <a:p>
            <a:pPr marL="92075" indent="-92075">
              <a:lnSpc>
                <a:spcPct val="80000"/>
              </a:lnSpc>
              <a:spcBef>
                <a:spcPct val="20000"/>
              </a:spcBef>
              <a:spcAft>
                <a:spcPts val="600"/>
              </a:spcAft>
              <a:defRPr/>
            </a:pPr>
            <a:r>
              <a:rPr lang="ja-JP" altLang="en-US" dirty="0" smtClean="0">
                <a:solidFill>
                  <a:prstClr val="black"/>
                </a:solidFill>
              </a:rPr>
              <a:t>２．検体</a:t>
            </a:r>
            <a:r>
              <a:rPr lang="ja-JP" altLang="en-US" dirty="0">
                <a:solidFill>
                  <a:prstClr val="black"/>
                </a:solidFill>
              </a:rPr>
              <a:t>採取の評価</a:t>
            </a:r>
            <a:endParaRPr lang="en-US" altLang="ja-JP" dirty="0">
              <a:solidFill>
                <a:prstClr val="black"/>
              </a:solidFill>
            </a:endParaRPr>
          </a:p>
          <a:p>
            <a:pPr>
              <a:lnSpc>
                <a:spcPct val="80000"/>
              </a:lnSpc>
              <a:spcBef>
                <a:spcPct val="20000"/>
              </a:spcBef>
              <a:defRPr/>
            </a:pPr>
            <a:r>
              <a:rPr lang="ja-JP" altLang="en-US" sz="1600" dirty="0" smtClean="0">
                <a:solidFill>
                  <a:prstClr val="black"/>
                </a:solidFill>
              </a:rPr>
              <a:t>　一定の手技と時間を要する検体採取について、評価を行う</a:t>
            </a:r>
            <a:endParaRPr lang="en-US" altLang="ja-JP" sz="1600" dirty="0" smtClean="0">
              <a:solidFill>
                <a:prstClr val="black"/>
              </a:solidFill>
            </a:endParaRPr>
          </a:p>
          <a:p>
            <a:pPr marL="92075" indent="-92075">
              <a:lnSpc>
                <a:spcPct val="90000"/>
              </a:lnSpc>
              <a:spcBef>
                <a:spcPct val="20000"/>
              </a:spcBef>
              <a:spcAft>
                <a:spcPts val="600"/>
              </a:spcAft>
              <a:defRPr/>
            </a:pPr>
            <a:r>
              <a:rPr lang="ja-JP" altLang="en-US" dirty="0">
                <a:solidFill>
                  <a:srgbClr val="0070C0"/>
                </a:solidFill>
                <a:latin typeface="ＭＳ Ｐゴシック" panose="020B0600070205080204" pitchFamily="50" charset="-128"/>
              </a:rPr>
              <a:t>　　　</a:t>
            </a:r>
            <a:r>
              <a:rPr lang="en-US" altLang="ja-JP" b="1" dirty="0">
                <a:solidFill>
                  <a:srgbClr val="0070C0"/>
                </a:solidFill>
                <a:latin typeface="ＭＳ Ｐゴシック" panose="020B0600070205080204" pitchFamily="50" charset="-128"/>
              </a:rPr>
              <a:t>(</a:t>
            </a:r>
            <a:r>
              <a:rPr lang="ja-JP" altLang="en-US" b="1" dirty="0">
                <a:solidFill>
                  <a:srgbClr val="0070C0"/>
                </a:solidFill>
                <a:latin typeface="ＭＳ Ｐゴシック" panose="020B0600070205080204" pitchFamily="50" charset="-128"/>
              </a:rPr>
              <a:t>新</a:t>
            </a:r>
            <a:r>
              <a:rPr lang="en-US" altLang="ja-JP" b="1" dirty="0">
                <a:solidFill>
                  <a:srgbClr val="0070C0"/>
                </a:solidFill>
                <a:latin typeface="ＭＳ Ｐゴシック" panose="020B0600070205080204" pitchFamily="50" charset="-128"/>
              </a:rPr>
              <a:t>)</a:t>
            </a:r>
            <a:r>
              <a:rPr lang="ja-JP" altLang="ja-JP" b="1" dirty="0">
                <a:solidFill>
                  <a:srgbClr val="0070C0"/>
                </a:solidFill>
                <a:latin typeface="ＭＳ Ｐゴシック" panose="020B0600070205080204" pitchFamily="50" charset="-128"/>
              </a:rPr>
              <a:t>　</a:t>
            </a:r>
            <a:r>
              <a:rPr lang="ja-JP" altLang="en-US" b="1" u="sng" dirty="0">
                <a:solidFill>
                  <a:srgbClr val="0070C0"/>
                </a:solidFill>
                <a:latin typeface="ＭＳ Ｐゴシック" panose="020B0600070205080204" pitchFamily="50" charset="-128"/>
              </a:rPr>
              <a:t>鼻腔・咽頭拭い液</a:t>
            </a:r>
            <a:r>
              <a:rPr lang="ja-JP" altLang="en-US" b="1" u="sng" dirty="0" smtClean="0">
                <a:solidFill>
                  <a:srgbClr val="0070C0"/>
                </a:solidFill>
                <a:latin typeface="ＭＳ Ｐゴシック" panose="020B0600070205080204" pitchFamily="50" charset="-128"/>
              </a:rPr>
              <a:t>採取</a:t>
            </a:r>
            <a:r>
              <a:rPr lang="ja-JP" altLang="en-US" b="1" u="sng" dirty="0">
                <a:solidFill>
                  <a:srgbClr val="0070C0"/>
                </a:solidFill>
                <a:latin typeface="ＭＳ Ｐゴシック" panose="020B0600070205080204" pitchFamily="50" charset="-128"/>
              </a:rPr>
              <a:t>　　　５点</a:t>
            </a:r>
            <a:endParaRPr lang="en-US" altLang="ja-JP" b="1" u="sng" dirty="0">
              <a:solidFill>
                <a:srgbClr val="0070C0"/>
              </a:solidFill>
              <a:latin typeface="ＭＳ Ｐゴシック" panose="020B0600070205080204" pitchFamily="50" charset="-128"/>
            </a:endParaRPr>
          </a:p>
          <a:p>
            <a:pPr>
              <a:lnSpc>
                <a:spcPct val="80000"/>
              </a:lnSpc>
              <a:spcBef>
                <a:spcPct val="20000"/>
              </a:spcBef>
              <a:defRPr/>
            </a:pPr>
            <a:r>
              <a:rPr lang="ja-JP" altLang="en-US" dirty="0" smtClean="0">
                <a:solidFill>
                  <a:prstClr val="black"/>
                </a:solidFill>
              </a:rPr>
              <a:t>３．評価の引き上げ</a:t>
            </a:r>
            <a:endParaRPr lang="en-US" altLang="ja-JP" dirty="0" smtClean="0">
              <a:solidFill>
                <a:prstClr val="black"/>
              </a:solidFill>
            </a:endParaRPr>
          </a:p>
          <a:p>
            <a:pPr marL="92075" indent="-92075">
              <a:lnSpc>
                <a:spcPct val="80000"/>
              </a:lnSpc>
              <a:spcBef>
                <a:spcPct val="20000"/>
              </a:spcBef>
              <a:defRPr/>
            </a:pPr>
            <a:r>
              <a:rPr lang="ja-JP" altLang="en-US" sz="1400" dirty="0" smtClean="0">
                <a:solidFill>
                  <a:prstClr val="black"/>
                </a:solidFill>
              </a:rPr>
              <a:t>　　</a:t>
            </a:r>
            <a:r>
              <a:rPr lang="ja-JP" altLang="en-US" sz="1600" dirty="0">
                <a:solidFill>
                  <a:prstClr val="black"/>
                </a:solidFill>
              </a:rPr>
              <a:t>熟練した</a:t>
            </a:r>
            <a:r>
              <a:rPr lang="ja-JP" altLang="en-US" sz="1600" dirty="0" smtClean="0">
                <a:solidFill>
                  <a:prstClr val="black"/>
                </a:solidFill>
              </a:rPr>
              <a:t>検査技術やコストを要する検査について、評価の引き上げを行う</a:t>
            </a:r>
            <a:endParaRPr lang="en-US" altLang="ja-JP" sz="1600" dirty="0" smtClean="0">
              <a:solidFill>
                <a:prstClr val="black"/>
              </a:solidFill>
            </a:endParaRPr>
          </a:p>
          <a:p>
            <a:pPr marL="92075" indent="-92075">
              <a:spcBef>
                <a:spcPct val="20000"/>
              </a:spcBef>
              <a:defRPr/>
            </a:pPr>
            <a:endParaRPr lang="en-US" altLang="ja-JP" dirty="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sz="1600" dirty="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sz="1600" dirty="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dirty="0">
              <a:solidFill>
                <a:prstClr val="black"/>
              </a:solidFill>
            </a:endParaRPr>
          </a:p>
        </p:txBody>
      </p:sp>
      <p:graphicFrame>
        <p:nvGraphicFramePr>
          <p:cNvPr id="11" name="表 10"/>
          <p:cNvGraphicFramePr>
            <a:graphicFrameLocks noGrp="1"/>
          </p:cNvGraphicFramePr>
          <p:nvPr>
            <p:extLst/>
          </p:nvPr>
        </p:nvGraphicFramePr>
        <p:xfrm>
          <a:off x="6292857" y="5024611"/>
          <a:ext cx="1639173" cy="1618488"/>
        </p:xfrm>
        <a:graphic>
          <a:graphicData uri="http://schemas.openxmlformats.org/drawingml/2006/table">
            <a:tbl>
              <a:tblPr firstRow="1" bandRow="1">
                <a:tableStyleId>{C4B1156A-380E-4F78-BDF5-A606A8083BF9}</a:tableStyleId>
              </a:tblPr>
              <a:tblGrid>
                <a:gridCol w="1639173"/>
              </a:tblGrid>
              <a:tr h="273731">
                <a:tc>
                  <a:txBody>
                    <a:bodyPr/>
                    <a:lstStyle/>
                    <a:p>
                      <a:pPr marL="0" marR="0" indent="0" algn="ctr" defTabSz="914400" rtl="0" eaLnBrk="1" fontAlgn="auto" latinLnBrk="0" hangingPunct="1">
                        <a:lnSpc>
                          <a:spcPct val="90000"/>
                        </a:lnSpc>
                        <a:spcBef>
                          <a:spcPts val="0"/>
                        </a:spcBef>
                        <a:spcAft>
                          <a:spcPts val="0"/>
                        </a:spcAft>
                        <a:buClrTx/>
                        <a:buSzTx/>
                        <a:buFontTx/>
                        <a:buNone/>
                        <a:tabLst/>
                        <a:defRPr/>
                      </a:pPr>
                      <a:r>
                        <a:rPr kumimoji="1" lang="ja-JP" altLang="en-US" sz="1400" b="1" u="sng" dirty="0" smtClean="0">
                          <a:solidFill>
                            <a:srgbClr val="0070C0"/>
                          </a:solidFill>
                          <a:latin typeface="+mj-ea"/>
                          <a:ea typeface="+mj-ea"/>
                        </a:rPr>
                        <a:t>２</a:t>
                      </a:r>
                      <a:r>
                        <a:rPr kumimoji="1" lang="en-US" altLang="ja-JP" sz="1400" b="1" u="sng" dirty="0" smtClean="0">
                          <a:solidFill>
                            <a:srgbClr val="0070C0"/>
                          </a:solidFill>
                          <a:latin typeface="+mj-ea"/>
                          <a:ea typeface="+mj-ea"/>
                        </a:rPr>
                        <a:t>,</a:t>
                      </a:r>
                      <a:r>
                        <a:rPr kumimoji="1" lang="ja-JP" altLang="en-US" sz="1400" b="1" u="sng" dirty="0" smtClean="0">
                          <a:solidFill>
                            <a:srgbClr val="0070C0"/>
                          </a:solidFill>
                          <a:latin typeface="+mj-ea"/>
                          <a:ea typeface="+mj-ea"/>
                        </a:rPr>
                        <a:t>０００点</a:t>
                      </a:r>
                      <a:endParaRPr kumimoji="1" lang="en-US" altLang="ja-JP" sz="1400" b="1" u="sng" dirty="0" smtClean="0">
                        <a:solidFill>
                          <a:srgbClr val="0070C0"/>
                        </a:solidFill>
                        <a:latin typeface="+mj-ea"/>
                        <a:ea typeface="+mj-ea"/>
                      </a:endParaRPr>
                    </a:p>
                  </a:txBody>
                  <a:tcPr marL="99060" marR="99060" anchor="ctr"/>
                </a:tc>
              </a:tr>
              <a:tr h="278356">
                <a:tc>
                  <a:txBody>
                    <a:bodyPr/>
                    <a:lstStyle/>
                    <a:p>
                      <a:pPr algn="ctr">
                        <a:lnSpc>
                          <a:spcPct val="90000"/>
                        </a:lnSpc>
                      </a:pPr>
                      <a:r>
                        <a:rPr kumimoji="1" lang="ja-JP" altLang="en-US" sz="1400" b="1" u="sng" dirty="0" smtClean="0">
                          <a:solidFill>
                            <a:srgbClr val="0070C0"/>
                          </a:solidFill>
                          <a:latin typeface="+mj-ea"/>
                          <a:ea typeface="+mj-ea"/>
                        </a:rPr>
                        <a:t>２８０点</a:t>
                      </a:r>
                      <a:endParaRPr kumimoji="1" lang="ja-JP" altLang="en-US" sz="1400" b="1" u="sng" dirty="0">
                        <a:solidFill>
                          <a:srgbClr val="0070C0"/>
                        </a:solidFill>
                        <a:latin typeface="+mj-ea"/>
                        <a:ea typeface="+mj-ea"/>
                      </a:endParaRPr>
                    </a:p>
                  </a:txBody>
                  <a:tcPr marL="99060" marR="99060" anchor="ctr"/>
                </a:tc>
              </a:tr>
              <a:tr h="998022">
                <a:tc>
                  <a:txBody>
                    <a:bodyPr/>
                    <a:lstStyle/>
                    <a:p>
                      <a:pPr algn="ctr">
                        <a:lnSpc>
                          <a:spcPct val="90000"/>
                        </a:lnSpc>
                      </a:pPr>
                      <a:endParaRPr kumimoji="1" lang="en-US" altLang="ja-JP" sz="1400" b="1" u="sng" dirty="0" smtClean="0">
                        <a:solidFill>
                          <a:srgbClr val="0070C0"/>
                        </a:solidFill>
                        <a:latin typeface="+mj-ea"/>
                        <a:ea typeface="+mj-ea"/>
                      </a:endParaRPr>
                    </a:p>
                    <a:p>
                      <a:pPr algn="ctr">
                        <a:lnSpc>
                          <a:spcPct val="90000"/>
                        </a:lnSpc>
                      </a:pPr>
                      <a:r>
                        <a:rPr kumimoji="1" lang="ja-JP" altLang="en-US" sz="1400" b="1" u="sng" dirty="0" smtClean="0">
                          <a:solidFill>
                            <a:srgbClr val="0070C0"/>
                          </a:solidFill>
                          <a:latin typeface="+mj-ea"/>
                          <a:ea typeface="+mj-ea"/>
                        </a:rPr>
                        <a:t>１８０点</a:t>
                      </a:r>
                      <a:endParaRPr kumimoji="1" lang="en-US" altLang="ja-JP" sz="1400" b="1" u="sng" dirty="0" smtClean="0">
                        <a:solidFill>
                          <a:srgbClr val="0070C0"/>
                        </a:solidFill>
                        <a:latin typeface="+mj-ea"/>
                        <a:ea typeface="+mj-ea"/>
                      </a:endParaRPr>
                    </a:p>
                    <a:p>
                      <a:pPr algn="ctr">
                        <a:lnSpc>
                          <a:spcPct val="90000"/>
                        </a:lnSpc>
                      </a:pPr>
                      <a:r>
                        <a:rPr kumimoji="1" lang="ja-JP" altLang="en-US" sz="1400" b="1" u="sng" dirty="0" smtClean="0">
                          <a:solidFill>
                            <a:srgbClr val="0070C0"/>
                          </a:solidFill>
                          <a:latin typeface="+mj-ea"/>
                          <a:ea typeface="+mj-ea"/>
                        </a:rPr>
                        <a:t>２１０点</a:t>
                      </a:r>
                      <a:endParaRPr kumimoji="1" lang="en-US" altLang="ja-JP" sz="1400" b="1" u="sng" dirty="0" smtClean="0">
                        <a:solidFill>
                          <a:srgbClr val="0070C0"/>
                        </a:solidFill>
                        <a:latin typeface="+mj-ea"/>
                        <a:ea typeface="+mj-ea"/>
                      </a:endParaRPr>
                    </a:p>
                    <a:p>
                      <a:pPr algn="ctr">
                        <a:lnSpc>
                          <a:spcPct val="90000"/>
                        </a:lnSpc>
                      </a:pPr>
                      <a:r>
                        <a:rPr kumimoji="1" lang="ja-JP" altLang="en-US" sz="1400" b="1" u="sng" dirty="0" smtClean="0">
                          <a:solidFill>
                            <a:srgbClr val="0070C0"/>
                          </a:solidFill>
                          <a:latin typeface="+mj-ea"/>
                          <a:ea typeface="+mj-ea"/>
                        </a:rPr>
                        <a:t>１７０点</a:t>
                      </a:r>
                      <a:endParaRPr kumimoji="1" lang="en-US" altLang="ja-JP" sz="1400" b="1" u="sng" dirty="0" smtClean="0">
                        <a:solidFill>
                          <a:srgbClr val="0070C0"/>
                        </a:solidFill>
                        <a:latin typeface="+mj-ea"/>
                        <a:ea typeface="+mj-ea"/>
                      </a:endParaRPr>
                    </a:p>
                    <a:p>
                      <a:pPr algn="ctr">
                        <a:lnSpc>
                          <a:spcPct val="90000"/>
                        </a:lnSpc>
                      </a:pPr>
                      <a:r>
                        <a:rPr kumimoji="1" lang="ja-JP" altLang="en-US" sz="1400" b="1" u="sng" dirty="0" smtClean="0">
                          <a:solidFill>
                            <a:srgbClr val="0070C0"/>
                          </a:solidFill>
                          <a:latin typeface="+mj-ea"/>
                          <a:ea typeface="+mj-ea"/>
                        </a:rPr>
                        <a:t>１６０点</a:t>
                      </a:r>
                      <a:endParaRPr kumimoji="1" lang="ja-JP" altLang="en-US" sz="1400" b="1" u="sng" dirty="0">
                        <a:solidFill>
                          <a:srgbClr val="0070C0"/>
                        </a:solidFill>
                        <a:latin typeface="+mj-ea"/>
                        <a:ea typeface="+mj-ea"/>
                      </a:endParaRPr>
                    </a:p>
                  </a:txBody>
                  <a:tcPr marL="99060" marR="99060" anchor="ctr"/>
                </a:tc>
              </a:tr>
            </a:tbl>
          </a:graphicData>
        </a:graphic>
      </p:graphicFrame>
      <p:graphicFrame>
        <p:nvGraphicFramePr>
          <p:cNvPr id="13" name="表 12"/>
          <p:cNvGraphicFramePr>
            <a:graphicFrameLocks noGrp="1"/>
          </p:cNvGraphicFramePr>
          <p:nvPr>
            <p:extLst/>
          </p:nvPr>
        </p:nvGraphicFramePr>
        <p:xfrm>
          <a:off x="830955" y="5031350"/>
          <a:ext cx="4637293" cy="1618488"/>
        </p:xfrm>
        <a:graphic>
          <a:graphicData uri="http://schemas.openxmlformats.org/drawingml/2006/table">
            <a:tbl>
              <a:tblPr firstRow="1" bandRow="1">
                <a:tableStyleId>{22838BEF-8BB2-4498-84A7-C5851F593DF1}</a:tableStyleId>
              </a:tblPr>
              <a:tblGrid>
                <a:gridCol w="3423535"/>
                <a:gridCol w="1213758"/>
              </a:tblGrid>
              <a:tr h="144522">
                <a:tc>
                  <a:txBody>
                    <a:bodyPr/>
                    <a:lstStyle/>
                    <a:p>
                      <a:pPr algn="l">
                        <a:lnSpc>
                          <a:spcPct val="90000"/>
                        </a:lnSpc>
                      </a:pPr>
                      <a:r>
                        <a:rPr kumimoji="1" lang="zh-TW" altLang="en-US" sz="1400" b="0" dirty="0" smtClean="0">
                          <a:solidFill>
                            <a:schemeClr val="tx1"/>
                          </a:solidFill>
                          <a:latin typeface="ＭＳ Ｐゴシック" panose="020B0600070205080204" pitchFamily="50" charset="-128"/>
                          <a:ea typeface="ＭＳ Ｐゴシック" panose="020B0600070205080204" pitchFamily="50" charset="-128"/>
                        </a:rPr>
                        <a:t>造血器腫瘍細胞抗原検査</a:t>
                      </a:r>
                      <a:endParaRPr kumimoji="1" lang="ja-JP" altLang="en-US" sz="1400" b="0" dirty="0">
                        <a:solidFill>
                          <a:schemeClr val="tx1"/>
                        </a:solidFill>
                        <a:latin typeface="ＭＳ Ｐゴシック" panose="020B0600070205080204" pitchFamily="50" charset="-128"/>
                        <a:ea typeface="ＭＳ Ｐゴシック" panose="020B0600070205080204" pitchFamily="50" charset="-128"/>
                      </a:endParaRPr>
                    </a:p>
                  </a:txBody>
                  <a:tcPr marL="99060" marR="99060" anchor="ctr"/>
                </a:tc>
                <a:tc>
                  <a:txBody>
                    <a:bodyPr/>
                    <a:lstStyle/>
                    <a:p>
                      <a:pPr algn="ctr">
                        <a:lnSpc>
                          <a:spcPct val="90000"/>
                        </a:lnSpc>
                      </a:pPr>
                      <a:r>
                        <a:rPr kumimoji="1" lang="ja-JP" altLang="en-US" sz="1400" b="0" dirty="0" smtClean="0">
                          <a:solidFill>
                            <a:schemeClr val="tx1"/>
                          </a:solidFill>
                          <a:latin typeface="+mj-ea"/>
                          <a:ea typeface="+mj-ea"/>
                        </a:rPr>
                        <a:t>１</a:t>
                      </a:r>
                      <a:r>
                        <a:rPr kumimoji="1" lang="en-US" altLang="ja-JP" sz="1400" b="0" dirty="0" smtClean="0">
                          <a:solidFill>
                            <a:schemeClr val="tx1"/>
                          </a:solidFill>
                          <a:latin typeface="+mj-ea"/>
                          <a:ea typeface="+mj-ea"/>
                        </a:rPr>
                        <a:t>,</a:t>
                      </a:r>
                      <a:r>
                        <a:rPr kumimoji="1" lang="ja-JP" altLang="en-US" sz="1400" b="0" dirty="0" smtClean="0">
                          <a:solidFill>
                            <a:schemeClr val="tx1"/>
                          </a:solidFill>
                          <a:latin typeface="+mj-ea"/>
                          <a:ea typeface="+mj-ea"/>
                        </a:rPr>
                        <a:t>０００点</a:t>
                      </a:r>
                      <a:endParaRPr kumimoji="1" lang="en-US" altLang="ja-JP" sz="1400" b="0" dirty="0" smtClean="0">
                        <a:solidFill>
                          <a:schemeClr val="tx1"/>
                        </a:solidFill>
                        <a:latin typeface="+mj-ea"/>
                        <a:ea typeface="+mj-ea"/>
                      </a:endParaRPr>
                    </a:p>
                  </a:txBody>
                  <a:tcPr marL="99060" marR="99060" anchor="ctr"/>
                </a:tc>
              </a:tr>
              <a:tr h="144522">
                <a:tc>
                  <a:txBody>
                    <a:bodyPr/>
                    <a:lstStyle/>
                    <a:p>
                      <a:pPr algn="l">
                        <a:lnSpc>
                          <a:spcPct val="90000"/>
                        </a:lnSpc>
                      </a:pPr>
                      <a:r>
                        <a:rPr lang="ja-JP" altLang="en-US" sz="1400" b="0" dirty="0" smtClean="0">
                          <a:solidFill>
                            <a:prstClr val="black"/>
                          </a:solidFill>
                          <a:latin typeface="Calibri" pitchFamily="34" charset="0"/>
                        </a:rPr>
                        <a:t>抗酸菌分離培養（液体培地法）</a:t>
                      </a:r>
                      <a:endParaRPr kumimoji="1" lang="ja-JP" altLang="en-US" sz="1400" b="0" dirty="0">
                        <a:solidFill>
                          <a:schemeClr val="tx1"/>
                        </a:solidFill>
                        <a:latin typeface="+mj-ea"/>
                        <a:ea typeface="+mj-ea"/>
                      </a:endParaRPr>
                    </a:p>
                  </a:txBody>
                  <a:tcPr marL="99060" marR="99060" anchor="ctr"/>
                </a:tc>
                <a:tc>
                  <a:txBody>
                    <a:bodyPr/>
                    <a:lstStyle/>
                    <a:p>
                      <a:pPr algn="ctr">
                        <a:lnSpc>
                          <a:spcPct val="90000"/>
                        </a:lnSpc>
                      </a:pPr>
                      <a:r>
                        <a:rPr kumimoji="1" lang="ja-JP" altLang="en-US" sz="1400" b="0" dirty="0" smtClean="0">
                          <a:solidFill>
                            <a:schemeClr val="tx1"/>
                          </a:solidFill>
                          <a:latin typeface="+mj-ea"/>
                          <a:ea typeface="+mj-ea"/>
                        </a:rPr>
                        <a:t>２６０点</a:t>
                      </a:r>
                      <a:endParaRPr kumimoji="1" lang="en-US" altLang="ja-JP" sz="1400" b="0" dirty="0" smtClean="0">
                        <a:solidFill>
                          <a:schemeClr val="tx1"/>
                        </a:solidFill>
                        <a:latin typeface="+mj-ea"/>
                        <a:ea typeface="+mj-ea"/>
                      </a:endParaRPr>
                    </a:p>
                  </a:txBody>
                  <a:tcPr marL="99060" marR="99060" anchor="ctr"/>
                </a:tc>
              </a:tr>
              <a:tr h="144522">
                <a:tc>
                  <a:txBody>
                    <a:bodyPr/>
                    <a:lstStyle/>
                    <a:p>
                      <a:pPr algn="l">
                        <a:lnSpc>
                          <a:spcPct val="90000"/>
                        </a:lnSpc>
                      </a:pPr>
                      <a:r>
                        <a:rPr kumimoji="1" lang="ja-JP" altLang="en-US" sz="1400" b="0" dirty="0" smtClean="0">
                          <a:solidFill>
                            <a:schemeClr val="tx1"/>
                          </a:solidFill>
                          <a:latin typeface="+mj-ea"/>
                          <a:ea typeface="+mj-ea"/>
                        </a:rPr>
                        <a:t>細菌培養同定検査</a:t>
                      </a:r>
                      <a:endParaRPr kumimoji="1" lang="en-US" altLang="ja-JP" sz="1400" b="0" dirty="0" smtClean="0">
                        <a:solidFill>
                          <a:schemeClr val="tx1"/>
                        </a:solidFill>
                        <a:latin typeface="+mj-ea"/>
                        <a:ea typeface="+mj-ea"/>
                      </a:endParaRPr>
                    </a:p>
                    <a:p>
                      <a:pPr algn="l">
                        <a:lnSpc>
                          <a:spcPct val="90000"/>
                        </a:lnSpc>
                      </a:pPr>
                      <a:r>
                        <a:rPr kumimoji="1" lang="ja-JP" altLang="en-US" sz="1400" b="0" dirty="0" smtClean="0">
                          <a:solidFill>
                            <a:schemeClr val="tx1"/>
                          </a:solidFill>
                          <a:latin typeface="+mj-ea"/>
                          <a:ea typeface="+mj-ea"/>
                        </a:rPr>
                        <a:t>　　消化管からの検体</a:t>
                      </a:r>
                      <a:endParaRPr kumimoji="1" lang="en-US" altLang="ja-JP" sz="1400" b="0" dirty="0" smtClean="0">
                        <a:solidFill>
                          <a:schemeClr val="tx1"/>
                        </a:solidFill>
                        <a:latin typeface="+mj-ea"/>
                        <a:ea typeface="+mj-ea"/>
                      </a:endParaRPr>
                    </a:p>
                    <a:p>
                      <a:pPr algn="l">
                        <a:lnSpc>
                          <a:spcPct val="90000"/>
                        </a:lnSpc>
                      </a:pPr>
                      <a:r>
                        <a:rPr kumimoji="1" lang="ja-JP" altLang="en-US" sz="1400" b="0" dirty="0" smtClean="0">
                          <a:solidFill>
                            <a:schemeClr val="tx1"/>
                          </a:solidFill>
                          <a:latin typeface="+mj-ea"/>
                          <a:ea typeface="+mj-ea"/>
                        </a:rPr>
                        <a:t>　　血液又は穿刺液</a:t>
                      </a:r>
                      <a:endParaRPr kumimoji="1" lang="en-US" altLang="ja-JP" sz="1400" b="0" dirty="0" smtClean="0">
                        <a:solidFill>
                          <a:schemeClr val="tx1"/>
                        </a:solidFill>
                        <a:latin typeface="+mj-ea"/>
                        <a:ea typeface="+mj-ea"/>
                      </a:endParaRPr>
                    </a:p>
                    <a:p>
                      <a:pPr algn="l">
                        <a:lnSpc>
                          <a:spcPct val="90000"/>
                        </a:lnSpc>
                      </a:pPr>
                      <a:r>
                        <a:rPr kumimoji="1" lang="ja-JP" altLang="en-US" sz="1400" b="0" dirty="0" smtClean="0">
                          <a:solidFill>
                            <a:schemeClr val="tx1"/>
                          </a:solidFill>
                          <a:latin typeface="+mj-ea"/>
                          <a:ea typeface="+mj-ea"/>
                        </a:rPr>
                        <a:t>　　泌尿器又は生殖器からの検体</a:t>
                      </a:r>
                      <a:endParaRPr kumimoji="1" lang="en-US" altLang="ja-JP" sz="1400" b="0" dirty="0" smtClean="0">
                        <a:solidFill>
                          <a:schemeClr val="tx1"/>
                        </a:solidFill>
                        <a:latin typeface="+mj-ea"/>
                        <a:ea typeface="+mj-ea"/>
                      </a:endParaRPr>
                    </a:p>
                    <a:p>
                      <a:pPr algn="l">
                        <a:lnSpc>
                          <a:spcPct val="90000"/>
                        </a:lnSpc>
                      </a:pPr>
                      <a:r>
                        <a:rPr kumimoji="1" lang="ja-JP" altLang="en-US" sz="1400" b="0" dirty="0" smtClean="0">
                          <a:solidFill>
                            <a:schemeClr val="tx1"/>
                          </a:solidFill>
                          <a:latin typeface="+mj-ea"/>
                          <a:ea typeface="+mj-ea"/>
                        </a:rPr>
                        <a:t>　　その他の部位からの検体</a:t>
                      </a:r>
                      <a:endParaRPr kumimoji="1" lang="ja-JP" altLang="en-US" sz="1400" b="0" dirty="0">
                        <a:solidFill>
                          <a:schemeClr val="tx1"/>
                        </a:solidFill>
                        <a:latin typeface="+mj-ea"/>
                        <a:ea typeface="+mj-ea"/>
                      </a:endParaRPr>
                    </a:p>
                  </a:txBody>
                  <a:tcPr marL="99060" marR="99060" anchor="ctr"/>
                </a:tc>
                <a:tc>
                  <a:txBody>
                    <a:bodyPr/>
                    <a:lstStyle/>
                    <a:p>
                      <a:pPr algn="ctr">
                        <a:lnSpc>
                          <a:spcPct val="90000"/>
                        </a:lnSpc>
                      </a:pPr>
                      <a:endParaRPr kumimoji="1" lang="en-US" altLang="ja-JP" sz="1400" b="0" dirty="0" smtClean="0">
                        <a:solidFill>
                          <a:schemeClr val="tx1"/>
                        </a:solidFill>
                        <a:latin typeface="+mj-ea"/>
                        <a:ea typeface="+mj-ea"/>
                      </a:endParaRPr>
                    </a:p>
                    <a:p>
                      <a:pPr algn="ctr">
                        <a:lnSpc>
                          <a:spcPct val="90000"/>
                        </a:lnSpc>
                      </a:pPr>
                      <a:r>
                        <a:rPr kumimoji="1" lang="ja-JP" altLang="en-US" sz="1400" b="0" dirty="0" smtClean="0">
                          <a:solidFill>
                            <a:schemeClr val="tx1"/>
                          </a:solidFill>
                          <a:latin typeface="+mj-ea"/>
                          <a:ea typeface="+mj-ea"/>
                        </a:rPr>
                        <a:t>１６０点</a:t>
                      </a:r>
                      <a:endParaRPr kumimoji="1" lang="en-US" altLang="ja-JP" sz="1400" b="0" dirty="0" smtClean="0">
                        <a:solidFill>
                          <a:schemeClr val="tx1"/>
                        </a:solidFill>
                        <a:latin typeface="+mj-ea"/>
                        <a:ea typeface="+mj-ea"/>
                      </a:endParaRPr>
                    </a:p>
                    <a:p>
                      <a:pPr algn="ctr">
                        <a:lnSpc>
                          <a:spcPct val="90000"/>
                        </a:lnSpc>
                      </a:pPr>
                      <a:r>
                        <a:rPr kumimoji="1" lang="ja-JP" altLang="en-US" sz="1400" b="0" dirty="0" smtClean="0">
                          <a:solidFill>
                            <a:schemeClr val="tx1"/>
                          </a:solidFill>
                          <a:latin typeface="+mj-ea"/>
                          <a:ea typeface="+mj-ea"/>
                        </a:rPr>
                        <a:t>１９０点</a:t>
                      </a:r>
                      <a:endParaRPr kumimoji="1" lang="en-US" altLang="ja-JP" sz="1400" b="0" dirty="0" smtClean="0">
                        <a:solidFill>
                          <a:schemeClr val="tx1"/>
                        </a:solidFill>
                        <a:latin typeface="+mj-ea"/>
                        <a:ea typeface="+mj-ea"/>
                      </a:endParaRPr>
                    </a:p>
                    <a:p>
                      <a:pPr algn="ctr">
                        <a:lnSpc>
                          <a:spcPct val="90000"/>
                        </a:lnSpc>
                      </a:pPr>
                      <a:r>
                        <a:rPr kumimoji="1" lang="ja-JP" altLang="en-US" sz="1400" b="0" dirty="0" smtClean="0">
                          <a:solidFill>
                            <a:schemeClr val="tx1"/>
                          </a:solidFill>
                          <a:latin typeface="+mj-ea"/>
                          <a:ea typeface="+mj-ea"/>
                        </a:rPr>
                        <a:t>１５０点</a:t>
                      </a:r>
                      <a:endParaRPr kumimoji="1" lang="en-US" altLang="ja-JP" sz="1400" b="0" dirty="0" smtClean="0">
                        <a:solidFill>
                          <a:schemeClr val="tx1"/>
                        </a:solidFill>
                        <a:latin typeface="+mj-ea"/>
                        <a:ea typeface="+mj-ea"/>
                      </a:endParaRPr>
                    </a:p>
                    <a:p>
                      <a:pPr algn="ctr">
                        <a:lnSpc>
                          <a:spcPct val="90000"/>
                        </a:lnSpc>
                      </a:pPr>
                      <a:r>
                        <a:rPr kumimoji="1" lang="ja-JP" altLang="en-US" sz="1400" b="0" dirty="0" smtClean="0">
                          <a:solidFill>
                            <a:schemeClr val="tx1"/>
                          </a:solidFill>
                          <a:latin typeface="+mj-ea"/>
                          <a:ea typeface="+mj-ea"/>
                        </a:rPr>
                        <a:t>１４０点</a:t>
                      </a:r>
                      <a:endParaRPr kumimoji="1" lang="en-US" altLang="ja-JP" sz="1400" b="0" dirty="0" smtClean="0">
                        <a:solidFill>
                          <a:schemeClr val="tx1"/>
                        </a:solidFill>
                        <a:latin typeface="+mj-ea"/>
                        <a:ea typeface="+mj-ea"/>
                      </a:endParaRPr>
                    </a:p>
                  </a:txBody>
                  <a:tcPr marL="99060" marR="99060" anchor="ctr"/>
                </a:tc>
              </a:tr>
            </a:tbl>
          </a:graphicData>
        </a:graphic>
      </p:graphicFrame>
      <p:sp>
        <p:nvSpPr>
          <p:cNvPr id="2052" name="Rectangle 36"/>
          <p:cNvSpPr>
            <a:spLocks noChangeArrowheads="1"/>
          </p:cNvSpPr>
          <p:nvPr/>
        </p:nvSpPr>
        <p:spPr bwMode="auto">
          <a:xfrm>
            <a:off x="165076" y="767321"/>
            <a:ext cx="2339652" cy="4091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a:spcBef>
                <a:spcPct val="20000"/>
              </a:spcBef>
            </a:pPr>
            <a:r>
              <a:rPr lang="ja-JP" altLang="en-US" sz="2000" dirty="0">
                <a:solidFill>
                  <a:prstClr val="black"/>
                </a:solidFill>
              </a:rPr>
              <a:t>④</a:t>
            </a:r>
            <a:r>
              <a:rPr lang="ja-JP" altLang="en-US" sz="2000" dirty="0" smtClean="0">
                <a:solidFill>
                  <a:prstClr val="black"/>
                </a:solidFill>
              </a:rPr>
              <a:t>検体検査の評価</a:t>
            </a:r>
            <a:endParaRPr lang="en-US" altLang="ja-JP" sz="2000" dirty="0">
              <a:solidFill>
                <a:prstClr val="black"/>
              </a:solidFill>
            </a:endParaRPr>
          </a:p>
        </p:txBody>
      </p:sp>
      <p:sp>
        <p:nvSpPr>
          <p:cNvPr id="14" name="正方形/長方形 13"/>
          <p:cNvSpPr/>
          <p:nvPr/>
        </p:nvSpPr>
        <p:spPr>
          <a:xfrm>
            <a:off x="168893" y="5713142"/>
            <a:ext cx="9536164" cy="338554"/>
          </a:xfrm>
          <a:prstGeom prst="rect">
            <a:avLst/>
          </a:prstGeom>
        </p:spPr>
        <p:txBody>
          <a:bodyPr wrap="square">
            <a:spAutoFit/>
          </a:bodyPr>
          <a:lstStyle/>
          <a:p>
            <a:r>
              <a:rPr lang="ja-JP" altLang="en-US" sz="1600" dirty="0" smtClean="0">
                <a:solidFill>
                  <a:prstClr val="black"/>
                </a:solidFill>
              </a:rPr>
              <a:t>　</a:t>
            </a:r>
            <a:endParaRPr lang="en-US" altLang="ja-JP" sz="1600" dirty="0">
              <a:solidFill>
                <a:prstClr val="black"/>
              </a:solidFill>
            </a:endParaRPr>
          </a:p>
        </p:txBody>
      </p:sp>
      <p:pic>
        <p:nvPicPr>
          <p:cNvPr id="18" name="Picture 12" descr="C:\Users\kc\AppData\Local\Microsoft\Windows\Temporary Internet Files\Content.IE5\E01DJKBA\MC900287106[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206526" y="5235536"/>
            <a:ext cx="1389883" cy="1215231"/>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 name="表 2"/>
          <p:cNvGraphicFramePr>
            <a:graphicFrameLocks noGrp="1"/>
          </p:cNvGraphicFramePr>
          <p:nvPr>
            <p:extLst/>
          </p:nvPr>
        </p:nvGraphicFramePr>
        <p:xfrm>
          <a:off x="272577" y="2142070"/>
          <a:ext cx="9324000" cy="1457782"/>
        </p:xfrm>
        <a:graphic>
          <a:graphicData uri="http://schemas.openxmlformats.org/drawingml/2006/table">
            <a:tbl>
              <a:tblPr firstRow="1" bandRow="1">
                <a:tableStyleId>{5C22544A-7EE6-4342-B048-85BDC9FD1C3A}</a:tableStyleId>
              </a:tblPr>
              <a:tblGrid>
                <a:gridCol w="4662000"/>
                <a:gridCol w="4662000"/>
              </a:tblGrid>
              <a:tr h="1457782">
                <a:tc>
                  <a:txBody>
                    <a:bodyPr/>
                    <a:lstStyle/>
                    <a:p>
                      <a:pPr marL="92075" indent="-92075">
                        <a:spcBef>
                          <a:spcPct val="20000"/>
                        </a:spcBef>
                        <a:spcAft>
                          <a:spcPts val="600"/>
                        </a:spcAft>
                        <a:defRPr/>
                      </a:pPr>
                      <a:r>
                        <a:rPr lang="ja-JP" altLang="en-US" dirty="0" smtClean="0">
                          <a:solidFill>
                            <a:srgbClr val="0070C0"/>
                          </a:solidFill>
                          <a:latin typeface="ＭＳ Ｐゴシック" panose="020B0600070205080204" pitchFamily="50" charset="-128"/>
                        </a:rPr>
                        <a:t>　</a:t>
                      </a:r>
                      <a:r>
                        <a:rPr lang="en-US" altLang="ja-JP" dirty="0" smtClean="0">
                          <a:solidFill>
                            <a:srgbClr val="0070C0"/>
                          </a:solidFill>
                          <a:latin typeface="ＭＳ Ｐゴシック" panose="020B0600070205080204" pitchFamily="50" charset="-128"/>
                        </a:rPr>
                        <a:t>(</a:t>
                      </a:r>
                      <a:r>
                        <a:rPr lang="ja-JP" altLang="en-US" dirty="0" smtClean="0">
                          <a:solidFill>
                            <a:srgbClr val="0070C0"/>
                          </a:solidFill>
                          <a:latin typeface="ＭＳ Ｐゴシック" panose="020B0600070205080204" pitchFamily="50" charset="-128"/>
                        </a:rPr>
                        <a:t>新</a:t>
                      </a:r>
                      <a:r>
                        <a:rPr lang="en-US" altLang="ja-JP" dirty="0" smtClean="0">
                          <a:solidFill>
                            <a:srgbClr val="0070C0"/>
                          </a:solidFill>
                          <a:latin typeface="ＭＳ Ｐゴシック" panose="020B0600070205080204" pitchFamily="50" charset="-128"/>
                        </a:rPr>
                        <a:t>)</a:t>
                      </a:r>
                      <a:r>
                        <a:rPr lang="ja-JP" altLang="ja-JP" dirty="0" smtClean="0">
                          <a:solidFill>
                            <a:srgbClr val="0070C0"/>
                          </a:solidFill>
                          <a:latin typeface="ＭＳ Ｐゴシック" panose="020B0600070205080204" pitchFamily="50" charset="-128"/>
                        </a:rPr>
                        <a:t>　</a:t>
                      </a:r>
                      <a:r>
                        <a:rPr lang="ja-JP" altLang="en-US" u="sng" dirty="0" smtClean="0">
                          <a:solidFill>
                            <a:srgbClr val="0070C0"/>
                          </a:solidFill>
                          <a:latin typeface="ＭＳ Ｐゴシック" panose="020B0600070205080204" pitchFamily="50" charset="-128"/>
                        </a:rPr>
                        <a:t>血液化学検査 </a:t>
                      </a:r>
                      <a:r>
                        <a:rPr lang="en-US" altLang="ja-JP" u="sng" dirty="0" smtClean="0">
                          <a:solidFill>
                            <a:srgbClr val="0070C0"/>
                          </a:solidFill>
                          <a:latin typeface="ＭＳ Ｐゴシック" panose="020B0600070205080204" pitchFamily="50" charset="-128"/>
                        </a:rPr>
                        <a:t> </a:t>
                      </a:r>
                      <a:r>
                        <a:rPr lang="ja-JP" altLang="en-US" u="sng" dirty="0" smtClean="0">
                          <a:solidFill>
                            <a:srgbClr val="0070C0"/>
                          </a:solidFill>
                          <a:latin typeface="ＭＳ Ｐゴシック" panose="020B0600070205080204" pitchFamily="50" charset="-128"/>
                        </a:rPr>
                        <a:t>セレン　　１４４点</a:t>
                      </a:r>
                      <a:endParaRPr lang="en-US" altLang="ja-JP" u="sng" dirty="0" smtClean="0">
                        <a:solidFill>
                          <a:srgbClr val="0070C0"/>
                        </a:solidFill>
                        <a:latin typeface="ＭＳ Ｐゴシック" panose="020B0600070205080204" pitchFamily="50" charset="-128"/>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b="1" dirty="0" smtClean="0">
                          <a:solidFill>
                            <a:srgbClr val="0070C0"/>
                          </a:solidFill>
                          <a:latin typeface="ＭＳ Ｐゴシック" panose="020B0600070205080204" pitchFamily="50" charset="-128"/>
                        </a:rPr>
                        <a:t>　（新）</a:t>
                      </a:r>
                      <a:r>
                        <a:rPr lang="ja-JP" altLang="en-US" b="1" u="sng" dirty="0" smtClean="0">
                          <a:solidFill>
                            <a:srgbClr val="0070C0"/>
                          </a:solidFill>
                          <a:latin typeface="ＭＳ Ｐゴシック" panose="020B0600070205080204" pitchFamily="50" charset="-128"/>
                        </a:rPr>
                        <a:t>　ＨＴＬＶ－１　核酸検出　　　４５０点</a:t>
                      </a:r>
                      <a:endParaRPr lang="en-US" altLang="ja-JP" b="1" u="sng" dirty="0" smtClean="0">
                        <a:solidFill>
                          <a:srgbClr val="0070C0"/>
                        </a:solidFill>
                        <a:latin typeface="ＭＳ Ｐゴシック" panose="020B0600070205080204" pitchFamily="50" charset="-128"/>
                      </a:endParaRPr>
                    </a:p>
                    <a:p>
                      <a:endParaRPr kumimoji="1" lang="ja-JP" altLang="en-US" b="0"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7" name="正方形/長方形 6"/>
          <p:cNvSpPr/>
          <p:nvPr/>
        </p:nvSpPr>
        <p:spPr>
          <a:xfrm>
            <a:off x="246964" y="2540062"/>
            <a:ext cx="4644000" cy="900246"/>
          </a:xfrm>
          <a:prstGeom prst="rect">
            <a:avLst/>
          </a:prstGeom>
          <a:ln>
            <a:solidFill>
              <a:schemeClr val="tx1"/>
            </a:solidFill>
            <a:prstDash val="dash"/>
          </a:ln>
        </p:spPr>
        <p:txBody>
          <a:bodyPr wrap="square">
            <a:spAutoFit/>
          </a:bodyPr>
          <a:lstStyle/>
          <a:p>
            <a:r>
              <a:rPr lang="ja-JP" altLang="en-US" sz="1050" dirty="0" smtClean="0">
                <a:solidFill>
                  <a:prstClr val="black"/>
                </a:solidFill>
              </a:rPr>
              <a:t>［算定要件］</a:t>
            </a:r>
          </a:p>
          <a:p>
            <a:r>
              <a:rPr lang="ja-JP" altLang="en-US" sz="1050" dirty="0" smtClean="0">
                <a:solidFill>
                  <a:prstClr val="black"/>
                </a:solidFill>
              </a:rPr>
              <a:t>長期静脈栄養管理若しくは長期成分栄養剤を用いた経腸栄養管理を受けている患者、人工乳若しくは特殊治療用ミルクを使用している小児患者又は重症心身障害児（者）に対して、診察及び他の検査の結果からセレン欠乏症が疑われる場合の診断及び診断後の経過観察を目的として実施した場合に限り算定する。</a:t>
            </a:r>
            <a:endParaRPr lang="ja-JP" altLang="en-US" sz="1050" dirty="0">
              <a:solidFill>
                <a:prstClr val="black"/>
              </a:solidFill>
            </a:endParaRPr>
          </a:p>
        </p:txBody>
      </p:sp>
      <p:sp>
        <p:nvSpPr>
          <p:cNvPr id="17" name="正方形/長方形 16"/>
          <p:cNvSpPr/>
          <p:nvPr/>
        </p:nvSpPr>
        <p:spPr>
          <a:xfrm>
            <a:off x="5008730" y="2540130"/>
            <a:ext cx="4625286" cy="577081"/>
          </a:xfrm>
          <a:prstGeom prst="rect">
            <a:avLst/>
          </a:prstGeom>
          <a:ln>
            <a:solidFill>
              <a:schemeClr val="tx1"/>
            </a:solidFill>
            <a:prstDash val="dash"/>
          </a:ln>
        </p:spPr>
        <p:txBody>
          <a:bodyPr wrap="square">
            <a:spAutoFit/>
          </a:bodyPr>
          <a:lstStyle/>
          <a:p>
            <a:r>
              <a:rPr lang="ja-JP" altLang="en-US" sz="1050" dirty="0" smtClean="0">
                <a:solidFill>
                  <a:prstClr val="black"/>
                </a:solidFill>
              </a:rPr>
              <a:t>［算定要件］</a:t>
            </a:r>
            <a:endParaRPr lang="en-US" altLang="ja-JP" sz="1050" dirty="0" smtClean="0">
              <a:solidFill>
                <a:prstClr val="black"/>
              </a:solidFill>
            </a:endParaRPr>
          </a:p>
          <a:p>
            <a:r>
              <a:rPr lang="ja-JP" altLang="en-US" sz="1050" dirty="0" smtClean="0">
                <a:solidFill>
                  <a:prstClr val="black"/>
                </a:solidFill>
              </a:rPr>
              <a:t>ＨＴＬＶ</a:t>
            </a:r>
            <a:r>
              <a:rPr lang="ja-JP" altLang="en-US" sz="1050" dirty="0">
                <a:solidFill>
                  <a:prstClr val="black"/>
                </a:solidFill>
              </a:rPr>
              <a:t>－</a:t>
            </a:r>
            <a:r>
              <a:rPr lang="en-US" altLang="ja-JP" sz="1050" dirty="0">
                <a:solidFill>
                  <a:prstClr val="black"/>
                </a:solidFill>
              </a:rPr>
              <a:t>Ⅰ</a:t>
            </a:r>
            <a:r>
              <a:rPr lang="ja-JP" altLang="en-US" sz="1050" dirty="0">
                <a:solidFill>
                  <a:prstClr val="black"/>
                </a:solidFill>
              </a:rPr>
              <a:t>抗体（ウエスタンブロット法）によって判定保留となった妊婦を対象として測定した場合にのみ算定する</a:t>
            </a:r>
            <a:r>
              <a:rPr lang="ja-JP" altLang="en-US" sz="1050" dirty="0" smtClean="0">
                <a:solidFill>
                  <a:prstClr val="black"/>
                </a:solidFill>
              </a:rPr>
              <a:t>。</a:t>
            </a: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130</a:t>
            </a:fld>
            <a:endParaRPr lang="ja-JP" altLang="en-US">
              <a:solidFill>
                <a:prstClr val="black"/>
              </a:solidFill>
            </a:endParaRPr>
          </a:p>
        </p:txBody>
      </p:sp>
      <p:sp>
        <p:nvSpPr>
          <p:cNvPr id="15"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6" name="右矢印 15"/>
          <p:cNvSpPr/>
          <p:nvPr/>
        </p:nvSpPr>
        <p:spPr>
          <a:xfrm>
            <a:off x="5745088" y="5156737"/>
            <a:ext cx="306415"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9" name="テキスト ボックス 18"/>
          <p:cNvSpPr txBox="1"/>
          <p:nvPr/>
        </p:nvSpPr>
        <p:spPr>
          <a:xfrm>
            <a:off x="3710608" y="1916832"/>
            <a:ext cx="118035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309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333</a:t>
            </a:r>
            <a:endParaRPr lang="ja-JP" altLang="en-US" sz="1100" dirty="0">
              <a:solidFill>
                <a:srgbClr val="002060"/>
              </a:solidFill>
              <a:latin typeface="ＭＳ Ｐゴシック" panose="020B0600070205080204" pitchFamily="50" charset="-128"/>
            </a:endParaRPr>
          </a:p>
        </p:txBody>
      </p:sp>
      <p:sp>
        <p:nvSpPr>
          <p:cNvPr id="21" name="テキスト ボックス 20"/>
          <p:cNvSpPr txBox="1"/>
          <p:nvPr/>
        </p:nvSpPr>
        <p:spPr>
          <a:xfrm>
            <a:off x="8071792" y="1852464"/>
            <a:ext cx="118035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314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345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5124605"/>
      </p:ext>
    </p:extLst>
  </p:cSld>
  <p:clrMapOvr>
    <a:masterClrMapping/>
  </p:clrMapOvr>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65076" y="1127380"/>
            <a:ext cx="9540461" cy="2784131"/>
          </a:xfrm>
          <a:prstGeom prst="rect">
            <a:avLst/>
          </a:prstGeom>
          <a:solidFill>
            <a:srgbClr val="FFFFAF">
              <a:alpha val="49804"/>
            </a:srgbClr>
          </a:solidFill>
          <a:ln w="9525">
            <a:solidFill>
              <a:schemeClr val="tx1"/>
            </a:solidFill>
            <a:miter lim="800000"/>
            <a:headEnd/>
            <a:tailEnd/>
          </a:ln>
        </p:spPr>
        <p:txBody>
          <a:bodyPr tIns="108000"/>
          <a:lstStyle/>
          <a:p>
            <a:pPr>
              <a:spcBef>
                <a:spcPct val="20000"/>
              </a:spcBef>
              <a:defRPr/>
            </a:pPr>
            <a:r>
              <a:rPr lang="ja-JP" altLang="en-US" dirty="0" smtClean="0">
                <a:solidFill>
                  <a:prstClr val="black"/>
                </a:solidFill>
              </a:rPr>
              <a:t>４．</a:t>
            </a:r>
            <a:r>
              <a:rPr lang="zh-TW" altLang="en-US" dirty="0" smtClean="0">
                <a:solidFill>
                  <a:prstClr val="black"/>
                </a:solidFill>
                <a:latin typeface="ＭＳ Ｐゴシック" panose="020B0600070205080204" pitchFamily="50" charset="-128"/>
                <a:ea typeface="ＭＳ Ｐゴシック" panose="020B0600070205080204" pitchFamily="50" charset="-128"/>
              </a:rPr>
              <a:t>免疫電気泳動検査</a:t>
            </a:r>
            <a:r>
              <a:rPr lang="ja-JP" altLang="en-US" dirty="0" smtClean="0">
                <a:solidFill>
                  <a:prstClr val="black"/>
                </a:solidFill>
                <a:latin typeface="ＭＳ Ｐゴシック" panose="020B0600070205080204" pitchFamily="50" charset="-128"/>
              </a:rPr>
              <a:t>の評価の見直し</a:t>
            </a:r>
            <a:endParaRPr lang="en-US" altLang="ja-JP" dirty="0" smtClean="0">
              <a:solidFill>
                <a:prstClr val="black"/>
              </a:solidFill>
              <a:latin typeface="ＭＳ Ｐゴシック" panose="020B0600070205080204" pitchFamily="50" charset="-128"/>
            </a:endParaRPr>
          </a:p>
          <a:p>
            <a:pPr>
              <a:spcBef>
                <a:spcPct val="20000"/>
              </a:spcBef>
              <a:defRPr/>
            </a:pPr>
            <a:r>
              <a:rPr lang="ja-JP" altLang="en-US" sz="1600" dirty="0">
                <a:solidFill>
                  <a:prstClr val="black"/>
                </a:solidFill>
              </a:rPr>
              <a:t>　診断に熟練した技術を要する免疫電気泳動検査について、医師の技術を適切に評価できるよう</a:t>
            </a:r>
            <a:r>
              <a:rPr lang="ja-JP" altLang="en-US" sz="1600" dirty="0" smtClean="0">
                <a:solidFill>
                  <a:prstClr val="black"/>
                </a:solidFill>
              </a:rPr>
              <a:t>、</a:t>
            </a:r>
            <a:endParaRPr lang="en-US" altLang="ja-JP" sz="1600" dirty="0" smtClean="0">
              <a:solidFill>
                <a:prstClr val="black"/>
              </a:solidFill>
            </a:endParaRPr>
          </a:p>
          <a:p>
            <a:pPr>
              <a:spcBef>
                <a:spcPct val="20000"/>
              </a:spcBef>
              <a:defRPr/>
            </a:pPr>
            <a:r>
              <a:rPr lang="ja-JP" altLang="en-US" sz="1600" dirty="0" smtClean="0">
                <a:solidFill>
                  <a:prstClr val="black"/>
                </a:solidFill>
              </a:rPr>
              <a:t>評価</a:t>
            </a:r>
            <a:r>
              <a:rPr lang="ja-JP" altLang="en-US" sz="1600" dirty="0">
                <a:solidFill>
                  <a:prstClr val="black"/>
                </a:solidFill>
              </a:rPr>
              <a:t>の在り方を</a:t>
            </a:r>
            <a:r>
              <a:rPr lang="ja-JP" altLang="en-US" sz="1600" dirty="0" smtClean="0">
                <a:solidFill>
                  <a:prstClr val="black"/>
                </a:solidFill>
              </a:rPr>
              <a:t>見直す</a:t>
            </a:r>
            <a:endParaRPr lang="en-US" altLang="ja-JP" sz="1600" dirty="0" smtClean="0">
              <a:solidFill>
                <a:prstClr val="black"/>
              </a:solidFill>
            </a:endParaRPr>
          </a:p>
          <a:p>
            <a:pPr>
              <a:spcBef>
                <a:spcPct val="20000"/>
              </a:spcBef>
              <a:defRPr/>
            </a:pPr>
            <a:endParaRPr lang="en-US" altLang="ja-JP" sz="1600" dirty="0">
              <a:solidFill>
                <a:prstClr val="black"/>
              </a:solidFill>
            </a:endParaRPr>
          </a:p>
          <a:p>
            <a:pPr>
              <a:spcBef>
                <a:spcPct val="20000"/>
              </a:spcBef>
              <a:defRPr/>
            </a:pPr>
            <a:endParaRPr lang="en-US" altLang="ja-JP" sz="1600" dirty="0" smtClean="0">
              <a:solidFill>
                <a:prstClr val="black"/>
              </a:solidFill>
            </a:endParaRPr>
          </a:p>
          <a:p>
            <a:pPr>
              <a:spcBef>
                <a:spcPct val="20000"/>
              </a:spcBef>
              <a:defRPr/>
            </a:pPr>
            <a:endParaRPr lang="en-US" altLang="ja-JP" sz="1600" dirty="0">
              <a:solidFill>
                <a:prstClr val="black"/>
              </a:solidFill>
            </a:endParaRPr>
          </a:p>
          <a:p>
            <a:pPr marL="444500">
              <a:spcBef>
                <a:spcPct val="20000"/>
              </a:spcBef>
              <a:defRPr/>
            </a:pPr>
            <a:endParaRPr lang="en-US" altLang="ja-JP" sz="1200" dirty="0" smtClean="0">
              <a:solidFill>
                <a:prstClr val="black"/>
              </a:solidFill>
              <a:latin typeface="ＭＳ Ｐゴシック" panose="020B0600070205080204" pitchFamily="50" charset="-128"/>
            </a:endParaRPr>
          </a:p>
          <a:p>
            <a:pPr marL="361950">
              <a:spcBef>
                <a:spcPct val="20000"/>
              </a:spcBef>
              <a:defRPr/>
            </a:pPr>
            <a:r>
              <a:rPr lang="ja-JP" altLang="en-US" sz="1200" dirty="0" smtClean="0">
                <a:solidFill>
                  <a:prstClr val="black"/>
                </a:solidFill>
                <a:latin typeface="ＭＳ Ｐゴシック" panose="020B0600070205080204" pitchFamily="50" charset="-128"/>
              </a:rPr>
              <a:t>［算定要件］</a:t>
            </a:r>
            <a:endParaRPr lang="en-US" altLang="ja-JP" sz="1200" dirty="0" smtClean="0">
              <a:solidFill>
                <a:prstClr val="black"/>
              </a:solidFill>
              <a:latin typeface="ＭＳ Ｐゴシック" panose="020B0600070205080204" pitchFamily="50" charset="-128"/>
            </a:endParaRPr>
          </a:p>
          <a:p>
            <a:pPr marL="361950">
              <a:spcBef>
                <a:spcPct val="20000"/>
              </a:spcBef>
              <a:spcAft>
                <a:spcPts val="600"/>
              </a:spcAft>
              <a:defRPr/>
            </a:pPr>
            <a:r>
              <a:rPr lang="ja-JP" altLang="en-US" sz="1200" dirty="0" smtClean="0">
                <a:solidFill>
                  <a:prstClr val="black"/>
                </a:solidFill>
              </a:rPr>
              <a:t>免疫電気泳動法</a:t>
            </a:r>
            <a:r>
              <a:rPr lang="ja-JP" altLang="en-US" sz="1200" dirty="0">
                <a:solidFill>
                  <a:prstClr val="black"/>
                </a:solidFill>
              </a:rPr>
              <a:t>診断加算は、免疫電気泳動法の判定に</a:t>
            </a:r>
            <a:r>
              <a:rPr lang="ja-JP" altLang="en-US" sz="1200" dirty="0" smtClean="0">
                <a:solidFill>
                  <a:prstClr val="black"/>
                </a:solidFill>
              </a:rPr>
              <a:t>ついて免疫電気泳動法</a:t>
            </a:r>
            <a:r>
              <a:rPr lang="ja-JP" altLang="en-US" sz="1200" dirty="0">
                <a:solidFill>
                  <a:prstClr val="black"/>
                </a:solidFill>
              </a:rPr>
              <a:t>の判定について少なくとも５年以上の経験を有する医師が、当該保険医療機関内で作製された免疫電気泳動像を判定し、</a:t>
            </a:r>
            <a:r>
              <a:rPr lang="en-US" altLang="ja-JP" sz="1200" dirty="0">
                <a:solidFill>
                  <a:prstClr val="black"/>
                </a:solidFill>
              </a:rPr>
              <a:t>M</a:t>
            </a:r>
            <a:r>
              <a:rPr lang="ja-JP" altLang="en-US" sz="1200" dirty="0">
                <a:solidFill>
                  <a:prstClr val="black"/>
                </a:solidFill>
              </a:rPr>
              <a:t>蛋白血症等の診断に係る検査結果の報告書を作成した場合に算定する。</a:t>
            </a:r>
            <a:endParaRPr lang="en-US" altLang="ja-JP" dirty="0">
              <a:solidFill>
                <a:prstClr val="black"/>
              </a:solidFill>
            </a:endParaRPr>
          </a:p>
        </p:txBody>
      </p:sp>
      <p:sp>
        <p:nvSpPr>
          <p:cNvPr id="2052" name="Rectangle 36"/>
          <p:cNvSpPr>
            <a:spLocks noChangeArrowheads="1"/>
          </p:cNvSpPr>
          <p:nvPr/>
        </p:nvSpPr>
        <p:spPr bwMode="auto">
          <a:xfrm>
            <a:off x="165076" y="772275"/>
            <a:ext cx="3059732" cy="4091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a:spcBef>
                <a:spcPct val="20000"/>
              </a:spcBef>
            </a:pPr>
            <a:r>
              <a:rPr lang="ja-JP" altLang="en-US" sz="2000" dirty="0">
                <a:solidFill>
                  <a:prstClr val="black"/>
                </a:solidFill>
              </a:rPr>
              <a:t>④</a:t>
            </a:r>
            <a:r>
              <a:rPr lang="ja-JP" altLang="en-US" sz="2000" dirty="0" smtClean="0">
                <a:solidFill>
                  <a:prstClr val="black"/>
                </a:solidFill>
              </a:rPr>
              <a:t>検体検査の評価（続き）</a:t>
            </a:r>
            <a:endParaRPr lang="en-US" altLang="ja-JP" sz="2000" dirty="0">
              <a:solidFill>
                <a:prstClr val="black"/>
              </a:solidFill>
            </a:endParaRPr>
          </a:p>
        </p:txBody>
      </p:sp>
      <p:sp>
        <p:nvSpPr>
          <p:cNvPr id="14" name="正方形/長方形 13"/>
          <p:cNvSpPr/>
          <p:nvPr/>
        </p:nvSpPr>
        <p:spPr>
          <a:xfrm>
            <a:off x="168893" y="5494774"/>
            <a:ext cx="9536164" cy="338554"/>
          </a:xfrm>
          <a:prstGeom prst="rect">
            <a:avLst/>
          </a:prstGeom>
        </p:spPr>
        <p:txBody>
          <a:bodyPr wrap="square">
            <a:spAutoFit/>
          </a:bodyPr>
          <a:lstStyle/>
          <a:p>
            <a:r>
              <a:rPr lang="ja-JP" altLang="en-US" sz="1600" dirty="0" smtClean="0">
                <a:solidFill>
                  <a:prstClr val="black"/>
                </a:solidFill>
              </a:rPr>
              <a:t>　</a:t>
            </a:r>
            <a:endParaRPr lang="en-US" altLang="ja-JP" sz="1600" dirty="0">
              <a:solidFill>
                <a:prstClr val="black"/>
              </a:solidFill>
            </a:endParaRPr>
          </a:p>
        </p:txBody>
      </p:sp>
      <p:sp>
        <p:nvSpPr>
          <p:cNvPr id="4" name="スライド番号プレースホルダー 3"/>
          <p:cNvSpPr>
            <a:spLocks noGrp="1"/>
          </p:cNvSpPr>
          <p:nvPr>
            <p:ph type="sldNum" sz="quarter" idx="12"/>
          </p:nvPr>
        </p:nvSpPr>
        <p:spPr/>
        <p:txBody>
          <a:bodyPr/>
          <a:lstStyle/>
          <a:p>
            <a:pPr>
              <a:defRPr/>
            </a:pPr>
            <a:fld id="{8FE0C078-5C35-495F-92D3-BB7EA03CBDDD}" type="slidenum">
              <a:rPr lang="ja-JP" altLang="en-US" smtClean="0">
                <a:solidFill>
                  <a:prstClr val="black"/>
                </a:solidFill>
              </a:rPr>
              <a:pPr>
                <a:defRPr/>
              </a:pPr>
              <a:t>131</a:t>
            </a:fld>
            <a:endParaRPr lang="ja-JP" altLang="en-US" dirty="0">
              <a:solidFill>
                <a:prstClr val="black"/>
              </a:solidFill>
            </a:endParaRPr>
          </a:p>
        </p:txBody>
      </p:sp>
      <p:graphicFrame>
        <p:nvGraphicFramePr>
          <p:cNvPr id="10" name="表 9"/>
          <p:cNvGraphicFramePr>
            <a:graphicFrameLocks noGrp="1"/>
          </p:cNvGraphicFramePr>
          <p:nvPr>
            <p:extLst/>
          </p:nvPr>
        </p:nvGraphicFramePr>
        <p:xfrm>
          <a:off x="714191" y="2218492"/>
          <a:ext cx="3603812" cy="640080"/>
        </p:xfrm>
        <a:graphic>
          <a:graphicData uri="http://schemas.openxmlformats.org/drawingml/2006/table">
            <a:tbl>
              <a:tblPr firstRow="1" bandRow="1">
                <a:tableStyleId>{22838BEF-8BB2-4498-84A7-C5851F593DF1}</a:tableStyleId>
              </a:tblPr>
              <a:tblGrid>
                <a:gridCol w="2581836"/>
                <a:gridCol w="1021976"/>
              </a:tblGrid>
              <a:tr h="230166">
                <a:tc gridSpan="2">
                  <a:txBody>
                    <a:bodyPr/>
                    <a:lstStyle/>
                    <a:p>
                      <a:pPr lvl="0" algn="ctr"/>
                      <a:r>
                        <a:rPr kumimoji="1" lang="ja-JP" altLang="en-US" sz="1600" b="1" dirty="0" smtClean="0"/>
                        <a:t>現行</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202080">
                <a:tc>
                  <a:txBody>
                    <a:bodyPr/>
                    <a:lstStyle/>
                    <a:p>
                      <a:pPr marL="0" lvl="0" algn="l" defTabSz="914400" rtl="0" eaLnBrk="1" latinLnBrk="0" hangingPunct="1"/>
                      <a:r>
                        <a:rPr kumimoji="1" lang="ja-JP" altLang="en-US" sz="1400" b="0" kern="1200" spc="0" dirty="0" smtClean="0">
                          <a:solidFill>
                            <a:schemeClr val="dk1"/>
                          </a:solidFill>
                          <a:latin typeface="+mn-lt"/>
                          <a:ea typeface="+mn-ea"/>
                          <a:cs typeface="+mn-cs"/>
                        </a:rPr>
                        <a:t>免疫電気泳動法</a:t>
                      </a:r>
                      <a:endParaRPr kumimoji="1" lang="en-US" altLang="ja-JP" sz="1400" b="0" kern="1200" spc="0" dirty="0" smtClean="0">
                        <a:solidFill>
                          <a:schemeClr val="dk1"/>
                        </a:solidFill>
                        <a:latin typeface="+mn-lt"/>
                        <a:ea typeface="+mn-ea"/>
                        <a:cs typeface="+mn-cs"/>
                      </a:endParaRPr>
                    </a:p>
                  </a:txBody>
                  <a:tcPr marL="99060" marR="99060"/>
                </a:tc>
                <a:tc>
                  <a:txBody>
                    <a:bodyPr/>
                    <a:lstStyle/>
                    <a:p>
                      <a:pPr marL="0" lvl="0" algn="ctr" defTabSz="914400" rtl="0" eaLnBrk="1" latinLnBrk="0" hangingPunct="1"/>
                      <a:r>
                        <a:rPr kumimoji="1" lang="ja-JP" altLang="en-US" sz="1400" b="0" kern="1200" spc="0" dirty="0" smtClean="0">
                          <a:solidFill>
                            <a:schemeClr val="dk1"/>
                          </a:solidFill>
                          <a:latin typeface="+mn-lt"/>
                          <a:ea typeface="+mn-ea"/>
                          <a:cs typeface="+mn-cs"/>
                        </a:rPr>
                        <a:t>２４０点</a:t>
                      </a:r>
                    </a:p>
                  </a:txBody>
                  <a:tcPr marL="99060" marR="99060"/>
                </a:tc>
              </a:tr>
            </a:tbl>
          </a:graphicData>
        </a:graphic>
      </p:graphicFrame>
      <p:graphicFrame>
        <p:nvGraphicFramePr>
          <p:cNvPr id="12" name="表 11"/>
          <p:cNvGraphicFramePr>
            <a:graphicFrameLocks noGrp="1"/>
          </p:cNvGraphicFramePr>
          <p:nvPr>
            <p:extLst/>
          </p:nvPr>
        </p:nvGraphicFramePr>
        <p:xfrm>
          <a:off x="5044146" y="2218492"/>
          <a:ext cx="3910169" cy="1158240"/>
        </p:xfrm>
        <a:graphic>
          <a:graphicData uri="http://schemas.openxmlformats.org/drawingml/2006/table">
            <a:tbl>
              <a:tblPr firstRow="1" bandRow="1">
                <a:tableStyleId>{8A107856-5554-42FB-B03E-39F5DBC370BA}</a:tableStyleId>
              </a:tblPr>
              <a:tblGrid>
                <a:gridCol w="3039035"/>
                <a:gridCol w="871134"/>
              </a:tblGrid>
              <a:tr h="292276">
                <a:tc gridSpan="2">
                  <a:txBody>
                    <a:bodyPr/>
                    <a:lstStyle/>
                    <a:p>
                      <a:pPr lvl="0" algn="ctr"/>
                      <a:r>
                        <a:rPr kumimoji="1" lang="ja-JP" altLang="en-US" sz="1600" b="1" dirty="0" smtClean="0"/>
                        <a:t>改定</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220341">
                <a:tc>
                  <a:txBody>
                    <a:bodyPr/>
                    <a:lstStyle/>
                    <a:p>
                      <a:pPr marL="0" lvl="0" algn="l" defTabSz="914400" rtl="0" eaLnBrk="1" latinLnBrk="0" hangingPunct="1"/>
                      <a:r>
                        <a:rPr kumimoji="1" lang="ja-JP" altLang="en-US" sz="1400" b="0" kern="1200" spc="0" dirty="0" smtClean="0">
                          <a:solidFill>
                            <a:schemeClr val="dk1"/>
                          </a:solidFill>
                          <a:latin typeface="+mn-lt"/>
                          <a:ea typeface="+mn-ea"/>
                          <a:cs typeface="+mn-cs"/>
                        </a:rPr>
                        <a:t>免疫電気泳動法</a:t>
                      </a:r>
                      <a:endParaRPr kumimoji="1" lang="en-US" altLang="ja-JP" sz="1400" b="0" kern="1200" spc="0" dirty="0" smtClean="0">
                        <a:solidFill>
                          <a:schemeClr val="dk1"/>
                        </a:solidFill>
                        <a:latin typeface="+mn-lt"/>
                        <a:ea typeface="+mn-ea"/>
                        <a:cs typeface="+mn-cs"/>
                      </a:endParaRPr>
                    </a:p>
                  </a:txBody>
                  <a:tcPr marL="99060" marR="9906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２１０点</a:t>
                      </a:r>
                      <a:endParaRPr lang="en-US" altLang="ja-JP" sz="1400" b="1" u="sng" dirty="0" smtClean="0">
                        <a:solidFill>
                          <a:srgbClr val="0070C0"/>
                        </a:solidFill>
                        <a:latin typeface="ＭＳ Ｐゴシック" panose="020B0600070205080204" pitchFamily="50" charset="-128"/>
                        <a:ea typeface="+mn-ea"/>
                      </a:endParaRPr>
                    </a:p>
                  </a:txBody>
                  <a:tcPr marL="99060" marR="99060"/>
                </a:tc>
              </a:tr>
              <a:tr h="225541">
                <a:tc>
                  <a:txBody>
                    <a:bodyPr/>
                    <a:lstStyle/>
                    <a:p>
                      <a:pPr marL="0" lvl="0" algn="l" defTabSz="914400" rtl="0" eaLnBrk="1" latinLnBrk="0" hangingPunct="1"/>
                      <a:r>
                        <a:rPr kumimoji="1" lang="ja-JP" altLang="en-US" sz="1400" b="0" kern="1200" spc="0" dirty="0" smtClean="0">
                          <a:solidFill>
                            <a:schemeClr val="dk1"/>
                          </a:solidFill>
                          <a:latin typeface="+mn-lt"/>
                          <a:ea typeface="+mn-ea"/>
                          <a:cs typeface="+mn-cs"/>
                        </a:rPr>
                        <a:t>（検体検査判断料の注）</a:t>
                      </a:r>
                      <a:endParaRPr kumimoji="1" lang="en-US" altLang="ja-JP" sz="1400" b="0" kern="1200" spc="0" dirty="0" smtClean="0">
                        <a:solidFill>
                          <a:schemeClr val="dk1"/>
                        </a:solidFill>
                        <a:latin typeface="+mn-lt"/>
                        <a:ea typeface="+mn-ea"/>
                        <a:cs typeface="+mn-cs"/>
                      </a:endParaRPr>
                    </a:p>
                    <a:p>
                      <a:pPr marL="0" lvl="0" algn="l" defTabSz="914400" rtl="0" eaLnBrk="1" latinLnBrk="0" hangingPunct="1"/>
                      <a:r>
                        <a:rPr kumimoji="1" lang="en-US" altLang="ja-JP" sz="1400" b="1" u="sng" kern="1200" dirty="0" smtClean="0">
                          <a:solidFill>
                            <a:srgbClr val="0070C0"/>
                          </a:solidFill>
                          <a:latin typeface="ＭＳ Ｐゴシック" panose="020B0600070205080204" pitchFamily="50" charset="-128"/>
                          <a:ea typeface="+mn-ea"/>
                          <a:cs typeface="+mn-cs"/>
                        </a:rPr>
                        <a:t>(</a:t>
                      </a:r>
                      <a:r>
                        <a:rPr kumimoji="1" lang="ja-JP" altLang="en-US" sz="1400" b="1" u="sng" kern="1200" dirty="0" smtClean="0">
                          <a:solidFill>
                            <a:srgbClr val="0070C0"/>
                          </a:solidFill>
                          <a:latin typeface="ＭＳ Ｐゴシック" panose="020B0600070205080204" pitchFamily="50" charset="-128"/>
                          <a:ea typeface="+mn-ea"/>
                          <a:cs typeface="+mn-cs"/>
                        </a:rPr>
                        <a:t>新</a:t>
                      </a:r>
                      <a:r>
                        <a:rPr kumimoji="1" lang="en-US" altLang="ja-JP" sz="1400" b="1" u="sng" kern="1200" dirty="0" smtClean="0">
                          <a:solidFill>
                            <a:srgbClr val="0070C0"/>
                          </a:solidFill>
                          <a:latin typeface="ＭＳ Ｐゴシック" panose="020B0600070205080204" pitchFamily="50" charset="-128"/>
                          <a:ea typeface="+mn-ea"/>
                          <a:cs typeface="+mn-cs"/>
                        </a:rPr>
                        <a:t>) </a:t>
                      </a:r>
                      <a:r>
                        <a:rPr kumimoji="1" lang="ja-JP" altLang="en-US" sz="1400" b="1" u="sng" kern="1200" dirty="0" smtClean="0">
                          <a:solidFill>
                            <a:srgbClr val="0070C0"/>
                          </a:solidFill>
                          <a:latin typeface="ＭＳ Ｐゴシック" panose="020B0600070205080204" pitchFamily="50" charset="-128"/>
                          <a:ea typeface="+mn-ea"/>
                          <a:cs typeface="+mn-cs"/>
                        </a:rPr>
                        <a:t>免疫電気泳動法診断加算</a:t>
                      </a:r>
                      <a:endParaRPr kumimoji="1" lang="en-US" altLang="ja-JP" sz="1400" b="1" u="sng" kern="1200" dirty="0" smtClean="0">
                        <a:solidFill>
                          <a:srgbClr val="0070C0"/>
                        </a:solidFill>
                        <a:latin typeface="ＭＳ Ｐゴシック" panose="020B0600070205080204" pitchFamily="50" charset="-128"/>
                        <a:ea typeface="+mn-ea"/>
                        <a:cs typeface="+mn-cs"/>
                      </a:endParaRPr>
                    </a:p>
                  </a:txBody>
                  <a:tcPr marL="99060" marR="9906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５０点</a:t>
                      </a:r>
                      <a:endParaRPr lang="en-US" altLang="ja-JP" sz="1400" b="1" u="sng" dirty="0" smtClean="0">
                        <a:solidFill>
                          <a:srgbClr val="0070C0"/>
                        </a:solidFill>
                        <a:latin typeface="ＭＳ Ｐゴシック" panose="020B0600070205080204" pitchFamily="50" charset="-128"/>
                        <a:ea typeface="+mn-ea"/>
                      </a:endParaRPr>
                    </a:p>
                  </a:txBody>
                  <a:tcPr marL="99060" marR="99060"/>
                </a:tc>
              </a:tr>
            </a:tbl>
          </a:graphicData>
        </a:graphic>
      </p:graphicFrame>
      <p:sp>
        <p:nvSpPr>
          <p:cNvPr id="16" name="Rectangle 37"/>
          <p:cNvSpPr>
            <a:spLocks noChangeArrowheads="1"/>
          </p:cNvSpPr>
          <p:nvPr/>
        </p:nvSpPr>
        <p:spPr bwMode="auto">
          <a:xfrm>
            <a:off x="165104" y="4392651"/>
            <a:ext cx="9593029" cy="2080103"/>
          </a:xfrm>
          <a:prstGeom prst="rect">
            <a:avLst/>
          </a:prstGeom>
          <a:solidFill>
            <a:srgbClr val="FFFFAF">
              <a:alpha val="49804"/>
            </a:srgbClr>
          </a:solidFill>
          <a:ln w="9525">
            <a:solidFill>
              <a:schemeClr val="tx1"/>
            </a:solidFill>
            <a:miter lim="800000"/>
            <a:headEnd/>
            <a:tailEnd/>
          </a:ln>
        </p:spPr>
        <p:txBody>
          <a:bodyPr/>
          <a:lstStyle/>
          <a:p>
            <a:pPr marL="177800" indent="-177800">
              <a:lnSpc>
                <a:spcPts val="2700"/>
              </a:lnSpc>
              <a:buFont typeface="Wingdings" pitchFamily="2" charset="2"/>
              <a:buChar char="Ø"/>
              <a:defRPr/>
            </a:pPr>
            <a:r>
              <a:rPr lang="ja-JP" altLang="en-US" sz="2000" dirty="0">
                <a:solidFill>
                  <a:prstClr val="black"/>
                </a:solidFill>
              </a:rPr>
              <a:t>　衛生検査所検査料金調査により得られた実勢価格に基づき、保険償還価格と実勢価格の乖離が大きい検査について、適正な評価を</a:t>
            </a:r>
            <a:r>
              <a:rPr lang="ja-JP" altLang="en-US" sz="2000" dirty="0" smtClean="0">
                <a:solidFill>
                  <a:prstClr val="black"/>
                </a:solidFill>
              </a:rPr>
              <a:t>行う</a:t>
            </a:r>
            <a:endParaRPr lang="en-US" altLang="ja-JP" sz="2000" dirty="0" smtClean="0">
              <a:solidFill>
                <a:prstClr val="black"/>
              </a:solidFill>
            </a:endParaRPr>
          </a:p>
          <a:p>
            <a:pPr marL="177800" indent="-177800">
              <a:lnSpc>
                <a:spcPts val="2700"/>
              </a:lnSpc>
              <a:defRPr/>
            </a:pPr>
            <a:r>
              <a:rPr lang="ja-JP" altLang="en-US" sz="2000" dirty="0" smtClean="0">
                <a:solidFill>
                  <a:prstClr val="black"/>
                </a:solidFill>
              </a:rPr>
              <a:t>例）　</a:t>
            </a:r>
            <a:r>
              <a:rPr lang="ja-JP" altLang="en-US" sz="2000" b="1" dirty="0">
                <a:solidFill>
                  <a:prstClr val="black"/>
                </a:solidFill>
              </a:rPr>
              <a:t>　　　　　　　　　　　　　　　　　</a:t>
            </a:r>
            <a:r>
              <a:rPr lang="ja-JP" altLang="en-US" sz="2000" b="1" dirty="0" smtClean="0">
                <a:solidFill>
                  <a:prstClr val="black"/>
                </a:solidFill>
              </a:rPr>
              <a:t> </a:t>
            </a:r>
            <a:endParaRPr lang="ja-JP" altLang="en-US" sz="2000" b="1" dirty="0">
              <a:solidFill>
                <a:prstClr val="black"/>
              </a:solidFill>
            </a:endParaRPr>
          </a:p>
        </p:txBody>
      </p:sp>
      <p:graphicFrame>
        <p:nvGraphicFramePr>
          <p:cNvPr id="17" name="表 16"/>
          <p:cNvGraphicFramePr>
            <a:graphicFrameLocks noGrp="1"/>
          </p:cNvGraphicFramePr>
          <p:nvPr>
            <p:extLst/>
          </p:nvPr>
        </p:nvGraphicFramePr>
        <p:xfrm>
          <a:off x="6212627" y="5169732"/>
          <a:ext cx="1728192" cy="1097280"/>
        </p:xfrm>
        <a:graphic>
          <a:graphicData uri="http://schemas.openxmlformats.org/drawingml/2006/table">
            <a:tbl>
              <a:tblPr firstRow="1" bandRow="1">
                <a:tableStyleId>{C4B1156A-380E-4F78-BDF5-A606A8083BF9}</a:tableStyleId>
              </a:tblPr>
              <a:tblGrid>
                <a:gridCol w="1728192"/>
              </a:tblGrid>
              <a:tr h="153257">
                <a:tc>
                  <a:txBody>
                    <a:bodyPr/>
                    <a:lstStyle/>
                    <a:p>
                      <a:pPr algn="ctr"/>
                      <a:r>
                        <a:rPr kumimoji="1" lang="ja-JP" altLang="en-US" sz="1800" b="1" u="sng" dirty="0" smtClean="0">
                          <a:solidFill>
                            <a:srgbClr val="0070C0"/>
                          </a:solidFill>
                          <a:latin typeface="+mn-ea"/>
                          <a:ea typeface="+mn-ea"/>
                        </a:rPr>
                        <a:t>１４７点</a:t>
                      </a:r>
                      <a:endParaRPr kumimoji="1" lang="en-US" altLang="ja-JP" sz="1800" b="1" u="sng" dirty="0" smtClean="0">
                        <a:solidFill>
                          <a:srgbClr val="0070C0"/>
                        </a:solidFill>
                        <a:latin typeface="+mn-ea"/>
                        <a:ea typeface="+mn-ea"/>
                      </a:endParaRPr>
                    </a:p>
                  </a:txBody>
                  <a:tcPr marL="99060" marR="99060" anchor="ctr"/>
                </a:tc>
              </a:tr>
              <a:tr h="153257">
                <a:tc>
                  <a:txBody>
                    <a:bodyPr/>
                    <a:lstStyle/>
                    <a:p>
                      <a:pPr algn="ctr"/>
                      <a:r>
                        <a:rPr kumimoji="1" lang="ja-JP" altLang="en-US" sz="1800" b="1" u="sng" dirty="0" smtClean="0">
                          <a:solidFill>
                            <a:srgbClr val="0070C0"/>
                          </a:solidFill>
                          <a:latin typeface="+mn-ea"/>
                          <a:ea typeface="+mn-ea"/>
                        </a:rPr>
                        <a:t>１１０点</a:t>
                      </a:r>
                      <a:endParaRPr kumimoji="1" lang="ja-JP" altLang="en-US" sz="1800" b="1" u="sng" dirty="0">
                        <a:solidFill>
                          <a:srgbClr val="0070C0"/>
                        </a:solidFill>
                        <a:latin typeface="+mn-ea"/>
                        <a:ea typeface="+mn-ea"/>
                      </a:endParaRPr>
                    </a:p>
                  </a:txBody>
                  <a:tcPr marL="99060" marR="99060" anchor="ctr"/>
                </a:tc>
              </a:tr>
              <a:tr h="264357">
                <a:tc>
                  <a:txBody>
                    <a:bodyPr/>
                    <a:lstStyle/>
                    <a:p>
                      <a:pPr algn="ctr"/>
                      <a:r>
                        <a:rPr kumimoji="1" lang="ja-JP" altLang="en-US" sz="1800" b="1" u="sng" dirty="0" smtClean="0">
                          <a:solidFill>
                            <a:srgbClr val="0070C0"/>
                          </a:solidFill>
                          <a:latin typeface="+mn-ea"/>
                          <a:ea typeface="+mn-ea"/>
                        </a:rPr>
                        <a:t>１１５点</a:t>
                      </a:r>
                      <a:endParaRPr kumimoji="1" lang="ja-JP" altLang="en-US" sz="1800" b="1" u="sng" dirty="0">
                        <a:solidFill>
                          <a:srgbClr val="0070C0"/>
                        </a:solidFill>
                        <a:latin typeface="+mn-ea"/>
                        <a:ea typeface="+mn-ea"/>
                      </a:endParaRPr>
                    </a:p>
                  </a:txBody>
                  <a:tcPr marL="99060" marR="99060" anchor="ctr"/>
                </a:tc>
              </a:tr>
            </a:tbl>
          </a:graphicData>
        </a:graphic>
      </p:graphicFrame>
      <p:graphicFrame>
        <p:nvGraphicFramePr>
          <p:cNvPr id="19" name="表 18"/>
          <p:cNvGraphicFramePr>
            <a:graphicFrameLocks noGrp="1"/>
          </p:cNvGraphicFramePr>
          <p:nvPr>
            <p:extLst/>
          </p:nvPr>
        </p:nvGraphicFramePr>
        <p:xfrm>
          <a:off x="854412" y="5170294"/>
          <a:ext cx="4748102" cy="1097280"/>
        </p:xfrm>
        <a:graphic>
          <a:graphicData uri="http://schemas.openxmlformats.org/drawingml/2006/table">
            <a:tbl>
              <a:tblPr firstRow="1" bandRow="1">
                <a:tableStyleId>{22838BEF-8BB2-4498-84A7-C5851F593DF1}</a:tableStyleId>
              </a:tblPr>
              <a:tblGrid>
                <a:gridCol w="3398274"/>
                <a:gridCol w="1349828"/>
              </a:tblGrid>
              <a:tr h="238904">
                <a:tc>
                  <a:txBody>
                    <a:bodyPr/>
                    <a:lstStyle/>
                    <a:p>
                      <a:pPr algn="l"/>
                      <a:r>
                        <a:rPr kumimoji="1" lang="ja-JP" altLang="en-US" sz="1800" b="0" dirty="0" smtClean="0">
                          <a:solidFill>
                            <a:schemeClr val="tx1"/>
                          </a:solidFill>
                        </a:rPr>
                        <a:t>インフルエンザウイルス抗原定性</a:t>
                      </a:r>
                      <a:endParaRPr kumimoji="1" lang="ja-JP" altLang="en-US" sz="1800" b="0" dirty="0">
                        <a:solidFill>
                          <a:schemeClr val="tx1"/>
                        </a:solidFill>
                      </a:endParaRPr>
                    </a:p>
                  </a:txBody>
                  <a:tcPr marL="99060" marR="99060" anchor="ctr"/>
                </a:tc>
                <a:tc>
                  <a:txBody>
                    <a:bodyPr/>
                    <a:lstStyle/>
                    <a:p>
                      <a:pPr algn="ctr"/>
                      <a:r>
                        <a:rPr kumimoji="1" lang="ja-JP" altLang="en-US" sz="1800" b="0" dirty="0" smtClean="0">
                          <a:solidFill>
                            <a:schemeClr val="tx1"/>
                          </a:solidFill>
                          <a:latin typeface="+mn-ea"/>
                          <a:ea typeface="+mn-ea"/>
                        </a:rPr>
                        <a:t>１４９点</a:t>
                      </a:r>
                      <a:endParaRPr kumimoji="1" lang="en-US" altLang="ja-JP" sz="1800" b="0" dirty="0" smtClean="0">
                        <a:solidFill>
                          <a:schemeClr val="tx1"/>
                        </a:solidFill>
                        <a:latin typeface="+mn-ea"/>
                        <a:ea typeface="+mn-ea"/>
                      </a:endParaRPr>
                    </a:p>
                  </a:txBody>
                  <a:tcPr marL="99060" marR="99060" anchor="ctr"/>
                </a:tc>
              </a:tr>
              <a:tr h="249522">
                <a:tc>
                  <a:txBody>
                    <a:bodyPr/>
                    <a:lstStyle/>
                    <a:p>
                      <a:pPr algn="l"/>
                      <a:r>
                        <a:rPr kumimoji="1" lang="ja-JP" altLang="en-US" sz="1800" b="0" dirty="0" smtClean="0">
                          <a:solidFill>
                            <a:schemeClr val="tx1"/>
                          </a:solidFill>
                        </a:rPr>
                        <a:t>甲状腺刺激ホルモン（ＴＳＨ）</a:t>
                      </a:r>
                      <a:endParaRPr kumimoji="1" lang="ja-JP" altLang="en-US" sz="1800" b="0" dirty="0">
                        <a:solidFill>
                          <a:schemeClr val="tx1"/>
                        </a:solidFill>
                      </a:endParaRPr>
                    </a:p>
                  </a:txBody>
                  <a:tcPr marL="99060" marR="99060" anchor="ctr"/>
                </a:tc>
                <a:tc>
                  <a:txBody>
                    <a:bodyPr/>
                    <a:lstStyle/>
                    <a:p>
                      <a:pPr algn="ctr"/>
                      <a:r>
                        <a:rPr kumimoji="1" lang="ja-JP" altLang="en-US" sz="1800" b="0" dirty="0" smtClean="0">
                          <a:solidFill>
                            <a:schemeClr val="tx1"/>
                          </a:solidFill>
                          <a:latin typeface="+mn-ea"/>
                          <a:ea typeface="+mn-ea"/>
                        </a:rPr>
                        <a:t>１１２点</a:t>
                      </a:r>
                      <a:endParaRPr kumimoji="1" lang="ja-JP" altLang="en-US" sz="1800" b="0" dirty="0">
                        <a:solidFill>
                          <a:schemeClr val="tx1"/>
                        </a:solidFill>
                        <a:latin typeface="+mn-ea"/>
                        <a:ea typeface="+mn-ea"/>
                      </a:endParaRPr>
                    </a:p>
                  </a:txBody>
                  <a:tcPr marL="99060" marR="99060" anchor="ctr"/>
                </a:tc>
              </a:tr>
              <a:tr h="149736">
                <a:tc>
                  <a:txBody>
                    <a:bodyPr/>
                    <a:lstStyle/>
                    <a:p>
                      <a:pPr algn="l"/>
                      <a:r>
                        <a:rPr kumimoji="1" lang="ja-JP" altLang="en-US" sz="1800" b="0" dirty="0" smtClean="0">
                          <a:solidFill>
                            <a:schemeClr val="tx1"/>
                          </a:solidFill>
                        </a:rPr>
                        <a:t>生化学検査</a:t>
                      </a:r>
                      <a:r>
                        <a:rPr kumimoji="1" lang="en-US" altLang="ja-JP" sz="1800" b="0" dirty="0" smtClean="0">
                          <a:solidFill>
                            <a:schemeClr val="tx1"/>
                          </a:solidFill>
                        </a:rPr>
                        <a:t>Ⅰ</a:t>
                      </a:r>
                      <a:r>
                        <a:rPr kumimoji="1" lang="ja-JP" altLang="en-US" sz="1800" b="0" dirty="0" smtClean="0">
                          <a:solidFill>
                            <a:schemeClr val="tx1"/>
                          </a:solidFill>
                        </a:rPr>
                        <a:t>　１０項目以上</a:t>
                      </a:r>
                      <a:endParaRPr kumimoji="1" lang="ja-JP" altLang="en-US" sz="1800" b="0" dirty="0">
                        <a:solidFill>
                          <a:schemeClr val="tx1"/>
                        </a:solidFill>
                      </a:endParaRPr>
                    </a:p>
                  </a:txBody>
                  <a:tcPr marL="99060" marR="99060" anchor="ctr"/>
                </a:tc>
                <a:tc>
                  <a:txBody>
                    <a:bodyPr/>
                    <a:lstStyle/>
                    <a:p>
                      <a:pPr algn="ctr"/>
                      <a:r>
                        <a:rPr kumimoji="1" lang="ja-JP" altLang="en-US" sz="1800" b="0" dirty="0" smtClean="0">
                          <a:solidFill>
                            <a:schemeClr val="tx1"/>
                          </a:solidFill>
                          <a:latin typeface="+mn-ea"/>
                          <a:ea typeface="+mn-ea"/>
                        </a:rPr>
                        <a:t>１１７点</a:t>
                      </a:r>
                      <a:endParaRPr kumimoji="1" lang="ja-JP" altLang="en-US" sz="1800" b="0" dirty="0">
                        <a:solidFill>
                          <a:schemeClr val="tx1"/>
                        </a:solidFill>
                        <a:latin typeface="+mn-ea"/>
                        <a:ea typeface="+mn-ea"/>
                      </a:endParaRPr>
                    </a:p>
                  </a:txBody>
                  <a:tcPr marL="99060" marR="99060" anchor="ctr"/>
                </a:tc>
              </a:tr>
            </a:tbl>
          </a:graphicData>
        </a:graphic>
      </p:graphicFrame>
      <p:sp>
        <p:nvSpPr>
          <p:cNvPr id="20" name="Rectangle 36"/>
          <p:cNvSpPr>
            <a:spLocks noChangeArrowheads="1"/>
          </p:cNvSpPr>
          <p:nvPr/>
        </p:nvSpPr>
        <p:spPr bwMode="auto">
          <a:xfrm>
            <a:off x="165078" y="3963961"/>
            <a:ext cx="5558806" cy="4286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⑤</a:t>
            </a:r>
            <a:r>
              <a:rPr lang="ja-JP" altLang="en-US" sz="2000" dirty="0" smtClean="0">
                <a:solidFill>
                  <a:prstClr val="black"/>
                </a:solidFill>
              </a:rPr>
              <a:t>実勢価格等を踏まえた臨床検査の適正な評価</a:t>
            </a:r>
            <a:endParaRPr lang="ja-JP" altLang="en-US" sz="2000" dirty="0">
              <a:solidFill>
                <a:prstClr val="black"/>
              </a:solidFill>
            </a:endParaRPr>
          </a:p>
        </p:txBody>
      </p:sp>
      <p:pic>
        <p:nvPicPr>
          <p:cNvPr id="21" name="Picture 6" descr="C:\Users\kc\AppData\Local\Microsoft\Windows\Temporary Internet Files\Content.IE5\NOISJZRR\MC900237595[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310573" y="5084686"/>
            <a:ext cx="1411145" cy="1192115"/>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23" name="右矢印 22"/>
          <p:cNvSpPr/>
          <p:nvPr/>
        </p:nvSpPr>
        <p:spPr>
          <a:xfrm>
            <a:off x="5746674" y="5066696"/>
            <a:ext cx="306415"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5" name="右矢印 24"/>
          <p:cNvSpPr/>
          <p:nvPr/>
        </p:nvSpPr>
        <p:spPr>
          <a:xfrm>
            <a:off x="4520952" y="2204864"/>
            <a:ext cx="306415" cy="1008112"/>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Tree>
    <p:extLst>
      <p:ext uri="{BB962C8B-B14F-4D97-AF65-F5344CB8AC3E}">
        <p14:creationId xmlns:p14="http://schemas.microsoft.com/office/powerpoint/2010/main" val="3306747057"/>
      </p:ext>
    </p:extLst>
  </p:cSld>
  <p:clrMapOvr>
    <a:masterClrMapping/>
  </p:clrMapOvr>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7"/>
          <p:cNvSpPr>
            <a:spLocks noChangeArrowheads="1"/>
          </p:cNvSpPr>
          <p:nvPr/>
        </p:nvSpPr>
        <p:spPr bwMode="auto">
          <a:xfrm>
            <a:off x="165076" y="1108500"/>
            <a:ext cx="9540461" cy="4589355"/>
          </a:xfrm>
          <a:prstGeom prst="rect">
            <a:avLst/>
          </a:prstGeom>
          <a:solidFill>
            <a:srgbClr val="FFFFAF">
              <a:alpha val="49804"/>
            </a:srgbClr>
          </a:solidFill>
          <a:ln w="9525">
            <a:solidFill>
              <a:schemeClr val="tx1"/>
            </a:solidFill>
            <a:miter lim="800000"/>
            <a:headEnd/>
            <a:tailEnd/>
          </a:ln>
        </p:spPr>
        <p:txBody>
          <a:bodyPr tIns="108000"/>
          <a:lstStyle/>
          <a:p>
            <a:pPr marL="177800" indent="-177800">
              <a:spcBef>
                <a:spcPct val="20000"/>
              </a:spcBef>
              <a:buFont typeface="Wingdings" pitchFamily="2" charset="2"/>
              <a:buChar char="Ø"/>
              <a:defRPr/>
            </a:pPr>
            <a:r>
              <a:rPr lang="ja-JP" altLang="en-US" dirty="0" smtClean="0">
                <a:solidFill>
                  <a:prstClr val="black"/>
                </a:solidFill>
              </a:rPr>
              <a:t>　抗がん剤への被曝防止等の</a:t>
            </a:r>
            <a:r>
              <a:rPr lang="ja-JP" altLang="en-US" dirty="0">
                <a:solidFill>
                  <a:prstClr val="black"/>
                </a:solidFill>
              </a:rPr>
              <a:t>観点から</a:t>
            </a:r>
            <a:r>
              <a:rPr lang="ja-JP" altLang="en-US" dirty="0" smtClean="0">
                <a:solidFill>
                  <a:prstClr val="black"/>
                </a:solidFill>
              </a:rPr>
              <a:t>、閉鎖式接続器具を用いた無菌</a:t>
            </a:r>
            <a:r>
              <a:rPr lang="ja-JP" altLang="en-US" dirty="0">
                <a:solidFill>
                  <a:prstClr val="black"/>
                </a:solidFill>
              </a:rPr>
              <a:t>製剤</a:t>
            </a:r>
            <a:r>
              <a:rPr lang="ja-JP" altLang="en-US" dirty="0" smtClean="0">
                <a:solidFill>
                  <a:prstClr val="black"/>
                </a:solidFill>
              </a:rPr>
              <a:t>処理の</a:t>
            </a:r>
            <a:r>
              <a:rPr lang="ja-JP" altLang="en-US" dirty="0">
                <a:solidFill>
                  <a:prstClr val="black"/>
                </a:solidFill>
              </a:rPr>
              <a:t>対象</a:t>
            </a:r>
            <a:r>
              <a:rPr lang="ja-JP" altLang="en-US" dirty="0" smtClean="0">
                <a:solidFill>
                  <a:prstClr val="black"/>
                </a:solidFill>
              </a:rPr>
              <a:t>薬剤を拡大するとともに、実勢価格を踏まえて評価の見直しを行う</a:t>
            </a:r>
            <a:endParaRPr lang="en-US" altLang="ja-JP" dirty="0" smtClean="0">
              <a:solidFill>
                <a:prstClr val="black"/>
              </a:solidFill>
            </a:endParaRPr>
          </a:p>
          <a:p>
            <a:pPr marL="177800" indent="-177800">
              <a:spcBef>
                <a:spcPct val="20000"/>
              </a:spcBef>
              <a:buFont typeface="Wingdings" pitchFamily="2" charset="2"/>
              <a:buChar char="Ø"/>
              <a:defRPr/>
            </a:pPr>
            <a:endParaRPr lang="en-US" altLang="ja-JP" sz="2400" dirty="0">
              <a:solidFill>
                <a:prstClr val="black"/>
              </a:solidFill>
            </a:endParaRPr>
          </a:p>
          <a:p>
            <a:pPr marL="177800" indent="-177800">
              <a:spcBef>
                <a:spcPct val="20000"/>
              </a:spcBef>
              <a:buFont typeface="Wingdings" pitchFamily="2" charset="2"/>
              <a:buChar char="Ø"/>
              <a:defRPr/>
            </a:pPr>
            <a:endParaRPr lang="en-US" altLang="ja-JP" sz="2400" dirty="0" smtClean="0">
              <a:solidFill>
                <a:prstClr val="black"/>
              </a:solidFill>
            </a:endParaRPr>
          </a:p>
          <a:p>
            <a:pPr marL="177800" indent="-177800">
              <a:spcBef>
                <a:spcPct val="20000"/>
              </a:spcBef>
              <a:buFont typeface="Wingdings" pitchFamily="2" charset="2"/>
              <a:buChar char="Ø"/>
              <a:defRPr/>
            </a:pPr>
            <a:endParaRPr lang="en-US" altLang="ja-JP" sz="2400" dirty="0">
              <a:solidFill>
                <a:prstClr val="black"/>
              </a:solidFill>
            </a:endParaRPr>
          </a:p>
          <a:p>
            <a:pPr marL="177800" indent="-177800">
              <a:spcBef>
                <a:spcPct val="20000"/>
              </a:spcBef>
              <a:buFont typeface="Wingdings" pitchFamily="2" charset="2"/>
              <a:buChar char="Ø"/>
              <a:defRPr/>
            </a:pPr>
            <a:endParaRPr lang="en-US" altLang="ja-JP" sz="2400" dirty="0" smtClean="0">
              <a:solidFill>
                <a:prstClr val="black"/>
              </a:solidFill>
            </a:endParaRPr>
          </a:p>
          <a:p>
            <a:pPr marL="177800" indent="-177800">
              <a:spcBef>
                <a:spcPct val="20000"/>
              </a:spcBef>
              <a:buFont typeface="Wingdings" pitchFamily="2" charset="2"/>
              <a:buChar char="Ø"/>
              <a:defRPr/>
            </a:pPr>
            <a:endParaRPr lang="en-US" altLang="ja-JP" sz="2400" dirty="0">
              <a:solidFill>
                <a:prstClr val="black"/>
              </a:solidFill>
            </a:endParaRPr>
          </a:p>
          <a:p>
            <a:pPr marL="92075" indent="-92075">
              <a:spcBef>
                <a:spcPct val="20000"/>
              </a:spcBef>
              <a:defRPr/>
            </a:pPr>
            <a:endParaRPr lang="en-US" altLang="ja-JP" sz="1600" dirty="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sz="1600" dirty="0">
              <a:solidFill>
                <a:prstClr val="black"/>
              </a:solidFill>
            </a:endParaRPr>
          </a:p>
          <a:p>
            <a:pPr marL="92075" indent="-92075">
              <a:spcBef>
                <a:spcPct val="20000"/>
              </a:spcBef>
              <a:defRPr/>
            </a:pPr>
            <a:r>
              <a:rPr lang="ja-JP" altLang="en-US" sz="1600" dirty="0" smtClean="0">
                <a:solidFill>
                  <a:prstClr val="black"/>
                </a:solidFill>
              </a:rPr>
              <a:t>　閉鎖式接続器具の例）</a:t>
            </a:r>
            <a:endParaRPr lang="en-US" altLang="ja-JP" sz="1600" dirty="0" smtClean="0">
              <a:solidFill>
                <a:prstClr val="black"/>
              </a:solidFill>
            </a:endParaRPr>
          </a:p>
          <a:p>
            <a:pPr marL="92075" indent="-92075">
              <a:spcBef>
                <a:spcPct val="20000"/>
              </a:spcBef>
              <a:defRPr/>
            </a:pPr>
            <a:endParaRPr lang="en-US" altLang="ja-JP" dirty="0">
              <a:solidFill>
                <a:prstClr val="black"/>
              </a:solidFill>
            </a:endParaRPr>
          </a:p>
        </p:txBody>
      </p:sp>
      <p:graphicFrame>
        <p:nvGraphicFramePr>
          <p:cNvPr id="36" name="表 35"/>
          <p:cNvGraphicFramePr>
            <a:graphicFrameLocks noGrp="1"/>
          </p:cNvGraphicFramePr>
          <p:nvPr>
            <p:extLst/>
          </p:nvPr>
        </p:nvGraphicFramePr>
        <p:xfrm>
          <a:off x="389999" y="1891743"/>
          <a:ext cx="4804679" cy="2703748"/>
        </p:xfrm>
        <a:graphic>
          <a:graphicData uri="http://schemas.openxmlformats.org/drawingml/2006/table">
            <a:tbl>
              <a:tblPr firstRow="1" bandRow="1">
                <a:tableStyleId>{22838BEF-8BB2-4498-84A7-C5851F593DF1}</a:tableStyleId>
              </a:tblPr>
              <a:tblGrid>
                <a:gridCol w="3507272"/>
                <a:gridCol w="1297407"/>
              </a:tblGrid>
              <a:tr h="305126">
                <a:tc gridSpan="2">
                  <a:txBody>
                    <a:bodyPr/>
                    <a:lstStyle/>
                    <a:p>
                      <a:pPr lvl="0" algn="ctr">
                        <a:lnSpc>
                          <a:spcPts val="1500"/>
                        </a:lnSpc>
                      </a:pPr>
                      <a:r>
                        <a:rPr kumimoji="1" lang="ja-JP" altLang="en-US" sz="1600" b="1" dirty="0" smtClean="0"/>
                        <a:t>現行</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868441">
                <a:tc>
                  <a:txBody>
                    <a:bodyPr/>
                    <a:lstStyle/>
                    <a:p>
                      <a:pPr marL="0" lvl="0" algn="l" defTabSz="914400" rtl="0" eaLnBrk="1" latinLnBrk="0" hangingPunct="1">
                        <a:lnSpc>
                          <a:spcPts val="1500"/>
                        </a:lnSpc>
                      </a:pPr>
                      <a:r>
                        <a:rPr kumimoji="1" lang="ja-JP" altLang="en-US" sz="1400" b="0" kern="1200" spc="0" dirty="0" smtClean="0">
                          <a:solidFill>
                            <a:schemeClr val="dk1"/>
                          </a:solidFill>
                          <a:latin typeface="+mn-lt"/>
                          <a:ea typeface="+mn-ea"/>
                          <a:cs typeface="+mn-cs"/>
                        </a:rPr>
                        <a:t>無菌製剤処理料１</a:t>
                      </a:r>
                      <a:endParaRPr kumimoji="1" lang="en-US" altLang="ja-JP" sz="1400" b="0" kern="1200" spc="0" dirty="0" smtClean="0">
                        <a:solidFill>
                          <a:schemeClr val="dk1"/>
                        </a:solidFill>
                        <a:latin typeface="+mn-lt"/>
                        <a:ea typeface="+mn-ea"/>
                        <a:cs typeface="+mn-cs"/>
                      </a:endParaRPr>
                    </a:p>
                    <a:p>
                      <a:pPr marL="0" lvl="0" algn="l" defTabSz="914400" rtl="0" eaLnBrk="1" latinLnBrk="0" hangingPunct="1">
                        <a:lnSpc>
                          <a:spcPts val="1500"/>
                        </a:lnSpc>
                      </a:pPr>
                      <a:r>
                        <a:rPr kumimoji="1" lang="ja-JP" altLang="en-US" sz="1400" b="0" kern="1200" spc="0" dirty="0" smtClean="0">
                          <a:solidFill>
                            <a:schemeClr val="dk1"/>
                          </a:solidFill>
                          <a:latin typeface="+mn-lt"/>
                          <a:ea typeface="+mn-ea"/>
                          <a:cs typeface="+mn-cs"/>
                        </a:rPr>
                        <a:t>　イ　閉鎖式接続器具を使用した場合</a:t>
                      </a:r>
                      <a:endParaRPr kumimoji="1" lang="en-US" altLang="ja-JP" sz="1400" b="0" kern="1200" spc="0" dirty="0" smtClean="0">
                        <a:solidFill>
                          <a:schemeClr val="dk1"/>
                        </a:solidFill>
                        <a:latin typeface="+mn-lt"/>
                        <a:ea typeface="+mn-ea"/>
                        <a:cs typeface="+mn-cs"/>
                      </a:endParaRPr>
                    </a:p>
                    <a:p>
                      <a:pPr marL="0" lvl="0" algn="l" defTabSz="914400" rtl="0" eaLnBrk="1" latinLnBrk="0" hangingPunct="1">
                        <a:lnSpc>
                          <a:spcPts val="1500"/>
                        </a:lnSpc>
                      </a:pPr>
                      <a:r>
                        <a:rPr kumimoji="1" lang="ja-JP" altLang="en-US" sz="1400" b="0" kern="1200" spc="0" dirty="0" smtClean="0">
                          <a:solidFill>
                            <a:schemeClr val="dk1"/>
                          </a:solidFill>
                          <a:latin typeface="+mn-lt"/>
                          <a:ea typeface="+mn-ea"/>
                          <a:cs typeface="+mn-cs"/>
                        </a:rPr>
                        <a:t>　　</a:t>
                      </a:r>
                      <a:r>
                        <a:rPr kumimoji="1" lang="en-US" altLang="ja-JP" sz="1400" b="0" kern="1200" spc="0" dirty="0" smtClean="0">
                          <a:solidFill>
                            <a:schemeClr val="dk1"/>
                          </a:solidFill>
                          <a:latin typeface="+mn-lt"/>
                          <a:ea typeface="+mn-ea"/>
                          <a:cs typeface="+mn-cs"/>
                        </a:rPr>
                        <a:t>(1) </a:t>
                      </a:r>
                      <a:r>
                        <a:rPr kumimoji="1" lang="ja-JP" altLang="en-US" sz="1400" b="0" kern="1200" spc="0" dirty="0" smtClean="0">
                          <a:solidFill>
                            <a:schemeClr val="dk1"/>
                          </a:solidFill>
                          <a:latin typeface="+mn-lt"/>
                          <a:ea typeface="+mn-ea"/>
                          <a:cs typeface="+mn-cs"/>
                        </a:rPr>
                        <a:t>揮発性の高い薬剤の場合</a:t>
                      </a:r>
                      <a:endParaRPr kumimoji="1" lang="en-US" altLang="ja-JP" sz="1400" b="0" kern="1200" spc="0" dirty="0" smtClean="0">
                        <a:solidFill>
                          <a:schemeClr val="dk1"/>
                        </a:solidFill>
                        <a:latin typeface="+mn-lt"/>
                        <a:ea typeface="+mn-ea"/>
                        <a:cs typeface="+mn-cs"/>
                      </a:endParaRPr>
                    </a:p>
                    <a:p>
                      <a:pPr marL="0" lvl="0" algn="l" defTabSz="914400" rtl="0" eaLnBrk="1" latinLnBrk="0" hangingPunct="1">
                        <a:lnSpc>
                          <a:spcPts val="1500"/>
                        </a:lnSpc>
                      </a:pPr>
                      <a:r>
                        <a:rPr kumimoji="1" lang="ja-JP" altLang="en-US" sz="1400" b="0" kern="1200" spc="0" dirty="0" smtClean="0">
                          <a:solidFill>
                            <a:schemeClr val="dk1"/>
                          </a:solidFill>
                          <a:latin typeface="+mn-lt"/>
                          <a:ea typeface="+mn-ea"/>
                          <a:cs typeface="+mn-cs"/>
                        </a:rPr>
                        <a:t>　　</a:t>
                      </a:r>
                      <a:r>
                        <a:rPr kumimoji="1" lang="en-US" altLang="ja-JP" sz="1400" b="0" kern="1200" spc="0" dirty="0" smtClean="0">
                          <a:solidFill>
                            <a:schemeClr val="dk1"/>
                          </a:solidFill>
                          <a:latin typeface="+mn-lt"/>
                          <a:ea typeface="+mn-ea"/>
                          <a:cs typeface="+mn-cs"/>
                        </a:rPr>
                        <a:t>(2) (1)</a:t>
                      </a:r>
                      <a:r>
                        <a:rPr kumimoji="1" lang="ja-JP" altLang="en-US" sz="1400" b="0" kern="1200" spc="0" dirty="0" smtClean="0">
                          <a:solidFill>
                            <a:schemeClr val="dk1"/>
                          </a:solidFill>
                          <a:latin typeface="+mn-lt"/>
                          <a:ea typeface="+mn-ea"/>
                          <a:cs typeface="+mn-cs"/>
                        </a:rPr>
                        <a:t>以外の場合</a:t>
                      </a:r>
                      <a:endParaRPr kumimoji="1" lang="en-US" altLang="ja-JP" sz="1400" b="0" kern="1200" spc="0" dirty="0" smtClean="0">
                        <a:solidFill>
                          <a:schemeClr val="dk1"/>
                        </a:solidFill>
                        <a:latin typeface="+mn-lt"/>
                        <a:ea typeface="+mn-ea"/>
                        <a:cs typeface="+mn-cs"/>
                      </a:endParaRPr>
                    </a:p>
                  </a:txBody>
                  <a:tcPr marL="99060" marR="99060"/>
                </a:tc>
                <a:tc>
                  <a:txBody>
                    <a:bodyPr/>
                    <a:lstStyle/>
                    <a:p>
                      <a:pPr marL="0" lvl="0" algn="ctr" defTabSz="914400" rtl="0" eaLnBrk="1" latinLnBrk="0" hangingPunct="1">
                        <a:lnSpc>
                          <a:spcPts val="1500"/>
                        </a:lnSpc>
                      </a:pPr>
                      <a:endParaRPr kumimoji="1" lang="en-US" altLang="ja-JP" sz="1400" b="0" kern="1200" spc="0" dirty="0" smtClean="0">
                        <a:solidFill>
                          <a:schemeClr val="dk1"/>
                        </a:solidFill>
                        <a:latin typeface="+mn-lt"/>
                        <a:ea typeface="+mn-ea"/>
                        <a:cs typeface="+mn-cs"/>
                      </a:endParaRPr>
                    </a:p>
                    <a:p>
                      <a:pPr marL="0" lvl="0" algn="ctr" defTabSz="914400" rtl="0" eaLnBrk="1" latinLnBrk="0" hangingPunct="1">
                        <a:lnSpc>
                          <a:spcPts val="1500"/>
                        </a:lnSpc>
                      </a:pPr>
                      <a:endParaRPr kumimoji="1" lang="en-US" altLang="ja-JP" sz="1400" b="0" kern="1200" spc="0" dirty="0" smtClean="0">
                        <a:solidFill>
                          <a:schemeClr val="dk1"/>
                        </a:solidFill>
                        <a:latin typeface="+mn-lt"/>
                        <a:ea typeface="+mn-ea"/>
                        <a:cs typeface="+mn-cs"/>
                      </a:endParaRPr>
                    </a:p>
                    <a:p>
                      <a:pPr marL="0" lvl="0" algn="ctr" defTabSz="914400" rtl="0" eaLnBrk="1" latinLnBrk="0" hangingPunct="1">
                        <a:lnSpc>
                          <a:spcPts val="1500"/>
                        </a:lnSpc>
                      </a:pPr>
                      <a:r>
                        <a:rPr kumimoji="1" lang="ja-JP" altLang="en-US" sz="1400" b="0" kern="1200" spc="0" dirty="0" smtClean="0">
                          <a:solidFill>
                            <a:schemeClr val="dk1"/>
                          </a:solidFill>
                          <a:latin typeface="+mn-lt"/>
                          <a:ea typeface="+mn-ea"/>
                          <a:cs typeface="+mn-cs"/>
                        </a:rPr>
                        <a:t>１５０点</a:t>
                      </a:r>
                      <a:endParaRPr kumimoji="1" lang="en-US" altLang="ja-JP" sz="1400" b="0" kern="1200" spc="0" dirty="0" smtClean="0">
                        <a:solidFill>
                          <a:schemeClr val="dk1"/>
                        </a:solidFill>
                        <a:latin typeface="+mn-lt"/>
                        <a:ea typeface="+mn-ea"/>
                        <a:cs typeface="+mn-cs"/>
                      </a:endParaRPr>
                    </a:p>
                    <a:p>
                      <a:pPr marL="0" lvl="0" algn="ctr" defTabSz="914400" rtl="0" eaLnBrk="1" latinLnBrk="0" hangingPunct="1">
                        <a:lnSpc>
                          <a:spcPts val="1500"/>
                        </a:lnSpc>
                      </a:pPr>
                      <a:r>
                        <a:rPr kumimoji="1" lang="ja-JP" altLang="en-US" sz="1400" b="0" kern="1200" spc="0" dirty="0" smtClean="0">
                          <a:solidFill>
                            <a:schemeClr val="dk1"/>
                          </a:solidFill>
                          <a:latin typeface="+mn-lt"/>
                          <a:ea typeface="+mn-ea"/>
                          <a:cs typeface="+mn-cs"/>
                        </a:rPr>
                        <a:t>１００点</a:t>
                      </a:r>
                      <a:endParaRPr kumimoji="1" lang="en-US" altLang="ja-JP" sz="1400" b="0" kern="1200" spc="0" dirty="0" smtClean="0">
                        <a:solidFill>
                          <a:schemeClr val="dk1"/>
                        </a:solidFill>
                        <a:latin typeface="+mn-lt"/>
                        <a:ea typeface="+mn-ea"/>
                        <a:cs typeface="+mn-cs"/>
                      </a:endParaRPr>
                    </a:p>
                  </a:txBody>
                  <a:tcPr marL="99060" marR="99060"/>
                </a:tc>
              </a:tr>
              <a:tr h="278193">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kern="1200" spc="0" dirty="0" smtClean="0">
                          <a:solidFill>
                            <a:schemeClr val="dk1"/>
                          </a:solidFill>
                          <a:latin typeface="+mn-lt"/>
                          <a:ea typeface="+mn-ea"/>
                          <a:cs typeface="+mn-cs"/>
                        </a:rPr>
                        <a:t>　ロ　イ以外の場合</a:t>
                      </a:r>
                      <a:endParaRPr kumimoji="1" lang="en-US" altLang="ja-JP" sz="1400" b="0" kern="1200" spc="0" dirty="0" smtClean="0">
                        <a:solidFill>
                          <a:schemeClr val="dk1"/>
                        </a:solidFill>
                        <a:latin typeface="+mn-lt"/>
                        <a:ea typeface="+mn-ea"/>
                        <a:cs typeface="+mn-cs"/>
                      </a:endParaRPr>
                    </a:p>
                  </a:txBody>
                  <a:tcPr marL="99060" marR="99060"/>
                </a:tc>
                <a:tc>
                  <a:txBody>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kumimoji="1" lang="ja-JP" altLang="en-US" sz="1400" b="0" kern="1200" spc="0" dirty="0" smtClean="0">
                          <a:solidFill>
                            <a:schemeClr val="dk1"/>
                          </a:solidFill>
                          <a:latin typeface="+mn-lt"/>
                          <a:ea typeface="+mn-ea"/>
                          <a:cs typeface="+mn-cs"/>
                        </a:rPr>
                        <a:t>５０点</a:t>
                      </a:r>
                    </a:p>
                  </a:txBody>
                  <a:tcPr marL="99060" marR="99060"/>
                </a:tc>
              </a:tr>
              <a:tr h="1248241">
                <a:tc gridSpan="2">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400" dirty="0" smtClean="0">
                          <a:solidFill>
                            <a:prstClr val="black"/>
                          </a:solidFill>
                          <a:latin typeface="Calibri" pitchFamily="34" charset="0"/>
                        </a:rPr>
                        <a:t>［算定要件（抜粋）］</a:t>
                      </a:r>
                      <a:endParaRPr lang="en-US" altLang="ja-JP" sz="1400" dirty="0" smtClean="0">
                        <a:solidFill>
                          <a:prstClr val="black"/>
                        </a:solidFill>
                        <a:latin typeface="Calibri" pitchFamily="34" charset="0"/>
                      </a:endParaRPr>
                    </a:p>
                    <a:p>
                      <a:pPr marL="174625" lvl="0" indent="-174625" algn="l" defTabSz="914400" rtl="0" eaLnBrk="1" latinLnBrk="0" hangingPunct="1">
                        <a:lnSpc>
                          <a:spcPts val="1500"/>
                        </a:lnSpc>
                        <a:buFont typeface="Arial" panose="020B0604020202020204" pitchFamily="34" charset="0"/>
                        <a:buChar char="•"/>
                      </a:pPr>
                      <a:r>
                        <a:rPr kumimoji="1" lang="ja-JP" altLang="en-US" sz="1400" b="0" kern="1200" spc="0" dirty="0" smtClean="0">
                          <a:solidFill>
                            <a:schemeClr val="dk1"/>
                          </a:solidFill>
                          <a:latin typeface="+mn-lt"/>
                          <a:ea typeface="+mn-ea"/>
                          <a:cs typeface="+mn-cs"/>
                        </a:rPr>
                        <a:t>無菌製剤処理料１のイの</a:t>
                      </a:r>
                      <a:r>
                        <a:rPr kumimoji="1" lang="en-US" altLang="ja-JP" sz="1400" b="0" kern="1200" spc="0" dirty="0" smtClean="0">
                          <a:solidFill>
                            <a:schemeClr val="dk1"/>
                          </a:solidFill>
                          <a:latin typeface="+mn-lt"/>
                          <a:ea typeface="+mn-ea"/>
                          <a:cs typeface="+mn-cs"/>
                        </a:rPr>
                        <a:t>(</a:t>
                      </a:r>
                      <a:r>
                        <a:rPr kumimoji="1" lang="ja-JP" altLang="en-US" sz="1400" b="0" kern="1200" spc="0" dirty="0" smtClean="0">
                          <a:solidFill>
                            <a:schemeClr val="dk1"/>
                          </a:solidFill>
                          <a:latin typeface="+mn-lt"/>
                          <a:ea typeface="+mn-ea"/>
                          <a:cs typeface="+mn-cs"/>
                        </a:rPr>
                        <a:t>１</a:t>
                      </a:r>
                      <a:r>
                        <a:rPr kumimoji="1" lang="en-US" altLang="ja-JP" sz="1400" b="0" kern="1200" spc="0" dirty="0" smtClean="0">
                          <a:solidFill>
                            <a:schemeClr val="dk1"/>
                          </a:solidFill>
                          <a:latin typeface="+mn-lt"/>
                          <a:ea typeface="+mn-ea"/>
                          <a:cs typeface="+mn-cs"/>
                        </a:rPr>
                        <a:t>)</a:t>
                      </a:r>
                      <a:r>
                        <a:rPr kumimoji="1" lang="ja-JP" altLang="en-US" sz="1400" b="0" kern="1200" spc="0" dirty="0" smtClean="0">
                          <a:solidFill>
                            <a:schemeClr val="dk1"/>
                          </a:solidFill>
                          <a:latin typeface="+mn-lt"/>
                          <a:ea typeface="+mn-ea"/>
                          <a:cs typeface="+mn-cs"/>
                        </a:rPr>
                        <a:t>に規定する揮発性の高い薬剤とは、次に掲げる成分を含有する製剤である。 </a:t>
                      </a:r>
                    </a:p>
                    <a:p>
                      <a:pPr marL="363538" lvl="1" indent="0" algn="l" defTabSz="914400" rtl="0" eaLnBrk="1" latinLnBrk="0" hangingPunct="1">
                        <a:lnSpc>
                          <a:spcPts val="1500"/>
                        </a:lnSpc>
                        <a:buFont typeface="Arial" panose="020B0604020202020204" pitchFamily="34" charset="0"/>
                        <a:buNone/>
                      </a:pPr>
                      <a:r>
                        <a:rPr kumimoji="1" lang="ja-JP" altLang="en-US" sz="1400" b="0" kern="1200" spc="0" dirty="0" smtClean="0">
                          <a:solidFill>
                            <a:schemeClr val="dk1"/>
                          </a:solidFill>
                          <a:latin typeface="+mn-lt"/>
                          <a:ea typeface="+mn-ea"/>
                          <a:cs typeface="+mn-cs"/>
                        </a:rPr>
                        <a:t>イホスファミド、シクロホスファミド、ベンダムスチン塩酸塩 </a:t>
                      </a:r>
                      <a:endParaRPr kumimoji="1" lang="en-US" altLang="ja-JP" sz="1400" b="0" kern="1200" spc="0" dirty="0" smtClean="0">
                        <a:solidFill>
                          <a:schemeClr val="dk1"/>
                        </a:solidFill>
                        <a:latin typeface="+mn-lt"/>
                        <a:ea typeface="+mn-ea"/>
                        <a:cs typeface="+mn-cs"/>
                      </a:endParaRPr>
                    </a:p>
                    <a:p>
                      <a:pPr marL="174625" lvl="0" indent="-174625" algn="l" defTabSz="914400" rtl="0" eaLnBrk="1" latinLnBrk="0" hangingPunct="1">
                        <a:lnSpc>
                          <a:spcPts val="1500"/>
                        </a:lnSpc>
                        <a:buFont typeface="Arial" panose="020B0604020202020204" pitchFamily="34" charset="0"/>
                        <a:buChar char="•"/>
                      </a:pPr>
                      <a:r>
                        <a:rPr kumimoji="1" lang="ja-JP" altLang="en-US" sz="1400" b="0" kern="1200" spc="0" dirty="0" smtClean="0">
                          <a:solidFill>
                            <a:schemeClr val="dk1"/>
                          </a:solidFill>
                          <a:latin typeface="+mn-lt"/>
                          <a:ea typeface="+mn-ea"/>
                          <a:cs typeface="+mn-cs"/>
                        </a:rPr>
                        <a:t>安全キャビネットを用いた無菌環境下で無菌製剤処理を行うことが望ましいこと。</a:t>
                      </a:r>
                      <a:endParaRPr kumimoji="1" lang="en-US" altLang="ja-JP" sz="1400" b="0" kern="1200" spc="0" dirty="0" smtClean="0">
                        <a:solidFill>
                          <a:schemeClr val="dk1"/>
                        </a:solidFill>
                        <a:latin typeface="+mn-lt"/>
                        <a:ea typeface="+mn-ea"/>
                        <a:cs typeface="+mn-cs"/>
                      </a:endParaRPr>
                    </a:p>
                  </a:txBody>
                  <a:tcPr marL="99060" marR="99060"/>
                </a:tc>
                <a:tc hMerge="1">
                  <a:txBody>
                    <a:bodyPr/>
                    <a:lstStyle/>
                    <a:p>
                      <a:pPr marL="0" lvl="0" algn="ctr" defTabSz="914400" rtl="0" eaLnBrk="1" latinLnBrk="0" hangingPunct="1"/>
                      <a:endParaRPr kumimoji="1" lang="ja-JP" altLang="en-US" sz="1400" b="0" kern="1200" spc="0" dirty="0" smtClean="0">
                        <a:solidFill>
                          <a:schemeClr val="dk1"/>
                        </a:solidFill>
                        <a:latin typeface="+mn-lt"/>
                        <a:ea typeface="+mn-ea"/>
                        <a:cs typeface="+mn-cs"/>
                      </a:endParaRPr>
                    </a:p>
                  </a:txBody>
                  <a:tcPr marL="99060" marR="99060"/>
                </a:tc>
              </a:tr>
            </a:tbl>
          </a:graphicData>
        </a:graphic>
      </p:graphicFrame>
      <p:graphicFrame>
        <p:nvGraphicFramePr>
          <p:cNvPr id="37" name="表 36"/>
          <p:cNvGraphicFramePr>
            <a:graphicFrameLocks noGrp="1"/>
          </p:cNvGraphicFramePr>
          <p:nvPr>
            <p:extLst/>
          </p:nvPr>
        </p:nvGraphicFramePr>
        <p:xfrm>
          <a:off x="5775656" y="1891744"/>
          <a:ext cx="3803055" cy="2708648"/>
        </p:xfrm>
        <a:graphic>
          <a:graphicData uri="http://schemas.openxmlformats.org/drawingml/2006/table">
            <a:tbl>
              <a:tblPr firstRow="1" bandRow="1">
                <a:tableStyleId>{8A107856-5554-42FB-B03E-39F5DBC370BA}</a:tableStyleId>
              </a:tblPr>
              <a:tblGrid>
                <a:gridCol w="3050020"/>
                <a:gridCol w="753035"/>
              </a:tblGrid>
              <a:tr h="288876">
                <a:tc gridSpan="2">
                  <a:txBody>
                    <a:bodyPr/>
                    <a:lstStyle/>
                    <a:p>
                      <a:pPr lvl="0" algn="ctr">
                        <a:lnSpc>
                          <a:spcPts val="1500"/>
                        </a:lnSpc>
                      </a:pPr>
                      <a:r>
                        <a:rPr kumimoji="1" lang="ja-JP" altLang="en-US" sz="1600" b="1" dirty="0" smtClean="0"/>
                        <a:t>改定</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903392">
                <a:tc>
                  <a:txBody>
                    <a:bodyPr/>
                    <a:lstStyle/>
                    <a:p>
                      <a:pPr marL="0" lvl="0" algn="l" defTabSz="914400" rtl="0" eaLnBrk="1" latinLnBrk="0" hangingPunct="1">
                        <a:lnSpc>
                          <a:spcPts val="1500"/>
                        </a:lnSpc>
                      </a:pPr>
                      <a:r>
                        <a:rPr kumimoji="1" lang="ja-JP" altLang="en-US" sz="1400" b="0" kern="1200" spc="0" dirty="0" smtClean="0">
                          <a:solidFill>
                            <a:schemeClr val="dk1"/>
                          </a:solidFill>
                          <a:latin typeface="+mn-lt"/>
                          <a:ea typeface="+mn-ea"/>
                          <a:cs typeface="+mn-cs"/>
                        </a:rPr>
                        <a:t>無菌製剤処理料１</a:t>
                      </a:r>
                      <a:endParaRPr kumimoji="1" lang="en-US" altLang="ja-JP" sz="1400" b="0" kern="1200" spc="0" dirty="0" smtClean="0">
                        <a:solidFill>
                          <a:schemeClr val="dk1"/>
                        </a:solidFill>
                        <a:latin typeface="+mn-lt"/>
                        <a:ea typeface="+mn-ea"/>
                        <a:cs typeface="+mn-cs"/>
                      </a:endParaRPr>
                    </a:p>
                    <a:p>
                      <a:pPr marL="0" lvl="0" algn="l" defTabSz="914400" rtl="0" eaLnBrk="1" latinLnBrk="0" hangingPunct="1">
                        <a:lnSpc>
                          <a:spcPts val="1500"/>
                        </a:lnSpc>
                      </a:pPr>
                      <a:r>
                        <a:rPr kumimoji="1" lang="ja-JP" altLang="en-US" sz="1400" b="0" kern="1200" spc="0" dirty="0" smtClean="0">
                          <a:solidFill>
                            <a:schemeClr val="dk1"/>
                          </a:solidFill>
                          <a:latin typeface="+mn-lt"/>
                          <a:ea typeface="+mn-ea"/>
                          <a:cs typeface="+mn-cs"/>
                        </a:rPr>
                        <a:t>　イ　閉鎖式接続器具を使用した場合</a:t>
                      </a:r>
                      <a:endParaRPr kumimoji="1" lang="en-US" altLang="ja-JP" sz="1400" b="0" kern="1200" spc="0" dirty="0" smtClean="0">
                        <a:solidFill>
                          <a:schemeClr val="dk1"/>
                        </a:solidFill>
                        <a:latin typeface="+mn-lt"/>
                        <a:ea typeface="+mn-ea"/>
                        <a:cs typeface="+mn-cs"/>
                      </a:endParaRPr>
                    </a:p>
                    <a:p>
                      <a:pPr marL="0" lvl="0" algn="l" defTabSz="914400" rtl="0" eaLnBrk="1" latinLnBrk="0" hangingPunct="1">
                        <a:lnSpc>
                          <a:spcPts val="1500"/>
                        </a:lnSpc>
                      </a:pPr>
                      <a:r>
                        <a:rPr kumimoji="1" lang="ja-JP" altLang="en-US" sz="1400" b="0" kern="1200" spc="0" dirty="0" smtClean="0">
                          <a:solidFill>
                            <a:schemeClr val="dk1"/>
                          </a:solidFill>
                          <a:latin typeface="+mn-lt"/>
                          <a:ea typeface="+mn-ea"/>
                          <a:cs typeface="+mn-cs"/>
                        </a:rPr>
                        <a:t>　　　</a:t>
                      </a:r>
                      <a:r>
                        <a:rPr lang="ja-JP" altLang="en-US" sz="1400" b="1" u="sng" dirty="0" smtClean="0">
                          <a:solidFill>
                            <a:srgbClr val="0070C0"/>
                          </a:solidFill>
                          <a:latin typeface="ＭＳ Ｐゴシック" panose="020B0600070205080204" pitchFamily="50" charset="-128"/>
                          <a:ea typeface="+mn-ea"/>
                        </a:rPr>
                        <a:t>（薬剤による区別を削除）</a:t>
                      </a:r>
                      <a:endParaRPr lang="en-US" altLang="ja-JP" sz="1400" b="1" u="sng" dirty="0" smtClean="0">
                        <a:solidFill>
                          <a:srgbClr val="0070C0"/>
                        </a:solidFill>
                        <a:latin typeface="ＭＳ Ｐゴシック" panose="020B0600070205080204" pitchFamily="50" charset="-128"/>
                        <a:ea typeface="+mn-ea"/>
                      </a:endParaRPr>
                    </a:p>
                    <a:p>
                      <a:pPr marL="0" lvl="0" algn="l" defTabSz="914400" rtl="0" eaLnBrk="1" latinLnBrk="0" hangingPunct="1">
                        <a:lnSpc>
                          <a:spcPts val="1500"/>
                        </a:lnSpc>
                      </a:pPr>
                      <a:endParaRPr lang="en-US" altLang="ja-JP" sz="1400" b="1" u="sng" dirty="0" smtClean="0">
                        <a:solidFill>
                          <a:srgbClr val="0070C0"/>
                        </a:solidFill>
                        <a:latin typeface="ＭＳ Ｐゴシック" panose="020B0600070205080204" pitchFamily="50" charset="-128"/>
                        <a:ea typeface="+mn-ea"/>
                      </a:endParaRPr>
                    </a:p>
                  </a:txBody>
                  <a:tcPr marL="99060" marR="99060"/>
                </a:tc>
                <a:tc>
                  <a:txBody>
                    <a:bodyPr/>
                    <a:lstStyle/>
                    <a:p>
                      <a:pPr marL="0" marR="0" lvl="0" indent="0" algn="ctr" defTabSz="914400" rtl="0" eaLnBrk="1" fontAlgn="auto" latinLnBrk="0" hangingPunct="1">
                        <a:lnSpc>
                          <a:spcPts val="15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p>
                      <a:pPr marL="0" marR="0" lvl="0" indent="0" algn="ctr" defTabSz="914400" rtl="0" eaLnBrk="1" fontAlgn="auto" latinLnBrk="0" hangingPunct="1">
                        <a:lnSpc>
                          <a:spcPts val="15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１８０点</a:t>
                      </a:r>
                      <a:endParaRPr lang="en-US" altLang="ja-JP" sz="1400" b="1" u="sng" dirty="0" smtClean="0">
                        <a:solidFill>
                          <a:srgbClr val="0070C0"/>
                        </a:solidFill>
                        <a:latin typeface="ＭＳ Ｐゴシック" panose="020B0600070205080204" pitchFamily="50" charset="-128"/>
                        <a:ea typeface="+mn-ea"/>
                      </a:endParaRPr>
                    </a:p>
                    <a:p>
                      <a:pPr marL="0" marR="0" lvl="0" indent="0" algn="ctr" defTabSz="914400" rtl="0" eaLnBrk="1" fontAlgn="auto" latinLnBrk="0" hangingPunct="1">
                        <a:lnSpc>
                          <a:spcPts val="15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p>
                      <a:pPr marL="0" marR="0" lvl="0" indent="0" algn="ctr" defTabSz="914400" rtl="0" eaLnBrk="1" fontAlgn="auto" latinLnBrk="0" hangingPunct="1">
                        <a:lnSpc>
                          <a:spcPts val="15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txBody>
                  <a:tcPr marL="99060" marR="99060"/>
                </a:tc>
              </a:tr>
              <a:tr h="281001">
                <a:tc>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400" b="0" kern="1200" spc="0" dirty="0" smtClean="0">
                          <a:solidFill>
                            <a:schemeClr val="dk1"/>
                          </a:solidFill>
                          <a:latin typeface="+mn-lt"/>
                          <a:ea typeface="+mn-ea"/>
                          <a:cs typeface="+mn-cs"/>
                        </a:rPr>
                        <a:t>　ロ　イ以外の場合</a:t>
                      </a:r>
                      <a:endParaRPr kumimoji="1" lang="en-US" altLang="ja-JP" sz="1400" b="0" kern="1200" spc="0" dirty="0" smtClean="0">
                        <a:solidFill>
                          <a:schemeClr val="dk1"/>
                        </a:solidFill>
                        <a:latin typeface="+mn-lt"/>
                        <a:ea typeface="+mn-ea"/>
                        <a:cs typeface="+mn-cs"/>
                      </a:endParaRPr>
                    </a:p>
                  </a:txBody>
                  <a:tcPr marL="99060" marR="99060"/>
                </a:tc>
                <a:tc>
                  <a:txBody>
                    <a:bodyPr/>
                    <a:lstStyle/>
                    <a:p>
                      <a:pPr marL="0" marR="0" lvl="0" indent="0" algn="ctr" defTabSz="914400" rtl="0" eaLnBrk="1" fontAlgn="auto" latinLnBrk="0" hangingPunct="1">
                        <a:lnSpc>
                          <a:spcPts val="15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４５点</a:t>
                      </a:r>
                      <a:endParaRPr lang="en-US" altLang="ja-JP" sz="1400" b="1" u="sng" dirty="0" smtClean="0">
                        <a:solidFill>
                          <a:srgbClr val="0070C0"/>
                        </a:solidFill>
                        <a:latin typeface="ＭＳ Ｐゴシック" panose="020B0600070205080204" pitchFamily="50" charset="-128"/>
                        <a:ea typeface="+mn-ea"/>
                      </a:endParaRPr>
                    </a:p>
                  </a:txBody>
                  <a:tcPr marL="99060" marR="99060"/>
                </a:tc>
              </a:tr>
              <a:tr h="1230330">
                <a:tc gridSpan="2">
                  <a:txBody>
                    <a:bodyPr/>
                    <a:lstStyle/>
                    <a:p>
                      <a:pPr marL="0" marR="0" lvl="0" indent="0" algn="l" defTabSz="914400" rtl="0" eaLnBrk="1" fontAlgn="auto" latinLnBrk="0" hangingPunct="1">
                        <a:lnSpc>
                          <a:spcPts val="1500"/>
                        </a:lnSpc>
                        <a:spcBef>
                          <a:spcPts val="0"/>
                        </a:spcBef>
                        <a:spcAft>
                          <a:spcPts val="0"/>
                        </a:spcAft>
                        <a:buClrTx/>
                        <a:buSzTx/>
                        <a:buFontTx/>
                        <a:buNone/>
                        <a:tabLst/>
                        <a:defRPr/>
                      </a:pPr>
                      <a:r>
                        <a:rPr lang="ja-JP" altLang="en-US" sz="1400" dirty="0" smtClean="0">
                          <a:solidFill>
                            <a:prstClr val="black"/>
                          </a:solidFill>
                          <a:latin typeface="Calibri" pitchFamily="34" charset="0"/>
                        </a:rPr>
                        <a:t>［算定要件（抜粋）］</a:t>
                      </a:r>
                      <a:endParaRPr lang="en-US" altLang="ja-JP" sz="1400" dirty="0" smtClean="0">
                        <a:solidFill>
                          <a:prstClr val="black"/>
                        </a:solidFill>
                        <a:latin typeface="Calibri" pitchFamily="34" charset="0"/>
                      </a:endParaRPr>
                    </a:p>
                    <a:p>
                      <a:pPr marL="0" lvl="0" algn="l" defTabSz="914400" rtl="0" eaLnBrk="1" latinLnBrk="0" hangingPunct="1">
                        <a:lnSpc>
                          <a:spcPts val="1500"/>
                        </a:lnSpc>
                      </a:pPr>
                      <a:r>
                        <a:rPr lang="ja-JP" altLang="en-US" sz="1400" b="1" u="sng" dirty="0" smtClean="0">
                          <a:solidFill>
                            <a:srgbClr val="0070C0"/>
                          </a:solidFill>
                          <a:latin typeface="ＭＳ Ｐゴシック" panose="020B0600070205080204" pitchFamily="50" charset="-128"/>
                          <a:ea typeface="+mn-ea"/>
                        </a:rPr>
                        <a:t>（薬剤による区別を削除）</a:t>
                      </a:r>
                      <a:endParaRPr lang="en-US" altLang="ja-JP" sz="1400" b="1" u="sng" dirty="0" smtClean="0">
                        <a:solidFill>
                          <a:srgbClr val="0070C0"/>
                        </a:solidFill>
                        <a:latin typeface="ＭＳ Ｐゴシック" panose="020B0600070205080204" pitchFamily="50" charset="-128"/>
                        <a:ea typeface="+mn-ea"/>
                      </a:endParaRPr>
                    </a:p>
                    <a:p>
                      <a:pPr marL="0" lvl="0" algn="l" defTabSz="914400" rtl="0" eaLnBrk="1" latinLnBrk="0" hangingPunct="1">
                        <a:lnSpc>
                          <a:spcPts val="1500"/>
                        </a:lnSpc>
                      </a:pPr>
                      <a:endParaRPr lang="en-US" altLang="ja-JP" sz="1400" b="1" u="sng" dirty="0" smtClean="0">
                        <a:solidFill>
                          <a:srgbClr val="0070C0"/>
                        </a:solidFill>
                        <a:latin typeface="ＭＳ Ｐゴシック" panose="020B0600070205080204" pitchFamily="50" charset="-128"/>
                        <a:ea typeface="+mn-ea"/>
                      </a:endParaRPr>
                    </a:p>
                    <a:p>
                      <a:pPr marL="0" lvl="0" algn="l" defTabSz="914400" rtl="0" eaLnBrk="1" latinLnBrk="0" hangingPunct="1">
                        <a:lnSpc>
                          <a:spcPts val="1500"/>
                        </a:lnSpc>
                      </a:pPr>
                      <a:endParaRPr lang="en-US" altLang="ja-JP" sz="1400" b="1" u="sng" dirty="0" smtClean="0">
                        <a:solidFill>
                          <a:srgbClr val="0070C0"/>
                        </a:solidFill>
                        <a:latin typeface="ＭＳ Ｐゴシック" panose="020B0600070205080204" pitchFamily="50" charset="-128"/>
                        <a:ea typeface="+mn-ea"/>
                      </a:endParaRPr>
                    </a:p>
                    <a:p>
                      <a:pPr marL="174625" lvl="0" indent="-174625" algn="l" defTabSz="914400" rtl="0" eaLnBrk="1" latinLnBrk="0" hangingPunct="1">
                        <a:lnSpc>
                          <a:spcPts val="1500"/>
                        </a:lnSpc>
                        <a:buFont typeface="Arial" panose="020B0604020202020204" pitchFamily="34" charset="0"/>
                        <a:buChar char="•"/>
                      </a:pPr>
                      <a:r>
                        <a:rPr kumimoji="1" lang="ja-JP" altLang="en-US" sz="1400" b="1" u="sng" kern="1200" dirty="0" smtClean="0">
                          <a:solidFill>
                            <a:srgbClr val="0070C0"/>
                          </a:solidFill>
                          <a:latin typeface="ＭＳ Ｐゴシック" panose="020B0600070205080204" pitchFamily="50" charset="-128"/>
                          <a:ea typeface="+mn-ea"/>
                          <a:cs typeface="+mn-cs"/>
                        </a:rPr>
                        <a:t>安全キャビネットを用いた無菌環境下で無菌製剤処理を行うこと。</a:t>
                      </a:r>
                      <a:endParaRPr kumimoji="1" lang="en-US" altLang="ja-JP" sz="1400" b="1" u="sng" kern="1200" dirty="0" smtClean="0">
                        <a:solidFill>
                          <a:srgbClr val="0070C0"/>
                        </a:solidFill>
                        <a:latin typeface="ＭＳ Ｐゴシック" panose="020B0600070205080204" pitchFamily="50" charset="-128"/>
                        <a:ea typeface="+mn-ea"/>
                        <a:cs typeface="+mn-cs"/>
                      </a:endParaRPr>
                    </a:p>
                  </a:txBody>
                  <a:tcPr marL="99060" marR="99060"/>
                </a:tc>
                <a:tc hMerge="1">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txBody>
                  <a:tcPr marL="99060" marR="99060"/>
                </a:tc>
              </a:tr>
            </a:tbl>
          </a:graphicData>
        </a:graphic>
      </p:graphicFrame>
      <p:pic>
        <p:nvPicPr>
          <p:cNvPr id="12" name="Picture 11" descr="blasa"/>
          <p:cNvPicPr>
            <a:picLocks noChangeAspect="1" noChangeArrowheads="1"/>
          </p:cNvPicPr>
          <p:nvPr/>
        </p:nvPicPr>
        <p:blipFill>
          <a:blip r:embed="rId3" cstate="print"/>
          <a:srcRect/>
          <a:stretch>
            <a:fillRect/>
          </a:stretch>
        </p:blipFill>
        <p:spPr bwMode="auto">
          <a:xfrm>
            <a:off x="7361391" y="4668555"/>
            <a:ext cx="1269346" cy="1012295"/>
          </a:xfrm>
          <a:prstGeom prst="rect">
            <a:avLst/>
          </a:prstGeom>
          <a:noFill/>
          <a:ln w="9525">
            <a:noFill/>
            <a:miter lim="800000"/>
            <a:headEnd/>
            <a:tailEnd/>
          </a:ln>
        </p:spPr>
      </p:pic>
      <p:sp>
        <p:nvSpPr>
          <p:cNvPr id="14" name="テキスト ボックス 13"/>
          <p:cNvSpPr txBox="1"/>
          <p:nvPr/>
        </p:nvSpPr>
        <p:spPr>
          <a:xfrm>
            <a:off x="376255" y="5174703"/>
            <a:ext cx="7408630" cy="307777"/>
          </a:xfrm>
          <a:prstGeom prst="rect">
            <a:avLst/>
          </a:prstGeom>
          <a:noFill/>
        </p:spPr>
        <p:txBody>
          <a:bodyPr wrap="square" rtlCol="0">
            <a:spAutoFit/>
          </a:bodyPr>
          <a:lstStyle/>
          <a:p>
            <a:r>
              <a:rPr lang="ja-JP" altLang="en-US" sz="1400" dirty="0" smtClean="0">
                <a:solidFill>
                  <a:prstClr val="black"/>
                </a:solidFill>
              </a:rPr>
              <a:t>バイアル用接続</a:t>
            </a:r>
            <a:r>
              <a:rPr lang="ja-JP" altLang="en-US" sz="1400" dirty="0">
                <a:solidFill>
                  <a:prstClr val="black"/>
                </a:solidFill>
              </a:rPr>
              <a:t>器具：バイアルの内外の差圧を調節することにより薬剤の飛散を防</a:t>
            </a:r>
            <a:r>
              <a:rPr lang="ja-JP" altLang="en-US" sz="1400" dirty="0" smtClean="0">
                <a:solidFill>
                  <a:prstClr val="black"/>
                </a:solidFill>
              </a:rPr>
              <a:t>止する。</a:t>
            </a:r>
            <a:endParaRPr lang="ja-JP" altLang="en-US" sz="1400" dirty="0">
              <a:solidFill>
                <a:prstClr val="black"/>
              </a:solidFill>
            </a:endParaRPr>
          </a:p>
        </p:txBody>
      </p:sp>
      <p:sp>
        <p:nvSpPr>
          <p:cNvPr id="20" name="Rectangle 37"/>
          <p:cNvSpPr>
            <a:spLocks noChangeArrowheads="1"/>
          </p:cNvSpPr>
          <p:nvPr/>
        </p:nvSpPr>
        <p:spPr bwMode="auto">
          <a:xfrm>
            <a:off x="149802" y="6036042"/>
            <a:ext cx="9555747" cy="756000"/>
          </a:xfrm>
          <a:prstGeom prst="rect">
            <a:avLst/>
          </a:prstGeom>
          <a:solidFill>
            <a:srgbClr val="FFFFAF">
              <a:alpha val="49804"/>
            </a:srgbClr>
          </a:solidFill>
          <a:ln w="9525">
            <a:solidFill>
              <a:schemeClr val="tx1"/>
            </a:solidFill>
            <a:miter lim="800000"/>
            <a:headEnd/>
            <a:tailEnd/>
          </a:ln>
        </p:spPr>
        <p:txBody>
          <a:bodyPr tIns="99692"/>
          <a:lstStyle/>
          <a:p>
            <a:pPr marL="164127" indent="-164127">
              <a:spcBef>
                <a:spcPct val="20000"/>
              </a:spcBef>
              <a:buFont typeface="Wingdings" pitchFamily="2" charset="2"/>
              <a:buChar char="Ø"/>
              <a:defRPr/>
            </a:pPr>
            <a:r>
              <a:rPr lang="ja-JP" altLang="en-US" dirty="0">
                <a:solidFill>
                  <a:prstClr val="black"/>
                </a:solidFill>
              </a:rPr>
              <a:t>　腋窩多汗症に対するボツリヌス注射について</a:t>
            </a:r>
            <a:r>
              <a:rPr lang="ja-JP" altLang="en-US" dirty="0" smtClean="0">
                <a:solidFill>
                  <a:prstClr val="black"/>
                </a:solidFill>
              </a:rPr>
              <a:t>、項目</a:t>
            </a:r>
            <a:r>
              <a:rPr lang="ja-JP" altLang="en-US" dirty="0">
                <a:solidFill>
                  <a:prstClr val="black"/>
                </a:solidFill>
              </a:rPr>
              <a:t>を新設</a:t>
            </a:r>
            <a:r>
              <a:rPr lang="ja-JP" altLang="en-US" dirty="0" smtClean="0">
                <a:solidFill>
                  <a:prstClr val="black"/>
                </a:solidFill>
              </a:rPr>
              <a:t>する</a:t>
            </a:r>
            <a:endParaRPr lang="en-US" altLang="ja-JP" dirty="0">
              <a:solidFill>
                <a:prstClr val="black"/>
              </a:solidFill>
            </a:endParaRPr>
          </a:p>
          <a:p>
            <a:pPr>
              <a:spcBef>
                <a:spcPct val="20000"/>
              </a:spcBef>
              <a:defRPr/>
            </a:pPr>
            <a:r>
              <a:rPr lang="ja-JP" altLang="en-US" dirty="0">
                <a:solidFill>
                  <a:srgbClr val="0070C0"/>
                </a:solidFill>
                <a:latin typeface="ＭＳ Ｐゴシック" panose="020B0600070205080204" pitchFamily="50" charset="-128"/>
              </a:rPr>
              <a:t>　　　　　　</a:t>
            </a:r>
            <a:r>
              <a:rPr lang="ja-JP" altLang="en-US" b="1" u="sng" dirty="0">
                <a:solidFill>
                  <a:srgbClr val="0070C0"/>
                </a:solidFill>
                <a:latin typeface="ＭＳ Ｐゴシック" panose="020B0600070205080204" pitchFamily="50" charset="-128"/>
              </a:rPr>
              <a:t>（新）　腋窩多汗症注射（片側につき）　　　２００点</a:t>
            </a:r>
            <a:endParaRPr lang="en-US" altLang="ja-JP" b="1" u="sng" dirty="0">
              <a:solidFill>
                <a:srgbClr val="0070C0"/>
              </a:solidFill>
              <a:latin typeface="ＭＳ Ｐゴシック" panose="020B0600070205080204" pitchFamily="50" charset="-128"/>
            </a:endParaRPr>
          </a:p>
          <a:p>
            <a:pPr>
              <a:spcBef>
                <a:spcPct val="20000"/>
              </a:spcBef>
              <a:defRPr/>
            </a:pPr>
            <a:endParaRPr lang="ja-JP" altLang="en-US" sz="1600" dirty="0">
              <a:solidFill>
                <a:prstClr val="black"/>
              </a:solidFill>
            </a:endParaRPr>
          </a:p>
        </p:txBody>
      </p:sp>
      <p:sp>
        <p:nvSpPr>
          <p:cNvPr id="21" name="Rectangle 36"/>
          <p:cNvSpPr>
            <a:spLocks noChangeArrowheads="1"/>
          </p:cNvSpPr>
          <p:nvPr/>
        </p:nvSpPr>
        <p:spPr bwMode="auto">
          <a:xfrm>
            <a:off x="149790" y="5762561"/>
            <a:ext cx="2570962" cy="345044"/>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1850" kern="0" dirty="0">
                <a:solidFill>
                  <a:prstClr val="black"/>
                </a:solidFill>
              </a:rPr>
              <a:t>⑦</a:t>
            </a:r>
            <a:r>
              <a:rPr kumimoji="0" lang="ja-JP" altLang="en-US" sz="1850" kern="0" dirty="0" smtClean="0">
                <a:solidFill>
                  <a:prstClr val="black"/>
                </a:solidFill>
              </a:rPr>
              <a:t>新規</a:t>
            </a:r>
            <a:r>
              <a:rPr kumimoji="0" lang="ja-JP" altLang="en-US" sz="1850" kern="0" dirty="0">
                <a:solidFill>
                  <a:prstClr val="black"/>
                </a:solidFill>
              </a:rPr>
              <a:t>技術の保険導入</a:t>
            </a:r>
          </a:p>
        </p:txBody>
      </p:sp>
      <p:sp>
        <p:nvSpPr>
          <p:cNvPr id="16" name="Rectangle 36"/>
          <p:cNvSpPr>
            <a:spLocks noChangeArrowheads="1"/>
          </p:cNvSpPr>
          <p:nvPr/>
        </p:nvSpPr>
        <p:spPr bwMode="auto">
          <a:xfrm>
            <a:off x="149790" y="780594"/>
            <a:ext cx="2931002" cy="396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⑥</a:t>
            </a:r>
            <a:r>
              <a:rPr lang="ja-JP" altLang="en-US" sz="2000" dirty="0" smtClean="0">
                <a:solidFill>
                  <a:prstClr val="black"/>
                </a:solidFill>
              </a:rPr>
              <a:t>無菌製剤処理の評価</a:t>
            </a:r>
            <a:endParaRPr lang="ja-JP" altLang="en-US" sz="2000" dirty="0">
              <a:solidFill>
                <a:prstClr val="black"/>
              </a:solidFill>
            </a:endParaRPr>
          </a:p>
        </p:txBody>
      </p:sp>
      <p:sp>
        <p:nvSpPr>
          <p:cNvPr id="6" name="スライド番号プレースホルダー 5"/>
          <p:cNvSpPr>
            <a:spLocks noGrp="1"/>
          </p:cNvSpPr>
          <p:nvPr>
            <p:ph type="sldNum" sz="quarter" idx="12"/>
          </p:nvPr>
        </p:nvSpPr>
        <p:spPr/>
        <p:txBody>
          <a:bodyPr/>
          <a:lstStyle/>
          <a:p>
            <a:fld id="{3CD7FEE9-580A-4EA0-A7DE-8D177AC2609D}" type="slidenum">
              <a:rPr lang="ja-JP" altLang="en-US" smtClean="0">
                <a:solidFill>
                  <a:prstClr val="black"/>
                </a:solidFill>
              </a:rPr>
              <a:pPr/>
              <a:t>132</a:t>
            </a:fld>
            <a:endParaRPr lang="ja-JP" altLang="en-US" dirty="0">
              <a:solidFill>
                <a:prstClr val="black"/>
              </a:solidFill>
            </a:endParaRPr>
          </a:p>
        </p:txBody>
      </p:sp>
      <p:sp>
        <p:nvSpPr>
          <p:cNvPr id="18"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3" name="右矢印 12"/>
          <p:cNvSpPr/>
          <p:nvPr/>
        </p:nvSpPr>
        <p:spPr>
          <a:xfrm>
            <a:off x="5313041" y="2564972"/>
            <a:ext cx="306415"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5" name="テキスト ボックス 14"/>
          <p:cNvSpPr txBox="1"/>
          <p:nvPr/>
        </p:nvSpPr>
        <p:spPr>
          <a:xfrm>
            <a:off x="8193360" y="1491278"/>
            <a:ext cx="14401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401</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408-409</a:t>
            </a:r>
            <a:endParaRPr lang="en-US" altLang="ja-JP" sz="1100" dirty="0" smtClean="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48136199"/>
      </p:ext>
    </p:extLst>
  </p:cSld>
  <p:clrMapOvr>
    <a:masterClrMapping/>
  </p:clrMapOvr>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239961" y="3687781"/>
            <a:ext cx="9540461" cy="1648038"/>
          </a:xfrm>
          <a:prstGeom prst="rect">
            <a:avLst/>
          </a:prstGeom>
          <a:solidFill>
            <a:srgbClr val="FFFFAF">
              <a:alpha val="49804"/>
            </a:srgbClr>
          </a:solidFill>
          <a:ln w="9525">
            <a:solidFill>
              <a:schemeClr val="tx1"/>
            </a:solidFill>
            <a:miter lim="800000"/>
            <a:headEnd/>
            <a:tailEnd/>
          </a:ln>
        </p:spPr>
        <p:txBody>
          <a:bodyPr tIns="108000"/>
          <a:lstStyle/>
          <a:p>
            <a:pPr marL="177800" indent="-177800">
              <a:spcBef>
                <a:spcPct val="20000"/>
              </a:spcBef>
              <a:buFont typeface="Wingdings" pitchFamily="2" charset="2"/>
              <a:buChar char="Ø"/>
              <a:defRPr/>
            </a:pPr>
            <a:r>
              <a:rPr lang="ja-JP" altLang="en-US" sz="1400" dirty="0" smtClean="0">
                <a:solidFill>
                  <a:prstClr val="black"/>
                </a:solidFill>
              </a:rPr>
              <a:t>　てんかん</a:t>
            </a:r>
            <a:r>
              <a:rPr lang="ja-JP" altLang="en-US" sz="1400" dirty="0">
                <a:solidFill>
                  <a:prstClr val="black"/>
                </a:solidFill>
              </a:rPr>
              <a:t>に関する高度な診療を遠隔地でも受けられる</a:t>
            </a:r>
            <a:r>
              <a:rPr lang="ja-JP" altLang="en-US" sz="1400" dirty="0" smtClean="0">
                <a:solidFill>
                  <a:prstClr val="black"/>
                </a:solidFill>
              </a:rPr>
              <a:t>よう、十分</a:t>
            </a:r>
            <a:r>
              <a:rPr lang="ja-JP" altLang="en-US" sz="1400" dirty="0">
                <a:solidFill>
                  <a:prstClr val="black"/>
                </a:solidFill>
              </a:rPr>
              <a:t>な体制が</a:t>
            </a:r>
            <a:r>
              <a:rPr lang="ja-JP" altLang="en-US" sz="1400" dirty="0" smtClean="0">
                <a:solidFill>
                  <a:prstClr val="black"/>
                </a:solidFill>
              </a:rPr>
              <a:t>整備された医療機関に遠隔で脳波診断を委託した場合、脳波検査判断料１を算定できることとする</a:t>
            </a:r>
            <a:endParaRPr lang="en-US" altLang="ja-JP" dirty="0">
              <a:solidFill>
                <a:prstClr val="black"/>
              </a:solidFill>
            </a:endParaRPr>
          </a:p>
        </p:txBody>
      </p:sp>
      <p:sp>
        <p:nvSpPr>
          <p:cNvPr id="10" name="Rectangle 37"/>
          <p:cNvSpPr>
            <a:spLocks noChangeArrowheads="1"/>
          </p:cNvSpPr>
          <p:nvPr/>
        </p:nvSpPr>
        <p:spPr bwMode="auto">
          <a:xfrm>
            <a:off x="239961" y="5614113"/>
            <a:ext cx="9540461" cy="1225473"/>
          </a:xfrm>
          <a:prstGeom prst="rect">
            <a:avLst/>
          </a:prstGeom>
          <a:solidFill>
            <a:srgbClr val="FFFFAF">
              <a:alpha val="49804"/>
            </a:srgbClr>
          </a:solidFill>
          <a:ln w="9525">
            <a:solidFill>
              <a:schemeClr val="tx1"/>
            </a:solidFill>
            <a:miter lim="800000"/>
            <a:headEnd/>
            <a:tailEnd/>
          </a:ln>
        </p:spPr>
        <p:txBody>
          <a:bodyPr tIns="108000"/>
          <a:lstStyle/>
          <a:p>
            <a:pPr marL="177800" indent="-177800">
              <a:spcBef>
                <a:spcPct val="20000"/>
              </a:spcBef>
              <a:buFont typeface="Wingdings" pitchFamily="2" charset="2"/>
              <a:buChar char="Ø"/>
              <a:defRPr/>
            </a:pPr>
            <a:r>
              <a:rPr lang="ja-JP" altLang="en-US" sz="1400" dirty="0" smtClean="0">
                <a:solidFill>
                  <a:prstClr val="black"/>
                </a:solidFill>
              </a:rPr>
              <a:t>　医療</a:t>
            </a:r>
            <a:r>
              <a:rPr lang="ja-JP" altLang="en-US" sz="1400" dirty="0">
                <a:solidFill>
                  <a:prstClr val="black"/>
                </a:solidFill>
              </a:rPr>
              <a:t>技術評価分科会での</a:t>
            </a:r>
            <a:r>
              <a:rPr lang="ja-JP" altLang="en-US" sz="1400" dirty="0" smtClean="0">
                <a:solidFill>
                  <a:prstClr val="black"/>
                </a:solidFill>
              </a:rPr>
              <a:t>評価を踏まえ、神経学的検査及び筋電図検査の評価の引き上げ等を行う</a:t>
            </a:r>
            <a:endParaRPr lang="en-US" altLang="ja-JP" sz="1400" dirty="0" smtClean="0">
              <a:solidFill>
                <a:prstClr val="black"/>
              </a:solidFill>
            </a:endParaRPr>
          </a:p>
          <a:p>
            <a:pPr>
              <a:spcBef>
                <a:spcPct val="20000"/>
              </a:spcBef>
              <a:defRPr/>
            </a:pPr>
            <a:endParaRPr lang="en-US" altLang="ja-JP" sz="1400" dirty="0">
              <a:solidFill>
                <a:prstClr val="black"/>
              </a:solidFill>
            </a:endParaRPr>
          </a:p>
        </p:txBody>
      </p:sp>
      <p:graphicFrame>
        <p:nvGraphicFramePr>
          <p:cNvPr id="17" name="表 16"/>
          <p:cNvGraphicFramePr>
            <a:graphicFrameLocks noGrp="1"/>
          </p:cNvGraphicFramePr>
          <p:nvPr>
            <p:extLst/>
          </p:nvPr>
        </p:nvGraphicFramePr>
        <p:xfrm>
          <a:off x="1100409" y="5987415"/>
          <a:ext cx="6553201" cy="777240"/>
        </p:xfrm>
        <a:graphic>
          <a:graphicData uri="http://schemas.openxmlformats.org/drawingml/2006/table">
            <a:tbl>
              <a:tblPr firstRow="1" bandRow="1">
                <a:tableStyleId>{8A107856-5554-42FB-B03E-39F5DBC370BA}</a:tableStyleId>
              </a:tblPr>
              <a:tblGrid>
                <a:gridCol w="4619625"/>
                <a:gridCol w="966788"/>
                <a:gridCol w="966788"/>
              </a:tblGrid>
              <a:tr h="214186">
                <a:tc>
                  <a:txBody>
                    <a:bodyPr/>
                    <a:lstStyle/>
                    <a:p>
                      <a:pPr marL="0" lvl="0" algn="l" defTabSz="914400" rtl="0" eaLnBrk="1" latinLnBrk="0" hangingPunct="1"/>
                      <a:endParaRPr kumimoji="1" lang="en-US" altLang="ja-JP" sz="1100" b="0" kern="1200" spc="0" dirty="0" smtClean="0">
                        <a:solidFill>
                          <a:schemeClr val="dk1"/>
                        </a:solidFill>
                        <a:latin typeface="+mn-lt"/>
                        <a:ea typeface="+mn-ea"/>
                        <a:cs typeface="+mn-cs"/>
                      </a:endParaRPr>
                    </a:p>
                  </a:txBody>
                  <a:tcPr marL="99060" marR="9906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smtClean="0"/>
                        <a:t>現行</a:t>
                      </a:r>
                      <a:endParaRPr kumimoji="1" lang="en-US" altLang="ja-JP" sz="1100" b="0" kern="1200" spc="0" dirty="0" smtClean="0">
                        <a:solidFill>
                          <a:schemeClr val="dk1"/>
                        </a:solidFill>
                        <a:latin typeface="+mn-lt"/>
                        <a:ea typeface="+mn-ea"/>
                        <a:cs typeface="+mn-cs"/>
                      </a:endParaRPr>
                    </a:p>
                  </a:txBody>
                  <a:tcPr marL="99060" marR="9906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dirty="0" smtClean="0"/>
                        <a:t>改定</a:t>
                      </a:r>
                    </a:p>
                  </a:txBody>
                  <a:tcPr marL="99060" marR="99060"/>
                </a:tc>
              </a:tr>
              <a:tr h="214186">
                <a:tc>
                  <a:txBody>
                    <a:bodyPr/>
                    <a:lstStyle/>
                    <a:p>
                      <a:pPr marL="0" lvl="0" algn="l" defTabSz="914400" rtl="0" eaLnBrk="1" latinLnBrk="0" hangingPunct="1"/>
                      <a:r>
                        <a:rPr kumimoji="1" lang="ja-JP" altLang="en-US" sz="1100" b="0" kern="1200" spc="0" dirty="0" smtClean="0">
                          <a:solidFill>
                            <a:schemeClr val="dk1"/>
                          </a:solidFill>
                          <a:latin typeface="+mn-lt"/>
                          <a:ea typeface="+mn-ea"/>
                          <a:cs typeface="+mn-cs"/>
                        </a:rPr>
                        <a:t>神経学的検査</a:t>
                      </a:r>
                      <a:endParaRPr kumimoji="1" lang="en-US" altLang="ja-JP" sz="1100" b="0" kern="1200" spc="0" dirty="0" smtClean="0">
                        <a:solidFill>
                          <a:schemeClr val="dk1"/>
                        </a:solidFill>
                        <a:latin typeface="+mn-lt"/>
                        <a:ea typeface="+mn-ea"/>
                        <a:cs typeface="+mn-cs"/>
                      </a:endParaRPr>
                    </a:p>
                  </a:txBody>
                  <a:tcPr marL="99060" marR="99060"/>
                </a:tc>
                <a:tc>
                  <a:txBody>
                    <a:bodyPr/>
                    <a:lstStyle/>
                    <a:p>
                      <a:pPr marL="0" lvl="0" algn="ctr" defTabSz="914400" rtl="0" eaLnBrk="1" latinLnBrk="0" hangingPunct="1"/>
                      <a:r>
                        <a:rPr kumimoji="1" lang="ja-JP" altLang="en-US" sz="1100" b="0" kern="1200" spc="0" dirty="0" smtClean="0">
                          <a:solidFill>
                            <a:schemeClr val="dk1"/>
                          </a:solidFill>
                          <a:latin typeface="+mn-lt"/>
                          <a:ea typeface="+mn-ea"/>
                          <a:cs typeface="+mn-cs"/>
                        </a:rPr>
                        <a:t>４００点</a:t>
                      </a:r>
                      <a:endParaRPr kumimoji="1" lang="en-US" altLang="ja-JP" sz="1100" b="0" kern="1200" spc="0" dirty="0" smtClean="0">
                        <a:solidFill>
                          <a:schemeClr val="dk1"/>
                        </a:solidFill>
                        <a:latin typeface="+mn-lt"/>
                        <a:ea typeface="+mn-ea"/>
                        <a:cs typeface="+mn-cs"/>
                      </a:endParaRPr>
                    </a:p>
                  </a:txBody>
                  <a:tcPr marL="99060" marR="9906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u="sng" dirty="0" smtClean="0">
                          <a:solidFill>
                            <a:srgbClr val="0070C0"/>
                          </a:solidFill>
                          <a:latin typeface="ＭＳ Ｐゴシック" panose="020B0600070205080204" pitchFamily="50" charset="-128"/>
                          <a:ea typeface="+mn-ea"/>
                        </a:rPr>
                        <a:t>４５０点</a:t>
                      </a:r>
                      <a:endParaRPr lang="en-US" altLang="ja-JP" sz="1100" b="1" u="sng" dirty="0" smtClean="0">
                        <a:solidFill>
                          <a:srgbClr val="0070C0"/>
                        </a:solidFill>
                        <a:latin typeface="ＭＳ Ｐゴシック" panose="020B0600070205080204" pitchFamily="50" charset="-128"/>
                        <a:ea typeface="+mn-ea"/>
                      </a:endParaRPr>
                    </a:p>
                  </a:txBody>
                  <a:tcPr marL="99060" marR="99060"/>
                </a:tc>
              </a:tr>
              <a:tr h="214186">
                <a:tc>
                  <a:txBody>
                    <a:bodyPr/>
                    <a:lstStyle/>
                    <a:p>
                      <a:pPr marL="0" lvl="0" algn="l" defTabSz="914400" rtl="0" eaLnBrk="1" latinLnBrk="0" hangingPunct="1"/>
                      <a:r>
                        <a:rPr kumimoji="1" lang="ja-JP" altLang="en-US" sz="1100" b="0" kern="1200" spc="0" dirty="0" smtClean="0">
                          <a:solidFill>
                            <a:schemeClr val="dk1"/>
                          </a:solidFill>
                          <a:latin typeface="+mn-lt"/>
                          <a:ea typeface="+mn-ea"/>
                          <a:cs typeface="+mn-cs"/>
                        </a:rPr>
                        <a:t>筋電図検査　１　筋電図（１肢につき（針電極にあっては１筋につき））</a:t>
                      </a:r>
                      <a:endParaRPr kumimoji="1" lang="en-US" altLang="ja-JP" sz="1100" b="0" kern="1200" spc="0" dirty="0" smtClean="0">
                        <a:solidFill>
                          <a:schemeClr val="dk1"/>
                        </a:solidFill>
                        <a:latin typeface="+mn-lt"/>
                        <a:ea typeface="+mn-ea"/>
                        <a:cs typeface="+mn-cs"/>
                      </a:endParaRPr>
                    </a:p>
                  </a:txBody>
                  <a:tcPr marL="99060" marR="99060"/>
                </a:tc>
                <a:tc>
                  <a:txBody>
                    <a:bodyPr/>
                    <a:lstStyle/>
                    <a:p>
                      <a:pPr marL="0" lvl="0" algn="ctr" defTabSz="914400" rtl="0" eaLnBrk="1" latinLnBrk="0" hangingPunct="1"/>
                      <a:r>
                        <a:rPr kumimoji="1" lang="ja-JP" altLang="en-US" sz="1100" b="0" kern="1200" spc="0" dirty="0" smtClean="0">
                          <a:solidFill>
                            <a:schemeClr val="dk1"/>
                          </a:solidFill>
                          <a:latin typeface="+mn-lt"/>
                          <a:ea typeface="+mn-ea"/>
                          <a:cs typeface="+mn-cs"/>
                        </a:rPr>
                        <a:t>２００点</a:t>
                      </a:r>
                      <a:endParaRPr kumimoji="1" lang="en-US" altLang="ja-JP" sz="1100" b="0" kern="1200" spc="0" dirty="0" smtClean="0">
                        <a:solidFill>
                          <a:schemeClr val="dk1"/>
                        </a:solidFill>
                        <a:latin typeface="+mn-lt"/>
                        <a:ea typeface="+mn-ea"/>
                        <a:cs typeface="+mn-cs"/>
                      </a:endParaRPr>
                    </a:p>
                  </a:txBody>
                  <a:tcPr marL="99060" marR="99060"/>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ja-JP" altLang="en-US" sz="1100" b="1" u="sng" dirty="0" smtClean="0">
                          <a:solidFill>
                            <a:srgbClr val="0070C0"/>
                          </a:solidFill>
                          <a:latin typeface="ＭＳ Ｐゴシック" panose="020B0600070205080204" pitchFamily="50" charset="-128"/>
                          <a:ea typeface="+mn-ea"/>
                        </a:rPr>
                        <a:t>３００点</a:t>
                      </a:r>
                      <a:endParaRPr lang="en-US" altLang="ja-JP" sz="1100" b="1" u="sng" dirty="0" smtClean="0">
                        <a:solidFill>
                          <a:srgbClr val="0070C0"/>
                        </a:solidFill>
                        <a:latin typeface="ＭＳ Ｐゴシック" panose="020B0600070205080204" pitchFamily="50" charset="-128"/>
                        <a:ea typeface="+mn-ea"/>
                      </a:endParaRPr>
                    </a:p>
                  </a:txBody>
                  <a:tcPr marL="99060" marR="99060"/>
                </a:tc>
              </a:tr>
            </a:tbl>
          </a:graphicData>
        </a:graphic>
      </p:graphicFrame>
      <p:sp>
        <p:nvSpPr>
          <p:cNvPr id="9" name="Rectangle 36"/>
          <p:cNvSpPr>
            <a:spLocks noChangeArrowheads="1"/>
          </p:cNvSpPr>
          <p:nvPr/>
        </p:nvSpPr>
        <p:spPr bwMode="auto">
          <a:xfrm>
            <a:off x="165076" y="5362211"/>
            <a:ext cx="2915716" cy="339546"/>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dirty="0">
                <a:solidFill>
                  <a:prstClr val="black"/>
                </a:solidFill>
              </a:rPr>
              <a:t>⑩</a:t>
            </a:r>
            <a:r>
              <a:rPr lang="ja-JP" altLang="en-US" dirty="0" smtClean="0">
                <a:solidFill>
                  <a:prstClr val="black"/>
                </a:solidFill>
              </a:rPr>
              <a:t>神経学的検査等の評価</a:t>
            </a:r>
            <a:endParaRPr lang="ja-JP" altLang="en-US" dirty="0">
              <a:solidFill>
                <a:prstClr val="black"/>
              </a:solidFill>
            </a:endParaRPr>
          </a:p>
        </p:txBody>
      </p:sp>
      <p:sp>
        <p:nvSpPr>
          <p:cNvPr id="26" name="Rectangle 36"/>
          <p:cNvSpPr>
            <a:spLocks noChangeArrowheads="1"/>
          </p:cNvSpPr>
          <p:nvPr/>
        </p:nvSpPr>
        <p:spPr bwMode="auto">
          <a:xfrm>
            <a:off x="165075" y="3449538"/>
            <a:ext cx="2588548" cy="339546"/>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dirty="0" smtClean="0">
                <a:solidFill>
                  <a:prstClr val="black"/>
                </a:solidFill>
              </a:rPr>
              <a:t>⑨遠隔脳波診断の評価</a:t>
            </a:r>
            <a:endParaRPr lang="ja-JP" altLang="en-US" dirty="0">
              <a:solidFill>
                <a:prstClr val="black"/>
              </a:solidFill>
            </a:endParaRPr>
          </a:p>
        </p:txBody>
      </p:sp>
      <p:sp>
        <p:nvSpPr>
          <p:cNvPr id="30" name="テキスト ボックス 29"/>
          <p:cNvSpPr txBox="1"/>
          <p:nvPr/>
        </p:nvSpPr>
        <p:spPr>
          <a:xfrm>
            <a:off x="624030" y="4282375"/>
            <a:ext cx="723275" cy="307777"/>
          </a:xfrm>
          <a:prstGeom prst="rect">
            <a:avLst/>
          </a:prstGeom>
        </p:spPr>
        <p:style>
          <a:lnRef idx="2">
            <a:schemeClr val="accent5"/>
          </a:lnRef>
          <a:fillRef idx="1">
            <a:schemeClr val="lt1"/>
          </a:fillRef>
          <a:effectRef idx="0">
            <a:schemeClr val="accent5"/>
          </a:effectRef>
          <a:fontRef idx="minor">
            <a:schemeClr val="dk1"/>
          </a:fontRef>
        </p:style>
        <p:txBody>
          <a:bodyPr wrap="none" rtlCol="0">
            <a:spAutoFit/>
          </a:bodyPr>
          <a:lstStyle/>
          <a:p>
            <a:r>
              <a:rPr lang="ja-JP" altLang="en-US" sz="1400" dirty="0" smtClean="0">
                <a:solidFill>
                  <a:prstClr val="black"/>
                </a:solidFill>
              </a:rPr>
              <a:t>送信側</a:t>
            </a:r>
            <a:endParaRPr lang="ja-JP" altLang="en-US" sz="1400" dirty="0">
              <a:solidFill>
                <a:prstClr val="black"/>
              </a:solidFill>
            </a:endParaRPr>
          </a:p>
        </p:txBody>
      </p:sp>
      <p:sp>
        <p:nvSpPr>
          <p:cNvPr id="31" name="テキスト ボックス 30"/>
          <p:cNvSpPr txBox="1"/>
          <p:nvPr/>
        </p:nvSpPr>
        <p:spPr>
          <a:xfrm>
            <a:off x="6339957" y="4282375"/>
            <a:ext cx="723275" cy="307777"/>
          </a:xfrm>
          <a:prstGeom prst="rect">
            <a:avLst/>
          </a:prstGeom>
          <a:pattFill prst="pct5">
            <a:fgClr>
              <a:schemeClr val="accent6"/>
            </a:fgClr>
            <a:bgClr>
              <a:schemeClr val="bg1"/>
            </a:bgClr>
          </a:pattFill>
        </p:spPr>
        <p:style>
          <a:lnRef idx="2">
            <a:schemeClr val="accent6"/>
          </a:lnRef>
          <a:fillRef idx="1">
            <a:schemeClr val="lt1"/>
          </a:fillRef>
          <a:effectRef idx="0">
            <a:schemeClr val="accent6"/>
          </a:effectRef>
          <a:fontRef idx="minor">
            <a:schemeClr val="dk1"/>
          </a:fontRef>
        </p:style>
        <p:txBody>
          <a:bodyPr wrap="none" rtlCol="0">
            <a:spAutoFit/>
          </a:bodyPr>
          <a:lstStyle/>
          <a:p>
            <a:r>
              <a:rPr lang="ja-JP" altLang="en-US" sz="1400" dirty="0" smtClean="0">
                <a:solidFill>
                  <a:prstClr val="black"/>
                </a:solidFill>
              </a:rPr>
              <a:t>受診側</a:t>
            </a:r>
            <a:endParaRPr lang="ja-JP" altLang="en-US" sz="1400" dirty="0">
              <a:solidFill>
                <a:prstClr val="black"/>
              </a:solidFill>
            </a:endParaRPr>
          </a:p>
        </p:txBody>
      </p:sp>
      <p:pic>
        <p:nvPicPr>
          <p:cNvPr id="33" name="Picture 3" descr="C:\Users\kc\AppData\Local\Microsoft\Windows\Temporary Internet Files\Content.IE5\430CHE7K\MC900239657[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117380" y="4408150"/>
            <a:ext cx="1100118" cy="854292"/>
          </a:xfrm>
          <a:prstGeom prst="rect">
            <a:avLst/>
          </a:prstGeom>
          <a:noFill/>
          <a:extLst>
            <a:ext uri="{909E8E84-426E-40DD-AFC4-6F175D3DCCD1}">
              <a14:hiddenFill xmlns:a14="http://schemas.microsoft.com/office/drawing/2010/main">
                <a:solidFill>
                  <a:srgbClr val="FFFFFF"/>
                </a:solidFill>
              </a14:hiddenFill>
            </a:ext>
          </a:extLst>
        </p:spPr>
      </p:pic>
      <p:sp>
        <p:nvSpPr>
          <p:cNvPr id="34" name="右矢印吹き出し 33"/>
          <p:cNvSpPr/>
          <p:nvPr/>
        </p:nvSpPr>
        <p:spPr>
          <a:xfrm flipH="1">
            <a:off x="2781860" y="4851357"/>
            <a:ext cx="4358321" cy="454071"/>
          </a:xfrm>
          <a:prstGeom prst="rightArrowCallout">
            <a:avLst>
              <a:gd name="adj1" fmla="val 42821"/>
              <a:gd name="adj2" fmla="val 33910"/>
              <a:gd name="adj3" fmla="val 25000"/>
              <a:gd name="adj4" fmla="val 67019"/>
            </a:avLst>
          </a:prstGeom>
          <a:pattFill prst="pct5">
            <a:fgClr>
              <a:schemeClr val="accent6"/>
            </a:fgClr>
            <a:bgClr>
              <a:schemeClr val="bg1"/>
            </a:bgClr>
          </a:pattFill>
        </p:spPr>
        <p:style>
          <a:lnRef idx="2">
            <a:schemeClr val="accent6"/>
          </a:lnRef>
          <a:fillRef idx="1">
            <a:schemeClr val="lt1"/>
          </a:fillRef>
          <a:effectRef idx="0">
            <a:schemeClr val="accent6"/>
          </a:effectRef>
          <a:fontRef idx="minor">
            <a:schemeClr val="dk1"/>
          </a:fontRef>
        </p:style>
        <p:txBody>
          <a:bodyPr rtlCol="0" anchor="ctr"/>
          <a:lstStyle/>
          <a:p>
            <a:pPr algn="ctr"/>
            <a:r>
              <a:rPr lang="ja-JP" altLang="en-US" sz="1200" dirty="0">
                <a:solidFill>
                  <a:prstClr val="black"/>
                </a:solidFill>
              </a:rPr>
              <a:t>脳波診断を担当した経験を５年以上有する医師が脳波診断を行い文書で報告</a:t>
            </a:r>
            <a:endParaRPr lang="en-US" altLang="ja-JP" sz="1200" dirty="0">
              <a:solidFill>
                <a:prstClr val="black"/>
              </a:solidFill>
            </a:endParaRPr>
          </a:p>
        </p:txBody>
      </p:sp>
      <p:sp>
        <p:nvSpPr>
          <p:cNvPr id="35" name="テキスト ボックス 34"/>
          <p:cNvSpPr txBox="1"/>
          <p:nvPr/>
        </p:nvSpPr>
        <p:spPr>
          <a:xfrm>
            <a:off x="4200263" y="4205560"/>
            <a:ext cx="2047569" cy="421580"/>
          </a:xfrm>
          <a:prstGeom prst="rightArrow">
            <a:avLst>
              <a:gd name="adj1" fmla="val 63549"/>
              <a:gd name="adj2" fmla="val 32382"/>
            </a:avLst>
          </a:prstGeom>
        </p:spPr>
        <p:style>
          <a:lnRef idx="2">
            <a:schemeClr val="accent5"/>
          </a:lnRef>
          <a:fillRef idx="1">
            <a:schemeClr val="lt1"/>
          </a:fillRef>
          <a:effectRef idx="0">
            <a:schemeClr val="accent5"/>
          </a:effectRef>
          <a:fontRef idx="minor">
            <a:schemeClr val="dk1"/>
          </a:fontRef>
        </p:style>
        <p:txBody>
          <a:bodyPr wrap="square" rtlCol="0" anchor="ctr">
            <a:noAutofit/>
          </a:bodyPr>
          <a:lstStyle/>
          <a:p>
            <a:pPr algn="ctr"/>
            <a:r>
              <a:rPr lang="ja-JP" altLang="en-US" sz="1400" dirty="0" smtClean="0">
                <a:solidFill>
                  <a:prstClr val="black"/>
                </a:solidFill>
              </a:rPr>
              <a:t>脳波検査の結果を送付</a:t>
            </a:r>
            <a:endParaRPr lang="en-US" altLang="ja-JP" sz="1400" dirty="0" smtClean="0">
              <a:solidFill>
                <a:prstClr val="black"/>
              </a:solidFill>
            </a:endParaRPr>
          </a:p>
        </p:txBody>
      </p:sp>
      <p:pic>
        <p:nvPicPr>
          <p:cNvPr id="36" name="Picture 2" descr="C:\Users\kc\AppData\Local\Microsoft\Windows\Temporary Internet Files\Content.IE5\XTFHIGP0\MC900391080[1].wmf"/>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32331" y="4333303"/>
            <a:ext cx="1019182" cy="874576"/>
          </a:xfrm>
          <a:prstGeom prst="rect">
            <a:avLst/>
          </a:prstGeom>
          <a:noFill/>
          <a:extLst>
            <a:ext uri="{909E8E84-426E-40DD-AFC4-6F175D3DCCD1}">
              <a14:hiddenFill xmlns:a14="http://schemas.microsoft.com/office/drawing/2010/main">
                <a:solidFill>
                  <a:srgbClr val="FFFFFF"/>
                </a:solidFill>
              </a14:hiddenFill>
            </a:ext>
          </a:extLst>
        </p:spPr>
      </p:pic>
      <p:sp>
        <p:nvSpPr>
          <p:cNvPr id="38" name="テキスト ボックス 37"/>
          <p:cNvSpPr txBox="1"/>
          <p:nvPr/>
        </p:nvSpPr>
        <p:spPr>
          <a:xfrm>
            <a:off x="8200823" y="4758806"/>
            <a:ext cx="1579599" cy="577081"/>
          </a:xfrm>
          <a:prstGeom prst="rect">
            <a:avLst/>
          </a:prstGeom>
          <a:noFill/>
        </p:spPr>
        <p:txBody>
          <a:bodyPr wrap="square" rtlCol="0">
            <a:spAutoFit/>
          </a:bodyPr>
          <a:lstStyle/>
          <a:p>
            <a:pPr marL="85725" indent="-85725"/>
            <a:r>
              <a:rPr lang="en-US" altLang="ja-JP" sz="1050" dirty="0" smtClean="0">
                <a:solidFill>
                  <a:prstClr val="black"/>
                </a:solidFill>
              </a:rPr>
              <a:t>※</a:t>
            </a:r>
            <a:r>
              <a:rPr lang="ja-JP" altLang="en-US" sz="1050" dirty="0" smtClean="0">
                <a:solidFill>
                  <a:prstClr val="black"/>
                </a:solidFill>
              </a:rPr>
              <a:t>　脳波検査判断料１の施設基準の届出を行っている保険医療機関</a:t>
            </a:r>
            <a:endParaRPr lang="ja-JP" altLang="en-US" sz="1050" dirty="0">
              <a:solidFill>
                <a:prstClr val="black"/>
              </a:solidFill>
            </a:endParaRPr>
          </a:p>
        </p:txBody>
      </p:sp>
      <p:pic>
        <p:nvPicPr>
          <p:cNvPr id="39" name="Picture 6"/>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5327" t="21993" r="56769" b="62909"/>
          <a:stretch/>
        </p:blipFill>
        <p:spPr bwMode="auto">
          <a:xfrm>
            <a:off x="2479586" y="4329072"/>
            <a:ext cx="1628486" cy="47169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a:extLst/>
        </p:spPr>
      </p:pic>
      <p:sp>
        <p:nvSpPr>
          <p:cNvPr id="6" name="スライド番号プレースホルダー 5"/>
          <p:cNvSpPr>
            <a:spLocks noGrp="1"/>
          </p:cNvSpPr>
          <p:nvPr>
            <p:ph type="sldNum" sz="quarter" idx="12"/>
          </p:nvPr>
        </p:nvSpPr>
        <p:spPr>
          <a:xfrm>
            <a:off x="7740581" y="6574905"/>
            <a:ext cx="2228850" cy="365125"/>
          </a:xfrm>
        </p:spPr>
        <p:txBody>
          <a:bodyPr/>
          <a:lstStyle/>
          <a:p>
            <a:fld id="{3CD7FEE9-580A-4EA0-A7DE-8D177AC2609D}" type="slidenum">
              <a:rPr lang="ja-JP" altLang="en-US" smtClean="0">
                <a:solidFill>
                  <a:prstClr val="black"/>
                </a:solidFill>
              </a:rPr>
              <a:pPr/>
              <a:t>133</a:t>
            </a:fld>
            <a:endParaRPr lang="ja-JP" altLang="en-US" dirty="0">
              <a:solidFill>
                <a:prstClr val="black"/>
              </a:solidFill>
            </a:endParaRPr>
          </a:p>
        </p:txBody>
      </p:sp>
      <p:sp>
        <p:nvSpPr>
          <p:cNvPr id="22" name="Rectangle 37"/>
          <p:cNvSpPr>
            <a:spLocks noChangeArrowheads="1"/>
          </p:cNvSpPr>
          <p:nvPr/>
        </p:nvSpPr>
        <p:spPr bwMode="auto">
          <a:xfrm>
            <a:off x="239988" y="1019174"/>
            <a:ext cx="9545363" cy="2379778"/>
          </a:xfrm>
          <a:prstGeom prst="rect">
            <a:avLst/>
          </a:prstGeom>
          <a:solidFill>
            <a:srgbClr val="FFFFAF">
              <a:alpha val="49803"/>
            </a:srgbClr>
          </a:solidFill>
          <a:ln w="9525">
            <a:solidFill>
              <a:schemeClr val="tx1"/>
            </a:solidFill>
            <a:miter lim="800000"/>
            <a:headEnd/>
            <a:tailEnd/>
          </a:ln>
        </p:spPr>
        <p:txBody>
          <a:bodyPr/>
          <a:lstStyle/>
          <a:p>
            <a:pPr marL="342900" indent="-342900">
              <a:spcBef>
                <a:spcPct val="20000"/>
              </a:spcBef>
              <a:buFont typeface="Wingdings" pitchFamily="2" charset="2"/>
              <a:buChar char="Ø"/>
              <a:defRPr/>
            </a:pPr>
            <a:r>
              <a:rPr lang="ja-JP" altLang="en-US" sz="1600" dirty="0">
                <a:solidFill>
                  <a:prstClr val="black"/>
                </a:solidFill>
              </a:rPr>
              <a:t>　</a:t>
            </a:r>
            <a:r>
              <a:rPr lang="ja-JP" altLang="en-US" sz="1600" dirty="0" smtClean="0">
                <a:solidFill>
                  <a:prstClr val="black"/>
                </a:solidFill>
              </a:rPr>
              <a:t>てんかんの診療に用いる長期脳波ビデオ同時記録検査及び脳波検査判断料について、実施施設の体制に応じて評価の見直しを行う</a:t>
            </a:r>
          </a:p>
        </p:txBody>
      </p:sp>
      <p:sp>
        <p:nvSpPr>
          <p:cNvPr id="23" name="Rectangle 36"/>
          <p:cNvSpPr>
            <a:spLocks noChangeArrowheads="1"/>
          </p:cNvSpPr>
          <p:nvPr/>
        </p:nvSpPr>
        <p:spPr bwMode="auto">
          <a:xfrm>
            <a:off x="165100" y="727253"/>
            <a:ext cx="2915717" cy="339546"/>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dirty="0">
                <a:solidFill>
                  <a:prstClr val="black"/>
                </a:solidFill>
              </a:rPr>
              <a:t>⑧</a:t>
            </a:r>
            <a:r>
              <a:rPr lang="ja-JP" altLang="en-US" dirty="0" smtClean="0">
                <a:solidFill>
                  <a:prstClr val="black"/>
                </a:solidFill>
              </a:rPr>
              <a:t>脳波検査の評価の見直し</a:t>
            </a:r>
            <a:endParaRPr lang="ja-JP" altLang="en-US" dirty="0">
              <a:solidFill>
                <a:prstClr val="black"/>
              </a:solidFill>
            </a:endParaRPr>
          </a:p>
        </p:txBody>
      </p:sp>
      <p:graphicFrame>
        <p:nvGraphicFramePr>
          <p:cNvPr id="27" name="表 26"/>
          <p:cNvGraphicFramePr>
            <a:graphicFrameLocks noGrp="1"/>
          </p:cNvGraphicFramePr>
          <p:nvPr>
            <p:extLst/>
          </p:nvPr>
        </p:nvGraphicFramePr>
        <p:xfrm>
          <a:off x="5566587" y="1575730"/>
          <a:ext cx="3666459" cy="1188720"/>
        </p:xfrm>
        <a:graphic>
          <a:graphicData uri="http://schemas.openxmlformats.org/drawingml/2006/table">
            <a:tbl>
              <a:tblPr firstRow="1" bandRow="1">
                <a:tableStyleId>{8A107856-5554-42FB-B03E-39F5DBC370BA}</a:tableStyleId>
              </a:tblPr>
              <a:tblGrid>
                <a:gridCol w="2671139"/>
                <a:gridCol w="995320"/>
              </a:tblGrid>
              <a:tr h="195920">
                <a:tc gridSpan="2">
                  <a:txBody>
                    <a:bodyPr/>
                    <a:lstStyle/>
                    <a:p>
                      <a:pPr lvl="0" algn="ctr"/>
                      <a:r>
                        <a:rPr kumimoji="1" lang="ja-JP" altLang="en-US" sz="1200" b="1" dirty="0" smtClean="0"/>
                        <a:t>改定</a:t>
                      </a:r>
                      <a:endParaRPr kumimoji="1" lang="ja-JP" altLang="en-US" sz="1200" b="1" dirty="0"/>
                    </a:p>
                  </a:txBody>
                  <a:tcPr marL="99060" marR="99060" anchor="ctr"/>
                </a:tc>
                <a:tc hMerge="1">
                  <a:txBody>
                    <a:bodyPr/>
                    <a:lstStyle/>
                    <a:p>
                      <a:pPr lvl="0" algn="ctr"/>
                      <a:endParaRPr kumimoji="1" lang="ja-JP" altLang="en-US" sz="1500" b="0" dirty="0"/>
                    </a:p>
                  </a:txBody>
                  <a:tcPr marL="99060" marR="99060" anchor="ctr"/>
                </a:tc>
              </a:tr>
              <a:tr h="42473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1" u="sng" kern="1200" dirty="0" smtClean="0">
                          <a:solidFill>
                            <a:srgbClr val="0070C0"/>
                          </a:solidFill>
                          <a:latin typeface="+mn-ea"/>
                          <a:ea typeface="+mn-ea"/>
                          <a:cs typeface="+mn-cs"/>
                        </a:rPr>
                        <a:t>(</a:t>
                      </a:r>
                      <a:r>
                        <a:rPr kumimoji="1" lang="ja-JP" altLang="en-US" sz="1200" b="1" u="sng" kern="1200" dirty="0" smtClean="0">
                          <a:solidFill>
                            <a:srgbClr val="0070C0"/>
                          </a:solidFill>
                          <a:latin typeface="+mn-ea"/>
                          <a:ea typeface="+mn-ea"/>
                          <a:cs typeface="+mn-cs"/>
                        </a:rPr>
                        <a:t>新</a:t>
                      </a:r>
                      <a:r>
                        <a:rPr kumimoji="1" lang="en-US" altLang="ja-JP" sz="1200" b="1" u="sng" kern="1200" dirty="0" smtClean="0">
                          <a:solidFill>
                            <a:srgbClr val="0070C0"/>
                          </a:solidFill>
                          <a:latin typeface="+mn-ea"/>
                          <a:ea typeface="+mn-ea"/>
                          <a:cs typeface="+mn-cs"/>
                        </a:rPr>
                        <a:t>)</a:t>
                      </a:r>
                      <a:r>
                        <a:rPr kumimoji="1" lang="en-US" altLang="ja-JP" sz="1200" b="1" u="sng" kern="1200" baseline="0" dirty="0" smtClean="0">
                          <a:solidFill>
                            <a:srgbClr val="0070C0"/>
                          </a:solidFill>
                          <a:latin typeface="+mn-ea"/>
                          <a:ea typeface="+mn-ea"/>
                          <a:cs typeface="+mn-cs"/>
                        </a:rPr>
                        <a:t> </a:t>
                      </a:r>
                      <a:r>
                        <a:rPr kumimoji="1" lang="ja-JP" altLang="en-US" sz="1200" b="1" u="sng" kern="1200" dirty="0" smtClean="0">
                          <a:solidFill>
                            <a:srgbClr val="0070C0"/>
                          </a:solidFill>
                          <a:latin typeface="+mn-ea"/>
                          <a:ea typeface="+mn-ea"/>
                          <a:cs typeface="+mn-cs"/>
                        </a:rPr>
                        <a:t>長期脳波ビデオ同時記録検査１</a:t>
                      </a:r>
                      <a:endParaRPr kumimoji="1" lang="en-US" altLang="ja-JP" sz="1200" b="1" u="sng" kern="1200" dirty="0" smtClean="0">
                        <a:solidFill>
                          <a:srgbClr val="0070C0"/>
                        </a:solidFill>
                        <a:latin typeface="+mn-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dk1"/>
                          </a:solidFill>
                          <a:effectLst/>
                          <a:latin typeface="+mn-lt"/>
                          <a:ea typeface="+mn-ea"/>
                          <a:cs typeface="+mn-cs"/>
                        </a:rPr>
                        <a:t>　　　長期脳波ビデオ同時記録検査</a:t>
                      </a:r>
                      <a:r>
                        <a:rPr kumimoji="1" lang="ja-JP" altLang="en-US" sz="1200" b="1" u="sng" kern="1200" dirty="0" smtClean="0">
                          <a:solidFill>
                            <a:srgbClr val="0070C0"/>
                          </a:solidFill>
                          <a:latin typeface="+mn-ea"/>
                          <a:ea typeface="+mn-ea"/>
                          <a:cs typeface="+mn-cs"/>
                        </a:rPr>
                        <a:t>２</a:t>
                      </a:r>
                      <a:r>
                        <a:rPr kumimoji="1" lang="ja-JP" altLang="en-US" sz="1200" b="0" kern="1200" dirty="0" smtClean="0">
                          <a:solidFill>
                            <a:schemeClr val="dk1"/>
                          </a:solidFill>
                          <a:effectLst/>
                          <a:latin typeface="+mn-lt"/>
                          <a:ea typeface="+mn-ea"/>
                          <a:cs typeface="+mn-cs"/>
                        </a:rPr>
                        <a:t>　</a:t>
                      </a:r>
                      <a:endParaRPr kumimoji="1" lang="en-US" altLang="ja-JP" sz="1200" b="0" kern="1200" dirty="0" smtClean="0">
                        <a:solidFill>
                          <a:schemeClr val="dk1"/>
                        </a:solidFill>
                        <a:effectLst/>
                        <a:latin typeface="+mn-lt"/>
                        <a:ea typeface="+mn-ea"/>
                        <a:cs typeface="+mn-cs"/>
                      </a:endParaRPr>
                    </a:p>
                  </a:txBody>
                  <a:tcPr marL="99060" marR="99060"/>
                </a:tc>
                <a:tc>
                  <a:txBody>
                    <a:bodyPr/>
                    <a:lstStyle/>
                    <a:p>
                      <a:pPr marL="0" marR="0" indent="0" algn="r" defTabSz="914400" rtl="0" eaLnBrk="1" fontAlgn="auto" latinLnBrk="0" hangingPunct="1">
                        <a:lnSpc>
                          <a:spcPct val="100000"/>
                        </a:lnSpc>
                        <a:spcBef>
                          <a:spcPts val="0"/>
                        </a:spcBef>
                        <a:spcAft>
                          <a:spcPts val="0"/>
                        </a:spcAft>
                        <a:buClrTx/>
                        <a:buSzTx/>
                        <a:buFontTx/>
                        <a:buNone/>
                        <a:tabLst/>
                        <a:defRPr/>
                      </a:pPr>
                      <a:r>
                        <a:rPr kumimoji="1" lang="ja-JP" altLang="en-US" sz="1200" b="1" u="sng" kern="1200" dirty="0" smtClean="0">
                          <a:solidFill>
                            <a:srgbClr val="0070C0"/>
                          </a:solidFill>
                          <a:latin typeface="+mn-ea"/>
                          <a:ea typeface="+mn-ea"/>
                          <a:cs typeface="+mn-cs"/>
                        </a:rPr>
                        <a:t>３</a:t>
                      </a:r>
                      <a:r>
                        <a:rPr kumimoji="1" lang="en-US" altLang="ja-JP" sz="1200" b="1" u="sng" kern="1200" dirty="0" smtClean="0">
                          <a:solidFill>
                            <a:srgbClr val="0070C0"/>
                          </a:solidFill>
                          <a:latin typeface="+mn-ea"/>
                          <a:ea typeface="+mn-ea"/>
                          <a:cs typeface="+mn-cs"/>
                        </a:rPr>
                        <a:t>,</a:t>
                      </a:r>
                      <a:r>
                        <a:rPr kumimoji="1" lang="ja-JP" altLang="en-US" sz="1200" b="1" u="sng" kern="1200" dirty="0" smtClean="0">
                          <a:solidFill>
                            <a:srgbClr val="0070C0"/>
                          </a:solidFill>
                          <a:latin typeface="+mn-ea"/>
                          <a:ea typeface="+mn-ea"/>
                          <a:cs typeface="+mn-cs"/>
                        </a:rPr>
                        <a:t>５００点</a:t>
                      </a:r>
                      <a:endParaRPr kumimoji="1" lang="en-US" altLang="ja-JP" sz="1200" b="1" u="sng" kern="1200" dirty="0" smtClean="0">
                        <a:solidFill>
                          <a:srgbClr val="0070C0"/>
                        </a:solidFill>
                        <a:latin typeface="+mn-ea"/>
                        <a:ea typeface="+mn-ea"/>
                        <a:cs typeface="+mn-cs"/>
                      </a:endParaRPr>
                    </a:p>
                    <a:p>
                      <a:pPr marL="0" marR="0" indent="0" algn="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dk1"/>
                          </a:solidFill>
                          <a:effectLst/>
                          <a:latin typeface="+mn-lt"/>
                          <a:ea typeface="+mn-ea"/>
                          <a:cs typeface="+mn-cs"/>
                        </a:rPr>
                        <a:t>９００点</a:t>
                      </a:r>
                      <a:endParaRPr kumimoji="1" lang="en-US" altLang="ja-JP" sz="1200" b="0" kern="1200" dirty="0" smtClean="0">
                        <a:solidFill>
                          <a:schemeClr val="dk1"/>
                        </a:solidFill>
                        <a:effectLst/>
                        <a:latin typeface="+mn-lt"/>
                        <a:ea typeface="+mn-ea"/>
                        <a:cs typeface="+mn-cs"/>
                      </a:endParaRPr>
                    </a:p>
                  </a:txBody>
                  <a:tcPr marL="99060" marR="99060"/>
                </a:tc>
              </a:tr>
              <a:tr h="41080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b="1" u="sng" kern="1200" dirty="0" smtClean="0">
                          <a:solidFill>
                            <a:srgbClr val="0070C0"/>
                          </a:solidFill>
                          <a:latin typeface="+mn-ea"/>
                          <a:ea typeface="+mn-ea"/>
                          <a:cs typeface="+mn-cs"/>
                        </a:rPr>
                        <a:t>(</a:t>
                      </a:r>
                      <a:r>
                        <a:rPr kumimoji="1" lang="ja-JP" altLang="en-US" sz="1200" b="1" u="sng" kern="1200" dirty="0" smtClean="0">
                          <a:solidFill>
                            <a:srgbClr val="0070C0"/>
                          </a:solidFill>
                          <a:latin typeface="+mn-ea"/>
                          <a:ea typeface="+mn-ea"/>
                          <a:cs typeface="+mn-cs"/>
                        </a:rPr>
                        <a:t>新</a:t>
                      </a:r>
                      <a:r>
                        <a:rPr kumimoji="1" lang="en-US" altLang="ja-JP" sz="1200" b="1" u="sng" kern="1200" dirty="0" smtClean="0">
                          <a:solidFill>
                            <a:srgbClr val="0070C0"/>
                          </a:solidFill>
                          <a:latin typeface="+mn-ea"/>
                          <a:ea typeface="+mn-ea"/>
                          <a:cs typeface="+mn-cs"/>
                        </a:rPr>
                        <a:t>) </a:t>
                      </a:r>
                      <a:r>
                        <a:rPr kumimoji="1" lang="ja-JP" altLang="en-US" sz="1200" b="1" u="sng" kern="1200" dirty="0" smtClean="0">
                          <a:solidFill>
                            <a:srgbClr val="0070C0"/>
                          </a:solidFill>
                          <a:latin typeface="+mn-ea"/>
                          <a:ea typeface="+mn-ea"/>
                          <a:cs typeface="+mn-cs"/>
                        </a:rPr>
                        <a:t>脳波検査判断料１</a:t>
                      </a:r>
                      <a:r>
                        <a:rPr kumimoji="1" lang="ja-JP" altLang="en-US" sz="1200" b="1" u="none" kern="1200" dirty="0" smtClean="0">
                          <a:solidFill>
                            <a:srgbClr val="0070C0"/>
                          </a:solidFill>
                          <a:latin typeface="+mn-ea"/>
                          <a:ea typeface="+mn-ea"/>
                          <a:cs typeface="+mn-cs"/>
                        </a:rPr>
                        <a:t>　</a:t>
                      </a:r>
                      <a:endParaRPr kumimoji="1" lang="en-US" altLang="ja-JP" sz="1200" b="1" u="sng" kern="1200" dirty="0" smtClean="0">
                        <a:solidFill>
                          <a:srgbClr val="0070C0"/>
                        </a:solidFill>
                        <a:latin typeface="+mn-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dk1"/>
                          </a:solidFill>
                          <a:effectLst/>
                          <a:latin typeface="+mn-lt"/>
                          <a:ea typeface="+mn-ea"/>
                          <a:cs typeface="+mn-cs"/>
                        </a:rPr>
                        <a:t>　　　脳波検査判断料</a:t>
                      </a:r>
                      <a:r>
                        <a:rPr kumimoji="1" lang="ja-JP" altLang="en-US" sz="1200" b="1" u="sng" kern="1200" dirty="0" smtClean="0">
                          <a:solidFill>
                            <a:srgbClr val="0070C0"/>
                          </a:solidFill>
                          <a:latin typeface="+mn-ea"/>
                          <a:ea typeface="+mn-ea"/>
                          <a:cs typeface="+mn-cs"/>
                        </a:rPr>
                        <a:t>２</a:t>
                      </a:r>
                    </a:p>
                  </a:txBody>
                  <a:tcPr marL="99060" marR="99060"/>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1" u="sng" kern="1200" dirty="0" smtClean="0">
                          <a:solidFill>
                            <a:srgbClr val="0070C0"/>
                          </a:solidFill>
                          <a:latin typeface="+mn-ea"/>
                          <a:ea typeface="+mn-ea"/>
                          <a:cs typeface="+mn-cs"/>
                        </a:rPr>
                        <a:t>３５０点</a:t>
                      </a:r>
                      <a:endParaRPr kumimoji="1" lang="en-US" altLang="ja-JP" sz="1200" b="1" u="sng" kern="1200" dirty="0" smtClean="0">
                        <a:solidFill>
                          <a:srgbClr val="0070C0"/>
                        </a:solidFill>
                        <a:latin typeface="+mn-ea"/>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dk1"/>
                          </a:solidFill>
                          <a:effectLst/>
                          <a:latin typeface="+mn-lt"/>
                          <a:ea typeface="+mn-ea"/>
                          <a:cs typeface="+mn-cs"/>
                        </a:rPr>
                        <a:t>１８０点</a:t>
                      </a:r>
                      <a:endParaRPr kumimoji="1" lang="en-US" altLang="ja-JP" sz="1200" b="0" kern="1200" dirty="0" smtClean="0">
                        <a:solidFill>
                          <a:schemeClr val="dk1"/>
                        </a:solidFill>
                        <a:effectLst/>
                        <a:latin typeface="+mn-lt"/>
                        <a:ea typeface="+mn-ea"/>
                        <a:cs typeface="+mn-cs"/>
                      </a:endParaRPr>
                    </a:p>
                  </a:txBody>
                  <a:tcPr marL="99060" marR="99060"/>
                </a:tc>
              </a:tr>
            </a:tbl>
          </a:graphicData>
        </a:graphic>
      </p:graphicFrame>
      <p:graphicFrame>
        <p:nvGraphicFramePr>
          <p:cNvPr id="28" name="表 27"/>
          <p:cNvGraphicFramePr>
            <a:graphicFrameLocks noGrp="1"/>
          </p:cNvGraphicFramePr>
          <p:nvPr>
            <p:extLst/>
          </p:nvPr>
        </p:nvGraphicFramePr>
        <p:xfrm>
          <a:off x="650723" y="1578630"/>
          <a:ext cx="4261142" cy="739140"/>
        </p:xfrm>
        <a:graphic>
          <a:graphicData uri="http://schemas.openxmlformats.org/drawingml/2006/table">
            <a:tbl>
              <a:tblPr firstRow="1" bandRow="1">
                <a:tableStyleId>{22838BEF-8BB2-4498-84A7-C5851F593DF1}</a:tableStyleId>
              </a:tblPr>
              <a:tblGrid>
                <a:gridCol w="1906360"/>
                <a:gridCol w="665415"/>
                <a:gridCol w="1689367"/>
              </a:tblGrid>
              <a:tr h="217883">
                <a:tc gridSpan="2">
                  <a:txBody>
                    <a:bodyPr/>
                    <a:lstStyle/>
                    <a:p>
                      <a:pPr algn="ctr"/>
                      <a:r>
                        <a:rPr kumimoji="1" lang="ja-JP" altLang="en-US" sz="1050" b="1" dirty="0" smtClean="0"/>
                        <a:t>現行</a:t>
                      </a:r>
                      <a:endParaRPr kumimoji="1" lang="ja-JP" altLang="en-US" sz="1050" b="1" dirty="0"/>
                    </a:p>
                  </a:txBody>
                  <a:tcPr marL="99060" marR="99060" anchor="ctr"/>
                </a:tc>
                <a:tc hMerge="1">
                  <a:txBody>
                    <a:bodyPr/>
                    <a:lstStyle/>
                    <a:p>
                      <a:pPr algn="ctr"/>
                      <a:endParaRPr kumimoji="1" lang="ja-JP" altLang="en-US" sz="1050" b="0" dirty="0"/>
                    </a:p>
                  </a:txBody>
                  <a:tcPr marL="99060" marR="99060" anchor="ctr"/>
                </a:tc>
                <a:tc rowSpan="3">
                  <a:txBody>
                    <a:bodyPr/>
                    <a:lstStyle/>
                    <a:p>
                      <a:pPr algn="ctr"/>
                      <a:r>
                        <a:rPr kumimoji="1" lang="ja-JP" altLang="en-US" sz="1050" b="0" dirty="0" smtClean="0"/>
                        <a:t>（実施施設の体制に応じた</a:t>
                      </a:r>
                      <a:endParaRPr kumimoji="1" lang="en-US" altLang="ja-JP" sz="1050" b="0" dirty="0" smtClean="0"/>
                    </a:p>
                    <a:p>
                      <a:pPr algn="ctr"/>
                      <a:r>
                        <a:rPr kumimoji="1" lang="ja-JP" altLang="en-US" sz="1050" b="0" dirty="0" smtClean="0"/>
                        <a:t>点数設定なし）</a:t>
                      </a:r>
                      <a:endParaRPr kumimoji="1" lang="ja-JP" altLang="en-US" sz="1050" b="0" dirty="0"/>
                    </a:p>
                  </a:txBody>
                  <a:tcPr marL="99060" marR="99060" anchor="ctr"/>
                </a:tc>
              </a:tr>
              <a:tr h="217883">
                <a:tc>
                  <a:txBody>
                    <a:bodyPr/>
                    <a:lstStyle/>
                    <a:p>
                      <a:pPr algn="l"/>
                      <a:r>
                        <a:rPr kumimoji="1" lang="ja-JP" altLang="en-US" sz="1000" b="0" kern="1200" dirty="0" smtClean="0">
                          <a:solidFill>
                            <a:schemeClr val="dk1"/>
                          </a:solidFill>
                          <a:effectLst/>
                          <a:latin typeface="+mn-lt"/>
                          <a:ea typeface="+mn-ea"/>
                          <a:cs typeface="+mn-cs"/>
                        </a:rPr>
                        <a:t>長期脳波ビデオ同時記録検査</a:t>
                      </a:r>
                      <a:endParaRPr kumimoji="1" lang="ja-JP" altLang="en-US" sz="1000" b="0" dirty="0"/>
                    </a:p>
                  </a:txBody>
                  <a:tcPr marL="99060" marR="99060" anchor="ctr"/>
                </a:tc>
                <a:tc>
                  <a:txBody>
                    <a:bodyPr/>
                    <a:lstStyle/>
                    <a:p>
                      <a:pPr algn="ctr"/>
                      <a:r>
                        <a:rPr kumimoji="1" lang="ja-JP" altLang="en-US" sz="1000" b="0" dirty="0" smtClean="0"/>
                        <a:t>９００点</a:t>
                      </a:r>
                      <a:endParaRPr kumimoji="1" lang="ja-JP" altLang="en-US" sz="1000" b="0" dirty="0"/>
                    </a:p>
                  </a:txBody>
                  <a:tcPr marL="99060" marR="99060" anchor="ctr"/>
                </a:tc>
                <a:tc vMerge="1">
                  <a:txBody>
                    <a:bodyPr/>
                    <a:lstStyle/>
                    <a:p>
                      <a:pPr algn="ctr"/>
                      <a:endParaRPr kumimoji="1" lang="ja-JP" altLang="en-US" sz="900" b="0" dirty="0"/>
                    </a:p>
                  </a:txBody>
                  <a:tcPr marL="99060" marR="99060" anchor="ctr"/>
                </a:tc>
              </a:tr>
              <a:tr h="21788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b="0" kern="1200" dirty="0" smtClean="0">
                          <a:solidFill>
                            <a:schemeClr val="dk1"/>
                          </a:solidFill>
                          <a:effectLst/>
                          <a:latin typeface="+mn-lt"/>
                          <a:ea typeface="+mn-ea"/>
                          <a:cs typeface="+mn-cs"/>
                        </a:rPr>
                        <a:t>脳波検査判断料</a:t>
                      </a:r>
                      <a:endParaRPr kumimoji="1" lang="en-US" altLang="ja-JP" sz="1000" b="0" kern="1200" dirty="0" smtClean="0">
                        <a:solidFill>
                          <a:schemeClr val="dk1"/>
                        </a:solidFill>
                        <a:effectLst/>
                        <a:latin typeface="+mn-lt"/>
                        <a:ea typeface="+mn-ea"/>
                        <a:cs typeface="+mn-cs"/>
                      </a:endParaRPr>
                    </a:p>
                  </a:txBody>
                  <a:tcPr marL="99060" marR="99060" anchor="ctr"/>
                </a:tc>
                <a:tc>
                  <a:txBody>
                    <a:bodyPr/>
                    <a:lstStyle/>
                    <a:p>
                      <a:pPr algn="ctr"/>
                      <a:r>
                        <a:rPr kumimoji="1" lang="ja-JP" altLang="en-US" sz="1000" b="0" dirty="0" smtClean="0"/>
                        <a:t>１８０点</a:t>
                      </a:r>
                      <a:endParaRPr kumimoji="1" lang="ja-JP" altLang="en-US" sz="1000" b="0" dirty="0"/>
                    </a:p>
                  </a:txBody>
                  <a:tcPr marL="99060" marR="99060" anchor="ctr"/>
                </a:tc>
                <a:tc vMerge="1">
                  <a:txBody>
                    <a:bodyPr/>
                    <a:lstStyle/>
                    <a:p>
                      <a:pPr algn="ctr"/>
                      <a:endParaRPr kumimoji="1" lang="ja-JP" altLang="en-US" sz="1050" b="1" dirty="0"/>
                    </a:p>
                  </a:txBody>
                  <a:tcPr marL="99060" marR="99060" anchor="ctr"/>
                </a:tc>
              </a:tr>
            </a:tbl>
          </a:graphicData>
        </a:graphic>
      </p:graphicFrame>
      <p:sp>
        <p:nvSpPr>
          <p:cNvPr id="32" name="正方形/長方形 31"/>
          <p:cNvSpPr/>
          <p:nvPr/>
        </p:nvSpPr>
        <p:spPr>
          <a:xfrm>
            <a:off x="454755" y="2617168"/>
            <a:ext cx="4597741" cy="738664"/>
          </a:xfrm>
          <a:prstGeom prst="rect">
            <a:avLst/>
          </a:prstGeom>
          <a:ln>
            <a:solidFill>
              <a:schemeClr val="tx1"/>
            </a:solidFill>
            <a:prstDash val="dash"/>
          </a:ln>
        </p:spPr>
        <p:txBody>
          <a:bodyPr wrap="square">
            <a:spAutoFit/>
          </a:bodyPr>
          <a:lstStyle/>
          <a:p>
            <a:pPr marL="266700" indent="-266700"/>
            <a:r>
              <a:rPr lang="ja-JP" altLang="en-US" sz="1050" b="1" dirty="0">
                <a:solidFill>
                  <a:prstClr val="black"/>
                </a:solidFill>
                <a:latin typeface="ＭＳ Ｐゴシック"/>
              </a:rPr>
              <a:t>［長期脳波ビデオ同時記録検査１の施設</a:t>
            </a:r>
            <a:r>
              <a:rPr lang="ja-JP" altLang="en-US" sz="1050" b="1" dirty="0" smtClean="0">
                <a:solidFill>
                  <a:prstClr val="black"/>
                </a:solidFill>
                <a:latin typeface="ＭＳ Ｐゴシック"/>
              </a:rPr>
              <a:t>基準の概要］</a:t>
            </a:r>
            <a:endParaRPr lang="en-US" altLang="ja-JP" sz="1050" b="1" dirty="0">
              <a:solidFill>
                <a:prstClr val="black"/>
              </a:solidFill>
              <a:latin typeface="ＭＳ Ｐゴシック"/>
            </a:endParaRPr>
          </a:p>
          <a:p>
            <a:pPr marL="180975" indent="-180975"/>
            <a:r>
              <a:rPr lang="en-US" altLang="ja-JP" sz="1050" dirty="0" smtClean="0">
                <a:solidFill>
                  <a:prstClr val="black"/>
                </a:solidFill>
                <a:latin typeface="ＭＳ Ｐゴシック"/>
              </a:rPr>
              <a:t>(</a:t>
            </a:r>
            <a:r>
              <a:rPr lang="ja-JP" altLang="en-US" sz="1050" dirty="0">
                <a:solidFill>
                  <a:prstClr val="black"/>
                </a:solidFill>
                <a:latin typeface="ＭＳ Ｐゴシック"/>
              </a:rPr>
              <a:t>２</a:t>
            </a:r>
            <a:r>
              <a:rPr lang="en-US" altLang="ja-JP" sz="1050" dirty="0">
                <a:solidFill>
                  <a:prstClr val="black"/>
                </a:solidFill>
                <a:latin typeface="ＭＳ Ｐゴシック"/>
              </a:rPr>
              <a:t>)</a:t>
            </a:r>
            <a:r>
              <a:rPr lang="ja-JP" altLang="en-US" sz="1050" dirty="0">
                <a:solidFill>
                  <a:prstClr val="black"/>
                </a:solidFill>
                <a:latin typeface="ＭＳ Ｐゴシック"/>
              </a:rPr>
              <a:t>　</a:t>
            </a:r>
            <a:r>
              <a:rPr lang="ja-JP" altLang="en-US" sz="1050" u="sng" dirty="0">
                <a:solidFill>
                  <a:prstClr val="black"/>
                </a:solidFill>
                <a:latin typeface="ＭＳ Ｐゴシック"/>
              </a:rPr>
              <a:t>長期脳波ビデオ同時記録検査を年間</a:t>
            </a:r>
            <a:r>
              <a:rPr lang="en-US" altLang="ja-JP" sz="1050" u="sng" dirty="0">
                <a:solidFill>
                  <a:prstClr val="black"/>
                </a:solidFill>
                <a:latin typeface="ＭＳ Ｐゴシック"/>
              </a:rPr>
              <a:t>50</a:t>
            </a:r>
            <a:r>
              <a:rPr lang="ja-JP" altLang="en-US" sz="1050" u="sng" dirty="0">
                <a:solidFill>
                  <a:prstClr val="black"/>
                </a:solidFill>
                <a:latin typeface="ＭＳ Ｐゴシック"/>
              </a:rPr>
              <a:t>例以上</a:t>
            </a:r>
            <a:r>
              <a:rPr lang="ja-JP" altLang="en-US" sz="1050" u="sng" dirty="0" smtClean="0">
                <a:solidFill>
                  <a:prstClr val="black"/>
                </a:solidFill>
                <a:latin typeface="ＭＳ Ｐゴシック"/>
              </a:rPr>
              <a:t>実施</a:t>
            </a:r>
            <a:endParaRPr lang="en-US" altLang="ja-JP" sz="1050" u="sng" dirty="0" smtClean="0">
              <a:solidFill>
                <a:prstClr val="black"/>
              </a:solidFill>
              <a:latin typeface="ＭＳ Ｐゴシック"/>
            </a:endParaRPr>
          </a:p>
          <a:p>
            <a:pPr marL="180975" indent="-180975"/>
            <a:r>
              <a:rPr lang="en-US" altLang="ja-JP" sz="1050" dirty="0" smtClean="0">
                <a:solidFill>
                  <a:prstClr val="black"/>
                </a:solidFill>
                <a:latin typeface="ＭＳ Ｐゴシック"/>
              </a:rPr>
              <a:t>(</a:t>
            </a:r>
            <a:r>
              <a:rPr lang="ja-JP" altLang="en-US" sz="1050" dirty="0">
                <a:solidFill>
                  <a:prstClr val="black"/>
                </a:solidFill>
                <a:latin typeface="ＭＳ Ｐゴシック"/>
              </a:rPr>
              <a:t>５</a:t>
            </a:r>
            <a:r>
              <a:rPr lang="en-US" altLang="ja-JP" sz="1050" dirty="0">
                <a:solidFill>
                  <a:prstClr val="black"/>
                </a:solidFill>
                <a:latin typeface="ＭＳ Ｐゴシック"/>
              </a:rPr>
              <a:t>)</a:t>
            </a:r>
            <a:r>
              <a:rPr lang="ja-JP" altLang="en-US" sz="1050" dirty="0">
                <a:solidFill>
                  <a:prstClr val="black"/>
                </a:solidFill>
                <a:latin typeface="ＭＳ Ｐゴシック"/>
              </a:rPr>
              <a:t>　</a:t>
            </a:r>
            <a:r>
              <a:rPr lang="ja-JP" altLang="en-US" sz="1050" u="sng" dirty="0">
                <a:solidFill>
                  <a:prstClr val="black"/>
                </a:solidFill>
                <a:latin typeface="ＭＳ Ｐゴシック"/>
              </a:rPr>
              <a:t>てんかんに係る診療の経験を５年以上有する常勤の医師が１名以上</a:t>
            </a:r>
            <a:r>
              <a:rPr lang="ja-JP" altLang="en-US" sz="1050" u="sng" dirty="0" smtClean="0">
                <a:solidFill>
                  <a:prstClr val="black"/>
                </a:solidFill>
                <a:latin typeface="ＭＳ Ｐゴシック"/>
              </a:rPr>
              <a:t>配置</a:t>
            </a:r>
            <a:endParaRPr lang="ja-JP" altLang="en-US" sz="1050" dirty="0">
              <a:solidFill>
                <a:prstClr val="black"/>
              </a:solidFill>
              <a:latin typeface="ＭＳ Ｐゴシック"/>
            </a:endParaRPr>
          </a:p>
          <a:p>
            <a:pPr marL="180975" indent="-180975"/>
            <a:r>
              <a:rPr lang="en-US" altLang="ja-JP" sz="1050" dirty="0" smtClean="0">
                <a:solidFill>
                  <a:prstClr val="black"/>
                </a:solidFill>
                <a:latin typeface="ＭＳ Ｐゴシック"/>
              </a:rPr>
              <a:t>(10)</a:t>
            </a:r>
            <a:r>
              <a:rPr lang="ja-JP" altLang="en-US" sz="1050" dirty="0">
                <a:solidFill>
                  <a:prstClr val="black"/>
                </a:solidFill>
                <a:latin typeface="ＭＳ Ｐゴシック"/>
              </a:rPr>
              <a:t>　</a:t>
            </a:r>
            <a:r>
              <a:rPr lang="ja-JP" altLang="en-US" sz="1050" u="sng" dirty="0">
                <a:solidFill>
                  <a:prstClr val="black"/>
                </a:solidFill>
                <a:latin typeface="ＭＳ Ｐゴシック"/>
              </a:rPr>
              <a:t>てんかん診療拠点機関として</a:t>
            </a:r>
            <a:r>
              <a:rPr lang="ja-JP" altLang="en-US" sz="1050" u="sng" dirty="0" smtClean="0">
                <a:solidFill>
                  <a:prstClr val="black"/>
                </a:solidFill>
                <a:latin typeface="ＭＳ Ｐゴシック"/>
              </a:rPr>
              <a:t>選定</a:t>
            </a:r>
            <a:endParaRPr lang="ja-JP" altLang="en-US" sz="1050" dirty="0">
              <a:solidFill>
                <a:prstClr val="black"/>
              </a:solidFill>
              <a:latin typeface="ＭＳ Ｐゴシック"/>
            </a:endParaRPr>
          </a:p>
        </p:txBody>
      </p:sp>
      <p:sp>
        <p:nvSpPr>
          <p:cNvPr id="41" name="正方形/長方形 40"/>
          <p:cNvSpPr/>
          <p:nvPr/>
        </p:nvSpPr>
        <p:spPr>
          <a:xfrm>
            <a:off x="5108944" y="2778819"/>
            <a:ext cx="4619928" cy="577081"/>
          </a:xfrm>
          <a:prstGeom prst="rect">
            <a:avLst/>
          </a:prstGeom>
          <a:ln>
            <a:solidFill>
              <a:schemeClr val="tx1"/>
            </a:solidFill>
            <a:prstDash val="dash"/>
          </a:ln>
        </p:spPr>
        <p:txBody>
          <a:bodyPr wrap="square">
            <a:spAutoFit/>
          </a:bodyPr>
          <a:lstStyle/>
          <a:p>
            <a:pPr>
              <a:defRPr/>
            </a:pPr>
            <a:r>
              <a:rPr lang="ja-JP" altLang="en-US" sz="1050" b="1" dirty="0" smtClean="0">
                <a:solidFill>
                  <a:prstClr val="black"/>
                </a:solidFill>
                <a:latin typeface="ＭＳ Ｐゴシック"/>
              </a:rPr>
              <a:t>［脳波検査判断料１に係る施設基準の概要］</a:t>
            </a:r>
            <a:endParaRPr lang="en-US" altLang="ja-JP" sz="1050" b="1" dirty="0" smtClean="0">
              <a:solidFill>
                <a:prstClr val="black"/>
              </a:solidFill>
              <a:latin typeface="ＭＳ Ｐゴシック"/>
            </a:endParaRPr>
          </a:p>
          <a:p>
            <a:pPr marL="177800" indent="-177800"/>
            <a:r>
              <a:rPr lang="en-US" altLang="ja-JP" sz="1050" dirty="0" smtClean="0">
                <a:solidFill>
                  <a:prstClr val="black"/>
                </a:solidFill>
                <a:latin typeface="ＭＳ Ｐゴシック"/>
              </a:rPr>
              <a:t>(</a:t>
            </a:r>
            <a:r>
              <a:rPr lang="ja-JP" altLang="en-US" sz="1050" dirty="0">
                <a:solidFill>
                  <a:prstClr val="black"/>
                </a:solidFill>
                <a:latin typeface="ＭＳ Ｐゴシック"/>
              </a:rPr>
              <a:t>３</a:t>
            </a:r>
            <a:r>
              <a:rPr lang="en-US" altLang="ja-JP" sz="1050" dirty="0" smtClean="0">
                <a:solidFill>
                  <a:prstClr val="black"/>
                </a:solidFill>
                <a:latin typeface="ＭＳ Ｐゴシック"/>
              </a:rPr>
              <a:t>)</a:t>
            </a:r>
            <a:r>
              <a:rPr lang="ja-JP" altLang="en-US" sz="1050" dirty="0" smtClean="0">
                <a:solidFill>
                  <a:prstClr val="black"/>
                </a:solidFill>
                <a:latin typeface="ＭＳ Ｐゴシック"/>
              </a:rPr>
              <a:t>　</a:t>
            </a:r>
            <a:r>
              <a:rPr lang="ja-JP" altLang="en-US" sz="1050" u="sng" dirty="0" smtClean="0">
                <a:solidFill>
                  <a:prstClr val="black"/>
                </a:solidFill>
                <a:latin typeface="ＭＳ Ｐゴシック"/>
              </a:rPr>
              <a:t>脳波診断に係る診療の経験を５年以上有する常勤の医師が１名以上配置</a:t>
            </a:r>
            <a:endParaRPr lang="en-US" altLang="ja-JP" sz="1050" dirty="0" smtClean="0">
              <a:solidFill>
                <a:prstClr val="black"/>
              </a:solidFill>
              <a:latin typeface="ＭＳ Ｐゴシック"/>
            </a:endParaRPr>
          </a:p>
          <a:p>
            <a:pPr marL="177800" indent="-177800"/>
            <a:r>
              <a:rPr lang="en-US" altLang="ja-JP" sz="1050" dirty="0" smtClean="0">
                <a:solidFill>
                  <a:prstClr val="black"/>
                </a:solidFill>
                <a:latin typeface="ＭＳ Ｐゴシック"/>
              </a:rPr>
              <a:t>(</a:t>
            </a:r>
            <a:r>
              <a:rPr lang="ja-JP" altLang="en-US" sz="1050" dirty="0">
                <a:solidFill>
                  <a:prstClr val="black"/>
                </a:solidFill>
                <a:latin typeface="ＭＳ Ｐゴシック"/>
              </a:rPr>
              <a:t>６</a:t>
            </a:r>
            <a:r>
              <a:rPr lang="en-US" altLang="ja-JP" sz="1050" dirty="0">
                <a:solidFill>
                  <a:prstClr val="black"/>
                </a:solidFill>
                <a:latin typeface="ＭＳ Ｐゴシック"/>
              </a:rPr>
              <a:t>)</a:t>
            </a:r>
            <a:r>
              <a:rPr lang="ja-JP" altLang="en-US" sz="1050" dirty="0">
                <a:solidFill>
                  <a:prstClr val="black"/>
                </a:solidFill>
                <a:latin typeface="ＭＳ Ｐゴシック"/>
              </a:rPr>
              <a:t>　関係学会により</a:t>
            </a:r>
            <a:r>
              <a:rPr lang="ja-JP" altLang="en-US" sz="1050" u="sng" dirty="0">
                <a:solidFill>
                  <a:prstClr val="black"/>
                </a:solidFill>
                <a:latin typeface="ＭＳ Ｐゴシック"/>
              </a:rPr>
              <a:t>教育研修施設として認定</a:t>
            </a:r>
            <a:r>
              <a:rPr lang="ja-JP" altLang="en-US" sz="1050" dirty="0">
                <a:solidFill>
                  <a:prstClr val="black"/>
                </a:solidFill>
                <a:latin typeface="ＭＳ Ｐゴシック"/>
              </a:rPr>
              <a:t>された</a:t>
            </a:r>
            <a:r>
              <a:rPr lang="ja-JP" altLang="en-US" sz="1050" dirty="0" smtClean="0">
                <a:solidFill>
                  <a:prstClr val="black"/>
                </a:solidFill>
                <a:latin typeface="ＭＳ Ｐゴシック"/>
              </a:rPr>
              <a:t>施設</a:t>
            </a:r>
            <a:endParaRPr lang="ja-JP" altLang="en-US" sz="1050" dirty="0">
              <a:solidFill>
                <a:prstClr val="black"/>
              </a:solidFill>
              <a:latin typeface="ＭＳ Ｐゴシック"/>
            </a:endParaRPr>
          </a:p>
        </p:txBody>
      </p:sp>
      <p:sp>
        <p:nvSpPr>
          <p:cNvPr id="29"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40" name="右矢印 39"/>
          <p:cNvSpPr/>
          <p:nvPr/>
        </p:nvSpPr>
        <p:spPr>
          <a:xfrm>
            <a:off x="5130166" y="1602204"/>
            <a:ext cx="306415" cy="1014964"/>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4" name="テキスト ボックス 23"/>
          <p:cNvSpPr txBox="1"/>
          <p:nvPr/>
        </p:nvSpPr>
        <p:spPr>
          <a:xfrm>
            <a:off x="4292209" y="766221"/>
            <a:ext cx="198232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318</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施告</a:t>
            </a:r>
            <a:r>
              <a:rPr lang="en-US" altLang="ja-JP" sz="1100" smtClean="0">
                <a:solidFill>
                  <a:srgbClr val="002060"/>
                </a:solidFill>
                <a:latin typeface="ＭＳ Ｐゴシック" panose="020B0600070205080204" pitchFamily="50" charset="-128"/>
              </a:rPr>
              <a:t>p764</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a:t>
            </a:r>
            <a:r>
              <a:rPr lang="en-US" altLang="ja-JP" sz="1100" smtClean="0">
                <a:solidFill>
                  <a:srgbClr val="002060"/>
                </a:solidFill>
                <a:latin typeface="ＭＳ Ｐゴシック" panose="020B0600070205080204" pitchFamily="50" charset="-128"/>
              </a:rPr>
              <a:t>p823</a:t>
            </a:r>
            <a:endParaRPr lang="ja-JP" altLang="en-US" sz="1100" dirty="0">
              <a:solidFill>
                <a:srgbClr val="002060"/>
              </a:solidFill>
              <a:latin typeface="ＭＳ Ｐゴシック" panose="020B0600070205080204" pitchFamily="50" charset="-128"/>
            </a:endParaRPr>
          </a:p>
        </p:txBody>
      </p:sp>
      <p:sp>
        <p:nvSpPr>
          <p:cNvPr id="37" name="テキスト ボックス 36"/>
          <p:cNvSpPr txBox="1"/>
          <p:nvPr/>
        </p:nvSpPr>
        <p:spPr>
          <a:xfrm>
            <a:off x="6374679" y="766221"/>
            <a:ext cx="246675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318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355</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施告</a:t>
            </a:r>
            <a:r>
              <a:rPr lang="en-US" altLang="ja-JP" sz="1100" smtClean="0">
                <a:solidFill>
                  <a:srgbClr val="002060"/>
                </a:solidFill>
                <a:latin typeface="ＭＳ Ｐゴシック" panose="020B0600070205080204" pitchFamily="50" charset="-128"/>
              </a:rPr>
              <a:t>p764</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a:t>
            </a:r>
            <a:r>
              <a:rPr lang="en-US" altLang="ja-JP" sz="1100" smtClean="0">
                <a:solidFill>
                  <a:srgbClr val="002060"/>
                </a:solidFill>
                <a:latin typeface="ＭＳ Ｐゴシック" panose="020B0600070205080204" pitchFamily="50" charset="-128"/>
              </a:rPr>
              <a:t>p823</a:t>
            </a:r>
            <a:endParaRPr lang="ja-JP" altLang="en-US" sz="1100" dirty="0">
              <a:solidFill>
                <a:srgbClr val="002060"/>
              </a:solidFill>
              <a:latin typeface="ＭＳ Ｐゴシック" panose="020B0600070205080204" pitchFamily="50" charset="-128"/>
            </a:endParaRPr>
          </a:p>
        </p:txBody>
      </p:sp>
      <p:sp>
        <p:nvSpPr>
          <p:cNvPr id="42" name="テキスト ボックス 41"/>
          <p:cNvSpPr txBox="1"/>
          <p:nvPr/>
        </p:nvSpPr>
        <p:spPr>
          <a:xfrm>
            <a:off x="7977336" y="3423483"/>
            <a:ext cx="17281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318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355</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a:t>
            </a:r>
            <a:r>
              <a:rPr lang="en-US" altLang="ja-JP" sz="1100" smtClean="0">
                <a:solidFill>
                  <a:srgbClr val="002060"/>
                </a:solidFill>
                <a:latin typeface="ＭＳ Ｐゴシック" panose="020B0600070205080204" pitchFamily="50" charset="-128"/>
              </a:rPr>
              <a:t>p824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904591594"/>
      </p:ext>
    </p:extLst>
  </p:cSld>
  <p:clrMapOvr>
    <a:masterClrMapping/>
  </p:clrMapOvr>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7"/>
          <p:cNvSpPr>
            <a:spLocks noChangeArrowheads="1"/>
          </p:cNvSpPr>
          <p:nvPr/>
        </p:nvSpPr>
        <p:spPr bwMode="auto">
          <a:xfrm>
            <a:off x="165076" y="1179974"/>
            <a:ext cx="9540461" cy="3218018"/>
          </a:xfrm>
          <a:prstGeom prst="rect">
            <a:avLst/>
          </a:prstGeom>
          <a:solidFill>
            <a:srgbClr val="FFFFAF">
              <a:alpha val="49804"/>
            </a:srgbClr>
          </a:solidFill>
          <a:ln w="9525">
            <a:solidFill>
              <a:schemeClr val="tx1"/>
            </a:solidFill>
            <a:miter lim="800000"/>
            <a:headEnd/>
            <a:tailEnd/>
          </a:ln>
        </p:spPr>
        <p:txBody>
          <a:bodyPr tIns="108000"/>
          <a:lstStyle/>
          <a:p>
            <a:pPr marL="177800" indent="-177800">
              <a:spcBef>
                <a:spcPct val="20000"/>
              </a:spcBef>
              <a:buFont typeface="Wingdings" pitchFamily="2" charset="2"/>
              <a:buChar char="Ø"/>
              <a:defRPr/>
            </a:pPr>
            <a:r>
              <a:rPr lang="ja-JP" altLang="en-US" dirty="0" smtClean="0">
                <a:solidFill>
                  <a:prstClr val="black"/>
                </a:solidFill>
              </a:rPr>
              <a:t>　医療</a:t>
            </a:r>
            <a:r>
              <a:rPr lang="ja-JP" altLang="en-US" dirty="0">
                <a:solidFill>
                  <a:prstClr val="black"/>
                </a:solidFill>
              </a:rPr>
              <a:t>技術評価分科会での</a:t>
            </a:r>
            <a:r>
              <a:rPr lang="ja-JP" altLang="en-US" dirty="0" smtClean="0">
                <a:solidFill>
                  <a:prstClr val="black"/>
                </a:solidFill>
              </a:rPr>
              <a:t>評価を踏まえ、組織診断料の評価の引き上げ等を行う</a:t>
            </a:r>
            <a:endParaRPr lang="en-US" altLang="ja-JP" dirty="0" smtClean="0">
              <a:solidFill>
                <a:prstClr val="black"/>
              </a:solidFill>
            </a:endParaRPr>
          </a:p>
          <a:p>
            <a:pPr marL="342900" indent="-342900">
              <a:spcBef>
                <a:spcPct val="20000"/>
              </a:spcBef>
              <a:buFontTx/>
              <a:buAutoNum type="arabicDbPeriod"/>
              <a:defRPr/>
            </a:pPr>
            <a:r>
              <a:rPr lang="ja-JP" altLang="en-US" dirty="0" smtClean="0">
                <a:solidFill>
                  <a:prstClr val="black"/>
                </a:solidFill>
              </a:rPr>
              <a:t>組織診断料の評価の引き上げ</a:t>
            </a:r>
            <a:endParaRPr lang="en-US" altLang="ja-JP" dirty="0">
              <a:solidFill>
                <a:prstClr val="black"/>
              </a:solidFill>
            </a:endParaRPr>
          </a:p>
          <a:p>
            <a:pPr>
              <a:spcBef>
                <a:spcPct val="20000"/>
              </a:spcBef>
              <a:defRPr/>
            </a:pPr>
            <a:endParaRPr lang="en-US" altLang="ja-JP" dirty="0" smtClean="0">
              <a:solidFill>
                <a:prstClr val="black"/>
              </a:solidFill>
            </a:endParaRPr>
          </a:p>
          <a:p>
            <a:pPr>
              <a:spcBef>
                <a:spcPct val="20000"/>
              </a:spcBef>
              <a:defRPr/>
            </a:pPr>
            <a:endParaRPr lang="en-US" altLang="ja-JP" dirty="0">
              <a:solidFill>
                <a:prstClr val="black"/>
              </a:solidFill>
            </a:endParaRPr>
          </a:p>
          <a:p>
            <a:pPr>
              <a:spcBef>
                <a:spcPct val="20000"/>
              </a:spcBef>
              <a:defRPr/>
            </a:pPr>
            <a:r>
              <a:rPr lang="ja-JP" altLang="en-US" dirty="0" smtClean="0">
                <a:solidFill>
                  <a:prstClr val="black"/>
                </a:solidFill>
              </a:rPr>
              <a:t>２．セルブロック法</a:t>
            </a:r>
            <a:r>
              <a:rPr lang="ja-JP" altLang="en-US" dirty="0">
                <a:solidFill>
                  <a:prstClr val="black"/>
                </a:solidFill>
              </a:rPr>
              <a:t>を</a:t>
            </a:r>
            <a:r>
              <a:rPr lang="ja-JP" altLang="en-US" dirty="0" smtClean="0">
                <a:solidFill>
                  <a:prstClr val="black"/>
                </a:solidFill>
              </a:rPr>
              <a:t>用いた標本作製の評価</a:t>
            </a:r>
            <a:endParaRPr lang="en-US" altLang="ja-JP" dirty="0" smtClean="0">
              <a:solidFill>
                <a:prstClr val="black"/>
              </a:solidFill>
            </a:endParaRPr>
          </a:p>
          <a:p>
            <a:pPr>
              <a:spcBef>
                <a:spcPct val="20000"/>
              </a:spcBef>
              <a:defRPr/>
            </a:pPr>
            <a:endParaRPr lang="en-US" altLang="ja-JP" sz="1400" dirty="0" smtClean="0">
              <a:solidFill>
                <a:prstClr val="black"/>
              </a:solidFill>
            </a:endParaRPr>
          </a:p>
          <a:p>
            <a:pPr>
              <a:spcBef>
                <a:spcPct val="20000"/>
              </a:spcBef>
              <a:defRPr/>
            </a:pPr>
            <a:endParaRPr lang="en-US" altLang="ja-JP" sz="1600" dirty="0">
              <a:solidFill>
                <a:prstClr val="black"/>
              </a:solidFill>
            </a:endParaRPr>
          </a:p>
          <a:p>
            <a:pPr marL="444500">
              <a:spcBef>
                <a:spcPct val="20000"/>
              </a:spcBef>
              <a:defRPr/>
            </a:pPr>
            <a:endParaRPr lang="en-US" altLang="ja-JP" sz="2000" dirty="0">
              <a:solidFill>
                <a:prstClr val="black"/>
              </a:solidFill>
            </a:endParaRPr>
          </a:p>
          <a:p>
            <a:pPr marL="144000">
              <a:spcBef>
                <a:spcPct val="20000"/>
              </a:spcBef>
              <a:defRPr/>
            </a:pPr>
            <a:r>
              <a:rPr lang="ja-JP" altLang="en-US" sz="1400" dirty="0" smtClean="0">
                <a:solidFill>
                  <a:prstClr val="black"/>
                </a:solidFill>
              </a:rPr>
              <a:t>［</a:t>
            </a:r>
            <a:r>
              <a:rPr lang="ja-JP" altLang="en-US" sz="1400" dirty="0">
                <a:solidFill>
                  <a:prstClr val="black"/>
                </a:solidFill>
              </a:rPr>
              <a:t>算定要件］</a:t>
            </a:r>
            <a:endParaRPr lang="en-US" altLang="ja-JP" sz="1400" dirty="0">
              <a:solidFill>
                <a:prstClr val="black"/>
              </a:solidFill>
            </a:endParaRPr>
          </a:p>
          <a:p>
            <a:pPr marL="144000">
              <a:spcBef>
                <a:spcPct val="20000"/>
              </a:spcBef>
              <a:spcAft>
                <a:spcPts val="600"/>
              </a:spcAft>
              <a:defRPr/>
            </a:pPr>
            <a:r>
              <a:rPr lang="ja-JP" altLang="en-US" sz="1400" spc="-50" dirty="0" smtClean="0">
                <a:solidFill>
                  <a:prstClr val="black"/>
                </a:solidFill>
              </a:rPr>
              <a:t>悪性中皮腫</a:t>
            </a:r>
            <a:r>
              <a:rPr lang="ja-JP" altLang="en-US" sz="1400" spc="-50" dirty="0">
                <a:solidFill>
                  <a:prstClr val="black"/>
                </a:solidFill>
              </a:rPr>
              <a:t>を疑う患者に対して、穿刺吸引等により採取した検体を用いてセルブロック法により標本作製した場合に算定できる。</a:t>
            </a:r>
            <a:endParaRPr lang="en-US" altLang="ja-JP" sz="1400" spc="-50" dirty="0" smtClean="0">
              <a:solidFill>
                <a:prstClr val="black"/>
              </a:solidFill>
            </a:endParaRPr>
          </a:p>
          <a:p>
            <a:pPr marL="92075" indent="-92075">
              <a:spcBef>
                <a:spcPct val="20000"/>
              </a:spcBef>
              <a:defRPr/>
            </a:pPr>
            <a:endParaRPr lang="en-US" altLang="ja-JP" sz="1600" dirty="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sz="1600" dirty="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sz="1600" dirty="0" smtClean="0">
              <a:solidFill>
                <a:prstClr val="black"/>
              </a:solidFill>
            </a:endParaRPr>
          </a:p>
          <a:p>
            <a:pPr marL="92075" indent="-92075">
              <a:spcBef>
                <a:spcPct val="20000"/>
              </a:spcBef>
              <a:defRPr/>
            </a:pPr>
            <a:endParaRPr lang="en-US" altLang="ja-JP" dirty="0">
              <a:solidFill>
                <a:prstClr val="black"/>
              </a:solidFill>
            </a:endParaRPr>
          </a:p>
        </p:txBody>
      </p:sp>
      <p:graphicFrame>
        <p:nvGraphicFramePr>
          <p:cNvPr id="33" name="表 32"/>
          <p:cNvGraphicFramePr>
            <a:graphicFrameLocks noGrp="1"/>
          </p:cNvGraphicFramePr>
          <p:nvPr>
            <p:extLst/>
          </p:nvPr>
        </p:nvGraphicFramePr>
        <p:xfrm>
          <a:off x="364354" y="3022524"/>
          <a:ext cx="4468041" cy="786384"/>
        </p:xfrm>
        <a:graphic>
          <a:graphicData uri="http://schemas.openxmlformats.org/drawingml/2006/table">
            <a:tbl>
              <a:tblPr firstRow="1" bandRow="1">
                <a:tableStyleId>{22838BEF-8BB2-4498-84A7-C5851F593DF1}</a:tableStyleId>
              </a:tblPr>
              <a:tblGrid>
                <a:gridCol w="3680641"/>
                <a:gridCol w="787400"/>
              </a:tblGrid>
              <a:tr h="296093">
                <a:tc gridSpan="2">
                  <a:txBody>
                    <a:bodyPr/>
                    <a:lstStyle/>
                    <a:p>
                      <a:pPr lvl="0" algn="ctr">
                        <a:lnSpc>
                          <a:spcPct val="90000"/>
                        </a:lnSpc>
                      </a:pPr>
                      <a:r>
                        <a:rPr kumimoji="1" lang="ja-JP" altLang="en-US" sz="1600" b="1" dirty="0" smtClean="0"/>
                        <a:t>現行</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459907">
                <a:tc>
                  <a:txBody>
                    <a:bodyPr/>
                    <a:lstStyle/>
                    <a:p>
                      <a:pPr marL="0" lvl="0" algn="l" defTabSz="914400" rtl="0" eaLnBrk="1" latinLnBrk="0" hangingPunct="1">
                        <a:lnSpc>
                          <a:spcPct val="90000"/>
                        </a:lnSpc>
                      </a:pPr>
                      <a:r>
                        <a:rPr kumimoji="1" lang="ja-JP" altLang="en-US" sz="1400" b="0" kern="1200" spc="0" dirty="0" smtClean="0">
                          <a:solidFill>
                            <a:schemeClr val="dk1"/>
                          </a:solidFill>
                          <a:latin typeface="+mn-lt"/>
                          <a:ea typeface="+mn-ea"/>
                          <a:cs typeface="+mn-cs"/>
                        </a:rPr>
                        <a:t>細胞診</a:t>
                      </a:r>
                      <a:endParaRPr kumimoji="1" lang="en-US" altLang="ja-JP" sz="1400" b="0" kern="1200" spc="0" dirty="0" smtClean="0">
                        <a:solidFill>
                          <a:schemeClr val="dk1"/>
                        </a:solidFill>
                        <a:latin typeface="+mn-lt"/>
                        <a:ea typeface="+mn-ea"/>
                        <a:cs typeface="+mn-cs"/>
                      </a:endParaRPr>
                    </a:p>
                    <a:p>
                      <a:pPr marL="0" lvl="0" algn="l" defTabSz="914400" rtl="0" eaLnBrk="1" latinLnBrk="0" hangingPunct="1">
                        <a:lnSpc>
                          <a:spcPct val="90000"/>
                        </a:lnSpc>
                      </a:pPr>
                      <a:r>
                        <a:rPr kumimoji="1" lang="ja-JP" altLang="en-US" sz="1400" b="1" u="none" kern="1200" spc="0" dirty="0" smtClean="0">
                          <a:solidFill>
                            <a:srgbClr val="0070C0"/>
                          </a:solidFill>
                          <a:latin typeface="+mn-lt"/>
                          <a:ea typeface="+mn-ea"/>
                          <a:cs typeface="+mn-cs"/>
                        </a:rPr>
                        <a:t>　</a:t>
                      </a:r>
                      <a:r>
                        <a:rPr kumimoji="1" lang="ja-JP" altLang="en-US" sz="1400" b="1" u="sng" kern="1200" spc="0" dirty="0" smtClean="0">
                          <a:solidFill>
                            <a:srgbClr val="0070C0"/>
                          </a:solidFill>
                          <a:latin typeface="+mn-lt"/>
                          <a:ea typeface="+mn-ea"/>
                          <a:cs typeface="+mn-cs"/>
                        </a:rPr>
                        <a:t>（新設）</a:t>
                      </a:r>
                      <a:endParaRPr kumimoji="1" lang="en-US" altLang="ja-JP" sz="1400" b="1" u="sng" kern="1200" spc="0" dirty="0" smtClean="0">
                        <a:solidFill>
                          <a:srgbClr val="0070C0"/>
                        </a:solidFill>
                        <a:latin typeface="+mn-lt"/>
                        <a:ea typeface="+mn-ea"/>
                        <a:cs typeface="+mn-cs"/>
                      </a:endParaRPr>
                    </a:p>
                  </a:txBody>
                  <a:tcPr marL="99060" marR="99060"/>
                </a:tc>
                <a:tc>
                  <a:txBody>
                    <a:bodyPr/>
                    <a:lstStyle/>
                    <a:p>
                      <a:pPr marL="0" lvl="0" algn="r" defTabSz="914400" rtl="0" eaLnBrk="1" latinLnBrk="0" hangingPunct="1">
                        <a:lnSpc>
                          <a:spcPct val="90000"/>
                        </a:lnSpc>
                      </a:pPr>
                      <a:endParaRPr kumimoji="1" lang="en-US" altLang="ja-JP" sz="1400" b="0" kern="1200" spc="0" dirty="0" smtClean="0">
                        <a:solidFill>
                          <a:schemeClr val="dk1"/>
                        </a:solidFill>
                        <a:latin typeface="+mn-lt"/>
                        <a:ea typeface="+mn-ea"/>
                        <a:cs typeface="+mn-cs"/>
                      </a:endParaRPr>
                    </a:p>
                  </a:txBody>
                  <a:tcPr marL="99060" marR="99060"/>
                </a:tc>
              </a:tr>
            </a:tbl>
          </a:graphicData>
        </a:graphic>
      </p:graphicFrame>
      <p:graphicFrame>
        <p:nvGraphicFramePr>
          <p:cNvPr id="34" name="表 33"/>
          <p:cNvGraphicFramePr>
            <a:graphicFrameLocks noGrp="1"/>
          </p:cNvGraphicFramePr>
          <p:nvPr>
            <p:extLst/>
          </p:nvPr>
        </p:nvGraphicFramePr>
        <p:xfrm>
          <a:off x="5141758" y="3019093"/>
          <a:ext cx="4449479" cy="786384"/>
        </p:xfrm>
        <a:graphic>
          <a:graphicData uri="http://schemas.openxmlformats.org/drawingml/2006/table">
            <a:tbl>
              <a:tblPr firstRow="1" bandRow="1">
                <a:tableStyleId>{8A107856-5554-42FB-B03E-39F5DBC370BA}</a:tableStyleId>
              </a:tblPr>
              <a:tblGrid>
                <a:gridCol w="3680222"/>
                <a:gridCol w="769257"/>
              </a:tblGrid>
              <a:tr h="295965">
                <a:tc gridSpan="2">
                  <a:txBody>
                    <a:bodyPr/>
                    <a:lstStyle/>
                    <a:p>
                      <a:pPr lvl="0" algn="ctr">
                        <a:lnSpc>
                          <a:spcPct val="90000"/>
                        </a:lnSpc>
                      </a:pPr>
                      <a:r>
                        <a:rPr kumimoji="1" lang="ja-JP" altLang="en-US" sz="1600" b="1" dirty="0" smtClean="0"/>
                        <a:t>改定</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460035">
                <a:tc>
                  <a:txBody>
                    <a:bodyPr/>
                    <a:lstStyle/>
                    <a:p>
                      <a:pPr marL="0" lvl="0" algn="l" defTabSz="914400" rtl="0" eaLnBrk="1" latinLnBrk="0" hangingPunct="1">
                        <a:lnSpc>
                          <a:spcPct val="90000"/>
                        </a:lnSpc>
                      </a:pPr>
                      <a:r>
                        <a:rPr kumimoji="1" lang="ja-JP" altLang="en-US" sz="1400" b="0" kern="1200" spc="0" dirty="0" smtClean="0">
                          <a:solidFill>
                            <a:schemeClr val="dk1"/>
                          </a:solidFill>
                          <a:latin typeface="+mn-lt"/>
                          <a:ea typeface="+mn-ea"/>
                          <a:cs typeface="+mn-cs"/>
                        </a:rPr>
                        <a:t>細胞診</a:t>
                      </a:r>
                    </a:p>
                    <a:p>
                      <a:pPr marL="0" lvl="0" algn="l" defTabSz="914400" rtl="0" eaLnBrk="1" latinLnBrk="0" hangingPunct="1">
                        <a:lnSpc>
                          <a:spcPct val="90000"/>
                        </a:lnSpc>
                      </a:pPr>
                      <a:r>
                        <a:rPr kumimoji="1" lang="ja-JP" altLang="en-US" sz="1400" b="0" kern="1200" spc="0" dirty="0" smtClean="0">
                          <a:solidFill>
                            <a:schemeClr val="dk1"/>
                          </a:solidFill>
                          <a:latin typeface="+mn-lt"/>
                          <a:ea typeface="+mn-ea"/>
                          <a:cs typeface="+mn-cs"/>
                        </a:rPr>
                        <a:t> </a:t>
                      </a:r>
                      <a:r>
                        <a:rPr lang="en-US" altLang="ja-JP" sz="1400" b="1" u="sng" dirty="0" smtClean="0">
                          <a:solidFill>
                            <a:srgbClr val="0070C0"/>
                          </a:solidFill>
                          <a:latin typeface="ＭＳ Ｐゴシック" panose="020B0600070205080204" pitchFamily="50" charset="-128"/>
                          <a:ea typeface="+mn-ea"/>
                        </a:rPr>
                        <a:t>(</a:t>
                      </a:r>
                      <a:r>
                        <a:rPr lang="ja-JP" altLang="en-US" sz="1400" b="1" u="sng" dirty="0" smtClean="0">
                          <a:solidFill>
                            <a:srgbClr val="0070C0"/>
                          </a:solidFill>
                          <a:latin typeface="ＭＳ Ｐゴシック" panose="020B0600070205080204" pitchFamily="50" charset="-128"/>
                          <a:ea typeface="+mn-ea"/>
                        </a:rPr>
                        <a:t>新</a:t>
                      </a:r>
                      <a:r>
                        <a:rPr lang="en-US" altLang="ja-JP" sz="1400" b="1" u="sng" dirty="0" smtClean="0">
                          <a:solidFill>
                            <a:srgbClr val="0070C0"/>
                          </a:solidFill>
                          <a:latin typeface="ＭＳ Ｐゴシック" panose="020B0600070205080204" pitchFamily="50" charset="-128"/>
                          <a:ea typeface="+mn-ea"/>
                        </a:rPr>
                        <a:t>) </a:t>
                      </a:r>
                      <a:r>
                        <a:rPr lang="ja-JP" altLang="en-US" sz="1400" b="1" u="sng" dirty="0" smtClean="0">
                          <a:solidFill>
                            <a:srgbClr val="0070C0"/>
                          </a:solidFill>
                          <a:latin typeface="ＭＳ Ｐゴシック" panose="020B0600070205080204" pitchFamily="50" charset="-128"/>
                          <a:ea typeface="+mn-ea"/>
                        </a:rPr>
                        <a:t>３　セルブロック法によるもの</a:t>
                      </a:r>
                    </a:p>
                  </a:txBody>
                  <a:tcPr marL="99060" marR="99060"/>
                </a:tc>
                <a:tc>
                  <a:txBody>
                    <a:bodyPr/>
                    <a:lstStyle/>
                    <a:p>
                      <a:pPr marL="0" marR="0" lvl="0" indent="0" algn="r" defTabSz="914400" rtl="0" eaLnBrk="1" fontAlgn="auto" latinLnBrk="0" hangingPunct="1">
                        <a:lnSpc>
                          <a:spcPct val="900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p>
                      <a:pPr marL="0" marR="0" lvl="0" indent="0" algn="r" defTabSz="914400" rtl="0" eaLnBrk="1" fontAlgn="auto" latinLnBrk="0" hangingPunct="1">
                        <a:lnSpc>
                          <a:spcPct val="900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８６０点</a:t>
                      </a:r>
                      <a:endParaRPr lang="en-US" altLang="ja-JP" sz="1400" b="1" u="sng" dirty="0" smtClean="0">
                        <a:solidFill>
                          <a:srgbClr val="0070C0"/>
                        </a:solidFill>
                        <a:latin typeface="ＭＳ Ｐゴシック" panose="020B0600070205080204" pitchFamily="50" charset="-128"/>
                        <a:ea typeface="+mn-ea"/>
                      </a:endParaRPr>
                    </a:p>
                  </a:txBody>
                  <a:tcPr marL="99060" marR="99060"/>
                </a:tc>
              </a:tr>
            </a:tbl>
          </a:graphicData>
        </a:graphic>
      </p:graphicFrame>
      <p:graphicFrame>
        <p:nvGraphicFramePr>
          <p:cNvPr id="36" name="表 35"/>
          <p:cNvGraphicFramePr>
            <a:graphicFrameLocks noGrp="1"/>
          </p:cNvGraphicFramePr>
          <p:nvPr>
            <p:extLst/>
          </p:nvPr>
        </p:nvGraphicFramePr>
        <p:xfrm>
          <a:off x="420915" y="1919040"/>
          <a:ext cx="4394925" cy="640080"/>
        </p:xfrm>
        <a:graphic>
          <a:graphicData uri="http://schemas.openxmlformats.org/drawingml/2006/table">
            <a:tbl>
              <a:tblPr firstRow="1" bandRow="1">
                <a:tableStyleId>{22838BEF-8BB2-4498-84A7-C5851F593DF1}</a:tableStyleId>
              </a:tblPr>
              <a:tblGrid>
                <a:gridCol w="3612932"/>
                <a:gridCol w="781993"/>
              </a:tblGrid>
              <a:tr h="230166">
                <a:tc gridSpan="2">
                  <a:txBody>
                    <a:bodyPr/>
                    <a:lstStyle/>
                    <a:p>
                      <a:pPr lvl="0" algn="ctr"/>
                      <a:r>
                        <a:rPr kumimoji="1" lang="ja-JP" altLang="en-US" sz="1600" b="1" dirty="0" smtClean="0"/>
                        <a:t>現行</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202080">
                <a:tc>
                  <a:txBody>
                    <a:bodyPr/>
                    <a:lstStyle/>
                    <a:p>
                      <a:pPr marL="0" lvl="0" algn="l" defTabSz="914400" rtl="0" eaLnBrk="1" latinLnBrk="0" hangingPunct="1"/>
                      <a:r>
                        <a:rPr kumimoji="1" lang="ja-JP" altLang="en-US" sz="1400" b="0" kern="1200" spc="0" dirty="0" smtClean="0">
                          <a:solidFill>
                            <a:schemeClr val="dk1"/>
                          </a:solidFill>
                          <a:latin typeface="+mn-lt"/>
                          <a:ea typeface="+mn-ea"/>
                          <a:cs typeface="+mn-cs"/>
                        </a:rPr>
                        <a:t>病理診断料　１　組織診断料</a:t>
                      </a:r>
                      <a:endParaRPr kumimoji="1" lang="en-US" altLang="ja-JP" sz="1400" b="0" kern="1200" spc="0" dirty="0" smtClean="0">
                        <a:solidFill>
                          <a:schemeClr val="dk1"/>
                        </a:solidFill>
                        <a:latin typeface="+mn-lt"/>
                        <a:ea typeface="+mn-ea"/>
                        <a:cs typeface="+mn-cs"/>
                      </a:endParaRPr>
                    </a:p>
                  </a:txBody>
                  <a:tcPr marL="99060" marR="99060"/>
                </a:tc>
                <a:tc>
                  <a:txBody>
                    <a:bodyPr/>
                    <a:lstStyle/>
                    <a:p>
                      <a:pPr marL="0" lvl="0" algn="ctr" defTabSz="914400" rtl="0" eaLnBrk="1" latinLnBrk="0" hangingPunct="1"/>
                      <a:r>
                        <a:rPr kumimoji="1" lang="ja-JP" altLang="en-US" sz="1400" b="0" kern="1200" spc="0" dirty="0" smtClean="0">
                          <a:solidFill>
                            <a:schemeClr val="dk1"/>
                          </a:solidFill>
                          <a:latin typeface="+mn-lt"/>
                          <a:ea typeface="+mn-ea"/>
                          <a:cs typeface="+mn-cs"/>
                        </a:rPr>
                        <a:t>４００点</a:t>
                      </a:r>
                    </a:p>
                  </a:txBody>
                  <a:tcPr marL="99060" marR="99060"/>
                </a:tc>
              </a:tr>
            </a:tbl>
          </a:graphicData>
        </a:graphic>
      </p:graphicFrame>
      <p:graphicFrame>
        <p:nvGraphicFramePr>
          <p:cNvPr id="37" name="表 36"/>
          <p:cNvGraphicFramePr>
            <a:graphicFrameLocks noGrp="1"/>
          </p:cNvGraphicFramePr>
          <p:nvPr>
            <p:extLst/>
          </p:nvPr>
        </p:nvGraphicFramePr>
        <p:xfrm>
          <a:off x="5152686" y="1932688"/>
          <a:ext cx="4410414" cy="640080"/>
        </p:xfrm>
        <a:graphic>
          <a:graphicData uri="http://schemas.openxmlformats.org/drawingml/2006/table">
            <a:tbl>
              <a:tblPr firstRow="1" bandRow="1">
                <a:tableStyleId>{8A107856-5554-42FB-B03E-39F5DBC370BA}</a:tableStyleId>
              </a:tblPr>
              <a:tblGrid>
                <a:gridCol w="3661114"/>
                <a:gridCol w="749300"/>
              </a:tblGrid>
              <a:tr h="292276">
                <a:tc gridSpan="2">
                  <a:txBody>
                    <a:bodyPr/>
                    <a:lstStyle/>
                    <a:p>
                      <a:pPr lvl="0" algn="ctr"/>
                      <a:r>
                        <a:rPr kumimoji="1" lang="ja-JP" altLang="en-US" sz="1600" b="1" dirty="0" smtClean="0"/>
                        <a:t>改定</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225541">
                <a:tc>
                  <a:txBody>
                    <a:bodyPr/>
                    <a:lstStyle/>
                    <a:p>
                      <a:pPr marL="0" lvl="0" algn="l" defTabSz="914400" rtl="0" eaLnBrk="1" latinLnBrk="0" hangingPunct="1"/>
                      <a:r>
                        <a:rPr kumimoji="1" lang="ja-JP" altLang="en-US" sz="1400" b="0" kern="1200" spc="0" dirty="0" smtClean="0">
                          <a:solidFill>
                            <a:schemeClr val="dk1"/>
                          </a:solidFill>
                          <a:latin typeface="+mn-lt"/>
                          <a:ea typeface="+mn-ea"/>
                          <a:cs typeface="+mn-cs"/>
                        </a:rPr>
                        <a:t>病理診断料　１　組織診断料</a:t>
                      </a:r>
                      <a:endParaRPr kumimoji="1" lang="en-US" altLang="ja-JP" sz="1400" b="0" kern="1200" spc="0" dirty="0" smtClean="0">
                        <a:solidFill>
                          <a:schemeClr val="dk1"/>
                        </a:solidFill>
                        <a:latin typeface="+mn-lt"/>
                        <a:ea typeface="+mn-ea"/>
                        <a:cs typeface="+mn-cs"/>
                      </a:endParaRPr>
                    </a:p>
                  </a:txBody>
                  <a:tcPr marL="99060" marR="99060"/>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４５０点</a:t>
                      </a:r>
                      <a:endParaRPr lang="en-US" altLang="ja-JP" sz="1400" b="1" u="sng" dirty="0" smtClean="0">
                        <a:solidFill>
                          <a:srgbClr val="0070C0"/>
                        </a:solidFill>
                        <a:latin typeface="ＭＳ Ｐゴシック" panose="020B0600070205080204" pitchFamily="50" charset="-128"/>
                        <a:ea typeface="+mn-ea"/>
                      </a:endParaRPr>
                    </a:p>
                  </a:txBody>
                  <a:tcPr marL="99060" marR="99060"/>
                </a:tc>
              </a:tr>
            </a:tbl>
          </a:graphicData>
        </a:graphic>
      </p:graphicFrame>
      <p:sp>
        <p:nvSpPr>
          <p:cNvPr id="17" name="Rectangle 37"/>
          <p:cNvSpPr>
            <a:spLocks noChangeArrowheads="1"/>
          </p:cNvSpPr>
          <p:nvPr/>
        </p:nvSpPr>
        <p:spPr bwMode="auto">
          <a:xfrm>
            <a:off x="164406" y="4738669"/>
            <a:ext cx="9541151" cy="2016000"/>
          </a:xfrm>
          <a:prstGeom prst="rect">
            <a:avLst/>
          </a:prstGeom>
          <a:solidFill>
            <a:srgbClr val="FFFFAF">
              <a:alpha val="49804"/>
            </a:srgbClr>
          </a:solidFill>
          <a:ln w="9525">
            <a:solidFill>
              <a:schemeClr val="tx1"/>
            </a:solidFill>
            <a:miter lim="800000"/>
            <a:headEnd/>
            <a:tailEnd/>
          </a:ln>
        </p:spPr>
        <p:txBody>
          <a:bodyPr tIns="99692"/>
          <a:lstStyle/>
          <a:p>
            <a:pPr marL="164127" indent="-164127">
              <a:spcBef>
                <a:spcPct val="20000"/>
              </a:spcBef>
              <a:buFont typeface="Wingdings" pitchFamily="2" charset="2"/>
              <a:buChar char="Ø"/>
              <a:defRPr/>
            </a:pPr>
            <a:r>
              <a:rPr lang="ja-JP" altLang="en-US" dirty="0">
                <a:solidFill>
                  <a:prstClr val="black"/>
                </a:solidFill>
              </a:rPr>
              <a:t>　在宅自己導尿を行っている患者が使用するカテーテルについて、評価の見直しを</a:t>
            </a:r>
            <a:r>
              <a:rPr lang="ja-JP" altLang="en-US" dirty="0" smtClean="0">
                <a:solidFill>
                  <a:prstClr val="black"/>
                </a:solidFill>
              </a:rPr>
              <a:t>行う</a:t>
            </a:r>
            <a:endParaRPr lang="en-US" altLang="ja-JP" dirty="0">
              <a:solidFill>
                <a:prstClr val="black"/>
              </a:solidFill>
            </a:endParaRPr>
          </a:p>
        </p:txBody>
      </p:sp>
      <p:sp>
        <p:nvSpPr>
          <p:cNvPr id="18" name="Rectangle 36"/>
          <p:cNvSpPr>
            <a:spLocks noChangeArrowheads="1"/>
          </p:cNvSpPr>
          <p:nvPr/>
        </p:nvSpPr>
        <p:spPr bwMode="auto">
          <a:xfrm>
            <a:off x="168265" y="4440451"/>
            <a:ext cx="5432809" cy="345044"/>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1850" kern="0" dirty="0">
                <a:solidFill>
                  <a:prstClr val="black"/>
                </a:solidFill>
              </a:rPr>
              <a:t>⑫</a:t>
            </a:r>
            <a:r>
              <a:rPr kumimoji="0" lang="ja-JP" altLang="en-US" sz="1850" kern="0" dirty="0" smtClean="0">
                <a:solidFill>
                  <a:prstClr val="black"/>
                </a:solidFill>
              </a:rPr>
              <a:t>在宅</a:t>
            </a:r>
            <a:r>
              <a:rPr kumimoji="0" lang="ja-JP" altLang="en-US" sz="1850" kern="0" dirty="0">
                <a:solidFill>
                  <a:prstClr val="black"/>
                </a:solidFill>
              </a:rPr>
              <a:t>自己導尿カテーテルについての評価の見直し</a:t>
            </a:r>
          </a:p>
        </p:txBody>
      </p:sp>
      <p:sp>
        <p:nvSpPr>
          <p:cNvPr id="16" name="Rectangle 36"/>
          <p:cNvSpPr>
            <a:spLocks noChangeArrowheads="1"/>
          </p:cNvSpPr>
          <p:nvPr/>
        </p:nvSpPr>
        <p:spPr bwMode="auto">
          <a:xfrm>
            <a:off x="164389" y="840834"/>
            <a:ext cx="2071983" cy="3391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dirty="0">
                <a:solidFill>
                  <a:prstClr val="black"/>
                </a:solidFill>
              </a:rPr>
              <a:t>⑪</a:t>
            </a:r>
            <a:r>
              <a:rPr lang="ja-JP" altLang="en-US" dirty="0" smtClean="0">
                <a:solidFill>
                  <a:prstClr val="black"/>
                </a:solidFill>
              </a:rPr>
              <a:t>病理診断の評価</a:t>
            </a:r>
            <a:endParaRPr lang="ja-JP" altLang="en-US" dirty="0">
              <a:solidFill>
                <a:prstClr val="black"/>
              </a:solidFill>
            </a:endParaRPr>
          </a:p>
        </p:txBody>
      </p:sp>
      <p:graphicFrame>
        <p:nvGraphicFramePr>
          <p:cNvPr id="25" name="表 24"/>
          <p:cNvGraphicFramePr>
            <a:graphicFrameLocks noGrp="1"/>
          </p:cNvGraphicFramePr>
          <p:nvPr>
            <p:extLst/>
          </p:nvPr>
        </p:nvGraphicFramePr>
        <p:xfrm>
          <a:off x="242997" y="5160048"/>
          <a:ext cx="4394925" cy="640080"/>
        </p:xfrm>
        <a:graphic>
          <a:graphicData uri="http://schemas.openxmlformats.org/drawingml/2006/table">
            <a:tbl>
              <a:tblPr firstRow="1" bandRow="1">
                <a:tableStyleId>{22838BEF-8BB2-4498-84A7-C5851F593DF1}</a:tableStyleId>
              </a:tblPr>
              <a:tblGrid>
                <a:gridCol w="3612932"/>
                <a:gridCol w="781993"/>
              </a:tblGrid>
              <a:tr h="230166">
                <a:tc gridSpan="2">
                  <a:txBody>
                    <a:bodyPr/>
                    <a:lstStyle/>
                    <a:p>
                      <a:pPr lvl="0" algn="ctr"/>
                      <a:r>
                        <a:rPr kumimoji="1" lang="ja-JP" altLang="en-US" sz="1600" b="1" dirty="0" smtClean="0"/>
                        <a:t>現行</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2020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0" dirty="0" smtClean="0"/>
                        <a:t>間歇導尿用ディスポーザブルカテーテル加算</a:t>
                      </a:r>
                      <a:endParaRPr kumimoji="1" lang="ja-JP" altLang="en-US" sz="1400" b="0" u="none" dirty="0" smtClean="0">
                        <a:solidFill>
                          <a:schemeClr val="tx1"/>
                        </a:solidFill>
                      </a:endParaRPr>
                    </a:p>
                  </a:txBody>
                  <a:tcPr marL="99060" marR="99060"/>
                </a:tc>
                <a:tc>
                  <a:txBody>
                    <a:bodyPr/>
                    <a:lstStyle/>
                    <a:p>
                      <a:pPr marL="0" lvl="0" algn="ctr" defTabSz="914400" rtl="0" eaLnBrk="1" latinLnBrk="0" hangingPunct="1"/>
                      <a:r>
                        <a:rPr kumimoji="1" lang="ja-JP" altLang="en-US" sz="1400" b="0" kern="1200" spc="0" dirty="0" smtClean="0">
                          <a:solidFill>
                            <a:schemeClr val="dk1"/>
                          </a:solidFill>
                          <a:latin typeface="+mn-lt"/>
                          <a:ea typeface="+mn-ea"/>
                          <a:cs typeface="+mn-cs"/>
                        </a:rPr>
                        <a:t>６００点</a:t>
                      </a:r>
                    </a:p>
                  </a:txBody>
                  <a:tcPr marL="99060" marR="99060"/>
                </a:tc>
              </a:tr>
            </a:tbl>
          </a:graphicData>
        </a:graphic>
      </p:graphicFrame>
      <p:graphicFrame>
        <p:nvGraphicFramePr>
          <p:cNvPr id="26" name="表 25"/>
          <p:cNvGraphicFramePr>
            <a:graphicFrameLocks noGrp="1"/>
          </p:cNvGraphicFramePr>
          <p:nvPr>
            <p:extLst>
              <p:ext uri="{D42A27DB-BD31-4B8C-83A1-F6EECF244321}">
                <p14:modId xmlns:p14="http://schemas.microsoft.com/office/powerpoint/2010/main" val="379898542"/>
              </p:ext>
            </p:extLst>
          </p:nvPr>
        </p:nvGraphicFramePr>
        <p:xfrm>
          <a:off x="4992526" y="5153384"/>
          <a:ext cx="4615498" cy="1469136"/>
        </p:xfrm>
        <a:graphic>
          <a:graphicData uri="http://schemas.openxmlformats.org/drawingml/2006/table">
            <a:tbl>
              <a:tblPr firstRow="1" bandRow="1">
                <a:tableStyleId>{8A107856-5554-42FB-B03E-39F5DBC370BA}</a:tableStyleId>
              </a:tblPr>
              <a:tblGrid>
                <a:gridCol w="3817538"/>
                <a:gridCol w="797960"/>
              </a:tblGrid>
              <a:tr h="295965">
                <a:tc gridSpan="2">
                  <a:txBody>
                    <a:bodyPr/>
                    <a:lstStyle/>
                    <a:p>
                      <a:pPr lvl="0" algn="ctr">
                        <a:lnSpc>
                          <a:spcPct val="90000"/>
                        </a:lnSpc>
                      </a:pPr>
                      <a:r>
                        <a:rPr kumimoji="1" lang="ja-JP" altLang="en-US" sz="1600" b="1" dirty="0" smtClean="0"/>
                        <a:t>改定</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46003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dirty="0" smtClean="0">
                          <a:solidFill>
                            <a:srgbClr val="0070C0"/>
                          </a:solidFill>
                        </a:rPr>
                        <a:t>特殊カテーテル加算</a:t>
                      </a:r>
                      <a:endParaRPr kumimoji="1" lang="en-US" altLang="ja-JP" sz="1400" b="1" u="sng" dirty="0" smtClean="0">
                        <a:solidFill>
                          <a:srgbClr val="0070C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dirty="0" smtClean="0">
                          <a:solidFill>
                            <a:srgbClr val="0070C0"/>
                          </a:solidFill>
                        </a:rPr>
                        <a:t>１　間歇導尿用ディスポーザブルカテーテル</a:t>
                      </a:r>
                      <a:endParaRPr kumimoji="1" lang="en-US" altLang="ja-JP" sz="1400" b="1" u="sng" dirty="0" smtClean="0">
                        <a:solidFill>
                          <a:srgbClr val="0070C0"/>
                        </a:solidFill>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400" b="1" u="none" dirty="0" smtClean="0">
                          <a:solidFill>
                            <a:srgbClr val="0070C0"/>
                          </a:solidFill>
                        </a:rPr>
                        <a:t>　</a:t>
                      </a:r>
                      <a:r>
                        <a:rPr kumimoji="1" lang="ja-JP" altLang="en-US" sz="1400" b="1" u="sng" dirty="0" smtClean="0">
                          <a:solidFill>
                            <a:srgbClr val="0070C0"/>
                          </a:solidFill>
                        </a:rPr>
                        <a:t>イ　親水性コーティングを有するもの</a:t>
                      </a:r>
                      <a:r>
                        <a:rPr kumimoji="1" lang="ja-JP" altLang="en-US" sz="1400" b="1" u="none" dirty="0" smtClean="0">
                          <a:solidFill>
                            <a:srgbClr val="0070C0"/>
                          </a:solidFill>
                        </a:rPr>
                        <a:t>（新）</a:t>
                      </a:r>
                      <a:endParaRPr kumimoji="1" lang="en-US" altLang="ja-JP" sz="1400" b="1" u="sng" dirty="0" smtClean="0">
                        <a:solidFill>
                          <a:srgbClr val="0070C0"/>
                        </a:solidFill>
                      </a:endParaRPr>
                    </a:p>
                    <a:p>
                      <a:pPr marL="0" marR="0" lvl="1" indent="0" algn="l" defTabSz="914400" rtl="0" eaLnBrk="1" fontAlgn="auto" latinLnBrk="0" hangingPunct="1">
                        <a:lnSpc>
                          <a:spcPct val="100000"/>
                        </a:lnSpc>
                        <a:spcBef>
                          <a:spcPts val="0"/>
                        </a:spcBef>
                        <a:spcAft>
                          <a:spcPts val="0"/>
                        </a:spcAft>
                        <a:buClrTx/>
                        <a:buSzTx/>
                        <a:buFontTx/>
                        <a:buNone/>
                        <a:tabLst/>
                        <a:defRPr/>
                      </a:pPr>
                      <a:r>
                        <a:rPr kumimoji="1" lang="ja-JP" altLang="en-US" sz="1400" b="1" u="none" kern="1200" dirty="0" smtClean="0">
                          <a:solidFill>
                            <a:srgbClr val="0070C0"/>
                          </a:solidFill>
                          <a:latin typeface="+mn-ea"/>
                          <a:ea typeface="+mn-ea"/>
                          <a:cs typeface="+mn-cs"/>
                        </a:rPr>
                        <a:t>　</a:t>
                      </a:r>
                      <a:r>
                        <a:rPr kumimoji="1" lang="ja-JP" altLang="en-US" sz="1400" b="1" u="sng" kern="1200" dirty="0" smtClean="0">
                          <a:solidFill>
                            <a:srgbClr val="0070C0"/>
                          </a:solidFill>
                          <a:latin typeface="+mn-ea"/>
                          <a:ea typeface="+mn-ea"/>
                          <a:cs typeface="+mn-cs"/>
                        </a:rPr>
                        <a:t>ロ　イ</a:t>
                      </a:r>
                      <a:r>
                        <a:rPr kumimoji="1" lang="ja-JP" altLang="en-US" sz="1400" b="1" u="sng" kern="1200" dirty="0" smtClean="0">
                          <a:solidFill>
                            <a:srgbClr val="0070C0"/>
                          </a:solidFill>
                          <a:latin typeface="+mn-lt"/>
                          <a:ea typeface=""/>
                          <a:cs typeface="+mn-cs"/>
                        </a:rPr>
                        <a:t>以外のもの</a:t>
                      </a:r>
                      <a:r>
                        <a:rPr kumimoji="1" lang="ja-JP" altLang="en-US" sz="1400" b="1" u="none" kern="1200" dirty="0" smtClean="0">
                          <a:solidFill>
                            <a:srgbClr val="0070C0"/>
                          </a:solidFill>
                          <a:latin typeface="+mn-ea"/>
                          <a:ea typeface="+mn-ea"/>
                          <a:cs typeface="+mn-cs"/>
                        </a:rPr>
                        <a:t>（改）</a:t>
                      </a:r>
                      <a:endParaRPr kumimoji="1" lang="ja-JP" altLang="en-US" sz="1400" b="1" u="sng" kern="1200" dirty="0" smtClean="0">
                        <a:solidFill>
                          <a:srgbClr val="0070C0"/>
                        </a:solidFill>
                        <a:latin typeface="+mn-lt"/>
                        <a:ea typeface=""/>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kern="1200" dirty="0" smtClean="0">
                          <a:solidFill>
                            <a:srgbClr val="0070C0"/>
                          </a:solidFill>
                          <a:latin typeface="+mn-lt"/>
                          <a:ea typeface=""/>
                          <a:cs typeface="+mn-cs"/>
                        </a:rPr>
                        <a:t>２　間歇バルーンカテーテル</a:t>
                      </a:r>
                      <a:r>
                        <a:rPr kumimoji="1" lang="ja-JP" altLang="en-US" sz="1400" b="1" u="none" dirty="0" smtClean="0">
                          <a:solidFill>
                            <a:srgbClr val="0070C0"/>
                          </a:solidFill>
                        </a:rPr>
                        <a:t>（新）</a:t>
                      </a:r>
                      <a:endParaRPr kumimoji="1" lang="en-US" altLang="ja-JP" sz="1400" b="1" u="sng" dirty="0" smtClean="0">
                        <a:solidFill>
                          <a:srgbClr val="0070C0"/>
                        </a:solidFill>
                      </a:endParaRPr>
                    </a:p>
                  </a:txBody>
                  <a:tcPr marL="99060" marR="99060"/>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９６０点</a:t>
                      </a:r>
                      <a:endParaRPr lang="en-US" altLang="ja-JP" sz="1400" b="1" u="sng" dirty="0" smtClean="0">
                        <a:solidFill>
                          <a:srgbClr val="0070C0"/>
                        </a:solidFill>
                        <a:latin typeface="ＭＳ Ｐゴシック" panose="020B0600070205080204" pitchFamily="50" charset="-128"/>
                        <a:ea typeface="+mn-ea"/>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ja-JP" altLang="en-US" sz="1400" b="0" u="none" dirty="0" smtClean="0">
                          <a:solidFill>
                            <a:schemeClr val="tx1"/>
                          </a:solidFill>
                          <a:latin typeface="ＭＳ Ｐゴシック" panose="020B0600070205080204" pitchFamily="50" charset="-128"/>
                          <a:ea typeface="+mn-ea"/>
                        </a:rPr>
                        <a:t>６００点</a:t>
                      </a:r>
                      <a:endParaRPr lang="en-US" altLang="ja-JP" sz="1400" b="0" u="none" dirty="0" smtClean="0">
                        <a:solidFill>
                          <a:schemeClr val="tx1"/>
                        </a:solidFill>
                        <a:latin typeface="ＭＳ Ｐゴシック" panose="020B0600070205080204" pitchFamily="50" charset="-128"/>
                        <a:ea typeface="+mn-ea"/>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６００点</a:t>
                      </a:r>
                      <a:endParaRPr lang="en-US" altLang="ja-JP" sz="1400" b="1" u="sng" dirty="0" smtClean="0">
                        <a:solidFill>
                          <a:srgbClr val="0070C0"/>
                        </a:solidFill>
                        <a:latin typeface="ＭＳ Ｐゴシック" panose="020B0600070205080204" pitchFamily="50" charset="-128"/>
                        <a:ea typeface="+mn-ea"/>
                      </a:endParaRPr>
                    </a:p>
                  </a:txBody>
                  <a:tcPr marL="99060" marR="99060"/>
                </a:tc>
              </a:tr>
            </a:tbl>
          </a:graphicData>
        </a:graphic>
      </p:graphicFrame>
      <p:sp>
        <p:nvSpPr>
          <p:cNvPr id="4" name="正方形/長方形 3"/>
          <p:cNvSpPr/>
          <p:nvPr/>
        </p:nvSpPr>
        <p:spPr>
          <a:xfrm>
            <a:off x="203173" y="5842406"/>
            <a:ext cx="4724746" cy="830997"/>
          </a:xfrm>
          <a:prstGeom prst="rect">
            <a:avLst/>
          </a:prstGeom>
          <a:ln>
            <a:solidFill>
              <a:schemeClr val="tx1"/>
            </a:solidFill>
          </a:ln>
        </p:spPr>
        <p:txBody>
          <a:bodyPr wrap="square">
            <a:spAutoFit/>
          </a:bodyPr>
          <a:lstStyle/>
          <a:p>
            <a:r>
              <a:rPr lang="ja-JP" altLang="en-US" sz="1200" dirty="0" smtClean="0">
                <a:solidFill>
                  <a:prstClr val="black"/>
                </a:solidFill>
              </a:rPr>
              <a:t>①親水性コーティングが施されている</a:t>
            </a:r>
            <a:r>
              <a:rPr lang="ja-JP" altLang="en-US" sz="1200" dirty="0">
                <a:solidFill>
                  <a:prstClr val="black"/>
                </a:solidFill>
              </a:rPr>
              <a:t>間歇導尿用</a:t>
            </a:r>
            <a:r>
              <a:rPr lang="ja-JP" altLang="en-US" sz="1200" dirty="0" smtClean="0">
                <a:solidFill>
                  <a:prstClr val="black"/>
                </a:solidFill>
              </a:rPr>
              <a:t>ディスポーザブルカテーテル（包装内</a:t>
            </a:r>
            <a:r>
              <a:rPr lang="ja-JP" altLang="en-US" sz="1200" dirty="0">
                <a:solidFill>
                  <a:prstClr val="black"/>
                </a:solidFill>
              </a:rPr>
              <a:t>に潤滑剤が封入</a:t>
            </a:r>
            <a:r>
              <a:rPr lang="ja-JP" altLang="en-US" sz="1200" dirty="0" smtClean="0">
                <a:solidFill>
                  <a:prstClr val="black"/>
                </a:solidFill>
              </a:rPr>
              <a:t>され、</a:t>
            </a:r>
            <a:r>
              <a:rPr lang="ja-JP" altLang="en-US" sz="1200" dirty="0">
                <a:solidFill>
                  <a:prstClr val="black"/>
                </a:solidFill>
              </a:rPr>
              <a:t>開封後すぐに挿入可能な</a:t>
            </a:r>
            <a:r>
              <a:rPr lang="ja-JP" altLang="en-US" sz="1200" dirty="0" smtClean="0">
                <a:solidFill>
                  <a:prstClr val="black"/>
                </a:solidFill>
              </a:rPr>
              <a:t>もの）</a:t>
            </a:r>
          </a:p>
          <a:p>
            <a:r>
              <a:rPr lang="ja-JP" altLang="en-US" sz="1200" dirty="0" smtClean="0">
                <a:solidFill>
                  <a:prstClr val="black"/>
                </a:solidFill>
              </a:rPr>
              <a:t>②夜間や外出時に使用し</a:t>
            </a:r>
            <a:r>
              <a:rPr lang="ja-JP" altLang="en-US" sz="1200" dirty="0">
                <a:solidFill>
                  <a:prstClr val="black"/>
                </a:solidFill>
              </a:rPr>
              <a:t>、患者自身が消毒下で携帯することが</a:t>
            </a:r>
            <a:r>
              <a:rPr lang="ja-JP" altLang="en-US" sz="1200" dirty="0" smtClean="0">
                <a:solidFill>
                  <a:prstClr val="black"/>
                </a:solidFill>
              </a:rPr>
              <a:t>可能な間歇バルーンカテーテル</a:t>
            </a:r>
            <a:endParaRPr lang="ja-JP" altLang="en-US" sz="1200" dirty="0">
              <a:solidFill>
                <a:prstClr val="black"/>
              </a:solidFill>
            </a:endParaRPr>
          </a:p>
        </p:txBody>
      </p:sp>
      <p:sp>
        <p:nvSpPr>
          <p:cNvPr id="6" name="スライド番号プレースホルダー 5"/>
          <p:cNvSpPr>
            <a:spLocks noGrp="1"/>
          </p:cNvSpPr>
          <p:nvPr>
            <p:ph type="sldNum" sz="quarter" idx="12"/>
          </p:nvPr>
        </p:nvSpPr>
        <p:spPr/>
        <p:txBody>
          <a:bodyPr/>
          <a:lstStyle/>
          <a:p>
            <a:fld id="{3CD7FEE9-580A-4EA0-A7DE-8D177AC2609D}" type="slidenum">
              <a:rPr lang="ja-JP" altLang="en-US" smtClean="0">
                <a:solidFill>
                  <a:prstClr val="black"/>
                </a:solidFill>
              </a:rPr>
              <a:pPr/>
              <a:t>134</a:t>
            </a:fld>
            <a:endParaRPr lang="ja-JP" altLang="en-US" dirty="0">
              <a:solidFill>
                <a:prstClr val="black"/>
              </a:solidFill>
            </a:endParaRPr>
          </a:p>
        </p:txBody>
      </p:sp>
      <p:sp>
        <p:nvSpPr>
          <p:cNvPr id="19"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20" name="右矢印 19"/>
          <p:cNvSpPr/>
          <p:nvPr/>
        </p:nvSpPr>
        <p:spPr>
          <a:xfrm>
            <a:off x="4823752" y="1988840"/>
            <a:ext cx="306415" cy="60266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1" name="右矢印 20"/>
          <p:cNvSpPr/>
          <p:nvPr/>
        </p:nvSpPr>
        <p:spPr>
          <a:xfrm>
            <a:off x="4823752" y="3068960"/>
            <a:ext cx="306415" cy="60266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2" name="右矢印 21"/>
          <p:cNvSpPr/>
          <p:nvPr/>
        </p:nvSpPr>
        <p:spPr>
          <a:xfrm>
            <a:off x="4670542" y="5211422"/>
            <a:ext cx="306415" cy="60266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Tree>
    <p:extLst>
      <p:ext uri="{BB962C8B-B14F-4D97-AF65-F5344CB8AC3E}">
        <p14:creationId xmlns:p14="http://schemas.microsoft.com/office/powerpoint/2010/main" val="3864718452"/>
      </p:ext>
    </p:extLst>
  </p:cSld>
  <p:clrMapOvr>
    <a:masterClrMapping/>
  </p:clrMapOvr>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47905" y="921750"/>
            <a:ext cx="9630588" cy="5874467"/>
          </a:xfrm>
          <a:prstGeom prst="rect">
            <a:avLst/>
          </a:prstGeom>
          <a:solidFill>
            <a:srgbClr val="FFFFAF">
              <a:alpha val="49804"/>
            </a:srgbClr>
          </a:solidFill>
          <a:ln w="9525">
            <a:solidFill>
              <a:schemeClr val="tx1"/>
            </a:solidFill>
            <a:miter lim="800000"/>
            <a:headEnd/>
            <a:tailEnd/>
          </a:ln>
        </p:spPr>
        <p:txBody>
          <a:bodyPr tIns="180000"/>
          <a:lstStyle/>
          <a:p>
            <a:pPr>
              <a:spcBef>
                <a:spcPct val="20000"/>
              </a:spcBef>
              <a:defRPr/>
            </a:pPr>
            <a:r>
              <a:rPr lang="ja-JP" altLang="en-US" sz="1600" dirty="0" smtClean="0">
                <a:solidFill>
                  <a:prstClr val="black"/>
                </a:solidFill>
                <a:latin typeface="ＭＳ Ｐゴシック" pitchFamily="50" charset="-128"/>
              </a:rPr>
              <a:t>１．乳房ＭＲＩ撮影加算の新設</a:t>
            </a:r>
            <a:endParaRPr lang="en-US" altLang="ja-JP" sz="1600" dirty="0">
              <a:solidFill>
                <a:prstClr val="black"/>
              </a:solidFill>
              <a:latin typeface="ＭＳ Ｐゴシック" pitchFamily="50" charset="-128"/>
            </a:endParaRPr>
          </a:p>
          <a:p>
            <a:pPr>
              <a:spcBef>
                <a:spcPct val="20000"/>
              </a:spcBef>
              <a:defRPr/>
            </a:pPr>
            <a:r>
              <a:rPr lang="ja-JP" altLang="en-US" sz="1400" dirty="0">
                <a:solidFill>
                  <a:prstClr val="black"/>
                </a:solidFill>
                <a:latin typeface="ＭＳ Ｐゴシック" pitchFamily="50" charset="-128"/>
              </a:rPr>
              <a:t>　</a:t>
            </a:r>
            <a:r>
              <a:rPr lang="ja-JP" altLang="en-US" sz="1400" dirty="0">
                <a:solidFill>
                  <a:prstClr val="black"/>
                </a:solidFill>
              </a:rPr>
              <a:t> </a:t>
            </a:r>
            <a:r>
              <a:rPr lang="ja-JP" altLang="en-US" sz="1400" dirty="0" smtClean="0">
                <a:solidFill>
                  <a:prstClr val="black"/>
                </a:solidFill>
              </a:rPr>
              <a:t>乳腺の悪性腫瘍に</a:t>
            </a:r>
            <a:r>
              <a:rPr lang="ja-JP" altLang="en-US" sz="1400" dirty="0">
                <a:solidFill>
                  <a:prstClr val="black"/>
                </a:solidFill>
              </a:rPr>
              <a:t>対して</a:t>
            </a:r>
            <a:r>
              <a:rPr lang="ja-JP" altLang="en-US" sz="1400" dirty="0" smtClean="0">
                <a:solidFill>
                  <a:prstClr val="black"/>
                </a:solidFill>
              </a:rPr>
              <a:t>、乳房専用撮像</a:t>
            </a:r>
            <a:r>
              <a:rPr lang="ja-JP" altLang="en-US" sz="1400" dirty="0">
                <a:solidFill>
                  <a:prstClr val="black"/>
                </a:solidFill>
              </a:rPr>
              <a:t>コイルを</a:t>
            </a:r>
            <a:r>
              <a:rPr lang="ja-JP" altLang="en-US" sz="1400" dirty="0" smtClean="0">
                <a:solidFill>
                  <a:prstClr val="black"/>
                </a:solidFill>
              </a:rPr>
              <a:t>用いて撮影することで、より精度の高い切除範囲の検討が可能となることから、乳房ＭＲＩ撮影加算を新設</a:t>
            </a:r>
            <a:endParaRPr lang="en-US" altLang="ja-JP" sz="1400" dirty="0">
              <a:solidFill>
                <a:prstClr val="black"/>
              </a:solidFill>
              <a:latin typeface="ＭＳ Ｐゴシック" pitchFamily="50" charset="-128"/>
            </a:endParaRPr>
          </a:p>
          <a:p>
            <a:pPr>
              <a:spcBef>
                <a:spcPct val="20000"/>
              </a:spcBef>
              <a:defRPr/>
            </a:pPr>
            <a:endParaRPr lang="en-US" altLang="ja-JP" dirty="0">
              <a:solidFill>
                <a:prstClr val="black"/>
              </a:solidFill>
              <a:latin typeface="ＭＳ Ｐゴシック" pitchFamily="50" charset="-128"/>
            </a:endParaRPr>
          </a:p>
          <a:p>
            <a:pPr>
              <a:spcBef>
                <a:spcPct val="20000"/>
              </a:spcBef>
              <a:defRPr/>
            </a:pPr>
            <a:endParaRPr lang="en-US" altLang="ja-JP" dirty="0">
              <a:solidFill>
                <a:prstClr val="black"/>
              </a:solidFill>
              <a:latin typeface="ＭＳ Ｐゴシック" pitchFamily="50" charset="-128"/>
            </a:endParaRPr>
          </a:p>
          <a:p>
            <a:pPr>
              <a:spcBef>
                <a:spcPct val="20000"/>
              </a:spcBef>
              <a:defRPr/>
            </a:pPr>
            <a:endParaRPr lang="en-US" altLang="ja-JP" dirty="0">
              <a:solidFill>
                <a:prstClr val="black"/>
              </a:solidFill>
              <a:latin typeface="ＭＳ Ｐゴシック" pitchFamily="50" charset="-128"/>
            </a:endParaRPr>
          </a:p>
          <a:p>
            <a:pPr>
              <a:spcBef>
                <a:spcPct val="20000"/>
              </a:spcBef>
              <a:defRPr/>
            </a:pPr>
            <a:endParaRPr lang="en-US" altLang="ja-JP" dirty="0">
              <a:solidFill>
                <a:prstClr val="black"/>
              </a:solidFill>
              <a:latin typeface="ＭＳ Ｐゴシック" pitchFamily="50" charset="-128"/>
            </a:endParaRPr>
          </a:p>
          <a:p>
            <a:pPr marL="285750" indent="-285750">
              <a:spcBef>
                <a:spcPct val="20000"/>
              </a:spcBef>
              <a:buFont typeface="Wingdings" panose="05000000000000000000" pitchFamily="2" charset="2"/>
              <a:buChar char="Ø"/>
              <a:defRPr/>
            </a:pPr>
            <a:endParaRPr lang="en-US" altLang="ja-JP" sz="1400" dirty="0">
              <a:solidFill>
                <a:prstClr val="black"/>
              </a:solidFill>
              <a:latin typeface="ＭＳ Ｐゴシック" pitchFamily="50" charset="-128"/>
            </a:endParaRPr>
          </a:p>
          <a:p>
            <a:pPr marL="285750" indent="-285750">
              <a:spcBef>
                <a:spcPct val="20000"/>
              </a:spcBef>
              <a:buFont typeface="Wingdings" panose="05000000000000000000" pitchFamily="2" charset="2"/>
              <a:buChar char="Ø"/>
              <a:defRPr/>
            </a:pPr>
            <a:endParaRPr lang="en-US" altLang="ja-JP" sz="1050" dirty="0" smtClean="0">
              <a:solidFill>
                <a:prstClr val="black"/>
              </a:solidFill>
              <a:latin typeface="ＭＳ Ｐゴシック" pitchFamily="50" charset="-128"/>
            </a:endParaRPr>
          </a:p>
          <a:p>
            <a:pPr marL="285750" indent="-285750">
              <a:spcBef>
                <a:spcPct val="20000"/>
              </a:spcBef>
              <a:buFont typeface="Wingdings" panose="05000000000000000000" pitchFamily="2" charset="2"/>
              <a:buChar char="Ø"/>
              <a:defRPr/>
            </a:pPr>
            <a:endParaRPr lang="en-US" altLang="ja-JP" sz="1050" dirty="0" smtClean="0">
              <a:solidFill>
                <a:prstClr val="black"/>
              </a:solidFill>
              <a:latin typeface="ＭＳ Ｐゴシック" pitchFamily="50" charset="-128"/>
            </a:endParaRPr>
          </a:p>
          <a:p>
            <a:pPr marL="285750" indent="-285750">
              <a:spcBef>
                <a:spcPct val="20000"/>
              </a:spcBef>
              <a:buFont typeface="Wingdings" panose="05000000000000000000" pitchFamily="2" charset="2"/>
              <a:buChar char="Ø"/>
              <a:defRPr/>
            </a:pPr>
            <a:endParaRPr lang="en-US" altLang="ja-JP" sz="1100" dirty="0" smtClean="0">
              <a:solidFill>
                <a:prstClr val="black"/>
              </a:solidFill>
              <a:latin typeface="ＭＳ Ｐゴシック" pitchFamily="50" charset="-128"/>
            </a:endParaRPr>
          </a:p>
          <a:p>
            <a:pPr>
              <a:spcBef>
                <a:spcPct val="20000"/>
              </a:spcBef>
              <a:defRPr/>
            </a:pPr>
            <a:r>
              <a:rPr lang="ja-JP" altLang="en-US" sz="1600" dirty="0" smtClean="0">
                <a:solidFill>
                  <a:prstClr val="black"/>
                </a:solidFill>
                <a:latin typeface="ＭＳ Ｐゴシック" pitchFamily="50" charset="-128"/>
              </a:rPr>
              <a:t>２．放射線治療における適応症の拡大</a:t>
            </a:r>
            <a:endParaRPr lang="en-US" altLang="ja-JP" sz="1600" dirty="0" smtClean="0">
              <a:solidFill>
                <a:prstClr val="black"/>
              </a:solidFill>
              <a:latin typeface="ＭＳ Ｐゴシック" pitchFamily="50" charset="-128"/>
            </a:endParaRPr>
          </a:p>
          <a:p>
            <a:pPr marL="285750" indent="-285750">
              <a:spcBef>
                <a:spcPct val="20000"/>
              </a:spcBef>
              <a:buFont typeface="Arial" panose="020B0604020202020204" pitchFamily="34" charset="0"/>
              <a:buChar char="•"/>
              <a:defRPr/>
            </a:pPr>
            <a:r>
              <a:rPr lang="ja-JP" altLang="en-US" sz="1400" dirty="0">
                <a:solidFill>
                  <a:prstClr val="black"/>
                </a:solidFill>
                <a:latin typeface="ＭＳ Ｐゴシック" pitchFamily="50" charset="-128"/>
              </a:rPr>
              <a:t>前立腺癌</a:t>
            </a:r>
            <a:r>
              <a:rPr lang="ja-JP" altLang="en-US" sz="1400" dirty="0" smtClean="0">
                <a:solidFill>
                  <a:prstClr val="black"/>
                </a:solidFill>
                <a:latin typeface="ＭＳ Ｐゴシック" pitchFamily="50" charset="-128"/>
              </a:rPr>
              <a:t>について</a:t>
            </a:r>
            <a:r>
              <a:rPr lang="ja-JP" altLang="en-US" sz="1400" dirty="0">
                <a:solidFill>
                  <a:prstClr val="black"/>
                </a:solidFill>
                <a:latin typeface="ＭＳ Ｐゴシック" pitchFamily="50" charset="-128"/>
              </a:rPr>
              <a:t>、</a:t>
            </a:r>
            <a:r>
              <a:rPr lang="ja-JP" altLang="en-US" sz="1400" dirty="0" smtClean="0">
                <a:solidFill>
                  <a:prstClr val="black"/>
                </a:solidFill>
                <a:latin typeface="ＭＳ Ｐゴシック" pitchFamily="50" charset="-128"/>
              </a:rPr>
              <a:t>従来法と比べて短期でかつ安全に実施できることから、定位放射線治療の適応症を拡大</a:t>
            </a:r>
            <a:endParaRPr lang="en-US" altLang="ja-JP" sz="1400" dirty="0" smtClean="0">
              <a:solidFill>
                <a:prstClr val="black"/>
              </a:solidFill>
              <a:latin typeface="ＭＳ Ｐゴシック" pitchFamily="50" charset="-128"/>
            </a:endParaRPr>
          </a:p>
          <a:p>
            <a:pPr marL="285750" indent="-285750">
              <a:spcBef>
                <a:spcPct val="20000"/>
              </a:spcBef>
              <a:buFont typeface="Arial" panose="020B0604020202020204" pitchFamily="34" charset="0"/>
              <a:buChar char="•"/>
              <a:defRPr/>
            </a:pPr>
            <a:r>
              <a:rPr lang="ja-JP" altLang="en-US" sz="1400" dirty="0">
                <a:solidFill>
                  <a:prstClr val="black"/>
                </a:solidFill>
                <a:latin typeface="ＭＳ Ｐゴシック" pitchFamily="50" charset="-128"/>
              </a:rPr>
              <a:t>体</a:t>
            </a:r>
            <a:r>
              <a:rPr lang="ja-JP" altLang="en-US" sz="1400" dirty="0" smtClean="0">
                <a:solidFill>
                  <a:prstClr val="black"/>
                </a:solidFill>
                <a:latin typeface="ＭＳ Ｐゴシック" pitchFamily="50" charset="-128"/>
              </a:rPr>
              <a:t>外固定具を用いた照射が安全性を向上させることが示されたため、体外照射用固定器具加算における適応症を拡大</a:t>
            </a:r>
            <a:endParaRPr lang="en-US" altLang="ja-JP" sz="1400" dirty="0" smtClean="0">
              <a:solidFill>
                <a:prstClr val="black"/>
              </a:solidFill>
              <a:latin typeface="ＭＳ Ｐゴシック" pitchFamily="50" charset="-128"/>
            </a:endParaRPr>
          </a:p>
        </p:txBody>
      </p:sp>
      <p:sp>
        <p:nvSpPr>
          <p:cNvPr id="15" name="Rectangle 36"/>
          <p:cNvSpPr>
            <a:spLocks noChangeArrowheads="1"/>
          </p:cNvSpPr>
          <p:nvPr/>
        </p:nvSpPr>
        <p:spPr bwMode="auto">
          <a:xfrm>
            <a:off x="147906" y="757849"/>
            <a:ext cx="4949112" cy="36572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a:spcBef>
                <a:spcPct val="20000"/>
              </a:spcBef>
            </a:pPr>
            <a:r>
              <a:rPr lang="ja-JP" altLang="en-US" sz="2000" dirty="0">
                <a:solidFill>
                  <a:prstClr val="black"/>
                </a:solidFill>
              </a:rPr>
              <a:t>⑬</a:t>
            </a:r>
            <a:r>
              <a:rPr lang="ja-JP" altLang="en-US" sz="2000" dirty="0" smtClean="0">
                <a:solidFill>
                  <a:prstClr val="black"/>
                </a:solidFill>
              </a:rPr>
              <a:t>画像診断及び放射線治療の</a:t>
            </a:r>
            <a:r>
              <a:rPr lang="ja-JP" altLang="en-US" sz="2000" dirty="0">
                <a:solidFill>
                  <a:prstClr val="black"/>
                </a:solidFill>
              </a:rPr>
              <a:t>評価の見直し</a:t>
            </a:r>
          </a:p>
        </p:txBody>
      </p:sp>
      <p:graphicFrame>
        <p:nvGraphicFramePr>
          <p:cNvPr id="13" name="表 12"/>
          <p:cNvGraphicFramePr>
            <a:graphicFrameLocks noGrp="1"/>
          </p:cNvGraphicFramePr>
          <p:nvPr>
            <p:extLst/>
          </p:nvPr>
        </p:nvGraphicFramePr>
        <p:xfrm>
          <a:off x="447789" y="5833166"/>
          <a:ext cx="3937944" cy="868680"/>
        </p:xfrm>
        <a:graphic>
          <a:graphicData uri="http://schemas.openxmlformats.org/drawingml/2006/table">
            <a:tbl>
              <a:tblPr firstRow="1" bandRow="1">
                <a:tableStyleId>{22838BEF-8BB2-4498-84A7-C5851F593DF1}</a:tableStyleId>
              </a:tblPr>
              <a:tblGrid>
                <a:gridCol w="539763"/>
                <a:gridCol w="3398181"/>
              </a:tblGrid>
              <a:tr h="274320">
                <a:tc gridSpan="2">
                  <a:txBody>
                    <a:bodyPr/>
                    <a:lstStyle/>
                    <a:p>
                      <a:pPr algn="l"/>
                      <a:r>
                        <a:rPr kumimoji="1" lang="ja-JP" altLang="en-US" sz="1200" b="0" dirty="0" smtClean="0"/>
                        <a:t>定位放射線治療</a:t>
                      </a:r>
                      <a:endParaRPr kumimoji="1" lang="ja-JP" altLang="en-US" sz="1200" b="0" dirty="0"/>
                    </a:p>
                  </a:txBody>
                  <a:tcPr marL="99060" marR="99060" anchor="ctr"/>
                </a:tc>
                <a:tc hMerge="1">
                  <a:txBody>
                    <a:bodyPr/>
                    <a:lstStyle/>
                    <a:p>
                      <a:endParaRPr kumimoji="1" lang="ja-JP" altLang="en-US"/>
                    </a:p>
                  </a:txBody>
                  <a:tcPr/>
                </a:tc>
              </a:tr>
              <a:tr h="274320">
                <a:tc>
                  <a:txBody>
                    <a:bodyPr/>
                    <a:lstStyle/>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smtClean="0">
                          <a:solidFill>
                            <a:schemeClr val="tx1"/>
                          </a:solidFill>
                        </a:rPr>
                        <a:t>主な適応症</a:t>
                      </a:r>
                      <a:endParaRPr kumimoji="1" lang="en-US" altLang="ja-JP" sz="1100" b="0" u="none" dirty="0" smtClean="0">
                        <a:solidFill>
                          <a:schemeClr val="tx1"/>
                        </a:solidFill>
                      </a:endParaRPr>
                    </a:p>
                  </a:txBody>
                  <a:tcPr marL="99060" marR="99060" anchor="ct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u="none" dirty="0" smtClean="0">
                          <a:solidFill>
                            <a:schemeClr val="tx1"/>
                          </a:solidFill>
                        </a:rPr>
                        <a:t>頭頚部腫瘍</a:t>
                      </a:r>
                      <a:endParaRPr kumimoji="1" lang="en-US" altLang="ja-JP" sz="1100" b="0" u="none"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u="none" spc="-100" baseline="0" dirty="0" smtClean="0">
                          <a:solidFill>
                            <a:schemeClr val="tx1"/>
                          </a:solidFill>
                        </a:rPr>
                        <a:t>原発性肝癌及び肺癌（転移病巣がなく、直径５ｃｍ以内）</a:t>
                      </a:r>
                      <a:endParaRPr kumimoji="1" lang="en-US" altLang="ja-JP" sz="1100" b="0" u="none" spc="-100" baseline="0"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u="none" dirty="0" smtClean="0">
                          <a:solidFill>
                            <a:schemeClr val="tx1"/>
                          </a:solidFill>
                        </a:rPr>
                        <a:t>転移性肝癌及び肺癌（３個以内）</a:t>
                      </a:r>
                      <a:endParaRPr kumimoji="1" lang="en-US" altLang="ja-JP" sz="1100" b="0" u="none" dirty="0" smtClean="0">
                        <a:solidFill>
                          <a:schemeClr val="tx1"/>
                        </a:solidFill>
                      </a:endParaRPr>
                    </a:p>
                  </a:txBody>
                  <a:tcPr marL="99060" marR="99060" anchor="ctr"/>
                </a:tc>
              </a:tr>
            </a:tbl>
          </a:graphicData>
        </a:graphic>
      </p:graphicFrame>
      <p:graphicFrame>
        <p:nvGraphicFramePr>
          <p:cNvPr id="14" name="表 13"/>
          <p:cNvGraphicFramePr>
            <a:graphicFrameLocks noGrp="1"/>
          </p:cNvGraphicFramePr>
          <p:nvPr>
            <p:extLst/>
          </p:nvPr>
        </p:nvGraphicFramePr>
        <p:xfrm>
          <a:off x="4999012" y="5685379"/>
          <a:ext cx="4670340" cy="1036320"/>
        </p:xfrm>
        <a:graphic>
          <a:graphicData uri="http://schemas.openxmlformats.org/drawingml/2006/table">
            <a:tbl>
              <a:tblPr firstRow="1" bandRow="1">
                <a:tableStyleId>{C4B1156A-380E-4F78-BDF5-A606A8083BF9}</a:tableStyleId>
              </a:tblPr>
              <a:tblGrid>
                <a:gridCol w="953055"/>
                <a:gridCol w="3717285"/>
              </a:tblGrid>
              <a:tr h="274320">
                <a:tc gridSpan="2">
                  <a:txBody>
                    <a:bodyPr/>
                    <a:lstStyle/>
                    <a:p>
                      <a:pPr algn="l"/>
                      <a:r>
                        <a:rPr kumimoji="1" lang="ja-JP" altLang="en-US" sz="1200" b="0" dirty="0" smtClean="0"/>
                        <a:t>定位放射線治療</a:t>
                      </a:r>
                      <a:endParaRPr kumimoji="1" lang="ja-JP" altLang="en-US" sz="1200" b="0" dirty="0"/>
                    </a:p>
                  </a:txBody>
                  <a:tcPr marL="99060" marR="99060" anchor="ctr"/>
                </a:tc>
                <a:tc hMerge="1">
                  <a:txBody>
                    <a:bodyPr/>
                    <a:lstStyle/>
                    <a:p>
                      <a:endParaRPr kumimoji="1" lang="ja-JP" altLang="en-US"/>
                    </a:p>
                  </a:txBody>
                  <a:tcPr/>
                </a:tc>
              </a:tr>
              <a:tr h="274320">
                <a:tc>
                  <a:txBody>
                    <a:bodyPr/>
                    <a:lstStyle/>
                    <a:p>
                      <a:pPr marL="0" marR="0" indent="0" algn="ctr"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en-US" sz="1100" b="0" u="none" dirty="0" smtClean="0">
                          <a:solidFill>
                            <a:schemeClr val="tx1"/>
                          </a:solidFill>
                        </a:rPr>
                        <a:t>主な適応症</a:t>
                      </a:r>
                      <a:endParaRPr kumimoji="1" lang="en-US" altLang="ja-JP" sz="1100" b="0" u="none" dirty="0" smtClean="0">
                        <a:solidFill>
                          <a:schemeClr val="tx1"/>
                        </a:solidFill>
                      </a:endParaRPr>
                    </a:p>
                  </a:txBody>
                  <a:tcPr marL="99060" marR="99060" anchor="ct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u="none" dirty="0" smtClean="0">
                          <a:solidFill>
                            <a:schemeClr val="tx1"/>
                          </a:solidFill>
                        </a:rPr>
                        <a:t>頭頚部腫瘍</a:t>
                      </a:r>
                      <a:endParaRPr kumimoji="1" lang="en-US" altLang="ja-JP" sz="1100" b="0" u="none"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u="none" dirty="0" smtClean="0">
                          <a:solidFill>
                            <a:schemeClr val="tx1"/>
                          </a:solidFill>
                        </a:rPr>
                        <a:t>原発性肝癌及び肺癌（転移病巣がなく、直径５ｃｍ以内）</a:t>
                      </a:r>
                      <a:endParaRPr kumimoji="1" lang="en-US" altLang="ja-JP" sz="1100" b="0" u="none"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0" u="none" dirty="0" smtClean="0">
                          <a:solidFill>
                            <a:schemeClr val="tx1"/>
                          </a:solidFill>
                        </a:rPr>
                        <a:t>転移性肝癌及び肺癌（３個以内）</a:t>
                      </a:r>
                      <a:endParaRPr kumimoji="1" lang="en-US" altLang="ja-JP" sz="1100" b="0" u="none"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100" b="1" u="sng" dirty="0" smtClean="0">
                          <a:solidFill>
                            <a:srgbClr val="0070C0"/>
                          </a:solidFill>
                        </a:rPr>
                        <a:t>前立腺癌（限局性で転移病巣のないもの）</a:t>
                      </a:r>
                      <a:endParaRPr kumimoji="1" lang="en-US" altLang="ja-JP" sz="1100" b="1" u="sng" dirty="0" smtClean="0">
                        <a:solidFill>
                          <a:srgbClr val="0070C0"/>
                        </a:solidFill>
                      </a:endParaRPr>
                    </a:p>
                  </a:txBody>
                  <a:tcPr marL="99060" marR="99060" anchor="ctr"/>
                </a:tc>
              </a:tr>
            </a:tbl>
          </a:graphicData>
        </a:graphic>
      </p:graphicFrame>
      <p:sp>
        <p:nvSpPr>
          <p:cNvPr id="16" name="正方形/長方形 15"/>
          <p:cNvSpPr/>
          <p:nvPr/>
        </p:nvSpPr>
        <p:spPr>
          <a:xfrm>
            <a:off x="1807135" y="1987069"/>
            <a:ext cx="646331" cy="276999"/>
          </a:xfrm>
          <a:prstGeom prst="rect">
            <a:avLst/>
          </a:prstGeom>
        </p:spPr>
        <p:txBody>
          <a:bodyPr wrap="none">
            <a:spAutoFit/>
          </a:bodyPr>
          <a:lstStyle/>
          <a:p>
            <a:r>
              <a:rPr lang="en-US" altLang="ja-JP" sz="1200" dirty="0">
                <a:solidFill>
                  <a:prstClr val="black"/>
                </a:solidFill>
                <a:latin typeface="ＭＳ Ｐゴシック" pitchFamily="50" charset="-128"/>
              </a:rPr>
              <a:t>【</a:t>
            </a:r>
            <a:r>
              <a:rPr lang="ja-JP" altLang="en-US" sz="1200" dirty="0">
                <a:solidFill>
                  <a:prstClr val="black"/>
                </a:solidFill>
                <a:latin typeface="ＭＳ Ｐゴシック" pitchFamily="50" charset="-128"/>
              </a:rPr>
              <a:t>現行</a:t>
            </a:r>
            <a:r>
              <a:rPr lang="en-US" altLang="ja-JP" sz="1200" dirty="0">
                <a:solidFill>
                  <a:prstClr val="black"/>
                </a:solidFill>
                <a:latin typeface="ＭＳ Ｐゴシック" pitchFamily="50" charset="-128"/>
              </a:rPr>
              <a:t>】</a:t>
            </a:r>
            <a:endParaRPr lang="ja-JP" altLang="en-US" sz="1200" dirty="0">
              <a:solidFill>
                <a:prstClr val="black"/>
              </a:solidFill>
            </a:endParaRPr>
          </a:p>
        </p:txBody>
      </p:sp>
      <p:graphicFrame>
        <p:nvGraphicFramePr>
          <p:cNvPr id="24" name="表 23"/>
          <p:cNvGraphicFramePr>
            <a:graphicFrameLocks noGrp="1"/>
          </p:cNvGraphicFramePr>
          <p:nvPr>
            <p:extLst/>
          </p:nvPr>
        </p:nvGraphicFramePr>
        <p:xfrm>
          <a:off x="452616" y="4827370"/>
          <a:ext cx="3934560" cy="883920"/>
        </p:xfrm>
        <a:graphic>
          <a:graphicData uri="http://schemas.openxmlformats.org/drawingml/2006/table">
            <a:tbl>
              <a:tblPr firstRow="1" bandRow="1">
                <a:tableStyleId>{22838BEF-8BB2-4498-84A7-C5851F593DF1}</a:tableStyleId>
              </a:tblPr>
              <a:tblGrid>
                <a:gridCol w="3934560"/>
              </a:tblGrid>
              <a:tr h="394503">
                <a:tc>
                  <a:txBody>
                    <a:bodyPr/>
                    <a:lstStyle/>
                    <a:p>
                      <a:pPr algn="l"/>
                      <a:r>
                        <a:rPr kumimoji="1" lang="ja-JP" altLang="en-US" sz="1200" b="0" dirty="0" smtClean="0"/>
                        <a:t>体外照射　</a:t>
                      </a:r>
                      <a:endParaRPr kumimoji="1" lang="en-US" altLang="ja-JP" sz="1200" b="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smtClean="0">
                          <a:solidFill>
                            <a:schemeClr val="tx1"/>
                          </a:solidFill>
                        </a:rPr>
                        <a:t>　　　　　　注３　</a:t>
                      </a:r>
                      <a:r>
                        <a:rPr kumimoji="1" lang="ja-JP" altLang="ja-JP" sz="1200" b="0" kern="1200" dirty="0" smtClean="0">
                          <a:solidFill>
                            <a:schemeClr val="dk1"/>
                          </a:solidFill>
                          <a:effectLst/>
                          <a:latin typeface="+mn-lt"/>
                          <a:ea typeface="+mn-ea"/>
                          <a:cs typeface="+mn-cs"/>
                        </a:rPr>
                        <a:t>体外照射用固定器具</a:t>
                      </a:r>
                      <a:r>
                        <a:rPr kumimoji="1" lang="ja-JP" altLang="en-US" sz="1200" b="0" kern="1200" dirty="0" smtClean="0">
                          <a:solidFill>
                            <a:schemeClr val="dk1"/>
                          </a:solidFill>
                          <a:effectLst/>
                          <a:latin typeface="+mn-lt"/>
                          <a:ea typeface="+mn-ea"/>
                          <a:cs typeface="+mn-cs"/>
                        </a:rPr>
                        <a:t>加算　　　　１，０００</a:t>
                      </a:r>
                      <a:r>
                        <a:rPr kumimoji="1" lang="ja-JP" altLang="ja-JP" sz="1200" b="0" kern="1200" dirty="0" smtClean="0">
                          <a:solidFill>
                            <a:schemeClr val="dk1"/>
                          </a:solidFill>
                          <a:effectLst/>
                          <a:latin typeface="+mn-lt"/>
                          <a:ea typeface="+mn-ea"/>
                          <a:cs typeface="+mn-cs"/>
                        </a:rPr>
                        <a:t>点</a:t>
                      </a:r>
                      <a:endParaRPr kumimoji="1" lang="ja-JP" altLang="en-US" sz="1200" b="0" dirty="0"/>
                    </a:p>
                  </a:txBody>
                  <a:tcPr marL="99060" marR="99060" anchor="ctr"/>
                </a:tc>
              </a:tr>
              <a:tr h="262466">
                <a:tc>
                  <a:txBody>
                    <a:bodyPr/>
                    <a:lstStyle/>
                    <a:p>
                      <a:r>
                        <a:rPr kumimoji="1" lang="ja-JP" altLang="en-US" sz="1100" b="1" i="0" u="sng" strike="noStrike" kern="1200" baseline="0" dirty="0" smtClean="0">
                          <a:solidFill>
                            <a:schemeClr val="dk1"/>
                          </a:solidFill>
                          <a:latin typeface="+mn-lt"/>
                          <a:ea typeface="+mn-ea"/>
                          <a:cs typeface="+mn-cs"/>
                        </a:rPr>
                        <a:t>頭頸部腫瘍</a:t>
                      </a:r>
                      <a:r>
                        <a:rPr kumimoji="1" lang="ja-JP" altLang="en-US" sz="1100" b="0" i="0" u="none" strike="noStrike" kern="1200" baseline="0" dirty="0" smtClean="0">
                          <a:solidFill>
                            <a:schemeClr val="dk1"/>
                          </a:solidFill>
                          <a:latin typeface="+mn-lt"/>
                          <a:ea typeface="+mn-ea"/>
                          <a:cs typeface="+mn-cs"/>
                        </a:rPr>
                        <a:t>に対して体外照射を行う際に</a:t>
                      </a:r>
                      <a:r>
                        <a:rPr kumimoji="1" lang="ja-JP" altLang="en-US" sz="1100" b="1" i="0" u="sng" strike="noStrike" kern="1200" baseline="0" dirty="0" smtClean="0">
                          <a:solidFill>
                            <a:schemeClr val="dk1"/>
                          </a:solidFill>
                          <a:latin typeface="+mn-lt"/>
                          <a:ea typeface="+mn-ea"/>
                          <a:cs typeface="+mn-cs"/>
                        </a:rPr>
                        <a:t>頭頚部</a:t>
                      </a:r>
                      <a:r>
                        <a:rPr kumimoji="1" lang="ja-JP" altLang="en-US" sz="1100" b="0" i="0" u="none" strike="noStrike" kern="1200" baseline="0" dirty="0" smtClean="0">
                          <a:solidFill>
                            <a:schemeClr val="dk1"/>
                          </a:solidFill>
                          <a:latin typeface="+mn-lt"/>
                          <a:ea typeface="+mn-ea"/>
                          <a:cs typeface="+mn-cs"/>
                        </a:rPr>
                        <a:t>を精密に固定する器具を使用した場合に限って算定できる。</a:t>
                      </a:r>
                      <a:endParaRPr kumimoji="1" lang="ja-JP" altLang="en-US" sz="800" b="0" u="none" dirty="0" smtClean="0">
                        <a:solidFill>
                          <a:schemeClr val="tx1"/>
                        </a:solidFill>
                      </a:endParaRPr>
                    </a:p>
                  </a:txBody>
                  <a:tcPr marL="99060" marR="99060"/>
                </a:tc>
              </a:tr>
            </a:tbl>
          </a:graphicData>
        </a:graphic>
      </p:graphicFrame>
      <p:graphicFrame>
        <p:nvGraphicFramePr>
          <p:cNvPr id="26" name="表 25"/>
          <p:cNvGraphicFramePr>
            <a:graphicFrameLocks noGrp="1"/>
          </p:cNvGraphicFramePr>
          <p:nvPr>
            <p:extLst/>
          </p:nvPr>
        </p:nvGraphicFramePr>
        <p:xfrm>
          <a:off x="5007139" y="4843850"/>
          <a:ext cx="4644861" cy="720778"/>
        </p:xfrm>
        <a:graphic>
          <a:graphicData uri="http://schemas.openxmlformats.org/drawingml/2006/table">
            <a:tbl>
              <a:tblPr firstRow="1" bandRow="1">
                <a:tableStyleId>{C4B1156A-380E-4F78-BDF5-A606A8083BF9}</a:tableStyleId>
              </a:tblPr>
              <a:tblGrid>
                <a:gridCol w="4644861"/>
              </a:tblGrid>
              <a:tr h="294058">
                <a:tc>
                  <a:txBody>
                    <a:bodyPr/>
                    <a:lstStyle/>
                    <a:p>
                      <a:pPr algn="l"/>
                      <a:r>
                        <a:rPr kumimoji="1" lang="ja-JP" altLang="en-US" sz="1200" b="0" dirty="0" smtClean="0"/>
                        <a:t>体外照射　　　　　　</a:t>
                      </a:r>
                      <a:r>
                        <a:rPr kumimoji="1" lang="ja-JP" altLang="en-US" sz="1200" b="0" u="none" dirty="0" smtClean="0">
                          <a:solidFill>
                            <a:schemeClr val="tx1"/>
                          </a:solidFill>
                        </a:rPr>
                        <a:t>注３　</a:t>
                      </a:r>
                      <a:r>
                        <a:rPr kumimoji="1" lang="ja-JP" altLang="ja-JP" sz="1200" b="0" kern="1200" dirty="0" smtClean="0">
                          <a:solidFill>
                            <a:schemeClr val="dk1"/>
                          </a:solidFill>
                          <a:effectLst/>
                          <a:latin typeface="+mn-lt"/>
                          <a:ea typeface="+mn-ea"/>
                          <a:cs typeface="+mn-cs"/>
                        </a:rPr>
                        <a:t>体外照射用固定器具</a:t>
                      </a:r>
                      <a:r>
                        <a:rPr kumimoji="1" lang="ja-JP" altLang="en-US" sz="1200" b="0" kern="1200" dirty="0" smtClean="0">
                          <a:solidFill>
                            <a:schemeClr val="dk1"/>
                          </a:solidFill>
                          <a:effectLst/>
                          <a:latin typeface="+mn-lt"/>
                          <a:ea typeface="+mn-ea"/>
                          <a:cs typeface="+mn-cs"/>
                        </a:rPr>
                        <a:t>加算　　　　１，０００</a:t>
                      </a:r>
                      <a:r>
                        <a:rPr kumimoji="1" lang="ja-JP" altLang="ja-JP" sz="1200" b="0" kern="1200" dirty="0" smtClean="0">
                          <a:solidFill>
                            <a:schemeClr val="dk1"/>
                          </a:solidFill>
                          <a:effectLst/>
                          <a:latin typeface="+mn-lt"/>
                          <a:ea typeface="+mn-ea"/>
                          <a:cs typeface="+mn-cs"/>
                        </a:rPr>
                        <a:t>点</a:t>
                      </a:r>
                      <a:endParaRPr kumimoji="1" lang="ja-JP" altLang="en-US" sz="1200" b="0" dirty="0"/>
                    </a:p>
                  </a:txBody>
                  <a:tcPr marL="99060" marR="99060" anchor="ctr"/>
                </a:tc>
              </a:tr>
              <a:tr h="266258">
                <a:tc>
                  <a:txBody>
                    <a:bodyPr/>
                    <a:lstStyle/>
                    <a:p>
                      <a: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1" lang="ja-JP" altLang="ja-JP" sz="1100" b="1" u="sng" kern="1200" dirty="0" smtClean="0">
                          <a:solidFill>
                            <a:srgbClr val="0070C0"/>
                          </a:solidFill>
                          <a:effectLst/>
                          <a:latin typeface="+mn-lt"/>
                          <a:ea typeface="+mn-ea"/>
                          <a:cs typeface="+mn-cs"/>
                        </a:rPr>
                        <a:t>悪性腫瘍</a:t>
                      </a:r>
                      <a:r>
                        <a:rPr kumimoji="1" lang="ja-JP" altLang="ja-JP" sz="1100" kern="1200" dirty="0" smtClean="0">
                          <a:solidFill>
                            <a:schemeClr val="dk1"/>
                          </a:solidFill>
                          <a:effectLst/>
                          <a:latin typeface="+mn-lt"/>
                          <a:ea typeface="+mn-ea"/>
                          <a:cs typeface="+mn-cs"/>
                        </a:rPr>
                        <a:t>に対して体外照射を行う際に</a:t>
                      </a:r>
                      <a:r>
                        <a:rPr kumimoji="1" lang="ja-JP" altLang="ja-JP" sz="1100" b="1" u="sng" kern="1200" dirty="0" smtClean="0">
                          <a:solidFill>
                            <a:srgbClr val="0070C0"/>
                          </a:solidFill>
                          <a:effectLst/>
                          <a:latin typeface="+mn-lt"/>
                          <a:ea typeface="+mn-ea"/>
                          <a:cs typeface="+mn-cs"/>
                        </a:rPr>
                        <a:t>身体</a:t>
                      </a:r>
                      <a:r>
                        <a:rPr kumimoji="1" lang="ja-JP" altLang="ja-JP" sz="1100" b="0" u="none" kern="1200" dirty="0" smtClean="0">
                          <a:solidFill>
                            <a:schemeClr val="tx1"/>
                          </a:solidFill>
                          <a:effectLst/>
                          <a:latin typeface="+mn-lt"/>
                          <a:ea typeface="+mn-ea"/>
                          <a:cs typeface="+mn-cs"/>
                        </a:rPr>
                        <a:t>を</a:t>
                      </a:r>
                      <a:r>
                        <a:rPr kumimoji="1" lang="ja-JP" altLang="ja-JP" sz="1100" kern="1200" dirty="0" smtClean="0">
                          <a:solidFill>
                            <a:schemeClr val="dk1"/>
                          </a:solidFill>
                          <a:effectLst/>
                          <a:latin typeface="+mn-lt"/>
                          <a:ea typeface="+mn-ea"/>
                          <a:cs typeface="+mn-cs"/>
                        </a:rPr>
                        <a:t>精密に固定する器具を使用した場合</a:t>
                      </a:r>
                      <a:r>
                        <a:rPr kumimoji="1" lang="ja-JP" altLang="en-US" sz="1100" kern="1200" dirty="0" smtClean="0">
                          <a:solidFill>
                            <a:schemeClr val="dk1"/>
                          </a:solidFill>
                          <a:effectLst/>
                          <a:latin typeface="+mn-lt"/>
                          <a:ea typeface="+mn-ea"/>
                          <a:cs typeface="+mn-cs"/>
                        </a:rPr>
                        <a:t>に限って算定できる。</a:t>
                      </a:r>
                      <a:endParaRPr kumimoji="1" lang="en-US" altLang="ja-JP" sz="1100" b="0" u="none" dirty="0" smtClean="0">
                        <a:solidFill>
                          <a:schemeClr val="tx1"/>
                        </a:solidFill>
                      </a:endParaRPr>
                    </a:p>
                  </a:txBody>
                  <a:tcPr marL="99060" marR="99060"/>
                </a:tc>
              </a:tr>
            </a:tbl>
          </a:graphicData>
        </a:graphic>
      </p:graphicFrame>
      <p:graphicFrame>
        <p:nvGraphicFramePr>
          <p:cNvPr id="30" name="表 29"/>
          <p:cNvGraphicFramePr>
            <a:graphicFrameLocks noGrp="1"/>
          </p:cNvGraphicFramePr>
          <p:nvPr>
            <p:extLst/>
          </p:nvPr>
        </p:nvGraphicFramePr>
        <p:xfrm>
          <a:off x="420944" y="1919040"/>
          <a:ext cx="3590253" cy="944880"/>
        </p:xfrm>
        <a:graphic>
          <a:graphicData uri="http://schemas.openxmlformats.org/drawingml/2006/table">
            <a:tbl>
              <a:tblPr firstRow="1" bandRow="1">
                <a:tableStyleId>{22838BEF-8BB2-4498-84A7-C5851F593DF1}</a:tableStyleId>
              </a:tblPr>
              <a:tblGrid>
                <a:gridCol w="3590253"/>
              </a:tblGrid>
              <a:tr h="230166">
                <a:tc>
                  <a:txBody>
                    <a:bodyPr/>
                    <a:lstStyle/>
                    <a:p>
                      <a:pPr lvl="0" algn="ctr"/>
                      <a:r>
                        <a:rPr kumimoji="1" lang="ja-JP" altLang="en-US" sz="1600" b="1" dirty="0" smtClean="0"/>
                        <a:t>現行</a:t>
                      </a:r>
                      <a:endParaRPr kumimoji="1" lang="ja-JP" altLang="en-US" sz="1600" b="1" dirty="0"/>
                    </a:p>
                  </a:txBody>
                  <a:tcPr marL="99060" marR="99060" anchor="ctr"/>
                </a:tc>
              </a:tr>
              <a:tr h="2020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kern="1200" dirty="0" smtClean="0">
                          <a:solidFill>
                            <a:schemeClr val="dk1"/>
                          </a:solidFill>
                          <a:effectLst/>
                          <a:latin typeface="+mn-lt"/>
                          <a:ea typeface="+mn-ea"/>
                          <a:cs typeface="+mn-cs"/>
                        </a:rPr>
                        <a:t>磁気共鳴コンピューター断層撮影（ＭＲＩ撮影）</a:t>
                      </a:r>
                      <a:endParaRPr kumimoji="1" lang="en-US" altLang="ja-JP" sz="1400" b="0" kern="1200" dirty="0" smtClean="0">
                        <a:solidFill>
                          <a:schemeClr val="dk1"/>
                        </a:solidFill>
                        <a:effectLst/>
                        <a:latin typeface="+mn-lt"/>
                        <a:ea typeface="+mn-ea"/>
                        <a:cs typeface="+mn-cs"/>
                      </a:endParaRPr>
                    </a:p>
                  </a:txBody>
                  <a:tcPr marL="99060" marR="99060"/>
                </a:tc>
              </a:tr>
              <a:tr h="20208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dirty="0" smtClean="0">
                          <a:solidFill>
                            <a:srgbClr val="0070C0"/>
                          </a:solidFill>
                        </a:rPr>
                        <a:t>（新設）</a:t>
                      </a:r>
                      <a:endParaRPr kumimoji="1" lang="en-US" altLang="ja-JP" sz="1050" b="1" u="sng" dirty="0" smtClean="0">
                        <a:solidFill>
                          <a:srgbClr val="0070C0"/>
                        </a:solidFill>
                      </a:endParaRPr>
                    </a:p>
                  </a:txBody>
                  <a:tcPr marL="99060" marR="99060"/>
                </a:tc>
              </a:tr>
            </a:tbl>
          </a:graphicData>
        </a:graphic>
      </p:graphicFrame>
      <p:graphicFrame>
        <p:nvGraphicFramePr>
          <p:cNvPr id="32" name="表 31"/>
          <p:cNvGraphicFramePr>
            <a:graphicFrameLocks noGrp="1"/>
          </p:cNvGraphicFramePr>
          <p:nvPr>
            <p:extLst/>
          </p:nvPr>
        </p:nvGraphicFramePr>
        <p:xfrm>
          <a:off x="4520998" y="1852205"/>
          <a:ext cx="4836243" cy="2209800"/>
        </p:xfrm>
        <a:graphic>
          <a:graphicData uri="http://schemas.openxmlformats.org/drawingml/2006/table">
            <a:tbl>
              <a:tblPr firstRow="1" bandRow="1">
                <a:tableStyleId>{8A107856-5554-42FB-B03E-39F5DBC370BA}</a:tableStyleId>
              </a:tblPr>
              <a:tblGrid>
                <a:gridCol w="4014597"/>
                <a:gridCol w="821646"/>
              </a:tblGrid>
              <a:tr h="292276">
                <a:tc gridSpan="2">
                  <a:txBody>
                    <a:bodyPr/>
                    <a:lstStyle/>
                    <a:p>
                      <a:pPr lvl="0" algn="ctr"/>
                      <a:r>
                        <a:rPr kumimoji="1" lang="ja-JP" altLang="en-US" sz="1600" b="1" dirty="0" smtClean="0"/>
                        <a:t>改定</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2255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ja-JP" sz="1400" b="0" kern="1200" dirty="0" smtClean="0">
                          <a:solidFill>
                            <a:schemeClr val="dk1"/>
                          </a:solidFill>
                          <a:effectLst/>
                          <a:latin typeface="+mn-lt"/>
                          <a:ea typeface="+mn-ea"/>
                          <a:cs typeface="+mn-cs"/>
                        </a:rPr>
                        <a:t>磁気共鳴コンピューター断層撮影（ＭＲＩ撮影）</a:t>
                      </a:r>
                      <a:endParaRPr kumimoji="1" lang="en-US" altLang="ja-JP" sz="1400" b="0" kern="1200" dirty="0" smtClean="0">
                        <a:solidFill>
                          <a:schemeClr val="dk1"/>
                        </a:solidFill>
                        <a:effectLst/>
                        <a:latin typeface="+mn-lt"/>
                        <a:ea typeface="+mn-ea"/>
                        <a:cs typeface="+mn-cs"/>
                      </a:endParaRPr>
                    </a:p>
                  </a:txBody>
                  <a:tcPr marL="99060" marR="99060"/>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txBody>
                  <a:tcPr marL="99060" marR="99060"/>
                </a:tc>
              </a:tr>
              <a:tr h="22554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b="1" u="sng" dirty="0" smtClean="0">
                          <a:solidFill>
                            <a:srgbClr val="0070C0"/>
                          </a:solidFill>
                        </a:rPr>
                        <a:t>（新）　注　乳房ＭＲＩ撮影加算　</a:t>
                      </a:r>
                      <a:r>
                        <a:rPr kumimoji="1" lang="ja-JP" altLang="en-US" sz="1400" b="0" dirty="0" smtClean="0"/>
                        <a:t>　　　　　</a:t>
                      </a:r>
                      <a:endParaRPr kumimoji="1" lang="en-US" altLang="ja-JP" sz="1400" kern="1200" dirty="0" smtClean="0">
                        <a:solidFill>
                          <a:schemeClr val="dk1"/>
                        </a:solidFill>
                        <a:effectLst/>
                        <a:latin typeface="+mn-lt"/>
                        <a:ea typeface="+mn-ea"/>
                        <a:cs typeface="+mn-cs"/>
                      </a:endParaRPr>
                    </a:p>
                  </a:txBody>
                  <a:tcPr marL="99060" marR="99060"/>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１００点</a:t>
                      </a:r>
                      <a:endParaRPr lang="en-US" altLang="ja-JP" sz="1400" b="1" u="sng" dirty="0" smtClean="0">
                        <a:solidFill>
                          <a:srgbClr val="0070C0"/>
                        </a:solidFill>
                        <a:latin typeface="ＭＳ Ｐゴシック" panose="020B0600070205080204" pitchFamily="50" charset="-128"/>
                        <a:ea typeface="+mn-ea"/>
                      </a:endParaRPr>
                    </a:p>
                  </a:txBody>
                  <a:tcPr marL="99060" marR="99060"/>
                </a:tc>
              </a:tr>
              <a:tr h="225541">
                <a:tc gridSpan="2">
                  <a:txBody>
                    <a:bodyPr/>
                    <a:lstStyle/>
                    <a:p>
                      <a:pPr>
                        <a:defRPr/>
                      </a:pPr>
                      <a:r>
                        <a:rPr lang="ja-JP" altLang="en-US" sz="1100" dirty="0" smtClean="0">
                          <a:solidFill>
                            <a:schemeClr val="dk1"/>
                          </a:solidFill>
                        </a:rPr>
                        <a:t>［算定要件］</a:t>
                      </a:r>
                      <a:endParaRPr lang="en-US" altLang="ja-JP" sz="1100" dirty="0" smtClean="0">
                        <a:solidFill>
                          <a:schemeClr val="dk1"/>
                        </a:solidFill>
                      </a:endParaRPr>
                    </a:p>
                    <a:p>
                      <a:pPr>
                        <a:defRPr/>
                      </a:pPr>
                      <a:r>
                        <a:rPr lang="ja-JP" altLang="ja-JP" sz="1100" dirty="0" smtClean="0">
                          <a:solidFill>
                            <a:schemeClr val="dk1"/>
                          </a:solidFill>
                        </a:rPr>
                        <a:t>触診、エックス線撮影、超音波検査等の検査で乳腺の悪性腫瘍が疑われる患者に対して、手術適応の決定及び術式を決定するために、</a:t>
                      </a:r>
                      <a:r>
                        <a:rPr lang="en-US" altLang="ja-JP" sz="1100" dirty="0" smtClean="0">
                          <a:solidFill>
                            <a:schemeClr val="dk1"/>
                          </a:solidFill>
                        </a:rPr>
                        <a:t>1.5</a:t>
                      </a:r>
                      <a:r>
                        <a:rPr lang="ja-JP" altLang="en-US" sz="1100" dirty="0" smtClean="0">
                          <a:solidFill>
                            <a:schemeClr val="dk1"/>
                          </a:solidFill>
                        </a:rPr>
                        <a:t>Ｔ</a:t>
                      </a:r>
                      <a:r>
                        <a:rPr lang="ja-JP" altLang="ja-JP" sz="1100" dirty="0" smtClean="0">
                          <a:solidFill>
                            <a:schemeClr val="dk1"/>
                          </a:solidFill>
                        </a:rPr>
                        <a:t>以上のＭＲＩ装置及び乳房専用撮像コイルを使用した場合に</a:t>
                      </a:r>
                      <a:r>
                        <a:rPr lang="ja-JP" altLang="en-US" sz="1100" dirty="0" smtClean="0">
                          <a:solidFill>
                            <a:schemeClr val="dk1"/>
                          </a:solidFill>
                        </a:rPr>
                        <a:t>限って</a:t>
                      </a:r>
                      <a:r>
                        <a:rPr lang="ja-JP" altLang="ja-JP" sz="1100" dirty="0" smtClean="0">
                          <a:solidFill>
                            <a:schemeClr val="dk1"/>
                          </a:solidFill>
                        </a:rPr>
                        <a:t>算定</a:t>
                      </a:r>
                      <a:r>
                        <a:rPr lang="ja-JP" altLang="en-US" sz="1100" dirty="0" smtClean="0">
                          <a:solidFill>
                            <a:schemeClr val="dk1"/>
                          </a:solidFill>
                        </a:rPr>
                        <a:t>できる</a:t>
                      </a:r>
                      <a:r>
                        <a:rPr lang="ja-JP" altLang="ja-JP" sz="1100" dirty="0" smtClean="0">
                          <a:solidFill>
                            <a:schemeClr val="dk1"/>
                          </a:solidFill>
                        </a:rPr>
                        <a:t>。</a:t>
                      </a:r>
                      <a:endParaRPr lang="en-US" altLang="ja-JP" sz="1050" dirty="0" smtClean="0">
                        <a:solidFill>
                          <a:schemeClr val="dk1"/>
                        </a:solidFill>
                      </a:endParaRPr>
                    </a:p>
                    <a:p>
                      <a:pPr>
                        <a:defRPr/>
                      </a:pPr>
                      <a:r>
                        <a:rPr lang="ja-JP" altLang="en-US" sz="1100" dirty="0" smtClean="0">
                          <a:solidFill>
                            <a:prstClr val="black"/>
                          </a:solidFill>
                        </a:rPr>
                        <a:t>［施設基準の概要］</a:t>
                      </a:r>
                      <a:endParaRPr lang="en-US" altLang="ja-JP" sz="1100" dirty="0" smtClean="0">
                        <a:solidFill>
                          <a:prstClr val="black"/>
                        </a:solidFill>
                      </a:endParaRPr>
                    </a:p>
                    <a:p>
                      <a:pPr latinLnBrk="1"/>
                      <a:r>
                        <a:rPr lang="ja-JP" altLang="en-US" sz="1100" dirty="0" smtClean="0"/>
                        <a:t>　・</a:t>
                      </a:r>
                      <a:r>
                        <a:rPr lang="ja-JP" altLang="ja-JP" sz="1100" dirty="0" smtClean="0"/>
                        <a:t>画像診断管理加算２に関する施設基準を満たすこと。</a:t>
                      </a:r>
                    </a:p>
                    <a:p>
                      <a:pPr latinLnBrk="1"/>
                      <a:r>
                        <a:rPr lang="ja-JP" altLang="en-US" sz="1100" dirty="0" smtClean="0"/>
                        <a:t>　・</a:t>
                      </a:r>
                      <a:r>
                        <a:rPr lang="ja-JP" altLang="ja-JP" sz="1100" dirty="0" smtClean="0"/>
                        <a:t>関係学会より乳癌の専門的な診療が</a:t>
                      </a:r>
                      <a:r>
                        <a:rPr lang="en-US" altLang="ja-JP" sz="1100" dirty="0" smtClean="0"/>
                        <a:t> </a:t>
                      </a:r>
                      <a:r>
                        <a:rPr lang="ja-JP" altLang="ja-JP" sz="1100" dirty="0" smtClean="0"/>
                        <a:t>可能として認定された施設であること。</a:t>
                      </a:r>
                    </a:p>
                  </a:txBody>
                  <a:tcPr marL="99060" marR="99060"/>
                </a:tc>
                <a:tc hMerge="1">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lang="en-US" altLang="ja-JP" sz="1400" b="1" u="sng" dirty="0" smtClean="0">
                        <a:solidFill>
                          <a:srgbClr val="0070C0"/>
                        </a:solidFill>
                        <a:latin typeface="ＭＳ Ｐゴシック" panose="020B0600070205080204" pitchFamily="50" charset="-128"/>
                        <a:ea typeface="+mn-ea"/>
                      </a:endParaRPr>
                    </a:p>
                  </a:txBody>
                  <a:tcPr marL="99060" marR="99060"/>
                </a:tc>
              </a:tr>
            </a:tbl>
          </a:graphicData>
        </a:graphic>
      </p:graphicFrame>
      <p:sp>
        <p:nvSpPr>
          <p:cNvPr id="11" name="スライド番号プレースホルダ 10"/>
          <p:cNvSpPr>
            <a:spLocks noGrp="1"/>
          </p:cNvSpPr>
          <p:nvPr>
            <p:ph type="sldNum" sz="quarter" idx="12"/>
          </p:nvPr>
        </p:nvSpPr>
        <p:spPr>
          <a:xfrm>
            <a:off x="7677150" y="6508068"/>
            <a:ext cx="2228850" cy="365125"/>
          </a:xfrm>
        </p:spPr>
        <p:txBody>
          <a:bodyPr/>
          <a:lstStyle/>
          <a:p>
            <a:pPr>
              <a:defRPr/>
            </a:pPr>
            <a:fld id="{8FE0C078-5C35-495F-92D3-BB7EA03CBDDD}" type="slidenum">
              <a:rPr lang="ja-JP" altLang="en-US" smtClean="0">
                <a:solidFill>
                  <a:prstClr val="black"/>
                </a:solidFill>
              </a:rPr>
              <a:pPr>
                <a:defRPr/>
              </a:pPr>
              <a:t>135</a:t>
            </a:fld>
            <a:endParaRPr lang="ja-JP" altLang="en-US" dirty="0">
              <a:solidFill>
                <a:prstClr val="black"/>
              </a:solidFill>
            </a:endParaRPr>
          </a:p>
        </p:txBody>
      </p:sp>
      <p:sp>
        <p:nvSpPr>
          <p:cNvPr id="19"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7" name="右矢印 16"/>
          <p:cNvSpPr/>
          <p:nvPr/>
        </p:nvSpPr>
        <p:spPr>
          <a:xfrm>
            <a:off x="4088905" y="2239054"/>
            <a:ext cx="306415" cy="60266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8" name="右矢印 17"/>
          <p:cNvSpPr/>
          <p:nvPr/>
        </p:nvSpPr>
        <p:spPr>
          <a:xfrm>
            <a:off x="4547719" y="4941168"/>
            <a:ext cx="306415" cy="60266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0" name="右矢印 19"/>
          <p:cNvSpPr/>
          <p:nvPr/>
        </p:nvSpPr>
        <p:spPr>
          <a:xfrm>
            <a:off x="4547719" y="5877272"/>
            <a:ext cx="306415" cy="60266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1" name="テキスト ボックス 20"/>
          <p:cNvSpPr txBox="1"/>
          <p:nvPr/>
        </p:nvSpPr>
        <p:spPr>
          <a:xfrm>
            <a:off x="5313040" y="1040638"/>
            <a:ext cx="244827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a:t>
            </a:r>
            <a:r>
              <a:rPr lang="en-US" altLang="ja-JP" sz="1100" smtClean="0">
                <a:solidFill>
                  <a:srgbClr val="002060"/>
                </a:solidFill>
                <a:latin typeface="ＭＳ Ｐゴシック" panose="020B0600070205080204" pitchFamily="50" charset="-128"/>
              </a:rPr>
              <a:t>p372</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p385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766</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a:t>
            </a:r>
            <a:r>
              <a:rPr lang="en-US" altLang="ja-JP" sz="1100" smtClean="0">
                <a:solidFill>
                  <a:srgbClr val="002060"/>
                </a:solidFill>
                <a:latin typeface="ＭＳ Ｐゴシック" panose="020B0600070205080204" pitchFamily="50" charset="-128"/>
              </a:rPr>
              <a:t>p824</a:t>
            </a:r>
            <a:endParaRPr lang="ja-JP" altLang="en-US" sz="1100" dirty="0">
              <a:solidFill>
                <a:srgbClr val="002060"/>
              </a:solidFill>
              <a:latin typeface="ＭＳ Ｐゴシック" panose="020B0600070205080204" pitchFamily="50" charset="-128"/>
            </a:endParaRPr>
          </a:p>
        </p:txBody>
      </p:sp>
      <p:sp>
        <p:nvSpPr>
          <p:cNvPr id="22" name="テキスト ボックス 21"/>
          <p:cNvSpPr txBox="1"/>
          <p:nvPr/>
        </p:nvSpPr>
        <p:spPr>
          <a:xfrm>
            <a:off x="8373380" y="5413023"/>
            <a:ext cx="122413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a:t>
            </a:r>
            <a:r>
              <a:rPr lang="en-US" altLang="ja-JP" sz="1100" smtClean="0">
                <a:solidFill>
                  <a:srgbClr val="002060"/>
                </a:solidFill>
                <a:latin typeface="ＭＳ Ｐゴシック" panose="020B0600070205080204" pitchFamily="50" charset="-128"/>
              </a:rPr>
              <a:t>p605</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p610</a:t>
            </a:r>
            <a:endParaRPr lang="ja-JP" altLang="en-US" sz="1100" dirty="0">
              <a:solidFill>
                <a:srgbClr val="002060"/>
              </a:solidFill>
              <a:latin typeface="ＭＳ Ｐゴシック" panose="020B0600070205080204" pitchFamily="50" charset="-128"/>
            </a:endParaRPr>
          </a:p>
        </p:txBody>
      </p:sp>
      <p:sp>
        <p:nvSpPr>
          <p:cNvPr id="23" name="テキスト ボックス 22"/>
          <p:cNvSpPr txBox="1"/>
          <p:nvPr/>
        </p:nvSpPr>
        <p:spPr>
          <a:xfrm>
            <a:off x="6321152" y="5697205"/>
            <a:ext cx="122413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a:t>
            </a:r>
            <a:r>
              <a:rPr lang="en-US" altLang="ja-JP" sz="1100" smtClean="0">
                <a:solidFill>
                  <a:srgbClr val="002060"/>
                </a:solidFill>
                <a:latin typeface="ＭＳ Ｐゴシック" panose="020B0600070205080204" pitchFamily="50" charset="-128"/>
              </a:rPr>
              <a:t>p605</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p610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226643502"/>
      </p:ext>
    </p:extLst>
  </p:cSld>
  <p:clrMapOvr>
    <a:masterClrMapping/>
  </p:clrMapOvr>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65076" y="1216714"/>
            <a:ext cx="9540461" cy="5595525"/>
          </a:xfrm>
          <a:prstGeom prst="rect">
            <a:avLst/>
          </a:prstGeom>
          <a:solidFill>
            <a:srgbClr val="FFFFAF">
              <a:alpha val="49804"/>
            </a:srgbClr>
          </a:solidFill>
          <a:ln w="9525">
            <a:solidFill>
              <a:schemeClr val="tx1"/>
            </a:solidFill>
            <a:miter lim="800000"/>
            <a:headEnd/>
            <a:tailEnd/>
          </a:ln>
        </p:spPr>
        <p:txBody>
          <a:bodyPr tIns="108000"/>
          <a:lstStyle/>
          <a:p>
            <a:pPr marL="177800" indent="-177800">
              <a:spcBef>
                <a:spcPct val="20000"/>
              </a:spcBef>
              <a:buFont typeface="Wingdings" pitchFamily="2" charset="2"/>
              <a:buChar char="Ø"/>
              <a:defRPr/>
            </a:pPr>
            <a:r>
              <a:rPr lang="ja-JP" altLang="en-US" sz="2000" dirty="0" smtClean="0">
                <a:solidFill>
                  <a:prstClr val="black"/>
                </a:solidFill>
              </a:rPr>
              <a:t>　Ｃ２区分として保険</a:t>
            </a:r>
            <a:r>
              <a:rPr lang="ja-JP" altLang="en-US" sz="2000" dirty="0">
                <a:solidFill>
                  <a:prstClr val="black"/>
                </a:solidFill>
              </a:rPr>
              <a:t>収載され、現在準用点数で行われている特定保険医療材料等に</a:t>
            </a:r>
            <a:r>
              <a:rPr lang="ja-JP" altLang="en-US" sz="2000" dirty="0" smtClean="0">
                <a:solidFill>
                  <a:prstClr val="black"/>
                </a:solidFill>
              </a:rPr>
              <a:t>係る技術</a:t>
            </a:r>
            <a:r>
              <a:rPr lang="ja-JP" altLang="en-US" sz="2000" dirty="0">
                <a:solidFill>
                  <a:prstClr val="black"/>
                </a:solidFill>
              </a:rPr>
              <a:t>について、新たに</a:t>
            </a:r>
            <a:r>
              <a:rPr lang="ja-JP" altLang="en-US" sz="2000" dirty="0" smtClean="0">
                <a:solidFill>
                  <a:prstClr val="black"/>
                </a:solidFill>
              </a:rPr>
              <a:t>技術料を</a:t>
            </a:r>
            <a:r>
              <a:rPr lang="ja-JP" altLang="en-US" sz="2000" dirty="0">
                <a:solidFill>
                  <a:prstClr val="black"/>
                </a:solidFill>
              </a:rPr>
              <a:t>新設</a:t>
            </a:r>
            <a:r>
              <a:rPr lang="ja-JP" altLang="en-US" sz="2000" dirty="0" smtClean="0">
                <a:solidFill>
                  <a:prstClr val="black"/>
                </a:solidFill>
              </a:rPr>
              <a:t>する</a:t>
            </a:r>
            <a:endParaRPr lang="en-US" altLang="ja-JP" sz="2000" dirty="0" smtClean="0">
              <a:solidFill>
                <a:prstClr val="black"/>
              </a:solidFill>
            </a:endParaRPr>
          </a:p>
          <a:p>
            <a:pPr>
              <a:spcBef>
                <a:spcPct val="20000"/>
              </a:spcBef>
              <a:defRPr/>
            </a:pPr>
            <a:endParaRPr lang="en-US" altLang="ja-JP" sz="400" dirty="0" smtClean="0">
              <a:solidFill>
                <a:prstClr val="black"/>
              </a:solidFill>
              <a:latin typeface="ＭＳ Ｐゴシック" panose="020B0600070205080204" pitchFamily="50" charset="-128"/>
            </a:endParaRPr>
          </a:p>
          <a:p>
            <a:pPr>
              <a:defRPr/>
            </a:pPr>
            <a:r>
              <a:rPr lang="ja-JP" altLang="en-US" dirty="0" smtClean="0">
                <a:solidFill>
                  <a:prstClr val="black"/>
                </a:solidFill>
                <a:latin typeface="ＭＳ Ｐゴシック" panose="020B0600070205080204" pitchFamily="50" charset="-128"/>
              </a:rPr>
              <a:t>例）　</a:t>
            </a:r>
            <a:r>
              <a:rPr lang="ja-JP" altLang="en-US" b="1" u="sng" dirty="0" smtClean="0">
                <a:solidFill>
                  <a:srgbClr val="0070C0"/>
                </a:solidFill>
                <a:latin typeface="ＭＳ Ｐゴシック" panose="020B0600070205080204" pitchFamily="50" charset="-128"/>
              </a:rPr>
              <a:t>　　　　</a:t>
            </a:r>
            <a:endParaRPr lang="en-US" altLang="ja-JP" sz="2000" dirty="0" smtClean="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marL="342900" indent="-342900">
              <a:spcBef>
                <a:spcPct val="20000"/>
              </a:spcBef>
              <a:buFontTx/>
              <a:buAutoNum type="arabicDbPeriod"/>
              <a:defRPr/>
            </a:pPr>
            <a:endParaRPr lang="en-US" altLang="ja-JP" dirty="0" smtClean="0">
              <a:solidFill>
                <a:prstClr val="black"/>
              </a:solidFill>
            </a:endParaRPr>
          </a:p>
          <a:p>
            <a:pPr>
              <a:spcBef>
                <a:spcPct val="20000"/>
              </a:spcBef>
              <a:defRPr/>
            </a:pPr>
            <a:r>
              <a:rPr lang="ja-JP" altLang="en-US" dirty="0" smtClean="0">
                <a:solidFill>
                  <a:prstClr val="black"/>
                </a:solidFill>
              </a:rPr>
              <a:t>　　</a:t>
            </a:r>
            <a:endParaRPr lang="en-US" altLang="ja-JP" dirty="0">
              <a:solidFill>
                <a:prstClr val="black"/>
              </a:solidFill>
            </a:endParaRPr>
          </a:p>
          <a:p>
            <a:pPr>
              <a:spcBef>
                <a:spcPct val="20000"/>
              </a:spcBef>
              <a:defRPr/>
            </a:pPr>
            <a:endParaRPr lang="en-US" altLang="ja-JP" dirty="0" smtClean="0">
              <a:solidFill>
                <a:prstClr val="black"/>
              </a:solidFill>
            </a:endParaRPr>
          </a:p>
          <a:p>
            <a:pPr>
              <a:spcBef>
                <a:spcPct val="20000"/>
              </a:spcBef>
              <a:defRPr/>
            </a:pPr>
            <a:endParaRPr lang="en-US" altLang="ja-JP" dirty="0">
              <a:solidFill>
                <a:prstClr val="black"/>
              </a:solidFill>
            </a:endParaRPr>
          </a:p>
        </p:txBody>
      </p:sp>
      <p:sp>
        <p:nvSpPr>
          <p:cNvPr id="2052" name="Rectangle 36"/>
          <p:cNvSpPr>
            <a:spLocks noChangeArrowheads="1"/>
          </p:cNvSpPr>
          <p:nvPr/>
        </p:nvSpPr>
        <p:spPr bwMode="auto">
          <a:xfrm>
            <a:off x="165076" y="856685"/>
            <a:ext cx="5652020" cy="4091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a:spcBef>
                <a:spcPct val="20000"/>
              </a:spcBef>
            </a:pPr>
            <a:r>
              <a:rPr lang="ja-JP" altLang="en-US" sz="2000" dirty="0">
                <a:solidFill>
                  <a:prstClr val="black"/>
                </a:solidFill>
              </a:rPr>
              <a:t>⑭</a:t>
            </a:r>
            <a:r>
              <a:rPr lang="ja-JP" altLang="en-US" sz="2000" dirty="0" smtClean="0">
                <a:solidFill>
                  <a:prstClr val="black"/>
                </a:solidFill>
              </a:rPr>
              <a:t>新規</a:t>
            </a:r>
            <a:r>
              <a:rPr lang="ja-JP" altLang="en-US" sz="2000" dirty="0">
                <a:solidFill>
                  <a:prstClr val="black"/>
                </a:solidFill>
              </a:rPr>
              <a:t>特定保険医療材料等に係る技術料の新設</a:t>
            </a:r>
          </a:p>
        </p:txBody>
      </p:sp>
      <p:sp>
        <p:nvSpPr>
          <p:cNvPr id="4" name="スライド番号プレースホルダー 3"/>
          <p:cNvSpPr>
            <a:spLocks noGrp="1"/>
          </p:cNvSpPr>
          <p:nvPr>
            <p:ph type="sldNum" sz="quarter" idx="12"/>
          </p:nvPr>
        </p:nvSpPr>
        <p:spPr/>
        <p:txBody>
          <a:bodyPr/>
          <a:lstStyle/>
          <a:p>
            <a:pPr>
              <a:defRPr/>
            </a:pPr>
            <a:fld id="{8FE0C078-5C35-495F-92D3-BB7EA03CBDDD}" type="slidenum">
              <a:rPr lang="ja-JP" altLang="en-US" smtClean="0">
                <a:solidFill>
                  <a:prstClr val="black"/>
                </a:solidFill>
              </a:rPr>
              <a:pPr>
                <a:defRPr/>
              </a:pPr>
              <a:t>136</a:t>
            </a:fld>
            <a:endParaRPr lang="ja-JP" altLang="en-US" dirty="0">
              <a:solidFill>
                <a:prstClr val="black"/>
              </a:solidFill>
            </a:endParaRPr>
          </a:p>
        </p:txBody>
      </p:sp>
      <p:sp>
        <p:nvSpPr>
          <p:cNvPr id="3" name="テキスト ボックス 2"/>
          <p:cNvSpPr txBox="1"/>
          <p:nvPr/>
        </p:nvSpPr>
        <p:spPr>
          <a:xfrm>
            <a:off x="338909" y="3983378"/>
            <a:ext cx="5755396" cy="2616101"/>
          </a:xfrm>
          <a:prstGeom prst="rect">
            <a:avLst/>
          </a:prstGeom>
          <a:noFill/>
        </p:spPr>
        <p:txBody>
          <a:bodyPr wrap="square" rtlCol="0">
            <a:spAutoFit/>
          </a:bodyPr>
          <a:lstStyle/>
          <a:p>
            <a:r>
              <a:rPr lang="ja-JP" altLang="en-US" sz="1600" b="1" dirty="0" smtClean="0">
                <a:solidFill>
                  <a:prstClr val="black"/>
                </a:solidFill>
              </a:rPr>
              <a:t>技術</a:t>
            </a:r>
            <a:r>
              <a:rPr lang="ja-JP" altLang="en-US" sz="1600" b="1" dirty="0">
                <a:solidFill>
                  <a:prstClr val="black"/>
                </a:solidFill>
              </a:rPr>
              <a:t>の概要</a:t>
            </a:r>
            <a:r>
              <a:rPr lang="ja-JP" altLang="en-US" sz="1600" b="1" dirty="0" smtClean="0">
                <a:solidFill>
                  <a:prstClr val="black"/>
                </a:solidFill>
              </a:rPr>
              <a:t>：</a:t>
            </a:r>
            <a:r>
              <a:rPr lang="ja-JP" altLang="en-US" sz="1600" dirty="0" smtClean="0">
                <a:solidFill>
                  <a:prstClr val="black"/>
                </a:solidFill>
              </a:rPr>
              <a:t>従来の</a:t>
            </a:r>
            <a:r>
              <a:rPr lang="ja-JP" altLang="ja-JP" sz="1600" dirty="0">
                <a:solidFill>
                  <a:prstClr val="black"/>
                </a:solidFill>
              </a:rPr>
              <a:t>投薬治療、外科手術及び補助循環では症状の改善が見込めない小児の重症心不全</a:t>
            </a:r>
            <a:r>
              <a:rPr lang="ja-JP" altLang="ja-JP" sz="1600" dirty="0" smtClean="0">
                <a:solidFill>
                  <a:prstClr val="black"/>
                </a:solidFill>
              </a:rPr>
              <a:t>患者</a:t>
            </a:r>
            <a:r>
              <a:rPr lang="ja-JP" altLang="en-US" sz="1600" dirty="0" smtClean="0">
                <a:solidFill>
                  <a:prstClr val="black"/>
                </a:solidFill>
              </a:rPr>
              <a:t>に対して、小児用体外式補助人工心臓を導入し、維持する</a:t>
            </a:r>
            <a:endParaRPr lang="en-US" altLang="ja-JP" sz="1600" dirty="0" smtClean="0">
              <a:solidFill>
                <a:prstClr val="black"/>
              </a:solidFill>
            </a:endParaRPr>
          </a:p>
          <a:p>
            <a:endParaRPr lang="en-US" altLang="ja-JP" sz="1600" b="1" dirty="0" smtClean="0">
              <a:solidFill>
                <a:prstClr val="black"/>
              </a:solidFill>
            </a:endParaRPr>
          </a:p>
          <a:p>
            <a:r>
              <a:rPr lang="ja-JP" altLang="en-US" sz="1600" b="1" dirty="0" smtClean="0">
                <a:solidFill>
                  <a:prstClr val="black"/>
                </a:solidFill>
              </a:rPr>
              <a:t>関連する特定</a:t>
            </a:r>
            <a:r>
              <a:rPr lang="ja-JP" altLang="en-US" sz="1600" b="1" dirty="0">
                <a:solidFill>
                  <a:prstClr val="black"/>
                </a:solidFill>
              </a:rPr>
              <a:t>保険医療</a:t>
            </a:r>
            <a:r>
              <a:rPr lang="ja-JP" altLang="en-US" sz="1600" b="1" dirty="0" smtClean="0">
                <a:solidFill>
                  <a:prstClr val="black"/>
                </a:solidFill>
              </a:rPr>
              <a:t>材料</a:t>
            </a:r>
            <a:r>
              <a:rPr lang="ja-JP" altLang="en-US" sz="1600" dirty="0" smtClean="0">
                <a:solidFill>
                  <a:prstClr val="black"/>
                </a:solidFill>
              </a:rPr>
              <a:t>：</a:t>
            </a:r>
            <a:endParaRPr lang="en-US" altLang="ja-JP" sz="1600" dirty="0" smtClean="0">
              <a:solidFill>
                <a:prstClr val="black"/>
              </a:solidFill>
            </a:endParaRPr>
          </a:p>
          <a:p>
            <a:r>
              <a:rPr lang="en-US" altLang="ja-JP" sz="1600" dirty="0" smtClean="0">
                <a:solidFill>
                  <a:prstClr val="black"/>
                </a:solidFill>
              </a:rPr>
              <a:t>129 </a:t>
            </a:r>
            <a:r>
              <a:rPr lang="ja-JP" altLang="en-US" sz="1600" dirty="0" smtClean="0">
                <a:solidFill>
                  <a:prstClr val="black"/>
                </a:solidFill>
              </a:rPr>
              <a:t>補助人工心臓セット　（１）体外型　②小児用</a:t>
            </a:r>
            <a:endParaRPr lang="en-US" altLang="ja-JP" sz="1600" dirty="0" smtClean="0">
              <a:solidFill>
                <a:prstClr val="black"/>
              </a:solidFill>
            </a:endParaRPr>
          </a:p>
          <a:p>
            <a:r>
              <a:rPr lang="ja-JP" altLang="en-US" sz="1600" dirty="0">
                <a:solidFill>
                  <a:prstClr val="black"/>
                </a:solidFill>
              </a:rPr>
              <a:t>　</a:t>
            </a:r>
            <a:r>
              <a:rPr lang="ja-JP" altLang="en-US" sz="1600" dirty="0" smtClean="0">
                <a:solidFill>
                  <a:prstClr val="black"/>
                </a:solidFill>
              </a:rPr>
              <a:t>ア　血液ポンプ</a:t>
            </a:r>
            <a:r>
              <a:rPr lang="en-US" altLang="ja-JP" sz="1600" dirty="0" smtClean="0">
                <a:solidFill>
                  <a:prstClr val="black"/>
                </a:solidFill>
              </a:rPr>
              <a:t>			5,170,000</a:t>
            </a:r>
            <a:r>
              <a:rPr lang="ja-JP" altLang="en-US" sz="1600" dirty="0" smtClean="0">
                <a:solidFill>
                  <a:prstClr val="black"/>
                </a:solidFill>
              </a:rPr>
              <a:t>円</a:t>
            </a:r>
            <a:endParaRPr lang="en-US" altLang="ja-JP" sz="1600" dirty="0" smtClean="0">
              <a:solidFill>
                <a:prstClr val="black"/>
              </a:solidFill>
            </a:endParaRPr>
          </a:p>
          <a:p>
            <a:r>
              <a:rPr lang="ja-JP" altLang="en-US" sz="1600" dirty="0" smtClean="0">
                <a:solidFill>
                  <a:prstClr val="black"/>
                </a:solidFill>
              </a:rPr>
              <a:t>　イ　心尖部脱血用カニューレ</a:t>
            </a:r>
            <a:r>
              <a:rPr lang="en-US" altLang="ja-JP" sz="1600" dirty="0" smtClean="0">
                <a:solidFill>
                  <a:prstClr val="black"/>
                </a:solidFill>
              </a:rPr>
              <a:t>	</a:t>
            </a:r>
            <a:r>
              <a:rPr lang="ja-JP" altLang="en-US" sz="1600" dirty="0" smtClean="0">
                <a:solidFill>
                  <a:prstClr val="black"/>
                </a:solidFill>
              </a:rPr>
              <a:t>　　　　　　　　</a:t>
            </a:r>
            <a:r>
              <a:rPr lang="en-US" altLang="ja-JP" sz="1600" dirty="0" smtClean="0">
                <a:solidFill>
                  <a:prstClr val="black"/>
                </a:solidFill>
              </a:rPr>
              <a:t>764,000</a:t>
            </a:r>
            <a:r>
              <a:rPr lang="ja-JP" altLang="en-US" sz="1600" dirty="0">
                <a:solidFill>
                  <a:prstClr val="black"/>
                </a:solidFill>
              </a:rPr>
              <a:t>円</a:t>
            </a:r>
            <a:endParaRPr lang="en-US" altLang="ja-JP" sz="1600" dirty="0" smtClean="0">
              <a:solidFill>
                <a:prstClr val="black"/>
              </a:solidFill>
            </a:endParaRPr>
          </a:p>
          <a:p>
            <a:r>
              <a:rPr lang="ja-JP" altLang="en-US" sz="1600" dirty="0">
                <a:solidFill>
                  <a:prstClr val="black"/>
                </a:solidFill>
              </a:rPr>
              <a:t>　</a:t>
            </a:r>
            <a:r>
              <a:rPr lang="ja-JP" altLang="en-US" sz="1600" dirty="0" smtClean="0">
                <a:solidFill>
                  <a:prstClr val="black"/>
                </a:solidFill>
              </a:rPr>
              <a:t>ウ　心房脱血用カニューレ</a:t>
            </a:r>
            <a:r>
              <a:rPr lang="en-US" altLang="ja-JP" sz="1600" dirty="0" smtClean="0">
                <a:solidFill>
                  <a:prstClr val="black"/>
                </a:solidFill>
              </a:rPr>
              <a:t>		</a:t>
            </a:r>
            <a:r>
              <a:rPr lang="ja-JP" altLang="en-US" sz="1600" dirty="0" smtClean="0">
                <a:solidFill>
                  <a:prstClr val="black"/>
                </a:solidFill>
              </a:rPr>
              <a:t>　</a:t>
            </a:r>
            <a:r>
              <a:rPr lang="en-US" altLang="ja-JP" sz="1600" dirty="0" smtClean="0">
                <a:solidFill>
                  <a:prstClr val="black"/>
                </a:solidFill>
              </a:rPr>
              <a:t>708,000</a:t>
            </a:r>
            <a:r>
              <a:rPr lang="ja-JP" altLang="en-US" sz="1600" dirty="0" smtClean="0">
                <a:solidFill>
                  <a:prstClr val="black"/>
                </a:solidFill>
              </a:rPr>
              <a:t>円</a:t>
            </a:r>
            <a:endParaRPr lang="en-US" altLang="ja-JP" sz="1600" dirty="0" smtClean="0">
              <a:solidFill>
                <a:prstClr val="black"/>
              </a:solidFill>
            </a:endParaRPr>
          </a:p>
          <a:p>
            <a:r>
              <a:rPr lang="ja-JP" altLang="en-US" sz="1600" dirty="0">
                <a:solidFill>
                  <a:prstClr val="black"/>
                </a:solidFill>
              </a:rPr>
              <a:t>　</a:t>
            </a:r>
            <a:r>
              <a:rPr lang="ja-JP" altLang="en-US" sz="1600" dirty="0" smtClean="0">
                <a:solidFill>
                  <a:prstClr val="black"/>
                </a:solidFill>
              </a:rPr>
              <a:t>エ　動脈送血用カニューレ</a:t>
            </a:r>
            <a:r>
              <a:rPr lang="en-US" altLang="ja-JP" sz="1600" dirty="0" smtClean="0">
                <a:solidFill>
                  <a:prstClr val="black"/>
                </a:solidFill>
              </a:rPr>
              <a:t>		</a:t>
            </a:r>
            <a:r>
              <a:rPr lang="ja-JP" altLang="en-US" sz="1600" dirty="0" smtClean="0">
                <a:solidFill>
                  <a:prstClr val="black"/>
                </a:solidFill>
              </a:rPr>
              <a:t>　</a:t>
            </a:r>
            <a:r>
              <a:rPr lang="en-US" altLang="ja-JP" sz="1600" dirty="0" smtClean="0">
                <a:solidFill>
                  <a:prstClr val="black"/>
                </a:solidFill>
              </a:rPr>
              <a:t>712,000</a:t>
            </a:r>
            <a:r>
              <a:rPr lang="ja-JP" altLang="en-US" sz="1600" dirty="0" smtClean="0">
                <a:solidFill>
                  <a:prstClr val="black"/>
                </a:solidFill>
              </a:rPr>
              <a:t>円</a:t>
            </a:r>
            <a:r>
              <a:rPr lang="ja-JP" altLang="en-US" sz="1600" dirty="0">
                <a:solidFill>
                  <a:prstClr val="black"/>
                </a:solidFill>
              </a:rPr>
              <a:t>　</a:t>
            </a:r>
            <a:r>
              <a:rPr lang="ja-JP" altLang="en-US" sz="1600" dirty="0" smtClean="0">
                <a:solidFill>
                  <a:prstClr val="black"/>
                </a:solidFill>
              </a:rPr>
              <a:t>　　等</a:t>
            </a:r>
            <a:endParaRPr lang="en-US" altLang="ja-JP" sz="1600" dirty="0">
              <a:solidFill>
                <a:prstClr val="black"/>
              </a:solidFill>
            </a:endParaRPr>
          </a:p>
        </p:txBody>
      </p:sp>
      <p:graphicFrame>
        <p:nvGraphicFramePr>
          <p:cNvPr id="14" name="表 13"/>
          <p:cNvGraphicFramePr>
            <a:graphicFrameLocks noGrp="1"/>
          </p:cNvGraphicFramePr>
          <p:nvPr>
            <p:extLst/>
          </p:nvPr>
        </p:nvGraphicFramePr>
        <p:xfrm>
          <a:off x="338911" y="2272061"/>
          <a:ext cx="3823658" cy="1402080"/>
        </p:xfrm>
        <a:graphic>
          <a:graphicData uri="http://schemas.openxmlformats.org/drawingml/2006/table">
            <a:tbl>
              <a:tblPr firstRow="1" bandRow="1">
                <a:tableStyleId>{22838BEF-8BB2-4498-84A7-C5851F593DF1}</a:tableStyleId>
              </a:tblPr>
              <a:tblGrid>
                <a:gridCol w="2595360"/>
                <a:gridCol w="1228298"/>
              </a:tblGrid>
              <a:tr h="262530">
                <a:tc gridSpan="2">
                  <a:txBody>
                    <a:bodyPr/>
                    <a:lstStyle/>
                    <a:p>
                      <a:pPr lvl="0" algn="ctr"/>
                      <a:r>
                        <a:rPr kumimoji="1" lang="ja-JP" altLang="en-US" sz="1600" b="1" dirty="0" smtClean="0"/>
                        <a:t>現行（準用技術）</a:t>
                      </a:r>
                    </a:p>
                  </a:txBody>
                  <a:tcPr marL="99060" marR="99060" anchor="ctr"/>
                </a:tc>
                <a:tc hMerge="1">
                  <a:txBody>
                    <a:bodyPr/>
                    <a:lstStyle/>
                    <a:p>
                      <a:pPr lvl="0" algn="ctr"/>
                      <a:endParaRPr kumimoji="1" lang="ja-JP" altLang="en-US" sz="1500" b="0" dirty="0"/>
                    </a:p>
                  </a:txBody>
                  <a:tcPr marL="99060" marR="99060" anchor="ctr"/>
                </a:tc>
              </a:tr>
              <a:tr h="0">
                <a:tc>
                  <a:txBody>
                    <a:bodyPr/>
                    <a:lstStyle/>
                    <a:p>
                      <a:pPr marL="0" lvl="0" algn="l" defTabSz="914400" rtl="0" eaLnBrk="1" latinLnBrk="0" hangingPunct="1"/>
                      <a:r>
                        <a:rPr kumimoji="1" lang="ja-JP" altLang="en-US" sz="1600" b="0" kern="1200" spc="0" dirty="0" smtClean="0">
                          <a:solidFill>
                            <a:schemeClr val="dk1"/>
                          </a:solidFill>
                          <a:latin typeface="+mn-lt"/>
                          <a:ea typeface="+mn-ea"/>
                          <a:cs typeface="+mn-cs"/>
                        </a:rPr>
                        <a:t>補助人工心臓（１日につき）</a:t>
                      </a:r>
                      <a:endParaRPr kumimoji="1" lang="en-US" altLang="ja-JP" sz="1600" b="0" kern="1200" spc="0" dirty="0" smtClean="0">
                        <a:solidFill>
                          <a:schemeClr val="dk1"/>
                        </a:solidFill>
                        <a:latin typeface="+mn-lt"/>
                        <a:ea typeface="+mn-ea"/>
                        <a:cs typeface="+mn-cs"/>
                      </a:endParaRPr>
                    </a:p>
                    <a:p>
                      <a:pPr marL="0" lvl="0" algn="l" defTabSz="914400" rtl="0" eaLnBrk="1" latinLnBrk="0" hangingPunct="1"/>
                      <a:r>
                        <a:rPr kumimoji="1" lang="ja-JP" altLang="en-US" sz="1600" b="0" kern="1200" spc="0" dirty="0" smtClean="0">
                          <a:solidFill>
                            <a:schemeClr val="dk1"/>
                          </a:solidFill>
                          <a:latin typeface="+mn-lt"/>
                          <a:ea typeface="+mn-ea"/>
                          <a:cs typeface="+mn-cs"/>
                        </a:rPr>
                        <a:t>　１　初日</a:t>
                      </a:r>
                      <a:endParaRPr kumimoji="1" lang="en-US" altLang="ja-JP" sz="1600" b="0" kern="1200" spc="0" dirty="0" smtClean="0">
                        <a:solidFill>
                          <a:schemeClr val="dk1"/>
                        </a:solidFill>
                        <a:latin typeface="+mn-lt"/>
                        <a:ea typeface="+mn-ea"/>
                        <a:cs typeface="+mn-cs"/>
                      </a:endParaRPr>
                    </a:p>
                    <a:p>
                      <a:pPr marL="0" lvl="0" algn="l" defTabSz="914400" rtl="0" eaLnBrk="1" latinLnBrk="0" hangingPunct="1"/>
                      <a:r>
                        <a:rPr kumimoji="1" lang="ja-JP" altLang="en-US" sz="1600" b="0" kern="1200" spc="0" dirty="0" smtClean="0">
                          <a:solidFill>
                            <a:schemeClr val="dk1"/>
                          </a:solidFill>
                          <a:latin typeface="+mn-lt"/>
                          <a:ea typeface="+mn-ea"/>
                          <a:cs typeface="+mn-cs"/>
                        </a:rPr>
                        <a:t>　２　２日目以降</a:t>
                      </a:r>
                      <a:r>
                        <a:rPr kumimoji="1" lang="en-US" altLang="ja-JP" sz="1600" b="0" kern="1200" spc="0" dirty="0" smtClean="0">
                          <a:solidFill>
                            <a:schemeClr val="dk1"/>
                          </a:solidFill>
                          <a:latin typeface="+mn-lt"/>
                          <a:ea typeface="+mn-ea"/>
                          <a:cs typeface="+mn-cs"/>
                        </a:rPr>
                        <a:t>30</a:t>
                      </a:r>
                      <a:r>
                        <a:rPr kumimoji="1" lang="ja-JP" altLang="en-US" sz="1600" b="0" kern="1200" spc="0" dirty="0" smtClean="0">
                          <a:solidFill>
                            <a:schemeClr val="dk1"/>
                          </a:solidFill>
                          <a:latin typeface="+mn-lt"/>
                          <a:ea typeface="+mn-ea"/>
                          <a:cs typeface="+mn-cs"/>
                        </a:rPr>
                        <a:t>日目まで</a:t>
                      </a:r>
                      <a:endParaRPr kumimoji="1" lang="en-US" altLang="ja-JP" sz="1600" b="0" kern="1200" spc="0" dirty="0" smtClean="0">
                        <a:solidFill>
                          <a:schemeClr val="dk1"/>
                        </a:solidFill>
                        <a:latin typeface="+mn-lt"/>
                        <a:ea typeface="+mn-ea"/>
                        <a:cs typeface="+mn-cs"/>
                      </a:endParaRPr>
                    </a:p>
                    <a:p>
                      <a:pPr marL="0" lvl="0" algn="l" defTabSz="914400" rtl="0" eaLnBrk="1" latinLnBrk="0" hangingPunct="1"/>
                      <a:r>
                        <a:rPr kumimoji="1" lang="ja-JP" altLang="en-US" sz="1600" b="0" kern="1200" spc="0" dirty="0" smtClean="0">
                          <a:solidFill>
                            <a:schemeClr val="dk1"/>
                          </a:solidFill>
                          <a:latin typeface="+mn-lt"/>
                          <a:ea typeface="+mn-ea"/>
                          <a:cs typeface="+mn-cs"/>
                        </a:rPr>
                        <a:t>　３　</a:t>
                      </a:r>
                      <a:r>
                        <a:rPr kumimoji="1" lang="en-US" altLang="ja-JP" sz="1600" b="0" kern="1200" spc="0" dirty="0" smtClean="0">
                          <a:solidFill>
                            <a:schemeClr val="dk1"/>
                          </a:solidFill>
                          <a:latin typeface="+mn-lt"/>
                          <a:ea typeface="+mn-ea"/>
                          <a:cs typeface="+mn-cs"/>
                        </a:rPr>
                        <a:t>31</a:t>
                      </a:r>
                      <a:r>
                        <a:rPr kumimoji="1" lang="ja-JP" altLang="en-US" sz="1600" b="0" kern="1200" spc="0" dirty="0" smtClean="0">
                          <a:solidFill>
                            <a:schemeClr val="dk1"/>
                          </a:solidFill>
                          <a:latin typeface="+mn-lt"/>
                          <a:ea typeface="+mn-ea"/>
                          <a:cs typeface="+mn-cs"/>
                        </a:rPr>
                        <a:t>日目以降</a:t>
                      </a:r>
                      <a:endParaRPr kumimoji="1" lang="en-US" altLang="ja-JP" sz="1600" b="0" kern="1200" spc="0" dirty="0" smtClean="0">
                        <a:solidFill>
                          <a:schemeClr val="dk1"/>
                        </a:solidFill>
                        <a:latin typeface="+mn-lt"/>
                        <a:ea typeface="+mn-ea"/>
                        <a:cs typeface="+mn-cs"/>
                      </a:endParaRPr>
                    </a:p>
                  </a:txBody>
                  <a:tcPr marL="99060" marR="99060"/>
                </a:tc>
                <a:tc>
                  <a:txBody>
                    <a:bodyPr/>
                    <a:lstStyle/>
                    <a:p>
                      <a:pPr marL="0" lvl="0" algn="r" defTabSz="914400" rtl="0" eaLnBrk="1" latinLnBrk="0" hangingPunct="1"/>
                      <a:endParaRPr kumimoji="1" lang="en-US" altLang="ja-JP" sz="1600" b="0" kern="1200" spc="0" dirty="0" smtClean="0">
                        <a:solidFill>
                          <a:schemeClr val="dk1"/>
                        </a:solidFill>
                        <a:latin typeface="+mn-lt"/>
                        <a:ea typeface="+mn-ea"/>
                        <a:cs typeface="+mn-cs"/>
                      </a:endParaRPr>
                    </a:p>
                    <a:p>
                      <a:pPr marL="0" lvl="0" algn="r" defTabSz="914400" rtl="0" eaLnBrk="1" latinLnBrk="0" hangingPunct="1"/>
                      <a:r>
                        <a:rPr kumimoji="1" lang="ja-JP" altLang="en-US" sz="1600" b="0" kern="1200" spc="0" dirty="0" smtClean="0">
                          <a:solidFill>
                            <a:schemeClr val="dk1"/>
                          </a:solidFill>
                          <a:latin typeface="+mn-lt"/>
                          <a:ea typeface="+mn-ea"/>
                          <a:cs typeface="+mn-cs"/>
                        </a:rPr>
                        <a:t>５４</a:t>
                      </a:r>
                      <a:r>
                        <a:rPr kumimoji="1" lang="en-US" altLang="ja-JP" sz="1600" b="0" kern="1200" spc="0" dirty="0" smtClean="0">
                          <a:solidFill>
                            <a:schemeClr val="dk1"/>
                          </a:solidFill>
                          <a:latin typeface="+mn-lt"/>
                          <a:ea typeface="+mn-ea"/>
                          <a:cs typeface="+mn-cs"/>
                        </a:rPr>
                        <a:t>,</a:t>
                      </a:r>
                      <a:r>
                        <a:rPr kumimoji="1" lang="ja-JP" altLang="en-US" sz="1600" b="0" kern="1200" spc="0" dirty="0" smtClean="0">
                          <a:solidFill>
                            <a:schemeClr val="dk1"/>
                          </a:solidFill>
                          <a:latin typeface="+mn-lt"/>
                          <a:ea typeface="+mn-ea"/>
                          <a:cs typeface="+mn-cs"/>
                        </a:rPr>
                        <a:t>３７０点</a:t>
                      </a:r>
                      <a:endParaRPr kumimoji="1" lang="en-US" altLang="ja-JP" sz="1600" b="0" kern="1200" spc="0" dirty="0" smtClean="0">
                        <a:solidFill>
                          <a:schemeClr val="dk1"/>
                        </a:solidFill>
                        <a:latin typeface="+mn-lt"/>
                        <a:ea typeface="+mn-ea"/>
                        <a:cs typeface="+mn-cs"/>
                      </a:endParaRPr>
                    </a:p>
                    <a:p>
                      <a:pPr marL="0" lvl="0" algn="r" defTabSz="914400" rtl="0" eaLnBrk="1" latinLnBrk="0" hangingPunct="1"/>
                      <a:r>
                        <a:rPr kumimoji="1" lang="ja-JP" altLang="en-US" sz="1600" b="0" kern="1200" spc="0" dirty="0" smtClean="0">
                          <a:solidFill>
                            <a:schemeClr val="dk1"/>
                          </a:solidFill>
                          <a:latin typeface="+mn-lt"/>
                          <a:ea typeface="+mn-ea"/>
                          <a:cs typeface="+mn-cs"/>
                        </a:rPr>
                        <a:t>５</a:t>
                      </a:r>
                      <a:r>
                        <a:rPr kumimoji="1" lang="en-US" altLang="ja-JP" sz="1600" b="0" kern="1200" spc="0" dirty="0" smtClean="0">
                          <a:solidFill>
                            <a:schemeClr val="dk1"/>
                          </a:solidFill>
                          <a:latin typeface="+mn-lt"/>
                          <a:ea typeface="+mn-ea"/>
                          <a:cs typeface="+mn-cs"/>
                        </a:rPr>
                        <a:t>,</a:t>
                      </a:r>
                      <a:r>
                        <a:rPr kumimoji="1" lang="ja-JP" altLang="en-US" sz="1600" b="0" kern="1200" spc="0" dirty="0" smtClean="0">
                          <a:solidFill>
                            <a:schemeClr val="dk1"/>
                          </a:solidFill>
                          <a:latin typeface="+mn-lt"/>
                          <a:ea typeface="+mn-ea"/>
                          <a:cs typeface="+mn-cs"/>
                        </a:rPr>
                        <a:t>０００点</a:t>
                      </a:r>
                      <a:endParaRPr kumimoji="1" lang="en-US" altLang="ja-JP" sz="1600" b="0" kern="1200" spc="0" dirty="0" smtClean="0">
                        <a:solidFill>
                          <a:schemeClr val="dk1"/>
                        </a:solidFill>
                        <a:latin typeface="+mn-lt"/>
                        <a:ea typeface="+mn-ea"/>
                        <a:cs typeface="+mn-cs"/>
                      </a:endParaRPr>
                    </a:p>
                    <a:p>
                      <a:pPr marL="0" lvl="0" algn="r" defTabSz="914400" rtl="0" eaLnBrk="1" latinLnBrk="0" hangingPunct="1"/>
                      <a:r>
                        <a:rPr kumimoji="1" lang="ja-JP" altLang="en-US" sz="1600" b="0" kern="1200" spc="0" dirty="0" smtClean="0">
                          <a:solidFill>
                            <a:schemeClr val="dk1"/>
                          </a:solidFill>
                          <a:latin typeface="+mn-lt"/>
                          <a:ea typeface="+mn-ea"/>
                          <a:cs typeface="+mn-cs"/>
                        </a:rPr>
                        <a:t>４</a:t>
                      </a:r>
                      <a:r>
                        <a:rPr kumimoji="1" lang="en-US" altLang="ja-JP" sz="1600" b="0" kern="1200" spc="0" dirty="0" smtClean="0">
                          <a:solidFill>
                            <a:schemeClr val="dk1"/>
                          </a:solidFill>
                          <a:latin typeface="+mn-lt"/>
                          <a:ea typeface="+mn-ea"/>
                          <a:cs typeface="+mn-cs"/>
                        </a:rPr>
                        <a:t>,</a:t>
                      </a:r>
                      <a:r>
                        <a:rPr kumimoji="1" lang="ja-JP" altLang="en-US" sz="1600" b="0" kern="1200" spc="0" dirty="0" smtClean="0">
                          <a:solidFill>
                            <a:schemeClr val="dk1"/>
                          </a:solidFill>
                          <a:latin typeface="+mn-lt"/>
                          <a:ea typeface="+mn-ea"/>
                          <a:cs typeface="+mn-cs"/>
                        </a:rPr>
                        <a:t>０００点</a:t>
                      </a:r>
                    </a:p>
                  </a:txBody>
                  <a:tcPr marL="99060" marR="99060"/>
                </a:tc>
              </a:tr>
            </a:tbl>
          </a:graphicData>
        </a:graphic>
      </p:graphicFrame>
      <p:graphicFrame>
        <p:nvGraphicFramePr>
          <p:cNvPr id="15" name="表 14"/>
          <p:cNvGraphicFramePr>
            <a:graphicFrameLocks noGrp="1"/>
          </p:cNvGraphicFramePr>
          <p:nvPr>
            <p:extLst/>
          </p:nvPr>
        </p:nvGraphicFramePr>
        <p:xfrm>
          <a:off x="4790364" y="2263115"/>
          <a:ext cx="4766991" cy="1432560"/>
        </p:xfrm>
        <a:graphic>
          <a:graphicData uri="http://schemas.openxmlformats.org/drawingml/2006/table">
            <a:tbl>
              <a:tblPr firstRow="1" bandRow="1">
                <a:tableStyleId>{8A107856-5554-42FB-B03E-39F5DBC370BA}</a:tableStyleId>
              </a:tblPr>
              <a:tblGrid>
                <a:gridCol w="3575725"/>
                <a:gridCol w="1191266"/>
              </a:tblGrid>
              <a:tr h="292276">
                <a:tc gridSpan="2">
                  <a:txBody>
                    <a:bodyPr/>
                    <a:lstStyle/>
                    <a:p>
                      <a:pPr lvl="0" algn="ctr"/>
                      <a:r>
                        <a:rPr kumimoji="1" lang="ja-JP" altLang="en-US" sz="1800" b="1" dirty="0" smtClean="0"/>
                        <a:t>改定</a:t>
                      </a:r>
                      <a:endParaRPr kumimoji="1" lang="ja-JP" altLang="en-US" sz="1800" b="1" dirty="0"/>
                    </a:p>
                  </a:txBody>
                  <a:tcPr marL="99060" marR="99060" anchor="ctr"/>
                </a:tc>
                <a:tc hMerge="1">
                  <a:txBody>
                    <a:bodyPr/>
                    <a:lstStyle/>
                    <a:p>
                      <a:pPr lvl="0" algn="ctr"/>
                      <a:endParaRPr kumimoji="1" lang="ja-JP" altLang="en-US" sz="1500" b="0" dirty="0"/>
                    </a:p>
                  </a:txBody>
                  <a:tcPr marL="99060" marR="99060" anchor="ctr"/>
                </a:tc>
              </a:tr>
              <a:tr h="531343">
                <a:tc>
                  <a:txBody>
                    <a:bodyPr/>
                    <a:lstStyle/>
                    <a:p>
                      <a:pPr marL="0" lvl="0" algn="l" defTabSz="914400" rtl="0" eaLnBrk="1" latinLnBrk="0" hangingPunct="1"/>
                      <a:r>
                        <a:rPr lang="ja-JP" altLang="en-US" sz="1600" b="1" u="sng" dirty="0" smtClean="0">
                          <a:solidFill>
                            <a:srgbClr val="0070C0"/>
                          </a:solidFill>
                          <a:latin typeface="ＭＳ Ｐゴシック" panose="020B0600070205080204" pitchFamily="50" charset="-128"/>
                          <a:ea typeface="+mn-ea"/>
                        </a:rPr>
                        <a:t>（新）　</a:t>
                      </a:r>
                      <a:r>
                        <a:rPr kumimoji="1" lang="ja-JP" altLang="en-US" sz="1600" b="1" u="sng" kern="1200" spc="0" dirty="0" smtClean="0">
                          <a:solidFill>
                            <a:srgbClr val="0070C0"/>
                          </a:solidFill>
                          <a:latin typeface="+mn-lt"/>
                          <a:ea typeface="+mn-ea"/>
                          <a:cs typeface="+mn-cs"/>
                        </a:rPr>
                        <a:t>小児補助人工心臓（１日につき） </a:t>
                      </a:r>
                    </a:p>
                    <a:p>
                      <a:pPr marL="0" lvl="0" algn="l" defTabSz="914400" rtl="0" eaLnBrk="1" latinLnBrk="0" hangingPunct="1"/>
                      <a:r>
                        <a:rPr kumimoji="1" lang="ja-JP" altLang="en-US" sz="1600" b="1" u="none" kern="1200" spc="0" dirty="0" smtClean="0">
                          <a:solidFill>
                            <a:srgbClr val="0070C0"/>
                          </a:solidFill>
                          <a:latin typeface="+mn-lt"/>
                          <a:ea typeface="+mn-ea"/>
                          <a:cs typeface="+mn-cs"/>
                        </a:rPr>
                        <a:t>　</a:t>
                      </a:r>
                      <a:r>
                        <a:rPr kumimoji="1" lang="ja-JP" altLang="en-US" sz="1600" b="1" u="sng" kern="1200" spc="0" dirty="0" smtClean="0">
                          <a:solidFill>
                            <a:srgbClr val="0070C0"/>
                          </a:solidFill>
                          <a:latin typeface="+mn-lt"/>
                          <a:ea typeface="+mn-ea"/>
                          <a:cs typeface="+mn-cs"/>
                        </a:rPr>
                        <a:t>１　初日</a:t>
                      </a:r>
                    </a:p>
                    <a:p>
                      <a:pPr marL="0" lvl="0" algn="l" defTabSz="914400" rtl="0" eaLnBrk="1" latinLnBrk="0" hangingPunct="1"/>
                      <a:r>
                        <a:rPr kumimoji="1" lang="ja-JP" altLang="en-US" sz="1600" b="1" u="none" kern="1200" spc="0" dirty="0" smtClean="0">
                          <a:solidFill>
                            <a:srgbClr val="0070C0"/>
                          </a:solidFill>
                          <a:latin typeface="+mn-lt"/>
                          <a:ea typeface="+mn-ea"/>
                          <a:cs typeface="+mn-cs"/>
                        </a:rPr>
                        <a:t>　</a:t>
                      </a:r>
                      <a:r>
                        <a:rPr kumimoji="1" lang="ja-JP" altLang="en-US" sz="1600" b="1" u="sng" kern="1200" spc="0" dirty="0" smtClean="0">
                          <a:solidFill>
                            <a:srgbClr val="0070C0"/>
                          </a:solidFill>
                          <a:latin typeface="+mn-lt"/>
                          <a:ea typeface="+mn-ea"/>
                          <a:cs typeface="+mn-cs"/>
                        </a:rPr>
                        <a:t>２　</a:t>
                      </a:r>
                      <a:r>
                        <a:rPr kumimoji="1" lang="en-US" altLang="ja-JP" sz="1600" b="1" u="sng" kern="1200" spc="0" dirty="0" smtClean="0">
                          <a:solidFill>
                            <a:srgbClr val="0070C0"/>
                          </a:solidFill>
                          <a:latin typeface="+mn-lt"/>
                          <a:ea typeface="+mn-ea"/>
                          <a:cs typeface="+mn-cs"/>
                        </a:rPr>
                        <a:t>2</a:t>
                      </a:r>
                      <a:r>
                        <a:rPr kumimoji="1" lang="ja-JP" altLang="en-US" sz="1600" b="1" u="sng" kern="1200" spc="0" dirty="0" smtClean="0">
                          <a:solidFill>
                            <a:srgbClr val="0070C0"/>
                          </a:solidFill>
                          <a:latin typeface="+mn-lt"/>
                          <a:ea typeface="+mn-ea"/>
                          <a:cs typeface="+mn-cs"/>
                        </a:rPr>
                        <a:t>日以降</a:t>
                      </a:r>
                      <a:r>
                        <a:rPr kumimoji="1" lang="en-US" altLang="ja-JP" sz="1600" b="1" u="sng" kern="1200" spc="0" dirty="0" smtClean="0">
                          <a:solidFill>
                            <a:srgbClr val="0070C0"/>
                          </a:solidFill>
                          <a:latin typeface="+mn-lt"/>
                          <a:ea typeface="+mn-ea"/>
                          <a:cs typeface="+mn-cs"/>
                        </a:rPr>
                        <a:t>30</a:t>
                      </a:r>
                      <a:r>
                        <a:rPr kumimoji="1" lang="ja-JP" altLang="en-US" sz="1600" b="1" u="sng" kern="1200" spc="0" dirty="0" smtClean="0">
                          <a:solidFill>
                            <a:srgbClr val="0070C0"/>
                          </a:solidFill>
                          <a:latin typeface="+mn-lt"/>
                          <a:ea typeface="+mn-ea"/>
                          <a:cs typeface="+mn-cs"/>
                        </a:rPr>
                        <a:t>日まで</a:t>
                      </a:r>
                    </a:p>
                    <a:p>
                      <a:pPr marL="0" lvl="0" algn="l" defTabSz="914400" rtl="0" eaLnBrk="1" latinLnBrk="0" hangingPunct="1"/>
                      <a:r>
                        <a:rPr kumimoji="1" lang="ja-JP" altLang="en-US" sz="1600" b="1" u="none" kern="1200" spc="0" dirty="0" smtClean="0">
                          <a:solidFill>
                            <a:srgbClr val="0070C0"/>
                          </a:solidFill>
                          <a:latin typeface="+mn-lt"/>
                          <a:ea typeface="+mn-ea"/>
                          <a:cs typeface="+mn-cs"/>
                        </a:rPr>
                        <a:t>　</a:t>
                      </a:r>
                      <a:r>
                        <a:rPr kumimoji="1" lang="ja-JP" altLang="en-US" sz="1600" b="1" u="sng" kern="1200" spc="0" dirty="0" smtClean="0">
                          <a:solidFill>
                            <a:srgbClr val="0070C0"/>
                          </a:solidFill>
                          <a:latin typeface="+mn-lt"/>
                          <a:ea typeface="+mn-ea"/>
                          <a:cs typeface="+mn-cs"/>
                        </a:rPr>
                        <a:t>３　</a:t>
                      </a:r>
                      <a:r>
                        <a:rPr kumimoji="1" lang="en-US" altLang="ja-JP" sz="1600" b="1" u="sng" kern="1200" spc="0" dirty="0" smtClean="0">
                          <a:solidFill>
                            <a:srgbClr val="0070C0"/>
                          </a:solidFill>
                          <a:latin typeface="+mn-lt"/>
                          <a:ea typeface="+mn-ea"/>
                          <a:cs typeface="+mn-cs"/>
                        </a:rPr>
                        <a:t>31</a:t>
                      </a:r>
                      <a:r>
                        <a:rPr kumimoji="1" lang="ja-JP" altLang="en-US" sz="1600" b="1" u="sng" kern="1200" spc="0" dirty="0" smtClean="0">
                          <a:solidFill>
                            <a:srgbClr val="0070C0"/>
                          </a:solidFill>
                          <a:latin typeface="+mn-lt"/>
                          <a:ea typeface="+mn-ea"/>
                          <a:cs typeface="+mn-cs"/>
                        </a:rPr>
                        <a:t>日目以降</a:t>
                      </a:r>
                    </a:p>
                  </a:txBody>
                  <a:tcPr marL="99060" marR="99060"/>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ja-JP" sz="1600" b="1" u="sng" dirty="0" smtClean="0">
                        <a:solidFill>
                          <a:srgbClr val="0070C0"/>
                        </a:solidFill>
                        <a:latin typeface="ＭＳ Ｐゴシック" panose="020B0600070205080204" pitchFamily="50" charset="-128"/>
                        <a:ea typeface="+mn-ea"/>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ja-JP" altLang="en-US" sz="1600" b="1" u="sng" dirty="0" smtClean="0">
                          <a:solidFill>
                            <a:srgbClr val="0070C0"/>
                          </a:solidFill>
                          <a:latin typeface="ＭＳ Ｐゴシック" panose="020B0600070205080204" pitchFamily="50" charset="-128"/>
                          <a:ea typeface="+mn-ea"/>
                        </a:rPr>
                        <a:t>６３</a:t>
                      </a:r>
                      <a:r>
                        <a:rPr lang="en-US" altLang="ja-JP" sz="1600" b="1" u="sng" dirty="0" smtClean="0">
                          <a:solidFill>
                            <a:srgbClr val="0070C0"/>
                          </a:solidFill>
                          <a:latin typeface="ＭＳ Ｐゴシック" panose="020B0600070205080204" pitchFamily="50" charset="-128"/>
                          <a:ea typeface="+mn-ea"/>
                        </a:rPr>
                        <a:t>,</a:t>
                      </a:r>
                      <a:r>
                        <a:rPr lang="ja-JP" altLang="en-US" sz="1600" b="1" u="sng" dirty="0" smtClean="0">
                          <a:solidFill>
                            <a:srgbClr val="0070C0"/>
                          </a:solidFill>
                          <a:latin typeface="ＭＳ Ｐゴシック" panose="020B0600070205080204" pitchFamily="50" charset="-128"/>
                          <a:ea typeface="+mn-ea"/>
                        </a:rPr>
                        <a:t>１５０点</a:t>
                      </a:r>
                      <a:endParaRPr lang="en-US" altLang="ja-JP" sz="1600" b="1" u="sng" dirty="0" smtClean="0">
                        <a:solidFill>
                          <a:srgbClr val="0070C0"/>
                        </a:solidFill>
                        <a:latin typeface="ＭＳ Ｐゴシック" panose="020B0600070205080204" pitchFamily="50" charset="-128"/>
                        <a:ea typeface="+mn-ea"/>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ja-JP" altLang="en-US" sz="1600" b="1" u="sng" dirty="0" smtClean="0">
                          <a:solidFill>
                            <a:srgbClr val="0070C0"/>
                          </a:solidFill>
                          <a:latin typeface="ＭＳ Ｐゴシック" panose="020B0600070205080204" pitchFamily="50" charset="-128"/>
                          <a:ea typeface="+mn-ea"/>
                        </a:rPr>
                        <a:t>８</a:t>
                      </a:r>
                      <a:r>
                        <a:rPr lang="en-US" altLang="ja-JP" sz="1600" b="1" u="sng" dirty="0" smtClean="0">
                          <a:solidFill>
                            <a:srgbClr val="0070C0"/>
                          </a:solidFill>
                          <a:latin typeface="ＭＳ Ｐゴシック" panose="020B0600070205080204" pitchFamily="50" charset="-128"/>
                          <a:ea typeface="+mn-ea"/>
                        </a:rPr>
                        <a:t>,</a:t>
                      </a:r>
                      <a:r>
                        <a:rPr lang="ja-JP" altLang="en-US" sz="1600" b="1" u="sng" dirty="0" smtClean="0">
                          <a:solidFill>
                            <a:srgbClr val="0070C0"/>
                          </a:solidFill>
                          <a:latin typeface="ＭＳ Ｐゴシック" panose="020B0600070205080204" pitchFamily="50" charset="-128"/>
                          <a:ea typeface="+mn-ea"/>
                        </a:rPr>
                        <a:t>６８０点</a:t>
                      </a:r>
                      <a:endParaRPr lang="en-US" altLang="ja-JP" sz="1600" b="1" u="sng" dirty="0" smtClean="0">
                        <a:solidFill>
                          <a:srgbClr val="0070C0"/>
                        </a:solidFill>
                        <a:latin typeface="ＭＳ Ｐゴシック" panose="020B0600070205080204" pitchFamily="50" charset="-128"/>
                        <a:ea typeface="+mn-ea"/>
                      </a:endParaRPr>
                    </a:p>
                    <a:p>
                      <a:pPr marL="0" marR="0" lvl="0" indent="0" algn="r" defTabSz="914400" rtl="0" eaLnBrk="1" fontAlgn="auto" latinLnBrk="0" hangingPunct="1">
                        <a:lnSpc>
                          <a:spcPct val="100000"/>
                        </a:lnSpc>
                        <a:spcBef>
                          <a:spcPts val="0"/>
                        </a:spcBef>
                        <a:spcAft>
                          <a:spcPts val="0"/>
                        </a:spcAft>
                        <a:buClrTx/>
                        <a:buSzTx/>
                        <a:buFontTx/>
                        <a:buNone/>
                        <a:tabLst/>
                        <a:defRPr/>
                      </a:pPr>
                      <a:r>
                        <a:rPr lang="ja-JP" altLang="en-US" sz="1600" b="1" u="sng" dirty="0" smtClean="0">
                          <a:solidFill>
                            <a:srgbClr val="0070C0"/>
                          </a:solidFill>
                          <a:latin typeface="ＭＳ Ｐゴシック" panose="020B0600070205080204" pitchFamily="50" charset="-128"/>
                          <a:ea typeface="+mn-ea"/>
                        </a:rPr>
                        <a:t>７</a:t>
                      </a:r>
                      <a:r>
                        <a:rPr lang="en-US" altLang="ja-JP" sz="1600" b="1" u="sng" dirty="0" smtClean="0">
                          <a:solidFill>
                            <a:srgbClr val="0070C0"/>
                          </a:solidFill>
                          <a:latin typeface="ＭＳ Ｐゴシック" panose="020B0600070205080204" pitchFamily="50" charset="-128"/>
                          <a:ea typeface="+mn-ea"/>
                        </a:rPr>
                        <a:t>,</a:t>
                      </a:r>
                      <a:r>
                        <a:rPr lang="ja-JP" altLang="en-US" sz="1600" b="1" u="sng" dirty="0" smtClean="0">
                          <a:solidFill>
                            <a:srgbClr val="0070C0"/>
                          </a:solidFill>
                          <a:latin typeface="ＭＳ Ｐゴシック" panose="020B0600070205080204" pitchFamily="50" charset="-128"/>
                          <a:ea typeface="+mn-ea"/>
                        </a:rPr>
                        <a:t>６８０点</a:t>
                      </a:r>
                      <a:endParaRPr lang="en-US" altLang="ja-JP" sz="1600" b="1" u="sng" dirty="0" smtClean="0">
                        <a:solidFill>
                          <a:srgbClr val="0070C0"/>
                        </a:solidFill>
                        <a:latin typeface="ＭＳ Ｐゴシック" panose="020B0600070205080204" pitchFamily="50" charset="-128"/>
                        <a:ea typeface="+mn-ea"/>
                      </a:endParaRPr>
                    </a:p>
                  </a:txBody>
                  <a:tcPr marL="99060" marR="99060"/>
                </a:tc>
              </a:tr>
            </a:tbl>
          </a:graphicData>
        </a:graphic>
      </p:graphicFrame>
      <p:pic>
        <p:nvPicPr>
          <p:cNvPr id="1026" name="Picture 2" descr="C:\Users\MMAGM\Desktop\キャプチャ.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9872" y="3807725"/>
            <a:ext cx="2949646" cy="2901488"/>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1" name="右矢印 10"/>
          <p:cNvSpPr/>
          <p:nvPr/>
        </p:nvSpPr>
        <p:spPr>
          <a:xfrm>
            <a:off x="4366985" y="2564904"/>
            <a:ext cx="306415" cy="864096"/>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3" name="テキスト ボックス 12"/>
          <p:cNvSpPr txBox="1"/>
          <p:nvPr/>
        </p:nvSpPr>
        <p:spPr>
          <a:xfrm>
            <a:off x="5889104" y="909833"/>
            <a:ext cx="388843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p542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p575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859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p824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1114</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1154</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1163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723897611"/>
      </p:ext>
    </p:extLst>
  </p:cSld>
  <p:clrMapOvr>
    <a:masterClrMapping/>
  </p:clrMapOvr>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65076" y="1143304"/>
            <a:ext cx="9540461" cy="5668929"/>
          </a:xfrm>
          <a:prstGeom prst="rect">
            <a:avLst/>
          </a:prstGeom>
          <a:solidFill>
            <a:srgbClr val="FFFFAF">
              <a:alpha val="49804"/>
            </a:srgbClr>
          </a:solidFill>
          <a:ln w="9525">
            <a:solidFill>
              <a:schemeClr val="tx1"/>
            </a:solidFill>
            <a:miter lim="800000"/>
            <a:headEnd/>
            <a:tailEnd/>
          </a:ln>
        </p:spPr>
        <p:txBody>
          <a:bodyPr tIns="108000"/>
          <a:lstStyle/>
          <a:p>
            <a:pPr>
              <a:spcBef>
                <a:spcPct val="20000"/>
              </a:spcBef>
              <a:defRPr/>
            </a:pPr>
            <a:endParaRPr lang="en-US" altLang="ja-JP" sz="400" dirty="0" smtClean="0">
              <a:solidFill>
                <a:prstClr val="black"/>
              </a:solidFill>
              <a:latin typeface="ＭＳ Ｐゴシック" panose="020B0600070205080204" pitchFamily="50" charset="-128"/>
            </a:endParaRPr>
          </a:p>
          <a:p>
            <a:pPr>
              <a:spcBef>
                <a:spcPct val="20000"/>
              </a:spcBef>
              <a:defRPr/>
            </a:pPr>
            <a:r>
              <a:rPr lang="ja-JP" altLang="en-US" dirty="0" smtClean="0">
                <a:solidFill>
                  <a:prstClr val="black"/>
                </a:solidFill>
                <a:latin typeface="ＭＳ Ｐゴシック" panose="020B0600070205080204" pitchFamily="50" charset="-128"/>
              </a:rPr>
              <a:t>例）　</a:t>
            </a:r>
            <a:r>
              <a:rPr lang="ja-JP" altLang="en-US" b="1" u="sng" dirty="0" smtClean="0">
                <a:solidFill>
                  <a:srgbClr val="0070C0"/>
                </a:solidFill>
                <a:latin typeface="ＭＳ Ｐゴシック" panose="020B0600070205080204" pitchFamily="50" charset="-128"/>
              </a:rPr>
              <a:t>　　　　</a:t>
            </a:r>
            <a:endParaRPr lang="en-US" altLang="ja-JP" sz="2000" dirty="0" smtClean="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r>
              <a:rPr lang="ja-JP" altLang="en-US" dirty="0" smtClean="0">
                <a:solidFill>
                  <a:prstClr val="black"/>
                </a:solidFill>
                <a:latin typeface="ＭＳ Ｐゴシック" panose="020B0600070205080204" pitchFamily="50" charset="-128"/>
              </a:rPr>
              <a:t>例</a:t>
            </a:r>
            <a:r>
              <a:rPr lang="ja-JP" altLang="en-US" dirty="0">
                <a:solidFill>
                  <a:prstClr val="black"/>
                </a:solidFill>
                <a:latin typeface="ＭＳ Ｐゴシック" panose="020B0600070205080204" pitchFamily="50" charset="-128"/>
              </a:rPr>
              <a:t>）</a:t>
            </a:r>
            <a:endParaRPr lang="en-US" altLang="ja-JP" dirty="0">
              <a:solidFill>
                <a:prstClr val="black"/>
              </a:solidFill>
            </a:endParaRPr>
          </a:p>
          <a:p>
            <a:pPr marL="342900" indent="-342900">
              <a:spcBef>
                <a:spcPct val="20000"/>
              </a:spcBef>
              <a:buFontTx/>
              <a:buAutoNum type="arabicDbPeriod"/>
              <a:defRPr/>
            </a:pPr>
            <a:endParaRPr lang="en-US" altLang="ja-JP" dirty="0" smtClean="0">
              <a:solidFill>
                <a:prstClr val="black"/>
              </a:solidFill>
            </a:endParaRPr>
          </a:p>
          <a:p>
            <a:pPr>
              <a:spcBef>
                <a:spcPct val="20000"/>
              </a:spcBef>
              <a:defRPr/>
            </a:pPr>
            <a:r>
              <a:rPr lang="ja-JP" altLang="en-US" dirty="0" smtClean="0">
                <a:solidFill>
                  <a:prstClr val="black"/>
                </a:solidFill>
              </a:rPr>
              <a:t>　　</a:t>
            </a:r>
            <a:endParaRPr lang="en-US" altLang="ja-JP" dirty="0">
              <a:solidFill>
                <a:prstClr val="black"/>
              </a:solidFill>
            </a:endParaRPr>
          </a:p>
          <a:p>
            <a:pPr>
              <a:spcBef>
                <a:spcPct val="20000"/>
              </a:spcBef>
              <a:defRPr/>
            </a:pPr>
            <a:endParaRPr lang="en-US" altLang="ja-JP" dirty="0" smtClean="0">
              <a:solidFill>
                <a:prstClr val="black"/>
              </a:solidFill>
            </a:endParaRPr>
          </a:p>
          <a:p>
            <a:pPr>
              <a:spcBef>
                <a:spcPct val="20000"/>
              </a:spcBef>
              <a:defRPr/>
            </a:pPr>
            <a:endParaRPr lang="en-US" altLang="ja-JP" dirty="0">
              <a:solidFill>
                <a:prstClr val="black"/>
              </a:solidFill>
            </a:endParaRPr>
          </a:p>
        </p:txBody>
      </p:sp>
      <p:sp>
        <p:nvSpPr>
          <p:cNvPr id="2052" name="Rectangle 36"/>
          <p:cNvSpPr>
            <a:spLocks noChangeArrowheads="1"/>
          </p:cNvSpPr>
          <p:nvPr/>
        </p:nvSpPr>
        <p:spPr bwMode="auto">
          <a:xfrm>
            <a:off x="147900" y="843387"/>
            <a:ext cx="5536739" cy="4091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a:spcBef>
                <a:spcPct val="20000"/>
              </a:spcBef>
            </a:pPr>
            <a:r>
              <a:rPr lang="ja-JP" altLang="en-US" sz="2000" dirty="0">
                <a:solidFill>
                  <a:prstClr val="black"/>
                </a:solidFill>
              </a:rPr>
              <a:t>⑭</a:t>
            </a:r>
            <a:r>
              <a:rPr lang="ja-JP" altLang="en-US" sz="2000" dirty="0" smtClean="0">
                <a:solidFill>
                  <a:prstClr val="black"/>
                </a:solidFill>
              </a:rPr>
              <a:t>新規</a:t>
            </a:r>
            <a:r>
              <a:rPr lang="ja-JP" altLang="en-US" sz="2000" dirty="0">
                <a:solidFill>
                  <a:prstClr val="black"/>
                </a:solidFill>
              </a:rPr>
              <a:t>特定保険医療材料等に係る技術料の新設</a:t>
            </a:r>
          </a:p>
        </p:txBody>
      </p:sp>
      <p:sp>
        <p:nvSpPr>
          <p:cNvPr id="4" name="スライド番号プレースホルダー 3"/>
          <p:cNvSpPr>
            <a:spLocks noGrp="1"/>
          </p:cNvSpPr>
          <p:nvPr>
            <p:ph type="sldNum" sz="quarter" idx="12"/>
          </p:nvPr>
        </p:nvSpPr>
        <p:spPr>
          <a:xfrm>
            <a:off x="7641913" y="6524452"/>
            <a:ext cx="2228850" cy="365125"/>
          </a:xfrm>
        </p:spPr>
        <p:txBody>
          <a:bodyPr/>
          <a:lstStyle/>
          <a:p>
            <a:pPr>
              <a:defRPr/>
            </a:pPr>
            <a:fld id="{8FE0C078-5C35-495F-92D3-BB7EA03CBDDD}" type="slidenum">
              <a:rPr lang="ja-JP" altLang="en-US" smtClean="0">
                <a:solidFill>
                  <a:prstClr val="black"/>
                </a:solidFill>
              </a:rPr>
              <a:pPr>
                <a:defRPr/>
              </a:pPr>
              <a:t>137</a:t>
            </a:fld>
            <a:endParaRPr lang="ja-JP" altLang="en-US" dirty="0">
              <a:solidFill>
                <a:prstClr val="black"/>
              </a:solidFill>
            </a:endParaRPr>
          </a:p>
        </p:txBody>
      </p:sp>
      <p:graphicFrame>
        <p:nvGraphicFramePr>
          <p:cNvPr id="14" name="表 13"/>
          <p:cNvGraphicFramePr>
            <a:graphicFrameLocks noGrp="1"/>
          </p:cNvGraphicFramePr>
          <p:nvPr>
            <p:extLst/>
          </p:nvPr>
        </p:nvGraphicFramePr>
        <p:xfrm>
          <a:off x="648254" y="1429369"/>
          <a:ext cx="2531676" cy="674578"/>
        </p:xfrm>
        <a:graphic>
          <a:graphicData uri="http://schemas.openxmlformats.org/drawingml/2006/table">
            <a:tbl>
              <a:tblPr firstRow="1" bandRow="1">
                <a:tableStyleId>{22838BEF-8BB2-4498-84A7-C5851F593DF1}</a:tableStyleId>
              </a:tblPr>
              <a:tblGrid>
                <a:gridCol w="1289729"/>
                <a:gridCol w="1241947"/>
              </a:tblGrid>
              <a:tr h="295270">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600" b="1" dirty="0" smtClean="0"/>
                        <a:t>現行（準用技術）</a:t>
                      </a:r>
                    </a:p>
                  </a:txBody>
                  <a:tcPr marL="99060" marR="99060" anchor="ctr"/>
                </a:tc>
                <a:tc hMerge="1">
                  <a:txBody>
                    <a:bodyPr/>
                    <a:lstStyle/>
                    <a:p>
                      <a:pPr lvl="0" algn="ctr"/>
                      <a:endParaRPr kumimoji="1" lang="ja-JP" altLang="en-US" sz="1500" b="0" dirty="0"/>
                    </a:p>
                  </a:txBody>
                  <a:tcPr marL="99060" marR="99060" anchor="ctr"/>
                </a:tc>
              </a:tr>
              <a:tr h="339298">
                <a:tc>
                  <a:txBody>
                    <a:bodyPr/>
                    <a:lstStyle/>
                    <a:p>
                      <a:pPr marL="0" lvl="0" algn="l" defTabSz="914400" rtl="0" eaLnBrk="1" latinLnBrk="0" hangingPunct="1"/>
                      <a:r>
                        <a:rPr kumimoji="1" lang="ja-JP" altLang="en-US" sz="1400" b="0" kern="1200" spc="0" dirty="0" smtClean="0">
                          <a:solidFill>
                            <a:schemeClr val="dk1"/>
                          </a:solidFill>
                          <a:latin typeface="+mn-lt"/>
                          <a:ea typeface="+mn-ea"/>
                          <a:cs typeface="+mn-cs"/>
                        </a:rPr>
                        <a:t>心膜切開術</a:t>
                      </a:r>
                      <a:endParaRPr kumimoji="1" lang="en-US" altLang="ja-JP" sz="1400" b="0" kern="1200" spc="0" dirty="0" smtClean="0">
                        <a:solidFill>
                          <a:schemeClr val="dk1"/>
                        </a:solidFill>
                        <a:latin typeface="+mn-lt"/>
                        <a:ea typeface="+mn-ea"/>
                        <a:cs typeface="+mn-cs"/>
                      </a:endParaRPr>
                    </a:p>
                  </a:txBody>
                  <a:tcPr marL="99060" marR="99060" anchor="ctr"/>
                </a:tc>
                <a:tc>
                  <a:txBody>
                    <a:bodyPr/>
                    <a:lstStyle/>
                    <a:p>
                      <a:pPr marL="0" lvl="0" algn="r" defTabSz="914400" rtl="0" eaLnBrk="1" latinLnBrk="0" hangingPunct="1"/>
                      <a:r>
                        <a:rPr kumimoji="1" lang="ja-JP" altLang="en-US" sz="1400" b="0" kern="1200" spc="0" dirty="0" smtClean="0">
                          <a:solidFill>
                            <a:schemeClr val="dk1"/>
                          </a:solidFill>
                          <a:latin typeface="+mn-lt"/>
                          <a:ea typeface="+mn-ea"/>
                          <a:cs typeface="+mn-cs"/>
                        </a:rPr>
                        <a:t>９，４２０点</a:t>
                      </a:r>
                    </a:p>
                  </a:txBody>
                  <a:tcPr marL="99060" marR="99060" anchor="ctr"/>
                </a:tc>
              </a:tr>
            </a:tbl>
          </a:graphicData>
        </a:graphic>
      </p:graphicFrame>
      <p:graphicFrame>
        <p:nvGraphicFramePr>
          <p:cNvPr id="15" name="表 14"/>
          <p:cNvGraphicFramePr>
            <a:graphicFrameLocks noGrp="1"/>
          </p:cNvGraphicFramePr>
          <p:nvPr>
            <p:extLst/>
          </p:nvPr>
        </p:nvGraphicFramePr>
        <p:xfrm>
          <a:off x="3838667" y="1333901"/>
          <a:ext cx="5754976" cy="782532"/>
        </p:xfrm>
        <a:graphic>
          <a:graphicData uri="http://schemas.openxmlformats.org/drawingml/2006/table">
            <a:tbl>
              <a:tblPr firstRow="1" bandRow="1">
                <a:tableStyleId>{8A107856-5554-42FB-B03E-39F5DBC370BA}</a:tableStyleId>
              </a:tblPr>
              <a:tblGrid>
                <a:gridCol w="4282184"/>
                <a:gridCol w="1472792"/>
              </a:tblGrid>
              <a:tr h="323789">
                <a:tc gridSpan="2">
                  <a:txBody>
                    <a:bodyPr/>
                    <a:lstStyle/>
                    <a:p>
                      <a:pPr lvl="0" algn="ctr"/>
                      <a:r>
                        <a:rPr kumimoji="1" lang="ja-JP" altLang="en-US" sz="1800" b="1" dirty="0" smtClean="0"/>
                        <a:t>改定</a:t>
                      </a:r>
                      <a:endParaRPr kumimoji="1" lang="ja-JP" altLang="en-US" sz="1800" b="1" dirty="0"/>
                    </a:p>
                  </a:txBody>
                  <a:tcPr marL="99060" marR="99060" anchor="ctr"/>
                </a:tc>
                <a:tc hMerge="1">
                  <a:txBody>
                    <a:bodyPr/>
                    <a:lstStyle/>
                    <a:p>
                      <a:pPr lvl="0" algn="ctr"/>
                      <a:endParaRPr kumimoji="1" lang="ja-JP" altLang="en-US" sz="1500" b="0" dirty="0"/>
                    </a:p>
                  </a:txBody>
                  <a:tcPr marL="99060" marR="99060" anchor="ctr"/>
                </a:tc>
              </a:tr>
              <a:tr h="416772">
                <a:tc>
                  <a:txBody>
                    <a:bodyPr/>
                    <a:lstStyle/>
                    <a:p>
                      <a:pPr marL="0" lvl="0" algn="l" defTabSz="914400" rtl="0" eaLnBrk="1" latinLnBrk="0" hangingPunct="1"/>
                      <a:r>
                        <a:rPr lang="ja-JP" altLang="en-US" sz="1600" b="1" u="sng" dirty="0" smtClean="0">
                          <a:solidFill>
                            <a:srgbClr val="0070C0"/>
                          </a:solidFill>
                          <a:latin typeface="ＭＳ Ｐゴシック" panose="020B0600070205080204" pitchFamily="50" charset="-128"/>
                          <a:ea typeface="+mn-ea"/>
                        </a:rPr>
                        <a:t>（新）　</a:t>
                      </a:r>
                      <a:r>
                        <a:rPr lang="ja-JP" altLang="en-US" sz="1600" b="1" u="sng" dirty="0" smtClean="0">
                          <a:solidFill>
                            <a:srgbClr val="0070C0"/>
                          </a:solidFill>
                          <a:latin typeface="ＭＳ Ｐゴシック" panose="020B0600070205080204" pitchFamily="50" charset="-128"/>
                          <a:ea typeface="ＭＳ Ｐゴシック" panose="020B0600070205080204" pitchFamily="50" charset="-128"/>
                        </a:rPr>
                        <a:t>骨格筋由来細胞シート心表面移植術</a:t>
                      </a:r>
                      <a:endParaRPr kumimoji="1" lang="en-US" altLang="ja-JP" sz="1600" b="0" kern="1200" spc="0" dirty="0" smtClean="0">
                        <a:solidFill>
                          <a:schemeClr val="dk1"/>
                        </a:solidFill>
                        <a:latin typeface="+mn-lt"/>
                        <a:ea typeface="+mn-ea"/>
                        <a:cs typeface="+mn-cs"/>
                      </a:endParaRPr>
                    </a:p>
                  </a:txBody>
                  <a:tcPr marL="99060" marR="99060" anchor="ct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ja-JP" altLang="en-US" sz="1600" b="1" u="sng" dirty="0" smtClean="0">
                          <a:solidFill>
                            <a:srgbClr val="0070C0"/>
                          </a:solidFill>
                          <a:latin typeface="ＭＳ Ｐゴシック" panose="020B0600070205080204" pitchFamily="50" charset="-128"/>
                          <a:ea typeface="+mn-ea"/>
                        </a:rPr>
                        <a:t>９，４２０点</a:t>
                      </a:r>
                      <a:endParaRPr lang="en-US" altLang="ja-JP" sz="1600" b="1" u="sng" dirty="0" smtClean="0">
                        <a:solidFill>
                          <a:srgbClr val="0070C0"/>
                        </a:solidFill>
                        <a:latin typeface="ＭＳ Ｐゴシック" panose="020B0600070205080204" pitchFamily="50" charset="-128"/>
                        <a:ea typeface="+mn-ea"/>
                      </a:endParaRPr>
                    </a:p>
                  </a:txBody>
                  <a:tcPr marL="99060" marR="99060" anchor="ctr"/>
                </a:tc>
              </a:tr>
            </a:tbl>
          </a:graphicData>
        </a:graphic>
      </p:graphicFrame>
      <p:pic>
        <p:nvPicPr>
          <p:cNvPr id="17" name="Picture 2" descr="C:\Users\MMAGM\Desktop\キャプチャ１.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2863" t="18659" b="7959"/>
          <a:stretch/>
        </p:blipFill>
        <p:spPr bwMode="auto">
          <a:xfrm>
            <a:off x="3181989" y="5088780"/>
            <a:ext cx="2445998" cy="1640430"/>
          </a:xfrm>
          <a:prstGeom prst="rect">
            <a:avLst/>
          </a:prstGeom>
          <a:noFill/>
          <a:extLst>
            <a:ext uri="{909E8E84-426E-40DD-AFC4-6F175D3DCCD1}">
              <a14:hiddenFill xmlns:a14="http://schemas.microsoft.com/office/drawing/2010/main">
                <a:solidFill>
                  <a:srgbClr val="FFFFFF"/>
                </a:solidFill>
              </a14:hiddenFill>
            </a:ext>
          </a:extLst>
        </p:spPr>
      </p:pic>
      <p:sp>
        <p:nvSpPr>
          <p:cNvPr id="18" name="テキスト ボックス 17"/>
          <p:cNvSpPr txBox="1"/>
          <p:nvPr/>
        </p:nvSpPr>
        <p:spPr>
          <a:xfrm>
            <a:off x="197284" y="5064048"/>
            <a:ext cx="2928075" cy="1569660"/>
          </a:xfrm>
          <a:prstGeom prst="rect">
            <a:avLst/>
          </a:prstGeom>
          <a:noFill/>
        </p:spPr>
        <p:txBody>
          <a:bodyPr wrap="square" rtlCol="0">
            <a:spAutoFit/>
          </a:bodyPr>
          <a:lstStyle/>
          <a:p>
            <a:r>
              <a:rPr lang="ja-JP" altLang="en-US" sz="1600" b="1" dirty="0" smtClean="0">
                <a:solidFill>
                  <a:prstClr val="black"/>
                </a:solidFill>
              </a:rPr>
              <a:t>技術</a:t>
            </a:r>
            <a:r>
              <a:rPr lang="ja-JP" altLang="en-US" sz="1600" b="1" dirty="0">
                <a:solidFill>
                  <a:prstClr val="black"/>
                </a:solidFill>
              </a:rPr>
              <a:t>の概要</a:t>
            </a:r>
            <a:r>
              <a:rPr lang="ja-JP" altLang="en-US" sz="1600" b="1" dirty="0" smtClean="0">
                <a:solidFill>
                  <a:prstClr val="black"/>
                </a:solidFill>
              </a:rPr>
              <a:t>：</a:t>
            </a:r>
            <a:r>
              <a:rPr lang="ja-JP" altLang="en-US" sz="1600" dirty="0" smtClean="0">
                <a:solidFill>
                  <a:prstClr val="black"/>
                </a:solidFill>
              </a:rPr>
              <a:t>緩</a:t>
            </a:r>
            <a:r>
              <a:rPr lang="ja-JP" altLang="en-US" sz="1600" dirty="0">
                <a:solidFill>
                  <a:prstClr val="black"/>
                </a:solidFill>
              </a:rPr>
              <a:t>徐進行性の神経・筋</a:t>
            </a:r>
            <a:r>
              <a:rPr lang="ja-JP" altLang="en-US" sz="1600" dirty="0" smtClean="0">
                <a:solidFill>
                  <a:prstClr val="black"/>
                </a:solidFill>
              </a:rPr>
              <a:t>疾患の</a:t>
            </a:r>
            <a:r>
              <a:rPr lang="ja-JP" altLang="en-US" sz="1600" dirty="0">
                <a:solidFill>
                  <a:prstClr val="black"/>
                </a:solidFill>
              </a:rPr>
              <a:t>患者を対象として</a:t>
            </a:r>
            <a:r>
              <a:rPr lang="ja-JP" altLang="en-US" sz="1600" dirty="0" smtClean="0">
                <a:solidFill>
                  <a:prstClr val="black"/>
                </a:solidFill>
              </a:rPr>
              <a:t>、ロボットスーツを</a:t>
            </a:r>
            <a:r>
              <a:rPr lang="ja-JP" altLang="en-US" sz="1600" dirty="0">
                <a:solidFill>
                  <a:prstClr val="black"/>
                </a:solidFill>
              </a:rPr>
              <a:t>間欠的に装着し、生体電位信号に</a:t>
            </a:r>
            <a:r>
              <a:rPr lang="ja-JP" altLang="en-US" sz="1600" dirty="0" smtClean="0">
                <a:solidFill>
                  <a:prstClr val="black"/>
                </a:solidFill>
              </a:rPr>
              <a:t>基づき歩行</a:t>
            </a:r>
            <a:r>
              <a:rPr lang="ja-JP" altLang="en-US" sz="1600" dirty="0">
                <a:solidFill>
                  <a:prstClr val="black"/>
                </a:solidFill>
              </a:rPr>
              <a:t>運動を繰り返すことで、歩行機能を改善</a:t>
            </a:r>
            <a:r>
              <a:rPr lang="ja-JP" altLang="en-US" sz="1600" dirty="0" smtClean="0">
                <a:solidFill>
                  <a:prstClr val="black"/>
                </a:solidFill>
              </a:rPr>
              <a:t>する。</a:t>
            </a:r>
            <a:endParaRPr lang="en-US" altLang="ja-JP" sz="1600" dirty="0">
              <a:solidFill>
                <a:prstClr val="black"/>
              </a:solidFill>
            </a:endParaRPr>
          </a:p>
        </p:txBody>
      </p:sp>
      <p:graphicFrame>
        <p:nvGraphicFramePr>
          <p:cNvPr id="21" name="表 20"/>
          <p:cNvGraphicFramePr>
            <a:graphicFrameLocks noGrp="1"/>
          </p:cNvGraphicFramePr>
          <p:nvPr>
            <p:extLst/>
          </p:nvPr>
        </p:nvGraphicFramePr>
        <p:xfrm>
          <a:off x="613222" y="3903175"/>
          <a:ext cx="9032427" cy="1066800"/>
        </p:xfrm>
        <a:graphic>
          <a:graphicData uri="http://schemas.openxmlformats.org/drawingml/2006/table">
            <a:tbl>
              <a:tblPr firstRow="1" bandRow="1">
                <a:tableStyleId>{8A107856-5554-42FB-B03E-39F5DBC370BA}</a:tableStyleId>
              </a:tblPr>
              <a:tblGrid>
                <a:gridCol w="4190801"/>
                <a:gridCol w="4841626"/>
              </a:tblGrid>
              <a:tr h="232902">
                <a:tc gridSpan="2">
                  <a:txBody>
                    <a:bodyPr/>
                    <a:lstStyle/>
                    <a:p>
                      <a:pPr lvl="0" algn="ctr"/>
                      <a:r>
                        <a:rPr kumimoji="1" lang="ja-JP" altLang="en-US" sz="1600" b="1" dirty="0" smtClean="0"/>
                        <a:t>新設</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508149">
                <a:tc>
                  <a:txBody>
                    <a:bodyPr/>
                    <a:lstStyle/>
                    <a:p>
                      <a:pPr marL="0" lvl="0" algn="l" defTabSz="914400" rtl="0" eaLnBrk="1" latinLnBrk="0" hangingPunct="1"/>
                      <a:r>
                        <a:rPr lang="ja-JP" altLang="en-US" sz="1400" b="1" u="sng" dirty="0" smtClean="0">
                          <a:solidFill>
                            <a:srgbClr val="0070C0"/>
                          </a:solidFill>
                          <a:latin typeface="ＭＳ Ｐゴシック" panose="020B0600070205080204" pitchFamily="50" charset="-128"/>
                          <a:ea typeface="ＭＳ Ｐゴシック" panose="020B0600070205080204" pitchFamily="50" charset="-128"/>
                        </a:rPr>
                        <a:t>（新）　歩行運動処置</a:t>
                      </a:r>
                      <a:endParaRPr lang="en-US" altLang="ja-JP" sz="1400" b="1" u="sng" dirty="0" smtClean="0">
                        <a:solidFill>
                          <a:srgbClr val="0070C0"/>
                        </a:solidFill>
                        <a:latin typeface="ＭＳ Ｐゴシック" panose="020B0600070205080204" pitchFamily="50" charset="-128"/>
                        <a:ea typeface="ＭＳ Ｐゴシック" panose="020B0600070205080204" pitchFamily="50" charset="-128"/>
                      </a:endParaRPr>
                    </a:p>
                    <a:p>
                      <a:pPr marL="0" lvl="0" algn="l" defTabSz="914400" rtl="0" eaLnBrk="1" latinLnBrk="0" hangingPunct="1"/>
                      <a:r>
                        <a:rPr lang="ja-JP" altLang="en-US" sz="1400" b="1" u="none" dirty="0" smtClean="0">
                          <a:solidFill>
                            <a:srgbClr val="0070C0"/>
                          </a:solidFill>
                          <a:latin typeface="ＭＳ Ｐゴシック" panose="020B0600070205080204" pitchFamily="50" charset="-128"/>
                          <a:ea typeface="ＭＳ Ｐゴシック" panose="020B0600070205080204" pitchFamily="50" charset="-128"/>
                        </a:rPr>
                        <a:t>　　　　</a:t>
                      </a:r>
                      <a:r>
                        <a:rPr lang="ja-JP" altLang="en-US" sz="1400" b="1" u="sng" dirty="0" smtClean="0">
                          <a:solidFill>
                            <a:srgbClr val="0070C0"/>
                          </a:solidFill>
                          <a:latin typeface="ＭＳ Ｐゴシック" panose="020B0600070205080204" pitchFamily="50" charset="-128"/>
                          <a:ea typeface="ＭＳ Ｐゴシック" panose="020B0600070205080204" pitchFamily="50" charset="-128"/>
                        </a:rPr>
                        <a:t>（ロボットスーツによるもの）　（１日につき）</a:t>
                      </a:r>
                      <a:endParaRPr lang="en-US" altLang="ja-JP" sz="1400" b="1" u="sng" dirty="0" smtClean="0">
                        <a:solidFill>
                          <a:srgbClr val="0070C0"/>
                        </a:solidFill>
                        <a:latin typeface="ＭＳ Ｐゴシック" panose="020B0600070205080204" pitchFamily="50" charset="-128"/>
                        <a:ea typeface="ＭＳ Ｐゴシック" panose="020B0600070205080204" pitchFamily="50" charset="-128"/>
                      </a:endParaRPr>
                    </a:p>
                  </a:txBody>
                  <a:tcPr marL="99060" marR="9906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９００点</a:t>
                      </a:r>
                      <a:endParaRPr lang="en-US" altLang="ja-JP" sz="1400" b="1" u="sng" dirty="0" smtClean="0">
                        <a:solidFill>
                          <a:srgbClr val="0070C0"/>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1" u="none" dirty="0" smtClean="0">
                          <a:solidFill>
                            <a:srgbClr val="0070C0"/>
                          </a:solidFill>
                          <a:latin typeface="ＭＳ Ｐゴシック" panose="020B0600070205080204" pitchFamily="50" charset="-128"/>
                          <a:ea typeface="+mn-ea"/>
                        </a:rPr>
                        <a:t>　</a:t>
                      </a:r>
                      <a:r>
                        <a:rPr lang="en-US" altLang="ja-JP" sz="1400" b="1" u="sng" dirty="0" smtClean="0">
                          <a:solidFill>
                            <a:srgbClr val="0070C0"/>
                          </a:solidFill>
                          <a:latin typeface="ＭＳ Ｐゴシック" panose="020B0600070205080204" pitchFamily="50" charset="-128"/>
                          <a:ea typeface="+mn-ea"/>
                        </a:rPr>
                        <a:t>※</a:t>
                      </a:r>
                      <a:r>
                        <a:rPr lang="ja-JP" altLang="en-US" sz="1400" b="1" u="sng" dirty="0" smtClean="0">
                          <a:solidFill>
                            <a:srgbClr val="0070C0"/>
                          </a:solidFill>
                          <a:latin typeface="ＭＳ Ｐゴシック" panose="020B0600070205080204" pitchFamily="50" charset="-128"/>
                          <a:ea typeface="+mn-ea"/>
                        </a:rPr>
                        <a:t>　指定難病の患者等については９００点加算</a:t>
                      </a:r>
                      <a:endParaRPr lang="en-US" altLang="ja-JP" sz="1400" b="1" u="sng" dirty="0" smtClean="0">
                        <a:solidFill>
                          <a:srgbClr val="0070C0"/>
                        </a:solidFill>
                        <a:latin typeface="ＭＳ Ｐゴシック" panose="020B0600070205080204" pitchFamily="50" charset="-128"/>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1" u="none" dirty="0" smtClean="0">
                          <a:solidFill>
                            <a:srgbClr val="0070C0"/>
                          </a:solidFill>
                          <a:latin typeface="ＭＳ Ｐゴシック" panose="020B0600070205080204" pitchFamily="50" charset="-128"/>
                          <a:ea typeface="+mn-ea"/>
                        </a:rPr>
                        <a:t>　</a:t>
                      </a:r>
                      <a:r>
                        <a:rPr lang="en-US" altLang="ja-JP" sz="1400" b="1" u="sng" dirty="0" smtClean="0">
                          <a:solidFill>
                            <a:srgbClr val="0070C0"/>
                          </a:solidFill>
                          <a:latin typeface="ＭＳ Ｐゴシック" panose="020B0600070205080204" pitchFamily="50" charset="-128"/>
                          <a:ea typeface="+mn-ea"/>
                        </a:rPr>
                        <a:t>※</a:t>
                      </a:r>
                      <a:r>
                        <a:rPr lang="ja-JP" altLang="en-US" sz="1400" b="1" u="sng" dirty="0" smtClean="0">
                          <a:solidFill>
                            <a:srgbClr val="0070C0"/>
                          </a:solidFill>
                          <a:latin typeface="ＭＳ Ｐゴシック" panose="020B0600070205080204" pitchFamily="50" charset="-128"/>
                          <a:ea typeface="+mn-ea"/>
                        </a:rPr>
                        <a:t>　導入期（５週間９回）の処置にあっては２，０００点加算</a:t>
                      </a:r>
                      <a:endParaRPr lang="en-US" altLang="ja-JP" sz="1400" b="1" u="sng" dirty="0" smtClean="0">
                        <a:solidFill>
                          <a:srgbClr val="0070C0"/>
                        </a:solidFill>
                        <a:latin typeface="ＭＳ Ｐゴシック" panose="020B0600070205080204" pitchFamily="50" charset="-128"/>
                        <a:ea typeface="+mn-ea"/>
                      </a:endParaRPr>
                    </a:p>
                  </a:txBody>
                  <a:tcPr marL="99060" marR="99060" anchor="ctr"/>
                </a:tc>
              </a:tr>
            </a:tbl>
          </a:graphicData>
        </a:graphic>
      </p:graphicFrame>
      <p:grpSp>
        <p:nvGrpSpPr>
          <p:cNvPr id="6" name="グループ化 5"/>
          <p:cNvGrpSpPr/>
          <p:nvPr/>
        </p:nvGrpSpPr>
        <p:grpSpPr>
          <a:xfrm>
            <a:off x="6996113" y="2466513"/>
            <a:ext cx="2552248" cy="1231971"/>
            <a:chOff x="4361581" y="2595339"/>
            <a:chExt cx="2552248" cy="1231971"/>
          </a:xfrm>
        </p:grpSpPr>
        <p:pic>
          <p:nvPicPr>
            <p:cNvPr id="1027"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04552" y="2595339"/>
              <a:ext cx="1209277" cy="1231971"/>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026" name="Picture 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361581" y="2862470"/>
              <a:ext cx="1275505" cy="87017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5" name="右矢印 4"/>
            <p:cNvSpPr/>
            <p:nvPr/>
          </p:nvSpPr>
          <p:spPr>
            <a:xfrm>
              <a:off x="5233589" y="3380171"/>
              <a:ext cx="941926" cy="197916"/>
            </a:xfrm>
            <a:prstGeom prst="rightArrow">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sp>
        <p:nvSpPr>
          <p:cNvPr id="3" name="テキスト ボックス 2"/>
          <p:cNvSpPr txBox="1"/>
          <p:nvPr/>
        </p:nvSpPr>
        <p:spPr>
          <a:xfrm>
            <a:off x="183337" y="2168729"/>
            <a:ext cx="9462302" cy="1661993"/>
          </a:xfrm>
          <a:prstGeom prst="rect">
            <a:avLst/>
          </a:prstGeom>
          <a:noFill/>
        </p:spPr>
        <p:txBody>
          <a:bodyPr wrap="square" rtlCol="0">
            <a:spAutoFit/>
          </a:bodyPr>
          <a:lstStyle/>
          <a:p>
            <a:r>
              <a:rPr lang="ja-JP" altLang="en-US" sz="1600" b="1" dirty="0" smtClean="0">
                <a:solidFill>
                  <a:prstClr val="black"/>
                </a:solidFill>
              </a:rPr>
              <a:t>技術</a:t>
            </a:r>
            <a:r>
              <a:rPr lang="ja-JP" altLang="en-US" sz="1600" b="1" dirty="0">
                <a:solidFill>
                  <a:prstClr val="black"/>
                </a:solidFill>
              </a:rPr>
              <a:t>の概要</a:t>
            </a:r>
            <a:r>
              <a:rPr lang="ja-JP" altLang="en-US" sz="1600" b="1" dirty="0" smtClean="0">
                <a:solidFill>
                  <a:prstClr val="black"/>
                </a:solidFill>
              </a:rPr>
              <a:t>：</a:t>
            </a:r>
            <a:r>
              <a:rPr lang="ja-JP" altLang="en-US" sz="1600" dirty="0" smtClean="0">
                <a:solidFill>
                  <a:prstClr val="black"/>
                </a:solidFill>
              </a:rPr>
              <a:t>患者の骨格筋から採取した筋芽細胞を培養し、シート状に調製した移植用の心筋シートを、実際に当該患者の心表面に移植する技術</a:t>
            </a:r>
            <a:endParaRPr lang="en-US" altLang="ja-JP" sz="1600" dirty="0" smtClean="0">
              <a:solidFill>
                <a:prstClr val="black"/>
              </a:solidFill>
            </a:endParaRPr>
          </a:p>
          <a:p>
            <a:endParaRPr lang="en-US" altLang="ja-JP" sz="600" dirty="0">
              <a:solidFill>
                <a:prstClr val="black"/>
              </a:solidFill>
            </a:endParaRPr>
          </a:p>
          <a:p>
            <a:r>
              <a:rPr lang="ja-JP" altLang="en-US" sz="1600" b="1" dirty="0" smtClean="0">
                <a:solidFill>
                  <a:prstClr val="black"/>
                </a:solidFill>
              </a:rPr>
              <a:t>関連する特定</a:t>
            </a:r>
            <a:r>
              <a:rPr lang="ja-JP" altLang="en-US" sz="1600" b="1" dirty="0">
                <a:solidFill>
                  <a:prstClr val="black"/>
                </a:solidFill>
              </a:rPr>
              <a:t>保険医療</a:t>
            </a:r>
            <a:r>
              <a:rPr lang="ja-JP" altLang="en-US" sz="1600" b="1" dirty="0" smtClean="0">
                <a:solidFill>
                  <a:prstClr val="black"/>
                </a:solidFill>
              </a:rPr>
              <a:t>材料</a:t>
            </a:r>
            <a:r>
              <a:rPr lang="ja-JP" altLang="en-US" sz="1600" dirty="0" smtClean="0">
                <a:solidFill>
                  <a:prstClr val="black"/>
                </a:solidFill>
              </a:rPr>
              <a:t>：</a:t>
            </a:r>
            <a:endParaRPr lang="en-US" altLang="ja-JP" sz="1600" dirty="0" smtClean="0">
              <a:solidFill>
                <a:prstClr val="black"/>
              </a:solidFill>
            </a:endParaRPr>
          </a:p>
          <a:p>
            <a:r>
              <a:rPr lang="ja-JP" altLang="en-US" sz="1600" dirty="0" smtClean="0">
                <a:solidFill>
                  <a:prstClr val="black"/>
                </a:solidFill>
              </a:rPr>
              <a:t>　</a:t>
            </a:r>
            <a:r>
              <a:rPr lang="en-US" altLang="ja-JP" sz="1600" dirty="0" smtClean="0">
                <a:solidFill>
                  <a:prstClr val="black"/>
                </a:solidFill>
              </a:rPr>
              <a:t>189  </a:t>
            </a:r>
            <a:r>
              <a:rPr lang="ja-JP" altLang="en-US" sz="1600" dirty="0">
                <a:solidFill>
                  <a:prstClr val="black"/>
                </a:solidFill>
              </a:rPr>
              <a:t>ヒト骨格筋由来細胞シート</a:t>
            </a:r>
          </a:p>
          <a:p>
            <a:r>
              <a:rPr lang="en-US" altLang="ja-JP" sz="1600" dirty="0" smtClean="0">
                <a:solidFill>
                  <a:prstClr val="black"/>
                </a:solidFill>
              </a:rPr>
              <a:t> </a:t>
            </a:r>
            <a:r>
              <a:rPr lang="ja-JP" altLang="en-US" sz="1600" dirty="0" smtClean="0">
                <a:solidFill>
                  <a:prstClr val="black"/>
                </a:solidFill>
              </a:rPr>
              <a:t>　</a:t>
            </a:r>
            <a:r>
              <a:rPr lang="en-US" altLang="ja-JP" sz="1600" dirty="0" smtClean="0">
                <a:solidFill>
                  <a:prstClr val="black"/>
                </a:solidFill>
              </a:rPr>
              <a:t> (</a:t>
            </a:r>
            <a:r>
              <a:rPr lang="ja-JP" altLang="en-US" sz="1600" dirty="0">
                <a:solidFill>
                  <a:prstClr val="black"/>
                </a:solidFill>
              </a:rPr>
              <a:t>１</a:t>
            </a:r>
            <a:r>
              <a:rPr lang="en-US" altLang="ja-JP" sz="1600" dirty="0">
                <a:solidFill>
                  <a:prstClr val="black"/>
                </a:solidFill>
              </a:rPr>
              <a:t>) </a:t>
            </a:r>
            <a:r>
              <a:rPr lang="ja-JP" altLang="en-US" sz="1600" dirty="0">
                <a:solidFill>
                  <a:prstClr val="black"/>
                </a:solidFill>
              </a:rPr>
              <a:t>採取・継代培養</a:t>
            </a:r>
            <a:r>
              <a:rPr lang="ja-JP" altLang="en-US" sz="1600" dirty="0" smtClean="0">
                <a:solidFill>
                  <a:prstClr val="black"/>
                </a:solidFill>
              </a:rPr>
              <a:t>キット</a:t>
            </a:r>
            <a:r>
              <a:rPr lang="en-US" altLang="ja-JP" sz="1600" dirty="0" smtClean="0">
                <a:solidFill>
                  <a:prstClr val="black"/>
                </a:solidFill>
              </a:rPr>
              <a:t>	</a:t>
            </a:r>
            <a:r>
              <a:rPr lang="ja-JP" altLang="en-US" sz="1600" dirty="0" smtClean="0">
                <a:solidFill>
                  <a:prstClr val="black"/>
                </a:solidFill>
              </a:rPr>
              <a:t>　　　　　　　　</a:t>
            </a:r>
            <a:r>
              <a:rPr lang="en-US" altLang="ja-JP" sz="1600" dirty="0" smtClean="0">
                <a:solidFill>
                  <a:prstClr val="black"/>
                </a:solidFill>
              </a:rPr>
              <a:t>6,360,000</a:t>
            </a:r>
            <a:r>
              <a:rPr lang="ja-JP" altLang="en-US" sz="1600" dirty="0">
                <a:solidFill>
                  <a:prstClr val="black"/>
                </a:solidFill>
              </a:rPr>
              <a:t>円</a:t>
            </a:r>
          </a:p>
          <a:p>
            <a:r>
              <a:rPr lang="en-US" altLang="ja-JP" sz="1600" dirty="0" smtClean="0">
                <a:solidFill>
                  <a:prstClr val="black"/>
                </a:solidFill>
              </a:rPr>
              <a:t> </a:t>
            </a:r>
            <a:r>
              <a:rPr lang="ja-JP" altLang="en-US" sz="1600" dirty="0" smtClean="0">
                <a:solidFill>
                  <a:prstClr val="black"/>
                </a:solidFill>
              </a:rPr>
              <a:t>　</a:t>
            </a:r>
            <a:r>
              <a:rPr lang="en-US" altLang="ja-JP" sz="1600" dirty="0" smtClean="0">
                <a:solidFill>
                  <a:prstClr val="black"/>
                </a:solidFill>
              </a:rPr>
              <a:t> (</a:t>
            </a:r>
            <a:r>
              <a:rPr lang="ja-JP" altLang="en-US" sz="1600" dirty="0">
                <a:solidFill>
                  <a:prstClr val="black"/>
                </a:solidFill>
              </a:rPr>
              <a:t>２</a:t>
            </a:r>
            <a:r>
              <a:rPr lang="en-US" altLang="ja-JP" sz="1600" dirty="0">
                <a:solidFill>
                  <a:prstClr val="black"/>
                </a:solidFill>
              </a:rPr>
              <a:t>) </a:t>
            </a:r>
            <a:r>
              <a:rPr lang="ja-JP" altLang="en-US" sz="1600" dirty="0">
                <a:solidFill>
                  <a:prstClr val="black"/>
                </a:solidFill>
              </a:rPr>
              <a:t>回収・調製</a:t>
            </a:r>
            <a:r>
              <a:rPr lang="ja-JP" altLang="en-US" sz="1600" dirty="0" smtClean="0">
                <a:solidFill>
                  <a:prstClr val="black"/>
                </a:solidFill>
              </a:rPr>
              <a:t>キット</a:t>
            </a:r>
            <a:r>
              <a:rPr lang="en-US" altLang="ja-JP" sz="1600" dirty="0" smtClean="0">
                <a:solidFill>
                  <a:prstClr val="black"/>
                </a:solidFill>
              </a:rPr>
              <a:t>	</a:t>
            </a:r>
            <a:r>
              <a:rPr lang="ja-JP" altLang="en-US" sz="1600" dirty="0" smtClean="0">
                <a:solidFill>
                  <a:prstClr val="black"/>
                </a:solidFill>
              </a:rPr>
              <a:t>　　　　　　　　</a:t>
            </a:r>
            <a:r>
              <a:rPr lang="en-US" altLang="ja-JP" sz="1600" dirty="0" smtClean="0">
                <a:solidFill>
                  <a:prstClr val="black"/>
                </a:solidFill>
              </a:rPr>
              <a:t>1,680,000</a:t>
            </a:r>
            <a:r>
              <a:rPr lang="ja-JP" altLang="en-US" sz="1600" dirty="0" smtClean="0">
                <a:solidFill>
                  <a:prstClr val="black"/>
                </a:solidFill>
              </a:rPr>
              <a:t>円（１枚当たり）</a:t>
            </a:r>
            <a:endParaRPr lang="en-US" altLang="ja-JP" sz="1600" dirty="0" smtClean="0">
              <a:solidFill>
                <a:prstClr val="black"/>
              </a:solidFill>
            </a:endParaRPr>
          </a:p>
        </p:txBody>
      </p:sp>
      <p:sp>
        <p:nvSpPr>
          <p:cNvPr id="7" name="正方形/長方形 6"/>
          <p:cNvSpPr/>
          <p:nvPr/>
        </p:nvSpPr>
        <p:spPr>
          <a:xfrm>
            <a:off x="5684640" y="5011218"/>
            <a:ext cx="3961000" cy="1785104"/>
          </a:xfrm>
          <a:prstGeom prst="rect">
            <a:avLst/>
          </a:prstGeom>
          <a:ln w="12700">
            <a:solidFill>
              <a:schemeClr val="tx1"/>
            </a:solidFill>
            <a:prstDash val="dash"/>
          </a:ln>
        </p:spPr>
        <p:txBody>
          <a:bodyPr wrap="square">
            <a:spAutoFit/>
          </a:bodyPr>
          <a:lstStyle/>
          <a:p>
            <a:pPr marL="92075" indent="-92075">
              <a:lnSpc>
                <a:spcPts val="1100"/>
              </a:lnSpc>
            </a:pPr>
            <a:r>
              <a:rPr lang="ja-JP" altLang="en-US" sz="1000" dirty="0">
                <a:solidFill>
                  <a:prstClr val="black"/>
                </a:solidFill>
              </a:rPr>
              <a:t>（留意</a:t>
            </a:r>
            <a:r>
              <a:rPr lang="ja-JP" altLang="en-US" sz="1000" dirty="0" smtClean="0">
                <a:solidFill>
                  <a:prstClr val="black"/>
                </a:solidFill>
              </a:rPr>
              <a:t>事項（要点））</a:t>
            </a:r>
            <a:endParaRPr lang="en-US" altLang="ja-JP" sz="1000" dirty="0">
              <a:solidFill>
                <a:prstClr val="black"/>
              </a:solidFill>
            </a:endParaRPr>
          </a:p>
          <a:p>
            <a:pPr marL="92075" indent="-92075">
              <a:lnSpc>
                <a:spcPts val="1100"/>
              </a:lnSpc>
            </a:pPr>
            <a:r>
              <a:rPr lang="ja-JP" altLang="en-US" sz="1000" dirty="0" smtClean="0">
                <a:solidFill>
                  <a:prstClr val="black"/>
                </a:solidFill>
              </a:rPr>
              <a:t>１　脊髄性筋</a:t>
            </a:r>
            <a:r>
              <a:rPr lang="ja-JP" altLang="en-US" sz="1000" dirty="0">
                <a:solidFill>
                  <a:prstClr val="black"/>
                </a:solidFill>
              </a:rPr>
              <a:t>萎縮症、球脊髄性筋萎縮症、筋萎縮性側索硬化症、シャルコー・マリー・トゥース病、遠位型ミオパチー、封入体筋炎、先天性ミオパチー、筋ジストロフィーの患者に対して、ロボットスーツを装着し、関連学会が監修する適正使用ガイドを遵守して、転倒しないような十分な配慮のもと歩行運動を実施した場合に算定できる。</a:t>
            </a:r>
          </a:p>
          <a:p>
            <a:pPr marL="92075" indent="-92075">
              <a:lnSpc>
                <a:spcPts val="1100"/>
              </a:lnSpc>
            </a:pPr>
            <a:r>
              <a:rPr lang="ja-JP" altLang="en-US" sz="1000" dirty="0" smtClean="0">
                <a:solidFill>
                  <a:prstClr val="black"/>
                </a:solidFill>
              </a:rPr>
              <a:t>２　算定</a:t>
            </a:r>
            <a:r>
              <a:rPr lang="ja-JP" altLang="en-US" sz="1000" dirty="0">
                <a:solidFill>
                  <a:prstClr val="black"/>
                </a:solidFill>
              </a:rPr>
              <a:t>に当たっては、事前に適切な計画を策定した上で実施し、計画された５週間以内に実施される９回の処置が終了した際には、担当の多職種が参加するカンファレンスにより、短期効果を検討</a:t>
            </a:r>
            <a:r>
              <a:rPr lang="ja-JP" altLang="en-US" sz="1000" dirty="0" smtClean="0">
                <a:solidFill>
                  <a:prstClr val="black"/>
                </a:solidFill>
              </a:rPr>
              <a:t>する。</a:t>
            </a:r>
            <a:endParaRPr lang="en-US" altLang="ja-JP" sz="1000" dirty="0" smtClean="0">
              <a:solidFill>
                <a:prstClr val="black"/>
              </a:solidFill>
            </a:endParaRPr>
          </a:p>
          <a:p>
            <a:pPr marL="92075" indent="-92075">
              <a:lnSpc>
                <a:spcPts val="1100"/>
              </a:lnSpc>
            </a:pPr>
            <a:r>
              <a:rPr lang="ja-JP" altLang="en-US" sz="1000" dirty="0" smtClean="0">
                <a:solidFill>
                  <a:prstClr val="black"/>
                </a:solidFill>
              </a:rPr>
              <a:t>３　２に</a:t>
            </a:r>
            <a:r>
              <a:rPr lang="ja-JP" altLang="en-US" sz="1000" dirty="0">
                <a:solidFill>
                  <a:prstClr val="black"/>
                </a:solidFill>
              </a:rPr>
              <a:t>定めるカンファレンスにより、通常の歩行運動に比して客観的に明確な上乗せの改善効果が認められると判断される場合に限り、本処置を継続して算定</a:t>
            </a:r>
            <a:r>
              <a:rPr lang="ja-JP" altLang="en-US" sz="1000" dirty="0" smtClean="0">
                <a:solidFill>
                  <a:prstClr val="black"/>
                </a:solidFill>
              </a:rPr>
              <a:t>できる。</a:t>
            </a:r>
            <a:endParaRPr lang="en-US" altLang="ja-JP" sz="1000" dirty="0" smtClean="0">
              <a:solidFill>
                <a:prstClr val="black"/>
              </a:solidFill>
            </a:endParaRPr>
          </a:p>
        </p:txBody>
      </p:sp>
      <p:sp>
        <p:nvSpPr>
          <p:cNvPr id="22"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9" name="右矢印 18"/>
          <p:cNvSpPr/>
          <p:nvPr/>
        </p:nvSpPr>
        <p:spPr>
          <a:xfrm>
            <a:off x="3368826" y="1412776"/>
            <a:ext cx="306415" cy="601706"/>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0" name="テキスト ボックス 19"/>
          <p:cNvSpPr txBox="1"/>
          <p:nvPr/>
        </p:nvSpPr>
        <p:spPr>
          <a:xfrm>
            <a:off x="6177136" y="3977768"/>
            <a:ext cx="34685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p487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p515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p770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p850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en-US" altLang="ja-JP" sz="1100" dirty="0" smtClean="0">
                <a:solidFill>
                  <a:srgbClr val="002060"/>
                </a:solidFill>
                <a:latin typeface="ＭＳ Ｐゴシック" panose="020B0600070205080204" pitchFamily="50" charset="-128"/>
              </a:rPr>
              <a:t>1114</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1151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00080520"/>
      </p:ext>
    </p:extLst>
  </p:cSld>
  <p:clrMapOvr>
    <a:masterClrMapping/>
  </p:clrMapOvr>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165076" y="1175764"/>
            <a:ext cx="9540461" cy="5595525"/>
          </a:xfrm>
          <a:prstGeom prst="rect">
            <a:avLst/>
          </a:prstGeom>
          <a:solidFill>
            <a:srgbClr val="FFFFAF">
              <a:alpha val="49804"/>
            </a:srgbClr>
          </a:solidFill>
          <a:ln w="9525">
            <a:solidFill>
              <a:schemeClr val="tx1"/>
            </a:solidFill>
            <a:miter lim="800000"/>
            <a:headEnd/>
            <a:tailEnd/>
          </a:ln>
        </p:spPr>
        <p:txBody>
          <a:bodyPr tIns="108000"/>
          <a:lstStyle/>
          <a:p>
            <a:pPr>
              <a:spcBef>
                <a:spcPct val="20000"/>
              </a:spcBef>
              <a:defRPr/>
            </a:pPr>
            <a:endParaRPr lang="en-US" altLang="ja-JP" sz="400" dirty="0" smtClean="0">
              <a:solidFill>
                <a:prstClr val="black"/>
              </a:solidFill>
              <a:latin typeface="ＭＳ Ｐゴシック" panose="020B0600070205080204" pitchFamily="50" charset="-128"/>
            </a:endParaRPr>
          </a:p>
          <a:p>
            <a:pPr>
              <a:spcBef>
                <a:spcPct val="20000"/>
              </a:spcBef>
              <a:defRPr/>
            </a:pPr>
            <a:r>
              <a:rPr lang="ja-JP" altLang="en-US" dirty="0" smtClean="0">
                <a:solidFill>
                  <a:prstClr val="black"/>
                </a:solidFill>
                <a:latin typeface="ＭＳ Ｐゴシック" panose="020B0600070205080204" pitchFamily="50" charset="-128"/>
              </a:rPr>
              <a:t>例）　</a:t>
            </a:r>
            <a:r>
              <a:rPr lang="ja-JP" altLang="en-US" b="1" u="sng" dirty="0" smtClean="0">
                <a:solidFill>
                  <a:srgbClr val="0070C0"/>
                </a:solidFill>
                <a:latin typeface="ＭＳ Ｐゴシック" panose="020B0600070205080204" pitchFamily="50" charset="-128"/>
              </a:rPr>
              <a:t>　　　　</a:t>
            </a:r>
            <a:endParaRPr lang="en-US" altLang="ja-JP" sz="2000" dirty="0" smtClean="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smtClean="0">
              <a:solidFill>
                <a:prstClr val="black"/>
              </a:solidFill>
            </a:endParaRPr>
          </a:p>
          <a:p>
            <a:pPr>
              <a:spcBef>
                <a:spcPct val="20000"/>
              </a:spcBef>
              <a:defRPr/>
            </a:pPr>
            <a:endParaRPr lang="en-US" altLang="ja-JP" sz="1200" dirty="0">
              <a:solidFill>
                <a:prstClr val="black"/>
              </a:solidFill>
            </a:endParaRPr>
          </a:p>
          <a:p>
            <a:pPr>
              <a:spcBef>
                <a:spcPct val="20000"/>
              </a:spcBef>
              <a:defRPr/>
            </a:pPr>
            <a:endParaRPr lang="en-US" altLang="ja-JP" sz="1200" dirty="0">
              <a:solidFill>
                <a:prstClr val="black"/>
              </a:solidFill>
            </a:endParaRPr>
          </a:p>
          <a:p>
            <a:pPr>
              <a:spcBef>
                <a:spcPct val="20000"/>
              </a:spcBef>
              <a:defRPr/>
            </a:pPr>
            <a:r>
              <a:rPr lang="ja-JP" altLang="en-US" dirty="0">
                <a:solidFill>
                  <a:prstClr val="black"/>
                </a:solidFill>
                <a:latin typeface="ＭＳ Ｐゴシック" panose="020B0600070205080204" pitchFamily="50" charset="-128"/>
              </a:rPr>
              <a:t>例）</a:t>
            </a:r>
            <a:endParaRPr lang="en-US" altLang="ja-JP" dirty="0" smtClean="0">
              <a:solidFill>
                <a:prstClr val="black"/>
              </a:solidFill>
            </a:endParaRPr>
          </a:p>
          <a:p>
            <a:pPr>
              <a:spcBef>
                <a:spcPct val="20000"/>
              </a:spcBef>
              <a:defRPr/>
            </a:pPr>
            <a:r>
              <a:rPr lang="ja-JP" altLang="en-US" dirty="0" smtClean="0">
                <a:solidFill>
                  <a:prstClr val="black"/>
                </a:solidFill>
              </a:rPr>
              <a:t>　　</a:t>
            </a:r>
            <a:endParaRPr lang="en-US" altLang="ja-JP" dirty="0">
              <a:solidFill>
                <a:prstClr val="black"/>
              </a:solidFill>
            </a:endParaRPr>
          </a:p>
          <a:p>
            <a:pPr>
              <a:spcBef>
                <a:spcPct val="20000"/>
              </a:spcBef>
              <a:defRPr/>
            </a:pPr>
            <a:endParaRPr lang="en-US" altLang="ja-JP" dirty="0" smtClean="0">
              <a:solidFill>
                <a:prstClr val="black"/>
              </a:solidFill>
            </a:endParaRPr>
          </a:p>
          <a:p>
            <a:pPr>
              <a:spcBef>
                <a:spcPct val="20000"/>
              </a:spcBef>
              <a:defRPr/>
            </a:pPr>
            <a:endParaRPr lang="en-US" altLang="ja-JP" dirty="0">
              <a:solidFill>
                <a:prstClr val="black"/>
              </a:solidFill>
            </a:endParaRPr>
          </a:p>
        </p:txBody>
      </p:sp>
      <p:sp>
        <p:nvSpPr>
          <p:cNvPr id="2052" name="Rectangle 36"/>
          <p:cNvSpPr>
            <a:spLocks noChangeArrowheads="1"/>
          </p:cNvSpPr>
          <p:nvPr/>
        </p:nvSpPr>
        <p:spPr bwMode="auto">
          <a:xfrm>
            <a:off x="165078" y="798357"/>
            <a:ext cx="5580012" cy="4091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a:spcBef>
                <a:spcPct val="20000"/>
              </a:spcBef>
            </a:pPr>
            <a:r>
              <a:rPr lang="ja-JP" altLang="en-US" sz="2000" dirty="0">
                <a:solidFill>
                  <a:prstClr val="black"/>
                </a:solidFill>
              </a:rPr>
              <a:t>⑭</a:t>
            </a:r>
            <a:r>
              <a:rPr lang="ja-JP" altLang="en-US" sz="2000" dirty="0" smtClean="0">
                <a:solidFill>
                  <a:prstClr val="black"/>
                </a:solidFill>
              </a:rPr>
              <a:t>新規</a:t>
            </a:r>
            <a:r>
              <a:rPr lang="ja-JP" altLang="en-US" sz="2000" dirty="0">
                <a:solidFill>
                  <a:prstClr val="black"/>
                </a:solidFill>
              </a:rPr>
              <a:t>特定保険医療材料等に係る技術料の新設</a:t>
            </a:r>
          </a:p>
        </p:txBody>
      </p:sp>
      <p:sp>
        <p:nvSpPr>
          <p:cNvPr id="4" name="スライド番号プレースホルダー 3"/>
          <p:cNvSpPr>
            <a:spLocks noGrp="1"/>
          </p:cNvSpPr>
          <p:nvPr>
            <p:ph type="sldNum" sz="quarter" idx="12"/>
          </p:nvPr>
        </p:nvSpPr>
        <p:spPr/>
        <p:txBody>
          <a:bodyPr/>
          <a:lstStyle/>
          <a:p>
            <a:pPr>
              <a:defRPr/>
            </a:pPr>
            <a:fld id="{8FE0C078-5C35-495F-92D3-BB7EA03CBDDD}" type="slidenum">
              <a:rPr lang="ja-JP" altLang="en-US" smtClean="0">
                <a:solidFill>
                  <a:prstClr val="black"/>
                </a:solidFill>
              </a:rPr>
              <a:pPr>
                <a:defRPr/>
              </a:pPr>
              <a:t>138</a:t>
            </a:fld>
            <a:endParaRPr lang="ja-JP" altLang="en-US" dirty="0">
              <a:solidFill>
                <a:prstClr val="black"/>
              </a:solidFill>
            </a:endParaRPr>
          </a:p>
        </p:txBody>
      </p:sp>
      <p:graphicFrame>
        <p:nvGraphicFramePr>
          <p:cNvPr id="10" name="表 9"/>
          <p:cNvGraphicFramePr>
            <a:graphicFrameLocks noGrp="1"/>
          </p:cNvGraphicFramePr>
          <p:nvPr>
            <p:extLst/>
          </p:nvPr>
        </p:nvGraphicFramePr>
        <p:xfrm>
          <a:off x="648252" y="1312465"/>
          <a:ext cx="3241168" cy="640080"/>
        </p:xfrm>
        <a:graphic>
          <a:graphicData uri="http://schemas.openxmlformats.org/drawingml/2006/table">
            <a:tbl>
              <a:tblPr firstRow="1" bandRow="1">
                <a:tableStyleId>{22838BEF-8BB2-4498-84A7-C5851F593DF1}</a:tableStyleId>
              </a:tblPr>
              <a:tblGrid>
                <a:gridCol w="1798734"/>
                <a:gridCol w="1442434"/>
              </a:tblGrid>
              <a:tr h="262530">
                <a:tc gridSpan="2">
                  <a:txBody>
                    <a:bodyPr/>
                    <a:lstStyle/>
                    <a:p>
                      <a:pPr lvl="0" algn="ctr"/>
                      <a:r>
                        <a:rPr kumimoji="1" lang="ja-JP" altLang="en-US" sz="1600" b="1" dirty="0" smtClean="0"/>
                        <a:t>現行（準用技術）</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0">
                <a:tc>
                  <a:txBody>
                    <a:bodyPr/>
                    <a:lstStyle/>
                    <a:p>
                      <a:pPr marL="0" lvl="0" algn="l" defTabSz="914400" rtl="0" eaLnBrk="1" latinLnBrk="0" hangingPunct="1"/>
                      <a:r>
                        <a:rPr kumimoji="1" lang="ja-JP" altLang="en-US" sz="1400" b="0" kern="1200" spc="0" dirty="0" smtClean="0">
                          <a:solidFill>
                            <a:schemeClr val="dk1"/>
                          </a:solidFill>
                          <a:latin typeface="+mn-lt"/>
                          <a:ea typeface="+mn-ea"/>
                          <a:cs typeface="+mn-cs"/>
                        </a:rPr>
                        <a:t>一酸化窒素吸入療法</a:t>
                      </a:r>
                      <a:endParaRPr kumimoji="1" lang="en-US" altLang="ja-JP" sz="1400" b="0" kern="1200" spc="0" dirty="0" smtClean="0">
                        <a:solidFill>
                          <a:schemeClr val="dk1"/>
                        </a:solidFill>
                        <a:latin typeface="+mn-lt"/>
                        <a:ea typeface="+mn-ea"/>
                        <a:cs typeface="+mn-cs"/>
                      </a:endParaRPr>
                    </a:p>
                  </a:txBody>
                  <a:tcPr marL="99060" marR="99060" anchor="ctr"/>
                </a:tc>
                <a:tc>
                  <a:txBody>
                    <a:bodyPr/>
                    <a:lstStyle/>
                    <a:p>
                      <a:pPr marL="0" lvl="0" algn="r" defTabSz="914400" rtl="0" eaLnBrk="1" latinLnBrk="0" hangingPunct="1"/>
                      <a:r>
                        <a:rPr kumimoji="1" lang="ja-JP" altLang="en-US" sz="1400" b="0" kern="1200" spc="0" dirty="0" smtClean="0">
                          <a:solidFill>
                            <a:schemeClr val="dk1"/>
                          </a:solidFill>
                          <a:latin typeface="+mn-lt"/>
                          <a:ea typeface="+mn-ea"/>
                          <a:cs typeface="+mn-cs"/>
                        </a:rPr>
                        <a:t>９２０点</a:t>
                      </a:r>
                    </a:p>
                  </a:txBody>
                  <a:tcPr marL="99060" marR="99060" anchor="ctr"/>
                </a:tc>
              </a:tr>
            </a:tbl>
          </a:graphicData>
        </a:graphic>
      </p:graphicFrame>
      <p:graphicFrame>
        <p:nvGraphicFramePr>
          <p:cNvPr id="11" name="表 10"/>
          <p:cNvGraphicFramePr>
            <a:graphicFrameLocks noGrp="1"/>
          </p:cNvGraphicFramePr>
          <p:nvPr>
            <p:extLst/>
          </p:nvPr>
        </p:nvGraphicFramePr>
        <p:xfrm>
          <a:off x="4379697" y="1281812"/>
          <a:ext cx="4083920" cy="1066800"/>
        </p:xfrm>
        <a:graphic>
          <a:graphicData uri="http://schemas.openxmlformats.org/drawingml/2006/table">
            <a:tbl>
              <a:tblPr firstRow="1" bandRow="1">
                <a:tableStyleId>{8A107856-5554-42FB-B03E-39F5DBC370BA}</a:tableStyleId>
              </a:tblPr>
              <a:tblGrid>
                <a:gridCol w="3053610"/>
                <a:gridCol w="1030310"/>
              </a:tblGrid>
              <a:tr h="292276">
                <a:tc gridSpan="2">
                  <a:txBody>
                    <a:bodyPr/>
                    <a:lstStyle/>
                    <a:p>
                      <a:pPr lvl="0" algn="ctr"/>
                      <a:r>
                        <a:rPr kumimoji="1" lang="ja-JP" altLang="en-US" sz="1600" b="1" dirty="0" smtClean="0"/>
                        <a:t>改定</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531343">
                <a:tc>
                  <a:txBody>
                    <a:bodyPr/>
                    <a:lstStyle/>
                    <a:p>
                      <a:pPr marL="0" lvl="0" algn="l" defTabSz="914400" rtl="0" eaLnBrk="1" latinLnBrk="0" hangingPunct="1"/>
                      <a:r>
                        <a:rPr lang="ja-JP" altLang="en-US" sz="1400" b="1" u="sng" dirty="0" smtClean="0">
                          <a:solidFill>
                            <a:srgbClr val="0070C0"/>
                          </a:solidFill>
                          <a:latin typeface="ＭＳ Ｐゴシック" panose="020B0600070205080204" pitchFamily="50" charset="-128"/>
                          <a:ea typeface="+mn-ea"/>
                        </a:rPr>
                        <a:t>（新）</a:t>
                      </a:r>
                      <a:endParaRPr lang="en-US" altLang="ja-JP" sz="1400" b="1" u="sng" dirty="0" smtClean="0">
                        <a:solidFill>
                          <a:srgbClr val="0070C0"/>
                        </a:solidFill>
                        <a:latin typeface="ＭＳ Ｐゴシック" panose="020B0600070205080204" pitchFamily="50" charset="-128"/>
                        <a:ea typeface="+mn-ea"/>
                      </a:endParaRPr>
                    </a:p>
                    <a:p>
                      <a:pPr marL="0" lvl="0" algn="l" defTabSz="914400" rtl="0" eaLnBrk="1" latinLnBrk="0" hangingPunct="1"/>
                      <a:r>
                        <a:rPr lang="zh-TW" altLang="en-US" sz="1400" b="1" u="sng" dirty="0" smtClean="0">
                          <a:solidFill>
                            <a:srgbClr val="0070C0"/>
                          </a:solidFill>
                          <a:latin typeface="ＭＳ ゴシック" panose="020B0609070205080204" pitchFamily="49" charset="-128"/>
                          <a:ea typeface="ＭＳ ゴシック" panose="020B0609070205080204" pitchFamily="49" charset="-128"/>
                        </a:rPr>
                        <a:t>一酸化窒素吸入療法</a:t>
                      </a:r>
                      <a:r>
                        <a:rPr lang="ja-JP" altLang="en-US" sz="1400" b="1" u="sng" dirty="0" smtClean="0">
                          <a:solidFill>
                            <a:srgbClr val="0070C0"/>
                          </a:solidFill>
                          <a:latin typeface="ＭＳ ゴシック" panose="020B0609070205080204" pitchFamily="49" charset="-128"/>
                          <a:ea typeface="ＭＳ ゴシック" panose="020B0609070205080204" pitchFamily="49" charset="-128"/>
                        </a:rPr>
                        <a:t>（１日につき）</a:t>
                      </a:r>
                      <a:endParaRPr lang="zh-TW" altLang="en-US" sz="1400" b="1" u="sng" dirty="0" smtClean="0">
                        <a:solidFill>
                          <a:srgbClr val="0070C0"/>
                        </a:solidFill>
                        <a:latin typeface="ＭＳ ゴシック" panose="020B0609070205080204" pitchFamily="49" charset="-128"/>
                        <a:ea typeface="ＭＳ ゴシック" panose="020B0609070205080204" pitchFamily="49" charset="-128"/>
                      </a:endParaRPr>
                    </a:p>
                    <a:p>
                      <a:pPr marL="0" lvl="0" algn="l" defTabSz="914400" rtl="0" eaLnBrk="1" latinLnBrk="0" hangingPunct="1"/>
                      <a:r>
                        <a:rPr lang="ja-JP" altLang="en-US" sz="1400" b="1" u="none" dirty="0" smtClean="0">
                          <a:solidFill>
                            <a:srgbClr val="0070C0"/>
                          </a:solidFill>
                          <a:latin typeface="ＭＳ Ｐゴシック" panose="020B0600070205080204" pitchFamily="50" charset="-128"/>
                          <a:ea typeface="+mn-ea"/>
                        </a:rPr>
                        <a:t>　</a:t>
                      </a:r>
                      <a:r>
                        <a:rPr lang="ja-JP" altLang="en-US" sz="1400" b="1" u="sng" dirty="0" smtClean="0">
                          <a:solidFill>
                            <a:srgbClr val="0070C0"/>
                          </a:solidFill>
                          <a:latin typeface="ＭＳ Ｐゴシック" panose="020B0600070205080204" pitchFamily="50" charset="-128"/>
                          <a:ea typeface="+mn-ea"/>
                        </a:rPr>
                        <a:t>２　心臓手術周術期に実施する場合</a:t>
                      </a:r>
                      <a:endParaRPr lang="en-US" altLang="ja-JP" sz="1400" b="1" u="sng" dirty="0" smtClean="0">
                        <a:solidFill>
                          <a:srgbClr val="0070C0"/>
                        </a:solidFill>
                        <a:latin typeface="ＭＳ Ｐゴシック" panose="020B0600070205080204" pitchFamily="50" charset="-128"/>
                        <a:ea typeface="+mn-ea"/>
                      </a:endParaRPr>
                    </a:p>
                  </a:txBody>
                  <a:tcPr marL="99060" marR="99060" anchor="ctr"/>
                </a:tc>
                <a:tc>
                  <a: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lang="en-US" altLang="ja-JP" sz="1400" b="1" u="sng" dirty="0" smtClean="0">
                          <a:solidFill>
                            <a:srgbClr val="0070C0"/>
                          </a:solidFill>
                          <a:latin typeface="ＭＳ Ｐゴシック" panose="020B0600070205080204" pitchFamily="50" charset="-128"/>
                          <a:ea typeface="+mn-ea"/>
                        </a:rPr>
                        <a:t>1</a:t>
                      </a:r>
                      <a:r>
                        <a:rPr lang="ja-JP" altLang="en-US" sz="1400" b="1" u="sng" dirty="0" err="1" smtClean="0">
                          <a:solidFill>
                            <a:srgbClr val="0070C0"/>
                          </a:solidFill>
                          <a:latin typeface="ＭＳ Ｐゴシック" panose="020B0600070205080204" pitchFamily="50" charset="-128"/>
                          <a:ea typeface="+mn-ea"/>
                        </a:rPr>
                        <a:t>，</a:t>
                      </a:r>
                      <a:r>
                        <a:rPr lang="ja-JP" altLang="en-US" sz="1400" b="1" u="sng" dirty="0" smtClean="0">
                          <a:solidFill>
                            <a:srgbClr val="0070C0"/>
                          </a:solidFill>
                          <a:latin typeface="ＭＳ Ｐゴシック" panose="020B0600070205080204" pitchFamily="50" charset="-128"/>
                          <a:ea typeface="+mn-ea"/>
                        </a:rPr>
                        <a:t>６８０点</a:t>
                      </a:r>
                      <a:endParaRPr lang="en-US" altLang="ja-JP" sz="1400" b="1" u="sng" dirty="0" smtClean="0">
                        <a:solidFill>
                          <a:srgbClr val="0070C0"/>
                        </a:solidFill>
                        <a:latin typeface="ＭＳ Ｐゴシック" panose="020B0600070205080204" pitchFamily="50" charset="-128"/>
                        <a:ea typeface="+mn-ea"/>
                      </a:endParaRPr>
                    </a:p>
                  </a:txBody>
                  <a:tcPr marL="99060" marR="99060" anchor="ctr"/>
                </a:tc>
              </a:tr>
            </a:tbl>
          </a:graphicData>
        </a:graphic>
      </p:graphicFrame>
      <p:cxnSp>
        <p:nvCxnSpPr>
          <p:cNvPr id="5" name="直線矢印コネクタ 4"/>
          <p:cNvCxnSpPr>
            <a:stCxn id="6" idx="2"/>
          </p:cNvCxnSpPr>
          <p:nvPr/>
        </p:nvCxnSpPr>
        <p:spPr>
          <a:xfrm flipV="1">
            <a:off x="1484244" y="3463369"/>
            <a:ext cx="2471181" cy="6205"/>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6" name="正方形/長方形 5"/>
          <p:cNvSpPr/>
          <p:nvPr/>
        </p:nvSpPr>
        <p:spPr>
          <a:xfrm>
            <a:off x="1404731" y="2605274"/>
            <a:ext cx="159027" cy="8642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正方形/長方形 15"/>
          <p:cNvSpPr/>
          <p:nvPr/>
        </p:nvSpPr>
        <p:spPr>
          <a:xfrm>
            <a:off x="1563757" y="2605274"/>
            <a:ext cx="159027" cy="8642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正方形/長方形 16"/>
          <p:cNvSpPr/>
          <p:nvPr/>
        </p:nvSpPr>
        <p:spPr>
          <a:xfrm>
            <a:off x="1716159" y="2605274"/>
            <a:ext cx="159027" cy="8642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 name="正方形/長方形 17"/>
          <p:cNvSpPr/>
          <p:nvPr/>
        </p:nvSpPr>
        <p:spPr>
          <a:xfrm>
            <a:off x="1875184" y="2605274"/>
            <a:ext cx="159027" cy="8642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正方形/長方形 18"/>
          <p:cNvSpPr/>
          <p:nvPr/>
        </p:nvSpPr>
        <p:spPr>
          <a:xfrm>
            <a:off x="2425146" y="2605274"/>
            <a:ext cx="159027" cy="8642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 name="正方形/長方形 19"/>
          <p:cNvSpPr/>
          <p:nvPr/>
        </p:nvSpPr>
        <p:spPr>
          <a:xfrm>
            <a:off x="2584174" y="2605274"/>
            <a:ext cx="159027" cy="8642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1" name="正方形/長方形 20"/>
          <p:cNvSpPr/>
          <p:nvPr/>
        </p:nvSpPr>
        <p:spPr>
          <a:xfrm>
            <a:off x="2736577" y="2605274"/>
            <a:ext cx="159027" cy="8642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 name="正方形/長方形 21"/>
          <p:cNvSpPr/>
          <p:nvPr/>
        </p:nvSpPr>
        <p:spPr>
          <a:xfrm>
            <a:off x="2895602" y="2605274"/>
            <a:ext cx="159027" cy="8642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7" name="テキスト ボックス 6"/>
          <p:cNvSpPr txBox="1"/>
          <p:nvPr/>
        </p:nvSpPr>
        <p:spPr>
          <a:xfrm>
            <a:off x="2086047" y="2852755"/>
            <a:ext cx="583096" cy="369332"/>
          </a:xfrm>
          <a:prstGeom prst="rect">
            <a:avLst/>
          </a:prstGeom>
          <a:noFill/>
        </p:spPr>
        <p:txBody>
          <a:bodyPr wrap="square" rtlCol="0">
            <a:spAutoFit/>
          </a:bodyPr>
          <a:lstStyle/>
          <a:p>
            <a:r>
              <a:rPr lang="en-US" altLang="ja-JP" dirty="0" smtClean="0">
                <a:solidFill>
                  <a:prstClr val="black"/>
                </a:solidFill>
              </a:rPr>
              <a:t>…</a:t>
            </a:r>
            <a:endParaRPr lang="ja-JP" altLang="en-US" dirty="0">
              <a:solidFill>
                <a:prstClr val="black"/>
              </a:solidFill>
            </a:endParaRPr>
          </a:p>
        </p:txBody>
      </p:sp>
      <p:cxnSp>
        <p:nvCxnSpPr>
          <p:cNvPr id="14" name="直線矢印コネクタ 13"/>
          <p:cNvCxnSpPr/>
          <p:nvPr/>
        </p:nvCxnSpPr>
        <p:spPr>
          <a:xfrm>
            <a:off x="1350137" y="3599188"/>
            <a:ext cx="216000"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181517" y="2543263"/>
            <a:ext cx="1392417" cy="584775"/>
          </a:xfrm>
          <a:prstGeom prst="rect">
            <a:avLst/>
          </a:prstGeom>
          <a:noFill/>
        </p:spPr>
        <p:txBody>
          <a:bodyPr wrap="square" rtlCol="0">
            <a:spAutoFit/>
          </a:bodyPr>
          <a:lstStyle/>
          <a:p>
            <a:r>
              <a:rPr lang="ja-JP" altLang="en-US" sz="1600" dirty="0">
                <a:solidFill>
                  <a:prstClr val="black"/>
                </a:solidFill>
              </a:rPr>
              <a:t>１</a:t>
            </a:r>
            <a:r>
              <a:rPr lang="ja-JP" altLang="en-US" sz="1600" dirty="0" smtClean="0">
                <a:solidFill>
                  <a:prstClr val="black"/>
                </a:solidFill>
              </a:rPr>
              <a:t>時間につき</a:t>
            </a:r>
            <a:r>
              <a:rPr lang="en-US" altLang="ja-JP" sz="1600" dirty="0" smtClean="0">
                <a:solidFill>
                  <a:prstClr val="black"/>
                </a:solidFill>
              </a:rPr>
              <a:t>920</a:t>
            </a:r>
            <a:r>
              <a:rPr lang="ja-JP" altLang="en-US" sz="1600" dirty="0" smtClean="0">
                <a:solidFill>
                  <a:prstClr val="black"/>
                </a:solidFill>
              </a:rPr>
              <a:t>点</a:t>
            </a:r>
            <a:endParaRPr lang="ja-JP" altLang="en-US" sz="1600" dirty="0">
              <a:solidFill>
                <a:prstClr val="black"/>
              </a:solidFill>
            </a:endParaRPr>
          </a:p>
        </p:txBody>
      </p:sp>
      <p:sp>
        <p:nvSpPr>
          <p:cNvPr id="29" name="テキスト ボックス 28"/>
          <p:cNvSpPr txBox="1"/>
          <p:nvPr/>
        </p:nvSpPr>
        <p:spPr>
          <a:xfrm>
            <a:off x="3097694" y="2852755"/>
            <a:ext cx="583096" cy="369332"/>
          </a:xfrm>
          <a:prstGeom prst="rect">
            <a:avLst/>
          </a:prstGeom>
          <a:noFill/>
        </p:spPr>
        <p:txBody>
          <a:bodyPr wrap="square" rtlCol="0">
            <a:spAutoFit/>
          </a:bodyPr>
          <a:lstStyle/>
          <a:p>
            <a:r>
              <a:rPr lang="en-US" altLang="ja-JP" dirty="0" smtClean="0">
                <a:solidFill>
                  <a:prstClr val="black"/>
                </a:solidFill>
              </a:rPr>
              <a:t>…</a:t>
            </a:r>
            <a:endParaRPr lang="ja-JP" altLang="en-US" dirty="0">
              <a:solidFill>
                <a:prstClr val="black"/>
              </a:solidFill>
            </a:endParaRPr>
          </a:p>
        </p:txBody>
      </p:sp>
      <p:cxnSp>
        <p:nvCxnSpPr>
          <p:cNvPr id="27" name="直線コネクタ 26"/>
          <p:cNvCxnSpPr/>
          <p:nvPr/>
        </p:nvCxnSpPr>
        <p:spPr>
          <a:xfrm>
            <a:off x="1156835" y="2869386"/>
            <a:ext cx="327408" cy="283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テキスト ボックス 31"/>
          <p:cNvSpPr txBox="1"/>
          <p:nvPr/>
        </p:nvSpPr>
        <p:spPr>
          <a:xfrm>
            <a:off x="919542" y="3599196"/>
            <a:ext cx="861391" cy="276999"/>
          </a:xfrm>
          <a:prstGeom prst="rect">
            <a:avLst/>
          </a:prstGeom>
          <a:noFill/>
        </p:spPr>
        <p:txBody>
          <a:bodyPr wrap="square" rtlCol="0">
            <a:spAutoFit/>
          </a:bodyPr>
          <a:lstStyle/>
          <a:p>
            <a:pPr algn="ctr"/>
            <a:r>
              <a:rPr lang="ja-JP" altLang="en-US" sz="1200" dirty="0" smtClean="0">
                <a:solidFill>
                  <a:prstClr val="black"/>
                </a:solidFill>
              </a:rPr>
              <a:t>１時間</a:t>
            </a:r>
            <a:endParaRPr lang="ja-JP" altLang="en-US" sz="1200" dirty="0">
              <a:solidFill>
                <a:prstClr val="black"/>
              </a:solidFill>
            </a:endParaRPr>
          </a:p>
        </p:txBody>
      </p:sp>
      <p:cxnSp>
        <p:nvCxnSpPr>
          <p:cNvPr id="35" name="直線矢印コネクタ 34"/>
          <p:cNvCxnSpPr>
            <a:stCxn id="36" idx="0"/>
          </p:cNvCxnSpPr>
          <p:nvPr/>
        </p:nvCxnSpPr>
        <p:spPr>
          <a:xfrm>
            <a:off x="5012045" y="2828301"/>
            <a:ext cx="2774388" cy="13911"/>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36" name="正方形/長方形 35"/>
          <p:cNvSpPr/>
          <p:nvPr/>
        </p:nvSpPr>
        <p:spPr>
          <a:xfrm>
            <a:off x="4933962" y="2828233"/>
            <a:ext cx="156161" cy="7758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7" name="正方形/長方形 36"/>
          <p:cNvSpPr/>
          <p:nvPr/>
        </p:nvSpPr>
        <p:spPr>
          <a:xfrm>
            <a:off x="5092990" y="2828233"/>
            <a:ext cx="156161" cy="7758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8" name="正方形/長方形 37"/>
          <p:cNvSpPr/>
          <p:nvPr/>
        </p:nvSpPr>
        <p:spPr>
          <a:xfrm>
            <a:off x="5245389" y="2828233"/>
            <a:ext cx="156161" cy="7758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9" name="正方形/長方形 38"/>
          <p:cNvSpPr/>
          <p:nvPr/>
        </p:nvSpPr>
        <p:spPr>
          <a:xfrm>
            <a:off x="5404418" y="2828233"/>
            <a:ext cx="156161" cy="7758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0" name="正方形/長方形 39"/>
          <p:cNvSpPr/>
          <p:nvPr/>
        </p:nvSpPr>
        <p:spPr>
          <a:xfrm>
            <a:off x="5954067" y="2842041"/>
            <a:ext cx="156161" cy="7758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1" name="正方形/長方形 40"/>
          <p:cNvSpPr/>
          <p:nvPr/>
        </p:nvSpPr>
        <p:spPr>
          <a:xfrm>
            <a:off x="6113096" y="2842041"/>
            <a:ext cx="156161" cy="7758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2" name="正方形/長方形 41"/>
          <p:cNvSpPr/>
          <p:nvPr/>
        </p:nvSpPr>
        <p:spPr>
          <a:xfrm>
            <a:off x="6265496" y="2842041"/>
            <a:ext cx="156161" cy="7758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3" name="正方形/長方形 42"/>
          <p:cNvSpPr/>
          <p:nvPr/>
        </p:nvSpPr>
        <p:spPr>
          <a:xfrm>
            <a:off x="6424524" y="2842041"/>
            <a:ext cx="156161" cy="7758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4" name="テキスト ボックス 43"/>
          <p:cNvSpPr txBox="1"/>
          <p:nvPr/>
        </p:nvSpPr>
        <p:spPr>
          <a:xfrm>
            <a:off x="5571156" y="3015617"/>
            <a:ext cx="583096" cy="369332"/>
          </a:xfrm>
          <a:prstGeom prst="rect">
            <a:avLst/>
          </a:prstGeom>
          <a:noFill/>
        </p:spPr>
        <p:txBody>
          <a:bodyPr wrap="square" rtlCol="0">
            <a:spAutoFit/>
          </a:bodyPr>
          <a:lstStyle/>
          <a:p>
            <a:r>
              <a:rPr lang="en-US" altLang="ja-JP" dirty="0" smtClean="0">
                <a:solidFill>
                  <a:prstClr val="black"/>
                </a:solidFill>
              </a:rPr>
              <a:t>…</a:t>
            </a:r>
            <a:endParaRPr lang="ja-JP" altLang="en-US" dirty="0">
              <a:solidFill>
                <a:prstClr val="black"/>
              </a:solidFill>
            </a:endParaRPr>
          </a:p>
        </p:txBody>
      </p:sp>
      <p:cxnSp>
        <p:nvCxnSpPr>
          <p:cNvPr id="45" name="直線矢印コネクタ 44"/>
          <p:cNvCxnSpPr/>
          <p:nvPr/>
        </p:nvCxnSpPr>
        <p:spPr>
          <a:xfrm>
            <a:off x="4933962" y="2547335"/>
            <a:ext cx="1331845"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47" name="テキスト ボックス 46"/>
          <p:cNvSpPr txBox="1"/>
          <p:nvPr/>
        </p:nvSpPr>
        <p:spPr>
          <a:xfrm>
            <a:off x="4198968" y="3594168"/>
            <a:ext cx="3671098" cy="307777"/>
          </a:xfrm>
          <a:prstGeom prst="rect">
            <a:avLst/>
          </a:prstGeom>
          <a:noFill/>
        </p:spPr>
        <p:txBody>
          <a:bodyPr wrap="square" rtlCol="0">
            <a:spAutoFit/>
          </a:bodyPr>
          <a:lstStyle/>
          <a:p>
            <a:pPr algn="ctr"/>
            <a:r>
              <a:rPr lang="ja-JP" altLang="en-US" sz="1400" u="sng" dirty="0">
                <a:solidFill>
                  <a:srgbClr val="FF0000"/>
                </a:solidFill>
              </a:rPr>
              <a:t>１</a:t>
            </a:r>
            <a:r>
              <a:rPr lang="ja-JP" altLang="en-US" sz="1400" u="sng" dirty="0" smtClean="0">
                <a:solidFill>
                  <a:srgbClr val="FF0000"/>
                </a:solidFill>
              </a:rPr>
              <a:t>時間につき</a:t>
            </a:r>
            <a:r>
              <a:rPr lang="en-US" altLang="ja-JP" sz="1400" u="sng" dirty="0" smtClean="0">
                <a:solidFill>
                  <a:srgbClr val="FF0000"/>
                </a:solidFill>
              </a:rPr>
              <a:t>900</a:t>
            </a:r>
            <a:r>
              <a:rPr lang="ja-JP" altLang="en-US" sz="1400" u="sng" dirty="0" smtClean="0">
                <a:solidFill>
                  <a:srgbClr val="FF0000"/>
                </a:solidFill>
              </a:rPr>
              <a:t>点</a:t>
            </a:r>
            <a:r>
              <a:rPr lang="ja-JP" altLang="en-US" sz="1400" u="sng" dirty="0">
                <a:solidFill>
                  <a:srgbClr val="FF0000"/>
                </a:solidFill>
              </a:rPr>
              <a:t>　</a:t>
            </a:r>
            <a:r>
              <a:rPr lang="en-US" altLang="ja-JP" sz="1400" u="sng" dirty="0" smtClean="0">
                <a:solidFill>
                  <a:srgbClr val="FF0000"/>
                </a:solidFill>
              </a:rPr>
              <a:t>(</a:t>
            </a:r>
            <a:r>
              <a:rPr lang="ja-JP" altLang="en-US" sz="1400" u="sng" dirty="0" smtClean="0">
                <a:solidFill>
                  <a:srgbClr val="FF0000"/>
                </a:solidFill>
              </a:rPr>
              <a:t>一酸化窒素ガス加算</a:t>
            </a:r>
            <a:r>
              <a:rPr lang="en-US" altLang="ja-JP" sz="1400" u="sng" dirty="0" smtClean="0">
                <a:solidFill>
                  <a:srgbClr val="FF0000"/>
                </a:solidFill>
              </a:rPr>
              <a:t>)</a:t>
            </a:r>
            <a:endParaRPr lang="ja-JP" altLang="en-US" sz="1400" u="sng" dirty="0">
              <a:solidFill>
                <a:srgbClr val="FF0000"/>
              </a:solidFill>
            </a:endParaRPr>
          </a:p>
        </p:txBody>
      </p:sp>
      <p:sp>
        <p:nvSpPr>
          <p:cNvPr id="48" name="テキスト ボックス 47"/>
          <p:cNvSpPr txBox="1"/>
          <p:nvPr/>
        </p:nvSpPr>
        <p:spPr>
          <a:xfrm>
            <a:off x="6649418" y="3029636"/>
            <a:ext cx="583096" cy="369332"/>
          </a:xfrm>
          <a:prstGeom prst="rect">
            <a:avLst/>
          </a:prstGeom>
          <a:noFill/>
        </p:spPr>
        <p:txBody>
          <a:bodyPr wrap="square" rtlCol="0">
            <a:spAutoFit/>
          </a:bodyPr>
          <a:lstStyle/>
          <a:p>
            <a:r>
              <a:rPr lang="en-US" altLang="ja-JP" dirty="0" smtClean="0">
                <a:solidFill>
                  <a:prstClr val="black"/>
                </a:solidFill>
              </a:rPr>
              <a:t>…</a:t>
            </a:r>
            <a:endParaRPr lang="ja-JP" altLang="en-US" dirty="0">
              <a:solidFill>
                <a:prstClr val="black"/>
              </a:solidFill>
            </a:endParaRPr>
          </a:p>
        </p:txBody>
      </p:sp>
      <p:sp>
        <p:nvSpPr>
          <p:cNvPr id="52" name="正方形/長方形 51"/>
          <p:cNvSpPr/>
          <p:nvPr/>
        </p:nvSpPr>
        <p:spPr>
          <a:xfrm>
            <a:off x="4934888" y="2595901"/>
            <a:ext cx="1315727" cy="232332"/>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lnSpc>
                <a:spcPts val="1100"/>
              </a:lnSpc>
            </a:pPr>
            <a:r>
              <a:rPr lang="en-US" altLang="ja-JP" sz="1050" u="sng" dirty="0" smtClean="0">
                <a:solidFill>
                  <a:srgbClr val="FF0000"/>
                </a:solidFill>
              </a:rPr>
              <a:t>1</a:t>
            </a:r>
            <a:r>
              <a:rPr lang="ja-JP" altLang="en-US" sz="1050" u="sng" dirty="0" smtClean="0">
                <a:solidFill>
                  <a:srgbClr val="FF0000"/>
                </a:solidFill>
              </a:rPr>
              <a:t>日につき</a:t>
            </a:r>
            <a:r>
              <a:rPr lang="en-US" altLang="ja-JP" sz="1050" u="sng" dirty="0" smtClean="0">
                <a:solidFill>
                  <a:srgbClr val="FF0000"/>
                </a:solidFill>
              </a:rPr>
              <a:t>1,680</a:t>
            </a:r>
            <a:r>
              <a:rPr lang="ja-JP" altLang="en-US" sz="1050" u="sng" dirty="0" smtClean="0">
                <a:solidFill>
                  <a:srgbClr val="FF0000"/>
                </a:solidFill>
              </a:rPr>
              <a:t>点</a:t>
            </a:r>
            <a:endParaRPr lang="ja-JP" altLang="en-US" sz="1050" u="sng" dirty="0">
              <a:solidFill>
                <a:srgbClr val="FF0000"/>
              </a:solidFill>
            </a:endParaRPr>
          </a:p>
        </p:txBody>
      </p:sp>
      <p:sp>
        <p:nvSpPr>
          <p:cNvPr id="60" name="正方形/長方形 59"/>
          <p:cNvSpPr/>
          <p:nvPr/>
        </p:nvSpPr>
        <p:spPr>
          <a:xfrm>
            <a:off x="3442252" y="2599069"/>
            <a:ext cx="159027" cy="86429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1" name="正方形/長方形 60"/>
          <p:cNvSpPr/>
          <p:nvPr/>
        </p:nvSpPr>
        <p:spPr>
          <a:xfrm>
            <a:off x="7144828" y="2836483"/>
            <a:ext cx="156161" cy="77583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62" name="表 61"/>
          <p:cNvGraphicFramePr>
            <a:graphicFrameLocks noGrp="1"/>
          </p:cNvGraphicFramePr>
          <p:nvPr>
            <p:extLst/>
          </p:nvPr>
        </p:nvGraphicFramePr>
        <p:xfrm>
          <a:off x="688559" y="4837440"/>
          <a:ext cx="3007678" cy="853440"/>
        </p:xfrm>
        <a:graphic>
          <a:graphicData uri="http://schemas.openxmlformats.org/drawingml/2006/table">
            <a:tbl>
              <a:tblPr firstRow="1" bandRow="1">
                <a:tableStyleId>{22838BEF-8BB2-4498-84A7-C5851F593DF1}</a:tableStyleId>
              </a:tblPr>
              <a:tblGrid>
                <a:gridCol w="1797064"/>
                <a:gridCol w="1210614"/>
              </a:tblGrid>
              <a:tr h="262530">
                <a:tc gridSpan="2">
                  <a:txBody>
                    <a:bodyPr/>
                    <a:lstStyle/>
                    <a:p>
                      <a:pPr lvl="0" algn="ctr"/>
                      <a:r>
                        <a:rPr kumimoji="1" lang="ja-JP" altLang="en-US" sz="1600" b="1" dirty="0" smtClean="0"/>
                        <a:t>現行（準用技術）</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0">
                <a:tc>
                  <a:txBody>
                    <a:bodyPr/>
                    <a:lstStyle/>
                    <a:p>
                      <a:pPr marL="0" lvl="0" algn="l" defTabSz="914400" rtl="0" eaLnBrk="1" latinLnBrk="0" hangingPunct="1"/>
                      <a:r>
                        <a:rPr kumimoji="1" lang="ja-JP" altLang="en-US" sz="1400" b="0" kern="1200" spc="0" dirty="0" smtClean="0">
                          <a:solidFill>
                            <a:schemeClr val="dk1"/>
                          </a:solidFill>
                          <a:latin typeface="+mn-lt"/>
                          <a:ea typeface="+mn-ea"/>
                          <a:cs typeface="+mn-cs"/>
                        </a:rPr>
                        <a:t>Ｋ１７４　水頭症手術</a:t>
                      </a:r>
                      <a:endParaRPr kumimoji="1" lang="en-US" altLang="ja-JP" sz="1400" b="0" kern="1200" spc="0" dirty="0" smtClean="0">
                        <a:solidFill>
                          <a:schemeClr val="dk1"/>
                        </a:solidFill>
                        <a:latin typeface="+mn-lt"/>
                        <a:ea typeface="+mn-ea"/>
                        <a:cs typeface="+mn-cs"/>
                      </a:endParaRPr>
                    </a:p>
                    <a:p>
                      <a:pPr marL="0" lvl="0" algn="l" defTabSz="914400" rtl="0" eaLnBrk="1" latinLnBrk="0" hangingPunct="1"/>
                      <a:r>
                        <a:rPr kumimoji="1" lang="ja-JP" altLang="en-US" sz="1400" b="0" kern="1200" spc="0" dirty="0" smtClean="0">
                          <a:solidFill>
                            <a:schemeClr val="dk1"/>
                          </a:solidFill>
                          <a:latin typeface="+mn-lt"/>
                          <a:ea typeface="+mn-ea"/>
                          <a:cs typeface="+mn-cs"/>
                        </a:rPr>
                        <a:t>　２　シャント手術</a:t>
                      </a:r>
                      <a:endParaRPr kumimoji="1" lang="en-US" altLang="ja-JP" sz="1400" b="0" kern="1200" spc="0" dirty="0" smtClean="0">
                        <a:solidFill>
                          <a:schemeClr val="dk1"/>
                        </a:solidFill>
                        <a:latin typeface="+mn-lt"/>
                        <a:ea typeface="+mn-ea"/>
                        <a:cs typeface="+mn-cs"/>
                      </a:endParaRPr>
                    </a:p>
                  </a:txBody>
                  <a:tcPr marL="99060" marR="99060" anchor="ctr"/>
                </a:tc>
                <a:tc>
                  <a:txBody>
                    <a:bodyPr/>
                    <a:lstStyle/>
                    <a:p>
                      <a:pPr marL="0" lvl="0" algn="l" defTabSz="914400" rtl="0" eaLnBrk="1" latinLnBrk="0" hangingPunct="1"/>
                      <a:r>
                        <a:rPr kumimoji="1" lang="ja-JP" altLang="en-US" sz="1400" b="0" kern="1200" spc="0" dirty="0" smtClean="0">
                          <a:solidFill>
                            <a:schemeClr val="dk1"/>
                          </a:solidFill>
                          <a:latin typeface="+mn-lt"/>
                          <a:ea typeface="+mn-ea"/>
                          <a:cs typeface="+mn-cs"/>
                        </a:rPr>
                        <a:t>２４，３１０点</a:t>
                      </a:r>
                    </a:p>
                  </a:txBody>
                  <a:tcPr marL="99060" marR="99060" anchor="ctr"/>
                </a:tc>
              </a:tr>
            </a:tbl>
          </a:graphicData>
        </a:graphic>
      </p:graphicFrame>
      <p:graphicFrame>
        <p:nvGraphicFramePr>
          <p:cNvPr id="63" name="表 62"/>
          <p:cNvGraphicFramePr>
            <a:graphicFrameLocks noGrp="1"/>
          </p:cNvGraphicFramePr>
          <p:nvPr>
            <p:extLst/>
          </p:nvPr>
        </p:nvGraphicFramePr>
        <p:xfrm>
          <a:off x="4168810" y="4841731"/>
          <a:ext cx="4086548" cy="1066800"/>
        </p:xfrm>
        <a:graphic>
          <a:graphicData uri="http://schemas.openxmlformats.org/drawingml/2006/table">
            <a:tbl>
              <a:tblPr firstRow="1" bandRow="1">
                <a:tableStyleId>{8A107856-5554-42FB-B03E-39F5DBC370BA}</a:tableStyleId>
              </a:tblPr>
              <a:tblGrid>
                <a:gridCol w="2940328"/>
                <a:gridCol w="1146220"/>
              </a:tblGrid>
              <a:tr h="292276">
                <a:tc gridSpan="2">
                  <a:txBody>
                    <a:bodyPr/>
                    <a:lstStyle/>
                    <a:p>
                      <a:pPr lvl="0" algn="ctr"/>
                      <a:r>
                        <a:rPr kumimoji="1" lang="ja-JP" altLang="en-US" sz="1600" b="1" dirty="0" smtClean="0"/>
                        <a:t>改定</a:t>
                      </a:r>
                      <a:endParaRPr kumimoji="1" lang="ja-JP" altLang="en-US" sz="1600" b="1" dirty="0"/>
                    </a:p>
                  </a:txBody>
                  <a:tcPr marL="99060" marR="99060" anchor="ctr"/>
                </a:tc>
                <a:tc hMerge="1">
                  <a:txBody>
                    <a:bodyPr/>
                    <a:lstStyle/>
                    <a:p>
                      <a:pPr lvl="0" algn="ctr"/>
                      <a:endParaRPr kumimoji="1" lang="ja-JP" altLang="en-US" sz="1500" b="0" dirty="0"/>
                    </a:p>
                  </a:txBody>
                  <a:tcPr marL="99060" marR="99060" anchor="ctr"/>
                </a:tc>
              </a:tr>
              <a:tr h="531343">
                <a:tc>
                  <a:txBody>
                    <a:bodyPr/>
                    <a:lstStyle/>
                    <a:p>
                      <a:pPr marL="0" lvl="0" algn="l" defTabSz="914400" rtl="0" eaLnBrk="1" latinLnBrk="0" hangingPunct="1"/>
                      <a:r>
                        <a:rPr lang="ja-JP" altLang="en-US" sz="1400" b="1" u="sng" dirty="0" smtClean="0">
                          <a:solidFill>
                            <a:srgbClr val="0070C0"/>
                          </a:solidFill>
                          <a:latin typeface="ＭＳ Ｐゴシック" panose="020B0600070205080204" pitchFamily="50" charset="-128"/>
                          <a:ea typeface="+mn-ea"/>
                        </a:rPr>
                        <a:t>（新）</a:t>
                      </a:r>
                      <a:endParaRPr lang="en-US" altLang="ja-JP" sz="1400" b="1" u="sng" dirty="0" smtClean="0">
                        <a:solidFill>
                          <a:srgbClr val="0070C0"/>
                        </a:solidFill>
                        <a:latin typeface="ＭＳ Ｐゴシック" panose="020B0600070205080204" pitchFamily="50" charset="-128"/>
                        <a:ea typeface="+mn-ea"/>
                      </a:endParaRPr>
                    </a:p>
                    <a:p>
                      <a:pPr marL="0" lvl="0" algn="l" defTabSz="914400" rtl="0" eaLnBrk="1" latinLnBrk="0" hangingPunct="1"/>
                      <a:r>
                        <a:rPr lang="ja-JP" altLang="en-US" sz="1400" b="1" u="sng" dirty="0" smtClean="0">
                          <a:solidFill>
                            <a:srgbClr val="0070C0"/>
                          </a:solidFill>
                          <a:latin typeface="ＭＳ Ｐゴシック" panose="020B0600070205080204" pitchFamily="50" charset="-128"/>
                          <a:ea typeface="+mn-ea"/>
                        </a:rPr>
                        <a:t>植込型除細動器移植術</a:t>
                      </a:r>
                      <a:endParaRPr lang="en-US" altLang="ja-JP" sz="1400" b="1" u="sng" dirty="0" smtClean="0">
                        <a:solidFill>
                          <a:srgbClr val="0070C0"/>
                        </a:solidFill>
                        <a:latin typeface="ＭＳ Ｐゴシック" panose="020B0600070205080204" pitchFamily="50" charset="-128"/>
                        <a:ea typeface="+mn-ea"/>
                      </a:endParaRPr>
                    </a:p>
                    <a:p>
                      <a:pPr marL="0" lvl="0" algn="l" defTabSz="914400" rtl="0" eaLnBrk="1" latinLnBrk="0" hangingPunct="1"/>
                      <a:r>
                        <a:rPr lang="ja-JP" altLang="en-US" sz="1400" b="1" u="none" dirty="0" smtClean="0">
                          <a:solidFill>
                            <a:srgbClr val="0070C0"/>
                          </a:solidFill>
                          <a:latin typeface="ＭＳ Ｐゴシック" panose="020B0600070205080204" pitchFamily="50" charset="-128"/>
                          <a:ea typeface="+mn-ea"/>
                        </a:rPr>
                        <a:t>　</a:t>
                      </a:r>
                      <a:r>
                        <a:rPr lang="ja-JP" altLang="en-US" sz="1400" b="1" u="sng" dirty="0" smtClean="0">
                          <a:solidFill>
                            <a:srgbClr val="0070C0"/>
                          </a:solidFill>
                          <a:latin typeface="ＭＳ Ｐゴシック" panose="020B0600070205080204" pitchFamily="50" charset="-128"/>
                          <a:ea typeface="+mn-ea"/>
                        </a:rPr>
                        <a:t>２　皮下植込型リードを用いるもの</a:t>
                      </a:r>
                      <a:endParaRPr lang="en-US" altLang="ja-JP" sz="1400" b="1" u="sng" dirty="0" smtClean="0">
                        <a:solidFill>
                          <a:srgbClr val="0070C0"/>
                        </a:solidFill>
                        <a:latin typeface="ＭＳ Ｐゴシック" panose="020B0600070205080204" pitchFamily="50" charset="-128"/>
                        <a:ea typeface="+mn-ea"/>
                      </a:endParaRPr>
                    </a:p>
                  </a:txBody>
                  <a:tcPr marL="99060" marR="99060" anchor="ct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400" b="1" u="sng" dirty="0" smtClean="0">
                          <a:solidFill>
                            <a:srgbClr val="0070C0"/>
                          </a:solidFill>
                          <a:latin typeface="ＭＳ Ｐゴシック" panose="020B0600070205080204" pitchFamily="50" charset="-128"/>
                          <a:ea typeface="+mn-ea"/>
                        </a:rPr>
                        <a:t>２４，３１０点</a:t>
                      </a:r>
                      <a:endParaRPr lang="en-US" altLang="ja-JP" sz="1400" b="1" u="sng" dirty="0" smtClean="0">
                        <a:solidFill>
                          <a:srgbClr val="0070C0"/>
                        </a:solidFill>
                        <a:latin typeface="ＭＳ Ｐゴシック" panose="020B0600070205080204" pitchFamily="50" charset="-128"/>
                        <a:ea typeface="+mn-ea"/>
                      </a:endParaRPr>
                    </a:p>
                  </a:txBody>
                  <a:tcPr marL="99060" marR="99060" anchor="ctr"/>
                </a:tc>
              </a:tr>
            </a:tbl>
          </a:graphicData>
        </a:graphic>
      </p:graphicFrame>
      <p:sp>
        <p:nvSpPr>
          <p:cNvPr id="65" name="テキスト ボックス 64"/>
          <p:cNvSpPr txBox="1"/>
          <p:nvPr/>
        </p:nvSpPr>
        <p:spPr>
          <a:xfrm>
            <a:off x="238398" y="5927565"/>
            <a:ext cx="7771284" cy="830997"/>
          </a:xfrm>
          <a:prstGeom prst="rect">
            <a:avLst/>
          </a:prstGeom>
          <a:noFill/>
        </p:spPr>
        <p:txBody>
          <a:bodyPr wrap="square" rtlCol="0">
            <a:spAutoFit/>
          </a:bodyPr>
          <a:lstStyle/>
          <a:p>
            <a:r>
              <a:rPr lang="ja-JP" altLang="en-US" sz="1600" b="1" dirty="0" smtClean="0">
                <a:solidFill>
                  <a:prstClr val="black"/>
                </a:solidFill>
              </a:rPr>
              <a:t>技術</a:t>
            </a:r>
            <a:r>
              <a:rPr lang="ja-JP" altLang="en-US" sz="1600" b="1" dirty="0">
                <a:solidFill>
                  <a:prstClr val="black"/>
                </a:solidFill>
              </a:rPr>
              <a:t>の概要</a:t>
            </a:r>
            <a:r>
              <a:rPr lang="ja-JP" altLang="en-US" sz="1600" b="1" dirty="0" smtClean="0">
                <a:solidFill>
                  <a:prstClr val="black"/>
                </a:solidFill>
              </a:rPr>
              <a:t>：</a:t>
            </a:r>
            <a:r>
              <a:rPr lang="ja-JP" altLang="en-US" sz="1600" dirty="0" smtClean="0">
                <a:solidFill>
                  <a:prstClr val="black"/>
                </a:solidFill>
              </a:rPr>
              <a:t>植込型除細動器とそのリードを植込むに当たって、従来の経静脈リードではなく、皮下植込型リードを用いることで、血管内感染症、血管アクセス手技に係る合併症、リード抜去に係る合併症などのリスクの低減が期待できる</a:t>
            </a:r>
            <a:endParaRPr lang="en-US" altLang="ja-JP" sz="1600" dirty="0">
              <a:solidFill>
                <a:prstClr val="black"/>
              </a:solidFill>
            </a:endParaRPr>
          </a:p>
        </p:txBody>
      </p:sp>
      <p:sp>
        <p:nvSpPr>
          <p:cNvPr id="2" name="正方形/長方形 1"/>
          <p:cNvSpPr/>
          <p:nvPr/>
        </p:nvSpPr>
        <p:spPr>
          <a:xfrm>
            <a:off x="324123" y="3882120"/>
            <a:ext cx="9332952" cy="861774"/>
          </a:xfrm>
          <a:prstGeom prst="rect">
            <a:avLst/>
          </a:prstGeom>
          <a:ln w="12700">
            <a:solidFill>
              <a:schemeClr val="tx1"/>
            </a:solidFill>
            <a:prstDash val="dash"/>
          </a:ln>
        </p:spPr>
        <p:txBody>
          <a:bodyPr wrap="square">
            <a:spAutoFit/>
          </a:bodyPr>
          <a:lstStyle/>
          <a:p>
            <a:r>
              <a:rPr lang="ja-JP" altLang="en-US" sz="1000" dirty="0" smtClean="0">
                <a:solidFill>
                  <a:prstClr val="black"/>
                </a:solidFill>
              </a:rPr>
              <a:t>（留意事項）</a:t>
            </a:r>
            <a:endParaRPr lang="en-US" altLang="ja-JP" sz="1000" dirty="0" smtClean="0">
              <a:solidFill>
                <a:prstClr val="black"/>
              </a:solidFill>
            </a:endParaRPr>
          </a:p>
          <a:p>
            <a:r>
              <a:rPr lang="ja-JP" altLang="en-US" sz="1000" dirty="0" smtClean="0">
                <a:solidFill>
                  <a:prstClr val="black"/>
                </a:solidFill>
              </a:rPr>
              <a:t>心臓</a:t>
            </a:r>
            <a:r>
              <a:rPr lang="ja-JP" altLang="en-US" sz="1000" dirty="0">
                <a:solidFill>
                  <a:prstClr val="black"/>
                </a:solidFill>
              </a:rPr>
              <a:t>手術の周術期における肺高血圧の改善を目的として一酸化窒素吸入療法を行った</a:t>
            </a:r>
            <a:r>
              <a:rPr lang="ja-JP" altLang="en-US" sz="1000" dirty="0" smtClean="0">
                <a:solidFill>
                  <a:prstClr val="black"/>
                </a:solidFill>
              </a:rPr>
              <a:t>場合は</a:t>
            </a:r>
            <a:r>
              <a:rPr lang="ja-JP" altLang="en-US" sz="1000" dirty="0">
                <a:solidFill>
                  <a:prstClr val="black"/>
                </a:solidFill>
              </a:rPr>
              <a:t>、「２」により算定</a:t>
            </a:r>
            <a:r>
              <a:rPr lang="ja-JP" altLang="en-US" sz="1000" dirty="0" smtClean="0">
                <a:solidFill>
                  <a:prstClr val="black"/>
                </a:solidFill>
              </a:rPr>
              <a:t>する。</a:t>
            </a:r>
            <a:endParaRPr lang="en-US" altLang="ja-JP" sz="1000" dirty="0" smtClean="0">
              <a:solidFill>
                <a:prstClr val="black"/>
              </a:solidFill>
            </a:endParaRPr>
          </a:p>
          <a:p>
            <a:r>
              <a:rPr lang="ja-JP" altLang="en-US" sz="1000" dirty="0" smtClean="0">
                <a:solidFill>
                  <a:prstClr val="black"/>
                </a:solidFill>
              </a:rPr>
              <a:t>この</a:t>
            </a:r>
            <a:r>
              <a:rPr lang="ja-JP" altLang="en-US" sz="1000" dirty="0">
                <a:solidFill>
                  <a:prstClr val="black"/>
                </a:solidFill>
              </a:rPr>
              <a:t>場合、開始時刻より通算して</a:t>
            </a:r>
            <a:r>
              <a:rPr lang="en-US" altLang="ja-JP" sz="1000" dirty="0">
                <a:solidFill>
                  <a:prstClr val="black"/>
                </a:solidFill>
              </a:rPr>
              <a:t>168 </a:t>
            </a:r>
            <a:r>
              <a:rPr lang="ja-JP" altLang="en-US" sz="1000" dirty="0">
                <a:solidFill>
                  <a:prstClr val="black"/>
                </a:solidFill>
              </a:rPr>
              <a:t>時間を限度として、一酸化窒素ガス加算を加算でき本療法の終了日に算定するが、</a:t>
            </a:r>
            <a:r>
              <a:rPr lang="en-US" altLang="ja-JP" sz="1000" dirty="0">
                <a:solidFill>
                  <a:prstClr val="black"/>
                </a:solidFill>
              </a:rPr>
              <a:t>56</a:t>
            </a:r>
            <a:r>
              <a:rPr lang="ja-JP" altLang="en-US" sz="1000" dirty="0">
                <a:solidFill>
                  <a:prstClr val="black"/>
                </a:solidFill>
              </a:rPr>
              <a:t>時間を超えて本療法を実施する場合は、症状に応じて離脱の可能性について検討し、その検討結果を診療録に記録すること。また、医学的根拠に</a:t>
            </a:r>
            <a:r>
              <a:rPr lang="ja-JP" altLang="en-US" sz="1000" dirty="0" smtClean="0">
                <a:solidFill>
                  <a:prstClr val="black"/>
                </a:solidFill>
              </a:rPr>
              <a:t>基づき</a:t>
            </a:r>
            <a:r>
              <a:rPr lang="en-US" altLang="ja-JP" sz="1000" dirty="0" smtClean="0">
                <a:solidFill>
                  <a:prstClr val="black"/>
                </a:solidFill>
              </a:rPr>
              <a:t>168</a:t>
            </a:r>
            <a:r>
              <a:rPr lang="ja-JP" altLang="en-US" sz="1000" dirty="0">
                <a:solidFill>
                  <a:prstClr val="black"/>
                </a:solidFill>
              </a:rPr>
              <a:t>時間を超えて算定する場合は、さらに</a:t>
            </a:r>
            <a:r>
              <a:rPr lang="en-US" altLang="ja-JP" sz="1000" dirty="0">
                <a:solidFill>
                  <a:prstClr val="black"/>
                </a:solidFill>
              </a:rPr>
              <a:t>48 </a:t>
            </a:r>
            <a:r>
              <a:rPr lang="ja-JP" altLang="en-US" sz="1000" dirty="0">
                <a:solidFill>
                  <a:prstClr val="black"/>
                </a:solidFill>
              </a:rPr>
              <a:t>時間を限度として算定できるが、診療報酬明細書の摘要欄にその理由及び医学的な根拠を詳細に記載すること。</a:t>
            </a:r>
          </a:p>
        </p:txBody>
      </p:sp>
      <p:cxnSp>
        <p:nvCxnSpPr>
          <p:cNvPr id="66" name="直線矢印コネクタ 65"/>
          <p:cNvCxnSpPr/>
          <p:nvPr/>
        </p:nvCxnSpPr>
        <p:spPr>
          <a:xfrm>
            <a:off x="1560686" y="3599188"/>
            <a:ext cx="216000" cy="0"/>
          </a:xfrm>
          <a:prstGeom prst="straightConnector1">
            <a:avLst/>
          </a:prstGeom>
          <a:ln>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68" name="テキスト ボックス 67"/>
          <p:cNvSpPr txBox="1"/>
          <p:nvPr/>
        </p:nvSpPr>
        <p:spPr>
          <a:xfrm>
            <a:off x="1329856" y="3601921"/>
            <a:ext cx="861391" cy="276999"/>
          </a:xfrm>
          <a:prstGeom prst="rect">
            <a:avLst/>
          </a:prstGeom>
          <a:noFill/>
        </p:spPr>
        <p:txBody>
          <a:bodyPr wrap="square" rtlCol="0">
            <a:spAutoFit/>
          </a:bodyPr>
          <a:lstStyle/>
          <a:p>
            <a:pPr algn="ctr"/>
            <a:r>
              <a:rPr lang="ja-JP" altLang="en-US" sz="1200" dirty="0" smtClean="0">
                <a:solidFill>
                  <a:prstClr val="black"/>
                </a:solidFill>
              </a:rPr>
              <a:t>１時間</a:t>
            </a:r>
            <a:endParaRPr lang="ja-JP" altLang="en-US" sz="1200" dirty="0">
              <a:solidFill>
                <a:prstClr val="black"/>
              </a:solidFill>
            </a:endParaRPr>
          </a:p>
        </p:txBody>
      </p:sp>
      <p:sp>
        <p:nvSpPr>
          <p:cNvPr id="69" name="テキスト ボックス 68"/>
          <p:cNvSpPr txBox="1"/>
          <p:nvPr/>
        </p:nvSpPr>
        <p:spPr>
          <a:xfrm>
            <a:off x="2047375" y="3400943"/>
            <a:ext cx="583096" cy="369332"/>
          </a:xfrm>
          <a:prstGeom prst="rect">
            <a:avLst/>
          </a:prstGeom>
          <a:noFill/>
        </p:spPr>
        <p:txBody>
          <a:bodyPr wrap="square" rtlCol="0">
            <a:spAutoFit/>
          </a:bodyPr>
          <a:lstStyle/>
          <a:p>
            <a:r>
              <a:rPr lang="en-US" altLang="ja-JP" dirty="0" smtClean="0">
                <a:solidFill>
                  <a:prstClr val="black"/>
                </a:solidFill>
              </a:rPr>
              <a:t>…</a:t>
            </a:r>
            <a:endParaRPr lang="ja-JP" altLang="en-US" dirty="0">
              <a:solidFill>
                <a:prstClr val="black"/>
              </a:solidFill>
            </a:endParaRPr>
          </a:p>
        </p:txBody>
      </p:sp>
      <p:sp>
        <p:nvSpPr>
          <p:cNvPr id="70" name="正方形/長方形 69"/>
          <p:cNvSpPr/>
          <p:nvPr/>
        </p:nvSpPr>
        <p:spPr>
          <a:xfrm>
            <a:off x="6236882" y="2597810"/>
            <a:ext cx="1315727" cy="232332"/>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lang="ja-JP" altLang="en-US">
              <a:solidFill>
                <a:prstClr val="black"/>
              </a:solidFill>
            </a:endParaRPr>
          </a:p>
        </p:txBody>
      </p:sp>
      <p:cxnSp>
        <p:nvCxnSpPr>
          <p:cNvPr id="56" name="直線コネクタ 55"/>
          <p:cNvCxnSpPr/>
          <p:nvPr/>
        </p:nvCxnSpPr>
        <p:spPr>
          <a:xfrm flipH="1">
            <a:off x="4578473" y="3214510"/>
            <a:ext cx="442115" cy="37116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テキスト ボックス 70"/>
          <p:cNvSpPr txBox="1"/>
          <p:nvPr/>
        </p:nvSpPr>
        <p:spPr>
          <a:xfrm>
            <a:off x="5193768" y="2348680"/>
            <a:ext cx="861391" cy="276999"/>
          </a:xfrm>
          <a:prstGeom prst="rect">
            <a:avLst/>
          </a:prstGeom>
          <a:noFill/>
        </p:spPr>
        <p:txBody>
          <a:bodyPr wrap="square" rtlCol="0">
            <a:spAutoFit/>
          </a:bodyPr>
          <a:lstStyle/>
          <a:p>
            <a:pPr algn="ctr"/>
            <a:r>
              <a:rPr lang="ja-JP" altLang="en-US" sz="1200" dirty="0" smtClean="0">
                <a:solidFill>
                  <a:prstClr val="black"/>
                </a:solidFill>
              </a:rPr>
              <a:t>１日</a:t>
            </a:r>
            <a:endParaRPr lang="ja-JP" altLang="en-US" sz="1200" dirty="0">
              <a:solidFill>
                <a:prstClr val="black"/>
              </a:solidFill>
            </a:endParaRPr>
          </a:p>
        </p:txBody>
      </p:sp>
      <p:grpSp>
        <p:nvGrpSpPr>
          <p:cNvPr id="55" name="グループ化 54"/>
          <p:cNvGrpSpPr/>
          <p:nvPr/>
        </p:nvGrpSpPr>
        <p:grpSpPr>
          <a:xfrm>
            <a:off x="8234222" y="4842291"/>
            <a:ext cx="1471349" cy="1793264"/>
            <a:chOff x="6551350" y="1726925"/>
            <a:chExt cx="2403589" cy="2929470"/>
          </a:xfrm>
        </p:grpSpPr>
        <p:pic>
          <p:nvPicPr>
            <p:cNvPr id="72" name="Picture 7" descr="The S-ICD System"/>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50000"/>
                      </a14:imgEffect>
                      <a14:imgEffect>
                        <a14:brightnessContrast bright="20000" contrast="20000"/>
                      </a14:imgEffect>
                    </a14:imgLayer>
                  </a14:imgProps>
                </a:ext>
                <a:ext uri="{28A0092B-C50C-407E-A947-70E740481C1C}">
                  <a14:useLocalDpi xmlns:a14="http://schemas.microsoft.com/office/drawing/2010/main"/>
                </a:ext>
              </a:extLst>
            </a:blip>
            <a:srcRect/>
            <a:stretch>
              <a:fillRect/>
            </a:stretch>
          </p:blipFill>
          <p:spPr bwMode="auto">
            <a:xfrm>
              <a:off x="6687672" y="1726925"/>
              <a:ext cx="2057399" cy="2057400"/>
            </a:xfrm>
            <a:prstGeom prst="rect">
              <a:avLst/>
            </a:prstGeom>
            <a:noFill/>
            <a:extLst>
              <a:ext uri="{909E8E84-426E-40DD-AFC4-6F175D3DCCD1}">
                <a14:hiddenFill xmlns:a14="http://schemas.microsoft.com/office/drawing/2010/main">
                  <a:solidFill>
                    <a:srgbClr val="FFFFFF"/>
                  </a:solidFill>
                </a14:hiddenFill>
              </a:ext>
            </a:extLst>
          </p:spPr>
        </p:pic>
        <p:grpSp>
          <p:nvGrpSpPr>
            <p:cNvPr id="73" name="グループ化 72"/>
            <p:cNvGrpSpPr/>
            <p:nvPr/>
          </p:nvGrpSpPr>
          <p:grpSpPr>
            <a:xfrm>
              <a:off x="6551350" y="3088839"/>
              <a:ext cx="2403589" cy="1567556"/>
              <a:chOff x="6551350" y="3088839"/>
              <a:chExt cx="2403589" cy="1567556"/>
            </a:xfrm>
          </p:grpSpPr>
          <p:sp>
            <p:nvSpPr>
              <p:cNvPr id="74" name="テキスト ボックス 1074221"/>
              <p:cNvSpPr txBox="1"/>
              <p:nvPr/>
            </p:nvSpPr>
            <p:spPr>
              <a:xfrm>
                <a:off x="6551350" y="4343489"/>
                <a:ext cx="744562" cy="301658"/>
              </a:xfrm>
              <a:prstGeom prst="rect">
                <a:avLst/>
              </a:prstGeom>
              <a:noFill/>
              <a:ln w="6350">
                <a:noFill/>
              </a:ln>
              <a:effectLst/>
            </p:spPr>
            <p:txBody>
              <a:bodyPr rot="0" spcFirstLastPara="0" vert="horz" wrap="square" lIns="0" tIns="0" rIns="0" bIns="0" numCol="1" spcCol="0" rtlCol="0" fromWordArt="0" anchor="ctr" anchorCtr="0" forceAA="0" compatLnSpc="1">
                <a:prstTxWarp prst="textNoShape">
                  <a:avLst/>
                </a:prstTxWarp>
                <a:noAutofit/>
              </a:bodyPr>
              <a:lstStyle/>
              <a:p>
                <a:pPr algn="just"/>
                <a:r>
                  <a:rPr lang="ja-JP" altLang="en-US" sz="1100" kern="100" dirty="0" smtClean="0">
                    <a:solidFill>
                      <a:prstClr val="black"/>
                    </a:solidFill>
                    <a:cs typeface="Times New Roman"/>
                  </a:rPr>
                  <a:t>リード</a:t>
                </a:r>
                <a:endParaRPr lang="ja-JP" altLang="en-US" sz="1100" kern="100" baseline="30000" dirty="0">
                  <a:solidFill>
                    <a:prstClr val="black"/>
                  </a:solidFill>
                  <a:cs typeface="Times New Roman"/>
                </a:endParaRPr>
              </a:p>
            </p:txBody>
          </p:sp>
          <p:cxnSp>
            <p:nvCxnSpPr>
              <p:cNvPr id="75" name="直線コネクタ 74"/>
              <p:cNvCxnSpPr/>
              <p:nvPr/>
            </p:nvCxnSpPr>
            <p:spPr>
              <a:xfrm flipV="1">
                <a:off x="6687672" y="3088841"/>
                <a:ext cx="668681" cy="1254649"/>
              </a:xfrm>
              <a:prstGeom prst="line">
                <a:avLst/>
              </a:prstGeom>
              <a:noFill/>
              <a:ln w="9525" cap="flat" cmpd="sng" algn="ctr">
                <a:solidFill>
                  <a:sysClr val="windowText" lastClr="000000"/>
                </a:solidFill>
                <a:prstDash val="solid"/>
                <a:tailEnd type="oval" w="sm" len="sm"/>
              </a:ln>
              <a:effectLst/>
            </p:spPr>
          </p:cxnSp>
          <p:cxnSp>
            <p:nvCxnSpPr>
              <p:cNvPr id="76" name="直線コネクタ 75"/>
              <p:cNvCxnSpPr/>
              <p:nvPr/>
            </p:nvCxnSpPr>
            <p:spPr>
              <a:xfrm flipV="1">
                <a:off x="8184888" y="3088839"/>
                <a:ext cx="0" cy="938802"/>
              </a:xfrm>
              <a:prstGeom prst="line">
                <a:avLst/>
              </a:prstGeom>
              <a:noFill/>
              <a:ln w="9525" cap="flat" cmpd="sng" algn="ctr">
                <a:solidFill>
                  <a:sysClr val="windowText" lastClr="000000"/>
                </a:solidFill>
                <a:prstDash val="solid"/>
                <a:headEnd type="none"/>
                <a:tailEnd type="oval" w="sm" len="sm"/>
              </a:ln>
              <a:effectLst/>
            </p:spPr>
          </p:cxnSp>
          <p:sp>
            <p:nvSpPr>
              <p:cNvPr id="77" name="テキスト ボックス 1074215"/>
              <p:cNvSpPr txBox="1"/>
              <p:nvPr/>
            </p:nvSpPr>
            <p:spPr>
              <a:xfrm>
                <a:off x="7067494" y="4035221"/>
                <a:ext cx="1887445" cy="621174"/>
              </a:xfrm>
              <a:prstGeom prst="rect">
                <a:avLst/>
              </a:prstGeom>
              <a:noFill/>
              <a:ln w="6350">
                <a:noFill/>
              </a:ln>
              <a:effectLst/>
            </p:spPr>
            <p:txBody>
              <a:bodyPr rot="0" spcFirstLastPara="0" vert="horz" wrap="square" lIns="0" tIns="0" rIns="0" bIns="0" numCol="1" spcCol="0" rtlCol="0" fromWordArt="0" anchor="t" anchorCtr="0" forceAA="0" compatLnSpc="1">
                <a:prstTxWarp prst="textNoShape">
                  <a:avLst/>
                </a:prstTxWarp>
                <a:noAutofit/>
              </a:bodyPr>
              <a:lstStyle/>
              <a:p>
                <a:pPr algn="just"/>
                <a:r>
                  <a:rPr lang="ja-JP" altLang="en-US" sz="1100" kern="100" dirty="0" smtClean="0">
                    <a:solidFill>
                      <a:prstClr val="black"/>
                    </a:solidFill>
                    <a:cs typeface="Times New Roman"/>
                  </a:rPr>
                  <a:t>パルスジェネレータ</a:t>
                </a:r>
                <a:endParaRPr lang="ja-JP" altLang="en-US" sz="1100" kern="100" dirty="0">
                  <a:solidFill>
                    <a:prstClr val="black"/>
                  </a:solidFill>
                  <a:cs typeface="Times New Roman"/>
                </a:endParaRPr>
              </a:p>
            </p:txBody>
          </p:sp>
        </p:grpSp>
      </p:grpSp>
      <p:pic>
        <p:nvPicPr>
          <p:cNvPr id="78" name="Picture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550178" y="1270629"/>
            <a:ext cx="1092329" cy="1962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79" name="直線コネクタ 78"/>
          <p:cNvCxnSpPr/>
          <p:nvPr/>
        </p:nvCxnSpPr>
        <p:spPr>
          <a:xfrm flipV="1">
            <a:off x="9234153" y="2454953"/>
            <a:ext cx="96280" cy="929996"/>
          </a:xfrm>
          <a:prstGeom prst="line">
            <a:avLst/>
          </a:prstGeom>
          <a:noFill/>
          <a:ln w="9525" cap="flat" cmpd="sng" algn="ctr">
            <a:solidFill>
              <a:sysClr val="windowText" lastClr="000000"/>
            </a:solidFill>
            <a:prstDash val="solid"/>
            <a:headEnd type="none"/>
            <a:tailEnd type="oval" w="sm" len="sm"/>
          </a:ln>
          <a:effectLst/>
        </p:spPr>
      </p:cxnSp>
      <p:cxnSp>
        <p:nvCxnSpPr>
          <p:cNvPr id="80" name="直線コネクタ 79"/>
          <p:cNvCxnSpPr/>
          <p:nvPr/>
        </p:nvCxnSpPr>
        <p:spPr>
          <a:xfrm flipV="1">
            <a:off x="8317671" y="2042171"/>
            <a:ext cx="659455" cy="1575706"/>
          </a:xfrm>
          <a:prstGeom prst="line">
            <a:avLst/>
          </a:prstGeom>
          <a:noFill/>
          <a:ln w="9525" cap="flat" cmpd="sng" algn="ctr">
            <a:solidFill>
              <a:sysClr val="windowText" lastClr="000000"/>
            </a:solidFill>
            <a:prstDash val="solid"/>
            <a:headEnd type="none"/>
            <a:tailEnd type="oval" w="sm" len="sm"/>
          </a:ln>
          <a:effectLst/>
        </p:spPr>
      </p:cxnSp>
      <p:sp>
        <p:nvSpPr>
          <p:cNvPr id="81" name="テキスト ボックス 1074221"/>
          <p:cNvSpPr txBox="1"/>
          <p:nvPr/>
        </p:nvSpPr>
        <p:spPr>
          <a:xfrm>
            <a:off x="7870066" y="3654584"/>
            <a:ext cx="1790636" cy="166206"/>
          </a:xfrm>
          <a:prstGeom prst="rect">
            <a:avLst/>
          </a:prstGeom>
          <a:noFill/>
          <a:ln w="6350">
            <a:noFill/>
          </a:ln>
          <a:effectLst/>
        </p:spPr>
        <p:txBody>
          <a:bodyPr rot="0" spcFirstLastPara="0" vert="horz" wrap="square" lIns="0" tIns="0" rIns="0" bIns="0" numCol="1" spcCol="0" rtlCol="0" fromWordArt="0" anchor="ctr" anchorCtr="0" forceAA="0" compatLnSpc="1">
            <a:prstTxWarp prst="textNoShape">
              <a:avLst/>
            </a:prstTxWarp>
            <a:noAutofit/>
          </a:bodyPr>
          <a:lstStyle/>
          <a:p>
            <a:pPr algn="just"/>
            <a:r>
              <a:rPr lang="ja-JP" altLang="en-US" sz="1100" kern="100" dirty="0" smtClean="0">
                <a:solidFill>
                  <a:prstClr val="black"/>
                </a:solidFill>
                <a:cs typeface="Times New Roman"/>
              </a:rPr>
              <a:t>一酸化窒素ガス管理システム</a:t>
            </a:r>
            <a:endParaRPr lang="ja-JP" altLang="en-US" sz="1100" kern="100" baseline="30000" dirty="0">
              <a:solidFill>
                <a:prstClr val="black"/>
              </a:solidFill>
              <a:cs typeface="Times New Roman"/>
            </a:endParaRPr>
          </a:p>
        </p:txBody>
      </p:sp>
      <p:sp>
        <p:nvSpPr>
          <p:cNvPr id="82" name="テキスト ボックス 1074221"/>
          <p:cNvSpPr txBox="1"/>
          <p:nvPr/>
        </p:nvSpPr>
        <p:spPr>
          <a:xfrm>
            <a:off x="8689970" y="3391080"/>
            <a:ext cx="967106" cy="224873"/>
          </a:xfrm>
          <a:prstGeom prst="rect">
            <a:avLst/>
          </a:prstGeom>
          <a:noFill/>
          <a:ln w="6350">
            <a:noFill/>
          </a:ln>
          <a:effectLst/>
        </p:spPr>
        <p:txBody>
          <a:bodyPr rot="0" spcFirstLastPara="0" vert="horz" wrap="square" lIns="0" tIns="0" rIns="0" bIns="0" numCol="1" spcCol="0" rtlCol="0" fromWordArt="0" anchor="ctr" anchorCtr="0" forceAA="0" compatLnSpc="1">
            <a:prstTxWarp prst="textNoShape">
              <a:avLst/>
            </a:prstTxWarp>
            <a:noAutofit/>
          </a:bodyPr>
          <a:lstStyle/>
          <a:p>
            <a:pPr algn="just"/>
            <a:r>
              <a:rPr lang="ja-JP" altLang="en-US" sz="1100" kern="100" dirty="0">
                <a:solidFill>
                  <a:prstClr val="black"/>
                </a:solidFill>
                <a:cs typeface="Times New Roman"/>
              </a:rPr>
              <a:t>一酸化</a:t>
            </a:r>
            <a:r>
              <a:rPr lang="ja-JP" altLang="en-US" sz="1100" kern="100" dirty="0" smtClean="0">
                <a:solidFill>
                  <a:prstClr val="black"/>
                </a:solidFill>
                <a:cs typeface="Times New Roman"/>
              </a:rPr>
              <a:t>窒素</a:t>
            </a:r>
            <a:r>
              <a:rPr lang="ja-JP" altLang="en-US" sz="1100" kern="100" dirty="0">
                <a:solidFill>
                  <a:prstClr val="black"/>
                </a:solidFill>
                <a:cs typeface="Times New Roman"/>
              </a:rPr>
              <a:t>ガス</a:t>
            </a:r>
            <a:endParaRPr lang="ja-JP" altLang="en-US" sz="1100" kern="100" baseline="30000" dirty="0">
              <a:solidFill>
                <a:prstClr val="black"/>
              </a:solidFill>
              <a:cs typeface="Times New Roman"/>
            </a:endParaRPr>
          </a:p>
        </p:txBody>
      </p:sp>
      <p:sp>
        <p:nvSpPr>
          <p:cNvPr id="84"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67" name="右矢印 66"/>
          <p:cNvSpPr/>
          <p:nvPr/>
        </p:nvSpPr>
        <p:spPr>
          <a:xfrm>
            <a:off x="3980190" y="1414337"/>
            <a:ext cx="306415" cy="601706"/>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83" name="右矢印 82"/>
          <p:cNvSpPr/>
          <p:nvPr/>
        </p:nvSpPr>
        <p:spPr>
          <a:xfrm>
            <a:off x="3779332" y="5028760"/>
            <a:ext cx="306415" cy="601706"/>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85" name="右矢印 84"/>
          <p:cNvSpPr/>
          <p:nvPr/>
        </p:nvSpPr>
        <p:spPr>
          <a:xfrm>
            <a:off x="4090275" y="2861657"/>
            <a:ext cx="306415" cy="601706"/>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64" name="テキスト ボックス 63"/>
          <p:cNvSpPr txBox="1"/>
          <p:nvPr/>
        </p:nvSpPr>
        <p:spPr>
          <a:xfrm>
            <a:off x="6421657" y="872103"/>
            <a:ext cx="255547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a:t>
            </a:r>
            <a:r>
              <a:rPr lang="en-US" altLang="ja-JP" sz="1100" smtClean="0">
                <a:solidFill>
                  <a:srgbClr val="002060"/>
                </a:solidFill>
                <a:latin typeface="ＭＳ Ｐゴシック" panose="020B0600070205080204" pitchFamily="50" charset="-128"/>
              </a:rPr>
              <a:t>p483</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p508</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施告</a:t>
            </a:r>
            <a:r>
              <a:rPr lang="en-US" altLang="ja-JP" sz="1100" smtClean="0">
                <a:solidFill>
                  <a:srgbClr val="002060"/>
                </a:solidFill>
                <a:latin typeface="ＭＳ Ｐゴシック" panose="020B0600070205080204" pitchFamily="50" charset="-128"/>
              </a:rPr>
              <a:t>p770</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a:t>
            </a:r>
            <a:r>
              <a:rPr lang="en-US" altLang="ja-JP" sz="1100" smtClean="0">
                <a:solidFill>
                  <a:srgbClr val="002060"/>
                </a:solidFill>
                <a:latin typeface="ＭＳ Ｐゴシック" panose="020B0600070205080204" pitchFamily="50" charset="-128"/>
              </a:rPr>
              <a:t>p849</a:t>
            </a:r>
            <a:endParaRPr lang="ja-JP" altLang="en-US" sz="1100" dirty="0">
              <a:solidFill>
                <a:srgbClr val="002060"/>
              </a:solidFill>
              <a:latin typeface="ＭＳ Ｐゴシック" panose="020B0600070205080204" pitchFamily="50" charset="-128"/>
            </a:endParaRPr>
          </a:p>
        </p:txBody>
      </p:sp>
      <p:sp>
        <p:nvSpPr>
          <p:cNvPr id="86" name="テキスト ボックス 85"/>
          <p:cNvSpPr txBox="1"/>
          <p:nvPr/>
        </p:nvSpPr>
        <p:spPr>
          <a:xfrm>
            <a:off x="6869241" y="4842291"/>
            <a:ext cx="270786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a:t>
            </a:r>
            <a:r>
              <a:rPr lang="en-US" altLang="ja-JP" sz="1100" smtClean="0">
                <a:solidFill>
                  <a:srgbClr val="002060"/>
                </a:solidFill>
                <a:latin typeface="ＭＳ Ｐゴシック" panose="020B0600070205080204" pitchFamily="50" charset="-128"/>
              </a:rPr>
              <a:t>p542</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p574-575</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施告</a:t>
            </a:r>
            <a:r>
              <a:rPr lang="en-US" altLang="ja-JP" sz="1100" smtClean="0">
                <a:solidFill>
                  <a:srgbClr val="002060"/>
                </a:solidFill>
                <a:latin typeface="ＭＳ Ｐゴシック" panose="020B0600070205080204" pitchFamily="50" charset="-128"/>
              </a:rPr>
              <a:t>p771</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a:t>
            </a:r>
            <a:r>
              <a:rPr lang="en-US" altLang="ja-JP" sz="1100" smtClean="0">
                <a:solidFill>
                  <a:srgbClr val="002060"/>
                </a:solidFill>
                <a:latin typeface="ＭＳ Ｐゴシック" panose="020B0600070205080204" pitchFamily="50" charset="-128"/>
              </a:rPr>
              <a:t>p799</a:t>
            </a:r>
            <a:endParaRPr lang="en-US" altLang="ja-JP" sz="1100" dirty="0" smtClean="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227222130"/>
      </p:ext>
    </p:extLst>
  </p:cSld>
  <p:clrMapOvr>
    <a:masterClrMapping/>
  </p:clrMapOvr>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47791" y="2060849"/>
          <a:ext cx="9505056" cy="4491136"/>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K002 3</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デブリードマン　</a:t>
                      </a: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3,000c㎡</a:t>
                      </a: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以上</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7,600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8,360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K011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顔面神経麻痺形成手術　動的なもの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58,500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64,350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K015 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皮弁作成術、移動術、切断術、遷延皮弁術  </a:t>
                      </a:r>
                      <a:r>
                        <a:rPr lang="en-US" altLang="zh-TW" sz="1400" b="1" i="0" u="none" strike="noStrike">
                          <a:solidFill>
                            <a:srgbClr val="0070C0"/>
                          </a:solidFill>
                          <a:effectLst/>
                          <a:latin typeface="ＭＳ ゴシック" panose="020B0609070205080204" pitchFamily="49" charset="-128"/>
                          <a:ea typeface="ＭＳ ゴシック" panose="020B0609070205080204" pitchFamily="49" charset="-128"/>
                        </a:rPr>
                        <a:t>100c㎡</a:t>
                      </a: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以上</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20,280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22,310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K017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遊離皮弁術</a:t>
                      </a: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a:t>
                      </a: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顕微鏡下血管柄付きのもの</a:t>
                      </a: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a:t>
                      </a: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　その他の場合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84,050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92,460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K019</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複合組織移植術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15,210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17,490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K020</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自家遊離複合組織移植術</a:t>
                      </a: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a:t>
                      </a: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顕微鏡下血管柄付きのもの</a:t>
                      </a: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110,700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127,310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K022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組織拡張器による再建手術（一連につき）　乳房（再建手術）の場合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17,580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18,460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K022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組織拡張器による再建手術（一連につき）　その他の場合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17,580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18,460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K022-2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象皮病根治手術　下腿</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19,100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21,010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K031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四肢・躯幹軟部悪性腫瘍手術　肩、上腕、前腕、大腿、下腿、躯幹</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20,620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24,130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K039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腱移植術（人工腱形成術を含む。）　指（手、足）</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13,610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15,650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K039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腱移植術（人工腱形成術を含む。）　その他のもの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18,080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19,890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K043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骨掻爬術　肩甲骨、上腕、大腿</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11,150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12,270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K043-2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骨関節結核瘻孔摘出術　肩甲骨、上腕、大腿</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11,150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12,270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K043-3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骨髄炎手術（骨結核手術を含む。）肩甲骨、上腕、大腿</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11,150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12,270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139</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8" name="Rectangle 37"/>
          <p:cNvSpPr>
            <a:spLocks noChangeArrowheads="1"/>
          </p:cNvSpPr>
          <p:nvPr/>
        </p:nvSpPr>
        <p:spPr bwMode="auto">
          <a:xfrm>
            <a:off x="183409" y="808777"/>
            <a:ext cx="9469438" cy="1252072"/>
          </a:xfrm>
          <a:prstGeom prst="rect">
            <a:avLst/>
          </a:prstGeom>
          <a:solidFill>
            <a:srgbClr val="FFFFAF">
              <a:alpha val="49804"/>
            </a:srgbClr>
          </a:solidFill>
          <a:ln w="6350">
            <a:solidFill>
              <a:sysClr val="windowText" lastClr="000000"/>
            </a:solidFill>
            <a:miter lim="800000"/>
            <a:headEnd/>
            <a:tailEnd/>
          </a:ln>
        </p:spPr>
        <p:txBody>
          <a:bodyPr tIns="180000"/>
          <a:lstStyle/>
          <a:p>
            <a:pPr fontAlgn="base">
              <a:lnSpc>
                <a:spcPts val="2200"/>
              </a:lnSpc>
              <a:spcAft>
                <a:spcPct val="0"/>
              </a:spcAft>
              <a:defRPr/>
            </a:pPr>
            <a:r>
              <a:rPr kumimoji="0" lang="ja-JP" altLang="en-US" sz="2000" b="1" u="sng" kern="0" dirty="0">
                <a:solidFill>
                  <a:prstClr val="black"/>
                </a:solidFill>
              </a:rPr>
              <a:t>（２）</a:t>
            </a:r>
            <a:r>
              <a:rPr kumimoji="0" lang="ja-JP" altLang="en-US" sz="2000" b="1" u="sng" kern="0" dirty="0" smtClean="0">
                <a:solidFill>
                  <a:prstClr val="black"/>
                </a:solidFill>
              </a:rPr>
              <a:t>外保連試案を活用した外科的手術等の適切な評価</a:t>
            </a:r>
            <a:endParaRPr kumimoji="0" lang="en-US" altLang="ja-JP" sz="2000" b="1" u="sng" kern="0" dirty="0">
              <a:solidFill>
                <a:prstClr val="black"/>
              </a:solidFill>
            </a:endParaRPr>
          </a:p>
          <a:p>
            <a:pPr fontAlgn="base">
              <a:lnSpc>
                <a:spcPts val="2000"/>
              </a:lnSpc>
              <a:spcAft>
                <a:spcPct val="0"/>
              </a:spcAft>
              <a:defRPr/>
            </a:pPr>
            <a:r>
              <a:rPr kumimoji="0" lang="ja-JP" altLang="en-US" sz="2000" kern="0" dirty="0">
                <a:solidFill>
                  <a:prstClr val="black"/>
                </a:solidFill>
              </a:rPr>
              <a:t>　</a:t>
            </a:r>
            <a:r>
              <a:rPr kumimoji="0" lang="ja-JP" altLang="ja-JP" sz="2000" kern="0" dirty="0" smtClean="0">
                <a:solidFill>
                  <a:prstClr val="black"/>
                </a:solidFill>
              </a:rPr>
              <a:t>今般</a:t>
            </a:r>
            <a:r>
              <a:rPr kumimoji="0" lang="ja-JP" altLang="en-US" sz="2000" kern="0" dirty="0" smtClean="0">
                <a:solidFill>
                  <a:prstClr val="black"/>
                </a:solidFill>
              </a:rPr>
              <a:t>改訂</a:t>
            </a:r>
            <a:r>
              <a:rPr kumimoji="0" lang="ja-JP" altLang="ja-JP" sz="2000" kern="0" dirty="0" smtClean="0">
                <a:solidFill>
                  <a:prstClr val="black"/>
                </a:solidFill>
              </a:rPr>
              <a:t>された</a:t>
            </a:r>
            <a:r>
              <a:rPr kumimoji="0" lang="ja-JP" altLang="ja-JP" sz="2000" kern="0" dirty="0">
                <a:solidFill>
                  <a:prstClr val="black"/>
                </a:solidFill>
              </a:rPr>
              <a:t>「外保連試案</a:t>
            </a:r>
            <a:r>
              <a:rPr kumimoji="0" lang="ja-JP" altLang="en-US" sz="2000" kern="0" dirty="0">
                <a:solidFill>
                  <a:prstClr val="black"/>
                </a:solidFill>
              </a:rPr>
              <a:t>第</a:t>
            </a:r>
            <a:r>
              <a:rPr kumimoji="0" lang="en-US" altLang="ja-JP" sz="2000" kern="0" dirty="0">
                <a:solidFill>
                  <a:prstClr val="black"/>
                </a:solidFill>
              </a:rPr>
              <a:t>8.3</a:t>
            </a:r>
            <a:r>
              <a:rPr kumimoji="0" lang="ja-JP" altLang="ja-JP" sz="2000" kern="0" dirty="0">
                <a:solidFill>
                  <a:prstClr val="black"/>
                </a:solidFill>
              </a:rPr>
              <a:t>版</a:t>
            </a:r>
            <a:r>
              <a:rPr kumimoji="0" lang="ja-JP" altLang="en-US" sz="2000" kern="0" dirty="0">
                <a:solidFill>
                  <a:prstClr val="black"/>
                </a:solidFill>
              </a:rPr>
              <a:t>」</a:t>
            </a:r>
            <a:r>
              <a:rPr kumimoji="0" lang="ja-JP" altLang="ja-JP" sz="2000" kern="0" dirty="0">
                <a:solidFill>
                  <a:prstClr val="black"/>
                </a:solidFill>
              </a:rPr>
              <a:t>において、</a:t>
            </a:r>
            <a:r>
              <a:rPr kumimoji="0" lang="ja-JP" altLang="en-US" sz="2000" kern="0" dirty="0">
                <a:solidFill>
                  <a:prstClr val="black"/>
                </a:solidFill>
              </a:rPr>
              <a:t>人件費の占める割合及び</a:t>
            </a:r>
            <a:r>
              <a:rPr kumimoji="0" lang="ja-JP" altLang="ja-JP" sz="2000" kern="0" dirty="0">
                <a:solidFill>
                  <a:prstClr val="black"/>
                </a:solidFill>
              </a:rPr>
              <a:t>材料</a:t>
            </a:r>
            <a:r>
              <a:rPr kumimoji="0" lang="ja-JP" altLang="ja-JP" sz="2000" kern="0" dirty="0" smtClean="0">
                <a:solidFill>
                  <a:prstClr val="black"/>
                </a:solidFill>
              </a:rPr>
              <a:t>に</a:t>
            </a:r>
            <a:endParaRPr kumimoji="0" lang="en-US" altLang="ja-JP" sz="2000" kern="0" dirty="0" smtClean="0">
              <a:solidFill>
                <a:prstClr val="black"/>
              </a:solidFill>
            </a:endParaRPr>
          </a:p>
          <a:p>
            <a:pPr fontAlgn="base">
              <a:lnSpc>
                <a:spcPts val="2000"/>
              </a:lnSpc>
              <a:spcAft>
                <a:spcPct val="0"/>
              </a:spcAft>
              <a:defRPr/>
            </a:pPr>
            <a:r>
              <a:rPr kumimoji="0" lang="ja-JP" altLang="ja-JP" sz="2000" kern="0" dirty="0" smtClean="0">
                <a:solidFill>
                  <a:prstClr val="black"/>
                </a:solidFill>
              </a:rPr>
              <a:t>係る</a:t>
            </a:r>
            <a:r>
              <a:rPr kumimoji="0" lang="ja-JP" altLang="ja-JP" sz="2000" kern="0" dirty="0">
                <a:solidFill>
                  <a:prstClr val="black"/>
                </a:solidFill>
              </a:rPr>
              <a:t>費用の占める割合</a:t>
            </a:r>
            <a:r>
              <a:rPr kumimoji="0" lang="ja-JP" altLang="en-US" sz="2000" kern="0" dirty="0">
                <a:solidFill>
                  <a:prstClr val="black"/>
                </a:solidFill>
              </a:rPr>
              <a:t>等に配慮をしつつ</a:t>
            </a:r>
            <a:r>
              <a:rPr kumimoji="0" lang="ja-JP" altLang="en-US" sz="2000" kern="0" dirty="0" smtClean="0">
                <a:solidFill>
                  <a:prstClr val="black"/>
                </a:solidFill>
              </a:rPr>
              <a:t>、</a:t>
            </a:r>
            <a:endParaRPr kumimoji="0" lang="en-US" altLang="ja-JP" sz="2000" kern="0" dirty="0" smtClean="0">
              <a:solidFill>
                <a:prstClr val="black"/>
              </a:solidFill>
            </a:endParaRPr>
          </a:p>
          <a:p>
            <a:pPr fontAlgn="base">
              <a:lnSpc>
                <a:spcPts val="2000"/>
              </a:lnSpc>
              <a:spcAft>
                <a:spcPct val="0"/>
              </a:spcAft>
              <a:defRPr/>
            </a:pPr>
            <a:r>
              <a:rPr kumimoji="0" lang="ja-JP" altLang="en-US" sz="2000" kern="0" dirty="0">
                <a:solidFill>
                  <a:prstClr val="black"/>
                </a:solidFill>
              </a:rPr>
              <a:t>　</a:t>
            </a:r>
            <a:r>
              <a:rPr kumimoji="0" lang="ja-JP" altLang="en-US" sz="2000" kern="0" dirty="0" smtClean="0">
                <a:solidFill>
                  <a:prstClr val="black"/>
                </a:solidFill>
              </a:rPr>
              <a:t>　　　　　　　　</a:t>
            </a:r>
            <a:r>
              <a:rPr kumimoji="0" lang="ja-JP" altLang="en-US" sz="2000" kern="0" dirty="0" smtClean="0">
                <a:solidFill>
                  <a:srgbClr val="FF0000"/>
                </a:solidFill>
              </a:rPr>
              <a:t>約</a:t>
            </a:r>
            <a:r>
              <a:rPr kumimoji="0" lang="ja-JP" altLang="en-US" sz="2000" kern="0" dirty="0">
                <a:solidFill>
                  <a:srgbClr val="FF0000"/>
                </a:solidFill>
              </a:rPr>
              <a:t>３００項目の手術について、最大で３０％の</a:t>
            </a:r>
            <a:r>
              <a:rPr kumimoji="0" lang="ja-JP" altLang="en-US" sz="2000" kern="0" dirty="0" smtClean="0">
                <a:solidFill>
                  <a:srgbClr val="FF0000"/>
                </a:solidFill>
              </a:rPr>
              <a:t>引上げ</a:t>
            </a:r>
            <a:r>
              <a:rPr kumimoji="0" lang="ja-JP" altLang="ja-JP" sz="2000" kern="0" dirty="0">
                <a:solidFill>
                  <a:prstClr val="black"/>
                </a:solidFill>
              </a:rPr>
              <a:t>を</a:t>
            </a:r>
            <a:r>
              <a:rPr kumimoji="0" lang="ja-JP" altLang="ja-JP" sz="2000" kern="0" dirty="0" smtClean="0">
                <a:solidFill>
                  <a:prstClr val="black"/>
                </a:solidFill>
              </a:rPr>
              <a:t>行う</a:t>
            </a:r>
            <a:endParaRPr kumimoji="0" lang="en-US" altLang="ja-JP" kern="0" dirty="0">
              <a:solidFill>
                <a:prstClr val="black"/>
              </a:solidFill>
            </a:endParaRPr>
          </a:p>
          <a:p>
            <a:pPr fontAlgn="base">
              <a:lnSpc>
                <a:spcPts val="1600"/>
              </a:lnSpc>
              <a:spcAft>
                <a:spcPct val="0"/>
              </a:spcAft>
              <a:defRPr/>
            </a:pPr>
            <a:r>
              <a:rPr kumimoji="0" lang="ja-JP" altLang="en-US" kern="0" dirty="0">
                <a:solidFill>
                  <a:prstClr val="black"/>
                </a:solidFill>
              </a:rPr>
              <a:t>　　　　　</a:t>
            </a:r>
            <a:endParaRPr kumimoji="0" lang="en-US" altLang="ja-JP" kern="0" dirty="0">
              <a:solidFill>
                <a:prstClr val="black"/>
              </a:solidFill>
            </a:endParaRPr>
          </a:p>
          <a:p>
            <a:pPr fontAlgn="base">
              <a:lnSpc>
                <a:spcPts val="1600"/>
              </a:lnSpc>
              <a:spcAft>
                <a:spcPct val="0"/>
              </a:spcAft>
              <a:defRPr/>
            </a:pPr>
            <a:r>
              <a:rPr kumimoji="0" lang="ja-JP" altLang="en-US" kern="0" dirty="0">
                <a:solidFill>
                  <a:prstClr val="black"/>
                </a:solidFill>
              </a:rPr>
              <a:t>　　</a:t>
            </a:r>
            <a:endParaRPr kumimoji="0" lang="en-US" altLang="ja-JP" kern="0" dirty="0">
              <a:solidFill>
                <a:prstClr val="black"/>
              </a:solidFill>
              <a:latin typeface="ＭＳ Ｐゴシック" pitchFamily="50" charset="-128"/>
            </a:endParaRPr>
          </a:p>
          <a:p>
            <a:pPr fontAlgn="base">
              <a:lnSpc>
                <a:spcPts val="1800"/>
              </a:lnSpc>
              <a:spcAft>
                <a:spcPct val="0"/>
              </a:spcAft>
              <a:defRPr/>
            </a:pPr>
            <a:endParaRPr kumimoji="0" lang="en-US" altLang="ja-JP" sz="1200" b="1" u="sng" kern="0" dirty="0">
              <a:solidFill>
                <a:prstClr val="black"/>
              </a:solidFill>
            </a:endParaRPr>
          </a:p>
          <a:p>
            <a:pPr marL="177800" indent="-177800" fontAlgn="base">
              <a:lnSpc>
                <a:spcPts val="2000"/>
              </a:lnSpc>
              <a:spcAft>
                <a:spcPct val="0"/>
              </a:spcAft>
              <a:defRPr/>
            </a:pPr>
            <a:r>
              <a:rPr kumimoji="0" lang="ja-JP" altLang="en-US" sz="1600" kern="0" dirty="0">
                <a:solidFill>
                  <a:prstClr val="black"/>
                </a:solidFill>
              </a:rPr>
              <a:t>　</a:t>
            </a:r>
            <a:endParaRPr kumimoji="0" lang="en-US" altLang="ja-JP" sz="1600" kern="0" dirty="0">
              <a:solidFill>
                <a:prstClr val="black"/>
              </a:solidFill>
              <a:latin typeface="ＭＳ Ｐゴシック" pitchFamily="50" charset="-128"/>
            </a:endParaRPr>
          </a:p>
        </p:txBody>
      </p:sp>
    </p:spTree>
    <p:extLst>
      <p:ext uri="{BB962C8B-B14F-4D97-AF65-F5344CB8AC3E}">
        <p14:creationId xmlns:p14="http://schemas.microsoft.com/office/powerpoint/2010/main" val="2529169411"/>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0536" y="822295"/>
            <a:ext cx="5044512"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smtClean="0">
                <a:solidFill>
                  <a:srgbClr val="000000"/>
                </a:solidFill>
              </a:rPr>
              <a:t>２．改定の基本的視点と具体的方向性⑥</a:t>
            </a:r>
            <a:endParaRPr lang="en-US" altLang="ja-JP" sz="2200" dirty="0" smtClean="0">
              <a:solidFill>
                <a:srgbClr val="000000"/>
              </a:solidFill>
            </a:endParaRPr>
          </a:p>
        </p:txBody>
      </p:sp>
      <p:sp>
        <p:nvSpPr>
          <p:cNvPr id="7" name="Rectangle 4"/>
          <p:cNvSpPr>
            <a:spLocks noChangeArrowheads="1"/>
          </p:cNvSpPr>
          <p:nvPr/>
        </p:nvSpPr>
        <p:spPr bwMode="auto">
          <a:xfrm>
            <a:off x="340537" y="1196753"/>
            <a:ext cx="9360827" cy="5221942"/>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ts val="600"/>
              </a:spcBef>
              <a:spcAft>
                <a:spcPct val="0"/>
              </a:spcAft>
              <a:defRPr/>
            </a:pPr>
            <a:r>
              <a:rPr lang="ja-JP" altLang="en-US" sz="2000" b="1" u="sng" dirty="0" smtClean="0">
                <a:solidFill>
                  <a:srgbClr val="000000"/>
                </a:solidFill>
                <a:latin typeface="ＭＳ Ｐゴシック"/>
              </a:rPr>
              <a:t>（４）効率化・適正化を通じて制度の持続可能性を高める視点</a:t>
            </a:r>
            <a:endParaRPr lang="en-US" altLang="ja-JP" sz="2000" b="1" dirty="0">
              <a:solidFill>
                <a:srgbClr val="000000"/>
              </a:solidFill>
              <a:latin typeface="ＭＳ Ｐゴシック"/>
            </a:endParaRPr>
          </a:p>
          <a:p>
            <a:pPr fontAlgn="base">
              <a:spcBef>
                <a:spcPts val="600"/>
              </a:spcBef>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基本的視点</a:t>
            </a:r>
            <a:r>
              <a:rPr kumimoji="0" lang="en-US" altLang="ja-JP" kern="0" dirty="0">
                <a:solidFill>
                  <a:prstClr val="black"/>
                </a:solidFill>
                <a:latin typeface="ＭＳ Ｐゴシック"/>
              </a:rPr>
              <a:t>》</a:t>
            </a:r>
          </a:p>
          <a:p>
            <a:pPr fontAlgn="base">
              <a:spcAft>
                <a:spcPct val="0"/>
              </a:spcAft>
              <a:defRPr/>
            </a:pPr>
            <a:r>
              <a:rPr kumimoji="0" lang="ja-JP" altLang="en-US" kern="0" dirty="0" smtClean="0">
                <a:solidFill>
                  <a:prstClr val="black"/>
                </a:solidFill>
                <a:latin typeface="ＭＳ Ｐゴシック"/>
              </a:rPr>
              <a:t>○　今後、医療費が増大していくことが見込まれる中で、国民皆保険を維持するためには、</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制度の持続可能性を高める不断の取組が必要である。医療関係者が共同して、医療サービス</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の維持・向上と同時に、医療費の効率化・適正化を図ることが求められる。</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en-US" altLang="ja-JP" kern="0" dirty="0">
                <a:solidFill>
                  <a:prstClr val="black"/>
                </a:solidFill>
                <a:latin typeface="ＭＳ Ｐゴシック"/>
              </a:rPr>
              <a:t>《</a:t>
            </a:r>
            <a:r>
              <a:rPr kumimoji="0" lang="ja-JP" altLang="en-US" kern="0" dirty="0">
                <a:solidFill>
                  <a:prstClr val="black"/>
                </a:solidFill>
                <a:latin typeface="ＭＳ Ｐゴシック"/>
              </a:rPr>
              <a:t>具体的方向性の例</a:t>
            </a:r>
            <a:r>
              <a:rPr kumimoji="0" lang="en-US" altLang="ja-JP" kern="0" dirty="0" smtClean="0">
                <a:solidFill>
                  <a:prstClr val="black"/>
                </a:solidFill>
                <a:latin typeface="ＭＳ Ｐゴシック"/>
              </a:rPr>
              <a:t>》</a:t>
            </a:r>
          </a:p>
          <a:p>
            <a:pPr fontAlgn="base">
              <a:spcAft>
                <a:spcPct val="0"/>
              </a:spcAft>
              <a:defRPr/>
            </a:pPr>
            <a:r>
              <a:rPr kumimoji="0" lang="ja-JP" altLang="en-US" u="heavy" kern="0" dirty="0">
                <a:solidFill>
                  <a:prstClr val="black"/>
                </a:solidFill>
                <a:uFill>
                  <a:solidFill>
                    <a:srgbClr val="FF0000"/>
                  </a:solidFill>
                </a:uFill>
                <a:latin typeface="ＭＳ Ｐゴシック"/>
              </a:rPr>
              <a:t>ア</a:t>
            </a:r>
            <a:r>
              <a:rPr kumimoji="0" lang="ja-JP" altLang="en-US" u="heavy" kern="0" dirty="0" smtClean="0">
                <a:solidFill>
                  <a:prstClr val="black"/>
                </a:solidFill>
                <a:uFill>
                  <a:solidFill>
                    <a:srgbClr val="FF0000"/>
                  </a:solidFill>
                </a:uFill>
                <a:latin typeface="ＭＳ Ｐゴシック"/>
              </a:rPr>
              <a:t>　</a:t>
            </a:r>
            <a:r>
              <a:rPr kumimoji="0" lang="ja-JP" altLang="en-US" u="heavy" kern="0" dirty="0">
                <a:solidFill>
                  <a:prstClr val="black"/>
                </a:solidFill>
                <a:uFill>
                  <a:solidFill>
                    <a:srgbClr val="FF0000"/>
                  </a:solidFill>
                </a:uFill>
                <a:latin typeface="ＭＳ Ｐゴシック"/>
              </a:rPr>
              <a:t>後発医薬品</a:t>
            </a:r>
            <a:r>
              <a:rPr kumimoji="0" lang="ja-JP" altLang="en-US" u="heavy" kern="0" dirty="0" smtClean="0">
                <a:solidFill>
                  <a:prstClr val="black"/>
                </a:solidFill>
                <a:uFill>
                  <a:solidFill>
                    <a:srgbClr val="FF0000"/>
                  </a:solidFill>
                </a:uFill>
                <a:latin typeface="ＭＳ Ｐゴシック"/>
              </a:rPr>
              <a:t>の使用促進・価格適正化、長期収載品の評価の仕組みの検討</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後発品の使用促進について、「経済財政運営と改革の基本方針２０１５」で掲げられた新た</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な目標の実現に向けた診療報酬上の取組について見直し。</a:t>
            </a:r>
            <a:endParaRPr kumimoji="0" lang="en-US" altLang="ja-JP" kern="0" dirty="0" smtClean="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後発医薬品の価格適正化に向け、価格算定ルールを見直し。</a:t>
            </a:r>
            <a:endParaRPr kumimoji="0" lang="en-US" altLang="ja-JP" kern="0" dirty="0" smtClean="0">
              <a:solidFill>
                <a:prstClr val="black"/>
              </a:solid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前回改定の影響を踏まえつつ、現行の長期収載品の価格引下げルールの要件の見直し</a:t>
            </a:r>
            <a:endParaRPr kumimoji="0" lang="en-US" altLang="ja-JP" kern="0" dirty="0" smtClean="0">
              <a:solidFill>
                <a:prstClr val="black"/>
              </a:solidFill>
              <a:latin typeface="ＭＳ Ｐゴシック"/>
            </a:endParaRPr>
          </a:p>
          <a:p>
            <a:pPr fontAlgn="base">
              <a:spcAft>
                <a:spcPct val="0"/>
              </a:spcAft>
              <a:defRPr/>
            </a:pPr>
            <a:r>
              <a:rPr kumimoji="0" lang="ja-JP" altLang="en-US" u="heavy" kern="0" dirty="0" smtClean="0">
                <a:solidFill>
                  <a:prstClr val="black"/>
                </a:solidFill>
                <a:uFill>
                  <a:solidFill>
                    <a:srgbClr val="FF0000"/>
                  </a:solidFill>
                </a:uFill>
                <a:latin typeface="ＭＳ Ｐゴシック"/>
              </a:rPr>
              <a:t>イ　退院支援等の取組による在宅復帰の推進</a:t>
            </a:r>
            <a:endParaRPr kumimoji="0" lang="en-US" altLang="ja-JP" u="heavy" kern="0" dirty="0" smtClean="0">
              <a:solidFill>
                <a:prstClr val="black"/>
              </a:solidFill>
              <a:uFill>
                <a:solidFill>
                  <a:srgbClr val="FF0000"/>
                </a:solidFill>
              </a:uFill>
              <a:latin typeface="ＭＳ Ｐゴシック"/>
            </a:endParaRPr>
          </a:p>
          <a:p>
            <a:pPr lvl="0" fontAlgn="base">
              <a:lnSpc>
                <a:spcPts val="2100"/>
              </a:lnSpc>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患者</a:t>
            </a:r>
            <a:r>
              <a:rPr kumimoji="0" lang="ja-JP" altLang="en-US" kern="0" dirty="0">
                <a:solidFill>
                  <a:prstClr val="black"/>
                </a:solidFill>
                <a:latin typeface="ＭＳ Ｐゴシック"/>
              </a:rPr>
              <a:t>が安心・納得して退院し、早期に住み慣れた地域で療養や生活を継続できるための</a:t>
            </a:r>
            <a:endParaRPr kumimoji="0" lang="en-US" altLang="ja-JP" kern="0" dirty="0">
              <a:solidFill>
                <a:prstClr val="black"/>
              </a:solidFill>
              <a:latin typeface="ＭＳ Ｐゴシック"/>
            </a:endParaRPr>
          </a:p>
          <a:p>
            <a:pPr lvl="0" fontAlgn="base">
              <a:lnSpc>
                <a:spcPts val="2100"/>
              </a:lnSpc>
              <a:spcAft>
                <a:spcPct val="0"/>
              </a:spcAft>
              <a:defRPr/>
            </a:pPr>
            <a:r>
              <a:rPr kumimoji="0" lang="en-US" altLang="ja-JP" kern="0" dirty="0">
                <a:solidFill>
                  <a:prstClr val="black"/>
                </a:solidFill>
                <a:latin typeface="ＭＳ Ｐゴシック"/>
              </a:rPr>
              <a:t>     </a:t>
            </a:r>
            <a:r>
              <a:rPr kumimoji="0" lang="ja-JP" altLang="en-US" kern="0" dirty="0">
                <a:solidFill>
                  <a:prstClr val="black"/>
                </a:solidFill>
                <a:latin typeface="ＭＳ Ｐゴシック"/>
              </a:rPr>
              <a:t>取組を推進</a:t>
            </a:r>
            <a:r>
              <a:rPr kumimoji="0" lang="ja-JP" altLang="en-US" kern="0" dirty="0" smtClean="0">
                <a:solidFill>
                  <a:prstClr val="black"/>
                </a:solidFill>
                <a:latin typeface="ＭＳ Ｐゴシック"/>
              </a:rPr>
              <a:t>。（再掲）</a:t>
            </a:r>
            <a:endParaRPr kumimoji="0" lang="en-US" altLang="ja-JP" kern="0" dirty="0">
              <a:solidFill>
                <a:prstClr val="black"/>
              </a:solidFill>
              <a:latin typeface="ＭＳ Ｐゴシック"/>
            </a:endParaRPr>
          </a:p>
          <a:p>
            <a:pPr fontAlgn="base">
              <a:spcAft>
                <a:spcPct val="0"/>
              </a:spcAft>
              <a:defRPr/>
            </a:pPr>
            <a:r>
              <a:rPr kumimoji="0" lang="ja-JP" altLang="en-US" u="heavy" kern="0" dirty="0" smtClean="0">
                <a:solidFill>
                  <a:prstClr val="black"/>
                </a:solidFill>
                <a:uFill>
                  <a:solidFill>
                    <a:srgbClr val="FF0000"/>
                  </a:solidFill>
                </a:uFill>
                <a:latin typeface="ＭＳ Ｐゴシック"/>
              </a:rPr>
              <a:t>ウ　残薬や重複投薬、不適切な多剤投薬・長期投薬を減らすための取組など医薬品の適正使用</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en-US" altLang="ja-JP" kern="0" dirty="0" smtClean="0">
                <a:solidFill>
                  <a:prstClr val="black"/>
                </a:solidFill>
                <a:uFill>
                  <a:solidFill>
                    <a:srgbClr val="FF0000"/>
                  </a:solidFill>
                </a:uFill>
                <a:latin typeface="ＭＳ Ｐゴシック"/>
              </a:rPr>
              <a:t> </a:t>
            </a:r>
            <a:r>
              <a:rPr kumimoji="0" lang="ja-JP" altLang="en-US" u="heavy" kern="0" dirty="0" smtClean="0">
                <a:solidFill>
                  <a:prstClr val="black"/>
                </a:solidFill>
                <a:uFill>
                  <a:solidFill>
                    <a:srgbClr val="FF0000"/>
                  </a:solidFill>
                </a:uFill>
                <a:latin typeface="ＭＳ Ｐゴシック"/>
              </a:rPr>
              <a:t>の推進</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　　医師・薬剤師の協力による取組を進め、残薬や重複投薬、不適切な多剤投薬・長期投薬</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の削減を推進</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2112"/>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14</a:t>
            </a:fld>
            <a:endParaRPr lang="ja-JP" altLang="en-US" dirty="0">
              <a:solidFill>
                <a:prstClr val="black"/>
              </a:solidFill>
              <a:latin typeface="Calibri"/>
            </a:endParaRPr>
          </a:p>
        </p:txBody>
      </p:sp>
    </p:spTree>
    <p:extLst>
      <p:ext uri="{BB962C8B-B14F-4D97-AF65-F5344CB8AC3E}">
        <p14:creationId xmlns:p14="http://schemas.microsoft.com/office/powerpoint/2010/main" val="4097712993"/>
      </p:ext>
    </p:extLst>
  </p:cSld>
  <p:clrMapOvr>
    <a:masterClrMapping/>
  </p:clrMapOvr>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128464" y="826644"/>
          <a:ext cx="9505056" cy="5766020"/>
        </p:xfrm>
        <a:graphic>
          <a:graphicData uri="http://schemas.openxmlformats.org/drawingml/2006/table">
            <a:tbl>
              <a:tblPr firstRow="1" bandRow="1">
                <a:tableStyleId>{00A15C55-8517-42AA-B614-E9B94910E393}</a:tableStyleId>
              </a:tblPr>
              <a:tblGrid>
                <a:gridCol w="920651"/>
                <a:gridCol w="5770908"/>
                <a:gridCol w="1444769"/>
                <a:gridCol w="1368728"/>
              </a:tblGrid>
              <a:tr h="0">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K046-2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観血的整復固定術（インプラント周囲骨折に対するもの）前腕、下腿</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17,090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18,800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K053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骨悪性腫瘍手術　前腕、下腿</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26,260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32,040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K053 3</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骨悪性腫瘍手術　鎖骨、膝蓋骨、手、足その他</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18,810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22,010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K054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骨切り術　前腕、下腿</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20,620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22,680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K056 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偽関節手術　前腕、下腿、手舟状骨</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26,030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K057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変形治癒骨折矯正手術　肩甲骨、上腕、大腿</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31,270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34,400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K058 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骨長調整手術　骨延長術（指（手、足）以外）</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26,700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29,370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K059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骨移植術（軟骨移植術を含む。）　同種骨移植（生体）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20,770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23,890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K059 3</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骨移植術（軟骨移植術を含む。）　同種骨移植（非生体）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18,300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21,050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K059-2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関節鏡下自家骨軟骨移植術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16,190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18,620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K064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先天性股関節脱臼観血的整復術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21,130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23,240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K069-2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関節鏡下三角線維軟骨複合体切除・縫合術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15,210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16,730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K072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関節切除術　肩、股、膝</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19,270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21,200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K073-2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関節鏡下関節内骨折観血的手術　肩、股、膝</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25,200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27,720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K074-2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関節鏡下靱帯断裂縫合術 十字靭帯</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21,970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24,170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K079-2 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関節鏡下靱帯断裂形成手術　内側膝蓋大腿靭帯</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17,550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20,180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K080-4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関節鏡下肩腱板断裂手術　複雑なもの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35,150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38,670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K082-2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人工関節抜去術　胸鎖、肘、手、足</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20,620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22,680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K082-3 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人工関節再置換術　肩鎖、指（手、足）</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19,940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21,930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K085 1</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四肢関節離断術　肩、股、膝</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26,030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28,630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140</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 typeface="Arial" charset="0"/>
              <a:buNone/>
              <a:defRPr/>
            </a:pPr>
            <a:r>
              <a:rPr lang="ja-JP" altLang="en-US" kern="0" dirty="0" smtClean="0">
                <a:solidFill>
                  <a:srgbClr val="000000"/>
                </a:solidFill>
              </a:rPr>
              <a:t>３．医療技術の適切な評価</a:t>
            </a:r>
            <a:r>
              <a:rPr lang="ja-JP" altLang="en-US" kern="0" dirty="0">
                <a:solidFill>
                  <a:srgbClr val="000000"/>
                </a:solidFill>
                <a:latin typeface="Calibri"/>
                <a:ea typeface="ＭＳ Ｐゴシック"/>
              </a:rPr>
              <a:t>（モノから人へ</a:t>
            </a:r>
            <a:r>
              <a:rPr lang="ja-JP" altLang="en-US" kern="0" dirty="0" smtClean="0">
                <a:solidFill>
                  <a:srgbClr val="000000"/>
                </a:solidFill>
                <a:latin typeface="Calibri"/>
                <a:ea typeface="ＭＳ Ｐゴシック"/>
              </a:rPr>
              <a:t>）</a:t>
            </a:r>
            <a:endParaRPr lang="ja-JP" altLang="en-US" kern="0" dirty="0">
              <a:solidFill>
                <a:srgbClr val="000000"/>
              </a:solidFill>
              <a:latin typeface="Calibri"/>
              <a:ea typeface="ＭＳ Ｐゴシック"/>
            </a:endParaRPr>
          </a:p>
        </p:txBody>
      </p:sp>
    </p:spTree>
    <p:extLst>
      <p:ext uri="{BB962C8B-B14F-4D97-AF65-F5344CB8AC3E}">
        <p14:creationId xmlns:p14="http://schemas.microsoft.com/office/powerpoint/2010/main" val="1215972722"/>
      </p:ext>
    </p:extLst>
  </p:cSld>
  <p:clrMapOvr>
    <a:masterClrMapping/>
  </p:clrMapOvr>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ext uri="{D42A27DB-BD31-4B8C-83A1-F6EECF244321}">
                <p14:modId xmlns:p14="http://schemas.microsoft.com/office/powerpoint/2010/main" val="2163885869"/>
              </p:ext>
            </p:extLst>
          </p:nvPr>
        </p:nvGraphicFramePr>
        <p:xfrm>
          <a:off x="200472" y="769098"/>
          <a:ext cx="9505056" cy="5587952"/>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K094</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足三関節固定（ランブリヌディ）手術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25,350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27,890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K099-2 3</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デュプイトレン拘縮手術　４指以上　　　　　</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29,740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32,710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K102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巨指症手術　骨関節、腱の形成を要するもの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15,390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17,700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K105</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裂手、裂足手術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25,350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27,890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K106</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母指化手術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32,370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35,610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K107</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指移植手術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95,630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116,670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K108</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母指対立再建術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16,650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19,150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K116</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脊椎、骨盤骨掻爬術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15,610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17,170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K118</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脊椎、骨盤脱臼観血的手術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31,030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K125</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骨盤骨折観血的手術（腸骨翼骨折を除く。）</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29,190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32,110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K131-2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内視鏡下椎弓切除術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15,730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17,300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K134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椎間板摘出術　前方摘出術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34,810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40,030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K135</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脊椎、骨盤腫瘍切除術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33,290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36,620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K136</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脊椎、骨盤悪性腫瘍手術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69,980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88,870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K136-2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腫瘍脊椎骨全摘術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93,300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113,830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K138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脊椎披裂手術　神経処置を伴うもの</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26,700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29,370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K138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脊椎披裂手術　その他のもの</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16,510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18,990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K139</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脊椎骨切り術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52,460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60,330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K140</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骨盤骨切り術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33,630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36,990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141</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1429358225"/>
      </p:ext>
    </p:extLst>
  </p:cSld>
  <p:clrMapOvr>
    <a:masterClrMapping/>
  </p:clrMapOvr>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0472" y="769098"/>
          <a:ext cx="9505056" cy="5961912"/>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K141-2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寛骨臼移動術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36,400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40,040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K142 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脊椎固定術、椎弓切除術、椎弓形成術（多椎間又は多椎弓の場合を含む。）　後方又は後側方固定</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29,900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32,890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K142 3</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脊椎固定術、椎弓切除術、椎弓形成術（多椎間又は多椎弓の場合を含む。）　後方椎体固定</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37,420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41,160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K142 5</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脊椎固定術、椎弓切除術、椎弓形成術（多椎間又は多椎弓の場合を含む。）　椎弓切除　　</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12,100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13,310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K142 6</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脊椎固定術、椎弓切除術、椎弓形成術（多椎間又は多椎弓の場合を含む。）　椎弓形成</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21,700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23,870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K142-2 1</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脊椎側彎症手術　固定術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48,650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55,950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K149 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減圧開頭術　その他の場合</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24,000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26,400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K152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耳性頭蓋内合併症手術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49,520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56,950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K153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鼻性頭蓋内合併症手術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45,970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52,870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K154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機能的定位脳手術　両側の場合</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78,750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94,500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K154-3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定位脳腫瘍生検術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18,220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20,040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K155</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脳切截術（開頭して行うもの）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13,620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16,340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K157</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三叉神経節後線維切截術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32,280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36,290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K158</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視神経管開放術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35,150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36,290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K162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頭皮、頭蓋骨悪性腫瘍手術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31,270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36,290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K164-5</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内視鏡下脳内血腫除去術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33,820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42,950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K168</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脳切除術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35,150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36,290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K173</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脳・脳膜脱手術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31,270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36,290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142</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2771824474"/>
      </p:ext>
    </p:extLst>
  </p:cSld>
  <p:clrMapOvr>
    <a:masterClrMapping/>
  </p:clrMapOvr>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0472" y="769104"/>
          <a:ext cx="9505056" cy="5475789"/>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K175 1</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脳動脈瘤被包術　１箇所</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71,320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82,020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K178-2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経皮的脳血管形成術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33,150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39,780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K178-3 1</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経皮的選択的脳血管栓・塞栓溶解術　頭蓋内脳血管の場合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30,230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36,280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K178-3 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経皮的選択的脳血管栓・塞栓溶解術　頸部脳血管の場合（内頸動脈、椎骨動脈）</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18,760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21,570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K178-4</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経皮的脳血栓回収術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30,230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33,150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K181 1</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脳刺激装置植込術（頭蓋内電極植込術を含む。）　片側の場合</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59,180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65,100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K181-4</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迷走神経刺激装置植込術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22,140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24,350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K181-5</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迷走神経刺激装置交換術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4,000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4,800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K182-2 1</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神経交差縫合術　指（手、足）</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36,320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43,580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K183</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脊髄硬膜切開術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23,490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25,840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K183-2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空洞・</a:t>
                      </a:r>
                      <a:r>
                        <a:rPr kumimoji="1" lang="ja-JP" altLang="en-US" sz="1400" b="1" i="0" u="none" strike="noStrike" kern="1200" cap="none" spc="0" normalizeH="0" baseline="0" noProof="0" dirty="0" err="1"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くも</a:t>
                      </a:r>
                      <a:r>
                        <a:rPr kumimoji="1" lang="ja-JP"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膜下腔シャント術（脊髄空洞症に対するもの）</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23,490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25,840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K184</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減圧脊髄切開術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24,510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26,960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K185</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脊髄切截術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35,150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38,670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K186</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CN"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脊髄硬膜内神経切断術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35,150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38,670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K187</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脊髄視床路切截術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36,840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42,370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K190-2</a:t>
                      </a:r>
                      <a:r>
                        <a:rPr kumimoji="1" lang="ja-JP"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 </a:t>
                      </a: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脊髄刺激装置交換術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13,610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15,650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K190-3</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重症痙性麻痺治療薬髄腔内持続注入用植込型ポンプ設置術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33,750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37,130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K190-4</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重症痙性麻痺治療薬髄腔内持続注入用植込型ポンプ交換術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5,070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6,080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143</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1498913218"/>
      </p:ext>
    </p:extLst>
  </p:cSld>
  <p:clrMapOvr>
    <a:masterClrMapping/>
  </p:clrMapOvr>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0472" y="769098"/>
          <a:ext cx="9505056" cy="5862156"/>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K196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交感神経節切除術　頸部</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23,660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26,030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K228</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眼窩骨折整復術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26,520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29,170</a:t>
                      </a:r>
                    </a:p>
                  </a:txBody>
                  <a:tcPr marL="9525" marR="9525" marT="9525" marB="0" anchor="ctr"/>
                </a:tc>
              </a:tr>
              <a:tr h="27420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K230 1</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zh-TW"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眼窩内異物除去術（深在性）　視神経周囲、眼窩尖端</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24,960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27,460</a:t>
                      </a:r>
                    </a:p>
                  </a:txBody>
                  <a:tcPr marL="9525" marR="9525" marT="9525" marB="0" anchor="ctr"/>
                </a:tc>
              </a:tr>
              <a:tr h="274204">
                <a:tc>
                  <a:txBody>
                    <a:bodyPr/>
                    <a:lstStyle/>
                    <a:p>
                      <a:pPr marL="0" marR="0" indent="0" algn="l" defTabSz="914400" rtl="0" eaLnBrk="1" fontAlgn="b" latinLnBrk="0" hangingPunct="1">
                        <a:lnSpc>
                          <a:spcPct val="100000"/>
                        </a:lnSpc>
                        <a:spcBef>
                          <a:spcPts val="0"/>
                        </a:spcBef>
                        <a:spcAft>
                          <a:spcPts val="0"/>
                        </a:spcAft>
                        <a:buClrTx/>
                        <a:buSzTx/>
                        <a:buFontTx/>
                        <a:buNone/>
                        <a:tabLst/>
                        <a:defRPr/>
                      </a:pPr>
                      <a:r>
                        <a:rPr lang="en-US" altLang="ja-JP" sz="1400" b="1" i="0" u="none" strike="noStrike" dirty="0" smtClean="0">
                          <a:solidFill>
                            <a:srgbClr val="0070C0"/>
                          </a:solidFill>
                          <a:effectLst/>
                          <a:latin typeface="ＭＳ ゴシック" panose="020B0609070205080204" pitchFamily="49" charset="-128"/>
                          <a:ea typeface="ＭＳ ゴシック" panose="020B0609070205080204" pitchFamily="49" charset="-128"/>
                        </a:rPr>
                        <a:t>K260-2</a:t>
                      </a:r>
                    </a:p>
                  </a:txBody>
                  <a:tcPr marL="9525" marR="9525" marT="9525" marB="0" anchor="ct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羊膜移植術</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6,750</a:t>
                      </a:r>
                    </a:p>
                  </a:txBody>
                  <a:tcPr marL="9525" marR="9525" marT="9525" marB="0" anchor="ctr"/>
                </a:tc>
                <a:tc>
                  <a:txBody>
                    <a:bodyPr/>
                    <a:lstStyle/>
                    <a:p>
                      <a:pPr marL="0" marR="0" lvl="0" indent="0" algn="r" defTabSz="914400" rtl="0" eaLnBrk="1" fontAlgn="ctr"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70C0"/>
                          </a:solidFill>
                          <a:effectLst/>
                          <a:uLnTx/>
                          <a:uFillTx/>
                          <a:latin typeface="ＭＳ ゴシック" panose="020B0609070205080204" pitchFamily="49" charset="-128"/>
                          <a:ea typeface="ＭＳ ゴシック" panose="020B0609070205080204" pitchFamily="49" charset="-128"/>
                          <a:cs typeface="+mn-cs"/>
                        </a:rPr>
                        <a:t>8,780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K265</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虹彩腫瘍切除術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14,600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16,790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K266</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毛様体腫瘍切除術、脈絡膜腫瘍切除術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26,780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30,800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K290</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外耳道骨増生（外骨腫）切除術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7,670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8,440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K293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耳介悪性腫瘍手術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16,390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19,180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K294</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外耳道悪性腫瘍手術（悪性外耳道炎手術を含む。）</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30,420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35,590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K296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耳介形成手術　耳介軟骨形成を要するもの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14,570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16,760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K297</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外耳道形成手術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15,550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17,110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K298</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外耳道造設術・閉鎖症手術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29,410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35,290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K302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上鼓室開放術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8,620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10,950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K303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上鼓室乳突洞開放術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17,910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20,600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K304</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乳突洞開放術（アントロトミー）</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8,850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11,240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K305</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乳突削開術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17,750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20,410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K306</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錐体部手術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33,120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38,090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K313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中耳、側頭骨腫瘍摘出術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33,970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37,370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K314 1</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中耳悪性腫瘍手術　切除</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35,490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41,520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K316</a:t>
                      </a:r>
                    </a:p>
                  </a:txBody>
                  <a:tcPr marL="9525" marR="9525" marT="9525" marB="0" anchor="ctr"/>
                </a:tc>
                <a:tc>
                  <a:txBody>
                    <a:bodyPr/>
                    <a:lstStyle/>
                    <a:p>
                      <a:pPr algn="l" fontAlgn="ctr"/>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Ｓ</a:t>
                      </a: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状洞血栓（静脈炎）手術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22,480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24,730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144</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931664225"/>
      </p:ext>
    </p:extLst>
  </p:cSld>
  <p:clrMapOvr>
    <a:masterClrMapping/>
  </p:clrMapOvr>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0472" y="769104"/>
          <a:ext cx="9505056" cy="5749993"/>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K317</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中耳根治手術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30,760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35,370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K325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迷路摘出術　部分摘出（膜迷路摘出術を含む。）</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24,510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26,960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K334-2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鼻骨変形治癒骨折矯正術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19,100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21,010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K338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鼻甲介切除術　その他のもの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2,310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K340-7</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内視鏡下鼻・副鼻腔手術</a:t>
                      </a: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Ⅴ</a:t>
                      </a: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型（拡大副鼻腔手術）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40,000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44,000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K343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鼻副鼻腔悪性腫瘍手術　全摘</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42,470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49,690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K345</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萎縮性鼻炎手術（両側）</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18,250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20,080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K362-2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経上顎洞的顎動脈結紮術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26,030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28,630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K364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汎副鼻腔根治手術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14,500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16,680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K371 4</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上咽頭腫瘍摘出術　外切開によるもの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15,080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16,590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K372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中咽頭腫瘍摘出術　外切開によるもの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14,430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15,870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K373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下咽頭腫瘍摘出術　外切開によるもの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14,820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16,300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K374</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咽頭悪性腫瘍手術（軟口蓋悪性腫瘍手術を含む。）</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28,970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35,340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K375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鼻咽腔線維腫手術　摘出</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31,430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36,140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K375-2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鼻咽腔閉鎖術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21,630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23,790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K376</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上咽頭悪性腫瘍手術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35,830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K379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副咽頭間隙腫瘍摘出術　経頸部によるもの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26,000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28,600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K379 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副咽頭間隙腫瘍摘出術　経側頭下窩によるもの（下顎離断によるものを含む。）</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48,000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55,200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K379-2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副咽頭間隙悪性腫瘍摘出術　経頸部によるもの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39,000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47,580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145</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2898900225"/>
      </p:ext>
    </p:extLst>
  </p:cSld>
  <p:clrMapOvr>
    <a:masterClrMapping/>
  </p:clrMapOvr>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0472" y="769098"/>
          <a:ext cx="9505056" cy="6024197"/>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K379-2 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副咽頭間隙悪性腫瘍摘出術　経側頭下窩によるもの（下顎離断によるものを含む。）</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75,000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91,500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K391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気管異物除去術　開胸手術によるもの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37,690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43,340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K394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喉頭悪性腫瘍手術　全摘</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52,220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63,710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K398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喉頭狭窄症手術　前方開大術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21,290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23,420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K398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喉頭狭窄症手術　前壁形成手術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20,450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22,500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K399</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気管狭窄症手術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32,620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37,510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K403 1</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気管形成手術（管状気管、気管移植等）　頸部からのもの</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43,430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49,940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K407 3 </a:t>
                      </a: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ロ</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顎・口蓋裂形成手術　顎裂を伴うもの　両側</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29,040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31,940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K410</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口腔底悪性腫瘍手術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24,050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28,140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K412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頬粘膜悪性腫瘍手術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22,490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26,310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K414</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舌根甲状腺腫摘出術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8,520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9,800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K415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舌悪性腫瘍手術　切除</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18,810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22,010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K415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舌悪性腫瘍手術　亜全摘</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64,160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75,070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K422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口唇悪性腫瘍手術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33,010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K424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頬悪性腫瘍手術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17,900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20,940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K425</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口腔、顎、顔面悪性腫瘍切除術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89,100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108,700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K426 3</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口唇裂形成手術（片側）　鼻腔底形成を伴う場合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22,140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24,350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K426-2 3</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口唇裂形成手術（両側）　鼻腔底形成を伴う場合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33,290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36,620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K427-2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頬骨変形治癒骨折矯正術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35,100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38,610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K429 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下顎骨折観血的手術　両側</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24,840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27,320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146</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2171187094"/>
      </p:ext>
    </p:extLst>
  </p:cSld>
  <p:clrMapOvr>
    <a:masterClrMapping/>
  </p:clrMapOvr>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2332" y="875540"/>
          <a:ext cx="9505056" cy="5862156"/>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K431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顎関節脱臼観血的手術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23,830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26,210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K434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顔面多発骨折観血的手術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34,520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39,700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K434-2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顔面多発骨折</a:t>
                      </a:r>
                      <a:r>
                        <a:rPr lang="zh-TW" altLang="en-US" sz="1400" b="1" i="0" u="none" strike="noStrike" dirty="0" smtClean="0">
                          <a:solidFill>
                            <a:srgbClr val="0070C0"/>
                          </a:solidFill>
                          <a:effectLst/>
                          <a:latin typeface="ＭＳ ゴシック" panose="020B0609070205080204" pitchFamily="49" charset="-128"/>
                          <a:ea typeface="ＭＳ ゴシック" panose="020B0609070205080204" pitchFamily="49" charset="-128"/>
                        </a:rPr>
                        <a:t>変形</a:t>
                      </a:r>
                      <a:r>
                        <a:rPr lang="ja-JP" altLang="en-US" sz="1400" b="1" i="0" u="none" strike="noStrike" smtClean="0">
                          <a:solidFill>
                            <a:srgbClr val="0070C0"/>
                          </a:solidFill>
                          <a:effectLst/>
                          <a:latin typeface="ＭＳ ゴシック" panose="020B0609070205080204" pitchFamily="49" charset="-128"/>
                          <a:ea typeface="ＭＳ ゴシック" panose="020B0609070205080204" pitchFamily="49" charset="-128"/>
                        </a:rPr>
                        <a:t>治癒</a:t>
                      </a:r>
                      <a:r>
                        <a:rPr lang="zh-TW" altLang="en-US" sz="1400" b="1" i="0" u="none" strike="noStrike" smtClean="0">
                          <a:solidFill>
                            <a:srgbClr val="0070C0"/>
                          </a:solidFill>
                          <a:effectLst/>
                          <a:latin typeface="ＭＳ ゴシック" panose="020B0609070205080204" pitchFamily="49" charset="-128"/>
                          <a:ea typeface="ＭＳ ゴシック" panose="020B0609070205080204" pitchFamily="49" charset="-128"/>
                        </a:rPr>
                        <a:t>矯正術</a:t>
                      </a:r>
                      <a:endPar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41,420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47,630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K438</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下顎骨離断術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23,600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27,140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K439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下顎骨悪性腫瘍手術　切除</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32,550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40,360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K439 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下顎骨悪性腫瘍手術　切断</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43,410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53,830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K441</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上顎骨全摘術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33,120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38,750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K442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上顎骨悪性腫瘍手術　切除</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34,420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K442 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上顎骨悪性腫瘍手術　全摘</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56,130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68,480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K443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上顎骨形成術　単純な場合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21,130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23,240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K443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上顎骨形成術　複雑な場合及び２次的再建の場合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41,370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45,510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K444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下顎骨形成術　短縮又は伸長の場合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22,310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25,660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K444 3</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下顎骨形成術　再建の場合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36,080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43,300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K444-2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下顎骨延長術　片側</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22,310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25,660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K444-2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下顎骨延長術　両側</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33,460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40,150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K446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顎関節授動術　顎関節鏡下授動術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7,310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8,770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K446 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顎関節授動術　開放授動術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22,820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25,100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K447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顎関節円板整位術　顎関節鏡下円板整位術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18,810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20,690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K455</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顎下腺悪性腫瘍手術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33,010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K457 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耳下腺腫瘍摘出術　耳下腺深葉摘出術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31,100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34,210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147</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2676031193"/>
      </p:ext>
    </p:extLst>
  </p:cSld>
  <p:clrMapOvr>
    <a:masterClrMapping/>
  </p:clrMapOvr>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2332" y="900391"/>
          <a:ext cx="9505056" cy="5749993"/>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K458 1</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耳下腺悪性腫瘍手術　切除</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33,010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K458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耳下腺悪性腫瘍手術　全摘</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37,620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44,020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K462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バセドウ甲状腺全摘（亜全摘）術（両葉）</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20,800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22,880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K463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甲状腺悪性腫瘍手術　全摘及び亜全摘</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30,810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33,790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K468</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頸肋切除術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10,580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12,700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K469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頸部郭清術　片側</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20,960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23,060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K469 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頸部郭清術　両側</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28,900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34,680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K470</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頸部悪性腫瘍手術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35,830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41,920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K476-3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動脈（皮）弁及び筋（皮）弁を用いた乳房再建術（乳房切除後）　一次的に行うもの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42,710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49,120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K481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肋骨骨折観血的手術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7,830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8,610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K484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胸壁悪性腫瘍摘出術　胸壁形成手術を併施するもの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47,860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56,000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K487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漏斗胸手術　胸骨翻転法によるもの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33,970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37,370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K488-4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胸腔鏡下試験切除術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13,500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15,800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K497-2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膿胸腔有茎大網充填術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49,650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57,100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K501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乳糜胸手術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12,530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14,410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K502-3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胸腔鏡下縦隔切開術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26,750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31,300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K502-4</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拡大胸腺摘出術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31,710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32,270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K507</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肺膿瘍切開排膿術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31,030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K510-3</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気管支鏡下レーザー腫瘍焼灼術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8,710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10,020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148</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3012406223"/>
      </p:ext>
    </p:extLst>
  </p:cSld>
  <p:clrMapOvr>
    <a:masterClrMapping/>
  </p:clrMapOvr>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21474" y="836712"/>
          <a:ext cx="9505056" cy="5862156"/>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K511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肺切除術　楔状部分切除</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23,520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27,520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K514-4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同種死体肺移植術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119,000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139,230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K514-6</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生体部分肺移植術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100,980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130,260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K515</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肺剥皮術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29,640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32,600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K517</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肺縫縮術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23,520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28,220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K521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食道周囲膿瘍切開誘導術　開胸手術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26,030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K521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食道周囲膿瘍切開誘導術　胸骨切開によるもの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16,900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19,440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K522-3</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食道空置バイパス作成術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54,020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65,900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K523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食道異物摘出術　頸部手術によるもの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25,350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27,890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K524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食道憩室切除術　頸部手術によるもの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22,480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24,730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K524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食道憩室切除術　開胸によるもの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31,430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34,570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K524-2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胸腔鏡下食道憩室切除術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34,130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39,930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K526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食道腫瘍摘出術　開胸又は開腹手術によるもの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34,140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37,550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K531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食道切除後２次的再建術　消化管利用によるもの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54,960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64,300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K532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食道・胃静脈瘤手術　血行遮断術を主とするもの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34,240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37,620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K532-3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腹腔鏡下食道静脈瘤手術（胃上部血行遮断術）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38,340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46,770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K535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胸腹裂孔ヘルニア手術　経胸又は経腹</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26,870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29,560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K535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胸腹裂孔ヘルニア手術　経胸及び経腹</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35,490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39,040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K537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食道裂孔ヘルニア手術　経胸及び経腹</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34,810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38,290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K557-3</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弁輪拡大術を伴う大動脈弁置換術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129,380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157,840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149</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40628144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0536" y="822295"/>
            <a:ext cx="4972504"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smtClean="0">
                <a:solidFill>
                  <a:srgbClr val="000000"/>
                </a:solidFill>
              </a:rPr>
              <a:t>２．改定の基本的視点と具体的方向性⑦</a:t>
            </a:r>
            <a:endParaRPr lang="en-US" altLang="ja-JP" sz="2200" dirty="0" smtClean="0">
              <a:solidFill>
                <a:srgbClr val="000000"/>
              </a:solidFill>
            </a:endParaRPr>
          </a:p>
        </p:txBody>
      </p:sp>
      <p:sp>
        <p:nvSpPr>
          <p:cNvPr id="7" name="Rectangle 4"/>
          <p:cNvSpPr>
            <a:spLocks noChangeArrowheads="1"/>
          </p:cNvSpPr>
          <p:nvPr/>
        </p:nvSpPr>
        <p:spPr bwMode="auto">
          <a:xfrm>
            <a:off x="340537" y="1196753"/>
            <a:ext cx="9360827" cy="3498394"/>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ts val="600"/>
              </a:spcBef>
              <a:spcAft>
                <a:spcPct val="0"/>
              </a:spcAft>
              <a:defRPr/>
            </a:pPr>
            <a:r>
              <a:rPr lang="ja-JP" altLang="en-US" sz="2000" b="1" u="sng" dirty="0" smtClean="0">
                <a:solidFill>
                  <a:srgbClr val="000000"/>
                </a:solidFill>
                <a:latin typeface="ＭＳ Ｐゴシック"/>
              </a:rPr>
              <a:t>（４）効率化・適正化を通じて制度の持続可能性を高める視点</a:t>
            </a:r>
            <a:endParaRPr lang="en-US" altLang="ja-JP" sz="2000" b="1" dirty="0">
              <a:solidFill>
                <a:srgbClr val="000000"/>
              </a:solidFill>
              <a:latin typeface="ＭＳ Ｐゴシック"/>
            </a:endParaRPr>
          </a:p>
          <a:p>
            <a:pPr fontAlgn="base">
              <a:spcBef>
                <a:spcPts val="600"/>
              </a:spcBef>
              <a:spcAft>
                <a:spcPct val="0"/>
              </a:spcAft>
              <a:defRPr/>
            </a:pPr>
            <a:r>
              <a:rPr kumimoji="0" lang="ja-JP" altLang="en-US" u="heavy" kern="0" dirty="0" smtClean="0">
                <a:solidFill>
                  <a:prstClr val="black"/>
                </a:solidFill>
                <a:uFill>
                  <a:solidFill>
                    <a:srgbClr val="FF0000"/>
                  </a:solidFill>
                </a:uFill>
                <a:latin typeface="ＭＳ Ｐゴシック"/>
              </a:rPr>
              <a:t>エ　　患者本位の医薬分業を実現するための調剤報酬の見直し</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　　服薬情報の一元的把握とそれに基づく薬学的管理・指導が行われるよう、</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かかりつけ薬剤師・薬局の機能を評価するとともに、かかりつけ機能を発揮できていない</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いわゆる門前薬局の評価の適正化等を推進。</a:t>
            </a:r>
            <a:endParaRPr kumimoji="0" lang="en-US" altLang="ja-JP" kern="0" dirty="0" smtClean="0">
              <a:solidFill>
                <a:prstClr val="black"/>
              </a:solidFill>
              <a:latin typeface="ＭＳ Ｐゴシック"/>
            </a:endParaRPr>
          </a:p>
          <a:p>
            <a:pPr fontAlgn="base">
              <a:spcAft>
                <a:spcPct val="0"/>
              </a:spcAft>
              <a:defRPr/>
            </a:pPr>
            <a:r>
              <a:rPr kumimoji="0" lang="ja-JP" altLang="en-US" u="heavy" kern="0" dirty="0" smtClean="0">
                <a:solidFill>
                  <a:prstClr val="black"/>
                </a:solidFill>
                <a:uFill>
                  <a:solidFill>
                    <a:srgbClr val="FF0000"/>
                  </a:solidFill>
                </a:uFill>
                <a:latin typeface="ＭＳ Ｐゴシック"/>
              </a:rPr>
              <a:t>オ　　重症化予防の取組の推進</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　　 重症化予防に向けて、疾患の進展の阻止や合併症の予防、早期治療の取組を推進。</a:t>
            </a:r>
            <a:endParaRPr kumimoji="0" lang="en-US" altLang="ja-JP" kern="0" dirty="0" smtClean="0">
              <a:solidFill>
                <a:prstClr val="black"/>
              </a:solidFill>
              <a:latin typeface="ＭＳ Ｐゴシック"/>
            </a:endParaRPr>
          </a:p>
          <a:p>
            <a:pPr fontAlgn="base">
              <a:spcAft>
                <a:spcPct val="0"/>
              </a:spcAft>
              <a:defRPr/>
            </a:pPr>
            <a:r>
              <a:rPr kumimoji="0" lang="ja-JP" altLang="en-US" u="heavy" kern="0" dirty="0" smtClean="0">
                <a:solidFill>
                  <a:prstClr val="black"/>
                </a:solidFill>
                <a:uFill>
                  <a:solidFill>
                    <a:srgbClr val="FF0000"/>
                  </a:solidFill>
                </a:uFill>
                <a:latin typeface="ＭＳ Ｐゴシック"/>
              </a:rPr>
              <a:t>カ　　医薬品、医療機器、検査等の適正な評価</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医薬品、医療機器、検査等について、市場実勢価格を踏まえた適正な評価を行うとともに、</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相対的に治療効果が低くなった技術については置き換えが進むよう、適正な評価について</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検討。</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　　 また、医薬品や医療機器等の費用対効果評価の試行的導入について検討。</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9162"/>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15</a:t>
            </a:fld>
            <a:endParaRPr lang="ja-JP" altLang="en-US" dirty="0">
              <a:solidFill>
                <a:prstClr val="black"/>
              </a:solidFill>
              <a:latin typeface="Calibri"/>
            </a:endParaRPr>
          </a:p>
        </p:txBody>
      </p:sp>
    </p:spTree>
    <p:extLst>
      <p:ext uri="{BB962C8B-B14F-4D97-AF65-F5344CB8AC3E}">
        <p14:creationId xmlns:p14="http://schemas.microsoft.com/office/powerpoint/2010/main" val="4006839679"/>
      </p:ext>
    </p:extLst>
  </p:cSld>
  <p:clrMapOvr>
    <a:masterClrMapping/>
  </p:clrMapOvr>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16141" y="842280"/>
          <a:ext cx="9505056" cy="5749993"/>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K562 1</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動脈管開存症手術　経皮的動脈管開存閉鎖術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16,510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18,990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K565</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巨大側副血管手術（肺内肺動脈統合術）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71,550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90,870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K569</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三尖弁手術（エプスタイン氏奇形、ウール氏病手術）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90,120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103,640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K570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肺動脈狭窄症、純型肺動脈弁閉鎖症手術　肺動脈弁切開術（単独のもの）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32,500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35,750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K570-2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経皮的肺動脈弁拡張術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31,280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34,410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K573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心房中隔欠損作成術　経皮的心房中隔欠損作成術（ラシュキンド法）</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11,660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13,410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K573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心房中隔欠損作成術　心房中隔欠損作成術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33,540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36,900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K599-3</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両室ペーシング機能付き植込型除細動器移植術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32,000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35,200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K601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人工心肺（１日につき）　初日</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24,500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26,950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K609 3</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動脈血栓内膜摘出術　その他のもの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25,860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28,450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K610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動脈形成術、吻合術　頭蓋内動脈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81,720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99,700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K610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動脈形成術、吻合術　胸腔内動脈（大動脈を除く。）</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47,790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52,570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K610 5</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動脈形成術、吻合術　その他の動脈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18,080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21,700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K615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血管塞栓術（頭部、胸腔、腹腔内血管等） 止血術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19,260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23,110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K615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血管塞栓術（頭部、胸腔、腹腔内血管等） 選択的動脈化学塞栓術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18,220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20,040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K615 3</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血管塞栓術（頭部、胸腔、腹腔内血管等） その他のもの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16,930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18,620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K616</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四肢の血管拡張術・血栓除去術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20,540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22,590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K627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リンパ節群郭清術　頸部（深在性）</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18,250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20,080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K627 5</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リンパ節群郭清術　胸骨旁</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18,250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20,080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150</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349517876"/>
      </p:ext>
    </p:extLst>
  </p:cSld>
  <p:clrMapOvr>
    <a:masterClrMapping/>
  </p:clrMapOvr>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0472" y="769104"/>
          <a:ext cx="9505056" cy="5749993"/>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K627 7</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リンパ節群郭清術　後腹膜</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37,620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41,380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K627 8</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リンパ節群郭清術　骨盤</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24,360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26,800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K627-2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腹腔鏡下骨盤内リンパ節群郭清術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28,460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36,140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K635</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胸水・腹水濾過濃縮再静注法</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4,160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K639-3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腹腔鏡下汎発性腹膜炎手術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16,460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19,260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K640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腸間膜損傷手術　腸管切除を伴うもの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24,440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26,880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K648</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胃切開術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9,970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10,970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K649-2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腹腔鏡下胃吊上げ固定術（胃下垂症手術）、胃捻転症手術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15,900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18,600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K655-2 1</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腹腔鏡下胃切除術　単純切除術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34,950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40,890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K655-5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腹腔鏡下噴門側胃切除術　単純切除術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44,270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54,010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K656-2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腹腔鏡下胃縮小術（スリーブ状切除によるもの）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36,410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40,050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K659-2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腹腔鏡下食道下部迷走神経切断術（幹迷切）</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21,780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25,480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K667</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噴門形成術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15,440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16,980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K671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胆管切開結石摘出術（チューブ挿入を含む。）　胆嚢摘出を含まないもの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24,440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26,880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K672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胆嚢摘出術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20,960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23,060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K674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総胆管拡張症手術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41,320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49,580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K675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胆嚢悪性腫瘍手術　胆嚢に限局するもの（リンパ節郭清を含む。）</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38,910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45,520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K675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胆嚢悪性腫瘍手術　肝切除（亜区域切除以上）を伴うもの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47,370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57,790</a:t>
                      </a:r>
                    </a:p>
                  </a:txBody>
                  <a:tcPr marL="9525" marR="9525" marT="9525" marB="0" anchor="ctr"/>
                </a:tc>
              </a:tr>
              <a:tr h="274204">
                <a:tc>
                  <a:txBody>
                    <a:bodyPr/>
                    <a:lstStyle/>
                    <a:p>
                      <a:pPr algn="l" fontAlgn="b"/>
                      <a:r>
                        <a:rPr lang="en-US" sz="1400" b="1" i="0" u="none" strike="noStrike" dirty="0" smtClean="0">
                          <a:solidFill>
                            <a:srgbClr val="0070C0"/>
                          </a:solidFill>
                          <a:effectLst/>
                          <a:latin typeface="ＭＳ ゴシック" panose="020B0609070205080204" pitchFamily="49" charset="-128"/>
                          <a:ea typeface="ＭＳ ゴシック" panose="020B0609070205080204" pitchFamily="49" charset="-128"/>
                        </a:rPr>
                        <a:t>K677</a:t>
                      </a:r>
                      <a:r>
                        <a:rPr lang="en-US" sz="1400" b="1" i="0" u="none" strike="noStrike" baseline="0" dirty="0" smtClean="0">
                          <a:solidFill>
                            <a:srgbClr val="0070C0"/>
                          </a:solidFill>
                          <a:effectLst/>
                          <a:latin typeface="ＭＳ ゴシック" panose="020B0609070205080204" pitchFamily="49" charset="-128"/>
                          <a:ea typeface="ＭＳ ゴシック" panose="020B0609070205080204" pitchFamily="49" charset="-128"/>
                        </a:rPr>
                        <a:t> 2</a:t>
                      </a:r>
                      <a:endParaRPr 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胆管悪性腫瘍</a:t>
                      </a:r>
                      <a:r>
                        <a:rPr lang="zh-TW" altLang="en-US" sz="1400" b="1" i="0" u="none" strike="noStrike" dirty="0" smtClean="0">
                          <a:solidFill>
                            <a:srgbClr val="0070C0"/>
                          </a:solidFill>
                          <a:effectLst/>
                          <a:latin typeface="ＭＳ ゴシック" panose="020B0609070205080204" pitchFamily="49" charset="-128"/>
                          <a:ea typeface="ＭＳ ゴシック" panose="020B0609070205080204" pitchFamily="49" charset="-128"/>
                        </a:rPr>
                        <a:t>手術</a:t>
                      </a:r>
                      <a:r>
                        <a:rPr lang="ja-JP" altLang="en-US" sz="1400" b="1" i="0" u="none" strike="noStrike" dirty="0" smtClean="0">
                          <a:solidFill>
                            <a:srgbClr val="0070C0"/>
                          </a:solidFill>
                          <a:effectLst/>
                          <a:latin typeface="ＭＳ ゴシック" panose="020B0609070205080204" pitchFamily="49" charset="-128"/>
                          <a:ea typeface="ＭＳ ゴシック" panose="020B0609070205080204" pitchFamily="49" charset="-128"/>
                        </a:rPr>
                        <a:t>　その他のもの</a:t>
                      </a:r>
                      <a:endPar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endParaRP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72,390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84,700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151</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1086075341"/>
      </p:ext>
    </p:extLst>
  </p:cSld>
  <p:clrMapOvr>
    <a:masterClrMapping/>
  </p:clrMapOvr>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20705" y="836712"/>
          <a:ext cx="9505056" cy="5862156"/>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K682-4</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超音波内視鏡下瘻孔形成術（腹腔内膿瘍に対するもの）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21,320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23,450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K695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肝切除術　亜区域切除</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46,130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56,280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K695 4</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肝切除術　１区域切除（外側区域切除を除く。）</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49,750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60,700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K697-4</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移植用部分肝採取術（生体）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72,000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82,800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K697-5</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生体部分肝移植術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145,610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189,290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K702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膵体尾部腫瘍切除術　リンパ節・神経叢郭清等を伴う腫瘍切除術の場合</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46,880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57,190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K704</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膵全摘術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91,990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103,030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K709-2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移植用膵採取術（死体）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63,310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77,240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K711</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脾摘出術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28,210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31,030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K719-2 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腹腔鏡下結腸切除術　全切除、亜全切除</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51,750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59,510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K719-3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腹腔鏡下結腸悪性腫瘍切除術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51,750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59,510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K719-5</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全結腸・直腸切除嚢肛門吻合術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42,510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51,860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K734-2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腹腔鏡下腸回転異常症手術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22,910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26,800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K742-2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腹腔鏡下直腸脱手術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25,810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30,200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K751-2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仙尾部奇形腫手術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42,680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46,950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K755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副腎腫瘍摘出術　皮質腫瘍</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35,830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39,410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K755 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副腎腫瘍摘出術　髄質腫瘍（褐色細胞腫）</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42,930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47,020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K769</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腎部分切除術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32,620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35,880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K776</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腎（腎盂）皮膚瘻閉鎖術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25,350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27,890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K786</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尿管膀胱吻合術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19,370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21,310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152</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3630641612"/>
      </p:ext>
    </p:extLst>
  </p:cSld>
  <p:clrMapOvr>
    <a:masterClrMapping/>
  </p:clrMapOvr>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0472" y="769098"/>
          <a:ext cx="9505056" cy="5862156"/>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K789</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尿管腸膀胱吻合術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40,390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46,450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K790</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尿管皮膚瘻造設術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12,910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14,200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K791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尿管皮膚瘻閉鎖術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25,860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28,450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K801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膀胱単純摘除術　腸管利用の尿路変更を行うもの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48,650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59,350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K801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膀胱単純摘除術　その他のもの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44,790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51,510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K802-2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膀胱脱手術　その他のもの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16,860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19,390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K802-5</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腹腔鏡下膀胱部分切除術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14,710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18,680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K802-6</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腹腔鏡下膀胱脱手術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34,980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40,930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K803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膀胱悪性腫瘍手術　切除</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29,190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34,150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K804-2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腹腔鏡下尿膜管摘出術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15,050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18,360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K807</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膀胱腟瘻閉鎖術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25,180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27,700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K808</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膀胱腸瘻閉鎖術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25,180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27,700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K809</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膀胱子宮瘻閉鎖術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33,800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37,180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K809-3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腹腔鏡下膀胱内手術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32,000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37,440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K810</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ボアリー氏手術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35,150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36,840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K811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腸管利用膀胱拡大術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41,910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48,200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K812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回腸（結腸）導管造設術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43,100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49,570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K812-2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排泄腔外反症手術　外反膀胱閉鎖術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64,030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70,430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K817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尿道悪性腫瘍摘出術　摘出</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27,550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32,230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K817 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尿道悪性腫瘍摘出術　内視鏡による場合</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20,110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23,130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153</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3683970737"/>
      </p:ext>
    </p:extLst>
  </p:cSld>
  <p:clrMapOvr>
    <a:masterClrMapping/>
  </p:clrMapOvr>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表 9"/>
          <p:cNvGraphicFramePr>
            <a:graphicFrameLocks noGrp="1"/>
          </p:cNvGraphicFramePr>
          <p:nvPr>
            <p:extLst/>
          </p:nvPr>
        </p:nvGraphicFramePr>
        <p:xfrm>
          <a:off x="202332" y="836712"/>
          <a:ext cx="9505056" cy="5201585"/>
        </p:xfrm>
        <a:graphic>
          <a:graphicData uri="http://schemas.openxmlformats.org/drawingml/2006/table">
            <a:tbl>
              <a:tblPr firstRow="1" bandRow="1">
                <a:tableStyleId>{00A15C55-8517-42AA-B614-E9B94910E393}</a:tableStyleId>
              </a:tblPr>
              <a:tblGrid>
                <a:gridCol w="920651"/>
                <a:gridCol w="5770908"/>
                <a:gridCol w="1444769"/>
                <a:gridCol w="1368728"/>
              </a:tblGrid>
              <a:tr h="378076">
                <a:tc>
                  <a:txBody>
                    <a:bodyPr/>
                    <a:lstStyle/>
                    <a:p>
                      <a:pPr algn="ctr">
                        <a:lnSpc>
                          <a:spcPts val="1500"/>
                        </a:lnSpc>
                      </a:pPr>
                      <a:r>
                        <a:rPr kumimoji="1" lang="ja-JP" altLang="en-US" sz="1200" b="0" dirty="0" smtClean="0"/>
                        <a:t>区分番号</a:t>
                      </a:r>
                      <a:endParaRPr kumimoji="1" lang="ja-JP" altLang="en-US" sz="1200" b="0" dirty="0"/>
                    </a:p>
                  </a:txBody>
                  <a:tcPr marL="99060" marR="99060" anchor="ctr"/>
                </a:tc>
                <a:tc>
                  <a:txBody>
                    <a:bodyPr/>
                    <a:lstStyle/>
                    <a:p>
                      <a:pPr algn="ctr">
                        <a:lnSpc>
                          <a:spcPts val="1500"/>
                        </a:lnSpc>
                      </a:pPr>
                      <a:r>
                        <a:rPr kumimoji="1" lang="ja-JP" altLang="en-US" sz="1400" b="0" dirty="0" smtClean="0"/>
                        <a:t>手術名</a:t>
                      </a:r>
                      <a:endParaRPr kumimoji="1" lang="ja-JP" altLang="en-US" sz="1400" b="0" dirty="0"/>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現行</a:t>
                      </a:r>
                      <a:endParaRPr kumimoji="1" lang="en-US" altLang="ja-JP" sz="1400" b="0" dirty="0" smtClean="0">
                        <a:latin typeface="ＭＳ ゴシック" pitchFamily="49" charset="-128"/>
                        <a:ea typeface="ＭＳ ゴシック" pitchFamily="49" charset="-128"/>
                      </a:endParaRPr>
                    </a:p>
                  </a:txBody>
                  <a:tcPr marL="99060" marR="99060" anchor="ctr"/>
                </a:tc>
                <a:tc>
                  <a:txBody>
                    <a:bodyPr/>
                    <a:lstStyle/>
                    <a:p>
                      <a:pPr algn="ctr">
                        <a:lnSpc>
                          <a:spcPts val="1500"/>
                        </a:lnSpc>
                      </a:pPr>
                      <a:r>
                        <a:rPr kumimoji="1" lang="ja-JP" altLang="en-US" sz="1400" b="0" dirty="0" smtClean="0">
                          <a:latin typeface="ＭＳ ゴシック" pitchFamily="49" charset="-128"/>
                          <a:ea typeface="ＭＳ ゴシック" pitchFamily="49" charset="-128"/>
                        </a:rPr>
                        <a:t>改定</a:t>
                      </a:r>
                      <a:endParaRPr kumimoji="1" lang="en-US" altLang="ja-JP" sz="1400" b="0" dirty="0" smtClean="0">
                        <a:latin typeface="ＭＳ ゴシック" pitchFamily="49" charset="-128"/>
                        <a:ea typeface="ＭＳ ゴシック" pitchFamily="49" charset="-128"/>
                      </a:endParaRPr>
                    </a:p>
                  </a:txBody>
                  <a:tcPr marL="99060" marR="9906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K819-2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陰茎形成術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33,790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43,930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K827 1</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陰茎悪性腫瘍手術　陰茎切除</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18,590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21,750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K828-2 1</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陰茎持続勃起症手術　亀頭－陰茎海綿体瘻作成術（ウィンター法）によるもの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4,060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4,670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K836</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停留精巣固定術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8,470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9,740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K836-2</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腹腔鏡下腹腔内停留精巣陰嚢内固定術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31,770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37,170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K850 2</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女子外性器悪性腫瘍手術　皮膚移植（筋皮弁使用）を行った場合</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54,020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63,200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K857</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腟壁悪性腫瘍手術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29,190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37,070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K858</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腟腸瘻閉鎖術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31,940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35,130</a:t>
                      </a:r>
                    </a:p>
                  </a:txBody>
                  <a:tcPr marL="9525" marR="9525" marT="9525" marB="0" anchor="ctr"/>
                </a:tc>
              </a:tr>
              <a:tr h="274204">
                <a:tc>
                  <a:txBody>
                    <a:bodyPr/>
                    <a:lstStyle/>
                    <a:p>
                      <a:pPr algn="l" fontAlgn="b"/>
                      <a:r>
                        <a:rPr lang="en-US" sz="1400" b="1" i="0" u="none" strike="noStrike">
                          <a:solidFill>
                            <a:srgbClr val="0070C0"/>
                          </a:solidFill>
                          <a:effectLst/>
                          <a:latin typeface="ＭＳ ゴシック" panose="020B0609070205080204" pitchFamily="49" charset="-128"/>
                          <a:ea typeface="ＭＳ ゴシック" panose="020B0609070205080204" pitchFamily="49" charset="-128"/>
                        </a:rPr>
                        <a:t>K859 4</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造腟術、腟閉鎖症術　腸管形成によるもの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40,900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47,040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K860</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腟壁形成手術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7,160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7,880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K881</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腹壁子宮瘻手術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21,130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23,240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K882</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重複子宮、双角子宮手術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22,980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25,280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K884</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奇形子宮形成手術（ストラスマン手術）</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21,130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23,240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K887-4</a:t>
                      </a:r>
                    </a:p>
                  </a:txBody>
                  <a:tcPr marL="9525" marR="9525" marT="9525" marB="0" anchor="ctr"/>
                </a:tc>
                <a:tc>
                  <a:txBody>
                    <a:bodyPr/>
                    <a:lstStyle/>
                    <a:p>
                      <a:pPr algn="l" fontAlgn="ctr"/>
                      <a:r>
                        <a:rPr lang="zh-TW"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腹腔鏡下多嚢胞性卵巣焼灼術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20,620</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24,130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K890-3</a:t>
                      </a:r>
                    </a:p>
                  </a:txBody>
                  <a:tcPr marL="9525" marR="9525" marT="9525" marB="0" anchor="ctr"/>
                </a:tc>
                <a:tc>
                  <a:txBody>
                    <a:bodyPr/>
                    <a:lstStyle/>
                    <a:p>
                      <a:pPr algn="l" fontAlgn="ctr"/>
                      <a:r>
                        <a:rPr lang="zh-TW" altLang="en-US" sz="1400" b="1" i="0" u="none" strike="noStrike">
                          <a:solidFill>
                            <a:srgbClr val="0070C0"/>
                          </a:solidFill>
                          <a:effectLst/>
                          <a:latin typeface="ＭＳ ゴシック" panose="020B0609070205080204" pitchFamily="49" charset="-128"/>
                          <a:ea typeface="ＭＳ ゴシック" panose="020B0609070205080204" pitchFamily="49" charset="-128"/>
                        </a:rPr>
                        <a:t>腹腔鏡下卵管形成術</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42,120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46,410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K903 2</a:t>
                      </a:r>
                    </a:p>
                  </a:txBody>
                  <a:tcPr marL="9525" marR="9525" marT="9525" marB="0" anchor="ctr"/>
                </a:tc>
                <a:tc>
                  <a:txBody>
                    <a:bodyPr/>
                    <a:lstStyle/>
                    <a:p>
                      <a:pPr algn="l" fontAlgn="ctr"/>
                      <a:r>
                        <a:rPr lang="ja-JP" altLang="en-US" sz="1400" b="1" i="0" u="none" strike="noStrike">
                          <a:solidFill>
                            <a:srgbClr val="0070C0"/>
                          </a:solidFill>
                          <a:effectLst/>
                          <a:latin typeface="ＭＳ ゴシック" panose="020B0609070205080204" pitchFamily="49" charset="-128"/>
                          <a:ea typeface="ＭＳ ゴシック" panose="020B0609070205080204" pitchFamily="49" charset="-128"/>
                        </a:rPr>
                        <a:t>子宮破裂手術　子宮腟上部切断を行うもの</a:t>
                      </a:r>
                    </a:p>
                  </a:txBody>
                  <a:tcPr marL="9525" marR="9525" marT="9525" marB="0" anchor="ctr"/>
                </a:tc>
                <a:tc>
                  <a:txBody>
                    <a:bodyPr/>
                    <a:lstStyle/>
                    <a:p>
                      <a:pPr algn="r" fontAlgn="ctr"/>
                      <a:r>
                        <a:rPr lang="en-US" altLang="ja-JP" sz="1400" b="1" i="0" u="none" strike="noStrike">
                          <a:solidFill>
                            <a:srgbClr val="0070C0"/>
                          </a:solidFill>
                          <a:effectLst/>
                          <a:latin typeface="ＭＳ ゴシック" panose="020B0609070205080204" pitchFamily="49" charset="-128"/>
                          <a:ea typeface="ＭＳ ゴシック" panose="020B0609070205080204" pitchFamily="49" charset="-128"/>
                        </a:rPr>
                        <a:t>26,700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29,190</a:t>
                      </a:r>
                    </a:p>
                  </a:txBody>
                  <a:tcPr marL="9525" marR="9525" marT="9525" marB="0" anchor="ctr"/>
                </a:tc>
              </a:tr>
              <a:tr h="274204">
                <a:tc>
                  <a:txBody>
                    <a:bodyPr/>
                    <a:lstStyle/>
                    <a:p>
                      <a:pPr algn="l" fontAlgn="b"/>
                      <a:r>
                        <a:rPr 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K910-3</a:t>
                      </a:r>
                    </a:p>
                  </a:txBody>
                  <a:tcPr marL="9525" marR="9525" marT="9525" marB="0" anchor="ctr"/>
                </a:tc>
                <a:tc>
                  <a:txBody>
                    <a:bodyPr/>
                    <a:lstStyle/>
                    <a:p>
                      <a:pPr algn="l" fontAlgn="ctr"/>
                      <a:r>
                        <a:rPr lang="ja-JP" altLang="en-US" sz="1400" b="1" i="0" u="none" strike="noStrike" dirty="0">
                          <a:solidFill>
                            <a:srgbClr val="0070C0"/>
                          </a:solidFill>
                          <a:effectLst/>
                          <a:latin typeface="ＭＳ ゴシック" panose="020B0609070205080204" pitchFamily="49" charset="-128"/>
                          <a:ea typeface="ＭＳ ゴシック" panose="020B0609070205080204" pitchFamily="49" charset="-128"/>
                        </a:rPr>
                        <a:t>胎児胸腔・羊水腔シャント術（一連につき）</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10,800</a:t>
                      </a:r>
                    </a:p>
                  </a:txBody>
                  <a:tcPr marL="9525" marR="9525" marT="9525" marB="0" anchor="ctr"/>
                </a:tc>
                <a:tc>
                  <a:txBody>
                    <a:bodyPr/>
                    <a:lstStyle/>
                    <a:p>
                      <a:pPr algn="r" fontAlgn="ctr"/>
                      <a:r>
                        <a:rPr lang="en-US" altLang="ja-JP" sz="1400" b="1" i="0" u="none" strike="noStrike" dirty="0">
                          <a:solidFill>
                            <a:srgbClr val="0070C0"/>
                          </a:solidFill>
                          <a:effectLst/>
                          <a:latin typeface="ＭＳ ゴシック" panose="020B0609070205080204" pitchFamily="49" charset="-128"/>
                          <a:ea typeface="ＭＳ ゴシック" panose="020B0609070205080204" pitchFamily="49" charset="-128"/>
                        </a:rPr>
                        <a:t>11,880</a:t>
                      </a:r>
                    </a:p>
                  </a:txBody>
                  <a:tcPr marL="9525" marR="9525" marT="9525" marB="0" anchor="ctr"/>
                </a:tc>
              </a:tr>
            </a:tbl>
          </a:graphicData>
        </a:graphic>
      </p:graphicFrame>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154</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Tree>
    <p:extLst>
      <p:ext uri="{BB962C8B-B14F-4D97-AF65-F5344CB8AC3E}">
        <p14:creationId xmlns:p14="http://schemas.microsoft.com/office/powerpoint/2010/main" val="1326087674"/>
      </p:ext>
    </p:extLst>
  </p:cSld>
  <p:clrMapOvr>
    <a:masterClrMapping/>
  </p:clrMapOvr>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85059" y="874095"/>
            <a:ext cx="9719658" cy="1298161"/>
          </a:xfrm>
          <a:prstGeom prst="rect">
            <a:avLst/>
          </a:prstGeom>
          <a:solidFill>
            <a:srgbClr val="FFFFAF">
              <a:alpha val="49804"/>
            </a:srgbClr>
          </a:solidFill>
          <a:ln w="9525">
            <a:solidFill>
              <a:schemeClr val="tx1"/>
            </a:solidFill>
            <a:miter lim="800000"/>
            <a:headEnd/>
            <a:tailEnd/>
          </a:ln>
        </p:spPr>
        <p:txBody>
          <a:bodyPr/>
          <a:lstStyle/>
          <a:p>
            <a:r>
              <a:rPr lang="ja-JP" altLang="en-US" sz="2000" b="1" u="sng" dirty="0">
                <a:solidFill>
                  <a:prstClr val="black"/>
                </a:solidFill>
              </a:rPr>
              <a:t>（３）</a:t>
            </a:r>
            <a:r>
              <a:rPr lang="ja-JP" altLang="en-US" sz="2000" b="1" u="sng" dirty="0" smtClean="0">
                <a:solidFill>
                  <a:prstClr val="black"/>
                </a:solidFill>
              </a:rPr>
              <a:t>先進</a:t>
            </a:r>
            <a:r>
              <a:rPr lang="ja-JP" altLang="en-US" sz="2000" b="1" u="sng" dirty="0">
                <a:solidFill>
                  <a:prstClr val="black"/>
                </a:solidFill>
              </a:rPr>
              <a:t>医療会議の検討結果を踏まえた新規技術の保険導入</a:t>
            </a:r>
            <a:endParaRPr lang="en-US" altLang="ja-JP" sz="2000" dirty="0">
              <a:solidFill>
                <a:prstClr val="black"/>
              </a:solidFill>
            </a:endParaRPr>
          </a:p>
          <a:p>
            <a:r>
              <a:rPr lang="ja-JP" altLang="en-US" sz="1600" dirty="0">
                <a:solidFill>
                  <a:prstClr val="black"/>
                </a:solidFill>
              </a:rPr>
              <a:t>　</a:t>
            </a:r>
            <a:r>
              <a:rPr lang="ja-JP" altLang="en-US" dirty="0" smtClean="0">
                <a:solidFill>
                  <a:prstClr val="black"/>
                </a:solidFill>
                <a:latin typeface="ＭＳゴシック"/>
              </a:rPr>
              <a:t>平２７年６月３０日時点で先進医療告示に掲げられている先進</a:t>
            </a:r>
            <a:r>
              <a:rPr lang="ja-JP" altLang="en-US" dirty="0">
                <a:solidFill>
                  <a:prstClr val="black"/>
                </a:solidFill>
                <a:latin typeface="ＭＳゴシック"/>
              </a:rPr>
              <a:t>医療</a:t>
            </a:r>
            <a:r>
              <a:rPr lang="ja-JP" altLang="en-US" dirty="0" smtClean="0">
                <a:solidFill>
                  <a:prstClr val="black"/>
                </a:solidFill>
                <a:latin typeface="ＭＳゴシック"/>
              </a:rPr>
              <a:t>Ａ</a:t>
            </a:r>
            <a:r>
              <a:rPr lang="ja-JP" altLang="en-US" dirty="0">
                <a:solidFill>
                  <a:prstClr val="black"/>
                </a:solidFill>
                <a:latin typeface="ＭＳゴシック"/>
              </a:rPr>
              <a:t>：</a:t>
            </a:r>
            <a:r>
              <a:rPr lang="ja-JP" altLang="en-US" dirty="0" smtClean="0">
                <a:solidFill>
                  <a:prstClr val="black"/>
                </a:solidFill>
                <a:latin typeface="ＭＳゴシック"/>
              </a:rPr>
              <a:t>６１技術及び総括報告書の報告を終えている先進医療Ｂ：２技術に</a:t>
            </a:r>
            <a:r>
              <a:rPr lang="ja-JP" altLang="en-US" dirty="0">
                <a:solidFill>
                  <a:prstClr val="black"/>
                </a:solidFill>
                <a:latin typeface="ＭＳゴシック"/>
              </a:rPr>
              <a:t>ついて</a:t>
            </a:r>
            <a:r>
              <a:rPr lang="ja-JP" altLang="en-US" dirty="0" smtClean="0">
                <a:solidFill>
                  <a:prstClr val="black"/>
                </a:solidFill>
                <a:latin typeface="ＭＳゴシック"/>
              </a:rPr>
              <a:t>、先進医療会議・中医協において保険</a:t>
            </a:r>
            <a:r>
              <a:rPr lang="ja-JP" altLang="en-US" dirty="0">
                <a:solidFill>
                  <a:prstClr val="black"/>
                </a:solidFill>
                <a:latin typeface="ＭＳゴシック"/>
              </a:rPr>
              <a:t>導入等を検討</a:t>
            </a:r>
            <a:r>
              <a:rPr lang="ja-JP" altLang="en-US" dirty="0" smtClean="0">
                <a:solidFill>
                  <a:prstClr val="black"/>
                </a:solidFill>
                <a:latin typeface="ＭＳゴシック"/>
              </a:rPr>
              <a:t>し、</a:t>
            </a:r>
            <a:r>
              <a:rPr lang="ja-JP" altLang="ja-JP" b="1" u="sng" kern="0" dirty="0">
                <a:solidFill>
                  <a:prstClr val="black"/>
                </a:solidFill>
                <a:latin typeface="ＭＳ Ｐゴシック"/>
                <a:cs typeface="ＭＳゴシック"/>
              </a:rPr>
              <a:t>有効性、効率性等に鑑み</a:t>
            </a:r>
            <a:r>
              <a:rPr lang="ja-JP" altLang="ja-JP" b="1" u="sng" kern="0" dirty="0" smtClean="0">
                <a:solidFill>
                  <a:prstClr val="black"/>
                </a:solidFill>
                <a:latin typeface="ＭＳ Ｐゴシック"/>
                <a:cs typeface="ＭＳゴシック"/>
              </a:rPr>
              <a:t>、</a:t>
            </a:r>
            <a:r>
              <a:rPr lang="ja-JP" altLang="en-US" b="1" u="sng" dirty="0">
                <a:solidFill>
                  <a:srgbClr val="FF0000"/>
                </a:solidFill>
                <a:latin typeface="ＭＳ Ｐゴシック"/>
              </a:rPr>
              <a:t>１４</a:t>
            </a:r>
            <a:r>
              <a:rPr lang="ja-JP" altLang="en-US" b="1" u="sng" dirty="0" smtClean="0">
                <a:solidFill>
                  <a:srgbClr val="FF0000"/>
                </a:solidFill>
                <a:latin typeface="ＭＳ Ｐゴシック"/>
              </a:rPr>
              <a:t>技術（医科１３、歯科１）</a:t>
            </a:r>
            <a:r>
              <a:rPr lang="ja-JP" altLang="en-US" b="1" u="sng" dirty="0" smtClean="0">
                <a:solidFill>
                  <a:prstClr val="black"/>
                </a:solidFill>
                <a:latin typeface="ＭＳ Ｐゴシック"/>
              </a:rPr>
              <a:t>について</a:t>
            </a:r>
            <a:r>
              <a:rPr lang="ja-JP" altLang="ja-JP" b="1" u="sng" kern="0" dirty="0" smtClean="0">
                <a:solidFill>
                  <a:prstClr val="black"/>
                </a:solidFill>
                <a:latin typeface="ＭＳ Ｐゴシック"/>
                <a:cs typeface="ＭＳゴシック"/>
              </a:rPr>
              <a:t>保険</a:t>
            </a:r>
            <a:r>
              <a:rPr lang="ja-JP" altLang="en-US" b="1" u="sng" kern="0" dirty="0" smtClean="0">
                <a:solidFill>
                  <a:prstClr val="black"/>
                </a:solidFill>
                <a:latin typeface="ＭＳ Ｐゴシック"/>
                <a:cs typeface="ＭＳゴシック"/>
              </a:rPr>
              <a:t>導入</a:t>
            </a:r>
            <a:r>
              <a:rPr lang="ja-JP" altLang="en-US" kern="0" dirty="0" smtClean="0">
                <a:solidFill>
                  <a:prstClr val="black"/>
                </a:solidFill>
                <a:latin typeface="ＭＳ Ｐゴシック"/>
                <a:cs typeface="ＭＳゴシック"/>
              </a:rPr>
              <a:t>を行うこととなった</a:t>
            </a:r>
            <a:endParaRPr lang="en-US" altLang="ja-JP" dirty="0">
              <a:solidFill>
                <a:prstClr val="black"/>
              </a:solidFill>
              <a:latin typeface="ＭＳ Ｐゴシック"/>
            </a:endParaRPr>
          </a:p>
          <a:p>
            <a:pPr fontAlgn="base">
              <a:spcBef>
                <a:spcPct val="20000"/>
              </a:spcBef>
              <a:spcAft>
                <a:spcPct val="0"/>
              </a:spcAft>
              <a:defRPr/>
            </a:pPr>
            <a:endParaRPr lang="en-US" altLang="ja-JP" sz="1600" dirty="0">
              <a:solidFill>
                <a:prstClr val="black"/>
              </a:solidFill>
            </a:endParaRPr>
          </a:p>
          <a:p>
            <a:pPr>
              <a:lnSpc>
                <a:spcPts val="2200"/>
              </a:lnSpc>
            </a:pPr>
            <a:r>
              <a:rPr lang="ja-JP" altLang="en-US" sz="2000" kern="0" dirty="0" smtClean="0">
                <a:solidFill>
                  <a:prstClr val="black"/>
                </a:solidFill>
                <a:latin typeface="ＭＳ Ｐゴシック"/>
                <a:cs typeface="ＭＳゴシック"/>
              </a:rPr>
              <a:t>　　　</a:t>
            </a:r>
            <a:endParaRPr lang="en-US" altLang="ja-JP" sz="1600" dirty="0">
              <a:solidFill>
                <a:prstClr val="black"/>
              </a:solidFill>
            </a:endParaRPr>
          </a:p>
          <a:p>
            <a:pPr fontAlgn="base">
              <a:spcBef>
                <a:spcPct val="20000"/>
              </a:spcBef>
              <a:spcAft>
                <a:spcPct val="0"/>
              </a:spcAft>
              <a:defRPr/>
            </a:pPr>
            <a:endParaRPr lang="en-US" altLang="ja-JP" sz="1600" dirty="0">
              <a:solidFill>
                <a:prstClr val="black"/>
              </a:solidFill>
            </a:endParaRPr>
          </a:p>
          <a:p>
            <a:pPr fontAlgn="base">
              <a:spcBef>
                <a:spcPct val="20000"/>
              </a:spcBef>
              <a:spcAft>
                <a:spcPct val="0"/>
              </a:spcAft>
              <a:defRPr/>
            </a:pPr>
            <a:endParaRPr lang="en-US" altLang="ja-JP" sz="1200" dirty="0">
              <a:solidFill>
                <a:prstClr val="black"/>
              </a:solidFill>
            </a:endParaRPr>
          </a:p>
          <a:p>
            <a:pPr fontAlgn="base">
              <a:spcBef>
                <a:spcPct val="20000"/>
              </a:spcBef>
              <a:spcAft>
                <a:spcPct val="0"/>
              </a:spcAft>
              <a:defRPr/>
            </a:pPr>
            <a:r>
              <a:rPr lang="ja-JP" altLang="en-US" sz="1600" b="1" dirty="0">
                <a:solidFill>
                  <a:prstClr val="black"/>
                </a:solidFill>
              </a:rPr>
              <a:t>　　　　　　　　　　　　　　　　 </a:t>
            </a:r>
          </a:p>
        </p:txBody>
      </p:sp>
      <p:sp>
        <p:nvSpPr>
          <p:cNvPr id="20" name="Rectangle 2"/>
          <p:cNvSpPr>
            <a:spLocks noChangeArrowheads="1"/>
          </p:cNvSpPr>
          <p:nvPr/>
        </p:nvSpPr>
        <p:spPr bwMode="auto">
          <a:xfrm>
            <a:off x="85058" y="116632"/>
            <a:ext cx="9719659"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21"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155</a:t>
            </a:fld>
            <a:endParaRPr lang="ja-JP" altLang="en-US" dirty="0">
              <a:solidFill>
                <a:prstClr val="black"/>
              </a:solidFill>
            </a:endParaRPr>
          </a:p>
        </p:txBody>
      </p:sp>
      <p:sp>
        <p:nvSpPr>
          <p:cNvPr id="12" name="Rectangle 37"/>
          <p:cNvSpPr>
            <a:spLocks noChangeArrowheads="1"/>
          </p:cNvSpPr>
          <p:nvPr/>
        </p:nvSpPr>
        <p:spPr bwMode="auto">
          <a:xfrm>
            <a:off x="85059" y="2204864"/>
            <a:ext cx="9719658" cy="4320480"/>
          </a:xfrm>
          <a:prstGeom prst="rect">
            <a:avLst/>
          </a:prstGeom>
          <a:solidFill>
            <a:srgbClr val="FFFFAF">
              <a:alpha val="49804"/>
            </a:srgbClr>
          </a:solidFill>
          <a:ln w="9525">
            <a:solidFill>
              <a:schemeClr val="tx1"/>
            </a:solidFill>
            <a:miter lim="800000"/>
            <a:headEnd/>
            <a:tailEnd/>
          </a:ln>
        </p:spPr>
        <p:txBody>
          <a:bodyPr/>
          <a:lstStyle/>
          <a:p>
            <a:pPr>
              <a:lnSpc>
                <a:spcPts val="2200"/>
              </a:lnSpc>
              <a:spcBef>
                <a:spcPts val="600"/>
              </a:spcBef>
            </a:pPr>
            <a:r>
              <a:rPr lang="en-US" altLang="ja-JP" sz="2000" u="sng" kern="0" dirty="0" smtClean="0">
                <a:solidFill>
                  <a:prstClr val="black"/>
                </a:solidFill>
                <a:latin typeface="ＭＳ Ｐゴシック"/>
                <a:cs typeface="ＭＳゴシック"/>
              </a:rPr>
              <a:t>【</a:t>
            </a:r>
            <a:r>
              <a:rPr lang="ja-JP" altLang="en-US" sz="2000" u="sng" kern="0" dirty="0" smtClean="0">
                <a:solidFill>
                  <a:prstClr val="black"/>
                </a:solidFill>
                <a:latin typeface="ＭＳ Ｐゴシック"/>
                <a:cs typeface="ＭＳゴシック"/>
              </a:rPr>
              <a:t>医科の１３技術</a:t>
            </a:r>
            <a:r>
              <a:rPr lang="en-US" altLang="ja-JP" sz="2000" u="sng" kern="0" dirty="0" smtClean="0">
                <a:solidFill>
                  <a:prstClr val="black"/>
                </a:solidFill>
                <a:latin typeface="ＭＳ Ｐゴシック"/>
                <a:cs typeface="ＭＳゴシック"/>
              </a:rPr>
              <a:t>】</a:t>
            </a:r>
          </a:p>
          <a:p>
            <a:pPr>
              <a:lnSpc>
                <a:spcPts val="2200"/>
              </a:lnSpc>
              <a:spcBef>
                <a:spcPts val="600"/>
              </a:spcBef>
            </a:pPr>
            <a:r>
              <a:rPr lang="ja-JP" altLang="en-US" sz="2000" kern="0" dirty="0">
                <a:solidFill>
                  <a:prstClr val="black"/>
                </a:solidFill>
                <a:latin typeface="ＭＳ Ｐゴシック"/>
                <a:cs typeface="ＭＳゴシック"/>
              </a:rPr>
              <a:t>　</a:t>
            </a:r>
            <a:r>
              <a:rPr lang="ja-JP" altLang="en-US" sz="2000"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① 冷凍保存同種組織を用いた外科治療</a:t>
            </a:r>
            <a:endParaRPr lang="en-US" altLang="ja-JP" sz="2000" u="sng" kern="0" dirty="0" smtClean="0">
              <a:solidFill>
                <a:prstClr val="black"/>
              </a:solidFill>
              <a:latin typeface="ＭＳ Ｐゴシック"/>
              <a:cs typeface="ＭＳゴシック"/>
            </a:endParaRPr>
          </a:p>
          <a:p>
            <a:pPr>
              <a:lnSpc>
                <a:spcPts val="2200"/>
              </a:lnSpc>
            </a:pPr>
            <a:r>
              <a:rPr lang="ja-JP" altLang="en-US" sz="2000" kern="0" dirty="0">
                <a:solidFill>
                  <a:srgbClr val="00B0F0"/>
                </a:solidFill>
                <a:latin typeface="ＭＳ Ｐゴシック"/>
                <a:cs typeface="ＭＳゴシック"/>
              </a:rPr>
              <a:t>　</a:t>
            </a:r>
            <a:r>
              <a:rPr lang="ja-JP" altLang="en-US" sz="2000" kern="0" dirty="0" smtClean="0">
                <a:solidFill>
                  <a:srgbClr val="00B0F0"/>
                </a:solidFill>
                <a:latin typeface="ＭＳ Ｐゴシック"/>
                <a:cs typeface="ＭＳゴシック"/>
              </a:rPr>
              <a:t>　　　　　　　　　　</a:t>
            </a:r>
            <a:r>
              <a:rPr lang="ja-JP" altLang="en-US" sz="2000" kern="0" dirty="0">
                <a:solidFill>
                  <a:srgbClr val="00B0F0"/>
                </a:solidFill>
                <a:latin typeface="ＭＳ Ｐゴシック"/>
                <a:cs typeface="ＭＳゴシック"/>
              </a:rPr>
              <a:t> </a:t>
            </a:r>
            <a:r>
              <a:rPr lang="en-US" altLang="ja-JP" sz="1900" kern="0" dirty="0" smtClean="0">
                <a:solidFill>
                  <a:srgbClr val="0070C0"/>
                </a:solidFill>
                <a:latin typeface="ＭＳ Ｐゴシック"/>
                <a:cs typeface="Times New Roman"/>
              </a:rPr>
              <a:t>K</a:t>
            </a:r>
            <a:r>
              <a:rPr lang="ja-JP" altLang="en-US" sz="1900" kern="0" dirty="0" smtClean="0">
                <a:solidFill>
                  <a:srgbClr val="0070C0"/>
                </a:solidFill>
                <a:latin typeface="ＭＳ Ｐゴシック"/>
                <a:cs typeface="Times New Roman"/>
              </a:rPr>
              <a:t>９３９－６ </a:t>
            </a:r>
            <a:r>
              <a:rPr lang="ja-JP" altLang="ja-JP" sz="1900" dirty="0" smtClean="0">
                <a:solidFill>
                  <a:srgbClr val="0070C0"/>
                </a:solidFill>
              </a:rPr>
              <a:t>凍結</a:t>
            </a:r>
            <a:r>
              <a:rPr lang="ja-JP" altLang="ja-JP" sz="1900" dirty="0">
                <a:solidFill>
                  <a:srgbClr val="0070C0"/>
                </a:solidFill>
              </a:rPr>
              <a:t>保存同種組織</a:t>
            </a:r>
            <a:r>
              <a:rPr lang="ja-JP" altLang="ja-JP" sz="1900" dirty="0" smtClean="0">
                <a:solidFill>
                  <a:srgbClr val="0070C0"/>
                </a:solidFill>
              </a:rPr>
              <a:t>加算</a:t>
            </a:r>
            <a:r>
              <a:rPr lang="ja-JP" altLang="en-US" sz="1900" dirty="0" smtClean="0">
                <a:solidFill>
                  <a:srgbClr val="0070C0"/>
                </a:solidFill>
              </a:rPr>
              <a:t>：</a:t>
            </a:r>
            <a:r>
              <a:rPr lang="en-US" altLang="ja-JP" sz="1900" dirty="0" smtClean="0">
                <a:solidFill>
                  <a:srgbClr val="0070C0"/>
                </a:solidFill>
                <a:latin typeface="ＭＳ Ｐゴシック"/>
              </a:rPr>
              <a:t>9,960</a:t>
            </a:r>
            <a:r>
              <a:rPr lang="ja-JP" altLang="ja-JP" sz="1900" dirty="0" smtClean="0">
                <a:solidFill>
                  <a:srgbClr val="0070C0"/>
                </a:solidFill>
                <a:latin typeface="ＭＳ Ｐゴシック"/>
              </a:rPr>
              <a:t>点</a:t>
            </a:r>
            <a:endParaRPr lang="ja-JP" altLang="ja-JP" sz="1900" kern="100" dirty="0">
              <a:solidFill>
                <a:srgbClr val="0070C0"/>
              </a:solidFill>
              <a:latin typeface="ＭＳ Ｐゴシック"/>
              <a:cs typeface="Times New Roman"/>
            </a:endParaRPr>
          </a:p>
          <a:p>
            <a:pPr>
              <a:lnSpc>
                <a:spcPts val="2200"/>
              </a:lnSpc>
            </a:pPr>
            <a:r>
              <a:rPr lang="ja-JP" altLang="en-US" sz="2000" kern="0" dirty="0" smtClean="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②</a:t>
            </a:r>
            <a:r>
              <a:rPr lang="en-US" altLang="ja-JP" sz="2000" u="sng"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陽子線治療、</a:t>
            </a:r>
            <a:r>
              <a:rPr lang="en-US" altLang="ja-JP" sz="2000" u="sng" kern="0" dirty="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③</a:t>
            </a:r>
            <a:r>
              <a:rPr lang="en-US" altLang="ja-JP" sz="2000" u="sng" kern="0" dirty="0" smtClean="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重粒子線治療</a:t>
            </a:r>
            <a:endParaRPr lang="en-US" altLang="ja-JP" sz="2000" u="sng" kern="0" dirty="0" smtClean="0">
              <a:solidFill>
                <a:prstClr val="black"/>
              </a:solidFill>
              <a:latin typeface="ＭＳ Ｐゴシック"/>
              <a:cs typeface="ＭＳゴシック"/>
            </a:endParaRPr>
          </a:p>
          <a:p>
            <a:pPr>
              <a:lnSpc>
                <a:spcPts val="2200"/>
              </a:lnSpc>
            </a:pPr>
            <a:r>
              <a:rPr lang="en-US" altLang="ja-JP" sz="2000" kern="0" dirty="0">
                <a:solidFill>
                  <a:srgbClr val="00B0F0"/>
                </a:solidFill>
                <a:latin typeface="ＭＳ Ｐゴシック"/>
                <a:cs typeface="ＭＳゴシック"/>
              </a:rPr>
              <a:t> </a:t>
            </a:r>
            <a:r>
              <a:rPr lang="en-US" altLang="ja-JP" sz="2000" kern="0" dirty="0" smtClean="0">
                <a:solidFill>
                  <a:srgbClr val="00B0F0"/>
                </a:solidFill>
                <a:latin typeface="ＭＳ Ｐゴシック"/>
                <a:cs typeface="ＭＳゴシック"/>
              </a:rPr>
              <a:t>                 </a:t>
            </a:r>
            <a:r>
              <a:rPr lang="ja-JP" altLang="en-US" sz="2000" kern="0" dirty="0" smtClean="0">
                <a:solidFill>
                  <a:srgbClr val="00B0F0"/>
                </a:solidFill>
                <a:latin typeface="ＭＳ Ｐゴシック"/>
                <a:cs typeface="ＭＳゴシック"/>
              </a:rPr>
              <a:t>　　　</a:t>
            </a:r>
            <a:r>
              <a:rPr lang="en-US" altLang="ja-JP" sz="1900" kern="0" dirty="0" smtClean="0">
                <a:solidFill>
                  <a:srgbClr val="0070C0"/>
                </a:solidFill>
                <a:latin typeface="ＭＳ Ｐゴシック"/>
                <a:cs typeface="Times New Roman"/>
              </a:rPr>
              <a:t>M</a:t>
            </a:r>
            <a:r>
              <a:rPr lang="ja-JP" altLang="en-US" sz="1900" kern="0" dirty="0" smtClean="0">
                <a:solidFill>
                  <a:srgbClr val="0070C0"/>
                </a:solidFill>
                <a:latin typeface="ＭＳ Ｐゴシック"/>
                <a:cs typeface="Times New Roman"/>
              </a:rPr>
              <a:t>００１－４ 粒子線治療　１ 重粒子線治療の場合：</a:t>
            </a:r>
            <a:r>
              <a:rPr lang="en-US" altLang="ja-JP" sz="1900" kern="0" dirty="0" smtClean="0">
                <a:solidFill>
                  <a:srgbClr val="0070C0"/>
                </a:solidFill>
                <a:latin typeface="ＭＳ Ｐゴシック"/>
                <a:cs typeface="Times New Roman"/>
              </a:rPr>
              <a:t>150,000</a:t>
            </a:r>
            <a:r>
              <a:rPr lang="ja-JP" altLang="en-US" sz="1900" kern="0" dirty="0" smtClean="0">
                <a:solidFill>
                  <a:srgbClr val="0070C0"/>
                </a:solidFill>
                <a:latin typeface="ＭＳ Ｐゴシック"/>
                <a:cs typeface="Times New Roman"/>
              </a:rPr>
              <a:t>点</a:t>
            </a:r>
            <a:endParaRPr lang="en-US" altLang="ja-JP" sz="1900" kern="0" dirty="0" smtClean="0">
              <a:solidFill>
                <a:srgbClr val="0070C0"/>
              </a:solidFill>
              <a:latin typeface="ＭＳ Ｐゴシック"/>
              <a:cs typeface="Times New Roman"/>
            </a:endParaRPr>
          </a:p>
          <a:p>
            <a:pPr>
              <a:lnSpc>
                <a:spcPts val="1400"/>
              </a:lnSpc>
            </a:pPr>
            <a:r>
              <a:rPr lang="ja-JP" altLang="en-US" sz="1900" kern="0" dirty="0">
                <a:solidFill>
                  <a:prstClr val="black"/>
                </a:solidFill>
                <a:latin typeface="ＭＳ Ｐゴシック"/>
                <a:cs typeface="Times New Roman"/>
              </a:rPr>
              <a:t>　</a:t>
            </a:r>
            <a:r>
              <a:rPr lang="ja-JP" altLang="en-US" sz="1900" kern="0" dirty="0" smtClean="0">
                <a:solidFill>
                  <a:prstClr val="black"/>
                </a:solidFill>
                <a:latin typeface="ＭＳ Ｐゴシック"/>
                <a:cs typeface="Times New Roman"/>
              </a:rPr>
              <a:t>　　　　　　　　　　　　　　　　　　　　　　　　　　　　　</a:t>
            </a:r>
            <a:r>
              <a:rPr lang="en-US" altLang="ja-JP" sz="1200" kern="0" dirty="0" smtClean="0">
                <a:solidFill>
                  <a:prstClr val="black"/>
                </a:solidFill>
                <a:latin typeface="ＭＳ Ｐゴシック"/>
                <a:cs typeface="Times New Roman"/>
              </a:rPr>
              <a:t>※</a:t>
            </a:r>
            <a:r>
              <a:rPr lang="ja-JP" altLang="en-US" sz="1200" kern="0" dirty="0" smtClean="0">
                <a:solidFill>
                  <a:prstClr val="black"/>
                </a:solidFill>
                <a:latin typeface="ＭＳ Ｐゴシック"/>
                <a:cs typeface="Times New Roman"/>
              </a:rPr>
              <a:t>切除非適応の骨軟部腫瘍のみ</a:t>
            </a:r>
            <a:endParaRPr lang="en-US" altLang="ja-JP" sz="1200" kern="0" dirty="0" smtClean="0">
              <a:solidFill>
                <a:prstClr val="black"/>
              </a:solidFill>
              <a:latin typeface="ＭＳ Ｐゴシック"/>
              <a:cs typeface="Times New Roman"/>
            </a:endParaRPr>
          </a:p>
          <a:p>
            <a:pPr>
              <a:lnSpc>
                <a:spcPts val="1800"/>
              </a:lnSpc>
            </a:pPr>
            <a:r>
              <a:rPr lang="en-US" altLang="ja-JP" sz="1900" kern="0" dirty="0">
                <a:solidFill>
                  <a:prstClr val="black"/>
                </a:solidFill>
                <a:latin typeface="ＭＳ Ｐゴシック"/>
                <a:cs typeface="Times New Roman"/>
              </a:rPr>
              <a:t> </a:t>
            </a:r>
            <a:r>
              <a:rPr lang="en-US" altLang="ja-JP" sz="1900" kern="0" dirty="0" smtClean="0">
                <a:solidFill>
                  <a:prstClr val="black"/>
                </a:solidFill>
                <a:latin typeface="ＭＳ Ｐゴシック"/>
                <a:cs typeface="Times New Roman"/>
              </a:rPr>
              <a:t>                                                            </a:t>
            </a:r>
            <a:r>
              <a:rPr lang="ja-JP" altLang="en-US" sz="1900" kern="0" dirty="0" smtClean="0">
                <a:solidFill>
                  <a:srgbClr val="0070C0"/>
                </a:solidFill>
                <a:latin typeface="ＭＳ Ｐゴシック"/>
                <a:cs typeface="Times New Roman"/>
              </a:rPr>
              <a:t>２ 陽子線治療の場合：</a:t>
            </a:r>
            <a:r>
              <a:rPr lang="en-US" altLang="ja-JP" sz="1900" kern="0" dirty="0" smtClean="0">
                <a:solidFill>
                  <a:srgbClr val="0070C0"/>
                </a:solidFill>
                <a:latin typeface="ＭＳ Ｐゴシック"/>
                <a:cs typeface="Times New Roman"/>
              </a:rPr>
              <a:t>150,000</a:t>
            </a:r>
            <a:r>
              <a:rPr lang="ja-JP" altLang="en-US" sz="1900" kern="0" dirty="0" smtClean="0">
                <a:solidFill>
                  <a:srgbClr val="0070C0"/>
                </a:solidFill>
                <a:latin typeface="ＭＳ Ｐゴシック"/>
                <a:cs typeface="Times New Roman"/>
              </a:rPr>
              <a:t>点</a:t>
            </a:r>
            <a:endParaRPr lang="en-US" altLang="ja-JP" sz="1900" kern="0" dirty="0" smtClean="0">
              <a:solidFill>
                <a:srgbClr val="0070C0"/>
              </a:solidFill>
              <a:latin typeface="ＭＳ Ｐゴシック"/>
              <a:cs typeface="Times New Roman"/>
            </a:endParaRPr>
          </a:p>
          <a:p>
            <a:pPr>
              <a:lnSpc>
                <a:spcPts val="1400"/>
              </a:lnSpc>
            </a:pPr>
            <a:r>
              <a:rPr lang="ja-JP" altLang="en-US" sz="1200" kern="0" dirty="0" smtClean="0">
                <a:solidFill>
                  <a:prstClr val="black"/>
                </a:solidFill>
                <a:latin typeface="ＭＳ Ｐゴシック"/>
                <a:cs typeface="Times New Roman"/>
              </a:rPr>
              <a:t>　　　　　　　　　　　　　　　　　　　　　　　　　　　　　　　　　　　　　　　　　　　　　　　 </a:t>
            </a:r>
            <a:r>
              <a:rPr lang="en-US" altLang="ja-JP" sz="1200" kern="0" dirty="0" smtClean="0">
                <a:solidFill>
                  <a:prstClr val="black"/>
                </a:solidFill>
                <a:latin typeface="ＭＳ Ｐゴシック"/>
                <a:cs typeface="Times New Roman"/>
              </a:rPr>
              <a:t>※</a:t>
            </a:r>
            <a:r>
              <a:rPr lang="ja-JP" altLang="en-US" sz="1200" kern="0" dirty="0" smtClean="0">
                <a:solidFill>
                  <a:prstClr val="black"/>
                </a:solidFill>
                <a:latin typeface="ＭＳ Ｐゴシック"/>
                <a:cs typeface="Times New Roman"/>
              </a:rPr>
              <a:t>小児腫瘍のみ</a:t>
            </a:r>
            <a:endParaRPr lang="ja-JP" altLang="ja-JP" sz="1900" kern="100" dirty="0">
              <a:solidFill>
                <a:prstClr val="black"/>
              </a:solidFill>
              <a:latin typeface="ＭＳ Ｐゴシック"/>
              <a:cs typeface="Times New Roman"/>
            </a:endParaRPr>
          </a:p>
          <a:p>
            <a:pPr>
              <a:lnSpc>
                <a:spcPts val="2200"/>
              </a:lnSpc>
            </a:pPr>
            <a:r>
              <a:rPr lang="ja-JP" altLang="en-US" sz="2000" kern="0" dirty="0" smtClean="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④</a:t>
            </a:r>
            <a:r>
              <a:rPr lang="en-US" altLang="ja-JP" sz="2000" u="sng"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非生体ドナーから採取された同種骨・靱帯組織の凍結保存</a:t>
            </a:r>
            <a:endParaRPr lang="en-US" altLang="ja-JP" sz="2000" u="sng" kern="0" dirty="0" smtClean="0">
              <a:solidFill>
                <a:prstClr val="black"/>
              </a:solidFill>
              <a:latin typeface="ＭＳ Ｐゴシック"/>
              <a:cs typeface="ＭＳゴシック"/>
            </a:endParaRPr>
          </a:p>
          <a:p>
            <a:pPr>
              <a:lnSpc>
                <a:spcPts val="2200"/>
              </a:lnSpc>
            </a:pPr>
            <a:r>
              <a:rPr lang="ja-JP" altLang="en-US" sz="1900" kern="0" dirty="0" smtClean="0">
                <a:solidFill>
                  <a:prstClr val="black"/>
                </a:solidFill>
                <a:latin typeface="ＭＳ Ｐゴシック"/>
                <a:cs typeface="Times New Roman"/>
              </a:rPr>
              <a:t>　　　　　　　　　　　　</a:t>
            </a:r>
            <a:r>
              <a:rPr lang="en-US" altLang="ja-JP" sz="1900" kern="0" dirty="0" smtClean="0">
                <a:solidFill>
                  <a:srgbClr val="0070C0"/>
                </a:solidFill>
                <a:latin typeface="ＭＳ Ｐゴシック"/>
                <a:cs typeface="Times New Roman"/>
              </a:rPr>
              <a:t>K</a:t>
            </a:r>
            <a:r>
              <a:rPr lang="ja-JP" altLang="en-US" sz="1900" kern="0" dirty="0" smtClean="0">
                <a:solidFill>
                  <a:srgbClr val="0070C0"/>
                </a:solidFill>
                <a:latin typeface="ＭＳ Ｐゴシック"/>
                <a:cs typeface="Times New Roman"/>
              </a:rPr>
              <a:t>０５９　３　イ </a:t>
            </a:r>
            <a:r>
              <a:rPr lang="ja-JP" altLang="ja-JP" sz="1900" dirty="0" smtClean="0">
                <a:solidFill>
                  <a:srgbClr val="0070C0"/>
                </a:solidFill>
              </a:rPr>
              <a:t>同種</a:t>
            </a:r>
            <a:r>
              <a:rPr lang="ja-JP" altLang="ja-JP" sz="1900" dirty="0">
                <a:solidFill>
                  <a:srgbClr val="0070C0"/>
                </a:solidFill>
              </a:rPr>
              <a:t>骨移植（特殊なもの</a:t>
            </a:r>
            <a:r>
              <a:rPr lang="ja-JP" altLang="ja-JP" sz="1900" dirty="0" smtClean="0">
                <a:solidFill>
                  <a:srgbClr val="0070C0"/>
                </a:solidFill>
              </a:rPr>
              <a:t>）</a:t>
            </a:r>
            <a:r>
              <a:rPr lang="ja-JP" altLang="en-US" sz="1900" dirty="0">
                <a:solidFill>
                  <a:srgbClr val="0070C0"/>
                </a:solidFill>
              </a:rPr>
              <a:t>：</a:t>
            </a:r>
            <a:r>
              <a:rPr lang="en-US" altLang="ja-JP" sz="1900" dirty="0" smtClean="0">
                <a:solidFill>
                  <a:srgbClr val="0070C0"/>
                </a:solidFill>
                <a:latin typeface="ＭＳ Ｐゴシック"/>
              </a:rPr>
              <a:t>24,370</a:t>
            </a:r>
            <a:r>
              <a:rPr lang="ja-JP" altLang="ja-JP" sz="1900" dirty="0">
                <a:solidFill>
                  <a:srgbClr val="0070C0"/>
                </a:solidFill>
                <a:latin typeface="ＭＳ Ｐゴシック"/>
              </a:rPr>
              <a:t>点</a:t>
            </a:r>
            <a:endParaRPr lang="en-US" altLang="ja-JP" sz="1900" kern="0" dirty="0">
              <a:solidFill>
                <a:srgbClr val="0070C0"/>
              </a:solidFill>
              <a:latin typeface="ＭＳ Ｐゴシック"/>
              <a:cs typeface="Times New Roman"/>
            </a:endParaRPr>
          </a:p>
          <a:p>
            <a:pPr>
              <a:lnSpc>
                <a:spcPts val="2200"/>
              </a:lnSpc>
            </a:pPr>
            <a:r>
              <a:rPr lang="ja-JP" altLang="en-US" sz="1900" kern="0" dirty="0" smtClean="0">
                <a:solidFill>
                  <a:prstClr val="black"/>
                </a:solidFill>
                <a:latin typeface="ＭＳ Ｐゴシック"/>
                <a:cs typeface="Times New Roman"/>
              </a:rPr>
              <a:t>　　</a:t>
            </a:r>
            <a:r>
              <a:rPr lang="ja-JP" altLang="en-US" sz="2000" u="sng" kern="0" dirty="0">
                <a:solidFill>
                  <a:prstClr val="black"/>
                </a:solidFill>
                <a:latin typeface="ＭＳ Ｐゴシック"/>
                <a:cs typeface="Times New Roman"/>
              </a:rPr>
              <a:t>⑤</a:t>
            </a:r>
            <a:r>
              <a:rPr lang="en-US" altLang="ja-JP" sz="2000" u="sng"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ＲＥＴ遺伝子診断</a:t>
            </a:r>
            <a:endParaRPr lang="en-US" altLang="ja-JP" sz="2000" u="sng" kern="0" dirty="0" smtClean="0">
              <a:solidFill>
                <a:prstClr val="black"/>
              </a:solidFill>
              <a:latin typeface="ＭＳ Ｐゴシック"/>
              <a:cs typeface="ＭＳゴシック"/>
            </a:endParaRPr>
          </a:p>
          <a:p>
            <a:pPr>
              <a:lnSpc>
                <a:spcPts val="2200"/>
              </a:lnSpc>
            </a:pPr>
            <a:r>
              <a:rPr lang="ja-JP" altLang="en-US" sz="2000" kern="0" dirty="0">
                <a:solidFill>
                  <a:prstClr val="black"/>
                </a:solidFill>
                <a:latin typeface="ＭＳ Ｐゴシック"/>
                <a:cs typeface="Times New Roman"/>
              </a:rPr>
              <a:t>　</a:t>
            </a:r>
            <a:r>
              <a:rPr lang="ja-JP" altLang="en-US" sz="2000" kern="0" dirty="0" smtClean="0">
                <a:solidFill>
                  <a:prstClr val="black"/>
                </a:solidFill>
                <a:latin typeface="ＭＳ Ｐゴシック"/>
                <a:cs typeface="Times New Roman"/>
              </a:rPr>
              <a:t>　　　　　　　　　　 </a:t>
            </a:r>
            <a:r>
              <a:rPr lang="en-US" altLang="ja-JP" sz="2000" kern="0" dirty="0" smtClean="0">
                <a:solidFill>
                  <a:srgbClr val="0070C0"/>
                </a:solidFill>
                <a:latin typeface="ＭＳ Ｐゴシック"/>
                <a:cs typeface="Times New Roman"/>
              </a:rPr>
              <a:t>D</a:t>
            </a:r>
            <a:r>
              <a:rPr lang="ja-JP" altLang="en-US" sz="2000" kern="0" dirty="0" smtClean="0">
                <a:solidFill>
                  <a:srgbClr val="0070C0"/>
                </a:solidFill>
                <a:latin typeface="ＭＳ Ｐゴシック"/>
                <a:cs typeface="Times New Roman"/>
              </a:rPr>
              <a:t>００６－４ </a:t>
            </a:r>
            <a:r>
              <a:rPr lang="ja-JP" altLang="ja-JP" sz="1900" dirty="0" smtClean="0">
                <a:solidFill>
                  <a:srgbClr val="0070C0"/>
                </a:solidFill>
                <a:latin typeface="ＭＳ Ｐゴシック"/>
              </a:rPr>
              <a:t>遺伝学的検査</a:t>
            </a:r>
            <a:r>
              <a:rPr lang="ja-JP" altLang="en-US" sz="1900" dirty="0" smtClean="0">
                <a:solidFill>
                  <a:srgbClr val="0070C0"/>
                </a:solidFill>
                <a:latin typeface="ＭＳ Ｐゴシック"/>
              </a:rPr>
              <a:t>：</a:t>
            </a:r>
            <a:r>
              <a:rPr lang="en-US" altLang="ja-JP" sz="1900" dirty="0" smtClean="0">
                <a:solidFill>
                  <a:srgbClr val="0070C0"/>
                </a:solidFill>
                <a:latin typeface="ＭＳ Ｐゴシック"/>
              </a:rPr>
              <a:t>3,880</a:t>
            </a:r>
            <a:r>
              <a:rPr lang="ja-JP" altLang="ja-JP" sz="1900" dirty="0">
                <a:solidFill>
                  <a:srgbClr val="0070C0"/>
                </a:solidFill>
                <a:latin typeface="ＭＳ Ｐゴシック"/>
              </a:rPr>
              <a:t>点</a:t>
            </a:r>
            <a:endParaRPr lang="ja-JP" altLang="ja-JP" sz="1900" kern="100" dirty="0">
              <a:solidFill>
                <a:srgbClr val="0070C0"/>
              </a:solidFill>
              <a:latin typeface="ＭＳ Ｐゴシック"/>
              <a:cs typeface="Times New Roman"/>
            </a:endParaRPr>
          </a:p>
          <a:p>
            <a:pPr>
              <a:lnSpc>
                <a:spcPts val="2200"/>
              </a:lnSpc>
            </a:pPr>
            <a:r>
              <a:rPr lang="ja-JP" altLang="en-US" sz="2000" kern="0" dirty="0" smtClean="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⑥</a:t>
            </a:r>
            <a:r>
              <a:rPr lang="en-US" altLang="ja-JP" sz="2000" u="sng"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実物大臓器立体モデルによる</a:t>
            </a:r>
            <a:r>
              <a:rPr lang="ja-JP" altLang="ja-JP" sz="2000" u="sng" kern="0" dirty="0" smtClean="0">
                <a:solidFill>
                  <a:prstClr val="black"/>
                </a:solidFill>
                <a:latin typeface="ＭＳ Ｐゴシック"/>
                <a:cs typeface="ＭＳゴシック"/>
              </a:rPr>
              <a:t>手術</a:t>
            </a:r>
            <a:r>
              <a:rPr lang="ja-JP" altLang="en-US" sz="2000" u="sng" kern="0" dirty="0" smtClean="0">
                <a:solidFill>
                  <a:prstClr val="black"/>
                </a:solidFill>
                <a:latin typeface="ＭＳ Ｐゴシック"/>
                <a:cs typeface="ＭＳゴシック"/>
              </a:rPr>
              <a:t>支援</a:t>
            </a:r>
            <a:endParaRPr lang="en-US" altLang="ja-JP" sz="1900" u="sng" kern="0" dirty="0" smtClean="0">
              <a:solidFill>
                <a:prstClr val="black"/>
              </a:solidFill>
              <a:latin typeface="ＭＳ Ｐゴシック"/>
              <a:cs typeface="ＭＳゴシック"/>
            </a:endParaRPr>
          </a:p>
          <a:p>
            <a:pPr>
              <a:lnSpc>
                <a:spcPts val="2200"/>
              </a:lnSpc>
            </a:pPr>
            <a:r>
              <a:rPr lang="en-US" altLang="ja-JP" sz="1900" kern="0" dirty="0" smtClean="0">
                <a:solidFill>
                  <a:prstClr val="black"/>
                </a:solidFill>
                <a:latin typeface="ＭＳ Ｐゴシック"/>
                <a:cs typeface="ＭＳゴシック"/>
              </a:rPr>
              <a:t>                          </a:t>
            </a:r>
            <a:r>
              <a:rPr lang="en-US" altLang="ja-JP" sz="1900" kern="0" dirty="0" smtClean="0">
                <a:solidFill>
                  <a:srgbClr val="0070C0"/>
                </a:solidFill>
                <a:latin typeface="ＭＳ Ｐゴシック"/>
                <a:cs typeface="ＭＳゴシック"/>
              </a:rPr>
              <a:t>K</a:t>
            </a:r>
            <a:r>
              <a:rPr lang="ja-JP" altLang="en-US" sz="1900" kern="0" dirty="0" smtClean="0">
                <a:solidFill>
                  <a:srgbClr val="0070C0"/>
                </a:solidFill>
                <a:latin typeface="ＭＳ Ｐゴシック"/>
                <a:cs typeface="ＭＳゴシック"/>
              </a:rPr>
              <a:t>９３９ </a:t>
            </a:r>
            <a:r>
              <a:rPr lang="ja-JP" altLang="ja-JP" sz="1900" dirty="0" smtClean="0">
                <a:solidFill>
                  <a:srgbClr val="0070C0"/>
                </a:solidFill>
                <a:latin typeface="ＭＳ Ｐゴシック"/>
              </a:rPr>
              <a:t>画像</a:t>
            </a:r>
            <a:r>
              <a:rPr lang="ja-JP" altLang="ja-JP" sz="1900" dirty="0">
                <a:solidFill>
                  <a:srgbClr val="0070C0"/>
                </a:solidFill>
                <a:latin typeface="ＭＳ Ｐゴシック"/>
              </a:rPr>
              <a:t>等手術支援</a:t>
            </a:r>
            <a:r>
              <a:rPr lang="ja-JP" altLang="ja-JP" sz="1900" dirty="0" smtClean="0">
                <a:solidFill>
                  <a:srgbClr val="0070C0"/>
                </a:solidFill>
                <a:latin typeface="ＭＳ Ｐゴシック"/>
              </a:rPr>
              <a:t>加算</a:t>
            </a:r>
            <a:r>
              <a:rPr lang="en-US" altLang="ja-JP" sz="1900" dirty="0" smtClean="0">
                <a:solidFill>
                  <a:srgbClr val="0070C0"/>
                </a:solidFill>
                <a:latin typeface="ＭＳ Ｐゴシック"/>
              </a:rPr>
              <a:t>  </a:t>
            </a:r>
          </a:p>
          <a:p>
            <a:pPr>
              <a:lnSpc>
                <a:spcPts val="2200"/>
              </a:lnSpc>
            </a:pPr>
            <a:r>
              <a:rPr lang="ja-JP" altLang="en-US" sz="1900" dirty="0">
                <a:solidFill>
                  <a:srgbClr val="0070C0"/>
                </a:solidFill>
                <a:latin typeface="ＭＳ Ｐゴシック"/>
              </a:rPr>
              <a:t>　</a:t>
            </a:r>
            <a:r>
              <a:rPr lang="ja-JP" altLang="en-US" sz="1900" dirty="0" smtClean="0">
                <a:solidFill>
                  <a:srgbClr val="0070C0"/>
                </a:solidFill>
                <a:latin typeface="ＭＳ Ｐゴシック"/>
              </a:rPr>
              <a:t>　　　　　　　　　　　　　　　　</a:t>
            </a:r>
            <a:r>
              <a:rPr lang="ja-JP" altLang="ja-JP" sz="1900" dirty="0" smtClean="0">
                <a:solidFill>
                  <a:srgbClr val="0070C0"/>
                </a:solidFill>
                <a:latin typeface="ＭＳ Ｐゴシック"/>
              </a:rPr>
              <a:t>２</a:t>
            </a:r>
            <a:r>
              <a:rPr lang="ja-JP" altLang="ja-JP" sz="1900" dirty="0">
                <a:solidFill>
                  <a:srgbClr val="0070C0"/>
                </a:solidFill>
                <a:latin typeface="ＭＳ Ｐゴシック"/>
              </a:rPr>
              <a:t>　実物大臓器立体モデルによる</a:t>
            </a:r>
            <a:r>
              <a:rPr lang="ja-JP" altLang="ja-JP" sz="1900" dirty="0" smtClean="0">
                <a:solidFill>
                  <a:srgbClr val="0070C0"/>
                </a:solidFill>
                <a:latin typeface="ＭＳ Ｐゴシック"/>
              </a:rPr>
              <a:t>もの</a:t>
            </a:r>
            <a:r>
              <a:rPr lang="ja-JP" altLang="en-US" sz="1900" dirty="0" smtClean="0">
                <a:solidFill>
                  <a:srgbClr val="0070C0"/>
                </a:solidFill>
                <a:latin typeface="ＭＳ Ｐゴシック"/>
              </a:rPr>
              <a:t>：</a:t>
            </a:r>
            <a:r>
              <a:rPr lang="en-US" altLang="ja-JP" sz="1900" dirty="0" smtClean="0">
                <a:solidFill>
                  <a:srgbClr val="0070C0"/>
                </a:solidFill>
                <a:latin typeface="ＭＳ Ｐゴシック"/>
              </a:rPr>
              <a:t>2,000</a:t>
            </a:r>
            <a:r>
              <a:rPr lang="ja-JP" altLang="ja-JP" sz="1900" dirty="0" smtClean="0">
                <a:solidFill>
                  <a:srgbClr val="0070C0"/>
                </a:solidFill>
                <a:latin typeface="ＭＳ Ｐゴシック"/>
              </a:rPr>
              <a:t>点</a:t>
            </a:r>
            <a:endParaRPr lang="en-US" altLang="ja-JP" sz="1900" dirty="0" smtClean="0">
              <a:solidFill>
                <a:srgbClr val="0070C0"/>
              </a:solidFill>
              <a:latin typeface="ＭＳ Ｐゴシック"/>
            </a:endParaRPr>
          </a:p>
        </p:txBody>
      </p:sp>
      <p:sp>
        <p:nvSpPr>
          <p:cNvPr id="6" name="テキスト ボックス 5"/>
          <p:cNvSpPr txBox="1"/>
          <p:nvPr/>
        </p:nvSpPr>
        <p:spPr>
          <a:xfrm>
            <a:off x="5169024" y="2617421"/>
            <a:ext cx="248436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555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p589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772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p871</a:t>
            </a:r>
            <a:endParaRPr lang="ja-JP" altLang="en-US" sz="1100" dirty="0">
              <a:solidFill>
                <a:srgbClr val="002060"/>
              </a:solidFill>
              <a:latin typeface="ＭＳ Ｐゴシック" panose="020B0600070205080204" pitchFamily="50" charset="-128"/>
            </a:endParaRPr>
          </a:p>
        </p:txBody>
      </p:sp>
      <p:sp>
        <p:nvSpPr>
          <p:cNvPr id="7" name="テキスト ボックス 6"/>
          <p:cNvSpPr txBox="1"/>
          <p:nvPr/>
        </p:nvSpPr>
        <p:spPr>
          <a:xfrm>
            <a:off x="6976199" y="3155482"/>
            <a:ext cx="279949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606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p611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p773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p874-875</a:t>
            </a:r>
          </a:p>
        </p:txBody>
      </p:sp>
      <p:sp>
        <p:nvSpPr>
          <p:cNvPr id="8" name="テキスト ボックス 7"/>
          <p:cNvSpPr txBox="1"/>
          <p:nvPr/>
        </p:nvSpPr>
        <p:spPr>
          <a:xfrm>
            <a:off x="7253684" y="4581128"/>
            <a:ext cx="245184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520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p562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p77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0</a:t>
            </a:r>
            <a:r>
              <a:rPr lang="ja-JP" altLang="en-US" sz="1100" dirty="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p851</a:t>
            </a:r>
            <a:endParaRPr lang="ja-JP" altLang="en-US" sz="1100" dirty="0">
              <a:solidFill>
                <a:srgbClr val="002060"/>
              </a:solidFill>
              <a:latin typeface="ＭＳ Ｐゴシック" panose="020B0600070205080204" pitchFamily="50" charset="-128"/>
            </a:endParaRPr>
          </a:p>
        </p:txBody>
      </p:sp>
      <p:sp>
        <p:nvSpPr>
          <p:cNvPr id="9" name="テキスト ボックス 8"/>
          <p:cNvSpPr txBox="1"/>
          <p:nvPr/>
        </p:nvSpPr>
        <p:spPr>
          <a:xfrm>
            <a:off x="5772924" y="5142434"/>
            <a:ext cx="28175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309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p331-332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p820</a:t>
            </a:r>
            <a:endParaRPr lang="ja-JP" altLang="en-US" sz="1100" dirty="0">
              <a:solidFill>
                <a:srgbClr val="002060"/>
              </a:solidFill>
              <a:latin typeface="ＭＳ Ｐゴシック" panose="020B0600070205080204" pitchFamily="50" charset="-128"/>
            </a:endParaRPr>
          </a:p>
        </p:txBody>
      </p:sp>
      <p:sp>
        <p:nvSpPr>
          <p:cNvPr id="10" name="テキスト ボックス 9"/>
          <p:cNvSpPr txBox="1"/>
          <p:nvPr/>
        </p:nvSpPr>
        <p:spPr>
          <a:xfrm>
            <a:off x="5279081" y="5726521"/>
            <a:ext cx="125809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554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p588</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659786372"/>
      </p:ext>
    </p:extLst>
  </p:cSld>
  <p:clrMapOvr>
    <a:masterClrMapping/>
  </p:clrMapOvr>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0" name="Rectangle 37"/>
          <p:cNvSpPr>
            <a:spLocks noChangeArrowheads="1"/>
          </p:cNvSpPr>
          <p:nvPr/>
        </p:nvSpPr>
        <p:spPr bwMode="auto">
          <a:xfrm>
            <a:off x="82260" y="762689"/>
            <a:ext cx="9730980" cy="5978681"/>
          </a:xfrm>
          <a:prstGeom prst="rect">
            <a:avLst/>
          </a:prstGeom>
          <a:solidFill>
            <a:srgbClr val="FFFFAF">
              <a:alpha val="49804"/>
            </a:srgbClr>
          </a:solidFill>
          <a:ln w="9525">
            <a:solidFill>
              <a:schemeClr val="tx1"/>
            </a:solidFill>
            <a:miter lim="800000"/>
            <a:headEnd/>
            <a:tailEnd/>
          </a:ln>
        </p:spPr>
        <p:txBody>
          <a:bodyPr/>
          <a:lstStyle/>
          <a:p>
            <a:endParaRPr lang="en-US" altLang="ja-JP" sz="1600" dirty="0">
              <a:solidFill>
                <a:prstClr val="black"/>
              </a:solidFill>
            </a:endParaRPr>
          </a:p>
          <a:p>
            <a:pPr>
              <a:lnSpc>
                <a:spcPts val="2200"/>
              </a:lnSpc>
            </a:pPr>
            <a:r>
              <a:rPr lang="ja-JP" altLang="en-US" sz="2000" kern="0" dirty="0" smtClean="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⑦</a:t>
            </a:r>
            <a:r>
              <a:rPr lang="en-US" altLang="ja-JP" sz="2000" u="sng" kern="0" dirty="0" smtClean="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単純疱疹ウイルス感染症又は水痘帯状疱疹ウイルス感染迅速診断</a:t>
            </a:r>
            <a:endParaRPr lang="en-US" altLang="ja-JP" sz="2000" u="sng" kern="0" dirty="0">
              <a:solidFill>
                <a:prstClr val="black"/>
              </a:solidFill>
              <a:latin typeface="ＭＳ Ｐゴシック"/>
              <a:cs typeface="ＭＳゴシック"/>
            </a:endParaRPr>
          </a:p>
          <a:p>
            <a:pPr algn="r">
              <a:lnSpc>
                <a:spcPts val="2200"/>
              </a:lnSpc>
            </a:pPr>
            <a:r>
              <a:rPr lang="ja-JP" altLang="en-US" sz="2000" u="sng" kern="0" dirty="0">
                <a:solidFill>
                  <a:prstClr val="black"/>
                </a:solidFill>
                <a:latin typeface="ＭＳ Ｐゴシック"/>
                <a:cs typeface="ＭＳゴシック"/>
              </a:rPr>
              <a:t>（</a:t>
            </a:r>
            <a:r>
              <a:rPr lang="ja-JP" altLang="en-US" sz="2000" u="sng" kern="0" dirty="0" smtClean="0">
                <a:solidFill>
                  <a:prstClr val="black"/>
                </a:solidFill>
                <a:latin typeface="ＭＳ Ｐゴシック"/>
                <a:cs typeface="ＭＳゴシック"/>
              </a:rPr>
              <a:t>リアルタイムＰＣＲ法</a:t>
            </a:r>
            <a:r>
              <a:rPr lang="ja-JP" altLang="en-US" sz="2000" u="sng" kern="0" dirty="0">
                <a:solidFill>
                  <a:prstClr val="black"/>
                </a:solidFill>
                <a:latin typeface="ＭＳ Ｐゴシック"/>
                <a:cs typeface="ＭＳゴシック"/>
              </a:rPr>
              <a:t>）</a:t>
            </a:r>
            <a:endParaRPr lang="en-US" altLang="ja-JP" sz="2000" u="sng" kern="0" dirty="0">
              <a:solidFill>
                <a:prstClr val="black"/>
              </a:solidFill>
              <a:latin typeface="ＭＳ Ｐゴシック"/>
              <a:cs typeface="ＭＳゴシック"/>
            </a:endParaRPr>
          </a:p>
          <a:p>
            <a:pPr>
              <a:lnSpc>
                <a:spcPts val="2200"/>
              </a:lnSpc>
            </a:pPr>
            <a:r>
              <a:rPr lang="ja-JP" altLang="en-US" sz="1900" kern="0" dirty="0">
                <a:solidFill>
                  <a:srgbClr val="00B0F0"/>
                </a:solidFill>
                <a:latin typeface="ＭＳ Ｐゴシック"/>
                <a:cs typeface="ＭＳゴシック"/>
              </a:rPr>
              <a:t>　　　　　　　　　　　  </a:t>
            </a:r>
            <a:r>
              <a:rPr lang="en-US" altLang="ja-JP" sz="1900" kern="0" dirty="0">
                <a:solidFill>
                  <a:srgbClr val="0070C0"/>
                </a:solidFill>
                <a:latin typeface="ＭＳ Ｐゴシック"/>
                <a:cs typeface="Times New Roman"/>
              </a:rPr>
              <a:t>D</a:t>
            </a:r>
            <a:r>
              <a:rPr lang="ja-JP" altLang="en-US" sz="1900" kern="0" dirty="0">
                <a:solidFill>
                  <a:srgbClr val="0070C0"/>
                </a:solidFill>
                <a:latin typeface="ＭＳ Ｐゴシック"/>
                <a:cs typeface="Times New Roman"/>
              </a:rPr>
              <a:t>０２３　４ </a:t>
            </a:r>
            <a:r>
              <a:rPr lang="ja-JP" altLang="ja-JP" sz="1900" dirty="0">
                <a:solidFill>
                  <a:srgbClr val="0070C0"/>
                </a:solidFill>
                <a:latin typeface="ＭＳ Ｐゴシック"/>
              </a:rPr>
              <a:t>単純疱疹ウイルス・水痘帯状疱疹ウイルス核酸定量</a:t>
            </a:r>
            <a:r>
              <a:rPr lang="ja-JP" altLang="en-US" sz="1900" dirty="0">
                <a:solidFill>
                  <a:srgbClr val="0070C0"/>
                </a:solidFill>
                <a:latin typeface="ＭＳ Ｐゴシック"/>
              </a:rPr>
              <a:t>：</a:t>
            </a:r>
            <a:r>
              <a:rPr lang="en-US" altLang="ja-JP" sz="1900" dirty="0">
                <a:solidFill>
                  <a:srgbClr val="0070C0"/>
                </a:solidFill>
                <a:latin typeface="ＭＳ Ｐゴシック"/>
              </a:rPr>
              <a:t>287</a:t>
            </a:r>
            <a:r>
              <a:rPr lang="ja-JP" altLang="ja-JP" sz="1900" dirty="0">
                <a:solidFill>
                  <a:srgbClr val="0070C0"/>
                </a:solidFill>
                <a:latin typeface="ＭＳ Ｐゴシック"/>
              </a:rPr>
              <a:t>点</a:t>
            </a:r>
            <a:endParaRPr lang="ja-JP" altLang="ja-JP" sz="1900" kern="100" dirty="0">
              <a:solidFill>
                <a:srgbClr val="0070C0"/>
              </a:solidFill>
              <a:latin typeface="ＭＳ Ｐゴシック"/>
              <a:cs typeface="Times New Roman"/>
            </a:endParaRPr>
          </a:p>
          <a:p>
            <a:pPr>
              <a:lnSpc>
                <a:spcPts val="2200"/>
              </a:lnSpc>
            </a:pPr>
            <a:r>
              <a:rPr lang="ja-JP" altLang="en-US" sz="2000" kern="0" dirty="0" smtClean="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⑧</a:t>
            </a:r>
            <a:r>
              <a:rPr lang="en-US" altLang="ja-JP" sz="2000" u="sng"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網膜芽細胞腫の遺伝子診断</a:t>
            </a:r>
            <a:endParaRPr lang="en-US" altLang="ja-JP" sz="2000" u="sng" kern="0" dirty="0" smtClean="0">
              <a:solidFill>
                <a:prstClr val="black"/>
              </a:solidFill>
              <a:latin typeface="ＭＳ Ｐゴシック"/>
              <a:cs typeface="ＭＳゴシック"/>
            </a:endParaRPr>
          </a:p>
          <a:p>
            <a:pPr>
              <a:lnSpc>
                <a:spcPts val="2200"/>
              </a:lnSpc>
            </a:pPr>
            <a:r>
              <a:rPr lang="en-US" altLang="ja-JP" sz="2000" kern="0" dirty="0">
                <a:solidFill>
                  <a:srgbClr val="00B0F0"/>
                </a:solidFill>
                <a:latin typeface="ＭＳ Ｐゴシック"/>
                <a:cs typeface="ＭＳゴシック"/>
              </a:rPr>
              <a:t> </a:t>
            </a:r>
            <a:r>
              <a:rPr lang="en-US" altLang="ja-JP" sz="2000" kern="0" dirty="0" smtClean="0">
                <a:solidFill>
                  <a:srgbClr val="00B0F0"/>
                </a:solidFill>
                <a:latin typeface="ＭＳ Ｐゴシック"/>
                <a:cs typeface="ＭＳゴシック"/>
              </a:rPr>
              <a:t>                 </a:t>
            </a:r>
            <a:r>
              <a:rPr lang="ja-JP" altLang="en-US" sz="2000" kern="0" dirty="0" smtClean="0">
                <a:solidFill>
                  <a:srgbClr val="00B0F0"/>
                </a:solidFill>
                <a:latin typeface="ＭＳ Ｐゴシック"/>
                <a:cs typeface="ＭＳゴシック"/>
              </a:rPr>
              <a:t>　　　</a:t>
            </a:r>
            <a:r>
              <a:rPr lang="en-US" altLang="ja-JP" sz="1900" kern="0" dirty="0" smtClean="0">
                <a:solidFill>
                  <a:srgbClr val="0070C0"/>
                </a:solidFill>
                <a:latin typeface="ＭＳ Ｐゴシック"/>
                <a:cs typeface="Times New Roman"/>
              </a:rPr>
              <a:t>D</a:t>
            </a:r>
            <a:r>
              <a:rPr lang="ja-JP" altLang="en-US" sz="1900" kern="0" dirty="0" smtClean="0">
                <a:solidFill>
                  <a:srgbClr val="0070C0"/>
                </a:solidFill>
                <a:latin typeface="ＭＳ Ｐゴシック"/>
                <a:cs typeface="Times New Roman"/>
              </a:rPr>
              <a:t>００６－４ </a:t>
            </a:r>
            <a:r>
              <a:rPr lang="ja-JP" altLang="ja-JP" sz="1900" dirty="0" smtClean="0">
                <a:solidFill>
                  <a:srgbClr val="0070C0"/>
                </a:solidFill>
                <a:latin typeface="ＭＳ Ｐゴシック"/>
              </a:rPr>
              <a:t>遺伝学的検査</a:t>
            </a:r>
            <a:r>
              <a:rPr lang="ja-JP" altLang="en-US" sz="1900" dirty="0" smtClean="0">
                <a:solidFill>
                  <a:srgbClr val="0070C0"/>
                </a:solidFill>
                <a:latin typeface="ＭＳ Ｐゴシック"/>
              </a:rPr>
              <a:t>：</a:t>
            </a:r>
            <a:r>
              <a:rPr lang="en-US" altLang="ja-JP" sz="1900" dirty="0" smtClean="0">
                <a:solidFill>
                  <a:srgbClr val="0070C0"/>
                </a:solidFill>
                <a:latin typeface="ＭＳ Ｐゴシック"/>
              </a:rPr>
              <a:t>3,880</a:t>
            </a:r>
            <a:r>
              <a:rPr lang="ja-JP" altLang="ja-JP" sz="1900" dirty="0">
                <a:solidFill>
                  <a:srgbClr val="0070C0"/>
                </a:solidFill>
                <a:latin typeface="ＭＳ Ｐゴシック"/>
              </a:rPr>
              <a:t>点</a:t>
            </a:r>
            <a:endParaRPr lang="en-US" altLang="ja-JP" sz="1900" kern="0" dirty="0" smtClean="0">
              <a:solidFill>
                <a:srgbClr val="0070C0"/>
              </a:solidFill>
              <a:latin typeface="ＭＳ Ｐゴシック"/>
              <a:cs typeface="Times New Roman"/>
            </a:endParaRPr>
          </a:p>
          <a:p>
            <a:pPr>
              <a:lnSpc>
                <a:spcPts val="1400"/>
              </a:lnSpc>
            </a:pPr>
            <a:r>
              <a:rPr lang="ja-JP" altLang="en-US" sz="1900" kern="0" dirty="0">
                <a:solidFill>
                  <a:prstClr val="black"/>
                </a:solidFill>
                <a:latin typeface="ＭＳ Ｐゴシック"/>
                <a:cs typeface="Times New Roman"/>
              </a:rPr>
              <a:t>　</a:t>
            </a:r>
            <a:r>
              <a:rPr lang="ja-JP" altLang="en-US" sz="1900" kern="0" dirty="0" smtClean="0">
                <a:solidFill>
                  <a:prstClr val="black"/>
                </a:solidFill>
                <a:latin typeface="ＭＳ Ｐゴシック"/>
                <a:cs typeface="Times New Roman"/>
              </a:rPr>
              <a:t>　　　　　　　　　　　　　　　　　　　　　　　　　　　　　</a:t>
            </a:r>
            <a:endParaRPr lang="en-US" altLang="ja-JP" sz="1900" kern="0" dirty="0" smtClean="0">
              <a:solidFill>
                <a:prstClr val="black"/>
              </a:solidFill>
              <a:latin typeface="ＭＳ Ｐゴシック"/>
              <a:cs typeface="Times New Roman"/>
            </a:endParaRPr>
          </a:p>
          <a:p>
            <a:pPr>
              <a:lnSpc>
                <a:spcPts val="1400"/>
              </a:lnSpc>
            </a:pPr>
            <a:r>
              <a:rPr lang="ja-JP" altLang="en-US" sz="2000" kern="0" dirty="0" smtClean="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⑨</a:t>
            </a:r>
            <a:r>
              <a:rPr lang="en-US" altLang="ja-JP" sz="2000" u="sng"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腹腔鏡下仙骨膣固定術</a:t>
            </a:r>
            <a:endParaRPr lang="en-US" altLang="ja-JP" sz="2000" u="sng" kern="0" dirty="0" smtClean="0">
              <a:solidFill>
                <a:prstClr val="black"/>
              </a:solidFill>
              <a:latin typeface="ＭＳ Ｐゴシック"/>
              <a:cs typeface="ＭＳゴシック"/>
            </a:endParaRPr>
          </a:p>
          <a:p>
            <a:pPr>
              <a:lnSpc>
                <a:spcPts val="2200"/>
              </a:lnSpc>
            </a:pPr>
            <a:r>
              <a:rPr lang="ja-JP" altLang="en-US" sz="1900" kern="0" dirty="0" smtClean="0">
                <a:solidFill>
                  <a:prstClr val="black"/>
                </a:solidFill>
                <a:latin typeface="ＭＳ Ｐゴシック"/>
                <a:cs typeface="Times New Roman"/>
              </a:rPr>
              <a:t>　　　　　　　　　　　　</a:t>
            </a:r>
            <a:r>
              <a:rPr lang="en-US" altLang="ja-JP" sz="1900" dirty="0" smtClean="0">
                <a:solidFill>
                  <a:srgbClr val="0070C0"/>
                </a:solidFill>
                <a:latin typeface="ＭＳ Ｐゴシック"/>
              </a:rPr>
              <a:t>K</a:t>
            </a:r>
            <a:r>
              <a:rPr lang="ja-JP" altLang="en-US" sz="1900" dirty="0" smtClean="0">
                <a:solidFill>
                  <a:srgbClr val="0070C0"/>
                </a:solidFill>
                <a:latin typeface="ＭＳ Ｐゴシック"/>
              </a:rPr>
              <a:t>８６５－２ </a:t>
            </a:r>
            <a:r>
              <a:rPr lang="ja-JP" altLang="ja-JP" sz="1900" dirty="0" smtClean="0">
                <a:solidFill>
                  <a:srgbClr val="0070C0"/>
                </a:solidFill>
                <a:latin typeface="ＭＳ Ｐゴシック"/>
              </a:rPr>
              <a:t>腹腔</a:t>
            </a:r>
            <a:r>
              <a:rPr lang="ja-JP" altLang="ja-JP" sz="1900" dirty="0">
                <a:solidFill>
                  <a:srgbClr val="0070C0"/>
                </a:solidFill>
                <a:latin typeface="ＭＳ Ｐゴシック"/>
              </a:rPr>
              <a:t>鏡下仙骨腟</a:t>
            </a:r>
            <a:r>
              <a:rPr lang="ja-JP" altLang="ja-JP" sz="1900" dirty="0" smtClean="0">
                <a:solidFill>
                  <a:srgbClr val="0070C0"/>
                </a:solidFill>
                <a:latin typeface="ＭＳ Ｐゴシック"/>
              </a:rPr>
              <a:t>固定術</a:t>
            </a:r>
            <a:r>
              <a:rPr lang="ja-JP" altLang="en-US" sz="1900" dirty="0">
                <a:solidFill>
                  <a:srgbClr val="0070C0"/>
                </a:solidFill>
                <a:latin typeface="ＭＳ Ｐゴシック"/>
              </a:rPr>
              <a:t>：</a:t>
            </a:r>
            <a:r>
              <a:rPr lang="en-US" altLang="ja-JP" sz="1900" dirty="0" smtClean="0">
                <a:solidFill>
                  <a:srgbClr val="0070C0"/>
                </a:solidFill>
                <a:latin typeface="ＭＳ Ｐゴシック"/>
              </a:rPr>
              <a:t>48,240</a:t>
            </a:r>
            <a:r>
              <a:rPr lang="ja-JP" altLang="ja-JP" sz="1900" dirty="0">
                <a:solidFill>
                  <a:srgbClr val="0070C0"/>
                </a:solidFill>
                <a:latin typeface="ＭＳ Ｐゴシック"/>
              </a:rPr>
              <a:t>点</a:t>
            </a:r>
            <a:endParaRPr lang="en-US" altLang="ja-JP" sz="1900" kern="0" dirty="0">
              <a:solidFill>
                <a:srgbClr val="0070C0"/>
              </a:solidFill>
              <a:latin typeface="ＭＳ Ｐゴシック"/>
              <a:cs typeface="Times New Roman"/>
            </a:endParaRPr>
          </a:p>
          <a:p>
            <a:pPr>
              <a:lnSpc>
                <a:spcPts val="2200"/>
              </a:lnSpc>
            </a:pPr>
            <a:r>
              <a:rPr lang="ja-JP" altLang="en-US" sz="1900" kern="0" dirty="0" smtClean="0">
                <a:solidFill>
                  <a:prstClr val="black"/>
                </a:solidFill>
                <a:latin typeface="ＭＳ Ｐゴシック"/>
                <a:cs typeface="Times New Roman"/>
              </a:rPr>
              <a:t>　　</a:t>
            </a:r>
            <a:r>
              <a:rPr lang="ja-JP" altLang="en-US" sz="2000" u="sng" kern="0" dirty="0">
                <a:solidFill>
                  <a:prstClr val="black"/>
                </a:solidFill>
                <a:latin typeface="ＭＳ Ｐゴシック"/>
                <a:cs typeface="Times New Roman"/>
              </a:rPr>
              <a:t>⑩</a:t>
            </a:r>
            <a:r>
              <a:rPr lang="en-US" altLang="ja-JP" sz="2000" u="sng"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硬膜外自家血注入療法</a:t>
            </a:r>
            <a:endParaRPr lang="en-US" altLang="ja-JP" sz="2000" u="sng" kern="0" dirty="0" smtClean="0">
              <a:solidFill>
                <a:prstClr val="black"/>
              </a:solidFill>
              <a:latin typeface="ＭＳ Ｐゴシック"/>
              <a:cs typeface="ＭＳゴシック"/>
            </a:endParaRPr>
          </a:p>
          <a:p>
            <a:pPr>
              <a:lnSpc>
                <a:spcPts val="2200"/>
              </a:lnSpc>
            </a:pPr>
            <a:r>
              <a:rPr lang="ja-JP" altLang="en-US" sz="2000" kern="0" dirty="0">
                <a:solidFill>
                  <a:prstClr val="black"/>
                </a:solidFill>
                <a:latin typeface="ＭＳ Ｐゴシック"/>
                <a:cs typeface="Times New Roman"/>
              </a:rPr>
              <a:t>　</a:t>
            </a:r>
            <a:r>
              <a:rPr lang="ja-JP" altLang="en-US" sz="2000" kern="0" dirty="0" smtClean="0">
                <a:solidFill>
                  <a:prstClr val="black"/>
                </a:solidFill>
                <a:latin typeface="ＭＳ Ｐゴシック"/>
                <a:cs typeface="Times New Roman"/>
              </a:rPr>
              <a:t>　　　　　　　　　　 </a:t>
            </a:r>
            <a:r>
              <a:rPr lang="en-US" altLang="ja-JP" sz="1900" dirty="0" smtClean="0">
                <a:solidFill>
                  <a:srgbClr val="0070C0"/>
                </a:solidFill>
                <a:latin typeface="ＭＳ Ｐゴシック"/>
              </a:rPr>
              <a:t>J</a:t>
            </a:r>
            <a:r>
              <a:rPr lang="ja-JP" altLang="en-US" sz="1900" dirty="0" smtClean="0">
                <a:solidFill>
                  <a:srgbClr val="0070C0"/>
                </a:solidFill>
                <a:latin typeface="ＭＳ Ｐゴシック"/>
              </a:rPr>
              <a:t>００７－２</a:t>
            </a:r>
            <a:r>
              <a:rPr lang="en-US" altLang="ja-JP" sz="1900" dirty="0" smtClean="0">
                <a:solidFill>
                  <a:srgbClr val="0070C0"/>
                </a:solidFill>
                <a:latin typeface="ＭＳ Ｐゴシック"/>
              </a:rPr>
              <a:t> </a:t>
            </a:r>
            <a:r>
              <a:rPr lang="ja-JP" altLang="ja-JP" sz="1900" dirty="0" smtClean="0">
                <a:solidFill>
                  <a:srgbClr val="0070C0"/>
                </a:solidFill>
                <a:latin typeface="ＭＳ Ｐゴシック"/>
              </a:rPr>
              <a:t>硬</a:t>
            </a:r>
            <a:r>
              <a:rPr lang="ja-JP" altLang="ja-JP" sz="1900" dirty="0">
                <a:solidFill>
                  <a:srgbClr val="0070C0"/>
                </a:solidFill>
                <a:latin typeface="ＭＳ Ｐゴシック"/>
              </a:rPr>
              <a:t>膜外自家血</a:t>
            </a:r>
            <a:r>
              <a:rPr lang="ja-JP" altLang="ja-JP" sz="1900" dirty="0" smtClean="0">
                <a:solidFill>
                  <a:srgbClr val="0070C0"/>
                </a:solidFill>
                <a:latin typeface="ＭＳ Ｐゴシック"/>
              </a:rPr>
              <a:t>注入</a:t>
            </a:r>
            <a:r>
              <a:rPr lang="ja-JP" altLang="en-US" sz="1900" dirty="0" smtClean="0">
                <a:solidFill>
                  <a:srgbClr val="0070C0"/>
                </a:solidFill>
                <a:latin typeface="ＭＳ Ｐゴシック"/>
              </a:rPr>
              <a:t>：</a:t>
            </a:r>
            <a:r>
              <a:rPr lang="en-US" altLang="ja-JP" sz="1900" dirty="0" smtClean="0">
                <a:solidFill>
                  <a:srgbClr val="0070C0"/>
                </a:solidFill>
                <a:latin typeface="ＭＳ Ｐゴシック"/>
              </a:rPr>
              <a:t>800</a:t>
            </a:r>
            <a:r>
              <a:rPr lang="ja-JP" altLang="ja-JP" sz="1900" dirty="0">
                <a:solidFill>
                  <a:srgbClr val="0070C0"/>
                </a:solidFill>
                <a:latin typeface="ＭＳ Ｐゴシック"/>
              </a:rPr>
              <a:t>点</a:t>
            </a:r>
            <a:endParaRPr lang="ja-JP" altLang="ja-JP" sz="1900" kern="100" dirty="0">
              <a:solidFill>
                <a:srgbClr val="0070C0"/>
              </a:solidFill>
              <a:latin typeface="ＭＳ Ｐゴシック"/>
              <a:cs typeface="Times New Roman"/>
            </a:endParaRPr>
          </a:p>
          <a:p>
            <a:pPr>
              <a:lnSpc>
                <a:spcPts val="2200"/>
              </a:lnSpc>
            </a:pPr>
            <a:r>
              <a:rPr lang="ja-JP" altLang="en-US" sz="2000" kern="0" dirty="0" smtClean="0">
                <a:solidFill>
                  <a:prstClr val="black"/>
                </a:solidFill>
                <a:latin typeface="ＭＳ Ｐゴシック"/>
                <a:cs typeface="ＭＳゴシック"/>
              </a:rPr>
              <a:t>　　</a:t>
            </a:r>
            <a:r>
              <a:rPr lang="ja-JP" altLang="en-US" sz="2000" u="sng" kern="0" dirty="0">
                <a:solidFill>
                  <a:prstClr val="black"/>
                </a:solidFill>
                <a:latin typeface="ＭＳ Ｐゴシック"/>
                <a:cs typeface="ＭＳゴシック"/>
              </a:rPr>
              <a:t>⑪</a:t>
            </a:r>
            <a:r>
              <a:rPr lang="en-US" altLang="ja-JP" sz="2000" u="sng"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食道アカラシア等に対する経口内視鏡的筋層切開術</a:t>
            </a:r>
            <a:endParaRPr lang="en-US" altLang="ja-JP" sz="1900" u="sng" kern="0" dirty="0" smtClean="0">
              <a:solidFill>
                <a:prstClr val="black"/>
              </a:solidFill>
              <a:latin typeface="ＭＳ Ｐゴシック"/>
              <a:cs typeface="ＭＳゴシック"/>
            </a:endParaRPr>
          </a:p>
          <a:p>
            <a:pPr>
              <a:lnSpc>
                <a:spcPts val="2200"/>
              </a:lnSpc>
            </a:pPr>
            <a:r>
              <a:rPr lang="en-US" altLang="ja-JP" sz="1900" kern="0" dirty="0" smtClean="0">
                <a:solidFill>
                  <a:prstClr val="black"/>
                </a:solidFill>
                <a:latin typeface="ＭＳ Ｐゴシック"/>
                <a:cs typeface="ＭＳゴシック"/>
              </a:rPr>
              <a:t>                          </a:t>
            </a:r>
            <a:r>
              <a:rPr lang="en-US" altLang="ja-JP" sz="1900" kern="0" dirty="0" smtClean="0">
                <a:solidFill>
                  <a:srgbClr val="0070C0"/>
                </a:solidFill>
                <a:latin typeface="ＭＳ Ｐゴシック"/>
                <a:cs typeface="ＭＳゴシック"/>
              </a:rPr>
              <a:t>K</a:t>
            </a:r>
            <a:r>
              <a:rPr lang="ja-JP" altLang="en-US" sz="1900" kern="0" dirty="0" smtClean="0">
                <a:solidFill>
                  <a:srgbClr val="0070C0"/>
                </a:solidFill>
                <a:latin typeface="ＭＳ Ｐゴシック"/>
                <a:cs typeface="ＭＳゴシック"/>
              </a:rPr>
              <a:t>５３０－３ </a:t>
            </a:r>
            <a:r>
              <a:rPr lang="ja-JP" altLang="ja-JP" sz="1900" dirty="0" smtClean="0">
                <a:solidFill>
                  <a:srgbClr val="0070C0"/>
                </a:solidFill>
                <a:latin typeface="ＭＳ Ｐゴシック"/>
              </a:rPr>
              <a:t>内</a:t>
            </a:r>
            <a:r>
              <a:rPr lang="ja-JP" altLang="ja-JP" sz="1900" dirty="0">
                <a:solidFill>
                  <a:srgbClr val="0070C0"/>
                </a:solidFill>
                <a:latin typeface="ＭＳ Ｐゴシック"/>
              </a:rPr>
              <a:t>視鏡下筋層</a:t>
            </a:r>
            <a:r>
              <a:rPr lang="ja-JP" altLang="ja-JP" sz="1900" dirty="0" smtClean="0">
                <a:solidFill>
                  <a:srgbClr val="0070C0"/>
                </a:solidFill>
                <a:latin typeface="ＭＳ Ｐゴシック"/>
              </a:rPr>
              <a:t>切開術</a:t>
            </a:r>
            <a:r>
              <a:rPr lang="ja-JP" altLang="en-US" sz="1900" dirty="0" smtClean="0">
                <a:solidFill>
                  <a:srgbClr val="0070C0"/>
                </a:solidFill>
                <a:latin typeface="ＭＳ Ｐゴシック"/>
              </a:rPr>
              <a:t>：</a:t>
            </a:r>
            <a:r>
              <a:rPr lang="en-US" altLang="ja-JP" sz="1900" dirty="0" smtClean="0">
                <a:solidFill>
                  <a:srgbClr val="0070C0"/>
                </a:solidFill>
                <a:latin typeface="ＭＳ Ｐゴシック"/>
              </a:rPr>
              <a:t>9,450</a:t>
            </a:r>
            <a:r>
              <a:rPr lang="ja-JP" altLang="ja-JP" sz="1900" dirty="0">
                <a:solidFill>
                  <a:srgbClr val="0070C0"/>
                </a:solidFill>
                <a:latin typeface="ＭＳ Ｐゴシック"/>
              </a:rPr>
              <a:t>点</a:t>
            </a:r>
            <a:endParaRPr lang="en-US" altLang="ja-JP" sz="1900" kern="0" dirty="0" smtClean="0">
              <a:solidFill>
                <a:srgbClr val="0070C0"/>
              </a:solidFill>
              <a:latin typeface="ＭＳ Ｐゴシック"/>
              <a:cs typeface="ＭＳゴシック"/>
            </a:endParaRPr>
          </a:p>
          <a:p>
            <a:pPr>
              <a:lnSpc>
                <a:spcPts val="2200"/>
              </a:lnSpc>
            </a:pPr>
            <a:r>
              <a:rPr lang="en-US" altLang="ja-JP" sz="1900" kern="0" dirty="0">
                <a:solidFill>
                  <a:prstClr val="black"/>
                </a:solidFill>
                <a:latin typeface="ＭＳ Ｐゴシック"/>
                <a:cs typeface="ＭＳゴシック"/>
              </a:rPr>
              <a:t> </a:t>
            </a:r>
            <a:r>
              <a:rPr lang="en-US" altLang="ja-JP" sz="1900" kern="0" dirty="0" smtClean="0">
                <a:solidFill>
                  <a:prstClr val="black"/>
                </a:solidFill>
                <a:latin typeface="ＭＳ Ｐゴシック"/>
                <a:cs typeface="ＭＳゴシック"/>
              </a:rPr>
              <a:t>    </a:t>
            </a:r>
            <a:r>
              <a:rPr lang="ja-JP" altLang="en-US" sz="1900" u="sng" kern="0" dirty="0" smtClean="0">
                <a:solidFill>
                  <a:prstClr val="black"/>
                </a:solidFill>
                <a:latin typeface="ＭＳ Ｐゴシック"/>
                <a:cs typeface="ＭＳゴシック"/>
              </a:rPr>
              <a:t>⑫</a:t>
            </a:r>
            <a:r>
              <a:rPr lang="en-US" altLang="ja-JP" sz="2000" u="sng"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内視鏡下頸部良性腫瘍摘出術</a:t>
            </a:r>
            <a:endParaRPr lang="en-US" altLang="ja-JP" sz="1900" u="sng" kern="0" dirty="0">
              <a:solidFill>
                <a:prstClr val="black"/>
              </a:solidFill>
              <a:latin typeface="ＭＳ Ｐゴシック"/>
              <a:cs typeface="ＭＳゴシック"/>
            </a:endParaRPr>
          </a:p>
          <a:p>
            <a:pPr>
              <a:lnSpc>
                <a:spcPts val="2200"/>
              </a:lnSpc>
            </a:pPr>
            <a:r>
              <a:rPr lang="en-US" altLang="ja-JP" sz="1900" kern="0" dirty="0">
                <a:solidFill>
                  <a:prstClr val="black"/>
                </a:solidFill>
                <a:latin typeface="ＭＳ Ｐゴシック"/>
                <a:cs typeface="ＭＳゴシック"/>
              </a:rPr>
              <a:t>                          </a:t>
            </a:r>
            <a:r>
              <a:rPr lang="en-US" altLang="ja-JP" sz="1900" dirty="0" smtClean="0">
                <a:solidFill>
                  <a:srgbClr val="0070C0"/>
                </a:solidFill>
                <a:latin typeface="ＭＳ Ｐゴシック"/>
              </a:rPr>
              <a:t>K</a:t>
            </a:r>
            <a:r>
              <a:rPr lang="ja-JP" altLang="en-US" sz="1900" dirty="0" smtClean="0">
                <a:solidFill>
                  <a:srgbClr val="0070C0"/>
                </a:solidFill>
                <a:latin typeface="ＭＳ Ｐゴシック"/>
              </a:rPr>
              <a:t>４６１－２ </a:t>
            </a:r>
            <a:r>
              <a:rPr lang="ja-JP" altLang="ja-JP" sz="1900" dirty="0" smtClean="0">
                <a:solidFill>
                  <a:srgbClr val="0070C0"/>
                </a:solidFill>
                <a:latin typeface="ＭＳ Ｐゴシック"/>
              </a:rPr>
              <a:t>内</a:t>
            </a:r>
            <a:r>
              <a:rPr lang="ja-JP" altLang="ja-JP" sz="1900" dirty="0">
                <a:solidFill>
                  <a:srgbClr val="0070C0"/>
                </a:solidFill>
                <a:latin typeface="ＭＳ Ｐゴシック"/>
              </a:rPr>
              <a:t>視鏡下甲状腺部分切除、腫瘍</a:t>
            </a:r>
            <a:r>
              <a:rPr lang="ja-JP" altLang="ja-JP" sz="1900" dirty="0" smtClean="0">
                <a:solidFill>
                  <a:srgbClr val="0070C0"/>
                </a:solidFill>
                <a:latin typeface="ＭＳ Ｐゴシック"/>
              </a:rPr>
              <a:t>摘出術</a:t>
            </a:r>
            <a:endParaRPr lang="en-US" altLang="ja-JP" sz="1900" dirty="0" smtClean="0">
              <a:solidFill>
                <a:srgbClr val="0070C0"/>
              </a:solidFill>
              <a:latin typeface="ＭＳ Ｐゴシック"/>
            </a:endParaRPr>
          </a:p>
          <a:p>
            <a:pPr>
              <a:lnSpc>
                <a:spcPts val="2200"/>
              </a:lnSpc>
            </a:pPr>
            <a:r>
              <a:rPr lang="ja-JP" altLang="en-US" sz="1900" dirty="0">
                <a:solidFill>
                  <a:srgbClr val="0070C0"/>
                </a:solidFill>
                <a:latin typeface="ＭＳ Ｐゴシック"/>
              </a:rPr>
              <a:t>　</a:t>
            </a:r>
            <a:r>
              <a:rPr lang="ja-JP" altLang="en-US" sz="1900" dirty="0" smtClean="0">
                <a:solidFill>
                  <a:srgbClr val="0070C0"/>
                </a:solidFill>
                <a:latin typeface="ＭＳ Ｐゴシック"/>
              </a:rPr>
              <a:t>　　　　　　　　　　　　　　　　　　</a:t>
            </a:r>
            <a:r>
              <a:rPr lang="ja-JP" altLang="ja-JP" sz="1900" dirty="0">
                <a:solidFill>
                  <a:srgbClr val="0070C0"/>
                </a:solidFill>
                <a:latin typeface="ＭＳ Ｐゴシック"/>
              </a:rPr>
              <a:t>　１　片葉のみの</a:t>
            </a:r>
            <a:r>
              <a:rPr lang="ja-JP" altLang="ja-JP" sz="1900" dirty="0" smtClean="0">
                <a:solidFill>
                  <a:srgbClr val="0070C0"/>
                </a:solidFill>
                <a:latin typeface="ＭＳ Ｐゴシック"/>
              </a:rPr>
              <a:t>場合</a:t>
            </a:r>
            <a:r>
              <a:rPr lang="ja-JP" altLang="en-US" sz="1900" dirty="0" smtClean="0">
                <a:solidFill>
                  <a:srgbClr val="0070C0"/>
                </a:solidFill>
                <a:latin typeface="ＭＳ Ｐゴシック"/>
              </a:rPr>
              <a:t>：</a:t>
            </a:r>
            <a:r>
              <a:rPr lang="en-US" altLang="ja-JP" sz="1900" dirty="0" smtClean="0">
                <a:solidFill>
                  <a:srgbClr val="0070C0"/>
                </a:solidFill>
                <a:latin typeface="ＭＳ Ｐゴシック"/>
              </a:rPr>
              <a:t>17,410</a:t>
            </a:r>
            <a:r>
              <a:rPr lang="ja-JP" altLang="ja-JP" sz="1900" dirty="0">
                <a:solidFill>
                  <a:srgbClr val="0070C0"/>
                </a:solidFill>
                <a:latin typeface="ＭＳ Ｐゴシック"/>
              </a:rPr>
              <a:t>点　</a:t>
            </a:r>
            <a:endParaRPr lang="en-US" altLang="ja-JP" sz="1900" dirty="0" smtClean="0">
              <a:solidFill>
                <a:srgbClr val="0070C0"/>
              </a:solidFill>
              <a:latin typeface="ＭＳ Ｐゴシック"/>
            </a:endParaRPr>
          </a:p>
          <a:p>
            <a:pPr>
              <a:lnSpc>
                <a:spcPts val="2200"/>
              </a:lnSpc>
            </a:pPr>
            <a:r>
              <a:rPr lang="ja-JP" altLang="en-US" sz="1900" dirty="0">
                <a:solidFill>
                  <a:srgbClr val="0070C0"/>
                </a:solidFill>
                <a:latin typeface="ＭＳ Ｐゴシック"/>
              </a:rPr>
              <a:t>　</a:t>
            </a:r>
            <a:r>
              <a:rPr lang="ja-JP" altLang="en-US" sz="1900" dirty="0" smtClean="0">
                <a:solidFill>
                  <a:srgbClr val="0070C0"/>
                </a:solidFill>
                <a:latin typeface="ＭＳ Ｐゴシック"/>
              </a:rPr>
              <a:t>　　　　　　　　　　　　　　　　　　　</a:t>
            </a:r>
            <a:r>
              <a:rPr lang="ja-JP" altLang="ja-JP" sz="1900" dirty="0" smtClean="0">
                <a:solidFill>
                  <a:srgbClr val="0070C0"/>
                </a:solidFill>
                <a:latin typeface="ＭＳ Ｐゴシック"/>
              </a:rPr>
              <a:t>２</a:t>
            </a:r>
            <a:r>
              <a:rPr lang="ja-JP" altLang="ja-JP" sz="1900" dirty="0">
                <a:solidFill>
                  <a:srgbClr val="0070C0"/>
                </a:solidFill>
                <a:latin typeface="ＭＳ Ｐゴシック"/>
              </a:rPr>
              <a:t>　両葉の</a:t>
            </a:r>
            <a:r>
              <a:rPr lang="ja-JP" altLang="ja-JP" sz="1900" dirty="0" smtClean="0">
                <a:solidFill>
                  <a:srgbClr val="0070C0"/>
                </a:solidFill>
                <a:latin typeface="ＭＳ Ｐゴシック"/>
              </a:rPr>
              <a:t>場合</a:t>
            </a:r>
            <a:r>
              <a:rPr lang="ja-JP" altLang="en-US" sz="1900" dirty="0" smtClean="0">
                <a:solidFill>
                  <a:srgbClr val="0070C0"/>
                </a:solidFill>
                <a:latin typeface="ＭＳ Ｐゴシック"/>
              </a:rPr>
              <a:t>：</a:t>
            </a:r>
            <a:r>
              <a:rPr lang="en-US" altLang="ja-JP" sz="1900" dirty="0" smtClean="0">
                <a:solidFill>
                  <a:srgbClr val="0070C0"/>
                </a:solidFill>
                <a:latin typeface="ＭＳ Ｐゴシック"/>
              </a:rPr>
              <a:t>25,210</a:t>
            </a:r>
            <a:r>
              <a:rPr lang="ja-JP" altLang="ja-JP" sz="1900" dirty="0" smtClean="0">
                <a:solidFill>
                  <a:srgbClr val="0070C0"/>
                </a:solidFill>
                <a:latin typeface="ＭＳ Ｐゴシック"/>
              </a:rPr>
              <a:t>点</a:t>
            </a:r>
            <a:endParaRPr lang="en-US" altLang="ja-JP" sz="1900" dirty="0" smtClean="0">
              <a:solidFill>
                <a:srgbClr val="0070C0"/>
              </a:solidFill>
              <a:latin typeface="ＭＳ Ｐゴシック"/>
            </a:endParaRPr>
          </a:p>
          <a:p>
            <a:pPr>
              <a:lnSpc>
                <a:spcPts val="2200"/>
              </a:lnSpc>
            </a:pPr>
            <a:r>
              <a:rPr lang="ja-JP" altLang="en-US" sz="1900" dirty="0" smtClean="0">
                <a:solidFill>
                  <a:srgbClr val="0070C0"/>
                </a:solidFill>
                <a:latin typeface="ＭＳ Ｐゴシック"/>
              </a:rPr>
              <a:t>　　　　　　　　　　　　</a:t>
            </a:r>
            <a:r>
              <a:rPr lang="en-US" altLang="ja-JP" sz="1900" dirty="0" smtClean="0">
                <a:solidFill>
                  <a:srgbClr val="0070C0"/>
                </a:solidFill>
                <a:latin typeface="ＭＳ Ｐゴシック"/>
              </a:rPr>
              <a:t>K</a:t>
            </a:r>
            <a:r>
              <a:rPr lang="ja-JP" altLang="en-US" sz="1900" dirty="0" smtClean="0">
                <a:solidFill>
                  <a:srgbClr val="0070C0"/>
                </a:solidFill>
                <a:latin typeface="ＭＳ Ｐゴシック"/>
              </a:rPr>
              <a:t>４６２－２ </a:t>
            </a:r>
            <a:r>
              <a:rPr lang="ja-JP" altLang="ja-JP" sz="1900" dirty="0" smtClean="0">
                <a:solidFill>
                  <a:srgbClr val="0070C0"/>
                </a:solidFill>
                <a:latin typeface="ＭＳ Ｐゴシック"/>
              </a:rPr>
              <a:t>内</a:t>
            </a:r>
            <a:r>
              <a:rPr lang="ja-JP" altLang="ja-JP" sz="1900" dirty="0">
                <a:solidFill>
                  <a:srgbClr val="0070C0"/>
                </a:solidFill>
                <a:latin typeface="ＭＳ Ｐゴシック"/>
              </a:rPr>
              <a:t>視鏡下バセドウ甲状腺全摘（亜全摘）術（両葉</a:t>
            </a:r>
            <a:r>
              <a:rPr lang="ja-JP" altLang="ja-JP" sz="1900" dirty="0" smtClean="0">
                <a:solidFill>
                  <a:srgbClr val="0070C0"/>
                </a:solidFill>
                <a:latin typeface="ＭＳ Ｐゴシック"/>
              </a:rPr>
              <a:t>）</a:t>
            </a:r>
            <a:r>
              <a:rPr lang="ja-JP" altLang="en-US" sz="1900" dirty="0" smtClean="0">
                <a:solidFill>
                  <a:srgbClr val="0070C0"/>
                </a:solidFill>
                <a:latin typeface="ＭＳ Ｐゴシック"/>
              </a:rPr>
              <a:t>：</a:t>
            </a:r>
            <a:r>
              <a:rPr lang="en-US" altLang="ja-JP" sz="1900" dirty="0" smtClean="0">
                <a:solidFill>
                  <a:srgbClr val="0070C0"/>
                </a:solidFill>
                <a:latin typeface="ＭＳ Ｐゴシック"/>
              </a:rPr>
              <a:t>25,210</a:t>
            </a:r>
            <a:r>
              <a:rPr lang="ja-JP" altLang="ja-JP" sz="1900" dirty="0" smtClean="0">
                <a:solidFill>
                  <a:srgbClr val="0070C0"/>
                </a:solidFill>
                <a:latin typeface="ＭＳ Ｐゴシック"/>
              </a:rPr>
              <a:t>点</a:t>
            </a:r>
            <a:endParaRPr lang="en-US" altLang="ja-JP" sz="1900" dirty="0" smtClean="0">
              <a:solidFill>
                <a:srgbClr val="0070C0"/>
              </a:solidFill>
              <a:latin typeface="ＭＳ Ｐゴシック"/>
            </a:endParaRPr>
          </a:p>
          <a:p>
            <a:pPr>
              <a:lnSpc>
                <a:spcPts val="2200"/>
              </a:lnSpc>
            </a:pPr>
            <a:r>
              <a:rPr lang="ja-JP" altLang="en-US" sz="1900" dirty="0" smtClean="0">
                <a:solidFill>
                  <a:srgbClr val="0070C0"/>
                </a:solidFill>
                <a:latin typeface="ＭＳ Ｐゴシック"/>
              </a:rPr>
              <a:t>　　　　　　　　　　　　</a:t>
            </a:r>
            <a:r>
              <a:rPr lang="en-US" altLang="ja-JP" sz="1900" dirty="0" smtClean="0">
                <a:solidFill>
                  <a:srgbClr val="0070C0"/>
                </a:solidFill>
                <a:latin typeface="ＭＳ Ｐゴシック"/>
              </a:rPr>
              <a:t>K</a:t>
            </a:r>
            <a:r>
              <a:rPr lang="ja-JP" altLang="en-US" sz="1900" dirty="0" smtClean="0">
                <a:solidFill>
                  <a:srgbClr val="0070C0"/>
                </a:solidFill>
                <a:latin typeface="ＭＳ Ｐゴシック"/>
              </a:rPr>
              <a:t>４６４－２ </a:t>
            </a:r>
            <a:r>
              <a:rPr lang="ja-JP" altLang="ja-JP" sz="1900" dirty="0" smtClean="0">
                <a:solidFill>
                  <a:srgbClr val="0070C0"/>
                </a:solidFill>
                <a:latin typeface="ＭＳ Ｐゴシック"/>
              </a:rPr>
              <a:t>内</a:t>
            </a:r>
            <a:r>
              <a:rPr lang="ja-JP" altLang="ja-JP" sz="1900" dirty="0">
                <a:solidFill>
                  <a:srgbClr val="0070C0"/>
                </a:solidFill>
                <a:latin typeface="ＭＳ Ｐゴシック"/>
              </a:rPr>
              <a:t>視鏡下副甲状腺（上皮小体）腺腫過形成</a:t>
            </a:r>
            <a:r>
              <a:rPr lang="ja-JP" altLang="ja-JP" sz="1900" dirty="0" smtClean="0">
                <a:solidFill>
                  <a:srgbClr val="0070C0"/>
                </a:solidFill>
                <a:latin typeface="ＭＳ Ｐゴシック"/>
              </a:rPr>
              <a:t>手術</a:t>
            </a:r>
            <a:r>
              <a:rPr lang="ja-JP" altLang="en-US" sz="1900" dirty="0" smtClean="0">
                <a:solidFill>
                  <a:srgbClr val="0070C0"/>
                </a:solidFill>
                <a:latin typeface="ＭＳ Ｐゴシック"/>
              </a:rPr>
              <a:t>：</a:t>
            </a:r>
            <a:r>
              <a:rPr lang="en-US" altLang="ja-JP" sz="1900" dirty="0" smtClean="0">
                <a:solidFill>
                  <a:srgbClr val="0070C0"/>
                </a:solidFill>
                <a:latin typeface="ＭＳ Ｐゴシック"/>
              </a:rPr>
              <a:t>20,660</a:t>
            </a:r>
            <a:r>
              <a:rPr lang="ja-JP" altLang="ja-JP" sz="1900" dirty="0" smtClean="0">
                <a:solidFill>
                  <a:srgbClr val="0070C0"/>
                </a:solidFill>
                <a:latin typeface="ＭＳ Ｐゴシック"/>
              </a:rPr>
              <a:t>点</a:t>
            </a:r>
            <a:endParaRPr lang="en-US" altLang="ja-JP" sz="1900" dirty="0" smtClean="0">
              <a:solidFill>
                <a:srgbClr val="0070C0"/>
              </a:solidFill>
              <a:latin typeface="ＭＳ Ｐゴシック"/>
            </a:endParaRPr>
          </a:p>
          <a:p>
            <a:pPr>
              <a:lnSpc>
                <a:spcPts val="2200"/>
              </a:lnSpc>
            </a:pPr>
            <a:r>
              <a:rPr lang="ja-JP" altLang="en-US" sz="1900" kern="0" dirty="0">
                <a:solidFill>
                  <a:prstClr val="black"/>
                </a:solidFill>
                <a:latin typeface="ＭＳ Ｐゴシック"/>
                <a:cs typeface="ＭＳゴシック"/>
              </a:rPr>
              <a:t>　</a:t>
            </a:r>
            <a:r>
              <a:rPr lang="ja-JP" altLang="en-US" sz="1900" kern="0" dirty="0" smtClean="0">
                <a:solidFill>
                  <a:prstClr val="black"/>
                </a:solidFill>
                <a:latin typeface="ＭＳ Ｐゴシック"/>
                <a:cs typeface="ＭＳゴシック"/>
              </a:rPr>
              <a:t>　</a:t>
            </a:r>
            <a:r>
              <a:rPr lang="ja-JP" altLang="en-US" sz="2000" u="sng" kern="0" dirty="0" smtClean="0">
                <a:solidFill>
                  <a:prstClr val="black"/>
                </a:solidFill>
                <a:latin typeface="ＭＳ Ｐゴシック"/>
                <a:cs typeface="ＭＳゴシック"/>
              </a:rPr>
              <a:t>⑬ </a:t>
            </a:r>
            <a:r>
              <a:rPr lang="ja-JP" altLang="ja-JP" sz="2000" u="sng" dirty="0" smtClean="0">
                <a:solidFill>
                  <a:prstClr val="black"/>
                </a:solidFill>
                <a:latin typeface="ＭＳ Ｐゴシック"/>
              </a:rPr>
              <a:t>内</a:t>
            </a:r>
            <a:r>
              <a:rPr lang="ja-JP" altLang="ja-JP" sz="2000" u="sng" dirty="0">
                <a:solidFill>
                  <a:prstClr val="black"/>
                </a:solidFill>
                <a:latin typeface="ＭＳ Ｐゴシック"/>
              </a:rPr>
              <a:t>視鏡下手術用ロボットを用いた腹腔鏡下腎部分</a:t>
            </a:r>
            <a:r>
              <a:rPr lang="ja-JP" altLang="ja-JP" sz="2000" u="sng" dirty="0" smtClean="0">
                <a:solidFill>
                  <a:prstClr val="black"/>
                </a:solidFill>
                <a:latin typeface="ＭＳ Ｐゴシック"/>
              </a:rPr>
              <a:t>切除術</a:t>
            </a:r>
            <a:endParaRPr lang="en-US" altLang="ja-JP" sz="2000" u="sng" dirty="0" smtClean="0">
              <a:solidFill>
                <a:prstClr val="black"/>
              </a:solidFill>
              <a:latin typeface="ＭＳ Ｐゴシック"/>
            </a:endParaRPr>
          </a:p>
          <a:p>
            <a:pPr>
              <a:lnSpc>
                <a:spcPts val="2200"/>
              </a:lnSpc>
            </a:pPr>
            <a:r>
              <a:rPr lang="ja-JP" altLang="en-US" sz="1900" dirty="0" smtClean="0">
                <a:solidFill>
                  <a:prstClr val="black"/>
                </a:solidFill>
                <a:latin typeface="ＭＳ Ｐゴシック"/>
              </a:rPr>
              <a:t>　　　　　　　　　　　　</a:t>
            </a:r>
            <a:r>
              <a:rPr lang="en-US" altLang="ja-JP" sz="1900" dirty="0" smtClean="0">
                <a:solidFill>
                  <a:srgbClr val="0070C0"/>
                </a:solidFill>
                <a:latin typeface="ＭＳ Ｐゴシック"/>
              </a:rPr>
              <a:t>K</a:t>
            </a:r>
            <a:r>
              <a:rPr lang="ja-JP" altLang="en-US" sz="1900" dirty="0" smtClean="0">
                <a:solidFill>
                  <a:srgbClr val="0070C0"/>
                </a:solidFill>
                <a:latin typeface="ＭＳ Ｐゴシック"/>
              </a:rPr>
              <a:t>７７３－５ </a:t>
            </a:r>
            <a:r>
              <a:rPr lang="ja-JP" altLang="ja-JP" sz="1900" dirty="0" smtClean="0">
                <a:solidFill>
                  <a:srgbClr val="0070C0"/>
                </a:solidFill>
                <a:latin typeface="ＭＳ Ｐゴシック"/>
              </a:rPr>
              <a:t>腹腔</a:t>
            </a:r>
            <a:r>
              <a:rPr lang="ja-JP" altLang="ja-JP" sz="1900" dirty="0">
                <a:solidFill>
                  <a:srgbClr val="0070C0"/>
                </a:solidFill>
                <a:latin typeface="ＭＳ Ｐゴシック"/>
              </a:rPr>
              <a:t>鏡下腎悪性腫瘍手術</a:t>
            </a:r>
            <a:r>
              <a:rPr lang="ja-JP" altLang="ja-JP" dirty="0">
                <a:solidFill>
                  <a:srgbClr val="0070C0"/>
                </a:solidFill>
                <a:latin typeface="ＭＳ Ｐゴシック"/>
              </a:rPr>
              <a:t>（内視鏡手術用支援機器を用いるもの</a:t>
            </a:r>
            <a:r>
              <a:rPr lang="ja-JP" altLang="ja-JP" dirty="0" smtClean="0">
                <a:solidFill>
                  <a:srgbClr val="0070C0"/>
                </a:solidFill>
                <a:latin typeface="ＭＳ Ｐゴシック"/>
              </a:rPr>
              <a:t>）</a:t>
            </a:r>
            <a:endParaRPr lang="en-US" altLang="ja-JP" dirty="0" smtClean="0">
              <a:solidFill>
                <a:srgbClr val="0070C0"/>
              </a:solidFill>
              <a:latin typeface="ＭＳ Ｐゴシック"/>
            </a:endParaRPr>
          </a:p>
          <a:p>
            <a:pPr>
              <a:lnSpc>
                <a:spcPts val="2200"/>
              </a:lnSpc>
            </a:pPr>
            <a:r>
              <a:rPr lang="en-US" altLang="ja-JP" dirty="0">
                <a:solidFill>
                  <a:srgbClr val="0070C0"/>
                </a:solidFill>
                <a:latin typeface="ＭＳ Ｐゴシック"/>
              </a:rPr>
              <a:t> </a:t>
            </a:r>
            <a:r>
              <a:rPr lang="en-US" altLang="ja-JP" dirty="0" smtClean="0">
                <a:solidFill>
                  <a:srgbClr val="0070C0"/>
                </a:solidFill>
                <a:latin typeface="ＭＳ Ｐゴシック"/>
              </a:rPr>
              <a:t>                                                                                                                  </a:t>
            </a:r>
            <a:r>
              <a:rPr lang="ja-JP" altLang="en-US" dirty="0" smtClean="0">
                <a:solidFill>
                  <a:srgbClr val="0070C0"/>
                </a:solidFill>
                <a:latin typeface="ＭＳ Ｐゴシック"/>
              </a:rPr>
              <a:t>：</a:t>
            </a:r>
            <a:r>
              <a:rPr lang="en-US" altLang="ja-JP" sz="1900" dirty="0" smtClean="0">
                <a:solidFill>
                  <a:srgbClr val="0070C0"/>
                </a:solidFill>
                <a:latin typeface="ＭＳ Ｐゴシック"/>
              </a:rPr>
              <a:t>70,730</a:t>
            </a:r>
            <a:r>
              <a:rPr lang="ja-JP" altLang="ja-JP" sz="1900" dirty="0" smtClean="0">
                <a:solidFill>
                  <a:srgbClr val="0070C0"/>
                </a:solidFill>
                <a:latin typeface="ＭＳ Ｐゴシック"/>
              </a:rPr>
              <a:t>点</a:t>
            </a:r>
            <a:endParaRPr lang="ja-JP" altLang="en-US" sz="1600" b="1" dirty="0">
              <a:solidFill>
                <a:srgbClr val="0070C0"/>
              </a:solidFill>
            </a:endParaRPr>
          </a:p>
        </p:txBody>
      </p:sp>
      <p:sp>
        <p:nvSpPr>
          <p:cNvPr id="20" name="Rectangle 2"/>
          <p:cNvSpPr>
            <a:spLocks noChangeArrowheads="1"/>
          </p:cNvSpPr>
          <p:nvPr/>
        </p:nvSpPr>
        <p:spPr bwMode="auto">
          <a:xfrm>
            <a:off x="82263" y="116632"/>
            <a:ext cx="9719659"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21"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156</a:t>
            </a:fld>
            <a:endParaRPr lang="ja-JP" altLang="en-US" dirty="0">
              <a:solidFill>
                <a:prstClr val="black"/>
              </a:solidFill>
            </a:endParaRPr>
          </a:p>
        </p:txBody>
      </p:sp>
      <p:sp>
        <p:nvSpPr>
          <p:cNvPr id="5" name="テキスト ボックス 4"/>
          <p:cNvSpPr txBox="1"/>
          <p:nvPr/>
        </p:nvSpPr>
        <p:spPr>
          <a:xfrm>
            <a:off x="6177136" y="1340769"/>
            <a:ext cx="113829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313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p346</a:t>
            </a:r>
            <a:endParaRPr lang="ja-JP" altLang="en-US" sz="1100" dirty="0">
              <a:solidFill>
                <a:srgbClr val="002060"/>
              </a:solidFill>
              <a:latin typeface="ＭＳ Ｐゴシック" panose="020B0600070205080204" pitchFamily="50" charset="-128"/>
            </a:endParaRPr>
          </a:p>
        </p:txBody>
      </p:sp>
      <p:sp>
        <p:nvSpPr>
          <p:cNvPr id="6" name="テキスト ボックス 5"/>
          <p:cNvSpPr txBox="1"/>
          <p:nvPr/>
        </p:nvSpPr>
        <p:spPr>
          <a:xfrm>
            <a:off x="5745088" y="2164384"/>
            <a:ext cx="28803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309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p331-332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p820</a:t>
            </a:r>
            <a:endParaRPr lang="ja-JP" altLang="en-US" sz="1100" dirty="0">
              <a:solidFill>
                <a:srgbClr val="002060"/>
              </a:solidFill>
              <a:latin typeface="ＭＳ Ｐゴシック" panose="020B0600070205080204" pitchFamily="50" charset="-128"/>
            </a:endParaRPr>
          </a:p>
        </p:txBody>
      </p:sp>
      <p:sp>
        <p:nvSpPr>
          <p:cNvPr id="7" name="テキスト ボックス 6"/>
          <p:cNvSpPr txBox="1"/>
          <p:nvPr/>
        </p:nvSpPr>
        <p:spPr>
          <a:xfrm>
            <a:off x="6897216" y="2808193"/>
            <a:ext cx="223224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551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770-771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p866</a:t>
            </a:r>
            <a:endParaRPr lang="ja-JP" altLang="en-US" sz="1100" dirty="0">
              <a:solidFill>
                <a:srgbClr val="002060"/>
              </a:solidFill>
              <a:latin typeface="ＭＳ Ｐゴシック" panose="020B0600070205080204" pitchFamily="50" charset="-128"/>
            </a:endParaRPr>
          </a:p>
        </p:txBody>
      </p:sp>
      <p:sp>
        <p:nvSpPr>
          <p:cNvPr id="8" name="テキスト ボックス 7"/>
          <p:cNvSpPr txBox="1"/>
          <p:nvPr/>
        </p:nvSpPr>
        <p:spPr>
          <a:xfrm>
            <a:off x="6014695" y="3383042"/>
            <a:ext cx="261071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478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p494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770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p848</a:t>
            </a:r>
            <a:endParaRPr lang="ja-JP" altLang="en-US" sz="1100" dirty="0">
              <a:solidFill>
                <a:srgbClr val="002060"/>
              </a:solidFill>
              <a:latin typeface="ＭＳ Ｐゴシック" panose="020B0600070205080204" pitchFamily="50" charset="-128"/>
            </a:endParaRPr>
          </a:p>
        </p:txBody>
      </p:sp>
      <p:sp>
        <p:nvSpPr>
          <p:cNvPr id="9" name="テキスト ボックス 8"/>
          <p:cNvSpPr txBox="1"/>
          <p:nvPr/>
        </p:nvSpPr>
        <p:spPr>
          <a:xfrm>
            <a:off x="6455955" y="3957891"/>
            <a:ext cx="281752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p539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p570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771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p855-856</a:t>
            </a:r>
            <a:endParaRPr lang="ja-JP" altLang="en-US" sz="1100" dirty="0">
              <a:solidFill>
                <a:srgbClr val="002060"/>
              </a:solidFill>
              <a:latin typeface="ＭＳ Ｐゴシック" panose="020B0600070205080204" pitchFamily="50" charset="-128"/>
            </a:endParaRPr>
          </a:p>
        </p:txBody>
      </p:sp>
      <p:sp>
        <p:nvSpPr>
          <p:cNvPr id="10" name="テキスト ボックス 9"/>
          <p:cNvSpPr txBox="1"/>
          <p:nvPr/>
        </p:nvSpPr>
        <p:spPr>
          <a:xfrm>
            <a:off x="7284267" y="4532738"/>
            <a:ext cx="227724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p536-537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p770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p854</a:t>
            </a:r>
            <a:endParaRPr lang="ja-JP" altLang="en-US" sz="1100" dirty="0">
              <a:solidFill>
                <a:srgbClr val="002060"/>
              </a:solidFill>
              <a:latin typeface="ＭＳ Ｐゴシック" panose="020B0600070205080204" pitchFamily="50" charset="-128"/>
            </a:endParaRPr>
          </a:p>
        </p:txBody>
      </p:sp>
      <p:sp>
        <p:nvSpPr>
          <p:cNvPr id="11" name="テキスト ボックス 10"/>
          <p:cNvSpPr txBox="1"/>
          <p:nvPr/>
        </p:nvSpPr>
        <p:spPr>
          <a:xfrm>
            <a:off x="7014127" y="5897310"/>
            <a:ext cx="254738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p549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p583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770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p864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775764819"/>
      </p:ext>
    </p:extLst>
  </p:cSld>
  <p:clrMapOvr>
    <a:masterClrMapping/>
  </p:clrMapOvr>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94348" y="1046819"/>
            <a:ext cx="9648792" cy="5697613"/>
          </a:xfrm>
          <a:prstGeom prst="rect">
            <a:avLst/>
          </a:prstGeom>
          <a:solidFill>
            <a:srgbClr val="FFFFAF">
              <a:alpha val="49804"/>
            </a:srgbClr>
          </a:solidFill>
          <a:ln w="9525">
            <a:solidFill>
              <a:schemeClr val="tx1"/>
            </a:solidFill>
            <a:miter lim="800000"/>
            <a:headEnd/>
            <a:tailEnd/>
          </a:ln>
        </p:spPr>
        <p:txBody>
          <a:bodyPr tIns="180000"/>
          <a:lstStyle/>
          <a:p>
            <a:pPr fontAlgn="base">
              <a:spcBef>
                <a:spcPts val="600"/>
              </a:spcBef>
              <a:spcAft>
                <a:spcPct val="0"/>
              </a:spcAft>
              <a:defRPr/>
            </a:pPr>
            <a:r>
              <a:rPr lang="ja-JP" altLang="en-US" b="1" u="sng" dirty="0" smtClean="0">
                <a:solidFill>
                  <a:srgbClr val="0070C0"/>
                </a:solidFill>
              </a:rPr>
              <a:t>（新）　硬膜外自家血注入　　　　　　　　　　　　　　　</a:t>
            </a:r>
            <a:r>
              <a:rPr lang="ja-JP" altLang="en-US" b="1" u="sng" dirty="0" smtClean="0">
                <a:solidFill>
                  <a:srgbClr val="0070C0"/>
                </a:solidFill>
                <a:latin typeface="ＭＳ Ｐゴシック" pitchFamily="50" charset="-128"/>
              </a:rPr>
              <a:t>８００点</a:t>
            </a:r>
            <a:endParaRPr lang="en-US" altLang="ja-JP" dirty="0" smtClean="0">
              <a:solidFill>
                <a:prstClr val="black"/>
              </a:solidFill>
              <a:latin typeface="ＭＳ Ｐゴシック" pitchFamily="50" charset="-128"/>
            </a:endParaRPr>
          </a:p>
          <a:p>
            <a:pPr marL="1250950" indent="-1250950" fontAlgn="base">
              <a:lnSpc>
                <a:spcPct val="90000"/>
              </a:lnSpc>
              <a:spcBef>
                <a:spcPts val="300"/>
              </a:spcBef>
              <a:spcAft>
                <a:spcPct val="0"/>
              </a:spcAft>
              <a:tabLst>
                <a:tab pos="9237663" algn="l"/>
              </a:tabLst>
            </a:pPr>
            <a:r>
              <a:rPr lang="ja-JP" altLang="en-US" sz="1600" b="1" dirty="0" smtClean="0">
                <a:solidFill>
                  <a:prstClr val="black"/>
                </a:solidFill>
                <a:latin typeface="Arial" charset="0"/>
              </a:rPr>
              <a:t>技術の概要：</a:t>
            </a:r>
            <a:endParaRPr lang="en-US" altLang="ja-JP" sz="1600" b="1" dirty="0" smtClean="0">
              <a:solidFill>
                <a:prstClr val="black"/>
              </a:solidFill>
              <a:latin typeface="Arial" charset="0"/>
            </a:endParaRPr>
          </a:p>
          <a:p>
            <a:pPr>
              <a:lnSpc>
                <a:spcPct val="90000"/>
              </a:lnSpc>
            </a:pPr>
            <a:r>
              <a:rPr lang="ja-JP" altLang="ja-JP" sz="1600" dirty="0" smtClean="0">
                <a:solidFill>
                  <a:prstClr val="black"/>
                </a:solidFill>
              </a:rPr>
              <a:t>脊髄液</a:t>
            </a:r>
            <a:r>
              <a:rPr lang="ja-JP" altLang="en-US" sz="1600" dirty="0" smtClean="0">
                <a:solidFill>
                  <a:prstClr val="black"/>
                </a:solidFill>
              </a:rPr>
              <a:t>（</a:t>
            </a:r>
            <a:r>
              <a:rPr lang="ja-JP" altLang="ja-JP" sz="1600" dirty="0" smtClean="0">
                <a:solidFill>
                  <a:prstClr val="black"/>
                </a:solidFill>
              </a:rPr>
              <a:t>脳</a:t>
            </a:r>
            <a:r>
              <a:rPr lang="ja-JP" altLang="en-US" sz="1600" dirty="0" smtClean="0">
                <a:solidFill>
                  <a:prstClr val="black"/>
                </a:solidFill>
              </a:rPr>
              <a:t>及び脊髄を守る働きをしている液）</a:t>
            </a:r>
            <a:r>
              <a:rPr lang="ja-JP" altLang="ja-JP" sz="1600" dirty="0" smtClean="0">
                <a:solidFill>
                  <a:prstClr val="black"/>
                </a:solidFill>
              </a:rPr>
              <a:t>が</a:t>
            </a:r>
            <a:r>
              <a:rPr lang="ja-JP" altLang="en-US" sz="1600" dirty="0" smtClean="0">
                <a:solidFill>
                  <a:prstClr val="black"/>
                </a:solidFill>
              </a:rPr>
              <a:t>、硬膜から</a:t>
            </a:r>
            <a:r>
              <a:rPr lang="ja-JP" altLang="ja-JP" sz="1600" dirty="0" smtClean="0">
                <a:solidFill>
                  <a:prstClr val="black"/>
                </a:solidFill>
              </a:rPr>
              <a:t>漏出している</a:t>
            </a:r>
            <a:r>
              <a:rPr lang="ja-JP" altLang="en-US" sz="1600" dirty="0" smtClean="0">
                <a:solidFill>
                  <a:prstClr val="black"/>
                </a:solidFill>
              </a:rPr>
              <a:t>場合に</a:t>
            </a:r>
            <a:r>
              <a:rPr lang="en-US" altLang="ja-JP" sz="1600" dirty="0" smtClean="0">
                <a:solidFill>
                  <a:prstClr val="black"/>
                </a:solidFill>
              </a:rPr>
              <a:t/>
            </a:r>
            <a:br>
              <a:rPr lang="en-US" altLang="ja-JP" sz="1600" dirty="0" smtClean="0">
                <a:solidFill>
                  <a:prstClr val="black"/>
                </a:solidFill>
              </a:rPr>
            </a:br>
            <a:r>
              <a:rPr lang="ja-JP" altLang="en-US" sz="1600" dirty="0" smtClean="0">
                <a:solidFill>
                  <a:prstClr val="black"/>
                </a:solidFill>
              </a:rPr>
              <a:t>患者から採取した</a:t>
            </a:r>
            <a:r>
              <a:rPr lang="ja-JP" altLang="ja-JP" sz="1600" dirty="0" smtClean="0">
                <a:solidFill>
                  <a:prstClr val="black"/>
                </a:solidFill>
              </a:rPr>
              <a:t>血</a:t>
            </a:r>
            <a:r>
              <a:rPr lang="ja-JP" altLang="en-US" sz="1600" dirty="0" smtClean="0">
                <a:solidFill>
                  <a:prstClr val="black"/>
                </a:solidFill>
              </a:rPr>
              <a:t>液</a:t>
            </a:r>
            <a:r>
              <a:rPr lang="ja-JP" altLang="ja-JP" sz="1600" dirty="0" smtClean="0">
                <a:solidFill>
                  <a:prstClr val="black"/>
                </a:solidFill>
              </a:rPr>
              <a:t>を</a:t>
            </a:r>
            <a:r>
              <a:rPr lang="ja-JP" altLang="en-US" sz="1600" dirty="0" smtClean="0">
                <a:solidFill>
                  <a:prstClr val="black"/>
                </a:solidFill>
              </a:rPr>
              <a:t>、硬膜の外に</a:t>
            </a:r>
            <a:r>
              <a:rPr lang="ja-JP" altLang="ja-JP" sz="1600" dirty="0" smtClean="0">
                <a:solidFill>
                  <a:prstClr val="black"/>
                </a:solidFill>
              </a:rPr>
              <a:t>注入し、漏出を止める</a:t>
            </a:r>
            <a:r>
              <a:rPr lang="ja-JP" altLang="en-US" sz="1600" dirty="0" smtClean="0">
                <a:solidFill>
                  <a:prstClr val="black"/>
                </a:solidFill>
              </a:rPr>
              <a:t>技術。</a:t>
            </a:r>
            <a:endParaRPr lang="en-US" altLang="ja-JP" sz="1600" dirty="0" smtClean="0">
              <a:solidFill>
                <a:prstClr val="black"/>
              </a:solidFill>
            </a:endParaRPr>
          </a:p>
          <a:p>
            <a:r>
              <a:rPr lang="ja-JP" altLang="en-US" sz="1400" dirty="0" smtClean="0">
                <a:solidFill>
                  <a:prstClr val="black"/>
                </a:solidFill>
                <a:latin typeface="ＭＳ Ｐゴシック" pitchFamily="50" charset="-128"/>
              </a:rPr>
              <a:t>［算定の要件］</a:t>
            </a:r>
            <a:endParaRPr lang="en-US" altLang="ja-JP" sz="1400" dirty="0" smtClean="0">
              <a:solidFill>
                <a:prstClr val="black"/>
              </a:solidFill>
              <a:latin typeface="ＭＳ Ｐゴシック" pitchFamily="50" charset="-128"/>
            </a:endParaRPr>
          </a:p>
          <a:p>
            <a:r>
              <a:rPr lang="ja-JP" altLang="en-US" sz="1400" dirty="0" smtClean="0">
                <a:solidFill>
                  <a:prstClr val="black"/>
                </a:solidFill>
              </a:rPr>
              <a:t>脳脊髄液漏出症（関連学会の定めた診断基準において確実又は確定とされた者。）</a:t>
            </a:r>
            <a:endParaRPr lang="en-US" altLang="ja-JP" sz="1400" dirty="0" smtClean="0">
              <a:solidFill>
                <a:prstClr val="black"/>
              </a:solidFill>
            </a:endParaRPr>
          </a:p>
          <a:p>
            <a:endParaRPr lang="en-US" altLang="ja-JP" sz="1400" dirty="0">
              <a:solidFill>
                <a:prstClr val="black"/>
              </a:solidFill>
            </a:endParaRPr>
          </a:p>
          <a:p>
            <a:pPr>
              <a:lnSpc>
                <a:spcPct val="114000"/>
              </a:lnSpc>
            </a:pPr>
            <a:endParaRPr lang="en-US" altLang="ja-JP" sz="1400" dirty="0" smtClean="0">
              <a:solidFill>
                <a:prstClr val="black"/>
              </a:solidFill>
            </a:endParaRPr>
          </a:p>
          <a:p>
            <a:pPr>
              <a:lnSpc>
                <a:spcPct val="114000"/>
              </a:lnSpc>
            </a:pPr>
            <a:endParaRPr lang="en-US" altLang="ja-JP" sz="1400" dirty="0">
              <a:solidFill>
                <a:prstClr val="black"/>
              </a:solidFill>
            </a:endParaRPr>
          </a:p>
          <a:p>
            <a:pPr>
              <a:lnSpc>
                <a:spcPct val="114000"/>
              </a:lnSpc>
            </a:pPr>
            <a:endParaRPr lang="en-US" altLang="ja-JP" sz="1400" dirty="0" smtClean="0">
              <a:solidFill>
                <a:prstClr val="black"/>
              </a:solidFill>
            </a:endParaRPr>
          </a:p>
          <a:p>
            <a:pPr>
              <a:lnSpc>
                <a:spcPct val="114000"/>
              </a:lnSpc>
            </a:pPr>
            <a:endParaRPr lang="en-US" altLang="ja-JP" dirty="0">
              <a:solidFill>
                <a:prstClr val="black"/>
              </a:solidFill>
            </a:endParaRPr>
          </a:p>
          <a:p>
            <a:pPr fontAlgn="base">
              <a:spcBef>
                <a:spcPts val="600"/>
              </a:spcBef>
              <a:spcAft>
                <a:spcPct val="0"/>
              </a:spcAft>
              <a:defRPr/>
            </a:pPr>
            <a:r>
              <a:rPr lang="ja-JP" altLang="en-US" b="1" u="sng" dirty="0" smtClean="0">
                <a:solidFill>
                  <a:srgbClr val="0070C0"/>
                </a:solidFill>
                <a:latin typeface="ＭＳ Ｐゴシック" panose="020B0600070205080204" pitchFamily="50" charset="-128"/>
              </a:rPr>
              <a:t>（</a:t>
            </a:r>
            <a:r>
              <a:rPr lang="ja-JP" altLang="en-US" b="1" u="sng" dirty="0">
                <a:solidFill>
                  <a:srgbClr val="0070C0"/>
                </a:solidFill>
                <a:latin typeface="ＭＳ Ｐゴシック" panose="020B0600070205080204" pitchFamily="50" charset="-128"/>
              </a:rPr>
              <a:t>新）　腹腔鏡下腎悪性腫瘍切除術（内視鏡手術用支援機器を用いるもの）　　　　７０，７３０点</a:t>
            </a:r>
            <a:endParaRPr lang="en-US" altLang="ja-JP" u="sng" dirty="0">
              <a:solidFill>
                <a:prstClr val="black"/>
              </a:solidFill>
              <a:latin typeface="ＭＳ Ｐゴシック" panose="020B0600070205080204" pitchFamily="50" charset="-128"/>
            </a:endParaRPr>
          </a:p>
          <a:p>
            <a:pPr marL="1250950" indent="-1250950" fontAlgn="base">
              <a:lnSpc>
                <a:spcPct val="90000"/>
              </a:lnSpc>
              <a:spcBef>
                <a:spcPts val="300"/>
              </a:spcBef>
              <a:spcAft>
                <a:spcPct val="0"/>
              </a:spcAft>
              <a:tabLst>
                <a:tab pos="9237663" algn="l"/>
              </a:tabLst>
            </a:pPr>
            <a:r>
              <a:rPr lang="ja-JP" altLang="en-US" sz="1600" b="1" dirty="0">
                <a:solidFill>
                  <a:prstClr val="black"/>
                </a:solidFill>
                <a:latin typeface="Arial" charset="0"/>
              </a:rPr>
              <a:t>技術の概要：</a:t>
            </a:r>
            <a:endParaRPr lang="en-US" altLang="ja-JP" sz="1600" b="1" dirty="0">
              <a:solidFill>
                <a:prstClr val="black"/>
              </a:solidFill>
              <a:latin typeface="Arial" charset="0"/>
            </a:endParaRPr>
          </a:p>
          <a:p>
            <a:pPr>
              <a:lnSpc>
                <a:spcPct val="90000"/>
              </a:lnSpc>
            </a:pPr>
            <a:r>
              <a:rPr lang="ja-JP" altLang="en-US" sz="1600" dirty="0">
                <a:solidFill>
                  <a:prstClr val="black"/>
                </a:solidFill>
                <a:latin typeface="ＭＳ Ｐゴシック" panose="020B0600070205080204" pitchFamily="50" charset="-128"/>
              </a:rPr>
              <a:t>手術ロボットに設置</a:t>
            </a:r>
            <a:r>
              <a:rPr lang="ja-JP" altLang="en-US" sz="1600" dirty="0" smtClean="0">
                <a:solidFill>
                  <a:prstClr val="black"/>
                </a:solidFill>
                <a:latin typeface="ＭＳ Ｐゴシック" panose="020B0600070205080204" pitchFamily="50" charset="-128"/>
              </a:rPr>
              <a:t>された、精緻</a:t>
            </a:r>
            <a:r>
              <a:rPr lang="ja-JP" altLang="en-US" sz="1600" dirty="0">
                <a:solidFill>
                  <a:prstClr val="black"/>
                </a:solidFill>
                <a:latin typeface="ＭＳ Ｐゴシック" panose="020B0600070205080204" pitchFamily="50" charset="-128"/>
              </a:rPr>
              <a:t>な動きが可能</a:t>
            </a:r>
            <a:r>
              <a:rPr lang="ja-JP" altLang="en-US" sz="1600" dirty="0" smtClean="0">
                <a:solidFill>
                  <a:prstClr val="black"/>
                </a:solidFill>
                <a:latin typeface="ＭＳ Ｐゴシック" panose="020B0600070205080204" pitchFamily="50" charset="-128"/>
              </a:rPr>
              <a:t>なアーム</a:t>
            </a:r>
            <a:r>
              <a:rPr lang="ja-JP" altLang="en-US" sz="1600" dirty="0">
                <a:solidFill>
                  <a:prstClr val="black"/>
                </a:solidFill>
                <a:latin typeface="ＭＳ Ｐゴシック" panose="020B0600070205080204" pitchFamily="50" charset="-128"/>
              </a:rPr>
              <a:t>に</a:t>
            </a:r>
            <a:r>
              <a:rPr lang="ja-JP" altLang="en-US" sz="1600" dirty="0" smtClean="0">
                <a:solidFill>
                  <a:prstClr val="black"/>
                </a:solidFill>
                <a:latin typeface="ＭＳ Ｐゴシック" panose="020B0600070205080204" pitchFamily="50" charset="-128"/>
              </a:rPr>
              <a:t>よって内</a:t>
            </a:r>
            <a:r>
              <a:rPr lang="ja-JP" altLang="en-US" sz="1600" dirty="0">
                <a:solidFill>
                  <a:prstClr val="black"/>
                </a:solidFill>
                <a:latin typeface="ＭＳ Ｐゴシック" panose="020B0600070205080204" pitchFamily="50" charset="-128"/>
              </a:rPr>
              <a:t>視鏡下</a:t>
            </a:r>
            <a:r>
              <a:rPr lang="ja-JP" altLang="en-US" sz="1600" dirty="0" smtClean="0">
                <a:solidFill>
                  <a:prstClr val="black"/>
                </a:solidFill>
                <a:latin typeface="ＭＳ Ｐゴシック" panose="020B0600070205080204" pitchFamily="50" charset="-128"/>
              </a:rPr>
              <a:t>に</a:t>
            </a:r>
            <a:r>
              <a:rPr lang="en-US" altLang="ja-JP" sz="1600" dirty="0" smtClean="0">
                <a:solidFill>
                  <a:prstClr val="black"/>
                </a:solidFill>
                <a:latin typeface="ＭＳ Ｐゴシック" panose="020B0600070205080204" pitchFamily="50" charset="-128"/>
              </a:rPr>
              <a:t/>
            </a:r>
            <a:br>
              <a:rPr lang="en-US" altLang="ja-JP" sz="1600" dirty="0" smtClean="0">
                <a:solidFill>
                  <a:prstClr val="black"/>
                </a:solidFill>
                <a:latin typeface="ＭＳ Ｐゴシック" panose="020B0600070205080204" pitchFamily="50" charset="-128"/>
              </a:rPr>
            </a:br>
            <a:r>
              <a:rPr lang="ja-JP" altLang="en-US" sz="1600" dirty="0" smtClean="0">
                <a:solidFill>
                  <a:prstClr val="black"/>
                </a:solidFill>
                <a:latin typeface="ＭＳ Ｐゴシック" panose="020B0600070205080204" pitchFamily="50" charset="-128"/>
              </a:rPr>
              <a:t>腎</a:t>
            </a:r>
            <a:r>
              <a:rPr lang="ja-JP" altLang="en-US" sz="1600" dirty="0">
                <a:solidFill>
                  <a:prstClr val="black"/>
                </a:solidFill>
                <a:latin typeface="ＭＳ Ｐゴシック" panose="020B0600070205080204" pitchFamily="50" charset="-128"/>
              </a:rPr>
              <a:t>がんの部分切除を行う技術で、出血量の減少・腎の阻血時間の短縮が見込める。</a:t>
            </a:r>
            <a:endParaRPr lang="en-US" altLang="ja-JP" sz="1600" dirty="0">
              <a:solidFill>
                <a:prstClr val="black"/>
              </a:solidFill>
              <a:latin typeface="ＭＳ Ｐゴシック" panose="020B0600070205080204" pitchFamily="50" charset="-128"/>
            </a:endParaRPr>
          </a:p>
          <a:p>
            <a:pPr>
              <a:lnSpc>
                <a:spcPct val="90000"/>
              </a:lnSpc>
            </a:pPr>
            <a:r>
              <a:rPr lang="ja-JP" altLang="en-US" sz="1400" dirty="0">
                <a:solidFill>
                  <a:prstClr val="black"/>
                </a:solidFill>
                <a:latin typeface="ＭＳ Ｐゴシック" pitchFamily="50" charset="-128"/>
              </a:rPr>
              <a:t>［算定の要件］</a:t>
            </a:r>
            <a:endParaRPr lang="en-US" altLang="ja-JP" sz="1400" dirty="0">
              <a:solidFill>
                <a:prstClr val="black"/>
              </a:solidFill>
              <a:latin typeface="ＭＳ Ｐゴシック" pitchFamily="50" charset="-128"/>
            </a:endParaRPr>
          </a:p>
          <a:p>
            <a:pPr>
              <a:lnSpc>
                <a:spcPct val="90000"/>
              </a:lnSpc>
            </a:pPr>
            <a:r>
              <a:rPr lang="ja-JP" altLang="ja-JP" sz="1400" dirty="0">
                <a:solidFill>
                  <a:prstClr val="black"/>
                </a:solidFill>
              </a:rPr>
              <a:t>原発病巣が７センチメートル以下であり転移病巣のない腎悪性腫瘍</a:t>
            </a:r>
            <a:r>
              <a:rPr lang="ja-JP" altLang="en-US" sz="1400" dirty="0">
                <a:solidFill>
                  <a:prstClr val="black"/>
                </a:solidFill>
              </a:rPr>
              <a:t>に</a:t>
            </a:r>
            <a:r>
              <a:rPr lang="ja-JP" altLang="en-US" sz="1400" dirty="0" smtClean="0">
                <a:solidFill>
                  <a:prstClr val="black"/>
                </a:solidFill>
              </a:rPr>
              <a:t>対する腎部分切除</a:t>
            </a:r>
            <a:endParaRPr lang="en-US" altLang="ja-JP" sz="1400" dirty="0">
              <a:solidFill>
                <a:prstClr val="black"/>
              </a:solidFill>
            </a:endParaRPr>
          </a:p>
          <a:p>
            <a:pPr>
              <a:lnSpc>
                <a:spcPct val="114000"/>
              </a:lnSpc>
            </a:pPr>
            <a:endParaRPr lang="en-US" altLang="ja-JP" sz="1400" dirty="0" smtClean="0">
              <a:solidFill>
                <a:prstClr val="black"/>
              </a:solidFill>
            </a:endParaRPr>
          </a:p>
        </p:txBody>
      </p:sp>
      <p:sp>
        <p:nvSpPr>
          <p:cNvPr id="7" name="スライド番号プレースホルダ 6"/>
          <p:cNvSpPr>
            <a:spLocks noGrp="1"/>
          </p:cNvSpPr>
          <p:nvPr>
            <p:ph type="sldNum" sz="quarter" idx="12"/>
          </p:nvPr>
        </p:nvSpPr>
        <p:spPr>
          <a:xfrm>
            <a:off x="7664854" y="6356420"/>
            <a:ext cx="2228850" cy="365125"/>
          </a:xfrm>
        </p:spPr>
        <p:txBody>
          <a:bodyPr/>
          <a:lstStyle/>
          <a:p>
            <a:pPr>
              <a:defRPr/>
            </a:pPr>
            <a:fld id="{8FE0C078-5C35-495F-92D3-BB7EA03CBDDD}" type="slidenum">
              <a:rPr lang="ja-JP" altLang="en-US" smtClean="0">
                <a:solidFill>
                  <a:prstClr val="black"/>
                </a:solidFill>
              </a:rPr>
              <a:pPr>
                <a:defRPr/>
              </a:pPr>
              <a:t>157</a:t>
            </a:fld>
            <a:endParaRPr lang="ja-JP" altLang="en-US" dirty="0">
              <a:solidFill>
                <a:prstClr val="black"/>
              </a:solidFill>
            </a:endParaRPr>
          </a:p>
        </p:txBody>
      </p:sp>
      <p:sp>
        <p:nvSpPr>
          <p:cNvPr id="9" name="Rectangle 36"/>
          <p:cNvSpPr>
            <a:spLocks noChangeArrowheads="1"/>
          </p:cNvSpPr>
          <p:nvPr/>
        </p:nvSpPr>
        <p:spPr bwMode="auto">
          <a:xfrm>
            <a:off x="194350" y="764486"/>
            <a:ext cx="3030460" cy="40910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fontAlgn="base">
              <a:spcBef>
                <a:spcPct val="20000"/>
              </a:spcBef>
              <a:spcAft>
                <a:spcPct val="0"/>
              </a:spcAft>
            </a:pPr>
            <a:r>
              <a:rPr lang="ja-JP" altLang="en-US" sz="2000" dirty="0" smtClean="0">
                <a:solidFill>
                  <a:prstClr val="black"/>
                </a:solidFill>
              </a:rPr>
              <a:t>保険導入した技術の例①</a:t>
            </a:r>
            <a:endParaRPr lang="ja-JP" altLang="en-US" sz="2000" dirty="0">
              <a:solidFill>
                <a:prstClr val="black"/>
              </a:solidFill>
            </a:endParaRPr>
          </a:p>
        </p:txBody>
      </p:sp>
      <p:sp>
        <p:nvSpPr>
          <p:cNvPr id="23" name="正方形/長方形 22"/>
          <p:cNvSpPr/>
          <p:nvPr/>
        </p:nvSpPr>
        <p:spPr>
          <a:xfrm>
            <a:off x="364278" y="2631590"/>
            <a:ext cx="7092000" cy="1255728"/>
          </a:xfrm>
          <a:prstGeom prst="rect">
            <a:avLst/>
          </a:prstGeom>
          <a:noFill/>
          <a:ln w="6350"/>
        </p:spPr>
        <p:style>
          <a:lnRef idx="2">
            <a:schemeClr val="dk1"/>
          </a:lnRef>
          <a:fillRef idx="1">
            <a:schemeClr val="lt1"/>
          </a:fillRef>
          <a:effectRef idx="0">
            <a:schemeClr val="dk1"/>
          </a:effectRef>
          <a:fontRef idx="minor">
            <a:schemeClr val="dk1"/>
          </a:fontRef>
        </p:style>
        <p:txBody>
          <a:bodyPr wrap="square">
            <a:spAutoFit/>
          </a:bodyPr>
          <a:lstStyle/>
          <a:p>
            <a:pPr algn="just" fontAlgn="base">
              <a:lnSpc>
                <a:spcPct val="90000"/>
              </a:lnSpc>
              <a:spcBef>
                <a:spcPct val="0"/>
              </a:spcBef>
              <a:spcAft>
                <a:spcPct val="0"/>
              </a:spcAft>
            </a:pPr>
            <a:r>
              <a:rPr lang="en-US" altLang="ja-JP" sz="1200" kern="100" dirty="0" smtClean="0">
                <a:solidFill>
                  <a:prstClr val="black"/>
                </a:solidFill>
                <a:latin typeface="ＭＳ Ｐゴシック" panose="020B0600070205080204" pitchFamily="50" charset="-128"/>
                <a:cs typeface="Times New Roman" panose="02020603050405020304" pitchFamily="18" charset="0"/>
              </a:rPr>
              <a:t>[</a:t>
            </a:r>
            <a:r>
              <a:rPr lang="ja-JP" altLang="en-US" sz="1200" kern="100" dirty="0" smtClean="0">
                <a:solidFill>
                  <a:prstClr val="black"/>
                </a:solidFill>
                <a:latin typeface="ＭＳ Ｐゴシック" panose="020B0600070205080204" pitchFamily="50" charset="-128"/>
                <a:cs typeface="Times New Roman" panose="02020603050405020304" pitchFamily="18" charset="0"/>
              </a:rPr>
              <a:t>施設基準の概要</a:t>
            </a:r>
            <a:r>
              <a:rPr lang="en-US" altLang="ja-JP" sz="1200" kern="100" dirty="0" smtClean="0">
                <a:solidFill>
                  <a:prstClr val="black"/>
                </a:solidFill>
                <a:latin typeface="ＭＳ Ｐゴシック" panose="020B0600070205080204" pitchFamily="50" charset="-128"/>
                <a:cs typeface="Times New Roman" panose="02020603050405020304" pitchFamily="18" charset="0"/>
              </a:rPr>
              <a:t>]</a:t>
            </a:r>
          </a:p>
          <a:p>
            <a:pPr latinLnBrk="1">
              <a:lnSpc>
                <a:spcPct val="90000"/>
              </a:lnSpc>
            </a:pPr>
            <a:r>
              <a:rPr lang="ja-JP" altLang="en-US" sz="1200" dirty="0" smtClean="0">
                <a:solidFill>
                  <a:prstClr val="black"/>
                </a:solidFill>
              </a:rPr>
              <a:t>・</a:t>
            </a:r>
            <a:r>
              <a:rPr lang="ja-JP" altLang="ja-JP" sz="1200" dirty="0" smtClean="0">
                <a:solidFill>
                  <a:prstClr val="black"/>
                </a:solidFill>
              </a:rPr>
              <a:t>脳</a:t>
            </a:r>
            <a:r>
              <a:rPr lang="ja-JP" altLang="ja-JP" sz="1200" dirty="0">
                <a:solidFill>
                  <a:prstClr val="black"/>
                </a:solidFill>
              </a:rPr>
              <a:t>神経外科、整形外科、神経内科、又は麻酔科について５年以上及び当該療養について１年以上の経験を有している常勤の医師が１名以上配置されていること。また当該医師は、当該療養を術者として実施する医師として３例以上の症例を実施していること</a:t>
            </a:r>
            <a:r>
              <a:rPr lang="ja-JP" altLang="ja-JP" sz="1200" dirty="0" smtClean="0">
                <a:solidFill>
                  <a:prstClr val="black"/>
                </a:solidFill>
              </a:rPr>
              <a:t>。</a:t>
            </a:r>
            <a:endParaRPr lang="en-US" altLang="ja-JP" sz="1200" dirty="0" smtClean="0">
              <a:solidFill>
                <a:prstClr val="black"/>
              </a:solidFill>
            </a:endParaRPr>
          </a:p>
          <a:p>
            <a:pPr latinLnBrk="1">
              <a:lnSpc>
                <a:spcPct val="90000"/>
              </a:lnSpc>
            </a:pPr>
            <a:r>
              <a:rPr lang="ja-JP" altLang="en-US" sz="1200" dirty="0" smtClean="0">
                <a:solidFill>
                  <a:prstClr val="black"/>
                </a:solidFill>
              </a:rPr>
              <a:t>・</a:t>
            </a:r>
            <a:r>
              <a:rPr lang="ja-JP" altLang="ja-JP" sz="1200" dirty="0" smtClean="0">
                <a:solidFill>
                  <a:prstClr val="black"/>
                </a:solidFill>
              </a:rPr>
              <a:t>病床</a:t>
            </a:r>
            <a:r>
              <a:rPr lang="ja-JP" altLang="ja-JP" sz="1200" dirty="0">
                <a:solidFill>
                  <a:prstClr val="black"/>
                </a:solidFill>
              </a:rPr>
              <a:t>を有していること</a:t>
            </a:r>
            <a:r>
              <a:rPr lang="ja-JP" altLang="ja-JP" sz="1200" dirty="0" smtClean="0">
                <a:solidFill>
                  <a:prstClr val="black"/>
                </a:solidFill>
              </a:rPr>
              <a:t>。</a:t>
            </a:r>
            <a:endParaRPr lang="en-US" altLang="ja-JP" sz="1200" dirty="0" smtClean="0">
              <a:solidFill>
                <a:prstClr val="black"/>
              </a:solidFill>
            </a:endParaRPr>
          </a:p>
          <a:p>
            <a:pPr latinLnBrk="1">
              <a:lnSpc>
                <a:spcPct val="90000"/>
              </a:lnSpc>
            </a:pPr>
            <a:r>
              <a:rPr lang="ja-JP" altLang="en-US" sz="1200" dirty="0" smtClean="0">
                <a:solidFill>
                  <a:prstClr val="black"/>
                </a:solidFill>
              </a:rPr>
              <a:t>・</a:t>
            </a:r>
            <a:r>
              <a:rPr lang="ja-JP" altLang="ja-JP" sz="1200" dirty="0" smtClean="0">
                <a:solidFill>
                  <a:prstClr val="black"/>
                </a:solidFill>
              </a:rPr>
              <a:t>脳</a:t>
            </a:r>
            <a:r>
              <a:rPr lang="ja-JP" altLang="ja-JP" sz="1200" dirty="0">
                <a:solidFill>
                  <a:prstClr val="black"/>
                </a:solidFill>
              </a:rPr>
              <a:t>神経外科又は</a:t>
            </a:r>
            <a:r>
              <a:rPr lang="ja-JP" altLang="ja-JP" sz="1200" dirty="0" smtClean="0">
                <a:solidFill>
                  <a:prstClr val="black"/>
                </a:solidFill>
              </a:rPr>
              <a:t>整形</a:t>
            </a:r>
            <a:r>
              <a:rPr lang="ja-JP" altLang="ja-JP" sz="1200" dirty="0">
                <a:solidFill>
                  <a:prstClr val="black"/>
                </a:solidFill>
              </a:rPr>
              <a:t>外科の医師が配置されていない場合にあっては、脳神経外科又は整形外科の</a:t>
            </a:r>
            <a:r>
              <a:rPr lang="ja-JP" altLang="ja-JP" sz="1200" dirty="0" smtClean="0">
                <a:solidFill>
                  <a:prstClr val="black"/>
                </a:solidFill>
              </a:rPr>
              <a:t>専門的知識</a:t>
            </a:r>
            <a:r>
              <a:rPr lang="ja-JP" altLang="ja-JP" sz="1200" dirty="0">
                <a:solidFill>
                  <a:prstClr val="black"/>
                </a:solidFill>
              </a:rPr>
              <a:t>及び技術を有する医師が配置された医療機関との</a:t>
            </a:r>
            <a:r>
              <a:rPr lang="ja-JP" altLang="ja-JP" sz="1200" dirty="0" smtClean="0">
                <a:solidFill>
                  <a:prstClr val="black"/>
                </a:solidFill>
              </a:rPr>
              <a:t>連携体制</a:t>
            </a:r>
            <a:r>
              <a:rPr lang="ja-JP" altLang="ja-JP" sz="1200" dirty="0">
                <a:solidFill>
                  <a:prstClr val="black"/>
                </a:solidFill>
              </a:rPr>
              <a:t>を構築していること</a:t>
            </a:r>
            <a:r>
              <a:rPr lang="ja-JP" altLang="ja-JP" sz="1200" dirty="0" smtClean="0">
                <a:solidFill>
                  <a:prstClr val="black"/>
                </a:solidFill>
              </a:rPr>
              <a:t>。</a:t>
            </a:r>
            <a:endParaRPr lang="en-US" altLang="ja-JP" sz="1200" kern="100" dirty="0" smtClean="0">
              <a:solidFill>
                <a:srgbClr val="FF0000"/>
              </a:solidFill>
              <a:latin typeface="ＭＳ Ｐゴシック" panose="020B0600070205080204" pitchFamily="50" charset="-128"/>
              <a:cs typeface="Times New Roman" panose="02020603050405020304" pitchFamily="18" charset="0"/>
            </a:endParaRPr>
          </a:p>
        </p:txBody>
      </p:sp>
      <p:pic>
        <p:nvPicPr>
          <p:cNvPr id="15" name="図 14"/>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38579" y="1105573"/>
            <a:ext cx="2241336" cy="2781715"/>
          </a:xfrm>
          <a:prstGeom prst="rect">
            <a:avLst/>
          </a:prstGeom>
          <a:noFill/>
          <a:ln>
            <a:noFill/>
          </a:ln>
        </p:spPr>
      </p:pic>
      <p:grpSp>
        <p:nvGrpSpPr>
          <p:cNvPr id="11" name="グループ化 10"/>
          <p:cNvGrpSpPr/>
          <p:nvPr/>
        </p:nvGrpSpPr>
        <p:grpSpPr>
          <a:xfrm>
            <a:off x="7475388" y="4679208"/>
            <a:ext cx="2367785" cy="2021804"/>
            <a:chOff x="3927874" y="3653780"/>
            <a:chExt cx="2548816" cy="2976837"/>
          </a:xfrm>
        </p:grpSpPr>
        <p:pic>
          <p:nvPicPr>
            <p:cNvPr id="12"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9548" r="9104" b="6847"/>
            <a:stretch/>
          </p:blipFill>
          <p:spPr bwMode="auto">
            <a:xfrm>
              <a:off x="4139951" y="3653780"/>
              <a:ext cx="1906682" cy="146954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3" name="図 1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278774" y="5920863"/>
              <a:ext cx="1690657" cy="709754"/>
            </a:xfrm>
            <a:prstGeom prst="rect">
              <a:avLst/>
            </a:prstGeom>
          </p:spPr>
        </p:pic>
        <p:sp>
          <p:nvSpPr>
            <p:cNvPr id="16" name="テキスト ボックス 15"/>
            <p:cNvSpPr txBox="1"/>
            <p:nvPr/>
          </p:nvSpPr>
          <p:spPr>
            <a:xfrm>
              <a:off x="3927874" y="5189051"/>
              <a:ext cx="2548816" cy="815688"/>
            </a:xfrm>
            <a:prstGeom prst="rect">
              <a:avLst/>
            </a:prstGeom>
            <a:noFill/>
            <a:ln>
              <a:noFill/>
            </a:ln>
          </p:spPr>
          <p:txBody>
            <a:bodyPr wrap="square" rtlCol="0">
              <a:spAutoFit/>
            </a:bodyPr>
            <a:lstStyle/>
            <a:p>
              <a:r>
                <a:rPr kumimoji="0" lang="ja-JP" altLang="en-US" sz="1000" spc="50" dirty="0" smtClean="0">
                  <a:ln w="13500">
                    <a:solidFill>
                      <a:srgbClr val="5B9BD5">
                        <a:shade val="2500"/>
                        <a:alpha val="6500"/>
                      </a:srgbClr>
                    </a:solidFill>
                    <a:prstDash val="solid"/>
                  </a:ln>
                  <a:solidFill>
                    <a:prstClr val="black">
                      <a:alpha val="95000"/>
                    </a:prstClr>
                  </a:solidFill>
                  <a:effectLst>
                    <a:innerShdw blurRad="50900" dist="38500" dir="13500000">
                      <a:srgbClr val="000000">
                        <a:alpha val="60000"/>
                      </a:srgbClr>
                    </a:innerShdw>
                  </a:effectLst>
                  <a:latin typeface="メイリオ" panose="020B0604030504040204" pitchFamily="50" charset="-128"/>
                  <a:ea typeface="メイリオ" panose="020B0604030504040204" pitchFamily="50" charset="-128"/>
                  <a:cs typeface="メイリオ" panose="020B0604030504040204" pitchFamily="50" charset="-128"/>
                </a:rPr>
                <a:t>手術ロボットは</a:t>
              </a:r>
              <a:r>
                <a:rPr kumimoji="0" lang="ja-JP" altLang="en-US" sz="1000" spc="50" dirty="0">
                  <a:ln w="13500">
                    <a:solidFill>
                      <a:srgbClr val="5B9BD5">
                        <a:shade val="2500"/>
                        <a:alpha val="6500"/>
                      </a:srgbClr>
                    </a:solidFill>
                    <a:prstDash val="solid"/>
                  </a:ln>
                  <a:solidFill>
                    <a:prstClr val="black">
                      <a:alpha val="95000"/>
                    </a:prstClr>
                  </a:solidFill>
                  <a:effectLst>
                    <a:innerShdw blurRad="50900" dist="38500" dir="13500000">
                      <a:srgbClr val="000000">
                        <a:alpha val="60000"/>
                      </a:srgbClr>
                    </a:innerShdw>
                  </a:effectLst>
                  <a:latin typeface="メイリオ" panose="020B0604030504040204" pitchFamily="50" charset="-128"/>
                  <a:ea typeface="メイリオ" panose="020B0604030504040204" pitchFamily="50" charset="-128"/>
                  <a:cs typeface="メイリオ" panose="020B0604030504040204" pitchFamily="50" charset="-128"/>
                </a:rPr>
                <a:t>人間の手よりも広い可動範囲と手ぶれ防止機能を持ち、執刀医の操作を忠実に再現する</a:t>
              </a:r>
              <a:endParaRPr kumimoji="0" lang="en-US" sz="1000" spc="50" dirty="0">
                <a:ln w="13500">
                  <a:solidFill>
                    <a:srgbClr val="5B9BD5">
                      <a:shade val="2500"/>
                      <a:alpha val="6500"/>
                    </a:srgbClr>
                  </a:solidFill>
                  <a:prstDash val="solid"/>
                </a:ln>
                <a:solidFill>
                  <a:prstClr val="black">
                    <a:alpha val="95000"/>
                  </a:prstClr>
                </a:solidFill>
                <a:effectLst>
                  <a:innerShdw blurRad="50900" dist="38500" dir="13500000">
                    <a:srgbClr val="000000">
                      <a:alpha val="60000"/>
                    </a:srgbClr>
                  </a:innerShdw>
                </a:effectLst>
                <a:latin typeface="メイリオ" panose="020B0604030504040204" pitchFamily="50" charset="-128"/>
                <a:ea typeface="メイリオ" panose="020B0604030504040204" pitchFamily="50" charset="-128"/>
                <a:cs typeface="メイリオ" panose="020B0604030504040204" pitchFamily="50" charset="-128"/>
              </a:endParaRPr>
            </a:p>
          </p:txBody>
        </p:sp>
      </p:grpSp>
      <p:sp>
        <p:nvSpPr>
          <p:cNvPr id="18" name="正方形/長方形 17"/>
          <p:cNvSpPr/>
          <p:nvPr/>
        </p:nvSpPr>
        <p:spPr>
          <a:xfrm>
            <a:off x="399796" y="5304314"/>
            <a:ext cx="7020965" cy="1384995"/>
          </a:xfrm>
          <a:prstGeom prst="rect">
            <a:avLst/>
          </a:prstGeom>
          <a:noFill/>
          <a:ln w="6350"/>
        </p:spPr>
        <p:style>
          <a:lnRef idx="2">
            <a:schemeClr val="dk1"/>
          </a:lnRef>
          <a:fillRef idx="1">
            <a:schemeClr val="lt1"/>
          </a:fillRef>
          <a:effectRef idx="0">
            <a:schemeClr val="dk1"/>
          </a:effectRef>
          <a:fontRef idx="minor">
            <a:schemeClr val="dk1"/>
          </a:fontRef>
        </p:style>
        <p:txBody>
          <a:bodyPr wrap="square">
            <a:spAutoFit/>
          </a:bodyPr>
          <a:lstStyle/>
          <a:p>
            <a:pPr algn="just" fontAlgn="base">
              <a:spcBef>
                <a:spcPct val="0"/>
              </a:spcBef>
              <a:spcAft>
                <a:spcPct val="0"/>
              </a:spcAft>
            </a:pPr>
            <a:r>
              <a:rPr lang="en-US" altLang="ja-JP" sz="1200" kern="100" dirty="0" smtClean="0">
                <a:solidFill>
                  <a:prstClr val="black"/>
                </a:solidFill>
                <a:latin typeface="ＭＳ Ｐゴシック" panose="020B0600070205080204" pitchFamily="50" charset="-128"/>
                <a:cs typeface="Times New Roman" panose="02020603050405020304" pitchFamily="18" charset="0"/>
              </a:rPr>
              <a:t>[</a:t>
            </a:r>
            <a:r>
              <a:rPr lang="ja-JP" altLang="en-US" sz="1200" kern="100" dirty="0" smtClean="0">
                <a:solidFill>
                  <a:prstClr val="black"/>
                </a:solidFill>
                <a:latin typeface="ＭＳ Ｐゴシック" panose="020B0600070205080204" pitchFamily="50" charset="-128"/>
                <a:cs typeface="Times New Roman" panose="02020603050405020304" pitchFamily="18" charset="0"/>
              </a:rPr>
              <a:t>施設基準の概要</a:t>
            </a:r>
            <a:r>
              <a:rPr lang="en-US" altLang="ja-JP" sz="1200" kern="100" dirty="0" smtClean="0">
                <a:solidFill>
                  <a:prstClr val="black"/>
                </a:solidFill>
                <a:latin typeface="ＭＳ Ｐゴシック" panose="020B0600070205080204" pitchFamily="50" charset="-128"/>
                <a:cs typeface="Times New Roman" panose="02020603050405020304" pitchFamily="18" charset="0"/>
              </a:rPr>
              <a:t>]</a:t>
            </a:r>
          </a:p>
          <a:p>
            <a:pPr algn="just" fontAlgn="base">
              <a:spcBef>
                <a:spcPct val="0"/>
              </a:spcBef>
              <a:spcAft>
                <a:spcPct val="0"/>
              </a:spcAft>
            </a:pPr>
            <a:r>
              <a:rPr lang="ja-JP" altLang="en-US" sz="1200" kern="100" dirty="0" smtClean="0">
                <a:solidFill>
                  <a:prstClr val="black"/>
                </a:solidFill>
                <a:latin typeface="ＭＳ Ｐゴシック" panose="020B0600070205080204" pitchFamily="50" charset="-128"/>
                <a:cs typeface="Times New Roman" panose="02020603050405020304" pitchFamily="18" charset="0"/>
              </a:rPr>
              <a:t>・</a:t>
            </a:r>
            <a:r>
              <a:rPr lang="ja-JP" altLang="ja-JP" sz="1200" dirty="0" smtClean="0">
                <a:solidFill>
                  <a:prstClr val="black"/>
                </a:solidFill>
              </a:rPr>
              <a:t>泌</a:t>
            </a:r>
            <a:r>
              <a:rPr lang="ja-JP" altLang="ja-JP" sz="1200" dirty="0">
                <a:solidFill>
                  <a:prstClr val="black"/>
                </a:solidFill>
              </a:rPr>
              <a:t>尿器科について５年以上の経験を有しており、また、当該療養について</a:t>
            </a:r>
            <a:r>
              <a:rPr lang="en-US" altLang="ja-JP" sz="1200" dirty="0">
                <a:solidFill>
                  <a:prstClr val="black"/>
                </a:solidFill>
              </a:rPr>
              <a:t>10</a:t>
            </a:r>
            <a:r>
              <a:rPr lang="ja-JP" altLang="ja-JP" sz="1200" dirty="0">
                <a:solidFill>
                  <a:prstClr val="black"/>
                </a:solidFill>
              </a:rPr>
              <a:t>例以上の経験を有する常勤の医師が配置されていること</a:t>
            </a:r>
            <a:r>
              <a:rPr lang="ja-JP" altLang="ja-JP" sz="1200" dirty="0" smtClean="0">
                <a:solidFill>
                  <a:prstClr val="black"/>
                </a:solidFill>
              </a:rPr>
              <a:t>。</a:t>
            </a:r>
            <a:endParaRPr lang="en-US" altLang="ja-JP" sz="1200" dirty="0" smtClean="0">
              <a:solidFill>
                <a:prstClr val="black"/>
              </a:solidFill>
            </a:endParaRPr>
          </a:p>
          <a:p>
            <a:pPr latinLnBrk="1"/>
            <a:r>
              <a:rPr lang="ja-JP" altLang="en-US" sz="1200" dirty="0" smtClean="0">
                <a:solidFill>
                  <a:prstClr val="black"/>
                </a:solidFill>
              </a:rPr>
              <a:t>・</a:t>
            </a:r>
            <a:r>
              <a:rPr lang="ja-JP" altLang="ja-JP" sz="1200" dirty="0" smtClean="0">
                <a:solidFill>
                  <a:prstClr val="black"/>
                </a:solidFill>
              </a:rPr>
              <a:t>泌</a:t>
            </a:r>
            <a:r>
              <a:rPr lang="ja-JP" altLang="ja-JP" sz="1200" dirty="0">
                <a:solidFill>
                  <a:prstClr val="black"/>
                </a:solidFill>
              </a:rPr>
              <a:t>尿器科において常勤の医師２名を有し、いずれも泌尿器科について専門の知識及び５年以上の経験を有すること</a:t>
            </a:r>
            <a:r>
              <a:rPr lang="ja-JP" altLang="ja-JP" sz="1200" dirty="0" smtClean="0">
                <a:solidFill>
                  <a:prstClr val="black"/>
                </a:solidFill>
              </a:rPr>
              <a:t>。</a:t>
            </a:r>
            <a:endParaRPr lang="en-US" altLang="ja-JP" sz="1200" dirty="0" smtClean="0">
              <a:solidFill>
                <a:prstClr val="black"/>
              </a:solidFill>
            </a:endParaRPr>
          </a:p>
          <a:p>
            <a:pPr latinLnBrk="1"/>
            <a:r>
              <a:rPr lang="ja-JP" altLang="en-US" sz="1200" dirty="0" smtClean="0">
                <a:solidFill>
                  <a:prstClr val="black"/>
                </a:solidFill>
              </a:rPr>
              <a:t>・</a:t>
            </a:r>
            <a:r>
              <a:rPr lang="ja-JP" altLang="ja-JP" sz="1200" dirty="0" smtClean="0">
                <a:solidFill>
                  <a:prstClr val="black"/>
                </a:solidFill>
              </a:rPr>
              <a:t>麻酔科</a:t>
            </a:r>
            <a:r>
              <a:rPr lang="ja-JP" altLang="ja-JP" sz="1200" dirty="0">
                <a:solidFill>
                  <a:prstClr val="black"/>
                </a:solidFill>
              </a:rPr>
              <a:t>の標榜医が配置されていること</a:t>
            </a:r>
            <a:r>
              <a:rPr lang="ja-JP" altLang="ja-JP" sz="1200" dirty="0" smtClean="0">
                <a:solidFill>
                  <a:prstClr val="black"/>
                </a:solidFill>
              </a:rPr>
              <a:t>。</a:t>
            </a:r>
            <a:endParaRPr lang="en-US" altLang="ja-JP" sz="1200" dirty="0" smtClean="0">
              <a:solidFill>
                <a:prstClr val="black"/>
              </a:solidFill>
            </a:endParaRPr>
          </a:p>
          <a:p>
            <a:pPr latinLnBrk="1"/>
            <a:r>
              <a:rPr lang="ja-JP" altLang="en-US" sz="1200" dirty="0" smtClean="0">
                <a:solidFill>
                  <a:prstClr val="black"/>
                </a:solidFill>
              </a:rPr>
              <a:t>・</a:t>
            </a:r>
            <a:r>
              <a:rPr lang="ja-JP" altLang="ja-JP" sz="1200" dirty="0" smtClean="0">
                <a:solidFill>
                  <a:prstClr val="black"/>
                </a:solidFill>
              </a:rPr>
              <a:t>腎</a:t>
            </a:r>
            <a:r>
              <a:rPr lang="ja-JP" altLang="ja-JP" sz="1200" dirty="0">
                <a:solidFill>
                  <a:prstClr val="black"/>
                </a:solidFill>
              </a:rPr>
              <a:t>悪性腫瘍</a:t>
            </a:r>
            <a:r>
              <a:rPr lang="ja-JP" altLang="ja-JP" sz="1200" dirty="0" smtClean="0">
                <a:solidFill>
                  <a:prstClr val="black"/>
                </a:solidFill>
              </a:rPr>
              <a:t>手術が</a:t>
            </a:r>
            <a:r>
              <a:rPr lang="ja-JP" altLang="ja-JP" sz="1200" dirty="0">
                <a:solidFill>
                  <a:prstClr val="black"/>
                </a:solidFill>
              </a:rPr>
              <a:t>１年間に合わせて</a:t>
            </a:r>
            <a:r>
              <a:rPr lang="en-US" altLang="ja-JP" sz="1200" dirty="0">
                <a:solidFill>
                  <a:prstClr val="black"/>
                </a:solidFill>
              </a:rPr>
              <a:t>10</a:t>
            </a:r>
            <a:r>
              <a:rPr lang="ja-JP" altLang="ja-JP" sz="1200" dirty="0">
                <a:solidFill>
                  <a:prstClr val="black"/>
                </a:solidFill>
              </a:rPr>
              <a:t>例以上実施されていること</a:t>
            </a:r>
            <a:r>
              <a:rPr lang="ja-JP" altLang="ja-JP" sz="1200" dirty="0" smtClean="0">
                <a:solidFill>
                  <a:prstClr val="black"/>
                </a:solidFill>
              </a:rPr>
              <a:t>。</a:t>
            </a:r>
            <a:endParaRPr lang="en-US" altLang="ja-JP" sz="1200" dirty="0" smtClean="0">
              <a:solidFill>
                <a:prstClr val="black"/>
              </a:solidFill>
            </a:endParaRPr>
          </a:p>
        </p:txBody>
      </p:sp>
      <p:sp>
        <p:nvSpPr>
          <p:cNvPr id="14" name="Rectangle 2"/>
          <p:cNvSpPr>
            <a:spLocks noChangeArrowheads="1"/>
          </p:cNvSpPr>
          <p:nvPr/>
        </p:nvSpPr>
        <p:spPr bwMode="auto">
          <a:xfrm>
            <a:off x="85058" y="116632"/>
            <a:ext cx="9719659"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17" name="テキスト ボックス 16"/>
          <p:cNvSpPr txBox="1"/>
          <p:nvPr/>
        </p:nvSpPr>
        <p:spPr>
          <a:xfrm>
            <a:off x="3581359" y="916014"/>
            <a:ext cx="261071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478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p494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770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p848</a:t>
            </a:r>
            <a:endParaRPr lang="ja-JP" altLang="en-US" sz="1100" dirty="0">
              <a:solidFill>
                <a:srgbClr val="002060"/>
              </a:solidFill>
              <a:latin typeface="ＭＳ Ｐゴシック" panose="020B0600070205080204" pitchFamily="50" charset="-128"/>
            </a:endParaRPr>
          </a:p>
        </p:txBody>
      </p:sp>
      <p:sp>
        <p:nvSpPr>
          <p:cNvPr id="19" name="テキスト ボックス 18"/>
          <p:cNvSpPr txBox="1"/>
          <p:nvPr/>
        </p:nvSpPr>
        <p:spPr>
          <a:xfrm>
            <a:off x="6896275" y="4277149"/>
            <a:ext cx="254738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p549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p583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770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p864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806173788"/>
      </p:ext>
    </p:extLst>
  </p:cSld>
  <p:clrMapOvr>
    <a:masterClrMapping/>
  </p:clrMapOvr>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194348" y="1124381"/>
            <a:ext cx="9648792" cy="5695954"/>
          </a:xfrm>
          <a:prstGeom prst="rect">
            <a:avLst/>
          </a:prstGeom>
          <a:solidFill>
            <a:srgbClr val="FFFFAF">
              <a:alpha val="49804"/>
            </a:srgbClr>
          </a:solidFill>
          <a:ln w="9525">
            <a:solidFill>
              <a:schemeClr val="tx1"/>
            </a:solidFill>
            <a:miter lim="800000"/>
            <a:headEnd/>
            <a:tailEnd/>
          </a:ln>
        </p:spPr>
        <p:txBody>
          <a:bodyPr tIns="180000"/>
          <a:lstStyle/>
          <a:p>
            <a:pPr fontAlgn="base">
              <a:spcBef>
                <a:spcPts val="600"/>
              </a:spcBef>
              <a:spcAft>
                <a:spcPct val="0"/>
              </a:spcAft>
              <a:defRPr/>
            </a:pPr>
            <a:r>
              <a:rPr lang="ja-JP" altLang="en-US" b="1" u="sng" dirty="0" smtClean="0">
                <a:solidFill>
                  <a:srgbClr val="0070C0"/>
                </a:solidFill>
                <a:latin typeface="ＭＳ Ｐゴシック" pitchFamily="50" charset="-128"/>
              </a:rPr>
              <a:t>（新）　重粒子線治療　　　　　　　　　１５０，０００点</a:t>
            </a:r>
            <a:endParaRPr lang="en-US" altLang="ja-JP" b="1" u="sng" dirty="0" smtClean="0">
              <a:solidFill>
                <a:srgbClr val="0070C0"/>
              </a:solidFill>
              <a:latin typeface="ＭＳ Ｐゴシック" pitchFamily="50" charset="-128"/>
            </a:endParaRPr>
          </a:p>
          <a:p>
            <a:pPr fontAlgn="base">
              <a:spcBef>
                <a:spcPts val="600"/>
              </a:spcBef>
              <a:spcAft>
                <a:spcPct val="0"/>
              </a:spcAft>
              <a:defRPr/>
            </a:pPr>
            <a:r>
              <a:rPr lang="ja-JP" altLang="en-US" b="1" u="sng" dirty="0">
                <a:solidFill>
                  <a:srgbClr val="0070C0"/>
                </a:solidFill>
              </a:rPr>
              <a:t>（新）　陽子線治療　　</a:t>
            </a:r>
            <a:r>
              <a:rPr lang="en-US" altLang="ja-JP" b="1" u="sng" dirty="0">
                <a:solidFill>
                  <a:srgbClr val="0070C0"/>
                </a:solidFill>
              </a:rPr>
              <a:t>	</a:t>
            </a:r>
            <a:r>
              <a:rPr lang="ja-JP" altLang="en-US" b="1" u="sng" dirty="0">
                <a:solidFill>
                  <a:srgbClr val="0070C0"/>
                </a:solidFill>
              </a:rPr>
              <a:t>　　　　</a:t>
            </a:r>
            <a:r>
              <a:rPr lang="ja-JP" altLang="en-US" b="1" u="sng" dirty="0" smtClean="0">
                <a:solidFill>
                  <a:srgbClr val="0070C0"/>
                </a:solidFill>
                <a:latin typeface="ＭＳ Ｐゴシック" pitchFamily="50" charset="-128"/>
              </a:rPr>
              <a:t>１５０，０００点</a:t>
            </a:r>
            <a:endParaRPr lang="en-US" altLang="ja-JP" b="1" u="sng" dirty="0">
              <a:solidFill>
                <a:srgbClr val="0070C0"/>
              </a:solidFill>
              <a:latin typeface="ＭＳ Ｐゴシック" pitchFamily="50" charset="-128"/>
            </a:endParaRPr>
          </a:p>
          <a:p>
            <a:pPr marL="1250950" indent="-1250950" fontAlgn="base">
              <a:spcBef>
                <a:spcPct val="0"/>
              </a:spcBef>
              <a:spcAft>
                <a:spcPct val="0"/>
              </a:spcAft>
              <a:tabLst>
                <a:tab pos="9237663" algn="l"/>
              </a:tabLst>
            </a:pPr>
            <a:endParaRPr lang="en-US" altLang="ja-JP" sz="400" dirty="0" smtClean="0">
              <a:solidFill>
                <a:prstClr val="black"/>
              </a:solidFill>
              <a:latin typeface="Arial" charset="0"/>
            </a:endParaRPr>
          </a:p>
          <a:p>
            <a:pPr marL="1250950" indent="-1250950" fontAlgn="base">
              <a:lnSpc>
                <a:spcPct val="90000"/>
              </a:lnSpc>
              <a:spcBef>
                <a:spcPts val="300"/>
              </a:spcBef>
              <a:spcAft>
                <a:spcPct val="0"/>
              </a:spcAft>
              <a:tabLst>
                <a:tab pos="9237663" algn="l"/>
              </a:tabLst>
            </a:pPr>
            <a:r>
              <a:rPr lang="ja-JP" altLang="en-US" sz="1600" b="1" dirty="0" smtClean="0">
                <a:solidFill>
                  <a:prstClr val="black"/>
                </a:solidFill>
                <a:latin typeface="Arial" charset="0"/>
              </a:rPr>
              <a:t>技術</a:t>
            </a:r>
            <a:r>
              <a:rPr lang="ja-JP" altLang="en-US" sz="1600" b="1" dirty="0">
                <a:solidFill>
                  <a:prstClr val="black"/>
                </a:solidFill>
                <a:latin typeface="Arial" charset="0"/>
              </a:rPr>
              <a:t>の</a:t>
            </a:r>
            <a:r>
              <a:rPr lang="ja-JP" altLang="en-US" sz="1600" b="1" dirty="0" smtClean="0">
                <a:solidFill>
                  <a:prstClr val="black"/>
                </a:solidFill>
                <a:latin typeface="Arial" charset="0"/>
              </a:rPr>
              <a:t>概要：</a:t>
            </a:r>
            <a:endParaRPr lang="en-US" altLang="ja-JP" sz="1600" b="1" dirty="0">
              <a:solidFill>
                <a:prstClr val="black"/>
              </a:solidFill>
              <a:latin typeface="Arial" charset="0"/>
            </a:endParaRPr>
          </a:p>
          <a:p>
            <a:pPr>
              <a:lnSpc>
                <a:spcPct val="90000"/>
              </a:lnSpc>
            </a:pPr>
            <a:r>
              <a:rPr lang="ja-JP" altLang="ja-JP" sz="1600" dirty="0" smtClean="0">
                <a:solidFill>
                  <a:prstClr val="black"/>
                </a:solidFill>
              </a:rPr>
              <a:t>水素原子核</a:t>
            </a:r>
            <a:r>
              <a:rPr lang="ja-JP" altLang="en-US" sz="1600" dirty="0" smtClean="0">
                <a:solidFill>
                  <a:prstClr val="black"/>
                </a:solidFill>
              </a:rPr>
              <a:t>（陽子線）又は炭素原子核（重粒子線）</a:t>
            </a:r>
            <a:r>
              <a:rPr lang="ja-JP" altLang="ja-JP" sz="1600" dirty="0" smtClean="0">
                <a:solidFill>
                  <a:prstClr val="black"/>
                </a:solidFill>
              </a:rPr>
              <a:t>を</a:t>
            </a:r>
            <a:r>
              <a:rPr lang="en-US" altLang="ja-JP" sz="1600" dirty="0" smtClean="0">
                <a:solidFill>
                  <a:prstClr val="black"/>
                </a:solidFill>
              </a:rPr>
              <a:t/>
            </a:r>
            <a:br>
              <a:rPr lang="en-US" altLang="ja-JP" sz="1600" dirty="0" smtClean="0">
                <a:solidFill>
                  <a:prstClr val="black"/>
                </a:solidFill>
              </a:rPr>
            </a:br>
            <a:r>
              <a:rPr lang="ja-JP" altLang="ja-JP" sz="1600" dirty="0" smtClean="0">
                <a:solidFill>
                  <a:prstClr val="black"/>
                </a:solidFill>
              </a:rPr>
              <a:t>加速すること</a:t>
            </a:r>
            <a:r>
              <a:rPr lang="ja-JP" altLang="ja-JP" sz="1600" dirty="0">
                <a:solidFill>
                  <a:prstClr val="black"/>
                </a:solidFill>
              </a:rPr>
              <a:t>に</a:t>
            </a:r>
            <a:r>
              <a:rPr lang="ja-JP" altLang="ja-JP" sz="1600" dirty="0" smtClean="0">
                <a:solidFill>
                  <a:prstClr val="black"/>
                </a:solidFill>
              </a:rPr>
              <a:t>より得ら</a:t>
            </a:r>
            <a:r>
              <a:rPr lang="ja-JP" altLang="en-US" sz="1600" dirty="0" smtClean="0">
                <a:solidFill>
                  <a:prstClr val="black"/>
                </a:solidFill>
              </a:rPr>
              <a:t>れた放射線</a:t>
            </a:r>
            <a:r>
              <a:rPr lang="ja-JP" altLang="ja-JP" sz="1600" dirty="0" smtClean="0">
                <a:solidFill>
                  <a:prstClr val="black"/>
                </a:solidFill>
              </a:rPr>
              <a:t>を</a:t>
            </a:r>
            <a:r>
              <a:rPr lang="ja-JP" altLang="en-US" sz="1600" dirty="0" smtClean="0">
                <a:solidFill>
                  <a:prstClr val="black"/>
                </a:solidFill>
              </a:rPr>
              <a:t>、病巣に集中的に</a:t>
            </a:r>
            <a:r>
              <a:rPr lang="en-US" altLang="ja-JP" sz="1600" dirty="0" smtClean="0">
                <a:solidFill>
                  <a:prstClr val="black"/>
                </a:solidFill>
              </a:rPr>
              <a:t/>
            </a:r>
            <a:br>
              <a:rPr lang="en-US" altLang="ja-JP" sz="1600" dirty="0" smtClean="0">
                <a:solidFill>
                  <a:prstClr val="black"/>
                </a:solidFill>
              </a:rPr>
            </a:br>
            <a:r>
              <a:rPr lang="ja-JP" altLang="ja-JP" sz="1600" dirty="0" smtClean="0">
                <a:solidFill>
                  <a:prstClr val="black"/>
                </a:solidFill>
              </a:rPr>
              <a:t>照射</a:t>
            </a:r>
            <a:r>
              <a:rPr lang="ja-JP" altLang="en-US" sz="1600" dirty="0" smtClean="0">
                <a:solidFill>
                  <a:prstClr val="black"/>
                </a:solidFill>
              </a:rPr>
              <a:t>して、悪性腫瘍を治療する技術。</a:t>
            </a:r>
            <a:r>
              <a:rPr lang="en-US" altLang="ja-JP" sz="1600" dirty="0" smtClean="0">
                <a:solidFill>
                  <a:prstClr val="black"/>
                </a:solidFill>
              </a:rPr>
              <a:t/>
            </a:r>
            <a:br>
              <a:rPr lang="en-US" altLang="ja-JP" sz="1600" dirty="0" smtClean="0">
                <a:solidFill>
                  <a:prstClr val="black"/>
                </a:solidFill>
              </a:rPr>
            </a:br>
            <a:r>
              <a:rPr lang="ja-JP" altLang="en-US" sz="1600" dirty="0" smtClean="0">
                <a:solidFill>
                  <a:prstClr val="black"/>
                </a:solidFill>
              </a:rPr>
              <a:t>従来の</a:t>
            </a:r>
            <a:r>
              <a:rPr lang="en-US" altLang="ja-JP" sz="1600" dirty="0" smtClean="0">
                <a:solidFill>
                  <a:prstClr val="black"/>
                </a:solidFill>
              </a:rPr>
              <a:t>X</a:t>
            </a:r>
            <a:r>
              <a:rPr lang="ja-JP" altLang="en-US" sz="1600" dirty="0" smtClean="0">
                <a:solidFill>
                  <a:prstClr val="black"/>
                </a:solidFill>
              </a:rPr>
              <a:t>線治療と比較して、</a:t>
            </a:r>
            <a:r>
              <a:rPr lang="ja-JP" altLang="ja-JP" sz="1600" dirty="0" smtClean="0">
                <a:solidFill>
                  <a:prstClr val="black"/>
                </a:solidFill>
              </a:rPr>
              <a:t>周辺</a:t>
            </a:r>
            <a:r>
              <a:rPr lang="ja-JP" altLang="ja-JP" sz="1600" dirty="0">
                <a:solidFill>
                  <a:prstClr val="black"/>
                </a:solidFill>
              </a:rPr>
              <a:t>の正常組織の損傷</a:t>
            </a:r>
            <a:r>
              <a:rPr lang="ja-JP" altLang="ja-JP" sz="1600" dirty="0" smtClean="0">
                <a:solidFill>
                  <a:prstClr val="black"/>
                </a:solidFill>
              </a:rPr>
              <a:t>を</a:t>
            </a:r>
            <a:r>
              <a:rPr lang="en-US" altLang="ja-JP" sz="1600" dirty="0" smtClean="0">
                <a:solidFill>
                  <a:prstClr val="black"/>
                </a:solidFill>
              </a:rPr>
              <a:t/>
            </a:r>
            <a:br>
              <a:rPr lang="en-US" altLang="ja-JP" sz="1600" dirty="0" smtClean="0">
                <a:solidFill>
                  <a:prstClr val="black"/>
                </a:solidFill>
              </a:rPr>
            </a:br>
            <a:r>
              <a:rPr lang="ja-JP" altLang="ja-JP" sz="1600" dirty="0" smtClean="0">
                <a:solidFill>
                  <a:prstClr val="black"/>
                </a:solidFill>
              </a:rPr>
              <a:t>軽減</a:t>
            </a:r>
            <a:r>
              <a:rPr lang="ja-JP" altLang="en-US" sz="1600" dirty="0" smtClean="0">
                <a:solidFill>
                  <a:prstClr val="black"/>
                </a:solidFill>
              </a:rPr>
              <a:t>する</a:t>
            </a:r>
            <a:r>
              <a:rPr lang="ja-JP" altLang="en-US" sz="1600" dirty="0">
                <a:solidFill>
                  <a:prstClr val="black"/>
                </a:solidFill>
              </a:rPr>
              <a:t>ことで</a:t>
            </a:r>
            <a:r>
              <a:rPr lang="ja-JP" altLang="en-US" sz="1600" dirty="0" smtClean="0">
                <a:solidFill>
                  <a:prstClr val="black"/>
                </a:solidFill>
              </a:rPr>
              <a:t>合併症の発生を抑えられる。</a:t>
            </a:r>
            <a:endParaRPr lang="en-US" altLang="ja-JP" dirty="0" smtClean="0">
              <a:solidFill>
                <a:prstClr val="black"/>
              </a:solidFill>
              <a:latin typeface="ＭＳ Ｐゴシック" pitchFamily="50" charset="-128"/>
            </a:endParaRPr>
          </a:p>
          <a:p>
            <a:pPr>
              <a:lnSpc>
                <a:spcPct val="90000"/>
              </a:lnSpc>
            </a:pPr>
            <a:r>
              <a:rPr lang="ja-JP" altLang="en-US" sz="1600" dirty="0" smtClean="0">
                <a:solidFill>
                  <a:prstClr val="black"/>
                </a:solidFill>
                <a:latin typeface="ＭＳ Ｐゴシック" pitchFamily="50" charset="-128"/>
              </a:rPr>
              <a:t>［算定</a:t>
            </a:r>
            <a:r>
              <a:rPr lang="ja-JP" altLang="en-US" sz="1600" dirty="0">
                <a:solidFill>
                  <a:prstClr val="black"/>
                </a:solidFill>
                <a:latin typeface="ＭＳ Ｐゴシック" pitchFamily="50" charset="-128"/>
              </a:rPr>
              <a:t>の</a:t>
            </a:r>
            <a:r>
              <a:rPr lang="ja-JP" altLang="en-US" sz="1600" dirty="0" smtClean="0">
                <a:solidFill>
                  <a:prstClr val="black"/>
                </a:solidFill>
                <a:latin typeface="ＭＳ Ｐゴシック" pitchFamily="50" charset="-128"/>
              </a:rPr>
              <a:t>要件］</a:t>
            </a:r>
          </a:p>
          <a:p>
            <a:pPr>
              <a:lnSpc>
                <a:spcPct val="90000"/>
              </a:lnSpc>
            </a:pPr>
            <a:r>
              <a:rPr lang="ja-JP" altLang="en-US" sz="1400" dirty="0" smtClean="0">
                <a:solidFill>
                  <a:prstClr val="black"/>
                </a:solidFill>
              </a:rPr>
              <a:t>　・陽子線治療：小児腫瘍（限局性の固形悪性腫瘍に限る）</a:t>
            </a:r>
            <a:endParaRPr lang="en-US" altLang="ja-JP" sz="1400" dirty="0" smtClean="0">
              <a:solidFill>
                <a:prstClr val="black"/>
              </a:solidFill>
            </a:endParaRPr>
          </a:p>
          <a:p>
            <a:pPr>
              <a:lnSpc>
                <a:spcPct val="90000"/>
              </a:lnSpc>
            </a:pPr>
            <a:r>
              <a:rPr lang="ja-JP" altLang="en-US" sz="1400" dirty="0" smtClean="0">
                <a:solidFill>
                  <a:prstClr val="black"/>
                </a:solidFill>
              </a:rPr>
              <a:t>　・重粒子</a:t>
            </a:r>
            <a:r>
              <a:rPr lang="ja-JP" altLang="en-US" sz="1400" dirty="0">
                <a:solidFill>
                  <a:prstClr val="black"/>
                </a:solidFill>
              </a:rPr>
              <a:t>線</a:t>
            </a:r>
            <a:r>
              <a:rPr lang="ja-JP" altLang="en-US" sz="1400" dirty="0" smtClean="0">
                <a:solidFill>
                  <a:prstClr val="black"/>
                </a:solidFill>
              </a:rPr>
              <a:t>治療：切除非適応の骨軟部腫瘍</a:t>
            </a:r>
            <a:endParaRPr lang="en-US" altLang="ja-JP" sz="1400" dirty="0">
              <a:solidFill>
                <a:prstClr val="black"/>
              </a:solidFill>
            </a:endParaRPr>
          </a:p>
          <a:p>
            <a:pPr>
              <a:lnSpc>
                <a:spcPct val="90000"/>
              </a:lnSpc>
            </a:pPr>
            <a:r>
              <a:rPr lang="ja-JP" altLang="en-US" sz="1400" dirty="0">
                <a:solidFill>
                  <a:prstClr val="black"/>
                </a:solidFill>
              </a:rPr>
              <a:t>　</a:t>
            </a:r>
            <a:r>
              <a:rPr lang="ja-JP" altLang="en-US" sz="1400" dirty="0" smtClean="0">
                <a:solidFill>
                  <a:prstClr val="black"/>
                </a:solidFill>
              </a:rPr>
              <a:t>・実施</a:t>
            </a:r>
            <a:r>
              <a:rPr lang="ja-JP" altLang="en-US" sz="1400" dirty="0">
                <a:solidFill>
                  <a:prstClr val="black"/>
                </a:solidFill>
              </a:rPr>
              <a:t>に用いる粒子線治療装置の薬事承認が得られて</a:t>
            </a:r>
            <a:r>
              <a:rPr lang="ja-JP" altLang="en-US" sz="1400" dirty="0" smtClean="0">
                <a:solidFill>
                  <a:prstClr val="black"/>
                </a:solidFill>
              </a:rPr>
              <a:t>いること。</a:t>
            </a:r>
            <a:endParaRPr lang="en-US" altLang="ja-JP" sz="1400" dirty="0" smtClean="0">
              <a:solidFill>
                <a:prstClr val="black"/>
              </a:solidFill>
            </a:endParaRPr>
          </a:p>
        </p:txBody>
      </p:sp>
      <p:sp>
        <p:nvSpPr>
          <p:cNvPr id="7" name="スライド番号プレースホルダ 6"/>
          <p:cNvSpPr>
            <a:spLocks noGrp="1"/>
          </p:cNvSpPr>
          <p:nvPr>
            <p:ph type="sldNum" sz="quarter" idx="12"/>
          </p:nvPr>
        </p:nvSpPr>
        <p:spPr/>
        <p:txBody>
          <a:bodyPr/>
          <a:lstStyle/>
          <a:p>
            <a:pPr>
              <a:defRPr/>
            </a:pPr>
            <a:fld id="{8FE0C078-5C35-495F-92D3-BB7EA03CBDDD}" type="slidenum">
              <a:rPr lang="ja-JP" altLang="en-US" smtClean="0">
                <a:solidFill>
                  <a:prstClr val="black"/>
                </a:solidFill>
              </a:rPr>
              <a:pPr>
                <a:defRPr/>
              </a:pPr>
              <a:t>158</a:t>
            </a:fld>
            <a:endParaRPr lang="ja-JP" altLang="en-US" dirty="0">
              <a:solidFill>
                <a:prstClr val="black"/>
              </a:solidFill>
            </a:endParaRPr>
          </a:p>
        </p:txBody>
      </p:sp>
      <p:sp>
        <p:nvSpPr>
          <p:cNvPr id="9" name="Rectangle 36"/>
          <p:cNvSpPr>
            <a:spLocks noChangeArrowheads="1"/>
          </p:cNvSpPr>
          <p:nvPr/>
        </p:nvSpPr>
        <p:spPr bwMode="auto">
          <a:xfrm>
            <a:off x="200472" y="749439"/>
            <a:ext cx="3024336" cy="40910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nchorCtr="0"/>
          <a:lstStyle/>
          <a:p>
            <a:pPr fontAlgn="base">
              <a:spcBef>
                <a:spcPct val="20000"/>
              </a:spcBef>
              <a:spcAft>
                <a:spcPct val="0"/>
              </a:spcAft>
            </a:pPr>
            <a:r>
              <a:rPr lang="ja-JP" altLang="en-US" sz="2000" dirty="0" smtClean="0">
                <a:solidFill>
                  <a:prstClr val="black"/>
                </a:solidFill>
              </a:rPr>
              <a:t>保険導入した技術の例②</a:t>
            </a:r>
            <a:endParaRPr lang="ja-JP" altLang="en-US" sz="2000" dirty="0">
              <a:solidFill>
                <a:prstClr val="black"/>
              </a:solidFill>
            </a:endParaRPr>
          </a:p>
        </p:txBody>
      </p:sp>
      <p:sp>
        <p:nvSpPr>
          <p:cNvPr id="23" name="正方形/長方形 22"/>
          <p:cNvSpPr/>
          <p:nvPr/>
        </p:nvSpPr>
        <p:spPr>
          <a:xfrm>
            <a:off x="405765" y="4243317"/>
            <a:ext cx="5473796" cy="2308324"/>
          </a:xfrm>
          <a:prstGeom prst="rect">
            <a:avLst/>
          </a:prstGeom>
          <a:noFill/>
          <a:ln w="6350"/>
        </p:spPr>
        <p:style>
          <a:lnRef idx="2">
            <a:schemeClr val="dk1"/>
          </a:lnRef>
          <a:fillRef idx="1">
            <a:schemeClr val="lt1"/>
          </a:fillRef>
          <a:effectRef idx="0">
            <a:schemeClr val="dk1"/>
          </a:effectRef>
          <a:fontRef idx="minor">
            <a:schemeClr val="dk1"/>
          </a:fontRef>
        </p:style>
        <p:txBody>
          <a:bodyPr wrap="square">
            <a:spAutoFit/>
          </a:bodyPr>
          <a:lstStyle/>
          <a:p>
            <a:pPr algn="just" fontAlgn="base">
              <a:spcBef>
                <a:spcPct val="0"/>
              </a:spcBef>
              <a:spcAft>
                <a:spcPct val="0"/>
              </a:spcAft>
            </a:pPr>
            <a:r>
              <a:rPr lang="en-US" altLang="ja-JP" sz="1200" kern="100" dirty="0" smtClean="0">
                <a:solidFill>
                  <a:prstClr val="black"/>
                </a:solidFill>
                <a:latin typeface="ＭＳ Ｐゴシック" panose="020B0600070205080204" pitchFamily="50" charset="-128"/>
                <a:cs typeface="Times New Roman" panose="02020603050405020304" pitchFamily="18" charset="0"/>
              </a:rPr>
              <a:t>[</a:t>
            </a:r>
            <a:r>
              <a:rPr lang="ja-JP" altLang="en-US" sz="1200" kern="100" dirty="0" smtClean="0">
                <a:solidFill>
                  <a:prstClr val="black"/>
                </a:solidFill>
                <a:latin typeface="ＭＳ Ｐゴシック" panose="020B0600070205080204" pitchFamily="50" charset="-128"/>
                <a:cs typeface="Times New Roman" panose="02020603050405020304" pitchFamily="18" charset="0"/>
              </a:rPr>
              <a:t>施設基準の概要</a:t>
            </a:r>
            <a:r>
              <a:rPr lang="en-US" altLang="ja-JP" sz="1200" kern="100" dirty="0" smtClean="0">
                <a:solidFill>
                  <a:prstClr val="black"/>
                </a:solidFill>
                <a:latin typeface="ＭＳ Ｐゴシック" panose="020B0600070205080204" pitchFamily="50" charset="-128"/>
                <a:cs typeface="Times New Roman" panose="02020603050405020304" pitchFamily="18" charset="0"/>
              </a:rPr>
              <a:t>]</a:t>
            </a:r>
          </a:p>
          <a:p>
            <a:pPr marL="228600" indent="-228600" latinLnBrk="1">
              <a:buFont typeface="+mj-lt"/>
              <a:buAutoNum type="arabicPeriod"/>
            </a:pPr>
            <a:r>
              <a:rPr lang="ja-JP" altLang="ja-JP" sz="1200" dirty="0" smtClean="0">
                <a:solidFill>
                  <a:prstClr val="black"/>
                </a:solidFill>
              </a:rPr>
              <a:t>放射</a:t>
            </a:r>
            <a:r>
              <a:rPr lang="ja-JP" altLang="ja-JP" sz="1200" dirty="0">
                <a:solidFill>
                  <a:prstClr val="black"/>
                </a:solidFill>
              </a:rPr>
              <a:t>線科を標榜している保険医療機関であること</a:t>
            </a:r>
            <a:r>
              <a:rPr lang="ja-JP" altLang="ja-JP" sz="1200" dirty="0" smtClean="0">
                <a:solidFill>
                  <a:prstClr val="black"/>
                </a:solidFill>
              </a:rPr>
              <a:t>。</a:t>
            </a:r>
            <a:endParaRPr lang="en-US" altLang="ja-JP" sz="1200" dirty="0" smtClean="0">
              <a:solidFill>
                <a:prstClr val="black"/>
              </a:solidFill>
            </a:endParaRPr>
          </a:p>
          <a:p>
            <a:pPr marL="228600" indent="-228600" latinLnBrk="1">
              <a:buFont typeface="+mj-lt"/>
              <a:buAutoNum type="arabicPeriod"/>
            </a:pPr>
            <a:r>
              <a:rPr lang="ja-JP" altLang="ja-JP" sz="1200" dirty="0" smtClean="0">
                <a:solidFill>
                  <a:prstClr val="black"/>
                </a:solidFill>
              </a:rPr>
              <a:t>放射</a:t>
            </a:r>
            <a:r>
              <a:rPr lang="ja-JP" altLang="ja-JP" sz="1200" dirty="0">
                <a:solidFill>
                  <a:prstClr val="black"/>
                </a:solidFill>
              </a:rPr>
              <a:t>線治療を専ら担当する常勤の医師が２名以上配置されていること。このうち１名は、放射線治療の経験を</a:t>
            </a:r>
            <a:r>
              <a:rPr lang="en-US" altLang="ja-JP" sz="1200" dirty="0">
                <a:solidFill>
                  <a:prstClr val="black"/>
                </a:solidFill>
              </a:rPr>
              <a:t>10</a:t>
            </a:r>
            <a:r>
              <a:rPr lang="ja-JP" altLang="ja-JP" sz="1200" dirty="0">
                <a:solidFill>
                  <a:prstClr val="black"/>
                </a:solidFill>
              </a:rPr>
              <a:t>年以上有するとともに、陽子線治療については陽子線治療の経験を、重粒子線治療については重粒子線治療の経験を２年</a:t>
            </a:r>
            <a:r>
              <a:rPr lang="ja-JP" altLang="ja-JP" sz="1200" dirty="0" smtClean="0">
                <a:solidFill>
                  <a:prstClr val="black"/>
                </a:solidFill>
              </a:rPr>
              <a:t>以上有する</a:t>
            </a:r>
            <a:r>
              <a:rPr lang="ja-JP" altLang="ja-JP" sz="1200" dirty="0">
                <a:solidFill>
                  <a:prstClr val="black"/>
                </a:solidFill>
              </a:rPr>
              <a:t>こと</a:t>
            </a:r>
            <a:r>
              <a:rPr lang="ja-JP" altLang="ja-JP" sz="1200" dirty="0" smtClean="0">
                <a:solidFill>
                  <a:prstClr val="black"/>
                </a:solidFill>
              </a:rPr>
              <a:t>。</a:t>
            </a:r>
            <a:endParaRPr lang="en-US" altLang="ja-JP" sz="1200" dirty="0" smtClean="0">
              <a:solidFill>
                <a:prstClr val="black"/>
              </a:solidFill>
            </a:endParaRPr>
          </a:p>
          <a:p>
            <a:pPr marL="228600" indent="-228600" latinLnBrk="1">
              <a:buFont typeface="+mj-lt"/>
              <a:buAutoNum type="arabicPeriod"/>
            </a:pPr>
            <a:r>
              <a:rPr lang="ja-JP" altLang="ja-JP" sz="1200" dirty="0" smtClean="0">
                <a:solidFill>
                  <a:prstClr val="black"/>
                </a:solidFill>
              </a:rPr>
              <a:t>放射</a:t>
            </a:r>
            <a:r>
              <a:rPr lang="ja-JP" altLang="ja-JP" sz="1200" dirty="0">
                <a:solidFill>
                  <a:prstClr val="black"/>
                </a:solidFill>
              </a:rPr>
              <a:t>線治療を専ら担当する常勤の診療放射線技師が配置されていること</a:t>
            </a:r>
            <a:r>
              <a:rPr lang="ja-JP" altLang="ja-JP" sz="1200" dirty="0" smtClean="0">
                <a:solidFill>
                  <a:prstClr val="black"/>
                </a:solidFill>
              </a:rPr>
              <a:t>。</a:t>
            </a:r>
            <a:endParaRPr lang="en-US" altLang="ja-JP" sz="1200" dirty="0" smtClean="0">
              <a:solidFill>
                <a:prstClr val="black"/>
              </a:solidFill>
            </a:endParaRPr>
          </a:p>
          <a:p>
            <a:pPr marL="228600" indent="-228600" latinLnBrk="1">
              <a:buFont typeface="+mj-lt"/>
              <a:buAutoNum type="arabicPeriod"/>
            </a:pPr>
            <a:r>
              <a:rPr lang="ja-JP" altLang="ja-JP" sz="1200" dirty="0" smtClean="0">
                <a:solidFill>
                  <a:prstClr val="black"/>
                </a:solidFill>
              </a:rPr>
              <a:t>放射</a:t>
            </a:r>
            <a:r>
              <a:rPr lang="ja-JP" altLang="ja-JP" sz="1200" dirty="0">
                <a:solidFill>
                  <a:prstClr val="black"/>
                </a:solidFill>
              </a:rPr>
              <a:t>線治療における機器の精度管理、照射計画の検証、照射計画補助作業等を専ら担当</a:t>
            </a:r>
            <a:r>
              <a:rPr lang="ja-JP" altLang="ja-JP" sz="1200" dirty="0" smtClean="0">
                <a:solidFill>
                  <a:prstClr val="black"/>
                </a:solidFill>
              </a:rPr>
              <a:t>する技術者等</a:t>
            </a:r>
            <a:r>
              <a:rPr lang="ja-JP" altLang="en-US" sz="1200" dirty="0" smtClean="0">
                <a:solidFill>
                  <a:prstClr val="black"/>
                </a:solidFill>
              </a:rPr>
              <a:t>が配置されていること</a:t>
            </a:r>
            <a:endParaRPr lang="en-US" altLang="ja-JP" sz="1200" dirty="0">
              <a:solidFill>
                <a:prstClr val="black"/>
              </a:solidFill>
            </a:endParaRPr>
          </a:p>
          <a:p>
            <a:pPr marL="228600" indent="-228600" latinLnBrk="1">
              <a:buFont typeface="+mj-lt"/>
              <a:buAutoNum type="arabicPeriod"/>
            </a:pPr>
            <a:r>
              <a:rPr lang="en-US" altLang="ja-JP" sz="1200" dirty="0" smtClean="0">
                <a:solidFill>
                  <a:prstClr val="black"/>
                </a:solidFill>
              </a:rPr>
              <a:t> </a:t>
            </a:r>
            <a:r>
              <a:rPr lang="ja-JP" altLang="ja-JP" sz="1200" dirty="0">
                <a:solidFill>
                  <a:prstClr val="black"/>
                </a:solidFill>
              </a:rPr>
              <a:t>当該治療に用いる医療機器について、適切に保守管理がなされていること</a:t>
            </a:r>
            <a:r>
              <a:rPr lang="ja-JP" altLang="ja-JP" sz="1200" dirty="0" smtClean="0">
                <a:solidFill>
                  <a:prstClr val="black"/>
                </a:solidFill>
              </a:rPr>
              <a:t>。</a:t>
            </a:r>
            <a:endParaRPr lang="en-US" altLang="ja-JP" sz="1200" dirty="0" smtClean="0">
              <a:solidFill>
                <a:prstClr val="black"/>
              </a:solidFill>
            </a:endParaRPr>
          </a:p>
          <a:p>
            <a:pPr marL="228600" indent="-228600" latinLnBrk="1">
              <a:buFont typeface="+mj-lt"/>
              <a:buAutoNum type="arabicPeriod"/>
            </a:pPr>
            <a:r>
              <a:rPr lang="ja-JP" altLang="ja-JP" sz="1200" dirty="0" smtClean="0">
                <a:solidFill>
                  <a:prstClr val="black"/>
                </a:solidFill>
              </a:rPr>
              <a:t>重粒子</a:t>
            </a:r>
            <a:r>
              <a:rPr lang="ja-JP" altLang="ja-JP" sz="1200" dirty="0">
                <a:solidFill>
                  <a:prstClr val="black"/>
                </a:solidFill>
              </a:rPr>
              <a:t>線治療については重粒子線治療の実績を、陽子線治療については陽子線治療</a:t>
            </a:r>
            <a:r>
              <a:rPr lang="ja-JP" altLang="ja-JP" sz="1200" dirty="0" smtClean="0">
                <a:solidFill>
                  <a:prstClr val="black"/>
                </a:solidFill>
              </a:rPr>
              <a:t>の実績</a:t>
            </a:r>
            <a:r>
              <a:rPr lang="ja-JP" altLang="ja-JP" sz="1200" dirty="0">
                <a:solidFill>
                  <a:prstClr val="black"/>
                </a:solidFill>
              </a:rPr>
              <a:t>を</a:t>
            </a:r>
            <a:r>
              <a:rPr lang="en-US" altLang="ja-JP" sz="1200" dirty="0">
                <a:solidFill>
                  <a:prstClr val="black"/>
                </a:solidFill>
              </a:rPr>
              <a:t>10</a:t>
            </a:r>
            <a:r>
              <a:rPr lang="ja-JP" altLang="ja-JP" sz="1200" dirty="0">
                <a:solidFill>
                  <a:prstClr val="black"/>
                </a:solidFill>
              </a:rPr>
              <a:t>例以上有していること</a:t>
            </a:r>
            <a:r>
              <a:rPr lang="ja-JP" altLang="ja-JP" sz="1200" dirty="0" smtClean="0">
                <a:solidFill>
                  <a:prstClr val="black"/>
                </a:solidFill>
              </a:rPr>
              <a:t>。</a:t>
            </a:r>
            <a:endParaRPr lang="ja-JP" altLang="ja-JP" sz="1200" dirty="0">
              <a:solidFill>
                <a:prstClr val="black"/>
              </a:solidFill>
            </a:endParaRPr>
          </a:p>
        </p:txBody>
      </p:sp>
      <p:pic>
        <p:nvPicPr>
          <p:cNvPr id="10" name="Picture 2"/>
          <p:cNvPicPr>
            <a:picLocks noChangeAspect="1" noChangeArrowheads="1"/>
          </p:cNvPicPr>
          <p:nvPr/>
        </p:nvPicPr>
        <p:blipFill>
          <a:blip r:embed="rId3" cstate="print"/>
          <a:srcRect l="29531" t="29450" r="37394" b="27081"/>
          <a:stretch>
            <a:fillRect/>
          </a:stretch>
        </p:blipFill>
        <p:spPr bwMode="auto">
          <a:xfrm>
            <a:off x="5915710" y="4779623"/>
            <a:ext cx="2051442" cy="1815702"/>
          </a:xfrm>
          <a:prstGeom prst="rect">
            <a:avLst/>
          </a:prstGeom>
          <a:noFill/>
          <a:ln w="9525">
            <a:noFill/>
            <a:miter lim="800000"/>
            <a:headEnd/>
            <a:tailEnd/>
          </a:ln>
          <a:effectLst/>
        </p:spPr>
      </p:pic>
      <p:pic>
        <p:nvPicPr>
          <p:cNvPr id="11" name="Picture 3"/>
          <p:cNvPicPr>
            <a:picLocks noChangeAspect="1" noChangeArrowheads="1"/>
          </p:cNvPicPr>
          <p:nvPr/>
        </p:nvPicPr>
        <p:blipFill>
          <a:blip r:embed="rId4" cstate="print"/>
          <a:srcRect l="26217" t="29996" r="35038" b="26535"/>
          <a:stretch>
            <a:fillRect/>
          </a:stretch>
        </p:blipFill>
        <p:spPr bwMode="auto">
          <a:xfrm>
            <a:off x="7967152" y="4779623"/>
            <a:ext cx="1876912" cy="1815702"/>
          </a:xfrm>
          <a:prstGeom prst="rect">
            <a:avLst/>
          </a:prstGeom>
          <a:noFill/>
          <a:ln w="9525">
            <a:noFill/>
            <a:miter lim="800000"/>
            <a:headEnd/>
            <a:tailEnd/>
          </a:ln>
          <a:effectLst/>
        </p:spPr>
      </p:pic>
      <p:sp>
        <p:nvSpPr>
          <p:cNvPr id="12" name="円/楕円 11"/>
          <p:cNvSpPr/>
          <p:nvPr/>
        </p:nvSpPr>
        <p:spPr>
          <a:xfrm>
            <a:off x="6861482" y="5503910"/>
            <a:ext cx="210076" cy="204498"/>
          </a:xfrm>
          <a:prstGeom prst="ellipse">
            <a:avLst/>
          </a:prstGeom>
          <a:noFill/>
          <a:ln w="1270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ja-JP"/>
            </a:defPPr>
            <a:lvl1pPr marL="0" algn="l" defTabSz="457200" rtl="0" eaLnBrk="1" latinLnBrk="0" hangingPunct="1">
              <a:defRPr kumimoji="1" sz="1800" kern="1200">
                <a:solidFill>
                  <a:schemeClr val="lt1"/>
                </a:solidFill>
                <a:latin typeface="+mn-lt"/>
                <a:ea typeface="+mn-ea"/>
                <a:cs typeface="+mn-cs"/>
              </a:defRPr>
            </a:lvl1pPr>
            <a:lvl2pPr marL="457200" algn="l" defTabSz="457200" rtl="0" eaLnBrk="1" latinLnBrk="0" hangingPunct="1">
              <a:defRPr kumimoji="1" sz="1800" kern="1200">
                <a:solidFill>
                  <a:schemeClr val="lt1"/>
                </a:solidFill>
                <a:latin typeface="+mn-lt"/>
                <a:ea typeface="+mn-ea"/>
                <a:cs typeface="+mn-cs"/>
              </a:defRPr>
            </a:lvl2pPr>
            <a:lvl3pPr marL="914400" algn="l" defTabSz="457200" rtl="0" eaLnBrk="1" latinLnBrk="0" hangingPunct="1">
              <a:defRPr kumimoji="1" sz="1800" kern="1200">
                <a:solidFill>
                  <a:schemeClr val="lt1"/>
                </a:solidFill>
                <a:latin typeface="+mn-lt"/>
                <a:ea typeface="+mn-ea"/>
                <a:cs typeface="+mn-cs"/>
              </a:defRPr>
            </a:lvl3pPr>
            <a:lvl4pPr marL="1371600" algn="l" defTabSz="457200" rtl="0" eaLnBrk="1" latinLnBrk="0" hangingPunct="1">
              <a:defRPr kumimoji="1" sz="1800" kern="1200">
                <a:solidFill>
                  <a:schemeClr val="lt1"/>
                </a:solidFill>
                <a:latin typeface="+mn-lt"/>
                <a:ea typeface="+mn-ea"/>
                <a:cs typeface="+mn-cs"/>
              </a:defRPr>
            </a:lvl4pPr>
            <a:lvl5pPr marL="1828800" algn="l" defTabSz="457200" rtl="0" eaLnBrk="1" latinLnBrk="0" hangingPunct="1">
              <a:defRPr kumimoji="1" sz="1800" kern="1200">
                <a:solidFill>
                  <a:schemeClr val="lt1"/>
                </a:solidFill>
                <a:latin typeface="+mn-lt"/>
                <a:ea typeface="+mn-ea"/>
                <a:cs typeface="+mn-cs"/>
              </a:defRPr>
            </a:lvl5pPr>
            <a:lvl6pPr marL="2286000" algn="l" defTabSz="457200" rtl="0" eaLnBrk="1" latinLnBrk="0" hangingPunct="1">
              <a:defRPr kumimoji="1" sz="1800" kern="1200">
                <a:solidFill>
                  <a:schemeClr val="lt1"/>
                </a:solidFill>
                <a:latin typeface="+mn-lt"/>
                <a:ea typeface="+mn-ea"/>
                <a:cs typeface="+mn-cs"/>
              </a:defRPr>
            </a:lvl6pPr>
            <a:lvl7pPr marL="2743200" algn="l" defTabSz="457200" rtl="0" eaLnBrk="1" latinLnBrk="0" hangingPunct="1">
              <a:defRPr kumimoji="1" sz="1800" kern="1200">
                <a:solidFill>
                  <a:schemeClr val="lt1"/>
                </a:solidFill>
                <a:latin typeface="+mn-lt"/>
                <a:ea typeface="+mn-ea"/>
                <a:cs typeface="+mn-cs"/>
              </a:defRPr>
            </a:lvl7pPr>
            <a:lvl8pPr marL="3200400" algn="l" defTabSz="457200" rtl="0" eaLnBrk="1" latinLnBrk="0" hangingPunct="1">
              <a:defRPr kumimoji="1" sz="1800" kern="1200">
                <a:solidFill>
                  <a:schemeClr val="lt1"/>
                </a:solidFill>
                <a:latin typeface="+mn-lt"/>
                <a:ea typeface="+mn-ea"/>
                <a:cs typeface="+mn-cs"/>
              </a:defRPr>
            </a:lvl8pPr>
            <a:lvl9pPr marL="3657600" algn="l" defTabSz="457200" rtl="0" eaLnBrk="1" latinLnBrk="0" hangingPunct="1">
              <a:defRPr kumimoji="1" sz="1800" kern="1200">
                <a:solidFill>
                  <a:schemeClr val="lt1"/>
                </a:solidFill>
                <a:latin typeface="+mn-lt"/>
                <a:ea typeface="+mn-ea"/>
                <a:cs typeface="+mn-cs"/>
              </a:defRPr>
            </a:lvl9pPr>
          </a:lstStyle>
          <a:p>
            <a:pPr algn="ctr"/>
            <a:endParaRPr lang="ja-JP" altLang="en-US">
              <a:solidFill>
                <a:prstClr val="white"/>
              </a:solidFill>
            </a:endParaRPr>
          </a:p>
        </p:txBody>
      </p:sp>
      <p:sp>
        <p:nvSpPr>
          <p:cNvPr id="13" name="円/楕円 12"/>
          <p:cNvSpPr/>
          <p:nvPr/>
        </p:nvSpPr>
        <p:spPr>
          <a:xfrm>
            <a:off x="8817922" y="5497981"/>
            <a:ext cx="210076" cy="204498"/>
          </a:xfrm>
          <a:prstGeom prst="ellipse">
            <a:avLst/>
          </a:prstGeom>
          <a:noFill/>
          <a:ln w="12700">
            <a:solidFill>
              <a:srgbClr val="FFFF00"/>
            </a:solidFill>
          </a:ln>
        </p:spPr>
        <p:style>
          <a:lnRef idx="1">
            <a:schemeClr val="accent1"/>
          </a:lnRef>
          <a:fillRef idx="3">
            <a:schemeClr val="accent1"/>
          </a:fillRef>
          <a:effectRef idx="2">
            <a:schemeClr val="accent1"/>
          </a:effectRef>
          <a:fontRef idx="minor">
            <a:schemeClr val="lt1"/>
          </a:fontRef>
        </p:style>
        <p:txBody>
          <a:bodyPr rtlCol="0" anchor="ctr"/>
          <a:lstStyle>
            <a:defPPr>
              <a:defRPr lang="ja-JP"/>
            </a:defPPr>
            <a:lvl1pPr marL="0" algn="l" defTabSz="457200" rtl="0" eaLnBrk="1" latinLnBrk="0" hangingPunct="1">
              <a:defRPr kumimoji="1" sz="1800" kern="1200">
                <a:solidFill>
                  <a:schemeClr val="lt1"/>
                </a:solidFill>
                <a:latin typeface="+mn-lt"/>
                <a:ea typeface="+mn-ea"/>
                <a:cs typeface="+mn-cs"/>
              </a:defRPr>
            </a:lvl1pPr>
            <a:lvl2pPr marL="457200" algn="l" defTabSz="457200" rtl="0" eaLnBrk="1" latinLnBrk="0" hangingPunct="1">
              <a:defRPr kumimoji="1" sz="1800" kern="1200">
                <a:solidFill>
                  <a:schemeClr val="lt1"/>
                </a:solidFill>
                <a:latin typeface="+mn-lt"/>
                <a:ea typeface="+mn-ea"/>
                <a:cs typeface="+mn-cs"/>
              </a:defRPr>
            </a:lvl2pPr>
            <a:lvl3pPr marL="914400" algn="l" defTabSz="457200" rtl="0" eaLnBrk="1" latinLnBrk="0" hangingPunct="1">
              <a:defRPr kumimoji="1" sz="1800" kern="1200">
                <a:solidFill>
                  <a:schemeClr val="lt1"/>
                </a:solidFill>
                <a:latin typeface="+mn-lt"/>
                <a:ea typeface="+mn-ea"/>
                <a:cs typeface="+mn-cs"/>
              </a:defRPr>
            </a:lvl3pPr>
            <a:lvl4pPr marL="1371600" algn="l" defTabSz="457200" rtl="0" eaLnBrk="1" latinLnBrk="0" hangingPunct="1">
              <a:defRPr kumimoji="1" sz="1800" kern="1200">
                <a:solidFill>
                  <a:schemeClr val="lt1"/>
                </a:solidFill>
                <a:latin typeface="+mn-lt"/>
                <a:ea typeface="+mn-ea"/>
                <a:cs typeface="+mn-cs"/>
              </a:defRPr>
            </a:lvl4pPr>
            <a:lvl5pPr marL="1828800" algn="l" defTabSz="457200" rtl="0" eaLnBrk="1" latinLnBrk="0" hangingPunct="1">
              <a:defRPr kumimoji="1" sz="1800" kern="1200">
                <a:solidFill>
                  <a:schemeClr val="lt1"/>
                </a:solidFill>
                <a:latin typeface="+mn-lt"/>
                <a:ea typeface="+mn-ea"/>
                <a:cs typeface="+mn-cs"/>
              </a:defRPr>
            </a:lvl5pPr>
            <a:lvl6pPr marL="2286000" algn="l" defTabSz="457200" rtl="0" eaLnBrk="1" latinLnBrk="0" hangingPunct="1">
              <a:defRPr kumimoji="1" sz="1800" kern="1200">
                <a:solidFill>
                  <a:schemeClr val="lt1"/>
                </a:solidFill>
                <a:latin typeface="+mn-lt"/>
                <a:ea typeface="+mn-ea"/>
                <a:cs typeface="+mn-cs"/>
              </a:defRPr>
            </a:lvl6pPr>
            <a:lvl7pPr marL="2743200" algn="l" defTabSz="457200" rtl="0" eaLnBrk="1" latinLnBrk="0" hangingPunct="1">
              <a:defRPr kumimoji="1" sz="1800" kern="1200">
                <a:solidFill>
                  <a:schemeClr val="lt1"/>
                </a:solidFill>
                <a:latin typeface="+mn-lt"/>
                <a:ea typeface="+mn-ea"/>
                <a:cs typeface="+mn-cs"/>
              </a:defRPr>
            </a:lvl7pPr>
            <a:lvl8pPr marL="3200400" algn="l" defTabSz="457200" rtl="0" eaLnBrk="1" latinLnBrk="0" hangingPunct="1">
              <a:defRPr kumimoji="1" sz="1800" kern="1200">
                <a:solidFill>
                  <a:schemeClr val="lt1"/>
                </a:solidFill>
                <a:latin typeface="+mn-lt"/>
                <a:ea typeface="+mn-ea"/>
                <a:cs typeface="+mn-cs"/>
              </a:defRPr>
            </a:lvl8pPr>
            <a:lvl9pPr marL="3657600" algn="l" defTabSz="457200" rtl="0" eaLnBrk="1" latinLnBrk="0" hangingPunct="1">
              <a:defRPr kumimoji="1" sz="1800" kern="1200">
                <a:solidFill>
                  <a:schemeClr val="lt1"/>
                </a:solidFill>
                <a:latin typeface="+mn-lt"/>
                <a:ea typeface="+mn-ea"/>
                <a:cs typeface="+mn-cs"/>
              </a:defRPr>
            </a:lvl9pPr>
          </a:lstStyle>
          <a:p>
            <a:pPr algn="ctr"/>
            <a:endParaRPr lang="ja-JP" altLang="en-US">
              <a:solidFill>
                <a:prstClr val="white"/>
              </a:solidFill>
            </a:endParaRPr>
          </a:p>
        </p:txBody>
      </p:sp>
      <p:sp>
        <p:nvSpPr>
          <p:cNvPr id="16" name="テキスト ボックス 22"/>
          <p:cNvSpPr txBox="1"/>
          <p:nvPr/>
        </p:nvSpPr>
        <p:spPr>
          <a:xfrm>
            <a:off x="6707302" y="5686942"/>
            <a:ext cx="595035" cy="338554"/>
          </a:xfrm>
          <a:prstGeom prst="rect">
            <a:avLst/>
          </a:prstGeom>
          <a:noFill/>
        </p:spPr>
        <p:txBody>
          <a:bodyPr wrap="none" rtlCol="0">
            <a:spAutoFit/>
          </a:bodyPr>
          <a:lstStyle>
            <a:defPPr>
              <a:defRPr lang="ja-JP"/>
            </a:defPPr>
            <a:lvl1pPr marL="0" algn="l" defTabSz="457200" rtl="0" eaLnBrk="1" latinLnBrk="0" hangingPunct="1">
              <a:defRPr kumimoji="1" sz="1800" kern="1200">
                <a:solidFill>
                  <a:schemeClr val="tx1"/>
                </a:solidFill>
                <a:latin typeface="+mn-lt"/>
                <a:ea typeface="+mn-ea"/>
                <a:cs typeface="+mn-cs"/>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r>
              <a:rPr lang="ja-JP" altLang="en-US" sz="1600" dirty="0">
                <a:solidFill>
                  <a:srgbClr val="FFFF00"/>
                </a:solidFill>
              </a:rPr>
              <a:t>標的</a:t>
            </a:r>
          </a:p>
        </p:txBody>
      </p:sp>
      <p:sp>
        <p:nvSpPr>
          <p:cNvPr id="17" name="テキスト ボックス 22"/>
          <p:cNvSpPr txBox="1"/>
          <p:nvPr/>
        </p:nvSpPr>
        <p:spPr>
          <a:xfrm>
            <a:off x="8696510" y="5731293"/>
            <a:ext cx="595035" cy="338554"/>
          </a:xfrm>
          <a:prstGeom prst="rect">
            <a:avLst/>
          </a:prstGeom>
          <a:noFill/>
        </p:spPr>
        <p:txBody>
          <a:bodyPr wrap="none" rtlCol="0">
            <a:spAutoFit/>
          </a:bodyPr>
          <a:lstStyle>
            <a:defPPr>
              <a:defRPr lang="ja-JP"/>
            </a:defPPr>
            <a:lvl1pPr marL="0" algn="l" defTabSz="457200" rtl="0" eaLnBrk="1" latinLnBrk="0" hangingPunct="1">
              <a:defRPr kumimoji="1" sz="1800" kern="1200">
                <a:solidFill>
                  <a:schemeClr val="tx1"/>
                </a:solidFill>
                <a:latin typeface="+mn-lt"/>
                <a:ea typeface="+mn-ea"/>
                <a:cs typeface="+mn-cs"/>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r>
              <a:rPr lang="ja-JP" altLang="en-US" sz="1600" dirty="0">
                <a:solidFill>
                  <a:srgbClr val="FFFF00"/>
                </a:solidFill>
              </a:rPr>
              <a:t>標的</a:t>
            </a:r>
          </a:p>
        </p:txBody>
      </p:sp>
      <p:sp>
        <p:nvSpPr>
          <p:cNvPr id="18" name="右矢印 17"/>
          <p:cNvSpPr/>
          <p:nvPr/>
        </p:nvSpPr>
        <p:spPr>
          <a:xfrm rot="2017085">
            <a:off x="5999727" y="4969857"/>
            <a:ext cx="355968" cy="195187"/>
          </a:xfrm>
          <a:prstGeom prst="rightArrow">
            <a:avLst/>
          </a:prstGeom>
          <a:solidFill>
            <a:srgbClr val="FFFF00"/>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ja-JP" altLang="en-US" sz="1600">
              <a:solidFill>
                <a:prstClr val="white"/>
              </a:solidFill>
            </a:endParaRPr>
          </a:p>
        </p:txBody>
      </p:sp>
      <p:sp>
        <p:nvSpPr>
          <p:cNvPr id="19" name="右矢印 18"/>
          <p:cNvSpPr/>
          <p:nvPr/>
        </p:nvSpPr>
        <p:spPr>
          <a:xfrm rot="2017085">
            <a:off x="7989959" y="4997667"/>
            <a:ext cx="355968" cy="195187"/>
          </a:xfrm>
          <a:prstGeom prst="rightArrow">
            <a:avLst/>
          </a:prstGeom>
          <a:solidFill>
            <a:srgbClr val="FFFF00"/>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ja-JP" altLang="en-US" sz="1600">
              <a:solidFill>
                <a:prstClr val="white"/>
              </a:solidFill>
            </a:endParaRPr>
          </a:p>
        </p:txBody>
      </p:sp>
      <p:sp>
        <p:nvSpPr>
          <p:cNvPr id="20" name="テキスト ボックス 19"/>
          <p:cNvSpPr txBox="1"/>
          <p:nvPr/>
        </p:nvSpPr>
        <p:spPr>
          <a:xfrm>
            <a:off x="6471711" y="4388753"/>
            <a:ext cx="1080745" cy="338554"/>
          </a:xfrm>
          <a:prstGeom prst="rect">
            <a:avLst/>
          </a:prstGeom>
          <a:noFill/>
        </p:spPr>
        <p:txBody>
          <a:bodyPr wrap="none" rtlCol="0">
            <a:spAutoFit/>
          </a:bodyPr>
          <a:lstStyle/>
          <a:p>
            <a:r>
              <a:rPr lang="ja-JP" altLang="en-US" sz="1600" b="1" dirty="0">
                <a:solidFill>
                  <a:prstClr val="black"/>
                </a:solidFill>
                <a:latin typeface="Arial" pitchFamily="34" charset="0"/>
                <a:cs typeface="Arial" pitchFamily="34" charset="0"/>
              </a:rPr>
              <a:t>エックス線</a:t>
            </a:r>
          </a:p>
        </p:txBody>
      </p:sp>
      <p:sp>
        <p:nvSpPr>
          <p:cNvPr id="21" name="テキスト ボックス 20"/>
          <p:cNvSpPr txBox="1"/>
          <p:nvPr/>
        </p:nvSpPr>
        <p:spPr>
          <a:xfrm>
            <a:off x="8530054" y="4398730"/>
            <a:ext cx="805029" cy="338554"/>
          </a:xfrm>
          <a:prstGeom prst="rect">
            <a:avLst/>
          </a:prstGeom>
          <a:noFill/>
        </p:spPr>
        <p:txBody>
          <a:bodyPr wrap="none" rtlCol="0">
            <a:spAutoFit/>
          </a:bodyPr>
          <a:lstStyle/>
          <a:p>
            <a:r>
              <a:rPr lang="ja-JP" altLang="en-US" sz="1600" b="1" dirty="0">
                <a:solidFill>
                  <a:prstClr val="black"/>
                </a:solidFill>
                <a:latin typeface="Arial" pitchFamily="34" charset="0"/>
                <a:cs typeface="Arial" pitchFamily="34" charset="0"/>
              </a:rPr>
              <a:t>陽子</a:t>
            </a:r>
            <a:r>
              <a:rPr lang="ja-JP" altLang="en-US" sz="1600" b="1" dirty="0" smtClean="0">
                <a:solidFill>
                  <a:prstClr val="black"/>
                </a:solidFill>
                <a:latin typeface="Arial" pitchFamily="34" charset="0"/>
                <a:cs typeface="Arial" pitchFamily="34" charset="0"/>
              </a:rPr>
              <a:t>線</a:t>
            </a:r>
            <a:endParaRPr lang="ja-JP" altLang="en-US" sz="1600" b="1" dirty="0">
              <a:solidFill>
                <a:prstClr val="black"/>
              </a:solidFill>
              <a:latin typeface="Arial" pitchFamily="34" charset="0"/>
              <a:cs typeface="Arial" pitchFamily="34" charset="0"/>
            </a:endParaRPr>
          </a:p>
        </p:txBody>
      </p:sp>
      <p:sp>
        <p:nvSpPr>
          <p:cNvPr id="22" name="テキスト ボックス 39"/>
          <p:cNvSpPr txBox="1"/>
          <p:nvPr/>
        </p:nvSpPr>
        <p:spPr>
          <a:xfrm>
            <a:off x="7517398" y="6075604"/>
            <a:ext cx="1445664" cy="523220"/>
          </a:xfrm>
          <a:prstGeom prst="rect">
            <a:avLst/>
          </a:prstGeom>
          <a:noFill/>
        </p:spPr>
        <p:txBody>
          <a:bodyPr wrap="square" rtlCol="0">
            <a:spAutoFit/>
          </a:bodyPr>
          <a:lstStyle>
            <a:defPPr>
              <a:defRPr lang="ja-JP"/>
            </a:defPPr>
            <a:lvl1pPr marL="0" algn="l" defTabSz="457200" rtl="0" eaLnBrk="1" latinLnBrk="0" hangingPunct="1">
              <a:defRPr kumimoji="1" sz="1800" kern="1200">
                <a:solidFill>
                  <a:schemeClr val="tx1"/>
                </a:solidFill>
                <a:latin typeface="+mn-lt"/>
                <a:ea typeface="+mn-ea"/>
                <a:cs typeface="+mn-cs"/>
              </a:defRPr>
            </a:lvl1pPr>
            <a:lvl2pPr marL="457200" algn="l" defTabSz="457200" rtl="0" eaLnBrk="1" latinLnBrk="0" hangingPunct="1">
              <a:defRPr kumimoji="1" sz="1800" kern="1200">
                <a:solidFill>
                  <a:schemeClr val="tx1"/>
                </a:solidFill>
                <a:latin typeface="+mn-lt"/>
                <a:ea typeface="+mn-ea"/>
                <a:cs typeface="+mn-cs"/>
              </a:defRPr>
            </a:lvl2pPr>
            <a:lvl3pPr marL="914400" algn="l" defTabSz="457200" rtl="0" eaLnBrk="1" latinLnBrk="0" hangingPunct="1">
              <a:defRPr kumimoji="1" sz="1800" kern="1200">
                <a:solidFill>
                  <a:schemeClr val="tx1"/>
                </a:solidFill>
                <a:latin typeface="+mn-lt"/>
                <a:ea typeface="+mn-ea"/>
                <a:cs typeface="+mn-cs"/>
              </a:defRPr>
            </a:lvl3pPr>
            <a:lvl4pPr marL="1371600" algn="l" defTabSz="457200" rtl="0" eaLnBrk="1" latinLnBrk="0" hangingPunct="1">
              <a:defRPr kumimoji="1" sz="1800" kern="1200">
                <a:solidFill>
                  <a:schemeClr val="tx1"/>
                </a:solidFill>
                <a:latin typeface="+mn-lt"/>
                <a:ea typeface="+mn-ea"/>
                <a:cs typeface="+mn-cs"/>
              </a:defRPr>
            </a:lvl4pPr>
            <a:lvl5pPr marL="1828800" algn="l" defTabSz="457200" rtl="0" eaLnBrk="1" latinLnBrk="0" hangingPunct="1">
              <a:defRPr kumimoji="1" sz="1800" kern="1200">
                <a:solidFill>
                  <a:schemeClr val="tx1"/>
                </a:solidFill>
                <a:latin typeface="+mn-lt"/>
                <a:ea typeface="+mn-ea"/>
                <a:cs typeface="+mn-cs"/>
              </a:defRPr>
            </a:lvl5pPr>
            <a:lvl6pPr marL="2286000" algn="l" defTabSz="457200" rtl="0" eaLnBrk="1" latinLnBrk="0" hangingPunct="1">
              <a:defRPr kumimoji="1" sz="1800" kern="1200">
                <a:solidFill>
                  <a:schemeClr val="tx1"/>
                </a:solidFill>
                <a:latin typeface="+mn-lt"/>
                <a:ea typeface="+mn-ea"/>
                <a:cs typeface="+mn-cs"/>
              </a:defRPr>
            </a:lvl6pPr>
            <a:lvl7pPr marL="2743200" algn="l" defTabSz="457200" rtl="0" eaLnBrk="1" latinLnBrk="0" hangingPunct="1">
              <a:defRPr kumimoji="1" sz="1800" kern="1200">
                <a:solidFill>
                  <a:schemeClr val="tx1"/>
                </a:solidFill>
                <a:latin typeface="+mn-lt"/>
                <a:ea typeface="+mn-ea"/>
                <a:cs typeface="+mn-cs"/>
              </a:defRPr>
            </a:lvl7pPr>
            <a:lvl8pPr marL="3200400" algn="l" defTabSz="457200" rtl="0" eaLnBrk="1" latinLnBrk="0" hangingPunct="1">
              <a:defRPr kumimoji="1" sz="1800" kern="1200">
                <a:solidFill>
                  <a:schemeClr val="tx1"/>
                </a:solidFill>
                <a:latin typeface="+mn-lt"/>
                <a:ea typeface="+mn-ea"/>
                <a:cs typeface="+mn-cs"/>
              </a:defRPr>
            </a:lvl8pPr>
            <a:lvl9pPr marL="3657600" algn="l" defTabSz="457200" rtl="0" eaLnBrk="1" latinLnBrk="0" hangingPunct="1">
              <a:defRPr kumimoji="1" sz="1800" kern="1200">
                <a:solidFill>
                  <a:schemeClr val="tx1"/>
                </a:solidFill>
                <a:latin typeface="+mn-lt"/>
                <a:ea typeface="+mn-ea"/>
                <a:cs typeface="+mn-cs"/>
              </a:defRPr>
            </a:lvl9pPr>
          </a:lstStyle>
          <a:p>
            <a:r>
              <a:rPr lang="ja-JP" altLang="en-US" sz="1400" b="1" dirty="0">
                <a:solidFill>
                  <a:prstClr val="white"/>
                </a:solidFill>
              </a:rPr>
              <a:t>腫瘍への</a:t>
            </a:r>
            <a:endParaRPr lang="en-US" altLang="ja-JP" sz="1400" b="1" dirty="0">
              <a:solidFill>
                <a:prstClr val="white"/>
              </a:solidFill>
            </a:endParaRPr>
          </a:p>
          <a:p>
            <a:r>
              <a:rPr lang="ja-JP" altLang="en-US" sz="1400" b="1" dirty="0">
                <a:solidFill>
                  <a:prstClr val="white"/>
                </a:solidFill>
              </a:rPr>
              <a:t>集中性が高い</a:t>
            </a:r>
          </a:p>
        </p:txBody>
      </p:sp>
      <p:sp>
        <p:nvSpPr>
          <p:cNvPr id="25" name="正方形/長方形 24"/>
          <p:cNvSpPr/>
          <p:nvPr/>
        </p:nvSpPr>
        <p:spPr>
          <a:xfrm>
            <a:off x="5199051" y="1346455"/>
            <a:ext cx="4558389" cy="2246769"/>
          </a:xfrm>
          <a:prstGeom prst="rect">
            <a:avLst/>
          </a:prstGeom>
          <a:noFill/>
          <a:ln w="6350">
            <a:solidFill>
              <a:schemeClr val="accent5">
                <a:lumMod val="60000"/>
                <a:lumOff val="40000"/>
              </a:schemeClr>
            </a:solidFill>
          </a:ln>
        </p:spPr>
        <p:style>
          <a:lnRef idx="2">
            <a:schemeClr val="dk1"/>
          </a:lnRef>
          <a:fillRef idx="1">
            <a:schemeClr val="lt1"/>
          </a:fillRef>
          <a:effectRef idx="0">
            <a:schemeClr val="dk1"/>
          </a:effectRef>
          <a:fontRef idx="minor">
            <a:schemeClr val="dk1"/>
          </a:fontRef>
        </p:style>
        <p:txBody>
          <a:bodyPr wrap="square">
            <a:spAutoFit/>
          </a:bodyPr>
          <a:lstStyle/>
          <a:p>
            <a:pPr algn="just" fontAlgn="base">
              <a:spcBef>
                <a:spcPct val="0"/>
              </a:spcBef>
              <a:spcAft>
                <a:spcPct val="0"/>
              </a:spcAft>
            </a:pPr>
            <a:r>
              <a:rPr lang="en-US" altLang="ja-JP" sz="1400" b="1" kern="100" dirty="0" smtClean="0">
                <a:solidFill>
                  <a:srgbClr val="0070C0"/>
                </a:solidFill>
                <a:latin typeface="ＭＳ Ｐゴシック" panose="020B0600070205080204" pitchFamily="50" charset="-128"/>
                <a:cs typeface="Times New Roman" panose="02020603050405020304" pitchFamily="18" charset="0"/>
              </a:rPr>
              <a:t>[</a:t>
            </a:r>
            <a:r>
              <a:rPr lang="ja-JP" altLang="en-US" sz="1400" b="1" kern="100" dirty="0" smtClean="0">
                <a:solidFill>
                  <a:srgbClr val="0070C0"/>
                </a:solidFill>
                <a:latin typeface="ＭＳ Ｐゴシック" panose="020B0600070205080204" pitchFamily="50" charset="-128"/>
                <a:cs typeface="Times New Roman" panose="02020603050405020304" pitchFamily="18" charset="0"/>
              </a:rPr>
              <a:t>その他の加算</a:t>
            </a:r>
            <a:r>
              <a:rPr lang="en-US" altLang="ja-JP" sz="1400" b="1" kern="100" dirty="0">
                <a:solidFill>
                  <a:srgbClr val="0070C0"/>
                </a:solidFill>
                <a:latin typeface="ＭＳ Ｐゴシック" panose="020B0600070205080204" pitchFamily="50" charset="-128"/>
                <a:cs typeface="Times New Roman" panose="02020603050405020304" pitchFamily="18" charset="0"/>
              </a:rPr>
              <a:t>]</a:t>
            </a:r>
            <a:endParaRPr lang="en-US" altLang="ja-JP" sz="1400" b="1" kern="100" dirty="0" smtClean="0">
              <a:solidFill>
                <a:srgbClr val="0070C0"/>
              </a:solidFill>
              <a:latin typeface="ＭＳ Ｐゴシック" panose="020B0600070205080204" pitchFamily="50" charset="-128"/>
              <a:cs typeface="Times New Roman" panose="02020603050405020304" pitchFamily="18" charset="0"/>
            </a:endParaRPr>
          </a:p>
          <a:p>
            <a:pPr marL="228600" indent="-228600" latinLnBrk="1">
              <a:buFont typeface="+mj-ea"/>
              <a:buAutoNum type="circleNumDbPlain"/>
            </a:pPr>
            <a:r>
              <a:rPr lang="ja-JP" altLang="en-US" sz="1400" b="1" u="sng" dirty="0" smtClean="0">
                <a:solidFill>
                  <a:srgbClr val="0070C0"/>
                </a:solidFill>
              </a:rPr>
              <a:t>希少な限局性の固形悪性腫瘍への加算</a:t>
            </a:r>
            <a:r>
              <a:rPr lang="en-US" altLang="ja-JP" sz="1400" b="1" u="sng" dirty="0" smtClean="0">
                <a:solidFill>
                  <a:srgbClr val="0070C0"/>
                </a:solidFill>
              </a:rPr>
              <a:t/>
            </a:r>
            <a:br>
              <a:rPr lang="en-US" altLang="ja-JP" sz="1400" b="1" u="sng" dirty="0" smtClean="0">
                <a:solidFill>
                  <a:srgbClr val="0070C0"/>
                </a:solidFill>
              </a:rPr>
            </a:br>
            <a:r>
              <a:rPr lang="en-US" altLang="ja-JP" sz="1400" b="1" u="sng" dirty="0" smtClean="0">
                <a:solidFill>
                  <a:srgbClr val="0070C0"/>
                </a:solidFill>
              </a:rPr>
              <a:t>※</a:t>
            </a:r>
            <a:r>
              <a:rPr lang="ja-JP" altLang="en-US" sz="1400" b="1" u="sng" dirty="0" smtClean="0">
                <a:solidFill>
                  <a:srgbClr val="0070C0"/>
                </a:solidFill>
              </a:rPr>
              <a:t>　小児腫瘍・切除非適応の骨軟部腫瘍</a:t>
            </a:r>
            <a:r>
              <a:rPr lang="en-US" altLang="ja-JP" sz="1400" b="1" dirty="0">
                <a:solidFill>
                  <a:srgbClr val="0070C0"/>
                </a:solidFill>
              </a:rPr>
              <a:t/>
            </a:r>
            <a:br>
              <a:rPr lang="en-US" altLang="ja-JP" sz="1400" b="1" dirty="0">
                <a:solidFill>
                  <a:srgbClr val="0070C0"/>
                </a:solidFill>
              </a:rPr>
            </a:br>
            <a:r>
              <a:rPr lang="ja-JP" altLang="en-US" sz="1400" b="1" dirty="0" smtClean="0">
                <a:solidFill>
                  <a:srgbClr val="0070C0"/>
                </a:solidFill>
              </a:rPr>
              <a:t>　　　　　　　　　　　　　　　　　　　　</a:t>
            </a:r>
            <a:r>
              <a:rPr lang="ja-JP" altLang="en-US" sz="1400" b="1" u="sng" dirty="0" smtClean="0">
                <a:solidFill>
                  <a:srgbClr val="0070C0"/>
                </a:solidFill>
              </a:rPr>
              <a:t>所定点数の２５</a:t>
            </a:r>
            <a:r>
              <a:rPr lang="ja-JP" altLang="en-US" sz="1400" b="1" u="sng" dirty="0">
                <a:solidFill>
                  <a:srgbClr val="0070C0"/>
                </a:solidFill>
              </a:rPr>
              <a:t>／</a:t>
            </a:r>
            <a:r>
              <a:rPr lang="ja-JP" altLang="en-US" sz="1400" b="1" u="sng" dirty="0" smtClean="0">
                <a:solidFill>
                  <a:srgbClr val="0070C0"/>
                </a:solidFill>
              </a:rPr>
              <a:t>１００</a:t>
            </a:r>
            <a:endParaRPr lang="en-US" altLang="ja-JP" sz="1400" b="1" u="sng" dirty="0">
              <a:solidFill>
                <a:srgbClr val="0070C0"/>
              </a:solidFill>
            </a:endParaRPr>
          </a:p>
          <a:p>
            <a:pPr marL="228600" indent="-228600" latinLnBrk="1">
              <a:buFont typeface="+mj-ea"/>
              <a:buAutoNum type="circleNumDbPlain"/>
            </a:pPr>
            <a:r>
              <a:rPr lang="ja-JP" altLang="en-US" sz="1400" b="1" u="sng" dirty="0" smtClean="0">
                <a:solidFill>
                  <a:srgbClr val="0070C0"/>
                </a:solidFill>
              </a:rPr>
              <a:t>粒子線治療適応判定加算</a:t>
            </a:r>
            <a:endParaRPr lang="en-US" altLang="ja-JP" sz="1400" b="1" u="sng" dirty="0" smtClean="0">
              <a:solidFill>
                <a:srgbClr val="0070C0"/>
              </a:solidFill>
            </a:endParaRPr>
          </a:p>
          <a:p>
            <a:pPr algn="r" latinLnBrk="1"/>
            <a:r>
              <a:rPr lang="ja-JP" altLang="en-US" sz="1400" b="1" dirty="0">
                <a:solidFill>
                  <a:srgbClr val="0070C0"/>
                </a:solidFill>
              </a:rPr>
              <a:t>　</a:t>
            </a:r>
            <a:r>
              <a:rPr lang="ja-JP" altLang="en-US" sz="1400" b="1" dirty="0" smtClean="0">
                <a:solidFill>
                  <a:srgbClr val="0070C0"/>
                </a:solidFill>
              </a:rPr>
              <a:t>　</a:t>
            </a:r>
            <a:r>
              <a:rPr lang="en-US" altLang="ja-JP" sz="1200" b="1" u="sng" dirty="0" smtClean="0">
                <a:solidFill>
                  <a:srgbClr val="0070C0"/>
                </a:solidFill>
              </a:rPr>
              <a:t>※</a:t>
            </a:r>
            <a:r>
              <a:rPr lang="ja-JP" altLang="en-US" sz="1200" b="1" u="sng" dirty="0" smtClean="0">
                <a:solidFill>
                  <a:srgbClr val="0070C0"/>
                </a:solidFill>
              </a:rPr>
              <a:t>　キャンサーボードによる</a:t>
            </a:r>
            <a:r>
              <a:rPr lang="ja-JP" altLang="ja-JP" sz="1200" b="1" u="sng" dirty="0" smtClean="0">
                <a:solidFill>
                  <a:srgbClr val="0070C0"/>
                </a:solidFill>
              </a:rPr>
              <a:t>適応</a:t>
            </a:r>
            <a:r>
              <a:rPr lang="ja-JP" altLang="ja-JP" sz="1200" b="1" u="sng" dirty="0">
                <a:solidFill>
                  <a:srgbClr val="0070C0"/>
                </a:solidFill>
              </a:rPr>
              <a:t>判定に</a:t>
            </a:r>
            <a:r>
              <a:rPr lang="ja-JP" altLang="ja-JP" sz="1200" b="1" u="sng" dirty="0" smtClean="0">
                <a:solidFill>
                  <a:srgbClr val="0070C0"/>
                </a:solidFill>
              </a:rPr>
              <a:t>関する体制</a:t>
            </a:r>
            <a:r>
              <a:rPr lang="ja-JP" altLang="en-US" sz="1200" b="1" u="sng" dirty="0" smtClean="0">
                <a:solidFill>
                  <a:srgbClr val="0070C0"/>
                </a:solidFill>
              </a:rPr>
              <a:t>整備を評価）</a:t>
            </a:r>
            <a:r>
              <a:rPr lang="en-US" altLang="ja-JP" sz="1400" b="1" dirty="0" smtClean="0">
                <a:solidFill>
                  <a:srgbClr val="0070C0"/>
                </a:solidFill>
              </a:rPr>
              <a:t>		</a:t>
            </a:r>
            <a:r>
              <a:rPr lang="ja-JP" altLang="en-US" sz="1400" b="1" u="sng" dirty="0" smtClean="0">
                <a:solidFill>
                  <a:srgbClr val="0070C0"/>
                </a:solidFill>
              </a:rPr>
              <a:t>４０，０００点</a:t>
            </a:r>
            <a:endParaRPr lang="en-US" altLang="ja-JP" sz="1400" b="1" u="sng" dirty="0">
              <a:solidFill>
                <a:srgbClr val="0070C0"/>
              </a:solidFill>
            </a:endParaRPr>
          </a:p>
          <a:p>
            <a:pPr marL="228600" indent="-228600" latinLnBrk="1">
              <a:buFontTx/>
              <a:buAutoNum type="circleNumDbPlain" startAt="3"/>
            </a:pPr>
            <a:r>
              <a:rPr lang="ja-JP" altLang="en-US" sz="1400" b="1" u="sng" dirty="0" smtClean="0">
                <a:solidFill>
                  <a:srgbClr val="0070C0"/>
                </a:solidFill>
              </a:rPr>
              <a:t>粒子線治療医学管理加算</a:t>
            </a:r>
            <a:endParaRPr lang="en-US" altLang="ja-JP" sz="1400" b="1" u="sng" dirty="0">
              <a:solidFill>
                <a:srgbClr val="0070C0"/>
              </a:solidFill>
            </a:endParaRPr>
          </a:p>
          <a:p>
            <a:pPr latinLnBrk="1"/>
            <a:r>
              <a:rPr lang="ja-JP" altLang="en-US" sz="1400" b="1" dirty="0">
                <a:solidFill>
                  <a:srgbClr val="0070C0"/>
                </a:solidFill>
              </a:rPr>
              <a:t>　</a:t>
            </a:r>
            <a:r>
              <a:rPr lang="ja-JP" altLang="en-US" sz="1400" b="1" dirty="0" smtClean="0">
                <a:solidFill>
                  <a:srgbClr val="0070C0"/>
                </a:solidFill>
              </a:rPr>
              <a:t>　</a:t>
            </a:r>
            <a:r>
              <a:rPr lang="en-US" altLang="ja-JP" sz="1200" b="1" u="sng" dirty="0" smtClean="0">
                <a:solidFill>
                  <a:srgbClr val="0070C0"/>
                </a:solidFill>
              </a:rPr>
              <a:t>※</a:t>
            </a:r>
            <a:r>
              <a:rPr lang="ja-JP" altLang="en-US" sz="1200" b="1" u="sng" dirty="0" smtClean="0">
                <a:solidFill>
                  <a:srgbClr val="0070C0"/>
                </a:solidFill>
              </a:rPr>
              <a:t>三次元的な空間再現性により照射を行うなどの医学管理の</a:t>
            </a:r>
            <a:r>
              <a:rPr lang="en-US" altLang="ja-JP" sz="1200" b="1" u="sng" dirty="0" smtClean="0">
                <a:solidFill>
                  <a:srgbClr val="0070C0"/>
                </a:solidFill>
              </a:rPr>
              <a:t/>
            </a:r>
            <a:br>
              <a:rPr lang="en-US" altLang="ja-JP" sz="1200" b="1" u="sng" dirty="0" smtClean="0">
                <a:solidFill>
                  <a:srgbClr val="0070C0"/>
                </a:solidFill>
              </a:rPr>
            </a:br>
            <a:r>
              <a:rPr lang="ja-JP" altLang="en-US" sz="1200" b="1" dirty="0" smtClean="0">
                <a:solidFill>
                  <a:srgbClr val="0070C0"/>
                </a:solidFill>
              </a:rPr>
              <a:t>　　　　</a:t>
            </a:r>
            <a:r>
              <a:rPr lang="ja-JP" altLang="en-US" sz="1200" b="1" u="sng" dirty="0" smtClean="0">
                <a:solidFill>
                  <a:srgbClr val="0070C0"/>
                </a:solidFill>
              </a:rPr>
              <a:t>実施を評価</a:t>
            </a:r>
            <a:r>
              <a:rPr lang="ja-JP" altLang="en-US" sz="1400" b="1" dirty="0">
                <a:solidFill>
                  <a:srgbClr val="0070C0"/>
                </a:solidFill>
              </a:rPr>
              <a:t>　</a:t>
            </a:r>
            <a:r>
              <a:rPr lang="ja-JP" altLang="en-US" sz="1400" b="1" dirty="0" smtClean="0">
                <a:solidFill>
                  <a:srgbClr val="0070C0"/>
                </a:solidFill>
              </a:rPr>
              <a:t>　　　　　　　　　　　　　　　　　　</a:t>
            </a:r>
            <a:r>
              <a:rPr lang="ja-JP" altLang="en-US" sz="1400" b="1" u="sng" dirty="0" smtClean="0">
                <a:solidFill>
                  <a:srgbClr val="0070C0"/>
                </a:solidFill>
              </a:rPr>
              <a:t>１０，０００点</a:t>
            </a:r>
            <a:endParaRPr lang="ja-JP" altLang="ja-JP" sz="1400" b="1" u="sng" dirty="0">
              <a:solidFill>
                <a:srgbClr val="0070C0"/>
              </a:solidFill>
            </a:endParaRPr>
          </a:p>
        </p:txBody>
      </p:sp>
      <p:sp>
        <p:nvSpPr>
          <p:cNvPr id="24" name="Rectangle 2"/>
          <p:cNvSpPr>
            <a:spLocks noChangeArrowheads="1"/>
          </p:cNvSpPr>
          <p:nvPr/>
        </p:nvSpPr>
        <p:spPr bwMode="auto">
          <a:xfrm>
            <a:off x="85058" y="116632"/>
            <a:ext cx="9719659"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defRPr/>
            </a:pPr>
            <a:r>
              <a:rPr lang="ja-JP" altLang="en-US" kern="0" dirty="0" smtClean="0">
                <a:solidFill>
                  <a:srgbClr val="000000"/>
                </a:solidFill>
              </a:rPr>
              <a:t>３．医療技術の適切な評価（モノから人へ）</a:t>
            </a:r>
          </a:p>
        </p:txBody>
      </p:sp>
      <p:sp>
        <p:nvSpPr>
          <p:cNvPr id="26" name="テキスト ボックス 25"/>
          <p:cNvSpPr txBox="1"/>
          <p:nvPr/>
        </p:nvSpPr>
        <p:spPr>
          <a:xfrm>
            <a:off x="3818543" y="836613"/>
            <a:ext cx="234025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606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p611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p874-875</a:t>
            </a:r>
          </a:p>
        </p:txBody>
      </p:sp>
    </p:spTree>
    <p:extLst>
      <p:ext uri="{BB962C8B-B14F-4D97-AF65-F5344CB8AC3E}">
        <p14:creationId xmlns:p14="http://schemas.microsoft.com/office/powerpoint/2010/main" val="446725749"/>
      </p:ext>
    </p:extLst>
  </p:cSld>
  <p:clrMapOvr>
    <a:masterClrMapping/>
  </p:clrMapOvr>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64928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４．医療機能に応じた入院医療の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7" name="正方形/長方形 6"/>
          <p:cNvSpPr/>
          <p:nvPr/>
        </p:nvSpPr>
        <p:spPr>
          <a:xfrm>
            <a:off x="165111" y="2450820"/>
            <a:ext cx="9519941" cy="4324261"/>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eaLnBrk="1" hangingPunct="1">
              <a:lnSpc>
                <a:spcPts val="2200"/>
              </a:lnSpc>
            </a:pPr>
            <a:r>
              <a:rPr lang="ja-JP" altLang="en-US"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前回に続き</a:t>
            </a:r>
            <a:r>
              <a:rPr lang="ja-JP" altLang="en-US" sz="2000" kern="100" dirty="0" smtClean="0">
                <a:solidFill>
                  <a:prstClr val="black"/>
                </a:solidFill>
                <a:latin typeface="ＭＳ Ｐゴシック"/>
                <a:ea typeface="ＭＳ Ｐゴシック"/>
                <a:cs typeface="Times New Roman"/>
              </a:rPr>
              <a:t>、</a:t>
            </a:r>
            <a:r>
              <a:rPr lang="ja-JP" altLang="ja-JP" sz="2000" kern="100" dirty="0" smtClean="0">
                <a:solidFill>
                  <a:prstClr val="black"/>
                </a:solidFill>
                <a:latin typeface="ＭＳ Ｐゴシック"/>
                <a:ea typeface="ＭＳ Ｐゴシック"/>
                <a:cs typeface="Times New Roman"/>
              </a:rPr>
              <a:t>７対</a:t>
            </a:r>
            <a:r>
              <a:rPr lang="ja-JP" altLang="ja-JP" sz="2000" kern="100" dirty="0">
                <a:solidFill>
                  <a:prstClr val="black"/>
                </a:solidFill>
                <a:latin typeface="ＭＳ Ｐゴシック"/>
                <a:ea typeface="ＭＳ Ｐゴシック"/>
                <a:cs typeface="Times New Roman"/>
              </a:rPr>
              <a:t>１入院基本料の要件の厳格化が</a:t>
            </a:r>
            <a:r>
              <a:rPr lang="ja-JP" altLang="ja-JP" sz="2000" kern="100" dirty="0" smtClean="0">
                <a:solidFill>
                  <a:prstClr val="black"/>
                </a:solidFill>
                <a:latin typeface="ＭＳ Ｐゴシック"/>
                <a:ea typeface="ＭＳ Ｐゴシック"/>
                <a:cs typeface="Times New Roman"/>
              </a:rPr>
              <a:t>実施。</a:t>
            </a:r>
            <a:r>
              <a:rPr lang="ja-JP" altLang="en-US" sz="2000" kern="100" dirty="0" smtClean="0">
                <a:solidFill>
                  <a:prstClr val="black"/>
                </a:solidFill>
                <a:latin typeface="ＭＳ Ｐゴシック"/>
                <a:ea typeface="ＭＳ Ｐゴシック"/>
                <a:cs typeface="Times New Roman"/>
              </a:rPr>
              <a:t>前回</a:t>
            </a:r>
            <a:r>
              <a:rPr lang="ja-JP" altLang="ja-JP" sz="2000" kern="100" dirty="0" smtClean="0">
                <a:solidFill>
                  <a:prstClr val="black"/>
                </a:solidFill>
                <a:latin typeface="ＭＳ Ｐゴシック"/>
                <a:ea typeface="ＭＳ Ｐゴシック"/>
                <a:cs typeface="Times New Roman"/>
              </a:rPr>
              <a:t>見直したばかりで、</a:t>
            </a:r>
            <a:endParaRPr lang="en-US" altLang="ja-JP" sz="2000" kern="100" dirty="0" smtClean="0">
              <a:solidFill>
                <a:prstClr val="black"/>
              </a:solidFill>
              <a:latin typeface="ＭＳ Ｐゴシック"/>
              <a:ea typeface="ＭＳ Ｐゴシック"/>
              <a:cs typeface="Times New Roman"/>
            </a:endParaRPr>
          </a:p>
          <a:p>
            <a:pPr eaLnBrk="1" hangingPunct="1">
              <a:lnSpc>
                <a:spcPts val="2200"/>
              </a:lnSpc>
            </a:pPr>
            <a:r>
              <a:rPr lang="en-US" altLang="ja-JP" sz="2000" kern="100" dirty="0">
                <a:solidFill>
                  <a:prstClr val="black"/>
                </a:solidFill>
                <a:latin typeface="ＭＳ Ｐゴシック"/>
                <a:ea typeface="ＭＳ Ｐゴシック"/>
                <a:cs typeface="Times New Roman"/>
              </a:rPr>
              <a:t> </a:t>
            </a:r>
            <a:r>
              <a:rPr lang="en-US" altLang="ja-JP"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朝令暮改</a:t>
            </a:r>
            <a:r>
              <a:rPr lang="ja-JP" altLang="ja-JP" sz="2000" kern="100" dirty="0">
                <a:solidFill>
                  <a:prstClr val="black"/>
                </a:solidFill>
                <a:latin typeface="ＭＳ Ｐゴシック"/>
                <a:ea typeface="ＭＳ Ｐゴシック"/>
                <a:cs typeface="Times New Roman"/>
              </a:rPr>
              <a:t>と主張</a:t>
            </a:r>
            <a:r>
              <a:rPr lang="ja-JP" altLang="ja-JP" sz="2000" kern="100" dirty="0" smtClean="0">
                <a:solidFill>
                  <a:prstClr val="black"/>
                </a:solidFill>
                <a:latin typeface="ＭＳ Ｐゴシック"/>
                <a:ea typeface="ＭＳ Ｐゴシック"/>
                <a:cs typeface="Times New Roman"/>
              </a:rPr>
              <a:t>してきた</a:t>
            </a:r>
            <a:r>
              <a:rPr lang="ja-JP" altLang="ja-JP" sz="2000" kern="100" dirty="0">
                <a:solidFill>
                  <a:prstClr val="black"/>
                </a:solidFill>
                <a:latin typeface="ＭＳ Ｐゴシック"/>
                <a:ea typeface="ＭＳ Ｐゴシック"/>
                <a:cs typeface="Times New Roman"/>
              </a:rPr>
              <a:t>が、大局的な対応ということで了承した。</a:t>
            </a:r>
            <a:endParaRPr lang="en-US" altLang="ja-JP" sz="2000" kern="100" dirty="0">
              <a:solidFill>
                <a:prstClr val="black"/>
              </a:solidFill>
              <a:latin typeface="ＭＳ Ｐゴシック"/>
              <a:ea typeface="ＭＳ Ｐゴシック"/>
              <a:cs typeface="Times New Roman"/>
            </a:endParaRPr>
          </a:p>
          <a:p>
            <a:pPr>
              <a:lnSpc>
                <a:spcPts val="2200"/>
              </a:lnSpc>
            </a:pPr>
            <a:r>
              <a:rPr lang="ja-JP" altLang="en-US"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高齢化</a:t>
            </a:r>
            <a:r>
              <a:rPr lang="ja-JP" altLang="ja-JP" sz="2000" kern="100" dirty="0">
                <a:solidFill>
                  <a:prstClr val="black"/>
                </a:solidFill>
                <a:latin typeface="ＭＳ Ｐゴシック"/>
                <a:ea typeface="ＭＳ Ｐゴシック"/>
                <a:cs typeface="Times New Roman"/>
              </a:rPr>
              <a:t>による疾病構造の</a:t>
            </a:r>
            <a:r>
              <a:rPr lang="ja-JP" altLang="ja-JP" sz="2000" kern="100" dirty="0" smtClean="0">
                <a:solidFill>
                  <a:prstClr val="black"/>
                </a:solidFill>
                <a:latin typeface="ＭＳ Ｐゴシック"/>
                <a:ea typeface="ＭＳ Ｐゴシック"/>
                <a:cs typeface="Times New Roman"/>
              </a:rPr>
              <a:t>変化</a:t>
            </a:r>
            <a:r>
              <a:rPr lang="ja-JP" altLang="ja-JP" sz="2000" kern="100" dirty="0">
                <a:solidFill>
                  <a:prstClr val="black"/>
                </a:solidFill>
                <a:latin typeface="ＭＳ Ｐゴシック"/>
                <a:ea typeface="ＭＳ Ｐゴシック"/>
                <a:cs typeface="Times New Roman"/>
              </a:rPr>
              <a:t>に対応し、急性期後の受け皿病床</a:t>
            </a:r>
            <a:r>
              <a:rPr lang="ja-JP" altLang="ja-JP" sz="2000" kern="100" dirty="0" smtClean="0">
                <a:solidFill>
                  <a:prstClr val="black"/>
                </a:solidFill>
                <a:latin typeface="ＭＳ Ｐゴシック"/>
                <a:ea typeface="ＭＳ Ｐゴシック"/>
                <a:cs typeface="Times New Roman"/>
              </a:rPr>
              <a:t>へ転換</a:t>
            </a:r>
            <a:r>
              <a:rPr lang="ja-JP" altLang="ja-JP" sz="2000" kern="100" dirty="0">
                <a:solidFill>
                  <a:prstClr val="black"/>
                </a:solidFill>
                <a:latin typeface="ＭＳ Ｐゴシック"/>
                <a:ea typeface="ＭＳ Ｐゴシック"/>
                <a:cs typeface="Times New Roman"/>
              </a:rPr>
              <a:t>を促す</a:t>
            </a:r>
            <a:r>
              <a:rPr lang="ja-JP" altLang="ja-JP" sz="2000" kern="100" dirty="0" smtClean="0">
                <a:solidFill>
                  <a:prstClr val="black"/>
                </a:solidFill>
                <a:latin typeface="ＭＳ Ｐゴシック"/>
                <a:ea typeface="ＭＳ Ｐゴシック"/>
                <a:cs typeface="Times New Roman"/>
              </a:rPr>
              <a:t>必要</a:t>
            </a:r>
            <a:endParaRPr lang="en-US" altLang="ja-JP" sz="2000" kern="100" dirty="0" smtClean="0">
              <a:solidFill>
                <a:prstClr val="black"/>
              </a:solidFill>
              <a:latin typeface="ＭＳ Ｐゴシック"/>
              <a:ea typeface="ＭＳ Ｐゴシック"/>
              <a:cs typeface="Times New Roman"/>
            </a:endParaRPr>
          </a:p>
          <a:p>
            <a:pPr>
              <a:lnSpc>
                <a:spcPts val="2200"/>
              </a:lnSpc>
            </a:pPr>
            <a:r>
              <a:rPr lang="en-US" altLang="ja-JP" sz="2000" kern="100" dirty="0">
                <a:solidFill>
                  <a:prstClr val="black"/>
                </a:solidFill>
                <a:latin typeface="ＭＳ Ｐゴシック"/>
                <a:ea typeface="ＭＳ Ｐゴシック"/>
                <a:cs typeface="Times New Roman"/>
              </a:rPr>
              <a:t> </a:t>
            </a:r>
            <a:r>
              <a:rPr lang="en-US" altLang="ja-JP"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については</a:t>
            </a:r>
            <a:r>
              <a:rPr lang="ja-JP" altLang="ja-JP" sz="2000" kern="100" dirty="0">
                <a:solidFill>
                  <a:prstClr val="black"/>
                </a:solidFill>
                <a:latin typeface="ＭＳ Ｐゴシック"/>
                <a:ea typeface="ＭＳ Ｐゴシック"/>
                <a:cs typeface="Times New Roman"/>
              </a:rPr>
              <a:t>理解しているが、急激</a:t>
            </a:r>
            <a:r>
              <a:rPr lang="ja-JP" altLang="ja-JP" sz="2000" kern="100" dirty="0" smtClean="0">
                <a:solidFill>
                  <a:prstClr val="black"/>
                </a:solidFill>
                <a:latin typeface="ＭＳ Ｐゴシック"/>
                <a:ea typeface="ＭＳ Ｐゴシック"/>
                <a:cs typeface="Times New Roman"/>
              </a:rPr>
              <a:t>な見直し</a:t>
            </a:r>
            <a:r>
              <a:rPr lang="ja-JP" altLang="ja-JP" sz="2000" kern="100" dirty="0">
                <a:solidFill>
                  <a:prstClr val="black"/>
                </a:solidFill>
                <a:latin typeface="ＭＳ Ｐゴシック"/>
                <a:ea typeface="ＭＳ Ｐゴシック"/>
                <a:cs typeface="Times New Roman"/>
              </a:rPr>
              <a:t>による医療現場の混乱で、最終的に</a:t>
            </a:r>
            <a:r>
              <a:rPr lang="ja-JP" altLang="ja-JP" sz="2000" kern="100" dirty="0" smtClean="0">
                <a:solidFill>
                  <a:prstClr val="black"/>
                </a:solidFill>
                <a:latin typeface="ＭＳ Ｐゴシック"/>
                <a:ea typeface="ＭＳ Ｐゴシック"/>
                <a:cs typeface="Times New Roman"/>
              </a:rPr>
              <a:t>不利益</a:t>
            </a:r>
            <a:endParaRPr lang="en-US" altLang="ja-JP" sz="2000" kern="100" dirty="0" smtClean="0">
              <a:solidFill>
                <a:prstClr val="black"/>
              </a:solidFill>
              <a:latin typeface="ＭＳ Ｐゴシック"/>
              <a:ea typeface="ＭＳ Ｐゴシック"/>
              <a:cs typeface="Times New Roman"/>
            </a:endParaRPr>
          </a:p>
          <a:p>
            <a:pPr>
              <a:lnSpc>
                <a:spcPts val="2200"/>
              </a:lnSpc>
            </a:pPr>
            <a:r>
              <a:rPr lang="en-US" altLang="ja-JP" sz="2000" kern="100" dirty="0">
                <a:solidFill>
                  <a:prstClr val="black"/>
                </a:solidFill>
                <a:latin typeface="ＭＳ Ｐゴシック"/>
                <a:ea typeface="ＭＳ Ｐゴシック"/>
                <a:cs typeface="Times New Roman"/>
              </a:rPr>
              <a:t> </a:t>
            </a:r>
            <a:r>
              <a:rPr lang="en-US" altLang="ja-JP"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を</a:t>
            </a:r>
            <a:r>
              <a:rPr lang="ja-JP" altLang="ja-JP" sz="2000" kern="100" dirty="0">
                <a:solidFill>
                  <a:prstClr val="black"/>
                </a:solidFill>
                <a:latin typeface="ＭＳ Ｐゴシック"/>
                <a:ea typeface="ＭＳ Ｐゴシック"/>
                <a:cs typeface="Times New Roman"/>
              </a:rPr>
              <a:t>受けるの</a:t>
            </a:r>
            <a:r>
              <a:rPr lang="ja-JP" altLang="ja-JP" sz="2000" kern="100" dirty="0" smtClean="0">
                <a:solidFill>
                  <a:prstClr val="black"/>
                </a:solidFill>
                <a:latin typeface="ＭＳ Ｐゴシック"/>
                <a:ea typeface="ＭＳ Ｐゴシック"/>
                <a:cs typeface="Times New Roman"/>
              </a:rPr>
              <a:t>は患者</a:t>
            </a:r>
            <a:r>
              <a:rPr lang="ja-JP" altLang="ja-JP" sz="2000" kern="100" dirty="0">
                <a:solidFill>
                  <a:prstClr val="black"/>
                </a:solidFill>
                <a:latin typeface="ＭＳ Ｐゴシック"/>
                <a:ea typeface="ＭＳ Ｐゴシック"/>
                <a:cs typeface="Times New Roman"/>
              </a:rPr>
              <a:t>さんであり国民である</a:t>
            </a:r>
            <a:r>
              <a:rPr lang="ja-JP" altLang="ja-JP" sz="2000" kern="100" dirty="0" smtClean="0">
                <a:solidFill>
                  <a:prstClr val="black"/>
                </a:solidFill>
                <a:latin typeface="ＭＳ Ｐゴシック"/>
                <a:ea typeface="ＭＳ Ｐゴシック"/>
                <a:cs typeface="Times New Roman"/>
              </a:rPr>
              <a:t>。</a:t>
            </a:r>
            <a:endParaRPr lang="en-US" altLang="ja-JP" sz="2000" kern="100" dirty="0">
              <a:solidFill>
                <a:prstClr val="black"/>
              </a:solidFill>
              <a:latin typeface="ＭＳ Ｐゴシック"/>
              <a:ea typeface="ＭＳ Ｐゴシック"/>
              <a:cs typeface="Times New Roman"/>
            </a:endParaRPr>
          </a:p>
          <a:p>
            <a:pPr>
              <a:lnSpc>
                <a:spcPts val="2200"/>
              </a:lnSpc>
            </a:pPr>
            <a:r>
              <a:rPr lang="ja-JP" altLang="en-US"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一般</a:t>
            </a:r>
            <a:r>
              <a:rPr lang="ja-JP" altLang="ja-JP" sz="2000" kern="100" dirty="0">
                <a:solidFill>
                  <a:prstClr val="black"/>
                </a:solidFill>
                <a:latin typeface="ＭＳ Ｐゴシック"/>
                <a:ea typeface="ＭＳ Ｐゴシック"/>
                <a:cs typeface="Times New Roman"/>
              </a:rPr>
              <a:t>病棟</a:t>
            </a:r>
            <a:r>
              <a:rPr lang="ja-JP" altLang="ja-JP" sz="2000" kern="100" dirty="0" smtClean="0">
                <a:solidFill>
                  <a:prstClr val="black"/>
                </a:solidFill>
                <a:latin typeface="ＭＳ Ｐゴシック"/>
                <a:ea typeface="ＭＳ Ｐゴシック"/>
                <a:cs typeface="Times New Roman"/>
              </a:rPr>
              <a:t>の</a:t>
            </a:r>
            <a:r>
              <a:rPr lang="ja-JP" altLang="en-US" sz="2000" kern="100" dirty="0">
                <a:solidFill>
                  <a:prstClr val="black"/>
                </a:solidFill>
                <a:latin typeface="ＭＳ Ｐゴシック"/>
                <a:ea typeface="ＭＳ Ｐゴシック"/>
                <a:cs typeface="Times New Roman"/>
              </a:rPr>
              <a:t>「</a:t>
            </a:r>
            <a:r>
              <a:rPr lang="ja-JP" altLang="ja-JP" sz="2000" kern="100" dirty="0" smtClean="0">
                <a:solidFill>
                  <a:prstClr val="black"/>
                </a:solidFill>
                <a:latin typeface="ＭＳ Ｐゴシック"/>
                <a:ea typeface="ＭＳ Ｐゴシック"/>
                <a:cs typeface="Times New Roman"/>
              </a:rPr>
              <a:t>重症度</a:t>
            </a:r>
            <a:r>
              <a:rPr lang="ja-JP" altLang="ja-JP" sz="2000" kern="100" dirty="0">
                <a:solidFill>
                  <a:prstClr val="black"/>
                </a:solidFill>
                <a:latin typeface="ＭＳ Ｐゴシック"/>
                <a:ea typeface="ＭＳ Ｐゴシック"/>
                <a:cs typeface="Times New Roman"/>
              </a:rPr>
              <a:t>、医療・看護</a:t>
            </a:r>
            <a:r>
              <a:rPr lang="ja-JP" altLang="ja-JP" sz="2000" kern="100" dirty="0" smtClean="0">
                <a:solidFill>
                  <a:prstClr val="black"/>
                </a:solidFill>
                <a:latin typeface="ＭＳ Ｐゴシック"/>
                <a:ea typeface="ＭＳ Ｐゴシック"/>
                <a:cs typeface="Times New Roman"/>
              </a:rPr>
              <a:t>必要度</a:t>
            </a:r>
            <a:r>
              <a:rPr lang="ja-JP" altLang="en-US" sz="2000" kern="100" dirty="0" smtClean="0">
                <a:solidFill>
                  <a:prstClr val="black"/>
                </a:solidFill>
                <a:latin typeface="ＭＳ Ｐゴシック"/>
                <a:ea typeface="ＭＳ Ｐゴシック"/>
                <a:cs typeface="Times New Roman"/>
              </a:rPr>
              <a:t>」</a:t>
            </a:r>
            <a:r>
              <a:rPr lang="ja-JP" altLang="ja-JP" sz="2000" kern="100" dirty="0" smtClean="0">
                <a:solidFill>
                  <a:prstClr val="black"/>
                </a:solidFill>
                <a:latin typeface="ＭＳ Ｐゴシック"/>
                <a:ea typeface="ＭＳ Ｐゴシック"/>
                <a:cs typeface="Times New Roman"/>
              </a:rPr>
              <a:t>を</a:t>
            </a:r>
            <a:r>
              <a:rPr lang="ja-JP" altLang="ja-JP" sz="2000" kern="100" dirty="0">
                <a:solidFill>
                  <a:prstClr val="black"/>
                </a:solidFill>
                <a:latin typeface="ＭＳ Ｐゴシック"/>
                <a:ea typeface="ＭＳ Ｐゴシック"/>
                <a:cs typeface="Times New Roman"/>
              </a:rPr>
              <a:t>急性期の患者特性を評価する項目</a:t>
            </a:r>
            <a:r>
              <a:rPr lang="ja-JP" altLang="ja-JP" sz="2000" kern="100" dirty="0" smtClean="0">
                <a:solidFill>
                  <a:prstClr val="black"/>
                </a:solidFill>
                <a:latin typeface="ＭＳ Ｐゴシック"/>
                <a:ea typeface="ＭＳ Ｐゴシック"/>
                <a:cs typeface="Times New Roman"/>
              </a:rPr>
              <a:t>に</a:t>
            </a:r>
            <a:endParaRPr lang="en-US" altLang="ja-JP" sz="2000" kern="100" dirty="0" smtClean="0">
              <a:solidFill>
                <a:prstClr val="black"/>
              </a:solidFill>
              <a:latin typeface="ＭＳ Ｐゴシック"/>
              <a:ea typeface="ＭＳ Ｐゴシック"/>
              <a:cs typeface="Times New Roman"/>
            </a:endParaRPr>
          </a:p>
          <a:p>
            <a:pPr>
              <a:lnSpc>
                <a:spcPts val="2200"/>
              </a:lnSpc>
            </a:pPr>
            <a:r>
              <a:rPr lang="en-US" altLang="ja-JP" sz="2000" kern="100" dirty="0">
                <a:solidFill>
                  <a:prstClr val="black"/>
                </a:solidFill>
                <a:latin typeface="ＭＳ Ｐゴシック"/>
                <a:ea typeface="ＭＳ Ｐゴシック"/>
                <a:cs typeface="Times New Roman"/>
              </a:rPr>
              <a:t> </a:t>
            </a:r>
            <a:r>
              <a:rPr lang="en-US" altLang="ja-JP"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見直した</a:t>
            </a:r>
            <a:r>
              <a:rPr lang="ja-JP" altLang="ja-JP" sz="2000" kern="100" dirty="0">
                <a:solidFill>
                  <a:prstClr val="black"/>
                </a:solidFill>
                <a:latin typeface="ＭＳ Ｐゴシック"/>
                <a:ea typeface="ＭＳ Ｐゴシック"/>
                <a:cs typeface="Times New Roman"/>
              </a:rPr>
              <a:t>上で、該当患者</a:t>
            </a:r>
            <a:r>
              <a:rPr lang="ja-JP" altLang="ja-JP" sz="2000" kern="100" dirty="0" smtClean="0">
                <a:solidFill>
                  <a:prstClr val="black"/>
                </a:solidFill>
                <a:latin typeface="ＭＳ Ｐゴシック"/>
                <a:ea typeface="ＭＳ Ｐゴシック"/>
                <a:cs typeface="Times New Roman"/>
              </a:rPr>
              <a:t>割合</a:t>
            </a:r>
            <a:r>
              <a:rPr lang="ja-JP" altLang="en-US" sz="2000" kern="100" dirty="0" smtClean="0">
                <a:solidFill>
                  <a:prstClr val="black"/>
                </a:solidFill>
                <a:latin typeface="ＭＳ Ｐゴシック"/>
                <a:ea typeface="ＭＳ Ｐゴシック"/>
                <a:cs typeface="Times New Roman"/>
              </a:rPr>
              <a:t>要件</a:t>
            </a:r>
            <a:r>
              <a:rPr lang="ja-JP" altLang="ja-JP" sz="2000" kern="100" dirty="0" smtClean="0">
                <a:solidFill>
                  <a:prstClr val="black"/>
                </a:solidFill>
                <a:latin typeface="ＭＳ Ｐゴシック"/>
                <a:ea typeface="ＭＳ Ｐゴシック"/>
                <a:cs typeface="Times New Roman"/>
              </a:rPr>
              <a:t>が</a:t>
            </a:r>
            <a:r>
              <a:rPr lang="en-US" altLang="ja-JP" sz="2000" kern="100" dirty="0" smtClean="0">
                <a:solidFill>
                  <a:prstClr val="black"/>
                </a:solidFill>
                <a:latin typeface="ＭＳ Ｐゴシック"/>
                <a:ea typeface="ＭＳ Ｐゴシック"/>
                <a:cs typeface="Times New Roman"/>
              </a:rPr>
              <a:t>15</a:t>
            </a:r>
            <a:r>
              <a:rPr lang="ja-JP" altLang="ja-JP" sz="2000" kern="100" dirty="0" smtClean="0">
                <a:solidFill>
                  <a:prstClr val="black"/>
                </a:solidFill>
                <a:latin typeface="ＭＳ Ｐゴシック"/>
                <a:ea typeface="ＭＳ Ｐゴシック"/>
                <a:cs typeface="Times New Roman"/>
              </a:rPr>
              <a:t>％</a:t>
            </a:r>
            <a:r>
              <a:rPr lang="ja-JP" altLang="ja-JP" sz="2000" kern="100" dirty="0">
                <a:solidFill>
                  <a:prstClr val="black"/>
                </a:solidFill>
                <a:latin typeface="ＭＳ Ｐゴシック"/>
                <a:ea typeface="ＭＳ Ｐゴシック"/>
                <a:cs typeface="Times New Roman"/>
              </a:rPr>
              <a:t>以上</a:t>
            </a:r>
            <a:r>
              <a:rPr lang="ja-JP" altLang="ja-JP" sz="2000" kern="100" dirty="0" smtClean="0">
                <a:solidFill>
                  <a:prstClr val="black"/>
                </a:solidFill>
                <a:latin typeface="ＭＳ Ｐゴシック"/>
                <a:ea typeface="ＭＳ Ｐゴシック"/>
                <a:cs typeface="Times New Roman"/>
              </a:rPr>
              <a:t>から</a:t>
            </a:r>
            <a:r>
              <a:rPr lang="en-US" altLang="ja-JP" sz="2000" kern="100" dirty="0" smtClean="0">
                <a:solidFill>
                  <a:prstClr val="black"/>
                </a:solidFill>
                <a:latin typeface="ＭＳ Ｐゴシック"/>
                <a:ea typeface="ＭＳ Ｐゴシック"/>
                <a:cs typeface="Times New Roman"/>
              </a:rPr>
              <a:t>25</a:t>
            </a:r>
            <a:r>
              <a:rPr lang="ja-JP" altLang="ja-JP" sz="2000" kern="100" dirty="0" smtClean="0">
                <a:solidFill>
                  <a:prstClr val="black"/>
                </a:solidFill>
                <a:latin typeface="ＭＳ Ｐゴシック"/>
                <a:ea typeface="ＭＳ Ｐゴシック"/>
                <a:cs typeface="Times New Roman"/>
              </a:rPr>
              <a:t>％</a:t>
            </a:r>
            <a:r>
              <a:rPr lang="ja-JP" altLang="ja-JP" sz="2000" kern="100" dirty="0">
                <a:solidFill>
                  <a:prstClr val="black"/>
                </a:solidFill>
                <a:latin typeface="ＭＳ Ｐゴシック"/>
                <a:ea typeface="ＭＳ Ｐゴシック"/>
                <a:cs typeface="Times New Roman"/>
              </a:rPr>
              <a:t>以上に引き上げられた</a:t>
            </a:r>
            <a:r>
              <a:rPr lang="ja-JP" altLang="ja-JP" sz="2000" kern="100" dirty="0" smtClean="0">
                <a:solidFill>
                  <a:prstClr val="black"/>
                </a:solidFill>
                <a:latin typeface="ＭＳ Ｐゴシック"/>
                <a:ea typeface="ＭＳ Ｐゴシック"/>
                <a:cs typeface="Times New Roman"/>
              </a:rPr>
              <a:t>。</a:t>
            </a:r>
            <a:endParaRPr lang="en-US" altLang="ja-JP" sz="2000" kern="100" dirty="0" smtClean="0">
              <a:solidFill>
                <a:prstClr val="black"/>
              </a:solidFill>
              <a:latin typeface="ＭＳ Ｐゴシック"/>
              <a:ea typeface="ＭＳ Ｐゴシック"/>
              <a:cs typeface="Times New Roman"/>
            </a:endParaRPr>
          </a:p>
          <a:p>
            <a:pPr>
              <a:lnSpc>
                <a:spcPts val="2200"/>
              </a:lnSpc>
            </a:pPr>
            <a:r>
              <a:rPr lang="en-US" altLang="ja-JP" sz="2000" kern="100" dirty="0">
                <a:solidFill>
                  <a:prstClr val="black"/>
                </a:solidFill>
                <a:latin typeface="ＭＳ Ｐゴシック"/>
                <a:ea typeface="ＭＳ Ｐゴシック"/>
                <a:cs typeface="Times New Roman"/>
              </a:rPr>
              <a:t> </a:t>
            </a:r>
            <a:r>
              <a:rPr lang="en-US" altLang="ja-JP" sz="2000" kern="100" dirty="0" smtClean="0">
                <a:solidFill>
                  <a:prstClr val="black"/>
                </a:solidFill>
                <a:latin typeface="ＭＳ Ｐゴシック"/>
                <a:ea typeface="ＭＳ Ｐゴシック"/>
                <a:cs typeface="Times New Roman"/>
              </a:rPr>
              <a:t>  200</a:t>
            </a:r>
            <a:r>
              <a:rPr lang="ja-JP" altLang="ja-JP" sz="2000" kern="100" dirty="0" smtClean="0">
                <a:solidFill>
                  <a:prstClr val="black"/>
                </a:solidFill>
                <a:latin typeface="ＭＳ Ｐゴシック"/>
                <a:ea typeface="ＭＳ Ｐゴシック"/>
                <a:cs typeface="Times New Roman"/>
              </a:rPr>
              <a:t>床</a:t>
            </a:r>
            <a:r>
              <a:rPr lang="ja-JP" altLang="ja-JP" sz="2000" kern="100" dirty="0">
                <a:solidFill>
                  <a:prstClr val="black"/>
                </a:solidFill>
                <a:latin typeface="ＭＳ Ｐゴシック"/>
                <a:ea typeface="ＭＳ Ｐゴシック"/>
                <a:cs typeface="Times New Roman"/>
              </a:rPr>
              <a:t>未満</a:t>
            </a:r>
            <a:r>
              <a:rPr lang="ja-JP" altLang="ja-JP" sz="2000" kern="100" dirty="0" smtClean="0">
                <a:solidFill>
                  <a:prstClr val="black"/>
                </a:solidFill>
                <a:latin typeface="ＭＳ Ｐゴシック"/>
                <a:ea typeface="ＭＳ Ｐゴシック"/>
                <a:cs typeface="Times New Roman"/>
              </a:rPr>
              <a:t>で病棟群</a:t>
            </a:r>
            <a:r>
              <a:rPr lang="ja-JP" altLang="ja-JP" sz="2000" kern="100" dirty="0">
                <a:solidFill>
                  <a:prstClr val="black"/>
                </a:solidFill>
                <a:latin typeface="ＭＳ Ｐゴシック"/>
                <a:ea typeface="ＭＳ Ｐゴシック"/>
                <a:cs typeface="Times New Roman"/>
              </a:rPr>
              <a:t>単位の届出を行わない</a:t>
            </a:r>
            <a:r>
              <a:rPr lang="ja-JP" altLang="ja-JP" sz="2000" kern="100" dirty="0" smtClean="0">
                <a:solidFill>
                  <a:prstClr val="black"/>
                </a:solidFill>
                <a:latin typeface="ＭＳ Ｐゴシック"/>
                <a:ea typeface="ＭＳ Ｐゴシック"/>
                <a:cs typeface="Times New Roman"/>
              </a:rPr>
              <a:t>病院は</a:t>
            </a:r>
            <a:r>
              <a:rPr lang="ja-JP" altLang="en-US" sz="2000" kern="100" dirty="0">
                <a:solidFill>
                  <a:prstClr val="black"/>
                </a:solidFill>
                <a:latin typeface="ＭＳ Ｐゴシック"/>
                <a:ea typeface="ＭＳ Ｐゴシック"/>
                <a:cs typeface="Times New Roman"/>
              </a:rPr>
              <a:t>、</a:t>
            </a:r>
            <a:r>
              <a:rPr lang="ja-JP" altLang="ja-JP" sz="2000" kern="100" dirty="0" smtClean="0">
                <a:solidFill>
                  <a:prstClr val="black"/>
                </a:solidFill>
                <a:latin typeface="ＭＳ Ｐゴシック"/>
                <a:ea typeface="ＭＳ Ｐゴシック"/>
                <a:cs typeface="Times New Roman"/>
              </a:rPr>
              <a:t>経過</a:t>
            </a:r>
            <a:r>
              <a:rPr lang="ja-JP" altLang="ja-JP" sz="2000" kern="100" dirty="0">
                <a:solidFill>
                  <a:prstClr val="black"/>
                </a:solidFill>
                <a:latin typeface="ＭＳ Ｐゴシック"/>
                <a:ea typeface="ＭＳ Ｐゴシック"/>
                <a:cs typeface="Times New Roman"/>
              </a:rPr>
              <a:t>措置として２年間</a:t>
            </a:r>
            <a:r>
              <a:rPr lang="ja-JP" altLang="ja-JP" sz="2000" kern="100" dirty="0" smtClean="0">
                <a:solidFill>
                  <a:prstClr val="black"/>
                </a:solidFill>
                <a:latin typeface="ＭＳ Ｐゴシック"/>
                <a:ea typeface="ＭＳ Ｐゴシック"/>
                <a:cs typeface="Times New Roman"/>
              </a:rPr>
              <a:t>は</a:t>
            </a:r>
            <a:r>
              <a:rPr lang="en-US" altLang="ja-JP" sz="2000" kern="100" dirty="0" smtClean="0">
                <a:solidFill>
                  <a:prstClr val="black"/>
                </a:solidFill>
                <a:latin typeface="ＭＳ Ｐゴシック"/>
                <a:ea typeface="ＭＳ Ｐゴシック"/>
                <a:cs typeface="Times New Roman"/>
              </a:rPr>
              <a:t>23</a:t>
            </a:r>
            <a:r>
              <a:rPr lang="ja-JP" altLang="ja-JP" sz="2000" kern="100" dirty="0" smtClean="0">
                <a:solidFill>
                  <a:prstClr val="black"/>
                </a:solidFill>
                <a:latin typeface="ＭＳ Ｐゴシック"/>
                <a:ea typeface="ＭＳ Ｐゴシック"/>
                <a:cs typeface="Times New Roman"/>
              </a:rPr>
              <a:t>％以</a:t>
            </a:r>
            <a:endParaRPr lang="en-US" altLang="ja-JP" sz="2000" kern="100" dirty="0" smtClean="0">
              <a:solidFill>
                <a:prstClr val="black"/>
              </a:solidFill>
              <a:latin typeface="ＭＳ Ｐゴシック"/>
              <a:ea typeface="ＭＳ Ｐゴシック"/>
              <a:cs typeface="Times New Roman"/>
            </a:endParaRPr>
          </a:p>
          <a:p>
            <a:pPr>
              <a:lnSpc>
                <a:spcPts val="2200"/>
              </a:lnSpc>
            </a:pPr>
            <a:r>
              <a:rPr lang="en-US" altLang="ja-JP" sz="2000" kern="100" dirty="0">
                <a:solidFill>
                  <a:prstClr val="black"/>
                </a:solidFill>
                <a:latin typeface="ＭＳ Ｐゴシック"/>
                <a:ea typeface="ＭＳ Ｐゴシック"/>
                <a:cs typeface="Times New Roman"/>
              </a:rPr>
              <a:t> </a:t>
            </a:r>
            <a:r>
              <a:rPr lang="en-US" altLang="ja-JP"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上</a:t>
            </a:r>
            <a:r>
              <a:rPr lang="ja-JP" altLang="ja-JP" sz="2000" kern="100" dirty="0">
                <a:solidFill>
                  <a:prstClr val="black"/>
                </a:solidFill>
                <a:latin typeface="ＭＳ Ｐゴシック"/>
                <a:ea typeface="ＭＳ Ｐゴシック"/>
                <a:cs typeface="Times New Roman"/>
              </a:rPr>
              <a:t>とされたの</a:t>
            </a:r>
            <a:r>
              <a:rPr lang="ja-JP" altLang="ja-JP" sz="2000" kern="100" dirty="0" smtClean="0">
                <a:solidFill>
                  <a:prstClr val="black"/>
                </a:solidFill>
                <a:latin typeface="ＭＳ Ｐゴシック"/>
                <a:ea typeface="ＭＳ Ｐゴシック"/>
                <a:cs typeface="Times New Roman"/>
              </a:rPr>
              <a:t>は一定</a:t>
            </a:r>
            <a:r>
              <a:rPr lang="ja-JP" altLang="ja-JP" sz="2000" kern="100" dirty="0">
                <a:solidFill>
                  <a:prstClr val="black"/>
                </a:solidFill>
                <a:latin typeface="ＭＳ Ｐゴシック"/>
                <a:ea typeface="ＭＳ Ｐゴシック"/>
                <a:cs typeface="Times New Roman"/>
              </a:rPr>
              <a:t>の評価をしているが、医療現場の影響をしっかり検証した上で</a:t>
            </a:r>
            <a:r>
              <a:rPr lang="ja-JP" altLang="ja-JP" sz="2000" kern="100" dirty="0" smtClean="0">
                <a:solidFill>
                  <a:prstClr val="black"/>
                </a:solidFill>
                <a:latin typeface="ＭＳ Ｐゴシック"/>
                <a:ea typeface="ＭＳ Ｐゴシック"/>
                <a:cs typeface="Times New Roman"/>
              </a:rPr>
              <a:t>、</a:t>
            </a:r>
            <a:endParaRPr lang="en-US" altLang="ja-JP" sz="2000" kern="100" dirty="0" smtClean="0">
              <a:solidFill>
                <a:prstClr val="black"/>
              </a:solidFill>
              <a:latin typeface="ＭＳ Ｐゴシック"/>
              <a:ea typeface="ＭＳ Ｐゴシック"/>
              <a:cs typeface="Times New Roman"/>
            </a:endParaRPr>
          </a:p>
          <a:p>
            <a:pPr>
              <a:lnSpc>
                <a:spcPts val="2200"/>
              </a:lnSpc>
            </a:pPr>
            <a:r>
              <a:rPr lang="en-US" altLang="ja-JP" sz="2000" kern="100" dirty="0">
                <a:solidFill>
                  <a:prstClr val="black"/>
                </a:solidFill>
                <a:latin typeface="ＭＳ Ｐゴシック"/>
                <a:ea typeface="ＭＳ Ｐゴシック"/>
                <a:cs typeface="Times New Roman"/>
              </a:rPr>
              <a:t> </a:t>
            </a:r>
            <a:r>
              <a:rPr lang="en-US" altLang="ja-JP"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必要</a:t>
            </a:r>
            <a:r>
              <a:rPr lang="ja-JP" altLang="en-US" sz="2000" kern="100" dirty="0">
                <a:solidFill>
                  <a:prstClr val="black"/>
                </a:solidFill>
                <a:latin typeface="ＭＳ Ｐゴシック"/>
                <a:ea typeface="ＭＳ Ｐゴシック"/>
                <a:cs typeface="Times New Roman"/>
              </a:rPr>
              <a:t>な</a:t>
            </a:r>
            <a:r>
              <a:rPr lang="ja-JP" altLang="ja-JP" sz="2000" kern="100" dirty="0" smtClean="0">
                <a:solidFill>
                  <a:prstClr val="black"/>
                </a:solidFill>
                <a:latin typeface="ＭＳ Ｐゴシック"/>
                <a:ea typeface="ＭＳ Ｐゴシック"/>
                <a:cs typeface="Times New Roman"/>
              </a:rPr>
              <a:t>対応</a:t>
            </a:r>
            <a:r>
              <a:rPr lang="ja-JP" altLang="ja-JP" sz="2000" kern="100" dirty="0">
                <a:solidFill>
                  <a:prstClr val="black"/>
                </a:solidFill>
                <a:latin typeface="ＭＳ Ｐゴシック"/>
                <a:ea typeface="ＭＳ Ｐゴシック"/>
                <a:cs typeface="Times New Roman"/>
              </a:rPr>
              <a:t>を行う</a:t>
            </a:r>
            <a:r>
              <a:rPr lang="ja-JP" altLang="ja-JP" sz="2000" kern="100" dirty="0" smtClean="0">
                <a:solidFill>
                  <a:prstClr val="black"/>
                </a:solidFill>
                <a:latin typeface="ＭＳ Ｐゴシック"/>
                <a:ea typeface="ＭＳ Ｐゴシック"/>
                <a:cs typeface="Times New Roman"/>
              </a:rPr>
              <a:t>べき。</a:t>
            </a:r>
            <a:endParaRPr lang="en-US" altLang="ja-JP" sz="2000" kern="100" dirty="0">
              <a:solidFill>
                <a:prstClr val="black"/>
              </a:solidFill>
              <a:latin typeface="ＭＳ Ｐゴシック"/>
              <a:ea typeface="ＭＳ Ｐゴシック"/>
              <a:cs typeface="Times New Roman"/>
            </a:endParaRPr>
          </a:p>
          <a:p>
            <a:pPr>
              <a:lnSpc>
                <a:spcPts val="2200"/>
              </a:lnSpc>
            </a:pPr>
            <a:r>
              <a:rPr lang="ja-JP" altLang="en-US" sz="2000" kern="100" dirty="0" smtClean="0">
                <a:solidFill>
                  <a:prstClr val="black"/>
                </a:solidFill>
                <a:latin typeface="ＭＳ Ｐゴシック"/>
                <a:ea typeface="ＭＳ Ｐゴシック"/>
                <a:cs typeface="Times New Roman"/>
              </a:rPr>
              <a:t>◇　</a:t>
            </a:r>
            <a:r>
              <a:rPr lang="ja-JP" altLang="en-US" sz="2000" kern="100" dirty="0">
                <a:solidFill>
                  <a:prstClr val="black"/>
                </a:solidFill>
                <a:latin typeface="ＭＳ Ｐゴシック"/>
                <a:ea typeface="ＭＳ Ｐゴシック"/>
                <a:cs typeface="Times New Roman"/>
              </a:rPr>
              <a:t>看護職員の月平均夜勤時間数の計算方法が医療現場の実情に沿った形</a:t>
            </a:r>
            <a:r>
              <a:rPr lang="ja-JP" altLang="en-US" sz="2000" kern="100" dirty="0" smtClean="0">
                <a:solidFill>
                  <a:prstClr val="black"/>
                </a:solidFill>
                <a:latin typeface="ＭＳ Ｐゴシック"/>
                <a:ea typeface="ＭＳ Ｐゴシック"/>
                <a:cs typeface="Times New Roman"/>
              </a:rPr>
              <a:t>に近</a:t>
            </a:r>
            <a:r>
              <a:rPr lang="ja-JP" altLang="en-US" sz="2000" kern="100" dirty="0" err="1" smtClean="0">
                <a:solidFill>
                  <a:prstClr val="black"/>
                </a:solidFill>
                <a:latin typeface="ＭＳ Ｐゴシック"/>
                <a:ea typeface="ＭＳ Ｐゴシック"/>
                <a:cs typeface="Times New Roman"/>
              </a:rPr>
              <a:t>づい</a:t>
            </a:r>
            <a:endParaRPr lang="en-US" altLang="ja-JP" sz="2000" kern="100" dirty="0" smtClean="0">
              <a:solidFill>
                <a:prstClr val="black"/>
              </a:solidFill>
              <a:latin typeface="ＭＳ Ｐゴシック"/>
              <a:ea typeface="ＭＳ Ｐゴシック"/>
              <a:cs typeface="Times New Roman"/>
            </a:endParaRPr>
          </a:p>
          <a:p>
            <a:pPr>
              <a:lnSpc>
                <a:spcPts val="2200"/>
              </a:lnSpc>
            </a:pPr>
            <a:r>
              <a:rPr lang="en-US" altLang="ja-JP" sz="2000" kern="100" dirty="0">
                <a:solidFill>
                  <a:prstClr val="black"/>
                </a:solidFill>
                <a:latin typeface="ＭＳ Ｐゴシック"/>
                <a:ea typeface="ＭＳ Ｐゴシック"/>
                <a:cs typeface="Times New Roman"/>
              </a:rPr>
              <a:t> </a:t>
            </a:r>
            <a:r>
              <a:rPr lang="en-US" altLang="ja-JP" sz="2000" kern="100" dirty="0" smtClean="0">
                <a:solidFill>
                  <a:prstClr val="black"/>
                </a:solidFill>
                <a:latin typeface="ＭＳ Ｐゴシック"/>
                <a:ea typeface="ＭＳ Ｐゴシック"/>
                <a:cs typeface="Times New Roman"/>
              </a:rPr>
              <a:t>  </a:t>
            </a:r>
            <a:r>
              <a:rPr lang="ja-JP" altLang="en-US" sz="2000" kern="100" dirty="0" smtClean="0">
                <a:solidFill>
                  <a:prstClr val="black"/>
                </a:solidFill>
                <a:latin typeface="ＭＳ Ｐゴシック"/>
                <a:ea typeface="ＭＳ Ｐゴシック"/>
                <a:cs typeface="Times New Roman"/>
              </a:rPr>
              <a:t>た。支払側や看護協会が懸念する</a:t>
            </a:r>
            <a:r>
              <a:rPr lang="ja-JP" altLang="ja-JP" sz="2000" kern="100" dirty="0" smtClean="0">
                <a:solidFill>
                  <a:prstClr val="black"/>
                </a:solidFill>
                <a:latin typeface="ＭＳ Ｐゴシック"/>
                <a:ea typeface="ＭＳ Ｐゴシック"/>
                <a:cs typeface="Times New Roman"/>
              </a:rPr>
              <a:t>一部</a:t>
            </a:r>
            <a:r>
              <a:rPr lang="ja-JP" altLang="ja-JP" sz="2000" kern="100" dirty="0">
                <a:solidFill>
                  <a:prstClr val="black"/>
                </a:solidFill>
                <a:latin typeface="ＭＳ Ｐゴシック"/>
                <a:ea typeface="ＭＳ Ｐゴシック"/>
                <a:cs typeface="Times New Roman"/>
              </a:rPr>
              <a:t>の看護師に偏って夜勤時間が増える等の</a:t>
            </a:r>
            <a:r>
              <a:rPr lang="ja-JP" altLang="ja-JP" sz="2000" kern="100" dirty="0" smtClean="0">
                <a:solidFill>
                  <a:prstClr val="black"/>
                </a:solidFill>
                <a:latin typeface="ＭＳ Ｐゴシック"/>
                <a:ea typeface="ＭＳ Ｐゴシック"/>
                <a:cs typeface="Times New Roman"/>
              </a:rPr>
              <a:t>負担</a:t>
            </a:r>
            <a:endParaRPr lang="en-US" altLang="ja-JP" sz="2000" kern="100" dirty="0" smtClean="0">
              <a:solidFill>
                <a:prstClr val="black"/>
              </a:solidFill>
              <a:latin typeface="ＭＳ Ｐゴシック"/>
              <a:ea typeface="ＭＳ Ｐゴシック"/>
              <a:cs typeface="Times New Roman"/>
            </a:endParaRPr>
          </a:p>
          <a:p>
            <a:pPr>
              <a:lnSpc>
                <a:spcPts val="2200"/>
              </a:lnSpc>
            </a:pPr>
            <a:r>
              <a:rPr lang="en-US" altLang="ja-JP" sz="2000" kern="100" dirty="0">
                <a:solidFill>
                  <a:prstClr val="black"/>
                </a:solidFill>
                <a:latin typeface="ＭＳ Ｐゴシック"/>
                <a:ea typeface="ＭＳ Ｐゴシック"/>
                <a:cs typeface="Times New Roman"/>
              </a:rPr>
              <a:t> </a:t>
            </a:r>
            <a:r>
              <a:rPr lang="en-US" altLang="ja-JP" sz="2000" kern="100" dirty="0" smtClean="0">
                <a:solidFill>
                  <a:prstClr val="black"/>
                </a:solidFill>
                <a:latin typeface="ＭＳ Ｐゴシック"/>
                <a:ea typeface="ＭＳ Ｐゴシック"/>
                <a:cs typeface="Times New Roman"/>
              </a:rPr>
              <a:t>  </a:t>
            </a:r>
            <a:r>
              <a:rPr lang="ja-JP" altLang="ja-JP" sz="2000" kern="100" dirty="0" smtClean="0">
                <a:solidFill>
                  <a:prstClr val="black"/>
                </a:solidFill>
                <a:latin typeface="ＭＳ Ｐゴシック"/>
                <a:ea typeface="ＭＳ Ｐゴシック"/>
                <a:cs typeface="Times New Roman"/>
              </a:rPr>
              <a:t>増</a:t>
            </a:r>
            <a:r>
              <a:rPr lang="ja-JP" altLang="ja-JP" sz="2000" kern="100" dirty="0">
                <a:solidFill>
                  <a:prstClr val="black"/>
                </a:solidFill>
                <a:latin typeface="ＭＳ Ｐゴシック"/>
                <a:ea typeface="ＭＳ Ｐゴシック"/>
                <a:cs typeface="Times New Roman"/>
              </a:rPr>
              <a:t>とならない</a:t>
            </a:r>
            <a:r>
              <a:rPr lang="ja-JP" altLang="ja-JP" sz="2000" kern="100" dirty="0" smtClean="0">
                <a:solidFill>
                  <a:prstClr val="black"/>
                </a:solidFill>
                <a:latin typeface="ＭＳ Ｐゴシック"/>
                <a:ea typeface="ＭＳ Ｐゴシック"/>
                <a:cs typeface="Times New Roman"/>
              </a:rPr>
              <a:t>よう医療界</a:t>
            </a:r>
            <a:r>
              <a:rPr lang="ja-JP" altLang="ja-JP" sz="2000" kern="100" dirty="0">
                <a:solidFill>
                  <a:prstClr val="black"/>
                </a:solidFill>
                <a:latin typeface="ＭＳ Ｐゴシック"/>
                <a:ea typeface="ＭＳ Ｐゴシック"/>
                <a:cs typeface="Times New Roman"/>
              </a:rPr>
              <a:t>としても対応</a:t>
            </a:r>
            <a:r>
              <a:rPr lang="ja-JP" altLang="ja-JP" sz="2000" kern="100" dirty="0" smtClean="0">
                <a:solidFill>
                  <a:prstClr val="black"/>
                </a:solidFill>
                <a:latin typeface="ＭＳ Ｐゴシック"/>
                <a:ea typeface="ＭＳ Ｐゴシック"/>
                <a:cs typeface="Times New Roman"/>
              </a:rPr>
              <a:t>する。</a:t>
            </a:r>
            <a:endParaRPr lang="en-US" altLang="ja-JP" sz="2000" kern="100" dirty="0" smtClean="0">
              <a:solidFill>
                <a:prstClr val="black"/>
              </a:solidFill>
              <a:latin typeface="ＭＳ Ｐゴシック"/>
              <a:ea typeface="ＭＳ Ｐゴシック"/>
              <a:cs typeface="Times New Roman"/>
            </a:endParaRPr>
          </a:p>
          <a:p>
            <a:pPr>
              <a:lnSpc>
                <a:spcPts val="2200"/>
              </a:lnSpc>
            </a:pPr>
            <a:r>
              <a:rPr lang="ja-JP" altLang="en-US" sz="2000" kern="100" dirty="0" smtClean="0">
                <a:solidFill>
                  <a:prstClr val="black"/>
                </a:solidFill>
                <a:latin typeface="ＭＳ Ｐゴシック"/>
                <a:ea typeface="ＭＳ Ｐゴシック"/>
                <a:cs typeface="Times New Roman"/>
              </a:rPr>
              <a:t>◇　入院中の患者の他医療機関受診について</a:t>
            </a:r>
            <a:r>
              <a:rPr lang="ja-JP" altLang="en-US" sz="2000" dirty="0">
                <a:solidFill>
                  <a:prstClr val="black"/>
                </a:solidFill>
                <a:latin typeface="ＭＳ Ｐゴシック"/>
                <a:ea typeface="ＭＳ Ｐゴシック"/>
                <a:cs typeface="Times New Roman"/>
              </a:rPr>
              <a:t>、</a:t>
            </a:r>
            <a:r>
              <a:rPr lang="ja-JP" altLang="ja-JP" sz="2000" dirty="0" smtClean="0">
                <a:solidFill>
                  <a:srgbClr val="000000"/>
                </a:solidFill>
                <a:latin typeface="ＭＳ Ｐゴシック"/>
                <a:ea typeface="ＭＳ Ｐゴシック"/>
                <a:cs typeface="ＭＳ Ｐゴシック"/>
              </a:rPr>
              <a:t>精神科</a:t>
            </a:r>
            <a:r>
              <a:rPr lang="ja-JP" altLang="ja-JP" sz="2000" dirty="0">
                <a:solidFill>
                  <a:srgbClr val="000000"/>
                </a:solidFill>
                <a:latin typeface="ＭＳ Ｐゴシック"/>
                <a:ea typeface="ＭＳ Ｐゴシック"/>
                <a:cs typeface="ＭＳ Ｐゴシック"/>
              </a:rPr>
              <a:t>病院や有床診療所など特</a:t>
            </a:r>
            <a:r>
              <a:rPr lang="ja-JP" altLang="ja-JP" sz="2000" dirty="0" smtClean="0">
                <a:solidFill>
                  <a:srgbClr val="000000"/>
                </a:solidFill>
                <a:latin typeface="ＭＳ Ｐゴシック"/>
                <a:ea typeface="ＭＳ Ｐゴシック"/>
                <a:cs typeface="ＭＳ Ｐゴシック"/>
              </a:rPr>
              <a:t>に</a:t>
            </a:r>
            <a:endParaRPr lang="en-US" altLang="ja-JP" sz="2000" dirty="0" smtClean="0">
              <a:solidFill>
                <a:srgbClr val="000000"/>
              </a:solidFill>
              <a:latin typeface="ＭＳ Ｐゴシック"/>
              <a:ea typeface="ＭＳ Ｐゴシック"/>
              <a:cs typeface="ＭＳ Ｐゴシック"/>
            </a:endParaRPr>
          </a:p>
          <a:p>
            <a:pPr>
              <a:lnSpc>
                <a:spcPts val="2200"/>
              </a:lnSpc>
            </a:pPr>
            <a:r>
              <a:rPr lang="en-US" altLang="ja-JP" sz="2000" dirty="0">
                <a:solidFill>
                  <a:srgbClr val="000000"/>
                </a:solidFill>
                <a:latin typeface="ＭＳ Ｐゴシック"/>
                <a:ea typeface="ＭＳ Ｐゴシック"/>
                <a:cs typeface="ＭＳ Ｐゴシック"/>
              </a:rPr>
              <a:t> </a:t>
            </a:r>
            <a:r>
              <a:rPr lang="en-US" altLang="ja-JP" sz="2000" dirty="0" smtClean="0">
                <a:solidFill>
                  <a:srgbClr val="000000"/>
                </a:solidFill>
                <a:latin typeface="ＭＳ Ｐゴシック"/>
                <a:ea typeface="ＭＳ Ｐゴシック"/>
                <a:cs typeface="ＭＳ Ｐゴシック"/>
              </a:rPr>
              <a:t>  </a:t>
            </a:r>
            <a:r>
              <a:rPr lang="ja-JP" altLang="ja-JP" sz="2000" dirty="0" smtClean="0">
                <a:solidFill>
                  <a:srgbClr val="000000"/>
                </a:solidFill>
                <a:latin typeface="ＭＳ Ｐゴシック"/>
                <a:ea typeface="ＭＳ Ｐゴシック"/>
                <a:cs typeface="ＭＳ Ｐゴシック"/>
              </a:rPr>
              <a:t>診療科の少ない</a:t>
            </a:r>
            <a:r>
              <a:rPr lang="ja-JP" altLang="ja-JP" sz="2000" dirty="0">
                <a:solidFill>
                  <a:srgbClr val="000000"/>
                </a:solidFill>
                <a:latin typeface="ＭＳ Ｐゴシック"/>
                <a:ea typeface="ＭＳ Ｐゴシック"/>
                <a:cs typeface="ＭＳ Ｐゴシック"/>
              </a:rPr>
              <a:t>医療機関に配慮し、控除率を</a:t>
            </a:r>
            <a:r>
              <a:rPr lang="ja-JP" altLang="ja-JP" sz="2000" dirty="0" smtClean="0">
                <a:solidFill>
                  <a:srgbClr val="000000"/>
                </a:solidFill>
                <a:latin typeface="ＭＳ Ｐゴシック"/>
                <a:ea typeface="ＭＳ Ｐゴシック"/>
                <a:cs typeface="ＭＳ Ｐゴシック"/>
              </a:rPr>
              <a:t>緩和</a:t>
            </a:r>
            <a:r>
              <a:rPr lang="ja-JP" altLang="en-US" sz="2000" dirty="0" smtClean="0">
                <a:solidFill>
                  <a:srgbClr val="000000"/>
                </a:solidFill>
                <a:latin typeface="ＭＳ Ｐゴシック"/>
                <a:ea typeface="ＭＳ Ｐゴシック"/>
                <a:cs typeface="ＭＳ Ｐゴシック"/>
              </a:rPr>
              <a:t>できた。</a:t>
            </a:r>
            <a:endParaRPr lang="ja-JP" altLang="ja-JP" sz="2000" kern="100" dirty="0">
              <a:solidFill>
                <a:prstClr val="black"/>
              </a:solidFill>
              <a:latin typeface="ＭＳ Ｐゴシック"/>
              <a:ea typeface="ＭＳ Ｐゴシック"/>
              <a:cs typeface="Times New Roman"/>
            </a:endParaRPr>
          </a:p>
        </p:txBody>
      </p:sp>
      <p:sp>
        <p:nvSpPr>
          <p:cNvPr id="9" name="Rectangle 7"/>
          <p:cNvSpPr>
            <a:spLocks noChangeArrowheads="1"/>
          </p:cNvSpPr>
          <p:nvPr/>
        </p:nvSpPr>
        <p:spPr bwMode="auto">
          <a:xfrm>
            <a:off x="165111" y="764704"/>
            <a:ext cx="9546631" cy="1656184"/>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nSpc>
                <a:spcPts val="2500"/>
              </a:lnSpc>
              <a:spcBef>
                <a:spcPts val="0"/>
              </a:spcBef>
              <a:buFont typeface="Arial" charset="0"/>
              <a:buNone/>
            </a:pPr>
            <a:r>
              <a:rPr lang="ja-JP" altLang="en-US" sz="2200" kern="100" dirty="0" smtClean="0">
                <a:solidFill>
                  <a:prstClr val="black"/>
                </a:solidFill>
                <a:latin typeface="ＭＳ Ｐゴシック"/>
                <a:ea typeface="ＭＳ Ｐゴシック"/>
                <a:cs typeface="Times New Roman"/>
              </a:rPr>
              <a:t>（１）７対１入院基本料の施設基準の見直し</a:t>
            </a:r>
            <a:r>
              <a:rPr lang="ja-JP" altLang="en-US" sz="2200" kern="100" dirty="0">
                <a:solidFill>
                  <a:prstClr val="black"/>
                </a:solidFill>
                <a:latin typeface="ＭＳ Ｐゴシック"/>
                <a:ea typeface="ＭＳ Ｐゴシック"/>
                <a:cs typeface="Times New Roman"/>
              </a:rPr>
              <a:t>、</a:t>
            </a:r>
            <a:r>
              <a:rPr lang="ja-JP" altLang="en-US" sz="2200" kern="100" dirty="0" smtClean="0">
                <a:solidFill>
                  <a:prstClr val="black"/>
                </a:solidFill>
                <a:latin typeface="ＭＳ Ｐゴシック"/>
                <a:ea typeface="ＭＳ Ｐゴシック"/>
                <a:cs typeface="Times New Roman"/>
              </a:rPr>
              <a:t>（</a:t>
            </a:r>
            <a:r>
              <a:rPr lang="ja-JP" altLang="en-US" sz="2200" kern="100" dirty="0">
                <a:solidFill>
                  <a:prstClr val="black"/>
                </a:solidFill>
                <a:latin typeface="ＭＳ Ｐゴシック"/>
                <a:ea typeface="ＭＳ Ｐゴシック"/>
                <a:cs typeface="Times New Roman"/>
              </a:rPr>
              <a:t>２</a:t>
            </a:r>
            <a:r>
              <a:rPr lang="ja-JP" altLang="en-US" sz="2200" kern="100" dirty="0" smtClean="0">
                <a:solidFill>
                  <a:prstClr val="black"/>
                </a:solidFill>
                <a:latin typeface="ＭＳ Ｐゴシック"/>
                <a:ea typeface="ＭＳ Ｐゴシック"/>
                <a:cs typeface="Times New Roman"/>
              </a:rPr>
              <a:t>）病棟群単位での届出、</a:t>
            </a:r>
            <a:endParaRPr lang="en-US" altLang="ja-JP" sz="2200" kern="100" dirty="0" smtClean="0">
              <a:solidFill>
                <a:prstClr val="black"/>
              </a:solidFill>
              <a:latin typeface="ＭＳ Ｐゴシック"/>
              <a:ea typeface="ＭＳ Ｐゴシック"/>
              <a:cs typeface="Times New Roman"/>
            </a:endParaRPr>
          </a:p>
          <a:p>
            <a:pPr eaLnBrk="1" hangingPunct="1">
              <a:lnSpc>
                <a:spcPts val="2500"/>
              </a:lnSpc>
              <a:spcBef>
                <a:spcPts val="0"/>
              </a:spcBef>
              <a:buFont typeface="Arial" charset="0"/>
              <a:buNone/>
            </a:pPr>
            <a:r>
              <a:rPr lang="ja-JP" altLang="en-US" sz="2200" kern="100" dirty="0" smtClean="0">
                <a:solidFill>
                  <a:prstClr val="black"/>
                </a:solidFill>
                <a:latin typeface="ＭＳ Ｐゴシック"/>
                <a:ea typeface="ＭＳ Ｐゴシック"/>
                <a:cs typeface="Times New Roman"/>
              </a:rPr>
              <a:t>（３）看護職員の月平均夜勤時間数に係る要件見直し、</a:t>
            </a:r>
            <a:endParaRPr lang="en-US" altLang="ja-JP" sz="2200" kern="100" dirty="0" smtClean="0">
              <a:solidFill>
                <a:prstClr val="black"/>
              </a:solidFill>
              <a:latin typeface="ＭＳ Ｐゴシック"/>
              <a:ea typeface="ＭＳ Ｐゴシック"/>
              <a:cs typeface="Times New Roman"/>
            </a:endParaRPr>
          </a:p>
          <a:p>
            <a:pPr eaLnBrk="1" hangingPunct="1">
              <a:lnSpc>
                <a:spcPts val="2500"/>
              </a:lnSpc>
              <a:spcBef>
                <a:spcPts val="0"/>
              </a:spcBef>
              <a:buFont typeface="Arial" charset="0"/>
              <a:buNone/>
            </a:pPr>
            <a:r>
              <a:rPr lang="ja-JP" altLang="en-US" sz="2200" kern="100" dirty="0" smtClean="0">
                <a:solidFill>
                  <a:prstClr val="black"/>
                </a:solidFill>
                <a:latin typeface="ＭＳ Ｐゴシック"/>
                <a:ea typeface="ＭＳ Ｐゴシック"/>
                <a:cs typeface="Times New Roman"/>
              </a:rPr>
              <a:t>（４）</a:t>
            </a:r>
            <a:r>
              <a:rPr lang="ja-JP" altLang="en-US" sz="2200" dirty="0" smtClean="0">
                <a:solidFill>
                  <a:prstClr val="black"/>
                </a:solidFill>
                <a:latin typeface="ＭＳ Ｐゴシック"/>
                <a:ea typeface="ＭＳ Ｐゴシック"/>
              </a:rPr>
              <a:t>月</a:t>
            </a:r>
            <a:r>
              <a:rPr lang="ja-JP" altLang="en-US" sz="2200" dirty="0">
                <a:solidFill>
                  <a:prstClr val="black"/>
                </a:solidFill>
                <a:latin typeface="ＭＳ Ｐゴシック"/>
                <a:ea typeface="ＭＳ Ｐゴシック"/>
              </a:rPr>
              <a:t>平均夜勤時間数の基準のみを満たせなくなった</a:t>
            </a:r>
            <a:r>
              <a:rPr lang="ja-JP" altLang="en-US" sz="2200" dirty="0" smtClean="0">
                <a:solidFill>
                  <a:prstClr val="black"/>
                </a:solidFill>
                <a:latin typeface="ＭＳ Ｐゴシック"/>
                <a:ea typeface="ＭＳ Ｐゴシック"/>
              </a:rPr>
              <a:t>場合の更なる緩和措置</a:t>
            </a:r>
            <a:endParaRPr lang="en-US" altLang="ja-JP" sz="2200" u="sng" dirty="0">
              <a:solidFill>
                <a:prstClr val="black"/>
              </a:solidFill>
              <a:latin typeface="ＭＳ Ｐゴシック"/>
              <a:ea typeface="ＭＳ Ｐゴシック"/>
            </a:endParaRPr>
          </a:p>
          <a:p>
            <a:pPr>
              <a:lnSpc>
                <a:spcPts val="2500"/>
              </a:lnSpc>
              <a:spcBef>
                <a:spcPts val="0"/>
              </a:spcBef>
              <a:buFont typeface="Arial" charset="0"/>
              <a:buNone/>
            </a:pPr>
            <a:r>
              <a:rPr lang="ja-JP" altLang="en-US" sz="2200" kern="100" dirty="0" smtClean="0">
                <a:solidFill>
                  <a:prstClr val="black"/>
                </a:solidFill>
                <a:latin typeface="ＭＳ Ｐゴシック"/>
                <a:ea typeface="ＭＳ Ｐゴシック"/>
                <a:cs typeface="Times New Roman"/>
              </a:rPr>
              <a:t>（</a:t>
            </a:r>
            <a:r>
              <a:rPr lang="ja-JP" altLang="en-US" sz="2200" kern="100" dirty="0">
                <a:solidFill>
                  <a:prstClr val="black"/>
                </a:solidFill>
                <a:latin typeface="ＭＳ Ｐゴシック"/>
                <a:ea typeface="ＭＳ Ｐゴシック"/>
                <a:cs typeface="Times New Roman"/>
              </a:rPr>
              <a:t>５</a:t>
            </a:r>
            <a:r>
              <a:rPr lang="ja-JP" altLang="en-US" sz="2200" kern="100" dirty="0" smtClean="0">
                <a:solidFill>
                  <a:prstClr val="black"/>
                </a:solidFill>
                <a:latin typeface="ＭＳ Ｐゴシック"/>
                <a:ea typeface="ＭＳ Ｐゴシック"/>
                <a:cs typeface="Times New Roman"/>
              </a:rPr>
              <a:t>）急性期後の受け皿病床の評価</a:t>
            </a:r>
            <a:r>
              <a:rPr lang="ja-JP" altLang="en-US" sz="2200" kern="100" dirty="0">
                <a:solidFill>
                  <a:prstClr val="black"/>
                </a:solidFill>
                <a:latin typeface="ＭＳ Ｐゴシック"/>
                <a:ea typeface="ＭＳ Ｐゴシック"/>
                <a:cs typeface="Times New Roman"/>
              </a:rPr>
              <a:t>、</a:t>
            </a:r>
            <a:r>
              <a:rPr lang="ja-JP" altLang="en-US" sz="2200" kern="100" dirty="0" smtClean="0">
                <a:solidFill>
                  <a:prstClr val="black"/>
                </a:solidFill>
                <a:latin typeface="ＭＳ Ｐゴシック"/>
                <a:ea typeface="ＭＳ Ｐゴシック"/>
                <a:cs typeface="Times New Roman"/>
              </a:rPr>
              <a:t>（</a:t>
            </a:r>
            <a:r>
              <a:rPr lang="ja-JP" altLang="en-US" sz="2200" kern="100" dirty="0">
                <a:solidFill>
                  <a:prstClr val="black"/>
                </a:solidFill>
                <a:latin typeface="ＭＳ Ｐゴシック"/>
                <a:ea typeface="ＭＳ Ｐゴシック"/>
                <a:cs typeface="Times New Roman"/>
              </a:rPr>
              <a:t>６</a:t>
            </a:r>
            <a:r>
              <a:rPr lang="ja-JP" altLang="en-US" sz="2200" kern="100" dirty="0" smtClean="0">
                <a:solidFill>
                  <a:prstClr val="black"/>
                </a:solidFill>
                <a:latin typeface="ＭＳ Ｐゴシック"/>
                <a:ea typeface="ＭＳ Ｐゴシック"/>
                <a:cs typeface="Times New Roman"/>
              </a:rPr>
              <a:t>）入院中の患者の他医療機関受診</a:t>
            </a:r>
            <a:endParaRPr lang="en-US" altLang="ja-JP" sz="2200" kern="100" dirty="0" smtClean="0">
              <a:solidFill>
                <a:prstClr val="black"/>
              </a:solidFill>
              <a:latin typeface="ＭＳ Ｐゴシック"/>
              <a:ea typeface="ＭＳ Ｐゴシック"/>
              <a:cs typeface="Times New Roman"/>
            </a:endParaRPr>
          </a:p>
          <a:p>
            <a:pPr>
              <a:lnSpc>
                <a:spcPts val="2500"/>
              </a:lnSpc>
              <a:spcBef>
                <a:spcPts val="0"/>
              </a:spcBef>
              <a:buFont typeface="Arial" charset="0"/>
              <a:buNone/>
            </a:pPr>
            <a:r>
              <a:rPr lang="ja-JP" altLang="en-US" sz="2200" kern="100" dirty="0">
                <a:solidFill>
                  <a:prstClr val="black"/>
                </a:solidFill>
                <a:latin typeface="ＭＳ Ｐゴシック"/>
                <a:ea typeface="ＭＳ Ｐゴシック"/>
                <a:cs typeface="Times New Roman"/>
              </a:rPr>
              <a:t>（７</a:t>
            </a:r>
            <a:r>
              <a:rPr lang="ja-JP" altLang="en-US" sz="2200" kern="100" dirty="0" smtClean="0">
                <a:solidFill>
                  <a:prstClr val="black"/>
                </a:solidFill>
                <a:latin typeface="ＭＳ Ｐゴシック"/>
                <a:ea typeface="ＭＳ Ｐゴシック"/>
                <a:cs typeface="Times New Roman"/>
              </a:rPr>
              <a:t>）医療資源の乏しい地域に配慮した評価と対象医療圏の見直し　等</a:t>
            </a:r>
            <a:endParaRPr lang="ja-JP" altLang="ja-JP" sz="2200" kern="100" dirty="0">
              <a:solidFill>
                <a:prstClr val="black"/>
              </a:solidFill>
              <a:latin typeface="ＭＳ Ｐゴシック"/>
              <a:ea typeface="ＭＳ Ｐゴシック"/>
              <a:cs typeface="Times New Roman"/>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159</a:t>
            </a:fld>
            <a:endParaRPr lang="ja-JP" altLang="en-US" dirty="0">
              <a:solidFill>
                <a:prstClr val="black"/>
              </a:solidFill>
            </a:endParaRPr>
          </a:p>
        </p:txBody>
      </p:sp>
    </p:spTree>
    <p:extLst>
      <p:ext uri="{BB962C8B-B14F-4D97-AF65-F5344CB8AC3E}">
        <p14:creationId xmlns:p14="http://schemas.microsoft.com/office/powerpoint/2010/main" val="854868012"/>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0537" y="822295"/>
            <a:ext cx="3100296"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000" dirty="0">
                <a:solidFill>
                  <a:srgbClr val="000000"/>
                </a:solidFill>
              </a:rPr>
              <a:t>３</a:t>
            </a:r>
            <a:r>
              <a:rPr lang="ja-JP" altLang="en-US" sz="2000" dirty="0" smtClean="0">
                <a:solidFill>
                  <a:srgbClr val="000000"/>
                </a:solidFill>
              </a:rPr>
              <a:t>．将来を見据えた課題</a:t>
            </a:r>
            <a:endParaRPr lang="en-US" altLang="ja-JP" sz="2000" dirty="0" smtClean="0">
              <a:solidFill>
                <a:srgbClr val="000000"/>
              </a:solidFill>
            </a:endParaRPr>
          </a:p>
        </p:txBody>
      </p:sp>
      <p:sp>
        <p:nvSpPr>
          <p:cNvPr id="7" name="Rectangle 4"/>
          <p:cNvSpPr>
            <a:spLocks noChangeArrowheads="1"/>
          </p:cNvSpPr>
          <p:nvPr/>
        </p:nvSpPr>
        <p:spPr bwMode="auto">
          <a:xfrm>
            <a:off x="340537" y="1196753"/>
            <a:ext cx="9360827" cy="4355038"/>
          </a:xfrm>
          <a:prstGeom prst="rect">
            <a:avLst/>
          </a:prstGeom>
          <a:solidFill>
            <a:srgbClr val="CCECFF"/>
          </a:solidFill>
          <a:ln w="9525">
            <a:solidFill>
              <a:srgbClr val="000000"/>
            </a:solidFill>
            <a:miter lim="800000"/>
            <a:headEnd/>
            <a:tailEnd/>
          </a:ln>
        </p:spPr>
        <p:txBody>
          <a:bodyPr>
            <a:spAutoFit/>
          </a:bodyPr>
          <a:lstStyle/>
          <a:p>
            <a:pPr fontAlgn="base">
              <a:spcAft>
                <a:spcPct val="0"/>
              </a:spcAft>
              <a:defRPr/>
            </a:pPr>
            <a:r>
              <a:rPr kumimoji="0" lang="ja-JP" altLang="en-US" kern="0" dirty="0" smtClean="0">
                <a:solidFill>
                  <a:prstClr val="black"/>
                </a:solidFill>
                <a:latin typeface="ＭＳ Ｐゴシック"/>
              </a:rPr>
              <a:t>○　地域医療構想を踏まえた第７次医療計画が開始される平成３０年度に向け、実情に応じて</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必要な医療機能が地域全体としてバランスよく提供されるよう、今後、診療報酬と地域医療</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介護総合確保基金の役割を踏まえながら、診療報酬においても必要な対応を検討すべきで</a:t>
            </a:r>
            <a:r>
              <a:rPr kumimoji="0" lang="ja-JP" altLang="en-US" kern="0" dirty="0" err="1" smtClean="0">
                <a:solidFill>
                  <a:prstClr val="black"/>
                </a:solidFill>
                <a:latin typeface="ＭＳ Ｐゴシック"/>
              </a:rPr>
              <a:t>あ</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る。</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ja-JP" altLang="en-US" kern="0" dirty="0" smtClean="0">
                <a:solidFill>
                  <a:prstClr val="black"/>
                </a:solidFill>
                <a:latin typeface="ＭＳ Ｐゴシック"/>
              </a:rPr>
              <a:t>○　平成３０年度の同時改定を見据え、地域包括ケアシステムの構築に向けて、在宅医療・介護</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の基盤整備の状況を踏まえつつ、質の高い在宅医療の普及や情報通信技術（ＩＣＴ）の活用に</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よる医療連携や医薬連携等について、引き続き検討を行う必要がある。</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ja-JP" altLang="en-US" kern="0" dirty="0" smtClean="0">
                <a:solidFill>
                  <a:prstClr val="black"/>
                </a:solidFill>
                <a:latin typeface="ＭＳ Ｐゴシック"/>
              </a:rPr>
              <a:t>○　患者にとって安心・納得できる医療を提供していくためには、受けた医療や診療報酬制度を</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分かりやすくしていくための取組を継続していくことが求められる。また、それと同時に、国民</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全体の医療制度に対する理解を促していくことも重要であり、普及啓発も含め、国民に対する</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丁寧な説明が求められる。</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ja-JP" altLang="en-US" kern="0" dirty="0" smtClean="0">
                <a:solidFill>
                  <a:prstClr val="black"/>
                </a:solidFill>
                <a:latin typeface="ＭＳ Ｐゴシック"/>
              </a:rPr>
              <a:t>○　国民が主体的にサービスを選択し、活動することが可能となるような環境整備を進めるため、</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予防・健康づくりやセルフケア・セルフメディケーションの推進、保険外併用療養の活用等に</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ついて広く議論が求められる。</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2112"/>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16</a:t>
            </a:fld>
            <a:endParaRPr lang="ja-JP" altLang="en-US" dirty="0">
              <a:solidFill>
                <a:prstClr val="black"/>
              </a:solidFill>
              <a:latin typeface="Calibri"/>
            </a:endParaRPr>
          </a:p>
        </p:txBody>
      </p:sp>
    </p:spTree>
    <p:extLst>
      <p:ext uri="{BB962C8B-B14F-4D97-AF65-F5344CB8AC3E}">
        <p14:creationId xmlns:p14="http://schemas.microsoft.com/office/powerpoint/2010/main" val="3870187039"/>
      </p:ext>
    </p:extLst>
  </p:cSld>
  <p:clrMapOvr>
    <a:masterClrMapping/>
  </p:clrMapOvr>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4820176" y="1689609"/>
            <a:ext cx="945628" cy="886097"/>
          </a:xfrm>
          <a:prstGeom prst="rect">
            <a:avLst/>
          </a:prstGeom>
          <a:noFill/>
          <a:ln w="28575">
            <a:noFill/>
            <a:prstDash val="sysDot"/>
            <a:miter lim="800000"/>
            <a:headEnd/>
            <a:tailEnd/>
          </a:ln>
          <a:effectLst/>
        </p:spPr>
      </p:pic>
      <p:grpSp>
        <p:nvGrpSpPr>
          <p:cNvPr id="5" name="グループ化 4"/>
          <p:cNvGrpSpPr/>
          <p:nvPr/>
        </p:nvGrpSpPr>
        <p:grpSpPr>
          <a:xfrm>
            <a:off x="4789822" y="3007559"/>
            <a:ext cx="735911" cy="849127"/>
            <a:chOff x="1712640" y="1124744"/>
            <a:chExt cx="748883" cy="864096"/>
          </a:xfrm>
        </p:grpSpPr>
        <p:grpSp>
          <p:nvGrpSpPr>
            <p:cNvPr id="6" name="グループ化 4"/>
            <p:cNvGrpSpPr/>
            <p:nvPr/>
          </p:nvGrpSpPr>
          <p:grpSpPr>
            <a:xfrm>
              <a:off x="1712640" y="1124744"/>
              <a:ext cx="748883" cy="864096"/>
              <a:chOff x="7545288" y="2060848"/>
              <a:chExt cx="1756995" cy="2196243"/>
            </a:xfrm>
          </p:grpSpPr>
          <p:sp>
            <p:nvSpPr>
              <p:cNvPr id="8" name="円/楕円 7"/>
              <p:cNvSpPr/>
              <p:nvPr/>
            </p:nvSpPr>
            <p:spPr>
              <a:xfrm>
                <a:off x="7621064" y="2105560"/>
                <a:ext cx="216024" cy="229672"/>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769">
                  <a:solidFill>
                    <a:prstClr val="white"/>
                  </a:solidFill>
                </a:endParaRPr>
              </a:p>
            </p:txBody>
          </p:sp>
          <p:pic>
            <p:nvPicPr>
              <p:cNvPr id="9" name="Picture 7" descr="C:\Users\MNDBG\AppData\Local\Microsoft\Windows\Temporary Internet Files\Content.IE5\3MMA92UY\MC900438706[1].jpg"/>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545288" y="2060848"/>
                <a:ext cx="1756995" cy="2196243"/>
              </a:xfrm>
              <a:prstGeom prst="rect">
                <a:avLst/>
              </a:prstGeom>
              <a:noFill/>
            </p:spPr>
          </p:pic>
        </p:grpSp>
        <p:sp>
          <p:nvSpPr>
            <p:cNvPr id="7" name="円/楕円 6"/>
            <p:cNvSpPr/>
            <p:nvPr/>
          </p:nvSpPr>
          <p:spPr>
            <a:xfrm>
              <a:off x="1726288" y="1138392"/>
              <a:ext cx="144016" cy="72008"/>
            </a:xfrm>
            <a:prstGeom prst="ellipse">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769">
                <a:solidFill>
                  <a:prstClr val="black"/>
                </a:solidFill>
              </a:endParaRPr>
            </a:p>
          </p:txBody>
        </p:sp>
      </p:grpSp>
      <p:pic>
        <p:nvPicPr>
          <p:cNvPr id="10" name="Picture 2" descr="C:\Users\KTIOM\AppData\Local\Microsoft\Windows\Temporary Internet Files\Content.IE5\YO97QDGR\MC900239657[1].wmf"/>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903876" y="4195736"/>
            <a:ext cx="844246" cy="749309"/>
          </a:xfrm>
          <a:prstGeom prst="rect">
            <a:avLst/>
          </a:prstGeom>
          <a:noFill/>
          <a:ln w="28575">
            <a:noFill/>
            <a:prstDash val="sysDash"/>
          </a:ln>
          <a:extLst>
            <a:ext uri="{909E8E84-426E-40DD-AFC4-6F175D3DCCD1}">
              <a14:hiddenFill xmlns:a14="http://schemas.microsoft.com/office/drawing/2010/main">
                <a:solidFill>
                  <a:srgbClr val="FFFFFF"/>
                </a:solidFill>
              </a14:hiddenFill>
            </a:ext>
          </a:extLst>
        </p:spPr>
      </p:pic>
      <p:sp>
        <p:nvSpPr>
          <p:cNvPr id="20" name="テキスト ボックス 19"/>
          <p:cNvSpPr txBox="1"/>
          <p:nvPr/>
        </p:nvSpPr>
        <p:spPr>
          <a:xfrm>
            <a:off x="4241571" y="2569057"/>
            <a:ext cx="1938671" cy="253916"/>
          </a:xfrm>
          <a:prstGeom prst="rect">
            <a:avLst/>
          </a:prstGeom>
          <a:noFill/>
        </p:spPr>
        <p:txBody>
          <a:bodyPr wrap="square" rtlCol="0">
            <a:spAutoFit/>
          </a:bodyPr>
          <a:lstStyle/>
          <a:p>
            <a:r>
              <a:rPr lang="ja-JP" altLang="en-US" sz="1050" dirty="0" smtClean="0">
                <a:solidFill>
                  <a:prstClr val="black"/>
                </a:solidFill>
              </a:rPr>
              <a:t>特定集中治療室等</a:t>
            </a:r>
            <a:endParaRPr lang="ja-JP" altLang="en-US" sz="1050" dirty="0">
              <a:solidFill>
                <a:prstClr val="black"/>
              </a:solidFill>
            </a:endParaRPr>
          </a:p>
        </p:txBody>
      </p:sp>
      <p:sp>
        <p:nvSpPr>
          <p:cNvPr id="21" name="テキスト ボックス 20"/>
          <p:cNvSpPr txBox="1"/>
          <p:nvPr/>
        </p:nvSpPr>
        <p:spPr>
          <a:xfrm>
            <a:off x="4294922" y="3778133"/>
            <a:ext cx="1816608" cy="253916"/>
          </a:xfrm>
          <a:prstGeom prst="rect">
            <a:avLst/>
          </a:prstGeom>
          <a:noFill/>
        </p:spPr>
        <p:txBody>
          <a:bodyPr wrap="square" rtlCol="0">
            <a:spAutoFit/>
          </a:bodyPr>
          <a:lstStyle/>
          <a:p>
            <a:r>
              <a:rPr lang="en-US" altLang="ja-JP" sz="1050" dirty="0" smtClean="0">
                <a:solidFill>
                  <a:prstClr val="black"/>
                </a:solidFill>
              </a:rPr>
              <a:t>7</a:t>
            </a:r>
            <a:r>
              <a:rPr lang="ja-JP" altLang="en-US" sz="1050" dirty="0" smtClean="0">
                <a:solidFill>
                  <a:prstClr val="black"/>
                </a:solidFill>
              </a:rPr>
              <a:t>対</a:t>
            </a:r>
            <a:r>
              <a:rPr lang="en-US" altLang="ja-JP" sz="1050" dirty="0" smtClean="0">
                <a:solidFill>
                  <a:prstClr val="black"/>
                </a:solidFill>
              </a:rPr>
              <a:t>1</a:t>
            </a:r>
            <a:r>
              <a:rPr lang="ja-JP" altLang="en-US" sz="1050" dirty="0" smtClean="0">
                <a:solidFill>
                  <a:prstClr val="black"/>
                </a:solidFill>
              </a:rPr>
              <a:t>病棟等</a:t>
            </a:r>
            <a:endParaRPr lang="ja-JP" altLang="en-US" sz="1050" dirty="0">
              <a:solidFill>
                <a:prstClr val="black"/>
              </a:solidFill>
            </a:endParaRPr>
          </a:p>
        </p:txBody>
      </p:sp>
      <p:sp>
        <p:nvSpPr>
          <p:cNvPr id="22" name="テキスト ボックス 21"/>
          <p:cNvSpPr txBox="1"/>
          <p:nvPr/>
        </p:nvSpPr>
        <p:spPr>
          <a:xfrm>
            <a:off x="4162112" y="4879350"/>
            <a:ext cx="1816608" cy="369332"/>
          </a:xfrm>
          <a:prstGeom prst="rect">
            <a:avLst/>
          </a:prstGeom>
          <a:noFill/>
        </p:spPr>
        <p:txBody>
          <a:bodyPr wrap="square" rtlCol="0">
            <a:spAutoFit/>
          </a:bodyPr>
          <a:lstStyle/>
          <a:p>
            <a:r>
              <a:rPr lang="ja-JP" altLang="en-US" sz="900" dirty="0" smtClean="0">
                <a:solidFill>
                  <a:prstClr val="black"/>
                </a:solidFill>
              </a:rPr>
              <a:t>地域包括ケア病棟</a:t>
            </a:r>
            <a:endParaRPr lang="en-US" altLang="ja-JP" sz="900" dirty="0" smtClean="0">
              <a:solidFill>
                <a:prstClr val="black"/>
              </a:solidFill>
            </a:endParaRPr>
          </a:p>
          <a:p>
            <a:r>
              <a:rPr lang="ja-JP" altLang="en-US" sz="900" dirty="0" smtClean="0">
                <a:solidFill>
                  <a:prstClr val="black"/>
                </a:solidFill>
              </a:rPr>
              <a:t>回復期リハビリテーション病棟　等</a:t>
            </a:r>
            <a:endParaRPr lang="ja-JP" altLang="en-US" sz="900" dirty="0">
              <a:solidFill>
                <a:prstClr val="black"/>
              </a:solidFill>
            </a:endParaRPr>
          </a:p>
        </p:txBody>
      </p:sp>
      <p:sp>
        <p:nvSpPr>
          <p:cNvPr id="23" name="テキスト ボックス 22"/>
          <p:cNvSpPr txBox="1"/>
          <p:nvPr/>
        </p:nvSpPr>
        <p:spPr>
          <a:xfrm>
            <a:off x="4418903" y="6284517"/>
            <a:ext cx="1816608" cy="253916"/>
          </a:xfrm>
          <a:prstGeom prst="rect">
            <a:avLst/>
          </a:prstGeom>
          <a:noFill/>
        </p:spPr>
        <p:txBody>
          <a:bodyPr wrap="square" rtlCol="0">
            <a:spAutoFit/>
          </a:bodyPr>
          <a:lstStyle/>
          <a:p>
            <a:r>
              <a:rPr lang="ja-JP" altLang="en-US" sz="1050" dirty="0" smtClean="0">
                <a:solidFill>
                  <a:prstClr val="black"/>
                </a:solidFill>
              </a:rPr>
              <a:t>療養病棟等</a:t>
            </a:r>
            <a:endParaRPr lang="ja-JP" altLang="en-US" sz="1050" dirty="0">
              <a:solidFill>
                <a:prstClr val="black"/>
              </a:solidFill>
            </a:endParaRPr>
          </a:p>
        </p:txBody>
      </p:sp>
      <p:sp>
        <p:nvSpPr>
          <p:cNvPr id="29" name="角丸四角形 28"/>
          <p:cNvSpPr/>
          <p:nvPr/>
        </p:nvSpPr>
        <p:spPr>
          <a:xfrm>
            <a:off x="6030610" y="4370053"/>
            <a:ext cx="3723298" cy="838317"/>
          </a:xfrm>
          <a:prstGeom prst="round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indent="-180000"/>
            <a:r>
              <a:rPr lang="ja-JP" altLang="en-US" sz="1400" dirty="0">
                <a:solidFill>
                  <a:prstClr val="black"/>
                </a:solidFill>
              </a:rPr>
              <a:t>○　</a:t>
            </a:r>
            <a:r>
              <a:rPr lang="ja-JP" altLang="en-US" sz="1400" dirty="0" smtClean="0">
                <a:solidFill>
                  <a:prstClr val="black"/>
                </a:solidFill>
              </a:rPr>
              <a:t>回復期</a:t>
            </a:r>
            <a:r>
              <a:rPr lang="ja-JP" altLang="en-US" sz="1400" dirty="0">
                <a:solidFill>
                  <a:prstClr val="black"/>
                </a:solidFill>
              </a:rPr>
              <a:t>リハビリテーション病棟</a:t>
            </a:r>
            <a:r>
              <a:rPr lang="ja-JP" altLang="en-US" sz="1400" dirty="0" smtClean="0">
                <a:solidFill>
                  <a:prstClr val="black"/>
                </a:solidFill>
              </a:rPr>
              <a:t>における、リハビリテーションの効果に応じたリハビリテーション料の評価　（アウトカム評価）</a:t>
            </a:r>
            <a:endParaRPr lang="en-US" altLang="ja-JP" sz="1400" dirty="0">
              <a:solidFill>
                <a:prstClr val="black"/>
              </a:solidFill>
            </a:endParaRPr>
          </a:p>
        </p:txBody>
      </p:sp>
      <p:sp>
        <p:nvSpPr>
          <p:cNvPr id="25" name="Rectangle 37"/>
          <p:cNvSpPr>
            <a:spLocks noChangeArrowheads="1"/>
          </p:cNvSpPr>
          <p:nvPr/>
        </p:nvSpPr>
        <p:spPr bwMode="auto">
          <a:xfrm>
            <a:off x="80849" y="732212"/>
            <a:ext cx="9831367" cy="752571"/>
          </a:xfrm>
          <a:prstGeom prst="rect">
            <a:avLst/>
          </a:prstGeom>
          <a:solidFill>
            <a:srgbClr val="FFFFAF">
              <a:alpha val="49804"/>
            </a:srgbClr>
          </a:solidFill>
          <a:ln w="9525">
            <a:noFill/>
            <a:miter lim="800000"/>
            <a:headEnd/>
            <a:tailEnd/>
          </a:ln>
        </p:spPr>
        <p:txBody>
          <a:bodyPr/>
          <a:lstStyle/>
          <a:p>
            <a:pPr>
              <a:defRPr/>
            </a:pPr>
            <a:r>
              <a:rPr kumimoji="0" lang="ja-JP" altLang="en-US" sz="2000" kern="0" dirty="0">
                <a:solidFill>
                  <a:prstClr val="black"/>
                </a:solidFill>
              </a:rPr>
              <a:t>地域包括ケアシステムの推進と医療機能の分化・強化を図るため、入院医療について</a:t>
            </a:r>
            <a:r>
              <a:rPr kumimoji="0" lang="ja-JP" altLang="en-US" sz="2000" kern="0" dirty="0" smtClean="0">
                <a:solidFill>
                  <a:prstClr val="black"/>
                </a:solidFill>
              </a:rPr>
              <a:t>、</a:t>
            </a:r>
            <a:endParaRPr kumimoji="0" lang="en-US" altLang="ja-JP" sz="2000" kern="0" dirty="0" smtClean="0">
              <a:solidFill>
                <a:prstClr val="black"/>
              </a:solidFill>
            </a:endParaRPr>
          </a:p>
          <a:p>
            <a:pPr>
              <a:defRPr/>
            </a:pPr>
            <a:r>
              <a:rPr kumimoji="0" lang="ja-JP" altLang="en-US" sz="2000" kern="0" dirty="0" smtClean="0">
                <a:solidFill>
                  <a:prstClr val="black"/>
                </a:solidFill>
              </a:rPr>
              <a:t>機能</a:t>
            </a:r>
            <a:r>
              <a:rPr kumimoji="0" lang="ja-JP" altLang="en-US" sz="2000" kern="0" dirty="0">
                <a:solidFill>
                  <a:prstClr val="black"/>
                </a:solidFill>
              </a:rPr>
              <a:t>に応じた適切な評価の推進</a:t>
            </a:r>
            <a:r>
              <a:rPr kumimoji="0" lang="ja-JP" altLang="en-US" sz="2000" kern="0" dirty="0" smtClean="0">
                <a:solidFill>
                  <a:prstClr val="black"/>
                </a:solidFill>
              </a:rPr>
              <a:t>と、手厚い</a:t>
            </a:r>
            <a:r>
              <a:rPr kumimoji="0" lang="ja-JP" altLang="en-US" sz="2000" kern="0" dirty="0">
                <a:solidFill>
                  <a:prstClr val="black"/>
                </a:solidFill>
              </a:rPr>
              <a:t>医療に対する評価の充実を</a:t>
            </a:r>
            <a:r>
              <a:rPr kumimoji="0" lang="ja-JP" altLang="en-US" sz="2000" kern="0" dirty="0" smtClean="0">
                <a:solidFill>
                  <a:prstClr val="black"/>
                </a:solidFill>
              </a:rPr>
              <a:t>実施</a:t>
            </a:r>
            <a:endParaRPr kumimoji="0" lang="en-US" altLang="ja-JP" sz="2000" kern="0" dirty="0">
              <a:solidFill>
                <a:prstClr val="black"/>
              </a:solidFill>
            </a:endParaRPr>
          </a:p>
        </p:txBody>
      </p:sp>
      <p:sp>
        <p:nvSpPr>
          <p:cNvPr id="31" name="角丸四角形 30"/>
          <p:cNvSpPr/>
          <p:nvPr/>
        </p:nvSpPr>
        <p:spPr>
          <a:xfrm>
            <a:off x="6029996" y="2037661"/>
            <a:ext cx="3735106" cy="921844"/>
          </a:xfrm>
          <a:prstGeom prst="round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indent="-180000"/>
            <a:r>
              <a:rPr lang="ja-JP" altLang="en-US" sz="1400" dirty="0">
                <a:solidFill>
                  <a:prstClr val="black"/>
                </a:solidFill>
              </a:rPr>
              <a:t>○　特定集中治療室等における薬剤師配置を評価</a:t>
            </a:r>
          </a:p>
          <a:p>
            <a:pPr marL="180000" indent="-180000"/>
            <a:r>
              <a:rPr lang="ja-JP" altLang="en-US" sz="1400" dirty="0">
                <a:solidFill>
                  <a:prstClr val="black"/>
                </a:solidFill>
              </a:rPr>
              <a:t>○　総合入院体制</a:t>
            </a:r>
            <a:r>
              <a:rPr lang="ja-JP" altLang="en-US" sz="1400" dirty="0" smtClean="0">
                <a:solidFill>
                  <a:prstClr val="black"/>
                </a:solidFill>
              </a:rPr>
              <a:t>加算における、</a:t>
            </a:r>
            <a:r>
              <a:rPr lang="ja-JP" altLang="en-US" sz="1400" dirty="0">
                <a:solidFill>
                  <a:prstClr val="black"/>
                </a:solidFill>
              </a:rPr>
              <a:t>認知症・精神疾患患者の受入体制</a:t>
            </a:r>
            <a:r>
              <a:rPr lang="ja-JP" altLang="en-US" sz="1400" dirty="0" smtClean="0">
                <a:solidFill>
                  <a:prstClr val="black"/>
                </a:solidFill>
              </a:rPr>
              <a:t>の評価</a:t>
            </a:r>
            <a:endParaRPr lang="en-US" altLang="ja-JP" sz="1400" dirty="0">
              <a:solidFill>
                <a:prstClr val="black"/>
              </a:solidFill>
            </a:endParaRPr>
          </a:p>
        </p:txBody>
      </p:sp>
      <p:sp>
        <p:nvSpPr>
          <p:cNvPr id="33" name="正方形/長方形 32"/>
          <p:cNvSpPr/>
          <p:nvPr/>
        </p:nvSpPr>
        <p:spPr>
          <a:xfrm>
            <a:off x="6111566" y="1578066"/>
            <a:ext cx="3434623" cy="310457"/>
          </a:xfrm>
          <a:prstGeom prst="rect">
            <a:avLst/>
          </a:prstGeom>
          <a:solidFill>
            <a:srgbClr val="2F7F95"/>
          </a:solidFill>
          <a:ln>
            <a:solidFill>
              <a:srgbClr val="2F7F95"/>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000" indent="-180000" algn="ctr"/>
            <a:r>
              <a:rPr lang="ja-JP" altLang="en-US" sz="1600" b="1" dirty="0" smtClean="0">
                <a:solidFill>
                  <a:srgbClr val="FFFFFF"/>
                </a:solidFill>
              </a:rPr>
              <a:t>医療機能の強化のための評価</a:t>
            </a:r>
            <a:endParaRPr lang="ja-JP" altLang="en-US" sz="1600" b="1" dirty="0">
              <a:solidFill>
                <a:srgbClr val="FFFFFF"/>
              </a:solidFill>
            </a:endParaRPr>
          </a:p>
        </p:txBody>
      </p:sp>
      <p:sp>
        <p:nvSpPr>
          <p:cNvPr id="34" name="角丸四角形 33"/>
          <p:cNvSpPr/>
          <p:nvPr/>
        </p:nvSpPr>
        <p:spPr>
          <a:xfrm>
            <a:off x="6029996" y="3170824"/>
            <a:ext cx="3735106" cy="934553"/>
          </a:xfrm>
          <a:prstGeom prst="round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indent="-180000"/>
            <a:r>
              <a:rPr lang="ja-JP" altLang="en-US" sz="1400" dirty="0">
                <a:solidFill>
                  <a:prstClr val="black"/>
                </a:solidFill>
                <a:latin typeface="ＭＳ Ｐゴシック" panose="020B0600070205080204" pitchFamily="50" charset="-128"/>
              </a:rPr>
              <a:t>○　</a:t>
            </a:r>
            <a:r>
              <a:rPr lang="en-US" altLang="ja-JP" sz="1400" dirty="0">
                <a:solidFill>
                  <a:prstClr val="black"/>
                </a:solidFill>
                <a:latin typeface="ＭＳ Ｐゴシック" panose="020B0600070205080204" pitchFamily="50" charset="-128"/>
              </a:rPr>
              <a:t>7</a:t>
            </a:r>
            <a:r>
              <a:rPr lang="ja-JP" altLang="en-US" sz="1400" dirty="0">
                <a:solidFill>
                  <a:prstClr val="black"/>
                </a:solidFill>
                <a:latin typeface="ＭＳ Ｐゴシック" panose="020B0600070205080204" pitchFamily="50" charset="-128"/>
              </a:rPr>
              <a:t>対</a:t>
            </a:r>
            <a:r>
              <a:rPr lang="en-US" altLang="ja-JP" sz="1400" dirty="0">
                <a:solidFill>
                  <a:prstClr val="black"/>
                </a:solidFill>
                <a:latin typeface="ＭＳ Ｐゴシック" panose="020B0600070205080204" pitchFamily="50" charset="-128"/>
              </a:rPr>
              <a:t>1</a:t>
            </a:r>
            <a:r>
              <a:rPr lang="ja-JP" altLang="en-US" sz="1400" dirty="0">
                <a:solidFill>
                  <a:prstClr val="black"/>
                </a:solidFill>
                <a:latin typeface="ＭＳ Ｐゴシック" panose="020B0600070205080204" pitchFamily="50" charset="-128"/>
              </a:rPr>
              <a:t>病棟の在宅復帰率の基準の見直し</a:t>
            </a:r>
            <a:endParaRPr lang="en-US" altLang="ja-JP" sz="1400" dirty="0">
              <a:solidFill>
                <a:prstClr val="black"/>
              </a:solidFill>
              <a:latin typeface="ＭＳ Ｐゴシック" panose="020B0600070205080204" pitchFamily="50" charset="-128"/>
            </a:endParaRPr>
          </a:p>
          <a:p>
            <a:pPr marL="180000" indent="-180000"/>
            <a:r>
              <a:rPr lang="ja-JP" altLang="en-US" sz="1400" dirty="0">
                <a:solidFill>
                  <a:prstClr val="black"/>
                </a:solidFill>
                <a:latin typeface="ＭＳ Ｐゴシック" panose="020B0600070205080204" pitchFamily="50" charset="-128"/>
              </a:rPr>
              <a:t>○　看護職員・看護補助者の手厚い夜間配置を実施している医療機関の評価</a:t>
            </a:r>
            <a:endParaRPr lang="en-US" altLang="ja-JP" sz="1400" dirty="0">
              <a:solidFill>
                <a:prstClr val="black"/>
              </a:solidFill>
              <a:latin typeface="ＭＳ Ｐゴシック" panose="020B0600070205080204" pitchFamily="50" charset="-128"/>
            </a:endParaRPr>
          </a:p>
        </p:txBody>
      </p:sp>
      <p:pic>
        <p:nvPicPr>
          <p:cNvPr id="11" name="Picture 8" descr="C:\Users\SYUMB\AppData\Local\Microsoft\Windows\Temporary Internet Files\Content.IE5\7QUMZIRJ\MC900441738[1].png"/>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auto">
          <a:xfrm>
            <a:off x="4789790" y="5349327"/>
            <a:ext cx="1004218" cy="1004218"/>
          </a:xfrm>
          <a:prstGeom prst="rect">
            <a:avLst/>
          </a:prstGeom>
          <a:noFill/>
        </p:spPr>
      </p:pic>
      <p:sp>
        <p:nvSpPr>
          <p:cNvPr id="27" name="角丸四角形 26"/>
          <p:cNvSpPr/>
          <p:nvPr/>
        </p:nvSpPr>
        <p:spPr>
          <a:xfrm>
            <a:off x="219583" y="2037661"/>
            <a:ext cx="3852081" cy="921844"/>
          </a:xfrm>
          <a:prstGeom prst="round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indent="-180000"/>
            <a:r>
              <a:rPr lang="ja-JP" altLang="en-US" sz="1400" dirty="0" smtClean="0">
                <a:solidFill>
                  <a:prstClr val="black"/>
                </a:solidFill>
              </a:rPr>
              <a:t>○特定集中治療室用の「重症度、医療・看護必要度」の見直し</a:t>
            </a:r>
            <a:endParaRPr lang="en-US" altLang="ja-JP" sz="1400" dirty="0" smtClean="0">
              <a:solidFill>
                <a:prstClr val="black"/>
              </a:solidFill>
            </a:endParaRPr>
          </a:p>
          <a:p>
            <a:pPr marL="180000" indent="-180000"/>
            <a:r>
              <a:rPr lang="ja-JP" altLang="en-US" sz="1400" dirty="0" smtClean="0">
                <a:solidFill>
                  <a:prstClr val="black"/>
                </a:solidFill>
              </a:rPr>
              <a:t>○総合入院体制加算について、「重症度、医療・看護必要度」（</a:t>
            </a:r>
            <a:r>
              <a:rPr lang="en-US" altLang="ja-JP" sz="1400" dirty="0" smtClean="0">
                <a:solidFill>
                  <a:prstClr val="black"/>
                </a:solidFill>
              </a:rPr>
              <a:t>A</a:t>
            </a:r>
            <a:r>
              <a:rPr lang="ja-JP" altLang="en-US" sz="1400" dirty="0" err="1" smtClean="0">
                <a:solidFill>
                  <a:prstClr val="black"/>
                </a:solidFill>
              </a:rPr>
              <a:t>、</a:t>
            </a:r>
            <a:r>
              <a:rPr lang="en-US" altLang="ja-JP" sz="1400" dirty="0" smtClean="0">
                <a:solidFill>
                  <a:prstClr val="black"/>
                </a:solidFill>
              </a:rPr>
              <a:t>C</a:t>
            </a:r>
            <a:r>
              <a:rPr lang="ja-JP" altLang="en-US" sz="1400" dirty="0" smtClean="0">
                <a:solidFill>
                  <a:prstClr val="black"/>
                </a:solidFill>
              </a:rPr>
              <a:t>項目）の基準を導入</a:t>
            </a:r>
            <a:endParaRPr lang="en-US" altLang="ja-JP" sz="1400" dirty="0" smtClean="0">
              <a:solidFill>
                <a:prstClr val="black"/>
              </a:solidFill>
            </a:endParaRPr>
          </a:p>
        </p:txBody>
      </p:sp>
      <p:sp>
        <p:nvSpPr>
          <p:cNvPr id="28" name="角丸四角形 27"/>
          <p:cNvSpPr/>
          <p:nvPr/>
        </p:nvSpPr>
        <p:spPr>
          <a:xfrm>
            <a:off x="219580" y="3170824"/>
            <a:ext cx="3876790" cy="934553"/>
          </a:xfrm>
          <a:prstGeom prst="round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indent="-180000"/>
            <a:r>
              <a:rPr lang="ja-JP" altLang="en-US" sz="1400" dirty="0">
                <a:solidFill>
                  <a:prstClr val="black"/>
                </a:solidFill>
              </a:rPr>
              <a:t>○一般病棟用の「重症度、医療・看護必要度」の</a:t>
            </a:r>
            <a:r>
              <a:rPr lang="ja-JP" altLang="en-US" sz="1400" dirty="0" smtClean="0">
                <a:solidFill>
                  <a:prstClr val="black"/>
                </a:solidFill>
              </a:rPr>
              <a:t>見直し</a:t>
            </a:r>
            <a:endParaRPr lang="en-US" altLang="ja-JP" sz="1400" dirty="0" smtClean="0">
              <a:solidFill>
                <a:prstClr val="black"/>
              </a:solidFill>
            </a:endParaRPr>
          </a:p>
          <a:p>
            <a:pPr marL="180000" indent="-180000"/>
            <a:r>
              <a:rPr lang="ja-JP" altLang="en-US" sz="1400" dirty="0" smtClean="0">
                <a:solidFill>
                  <a:prstClr val="black"/>
                </a:solidFill>
              </a:rPr>
              <a:t>○重症</a:t>
            </a:r>
            <a:r>
              <a:rPr lang="ja-JP" altLang="en-US" sz="1400" dirty="0">
                <a:solidFill>
                  <a:prstClr val="black"/>
                </a:solidFill>
              </a:rPr>
              <a:t>患者を受け入れている</a:t>
            </a:r>
            <a:r>
              <a:rPr lang="en-US" altLang="ja-JP" sz="1400" dirty="0">
                <a:solidFill>
                  <a:prstClr val="black"/>
                </a:solidFill>
              </a:rPr>
              <a:t>10</a:t>
            </a:r>
            <a:r>
              <a:rPr lang="ja-JP" altLang="en-US" sz="1400" dirty="0">
                <a:solidFill>
                  <a:prstClr val="black"/>
                </a:solidFill>
              </a:rPr>
              <a:t>対</a:t>
            </a:r>
            <a:r>
              <a:rPr lang="en-US" altLang="ja-JP" sz="1400" dirty="0">
                <a:solidFill>
                  <a:prstClr val="black"/>
                </a:solidFill>
              </a:rPr>
              <a:t>1</a:t>
            </a:r>
            <a:r>
              <a:rPr lang="ja-JP" altLang="en-US" sz="1400" dirty="0">
                <a:solidFill>
                  <a:prstClr val="black"/>
                </a:solidFill>
              </a:rPr>
              <a:t>一般病棟を評価</a:t>
            </a:r>
            <a:endParaRPr lang="en-US" altLang="ja-JP" sz="1400" dirty="0">
              <a:solidFill>
                <a:prstClr val="black"/>
              </a:solidFill>
            </a:endParaRPr>
          </a:p>
        </p:txBody>
      </p:sp>
      <p:sp>
        <p:nvSpPr>
          <p:cNvPr id="30" name="角丸四角形 29"/>
          <p:cNvSpPr/>
          <p:nvPr/>
        </p:nvSpPr>
        <p:spPr>
          <a:xfrm>
            <a:off x="219618" y="5567902"/>
            <a:ext cx="3876789" cy="873157"/>
          </a:xfrm>
          <a:prstGeom prst="round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80000" indent="-180000"/>
            <a:r>
              <a:rPr lang="ja-JP" altLang="en-US" sz="1400" dirty="0">
                <a:solidFill>
                  <a:prstClr val="black"/>
                </a:solidFill>
              </a:rPr>
              <a:t>○　</a:t>
            </a:r>
            <a:r>
              <a:rPr lang="ja-JP" altLang="en-US" sz="1400" dirty="0" smtClean="0">
                <a:solidFill>
                  <a:prstClr val="black"/>
                </a:solidFill>
              </a:rPr>
              <a:t>療養</a:t>
            </a:r>
            <a:r>
              <a:rPr lang="ja-JP" altLang="en-US" sz="1400" dirty="0">
                <a:solidFill>
                  <a:prstClr val="black"/>
                </a:solidFill>
              </a:rPr>
              <a:t>病棟入院基本料２について、医療区分２・３の患者受入れを要件化</a:t>
            </a:r>
            <a:endParaRPr lang="en-US" altLang="ja-JP" sz="1400" dirty="0">
              <a:solidFill>
                <a:prstClr val="black"/>
              </a:solidFill>
            </a:endParaRPr>
          </a:p>
          <a:p>
            <a:pPr marL="180000" indent="-180000"/>
            <a:r>
              <a:rPr lang="ja-JP" altLang="en-US" sz="1400" dirty="0">
                <a:solidFill>
                  <a:prstClr val="black"/>
                </a:solidFill>
              </a:rPr>
              <a:t>○　療養</a:t>
            </a:r>
            <a:r>
              <a:rPr lang="ja-JP" altLang="en-US" sz="1400" dirty="0" smtClean="0">
                <a:solidFill>
                  <a:prstClr val="black"/>
                </a:solidFill>
              </a:rPr>
              <a:t>病棟における</a:t>
            </a:r>
            <a:r>
              <a:rPr lang="ja-JP" altLang="en-US" sz="1400" dirty="0">
                <a:solidFill>
                  <a:prstClr val="black"/>
                </a:solidFill>
              </a:rPr>
              <a:t>医療</a:t>
            </a:r>
            <a:r>
              <a:rPr lang="ja-JP" altLang="en-US" sz="1400" dirty="0" smtClean="0">
                <a:solidFill>
                  <a:prstClr val="black"/>
                </a:solidFill>
              </a:rPr>
              <a:t>区分２、３の患者像のよりきめ細かく適正な評価</a:t>
            </a:r>
            <a:endParaRPr lang="en-US" altLang="ja-JP" sz="1400" dirty="0">
              <a:solidFill>
                <a:prstClr val="black"/>
              </a:solidFill>
            </a:endParaRPr>
          </a:p>
        </p:txBody>
      </p:sp>
      <p:sp>
        <p:nvSpPr>
          <p:cNvPr id="4" name="正方形/長方形 3"/>
          <p:cNvSpPr/>
          <p:nvPr/>
        </p:nvSpPr>
        <p:spPr>
          <a:xfrm>
            <a:off x="452149" y="1586735"/>
            <a:ext cx="3411650" cy="304908"/>
          </a:xfrm>
          <a:prstGeom prst="rect">
            <a:avLst/>
          </a:prstGeom>
          <a:solidFill>
            <a:srgbClr val="2F7F95"/>
          </a:solidFill>
          <a:ln>
            <a:solidFill>
              <a:srgbClr val="2F7F95"/>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000" indent="-180000" algn="ctr"/>
            <a:r>
              <a:rPr lang="ja-JP" altLang="en-US" sz="1600" b="1" dirty="0">
                <a:solidFill>
                  <a:srgbClr val="FFFFFF"/>
                </a:solidFill>
              </a:rPr>
              <a:t>医療</a:t>
            </a:r>
            <a:r>
              <a:rPr lang="ja-JP" altLang="en-US" sz="1600" b="1" dirty="0" smtClean="0">
                <a:solidFill>
                  <a:srgbClr val="FFFFFF"/>
                </a:solidFill>
              </a:rPr>
              <a:t>機能ごとの患者像に応じた評価</a:t>
            </a:r>
            <a:endParaRPr lang="ja-JP" altLang="en-US" sz="1600" b="1" dirty="0">
              <a:solidFill>
                <a:srgbClr val="FFFFFF"/>
              </a:solidFill>
            </a:endParaRPr>
          </a:p>
        </p:txBody>
      </p:sp>
      <p:sp>
        <p:nvSpPr>
          <p:cNvPr id="36" name="角丸四角形 35"/>
          <p:cNvSpPr/>
          <p:nvPr/>
        </p:nvSpPr>
        <p:spPr>
          <a:xfrm>
            <a:off x="219618" y="4417613"/>
            <a:ext cx="3876789" cy="790757"/>
          </a:xfrm>
          <a:prstGeom prst="round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r>
              <a:rPr lang="ja-JP" altLang="en-US" sz="1400" dirty="0" smtClean="0">
                <a:solidFill>
                  <a:prstClr val="black"/>
                </a:solidFill>
              </a:rPr>
              <a:t>○　地域包括ケア病棟入院料の包括範囲から、手術・麻酔に係る費用を除外</a:t>
            </a:r>
            <a:endParaRPr lang="en-US" altLang="ja-JP" sz="1400" dirty="0" smtClean="0">
              <a:solidFill>
                <a:prstClr val="black"/>
              </a:solidFill>
            </a:endParaRPr>
          </a:p>
        </p:txBody>
      </p:sp>
      <p:sp>
        <p:nvSpPr>
          <p:cNvPr id="37" name="角丸四角形 36"/>
          <p:cNvSpPr/>
          <p:nvPr/>
        </p:nvSpPr>
        <p:spPr>
          <a:xfrm>
            <a:off x="6030113" y="5573448"/>
            <a:ext cx="3735107" cy="873157"/>
          </a:xfrm>
          <a:prstGeom prst="roundRect">
            <a:avLst/>
          </a:prstGeom>
          <a:no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r>
              <a:rPr lang="ja-JP" altLang="en-US" sz="1400" dirty="0" smtClean="0">
                <a:solidFill>
                  <a:prstClr val="black"/>
                </a:solidFill>
              </a:rPr>
              <a:t>○　療養病棟において、急性期等から受け入れた患者の在宅復帰をより適切に評価するよう、在宅復帰機能強化加算の要件を見直し</a:t>
            </a:r>
            <a:endParaRPr lang="en-US" altLang="ja-JP" sz="1400" dirty="0" smtClean="0">
              <a:solidFill>
                <a:prstClr val="black"/>
              </a:solidFill>
            </a:endParaRPr>
          </a:p>
        </p:txBody>
      </p:sp>
      <p:sp>
        <p:nvSpPr>
          <p:cNvPr id="3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４．入院</a:t>
            </a:r>
            <a:r>
              <a:rPr lang="ja-JP" altLang="en-US" kern="0" dirty="0">
                <a:solidFill>
                  <a:srgbClr val="000000"/>
                </a:solidFill>
                <a:latin typeface="Calibri"/>
                <a:ea typeface="ＭＳ Ｐゴシック"/>
              </a:rPr>
              <a:t>医療</a:t>
            </a:r>
            <a:r>
              <a:rPr lang="ja-JP" altLang="en-US" kern="0" dirty="0" smtClean="0">
                <a:solidFill>
                  <a:srgbClr val="000000"/>
                </a:solidFill>
                <a:latin typeface="Calibri"/>
                <a:ea typeface="ＭＳ Ｐゴシック"/>
              </a:rPr>
              <a:t>の機能分化・強化</a:t>
            </a:r>
            <a:endParaRPr lang="ja-JP" altLang="en-US" kern="0" dirty="0">
              <a:solidFill>
                <a:srgbClr val="000000"/>
              </a:solidFill>
              <a:latin typeface="Calibri"/>
              <a:ea typeface="ＭＳ Ｐゴシック"/>
            </a:endParaRPr>
          </a:p>
        </p:txBody>
      </p:sp>
      <p:sp>
        <p:nvSpPr>
          <p:cNvPr id="3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160</a:t>
            </a:fld>
            <a:endParaRPr lang="ja-JP" altLang="en-US" dirty="0">
              <a:solidFill>
                <a:prstClr val="black"/>
              </a:solidFill>
            </a:endParaRPr>
          </a:p>
        </p:txBody>
      </p:sp>
    </p:spTree>
    <p:extLst>
      <p:ext uri="{BB962C8B-B14F-4D97-AF65-F5344CB8AC3E}">
        <p14:creationId xmlns:p14="http://schemas.microsoft.com/office/powerpoint/2010/main" val="9501465"/>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03856" y="1027474"/>
            <a:ext cx="9745665" cy="5756441"/>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r>
              <a:rPr lang="ja-JP" altLang="en-US" sz="1600" dirty="0" smtClean="0">
                <a:solidFill>
                  <a:prstClr val="black"/>
                </a:solidFill>
                <a:latin typeface="ＭＳ Ｐゴシック" panose="020B0600070205080204" pitchFamily="50" charset="-128"/>
              </a:rPr>
              <a:t>  </a:t>
            </a:r>
            <a:r>
              <a:rPr lang="ja-JP" altLang="en-US" sz="1600" b="1" dirty="0" smtClean="0">
                <a:solidFill>
                  <a:prstClr val="black"/>
                </a:solidFill>
                <a:latin typeface="ＭＳ Ｐゴシック" panose="020B0600070205080204" pitchFamily="50" charset="-128"/>
              </a:rPr>
              <a:t>急性期に密度の高い医療を必要とする状態が適切に評価されるよう、一般病棟用の「重症度、医療・看護必要度」の項目・基準の見直しを行う</a:t>
            </a:r>
            <a:endParaRPr lang="en-US" altLang="ja-JP" sz="1600" b="1" dirty="0">
              <a:solidFill>
                <a:prstClr val="black"/>
              </a:solidFill>
              <a:latin typeface="ＭＳ Ｐゴシック" panose="020B0600070205080204" pitchFamily="50" charset="-128"/>
            </a:endParaRPr>
          </a:p>
        </p:txBody>
      </p:sp>
      <p:graphicFrame>
        <p:nvGraphicFramePr>
          <p:cNvPr id="18" name="表 17"/>
          <p:cNvGraphicFramePr>
            <a:graphicFrameLocks noGrp="1"/>
          </p:cNvGraphicFramePr>
          <p:nvPr>
            <p:extLst/>
          </p:nvPr>
        </p:nvGraphicFramePr>
        <p:xfrm>
          <a:off x="5166655" y="1610361"/>
          <a:ext cx="4600574" cy="5080000"/>
        </p:xfrm>
        <a:graphic>
          <a:graphicData uri="http://schemas.openxmlformats.org/drawingml/2006/table">
            <a:tbl>
              <a:tblPr firstRow="1" bandRow="1">
                <a:tableStyleId>{9DCAF9ED-07DC-4A11-8D7F-57B35C25682E}</a:tableStyleId>
              </a:tblPr>
              <a:tblGrid>
                <a:gridCol w="4600574"/>
              </a:tblGrid>
              <a:tr h="347411">
                <a:tc>
                  <a:txBody>
                    <a:bodyPr/>
                    <a:lstStyle/>
                    <a:p>
                      <a:pPr algn="ctr"/>
                      <a:r>
                        <a:rPr kumimoji="1" lang="ja-JP" altLang="en-US" sz="1200" dirty="0" smtClean="0">
                          <a:latin typeface="+mn-ea"/>
                          <a:ea typeface="+mn-ea"/>
                        </a:rPr>
                        <a:t>改定</a:t>
                      </a:r>
                      <a:endParaRPr kumimoji="1" lang="en-US" altLang="ja-JP" sz="1200" dirty="0" smtClean="0">
                        <a:latin typeface="+mn-ea"/>
                        <a:ea typeface="+mn-ea"/>
                      </a:endParaRPr>
                    </a:p>
                    <a:p>
                      <a:pPr algn="ctr"/>
                      <a:r>
                        <a:rPr kumimoji="1" lang="ja-JP" altLang="en-US" sz="900" dirty="0" smtClean="0">
                          <a:latin typeface="+mn-ea"/>
                          <a:ea typeface="+mn-ea"/>
                        </a:rPr>
                        <a:t>（一般病棟用重症度、医療・看護必要度に係る評価票）</a:t>
                      </a:r>
                      <a:endParaRPr kumimoji="1" lang="ja-JP" altLang="en-US" sz="900" dirty="0">
                        <a:latin typeface="+mn-ea"/>
                        <a:ea typeface="+mn-ea"/>
                      </a:endParaRPr>
                    </a:p>
                  </a:txBody>
                  <a:tcPr marL="99060" marR="99060" anchor="ctr"/>
                </a:tc>
              </a:tr>
              <a:tr h="369817">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該当基準</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点以上かつ</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B</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3</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点以上、</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A</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項目３点以上又は</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C</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項目１点以上</a:t>
                      </a:r>
                    </a:p>
                  </a:txBody>
                  <a:tcPr marL="99060" marR="99060" horzOverflow="overflow">
                    <a:solidFill>
                      <a:schemeClr val="accent2">
                        <a:lumMod val="20000"/>
                        <a:lumOff val="80000"/>
                      </a:schemeClr>
                    </a:solidFill>
                  </a:tcPr>
                </a:tc>
              </a:tr>
              <a:tr h="2114596">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１　創傷処置（</a:t>
                      </a:r>
                      <a:r>
                        <a:rPr kumimoji="1" lang="ja-JP" altLang="en-US" sz="10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メイリオ" pitchFamily="50" charset="-128"/>
                        </a:rPr>
                        <a:t>①創傷の処置（褥瘡の処置を除く）、②褥瘡の処置）</a:t>
                      </a:r>
                      <a:endPar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２　呼吸ケア（喀痰吸引のみの場合を除く）</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３　点滴ライン同時３本以上の管理</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４　心電図モニターの管理</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５　シリンジポンプの管理</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６　輸血や血液製剤の管理</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７　専門的な治療・処置</a:t>
                      </a: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① 抗悪性腫瘍剤の使用（注射剤のみ）、② 抗悪性腫瘍剤の内服の管理、</a:t>
                      </a:r>
                      <a:r>
                        <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a:r>
                      <a:br>
                        <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b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③ 麻薬の使用（注射剤のみ）、④ 麻薬の内服・貼付、坐剤の管理、</a:t>
                      </a:r>
                      <a:endPar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zh-TW"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⑤ 放射線治療、</a:t>
                      </a: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⑥ 免疫抑制剤の管理、⑦ 昇圧剤の使用（注射剤のみ）</a:t>
                      </a:r>
                      <a:endPar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⑧ 抗不整脈剤の使用（注射剤のみ）、⑨ 抗血栓塞栓薬の持続点滴の使用、</a:t>
                      </a:r>
                      <a:endPar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⑩ ドレナージの管理、</a:t>
                      </a:r>
                      <a:r>
                        <a:rPr kumimoji="1" lang="ja-JP" altLang="en-US" sz="9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⑪ 無菌治療室での治療</a:t>
                      </a:r>
                    </a:p>
                    <a:p>
                      <a:pPr marL="0" marR="0" lvl="0" indent="0" algn="l" defTabSz="914400" rtl="0" eaLnBrk="1" fontAlgn="base" latinLnBrk="0" hangingPunct="1">
                        <a:lnSpc>
                          <a:spcPct val="100000"/>
                        </a:lnSpc>
                        <a:spcBef>
                          <a:spcPts val="300"/>
                        </a:spcBef>
                        <a:spcAft>
                          <a:spcPct val="0"/>
                        </a:spcAft>
                        <a:buClrTx/>
                        <a:buSzTx/>
                        <a:buFontTx/>
                        <a:buNone/>
                        <a:tabLst/>
                        <a:defRPr/>
                      </a:pPr>
                      <a:r>
                        <a:rPr kumimoji="1" lang="ja-JP" altLang="en-US" sz="1000" b="1"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8</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救急搬送後の患者</a:t>
                      </a:r>
                    </a:p>
                  </a:txBody>
                  <a:tcPr marL="99060" marR="99060" horzOverflow="overflow"/>
                </a:tc>
              </a:tr>
              <a:tr h="81851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B</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 </a:t>
                      </a:r>
                      <a:endPar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９</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寝返り　　　　</a:t>
                      </a:r>
                      <a:r>
                        <a:rPr kumimoji="1" lang="ja-JP" altLang="en-US" sz="1000" b="0" i="0" u="none" strike="dbl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起き上がり</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（削除）</a:t>
                      </a:r>
                      <a:r>
                        <a:rPr kumimoji="1" lang="ja-JP" altLang="en-US" sz="1000" b="0"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ja-JP" altLang="en-US" sz="1000" b="0" i="0" u="none" strike="dbl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座位保持</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（削除）</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10</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移乗</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11</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口腔清潔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12</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食事摂取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13</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衣服の着脱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14</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危険行動</a:t>
                      </a:r>
                      <a:r>
                        <a:rPr kumimoji="1" lang="ja-JP" altLang="en-US" sz="1000" b="1" i="0" u="none" strike="noStrike" cap="none" normalizeH="0" baseline="0" dirty="0" smtClean="0">
                          <a:ln>
                            <a:noFill/>
                          </a:ln>
                          <a:solidFill>
                            <a:schemeClr val="accent5"/>
                          </a:solidFill>
                          <a:effectLst/>
                          <a:latin typeface="ＭＳ Ｐゴシック" panose="020B0600070205080204" pitchFamily="50" charset="-128"/>
                          <a:ea typeface="ＭＳ Ｐゴシック" panose="020B0600070205080204" pitchFamily="50" charset="-128"/>
                          <a:cs typeface="メイリオ" pitchFamily="50" charset="-128"/>
                        </a:rPr>
                        <a:t>　</a:t>
                      </a:r>
                      <a:endParaRPr kumimoji="1" lang="en-US" altLang="ja-JP" sz="1000" b="1" i="0" u="none" strike="noStrike" cap="none" normalizeH="0" baseline="0" dirty="0" smtClean="0">
                        <a:ln>
                          <a:noFill/>
                        </a:ln>
                        <a:solidFill>
                          <a:schemeClr val="accent5"/>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1" i="0" u="none" strike="noStrike" cap="none" normalizeH="0" baseline="0" dirty="0" smtClean="0">
                          <a:ln>
                            <a:noFill/>
                          </a:ln>
                          <a:solidFill>
                            <a:schemeClr val="accent5"/>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15</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診療・療養上の指示が通じる</a:t>
                      </a:r>
                    </a:p>
                  </a:txBody>
                  <a:tcPr marL="99060" marR="99060" horzOverflow="overflow">
                    <a:solidFill>
                      <a:schemeClr val="accent2">
                        <a:lumMod val="20000"/>
                        <a:lumOff val="80000"/>
                      </a:schemeClr>
                    </a:solidFill>
                  </a:tcPr>
                </a:tc>
              </a:tr>
              <a:tr h="936625">
                <a:tc>
                  <a:txBody>
                    <a:bodyPr/>
                    <a:lstStyle/>
                    <a:p>
                      <a:pPr marL="0" marR="0" lvl="0" indent="0" algn="l" defTabSz="914400" rtl="0" eaLnBrk="1" fontAlgn="base" latinLnBrk="0" hangingPunct="1">
                        <a:lnSpc>
                          <a:spcPct val="100000"/>
                        </a:lnSpc>
                        <a:spcBef>
                          <a:spcPts val="200"/>
                        </a:spcBef>
                        <a:spcAft>
                          <a:spcPct val="0"/>
                        </a:spcAft>
                        <a:buClrTx/>
                        <a:buSzTx/>
                        <a:buFontTx/>
                        <a:buNone/>
                        <a:tabLst/>
                        <a:defRPr/>
                      </a:pP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C</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項目］</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16</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開頭の手術 </a:t>
                      </a:r>
                      <a:r>
                        <a:rPr kumimoji="1" lang="ja-JP" altLang="en-US" sz="1000" b="1"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17</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開胸の手術</a:t>
                      </a:r>
                      <a:r>
                        <a:rPr kumimoji="1" lang="ja-JP" altLang="en-US" sz="1000" b="1"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18</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開腹の手術</a:t>
                      </a:r>
                      <a:r>
                        <a:rPr kumimoji="1" lang="ja-JP" altLang="en-US" sz="1000" b="1"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endParaRPr kumimoji="1" lang="en-US" altLang="ja-JP" sz="1000" b="1"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200"/>
                        </a:spcBef>
                        <a:spcAft>
                          <a:spcPct val="0"/>
                        </a:spcAft>
                        <a:buClrTx/>
                        <a:buSzTx/>
                        <a:buFontTx/>
                        <a:buNone/>
                        <a:tabLst/>
                      </a:pPr>
                      <a:r>
                        <a:rPr kumimoji="1" lang="en-US" altLang="ja-JP" sz="1000" b="1"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19</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骨の観血的手術</a:t>
                      </a:r>
                      <a:r>
                        <a:rPr kumimoji="1" lang="ja-JP" altLang="en-US" sz="1000" b="1"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20</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胸腔鏡・腹腔鏡手術</a:t>
                      </a:r>
                      <a:endPar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200"/>
                        </a:spcBef>
                        <a:spcAft>
                          <a:spcPct val="0"/>
                        </a:spcAft>
                        <a:buClrTx/>
                        <a:buSzTx/>
                        <a:buFontTx/>
                        <a:buNone/>
                        <a:tabLst/>
                      </a:pPr>
                      <a:r>
                        <a:rPr kumimoji="1" lang="en-US" altLang="ja-JP" sz="1000" b="1"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21</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全身麻酔・脊椎麻酔の手術</a:t>
                      </a:r>
                      <a:r>
                        <a:rPr kumimoji="1" lang="ja-JP" altLang="en-US" sz="1000" b="1" i="0" u="none"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22</a:t>
                      </a:r>
                      <a:r>
                        <a:rPr kumimoji="1" lang="ja-JP" altLang="en-US" sz="10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　救命等に係る内科的治療</a:t>
                      </a:r>
                      <a:r>
                        <a:rPr kumimoji="1" lang="en-US" altLang="ja-JP" sz="1000" b="1" i="0" u="none" strike="noStrike" cap="none" normalizeH="0" baseline="0" dirty="0" smtClean="0">
                          <a:ln>
                            <a:noFill/>
                          </a:ln>
                          <a:solidFill>
                            <a:srgbClr val="FF0000"/>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ja-JP" altLang="en-US" sz="1000" b="1" i="0" u="none" strike="noStrike" cap="none" normalizeH="0" baseline="0" dirty="0" smtClean="0">
                        <a:ln>
                          <a:noFill/>
                        </a:ln>
                        <a:solidFill>
                          <a:srgbClr val="FF0000"/>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tc>
              </a:tr>
            </a:tbl>
          </a:graphicData>
        </a:graphic>
      </p:graphicFrame>
      <p:graphicFrame>
        <p:nvGraphicFramePr>
          <p:cNvPr id="30" name="表 29"/>
          <p:cNvGraphicFramePr>
            <a:graphicFrameLocks noGrp="1"/>
          </p:cNvGraphicFramePr>
          <p:nvPr>
            <p:extLst/>
          </p:nvPr>
        </p:nvGraphicFramePr>
        <p:xfrm>
          <a:off x="205886" y="1619252"/>
          <a:ext cx="4267640" cy="4115917"/>
        </p:xfrm>
        <a:graphic>
          <a:graphicData uri="http://schemas.openxmlformats.org/drawingml/2006/table">
            <a:tbl>
              <a:tblPr firstRow="1" bandRow="1">
                <a:tableStyleId>{FABFCF23-3B69-468F-B69F-88F6DE6A72F2}</a:tableStyleId>
              </a:tblPr>
              <a:tblGrid>
                <a:gridCol w="4267640"/>
              </a:tblGrid>
              <a:tr h="422134">
                <a:tc>
                  <a:txBody>
                    <a:bodyPr/>
                    <a:lstStyle/>
                    <a:p>
                      <a:pPr algn="ctr"/>
                      <a:r>
                        <a:rPr kumimoji="1" lang="ja-JP" altLang="en-US" sz="1200" dirty="0" smtClean="0">
                          <a:latin typeface="+mn-ea"/>
                          <a:ea typeface="+mn-ea"/>
                        </a:rPr>
                        <a:t>現行</a:t>
                      </a:r>
                      <a:endParaRPr kumimoji="1" lang="en-US" altLang="ja-JP" sz="1200" dirty="0" smtClean="0">
                        <a:latin typeface="+mn-ea"/>
                        <a:ea typeface="+mn-ea"/>
                      </a:endParaRPr>
                    </a:p>
                    <a:p>
                      <a:pPr algn="ctr"/>
                      <a:r>
                        <a:rPr kumimoji="1" lang="ja-JP" altLang="en-US" sz="900" dirty="0" smtClean="0">
                          <a:latin typeface="+mn-ea"/>
                          <a:ea typeface="+mn-ea"/>
                        </a:rPr>
                        <a:t>（一般病棟用重症度、医療・看護必要度に係る評価票）</a:t>
                      </a:r>
                      <a:endParaRPr kumimoji="1" lang="ja-JP" altLang="en-US" sz="900" dirty="0">
                        <a:latin typeface="+mn-ea"/>
                        <a:ea typeface="+mn-ea"/>
                      </a:endParaRPr>
                    </a:p>
                  </a:txBody>
                  <a:tcPr marL="99060" marR="99060" anchor="ctr"/>
                </a:tc>
              </a:tr>
              <a:tr h="394329">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該当基準</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2</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点以上かつ</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B</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3</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点以上</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solidFill>
                      <a:schemeClr val="accent1">
                        <a:lumMod val="20000"/>
                        <a:lumOff val="80000"/>
                      </a:schemeClr>
                    </a:solidFill>
                  </a:tcPr>
                </a:tc>
              </a:tr>
              <a:tr h="2472042">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a:t>
                      </a: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a:t>
                      </a:r>
                      <a:endParaRPr kumimoji="1" lang="en-US" altLang="ja-JP"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１　創傷処置（①創傷の処置（褥瘡の処置を除く），②褥瘡の処置）</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２　呼吸ケア（喀痰吸引のみの場合を除く）</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３　点滴ライン同時３本以上の管理</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４　心電図モニターの管理</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５　シリンジポンプの管理</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６　輸血や血液製剤の管理</a:t>
                      </a:r>
                    </a:p>
                    <a:p>
                      <a:pPr marL="0" marR="0" lvl="0" indent="0" algn="l" defTabSz="914400" rtl="0" eaLnBrk="1" fontAlgn="base" latinLnBrk="0" hangingPunct="1">
                        <a:lnSpc>
                          <a:spcPct val="100000"/>
                        </a:lnSpc>
                        <a:spcBef>
                          <a:spcPts val="200"/>
                        </a:spcBef>
                        <a:spcAft>
                          <a:spcPct val="0"/>
                        </a:spcAft>
                        <a:buClrTx/>
                        <a:buSzTx/>
                        <a:buFontTx/>
                        <a:buNone/>
                        <a:tabLst/>
                      </a:pPr>
                      <a:r>
                        <a:rPr kumimoji="1" lang="ja-JP" altLang="en-US" sz="10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７　専門的な治療・処置</a:t>
                      </a: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① 抗悪性腫瘍剤の使用（注射剤のみ）、② 抗悪性腫瘍剤の内服の管理、</a:t>
                      </a:r>
                      <a:r>
                        <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a:r>
                      <a:br>
                        <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b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③ 麻薬の使用（注射剤のみ）、④ 麻薬の内服・貼付、坐剤の管理、</a:t>
                      </a:r>
                      <a:endPar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a:t>
                      </a:r>
                      <a:r>
                        <a:rPr kumimoji="1" lang="zh-TW"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⑤ 放射線治療、</a:t>
                      </a: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⑥ 免疫抑制剤の管理、</a:t>
                      </a:r>
                      <a:endPar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⑦ 昇圧剤の使用（注射剤のみ）、⑧ 抗不整脈剤の使用（注射剤のみ）、</a:t>
                      </a:r>
                      <a:r>
                        <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a:r>
                      <a:br>
                        <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br>
                      <a:r>
                        <a:rPr kumimoji="1" lang="ja-JP" altLang="en-US"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⑨ 抗血栓塞栓薬の持続点滴の使用、⑩ ドレナージの管理</a:t>
                      </a:r>
                      <a:endParaRPr kumimoji="1" lang="en-US" altLang="ja-JP" sz="9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r>
              <a:tr h="825501">
                <a:tc>
                  <a: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a:t>
                      </a:r>
                      <a:r>
                        <a:rPr kumimoji="1" lang="en-US" altLang="ja-JP" sz="1000" b="0" i="0" u="none" strike="noStrike" cap="none" normalizeH="0" baseline="0" dirty="0" smtClean="0">
                          <a:ln>
                            <a:noFill/>
                          </a:ln>
                          <a:solidFill>
                            <a:schemeClr val="tx1"/>
                          </a:solidFill>
                          <a:effectLst/>
                          <a:latin typeface="+mn-ea"/>
                          <a:ea typeface="+mn-ea"/>
                          <a:cs typeface="メイリオ" pitchFamily="50" charset="-128"/>
                        </a:rPr>
                        <a:t>B</a:t>
                      </a: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項目］ </a:t>
                      </a:r>
                      <a:endParaRPr kumimoji="1" lang="en-US" altLang="ja-JP" sz="1000" b="0" i="0" u="none" strike="noStrike" cap="none" normalizeH="0" baseline="0" dirty="0" smtClean="0">
                        <a:ln>
                          <a:noFill/>
                        </a:ln>
                        <a:solidFill>
                          <a:schemeClr val="tx1"/>
                        </a:solidFill>
                        <a:effectLst/>
                        <a:latin typeface="+mn-ea"/>
                        <a:ea typeface="+mn-ea"/>
                        <a:cs typeface="メイリオ"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   ８　寝返り　　　　　      　９　起き上がり　　　　　　</a:t>
                      </a:r>
                      <a:r>
                        <a:rPr kumimoji="1" lang="en-US" altLang="ja-JP" sz="1000" b="0" i="0" u="none" strike="noStrike" cap="none" normalizeH="0" baseline="0" dirty="0" smtClean="0">
                          <a:ln>
                            <a:noFill/>
                          </a:ln>
                          <a:solidFill>
                            <a:schemeClr val="tx1"/>
                          </a:solidFill>
                          <a:effectLst/>
                          <a:latin typeface="+mn-ea"/>
                          <a:ea typeface="+mn-ea"/>
                          <a:cs typeface="メイリオ" pitchFamily="50" charset="-128"/>
                        </a:rPr>
                        <a:t>10</a:t>
                      </a: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　座位保持　　　      　  　</a:t>
                      </a:r>
                      <a:endParaRPr kumimoji="1" lang="en-US" altLang="ja-JP" sz="1000" b="0" i="0" u="none" strike="noStrike" cap="none" normalizeH="0" baseline="0" dirty="0" smtClean="0">
                        <a:ln>
                          <a:noFill/>
                        </a:ln>
                        <a:solidFill>
                          <a:schemeClr val="tx1"/>
                        </a:solidFill>
                        <a:effectLst/>
                        <a:latin typeface="+mn-ea"/>
                        <a:ea typeface="+mn-ea"/>
                        <a:cs typeface="メイリオ" pitchFamily="50" charset="-128"/>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　</a:t>
                      </a:r>
                      <a:r>
                        <a:rPr kumimoji="1" lang="en-US" altLang="ja-JP" sz="1000" b="0" i="0" u="none" strike="noStrike" cap="none" normalizeH="0" baseline="0" dirty="0" smtClean="0">
                          <a:ln>
                            <a:noFill/>
                          </a:ln>
                          <a:solidFill>
                            <a:schemeClr val="tx1"/>
                          </a:solidFill>
                          <a:effectLst/>
                          <a:latin typeface="+mn-ea"/>
                          <a:ea typeface="+mn-ea"/>
                          <a:cs typeface="メイリオ" pitchFamily="50" charset="-128"/>
                        </a:rPr>
                        <a:t>11</a:t>
                      </a: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　移乗　　　　　　　　　　</a:t>
                      </a:r>
                      <a:r>
                        <a:rPr kumimoji="1" lang="en-US" altLang="ja-JP" sz="1000" b="0" i="0" u="none" strike="noStrike" cap="none" normalizeH="0" baseline="0" dirty="0" smtClean="0">
                          <a:ln>
                            <a:noFill/>
                          </a:ln>
                          <a:solidFill>
                            <a:schemeClr val="tx1"/>
                          </a:solidFill>
                          <a:effectLst/>
                          <a:latin typeface="+mn-ea"/>
                          <a:ea typeface="+mn-ea"/>
                          <a:cs typeface="メイリオ" pitchFamily="50" charset="-128"/>
                        </a:rPr>
                        <a:t>12</a:t>
                      </a: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　口腔清潔　　     　  </a:t>
                      </a:r>
                      <a:r>
                        <a:rPr kumimoji="1" lang="en-US" altLang="ja-JP" sz="1000" b="0" i="0" u="none" strike="noStrike" cap="none" normalizeH="0" baseline="0" dirty="0" smtClean="0">
                          <a:ln>
                            <a:noFill/>
                          </a:ln>
                          <a:solidFill>
                            <a:schemeClr val="tx1"/>
                          </a:solidFill>
                          <a:effectLst/>
                          <a:latin typeface="+mn-ea"/>
                          <a:ea typeface="+mn-ea"/>
                          <a:cs typeface="メイリオ" pitchFamily="50" charset="-128"/>
                        </a:rPr>
                        <a:t>13</a:t>
                      </a: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　食事摂取</a:t>
                      </a:r>
                    </a:p>
                    <a:p>
                      <a:pPr marL="0" marR="0" lvl="0" indent="0" algn="l" defTabSz="914400" rtl="0" eaLnBrk="0" fontAlgn="base" latinLnBrk="0" hangingPunct="0">
                        <a:lnSpc>
                          <a:spcPct val="100000"/>
                        </a:lnSpc>
                        <a:spcBef>
                          <a:spcPct val="0"/>
                        </a:spcBef>
                        <a:spcAft>
                          <a:spcPct val="0"/>
                        </a:spcAft>
                        <a:buClrTx/>
                        <a:buSzTx/>
                        <a:buFontTx/>
                        <a:buNone/>
                        <a:tabLst/>
                        <a:defRPr/>
                      </a:pP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　</a:t>
                      </a:r>
                      <a:r>
                        <a:rPr kumimoji="1" lang="en-US" altLang="ja-JP" sz="1000" b="0" i="0" u="none" strike="noStrike" cap="none" normalizeH="0" baseline="0" dirty="0" smtClean="0">
                          <a:ln>
                            <a:noFill/>
                          </a:ln>
                          <a:solidFill>
                            <a:schemeClr val="tx1"/>
                          </a:solidFill>
                          <a:effectLst/>
                          <a:latin typeface="+mn-ea"/>
                          <a:ea typeface="+mn-ea"/>
                          <a:cs typeface="メイリオ" pitchFamily="50" charset="-128"/>
                        </a:rPr>
                        <a:t>14</a:t>
                      </a:r>
                      <a:r>
                        <a:rPr kumimoji="1" lang="ja-JP" altLang="en-US" sz="1000" b="0" i="0" u="none" strike="noStrike" cap="none" normalizeH="0" baseline="0" dirty="0" smtClean="0">
                          <a:ln>
                            <a:noFill/>
                          </a:ln>
                          <a:solidFill>
                            <a:schemeClr val="tx1"/>
                          </a:solidFill>
                          <a:effectLst/>
                          <a:latin typeface="+mn-ea"/>
                          <a:ea typeface="+mn-ea"/>
                          <a:cs typeface="メイリオ" pitchFamily="50" charset="-128"/>
                        </a:rPr>
                        <a:t>　衣服の着脱</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solidFill>
                      <a:schemeClr val="accent1">
                        <a:lumMod val="20000"/>
                        <a:lumOff val="80000"/>
                      </a:schemeClr>
                    </a:solidFill>
                  </a:tcPr>
                </a:tc>
              </a:tr>
            </a:tbl>
          </a:graphicData>
        </a:graphic>
      </p:graphicFrame>
      <p:sp>
        <p:nvSpPr>
          <p:cNvPr id="10" name="Rectangle 36"/>
          <p:cNvSpPr>
            <a:spLocks noChangeArrowheads="1"/>
          </p:cNvSpPr>
          <p:nvPr/>
        </p:nvSpPr>
        <p:spPr bwMode="auto">
          <a:xfrm>
            <a:off x="103855" y="665596"/>
            <a:ext cx="6459209"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（１）一般</a:t>
            </a:r>
            <a:r>
              <a:rPr lang="ja-JP" altLang="en-US" sz="2000" dirty="0">
                <a:solidFill>
                  <a:prstClr val="black"/>
                </a:solidFill>
              </a:rPr>
              <a:t>病棟用</a:t>
            </a:r>
            <a:r>
              <a:rPr lang="ja-JP" altLang="en-US" sz="2000" dirty="0" smtClean="0">
                <a:solidFill>
                  <a:prstClr val="black"/>
                </a:solidFill>
              </a:rPr>
              <a:t>の「重症度</a:t>
            </a:r>
            <a:r>
              <a:rPr lang="ja-JP" altLang="en-US" sz="2000" dirty="0">
                <a:solidFill>
                  <a:prstClr val="black"/>
                </a:solidFill>
              </a:rPr>
              <a:t>、医療・看護</a:t>
            </a:r>
            <a:r>
              <a:rPr lang="ja-JP" altLang="en-US" sz="2000" dirty="0" smtClean="0">
                <a:solidFill>
                  <a:prstClr val="black"/>
                </a:solidFill>
              </a:rPr>
              <a:t>必要度」の</a:t>
            </a:r>
            <a:r>
              <a:rPr lang="ja-JP" altLang="en-US" sz="2000" dirty="0">
                <a:solidFill>
                  <a:prstClr val="black"/>
                </a:solidFill>
              </a:rPr>
              <a:t>見直し</a:t>
            </a: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9" name="右矢印 8"/>
          <p:cNvSpPr/>
          <p:nvPr/>
        </p:nvSpPr>
        <p:spPr>
          <a:xfrm>
            <a:off x="4665004" y="3116520"/>
            <a:ext cx="370115"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テキスト ボックス 11"/>
          <p:cNvSpPr txBox="1"/>
          <p:nvPr/>
        </p:nvSpPr>
        <p:spPr>
          <a:xfrm>
            <a:off x="164979" y="5877272"/>
            <a:ext cx="5014456" cy="861774"/>
          </a:xfrm>
          <a:prstGeom prst="rect">
            <a:avLst/>
          </a:prstGeom>
          <a:noFill/>
        </p:spPr>
        <p:txBody>
          <a:bodyPr wrap="square" rtlCol="0">
            <a:spAutoFit/>
          </a:bodyPr>
          <a:lstStyle/>
          <a:p>
            <a:pPr>
              <a:lnSpc>
                <a:spcPts val="1000"/>
              </a:lnSpc>
            </a:pPr>
            <a:r>
              <a:rPr lang="ja-JP" altLang="en-US" sz="1000" b="1" dirty="0" smtClean="0">
                <a:solidFill>
                  <a:prstClr val="black"/>
                </a:solidFill>
                <a:latin typeface="ＭＳ Ｐゴシック"/>
              </a:rPr>
              <a:t>① 経皮的血管内治療</a:t>
            </a:r>
            <a:r>
              <a:rPr lang="ja-JP" altLang="en-US" sz="1000" dirty="0" smtClean="0">
                <a:solidFill>
                  <a:prstClr val="black"/>
                </a:solidFill>
                <a:latin typeface="ＭＳ Ｐゴシック"/>
              </a:rPr>
              <a:t>：経</a:t>
            </a:r>
            <a:r>
              <a:rPr lang="ja-JP" altLang="en-US" sz="1000" dirty="0">
                <a:solidFill>
                  <a:prstClr val="black"/>
                </a:solidFill>
                <a:latin typeface="ＭＳ Ｐゴシック"/>
              </a:rPr>
              <a:t>皮</a:t>
            </a:r>
            <a:r>
              <a:rPr lang="ja-JP" altLang="en-US" sz="1000" dirty="0" smtClean="0">
                <a:solidFill>
                  <a:prstClr val="black"/>
                </a:solidFill>
                <a:latin typeface="ＭＳ Ｐゴシック"/>
              </a:rPr>
              <a:t>的な脳血管内治療、</a:t>
            </a:r>
            <a:r>
              <a:rPr lang="en-US" altLang="ja-JP" sz="1000" dirty="0" smtClean="0">
                <a:solidFill>
                  <a:prstClr val="black"/>
                </a:solidFill>
                <a:latin typeface="ＭＳ Ｐゴシック"/>
              </a:rPr>
              <a:t>t-PA</a:t>
            </a:r>
            <a:r>
              <a:rPr lang="ja-JP" altLang="en-US" sz="1000" dirty="0" smtClean="0">
                <a:solidFill>
                  <a:prstClr val="black"/>
                </a:solidFill>
                <a:latin typeface="ＭＳ Ｐゴシック"/>
              </a:rPr>
              <a:t>療法、冠動脈カテーテル治療、</a:t>
            </a:r>
            <a:endParaRPr lang="en-US" altLang="ja-JP" sz="1000" dirty="0" smtClean="0">
              <a:solidFill>
                <a:prstClr val="black"/>
              </a:solidFill>
              <a:latin typeface="ＭＳ Ｐゴシック"/>
            </a:endParaRPr>
          </a:p>
          <a:p>
            <a:pPr>
              <a:lnSpc>
                <a:spcPts val="1000"/>
              </a:lnSpc>
            </a:pPr>
            <a:r>
              <a:rPr lang="en-US" altLang="ja-JP" sz="1000" dirty="0">
                <a:solidFill>
                  <a:prstClr val="black"/>
                </a:solidFill>
                <a:latin typeface="ＭＳ Ｐゴシック"/>
              </a:rPr>
              <a:t> </a:t>
            </a:r>
            <a:r>
              <a:rPr lang="en-US" altLang="ja-JP" sz="1000" dirty="0" smtClean="0">
                <a:solidFill>
                  <a:prstClr val="black"/>
                </a:solidFill>
                <a:latin typeface="ＭＳ Ｐゴシック"/>
              </a:rPr>
              <a:t>                           </a:t>
            </a:r>
            <a:r>
              <a:rPr lang="ja-JP" altLang="en-US" sz="1000" dirty="0" smtClean="0">
                <a:solidFill>
                  <a:prstClr val="black"/>
                </a:solidFill>
                <a:latin typeface="ＭＳ Ｐゴシック"/>
              </a:rPr>
              <a:t>胸部若しくは腹部のステント挿入術、選択的血管塞栓による止血術</a:t>
            </a:r>
            <a:endParaRPr lang="en-US" altLang="ja-JP" sz="1000" dirty="0" smtClean="0">
              <a:solidFill>
                <a:prstClr val="black"/>
              </a:solidFill>
              <a:latin typeface="ＭＳ Ｐゴシック"/>
            </a:endParaRPr>
          </a:p>
          <a:p>
            <a:pPr>
              <a:lnSpc>
                <a:spcPts val="1000"/>
              </a:lnSpc>
            </a:pPr>
            <a:r>
              <a:rPr lang="ja-JP" altLang="en-US" sz="1000" b="1" dirty="0" smtClean="0">
                <a:solidFill>
                  <a:prstClr val="black"/>
                </a:solidFill>
                <a:latin typeface="ＭＳ Ｐゴシック"/>
              </a:rPr>
              <a:t>② 経皮的心筋焼灼術</a:t>
            </a:r>
            <a:r>
              <a:rPr lang="ja-JP" altLang="en-US" sz="1000" dirty="0" smtClean="0">
                <a:solidFill>
                  <a:prstClr val="black"/>
                </a:solidFill>
                <a:latin typeface="ＭＳ Ｐゴシック"/>
              </a:rPr>
              <a:t>：経皮的心筋焼灼術、体外ペースメーキング術、</a:t>
            </a:r>
            <a:endParaRPr lang="en-US" altLang="ja-JP" sz="1000" dirty="0" smtClean="0">
              <a:solidFill>
                <a:prstClr val="black"/>
              </a:solidFill>
              <a:latin typeface="ＭＳ Ｐゴシック"/>
            </a:endParaRPr>
          </a:p>
          <a:p>
            <a:pPr>
              <a:lnSpc>
                <a:spcPts val="1000"/>
              </a:lnSpc>
            </a:pPr>
            <a:r>
              <a:rPr lang="en-US" altLang="ja-JP" sz="1000" dirty="0">
                <a:solidFill>
                  <a:prstClr val="black"/>
                </a:solidFill>
                <a:latin typeface="ＭＳ Ｐゴシック"/>
              </a:rPr>
              <a:t> </a:t>
            </a:r>
            <a:r>
              <a:rPr lang="en-US" altLang="ja-JP" sz="1000" dirty="0" smtClean="0">
                <a:solidFill>
                  <a:prstClr val="black"/>
                </a:solidFill>
                <a:latin typeface="ＭＳ Ｐゴシック"/>
              </a:rPr>
              <a:t>                                                                </a:t>
            </a:r>
            <a:r>
              <a:rPr lang="ja-JP" altLang="en-US" sz="1000" dirty="0" smtClean="0">
                <a:solidFill>
                  <a:prstClr val="black"/>
                </a:solidFill>
                <a:latin typeface="ＭＳ Ｐゴシック"/>
              </a:rPr>
              <a:t>ペースメーカー移植術、除細動器移植術</a:t>
            </a:r>
            <a:endParaRPr lang="en-US" altLang="ja-JP" sz="1000" dirty="0" smtClean="0">
              <a:solidFill>
                <a:prstClr val="black"/>
              </a:solidFill>
              <a:latin typeface="ＭＳ Ｐゴシック"/>
            </a:endParaRPr>
          </a:p>
          <a:p>
            <a:pPr>
              <a:lnSpc>
                <a:spcPts val="1000"/>
              </a:lnSpc>
            </a:pPr>
            <a:r>
              <a:rPr lang="ja-JP" altLang="en-US" sz="1000" b="1" dirty="0" smtClean="0">
                <a:solidFill>
                  <a:prstClr val="black"/>
                </a:solidFill>
                <a:latin typeface="ＭＳ Ｐゴシック"/>
              </a:rPr>
              <a:t>③ 侵襲的な消化器治療</a:t>
            </a:r>
            <a:r>
              <a:rPr lang="ja-JP" altLang="en-US" sz="1000" dirty="0" smtClean="0">
                <a:solidFill>
                  <a:prstClr val="black"/>
                </a:solidFill>
                <a:latin typeface="ＭＳ Ｐゴシック"/>
              </a:rPr>
              <a:t>：</a:t>
            </a:r>
            <a:r>
              <a:rPr lang="ja-JP" altLang="en-US" sz="1000" dirty="0">
                <a:solidFill>
                  <a:prstClr val="black"/>
                </a:solidFill>
                <a:latin typeface="ＭＳ Ｐゴシック"/>
              </a:rPr>
              <a:t>内視鏡</a:t>
            </a:r>
            <a:r>
              <a:rPr lang="ja-JP" altLang="en-US" sz="1000" dirty="0" smtClean="0">
                <a:solidFill>
                  <a:prstClr val="black"/>
                </a:solidFill>
                <a:latin typeface="ＭＳ Ｐゴシック"/>
              </a:rPr>
              <a:t>による胆嚢・膵臓に係る治療、内視鏡的早期悪性腫瘍粘 </a:t>
            </a:r>
            <a:endParaRPr lang="en-US" altLang="ja-JP" sz="1000" dirty="0" smtClean="0">
              <a:solidFill>
                <a:prstClr val="black"/>
              </a:solidFill>
              <a:latin typeface="ＭＳ Ｐゴシック"/>
            </a:endParaRPr>
          </a:p>
          <a:p>
            <a:pPr>
              <a:lnSpc>
                <a:spcPts val="1000"/>
              </a:lnSpc>
            </a:pPr>
            <a:r>
              <a:rPr lang="en-US" altLang="ja-JP" sz="1000" dirty="0">
                <a:solidFill>
                  <a:prstClr val="black"/>
                </a:solidFill>
                <a:latin typeface="ＭＳ Ｐゴシック"/>
              </a:rPr>
              <a:t> </a:t>
            </a:r>
            <a:r>
              <a:rPr lang="en-US" altLang="ja-JP" sz="1000" dirty="0" smtClean="0">
                <a:solidFill>
                  <a:prstClr val="black"/>
                </a:solidFill>
                <a:latin typeface="ＭＳ Ｐゴシック"/>
              </a:rPr>
              <a:t>     </a:t>
            </a:r>
            <a:r>
              <a:rPr lang="ja-JP" altLang="en-US" sz="1000" dirty="0" smtClean="0">
                <a:solidFill>
                  <a:prstClr val="black"/>
                </a:solidFill>
                <a:latin typeface="ＭＳ Ｐゴシック"/>
              </a:rPr>
              <a:t>膜下層剥離術、肝悪性腫瘍ラジオ波焼灼療法、緊急時の内視鏡による消化管止血術</a:t>
            </a:r>
            <a:endParaRPr lang="en-US" altLang="ja-JP" sz="1000" dirty="0" smtClean="0">
              <a:solidFill>
                <a:prstClr val="black"/>
              </a:solidFill>
              <a:latin typeface="ＭＳ Ｐゴシック"/>
            </a:endParaRPr>
          </a:p>
        </p:txBody>
      </p:sp>
      <p:sp>
        <p:nvSpPr>
          <p:cNvPr id="13" name="テキスト ボックス 12"/>
          <p:cNvSpPr txBox="1"/>
          <p:nvPr/>
        </p:nvSpPr>
        <p:spPr>
          <a:xfrm>
            <a:off x="164980" y="5750314"/>
            <a:ext cx="401117" cy="253916"/>
          </a:xfrm>
          <a:prstGeom prst="rect">
            <a:avLst/>
          </a:prstGeom>
          <a:noFill/>
        </p:spPr>
        <p:txBody>
          <a:bodyPr wrap="square" rtlCol="0">
            <a:spAutoFit/>
          </a:bodyPr>
          <a:lstStyle/>
          <a:p>
            <a:r>
              <a:rPr lang="en-US" altLang="ja-JP" sz="1050" b="1" dirty="0">
                <a:solidFill>
                  <a:srgbClr val="FF0000"/>
                </a:solidFill>
              </a:rPr>
              <a:t>※</a:t>
            </a:r>
            <a:endParaRPr lang="ja-JP" altLang="en-US" sz="1050" b="1" dirty="0">
              <a:solidFill>
                <a:srgbClr val="FF0000"/>
              </a:solidFill>
            </a:endParaRPr>
          </a:p>
        </p:txBody>
      </p:sp>
      <p:sp>
        <p:nvSpPr>
          <p:cNvPr id="2" name="右大かっこ 1"/>
          <p:cNvSpPr/>
          <p:nvPr/>
        </p:nvSpPr>
        <p:spPr>
          <a:xfrm>
            <a:off x="4976688" y="5877272"/>
            <a:ext cx="58465" cy="861774"/>
          </a:xfrm>
          <a:prstGeom prst="rightBracket">
            <a:avLst/>
          </a:prstGeom>
          <a:ln w="254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cxnSp>
        <p:nvCxnSpPr>
          <p:cNvPr id="20" name="直線矢印コネクタ 19"/>
          <p:cNvCxnSpPr/>
          <p:nvPr/>
        </p:nvCxnSpPr>
        <p:spPr>
          <a:xfrm flipH="1">
            <a:off x="5035122" y="6619412"/>
            <a:ext cx="4094344"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161</a:t>
            </a:fld>
            <a:endParaRPr lang="ja-JP" altLang="en-US" dirty="0">
              <a:solidFill>
                <a:prstClr val="black"/>
              </a:solidFill>
            </a:endParaRPr>
          </a:p>
        </p:txBody>
      </p:sp>
      <p:cxnSp>
        <p:nvCxnSpPr>
          <p:cNvPr id="8" name="直線コネクタ 7"/>
          <p:cNvCxnSpPr/>
          <p:nvPr/>
        </p:nvCxnSpPr>
        <p:spPr>
          <a:xfrm>
            <a:off x="9129464" y="6453336"/>
            <a:ext cx="0" cy="16607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4" name="テキスト ボックス 13"/>
          <p:cNvSpPr txBox="1"/>
          <p:nvPr/>
        </p:nvSpPr>
        <p:spPr>
          <a:xfrm>
            <a:off x="8553400" y="1348751"/>
            <a:ext cx="121124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様式</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1034-1043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43968939"/>
      </p:ext>
    </p:extLst>
  </p:cSld>
  <p:clrMapOvr>
    <a:masterClrMapping/>
  </p:clrMapOvr>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254" y="736164"/>
            <a:ext cx="9507360" cy="6077212"/>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r>
              <a:rPr lang="ja-JP" altLang="en-US" sz="1600" b="1" dirty="0" smtClean="0">
                <a:solidFill>
                  <a:prstClr val="black"/>
                </a:solidFill>
                <a:latin typeface="ＭＳ Ｐゴシック" panose="020B0600070205080204" pitchFamily="50" charset="-128"/>
              </a:rPr>
              <a:t>一般病棟用の重症度、医療・看護必要度について項目の見直しが行われたことを踏まえ、各入院基本料における該当患者割合の基準の見直しを行う</a:t>
            </a:r>
            <a:endParaRPr lang="en-US" altLang="ja-JP" sz="1600" b="1"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smtClean="0">
              <a:solidFill>
                <a:prstClr val="black"/>
              </a:solidFill>
              <a:latin typeface="ＭＳ Ｐゴシック" panose="020B0600070205080204" pitchFamily="50" charset="-128"/>
            </a:endParaRPr>
          </a:p>
          <a:p>
            <a:pPr>
              <a:defRPr/>
            </a:pPr>
            <a:endParaRPr lang="en-US" altLang="ja-JP" sz="1200" b="1" dirty="0" smtClean="0">
              <a:solidFill>
                <a:prstClr val="black"/>
              </a:solidFill>
              <a:latin typeface="ＭＳ Ｐゴシック" panose="020B0600070205080204" pitchFamily="50" charset="-128"/>
            </a:endParaRPr>
          </a:p>
          <a:p>
            <a:pPr>
              <a:defRPr/>
            </a:pPr>
            <a:endParaRPr lang="en-US" altLang="ja-JP" sz="500"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sz="1600" dirty="0">
                <a:solidFill>
                  <a:prstClr val="black"/>
                </a:solidFill>
                <a:latin typeface="ＭＳ Ｐゴシック" panose="020B0600070205080204" pitchFamily="50" charset="-128"/>
              </a:rPr>
              <a:t>　</a:t>
            </a:r>
            <a:r>
              <a:rPr lang="ja-JP" altLang="en-US" sz="1600" b="1" dirty="0">
                <a:solidFill>
                  <a:prstClr val="black"/>
                </a:solidFill>
                <a:latin typeface="ＭＳ Ｐゴシック" panose="020B0600070205080204" pitchFamily="50" charset="-128"/>
              </a:rPr>
              <a:t>一般病棟用の「重症度、医療・看護必要度」の見直しに伴い、１０対１病棟における「重症度、医療・看護必要度」に該当する患者の受入れに対する評価の見直しを行う</a:t>
            </a:r>
            <a:endParaRPr lang="en-US" altLang="ja-JP" sz="1600" b="1"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1600" b="1" dirty="0" smtClean="0">
              <a:solidFill>
                <a:prstClr val="black"/>
              </a:solidFill>
              <a:latin typeface="ＭＳ Ｐゴシック" panose="020B0600070205080204" pitchFamily="50" charset="-128"/>
            </a:endParaRPr>
          </a:p>
        </p:txBody>
      </p:sp>
      <p:sp>
        <p:nvSpPr>
          <p:cNvPr id="24" name="Rectangle 36"/>
          <p:cNvSpPr>
            <a:spLocks noChangeArrowheads="1"/>
          </p:cNvSpPr>
          <p:nvPr/>
        </p:nvSpPr>
        <p:spPr bwMode="auto">
          <a:xfrm>
            <a:off x="197525" y="542343"/>
            <a:ext cx="5328064" cy="22236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dirty="0" smtClean="0">
                <a:solidFill>
                  <a:prstClr val="black"/>
                </a:solidFill>
              </a:rPr>
              <a:t>（２）各入院基本料における該当患者割合要件の変更</a:t>
            </a:r>
            <a:endParaRPr lang="ja-JP" altLang="en-US" dirty="0">
              <a:solidFill>
                <a:prstClr val="black"/>
              </a:solidFill>
            </a:endParaRPr>
          </a:p>
        </p:txBody>
      </p:sp>
      <p:graphicFrame>
        <p:nvGraphicFramePr>
          <p:cNvPr id="9" name="表 8"/>
          <p:cNvGraphicFramePr>
            <a:graphicFrameLocks noGrp="1"/>
          </p:cNvGraphicFramePr>
          <p:nvPr>
            <p:extLst/>
          </p:nvPr>
        </p:nvGraphicFramePr>
        <p:xfrm>
          <a:off x="383047" y="1282352"/>
          <a:ext cx="4065897" cy="2118360"/>
        </p:xfrm>
        <a:graphic>
          <a:graphicData uri="http://schemas.openxmlformats.org/drawingml/2006/table">
            <a:tbl>
              <a:tblPr firstRow="1" bandRow="1">
                <a:tableStyleId>{FABFCF23-3B69-468F-B69F-88F6DE6A72F2}</a:tableStyleId>
              </a:tblPr>
              <a:tblGrid>
                <a:gridCol w="4065897"/>
              </a:tblGrid>
              <a:tr h="212982">
                <a:tc>
                  <a:txBody>
                    <a:bodyPr/>
                    <a:lstStyle/>
                    <a:p>
                      <a:pPr algn="ctr"/>
                      <a:r>
                        <a:rPr kumimoji="1" lang="ja-JP" altLang="en-US" sz="1100" dirty="0" smtClean="0"/>
                        <a:t>現行の基準を満たす患者割合の要件</a:t>
                      </a:r>
                      <a:endParaRPr kumimoji="1" lang="ja-JP" altLang="en-US" sz="1100" dirty="0"/>
                    </a:p>
                  </a:txBody>
                  <a:tcPr marL="99060" marR="99060" anchor="ctr"/>
                </a:tc>
              </a:tr>
              <a:tr h="382115">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［７対１入院基本料の病棟］</a:t>
                      </a:r>
                      <a:endPar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当該病棟入院患者の１５％以上</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r>
              <a:tr h="382115">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zh-TW"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急性期看護補助体制加算、看護職員夜間配置加算</a:t>
                      </a: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当該病棟入院患者の５％以上</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r>
              <a:tr h="382115">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［地域包括ケア病棟入院料の病棟］</a:t>
                      </a:r>
                      <a:endPar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defRPr/>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当該病棟入院患者の１０％以上（</a:t>
                      </a:r>
                      <a:r>
                        <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a:t>
                      </a: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項目のみ）</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r>
              <a:tr h="382115">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［回復期リハビリテーション病棟入院料の病棟］</a:t>
                      </a:r>
                      <a:endPar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当該病棟入院患者の１０％以上（</a:t>
                      </a:r>
                      <a:r>
                        <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a:t>
                      </a: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項目のみ）</a:t>
                      </a:r>
                    </a:p>
                  </a:txBody>
                  <a:tcPr marL="99060" marR="99060" horzOverflow="overflow">
                    <a:lnR w="12700" cap="flat" cmpd="sng" algn="ctr">
                      <a:solidFill>
                        <a:schemeClr val="accent5">
                          <a:lumMod val="60000"/>
                          <a:lumOff val="40000"/>
                        </a:schemeClr>
                      </a:solidFill>
                      <a:prstDash val="solid"/>
                      <a:round/>
                      <a:headEnd type="none" w="med" len="med"/>
                      <a:tailEnd type="none" w="med" len="med"/>
                    </a:lnR>
                  </a:tcPr>
                </a:tc>
              </a:tr>
            </a:tbl>
          </a:graphicData>
        </a:graphic>
      </p:graphicFrame>
      <p:graphicFrame>
        <p:nvGraphicFramePr>
          <p:cNvPr id="10" name="表 9"/>
          <p:cNvGraphicFramePr>
            <a:graphicFrameLocks noGrp="1"/>
          </p:cNvGraphicFramePr>
          <p:nvPr>
            <p:extLst/>
          </p:nvPr>
        </p:nvGraphicFramePr>
        <p:xfrm>
          <a:off x="5084910" y="1282352"/>
          <a:ext cx="4543719" cy="2118360"/>
        </p:xfrm>
        <a:graphic>
          <a:graphicData uri="http://schemas.openxmlformats.org/drawingml/2006/table">
            <a:tbl>
              <a:tblPr firstRow="1" bandRow="1">
                <a:tableStyleId>{9DCAF9ED-07DC-4A11-8D7F-57B35C25682E}</a:tableStyleId>
              </a:tblPr>
              <a:tblGrid>
                <a:gridCol w="4543719"/>
              </a:tblGrid>
              <a:tr h="173436">
                <a:tc>
                  <a:txBody>
                    <a:bodyPr/>
                    <a:lstStyle/>
                    <a:p>
                      <a:pPr algn="ctr"/>
                      <a:r>
                        <a:rPr kumimoji="1" lang="ja-JP" altLang="en-US" sz="1100" dirty="0" smtClean="0"/>
                        <a:t>改定後の基準を満たす患者割合の要件</a:t>
                      </a:r>
                      <a:endParaRPr kumimoji="1" lang="ja-JP" altLang="en-US" sz="1100" dirty="0"/>
                    </a:p>
                  </a:txBody>
                  <a:tcPr marL="99060" marR="99060" anchor="ctr"/>
                </a:tc>
              </a:tr>
              <a:tr h="320594">
                <a:tc>
                  <a:txBody>
                    <a:bodyPr/>
                    <a:lstStyle/>
                    <a:p>
                      <a:pPr marL="0" marR="0" lvl="0" indent="0" algn="l" defTabSz="914400" rtl="0" eaLnBrk="1" fontAlgn="base" latinLnBrk="0" hangingPunct="1">
                        <a:lnSpc>
                          <a:spcPct val="100000"/>
                        </a:lnSpc>
                        <a:spcBef>
                          <a:spcPts val="200"/>
                        </a:spcBef>
                        <a:spcAft>
                          <a:spcPct val="0"/>
                        </a:spcAft>
                        <a:buClrTx/>
                        <a:buSzTx/>
                        <a:buFontTx/>
                        <a:buNone/>
                        <a:tabLst/>
                        <a:defRPr/>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［７対１入院基本料の病棟］</a:t>
                      </a:r>
                      <a:endPar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defRPr/>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当該病棟</a:t>
                      </a:r>
                      <a:r>
                        <a:rPr kumimoji="1" lang="ja-JP" altLang="en-US" sz="1100" b="0" i="0" u="none" strike="noStrike" kern="1200"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入院患者の</a:t>
                      </a:r>
                      <a:r>
                        <a:rPr kumimoji="1" lang="ja-JP" altLang="en-US" sz="1100" b="1" i="0" u="sng" strike="noStrike" kern="1200"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２５％以上</a:t>
                      </a:r>
                      <a:endParaRPr kumimoji="1" lang="ja-JP" altLang="en-US" sz="1100" b="1" i="0" u="none" strike="noStrike" kern="1200"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endParaRPr>
                    </a:p>
                  </a:txBody>
                  <a:tcPr marL="99060" marR="99060" horzOverflow="overflow"/>
                </a:tc>
              </a:tr>
              <a:tr h="320594">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zh-TW"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急性期看護補助体制加算、看護職員夜間配置加算</a:t>
                      </a: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endPar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当該病棟入院患者の</a:t>
                      </a:r>
                      <a:r>
                        <a:rPr kumimoji="1" lang="ja-JP" altLang="en-US" sz="11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６％以上</a:t>
                      </a:r>
                    </a:p>
                  </a:txBody>
                  <a:tcPr marL="99060" marR="99060" horzOverflow="overflow"/>
                </a:tc>
              </a:tr>
              <a:tr h="320594">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［地域包括ケア病棟入院料の病棟］</a:t>
                      </a:r>
                      <a:endPar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defRPr/>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当該病棟入院患者の１０％以上（</a:t>
                      </a:r>
                      <a:r>
                        <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a:t>
                      </a: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a:t>
                      </a:r>
                      <a:r>
                        <a:rPr kumimoji="1" lang="ja-JP" altLang="en-US" sz="11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1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C</a:t>
                      </a:r>
                      <a:r>
                        <a:rPr kumimoji="1" lang="ja-JP" altLang="en-US" sz="11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項目</a:t>
                      </a: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p>
                  </a:txBody>
                  <a:tcPr marL="99060" marR="99060" horzOverflow="overflow"/>
                </a:tc>
              </a:tr>
              <a:tr h="320594">
                <a:tc>
                  <a:txBody>
                    <a:bodyPr/>
                    <a:lstStyle/>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［回復期リハビリテーション病棟入院料１の病棟］</a:t>
                      </a:r>
                      <a:endPar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endParaRPr>
                    </a:p>
                    <a:p>
                      <a:pPr marL="0" marR="0" lvl="0" indent="0" algn="l" defTabSz="914400" rtl="0" eaLnBrk="1" fontAlgn="base" latinLnBrk="0" hangingPunct="1">
                        <a:lnSpc>
                          <a:spcPct val="100000"/>
                        </a:lnSpc>
                        <a:spcBef>
                          <a:spcPts val="300"/>
                        </a:spcBef>
                        <a:spcAft>
                          <a:spcPct val="0"/>
                        </a:spcAft>
                        <a:buClrTx/>
                        <a:buSzTx/>
                        <a:buFontTx/>
                        <a:buNone/>
                        <a:tabLst/>
                      </a:pP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　当該病棟入院患者の</a:t>
                      </a:r>
                      <a:r>
                        <a:rPr kumimoji="1" lang="ja-JP" altLang="en-US" sz="1100" b="1" i="0" u="sng" strike="noStrike" cap="none" normalizeH="0" baseline="0" dirty="0" smtClean="0">
                          <a:ln>
                            <a:noFill/>
                          </a:ln>
                          <a:solidFill>
                            <a:srgbClr val="0070C0"/>
                          </a:solidFill>
                          <a:effectLst/>
                          <a:latin typeface="ＭＳ Ｐゴシック" panose="020B0600070205080204" pitchFamily="50" charset="-128"/>
                          <a:ea typeface="ＭＳ Ｐゴシック" panose="020B0600070205080204" pitchFamily="50" charset="-128"/>
                          <a:cs typeface="メイリオ" pitchFamily="50" charset="-128"/>
                        </a:rPr>
                        <a:t>５％以上</a:t>
                      </a: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t>
                      </a:r>
                      <a:r>
                        <a:rPr kumimoji="1" lang="en-US" altLang="ja-JP"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※A</a:t>
                      </a:r>
                      <a:r>
                        <a:rPr kumimoji="1" lang="ja-JP" altLang="en-US" sz="1100" b="0" i="0" u="none" strike="noStrike" cap="none" normalizeH="0" baseline="0" dirty="0" smtClean="0">
                          <a:ln>
                            <a:noFill/>
                          </a:ln>
                          <a:solidFill>
                            <a:schemeClr val="tx1"/>
                          </a:solidFill>
                          <a:effectLst/>
                          <a:latin typeface="ＭＳ Ｐゴシック" panose="020B0600070205080204" pitchFamily="50" charset="-128"/>
                          <a:ea typeface="ＭＳ Ｐゴシック" panose="020B0600070205080204" pitchFamily="50" charset="-128"/>
                          <a:cs typeface="メイリオ" pitchFamily="50" charset="-128"/>
                        </a:rPr>
                        <a:t>項目のみ）</a:t>
                      </a:r>
                    </a:p>
                  </a:txBody>
                  <a:tcPr marL="99060" marR="99060" horzOverflow="overflow"/>
                </a:tc>
              </a:tr>
            </a:tbl>
          </a:graphicData>
        </a:graphic>
      </p:graphicFrame>
      <p:sp>
        <p:nvSpPr>
          <p:cNvPr id="3" name="テキスト ボックス 2"/>
          <p:cNvSpPr txBox="1"/>
          <p:nvPr/>
        </p:nvSpPr>
        <p:spPr>
          <a:xfrm>
            <a:off x="283043" y="3461482"/>
            <a:ext cx="9462516" cy="723275"/>
          </a:xfrm>
          <a:prstGeom prst="rect">
            <a:avLst/>
          </a:prstGeom>
          <a:noFill/>
        </p:spPr>
        <p:txBody>
          <a:bodyPr wrap="square" rtlCol="0">
            <a:spAutoFit/>
          </a:bodyPr>
          <a:lstStyle/>
          <a:p>
            <a:r>
              <a:rPr lang="en-US" altLang="ja-JP" sz="1100" dirty="0" smtClean="0">
                <a:solidFill>
                  <a:prstClr val="black"/>
                </a:solidFill>
              </a:rPr>
              <a:t>[</a:t>
            </a:r>
            <a:r>
              <a:rPr lang="ja-JP" altLang="en-US" sz="1100" dirty="0" smtClean="0">
                <a:solidFill>
                  <a:prstClr val="black"/>
                </a:solidFill>
              </a:rPr>
              <a:t>経過</a:t>
            </a:r>
            <a:r>
              <a:rPr lang="ja-JP" altLang="en-US" sz="1100" dirty="0">
                <a:solidFill>
                  <a:prstClr val="black"/>
                </a:solidFill>
              </a:rPr>
              <a:t>措置</a:t>
            </a:r>
            <a:r>
              <a:rPr lang="en-US" altLang="ja-JP" sz="1100" dirty="0" smtClean="0">
                <a:solidFill>
                  <a:prstClr val="black"/>
                </a:solidFill>
              </a:rPr>
              <a:t>]</a:t>
            </a:r>
          </a:p>
          <a:p>
            <a:r>
              <a:rPr lang="ja-JP" altLang="en-US" sz="1000" dirty="0" smtClean="0">
                <a:solidFill>
                  <a:prstClr val="black"/>
                </a:solidFill>
              </a:rPr>
              <a:t> </a:t>
            </a:r>
            <a:r>
              <a:rPr lang="ja-JP" altLang="en-US" sz="1000" dirty="0" smtClean="0">
                <a:solidFill>
                  <a:prstClr val="black"/>
                </a:solidFill>
                <a:latin typeface="ＭＳ Ｐゴシック"/>
              </a:rPr>
              <a:t>平成</a:t>
            </a:r>
            <a:r>
              <a:rPr lang="en-US" altLang="ja-JP" sz="1000" dirty="0" smtClean="0">
                <a:solidFill>
                  <a:prstClr val="black"/>
                </a:solidFill>
                <a:latin typeface="ＭＳ Ｐゴシック"/>
              </a:rPr>
              <a:t>28</a:t>
            </a:r>
            <a:r>
              <a:rPr lang="ja-JP" altLang="en-US" sz="1000" dirty="0" smtClean="0">
                <a:solidFill>
                  <a:prstClr val="black"/>
                </a:solidFill>
                <a:latin typeface="ＭＳ Ｐゴシック"/>
              </a:rPr>
              <a:t>年</a:t>
            </a:r>
            <a:r>
              <a:rPr lang="ja-JP" altLang="en-US" sz="1000" dirty="0">
                <a:solidFill>
                  <a:prstClr val="black"/>
                </a:solidFill>
                <a:latin typeface="ＭＳ Ｐゴシック"/>
              </a:rPr>
              <a:t>３月</a:t>
            </a:r>
            <a:r>
              <a:rPr lang="en-US" altLang="ja-JP" sz="1000" dirty="0">
                <a:solidFill>
                  <a:prstClr val="black"/>
                </a:solidFill>
                <a:latin typeface="ＭＳ Ｐゴシック"/>
              </a:rPr>
              <a:t>31</a:t>
            </a:r>
            <a:r>
              <a:rPr lang="ja-JP" altLang="en-US" sz="1000" dirty="0">
                <a:solidFill>
                  <a:prstClr val="black"/>
                </a:solidFill>
                <a:latin typeface="ＭＳ Ｐゴシック"/>
              </a:rPr>
              <a:t>日</a:t>
            </a:r>
            <a:r>
              <a:rPr lang="ja-JP" altLang="en-US" sz="1000" dirty="0" smtClean="0">
                <a:solidFill>
                  <a:prstClr val="black"/>
                </a:solidFill>
                <a:latin typeface="ＭＳ Ｐゴシック"/>
              </a:rPr>
              <a:t>に</a:t>
            </a:r>
            <a:r>
              <a:rPr lang="ja-JP" altLang="en-US" sz="1000" dirty="0" smtClean="0">
                <a:solidFill>
                  <a:prstClr val="black"/>
                </a:solidFill>
              </a:rPr>
              <a:t>７対</a:t>
            </a:r>
            <a:r>
              <a:rPr lang="ja-JP" altLang="en-US" sz="1000" dirty="0">
                <a:solidFill>
                  <a:prstClr val="black"/>
                </a:solidFill>
              </a:rPr>
              <a:t>１入院</a:t>
            </a:r>
            <a:r>
              <a:rPr lang="ja-JP" altLang="en-US" sz="1000" dirty="0" smtClean="0">
                <a:solidFill>
                  <a:prstClr val="black"/>
                </a:solidFill>
              </a:rPr>
              <a:t>基本料</a:t>
            </a:r>
            <a:r>
              <a:rPr lang="ja-JP" altLang="en-US" sz="1000" dirty="0" smtClean="0">
                <a:solidFill>
                  <a:prstClr val="black"/>
                </a:solidFill>
                <a:latin typeface="ＭＳ Ｐゴシック"/>
              </a:rPr>
              <a:t>の</a:t>
            </a:r>
            <a:r>
              <a:rPr lang="ja-JP" altLang="en-US" sz="1000" dirty="0">
                <a:solidFill>
                  <a:prstClr val="black"/>
                </a:solidFill>
                <a:latin typeface="ＭＳ Ｐゴシック"/>
              </a:rPr>
              <a:t>届出を行っている病棟については、平成</a:t>
            </a:r>
            <a:r>
              <a:rPr lang="en-US" altLang="ja-JP" sz="1000" dirty="0">
                <a:solidFill>
                  <a:prstClr val="black"/>
                </a:solidFill>
                <a:latin typeface="ＭＳ Ｐゴシック"/>
              </a:rPr>
              <a:t>28</a:t>
            </a:r>
            <a:r>
              <a:rPr lang="ja-JP" altLang="en-US" sz="1000" dirty="0">
                <a:solidFill>
                  <a:prstClr val="black"/>
                </a:solidFill>
                <a:latin typeface="ＭＳ Ｐゴシック"/>
              </a:rPr>
              <a:t>年９月</a:t>
            </a:r>
            <a:r>
              <a:rPr lang="en-US" altLang="ja-JP" sz="1000" dirty="0">
                <a:solidFill>
                  <a:prstClr val="black"/>
                </a:solidFill>
                <a:latin typeface="ＭＳ Ｐゴシック"/>
              </a:rPr>
              <a:t>30</a:t>
            </a:r>
            <a:r>
              <a:rPr lang="ja-JP" altLang="en-US" sz="1000" dirty="0">
                <a:solidFill>
                  <a:prstClr val="black"/>
                </a:solidFill>
                <a:latin typeface="ＭＳ Ｐゴシック"/>
              </a:rPr>
              <a:t>日までの間、上記の基準を満たしているものとする</a:t>
            </a:r>
            <a:r>
              <a:rPr lang="ja-JP" altLang="en-US" sz="1000" dirty="0" smtClean="0">
                <a:solidFill>
                  <a:prstClr val="black"/>
                </a:solidFill>
                <a:latin typeface="ＭＳ Ｐゴシック"/>
              </a:rPr>
              <a:t>。</a:t>
            </a:r>
            <a:endParaRPr lang="en-US" altLang="ja-JP" sz="1000" dirty="0" smtClean="0">
              <a:solidFill>
                <a:prstClr val="black"/>
              </a:solidFill>
              <a:latin typeface="ＭＳ Ｐゴシック"/>
            </a:endParaRPr>
          </a:p>
          <a:p>
            <a:r>
              <a:rPr lang="ja-JP" altLang="en-US" sz="1000" dirty="0" smtClean="0">
                <a:solidFill>
                  <a:prstClr val="black"/>
                </a:solidFill>
                <a:latin typeface="ＭＳ Ｐゴシック"/>
              </a:rPr>
              <a:t>また、</a:t>
            </a:r>
            <a:r>
              <a:rPr lang="ja-JP" altLang="en-US" sz="1000" dirty="0">
                <a:solidFill>
                  <a:prstClr val="black"/>
                </a:solidFill>
                <a:latin typeface="ＭＳ Ｐゴシック"/>
              </a:rPr>
              <a:t>平成</a:t>
            </a:r>
            <a:r>
              <a:rPr lang="en-US" altLang="ja-JP" sz="1000" dirty="0">
                <a:solidFill>
                  <a:prstClr val="black"/>
                </a:solidFill>
                <a:latin typeface="ＭＳ Ｐゴシック"/>
              </a:rPr>
              <a:t>28</a:t>
            </a:r>
            <a:r>
              <a:rPr lang="ja-JP" altLang="en-US" sz="1000" dirty="0">
                <a:solidFill>
                  <a:prstClr val="black"/>
                </a:solidFill>
                <a:latin typeface="ＭＳ Ｐゴシック"/>
              </a:rPr>
              <a:t>年３月</a:t>
            </a:r>
            <a:r>
              <a:rPr lang="en-US" altLang="ja-JP" sz="1000" dirty="0">
                <a:solidFill>
                  <a:prstClr val="black"/>
                </a:solidFill>
                <a:latin typeface="ＭＳ Ｐゴシック"/>
              </a:rPr>
              <a:t>31</a:t>
            </a:r>
            <a:r>
              <a:rPr lang="ja-JP" altLang="en-US" sz="1000" dirty="0">
                <a:solidFill>
                  <a:prstClr val="black"/>
                </a:solidFill>
                <a:latin typeface="ＭＳ Ｐゴシック"/>
              </a:rPr>
              <a:t>日</a:t>
            </a:r>
            <a:r>
              <a:rPr lang="ja-JP" altLang="ja-JP" sz="1000" dirty="0" smtClean="0">
                <a:solidFill>
                  <a:prstClr val="black"/>
                </a:solidFill>
              </a:rPr>
              <a:t>に</a:t>
            </a:r>
            <a:r>
              <a:rPr lang="ja-JP" altLang="en-US" sz="1000" dirty="0" smtClean="0">
                <a:solidFill>
                  <a:prstClr val="black"/>
                </a:solidFill>
              </a:rPr>
              <a:t>７対１</a:t>
            </a:r>
            <a:r>
              <a:rPr lang="ja-JP" altLang="ja-JP" sz="1000" dirty="0" smtClean="0">
                <a:solidFill>
                  <a:prstClr val="black"/>
                </a:solidFill>
              </a:rPr>
              <a:t>入院</a:t>
            </a:r>
            <a:r>
              <a:rPr lang="ja-JP" altLang="en-US" sz="1000" dirty="0" smtClean="0">
                <a:solidFill>
                  <a:prstClr val="black"/>
                </a:solidFill>
              </a:rPr>
              <a:t>基本</a:t>
            </a:r>
            <a:r>
              <a:rPr lang="ja-JP" altLang="ja-JP" sz="1000" dirty="0" smtClean="0">
                <a:solidFill>
                  <a:prstClr val="black"/>
                </a:solidFill>
              </a:rPr>
              <a:t>料</a:t>
            </a:r>
            <a:r>
              <a:rPr lang="ja-JP" altLang="en-US" sz="1000" dirty="0" smtClean="0">
                <a:solidFill>
                  <a:prstClr val="black"/>
                </a:solidFill>
              </a:rPr>
              <a:t>の届出</a:t>
            </a:r>
            <a:r>
              <a:rPr lang="ja-JP" altLang="ja-JP" sz="1000" dirty="0" smtClean="0">
                <a:solidFill>
                  <a:prstClr val="black"/>
                </a:solidFill>
              </a:rPr>
              <a:t>を</a:t>
            </a:r>
            <a:r>
              <a:rPr lang="ja-JP" altLang="ja-JP" sz="1000" dirty="0">
                <a:solidFill>
                  <a:prstClr val="black"/>
                </a:solidFill>
              </a:rPr>
              <a:t>行っている病棟（病床数</a:t>
            </a:r>
            <a:r>
              <a:rPr lang="en-US" altLang="ja-JP" sz="1000" dirty="0">
                <a:solidFill>
                  <a:prstClr val="black"/>
                </a:solidFill>
              </a:rPr>
              <a:t>200</a:t>
            </a:r>
            <a:r>
              <a:rPr lang="ja-JP" altLang="ja-JP" sz="1000" dirty="0">
                <a:solidFill>
                  <a:prstClr val="black"/>
                </a:solidFill>
              </a:rPr>
              <a:t>床未満の保険医療機関が有するものに限る）であって</a:t>
            </a:r>
            <a:r>
              <a:rPr lang="ja-JP" altLang="ja-JP" sz="1000" dirty="0" smtClean="0">
                <a:solidFill>
                  <a:prstClr val="black"/>
                </a:solidFill>
              </a:rPr>
              <a:t>、</a:t>
            </a:r>
            <a:endParaRPr lang="en-US" altLang="ja-JP" sz="1000" dirty="0" smtClean="0">
              <a:solidFill>
                <a:prstClr val="black"/>
              </a:solidFill>
            </a:endParaRPr>
          </a:p>
          <a:p>
            <a:r>
              <a:rPr lang="ja-JP" altLang="en-US" sz="1000" dirty="0" smtClean="0">
                <a:solidFill>
                  <a:prstClr val="black"/>
                </a:solidFill>
              </a:rPr>
              <a:t>病棟</a:t>
            </a:r>
            <a:r>
              <a:rPr lang="ja-JP" altLang="ja-JP" sz="1000" dirty="0" smtClean="0">
                <a:solidFill>
                  <a:prstClr val="black"/>
                </a:solidFill>
              </a:rPr>
              <a:t>群</a:t>
            </a:r>
            <a:r>
              <a:rPr lang="ja-JP" altLang="ja-JP" sz="1000" dirty="0">
                <a:solidFill>
                  <a:prstClr val="black"/>
                </a:solidFill>
              </a:rPr>
              <a:t>単位の届出を行わないものにあっては</a:t>
            </a:r>
            <a:r>
              <a:rPr lang="ja-JP" altLang="ja-JP" sz="1000" dirty="0" smtClean="0">
                <a:solidFill>
                  <a:prstClr val="black"/>
                </a:solidFill>
              </a:rPr>
              <a:t>、</a:t>
            </a:r>
            <a:r>
              <a:rPr lang="ja-JP" altLang="ja-JP" sz="1000" dirty="0" smtClean="0">
                <a:solidFill>
                  <a:prstClr val="black"/>
                </a:solidFill>
                <a:latin typeface="ＭＳ Ｐゴシック"/>
              </a:rPr>
              <a:t>平成</a:t>
            </a:r>
            <a:r>
              <a:rPr lang="en-US" altLang="ja-JP" sz="1000" dirty="0" smtClean="0">
                <a:solidFill>
                  <a:prstClr val="black"/>
                </a:solidFill>
                <a:latin typeface="ＭＳ Ｐゴシック"/>
              </a:rPr>
              <a:t>30</a:t>
            </a:r>
            <a:r>
              <a:rPr lang="ja-JP" altLang="ja-JP" sz="1000" dirty="0" smtClean="0">
                <a:solidFill>
                  <a:prstClr val="black"/>
                </a:solidFill>
                <a:latin typeface="ＭＳ Ｐゴシック"/>
              </a:rPr>
              <a:t>年</a:t>
            </a:r>
            <a:r>
              <a:rPr lang="en-US" altLang="ja-JP" sz="1000" dirty="0">
                <a:solidFill>
                  <a:prstClr val="black"/>
                </a:solidFill>
                <a:latin typeface="ＭＳ Ｐゴシック"/>
              </a:rPr>
              <a:t>3</a:t>
            </a:r>
            <a:r>
              <a:rPr lang="ja-JP" altLang="ja-JP" sz="1000" dirty="0">
                <a:solidFill>
                  <a:prstClr val="black"/>
                </a:solidFill>
                <a:latin typeface="ＭＳ Ｐゴシック"/>
              </a:rPr>
              <a:t>月</a:t>
            </a:r>
            <a:r>
              <a:rPr lang="en-US" altLang="ja-JP" sz="1000" dirty="0">
                <a:solidFill>
                  <a:prstClr val="black"/>
                </a:solidFill>
                <a:latin typeface="ＭＳ Ｐゴシック"/>
              </a:rPr>
              <a:t>31</a:t>
            </a:r>
            <a:r>
              <a:rPr lang="ja-JP" altLang="ja-JP" sz="1000" dirty="0">
                <a:solidFill>
                  <a:prstClr val="black"/>
                </a:solidFill>
                <a:latin typeface="ＭＳ Ｐゴシック"/>
              </a:rPr>
              <a:t>日までに限り</a:t>
            </a:r>
            <a:r>
              <a:rPr lang="ja-JP" altLang="ja-JP" sz="1000" dirty="0" smtClean="0">
                <a:solidFill>
                  <a:prstClr val="black"/>
                </a:solidFill>
                <a:latin typeface="ＭＳ Ｐゴシック"/>
              </a:rPr>
              <a:t>、２割</a:t>
            </a:r>
            <a:r>
              <a:rPr lang="ja-JP" altLang="ja-JP" sz="1000" dirty="0">
                <a:solidFill>
                  <a:prstClr val="black"/>
                </a:solidFill>
                <a:latin typeface="ＭＳ Ｐゴシック"/>
              </a:rPr>
              <a:t>５分を２割３分と読み替えたものを満たす必要がある</a:t>
            </a:r>
            <a:r>
              <a:rPr lang="ja-JP" altLang="ja-JP" sz="1000" dirty="0" smtClean="0">
                <a:solidFill>
                  <a:prstClr val="black"/>
                </a:solidFill>
              </a:rPr>
              <a:t>。</a:t>
            </a:r>
            <a:endParaRPr lang="ja-JP" altLang="ja-JP" sz="1000" dirty="0">
              <a:solidFill>
                <a:prstClr val="black"/>
              </a:solidFill>
            </a:endParaRPr>
          </a:p>
        </p:txBody>
      </p:sp>
      <p:sp>
        <p:nvSpPr>
          <p:cNvPr id="18" name="Rectangle 2"/>
          <p:cNvSpPr>
            <a:spLocks noChangeArrowheads="1"/>
          </p:cNvSpPr>
          <p:nvPr/>
        </p:nvSpPr>
        <p:spPr bwMode="auto">
          <a:xfrm>
            <a:off x="213524" y="16322"/>
            <a:ext cx="9517327" cy="482803"/>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20" name="右矢印 19"/>
          <p:cNvSpPr/>
          <p:nvPr/>
        </p:nvSpPr>
        <p:spPr>
          <a:xfrm>
            <a:off x="4602072" y="1924213"/>
            <a:ext cx="370115" cy="1024618"/>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162</a:t>
            </a:fld>
            <a:endParaRPr lang="ja-JP" altLang="en-US" dirty="0">
              <a:solidFill>
                <a:prstClr val="black"/>
              </a:solidFill>
            </a:endParaRPr>
          </a:p>
        </p:txBody>
      </p:sp>
      <p:sp>
        <p:nvSpPr>
          <p:cNvPr id="22" name="テキスト ボックス 21"/>
          <p:cNvSpPr txBox="1"/>
          <p:nvPr/>
        </p:nvSpPr>
        <p:spPr>
          <a:xfrm>
            <a:off x="8439983" y="1568617"/>
            <a:ext cx="1170825" cy="4001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00" dirty="0" smtClean="0">
                <a:solidFill>
                  <a:srgbClr val="002060"/>
                </a:solidFill>
                <a:latin typeface="ＭＳ Ｐゴシック" panose="020B0600070205080204" pitchFamily="50" charset="-128"/>
              </a:rPr>
              <a:t>施告</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632,637,639</a:t>
            </a:r>
          </a:p>
          <a:p>
            <a:pPr algn="ctr">
              <a:defRPr/>
            </a:pPr>
            <a:r>
              <a:rPr lang="ja-JP" altLang="en-US" sz="1000" dirty="0" smtClean="0">
                <a:solidFill>
                  <a:srgbClr val="002060"/>
                </a:solidFill>
                <a:latin typeface="ＭＳ Ｐゴシック" panose="020B0600070205080204" pitchFamily="50" charset="-128"/>
              </a:rPr>
              <a:t>施通</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686-68</a:t>
            </a:r>
            <a:r>
              <a:rPr lang="en-US" altLang="ja-JP" sz="1000" dirty="0">
                <a:solidFill>
                  <a:srgbClr val="002060"/>
                </a:solidFill>
                <a:latin typeface="ＭＳ Ｐゴシック" panose="020B0600070205080204" pitchFamily="50" charset="-128"/>
              </a:rPr>
              <a:t>7</a:t>
            </a:r>
            <a:endParaRPr lang="ja-JP" altLang="en-US" sz="1000" dirty="0">
              <a:solidFill>
                <a:srgbClr val="002060"/>
              </a:solidFill>
              <a:latin typeface="ＭＳ Ｐゴシック" panose="020B0600070205080204" pitchFamily="50" charset="-128"/>
            </a:endParaRPr>
          </a:p>
        </p:txBody>
      </p:sp>
      <p:sp>
        <p:nvSpPr>
          <p:cNvPr id="23" name="テキスト ボックス 22"/>
          <p:cNvSpPr txBox="1"/>
          <p:nvPr/>
        </p:nvSpPr>
        <p:spPr>
          <a:xfrm>
            <a:off x="8594245" y="2036412"/>
            <a:ext cx="1016563" cy="4001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00" dirty="0" smtClean="0">
                <a:solidFill>
                  <a:srgbClr val="002060"/>
                </a:solidFill>
                <a:latin typeface="ＭＳ Ｐゴシック" panose="020B0600070205080204" pitchFamily="50" charset="-128"/>
              </a:rPr>
              <a:t>施告</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645-646</a:t>
            </a:r>
          </a:p>
          <a:p>
            <a:pPr algn="ctr">
              <a:defRPr/>
            </a:pPr>
            <a:r>
              <a:rPr lang="ja-JP" altLang="en-US" sz="1000" dirty="0" smtClean="0">
                <a:solidFill>
                  <a:srgbClr val="002060"/>
                </a:solidFill>
                <a:latin typeface="ＭＳ Ｐゴシック" panose="020B0600070205080204" pitchFamily="50" charset="-128"/>
              </a:rPr>
              <a:t>施通</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704-706</a:t>
            </a:r>
            <a:endParaRPr lang="ja-JP" altLang="en-US" sz="1000" dirty="0">
              <a:solidFill>
                <a:srgbClr val="002060"/>
              </a:solidFill>
              <a:latin typeface="ＭＳ Ｐゴシック" panose="020B0600070205080204" pitchFamily="50" charset="-128"/>
            </a:endParaRPr>
          </a:p>
        </p:txBody>
      </p:sp>
      <p:sp>
        <p:nvSpPr>
          <p:cNvPr id="25" name="テキスト ボックス 24"/>
          <p:cNvSpPr txBox="1"/>
          <p:nvPr/>
        </p:nvSpPr>
        <p:spPr>
          <a:xfrm>
            <a:off x="8649381" y="2506276"/>
            <a:ext cx="961427" cy="4001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00" dirty="0" smtClean="0">
                <a:solidFill>
                  <a:srgbClr val="002060"/>
                </a:solidFill>
                <a:latin typeface="ＭＳ Ｐゴシック" panose="020B0600070205080204" pitchFamily="50" charset="-128"/>
              </a:rPr>
              <a:t>施告</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657</a:t>
            </a:r>
          </a:p>
          <a:p>
            <a:pPr algn="ctr">
              <a:defRPr/>
            </a:pPr>
            <a:r>
              <a:rPr lang="ja-JP" altLang="en-US" sz="1000" dirty="0" smtClean="0">
                <a:solidFill>
                  <a:srgbClr val="002060"/>
                </a:solidFill>
                <a:latin typeface="ＭＳ Ｐゴシック" panose="020B0600070205080204" pitchFamily="50" charset="-128"/>
              </a:rPr>
              <a:t>施通</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741,748</a:t>
            </a:r>
            <a:endParaRPr lang="ja-JP" altLang="en-US" sz="1000" dirty="0">
              <a:solidFill>
                <a:srgbClr val="002060"/>
              </a:solidFill>
              <a:latin typeface="ＭＳ Ｐゴシック" panose="020B0600070205080204" pitchFamily="50" charset="-128"/>
            </a:endParaRPr>
          </a:p>
        </p:txBody>
      </p:sp>
      <p:sp>
        <p:nvSpPr>
          <p:cNvPr id="26" name="テキスト ボックス 25"/>
          <p:cNvSpPr txBox="1"/>
          <p:nvPr/>
        </p:nvSpPr>
        <p:spPr>
          <a:xfrm>
            <a:off x="8594245" y="2972696"/>
            <a:ext cx="1025381" cy="4001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00" dirty="0" smtClean="0">
                <a:solidFill>
                  <a:srgbClr val="002060"/>
                </a:solidFill>
                <a:latin typeface="ＭＳ Ｐゴシック" panose="020B0600070205080204" pitchFamily="50" charset="-128"/>
              </a:rPr>
              <a:t>施告</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656</a:t>
            </a:r>
          </a:p>
          <a:p>
            <a:pPr algn="ctr">
              <a:defRPr/>
            </a:pPr>
            <a:r>
              <a:rPr lang="ja-JP" altLang="en-US" sz="1000" dirty="0" smtClean="0">
                <a:solidFill>
                  <a:srgbClr val="002060"/>
                </a:solidFill>
                <a:latin typeface="ＭＳ Ｐゴシック" panose="020B0600070205080204" pitchFamily="50" charset="-128"/>
              </a:rPr>
              <a:t>施通</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738-739</a:t>
            </a:r>
            <a:endParaRPr lang="ja-JP" altLang="en-US" sz="1000" dirty="0">
              <a:solidFill>
                <a:srgbClr val="002060"/>
              </a:solidFill>
              <a:latin typeface="ＭＳ Ｐゴシック" panose="020B0600070205080204" pitchFamily="50" charset="-128"/>
            </a:endParaRPr>
          </a:p>
        </p:txBody>
      </p:sp>
      <p:sp>
        <p:nvSpPr>
          <p:cNvPr id="14" name="テキスト ボックス 13"/>
          <p:cNvSpPr txBox="1"/>
          <p:nvPr/>
        </p:nvSpPr>
        <p:spPr>
          <a:xfrm>
            <a:off x="1064568" y="3428707"/>
            <a:ext cx="710242" cy="24622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00" dirty="0" smtClean="0">
                <a:solidFill>
                  <a:srgbClr val="002060"/>
                </a:solidFill>
                <a:latin typeface="ＭＳ Ｐゴシック" panose="020B0600070205080204" pitchFamily="50" charset="-128"/>
              </a:rPr>
              <a:t>施告</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663</a:t>
            </a:r>
            <a:endParaRPr lang="ja-JP" altLang="en-US" sz="1000" dirty="0">
              <a:solidFill>
                <a:srgbClr val="002060"/>
              </a:solidFill>
              <a:latin typeface="ＭＳ Ｐゴシック" panose="020B0600070205080204" pitchFamily="50" charset="-128"/>
            </a:endParaRPr>
          </a:p>
        </p:txBody>
      </p:sp>
      <p:sp>
        <p:nvSpPr>
          <p:cNvPr id="42" name="Rectangle 36"/>
          <p:cNvSpPr>
            <a:spLocks noChangeArrowheads="1"/>
          </p:cNvSpPr>
          <p:nvPr/>
        </p:nvSpPr>
        <p:spPr bwMode="auto">
          <a:xfrm>
            <a:off x="212311" y="4155560"/>
            <a:ext cx="5126528" cy="2998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dirty="0" smtClean="0">
                <a:solidFill>
                  <a:prstClr val="black"/>
                </a:solidFill>
              </a:rPr>
              <a:t>（３）重症患者を受け入れている</a:t>
            </a:r>
            <a:r>
              <a:rPr lang="en-US" altLang="ja-JP" dirty="0" smtClean="0">
                <a:solidFill>
                  <a:prstClr val="black"/>
                </a:solidFill>
              </a:rPr>
              <a:t>10</a:t>
            </a:r>
            <a:r>
              <a:rPr lang="ja-JP" altLang="en-US" dirty="0" smtClean="0">
                <a:solidFill>
                  <a:prstClr val="black"/>
                </a:solidFill>
              </a:rPr>
              <a:t>対</a:t>
            </a:r>
            <a:r>
              <a:rPr lang="en-US" altLang="ja-JP" dirty="0" smtClean="0">
                <a:solidFill>
                  <a:prstClr val="black"/>
                </a:solidFill>
              </a:rPr>
              <a:t>1</a:t>
            </a:r>
            <a:r>
              <a:rPr lang="ja-JP" altLang="en-US" dirty="0" smtClean="0">
                <a:solidFill>
                  <a:prstClr val="black"/>
                </a:solidFill>
              </a:rPr>
              <a:t>病棟の評価</a:t>
            </a:r>
            <a:endParaRPr lang="ja-JP" altLang="en-US" dirty="0">
              <a:solidFill>
                <a:prstClr val="black"/>
              </a:solidFill>
            </a:endParaRPr>
          </a:p>
        </p:txBody>
      </p:sp>
      <p:graphicFrame>
        <p:nvGraphicFramePr>
          <p:cNvPr id="43" name="表 42"/>
          <p:cNvGraphicFramePr>
            <a:graphicFrameLocks noGrp="1"/>
          </p:cNvGraphicFramePr>
          <p:nvPr>
            <p:extLst/>
          </p:nvPr>
        </p:nvGraphicFramePr>
        <p:xfrm>
          <a:off x="402145" y="4997207"/>
          <a:ext cx="4046800" cy="1113824"/>
        </p:xfrm>
        <a:graphic>
          <a:graphicData uri="http://schemas.openxmlformats.org/drawingml/2006/table">
            <a:tbl>
              <a:tblPr firstRow="1" bandRow="1">
                <a:tableStyleId>{FABFCF23-3B69-468F-B69F-88F6DE6A72F2}</a:tableStyleId>
              </a:tblPr>
              <a:tblGrid>
                <a:gridCol w="4046800"/>
              </a:tblGrid>
              <a:tr h="260384">
                <a:tc>
                  <a:txBody>
                    <a:bodyPr/>
                    <a:lstStyle/>
                    <a:p>
                      <a:pPr algn="ctr"/>
                      <a:r>
                        <a:rPr kumimoji="1" lang="ja-JP" altLang="en-US" sz="1100" dirty="0" smtClean="0"/>
                        <a:t>現行</a:t>
                      </a:r>
                      <a:endParaRPr kumimoji="1" lang="ja-JP" altLang="en-US" sz="1100" u="none" dirty="0">
                        <a:solidFill>
                          <a:schemeClr val="bg1"/>
                        </a:solidFill>
                      </a:endParaRPr>
                    </a:p>
                  </a:txBody>
                  <a:tcPr marL="99060" marR="99060" anchor="ctr"/>
                </a:tc>
              </a:tr>
              <a:tr h="237106">
                <a:tc>
                  <a:txBody>
                    <a:bodyPr/>
                    <a:lstStyle/>
                    <a:p>
                      <a:pPr algn="l"/>
                      <a:r>
                        <a:rPr kumimoji="1" lang="ja-JP" altLang="en-US" sz="1100" u="none" dirty="0" smtClean="0"/>
                        <a:t>看護必要度加算１　　３０点</a:t>
                      </a:r>
                      <a:endParaRPr kumimoji="1" lang="en-US" altLang="ja-JP" sz="1100" u="none" dirty="0" smtClean="0"/>
                    </a:p>
                    <a:p>
                      <a:pPr algn="l"/>
                      <a:r>
                        <a:rPr kumimoji="1" lang="ja-JP" altLang="en-US" sz="1100" u="none" dirty="0" smtClean="0"/>
                        <a:t>（「重症度、医療・看護必要度」の基準を満たす患者が１５％以上）</a:t>
                      </a:r>
                    </a:p>
                  </a:txBody>
                  <a:tcPr marL="99060" marR="99060" anchor="ctr"/>
                </a:tc>
              </a:tr>
              <a:tr h="237106">
                <a:tc>
                  <a:txBody>
                    <a:bodyPr/>
                    <a:lstStyle/>
                    <a:p>
                      <a:pPr algn="l"/>
                      <a:r>
                        <a:rPr kumimoji="1" lang="ja-JP" altLang="en-US" sz="1100" u="none" dirty="0" smtClean="0"/>
                        <a:t>看護必要度加算２　　１５点</a:t>
                      </a:r>
                      <a:endParaRPr kumimoji="1" lang="en-US" altLang="ja-JP" sz="1100" u="none" dirty="0" smtClean="0"/>
                    </a:p>
                    <a:p>
                      <a:pPr algn="l"/>
                      <a:r>
                        <a:rPr kumimoji="1" lang="ja-JP" altLang="en-US" sz="1100" u="none" dirty="0" smtClean="0"/>
                        <a:t>（「重症度、医療・看護必要度」の基準を満たす患者が１０％以上）</a:t>
                      </a:r>
                    </a:p>
                  </a:txBody>
                  <a:tcPr marL="99060" marR="99060" anchor="ctr"/>
                </a:tc>
              </a:tr>
            </a:tbl>
          </a:graphicData>
        </a:graphic>
      </p:graphicFrame>
      <p:graphicFrame>
        <p:nvGraphicFramePr>
          <p:cNvPr id="44" name="表 43"/>
          <p:cNvGraphicFramePr>
            <a:graphicFrameLocks noGrp="1"/>
          </p:cNvGraphicFramePr>
          <p:nvPr>
            <p:extLst/>
          </p:nvPr>
        </p:nvGraphicFramePr>
        <p:xfrm>
          <a:off x="5089749" y="4947237"/>
          <a:ext cx="4543624" cy="1539240"/>
        </p:xfrm>
        <a:graphic>
          <a:graphicData uri="http://schemas.openxmlformats.org/drawingml/2006/table">
            <a:tbl>
              <a:tblPr firstRow="1" bandRow="1">
                <a:tableStyleId>{9DCAF9ED-07DC-4A11-8D7F-57B35C25682E}</a:tableStyleId>
              </a:tblPr>
              <a:tblGrid>
                <a:gridCol w="4543624"/>
              </a:tblGrid>
              <a:tr h="0">
                <a:tc>
                  <a:txBody>
                    <a:bodyPr/>
                    <a:lstStyle/>
                    <a:p>
                      <a:pPr algn="ctr"/>
                      <a:r>
                        <a:rPr kumimoji="1" lang="ja-JP" altLang="en-US" sz="1100" dirty="0" smtClean="0"/>
                        <a:t>改定</a:t>
                      </a:r>
                      <a:endParaRPr kumimoji="1" lang="ja-JP" altLang="en-US" sz="1100" dirty="0"/>
                    </a:p>
                  </a:txBody>
                  <a:tcPr marL="99060" marR="99060" anchor="ctr"/>
                </a:tc>
              </a:tr>
              <a:tr h="182488">
                <a:tc>
                  <a:txBody>
                    <a:bodyPr/>
                    <a:lstStyle/>
                    <a:p>
                      <a:pPr algn="l"/>
                      <a:r>
                        <a:rPr kumimoji="1" lang="ja-JP" altLang="en-US" sz="1100" b="1" u="sng" dirty="0" smtClean="0">
                          <a:solidFill>
                            <a:srgbClr val="0070C0"/>
                          </a:solidFill>
                        </a:rPr>
                        <a:t>看護必要度加算１　　５５点</a:t>
                      </a:r>
                      <a:endParaRPr kumimoji="1" lang="en-US" altLang="ja-JP" sz="1100" b="1" u="sng" dirty="0" smtClean="0">
                        <a:solidFill>
                          <a:srgbClr val="0070C0"/>
                        </a:solidFill>
                      </a:endParaRPr>
                    </a:p>
                    <a:p>
                      <a:pPr algn="l"/>
                      <a:r>
                        <a:rPr kumimoji="1" lang="ja-JP" altLang="en-US" sz="1100" u="none" dirty="0" smtClean="0"/>
                        <a:t>（「重症度、医療・看護必要度」の基準を満たす患者が２４％以上）</a:t>
                      </a:r>
                    </a:p>
                  </a:txBody>
                  <a:tcPr marL="99060" marR="99060" anchor="ctr"/>
                </a:tc>
              </a:tr>
              <a:tr h="182488">
                <a:tc>
                  <a:txBody>
                    <a:bodyPr/>
                    <a:lstStyle/>
                    <a:p>
                      <a:pPr algn="l"/>
                      <a:r>
                        <a:rPr kumimoji="1" lang="ja-JP" altLang="en-US" sz="1100" u="none" dirty="0" smtClean="0"/>
                        <a:t>看護必要度加算２　　</a:t>
                      </a:r>
                      <a:r>
                        <a:rPr kumimoji="1" lang="ja-JP" altLang="en-US" sz="1100" b="1" u="sng" dirty="0" smtClean="0">
                          <a:solidFill>
                            <a:srgbClr val="0070C0"/>
                          </a:solidFill>
                        </a:rPr>
                        <a:t>４５点</a:t>
                      </a:r>
                      <a:endParaRPr kumimoji="1" lang="en-US" altLang="ja-JP" sz="1100" b="1" u="sng" dirty="0" smtClean="0">
                        <a:solidFill>
                          <a:srgbClr val="0070C0"/>
                        </a:solidFill>
                      </a:endParaRPr>
                    </a:p>
                    <a:p>
                      <a:pPr algn="l"/>
                      <a:r>
                        <a:rPr kumimoji="1" lang="ja-JP" altLang="en-US" sz="1100" u="none" dirty="0" smtClean="0"/>
                        <a:t>（「重症度、医療・看護必要度」の基準を満たす患者が１８％以上）</a:t>
                      </a:r>
                    </a:p>
                  </a:txBody>
                  <a:tcPr marL="99060" marR="99060" anchor="ctr"/>
                </a:tc>
              </a:tr>
              <a:tr h="182488">
                <a:tc>
                  <a:txBody>
                    <a:bodyPr/>
                    <a:lstStyle/>
                    <a:p>
                      <a:pPr algn="l"/>
                      <a:r>
                        <a:rPr kumimoji="1" lang="ja-JP" altLang="en-US" sz="1100" u="none" dirty="0" smtClean="0"/>
                        <a:t>看護必要度加算３　　</a:t>
                      </a:r>
                      <a:r>
                        <a:rPr kumimoji="1" lang="ja-JP" altLang="en-US" sz="1100" b="1" u="sng" dirty="0" smtClean="0">
                          <a:solidFill>
                            <a:srgbClr val="0070C0"/>
                          </a:solidFill>
                        </a:rPr>
                        <a:t>２５点</a:t>
                      </a:r>
                      <a:endParaRPr kumimoji="1" lang="en-US" altLang="ja-JP" sz="1100" b="1" u="sng" dirty="0" smtClean="0">
                        <a:solidFill>
                          <a:srgbClr val="0070C0"/>
                        </a:solidFill>
                      </a:endParaRPr>
                    </a:p>
                    <a:p>
                      <a:pPr algn="l"/>
                      <a:r>
                        <a:rPr kumimoji="1" lang="ja-JP" altLang="en-US" sz="1100" u="none" dirty="0" smtClean="0"/>
                        <a:t>（「重症度、医療・看護必要度」の基準を満たす患者が１２％以上）</a:t>
                      </a:r>
                    </a:p>
                  </a:txBody>
                  <a:tcPr marL="99060" marR="99060" anchor="ctr"/>
                </a:tc>
              </a:tr>
            </a:tbl>
          </a:graphicData>
        </a:graphic>
      </p:graphicFrame>
      <p:sp>
        <p:nvSpPr>
          <p:cNvPr id="45" name="右矢印 44"/>
          <p:cNvSpPr/>
          <p:nvPr/>
        </p:nvSpPr>
        <p:spPr>
          <a:xfrm>
            <a:off x="4602072" y="5123555"/>
            <a:ext cx="370115" cy="1008112"/>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6" name="テキスト ボックス 45"/>
          <p:cNvSpPr txBox="1"/>
          <p:nvPr/>
        </p:nvSpPr>
        <p:spPr>
          <a:xfrm>
            <a:off x="5525589" y="4196275"/>
            <a:ext cx="1852468" cy="24622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000" dirty="0" smtClean="0">
                <a:solidFill>
                  <a:srgbClr val="002060"/>
                </a:solidFill>
                <a:latin typeface="ＭＳ Ｐゴシック" panose="020B0600070205080204" pitchFamily="50" charset="-128"/>
              </a:rPr>
              <a:t>施告</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633</a:t>
            </a:r>
            <a:r>
              <a:rPr lang="ja-JP" altLang="en-US" sz="1000" dirty="0" err="1" smtClean="0">
                <a:solidFill>
                  <a:srgbClr val="002060"/>
                </a:solidFill>
                <a:latin typeface="ＭＳ Ｐゴシック" panose="020B0600070205080204" pitchFamily="50" charset="-128"/>
              </a:rPr>
              <a:t>，</a:t>
            </a:r>
            <a:r>
              <a:rPr lang="en-US" altLang="ja-JP" sz="1000" dirty="0" smtClean="0">
                <a:solidFill>
                  <a:srgbClr val="002060"/>
                </a:solidFill>
                <a:latin typeface="ＭＳ Ｐゴシック" panose="020B0600070205080204" pitchFamily="50" charset="-128"/>
              </a:rPr>
              <a:t>638-639  </a:t>
            </a:r>
            <a:r>
              <a:rPr lang="ja-JP" altLang="en-US" sz="1000" dirty="0" smtClean="0">
                <a:solidFill>
                  <a:srgbClr val="002060"/>
                </a:solidFill>
                <a:latin typeface="ＭＳ Ｐゴシック" panose="020B0600070205080204" pitchFamily="50" charset="-128"/>
              </a:rPr>
              <a:t>施通</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688</a:t>
            </a:r>
            <a:endParaRPr lang="ja-JP" altLang="en-US" sz="1000" dirty="0">
              <a:solidFill>
                <a:srgbClr val="002060"/>
              </a:solidFill>
              <a:latin typeface="ＭＳ Ｐゴシック" panose="020B0600070205080204" pitchFamily="50" charset="-128"/>
            </a:endParaRPr>
          </a:p>
        </p:txBody>
      </p:sp>
      <p:sp>
        <p:nvSpPr>
          <p:cNvPr id="47" name="テキスト ボックス 46"/>
          <p:cNvSpPr txBox="1"/>
          <p:nvPr/>
        </p:nvSpPr>
        <p:spPr>
          <a:xfrm>
            <a:off x="320988" y="6190021"/>
            <a:ext cx="9462516" cy="584775"/>
          </a:xfrm>
          <a:prstGeom prst="rect">
            <a:avLst/>
          </a:prstGeom>
          <a:noFill/>
        </p:spPr>
        <p:txBody>
          <a:bodyPr wrap="square" rtlCol="0">
            <a:spAutoFit/>
          </a:bodyPr>
          <a:lstStyle/>
          <a:p>
            <a:r>
              <a:rPr lang="en-US" altLang="ja-JP" sz="1100" dirty="0">
                <a:solidFill>
                  <a:prstClr val="black"/>
                </a:solidFill>
              </a:rPr>
              <a:t>[</a:t>
            </a:r>
            <a:r>
              <a:rPr lang="ja-JP" altLang="en-US" sz="1100" dirty="0">
                <a:solidFill>
                  <a:prstClr val="black"/>
                </a:solidFill>
              </a:rPr>
              <a:t>経過措置</a:t>
            </a:r>
            <a:r>
              <a:rPr lang="en-US" altLang="ja-JP" sz="1100" dirty="0">
                <a:solidFill>
                  <a:prstClr val="black"/>
                </a:solidFill>
              </a:rPr>
              <a:t>]</a:t>
            </a:r>
          </a:p>
          <a:p>
            <a:r>
              <a:rPr lang="ja-JP" altLang="en-US" sz="1000" dirty="0">
                <a:solidFill>
                  <a:prstClr val="black"/>
                </a:solidFill>
                <a:latin typeface="ＭＳ Ｐゴシック"/>
              </a:rPr>
              <a:t>平成</a:t>
            </a:r>
            <a:r>
              <a:rPr lang="en-US" altLang="ja-JP" sz="1000" dirty="0">
                <a:solidFill>
                  <a:prstClr val="black"/>
                </a:solidFill>
                <a:latin typeface="ＭＳ Ｐゴシック"/>
              </a:rPr>
              <a:t>28</a:t>
            </a:r>
            <a:r>
              <a:rPr lang="ja-JP" altLang="en-US" sz="1000" dirty="0">
                <a:solidFill>
                  <a:prstClr val="black"/>
                </a:solidFill>
                <a:latin typeface="ＭＳ Ｐゴシック"/>
              </a:rPr>
              <a:t>年３月</a:t>
            </a:r>
            <a:r>
              <a:rPr lang="en-US" altLang="ja-JP" sz="1000" dirty="0">
                <a:solidFill>
                  <a:prstClr val="black"/>
                </a:solidFill>
                <a:latin typeface="ＭＳ Ｐゴシック"/>
              </a:rPr>
              <a:t>31</a:t>
            </a:r>
            <a:r>
              <a:rPr lang="ja-JP" altLang="en-US" sz="1000" dirty="0">
                <a:solidFill>
                  <a:prstClr val="black"/>
                </a:solidFill>
                <a:latin typeface="ＭＳ Ｐゴシック"/>
              </a:rPr>
              <a:t>日に看護必要度加算１又は２の届出を行っている病棟については</a:t>
            </a:r>
            <a:r>
              <a:rPr lang="ja-JP" altLang="en-US" sz="1000" dirty="0" smtClean="0">
                <a:solidFill>
                  <a:prstClr val="black"/>
                </a:solidFill>
                <a:latin typeface="ＭＳ Ｐゴシック"/>
              </a:rPr>
              <a:t>、</a:t>
            </a:r>
            <a:endParaRPr lang="en-US" altLang="ja-JP" sz="1000" dirty="0" smtClean="0">
              <a:solidFill>
                <a:prstClr val="black"/>
              </a:solidFill>
              <a:latin typeface="ＭＳ Ｐゴシック"/>
            </a:endParaRPr>
          </a:p>
          <a:p>
            <a:r>
              <a:rPr lang="ja-JP" altLang="en-US" sz="1000" dirty="0" smtClean="0">
                <a:solidFill>
                  <a:prstClr val="black"/>
                </a:solidFill>
                <a:latin typeface="ＭＳ Ｐゴシック"/>
              </a:rPr>
              <a:t>平成</a:t>
            </a:r>
            <a:r>
              <a:rPr lang="en-US" altLang="ja-JP" sz="1000" dirty="0">
                <a:solidFill>
                  <a:prstClr val="black"/>
                </a:solidFill>
                <a:latin typeface="ＭＳ Ｐゴシック"/>
              </a:rPr>
              <a:t>28</a:t>
            </a:r>
            <a:r>
              <a:rPr lang="ja-JP" altLang="en-US" sz="1000" dirty="0">
                <a:solidFill>
                  <a:prstClr val="black"/>
                </a:solidFill>
                <a:latin typeface="ＭＳ Ｐゴシック"/>
              </a:rPr>
              <a:t>年９月</a:t>
            </a:r>
            <a:r>
              <a:rPr lang="en-US" altLang="ja-JP" sz="1000" dirty="0">
                <a:solidFill>
                  <a:prstClr val="black"/>
                </a:solidFill>
                <a:latin typeface="ＭＳ Ｐゴシック"/>
              </a:rPr>
              <a:t>30</a:t>
            </a:r>
            <a:r>
              <a:rPr lang="ja-JP" altLang="en-US" sz="1000" dirty="0">
                <a:solidFill>
                  <a:prstClr val="black"/>
                </a:solidFill>
                <a:latin typeface="ＭＳ Ｐゴシック"/>
              </a:rPr>
              <a:t>日までの間、それぞれ看護必要度加算２又は３の基準を満たしているものとする</a:t>
            </a:r>
            <a:r>
              <a:rPr lang="ja-JP" altLang="en-US" sz="1000" dirty="0" smtClean="0">
                <a:solidFill>
                  <a:prstClr val="black"/>
                </a:solidFill>
                <a:latin typeface="ＭＳ Ｐゴシック"/>
              </a:rPr>
              <a:t>。</a:t>
            </a:r>
            <a:endParaRPr lang="ja-JP" altLang="en-US" sz="1000" dirty="0">
              <a:solidFill>
                <a:prstClr val="black"/>
              </a:solidFill>
              <a:latin typeface="ＭＳ Ｐゴシック"/>
            </a:endParaRPr>
          </a:p>
        </p:txBody>
      </p:sp>
      <p:sp>
        <p:nvSpPr>
          <p:cNvPr id="48" name="テキスト ボックス 47"/>
          <p:cNvSpPr txBox="1"/>
          <p:nvPr/>
        </p:nvSpPr>
        <p:spPr>
          <a:xfrm>
            <a:off x="1152409" y="6131667"/>
            <a:ext cx="710242" cy="24622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000" dirty="0" smtClean="0">
                <a:solidFill>
                  <a:srgbClr val="002060"/>
                </a:solidFill>
                <a:latin typeface="ＭＳ Ｐゴシック" panose="020B0600070205080204" pitchFamily="50" charset="-128"/>
              </a:rPr>
              <a:t>施告</a:t>
            </a:r>
            <a:r>
              <a:rPr lang="ja-JP" altLang="en-US" sz="1000" dirty="0" err="1" smtClean="0">
                <a:solidFill>
                  <a:srgbClr val="002060"/>
                </a:solidFill>
                <a:latin typeface="ＭＳ Ｐゴシック" panose="020B0600070205080204" pitchFamily="50" charset="-128"/>
              </a:rPr>
              <a:t>ｐ</a:t>
            </a:r>
            <a:r>
              <a:rPr lang="en-US" altLang="ja-JP" sz="1000" dirty="0" smtClean="0">
                <a:solidFill>
                  <a:srgbClr val="002060"/>
                </a:solidFill>
                <a:latin typeface="ＭＳ Ｐゴシック" panose="020B0600070205080204" pitchFamily="50" charset="-128"/>
              </a:rPr>
              <a:t>663</a:t>
            </a:r>
            <a:endParaRPr lang="ja-JP" altLang="en-US" sz="10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209592014"/>
      </p:ext>
    </p:extLst>
  </p:cSld>
  <p:clrMapOvr>
    <a:masterClrMapping/>
  </p:clrMapOvr>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197644" y="814109"/>
            <a:ext cx="9507360" cy="2891698"/>
          </a:xfrm>
          <a:prstGeom prst="rect">
            <a:avLst/>
          </a:prstGeom>
          <a:solidFill>
            <a:srgbClr val="FFFFAF">
              <a:alpha val="49804"/>
            </a:srgbClr>
          </a:solidFill>
          <a:ln w="9525">
            <a:solidFill>
              <a:schemeClr val="tx1"/>
            </a:solidFill>
            <a:miter lim="800000"/>
            <a:headEnd/>
            <a:tailEnd/>
          </a:ln>
        </p:spPr>
        <p:txBody>
          <a:bodyPr/>
          <a:lstStyle/>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sz="1600" b="1" dirty="0" smtClean="0">
                <a:solidFill>
                  <a:prstClr val="black"/>
                </a:solidFill>
                <a:latin typeface="ＭＳ Ｐゴシック"/>
              </a:rPr>
              <a:t>一般病棟入院基本料の届出において、</a:t>
            </a:r>
            <a:r>
              <a:rPr lang="ja-JP" altLang="en-US" sz="1600" b="1" u="sng" dirty="0" smtClean="0">
                <a:solidFill>
                  <a:prstClr val="black"/>
                </a:solidFill>
                <a:latin typeface="ＭＳ Ｐゴシック"/>
              </a:rPr>
              <a:t>７対１入院基本料から</a:t>
            </a:r>
            <a:r>
              <a:rPr lang="en-US" altLang="ja-JP" sz="1600" b="1" u="sng" dirty="0" smtClean="0">
                <a:solidFill>
                  <a:prstClr val="black"/>
                </a:solidFill>
                <a:latin typeface="ＭＳ Ｐゴシック"/>
              </a:rPr>
              <a:t>10</a:t>
            </a:r>
            <a:r>
              <a:rPr lang="ja-JP" altLang="en-US" sz="1600" b="1" u="sng" dirty="0" smtClean="0">
                <a:solidFill>
                  <a:prstClr val="black"/>
                </a:solidFill>
                <a:latin typeface="ＭＳ Ｐゴシック"/>
              </a:rPr>
              <a:t>対１入院基本料に変更する際に限り</a:t>
            </a:r>
            <a:r>
              <a:rPr lang="ja-JP" altLang="en-US" sz="1600" b="1" dirty="0" smtClean="0">
                <a:solidFill>
                  <a:prstClr val="black"/>
                </a:solidFill>
                <a:latin typeface="ＭＳ Ｐゴシック"/>
              </a:rPr>
              <a:t>、</a:t>
            </a:r>
            <a:endParaRPr lang="en-US" altLang="ja-JP" sz="1600" b="1" dirty="0">
              <a:solidFill>
                <a:prstClr val="black"/>
              </a:solidFill>
              <a:latin typeface="ＭＳ Ｐゴシック"/>
            </a:endParaRPr>
          </a:p>
          <a:p>
            <a:pPr>
              <a:defRPr/>
            </a:pPr>
            <a:r>
              <a:rPr lang="en-US" altLang="ja-JP" sz="1600" b="1" dirty="0" smtClean="0">
                <a:solidFill>
                  <a:prstClr val="black"/>
                </a:solidFill>
                <a:latin typeface="ＭＳ Ｐゴシック"/>
              </a:rPr>
              <a:t>   </a:t>
            </a:r>
            <a:r>
              <a:rPr lang="ja-JP" altLang="en-US" sz="1600" b="1" dirty="0" smtClean="0">
                <a:solidFill>
                  <a:prstClr val="black"/>
                </a:solidFill>
                <a:latin typeface="ＭＳ Ｐゴシック"/>
              </a:rPr>
              <a:t>医療機関が、平成</a:t>
            </a:r>
            <a:r>
              <a:rPr lang="en-US" altLang="ja-JP" sz="1600" b="1" dirty="0" smtClean="0">
                <a:solidFill>
                  <a:prstClr val="black"/>
                </a:solidFill>
                <a:latin typeface="ＭＳ Ｐゴシック"/>
              </a:rPr>
              <a:t>28</a:t>
            </a:r>
            <a:r>
              <a:rPr lang="ja-JP" altLang="en-US" sz="1600" b="1" dirty="0" smtClean="0">
                <a:solidFill>
                  <a:prstClr val="black"/>
                </a:solidFill>
                <a:latin typeface="ＭＳ Ｐゴシック"/>
              </a:rPr>
              <a:t>年４月１日から２年間、７対１入院基本料病棟と</a:t>
            </a:r>
            <a:r>
              <a:rPr lang="en-US" altLang="ja-JP" sz="1600" b="1" dirty="0" smtClean="0">
                <a:solidFill>
                  <a:prstClr val="black"/>
                </a:solidFill>
                <a:latin typeface="ＭＳ Ｐゴシック"/>
              </a:rPr>
              <a:t>10</a:t>
            </a:r>
            <a:r>
              <a:rPr lang="ja-JP" altLang="en-US" sz="1600" b="1" dirty="0" smtClean="0">
                <a:solidFill>
                  <a:prstClr val="black"/>
                </a:solidFill>
                <a:latin typeface="ＭＳ Ｐゴシック"/>
              </a:rPr>
              <a:t>対１入院基本料病棟を病棟群単位  </a:t>
            </a:r>
            <a:endParaRPr lang="en-US" altLang="ja-JP" sz="1600" b="1" dirty="0" smtClean="0">
              <a:solidFill>
                <a:prstClr val="black"/>
              </a:solidFill>
              <a:latin typeface="ＭＳ Ｐゴシック"/>
            </a:endParaRPr>
          </a:p>
          <a:p>
            <a:pPr>
              <a:defRPr/>
            </a:pPr>
            <a:r>
              <a:rPr lang="en-US" altLang="ja-JP" sz="1600" b="1" dirty="0">
                <a:solidFill>
                  <a:prstClr val="black"/>
                </a:solidFill>
                <a:latin typeface="ＭＳ Ｐゴシック"/>
              </a:rPr>
              <a:t> </a:t>
            </a:r>
            <a:r>
              <a:rPr lang="en-US" altLang="ja-JP" sz="1600" b="1" dirty="0" smtClean="0">
                <a:solidFill>
                  <a:prstClr val="black"/>
                </a:solidFill>
                <a:latin typeface="ＭＳ Ｐゴシック"/>
              </a:rPr>
              <a:t>  </a:t>
            </a:r>
            <a:r>
              <a:rPr lang="ja-JP" altLang="en-US" sz="1600" b="1" dirty="0" smtClean="0">
                <a:solidFill>
                  <a:prstClr val="black"/>
                </a:solidFill>
                <a:latin typeface="ＭＳ Ｐゴシック"/>
              </a:rPr>
              <a:t>で有することを可能とする</a:t>
            </a:r>
            <a:endParaRPr lang="en-US" altLang="ja-JP" sz="1600" b="1" dirty="0" smtClean="0">
              <a:solidFill>
                <a:prstClr val="black"/>
              </a:solidFill>
              <a:latin typeface="ＭＳ Ｐゴシック"/>
            </a:endParaRPr>
          </a:p>
          <a:p>
            <a:pPr marL="285750" indent="-285750">
              <a:buFont typeface="Wingdings" panose="05000000000000000000" pitchFamily="2" charset="2"/>
              <a:buChar char="Ø"/>
              <a:defRPr/>
            </a:pPr>
            <a:endParaRPr lang="en-US" altLang="ja-JP" sz="300" dirty="0" smtClean="0">
              <a:solidFill>
                <a:prstClr val="black"/>
              </a:solidFill>
              <a:latin typeface="ＭＳ Ｐゴシック"/>
            </a:endParaRPr>
          </a:p>
          <a:p>
            <a:pPr>
              <a:defRPr/>
            </a:pPr>
            <a:r>
              <a:rPr lang="ja-JP" altLang="en-US" sz="1300" dirty="0" smtClean="0">
                <a:solidFill>
                  <a:prstClr val="black"/>
                </a:solidFill>
                <a:latin typeface="ＭＳ Ｐゴシック"/>
              </a:rPr>
              <a:t>　［届出等に関する手続きの取扱い］</a:t>
            </a:r>
            <a:endParaRPr lang="en-US" altLang="ja-JP" sz="1300" dirty="0" smtClean="0">
              <a:solidFill>
                <a:prstClr val="black"/>
              </a:solidFill>
              <a:latin typeface="ＭＳ Ｐゴシック"/>
            </a:endParaRPr>
          </a:p>
          <a:p>
            <a:pPr marL="357188" indent="-357188">
              <a:defRPr/>
            </a:pPr>
            <a:r>
              <a:rPr lang="ja-JP" altLang="en-US" sz="1300" dirty="0" smtClean="0">
                <a:solidFill>
                  <a:prstClr val="black"/>
                </a:solidFill>
                <a:latin typeface="ＭＳ Ｐゴシック"/>
              </a:rPr>
              <a:t>　　１　届出可能な医療機関は、平成</a:t>
            </a:r>
            <a:r>
              <a:rPr lang="en-US" altLang="ja-JP" sz="1300" dirty="0" smtClean="0">
                <a:solidFill>
                  <a:prstClr val="black"/>
                </a:solidFill>
                <a:latin typeface="ＭＳ Ｐゴシック"/>
              </a:rPr>
              <a:t>28</a:t>
            </a:r>
            <a:r>
              <a:rPr lang="ja-JP" altLang="en-US" sz="1300" dirty="0" smtClean="0">
                <a:solidFill>
                  <a:prstClr val="black"/>
                </a:solidFill>
                <a:latin typeface="ＭＳ Ｐゴシック"/>
              </a:rPr>
              <a:t>年３月</a:t>
            </a:r>
            <a:r>
              <a:rPr lang="en-US" altLang="ja-JP" sz="1300" dirty="0" smtClean="0">
                <a:solidFill>
                  <a:prstClr val="black"/>
                </a:solidFill>
                <a:latin typeface="ＭＳ Ｐゴシック"/>
              </a:rPr>
              <a:t>31</a:t>
            </a:r>
            <a:r>
              <a:rPr lang="ja-JP" altLang="en-US" sz="1300" dirty="0" smtClean="0">
                <a:solidFill>
                  <a:prstClr val="black"/>
                </a:solidFill>
                <a:latin typeface="ＭＳ Ｐゴシック"/>
              </a:rPr>
              <a:t>日時点で直近３月以上一般病棟７対１入院基本料（特定機能病院、専門病院含む）を届け出ており、当該入院基本料を算定する病棟を複数有する医療機関であること。</a:t>
            </a:r>
            <a:endParaRPr lang="en-US" altLang="ja-JP" sz="1300" dirty="0" smtClean="0">
              <a:solidFill>
                <a:prstClr val="black"/>
              </a:solidFill>
              <a:latin typeface="ＭＳ Ｐゴシック"/>
            </a:endParaRPr>
          </a:p>
          <a:p>
            <a:pPr>
              <a:defRPr/>
            </a:pPr>
            <a:r>
              <a:rPr lang="ja-JP" altLang="en-US" sz="1300" dirty="0" smtClean="0">
                <a:solidFill>
                  <a:prstClr val="black"/>
                </a:solidFill>
                <a:latin typeface="ＭＳ Ｐゴシック"/>
              </a:rPr>
              <a:t>　　２　病棟の数が４以上の保険医療機関が届け出る場合、一つの入院基本料の病棟の数は、複数とすること。</a:t>
            </a:r>
            <a:endParaRPr lang="en-US" altLang="ja-JP" sz="1300" dirty="0" smtClean="0">
              <a:solidFill>
                <a:prstClr val="black"/>
              </a:solidFill>
              <a:latin typeface="ＭＳ Ｐゴシック"/>
            </a:endParaRPr>
          </a:p>
          <a:p>
            <a:pPr marL="357188" indent="-357188">
              <a:defRPr/>
            </a:pPr>
            <a:r>
              <a:rPr lang="ja-JP" altLang="en-US" sz="1300" dirty="0" smtClean="0">
                <a:solidFill>
                  <a:prstClr val="black"/>
                </a:solidFill>
                <a:latin typeface="ＭＳ Ｐゴシック"/>
              </a:rPr>
              <a:t>　　３　病棟群単位の新たな届出は１回に限り（病棟群の病床数の変更は可能）、平成</a:t>
            </a:r>
            <a:r>
              <a:rPr lang="en-US" altLang="ja-JP" sz="1300" dirty="0" smtClean="0">
                <a:solidFill>
                  <a:prstClr val="black"/>
                </a:solidFill>
                <a:latin typeface="ＭＳ Ｐゴシック"/>
              </a:rPr>
              <a:t>28</a:t>
            </a:r>
            <a:r>
              <a:rPr lang="ja-JP" altLang="en-US" sz="1300" dirty="0" smtClean="0">
                <a:solidFill>
                  <a:prstClr val="black"/>
                </a:solidFill>
                <a:latin typeface="ＭＳ Ｐゴシック"/>
              </a:rPr>
              <a:t>年４月１日から平成</a:t>
            </a:r>
            <a:r>
              <a:rPr lang="en-US" altLang="ja-JP" sz="1300" dirty="0" smtClean="0">
                <a:solidFill>
                  <a:prstClr val="black"/>
                </a:solidFill>
                <a:latin typeface="ＭＳ Ｐゴシック"/>
              </a:rPr>
              <a:t>29</a:t>
            </a:r>
            <a:r>
              <a:rPr lang="ja-JP" altLang="en-US" sz="1300" dirty="0" smtClean="0">
                <a:solidFill>
                  <a:prstClr val="black"/>
                </a:solidFill>
                <a:latin typeface="ＭＳ Ｐゴシック"/>
              </a:rPr>
              <a:t>年３月</a:t>
            </a:r>
            <a:r>
              <a:rPr lang="en-US" altLang="ja-JP" sz="1300" dirty="0" smtClean="0">
                <a:solidFill>
                  <a:prstClr val="black"/>
                </a:solidFill>
                <a:latin typeface="ＭＳ Ｐゴシック"/>
              </a:rPr>
              <a:t>31</a:t>
            </a:r>
            <a:r>
              <a:rPr lang="ja-JP" altLang="en-US" sz="1300" dirty="0" smtClean="0">
                <a:solidFill>
                  <a:prstClr val="black"/>
                </a:solidFill>
                <a:latin typeface="ＭＳ Ｐゴシック"/>
              </a:rPr>
              <a:t>日の期間に行われること。</a:t>
            </a:r>
            <a:endParaRPr lang="en-US" altLang="ja-JP" sz="1300" dirty="0" smtClean="0">
              <a:solidFill>
                <a:prstClr val="black"/>
              </a:solidFill>
              <a:latin typeface="ＭＳ Ｐゴシック"/>
            </a:endParaRPr>
          </a:p>
          <a:p>
            <a:pPr marL="357188" indent="-357188">
              <a:defRPr/>
            </a:pPr>
            <a:r>
              <a:rPr lang="ja-JP" altLang="en-US" sz="1300" dirty="0" smtClean="0">
                <a:solidFill>
                  <a:prstClr val="black"/>
                </a:solidFill>
                <a:latin typeface="ＭＳ Ｐゴシック"/>
              </a:rPr>
              <a:t>　　４　当該届出措置を利用した場合は、平成</a:t>
            </a:r>
            <a:r>
              <a:rPr lang="en-US" altLang="ja-JP" sz="1300" dirty="0" smtClean="0">
                <a:solidFill>
                  <a:prstClr val="black"/>
                </a:solidFill>
                <a:latin typeface="ＭＳ Ｐゴシック"/>
              </a:rPr>
              <a:t>29</a:t>
            </a:r>
            <a:r>
              <a:rPr lang="ja-JP" altLang="en-US" sz="1300" dirty="0" smtClean="0">
                <a:solidFill>
                  <a:prstClr val="black"/>
                </a:solidFill>
                <a:latin typeface="ＭＳ Ｐゴシック"/>
              </a:rPr>
              <a:t>年４月１日以降は、７対１入院基本料の病床数は、当該医療機関の一般病棟入院基本料の病床数の</a:t>
            </a:r>
            <a:r>
              <a:rPr lang="en-US" altLang="ja-JP" sz="1300" dirty="0" smtClean="0">
                <a:solidFill>
                  <a:prstClr val="black"/>
                </a:solidFill>
                <a:latin typeface="ＭＳ Ｐゴシック"/>
              </a:rPr>
              <a:t>100</a:t>
            </a:r>
            <a:r>
              <a:rPr lang="ja-JP" altLang="en-US" sz="1300" dirty="0" smtClean="0">
                <a:solidFill>
                  <a:prstClr val="black"/>
                </a:solidFill>
                <a:latin typeface="ＭＳ Ｐゴシック"/>
              </a:rPr>
              <a:t>分の</a:t>
            </a:r>
            <a:r>
              <a:rPr lang="en-US" altLang="ja-JP" sz="1300" dirty="0" smtClean="0">
                <a:solidFill>
                  <a:prstClr val="black"/>
                </a:solidFill>
                <a:latin typeface="ＭＳ Ｐゴシック"/>
              </a:rPr>
              <a:t>60</a:t>
            </a:r>
            <a:r>
              <a:rPr lang="ja-JP" altLang="en-US" sz="1300" dirty="0" smtClean="0">
                <a:solidFill>
                  <a:prstClr val="black"/>
                </a:solidFill>
                <a:latin typeface="ＭＳ Ｐゴシック"/>
              </a:rPr>
              <a:t>以下とすること（特定機能病院は除く）。</a:t>
            </a:r>
            <a:endParaRPr lang="en-US" altLang="ja-JP" sz="1300" dirty="0" smtClean="0">
              <a:solidFill>
                <a:prstClr val="black"/>
              </a:solidFill>
              <a:latin typeface="ＭＳ Ｐゴシック"/>
            </a:endParaRPr>
          </a:p>
          <a:p>
            <a:pPr>
              <a:defRPr/>
            </a:pPr>
            <a:r>
              <a:rPr lang="ja-JP" altLang="en-US" sz="1300" dirty="0" smtClean="0">
                <a:solidFill>
                  <a:prstClr val="black"/>
                </a:solidFill>
                <a:latin typeface="ＭＳ Ｐゴシック"/>
              </a:rPr>
              <a:t>　　５　当該届出措置を利用した場合は、原則として７対１入院基本料の病棟と</a:t>
            </a:r>
            <a:r>
              <a:rPr lang="en-US" altLang="ja-JP" sz="1300" dirty="0" smtClean="0">
                <a:solidFill>
                  <a:prstClr val="black"/>
                </a:solidFill>
                <a:latin typeface="ＭＳ Ｐゴシック"/>
              </a:rPr>
              <a:t>10</a:t>
            </a:r>
            <a:r>
              <a:rPr lang="ja-JP" altLang="en-US" sz="1300" dirty="0" smtClean="0">
                <a:solidFill>
                  <a:prstClr val="black"/>
                </a:solidFill>
                <a:latin typeface="ＭＳ Ｐゴシック"/>
              </a:rPr>
              <a:t>対１入院基本料の病棟との間での転棟はできないこと。</a:t>
            </a:r>
            <a:endParaRPr lang="ja-JP" altLang="en-US" sz="1300" dirty="0">
              <a:solidFill>
                <a:prstClr val="black"/>
              </a:solidFill>
              <a:latin typeface="ＭＳ Ｐゴシック"/>
            </a:endParaRPr>
          </a:p>
        </p:txBody>
      </p:sp>
      <p:sp>
        <p:nvSpPr>
          <p:cNvPr id="26" name="Rectangle 36"/>
          <p:cNvSpPr>
            <a:spLocks noChangeArrowheads="1"/>
          </p:cNvSpPr>
          <p:nvPr/>
        </p:nvSpPr>
        <p:spPr bwMode="auto">
          <a:xfrm>
            <a:off x="213534" y="668166"/>
            <a:ext cx="3561565"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（４）病棟群単位による届出</a:t>
            </a:r>
            <a:endParaRPr lang="ja-JP" altLang="en-US" sz="2000" dirty="0">
              <a:solidFill>
                <a:prstClr val="black"/>
              </a:solidFill>
            </a:endParaRPr>
          </a:p>
        </p:txBody>
      </p:sp>
      <p:cxnSp>
        <p:nvCxnSpPr>
          <p:cNvPr id="5" name="直線矢印コネクタ 4"/>
          <p:cNvCxnSpPr/>
          <p:nvPr/>
        </p:nvCxnSpPr>
        <p:spPr>
          <a:xfrm>
            <a:off x="197640" y="6396609"/>
            <a:ext cx="9476448" cy="1"/>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7" name="正方形/長方形 16"/>
          <p:cNvSpPr/>
          <p:nvPr/>
        </p:nvSpPr>
        <p:spPr>
          <a:xfrm>
            <a:off x="779310" y="4302544"/>
            <a:ext cx="1669774" cy="2093844"/>
          </a:xfrm>
          <a:prstGeom prst="rect">
            <a:avLst/>
          </a:prstGeom>
          <a:solidFill>
            <a:schemeClr val="accent1">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smtClean="0">
                <a:solidFill>
                  <a:srgbClr val="002060"/>
                </a:solidFill>
              </a:rPr>
              <a:t>7</a:t>
            </a:r>
            <a:r>
              <a:rPr lang="ja-JP" altLang="en-US" dirty="0" smtClean="0">
                <a:solidFill>
                  <a:srgbClr val="002060"/>
                </a:solidFill>
              </a:rPr>
              <a:t>対</a:t>
            </a:r>
            <a:r>
              <a:rPr lang="en-US" altLang="ja-JP" dirty="0" smtClean="0">
                <a:solidFill>
                  <a:srgbClr val="002060"/>
                </a:solidFill>
              </a:rPr>
              <a:t>1</a:t>
            </a:r>
            <a:r>
              <a:rPr lang="ja-JP" altLang="en-US" dirty="0" smtClean="0">
                <a:solidFill>
                  <a:srgbClr val="002060"/>
                </a:solidFill>
              </a:rPr>
              <a:t>病棟</a:t>
            </a:r>
            <a:endParaRPr lang="en-US" altLang="ja-JP" dirty="0" smtClean="0">
              <a:solidFill>
                <a:srgbClr val="002060"/>
              </a:solidFill>
            </a:endParaRPr>
          </a:p>
          <a:p>
            <a:pPr algn="ctr"/>
            <a:endParaRPr lang="en-US" altLang="ja-JP" dirty="0">
              <a:solidFill>
                <a:srgbClr val="002060"/>
              </a:solidFill>
            </a:endParaRPr>
          </a:p>
          <a:p>
            <a:pPr algn="ctr"/>
            <a:r>
              <a:rPr lang="ja-JP" altLang="en-US" sz="1700" dirty="0" smtClean="0">
                <a:solidFill>
                  <a:srgbClr val="002060"/>
                </a:solidFill>
              </a:rPr>
              <a:t>（</a:t>
            </a:r>
            <a:r>
              <a:rPr lang="en-US" altLang="ja-JP" sz="1700" dirty="0" smtClean="0">
                <a:solidFill>
                  <a:srgbClr val="002060"/>
                </a:solidFill>
              </a:rPr>
              <a:t>7</a:t>
            </a:r>
            <a:r>
              <a:rPr lang="ja-JP" altLang="en-US" sz="1700" dirty="0" smtClean="0">
                <a:solidFill>
                  <a:srgbClr val="002060"/>
                </a:solidFill>
              </a:rPr>
              <a:t>病棟・</a:t>
            </a:r>
            <a:r>
              <a:rPr lang="en-US" altLang="ja-JP" sz="1700" dirty="0" smtClean="0">
                <a:solidFill>
                  <a:srgbClr val="002060"/>
                </a:solidFill>
              </a:rPr>
              <a:t>350</a:t>
            </a:r>
            <a:r>
              <a:rPr lang="ja-JP" altLang="en-US" sz="1700" dirty="0" smtClean="0">
                <a:solidFill>
                  <a:srgbClr val="002060"/>
                </a:solidFill>
              </a:rPr>
              <a:t>床）</a:t>
            </a:r>
            <a:endParaRPr lang="ja-JP" altLang="en-US" sz="1700" dirty="0">
              <a:solidFill>
                <a:srgbClr val="002060"/>
              </a:solidFill>
            </a:endParaRPr>
          </a:p>
        </p:txBody>
      </p:sp>
      <p:sp>
        <p:nvSpPr>
          <p:cNvPr id="23" name="正方形/長方形 22"/>
          <p:cNvSpPr/>
          <p:nvPr/>
        </p:nvSpPr>
        <p:spPr>
          <a:xfrm>
            <a:off x="3875119" y="5081109"/>
            <a:ext cx="1669774" cy="1315278"/>
          </a:xfrm>
          <a:prstGeom prst="rect">
            <a:avLst/>
          </a:prstGeom>
          <a:solidFill>
            <a:schemeClr val="accent1">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srgbClr val="002060"/>
              </a:solidFill>
            </a:endParaRPr>
          </a:p>
          <a:p>
            <a:pPr algn="ctr"/>
            <a:r>
              <a:rPr lang="en-US" altLang="ja-JP" dirty="0" smtClean="0">
                <a:solidFill>
                  <a:srgbClr val="002060"/>
                </a:solidFill>
              </a:rPr>
              <a:t>7</a:t>
            </a:r>
            <a:r>
              <a:rPr lang="ja-JP" altLang="en-US" dirty="0" smtClean="0">
                <a:solidFill>
                  <a:srgbClr val="002060"/>
                </a:solidFill>
              </a:rPr>
              <a:t>対</a:t>
            </a:r>
            <a:r>
              <a:rPr lang="en-US" altLang="ja-JP" dirty="0" smtClean="0">
                <a:solidFill>
                  <a:srgbClr val="002060"/>
                </a:solidFill>
              </a:rPr>
              <a:t>1</a:t>
            </a:r>
            <a:r>
              <a:rPr lang="ja-JP" altLang="en-US" dirty="0" smtClean="0">
                <a:solidFill>
                  <a:srgbClr val="002060"/>
                </a:solidFill>
              </a:rPr>
              <a:t>病棟</a:t>
            </a:r>
            <a:endParaRPr lang="en-US" altLang="ja-JP" dirty="0" smtClean="0">
              <a:solidFill>
                <a:srgbClr val="002060"/>
              </a:solidFill>
            </a:endParaRPr>
          </a:p>
          <a:p>
            <a:pPr algn="ctr"/>
            <a:endParaRPr lang="en-US" altLang="ja-JP" dirty="0">
              <a:solidFill>
                <a:srgbClr val="002060"/>
              </a:solidFill>
            </a:endParaRPr>
          </a:p>
          <a:p>
            <a:pPr algn="ctr"/>
            <a:r>
              <a:rPr lang="ja-JP" altLang="en-US" sz="1700" dirty="0" smtClean="0">
                <a:solidFill>
                  <a:srgbClr val="002060"/>
                </a:solidFill>
              </a:rPr>
              <a:t>（</a:t>
            </a:r>
            <a:r>
              <a:rPr lang="en-US" altLang="ja-JP" sz="1700" dirty="0" smtClean="0">
                <a:solidFill>
                  <a:srgbClr val="002060"/>
                </a:solidFill>
              </a:rPr>
              <a:t>5</a:t>
            </a:r>
            <a:r>
              <a:rPr lang="ja-JP" altLang="en-US" sz="1700" dirty="0" smtClean="0">
                <a:solidFill>
                  <a:srgbClr val="002060"/>
                </a:solidFill>
              </a:rPr>
              <a:t>病棟・</a:t>
            </a:r>
            <a:r>
              <a:rPr lang="en-US" altLang="ja-JP" sz="1700" dirty="0" smtClean="0">
                <a:solidFill>
                  <a:srgbClr val="002060"/>
                </a:solidFill>
              </a:rPr>
              <a:t>250</a:t>
            </a:r>
            <a:r>
              <a:rPr lang="ja-JP" altLang="en-US" sz="1700" dirty="0" smtClean="0">
                <a:solidFill>
                  <a:srgbClr val="002060"/>
                </a:solidFill>
              </a:rPr>
              <a:t>床）</a:t>
            </a:r>
            <a:endParaRPr lang="ja-JP" altLang="en-US" sz="1700" dirty="0">
              <a:solidFill>
                <a:srgbClr val="002060"/>
              </a:solidFill>
            </a:endParaRPr>
          </a:p>
        </p:txBody>
      </p:sp>
      <p:sp>
        <p:nvSpPr>
          <p:cNvPr id="18" name="テキスト ボックス 17"/>
          <p:cNvSpPr txBox="1"/>
          <p:nvPr/>
        </p:nvSpPr>
        <p:spPr>
          <a:xfrm>
            <a:off x="837408" y="3775016"/>
            <a:ext cx="1703594" cy="307777"/>
          </a:xfrm>
          <a:prstGeom prst="rect">
            <a:avLst/>
          </a:prstGeom>
          <a:noFill/>
        </p:spPr>
        <p:txBody>
          <a:bodyPr wrap="square" rtlCol="0">
            <a:spAutoFit/>
          </a:bodyPr>
          <a:lstStyle/>
          <a:p>
            <a:pPr algn="ctr"/>
            <a:r>
              <a:rPr lang="ja-JP" altLang="en-US" sz="1400" b="1" u="sng" dirty="0" smtClean="0">
                <a:solidFill>
                  <a:prstClr val="black"/>
                </a:solidFill>
              </a:rPr>
              <a:t>～平成</a:t>
            </a:r>
            <a:r>
              <a:rPr lang="en-US" altLang="ja-JP" sz="1400" b="1" u="sng" dirty="0" smtClean="0">
                <a:solidFill>
                  <a:prstClr val="black"/>
                </a:solidFill>
              </a:rPr>
              <a:t>28</a:t>
            </a:r>
            <a:r>
              <a:rPr lang="ja-JP" altLang="en-US" sz="1400" b="1" u="sng" dirty="0" smtClean="0">
                <a:solidFill>
                  <a:prstClr val="black"/>
                </a:solidFill>
              </a:rPr>
              <a:t>年</a:t>
            </a:r>
            <a:r>
              <a:rPr lang="en-US" altLang="ja-JP" sz="1400" b="1" u="sng" dirty="0" smtClean="0">
                <a:solidFill>
                  <a:prstClr val="black"/>
                </a:solidFill>
              </a:rPr>
              <a:t>3</a:t>
            </a:r>
            <a:r>
              <a:rPr lang="ja-JP" altLang="en-US" sz="1400" b="1" u="sng" dirty="0" smtClean="0">
                <a:solidFill>
                  <a:prstClr val="black"/>
                </a:solidFill>
              </a:rPr>
              <a:t>月</a:t>
            </a:r>
            <a:r>
              <a:rPr lang="en-US" altLang="ja-JP" sz="1400" b="1" u="sng" dirty="0" smtClean="0">
                <a:solidFill>
                  <a:prstClr val="black"/>
                </a:solidFill>
              </a:rPr>
              <a:t>31</a:t>
            </a:r>
            <a:r>
              <a:rPr lang="ja-JP" altLang="en-US" sz="1400" b="1" u="sng" dirty="0" smtClean="0">
                <a:solidFill>
                  <a:prstClr val="black"/>
                </a:solidFill>
              </a:rPr>
              <a:t>日</a:t>
            </a:r>
            <a:endParaRPr lang="ja-JP" altLang="en-US" sz="1400" b="1" u="sng" dirty="0">
              <a:solidFill>
                <a:prstClr val="black"/>
              </a:solidFill>
            </a:endParaRPr>
          </a:p>
        </p:txBody>
      </p:sp>
      <p:sp>
        <p:nvSpPr>
          <p:cNvPr id="27" name="正方形/長方形 26"/>
          <p:cNvSpPr/>
          <p:nvPr/>
        </p:nvSpPr>
        <p:spPr>
          <a:xfrm>
            <a:off x="6758540" y="5309936"/>
            <a:ext cx="1669774" cy="1086673"/>
          </a:xfrm>
          <a:prstGeom prst="rect">
            <a:avLst/>
          </a:prstGeom>
          <a:solidFill>
            <a:schemeClr val="accent1">
              <a:lumMod val="40000"/>
              <a:lumOff val="60000"/>
            </a:schemeClr>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smtClean="0">
                <a:solidFill>
                  <a:srgbClr val="002060"/>
                </a:solidFill>
              </a:rPr>
              <a:t>7</a:t>
            </a:r>
            <a:r>
              <a:rPr lang="ja-JP" altLang="en-US" dirty="0" smtClean="0">
                <a:solidFill>
                  <a:srgbClr val="002060"/>
                </a:solidFill>
              </a:rPr>
              <a:t>対</a:t>
            </a:r>
            <a:r>
              <a:rPr lang="en-US" altLang="ja-JP" dirty="0" smtClean="0">
                <a:solidFill>
                  <a:srgbClr val="002060"/>
                </a:solidFill>
              </a:rPr>
              <a:t>1</a:t>
            </a:r>
            <a:r>
              <a:rPr lang="ja-JP" altLang="en-US" dirty="0" smtClean="0">
                <a:solidFill>
                  <a:srgbClr val="002060"/>
                </a:solidFill>
              </a:rPr>
              <a:t>病棟</a:t>
            </a:r>
            <a:endParaRPr lang="en-US" altLang="ja-JP" dirty="0" smtClean="0">
              <a:solidFill>
                <a:srgbClr val="002060"/>
              </a:solidFill>
            </a:endParaRPr>
          </a:p>
          <a:p>
            <a:pPr algn="ctr"/>
            <a:endParaRPr lang="en-US" altLang="ja-JP" dirty="0">
              <a:solidFill>
                <a:srgbClr val="002060"/>
              </a:solidFill>
            </a:endParaRPr>
          </a:p>
          <a:p>
            <a:pPr algn="ctr"/>
            <a:r>
              <a:rPr lang="ja-JP" altLang="en-US" sz="1700" dirty="0" smtClean="0">
                <a:solidFill>
                  <a:srgbClr val="002060"/>
                </a:solidFill>
              </a:rPr>
              <a:t>（</a:t>
            </a:r>
            <a:r>
              <a:rPr lang="en-US" altLang="ja-JP" sz="1700" dirty="0" smtClean="0">
                <a:solidFill>
                  <a:srgbClr val="002060"/>
                </a:solidFill>
              </a:rPr>
              <a:t>4</a:t>
            </a:r>
            <a:r>
              <a:rPr lang="ja-JP" altLang="en-US" sz="1700" dirty="0" smtClean="0">
                <a:solidFill>
                  <a:srgbClr val="002060"/>
                </a:solidFill>
              </a:rPr>
              <a:t>病棟・</a:t>
            </a:r>
            <a:r>
              <a:rPr lang="en-US" altLang="ja-JP" sz="1700" dirty="0" smtClean="0">
                <a:solidFill>
                  <a:srgbClr val="002060"/>
                </a:solidFill>
              </a:rPr>
              <a:t>200</a:t>
            </a:r>
            <a:r>
              <a:rPr lang="ja-JP" altLang="en-US" sz="1700" dirty="0" smtClean="0">
                <a:solidFill>
                  <a:srgbClr val="002060"/>
                </a:solidFill>
              </a:rPr>
              <a:t>床）</a:t>
            </a:r>
            <a:endParaRPr lang="ja-JP" altLang="en-US" sz="1700" dirty="0">
              <a:solidFill>
                <a:srgbClr val="002060"/>
              </a:solidFill>
            </a:endParaRPr>
          </a:p>
        </p:txBody>
      </p:sp>
      <p:sp>
        <p:nvSpPr>
          <p:cNvPr id="31" name="正方形/長方形 30"/>
          <p:cNvSpPr/>
          <p:nvPr/>
        </p:nvSpPr>
        <p:spPr>
          <a:xfrm>
            <a:off x="3875119" y="4315798"/>
            <a:ext cx="1669774" cy="649360"/>
          </a:xfrm>
          <a:prstGeom prst="rect">
            <a:avLst/>
          </a:prstGeom>
          <a:solidFill>
            <a:schemeClr val="accent6">
              <a:lumMod val="40000"/>
              <a:lumOff val="6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smtClean="0">
                <a:solidFill>
                  <a:srgbClr val="002060"/>
                </a:solidFill>
              </a:rPr>
              <a:t>10</a:t>
            </a:r>
            <a:r>
              <a:rPr lang="ja-JP" altLang="en-US" dirty="0" smtClean="0">
                <a:solidFill>
                  <a:srgbClr val="002060"/>
                </a:solidFill>
              </a:rPr>
              <a:t>対</a:t>
            </a:r>
            <a:r>
              <a:rPr lang="en-US" altLang="ja-JP" dirty="0" smtClean="0">
                <a:solidFill>
                  <a:srgbClr val="002060"/>
                </a:solidFill>
              </a:rPr>
              <a:t>1</a:t>
            </a:r>
            <a:r>
              <a:rPr lang="ja-JP" altLang="en-US" dirty="0" smtClean="0">
                <a:solidFill>
                  <a:srgbClr val="002060"/>
                </a:solidFill>
              </a:rPr>
              <a:t>病棟</a:t>
            </a:r>
            <a:endParaRPr lang="en-US" altLang="ja-JP" dirty="0" smtClean="0">
              <a:solidFill>
                <a:srgbClr val="002060"/>
              </a:solidFill>
            </a:endParaRPr>
          </a:p>
          <a:p>
            <a:pPr algn="ctr"/>
            <a:r>
              <a:rPr lang="ja-JP" altLang="en-US" sz="1700" dirty="0" smtClean="0">
                <a:solidFill>
                  <a:srgbClr val="002060"/>
                </a:solidFill>
              </a:rPr>
              <a:t>（</a:t>
            </a:r>
            <a:r>
              <a:rPr lang="en-US" altLang="ja-JP" sz="1700" dirty="0" smtClean="0">
                <a:solidFill>
                  <a:srgbClr val="002060"/>
                </a:solidFill>
              </a:rPr>
              <a:t>2</a:t>
            </a:r>
            <a:r>
              <a:rPr lang="ja-JP" altLang="en-US" sz="1700" dirty="0" smtClean="0">
                <a:solidFill>
                  <a:srgbClr val="002060"/>
                </a:solidFill>
              </a:rPr>
              <a:t>病棟・</a:t>
            </a:r>
            <a:r>
              <a:rPr lang="en-US" altLang="ja-JP" sz="1700" dirty="0" smtClean="0">
                <a:solidFill>
                  <a:srgbClr val="002060"/>
                </a:solidFill>
              </a:rPr>
              <a:t>100</a:t>
            </a:r>
            <a:r>
              <a:rPr lang="ja-JP" altLang="en-US" sz="1700" dirty="0" smtClean="0">
                <a:solidFill>
                  <a:srgbClr val="002060"/>
                </a:solidFill>
              </a:rPr>
              <a:t>床）</a:t>
            </a:r>
            <a:endParaRPr lang="ja-JP" altLang="en-US" sz="1700" dirty="0">
              <a:solidFill>
                <a:srgbClr val="002060"/>
              </a:solidFill>
            </a:endParaRPr>
          </a:p>
        </p:txBody>
      </p:sp>
      <p:cxnSp>
        <p:nvCxnSpPr>
          <p:cNvPr id="22" name="直線矢印コネクタ 21"/>
          <p:cNvCxnSpPr/>
          <p:nvPr/>
        </p:nvCxnSpPr>
        <p:spPr>
          <a:xfrm>
            <a:off x="3298046" y="4633847"/>
            <a:ext cx="47707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3291421" y="5634387"/>
            <a:ext cx="47707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2051" name="直線コネクタ 2050"/>
          <p:cNvCxnSpPr/>
          <p:nvPr/>
        </p:nvCxnSpPr>
        <p:spPr>
          <a:xfrm>
            <a:off x="3297960" y="4634071"/>
            <a:ext cx="0" cy="997225"/>
          </a:xfrm>
          <a:prstGeom prst="line">
            <a:avLst/>
          </a:prstGeom>
        </p:spPr>
        <p:style>
          <a:lnRef idx="1">
            <a:schemeClr val="accent1"/>
          </a:lnRef>
          <a:fillRef idx="0">
            <a:schemeClr val="accent1"/>
          </a:fillRef>
          <a:effectRef idx="0">
            <a:schemeClr val="accent1"/>
          </a:effectRef>
          <a:fontRef idx="minor">
            <a:schemeClr val="tx1"/>
          </a:fontRef>
        </p:style>
      </p:cxnSp>
      <p:cxnSp>
        <p:nvCxnSpPr>
          <p:cNvPr id="2054" name="直線コネクタ 2053"/>
          <p:cNvCxnSpPr/>
          <p:nvPr/>
        </p:nvCxnSpPr>
        <p:spPr>
          <a:xfrm flipH="1">
            <a:off x="2516828" y="5081109"/>
            <a:ext cx="781139" cy="0"/>
          </a:xfrm>
          <a:prstGeom prst="line">
            <a:avLst/>
          </a:prstGeom>
        </p:spPr>
        <p:style>
          <a:lnRef idx="1">
            <a:schemeClr val="accent1"/>
          </a:lnRef>
          <a:fillRef idx="0">
            <a:schemeClr val="accent1"/>
          </a:fillRef>
          <a:effectRef idx="0">
            <a:schemeClr val="accent1"/>
          </a:effectRef>
          <a:fontRef idx="minor">
            <a:schemeClr val="tx1"/>
          </a:fontRef>
        </p:style>
      </p:cxnSp>
      <p:sp>
        <p:nvSpPr>
          <p:cNvPr id="2055" name="テキスト ボックス 2054"/>
          <p:cNvSpPr txBox="1"/>
          <p:nvPr/>
        </p:nvSpPr>
        <p:spPr>
          <a:xfrm>
            <a:off x="3087509" y="4117186"/>
            <a:ext cx="983954" cy="523220"/>
          </a:xfrm>
          <a:prstGeom prst="rect">
            <a:avLst/>
          </a:prstGeom>
          <a:noFill/>
        </p:spPr>
        <p:txBody>
          <a:bodyPr wrap="square" rtlCol="0">
            <a:spAutoFit/>
          </a:bodyPr>
          <a:lstStyle/>
          <a:p>
            <a:r>
              <a:rPr lang="en-US" altLang="ja-JP" sz="1400" dirty="0" smtClean="0">
                <a:solidFill>
                  <a:prstClr val="black"/>
                </a:solidFill>
              </a:rPr>
              <a:t>2</a:t>
            </a:r>
            <a:r>
              <a:rPr lang="ja-JP" altLang="en-US" sz="1400" dirty="0" smtClean="0">
                <a:solidFill>
                  <a:prstClr val="black"/>
                </a:solidFill>
              </a:rPr>
              <a:t>病棟</a:t>
            </a:r>
            <a:endParaRPr lang="en-US" altLang="ja-JP" sz="1400" dirty="0" smtClean="0">
              <a:solidFill>
                <a:prstClr val="black"/>
              </a:solidFill>
            </a:endParaRPr>
          </a:p>
          <a:p>
            <a:r>
              <a:rPr lang="ja-JP" altLang="en-US" sz="1400" dirty="0" smtClean="0">
                <a:solidFill>
                  <a:prstClr val="black"/>
                </a:solidFill>
              </a:rPr>
              <a:t>以上</a:t>
            </a:r>
            <a:r>
              <a:rPr lang="en-US" altLang="ja-JP" sz="1400" dirty="0">
                <a:solidFill>
                  <a:prstClr val="black"/>
                </a:solidFill>
              </a:rPr>
              <a:t>*</a:t>
            </a:r>
            <a:endParaRPr lang="ja-JP" altLang="en-US" sz="1400" dirty="0">
              <a:solidFill>
                <a:prstClr val="black"/>
              </a:solidFill>
            </a:endParaRPr>
          </a:p>
        </p:txBody>
      </p:sp>
      <p:sp>
        <p:nvSpPr>
          <p:cNvPr id="41" name="テキスト ボックス 40"/>
          <p:cNvSpPr txBox="1"/>
          <p:nvPr/>
        </p:nvSpPr>
        <p:spPr>
          <a:xfrm>
            <a:off x="3007005" y="6404086"/>
            <a:ext cx="1974574" cy="307777"/>
          </a:xfrm>
          <a:prstGeom prst="rect">
            <a:avLst/>
          </a:prstGeom>
          <a:noFill/>
        </p:spPr>
        <p:txBody>
          <a:bodyPr wrap="square" rtlCol="0">
            <a:spAutoFit/>
          </a:bodyPr>
          <a:lstStyle/>
          <a:p>
            <a:r>
              <a:rPr lang="en-US" altLang="ja-JP" sz="1400" dirty="0" smtClean="0">
                <a:solidFill>
                  <a:prstClr val="black"/>
                </a:solidFill>
              </a:rPr>
              <a:t>*4</a:t>
            </a:r>
            <a:r>
              <a:rPr lang="ja-JP" altLang="en-US" sz="1400" dirty="0" smtClean="0">
                <a:solidFill>
                  <a:prstClr val="black"/>
                </a:solidFill>
              </a:rPr>
              <a:t>病棟以上の場合</a:t>
            </a:r>
            <a:endParaRPr lang="ja-JP" altLang="en-US" sz="1400" dirty="0">
              <a:solidFill>
                <a:prstClr val="black"/>
              </a:solidFill>
            </a:endParaRPr>
          </a:p>
        </p:txBody>
      </p:sp>
      <p:sp>
        <p:nvSpPr>
          <p:cNvPr id="42" name="テキスト ボックス 41"/>
          <p:cNvSpPr txBox="1"/>
          <p:nvPr/>
        </p:nvSpPr>
        <p:spPr>
          <a:xfrm>
            <a:off x="3758743" y="3664662"/>
            <a:ext cx="1875343" cy="523220"/>
          </a:xfrm>
          <a:prstGeom prst="rect">
            <a:avLst/>
          </a:prstGeom>
          <a:noFill/>
        </p:spPr>
        <p:txBody>
          <a:bodyPr wrap="square" rtlCol="0">
            <a:spAutoFit/>
          </a:bodyPr>
          <a:lstStyle/>
          <a:p>
            <a:pPr algn="ctr"/>
            <a:r>
              <a:rPr lang="ja-JP" altLang="en-US" sz="1400" b="1" u="sng" dirty="0" smtClean="0">
                <a:solidFill>
                  <a:prstClr val="black"/>
                </a:solidFill>
              </a:rPr>
              <a:t>平成</a:t>
            </a:r>
            <a:r>
              <a:rPr lang="en-US" altLang="ja-JP" sz="1400" b="1" u="sng" dirty="0" smtClean="0">
                <a:solidFill>
                  <a:prstClr val="black"/>
                </a:solidFill>
              </a:rPr>
              <a:t>28</a:t>
            </a:r>
            <a:r>
              <a:rPr lang="ja-JP" altLang="en-US" sz="1400" b="1" u="sng" dirty="0" smtClean="0">
                <a:solidFill>
                  <a:prstClr val="black"/>
                </a:solidFill>
              </a:rPr>
              <a:t>年</a:t>
            </a:r>
            <a:r>
              <a:rPr lang="en-US" altLang="ja-JP" sz="1400" b="1" u="sng" dirty="0" smtClean="0">
                <a:solidFill>
                  <a:prstClr val="black"/>
                </a:solidFill>
              </a:rPr>
              <a:t>4</a:t>
            </a:r>
            <a:r>
              <a:rPr lang="ja-JP" altLang="en-US" sz="1400" b="1" u="sng" dirty="0" smtClean="0">
                <a:solidFill>
                  <a:prstClr val="black"/>
                </a:solidFill>
              </a:rPr>
              <a:t>月</a:t>
            </a:r>
            <a:r>
              <a:rPr lang="en-US" altLang="ja-JP" sz="1400" b="1" u="sng" dirty="0" smtClean="0">
                <a:solidFill>
                  <a:prstClr val="black"/>
                </a:solidFill>
              </a:rPr>
              <a:t>1</a:t>
            </a:r>
            <a:r>
              <a:rPr lang="ja-JP" altLang="en-US" sz="1400" b="1" u="sng" dirty="0" smtClean="0">
                <a:solidFill>
                  <a:prstClr val="black"/>
                </a:solidFill>
              </a:rPr>
              <a:t>日～</a:t>
            </a:r>
            <a:endParaRPr lang="en-US" altLang="ja-JP" sz="1400" b="1" u="sng" dirty="0" smtClean="0">
              <a:solidFill>
                <a:prstClr val="black"/>
              </a:solidFill>
            </a:endParaRPr>
          </a:p>
          <a:p>
            <a:pPr algn="ctr"/>
            <a:r>
              <a:rPr lang="ja-JP" altLang="en-US" sz="1400" b="1" u="sng" dirty="0" smtClean="0">
                <a:solidFill>
                  <a:prstClr val="black"/>
                </a:solidFill>
              </a:rPr>
              <a:t>平成</a:t>
            </a:r>
            <a:r>
              <a:rPr lang="en-US" altLang="ja-JP" sz="1400" b="1" u="sng" dirty="0" smtClean="0">
                <a:solidFill>
                  <a:prstClr val="black"/>
                </a:solidFill>
              </a:rPr>
              <a:t>29</a:t>
            </a:r>
            <a:r>
              <a:rPr lang="ja-JP" altLang="en-US" sz="1400" b="1" u="sng" dirty="0" smtClean="0">
                <a:solidFill>
                  <a:prstClr val="black"/>
                </a:solidFill>
              </a:rPr>
              <a:t>年</a:t>
            </a:r>
            <a:r>
              <a:rPr lang="en-US" altLang="ja-JP" sz="1400" b="1" u="sng" dirty="0" smtClean="0">
                <a:solidFill>
                  <a:prstClr val="black"/>
                </a:solidFill>
              </a:rPr>
              <a:t>3</a:t>
            </a:r>
            <a:r>
              <a:rPr lang="ja-JP" altLang="en-US" sz="1400" b="1" u="sng" dirty="0" smtClean="0">
                <a:solidFill>
                  <a:prstClr val="black"/>
                </a:solidFill>
              </a:rPr>
              <a:t>月</a:t>
            </a:r>
            <a:r>
              <a:rPr lang="en-US" altLang="ja-JP" sz="1400" b="1" u="sng" dirty="0" smtClean="0">
                <a:solidFill>
                  <a:prstClr val="black"/>
                </a:solidFill>
              </a:rPr>
              <a:t>31</a:t>
            </a:r>
            <a:r>
              <a:rPr lang="ja-JP" altLang="en-US" sz="1400" b="1" u="sng" dirty="0" smtClean="0">
                <a:solidFill>
                  <a:prstClr val="black"/>
                </a:solidFill>
              </a:rPr>
              <a:t>日まで</a:t>
            </a:r>
            <a:endParaRPr lang="ja-JP" altLang="en-US" sz="1400" b="1" u="sng" dirty="0">
              <a:solidFill>
                <a:prstClr val="black"/>
              </a:solidFill>
            </a:endParaRPr>
          </a:p>
        </p:txBody>
      </p:sp>
      <p:sp>
        <p:nvSpPr>
          <p:cNvPr id="43" name="正方形/長方形 42"/>
          <p:cNvSpPr/>
          <p:nvPr/>
        </p:nvSpPr>
        <p:spPr>
          <a:xfrm>
            <a:off x="6759474" y="4322424"/>
            <a:ext cx="1669774" cy="875616"/>
          </a:xfrm>
          <a:prstGeom prst="rect">
            <a:avLst/>
          </a:prstGeom>
          <a:solidFill>
            <a:schemeClr val="accent6">
              <a:lumMod val="40000"/>
              <a:lumOff val="60000"/>
            </a:schemeClr>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altLang="ja-JP" dirty="0" smtClean="0">
                <a:solidFill>
                  <a:srgbClr val="002060"/>
                </a:solidFill>
              </a:rPr>
              <a:t>10</a:t>
            </a:r>
            <a:r>
              <a:rPr lang="ja-JP" altLang="en-US" dirty="0" smtClean="0">
                <a:solidFill>
                  <a:srgbClr val="002060"/>
                </a:solidFill>
              </a:rPr>
              <a:t>対</a:t>
            </a:r>
            <a:r>
              <a:rPr lang="en-US" altLang="ja-JP" dirty="0" smtClean="0">
                <a:solidFill>
                  <a:srgbClr val="002060"/>
                </a:solidFill>
              </a:rPr>
              <a:t>1</a:t>
            </a:r>
            <a:r>
              <a:rPr lang="ja-JP" altLang="en-US" dirty="0" smtClean="0">
                <a:solidFill>
                  <a:srgbClr val="002060"/>
                </a:solidFill>
              </a:rPr>
              <a:t>病棟</a:t>
            </a:r>
            <a:endParaRPr lang="en-US" altLang="ja-JP" dirty="0" smtClean="0">
              <a:solidFill>
                <a:srgbClr val="002060"/>
              </a:solidFill>
            </a:endParaRPr>
          </a:p>
          <a:p>
            <a:pPr algn="ctr"/>
            <a:r>
              <a:rPr lang="ja-JP" altLang="en-US" sz="1700" dirty="0" smtClean="0">
                <a:solidFill>
                  <a:srgbClr val="002060"/>
                </a:solidFill>
              </a:rPr>
              <a:t>（</a:t>
            </a:r>
            <a:r>
              <a:rPr lang="en-US" altLang="ja-JP" sz="1700" dirty="0" smtClean="0">
                <a:solidFill>
                  <a:srgbClr val="002060"/>
                </a:solidFill>
              </a:rPr>
              <a:t>3</a:t>
            </a:r>
            <a:r>
              <a:rPr lang="ja-JP" altLang="en-US" sz="1700" dirty="0" smtClean="0">
                <a:solidFill>
                  <a:srgbClr val="002060"/>
                </a:solidFill>
              </a:rPr>
              <a:t>病棟・</a:t>
            </a:r>
            <a:r>
              <a:rPr lang="en-US" altLang="ja-JP" sz="1700" dirty="0" smtClean="0">
                <a:solidFill>
                  <a:srgbClr val="002060"/>
                </a:solidFill>
              </a:rPr>
              <a:t>150</a:t>
            </a:r>
            <a:r>
              <a:rPr lang="ja-JP" altLang="en-US" sz="1700" dirty="0" smtClean="0">
                <a:solidFill>
                  <a:srgbClr val="002060"/>
                </a:solidFill>
              </a:rPr>
              <a:t>床）</a:t>
            </a:r>
            <a:endParaRPr lang="ja-JP" altLang="en-US" sz="1700" dirty="0">
              <a:solidFill>
                <a:srgbClr val="002060"/>
              </a:solidFill>
            </a:endParaRPr>
          </a:p>
        </p:txBody>
      </p:sp>
      <p:cxnSp>
        <p:nvCxnSpPr>
          <p:cNvPr id="44" name="直線矢印コネクタ 43"/>
          <p:cNvCxnSpPr/>
          <p:nvPr/>
        </p:nvCxnSpPr>
        <p:spPr>
          <a:xfrm>
            <a:off x="6200256" y="5088603"/>
            <a:ext cx="477079"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6200192" y="5088603"/>
            <a:ext cx="0" cy="102702"/>
          </a:xfrm>
          <a:prstGeom prst="line">
            <a:avLst/>
          </a:prstGeom>
        </p:spPr>
        <p:style>
          <a:lnRef idx="1">
            <a:schemeClr val="accent1"/>
          </a:lnRef>
          <a:fillRef idx="0">
            <a:schemeClr val="accent1"/>
          </a:fillRef>
          <a:effectRef idx="0">
            <a:schemeClr val="accent1"/>
          </a:effectRef>
          <a:fontRef idx="minor">
            <a:schemeClr val="tx1"/>
          </a:fontRef>
        </p:style>
      </p:cxnSp>
      <p:cxnSp>
        <p:nvCxnSpPr>
          <p:cNvPr id="47" name="直線コネクタ 46"/>
          <p:cNvCxnSpPr/>
          <p:nvPr/>
        </p:nvCxnSpPr>
        <p:spPr>
          <a:xfrm flipH="1">
            <a:off x="5634079" y="5191305"/>
            <a:ext cx="566116"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51" name="直線コネクタ 50"/>
          <p:cNvCxnSpPr/>
          <p:nvPr/>
        </p:nvCxnSpPr>
        <p:spPr>
          <a:xfrm flipH="1">
            <a:off x="3861867" y="5301500"/>
            <a:ext cx="1669082"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57" name="直線コネクタ 56"/>
          <p:cNvCxnSpPr/>
          <p:nvPr/>
        </p:nvCxnSpPr>
        <p:spPr>
          <a:xfrm flipH="1">
            <a:off x="6757851" y="4966840"/>
            <a:ext cx="1669082"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065" name="右中かっこ 2064"/>
          <p:cNvSpPr/>
          <p:nvPr/>
        </p:nvSpPr>
        <p:spPr>
          <a:xfrm>
            <a:off x="8466684" y="5293368"/>
            <a:ext cx="185528" cy="1068383"/>
          </a:xfrm>
          <a:prstGeom prst="rightBrace">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60" name="テキスト ボックス 59"/>
          <p:cNvSpPr txBox="1"/>
          <p:nvPr/>
        </p:nvSpPr>
        <p:spPr>
          <a:xfrm>
            <a:off x="8744469" y="5590629"/>
            <a:ext cx="929705" cy="523220"/>
          </a:xfrm>
          <a:prstGeom prst="rect">
            <a:avLst/>
          </a:prstGeom>
          <a:noFill/>
        </p:spPr>
        <p:txBody>
          <a:bodyPr wrap="square" rtlCol="0">
            <a:spAutoFit/>
          </a:bodyPr>
          <a:lstStyle/>
          <a:p>
            <a:r>
              <a:rPr lang="ja-JP" altLang="en-US" sz="1400" dirty="0" smtClean="0">
                <a:solidFill>
                  <a:prstClr val="black"/>
                </a:solidFill>
              </a:rPr>
              <a:t>病床数の</a:t>
            </a:r>
            <a:r>
              <a:rPr lang="en-US" altLang="ja-JP" sz="1400" dirty="0" smtClean="0">
                <a:solidFill>
                  <a:prstClr val="black"/>
                </a:solidFill>
              </a:rPr>
              <a:t>60</a:t>
            </a:r>
            <a:r>
              <a:rPr lang="ja-JP" altLang="en-US" sz="1400" dirty="0" smtClean="0">
                <a:solidFill>
                  <a:prstClr val="black"/>
                </a:solidFill>
              </a:rPr>
              <a:t>％以下</a:t>
            </a:r>
            <a:endParaRPr lang="ja-JP" altLang="en-US" sz="1400" dirty="0">
              <a:solidFill>
                <a:prstClr val="black"/>
              </a:solidFill>
            </a:endParaRPr>
          </a:p>
        </p:txBody>
      </p:sp>
      <p:sp>
        <p:nvSpPr>
          <p:cNvPr id="61" name="テキスト ボックス 60"/>
          <p:cNvSpPr txBox="1"/>
          <p:nvPr/>
        </p:nvSpPr>
        <p:spPr>
          <a:xfrm>
            <a:off x="6616857" y="3678469"/>
            <a:ext cx="1951247" cy="523220"/>
          </a:xfrm>
          <a:prstGeom prst="rect">
            <a:avLst/>
          </a:prstGeom>
          <a:noFill/>
        </p:spPr>
        <p:txBody>
          <a:bodyPr wrap="square" rtlCol="0">
            <a:spAutoFit/>
          </a:bodyPr>
          <a:lstStyle/>
          <a:p>
            <a:pPr algn="ctr"/>
            <a:r>
              <a:rPr lang="ja-JP" altLang="en-US" sz="1400" b="1" u="sng" dirty="0" smtClean="0">
                <a:solidFill>
                  <a:prstClr val="black"/>
                </a:solidFill>
              </a:rPr>
              <a:t>平成</a:t>
            </a:r>
            <a:r>
              <a:rPr lang="en-US" altLang="ja-JP" sz="1400" b="1" u="sng" dirty="0" smtClean="0">
                <a:solidFill>
                  <a:prstClr val="black"/>
                </a:solidFill>
              </a:rPr>
              <a:t>29</a:t>
            </a:r>
            <a:r>
              <a:rPr lang="ja-JP" altLang="en-US" sz="1400" b="1" u="sng" dirty="0" smtClean="0">
                <a:solidFill>
                  <a:prstClr val="black"/>
                </a:solidFill>
              </a:rPr>
              <a:t>年</a:t>
            </a:r>
            <a:r>
              <a:rPr lang="en-US" altLang="ja-JP" sz="1400" b="1" u="sng" dirty="0" smtClean="0">
                <a:solidFill>
                  <a:prstClr val="black"/>
                </a:solidFill>
              </a:rPr>
              <a:t>4</a:t>
            </a:r>
            <a:r>
              <a:rPr lang="ja-JP" altLang="en-US" sz="1400" b="1" u="sng" dirty="0" smtClean="0">
                <a:solidFill>
                  <a:prstClr val="black"/>
                </a:solidFill>
              </a:rPr>
              <a:t>月</a:t>
            </a:r>
            <a:r>
              <a:rPr lang="en-US" altLang="ja-JP" sz="1400" b="1" u="sng" dirty="0" smtClean="0">
                <a:solidFill>
                  <a:prstClr val="black"/>
                </a:solidFill>
              </a:rPr>
              <a:t>1</a:t>
            </a:r>
            <a:r>
              <a:rPr lang="ja-JP" altLang="en-US" sz="1400" b="1" u="sng" dirty="0" smtClean="0">
                <a:solidFill>
                  <a:prstClr val="black"/>
                </a:solidFill>
              </a:rPr>
              <a:t>日～</a:t>
            </a:r>
            <a:endParaRPr lang="en-US" altLang="ja-JP" sz="1400" b="1" u="sng" dirty="0" smtClean="0">
              <a:solidFill>
                <a:prstClr val="black"/>
              </a:solidFill>
            </a:endParaRPr>
          </a:p>
          <a:p>
            <a:pPr algn="ctr"/>
            <a:r>
              <a:rPr lang="ja-JP" altLang="en-US" sz="1400" b="1" u="sng" dirty="0" smtClean="0">
                <a:solidFill>
                  <a:prstClr val="black"/>
                </a:solidFill>
              </a:rPr>
              <a:t>平成</a:t>
            </a:r>
            <a:r>
              <a:rPr lang="en-US" altLang="ja-JP" sz="1400" b="1" u="sng" dirty="0" smtClean="0">
                <a:solidFill>
                  <a:prstClr val="black"/>
                </a:solidFill>
              </a:rPr>
              <a:t>30</a:t>
            </a:r>
            <a:r>
              <a:rPr lang="ja-JP" altLang="en-US" sz="1400" b="1" u="sng" dirty="0" smtClean="0">
                <a:solidFill>
                  <a:prstClr val="black"/>
                </a:solidFill>
              </a:rPr>
              <a:t>年</a:t>
            </a:r>
            <a:r>
              <a:rPr lang="en-US" altLang="ja-JP" sz="1400" b="1" u="sng" dirty="0" smtClean="0">
                <a:solidFill>
                  <a:prstClr val="black"/>
                </a:solidFill>
              </a:rPr>
              <a:t>3</a:t>
            </a:r>
            <a:r>
              <a:rPr lang="ja-JP" altLang="en-US" sz="1400" b="1" u="sng" dirty="0" smtClean="0">
                <a:solidFill>
                  <a:prstClr val="black"/>
                </a:solidFill>
              </a:rPr>
              <a:t>月</a:t>
            </a:r>
            <a:r>
              <a:rPr lang="en-US" altLang="ja-JP" sz="1400" b="1" u="sng" dirty="0" smtClean="0">
                <a:solidFill>
                  <a:prstClr val="black"/>
                </a:solidFill>
              </a:rPr>
              <a:t>31</a:t>
            </a:r>
            <a:r>
              <a:rPr lang="ja-JP" altLang="en-US" sz="1400" b="1" u="sng" dirty="0" smtClean="0">
                <a:solidFill>
                  <a:prstClr val="black"/>
                </a:solidFill>
              </a:rPr>
              <a:t>日まで</a:t>
            </a:r>
            <a:endParaRPr lang="ja-JP" altLang="en-US" sz="1400" b="1" u="sng" dirty="0">
              <a:solidFill>
                <a:prstClr val="black"/>
              </a:solidFill>
            </a:endParaRPr>
          </a:p>
        </p:txBody>
      </p:sp>
      <p:sp>
        <p:nvSpPr>
          <p:cNvPr id="37" name="テキスト ボックス 36"/>
          <p:cNvSpPr txBox="1"/>
          <p:nvPr/>
        </p:nvSpPr>
        <p:spPr>
          <a:xfrm>
            <a:off x="3088967" y="5650503"/>
            <a:ext cx="636114" cy="523220"/>
          </a:xfrm>
          <a:prstGeom prst="rect">
            <a:avLst/>
          </a:prstGeom>
          <a:noFill/>
        </p:spPr>
        <p:txBody>
          <a:bodyPr wrap="square" rtlCol="0">
            <a:spAutoFit/>
          </a:bodyPr>
          <a:lstStyle/>
          <a:p>
            <a:r>
              <a:rPr lang="en-US" altLang="ja-JP" sz="1400" dirty="0" smtClean="0">
                <a:solidFill>
                  <a:prstClr val="black"/>
                </a:solidFill>
              </a:rPr>
              <a:t>2</a:t>
            </a:r>
            <a:r>
              <a:rPr lang="ja-JP" altLang="en-US" sz="1400" dirty="0" smtClean="0">
                <a:solidFill>
                  <a:prstClr val="black"/>
                </a:solidFill>
              </a:rPr>
              <a:t>病棟</a:t>
            </a:r>
            <a:endParaRPr lang="en-US" altLang="ja-JP" sz="1400" dirty="0" smtClean="0">
              <a:solidFill>
                <a:prstClr val="black"/>
              </a:solidFill>
            </a:endParaRPr>
          </a:p>
          <a:p>
            <a:r>
              <a:rPr lang="ja-JP" altLang="en-US" sz="1400" dirty="0" smtClean="0">
                <a:solidFill>
                  <a:prstClr val="black"/>
                </a:solidFill>
              </a:rPr>
              <a:t>以上</a:t>
            </a:r>
            <a:r>
              <a:rPr lang="en-US" altLang="ja-JP" sz="1400" dirty="0">
                <a:solidFill>
                  <a:prstClr val="black"/>
                </a:solidFill>
              </a:rPr>
              <a:t>*</a:t>
            </a:r>
            <a:endParaRPr lang="ja-JP" altLang="en-US" sz="1400" dirty="0">
              <a:solidFill>
                <a:prstClr val="black"/>
              </a:solidFill>
            </a:endParaRPr>
          </a:p>
        </p:txBody>
      </p:sp>
      <p:sp>
        <p:nvSpPr>
          <p:cNvPr id="3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2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163</a:t>
            </a:fld>
            <a:endParaRPr lang="ja-JP" altLang="en-US" dirty="0">
              <a:solidFill>
                <a:prstClr val="black"/>
              </a:solidFill>
            </a:endParaRPr>
          </a:p>
        </p:txBody>
      </p:sp>
      <p:sp>
        <p:nvSpPr>
          <p:cNvPr id="30" name="テキスト ボックス 29"/>
          <p:cNvSpPr txBox="1"/>
          <p:nvPr/>
        </p:nvSpPr>
        <p:spPr>
          <a:xfrm>
            <a:off x="3822259" y="771509"/>
            <a:ext cx="193286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52</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58-59</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695-696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09954886"/>
      </p:ext>
    </p:extLst>
  </p:cSld>
  <p:clrMapOvr>
    <a:masterClrMapping/>
  </p:clrMapOvr>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37"/>
          <p:cNvSpPr>
            <a:spLocks noChangeArrowheads="1"/>
          </p:cNvSpPr>
          <p:nvPr/>
        </p:nvSpPr>
        <p:spPr bwMode="auto">
          <a:xfrm>
            <a:off x="197661" y="1079451"/>
            <a:ext cx="9507360" cy="2854495"/>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endParaRPr lang="en-US" altLang="ja-JP" sz="500" b="1" dirty="0">
              <a:solidFill>
                <a:srgbClr val="0070C0"/>
              </a:solidFill>
            </a:endParaRPr>
          </a:p>
          <a:p>
            <a:pPr marL="285750" indent="-285750">
              <a:buFont typeface="Wingdings" panose="05000000000000000000" pitchFamily="2" charset="2"/>
              <a:buChar char="Ø"/>
              <a:defRPr/>
            </a:pPr>
            <a:r>
              <a:rPr lang="ja-JP" altLang="en-US" sz="2000" dirty="0" smtClean="0">
                <a:solidFill>
                  <a:prstClr val="black"/>
                </a:solidFill>
                <a:latin typeface="ＭＳ Ｐゴシック" panose="020B0600070205080204" pitchFamily="50" charset="-128"/>
              </a:rPr>
              <a:t>　入院医療における在宅復帰を一層推進するために、７対１入院基本料等の施設基準になっている自宅等に退院した患者の割合について見直しを行う</a:t>
            </a:r>
            <a:endParaRPr lang="en-US" altLang="ja-JP" sz="20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800" dirty="0">
              <a:solidFill>
                <a:prstClr val="black"/>
              </a:solidFill>
              <a:latin typeface="ＭＳ Ｐゴシック" panose="020B0600070205080204" pitchFamily="50" charset="-128"/>
            </a:endParaRPr>
          </a:p>
        </p:txBody>
      </p:sp>
      <p:sp>
        <p:nvSpPr>
          <p:cNvPr id="19" name="Rectangle 36"/>
          <p:cNvSpPr>
            <a:spLocks noChangeArrowheads="1"/>
          </p:cNvSpPr>
          <p:nvPr/>
        </p:nvSpPr>
        <p:spPr bwMode="auto">
          <a:xfrm>
            <a:off x="197661" y="678477"/>
            <a:ext cx="3387209"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（５）</a:t>
            </a:r>
            <a:r>
              <a:rPr lang="ja-JP" altLang="en-US" sz="2000" dirty="0" smtClean="0">
                <a:solidFill>
                  <a:prstClr val="black"/>
                </a:solidFill>
              </a:rPr>
              <a:t>在宅復帰率の要件見直し</a:t>
            </a:r>
            <a:endParaRPr lang="ja-JP" altLang="en-US" sz="2000" dirty="0">
              <a:solidFill>
                <a:prstClr val="black"/>
              </a:solidFill>
            </a:endParaRPr>
          </a:p>
        </p:txBody>
      </p:sp>
      <p:graphicFrame>
        <p:nvGraphicFramePr>
          <p:cNvPr id="20" name="表 19"/>
          <p:cNvGraphicFramePr>
            <a:graphicFrameLocks noGrp="1"/>
          </p:cNvGraphicFramePr>
          <p:nvPr>
            <p:extLst/>
          </p:nvPr>
        </p:nvGraphicFramePr>
        <p:xfrm>
          <a:off x="350629" y="2060848"/>
          <a:ext cx="4211363" cy="1478280"/>
        </p:xfrm>
        <a:graphic>
          <a:graphicData uri="http://schemas.openxmlformats.org/drawingml/2006/table">
            <a:tbl>
              <a:tblPr firstRow="1" bandRow="1">
                <a:tableStyleId>{FABFCF23-3B69-468F-B69F-88F6DE6A72F2}</a:tableStyleId>
              </a:tblPr>
              <a:tblGrid>
                <a:gridCol w="4211363"/>
              </a:tblGrid>
              <a:tr h="0">
                <a:tc>
                  <a:txBody>
                    <a:bodyPr/>
                    <a:lstStyle/>
                    <a:p>
                      <a:pPr algn="ctr"/>
                      <a:r>
                        <a:rPr kumimoji="1" lang="ja-JP" altLang="en-US" sz="1300" dirty="0" smtClean="0"/>
                        <a:t>現行（</a:t>
                      </a:r>
                      <a:r>
                        <a:rPr kumimoji="1" lang="en-US" altLang="ja-JP" sz="1300" dirty="0" smtClean="0"/>
                        <a:t>7</a:t>
                      </a:r>
                      <a:r>
                        <a:rPr kumimoji="1" lang="ja-JP" altLang="en-US" sz="1300" dirty="0" smtClean="0"/>
                        <a:t>対</a:t>
                      </a:r>
                      <a:r>
                        <a:rPr kumimoji="1" lang="en-US" altLang="ja-JP" sz="1300" dirty="0" smtClean="0"/>
                        <a:t>1</a:t>
                      </a:r>
                      <a:r>
                        <a:rPr kumimoji="1" lang="ja-JP" altLang="en-US" sz="1300" dirty="0" smtClean="0"/>
                        <a:t>入院基本料）</a:t>
                      </a:r>
                      <a:endParaRPr kumimoji="1" lang="ja-JP" altLang="en-US" sz="1300" u="none" dirty="0">
                        <a:solidFill>
                          <a:schemeClr val="bg1"/>
                        </a:solidFill>
                      </a:endParaRPr>
                    </a:p>
                  </a:txBody>
                  <a:tcPr marL="99060" marR="99060" anchor="ctr"/>
                </a:tc>
              </a:tr>
              <a:tr h="237106">
                <a:tc>
                  <a:txBody>
                    <a:bodyPr/>
                    <a:lstStyle/>
                    <a:p>
                      <a:pPr algn="l"/>
                      <a:r>
                        <a:rPr kumimoji="1" lang="ja-JP" altLang="en-US" sz="1100" u="none" dirty="0" smtClean="0"/>
                        <a:t>自宅等に退院する者の割合が</a:t>
                      </a:r>
                      <a:r>
                        <a:rPr kumimoji="1" lang="en-US" altLang="ja-JP" sz="1100" u="none" dirty="0" smtClean="0"/>
                        <a:t>75</a:t>
                      </a:r>
                      <a:r>
                        <a:rPr kumimoji="1" lang="ja-JP" altLang="en-US" sz="1100" u="none" dirty="0" smtClean="0"/>
                        <a:t>％以上</a:t>
                      </a:r>
                    </a:p>
                  </a:txBody>
                  <a:tcPr marL="99060" marR="99060" anchor="ctr"/>
                </a:tc>
              </a:tr>
              <a:tr h="237106">
                <a:tc>
                  <a:txBody>
                    <a:bodyPr/>
                    <a:lstStyle/>
                    <a:p>
                      <a:pPr algn="l"/>
                      <a:r>
                        <a:rPr kumimoji="1" lang="en-US" altLang="ja-JP" sz="1100" u="none" dirty="0" smtClean="0"/>
                        <a:t>【</a:t>
                      </a:r>
                      <a:r>
                        <a:rPr kumimoji="1" lang="ja-JP" altLang="en-US" sz="1100" u="none" dirty="0" smtClean="0"/>
                        <a:t>評価の対象となる退院先</a:t>
                      </a:r>
                      <a:r>
                        <a:rPr kumimoji="1" lang="en-US" altLang="ja-JP" sz="1100" u="none" dirty="0" smtClean="0"/>
                        <a:t>】</a:t>
                      </a:r>
                    </a:p>
                    <a:p>
                      <a:pPr algn="l"/>
                      <a:r>
                        <a:rPr kumimoji="1" lang="ja-JP" altLang="en-US" sz="1100" u="none" dirty="0" smtClean="0"/>
                        <a:t>・自宅　　　・居住系介護施設等　　　・回復期リハビリテーション病棟</a:t>
                      </a:r>
                      <a:endParaRPr kumimoji="1" lang="en-US" altLang="ja-JP" sz="1100" u="none" dirty="0" smtClean="0"/>
                    </a:p>
                    <a:p>
                      <a:pPr algn="l"/>
                      <a:r>
                        <a:rPr kumimoji="1" lang="ja-JP" altLang="en-US" sz="1100" u="none" dirty="0" smtClean="0"/>
                        <a:t>・地域包括ケア病棟　　　　　　　　　　</a:t>
                      </a:r>
                      <a:endParaRPr kumimoji="1" lang="en-US" altLang="ja-JP" sz="1100" u="none" dirty="0" smtClean="0"/>
                    </a:p>
                    <a:p>
                      <a:pPr algn="l"/>
                      <a:r>
                        <a:rPr kumimoji="1" lang="ja-JP" altLang="en-US" sz="1100" u="none" dirty="0" smtClean="0"/>
                        <a:t>・療養病棟（在宅復帰機能強化加算の届出病棟に限る。）</a:t>
                      </a:r>
                      <a:endParaRPr kumimoji="1" lang="en-US" altLang="ja-JP" sz="1100" u="none" dirty="0" smtClean="0"/>
                    </a:p>
                    <a:p>
                      <a:pPr algn="l"/>
                      <a:r>
                        <a:rPr kumimoji="1" lang="ja-JP" altLang="en-US" sz="1100" u="none" dirty="0" smtClean="0"/>
                        <a:t>・介護老人保健施設（いわゆる在宅強化型老健施設等に限る。）</a:t>
                      </a:r>
                    </a:p>
                  </a:txBody>
                  <a:tcPr marL="99060" marR="99060" anchor="ctr"/>
                </a:tc>
              </a:tr>
            </a:tbl>
          </a:graphicData>
        </a:graphic>
      </p:graphicFrame>
      <p:graphicFrame>
        <p:nvGraphicFramePr>
          <p:cNvPr id="21" name="表 20"/>
          <p:cNvGraphicFramePr>
            <a:graphicFrameLocks noGrp="1"/>
          </p:cNvGraphicFramePr>
          <p:nvPr>
            <p:extLst/>
          </p:nvPr>
        </p:nvGraphicFramePr>
        <p:xfrm>
          <a:off x="5092423" y="2045312"/>
          <a:ext cx="4543624" cy="1645920"/>
        </p:xfrm>
        <a:graphic>
          <a:graphicData uri="http://schemas.openxmlformats.org/drawingml/2006/table">
            <a:tbl>
              <a:tblPr firstRow="1" bandRow="1">
                <a:tableStyleId>{9DCAF9ED-07DC-4A11-8D7F-57B35C25682E}</a:tableStyleId>
              </a:tblPr>
              <a:tblGrid>
                <a:gridCol w="4543624"/>
              </a:tblGrid>
              <a:tr h="0">
                <a:tc>
                  <a:txBody>
                    <a:bodyPr/>
                    <a:lstStyle/>
                    <a:p>
                      <a:pPr algn="ctr"/>
                      <a:r>
                        <a:rPr kumimoji="1" lang="ja-JP" altLang="en-US" sz="1300" dirty="0" smtClean="0"/>
                        <a:t>改定（</a:t>
                      </a:r>
                      <a:r>
                        <a:rPr kumimoji="1" lang="en-US" altLang="ja-JP" sz="1300" dirty="0" smtClean="0"/>
                        <a:t>7</a:t>
                      </a:r>
                      <a:r>
                        <a:rPr kumimoji="1" lang="ja-JP" altLang="en-US" sz="1300" dirty="0" smtClean="0"/>
                        <a:t>対</a:t>
                      </a:r>
                      <a:r>
                        <a:rPr kumimoji="1" lang="en-US" altLang="ja-JP" sz="1300" dirty="0" smtClean="0"/>
                        <a:t>1</a:t>
                      </a:r>
                      <a:r>
                        <a:rPr kumimoji="1" lang="ja-JP" altLang="en-US" sz="1300" dirty="0" smtClean="0"/>
                        <a:t>入院基本料）</a:t>
                      </a:r>
                      <a:endParaRPr kumimoji="1" lang="ja-JP" altLang="en-US" sz="1300" dirty="0"/>
                    </a:p>
                  </a:txBody>
                  <a:tcPr marL="99060" marR="99060" anchor="ctr"/>
                </a:tc>
              </a:tr>
              <a:tr h="1824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smtClean="0"/>
                        <a:t>自宅等に退院する者の割合が</a:t>
                      </a:r>
                      <a:r>
                        <a:rPr kumimoji="1" lang="en-US" altLang="ja-JP" sz="1100" b="1" u="sng" dirty="0" smtClean="0">
                          <a:solidFill>
                            <a:srgbClr val="0070C0"/>
                          </a:solidFill>
                        </a:rPr>
                        <a:t>80</a:t>
                      </a:r>
                      <a:r>
                        <a:rPr kumimoji="1" lang="ja-JP" altLang="en-US" sz="1100" b="1" u="sng" dirty="0" smtClean="0">
                          <a:solidFill>
                            <a:srgbClr val="0070C0"/>
                          </a:solidFill>
                        </a:rPr>
                        <a:t>％以上</a:t>
                      </a:r>
                    </a:p>
                  </a:txBody>
                  <a:tcPr marL="99060" marR="99060" anchor="ctr"/>
                </a:tc>
              </a:tr>
              <a:tr h="182488">
                <a:tc>
                  <a:txBody>
                    <a:bodyPr/>
                    <a:lstStyle/>
                    <a:p>
                      <a:pPr algn="l"/>
                      <a:r>
                        <a:rPr kumimoji="1" lang="en-US" altLang="ja-JP" sz="1100" u="none" dirty="0" smtClean="0"/>
                        <a:t>【</a:t>
                      </a:r>
                      <a:r>
                        <a:rPr kumimoji="1" lang="ja-JP" altLang="en-US" sz="1100" u="none" dirty="0" smtClean="0"/>
                        <a:t>評価の対象となる退院先</a:t>
                      </a:r>
                      <a:r>
                        <a:rPr kumimoji="1" lang="en-US" altLang="ja-JP" sz="1100" u="none" dirty="0" smtClean="0"/>
                        <a:t>】</a:t>
                      </a:r>
                    </a:p>
                    <a:p>
                      <a:pPr algn="l"/>
                      <a:r>
                        <a:rPr kumimoji="1" lang="ja-JP" altLang="en-US" sz="1100" u="none" dirty="0" smtClean="0"/>
                        <a:t>・自宅　　　・居住系介護施設等　　　・回復期リハビリテーション病棟</a:t>
                      </a:r>
                      <a:endParaRPr kumimoji="1" lang="en-US" altLang="ja-JP" sz="1100" u="none" dirty="0" smtClean="0"/>
                    </a:p>
                    <a:p>
                      <a:pPr algn="l"/>
                      <a:r>
                        <a:rPr kumimoji="1" lang="ja-JP" altLang="en-US" sz="1100" u="none" dirty="0" smtClean="0"/>
                        <a:t>・地域包括ケア病棟　　　　　　　　　　</a:t>
                      </a:r>
                      <a:endParaRPr kumimoji="1" lang="en-US" altLang="ja-JP" sz="1100" u="none" dirty="0" smtClean="0"/>
                    </a:p>
                    <a:p>
                      <a:pPr algn="l"/>
                      <a:r>
                        <a:rPr kumimoji="1" lang="ja-JP" altLang="en-US" sz="1100" u="none" dirty="0" smtClean="0"/>
                        <a:t>・療養病棟（在宅復帰機能強化加算の届出病棟に限る。）</a:t>
                      </a:r>
                      <a:endParaRPr kumimoji="1" lang="en-US" altLang="ja-JP" sz="1100" u="none" dirty="0" smtClean="0"/>
                    </a:p>
                    <a:p>
                      <a:pPr algn="l"/>
                      <a:r>
                        <a:rPr kumimoji="1" lang="ja-JP" altLang="en-US" sz="1100" u="none" dirty="0" smtClean="0"/>
                        <a:t>・介護老人保健施設（いわゆる在宅強化型老健施設等に限る。）</a:t>
                      </a:r>
                      <a:endParaRPr kumimoji="1" lang="en-US" altLang="ja-JP" sz="1100" u="none" dirty="0" smtClean="0"/>
                    </a:p>
                    <a:p>
                      <a:pPr algn="l"/>
                      <a:r>
                        <a:rPr kumimoji="1" lang="ja-JP" altLang="en-US" sz="1100" b="1" u="sng" dirty="0" smtClean="0">
                          <a:solidFill>
                            <a:srgbClr val="0070C0"/>
                          </a:solidFill>
                        </a:rPr>
                        <a:t>・有床診療所（在宅復帰機能強化加算の届出施設に限る。）</a:t>
                      </a:r>
                    </a:p>
                  </a:txBody>
                  <a:tcPr marL="99060" marR="99060" anchor="ctr"/>
                </a:tc>
              </a:tr>
            </a:tbl>
          </a:graphicData>
        </a:graphic>
      </p:graphicFrame>
      <p:sp>
        <p:nvSpPr>
          <p:cNvPr id="16"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14" name="右矢印 13"/>
          <p:cNvSpPr/>
          <p:nvPr/>
        </p:nvSpPr>
        <p:spPr>
          <a:xfrm>
            <a:off x="4653334" y="2295932"/>
            <a:ext cx="370115" cy="1008112"/>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164</a:t>
            </a:fld>
            <a:endParaRPr lang="ja-JP" altLang="en-US" dirty="0">
              <a:solidFill>
                <a:prstClr val="black"/>
              </a:solidFill>
            </a:endParaRPr>
          </a:p>
        </p:txBody>
      </p:sp>
      <p:sp>
        <p:nvSpPr>
          <p:cNvPr id="10" name="テキスト ボックス 9"/>
          <p:cNvSpPr txBox="1"/>
          <p:nvPr/>
        </p:nvSpPr>
        <p:spPr>
          <a:xfrm>
            <a:off x="3656856" y="770717"/>
            <a:ext cx="353953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632</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637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639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657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662</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687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741</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749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156959665"/>
      </p:ext>
    </p:extLst>
  </p:cSld>
  <p:clrMapOvr>
    <a:masterClrMapping/>
  </p:clrMapOvr>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165</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４．医療機能に応じた入院医療の評価</a:t>
            </a:r>
          </a:p>
        </p:txBody>
      </p:sp>
      <p:sp>
        <p:nvSpPr>
          <p:cNvPr id="9" name="Rectangle 36"/>
          <p:cNvSpPr>
            <a:spLocks noChangeArrowheads="1"/>
          </p:cNvSpPr>
          <p:nvPr/>
        </p:nvSpPr>
        <p:spPr bwMode="auto">
          <a:xfrm>
            <a:off x="182850" y="765769"/>
            <a:ext cx="4467323"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000" kern="0" dirty="0" smtClean="0">
                <a:solidFill>
                  <a:prstClr val="black"/>
                </a:solidFill>
              </a:rPr>
              <a:t>（６）短期滞在手術等基本料３の見直し</a:t>
            </a:r>
          </a:p>
        </p:txBody>
      </p:sp>
      <p:sp>
        <p:nvSpPr>
          <p:cNvPr id="11" name="Rectangle 37"/>
          <p:cNvSpPr>
            <a:spLocks noChangeArrowheads="1"/>
          </p:cNvSpPr>
          <p:nvPr/>
        </p:nvSpPr>
        <p:spPr bwMode="auto">
          <a:xfrm>
            <a:off x="179138" y="1183064"/>
            <a:ext cx="9507360" cy="768837"/>
          </a:xfrm>
          <a:prstGeom prst="rect">
            <a:avLst/>
          </a:prstGeom>
          <a:solidFill>
            <a:srgbClr val="FFFFAF">
              <a:alpha val="49804"/>
            </a:srgbClr>
          </a:solidFill>
          <a:ln w="9525">
            <a:solidFill>
              <a:sysClr val="windowText" lastClr="000000"/>
            </a:solidFill>
            <a:miter lim="800000"/>
            <a:headEnd/>
            <a:tailEnd/>
          </a:ln>
        </p:spPr>
        <p:txBody>
          <a:bodyPr/>
          <a:lstStyle/>
          <a:p>
            <a:pPr>
              <a:lnSpc>
                <a:spcPts val="1800"/>
              </a:lnSpc>
              <a:spcBef>
                <a:spcPts val="600"/>
              </a:spcBef>
            </a:pPr>
            <a:r>
              <a:rPr lang="ja-JP" altLang="en-US" sz="1600" b="1" dirty="0" smtClean="0">
                <a:solidFill>
                  <a:prstClr val="black"/>
                </a:solidFill>
              </a:rPr>
              <a:t>①　対象</a:t>
            </a:r>
            <a:r>
              <a:rPr lang="ja-JP" altLang="en-US" sz="1600" b="1" dirty="0">
                <a:solidFill>
                  <a:prstClr val="black"/>
                </a:solidFill>
              </a:rPr>
              <a:t>となる手術等を拡大するとともに、</a:t>
            </a:r>
            <a:r>
              <a:rPr lang="ja-JP" altLang="en-US" sz="1600" b="1" dirty="0" smtClean="0">
                <a:solidFill>
                  <a:prstClr val="black"/>
                </a:solidFill>
              </a:rPr>
              <a:t>包括部分</a:t>
            </a:r>
            <a:r>
              <a:rPr lang="ja-JP" altLang="en-US" sz="1600" b="1" dirty="0">
                <a:solidFill>
                  <a:prstClr val="black"/>
                </a:solidFill>
              </a:rPr>
              <a:t>の出来高実績点数に応じた評価の見直しを行う</a:t>
            </a:r>
            <a:r>
              <a:rPr lang="ja-JP" altLang="en-US" sz="1600" b="1" dirty="0" smtClean="0">
                <a:solidFill>
                  <a:prstClr val="black"/>
                </a:solidFill>
              </a:rPr>
              <a:t>。</a:t>
            </a:r>
            <a:endParaRPr lang="en-US" altLang="ja-JP" sz="1600" b="1" dirty="0" smtClean="0">
              <a:solidFill>
                <a:prstClr val="black"/>
              </a:solidFill>
            </a:endParaRPr>
          </a:p>
          <a:p>
            <a:pPr>
              <a:lnSpc>
                <a:spcPts val="1800"/>
              </a:lnSpc>
            </a:pPr>
            <a:r>
              <a:rPr lang="ja-JP" altLang="en-US" sz="1600" b="1" dirty="0">
                <a:solidFill>
                  <a:prstClr val="black"/>
                </a:solidFill>
              </a:rPr>
              <a:t>　</a:t>
            </a:r>
            <a:r>
              <a:rPr lang="ja-JP" altLang="en-US" sz="1600" b="1" dirty="0" smtClean="0">
                <a:solidFill>
                  <a:prstClr val="black"/>
                </a:solidFill>
              </a:rPr>
              <a:t>　併せて</a:t>
            </a:r>
            <a:r>
              <a:rPr lang="ja-JP" altLang="en-US" sz="1600" b="1" dirty="0">
                <a:solidFill>
                  <a:prstClr val="black"/>
                </a:solidFill>
              </a:rPr>
              <a:t>、診療形態に大きな変化がみられた項目や年齢によって出来高実績点数に大きな違いが</a:t>
            </a:r>
            <a:r>
              <a:rPr lang="ja-JP" altLang="en-US" sz="1600" b="1" dirty="0" smtClean="0">
                <a:solidFill>
                  <a:prstClr val="black"/>
                </a:solidFill>
              </a:rPr>
              <a:t>みられた</a:t>
            </a:r>
            <a:endParaRPr lang="en-US" altLang="ja-JP" sz="1600" b="1" dirty="0" smtClean="0">
              <a:solidFill>
                <a:prstClr val="black"/>
              </a:solidFill>
            </a:endParaRPr>
          </a:p>
          <a:p>
            <a:pPr>
              <a:lnSpc>
                <a:spcPts val="1800"/>
              </a:lnSpc>
            </a:pPr>
            <a:r>
              <a:rPr lang="ja-JP" altLang="en-US" sz="1600" b="1" dirty="0">
                <a:solidFill>
                  <a:prstClr val="black"/>
                </a:solidFill>
              </a:rPr>
              <a:t>　</a:t>
            </a:r>
            <a:r>
              <a:rPr lang="ja-JP" altLang="en-US" sz="1600" b="1" dirty="0" smtClean="0">
                <a:solidFill>
                  <a:prstClr val="black"/>
                </a:solidFill>
              </a:rPr>
              <a:t>　項目</a:t>
            </a:r>
            <a:r>
              <a:rPr lang="ja-JP" altLang="en-US" sz="1600" b="1" dirty="0">
                <a:solidFill>
                  <a:prstClr val="black"/>
                </a:solidFill>
              </a:rPr>
              <a:t>について、評価の精緻化を行う</a:t>
            </a:r>
            <a:r>
              <a:rPr lang="ja-JP" altLang="en-US" sz="1600" b="1" dirty="0" smtClean="0">
                <a:solidFill>
                  <a:prstClr val="black"/>
                </a:solidFill>
              </a:rPr>
              <a:t>。</a:t>
            </a:r>
            <a:endParaRPr lang="en-US" altLang="ja-JP" sz="1600" b="1" dirty="0">
              <a:solidFill>
                <a:prstClr val="black"/>
              </a:solidFill>
              <a:uFill>
                <a:solidFill>
                  <a:srgbClr val="0000FF"/>
                </a:solidFill>
              </a:uFill>
              <a:latin typeface="HG丸ｺﾞｼｯｸM-PRO" panose="020F0600000000000000" pitchFamily="50" charset="-128"/>
              <a:ea typeface="HG丸ｺﾞｼｯｸM-PRO" panose="020F0600000000000000" pitchFamily="50" charset="-128"/>
            </a:endParaRPr>
          </a:p>
        </p:txBody>
      </p:sp>
      <p:graphicFrame>
        <p:nvGraphicFramePr>
          <p:cNvPr id="2" name="表 1"/>
          <p:cNvGraphicFramePr>
            <a:graphicFrameLocks noGrp="1"/>
          </p:cNvGraphicFramePr>
          <p:nvPr>
            <p:extLst/>
          </p:nvPr>
        </p:nvGraphicFramePr>
        <p:xfrm>
          <a:off x="682175" y="2081451"/>
          <a:ext cx="8557664" cy="4511040"/>
        </p:xfrm>
        <a:graphic>
          <a:graphicData uri="http://schemas.openxmlformats.org/drawingml/2006/table">
            <a:tbl>
              <a:tblPr firstRow="1" bandRow="1">
                <a:tableStyleId>{5C22544A-7EE6-4342-B048-85BDC9FD1C3A}</a:tableStyleId>
              </a:tblPr>
              <a:tblGrid>
                <a:gridCol w="382393"/>
                <a:gridCol w="8175271"/>
              </a:tblGrid>
              <a:tr h="288032">
                <a:tc gridSpan="2">
                  <a:txBody>
                    <a:bodyPr/>
                    <a:lstStyle/>
                    <a:p>
                      <a:r>
                        <a:rPr kumimoji="1" lang="en-US" altLang="ja-JP" sz="1600" dirty="0" smtClean="0"/>
                        <a:t>【</a:t>
                      </a:r>
                      <a:r>
                        <a:rPr kumimoji="1" lang="ja-JP" altLang="en-US" sz="1600" dirty="0" smtClean="0"/>
                        <a:t>短期滞在手術等基本料３</a:t>
                      </a:r>
                      <a:r>
                        <a:rPr kumimoji="1" lang="en-US" altLang="ja-JP" sz="1600" dirty="0" smtClean="0"/>
                        <a:t>】</a:t>
                      </a:r>
                      <a:endParaRPr kumimoji="1" lang="ja-JP" altLang="en-US" sz="1600" dirty="0"/>
                    </a:p>
                  </a:txBody>
                  <a:tcPr/>
                </a:tc>
                <a:tc hMerge="1">
                  <a:txBody>
                    <a:bodyPr/>
                    <a:lstStyle/>
                    <a:p>
                      <a:endParaRPr kumimoji="1" lang="ja-JP" altLang="en-US" sz="1600" dirty="0"/>
                    </a:p>
                  </a:txBody>
                  <a:tcPr/>
                </a:tc>
              </a:tr>
              <a:tr h="370840">
                <a:tc>
                  <a:txBody>
                    <a:bodyPr/>
                    <a:lstStyle/>
                    <a:p>
                      <a:pPr marL="0" indent="0"/>
                      <a:r>
                        <a:rPr lang="ja-JP" altLang="en-US" sz="1600" b="1" dirty="0" smtClean="0"/>
                        <a:t>イ</a:t>
                      </a:r>
                      <a:endParaRPr lang="ja-JP" altLang="en-US" sz="1600" b="1" dirty="0"/>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237</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終夜睡眠ポリグラフィー</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１　携帯用装置を使用した場合：１６</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７７３点→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３００点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（生活療養を受ける場合：１６</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７０２点→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２２９点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73038" marR="0" lvl="0" indent="-239713"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ロ</a:t>
                      </a:r>
                    </a:p>
                  </a:txBody>
                  <a:tcPr/>
                </a:tc>
                <a:tc>
                  <a:txBody>
                    <a:bodyPr/>
                    <a:lstStyle/>
                    <a:p>
                      <a:pPr marL="361950" marR="0" lvl="0" indent="-36195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237</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終夜睡眠ポリグラフィー</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361950" marR="0" lvl="0" indent="-18415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２　多点感圧センサーを有する睡眠評価装置を使用した場合：９</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３８３点→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４９１点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3038" marR="0" lvl="0" indent="-635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（生活療養を受ける場合：９</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３１２点→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４２０点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341313"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ハ</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237</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終夜睡眠ポリグラフィー</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３　１及び２以外の場合：９</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６３８点→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３４９点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（生活療養を受ける場合：９</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５６７点→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２７８点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ニ</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291-2</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小児アレルギー負荷検査：６</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１３０点→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６</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０００点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（生活療養を受ける場合：６</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０５９点→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５</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９２９点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ホ</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Ｄ</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413</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前立腺針生検法： １１</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７３７点→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３８０点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（生活療養を受ける場合：１１</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６６６点→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３０９点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err="1" smtClean="0">
                          <a:ln>
                            <a:noFill/>
                          </a:ln>
                          <a:solidFill>
                            <a:prstClr val="black"/>
                          </a:solidFill>
                          <a:effectLst/>
                          <a:uLnTx/>
                          <a:uFillTx/>
                          <a:latin typeface="ＭＳ Ｐゴシック"/>
                          <a:ea typeface="+mn-ea"/>
                          <a:cs typeface="+mn-cs"/>
                        </a:rPr>
                        <a:t>ヘ</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008</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腋臭症手術　２　皮膚有毛部切除術：１７</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４８５点→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９９３点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（生活療養を受ける場合：１７</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４１４点→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９２２点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ト</a:t>
                      </a:r>
                    </a:p>
                  </a:txBody>
                  <a:tcPr/>
                </a:tc>
                <a:tc>
                  <a:txBody>
                    <a:bodyPr/>
                    <a:lstStyle/>
                    <a:p>
                      <a:pPr marL="180975" marR="0" lvl="0" indent="-18097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093-2</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関節鏡下手根管開放手術 ：２０</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３２６点→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３１３点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（生活療養を受ける場合：２０</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２５５点→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２４２点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bl>
          </a:graphicData>
        </a:graphic>
      </p:graphicFrame>
      <p:sp>
        <p:nvSpPr>
          <p:cNvPr id="8" name="テキスト ボックス 7"/>
          <p:cNvSpPr txBox="1"/>
          <p:nvPr/>
        </p:nvSpPr>
        <p:spPr>
          <a:xfrm>
            <a:off x="4691429" y="822482"/>
            <a:ext cx="417877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157-16</a:t>
            </a:r>
            <a:r>
              <a:rPr lang="en-US" altLang="ja-JP" sz="1100" dirty="0">
                <a:solidFill>
                  <a:srgbClr val="002060"/>
                </a:solidFill>
                <a:latin typeface="ＭＳ Ｐゴシック" panose="020B0600070205080204" pitchFamily="50" charset="-128"/>
              </a:rPr>
              <a:t>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161-163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662-663</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669-670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a:t>
            </a:r>
            <a:r>
              <a:rPr lang="en-US" altLang="ja-JP" sz="1100" dirty="0">
                <a:solidFill>
                  <a:srgbClr val="002060"/>
                </a:solidFill>
                <a:latin typeface="ＭＳ Ｐゴシック" panose="020B0600070205080204" pitchFamily="50" charset="-128"/>
              </a:rPr>
              <a:t>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106902016"/>
      </p:ext>
    </p:extLst>
  </p:cSld>
  <p:clrMapOvr>
    <a:masterClrMapping/>
  </p:clrMapOvr>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166</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４．医療機能に応じた入院医療の評価</a:t>
            </a:r>
          </a:p>
        </p:txBody>
      </p:sp>
      <p:sp>
        <p:nvSpPr>
          <p:cNvPr id="9" name="Rectangle 36"/>
          <p:cNvSpPr>
            <a:spLocks noChangeArrowheads="1"/>
          </p:cNvSpPr>
          <p:nvPr/>
        </p:nvSpPr>
        <p:spPr bwMode="auto">
          <a:xfrm>
            <a:off x="214424" y="795064"/>
            <a:ext cx="4323307"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pPr>
            <a:r>
              <a:rPr kumimoji="0" lang="ja-JP" altLang="en-US" sz="2000" kern="0" dirty="0" smtClean="0">
                <a:solidFill>
                  <a:prstClr val="black"/>
                </a:solidFill>
              </a:rPr>
              <a:t>（６）短期滞在手術等基本料３の見直し</a:t>
            </a:r>
          </a:p>
        </p:txBody>
      </p:sp>
      <p:graphicFrame>
        <p:nvGraphicFramePr>
          <p:cNvPr id="2" name="表 1"/>
          <p:cNvGraphicFramePr>
            <a:graphicFrameLocks noGrp="1"/>
          </p:cNvGraphicFramePr>
          <p:nvPr>
            <p:extLst/>
          </p:nvPr>
        </p:nvGraphicFramePr>
        <p:xfrm>
          <a:off x="521338" y="1241654"/>
          <a:ext cx="8879337" cy="5303520"/>
        </p:xfrm>
        <a:graphic>
          <a:graphicData uri="http://schemas.openxmlformats.org/drawingml/2006/table">
            <a:tbl>
              <a:tblPr firstRow="1" bandRow="1">
                <a:tableStyleId>{5C22544A-7EE6-4342-B048-85BDC9FD1C3A}</a:tableStyleId>
              </a:tblPr>
              <a:tblGrid>
                <a:gridCol w="695626"/>
                <a:gridCol w="8183711"/>
              </a:tblGrid>
              <a:tr h="288032">
                <a:tc gridSpan="2">
                  <a:txBody>
                    <a:bodyPr/>
                    <a:lstStyle/>
                    <a:p>
                      <a:r>
                        <a:rPr kumimoji="1" lang="en-US" altLang="ja-JP" sz="1600" dirty="0" smtClean="0"/>
                        <a:t>【</a:t>
                      </a:r>
                      <a:r>
                        <a:rPr kumimoji="1" lang="ja-JP" altLang="en-US" sz="1600" dirty="0" smtClean="0"/>
                        <a:t>短期滞在手術等基本料３</a:t>
                      </a:r>
                      <a:r>
                        <a:rPr kumimoji="1" lang="en-US" altLang="ja-JP" sz="1600" dirty="0" smtClean="0"/>
                        <a:t>】</a:t>
                      </a:r>
                      <a:endParaRPr kumimoji="1" lang="ja-JP" altLang="en-US" sz="1600" dirty="0"/>
                    </a:p>
                  </a:txBody>
                  <a:tcPr/>
                </a:tc>
                <a:tc hMerge="1">
                  <a:txBody>
                    <a:bodyPr/>
                    <a:lstStyle/>
                    <a:p>
                      <a:endParaRPr kumimoji="1" lang="ja-JP" altLang="en-US" sz="1600" dirty="0"/>
                    </a:p>
                  </a:txBody>
                  <a:tcPr/>
                </a:tc>
              </a:tr>
              <a:tr h="370840">
                <a:tc>
                  <a:txBody>
                    <a:bodyPr/>
                    <a:lstStyle/>
                    <a:p>
                      <a:pPr marL="0" indent="0"/>
                      <a:r>
                        <a:rPr lang="ja-JP" altLang="en-US" sz="1600" b="1" dirty="0" smtClean="0"/>
                        <a:t>チ</a:t>
                      </a:r>
                      <a:endParaRPr lang="ja-JP" altLang="en-US" sz="1600" b="1" dirty="0"/>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196-2</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胸腔鏡下交感神経節切除術（両側）：４３</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４７９点→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６６６点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（生活療養を受ける場合：４３</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４０８点→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４０</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５９５点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73038" marR="0" lvl="0" indent="-239713"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リ</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282</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水晶体再建術　１　眼内レンズを挿入する場合</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ロ　その他のもの</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（片側）</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：２７</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０９３点→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２２</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０９６点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（生活療養を受ける場合：２７</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０２２点→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２２</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０２５点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341313" algn="l"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ヌ</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282</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水晶体再建術　１　眼内レンズを挿入する場合</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ロ　その他のもの</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（両側）</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０５４点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３６</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９８３点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100" normalizeH="0" baseline="0" noProof="0" dirty="0" smtClean="0">
                          <a:ln>
                            <a:noFill/>
                          </a:ln>
                          <a:solidFill>
                            <a:srgbClr val="FF0000"/>
                          </a:solidFill>
                          <a:effectLst/>
                          <a:uLnTx/>
                          <a:uFillTx/>
                          <a:latin typeface="ＭＳ Ｐゴシック"/>
                          <a:ea typeface="+mn-ea"/>
                          <a:cs typeface="+mn-cs"/>
                        </a:rPr>
                        <a:t>ヌ</a:t>
                      </a:r>
                      <a:r>
                        <a:rPr kumimoji="1" lang="ja-JP" altLang="en-US" sz="1600" b="1" i="0" u="sng" strike="noStrike" kern="1200" cap="none" spc="-100" normalizeH="0" baseline="0" noProof="0" dirty="0" smtClean="0">
                          <a:ln>
                            <a:noFill/>
                          </a:ln>
                          <a:solidFill>
                            <a:srgbClr val="FF0000"/>
                          </a:solidFill>
                          <a:effectLst/>
                          <a:uLnTx/>
                          <a:uFillTx/>
                          <a:latin typeface="ＭＳ Ｐゴシック"/>
                          <a:ea typeface="+mn-ea"/>
                          <a:cs typeface="+mn-cs"/>
                        </a:rPr>
                        <a:t>ル</a:t>
                      </a:r>
                      <a:endParaRPr kumimoji="1" lang="ja-JP" altLang="en-US" sz="1600" b="1" i="0" u="none" strike="noStrike" kern="1200" cap="none" spc="-10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282</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水晶体再建術　２　眼内レンズを挿入しない場合</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（片側）：</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２１</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６３２点→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２０</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０６５点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（生活療養を受ける場合：２１</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５６１点→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９９４点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ヲ</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282</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水晶体再建術　２　眼内レンズを挿入しない場合</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（両側）</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３０</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９３８点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３０</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８６７点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ル</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ワ</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Ｋ</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474</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乳腺腫瘍摘出術　１　長径</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5cm</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未満：２０</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１１２点　→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８０６点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（生活療養を受ける場合：２０</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０４１点　→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７３５点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カ</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K616-4</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　経皮的シャント拡張術・血栓除去術：→ ３７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５８８点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（生活療養を受ける場合 ：→ ３７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５１７点）</a:t>
                      </a:r>
                    </a:p>
                  </a:txBody>
                  <a:tcPr/>
                </a:tc>
              </a:tr>
              <a:tr h="370840">
                <a:tc>
                  <a:txBody>
                    <a:bodyPr/>
                    <a:lstStyle/>
                    <a:p>
                      <a:pPr marL="180975" marR="0" lvl="0" indent="-255588"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ヲ</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ヨ</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K617</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下肢静脈瘤手術　１　抜去切除術：２７</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３１１点→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０１３点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（生活療養を受ける場合：２７</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２４０点→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２３</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９４２点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ワ</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タ</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K617</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下肢静脈瘤手術　２　硬化療法（一連）：９</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８５０点→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６６９点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（生活療養を受ける場合：９</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７７９点→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５９８点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bl>
          </a:graphicData>
        </a:graphic>
      </p:graphicFrame>
    </p:spTree>
    <p:extLst>
      <p:ext uri="{BB962C8B-B14F-4D97-AF65-F5344CB8AC3E}">
        <p14:creationId xmlns:p14="http://schemas.microsoft.com/office/powerpoint/2010/main" val="2099088645"/>
      </p:ext>
    </p:extLst>
  </p:cSld>
  <p:clrMapOvr>
    <a:masterClrMapping/>
  </p:clrMapOvr>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167</a:t>
            </a:fld>
            <a:endParaRPr lang="ja-JP" altLang="en-US" dirty="0">
              <a:solidFill>
                <a:prstClr val="black"/>
              </a:solidFill>
            </a:endParaRPr>
          </a:p>
        </p:txBody>
      </p:sp>
      <p:sp>
        <p:nvSpPr>
          <p:cNvPr id="7" name="Rectangle 2"/>
          <p:cNvSpPr>
            <a:spLocks noChangeArrowheads="1"/>
          </p:cNvSpPr>
          <p:nvPr/>
        </p:nvSpPr>
        <p:spPr bwMode="auto">
          <a:xfrm>
            <a:off x="202344" y="742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４．医療機能に応じた入院医療の評価</a:t>
            </a:r>
          </a:p>
        </p:txBody>
      </p:sp>
      <p:sp>
        <p:nvSpPr>
          <p:cNvPr id="9" name="Rectangle 36"/>
          <p:cNvSpPr>
            <a:spLocks noChangeArrowheads="1"/>
          </p:cNvSpPr>
          <p:nvPr/>
        </p:nvSpPr>
        <p:spPr bwMode="auto">
          <a:xfrm>
            <a:off x="202344" y="773003"/>
            <a:ext cx="4395315"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pPr>
            <a:r>
              <a:rPr kumimoji="0" lang="ja-JP" altLang="en-US" sz="2000" kern="0" dirty="0" smtClean="0">
                <a:solidFill>
                  <a:prstClr val="black"/>
                </a:solidFill>
              </a:rPr>
              <a:t>（６）短期滞在手術等基本料３の見直し</a:t>
            </a:r>
          </a:p>
        </p:txBody>
      </p:sp>
      <p:graphicFrame>
        <p:nvGraphicFramePr>
          <p:cNvPr id="2" name="表 1"/>
          <p:cNvGraphicFramePr>
            <a:graphicFrameLocks noGrp="1"/>
          </p:cNvGraphicFramePr>
          <p:nvPr>
            <p:extLst/>
          </p:nvPr>
        </p:nvGraphicFramePr>
        <p:xfrm>
          <a:off x="560512" y="1197531"/>
          <a:ext cx="8879337" cy="5394960"/>
        </p:xfrm>
        <a:graphic>
          <a:graphicData uri="http://schemas.openxmlformats.org/drawingml/2006/table">
            <a:tbl>
              <a:tblPr firstRow="1" bandRow="1">
                <a:tableStyleId>{5C22544A-7EE6-4342-B048-85BDC9FD1C3A}</a:tableStyleId>
              </a:tblPr>
              <a:tblGrid>
                <a:gridCol w="695626"/>
                <a:gridCol w="8183711"/>
              </a:tblGrid>
              <a:tr h="288032">
                <a:tc gridSpan="2">
                  <a:txBody>
                    <a:bodyPr/>
                    <a:lstStyle/>
                    <a:p>
                      <a:r>
                        <a:rPr kumimoji="1" lang="en-US" altLang="ja-JP" sz="1600" dirty="0" smtClean="0"/>
                        <a:t>【</a:t>
                      </a:r>
                      <a:r>
                        <a:rPr kumimoji="1" lang="ja-JP" altLang="en-US" sz="1600" dirty="0" smtClean="0"/>
                        <a:t>短期滞在手術等基本料３</a:t>
                      </a:r>
                      <a:r>
                        <a:rPr kumimoji="1" lang="en-US" altLang="ja-JP" sz="1600" dirty="0" smtClean="0"/>
                        <a:t>】</a:t>
                      </a:r>
                      <a:endParaRPr kumimoji="1" lang="ja-JP" altLang="en-US" sz="1600" dirty="0"/>
                    </a:p>
                  </a:txBody>
                  <a:tcPr/>
                </a:tc>
                <a:tc hMerge="1">
                  <a:txBody>
                    <a:bodyPr/>
                    <a:lstStyle/>
                    <a:p>
                      <a:endParaRPr kumimoji="1" lang="ja-JP" altLang="en-US" sz="1600" dirty="0"/>
                    </a:p>
                  </a:txBody>
                  <a:tcPr/>
                </a:tc>
              </a:tr>
              <a:tr h="370840">
                <a:tc>
                  <a:txBody>
                    <a:bodyPr/>
                    <a:lstStyle/>
                    <a:p>
                      <a:pPr marL="0" indent="0"/>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カ</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レ</a:t>
                      </a:r>
                      <a:endParaRPr lang="ja-JP" altLang="en-US" sz="1600" b="1"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K617</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下肢静脈瘤手術　３　高位結紮術：１２</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３７１点→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７４９点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（生活療養を受ける場合：１２</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３００点→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１１</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６７８点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73038" marR="0" lvl="0" indent="-239713"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ソ</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ヘルニア手術　５　鼠径ヘルニア</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（３歳未満に限る）</a:t>
                      </a:r>
                      <a:r>
                        <a:rPr kumimoji="1" lang="ja-JP" altLang="en-US" sz="1600" b="1" i="0" u="none" strike="noStrike" kern="1200" cap="none" spc="0" normalizeH="0" baseline="0" noProof="0" dirty="0" smtClean="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３５</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０５２点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 →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３４</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９８１点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341313"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ツ</a:t>
                      </a: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ヘルニア手術　５　鼠径ヘルニア</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（３歳以上６歳未満に限る）</a:t>
                      </a:r>
                      <a:r>
                        <a:rPr kumimoji="1" lang="ja-JP" altLang="en-US" sz="1600" b="1" i="0" u="none" strike="noStrike" kern="1200" cap="none" spc="0" normalizeH="0" baseline="0" noProof="0" dirty="0" smtClean="0">
                          <a:ln>
                            <a:noFill/>
                          </a:ln>
                          <a:solidFill>
                            <a:schemeClr val="tx1"/>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２８</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１４０点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２８</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０６９点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ヨ</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ネ</a:t>
                      </a:r>
                      <a:endParaRPr kumimoji="1" lang="ja-JP" altLang="en-US" sz="1600" b="1" i="0" u="none" strike="noStrike" kern="1200" cap="none" spc="-10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ヘルニア手術　５　鼠径ヘルニア（</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６歳以上</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15</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歳未満に限る）：２９</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０９３点→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４９８点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（生活療養を受ける場合：２９</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０２２点→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２５</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４２７点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タ</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ナ</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K633</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ヘルニア手術　５　鼠径ヘルニア（</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15</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歳以上に限る）：２４</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８０５点→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４６６点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（生活療養を受ける場合：２４</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７３４点→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２４</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３９５点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ラ</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K634</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　腹腔鏡下鼠径ヘルニア手術（両側）（３歳未満に限る）</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 ６８</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７２９点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（生活療養を受ける場合：→ ６８</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６５８点）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txBody>
                  <a:tcPr/>
                </a:tc>
              </a:tr>
              <a:tr h="370840">
                <a:tc>
                  <a:txBody>
                    <a:bodyPr/>
                    <a:lstStyle/>
                    <a:p>
                      <a:pPr marL="180975" marR="0" lvl="0" indent="-255588" algn="l" defTabSz="914400" rtl="0" eaLnBrk="1" fontAlgn="auto" latinLnBrk="0" hangingPunct="1">
                        <a:lnSpc>
                          <a:spcPct val="1000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ム</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K634</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　腹腔鏡下鼠径ヘルニア手術（両側）（３歳以上６歳未満に限る）</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 ５５</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１０２点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（生活療養を受ける場合：→ ５５</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０３１点）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txBody>
                  <a:tcPr/>
                </a:tc>
              </a:tr>
              <a:tr h="370840">
                <a:tc>
                  <a:txBody>
                    <a:bodyPr/>
                    <a:lstStyle/>
                    <a:p>
                      <a:pPr marL="180975" marR="0" lvl="0" indent="-255588"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レ</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ウ</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K634</a:t>
                      </a:r>
                      <a:r>
                        <a:rPr kumimoji="1" lang="ja-JP" altLang="en-US" sz="1600" b="1" i="0" u="none" strike="noStrike" kern="1200" cap="none" spc="-100" normalizeH="0" baseline="0" noProof="0" dirty="0" smtClean="0">
                          <a:ln>
                            <a:noFill/>
                          </a:ln>
                          <a:solidFill>
                            <a:prstClr val="black"/>
                          </a:solidFill>
                          <a:effectLst/>
                          <a:uLnTx/>
                          <a:uFillTx/>
                          <a:latin typeface="ＭＳ Ｐゴシック"/>
                          <a:ea typeface="+mn-ea"/>
                          <a:cs typeface="+mn-cs"/>
                        </a:rPr>
                        <a:t>腹腔鏡下鼠径ヘルニア手術（両側）</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６歳以上</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15</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歳未満に限る）：５６</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１８３点→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４３</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９２１点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（生活療養を受ける場合：５６</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１１２点→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４３</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８５０点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ソ</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ヰ</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K634</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腹腔鏡下鼠径ヘルニア手術　（両側）（</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15</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歳以上に限る）：５１</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４８０点　→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５０</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２１２点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（生活療養を受ける場合：５１</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４０９点→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５０</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１４１点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ツ</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ノ</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K721</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内視鏡的結腸ポリープ・粘膜切除術　１　長径２</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cm</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未満：１４</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６６１点→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１４</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３１４点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（生活療養を受ける場合：１４</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５９０点→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１４</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２４３点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bl>
          </a:graphicData>
        </a:graphic>
      </p:graphicFrame>
    </p:spTree>
    <p:extLst>
      <p:ext uri="{BB962C8B-B14F-4D97-AF65-F5344CB8AC3E}">
        <p14:creationId xmlns:p14="http://schemas.microsoft.com/office/powerpoint/2010/main" val="3592643774"/>
      </p:ext>
    </p:extLst>
  </p:cSld>
  <p:clrMapOvr>
    <a:masterClrMapping/>
  </p:clrMapOvr>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168</a:t>
            </a:fld>
            <a:endParaRPr lang="ja-JP" altLang="en-US" dirty="0">
              <a:solidFill>
                <a:prstClr val="black"/>
              </a:solidFill>
            </a:endParaRPr>
          </a:p>
        </p:txBody>
      </p:sp>
      <p:sp>
        <p:nvSpPr>
          <p:cNvPr id="7" name="Rectangle 2"/>
          <p:cNvSpPr>
            <a:spLocks noChangeArrowheads="1"/>
          </p:cNvSpPr>
          <p:nvPr/>
        </p:nvSpPr>
        <p:spPr bwMode="auto">
          <a:xfrm>
            <a:off x="202344" y="74224"/>
            <a:ext cx="9517327" cy="561171"/>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４．医療機能に応じた入院医療の評価</a:t>
            </a:r>
          </a:p>
        </p:txBody>
      </p:sp>
      <p:sp>
        <p:nvSpPr>
          <p:cNvPr id="9" name="Rectangle 36"/>
          <p:cNvSpPr>
            <a:spLocks noChangeArrowheads="1"/>
          </p:cNvSpPr>
          <p:nvPr/>
        </p:nvSpPr>
        <p:spPr bwMode="auto">
          <a:xfrm>
            <a:off x="197651" y="678477"/>
            <a:ext cx="4323307" cy="375037"/>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pPr>
            <a:r>
              <a:rPr kumimoji="0" lang="ja-JP" altLang="en-US" sz="2000" kern="0" dirty="0" smtClean="0">
                <a:solidFill>
                  <a:prstClr val="black"/>
                </a:solidFill>
              </a:rPr>
              <a:t>（６）短期滞在手術等基本料３の見直し</a:t>
            </a:r>
          </a:p>
        </p:txBody>
      </p:sp>
      <p:graphicFrame>
        <p:nvGraphicFramePr>
          <p:cNvPr id="2" name="表 1"/>
          <p:cNvGraphicFramePr>
            <a:graphicFrameLocks noGrp="1"/>
          </p:cNvGraphicFramePr>
          <p:nvPr>
            <p:extLst/>
          </p:nvPr>
        </p:nvGraphicFramePr>
        <p:xfrm>
          <a:off x="521338" y="1096596"/>
          <a:ext cx="8879337" cy="3525520"/>
        </p:xfrm>
        <a:graphic>
          <a:graphicData uri="http://schemas.openxmlformats.org/drawingml/2006/table">
            <a:tbl>
              <a:tblPr firstRow="1" bandRow="1">
                <a:tableStyleId>{5C22544A-7EE6-4342-B048-85BDC9FD1C3A}</a:tableStyleId>
              </a:tblPr>
              <a:tblGrid>
                <a:gridCol w="695626"/>
                <a:gridCol w="8183711"/>
              </a:tblGrid>
              <a:tr h="288032">
                <a:tc gridSpan="2">
                  <a:txBody>
                    <a:bodyPr/>
                    <a:lstStyle/>
                    <a:p>
                      <a:r>
                        <a:rPr kumimoji="1" lang="en-US" altLang="ja-JP" sz="1600" b="1" dirty="0" smtClean="0"/>
                        <a:t>【</a:t>
                      </a:r>
                      <a:r>
                        <a:rPr kumimoji="1" lang="ja-JP" altLang="en-US" sz="1600" b="1" dirty="0" smtClean="0"/>
                        <a:t>短期滞在手術等基本料３</a:t>
                      </a:r>
                      <a:r>
                        <a:rPr kumimoji="1" lang="en-US" altLang="ja-JP" sz="1600" b="1" dirty="0" smtClean="0"/>
                        <a:t>】</a:t>
                      </a:r>
                      <a:endParaRPr kumimoji="1" lang="ja-JP" altLang="en-US" sz="1600" b="1" dirty="0"/>
                    </a:p>
                  </a:txBody>
                  <a:tcPr/>
                </a:tc>
                <a:tc hMerge="1">
                  <a:txBody>
                    <a:bodyPr/>
                    <a:lstStyle/>
                    <a:p>
                      <a:endParaRPr kumimoji="1" lang="ja-JP" altLang="en-US" sz="1600" dirty="0"/>
                    </a:p>
                  </a:txBody>
                  <a:tcPr/>
                </a:tc>
              </a:tr>
              <a:tr h="370840">
                <a:tc>
                  <a:txBody>
                    <a:bodyPr/>
                    <a:lstStyle/>
                    <a:p>
                      <a:pPr marL="0" indent="0"/>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ネ</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オ</a:t>
                      </a:r>
                      <a:endParaRPr lang="ja-JP" altLang="en-US" sz="1600" b="1" dirty="0"/>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K721</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内視鏡的結腸ポリープ・粘膜切除術　２　長径２</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cm</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以上 ：１８</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９３２点→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８４７点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（生活療養を受ける場合：１８</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８６１点→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７７６点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73038" marR="0" lvl="0" indent="-239713"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ナ</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ク</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K743</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痔核手術（脱肛を含む）　２　硬化療法</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（四段階注射法によるもの）：１３</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４１０点→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２９１点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（生活療養を受ける場合：１３</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３３９点→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１２</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２２０点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341313" algn="l"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ヤ</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K768</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　体外衝撃波腎・尿管結石破砕術（一連につき）：→　２８</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０１０点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（生活療養を受ける場合：→ ２７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９３９点）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ラ</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マ</a:t>
                      </a:r>
                      <a:endParaRPr kumimoji="1" lang="ja-JP" altLang="en-US" sz="1600" b="1" i="0" u="none" strike="noStrike" kern="1200" cap="none" spc="-10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K867</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子宮頸部（腟部）切除術：１８</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４００点→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３４４点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（生活療養を受ける場合：１８</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３２９点→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１７</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２７３点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dblStrike" kern="1200" cap="none" spc="0" normalizeH="0" baseline="0" noProof="0" dirty="0" smtClean="0">
                          <a:ln>
                            <a:noFill/>
                          </a:ln>
                          <a:solidFill>
                            <a:srgbClr val="FF0000"/>
                          </a:solidFill>
                          <a:effectLst/>
                          <a:uLnTx/>
                          <a:uFillTx/>
                          <a:latin typeface="ＭＳ Ｐゴシック"/>
                          <a:ea typeface="+mn-ea"/>
                          <a:cs typeface="+mn-cs"/>
                        </a:rPr>
                        <a:t>ム</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ケ</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K873</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　子宮鏡下子宮筋腫摘出術：３５</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５２４点→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３４</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４３８点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7780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（生活療養を受ける場合：３５</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４５３点→ </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３４</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３６７点</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a:t>
                      </a:r>
                    </a:p>
                  </a:txBody>
                  <a:tcPr/>
                </a:tc>
              </a:tr>
              <a:tr h="370840">
                <a:tc>
                  <a:txBody>
                    <a:bodyPr/>
                    <a:lstStyle/>
                    <a:p>
                      <a:pPr marL="180975" marR="0" lvl="0" indent="-255588" algn="l"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フ</a:t>
                      </a:r>
                      <a:endPar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c>
                  <a:txBody>
                    <a:bodyPr/>
                    <a:lstStyle/>
                    <a:p>
                      <a:pPr marL="180975" marR="0" lvl="0" indent="-180975" algn="l" defTabSz="914400" rtl="0" eaLnBrk="1" fontAlgn="auto" latinLnBrk="0" hangingPunct="1">
                        <a:lnSpc>
                          <a:spcPts val="1600"/>
                        </a:lnSpc>
                        <a:spcBef>
                          <a:spcPts val="0"/>
                        </a:spcBef>
                        <a:spcAft>
                          <a:spcPts val="0"/>
                        </a:spcAft>
                        <a:buClrTx/>
                        <a:buSzTx/>
                        <a:buFontTx/>
                        <a:buNone/>
                        <a:tabLst/>
                        <a:defRPr/>
                      </a:pP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M001-2</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　ガンマナイフによる定位放射線治療：→ ５９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８５５点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180975" marR="0" lvl="0" indent="-3175" algn="l" defTabSz="914400" rtl="0" eaLnBrk="1" fontAlgn="auto" latinLnBrk="0" hangingPunct="1">
                        <a:lnSpc>
                          <a:spcPts val="1600"/>
                        </a:lnSpc>
                        <a:spcBef>
                          <a:spcPts val="0"/>
                        </a:spcBef>
                        <a:spcAft>
                          <a:spcPts val="0"/>
                        </a:spcAft>
                        <a:buClrTx/>
                        <a:buSzTx/>
                        <a:buFontTx/>
                        <a:buNone/>
                        <a:tabLst/>
                        <a:defRPr/>
                      </a:pP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（生活療養を受ける場合：→ ５９</a:t>
                      </a:r>
                      <a:r>
                        <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７８４点）</a:t>
                      </a:r>
                      <a:endParaRPr kumimoji="1" lang="en-US" altLang="ja-JP" sz="1600" b="1" i="0" u="sng" strike="noStrike" kern="1200" cap="none" spc="0" normalizeH="0" baseline="0" noProof="0" dirty="0" smtClean="0">
                        <a:ln>
                          <a:noFill/>
                        </a:ln>
                        <a:solidFill>
                          <a:srgbClr val="FF0000"/>
                        </a:solidFill>
                        <a:effectLst/>
                        <a:uLnTx/>
                        <a:uFillTx/>
                        <a:latin typeface="ＭＳ Ｐゴシック"/>
                        <a:ea typeface="+mn-ea"/>
                        <a:cs typeface="+mn-cs"/>
                      </a:endParaRPr>
                    </a:p>
                  </a:txBody>
                  <a:tcPr/>
                </a:tc>
              </a:tr>
            </a:tbl>
          </a:graphicData>
        </a:graphic>
      </p:graphicFrame>
      <p:sp>
        <p:nvSpPr>
          <p:cNvPr id="8" name="Rectangle 37"/>
          <p:cNvSpPr>
            <a:spLocks noChangeArrowheads="1"/>
          </p:cNvSpPr>
          <p:nvPr/>
        </p:nvSpPr>
        <p:spPr bwMode="auto">
          <a:xfrm>
            <a:off x="232951" y="4621399"/>
            <a:ext cx="9507360" cy="288031"/>
          </a:xfrm>
          <a:prstGeom prst="rect">
            <a:avLst/>
          </a:prstGeom>
          <a:solidFill>
            <a:srgbClr val="FFFFAF">
              <a:alpha val="49804"/>
            </a:srgbClr>
          </a:solidFill>
          <a:ln w="9525">
            <a:solidFill>
              <a:sysClr val="windowText" lastClr="000000"/>
            </a:solidFill>
            <a:miter lim="800000"/>
            <a:headEnd/>
            <a:tailEnd/>
          </a:ln>
        </p:spPr>
        <p:txBody>
          <a:bodyPr/>
          <a:lstStyle/>
          <a:p>
            <a:pPr>
              <a:lnSpc>
                <a:spcPts val="1800"/>
              </a:lnSpc>
              <a:spcBef>
                <a:spcPts val="600"/>
              </a:spcBef>
            </a:pPr>
            <a:r>
              <a:rPr lang="ja-JP" altLang="en-US" sz="1600" b="1" dirty="0">
                <a:solidFill>
                  <a:prstClr val="black"/>
                </a:solidFill>
              </a:rPr>
              <a:t>②</a:t>
            </a:r>
            <a:r>
              <a:rPr lang="ja-JP" altLang="en-US" sz="1600" b="1" dirty="0" smtClean="0">
                <a:solidFill>
                  <a:prstClr val="black"/>
                </a:solidFill>
              </a:rPr>
              <a:t>一部に高額の医療を要する患者がみられることから、包括範囲の見直し（全包括→出来高あり）を行う</a:t>
            </a:r>
            <a:endParaRPr lang="en-US" altLang="ja-JP" sz="1600" b="1" dirty="0">
              <a:solidFill>
                <a:prstClr val="black"/>
              </a:solidFill>
              <a:uFill>
                <a:solidFill>
                  <a:srgbClr val="0000FF"/>
                </a:solidFill>
              </a:uFill>
              <a:latin typeface="HG丸ｺﾞｼｯｸM-PRO" panose="020F0600000000000000" pitchFamily="50" charset="-128"/>
              <a:ea typeface="HG丸ｺﾞｼｯｸM-PRO" panose="020F0600000000000000" pitchFamily="50" charset="-128"/>
            </a:endParaRPr>
          </a:p>
        </p:txBody>
      </p:sp>
      <p:sp>
        <p:nvSpPr>
          <p:cNvPr id="10" name="コンテンツ プレースホルダー 2"/>
          <p:cNvSpPr txBox="1">
            <a:spLocks/>
          </p:cNvSpPr>
          <p:nvPr/>
        </p:nvSpPr>
        <p:spPr>
          <a:xfrm>
            <a:off x="423124" y="4972515"/>
            <a:ext cx="9127014" cy="1833722"/>
          </a:xfrm>
          <a:prstGeom prst="rect">
            <a:avLst/>
          </a:prstGeom>
          <a:ln w="19050">
            <a:solidFill>
              <a:schemeClr val="tx1"/>
            </a:solidFill>
            <a:prstDash val="sysDash"/>
          </a:ln>
        </p:spPr>
        <p:txBody>
          <a:bodyPr vert="horz" lIns="91440" tIns="45720" rIns="91440" bIns="45720" rtlCol="0">
            <a:noAutofit/>
          </a:bodyPr>
          <a:lstStyle>
            <a:lvl1pPr marL="342900" indent="-342900" algn="l" defTabSz="914400" rtl="0" eaLnBrk="1" latinLnBrk="0" hangingPunct="1">
              <a:spcBef>
                <a:spcPct val="20000"/>
              </a:spcBef>
              <a:buFont typeface="Arial" panose="020B0604020202020204"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kumimoji="1" sz="2000" kern="1200">
                <a:solidFill>
                  <a:schemeClr val="tx1"/>
                </a:solidFill>
                <a:latin typeface="+mn-lt"/>
                <a:ea typeface="+mn-ea"/>
                <a:cs typeface="+mn-cs"/>
              </a:defRPr>
            </a:lvl9pPr>
          </a:lstStyle>
          <a:p>
            <a:pPr marL="0" indent="0">
              <a:lnSpc>
                <a:spcPts val="1700"/>
              </a:lnSpc>
              <a:spcBef>
                <a:spcPts val="0"/>
              </a:spcBef>
              <a:buFont typeface="Arial" panose="020B0604020202020204" pitchFamily="34" charset="0"/>
              <a:buNone/>
            </a:pPr>
            <a:r>
              <a:rPr lang="ja-JP" altLang="en-US" sz="1400" b="1" dirty="0" smtClean="0">
                <a:solidFill>
                  <a:srgbClr val="FF0000"/>
                </a:solidFill>
                <a:latin typeface="ＭＳ Ｐゴシック"/>
              </a:rPr>
              <a:t>［</a:t>
            </a:r>
            <a:r>
              <a:rPr lang="ja-JP" altLang="en-US" sz="1400" b="1" u="sng" dirty="0" smtClean="0">
                <a:solidFill>
                  <a:srgbClr val="FF0000"/>
                </a:solidFill>
                <a:latin typeface="ＭＳ Ｐゴシック"/>
              </a:rPr>
              <a:t>下記が出来高となり、これら以外は包括］</a:t>
            </a:r>
            <a:endParaRPr lang="en-US" altLang="ja-JP" sz="1400" b="1" u="sng" dirty="0" smtClean="0">
              <a:solidFill>
                <a:srgbClr val="FF0000"/>
              </a:solidFill>
              <a:latin typeface="ＭＳ Ｐゴシック"/>
            </a:endParaRPr>
          </a:p>
          <a:p>
            <a:pPr marL="0" indent="0">
              <a:lnSpc>
                <a:spcPts val="1700"/>
              </a:lnSpc>
              <a:spcBef>
                <a:spcPts val="0"/>
              </a:spcBef>
              <a:buFont typeface="Arial" panose="020B0604020202020204" pitchFamily="34" charset="0"/>
              <a:buNone/>
            </a:pPr>
            <a:r>
              <a:rPr lang="ja-JP" altLang="en-US" sz="1400" b="1" dirty="0" smtClean="0">
                <a:solidFill>
                  <a:prstClr val="black"/>
                </a:solidFill>
                <a:latin typeface="ＭＳ Ｐゴシック"/>
              </a:rPr>
              <a:t>①第２章第２部第２節 在宅療養指導管理料、第３節薬剤料及び第４節特定保険医療材料料</a:t>
            </a:r>
            <a:r>
              <a:rPr lang="ja-JP" altLang="en-US" sz="1400" b="1" dirty="0">
                <a:solidFill>
                  <a:prstClr val="black"/>
                </a:solidFill>
                <a:latin typeface="ＭＳ Ｐゴシック"/>
              </a:rPr>
              <a:t>、</a:t>
            </a:r>
            <a:r>
              <a:rPr lang="ja-JP" altLang="en-US" sz="1400" b="1" dirty="0" smtClean="0">
                <a:solidFill>
                  <a:prstClr val="black"/>
                </a:solidFill>
                <a:latin typeface="ＭＳ Ｐゴシック"/>
              </a:rPr>
              <a:t>②人工腎臓、</a:t>
            </a:r>
            <a:endParaRPr lang="en-US" altLang="ja-JP" sz="1400" b="1" dirty="0" smtClean="0">
              <a:solidFill>
                <a:prstClr val="black"/>
              </a:solidFill>
              <a:latin typeface="ＭＳ Ｐゴシック"/>
            </a:endParaRPr>
          </a:p>
          <a:p>
            <a:pPr marL="0" indent="0">
              <a:lnSpc>
                <a:spcPts val="1700"/>
              </a:lnSpc>
              <a:spcBef>
                <a:spcPts val="0"/>
              </a:spcBef>
              <a:buFont typeface="Arial" panose="020B0604020202020204" pitchFamily="34" charset="0"/>
              <a:buNone/>
            </a:pPr>
            <a:r>
              <a:rPr lang="ja-JP" altLang="en-US" sz="1400" b="1" dirty="0" smtClean="0">
                <a:solidFill>
                  <a:prstClr val="black"/>
                </a:solidFill>
                <a:latin typeface="ＭＳ Ｐゴシック"/>
              </a:rPr>
              <a:t>③</a:t>
            </a:r>
            <a:r>
              <a:rPr lang="zh-TW" altLang="en-US" sz="1400" b="1" dirty="0" smtClean="0">
                <a:solidFill>
                  <a:prstClr val="black"/>
                </a:solidFill>
                <a:latin typeface="ＭＳ Ｐゴシック" panose="020B0600070205080204" pitchFamily="50" charset="-128"/>
                <a:ea typeface="ＭＳ Ｐゴシック" panose="020B0600070205080204" pitchFamily="50" charset="-128"/>
              </a:rPr>
              <a:t>抗悪性腫瘍剤</a:t>
            </a:r>
            <a:r>
              <a:rPr lang="ja-JP" altLang="en-US" sz="1400" b="1" dirty="0" err="1" smtClean="0">
                <a:solidFill>
                  <a:prstClr val="black"/>
                </a:solidFill>
                <a:latin typeface="ＭＳ Ｐゴシック" panose="020B0600070205080204" pitchFamily="50" charset="-128"/>
              </a:rPr>
              <a:t>、</a:t>
            </a:r>
            <a:r>
              <a:rPr lang="ja-JP" altLang="en-US" sz="1400" b="1" dirty="0" smtClean="0">
                <a:solidFill>
                  <a:prstClr val="black"/>
                </a:solidFill>
                <a:latin typeface="ＭＳ Ｐゴシック"/>
              </a:rPr>
              <a:t>④疼痛コントロールのための医療用麻薬、⑤エリスロポエチン（人工腎臓又は腹膜灌流を受けている患者のうち、腎性貧血状態にあるものに対して投与された場合に限る。） 、</a:t>
            </a:r>
            <a:endParaRPr lang="en-US" altLang="ja-JP" sz="1400" b="1" dirty="0" smtClean="0">
              <a:solidFill>
                <a:prstClr val="black"/>
              </a:solidFill>
              <a:latin typeface="ＭＳ Ｐゴシック"/>
            </a:endParaRPr>
          </a:p>
          <a:p>
            <a:pPr marL="0" indent="0">
              <a:lnSpc>
                <a:spcPts val="1700"/>
              </a:lnSpc>
              <a:spcBef>
                <a:spcPts val="0"/>
              </a:spcBef>
              <a:buFont typeface="Arial" panose="020B0604020202020204" pitchFamily="34" charset="0"/>
              <a:buNone/>
            </a:pPr>
            <a:r>
              <a:rPr lang="ja-JP" altLang="en-US" sz="1400" b="1" dirty="0" smtClean="0">
                <a:solidFill>
                  <a:prstClr val="black"/>
                </a:solidFill>
                <a:latin typeface="ＭＳ Ｐゴシック"/>
              </a:rPr>
              <a:t>⑥ダルベポエチン（人工腎臓又は腹膜灌流を受けている患者のうち、腎性貧血状態にあるものに対して投与された場合に限る） ⑦インターフェロン製剤（</a:t>
            </a:r>
            <a:r>
              <a:rPr lang="en-US" altLang="ja-JP" sz="1400" b="1" dirty="0" smtClean="0">
                <a:solidFill>
                  <a:prstClr val="black"/>
                </a:solidFill>
                <a:latin typeface="ＭＳ Ｐゴシック"/>
              </a:rPr>
              <a:t>B</a:t>
            </a:r>
            <a:r>
              <a:rPr lang="ja-JP" altLang="en-US" sz="1400" b="1" dirty="0" smtClean="0">
                <a:solidFill>
                  <a:prstClr val="black"/>
                </a:solidFill>
                <a:latin typeface="ＭＳ Ｐゴシック"/>
              </a:rPr>
              <a:t>型肝炎又は</a:t>
            </a:r>
            <a:r>
              <a:rPr lang="en-US" altLang="ja-JP" sz="1400" b="1" dirty="0" smtClean="0">
                <a:solidFill>
                  <a:prstClr val="black"/>
                </a:solidFill>
                <a:latin typeface="ＭＳ Ｐゴシック"/>
              </a:rPr>
              <a:t>C</a:t>
            </a:r>
            <a:r>
              <a:rPr lang="ja-JP" altLang="en-US" sz="1400" b="1" dirty="0" smtClean="0">
                <a:solidFill>
                  <a:prstClr val="black"/>
                </a:solidFill>
                <a:latin typeface="ＭＳ Ｐゴシック"/>
              </a:rPr>
              <a:t>型肝炎の効能若しくは効果を有するものに限る）、 </a:t>
            </a:r>
            <a:endParaRPr lang="en-US" altLang="ja-JP" sz="1400" b="1" dirty="0" smtClean="0">
              <a:solidFill>
                <a:prstClr val="black"/>
              </a:solidFill>
              <a:latin typeface="ＭＳ Ｐゴシック"/>
            </a:endParaRPr>
          </a:p>
          <a:p>
            <a:pPr marL="0" indent="0">
              <a:lnSpc>
                <a:spcPts val="1700"/>
              </a:lnSpc>
              <a:spcBef>
                <a:spcPts val="0"/>
              </a:spcBef>
              <a:buFont typeface="Arial" panose="020B0604020202020204" pitchFamily="34" charset="0"/>
              <a:buNone/>
            </a:pPr>
            <a:r>
              <a:rPr lang="ja-JP" altLang="en-US" sz="1400" b="1" dirty="0" smtClean="0">
                <a:solidFill>
                  <a:prstClr val="black"/>
                </a:solidFill>
                <a:latin typeface="ＭＳ Ｐゴシック"/>
              </a:rPr>
              <a:t>⑧抗ウイルス剤（</a:t>
            </a:r>
            <a:r>
              <a:rPr lang="en-US" altLang="ja-JP" sz="1400" b="1" dirty="0" smtClean="0">
                <a:solidFill>
                  <a:prstClr val="black"/>
                </a:solidFill>
                <a:latin typeface="ＭＳ Ｐゴシック"/>
              </a:rPr>
              <a:t>B</a:t>
            </a:r>
            <a:r>
              <a:rPr lang="ja-JP" altLang="en-US" sz="1400" b="1" dirty="0" smtClean="0">
                <a:solidFill>
                  <a:prstClr val="black"/>
                </a:solidFill>
                <a:latin typeface="ＭＳ Ｐゴシック"/>
              </a:rPr>
              <a:t>型肝炎又は</a:t>
            </a:r>
            <a:r>
              <a:rPr lang="en-US" altLang="ja-JP" sz="1400" b="1" dirty="0" smtClean="0">
                <a:solidFill>
                  <a:prstClr val="black"/>
                </a:solidFill>
                <a:latin typeface="ＭＳ Ｐゴシック"/>
              </a:rPr>
              <a:t>C</a:t>
            </a:r>
            <a:r>
              <a:rPr lang="ja-JP" altLang="en-US" sz="1400" b="1" dirty="0" smtClean="0">
                <a:solidFill>
                  <a:prstClr val="black"/>
                </a:solidFill>
                <a:latin typeface="ＭＳ Ｐゴシック"/>
              </a:rPr>
              <a:t>型肝炎の効能若しくは効果を有するもの及び</a:t>
            </a:r>
            <a:r>
              <a:rPr lang="en-US" altLang="ja-JP" sz="1400" b="1" dirty="0" smtClean="0">
                <a:solidFill>
                  <a:prstClr val="black"/>
                </a:solidFill>
                <a:latin typeface="ＭＳ Ｐゴシック"/>
              </a:rPr>
              <a:t>HIV</a:t>
            </a:r>
            <a:r>
              <a:rPr lang="ja-JP" altLang="en-US" sz="1400" b="1" dirty="0" smtClean="0">
                <a:solidFill>
                  <a:prstClr val="black"/>
                </a:solidFill>
                <a:latin typeface="ＭＳ Ｐゴシック"/>
              </a:rPr>
              <a:t>感染症の効能若しくは効果を有するものに限る） ⑨血友病の治療に係る血液凝固製剤及び血液凝固因子抗体迂回活性複合体 	</a:t>
            </a:r>
          </a:p>
        </p:txBody>
      </p:sp>
      <p:sp>
        <p:nvSpPr>
          <p:cNvPr id="11" name="テキスト ボックス 10"/>
          <p:cNvSpPr txBox="1"/>
          <p:nvPr/>
        </p:nvSpPr>
        <p:spPr>
          <a:xfrm>
            <a:off x="3728864" y="4960807"/>
            <a:ext cx="280831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159-160</a:t>
            </a:r>
            <a:r>
              <a:rPr lang="ja-JP" altLang="en-US" sz="1100" dirty="0" smtClean="0">
                <a:solidFill>
                  <a:srgbClr val="002060"/>
                </a:solidFill>
                <a:latin typeface="ＭＳ Ｐゴシック" panose="020B0600070205080204" pitchFamily="50" charset="-128"/>
              </a:rPr>
              <a:t>　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162-163</a:t>
            </a:r>
            <a:r>
              <a:rPr lang="ja-JP" altLang="en-US" sz="1100" dirty="0" smtClean="0">
                <a:solidFill>
                  <a:srgbClr val="002060"/>
                </a:solidFill>
                <a:latin typeface="ＭＳ Ｐゴシック" panose="020B0600070205080204" pitchFamily="50" charset="-128"/>
              </a:rPr>
              <a:t>　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663</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665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39271794"/>
      </p:ext>
    </p:extLst>
  </p:cSld>
  <p:clrMapOvr>
    <a:masterClrMapping/>
  </p:clrMapOvr>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03856" y="1029054"/>
            <a:ext cx="9745665" cy="5790449"/>
          </a:xfrm>
          <a:prstGeom prst="rect">
            <a:avLst/>
          </a:prstGeom>
          <a:solidFill>
            <a:srgbClr val="FFFFAF">
              <a:alpha val="49804"/>
            </a:srgbClr>
          </a:solidFill>
          <a:ln w="9525">
            <a:solidFill>
              <a:schemeClr val="tx1"/>
            </a:solidFill>
            <a:miter lim="800000"/>
            <a:headEnd/>
            <a:tailEnd/>
          </a:ln>
        </p:spPr>
        <p:txBody>
          <a:bodyPr/>
          <a:lstStyle/>
          <a:p>
            <a:pPr>
              <a:buFont typeface="Wingdings" pitchFamily="2" charset="2"/>
              <a:buChar char="Ø"/>
              <a:defRPr/>
            </a:pPr>
            <a:r>
              <a:rPr lang="ja-JP" altLang="en-US" sz="1400" dirty="0" smtClean="0">
                <a:solidFill>
                  <a:prstClr val="black"/>
                </a:solidFill>
                <a:latin typeface="ＭＳ Ｐゴシック" panose="020B0600070205080204" pitchFamily="50" charset="-128"/>
              </a:rPr>
              <a:t>　総合入院体制加算について、総合的かつ専門的な急性期医療を適切に評価する観点から、実績要件等の見直しを行う</a:t>
            </a:r>
            <a:endParaRPr lang="en-US" altLang="ja-JP" sz="1400" dirty="0" smtClean="0">
              <a:solidFill>
                <a:prstClr val="black"/>
              </a:solidFill>
              <a:latin typeface="ＭＳ Ｐゴシック" panose="020B0600070205080204" pitchFamily="50" charset="-128"/>
            </a:endParaRPr>
          </a:p>
          <a:p>
            <a:pPr>
              <a:defRPr/>
            </a:pPr>
            <a:r>
              <a:rPr lang="en-US" altLang="ja-JP" sz="1400" b="1" dirty="0" smtClean="0">
                <a:solidFill>
                  <a:prstClr val="black"/>
                </a:solidFill>
                <a:latin typeface="ＭＳ Ｐゴシック" panose="020B0600070205080204" pitchFamily="50" charset="-128"/>
              </a:rPr>
              <a:t>        </a:t>
            </a:r>
          </a:p>
          <a:p>
            <a:pPr>
              <a:defRPr/>
            </a:pPr>
            <a:endParaRPr lang="en-US" altLang="ja-JP" sz="1200" b="1" u="sng" dirty="0" smtClean="0">
              <a:solidFill>
                <a:srgbClr val="0070C0"/>
              </a:solidFill>
              <a:latin typeface="ＭＳ Ｐゴシック" pitchFamily="50" charset="-128"/>
            </a:endParaRPr>
          </a:p>
          <a:p>
            <a:pPr>
              <a:defRPr/>
            </a:pPr>
            <a:endParaRPr lang="en-US" altLang="ja-JP" sz="1200" u="sng" dirty="0" smtClean="0">
              <a:solidFill>
                <a:prstClr val="black"/>
              </a:solidFill>
              <a:latin typeface="ＭＳ Ｐゴシック" pitchFamily="50" charset="-128"/>
            </a:endParaRPr>
          </a:p>
          <a:p>
            <a:pPr>
              <a:defRPr/>
            </a:pPr>
            <a:r>
              <a:rPr lang="ja-JP" altLang="en-US" sz="1200" b="1" dirty="0" smtClean="0">
                <a:solidFill>
                  <a:srgbClr val="0070C0"/>
                </a:solidFill>
              </a:rPr>
              <a:t>　　　</a:t>
            </a:r>
            <a:endParaRPr lang="ja-JP" altLang="en-US" sz="1200" dirty="0" smtClean="0">
              <a:solidFill>
                <a:prstClr val="black"/>
              </a:solidFill>
              <a:latin typeface="ＭＳ Ｐゴシック" pitchFamily="50" charset="-128"/>
            </a:endParaRPr>
          </a:p>
          <a:p>
            <a:pPr>
              <a:defRPr/>
            </a:pPr>
            <a:endParaRPr lang="en-US" altLang="ja-JP" sz="1400" dirty="0" smtClean="0">
              <a:solidFill>
                <a:prstClr val="black"/>
              </a:solidFill>
              <a:latin typeface="ＭＳ Ｐゴシック" pitchFamily="50" charset="-128"/>
            </a:endParaRPr>
          </a:p>
          <a:p>
            <a:pPr>
              <a:defRPr/>
            </a:pPr>
            <a:endParaRPr lang="en-US" altLang="ja-JP" sz="1400" dirty="0" smtClean="0">
              <a:solidFill>
                <a:prstClr val="black"/>
              </a:solidFill>
              <a:latin typeface="ＭＳ Ｐゴシック" pitchFamily="50" charset="-128"/>
            </a:endParaRPr>
          </a:p>
          <a:p>
            <a:pPr>
              <a:defRPr/>
            </a:pPr>
            <a:endParaRPr lang="ja-JP" altLang="en-US" sz="1400" dirty="0" smtClean="0">
              <a:solidFill>
                <a:prstClr val="black"/>
              </a:solidFill>
              <a:latin typeface="ＭＳ Ｐゴシック" pitchFamily="50" charset="-128"/>
            </a:endParaRPr>
          </a:p>
          <a:p>
            <a:pPr>
              <a:defRPr/>
            </a:pPr>
            <a:endParaRPr lang="en-US" altLang="ja-JP" sz="1400" b="1" u="sng" dirty="0" smtClean="0">
              <a:solidFill>
                <a:srgbClr val="0070C0"/>
              </a:solidFill>
              <a:latin typeface="ＭＳ Ｐゴシック" pitchFamily="50" charset="-128"/>
            </a:endParaRPr>
          </a:p>
          <a:p>
            <a:pPr>
              <a:defRPr/>
            </a:pPr>
            <a:endParaRPr lang="ja-JP" altLang="en-US" sz="1400" u="sng" dirty="0" smtClean="0">
              <a:solidFill>
                <a:prstClr val="black"/>
              </a:solidFill>
              <a:latin typeface="ＭＳ Ｐゴシック" pitchFamily="50" charset="-128"/>
            </a:endParaRPr>
          </a:p>
          <a:p>
            <a:pPr>
              <a:defRPr/>
            </a:pPr>
            <a:endParaRPr lang="ja-JP" altLang="en-US" sz="1400" b="1" u="sng" dirty="0" smtClean="0">
              <a:solidFill>
                <a:srgbClr val="0070C0"/>
              </a:solidFill>
              <a:latin typeface="ＭＳ Ｐゴシック" pitchFamily="50" charset="-128"/>
            </a:endParaRPr>
          </a:p>
          <a:p>
            <a:pPr>
              <a:defRPr/>
            </a:pPr>
            <a:endParaRPr lang="en-US" altLang="ja-JP" sz="1400" b="1" u="sng" dirty="0" smtClean="0">
              <a:solidFill>
                <a:srgbClr val="0070C0"/>
              </a:solidFill>
              <a:latin typeface="ＭＳ Ｐゴシック" pitchFamily="50" charset="-128"/>
            </a:endParaRPr>
          </a:p>
          <a:p>
            <a:pPr>
              <a:defRPr/>
            </a:pPr>
            <a:r>
              <a:rPr lang="ja-JP" altLang="en-US" sz="1050" dirty="0" smtClean="0">
                <a:solidFill>
                  <a:prstClr val="black"/>
                </a:solidFill>
                <a:latin typeface="ＭＳ Ｐゴシック" pitchFamily="50" charset="-128"/>
              </a:rPr>
              <a:t>　</a:t>
            </a:r>
            <a:endParaRPr lang="en-US" altLang="ja-JP" sz="1050" dirty="0" smtClean="0">
              <a:solidFill>
                <a:prstClr val="black"/>
              </a:solidFill>
              <a:latin typeface="ＭＳ Ｐゴシック" pitchFamily="50" charset="-128"/>
            </a:endParaRPr>
          </a:p>
          <a:p>
            <a:pPr>
              <a:defRPr/>
            </a:pPr>
            <a:endParaRPr lang="en-US" altLang="ja-JP" sz="1400" dirty="0" smtClean="0">
              <a:solidFill>
                <a:prstClr val="black"/>
              </a:solidFill>
              <a:latin typeface="ＭＳ Ｐゴシック" panose="020B0600070205080204" pitchFamily="50" charset="-128"/>
            </a:endParaRPr>
          </a:p>
          <a:p>
            <a:pPr>
              <a:defRPr/>
            </a:pPr>
            <a:endParaRPr lang="en-US" altLang="ja-JP" sz="1400" dirty="0" smtClean="0">
              <a:solidFill>
                <a:prstClr val="black"/>
              </a:solidFill>
              <a:latin typeface="ＭＳ Ｐゴシック" panose="020B0600070205080204" pitchFamily="50" charset="-128"/>
            </a:endParaRPr>
          </a:p>
          <a:p>
            <a:pPr>
              <a:defRPr/>
            </a:pPr>
            <a:endParaRPr lang="ja-JP" altLang="en-US" sz="1400" dirty="0" smtClean="0">
              <a:solidFill>
                <a:prstClr val="black"/>
              </a:solidFill>
              <a:latin typeface="ＭＳ Ｐゴシック" panose="020B0600070205080204" pitchFamily="50" charset="-128"/>
            </a:endParaRPr>
          </a:p>
          <a:p>
            <a:pPr>
              <a:buFont typeface="Wingdings" pitchFamily="2" charset="2"/>
              <a:buChar char="Ø"/>
              <a:defRPr/>
            </a:pPr>
            <a:endParaRPr lang="ja-JP" altLang="en-US" sz="1400" dirty="0">
              <a:solidFill>
                <a:prstClr val="black"/>
              </a:solidFill>
              <a:latin typeface="ＭＳ Ｐゴシック" panose="020B0600070205080204" pitchFamily="50" charset="-128"/>
            </a:endParaRPr>
          </a:p>
        </p:txBody>
      </p:sp>
      <p:sp>
        <p:nvSpPr>
          <p:cNvPr id="9" name="角丸四角形 8"/>
          <p:cNvSpPr/>
          <p:nvPr/>
        </p:nvSpPr>
        <p:spPr>
          <a:xfrm>
            <a:off x="299394" y="2578731"/>
            <a:ext cx="9165901" cy="1588395"/>
          </a:xfrm>
          <a:prstGeom prst="roundRect">
            <a:avLst>
              <a:gd name="adj" fmla="val 10034"/>
            </a:avLst>
          </a:prstGeom>
          <a:noFill/>
          <a:ln>
            <a:solidFill>
              <a:schemeClr val="tx1"/>
            </a:solidFill>
          </a:ln>
        </p:spPr>
        <p:style>
          <a:lnRef idx="1">
            <a:schemeClr val="accent6"/>
          </a:lnRef>
          <a:fillRef idx="2">
            <a:schemeClr val="accent6"/>
          </a:fillRef>
          <a:effectRef idx="1">
            <a:schemeClr val="accent6"/>
          </a:effectRef>
          <a:fontRef idx="minor">
            <a:schemeClr val="dk1"/>
          </a:fontRef>
        </p:style>
        <p:txBody>
          <a:bodyPr rtlCol="0" anchor="ctr"/>
          <a:lstStyle/>
          <a:p>
            <a:pPr>
              <a:defRPr/>
            </a:pPr>
            <a:r>
              <a:rPr lang="ja-JP" altLang="en-US" sz="1200" b="1" u="sng" dirty="0" smtClean="0">
                <a:solidFill>
                  <a:srgbClr val="0070C0"/>
                </a:solidFill>
                <a:latin typeface="ＭＳ Ｐゴシック" pitchFamily="50" charset="-128"/>
              </a:rPr>
              <a:t>　　　　　（</a:t>
            </a:r>
            <a:r>
              <a:rPr lang="ja-JP" altLang="en-US" sz="1200" b="1" u="sng" dirty="0">
                <a:solidFill>
                  <a:srgbClr val="0070C0"/>
                </a:solidFill>
                <a:latin typeface="ＭＳ Ｐゴシック" pitchFamily="50" charset="-128"/>
              </a:rPr>
              <a:t>新</a:t>
            </a:r>
            <a:r>
              <a:rPr lang="ja-JP" altLang="en-US" sz="1200" b="1" u="sng" dirty="0" smtClean="0">
                <a:solidFill>
                  <a:srgbClr val="0070C0"/>
                </a:solidFill>
                <a:latin typeface="ＭＳ Ｐゴシック" pitchFamily="50" charset="-128"/>
              </a:rPr>
              <a:t>）　　　　　　⇒</a:t>
            </a:r>
            <a:r>
              <a:rPr lang="ja-JP" altLang="en-US" sz="1200" b="1" u="sng" dirty="0">
                <a:solidFill>
                  <a:srgbClr val="0070C0"/>
                </a:solidFill>
                <a:latin typeface="ＭＳ Ｐゴシック" pitchFamily="50" charset="-128"/>
              </a:rPr>
              <a:t>　総合入院体制加算２（１日につき・１４日以内） 　　　</a:t>
            </a:r>
            <a:r>
              <a:rPr lang="ja-JP" altLang="en-US" sz="1200" b="1" u="sng" dirty="0" smtClean="0">
                <a:solidFill>
                  <a:srgbClr val="0070C0"/>
                </a:solidFill>
                <a:latin typeface="ＭＳ Ｐゴシック" pitchFamily="50" charset="-128"/>
              </a:rPr>
              <a:t>１８０点</a:t>
            </a:r>
            <a:endParaRPr lang="en-US" altLang="ja-JP" sz="1200" b="1" u="sng" dirty="0">
              <a:solidFill>
                <a:srgbClr val="0070C0"/>
              </a:solidFill>
              <a:latin typeface="ＭＳ Ｐゴシック" pitchFamily="50" charset="-128"/>
            </a:endParaRPr>
          </a:p>
          <a:p>
            <a:pPr>
              <a:defRPr/>
            </a:pPr>
            <a:r>
              <a:rPr lang="ja-JP" altLang="en-US" sz="1000" dirty="0" smtClean="0">
                <a:solidFill>
                  <a:prstClr val="black"/>
                </a:solidFill>
                <a:latin typeface="ＭＳ Ｐゴシック" pitchFamily="50" charset="-128"/>
              </a:rPr>
              <a:t>　　　　　　　　［</a:t>
            </a:r>
            <a:r>
              <a:rPr lang="ja-JP" altLang="en-US" sz="1000" dirty="0">
                <a:solidFill>
                  <a:prstClr val="black"/>
                </a:solidFill>
                <a:latin typeface="ＭＳ Ｐゴシック" pitchFamily="50" charset="-128"/>
              </a:rPr>
              <a:t>施設基準の概要］</a:t>
            </a:r>
          </a:p>
          <a:p>
            <a:pPr marL="715963">
              <a:buFont typeface="+mj-ea"/>
              <a:buAutoNum type="circleNumDbPlain"/>
              <a:defRPr/>
            </a:pPr>
            <a:r>
              <a:rPr lang="ja-JP" altLang="en-US" sz="1000" dirty="0" smtClean="0">
                <a:solidFill>
                  <a:prstClr val="black"/>
                </a:solidFill>
                <a:latin typeface="ＭＳ Ｐゴシック" pitchFamily="50" charset="-128"/>
              </a:rPr>
              <a:t>　年間</a:t>
            </a:r>
            <a:r>
              <a:rPr lang="ja-JP" altLang="en-US" sz="1000" dirty="0">
                <a:solidFill>
                  <a:prstClr val="black"/>
                </a:solidFill>
                <a:latin typeface="ＭＳ Ｐゴシック" pitchFamily="50" charset="-128"/>
              </a:rPr>
              <a:t>の救急用の自動車等による搬送件数が </a:t>
            </a:r>
            <a:r>
              <a:rPr lang="en-US" altLang="ja-JP" sz="1000" dirty="0">
                <a:solidFill>
                  <a:prstClr val="black"/>
                </a:solidFill>
                <a:latin typeface="ＭＳ Ｐゴシック" pitchFamily="50" charset="-128"/>
              </a:rPr>
              <a:t>2,000</a:t>
            </a:r>
            <a:r>
              <a:rPr lang="ja-JP" altLang="en-US" sz="1000" dirty="0">
                <a:solidFill>
                  <a:prstClr val="black"/>
                </a:solidFill>
                <a:latin typeface="ＭＳ Ｐゴシック" pitchFamily="50" charset="-128"/>
              </a:rPr>
              <a:t>件</a:t>
            </a:r>
            <a:r>
              <a:rPr lang="ja-JP" altLang="en-US" sz="1000" dirty="0" smtClean="0">
                <a:solidFill>
                  <a:prstClr val="black"/>
                </a:solidFill>
                <a:latin typeface="ＭＳ Ｐゴシック" pitchFamily="50" charset="-128"/>
              </a:rPr>
              <a:t>以上。</a:t>
            </a:r>
            <a:endParaRPr lang="en-US" altLang="ja-JP" sz="1000" dirty="0">
              <a:solidFill>
                <a:prstClr val="black"/>
              </a:solidFill>
              <a:latin typeface="ＭＳ Ｐゴシック" pitchFamily="50" charset="-128"/>
            </a:endParaRPr>
          </a:p>
          <a:p>
            <a:pPr marL="715963">
              <a:buFont typeface="+mj-ea"/>
              <a:buAutoNum type="circleNumDbPlain"/>
              <a:defRPr/>
            </a:pPr>
            <a:r>
              <a:rPr lang="ja-JP" altLang="en-US" sz="1000" dirty="0" smtClean="0">
                <a:solidFill>
                  <a:prstClr val="black"/>
                </a:solidFill>
                <a:latin typeface="ＭＳ Ｐゴシック" pitchFamily="50" charset="-128"/>
              </a:rPr>
              <a:t>　年間</a:t>
            </a:r>
            <a:r>
              <a:rPr lang="ja-JP" altLang="en-US" sz="1000" dirty="0">
                <a:solidFill>
                  <a:prstClr val="black"/>
                </a:solidFill>
                <a:latin typeface="ＭＳ Ｐゴシック" pitchFamily="50" charset="-128"/>
              </a:rPr>
              <a:t>の手術件数が </a:t>
            </a:r>
            <a:r>
              <a:rPr lang="en-US" altLang="ja-JP" sz="1000" dirty="0">
                <a:solidFill>
                  <a:prstClr val="black"/>
                </a:solidFill>
                <a:latin typeface="ＭＳ Ｐゴシック" pitchFamily="50" charset="-128"/>
              </a:rPr>
              <a:t>800</a:t>
            </a:r>
            <a:r>
              <a:rPr lang="ja-JP" altLang="en-US" sz="1000" dirty="0">
                <a:solidFill>
                  <a:prstClr val="black"/>
                </a:solidFill>
                <a:latin typeface="ＭＳ Ｐゴシック" pitchFamily="50" charset="-128"/>
              </a:rPr>
              <a:t>件以上であること、また、実績要件について全て満たしていることが望ましく、少なくとも４つ以上満たして</a:t>
            </a:r>
            <a:r>
              <a:rPr lang="ja-JP" altLang="en-US" sz="1000" dirty="0" smtClean="0">
                <a:solidFill>
                  <a:prstClr val="black"/>
                </a:solidFill>
                <a:latin typeface="ＭＳ Ｐゴシック" pitchFamily="50" charset="-128"/>
              </a:rPr>
              <a:t>いる。</a:t>
            </a:r>
            <a:endParaRPr lang="ja-JP" altLang="en-US" sz="1000" dirty="0">
              <a:solidFill>
                <a:prstClr val="black"/>
              </a:solidFill>
              <a:latin typeface="ＭＳ Ｐゴシック" pitchFamily="50" charset="-128"/>
            </a:endParaRPr>
          </a:p>
          <a:p>
            <a:pPr marL="715963">
              <a:buFont typeface="+mj-ea"/>
              <a:buAutoNum type="circleNumDbPlain"/>
              <a:defRPr/>
            </a:pPr>
            <a:r>
              <a:rPr lang="ja-JP" altLang="en-US" sz="1000" dirty="0" smtClean="0">
                <a:solidFill>
                  <a:prstClr val="black"/>
                </a:solidFill>
                <a:latin typeface="ＭＳ Ｐゴシック" pitchFamily="50" charset="-128"/>
              </a:rPr>
              <a:t>　精神科</a:t>
            </a:r>
            <a:r>
              <a:rPr lang="ja-JP" altLang="en-US" sz="1000" dirty="0">
                <a:solidFill>
                  <a:prstClr val="black"/>
                </a:solidFill>
                <a:latin typeface="ＭＳ Ｐゴシック" pitchFamily="50" charset="-128"/>
              </a:rPr>
              <a:t>については、</a:t>
            </a:r>
            <a:r>
              <a:rPr lang="en-US" altLang="ja-JP" sz="1000" dirty="0">
                <a:solidFill>
                  <a:prstClr val="black"/>
                </a:solidFill>
                <a:latin typeface="ＭＳ Ｐゴシック" pitchFamily="50" charset="-128"/>
              </a:rPr>
              <a:t>24</a:t>
            </a:r>
            <a:r>
              <a:rPr lang="ja-JP" altLang="en-US" sz="1000" dirty="0">
                <a:solidFill>
                  <a:prstClr val="black"/>
                </a:solidFill>
                <a:latin typeface="ＭＳ Ｐゴシック" pitchFamily="50" charset="-128"/>
              </a:rPr>
              <a:t>時間対応できる体制があり、以下のいずれ</a:t>
            </a:r>
            <a:r>
              <a:rPr lang="ja-JP" altLang="en-US" sz="1000" dirty="0" smtClean="0">
                <a:solidFill>
                  <a:prstClr val="black"/>
                </a:solidFill>
                <a:latin typeface="ＭＳ Ｐゴシック" pitchFamily="50" charset="-128"/>
              </a:rPr>
              <a:t>も満たす。</a:t>
            </a:r>
            <a:endParaRPr lang="en-US" altLang="ja-JP" sz="1000" dirty="0">
              <a:solidFill>
                <a:prstClr val="black"/>
              </a:solidFill>
              <a:latin typeface="ＭＳ Ｐゴシック" pitchFamily="50" charset="-128"/>
            </a:endParaRPr>
          </a:p>
          <a:p>
            <a:pPr marL="808038">
              <a:defRPr/>
            </a:pPr>
            <a:r>
              <a:rPr lang="ja-JP" altLang="en-US" sz="1000" dirty="0" smtClean="0">
                <a:solidFill>
                  <a:prstClr val="black"/>
                </a:solidFill>
                <a:latin typeface="ＭＳ Ｐゴシック" pitchFamily="50" charset="-128"/>
              </a:rPr>
              <a:t>イ</a:t>
            </a:r>
            <a:r>
              <a:rPr lang="ja-JP" altLang="en-US" sz="1000" dirty="0">
                <a:solidFill>
                  <a:prstClr val="black"/>
                </a:solidFill>
                <a:latin typeface="ＭＳ Ｐゴシック" pitchFamily="50" charset="-128"/>
              </a:rPr>
              <a:t>　精神科リエゾンチーム加算、又は認知症ケア加算１の届け出を行って</a:t>
            </a:r>
            <a:r>
              <a:rPr lang="ja-JP" altLang="en-US" sz="1000" dirty="0" smtClean="0">
                <a:solidFill>
                  <a:prstClr val="black"/>
                </a:solidFill>
                <a:latin typeface="ＭＳ Ｐゴシック" pitchFamily="50" charset="-128"/>
              </a:rPr>
              <a:t>いる。</a:t>
            </a:r>
            <a:endParaRPr lang="en-US" altLang="ja-JP" sz="1000" dirty="0">
              <a:solidFill>
                <a:prstClr val="black"/>
              </a:solidFill>
              <a:latin typeface="ＭＳ Ｐゴシック" pitchFamily="50" charset="-128"/>
            </a:endParaRPr>
          </a:p>
          <a:p>
            <a:pPr marL="981075" indent="-173038">
              <a:defRPr/>
            </a:pPr>
            <a:r>
              <a:rPr lang="ja-JP" altLang="en-US" sz="1000" dirty="0" smtClean="0">
                <a:solidFill>
                  <a:prstClr val="black"/>
                </a:solidFill>
                <a:latin typeface="ＭＳ Ｐゴシック" pitchFamily="50" charset="-128"/>
              </a:rPr>
              <a:t>ロ　精神疾患診療体制加算２、救急患者の入院３日以内の入院精神療法又は救命救急入院料の注２の加算の算定件数が年間</a:t>
            </a:r>
            <a:r>
              <a:rPr lang="en-US" altLang="ja-JP" sz="1000" dirty="0" smtClean="0">
                <a:solidFill>
                  <a:prstClr val="black"/>
                </a:solidFill>
                <a:latin typeface="ＭＳ Ｐゴシック" pitchFamily="50" charset="-128"/>
              </a:rPr>
              <a:t>20</a:t>
            </a:r>
            <a:r>
              <a:rPr lang="ja-JP" altLang="en-US" sz="1000" dirty="0" smtClean="0">
                <a:solidFill>
                  <a:prstClr val="black"/>
                </a:solidFill>
                <a:latin typeface="ＭＳ Ｐゴシック" pitchFamily="50" charset="-128"/>
              </a:rPr>
              <a:t>件以上。</a:t>
            </a:r>
          </a:p>
          <a:p>
            <a:pPr marL="901700" indent="-185738">
              <a:buFont typeface="+mj-ea"/>
              <a:buAutoNum type="circleNumDbPlain" startAt="4"/>
              <a:defRPr/>
            </a:pPr>
            <a:r>
              <a:rPr lang="ja-JP" altLang="en-US" sz="1000" dirty="0" smtClean="0">
                <a:solidFill>
                  <a:prstClr val="black"/>
                </a:solidFill>
                <a:latin typeface="ＭＳ Ｐゴシック" pitchFamily="50" charset="-128"/>
              </a:rPr>
              <a:t>　一般病棟用重症度、医療・看護必要度の</a:t>
            </a:r>
            <a:r>
              <a:rPr lang="en-US" altLang="ja-JP" sz="1000" dirty="0" smtClean="0">
                <a:solidFill>
                  <a:prstClr val="black"/>
                </a:solidFill>
                <a:latin typeface="ＭＳ Ｐゴシック" pitchFamily="50" charset="-128"/>
              </a:rPr>
              <a:t>A</a:t>
            </a:r>
            <a:r>
              <a:rPr lang="ja-JP" altLang="en-US" sz="1000" dirty="0" smtClean="0">
                <a:solidFill>
                  <a:prstClr val="black"/>
                </a:solidFill>
                <a:latin typeface="ＭＳ Ｐゴシック" pitchFamily="50" charset="-128"/>
              </a:rPr>
              <a:t>得点が２点以上又は</a:t>
            </a:r>
            <a:r>
              <a:rPr lang="en-US" altLang="ja-JP" sz="1000" dirty="0" smtClean="0">
                <a:solidFill>
                  <a:prstClr val="black"/>
                </a:solidFill>
                <a:latin typeface="ＭＳ Ｐゴシック" pitchFamily="50" charset="-128"/>
              </a:rPr>
              <a:t>C</a:t>
            </a:r>
            <a:r>
              <a:rPr lang="ja-JP" altLang="en-US" sz="1000" dirty="0" smtClean="0">
                <a:solidFill>
                  <a:prstClr val="black"/>
                </a:solidFill>
                <a:latin typeface="ＭＳ Ｐゴシック" pitchFamily="50" charset="-128"/>
              </a:rPr>
              <a:t>得点が１点以上の患者が３割以上。</a:t>
            </a:r>
          </a:p>
          <a:p>
            <a:pPr marL="901700" indent="-185738">
              <a:buFont typeface="+mj-ea"/>
              <a:buAutoNum type="circleNumDbPlain" startAt="4"/>
              <a:defRPr/>
            </a:pPr>
            <a:r>
              <a:rPr lang="ja-JP" altLang="en-US" sz="1000" dirty="0" smtClean="0">
                <a:solidFill>
                  <a:prstClr val="black"/>
                </a:solidFill>
                <a:latin typeface="ＭＳ Ｐゴシック" pitchFamily="50" charset="-128"/>
              </a:rPr>
              <a:t>　公益財団法人日本医療機能評価機構等が行う医療機能評価を受けている医療機関。</a:t>
            </a:r>
            <a:endParaRPr lang="en-US" altLang="ja-JP" sz="1000" dirty="0" smtClean="0">
              <a:solidFill>
                <a:prstClr val="black"/>
              </a:solidFill>
              <a:latin typeface="ＭＳ Ｐゴシック" pitchFamily="50" charset="-128"/>
            </a:endParaRPr>
          </a:p>
          <a:p>
            <a:pPr marL="715962">
              <a:defRPr/>
            </a:pPr>
            <a:r>
              <a:rPr lang="ja-JP" altLang="en-US" sz="1000" dirty="0" smtClean="0">
                <a:solidFill>
                  <a:prstClr val="black"/>
                </a:solidFill>
                <a:latin typeface="ＭＳ Ｐゴシック" pitchFamily="50" charset="-128"/>
              </a:rPr>
              <a:t>⑥　  ２次救急医療機関であること又は救命</a:t>
            </a:r>
            <a:r>
              <a:rPr lang="ja-JP" altLang="en-US" sz="1000" dirty="0">
                <a:solidFill>
                  <a:prstClr val="black"/>
                </a:solidFill>
                <a:latin typeface="ＭＳ Ｐゴシック" pitchFamily="50" charset="-128"/>
              </a:rPr>
              <a:t>救急</a:t>
            </a:r>
            <a:r>
              <a:rPr lang="ja-JP" altLang="en-US" sz="1000" dirty="0" smtClean="0">
                <a:solidFill>
                  <a:prstClr val="black"/>
                </a:solidFill>
                <a:latin typeface="ＭＳ Ｐゴシック" pitchFamily="50" charset="-128"/>
              </a:rPr>
              <a:t>センター、高度</a:t>
            </a:r>
            <a:r>
              <a:rPr lang="ja-JP" altLang="en-US" sz="1000" dirty="0">
                <a:solidFill>
                  <a:prstClr val="black"/>
                </a:solidFill>
                <a:latin typeface="ＭＳ Ｐゴシック" pitchFamily="50" charset="-128"/>
              </a:rPr>
              <a:t>救命救急</a:t>
            </a:r>
            <a:r>
              <a:rPr lang="ja-JP" altLang="en-US" sz="1000" dirty="0" smtClean="0">
                <a:solidFill>
                  <a:prstClr val="black"/>
                </a:solidFill>
                <a:latin typeface="ＭＳ Ｐゴシック" pitchFamily="50" charset="-128"/>
              </a:rPr>
              <a:t>センター若しくは総合周産期母子センターを</a:t>
            </a:r>
            <a:r>
              <a:rPr lang="ja-JP" altLang="en-US" sz="1000" dirty="0">
                <a:solidFill>
                  <a:prstClr val="black"/>
                </a:solidFill>
                <a:latin typeface="ＭＳ Ｐゴシック" pitchFamily="50" charset="-128"/>
              </a:rPr>
              <a:t>設置して</a:t>
            </a:r>
            <a:r>
              <a:rPr lang="ja-JP" altLang="en-US" sz="1000" dirty="0" smtClean="0">
                <a:solidFill>
                  <a:prstClr val="black"/>
                </a:solidFill>
                <a:latin typeface="ＭＳ Ｐゴシック" pitchFamily="50" charset="-128"/>
              </a:rPr>
              <a:t>いる。</a:t>
            </a:r>
            <a:endParaRPr lang="ja-JP" altLang="en-US" sz="1000" dirty="0">
              <a:solidFill>
                <a:prstClr val="black"/>
              </a:solidFill>
              <a:latin typeface="ＭＳ Ｐゴシック" pitchFamily="50" charset="-128"/>
            </a:endParaRPr>
          </a:p>
        </p:txBody>
      </p:sp>
      <p:sp>
        <p:nvSpPr>
          <p:cNvPr id="8" name="角丸四角形 7"/>
          <p:cNvSpPr/>
          <p:nvPr/>
        </p:nvSpPr>
        <p:spPr>
          <a:xfrm>
            <a:off x="289455" y="1377248"/>
            <a:ext cx="9185742" cy="1139978"/>
          </a:xfrm>
          <a:prstGeom prst="roundRect">
            <a:avLst>
              <a:gd name="adj" fmla="val 10034"/>
            </a:avLst>
          </a:prstGeom>
          <a:noFill/>
          <a:ln>
            <a:solidFill>
              <a:schemeClr val="tx1"/>
            </a:solidFill>
          </a:ln>
        </p:spPr>
        <p:style>
          <a:lnRef idx="1">
            <a:schemeClr val="accent6"/>
          </a:lnRef>
          <a:fillRef idx="2">
            <a:schemeClr val="accent6"/>
          </a:fillRef>
          <a:effectRef idx="1">
            <a:schemeClr val="accent6"/>
          </a:effectRef>
          <a:fontRef idx="minor">
            <a:schemeClr val="dk1"/>
          </a:fontRef>
        </p:style>
        <p:txBody>
          <a:bodyPr rtlCol="0" anchor="ctr"/>
          <a:lstStyle/>
          <a:p>
            <a:pPr>
              <a:defRPr/>
            </a:pPr>
            <a:r>
              <a:rPr lang="ja-JP" altLang="en-US" sz="1200" b="1" u="sng" dirty="0" smtClean="0">
                <a:solidFill>
                  <a:srgbClr val="0070C0"/>
                </a:solidFill>
              </a:rPr>
              <a:t>総合入院体制加算１　⇒　総合</a:t>
            </a:r>
            <a:r>
              <a:rPr lang="ja-JP" altLang="en-US" sz="1200" b="1" u="sng" dirty="0">
                <a:solidFill>
                  <a:srgbClr val="0070C0"/>
                </a:solidFill>
              </a:rPr>
              <a:t>入院体制加算１（１日につき・１４日以内） 　　　２４０</a:t>
            </a:r>
            <a:r>
              <a:rPr lang="ja-JP" altLang="en-US" sz="1200" b="1" u="sng" dirty="0">
                <a:solidFill>
                  <a:srgbClr val="0070C0"/>
                </a:solidFill>
                <a:latin typeface="ＭＳ Ｐゴシック" pitchFamily="50" charset="-128"/>
              </a:rPr>
              <a:t>点</a:t>
            </a:r>
            <a:endParaRPr lang="en-US" altLang="ja-JP" sz="1200" b="1" u="sng" dirty="0">
              <a:solidFill>
                <a:srgbClr val="0070C0"/>
              </a:solidFill>
              <a:latin typeface="ＭＳ Ｐゴシック" pitchFamily="50" charset="-128"/>
            </a:endParaRPr>
          </a:p>
          <a:p>
            <a:pPr marL="981075" indent="-265113">
              <a:defRPr/>
            </a:pPr>
            <a:r>
              <a:rPr lang="ja-JP" altLang="en-US" sz="1000" dirty="0">
                <a:solidFill>
                  <a:prstClr val="black"/>
                </a:solidFill>
                <a:latin typeface="ＭＳ Ｐゴシック" pitchFamily="50" charset="-128"/>
              </a:rPr>
              <a:t>［施設基準の概要］</a:t>
            </a:r>
          </a:p>
          <a:p>
            <a:pPr marL="981075" indent="-265113">
              <a:buFont typeface="+mj-ea"/>
              <a:buAutoNum type="circleNumDbPlain"/>
              <a:defRPr/>
            </a:pPr>
            <a:r>
              <a:rPr lang="ja-JP" altLang="en-US" sz="1000" dirty="0">
                <a:solidFill>
                  <a:prstClr val="black"/>
                </a:solidFill>
                <a:latin typeface="ＭＳ Ｐゴシック" pitchFamily="50" charset="-128"/>
              </a:rPr>
              <a:t>全身麻酔による手術件数が年</a:t>
            </a:r>
            <a:r>
              <a:rPr lang="en-US" altLang="ja-JP" sz="1000" dirty="0">
                <a:solidFill>
                  <a:prstClr val="black"/>
                </a:solidFill>
                <a:latin typeface="ＭＳ Ｐゴシック" pitchFamily="50" charset="-128"/>
              </a:rPr>
              <a:t>800</a:t>
            </a:r>
            <a:r>
              <a:rPr lang="ja-JP" altLang="en-US" sz="1000" dirty="0">
                <a:solidFill>
                  <a:prstClr val="black"/>
                </a:solidFill>
                <a:latin typeface="ＭＳ Ｐゴシック" pitchFamily="50" charset="-128"/>
              </a:rPr>
              <a:t>件</a:t>
            </a:r>
            <a:r>
              <a:rPr lang="ja-JP" altLang="en-US" sz="1000" dirty="0" smtClean="0">
                <a:solidFill>
                  <a:prstClr val="black"/>
                </a:solidFill>
                <a:latin typeface="ＭＳ Ｐゴシック" pitchFamily="50" charset="-128"/>
              </a:rPr>
              <a:t>以上。</a:t>
            </a:r>
            <a:r>
              <a:rPr lang="ja-JP" altLang="en-US" sz="1000" dirty="0">
                <a:solidFill>
                  <a:prstClr val="black"/>
                </a:solidFill>
                <a:latin typeface="ＭＳ Ｐゴシック" pitchFamily="50" charset="-128"/>
              </a:rPr>
              <a:t>なお、併せて実績要件の全てを</a:t>
            </a:r>
            <a:r>
              <a:rPr lang="ja-JP" altLang="en-US" sz="1000" dirty="0" smtClean="0">
                <a:solidFill>
                  <a:prstClr val="black"/>
                </a:solidFill>
                <a:latin typeface="ＭＳ Ｐゴシック" pitchFamily="50" charset="-128"/>
              </a:rPr>
              <a:t>満たす。</a:t>
            </a:r>
            <a:endParaRPr lang="ja-JP" altLang="en-US" sz="1000" dirty="0">
              <a:solidFill>
                <a:prstClr val="black"/>
              </a:solidFill>
              <a:latin typeface="ＭＳ Ｐゴシック" pitchFamily="50" charset="-128"/>
            </a:endParaRPr>
          </a:p>
          <a:p>
            <a:pPr marL="981075" indent="-265113">
              <a:buFont typeface="+mj-ea"/>
              <a:buAutoNum type="circleNumDbPlain"/>
              <a:defRPr/>
            </a:pPr>
            <a:r>
              <a:rPr lang="ja-JP" altLang="en-US" sz="1000" u="sng" dirty="0">
                <a:solidFill>
                  <a:prstClr val="black"/>
                </a:solidFill>
                <a:latin typeface="ＭＳ Ｐゴシック" pitchFamily="50" charset="-128"/>
              </a:rPr>
              <a:t>一般病棟用重症度、医療・看護必要度の</a:t>
            </a:r>
            <a:r>
              <a:rPr lang="en-US" altLang="ja-JP" sz="1000" u="sng" dirty="0">
                <a:solidFill>
                  <a:prstClr val="black"/>
                </a:solidFill>
                <a:latin typeface="ＭＳ Ｐゴシック" pitchFamily="50" charset="-128"/>
              </a:rPr>
              <a:t>A</a:t>
            </a:r>
            <a:r>
              <a:rPr lang="ja-JP" altLang="en-US" sz="1000" u="sng" dirty="0">
                <a:solidFill>
                  <a:prstClr val="black"/>
                </a:solidFill>
                <a:latin typeface="ＭＳ Ｐゴシック" pitchFamily="50" charset="-128"/>
              </a:rPr>
              <a:t>得点が２点以上又</a:t>
            </a:r>
            <a:r>
              <a:rPr lang="ja-JP" altLang="en-US" sz="1000" u="sng" dirty="0" smtClean="0">
                <a:solidFill>
                  <a:prstClr val="black"/>
                </a:solidFill>
                <a:latin typeface="ＭＳ Ｐゴシック" pitchFamily="50" charset="-128"/>
              </a:rPr>
              <a:t>は</a:t>
            </a:r>
            <a:r>
              <a:rPr lang="en-US" altLang="ja-JP" sz="1000" u="sng" dirty="0" smtClean="0">
                <a:solidFill>
                  <a:prstClr val="black"/>
                </a:solidFill>
                <a:latin typeface="ＭＳ Ｐゴシック" pitchFamily="50" charset="-128"/>
              </a:rPr>
              <a:t>C</a:t>
            </a:r>
            <a:r>
              <a:rPr lang="ja-JP" altLang="en-US" sz="1000" u="sng" dirty="0" smtClean="0">
                <a:solidFill>
                  <a:prstClr val="black"/>
                </a:solidFill>
                <a:latin typeface="ＭＳ Ｐゴシック" pitchFamily="50" charset="-128"/>
              </a:rPr>
              <a:t>得点</a:t>
            </a:r>
            <a:r>
              <a:rPr lang="ja-JP" altLang="en-US" sz="1000" u="sng" dirty="0">
                <a:solidFill>
                  <a:prstClr val="black"/>
                </a:solidFill>
                <a:latin typeface="ＭＳ Ｐゴシック" pitchFamily="50" charset="-128"/>
              </a:rPr>
              <a:t>が１点以上の患者が３割</a:t>
            </a:r>
            <a:r>
              <a:rPr lang="ja-JP" altLang="en-US" sz="1000" u="sng" dirty="0" smtClean="0">
                <a:solidFill>
                  <a:prstClr val="black"/>
                </a:solidFill>
                <a:latin typeface="ＭＳ Ｐゴシック" pitchFamily="50" charset="-128"/>
              </a:rPr>
              <a:t>以上。</a:t>
            </a:r>
            <a:endParaRPr lang="en-US" altLang="ja-JP" sz="1000" u="sng" dirty="0">
              <a:solidFill>
                <a:prstClr val="black"/>
              </a:solidFill>
              <a:latin typeface="ＭＳ Ｐゴシック" pitchFamily="50" charset="-128"/>
            </a:endParaRPr>
          </a:p>
          <a:p>
            <a:pPr marL="981075" indent="-265113">
              <a:buFont typeface="+mj-ea"/>
              <a:buAutoNum type="circleNumDbPlain"/>
              <a:defRPr/>
            </a:pPr>
            <a:r>
              <a:rPr lang="ja-JP" altLang="en-US" sz="1000" u="sng" dirty="0" smtClean="0">
                <a:solidFill>
                  <a:prstClr val="black"/>
                </a:solidFill>
                <a:latin typeface="ＭＳ Ｐゴシック" pitchFamily="50" charset="-128"/>
              </a:rPr>
              <a:t>公益財団</a:t>
            </a:r>
            <a:r>
              <a:rPr lang="ja-JP" altLang="en-US" sz="1000" u="sng" dirty="0">
                <a:solidFill>
                  <a:prstClr val="black"/>
                </a:solidFill>
                <a:latin typeface="ＭＳ Ｐゴシック" pitchFamily="50" charset="-128"/>
              </a:rPr>
              <a:t>法人日本医療機能評価機構等が行う医療機能評価を受けている医療</a:t>
            </a:r>
            <a:r>
              <a:rPr lang="ja-JP" altLang="en-US" sz="1000" u="sng" dirty="0" smtClean="0">
                <a:solidFill>
                  <a:prstClr val="black"/>
                </a:solidFill>
                <a:latin typeface="ＭＳ Ｐゴシック" pitchFamily="50" charset="-128"/>
              </a:rPr>
              <a:t>機関。</a:t>
            </a:r>
            <a:endParaRPr lang="en-US" altLang="ja-JP" sz="1000" u="sng" dirty="0" smtClean="0">
              <a:solidFill>
                <a:prstClr val="black"/>
              </a:solidFill>
              <a:latin typeface="ＭＳ Ｐゴシック" pitchFamily="50" charset="-128"/>
            </a:endParaRPr>
          </a:p>
          <a:p>
            <a:pPr marL="981075" indent="-265113">
              <a:buFont typeface="+mj-ea"/>
              <a:buAutoNum type="circleNumDbPlain"/>
              <a:defRPr/>
            </a:pPr>
            <a:r>
              <a:rPr lang="ja-JP" altLang="en-US" sz="1000" dirty="0" smtClean="0">
                <a:solidFill>
                  <a:prstClr val="black"/>
                </a:solidFill>
              </a:rPr>
              <a:t>精神科について、</a:t>
            </a:r>
            <a:r>
              <a:rPr lang="en-US" altLang="ja-JP" sz="1000" dirty="0" smtClean="0">
                <a:solidFill>
                  <a:prstClr val="black"/>
                </a:solidFill>
              </a:rPr>
              <a:t>24</a:t>
            </a:r>
            <a:r>
              <a:rPr lang="ja-JP" altLang="en-US" sz="1000" dirty="0" smtClean="0">
                <a:solidFill>
                  <a:prstClr val="black"/>
                </a:solidFill>
              </a:rPr>
              <a:t>時間対応できる体制があり、精神料に係る入院料の届出を行った上で精神疾患患者の入院を受け入れている。</a:t>
            </a:r>
            <a:endParaRPr lang="en-US" altLang="ja-JP" sz="1000" dirty="0" smtClean="0">
              <a:solidFill>
                <a:prstClr val="black"/>
              </a:solidFill>
            </a:endParaRPr>
          </a:p>
          <a:p>
            <a:pPr marL="981075" indent="-265113">
              <a:buFont typeface="+mj-ea"/>
              <a:buAutoNum type="circleNumDbPlain"/>
              <a:defRPr/>
            </a:pPr>
            <a:r>
              <a:rPr lang="ja-JP" altLang="en-US" sz="1000" dirty="0" smtClean="0">
                <a:solidFill>
                  <a:prstClr val="black"/>
                </a:solidFill>
              </a:rPr>
              <a:t>救命</a:t>
            </a:r>
            <a:r>
              <a:rPr lang="ja-JP" altLang="en-US" sz="1000" dirty="0">
                <a:solidFill>
                  <a:prstClr val="black"/>
                </a:solidFill>
              </a:rPr>
              <a:t>救急センター又は高度救命救急センターを設置して</a:t>
            </a:r>
            <a:r>
              <a:rPr lang="ja-JP" altLang="en-US" sz="1000" dirty="0" smtClean="0">
                <a:solidFill>
                  <a:prstClr val="black"/>
                </a:solidFill>
              </a:rPr>
              <a:t>いる。</a:t>
            </a:r>
            <a:endParaRPr lang="ja-JP" altLang="en-US" sz="1000" dirty="0">
              <a:solidFill>
                <a:prstClr val="black"/>
              </a:solidFill>
            </a:endParaRPr>
          </a:p>
        </p:txBody>
      </p:sp>
      <p:sp>
        <p:nvSpPr>
          <p:cNvPr id="10" name="角丸四角形 9"/>
          <p:cNvSpPr/>
          <p:nvPr/>
        </p:nvSpPr>
        <p:spPr>
          <a:xfrm>
            <a:off x="299375" y="4239767"/>
            <a:ext cx="9185742" cy="1328342"/>
          </a:xfrm>
          <a:prstGeom prst="roundRect">
            <a:avLst>
              <a:gd name="adj" fmla="val 10034"/>
            </a:avLst>
          </a:prstGeom>
          <a:noFill/>
          <a:ln>
            <a:solidFill>
              <a:schemeClr val="tx1"/>
            </a:solidFill>
          </a:ln>
        </p:spPr>
        <p:style>
          <a:lnRef idx="1">
            <a:schemeClr val="accent6"/>
          </a:lnRef>
          <a:fillRef idx="2">
            <a:schemeClr val="accent6"/>
          </a:fillRef>
          <a:effectRef idx="1">
            <a:schemeClr val="accent6"/>
          </a:effectRef>
          <a:fontRef idx="minor">
            <a:schemeClr val="dk1"/>
          </a:fontRef>
        </p:style>
        <p:txBody>
          <a:bodyPr rtlCol="0" anchor="ctr"/>
          <a:lstStyle/>
          <a:p>
            <a:pPr>
              <a:defRPr/>
            </a:pPr>
            <a:r>
              <a:rPr lang="ja-JP" altLang="en-US" sz="1200" b="1" u="sng" dirty="0" smtClean="0">
                <a:solidFill>
                  <a:srgbClr val="0070C0"/>
                </a:solidFill>
              </a:rPr>
              <a:t>総合入院体制加算２　⇒　総合</a:t>
            </a:r>
            <a:r>
              <a:rPr lang="ja-JP" altLang="en-US" sz="1200" b="1" u="sng" dirty="0">
                <a:solidFill>
                  <a:srgbClr val="0070C0"/>
                </a:solidFill>
              </a:rPr>
              <a:t>入院体制加算３（１日につき・１４日以内） 　　　１２０</a:t>
            </a:r>
            <a:r>
              <a:rPr lang="ja-JP" altLang="en-US" sz="1200" b="1" u="sng" dirty="0">
                <a:solidFill>
                  <a:srgbClr val="0070C0"/>
                </a:solidFill>
                <a:latin typeface="ＭＳ Ｐゴシック" pitchFamily="50" charset="-128"/>
              </a:rPr>
              <a:t>点</a:t>
            </a:r>
            <a:endParaRPr lang="en-US" altLang="ja-JP" sz="1200" b="1" u="sng" dirty="0">
              <a:solidFill>
                <a:srgbClr val="0070C0"/>
              </a:solidFill>
              <a:latin typeface="ＭＳ Ｐゴシック" pitchFamily="50" charset="-128"/>
            </a:endParaRPr>
          </a:p>
          <a:p>
            <a:pPr marL="981075" indent="-265113">
              <a:defRPr/>
            </a:pPr>
            <a:r>
              <a:rPr lang="ja-JP" altLang="en-US" sz="1000" dirty="0">
                <a:solidFill>
                  <a:prstClr val="black"/>
                </a:solidFill>
                <a:latin typeface="ＭＳ Ｐゴシック" pitchFamily="50" charset="-128"/>
              </a:rPr>
              <a:t>［施設基準の概要］</a:t>
            </a:r>
            <a:endParaRPr lang="en-US" altLang="ja-JP" sz="1000" dirty="0">
              <a:solidFill>
                <a:prstClr val="black"/>
              </a:solidFill>
              <a:latin typeface="ＭＳ Ｐゴシック" pitchFamily="50" charset="-128"/>
            </a:endParaRPr>
          </a:p>
          <a:p>
            <a:pPr marL="981075" indent="-265113">
              <a:buFont typeface="+mj-ea"/>
              <a:buAutoNum type="circleNumDbPlain"/>
              <a:defRPr/>
            </a:pPr>
            <a:r>
              <a:rPr lang="ja-JP" altLang="en-US" sz="1000" dirty="0">
                <a:solidFill>
                  <a:prstClr val="black"/>
                </a:solidFill>
                <a:latin typeface="ＭＳ Ｐゴシック" pitchFamily="50" charset="-128"/>
              </a:rPr>
              <a:t>年間の手術件数が </a:t>
            </a:r>
            <a:r>
              <a:rPr lang="en-US" altLang="ja-JP" sz="1000" dirty="0">
                <a:solidFill>
                  <a:prstClr val="black"/>
                </a:solidFill>
                <a:latin typeface="ＭＳ Ｐゴシック" pitchFamily="50" charset="-128"/>
              </a:rPr>
              <a:t>800</a:t>
            </a:r>
            <a:r>
              <a:rPr lang="ja-JP" altLang="en-US" sz="1000" dirty="0">
                <a:solidFill>
                  <a:prstClr val="black"/>
                </a:solidFill>
                <a:latin typeface="ＭＳ Ｐゴシック" pitchFamily="50" charset="-128"/>
              </a:rPr>
              <a:t>件</a:t>
            </a:r>
            <a:r>
              <a:rPr lang="ja-JP" altLang="en-US" sz="1000" dirty="0" smtClean="0">
                <a:solidFill>
                  <a:prstClr val="black"/>
                </a:solidFill>
                <a:latin typeface="ＭＳ Ｐゴシック" pitchFamily="50" charset="-128"/>
              </a:rPr>
              <a:t>以上、</a:t>
            </a:r>
            <a:r>
              <a:rPr lang="ja-JP" altLang="en-US" sz="1000" dirty="0">
                <a:solidFill>
                  <a:prstClr val="black"/>
                </a:solidFill>
                <a:latin typeface="ＭＳ Ｐゴシック" pitchFamily="50" charset="-128"/>
              </a:rPr>
              <a:t>また実績要件について全て満たしていることが望ましく、</a:t>
            </a:r>
            <a:r>
              <a:rPr lang="ja-JP" altLang="en-US" sz="1000" u="sng" dirty="0">
                <a:solidFill>
                  <a:prstClr val="black"/>
                </a:solidFill>
                <a:latin typeface="ＭＳ Ｐゴシック" pitchFamily="50" charset="-128"/>
              </a:rPr>
              <a:t>少なくとも２つ以上を満たして</a:t>
            </a:r>
            <a:r>
              <a:rPr lang="ja-JP" altLang="en-US" sz="1000" u="sng" dirty="0" smtClean="0">
                <a:solidFill>
                  <a:prstClr val="black"/>
                </a:solidFill>
                <a:latin typeface="ＭＳ Ｐゴシック" pitchFamily="50" charset="-128"/>
              </a:rPr>
              <a:t>いる。</a:t>
            </a:r>
            <a:endParaRPr lang="ja-JP" altLang="en-US" sz="1000" u="sng" dirty="0">
              <a:solidFill>
                <a:prstClr val="black"/>
              </a:solidFill>
              <a:latin typeface="ＭＳ Ｐゴシック" pitchFamily="50" charset="-128"/>
            </a:endParaRPr>
          </a:p>
          <a:p>
            <a:pPr marL="981075" indent="-265113">
              <a:buFont typeface="+mj-ea"/>
              <a:buAutoNum type="circleNumDbPlain"/>
              <a:defRPr/>
            </a:pPr>
            <a:r>
              <a:rPr lang="ja-JP" altLang="en-US" sz="1000" u="sng" dirty="0">
                <a:solidFill>
                  <a:prstClr val="black"/>
                </a:solidFill>
                <a:latin typeface="ＭＳ Ｐゴシック" pitchFamily="50" charset="-128"/>
              </a:rPr>
              <a:t>精神科については、</a:t>
            </a:r>
            <a:r>
              <a:rPr lang="en-US" altLang="ja-JP" sz="1000" u="sng" dirty="0">
                <a:solidFill>
                  <a:prstClr val="black"/>
                </a:solidFill>
                <a:latin typeface="ＭＳ Ｐゴシック" pitchFamily="50" charset="-128"/>
              </a:rPr>
              <a:t>24</a:t>
            </a:r>
            <a:r>
              <a:rPr lang="ja-JP" altLang="en-US" sz="1000" u="sng" dirty="0">
                <a:solidFill>
                  <a:prstClr val="black"/>
                </a:solidFill>
                <a:latin typeface="ＭＳ Ｐゴシック" pitchFamily="50" charset="-128"/>
              </a:rPr>
              <a:t>時間対応できる体制があり、以下のいずれかを</a:t>
            </a:r>
            <a:r>
              <a:rPr lang="ja-JP" altLang="en-US" sz="1000" u="sng" dirty="0" smtClean="0">
                <a:solidFill>
                  <a:prstClr val="black"/>
                </a:solidFill>
                <a:latin typeface="ＭＳ Ｐゴシック" pitchFamily="50" charset="-128"/>
              </a:rPr>
              <a:t>満たす。</a:t>
            </a:r>
            <a:endParaRPr lang="en-US" altLang="ja-JP" sz="1000" u="sng" dirty="0">
              <a:solidFill>
                <a:prstClr val="black"/>
              </a:solidFill>
              <a:latin typeface="ＭＳ Ｐゴシック" pitchFamily="50" charset="-128"/>
            </a:endParaRPr>
          </a:p>
          <a:p>
            <a:pPr marL="981075" indent="-265113">
              <a:defRPr/>
            </a:pPr>
            <a:r>
              <a:rPr lang="ja-JP" altLang="en-US" sz="1000" dirty="0">
                <a:solidFill>
                  <a:prstClr val="black"/>
                </a:solidFill>
                <a:latin typeface="ＭＳ Ｐゴシック" pitchFamily="50" charset="-128"/>
              </a:rPr>
              <a:t>　</a:t>
            </a:r>
            <a:r>
              <a:rPr lang="ja-JP" altLang="en-US" sz="1000" dirty="0" smtClean="0">
                <a:solidFill>
                  <a:prstClr val="black"/>
                </a:solidFill>
                <a:latin typeface="ＭＳ Ｐゴシック" pitchFamily="50" charset="-128"/>
              </a:rPr>
              <a:t>イ</a:t>
            </a:r>
            <a:r>
              <a:rPr lang="ja-JP" altLang="en-US" sz="1000" dirty="0">
                <a:solidFill>
                  <a:prstClr val="black"/>
                </a:solidFill>
                <a:latin typeface="ＭＳ Ｐゴシック" pitchFamily="50" charset="-128"/>
              </a:rPr>
              <a:t>　</a:t>
            </a:r>
            <a:r>
              <a:rPr lang="en-US" altLang="ja-JP" sz="1000" u="sng" dirty="0">
                <a:solidFill>
                  <a:prstClr val="black"/>
                </a:solidFill>
                <a:latin typeface="ＭＳ Ｐゴシック" pitchFamily="50" charset="-128"/>
              </a:rPr>
              <a:t>A230-4 </a:t>
            </a:r>
            <a:r>
              <a:rPr lang="ja-JP" altLang="en-US" sz="1000" u="sng" dirty="0">
                <a:solidFill>
                  <a:prstClr val="black"/>
                </a:solidFill>
                <a:latin typeface="ＭＳ Ｐゴシック" pitchFamily="50" charset="-128"/>
              </a:rPr>
              <a:t>精神科リエゾンチーム加算、又は認知症ケア体制加算１の届出を行って</a:t>
            </a:r>
            <a:r>
              <a:rPr lang="ja-JP" altLang="en-US" sz="1000" u="sng" dirty="0" smtClean="0">
                <a:solidFill>
                  <a:prstClr val="black"/>
                </a:solidFill>
                <a:latin typeface="ＭＳ Ｐゴシック" pitchFamily="50" charset="-128"/>
              </a:rPr>
              <a:t>いる。</a:t>
            </a:r>
            <a:endParaRPr lang="en-US" altLang="ja-JP" sz="1000" u="sng" dirty="0">
              <a:solidFill>
                <a:prstClr val="black"/>
              </a:solidFill>
              <a:latin typeface="ＭＳ Ｐゴシック" pitchFamily="50" charset="-128"/>
            </a:endParaRPr>
          </a:p>
          <a:p>
            <a:pPr marL="981075" indent="-265113">
              <a:defRPr/>
            </a:pPr>
            <a:r>
              <a:rPr lang="ja-JP" altLang="en-US" sz="1000" dirty="0">
                <a:solidFill>
                  <a:prstClr val="black"/>
                </a:solidFill>
                <a:latin typeface="ＭＳ Ｐゴシック" pitchFamily="50" charset="-128"/>
              </a:rPr>
              <a:t>　</a:t>
            </a:r>
            <a:r>
              <a:rPr lang="ja-JP" altLang="en-US" sz="1000" dirty="0" smtClean="0">
                <a:solidFill>
                  <a:prstClr val="black"/>
                </a:solidFill>
                <a:latin typeface="ＭＳ Ｐゴシック" pitchFamily="50" charset="-128"/>
              </a:rPr>
              <a:t>ロ</a:t>
            </a:r>
            <a:r>
              <a:rPr lang="ja-JP" altLang="en-US" sz="1000" dirty="0">
                <a:solidFill>
                  <a:prstClr val="black"/>
                </a:solidFill>
                <a:latin typeface="ＭＳ Ｐゴシック" pitchFamily="50" charset="-128"/>
              </a:rPr>
              <a:t>　</a:t>
            </a:r>
            <a:r>
              <a:rPr lang="ja-JP" altLang="en-US" sz="1000" u="sng" dirty="0">
                <a:solidFill>
                  <a:prstClr val="black"/>
                </a:solidFill>
                <a:latin typeface="ＭＳ Ｐゴシック" pitchFamily="50" charset="-128"/>
              </a:rPr>
              <a:t>精神疾患診療体制加算</a:t>
            </a:r>
            <a:r>
              <a:rPr lang="ja-JP" altLang="en-US" sz="1000" u="sng" dirty="0" smtClean="0">
                <a:solidFill>
                  <a:prstClr val="black"/>
                </a:solidFill>
                <a:latin typeface="ＭＳ Ｐゴシック" pitchFamily="50" charset="-128"/>
              </a:rPr>
              <a:t>２、救急</a:t>
            </a:r>
            <a:r>
              <a:rPr lang="ja-JP" altLang="en-US" sz="1000" u="sng" dirty="0">
                <a:solidFill>
                  <a:prstClr val="black"/>
                </a:solidFill>
                <a:latin typeface="ＭＳ Ｐゴシック" pitchFamily="50" charset="-128"/>
              </a:rPr>
              <a:t>患者の入院３日以内の入院精神療法又は救命救急入院料の注２の加算の算定件数が年間</a:t>
            </a:r>
            <a:r>
              <a:rPr lang="en-US" altLang="ja-JP" sz="1000" u="sng" dirty="0">
                <a:solidFill>
                  <a:prstClr val="black"/>
                </a:solidFill>
                <a:latin typeface="ＭＳ Ｐゴシック" pitchFamily="50" charset="-128"/>
              </a:rPr>
              <a:t>20</a:t>
            </a:r>
            <a:r>
              <a:rPr lang="ja-JP" altLang="en-US" sz="1000" u="sng" dirty="0">
                <a:solidFill>
                  <a:prstClr val="black"/>
                </a:solidFill>
                <a:latin typeface="ＭＳ Ｐゴシック" pitchFamily="50" charset="-128"/>
              </a:rPr>
              <a:t>件</a:t>
            </a:r>
            <a:r>
              <a:rPr lang="ja-JP" altLang="en-US" sz="1000" u="sng" dirty="0" smtClean="0">
                <a:solidFill>
                  <a:prstClr val="black"/>
                </a:solidFill>
                <a:latin typeface="ＭＳ Ｐゴシック" pitchFamily="50" charset="-128"/>
              </a:rPr>
              <a:t>以上。</a:t>
            </a:r>
            <a:endParaRPr lang="ja-JP" altLang="en-US" sz="1000" u="sng" dirty="0">
              <a:solidFill>
                <a:prstClr val="black"/>
              </a:solidFill>
              <a:latin typeface="ＭＳ Ｐゴシック" pitchFamily="50" charset="-128"/>
            </a:endParaRPr>
          </a:p>
          <a:p>
            <a:pPr marL="981075" indent="-265113">
              <a:buFont typeface="+mj-ea"/>
              <a:buAutoNum type="circleNumDbPlain" startAt="3"/>
              <a:defRPr/>
            </a:pPr>
            <a:r>
              <a:rPr lang="ja-JP" altLang="en-US" sz="1000" u="sng" dirty="0">
                <a:solidFill>
                  <a:prstClr val="black"/>
                </a:solidFill>
                <a:latin typeface="ＭＳ Ｐゴシック" pitchFamily="50" charset="-128"/>
              </a:rPr>
              <a:t>一般病棟用重症度、医療・看護必要度の</a:t>
            </a:r>
            <a:r>
              <a:rPr lang="en-US" altLang="ja-JP" sz="1000" u="sng" dirty="0">
                <a:solidFill>
                  <a:prstClr val="black"/>
                </a:solidFill>
                <a:latin typeface="ＭＳ Ｐゴシック" pitchFamily="50" charset="-128"/>
              </a:rPr>
              <a:t>A</a:t>
            </a:r>
            <a:r>
              <a:rPr lang="ja-JP" altLang="en-US" sz="1000" u="sng" dirty="0">
                <a:solidFill>
                  <a:prstClr val="black"/>
                </a:solidFill>
                <a:latin typeface="ＭＳ Ｐゴシック" pitchFamily="50" charset="-128"/>
              </a:rPr>
              <a:t>得点が２点以上又</a:t>
            </a:r>
            <a:r>
              <a:rPr lang="ja-JP" altLang="en-US" sz="1000" u="sng" dirty="0" smtClean="0">
                <a:solidFill>
                  <a:prstClr val="black"/>
                </a:solidFill>
                <a:latin typeface="ＭＳ Ｐゴシック" pitchFamily="50" charset="-128"/>
              </a:rPr>
              <a:t>は</a:t>
            </a:r>
            <a:r>
              <a:rPr lang="en-US" altLang="ja-JP" sz="1000" u="sng" dirty="0" smtClean="0">
                <a:solidFill>
                  <a:prstClr val="black"/>
                </a:solidFill>
                <a:latin typeface="ＭＳ Ｐゴシック" pitchFamily="50" charset="-128"/>
              </a:rPr>
              <a:t>C</a:t>
            </a:r>
            <a:r>
              <a:rPr lang="ja-JP" altLang="en-US" sz="1000" u="sng" dirty="0" smtClean="0">
                <a:solidFill>
                  <a:prstClr val="black"/>
                </a:solidFill>
                <a:latin typeface="ＭＳ Ｐゴシック" pitchFamily="50" charset="-128"/>
              </a:rPr>
              <a:t>得点</a:t>
            </a:r>
            <a:r>
              <a:rPr lang="ja-JP" altLang="en-US" sz="1000" u="sng" dirty="0">
                <a:solidFill>
                  <a:prstClr val="black"/>
                </a:solidFill>
                <a:latin typeface="ＭＳ Ｐゴシック" pitchFamily="50" charset="-128"/>
              </a:rPr>
              <a:t>が１点以上の患者が２割７分</a:t>
            </a:r>
            <a:r>
              <a:rPr lang="ja-JP" altLang="en-US" sz="1000" u="sng" dirty="0" smtClean="0">
                <a:solidFill>
                  <a:prstClr val="black"/>
                </a:solidFill>
                <a:latin typeface="ＭＳ Ｐゴシック" pitchFamily="50" charset="-128"/>
              </a:rPr>
              <a:t>以上。</a:t>
            </a:r>
            <a:endParaRPr lang="en-US" altLang="ja-JP" sz="1000" u="sng" dirty="0" smtClean="0">
              <a:solidFill>
                <a:prstClr val="black"/>
              </a:solidFill>
              <a:latin typeface="ＭＳ Ｐゴシック" pitchFamily="50" charset="-128"/>
            </a:endParaRPr>
          </a:p>
          <a:p>
            <a:pPr marL="981075" indent="-265113">
              <a:buFont typeface="+mj-ea"/>
              <a:buAutoNum type="circleNumDbPlain" startAt="3"/>
              <a:defRPr/>
            </a:pPr>
            <a:r>
              <a:rPr lang="ja-JP" altLang="en-US" sz="1000" dirty="0">
                <a:solidFill>
                  <a:prstClr val="black"/>
                </a:solidFill>
                <a:latin typeface="ＭＳ Ｐゴシック" pitchFamily="50" charset="-128"/>
              </a:rPr>
              <a:t>２次救急医療機関であること又は救命救急センター、高度救命救急センター若しくは総合周産期母子センターを設置して</a:t>
            </a:r>
            <a:r>
              <a:rPr lang="ja-JP" altLang="en-US" sz="1000" dirty="0" smtClean="0">
                <a:solidFill>
                  <a:prstClr val="black"/>
                </a:solidFill>
                <a:latin typeface="ＭＳ Ｐゴシック" pitchFamily="50" charset="-128"/>
              </a:rPr>
              <a:t>いる。</a:t>
            </a:r>
            <a:endParaRPr lang="ja-JP" altLang="en-US" sz="1000" dirty="0">
              <a:solidFill>
                <a:prstClr val="black"/>
              </a:solidFill>
              <a:latin typeface="ＭＳ Ｐゴシック" pitchFamily="50" charset="-128"/>
            </a:endParaRPr>
          </a:p>
        </p:txBody>
      </p:sp>
      <p:sp>
        <p:nvSpPr>
          <p:cNvPr id="13" name="正方形/長方形 12"/>
          <p:cNvSpPr/>
          <p:nvPr/>
        </p:nvSpPr>
        <p:spPr>
          <a:xfrm>
            <a:off x="333088" y="5606610"/>
            <a:ext cx="9185742" cy="861774"/>
          </a:xfrm>
          <a:prstGeom prst="rect">
            <a:avLst/>
          </a:prstGeom>
          <a:ln>
            <a:solidFill>
              <a:schemeClr val="tx1"/>
            </a:solidFill>
          </a:ln>
        </p:spPr>
        <p:txBody>
          <a:bodyPr wrap="square">
            <a:spAutoFit/>
          </a:bodyPr>
          <a:lstStyle/>
          <a:p>
            <a:r>
              <a:rPr lang="ja-JP" altLang="en-US" sz="1000" dirty="0" smtClean="0">
                <a:solidFill>
                  <a:prstClr val="black"/>
                </a:solidFill>
              </a:rPr>
              <a:t>［共通の施設基準の概要］</a:t>
            </a:r>
            <a:endParaRPr lang="en-US" altLang="ja-JP" sz="1000" dirty="0" smtClean="0">
              <a:solidFill>
                <a:prstClr val="black"/>
              </a:solidFill>
            </a:endParaRPr>
          </a:p>
          <a:p>
            <a:r>
              <a:rPr lang="ja-JP" altLang="en-US" sz="1000" dirty="0" smtClean="0">
                <a:solidFill>
                  <a:prstClr val="black"/>
                </a:solidFill>
              </a:rPr>
              <a:t>内科、精神科、小児科、外科、整形外科、脳神経外科及び産科又は産婦人科を標榜し、当該診療科に係る入院医療を提供していること。</a:t>
            </a:r>
            <a:endParaRPr lang="en-US" altLang="ja-JP" sz="1000" dirty="0" smtClean="0">
              <a:solidFill>
                <a:prstClr val="black"/>
              </a:solidFill>
            </a:endParaRPr>
          </a:p>
          <a:p>
            <a:r>
              <a:rPr lang="ja-JP" altLang="en-US" sz="1000" dirty="0" smtClean="0">
                <a:solidFill>
                  <a:prstClr val="black"/>
                </a:solidFill>
              </a:rPr>
              <a:t>［実績要件］</a:t>
            </a:r>
            <a:endParaRPr lang="en-US" altLang="ja-JP" sz="1000" dirty="0" smtClean="0">
              <a:solidFill>
                <a:prstClr val="black"/>
              </a:solidFill>
            </a:endParaRPr>
          </a:p>
          <a:p>
            <a:r>
              <a:rPr lang="ja-JP" altLang="en-US" sz="1000" dirty="0" smtClean="0">
                <a:solidFill>
                  <a:prstClr val="black"/>
                </a:solidFill>
              </a:rPr>
              <a:t>ア</a:t>
            </a:r>
            <a:r>
              <a:rPr lang="ja-JP" altLang="en-US" sz="1000" dirty="0">
                <a:solidFill>
                  <a:prstClr val="black"/>
                </a:solidFill>
              </a:rPr>
              <a:t>　人工心肺を用いた手術　　</a:t>
            </a:r>
            <a:r>
              <a:rPr lang="ja-JP" altLang="en-US" sz="1000" dirty="0" smtClean="0">
                <a:solidFill>
                  <a:prstClr val="black"/>
                </a:solidFill>
              </a:rPr>
              <a:t>　　　</a:t>
            </a:r>
            <a:r>
              <a:rPr lang="en-US" altLang="ja-JP" sz="1000" dirty="0" smtClean="0">
                <a:solidFill>
                  <a:prstClr val="black"/>
                </a:solidFill>
              </a:rPr>
              <a:t>40</a:t>
            </a:r>
            <a:r>
              <a:rPr lang="ja-JP" altLang="en-US" sz="1000" dirty="0">
                <a:solidFill>
                  <a:prstClr val="black"/>
                </a:solidFill>
              </a:rPr>
              <a:t>件／年</a:t>
            </a:r>
            <a:r>
              <a:rPr lang="ja-JP" altLang="en-US" sz="1000" dirty="0" smtClean="0">
                <a:solidFill>
                  <a:prstClr val="black"/>
                </a:solidFill>
              </a:rPr>
              <a:t>以上　　 イ</a:t>
            </a:r>
            <a:r>
              <a:rPr lang="ja-JP" altLang="en-US" sz="1000" dirty="0">
                <a:solidFill>
                  <a:prstClr val="black"/>
                </a:solidFill>
              </a:rPr>
              <a:t>　悪性腫瘍</a:t>
            </a:r>
            <a:r>
              <a:rPr lang="ja-JP" altLang="en-US" sz="1000" dirty="0" smtClean="0">
                <a:solidFill>
                  <a:prstClr val="black"/>
                </a:solidFill>
              </a:rPr>
              <a:t>手術           </a:t>
            </a:r>
            <a:r>
              <a:rPr lang="en-US" altLang="ja-JP" sz="1000" dirty="0" smtClean="0">
                <a:solidFill>
                  <a:prstClr val="black"/>
                </a:solidFill>
              </a:rPr>
              <a:t>400</a:t>
            </a:r>
            <a:r>
              <a:rPr lang="ja-JP" altLang="en-US" sz="1000" dirty="0">
                <a:solidFill>
                  <a:prstClr val="black"/>
                </a:solidFill>
              </a:rPr>
              <a:t>件／年以上　</a:t>
            </a:r>
            <a:r>
              <a:rPr lang="ja-JP" altLang="en-US" sz="1000" dirty="0" smtClean="0">
                <a:solidFill>
                  <a:prstClr val="black"/>
                </a:solidFill>
              </a:rPr>
              <a:t>　 </a:t>
            </a:r>
            <a:r>
              <a:rPr lang="ja-JP" altLang="en-US" sz="1000" dirty="0">
                <a:solidFill>
                  <a:prstClr val="black"/>
                </a:solidFill>
              </a:rPr>
              <a:t>　</a:t>
            </a:r>
            <a:r>
              <a:rPr lang="ja-JP" altLang="en-US" sz="1000" dirty="0" smtClean="0">
                <a:solidFill>
                  <a:prstClr val="black"/>
                </a:solidFill>
              </a:rPr>
              <a:t>ウ</a:t>
            </a:r>
            <a:r>
              <a:rPr lang="ja-JP" altLang="en-US" sz="1000" dirty="0">
                <a:solidFill>
                  <a:prstClr val="black"/>
                </a:solidFill>
              </a:rPr>
              <a:t>　腹腔鏡</a:t>
            </a:r>
            <a:r>
              <a:rPr lang="ja-JP" altLang="en-US" sz="1000" dirty="0" smtClean="0">
                <a:solidFill>
                  <a:prstClr val="black"/>
                </a:solidFill>
              </a:rPr>
              <a:t>下手術   </a:t>
            </a:r>
            <a:r>
              <a:rPr lang="ja-JP" altLang="en-US" sz="1000" dirty="0">
                <a:solidFill>
                  <a:prstClr val="black"/>
                </a:solidFill>
              </a:rPr>
              <a:t>　　</a:t>
            </a:r>
            <a:r>
              <a:rPr lang="en-US" altLang="ja-JP" sz="1000" dirty="0">
                <a:solidFill>
                  <a:prstClr val="black"/>
                </a:solidFill>
              </a:rPr>
              <a:t>100</a:t>
            </a:r>
            <a:r>
              <a:rPr lang="ja-JP" altLang="en-US" sz="1000" dirty="0">
                <a:solidFill>
                  <a:prstClr val="black"/>
                </a:solidFill>
              </a:rPr>
              <a:t>件／年</a:t>
            </a:r>
            <a:r>
              <a:rPr lang="ja-JP" altLang="en-US" sz="1000" dirty="0" smtClean="0">
                <a:solidFill>
                  <a:prstClr val="black"/>
                </a:solidFill>
              </a:rPr>
              <a:t>以上</a:t>
            </a:r>
            <a:r>
              <a:rPr lang="ja-JP" altLang="en-US" sz="1000" dirty="0">
                <a:solidFill>
                  <a:prstClr val="black"/>
                </a:solidFill>
              </a:rPr>
              <a:t>　</a:t>
            </a:r>
            <a:endParaRPr lang="en-US" altLang="ja-JP" sz="1000" dirty="0" smtClean="0">
              <a:solidFill>
                <a:prstClr val="black"/>
              </a:solidFill>
            </a:endParaRPr>
          </a:p>
          <a:p>
            <a:r>
              <a:rPr lang="ja-JP" altLang="en-US" sz="1000" dirty="0" smtClean="0">
                <a:solidFill>
                  <a:prstClr val="black"/>
                </a:solidFill>
              </a:rPr>
              <a:t>エ</a:t>
            </a:r>
            <a:r>
              <a:rPr lang="ja-JP" altLang="en-US" sz="1000" dirty="0">
                <a:solidFill>
                  <a:prstClr val="black"/>
                </a:solidFill>
              </a:rPr>
              <a:t>　放射線治療（体外照射法）　</a:t>
            </a:r>
            <a:r>
              <a:rPr lang="en-US" altLang="ja-JP" sz="1000" dirty="0">
                <a:solidFill>
                  <a:prstClr val="black"/>
                </a:solidFill>
              </a:rPr>
              <a:t>4,000</a:t>
            </a:r>
            <a:r>
              <a:rPr lang="ja-JP" altLang="en-US" sz="1000" dirty="0">
                <a:solidFill>
                  <a:prstClr val="black"/>
                </a:solidFill>
              </a:rPr>
              <a:t>件／年</a:t>
            </a:r>
            <a:r>
              <a:rPr lang="ja-JP" altLang="en-US" sz="1000" dirty="0" smtClean="0">
                <a:solidFill>
                  <a:prstClr val="black"/>
                </a:solidFill>
              </a:rPr>
              <a:t>以上       オ</a:t>
            </a:r>
            <a:r>
              <a:rPr lang="ja-JP" altLang="en-US" sz="1000" dirty="0">
                <a:solidFill>
                  <a:prstClr val="black"/>
                </a:solidFill>
              </a:rPr>
              <a:t>　化学療法　              </a:t>
            </a:r>
            <a:r>
              <a:rPr lang="en-US" altLang="ja-JP" sz="1000" b="1" u="sng" dirty="0" smtClean="0">
                <a:solidFill>
                  <a:srgbClr val="0070C0"/>
                </a:solidFill>
              </a:rPr>
              <a:t>1,000</a:t>
            </a:r>
            <a:r>
              <a:rPr lang="ja-JP" altLang="en-US" sz="1000" b="1" u="sng" dirty="0">
                <a:solidFill>
                  <a:srgbClr val="0070C0"/>
                </a:solidFill>
              </a:rPr>
              <a:t>件／年</a:t>
            </a:r>
            <a:r>
              <a:rPr lang="ja-JP" altLang="en-US" sz="1000" b="1" u="sng" dirty="0" smtClean="0">
                <a:solidFill>
                  <a:srgbClr val="0070C0"/>
                </a:solidFill>
              </a:rPr>
              <a:t>以上  </a:t>
            </a:r>
            <a:r>
              <a:rPr lang="ja-JP" altLang="en-US" sz="1000" dirty="0" smtClean="0">
                <a:solidFill>
                  <a:srgbClr val="0070C0"/>
                </a:solidFill>
              </a:rPr>
              <a:t>　</a:t>
            </a:r>
            <a:r>
              <a:rPr lang="ja-JP" altLang="en-US" sz="1000" dirty="0" smtClean="0">
                <a:solidFill>
                  <a:prstClr val="black"/>
                </a:solidFill>
              </a:rPr>
              <a:t> 　</a:t>
            </a:r>
            <a:r>
              <a:rPr lang="ja-JP" altLang="ja-JP" sz="1000" dirty="0" smtClean="0">
                <a:solidFill>
                  <a:prstClr val="black"/>
                </a:solidFill>
              </a:rPr>
              <a:t>カ</a:t>
            </a:r>
            <a:r>
              <a:rPr lang="ja-JP" altLang="ja-JP" sz="1000" dirty="0">
                <a:solidFill>
                  <a:prstClr val="black"/>
                </a:solidFill>
              </a:rPr>
              <a:t>　分娩件数</a:t>
            </a:r>
            <a:r>
              <a:rPr lang="en-US" altLang="ja-JP" sz="1000" dirty="0">
                <a:solidFill>
                  <a:prstClr val="black"/>
                </a:solidFill>
              </a:rPr>
              <a:t>            </a:t>
            </a:r>
            <a:r>
              <a:rPr lang="en-US" altLang="ja-JP" sz="1000" dirty="0" smtClean="0">
                <a:solidFill>
                  <a:prstClr val="black"/>
                </a:solidFill>
              </a:rPr>
              <a:t>       100</a:t>
            </a:r>
            <a:r>
              <a:rPr lang="ja-JP" altLang="ja-JP" sz="1000" dirty="0">
                <a:solidFill>
                  <a:prstClr val="black"/>
                </a:solidFill>
              </a:rPr>
              <a:t>件／年以上</a:t>
            </a:r>
            <a:endParaRPr lang="ja-JP" altLang="en-US" sz="1000" dirty="0">
              <a:solidFill>
                <a:prstClr val="black"/>
              </a:solidFill>
            </a:endParaRPr>
          </a:p>
        </p:txBody>
      </p:sp>
      <p:sp>
        <p:nvSpPr>
          <p:cNvPr id="2" name="テキスト ボックス 1"/>
          <p:cNvSpPr txBox="1"/>
          <p:nvPr/>
        </p:nvSpPr>
        <p:spPr>
          <a:xfrm>
            <a:off x="110188" y="6454674"/>
            <a:ext cx="9631621" cy="369332"/>
          </a:xfrm>
          <a:prstGeom prst="rect">
            <a:avLst/>
          </a:prstGeom>
          <a:noFill/>
        </p:spPr>
        <p:txBody>
          <a:bodyPr wrap="square" rtlCol="0">
            <a:spAutoFit/>
          </a:bodyPr>
          <a:lstStyle/>
          <a:p>
            <a:r>
              <a:rPr lang="en-US" altLang="ja-JP" sz="900" dirty="0">
                <a:solidFill>
                  <a:prstClr val="black"/>
                </a:solidFill>
              </a:rPr>
              <a:t>[</a:t>
            </a:r>
            <a:r>
              <a:rPr lang="ja-JP" altLang="en-US" sz="900" dirty="0">
                <a:solidFill>
                  <a:prstClr val="black"/>
                </a:solidFill>
              </a:rPr>
              <a:t>経過措置</a:t>
            </a:r>
            <a:r>
              <a:rPr lang="en-US" altLang="ja-JP" sz="900" dirty="0">
                <a:solidFill>
                  <a:prstClr val="black"/>
                </a:solidFill>
              </a:rPr>
              <a:t>]</a:t>
            </a:r>
          </a:p>
          <a:p>
            <a:r>
              <a:rPr lang="ja-JP" altLang="en-US" sz="900" dirty="0" smtClean="0">
                <a:solidFill>
                  <a:prstClr val="black"/>
                </a:solidFill>
                <a:latin typeface="ＭＳ Ｐゴシック" panose="020B0600070205080204" pitchFamily="50" charset="-128"/>
              </a:rPr>
              <a:t>平成</a:t>
            </a:r>
            <a:r>
              <a:rPr lang="en-US" altLang="ja-JP" sz="900" dirty="0" smtClean="0">
                <a:solidFill>
                  <a:prstClr val="black"/>
                </a:solidFill>
                <a:latin typeface="ＭＳ Ｐゴシック" panose="020B0600070205080204" pitchFamily="50" charset="-128"/>
              </a:rPr>
              <a:t>28</a:t>
            </a:r>
            <a:r>
              <a:rPr lang="ja-JP" altLang="en-US" sz="900" dirty="0">
                <a:solidFill>
                  <a:prstClr val="black"/>
                </a:solidFill>
                <a:latin typeface="ＭＳ Ｐゴシック" panose="020B0600070205080204" pitchFamily="50" charset="-128"/>
              </a:rPr>
              <a:t>年１月１日に総合入院体制加算１、加算２の届出を行って</a:t>
            </a:r>
            <a:r>
              <a:rPr lang="ja-JP" altLang="en-US" sz="900" dirty="0" smtClean="0">
                <a:solidFill>
                  <a:prstClr val="black"/>
                </a:solidFill>
                <a:latin typeface="ＭＳ Ｐゴシック" panose="020B0600070205080204" pitchFamily="50" charset="-128"/>
              </a:rPr>
              <a:t>いる医療機関は</a:t>
            </a:r>
            <a:r>
              <a:rPr lang="ja-JP" altLang="en-US" sz="900" dirty="0">
                <a:solidFill>
                  <a:prstClr val="black"/>
                </a:solidFill>
                <a:latin typeface="ＭＳ Ｐゴシック" panose="020B0600070205080204" pitchFamily="50" charset="-128"/>
              </a:rPr>
              <a:t>、</a:t>
            </a:r>
            <a:r>
              <a:rPr lang="ja-JP" altLang="en-US" sz="900" dirty="0" smtClean="0">
                <a:solidFill>
                  <a:prstClr val="black"/>
                </a:solidFill>
                <a:latin typeface="ＭＳ Ｐゴシック" panose="020B0600070205080204" pitchFamily="50" charset="-128"/>
              </a:rPr>
              <a:t>平成</a:t>
            </a:r>
            <a:r>
              <a:rPr lang="en-US" altLang="ja-JP" sz="900" dirty="0" smtClean="0">
                <a:solidFill>
                  <a:prstClr val="black"/>
                </a:solidFill>
                <a:latin typeface="ＭＳ Ｐゴシック" panose="020B0600070205080204" pitchFamily="50" charset="-128"/>
              </a:rPr>
              <a:t>29</a:t>
            </a:r>
            <a:r>
              <a:rPr lang="ja-JP" altLang="en-US" sz="900" dirty="0" smtClean="0">
                <a:solidFill>
                  <a:prstClr val="black"/>
                </a:solidFill>
                <a:latin typeface="ＭＳ Ｐゴシック" panose="020B0600070205080204" pitchFamily="50" charset="-128"/>
              </a:rPr>
              <a:t>年３月</a:t>
            </a:r>
            <a:r>
              <a:rPr lang="en-US" altLang="ja-JP" sz="900" dirty="0" smtClean="0">
                <a:solidFill>
                  <a:prstClr val="black"/>
                </a:solidFill>
                <a:latin typeface="ＭＳ Ｐゴシック" panose="020B0600070205080204" pitchFamily="50" charset="-128"/>
              </a:rPr>
              <a:t>31</a:t>
            </a:r>
            <a:r>
              <a:rPr lang="ja-JP" altLang="en-US" sz="900" dirty="0" smtClean="0">
                <a:solidFill>
                  <a:prstClr val="black"/>
                </a:solidFill>
                <a:latin typeface="ＭＳ Ｐゴシック" panose="020B0600070205080204" pitchFamily="50" charset="-128"/>
              </a:rPr>
              <a:t>日</a:t>
            </a:r>
            <a:r>
              <a:rPr lang="ja-JP" altLang="en-US" sz="900" dirty="0">
                <a:solidFill>
                  <a:prstClr val="black"/>
                </a:solidFill>
                <a:latin typeface="ＭＳ Ｐゴシック" panose="020B0600070205080204" pitchFamily="50" charset="-128"/>
              </a:rPr>
              <a:t>までの間、それぞれ総合入院体制加算１、加算３の基準を満たしているものとする。</a:t>
            </a:r>
          </a:p>
        </p:txBody>
      </p:sp>
      <p:sp>
        <p:nvSpPr>
          <p:cNvPr id="12" name="Rectangle 36"/>
          <p:cNvSpPr>
            <a:spLocks noChangeArrowheads="1"/>
          </p:cNvSpPr>
          <p:nvPr/>
        </p:nvSpPr>
        <p:spPr bwMode="auto">
          <a:xfrm>
            <a:off x="103856" y="704111"/>
            <a:ext cx="5336007"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（７）総合</a:t>
            </a:r>
            <a:r>
              <a:rPr lang="ja-JP" altLang="en-US" sz="2000" dirty="0">
                <a:solidFill>
                  <a:prstClr val="black"/>
                </a:solidFill>
              </a:rPr>
              <a:t>入院体制加算の実績要件等の見直し</a:t>
            </a:r>
          </a:p>
        </p:txBody>
      </p:sp>
      <p:sp>
        <p:nvSpPr>
          <p:cNvPr id="15"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11"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169</a:t>
            </a:fld>
            <a:endParaRPr lang="ja-JP" altLang="en-US" dirty="0">
              <a:solidFill>
                <a:prstClr val="black"/>
              </a:solidFill>
            </a:endParaRPr>
          </a:p>
        </p:txBody>
      </p:sp>
      <p:sp>
        <p:nvSpPr>
          <p:cNvPr id="14" name="テキスト ボックス 13"/>
          <p:cNvSpPr txBox="1"/>
          <p:nvPr/>
        </p:nvSpPr>
        <p:spPr>
          <a:xfrm>
            <a:off x="5528365" y="748194"/>
            <a:ext cx="266499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69</a:t>
            </a:r>
            <a:r>
              <a:rPr lang="ja-JP" altLang="en-US" sz="1100" dirty="0" smtClean="0">
                <a:solidFill>
                  <a:srgbClr val="002060"/>
                </a:solidFill>
                <a:latin typeface="ＭＳ Ｐゴシック" panose="020B0600070205080204" pitchFamily="50" charset="-128"/>
              </a:rPr>
              <a:t>　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84</a:t>
            </a:r>
            <a:r>
              <a:rPr lang="ja-JP" altLang="en-US" sz="1100" dirty="0" smtClean="0">
                <a:solidFill>
                  <a:srgbClr val="002060"/>
                </a:solidFill>
                <a:latin typeface="ＭＳ Ｐゴシック" panose="020B0600070205080204" pitchFamily="50" charset="-128"/>
              </a:rPr>
              <a:t>　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643</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696-700</a:t>
            </a:r>
            <a:endParaRPr lang="ja-JP" altLang="en-US" sz="1100" dirty="0">
              <a:solidFill>
                <a:srgbClr val="002060"/>
              </a:solidFill>
              <a:latin typeface="ＭＳ Ｐゴシック" panose="020B0600070205080204" pitchFamily="50" charset="-128"/>
            </a:endParaRPr>
          </a:p>
        </p:txBody>
      </p:sp>
      <p:sp>
        <p:nvSpPr>
          <p:cNvPr id="16" name="テキスト ボックス 15"/>
          <p:cNvSpPr txBox="1"/>
          <p:nvPr/>
        </p:nvSpPr>
        <p:spPr>
          <a:xfrm>
            <a:off x="8993422" y="6426818"/>
            <a:ext cx="654650" cy="369332"/>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900" dirty="0" smtClean="0">
                <a:solidFill>
                  <a:srgbClr val="002060"/>
                </a:solidFill>
                <a:latin typeface="ＭＳ Ｐゴシック" panose="020B0600070205080204" pitchFamily="50" charset="-128"/>
              </a:rPr>
              <a:t>施告</a:t>
            </a:r>
            <a:r>
              <a:rPr lang="ja-JP" altLang="en-US" sz="900" dirty="0" err="1" smtClean="0">
                <a:solidFill>
                  <a:srgbClr val="002060"/>
                </a:solidFill>
                <a:latin typeface="ＭＳ Ｐゴシック" panose="020B0600070205080204" pitchFamily="50" charset="-128"/>
              </a:rPr>
              <a:t>ｐ</a:t>
            </a:r>
            <a:r>
              <a:rPr lang="en-US" altLang="ja-JP" sz="900" dirty="0" smtClean="0">
                <a:solidFill>
                  <a:srgbClr val="002060"/>
                </a:solidFill>
                <a:latin typeface="ＭＳ Ｐゴシック" panose="020B0600070205080204" pitchFamily="50" charset="-128"/>
              </a:rPr>
              <a:t>663</a:t>
            </a:r>
          </a:p>
          <a:p>
            <a:pPr>
              <a:defRPr/>
            </a:pPr>
            <a:r>
              <a:rPr lang="ja-JP" altLang="en-US" sz="900" dirty="0" smtClean="0">
                <a:solidFill>
                  <a:srgbClr val="002060"/>
                </a:solidFill>
                <a:latin typeface="ＭＳ Ｐゴシック" panose="020B0600070205080204" pitchFamily="50" charset="-128"/>
              </a:rPr>
              <a:t>施通</a:t>
            </a:r>
            <a:r>
              <a:rPr lang="ja-JP" altLang="en-US" sz="900" dirty="0" err="1" smtClean="0">
                <a:solidFill>
                  <a:srgbClr val="002060"/>
                </a:solidFill>
                <a:latin typeface="ＭＳ Ｐゴシック" panose="020B0600070205080204" pitchFamily="50" charset="-128"/>
              </a:rPr>
              <a:t>ｐ</a:t>
            </a:r>
            <a:r>
              <a:rPr lang="en-US" altLang="ja-JP" sz="900" dirty="0" smtClean="0">
                <a:solidFill>
                  <a:srgbClr val="002060"/>
                </a:solidFill>
                <a:latin typeface="ＭＳ Ｐゴシック" panose="020B0600070205080204" pitchFamily="50" charset="-128"/>
              </a:rPr>
              <a:t>677</a:t>
            </a:r>
            <a:endParaRPr lang="ja-JP" altLang="en-US" sz="9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22960816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Text Box 2"/>
          <p:cNvSpPr txBox="1">
            <a:spLocks noChangeArrowheads="1"/>
          </p:cNvSpPr>
          <p:nvPr/>
        </p:nvSpPr>
        <p:spPr bwMode="auto">
          <a:xfrm>
            <a:off x="507339" y="2565781"/>
            <a:ext cx="9126934" cy="709613"/>
          </a:xfrm>
          <a:prstGeom prst="rect">
            <a:avLst/>
          </a:prstGeom>
          <a:solidFill>
            <a:srgbClr val="92D050"/>
          </a:solidFill>
          <a:ln w="12700">
            <a:solidFill>
              <a:schemeClr val="tx1"/>
            </a:solidFill>
            <a:miter lim="800000"/>
            <a:headEnd/>
            <a:tailEnd/>
          </a:ln>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algn="ctr" eaLnBrk="1" fontAlgn="base" hangingPunct="1">
              <a:spcBef>
                <a:spcPct val="0"/>
              </a:spcBef>
              <a:spcAft>
                <a:spcPct val="0"/>
              </a:spcAft>
              <a:buFontTx/>
              <a:buNone/>
            </a:pPr>
            <a:r>
              <a:rPr lang="ja-JP" altLang="en-US" sz="4000" dirty="0" smtClean="0">
                <a:solidFill>
                  <a:srgbClr val="000000"/>
                </a:solidFill>
                <a:latin typeface="ＭＳ Ｐゴシック" pitchFamily="50" charset="-128"/>
              </a:rPr>
              <a:t>改定率決定までの主な流れ</a:t>
            </a:r>
            <a:endParaRPr lang="en-US" altLang="ja-JP" sz="4000" dirty="0" smtClean="0">
              <a:solidFill>
                <a:srgbClr val="000000"/>
              </a:solidFill>
              <a:latin typeface="ＭＳ Ｐゴシック" pitchFamily="50" charset="-128"/>
            </a:endParaRPr>
          </a:p>
        </p:txBody>
      </p:sp>
      <p:sp>
        <p:nvSpPr>
          <p:cNvPr id="3"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17</a:t>
            </a:fld>
            <a:endParaRPr lang="ja-JP" altLang="en-US" dirty="0">
              <a:solidFill>
                <a:prstClr val="black"/>
              </a:solidFill>
            </a:endParaRPr>
          </a:p>
        </p:txBody>
      </p:sp>
    </p:spTree>
    <p:extLst>
      <p:ext uri="{BB962C8B-B14F-4D97-AF65-F5344CB8AC3E}">
        <p14:creationId xmlns:p14="http://schemas.microsoft.com/office/powerpoint/2010/main" val="720363925"/>
      </p:ext>
    </p:extLst>
  </p:cSld>
  <p:clrMapOvr>
    <a:masterClrMapping/>
  </p:clrMapOvr>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197644" y="854936"/>
            <a:ext cx="9507360" cy="1709968"/>
          </a:xfrm>
          <a:prstGeom prst="rect">
            <a:avLst/>
          </a:prstGeom>
          <a:solidFill>
            <a:srgbClr val="FFFFAF">
              <a:alpha val="49804"/>
            </a:srgbClr>
          </a:solid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2000" dirty="0">
              <a:solidFill>
                <a:prstClr val="black"/>
              </a:solidFill>
              <a:latin typeface="ＭＳ Ｐゴシック" panose="020B0600070205080204" pitchFamily="50" charset="-128"/>
            </a:endParaRPr>
          </a:p>
          <a:p>
            <a:pPr marL="342900" indent="-342900">
              <a:buFont typeface="Wingdings" panose="05000000000000000000" pitchFamily="2" charset="2"/>
              <a:buChar char="Ø"/>
              <a:defRPr/>
            </a:pPr>
            <a:r>
              <a:rPr lang="ja-JP" altLang="en-US" sz="2000" dirty="0" smtClean="0">
                <a:solidFill>
                  <a:prstClr val="black"/>
                </a:solidFill>
                <a:latin typeface="ＭＳ Ｐゴシック" panose="020B0600070205080204" pitchFamily="50" charset="-128"/>
              </a:rPr>
              <a:t>　地域包括ケア病棟入院料（入院医療管理料を含む）の包括範囲から、手術、麻酔に係る費用を除外する</a:t>
            </a:r>
            <a:r>
              <a:rPr lang="en-US" altLang="ja-JP" sz="2000" dirty="0" smtClean="0">
                <a:solidFill>
                  <a:prstClr val="black"/>
                </a:solidFill>
                <a:latin typeface="ＭＳ Ｐゴシック" panose="020B0600070205080204" pitchFamily="50" charset="-128"/>
              </a:rPr>
              <a:t>〔</a:t>
            </a:r>
            <a:r>
              <a:rPr lang="ja-JP" altLang="en-US" sz="2000" dirty="0" smtClean="0">
                <a:solidFill>
                  <a:prstClr val="black"/>
                </a:solidFill>
                <a:latin typeface="ＭＳ Ｐゴシック" panose="020B0600070205080204" pitchFamily="50" charset="-128"/>
              </a:rPr>
              <a:t>点数は変更なし</a:t>
            </a:r>
            <a:r>
              <a:rPr lang="en-US" altLang="ja-JP" sz="2000" dirty="0" smtClean="0">
                <a:solidFill>
                  <a:prstClr val="black"/>
                </a:solidFill>
                <a:latin typeface="ＭＳ Ｐゴシック" panose="020B0600070205080204" pitchFamily="50" charset="-128"/>
              </a:rPr>
              <a:t>〕</a:t>
            </a:r>
            <a:endParaRPr lang="en-US" altLang="ja-JP" sz="1400" dirty="0" smtClean="0">
              <a:solidFill>
                <a:prstClr val="black"/>
              </a:solidFill>
              <a:latin typeface="ＭＳ Ｐゴシック" panose="020B0600070205080204" pitchFamily="50" charset="-128"/>
            </a:endParaRPr>
          </a:p>
          <a:p>
            <a:pPr marL="342900" indent="-342900">
              <a:buFont typeface="Wingdings" panose="05000000000000000000" pitchFamily="2" charset="2"/>
              <a:buChar char="Ø"/>
              <a:defRPr/>
            </a:pPr>
            <a:r>
              <a:rPr lang="ja-JP" altLang="en-US" sz="2000" dirty="0" smtClean="0">
                <a:solidFill>
                  <a:prstClr val="black"/>
                </a:solidFill>
                <a:latin typeface="ＭＳ Ｐゴシック" panose="020B0600070205080204" pitchFamily="50" charset="-128"/>
              </a:rPr>
              <a:t>　集中治療室等を持つ病院や許可病床数５００床以上病院では、地域包括ケア病棟入院料の届出は</a:t>
            </a:r>
            <a:r>
              <a:rPr lang="ja-JP" altLang="en-US" sz="2000" dirty="0">
                <a:solidFill>
                  <a:prstClr val="black"/>
                </a:solidFill>
                <a:latin typeface="ＭＳ Ｐゴシック" panose="020B0600070205080204" pitchFamily="50" charset="-128"/>
              </a:rPr>
              <a:t>１</a:t>
            </a:r>
            <a:r>
              <a:rPr lang="ja-JP" altLang="en-US" sz="2000" dirty="0" smtClean="0">
                <a:solidFill>
                  <a:prstClr val="black"/>
                </a:solidFill>
                <a:latin typeface="ＭＳ Ｐゴシック" panose="020B0600070205080204" pitchFamily="50" charset="-128"/>
              </a:rPr>
              <a:t>病棟に限る</a:t>
            </a:r>
            <a:r>
              <a:rPr lang="en-US" altLang="ja-JP" sz="1600" dirty="0" smtClean="0">
                <a:solidFill>
                  <a:prstClr val="black"/>
                </a:solidFill>
                <a:latin typeface="ＭＳ Ｐゴシック" panose="020B0600070205080204" pitchFamily="50" charset="-128"/>
              </a:rPr>
              <a:t>〔</a:t>
            </a:r>
            <a:r>
              <a:rPr lang="ja-JP" altLang="en-US" sz="1600" dirty="0" smtClean="0">
                <a:solidFill>
                  <a:prstClr val="black"/>
                </a:solidFill>
                <a:latin typeface="ＭＳ Ｐゴシック" panose="020B0600070205080204" pitchFamily="50" charset="-128"/>
              </a:rPr>
              <a:t>平成２８年１月１日時点で届け出た病棟等はこの限りではない</a:t>
            </a:r>
            <a:r>
              <a:rPr lang="en-US" altLang="ja-JP" sz="1600" dirty="0" smtClean="0">
                <a:solidFill>
                  <a:prstClr val="black"/>
                </a:solidFill>
                <a:latin typeface="ＭＳ Ｐゴシック" panose="020B0600070205080204" pitchFamily="50" charset="-128"/>
              </a:rPr>
              <a:t>〕</a:t>
            </a:r>
            <a:endParaRPr lang="en-US" altLang="ja-JP" sz="1600" dirty="0">
              <a:solidFill>
                <a:prstClr val="black"/>
              </a:solidFill>
              <a:latin typeface="ＭＳ Ｐゴシック" panose="020B0600070205080204" pitchFamily="50" charset="-128"/>
            </a:endParaRPr>
          </a:p>
        </p:txBody>
      </p:sp>
      <p:sp>
        <p:nvSpPr>
          <p:cNvPr id="26" name="Rectangle 36"/>
          <p:cNvSpPr>
            <a:spLocks noChangeArrowheads="1"/>
          </p:cNvSpPr>
          <p:nvPr/>
        </p:nvSpPr>
        <p:spPr bwMode="auto">
          <a:xfrm>
            <a:off x="197679" y="718415"/>
            <a:ext cx="4774543"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（８）地域包括ケア病棟入院料の見直し</a:t>
            </a:r>
            <a:endParaRPr lang="ja-JP" altLang="en-US" sz="2000" dirty="0">
              <a:solidFill>
                <a:prstClr val="black"/>
              </a:solidFill>
            </a:endParaRPr>
          </a:p>
        </p:txBody>
      </p:sp>
      <p:sp>
        <p:nvSpPr>
          <p:cNvPr id="13" name="Rectangle 37"/>
          <p:cNvSpPr>
            <a:spLocks noChangeArrowheads="1"/>
          </p:cNvSpPr>
          <p:nvPr/>
        </p:nvSpPr>
        <p:spPr bwMode="auto">
          <a:xfrm>
            <a:off x="218507" y="2767131"/>
            <a:ext cx="9507360" cy="3825388"/>
          </a:xfrm>
          <a:prstGeom prst="rect">
            <a:avLst/>
          </a:prstGeom>
          <a:solidFill>
            <a:srgbClr val="FFFFAF">
              <a:alpha val="49804"/>
            </a:srgbClr>
          </a:solidFill>
          <a:ln w="9525">
            <a:solidFill>
              <a:schemeClr val="tx1"/>
            </a:solidFill>
            <a:miter lim="800000"/>
            <a:headEnd/>
            <a:tailEnd/>
          </a:ln>
        </p:spPr>
        <p:txBody>
          <a:bodyPr/>
          <a:lstStyle/>
          <a:p>
            <a:pPr marL="285750" indent="-285750">
              <a:buFont typeface="Arial" panose="020B0604020202020204" pitchFamily="34" charset="0"/>
              <a:buChar char="•"/>
              <a:defRPr/>
            </a:pPr>
            <a:endParaRPr lang="en-US" altLang="ja-JP" sz="1000" b="1" dirty="0">
              <a:solidFill>
                <a:srgbClr val="0070C0"/>
              </a:solidFill>
            </a:endParaRPr>
          </a:p>
          <a:p>
            <a:pPr marL="285750" indent="-285750">
              <a:buFont typeface="Wingdings" panose="05000000000000000000" pitchFamily="2" charset="2"/>
              <a:buChar char="Ø"/>
            </a:pPr>
            <a:r>
              <a:rPr lang="ja-JP" altLang="en-US" dirty="0" smtClean="0">
                <a:solidFill>
                  <a:prstClr val="black"/>
                </a:solidFill>
                <a:latin typeface="ＭＳ Ｐゴシック" panose="020B0600070205080204" pitchFamily="50" charset="-128"/>
              </a:rPr>
              <a:t>　医療療養病床を有効に活用する観点から、療養病棟入院基本料１と同様に入院基本料２においても医療区分２・３の患者の受入を要件とする</a:t>
            </a:r>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285750" indent="-285750">
              <a:buFont typeface="Wingdings" panose="05000000000000000000" pitchFamily="2" charset="2"/>
              <a:buChar char="Ø"/>
            </a:pPr>
            <a:endParaRPr lang="en-US" altLang="ja-JP"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285750" indent="-285750">
              <a:buFont typeface="Wingdings" panose="05000000000000000000" pitchFamily="2" charset="2"/>
              <a:buChar char="Ø"/>
            </a:pPr>
            <a:endParaRPr lang="en-US" altLang="ja-JP"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defRPr/>
            </a:pPr>
            <a:endParaRPr lang="en-US" altLang="ja-JP" sz="2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defRPr/>
            </a:pPr>
            <a:endParaRPr lang="en-US" altLang="ja-JP" sz="900" dirty="0" smtClean="0">
              <a:solidFill>
                <a:prstClr val="black"/>
              </a:solidFill>
              <a:latin typeface="ＭＳ Ｐゴシック" panose="020B0600070205080204" pitchFamily="50" charset="-128"/>
            </a:endParaRPr>
          </a:p>
          <a:p>
            <a:pPr marL="92075"/>
            <a:r>
              <a:rPr lang="en-US" altLang="ja-JP" sz="900" dirty="0">
                <a:solidFill>
                  <a:prstClr val="black"/>
                </a:solidFill>
              </a:rPr>
              <a:t>[</a:t>
            </a:r>
            <a:r>
              <a:rPr lang="ja-JP" altLang="en-US" sz="900" dirty="0">
                <a:solidFill>
                  <a:prstClr val="black"/>
                </a:solidFill>
              </a:rPr>
              <a:t>経過措置</a:t>
            </a:r>
            <a:r>
              <a:rPr lang="en-US" altLang="ja-JP" sz="900" dirty="0">
                <a:solidFill>
                  <a:prstClr val="black"/>
                </a:solidFill>
              </a:rPr>
              <a:t>]</a:t>
            </a:r>
          </a:p>
          <a:p>
            <a:pPr marL="92075"/>
            <a:r>
              <a:rPr lang="ja-JP" altLang="en-US" sz="900" dirty="0">
                <a:solidFill>
                  <a:prstClr val="black"/>
                </a:solidFill>
              </a:rPr>
              <a:t>平成</a:t>
            </a:r>
            <a:r>
              <a:rPr lang="en-US" altLang="ja-JP" sz="900" dirty="0">
                <a:solidFill>
                  <a:prstClr val="black"/>
                </a:solidFill>
              </a:rPr>
              <a:t>28</a:t>
            </a:r>
            <a:r>
              <a:rPr lang="ja-JP" altLang="en-US" sz="900" dirty="0" smtClean="0">
                <a:solidFill>
                  <a:prstClr val="black"/>
                </a:solidFill>
              </a:rPr>
              <a:t>年</a:t>
            </a:r>
            <a:r>
              <a:rPr lang="en-US" altLang="ja-JP" sz="900" dirty="0" smtClean="0">
                <a:solidFill>
                  <a:prstClr val="black"/>
                </a:solidFill>
              </a:rPr>
              <a:t>3</a:t>
            </a:r>
            <a:r>
              <a:rPr lang="ja-JP" altLang="en-US" sz="900" dirty="0" smtClean="0">
                <a:solidFill>
                  <a:prstClr val="black"/>
                </a:solidFill>
              </a:rPr>
              <a:t>月</a:t>
            </a:r>
            <a:r>
              <a:rPr lang="en-US" altLang="ja-JP" sz="900" dirty="0">
                <a:solidFill>
                  <a:prstClr val="black"/>
                </a:solidFill>
              </a:rPr>
              <a:t>31</a:t>
            </a:r>
            <a:r>
              <a:rPr lang="ja-JP" altLang="en-US" sz="900" dirty="0">
                <a:solidFill>
                  <a:prstClr val="black"/>
                </a:solidFill>
              </a:rPr>
              <a:t>日</a:t>
            </a:r>
            <a:r>
              <a:rPr lang="ja-JP" altLang="en-US" sz="900" dirty="0" smtClean="0">
                <a:solidFill>
                  <a:prstClr val="black"/>
                </a:solidFill>
              </a:rPr>
              <a:t>に療養病棟入院基本料２の</a:t>
            </a:r>
            <a:r>
              <a:rPr lang="ja-JP" altLang="en-US" sz="900" dirty="0">
                <a:solidFill>
                  <a:prstClr val="black"/>
                </a:solidFill>
              </a:rPr>
              <a:t>届出を行っている病棟については、平成</a:t>
            </a:r>
            <a:r>
              <a:rPr lang="en-US" altLang="ja-JP" sz="900" dirty="0">
                <a:solidFill>
                  <a:prstClr val="black"/>
                </a:solidFill>
              </a:rPr>
              <a:t>28</a:t>
            </a:r>
            <a:r>
              <a:rPr lang="ja-JP" altLang="en-US" sz="900" dirty="0" smtClean="0">
                <a:solidFill>
                  <a:prstClr val="black"/>
                </a:solidFill>
              </a:rPr>
              <a:t>年</a:t>
            </a:r>
            <a:r>
              <a:rPr lang="en-US" altLang="ja-JP" sz="900" dirty="0" smtClean="0">
                <a:solidFill>
                  <a:prstClr val="black"/>
                </a:solidFill>
              </a:rPr>
              <a:t>9</a:t>
            </a:r>
            <a:r>
              <a:rPr lang="ja-JP" altLang="en-US" sz="900" dirty="0" smtClean="0">
                <a:solidFill>
                  <a:prstClr val="black"/>
                </a:solidFill>
              </a:rPr>
              <a:t>月</a:t>
            </a:r>
            <a:r>
              <a:rPr lang="en-US" altLang="ja-JP" sz="900" dirty="0">
                <a:solidFill>
                  <a:prstClr val="black"/>
                </a:solidFill>
              </a:rPr>
              <a:t>30</a:t>
            </a:r>
            <a:r>
              <a:rPr lang="ja-JP" altLang="en-US" sz="900" dirty="0">
                <a:solidFill>
                  <a:prstClr val="black"/>
                </a:solidFill>
              </a:rPr>
              <a:t>日までの間、上記の基準を満たしているものとする</a:t>
            </a:r>
            <a:r>
              <a:rPr lang="ja-JP" altLang="en-US" sz="900" dirty="0" smtClean="0">
                <a:solidFill>
                  <a:prstClr val="black"/>
                </a:solidFill>
              </a:rPr>
              <a:t>。</a:t>
            </a:r>
            <a:endParaRPr lang="en-US" altLang="ja-JP" dirty="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dirty="0" smtClean="0">
                <a:solidFill>
                  <a:prstClr val="black"/>
                </a:solidFill>
                <a:latin typeface="ＭＳ Ｐゴシック" panose="020B0600070205080204" pitchFamily="50" charset="-128"/>
              </a:rPr>
              <a:t>ただし、医療区分２・３の患者の割合又は、看護職員の配置基準（２５対１）のみを満たさない病棟が、以下の基準を満たしている場合には、平成３０年３月末日までに限り、所定点数の</a:t>
            </a:r>
            <a:endParaRPr lang="en-US" altLang="ja-JP" dirty="0" smtClean="0">
              <a:solidFill>
                <a:prstClr val="black"/>
              </a:solidFill>
              <a:latin typeface="ＭＳ Ｐゴシック" panose="020B0600070205080204" pitchFamily="50" charset="-128"/>
            </a:endParaRPr>
          </a:p>
          <a:p>
            <a:pPr>
              <a:defRPr/>
            </a:pPr>
            <a:r>
              <a:rPr lang="ja-JP" altLang="en-US" dirty="0" smtClean="0">
                <a:solidFill>
                  <a:prstClr val="black"/>
                </a:solidFill>
                <a:latin typeface="ＭＳ Ｐゴシック" panose="020B0600070205080204" pitchFamily="50" charset="-128"/>
              </a:rPr>
              <a:t>　　９５／１００を算定できる</a:t>
            </a:r>
            <a:endParaRPr lang="en-US" altLang="ja-JP" dirty="0" smtClean="0">
              <a:solidFill>
                <a:prstClr val="black"/>
              </a:solidFill>
              <a:latin typeface="ＭＳ Ｐゴシック" panose="020B0600070205080204" pitchFamily="50" charset="-128"/>
            </a:endParaRPr>
          </a:p>
          <a:p>
            <a:pPr>
              <a:defRPr/>
            </a:pPr>
            <a:endParaRPr lang="en-US" altLang="ja-JP" sz="400" dirty="0" smtClean="0">
              <a:solidFill>
                <a:prstClr val="black"/>
              </a:solidFill>
              <a:latin typeface="ＭＳ Ｐゴシック" panose="020B0600070205080204" pitchFamily="50" charset="-128"/>
            </a:endParaRPr>
          </a:p>
          <a:p>
            <a:pPr marL="530225" indent="-452438"/>
            <a:r>
              <a:rPr lang="ja-JP" altLang="en-US" sz="1400" dirty="0" smtClean="0">
                <a:solidFill>
                  <a:prstClr val="black"/>
                </a:solidFill>
                <a:latin typeface="ＭＳ Ｐゴシック" panose="020B0600070205080204" pitchFamily="50" charset="-128"/>
              </a:rPr>
              <a:t>　　①　</a:t>
            </a:r>
            <a:r>
              <a:rPr lang="ja-JP" altLang="en-US" sz="1400" dirty="0" smtClean="0">
                <a:solidFill>
                  <a:prstClr val="black"/>
                </a:solidFill>
                <a:latin typeface="ＭＳ Ｐゴシック"/>
              </a:rPr>
              <a:t>療養</a:t>
            </a:r>
            <a:r>
              <a:rPr lang="ja-JP" altLang="en-US" sz="1400" dirty="0">
                <a:solidFill>
                  <a:prstClr val="black"/>
                </a:solidFill>
                <a:latin typeface="ＭＳ Ｐゴシック"/>
              </a:rPr>
              <a:t>病棟入院基本料２の施設基準のうち、「看護職員</a:t>
            </a:r>
            <a:r>
              <a:rPr lang="en-US" altLang="ja-JP" sz="1400" dirty="0">
                <a:solidFill>
                  <a:prstClr val="black"/>
                </a:solidFill>
                <a:latin typeface="ＭＳ Ｐゴシック"/>
              </a:rPr>
              <a:t>25</a:t>
            </a:r>
            <a:r>
              <a:rPr lang="ja-JP" altLang="en-US" sz="1400" dirty="0">
                <a:solidFill>
                  <a:prstClr val="black"/>
                </a:solidFill>
                <a:latin typeface="ＭＳ Ｐゴシック"/>
              </a:rPr>
              <a:t>対１」を「看護職員</a:t>
            </a:r>
            <a:r>
              <a:rPr lang="en-US" altLang="ja-JP" sz="1400" dirty="0">
                <a:solidFill>
                  <a:prstClr val="black"/>
                </a:solidFill>
                <a:latin typeface="ＭＳ Ｐゴシック"/>
              </a:rPr>
              <a:t>30</a:t>
            </a:r>
            <a:r>
              <a:rPr lang="ja-JP" altLang="en-US" sz="1400" dirty="0">
                <a:solidFill>
                  <a:prstClr val="black"/>
                </a:solidFill>
                <a:latin typeface="ＭＳ Ｐゴシック"/>
              </a:rPr>
              <a:t>対１」に読み替えたものを満たす</a:t>
            </a:r>
            <a:r>
              <a:rPr lang="ja-JP" altLang="en-US" sz="1400" dirty="0" smtClean="0">
                <a:solidFill>
                  <a:prstClr val="black"/>
                </a:solidFill>
                <a:latin typeface="ＭＳ Ｐゴシック"/>
              </a:rPr>
              <a:t>こと</a:t>
            </a:r>
            <a:endParaRPr lang="en-US" altLang="ja-JP" sz="1400" dirty="0">
              <a:solidFill>
                <a:prstClr val="black"/>
              </a:solidFill>
              <a:latin typeface="ＭＳ Ｐゴシック"/>
            </a:endParaRPr>
          </a:p>
          <a:p>
            <a:pPr marL="530225" indent="-452438"/>
            <a:r>
              <a:rPr lang="ja-JP" altLang="en-US" sz="1400" dirty="0" smtClean="0">
                <a:solidFill>
                  <a:prstClr val="black"/>
                </a:solidFill>
                <a:latin typeface="ＭＳ Ｐゴシック"/>
              </a:rPr>
              <a:t>　　②　平成</a:t>
            </a:r>
            <a:r>
              <a:rPr lang="en-US" altLang="ja-JP" sz="1400" dirty="0">
                <a:solidFill>
                  <a:prstClr val="black"/>
                </a:solidFill>
                <a:latin typeface="ＭＳ Ｐゴシック"/>
              </a:rPr>
              <a:t>28</a:t>
            </a:r>
            <a:r>
              <a:rPr lang="ja-JP" altLang="en-US" sz="1400" dirty="0">
                <a:solidFill>
                  <a:prstClr val="black"/>
                </a:solidFill>
                <a:latin typeface="ＭＳ Ｐゴシック"/>
              </a:rPr>
              <a:t>年</a:t>
            </a:r>
            <a:r>
              <a:rPr lang="en-US" altLang="ja-JP" sz="1400" dirty="0">
                <a:solidFill>
                  <a:prstClr val="black"/>
                </a:solidFill>
                <a:latin typeface="ＭＳ Ｐゴシック"/>
              </a:rPr>
              <a:t>3</a:t>
            </a:r>
            <a:r>
              <a:rPr lang="ja-JP" altLang="en-US" sz="1400" dirty="0">
                <a:solidFill>
                  <a:prstClr val="black"/>
                </a:solidFill>
                <a:latin typeface="ＭＳ Ｐゴシック"/>
              </a:rPr>
              <a:t>月</a:t>
            </a:r>
            <a:r>
              <a:rPr lang="en-US" altLang="ja-JP" sz="1400" dirty="0">
                <a:solidFill>
                  <a:prstClr val="black"/>
                </a:solidFill>
                <a:latin typeface="ＭＳ Ｐゴシック"/>
              </a:rPr>
              <a:t>31</a:t>
            </a:r>
            <a:r>
              <a:rPr lang="ja-JP" altLang="en-US" sz="1400" dirty="0">
                <a:solidFill>
                  <a:prstClr val="black"/>
                </a:solidFill>
                <a:latin typeface="ＭＳ Ｐゴシック"/>
              </a:rPr>
              <a:t>日時点で６か月以上療養病棟入院基本料１又は２を届け出ていた病棟である</a:t>
            </a:r>
            <a:r>
              <a:rPr lang="ja-JP" altLang="en-US" sz="1400" dirty="0" smtClean="0">
                <a:solidFill>
                  <a:prstClr val="black"/>
                </a:solidFill>
                <a:latin typeface="ＭＳ Ｐゴシック"/>
              </a:rPr>
              <a:t>こと</a:t>
            </a:r>
            <a:endParaRPr lang="en-US" altLang="ja-JP" sz="1400" dirty="0">
              <a:solidFill>
                <a:prstClr val="black"/>
              </a:solidFill>
              <a:latin typeface="ＭＳ Ｐゴシック"/>
            </a:endParaRPr>
          </a:p>
        </p:txBody>
      </p:sp>
      <p:sp>
        <p:nvSpPr>
          <p:cNvPr id="15" name="Rectangle 36"/>
          <p:cNvSpPr>
            <a:spLocks noChangeArrowheads="1"/>
          </p:cNvSpPr>
          <p:nvPr/>
        </p:nvSpPr>
        <p:spPr bwMode="auto">
          <a:xfrm>
            <a:off x="213524" y="2606029"/>
            <a:ext cx="8731375"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a:t>
            </a:r>
            <a:r>
              <a:rPr lang="ja-JP" altLang="en-US" sz="2000" dirty="0">
                <a:solidFill>
                  <a:prstClr val="black"/>
                </a:solidFill>
              </a:rPr>
              <a:t>９</a:t>
            </a:r>
            <a:r>
              <a:rPr lang="ja-JP" altLang="en-US" sz="2000" dirty="0" smtClean="0">
                <a:solidFill>
                  <a:prstClr val="black"/>
                </a:solidFill>
              </a:rPr>
              <a:t>）療養病棟入院基本料</a:t>
            </a:r>
            <a:r>
              <a:rPr lang="ja-JP" altLang="en-US" sz="2000" dirty="0">
                <a:solidFill>
                  <a:prstClr val="black"/>
                </a:solidFill>
              </a:rPr>
              <a:t>２</a:t>
            </a:r>
            <a:r>
              <a:rPr lang="ja-JP" altLang="en-US" sz="2000" dirty="0" smtClean="0">
                <a:solidFill>
                  <a:prstClr val="black"/>
                </a:solidFill>
              </a:rPr>
              <a:t>における医療区分の高い患者の割合に応じた評価</a:t>
            </a:r>
            <a:endParaRPr lang="ja-JP" altLang="en-US" sz="2000" dirty="0">
              <a:solidFill>
                <a:prstClr val="black"/>
              </a:solidFill>
            </a:endParaRPr>
          </a:p>
        </p:txBody>
      </p:sp>
      <p:graphicFrame>
        <p:nvGraphicFramePr>
          <p:cNvPr id="9" name="表 8"/>
          <p:cNvGraphicFramePr>
            <a:graphicFrameLocks noGrp="1"/>
          </p:cNvGraphicFramePr>
          <p:nvPr>
            <p:extLst/>
          </p:nvPr>
        </p:nvGraphicFramePr>
        <p:xfrm>
          <a:off x="448649" y="3715703"/>
          <a:ext cx="4211363" cy="1137920"/>
        </p:xfrm>
        <a:graphic>
          <a:graphicData uri="http://schemas.openxmlformats.org/drawingml/2006/table">
            <a:tbl>
              <a:tblPr firstRow="1" bandRow="1">
                <a:tableStyleId>{FABFCF23-3B69-468F-B69F-88F6DE6A72F2}</a:tableStyleId>
              </a:tblPr>
              <a:tblGrid>
                <a:gridCol w="4211363"/>
              </a:tblGrid>
              <a:tr h="216024">
                <a:tc>
                  <a:txBody>
                    <a:bodyPr/>
                    <a:lstStyle/>
                    <a:p>
                      <a:pPr algn="ctr">
                        <a:lnSpc>
                          <a:spcPts val="1600"/>
                        </a:lnSpc>
                      </a:pPr>
                      <a:r>
                        <a:rPr kumimoji="1" lang="ja-JP" altLang="en-US" sz="1600" dirty="0" smtClean="0"/>
                        <a:t>現行（療養病棟入院基本料）</a:t>
                      </a:r>
                      <a:endParaRPr kumimoji="1" lang="ja-JP" altLang="en-US" sz="1600" u="none" dirty="0">
                        <a:solidFill>
                          <a:schemeClr val="bg1"/>
                        </a:solidFill>
                      </a:endParaRPr>
                    </a:p>
                  </a:txBody>
                  <a:tcPr marL="99060" marR="99060" anchor="ctr"/>
                </a:tc>
              </a:tr>
              <a:tr h="237106">
                <a:tc>
                  <a:txBody>
                    <a:bodyPr/>
                    <a:lstStyle/>
                    <a:p>
                      <a:pPr algn="l">
                        <a:lnSpc>
                          <a:spcPts val="1300"/>
                        </a:lnSpc>
                      </a:pPr>
                      <a:r>
                        <a:rPr kumimoji="1" lang="en-US" altLang="ja-JP" sz="1200" u="none" dirty="0" smtClean="0"/>
                        <a:t>【</a:t>
                      </a:r>
                      <a:r>
                        <a:rPr kumimoji="1" lang="ja-JP" altLang="en-US" sz="1200" u="none" dirty="0" smtClean="0"/>
                        <a:t>療養病棟入院基本料１</a:t>
                      </a:r>
                      <a:r>
                        <a:rPr kumimoji="1" lang="en-US" altLang="ja-JP" sz="1200" u="none" dirty="0" smtClean="0"/>
                        <a:t>】</a:t>
                      </a:r>
                    </a:p>
                    <a:p>
                      <a:pPr algn="l">
                        <a:lnSpc>
                          <a:spcPts val="1300"/>
                        </a:lnSpc>
                      </a:pPr>
                      <a:r>
                        <a:rPr kumimoji="1" lang="ja-JP" altLang="en-US" sz="1200" u="none" dirty="0" smtClean="0"/>
                        <a:t>　</a:t>
                      </a:r>
                      <a:r>
                        <a:rPr kumimoji="1" lang="ja-JP" altLang="en-US" sz="1200" u="none" spc="-100" baseline="0" dirty="0" smtClean="0"/>
                        <a:t>当該病棟の入院患者のうち、医療区分２又は３の患者が８割以上</a:t>
                      </a:r>
                    </a:p>
                  </a:txBody>
                  <a:tcPr marL="99060" marR="99060" anchor="ctr"/>
                </a:tc>
              </a:tr>
              <a:tr h="237106">
                <a:tc>
                  <a:txBody>
                    <a:bodyPr/>
                    <a:lstStyle/>
                    <a:p>
                      <a:pPr algn="l">
                        <a:lnSpc>
                          <a:spcPts val="1300"/>
                        </a:lnSpc>
                      </a:pPr>
                      <a:r>
                        <a:rPr kumimoji="1" lang="en-US" altLang="ja-JP" sz="1200" u="none" dirty="0" smtClean="0"/>
                        <a:t>【</a:t>
                      </a:r>
                      <a:r>
                        <a:rPr kumimoji="1" lang="ja-JP" altLang="en-US" sz="1200" u="none" dirty="0" smtClean="0"/>
                        <a:t>療養病棟入院基本料２</a:t>
                      </a:r>
                      <a:r>
                        <a:rPr kumimoji="1" lang="en-US" altLang="ja-JP" sz="1200" u="none" dirty="0" smtClean="0"/>
                        <a:t>】</a:t>
                      </a:r>
                    </a:p>
                    <a:p>
                      <a:pPr algn="l">
                        <a:lnSpc>
                          <a:spcPts val="1300"/>
                        </a:lnSpc>
                      </a:pPr>
                      <a:r>
                        <a:rPr kumimoji="1" lang="ja-JP" altLang="en-US" sz="1200" u="none" dirty="0" smtClean="0"/>
                        <a:t>　入院患者に関する要件なし</a:t>
                      </a:r>
                    </a:p>
                  </a:txBody>
                  <a:tcPr marL="99060" marR="99060" anchor="ctr"/>
                </a:tc>
              </a:tr>
            </a:tbl>
          </a:graphicData>
        </a:graphic>
      </p:graphicFrame>
      <p:graphicFrame>
        <p:nvGraphicFramePr>
          <p:cNvPr id="10" name="表 9"/>
          <p:cNvGraphicFramePr>
            <a:graphicFrameLocks noGrp="1"/>
          </p:cNvGraphicFramePr>
          <p:nvPr>
            <p:extLst/>
          </p:nvPr>
        </p:nvGraphicFramePr>
        <p:xfrm>
          <a:off x="5066045" y="3717032"/>
          <a:ext cx="4543624" cy="1173480"/>
        </p:xfrm>
        <a:graphic>
          <a:graphicData uri="http://schemas.openxmlformats.org/drawingml/2006/table">
            <a:tbl>
              <a:tblPr firstRow="1" bandRow="1">
                <a:tableStyleId>{9DCAF9ED-07DC-4A11-8D7F-57B35C25682E}</a:tableStyleId>
              </a:tblPr>
              <a:tblGrid>
                <a:gridCol w="4543624"/>
              </a:tblGrid>
              <a:tr h="0">
                <a:tc>
                  <a:txBody>
                    <a:bodyPr/>
                    <a:lstStyle/>
                    <a:p>
                      <a:pPr algn="ctr">
                        <a:lnSpc>
                          <a:spcPts val="1600"/>
                        </a:lnSpc>
                      </a:pPr>
                      <a:r>
                        <a:rPr kumimoji="1" lang="ja-JP" altLang="en-US" sz="1600" dirty="0" smtClean="0"/>
                        <a:t>改定（療養病棟入院基本料）</a:t>
                      </a:r>
                      <a:endParaRPr kumimoji="1" lang="ja-JP" altLang="en-US" sz="1600" dirty="0"/>
                    </a:p>
                  </a:txBody>
                  <a:tcPr marL="99060" marR="99060" anchor="ctr"/>
                </a:tc>
              </a:tr>
              <a:tr h="182488">
                <a:tc>
                  <a:txBody>
                    <a:bodyPr/>
                    <a:lstStyle/>
                    <a:p>
                      <a:pPr algn="l">
                        <a:lnSpc>
                          <a:spcPts val="1300"/>
                        </a:lnSpc>
                      </a:pPr>
                      <a:r>
                        <a:rPr kumimoji="1" lang="en-US" altLang="ja-JP" sz="1200" u="none" dirty="0" smtClean="0"/>
                        <a:t>【</a:t>
                      </a:r>
                      <a:r>
                        <a:rPr kumimoji="1" lang="ja-JP" altLang="en-US" sz="1200" u="none" dirty="0" smtClean="0"/>
                        <a:t>療養病棟入院基本料１</a:t>
                      </a:r>
                      <a:r>
                        <a:rPr kumimoji="1" lang="en-US" altLang="ja-JP" sz="1200" u="none" dirty="0" smtClean="0"/>
                        <a:t>】</a:t>
                      </a:r>
                    </a:p>
                    <a:p>
                      <a:pPr algn="l">
                        <a:lnSpc>
                          <a:spcPts val="1300"/>
                        </a:lnSpc>
                      </a:pPr>
                      <a:r>
                        <a:rPr kumimoji="1" lang="ja-JP" altLang="en-US" sz="1200" u="none" dirty="0" smtClean="0"/>
                        <a:t>　当該病棟の入院患者のうち、医療区分２又は３の患者が８割以上</a:t>
                      </a:r>
                    </a:p>
                  </a:txBody>
                  <a:tcPr marL="99060" marR="99060" anchor="ctr"/>
                </a:tc>
              </a:tr>
              <a:tr h="182488">
                <a:tc>
                  <a:txBody>
                    <a:bodyPr/>
                    <a:lstStyle/>
                    <a:p>
                      <a:pPr algn="l"/>
                      <a:r>
                        <a:rPr kumimoji="1" lang="en-US" altLang="ja-JP" sz="1200" u="none" dirty="0" smtClean="0"/>
                        <a:t>【</a:t>
                      </a:r>
                      <a:r>
                        <a:rPr kumimoji="1" lang="ja-JP" altLang="en-US" sz="1200" u="none" dirty="0" smtClean="0"/>
                        <a:t>療養病棟入院基本料２</a:t>
                      </a:r>
                      <a:r>
                        <a:rPr kumimoji="1" lang="en-US" altLang="ja-JP" sz="1200" u="none" dirty="0" smtClean="0"/>
                        <a:t>】</a:t>
                      </a:r>
                    </a:p>
                    <a:p>
                      <a:pPr algn="l"/>
                      <a:r>
                        <a:rPr kumimoji="1" lang="ja-JP" altLang="en-US" sz="1200" u="none" dirty="0" smtClean="0"/>
                        <a:t>　</a:t>
                      </a:r>
                      <a:r>
                        <a:rPr kumimoji="1" lang="ja-JP" altLang="en-US" sz="1200" b="1" u="sng" dirty="0" smtClean="0">
                          <a:solidFill>
                            <a:srgbClr val="0070C0"/>
                          </a:solidFill>
                        </a:rPr>
                        <a:t>当該病棟の入院患者のうち、医療区分２又は３の患者が５割以上</a:t>
                      </a:r>
                    </a:p>
                  </a:txBody>
                  <a:tcPr marL="99060" marR="99060" anchor="ctr"/>
                </a:tc>
              </a:tr>
            </a:tbl>
          </a:graphicData>
        </a:graphic>
      </p:graphicFrame>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12" name="右矢印 11"/>
          <p:cNvSpPr/>
          <p:nvPr/>
        </p:nvSpPr>
        <p:spPr>
          <a:xfrm>
            <a:off x="4713957" y="4035658"/>
            <a:ext cx="298143" cy="500756"/>
          </a:xfrm>
          <a:prstGeom prst="rightArrow">
            <a:avLst>
              <a:gd name="adj1" fmla="val 50000"/>
              <a:gd name="adj2" fmla="val 53195"/>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170</a:t>
            </a:fld>
            <a:endParaRPr lang="ja-JP" altLang="en-US" dirty="0">
              <a:solidFill>
                <a:prstClr val="black"/>
              </a:solidFill>
            </a:endParaRPr>
          </a:p>
        </p:txBody>
      </p:sp>
      <p:sp>
        <p:nvSpPr>
          <p:cNvPr id="16" name="テキスト ボックス 15"/>
          <p:cNvSpPr txBox="1"/>
          <p:nvPr/>
        </p:nvSpPr>
        <p:spPr>
          <a:xfrm>
            <a:off x="5937811" y="3315813"/>
            <a:ext cx="373489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25-27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628</a:t>
            </a:r>
            <a:r>
              <a:rPr lang="ja-JP" altLang="en-US" sz="1100" dirty="0" smtClean="0">
                <a:solidFill>
                  <a:srgbClr val="002060"/>
                </a:solidFill>
                <a:latin typeface="ＭＳ Ｐゴシック" panose="020B0600070205080204" pitchFamily="50" charset="-128"/>
              </a:rPr>
              <a:t>　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634-635</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691</a:t>
            </a:r>
            <a:r>
              <a:rPr lang="ja-JP" altLang="en-US" sz="1100" dirty="0" smtClean="0">
                <a:solidFill>
                  <a:srgbClr val="002060"/>
                </a:solidFill>
                <a:latin typeface="ＭＳ Ｐゴシック" panose="020B0600070205080204" pitchFamily="50" charset="-128"/>
              </a:rPr>
              <a:t>　様式</a:t>
            </a:r>
            <a:r>
              <a:rPr lang="en-US" altLang="ja-JP" sz="1100" dirty="0" smtClean="0">
                <a:solidFill>
                  <a:srgbClr val="002060"/>
                </a:solidFill>
                <a:latin typeface="ＭＳ Ｐゴシック" panose="020B0600070205080204" pitchFamily="50" charset="-128"/>
              </a:rPr>
              <a:t>1044-1047</a:t>
            </a:r>
            <a:endParaRPr lang="ja-JP" altLang="en-US" sz="1100" dirty="0">
              <a:solidFill>
                <a:srgbClr val="002060"/>
              </a:solidFill>
              <a:latin typeface="ＭＳ Ｐゴシック" panose="020B0600070205080204" pitchFamily="50" charset="-128"/>
            </a:endParaRPr>
          </a:p>
        </p:txBody>
      </p:sp>
      <p:sp>
        <p:nvSpPr>
          <p:cNvPr id="17" name="テキスト ボックス 16"/>
          <p:cNvSpPr txBox="1"/>
          <p:nvPr/>
        </p:nvSpPr>
        <p:spPr>
          <a:xfrm>
            <a:off x="6038029" y="771318"/>
            <a:ext cx="36004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126-127</a:t>
            </a:r>
            <a:r>
              <a:rPr lang="ja-JP" altLang="en-US" sz="1100" dirty="0" smtClean="0">
                <a:solidFill>
                  <a:srgbClr val="002060"/>
                </a:solidFill>
                <a:latin typeface="ＭＳ Ｐゴシック" panose="020B0600070205080204" pitchFamily="50" charset="-128"/>
              </a:rPr>
              <a:t>　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145-147</a:t>
            </a:r>
            <a:r>
              <a:rPr lang="ja-JP" altLang="en-US" sz="1100" dirty="0" smtClean="0">
                <a:solidFill>
                  <a:srgbClr val="002060"/>
                </a:solidFill>
                <a:latin typeface="ＭＳ Ｐゴシック" panose="020B0600070205080204" pitchFamily="50" charset="-128"/>
              </a:rPr>
              <a:t>　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657-658</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741-742</a:t>
            </a:r>
            <a:endParaRPr lang="ja-JP" altLang="en-US" sz="1100" dirty="0">
              <a:solidFill>
                <a:srgbClr val="002060"/>
              </a:solidFill>
              <a:latin typeface="ＭＳ Ｐゴシック" panose="020B0600070205080204" pitchFamily="50" charset="-128"/>
            </a:endParaRPr>
          </a:p>
        </p:txBody>
      </p:sp>
      <p:sp>
        <p:nvSpPr>
          <p:cNvPr id="18" name="テキスト ボックス 17"/>
          <p:cNvSpPr txBox="1"/>
          <p:nvPr/>
        </p:nvSpPr>
        <p:spPr>
          <a:xfrm>
            <a:off x="7545288" y="4977323"/>
            <a:ext cx="654650" cy="230832"/>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900" dirty="0" smtClean="0">
                <a:solidFill>
                  <a:srgbClr val="002060"/>
                </a:solidFill>
                <a:latin typeface="ＭＳ Ｐゴシック" panose="020B0600070205080204" pitchFamily="50" charset="-128"/>
              </a:rPr>
              <a:t>施告</a:t>
            </a:r>
            <a:r>
              <a:rPr lang="ja-JP" altLang="en-US" sz="900" dirty="0" err="1" smtClean="0">
                <a:solidFill>
                  <a:srgbClr val="002060"/>
                </a:solidFill>
                <a:latin typeface="ＭＳ Ｐゴシック" panose="020B0600070205080204" pitchFamily="50" charset="-128"/>
              </a:rPr>
              <a:t>ｐ</a:t>
            </a:r>
            <a:r>
              <a:rPr lang="en-US" altLang="ja-JP" sz="900" dirty="0" smtClean="0">
                <a:solidFill>
                  <a:srgbClr val="002060"/>
                </a:solidFill>
                <a:latin typeface="ＭＳ Ｐゴシック" panose="020B0600070205080204" pitchFamily="50" charset="-128"/>
              </a:rPr>
              <a:t>663</a:t>
            </a:r>
          </a:p>
        </p:txBody>
      </p:sp>
    </p:spTree>
    <p:extLst>
      <p:ext uri="{BB962C8B-B14F-4D97-AF65-F5344CB8AC3E}">
        <p14:creationId xmlns:p14="http://schemas.microsoft.com/office/powerpoint/2010/main" val="2475311223"/>
      </p:ext>
    </p:extLst>
  </p:cSld>
  <p:clrMapOvr>
    <a:masterClrMapping/>
  </p:clrMapOvr>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197644" y="854935"/>
            <a:ext cx="9507360" cy="5811336"/>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endParaRPr lang="en-US" altLang="ja-JP"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285750" indent="-285750">
              <a:buFont typeface="Wingdings" panose="05000000000000000000" pitchFamily="2" charset="2"/>
              <a:buChar char="Ø"/>
            </a:pPr>
            <a:r>
              <a:rPr lang="ja-JP" altLang="en-US"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療養</a:t>
            </a:r>
            <a:r>
              <a:rPr lang="ja-JP" altLang="en-US"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病棟入院基本料を算定する病棟における医療区分の評価をより適正なものとするため、酸素療法、うつ状態及び頻回な血糖検査の項目について</a:t>
            </a:r>
            <a:r>
              <a:rPr lang="ja-JP" altLang="en-US"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endParaRPr lang="en-US" altLang="ja-JP"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en-US" altLang="ja-JP"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きめ</a:t>
            </a:r>
            <a:r>
              <a:rPr lang="ja-JP" altLang="en-US"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細かな状況を考慮</a:t>
            </a:r>
            <a:r>
              <a:rPr lang="ja-JP" altLang="en-US"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する</a:t>
            </a:r>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26" name="Rectangle 36"/>
          <p:cNvSpPr>
            <a:spLocks noChangeArrowheads="1"/>
          </p:cNvSpPr>
          <p:nvPr/>
        </p:nvSpPr>
        <p:spPr bwMode="auto">
          <a:xfrm>
            <a:off x="197640" y="718415"/>
            <a:ext cx="5176927"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（１０）療養病棟の医療区分のきめ細かな評価</a:t>
            </a:r>
            <a:endParaRPr lang="ja-JP" altLang="en-US" sz="2000" dirty="0">
              <a:solidFill>
                <a:prstClr val="black"/>
              </a:solidFill>
            </a:endParaRPr>
          </a:p>
        </p:txBody>
      </p:sp>
      <p:graphicFrame>
        <p:nvGraphicFramePr>
          <p:cNvPr id="9" name="表 8"/>
          <p:cNvGraphicFramePr>
            <a:graphicFrameLocks noGrp="1"/>
          </p:cNvGraphicFramePr>
          <p:nvPr>
            <p:extLst/>
          </p:nvPr>
        </p:nvGraphicFramePr>
        <p:xfrm>
          <a:off x="5274773" y="2104497"/>
          <a:ext cx="4320559" cy="4388378"/>
        </p:xfrm>
        <a:graphic>
          <a:graphicData uri="http://schemas.openxmlformats.org/drawingml/2006/table">
            <a:tbl>
              <a:tblPr firstRow="1" bandRow="1">
                <a:tableStyleId>{72833802-FEF1-4C79-8D5D-14CF1EAF98D9}</a:tableStyleId>
              </a:tblPr>
              <a:tblGrid>
                <a:gridCol w="4320559"/>
              </a:tblGrid>
              <a:tr h="373830">
                <a:tc>
                  <a:txBody>
                    <a:bodyPr/>
                    <a:lstStyle/>
                    <a:p>
                      <a:pPr algn="ctr"/>
                      <a:r>
                        <a:rPr kumimoji="1" lang="ja-JP" altLang="en-US" sz="1800" b="0" dirty="0" smtClean="0"/>
                        <a:t>改定</a:t>
                      </a:r>
                      <a:endParaRPr kumimoji="1" lang="ja-JP" altLang="en-US" sz="1800" b="0" dirty="0"/>
                    </a:p>
                  </a:txBody>
                  <a:tcPr/>
                </a:tc>
              </a:tr>
              <a:tr h="1418505">
                <a:tc>
                  <a:txBody>
                    <a:bodyPr/>
                    <a:lstStyle/>
                    <a:p>
                      <a:pPr marL="0" indent="0">
                        <a:buFont typeface="Arial" panose="020B0604020202020204" pitchFamily="34" charset="0"/>
                        <a:buNone/>
                      </a:pPr>
                      <a:endParaRPr kumimoji="1" lang="en-US" altLang="ja-JP" sz="1200" b="0" kern="1200" dirty="0" smtClean="0"/>
                    </a:p>
                    <a:p>
                      <a:pPr marL="0" indent="0">
                        <a:buFont typeface="Arial" panose="020B0604020202020204" pitchFamily="34" charset="0"/>
                        <a:buNone/>
                      </a:pPr>
                      <a:endParaRPr kumimoji="1" lang="en-US" altLang="ja-JP" sz="700" b="0" kern="1200" dirty="0" smtClean="0"/>
                    </a:p>
                    <a:p>
                      <a:pPr marL="285750" indent="-285750">
                        <a:buFont typeface="Wingdings" panose="05000000000000000000" pitchFamily="2" charset="2"/>
                        <a:buChar char="l"/>
                      </a:pPr>
                      <a:r>
                        <a:rPr kumimoji="1" lang="ja-JP" altLang="en-US" sz="1200" b="0" kern="1200" dirty="0" smtClean="0"/>
                        <a:t>酸素療法を実施している状態のうち、</a:t>
                      </a:r>
                      <a:endParaRPr kumimoji="1" lang="en-US" altLang="ja-JP" sz="1200" b="0" u="sng" dirty="0" smtClean="0"/>
                    </a:p>
                    <a:p>
                      <a:pPr marL="288000" indent="-72000" algn="l" defTabSz="914400" rtl="0" eaLnBrk="1" latinLnBrk="0" hangingPunct="1">
                        <a:buFont typeface="Arial" panose="020B0604020202020204" pitchFamily="34" charset="0"/>
                        <a:buChar char="•"/>
                      </a:pPr>
                      <a:r>
                        <a:rPr kumimoji="1" lang="ja-JP" altLang="en-US" sz="1100" b="1" u="sng" kern="1200" dirty="0" smtClean="0">
                          <a:solidFill>
                            <a:srgbClr val="0070C0"/>
                          </a:solidFill>
                          <a:latin typeface="+mn-lt"/>
                          <a:ea typeface="+mn-ea"/>
                          <a:cs typeface="+mn-cs"/>
                        </a:rPr>
                        <a:t>常時流量３</a:t>
                      </a:r>
                      <a:r>
                        <a:rPr kumimoji="1" lang="en-US" altLang="ja-JP" sz="1100" b="1" u="sng" kern="1200" dirty="0" smtClean="0">
                          <a:solidFill>
                            <a:srgbClr val="0070C0"/>
                          </a:solidFill>
                          <a:latin typeface="+mn-lt"/>
                          <a:ea typeface="+mn-ea"/>
                          <a:cs typeface="+mn-cs"/>
                        </a:rPr>
                        <a:t>L/</a:t>
                      </a:r>
                      <a:r>
                        <a:rPr kumimoji="1" lang="ja-JP" altLang="en-US" sz="1100" b="1" u="sng" kern="1200" dirty="0" smtClean="0">
                          <a:solidFill>
                            <a:srgbClr val="0070C0"/>
                          </a:solidFill>
                          <a:latin typeface="+mn-lt"/>
                          <a:ea typeface="+mn-ea"/>
                          <a:cs typeface="+mn-cs"/>
                        </a:rPr>
                        <a:t>分以上を必要とする状態</a:t>
                      </a:r>
                      <a:endParaRPr kumimoji="1" lang="en-US" altLang="ja-JP" sz="1100" b="1" u="sng" kern="1200" dirty="0" smtClean="0">
                        <a:solidFill>
                          <a:srgbClr val="0070C0"/>
                        </a:solidFill>
                        <a:latin typeface="+mn-lt"/>
                        <a:ea typeface="+mn-ea"/>
                        <a:cs typeface="+mn-cs"/>
                      </a:endParaRPr>
                    </a:p>
                    <a:p>
                      <a:pPr marL="288000" indent="-72000" algn="l" defTabSz="914400" rtl="0" eaLnBrk="1" latinLnBrk="0" hangingPunct="1">
                        <a:buFont typeface="Arial" panose="020B0604020202020204" pitchFamily="34" charset="0"/>
                        <a:buChar char="•"/>
                      </a:pPr>
                      <a:r>
                        <a:rPr kumimoji="1" lang="ja-JP" altLang="en-US" sz="1100" b="1" u="sng" kern="1200" dirty="0" smtClean="0">
                          <a:solidFill>
                            <a:srgbClr val="0070C0"/>
                          </a:solidFill>
                          <a:latin typeface="+mn-lt"/>
                          <a:ea typeface="+mn-ea"/>
                          <a:cs typeface="+mn-cs"/>
                        </a:rPr>
                        <a:t>心不全の状態　（</a:t>
                      </a:r>
                      <a:r>
                        <a:rPr kumimoji="1" lang="en-US" altLang="ja-JP" sz="1100" b="1" u="sng" kern="1200" dirty="0" smtClean="0">
                          <a:solidFill>
                            <a:srgbClr val="0070C0"/>
                          </a:solidFill>
                          <a:latin typeface="+mn-lt"/>
                          <a:ea typeface="+mn-ea"/>
                          <a:cs typeface="+mn-cs"/>
                        </a:rPr>
                        <a:t>NYHA</a:t>
                      </a:r>
                      <a:r>
                        <a:rPr kumimoji="1" lang="ja-JP" altLang="en-US" sz="1100" b="1" u="sng" kern="1200" dirty="0" smtClean="0">
                          <a:solidFill>
                            <a:srgbClr val="0070C0"/>
                          </a:solidFill>
                          <a:latin typeface="+mn-lt"/>
                          <a:ea typeface="+mn-ea"/>
                          <a:cs typeface="+mn-cs"/>
                        </a:rPr>
                        <a:t>重症度分類の</a:t>
                      </a:r>
                      <a:r>
                        <a:rPr kumimoji="1" lang="en-US" altLang="ja-JP" sz="1100" b="1" u="sng" kern="1200" dirty="0" smtClean="0">
                          <a:solidFill>
                            <a:srgbClr val="0070C0"/>
                          </a:solidFill>
                          <a:latin typeface="+mn-lt"/>
                          <a:ea typeface="+mn-ea"/>
                          <a:cs typeface="+mn-cs"/>
                        </a:rPr>
                        <a:t>Ⅲ</a:t>
                      </a:r>
                      <a:r>
                        <a:rPr kumimoji="1" lang="ja-JP" altLang="en-US" sz="1100" b="1" u="sng" kern="1200" dirty="0" smtClean="0">
                          <a:solidFill>
                            <a:srgbClr val="0070C0"/>
                          </a:solidFill>
                          <a:latin typeface="+mn-lt"/>
                          <a:ea typeface="+mn-ea"/>
                          <a:cs typeface="+mn-cs"/>
                        </a:rPr>
                        <a:t>度若しくは</a:t>
                      </a:r>
                      <a:r>
                        <a:rPr kumimoji="1" lang="en-US" altLang="ja-JP" sz="1100" b="1" u="sng" kern="1200" dirty="0" smtClean="0">
                          <a:solidFill>
                            <a:srgbClr val="0070C0"/>
                          </a:solidFill>
                          <a:latin typeface="+mn-lt"/>
                          <a:ea typeface="+mn-ea"/>
                          <a:cs typeface="+mn-cs"/>
                        </a:rPr>
                        <a:t>Ⅳ</a:t>
                      </a:r>
                      <a:r>
                        <a:rPr kumimoji="1" lang="ja-JP" altLang="en-US" sz="1100" b="1" u="sng" kern="1200" dirty="0" smtClean="0">
                          <a:solidFill>
                            <a:srgbClr val="0070C0"/>
                          </a:solidFill>
                          <a:latin typeface="+mn-lt"/>
                          <a:ea typeface="+mn-ea"/>
                          <a:cs typeface="+mn-cs"/>
                        </a:rPr>
                        <a:t>度）</a:t>
                      </a:r>
                      <a:endParaRPr kumimoji="1" lang="en-US" altLang="ja-JP" sz="1100" b="1" u="sng" kern="1200" dirty="0" smtClean="0">
                        <a:solidFill>
                          <a:srgbClr val="0070C0"/>
                        </a:solidFill>
                        <a:latin typeface="+mn-lt"/>
                        <a:ea typeface="+mn-ea"/>
                        <a:cs typeface="+mn-cs"/>
                      </a:endParaRPr>
                    </a:p>
                    <a:p>
                      <a:pPr marL="288000" indent="-72000" algn="l" defTabSz="914400" rtl="0" eaLnBrk="1" latinLnBrk="0" hangingPunct="1">
                        <a:buFont typeface="Arial" panose="020B0604020202020204" pitchFamily="34" charset="0"/>
                        <a:buChar char="•"/>
                      </a:pPr>
                      <a:r>
                        <a:rPr kumimoji="1" lang="ja-JP" altLang="en-US" sz="1100" b="1" u="sng" kern="1200" dirty="0" smtClean="0">
                          <a:solidFill>
                            <a:srgbClr val="0070C0"/>
                          </a:solidFill>
                          <a:latin typeface="+mn-lt"/>
                          <a:ea typeface="+mn-ea"/>
                          <a:cs typeface="+mn-cs"/>
                        </a:rPr>
                        <a:t>肺炎等の急性増悪により点滴治療を実施している状態（実施から</a:t>
                      </a:r>
                      <a:r>
                        <a:rPr kumimoji="1" lang="en-US" altLang="ja-JP" sz="1100" b="1" u="sng" kern="1200" dirty="0" smtClean="0">
                          <a:solidFill>
                            <a:srgbClr val="0070C0"/>
                          </a:solidFill>
                          <a:latin typeface="+mn-lt"/>
                          <a:ea typeface="+mn-ea"/>
                          <a:cs typeface="+mn-cs"/>
                        </a:rPr>
                        <a:t>30</a:t>
                      </a:r>
                      <a:r>
                        <a:rPr kumimoji="1" lang="ja-JP" altLang="en-US" sz="1100" b="1" u="sng" kern="1200" dirty="0" smtClean="0">
                          <a:solidFill>
                            <a:srgbClr val="0070C0"/>
                          </a:solidFill>
                          <a:latin typeface="+mn-lt"/>
                          <a:ea typeface="+mn-ea"/>
                          <a:cs typeface="+mn-cs"/>
                        </a:rPr>
                        <a:t>日間）</a:t>
                      </a:r>
                      <a:endParaRPr kumimoji="1" lang="en-US" altLang="ja-JP" sz="1100" b="1" u="sng" kern="1200" dirty="0" smtClean="0">
                        <a:solidFill>
                          <a:srgbClr val="0070C0"/>
                        </a:solidFill>
                        <a:latin typeface="+mn-lt"/>
                        <a:ea typeface="+mn-ea"/>
                        <a:cs typeface="+mn-cs"/>
                      </a:endParaRPr>
                    </a:p>
                  </a:txBody>
                  <a:tcPr>
                    <a:solidFill>
                      <a:srgbClr val="FCE2E8"/>
                    </a:solidFill>
                  </a:tcPr>
                </a:tc>
              </a:tr>
              <a:tr h="62305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1000" b="0" kern="1200" dirty="0" smtClean="0"/>
                    </a:p>
                    <a:p>
                      <a:pPr marL="0" marR="0" indent="0" algn="l" defTabSz="914400" rtl="0" eaLnBrk="1" fontAlgn="auto" latinLnBrk="0" hangingPunct="1">
                        <a:lnSpc>
                          <a:spcPct val="100000"/>
                        </a:lnSpc>
                        <a:spcBef>
                          <a:spcPts val="0"/>
                        </a:spcBef>
                        <a:spcAft>
                          <a:spcPts val="0"/>
                        </a:spcAft>
                        <a:buClrTx/>
                        <a:buSzTx/>
                        <a:buFontTx/>
                        <a:buNone/>
                        <a:tabLst/>
                        <a:defRPr/>
                      </a:pPr>
                      <a:endParaRPr kumimoji="1" lang="en-US" altLang="ja-JP" sz="800" b="0" kern="1200" dirty="0" smtClean="0"/>
                    </a:p>
                    <a:p>
                      <a:pPr marL="93663" marR="0" indent="-93663"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kern="1200" dirty="0" smtClean="0">
                          <a:solidFill>
                            <a:schemeClr val="tx1"/>
                          </a:solidFill>
                          <a:latin typeface="+mn-lt"/>
                          <a:ea typeface="+mn-ea"/>
                          <a:cs typeface="+mn-cs"/>
                        </a:rPr>
                        <a:t>　酸素療法を実施している状態</a:t>
                      </a:r>
                      <a:r>
                        <a:rPr kumimoji="1" lang="ja-JP" altLang="en-US" sz="1200" b="1" u="sng" kern="1200" dirty="0" smtClean="0">
                          <a:solidFill>
                            <a:srgbClr val="0070C0"/>
                          </a:solidFill>
                          <a:latin typeface="+mn-lt"/>
                          <a:ea typeface="+mn-ea"/>
                          <a:cs typeface="+mn-cs"/>
                        </a:rPr>
                        <a:t>（上記以外）</a:t>
                      </a:r>
                      <a:endParaRPr kumimoji="1" lang="en-US" altLang="ja-JP" sz="1200" b="1" u="sng" kern="1200" dirty="0" smtClean="0">
                        <a:solidFill>
                          <a:srgbClr val="0070C0"/>
                        </a:solidFill>
                        <a:latin typeface="+mn-lt"/>
                        <a:ea typeface="+mn-ea"/>
                        <a:cs typeface="+mn-cs"/>
                      </a:endParaRPr>
                    </a:p>
                  </a:txBody>
                  <a:tcPr>
                    <a:lnB w="6350" cap="flat" cmpd="sng" algn="ctr">
                      <a:solidFill>
                        <a:srgbClr val="ED7D31"/>
                      </a:solidFill>
                      <a:prstDash val="sysDot"/>
                      <a:round/>
                      <a:headEnd type="none" w="med" len="med"/>
                      <a:tailEnd type="none" w="med" len="med"/>
                    </a:lnB>
                    <a:solidFill>
                      <a:srgbClr val="FFFFFF"/>
                    </a:solidFill>
                  </a:tcPr>
                </a:tc>
              </a:tr>
              <a:tr h="1090339">
                <a:tc>
                  <a:txBody>
                    <a:bodyPr/>
                    <a:lstStyle/>
                    <a:p>
                      <a:pPr marL="285750" indent="-285750">
                        <a:spcBef>
                          <a:spcPts val="600"/>
                        </a:spcBef>
                        <a:buFont typeface="Wingdings" panose="05000000000000000000" pitchFamily="2" charset="2"/>
                        <a:buChar char="l"/>
                      </a:pPr>
                      <a:r>
                        <a:rPr kumimoji="1" lang="ja-JP" altLang="en-US" sz="1200" b="0" dirty="0" smtClean="0"/>
                        <a:t>頻回の血糖検査を実施している状態</a:t>
                      </a:r>
                      <a:endParaRPr kumimoji="1" lang="en-US" altLang="ja-JP" sz="1200" b="0" dirty="0" smtClean="0"/>
                    </a:p>
                    <a:p>
                      <a:pPr marL="288000" indent="-72000"/>
                      <a:r>
                        <a:rPr kumimoji="1" lang="ja-JP" altLang="en-US" sz="1200" b="0" u="sng" kern="1200" dirty="0" smtClean="0">
                          <a:solidFill>
                            <a:srgbClr val="1A78EA"/>
                          </a:solidFill>
                          <a:latin typeface="+mn-lt"/>
                          <a:ea typeface="+mn-ea"/>
                          <a:cs typeface="+mn-cs"/>
                        </a:rPr>
                        <a:t>・</a:t>
                      </a:r>
                      <a:r>
                        <a:rPr kumimoji="1" lang="ja-JP" altLang="en-US" sz="1200" b="1" u="sng" kern="1200" dirty="0" smtClean="0">
                          <a:solidFill>
                            <a:srgbClr val="1A78EA"/>
                          </a:solidFill>
                          <a:latin typeface="+mn-lt"/>
                          <a:ea typeface="+mn-ea"/>
                          <a:cs typeface="+mn-cs"/>
                        </a:rPr>
                        <a:t>糖尿病に対するインスリン製剤又はソマトメジン</a:t>
                      </a:r>
                      <a:r>
                        <a:rPr kumimoji="1" lang="en-US" altLang="ja-JP" sz="1200" b="1" u="sng" kern="1200" dirty="0" smtClean="0">
                          <a:solidFill>
                            <a:srgbClr val="1A78EA"/>
                          </a:solidFill>
                          <a:latin typeface="+mn-lt"/>
                          <a:ea typeface="+mn-ea"/>
                          <a:cs typeface="+mn-cs"/>
                        </a:rPr>
                        <a:t>C</a:t>
                      </a:r>
                      <a:r>
                        <a:rPr kumimoji="1" lang="ja-JP" altLang="en-US" sz="1200" b="1" u="sng" kern="1200" dirty="0" smtClean="0">
                          <a:solidFill>
                            <a:srgbClr val="1A78EA"/>
                          </a:solidFill>
                          <a:latin typeface="+mn-lt"/>
                          <a:ea typeface="+mn-ea"/>
                          <a:cs typeface="+mn-cs"/>
                        </a:rPr>
                        <a:t>製剤の注射を</a:t>
                      </a:r>
                      <a:r>
                        <a:rPr kumimoji="1" lang="en-US" altLang="ja-JP" sz="1200" b="1" u="sng" kern="1200" dirty="0" smtClean="0">
                          <a:solidFill>
                            <a:srgbClr val="1A78EA"/>
                          </a:solidFill>
                          <a:latin typeface="+mn-lt"/>
                          <a:ea typeface="+mn-ea"/>
                          <a:cs typeface="+mn-cs"/>
                        </a:rPr>
                        <a:t>1</a:t>
                      </a:r>
                      <a:r>
                        <a:rPr kumimoji="1" lang="ja-JP" altLang="en-US" sz="1200" b="1" u="sng" kern="1200" dirty="0" smtClean="0">
                          <a:solidFill>
                            <a:srgbClr val="1A78EA"/>
                          </a:solidFill>
                          <a:latin typeface="+mn-lt"/>
                          <a:ea typeface="+mn-ea"/>
                          <a:cs typeface="+mn-cs"/>
                        </a:rPr>
                        <a:t>日</a:t>
                      </a:r>
                      <a:r>
                        <a:rPr kumimoji="1" lang="en-US" altLang="ja-JP" sz="1200" b="1" u="sng" kern="1200" dirty="0" smtClean="0">
                          <a:solidFill>
                            <a:srgbClr val="1A78EA"/>
                          </a:solidFill>
                          <a:latin typeface="+mn-lt"/>
                          <a:ea typeface="+mn-ea"/>
                          <a:cs typeface="+mn-cs"/>
                        </a:rPr>
                        <a:t>1</a:t>
                      </a:r>
                      <a:r>
                        <a:rPr kumimoji="1" lang="ja-JP" altLang="en-US" sz="1200" b="1" u="sng" kern="1200" dirty="0" smtClean="0">
                          <a:solidFill>
                            <a:srgbClr val="1A78EA"/>
                          </a:solidFill>
                          <a:latin typeface="+mn-lt"/>
                          <a:ea typeface="+mn-ea"/>
                          <a:cs typeface="+mn-cs"/>
                        </a:rPr>
                        <a:t>回以上行い、</a:t>
                      </a:r>
                      <a:r>
                        <a:rPr kumimoji="1" lang="en-US" altLang="ja-JP" sz="1200" b="0" dirty="0" smtClean="0"/>
                        <a:t>1</a:t>
                      </a:r>
                      <a:r>
                        <a:rPr kumimoji="1" lang="ja-JP" altLang="en-US" sz="1200" b="0" dirty="0" smtClean="0"/>
                        <a:t>日</a:t>
                      </a:r>
                      <a:r>
                        <a:rPr kumimoji="1" lang="en-US" altLang="ja-JP" sz="1200" b="0" dirty="0" smtClean="0"/>
                        <a:t>3</a:t>
                      </a:r>
                      <a:r>
                        <a:rPr kumimoji="1" lang="ja-JP" altLang="en-US" sz="1200" b="0" dirty="0" smtClean="0"/>
                        <a:t>回以上の頻回の血糖検査が必要な状態（検査日から</a:t>
                      </a:r>
                      <a:r>
                        <a:rPr kumimoji="1" lang="en-US" altLang="ja-JP" sz="1200" b="0" dirty="0" smtClean="0"/>
                        <a:t>3</a:t>
                      </a:r>
                      <a:r>
                        <a:rPr kumimoji="1" lang="ja-JP" altLang="en-US" sz="1200" b="0" dirty="0" smtClean="0"/>
                        <a:t>日間）</a:t>
                      </a:r>
                      <a:endParaRPr kumimoji="1" lang="en-US" altLang="ja-JP" sz="1200" b="0" dirty="0" smtClean="0"/>
                    </a:p>
                  </a:txBody>
                  <a:tcPr anchor="ctr">
                    <a:lnT w="6350" cap="flat" cmpd="sng" algn="ctr">
                      <a:solidFill>
                        <a:srgbClr val="ED7D31"/>
                      </a:solidFill>
                      <a:prstDash val="sysDot"/>
                      <a:round/>
                      <a:headEnd type="none" w="med" len="med"/>
                      <a:tailEnd type="none" w="med" len="med"/>
                    </a:lnT>
                    <a:lnB w="6350" cap="flat" cmpd="sng" algn="ctr">
                      <a:solidFill>
                        <a:srgbClr val="ED7D31"/>
                      </a:solidFill>
                      <a:prstDash val="sysDot"/>
                      <a:round/>
                      <a:headEnd type="none" w="med" len="med"/>
                      <a:tailEnd type="none" w="med" len="med"/>
                    </a:lnB>
                    <a:solidFill>
                      <a:srgbClr val="FFFFFF"/>
                    </a:solidFill>
                  </a:tcPr>
                </a:tc>
              </a:tr>
              <a:tr h="882654">
                <a:tc>
                  <a:txBody>
                    <a:bodyPr/>
                    <a:lstStyle/>
                    <a:p>
                      <a:pPr marL="285750" marR="0" indent="-285750" algn="l" defTabSz="914400" rtl="0" eaLnBrk="1" fontAlgn="auto" latinLnBrk="0" hangingPunct="1">
                        <a:lnSpc>
                          <a:spcPct val="100000"/>
                        </a:lnSpc>
                        <a:spcBef>
                          <a:spcPts val="600"/>
                        </a:spcBef>
                        <a:spcAft>
                          <a:spcPts val="0"/>
                        </a:spcAft>
                        <a:buClrTx/>
                        <a:buSzTx/>
                        <a:buFont typeface="Wingdings" panose="05000000000000000000" pitchFamily="2" charset="2"/>
                        <a:buChar char="l"/>
                        <a:tabLst/>
                        <a:defRPr/>
                      </a:pPr>
                      <a:r>
                        <a:rPr kumimoji="1" lang="ja-JP" altLang="en-US" sz="1200" b="0" dirty="0" smtClean="0"/>
                        <a:t>うつ症状に対する治療を実施している状態</a:t>
                      </a:r>
                      <a:endParaRPr kumimoji="1" lang="en-US" altLang="ja-JP" sz="1200" b="0" dirty="0" smtClean="0"/>
                    </a:p>
                    <a:p>
                      <a:pPr marL="252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t>・</a:t>
                      </a:r>
                      <a:r>
                        <a:rPr kumimoji="1" lang="ja-JP" altLang="en-US" sz="1200" b="1" u="sng" kern="1200" dirty="0" smtClean="0">
                          <a:solidFill>
                            <a:srgbClr val="1A78EA"/>
                          </a:solidFill>
                          <a:latin typeface="+mn-lt"/>
                          <a:ea typeface="+mn-ea"/>
                          <a:cs typeface="+mn-cs"/>
                        </a:rPr>
                        <a:t>精神保健指定医が</a:t>
                      </a:r>
                      <a:r>
                        <a:rPr kumimoji="1" lang="ja-JP" altLang="en-US" sz="1200" b="0" dirty="0" smtClean="0"/>
                        <a:t>うつ症状に対する薬を投与している場合</a:t>
                      </a:r>
                      <a:endParaRPr kumimoji="1" lang="en-US" altLang="ja-JP" sz="1200" b="0" dirty="0" smtClean="0"/>
                    </a:p>
                    <a:p>
                      <a:pPr marL="25200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0" dirty="0" smtClean="0"/>
                        <a:t>・精神科専門療法（入院精神療法等）を算定している場合）</a:t>
                      </a:r>
                      <a:endParaRPr kumimoji="1" lang="en-US" altLang="ja-JP" sz="1200" b="0" dirty="0" smtClean="0"/>
                    </a:p>
                  </a:txBody>
                  <a:tcPr anchor="ctr">
                    <a:lnT w="6350" cap="flat" cmpd="sng" algn="ctr">
                      <a:solidFill>
                        <a:srgbClr val="ED7D31"/>
                      </a:solidFill>
                      <a:prstDash val="sysDot"/>
                      <a:round/>
                      <a:headEnd type="none" w="med" len="med"/>
                      <a:tailEnd type="none" w="med" len="med"/>
                    </a:lnT>
                    <a:solidFill>
                      <a:srgbClr val="FFFFFF"/>
                    </a:solidFill>
                  </a:tcPr>
                </a:tc>
              </a:tr>
            </a:tbl>
          </a:graphicData>
        </a:graphic>
      </p:graphicFrame>
      <p:graphicFrame>
        <p:nvGraphicFramePr>
          <p:cNvPr id="11" name="表 10"/>
          <p:cNvGraphicFramePr>
            <a:graphicFrameLocks noGrp="1"/>
          </p:cNvGraphicFramePr>
          <p:nvPr>
            <p:extLst/>
          </p:nvPr>
        </p:nvGraphicFramePr>
        <p:xfrm>
          <a:off x="299411" y="2105428"/>
          <a:ext cx="4261955" cy="4387449"/>
        </p:xfrm>
        <a:graphic>
          <a:graphicData uri="http://schemas.openxmlformats.org/drawingml/2006/table">
            <a:tbl>
              <a:tblPr firstRow="1" bandRow="1">
                <a:tableStyleId>{FABFCF23-3B69-468F-B69F-88F6DE6A72F2}</a:tableStyleId>
              </a:tblPr>
              <a:tblGrid>
                <a:gridCol w="4261955"/>
              </a:tblGrid>
              <a:tr h="374190">
                <a:tc>
                  <a:txBody>
                    <a:bodyPr/>
                    <a:lstStyle/>
                    <a:p>
                      <a:pPr algn="ctr"/>
                      <a:r>
                        <a:rPr kumimoji="1" lang="ja-JP" altLang="en-US" sz="1800" b="0" dirty="0" smtClean="0"/>
                        <a:t>現行</a:t>
                      </a:r>
                      <a:endParaRPr kumimoji="1" lang="ja-JP" altLang="en-US" sz="1800" b="0" dirty="0"/>
                    </a:p>
                  </a:txBody>
                  <a:tcPr marL="99060" marR="99060" anchor="ctr">
                    <a:lnR w="12700" cap="flat" cmpd="sng" algn="ctr">
                      <a:solidFill>
                        <a:schemeClr val="accent5"/>
                      </a:solidFill>
                      <a:prstDash val="solid"/>
                      <a:round/>
                      <a:headEnd type="none" w="med" len="med"/>
                      <a:tailEnd type="none" w="med" len="med"/>
                    </a:lnR>
                  </a:tcPr>
                </a:tc>
              </a:tr>
              <a:tr h="2073011">
                <a:tc>
                  <a:txBody>
                    <a:bodyPr/>
                    <a:lstStyle/>
                    <a:p>
                      <a:endParaRPr kumimoji="1" lang="en-US" altLang="ja-JP" sz="1200" b="0" u="none" dirty="0" smtClean="0"/>
                    </a:p>
                    <a:p>
                      <a:endParaRPr kumimoji="1" lang="en-US" altLang="ja-JP" sz="700" b="0" u="none" dirty="0" smtClean="0"/>
                    </a:p>
                    <a:p>
                      <a:pPr marL="285750" indent="-285750">
                        <a:buFont typeface="Wingdings" panose="05000000000000000000" pitchFamily="2" charset="2"/>
                        <a:buChar char="l"/>
                      </a:pPr>
                      <a:r>
                        <a:rPr kumimoji="1" lang="ja-JP" altLang="en-US" sz="1200" b="0" u="none" dirty="0" smtClean="0"/>
                        <a:t>酸素療法を実施している状態</a:t>
                      </a:r>
                      <a:endParaRPr kumimoji="1" lang="en-US" altLang="ja-JP" sz="1200" b="0" u="none" dirty="0" smtClean="0"/>
                    </a:p>
                  </a:txBody>
                  <a:tcPr marL="99060" marR="99060">
                    <a:lnR w="12700" cap="flat" cmpd="sng" algn="ctr">
                      <a:solidFill>
                        <a:schemeClr val="accent5"/>
                      </a:solidFill>
                      <a:prstDash val="solid"/>
                      <a:round/>
                      <a:headEnd type="none" w="med" len="med"/>
                      <a:tailEnd type="none" w="med" len="med"/>
                    </a:lnR>
                  </a:tcPr>
                </a:tc>
              </a:tr>
              <a:tr h="1091389">
                <a:tc>
                  <a:txBody>
                    <a:bodyPr/>
                    <a:lstStyle/>
                    <a:p>
                      <a:endParaRPr kumimoji="1" lang="en-US" altLang="ja-JP" sz="1600" b="0" dirty="0" smtClean="0"/>
                    </a:p>
                    <a:p>
                      <a:pPr marL="285750" indent="-285750" algn="l" defTabSz="914400" rtl="0" eaLnBrk="1" latinLnBrk="0" hangingPunct="1">
                        <a:buFont typeface="Wingdings" panose="05000000000000000000" pitchFamily="2" charset="2"/>
                        <a:buChar char="l"/>
                      </a:pPr>
                      <a:r>
                        <a:rPr kumimoji="1" lang="ja-JP" altLang="en-US" sz="1200" b="0" u="none" kern="1200" dirty="0" smtClean="0">
                          <a:solidFill>
                            <a:schemeClr val="dk1"/>
                          </a:solidFill>
                          <a:latin typeface="+mn-lt"/>
                          <a:ea typeface="+mn-ea"/>
                          <a:cs typeface="+mn-cs"/>
                        </a:rPr>
                        <a:t>頻回の血糖検査を実施している状態</a:t>
                      </a:r>
                      <a:endParaRPr kumimoji="1" lang="en-US" altLang="ja-JP" sz="1200" b="0" u="none" kern="1200" dirty="0" smtClean="0">
                        <a:solidFill>
                          <a:schemeClr val="dk1"/>
                        </a:solidFill>
                        <a:latin typeface="+mn-lt"/>
                        <a:ea typeface="+mn-ea"/>
                        <a:cs typeface="+mn-cs"/>
                      </a:endParaRPr>
                    </a:p>
                    <a:p>
                      <a:pPr marL="288000" indent="-72000" algn="l" defTabSz="914400" rtl="0" eaLnBrk="1" latinLnBrk="0" hangingPunct="1"/>
                      <a:r>
                        <a:rPr kumimoji="1" lang="ja-JP" altLang="en-US" sz="1200" b="0" kern="1200" dirty="0" smtClean="0">
                          <a:solidFill>
                            <a:schemeClr val="dk1"/>
                          </a:solidFill>
                          <a:latin typeface="+mn-lt"/>
                          <a:ea typeface="+mn-ea"/>
                          <a:cs typeface="+mn-cs"/>
                        </a:rPr>
                        <a:t>・糖尿病に対するインスリン治療を行っている</a:t>
                      </a:r>
                      <a:r>
                        <a:rPr kumimoji="1" lang="ja-JP" altLang="en-US" sz="1200" b="0" u="none" kern="1200" dirty="0" smtClean="0">
                          <a:solidFill>
                            <a:schemeClr val="dk1"/>
                          </a:solidFill>
                          <a:latin typeface="+mn-lt"/>
                          <a:ea typeface="+mn-ea"/>
                          <a:cs typeface="+mn-cs"/>
                        </a:rPr>
                        <a:t>などの</a:t>
                      </a:r>
                      <a:r>
                        <a:rPr kumimoji="1" lang="ja-JP" altLang="en-US" sz="1200" b="0" kern="1200" dirty="0" smtClean="0">
                          <a:solidFill>
                            <a:schemeClr val="dk1"/>
                          </a:solidFill>
                          <a:latin typeface="+mn-lt"/>
                          <a:ea typeface="+mn-ea"/>
                          <a:cs typeface="+mn-cs"/>
                        </a:rPr>
                        <a:t>、</a:t>
                      </a:r>
                      <a:r>
                        <a:rPr kumimoji="1" lang="en-US" altLang="ja-JP" sz="1200" b="0" kern="1200" dirty="0" smtClean="0">
                          <a:solidFill>
                            <a:schemeClr val="dk1"/>
                          </a:solidFill>
                          <a:latin typeface="+mn-lt"/>
                          <a:ea typeface="+mn-ea"/>
                          <a:cs typeface="+mn-cs"/>
                        </a:rPr>
                        <a:t>1</a:t>
                      </a:r>
                      <a:r>
                        <a:rPr kumimoji="1" lang="ja-JP" altLang="en-US" sz="1200" b="0" kern="1200" dirty="0" smtClean="0">
                          <a:solidFill>
                            <a:schemeClr val="dk1"/>
                          </a:solidFill>
                          <a:latin typeface="+mn-lt"/>
                          <a:ea typeface="+mn-ea"/>
                          <a:cs typeface="+mn-cs"/>
                        </a:rPr>
                        <a:t>日</a:t>
                      </a:r>
                      <a:r>
                        <a:rPr kumimoji="1" lang="en-US" altLang="ja-JP" sz="1200" b="0" kern="1200" dirty="0" smtClean="0">
                          <a:solidFill>
                            <a:schemeClr val="dk1"/>
                          </a:solidFill>
                          <a:latin typeface="+mn-lt"/>
                          <a:ea typeface="+mn-ea"/>
                          <a:cs typeface="+mn-cs"/>
                        </a:rPr>
                        <a:t>3</a:t>
                      </a:r>
                      <a:r>
                        <a:rPr kumimoji="1" lang="ja-JP" altLang="en-US" sz="1200" b="0" kern="1200" dirty="0" smtClean="0">
                          <a:solidFill>
                            <a:schemeClr val="dk1"/>
                          </a:solidFill>
                          <a:latin typeface="+mn-lt"/>
                          <a:ea typeface="+mn-ea"/>
                          <a:cs typeface="+mn-cs"/>
                        </a:rPr>
                        <a:t>回以上の頻回の血糖検査が必要な状態（検査日から</a:t>
                      </a:r>
                      <a:r>
                        <a:rPr kumimoji="1" lang="en-US" altLang="ja-JP" sz="1200" b="0" kern="1200" dirty="0" smtClean="0">
                          <a:solidFill>
                            <a:schemeClr val="dk1"/>
                          </a:solidFill>
                          <a:latin typeface="+mn-lt"/>
                          <a:ea typeface="+mn-ea"/>
                          <a:cs typeface="+mn-cs"/>
                        </a:rPr>
                        <a:t>3</a:t>
                      </a:r>
                      <a:r>
                        <a:rPr kumimoji="1" lang="ja-JP" altLang="en-US" sz="1200" b="0" kern="1200" dirty="0" smtClean="0">
                          <a:solidFill>
                            <a:schemeClr val="dk1"/>
                          </a:solidFill>
                          <a:latin typeface="+mn-lt"/>
                          <a:ea typeface="+mn-ea"/>
                          <a:cs typeface="+mn-cs"/>
                        </a:rPr>
                        <a:t>日間）</a:t>
                      </a:r>
                      <a:endParaRPr kumimoji="1" lang="en-US" altLang="ja-JP" sz="1200" b="0" kern="1200" dirty="0" smtClean="0">
                        <a:solidFill>
                          <a:schemeClr val="dk1"/>
                        </a:solidFill>
                        <a:latin typeface="+mn-lt"/>
                        <a:ea typeface="+mn-ea"/>
                        <a:cs typeface="+mn-cs"/>
                      </a:endParaRPr>
                    </a:p>
                  </a:txBody>
                  <a:tcPr marL="99060" marR="99060" anchor="ctr">
                    <a:lnR w="12700" cap="flat" cmpd="sng" algn="ctr">
                      <a:solidFill>
                        <a:schemeClr val="accent5"/>
                      </a:solidFill>
                      <a:prstDash val="solid"/>
                      <a:round/>
                      <a:headEnd type="none" w="med" len="med"/>
                      <a:tailEnd type="none" w="med" len="med"/>
                    </a:lnR>
                    <a:lnB w="6350" cap="flat" cmpd="sng" algn="ctr">
                      <a:solidFill>
                        <a:srgbClr val="4472C4"/>
                      </a:solidFill>
                      <a:prstDash val="sysDot"/>
                      <a:round/>
                      <a:headEnd type="none" w="med" len="med"/>
                      <a:tailEnd type="none" w="med" len="med"/>
                    </a:lnB>
                  </a:tcPr>
                </a:tc>
              </a:tr>
              <a:tr h="848859">
                <a:tc>
                  <a:txBody>
                    <a:bodyPr/>
                    <a:lstStyle/>
                    <a:p>
                      <a:pPr marL="285750" marR="0" indent="-285750" algn="l" defTabSz="914400" rtl="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1" lang="ja-JP" altLang="en-US" sz="1200" b="0" u="none" kern="1200" dirty="0" smtClean="0">
                          <a:solidFill>
                            <a:schemeClr val="dk1"/>
                          </a:solidFill>
                          <a:latin typeface="+mn-lt"/>
                          <a:ea typeface="+mn-ea"/>
                          <a:cs typeface="+mn-cs"/>
                        </a:rPr>
                        <a:t>うつ症状に対する治療を実施している状態</a:t>
                      </a:r>
                      <a:endParaRPr kumimoji="1" lang="en-US" altLang="ja-JP" sz="1200" b="0" u="none" kern="1200" dirty="0" smtClean="0">
                        <a:solidFill>
                          <a:schemeClr val="dk1"/>
                        </a:solidFill>
                        <a:latin typeface="+mn-lt"/>
                        <a:ea typeface="+mn-ea"/>
                        <a:cs typeface="+mn-cs"/>
                      </a:endParaRPr>
                    </a:p>
                    <a:p>
                      <a:pPr marL="28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dk1"/>
                          </a:solidFill>
                          <a:latin typeface="+mn-lt"/>
                          <a:ea typeface="+mn-ea"/>
                          <a:cs typeface="+mn-cs"/>
                        </a:rPr>
                        <a:t>・うつ症状に対する薬を投与している場合</a:t>
                      </a:r>
                      <a:endParaRPr kumimoji="1" lang="en-US" altLang="ja-JP" sz="1200" b="0" kern="1200" dirty="0" smtClean="0">
                        <a:solidFill>
                          <a:schemeClr val="dk1"/>
                        </a:solidFill>
                        <a:latin typeface="+mn-lt"/>
                        <a:ea typeface="+mn-ea"/>
                        <a:cs typeface="+mn-cs"/>
                      </a:endParaRPr>
                    </a:p>
                    <a:p>
                      <a:pPr marL="288000" marR="0" lvl="0" indent="-72000" algn="l" defTabSz="914400" rtl="0" eaLnBrk="1" fontAlgn="auto" latinLnBrk="0" hangingPunct="1">
                        <a:lnSpc>
                          <a:spcPct val="100000"/>
                        </a:lnSpc>
                        <a:spcBef>
                          <a:spcPts val="0"/>
                        </a:spcBef>
                        <a:spcAft>
                          <a:spcPts val="0"/>
                        </a:spcAft>
                        <a:buClrTx/>
                        <a:buSzTx/>
                        <a:buFontTx/>
                        <a:buNone/>
                        <a:tabLst/>
                        <a:defRPr/>
                      </a:pPr>
                      <a:r>
                        <a:rPr kumimoji="1" lang="ja-JP" altLang="en-US" sz="1200" b="0" kern="1200" dirty="0" smtClean="0">
                          <a:solidFill>
                            <a:schemeClr val="dk1"/>
                          </a:solidFill>
                          <a:latin typeface="+mn-lt"/>
                          <a:ea typeface="+mn-ea"/>
                          <a:cs typeface="+mn-cs"/>
                        </a:rPr>
                        <a:t>・精神科専門療法（入院精神療法等）を算定している場合）</a:t>
                      </a:r>
                      <a:endParaRPr kumimoji="1" lang="en-US" altLang="ja-JP" sz="1200" b="0" kern="1200" dirty="0" smtClean="0">
                        <a:solidFill>
                          <a:schemeClr val="dk1"/>
                        </a:solidFill>
                        <a:latin typeface="+mn-lt"/>
                        <a:ea typeface="+mn-ea"/>
                        <a:cs typeface="+mn-cs"/>
                      </a:endParaRPr>
                    </a:p>
                  </a:txBody>
                  <a:tcPr marL="99060" marR="99060" anchor="ctr">
                    <a:lnR w="12700" cap="flat" cmpd="sng" algn="ctr">
                      <a:solidFill>
                        <a:schemeClr val="accent5"/>
                      </a:solidFill>
                      <a:prstDash val="solid"/>
                      <a:round/>
                      <a:headEnd type="none" w="med" len="med"/>
                      <a:tailEnd type="none" w="med" len="med"/>
                    </a:lnR>
                    <a:lnT w="6350" cap="flat" cmpd="sng" algn="ctr">
                      <a:solidFill>
                        <a:srgbClr val="4472C4"/>
                      </a:solidFill>
                      <a:prstDash val="sysDot"/>
                      <a:round/>
                      <a:headEnd type="none" w="med" len="med"/>
                      <a:tailEnd type="none" w="med" len="med"/>
                    </a:lnT>
                    <a:solidFill>
                      <a:srgbClr val="FFFFFF"/>
                    </a:solidFill>
                  </a:tcPr>
                </a:tc>
              </a:tr>
            </a:tbl>
          </a:graphicData>
        </a:graphic>
      </p:graphicFrame>
      <p:sp>
        <p:nvSpPr>
          <p:cNvPr id="12" name="正方形/長方形 11"/>
          <p:cNvSpPr/>
          <p:nvPr/>
        </p:nvSpPr>
        <p:spPr>
          <a:xfrm>
            <a:off x="367844" y="2510754"/>
            <a:ext cx="1388459" cy="254388"/>
          </a:xfrm>
          <a:prstGeom prst="rect">
            <a:avLst/>
          </a:prstGeom>
          <a:solidFill>
            <a:srgbClr val="FFFF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srgbClr val="000000"/>
                </a:solidFill>
              </a:rPr>
              <a:t>医療区分３</a:t>
            </a:r>
            <a:endParaRPr lang="ja-JP" altLang="en-US" sz="1400" dirty="0">
              <a:solidFill>
                <a:srgbClr val="000000"/>
              </a:solidFill>
            </a:endParaRPr>
          </a:p>
        </p:txBody>
      </p:sp>
      <p:sp>
        <p:nvSpPr>
          <p:cNvPr id="14" name="正方形/長方形 13"/>
          <p:cNvSpPr/>
          <p:nvPr/>
        </p:nvSpPr>
        <p:spPr>
          <a:xfrm>
            <a:off x="367844" y="4585341"/>
            <a:ext cx="1388459" cy="25438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srgbClr val="000000"/>
                </a:solidFill>
              </a:rPr>
              <a:t>医療区分２</a:t>
            </a:r>
            <a:endParaRPr lang="ja-JP" altLang="en-US" sz="1400" dirty="0">
              <a:solidFill>
                <a:srgbClr val="000000"/>
              </a:solidFill>
            </a:endParaRPr>
          </a:p>
        </p:txBody>
      </p:sp>
      <p:sp>
        <p:nvSpPr>
          <p:cNvPr id="16" name="正方形/長方形 15"/>
          <p:cNvSpPr/>
          <p:nvPr/>
        </p:nvSpPr>
        <p:spPr>
          <a:xfrm>
            <a:off x="5374586" y="3944456"/>
            <a:ext cx="1388459" cy="254388"/>
          </a:xfrm>
          <a:prstGeom prst="rect">
            <a:avLst/>
          </a:prstGeom>
          <a:no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srgbClr val="000000"/>
                </a:solidFill>
              </a:rPr>
              <a:t>医療区分２</a:t>
            </a:r>
            <a:endParaRPr lang="ja-JP" altLang="en-US" sz="1400" dirty="0">
              <a:solidFill>
                <a:srgbClr val="000000"/>
              </a:solidFill>
            </a:endParaRPr>
          </a:p>
        </p:txBody>
      </p:sp>
      <p:sp>
        <p:nvSpPr>
          <p:cNvPr id="17" name="正方形/長方形 16"/>
          <p:cNvSpPr/>
          <p:nvPr/>
        </p:nvSpPr>
        <p:spPr>
          <a:xfrm>
            <a:off x="5374586" y="2525502"/>
            <a:ext cx="1388459" cy="254388"/>
          </a:xfrm>
          <a:prstGeom prst="rect">
            <a:avLst/>
          </a:prstGeom>
          <a:solidFill>
            <a:srgbClr val="FFFFFF"/>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400" dirty="0" smtClean="0">
                <a:solidFill>
                  <a:srgbClr val="000000"/>
                </a:solidFill>
              </a:rPr>
              <a:t>医療区分３</a:t>
            </a:r>
            <a:endParaRPr lang="ja-JP" altLang="en-US" sz="1400" dirty="0">
              <a:solidFill>
                <a:srgbClr val="000000"/>
              </a:solidFill>
            </a:endParaRPr>
          </a:p>
        </p:txBody>
      </p:sp>
      <p:cxnSp>
        <p:nvCxnSpPr>
          <p:cNvPr id="3" name="直線コネクタ 2"/>
          <p:cNvCxnSpPr/>
          <p:nvPr/>
        </p:nvCxnSpPr>
        <p:spPr>
          <a:xfrm>
            <a:off x="304800" y="3912774"/>
            <a:ext cx="4250267" cy="0"/>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8"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15" name="右矢印 14"/>
          <p:cNvSpPr/>
          <p:nvPr/>
        </p:nvSpPr>
        <p:spPr>
          <a:xfrm>
            <a:off x="4688260" y="3664484"/>
            <a:ext cx="473283" cy="814332"/>
          </a:xfrm>
          <a:prstGeom prst="rightArrow">
            <a:avLst>
              <a:gd name="adj1" fmla="val 50000"/>
              <a:gd name="adj2" fmla="val 55627"/>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171</a:t>
            </a:fld>
            <a:endParaRPr lang="ja-JP" altLang="en-US" dirty="0">
              <a:solidFill>
                <a:prstClr val="black"/>
              </a:solidFill>
            </a:endParaRPr>
          </a:p>
        </p:txBody>
      </p:sp>
      <p:sp>
        <p:nvSpPr>
          <p:cNvPr id="20" name="テキスト ボックス 19"/>
          <p:cNvSpPr txBox="1"/>
          <p:nvPr/>
        </p:nvSpPr>
        <p:spPr>
          <a:xfrm>
            <a:off x="5497874" y="851442"/>
            <a:ext cx="114188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a:solidFill>
                  <a:srgbClr val="002060"/>
                </a:solidFill>
                <a:latin typeface="ＭＳ Ｐゴシック" panose="020B0600070205080204" pitchFamily="50" charset="-128"/>
              </a:rPr>
              <a:t>様式</a:t>
            </a:r>
            <a:r>
              <a:rPr lang="en-US" altLang="ja-JP" sz="1100" dirty="0">
                <a:solidFill>
                  <a:srgbClr val="002060"/>
                </a:solidFill>
                <a:latin typeface="ＭＳ Ｐゴシック" panose="020B0600070205080204" pitchFamily="50" charset="-128"/>
              </a:rPr>
              <a:t>1044-1047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427472658"/>
      </p:ext>
    </p:extLst>
  </p:cSld>
  <p:clrMapOvr>
    <a:masterClrMapping/>
  </p:clrMapOvr>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213861" y="634510"/>
            <a:ext cx="9507360" cy="6034849"/>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endParaRPr lang="en-US" altLang="ja-JP"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285750" indent="-285750">
              <a:lnSpc>
                <a:spcPts val="1800"/>
              </a:lnSpc>
              <a:buFont typeface="Wingdings" panose="05000000000000000000" pitchFamily="2" charset="2"/>
              <a:buChar char="Ø"/>
            </a:pP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障害者施設等入院基本料、特殊疾患病棟入院料の病棟</a:t>
            </a:r>
            <a:r>
              <a:rPr lang="en-US" altLang="ja-JP"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en-US"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特殊</a:t>
            </a: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疾患入院医療管理料の病室）に入院する意識障害を有する脳卒中患者の多くは、本来、これらの病棟・病室に入院が想定される状態像とは異なっていることから、こうした患者が当該病棟に入院を要する場合について、療養病棟の評価体系を踏まえた見直しを行う</a:t>
            </a:r>
            <a:endParaRPr lang="en-US" altLang="ja-JP"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26" name="Rectangle 36"/>
          <p:cNvSpPr>
            <a:spLocks noChangeArrowheads="1"/>
          </p:cNvSpPr>
          <p:nvPr/>
        </p:nvSpPr>
        <p:spPr bwMode="auto">
          <a:xfrm>
            <a:off x="204994" y="490493"/>
            <a:ext cx="9291865"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（１１）障害者施設等入院基本料・特殊疾患病棟入院料における脳卒中患者の評価①</a:t>
            </a:r>
            <a:endParaRPr lang="ja-JP" altLang="en-US" sz="2000" dirty="0">
              <a:solidFill>
                <a:prstClr val="black"/>
              </a:solidFill>
            </a:endParaRPr>
          </a:p>
        </p:txBody>
      </p:sp>
      <p:sp>
        <p:nvSpPr>
          <p:cNvPr id="18" name="Rectangle 2"/>
          <p:cNvSpPr>
            <a:spLocks noChangeArrowheads="1"/>
          </p:cNvSpPr>
          <p:nvPr/>
        </p:nvSpPr>
        <p:spPr bwMode="auto">
          <a:xfrm>
            <a:off x="213524" y="16322"/>
            <a:ext cx="9517327" cy="496192"/>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19" name="正方形/長方形 18"/>
          <p:cNvSpPr/>
          <p:nvPr/>
        </p:nvSpPr>
        <p:spPr>
          <a:xfrm>
            <a:off x="422433" y="1807391"/>
            <a:ext cx="8856985" cy="2990562"/>
          </a:xfrm>
          <a:prstGeom prst="rect">
            <a:avLst/>
          </a:prstGeom>
        </p:spPr>
        <p:txBody>
          <a:bodyPr wrap="square">
            <a:spAutoFit/>
          </a:bodyPr>
          <a:lstStyle/>
          <a:p>
            <a:pPr marL="265113" indent="-265113">
              <a:lnSpc>
                <a:spcPts val="2200"/>
              </a:lnSpc>
            </a:pPr>
            <a:r>
              <a:rPr lang="ja-JP" altLang="en-US" sz="2000" b="1" dirty="0">
                <a:solidFill>
                  <a:srgbClr val="0070C0"/>
                </a:solidFill>
                <a:latin typeface="ＭＳ Ｐゴシック"/>
              </a:rPr>
              <a:t>１</a:t>
            </a:r>
            <a:r>
              <a:rPr lang="ja-JP" altLang="en-US" sz="2000" b="1" dirty="0" smtClean="0">
                <a:solidFill>
                  <a:srgbClr val="0070C0"/>
                </a:solidFill>
                <a:latin typeface="ＭＳ Ｐゴシック"/>
              </a:rPr>
              <a:t>．障害者施設等入院基本料の見直し</a:t>
            </a:r>
            <a:endParaRPr lang="en-US" altLang="ja-JP" sz="2000" b="1" dirty="0" smtClean="0">
              <a:solidFill>
                <a:srgbClr val="0070C0"/>
              </a:solidFill>
              <a:latin typeface="ＭＳ Ｐゴシック"/>
            </a:endParaRPr>
          </a:p>
          <a:p>
            <a:pPr marL="265113" indent="-265113">
              <a:lnSpc>
                <a:spcPts val="2200"/>
              </a:lnSpc>
              <a:spcBef>
                <a:spcPts val="600"/>
              </a:spcBef>
            </a:pPr>
            <a:r>
              <a:rPr lang="ja-JP" altLang="en-US" b="1" dirty="0" smtClean="0">
                <a:solidFill>
                  <a:srgbClr val="0070C0"/>
                </a:solidFill>
                <a:latin typeface="ＭＳ Ｐゴシック"/>
              </a:rPr>
              <a:t>（新）　</a:t>
            </a:r>
            <a:r>
              <a:rPr lang="ja-JP" altLang="en-US" b="1" u="sng" dirty="0" smtClean="0">
                <a:solidFill>
                  <a:srgbClr val="0070C0"/>
                </a:solidFill>
                <a:latin typeface="ＭＳ Ｐゴシック"/>
              </a:rPr>
              <a:t>７対１入院基本料、１０対１入院基本料の施設基準を届け出た病棟に入院する場合</a:t>
            </a:r>
            <a:endParaRPr lang="en-US" altLang="ja-JP" b="1" u="sng" dirty="0" smtClean="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dirty="0" smtClean="0">
                <a:solidFill>
                  <a:srgbClr val="0070C0"/>
                </a:solidFill>
                <a:latin typeface="ＭＳ Ｐゴシック"/>
              </a:rPr>
              <a:t>　　　　　</a:t>
            </a:r>
            <a:r>
              <a:rPr lang="ja-JP" altLang="en-US" b="1" u="sng" dirty="0" smtClean="0">
                <a:solidFill>
                  <a:srgbClr val="0070C0"/>
                </a:solidFill>
                <a:latin typeface="ＭＳ Ｐゴシック"/>
              </a:rPr>
              <a:t>医療区分２に相当する場合：１</a:t>
            </a:r>
            <a:r>
              <a:rPr lang="en-US" altLang="ja-JP" b="1" u="sng" dirty="0" smtClean="0">
                <a:solidFill>
                  <a:srgbClr val="0070C0"/>
                </a:solidFill>
                <a:latin typeface="ＭＳ Ｐゴシック"/>
              </a:rPr>
              <a:t>,</a:t>
            </a:r>
            <a:r>
              <a:rPr lang="ja-JP" altLang="en-US" b="1" u="sng" dirty="0" smtClean="0">
                <a:solidFill>
                  <a:srgbClr val="0070C0"/>
                </a:solidFill>
                <a:latin typeface="ＭＳ Ｐゴシック"/>
              </a:rPr>
              <a:t>４６５点</a:t>
            </a:r>
            <a:endParaRPr lang="en-US" altLang="ja-JP" b="1" u="sng" dirty="0" smtClean="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dirty="0" smtClean="0">
                <a:solidFill>
                  <a:srgbClr val="0070C0"/>
                </a:solidFill>
                <a:latin typeface="ＭＳ Ｐゴシック"/>
              </a:rPr>
              <a:t>　　　　　</a:t>
            </a:r>
            <a:r>
              <a:rPr lang="ja-JP" altLang="en-US" b="1" u="sng" dirty="0" smtClean="0">
                <a:solidFill>
                  <a:srgbClr val="0070C0"/>
                </a:solidFill>
                <a:latin typeface="ＭＳ Ｐゴシック"/>
              </a:rPr>
              <a:t>医療区分１に相当する場合：１</a:t>
            </a:r>
            <a:r>
              <a:rPr lang="en-US" altLang="ja-JP" b="1" u="sng" dirty="0" smtClean="0">
                <a:solidFill>
                  <a:srgbClr val="0070C0"/>
                </a:solidFill>
                <a:latin typeface="ＭＳ Ｐゴシック"/>
              </a:rPr>
              <a:t>,</a:t>
            </a:r>
            <a:r>
              <a:rPr lang="ja-JP" altLang="en-US" b="1" u="sng" dirty="0" smtClean="0">
                <a:solidFill>
                  <a:srgbClr val="0070C0"/>
                </a:solidFill>
                <a:latin typeface="ＭＳ Ｐゴシック"/>
              </a:rPr>
              <a:t>３３１点</a:t>
            </a:r>
            <a:endParaRPr lang="en-US" altLang="ja-JP" b="1" u="sng" dirty="0" smtClean="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（新）　</a:t>
            </a:r>
            <a:r>
              <a:rPr lang="ja-JP" altLang="en-US" b="1" u="sng" dirty="0">
                <a:solidFill>
                  <a:srgbClr val="0070C0"/>
                </a:solidFill>
                <a:latin typeface="ＭＳ Ｐゴシック"/>
              </a:rPr>
              <a:t>１３</a:t>
            </a:r>
            <a:r>
              <a:rPr lang="ja-JP" altLang="en-US" b="1" u="sng" dirty="0" smtClean="0">
                <a:solidFill>
                  <a:srgbClr val="0070C0"/>
                </a:solidFill>
                <a:latin typeface="ＭＳ Ｐゴシック"/>
              </a:rPr>
              <a:t>対</a:t>
            </a:r>
            <a:r>
              <a:rPr lang="ja-JP" altLang="en-US" b="1" u="sng" dirty="0">
                <a:solidFill>
                  <a:srgbClr val="0070C0"/>
                </a:solidFill>
                <a:latin typeface="ＭＳ Ｐゴシック"/>
              </a:rPr>
              <a:t>１入院</a:t>
            </a:r>
            <a:r>
              <a:rPr lang="ja-JP" altLang="en-US" b="1" u="sng" dirty="0" smtClean="0">
                <a:solidFill>
                  <a:srgbClr val="0070C0"/>
                </a:solidFill>
                <a:latin typeface="ＭＳ Ｐゴシック"/>
              </a:rPr>
              <a:t>基本料の</a:t>
            </a:r>
            <a:r>
              <a:rPr lang="ja-JP" altLang="en-US" b="1" u="sng" dirty="0">
                <a:solidFill>
                  <a:srgbClr val="0070C0"/>
                </a:solidFill>
                <a:latin typeface="ＭＳ Ｐゴシック"/>
              </a:rPr>
              <a:t>施設基準を届け出た病棟に入院する場合</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u="sng" dirty="0">
                <a:solidFill>
                  <a:srgbClr val="0070C0"/>
                </a:solidFill>
                <a:latin typeface="ＭＳ Ｐゴシック"/>
              </a:rPr>
              <a:t>医療区分２に相当する場合：１</a:t>
            </a:r>
            <a:r>
              <a:rPr lang="en-US" altLang="ja-JP" b="1" u="sng" dirty="0" smtClean="0">
                <a:solidFill>
                  <a:srgbClr val="0070C0"/>
                </a:solidFill>
                <a:latin typeface="ＭＳ Ｐゴシック"/>
              </a:rPr>
              <a:t>,</a:t>
            </a:r>
            <a:r>
              <a:rPr lang="ja-JP" altLang="en-US" b="1" u="sng" dirty="0">
                <a:solidFill>
                  <a:srgbClr val="0070C0"/>
                </a:solidFill>
                <a:latin typeface="ＭＳ Ｐゴシック"/>
              </a:rPr>
              <a:t>３１７</a:t>
            </a:r>
            <a:r>
              <a:rPr lang="ja-JP" altLang="en-US" b="1" u="sng" dirty="0" smtClean="0">
                <a:solidFill>
                  <a:srgbClr val="0070C0"/>
                </a:solidFill>
                <a:latin typeface="ＭＳ Ｐゴシック"/>
              </a:rPr>
              <a:t>点</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u="sng" dirty="0">
                <a:solidFill>
                  <a:srgbClr val="0070C0"/>
                </a:solidFill>
                <a:latin typeface="ＭＳ Ｐゴシック"/>
              </a:rPr>
              <a:t>医療区分１に相当する場合：１</a:t>
            </a:r>
            <a:r>
              <a:rPr lang="en-US" altLang="ja-JP" b="1" u="sng" dirty="0" smtClean="0">
                <a:solidFill>
                  <a:srgbClr val="0070C0"/>
                </a:solidFill>
                <a:latin typeface="ＭＳ Ｐゴシック"/>
              </a:rPr>
              <a:t>,</a:t>
            </a:r>
            <a:r>
              <a:rPr lang="ja-JP" altLang="en-US" b="1" u="sng" dirty="0">
                <a:solidFill>
                  <a:srgbClr val="0070C0"/>
                </a:solidFill>
                <a:latin typeface="ＭＳ Ｐゴシック"/>
              </a:rPr>
              <a:t>１８４</a:t>
            </a:r>
            <a:r>
              <a:rPr lang="ja-JP" altLang="en-US" b="1" u="sng" dirty="0" smtClean="0">
                <a:solidFill>
                  <a:srgbClr val="0070C0"/>
                </a:solidFill>
                <a:latin typeface="ＭＳ Ｐゴシック"/>
              </a:rPr>
              <a:t>点</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（新）　</a:t>
            </a:r>
            <a:r>
              <a:rPr lang="ja-JP" altLang="en-US" b="1" u="sng" dirty="0" smtClean="0">
                <a:solidFill>
                  <a:srgbClr val="0070C0"/>
                </a:solidFill>
                <a:latin typeface="ＭＳ Ｐゴシック"/>
              </a:rPr>
              <a:t>１５対</a:t>
            </a:r>
            <a:r>
              <a:rPr lang="ja-JP" altLang="en-US" b="1" u="sng" dirty="0">
                <a:solidFill>
                  <a:srgbClr val="0070C0"/>
                </a:solidFill>
                <a:latin typeface="ＭＳ Ｐゴシック"/>
              </a:rPr>
              <a:t>１入院基本料の施設基準を届け出た病棟に入院する場合</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u="sng" dirty="0">
                <a:solidFill>
                  <a:srgbClr val="0070C0"/>
                </a:solidFill>
                <a:latin typeface="ＭＳ Ｐゴシック"/>
              </a:rPr>
              <a:t>医療区分２に相当する場合：１</a:t>
            </a:r>
            <a:r>
              <a:rPr lang="en-US" altLang="ja-JP" b="1" u="sng" dirty="0" smtClean="0">
                <a:solidFill>
                  <a:srgbClr val="0070C0"/>
                </a:solidFill>
                <a:latin typeface="ＭＳ Ｐゴシック"/>
              </a:rPr>
              <a:t>,</a:t>
            </a:r>
            <a:r>
              <a:rPr lang="ja-JP" altLang="en-US" b="1" u="sng" dirty="0">
                <a:solidFill>
                  <a:srgbClr val="0070C0"/>
                </a:solidFill>
                <a:latin typeface="ＭＳ Ｐゴシック"/>
              </a:rPr>
              <a:t>２１９</a:t>
            </a:r>
            <a:r>
              <a:rPr lang="ja-JP" altLang="en-US" b="1" u="sng" dirty="0" smtClean="0">
                <a:solidFill>
                  <a:srgbClr val="0070C0"/>
                </a:solidFill>
                <a:latin typeface="ＭＳ Ｐゴシック"/>
              </a:rPr>
              <a:t>点</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u="sng" dirty="0">
                <a:solidFill>
                  <a:srgbClr val="0070C0"/>
                </a:solidFill>
                <a:latin typeface="ＭＳ Ｐゴシック"/>
              </a:rPr>
              <a:t>医療区分１に相当する場合：１</a:t>
            </a:r>
            <a:r>
              <a:rPr lang="en-US" altLang="ja-JP" b="1" u="sng" dirty="0" smtClean="0">
                <a:solidFill>
                  <a:srgbClr val="0070C0"/>
                </a:solidFill>
                <a:latin typeface="ＭＳ Ｐゴシック"/>
              </a:rPr>
              <a:t>,</a:t>
            </a:r>
            <a:r>
              <a:rPr lang="ja-JP" altLang="en-US" b="1" u="sng" dirty="0" smtClean="0">
                <a:solidFill>
                  <a:srgbClr val="0070C0"/>
                </a:solidFill>
                <a:latin typeface="ＭＳ Ｐゴシック"/>
              </a:rPr>
              <a:t>０８６点</a:t>
            </a:r>
            <a:endParaRPr lang="en-US" altLang="ja-JP" b="1" u="sng" dirty="0">
              <a:solidFill>
                <a:srgbClr val="0070C0"/>
              </a:solidFill>
              <a:latin typeface="ＭＳ Ｐゴシック"/>
            </a:endParaRPr>
          </a:p>
        </p:txBody>
      </p:sp>
      <p:sp>
        <p:nvSpPr>
          <p:cNvPr id="20" name="テキスト ボックス 19"/>
          <p:cNvSpPr txBox="1"/>
          <p:nvPr/>
        </p:nvSpPr>
        <p:spPr>
          <a:xfrm>
            <a:off x="294746" y="4568336"/>
            <a:ext cx="9345590" cy="2031325"/>
          </a:xfrm>
          <a:prstGeom prst="rect">
            <a:avLst/>
          </a:prstGeom>
          <a:noFill/>
        </p:spPr>
        <p:txBody>
          <a:bodyPr wrap="square" rtlCol="0">
            <a:spAutoFit/>
          </a:bodyPr>
          <a:lstStyle/>
          <a:p>
            <a:r>
              <a:rPr lang="en-US" altLang="ja-JP" sz="1400" dirty="0" smtClean="0">
                <a:solidFill>
                  <a:prstClr val="black"/>
                </a:solidFill>
                <a:latin typeface="ＭＳ Ｐゴシック"/>
              </a:rPr>
              <a:t>[</a:t>
            </a:r>
            <a:r>
              <a:rPr lang="ja-JP" altLang="en-US" sz="1400" dirty="0">
                <a:solidFill>
                  <a:prstClr val="black"/>
                </a:solidFill>
                <a:latin typeface="ＭＳ Ｐゴシック"/>
              </a:rPr>
              <a:t>算定要件</a:t>
            </a:r>
            <a:r>
              <a:rPr lang="en-US" altLang="ja-JP" sz="1400" dirty="0" smtClean="0">
                <a:solidFill>
                  <a:prstClr val="black"/>
                </a:solidFill>
                <a:latin typeface="ＭＳ Ｐゴシック"/>
              </a:rPr>
              <a:t>]</a:t>
            </a:r>
            <a:endParaRPr lang="en-US" altLang="ja-JP" sz="1400" dirty="0">
              <a:solidFill>
                <a:prstClr val="black"/>
              </a:solidFill>
              <a:latin typeface="ＭＳ Ｐゴシック"/>
            </a:endParaRPr>
          </a:p>
          <a:p>
            <a:r>
              <a:rPr lang="ja-JP" altLang="en-US" sz="1400" dirty="0">
                <a:solidFill>
                  <a:prstClr val="black"/>
                </a:solidFill>
                <a:latin typeface="ＭＳ Ｐゴシック"/>
              </a:rPr>
              <a:t>　</a:t>
            </a:r>
            <a:r>
              <a:rPr lang="ja-JP" altLang="en-US" sz="1400" dirty="0" smtClean="0">
                <a:solidFill>
                  <a:prstClr val="black"/>
                </a:solidFill>
                <a:latin typeface="ＭＳ Ｐゴシック"/>
              </a:rPr>
              <a:t>当該病棟に入院する重度の意識障害者（脳卒中の後遺症の患者に限る）の疾患及び状態等が療養病棟入院基本料に</a:t>
            </a:r>
            <a:endParaRPr lang="en-US" altLang="ja-JP" sz="1400" dirty="0" smtClean="0">
              <a:solidFill>
                <a:prstClr val="black"/>
              </a:solidFill>
              <a:latin typeface="ＭＳ Ｐゴシック"/>
            </a:endParaRPr>
          </a:p>
          <a:p>
            <a:r>
              <a:rPr lang="ja-JP" altLang="en-US" sz="1400" dirty="0" smtClean="0">
                <a:solidFill>
                  <a:prstClr val="black"/>
                </a:solidFill>
                <a:latin typeface="ＭＳ Ｐゴシック"/>
              </a:rPr>
              <a:t>規定する医療区分</a:t>
            </a:r>
            <a:r>
              <a:rPr lang="en-US" altLang="ja-JP" sz="1400" dirty="0" smtClean="0">
                <a:solidFill>
                  <a:prstClr val="black"/>
                </a:solidFill>
                <a:latin typeface="ＭＳ Ｐゴシック"/>
              </a:rPr>
              <a:t>1</a:t>
            </a:r>
            <a:r>
              <a:rPr lang="ja-JP" altLang="en-US" sz="1400" dirty="0" smtClean="0">
                <a:solidFill>
                  <a:prstClr val="black"/>
                </a:solidFill>
                <a:latin typeface="ＭＳ Ｐゴシック"/>
              </a:rPr>
              <a:t>又は医療区分２に相当する場合は、各々医療区分に従い所定点数を算定する。</a:t>
            </a:r>
            <a:r>
              <a:rPr lang="ja-JP" altLang="en-US" sz="1400" b="1" u="sng" dirty="0" smtClean="0">
                <a:solidFill>
                  <a:srgbClr val="00B0F0"/>
                </a:solidFill>
                <a:latin typeface="ＭＳ Ｐゴシック"/>
              </a:rPr>
              <a:t>医療区分３相当のものは、従来どおり、障害者施設等入院基本料に規定する点数を算定</a:t>
            </a:r>
            <a:r>
              <a:rPr lang="ja-JP" altLang="en-US" sz="1400" dirty="0" smtClean="0">
                <a:solidFill>
                  <a:prstClr val="black"/>
                </a:solidFill>
                <a:latin typeface="ＭＳ Ｐゴシック"/>
              </a:rPr>
              <a:t>する</a:t>
            </a:r>
            <a:endParaRPr lang="en-US" altLang="ja-JP" sz="1400" dirty="0" smtClean="0">
              <a:solidFill>
                <a:prstClr val="black"/>
              </a:solidFill>
              <a:latin typeface="ＭＳ Ｐゴシック"/>
            </a:endParaRPr>
          </a:p>
          <a:p>
            <a:r>
              <a:rPr lang="en-US" altLang="ja-JP" sz="1400" dirty="0" smtClean="0">
                <a:solidFill>
                  <a:prstClr val="black"/>
                </a:solidFill>
                <a:latin typeface="ＭＳ Ｐゴシック"/>
              </a:rPr>
              <a:t>[</a:t>
            </a:r>
            <a:r>
              <a:rPr lang="ja-JP" altLang="en-US" sz="1400" dirty="0" smtClean="0">
                <a:solidFill>
                  <a:prstClr val="black"/>
                </a:solidFill>
                <a:latin typeface="ＭＳ Ｐゴシック"/>
              </a:rPr>
              <a:t>包括範囲</a:t>
            </a:r>
            <a:r>
              <a:rPr lang="en-US" altLang="ja-JP" sz="1400" dirty="0" smtClean="0">
                <a:solidFill>
                  <a:prstClr val="black"/>
                </a:solidFill>
                <a:latin typeface="ＭＳ Ｐゴシック"/>
              </a:rPr>
              <a:t>]</a:t>
            </a:r>
          </a:p>
          <a:p>
            <a:r>
              <a:rPr lang="ja-JP" altLang="en-US" sz="1400" dirty="0" smtClean="0">
                <a:solidFill>
                  <a:prstClr val="black"/>
                </a:solidFill>
                <a:latin typeface="ＭＳ Ｐゴシック"/>
              </a:rPr>
              <a:t>　特掲診療料の包括範囲は療養病棟入院基本料と同様とし、入院基本料等加算等については障害者施設等入院基本料の規定に従う</a:t>
            </a:r>
            <a:endParaRPr lang="en-US" altLang="ja-JP" sz="1400" dirty="0" smtClean="0">
              <a:solidFill>
                <a:prstClr val="black"/>
              </a:solidFill>
              <a:latin typeface="ＭＳ Ｐゴシック"/>
            </a:endParaRPr>
          </a:p>
          <a:p>
            <a:r>
              <a:rPr lang="ja-JP" altLang="en-US" sz="1400" dirty="0" smtClean="0"/>
              <a:t>［</a:t>
            </a:r>
            <a:r>
              <a:rPr lang="ja-JP" altLang="ja-JP" sz="1400" dirty="0"/>
              <a:t>経過措置</a:t>
            </a:r>
            <a:r>
              <a:rPr lang="ja-JP" altLang="en-US" sz="1400" dirty="0" smtClean="0"/>
              <a:t>］</a:t>
            </a:r>
            <a:endParaRPr lang="en-US" altLang="ja-JP" sz="1400" dirty="0" smtClean="0"/>
          </a:p>
          <a:p>
            <a:r>
              <a:rPr lang="ja-JP" altLang="ja-JP" sz="1400" dirty="0" smtClean="0"/>
              <a:t>平成</a:t>
            </a:r>
            <a:r>
              <a:rPr lang="en-US" altLang="ja-JP" sz="1400" dirty="0"/>
              <a:t>28</a:t>
            </a:r>
            <a:r>
              <a:rPr lang="ja-JP" altLang="ja-JP" sz="1400" dirty="0"/>
              <a:t>年</a:t>
            </a:r>
            <a:r>
              <a:rPr lang="en-US" altLang="ja-JP" sz="1400" dirty="0"/>
              <a:t>3</a:t>
            </a:r>
            <a:r>
              <a:rPr lang="ja-JP" altLang="ja-JP" sz="1400" dirty="0"/>
              <a:t>月</a:t>
            </a:r>
            <a:r>
              <a:rPr lang="en-US" altLang="ja-JP" sz="1400" dirty="0"/>
              <a:t>31</a:t>
            </a:r>
            <a:r>
              <a:rPr lang="ja-JP" altLang="ja-JP" sz="1400" dirty="0"/>
              <a:t>日時点で当該病棟に</a:t>
            </a:r>
            <a:r>
              <a:rPr lang="en-US" altLang="ja-JP" sz="1400" dirty="0"/>
              <a:t>6</a:t>
            </a:r>
            <a:r>
              <a:rPr lang="ja-JP" altLang="ja-JP" sz="1400" dirty="0" smtClean="0"/>
              <a:t>か月</a:t>
            </a:r>
            <a:r>
              <a:rPr lang="ja-JP" altLang="ja-JP" sz="1400" dirty="0"/>
              <a:t>以上入院している患者は医療区分</a:t>
            </a:r>
            <a:r>
              <a:rPr lang="en-US" altLang="ja-JP" sz="1400" dirty="0"/>
              <a:t>3</a:t>
            </a:r>
            <a:r>
              <a:rPr lang="ja-JP" altLang="ja-JP" sz="1400" dirty="0"/>
              <a:t>相当のものとして所定点数を算定</a:t>
            </a:r>
            <a:r>
              <a:rPr lang="ja-JP" altLang="ja-JP" sz="1400" dirty="0" smtClean="0"/>
              <a:t>できる</a:t>
            </a:r>
            <a:endParaRPr lang="ja-JP" altLang="ja-JP" sz="1400" dirty="0">
              <a:solidFill>
                <a:prstClr val="black"/>
              </a:solidFill>
              <a:latin typeface="ＭＳ Ｐゴシック"/>
            </a:endParaRPr>
          </a:p>
        </p:txBody>
      </p:sp>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172</a:t>
            </a:fld>
            <a:endParaRPr lang="ja-JP" altLang="en-US" dirty="0">
              <a:solidFill>
                <a:prstClr val="black"/>
              </a:solidFill>
            </a:endParaRPr>
          </a:p>
        </p:txBody>
      </p:sp>
      <p:sp>
        <p:nvSpPr>
          <p:cNvPr id="9" name="テキスト ボックス 8"/>
          <p:cNvSpPr txBox="1"/>
          <p:nvPr/>
        </p:nvSpPr>
        <p:spPr>
          <a:xfrm>
            <a:off x="4664968" y="1844824"/>
            <a:ext cx="147757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35-37</a:t>
            </a:r>
            <a:r>
              <a:rPr lang="ja-JP" altLang="en-US" sz="1100" dirty="0" smtClean="0">
                <a:solidFill>
                  <a:srgbClr val="002060"/>
                </a:solidFill>
                <a:latin typeface="ＭＳ Ｐゴシック" panose="020B0600070205080204" pitchFamily="50" charset="-128"/>
              </a:rPr>
              <a:t>　留</a:t>
            </a:r>
            <a:r>
              <a:rPr lang="en-US" altLang="ja-JP" sz="1100" dirty="0" smtClean="0">
                <a:solidFill>
                  <a:srgbClr val="002060"/>
                </a:solidFill>
                <a:latin typeface="ＭＳ Ｐゴシック" panose="020B0600070205080204" pitchFamily="50" charset="-128"/>
              </a:rPr>
              <a:t>p59-63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72061536"/>
      </p:ext>
    </p:extLst>
  </p:cSld>
  <p:clrMapOvr>
    <a:masterClrMapping/>
  </p:clrMapOvr>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273816" y="829412"/>
            <a:ext cx="9507360" cy="5763107"/>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endParaRPr lang="en-US" altLang="ja-JP"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285750" indent="-285750">
              <a:lnSpc>
                <a:spcPts val="1800"/>
              </a:lnSpc>
              <a:buFont typeface="Wingdings" panose="05000000000000000000" pitchFamily="2" charset="2"/>
              <a:buChar char="Ø"/>
            </a:pP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障害者施設等入院基本料、特殊疾患病棟入院料の病棟</a:t>
            </a:r>
            <a:r>
              <a:rPr lang="en-US" altLang="ja-JP"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en-US"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特殊</a:t>
            </a: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疾患入院医療管理料の病室）に入院する意識障害を有する脳卒中患者の多くは、本来、これらの病棟・病室に入院が想定される状態像とは異なっていることから、こうした患者が当該病棟に入院を要する場合について、療養病棟の評価体系を踏まえた見直しを行う</a:t>
            </a:r>
            <a:endParaRPr lang="en-US" altLang="ja-JP"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26" name="Rectangle 36"/>
          <p:cNvSpPr>
            <a:spLocks noChangeArrowheads="1"/>
          </p:cNvSpPr>
          <p:nvPr/>
        </p:nvSpPr>
        <p:spPr bwMode="auto">
          <a:xfrm>
            <a:off x="197642" y="718415"/>
            <a:ext cx="9291865"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（１１）障害者施設等入院基本料・特殊疾患病棟入院料における脳卒中患者の評価②</a:t>
            </a:r>
            <a:endParaRPr lang="ja-JP" altLang="en-US" sz="2000" dirty="0">
              <a:solidFill>
                <a:prstClr val="black"/>
              </a:solidFill>
            </a:endParaRPr>
          </a:p>
        </p:txBody>
      </p:sp>
      <p:sp>
        <p:nvSpPr>
          <p:cNvPr id="18"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19" name="正方形/長方形 18"/>
          <p:cNvSpPr/>
          <p:nvPr/>
        </p:nvSpPr>
        <p:spPr>
          <a:xfrm>
            <a:off x="415086" y="2060848"/>
            <a:ext cx="8856985" cy="2990562"/>
          </a:xfrm>
          <a:prstGeom prst="rect">
            <a:avLst/>
          </a:prstGeom>
        </p:spPr>
        <p:txBody>
          <a:bodyPr wrap="square">
            <a:spAutoFit/>
          </a:bodyPr>
          <a:lstStyle/>
          <a:p>
            <a:pPr marL="265113" indent="-265113">
              <a:lnSpc>
                <a:spcPts val="2200"/>
              </a:lnSpc>
            </a:pPr>
            <a:r>
              <a:rPr lang="ja-JP" altLang="en-US" sz="2000" b="1" dirty="0" smtClean="0">
                <a:solidFill>
                  <a:srgbClr val="0070C0"/>
                </a:solidFill>
                <a:latin typeface="ＭＳ Ｐゴシック"/>
              </a:rPr>
              <a:t>２．特殊疾患病棟入院料（特殊疾患入院医療管理料）の見直し</a:t>
            </a:r>
            <a:endParaRPr lang="en-US" altLang="ja-JP" sz="2000" b="1" dirty="0" smtClean="0">
              <a:solidFill>
                <a:srgbClr val="0070C0"/>
              </a:solidFill>
              <a:latin typeface="ＭＳ Ｐゴシック"/>
            </a:endParaRPr>
          </a:p>
          <a:p>
            <a:pPr marL="265113" indent="-265113">
              <a:lnSpc>
                <a:spcPts val="2200"/>
              </a:lnSpc>
              <a:spcBef>
                <a:spcPts val="600"/>
              </a:spcBef>
            </a:pPr>
            <a:r>
              <a:rPr lang="ja-JP" altLang="en-US" b="1" dirty="0" smtClean="0">
                <a:solidFill>
                  <a:srgbClr val="0070C0"/>
                </a:solidFill>
                <a:latin typeface="ＭＳ Ｐゴシック"/>
              </a:rPr>
              <a:t>（新）　</a:t>
            </a:r>
            <a:r>
              <a:rPr lang="ja-JP" altLang="en-US" b="1" u="sng" dirty="0" smtClean="0">
                <a:solidFill>
                  <a:srgbClr val="0070C0"/>
                </a:solidFill>
                <a:latin typeface="ＭＳ Ｐゴシック"/>
              </a:rPr>
              <a:t>特殊疾患病棟入院料１の施設基準を届け出た病棟に入院する場合</a:t>
            </a:r>
            <a:endParaRPr lang="en-US" altLang="ja-JP" b="1" u="sng" dirty="0" smtClean="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dirty="0" smtClean="0">
                <a:solidFill>
                  <a:srgbClr val="0070C0"/>
                </a:solidFill>
                <a:latin typeface="ＭＳ Ｐゴシック"/>
              </a:rPr>
              <a:t>　　　　　</a:t>
            </a:r>
            <a:r>
              <a:rPr lang="ja-JP" altLang="en-US" b="1" u="sng" dirty="0" smtClean="0">
                <a:solidFill>
                  <a:srgbClr val="0070C0"/>
                </a:solidFill>
                <a:latin typeface="ＭＳ Ｐゴシック"/>
              </a:rPr>
              <a:t>医療区分２に相当する場合：１</a:t>
            </a:r>
            <a:r>
              <a:rPr lang="en-US" altLang="ja-JP" b="1" u="sng" dirty="0" smtClean="0">
                <a:solidFill>
                  <a:srgbClr val="0070C0"/>
                </a:solidFill>
                <a:latin typeface="ＭＳ Ｐゴシック"/>
              </a:rPr>
              <a:t>,</a:t>
            </a:r>
            <a:r>
              <a:rPr lang="ja-JP" altLang="en-US" b="1" u="sng" dirty="0">
                <a:solidFill>
                  <a:srgbClr val="0070C0"/>
                </a:solidFill>
                <a:latin typeface="ＭＳ Ｐゴシック"/>
              </a:rPr>
              <a:t>８５７</a:t>
            </a:r>
            <a:r>
              <a:rPr lang="ja-JP" altLang="en-US" b="1" u="sng" dirty="0" smtClean="0">
                <a:solidFill>
                  <a:srgbClr val="0070C0"/>
                </a:solidFill>
                <a:latin typeface="ＭＳ Ｐゴシック"/>
              </a:rPr>
              <a:t>点</a:t>
            </a:r>
            <a:endParaRPr lang="en-US" altLang="ja-JP" b="1" u="sng" dirty="0" smtClean="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dirty="0" smtClean="0">
                <a:solidFill>
                  <a:srgbClr val="0070C0"/>
                </a:solidFill>
                <a:latin typeface="ＭＳ Ｐゴシック"/>
              </a:rPr>
              <a:t>　　　　　</a:t>
            </a:r>
            <a:r>
              <a:rPr lang="ja-JP" altLang="en-US" b="1" u="sng" dirty="0" smtClean="0">
                <a:solidFill>
                  <a:srgbClr val="0070C0"/>
                </a:solidFill>
                <a:latin typeface="ＭＳ Ｐゴシック"/>
              </a:rPr>
              <a:t>医療区分１に相当する場合：１</a:t>
            </a:r>
            <a:r>
              <a:rPr lang="en-US" altLang="ja-JP" b="1" u="sng" dirty="0" smtClean="0">
                <a:solidFill>
                  <a:srgbClr val="0070C0"/>
                </a:solidFill>
                <a:latin typeface="ＭＳ Ｐゴシック"/>
              </a:rPr>
              <a:t>,</a:t>
            </a:r>
            <a:r>
              <a:rPr lang="ja-JP" altLang="en-US" b="1" u="sng" dirty="0">
                <a:solidFill>
                  <a:srgbClr val="0070C0"/>
                </a:solidFill>
                <a:latin typeface="ＭＳ Ｐゴシック"/>
              </a:rPr>
              <a:t>７０１</a:t>
            </a:r>
            <a:r>
              <a:rPr lang="ja-JP" altLang="en-US" b="1" u="sng" dirty="0" smtClean="0">
                <a:solidFill>
                  <a:srgbClr val="0070C0"/>
                </a:solidFill>
                <a:latin typeface="ＭＳ Ｐゴシック"/>
              </a:rPr>
              <a:t>点</a:t>
            </a:r>
            <a:endParaRPr lang="en-US" altLang="ja-JP" b="1" u="sng" dirty="0" smtClean="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（新）　</a:t>
            </a:r>
            <a:r>
              <a:rPr lang="ja-JP" altLang="en-US" b="1" u="sng" dirty="0">
                <a:solidFill>
                  <a:srgbClr val="0070C0"/>
                </a:solidFill>
                <a:latin typeface="ＭＳ Ｐゴシック"/>
              </a:rPr>
              <a:t>特殊疾患病棟</a:t>
            </a:r>
            <a:r>
              <a:rPr lang="ja-JP" altLang="en-US" b="1" u="sng" dirty="0" smtClean="0">
                <a:solidFill>
                  <a:srgbClr val="0070C0"/>
                </a:solidFill>
                <a:latin typeface="ＭＳ Ｐゴシック"/>
              </a:rPr>
              <a:t>入院料２の</a:t>
            </a:r>
            <a:r>
              <a:rPr lang="ja-JP" altLang="en-US" b="1" u="sng" dirty="0">
                <a:solidFill>
                  <a:srgbClr val="0070C0"/>
                </a:solidFill>
                <a:latin typeface="ＭＳ Ｐゴシック"/>
              </a:rPr>
              <a:t>施設基準を届け出た病棟に入院する場合</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u="sng" dirty="0">
                <a:solidFill>
                  <a:srgbClr val="0070C0"/>
                </a:solidFill>
                <a:latin typeface="ＭＳ Ｐゴシック"/>
              </a:rPr>
              <a:t>医療区分２に相当する場合：１</a:t>
            </a:r>
            <a:r>
              <a:rPr lang="en-US" altLang="ja-JP" b="1" u="sng" dirty="0" smtClean="0">
                <a:solidFill>
                  <a:srgbClr val="0070C0"/>
                </a:solidFill>
                <a:latin typeface="ＭＳ Ｐゴシック"/>
              </a:rPr>
              <a:t>,</a:t>
            </a:r>
            <a:r>
              <a:rPr lang="ja-JP" altLang="en-US" b="1" u="sng" dirty="0">
                <a:solidFill>
                  <a:srgbClr val="0070C0"/>
                </a:solidFill>
                <a:latin typeface="ＭＳ Ｐゴシック"/>
              </a:rPr>
              <a:t>６０８</a:t>
            </a:r>
            <a:r>
              <a:rPr lang="ja-JP" altLang="en-US" b="1" u="sng" dirty="0" smtClean="0">
                <a:solidFill>
                  <a:srgbClr val="0070C0"/>
                </a:solidFill>
                <a:latin typeface="ＭＳ Ｐゴシック"/>
              </a:rPr>
              <a:t>点</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u="sng" dirty="0">
                <a:solidFill>
                  <a:srgbClr val="0070C0"/>
                </a:solidFill>
                <a:latin typeface="ＭＳ Ｐゴシック"/>
              </a:rPr>
              <a:t>医療区分１に相当する場合：１</a:t>
            </a:r>
            <a:r>
              <a:rPr lang="en-US" altLang="ja-JP" b="1" u="sng" dirty="0" smtClean="0">
                <a:solidFill>
                  <a:srgbClr val="0070C0"/>
                </a:solidFill>
                <a:latin typeface="ＭＳ Ｐゴシック"/>
              </a:rPr>
              <a:t>,</a:t>
            </a:r>
            <a:r>
              <a:rPr lang="ja-JP" altLang="en-US" b="1" u="sng" dirty="0">
                <a:solidFill>
                  <a:srgbClr val="0070C0"/>
                </a:solidFill>
                <a:latin typeface="ＭＳ Ｐゴシック"/>
              </a:rPr>
              <a:t>４５２</a:t>
            </a:r>
            <a:r>
              <a:rPr lang="ja-JP" altLang="en-US" b="1" u="sng" dirty="0" smtClean="0">
                <a:solidFill>
                  <a:srgbClr val="0070C0"/>
                </a:solidFill>
                <a:latin typeface="ＭＳ Ｐゴシック"/>
              </a:rPr>
              <a:t>点</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（新）　</a:t>
            </a:r>
            <a:r>
              <a:rPr lang="ja-JP" altLang="en-US" b="1" u="sng" dirty="0">
                <a:solidFill>
                  <a:srgbClr val="0070C0"/>
                </a:solidFill>
                <a:latin typeface="ＭＳ Ｐゴシック"/>
              </a:rPr>
              <a:t>特殊疾患入院医療管理料</a:t>
            </a:r>
            <a:r>
              <a:rPr lang="ja-JP" altLang="en-US" b="1" u="sng" dirty="0" smtClean="0">
                <a:solidFill>
                  <a:srgbClr val="0070C0"/>
                </a:solidFill>
                <a:latin typeface="ＭＳ Ｐゴシック"/>
              </a:rPr>
              <a:t>の</a:t>
            </a:r>
            <a:r>
              <a:rPr lang="ja-JP" altLang="en-US" b="1" u="sng" dirty="0">
                <a:solidFill>
                  <a:srgbClr val="0070C0"/>
                </a:solidFill>
                <a:latin typeface="ＭＳ Ｐゴシック"/>
              </a:rPr>
              <a:t>施設基準を届け出た</a:t>
            </a:r>
            <a:r>
              <a:rPr lang="ja-JP" altLang="en-US" b="1" u="sng" dirty="0" smtClean="0">
                <a:solidFill>
                  <a:srgbClr val="0070C0"/>
                </a:solidFill>
                <a:latin typeface="ＭＳ Ｐゴシック"/>
              </a:rPr>
              <a:t>病室に</a:t>
            </a:r>
            <a:r>
              <a:rPr lang="ja-JP" altLang="en-US" b="1" u="sng" dirty="0">
                <a:solidFill>
                  <a:srgbClr val="0070C0"/>
                </a:solidFill>
                <a:latin typeface="ＭＳ Ｐゴシック"/>
              </a:rPr>
              <a:t>入院する場合</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u="sng" dirty="0">
                <a:solidFill>
                  <a:srgbClr val="0070C0"/>
                </a:solidFill>
                <a:latin typeface="ＭＳ Ｐゴシック"/>
              </a:rPr>
              <a:t>医療区分２に相当する場合：１</a:t>
            </a:r>
            <a:r>
              <a:rPr lang="en-US" altLang="ja-JP" b="1" u="sng" dirty="0" smtClean="0">
                <a:solidFill>
                  <a:srgbClr val="0070C0"/>
                </a:solidFill>
                <a:latin typeface="ＭＳ Ｐゴシック"/>
              </a:rPr>
              <a:t>,</a:t>
            </a:r>
            <a:r>
              <a:rPr lang="ja-JP" altLang="en-US" b="1" u="sng" dirty="0">
                <a:solidFill>
                  <a:srgbClr val="0070C0"/>
                </a:solidFill>
                <a:latin typeface="ＭＳ Ｐゴシック"/>
              </a:rPr>
              <a:t>８５７</a:t>
            </a:r>
            <a:r>
              <a:rPr lang="ja-JP" altLang="en-US" b="1" u="sng" dirty="0" smtClean="0">
                <a:solidFill>
                  <a:srgbClr val="0070C0"/>
                </a:solidFill>
                <a:latin typeface="ＭＳ Ｐゴシック"/>
              </a:rPr>
              <a:t>点</a:t>
            </a:r>
            <a:endParaRPr lang="en-US" altLang="ja-JP" b="1" u="sng" dirty="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u="sng" dirty="0">
                <a:solidFill>
                  <a:srgbClr val="0070C0"/>
                </a:solidFill>
                <a:latin typeface="ＭＳ Ｐゴシック"/>
              </a:rPr>
              <a:t>医療区分１に相当する場合：１</a:t>
            </a:r>
            <a:r>
              <a:rPr lang="en-US" altLang="ja-JP" b="1" u="sng" dirty="0" smtClean="0">
                <a:solidFill>
                  <a:srgbClr val="0070C0"/>
                </a:solidFill>
                <a:latin typeface="ＭＳ Ｐゴシック"/>
              </a:rPr>
              <a:t>,</a:t>
            </a:r>
            <a:r>
              <a:rPr lang="ja-JP" altLang="en-US" b="1" u="sng" dirty="0">
                <a:solidFill>
                  <a:srgbClr val="0070C0"/>
                </a:solidFill>
                <a:latin typeface="ＭＳ Ｐゴシック"/>
              </a:rPr>
              <a:t>７０１</a:t>
            </a:r>
            <a:r>
              <a:rPr lang="ja-JP" altLang="en-US" b="1" u="sng" dirty="0" smtClean="0">
                <a:solidFill>
                  <a:srgbClr val="0070C0"/>
                </a:solidFill>
                <a:latin typeface="ＭＳ Ｐゴシック"/>
              </a:rPr>
              <a:t>点</a:t>
            </a:r>
            <a:endParaRPr lang="en-US" altLang="ja-JP" b="1" u="sng" dirty="0">
              <a:solidFill>
                <a:srgbClr val="0070C0"/>
              </a:solidFill>
              <a:latin typeface="ＭＳ Ｐゴシック"/>
            </a:endParaRPr>
          </a:p>
        </p:txBody>
      </p:sp>
      <p:sp>
        <p:nvSpPr>
          <p:cNvPr id="20" name="テキスト ボックス 19"/>
          <p:cNvSpPr txBox="1"/>
          <p:nvPr/>
        </p:nvSpPr>
        <p:spPr>
          <a:xfrm>
            <a:off x="276519" y="4941302"/>
            <a:ext cx="9345590" cy="1600438"/>
          </a:xfrm>
          <a:prstGeom prst="rect">
            <a:avLst/>
          </a:prstGeom>
          <a:noFill/>
        </p:spPr>
        <p:txBody>
          <a:bodyPr wrap="square" rtlCol="0">
            <a:spAutoFit/>
          </a:bodyPr>
          <a:lstStyle/>
          <a:p>
            <a:r>
              <a:rPr lang="en-US" altLang="ja-JP" sz="1400" dirty="0" smtClean="0">
                <a:solidFill>
                  <a:prstClr val="black"/>
                </a:solidFill>
                <a:latin typeface="ＭＳ Ｐゴシック"/>
              </a:rPr>
              <a:t>[</a:t>
            </a:r>
            <a:r>
              <a:rPr lang="ja-JP" altLang="en-US" sz="1400" dirty="0">
                <a:solidFill>
                  <a:prstClr val="black"/>
                </a:solidFill>
                <a:latin typeface="ＭＳ Ｐゴシック"/>
              </a:rPr>
              <a:t>算定要件</a:t>
            </a:r>
            <a:r>
              <a:rPr lang="en-US" altLang="ja-JP" sz="1400" dirty="0" smtClean="0">
                <a:solidFill>
                  <a:prstClr val="black"/>
                </a:solidFill>
                <a:latin typeface="ＭＳ Ｐゴシック"/>
              </a:rPr>
              <a:t>]</a:t>
            </a:r>
            <a:endParaRPr lang="en-US" altLang="ja-JP" sz="1400" dirty="0">
              <a:solidFill>
                <a:prstClr val="black"/>
              </a:solidFill>
              <a:latin typeface="ＭＳ Ｐゴシック"/>
            </a:endParaRPr>
          </a:p>
          <a:p>
            <a:r>
              <a:rPr lang="ja-JP" altLang="en-US" sz="1400" dirty="0">
                <a:solidFill>
                  <a:prstClr val="black"/>
                </a:solidFill>
                <a:latin typeface="ＭＳ Ｐゴシック"/>
              </a:rPr>
              <a:t>　</a:t>
            </a:r>
            <a:r>
              <a:rPr lang="ja-JP" altLang="en-US" sz="1400" dirty="0" smtClean="0">
                <a:solidFill>
                  <a:prstClr val="black"/>
                </a:solidFill>
                <a:latin typeface="ＭＳ Ｐゴシック"/>
              </a:rPr>
              <a:t>当該病棟又は病室に入院する重度の意識障害者（脳卒中の後遺症の患者に限る）の疾患及び状態等が療養病棟入院基本料に規定する医療区分</a:t>
            </a:r>
            <a:r>
              <a:rPr lang="en-US" altLang="ja-JP" sz="1400" dirty="0" smtClean="0">
                <a:solidFill>
                  <a:prstClr val="black"/>
                </a:solidFill>
                <a:latin typeface="ＭＳ Ｐゴシック"/>
              </a:rPr>
              <a:t>1</a:t>
            </a:r>
            <a:r>
              <a:rPr lang="ja-JP" altLang="en-US" sz="1400" dirty="0" smtClean="0">
                <a:solidFill>
                  <a:prstClr val="black"/>
                </a:solidFill>
                <a:latin typeface="ＭＳ Ｐゴシック"/>
              </a:rPr>
              <a:t>又は医療区分２に相当する場合は、各々医療区分に従い所定点数を算定する。</a:t>
            </a:r>
            <a:r>
              <a:rPr lang="ja-JP" altLang="en-US" sz="1400" b="1" u="sng" dirty="0" smtClean="0">
                <a:solidFill>
                  <a:srgbClr val="00B0F0"/>
                </a:solidFill>
                <a:latin typeface="ＭＳ Ｐゴシック"/>
              </a:rPr>
              <a:t>医療区分３相当のものは、従来どおり、特殊疾患病棟入院料又は特殊疾患入院医療管理料に規定する点数を算定</a:t>
            </a:r>
            <a:r>
              <a:rPr lang="ja-JP" altLang="en-US" sz="1400" dirty="0" smtClean="0">
                <a:solidFill>
                  <a:prstClr val="black"/>
                </a:solidFill>
                <a:latin typeface="ＭＳ Ｐゴシック"/>
              </a:rPr>
              <a:t>する</a:t>
            </a:r>
            <a:endParaRPr lang="en-US" altLang="ja-JP" sz="1400" dirty="0" smtClean="0">
              <a:solidFill>
                <a:prstClr val="black"/>
              </a:solidFill>
              <a:latin typeface="ＭＳ Ｐゴシック"/>
            </a:endParaRPr>
          </a:p>
          <a:p>
            <a:r>
              <a:rPr lang="ja-JP" altLang="en-US" sz="1400" dirty="0"/>
              <a:t>［</a:t>
            </a:r>
            <a:r>
              <a:rPr lang="ja-JP" altLang="ja-JP" sz="1400" dirty="0"/>
              <a:t>経過措置</a:t>
            </a:r>
            <a:r>
              <a:rPr lang="ja-JP" altLang="en-US" sz="1400" dirty="0"/>
              <a:t>］</a:t>
            </a:r>
            <a:endParaRPr lang="en-US" altLang="ja-JP" sz="1400" dirty="0"/>
          </a:p>
          <a:p>
            <a:r>
              <a:rPr lang="ja-JP" altLang="ja-JP" sz="1400" dirty="0"/>
              <a:t>平成</a:t>
            </a:r>
            <a:r>
              <a:rPr lang="en-US" altLang="ja-JP" sz="1400" dirty="0"/>
              <a:t>28</a:t>
            </a:r>
            <a:r>
              <a:rPr lang="ja-JP" altLang="ja-JP" sz="1400" dirty="0"/>
              <a:t>年</a:t>
            </a:r>
            <a:r>
              <a:rPr lang="en-US" altLang="ja-JP" sz="1400" dirty="0"/>
              <a:t>3</a:t>
            </a:r>
            <a:r>
              <a:rPr lang="ja-JP" altLang="ja-JP" sz="1400" dirty="0"/>
              <a:t>月</a:t>
            </a:r>
            <a:r>
              <a:rPr lang="en-US" altLang="ja-JP" sz="1400" dirty="0"/>
              <a:t>31</a:t>
            </a:r>
            <a:r>
              <a:rPr lang="ja-JP" altLang="ja-JP" sz="1400" dirty="0"/>
              <a:t>日時点で当該病棟に</a:t>
            </a:r>
            <a:r>
              <a:rPr lang="en-US" altLang="ja-JP" sz="1400" dirty="0"/>
              <a:t>6</a:t>
            </a:r>
            <a:r>
              <a:rPr lang="ja-JP" altLang="ja-JP" sz="1400" dirty="0"/>
              <a:t>か月以上入院している患者は医療区分</a:t>
            </a:r>
            <a:r>
              <a:rPr lang="en-US" altLang="ja-JP" sz="1400" dirty="0"/>
              <a:t>3</a:t>
            </a:r>
            <a:r>
              <a:rPr lang="ja-JP" altLang="ja-JP" sz="1400" dirty="0"/>
              <a:t>相当のものとして所定点数を算定できる</a:t>
            </a:r>
            <a:endParaRPr lang="ja-JP" altLang="ja-JP" sz="1400" dirty="0">
              <a:solidFill>
                <a:prstClr val="black"/>
              </a:solidFill>
              <a:latin typeface="ＭＳ Ｐゴシック"/>
            </a:endParaRPr>
          </a:p>
          <a:p>
            <a:endParaRPr lang="en-US" altLang="ja-JP" sz="1400" dirty="0" smtClean="0">
              <a:solidFill>
                <a:prstClr val="black"/>
              </a:solidFill>
              <a:latin typeface="ＭＳ Ｐゴシック"/>
            </a:endParaRPr>
          </a:p>
        </p:txBody>
      </p:sp>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173</a:t>
            </a:fld>
            <a:endParaRPr lang="ja-JP" altLang="en-US" dirty="0">
              <a:solidFill>
                <a:prstClr val="black"/>
              </a:solidFill>
            </a:endParaRPr>
          </a:p>
        </p:txBody>
      </p:sp>
      <p:sp>
        <p:nvSpPr>
          <p:cNvPr id="9" name="テキスト ボックス 8"/>
          <p:cNvSpPr txBox="1"/>
          <p:nvPr/>
        </p:nvSpPr>
        <p:spPr>
          <a:xfrm>
            <a:off x="7301138" y="2060848"/>
            <a:ext cx="143063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124</a:t>
            </a:r>
            <a:r>
              <a:rPr lang="ja-JP" altLang="en-US" sz="1100" dirty="0" smtClean="0">
                <a:solidFill>
                  <a:srgbClr val="002060"/>
                </a:solidFill>
                <a:latin typeface="ＭＳ Ｐゴシック" panose="020B0600070205080204" pitchFamily="50" charset="-128"/>
              </a:rPr>
              <a:t>　留</a:t>
            </a:r>
            <a:r>
              <a:rPr lang="en-US" altLang="ja-JP" sz="1100" dirty="0" smtClean="0">
                <a:solidFill>
                  <a:srgbClr val="002060"/>
                </a:solidFill>
                <a:latin typeface="ＭＳ Ｐゴシック" panose="020B0600070205080204" pitchFamily="50" charset="-128"/>
              </a:rPr>
              <a:t>140-141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248552170"/>
      </p:ext>
    </p:extLst>
  </p:cSld>
  <p:clrMapOvr>
    <a:masterClrMapping/>
  </p:clrMapOvr>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37"/>
          <p:cNvSpPr>
            <a:spLocks noChangeArrowheads="1"/>
          </p:cNvSpPr>
          <p:nvPr/>
        </p:nvSpPr>
        <p:spPr bwMode="auto">
          <a:xfrm>
            <a:off x="194475" y="1147430"/>
            <a:ext cx="9583063" cy="5665945"/>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dirty="0" smtClean="0">
                <a:solidFill>
                  <a:prstClr val="black"/>
                </a:solidFill>
              </a:rPr>
              <a:t>　</a:t>
            </a:r>
            <a:r>
              <a:rPr lang="ja-JP" altLang="ja-JP" dirty="0" smtClean="0">
                <a:solidFill>
                  <a:prstClr val="black"/>
                </a:solidFill>
              </a:rPr>
              <a:t>入院中</a:t>
            </a:r>
            <a:r>
              <a:rPr lang="ja-JP" altLang="ja-JP" dirty="0">
                <a:solidFill>
                  <a:prstClr val="black"/>
                </a:solidFill>
              </a:rPr>
              <a:t>の患者</a:t>
            </a:r>
            <a:r>
              <a:rPr lang="ja-JP" altLang="ja-JP" dirty="0" smtClean="0">
                <a:solidFill>
                  <a:prstClr val="black"/>
                </a:solidFill>
              </a:rPr>
              <a:t>が他</a:t>
            </a:r>
            <a:r>
              <a:rPr lang="ja-JP" altLang="ja-JP" dirty="0">
                <a:solidFill>
                  <a:prstClr val="black"/>
                </a:solidFill>
              </a:rPr>
              <a:t>医療</a:t>
            </a:r>
            <a:r>
              <a:rPr lang="ja-JP" altLang="ja-JP" dirty="0" smtClean="0">
                <a:solidFill>
                  <a:prstClr val="black"/>
                </a:solidFill>
              </a:rPr>
              <a:t>機関</a:t>
            </a:r>
            <a:r>
              <a:rPr lang="ja-JP" altLang="en-US" dirty="0" smtClean="0">
                <a:solidFill>
                  <a:prstClr val="black"/>
                </a:solidFill>
              </a:rPr>
              <a:t>を</a:t>
            </a:r>
            <a:r>
              <a:rPr lang="ja-JP" altLang="ja-JP" dirty="0" smtClean="0">
                <a:solidFill>
                  <a:prstClr val="black"/>
                </a:solidFill>
              </a:rPr>
              <a:t>受診</a:t>
            </a:r>
            <a:r>
              <a:rPr lang="ja-JP" altLang="en-US" dirty="0" smtClean="0">
                <a:solidFill>
                  <a:prstClr val="black"/>
                </a:solidFill>
              </a:rPr>
              <a:t>した際</a:t>
            </a:r>
            <a:r>
              <a:rPr lang="ja-JP" altLang="ja-JP" dirty="0" smtClean="0">
                <a:solidFill>
                  <a:prstClr val="black"/>
                </a:solidFill>
              </a:rPr>
              <a:t>の</a:t>
            </a:r>
            <a:r>
              <a:rPr lang="ja-JP" altLang="en-US" dirty="0" smtClean="0">
                <a:solidFill>
                  <a:prstClr val="black"/>
                </a:solidFill>
              </a:rPr>
              <a:t>入院料</a:t>
            </a:r>
            <a:r>
              <a:rPr lang="ja-JP" altLang="ja-JP" dirty="0" smtClean="0">
                <a:solidFill>
                  <a:prstClr val="black"/>
                </a:solidFill>
              </a:rPr>
              <a:t>減算</a:t>
            </a:r>
            <a:r>
              <a:rPr lang="ja-JP" altLang="ja-JP" dirty="0">
                <a:solidFill>
                  <a:prstClr val="black"/>
                </a:solidFill>
              </a:rPr>
              <a:t>について、特に診療科の少ない医療機関等に配慮した控除率に緩和</a:t>
            </a:r>
            <a:r>
              <a:rPr lang="ja-JP" altLang="ja-JP" dirty="0" smtClean="0">
                <a:solidFill>
                  <a:prstClr val="black"/>
                </a:solidFill>
              </a:rPr>
              <a:t>する</a:t>
            </a:r>
            <a:r>
              <a:rPr lang="ja-JP" altLang="en-US" dirty="0" smtClean="0">
                <a:solidFill>
                  <a:prstClr val="black"/>
                </a:solidFill>
              </a:rPr>
              <a:t>とともに、減算規定を簡素化する。</a:t>
            </a:r>
            <a:endParaRPr lang="en-US" altLang="ja-JP" dirty="0">
              <a:solidFill>
                <a:prstClr val="black"/>
              </a:solidFill>
            </a:endParaRPr>
          </a:p>
          <a:p>
            <a:endParaRPr lang="en-US" altLang="ja-JP" dirty="0">
              <a:solidFill>
                <a:prstClr val="black"/>
              </a:solidFill>
            </a:endParaRPr>
          </a:p>
          <a:p>
            <a:pPr marL="342900" indent="-342900">
              <a:buFont typeface="Wingdings" pitchFamily="2" charset="2"/>
              <a:buChar char="Ø"/>
            </a:pPr>
            <a:endParaRPr lang="en-US" altLang="ja-JP" dirty="0" smtClean="0">
              <a:solidFill>
                <a:prstClr val="black"/>
              </a:solidFill>
            </a:endParaRPr>
          </a:p>
          <a:p>
            <a:pPr marL="342900" indent="-342900">
              <a:buFont typeface="Wingdings" pitchFamily="2" charset="2"/>
              <a:buChar char="Ø"/>
            </a:pPr>
            <a:endParaRPr lang="en-US" altLang="ja-JP" dirty="0">
              <a:solidFill>
                <a:prstClr val="black"/>
              </a:solidFill>
            </a:endParaRPr>
          </a:p>
          <a:p>
            <a:pPr marL="342900" indent="-342900">
              <a:buFont typeface="Wingdings" pitchFamily="2" charset="2"/>
              <a:buChar char="Ø"/>
            </a:pPr>
            <a:endParaRPr lang="en-US" altLang="ja-JP" dirty="0" smtClean="0">
              <a:solidFill>
                <a:prstClr val="black"/>
              </a:solidFill>
            </a:endParaRPr>
          </a:p>
          <a:p>
            <a:pPr marL="342900" indent="-342900">
              <a:buFont typeface="Wingdings" pitchFamily="2" charset="2"/>
              <a:buChar char="Ø"/>
            </a:pPr>
            <a:endParaRPr lang="en-US" altLang="ja-JP" dirty="0" smtClean="0">
              <a:solidFill>
                <a:prstClr val="black"/>
              </a:solidFill>
            </a:endParaRPr>
          </a:p>
          <a:p>
            <a:pPr marL="342900" indent="-342900">
              <a:buFont typeface="Wingdings" pitchFamily="2" charset="2"/>
              <a:buChar char="Ø"/>
            </a:pPr>
            <a:endParaRPr lang="en-US" altLang="ja-JP" dirty="0">
              <a:solidFill>
                <a:prstClr val="black"/>
              </a:solidFill>
            </a:endParaRPr>
          </a:p>
          <a:p>
            <a:pPr marL="342900" indent="-342900">
              <a:buFont typeface="Wingdings" pitchFamily="2" charset="2"/>
              <a:buChar char="Ø"/>
            </a:pPr>
            <a:endParaRPr lang="en-US" altLang="ja-JP" dirty="0" smtClean="0">
              <a:solidFill>
                <a:prstClr val="black"/>
              </a:solidFill>
            </a:endParaRPr>
          </a:p>
          <a:p>
            <a:pPr marL="342900" indent="-342900">
              <a:buFont typeface="Wingdings" pitchFamily="2" charset="2"/>
              <a:buChar char="Ø"/>
            </a:pPr>
            <a:endParaRPr lang="en-US" altLang="ja-JP" dirty="0">
              <a:solidFill>
                <a:prstClr val="black"/>
              </a:solidFill>
            </a:endParaRPr>
          </a:p>
          <a:p>
            <a:pPr marL="342900" indent="-342900">
              <a:buFont typeface="Wingdings" pitchFamily="2" charset="2"/>
              <a:buChar char="Ø"/>
            </a:pPr>
            <a:endParaRPr lang="en-US" altLang="ja-JP" dirty="0" smtClean="0">
              <a:solidFill>
                <a:prstClr val="black"/>
              </a:solidFill>
            </a:endParaRPr>
          </a:p>
          <a:p>
            <a:pPr marL="342900" indent="-342900">
              <a:buFont typeface="Wingdings" pitchFamily="2" charset="2"/>
              <a:buChar char="Ø"/>
            </a:pPr>
            <a:endParaRPr lang="en-US" altLang="ja-JP" dirty="0">
              <a:solidFill>
                <a:prstClr val="black"/>
              </a:solidFill>
            </a:endParaRPr>
          </a:p>
          <a:p>
            <a:endParaRPr lang="ja-JP" altLang="en-US" dirty="0">
              <a:solidFill>
                <a:prstClr val="black"/>
              </a:solidFill>
            </a:endParaRPr>
          </a:p>
        </p:txBody>
      </p:sp>
      <p:sp>
        <p:nvSpPr>
          <p:cNvPr id="7" name="Rectangle 36"/>
          <p:cNvSpPr>
            <a:spLocks noChangeArrowheads="1"/>
          </p:cNvSpPr>
          <p:nvPr/>
        </p:nvSpPr>
        <p:spPr bwMode="auto">
          <a:xfrm>
            <a:off x="194481" y="727884"/>
            <a:ext cx="5737331" cy="419546"/>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（１２）入院中の他医療機関受診時減算規定の緩和</a:t>
            </a:r>
            <a:endParaRPr lang="ja-JP" altLang="en-US" sz="2000" dirty="0">
              <a:solidFill>
                <a:prstClr val="black"/>
              </a:solidFill>
            </a:endParaRPr>
          </a:p>
        </p:txBody>
      </p:sp>
      <p:grpSp>
        <p:nvGrpSpPr>
          <p:cNvPr id="2" name="グループ化 1"/>
          <p:cNvGrpSpPr/>
          <p:nvPr/>
        </p:nvGrpSpPr>
        <p:grpSpPr>
          <a:xfrm>
            <a:off x="2199552" y="1862308"/>
            <a:ext cx="5715534" cy="338554"/>
            <a:chOff x="1990444" y="1693839"/>
            <a:chExt cx="5715539" cy="338554"/>
          </a:xfrm>
        </p:grpSpPr>
        <p:sp>
          <p:nvSpPr>
            <p:cNvPr id="11" name="テキスト ボックス 10"/>
            <p:cNvSpPr txBox="1"/>
            <p:nvPr/>
          </p:nvSpPr>
          <p:spPr>
            <a:xfrm>
              <a:off x="1990444" y="1693839"/>
              <a:ext cx="800220" cy="338554"/>
            </a:xfrm>
            <a:prstGeom prst="rect">
              <a:avLst/>
            </a:prstGeom>
            <a:noFill/>
          </p:spPr>
          <p:txBody>
            <a:bodyPr wrap="none" rtlCol="0">
              <a:spAutoFit/>
            </a:bodyPr>
            <a:lstStyle/>
            <a:p>
              <a:r>
                <a:rPr lang="en-US" altLang="ja-JP" sz="1600" dirty="0" smtClean="0">
                  <a:solidFill>
                    <a:prstClr val="black"/>
                  </a:solidFill>
                </a:rPr>
                <a:t>【</a:t>
              </a:r>
              <a:r>
                <a:rPr lang="ja-JP" altLang="en-US" sz="1600" dirty="0" smtClean="0">
                  <a:solidFill>
                    <a:prstClr val="black"/>
                  </a:solidFill>
                </a:rPr>
                <a:t>現行</a:t>
              </a:r>
              <a:r>
                <a:rPr lang="en-US" altLang="ja-JP" sz="1600" dirty="0" smtClean="0">
                  <a:solidFill>
                    <a:prstClr val="black"/>
                  </a:solidFill>
                </a:rPr>
                <a:t>】</a:t>
              </a:r>
              <a:endParaRPr lang="ja-JP" altLang="en-US" sz="1600" dirty="0">
                <a:solidFill>
                  <a:prstClr val="black"/>
                </a:solidFill>
              </a:endParaRPr>
            </a:p>
          </p:txBody>
        </p:sp>
        <p:sp>
          <p:nvSpPr>
            <p:cNvPr id="12" name="テキスト ボックス 11"/>
            <p:cNvSpPr txBox="1"/>
            <p:nvPr/>
          </p:nvSpPr>
          <p:spPr>
            <a:xfrm>
              <a:off x="6905763" y="1693839"/>
              <a:ext cx="800220" cy="338554"/>
            </a:xfrm>
            <a:prstGeom prst="rect">
              <a:avLst/>
            </a:prstGeom>
            <a:noFill/>
          </p:spPr>
          <p:txBody>
            <a:bodyPr wrap="none" rtlCol="0">
              <a:spAutoFit/>
            </a:bodyPr>
            <a:lstStyle/>
            <a:p>
              <a:r>
                <a:rPr lang="en-US" altLang="ja-JP" sz="1600" dirty="0" smtClean="0">
                  <a:solidFill>
                    <a:prstClr val="black"/>
                  </a:solidFill>
                </a:rPr>
                <a:t>【</a:t>
              </a:r>
              <a:r>
                <a:rPr lang="ja-JP" altLang="en-US" sz="1600" dirty="0" smtClean="0">
                  <a:solidFill>
                    <a:prstClr val="black"/>
                  </a:solidFill>
                </a:rPr>
                <a:t>改定</a:t>
              </a:r>
              <a:r>
                <a:rPr lang="en-US" altLang="ja-JP" sz="1600" dirty="0" smtClean="0">
                  <a:solidFill>
                    <a:prstClr val="black"/>
                  </a:solidFill>
                </a:rPr>
                <a:t>】</a:t>
              </a:r>
              <a:endParaRPr lang="ja-JP" altLang="en-US" sz="1600" dirty="0">
                <a:solidFill>
                  <a:prstClr val="black"/>
                </a:solidFill>
              </a:endParaRPr>
            </a:p>
          </p:txBody>
        </p:sp>
      </p:grpSp>
      <p:sp>
        <p:nvSpPr>
          <p:cNvPr id="18" name="角丸四角形 17"/>
          <p:cNvSpPr/>
          <p:nvPr/>
        </p:nvSpPr>
        <p:spPr>
          <a:xfrm>
            <a:off x="491798" y="2134466"/>
            <a:ext cx="9109402" cy="1305595"/>
          </a:xfrm>
          <a:prstGeom prst="roundRect">
            <a:avLst/>
          </a:prstGeom>
          <a:solidFill>
            <a:srgbClr val="F79646">
              <a:lumMod val="20000"/>
              <a:lumOff val="80000"/>
            </a:srgbClr>
          </a:solidFill>
          <a:ln w="38100" cap="flat" cmpd="sng" algn="ctr">
            <a:solidFill>
              <a:srgbClr val="F79646">
                <a:lumMod val="60000"/>
                <a:lumOff val="40000"/>
              </a:srgbClr>
            </a:solidFill>
            <a:prstDash val="dash"/>
          </a:ln>
          <a:effectLst/>
        </p:spPr>
        <p:txBody>
          <a:bodyPr rtlCol="0" anchor="ctr"/>
          <a:lstStyle/>
          <a:p>
            <a:pPr algn="ctr">
              <a:defRPr/>
            </a:pPr>
            <a:endParaRPr kumimoji="0" lang="ja-JP" altLang="en-US" sz="1400" kern="0" dirty="0" smtClean="0">
              <a:solidFill>
                <a:prstClr val="black"/>
              </a:solidFill>
            </a:endParaRPr>
          </a:p>
        </p:txBody>
      </p:sp>
      <p:sp>
        <p:nvSpPr>
          <p:cNvPr id="19" name="テキスト ボックス 18"/>
          <p:cNvSpPr txBox="1"/>
          <p:nvPr/>
        </p:nvSpPr>
        <p:spPr>
          <a:xfrm>
            <a:off x="266338" y="2233588"/>
            <a:ext cx="430887" cy="1152128"/>
          </a:xfrm>
          <a:prstGeom prst="rect">
            <a:avLst/>
          </a:prstGeom>
          <a:gradFill rotWithShape="1">
            <a:gsLst>
              <a:gs pos="0">
                <a:srgbClr val="F79646">
                  <a:shade val="51000"/>
                  <a:satMod val="130000"/>
                </a:srgbClr>
              </a:gs>
              <a:gs pos="80000">
                <a:srgbClr val="F79646">
                  <a:shade val="93000"/>
                  <a:satMod val="130000"/>
                </a:srgbClr>
              </a:gs>
              <a:gs pos="100000">
                <a:srgbClr val="F79646">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algn="ctr">
              <a:defRPr/>
            </a:pPr>
            <a:r>
              <a:rPr kumimoji="0" lang="ja-JP" altLang="en-US" sz="1600" b="1" kern="0" dirty="0" smtClean="0">
                <a:solidFill>
                  <a:prstClr val="white"/>
                </a:solidFill>
              </a:rPr>
              <a:t>出来高病棟</a:t>
            </a:r>
          </a:p>
        </p:txBody>
      </p:sp>
      <p:graphicFrame>
        <p:nvGraphicFramePr>
          <p:cNvPr id="20" name="表 19"/>
          <p:cNvGraphicFramePr>
            <a:graphicFrameLocks noGrp="1"/>
          </p:cNvGraphicFramePr>
          <p:nvPr>
            <p:extLst/>
          </p:nvPr>
        </p:nvGraphicFramePr>
        <p:xfrm>
          <a:off x="1078563" y="2232855"/>
          <a:ext cx="3391278" cy="335280"/>
        </p:xfrm>
        <a:graphic>
          <a:graphicData uri="http://schemas.openxmlformats.org/drawingml/2006/table">
            <a:tbl>
              <a:tblPr firstRow="1" bandRow="1"/>
              <a:tblGrid>
                <a:gridCol w="3391278"/>
              </a:tblGrid>
              <a:tr h="18211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latin typeface="+mn-ea"/>
                          <a:ea typeface="+mn-ea"/>
                        </a:rPr>
                        <a:t>入院基本料から</a:t>
                      </a:r>
                      <a:r>
                        <a:rPr kumimoji="1" lang="ja-JP" altLang="en-US" sz="1600" b="1" kern="1200" dirty="0" smtClean="0">
                          <a:latin typeface="+mn-ea"/>
                          <a:ea typeface="+mn-ea"/>
                        </a:rPr>
                        <a:t>３０％</a:t>
                      </a:r>
                      <a:r>
                        <a:rPr kumimoji="1" lang="ja-JP" altLang="en-US" sz="1600" kern="1200" dirty="0" smtClean="0">
                          <a:latin typeface="+mn-ea"/>
                          <a:ea typeface="+mn-ea"/>
                        </a:rPr>
                        <a:t>減額</a:t>
                      </a:r>
                      <a:endParaRPr kumimoji="1" lang="en-US" altLang="ja-JP" sz="1600" b="1" kern="1200" dirty="0" smtClean="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bl>
          </a:graphicData>
        </a:graphic>
      </p:graphicFrame>
      <p:sp>
        <p:nvSpPr>
          <p:cNvPr id="21" name="大かっこ 20"/>
          <p:cNvSpPr/>
          <p:nvPr/>
        </p:nvSpPr>
        <p:spPr>
          <a:xfrm>
            <a:off x="735571" y="2574513"/>
            <a:ext cx="4015767" cy="766328"/>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kumimoji="0" lang="ja-JP" altLang="en-US" kern="0" smtClean="0">
              <a:solidFill>
                <a:prstClr val="black"/>
              </a:solidFill>
            </a:endParaRPr>
          </a:p>
        </p:txBody>
      </p:sp>
      <p:sp>
        <p:nvSpPr>
          <p:cNvPr id="22" name="正方形/長方形 21"/>
          <p:cNvSpPr/>
          <p:nvPr/>
        </p:nvSpPr>
        <p:spPr>
          <a:xfrm>
            <a:off x="805945" y="2587707"/>
            <a:ext cx="4042826" cy="461665"/>
          </a:xfrm>
          <a:prstGeom prst="rect">
            <a:avLst/>
          </a:prstGeom>
        </p:spPr>
        <p:txBody>
          <a:bodyPr wrap="square">
            <a:spAutoFit/>
          </a:bodyPr>
          <a:lstStyle/>
          <a:p>
            <a:pPr>
              <a:defRPr/>
            </a:pPr>
            <a:r>
              <a:rPr lang="ja-JP" altLang="en-US" sz="1200" b="1" u="sng" dirty="0">
                <a:solidFill>
                  <a:prstClr val="black"/>
                </a:solidFill>
                <a:latin typeface="ＭＳ Ｐゴシック"/>
              </a:rPr>
              <a:t>透析</a:t>
            </a:r>
            <a:r>
              <a:rPr lang="ja-JP" altLang="en-US" sz="1200" dirty="0">
                <a:solidFill>
                  <a:prstClr val="black"/>
                </a:solidFill>
                <a:latin typeface="ＭＳ Ｐゴシック"/>
              </a:rPr>
              <a:t>又は</a:t>
            </a:r>
            <a:r>
              <a:rPr lang="ja-JP" altLang="en-US" sz="1200" b="1" u="sng" dirty="0">
                <a:solidFill>
                  <a:prstClr val="black"/>
                </a:solidFill>
                <a:latin typeface="ＭＳ Ｐゴシック"/>
              </a:rPr>
              <a:t>共同利用が進められている検査</a:t>
            </a:r>
            <a:r>
              <a:rPr lang="ja-JP" altLang="en-US" sz="1200" dirty="0">
                <a:solidFill>
                  <a:prstClr val="black"/>
                </a:solidFill>
                <a:latin typeface="ＭＳ Ｐゴシック"/>
              </a:rPr>
              <a:t>（</a:t>
            </a:r>
            <a:r>
              <a:rPr lang="en-US" altLang="ja-JP" sz="1200" dirty="0">
                <a:solidFill>
                  <a:prstClr val="black"/>
                </a:solidFill>
                <a:latin typeface="ＭＳ Ｐゴシック"/>
              </a:rPr>
              <a:t>PET</a:t>
            </a:r>
            <a:r>
              <a:rPr lang="ja-JP" altLang="en-US" sz="1200" dirty="0">
                <a:solidFill>
                  <a:prstClr val="black"/>
                </a:solidFill>
                <a:latin typeface="ＭＳ Ｐゴシック"/>
              </a:rPr>
              <a:t>等）の場合（精神病床、結核病床、有床診療所に限る）</a:t>
            </a:r>
            <a:endParaRPr lang="en-US" altLang="ja-JP" sz="1200" dirty="0">
              <a:solidFill>
                <a:prstClr val="black"/>
              </a:solidFill>
              <a:latin typeface="ＭＳ Ｐゴシック"/>
            </a:endParaRPr>
          </a:p>
        </p:txBody>
      </p:sp>
      <p:sp>
        <p:nvSpPr>
          <p:cNvPr id="23" name="正方形/長方形 22"/>
          <p:cNvSpPr/>
          <p:nvPr/>
        </p:nvSpPr>
        <p:spPr>
          <a:xfrm>
            <a:off x="1073629" y="3002953"/>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smtClean="0">
                <a:solidFill>
                  <a:prstClr val="black"/>
                </a:solidFill>
                <a:latin typeface="ＭＳ Ｐゴシック" panose="020B0600070205080204" pitchFamily="50" charset="-128"/>
              </a:rPr>
              <a:t>入院</a:t>
            </a:r>
            <a:r>
              <a:rPr kumimoji="0" lang="ja-JP" altLang="en-US" sz="1600" kern="0" dirty="0">
                <a:solidFill>
                  <a:prstClr val="black"/>
                </a:solidFill>
                <a:latin typeface="ＭＳ Ｐゴシック" panose="020B0600070205080204" pitchFamily="50" charset="-128"/>
              </a:rPr>
              <a:t>基本料</a:t>
            </a:r>
            <a:r>
              <a:rPr kumimoji="0" lang="ja-JP" altLang="en-US" sz="1600" kern="0" dirty="0" smtClean="0">
                <a:solidFill>
                  <a:prstClr val="black"/>
                </a:solidFill>
                <a:latin typeface="ＭＳ Ｐゴシック" panose="020B0600070205080204" pitchFamily="50" charset="-128"/>
              </a:rPr>
              <a:t>から</a:t>
            </a:r>
            <a:r>
              <a:rPr kumimoji="0" lang="ja-JP" altLang="en-US" sz="1600" b="1" kern="0" dirty="0" smtClean="0">
                <a:solidFill>
                  <a:prstClr val="black"/>
                </a:solidFill>
                <a:latin typeface="ＭＳ Ｐゴシック" panose="020B0600070205080204" pitchFamily="50" charset="-128"/>
              </a:rPr>
              <a:t>１５％</a:t>
            </a:r>
            <a:r>
              <a:rPr kumimoji="0" lang="ja-JP" altLang="en-US" sz="1600" kern="0" dirty="0" smtClean="0">
                <a:solidFill>
                  <a:prstClr val="black"/>
                </a:solidFill>
                <a:latin typeface="ＭＳ Ｐゴシック" panose="020B0600070205080204" pitchFamily="50" charset="-128"/>
              </a:rPr>
              <a:t>減額</a:t>
            </a:r>
            <a:endParaRPr kumimoji="0" lang="en-US" altLang="ja-JP" sz="1600" kern="0" dirty="0">
              <a:solidFill>
                <a:prstClr val="black"/>
              </a:solidFill>
              <a:latin typeface="ＭＳ Ｐゴシック" panose="020B0600070205080204" pitchFamily="50" charset="-128"/>
            </a:endParaRPr>
          </a:p>
        </p:txBody>
      </p:sp>
      <p:sp>
        <p:nvSpPr>
          <p:cNvPr id="25" name="右矢印 24"/>
          <p:cNvSpPr/>
          <p:nvPr/>
        </p:nvSpPr>
        <p:spPr>
          <a:xfrm>
            <a:off x="4828090" y="2298002"/>
            <a:ext cx="928694" cy="1095655"/>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smtClean="0">
              <a:solidFill>
                <a:sysClr val="windowText" lastClr="000000"/>
              </a:solidFill>
            </a:endParaRPr>
          </a:p>
        </p:txBody>
      </p:sp>
      <p:graphicFrame>
        <p:nvGraphicFramePr>
          <p:cNvPr id="26" name="表 25"/>
          <p:cNvGraphicFramePr>
            <a:graphicFrameLocks noGrp="1"/>
          </p:cNvGraphicFramePr>
          <p:nvPr>
            <p:extLst/>
          </p:nvPr>
        </p:nvGraphicFramePr>
        <p:xfrm>
          <a:off x="5931819" y="2691312"/>
          <a:ext cx="3282609" cy="335280"/>
        </p:xfrm>
        <a:graphic>
          <a:graphicData uri="http://schemas.openxmlformats.org/drawingml/2006/table">
            <a:tbl>
              <a:tblPr firstRow="1" bandRow="1"/>
              <a:tblGrid>
                <a:gridCol w="3282609"/>
              </a:tblGrid>
              <a:tr h="28425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latin typeface="+mn-ea"/>
                          <a:ea typeface="+mn-ea"/>
                        </a:rPr>
                        <a:t>入院基本料から </a:t>
                      </a:r>
                      <a:r>
                        <a:rPr kumimoji="1" lang="ja-JP" altLang="en-US" sz="1600" b="1" u="sng" kern="1200" dirty="0" smtClean="0">
                          <a:solidFill>
                            <a:srgbClr val="0070C0"/>
                          </a:solidFill>
                          <a:latin typeface="+mn-ea"/>
                          <a:ea typeface="+mn-ea"/>
                        </a:rPr>
                        <a:t>１０％</a:t>
                      </a:r>
                      <a:r>
                        <a:rPr kumimoji="1" lang="ja-JP" altLang="en-US" sz="1600" b="1" u="none" kern="1200" baseline="0" dirty="0" smtClean="0">
                          <a:solidFill>
                            <a:srgbClr val="0070C0"/>
                          </a:solidFill>
                          <a:latin typeface="+mn-ea"/>
                          <a:ea typeface="+mn-ea"/>
                          <a:cs typeface="Arial" pitchFamily="34" charset="0"/>
                        </a:rPr>
                        <a:t> </a:t>
                      </a:r>
                      <a:r>
                        <a:rPr kumimoji="1" lang="ja-JP" altLang="en-US" sz="1600" kern="1200" dirty="0" smtClean="0">
                          <a:latin typeface="+mn-ea"/>
                          <a:ea typeface="+mn-ea"/>
                        </a:rPr>
                        <a:t>減額</a:t>
                      </a:r>
                      <a:endParaRPr kumimoji="1" lang="en-US" altLang="ja-JP" sz="1600" b="1" kern="1200" dirty="0" smtClean="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bl>
          </a:graphicData>
        </a:graphic>
      </p:graphicFrame>
      <p:sp>
        <p:nvSpPr>
          <p:cNvPr id="27" name="角丸四角形 26"/>
          <p:cNvSpPr/>
          <p:nvPr/>
        </p:nvSpPr>
        <p:spPr>
          <a:xfrm>
            <a:off x="465885" y="3485062"/>
            <a:ext cx="9161247" cy="3220394"/>
          </a:xfrm>
          <a:prstGeom prst="roundRect">
            <a:avLst/>
          </a:prstGeom>
          <a:solidFill>
            <a:srgbClr val="9BBB59">
              <a:lumMod val="20000"/>
              <a:lumOff val="80000"/>
            </a:srgbClr>
          </a:solidFill>
          <a:ln w="38100" cap="flat" cmpd="sng" algn="ctr">
            <a:solidFill>
              <a:srgbClr val="9BBB59">
                <a:lumMod val="75000"/>
              </a:srgbClr>
            </a:solidFill>
            <a:prstDash val="dash"/>
          </a:ln>
          <a:effectLst/>
        </p:spPr>
        <p:txBody>
          <a:bodyPr rtlCol="0" anchor="ctr"/>
          <a:lstStyle/>
          <a:p>
            <a:pPr algn="ctr">
              <a:defRPr/>
            </a:pPr>
            <a:endParaRPr kumimoji="0" lang="ja-JP" altLang="en-US" sz="1400" kern="0" smtClean="0">
              <a:solidFill>
                <a:prstClr val="black"/>
              </a:solidFill>
            </a:endParaRPr>
          </a:p>
        </p:txBody>
      </p:sp>
      <p:sp>
        <p:nvSpPr>
          <p:cNvPr id="28" name="テキスト ボックス 27"/>
          <p:cNvSpPr txBox="1"/>
          <p:nvPr/>
        </p:nvSpPr>
        <p:spPr>
          <a:xfrm>
            <a:off x="276359" y="3980402"/>
            <a:ext cx="415498" cy="2088232"/>
          </a:xfrm>
          <a:prstGeom prst="rect">
            <a:avLst/>
          </a:prstGeom>
          <a:gradFill rotWithShape="1">
            <a:gsLst>
              <a:gs pos="0">
                <a:srgbClr val="9BBB59">
                  <a:shade val="51000"/>
                  <a:satMod val="130000"/>
                </a:srgbClr>
              </a:gs>
              <a:gs pos="80000">
                <a:srgbClr val="9BBB59">
                  <a:shade val="93000"/>
                  <a:satMod val="130000"/>
                </a:srgbClr>
              </a:gs>
              <a:gs pos="100000">
                <a:srgbClr val="9BBB5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vert="eaVert" wrap="square" rtlCol="0">
            <a:spAutoFit/>
          </a:bodyPr>
          <a:lstStyle/>
          <a:p>
            <a:pPr algn="ctr">
              <a:defRPr/>
            </a:pPr>
            <a:r>
              <a:rPr kumimoji="0" lang="ja-JP" altLang="en-US" sz="1500" b="1" kern="0" dirty="0" smtClean="0">
                <a:solidFill>
                  <a:prstClr val="white"/>
                </a:solidFill>
              </a:rPr>
              <a:t>特定入院料等算定病棟</a:t>
            </a:r>
          </a:p>
        </p:txBody>
      </p:sp>
      <p:sp>
        <p:nvSpPr>
          <p:cNvPr id="29" name="正方形/長方形 28"/>
          <p:cNvSpPr/>
          <p:nvPr/>
        </p:nvSpPr>
        <p:spPr>
          <a:xfrm>
            <a:off x="721254" y="3498125"/>
            <a:ext cx="5089884"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a:defRPr/>
            </a:pPr>
            <a:r>
              <a:rPr kumimoji="0" lang="ja-JP" altLang="en-US" sz="1400" b="1" kern="0" dirty="0" smtClean="0">
                <a:solidFill>
                  <a:prstClr val="black"/>
                </a:solidFill>
              </a:rPr>
              <a:t>１．</a:t>
            </a:r>
            <a:r>
              <a:rPr kumimoji="0" lang="ja-JP" altLang="en-US" sz="1400" b="1" u="sng" kern="0" dirty="0" smtClean="0">
                <a:solidFill>
                  <a:prstClr val="black"/>
                </a:solidFill>
              </a:rPr>
              <a:t>包括範囲に含まれる診療行為</a:t>
            </a:r>
            <a:r>
              <a:rPr kumimoji="0" lang="ja-JP" altLang="en-US" sz="1400" b="1" kern="0" dirty="0" smtClean="0">
                <a:solidFill>
                  <a:prstClr val="black"/>
                </a:solidFill>
              </a:rPr>
              <a:t>が他医療機関で行われた場合</a:t>
            </a:r>
            <a:endParaRPr kumimoji="0" lang="ja-JP" altLang="en-US" sz="1400" b="1" kern="0" baseline="30000" dirty="0" smtClean="0">
              <a:solidFill>
                <a:prstClr val="black"/>
              </a:solidFill>
            </a:endParaRPr>
          </a:p>
        </p:txBody>
      </p:sp>
      <p:graphicFrame>
        <p:nvGraphicFramePr>
          <p:cNvPr id="30" name="表 29"/>
          <p:cNvGraphicFramePr>
            <a:graphicFrameLocks noGrp="1"/>
          </p:cNvGraphicFramePr>
          <p:nvPr>
            <p:extLst/>
          </p:nvPr>
        </p:nvGraphicFramePr>
        <p:xfrm>
          <a:off x="1063258" y="3838379"/>
          <a:ext cx="3346074" cy="335280"/>
        </p:xfrm>
        <a:graphic>
          <a:graphicData uri="http://schemas.openxmlformats.org/drawingml/2006/table">
            <a:tbl>
              <a:tblPr firstRow="1" bandRow="1"/>
              <a:tblGrid>
                <a:gridCol w="3346074"/>
              </a:tblGrid>
              <a:tr h="287097">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latin typeface="+mn-ea"/>
                          <a:ea typeface="+mn-ea"/>
                        </a:rPr>
                        <a:t>入院料から</a:t>
                      </a:r>
                      <a:r>
                        <a:rPr kumimoji="1" lang="ja-JP" altLang="en-US" sz="1600" b="1" kern="1200" dirty="0" smtClean="0">
                          <a:latin typeface="+mn-ea"/>
                          <a:ea typeface="+mn-ea"/>
                        </a:rPr>
                        <a:t>７０％</a:t>
                      </a:r>
                      <a:r>
                        <a:rPr kumimoji="1" lang="ja-JP" altLang="en-US" sz="1600" kern="1200" dirty="0" smtClean="0">
                          <a:latin typeface="+mn-ea"/>
                          <a:ea typeface="+mn-ea"/>
                        </a:rPr>
                        <a:t>減額</a:t>
                      </a:r>
                      <a:endParaRPr kumimoji="1" lang="en-US" altLang="ja-JP" sz="1600" b="1" kern="1200" dirty="0" smtClean="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bl>
          </a:graphicData>
        </a:graphic>
      </p:graphicFrame>
      <p:sp>
        <p:nvSpPr>
          <p:cNvPr id="31" name="大かっこ 30"/>
          <p:cNvSpPr/>
          <p:nvPr/>
        </p:nvSpPr>
        <p:spPr>
          <a:xfrm>
            <a:off x="721290" y="4212234"/>
            <a:ext cx="4030085" cy="727681"/>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kumimoji="0" lang="ja-JP" altLang="en-US" kern="0" smtClean="0">
              <a:solidFill>
                <a:prstClr val="black"/>
              </a:solidFill>
            </a:endParaRPr>
          </a:p>
        </p:txBody>
      </p:sp>
      <p:sp>
        <p:nvSpPr>
          <p:cNvPr id="32" name="正方形/長方形 31"/>
          <p:cNvSpPr/>
          <p:nvPr/>
        </p:nvSpPr>
        <p:spPr>
          <a:xfrm>
            <a:off x="791369" y="4192485"/>
            <a:ext cx="4028504" cy="461665"/>
          </a:xfrm>
          <a:prstGeom prst="rect">
            <a:avLst/>
          </a:prstGeom>
        </p:spPr>
        <p:txBody>
          <a:bodyPr wrap="square">
            <a:spAutoFit/>
          </a:bodyPr>
          <a:lstStyle/>
          <a:p>
            <a:pPr>
              <a:defRPr/>
            </a:pPr>
            <a:r>
              <a:rPr kumimoji="0" lang="ja-JP" altLang="en-US" sz="1200" b="1" u="sng" kern="0" dirty="0">
                <a:solidFill>
                  <a:prstClr val="black"/>
                </a:solidFill>
                <a:latin typeface="ＭＳ Ｐゴシック"/>
              </a:rPr>
              <a:t>透析</a:t>
            </a:r>
            <a:r>
              <a:rPr kumimoji="0" lang="ja-JP" altLang="en-US" sz="1200" kern="0" dirty="0">
                <a:solidFill>
                  <a:prstClr val="black"/>
                </a:solidFill>
                <a:latin typeface="ＭＳ Ｐゴシック"/>
              </a:rPr>
              <a:t>又は</a:t>
            </a:r>
            <a:r>
              <a:rPr kumimoji="0" lang="ja-JP" altLang="en-US" sz="1200" b="1" u="sng" kern="0" dirty="0">
                <a:solidFill>
                  <a:prstClr val="black"/>
                </a:solidFill>
                <a:latin typeface="ＭＳ Ｐゴシック"/>
              </a:rPr>
              <a:t>共同利用が進められている検査</a:t>
            </a:r>
            <a:r>
              <a:rPr kumimoji="0" lang="ja-JP" altLang="en-US" sz="1200" kern="0" dirty="0">
                <a:solidFill>
                  <a:prstClr val="black"/>
                </a:solidFill>
                <a:latin typeface="ＭＳ Ｐゴシック"/>
              </a:rPr>
              <a:t>（</a:t>
            </a:r>
            <a:r>
              <a:rPr kumimoji="0" lang="en-US" altLang="ja-JP" sz="1200" kern="0" dirty="0">
                <a:solidFill>
                  <a:prstClr val="black"/>
                </a:solidFill>
                <a:latin typeface="ＭＳ Ｐゴシック"/>
              </a:rPr>
              <a:t>PET</a:t>
            </a:r>
            <a:r>
              <a:rPr kumimoji="0" lang="ja-JP" altLang="en-US" sz="1200" kern="0" dirty="0">
                <a:solidFill>
                  <a:prstClr val="black"/>
                </a:solidFill>
                <a:latin typeface="ＭＳ Ｐゴシック"/>
              </a:rPr>
              <a:t>等）の場合（精神病床に</a:t>
            </a:r>
            <a:r>
              <a:rPr kumimoji="0" lang="ja-JP" altLang="en-US" sz="1200" kern="0" dirty="0" smtClean="0">
                <a:solidFill>
                  <a:prstClr val="black"/>
                </a:solidFill>
                <a:latin typeface="ＭＳ Ｐゴシック"/>
              </a:rPr>
              <a:t>限る）</a:t>
            </a:r>
            <a:endParaRPr kumimoji="0" lang="en-US" altLang="ja-JP" sz="1200" kern="0" dirty="0">
              <a:solidFill>
                <a:prstClr val="black"/>
              </a:solidFill>
              <a:latin typeface="ＭＳ Ｐゴシック"/>
            </a:endParaRPr>
          </a:p>
        </p:txBody>
      </p:sp>
      <p:sp>
        <p:nvSpPr>
          <p:cNvPr id="33" name="正方形/長方形 32"/>
          <p:cNvSpPr/>
          <p:nvPr/>
        </p:nvSpPr>
        <p:spPr>
          <a:xfrm>
            <a:off x="1049419" y="4632500"/>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panose="020B0600070205080204" pitchFamily="50" charset="-128"/>
              </a:rPr>
              <a:t>入院料</a:t>
            </a:r>
            <a:r>
              <a:rPr kumimoji="0" lang="ja-JP" altLang="en-US" sz="1600" kern="0" dirty="0" smtClean="0">
                <a:solidFill>
                  <a:prstClr val="black"/>
                </a:solidFill>
                <a:latin typeface="ＭＳ Ｐゴシック" panose="020B0600070205080204" pitchFamily="50" charset="-128"/>
              </a:rPr>
              <a:t>から</a:t>
            </a:r>
            <a:r>
              <a:rPr kumimoji="0" lang="ja-JP" altLang="en-US" sz="1600" b="1" kern="0" dirty="0" smtClean="0">
                <a:solidFill>
                  <a:prstClr val="black"/>
                </a:solidFill>
                <a:latin typeface="ＭＳ Ｐゴシック" panose="020B0600070205080204" pitchFamily="50" charset="-128"/>
              </a:rPr>
              <a:t>５５％</a:t>
            </a:r>
            <a:r>
              <a:rPr kumimoji="0" lang="ja-JP" altLang="en-US" sz="1600" kern="0" dirty="0" smtClean="0">
                <a:solidFill>
                  <a:prstClr val="black"/>
                </a:solidFill>
                <a:latin typeface="ＭＳ Ｐゴシック" panose="020B0600070205080204" pitchFamily="50" charset="-128"/>
              </a:rPr>
              <a:t>減額</a:t>
            </a:r>
            <a:endParaRPr kumimoji="0" lang="en-US" altLang="ja-JP" sz="1600" b="1" kern="0" dirty="0">
              <a:solidFill>
                <a:prstClr val="black"/>
              </a:solidFill>
              <a:latin typeface="ＭＳ Ｐゴシック" panose="020B0600070205080204" pitchFamily="50" charset="-128"/>
            </a:endParaRPr>
          </a:p>
        </p:txBody>
      </p:sp>
      <p:sp>
        <p:nvSpPr>
          <p:cNvPr id="34" name="右矢印 33"/>
          <p:cNvSpPr/>
          <p:nvPr/>
        </p:nvSpPr>
        <p:spPr>
          <a:xfrm>
            <a:off x="4839505" y="3919589"/>
            <a:ext cx="928694" cy="1095655"/>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smtClean="0">
              <a:solidFill>
                <a:sysClr val="windowText" lastClr="000000"/>
              </a:solidFill>
            </a:endParaRPr>
          </a:p>
        </p:txBody>
      </p:sp>
      <p:graphicFrame>
        <p:nvGraphicFramePr>
          <p:cNvPr id="35" name="表 34"/>
          <p:cNvGraphicFramePr>
            <a:graphicFrameLocks noGrp="1"/>
          </p:cNvGraphicFramePr>
          <p:nvPr>
            <p:extLst/>
          </p:nvPr>
        </p:nvGraphicFramePr>
        <p:xfrm>
          <a:off x="5931798" y="3831727"/>
          <a:ext cx="3346074" cy="335280"/>
        </p:xfrm>
        <a:graphic>
          <a:graphicData uri="http://schemas.openxmlformats.org/drawingml/2006/table">
            <a:tbl>
              <a:tblPr firstRow="1" bandRow="1"/>
              <a:tblGrid>
                <a:gridCol w="3346074"/>
              </a:tblGrid>
              <a:tr h="295571">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latin typeface="+mn-ea"/>
                          <a:ea typeface="+mn-ea"/>
                        </a:rPr>
                        <a:t>入院料から </a:t>
                      </a:r>
                      <a:r>
                        <a:rPr kumimoji="1" lang="ja-JP" altLang="en-US" sz="1600" b="1" u="sng" kern="1200" dirty="0" smtClean="0">
                          <a:solidFill>
                            <a:srgbClr val="0070C0"/>
                          </a:solidFill>
                          <a:latin typeface="+mn-ea"/>
                          <a:ea typeface="+mn-ea"/>
                        </a:rPr>
                        <a:t>４０％</a:t>
                      </a:r>
                      <a:r>
                        <a:rPr kumimoji="1" lang="en-US" altLang="ja-JP" sz="1600" b="1" kern="1200" dirty="0" smtClean="0">
                          <a:latin typeface="+mn-ea"/>
                          <a:ea typeface="+mn-ea"/>
                          <a:cs typeface="Arial" pitchFamily="34" charset="0"/>
                        </a:rPr>
                        <a:t> </a:t>
                      </a:r>
                      <a:r>
                        <a:rPr kumimoji="1" lang="ja-JP" altLang="en-US" sz="1600" kern="1200" dirty="0" smtClean="0">
                          <a:latin typeface="+mn-ea"/>
                          <a:ea typeface="+mn-ea"/>
                        </a:rPr>
                        <a:t>減額</a:t>
                      </a:r>
                      <a:endParaRPr kumimoji="1" lang="en-US" altLang="ja-JP" sz="1600" b="1" kern="1200" dirty="0" smtClean="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bl>
          </a:graphicData>
        </a:graphic>
      </p:graphicFrame>
      <p:sp>
        <p:nvSpPr>
          <p:cNvPr id="36" name="大かっこ 35"/>
          <p:cNvSpPr/>
          <p:nvPr/>
        </p:nvSpPr>
        <p:spPr>
          <a:xfrm>
            <a:off x="5825452" y="4192488"/>
            <a:ext cx="3705726" cy="829729"/>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kumimoji="0" lang="ja-JP" altLang="en-US" kern="0" smtClean="0">
              <a:solidFill>
                <a:prstClr val="black"/>
              </a:solidFill>
            </a:endParaRPr>
          </a:p>
        </p:txBody>
      </p:sp>
      <p:sp>
        <p:nvSpPr>
          <p:cNvPr id="37" name="正方形/長方形 36"/>
          <p:cNvSpPr/>
          <p:nvPr/>
        </p:nvSpPr>
        <p:spPr>
          <a:xfrm>
            <a:off x="5856452" y="4143159"/>
            <a:ext cx="3738127" cy="600164"/>
          </a:xfrm>
          <a:prstGeom prst="rect">
            <a:avLst/>
          </a:prstGeom>
        </p:spPr>
        <p:txBody>
          <a:bodyPr wrap="square">
            <a:spAutoFit/>
          </a:bodyPr>
          <a:lstStyle/>
          <a:p>
            <a:pPr>
              <a:defRPr/>
            </a:pPr>
            <a:r>
              <a:rPr kumimoji="0" lang="ja-JP" altLang="en-US" sz="1100" b="1" u="sng" kern="0" dirty="0" smtClean="0">
                <a:solidFill>
                  <a:srgbClr val="0070C0"/>
                </a:solidFill>
                <a:latin typeface="ＭＳ Ｐゴシック"/>
              </a:rPr>
              <a:t>精神療養病棟入院料、認知症治療病棟入院料、有床診療所療養病床入院基本料、地域移行機能強化病棟入院料を算定している場合</a:t>
            </a:r>
            <a:endParaRPr kumimoji="0" lang="en-US" altLang="ja-JP" sz="1100" b="1" u="sng" kern="0" dirty="0">
              <a:solidFill>
                <a:srgbClr val="0070C0"/>
              </a:solidFill>
              <a:latin typeface="ＭＳ Ｐゴシック"/>
            </a:endParaRPr>
          </a:p>
        </p:txBody>
      </p:sp>
      <p:sp>
        <p:nvSpPr>
          <p:cNvPr id="38" name="正方形/長方形 37"/>
          <p:cNvSpPr/>
          <p:nvPr/>
        </p:nvSpPr>
        <p:spPr>
          <a:xfrm>
            <a:off x="5931798" y="4703957"/>
            <a:ext cx="3388072"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panose="020B0600070205080204" pitchFamily="50" charset="-128"/>
              </a:rPr>
              <a:t>入院料</a:t>
            </a:r>
            <a:r>
              <a:rPr kumimoji="0" lang="ja-JP" altLang="en-US" sz="1600" kern="0" dirty="0" smtClean="0">
                <a:solidFill>
                  <a:prstClr val="black"/>
                </a:solidFill>
                <a:latin typeface="ＭＳ Ｐゴシック" panose="020B0600070205080204" pitchFamily="50" charset="-128"/>
              </a:rPr>
              <a:t>から </a:t>
            </a:r>
            <a:r>
              <a:rPr kumimoji="0" lang="ja-JP" altLang="en-US" sz="1600" b="1" u="sng" kern="0" dirty="0" smtClean="0">
                <a:solidFill>
                  <a:srgbClr val="0070C0"/>
                </a:solidFill>
                <a:latin typeface="ＭＳ Ｐゴシック" panose="020B0600070205080204" pitchFamily="50" charset="-128"/>
              </a:rPr>
              <a:t>２０％</a:t>
            </a:r>
            <a:r>
              <a:rPr kumimoji="0" lang="ja-JP" altLang="en-US" sz="1600" b="1" kern="0" dirty="0" smtClean="0">
                <a:solidFill>
                  <a:srgbClr val="0070C0"/>
                </a:solidFill>
                <a:latin typeface="ＭＳ Ｐゴシック" panose="020B0600070205080204" pitchFamily="50" charset="-128"/>
              </a:rPr>
              <a:t> </a:t>
            </a:r>
            <a:r>
              <a:rPr kumimoji="0" lang="ja-JP" altLang="en-US" sz="1600" kern="0" dirty="0" smtClean="0">
                <a:solidFill>
                  <a:prstClr val="black"/>
                </a:solidFill>
                <a:latin typeface="ＭＳ Ｐゴシック" panose="020B0600070205080204" pitchFamily="50" charset="-128"/>
              </a:rPr>
              <a:t>減額</a:t>
            </a:r>
            <a:endParaRPr kumimoji="0" lang="en-US" altLang="ja-JP" sz="1600" b="1" kern="0" dirty="0">
              <a:solidFill>
                <a:prstClr val="black"/>
              </a:solidFill>
              <a:latin typeface="ＭＳ Ｐゴシック" panose="020B0600070205080204" pitchFamily="50" charset="-128"/>
            </a:endParaRPr>
          </a:p>
        </p:txBody>
      </p:sp>
      <p:cxnSp>
        <p:nvCxnSpPr>
          <p:cNvPr id="39" name="直線コネクタ 38"/>
          <p:cNvCxnSpPr>
            <a:endCxn id="27" idx="3"/>
          </p:cNvCxnSpPr>
          <p:nvPr/>
        </p:nvCxnSpPr>
        <p:spPr>
          <a:xfrm>
            <a:off x="700181" y="5066418"/>
            <a:ext cx="8926993" cy="29065"/>
          </a:xfrm>
          <a:prstGeom prst="line">
            <a:avLst/>
          </a:prstGeom>
          <a:noFill/>
          <a:ln w="9525" cap="flat" cmpd="sng" algn="ctr">
            <a:solidFill>
              <a:srgbClr val="9BBB59">
                <a:shade val="95000"/>
                <a:satMod val="105000"/>
              </a:srgbClr>
            </a:solidFill>
            <a:prstDash val="dash"/>
          </a:ln>
          <a:effectLst/>
        </p:spPr>
      </p:cxnSp>
      <p:sp>
        <p:nvSpPr>
          <p:cNvPr id="40" name="正方形/長方形 39"/>
          <p:cNvSpPr/>
          <p:nvPr/>
        </p:nvSpPr>
        <p:spPr>
          <a:xfrm>
            <a:off x="735570" y="5130474"/>
            <a:ext cx="5089882" cy="307777"/>
          </a:xfrm>
          <a:prstGeom prst="rect">
            <a:avLst/>
          </a:prstGeom>
          <a:solidFill>
            <a:sysClr val="window" lastClr="FFFFFF"/>
          </a:solidFill>
          <a:ln w="25400" cap="flat" cmpd="sng" algn="ctr">
            <a:solidFill>
              <a:sysClr val="windowText" lastClr="000000"/>
            </a:solidFill>
            <a:prstDash val="solid"/>
          </a:ln>
          <a:effectLst/>
        </p:spPr>
        <p:txBody>
          <a:bodyPr wrap="square">
            <a:spAutoFit/>
          </a:bodyPr>
          <a:lstStyle/>
          <a:p>
            <a:pPr>
              <a:defRPr/>
            </a:pPr>
            <a:r>
              <a:rPr kumimoji="0" lang="ja-JP" altLang="en-US" sz="1400" b="1" kern="0" dirty="0" smtClean="0">
                <a:solidFill>
                  <a:prstClr val="black"/>
                </a:solidFill>
              </a:rPr>
              <a:t>２．</a:t>
            </a:r>
            <a:r>
              <a:rPr kumimoji="0" lang="ja-JP" altLang="en-US" sz="1400" b="1" u="sng" kern="0" dirty="0" smtClean="0">
                <a:solidFill>
                  <a:prstClr val="black"/>
                </a:solidFill>
              </a:rPr>
              <a:t>包括範囲外の診療行為のみ</a:t>
            </a:r>
            <a:r>
              <a:rPr kumimoji="0" lang="ja-JP" altLang="en-US" sz="1400" b="1" kern="0" dirty="0" smtClean="0">
                <a:solidFill>
                  <a:prstClr val="black"/>
                </a:solidFill>
              </a:rPr>
              <a:t>が他医療機関で行われた場合</a:t>
            </a:r>
          </a:p>
        </p:txBody>
      </p:sp>
      <p:sp>
        <p:nvSpPr>
          <p:cNvPr id="41" name="正方形/長方形 40"/>
          <p:cNvSpPr/>
          <p:nvPr/>
        </p:nvSpPr>
        <p:spPr>
          <a:xfrm>
            <a:off x="1069771" y="5468375"/>
            <a:ext cx="3367717"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panose="020B0600070205080204" pitchFamily="50" charset="-128"/>
              </a:rPr>
              <a:t>入院料</a:t>
            </a:r>
            <a:r>
              <a:rPr kumimoji="0" lang="ja-JP" altLang="en-US" sz="1600" kern="0" dirty="0" smtClean="0">
                <a:solidFill>
                  <a:prstClr val="black"/>
                </a:solidFill>
                <a:latin typeface="ＭＳ Ｐゴシック" panose="020B0600070205080204" pitchFamily="50" charset="-128"/>
              </a:rPr>
              <a:t>から</a:t>
            </a:r>
            <a:r>
              <a:rPr kumimoji="0" lang="ja-JP" altLang="en-US" sz="1600" b="1" kern="0" dirty="0" smtClean="0">
                <a:solidFill>
                  <a:prstClr val="black"/>
                </a:solidFill>
                <a:latin typeface="ＭＳ Ｐゴシック" panose="020B0600070205080204" pitchFamily="50" charset="-128"/>
              </a:rPr>
              <a:t>３０％</a:t>
            </a:r>
            <a:r>
              <a:rPr kumimoji="0" lang="ja-JP" altLang="en-US" sz="1600" kern="0" dirty="0" smtClean="0">
                <a:solidFill>
                  <a:prstClr val="black"/>
                </a:solidFill>
                <a:latin typeface="ＭＳ Ｐゴシック" panose="020B0600070205080204" pitchFamily="50" charset="-128"/>
              </a:rPr>
              <a:t>減額</a:t>
            </a:r>
            <a:endParaRPr kumimoji="0" lang="en-US" altLang="ja-JP" sz="1600" b="1" kern="0" dirty="0">
              <a:solidFill>
                <a:prstClr val="black"/>
              </a:solidFill>
              <a:latin typeface="ＭＳ Ｐゴシック" panose="020B0600070205080204" pitchFamily="50" charset="-128"/>
            </a:endParaRPr>
          </a:p>
        </p:txBody>
      </p:sp>
      <p:sp>
        <p:nvSpPr>
          <p:cNvPr id="42" name="大かっこ 41"/>
          <p:cNvSpPr/>
          <p:nvPr/>
        </p:nvSpPr>
        <p:spPr>
          <a:xfrm>
            <a:off x="735575" y="5838668"/>
            <a:ext cx="4030085" cy="727681"/>
          </a:xfrm>
          <a:prstGeom prst="bracketPair">
            <a:avLst/>
          </a:prstGeom>
          <a:noFill/>
          <a:ln w="9525" cap="flat" cmpd="sng" algn="ctr">
            <a:solidFill>
              <a:sysClr val="windowText" lastClr="000000">
                <a:shade val="95000"/>
                <a:satMod val="105000"/>
              </a:sysClr>
            </a:solidFill>
            <a:prstDash val="solid"/>
          </a:ln>
          <a:effectLst/>
        </p:spPr>
        <p:txBody>
          <a:bodyPr rtlCol="0" anchor="ctr"/>
          <a:lstStyle/>
          <a:p>
            <a:pPr algn="ctr">
              <a:defRPr/>
            </a:pPr>
            <a:endParaRPr kumimoji="0" lang="ja-JP" altLang="en-US" kern="0" smtClean="0">
              <a:solidFill>
                <a:prstClr val="black"/>
              </a:solidFill>
            </a:endParaRPr>
          </a:p>
        </p:txBody>
      </p:sp>
      <p:sp>
        <p:nvSpPr>
          <p:cNvPr id="43" name="正方形/長方形 42"/>
          <p:cNvSpPr/>
          <p:nvPr/>
        </p:nvSpPr>
        <p:spPr>
          <a:xfrm>
            <a:off x="773405" y="5827096"/>
            <a:ext cx="4028504" cy="461665"/>
          </a:xfrm>
          <a:prstGeom prst="rect">
            <a:avLst/>
          </a:prstGeom>
        </p:spPr>
        <p:txBody>
          <a:bodyPr wrap="square">
            <a:spAutoFit/>
          </a:bodyPr>
          <a:lstStyle/>
          <a:p>
            <a:pPr>
              <a:defRPr/>
            </a:pPr>
            <a:r>
              <a:rPr kumimoji="0" lang="ja-JP" altLang="en-US" sz="1200" b="1" u="sng" kern="0" dirty="0">
                <a:solidFill>
                  <a:prstClr val="black"/>
                </a:solidFill>
                <a:latin typeface="ＭＳ Ｐゴシック"/>
              </a:rPr>
              <a:t>透析</a:t>
            </a:r>
            <a:r>
              <a:rPr kumimoji="0" lang="ja-JP" altLang="en-US" sz="1200" kern="0" dirty="0">
                <a:solidFill>
                  <a:prstClr val="black"/>
                </a:solidFill>
                <a:latin typeface="ＭＳ Ｐゴシック"/>
              </a:rPr>
              <a:t>又は</a:t>
            </a:r>
            <a:r>
              <a:rPr kumimoji="0" lang="ja-JP" altLang="en-US" sz="1200" b="1" u="sng" kern="0" dirty="0">
                <a:solidFill>
                  <a:prstClr val="black"/>
                </a:solidFill>
                <a:latin typeface="ＭＳ Ｐゴシック"/>
              </a:rPr>
              <a:t>共同利用が進められている検査</a:t>
            </a:r>
            <a:r>
              <a:rPr kumimoji="0" lang="ja-JP" altLang="en-US" sz="1200" kern="0" dirty="0">
                <a:solidFill>
                  <a:prstClr val="black"/>
                </a:solidFill>
                <a:latin typeface="ＭＳ Ｐゴシック"/>
              </a:rPr>
              <a:t>（</a:t>
            </a:r>
            <a:r>
              <a:rPr kumimoji="0" lang="en-US" altLang="ja-JP" sz="1200" kern="0" dirty="0">
                <a:solidFill>
                  <a:prstClr val="black"/>
                </a:solidFill>
                <a:latin typeface="ＭＳ Ｐゴシック"/>
              </a:rPr>
              <a:t>PET</a:t>
            </a:r>
            <a:r>
              <a:rPr kumimoji="0" lang="ja-JP" altLang="en-US" sz="1200" kern="0" dirty="0">
                <a:solidFill>
                  <a:prstClr val="black"/>
                </a:solidFill>
                <a:latin typeface="ＭＳ Ｐゴシック"/>
              </a:rPr>
              <a:t>等）の場合（精神</a:t>
            </a:r>
            <a:r>
              <a:rPr kumimoji="0" lang="ja-JP" altLang="en-US" sz="1200" kern="0" dirty="0" smtClean="0">
                <a:solidFill>
                  <a:prstClr val="black"/>
                </a:solidFill>
                <a:latin typeface="ＭＳ Ｐゴシック"/>
              </a:rPr>
              <a:t>病床、結核病床、有床診療所に限る）</a:t>
            </a:r>
            <a:endParaRPr kumimoji="0" lang="en-US" altLang="ja-JP" sz="1200" kern="0" dirty="0">
              <a:solidFill>
                <a:prstClr val="black"/>
              </a:solidFill>
              <a:latin typeface="ＭＳ Ｐゴシック"/>
            </a:endParaRPr>
          </a:p>
        </p:txBody>
      </p:sp>
      <p:sp>
        <p:nvSpPr>
          <p:cNvPr id="44" name="正方形/長方形 43"/>
          <p:cNvSpPr/>
          <p:nvPr/>
        </p:nvSpPr>
        <p:spPr>
          <a:xfrm>
            <a:off x="1069771" y="6258054"/>
            <a:ext cx="3367717" cy="338554"/>
          </a:xfrm>
          <a:prstGeom prst="rect">
            <a:avLst/>
          </a:prstGeom>
          <a:solidFill>
            <a:srgbClr val="4F81BD">
              <a:lumMod val="20000"/>
              <a:lumOff val="80000"/>
            </a:srgbClr>
          </a:solidFill>
          <a:ln>
            <a:solidFill>
              <a:sysClr val="window" lastClr="FFFFFF"/>
            </a:solidFill>
          </a:ln>
        </p:spPr>
        <p:txBody>
          <a:bodyPr wrap="square">
            <a:spAutoFit/>
          </a:bodyPr>
          <a:lstStyle/>
          <a:p>
            <a:pPr algn="ctr">
              <a:defRPr/>
            </a:pPr>
            <a:r>
              <a:rPr kumimoji="0" lang="ja-JP" altLang="en-US" sz="1600" kern="0" dirty="0">
                <a:solidFill>
                  <a:prstClr val="black"/>
                </a:solidFill>
                <a:latin typeface="ＭＳ Ｐゴシック" panose="020B0600070205080204" pitchFamily="50" charset="-128"/>
              </a:rPr>
              <a:t>入院料</a:t>
            </a:r>
            <a:r>
              <a:rPr kumimoji="0" lang="ja-JP" altLang="en-US" sz="1600" kern="0" dirty="0" smtClean="0">
                <a:solidFill>
                  <a:prstClr val="black"/>
                </a:solidFill>
                <a:latin typeface="ＭＳ Ｐゴシック" panose="020B0600070205080204" pitchFamily="50" charset="-128"/>
              </a:rPr>
              <a:t>から</a:t>
            </a:r>
            <a:r>
              <a:rPr kumimoji="0" lang="ja-JP" altLang="en-US" sz="1600" b="1" kern="0" dirty="0" smtClean="0">
                <a:solidFill>
                  <a:prstClr val="black"/>
                </a:solidFill>
                <a:latin typeface="ＭＳ Ｐゴシック" panose="020B0600070205080204" pitchFamily="50" charset="-128"/>
              </a:rPr>
              <a:t>１５％</a:t>
            </a:r>
            <a:r>
              <a:rPr kumimoji="0" lang="ja-JP" altLang="en-US" sz="1600" kern="0" dirty="0" smtClean="0">
                <a:solidFill>
                  <a:prstClr val="black"/>
                </a:solidFill>
                <a:latin typeface="ＭＳ Ｐゴシック" panose="020B0600070205080204" pitchFamily="50" charset="-128"/>
              </a:rPr>
              <a:t>減額</a:t>
            </a:r>
            <a:endParaRPr kumimoji="0" lang="en-US" altLang="ja-JP" sz="1600" b="1" kern="0" dirty="0">
              <a:solidFill>
                <a:prstClr val="black"/>
              </a:solidFill>
              <a:latin typeface="ＭＳ Ｐゴシック" panose="020B0600070205080204" pitchFamily="50" charset="-128"/>
            </a:endParaRPr>
          </a:p>
        </p:txBody>
      </p:sp>
      <p:graphicFrame>
        <p:nvGraphicFramePr>
          <p:cNvPr id="45" name="表 44"/>
          <p:cNvGraphicFramePr>
            <a:graphicFrameLocks noGrp="1"/>
          </p:cNvGraphicFramePr>
          <p:nvPr>
            <p:extLst/>
          </p:nvPr>
        </p:nvGraphicFramePr>
        <p:xfrm>
          <a:off x="5931819" y="5848136"/>
          <a:ext cx="3282609" cy="335280"/>
        </p:xfrm>
        <a:graphic>
          <a:graphicData uri="http://schemas.openxmlformats.org/drawingml/2006/table">
            <a:tbl>
              <a:tblPr firstRow="1" bandRow="1"/>
              <a:tblGrid>
                <a:gridCol w="3282609"/>
              </a:tblGrid>
              <a:tr h="284255">
                <a:tc>
                  <a:txBody>
                    <a:bodyPr/>
                    <a:lstStyle>
                      <a:lvl1pPr marL="0" algn="l" defTabSz="914400" rtl="0" eaLnBrk="1" latinLnBrk="0" hangingPunct="1">
                        <a:defRPr kumimoji="1" sz="1800" kern="1200">
                          <a:solidFill>
                            <a:schemeClr val="dk1"/>
                          </a:solidFill>
                          <a:latin typeface="Calibri"/>
                          <a:ea typeface=""/>
                          <a:cs typeface=""/>
                        </a:defRPr>
                      </a:lvl1pPr>
                      <a:lvl2pPr marL="457200" algn="l" defTabSz="914400" rtl="0" eaLnBrk="1" latinLnBrk="0" hangingPunct="1">
                        <a:defRPr kumimoji="1" sz="1800" kern="1200">
                          <a:solidFill>
                            <a:schemeClr val="dk1"/>
                          </a:solidFill>
                          <a:latin typeface="Calibri"/>
                          <a:ea typeface=""/>
                          <a:cs typeface=""/>
                        </a:defRPr>
                      </a:lvl2pPr>
                      <a:lvl3pPr marL="914400" algn="l" defTabSz="914400" rtl="0" eaLnBrk="1" latinLnBrk="0" hangingPunct="1">
                        <a:defRPr kumimoji="1" sz="1800" kern="1200">
                          <a:solidFill>
                            <a:schemeClr val="dk1"/>
                          </a:solidFill>
                          <a:latin typeface="Calibri"/>
                          <a:ea typeface=""/>
                          <a:cs typeface=""/>
                        </a:defRPr>
                      </a:lvl3pPr>
                      <a:lvl4pPr marL="1371600" algn="l" defTabSz="914400" rtl="0" eaLnBrk="1" latinLnBrk="0" hangingPunct="1">
                        <a:defRPr kumimoji="1" sz="1800" kern="1200">
                          <a:solidFill>
                            <a:schemeClr val="dk1"/>
                          </a:solidFill>
                          <a:latin typeface="Calibri"/>
                          <a:ea typeface=""/>
                          <a:cs typeface=""/>
                        </a:defRPr>
                      </a:lvl4pPr>
                      <a:lvl5pPr marL="1828800" algn="l" defTabSz="914400" rtl="0" eaLnBrk="1" latinLnBrk="0" hangingPunct="1">
                        <a:defRPr kumimoji="1" sz="1800" kern="1200">
                          <a:solidFill>
                            <a:schemeClr val="dk1"/>
                          </a:solidFill>
                          <a:latin typeface="Calibri"/>
                          <a:ea typeface=""/>
                          <a:cs typeface=""/>
                        </a:defRPr>
                      </a:lvl5pPr>
                      <a:lvl6pPr marL="2286000" algn="l" defTabSz="914400" rtl="0" eaLnBrk="1" latinLnBrk="0" hangingPunct="1">
                        <a:defRPr kumimoji="1" sz="1800" kern="1200">
                          <a:solidFill>
                            <a:schemeClr val="dk1"/>
                          </a:solidFill>
                          <a:latin typeface="Calibri"/>
                          <a:ea typeface=""/>
                          <a:cs typeface=""/>
                        </a:defRPr>
                      </a:lvl6pPr>
                      <a:lvl7pPr marL="2743200" algn="l" defTabSz="914400" rtl="0" eaLnBrk="1" latinLnBrk="0" hangingPunct="1">
                        <a:defRPr kumimoji="1" sz="1800" kern="1200">
                          <a:solidFill>
                            <a:schemeClr val="dk1"/>
                          </a:solidFill>
                          <a:latin typeface="Calibri"/>
                          <a:ea typeface=""/>
                          <a:cs typeface=""/>
                        </a:defRPr>
                      </a:lvl7pPr>
                      <a:lvl8pPr marL="3200400" algn="l" defTabSz="914400" rtl="0" eaLnBrk="1" latinLnBrk="0" hangingPunct="1">
                        <a:defRPr kumimoji="1" sz="1800" kern="1200">
                          <a:solidFill>
                            <a:schemeClr val="dk1"/>
                          </a:solidFill>
                          <a:latin typeface="Calibri"/>
                          <a:ea typeface=""/>
                          <a:cs typeface=""/>
                        </a:defRPr>
                      </a:lvl8pPr>
                      <a:lvl9pPr marL="3657600" algn="l" defTabSz="914400" rtl="0" eaLnBrk="1" latinLnBrk="0" hangingPunct="1">
                        <a:defRPr kumimoji="1" sz="1800" kern="1200">
                          <a:solidFill>
                            <a:schemeClr val="dk1"/>
                          </a:solidFill>
                          <a:latin typeface="Calibri"/>
                          <a:ea typeface=""/>
                          <a:cs typeface=""/>
                        </a:defRPr>
                      </a:lvl9p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kern="1200" dirty="0" smtClean="0">
                          <a:latin typeface="+mn-ea"/>
                          <a:ea typeface="+mn-ea"/>
                        </a:rPr>
                        <a:t>入院料から </a:t>
                      </a:r>
                      <a:r>
                        <a:rPr kumimoji="1" lang="ja-JP" altLang="en-US" sz="1600" b="1" u="sng" kern="1200" dirty="0" smtClean="0">
                          <a:solidFill>
                            <a:srgbClr val="0070C0"/>
                          </a:solidFill>
                          <a:latin typeface="+mn-ea"/>
                          <a:ea typeface="+mn-ea"/>
                        </a:rPr>
                        <a:t>１０％</a:t>
                      </a:r>
                      <a:r>
                        <a:rPr kumimoji="1" lang="ja-JP" altLang="en-US" sz="1600" b="1" u="none" kern="1200" baseline="0" dirty="0" smtClean="0">
                          <a:solidFill>
                            <a:srgbClr val="0070C0"/>
                          </a:solidFill>
                          <a:latin typeface="+mn-ea"/>
                          <a:ea typeface="+mn-ea"/>
                          <a:cs typeface="Arial" pitchFamily="34" charset="0"/>
                        </a:rPr>
                        <a:t> </a:t>
                      </a:r>
                      <a:r>
                        <a:rPr kumimoji="1" lang="ja-JP" altLang="en-US" sz="1600" kern="1200" dirty="0" smtClean="0">
                          <a:latin typeface="+mn-ea"/>
                          <a:ea typeface="+mn-ea"/>
                        </a:rPr>
                        <a:t>減額</a:t>
                      </a:r>
                      <a:endParaRPr kumimoji="1" lang="en-US" altLang="ja-JP" sz="1600" b="1" kern="1200" dirty="0" smtClean="0">
                        <a:solidFill>
                          <a:schemeClr val="tx1"/>
                        </a:solidFill>
                        <a:latin typeface="+mn-ea"/>
                        <a:ea typeface="+mn-ea"/>
                        <a:cs typeface="+mn-cs"/>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4F81BD">
                        <a:tint val="40000"/>
                      </a:srgbClr>
                    </a:solidFill>
                  </a:tcPr>
                </a:tc>
              </a:tr>
            </a:tbl>
          </a:graphicData>
        </a:graphic>
      </p:graphicFrame>
      <p:sp>
        <p:nvSpPr>
          <p:cNvPr id="46" name="右矢印 45"/>
          <p:cNvSpPr/>
          <p:nvPr/>
        </p:nvSpPr>
        <p:spPr>
          <a:xfrm>
            <a:off x="4828090" y="5491029"/>
            <a:ext cx="928694" cy="1095655"/>
          </a:xfrm>
          <a:prstGeom prst="rightArrow">
            <a:avLst/>
          </a:prstGeom>
          <a:solidFill>
            <a:sysClr val="window" lastClr="FFFFFF"/>
          </a:solidFill>
          <a:ln w="25400" cap="flat" cmpd="sng" algn="ctr">
            <a:solidFill>
              <a:srgbClr val="C0504D">
                <a:lumMod val="75000"/>
              </a:srgbClr>
            </a:solidFill>
            <a:prstDash val="solid"/>
          </a:ln>
          <a:effectLst/>
        </p:spPr>
        <p:txBody>
          <a:bodyPr vert="eaVert" rtlCol="0" anchor="ctr"/>
          <a:lstStyle/>
          <a:p>
            <a:pPr algn="ctr">
              <a:defRPr/>
            </a:pPr>
            <a:endParaRPr kumimoji="0" lang="en-US" altLang="ja-JP" sz="1600" kern="0" dirty="0" smtClean="0">
              <a:solidFill>
                <a:sysClr val="windowText" lastClr="000000"/>
              </a:solidFill>
            </a:endParaRPr>
          </a:p>
        </p:txBody>
      </p:sp>
      <p:sp>
        <p:nvSpPr>
          <p:cNvPr id="47"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4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174</a:t>
            </a:fld>
            <a:endParaRPr lang="ja-JP" altLang="en-US" dirty="0">
              <a:solidFill>
                <a:prstClr val="black"/>
              </a:solidFill>
            </a:endParaRPr>
          </a:p>
        </p:txBody>
      </p:sp>
      <p:sp>
        <p:nvSpPr>
          <p:cNvPr id="49" name="テキスト ボックス 48"/>
          <p:cNvSpPr txBox="1"/>
          <p:nvPr/>
        </p:nvSpPr>
        <p:spPr>
          <a:xfrm>
            <a:off x="6247680" y="830356"/>
            <a:ext cx="86718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p42-45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95239822"/>
      </p:ext>
    </p:extLst>
  </p:cSld>
  <p:clrMapOvr>
    <a:masterClrMapping/>
  </p:clrMapOvr>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6953" y="980728"/>
            <a:ext cx="9594720" cy="2304256"/>
          </a:xfrm>
          <a:prstGeom prst="rect">
            <a:avLst/>
          </a:prstGeom>
          <a:solidFill>
            <a:srgbClr val="FFFFAF">
              <a:alpha val="49804"/>
            </a:srgbClr>
          </a:solidFill>
          <a:ln w="9525">
            <a:solidFill>
              <a:schemeClr val="tx1"/>
            </a:solidFill>
            <a:miter lim="800000"/>
            <a:headEnd/>
            <a:tailEnd/>
          </a:ln>
        </p:spPr>
        <p:txBody>
          <a:bodyPr/>
          <a:lstStyle/>
          <a:p>
            <a:endParaRPr lang="en-US" altLang="ja-JP" sz="300" dirty="0" smtClean="0">
              <a:solidFill>
                <a:prstClr val="black"/>
              </a:solidFill>
              <a:latin typeface="ＭＳ Ｐゴシック"/>
            </a:endParaRPr>
          </a:p>
          <a:p>
            <a:pPr marL="285750" indent="-285750">
              <a:buFont typeface="Wingdings" panose="05000000000000000000" pitchFamily="2" charset="2"/>
              <a:buChar char="Ø"/>
            </a:pPr>
            <a:r>
              <a:rPr lang="ja-JP" altLang="en-US" dirty="0" smtClean="0">
                <a:solidFill>
                  <a:prstClr val="black"/>
                </a:solidFill>
                <a:latin typeface="ＭＳ Ｐゴシック"/>
              </a:rPr>
              <a:t>国家公務員の地域手当の見直しに伴い、診療報酬上の地域加算の見直しを行う</a:t>
            </a:r>
            <a:endParaRPr lang="ja-JP" altLang="en-US" dirty="0">
              <a:solidFill>
                <a:prstClr val="black"/>
              </a:solidFill>
              <a:latin typeface="ＭＳ Ｐゴシック"/>
            </a:endParaRPr>
          </a:p>
        </p:txBody>
      </p:sp>
      <p:sp>
        <p:nvSpPr>
          <p:cNvPr id="2052" name="Rectangle 36"/>
          <p:cNvSpPr>
            <a:spLocks noChangeArrowheads="1"/>
          </p:cNvSpPr>
          <p:nvPr/>
        </p:nvSpPr>
        <p:spPr bwMode="auto">
          <a:xfrm>
            <a:off x="116946" y="680307"/>
            <a:ext cx="3323886" cy="40024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（１３）地域</a:t>
            </a:r>
            <a:r>
              <a:rPr lang="ja-JP" altLang="en-US" sz="2000" dirty="0">
                <a:solidFill>
                  <a:prstClr val="black"/>
                </a:solidFill>
              </a:rPr>
              <a:t>加算</a:t>
            </a:r>
            <a:r>
              <a:rPr lang="ja-JP" altLang="en-US" sz="2000" dirty="0" smtClean="0">
                <a:solidFill>
                  <a:prstClr val="black"/>
                </a:solidFill>
              </a:rPr>
              <a:t>の見直し</a:t>
            </a:r>
            <a:endParaRPr lang="ja-JP" altLang="en-US" sz="2000" dirty="0">
              <a:solidFill>
                <a:prstClr val="black"/>
              </a:solidFill>
            </a:endParaRPr>
          </a:p>
        </p:txBody>
      </p:sp>
      <p:sp>
        <p:nvSpPr>
          <p:cNvPr id="14" name="タイトル 1"/>
          <p:cNvSpPr txBox="1">
            <a:spLocks/>
          </p:cNvSpPr>
          <p:nvPr/>
        </p:nvSpPr>
        <p:spPr>
          <a:xfrm>
            <a:off x="905912" y="3284984"/>
            <a:ext cx="8132551" cy="39024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kumimoji="1" sz="6000" kern="1200">
                <a:solidFill>
                  <a:schemeClr val="tx1"/>
                </a:solidFill>
                <a:latin typeface="+mj-lt"/>
                <a:ea typeface="+mj-ea"/>
                <a:cs typeface="+mj-cs"/>
              </a:defRPr>
            </a:lvl1pPr>
          </a:lstStyle>
          <a:p>
            <a:r>
              <a:rPr lang="ja-JP" altLang="en-US" sz="2000" u="sng" dirty="0" smtClean="0">
                <a:solidFill>
                  <a:prstClr val="black"/>
                </a:solidFill>
              </a:rPr>
              <a:t>①人事院規則で</a:t>
            </a:r>
            <a:r>
              <a:rPr lang="ja-JP" altLang="en-US" sz="2000" u="sng" dirty="0" smtClean="0">
                <a:solidFill>
                  <a:prstClr val="black"/>
                </a:solidFill>
                <a:latin typeface="ＭＳ Ｐゴシック"/>
              </a:rPr>
              <a:t>定める地域</a:t>
            </a:r>
            <a:endParaRPr lang="ja-JP" altLang="en-US" sz="2000" u="sng" dirty="0">
              <a:solidFill>
                <a:prstClr val="black"/>
              </a:solidFill>
              <a:latin typeface="ＭＳ Ｐゴシック"/>
            </a:endParaRPr>
          </a:p>
        </p:txBody>
      </p:sp>
      <p:graphicFrame>
        <p:nvGraphicFramePr>
          <p:cNvPr id="15" name="表 14"/>
          <p:cNvGraphicFramePr>
            <a:graphicFrameLocks noGrp="1"/>
          </p:cNvGraphicFramePr>
          <p:nvPr>
            <p:extLst/>
          </p:nvPr>
        </p:nvGraphicFramePr>
        <p:xfrm>
          <a:off x="116977" y="3675224"/>
          <a:ext cx="9594721" cy="3093320"/>
        </p:xfrm>
        <a:graphic>
          <a:graphicData uri="http://schemas.openxmlformats.org/drawingml/2006/table">
            <a:tbl>
              <a:tblPr firstRow="1" bandRow="1">
                <a:tableStyleId>{21E4AEA4-8DFA-4A89-87EB-49C32662AFE0}</a:tableStyleId>
              </a:tblPr>
              <a:tblGrid>
                <a:gridCol w="774158"/>
                <a:gridCol w="1202055"/>
                <a:gridCol w="7618508"/>
              </a:tblGrid>
              <a:tr h="144000">
                <a:tc>
                  <a:txBody>
                    <a:bodyPr/>
                    <a:lstStyle/>
                    <a:p>
                      <a:pPr algn="ctr" fontAlgn="ctr"/>
                      <a:r>
                        <a:rPr lang="ja-JP" altLang="en-US" sz="1150" b="1" i="0" u="none" strike="noStrike" dirty="0" smtClean="0">
                          <a:solidFill>
                            <a:schemeClr val="lt1"/>
                          </a:solidFill>
                          <a:effectLst/>
                          <a:latin typeface="+mn-lt"/>
                          <a:ea typeface="+mn-ea"/>
                        </a:rPr>
                        <a:t>級地区分</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u="none" strike="noStrike" dirty="0" smtClean="0">
                          <a:effectLst/>
                        </a:rPr>
                        <a:t>都道府県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地域</a:t>
                      </a:r>
                      <a:endParaRPr lang="zh-CN" altLang="en-US" sz="1150" b="0" i="0" u="none" strike="noStrike" dirty="0">
                        <a:solidFill>
                          <a:srgbClr val="000000"/>
                        </a:solidFill>
                        <a:effectLst/>
                        <a:latin typeface="+mn-ea"/>
                        <a:ea typeface="+mn-ea"/>
                      </a:endParaRPr>
                    </a:p>
                  </a:txBody>
                  <a:tcPr marL="6700" marR="6700" marT="6700" marB="0" anchor="ctr"/>
                </a:tc>
              </a:tr>
              <a:tr h="144000">
                <a:tc>
                  <a:txBody>
                    <a:bodyPr/>
                    <a:lstStyle/>
                    <a:p>
                      <a:pPr algn="l" fontAlgn="ctr"/>
                      <a:r>
                        <a:rPr lang="ja-JP" altLang="en-US" sz="1150" b="1" u="none" strike="noStrike" dirty="0" smtClean="0">
                          <a:effectLst/>
                          <a:latin typeface="+mn-ea"/>
                          <a:ea typeface="+mn-ea"/>
                        </a:rPr>
                        <a:t>１級地</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東京都</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en-US" sz="1150" b="0" i="0" u="none" strike="noStrike" kern="1200" dirty="0" smtClean="0">
                          <a:solidFill>
                            <a:schemeClr val="dk1"/>
                          </a:solidFill>
                          <a:effectLst/>
                          <a:latin typeface="+mn-lt"/>
                          <a:ea typeface="+mn-ea"/>
                          <a:cs typeface="+mn-cs"/>
                        </a:rPr>
                        <a:t>特別区</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r>
                        <a:rPr lang="ja-JP" altLang="en-US" sz="1150" b="1" i="0" u="none" strike="noStrike" dirty="0" smtClean="0">
                          <a:solidFill>
                            <a:srgbClr val="000000"/>
                          </a:solidFill>
                          <a:effectLst/>
                          <a:latin typeface="+mn-ea"/>
                          <a:ea typeface="+mn-ea"/>
                        </a:rPr>
                        <a:t>２級地</a:t>
                      </a:r>
                      <a:endParaRPr lang="ja-JP" altLang="en-US" sz="1150" b="1"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茨城県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en-US" sz="1150" kern="1200" dirty="0" smtClean="0">
                          <a:solidFill>
                            <a:schemeClr val="dk1"/>
                          </a:solidFill>
                          <a:effectLst/>
                          <a:latin typeface="+mn-lt"/>
                          <a:ea typeface="+mn-ea"/>
                          <a:cs typeface="+mn-cs"/>
                        </a:rPr>
                        <a:t>取手市、つくば市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50" u="none" strike="noStrike" kern="1200" dirty="0" smtClean="0">
                          <a:solidFill>
                            <a:schemeClr val="dk1"/>
                          </a:solidFill>
                          <a:effectLst/>
                          <a:latin typeface="+mn-lt"/>
                          <a:ea typeface="+mn-ea"/>
                          <a:cs typeface="+mn-cs"/>
                        </a:rPr>
                        <a:t>埼玉県</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和光市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千葉県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袖ヶ浦市、印西市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東京都</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武蔵野市、調布市、町田市、小平市、日野市、国分寺市、狛江市、清瀬市、多摩市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神奈川県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横浜市、川崎市、厚木市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愛知県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en-US" sz="1150" b="0" i="0" u="none" strike="noStrike" kern="1200" dirty="0" smtClean="0">
                          <a:solidFill>
                            <a:schemeClr val="dk1"/>
                          </a:solidFill>
                          <a:effectLst/>
                          <a:latin typeface="+mn-lt"/>
                          <a:ea typeface="+mn-ea"/>
                          <a:cs typeface="+mn-cs"/>
                        </a:rPr>
                        <a:t>刈谷市、豊田市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大阪府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大阪市、守口市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r>
                        <a:rPr lang="ja-JP" altLang="en-US" sz="1150" b="1" i="0" u="none" strike="noStrike" dirty="0" smtClean="0">
                          <a:solidFill>
                            <a:srgbClr val="000000"/>
                          </a:solidFill>
                          <a:effectLst/>
                          <a:latin typeface="+mn-ea"/>
                          <a:ea typeface="+mn-ea"/>
                        </a:rPr>
                        <a:t>３級地</a:t>
                      </a:r>
                      <a:endParaRPr lang="ja-JP" altLang="en-US" sz="1150" b="1"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茨城県</a:t>
                      </a:r>
                      <a:endParaRPr lang="en-US" altLang="ja-JP" sz="1150" b="0" i="0" u="none" strike="noStrike" dirty="0" smtClean="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守谷市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埼玉県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さいたま市、志木市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千葉県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千葉市、成田市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東京都</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八王子市、青梅市、府中市、東村山市、国立市、福生市、稲城市、西東京市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神奈川県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鎌倉市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愛知県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名古屋市、豊明市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大阪府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池田市、高槻市、門真市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兵庫県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西宮市、芦屋市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bl>
          </a:graphicData>
        </a:graphic>
      </p:graphicFrame>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graphicFrame>
        <p:nvGraphicFramePr>
          <p:cNvPr id="3" name="表 2"/>
          <p:cNvGraphicFramePr>
            <a:graphicFrameLocks noGrp="1"/>
          </p:cNvGraphicFramePr>
          <p:nvPr>
            <p:extLst/>
          </p:nvPr>
        </p:nvGraphicFramePr>
        <p:xfrm>
          <a:off x="886794" y="1444205"/>
          <a:ext cx="4420807" cy="1783080"/>
        </p:xfrm>
        <a:graphic>
          <a:graphicData uri="http://schemas.openxmlformats.org/drawingml/2006/table">
            <a:tbl>
              <a:tblPr firstRow="1" bandRow="1">
                <a:tableStyleId>{5C22544A-7EE6-4342-B048-85BDC9FD1C3A}</a:tableStyleId>
              </a:tblPr>
              <a:tblGrid>
                <a:gridCol w="2194061"/>
                <a:gridCol w="2226746"/>
              </a:tblGrid>
              <a:tr h="200629">
                <a:tc>
                  <a:txBody>
                    <a:bodyPr/>
                    <a:lstStyle/>
                    <a:p>
                      <a:pPr algn="ctr">
                        <a:lnSpc>
                          <a:spcPts val="1400"/>
                        </a:lnSpc>
                      </a:pPr>
                      <a:r>
                        <a:rPr kumimoji="1" lang="ja-JP" altLang="en-US" sz="1400" dirty="0" smtClean="0"/>
                        <a:t>現行</a:t>
                      </a:r>
                      <a:endParaRPr kumimoji="1" lang="ja-JP" altLang="en-US" sz="1400" dirty="0"/>
                    </a:p>
                  </a:txBody>
                  <a:tcPr/>
                </a:tc>
                <a:tc>
                  <a:txBody>
                    <a:bodyPr/>
                    <a:lstStyle/>
                    <a:p>
                      <a:pPr algn="ctr">
                        <a:lnSpc>
                          <a:spcPts val="1400"/>
                        </a:lnSpc>
                      </a:pPr>
                      <a:r>
                        <a:rPr kumimoji="1" lang="ja-JP" altLang="en-US" sz="1400" dirty="0" smtClean="0"/>
                        <a:t>改定</a:t>
                      </a:r>
                      <a:endParaRPr kumimoji="1" lang="ja-JP" altLang="en-US" sz="1400" dirty="0"/>
                    </a:p>
                  </a:txBody>
                  <a:tcPr/>
                </a:tc>
              </a:tr>
              <a:tr h="370840">
                <a:tc>
                  <a:txBody>
                    <a:bodyPr/>
                    <a:lstStyle/>
                    <a:p>
                      <a:pPr>
                        <a:lnSpc>
                          <a:spcPts val="1400"/>
                        </a:lnSpc>
                      </a:pPr>
                      <a:r>
                        <a:rPr kumimoji="1" lang="en-US" altLang="ja-JP" sz="1400" dirty="0" smtClean="0"/>
                        <a:t>【</a:t>
                      </a:r>
                      <a:r>
                        <a:rPr kumimoji="1" lang="ja-JP" altLang="en-US" sz="1400" dirty="0" smtClean="0"/>
                        <a:t>地域加算</a:t>
                      </a:r>
                      <a:r>
                        <a:rPr kumimoji="1" lang="en-US" altLang="ja-JP" sz="1400" dirty="0" smtClean="0"/>
                        <a:t>】</a:t>
                      </a:r>
                      <a:r>
                        <a:rPr kumimoji="1" lang="ja-JP" altLang="en-US" sz="1400" dirty="0" smtClean="0"/>
                        <a:t>（１日につき）</a:t>
                      </a:r>
                      <a:endParaRPr kumimoji="1" lang="en-US" altLang="ja-JP" sz="1400" dirty="0" smtClean="0"/>
                    </a:p>
                    <a:p>
                      <a:pPr>
                        <a:lnSpc>
                          <a:spcPts val="1400"/>
                        </a:lnSpc>
                      </a:pPr>
                      <a:r>
                        <a:rPr kumimoji="1" lang="ja-JP" altLang="en-US" sz="1400" dirty="0" smtClean="0"/>
                        <a:t>   １級地        １８点</a:t>
                      </a:r>
                      <a:endParaRPr kumimoji="1" lang="en-US" altLang="ja-JP" sz="1400" dirty="0" smtClean="0"/>
                    </a:p>
                    <a:p>
                      <a:pPr>
                        <a:lnSpc>
                          <a:spcPts val="1400"/>
                        </a:lnSpc>
                      </a:pPr>
                      <a:r>
                        <a:rPr kumimoji="1" lang="ja-JP" altLang="en-US" sz="1400" dirty="0" smtClean="0"/>
                        <a:t>   ２級地        １５点</a:t>
                      </a:r>
                      <a:endParaRPr kumimoji="1" lang="en-US" altLang="ja-JP" sz="1400" dirty="0" smtClean="0"/>
                    </a:p>
                    <a:p>
                      <a:pPr>
                        <a:lnSpc>
                          <a:spcPts val="1400"/>
                        </a:lnSpc>
                      </a:pPr>
                      <a:r>
                        <a:rPr kumimoji="1" lang="ja-JP" altLang="en-US" sz="1400" dirty="0" smtClean="0"/>
                        <a:t>   ３級地        １２点</a:t>
                      </a:r>
                      <a:endParaRPr kumimoji="1" lang="en-US" altLang="ja-JP" sz="1400" dirty="0" smtClean="0"/>
                    </a:p>
                    <a:p>
                      <a:pPr>
                        <a:lnSpc>
                          <a:spcPts val="1400"/>
                        </a:lnSpc>
                      </a:pPr>
                      <a:r>
                        <a:rPr kumimoji="1" lang="ja-JP" altLang="en-US" sz="1400" dirty="0" smtClean="0"/>
                        <a:t>   ４級地        １０点</a:t>
                      </a:r>
                      <a:endParaRPr kumimoji="1" lang="en-US" altLang="ja-JP" sz="1400" dirty="0" smtClean="0"/>
                    </a:p>
                    <a:p>
                      <a:pPr>
                        <a:lnSpc>
                          <a:spcPts val="1400"/>
                        </a:lnSpc>
                      </a:pPr>
                      <a:r>
                        <a:rPr kumimoji="1" lang="ja-JP" altLang="en-US" sz="1400" dirty="0" smtClean="0"/>
                        <a:t>   ５級地           ６点</a:t>
                      </a:r>
                      <a:endParaRPr kumimoji="1" lang="en-US" altLang="ja-JP" sz="1400" dirty="0" smtClean="0"/>
                    </a:p>
                    <a:p>
                      <a:pPr>
                        <a:lnSpc>
                          <a:spcPts val="1400"/>
                        </a:lnSpc>
                      </a:pPr>
                      <a:r>
                        <a:rPr kumimoji="1" lang="ja-JP" altLang="en-US" sz="1400" dirty="0" smtClean="0"/>
                        <a:t>   ６級地           ３点</a:t>
                      </a:r>
                      <a:endParaRPr kumimoji="1" lang="ja-JP" altLang="en-US" sz="1400" dirty="0"/>
                    </a:p>
                  </a:txBody>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地域加算</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（１日につき）</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１級地        １８点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２級地        １５点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３級地        １４点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４級地        １１点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５級地           ９点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６級地           ５点</a:t>
                      </a:r>
                    </a:p>
                    <a:p>
                      <a:pPr>
                        <a:lnSpc>
                          <a:spcPts val="1400"/>
                        </a:lnSpc>
                      </a:pPr>
                      <a:r>
                        <a:rPr kumimoji="1" lang="ja-JP" altLang="en-US" sz="1400" dirty="0" smtClean="0"/>
                        <a:t>　７級地　　　  ３点（新）</a:t>
                      </a:r>
                      <a:endParaRPr kumimoji="1" lang="ja-JP" altLang="en-US" sz="1400" dirty="0"/>
                    </a:p>
                  </a:txBody>
                  <a:tcPr/>
                </a:tc>
              </a:tr>
            </a:tbl>
          </a:graphicData>
        </a:graphic>
      </p:graphicFrame>
      <p:sp>
        <p:nvSpPr>
          <p:cNvPr id="10" name="正方形/長方形 9"/>
          <p:cNvSpPr/>
          <p:nvPr/>
        </p:nvSpPr>
        <p:spPr>
          <a:xfrm>
            <a:off x="5385048" y="1568697"/>
            <a:ext cx="4248472" cy="1569660"/>
          </a:xfrm>
          <a:prstGeom prst="rect">
            <a:avLst/>
          </a:prstGeom>
          <a:ln w="9525">
            <a:solidFill>
              <a:schemeClr val="tx1"/>
            </a:solidFill>
            <a:prstDash val="sysDash"/>
          </a:ln>
        </p:spPr>
        <p:txBody>
          <a:bodyPr wrap="square">
            <a:spAutoFit/>
          </a:bodyPr>
          <a:lstStyle/>
          <a:p>
            <a:pPr marL="265113" indent="-265113"/>
            <a:r>
              <a:rPr lang="en-US" altLang="ja-JP" sz="1200" dirty="0" smtClean="0">
                <a:solidFill>
                  <a:prstClr val="black"/>
                </a:solidFill>
                <a:latin typeface="ＭＳ Ｐゴシック"/>
              </a:rPr>
              <a:t>[</a:t>
            </a:r>
            <a:r>
              <a:rPr lang="ja-JP" altLang="en-US" sz="1200" dirty="0" smtClean="0">
                <a:solidFill>
                  <a:prstClr val="black"/>
                </a:solidFill>
                <a:latin typeface="ＭＳ Ｐゴシック"/>
              </a:rPr>
              <a:t>対象地域</a:t>
            </a:r>
            <a:r>
              <a:rPr lang="en-US" altLang="ja-JP" sz="1200" dirty="0" smtClean="0">
                <a:solidFill>
                  <a:prstClr val="black"/>
                </a:solidFill>
                <a:latin typeface="ＭＳ Ｐゴシック"/>
              </a:rPr>
              <a:t>]</a:t>
            </a:r>
          </a:p>
          <a:p>
            <a:r>
              <a:rPr lang="ja-JP" altLang="en-US" sz="1200" dirty="0" smtClean="0">
                <a:solidFill>
                  <a:prstClr val="black"/>
                </a:solidFill>
                <a:latin typeface="ＭＳ Ｐゴシック"/>
              </a:rPr>
              <a:t>　一般</a:t>
            </a:r>
            <a:r>
              <a:rPr lang="ja-JP" altLang="en-US" sz="1200" dirty="0">
                <a:solidFill>
                  <a:prstClr val="black"/>
                </a:solidFill>
                <a:latin typeface="ＭＳ Ｐゴシック"/>
              </a:rPr>
              <a:t>職</a:t>
            </a:r>
            <a:r>
              <a:rPr lang="ja-JP" altLang="en-US" sz="1200" dirty="0" smtClean="0">
                <a:solidFill>
                  <a:prstClr val="black"/>
                </a:solidFill>
                <a:latin typeface="ＭＳ Ｐゴシック"/>
              </a:rPr>
              <a:t>の職員の給与に関する法律（昭和</a:t>
            </a:r>
            <a:r>
              <a:rPr lang="en-US" altLang="ja-JP" sz="1200" dirty="0" smtClean="0">
                <a:solidFill>
                  <a:prstClr val="black"/>
                </a:solidFill>
                <a:latin typeface="ＭＳ Ｐゴシック"/>
              </a:rPr>
              <a:t>25</a:t>
            </a:r>
            <a:r>
              <a:rPr lang="ja-JP" altLang="en-US" sz="1200" dirty="0" smtClean="0">
                <a:solidFill>
                  <a:prstClr val="black"/>
                </a:solidFill>
                <a:latin typeface="ＭＳ Ｐゴシック"/>
              </a:rPr>
              <a:t>年法律第</a:t>
            </a:r>
            <a:r>
              <a:rPr lang="en-US" altLang="ja-JP" sz="1200" dirty="0" smtClean="0">
                <a:solidFill>
                  <a:prstClr val="black"/>
                </a:solidFill>
                <a:latin typeface="ＭＳ Ｐゴシック"/>
              </a:rPr>
              <a:t>95</a:t>
            </a:r>
            <a:r>
              <a:rPr lang="ja-JP" altLang="en-US" sz="1200" dirty="0" smtClean="0">
                <a:solidFill>
                  <a:prstClr val="black"/>
                </a:solidFill>
                <a:latin typeface="ＭＳ Ｐゴシック"/>
              </a:rPr>
              <a:t>号）第</a:t>
            </a:r>
            <a:r>
              <a:rPr lang="en-US" altLang="ja-JP" sz="1200" dirty="0" smtClean="0">
                <a:solidFill>
                  <a:prstClr val="black"/>
                </a:solidFill>
                <a:latin typeface="ＭＳ Ｐゴシック"/>
              </a:rPr>
              <a:t>11</a:t>
            </a:r>
            <a:r>
              <a:rPr lang="ja-JP" altLang="en-US" sz="1200" dirty="0" smtClean="0">
                <a:solidFill>
                  <a:prstClr val="black"/>
                </a:solidFill>
                <a:latin typeface="ＭＳ Ｐゴシック"/>
              </a:rPr>
              <a:t>条の３第</a:t>
            </a:r>
            <a:r>
              <a:rPr lang="en-US" altLang="ja-JP" sz="1200" dirty="0" smtClean="0">
                <a:solidFill>
                  <a:prstClr val="black"/>
                </a:solidFill>
                <a:latin typeface="ＭＳ Ｐゴシック"/>
              </a:rPr>
              <a:t>1</a:t>
            </a:r>
            <a:r>
              <a:rPr lang="ja-JP" altLang="en-US" sz="1200" dirty="0" smtClean="0">
                <a:solidFill>
                  <a:prstClr val="black"/>
                </a:solidFill>
                <a:latin typeface="ＭＳ Ｐゴシック"/>
              </a:rPr>
              <a:t>項に規定する人事院規則で定める地域及び当該地域に準じる地域とする</a:t>
            </a:r>
            <a:endParaRPr lang="en-US" altLang="ja-JP" sz="1200" dirty="0" smtClean="0">
              <a:solidFill>
                <a:prstClr val="black"/>
              </a:solidFill>
              <a:latin typeface="ＭＳ Ｐゴシック"/>
            </a:endParaRPr>
          </a:p>
          <a:p>
            <a:r>
              <a:rPr lang="en-US" altLang="ja-JP" sz="1200" dirty="0" smtClean="0">
                <a:solidFill>
                  <a:prstClr val="black"/>
                </a:solidFill>
                <a:latin typeface="ＭＳ Ｐゴシック"/>
              </a:rPr>
              <a:t>※</a:t>
            </a:r>
            <a:r>
              <a:rPr lang="ja-JP" altLang="en-US" sz="1200" dirty="0" smtClean="0">
                <a:solidFill>
                  <a:prstClr val="black"/>
                </a:solidFill>
                <a:latin typeface="ＭＳ Ｐゴシック"/>
              </a:rPr>
              <a:t>　当該地域に準ずる地域とは、人事院規則で定める地域に</a:t>
            </a:r>
            <a:r>
              <a:rPr lang="ja-JP" altLang="en-US" sz="1200" dirty="0">
                <a:solidFill>
                  <a:prstClr val="black"/>
                </a:solidFill>
                <a:latin typeface="ＭＳ Ｐゴシック"/>
              </a:rPr>
              <a:t>　</a:t>
            </a:r>
            <a:r>
              <a:rPr lang="ja-JP" altLang="en-US" sz="1200" dirty="0" smtClean="0">
                <a:solidFill>
                  <a:prstClr val="black"/>
                </a:solidFill>
                <a:latin typeface="ＭＳ Ｐゴシック"/>
              </a:rPr>
              <a:t>　</a:t>
            </a:r>
            <a:endParaRPr lang="en-US" altLang="ja-JP" sz="1200" dirty="0" smtClean="0">
              <a:solidFill>
                <a:prstClr val="black"/>
              </a:solidFill>
              <a:latin typeface="ＭＳ Ｐゴシック"/>
            </a:endParaRPr>
          </a:p>
          <a:p>
            <a:r>
              <a:rPr lang="ja-JP" altLang="en-US" sz="1200" dirty="0">
                <a:solidFill>
                  <a:prstClr val="black"/>
                </a:solidFill>
                <a:latin typeface="ＭＳ Ｐゴシック"/>
              </a:rPr>
              <a:t>　</a:t>
            </a:r>
            <a:r>
              <a:rPr lang="ja-JP" altLang="en-US" sz="1200" dirty="0" smtClean="0">
                <a:solidFill>
                  <a:prstClr val="black"/>
                </a:solidFill>
                <a:latin typeface="ＭＳ Ｐゴシック"/>
              </a:rPr>
              <a:t>  囲まれている地域及び複数の地域に隣接している地域とし、</a:t>
            </a:r>
            <a:endParaRPr lang="en-US" altLang="ja-JP" sz="1200" dirty="0" smtClean="0">
              <a:solidFill>
                <a:prstClr val="black"/>
              </a:solidFill>
              <a:latin typeface="ＭＳ Ｐゴシック"/>
            </a:endParaRPr>
          </a:p>
          <a:p>
            <a:r>
              <a:rPr lang="en-US" altLang="ja-JP" sz="1200" dirty="0">
                <a:solidFill>
                  <a:prstClr val="black"/>
                </a:solidFill>
                <a:latin typeface="ＭＳ Ｐゴシック"/>
              </a:rPr>
              <a:t> </a:t>
            </a:r>
            <a:r>
              <a:rPr lang="en-US" altLang="ja-JP" sz="1200" dirty="0" smtClean="0">
                <a:solidFill>
                  <a:prstClr val="black"/>
                </a:solidFill>
                <a:latin typeface="ＭＳ Ｐゴシック"/>
              </a:rPr>
              <a:t>   </a:t>
            </a:r>
            <a:r>
              <a:rPr lang="ja-JP" altLang="en-US" sz="1200" dirty="0" smtClean="0">
                <a:solidFill>
                  <a:prstClr val="black"/>
                </a:solidFill>
                <a:latin typeface="ＭＳ Ｐゴシック"/>
              </a:rPr>
              <a:t>当該地域の級地は、隣接する対象地域の級地のうち、</a:t>
            </a:r>
            <a:endParaRPr lang="en-US" altLang="ja-JP" sz="1200" dirty="0" smtClean="0">
              <a:solidFill>
                <a:prstClr val="black"/>
              </a:solidFill>
              <a:latin typeface="ＭＳ Ｐゴシック"/>
            </a:endParaRPr>
          </a:p>
          <a:p>
            <a:r>
              <a:rPr lang="en-US" altLang="ja-JP" sz="1200" dirty="0">
                <a:solidFill>
                  <a:prstClr val="black"/>
                </a:solidFill>
                <a:latin typeface="ＭＳ Ｐゴシック"/>
              </a:rPr>
              <a:t> </a:t>
            </a:r>
            <a:r>
              <a:rPr lang="en-US" altLang="ja-JP" sz="1200" dirty="0" smtClean="0">
                <a:solidFill>
                  <a:prstClr val="black"/>
                </a:solidFill>
                <a:latin typeface="ＭＳ Ｐゴシック"/>
              </a:rPr>
              <a:t>   </a:t>
            </a:r>
            <a:r>
              <a:rPr lang="ja-JP" altLang="en-US" sz="1200" dirty="0" smtClean="0">
                <a:solidFill>
                  <a:prstClr val="black"/>
                </a:solidFill>
                <a:latin typeface="ＭＳ Ｐゴシック"/>
              </a:rPr>
              <a:t>低い地域と同様とする</a:t>
            </a:r>
            <a:endParaRPr lang="en-US" altLang="ja-JP" sz="1200" dirty="0">
              <a:solidFill>
                <a:prstClr val="black"/>
              </a:solidFill>
              <a:latin typeface="ＭＳ Ｐゴシック"/>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175</a:t>
            </a:fld>
            <a:endParaRPr lang="ja-JP" altLang="en-US" dirty="0">
              <a:solidFill>
                <a:prstClr val="black"/>
              </a:solidFill>
            </a:endParaRPr>
          </a:p>
        </p:txBody>
      </p:sp>
      <p:sp>
        <p:nvSpPr>
          <p:cNvPr id="13" name="テキスト ボックス 12"/>
          <p:cNvSpPr txBox="1"/>
          <p:nvPr/>
        </p:nvSpPr>
        <p:spPr>
          <a:xfrm>
            <a:off x="7401272" y="741757"/>
            <a:ext cx="23295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73-74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p90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p727-731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18797435"/>
      </p:ext>
    </p:extLst>
  </p:cSld>
  <p:clrMapOvr>
    <a:masterClrMapping/>
  </p:clrMapOvr>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145062" y="218387"/>
          <a:ext cx="9433048" cy="6361900"/>
        </p:xfrm>
        <a:graphic>
          <a:graphicData uri="http://schemas.openxmlformats.org/drawingml/2006/table">
            <a:tbl>
              <a:tblPr firstRow="1" bandRow="1">
                <a:tableStyleId>{21E4AEA4-8DFA-4A89-87EB-49C32662AFE0}</a:tableStyleId>
              </a:tblPr>
              <a:tblGrid>
                <a:gridCol w="761113"/>
                <a:gridCol w="1181800"/>
                <a:gridCol w="7490135"/>
              </a:tblGrid>
              <a:tr h="176616">
                <a:tc>
                  <a:txBody>
                    <a:bodyPr/>
                    <a:lstStyle/>
                    <a:p>
                      <a:pPr algn="ctr" fontAlgn="ctr"/>
                      <a:r>
                        <a:rPr lang="ja-JP" altLang="en-US" sz="1150" b="1" i="0" u="none" strike="noStrike" dirty="0" smtClean="0">
                          <a:solidFill>
                            <a:schemeClr val="lt1"/>
                          </a:solidFill>
                          <a:effectLst/>
                          <a:latin typeface="+mn-lt"/>
                          <a:ea typeface="+mn-ea"/>
                        </a:rPr>
                        <a:t>級地区分</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都道府県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地域</a:t>
                      </a:r>
                      <a:endParaRPr lang="zh-CN" altLang="en-US" sz="1150" b="0" i="0" u="none" strike="noStrike" dirty="0">
                        <a:solidFill>
                          <a:srgbClr val="000000"/>
                        </a:solidFill>
                        <a:effectLst/>
                        <a:latin typeface="+mn-ea"/>
                        <a:ea typeface="+mn-ea"/>
                      </a:endParaRPr>
                    </a:p>
                  </a:txBody>
                  <a:tcPr marL="6700" marR="6700" marT="6700" marB="0" anchor="ctr"/>
                </a:tc>
              </a:tr>
              <a:tr h="176616">
                <a:tc>
                  <a:txBody>
                    <a:bodyPr/>
                    <a:lstStyle/>
                    <a:p>
                      <a:pPr algn="l" fontAlgn="ctr"/>
                      <a:r>
                        <a:rPr lang="ja-JP" altLang="en-US" sz="1150" b="1" u="none" strike="noStrike" dirty="0" smtClean="0">
                          <a:effectLst/>
                          <a:latin typeface="+mn-ea"/>
                          <a:ea typeface="+mn-ea"/>
                        </a:rPr>
                        <a:t>４級地 </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茨城県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en-US" sz="1150" kern="1200" dirty="0" smtClean="0">
                          <a:solidFill>
                            <a:schemeClr val="dk1"/>
                          </a:solidFill>
                          <a:effectLst/>
                          <a:latin typeface="+mn-lt"/>
                          <a:ea typeface="+mn-ea"/>
                          <a:cs typeface="+mn-cs"/>
                        </a:rPr>
                        <a:t>牛久</a:t>
                      </a:r>
                      <a:r>
                        <a:rPr kumimoji="1" lang="ja-JP" altLang="ja-JP" sz="1150" kern="1200" dirty="0" smtClean="0">
                          <a:solidFill>
                            <a:schemeClr val="dk1"/>
                          </a:solidFill>
                          <a:effectLst/>
                          <a:latin typeface="+mn-lt"/>
                          <a:ea typeface="+mn-ea"/>
                          <a:cs typeface="+mn-cs"/>
                        </a:rPr>
                        <a:t>市</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埼玉県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東松山市、朝霞市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u="none" strike="noStrike" dirty="0">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千葉県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船橋市、浦安市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東京都</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立川市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神奈川県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相模原市、藤沢市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27027">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三重県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鈴鹿市</a:t>
                      </a:r>
                      <a:endParaRPr lang="en-US" altLang="zh-TW"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京都府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京田辺市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大阪府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豊中市、吹田市、寝屋川市、箕面市、羽曳野市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兵庫県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神戸市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chemeClr val="dk1"/>
                          </a:solidFill>
                          <a:effectLst/>
                          <a:latin typeface="+mn-ea"/>
                          <a:ea typeface="+mn-ea"/>
                        </a:rPr>
                        <a:t>奈良県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天理市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b="1" i="0" u="none" strike="noStrike" dirty="0" smtClean="0">
                          <a:solidFill>
                            <a:srgbClr val="000000"/>
                          </a:solidFill>
                          <a:effectLst/>
                          <a:latin typeface="+mn-ea"/>
                          <a:ea typeface="+mn-ea"/>
                        </a:rPr>
                        <a:t>５級地</a:t>
                      </a:r>
                      <a:endParaRPr lang="ja-JP" altLang="en-US" sz="1150" b="1"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宮城県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多賀城市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茨城県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水戸市、日立市、土浦市、龍ケ崎市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埼玉県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坂戸市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千葉県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市川市、松戸市、佐倉市、市原市、富津市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東京都</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三鷹市、あきる野市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神奈川県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横須賀市、平塚市、小田原市、大和市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愛知県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西尾市、知多市、みよし市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三重県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四日市市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滋賀県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大津市、草津市、栗東市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京都府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京都市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大阪府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堺市、枚方市、茨木市、八尾市、柏原市、東大阪市、交野市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兵庫県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尼崎市、伊丹市、三田市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奈良県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奈良市、大和郡山市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広島県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広島市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福岡県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福岡市、春日市、福津市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b="1" i="0" u="none" strike="noStrike" dirty="0" smtClean="0">
                          <a:solidFill>
                            <a:srgbClr val="000000"/>
                          </a:solidFill>
                          <a:effectLst/>
                          <a:latin typeface="+mn-ea"/>
                          <a:ea typeface="+mn-ea"/>
                        </a:rPr>
                        <a:t>６級地</a:t>
                      </a:r>
                      <a:endParaRPr lang="ja-JP" altLang="en-US" sz="1150" b="1"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宮城県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仙台市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茨城県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古河市、ひたちなか市、神栖市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栃木県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宇都宮市、大田原市、下野市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群馬県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高崎市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埼玉県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川越市、川口市、行田市、所沢市、飯能市、加須市、春日部市、羽生市、鴻巣市、上尾市、草加市、越谷市、戸田市、</a:t>
                      </a:r>
                      <a:endParaRPr lang="en-US" altLang="ja-JP"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入間市、久喜市、三郷市、比企郡滑川町、比企郡鳩山市、北葛飾郡杉戸町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千葉県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野田市、茂原市、東金市、柏市、流山市、印旛郡酒々井町、印旛郡栄町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神奈川県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三浦市、三浦郡葉山町、中郡二宮町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山梨県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甲府市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176</a:t>
            </a:fld>
            <a:endParaRPr lang="ja-JP" altLang="en-US" dirty="0">
              <a:solidFill>
                <a:prstClr val="black"/>
              </a:solidFill>
            </a:endParaRPr>
          </a:p>
        </p:txBody>
      </p:sp>
    </p:spTree>
    <p:extLst>
      <p:ext uri="{BB962C8B-B14F-4D97-AF65-F5344CB8AC3E}">
        <p14:creationId xmlns:p14="http://schemas.microsoft.com/office/powerpoint/2010/main" val="3513968131"/>
      </p:ext>
    </p:extLst>
  </p:cSld>
  <p:clrMapOvr>
    <a:masterClrMapping/>
  </p:clrMapOvr>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145062" y="218387"/>
          <a:ext cx="9433048" cy="6361900"/>
        </p:xfrm>
        <a:graphic>
          <a:graphicData uri="http://schemas.openxmlformats.org/drawingml/2006/table">
            <a:tbl>
              <a:tblPr firstRow="1" bandRow="1">
                <a:tableStyleId>{21E4AEA4-8DFA-4A89-87EB-49C32662AFE0}</a:tableStyleId>
              </a:tblPr>
              <a:tblGrid>
                <a:gridCol w="761113"/>
                <a:gridCol w="1181800"/>
                <a:gridCol w="7490135"/>
              </a:tblGrid>
              <a:tr h="176616">
                <a:tc>
                  <a:txBody>
                    <a:bodyPr/>
                    <a:lstStyle/>
                    <a:p>
                      <a:pPr algn="ctr" fontAlgn="ctr"/>
                      <a:r>
                        <a:rPr lang="ja-JP" altLang="en-US" sz="1150" b="1" i="0" u="none" strike="noStrike" dirty="0" smtClean="0">
                          <a:solidFill>
                            <a:schemeClr val="lt1"/>
                          </a:solidFill>
                          <a:effectLst/>
                          <a:latin typeface="+mn-lt"/>
                          <a:ea typeface="+mn-ea"/>
                        </a:rPr>
                        <a:t>級地区分</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都道府県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地域</a:t>
                      </a:r>
                      <a:endParaRPr lang="zh-CN" altLang="en-US" sz="1150" b="0" i="0" u="none" strike="noStrike" dirty="0">
                        <a:solidFill>
                          <a:srgbClr val="000000"/>
                        </a:solidFill>
                        <a:effectLst/>
                        <a:latin typeface="+mn-ea"/>
                        <a:ea typeface="+mn-ea"/>
                      </a:endParaRPr>
                    </a:p>
                  </a:txBody>
                  <a:tcPr marL="6700" marR="6700" marT="6700" marB="0" anchor="ctr"/>
                </a:tc>
              </a:tr>
              <a:tr h="176616">
                <a:tc>
                  <a:txBody>
                    <a:bodyPr/>
                    <a:lstStyle/>
                    <a:p>
                      <a:pPr algn="l" fontAlgn="ctr"/>
                      <a:r>
                        <a:rPr lang="ja-JP" altLang="en-US" sz="1150" b="1" u="none" strike="noStrike" dirty="0" smtClean="0">
                          <a:effectLst/>
                          <a:latin typeface="+mn-ea"/>
                          <a:ea typeface="+mn-ea"/>
                        </a:rPr>
                        <a:t>６級地</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長野県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en-US" sz="1150" b="0" i="0" u="none" strike="noStrike" kern="1200" dirty="0" smtClean="0">
                          <a:solidFill>
                            <a:schemeClr val="dk1"/>
                          </a:solidFill>
                          <a:effectLst/>
                          <a:latin typeface="+mn-lt"/>
                          <a:ea typeface="+mn-ea"/>
                          <a:cs typeface="+mn-cs"/>
                        </a:rPr>
                        <a:t>塩尻市</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r>
                        <a:rPr lang="en-US" altLang="ja-JP" sz="1150" u="none" strike="noStrike" dirty="0" smtClean="0">
                          <a:effectLst/>
                          <a:latin typeface="+mn-ea"/>
                          <a:ea typeface="+mn-ea"/>
                        </a:rPr>
                        <a:t>【</a:t>
                      </a:r>
                      <a:r>
                        <a:rPr lang="ja-JP" altLang="en-US" sz="1150" u="none" strike="noStrike" dirty="0" smtClean="0">
                          <a:effectLst/>
                          <a:latin typeface="+mn-ea"/>
                          <a:ea typeface="+mn-ea"/>
                        </a:rPr>
                        <a:t>続き</a:t>
                      </a:r>
                      <a:r>
                        <a:rPr lang="en-US" altLang="ja-JP" sz="1150" u="none" strike="noStrike" dirty="0" smtClean="0">
                          <a:effectLst/>
                          <a:latin typeface="+mn-ea"/>
                          <a:ea typeface="+mn-ea"/>
                        </a:rPr>
                        <a:t>】</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岐阜県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岐阜市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u="none" strike="noStrike" dirty="0">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静岡県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静岡市、沼津市、磐田市、御殿場市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愛知県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岡崎市、瀬戸市、春日井市、豊川市、津島市、碧南市、安城市、犬山市、江南市、田原市、弥富市、西春日井郡豊山町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三重県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津市、桑名市、亀山市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27027">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滋賀県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彦根市、守山市、甲賀市</a:t>
                      </a:r>
                      <a:endParaRPr lang="en-US" altLang="zh-TW"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京都府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宇治市、亀岡市、向日市、木津川市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大阪府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岸和田市、泉大津市、泉佐野市、富田林市、河内長野市、和泉市、藤井寺市、泉南市、阪南市、泉南郡熊取町、</a:t>
                      </a:r>
                      <a:endParaRPr lang="en-US" altLang="ja-JP"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泉南郡田尻町、泉南郡岬町、南河内郡太子町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兵庫県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明石市、赤穂市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chemeClr val="dk1"/>
                          </a:solidFill>
                          <a:effectLst/>
                          <a:latin typeface="+mn-ea"/>
                          <a:ea typeface="+mn-ea"/>
                        </a:rPr>
                        <a:t>奈良県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大和高田市、橿原市、香芝市、北葛城郡王寺町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和歌山県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和歌山市、橋本市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香川県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高松市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福岡県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太宰府市、糟屋郡新宮町、糟屋郡粕屋町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b="1" i="0" u="none" strike="noStrike" dirty="0" smtClean="0">
                          <a:solidFill>
                            <a:srgbClr val="000000"/>
                          </a:solidFill>
                          <a:effectLst/>
                          <a:latin typeface="+mn-ea"/>
                          <a:ea typeface="+mn-ea"/>
                        </a:rPr>
                        <a:t>７級地</a:t>
                      </a:r>
                      <a:endParaRPr lang="ja-JP" altLang="en-US" sz="1150" b="1"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北海道</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札幌市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宮城県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名取市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茨城県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笠間市、鹿嶋市、筑西市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栃木県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栃木市、鹿沼市、小山市、真岡市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群馬県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前橋市、太田市、渋川市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埼玉県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熊谷市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千葉県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木更津市、君津市、八街市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東京都</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武蔵村山市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新潟県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新潟市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富山県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富山市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石川県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金沢市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福井県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福井市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山梨県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南アルプス市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長野県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長野市、松本市、諏訪市、伊那市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岐阜県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大垣市、多治見市、美濃加茂市、各務原市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静岡県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浜松市、三島市、富士宮市、富士市、焼津市、掛川市、藤枝市、袋井市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愛知県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豊橋市、一宮市、半田市、常滑市、小牧市、海部郡飛鳥村</a:t>
                      </a:r>
                      <a:endParaRPr lang="en-US" altLang="ja-JP"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三重県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名張市、伊賀市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滋賀県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長浜市、東近江市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兵庫県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姫路市、加古川市、三木市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177</a:t>
            </a:fld>
            <a:endParaRPr lang="ja-JP" altLang="en-US" dirty="0">
              <a:solidFill>
                <a:prstClr val="black"/>
              </a:solidFill>
            </a:endParaRPr>
          </a:p>
        </p:txBody>
      </p:sp>
    </p:spTree>
    <p:extLst>
      <p:ext uri="{BB962C8B-B14F-4D97-AF65-F5344CB8AC3E}">
        <p14:creationId xmlns:p14="http://schemas.microsoft.com/office/powerpoint/2010/main" val="1870132487"/>
      </p:ext>
    </p:extLst>
  </p:cSld>
  <p:clrMapOvr>
    <a:masterClrMapping/>
  </p:clrMapOvr>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145062" y="218387"/>
          <a:ext cx="9433048" cy="1637640"/>
        </p:xfrm>
        <a:graphic>
          <a:graphicData uri="http://schemas.openxmlformats.org/drawingml/2006/table">
            <a:tbl>
              <a:tblPr firstRow="1" bandRow="1">
                <a:tableStyleId>{21E4AEA4-8DFA-4A89-87EB-49C32662AFE0}</a:tableStyleId>
              </a:tblPr>
              <a:tblGrid>
                <a:gridCol w="761113"/>
                <a:gridCol w="1181800"/>
                <a:gridCol w="7490135"/>
              </a:tblGrid>
              <a:tr h="176616">
                <a:tc>
                  <a:txBody>
                    <a:bodyPr/>
                    <a:lstStyle/>
                    <a:p>
                      <a:pPr algn="ctr" fontAlgn="ctr"/>
                      <a:r>
                        <a:rPr lang="ja-JP" altLang="en-US" sz="1150" b="1" i="0" u="none" strike="noStrike" dirty="0" smtClean="0">
                          <a:solidFill>
                            <a:schemeClr val="lt1"/>
                          </a:solidFill>
                          <a:effectLst/>
                          <a:latin typeface="+mn-lt"/>
                          <a:ea typeface="+mn-ea"/>
                        </a:rPr>
                        <a:t>級地区分</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都道府県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地域</a:t>
                      </a:r>
                      <a:endParaRPr lang="zh-CN" altLang="en-US" sz="1150" b="0" i="0" u="none" strike="noStrike" dirty="0">
                        <a:solidFill>
                          <a:srgbClr val="000000"/>
                        </a:solidFill>
                        <a:effectLst/>
                        <a:latin typeface="+mn-ea"/>
                        <a:ea typeface="+mn-ea"/>
                      </a:endParaRPr>
                    </a:p>
                  </a:txBody>
                  <a:tcPr marL="6700" marR="6700" marT="6700" marB="0" anchor="ctr"/>
                </a:tc>
              </a:tr>
              <a:tr h="176616">
                <a:tc>
                  <a:txBody>
                    <a:bodyPr/>
                    <a:lstStyle/>
                    <a:p>
                      <a:pPr algn="l" fontAlgn="ctr"/>
                      <a:r>
                        <a:rPr lang="ja-JP" altLang="en-US" sz="1150" b="1" u="none" strike="noStrike" dirty="0" smtClean="0">
                          <a:effectLst/>
                          <a:latin typeface="+mn-ea"/>
                          <a:ea typeface="+mn-ea"/>
                        </a:rPr>
                        <a:t>７級地</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奈良県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en-US" sz="1150" b="0" i="0" u="none" strike="noStrike" kern="1200" dirty="0" smtClean="0">
                          <a:solidFill>
                            <a:schemeClr val="dk1"/>
                          </a:solidFill>
                          <a:effectLst/>
                          <a:latin typeface="+mn-lt"/>
                          <a:ea typeface="+mn-ea"/>
                          <a:cs typeface="+mn-cs"/>
                        </a:rPr>
                        <a:t>桜井市、宇陀市</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r>
                        <a:rPr lang="en-US" altLang="ja-JP" sz="1150" u="none" strike="noStrike" dirty="0" smtClean="0">
                          <a:effectLst/>
                          <a:latin typeface="+mn-ea"/>
                          <a:ea typeface="+mn-ea"/>
                        </a:rPr>
                        <a:t>【</a:t>
                      </a:r>
                      <a:r>
                        <a:rPr lang="ja-JP" altLang="en-US" sz="1150" u="none" strike="noStrike" dirty="0" smtClean="0">
                          <a:effectLst/>
                          <a:latin typeface="+mn-ea"/>
                          <a:ea typeface="+mn-ea"/>
                        </a:rPr>
                        <a:t>続き</a:t>
                      </a:r>
                      <a:r>
                        <a:rPr lang="en-US" altLang="ja-JP" sz="1150" u="none" strike="noStrike" dirty="0" smtClean="0">
                          <a:effectLst/>
                          <a:latin typeface="+mn-ea"/>
                          <a:ea typeface="+mn-ea"/>
                        </a:rPr>
                        <a:t>】</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岡山県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岡山市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u="none" strike="noStrike" dirty="0">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広島県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三原市、東広島市、廿日市市、安芸郡海田町、安芸郡坂町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山口県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周南市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徳島県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徳島市、鳴門市、阿南市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27027">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香川県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坂出市</a:t>
                      </a:r>
                      <a:endParaRPr lang="en-US" altLang="zh-TW"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福岡県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北九州市、筑紫野市、糟屋郡宇美町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長崎県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長崎市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bl>
          </a:graphicData>
        </a:graphic>
      </p:graphicFrame>
      <p:sp>
        <p:nvSpPr>
          <p:cNvPr id="4" name="テキスト ボックス 3"/>
          <p:cNvSpPr txBox="1"/>
          <p:nvPr/>
        </p:nvSpPr>
        <p:spPr>
          <a:xfrm>
            <a:off x="138550" y="1916835"/>
            <a:ext cx="9448800" cy="461665"/>
          </a:xfrm>
          <a:prstGeom prst="rect">
            <a:avLst/>
          </a:prstGeom>
          <a:noFill/>
        </p:spPr>
        <p:txBody>
          <a:bodyPr wrap="square" rtlCol="0">
            <a:spAutoFit/>
          </a:bodyPr>
          <a:lstStyle/>
          <a:p>
            <a:r>
              <a:rPr lang="en-US" altLang="ja-JP" sz="1200" dirty="0" smtClean="0">
                <a:solidFill>
                  <a:prstClr val="black"/>
                </a:solidFill>
              </a:rPr>
              <a:t>※</a:t>
            </a:r>
            <a:r>
              <a:rPr lang="ja-JP" altLang="en-US" sz="1200" dirty="0" smtClean="0">
                <a:solidFill>
                  <a:prstClr val="black"/>
                </a:solidFill>
              </a:rPr>
              <a:t>　この表の「地域」欄に可かが得る名称は、平成</a:t>
            </a:r>
            <a:r>
              <a:rPr lang="en-US" altLang="ja-JP" sz="1200" dirty="0" smtClean="0">
                <a:solidFill>
                  <a:prstClr val="black"/>
                </a:solidFill>
              </a:rPr>
              <a:t>27</a:t>
            </a:r>
            <a:r>
              <a:rPr lang="ja-JP" altLang="en-US" sz="1200" dirty="0" smtClean="0">
                <a:solidFill>
                  <a:prstClr val="black"/>
                </a:solidFill>
              </a:rPr>
              <a:t>年</a:t>
            </a:r>
            <a:r>
              <a:rPr lang="en-US" altLang="ja-JP" sz="1200" dirty="0" smtClean="0">
                <a:solidFill>
                  <a:prstClr val="black"/>
                </a:solidFill>
              </a:rPr>
              <a:t>4</a:t>
            </a:r>
            <a:r>
              <a:rPr lang="ja-JP" altLang="en-US" sz="1200" dirty="0" smtClean="0">
                <a:solidFill>
                  <a:prstClr val="black"/>
                </a:solidFill>
              </a:rPr>
              <a:t>月</a:t>
            </a:r>
            <a:r>
              <a:rPr lang="en-US" altLang="ja-JP" sz="1200" dirty="0" smtClean="0">
                <a:solidFill>
                  <a:prstClr val="black"/>
                </a:solidFill>
              </a:rPr>
              <a:t>1</a:t>
            </a:r>
            <a:r>
              <a:rPr lang="ja-JP" altLang="en-US" sz="1200" dirty="0" smtClean="0">
                <a:solidFill>
                  <a:prstClr val="black"/>
                </a:solidFill>
              </a:rPr>
              <a:t>日においてそれらの名称を有する市、町又は特別区の同日における区域によって示された地域を示し、その後におけるそれらの名称の変更又はそれらの名称を有するものの区域の変更によって影響されるものではない。</a:t>
            </a:r>
            <a:endParaRPr lang="ja-JP" altLang="en-US" sz="1200" dirty="0">
              <a:solidFill>
                <a:prstClr val="black"/>
              </a:solidFill>
            </a:endParaRPr>
          </a:p>
        </p:txBody>
      </p:sp>
      <p:sp>
        <p:nvSpPr>
          <p:cNvPr id="5" name="タイトル 1"/>
          <p:cNvSpPr txBox="1">
            <a:spLocks/>
          </p:cNvSpPr>
          <p:nvPr/>
        </p:nvSpPr>
        <p:spPr>
          <a:xfrm>
            <a:off x="887630" y="2492896"/>
            <a:ext cx="8132551" cy="39024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kumimoji="1" sz="6000" kern="1200">
                <a:solidFill>
                  <a:schemeClr val="tx1"/>
                </a:solidFill>
                <a:latin typeface="+mj-lt"/>
                <a:ea typeface="+mj-ea"/>
                <a:cs typeface="+mj-cs"/>
              </a:defRPr>
            </a:lvl1pPr>
          </a:lstStyle>
          <a:p>
            <a:r>
              <a:rPr lang="ja-JP" altLang="en-US" sz="2000" u="sng" dirty="0" smtClean="0">
                <a:solidFill>
                  <a:prstClr val="black"/>
                </a:solidFill>
              </a:rPr>
              <a:t>②人事院規則で</a:t>
            </a:r>
            <a:r>
              <a:rPr lang="ja-JP" altLang="en-US" sz="2000" u="sng" dirty="0" smtClean="0">
                <a:solidFill>
                  <a:prstClr val="black"/>
                </a:solidFill>
                <a:latin typeface="ＭＳ Ｐゴシック"/>
              </a:rPr>
              <a:t>定める地域</a:t>
            </a:r>
            <a:r>
              <a:rPr lang="ja-JP" altLang="en-US" sz="2000" u="sng" dirty="0" smtClean="0">
                <a:solidFill>
                  <a:srgbClr val="000000"/>
                </a:solidFill>
                <a:latin typeface="ＭＳ Ｐゴシック"/>
              </a:rPr>
              <a:t>に</a:t>
            </a:r>
            <a:r>
              <a:rPr lang="ja-JP" altLang="en-US" sz="2000" u="sng" dirty="0">
                <a:solidFill>
                  <a:srgbClr val="000000"/>
                </a:solidFill>
                <a:latin typeface="ＭＳ Ｐゴシック"/>
              </a:rPr>
              <a:t>準じる</a:t>
            </a:r>
            <a:r>
              <a:rPr lang="ja-JP" altLang="en-US" sz="2000" u="sng" dirty="0" smtClean="0">
                <a:solidFill>
                  <a:srgbClr val="000000"/>
                </a:solidFill>
                <a:latin typeface="ＭＳ Ｐゴシック"/>
              </a:rPr>
              <a:t>地域</a:t>
            </a:r>
            <a:endParaRPr lang="ja-JP" altLang="en-US" sz="2000" u="sng" dirty="0">
              <a:solidFill>
                <a:prstClr val="black"/>
              </a:solidFill>
              <a:latin typeface="ＭＳ Ｐゴシック"/>
            </a:endParaRPr>
          </a:p>
        </p:txBody>
      </p:sp>
      <p:graphicFrame>
        <p:nvGraphicFramePr>
          <p:cNvPr id="6" name="表 5"/>
          <p:cNvGraphicFramePr>
            <a:graphicFrameLocks noGrp="1"/>
          </p:cNvGraphicFramePr>
          <p:nvPr>
            <p:extLst/>
          </p:nvPr>
        </p:nvGraphicFramePr>
        <p:xfrm>
          <a:off x="138557" y="2852936"/>
          <a:ext cx="9594721" cy="3457240"/>
        </p:xfrm>
        <a:graphic>
          <a:graphicData uri="http://schemas.openxmlformats.org/drawingml/2006/table">
            <a:tbl>
              <a:tblPr firstRow="1" bandRow="1">
                <a:tableStyleId>{21E4AEA4-8DFA-4A89-87EB-49C32662AFE0}</a:tableStyleId>
              </a:tblPr>
              <a:tblGrid>
                <a:gridCol w="774158"/>
                <a:gridCol w="1202055"/>
                <a:gridCol w="7618508"/>
              </a:tblGrid>
              <a:tr h="144000">
                <a:tc>
                  <a:txBody>
                    <a:bodyPr/>
                    <a:lstStyle/>
                    <a:p>
                      <a:pPr algn="ctr" fontAlgn="ctr"/>
                      <a:r>
                        <a:rPr lang="ja-JP" altLang="en-US" sz="1150" b="1" i="0" u="none" strike="noStrike" dirty="0" smtClean="0">
                          <a:solidFill>
                            <a:schemeClr val="lt1"/>
                          </a:solidFill>
                          <a:effectLst/>
                          <a:latin typeface="+mn-lt"/>
                          <a:ea typeface="+mn-ea"/>
                        </a:rPr>
                        <a:t>級地区分</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u="none" strike="noStrike" dirty="0" smtClean="0">
                          <a:effectLst/>
                        </a:rPr>
                        <a:t>都道府県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地域</a:t>
                      </a:r>
                      <a:endParaRPr lang="zh-CN" altLang="en-US" sz="1150" b="0" i="0" u="none" strike="noStrike" dirty="0">
                        <a:solidFill>
                          <a:srgbClr val="000000"/>
                        </a:solidFill>
                        <a:effectLst/>
                        <a:latin typeface="+mn-ea"/>
                        <a:ea typeface="+mn-ea"/>
                      </a:endParaRPr>
                    </a:p>
                  </a:txBody>
                  <a:tcPr marL="6700" marR="6700" marT="6700" marB="0" anchor="ctr"/>
                </a:tc>
              </a:tr>
              <a:tr h="144000">
                <a:tc>
                  <a:txBody>
                    <a:bodyPr/>
                    <a:lstStyle/>
                    <a:p>
                      <a:pPr algn="l" fontAlgn="ctr"/>
                      <a:r>
                        <a:rPr lang="ja-JP" altLang="en-US" sz="1150" b="1" u="none" strike="noStrike" dirty="0" smtClean="0">
                          <a:effectLst/>
                          <a:latin typeface="+mn-ea"/>
                          <a:ea typeface="+mn-ea"/>
                        </a:rPr>
                        <a:t>３級地</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茨城県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常総市</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東京都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東久留米市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en-US" sz="1150" u="none" strike="noStrike" kern="1200" dirty="0" smtClean="0">
                          <a:solidFill>
                            <a:schemeClr val="dk1"/>
                          </a:solidFill>
                          <a:effectLst/>
                          <a:latin typeface="+mn-lt"/>
                          <a:ea typeface="+mn-ea"/>
                          <a:cs typeface="+mn-cs"/>
                        </a:rPr>
                        <a:t>愛知県</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大府市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r>
                        <a:rPr lang="ja-JP" altLang="en-US" sz="1150" b="1" i="0" u="none" strike="noStrike" dirty="0" smtClean="0">
                          <a:solidFill>
                            <a:srgbClr val="000000"/>
                          </a:solidFill>
                          <a:effectLst/>
                          <a:latin typeface="+mn-ea"/>
                          <a:ea typeface="+mn-ea"/>
                        </a:rPr>
                        <a:t>４級地</a:t>
                      </a:r>
                      <a:endParaRPr lang="ja-JP" altLang="en-US" sz="1150" b="1"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千葉県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習志野市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東京都</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昭島市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神奈川県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愛川町、清川村</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r>
                        <a:rPr lang="ja-JP" altLang="en-US" sz="1150" b="1" i="0" u="none" strike="noStrike" dirty="0" smtClean="0">
                          <a:solidFill>
                            <a:srgbClr val="000000"/>
                          </a:solidFill>
                          <a:effectLst/>
                          <a:latin typeface="+mn-ea"/>
                          <a:ea typeface="+mn-ea"/>
                        </a:rPr>
                        <a:t>５級地</a:t>
                      </a:r>
                      <a:endParaRPr lang="ja-JP" altLang="en-US" sz="1150" b="1" i="0" u="none" strike="noStrike" dirty="0">
                        <a:solidFill>
                          <a:srgbClr val="000000"/>
                        </a:solidFill>
                        <a:effectLst/>
                        <a:latin typeface="+mn-ea"/>
                        <a:ea typeface="+mn-ea"/>
                      </a:endParaRPr>
                    </a:p>
                  </a:txBody>
                  <a:tcPr marL="6700" marR="6700" marT="6700" marB="0"/>
                </a:tc>
                <a:tc>
                  <a:txBody>
                    <a:bodyPr/>
                    <a:lstStyle/>
                    <a:p>
                      <a:pPr algn="l" fontAlgn="ctr"/>
                      <a:r>
                        <a:rPr kumimoji="1" lang="ja-JP" altLang="en-US" sz="1150" b="0" i="0" u="none" strike="noStrike" kern="1200" dirty="0" smtClean="0">
                          <a:solidFill>
                            <a:schemeClr val="dk1"/>
                          </a:solidFill>
                          <a:effectLst/>
                          <a:latin typeface="+mn-lt"/>
                          <a:ea typeface="+mn-ea"/>
                          <a:cs typeface="+mn-cs"/>
                        </a:rPr>
                        <a:t>茨城県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阿見町、稲敷市、利根町、つくばみらい市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千葉県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八千代市、四街道市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東京都</a:t>
                      </a:r>
                      <a:endParaRPr lang="en-US" altLang="ja-JP" sz="1150" b="0" i="0" u="none" strike="noStrike" dirty="0" smtClean="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小金井市、羽村市、日の出町、檜原村、奥多摩町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神奈川県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座間市、綾瀬市、寒川町、伊勢原市、秦野市、海老名市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愛知県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東海市、日進市、東郷町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京都府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八幡市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大阪府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豊能町、島本町、摂津市、四條畷市、大東市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兵庫県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川西市、猪名川町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奈良県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川西町、生駒市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r>
                        <a:rPr lang="ja-JP" altLang="en-US" sz="1150" b="1" i="0" u="none" strike="noStrike" dirty="0" smtClean="0">
                          <a:solidFill>
                            <a:srgbClr val="000000"/>
                          </a:solidFill>
                          <a:effectLst/>
                          <a:latin typeface="+mn-ea"/>
                          <a:ea typeface="+mn-ea"/>
                        </a:rPr>
                        <a:t>６級地</a:t>
                      </a:r>
                      <a:endParaRPr lang="ja-JP" altLang="en-US" sz="1150" b="1"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宮城県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利府町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茨城県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東海村、那珂市、大洗市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栃木県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さくら市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bl>
          </a:graphicData>
        </a:graphic>
      </p:graphicFrame>
      <p:sp>
        <p:nvSpPr>
          <p:cNvPr id="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178</a:t>
            </a:fld>
            <a:endParaRPr lang="ja-JP" altLang="en-US" dirty="0">
              <a:solidFill>
                <a:prstClr val="black"/>
              </a:solidFill>
            </a:endParaRPr>
          </a:p>
        </p:txBody>
      </p:sp>
    </p:spTree>
    <p:extLst>
      <p:ext uri="{BB962C8B-B14F-4D97-AF65-F5344CB8AC3E}">
        <p14:creationId xmlns:p14="http://schemas.microsoft.com/office/powerpoint/2010/main" val="2074585373"/>
      </p:ext>
    </p:extLst>
  </p:cSld>
  <p:clrMapOvr>
    <a:masterClrMapping/>
  </p:clrMapOvr>
  <p:timing>
    <p:tnLst>
      <p:par>
        <p:cT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ext uri="{D42A27DB-BD31-4B8C-83A1-F6EECF244321}">
                <p14:modId xmlns:p14="http://schemas.microsoft.com/office/powerpoint/2010/main" val="885975584"/>
              </p:ext>
            </p:extLst>
          </p:nvPr>
        </p:nvGraphicFramePr>
        <p:xfrm>
          <a:off x="145062" y="218387"/>
          <a:ext cx="9433048" cy="5816020"/>
        </p:xfrm>
        <a:graphic>
          <a:graphicData uri="http://schemas.openxmlformats.org/drawingml/2006/table">
            <a:tbl>
              <a:tblPr firstRow="1" bandRow="1">
                <a:tableStyleId>{21E4AEA4-8DFA-4A89-87EB-49C32662AFE0}</a:tableStyleId>
              </a:tblPr>
              <a:tblGrid>
                <a:gridCol w="761113"/>
                <a:gridCol w="1181800"/>
                <a:gridCol w="7490135"/>
              </a:tblGrid>
              <a:tr h="176616">
                <a:tc>
                  <a:txBody>
                    <a:bodyPr/>
                    <a:lstStyle/>
                    <a:p>
                      <a:pPr algn="ctr" fontAlgn="ctr"/>
                      <a:r>
                        <a:rPr lang="ja-JP" altLang="en-US" sz="1150" b="1" i="0" u="none" strike="noStrike" dirty="0" smtClean="0">
                          <a:solidFill>
                            <a:schemeClr val="lt1"/>
                          </a:solidFill>
                          <a:effectLst/>
                          <a:latin typeface="+mn-lt"/>
                          <a:ea typeface="+mn-ea"/>
                        </a:rPr>
                        <a:t>級地区分</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都道府県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b="1" i="0" u="none" strike="noStrike" dirty="0" smtClean="0">
                          <a:solidFill>
                            <a:schemeClr val="lt1"/>
                          </a:solidFill>
                          <a:effectLst/>
                          <a:latin typeface="+mn-lt"/>
                          <a:ea typeface="+mn-ea"/>
                        </a:rPr>
                        <a:t>地域</a:t>
                      </a:r>
                      <a:endParaRPr lang="zh-CN" altLang="en-US" sz="1150" b="0" i="0" u="none" strike="noStrike" dirty="0">
                        <a:solidFill>
                          <a:srgbClr val="000000"/>
                        </a:solidFill>
                        <a:effectLst/>
                        <a:latin typeface="+mn-ea"/>
                        <a:ea typeface="+mn-ea"/>
                      </a:endParaRPr>
                    </a:p>
                  </a:txBody>
                  <a:tcPr marL="6700" marR="6700" marT="6700" marB="0" anchor="ctr"/>
                </a:tc>
              </a:tr>
              <a:tr h="176616">
                <a:tc>
                  <a:txBody>
                    <a:bodyPr/>
                    <a:lstStyle/>
                    <a:p>
                      <a:pPr algn="l" fontAlgn="ctr"/>
                      <a:r>
                        <a:rPr lang="ja-JP" altLang="en-US" sz="1150" b="1" u="none" strike="noStrike" dirty="0" smtClean="0">
                          <a:effectLst/>
                          <a:latin typeface="+mn-ea"/>
                          <a:ea typeface="+mn-ea"/>
                        </a:rPr>
                        <a:t>６級地</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埼玉県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en-US" sz="1150" b="0" i="0" u="none" strike="noStrike" kern="1200" dirty="0" smtClean="0">
                          <a:solidFill>
                            <a:schemeClr val="dk1"/>
                          </a:solidFill>
                          <a:effectLst/>
                          <a:latin typeface="+mn-lt"/>
                          <a:ea typeface="+mn-ea"/>
                          <a:cs typeface="+mn-cs"/>
                        </a:rPr>
                        <a:t>八潮市、吉川市、松伏市、幸手市、宮代町、白岡町、蓮田市、桶川市、川島町、蕨市、新座市、富士見市、三芳町、狭山市、</a:t>
                      </a:r>
                      <a:endParaRPr kumimoji="1" lang="en-US" altLang="ja-JP" sz="1150" b="0" i="0" u="none" strike="noStrike" kern="1200" dirty="0" smtClean="0">
                        <a:solidFill>
                          <a:schemeClr val="dk1"/>
                        </a:solidFill>
                        <a:effectLst/>
                        <a:latin typeface="+mn-lt"/>
                        <a:ea typeface="+mn-ea"/>
                        <a:cs typeface="+mn-cs"/>
                      </a:endParaRPr>
                    </a:p>
                    <a:p>
                      <a:pPr algn="l" fontAlgn="ctr"/>
                      <a:r>
                        <a:rPr kumimoji="1" lang="ja-JP" altLang="en-US" sz="1150" b="0" i="0" u="none" strike="noStrike" kern="1200" dirty="0" smtClean="0">
                          <a:solidFill>
                            <a:schemeClr val="dk1"/>
                          </a:solidFill>
                          <a:effectLst/>
                          <a:latin typeface="+mn-lt"/>
                          <a:ea typeface="+mn-ea"/>
                          <a:cs typeface="+mn-cs"/>
                        </a:rPr>
                        <a:t>鶴ヶ島市、日高市、毛呂山町、越生町、ときがわ町</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r>
                        <a:rPr lang="en-US" altLang="ja-JP" sz="1150" u="none" strike="noStrike" dirty="0" smtClean="0">
                          <a:effectLst/>
                          <a:latin typeface="+mn-ea"/>
                          <a:ea typeface="+mn-ea"/>
                        </a:rPr>
                        <a:t>【</a:t>
                      </a:r>
                      <a:r>
                        <a:rPr lang="ja-JP" altLang="en-US" sz="1150" u="none" strike="noStrike" dirty="0" smtClean="0">
                          <a:effectLst/>
                          <a:latin typeface="+mn-ea"/>
                          <a:ea typeface="+mn-ea"/>
                        </a:rPr>
                        <a:t>続き</a:t>
                      </a:r>
                      <a:r>
                        <a:rPr lang="en-US" altLang="ja-JP" sz="1150" u="none" strike="noStrike" dirty="0" smtClean="0">
                          <a:effectLst/>
                          <a:latin typeface="+mn-ea"/>
                          <a:ea typeface="+mn-ea"/>
                        </a:rPr>
                        <a:t>】</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千葉県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我孫子市、白井市、鎌ケ谷市、大網白里市、長柄市、長南市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u="none" strike="noStrike" dirty="0">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神奈川県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逗子市、大磯町、中井町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愛知県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蒲郡市、幸田町、知立市、高浜市、尾張旭市、長久手市、扶桑町、あま市、蟹江町、愛西市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三重県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東員町、いなべ市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27027">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滋賀県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湖南市、野洲市</a:t>
                      </a:r>
                      <a:endParaRPr lang="en-US" altLang="zh-TW"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京都府</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精華町、井出町、城陽市、久御山町、長岡京市、南丹市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大阪府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松原市、大阪狭山市、高石市、忠岡町、貝塚市、河南町、千早赤阪村</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奈良県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御所市、葛城市、斑鳩町、上牧町、広陵町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福岡県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古賀市、久山町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b="1" i="0" u="none" strike="noStrike" dirty="0" smtClean="0">
                          <a:solidFill>
                            <a:srgbClr val="000000"/>
                          </a:solidFill>
                          <a:effectLst/>
                          <a:latin typeface="+mn-ea"/>
                          <a:ea typeface="+mn-ea"/>
                        </a:rPr>
                        <a:t>７級地</a:t>
                      </a:r>
                      <a:endParaRPr lang="ja-JP" altLang="en-US" sz="1150" b="1"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宮城県</a:t>
                      </a:r>
                      <a:endParaRPr lang="en-US" altLang="ja-JP" sz="1150" b="0" i="0" u="none" strike="noStrike" dirty="0" smtClean="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村田市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茨城県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城里町、茨城町、桜川市、石岡市、下妻市、結城市、八千代町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栃木県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日光市、芳賀町、上三川町、壬生町、佐野市、野木町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群馬県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伊勢崎市、沼田市、東吾妻町、玉村町、吉岡町、榛東村、桐生市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埼玉県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吉見町、嵐山町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千葉県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富里市、山武市、大多喜町、鴨川市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東京都</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東大和市、瑞穂町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石川県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かほく市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山梨県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甲斐市、昭和町、中央市、市川三郷町、北杜市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長野県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上田市、筑北村</a:t>
                      </a:r>
                      <a:r>
                        <a:rPr lang="ja-JP" altLang="en-US" sz="1150" b="0" i="0" u="none" strike="noStrike" smtClean="0">
                          <a:solidFill>
                            <a:srgbClr val="000000"/>
                          </a:solidFill>
                          <a:effectLst/>
                          <a:latin typeface="ＭＳ Ｐゴシック" panose="020B0600070205080204" pitchFamily="50" charset="-128"/>
                          <a:ea typeface="ＭＳ Ｐゴシック" panose="020B0600070205080204" pitchFamily="50" charset="-128"/>
                        </a:rPr>
                        <a:t>、大町市、</a:t>
                      </a: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長和町、茅野市、下諏訪町、岡谷市、箕輪町、辰野町、南箕輪村、朝日村、木祖村、木曽町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岐阜県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可児市、坂祝町、関市、岐南町、笠松町、羽島市、瑞穂市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静岡県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小山町、裾野市、長泉町、清水町、函南町、川根本町、島田市、森町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愛知県</a:t>
                      </a:r>
                      <a:endParaRPr lang="en-US" altLang="ja-JP" sz="1150" b="0" i="0" u="none" strike="noStrike" dirty="0" smtClean="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新城市、東浦町、阿久比町、武豊町、大口町、岩倉市、北名古屋市、清須市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滋賀県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米原市、多賀町、愛荘町、日野町、竜王町、高島市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兵庫県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加東市、小野市、稲美町、播磨町、高砂市、加西市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奈良県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山添村、吉野町、明日香村、田原本町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広島県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世羅町、安芸高田市、安芸太田町、竹原市、熊野町、呉市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徳島県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小松島市、勝浦町、松茂町、北島町、藍住町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香川県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綾川町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福岡県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須惠町、志免町、飯塚市、大野城市、那珂川町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bl>
          </a:graphicData>
        </a:graphic>
      </p:graphicFrame>
      <p:sp>
        <p:nvSpPr>
          <p:cNvPr id="4" name="テキスト ボックス 3"/>
          <p:cNvSpPr txBox="1"/>
          <p:nvPr/>
        </p:nvSpPr>
        <p:spPr>
          <a:xfrm>
            <a:off x="167552" y="6093430"/>
            <a:ext cx="9448800" cy="461665"/>
          </a:xfrm>
          <a:prstGeom prst="rect">
            <a:avLst/>
          </a:prstGeom>
          <a:noFill/>
        </p:spPr>
        <p:txBody>
          <a:bodyPr wrap="square" rtlCol="0">
            <a:spAutoFit/>
          </a:bodyPr>
          <a:lstStyle/>
          <a:p>
            <a:r>
              <a:rPr lang="en-US" altLang="ja-JP" sz="1200" dirty="0" smtClean="0">
                <a:solidFill>
                  <a:prstClr val="black"/>
                </a:solidFill>
              </a:rPr>
              <a:t>※</a:t>
            </a:r>
            <a:r>
              <a:rPr lang="ja-JP" altLang="en-US" sz="1200" dirty="0" smtClean="0">
                <a:solidFill>
                  <a:prstClr val="black"/>
                </a:solidFill>
              </a:rPr>
              <a:t>　この表の「地域」欄に可かが得る名称は、平成</a:t>
            </a:r>
            <a:r>
              <a:rPr lang="en-US" altLang="ja-JP" sz="1200" dirty="0" smtClean="0">
                <a:solidFill>
                  <a:prstClr val="black"/>
                </a:solidFill>
              </a:rPr>
              <a:t>27</a:t>
            </a:r>
            <a:r>
              <a:rPr lang="ja-JP" altLang="en-US" sz="1200" dirty="0" smtClean="0">
                <a:solidFill>
                  <a:prstClr val="black"/>
                </a:solidFill>
              </a:rPr>
              <a:t>年</a:t>
            </a:r>
            <a:r>
              <a:rPr lang="en-US" altLang="ja-JP" sz="1200" dirty="0" smtClean="0">
                <a:solidFill>
                  <a:prstClr val="black"/>
                </a:solidFill>
              </a:rPr>
              <a:t>4</a:t>
            </a:r>
            <a:r>
              <a:rPr lang="ja-JP" altLang="en-US" sz="1200" dirty="0" smtClean="0">
                <a:solidFill>
                  <a:prstClr val="black"/>
                </a:solidFill>
              </a:rPr>
              <a:t>月</a:t>
            </a:r>
            <a:r>
              <a:rPr lang="en-US" altLang="ja-JP" sz="1200" dirty="0" smtClean="0">
                <a:solidFill>
                  <a:prstClr val="black"/>
                </a:solidFill>
              </a:rPr>
              <a:t>1</a:t>
            </a:r>
            <a:r>
              <a:rPr lang="ja-JP" altLang="en-US" sz="1200" dirty="0" smtClean="0">
                <a:solidFill>
                  <a:prstClr val="black"/>
                </a:solidFill>
              </a:rPr>
              <a:t>日においてそれらの名称を有する市、町又は</a:t>
            </a:r>
            <a:r>
              <a:rPr lang="ja-JP" altLang="en-US" sz="1200" dirty="0">
                <a:solidFill>
                  <a:prstClr val="black"/>
                </a:solidFill>
              </a:rPr>
              <a:t>村</a:t>
            </a:r>
            <a:r>
              <a:rPr lang="ja-JP" altLang="en-US" sz="1200" dirty="0" smtClean="0">
                <a:solidFill>
                  <a:prstClr val="black"/>
                </a:solidFill>
              </a:rPr>
              <a:t>の同日における区域によって示された地域を示し、その後におけるそれらの名称の変更又はそれらの名称を有するものの区域の変更によって影響されるものではない。</a:t>
            </a:r>
            <a:endParaRPr lang="ja-JP" altLang="en-US" sz="1200" dirty="0">
              <a:solidFill>
                <a:prstClr val="black"/>
              </a:solidFill>
            </a:endParaRPr>
          </a:p>
        </p:txBody>
      </p:sp>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179</a:t>
            </a:fld>
            <a:endParaRPr lang="ja-JP" altLang="en-US" dirty="0">
              <a:solidFill>
                <a:prstClr val="black"/>
              </a:solidFill>
            </a:endParaRPr>
          </a:p>
        </p:txBody>
      </p:sp>
    </p:spTree>
    <p:extLst>
      <p:ext uri="{BB962C8B-B14F-4D97-AF65-F5344CB8AC3E}">
        <p14:creationId xmlns:p14="http://schemas.microsoft.com/office/powerpoint/2010/main" val="271883109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94478" y="116632"/>
            <a:ext cx="9517057" cy="605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lnSpc>
                <a:spcPts val="2000"/>
              </a:lnSpc>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a:solidFill>
                  <a:srgbClr val="000000"/>
                </a:solidFill>
                <a:ea typeface="ＭＳ Ｐゴシック" charset="-128"/>
              </a:rPr>
              <a:t>4</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27</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lnSpc>
                <a:spcPts val="2000"/>
              </a:lnSpc>
              <a:spcBef>
                <a:spcPts val="0"/>
              </a:spcBef>
              <a:buFontTx/>
              <a:buNone/>
            </a:pPr>
            <a:r>
              <a:rPr lang="ja-JP" altLang="en-US" sz="2000" dirty="0" smtClean="0">
                <a:solidFill>
                  <a:srgbClr val="000000"/>
                </a:solidFill>
                <a:ea typeface="ＭＳ Ｐゴシック" charset="-128"/>
              </a:rPr>
              <a:t>　</a:t>
            </a:r>
            <a:r>
              <a:rPr lang="zh-TW" altLang="en-US" sz="2000" dirty="0">
                <a:solidFill>
                  <a:srgbClr val="000000"/>
                </a:solidFill>
                <a:ea typeface="ＭＳ Ｐゴシック" charset="-128"/>
              </a:rPr>
              <a:t>財政制度等審議会財政制度</a:t>
            </a:r>
            <a:r>
              <a:rPr lang="zh-TW" altLang="en-US" sz="2000" dirty="0" smtClean="0">
                <a:solidFill>
                  <a:srgbClr val="000000"/>
                </a:solidFill>
                <a:ea typeface="ＭＳ Ｐゴシック" charset="-128"/>
              </a:rPr>
              <a:t>分科会</a:t>
            </a:r>
            <a:r>
              <a:rPr lang="ja-JP" altLang="en-US" sz="2000" dirty="0" smtClean="0">
                <a:solidFill>
                  <a:srgbClr val="000000"/>
                </a:solidFill>
                <a:ea typeface="ＭＳ Ｐゴシック" charset="-128"/>
              </a:rPr>
              <a:t>開催</a:t>
            </a:r>
            <a:endParaRPr lang="en-US" altLang="ja-JP" sz="2000" dirty="0" smtClean="0">
              <a:solidFill>
                <a:srgbClr val="000000"/>
              </a:solidFill>
              <a:ea typeface="ＭＳ Ｐゴシック" charset="-128"/>
            </a:endParaRPr>
          </a:p>
        </p:txBody>
      </p:sp>
      <p:sp>
        <p:nvSpPr>
          <p:cNvPr id="7" name="Text Box 3"/>
          <p:cNvSpPr txBox="1">
            <a:spLocks noChangeArrowheads="1"/>
          </p:cNvSpPr>
          <p:nvPr/>
        </p:nvSpPr>
        <p:spPr bwMode="auto">
          <a:xfrm>
            <a:off x="230661" y="719753"/>
            <a:ext cx="9283031" cy="170816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lnSpc>
                <a:spcPts val="1800"/>
              </a:lnSpc>
              <a:spcBef>
                <a:spcPts val="0"/>
              </a:spcBef>
              <a:buFontTx/>
              <a:buNone/>
              <a:defRPr/>
            </a:pPr>
            <a:r>
              <a:rPr lang="ja-JP" altLang="en-US" sz="1800" dirty="0" smtClean="0">
                <a:solidFill>
                  <a:srgbClr val="000000"/>
                </a:solidFill>
              </a:rPr>
              <a:t>○ </a:t>
            </a:r>
            <a:r>
              <a:rPr lang="ja-JP" altLang="en-US" sz="1800" u="sng" dirty="0" smtClean="0">
                <a:solidFill>
                  <a:srgbClr val="0000FF"/>
                </a:solidFill>
              </a:rPr>
              <a:t>今後</a:t>
            </a:r>
            <a:r>
              <a:rPr lang="en-US" altLang="ja-JP" sz="1800" u="sng" dirty="0" smtClean="0">
                <a:solidFill>
                  <a:srgbClr val="0000FF"/>
                </a:solidFill>
              </a:rPr>
              <a:t>5</a:t>
            </a:r>
            <a:r>
              <a:rPr lang="ja-JP" altLang="en-US" sz="1800" u="sng" dirty="0" smtClean="0">
                <a:solidFill>
                  <a:srgbClr val="0000FF"/>
                </a:solidFill>
              </a:rPr>
              <a:t>年間</a:t>
            </a:r>
            <a:r>
              <a:rPr lang="ja-JP" altLang="en-US" sz="1800" u="sng" dirty="0">
                <a:solidFill>
                  <a:srgbClr val="0000FF"/>
                </a:solidFill>
              </a:rPr>
              <a:t>の社会保障関係費の伸びを、少なくとも高齢化による</a:t>
            </a:r>
            <a:r>
              <a:rPr lang="ja-JP" altLang="en-US" sz="1800" u="sng" dirty="0" smtClean="0">
                <a:solidFill>
                  <a:srgbClr val="0000FF"/>
                </a:solidFill>
              </a:rPr>
              <a:t>伸び（＋</a:t>
            </a:r>
            <a:r>
              <a:rPr lang="en-US" altLang="ja-JP" sz="1800" u="sng" dirty="0" smtClean="0">
                <a:solidFill>
                  <a:srgbClr val="0000FF"/>
                </a:solidFill>
              </a:rPr>
              <a:t>2</a:t>
            </a:r>
            <a:r>
              <a:rPr lang="ja-JP" altLang="en-US" sz="1800" u="sng" dirty="0" smtClean="0">
                <a:solidFill>
                  <a:srgbClr val="0000FF"/>
                </a:solidFill>
              </a:rPr>
              <a:t>兆円強～</a:t>
            </a:r>
            <a:r>
              <a:rPr lang="en-US" altLang="ja-JP" sz="1800" u="sng" dirty="0" smtClean="0">
                <a:solidFill>
                  <a:srgbClr val="0000FF"/>
                </a:solidFill>
              </a:rPr>
              <a:t>2.5</a:t>
            </a:r>
            <a:r>
              <a:rPr lang="ja-JP" altLang="en-US" sz="1800" u="sng" dirty="0" smtClean="0">
                <a:solidFill>
                  <a:srgbClr val="0000FF"/>
                </a:solidFill>
              </a:rPr>
              <a:t>兆円）相当</a:t>
            </a:r>
            <a:r>
              <a:rPr lang="ja-JP" altLang="en-US" sz="1800" u="sng" dirty="0">
                <a:solidFill>
                  <a:srgbClr val="0000FF"/>
                </a:solidFill>
              </a:rPr>
              <a:t>の範囲内としていく</a:t>
            </a:r>
            <a:r>
              <a:rPr lang="ja-JP" altLang="en-US" sz="1800" u="sng" dirty="0" smtClean="0">
                <a:solidFill>
                  <a:srgbClr val="0000FF"/>
                </a:solidFill>
              </a:rPr>
              <a:t>必要</a:t>
            </a:r>
            <a:r>
              <a:rPr lang="ja-JP" altLang="en-US" sz="1800" dirty="0" smtClean="0">
                <a:solidFill>
                  <a:srgbClr val="000000"/>
                </a:solidFill>
              </a:rPr>
              <a:t>。</a:t>
            </a:r>
            <a:endParaRPr lang="en-US" altLang="ja-JP" sz="1800" dirty="0" smtClean="0">
              <a:solidFill>
                <a:srgbClr val="000000"/>
              </a:solidFill>
            </a:endParaRPr>
          </a:p>
          <a:p>
            <a:pPr marL="269875" indent="-269875" eaLnBrk="1" hangingPunct="1">
              <a:lnSpc>
                <a:spcPts val="1800"/>
              </a:lnSpc>
              <a:spcBef>
                <a:spcPts val="0"/>
              </a:spcBef>
              <a:buFontTx/>
              <a:buNone/>
              <a:defRPr/>
            </a:pPr>
            <a:r>
              <a:rPr lang="ja-JP" altLang="en-US" sz="1800" dirty="0" smtClean="0">
                <a:solidFill>
                  <a:srgbClr val="000000"/>
                </a:solidFill>
              </a:rPr>
              <a:t>○ </a:t>
            </a:r>
            <a:r>
              <a:rPr lang="en-US" altLang="ja-JP" sz="1800" dirty="0">
                <a:solidFill>
                  <a:srgbClr val="000000"/>
                </a:solidFill>
              </a:rPr>
              <a:t>2016</a:t>
            </a:r>
            <a:r>
              <a:rPr lang="ja-JP" altLang="en-US" sz="1800" dirty="0">
                <a:solidFill>
                  <a:srgbClr val="000000"/>
                </a:solidFill>
              </a:rPr>
              <a:t>（</a:t>
            </a:r>
            <a:r>
              <a:rPr lang="en-US" altLang="ja-JP" sz="1800" dirty="0">
                <a:solidFill>
                  <a:srgbClr val="000000"/>
                </a:solidFill>
              </a:rPr>
              <a:t>H28</a:t>
            </a:r>
            <a:r>
              <a:rPr lang="ja-JP" altLang="en-US" sz="1800" dirty="0">
                <a:solidFill>
                  <a:srgbClr val="000000"/>
                </a:solidFill>
              </a:rPr>
              <a:t>）～</a:t>
            </a:r>
            <a:r>
              <a:rPr lang="en-US" altLang="ja-JP" sz="1800" dirty="0">
                <a:solidFill>
                  <a:srgbClr val="000000"/>
                </a:solidFill>
              </a:rPr>
              <a:t>2018</a:t>
            </a:r>
            <a:r>
              <a:rPr lang="ja-JP" altLang="en-US" sz="1800" dirty="0">
                <a:solidFill>
                  <a:srgbClr val="000000"/>
                </a:solidFill>
              </a:rPr>
              <a:t>（</a:t>
            </a:r>
            <a:r>
              <a:rPr lang="en-US" altLang="ja-JP" sz="1800" dirty="0">
                <a:solidFill>
                  <a:srgbClr val="000000"/>
                </a:solidFill>
              </a:rPr>
              <a:t>H30</a:t>
            </a:r>
            <a:r>
              <a:rPr lang="ja-JP" altLang="en-US" sz="1800" dirty="0">
                <a:solidFill>
                  <a:srgbClr val="000000"/>
                </a:solidFill>
              </a:rPr>
              <a:t>）年度において、</a:t>
            </a:r>
            <a:r>
              <a:rPr lang="ja-JP" altLang="en-US" sz="1800" u="sng" dirty="0">
                <a:solidFill>
                  <a:srgbClr val="0000FF"/>
                </a:solidFill>
              </a:rPr>
              <a:t>サービス単価（診療報酬本体・薬価、介護報酬）をさらに大幅に抑制する</a:t>
            </a:r>
            <a:r>
              <a:rPr lang="ja-JP" altLang="en-US" sz="1800" dirty="0">
                <a:solidFill>
                  <a:srgbClr val="000000"/>
                </a:solidFill>
              </a:rPr>
              <a:t>ことが必要</a:t>
            </a:r>
            <a:r>
              <a:rPr lang="ja-JP" altLang="en-US" sz="1800" dirty="0" smtClean="0">
                <a:solidFill>
                  <a:srgbClr val="000000"/>
                </a:solidFill>
              </a:rPr>
              <a:t>。</a:t>
            </a:r>
            <a:endParaRPr lang="en-US" altLang="ja-JP" sz="1800" dirty="0" smtClean="0">
              <a:solidFill>
                <a:srgbClr val="000000"/>
              </a:solidFill>
            </a:endParaRPr>
          </a:p>
          <a:p>
            <a:pPr marL="269875" indent="-269875" eaLnBrk="1" hangingPunct="1">
              <a:lnSpc>
                <a:spcPts val="1800"/>
              </a:lnSpc>
              <a:spcBef>
                <a:spcPts val="0"/>
              </a:spcBef>
              <a:buFontTx/>
              <a:buNone/>
              <a:defRPr/>
            </a:pPr>
            <a:r>
              <a:rPr lang="ja-JP" altLang="en-US" sz="1800" dirty="0">
                <a:solidFill>
                  <a:srgbClr val="000000"/>
                </a:solidFill>
              </a:rPr>
              <a:t>○ </a:t>
            </a:r>
            <a:r>
              <a:rPr lang="ja-JP" altLang="en-US" sz="1800" u="sng" dirty="0">
                <a:solidFill>
                  <a:srgbClr val="0000FF"/>
                </a:solidFill>
              </a:rPr>
              <a:t>「薬価改定影響額」は、診療報酬本体の財源とはならない</a:t>
            </a:r>
            <a:r>
              <a:rPr lang="ja-JP" altLang="en-US" sz="1800" u="sng" dirty="0" smtClean="0">
                <a:solidFill>
                  <a:srgbClr val="0000FF"/>
                </a:solidFill>
              </a:rPr>
              <a:t>。</a:t>
            </a:r>
            <a:endParaRPr lang="en-US" altLang="ja-JP" sz="1800" u="sng" dirty="0" smtClean="0">
              <a:solidFill>
                <a:srgbClr val="0000FF"/>
              </a:solidFill>
            </a:endParaRPr>
          </a:p>
          <a:p>
            <a:pPr marL="269875" indent="-269875" eaLnBrk="1" hangingPunct="1">
              <a:lnSpc>
                <a:spcPts val="1800"/>
              </a:lnSpc>
              <a:spcBef>
                <a:spcPts val="0"/>
              </a:spcBef>
              <a:buFontTx/>
              <a:buNone/>
              <a:defRPr/>
            </a:pPr>
            <a:r>
              <a:rPr lang="ja-JP" altLang="en-US" sz="1800" dirty="0" smtClean="0">
                <a:solidFill>
                  <a:srgbClr val="000000"/>
                </a:solidFill>
              </a:rPr>
              <a:t>○ 現行</a:t>
            </a:r>
            <a:r>
              <a:rPr lang="ja-JP" altLang="en-US" sz="1800" dirty="0">
                <a:solidFill>
                  <a:srgbClr val="000000"/>
                </a:solidFill>
              </a:rPr>
              <a:t>の定率負担（月額上限あり）に加え、個人が日常生活で通常負担できる</a:t>
            </a:r>
            <a:r>
              <a:rPr lang="ja-JP" altLang="en-US" sz="1800" u="sng" dirty="0">
                <a:solidFill>
                  <a:srgbClr val="0000FF"/>
                </a:solidFill>
              </a:rPr>
              <a:t>少額の定額負担の導入</a:t>
            </a:r>
            <a:r>
              <a:rPr lang="ja-JP" altLang="en-US" sz="1800" dirty="0">
                <a:solidFill>
                  <a:srgbClr val="000000"/>
                </a:solidFill>
              </a:rPr>
              <a:t>が必要。</a:t>
            </a:r>
            <a:endParaRPr lang="en-US" altLang="ja-JP" sz="1800" dirty="0" smtClean="0">
              <a:solidFill>
                <a:srgbClr val="000000"/>
              </a:solidFill>
            </a:endParaRPr>
          </a:p>
        </p:txBody>
      </p:sp>
      <p:sp>
        <p:nvSpPr>
          <p:cNvPr id="6" name="Text Box 2"/>
          <p:cNvSpPr txBox="1">
            <a:spLocks noChangeArrowheads="1"/>
          </p:cNvSpPr>
          <p:nvPr/>
        </p:nvSpPr>
        <p:spPr bwMode="auto">
          <a:xfrm>
            <a:off x="211690" y="2492896"/>
            <a:ext cx="9517057" cy="605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lnSpc>
                <a:spcPts val="2000"/>
              </a:lnSpc>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a:solidFill>
                  <a:srgbClr val="000000"/>
                </a:solidFill>
                <a:ea typeface="ＭＳ Ｐゴシック" charset="-128"/>
              </a:rPr>
              <a:t>4</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30</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lnSpc>
                <a:spcPts val="2000"/>
              </a:lnSpc>
              <a:spcBef>
                <a:spcPts val="0"/>
              </a:spcBef>
              <a:buFontTx/>
              <a:buNone/>
            </a:pPr>
            <a:r>
              <a:rPr lang="ja-JP" altLang="en-US" sz="2000" dirty="0" smtClean="0">
                <a:solidFill>
                  <a:srgbClr val="000000"/>
                </a:solidFill>
                <a:ea typeface="ＭＳ Ｐゴシック" charset="-128"/>
              </a:rPr>
              <a:t>　日本医師会定例記者会見「</a:t>
            </a:r>
            <a:r>
              <a:rPr lang="ja-JP" altLang="en-US" sz="2000" dirty="0">
                <a:solidFill>
                  <a:srgbClr val="000000"/>
                </a:solidFill>
                <a:ea typeface="ＭＳ Ｐゴシック" charset="-128"/>
              </a:rPr>
              <a:t>財政制度等審議会財政制度分科会に</a:t>
            </a:r>
            <a:r>
              <a:rPr lang="ja-JP" altLang="en-US" sz="2000" dirty="0" smtClean="0">
                <a:solidFill>
                  <a:srgbClr val="000000"/>
                </a:solidFill>
                <a:ea typeface="ＭＳ Ｐゴシック" charset="-128"/>
              </a:rPr>
              <a:t>ついて」</a:t>
            </a:r>
            <a:endParaRPr lang="ja-JP" altLang="en-US" sz="2000" dirty="0">
              <a:solidFill>
                <a:srgbClr val="000000"/>
              </a:solidFill>
              <a:ea typeface="ＭＳ Ｐゴシック" charset="-128"/>
            </a:endParaRPr>
          </a:p>
        </p:txBody>
      </p:sp>
      <p:sp>
        <p:nvSpPr>
          <p:cNvPr id="8" name="正方形/長方形 7"/>
          <p:cNvSpPr/>
          <p:nvPr/>
        </p:nvSpPr>
        <p:spPr>
          <a:xfrm>
            <a:off x="211688" y="3081705"/>
            <a:ext cx="9302004" cy="3554819"/>
          </a:xfrm>
          <a:prstGeom prst="rect">
            <a:avLst/>
          </a:prstGeom>
          <a:ln>
            <a:solidFill>
              <a:schemeClr val="tx1"/>
            </a:solidFill>
            <a:prstDash val="dash"/>
          </a:ln>
        </p:spPr>
        <p:txBody>
          <a:bodyPr wrap="square">
            <a:spAutoFit/>
          </a:bodyPr>
          <a:lstStyle/>
          <a:p>
            <a:pPr marL="269875" indent="-269875">
              <a:lnSpc>
                <a:spcPts val="1800"/>
              </a:lnSpc>
              <a:defRPr/>
            </a:pPr>
            <a:r>
              <a:rPr lang="ja-JP" altLang="en-US" dirty="0">
                <a:solidFill>
                  <a:srgbClr val="000000"/>
                </a:solidFill>
              </a:rPr>
              <a:t>○ </a:t>
            </a:r>
            <a:r>
              <a:rPr lang="ja-JP" altLang="en-US" u="sng" dirty="0">
                <a:solidFill>
                  <a:srgbClr val="FF0000"/>
                </a:solidFill>
              </a:rPr>
              <a:t>国民が適切な医療を受けるためには、過不足のない診療報酬の確保が重要である。</a:t>
            </a:r>
            <a:r>
              <a:rPr lang="ja-JP" altLang="en-US" dirty="0">
                <a:solidFill>
                  <a:srgbClr val="000000"/>
                </a:solidFill>
              </a:rPr>
              <a:t>また、診療報酬は国民皆保険体制の中で、実質的に医業経営の原資を司るものであり、医業の再生産の可能性を左右し、ひいては医療提供体制の存続に直結する。</a:t>
            </a:r>
            <a:endParaRPr lang="en-US" altLang="ja-JP" dirty="0">
              <a:solidFill>
                <a:srgbClr val="000000"/>
              </a:solidFill>
            </a:endParaRPr>
          </a:p>
          <a:p>
            <a:pPr marL="269875" indent="-269875">
              <a:lnSpc>
                <a:spcPts val="1800"/>
              </a:lnSpc>
              <a:defRPr/>
            </a:pPr>
            <a:r>
              <a:rPr lang="ja-JP" altLang="en-US" dirty="0">
                <a:solidFill>
                  <a:srgbClr val="000000"/>
                </a:solidFill>
              </a:rPr>
              <a:t>○ 医療・介護分野は特に地方において雇用誘発効果が高い。しかしながら、医療機関の費用構造を見ると、人件費は、</a:t>
            </a:r>
            <a:r>
              <a:rPr lang="en-US" altLang="ja-JP" dirty="0">
                <a:solidFill>
                  <a:srgbClr val="000000"/>
                </a:solidFill>
              </a:rPr>
              <a:t>2000</a:t>
            </a:r>
            <a:r>
              <a:rPr lang="ja-JP" altLang="en-US" dirty="0">
                <a:solidFill>
                  <a:srgbClr val="000000"/>
                </a:solidFill>
              </a:rPr>
              <a:t>年から</a:t>
            </a:r>
            <a:r>
              <a:rPr lang="en-US" altLang="ja-JP" dirty="0">
                <a:solidFill>
                  <a:srgbClr val="000000"/>
                </a:solidFill>
              </a:rPr>
              <a:t>2012</a:t>
            </a:r>
            <a:r>
              <a:rPr lang="ja-JP" altLang="en-US" dirty="0">
                <a:solidFill>
                  <a:srgbClr val="000000"/>
                </a:solidFill>
              </a:rPr>
              <a:t>年にかけて減少している。</a:t>
            </a:r>
            <a:r>
              <a:rPr lang="ja-JP" altLang="en-US" u="sng" dirty="0">
                <a:solidFill>
                  <a:srgbClr val="FF0000"/>
                </a:solidFill>
              </a:rPr>
              <a:t>医療機関が経営的にも安定し、給与等の形で医療関係従事者に還元されることは、我が国の経済全体への波及効果も期待できる。</a:t>
            </a:r>
            <a:endParaRPr lang="en-US" altLang="ja-JP" u="sng" dirty="0">
              <a:solidFill>
                <a:srgbClr val="FF0000"/>
              </a:solidFill>
            </a:endParaRPr>
          </a:p>
          <a:p>
            <a:pPr marL="269875" indent="-269875">
              <a:lnSpc>
                <a:spcPts val="1800"/>
              </a:lnSpc>
              <a:defRPr/>
            </a:pPr>
            <a:r>
              <a:rPr lang="ja-JP" altLang="en-US" dirty="0">
                <a:solidFill>
                  <a:srgbClr val="000000"/>
                </a:solidFill>
              </a:rPr>
              <a:t>○ </a:t>
            </a:r>
            <a:r>
              <a:rPr lang="ja-JP" altLang="en-US" u="sng" dirty="0">
                <a:solidFill>
                  <a:srgbClr val="FF0000"/>
                </a:solidFill>
              </a:rPr>
              <a:t>ものと技術とを分離した適切な資源投入を図ることに重点を置いたうえで医療・介護の財源を確保すれば、特に地方の経済が活性化し、経済成長につながる。</a:t>
            </a:r>
            <a:endParaRPr lang="en-US" altLang="ja-JP" u="sng" dirty="0">
              <a:solidFill>
                <a:srgbClr val="FF0000"/>
              </a:solidFill>
            </a:endParaRPr>
          </a:p>
          <a:p>
            <a:pPr marL="269875" indent="-269875">
              <a:lnSpc>
                <a:spcPts val="1800"/>
              </a:lnSpc>
              <a:defRPr/>
            </a:pPr>
            <a:r>
              <a:rPr lang="ja-JP" altLang="en-US" dirty="0">
                <a:solidFill>
                  <a:srgbClr val="000000"/>
                </a:solidFill>
              </a:rPr>
              <a:t>○ 財源が厳しい中で、ものと技術を分離し、</a:t>
            </a:r>
            <a:r>
              <a:rPr lang="ja-JP" altLang="en-US" u="sng" dirty="0">
                <a:solidFill>
                  <a:srgbClr val="FF0000"/>
                </a:solidFill>
              </a:rPr>
              <a:t>薬価財源等を活用</a:t>
            </a:r>
            <a:r>
              <a:rPr lang="ja-JP" altLang="en-US" dirty="0">
                <a:solidFill>
                  <a:srgbClr val="000000"/>
                </a:solidFill>
              </a:rPr>
              <a:t>することで、技術の評価を充実させ、医療の安全・安心を図ることが必要。</a:t>
            </a:r>
            <a:endParaRPr lang="en-US" altLang="ja-JP" dirty="0">
              <a:solidFill>
                <a:srgbClr val="000000"/>
              </a:solidFill>
            </a:endParaRPr>
          </a:p>
          <a:p>
            <a:pPr marL="269875" indent="-269875">
              <a:lnSpc>
                <a:spcPts val="1800"/>
              </a:lnSpc>
              <a:defRPr/>
            </a:pPr>
            <a:r>
              <a:rPr lang="ja-JP" altLang="en-US" dirty="0">
                <a:solidFill>
                  <a:srgbClr val="000000"/>
                </a:solidFill>
              </a:rPr>
              <a:t>○ </a:t>
            </a:r>
            <a:r>
              <a:rPr lang="zh-TW" altLang="en-US" u="sng" dirty="0">
                <a:solidFill>
                  <a:srgbClr val="FF0000"/>
                </a:solidFill>
              </a:rPr>
              <a:t>「受診時定額負担」</a:t>
            </a:r>
            <a:r>
              <a:rPr lang="ja-JP" altLang="en-US" u="sng" dirty="0">
                <a:solidFill>
                  <a:srgbClr val="FF0000"/>
                </a:solidFill>
              </a:rPr>
              <a:t>は、</a:t>
            </a:r>
            <a:r>
              <a:rPr lang="en-US" altLang="ja-JP" u="sng" dirty="0">
                <a:solidFill>
                  <a:srgbClr val="FF0000"/>
                </a:solidFill>
              </a:rPr>
              <a:t>2011</a:t>
            </a:r>
            <a:r>
              <a:rPr lang="ja-JP" altLang="en-US" u="sng" dirty="0">
                <a:solidFill>
                  <a:srgbClr val="FF0000"/>
                </a:solidFill>
              </a:rPr>
              <a:t>年に行われた「社会保障・税一体改革」の議論の際にも導入が議論され、患者や医療関係者の強い反対によって導入が見送りとなった</a:t>
            </a:r>
            <a:r>
              <a:rPr lang="ja-JP" altLang="en-US" dirty="0">
                <a:solidFill>
                  <a:srgbClr val="000000"/>
                </a:solidFill>
              </a:rPr>
              <a:t>。過去に検討した際の懸念事項の解消が明示されることなく、解決済みの問題を再び提言されたことは政策リソースの無駄遣いであり、</a:t>
            </a:r>
            <a:r>
              <a:rPr lang="ja-JP" altLang="en-US" u="sng" dirty="0">
                <a:solidFill>
                  <a:srgbClr val="FF0000"/>
                </a:solidFill>
              </a:rPr>
              <a:t>非常に遺憾</a:t>
            </a:r>
            <a:r>
              <a:rPr lang="ja-JP" altLang="en-US" dirty="0">
                <a:solidFill>
                  <a:srgbClr val="000000"/>
                </a:solidFill>
              </a:rPr>
              <a:t>。</a:t>
            </a:r>
            <a:endParaRPr lang="en-US" altLang="ja-JP" dirty="0">
              <a:solidFill>
                <a:srgbClr val="000000"/>
              </a:solidFill>
            </a:endParaRP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18</a:t>
            </a:fld>
            <a:endParaRPr lang="ja-JP" altLang="en-US" dirty="0">
              <a:solidFill>
                <a:prstClr val="black"/>
              </a:solidFill>
            </a:endParaRPr>
          </a:p>
        </p:txBody>
      </p:sp>
    </p:spTree>
    <p:extLst>
      <p:ext uri="{BB962C8B-B14F-4D97-AF65-F5344CB8AC3E}">
        <p14:creationId xmlns:p14="http://schemas.microsoft.com/office/powerpoint/2010/main" val="1713481384"/>
      </p:ext>
    </p:extLst>
  </p:cSld>
  <p:clrMapOvr>
    <a:masterClrMapping/>
  </p:clrMapOvr>
  <p:timing>
    <p:tnLst>
      <p:par>
        <p:cTn id="1" dur="indefinite" restart="never" nodeType="tmRoot"/>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6953" y="1080554"/>
            <a:ext cx="9594720" cy="2204430"/>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ja-JP" dirty="0" smtClean="0">
                <a:solidFill>
                  <a:prstClr val="black"/>
                </a:solidFill>
                <a:latin typeface="ＭＳ Ｐゴシック"/>
              </a:rPr>
              <a:t>医療</a:t>
            </a:r>
            <a:r>
              <a:rPr lang="ja-JP" altLang="ja-JP" dirty="0">
                <a:solidFill>
                  <a:prstClr val="black"/>
                </a:solidFill>
                <a:latin typeface="ＭＳ Ｐゴシック"/>
              </a:rPr>
              <a:t>資源の少ない</a:t>
            </a:r>
            <a:r>
              <a:rPr lang="ja-JP" altLang="ja-JP" dirty="0" smtClean="0">
                <a:solidFill>
                  <a:prstClr val="black"/>
                </a:solidFill>
                <a:latin typeface="ＭＳ Ｐゴシック"/>
              </a:rPr>
              <a:t>地域に</a:t>
            </a:r>
            <a:r>
              <a:rPr lang="ja-JP" altLang="ja-JP" dirty="0">
                <a:solidFill>
                  <a:prstClr val="black"/>
                </a:solidFill>
                <a:latin typeface="ＭＳ Ｐゴシック"/>
              </a:rPr>
              <a:t>配慮した</a:t>
            </a:r>
            <a:r>
              <a:rPr lang="ja-JP" altLang="ja-JP" dirty="0" smtClean="0">
                <a:solidFill>
                  <a:prstClr val="black"/>
                </a:solidFill>
                <a:latin typeface="ＭＳ Ｐゴシック"/>
              </a:rPr>
              <a:t>評価</a:t>
            </a:r>
            <a:r>
              <a:rPr lang="en-US" altLang="ja-JP" baseline="30000" dirty="0" smtClean="0">
                <a:solidFill>
                  <a:prstClr val="black"/>
                </a:solidFill>
                <a:latin typeface="ＭＳ Ｐゴシック"/>
              </a:rPr>
              <a:t>※1</a:t>
            </a:r>
            <a:r>
              <a:rPr lang="ja-JP" altLang="en-US" dirty="0" smtClean="0">
                <a:solidFill>
                  <a:prstClr val="black"/>
                </a:solidFill>
                <a:latin typeface="ＭＳ Ｐゴシック"/>
              </a:rPr>
              <a:t>を更に適切に推進する観点から、人口当たりの医師・看護師数や病院密度が低い地域が対象となるよう対象地域に関する要件等を見直した上で評価を継続する</a:t>
            </a:r>
            <a:endParaRPr lang="en-US" altLang="ja-JP" dirty="0" smtClean="0">
              <a:solidFill>
                <a:prstClr val="black"/>
              </a:solidFill>
              <a:latin typeface="ＭＳ Ｐゴシック"/>
            </a:endParaRPr>
          </a:p>
          <a:p>
            <a:pPr marL="265113" indent="-265113"/>
            <a:endParaRPr lang="en-US" altLang="ja-JP" sz="300" dirty="0" smtClean="0">
              <a:solidFill>
                <a:prstClr val="black"/>
              </a:solidFill>
              <a:latin typeface="ＭＳ Ｐゴシック"/>
            </a:endParaRPr>
          </a:p>
          <a:p>
            <a:pPr marL="265113" indent="-265113"/>
            <a:endParaRPr lang="en-US" altLang="ja-JP" sz="300" dirty="0">
              <a:solidFill>
                <a:prstClr val="black"/>
              </a:solidFill>
              <a:latin typeface="ＭＳ Ｐゴシック"/>
            </a:endParaRPr>
          </a:p>
          <a:p>
            <a:pPr marL="265113" indent="-265113"/>
            <a:endParaRPr lang="en-US" altLang="ja-JP" sz="300" dirty="0" smtClean="0">
              <a:solidFill>
                <a:prstClr val="black"/>
              </a:solidFill>
              <a:latin typeface="ＭＳ Ｐゴシック"/>
            </a:endParaRPr>
          </a:p>
          <a:p>
            <a:pPr marL="265113" indent="-265113"/>
            <a:endParaRPr lang="en-US" altLang="ja-JP" sz="300" dirty="0">
              <a:solidFill>
                <a:prstClr val="black"/>
              </a:solidFill>
              <a:latin typeface="ＭＳ Ｐゴシック"/>
            </a:endParaRPr>
          </a:p>
          <a:p>
            <a:pPr marL="265113" indent="-265113"/>
            <a:endParaRPr lang="en-US" altLang="ja-JP" sz="300" dirty="0" smtClean="0">
              <a:solidFill>
                <a:prstClr val="black"/>
              </a:solidFill>
              <a:latin typeface="ＭＳ Ｐゴシック"/>
            </a:endParaRPr>
          </a:p>
          <a:p>
            <a:pPr marL="265113" indent="-265113"/>
            <a:endParaRPr lang="en-US" altLang="ja-JP" sz="300" dirty="0" smtClean="0">
              <a:solidFill>
                <a:prstClr val="black"/>
              </a:solidFill>
              <a:latin typeface="ＭＳ Ｐゴシック"/>
            </a:endParaRPr>
          </a:p>
          <a:p>
            <a:pPr marL="285750" indent="-285750">
              <a:buFont typeface="Wingdings" panose="05000000000000000000" pitchFamily="2" charset="2"/>
              <a:buChar char="Ø"/>
            </a:pPr>
            <a:r>
              <a:rPr lang="ja-JP" altLang="en-US" dirty="0" smtClean="0">
                <a:solidFill>
                  <a:prstClr val="black"/>
                </a:solidFill>
                <a:latin typeface="ＭＳ Ｐゴシック"/>
              </a:rPr>
              <a:t>一般病棟１０対１入院基本料を算定している病院</a:t>
            </a:r>
            <a:r>
              <a:rPr lang="en-US" altLang="ja-JP" baseline="30000" dirty="0" smtClean="0">
                <a:solidFill>
                  <a:prstClr val="black"/>
                </a:solidFill>
                <a:latin typeface="ＭＳ Ｐゴシック"/>
              </a:rPr>
              <a:t>※2</a:t>
            </a:r>
            <a:r>
              <a:rPr lang="ja-JP" altLang="en-US" dirty="0" smtClean="0">
                <a:solidFill>
                  <a:prstClr val="black"/>
                </a:solidFill>
                <a:latin typeface="ＭＳ Ｐゴシック"/>
              </a:rPr>
              <a:t>を新たに対象に加える</a:t>
            </a:r>
            <a:endParaRPr lang="en-US" altLang="ja-JP" dirty="0" smtClean="0">
              <a:solidFill>
                <a:prstClr val="black"/>
              </a:solidFill>
              <a:latin typeface="ＭＳ Ｐゴシック"/>
            </a:endParaRPr>
          </a:p>
          <a:p>
            <a:r>
              <a:rPr lang="en-US" altLang="ja-JP" sz="1200" dirty="0" smtClean="0">
                <a:solidFill>
                  <a:prstClr val="black"/>
                </a:solidFill>
                <a:latin typeface="ＭＳ Ｐゴシック"/>
              </a:rPr>
              <a:t>                                               ※2</a:t>
            </a:r>
            <a:r>
              <a:rPr lang="ja-JP" altLang="en-US" sz="1200" dirty="0" smtClean="0">
                <a:solidFill>
                  <a:prstClr val="black"/>
                </a:solidFill>
                <a:latin typeface="ＭＳ Ｐゴシック"/>
              </a:rPr>
              <a:t>；特定</a:t>
            </a:r>
            <a:r>
              <a:rPr lang="ja-JP" altLang="en-US" sz="1200" dirty="0">
                <a:solidFill>
                  <a:prstClr val="black"/>
                </a:solidFill>
                <a:latin typeface="ＭＳ Ｐゴシック"/>
              </a:rPr>
              <a:t>機能病院、</a:t>
            </a:r>
            <a:r>
              <a:rPr lang="en-US" altLang="ja-JP" sz="1200" dirty="0">
                <a:solidFill>
                  <a:prstClr val="black"/>
                </a:solidFill>
                <a:latin typeface="ＭＳ Ｐゴシック"/>
              </a:rPr>
              <a:t>200 </a:t>
            </a:r>
            <a:r>
              <a:rPr lang="ja-JP" altLang="en-US" sz="1200" dirty="0">
                <a:solidFill>
                  <a:prstClr val="black"/>
                </a:solidFill>
                <a:latin typeface="ＭＳ Ｐゴシック"/>
              </a:rPr>
              <a:t>床以上の病院、ＤＰＣ対象病院及び一般病棟７対１入院基本料を算定している病院を</a:t>
            </a:r>
            <a:r>
              <a:rPr lang="ja-JP" altLang="en-US" sz="1200" dirty="0" smtClean="0">
                <a:solidFill>
                  <a:prstClr val="black"/>
                </a:solidFill>
                <a:latin typeface="ＭＳ Ｐゴシック"/>
              </a:rPr>
              <a:t>除く</a:t>
            </a:r>
            <a:endParaRPr lang="en-US" altLang="ja-JP" sz="1200" dirty="0" smtClean="0">
              <a:solidFill>
                <a:prstClr val="black"/>
              </a:solidFill>
              <a:latin typeface="ＭＳ Ｐゴシック"/>
            </a:endParaRPr>
          </a:p>
          <a:p>
            <a:endParaRPr lang="en-US" altLang="ja-JP" sz="1200" dirty="0" smtClean="0">
              <a:solidFill>
                <a:prstClr val="black"/>
              </a:solidFill>
              <a:latin typeface="ＭＳ Ｐゴシック"/>
            </a:endParaRPr>
          </a:p>
          <a:p>
            <a:pPr marL="171450" indent="-171450">
              <a:buFont typeface="Wingdings" panose="05000000000000000000" pitchFamily="2" charset="2"/>
              <a:buChar char="Ø"/>
            </a:pPr>
            <a:r>
              <a:rPr lang="ja-JP" altLang="en-US" dirty="0" smtClean="0">
                <a:solidFill>
                  <a:prstClr val="black"/>
                </a:solidFill>
                <a:latin typeface="ＭＳ Ｐゴシック"/>
              </a:rPr>
              <a:t>　二次医療圏の一部が離島となっている場合についても対象地域に加える　</a:t>
            </a:r>
            <a:endParaRPr lang="ja-JP" altLang="en-US" dirty="0">
              <a:solidFill>
                <a:prstClr val="black"/>
              </a:solidFill>
              <a:latin typeface="ＭＳ Ｐゴシック"/>
            </a:endParaRPr>
          </a:p>
        </p:txBody>
      </p:sp>
      <p:sp>
        <p:nvSpPr>
          <p:cNvPr id="2052" name="Rectangle 36"/>
          <p:cNvSpPr>
            <a:spLocks noChangeArrowheads="1"/>
          </p:cNvSpPr>
          <p:nvPr/>
        </p:nvSpPr>
        <p:spPr bwMode="auto">
          <a:xfrm>
            <a:off x="116948" y="680307"/>
            <a:ext cx="7716372" cy="40024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（１４）医療資源の少ない地域に配慮した評価と対象医療圏の見直し①</a:t>
            </a:r>
            <a:endParaRPr lang="ja-JP" altLang="en-US" sz="2000" dirty="0">
              <a:solidFill>
                <a:prstClr val="black"/>
              </a:solidFill>
            </a:endParaRPr>
          </a:p>
        </p:txBody>
      </p:sp>
      <p:sp>
        <p:nvSpPr>
          <p:cNvPr id="14" name="タイトル 1"/>
          <p:cNvSpPr txBox="1">
            <a:spLocks/>
          </p:cNvSpPr>
          <p:nvPr/>
        </p:nvSpPr>
        <p:spPr>
          <a:xfrm>
            <a:off x="886733" y="3429000"/>
            <a:ext cx="8132551" cy="390240"/>
          </a:xfrm>
          <a:prstGeom prst="rect">
            <a:avLst/>
          </a:prstGeom>
        </p:spPr>
        <p:txBody>
          <a:bodyPr vert="horz" lIns="91440" tIns="45720" rIns="91440" bIns="45720" rtlCol="0" anchor="b">
            <a:normAutofit/>
          </a:bodyPr>
          <a:lstStyle>
            <a:lvl1pPr algn="ctr" defTabSz="914400" rtl="0" eaLnBrk="1" latinLnBrk="0" hangingPunct="1">
              <a:lnSpc>
                <a:spcPct val="90000"/>
              </a:lnSpc>
              <a:spcBef>
                <a:spcPct val="0"/>
              </a:spcBef>
              <a:buNone/>
              <a:defRPr kumimoji="1" sz="6000" kern="1200">
                <a:solidFill>
                  <a:schemeClr val="tx1"/>
                </a:solidFill>
                <a:latin typeface="+mj-lt"/>
                <a:ea typeface="+mj-ea"/>
                <a:cs typeface="+mj-cs"/>
              </a:defRPr>
            </a:lvl1pPr>
          </a:lstStyle>
          <a:p>
            <a:r>
              <a:rPr lang="ja-JP" altLang="en-US" sz="2000" u="sng" dirty="0" smtClean="0">
                <a:solidFill>
                  <a:prstClr val="black"/>
                </a:solidFill>
              </a:rPr>
              <a:t>医療提供しているが、医療資源の少ない地域（特定地域・４１二次医療圏）</a:t>
            </a:r>
            <a:endParaRPr lang="ja-JP" altLang="en-US" sz="2000" u="sng" dirty="0">
              <a:solidFill>
                <a:prstClr val="black"/>
              </a:solidFill>
            </a:endParaRPr>
          </a:p>
        </p:txBody>
      </p:sp>
      <p:graphicFrame>
        <p:nvGraphicFramePr>
          <p:cNvPr id="15" name="表 14"/>
          <p:cNvGraphicFramePr>
            <a:graphicFrameLocks noGrp="1"/>
          </p:cNvGraphicFramePr>
          <p:nvPr>
            <p:extLst/>
          </p:nvPr>
        </p:nvGraphicFramePr>
        <p:xfrm>
          <a:off x="136164" y="3818955"/>
          <a:ext cx="9594721" cy="2911360"/>
        </p:xfrm>
        <a:graphic>
          <a:graphicData uri="http://schemas.openxmlformats.org/drawingml/2006/table">
            <a:tbl>
              <a:tblPr firstRow="1" bandRow="1">
                <a:tableStyleId>{21E4AEA4-8DFA-4A89-87EB-49C32662AFE0}</a:tableStyleId>
              </a:tblPr>
              <a:tblGrid>
                <a:gridCol w="774158"/>
                <a:gridCol w="1202055"/>
                <a:gridCol w="7618508"/>
              </a:tblGrid>
              <a:tr h="144000">
                <a:tc>
                  <a:txBody>
                    <a:bodyPr/>
                    <a:lstStyle/>
                    <a:p>
                      <a:pPr algn="ctr" fontAlgn="ctr"/>
                      <a:r>
                        <a:rPr lang="ja-JP" altLang="en-US" sz="1150" u="none" strike="noStrike" dirty="0" smtClean="0">
                          <a:effectLst/>
                        </a:rPr>
                        <a:t>都道府県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u="none" strike="noStrike" dirty="0" smtClean="0">
                          <a:effectLst/>
                        </a:rPr>
                        <a:t>二次医療圏</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u="none" strike="noStrike" dirty="0" smtClean="0">
                          <a:effectLst/>
                        </a:rPr>
                        <a:t>市町村</a:t>
                      </a:r>
                      <a:endParaRPr lang="zh-CN" altLang="en-US" sz="1150" b="0" i="0" u="none" strike="noStrike" dirty="0">
                        <a:solidFill>
                          <a:srgbClr val="000000"/>
                        </a:solidFill>
                        <a:effectLst/>
                        <a:latin typeface="+mn-ea"/>
                        <a:ea typeface="+mn-ea"/>
                      </a:endParaRPr>
                    </a:p>
                  </a:txBody>
                  <a:tcPr marL="6700" marR="6700" marT="6700" marB="0" anchor="ctr"/>
                </a:tc>
              </a:tr>
              <a:tr h="144000">
                <a:tc rowSpan="5">
                  <a:txBody>
                    <a:bodyPr/>
                    <a:lstStyle/>
                    <a:p>
                      <a:pPr algn="l" fontAlgn="ctr"/>
                      <a:r>
                        <a:rPr lang="ja-JP" altLang="en-US" sz="1150" u="none" strike="noStrike" dirty="0">
                          <a:effectLst/>
                          <a:latin typeface="+mn-ea"/>
                          <a:ea typeface="+mn-ea"/>
                        </a:rPr>
                        <a:t>北海道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ja-JP" sz="1150" kern="1200" dirty="0" smtClean="0">
                          <a:solidFill>
                            <a:schemeClr val="dk1"/>
                          </a:solidFill>
                          <a:effectLst/>
                          <a:latin typeface="+mn-lt"/>
                          <a:ea typeface="+mn-ea"/>
                          <a:cs typeface="+mn-cs"/>
                        </a:rPr>
                        <a:t>南檜山</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江差町、上ノ国町、厚沢部町、乙部町、奥尻町</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smtClean="0">
                          <a:effectLst/>
                          <a:latin typeface="+mn-ea"/>
                          <a:ea typeface="+mn-ea"/>
                        </a:rPr>
                        <a:t>日高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日高町、平取町、新冠町、浦河町、様似町、えりも町</a:t>
                      </a:r>
                      <a:r>
                        <a:rPr kumimoji="1" lang="ja-JP" altLang="en-US" sz="1150" kern="1200" dirty="0" smtClean="0">
                          <a:solidFill>
                            <a:schemeClr val="dk1"/>
                          </a:solidFill>
                          <a:effectLst/>
                          <a:latin typeface="+mn-lt"/>
                          <a:ea typeface="+mn-ea"/>
                          <a:cs typeface="+mn-cs"/>
                        </a:rPr>
                        <a:t>、</a:t>
                      </a:r>
                      <a:r>
                        <a:rPr kumimoji="1" lang="ja-JP" altLang="ja-JP" sz="1150" kern="1200" dirty="0" smtClean="0">
                          <a:solidFill>
                            <a:schemeClr val="dk1"/>
                          </a:solidFill>
                          <a:effectLst/>
                          <a:latin typeface="+mn-lt"/>
                          <a:ea typeface="+mn-ea"/>
                          <a:cs typeface="+mn-cs"/>
                        </a:rPr>
                        <a:t>新ひだか町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kumimoji="1" lang="ja-JP" altLang="ja-JP" sz="1150" kern="1200" dirty="0" smtClean="0">
                          <a:solidFill>
                            <a:schemeClr val="dk1"/>
                          </a:solidFill>
                          <a:effectLst/>
                          <a:latin typeface="+mn-lt"/>
                          <a:ea typeface="+mn-ea"/>
                          <a:cs typeface="+mn-cs"/>
                        </a:rPr>
                        <a:t>留萌</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b="0" i="0" u="none" strike="noStrike" dirty="0" smtClean="0">
                          <a:solidFill>
                            <a:srgbClr val="000000"/>
                          </a:solidFill>
                          <a:effectLst/>
                          <a:latin typeface="ＭＳ Ｐゴシック" panose="020B0600070205080204" pitchFamily="50" charset="-128"/>
                          <a:ea typeface="+mn-ea"/>
                        </a:rPr>
                        <a:t>留萌市、増毛町、小平町、苫前町、羽幌町、初山別村、遠別町、天塩町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宗谷</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稚内市、猿払村、浜頓別町、中頓別町、枝幸町、豊富町、礼文町、利尻町、利尻富士町</a:t>
                      </a:r>
                      <a:r>
                        <a:rPr kumimoji="1" lang="ja-JP" altLang="en-US" sz="1150" kern="1200" dirty="0" smtClean="0">
                          <a:solidFill>
                            <a:schemeClr val="dk1"/>
                          </a:solidFill>
                          <a:effectLst/>
                          <a:latin typeface="+mn-lt"/>
                          <a:ea typeface="+mn-ea"/>
                          <a:cs typeface="+mn-cs"/>
                        </a:rPr>
                        <a:t>、幌延町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根室</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根室市、別海町、中標津町、標津町、羅臼町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rowSpan="2">
                  <a:txBody>
                    <a:bodyPr/>
                    <a:lstStyle/>
                    <a:p>
                      <a:pPr algn="l" fontAlgn="ctr"/>
                      <a:r>
                        <a:rPr lang="ja-JP" altLang="en-US" sz="1150" u="none" strike="noStrike" dirty="0" smtClean="0">
                          <a:effectLst/>
                          <a:latin typeface="+mn-ea"/>
                          <a:ea typeface="+mn-ea"/>
                        </a:rPr>
                        <a:t>青森県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ja-JP" sz="1150" kern="1200" dirty="0" smtClean="0">
                          <a:solidFill>
                            <a:schemeClr val="dk1"/>
                          </a:solidFill>
                          <a:effectLst/>
                          <a:latin typeface="+mn-lt"/>
                          <a:ea typeface="+mn-ea"/>
                          <a:cs typeface="+mn-cs"/>
                        </a:rPr>
                        <a:t>西北五地域</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五所川原市、つがる市、鯵ヶ沢町、深浦町、鶴田町、中泊町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下北地域</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むつ市、大間町、東通村、風間浦村、佐井村</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rowSpan="5">
                  <a:txBody>
                    <a:bodyPr/>
                    <a:lstStyle/>
                    <a:p>
                      <a:pPr algn="l" fontAlgn="ctr"/>
                      <a:r>
                        <a:rPr lang="ja-JP" altLang="en-US" sz="1150" u="none" strike="noStrike" dirty="0" smtClean="0">
                          <a:effectLst/>
                          <a:latin typeface="+mn-ea"/>
                          <a:ea typeface="+mn-ea"/>
                        </a:rPr>
                        <a:t>岩手県   </a:t>
                      </a:r>
                      <a:endParaRPr lang="ja-JP" altLang="en-US" sz="1150" u="none" strike="noStrike" dirty="0">
                        <a:effectLst/>
                        <a:latin typeface="+mn-ea"/>
                        <a:ea typeface="+mn-ea"/>
                      </a:endParaRPr>
                    </a:p>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岩手中部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花巻市、北上市、遠野市、西和賀町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endParaRPr kumimoji="1" lang="ja-JP" altLang="en-US"/>
                    </a:p>
                  </a:txBody>
                  <a:tcPr/>
                </a:tc>
                <a:tc>
                  <a:txBody>
                    <a:bodyPr/>
                    <a:lstStyle/>
                    <a:p>
                      <a:pPr algn="l" fontAlgn="ctr"/>
                      <a:r>
                        <a:rPr lang="ja-JP" altLang="en-US" sz="1150" b="0" i="0" u="none" strike="noStrike" dirty="0" smtClean="0">
                          <a:solidFill>
                            <a:srgbClr val="000000"/>
                          </a:solidFill>
                          <a:effectLst/>
                          <a:latin typeface="+mn-ea"/>
                          <a:ea typeface="+mn-ea"/>
                        </a:rPr>
                        <a:t>気仙</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大船渡市、陸前高田市、住田町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endParaRPr kumimoji="1" lang="ja-JP" altLang="en-US"/>
                    </a:p>
                  </a:txBody>
                  <a:tcPr/>
                </a:tc>
                <a:tc>
                  <a:txBody>
                    <a:bodyPr/>
                    <a:lstStyle/>
                    <a:p>
                      <a:pPr algn="l" fontAlgn="ctr"/>
                      <a:r>
                        <a:rPr lang="ja-JP" altLang="en-US" sz="1150" b="0" i="0" u="none" strike="noStrike" dirty="0" smtClean="0">
                          <a:solidFill>
                            <a:srgbClr val="000000"/>
                          </a:solidFill>
                          <a:effectLst/>
                          <a:latin typeface="+mn-ea"/>
                          <a:ea typeface="+mn-ea"/>
                        </a:rPr>
                        <a:t>宮古</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宮古市、山田町、岩泉町、田野畑村</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endParaRPr kumimoji="1" lang="ja-JP" altLang="en-US"/>
                    </a:p>
                  </a:txBody>
                  <a:tcPr/>
                </a:tc>
                <a:tc>
                  <a:txBody>
                    <a:bodyPr/>
                    <a:lstStyle/>
                    <a:p>
                      <a:pPr algn="l" fontAlgn="ctr"/>
                      <a:r>
                        <a:rPr lang="ja-JP" altLang="en-US" sz="1150" b="0" i="0" u="none" strike="noStrike" dirty="0" smtClean="0">
                          <a:solidFill>
                            <a:srgbClr val="000000"/>
                          </a:solidFill>
                          <a:effectLst/>
                          <a:latin typeface="+mn-ea"/>
                          <a:ea typeface="+mn-ea"/>
                        </a:rPr>
                        <a:t>久慈</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久慈市、普代村、野田村、洋野町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pPr algn="l" fontAlgn="ctr"/>
                      <a:endParaRPr lang="ja-JP" altLang="en-US" sz="1200" b="0" i="0" u="none" strike="noStrike" dirty="0">
                        <a:solidFill>
                          <a:srgbClr val="000000"/>
                        </a:solidFill>
                        <a:effectLst/>
                        <a:latin typeface="+mn-ea"/>
                        <a:ea typeface="+mn-ea"/>
                      </a:endParaRPr>
                    </a:p>
                  </a:txBody>
                  <a:tcPr marL="6700" marR="6700" marT="670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50" u="none" strike="noStrike" dirty="0" smtClean="0">
                          <a:effectLst/>
                          <a:latin typeface="+mn-ea"/>
                          <a:ea typeface="+mn-ea"/>
                        </a:rPr>
                        <a:t>二戸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二戸市、軽米町、九戸村、一戸町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rowSpan="3">
                  <a:txBody>
                    <a:bodyPr/>
                    <a:lstStyle/>
                    <a:p>
                      <a:pPr algn="l" fontAlgn="ctr"/>
                      <a:r>
                        <a:rPr lang="ja-JP" altLang="en-US" sz="1150" u="none" strike="noStrike" dirty="0" smtClean="0">
                          <a:effectLst/>
                          <a:latin typeface="+mn-ea"/>
                          <a:ea typeface="+mn-ea"/>
                        </a:rPr>
                        <a:t>秋田県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北秋田</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北秋田市、上小阿仁村</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ja-JP" sz="1150" kern="1200" dirty="0" smtClean="0">
                          <a:solidFill>
                            <a:schemeClr val="dk1"/>
                          </a:solidFill>
                          <a:effectLst/>
                          <a:latin typeface="+mn-lt"/>
                          <a:ea typeface="+mn-ea"/>
                          <a:cs typeface="+mn-cs"/>
                        </a:rPr>
                        <a:t>大仙・仙北</a:t>
                      </a:r>
                      <a:endParaRPr lang="en-US" altLang="ja-JP" sz="1150" b="0" i="0" u="none" strike="noStrike" dirty="0" smtClean="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大仙市、仙北市、美郷町</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44000">
                <a:tc vMerge="1">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ja-JP" sz="1150" kern="1200" dirty="0" smtClean="0">
                          <a:solidFill>
                            <a:schemeClr val="dk1"/>
                          </a:solidFill>
                          <a:effectLst/>
                          <a:latin typeface="+mn-lt"/>
                          <a:ea typeface="+mn-ea"/>
                          <a:cs typeface="+mn-cs"/>
                        </a:rPr>
                        <a:t>湯沢・雄勝</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湯沢市、羽後町、東成瀬村</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bl>
          </a:graphicData>
        </a:graphic>
      </p:graphicFrame>
      <p:sp>
        <p:nvSpPr>
          <p:cNvPr id="4" name="正方形/長方形 3"/>
          <p:cNvSpPr/>
          <p:nvPr/>
        </p:nvSpPr>
        <p:spPr>
          <a:xfrm>
            <a:off x="2597432" y="1683375"/>
            <a:ext cx="7114240" cy="461665"/>
          </a:xfrm>
          <a:prstGeom prst="rect">
            <a:avLst/>
          </a:prstGeom>
        </p:spPr>
        <p:txBody>
          <a:bodyPr wrap="square">
            <a:spAutoFit/>
          </a:bodyPr>
          <a:lstStyle/>
          <a:p>
            <a:pPr marL="265113" indent="-265113" algn="dist"/>
            <a:r>
              <a:rPr lang="en-US" altLang="ja-JP" sz="1200" dirty="0">
                <a:solidFill>
                  <a:prstClr val="black"/>
                </a:solidFill>
                <a:latin typeface="ＭＳ Ｐゴシック"/>
              </a:rPr>
              <a:t>※1</a:t>
            </a:r>
            <a:r>
              <a:rPr lang="ja-JP" altLang="en-US" sz="1200" dirty="0">
                <a:solidFill>
                  <a:prstClr val="black"/>
                </a:solidFill>
                <a:latin typeface="ＭＳ Ｐゴシック"/>
              </a:rPr>
              <a:t>；医療従事者が少ないこと等に着目し、施設基準を一定程度緩和した上で、それに見合った</a:t>
            </a:r>
            <a:r>
              <a:rPr lang="ja-JP" altLang="en-US" sz="1200" dirty="0" smtClean="0">
                <a:solidFill>
                  <a:prstClr val="black"/>
                </a:solidFill>
                <a:latin typeface="ＭＳ Ｐゴシック"/>
              </a:rPr>
              <a:t>評価を設定</a:t>
            </a:r>
            <a:r>
              <a:rPr lang="ja-JP" altLang="en-US" sz="1200" dirty="0">
                <a:solidFill>
                  <a:prstClr val="black"/>
                </a:solidFill>
                <a:latin typeface="ＭＳ Ｐゴシック"/>
              </a:rPr>
              <a:t>したものや、医療機関が少ないため機能分化が困難であることに着目し、病棟機能の混合を認めたもの等</a:t>
            </a:r>
            <a:endParaRPr lang="en-US" altLang="ja-JP" sz="1200" dirty="0">
              <a:solidFill>
                <a:prstClr val="black"/>
              </a:solidFill>
              <a:latin typeface="ＭＳ Ｐゴシック"/>
            </a:endParaRP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４．</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180</a:t>
            </a:fld>
            <a:endParaRPr lang="ja-JP" altLang="en-US" dirty="0">
              <a:solidFill>
                <a:prstClr val="black"/>
              </a:solidFill>
            </a:endParaRPr>
          </a:p>
        </p:txBody>
      </p:sp>
      <p:sp>
        <p:nvSpPr>
          <p:cNvPr id="10" name="テキスト ボックス 9"/>
          <p:cNvSpPr txBox="1"/>
          <p:nvPr/>
        </p:nvSpPr>
        <p:spPr>
          <a:xfrm>
            <a:off x="7689306" y="2205584"/>
            <a:ext cx="151216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p48</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93</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98-99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114</a:t>
            </a:r>
          </a:p>
        </p:txBody>
      </p:sp>
      <p:sp>
        <p:nvSpPr>
          <p:cNvPr id="12" name="テキスト ボックス 11"/>
          <p:cNvSpPr txBox="1"/>
          <p:nvPr/>
        </p:nvSpPr>
        <p:spPr>
          <a:xfrm>
            <a:off x="7682160" y="2900405"/>
            <a:ext cx="10801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p751-752</a:t>
            </a:r>
          </a:p>
        </p:txBody>
      </p:sp>
    </p:spTree>
    <p:extLst>
      <p:ext uri="{BB962C8B-B14F-4D97-AF65-F5344CB8AC3E}">
        <p14:creationId xmlns:p14="http://schemas.microsoft.com/office/powerpoint/2010/main" val="3046761113"/>
      </p:ext>
    </p:extLst>
  </p:cSld>
  <p:clrMapOvr>
    <a:masterClrMapping/>
  </p:clrMapOvr>
  <p:timing>
    <p:tnLst>
      <p:par>
        <p:cTn id="1" dur="indefinite" restart="never" nodeType="tmRoot"/>
      </p:par>
    </p:tn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145062" y="218387"/>
          <a:ext cx="9433048" cy="5077949"/>
        </p:xfrm>
        <a:graphic>
          <a:graphicData uri="http://schemas.openxmlformats.org/drawingml/2006/table">
            <a:tbl>
              <a:tblPr firstRow="1" bandRow="1">
                <a:tableStyleId>{21E4AEA4-8DFA-4A89-87EB-49C32662AFE0}</a:tableStyleId>
              </a:tblPr>
              <a:tblGrid>
                <a:gridCol w="761113"/>
                <a:gridCol w="1181800"/>
                <a:gridCol w="7490135"/>
              </a:tblGrid>
              <a:tr h="176616">
                <a:tc>
                  <a:txBody>
                    <a:bodyPr/>
                    <a:lstStyle/>
                    <a:p>
                      <a:pPr algn="ctr" fontAlgn="ctr"/>
                      <a:r>
                        <a:rPr lang="ja-JP" altLang="en-US" sz="1150" u="none" strike="noStrike" dirty="0" smtClean="0">
                          <a:effectLst/>
                        </a:rPr>
                        <a:t>都道府県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u="none" strike="noStrike" dirty="0" smtClean="0">
                          <a:effectLst/>
                        </a:rPr>
                        <a:t>二次医療圏</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u="none" strike="noStrike" dirty="0" smtClean="0">
                          <a:effectLst/>
                        </a:rPr>
                        <a:t>市町村</a:t>
                      </a:r>
                      <a:endParaRPr lang="zh-CN" altLang="en-US" sz="1150" b="0" i="0" u="none" strike="noStrike" dirty="0">
                        <a:solidFill>
                          <a:srgbClr val="000000"/>
                        </a:solidFill>
                        <a:effectLst/>
                        <a:latin typeface="+mn-ea"/>
                        <a:ea typeface="+mn-ea"/>
                      </a:endParaRPr>
                    </a:p>
                  </a:txBody>
                  <a:tcPr marL="6700" marR="6700" marT="6700" marB="0" anchor="ctr"/>
                </a:tc>
              </a:tr>
              <a:tr h="176616">
                <a:tc>
                  <a:txBody>
                    <a:bodyPr/>
                    <a:lstStyle/>
                    <a:p>
                      <a:pPr algn="l" fontAlgn="ctr"/>
                      <a:r>
                        <a:rPr lang="ja-JP" altLang="en-US" sz="1150" u="none" strike="noStrike" dirty="0" smtClean="0">
                          <a:effectLst/>
                          <a:latin typeface="+mn-ea"/>
                          <a:ea typeface="+mn-ea"/>
                        </a:rPr>
                        <a:t>山形県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最上</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新庄市、金山町、最上町、舟形町、真室川町、大蔵村、鮭川村、戸沢村</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福島県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南会津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下郷町、檜枝岐村、只見町、南会津町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東京都   </a:t>
                      </a:r>
                      <a:endParaRPr lang="ja-JP" altLang="en-US" sz="1150" u="none" strike="noStrike" dirty="0">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島</a:t>
                      </a:r>
                      <a:r>
                        <a:rPr lang="ja-JP" altLang="en-US" sz="1150" u="none" strike="noStrike" dirty="0" err="1" smtClean="0">
                          <a:effectLst/>
                          <a:latin typeface="+mn-ea"/>
                          <a:ea typeface="+mn-ea"/>
                        </a:rPr>
                        <a:t>しょ  </a:t>
                      </a: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大島町、利島村、新島村、神津島村、三宅村、御蔵島村、八丈町、青ヶ島村、小笠原村</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06721">
                <a:tc rowSpan="2">
                  <a:txBody>
                    <a:bodyPr/>
                    <a:lstStyle/>
                    <a:p>
                      <a:pPr algn="l" fontAlgn="ctr"/>
                      <a:r>
                        <a:rPr lang="ja-JP" altLang="en-US" sz="1150" b="0" i="0" u="none" strike="noStrike" dirty="0" smtClean="0">
                          <a:solidFill>
                            <a:srgbClr val="000000"/>
                          </a:solidFill>
                          <a:effectLst/>
                          <a:latin typeface="+mn-ea"/>
                          <a:ea typeface="+mn-ea"/>
                        </a:rPr>
                        <a:t>新潟県</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魚沼</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十日町市、魚沼市、南魚沼市、湯沢町、津南町</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80109">
                <a:tc vMerge="1">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佐渡</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佐渡市</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石川県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ja-JP" sz="1150" kern="1200" dirty="0" smtClean="0">
                          <a:solidFill>
                            <a:schemeClr val="dk1"/>
                          </a:solidFill>
                          <a:effectLst/>
                          <a:latin typeface="+mn-lt"/>
                          <a:ea typeface="+mn-ea"/>
                          <a:cs typeface="+mn-cs"/>
                        </a:rPr>
                        <a:t>能登北部</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輪島市、珠洲市、穴水町、能登町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福井県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奥越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大野市、勝山市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27027">
                <a:tc>
                  <a:txBody>
                    <a:bodyPr/>
                    <a:lstStyle/>
                    <a:p>
                      <a:pPr algn="l" fontAlgn="ctr"/>
                      <a:r>
                        <a:rPr lang="ja-JP" altLang="en-US" sz="1150" u="none" strike="noStrike" dirty="0" smtClean="0">
                          <a:effectLst/>
                          <a:latin typeface="+mn-ea"/>
                          <a:ea typeface="+mn-ea"/>
                        </a:rPr>
                        <a:t>山梨県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ja-JP" sz="1150" kern="1200" dirty="0" smtClean="0">
                          <a:solidFill>
                            <a:schemeClr val="dk1"/>
                          </a:solidFill>
                          <a:effectLst/>
                          <a:latin typeface="+mn-lt"/>
                          <a:ea typeface="+mn-ea"/>
                          <a:cs typeface="+mn-cs"/>
                        </a:rPr>
                        <a:t>峡南</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市川三郷町、早川町、身延町、南部町</a:t>
                      </a:r>
                      <a:r>
                        <a:rPr kumimoji="1" lang="ja-JP" altLang="en-US" sz="1150" kern="1200" dirty="0" smtClean="0">
                          <a:solidFill>
                            <a:schemeClr val="dk1"/>
                          </a:solidFill>
                          <a:effectLst/>
                          <a:latin typeface="+mn-lt"/>
                          <a:ea typeface="+mn-ea"/>
                          <a:cs typeface="+mn-cs"/>
                        </a:rPr>
                        <a:t>、富士川町</a:t>
                      </a:r>
                      <a:endParaRPr lang="en-US" altLang="zh-TW"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2">
                  <a:txBody>
                    <a:bodyPr/>
                    <a:lstStyle/>
                    <a:p>
                      <a:pPr algn="l" fontAlgn="ctr"/>
                      <a:r>
                        <a:rPr lang="ja-JP" altLang="en-US" sz="1150" u="none" strike="noStrike" dirty="0" smtClean="0">
                          <a:effectLst/>
                          <a:latin typeface="+mn-ea"/>
                          <a:ea typeface="+mn-ea"/>
                        </a:rPr>
                        <a:t>長野県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木曽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木曽郡（上松町、南木曽町、木祖村、王滝村、大桑村、木曽町）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北信</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中野市、飯山市、下高井郡（山ノ内町、木島平村、野沢温泉村）、下水内郡（栄村）</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愛知県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ja-JP" sz="1150" kern="1200" dirty="0" smtClean="0">
                          <a:solidFill>
                            <a:schemeClr val="dk1"/>
                          </a:solidFill>
                          <a:effectLst/>
                          <a:latin typeface="+mn-lt"/>
                          <a:ea typeface="+mn-ea"/>
                          <a:cs typeface="+mn-cs"/>
                        </a:rPr>
                        <a:t>東三河北部</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新城市、設楽町、東栄町、豊根村</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滋賀県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kumimoji="1" lang="ja-JP" altLang="ja-JP" sz="1150" kern="1200" dirty="0" smtClean="0">
                          <a:solidFill>
                            <a:schemeClr val="dk1"/>
                          </a:solidFill>
                          <a:effectLst/>
                          <a:latin typeface="+mn-lt"/>
                          <a:ea typeface="+mn-ea"/>
                          <a:cs typeface="+mn-cs"/>
                        </a:rPr>
                        <a:t>湖西</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高島市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奈良県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南和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五條市、吉野町、大淀町、下市町、黒滝村、天川村、野迫川村、十津川村、下北山村、上北山村、川上村、東吉野村</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2">
                  <a:txBody>
                    <a:bodyPr/>
                    <a:lstStyle/>
                    <a:p>
                      <a:pPr algn="l" fontAlgn="ctr"/>
                      <a:r>
                        <a:rPr lang="ja-JP" altLang="en-US" sz="1150" u="none" strike="noStrike" dirty="0" smtClean="0">
                          <a:effectLst/>
                          <a:latin typeface="+mn-ea"/>
                          <a:ea typeface="+mn-ea"/>
                        </a:rPr>
                        <a:t>島根県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雲南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雲南市、奥出雲町、飯南町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隠岐</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海士町、西ノ島町、知夫村、隠岐の島町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smtClean="0">
                          <a:effectLst/>
                          <a:latin typeface="+mn-ea"/>
                          <a:ea typeface="+mn-ea"/>
                        </a:rPr>
                        <a:t>香川県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小豆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小豆郡（土庄町、小豆島町）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b="0" i="0" u="none" strike="noStrike" dirty="0" smtClean="0">
                          <a:solidFill>
                            <a:srgbClr val="000000"/>
                          </a:solidFill>
                          <a:effectLst/>
                          <a:latin typeface="+mn-ea"/>
                          <a:ea typeface="+mn-ea"/>
                        </a:rPr>
                        <a:t>高知県</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b="0" i="0" u="none" strike="noStrike" dirty="0" smtClean="0">
                          <a:solidFill>
                            <a:srgbClr val="000000"/>
                          </a:solidFill>
                          <a:effectLst/>
                          <a:latin typeface="+mn-ea"/>
                          <a:ea typeface="+mn-ea"/>
                        </a:rPr>
                        <a:t>高幡</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須崎市、中土佐町、檮原町、津野町、四万十町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4">
                  <a:txBody>
                    <a:bodyPr/>
                    <a:lstStyle/>
                    <a:p>
                      <a:pPr algn="l" fontAlgn="ctr"/>
                      <a:r>
                        <a:rPr lang="ja-JP" altLang="en-US" sz="1150" u="none" strike="noStrike" dirty="0">
                          <a:effectLst/>
                          <a:latin typeface="+mn-ea"/>
                          <a:ea typeface="+mn-ea"/>
                        </a:rPr>
                        <a:t>長崎県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五島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五島市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上五島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smtClean="0">
                          <a:effectLst/>
                          <a:latin typeface="ＭＳ Ｐゴシック" panose="020B0600070205080204" pitchFamily="50" charset="-128"/>
                          <a:ea typeface="ＭＳ Ｐゴシック" panose="020B0600070205080204" pitchFamily="50" charset="-128"/>
                        </a:rPr>
                        <a:t>小値賀町</a:t>
                      </a:r>
                      <a:r>
                        <a:rPr lang="ja-JP" altLang="en-US" sz="1150" u="none" strike="noStrike" dirty="0" err="1" smtClean="0">
                          <a:effectLst/>
                          <a:latin typeface="ＭＳ Ｐゴシック" panose="020B0600070205080204" pitchFamily="50" charset="-128"/>
                          <a:ea typeface="ＭＳ Ｐゴシック" panose="020B0600070205080204" pitchFamily="50" charset="-128"/>
                        </a:rPr>
                        <a:t>、</a:t>
                      </a:r>
                      <a:r>
                        <a:rPr lang="zh-TW" altLang="en-US" sz="1150" u="none" strike="noStrike" dirty="0" smtClean="0">
                          <a:effectLst/>
                          <a:latin typeface="ＭＳ Ｐゴシック" panose="020B0600070205080204" pitchFamily="50" charset="-128"/>
                          <a:ea typeface="ＭＳ Ｐゴシック" panose="020B0600070205080204" pitchFamily="50" charset="-128"/>
                        </a:rPr>
                        <a:t>新上五島町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壱岐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壱岐市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対馬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対馬市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a:effectLst/>
                          <a:latin typeface="+mn-ea"/>
                          <a:ea typeface="+mn-ea"/>
                        </a:rPr>
                        <a:t>熊本県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smtClean="0">
                          <a:effectLst/>
                          <a:latin typeface="+mn-ea"/>
                          <a:ea typeface="+mn-ea"/>
                        </a:rPr>
                        <a:t>阿蘇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kumimoji="1" lang="ja-JP" altLang="ja-JP" sz="1150" kern="1200" dirty="0" smtClean="0">
                          <a:solidFill>
                            <a:schemeClr val="dk1"/>
                          </a:solidFill>
                          <a:effectLst/>
                          <a:latin typeface="+mn-lt"/>
                          <a:ea typeface="+mn-ea"/>
                          <a:cs typeface="+mn-cs"/>
                        </a:rPr>
                        <a:t>阿蘇市、南小国町、小国町、産山村、高森町、西原村</a:t>
                      </a:r>
                      <a:r>
                        <a:rPr kumimoji="1" lang="ja-JP" altLang="en-US" sz="1150" kern="1200" dirty="0" smtClean="0">
                          <a:solidFill>
                            <a:schemeClr val="dk1"/>
                          </a:solidFill>
                          <a:effectLst/>
                          <a:latin typeface="+mn-lt"/>
                          <a:ea typeface="+mn-ea"/>
                          <a:cs typeface="+mn-cs"/>
                        </a:rPr>
                        <a:t>、</a:t>
                      </a:r>
                      <a:r>
                        <a:rPr kumimoji="1" lang="ja-JP" altLang="ja-JP" sz="1150" kern="1200" dirty="0" smtClean="0">
                          <a:solidFill>
                            <a:schemeClr val="dk1"/>
                          </a:solidFill>
                          <a:effectLst/>
                          <a:latin typeface="+mn-lt"/>
                          <a:ea typeface="+mn-ea"/>
                          <a:cs typeface="+mn-cs"/>
                        </a:rPr>
                        <a:t>南阿蘇村</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2">
                  <a:txBody>
                    <a:bodyPr/>
                    <a:lstStyle/>
                    <a:p>
                      <a:pPr algn="l" fontAlgn="ctr"/>
                      <a:r>
                        <a:rPr lang="ja-JP" altLang="en-US" sz="1150" u="none" strike="noStrike" dirty="0">
                          <a:effectLst/>
                          <a:latin typeface="+mn-ea"/>
                          <a:ea typeface="+mn-ea"/>
                        </a:rPr>
                        <a:t>鹿児島県</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熊毛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西之表市、熊毛郡（中種子町、南種子町、屋久島町）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346989">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奄美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奄美市、大島郡（大和村、宇検村、瀬戸内町、籠郷町、喜界町、徳之島町、天城町、伊仙町、和泊町、知名町、与論町）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2">
                  <a:txBody>
                    <a:bodyPr/>
                    <a:lstStyle/>
                    <a:p>
                      <a:pPr algn="l" fontAlgn="ctr"/>
                      <a:r>
                        <a:rPr lang="ja-JP" altLang="en-US" sz="1150" u="none" strike="noStrike" dirty="0">
                          <a:effectLst/>
                          <a:latin typeface="+mn-ea"/>
                          <a:ea typeface="+mn-ea"/>
                        </a:rPr>
                        <a:t>沖縄県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宮古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宮古島市、多良間村</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八重山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CN" altLang="en-US" sz="1150" u="none" strike="noStrike" dirty="0">
                          <a:effectLst/>
                          <a:latin typeface="ＭＳ Ｐゴシック" panose="020B0600070205080204" pitchFamily="50" charset="-128"/>
                          <a:ea typeface="ＭＳ Ｐゴシック" panose="020B0600070205080204" pitchFamily="50" charset="-128"/>
                        </a:rPr>
                        <a:t>石垣市、竹富町、与那国町</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bl>
          </a:graphicData>
        </a:graphic>
      </p:graphicFrame>
      <p:sp>
        <p:nvSpPr>
          <p:cNvPr id="6" name="テキスト ボックス 5"/>
          <p:cNvSpPr txBox="1"/>
          <p:nvPr/>
        </p:nvSpPr>
        <p:spPr>
          <a:xfrm>
            <a:off x="138550" y="5292770"/>
            <a:ext cx="9448800" cy="646331"/>
          </a:xfrm>
          <a:prstGeom prst="rect">
            <a:avLst/>
          </a:prstGeom>
          <a:noFill/>
        </p:spPr>
        <p:txBody>
          <a:bodyPr wrap="square" rtlCol="0">
            <a:spAutoFit/>
          </a:bodyPr>
          <a:lstStyle/>
          <a:p>
            <a:r>
              <a:rPr lang="ja-JP" altLang="en-US" sz="1200" dirty="0" smtClean="0">
                <a:solidFill>
                  <a:prstClr val="black"/>
                </a:solidFill>
              </a:rPr>
              <a:t>　</a:t>
            </a:r>
            <a:r>
              <a:rPr lang="ja-JP" altLang="ja-JP" sz="1200" dirty="0" smtClean="0">
                <a:solidFill>
                  <a:prstClr val="black"/>
                </a:solidFill>
              </a:rPr>
              <a:t>上記</a:t>
            </a:r>
            <a:r>
              <a:rPr lang="ja-JP" altLang="ja-JP" sz="1200" dirty="0">
                <a:solidFill>
                  <a:prstClr val="black"/>
                </a:solidFill>
              </a:rPr>
              <a:t>のほか、離島</a:t>
            </a:r>
            <a:r>
              <a:rPr lang="ja-JP" altLang="ja-JP" sz="1200" dirty="0" smtClean="0">
                <a:solidFill>
                  <a:prstClr val="black"/>
                </a:solidFill>
              </a:rPr>
              <a:t>振興法</a:t>
            </a:r>
            <a:r>
              <a:rPr lang="ja-JP" altLang="en-US" sz="1200" dirty="0" smtClean="0">
                <a:solidFill>
                  <a:prstClr val="black"/>
                </a:solidFill>
              </a:rPr>
              <a:t>の</a:t>
            </a:r>
            <a:r>
              <a:rPr lang="ja-JP" altLang="ja-JP" sz="1200" dirty="0" smtClean="0">
                <a:solidFill>
                  <a:prstClr val="black"/>
                </a:solidFill>
              </a:rPr>
              <a:t>規定</a:t>
            </a:r>
            <a:r>
              <a:rPr lang="ja-JP" altLang="ja-JP" sz="1200" dirty="0">
                <a:solidFill>
                  <a:prstClr val="black"/>
                </a:solidFill>
              </a:rPr>
              <a:t>により離島振興対策実施地域として指定された離島の地域、奄美群島振興開発特別</a:t>
            </a:r>
            <a:r>
              <a:rPr lang="ja-JP" altLang="ja-JP" sz="1200" dirty="0" smtClean="0">
                <a:solidFill>
                  <a:prstClr val="black"/>
                </a:solidFill>
              </a:rPr>
              <a:t>措置法に規定</a:t>
            </a:r>
            <a:r>
              <a:rPr lang="ja-JP" altLang="ja-JP" sz="1200" dirty="0">
                <a:solidFill>
                  <a:prstClr val="black"/>
                </a:solidFill>
              </a:rPr>
              <a:t>する奄美群島の地域、小笠原諸島振興開発特別</a:t>
            </a:r>
            <a:r>
              <a:rPr lang="ja-JP" altLang="ja-JP" sz="1200" dirty="0" smtClean="0">
                <a:solidFill>
                  <a:prstClr val="black"/>
                </a:solidFill>
              </a:rPr>
              <a:t>措置法に</a:t>
            </a:r>
            <a:r>
              <a:rPr lang="ja-JP" altLang="ja-JP" sz="1200" dirty="0">
                <a:solidFill>
                  <a:prstClr val="black"/>
                </a:solidFill>
              </a:rPr>
              <a:t>規定する小笠原諸島の地域及び沖縄振興特別</a:t>
            </a:r>
            <a:r>
              <a:rPr lang="ja-JP" altLang="ja-JP" sz="1200" dirty="0" smtClean="0">
                <a:solidFill>
                  <a:prstClr val="black"/>
                </a:solidFill>
              </a:rPr>
              <a:t>措置法に</a:t>
            </a:r>
            <a:r>
              <a:rPr lang="ja-JP" altLang="ja-JP" sz="1200" dirty="0">
                <a:solidFill>
                  <a:prstClr val="black"/>
                </a:solidFill>
              </a:rPr>
              <a:t>規定する離島の地域に該当する</a:t>
            </a:r>
            <a:r>
              <a:rPr lang="ja-JP" altLang="ja-JP" sz="1200" dirty="0" smtClean="0">
                <a:solidFill>
                  <a:prstClr val="black"/>
                </a:solidFill>
              </a:rPr>
              <a:t>地域</a:t>
            </a:r>
            <a:r>
              <a:rPr lang="ja-JP" altLang="en-US" sz="1200" dirty="0" smtClean="0">
                <a:solidFill>
                  <a:prstClr val="black"/>
                </a:solidFill>
              </a:rPr>
              <a:t>を対象とする。</a:t>
            </a:r>
            <a:endParaRPr lang="ja-JP" altLang="en-US" sz="1200" dirty="0">
              <a:solidFill>
                <a:prstClr val="black"/>
              </a:solidFill>
            </a:endParaRPr>
          </a:p>
        </p:txBody>
      </p:sp>
      <p:sp>
        <p:nvSpPr>
          <p:cNvPr id="7" name="テキスト ボックス 6"/>
          <p:cNvSpPr txBox="1"/>
          <p:nvPr/>
        </p:nvSpPr>
        <p:spPr>
          <a:xfrm>
            <a:off x="138544" y="5916316"/>
            <a:ext cx="9448801" cy="830997"/>
          </a:xfrm>
          <a:prstGeom prst="rect">
            <a:avLst/>
          </a:prstGeom>
          <a:noFill/>
        </p:spPr>
        <p:txBody>
          <a:bodyPr wrap="square" rtlCol="0">
            <a:spAutoFit/>
          </a:bodyPr>
          <a:lstStyle/>
          <a:p>
            <a:r>
              <a:rPr lang="ja-JP" altLang="en-US" sz="1600" dirty="0" smtClean="0">
                <a:solidFill>
                  <a:prstClr val="black"/>
                </a:solidFill>
                <a:latin typeface="ＭＳ Ｐゴシック"/>
              </a:rPr>
              <a:t>［経過措置］</a:t>
            </a:r>
            <a:endParaRPr lang="en-US" altLang="ja-JP" sz="1600" dirty="0" smtClean="0">
              <a:solidFill>
                <a:prstClr val="black"/>
              </a:solidFill>
              <a:latin typeface="ＭＳ Ｐゴシック"/>
            </a:endParaRPr>
          </a:p>
          <a:p>
            <a:r>
              <a:rPr lang="ja-JP" altLang="en-US" sz="1600" dirty="0" smtClean="0">
                <a:solidFill>
                  <a:prstClr val="black"/>
                </a:solidFill>
                <a:latin typeface="ＭＳ Ｐゴシック"/>
              </a:rPr>
              <a:t>　平成</a:t>
            </a:r>
            <a:r>
              <a:rPr lang="en-US" altLang="ja-JP" sz="1600" dirty="0" smtClean="0">
                <a:solidFill>
                  <a:prstClr val="black"/>
                </a:solidFill>
                <a:latin typeface="ＭＳ Ｐゴシック"/>
              </a:rPr>
              <a:t>28</a:t>
            </a:r>
            <a:r>
              <a:rPr lang="ja-JP" altLang="en-US" sz="1600" dirty="0" smtClean="0">
                <a:solidFill>
                  <a:prstClr val="black"/>
                </a:solidFill>
                <a:latin typeface="ＭＳ Ｐゴシック"/>
              </a:rPr>
              <a:t>年１月１日時点で改定前の特定地域において、医療資源の少ない地域の評価に係る届出を行っている場合は、平成</a:t>
            </a:r>
            <a:r>
              <a:rPr lang="en-US" altLang="ja-JP" sz="1600" dirty="0" smtClean="0">
                <a:solidFill>
                  <a:prstClr val="black"/>
                </a:solidFill>
                <a:latin typeface="ＭＳ Ｐゴシック"/>
              </a:rPr>
              <a:t>30</a:t>
            </a:r>
            <a:r>
              <a:rPr lang="ja-JP" altLang="en-US" sz="1600" dirty="0" smtClean="0">
                <a:solidFill>
                  <a:prstClr val="black"/>
                </a:solidFill>
                <a:latin typeface="ＭＳ Ｐゴシック"/>
              </a:rPr>
              <a:t>年３月</a:t>
            </a:r>
            <a:r>
              <a:rPr lang="en-US" altLang="ja-JP" sz="1600" dirty="0" smtClean="0">
                <a:solidFill>
                  <a:prstClr val="black"/>
                </a:solidFill>
                <a:latin typeface="ＭＳ Ｐゴシック"/>
              </a:rPr>
              <a:t>31</a:t>
            </a:r>
            <a:r>
              <a:rPr lang="ja-JP" altLang="en-US" sz="1600" dirty="0" smtClean="0">
                <a:solidFill>
                  <a:prstClr val="black"/>
                </a:solidFill>
                <a:latin typeface="ＭＳ Ｐゴシック"/>
              </a:rPr>
              <a:t>日までの間、なお効力を有するものとする。</a:t>
            </a:r>
            <a:endParaRPr lang="ja-JP" altLang="en-US" sz="1600" dirty="0">
              <a:solidFill>
                <a:prstClr val="black"/>
              </a:solidFill>
              <a:latin typeface="ＭＳ Ｐゴシック"/>
            </a:endParaRPr>
          </a:p>
        </p:txBody>
      </p:sp>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181</a:t>
            </a:fld>
            <a:endParaRPr lang="ja-JP" altLang="en-US" dirty="0">
              <a:solidFill>
                <a:prstClr val="black"/>
              </a:solidFill>
            </a:endParaRPr>
          </a:p>
        </p:txBody>
      </p:sp>
      <p:sp>
        <p:nvSpPr>
          <p:cNvPr id="9" name="テキスト ボックス 8"/>
          <p:cNvSpPr txBox="1"/>
          <p:nvPr/>
        </p:nvSpPr>
        <p:spPr>
          <a:xfrm>
            <a:off x="1352600" y="5964855"/>
            <a:ext cx="10801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664</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776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764097691"/>
      </p:ext>
    </p:extLst>
  </p:cSld>
  <p:clrMapOvr>
    <a:masterClrMapping/>
  </p:clrMapOvr>
  <p:timing>
    <p:tnLst>
      <p:par>
        <p:cT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376189" y="1561352"/>
            <a:ext cx="9153776" cy="4874170"/>
          </a:xfrm>
          <a:prstGeom prst="rect">
            <a:avLst/>
          </a:prstGeom>
          <a:solidFill>
            <a:srgbClr val="FFFFAF">
              <a:alpha val="49804"/>
            </a:srgbClr>
          </a:solidFill>
          <a:ln w="9525">
            <a:solidFill>
              <a:schemeClr val="tx1"/>
            </a:solidFill>
            <a:miter lim="800000"/>
            <a:headEnd/>
            <a:tailEnd/>
          </a:ln>
        </p:spPr>
        <p:txBody>
          <a:bodyPr/>
          <a:lstStyle/>
          <a:p>
            <a:pPr>
              <a:tabLst>
                <a:tab pos="2058988" algn="l"/>
              </a:tabLst>
            </a:pPr>
            <a:r>
              <a:rPr lang="en-US" altLang="ja-JP" sz="1600" dirty="0" smtClean="0">
                <a:solidFill>
                  <a:prstClr val="black"/>
                </a:solidFill>
                <a:latin typeface="ＭＳ Ｐゴシック"/>
              </a:rPr>
              <a:t>【</a:t>
            </a:r>
            <a:r>
              <a:rPr lang="ja-JP" altLang="en-US" sz="1600" dirty="0" smtClean="0">
                <a:solidFill>
                  <a:prstClr val="black"/>
                </a:solidFill>
                <a:latin typeface="ＭＳ Ｐゴシック"/>
              </a:rPr>
              <a:t>関連点数</a:t>
            </a:r>
            <a:r>
              <a:rPr lang="en-US" altLang="ja-JP" sz="1600" dirty="0" smtClean="0">
                <a:solidFill>
                  <a:prstClr val="black"/>
                </a:solidFill>
                <a:latin typeface="ＭＳ Ｐゴシック"/>
              </a:rPr>
              <a:t>】</a:t>
            </a:r>
          </a:p>
          <a:p>
            <a:pPr>
              <a:lnSpc>
                <a:spcPct val="150000"/>
              </a:lnSpc>
              <a:tabLst>
                <a:tab pos="2058988" algn="l"/>
              </a:tabLst>
            </a:pPr>
            <a:r>
              <a:rPr lang="ja-JP" altLang="en-US" sz="1600" dirty="0">
                <a:solidFill>
                  <a:prstClr val="black"/>
                </a:solidFill>
                <a:latin typeface="ＭＳ Ｐゴシック"/>
              </a:rPr>
              <a:t>「Ａ２２６</a:t>
            </a:r>
            <a:r>
              <a:rPr lang="en-US" altLang="ja-JP" sz="1600" dirty="0">
                <a:solidFill>
                  <a:prstClr val="black"/>
                </a:solidFill>
                <a:latin typeface="ＭＳ Ｐゴシック"/>
              </a:rPr>
              <a:t>-</a:t>
            </a:r>
            <a:r>
              <a:rPr lang="ja-JP" altLang="en-US" sz="1600" dirty="0">
                <a:solidFill>
                  <a:prstClr val="black"/>
                </a:solidFill>
                <a:latin typeface="ＭＳ Ｐゴシック"/>
              </a:rPr>
              <a:t>２」注</a:t>
            </a:r>
            <a:r>
              <a:rPr lang="ja-JP" altLang="en-US" sz="1600" dirty="0" smtClean="0">
                <a:solidFill>
                  <a:prstClr val="black"/>
                </a:solidFill>
                <a:latin typeface="ＭＳ Ｐゴシック"/>
              </a:rPr>
              <a:t>２</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緩和</a:t>
            </a:r>
            <a:r>
              <a:rPr lang="ja-JP" altLang="en-US" sz="1600" dirty="0">
                <a:solidFill>
                  <a:prstClr val="black"/>
                </a:solidFill>
                <a:latin typeface="ＭＳ Ｐゴシック"/>
              </a:rPr>
              <a:t>ケア診療加算（特定地域</a:t>
            </a:r>
            <a:r>
              <a:rPr lang="ja-JP" altLang="en-US" sz="1600" dirty="0" smtClean="0">
                <a:solidFill>
                  <a:prstClr val="black"/>
                </a:solidFill>
                <a:latin typeface="ＭＳ Ｐゴシック"/>
              </a:rPr>
              <a:t>）</a:t>
            </a:r>
            <a:endParaRPr lang="en-US" altLang="ja-JP" sz="1600" dirty="0" smtClean="0">
              <a:solidFill>
                <a:prstClr val="black"/>
              </a:solidFill>
              <a:latin typeface="ＭＳ Ｐゴシック"/>
            </a:endParaRPr>
          </a:p>
          <a:p>
            <a:pPr>
              <a:lnSpc>
                <a:spcPct val="150000"/>
              </a:lnSpc>
              <a:tabLst>
                <a:tab pos="2058988" algn="l"/>
              </a:tabLst>
            </a:pPr>
            <a:r>
              <a:rPr lang="ja-JP" altLang="en-US" sz="1600" dirty="0" smtClean="0">
                <a:solidFill>
                  <a:prstClr val="black"/>
                </a:solidFill>
                <a:latin typeface="ＭＳ Ｐゴシック"/>
              </a:rPr>
              <a:t>「</a:t>
            </a:r>
            <a:r>
              <a:rPr lang="ja-JP" altLang="en-US" sz="1600" dirty="0">
                <a:solidFill>
                  <a:prstClr val="black"/>
                </a:solidFill>
                <a:latin typeface="ＭＳ Ｐゴシック"/>
              </a:rPr>
              <a:t>Ａ２３３</a:t>
            </a:r>
            <a:r>
              <a:rPr lang="en-US" altLang="ja-JP" sz="1600" dirty="0">
                <a:solidFill>
                  <a:prstClr val="black"/>
                </a:solidFill>
                <a:latin typeface="ＭＳ Ｐゴシック"/>
              </a:rPr>
              <a:t>-</a:t>
            </a:r>
            <a:r>
              <a:rPr lang="ja-JP" altLang="en-US" sz="1600" dirty="0">
                <a:solidFill>
                  <a:prstClr val="black"/>
                </a:solidFill>
                <a:latin typeface="ＭＳ Ｐゴシック"/>
              </a:rPr>
              <a:t>２」注</a:t>
            </a:r>
            <a:r>
              <a:rPr lang="ja-JP" altLang="en-US" sz="1600" dirty="0" smtClean="0">
                <a:solidFill>
                  <a:prstClr val="black"/>
                </a:solidFill>
                <a:latin typeface="ＭＳ Ｐゴシック"/>
              </a:rPr>
              <a:t>２</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栄養</a:t>
            </a:r>
            <a:r>
              <a:rPr lang="ja-JP" altLang="en-US" sz="1600" dirty="0">
                <a:solidFill>
                  <a:prstClr val="black"/>
                </a:solidFill>
                <a:latin typeface="ＭＳ Ｐゴシック"/>
              </a:rPr>
              <a:t>サポートチーム加算（特定地域</a:t>
            </a:r>
            <a:r>
              <a:rPr lang="ja-JP" altLang="en-US" sz="1600" dirty="0" smtClean="0">
                <a:solidFill>
                  <a:prstClr val="black"/>
                </a:solidFill>
                <a:latin typeface="ＭＳ Ｐゴシック"/>
              </a:rPr>
              <a:t>）</a:t>
            </a:r>
            <a:endParaRPr lang="en-US" altLang="ja-JP" sz="1600" dirty="0" smtClean="0">
              <a:solidFill>
                <a:prstClr val="black"/>
              </a:solidFill>
              <a:latin typeface="ＭＳ Ｐゴシック"/>
            </a:endParaRPr>
          </a:p>
          <a:p>
            <a:pPr>
              <a:lnSpc>
                <a:spcPct val="150000"/>
              </a:lnSpc>
              <a:tabLst>
                <a:tab pos="2058988" algn="l"/>
              </a:tabLst>
            </a:pPr>
            <a:r>
              <a:rPr lang="ja-JP" altLang="en-US" sz="1600" dirty="0" smtClean="0">
                <a:solidFill>
                  <a:prstClr val="black"/>
                </a:solidFill>
                <a:latin typeface="ＭＳ Ｐゴシック"/>
              </a:rPr>
              <a:t>「Ａ２４６」注２</a:t>
            </a:r>
            <a:r>
              <a:rPr lang="en-US" altLang="ja-JP" sz="1600" dirty="0" smtClean="0">
                <a:solidFill>
                  <a:prstClr val="black"/>
                </a:solidFill>
                <a:latin typeface="ＭＳ Ｐゴシック"/>
              </a:rPr>
              <a:t>	</a:t>
            </a:r>
            <a:r>
              <a:rPr lang="ja-JP" altLang="ja-JP" sz="1600" dirty="0" smtClean="0">
                <a:solidFill>
                  <a:prstClr val="black"/>
                </a:solidFill>
                <a:latin typeface="ＭＳ Ｐゴシック"/>
              </a:rPr>
              <a:t>褥</a:t>
            </a:r>
            <a:r>
              <a:rPr lang="ja-JP" altLang="ja-JP" sz="1600" dirty="0">
                <a:solidFill>
                  <a:prstClr val="black"/>
                </a:solidFill>
                <a:latin typeface="ＭＳ Ｐゴシック"/>
              </a:rPr>
              <a:t>瘡ハイリスク患者ケア加算（特定地域）</a:t>
            </a:r>
            <a:r>
              <a:rPr lang="en-US" altLang="ja-JP" sz="1600" dirty="0">
                <a:solidFill>
                  <a:prstClr val="black"/>
                </a:solidFill>
                <a:latin typeface="ＭＳ Ｐゴシック"/>
              </a:rPr>
              <a:t> </a:t>
            </a:r>
            <a:endParaRPr lang="en-US" altLang="ja-JP" sz="1600" dirty="0" smtClean="0">
              <a:solidFill>
                <a:prstClr val="black"/>
              </a:solidFill>
              <a:latin typeface="ＭＳ Ｐゴシック"/>
            </a:endParaRPr>
          </a:p>
          <a:p>
            <a:pPr>
              <a:lnSpc>
                <a:spcPct val="150000"/>
              </a:lnSpc>
              <a:tabLst>
                <a:tab pos="2058988" algn="l"/>
              </a:tabLst>
            </a:pPr>
            <a:r>
              <a:rPr lang="ja-JP" altLang="en-US" sz="1600" dirty="0" smtClean="0">
                <a:solidFill>
                  <a:prstClr val="black"/>
                </a:solidFill>
                <a:latin typeface="ＭＳ Ｐゴシック"/>
              </a:rPr>
              <a:t>「Ａ２４６」注５</a:t>
            </a:r>
            <a:r>
              <a:rPr lang="en-US" altLang="ja-JP" sz="1600" dirty="0" smtClean="0">
                <a:solidFill>
                  <a:prstClr val="black"/>
                </a:solidFill>
                <a:latin typeface="ＭＳ Ｐゴシック"/>
              </a:rPr>
              <a:t>	</a:t>
            </a:r>
            <a:r>
              <a:rPr lang="ja-JP" altLang="ja-JP" sz="1600" dirty="0" smtClean="0">
                <a:solidFill>
                  <a:prstClr val="black"/>
                </a:solidFill>
                <a:latin typeface="ＭＳ Ｐゴシック"/>
              </a:rPr>
              <a:t>退院</a:t>
            </a:r>
            <a:r>
              <a:rPr lang="ja-JP" altLang="en-US" sz="1600" dirty="0">
                <a:solidFill>
                  <a:prstClr val="black"/>
                </a:solidFill>
                <a:latin typeface="ＭＳ Ｐゴシック"/>
              </a:rPr>
              <a:t>支援</a:t>
            </a:r>
            <a:r>
              <a:rPr lang="ja-JP" altLang="ja-JP" sz="1600" dirty="0">
                <a:solidFill>
                  <a:prstClr val="black"/>
                </a:solidFill>
                <a:latin typeface="ＭＳ Ｐゴシック"/>
              </a:rPr>
              <a:t>加算（特定地域）　</a:t>
            </a:r>
            <a:r>
              <a:rPr lang="ja-JP" altLang="en-US" sz="1600" dirty="0">
                <a:solidFill>
                  <a:prstClr val="black"/>
                </a:solidFill>
                <a:latin typeface="ＭＳ Ｐゴシック"/>
              </a:rPr>
              <a:t>（退院時１回）</a:t>
            </a:r>
            <a:r>
              <a:rPr lang="ja-JP" altLang="ja-JP" sz="1600" dirty="0">
                <a:solidFill>
                  <a:prstClr val="black"/>
                </a:solidFill>
                <a:latin typeface="ＭＳ Ｐゴシック"/>
              </a:rPr>
              <a:t>　　　　　　　</a:t>
            </a:r>
          </a:p>
          <a:p>
            <a:pPr>
              <a:lnSpc>
                <a:spcPct val="150000"/>
              </a:lnSpc>
              <a:tabLst>
                <a:tab pos="2058988" algn="l"/>
              </a:tabLst>
            </a:pPr>
            <a:r>
              <a:rPr lang="ja-JP" altLang="en-US" sz="1600" dirty="0" smtClean="0">
                <a:solidFill>
                  <a:prstClr val="black"/>
                </a:solidFill>
                <a:latin typeface="ＭＳ Ｐゴシック"/>
              </a:rPr>
              <a:t>「Ａ３０８</a:t>
            </a:r>
            <a:r>
              <a:rPr lang="en-US" altLang="ja-JP" sz="1600" dirty="0" smtClean="0">
                <a:solidFill>
                  <a:prstClr val="black"/>
                </a:solidFill>
                <a:latin typeface="ＭＳ Ｐゴシック"/>
              </a:rPr>
              <a:t>-</a:t>
            </a:r>
            <a:r>
              <a:rPr lang="ja-JP" altLang="en-US" sz="1600" dirty="0" smtClean="0">
                <a:solidFill>
                  <a:prstClr val="black"/>
                </a:solidFill>
                <a:latin typeface="ＭＳ Ｐゴシック"/>
              </a:rPr>
              <a:t>３」</a:t>
            </a:r>
            <a:r>
              <a:rPr lang="ja-JP" altLang="en-US" sz="1600" dirty="0">
                <a:solidFill>
                  <a:prstClr val="black"/>
                </a:solidFill>
                <a:latin typeface="ＭＳ Ｐゴシック"/>
              </a:rPr>
              <a:t>注</a:t>
            </a:r>
            <a:r>
              <a:rPr lang="ja-JP" altLang="en-US" sz="1600" dirty="0" smtClean="0">
                <a:solidFill>
                  <a:prstClr val="black"/>
                </a:solidFill>
                <a:latin typeface="ＭＳ Ｐゴシック"/>
              </a:rPr>
              <a:t>２</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地域包括ケア病棟入院料１・入院医療管理料１</a:t>
            </a:r>
            <a:r>
              <a:rPr lang="ja-JP" altLang="ja-JP" sz="1600" dirty="0">
                <a:solidFill>
                  <a:prstClr val="black"/>
                </a:solidFill>
                <a:latin typeface="ＭＳ Ｐゴシック"/>
              </a:rPr>
              <a:t>（特定地域</a:t>
            </a:r>
            <a:r>
              <a:rPr lang="ja-JP" altLang="ja-JP" sz="1600" dirty="0" smtClean="0">
                <a:solidFill>
                  <a:prstClr val="black"/>
                </a:solidFill>
                <a:latin typeface="ＭＳ Ｐゴシック"/>
              </a:rPr>
              <a:t>）</a:t>
            </a:r>
            <a:endParaRPr lang="en-US" altLang="ja-JP" sz="1600" dirty="0" smtClean="0">
              <a:solidFill>
                <a:prstClr val="black"/>
              </a:solidFill>
              <a:latin typeface="ＭＳ Ｐゴシック"/>
            </a:endParaRPr>
          </a:p>
          <a:p>
            <a:pPr>
              <a:lnSpc>
                <a:spcPct val="150000"/>
              </a:lnSpc>
              <a:tabLst>
                <a:tab pos="2058988" algn="l"/>
              </a:tabLst>
            </a:pPr>
            <a:r>
              <a:rPr lang="ja-JP" altLang="en-US" sz="1600" dirty="0">
                <a:solidFill>
                  <a:prstClr val="black"/>
                </a:solidFill>
                <a:latin typeface="ＭＳ Ｐゴシック"/>
              </a:rPr>
              <a:t>「Ａ３０８</a:t>
            </a:r>
            <a:r>
              <a:rPr lang="en-US" altLang="ja-JP" sz="1600" dirty="0">
                <a:solidFill>
                  <a:prstClr val="black"/>
                </a:solidFill>
                <a:latin typeface="ＭＳ Ｐゴシック"/>
              </a:rPr>
              <a:t>-</a:t>
            </a:r>
            <a:r>
              <a:rPr lang="ja-JP" altLang="en-US" sz="1600" dirty="0">
                <a:solidFill>
                  <a:prstClr val="black"/>
                </a:solidFill>
                <a:latin typeface="ＭＳ Ｐゴシック"/>
              </a:rPr>
              <a:t>３」注</a:t>
            </a:r>
            <a:r>
              <a:rPr lang="ja-JP" altLang="en-US" sz="1600" dirty="0" smtClean="0">
                <a:solidFill>
                  <a:prstClr val="black"/>
                </a:solidFill>
                <a:latin typeface="ＭＳ Ｐゴシック"/>
              </a:rPr>
              <a:t>２</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地域</a:t>
            </a:r>
            <a:r>
              <a:rPr lang="ja-JP" altLang="en-US" sz="1600" dirty="0">
                <a:solidFill>
                  <a:prstClr val="black"/>
                </a:solidFill>
                <a:latin typeface="ＭＳ Ｐゴシック"/>
              </a:rPr>
              <a:t>包括ケア病棟</a:t>
            </a:r>
            <a:r>
              <a:rPr lang="ja-JP" altLang="en-US" sz="1600" dirty="0" smtClean="0">
                <a:solidFill>
                  <a:prstClr val="black"/>
                </a:solidFill>
                <a:latin typeface="ＭＳ Ｐゴシック"/>
              </a:rPr>
              <a:t>入院料２・</a:t>
            </a:r>
            <a:r>
              <a:rPr lang="ja-JP" altLang="en-US" sz="1600" dirty="0">
                <a:solidFill>
                  <a:prstClr val="black"/>
                </a:solidFill>
                <a:latin typeface="ＭＳ Ｐゴシック"/>
              </a:rPr>
              <a:t>入院医療</a:t>
            </a:r>
            <a:r>
              <a:rPr lang="ja-JP" altLang="en-US" sz="1600" dirty="0" smtClean="0">
                <a:solidFill>
                  <a:prstClr val="black"/>
                </a:solidFill>
                <a:latin typeface="ＭＳ Ｐゴシック"/>
              </a:rPr>
              <a:t>管理料２</a:t>
            </a:r>
            <a:r>
              <a:rPr lang="ja-JP" altLang="ja-JP" sz="1600" dirty="0">
                <a:solidFill>
                  <a:prstClr val="black"/>
                </a:solidFill>
                <a:latin typeface="ＭＳ Ｐゴシック"/>
              </a:rPr>
              <a:t>（特定地域</a:t>
            </a:r>
            <a:r>
              <a:rPr lang="ja-JP" altLang="ja-JP" sz="1600" dirty="0" smtClean="0">
                <a:solidFill>
                  <a:prstClr val="black"/>
                </a:solidFill>
                <a:latin typeface="ＭＳ Ｐゴシック"/>
              </a:rPr>
              <a:t>）</a:t>
            </a:r>
            <a:endParaRPr lang="en-US" altLang="ja-JP" sz="1600" dirty="0" smtClean="0">
              <a:solidFill>
                <a:prstClr val="black"/>
              </a:solidFill>
              <a:latin typeface="ＭＳ Ｐゴシック"/>
            </a:endParaRPr>
          </a:p>
          <a:p>
            <a:pPr>
              <a:lnSpc>
                <a:spcPct val="150000"/>
              </a:lnSpc>
              <a:tabLst>
                <a:tab pos="2058988" algn="l"/>
              </a:tabLst>
            </a:pPr>
            <a:r>
              <a:rPr lang="ja-JP" altLang="en-US" sz="1600" dirty="0" smtClean="0">
                <a:solidFill>
                  <a:prstClr val="black"/>
                </a:solidFill>
                <a:latin typeface="ＭＳ Ｐゴシック"/>
              </a:rPr>
              <a:t>「Ａ３１７」</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特定</a:t>
            </a:r>
            <a:r>
              <a:rPr lang="ja-JP" altLang="en-US" sz="1600" dirty="0">
                <a:solidFill>
                  <a:prstClr val="black"/>
                </a:solidFill>
                <a:latin typeface="ＭＳ Ｐゴシック"/>
              </a:rPr>
              <a:t>一般病棟入院料</a:t>
            </a:r>
            <a:r>
              <a:rPr lang="ja-JP" altLang="en-US" sz="1600" dirty="0" smtClean="0">
                <a:solidFill>
                  <a:prstClr val="black"/>
                </a:solidFill>
                <a:latin typeface="ＭＳ Ｐゴシック"/>
              </a:rPr>
              <a:t>１</a:t>
            </a:r>
            <a:endParaRPr lang="en-US" altLang="ja-JP" sz="1600" dirty="0">
              <a:solidFill>
                <a:prstClr val="black"/>
              </a:solidFill>
              <a:latin typeface="ＭＳ Ｐゴシック"/>
            </a:endParaRPr>
          </a:p>
          <a:p>
            <a:pPr>
              <a:lnSpc>
                <a:spcPct val="150000"/>
              </a:lnSpc>
              <a:tabLst>
                <a:tab pos="2058988" algn="l"/>
              </a:tabLst>
            </a:pPr>
            <a:r>
              <a:rPr lang="ja-JP" altLang="en-US" sz="1600" dirty="0">
                <a:solidFill>
                  <a:prstClr val="black"/>
                </a:solidFill>
                <a:latin typeface="ＭＳ Ｐゴシック"/>
              </a:rPr>
              <a:t>「Ａ３１７</a:t>
            </a:r>
            <a:r>
              <a:rPr lang="ja-JP" altLang="en-US" sz="1600" dirty="0" smtClean="0">
                <a:solidFill>
                  <a:prstClr val="black"/>
                </a:solidFill>
                <a:latin typeface="ＭＳ Ｐゴシック"/>
              </a:rPr>
              <a:t>」</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特定</a:t>
            </a:r>
            <a:r>
              <a:rPr lang="ja-JP" altLang="en-US" sz="1600" dirty="0">
                <a:solidFill>
                  <a:prstClr val="black"/>
                </a:solidFill>
                <a:latin typeface="ＭＳ Ｐゴシック"/>
              </a:rPr>
              <a:t>一般病棟入院料</a:t>
            </a:r>
            <a:r>
              <a:rPr lang="ja-JP" altLang="en-US" sz="1600" dirty="0" smtClean="0">
                <a:solidFill>
                  <a:prstClr val="black"/>
                </a:solidFill>
                <a:latin typeface="ＭＳ Ｐゴシック"/>
              </a:rPr>
              <a:t>２</a:t>
            </a:r>
            <a:endParaRPr lang="en-US" altLang="ja-JP" sz="1600" dirty="0">
              <a:solidFill>
                <a:prstClr val="black"/>
              </a:solidFill>
              <a:latin typeface="ＭＳ Ｐゴシック"/>
            </a:endParaRPr>
          </a:p>
          <a:p>
            <a:pPr>
              <a:lnSpc>
                <a:spcPct val="150000"/>
              </a:lnSpc>
              <a:tabLst>
                <a:tab pos="2058988" algn="l"/>
              </a:tabLst>
            </a:pPr>
            <a:r>
              <a:rPr lang="ja-JP" altLang="en-US" sz="1600" dirty="0">
                <a:solidFill>
                  <a:prstClr val="black"/>
                </a:solidFill>
                <a:latin typeface="ＭＳ Ｐゴシック"/>
              </a:rPr>
              <a:t>「Ａ３１７</a:t>
            </a:r>
            <a:r>
              <a:rPr lang="ja-JP" altLang="en-US" sz="1600" dirty="0" smtClean="0">
                <a:solidFill>
                  <a:prstClr val="black"/>
                </a:solidFill>
                <a:latin typeface="ＭＳ Ｐゴシック"/>
              </a:rPr>
              <a:t>」注７</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特定一般病棟入院料・地域包括ケア入院医療管理料１</a:t>
            </a:r>
            <a:endParaRPr lang="en-US" altLang="ja-JP" sz="1600" dirty="0" smtClean="0">
              <a:solidFill>
                <a:prstClr val="black"/>
              </a:solidFill>
              <a:latin typeface="ＭＳ Ｐゴシック"/>
            </a:endParaRPr>
          </a:p>
          <a:p>
            <a:pPr>
              <a:lnSpc>
                <a:spcPct val="150000"/>
              </a:lnSpc>
              <a:tabLst>
                <a:tab pos="2058988" algn="l"/>
              </a:tabLst>
            </a:pPr>
            <a:r>
              <a:rPr lang="ja-JP" altLang="en-US" sz="1600" dirty="0">
                <a:solidFill>
                  <a:prstClr val="black"/>
                </a:solidFill>
                <a:latin typeface="ＭＳ Ｐゴシック"/>
              </a:rPr>
              <a:t>「Ａ３１７」注</a:t>
            </a:r>
            <a:r>
              <a:rPr lang="ja-JP" altLang="en-US" sz="1600" dirty="0" smtClean="0">
                <a:solidFill>
                  <a:prstClr val="black"/>
                </a:solidFill>
                <a:latin typeface="ＭＳ Ｐゴシック"/>
              </a:rPr>
              <a:t>７</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特定</a:t>
            </a:r>
            <a:r>
              <a:rPr lang="ja-JP" altLang="en-US" sz="1600" dirty="0">
                <a:solidFill>
                  <a:prstClr val="black"/>
                </a:solidFill>
                <a:latin typeface="ＭＳ Ｐゴシック"/>
              </a:rPr>
              <a:t>一般病棟入院料・地域包括ケア入院医療</a:t>
            </a:r>
            <a:r>
              <a:rPr lang="ja-JP" altLang="en-US" sz="1600" dirty="0" smtClean="0">
                <a:solidFill>
                  <a:prstClr val="black"/>
                </a:solidFill>
                <a:latin typeface="ＭＳ Ｐゴシック"/>
              </a:rPr>
              <a:t>管理料２</a:t>
            </a:r>
            <a:endParaRPr lang="en-US" altLang="ja-JP" sz="1600" dirty="0" smtClean="0">
              <a:solidFill>
                <a:prstClr val="black"/>
              </a:solidFill>
              <a:latin typeface="ＭＳ Ｐゴシック"/>
            </a:endParaRPr>
          </a:p>
          <a:p>
            <a:pPr>
              <a:lnSpc>
                <a:spcPct val="150000"/>
              </a:lnSpc>
              <a:tabLst>
                <a:tab pos="2058988" algn="l"/>
              </a:tabLst>
            </a:pPr>
            <a:r>
              <a:rPr lang="ja-JP" altLang="en-US" sz="1600" dirty="0" smtClean="0">
                <a:solidFill>
                  <a:prstClr val="black"/>
                </a:solidFill>
                <a:latin typeface="ＭＳ Ｐゴシック"/>
              </a:rPr>
              <a:t>「Ｂ００１」の２４ 注４</a:t>
            </a:r>
            <a:r>
              <a:rPr lang="en-US" altLang="ja-JP" sz="1600" dirty="0" smtClean="0">
                <a:solidFill>
                  <a:prstClr val="black"/>
                </a:solidFill>
                <a:latin typeface="ＭＳ Ｐゴシック"/>
              </a:rPr>
              <a:t>	</a:t>
            </a:r>
            <a:r>
              <a:rPr lang="ja-JP" altLang="ja-JP" sz="1600" dirty="0" smtClean="0">
                <a:solidFill>
                  <a:prstClr val="black"/>
                </a:solidFill>
                <a:latin typeface="ＭＳ Ｐゴシック"/>
              </a:rPr>
              <a:t>外来</a:t>
            </a:r>
            <a:r>
              <a:rPr lang="ja-JP" altLang="ja-JP" sz="1600" dirty="0">
                <a:solidFill>
                  <a:prstClr val="black"/>
                </a:solidFill>
                <a:latin typeface="ＭＳ Ｐゴシック"/>
              </a:rPr>
              <a:t>緩和ケア管理料（特定</a:t>
            </a:r>
            <a:r>
              <a:rPr lang="ja-JP" altLang="ja-JP" sz="1600" dirty="0" smtClean="0">
                <a:solidFill>
                  <a:prstClr val="black"/>
                </a:solidFill>
                <a:latin typeface="ＭＳ Ｐゴシック"/>
              </a:rPr>
              <a:t>地域）</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　</a:t>
            </a:r>
            <a:endParaRPr lang="en-US" altLang="ja-JP" sz="1600" dirty="0" smtClean="0">
              <a:solidFill>
                <a:prstClr val="black"/>
              </a:solidFill>
              <a:latin typeface="ＭＳ Ｐゴシック"/>
            </a:endParaRPr>
          </a:p>
          <a:p>
            <a:pPr>
              <a:lnSpc>
                <a:spcPct val="150000"/>
              </a:lnSpc>
              <a:tabLst>
                <a:tab pos="2058988" algn="l"/>
              </a:tabLst>
            </a:pPr>
            <a:r>
              <a:rPr lang="ja-JP" altLang="en-US" sz="1600" dirty="0" smtClean="0">
                <a:solidFill>
                  <a:prstClr val="black"/>
                </a:solidFill>
                <a:latin typeface="ＭＳ Ｐゴシック"/>
              </a:rPr>
              <a:t>「</a:t>
            </a:r>
            <a:r>
              <a:rPr lang="ja-JP" altLang="en-US" sz="1600" dirty="0">
                <a:solidFill>
                  <a:prstClr val="black"/>
                </a:solidFill>
                <a:latin typeface="ＭＳ Ｐゴシック"/>
              </a:rPr>
              <a:t>Ｂ００１」の</a:t>
            </a:r>
            <a:r>
              <a:rPr lang="ja-JP" altLang="en-US" sz="1600" dirty="0" smtClean="0">
                <a:solidFill>
                  <a:prstClr val="black"/>
                </a:solidFill>
                <a:latin typeface="ＭＳ Ｐゴシック"/>
              </a:rPr>
              <a:t>２７ 注</a:t>
            </a:r>
            <a:r>
              <a:rPr lang="ja-JP" altLang="en-US" sz="1600" dirty="0">
                <a:solidFill>
                  <a:prstClr val="black"/>
                </a:solidFill>
                <a:latin typeface="ＭＳ Ｐゴシック"/>
              </a:rPr>
              <a:t>４ </a:t>
            </a:r>
            <a:r>
              <a:rPr lang="en-US" altLang="ja-JP" sz="1600" dirty="0" smtClean="0">
                <a:solidFill>
                  <a:prstClr val="black"/>
                </a:solidFill>
                <a:latin typeface="ＭＳ Ｐゴシック"/>
              </a:rPr>
              <a:t>	</a:t>
            </a:r>
            <a:r>
              <a:rPr lang="ja-JP" altLang="ja-JP" sz="1600" dirty="0" smtClean="0">
                <a:solidFill>
                  <a:prstClr val="black"/>
                </a:solidFill>
                <a:latin typeface="ＭＳ Ｐゴシック"/>
              </a:rPr>
              <a:t>糖尿病</a:t>
            </a:r>
            <a:r>
              <a:rPr lang="ja-JP" altLang="ja-JP" sz="1600" dirty="0">
                <a:solidFill>
                  <a:prstClr val="black"/>
                </a:solidFill>
                <a:latin typeface="ＭＳ Ｐゴシック"/>
              </a:rPr>
              <a:t>透析予防指導管理料（特定地域</a:t>
            </a:r>
            <a:r>
              <a:rPr lang="ja-JP" altLang="ja-JP" sz="1600" dirty="0" smtClean="0">
                <a:solidFill>
                  <a:prstClr val="black"/>
                </a:solidFill>
                <a:latin typeface="ＭＳ Ｐゴシック"/>
              </a:rPr>
              <a:t>）</a:t>
            </a:r>
            <a:endParaRPr lang="en-US" altLang="ja-JP" sz="1600" dirty="0">
              <a:solidFill>
                <a:prstClr val="black"/>
              </a:solidFill>
              <a:latin typeface="ＭＳ Ｐゴシック"/>
            </a:endParaRPr>
          </a:p>
        </p:txBody>
      </p:sp>
      <p:sp>
        <p:nvSpPr>
          <p:cNvPr id="2052" name="Rectangle 36"/>
          <p:cNvSpPr>
            <a:spLocks noChangeArrowheads="1"/>
          </p:cNvSpPr>
          <p:nvPr/>
        </p:nvSpPr>
        <p:spPr bwMode="auto">
          <a:xfrm>
            <a:off x="194414" y="832685"/>
            <a:ext cx="7860353" cy="4403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（１４）</a:t>
            </a:r>
            <a:r>
              <a:rPr lang="ja-JP" altLang="en-US" sz="2000" dirty="0">
                <a:solidFill>
                  <a:prstClr val="black"/>
                </a:solidFill>
              </a:rPr>
              <a:t>医療資源の少ない地域に配慮した評価と対象医療圏の</a:t>
            </a:r>
            <a:r>
              <a:rPr lang="ja-JP" altLang="en-US" sz="2000" dirty="0" smtClean="0">
                <a:solidFill>
                  <a:prstClr val="black"/>
                </a:solidFill>
              </a:rPr>
              <a:t>見直し②</a:t>
            </a:r>
            <a:endParaRPr lang="ja-JP" altLang="en-US" sz="2000" dirty="0">
              <a:solidFill>
                <a:prstClr val="black"/>
              </a:solidFill>
            </a:endParaRPr>
          </a:p>
        </p:txBody>
      </p:sp>
      <p:sp>
        <p:nvSpPr>
          <p:cNvPr id="14" name="Rectangle 2"/>
          <p:cNvSpPr>
            <a:spLocks noChangeArrowheads="1"/>
          </p:cNvSpPr>
          <p:nvPr/>
        </p:nvSpPr>
        <p:spPr bwMode="auto">
          <a:xfrm>
            <a:off x="194414" y="86176"/>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rPr>
              <a:t>４</a:t>
            </a:r>
            <a:r>
              <a:rPr lang="ja-JP" altLang="en-US" kern="0" dirty="0" smtClean="0">
                <a:solidFill>
                  <a:srgbClr val="000000"/>
                </a:solidFill>
              </a:rPr>
              <a:t>．</a:t>
            </a:r>
            <a:r>
              <a:rPr lang="ja-JP" altLang="en-US" kern="0" dirty="0">
                <a:solidFill>
                  <a:srgbClr val="000000"/>
                </a:solidFill>
                <a:latin typeface="Calibri"/>
                <a:ea typeface="ＭＳ Ｐゴシック"/>
              </a:rPr>
              <a:t>医療機能に応じた入院医療の</a:t>
            </a:r>
            <a:r>
              <a:rPr lang="ja-JP" altLang="en-US" kern="0" dirty="0" smtClean="0">
                <a:solidFill>
                  <a:srgbClr val="000000"/>
                </a:solidFill>
                <a:latin typeface="Calibri"/>
                <a:ea typeface="ＭＳ Ｐゴシック"/>
              </a:rPr>
              <a:t>評価</a:t>
            </a:r>
            <a:endParaRPr lang="ja-JP" altLang="en-US" kern="0" dirty="0">
              <a:solidFill>
                <a:srgbClr val="000000"/>
              </a:solidFill>
              <a:latin typeface="Calibri"/>
              <a:ea typeface="ＭＳ Ｐゴシック"/>
            </a:endParaRPr>
          </a:p>
        </p:txBody>
      </p:sp>
      <p:sp>
        <p:nvSpPr>
          <p:cNvPr id="10" name="スライド番号プレースホルダー 2"/>
          <p:cNvSpPr txBox="1">
            <a:spLocks/>
          </p:cNvSpPr>
          <p:nvPr/>
        </p:nvSpPr>
        <p:spPr>
          <a:xfrm>
            <a:off x="7682160" y="659246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182</a:t>
            </a:fld>
            <a:endParaRPr lang="ja-JP" altLang="en-US" dirty="0">
              <a:solidFill>
                <a:prstClr val="black"/>
              </a:solidFill>
            </a:endParaRPr>
          </a:p>
        </p:txBody>
      </p:sp>
      <p:sp>
        <p:nvSpPr>
          <p:cNvPr id="6" name="テキスト ボックス 5"/>
          <p:cNvSpPr txBox="1"/>
          <p:nvPr/>
        </p:nvSpPr>
        <p:spPr>
          <a:xfrm>
            <a:off x="7185248" y="1859828"/>
            <a:ext cx="234471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p93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p648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711</a:t>
            </a:r>
            <a:endParaRPr lang="en-US" altLang="ja-JP" sz="1100" dirty="0">
              <a:solidFill>
                <a:srgbClr val="002060"/>
              </a:solidFill>
              <a:latin typeface="ＭＳ Ｐゴシック" panose="020B0600070205080204" pitchFamily="50" charset="-128"/>
            </a:endParaRPr>
          </a:p>
        </p:txBody>
      </p:sp>
      <p:sp>
        <p:nvSpPr>
          <p:cNvPr id="7" name="テキスト ボックス 6"/>
          <p:cNvSpPr txBox="1"/>
          <p:nvPr/>
        </p:nvSpPr>
        <p:spPr>
          <a:xfrm>
            <a:off x="6828039" y="2205026"/>
            <a:ext cx="27019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p98-99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p649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715</a:t>
            </a:r>
          </a:p>
        </p:txBody>
      </p:sp>
      <p:sp>
        <p:nvSpPr>
          <p:cNvPr id="8" name="テキスト ボックス 7"/>
          <p:cNvSpPr txBox="1"/>
          <p:nvPr/>
        </p:nvSpPr>
        <p:spPr>
          <a:xfrm>
            <a:off x="6828039" y="2579064"/>
            <a:ext cx="27019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p100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p650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719</a:t>
            </a:r>
          </a:p>
        </p:txBody>
      </p:sp>
      <p:sp>
        <p:nvSpPr>
          <p:cNvPr id="9" name="テキスト ボックス 8"/>
          <p:cNvSpPr txBox="1"/>
          <p:nvPr/>
        </p:nvSpPr>
        <p:spPr>
          <a:xfrm>
            <a:off x="6828039" y="2989408"/>
            <a:ext cx="270192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p114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p652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725</a:t>
            </a:r>
          </a:p>
        </p:txBody>
      </p:sp>
      <p:sp>
        <p:nvSpPr>
          <p:cNvPr id="11" name="テキスト ボックス 10"/>
          <p:cNvSpPr txBox="1"/>
          <p:nvPr/>
        </p:nvSpPr>
        <p:spPr>
          <a:xfrm>
            <a:off x="7905328" y="3482812"/>
            <a:ext cx="14468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127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p146</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p658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740</a:t>
            </a:r>
          </a:p>
        </p:txBody>
      </p:sp>
      <p:sp>
        <p:nvSpPr>
          <p:cNvPr id="12" name="テキスト ボックス 11"/>
          <p:cNvSpPr txBox="1"/>
          <p:nvPr/>
        </p:nvSpPr>
        <p:spPr>
          <a:xfrm>
            <a:off x="7905328" y="4272332"/>
            <a:ext cx="1155700" cy="76944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132-133</a:t>
            </a:r>
          </a:p>
          <a:p>
            <a:pPr>
              <a:defRPr/>
            </a:pPr>
            <a:r>
              <a:rPr lang="ja-JP" altLang="en-US" sz="1100" dirty="0" smtClean="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153-154</a:t>
            </a:r>
          </a:p>
          <a:p>
            <a:pPr>
              <a:defRPr/>
            </a:pPr>
            <a:r>
              <a:rPr lang="ja-JP" altLang="en-US" sz="1100" dirty="0" smtClean="0">
                <a:solidFill>
                  <a:srgbClr val="002060"/>
                </a:solidFill>
                <a:latin typeface="ＭＳ Ｐゴシック" panose="020B0600070205080204" pitchFamily="50" charset="-128"/>
              </a:rPr>
              <a:t>施告</a:t>
            </a:r>
            <a:r>
              <a:rPr lang="ja-JP" altLang="en-US" sz="1100" dirty="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661-662</a:t>
            </a:r>
          </a:p>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748-749</a:t>
            </a:r>
          </a:p>
        </p:txBody>
      </p:sp>
      <p:sp>
        <p:nvSpPr>
          <p:cNvPr id="13" name="テキスト ボックス 12"/>
          <p:cNvSpPr txBox="1"/>
          <p:nvPr/>
        </p:nvSpPr>
        <p:spPr>
          <a:xfrm>
            <a:off x="6753200" y="5504963"/>
            <a:ext cx="277899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171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202-203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801</a:t>
            </a:r>
          </a:p>
        </p:txBody>
      </p:sp>
      <p:sp>
        <p:nvSpPr>
          <p:cNvPr id="15" name="テキスト ボックス 14"/>
          <p:cNvSpPr txBox="1"/>
          <p:nvPr/>
        </p:nvSpPr>
        <p:spPr>
          <a:xfrm>
            <a:off x="6433622" y="5883613"/>
            <a:ext cx="309634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172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203-204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802-803</a:t>
            </a:r>
          </a:p>
        </p:txBody>
      </p:sp>
    </p:spTree>
    <p:extLst>
      <p:ext uri="{BB962C8B-B14F-4D97-AF65-F5344CB8AC3E}">
        <p14:creationId xmlns:p14="http://schemas.microsoft.com/office/powerpoint/2010/main" val="391915785"/>
      </p:ext>
    </p:extLst>
  </p:cSld>
  <p:clrMapOvr>
    <a:masterClrMapping/>
  </p:clrMapOvr>
  <p:timing>
    <p:tnLst>
      <p:par>
        <p:cTn id="1" dur="indefinite" restart="never" nodeType="tmRoot"/>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表 10"/>
          <p:cNvGraphicFramePr>
            <a:graphicFrameLocks noGrp="1"/>
          </p:cNvGraphicFramePr>
          <p:nvPr>
            <p:extLst/>
          </p:nvPr>
        </p:nvGraphicFramePr>
        <p:xfrm>
          <a:off x="200481" y="459131"/>
          <a:ext cx="9433048" cy="6331569"/>
        </p:xfrm>
        <a:graphic>
          <a:graphicData uri="http://schemas.openxmlformats.org/drawingml/2006/table">
            <a:tbl>
              <a:tblPr firstRow="1" bandRow="1">
                <a:tableStyleId>{21E4AEA4-8DFA-4A89-87EB-49C32662AFE0}</a:tableStyleId>
              </a:tblPr>
              <a:tblGrid>
                <a:gridCol w="761113"/>
                <a:gridCol w="1181800"/>
                <a:gridCol w="7490135"/>
              </a:tblGrid>
              <a:tr h="176616">
                <a:tc>
                  <a:txBody>
                    <a:bodyPr/>
                    <a:lstStyle/>
                    <a:p>
                      <a:pPr algn="ctr" fontAlgn="ctr"/>
                      <a:r>
                        <a:rPr lang="ja-JP" altLang="en-US" sz="1150" u="none" strike="noStrike" dirty="0" smtClean="0">
                          <a:effectLst/>
                        </a:rPr>
                        <a:t>都道府県</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u="none" strike="noStrike" dirty="0" smtClean="0">
                          <a:effectLst/>
                        </a:rPr>
                        <a:t>二次医療圏</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ctr" fontAlgn="ctr"/>
                      <a:r>
                        <a:rPr lang="ja-JP" altLang="en-US" sz="1150" u="none" strike="noStrike" dirty="0" smtClean="0">
                          <a:effectLst/>
                        </a:rPr>
                        <a:t>市町村</a:t>
                      </a:r>
                      <a:endParaRPr lang="zh-CN" altLang="en-US" sz="1150" b="0" i="0" u="none" strike="noStrike" dirty="0">
                        <a:solidFill>
                          <a:srgbClr val="000000"/>
                        </a:solidFill>
                        <a:effectLst/>
                        <a:latin typeface="+mn-ea"/>
                        <a:ea typeface="+mn-ea"/>
                      </a:endParaRPr>
                    </a:p>
                  </a:txBody>
                  <a:tcPr marL="6700" marR="6700" marT="6700" marB="0" anchor="ctr"/>
                </a:tc>
              </a:tr>
              <a:tr h="176616">
                <a:tc rowSpan="5">
                  <a:txBody>
                    <a:bodyPr/>
                    <a:lstStyle/>
                    <a:p>
                      <a:pPr algn="l" fontAlgn="ctr"/>
                      <a:r>
                        <a:rPr lang="ja-JP" altLang="en-US" sz="1150" u="none" strike="noStrike" dirty="0">
                          <a:effectLst/>
                          <a:latin typeface="+mn-ea"/>
                          <a:ea typeface="+mn-ea"/>
                        </a:rPr>
                        <a:t>北海道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中空知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CN" altLang="en-US" sz="1150" u="none" strike="noStrike" dirty="0">
                          <a:effectLst/>
                          <a:latin typeface="ＭＳ Ｐゴシック" panose="020B0600070205080204" pitchFamily="50" charset="-128"/>
                          <a:ea typeface="ＭＳ Ｐゴシック" panose="020B0600070205080204" pitchFamily="50" charset="-128"/>
                        </a:rPr>
                        <a:t>芦別市、赤平市、滝川市、砂川市、歌志内市、奈井江町、上砂川町、浦臼町、新十津川町、雨竜町</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東胆振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苫小牧市、白老町、安平町、厚真町、</a:t>
                      </a:r>
                      <a:r>
                        <a:rPr lang="ja-JP" altLang="en-US" sz="1150" u="none" strike="noStrike" dirty="0" err="1">
                          <a:effectLst/>
                          <a:latin typeface="ＭＳ Ｐゴシック" panose="020B0600070205080204" pitchFamily="50" charset="-128"/>
                          <a:ea typeface="ＭＳ Ｐゴシック" panose="020B0600070205080204" pitchFamily="50" charset="-128"/>
                        </a:rPr>
                        <a:t>む</a:t>
                      </a:r>
                      <a:r>
                        <a:rPr lang="ja-JP" altLang="en-US" sz="1150" u="none" strike="noStrike" dirty="0">
                          <a:effectLst/>
                          <a:latin typeface="ＭＳ Ｐゴシック" panose="020B0600070205080204" pitchFamily="50" charset="-128"/>
                          <a:ea typeface="ＭＳ Ｐゴシック" panose="020B0600070205080204" pitchFamily="50" charset="-128"/>
                        </a:rPr>
                        <a:t>かわ町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北網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北見市、網走市、大空町、美幌町、津別町、斜里町、清里町、小清水町、訓子府町、置戸町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346989">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十勝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帯広市、音更町、士幌町、上士幌町、鹿追町、新得町、清水町、芽室町、中礼内村、更別村、大樹町、広尾町、幕別町、池田町、豊頃町、本別町、足寄町、陸別町、浦幌町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釧路</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釧路市、釧路町、厚岸町、浜中町、標茶町、弟子屈町、鶴居村、白糠町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2">
                  <a:txBody>
                    <a:bodyPr/>
                    <a:lstStyle/>
                    <a:p>
                      <a:pPr algn="l" fontAlgn="ctr"/>
                      <a:r>
                        <a:rPr lang="ja-JP" altLang="en-US" sz="1150" u="none" strike="noStrike" dirty="0">
                          <a:effectLst/>
                          <a:latin typeface="+mn-ea"/>
                          <a:ea typeface="+mn-ea"/>
                        </a:rPr>
                        <a:t>秋田県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大館・鹿角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大館市、鹿角市、小坂町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由利本荘・にかほ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由利本荘市、に</a:t>
                      </a:r>
                      <a:r>
                        <a:rPr lang="ja-JP" altLang="en-US" sz="1150" u="none" strike="noStrike" dirty="0" err="1">
                          <a:effectLst/>
                          <a:latin typeface="ＭＳ Ｐゴシック" panose="020B0600070205080204" pitchFamily="50" charset="-128"/>
                          <a:ea typeface="ＭＳ Ｐゴシック" panose="020B0600070205080204" pitchFamily="50" charset="-128"/>
                        </a:rPr>
                        <a:t>かほ</a:t>
                      </a:r>
                      <a:r>
                        <a:rPr lang="ja-JP" altLang="en-US" sz="1150" u="none" strike="noStrike" dirty="0">
                          <a:effectLst/>
                          <a:latin typeface="ＭＳ Ｐゴシック" panose="020B0600070205080204" pitchFamily="50" charset="-128"/>
                          <a:ea typeface="ＭＳ Ｐゴシック" panose="020B0600070205080204" pitchFamily="50" charset="-128"/>
                        </a:rPr>
                        <a:t>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2">
                  <a:txBody>
                    <a:bodyPr/>
                    <a:lstStyle/>
                    <a:p>
                      <a:pPr algn="l" fontAlgn="ctr"/>
                      <a:r>
                        <a:rPr lang="ja-JP" altLang="en-US" sz="1150" u="none" strike="noStrike" dirty="0">
                          <a:effectLst/>
                          <a:latin typeface="+mn-ea"/>
                          <a:ea typeface="+mn-ea"/>
                        </a:rPr>
                        <a:t>山形県   </a:t>
                      </a:r>
                    </a:p>
                    <a:p>
                      <a:pPr algn="l" fontAlgn="ctr"/>
                      <a:r>
                        <a:rPr lang="ja-JP" altLang="en-US" sz="1150" u="none" strike="noStrike" dirty="0" smtClean="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置賜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米沢市、長井市、南陽市、高畠町、川西町、小国町、白鷹町、飯豊町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200" b="0" i="0" u="none" strike="noStrike" dirty="0">
                        <a:solidFill>
                          <a:srgbClr val="000000"/>
                        </a:solidFill>
                        <a:effectLst/>
                        <a:latin typeface="+mn-ea"/>
                        <a:ea typeface="+mn-ea"/>
                      </a:endParaRPr>
                    </a:p>
                  </a:txBody>
                  <a:tcPr marL="6700" marR="6700" marT="670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l" fontAlgn="ctr"/>
                      <a:r>
                        <a:rPr lang="ja-JP" altLang="en-US" sz="1150" u="none" strike="noStrike" dirty="0">
                          <a:effectLst/>
                          <a:latin typeface="+mn-ea"/>
                          <a:ea typeface="+mn-ea"/>
                        </a:rPr>
                        <a:t>庄内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鶴岡市、酒田市、三川町、庄内町、遊佐町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346989">
                <a:tc>
                  <a:txBody>
                    <a:bodyPr/>
                    <a:lstStyle/>
                    <a:p>
                      <a:pPr algn="l" fontAlgn="ctr"/>
                      <a:r>
                        <a:rPr lang="ja-JP" altLang="en-US" sz="1150" u="none" strike="noStrike" dirty="0" smtClean="0">
                          <a:effectLst/>
                          <a:latin typeface="+mn-ea"/>
                          <a:ea typeface="+mn-ea"/>
                        </a:rPr>
                        <a:t>福島県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会津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CN" altLang="en-US" sz="1150" u="none" strike="noStrike" dirty="0">
                          <a:effectLst/>
                          <a:latin typeface="ＭＳ Ｐゴシック" panose="020B0600070205080204" pitchFamily="50" charset="-128"/>
                          <a:ea typeface="ＭＳ Ｐゴシック" panose="020B0600070205080204" pitchFamily="50" charset="-128"/>
                        </a:rPr>
                        <a:t>会津若松市、喜多方市、北塩原村、西会津町、磐梯町、猪苗代町、会津坂下町、湯川村、柳津町、三島町、金山町、昭和村、会津美里町</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a:effectLst/>
                          <a:latin typeface="+mn-ea"/>
                          <a:ea typeface="+mn-ea"/>
                        </a:rPr>
                        <a:t>東京都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島</a:t>
                      </a:r>
                      <a:r>
                        <a:rPr lang="ja-JP" altLang="en-US" sz="1150" u="none" strike="noStrike" dirty="0" err="1">
                          <a:effectLst/>
                          <a:latin typeface="+mn-ea"/>
                          <a:ea typeface="+mn-ea"/>
                        </a:rPr>
                        <a:t>しょ  </a:t>
                      </a:r>
                      <a:r>
                        <a:rPr lang="ja-JP" altLang="en-US" sz="1150" u="none" strike="noStrike" dirty="0">
                          <a:effectLst/>
                          <a:latin typeface="+mn-ea"/>
                          <a:ea typeface="+mn-ea"/>
                        </a:rPr>
                        <a:t>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大島町、利島村、新島村、神津島村、三宅村、御蔵島村、八丈町、青ヶ島村、小笠原村</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3">
                  <a:txBody>
                    <a:bodyPr/>
                    <a:lstStyle/>
                    <a:p>
                      <a:pPr algn="l" fontAlgn="ctr"/>
                      <a:r>
                        <a:rPr lang="ja-JP" altLang="en-US" sz="1150" u="none" strike="noStrike" dirty="0">
                          <a:effectLst/>
                          <a:latin typeface="+mn-ea"/>
                          <a:ea typeface="+mn-ea"/>
                        </a:rPr>
                        <a:t>新潟県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下越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村上市、新発田市、胎内市、関川村、粟島浦村、聖籠町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上越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上越市、妙高市、糸魚川市</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佐渡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佐渡市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346989">
                <a:tc>
                  <a:txBody>
                    <a:bodyPr/>
                    <a:lstStyle/>
                    <a:p>
                      <a:pPr algn="l" fontAlgn="ctr"/>
                      <a:r>
                        <a:rPr lang="ja-JP" altLang="en-US" sz="1150" u="none" strike="noStrike" dirty="0">
                          <a:effectLst/>
                          <a:latin typeface="+mn-ea"/>
                          <a:ea typeface="+mn-ea"/>
                        </a:rPr>
                        <a:t>長野県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飯伊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飯田市、下伊那郡</a:t>
                      </a:r>
                      <a:r>
                        <a:rPr lang="en-US" altLang="zh-TW" sz="1150" u="none" strike="noStrike" dirty="0">
                          <a:effectLst/>
                          <a:latin typeface="ＭＳ Ｐゴシック" panose="020B0600070205080204" pitchFamily="50" charset="-128"/>
                          <a:ea typeface="ＭＳ Ｐゴシック" panose="020B0600070205080204" pitchFamily="50" charset="-128"/>
                        </a:rPr>
                        <a:t>(</a:t>
                      </a:r>
                      <a:r>
                        <a:rPr lang="zh-TW" altLang="en-US" sz="1150" u="none" strike="noStrike" dirty="0">
                          <a:effectLst/>
                          <a:latin typeface="ＭＳ Ｐゴシック" panose="020B0600070205080204" pitchFamily="50" charset="-128"/>
                          <a:ea typeface="ＭＳ Ｐゴシック" panose="020B0600070205080204" pitchFamily="50" charset="-128"/>
                        </a:rPr>
                        <a:t>松川町、高森町阿南町、清内路村、阿智村、平谷村、根羽村、下條村、売木村、天龍村、泰阜村、喬木村、豊丘村、大鹿村</a:t>
                      </a:r>
                      <a:r>
                        <a:rPr lang="en-US" altLang="zh-TW" sz="1150" u="none" strike="noStrike" dirty="0">
                          <a:effectLst/>
                          <a:latin typeface="ＭＳ Ｐゴシック" panose="020B0600070205080204" pitchFamily="50" charset="-128"/>
                          <a:ea typeface="ＭＳ Ｐゴシック" panose="020B0600070205080204" pitchFamily="50" charset="-128"/>
                        </a:rPr>
                        <a:t>)</a:t>
                      </a:r>
                      <a:endParaRPr lang="en-US" altLang="zh-TW"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a:effectLst/>
                          <a:latin typeface="+mn-ea"/>
                          <a:ea typeface="+mn-ea"/>
                        </a:rPr>
                        <a:t>岐阜県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飛騨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高山市、飛騨市、下呂市、白川村</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a:effectLst/>
                          <a:latin typeface="+mn-ea"/>
                          <a:ea typeface="+mn-ea"/>
                        </a:rPr>
                        <a:t>和歌山県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田辺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田辺市、みなべ町、白浜町、上富田町、すさみ町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a:effectLst/>
                          <a:latin typeface="+mn-ea"/>
                          <a:ea typeface="+mn-ea"/>
                        </a:rPr>
                        <a:t>島根県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隠岐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海士町、西ノ島町、知夫村、隠岐の島町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a:effectLst/>
                          <a:latin typeface="+mn-ea"/>
                          <a:ea typeface="+mn-ea"/>
                        </a:rPr>
                        <a:t>岡山県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津山・英田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津山市、美作市、鏡野町、勝央町、奈義町、西粟倉村、久米南町、美咲町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a:effectLst/>
                          <a:latin typeface="+mn-ea"/>
                          <a:ea typeface="+mn-ea"/>
                        </a:rPr>
                        <a:t>香川県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小豆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小豆郡（土庄町、小豆島町）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a:effectLst/>
                          <a:latin typeface="+mn-ea"/>
                          <a:ea typeface="+mn-ea"/>
                        </a:rPr>
                        <a:t>高知県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幡多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宿毛市、土佐清水市、四万十市、大月町、三原村、黒潮町</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4">
                  <a:txBody>
                    <a:bodyPr/>
                    <a:lstStyle/>
                    <a:p>
                      <a:pPr algn="l" fontAlgn="ctr"/>
                      <a:r>
                        <a:rPr lang="ja-JP" altLang="en-US" sz="1150" u="none" strike="noStrike" dirty="0">
                          <a:effectLst/>
                          <a:latin typeface="+mn-ea"/>
                          <a:ea typeface="+mn-ea"/>
                        </a:rPr>
                        <a:t>長崎県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五島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五島市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上五島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新上五島町、小値賀町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壱岐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壱岐市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対馬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対馬市</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a:txBody>
                    <a:bodyPr/>
                    <a:lstStyle/>
                    <a:p>
                      <a:pPr algn="l" fontAlgn="ctr"/>
                      <a:r>
                        <a:rPr lang="ja-JP" altLang="en-US" sz="1150" u="none" strike="noStrike" dirty="0">
                          <a:effectLst/>
                          <a:latin typeface="+mn-ea"/>
                          <a:ea typeface="+mn-ea"/>
                        </a:rPr>
                        <a:t>熊本県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球磨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ＭＳ Ｐゴシック" panose="020B0600070205080204" pitchFamily="50" charset="-128"/>
                          <a:ea typeface="ＭＳ Ｐゴシック" panose="020B0600070205080204" pitchFamily="50" charset="-128"/>
                        </a:rPr>
                        <a:t>人吉市、錦町、あさぎり町、多良木町、湯前町、水上村、相良村、五木村、山江村、球磨村</a:t>
                      </a:r>
                      <a:endParaRPr lang="ja-JP"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2">
                  <a:txBody>
                    <a:bodyPr/>
                    <a:lstStyle/>
                    <a:p>
                      <a:pPr algn="l" fontAlgn="ctr"/>
                      <a:r>
                        <a:rPr lang="ja-JP" altLang="en-US" sz="1150" u="none" strike="noStrike" dirty="0">
                          <a:effectLst/>
                          <a:latin typeface="+mn-ea"/>
                          <a:ea typeface="+mn-ea"/>
                        </a:rPr>
                        <a:t>鹿児島県</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熊毛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西之表市、熊毛郡（中種子町、南種子町、屋久島町）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346989">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奄美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奄美市、大島郡（大和村、宇検村、瀬戸内町、籠郷町、喜界町、徳之島町、天城町、伊仙町、和泊町、知名町、与論町）</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rowSpan="2">
                  <a:txBody>
                    <a:bodyPr/>
                    <a:lstStyle/>
                    <a:p>
                      <a:pPr algn="l" fontAlgn="ctr"/>
                      <a:r>
                        <a:rPr lang="ja-JP" altLang="en-US" sz="1150" u="none" strike="noStrike" dirty="0">
                          <a:effectLst/>
                          <a:latin typeface="+mn-ea"/>
                          <a:ea typeface="+mn-ea"/>
                        </a:rPr>
                        <a:t>沖縄県   </a:t>
                      </a:r>
                      <a:endParaRPr lang="ja-JP" altLang="en-US" sz="1150" b="0" i="0" u="none" strike="noStrike" dirty="0">
                        <a:solidFill>
                          <a:srgbClr val="000000"/>
                        </a:solidFill>
                        <a:effectLst/>
                        <a:latin typeface="+mn-ea"/>
                        <a:ea typeface="+mn-ea"/>
                      </a:endParaRPr>
                    </a:p>
                  </a:txBody>
                  <a:tcPr marL="6700" marR="6700" marT="6700" marB="0"/>
                </a:tc>
                <a:tc>
                  <a:txBody>
                    <a:bodyPr/>
                    <a:lstStyle/>
                    <a:p>
                      <a:pPr algn="l" fontAlgn="ctr"/>
                      <a:r>
                        <a:rPr lang="ja-JP" altLang="en-US" sz="1150" u="none" strike="noStrike" dirty="0">
                          <a:effectLst/>
                          <a:latin typeface="+mn-ea"/>
                          <a:ea typeface="+mn-ea"/>
                        </a:rPr>
                        <a:t>宮古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TW" altLang="en-US" sz="1150" u="none" strike="noStrike" dirty="0">
                          <a:effectLst/>
                          <a:latin typeface="ＭＳ Ｐゴシック" panose="020B0600070205080204" pitchFamily="50" charset="-128"/>
                          <a:ea typeface="ＭＳ Ｐゴシック" panose="020B0600070205080204" pitchFamily="50" charset="-128"/>
                        </a:rPr>
                        <a:t>宮古島市、多良間村</a:t>
                      </a:r>
                      <a:endParaRPr lang="zh-TW"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r h="176616">
                <a:tc vMerge="1">
                  <a:txBody>
                    <a:bodyPr/>
                    <a:lstStyle/>
                    <a:p>
                      <a:pPr algn="l" fontAlgn="ctr"/>
                      <a:endParaRPr lang="ja-JP" altLang="en-US" sz="1000" b="0" i="0" u="none" strike="noStrike" dirty="0">
                        <a:solidFill>
                          <a:srgbClr val="000000"/>
                        </a:solidFill>
                        <a:effectLst/>
                        <a:latin typeface="+mn-ea"/>
                        <a:ea typeface="+mn-ea"/>
                      </a:endParaRPr>
                    </a:p>
                  </a:txBody>
                  <a:tcPr marL="6700" marR="6700" marT="6700" marB="0" anchor="ctr"/>
                </a:tc>
                <a:tc>
                  <a:txBody>
                    <a:bodyPr/>
                    <a:lstStyle/>
                    <a:p>
                      <a:pPr algn="l" fontAlgn="ctr"/>
                      <a:r>
                        <a:rPr lang="ja-JP" altLang="en-US" sz="1150" u="none" strike="noStrike" dirty="0">
                          <a:effectLst/>
                          <a:latin typeface="+mn-ea"/>
                          <a:ea typeface="+mn-ea"/>
                        </a:rPr>
                        <a:t>八重山      </a:t>
                      </a:r>
                      <a:endParaRPr lang="ja-JP" altLang="en-US" sz="1150" b="0" i="0" u="none" strike="noStrike" dirty="0">
                        <a:solidFill>
                          <a:srgbClr val="000000"/>
                        </a:solidFill>
                        <a:effectLst/>
                        <a:latin typeface="+mn-ea"/>
                        <a:ea typeface="+mn-ea"/>
                      </a:endParaRPr>
                    </a:p>
                  </a:txBody>
                  <a:tcPr marL="6700" marR="6700" marT="6700" marB="0" anchor="ctr"/>
                </a:tc>
                <a:tc>
                  <a:txBody>
                    <a:bodyPr/>
                    <a:lstStyle/>
                    <a:p>
                      <a:pPr algn="l" fontAlgn="ctr"/>
                      <a:r>
                        <a:rPr lang="zh-CN" altLang="en-US" sz="1150" u="none" strike="noStrike" dirty="0">
                          <a:effectLst/>
                          <a:latin typeface="ＭＳ Ｐゴシック" panose="020B0600070205080204" pitchFamily="50" charset="-128"/>
                          <a:ea typeface="ＭＳ Ｐゴシック" panose="020B0600070205080204" pitchFamily="50" charset="-128"/>
                        </a:rPr>
                        <a:t>石垣市、竹富町、与那国町</a:t>
                      </a:r>
                      <a:endParaRPr lang="zh-CN" altLang="en-US" sz="115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6700" marR="6700" marT="6700" marB="0" anchor="ctr"/>
                </a:tc>
              </a:tr>
            </a:tbl>
          </a:graphicData>
        </a:graphic>
      </p:graphicFrame>
      <p:sp>
        <p:nvSpPr>
          <p:cNvPr id="2" name="タイトル 1"/>
          <p:cNvSpPr>
            <a:spLocks noGrp="1"/>
          </p:cNvSpPr>
          <p:nvPr>
            <p:ph type="title"/>
          </p:nvPr>
        </p:nvSpPr>
        <p:spPr>
          <a:xfrm>
            <a:off x="523986" y="96658"/>
            <a:ext cx="9020709" cy="390240"/>
          </a:xfrm>
        </p:spPr>
        <p:txBody>
          <a:bodyPr>
            <a:noAutofit/>
          </a:bodyPr>
          <a:lstStyle/>
          <a:p>
            <a:pPr algn="ctr"/>
            <a:r>
              <a:rPr lang="ja-JP" altLang="en-US" sz="2200" u="sng" dirty="0"/>
              <a:t>改定前の</a:t>
            </a:r>
            <a:r>
              <a:rPr lang="ja-JP" altLang="en-US" sz="2200" u="sng" dirty="0" smtClean="0"/>
              <a:t>特定地域</a:t>
            </a:r>
            <a:endParaRPr kumimoji="1" lang="ja-JP" altLang="en-US" sz="1400" u="sng" dirty="0"/>
          </a:p>
        </p:txBody>
      </p:sp>
      <p:sp>
        <p:nvSpPr>
          <p:cNvPr id="5" name="スライド番号プレースホルダー 2"/>
          <p:cNvSpPr txBox="1">
            <a:spLocks/>
          </p:cNvSpPr>
          <p:nvPr/>
        </p:nvSpPr>
        <p:spPr>
          <a:xfrm>
            <a:off x="7682160" y="659246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183</a:t>
            </a:fld>
            <a:endParaRPr lang="ja-JP" altLang="en-US" dirty="0">
              <a:solidFill>
                <a:prstClr val="black"/>
              </a:solidFill>
            </a:endParaRPr>
          </a:p>
        </p:txBody>
      </p:sp>
      <p:sp>
        <p:nvSpPr>
          <p:cNvPr id="3" name="正方形/長方形 2"/>
          <p:cNvSpPr/>
          <p:nvPr/>
        </p:nvSpPr>
        <p:spPr>
          <a:xfrm>
            <a:off x="6393160" y="17038"/>
            <a:ext cx="3240361" cy="461665"/>
          </a:xfrm>
          <a:prstGeom prst="rect">
            <a:avLst/>
          </a:prstGeom>
        </p:spPr>
        <p:txBody>
          <a:bodyPr wrap="square">
            <a:spAutoFit/>
          </a:bodyPr>
          <a:lstStyle/>
          <a:p>
            <a:r>
              <a:rPr lang="en-US" altLang="ja-JP" sz="1200" dirty="0" smtClean="0">
                <a:solidFill>
                  <a:prstClr val="black"/>
                </a:solidFill>
                <a:latin typeface="ＭＳ Ｐゴシック"/>
              </a:rPr>
              <a:t>※</a:t>
            </a:r>
            <a:r>
              <a:rPr lang="ja-JP" altLang="en-US" sz="1200" dirty="0" smtClean="0">
                <a:solidFill>
                  <a:prstClr val="black"/>
                </a:solidFill>
                <a:latin typeface="ＭＳ Ｐゴシック"/>
              </a:rPr>
              <a:t>　従前</a:t>
            </a:r>
            <a:r>
              <a:rPr lang="ja-JP" altLang="en-US" sz="1200" dirty="0">
                <a:solidFill>
                  <a:prstClr val="black"/>
                </a:solidFill>
                <a:latin typeface="ＭＳ Ｐゴシック"/>
              </a:rPr>
              <a:t>の医療圏において届出を行って</a:t>
            </a:r>
            <a:r>
              <a:rPr lang="ja-JP" altLang="en-US" sz="1200" dirty="0" smtClean="0">
                <a:solidFill>
                  <a:prstClr val="black"/>
                </a:solidFill>
                <a:latin typeface="ＭＳ Ｐゴシック"/>
              </a:rPr>
              <a:t>いる</a:t>
            </a:r>
            <a:endParaRPr lang="en-US" altLang="ja-JP" sz="1200" dirty="0" smtClean="0">
              <a:solidFill>
                <a:prstClr val="black"/>
              </a:solidFill>
              <a:latin typeface="ＭＳ Ｐゴシック"/>
            </a:endParaRPr>
          </a:p>
          <a:p>
            <a:r>
              <a:rPr lang="en-US" altLang="ja-JP" sz="1200" dirty="0">
                <a:solidFill>
                  <a:prstClr val="black"/>
                </a:solidFill>
                <a:latin typeface="ＭＳ Ｐゴシック"/>
              </a:rPr>
              <a:t> </a:t>
            </a:r>
            <a:r>
              <a:rPr lang="en-US" altLang="ja-JP" sz="1200" dirty="0" smtClean="0">
                <a:solidFill>
                  <a:prstClr val="black"/>
                </a:solidFill>
                <a:latin typeface="ＭＳ Ｐゴシック"/>
              </a:rPr>
              <a:t>  </a:t>
            </a:r>
            <a:r>
              <a:rPr lang="ja-JP" altLang="en-US" sz="1200" dirty="0" smtClean="0">
                <a:solidFill>
                  <a:prstClr val="black"/>
                </a:solidFill>
                <a:latin typeface="ＭＳ Ｐゴシック"/>
              </a:rPr>
              <a:t>医療</a:t>
            </a:r>
            <a:r>
              <a:rPr lang="ja-JP" altLang="en-US" sz="1200" dirty="0">
                <a:solidFill>
                  <a:prstClr val="black"/>
                </a:solidFill>
                <a:latin typeface="ＭＳ Ｐゴシック"/>
              </a:rPr>
              <a:t>機関は平成</a:t>
            </a:r>
            <a:r>
              <a:rPr lang="en-US" altLang="ja-JP" sz="1200" dirty="0">
                <a:solidFill>
                  <a:prstClr val="black"/>
                </a:solidFill>
                <a:latin typeface="ＭＳ Ｐゴシック"/>
              </a:rPr>
              <a:t>30</a:t>
            </a:r>
            <a:r>
              <a:rPr lang="ja-JP" altLang="en-US" sz="1200" dirty="0">
                <a:solidFill>
                  <a:prstClr val="black"/>
                </a:solidFill>
                <a:latin typeface="ＭＳ Ｐゴシック"/>
              </a:rPr>
              <a:t>年</a:t>
            </a:r>
            <a:r>
              <a:rPr lang="en-US" altLang="ja-JP" sz="1200" dirty="0">
                <a:solidFill>
                  <a:prstClr val="black"/>
                </a:solidFill>
                <a:latin typeface="ＭＳ Ｐゴシック"/>
              </a:rPr>
              <a:t>3</a:t>
            </a:r>
            <a:r>
              <a:rPr lang="ja-JP" altLang="en-US" sz="1200" dirty="0">
                <a:solidFill>
                  <a:prstClr val="black"/>
                </a:solidFill>
                <a:latin typeface="ＭＳ Ｐゴシック"/>
              </a:rPr>
              <a:t>月</a:t>
            </a:r>
            <a:r>
              <a:rPr lang="en-US" altLang="ja-JP" sz="1200" dirty="0">
                <a:solidFill>
                  <a:prstClr val="black"/>
                </a:solidFill>
                <a:latin typeface="ＭＳ Ｐゴシック"/>
              </a:rPr>
              <a:t>31</a:t>
            </a:r>
            <a:r>
              <a:rPr lang="ja-JP" altLang="en-US" sz="1200" dirty="0">
                <a:solidFill>
                  <a:prstClr val="black"/>
                </a:solidFill>
                <a:latin typeface="ＭＳ Ｐゴシック"/>
              </a:rPr>
              <a:t>日まで</a:t>
            </a:r>
            <a:r>
              <a:rPr lang="ja-JP" altLang="en-US" sz="1200" dirty="0" smtClean="0">
                <a:solidFill>
                  <a:prstClr val="black"/>
                </a:solidFill>
                <a:latin typeface="ＭＳ Ｐゴシック"/>
              </a:rPr>
              <a:t>活用</a:t>
            </a:r>
            <a:r>
              <a:rPr lang="ja-JP" altLang="en-US" sz="1200" dirty="0">
                <a:solidFill>
                  <a:prstClr val="black"/>
                </a:solidFill>
                <a:latin typeface="ＭＳ Ｐゴシック"/>
              </a:rPr>
              <a:t>可</a:t>
            </a:r>
          </a:p>
        </p:txBody>
      </p:sp>
    </p:spTree>
    <p:extLst>
      <p:ext uri="{BB962C8B-B14F-4D97-AF65-F5344CB8AC3E}">
        <p14:creationId xmlns:p14="http://schemas.microsoft.com/office/powerpoint/2010/main" val="1340267543"/>
      </p:ext>
    </p:extLst>
  </p:cSld>
  <p:clrMapOvr>
    <a:masterClrMapping/>
  </p:clrMapOvr>
  <p:timing>
    <p:tnLst>
      <p:par>
        <p:cT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37"/>
          <p:cNvSpPr>
            <a:spLocks noChangeArrowheads="1"/>
          </p:cNvSpPr>
          <p:nvPr/>
        </p:nvSpPr>
        <p:spPr bwMode="auto">
          <a:xfrm>
            <a:off x="162141" y="980728"/>
            <a:ext cx="9507360" cy="2376264"/>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endParaRPr lang="en-US" altLang="ja-JP" sz="500" b="1" dirty="0">
              <a:solidFill>
                <a:srgbClr val="0070C0"/>
              </a:solidFill>
            </a:endParaRPr>
          </a:p>
          <a:p>
            <a:pPr marL="285750" indent="-285750">
              <a:buFont typeface="Wingdings" panose="05000000000000000000" pitchFamily="2" charset="2"/>
              <a:buChar char="Ø"/>
              <a:defRPr/>
            </a:pPr>
            <a:r>
              <a:rPr lang="ja-JP" altLang="en-US" sz="2000" dirty="0" smtClean="0">
                <a:solidFill>
                  <a:prstClr val="black"/>
                </a:solidFill>
                <a:latin typeface="ＭＳ Ｐゴシック" panose="020B0600070205080204" pitchFamily="50" charset="-128"/>
              </a:rPr>
              <a:t>　</a:t>
            </a:r>
            <a:r>
              <a:rPr lang="ja-JP" altLang="en-US" dirty="0" smtClean="0">
                <a:solidFill>
                  <a:prstClr val="black"/>
                </a:solidFill>
                <a:latin typeface="ＭＳ Ｐゴシック" panose="020B0600070205080204" pitchFamily="50" charset="-128"/>
              </a:rPr>
              <a:t>一類感染症の治療法は未知な部分が大きいことから、一類感染症患者</a:t>
            </a:r>
            <a:r>
              <a:rPr lang="ja-JP" altLang="en-US" dirty="0">
                <a:solidFill>
                  <a:prstClr val="black"/>
                </a:solidFill>
                <a:latin typeface="ＭＳ Ｐゴシック" panose="020B0600070205080204" pitchFamily="50" charset="-128"/>
              </a:rPr>
              <a:t>入院医療</a:t>
            </a:r>
            <a:r>
              <a:rPr lang="ja-JP" altLang="en-US" dirty="0" smtClean="0">
                <a:solidFill>
                  <a:prstClr val="black"/>
                </a:solidFill>
                <a:latin typeface="ＭＳ Ｐゴシック" panose="020B0600070205080204" pitchFamily="50" charset="-128"/>
              </a:rPr>
              <a:t>管理料の</a:t>
            </a:r>
            <a:r>
              <a:rPr lang="ja-JP" altLang="en-US" u="sng" dirty="0" smtClean="0">
                <a:solidFill>
                  <a:prstClr val="black"/>
                </a:solidFill>
                <a:latin typeface="ＭＳ Ｐゴシック" panose="020B0600070205080204" pitchFamily="50" charset="-128"/>
              </a:rPr>
              <a:t>包括から検査、点滴注射、中心静脈注射を除外</a:t>
            </a:r>
            <a:r>
              <a:rPr lang="ja-JP" altLang="en-US" dirty="0" smtClean="0">
                <a:solidFill>
                  <a:prstClr val="black"/>
                </a:solidFill>
                <a:latin typeface="ＭＳ Ｐゴシック" panose="020B0600070205080204" pitchFamily="50" charset="-128"/>
              </a:rPr>
              <a:t>するとともに、疾患や患者によって治療や隔離期間が異なることから、感染症法に規定する入院措置中の期間は算定可能とする</a:t>
            </a:r>
            <a:endParaRPr lang="en-US" altLang="ja-JP" dirty="0">
              <a:solidFill>
                <a:prstClr val="black"/>
              </a:solidFill>
              <a:latin typeface="ＭＳ Ｐゴシック" panose="020B0600070205080204" pitchFamily="50" charset="-128"/>
            </a:endParaRPr>
          </a:p>
        </p:txBody>
      </p:sp>
      <p:sp>
        <p:nvSpPr>
          <p:cNvPr id="19" name="Rectangle 36"/>
          <p:cNvSpPr>
            <a:spLocks noChangeArrowheads="1"/>
          </p:cNvSpPr>
          <p:nvPr/>
        </p:nvSpPr>
        <p:spPr bwMode="auto">
          <a:xfrm>
            <a:off x="162141" y="713936"/>
            <a:ext cx="5619456" cy="37425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（１５）一類感染症患者入院医療管理料の見直し</a:t>
            </a:r>
            <a:endParaRPr lang="ja-JP" altLang="en-US" sz="2000" dirty="0">
              <a:solidFill>
                <a:prstClr val="black"/>
              </a:solidFill>
            </a:endParaRPr>
          </a:p>
        </p:txBody>
      </p:sp>
      <p:sp>
        <p:nvSpPr>
          <p:cNvPr id="16"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3000" kern="0" dirty="0" smtClean="0">
                <a:solidFill>
                  <a:srgbClr val="000000"/>
                </a:solidFill>
                <a:latin typeface="Calibri"/>
                <a:ea typeface="ＭＳ Ｐゴシック"/>
              </a:rPr>
              <a:t>４．</a:t>
            </a:r>
            <a:r>
              <a:rPr lang="ja-JP" altLang="en-US" sz="3000" kern="0" dirty="0">
                <a:solidFill>
                  <a:srgbClr val="000000"/>
                </a:solidFill>
                <a:latin typeface="Calibri"/>
                <a:ea typeface="ＭＳ Ｐゴシック"/>
              </a:rPr>
              <a:t>医療機能に応じた入院医療の</a:t>
            </a:r>
            <a:r>
              <a:rPr lang="ja-JP" altLang="en-US" sz="3000" kern="0" dirty="0" smtClean="0">
                <a:solidFill>
                  <a:srgbClr val="000000"/>
                </a:solidFill>
                <a:latin typeface="Calibri"/>
                <a:ea typeface="ＭＳ Ｐゴシック"/>
              </a:rPr>
              <a:t>評価</a:t>
            </a:r>
            <a:endParaRPr lang="ja-JP" altLang="en-US" sz="3000" kern="0" dirty="0">
              <a:solidFill>
                <a:srgbClr val="000000"/>
              </a:solidFill>
              <a:latin typeface="Calibri"/>
              <a:ea typeface="ＭＳ Ｐゴシック"/>
            </a:endParaRPr>
          </a:p>
        </p:txBody>
      </p:sp>
      <p:graphicFrame>
        <p:nvGraphicFramePr>
          <p:cNvPr id="5" name="表 4"/>
          <p:cNvGraphicFramePr>
            <a:graphicFrameLocks noGrp="1"/>
          </p:cNvGraphicFramePr>
          <p:nvPr>
            <p:extLst/>
          </p:nvPr>
        </p:nvGraphicFramePr>
        <p:xfrm>
          <a:off x="416501" y="2049098"/>
          <a:ext cx="4310110" cy="995680"/>
        </p:xfrm>
        <a:graphic>
          <a:graphicData uri="http://schemas.openxmlformats.org/drawingml/2006/table">
            <a:tbl>
              <a:tblPr firstRow="1" bandRow="1">
                <a:tableStyleId>{5C22544A-7EE6-4342-B048-85BDC9FD1C3A}</a:tableStyleId>
              </a:tblPr>
              <a:tblGrid>
                <a:gridCol w="4310110"/>
              </a:tblGrid>
              <a:tr h="263310">
                <a:tc>
                  <a:txBody>
                    <a:bodyPr/>
                    <a:lstStyle/>
                    <a:p>
                      <a:pPr algn="ctr">
                        <a:lnSpc>
                          <a:spcPts val="1600"/>
                        </a:lnSpc>
                      </a:pPr>
                      <a:r>
                        <a:rPr kumimoji="1" lang="ja-JP" altLang="en-US" sz="1600" dirty="0" smtClean="0"/>
                        <a:t>現行</a:t>
                      </a:r>
                      <a:endParaRPr kumimoji="1" lang="ja-JP" altLang="en-US" sz="1600" dirty="0"/>
                    </a:p>
                  </a:txBody>
                  <a:tcPr/>
                </a:tc>
              </a:tr>
              <a:tr h="672794">
                <a:tc>
                  <a:txBody>
                    <a:bodyPr/>
                    <a:lstStyle/>
                    <a:p>
                      <a:pPr>
                        <a:lnSpc>
                          <a:spcPts val="1600"/>
                        </a:lnSpc>
                      </a:pPr>
                      <a:r>
                        <a:rPr kumimoji="1" lang="en-US" altLang="ja-JP" sz="1600" dirty="0" smtClean="0"/>
                        <a:t>【</a:t>
                      </a:r>
                      <a:r>
                        <a:rPr kumimoji="1" lang="ja-JP" altLang="en-US" sz="1600" dirty="0" smtClean="0"/>
                        <a:t>一類感染症患者入院医療管理料</a:t>
                      </a:r>
                      <a:r>
                        <a:rPr kumimoji="1" lang="en-US" altLang="ja-JP" sz="1600" dirty="0" smtClean="0"/>
                        <a:t>】</a:t>
                      </a:r>
                      <a:r>
                        <a:rPr kumimoji="1" lang="ja-JP" altLang="en-US" sz="1400" dirty="0" smtClean="0"/>
                        <a:t>（１日につき）</a:t>
                      </a:r>
                      <a:endParaRPr kumimoji="1" lang="en-US" altLang="ja-JP" sz="1400" dirty="0" smtClean="0"/>
                    </a:p>
                    <a:p>
                      <a:pPr>
                        <a:lnSpc>
                          <a:spcPts val="1600"/>
                        </a:lnSpc>
                      </a:pPr>
                      <a:r>
                        <a:rPr kumimoji="1" lang="ja-JP" altLang="en-US" sz="1600" dirty="0" smtClean="0"/>
                        <a:t>１　７日以内の期間：</a:t>
                      </a:r>
                      <a:r>
                        <a:rPr kumimoji="1" lang="en-US" altLang="ja-JP" sz="1600" dirty="0" smtClean="0"/>
                        <a:t>9,046</a:t>
                      </a:r>
                      <a:r>
                        <a:rPr kumimoji="1" lang="ja-JP" altLang="en-US" sz="1600" dirty="0" smtClean="0"/>
                        <a:t>点</a:t>
                      </a:r>
                      <a:endParaRPr kumimoji="1" lang="en-US" altLang="ja-JP" sz="1600" dirty="0" smtClean="0"/>
                    </a:p>
                    <a:p>
                      <a:pPr>
                        <a:lnSpc>
                          <a:spcPts val="1600"/>
                        </a:lnSpc>
                      </a:pPr>
                      <a:r>
                        <a:rPr kumimoji="1" lang="ja-JP" altLang="en-US" sz="1600" dirty="0" smtClean="0"/>
                        <a:t>２　８日以上１４日以内の期間：</a:t>
                      </a:r>
                      <a:r>
                        <a:rPr kumimoji="1" lang="en-US" altLang="ja-JP" sz="1600" dirty="0" smtClean="0"/>
                        <a:t>7,826</a:t>
                      </a:r>
                      <a:r>
                        <a:rPr kumimoji="1" lang="ja-JP" altLang="en-US" sz="1600" dirty="0" smtClean="0"/>
                        <a:t>点</a:t>
                      </a:r>
                      <a:endParaRPr kumimoji="1" lang="ja-JP" altLang="en-US" sz="1600" dirty="0"/>
                    </a:p>
                  </a:txBody>
                  <a:tcPr/>
                </a:tc>
              </a:tr>
            </a:tbl>
          </a:graphicData>
        </a:graphic>
      </p:graphicFrame>
      <p:graphicFrame>
        <p:nvGraphicFramePr>
          <p:cNvPr id="6" name="表 5"/>
          <p:cNvGraphicFramePr>
            <a:graphicFrameLocks noGrp="1"/>
          </p:cNvGraphicFramePr>
          <p:nvPr>
            <p:extLst/>
          </p:nvPr>
        </p:nvGraphicFramePr>
        <p:xfrm>
          <a:off x="5097052" y="2071393"/>
          <a:ext cx="4456483" cy="995680"/>
        </p:xfrm>
        <a:graphic>
          <a:graphicData uri="http://schemas.openxmlformats.org/drawingml/2006/table">
            <a:tbl>
              <a:tblPr firstRow="1" bandRow="1">
                <a:tableStyleId>{21E4AEA4-8DFA-4A89-87EB-49C32662AFE0}</a:tableStyleId>
              </a:tblPr>
              <a:tblGrid>
                <a:gridCol w="4456483"/>
              </a:tblGrid>
              <a:tr h="261293">
                <a:tc>
                  <a:txBody>
                    <a:bodyPr/>
                    <a:lstStyle/>
                    <a:p>
                      <a:pPr algn="ctr">
                        <a:lnSpc>
                          <a:spcPts val="1600"/>
                        </a:lnSpc>
                      </a:pPr>
                      <a:r>
                        <a:rPr kumimoji="1" lang="ja-JP" altLang="en-US" sz="1600" dirty="0" smtClean="0"/>
                        <a:t>改正</a:t>
                      </a:r>
                      <a:endParaRPr kumimoji="1" lang="ja-JP" altLang="en-US" sz="1600" dirty="0"/>
                    </a:p>
                  </a:txBody>
                  <a:tcPr/>
                </a:tc>
              </a:tr>
              <a:tr h="674811">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一類感染症患者入院医療管理料</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（１日につき）</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１　</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１４日以内の期間</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9,046</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２　</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１５日以上の期間</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7,826</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点</a:t>
                      </a:r>
                    </a:p>
                  </a:txBody>
                  <a:tcPr/>
                </a:tc>
              </a:tr>
            </a:tbl>
          </a:graphicData>
        </a:graphic>
      </p:graphicFrame>
      <p:sp>
        <p:nvSpPr>
          <p:cNvPr id="17" name="右矢印 16"/>
          <p:cNvSpPr/>
          <p:nvPr/>
        </p:nvSpPr>
        <p:spPr>
          <a:xfrm>
            <a:off x="4841822" y="2153504"/>
            <a:ext cx="189212" cy="926651"/>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0" name="Rectangle 37"/>
          <p:cNvSpPr>
            <a:spLocks noChangeArrowheads="1"/>
          </p:cNvSpPr>
          <p:nvPr/>
        </p:nvSpPr>
        <p:spPr bwMode="auto">
          <a:xfrm>
            <a:off x="147489" y="3789042"/>
            <a:ext cx="9507360" cy="2677771"/>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endParaRPr lang="en-US" altLang="ja-JP" sz="500" b="1" dirty="0">
              <a:solidFill>
                <a:srgbClr val="0070C0"/>
              </a:solidFill>
            </a:endParaRPr>
          </a:p>
          <a:p>
            <a:pPr marL="285750" indent="-285750">
              <a:buFont typeface="Wingdings" panose="05000000000000000000" pitchFamily="2" charset="2"/>
              <a:buChar char="Ø"/>
              <a:defRPr/>
            </a:pPr>
            <a:r>
              <a:rPr lang="ja-JP" altLang="en-US" sz="2000" dirty="0" smtClean="0">
                <a:solidFill>
                  <a:prstClr val="black"/>
                </a:solidFill>
                <a:latin typeface="ＭＳ Ｐゴシック" panose="020B0600070205080204" pitchFamily="50" charset="-128"/>
              </a:rPr>
              <a:t>　</a:t>
            </a:r>
            <a:r>
              <a:rPr lang="ja-JP" altLang="en-US" dirty="0">
                <a:solidFill>
                  <a:prstClr val="black"/>
                </a:solidFill>
                <a:latin typeface="ＭＳ Ｐゴシック" panose="020B0600070205080204" pitchFamily="50" charset="-128"/>
              </a:rPr>
              <a:t>結核</a:t>
            </a:r>
            <a:r>
              <a:rPr lang="ja-JP" altLang="en-US" dirty="0" smtClean="0">
                <a:solidFill>
                  <a:prstClr val="black"/>
                </a:solidFill>
                <a:latin typeface="ＭＳ Ｐゴシック" panose="020B0600070205080204" pitchFamily="50" charset="-128"/>
              </a:rPr>
              <a:t>病棟</a:t>
            </a:r>
            <a:r>
              <a:rPr lang="ja-JP" altLang="en-US" dirty="0">
                <a:solidFill>
                  <a:prstClr val="black"/>
                </a:solidFill>
                <a:latin typeface="ＭＳ Ｐゴシック" panose="020B0600070205080204" pitchFamily="50" charset="-128"/>
              </a:rPr>
              <a:t>入院基本料</a:t>
            </a:r>
            <a:r>
              <a:rPr lang="ja-JP" altLang="en-US" dirty="0" smtClean="0">
                <a:solidFill>
                  <a:prstClr val="black"/>
                </a:solidFill>
                <a:latin typeface="ＭＳ Ｐゴシック" panose="020B0600070205080204" pitchFamily="50" charset="-128"/>
              </a:rPr>
              <a:t>を</a:t>
            </a:r>
            <a:r>
              <a:rPr lang="ja-JP" altLang="en-US" dirty="0">
                <a:solidFill>
                  <a:prstClr val="black"/>
                </a:solidFill>
                <a:latin typeface="ＭＳ Ｐゴシック" panose="020B0600070205080204" pitchFamily="50" charset="-128"/>
              </a:rPr>
              <a:t>算定</a:t>
            </a:r>
            <a:r>
              <a:rPr lang="ja-JP" altLang="en-US" dirty="0" smtClean="0">
                <a:solidFill>
                  <a:prstClr val="black"/>
                </a:solidFill>
                <a:latin typeface="ＭＳ Ｐゴシック" panose="020B0600070205080204" pitchFamily="50" charset="-128"/>
              </a:rPr>
              <a:t>する病棟における標準的な治療期間を踏まえ、早期退院を</a:t>
            </a:r>
            <a:r>
              <a:rPr lang="ja-JP" altLang="en-US" dirty="0">
                <a:solidFill>
                  <a:prstClr val="black"/>
                </a:solidFill>
                <a:latin typeface="ＭＳ Ｐゴシック" panose="020B0600070205080204" pitchFamily="50" charset="-128"/>
              </a:rPr>
              <a:t>促す</a:t>
            </a:r>
            <a:r>
              <a:rPr lang="ja-JP" altLang="en-US" dirty="0" smtClean="0">
                <a:solidFill>
                  <a:prstClr val="black"/>
                </a:solidFill>
                <a:latin typeface="ＭＳ Ｐゴシック" panose="020B0600070205080204" pitchFamily="50" charset="-128"/>
              </a:rPr>
              <a:t>よう</a:t>
            </a:r>
            <a:r>
              <a:rPr lang="ja-JP" altLang="en-US" dirty="0">
                <a:solidFill>
                  <a:prstClr val="black"/>
                </a:solidFill>
                <a:latin typeface="ＭＳ Ｐゴシック" panose="020B0600070205080204" pitchFamily="50" charset="-128"/>
              </a:rPr>
              <a:t>入院初期</a:t>
            </a:r>
            <a:r>
              <a:rPr lang="ja-JP" altLang="en-US" dirty="0" smtClean="0">
                <a:solidFill>
                  <a:prstClr val="black"/>
                </a:solidFill>
                <a:latin typeface="ＭＳ Ｐゴシック" panose="020B0600070205080204" pitchFamily="50" charset="-128"/>
              </a:rPr>
              <a:t>加算の評価を見直す</a:t>
            </a:r>
            <a:endParaRPr lang="en-US" altLang="ja-JP"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800" dirty="0">
              <a:solidFill>
                <a:prstClr val="black"/>
              </a:solidFill>
              <a:latin typeface="ＭＳ Ｐゴシック" panose="020B0600070205080204" pitchFamily="50" charset="-128"/>
            </a:endParaRPr>
          </a:p>
        </p:txBody>
      </p:sp>
      <p:sp>
        <p:nvSpPr>
          <p:cNvPr id="11" name="テキスト ボックス 10"/>
          <p:cNvSpPr txBox="1"/>
          <p:nvPr/>
        </p:nvSpPr>
        <p:spPr>
          <a:xfrm>
            <a:off x="5228829" y="3045658"/>
            <a:ext cx="4536504" cy="307777"/>
          </a:xfrm>
          <a:prstGeom prst="rect">
            <a:avLst/>
          </a:prstGeom>
          <a:noFill/>
        </p:spPr>
        <p:txBody>
          <a:bodyPr wrap="square" rtlCol="0">
            <a:spAutoFit/>
          </a:bodyPr>
          <a:lstStyle/>
          <a:p>
            <a:r>
              <a:rPr lang="ja-JP" altLang="en-US" sz="1200" dirty="0" smtClean="0">
                <a:solidFill>
                  <a:prstClr val="black"/>
                </a:solidFill>
                <a:latin typeface="ＭＳ Ｐゴシック"/>
              </a:rPr>
              <a:t>感染症法第</a:t>
            </a:r>
            <a:r>
              <a:rPr lang="en-US" altLang="ja-JP" sz="1200" dirty="0" smtClean="0">
                <a:solidFill>
                  <a:prstClr val="black"/>
                </a:solidFill>
                <a:latin typeface="ＭＳ Ｐゴシック"/>
              </a:rPr>
              <a:t>19</a:t>
            </a:r>
            <a:r>
              <a:rPr lang="ja-JP" altLang="en-US" sz="1200" dirty="0" smtClean="0">
                <a:solidFill>
                  <a:prstClr val="black"/>
                </a:solidFill>
                <a:latin typeface="ＭＳ Ｐゴシック"/>
              </a:rPr>
              <a:t>条・</a:t>
            </a:r>
            <a:r>
              <a:rPr lang="en-US" altLang="ja-JP" sz="1200" dirty="0" smtClean="0">
                <a:solidFill>
                  <a:prstClr val="black"/>
                </a:solidFill>
                <a:latin typeface="ＭＳ Ｐゴシック"/>
              </a:rPr>
              <a:t>20</a:t>
            </a:r>
            <a:r>
              <a:rPr lang="ja-JP" altLang="en-US" sz="1200" dirty="0" smtClean="0">
                <a:solidFill>
                  <a:prstClr val="black"/>
                </a:solidFill>
                <a:latin typeface="ＭＳ Ｐゴシック"/>
              </a:rPr>
              <a:t>条に基づく入院期間を超えた場合は算定しない</a:t>
            </a:r>
            <a:r>
              <a:rPr lang="ja-JP" altLang="en-US" sz="1400" dirty="0">
                <a:solidFill>
                  <a:prstClr val="black"/>
                </a:solidFill>
                <a:latin typeface="ＭＳ Ｐゴシック"/>
              </a:rPr>
              <a:t>　</a:t>
            </a:r>
            <a:endParaRPr lang="en-US" altLang="ja-JP" sz="1400" dirty="0" smtClean="0">
              <a:solidFill>
                <a:prstClr val="black"/>
              </a:solidFill>
              <a:latin typeface="ＭＳ Ｐゴシック"/>
            </a:endParaRPr>
          </a:p>
        </p:txBody>
      </p:sp>
      <p:graphicFrame>
        <p:nvGraphicFramePr>
          <p:cNvPr id="12" name="表 11"/>
          <p:cNvGraphicFramePr>
            <a:graphicFrameLocks noGrp="1"/>
          </p:cNvGraphicFramePr>
          <p:nvPr>
            <p:extLst/>
          </p:nvPr>
        </p:nvGraphicFramePr>
        <p:xfrm>
          <a:off x="272488" y="4581128"/>
          <a:ext cx="4434262" cy="1605280"/>
        </p:xfrm>
        <a:graphic>
          <a:graphicData uri="http://schemas.openxmlformats.org/drawingml/2006/table">
            <a:tbl>
              <a:tblPr firstRow="1" bandRow="1">
                <a:tableStyleId>{5C22544A-7EE6-4342-B048-85BDC9FD1C3A}</a:tableStyleId>
              </a:tblPr>
              <a:tblGrid>
                <a:gridCol w="4434262"/>
              </a:tblGrid>
              <a:tr h="263310">
                <a:tc>
                  <a:txBody>
                    <a:bodyPr/>
                    <a:lstStyle/>
                    <a:p>
                      <a:pPr algn="ctr">
                        <a:lnSpc>
                          <a:spcPts val="1600"/>
                        </a:lnSpc>
                      </a:pPr>
                      <a:r>
                        <a:rPr kumimoji="1" lang="ja-JP" altLang="en-US" sz="1600" dirty="0" smtClean="0"/>
                        <a:t>現行</a:t>
                      </a:r>
                      <a:endParaRPr kumimoji="1" lang="ja-JP" altLang="en-US" sz="1600" dirty="0"/>
                    </a:p>
                  </a:txBody>
                  <a:tcPr/>
                </a:tc>
              </a:tr>
              <a:tr h="672794">
                <a:tc>
                  <a:txBody>
                    <a:bodyPr/>
                    <a:lstStyle/>
                    <a:p>
                      <a:pPr>
                        <a:lnSpc>
                          <a:spcPts val="1600"/>
                        </a:lnSpc>
                      </a:pPr>
                      <a:r>
                        <a:rPr kumimoji="1" lang="en-US" altLang="ja-JP" sz="1600" dirty="0" smtClean="0">
                          <a:latin typeface="+mn-ea"/>
                          <a:ea typeface="+mn-ea"/>
                        </a:rPr>
                        <a:t>【</a:t>
                      </a:r>
                      <a:r>
                        <a:rPr kumimoji="1" lang="ja-JP" altLang="en-US" sz="1600" dirty="0" smtClean="0">
                          <a:latin typeface="+mn-ea"/>
                          <a:ea typeface="+mn-ea"/>
                        </a:rPr>
                        <a:t>結核病棟入院基本料　入院初期加算</a:t>
                      </a:r>
                      <a:r>
                        <a:rPr kumimoji="1" lang="en-US" altLang="ja-JP" sz="1600" dirty="0" smtClean="0">
                          <a:latin typeface="+mn-ea"/>
                          <a:ea typeface="+mn-ea"/>
                        </a:rPr>
                        <a:t>】</a:t>
                      </a:r>
                    </a:p>
                    <a:p>
                      <a:pPr>
                        <a:lnSpc>
                          <a:spcPts val="1600"/>
                        </a:lnSpc>
                      </a:pPr>
                      <a:r>
                        <a:rPr kumimoji="1" lang="ja-JP" altLang="en-US" sz="1600" dirty="0" smtClean="0">
                          <a:latin typeface="+mn-ea"/>
                          <a:ea typeface="+mn-ea"/>
                        </a:rPr>
                        <a:t>　入院患者の入院期間に応じ、以下に掲げる点数をそれぞれ１日につき所定点数に加算する</a:t>
                      </a:r>
                      <a:endParaRPr kumimoji="1" lang="en-US" altLang="ja-JP" sz="1600" dirty="0" smtClean="0">
                        <a:latin typeface="+mn-ea"/>
                        <a:ea typeface="+mn-ea"/>
                      </a:endParaRPr>
                    </a:p>
                    <a:p>
                      <a:pPr>
                        <a:lnSpc>
                          <a:spcPts val="1600"/>
                        </a:lnSpc>
                      </a:pPr>
                      <a:r>
                        <a:rPr kumimoji="1" lang="ja-JP" altLang="en-US" sz="1600" dirty="0" smtClean="0">
                          <a:latin typeface="+mn-ea"/>
                          <a:ea typeface="+mn-ea"/>
                        </a:rPr>
                        <a:t>イ　１４日以内の期間：４００点</a:t>
                      </a:r>
                      <a:endParaRPr kumimoji="1" lang="en-US" altLang="ja-JP" sz="1600" dirty="0" smtClean="0">
                        <a:latin typeface="+mn-ea"/>
                        <a:ea typeface="+mn-ea"/>
                      </a:endParaRPr>
                    </a:p>
                    <a:p>
                      <a:pPr>
                        <a:lnSpc>
                          <a:spcPts val="1600"/>
                        </a:lnSpc>
                      </a:pPr>
                      <a:r>
                        <a:rPr kumimoji="1" lang="ja-JP" altLang="en-US" sz="1600" dirty="0" smtClean="0">
                          <a:latin typeface="+mn-ea"/>
                          <a:ea typeface="+mn-ea"/>
                        </a:rPr>
                        <a:t>ロ　１５日以上３０日以内の期間：３００点</a:t>
                      </a:r>
                      <a:endParaRPr kumimoji="1" lang="en-US" altLang="ja-JP" sz="1600" dirty="0" smtClean="0">
                        <a:latin typeface="+mn-ea"/>
                        <a:ea typeface="+mn-ea"/>
                      </a:endParaRPr>
                    </a:p>
                    <a:p>
                      <a:pPr>
                        <a:lnSpc>
                          <a:spcPts val="1600"/>
                        </a:lnSpc>
                      </a:pPr>
                      <a:r>
                        <a:rPr kumimoji="1" lang="ja-JP" altLang="en-US" sz="1600" dirty="0" smtClean="0">
                          <a:latin typeface="+mn-ea"/>
                          <a:ea typeface="+mn-ea"/>
                        </a:rPr>
                        <a:t>ハ　３１日以上９０日以内の期間：１００点　</a:t>
                      </a:r>
                      <a:endParaRPr kumimoji="1" lang="ja-JP" altLang="en-US" sz="1600" dirty="0">
                        <a:latin typeface="+mn-ea"/>
                        <a:ea typeface="+mn-ea"/>
                      </a:endParaRPr>
                    </a:p>
                  </a:txBody>
                  <a:tcPr/>
                </a:tc>
              </a:tr>
            </a:tbl>
          </a:graphicData>
        </a:graphic>
      </p:graphicFrame>
      <p:graphicFrame>
        <p:nvGraphicFramePr>
          <p:cNvPr id="13" name="表 12"/>
          <p:cNvGraphicFramePr>
            <a:graphicFrameLocks noGrp="1"/>
          </p:cNvGraphicFramePr>
          <p:nvPr>
            <p:extLst/>
          </p:nvPr>
        </p:nvGraphicFramePr>
        <p:xfrm>
          <a:off x="5198395" y="4581128"/>
          <a:ext cx="4456483" cy="1808480"/>
        </p:xfrm>
        <a:graphic>
          <a:graphicData uri="http://schemas.openxmlformats.org/drawingml/2006/table">
            <a:tbl>
              <a:tblPr firstRow="1" bandRow="1">
                <a:tableStyleId>{21E4AEA4-8DFA-4A89-87EB-49C32662AFE0}</a:tableStyleId>
              </a:tblPr>
              <a:tblGrid>
                <a:gridCol w="4456483"/>
              </a:tblGrid>
              <a:tr h="216024">
                <a:tc>
                  <a:txBody>
                    <a:bodyPr/>
                    <a:lstStyle/>
                    <a:p>
                      <a:pPr algn="ctr">
                        <a:lnSpc>
                          <a:spcPts val="1600"/>
                        </a:lnSpc>
                      </a:pPr>
                      <a:r>
                        <a:rPr kumimoji="1" lang="ja-JP" altLang="en-US" sz="1600" dirty="0" smtClean="0"/>
                        <a:t>改正</a:t>
                      </a:r>
                      <a:endParaRPr kumimoji="1" lang="ja-JP" altLang="en-US" sz="1600" dirty="0"/>
                    </a:p>
                  </a:txBody>
                  <a:tcPr/>
                </a:tc>
              </a:tr>
              <a:tr h="674811">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結核病棟入院基本料　入院初期加算</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入院患者の入院期間に応じ、以下に掲げる点数をそれぞれ１日につき所定点数に加算する</a:t>
                      </a:r>
                      <a:endPar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イ　１４日以内の期間：４００点</a:t>
                      </a:r>
                      <a:endPar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ロ　１５日以上３０日以内の期間：３００点</a:t>
                      </a:r>
                      <a:endPar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ＭＳ Ｐゴシック"/>
                          <a:ea typeface="+mn-ea"/>
                          <a:cs typeface="+mn-cs"/>
                        </a:rPr>
                        <a:t>ハ　３１日以上６０日以内の期間：</a:t>
                      </a:r>
                      <a:r>
                        <a:rPr kumimoji="1" lang="ja-JP" altLang="en-US" sz="1600" b="1" i="0" u="sng" strike="noStrike" kern="1200" cap="none" spc="0" normalizeH="0" baseline="0" noProof="0" dirty="0" smtClean="0">
                          <a:ln>
                            <a:noFill/>
                          </a:ln>
                          <a:solidFill>
                            <a:srgbClr val="FF0000"/>
                          </a:solidFill>
                          <a:effectLst/>
                          <a:uLnTx/>
                          <a:uFillTx/>
                          <a:latin typeface="ＭＳ Ｐゴシック"/>
                          <a:ea typeface="+mn-ea"/>
                          <a:cs typeface="+mn-cs"/>
                        </a:rPr>
                        <a:t>２００点</a:t>
                      </a:r>
                      <a:r>
                        <a:rPr kumimoji="1" lang="ja-JP" altLang="en-US" sz="1600" b="1" i="0" u="none" strike="noStrike" kern="1200" cap="none" spc="0" normalizeH="0" baseline="0" noProof="0" dirty="0" smtClean="0">
                          <a:ln>
                            <a:noFill/>
                          </a:ln>
                          <a:solidFill>
                            <a:srgbClr val="FF0000"/>
                          </a:solidFill>
                          <a:effectLst/>
                          <a:uLnTx/>
                          <a:uFillTx/>
                          <a:latin typeface="ＭＳ Ｐゴシック"/>
                          <a:ea typeface="+mn-ea"/>
                          <a:cs typeface="+mn-cs"/>
                        </a:rPr>
                        <a:t>（新）</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ニ　６１日以上９０日以内の期間：１００点</a:t>
                      </a:r>
                    </a:p>
                  </a:txBody>
                  <a:tcPr/>
                </a:tc>
              </a:tr>
            </a:tbl>
          </a:graphicData>
        </a:graphic>
      </p:graphicFrame>
      <p:sp>
        <p:nvSpPr>
          <p:cNvPr id="14" name="右矢印 13"/>
          <p:cNvSpPr/>
          <p:nvPr/>
        </p:nvSpPr>
        <p:spPr>
          <a:xfrm>
            <a:off x="4841822" y="4941302"/>
            <a:ext cx="224972" cy="926651"/>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184</a:t>
            </a:fld>
            <a:endParaRPr lang="ja-JP" altLang="en-US" dirty="0">
              <a:solidFill>
                <a:prstClr val="black"/>
              </a:solidFill>
            </a:endParaRPr>
          </a:p>
        </p:txBody>
      </p:sp>
      <p:sp>
        <p:nvSpPr>
          <p:cNvPr id="20" name="テキスト ボックス 19"/>
          <p:cNvSpPr txBox="1"/>
          <p:nvPr/>
        </p:nvSpPr>
        <p:spPr>
          <a:xfrm>
            <a:off x="5906349" y="726527"/>
            <a:ext cx="142291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123-124</a:t>
            </a:r>
            <a:r>
              <a:rPr lang="ja-JP" altLang="en-US" sz="1100" dirty="0" smtClean="0">
                <a:solidFill>
                  <a:srgbClr val="002060"/>
                </a:solidFill>
                <a:latin typeface="ＭＳ Ｐゴシック" panose="020B0600070205080204" pitchFamily="50" charset="-128"/>
              </a:rPr>
              <a:t>　留</a:t>
            </a:r>
            <a:r>
              <a:rPr lang="en-US" altLang="ja-JP" sz="1100" dirty="0" smtClean="0">
                <a:solidFill>
                  <a:srgbClr val="002060"/>
                </a:solidFill>
                <a:latin typeface="ＭＳ Ｐゴシック" panose="020B0600070205080204" pitchFamily="50" charset="-128"/>
              </a:rPr>
              <a:t>p140</a:t>
            </a:r>
            <a:endParaRPr lang="ja-JP" altLang="en-US" sz="1100" dirty="0">
              <a:solidFill>
                <a:srgbClr val="002060"/>
              </a:solidFill>
              <a:latin typeface="ＭＳ Ｐゴシック" panose="020B0600070205080204" pitchFamily="50" charset="-128"/>
            </a:endParaRPr>
          </a:p>
        </p:txBody>
      </p:sp>
      <p:sp>
        <p:nvSpPr>
          <p:cNvPr id="21" name="テキスト ボックス 20"/>
          <p:cNvSpPr txBox="1"/>
          <p:nvPr/>
        </p:nvSpPr>
        <p:spPr>
          <a:xfrm>
            <a:off x="7977336" y="3516317"/>
            <a:ext cx="109490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28</a:t>
            </a:r>
            <a:r>
              <a:rPr lang="ja-JP" altLang="en-US" sz="1100" dirty="0" smtClean="0">
                <a:solidFill>
                  <a:srgbClr val="002060"/>
                </a:solidFill>
                <a:latin typeface="ＭＳ Ｐゴシック" panose="020B0600070205080204" pitchFamily="50" charset="-128"/>
              </a:rPr>
              <a:t>　留</a:t>
            </a:r>
            <a:r>
              <a:rPr lang="en-US" altLang="ja-JP" sz="1100" dirty="0" smtClean="0">
                <a:solidFill>
                  <a:srgbClr val="002060"/>
                </a:solidFill>
                <a:latin typeface="ＭＳ Ｐゴシック" panose="020B0600070205080204" pitchFamily="50" charset="-128"/>
              </a:rPr>
              <a:t>p56</a:t>
            </a:r>
          </a:p>
        </p:txBody>
      </p:sp>
      <p:sp>
        <p:nvSpPr>
          <p:cNvPr id="9" name="Rectangle 36"/>
          <p:cNvSpPr>
            <a:spLocks noChangeArrowheads="1"/>
          </p:cNvSpPr>
          <p:nvPr/>
        </p:nvSpPr>
        <p:spPr bwMode="auto">
          <a:xfrm>
            <a:off x="147460" y="3516317"/>
            <a:ext cx="7691804" cy="37425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（１６）</a:t>
            </a:r>
            <a:r>
              <a:rPr lang="ja-JP" altLang="en-US" sz="2000" dirty="0">
                <a:solidFill>
                  <a:prstClr val="black"/>
                </a:solidFill>
              </a:rPr>
              <a:t>結核</a:t>
            </a:r>
            <a:r>
              <a:rPr lang="ja-JP" altLang="en-US" sz="2000" dirty="0" smtClean="0">
                <a:solidFill>
                  <a:prstClr val="black"/>
                </a:solidFill>
              </a:rPr>
              <a:t>病棟入院基本料における入院初期加算の見直し</a:t>
            </a:r>
            <a:endParaRPr lang="ja-JP" altLang="en-US" sz="2000" dirty="0">
              <a:solidFill>
                <a:prstClr val="black"/>
              </a:solidFill>
            </a:endParaRPr>
          </a:p>
        </p:txBody>
      </p:sp>
    </p:spTree>
    <p:extLst>
      <p:ext uri="{BB962C8B-B14F-4D97-AF65-F5344CB8AC3E}">
        <p14:creationId xmlns:p14="http://schemas.microsoft.com/office/powerpoint/2010/main" val="245006025"/>
      </p:ext>
    </p:extLst>
  </p:cSld>
  <p:clrMapOvr>
    <a:masterClrMapping/>
  </p:clrMapOvr>
  <p:timing>
    <p:tnLst>
      <p:par>
        <p:cT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197644" y="3860617"/>
            <a:ext cx="9507360" cy="2940361"/>
          </a:xfrm>
          <a:prstGeom prst="rect">
            <a:avLst/>
          </a:prstGeom>
          <a:solidFill>
            <a:srgbClr val="FFFFAF">
              <a:alpha val="49804"/>
            </a:srgbClr>
          </a:solidFill>
          <a:ln w="9525">
            <a:solidFill>
              <a:schemeClr val="tx1"/>
            </a:solidFill>
            <a:miter lim="800000"/>
            <a:headEnd/>
            <a:tailEnd/>
          </a:ln>
        </p:spPr>
        <p:txBody>
          <a:bodyPr/>
          <a:lstStyle/>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marL="342900" indent="-342900">
              <a:buFont typeface="Wingdings" panose="05000000000000000000" pitchFamily="2" charset="2"/>
              <a:buChar char="Ø"/>
            </a:pPr>
            <a:r>
              <a:rPr lang="ja-JP" altLang="en-US" sz="2000" dirty="0" smtClean="0">
                <a:solidFill>
                  <a:prstClr val="black"/>
                </a:solidFill>
              </a:rPr>
              <a:t>　高い在宅復帰機能を有する有床診療所に対する評価を充実する。</a:t>
            </a:r>
            <a:endParaRPr lang="en-US" altLang="ja-JP" sz="2000" dirty="0" smtClean="0">
              <a:solidFill>
                <a:prstClr val="black"/>
              </a:solidFill>
            </a:endParaRPr>
          </a:p>
          <a:p>
            <a:pPr marL="179388" indent="-179388"/>
            <a:r>
              <a:rPr lang="ja-JP" altLang="en-US" sz="2000" dirty="0" smtClean="0">
                <a:solidFill>
                  <a:srgbClr val="0070C0"/>
                </a:solidFill>
              </a:rPr>
              <a:t>（</a:t>
            </a:r>
            <a:r>
              <a:rPr lang="ja-JP" altLang="ja-JP" sz="2000" dirty="0" smtClean="0">
                <a:solidFill>
                  <a:srgbClr val="0070C0"/>
                </a:solidFill>
              </a:rPr>
              <a:t>新</a:t>
            </a:r>
            <a:r>
              <a:rPr lang="ja-JP" altLang="en-US" sz="2000" dirty="0" smtClean="0">
                <a:solidFill>
                  <a:srgbClr val="0070C0"/>
                </a:solidFill>
              </a:rPr>
              <a:t>）</a:t>
            </a:r>
            <a:r>
              <a:rPr lang="ja-JP" altLang="ja-JP" sz="2000" dirty="0">
                <a:solidFill>
                  <a:srgbClr val="0070C0"/>
                </a:solidFill>
              </a:rPr>
              <a:t>　　</a:t>
            </a:r>
            <a:r>
              <a:rPr lang="ja-JP" altLang="en-US" sz="2000" u="sng" dirty="0">
                <a:solidFill>
                  <a:srgbClr val="0070C0"/>
                </a:solidFill>
              </a:rPr>
              <a:t>有床診療所入院</a:t>
            </a:r>
            <a:r>
              <a:rPr lang="ja-JP" altLang="en-US" sz="2000" u="sng" dirty="0" smtClean="0">
                <a:solidFill>
                  <a:srgbClr val="0070C0"/>
                </a:solidFill>
              </a:rPr>
              <a:t>基本料在宅</a:t>
            </a:r>
            <a:r>
              <a:rPr lang="ja-JP" altLang="en-US" sz="2000" u="sng" dirty="0">
                <a:solidFill>
                  <a:srgbClr val="0070C0"/>
                </a:solidFill>
              </a:rPr>
              <a:t>復帰機能強化加算　　</a:t>
            </a:r>
            <a:r>
              <a:rPr lang="en-US" altLang="ja-JP" sz="2000" u="sng" dirty="0">
                <a:solidFill>
                  <a:srgbClr val="0070C0"/>
                </a:solidFill>
              </a:rPr>
              <a:t>5</a:t>
            </a:r>
            <a:r>
              <a:rPr lang="ja-JP" altLang="en-US" sz="2000" u="sng" dirty="0">
                <a:solidFill>
                  <a:srgbClr val="0070C0"/>
                </a:solidFill>
              </a:rPr>
              <a:t>点（１日につき</a:t>
            </a:r>
            <a:r>
              <a:rPr lang="ja-JP" altLang="en-US" sz="2000" u="sng" dirty="0" smtClean="0">
                <a:solidFill>
                  <a:srgbClr val="0070C0"/>
                </a:solidFill>
              </a:rPr>
              <a:t>）</a:t>
            </a:r>
            <a:endParaRPr lang="en-US" altLang="ja-JP" sz="2000" u="sng" dirty="0" smtClean="0">
              <a:solidFill>
                <a:srgbClr val="0070C0"/>
              </a:solidFill>
            </a:endParaRPr>
          </a:p>
          <a:p>
            <a:pPr marL="179388" indent="-179388"/>
            <a:r>
              <a:rPr lang="ja-JP" altLang="en-US" sz="2000" dirty="0" smtClean="0">
                <a:solidFill>
                  <a:srgbClr val="0070C0"/>
                </a:solidFill>
              </a:rPr>
              <a:t>　　　　　</a:t>
            </a:r>
            <a:r>
              <a:rPr lang="ja-JP" altLang="en-US" sz="2000" u="sng" dirty="0" smtClean="0">
                <a:solidFill>
                  <a:srgbClr val="0070C0"/>
                </a:solidFill>
              </a:rPr>
              <a:t>有</a:t>
            </a:r>
            <a:r>
              <a:rPr lang="ja-JP" altLang="en-US" sz="2000" u="sng" dirty="0">
                <a:solidFill>
                  <a:srgbClr val="0070C0"/>
                </a:solidFill>
              </a:rPr>
              <a:t>床診療所療養病床入院</a:t>
            </a:r>
            <a:r>
              <a:rPr lang="ja-JP" altLang="en-US" sz="2000" u="sng" dirty="0" smtClean="0">
                <a:solidFill>
                  <a:srgbClr val="0070C0"/>
                </a:solidFill>
              </a:rPr>
              <a:t>基本料在宅</a:t>
            </a:r>
            <a:r>
              <a:rPr lang="ja-JP" altLang="en-US" sz="2000" u="sng" dirty="0">
                <a:solidFill>
                  <a:srgbClr val="0070C0"/>
                </a:solidFill>
              </a:rPr>
              <a:t>復帰機能強化加算　　</a:t>
            </a:r>
            <a:r>
              <a:rPr lang="en-US" altLang="ja-JP" sz="2000" u="sng" dirty="0">
                <a:solidFill>
                  <a:srgbClr val="0070C0"/>
                </a:solidFill>
              </a:rPr>
              <a:t>10</a:t>
            </a:r>
            <a:r>
              <a:rPr lang="ja-JP" altLang="en-US" sz="2000" u="sng" dirty="0">
                <a:solidFill>
                  <a:srgbClr val="0070C0"/>
                </a:solidFill>
              </a:rPr>
              <a:t>点（１日につき</a:t>
            </a:r>
            <a:r>
              <a:rPr lang="ja-JP" altLang="en-US" sz="2000" u="sng" dirty="0" smtClean="0">
                <a:solidFill>
                  <a:srgbClr val="0070C0"/>
                </a:solidFill>
              </a:rPr>
              <a:t>）</a:t>
            </a:r>
            <a:endParaRPr lang="en-US" altLang="ja-JP" sz="2000" u="sng" dirty="0" smtClean="0">
              <a:solidFill>
                <a:srgbClr val="0070C0"/>
              </a:solidFill>
            </a:endParaRPr>
          </a:p>
          <a:p>
            <a:pPr marL="179388" indent="-179388"/>
            <a:endParaRPr lang="en-US" altLang="ja-JP" sz="300" u="sng" dirty="0">
              <a:solidFill>
                <a:srgbClr val="0070C0"/>
              </a:solidFill>
            </a:endParaRPr>
          </a:p>
          <a:p>
            <a:pPr>
              <a:defRPr/>
            </a:pPr>
            <a:r>
              <a:rPr lang="ja-JP" altLang="en-US" sz="1600" dirty="0" smtClean="0">
                <a:solidFill>
                  <a:prstClr val="black"/>
                </a:solidFill>
                <a:latin typeface="ＭＳ Ｐゴシック" panose="020B0600070205080204" pitchFamily="50" charset="-128"/>
              </a:rPr>
              <a:t>［施設基準］</a:t>
            </a:r>
            <a:endParaRPr lang="en-US" altLang="ja-JP" sz="1600" dirty="0" smtClean="0">
              <a:solidFill>
                <a:prstClr val="black"/>
              </a:solidFill>
              <a:latin typeface="ＭＳ Ｐゴシック" panose="020B0600070205080204" pitchFamily="50" charset="-128"/>
            </a:endParaRPr>
          </a:p>
          <a:p>
            <a:pPr>
              <a:defRPr/>
            </a:pPr>
            <a:endParaRPr lang="en-US" altLang="ja-JP" sz="100" dirty="0" smtClean="0">
              <a:solidFill>
                <a:prstClr val="black"/>
              </a:solidFill>
              <a:latin typeface="ＭＳ Ｐゴシック" panose="020B0600070205080204" pitchFamily="50" charset="-128"/>
            </a:endParaRPr>
          </a:p>
          <a:p>
            <a:pPr>
              <a:defRPr/>
            </a:pPr>
            <a:r>
              <a:rPr lang="ja-JP" altLang="en-US" sz="1400" dirty="0" smtClean="0">
                <a:solidFill>
                  <a:prstClr val="black"/>
                </a:solidFill>
                <a:latin typeface="ＭＳ Ｐゴシック" panose="020B0600070205080204" pitchFamily="50" charset="-128"/>
              </a:rPr>
              <a:t>　有床診療所入院基本料の場合</a:t>
            </a:r>
            <a:endParaRPr lang="en-US" altLang="ja-JP" sz="1400" dirty="0" smtClean="0">
              <a:solidFill>
                <a:prstClr val="black"/>
              </a:solidFill>
              <a:latin typeface="ＭＳ Ｐゴシック" panose="020B0600070205080204" pitchFamily="50" charset="-128"/>
            </a:endParaRPr>
          </a:p>
          <a:p>
            <a:pPr marL="354013" indent="-187325"/>
            <a:r>
              <a:rPr lang="ja-JP" altLang="en-US" sz="1400" dirty="0" smtClean="0">
                <a:solidFill>
                  <a:prstClr val="black"/>
                </a:solidFill>
                <a:latin typeface="ＭＳ Ｐゴシック" panose="020B0600070205080204" pitchFamily="50" charset="-128"/>
              </a:rPr>
              <a:t>　以下</a:t>
            </a:r>
            <a:r>
              <a:rPr lang="ja-JP" altLang="en-US" sz="1400" dirty="0">
                <a:solidFill>
                  <a:prstClr val="black"/>
                </a:solidFill>
                <a:latin typeface="ＭＳ Ｐゴシック" panose="020B0600070205080204" pitchFamily="50" charset="-128"/>
              </a:rPr>
              <a:t>の全てを満たすこと</a:t>
            </a:r>
            <a:endParaRPr lang="en-US" altLang="ja-JP" sz="1400" dirty="0">
              <a:solidFill>
                <a:prstClr val="black"/>
              </a:solidFill>
              <a:latin typeface="ＭＳ Ｐゴシック" panose="020B0600070205080204" pitchFamily="50" charset="-128"/>
            </a:endParaRPr>
          </a:p>
          <a:p>
            <a:pPr marL="354013" indent="-187325"/>
            <a:r>
              <a:rPr lang="ja-JP" altLang="en-US" sz="1400" dirty="0" smtClean="0">
                <a:solidFill>
                  <a:prstClr val="black"/>
                </a:solidFill>
                <a:latin typeface="ＭＳ Ｐゴシック" panose="020B0600070205080204" pitchFamily="50" charset="-128"/>
              </a:rPr>
              <a:t>　　①</a:t>
            </a:r>
            <a:r>
              <a:rPr lang="ja-JP" altLang="en-US" sz="1400" dirty="0">
                <a:solidFill>
                  <a:prstClr val="black"/>
                </a:solidFill>
                <a:latin typeface="ＭＳ Ｐゴシック" panose="020B0600070205080204" pitchFamily="50" charset="-128"/>
              </a:rPr>
              <a:t>有床診療所</a:t>
            </a:r>
            <a:r>
              <a:rPr lang="ja-JP" altLang="en-US" sz="1400" u="sng" dirty="0">
                <a:solidFill>
                  <a:srgbClr val="0070C0"/>
                </a:solidFill>
                <a:latin typeface="ＭＳ Ｐゴシック" panose="020B0600070205080204" pitchFamily="50" charset="-128"/>
              </a:rPr>
              <a:t>入院基本料１、２又は３</a:t>
            </a:r>
            <a:r>
              <a:rPr lang="ja-JP" altLang="en-US" sz="1400" dirty="0">
                <a:solidFill>
                  <a:prstClr val="black"/>
                </a:solidFill>
                <a:latin typeface="ＭＳ Ｐゴシック" panose="020B0600070205080204" pitchFamily="50" charset="-128"/>
              </a:rPr>
              <a:t>を届け出ていること</a:t>
            </a:r>
            <a:endParaRPr lang="en-US" altLang="ja-JP" sz="1400" dirty="0">
              <a:solidFill>
                <a:prstClr val="black"/>
              </a:solidFill>
              <a:latin typeface="ＭＳ Ｐゴシック" panose="020B0600070205080204" pitchFamily="50" charset="-128"/>
            </a:endParaRPr>
          </a:p>
          <a:p>
            <a:pPr marL="354013" indent="-187325"/>
            <a:r>
              <a:rPr lang="ja-JP" altLang="en-US" sz="1400" dirty="0" smtClean="0">
                <a:solidFill>
                  <a:prstClr val="black"/>
                </a:solidFill>
                <a:latin typeface="ＭＳ Ｐゴシック" panose="020B0600070205080204" pitchFamily="50" charset="-128"/>
              </a:rPr>
              <a:t>　　②</a:t>
            </a:r>
            <a:r>
              <a:rPr lang="ja-JP" altLang="en-US" sz="1400" dirty="0">
                <a:solidFill>
                  <a:prstClr val="black"/>
                </a:solidFill>
                <a:latin typeface="ＭＳ Ｐゴシック" panose="020B0600070205080204" pitchFamily="50" charset="-128"/>
              </a:rPr>
              <a:t>直近６か月間の退院患者の</a:t>
            </a:r>
            <a:r>
              <a:rPr lang="ja-JP" altLang="en-US" sz="1400" u="sng" dirty="0">
                <a:solidFill>
                  <a:srgbClr val="0070C0"/>
                </a:solidFill>
                <a:latin typeface="ＭＳ Ｐゴシック" panose="020B0600070205080204" pitchFamily="50" charset="-128"/>
              </a:rPr>
              <a:t>在宅復帰率が７割</a:t>
            </a:r>
            <a:r>
              <a:rPr lang="ja-JP" altLang="en-US" sz="1400" u="sng" dirty="0" smtClean="0">
                <a:solidFill>
                  <a:srgbClr val="0070C0"/>
                </a:solidFill>
                <a:latin typeface="ＭＳ Ｐゴシック" panose="020B0600070205080204" pitchFamily="50" charset="-128"/>
              </a:rPr>
              <a:t>以上</a:t>
            </a:r>
            <a:endParaRPr lang="en-US" altLang="ja-JP" sz="1400" dirty="0">
              <a:solidFill>
                <a:prstClr val="black"/>
              </a:solidFill>
              <a:latin typeface="ＭＳ Ｐゴシック" panose="020B0600070205080204" pitchFamily="50" charset="-128"/>
            </a:endParaRPr>
          </a:p>
          <a:p>
            <a:pPr marL="354013" indent="-187325"/>
            <a:r>
              <a:rPr lang="ja-JP" altLang="en-US" sz="1400" dirty="0" smtClean="0">
                <a:solidFill>
                  <a:prstClr val="black"/>
                </a:solidFill>
                <a:latin typeface="ＭＳ Ｐゴシック" panose="020B0600070205080204" pitchFamily="50" charset="-128"/>
              </a:rPr>
              <a:t>　　③</a:t>
            </a:r>
            <a:r>
              <a:rPr lang="ja-JP" altLang="en-US" sz="1400" dirty="0">
                <a:solidFill>
                  <a:prstClr val="black"/>
                </a:solidFill>
                <a:latin typeface="ＭＳ Ｐゴシック" panose="020B0600070205080204" pitchFamily="50" charset="-128"/>
              </a:rPr>
              <a:t>退棟患者の在宅生活が１月以上継続することを</a:t>
            </a:r>
            <a:r>
              <a:rPr lang="ja-JP" altLang="en-US" sz="1400" dirty="0" smtClean="0">
                <a:solidFill>
                  <a:prstClr val="black"/>
                </a:solidFill>
                <a:latin typeface="ＭＳ Ｐゴシック" panose="020B0600070205080204" pitchFamily="50" charset="-128"/>
              </a:rPr>
              <a:t>確認</a:t>
            </a:r>
            <a:endParaRPr lang="en-US" altLang="ja-JP" sz="1400" dirty="0">
              <a:solidFill>
                <a:prstClr val="black"/>
              </a:solidFill>
              <a:latin typeface="ＭＳ Ｐゴシック" panose="020B0600070205080204" pitchFamily="50" charset="-128"/>
            </a:endParaRPr>
          </a:p>
          <a:p>
            <a:pPr marL="354013" indent="-187325"/>
            <a:r>
              <a:rPr lang="ja-JP" altLang="en-US" sz="1400" dirty="0" smtClean="0">
                <a:solidFill>
                  <a:prstClr val="black"/>
                </a:solidFill>
                <a:latin typeface="ＭＳ Ｐゴシック" panose="020B0600070205080204" pitchFamily="50" charset="-128"/>
              </a:rPr>
              <a:t>　　④</a:t>
            </a:r>
            <a:r>
              <a:rPr lang="ja-JP" altLang="en-US" sz="1400" u="sng" dirty="0">
                <a:solidFill>
                  <a:srgbClr val="0070C0"/>
                </a:solidFill>
                <a:latin typeface="ＭＳ Ｐゴシック" panose="020B0600070205080204" pitchFamily="50" charset="-128"/>
              </a:rPr>
              <a:t>平均在院日数が</a:t>
            </a:r>
            <a:r>
              <a:rPr lang="en-US" altLang="ja-JP" sz="1400" u="sng" dirty="0">
                <a:solidFill>
                  <a:srgbClr val="0070C0"/>
                </a:solidFill>
                <a:latin typeface="ＭＳ Ｐゴシック" panose="020B0600070205080204" pitchFamily="50" charset="-128"/>
              </a:rPr>
              <a:t>60</a:t>
            </a:r>
            <a:r>
              <a:rPr lang="ja-JP" altLang="en-US" sz="1400" u="sng" dirty="0">
                <a:solidFill>
                  <a:srgbClr val="0070C0"/>
                </a:solidFill>
                <a:latin typeface="ＭＳ Ｐゴシック" panose="020B0600070205080204" pitchFamily="50" charset="-128"/>
              </a:rPr>
              <a:t>日</a:t>
            </a:r>
            <a:r>
              <a:rPr lang="ja-JP" altLang="en-US" sz="1400" u="sng" dirty="0" smtClean="0">
                <a:solidFill>
                  <a:srgbClr val="0070C0"/>
                </a:solidFill>
                <a:latin typeface="ＭＳ Ｐゴシック" panose="020B0600070205080204" pitchFamily="50" charset="-128"/>
              </a:rPr>
              <a:t>以下</a:t>
            </a:r>
            <a:endParaRPr lang="en-US" altLang="ja-JP" sz="1400" u="sng"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p:txBody>
      </p:sp>
      <p:sp>
        <p:nvSpPr>
          <p:cNvPr id="26" name="Rectangle 36"/>
          <p:cNvSpPr>
            <a:spLocks noChangeArrowheads="1"/>
          </p:cNvSpPr>
          <p:nvPr/>
        </p:nvSpPr>
        <p:spPr bwMode="auto">
          <a:xfrm>
            <a:off x="197644" y="3724098"/>
            <a:ext cx="4251304"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a:solidFill>
                  <a:prstClr val="black"/>
                </a:solidFill>
              </a:rPr>
              <a:t>（２）</a:t>
            </a:r>
            <a:r>
              <a:rPr lang="ja-JP" altLang="en-US" sz="2000" dirty="0" smtClean="0">
                <a:solidFill>
                  <a:prstClr val="black"/>
                </a:solidFill>
              </a:rPr>
              <a:t>在宅復帰機能強化加算の新設</a:t>
            </a:r>
            <a:endParaRPr lang="ja-JP" altLang="en-US" sz="2000" dirty="0">
              <a:solidFill>
                <a:prstClr val="black"/>
              </a:solidFill>
            </a:endParaRPr>
          </a:p>
        </p:txBody>
      </p:sp>
      <p:sp>
        <p:nvSpPr>
          <p:cNvPr id="2" name="テキスト ボックス 1"/>
          <p:cNvSpPr txBox="1"/>
          <p:nvPr/>
        </p:nvSpPr>
        <p:spPr>
          <a:xfrm>
            <a:off x="4999714" y="5349583"/>
            <a:ext cx="4558023" cy="1169551"/>
          </a:xfrm>
          <a:prstGeom prst="rect">
            <a:avLst/>
          </a:prstGeom>
          <a:noFill/>
        </p:spPr>
        <p:txBody>
          <a:bodyPr wrap="square" rtlCol="0">
            <a:spAutoFit/>
          </a:bodyPr>
          <a:lstStyle/>
          <a:p>
            <a:pPr marL="187325" indent="-187325"/>
            <a:r>
              <a:rPr lang="ja-JP" altLang="en-US" sz="1400" dirty="0" smtClean="0">
                <a:solidFill>
                  <a:prstClr val="black"/>
                </a:solidFill>
                <a:latin typeface="ＭＳ Ｐゴシック" panose="020B0600070205080204" pitchFamily="50" charset="-128"/>
              </a:rPr>
              <a:t>有床診療所療養病床入院基本料の場合</a:t>
            </a:r>
            <a:endParaRPr lang="en-US" altLang="ja-JP" sz="1400" dirty="0" smtClean="0">
              <a:solidFill>
                <a:prstClr val="black"/>
              </a:solidFill>
              <a:latin typeface="ＭＳ Ｐゴシック" panose="020B0600070205080204" pitchFamily="50" charset="-128"/>
            </a:endParaRPr>
          </a:p>
          <a:p>
            <a:pPr marL="187325" indent="-187325"/>
            <a:r>
              <a:rPr lang="ja-JP" altLang="en-US" sz="1400" dirty="0" smtClean="0">
                <a:solidFill>
                  <a:prstClr val="black"/>
                </a:solidFill>
                <a:latin typeface="ＭＳ Ｐゴシック" panose="020B0600070205080204" pitchFamily="50" charset="-128"/>
              </a:rPr>
              <a:t>　以下</a:t>
            </a:r>
            <a:r>
              <a:rPr lang="ja-JP" altLang="en-US" sz="1400" dirty="0">
                <a:solidFill>
                  <a:prstClr val="black"/>
                </a:solidFill>
                <a:latin typeface="ＭＳ Ｐゴシック" panose="020B0600070205080204" pitchFamily="50" charset="-128"/>
              </a:rPr>
              <a:t>の全てを満たすこと</a:t>
            </a:r>
            <a:endParaRPr lang="en-US" altLang="ja-JP" sz="1400" dirty="0">
              <a:solidFill>
                <a:prstClr val="black"/>
              </a:solidFill>
              <a:latin typeface="ＭＳ Ｐゴシック" panose="020B0600070205080204" pitchFamily="50" charset="-128"/>
            </a:endParaRPr>
          </a:p>
          <a:p>
            <a:pPr marL="187325" indent="-187325"/>
            <a:r>
              <a:rPr lang="ja-JP" altLang="en-US" sz="1400" dirty="0" smtClean="0">
                <a:solidFill>
                  <a:prstClr val="black"/>
                </a:solidFill>
                <a:latin typeface="ＭＳ Ｐゴシック" panose="020B0600070205080204" pitchFamily="50" charset="-128"/>
              </a:rPr>
              <a:t>　　①</a:t>
            </a:r>
            <a:r>
              <a:rPr lang="ja-JP" altLang="en-US" sz="1400" dirty="0">
                <a:solidFill>
                  <a:prstClr val="black"/>
                </a:solidFill>
                <a:latin typeface="ＭＳ Ｐゴシック" panose="020B0600070205080204" pitchFamily="50" charset="-128"/>
              </a:rPr>
              <a:t>直近６か月間の退院患者の</a:t>
            </a:r>
            <a:r>
              <a:rPr lang="ja-JP" altLang="en-US" sz="1400" u="sng" dirty="0">
                <a:solidFill>
                  <a:srgbClr val="0070C0"/>
                </a:solidFill>
                <a:latin typeface="ＭＳ Ｐゴシック" panose="020B0600070205080204" pitchFamily="50" charset="-128"/>
              </a:rPr>
              <a:t>在宅復帰率が５割</a:t>
            </a:r>
            <a:r>
              <a:rPr lang="ja-JP" altLang="en-US" sz="1400" u="sng" dirty="0" smtClean="0">
                <a:solidFill>
                  <a:srgbClr val="0070C0"/>
                </a:solidFill>
                <a:latin typeface="ＭＳ Ｐゴシック" panose="020B0600070205080204" pitchFamily="50" charset="-128"/>
              </a:rPr>
              <a:t>以上</a:t>
            </a:r>
            <a:endParaRPr lang="en-US" altLang="ja-JP" sz="1400" dirty="0">
              <a:solidFill>
                <a:prstClr val="black"/>
              </a:solidFill>
              <a:latin typeface="ＭＳ Ｐゴシック" panose="020B0600070205080204" pitchFamily="50" charset="-128"/>
            </a:endParaRPr>
          </a:p>
          <a:p>
            <a:pPr marL="187325" indent="-187325"/>
            <a:r>
              <a:rPr lang="ja-JP" altLang="en-US" sz="1400" dirty="0" smtClean="0">
                <a:solidFill>
                  <a:prstClr val="black"/>
                </a:solidFill>
                <a:latin typeface="ＭＳ Ｐゴシック" panose="020B0600070205080204" pitchFamily="50" charset="-128"/>
              </a:rPr>
              <a:t>　　②</a:t>
            </a:r>
            <a:r>
              <a:rPr lang="ja-JP" altLang="en-US" sz="1400" dirty="0">
                <a:solidFill>
                  <a:prstClr val="black"/>
                </a:solidFill>
                <a:latin typeface="ＭＳ Ｐゴシック" panose="020B0600070205080204" pitchFamily="50" charset="-128"/>
              </a:rPr>
              <a:t>退棟患者の在宅生活が１月以上継続すること</a:t>
            </a:r>
            <a:r>
              <a:rPr lang="ja-JP" altLang="en-US" sz="1400" dirty="0" smtClean="0">
                <a:solidFill>
                  <a:prstClr val="black"/>
                </a:solidFill>
                <a:latin typeface="ＭＳ Ｐゴシック" panose="020B0600070205080204" pitchFamily="50" charset="-128"/>
              </a:rPr>
              <a:t>を確認</a:t>
            </a:r>
            <a:endParaRPr lang="en-US" altLang="ja-JP" sz="1400" dirty="0" smtClean="0">
              <a:solidFill>
                <a:prstClr val="black"/>
              </a:solidFill>
              <a:latin typeface="ＭＳ Ｐゴシック" panose="020B0600070205080204" pitchFamily="50" charset="-128"/>
            </a:endParaRPr>
          </a:p>
          <a:p>
            <a:pPr marL="187325" indent="-187325"/>
            <a:r>
              <a:rPr lang="ja-JP" altLang="en-US" sz="1400" dirty="0" smtClean="0">
                <a:solidFill>
                  <a:prstClr val="black"/>
                </a:solidFill>
                <a:latin typeface="ＭＳ Ｐゴシック" panose="020B0600070205080204" pitchFamily="50" charset="-128"/>
              </a:rPr>
              <a:t>　　③</a:t>
            </a:r>
            <a:r>
              <a:rPr lang="ja-JP" altLang="en-US" sz="1400" u="sng" dirty="0">
                <a:solidFill>
                  <a:srgbClr val="0070C0"/>
                </a:solidFill>
                <a:latin typeface="ＭＳ Ｐゴシック" panose="020B0600070205080204" pitchFamily="50" charset="-128"/>
              </a:rPr>
              <a:t>平均在院日数が</a:t>
            </a:r>
            <a:r>
              <a:rPr lang="en-US" altLang="ja-JP" sz="1400" u="sng" dirty="0">
                <a:solidFill>
                  <a:srgbClr val="0070C0"/>
                </a:solidFill>
                <a:latin typeface="ＭＳ Ｐゴシック" panose="020B0600070205080204" pitchFamily="50" charset="-128"/>
              </a:rPr>
              <a:t>365</a:t>
            </a:r>
            <a:r>
              <a:rPr lang="ja-JP" altLang="en-US" sz="1400" u="sng" dirty="0">
                <a:solidFill>
                  <a:srgbClr val="0070C0"/>
                </a:solidFill>
                <a:latin typeface="ＭＳ Ｐゴシック" panose="020B0600070205080204" pitchFamily="50" charset="-128"/>
              </a:rPr>
              <a:t>日</a:t>
            </a:r>
            <a:r>
              <a:rPr lang="ja-JP" altLang="en-US" sz="1400" u="sng" dirty="0" smtClean="0">
                <a:solidFill>
                  <a:srgbClr val="0070C0"/>
                </a:solidFill>
                <a:latin typeface="ＭＳ Ｐゴシック" panose="020B0600070205080204" pitchFamily="50" charset="-128"/>
              </a:rPr>
              <a:t>以下</a:t>
            </a:r>
            <a:endParaRPr lang="ja-JP" altLang="en-US" sz="1400" dirty="0">
              <a:solidFill>
                <a:srgbClr val="0070C0"/>
              </a:solidFill>
            </a:endParaRPr>
          </a:p>
        </p:txBody>
      </p:sp>
      <p:sp>
        <p:nvSpPr>
          <p:cNvPr id="3" name="正方形/長方形 2"/>
          <p:cNvSpPr/>
          <p:nvPr/>
        </p:nvSpPr>
        <p:spPr>
          <a:xfrm>
            <a:off x="383458" y="5601614"/>
            <a:ext cx="4567862" cy="1106129"/>
          </a:xfrm>
          <a:prstGeom prst="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 name="正方形/長方形 10"/>
          <p:cNvSpPr/>
          <p:nvPr/>
        </p:nvSpPr>
        <p:spPr>
          <a:xfrm>
            <a:off x="5105029" y="5606527"/>
            <a:ext cx="4567862" cy="1106129"/>
          </a:xfrm>
          <a:prstGeom prst="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8" name="Rectangle 37"/>
          <p:cNvSpPr>
            <a:spLocks noChangeArrowheads="1"/>
          </p:cNvSpPr>
          <p:nvPr/>
        </p:nvSpPr>
        <p:spPr bwMode="auto">
          <a:xfrm>
            <a:off x="197644" y="955060"/>
            <a:ext cx="9507360" cy="2718824"/>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endParaRPr lang="en-US" altLang="ja-JP" sz="500" b="1" dirty="0">
              <a:solidFill>
                <a:srgbClr val="0070C0"/>
              </a:solidFill>
            </a:endParaRPr>
          </a:p>
          <a:p>
            <a:pPr marL="285750" indent="-285750">
              <a:buFont typeface="Wingdings" panose="05000000000000000000" pitchFamily="2" charset="2"/>
              <a:buChar char="Ø"/>
              <a:defRPr/>
            </a:pPr>
            <a:r>
              <a:rPr lang="ja-JP" altLang="en-US" sz="2000" dirty="0" smtClean="0">
                <a:solidFill>
                  <a:prstClr val="black"/>
                </a:solidFill>
                <a:latin typeface="ＭＳ Ｐゴシック" panose="020B0600070205080204" pitchFamily="50" charset="-128"/>
              </a:rPr>
              <a:t>　入院医療における在宅復帰を一層推進するために、７対１入院基本料等の施設基準になっている自宅等に退院した患者の割合について見直しを行う。</a:t>
            </a:r>
            <a:endParaRPr lang="en-US" altLang="ja-JP" sz="20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800" dirty="0">
              <a:solidFill>
                <a:prstClr val="black"/>
              </a:solidFill>
              <a:latin typeface="ＭＳ Ｐゴシック" panose="020B0600070205080204" pitchFamily="50" charset="-128"/>
            </a:endParaRPr>
          </a:p>
        </p:txBody>
      </p:sp>
      <p:sp>
        <p:nvSpPr>
          <p:cNvPr id="19" name="Rectangle 36"/>
          <p:cNvSpPr>
            <a:spLocks noChangeArrowheads="1"/>
          </p:cNvSpPr>
          <p:nvPr/>
        </p:nvSpPr>
        <p:spPr bwMode="auto">
          <a:xfrm>
            <a:off x="197640" y="678477"/>
            <a:ext cx="6339536" cy="37425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（１）７対１入院基本料の在宅復帰率の計算に参入</a:t>
            </a:r>
            <a:r>
              <a:rPr lang="en-US" altLang="ja-JP" sz="2000" dirty="0" smtClean="0">
                <a:solidFill>
                  <a:prstClr val="black"/>
                </a:solidFill>
              </a:rPr>
              <a:t>【</a:t>
            </a:r>
            <a:r>
              <a:rPr lang="ja-JP" altLang="en-US" sz="2000" dirty="0" smtClean="0">
                <a:solidFill>
                  <a:prstClr val="black"/>
                </a:solidFill>
              </a:rPr>
              <a:t>再掲</a:t>
            </a:r>
            <a:r>
              <a:rPr lang="en-US" altLang="ja-JP" sz="2000" dirty="0" smtClean="0">
                <a:solidFill>
                  <a:prstClr val="black"/>
                </a:solidFill>
              </a:rPr>
              <a:t>】</a:t>
            </a:r>
            <a:endParaRPr lang="ja-JP" altLang="en-US" sz="2000" dirty="0">
              <a:solidFill>
                <a:prstClr val="black"/>
              </a:solidFill>
            </a:endParaRPr>
          </a:p>
        </p:txBody>
      </p:sp>
      <p:graphicFrame>
        <p:nvGraphicFramePr>
          <p:cNvPr id="20" name="表 19"/>
          <p:cNvGraphicFramePr>
            <a:graphicFrameLocks noGrp="1"/>
          </p:cNvGraphicFramePr>
          <p:nvPr>
            <p:extLst/>
          </p:nvPr>
        </p:nvGraphicFramePr>
        <p:xfrm>
          <a:off x="343709" y="1809959"/>
          <a:ext cx="4211363" cy="1478280"/>
        </p:xfrm>
        <a:graphic>
          <a:graphicData uri="http://schemas.openxmlformats.org/drawingml/2006/table">
            <a:tbl>
              <a:tblPr firstRow="1" bandRow="1">
                <a:tableStyleId>{FABFCF23-3B69-468F-B69F-88F6DE6A72F2}</a:tableStyleId>
              </a:tblPr>
              <a:tblGrid>
                <a:gridCol w="4211363"/>
              </a:tblGrid>
              <a:tr h="0">
                <a:tc>
                  <a:txBody>
                    <a:bodyPr/>
                    <a:lstStyle/>
                    <a:p>
                      <a:pPr algn="ctr"/>
                      <a:r>
                        <a:rPr kumimoji="1" lang="ja-JP" altLang="en-US" sz="1300" dirty="0" smtClean="0"/>
                        <a:t>現行（</a:t>
                      </a:r>
                      <a:r>
                        <a:rPr kumimoji="1" lang="en-US" altLang="ja-JP" sz="1300" dirty="0" smtClean="0"/>
                        <a:t>7</a:t>
                      </a:r>
                      <a:r>
                        <a:rPr kumimoji="1" lang="ja-JP" altLang="en-US" sz="1300" dirty="0" smtClean="0"/>
                        <a:t>対</a:t>
                      </a:r>
                      <a:r>
                        <a:rPr kumimoji="1" lang="en-US" altLang="ja-JP" sz="1300" dirty="0" smtClean="0"/>
                        <a:t>1</a:t>
                      </a:r>
                      <a:r>
                        <a:rPr kumimoji="1" lang="ja-JP" altLang="en-US" sz="1300" dirty="0" smtClean="0"/>
                        <a:t>入院基本料）</a:t>
                      </a:r>
                      <a:endParaRPr kumimoji="1" lang="ja-JP" altLang="en-US" sz="1300" u="none" dirty="0">
                        <a:solidFill>
                          <a:schemeClr val="bg1"/>
                        </a:solidFill>
                      </a:endParaRPr>
                    </a:p>
                  </a:txBody>
                  <a:tcPr marL="99060" marR="99060" anchor="ctr"/>
                </a:tc>
              </a:tr>
              <a:tr h="237106">
                <a:tc>
                  <a:txBody>
                    <a:bodyPr/>
                    <a:lstStyle/>
                    <a:p>
                      <a:pPr algn="l"/>
                      <a:r>
                        <a:rPr kumimoji="1" lang="ja-JP" altLang="en-US" sz="1100" u="none" dirty="0" smtClean="0"/>
                        <a:t>自宅等に退院する者の割合が</a:t>
                      </a:r>
                      <a:r>
                        <a:rPr kumimoji="1" lang="en-US" altLang="ja-JP" sz="1100" u="none" dirty="0" smtClean="0"/>
                        <a:t>75</a:t>
                      </a:r>
                      <a:r>
                        <a:rPr kumimoji="1" lang="ja-JP" altLang="en-US" sz="1100" u="none" dirty="0" smtClean="0"/>
                        <a:t>％以上</a:t>
                      </a:r>
                    </a:p>
                  </a:txBody>
                  <a:tcPr marL="99060" marR="99060" anchor="ctr"/>
                </a:tc>
              </a:tr>
              <a:tr h="237106">
                <a:tc>
                  <a:txBody>
                    <a:bodyPr/>
                    <a:lstStyle/>
                    <a:p>
                      <a:pPr algn="l"/>
                      <a:r>
                        <a:rPr kumimoji="1" lang="en-US" altLang="ja-JP" sz="1100" u="none" dirty="0" smtClean="0"/>
                        <a:t>【</a:t>
                      </a:r>
                      <a:r>
                        <a:rPr kumimoji="1" lang="ja-JP" altLang="en-US" sz="1100" u="none" dirty="0" smtClean="0"/>
                        <a:t>評価の対象となる退院先</a:t>
                      </a:r>
                      <a:r>
                        <a:rPr kumimoji="1" lang="en-US" altLang="ja-JP" sz="1100" u="none" dirty="0" smtClean="0"/>
                        <a:t>】</a:t>
                      </a:r>
                    </a:p>
                    <a:p>
                      <a:pPr algn="l"/>
                      <a:r>
                        <a:rPr kumimoji="1" lang="ja-JP" altLang="en-US" sz="1100" u="none" dirty="0" smtClean="0"/>
                        <a:t>・自宅　　　・居住系介護施設等　　　・回復期リハビリテーション病棟</a:t>
                      </a:r>
                      <a:endParaRPr kumimoji="1" lang="en-US" altLang="ja-JP" sz="1100" u="none" dirty="0" smtClean="0"/>
                    </a:p>
                    <a:p>
                      <a:pPr algn="l"/>
                      <a:r>
                        <a:rPr kumimoji="1" lang="ja-JP" altLang="en-US" sz="1100" u="none" dirty="0" smtClean="0"/>
                        <a:t>・地域包括ケア病棟　　　　　　　　　　</a:t>
                      </a:r>
                      <a:endParaRPr kumimoji="1" lang="en-US" altLang="ja-JP" sz="1100" u="none" dirty="0" smtClean="0"/>
                    </a:p>
                    <a:p>
                      <a:pPr algn="l"/>
                      <a:r>
                        <a:rPr kumimoji="1" lang="ja-JP" altLang="en-US" sz="1100" u="none" dirty="0" smtClean="0"/>
                        <a:t>・療養病棟（在宅復帰機能強化加算の届出病棟に限る。）</a:t>
                      </a:r>
                      <a:endParaRPr kumimoji="1" lang="en-US" altLang="ja-JP" sz="1100" u="none" dirty="0" smtClean="0"/>
                    </a:p>
                    <a:p>
                      <a:pPr algn="l"/>
                      <a:r>
                        <a:rPr kumimoji="1" lang="ja-JP" altLang="en-US" sz="1100" u="none" dirty="0" smtClean="0"/>
                        <a:t>・介護老人保健施設（いわゆる在宅強化型老健施設等に限る。）</a:t>
                      </a:r>
                    </a:p>
                  </a:txBody>
                  <a:tcPr marL="99060" marR="99060" anchor="ctr"/>
                </a:tc>
              </a:tr>
            </a:tbl>
          </a:graphicData>
        </a:graphic>
      </p:graphicFrame>
      <p:graphicFrame>
        <p:nvGraphicFramePr>
          <p:cNvPr id="21" name="表 20"/>
          <p:cNvGraphicFramePr>
            <a:graphicFrameLocks noGrp="1"/>
          </p:cNvGraphicFramePr>
          <p:nvPr>
            <p:extLst/>
          </p:nvPr>
        </p:nvGraphicFramePr>
        <p:xfrm>
          <a:off x="5099910" y="1801663"/>
          <a:ext cx="4543624" cy="1645920"/>
        </p:xfrm>
        <a:graphic>
          <a:graphicData uri="http://schemas.openxmlformats.org/drawingml/2006/table">
            <a:tbl>
              <a:tblPr firstRow="1" bandRow="1">
                <a:tableStyleId>{9DCAF9ED-07DC-4A11-8D7F-57B35C25682E}</a:tableStyleId>
              </a:tblPr>
              <a:tblGrid>
                <a:gridCol w="4543624"/>
              </a:tblGrid>
              <a:tr h="0">
                <a:tc>
                  <a:txBody>
                    <a:bodyPr/>
                    <a:lstStyle/>
                    <a:p>
                      <a:pPr algn="ctr"/>
                      <a:r>
                        <a:rPr kumimoji="1" lang="ja-JP" altLang="en-US" sz="1300" dirty="0" smtClean="0"/>
                        <a:t>改定後（</a:t>
                      </a:r>
                      <a:r>
                        <a:rPr kumimoji="1" lang="en-US" altLang="ja-JP" sz="1300" dirty="0" smtClean="0"/>
                        <a:t>7</a:t>
                      </a:r>
                      <a:r>
                        <a:rPr kumimoji="1" lang="ja-JP" altLang="en-US" sz="1300" dirty="0" smtClean="0"/>
                        <a:t>対</a:t>
                      </a:r>
                      <a:r>
                        <a:rPr kumimoji="1" lang="en-US" altLang="ja-JP" sz="1300" dirty="0" smtClean="0"/>
                        <a:t>1</a:t>
                      </a:r>
                      <a:r>
                        <a:rPr kumimoji="1" lang="ja-JP" altLang="en-US" sz="1300" dirty="0" smtClean="0"/>
                        <a:t>入院基本料）</a:t>
                      </a:r>
                      <a:endParaRPr kumimoji="1" lang="ja-JP" altLang="en-US" sz="1300" dirty="0"/>
                    </a:p>
                  </a:txBody>
                  <a:tcPr marL="99060" marR="99060" anchor="ctr"/>
                </a:tc>
              </a:tr>
              <a:tr h="1824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100" u="none" dirty="0" smtClean="0"/>
                        <a:t>自宅等に退院する者の割合が</a:t>
                      </a:r>
                      <a:r>
                        <a:rPr kumimoji="1" lang="en-US" altLang="ja-JP" sz="1100" b="1" u="sng" dirty="0" smtClean="0">
                          <a:solidFill>
                            <a:srgbClr val="0070C0"/>
                          </a:solidFill>
                        </a:rPr>
                        <a:t>80</a:t>
                      </a:r>
                      <a:r>
                        <a:rPr kumimoji="1" lang="ja-JP" altLang="en-US" sz="1100" b="1" u="sng" dirty="0" smtClean="0">
                          <a:solidFill>
                            <a:srgbClr val="0070C0"/>
                          </a:solidFill>
                        </a:rPr>
                        <a:t>％以上</a:t>
                      </a:r>
                    </a:p>
                  </a:txBody>
                  <a:tcPr marL="99060" marR="99060" anchor="ctr"/>
                </a:tc>
              </a:tr>
              <a:tr h="182488">
                <a:tc>
                  <a:txBody>
                    <a:bodyPr/>
                    <a:lstStyle/>
                    <a:p>
                      <a:pPr algn="l"/>
                      <a:r>
                        <a:rPr kumimoji="1" lang="en-US" altLang="ja-JP" sz="1100" u="none" dirty="0" smtClean="0"/>
                        <a:t>【</a:t>
                      </a:r>
                      <a:r>
                        <a:rPr kumimoji="1" lang="ja-JP" altLang="en-US" sz="1100" u="none" dirty="0" smtClean="0"/>
                        <a:t>評価の対象となる退院先</a:t>
                      </a:r>
                      <a:r>
                        <a:rPr kumimoji="1" lang="en-US" altLang="ja-JP" sz="1100" u="none" dirty="0" smtClean="0"/>
                        <a:t>】</a:t>
                      </a:r>
                    </a:p>
                    <a:p>
                      <a:pPr algn="l"/>
                      <a:r>
                        <a:rPr kumimoji="1" lang="ja-JP" altLang="en-US" sz="1100" u="none" dirty="0" smtClean="0"/>
                        <a:t>・自宅　　　・居住系介護施設等　　　・回復期リハビリテーション病棟</a:t>
                      </a:r>
                      <a:endParaRPr kumimoji="1" lang="en-US" altLang="ja-JP" sz="1100" u="none" dirty="0" smtClean="0"/>
                    </a:p>
                    <a:p>
                      <a:pPr algn="l"/>
                      <a:r>
                        <a:rPr kumimoji="1" lang="ja-JP" altLang="en-US" sz="1100" u="none" dirty="0" smtClean="0"/>
                        <a:t>・地域包括ケア病棟　　　　　　　　　　</a:t>
                      </a:r>
                      <a:endParaRPr kumimoji="1" lang="en-US" altLang="ja-JP" sz="1100" u="none" dirty="0" smtClean="0"/>
                    </a:p>
                    <a:p>
                      <a:pPr algn="l"/>
                      <a:r>
                        <a:rPr kumimoji="1" lang="ja-JP" altLang="en-US" sz="1100" u="none" dirty="0" smtClean="0"/>
                        <a:t>・療養病棟（在宅復帰機能強化加算の届出病棟に限る。）</a:t>
                      </a:r>
                      <a:endParaRPr kumimoji="1" lang="en-US" altLang="ja-JP" sz="1100" u="none" dirty="0" smtClean="0"/>
                    </a:p>
                    <a:p>
                      <a:pPr algn="l"/>
                      <a:r>
                        <a:rPr kumimoji="1" lang="ja-JP" altLang="en-US" sz="1100" u="none" dirty="0" smtClean="0"/>
                        <a:t>・介護老人保健施設（いわゆる在宅強化型老健施設等に限る。）</a:t>
                      </a:r>
                      <a:endParaRPr kumimoji="1" lang="en-US" altLang="ja-JP" sz="1100" u="none" dirty="0" smtClean="0"/>
                    </a:p>
                    <a:p>
                      <a:pPr algn="l"/>
                      <a:r>
                        <a:rPr kumimoji="1" lang="ja-JP" altLang="en-US" sz="1100" b="1" u="sng" dirty="0" smtClean="0">
                          <a:solidFill>
                            <a:srgbClr val="0070C0"/>
                          </a:solidFill>
                        </a:rPr>
                        <a:t>・有床診療所（在宅復帰機能強化加算の届出施設に限る。）</a:t>
                      </a:r>
                    </a:p>
                  </a:txBody>
                  <a:tcPr marL="99060" marR="99060" anchor="ctr"/>
                </a:tc>
              </a:tr>
            </a:tbl>
          </a:graphicData>
        </a:graphic>
      </p:graphicFrame>
      <p:sp>
        <p:nvSpPr>
          <p:cNvPr id="22" name="右矢印 21"/>
          <p:cNvSpPr/>
          <p:nvPr/>
        </p:nvSpPr>
        <p:spPr>
          <a:xfrm>
            <a:off x="4660012" y="2314472"/>
            <a:ext cx="406032" cy="625060"/>
          </a:xfrm>
          <a:prstGeom prst="rightArrow">
            <a:avLst/>
          </a:prstGeom>
          <a:noFill/>
        </p:spPr>
        <p:style>
          <a:lnRef idx="2">
            <a:schemeClr val="accent4"/>
          </a:lnRef>
          <a:fillRef idx="1">
            <a:schemeClr val="lt1"/>
          </a:fillRef>
          <a:effectRef idx="0">
            <a:schemeClr val="accent4"/>
          </a:effectRef>
          <a:fontRef idx="minor">
            <a:schemeClr val="dk1"/>
          </a:fontRef>
        </p:style>
        <p:txBody>
          <a:bodyPr anchor="ctr"/>
          <a:lstStyle/>
          <a:p>
            <a:pPr algn="ctr">
              <a:defRPr/>
            </a:pPr>
            <a:endParaRPr lang="ja-JP" altLang="en-US">
              <a:solidFill>
                <a:prstClr val="black"/>
              </a:solidFill>
              <a:latin typeface="ＭＳ Ｐゴシック" pitchFamily="50" charset="-128"/>
            </a:endParaRPr>
          </a:p>
        </p:txBody>
      </p:sp>
      <p:sp>
        <p:nvSpPr>
          <p:cNvPr id="16"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3000" kern="0" dirty="0" smtClean="0">
                <a:solidFill>
                  <a:srgbClr val="000000"/>
                </a:solidFill>
                <a:latin typeface="Calibri"/>
                <a:ea typeface="ＭＳ Ｐゴシック"/>
              </a:rPr>
              <a:t>４．医療機能に応じた入院医療の評価／有床診療所</a:t>
            </a:r>
            <a:endParaRPr lang="ja-JP" altLang="en-US" sz="3000" kern="0" dirty="0">
              <a:solidFill>
                <a:srgbClr val="000000"/>
              </a:solidFill>
              <a:latin typeface="Calibri"/>
              <a:ea typeface="ＭＳ Ｐゴシック"/>
            </a:endParaRPr>
          </a:p>
        </p:txBody>
      </p:sp>
      <p:sp>
        <p:nvSpPr>
          <p:cNvPr id="1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185</a:t>
            </a:fld>
            <a:endParaRPr lang="ja-JP" altLang="en-US" dirty="0">
              <a:solidFill>
                <a:prstClr val="black"/>
              </a:solidFill>
            </a:endParaRPr>
          </a:p>
        </p:txBody>
      </p:sp>
      <p:sp>
        <p:nvSpPr>
          <p:cNvPr id="15" name="テキスト ボックス 14"/>
          <p:cNvSpPr txBox="1"/>
          <p:nvPr/>
        </p:nvSpPr>
        <p:spPr>
          <a:xfrm>
            <a:off x="4513808" y="3800023"/>
            <a:ext cx="316835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41</a:t>
            </a:r>
            <a:r>
              <a:rPr lang="ja-JP" altLang="en-US" sz="1100" dirty="0" smtClean="0">
                <a:solidFill>
                  <a:srgbClr val="002060"/>
                </a:solidFill>
                <a:latin typeface="ＭＳ Ｐゴシック" panose="020B0600070205080204" pitchFamily="50" charset="-128"/>
              </a:rPr>
              <a:t>　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25</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27</a:t>
            </a:r>
            <a:r>
              <a:rPr lang="ja-JP" altLang="en-US" sz="1100" dirty="0" smtClean="0">
                <a:solidFill>
                  <a:srgbClr val="002060"/>
                </a:solidFill>
                <a:latin typeface="ＭＳ Ｐゴシック" panose="020B0600070205080204" pitchFamily="50" charset="-128"/>
              </a:rPr>
              <a:t>　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642</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643</a:t>
            </a:r>
            <a:r>
              <a:rPr lang="ja-JP" altLang="en-US" sz="1100" dirty="0" smtClean="0">
                <a:solidFill>
                  <a:srgbClr val="002060"/>
                </a:solidFill>
                <a:latin typeface="ＭＳ Ｐゴシック" panose="020B0600070205080204" pitchFamily="50" charset="-128"/>
              </a:rPr>
              <a:t>　施通</a:t>
            </a:r>
            <a:r>
              <a:rPr lang="en-US" altLang="ja-JP" sz="1100" dirty="0" smtClean="0">
                <a:solidFill>
                  <a:srgbClr val="002060"/>
                </a:solidFill>
                <a:latin typeface="ＭＳ Ｐゴシック" panose="020B0600070205080204" pitchFamily="50" charset="-128"/>
              </a:rPr>
              <a:t>p694</a:t>
            </a:r>
          </a:p>
        </p:txBody>
      </p:sp>
      <p:sp>
        <p:nvSpPr>
          <p:cNvPr id="17" name="テキスト ボックス 16"/>
          <p:cNvSpPr txBox="1"/>
          <p:nvPr/>
        </p:nvSpPr>
        <p:spPr>
          <a:xfrm>
            <a:off x="6537176" y="727387"/>
            <a:ext cx="333198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632</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637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639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657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662</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687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741</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749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995368621"/>
      </p:ext>
    </p:extLst>
  </p:cSld>
  <p:clrMapOvr>
    <a:masterClrMapping/>
  </p:clrMapOvr>
  <p:timing>
    <p:tnLst>
      <p:par>
        <p:cT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37"/>
          <p:cNvSpPr>
            <a:spLocks noChangeArrowheads="1"/>
          </p:cNvSpPr>
          <p:nvPr/>
        </p:nvSpPr>
        <p:spPr bwMode="auto">
          <a:xfrm>
            <a:off x="197644" y="1052736"/>
            <a:ext cx="9507360" cy="2448272"/>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endParaRPr lang="en-US" altLang="ja-JP" sz="500" b="1" dirty="0">
              <a:solidFill>
                <a:srgbClr val="0070C0"/>
              </a:solidFill>
            </a:endParaRPr>
          </a:p>
          <a:p>
            <a:pPr marL="285750" indent="-285750">
              <a:buFont typeface="Wingdings" panose="05000000000000000000" pitchFamily="2" charset="2"/>
              <a:buChar char="Ø"/>
              <a:defRPr/>
            </a:pPr>
            <a:r>
              <a:rPr lang="ja-JP" altLang="en-US" sz="2000" dirty="0" smtClean="0">
                <a:solidFill>
                  <a:prstClr val="black"/>
                </a:solidFill>
                <a:latin typeface="ＭＳ Ｐゴシック" panose="020B0600070205080204" pitchFamily="50" charset="-128"/>
              </a:rPr>
              <a:t>　有床診療所の看護職員の夜間配置について、夜間看護配置加算の評価を充実させる</a:t>
            </a:r>
            <a:endParaRPr lang="en-US" altLang="ja-JP" sz="20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endParaRPr lang="en-US" altLang="ja-JP" sz="800" dirty="0">
              <a:solidFill>
                <a:prstClr val="black"/>
              </a:solidFill>
              <a:latin typeface="ＭＳ Ｐゴシック" panose="020B0600070205080204" pitchFamily="50" charset="-128"/>
            </a:endParaRPr>
          </a:p>
        </p:txBody>
      </p:sp>
      <p:sp>
        <p:nvSpPr>
          <p:cNvPr id="19" name="Rectangle 36"/>
          <p:cNvSpPr>
            <a:spLocks noChangeArrowheads="1"/>
          </p:cNvSpPr>
          <p:nvPr/>
        </p:nvSpPr>
        <p:spPr bwMode="auto">
          <a:xfrm>
            <a:off x="197640" y="678477"/>
            <a:ext cx="5115400" cy="37425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（３）看護職員の夜間配置の評価充実</a:t>
            </a:r>
            <a:endParaRPr lang="ja-JP" altLang="en-US" sz="2000" dirty="0">
              <a:solidFill>
                <a:prstClr val="black"/>
              </a:solidFill>
            </a:endParaRPr>
          </a:p>
        </p:txBody>
      </p:sp>
      <p:sp>
        <p:nvSpPr>
          <p:cNvPr id="16"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3000" kern="0" dirty="0" smtClean="0">
                <a:solidFill>
                  <a:srgbClr val="000000"/>
                </a:solidFill>
                <a:latin typeface="Calibri"/>
                <a:ea typeface="ＭＳ Ｐゴシック"/>
              </a:rPr>
              <a:t>４．</a:t>
            </a:r>
            <a:r>
              <a:rPr lang="ja-JP" altLang="en-US" sz="3000" kern="0" dirty="0">
                <a:solidFill>
                  <a:srgbClr val="000000"/>
                </a:solidFill>
                <a:latin typeface="Calibri"/>
                <a:ea typeface="ＭＳ Ｐゴシック"/>
              </a:rPr>
              <a:t>医療機能に応じた入院医療の評価／有床</a:t>
            </a:r>
            <a:r>
              <a:rPr lang="ja-JP" altLang="en-US" sz="3000" kern="0" dirty="0" smtClean="0">
                <a:solidFill>
                  <a:srgbClr val="000000"/>
                </a:solidFill>
                <a:latin typeface="Calibri"/>
                <a:ea typeface="ＭＳ Ｐゴシック"/>
              </a:rPr>
              <a:t>診療所</a:t>
            </a:r>
            <a:endParaRPr lang="ja-JP" altLang="en-US" sz="3000" kern="0" dirty="0">
              <a:solidFill>
                <a:srgbClr val="000000"/>
              </a:solidFill>
              <a:latin typeface="Calibri"/>
              <a:ea typeface="ＭＳ Ｐゴシック"/>
            </a:endParaRPr>
          </a:p>
        </p:txBody>
      </p:sp>
      <p:graphicFrame>
        <p:nvGraphicFramePr>
          <p:cNvPr id="5" name="表 4"/>
          <p:cNvGraphicFramePr>
            <a:graphicFrameLocks noGrp="1"/>
          </p:cNvGraphicFramePr>
          <p:nvPr>
            <p:extLst/>
          </p:nvPr>
        </p:nvGraphicFramePr>
        <p:xfrm>
          <a:off x="940372" y="1864387"/>
          <a:ext cx="3454028" cy="1285240"/>
        </p:xfrm>
        <a:graphic>
          <a:graphicData uri="http://schemas.openxmlformats.org/drawingml/2006/table">
            <a:tbl>
              <a:tblPr firstRow="1" bandRow="1">
                <a:tableStyleId>{5C22544A-7EE6-4342-B048-85BDC9FD1C3A}</a:tableStyleId>
              </a:tblPr>
              <a:tblGrid>
                <a:gridCol w="3454028"/>
              </a:tblGrid>
              <a:tr h="370840">
                <a:tc>
                  <a:txBody>
                    <a:bodyPr/>
                    <a:lstStyle/>
                    <a:p>
                      <a:pPr algn="ctr"/>
                      <a:r>
                        <a:rPr kumimoji="1" lang="ja-JP" altLang="en-US" dirty="0" smtClean="0"/>
                        <a:t>現行</a:t>
                      </a:r>
                      <a:endParaRPr kumimoji="1" lang="ja-JP" altLang="en-US" dirty="0"/>
                    </a:p>
                  </a:txBody>
                  <a:tcPr/>
                </a:tc>
              </a:tr>
              <a:tr h="370840">
                <a:tc>
                  <a:txBody>
                    <a:bodyPr/>
                    <a:lstStyle/>
                    <a:p>
                      <a:r>
                        <a:rPr kumimoji="1" lang="en-US" altLang="ja-JP" dirty="0" smtClean="0"/>
                        <a:t>【</a:t>
                      </a:r>
                      <a:r>
                        <a:rPr kumimoji="1" lang="ja-JP" altLang="en-US" dirty="0" smtClean="0"/>
                        <a:t>有床診療所入院基本料</a:t>
                      </a:r>
                      <a:r>
                        <a:rPr kumimoji="1" lang="en-US" altLang="ja-JP" dirty="0" smtClean="0"/>
                        <a:t>】</a:t>
                      </a:r>
                    </a:p>
                    <a:p>
                      <a:r>
                        <a:rPr kumimoji="1" lang="ja-JP" altLang="en-US" dirty="0" smtClean="0"/>
                        <a:t>夜間看護配置加算１　：８０点</a:t>
                      </a:r>
                      <a:endParaRPr kumimoji="1" lang="en-US" altLang="ja-JP" dirty="0" smtClean="0"/>
                    </a:p>
                    <a:p>
                      <a:r>
                        <a:rPr kumimoji="1" lang="ja-JP" altLang="en-US" dirty="0" smtClean="0"/>
                        <a:t>夜間看護配置加算２　：３０点</a:t>
                      </a:r>
                      <a:endParaRPr kumimoji="1" lang="ja-JP" altLang="en-US" dirty="0"/>
                    </a:p>
                  </a:txBody>
                  <a:tcPr/>
                </a:tc>
              </a:tr>
            </a:tbl>
          </a:graphicData>
        </a:graphic>
      </p:graphicFrame>
      <p:graphicFrame>
        <p:nvGraphicFramePr>
          <p:cNvPr id="6" name="表 5"/>
          <p:cNvGraphicFramePr>
            <a:graphicFrameLocks noGrp="1"/>
          </p:cNvGraphicFramePr>
          <p:nvPr>
            <p:extLst/>
          </p:nvPr>
        </p:nvGraphicFramePr>
        <p:xfrm>
          <a:off x="5279876" y="1844824"/>
          <a:ext cx="3417540" cy="1285240"/>
        </p:xfrm>
        <a:graphic>
          <a:graphicData uri="http://schemas.openxmlformats.org/drawingml/2006/table">
            <a:tbl>
              <a:tblPr firstRow="1" bandRow="1">
                <a:tableStyleId>{21E4AEA4-8DFA-4A89-87EB-49C32662AFE0}</a:tableStyleId>
              </a:tblPr>
              <a:tblGrid>
                <a:gridCol w="3417540"/>
              </a:tblGrid>
              <a:tr h="370840">
                <a:tc>
                  <a:txBody>
                    <a:bodyPr/>
                    <a:lstStyle/>
                    <a:p>
                      <a:pPr algn="ctr"/>
                      <a:r>
                        <a:rPr kumimoji="1" lang="ja-JP" altLang="en-US" dirty="0" smtClean="0"/>
                        <a:t>改正</a:t>
                      </a:r>
                      <a:endParaRPr kumimoji="1" lang="ja-JP" altLang="en-US" dirty="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800" b="0" i="0" u="none" strike="noStrike" kern="1200" cap="none" spc="0" normalizeH="0" baseline="0" noProof="0" dirty="0" smtClean="0">
                          <a:ln>
                            <a:noFill/>
                          </a:ln>
                          <a:solidFill>
                            <a:prstClr val="black"/>
                          </a:solidFill>
                          <a:effectLst/>
                          <a:uLnTx/>
                          <a:uFillTx/>
                          <a:latin typeface="+mn-lt"/>
                          <a:ea typeface="+mn-ea"/>
                          <a:cs typeface="+mn-cs"/>
                        </a:rPr>
                        <a:t>有床診療所入院基本料</a:t>
                      </a:r>
                      <a:r>
                        <a:rPr kumimoji="1" lang="en-US" altLang="ja-JP" sz="18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mn-lt"/>
                          <a:ea typeface="+mn-ea"/>
                          <a:cs typeface="+mn-cs"/>
                        </a:rPr>
                        <a:t>夜間看護配置加算１　：８５点</a:t>
                      </a:r>
                      <a:endParaRPr kumimoji="1" lang="en-US" altLang="ja-JP" sz="18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mn-lt"/>
                          <a:ea typeface="+mn-ea"/>
                          <a:cs typeface="+mn-cs"/>
                        </a:rPr>
                        <a:t>夜間看護配置加算２　：３５点</a:t>
                      </a:r>
                    </a:p>
                  </a:txBody>
                  <a:tcPr/>
                </a:tc>
              </a:tr>
            </a:tbl>
          </a:graphicData>
        </a:graphic>
      </p:graphicFrame>
      <p:sp>
        <p:nvSpPr>
          <p:cNvPr id="17" name="右矢印 16"/>
          <p:cNvSpPr/>
          <p:nvPr/>
        </p:nvSpPr>
        <p:spPr>
          <a:xfrm>
            <a:off x="4726606" y="1916834"/>
            <a:ext cx="378424"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9" name="Rectangle 36"/>
          <p:cNvSpPr>
            <a:spLocks noChangeArrowheads="1"/>
          </p:cNvSpPr>
          <p:nvPr/>
        </p:nvSpPr>
        <p:spPr bwMode="auto">
          <a:xfrm>
            <a:off x="213530" y="3717039"/>
            <a:ext cx="7691804" cy="37425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（４）入院中の患者の他医療機関受診時における減算規定の緩和</a:t>
            </a:r>
            <a:endParaRPr lang="ja-JP" altLang="en-US" sz="2000" dirty="0">
              <a:solidFill>
                <a:prstClr val="black"/>
              </a:solidFill>
            </a:endParaRPr>
          </a:p>
        </p:txBody>
      </p:sp>
      <p:sp>
        <p:nvSpPr>
          <p:cNvPr id="10" name="Rectangle 37"/>
          <p:cNvSpPr>
            <a:spLocks noChangeArrowheads="1"/>
          </p:cNvSpPr>
          <p:nvPr/>
        </p:nvSpPr>
        <p:spPr bwMode="auto">
          <a:xfrm>
            <a:off x="208616" y="4091294"/>
            <a:ext cx="9507360" cy="705861"/>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endParaRPr lang="en-US" altLang="ja-JP" sz="500" b="1" dirty="0">
              <a:solidFill>
                <a:srgbClr val="0070C0"/>
              </a:solidFill>
            </a:endParaRPr>
          </a:p>
          <a:p>
            <a:pPr marL="285750" indent="-285750">
              <a:buFont typeface="Wingdings" panose="05000000000000000000" pitchFamily="2" charset="2"/>
              <a:buChar char="Ø"/>
              <a:defRPr/>
            </a:pPr>
            <a:r>
              <a:rPr lang="ja-JP" altLang="en-US" sz="2800" dirty="0" smtClean="0">
                <a:solidFill>
                  <a:prstClr val="black"/>
                </a:solidFill>
                <a:latin typeface="ＭＳ Ｐゴシック" panose="020B0600070205080204" pitchFamily="50" charset="-128"/>
              </a:rPr>
              <a:t>　前掲参照</a:t>
            </a:r>
            <a:endParaRPr lang="en-US" altLang="ja-JP" sz="2800" dirty="0">
              <a:solidFill>
                <a:prstClr val="black"/>
              </a:solidFill>
              <a:latin typeface="ＭＳ Ｐゴシック" panose="020B0600070205080204" pitchFamily="50" charset="-128"/>
            </a:endParaRPr>
          </a:p>
        </p:txBody>
      </p:sp>
      <p:sp>
        <p:nvSpPr>
          <p:cNvPr id="11"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186</a:t>
            </a:fld>
            <a:endParaRPr lang="ja-JP" altLang="en-US" dirty="0">
              <a:solidFill>
                <a:prstClr val="black"/>
              </a:solidFill>
            </a:endParaRPr>
          </a:p>
        </p:txBody>
      </p:sp>
      <p:sp>
        <p:nvSpPr>
          <p:cNvPr id="12" name="テキスト ボックス 11"/>
          <p:cNvSpPr txBox="1"/>
          <p:nvPr/>
        </p:nvSpPr>
        <p:spPr>
          <a:xfrm>
            <a:off x="4537966" y="784693"/>
            <a:ext cx="244896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38</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p64</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施告</a:t>
            </a:r>
            <a:r>
              <a:rPr lang="en-US" altLang="ja-JP" sz="1100" smtClean="0">
                <a:solidFill>
                  <a:srgbClr val="002060"/>
                </a:solidFill>
                <a:latin typeface="ＭＳ Ｐゴシック" panose="020B0600070205080204" pitchFamily="50" charset="-128"/>
              </a:rPr>
              <a:t>p642</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a:t>
            </a:r>
            <a:r>
              <a:rPr lang="en-US" altLang="ja-JP" sz="1100" smtClean="0">
                <a:solidFill>
                  <a:srgbClr val="002060"/>
                </a:solidFill>
                <a:latin typeface="ＭＳ Ｐゴシック" panose="020B0600070205080204" pitchFamily="50" charset="-128"/>
              </a:rPr>
              <a:t>p693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561523773"/>
      </p:ext>
    </p:extLst>
  </p:cSld>
  <p:clrMapOvr>
    <a:masterClrMapping/>
  </p:clrMapOvr>
  <p:timing>
    <p:tnLst>
      <p:par>
        <p:cT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37"/>
          <p:cNvSpPr>
            <a:spLocks noChangeArrowheads="1"/>
          </p:cNvSpPr>
          <p:nvPr/>
        </p:nvSpPr>
        <p:spPr bwMode="auto">
          <a:xfrm>
            <a:off x="194373" y="1007721"/>
            <a:ext cx="9545363" cy="5733648"/>
          </a:xfrm>
          <a:prstGeom prst="rect">
            <a:avLst/>
          </a:prstGeom>
          <a:solidFill>
            <a:srgbClr val="FFFFAF">
              <a:alpha val="49803"/>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sz="2000" dirty="0">
                <a:solidFill>
                  <a:prstClr val="black"/>
                </a:solidFill>
              </a:rPr>
              <a:t>　</a:t>
            </a:r>
            <a:r>
              <a:rPr lang="ja-JP" altLang="ja-JP" sz="2000" dirty="0">
                <a:solidFill>
                  <a:prstClr val="black"/>
                </a:solidFill>
              </a:rPr>
              <a:t>医師事務作業補助体制加算１の評価を引き上げるとともに、</a:t>
            </a:r>
            <a:r>
              <a:rPr lang="ja-JP" altLang="ja-JP" sz="2000" dirty="0" smtClean="0">
                <a:solidFill>
                  <a:prstClr val="black"/>
                </a:solidFill>
              </a:rPr>
              <a:t>医師</a:t>
            </a:r>
            <a:r>
              <a:rPr lang="ja-JP" altLang="en-US" sz="2000" dirty="0" smtClean="0">
                <a:solidFill>
                  <a:prstClr val="black"/>
                </a:solidFill>
              </a:rPr>
              <a:t>の指示に基づく</a:t>
            </a:r>
            <a:r>
              <a:rPr lang="ja-JP" altLang="ja-JP" sz="2000" dirty="0" smtClean="0">
                <a:solidFill>
                  <a:prstClr val="black"/>
                </a:solidFill>
              </a:rPr>
              <a:t>診断書</a:t>
            </a:r>
            <a:r>
              <a:rPr lang="ja-JP" altLang="ja-JP" sz="2000" dirty="0">
                <a:solidFill>
                  <a:prstClr val="black"/>
                </a:solidFill>
              </a:rPr>
              <a:t>作成補助・診療録の代行</a:t>
            </a:r>
            <a:r>
              <a:rPr lang="ja-JP" altLang="ja-JP" sz="2000" dirty="0" smtClean="0">
                <a:solidFill>
                  <a:prstClr val="black"/>
                </a:solidFill>
              </a:rPr>
              <a:t>入力に</a:t>
            </a:r>
            <a:r>
              <a:rPr lang="ja-JP" altLang="ja-JP" sz="2000" dirty="0">
                <a:solidFill>
                  <a:prstClr val="black"/>
                </a:solidFill>
              </a:rPr>
              <a:t>限り、業務の場所を問わず「病棟又は外来」での勤務時間に</a:t>
            </a:r>
            <a:r>
              <a:rPr lang="ja-JP" altLang="ja-JP" sz="2000" dirty="0" smtClean="0">
                <a:solidFill>
                  <a:prstClr val="black"/>
                </a:solidFill>
              </a:rPr>
              <a:t>含める</a:t>
            </a:r>
            <a:endParaRPr lang="ja-JP" altLang="ja-JP" sz="2000" dirty="0">
              <a:solidFill>
                <a:prstClr val="black"/>
              </a:solidFill>
            </a:endParaRPr>
          </a:p>
          <a:p>
            <a:pPr>
              <a:spcBef>
                <a:spcPct val="20000"/>
              </a:spcBef>
              <a:defRPr/>
            </a:pPr>
            <a:endParaRPr lang="en-US" altLang="ja-JP" sz="20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p:txBody>
      </p:sp>
      <p:graphicFrame>
        <p:nvGraphicFramePr>
          <p:cNvPr id="7" name="表 6"/>
          <p:cNvGraphicFramePr>
            <a:graphicFrameLocks noGrp="1"/>
          </p:cNvGraphicFramePr>
          <p:nvPr>
            <p:extLst/>
          </p:nvPr>
        </p:nvGraphicFramePr>
        <p:xfrm>
          <a:off x="449387" y="2196886"/>
          <a:ext cx="4104457" cy="3352800"/>
        </p:xfrm>
        <a:graphic>
          <a:graphicData uri="http://schemas.openxmlformats.org/drawingml/2006/table">
            <a:tbl>
              <a:tblPr firstRow="1" bandRow="1">
                <a:tableStyleId>{FABFCF23-3B69-468F-B69F-88F6DE6A72F2}</a:tableStyleId>
              </a:tblPr>
              <a:tblGrid>
                <a:gridCol w="2376264"/>
                <a:gridCol w="1728193"/>
              </a:tblGrid>
              <a:tr h="345506">
                <a:tc gridSpan="2">
                  <a:txBody>
                    <a:bodyPr/>
                    <a:lstStyle/>
                    <a:p>
                      <a:pPr algn="ctr"/>
                      <a:r>
                        <a:rPr kumimoji="1" lang="ja-JP" altLang="en-US" dirty="0" smtClean="0"/>
                        <a:t>現行</a:t>
                      </a:r>
                      <a:endParaRPr kumimoji="1" lang="ja-JP" altLang="en-US" u="none" dirty="0">
                        <a:solidFill>
                          <a:schemeClr val="bg1"/>
                        </a:solidFill>
                      </a:endParaRPr>
                    </a:p>
                  </a:txBody>
                  <a:tcPr marL="99060" marR="99060" anchor="ctr"/>
                </a:tc>
                <a:tc hMerge="1">
                  <a:txBody>
                    <a:bodyPr/>
                    <a:lstStyle/>
                    <a:p>
                      <a:endParaRPr kumimoji="1" lang="ja-JP" altLang="en-US" dirty="0"/>
                    </a:p>
                  </a:txBody>
                  <a:tcPr/>
                </a:tc>
              </a:tr>
              <a:tr h="0">
                <a:tc>
                  <a:txBody>
                    <a:bodyPr/>
                    <a:lstStyle/>
                    <a:p>
                      <a:pPr algn="ctr"/>
                      <a:r>
                        <a:rPr kumimoji="1" lang="ja-JP" altLang="en-US" sz="1400" u="none" dirty="0" smtClean="0"/>
                        <a:t>医師事務作業補助者の配置</a:t>
                      </a:r>
                      <a:endParaRPr kumimoji="1" lang="ja-JP" altLang="en-US" sz="1400" u="none" dirty="0"/>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400" u="none" dirty="0" smtClean="0"/>
                        <a:t>点数</a:t>
                      </a:r>
                      <a:endParaRPr kumimoji="1" lang="ja-JP" altLang="en-US" sz="1400" u="none" dirty="0"/>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r h="31671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u="none" dirty="0" smtClean="0"/>
                        <a:t>１５対１</a:t>
                      </a:r>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600" u="none" dirty="0" smtClean="0"/>
                        <a:t>８６０点</a:t>
                      </a:r>
                      <a:endParaRPr kumimoji="1" lang="ja-JP" altLang="en-US" sz="1600" u="none" dirty="0"/>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r h="316714">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u="none" dirty="0" smtClean="0"/>
                        <a:t>２０対１</a:t>
                      </a:r>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600" u="none" dirty="0" smtClean="0"/>
                        <a:t>６４８点</a:t>
                      </a:r>
                      <a:endParaRPr kumimoji="1" lang="ja-JP" altLang="en-US" sz="1600" u="none" dirty="0"/>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r h="316714">
                <a:tc>
                  <a:txBody>
                    <a:bodyPr/>
                    <a:lstStyle/>
                    <a:p>
                      <a:pPr algn="ctr"/>
                      <a:r>
                        <a:rPr kumimoji="1" lang="ja-JP" altLang="en-US" sz="1600" u="none" dirty="0" smtClean="0"/>
                        <a:t>２５対１</a:t>
                      </a:r>
                      <a:endParaRPr kumimoji="1" lang="ja-JP" altLang="en-US" sz="1600" u="none" dirty="0"/>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600" u="none" dirty="0" smtClean="0"/>
                        <a:t>５２０点</a:t>
                      </a:r>
                      <a:endParaRPr kumimoji="1" lang="ja-JP" altLang="en-US" sz="1600" u="none" dirty="0"/>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r h="316714">
                <a:tc>
                  <a:txBody>
                    <a:bodyPr/>
                    <a:lstStyle/>
                    <a:p>
                      <a:pPr algn="l"/>
                      <a:r>
                        <a:rPr kumimoji="1" lang="ja-JP" altLang="en-US" sz="1600" u="none" dirty="0" smtClean="0"/>
                        <a:t>　　　　  　３０対１</a:t>
                      </a:r>
                      <a:endParaRPr kumimoji="1" lang="ja-JP" altLang="en-US" sz="1600" b="1" u="none" dirty="0">
                        <a:solidFill>
                          <a:srgbClr val="0070C0"/>
                        </a:solidFill>
                      </a:endParaRPr>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600" u="none" dirty="0" smtClean="0"/>
                        <a:t>４３５点</a:t>
                      </a:r>
                      <a:endParaRPr kumimoji="1" lang="ja-JP" altLang="en-US" sz="1600" b="1" u="none" dirty="0">
                        <a:solidFill>
                          <a:srgbClr val="0070C0"/>
                        </a:solidFill>
                      </a:endParaRPr>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r h="316714">
                <a:tc>
                  <a:txBody>
                    <a:bodyPr/>
                    <a:lstStyle/>
                    <a:p>
                      <a:pPr algn="l"/>
                      <a:r>
                        <a:rPr kumimoji="1" lang="ja-JP" altLang="en-US" sz="1600" u="none" dirty="0" smtClean="0"/>
                        <a:t>　　　　</a:t>
                      </a:r>
                      <a:r>
                        <a:rPr kumimoji="1" lang="ja-JP" altLang="en-US" sz="1600" u="none" baseline="0" dirty="0" smtClean="0"/>
                        <a:t>  </a:t>
                      </a:r>
                      <a:r>
                        <a:rPr kumimoji="1" lang="ja-JP" altLang="en-US" sz="1600" u="none" dirty="0" smtClean="0"/>
                        <a:t>　４０対１</a:t>
                      </a:r>
                      <a:endParaRPr kumimoji="1" lang="ja-JP" altLang="en-US" sz="1600" b="1" u="none" dirty="0">
                        <a:solidFill>
                          <a:srgbClr val="0070C0"/>
                        </a:solidFill>
                      </a:endParaRPr>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600" u="none" dirty="0" smtClean="0"/>
                        <a:t>３５０点</a:t>
                      </a:r>
                      <a:endParaRPr kumimoji="1" lang="ja-JP" altLang="en-US" sz="1600" b="1" u="none" dirty="0">
                        <a:solidFill>
                          <a:srgbClr val="0070C0"/>
                        </a:solidFill>
                      </a:endParaRPr>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r h="316714">
                <a:tc>
                  <a:txBody>
                    <a:bodyPr/>
                    <a:lstStyle/>
                    <a:p>
                      <a:pPr algn="ctr"/>
                      <a:r>
                        <a:rPr kumimoji="1" lang="ja-JP" altLang="en-US" sz="1600" dirty="0" smtClean="0"/>
                        <a:t>５０対１</a:t>
                      </a:r>
                      <a:endParaRPr kumimoji="1" lang="ja-JP" altLang="en-US" sz="1100" dirty="0"/>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600" dirty="0" smtClean="0"/>
                        <a:t>２７０点</a:t>
                      </a:r>
                      <a:endParaRPr kumimoji="1" lang="ja-JP" altLang="en-US" sz="1600" dirty="0"/>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r h="316714">
                <a:tc>
                  <a:txBody>
                    <a:bodyPr/>
                    <a:lstStyle/>
                    <a:p>
                      <a:pPr algn="ctr"/>
                      <a:r>
                        <a:rPr kumimoji="1" lang="ja-JP" altLang="en-US" sz="1600" dirty="0" smtClean="0"/>
                        <a:t>７５対１</a:t>
                      </a:r>
                      <a:endParaRPr kumimoji="1" lang="ja-JP" altLang="en-US" sz="1600" dirty="0"/>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600" dirty="0" smtClean="0"/>
                        <a:t>１９０点</a:t>
                      </a:r>
                      <a:endParaRPr kumimoji="1" lang="ja-JP" altLang="en-US" sz="1600" dirty="0"/>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r h="316714">
                <a:tc>
                  <a:txBody>
                    <a:bodyPr/>
                    <a:lstStyle/>
                    <a:p>
                      <a:pPr algn="ctr"/>
                      <a:r>
                        <a:rPr kumimoji="1" lang="ja-JP" altLang="en-US" sz="1600" dirty="0" smtClean="0"/>
                        <a:t>１００対１</a:t>
                      </a:r>
                      <a:endParaRPr kumimoji="1" lang="ja-JP" altLang="en-US" sz="1600" dirty="0"/>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600" dirty="0" smtClean="0"/>
                        <a:t>１４３点</a:t>
                      </a:r>
                      <a:endParaRPr kumimoji="1" lang="ja-JP" altLang="en-US" sz="1600" dirty="0"/>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bl>
          </a:graphicData>
        </a:graphic>
      </p:graphicFrame>
      <p:graphicFrame>
        <p:nvGraphicFramePr>
          <p:cNvPr id="8" name="表 7"/>
          <p:cNvGraphicFramePr>
            <a:graphicFrameLocks noGrp="1"/>
          </p:cNvGraphicFramePr>
          <p:nvPr>
            <p:extLst/>
          </p:nvPr>
        </p:nvGraphicFramePr>
        <p:xfrm>
          <a:off x="5533274" y="2183032"/>
          <a:ext cx="3990444" cy="3352800"/>
        </p:xfrm>
        <a:graphic>
          <a:graphicData uri="http://schemas.openxmlformats.org/drawingml/2006/table">
            <a:tbl>
              <a:tblPr firstRow="1" bandRow="1">
                <a:tableStyleId>{9DCAF9ED-07DC-4A11-8D7F-57B35C25682E}</a:tableStyleId>
              </a:tblPr>
              <a:tblGrid>
                <a:gridCol w="2405389"/>
                <a:gridCol w="1585055"/>
              </a:tblGrid>
              <a:tr h="0">
                <a:tc gridSpan="2">
                  <a:txBody>
                    <a:bodyPr/>
                    <a:lstStyle/>
                    <a:p>
                      <a:pPr algn="ctr"/>
                      <a:r>
                        <a:rPr kumimoji="1" lang="ja-JP" altLang="en-US" dirty="0" smtClean="0"/>
                        <a:t>改定</a:t>
                      </a:r>
                      <a:endParaRPr kumimoji="1" lang="ja-JP" altLang="en-US" dirty="0"/>
                    </a:p>
                  </a:txBody>
                  <a:tcPr marL="99060" marR="99060" anchor="ctr"/>
                </a:tc>
                <a:tc hMerge="1">
                  <a:txBody>
                    <a:bodyPr/>
                    <a:lstStyle/>
                    <a:p>
                      <a:endParaRPr kumimoji="1" lang="ja-JP" altLang="en-US" dirty="0"/>
                    </a:p>
                  </a:txBody>
                  <a:tcPr/>
                </a:tc>
              </a:tr>
              <a:tr h="145733">
                <a:tc>
                  <a:txBody>
                    <a:bodyPr/>
                    <a:lstStyle/>
                    <a:p>
                      <a:pPr algn="ctr"/>
                      <a:r>
                        <a:rPr kumimoji="1" lang="ja-JP" altLang="en-US" sz="1400" dirty="0" smtClean="0"/>
                        <a:t>医師事務作業補助者の配置</a:t>
                      </a:r>
                      <a:endParaRPr kumimoji="1" lang="ja-JP" altLang="en-US" sz="1400" dirty="0"/>
                    </a:p>
                  </a:txBody>
                  <a:tcPr marL="99060" marR="9906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400" dirty="0" smtClean="0"/>
                        <a:t>点数</a:t>
                      </a:r>
                      <a:endParaRPr kumimoji="1" lang="ja-JP" altLang="en-US" sz="1400" dirty="0"/>
                    </a:p>
                  </a:txBody>
                  <a:tcPr marL="99060" marR="99060" anchor="ctr">
                    <a:lnL w="12700" cap="flat" cmpd="sng" algn="ctr">
                      <a:solidFill>
                        <a:schemeClr val="accent2">
                          <a:lumMod val="40000"/>
                          <a:lumOff val="60000"/>
                        </a:schemeClr>
                      </a:solidFill>
                      <a:prstDash val="solid"/>
                      <a:round/>
                      <a:headEnd type="none" w="med" len="med"/>
                      <a:tailEnd type="none" w="med" len="med"/>
                    </a:lnL>
                  </a:tcPr>
                </a:tc>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smtClean="0"/>
                        <a:t>１５対１</a:t>
                      </a:r>
                    </a:p>
                  </a:txBody>
                  <a:tcPr marL="99060" marR="9906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600" b="1" u="sng" dirty="0" smtClean="0">
                          <a:solidFill>
                            <a:srgbClr val="0070C0"/>
                          </a:solidFill>
                        </a:rPr>
                        <a:t>８７０点</a:t>
                      </a:r>
                      <a:endParaRPr kumimoji="1" lang="ja-JP" altLang="en-US" sz="1600" b="1" u="sng" dirty="0">
                        <a:solidFill>
                          <a:srgbClr val="0070C0"/>
                        </a:solidFill>
                      </a:endParaRPr>
                    </a:p>
                  </a:txBody>
                  <a:tcPr marL="99060" marR="99060" anchor="ctr">
                    <a:lnL w="12700" cap="flat" cmpd="sng" algn="ctr">
                      <a:solidFill>
                        <a:schemeClr val="accent2">
                          <a:lumMod val="40000"/>
                          <a:lumOff val="60000"/>
                        </a:schemeClr>
                      </a:solidFill>
                      <a:prstDash val="solid"/>
                      <a:round/>
                      <a:headEnd type="none" w="med" len="med"/>
                      <a:tailEnd type="none" w="med" len="med"/>
                    </a:lnL>
                  </a:tcPr>
                </a:tc>
              </a:tr>
              <a:tr h="0">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600" dirty="0" smtClean="0"/>
                        <a:t>２０対１</a:t>
                      </a:r>
                    </a:p>
                  </a:txBody>
                  <a:tcPr marL="99060" marR="9906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600" b="1" u="sng" dirty="0" smtClean="0">
                          <a:solidFill>
                            <a:srgbClr val="0070C0"/>
                          </a:solidFill>
                        </a:rPr>
                        <a:t>６５８点</a:t>
                      </a:r>
                      <a:endParaRPr kumimoji="1" lang="ja-JP" altLang="en-US" sz="1600" b="1" u="sng" dirty="0">
                        <a:solidFill>
                          <a:srgbClr val="0070C0"/>
                        </a:solidFill>
                      </a:endParaRPr>
                    </a:p>
                  </a:txBody>
                  <a:tcPr marL="99060" marR="99060" anchor="ctr">
                    <a:lnL w="12700" cap="flat" cmpd="sng" algn="ctr">
                      <a:solidFill>
                        <a:schemeClr val="accent2">
                          <a:lumMod val="40000"/>
                          <a:lumOff val="60000"/>
                        </a:schemeClr>
                      </a:solidFill>
                      <a:prstDash val="solid"/>
                      <a:round/>
                      <a:headEnd type="none" w="med" len="med"/>
                      <a:tailEnd type="none" w="med" len="med"/>
                    </a:lnL>
                  </a:tcPr>
                </a:tc>
              </a:tr>
              <a:tr h="0">
                <a:tc>
                  <a:txBody>
                    <a:bodyPr/>
                    <a:lstStyle/>
                    <a:p>
                      <a:pPr algn="ctr"/>
                      <a:r>
                        <a:rPr kumimoji="1" lang="ja-JP" altLang="en-US" sz="1600" dirty="0" smtClean="0"/>
                        <a:t>２５対１</a:t>
                      </a:r>
                      <a:endParaRPr kumimoji="1" lang="ja-JP" altLang="en-US" sz="1600" dirty="0"/>
                    </a:p>
                  </a:txBody>
                  <a:tcPr marL="99060" marR="9906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600" b="1" u="sng" dirty="0" smtClean="0">
                          <a:solidFill>
                            <a:srgbClr val="0070C0"/>
                          </a:solidFill>
                        </a:rPr>
                        <a:t>５３０点</a:t>
                      </a:r>
                      <a:endParaRPr kumimoji="1" lang="ja-JP" altLang="en-US" sz="1600" b="1" u="sng" dirty="0">
                        <a:solidFill>
                          <a:srgbClr val="0070C0"/>
                        </a:solidFill>
                      </a:endParaRPr>
                    </a:p>
                  </a:txBody>
                  <a:tcPr marL="99060" marR="99060" anchor="ctr">
                    <a:lnL w="12700" cap="flat" cmpd="sng" algn="ctr">
                      <a:solidFill>
                        <a:schemeClr val="accent2">
                          <a:lumMod val="40000"/>
                          <a:lumOff val="60000"/>
                        </a:schemeClr>
                      </a:solidFill>
                      <a:prstDash val="solid"/>
                      <a:round/>
                      <a:headEnd type="none" w="med" len="med"/>
                      <a:tailEnd type="none" w="med" len="med"/>
                    </a:lnL>
                  </a:tcPr>
                </a:tc>
              </a:tr>
              <a:tr h="0">
                <a:tc>
                  <a:txBody>
                    <a:bodyPr/>
                    <a:lstStyle/>
                    <a:p>
                      <a:pPr algn="l"/>
                      <a:r>
                        <a:rPr kumimoji="1" lang="ja-JP" altLang="en-US" sz="1600" u="none" dirty="0" smtClean="0"/>
                        <a:t>　　　　  　３０対１</a:t>
                      </a:r>
                      <a:endParaRPr kumimoji="1" lang="ja-JP" altLang="en-US" sz="1600" b="1" u="none" dirty="0">
                        <a:solidFill>
                          <a:srgbClr val="0070C0"/>
                        </a:solidFill>
                      </a:endParaRPr>
                    </a:p>
                  </a:txBody>
                  <a:tcPr marL="99060" marR="9906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600" b="1" u="sng" dirty="0" smtClean="0">
                          <a:solidFill>
                            <a:srgbClr val="0070C0"/>
                          </a:solidFill>
                        </a:rPr>
                        <a:t>４４５点</a:t>
                      </a:r>
                      <a:endParaRPr kumimoji="1" lang="ja-JP" altLang="en-US" sz="1600" b="1" u="sng" dirty="0">
                        <a:solidFill>
                          <a:srgbClr val="0070C0"/>
                        </a:solidFill>
                      </a:endParaRPr>
                    </a:p>
                  </a:txBody>
                  <a:tcPr marL="99060" marR="99060" anchor="ctr">
                    <a:lnL w="12700" cap="flat" cmpd="sng" algn="ctr">
                      <a:solidFill>
                        <a:schemeClr val="accent2">
                          <a:lumMod val="40000"/>
                          <a:lumOff val="60000"/>
                        </a:schemeClr>
                      </a:solidFill>
                      <a:prstDash val="solid"/>
                      <a:round/>
                      <a:headEnd type="none" w="med" len="med"/>
                      <a:tailEnd type="none" w="med" len="med"/>
                    </a:lnL>
                  </a:tcPr>
                </a:tc>
              </a:tr>
              <a:tr h="0">
                <a:tc>
                  <a:txBody>
                    <a:bodyPr/>
                    <a:lstStyle/>
                    <a:p>
                      <a:pPr algn="l"/>
                      <a:r>
                        <a:rPr kumimoji="1" lang="ja-JP" altLang="en-US" sz="1600" u="none" dirty="0" smtClean="0"/>
                        <a:t>　　　　  　４０対１</a:t>
                      </a:r>
                      <a:endParaRPr kumimoji="1" lang="ja-JP" altLang="en-US" sz="1600" b="1" u="none" dirty="0">
                        <a:solidFill>
                          <a:srgbClr val="0070C0"/>
                        </a:solidFill>
                      </a:endParaRPr>
                    </a:p>
                  </a:txBody>
                  <a:tcPr marL="99060" marR="9906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600" b="1" u="sng" dirty="0" smtClean="0">
                          <a:solidFill>
                            <a:srgbClr val="0070C0"/>
                          </a:solidFill>
                        </a:rPr>
                        <a:t>３５５点</a:t>
                      </a:r>
                      <a:endParaRPr kumimoji="1" lang="ja-JP" altLang="en-US" sz="1600" b="1" u="sng" dirty="0">
                        <a:solidFill>
                          <a:srgbClr val="0070C0"/>
                        </a:solidFill>
                      </a:endParaRPr>
                    </a:p>
                  </a:txBody>
                  <a:tcPr marL="99060" marR="99060" anchor="ctr">
                    <a:lnL w="12700" cap="flat" cmpd="sng" algn="ctr">
                      <a:solidFill>
                        <a:schemeClr val="accent2">
                          <a:lumMod val="40000"/>
                          <a:lumOff val="60000"/>
                        </a:schemeClr>
                      </a:solidFill>
                      <a:prstDash val="solid"/>
                      <a:round/>
                      <a:headEnd type="none" w="med" len="med"/>
                      <a:tailEnd type="none" w="med" len="med"/>
                    </a:lnL>
                  </a:tcPr>
                </a:tc>
              </a:tr>
              <a:tr h="0">
                <a:tc>
                  <a:txBody>
                    <a:bodyPr/>
                    <a:lstStyle/>
                    <a:p>
                      <a:pPr algn="ctr"/>
                      <a:r>
                        <a:rPr kumimoji="1" lang="ja-JP" altLang="en-US" sz="1600" dirty="0" smtClean="0"/>
                        <a:t>５０対１</a:t>
                      </a:r>
                      <a:endParaRPr kumimoji="1" lang="ja-JP" altLang="en-US" sz="1100" dirty="0"/>
                    </a:p>
                  </a:txBody>
                  <a:tcPr marL="99060" marR="9906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600" b="1" u="sng" dirty="0" smtClean="0">
                          <a:solidFill>
                            <a:srgbClr val="0070C0"/>
                          </a:solidFill>
                        </a:rPr>
                        <a:t>２７５点</a:t>
                      </a:r>
                      <a:endParaRPr kumimoji="1" lang="ja-JP" altLang="en-US" sz="1600" b="1" u="sng" dirty="0">
                        <a:solidFill>
                          <a:srgbClr val="0070C0"/>
                        </a:solidFill>
                      </a:endParaRPr>
                    </a:p>
                  </a:txBody>
                  <a:tcPr marL="99060" marR="99060" anchor="ctr">
                    <a:lnL w="12700" cap="flat" cmpd="sng" algn="ctr">
                      <a:solidFill>
                        <a:schemeClr val="accent2">
                          <a:lumMod val="40000"/>
                          <a:lumOff val="60000"/>
                        </a:schemeClr>
                      </a:solidFill>
                      <a:prstDash val="solid"/>
                      <a:round/>
                      <a:headEnd type="none" w="med" len="med"/>
                      <a:tailEnd type="none" w="med" len="med"/>
                    </a:lnL>
                  </a:tcPr>
                </a:tc>
              </a:tr>
              <a:tr h="0">
                <a:tc>
                  <a:txBody>
                    <a:bodyPr/>
                    <a:lstStyle/>
                    <a:p>
                      <a:pPr algn="ctr"/>
                      <a:r>
                        <a:rPr kumimoji="1" lang="ja-JP" altLang="en-US" sz="1600" dirty="0" smtClean="0"/>
                        <a:t>７５対１</a:t>
                      </a:r>
                      <a:endParaRPr kumimoji="1" lang="ja-JP" altLang="en-US" sz="1600" dirty="0"/>
                    </a:p>
                  </a:txBody>
                  <a:tcPr marL="99060" marR="9906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600" b="1" u="sng" dirty="0" smtClean="0">
                          <a:solidFill>
                            <a:srgbClr val="0070C0"/>
                          </a:solidFill>
                        </a:rPr>
                        <a:t>１９５点</a:t>
                      </a:r>
                      <a:endParaRPr kumimoji="1" lang="ja-JP" altLang="en-US" sz="1600" b="1" u="sng" dirty="0">
                        <a:solidFill>
                          <a:srgbClr val="0070C0"/>
                        </a:solidFill>
                      </a:endParaRPr>
                    </a:p>
                  </a:txBody>
                  <a:tcPr marL="99060" marR="99060" anchor="ctr">
                    <a:lnL w="12700" cap="flat" cmpd="sng" algn="ctr">
                      <a:solidFill>
                        <a:schemeClr val="accent2">
                          <a:lumMod val="40000"/>
                          <a:lumOff val="60000"/>
                        </a:schemeClr>
                      </a:solidFill>
                      <a:prstDash val="solid"/>
                      <a:round/>
                      <a:headEnd type="none" w="med" len="med"/>
                      <a:tailEnd type="none" w="med" len="med"/>
                    </a:lnL>
                  </a:tcPr>
                </a:tc>
              </a:tr>
              <a:tr h="0">
                <a:tc>
                  <a:txBody>
                    <a:bodyPr/>
                    <a:lstStyle/>
                    <a:p>
                      <a:pPr algn="ctr"/>
                      <a:r>
                        <a:rPr kumimoji="1" lang="ja-JP" altLang="en-US" sz="1600" dirty="0" smtClean="0"/>
                        <a:t>１００対１</a:t>
                      </a:r>
                      <a:endParaRPr kumimoji="1" lang="ja-JP" altLang="en-US" sz="1600" dirty="0"/>
                    </a:p>
                  </a:txBody>
                  <a:tcPr marL="99060" marR="99060" anchor="ctr">
                    <a:lnR w="12700" cap="flat" cmpd="sng" algn="ctr">
                      <a:solidFill>
                        <a:schemeClr val="accent2">
                          <a:lumMod val="40000"/>
                          <a:lumOff val="60000"/>
                        </a:schemeClr>
                      </a:solidFill>
                      <a:prstDash val="solid"/>
                      <a:round/>
                      <a:headEnd type="none" w="med" len="med"/>
                      <a:tailEnd type="none" w="med" len="med"/>
                    </a:lnR>
                  </a:tcPr>
                </a:tc>
                <a:tc>
                  <a:txBody>
                    <a:bodyPr/>
                    <a:lstStyle/>
                    <a:p>
                      <a:pPr algn="ctr"/>
                      <a:r>
                        <a:rPr kumimoji="1" lang="ja-JP" altLang="en-US" sz="1600" b="1" u="sng" dirty="0" smtClean="0">
                          <a:solidFill>
                            <a:srgbClr val="0070C0"/>
                          </a:solidFill>
                        </a:rPr>
                        <a:t>１４８点</a:t>
                      </a:r>
                      <a:endParaRPr kumimoji="1" lang="ja-JP" altLang="en-US" sz="1600" b="1" u="sng" dirty="0">
                        <a:solidFill>
                          <a:srgbClr val="0070C0"/>
                        </a:solidFill>
                      </a:endParaRPr>
                    </a:p>
                  </a:txBody>
                  <a:tcPr marL="99060" marR="99060" anchor="ctr">
                    <a:lnL w="12700" cap="flat" cmpd="sng" algn="ctr">
                      <a:solidFill>
                        <a:schemeClr val="accent2">
                          <a:lumMod val="40000"/>
                          <a:lumOff val="60000"/>
                        </a:schemeClr>
                      </a:solidFill>
                      <a:prstDash val="solid"/>
                      <a:round/>
                      <a:headEnd type="none" w="med" len="med"/>
                      <a:tailEnd type="none" w="med" len="med"/>
                    </a:lnL>
                  </a:tcPr>
                </a:tc>
              </a:tr>
            </a:tbl>
          </a:graphicData>
        </a:graphic>
      </p:graphicFrame>
      <p:sp>
        <p:nvSpPr>
          <p:cNvPr id="13" name="Rectangle 36"/>
          <p:cNvSpPr>
            <a:spLocks noChangeArrowheads="1"/>
          </p:cNvSpPr>
          <p:nvPr/>
        </p:nvSpPr>
        <p:spPr bwMode="auto">
          <a:xfrm>
            <a:off x="177738" y="670599"/>
            <a:ext cx="4415229" cy="42140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（１）医師</a:t>
            </a:r>
            <a:r>
              <a:rPr lang="ja-JP" altLang="en-US" sz="2000" dirty="0">
                <a:solidFill>
                  <a:prstClr val="black"/>
                </a:solidFill>
              </a:rPr>
              <a:t>事務作業補助</a:t>
            </a:r>
            <a:r>
              <a:rPr lang="ja-JP" altLang="en-US" sz="2000" dirty="0" smtClean="0">
                <a:solidFill>
                  <a:prstClr val="black"/>
                </a:solidFill>
              </a:rPr>
              <a:t>体制の評価①</a:t>
            </a:r>
            <a:endParaRPr lang="ja-JP" altLang="en-US" sz="2000" dirty="0">
              <a:solidFill>
                <a:prstClr val="black"/>
              </a:solidFill>
            </a:endParaRPr>
          </a:p>
        </p:txBody>
      </p:sp>
      <p:sp>
        <p:nvSpPr>
          <p:cNvPr id="15" name="正方形/長方形 14"/>
          <p:cNvSpPr/>
          <p:nvPr/>
        </p:nvSpPr>
        <p:spPr>
          <a:xfrm>
            <a:off x="3224768" y="1824821"/>
            <a:ext cx="3671198" cy="369332"/>
          </a:xfrm>
          <a:prstGeom prst="rect">
            <a:avLst/>
          </a:prstGeom>
        </p:spPr>
        <p:txBody>
          <a:bodyPr wrap="none">
            <a:spAutoFit/>
          </a:bodyPr>
          <a:lstStyle/>
          <a:p>
            <a:pPr algn="ctr"/>
            <a:r>
              <a:rPr lang="en-US" altLang="ja-JP"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ja-JP"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医師</a:t>
            </a:r>
            <a:r>
              <a:rPr lang="ja-JP" altLang="ja-JP" b="1"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事務作業補助体制</a:t>
            </a:r>
            <a:r>
              <a:rPr lang="ja-JP" altLang="ja-JP"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加算</a:t>
            </a:r>
            <a:r>
              <a:rPr lang="ja-JP" altLang="en-US"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１</a:t>
            </a:r>
            <a:r>
              <a:rPr lang="en-US" altLang="ja-JP"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endParaRPr lang="ja-JP" altLang="en-US" dirty="0">
              <a:solidFill>
                <a:prstClr val="black"/>
              </a:solidFill>
            </a:endParaRPr>
          </a:p>
        </p:txBody>
      </p:sp>
      <p:sp>
        <p:nvSpPr>
          <p:cNvPr id="3" name="テキスト ボックス 2"/>
          <p:cNvSpPr txBox="1"/>
          <p:nvPr/>
        </p:nvSpPr>
        <p:spPr>
          <a:xfrm>
            <a:off x="512653" y="5597460"/>
            <a:ext cx="7452803" cy="954107"/>
          </a:xfrm>
          <a:prstGeom prst="rect">
            <a:avLst/>
          </a:prstGeom>
          <a:noFill/>
        </p:spPr>
        <p:txBody>
          <a:bodyPr wrap="square" rtlCol="0">
            <a:spAutoFit/>
          </a:bodyPr>
          <a:lstStyle/>
          <a:p>
            <a:r>
              <a:rPr lang="ja-JP" altLang="en-US" sz="1400" dirty="0" smtClean="0">
                <a:solidFill>
                  <a:prstClr val="black"/>
                </a:solidFill>
              </a:rPr>
              <a:t>［施設基準］（業務の場所）</a:t>
            </a:r>
            <a:endParaRPr lang="en-US" altLang="ja-JP" sz="1400" dirty="0" smtClean="0">
              <a:solidFill>
                <a:prstClr val="black"/>
              </a:solidFill>
            </a:endParaRPr>
          </a:p>
          <a:p>
            <a:r>
              <a:rPr lang="ja-JP" altLang="en-US" sz="1400" dirty="0" smtClean="0">
                <a:solidFill>
                  <a:prstClr val="black"/>
                </a:solidFill>
              </a:rPr>
              <a:t>　</a:t>
            </a:r>
            <a:r>
              <a:rPr lang="ja-JP" altLang="ja-JP"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医師</a:t>
            </a:r>
            <a:r>
              <a:rPr lang="ja-JP" altLang="ja-JP"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事務作業補助者の業務を行う場所について、</a:t>
            </a:r>
            <a:r>
              <a:rPr lang="ja-JP" altLang="en-US"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８割</a:t>
            </a:r>
            <a:r>
              <a:rPr lang="ja-JP" altLang="ja-JP"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以上を病棟又は外来と</a:t>
            </a:r>
            <a:r>
              <a:rPr lang="ja-JP" altLang="ja-JP"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する</a:t>
            </a:r>
            <a:r>
              <a:rPr lang="ja-JP" altLang="en-US"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ja-JP" sz="1400" b="1" u="sng" dirty="0">
                <a:solidFill>
                  <a:srgbClr val="0070C0"/>
                </a:solidFill>
              </a:rPr>
              <a:t>なお、医師の指示に基づく診断書作成補助及び診療録の代行入力に限っては</a:t>
            </a:r>
            <a:r>
              <a:rPr lang="ja-JP" altLang="ja-JP" sz="1400" b="1" u="sng" dirty="0" smtClean="0">
                <a:solidFill>
                  <a:srgbClr val="0070C0"/>
                </a:solidFill>
              </a:rPr>
              <a:t>、</a:t>
            </a:r>
            <a:r>
              <a:rPr lang="ja-JP" altLang="en-US" sz="1400" b="1" u="sng" dirty="0" smtClean="0">
                <a:solidFill>
                  <a:srgbClr val="0070C0"/>
                </a:solidFill>
              </a:rPr>
              <a:t>当該保険医療機関内での</a:t>
            </a:r>
            <a:r>
              <a:rPr lang="ja-JP" altLang="ja-JP" sz="1400" b="1" u="sng" dirty="0" smtClean="0">
                <a:solidFill>
                  <a:srgbClr val="0070C0"/>
                </a:solidFill>
              </a:rPr>
              <a:t>実施</a:t>
            </a:r>
            <a:r>
              <a:rPr lang="ja-JP" altLang="ja-JP" sz="1400" b="1" u="sng" dirty="0">
                <a:solidFill>
                  <a:srgbClr val="0070C0"/>
                </a:solidFill>
              </a:rPr>
              <a:t>の場所を問わず、病棟又は外来における医師事務作業補助の業務時間に</a:t>
            </a:r>
            <a:r>
              <a:rPr lang="ja-JP" altLang="ja-JP" sz="1400" b="1" u="sng" dirty="0" smtClean="0">
                <a:solidFill>
                  <a:srgbClr val="0070C0"/>
                </a:solidFill>
              </a:rPr>
              <a:t>含める。</a:t>
            </a:r>
            <a:endParaRPr lang="ja-JP" altLang="en-US" sz="1400" b="1" dirty="0">
              <a:solidFill>
                <a:srgbClr val="0070C0"/>
              </a:solidFill>
            </a:endParaRPr>
          </a:p>
        </p:txBody>
      </p:sp>
      <p:pic>
        <p:nvPicPr>
          <p:cNvPr id="14" name="図 1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42820" y="5783256"/>
            <a:ext cx="1082188" cy="768311"/>
          </a:xfrm>
          <a:prstGeom prst="rect">
            <a:avLst/>
          </a:prstGeom>
        </p:spPr>
      </p:pic>
      <p:sp>
        <p:nvSpPr>
          <p:cNvPr id="16"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５</a:t>
            </a:r>
            <a:r>
              <a:rPr lang="ja-JP" altLang="en-US" kern="0" dirty="0" smtClean="0">
                <a:solidFill>
                  <a:srgbClr val="000000"/>
                </a:solidFill>
                <a:latin typeface="Calibri"/>
                <a:ea typeface="ＭＳ Ｐゴシック"/>
              </a:rPr>
              <a:t>．医療従事者の負担軽減・人材確保</a:t>
            </a:r>
            <a:endParaRPr lang="en-US" altLang="ja-JP" kern="0" dirty="0" smtClean="0">
              <a:solidFill>
                <a:srgbClr val="000000"/>
              </a:solidFill>
              <a:latin typeface="Calibri"/>
              <a:ea typeface="ＭＳ Ｐゴシック"/>
            </a:endParaRPr>
          </a:p>
        </p:txBody>
      </p:sp>
      <p:sp>
        <p:nvSpPr>
          <p:cNvPr id="12" name="右矢印 11"/>
          <p:cNvSpPr/>
          <p:nvPr/>
        </p:nvSpPr>
        <p:spPr>
          <a:xfrm>
            <a:off x="4787922" y="3255677"/>
            <a:ext cx="474767" cy="1318388"/>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187</a:t>
            </a:fld>
            <a:endParaRPr lang="ja-JP" altLang="en-US" dirty="0">
              <a:solidFill>
                <a:prstClr val="black"/>
              </a:solidFill>
            </a:endParaRPr>
          </a:p>
        </p:txBody>
      </p:sp>
      <p:sp>
        <p:nvSpPr>
          <p:cNvPr id="18" name="テキスト ボックス 17"/>
          <p:cNvSpPr txBox="1"/>
          <p:nvPr/>
        </p:nvSpPr>
        <p:spPr>
          <a:xfrm>
            <a:off x="5099190" y="741123"/>
            <a:ext cx="323818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70-71</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p87-88</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施告</a:t>
            </a:r>
            <a:r>
              <a:rPr lang="en-US" altLang="ja-JP" sz="1100" smtClean="0">
                <a:solidFill>
                  <a:srgbClr val="002060"/>
                </a:solidFill>
                <a:latin typeface="ＭＳ Ｐゴシック" panose="020B0600070205080204" pitchFamily="50" charset="-128"/>
              </a:rPr>
              <a:t>p645</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a:t>
            </a:r>
            <a:r>
              <a:rPr lang="en-US" altLang="ja-JP" sz="1100" smtClean="0">
                <a:solidFill>
                  <a:srgbClr val="002060"/>
                </a:solidFill>
                <a:latin typeface="ＭＳ Ｐゴシック" panose="020B0600070205080204" pitchFamily="50" charset="-128"/>
              </a:rPr>
              <a:t>p702-704</a:t>
            </a:r>
            <a:endParaRPr lang="en-US" altLang="ja-JP" sz="1100" dirty="0" smtClean="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201629914"/>
      </p:ext>
    </p:extLst>
  </p:cSld>
  <p:clrMapOvr>
    <a:masterClrMapping/>
  </p:clrMapOvr>
  <p:timing>
    <p:tnLst>
      <p:par>
        <p:cT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37"/>
          <p:cNvSpPr>
            <a:spLocks noChangeArrowheads="1"/>
          </p:cNvSpPr>
          <p:nvPr/>
        </p:nvSpPr>
        <p:spPr bwMode="auto">
          <a:xfrm>
            <a:off x="194373" y="1013557"/>
            <a:ext cx="9545363" cy="5583801"/>
          </a:xfrm>
          <a:prstGeom prst="rect">
            <a:avLst/>
          </a:prstGeom>
          <a:solidFill>
            <a:srgbClr val="FFFFAF">
              <a:alpha val="49803"/>
            </a:srgbClr>
          </a:solidFill>
          <a:ln w="9525">
            <a:solidFill>
              <a:schemeClr val="tx1"/>
            </a:solidFill>
            <a:miter lim="800000"/>
            <a:headEnd/>
            <a:tailEnd/>
          </a:ln>
        </p:spPr>
        <p:txBody>
          <a:bodyPr/>
          <a:lstStyle/>
          <a:p>
            <a:pPr marL="285750" indent="-285750">
              <a:lnSpc>
                <a:spcPts val="2000"/>
              </a:lnSpc>
              <a:buFont typeface="Wingdings" panose="05000000000000000000" pitchFamily="2" charset="2"/>
              <a:buChar char="Ø"/>
            </a:pPr>
            <a:r>
              <a:rPr lang="ja-JP" altLang="en-US" dirty="0" smtClean="0">
                <a:solidFill>
                  <a:prstClr val="black"/>
                </a:solidFill>
              </a:rPr>
              <a:t>　２０対１補助体制加算について、２５</a:t>
            </a:r>
            <a:r>
              <a:rPr lang="ja-JP" altLang="ja-JP" dirty="0" smtClean="0">
                <a:solidFill>
                  <a:prstClr val="black"/>
                </a:solidFill>
              </a:rPr>
              <a:t>対１</a:t>
            </a:r>
            <a:r>
              <a:rPr lang="ja-JP" altLang="en-US" dirty="0" smtClean="0">
                <a:solidFill>
                  <a:prstClr val="black"/>
                </a:solidFill>
              </a:rPr>
              <a:t>、</a:t>
            </a:r>
            <a:r>
              <a:rPr lang="ja-JP" altLang="en-US" dirty="0">
                <a:solidFill>
                  <a:prstClr val="black"/>
                </a:solidFill>
              </a:rPr>
              <a:t>３０</a:t>
            </a:r>
            <a:r>
              <a:rPr lang="ja-JP" altLang="ja-JP" dirty="0" smtClean="0">
                <a:solidFill>
                  <a:prstClr val="black"/>
                </a:solidFill>
              </a:rPr>
              <a:t>対１</a:t>
            </a:r>
            <a:r>
              <a:rPr lang="ja-JP" altLang="en-US" dirty="0" smtClean="0">
                <a:solidFill>
                  <a:prstClr val="black"/>
                </a:solidFill>
              </a:rPr>
              <a:t>、４０</a:t>
            </a:r>
            <a:r>
              <a:rPr lang="ja-JP" altLang="ja-JP" dirty="0" smtClean="0">
                <a:solidFill>
                  <a:prstClr val="black"/>
                </a:solidFill>
              </a:rPr>
              <a:t>対</a:t>
            </a:r>
            <a:r>
              <a:rPr lang="ja-JP" altLang="ja-JP" dirty="0">
                <a:solidFill>
                  <a:prstClr val="black"/>
                </a:solidFill>
              </a:rPr>
              <a:t>１補助体制加算の施設基準と同様の基準に</a:t>
            </a:r>
            <a:r>
              <a:rPr lang="ja-JP" altLang="ja-JP" dirty="0" smtClean="0">
                <a:solidFill>
                  <a:prstClr val="black"/>
                </a:solidFill>
              </a:rPr>
              <a:t>緩和</a:t>
            </a:r>
            <a:r>
              <a:rPr lang="ja-JP" altLang="en-US" dirty="0" smtClean="0">
                <a:solidFill>
                  <a:prstClr val="black"/>
                </a:solidFill>
              </a:rPr>
              <a:t>し、７５</a:t>
            </a:r>
            <a:r>
              <a:rPr lang="ja-JP" altLang="ja-JP" dirty="0" smtClean="0">
                <a:solidFill>
                  <a:prstClr val="black"/>
                </a:solidFill>
              </a:rPr>
              <a:t>対１，</a:t>
            </a:r>
            <a:r>
              <a:rPr lang="ja-JP" altLang="en-US" dirty="0" smtClean="0">
                <a:solidFill>
                  <a:prstClr val="black"/>
                </a:solidFill>
              </a:rPr>
              <a:t>１００</a:t>
            </a:r>
            <a:r>
              <a:rPr lang="ja-JP" altLang="ja-JP" dirty="0" smtClean="0">
                <a:solidFill>
                  <a:prstClr val="black"/>
                </a:solidFill>
              </a:rPr>
              <a:t>対</a:t>
            </a:r>
            <a:r>
              <a:rPr lang="ja-JP" altLang="ja-JP" dirty="0">
                <a:solidFill>
                  <a:prstClr val="black"/>
                </a:solidFill>
              </a:rPr>
              <a:t>１補助体制加算については、年間の緊急入院患者数の要件を</a:t>
            </a:r>
            <a:r>
              <a:rPr lang="ja-JP" altLang="ja-JP" dirty="0" smtClean="0">
                <a:solidFill>
                  <a:prstClr val="black"/>
                </a:solidFill>
              </a:rPr>
              <a:t>「</a:t>
            </a:r>
            <a:r>
              <a:rPr lang="ja-JP" altLang="en-US" dirty="0">
                <a:solidFill>
                  <a:prstClr val="black"/>
                </a:solidFill>
              </a:rPr>
              <a:t>１００</a:t>
            </a:r>
            <a:r>
              <a:rPr lang="ja-JP" altLang="ja-JP" dirty="0" smtClean="0">
                <a:solidFill>
                  <a:prstClr val="black"/>
                </a:solidFill>
              </a:rPr>
              <a:t>名</a:t>
            </a:r>
            <a:r>
              <a:rPr lang="ja-JP" altLang="ja-JP" dirty="0">
                <a:solidFill>
                  <a:prstClr val="black"/>
                </a:solidFill>
              </a:rPr>
              <a:t>以上」から</a:t>
            </a:r>
            <a:r>
              <a:rPr lang="ja-JP" altLang="ja-JP" dirty="0" smtClean="0">
                <a:solidFill>
                  <a:prstClr val="black"/>
                </a:solidFill>
              </a:rPr>
              <a:t>「</a:t>
            </a:r>
            <a:r>
              <a:rPr lang="ja-JP" altLang="en-US" dirty="0">
                <a:solidFill>
                  <a:prstClr val="black"/>
                </a:solidFill>
              </a:rPr>
              <a:t>５０</a:t>
            </a:r>
            <a:r>
              <a:rPr lang="ja-JP" altLang="ja-JP" dirty="0" smtClean="0">
                <a:solidFill>
                  <a:prstClr val="black"/>
                </a:solidFill>
              </a:rPr>
              <a:t>名</a:t>
            </a:r>
            <a:r>
              <a:rPr lang="ja-JP" altLang="ja-JP" dirty="0">
                <a:solidFill>
                  <a:prstClr val="black"/>
                </a:solidFill>
              </a:rPr>
              <a:t>以上」に緩和</a:t>
            </a:r>
            <a:r>
              <a:rPr lang="ja-JP" altLang="ja-JP" dirty="0" smtClean="0">
                <a:solidFill>
                  <a:prstClr val="black"/>
                </a:solidFill>
              </a:rPr>
              <a:t>する</a:t>
            </a:r>
            <a:endParaRPr lang="en-US" altLang="ja-JP" dirty="0" smtClean="0">
              <a:solidFill>
                <a:prstClr val="black"/>
              </a:solidFill>
            </a:endParaRPr>
          </a:p>
          <a:p>
            <a:pPr marL="285750" indent="-285750">
              <a:buFont typeface="Wingdings" panose="05000000000000000000" pitchFamily="2" charset="2"/>
              <a:buChar char="Ø"/>
            </a:pPr>
            <a:endParaRPr lang="ja-JP" altLang="ja-JP" dirty="0">
              <a:solidFill>
                <a:prstClr val="black"/>
              </a:solidFill>
            </a:endParaRPr>
          </a:p>
          <a:p>
            <a:pPr>
              <a:spcBef>
                <a:spcPct val="20000"/>
              </a:spcBef>
              <a:defRPr/>
            </a:pPr>
            <a:endParaRPr lang="en-US" altLang="ja-JP" sz="20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marL="285750" indent="-285750">
              <a:lnSpc>
                <a:spcPts val="2000"/>
              </a:lnSpc>
              <a:spcBef>
                <a:spcPts val="600"/>
              </a:spcBef>
              <a:buFont typeface="Wingdings" panose="05000000000000000000" pitchFamily="2" charset="2"/>
              <a:buChar char="Ø"/>
              <a:defRPr/>
            </a:pPr>
            <a:r>
              <a:rPr lang="en-US" altLang="ja-JP" dirty="0" smtClean="0">
                <a:solidFill>
                  <a:prstClr val="black"/>
                </a:solidFill>
              </a:rPr>
              <a:t>  </a:t>
            </a:r>
            <a:r>
              <a:rPr lang="ja-JP" altLang="en-US" dirty="0" smtClean="0">
                <a:solidFill>
                  <a:prstClr val="black"/>
                </a:solidFill>
              </a:rPr>
              <a:t>５０</a:t>
            </a:r>
            <a:r>
              <a:rPr lang="ja-JP" altLang="ja-JP" dirty="0" smtClean="0">
                <a:solidFill>
                  <a:prstClr val="black"/>
                </a:solidFill>
              </a:rPr>
              <a:t>対１</a:t>
            </a:r>
            <a:r>
              <a:rPr lang="ja-JP" altLang="en-US" dirty="0" smtClean="0">
                <a:solidFill>
                  <a:prstClr val="black"/>
                </a:solidFill>
              </a:rPr>
              <a:t>、７５</a:t>
            </a:r>
            <a:r>
              <a:rPr lang="ja-JP" altLang="ja-JP" dirty="0" smtClean="0">
                <a:solidFill>
                  <a:prstClr val="black"/>
                </a:solidFill>
              </a:rPr>
              <a:t>対１，</a:t>
            </a:r>
            <a:r>
              <a:rPr lang="ja-JP" altLang="en-US" dirty="0" smtClean="0">
                <a:solidFill>
                  <a:prstClr val="black"/>
                </a:solidFill>
              </a:rPr>
              <a:t>１００</a:t>
            </a:r>
            <a:r>
              <a:rPr lang="ja-JP" altLang="ja-JP" dirty="0" smtClean="0">
                <a:solidFill>
                  <a:prstClr val="black"/>
                </a:solidFill>
              </a:rPr>
              <a:t>対</a:t>
            </a:r>
            <a:r>
              <a:rPr lang="ja-JP" altLang="ja-JP" dirty="0">
                <a:solidFill>
                  <a:prstClr val="black"/>
                </a:solidFill>
              </a:rPr>
              <a:t>１補助体制加算の対象として、</a:t>
            </a:r>
            <a:r>
              <a:rPr lang="ja-JP" altLang="ja-JP" b="1" u="sng" dirty="0">
                <a:solidFill>
                  <a:srgbClr val="0070C0"/>
                </a:solidFill>
              </a:rPr>
              <a:t>療養病棟入院基本料</a:t>
            </a:r>
            <a:r>
              <a:rPr lang="ja-JP" altLang="ja-JP" dirty="0">
                <a:solidFill>
                  <a:prstClr val="black"/>
                </a:solidFill>
              </a:rPr>
              <a:t>及び</a:t>
            </a:r>
            <a:r>
              <a:rPr lang="ja-JP" altLang="ja-JP" b="1" u="sng" dirty="0">
                <a:solidFill>
                  <a:srgbClr val="0070C0"/>
                </a:solidFill>
              </a:rPr>
              <a:t>精神病棟入院基本料</a:t>
            </a:r>
            <a:r>
              <a:rPr lang="ja-JP" altLang="ja-JP" dirty="0">
                <a:solidFill>
                  <a:prstClr val="black"/>
                </a:solidFill>
              </a:rPr>
              <a:t>を追加</a:t>
            </a:r>
            <a:r>
              <a:rPr lang="ja-JP" altLang="ja-JP" dirty="0" smtClean="0">
                <a:solidFill>
                  <a:prstClr val="black"/>
                </a:solidFill>
              </a:rPr>
              <a:t>する</a:t>
            </a:r>
            <a:endParaRPr lang="en-US" altLang="ja-JP" dirty="0" smtClean="0">
              <a:solidFill>
                <a:prstClr val="black"/>
              </a:solidFill>
            </a:endParaRPr>
          </a:p>
          <a:p>
            <a:pPr marL="285750" indent="-285750">
              <a:lnSpc>
                <a:spcPts val="2000"/>
              </a:lnSpc>
              <a:spcBef>
                <a:spcPct val="20000"/>
              </a:spcBef>
              <a:buFont typeface="Wingdings" panose="05000000000000000000" pitchFamily="2" charset="2"/>
              <a:buChar char="Ø"/>
              <a:defRPr/>
            </a:pPr>
            <a:r>
              <a:rPr lang="en-US" altLang="ja-JP" b="1" dirty="0" smtClean="0">
                <a:solidFill>
                  <a:srgbClr val="0070C0"/>
                </a:solidFill>
              </a:rPr>
              <a:t>  </a:t>
            </a:r>
            <a:r>
              <a:rPr lang="ja-JP" altLang="ja-JP" b="1" u="sng" dirty="0" smtClean="0">
                <a:solidFill>
                  <a:srgbClr val="0070C0"/>
                </a:solidFill>
              </a:rPr>
              <a:t>特定</a:t>
            </a:r>
            <a:r>
              <a:rPr lang="ja-JP" altLang="ja-JP" b="1" u="sng" dirty="0">
                <a:solidFill>
                  <a:srgbClr val="0070C0"/>
                </a:solidFill>
              </a:rPr>
              <a:t>機能</a:t>
            </a:r>
            <a:r>
              <a:rPr lang="ja-JP" altLang="ja-JP" b="1" u="sng" dirty="0" smtClean="0">
                <a:solidFill>
                  <a:srgbClr val="0070C0"/>
                </a:solidFill>
              </a:rPr>
              <a:t>病院</a:t>
            </a:r>
            <a:r>
              <a:rPr lang="ja-JP" altLang="en-US" b="1" u="sng" dirty="0" smtClean="0">
                <a:solidFill>
                  <a:srgbClr val="0070C0"/>
                </a:solidFill>
              </a:rPr>
              <a:t>入院基本料（一般・結核・精神）</a:t>
            </a:r>
            <a:r>
              <a:rPr lang="ja-JP" altLang="ja-JP" dirty="0" smtClean="0">
                <a:solidFill>
                  <a:prstClr val="black"/>
                </a:solidFill>
              </a:rPr>
              <a:t>について、</a:t>
            </a:r>
            <a:r>
              <a:rPr lang="ja-JP" altLang="en-US" dirty="0" smtClean="0">
                <a:solidFill>
                  <a:prstClr val="black"/>
                </a:solidFill>
              </a:rPr>
              <a:t>特定機能病院として</a:t>
            </a:r>
            <a:r>
              <a:rPr lang="ja-JP" altLang="ja-JP" dirty="0" smtClean="0">
                <a:solidFill>
                  <a:prstClr val="black"/>
                </a:solidFill>
              </a:rPr>
              <a:t>求められる</a:t>
            </a:r>
            <a:r>
              <a:rPr lang="ja-JP" altLang="ja-JP" dirty="0">
                <a:solidFill>
                  <a:prstClr val="black"/>
                </a:solidFill>
              </a:rPr>
              <a:t>体制以上に勤務医負担軽減に取り組む医療機関を評価するため</a:t>
            </a:r>
            <a:r>
              <a:rPr lang="ja-JP" altLang="ja-JP" dirty="0" smtClean="0">
                <a:solidFill>
                  <a:prstClr val="black"/>
                </a:solidFill>
              </a:rPr>
              <a:t>、</a:t>
            </a:r>
            <a:r>
              <a:rPr lang="ja-JP" altLang="en-US" b="1" u="sng" dirty="0" smtClean="0">
                <a:solidFill>
                  <a:srgbClr val="0070C0"/>
                </a:solidFill>
              </a:rPr>
              <a:t>医師事務作業補助体制</a:t>
            </a:r>
            <a:r>
              <a:rPr lang="ja-JP" altLang="ja-JP" b="1" u="sng" dirty="0" smtClean="0">
                <a:solidFill>
                  <a:srgbClr val="0070C0"/>
                </a:solidFill>
              </a:rPr>
              <a:t>加算</a:t>
            </a:r>
            <a:r>
              <a:rPr lang="ja-JP" altLang="ja-JP" b="1" u="sng" dirty="0">
                <a:solidFill>
                  <a:srgbClr val="0070C0"/>
                </a:solidFill>
              </a:rPr>
              <a:t>１に限り</a:t>
            </a:r>
            <a:r>
              <a:rPr lang="ja-JP" altLang="ja-JP" dirty="0">
                <a:solidFill>
                  <a:prstClr val="black"/>
                </a:solidFill>
              </a:rPr>
              <a:t>、要件を満たす場合に算定可能と</a:t>
            </a:r>
            <a:r>
              <a:rPr lang="ja-JP" altLang="ja-JP" dirty="0" smtClean="0">
                <a:solidFill>
                  <a:prstClr val="black"/>
                </a:solidFill>
              </a:rPr>
              <a:t>する</a:t>
            </a:r>
            <a:endParaRPr lang="en-US" altLang="ja-JP" dirty="0" smtClean="0">
              <a:solidFill>
                <a:prstClr val="black"/>
              </a:solidFill>
              <a:latin typeface="ＭＳ Ｐゴシック"/>
            </a:endParaRPr>
          </a:p>
        </p:txBody>
      </p:sp>
      <p:graphicFrame>
        <p:nvGraphicFramePr>
          <p:cNvPr id="7" name="表 6"/>
          <p:cNvGraphicFramePr>
            <a:graphicFrameLocks noGrp="1"/>
          </p:cNvGraphicFramePr>
          <p:nvPr>
            <p:extLst/>
          </p:nvPr>
        </p:nvGraphicFramePr>
        <p:xfrm>
          <a:off x="377304" y="1916832"/>
          <a:ext cx="4104456" cy="2971800"/>
        </p:xfrm>
        <a:graphic>
          <a:graphicData uri="http://schemas.openxmlformats.org/drawingml/2006/table">
            <a:tbl>
              <a:tblPr firstRow="1" bandRow="1">
                <a:tableStyleId>{FABFCF23-3B69-468F-B69F-88F6DE6A72F2}</a:tableStyleId>
              </a:tblPr>
              <a:tblGrid>
                <a:gridCol w="4104456"/>
              </a:tblGrid>
              <a:tr h="287254">
                <a:tc>
                  <a:txBody>
                    <a:bodyPr/>
                    <a:lstStyle/>
                    <a:p>
                      <a:pPr algn="ctr">
                        <a:lnSpc>
                          <a:spcPts val="1800"/>
                        </a:lnSpc>
                      </a:pPr>
                      <a:r>
                        <a:rPr kumimoji="1" lang="ja-JP" altLang="en-US" dirty="0" smtClean="0"/>
                        <a:t>現行</a:t>
                      </a:r>
                      <a:endParaRPr kumimoji="1" lang="ja-JP" altLang="en-US" u="none" dirty="0">
                        <a:solidFill>
                          <a:schemeClr val="bg1"/>
                        </a:solidFill>
                      </a:endParaRPr>
                    </a:p>
                  </a:txBody>
                  <a:tcPr marL="99060" marR="99060" anchor="ctr"/>
                </a:tc>
              </a:tr>
              <a:tr h="2392356">
                <a:tc>
                  <a:txBody>
                    <a:bodyPr/>
                    <a:lstStyle/>
                    <a:p>
                      <a:pPr algn="l"/>
                      <a:r>
                        <a:rPr kumimoji="1" lang="en-US" altLang="ja-JP" sz="1400" b="1" u="none" dirty="0" smtClean="0"/>
                        <a:t>【</a:t>
                      </a:r>
                      <a:r>
                        <a:rPr kumimoji="1" lang="ja-JP" altLang="en-US" sz="1400" b="1" u="none" dirty="0" smtClean="0"/>
                        <a:t>２０対１補助体制加算</a:t>
                      </a:r>
                      <a:r>
                        <a:rPr kumimoji="1" lang="en-US" altLang="ja-JP" sz="1400" b="1" u="none" dirty="0" smtClean="0"/>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t>［主な要件］１５対１と同様の施設基準</a:t>
                      </a:r>
                      <a:endParaRPr kumimoji="1" lang="en-US" altLang="ja-JP" sz="1400" u="none" dirty="0" smtClean="0"/>
                    </a:p>
                    <a:p>
                      <a:pPr algn="l"/>
                      <a:r>
                        <a:rPr kumimoji="1" lang="ja-JP" altLang="en-US" sz="1400" u="none" dirty="0" smtClean="0"/>
                        <a:t>・第三次救急医療機関、小児救急医療拠点病院、</a:t>
                      </a:r>
                      <a:endParaRPr kumimoji="1" lang="en-US" altLang="ja-JP" sz="1400" u="none" dirty="0" smtClean="0"/>
                    </a:p>
                    <a:p>
                      <a:pPr algn="l"/>
                      <a:r>
                        <a:rPr kumimoji="1" lang="en-US" altLang="ja-JP" sz="1400" u="none" dirty="0" smtClean="0"/>
                        <a:t>  </a:t>
                      </a:r>
                      <a:r>
                        <a:rPr kumimoji="1" lang="ja-JP" altLang="en-US" sz="1400" u="none" dirty="0" smtClean="0"/>
                        <a:t>総合周産期母子医療センター設置医療機関</a:t>
                      </a:r>
                      <a:endParaRPr kumimoji="1" lang="en-US" altLang="ja-JP" sz="1400" u="none" dirty="0" smtClean="0"/>
                    </a:p>
                    <a:p>
                      <a:pPr algn="l"/>
                      <a:r>
                        <a:rPr kumimoji="1" lang="ja-JP" altLang="en-US" sz="1400" u="none" dirty="0" smtClean="0"/>
                        <a:t>・年間緊急入院患者数８００名以上</a:t>
                      </a:r>
                      <a:endParaRPr kumimoji="1" lang="en-US" altLang="ja-JP" sz="1400" u="none" dirty="0" smtClean="0"/>
                    </a:p>
                    <a:p>
                      <a:pPr algn="l"/>
                      <a:endParaRPr kumimoji="1" lang="en-US" altLang="ja-JP" sz="1400" u="none" dirty="0" smtClean="0"/>
                    </a:p>
                    <a:p>
                      <a:pPr algn="l"/>
                      <a:endParaRPr kumimoji="1" lang="en-US" altLang="ja-JP" sz="1400" u="none" dirty="0" smtClean="0"/>
                    </a:p>
                    <a:p>
                      <a:pPr algn="l"/>
                      <a:endParaRPr kumimoji="1" lang="en-US" altLang="ja-JP" sz="1400" u="none" dirty="0" smtClean="0"/>
                    </a:p>
                    <a:p>
                      <a:pPr algn="l"/>
                      <a:endParaRPr kumimoji="1" lang="en-US" altLang="ja-JP" sz="1400" u="none"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dirty="0" smtClean="0"/>
                        <a:t>【</a:t>
                      </a:r>
                      <a:r>
                        <a:rPr kumimoji="1" lang="ja-JP" altLang="en-US" sz="1400" b="1" dirty="0" smtClean="0"/>
                        <a:t>５０対１</a:t>
                      </a:r>
                      <a:r>
                        <a:rPr kumimoji="1" lang="en-US" altLang="ja-JP" sz="1400" b="1" dirty="0" smtClean="0"/>
                        <a:t>,</a:t>
                      </a:r>
                      <a:r>
                        <a:rPr kumimoji="1" lang="ja-JP" altLang="en-US" sz="1400" b="1" dirty="0" smtClean="0"/>
                        <a:t>７５対１</a:t>
                      </a:r>
                      <a:r>
                        <a:rPr kumimoji="1" lang="en-US" altLang="ja-JP" sz="1400" b="1" dirty="0" smtClean="0"/>
                        <a:t>,</a:t>
                      </a:r>
                      <a:r>
                        <a:rPr kumimoji="1" lang="ja-JP" altLang="en-US" sz="1400" b="1" dirty="0" smtClean="0"/>
                        <a:t>１００対１補助体制加算</a:t>
                      </a:r>
                      <a:r>
                        <a:rPr kumimoji="1" lang="en-US" altLang="ja-JP" sz="1400" b="1" dirty="0" smtClean="0"/>
                        <a:t>】</a:t>
                      </a:r>
                      <a:endParaRPr kumimoji="1" lang="ja-JP" altLang="en-US" sz="1400" b="1" dirty="0" smtClean="0"/>
                    </a:p>
                    <a:p>
                      <a:pPr algn="l"/>
                      <a:r>
                        <a:rPr kumimoji="1" lang="ja-JP" altLang="en-US" sz="1400" u="none" dirty="0" smtClean="0"/>
                        <a:t>［主な要件］</a:t>
                      </a:r>
                      <a:endParaRPr kumimoji="1" lang="en-US" altLang="ja-JP" sz="1400" u="none" dirty="0" smtClean="0"/>
                    </a:p>
                    <a:p>
                      <a:pPr algn="l"/>
                      <a:r>
                        <a:rPr kumimoji="1" lang="ja-JP" altLang="en-US" sz="1400" u="none" dirty="0" smtClean="0"/>
                        <a:t>・年間緊急入院患者数１００名以上</a:t>
                      </a:r>
                    </a:p>
                  </a:txBody>
                  <a:tcPr marL="99060" marR="99060"/>
                </a:tc>
              </a:tr>
            </a:tbl>
          </a:graphicData>
        </a:graphic>
      </p:graphicFrame>
      <p:graphicFrame>
        <p:nvGraphicFramePr>
          <p:cNvPr id="8" name="表 7"/>
          <p:cNvGraphicFramePr>
            <a:graphicFrameLocks noGrp="1"/>
          </p:cNvGraphicFramePr>
          <p:nvPr>
            <p:extLst/>
          </p:nvPr>
        </p:nvGraphicFramePr>
        <p:xfrm>
          <a:off x="5385084" y="1916832"/>
          <a:ext cx="4239121" cy="3185160"/>
        </p:xfrm>
        <a:graphic>
          <a:graphicData uri="http://schemas.openxmlformats.org/drawingml/2006/table">
            <a:tbl>
              <a:tblPr firstRow="1" bandRow="1">
                <a:tableStyleId>{9DCAF9ED-07DC-4A11-8D7F-57B35C25682E}</a:tableStyleId>
              </a:tblPr>
              <a:tblGrid>
                <a:gridCol w="4239121"/>
              </a:tblGrid>
              <a:tr h="0">
                <a:tc>
                  <a:txBody>
                    <a:bodyPr/>
                    <a:lstStyle/>
                    <a:p>
                      <a:pPr algn="ctr">
                        <a:lnSpc>
                          <a:spcPts val="1800"/>
                        </a:lnSpc>
                      </a:pPr>
                      <a:r>
                        <a:rPr kumimoji="1" lang="ja-JP" altLang="en-US" dirty="0" smtClean="0"/>
                        <a:t>改定</a:t>
                      </a:r>
                      <a:endParaRPr kumimoji="1" lang="ja-JP" altLang="en-US" dirty="0"/>
                    </a:p>
                  </a:txBody>
                  <a:tcPr marL="99060" marR="99060" anchor="ctr"/>
                </a:tc>
              </a:tr>
              <a:tr h="145733">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none" dirty="0" smtClean="0"/>
                        <a:t>【</a:t>
                      </a:r>
                      <a:r>
                        <a:rPr kumimoji="1" lang="ja-JP" altLang="en-US" sz="1400" b="1" u="none" dirty="0" smtClean="0"/>
                        <a:t>２０対１補助体制加算</a:t>
                      </a:r>
                      <a:r>
                        <a:rPr kumimoji="1" lang="en-US" altLang="ja-JP" sz="1400" b="1" u="none" dirty="0" smtClean="0"/>
                        <a:t>】</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dirty="0" smtClean="0"/>
                        <a:t>［主な要件］</a:t>
                      </a:r>
                      <a:r>
                        <a:rPr kumimoji="1" lang="ja-JP" altLang="en-US" sz="1400" b="1" u="sng" dirty="0" smtClean="0">
                          <a:solidFill>
                            <a:srgbClr val="0070C0"/>
                          </a:solidFill>
                        </a:rPr>
                        <a:t>２５対１</a:t>
                      </a:r>
                      <a:r>
                        <a:rPr kumimoji="1" lang="en-US" altLang="ja-JP" sz="1400" b="1" u="sng" dirty="0" smtClean="0">
                          <a:solidFill>
                            <a:srgbClr val="0070C0"/>
                          </a:solidFill>
                        </a:rPr>
                        <a:t>,</a:t>
                      </a:r>
                      <a:r>
                        <a:rPr kumimoji="1" lang="ja-JP" altLang="en-US" sz="1400" b="1" u="sng" dirty="0" smtClean="0">
                          <a:solidFill>
                            <a:srgbClr val="0070C0"/>
                          </a:solidFill>
                        </a:rPr>
                        <a:t>３０対１</a:t>
                      </a:r>
                      <a:r>
                        <a:rPr kumimoji="1" lang="en-US" altLang="ja-JP" sz="1400" b="1" u="sng" dirty="0" smtClean="0">
                          <a:solidFill>
                            <a:srgbClr val="0070C0"/>
                          </a:solidFill>
                        </a:rPr>
                        <a:t>,</a:t>
                      </a:r>
                      <a:r>
                        <a:rPr kumimoji="1" lang="ja-JP" altLang="en-US" sz="1400" b="1" u="sng" dirty="0" smtClean="0">
                          <a:solidFill>
                            <a:srgbClr val="0070C0"/>
                          </a:solidFill>
                        </a:rPr>
                        <a:t>４０対１と同様の施設基準</a:t>
                      </a:r>
                      <a:endParaRPr kumimoji="1" lang="en-US" altLang="ja-JP" sz="1400" b="1" u="sng" dirty="0" smtClean="0">
                        <a:solidFill>
                          <a:srgbClr val="0070C0"/>
                        </a:solidFill>
                      </a:endParaRPr>
                    </a:p>
                    <a:p>
                      <a:pPr algn="l"/>
                      <a:r>
                        <a:rPr kumimoji="1" lang="ja-JP" altLang="en-US" sz="1400" dirty="0" smtClean="0"/>
                        <a:t>１５対１の施設基準を満たしている、又は以下の要件を満たしていること</a:t>
                      </a:r>
                      <a:endParaRPr kumimoji="1" lang="en-US" altLang="ja-JP" sz="1400" dirty="0" smtClean="0"/>
                    </a:p>
                    <a:p>
                      <a:pPr marL="185738" indent="-93663" algn="l"/>
                      <a:r>
                        <a:rPr kumimoji="1" lang="ja-JP" altLang="en-US" sz="1400" dirty="0" smtClean="0"/>
                        <a:t>・災害拠点病院、へき地医療拠点病院、地域医療支援病院</a:t>
                      </a:r>
                      <a:endParaRPr kumimoji="1" lang="en-US" altLang="ja-JP" sz="1400" dirty="0" smtClean="0"/>
                    </a:p>
                    <a:p>
                      <a:pPr marL="185738" indent="-93663" algn="l"/>
                      <a:r>
                        <a:rPr kumimoji="1" lang="ja-JP" altLang="en-US" sz="1400" dirty="0" smtClean="0"/>
                        <a:t>・年間緊急入院患者数２００名以上又は全身麻酔手術件数年間８００件以上</a:t>
                      </a:r>
                      <a:endParaRPr kumimoji="1" lang="en-US" altLang="ja-JP" sz="1400" dirty="0" smtClean="0"/>
                    </a:p>
                    <a:p>
                      <a:pPr algn="l"/>
                      <a:endParaRPr kumimoji="1" lang="en-US" altLang="ja-JP" sz="14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dirty="0" smtClean="0"/>
                        <a:t>【</a:t>
                      </a:r>
                      <a:r>
                        <a:rPr kumimoji="1" lang="ja-JP" altLang="en-US" sz="1400" b="1" dirty="0" smtClean="0"/>
                        <a:t>５０対１</a:t>
                      </a:r>
                      <a:r>
                        <a:rPr kumimoji="1" lang="en-US" altLang="ja-JP" sz="1400" b="1" dirty="0" smtClean="0"/>
                        <a:t>,</a:t>
                      </a:r>
                      <a:r>
                        <a:rPr kumimoji="1" lang="ja-JP" altLang="en-US" sz="1400" b="1" dirty="0" smtClean="0"/>
                        <a:t>７５対１</a:t>
                      </a:r>
                      <a:r>
                        <a:rPr kumimoji="1" lang="en-US" altLang="ja-JP" sz="1400" b="1" dirty="0" smtClean="0"/>
                        <a:t>,</a:t>
                      </a:r>
                      <a:r>
                        <a:rPr kumimoji="1" lang="ja-JP" altLang="en-US" sz="1400" b="1" dirty="0" smtClean="0"/>
                        <a:t>１００対１補助体制加算</a:t>
                      </a:r>
                      <a:r>
                        <a:rPr kumimoji="1" lang="en-US" altLang="ja-JP" sz="1400" b="1" dirty="0" smtClean="0"/>
                        <a:t>】</a:t>
                      </a:r>
                      <a:endParaRPr kumimoji="1" lang="ja-JP" altLang="en-US" sz="1400" b="1" dirty="0" smtClean="0"/>
                    </a:p>
                    <a:p>
                      <a:pPr algn="l"/>
                      <a:r>
                        <a:rPr kumimoji="1" lang="ja-JP" altLang="en-US" sz="1400" dirty="0" smtClean="0"/>
                        <a:t>［主な要件］</a:t>
                      </a:r>
                      <a:endParaRPr kumimoji="1" lang="en-US" altLang="ja-JP" sz="1400" dirty="0" smtClean="0"/>
                    </a:p>
                    <a:p>
                      <a:pPr algn="l"/>
                      <a:r>
                        <a:rPr kumimoji="1" lang="ja-JP" altLang="en-US" sz="1400" dirty="0" smtClean="0"/>
                        <a:t>・</a:t>
                      </a:r>
                      <a:r>
                        <a:rPr kumimoji="1" lang="ja-JP" altLang="en-US" sz="1400" u="none" dirty="0" smtClean="0"/>
                        <a:t>年間緊急入院患者数１００名以上（</a:t>
                      </a:r>
                      <a:r>
                        <a:rPr kumimoji="1" lang="ja-JP" altLang="en-US" sz="1400" b="1" u="sng" dirty="0" smtClean="0">
                          <a:solidFill>
                            <a:srgbClr val="0070C0"/>
                          </a:solidFill>
                        </a:rPr>
                        <a:t>７５対１及び１００対１補助体制加算については５０名以上</a:t>
                      </a:r>
                      <a:r>
                        <a:rPr kumimoji="1" lang="ja-JP" altLang="en-US" sz="1400" u="none" dirty="0" smtClean="0"/>
                        <a:t>）</a:t>
                      </a:r>
                      <a:endParaRPr kumimoji="1" lang="ja-JP" altLang="en-US" sz="1400" dirty="0" smtClean="0"/>
                    </a:p>
                  </a:txBody>
                  <a:tcPr marL="99060" marR="99060" anchor="ctr"/>
                </a:tc>
              </a:tr>
            </a:tbl>
          </a:graphicData>
        </a:graphic>
      </p:graphicFrame>
      <p:sp>
        <p:nvSpPr>
          <p:cNvPr id="13" name="Rectangle 36"/>
          <p:cNvSpPr>
            <a:spLocks noChangeArrowheads="1"/>
          </p:cNvSpPr>
          <p:nvPr/>
        </p:nvSpPr>
        <p:spPr bwMode="auto">
          <a:xfrm>
            <a:off x="190709" y="665610"/>
            <a:ext cx="4477695"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（１）医師</a:t>
            </a:r>
            <a:r>
              <a:rPr lang="ja-JP" altLang="en-US" sz="2000" dirty="0">
                <a:solidFill>
                  <a:prstClr val="black"/>
                </a:solidFill>
              </a:rPr>
              <a:t>事務作業補助</a:t>
            </a:r>
            <a:r>
              <a:rPr lang="ja-JP" altLang="en-US" sz="2000" dirty="0" smtClean="0">
                <a:solidFill>
                  <a:prstClr val="black"/>
                </a:solidFill>
              </a:rPr>
              <a:t>体制の評価②</a:t>
            </a:r>
            <a:endParaRPr lang="ja-JP" altLang="en-US" sz="2000" dirty="0">
              <a:solidFill>
                <a:prstClr val="black"/>
              </a:solidFill>
            </a:endParaRP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５．医療従事者の負担軽減・人材確保</a:t>
            </a:r>
            <a:endParaRPr lang="en-US" altLang="ja-JP" kern="0" dirty="0" smtClean="0">
              <a:solidFill>
                <a:srgbClr val="000000"/>
              </a:solidFill>
              <a:latin typeface="Calibri"/>
              <a:ea typeface="ＭＳ Ｐゴシック"/>
            </a:endParaRPr>
          </a:p>
        </p:txBody>
      </p:sp>
      <p:sp>
        <p:nvSpPr>
          <p:cNvPr id="10" name="右矢印 9"/>
          <p:cNvSpPr/>
          <p:nvPr/>
        </p:nvSpPr>
        <p:spPr>
          <a:xfrm>
            <a:off x="4734837" y="2924944"/>
            <a:ext cx="474767" cy="1318388"/>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188</a:t>
            </a:fld>
            <a:endParaRPr lang="ja-JP" altLang="en-US" dirty="0">
              <a:solidFill>
                <a:prstClr val="black"/>
              </a:solidFill>
            </a:endParaRPr>
          </a:p>
        </p:txBody>
      </p:sp>
      <p:sp>
        <p:nvSpPr>
          <p:cNvPr id="12" name="テキスト ボックス 11"/>
          <p:cNvSpPr txBox="1"/>
          <p:nvPr/>
        </p:nvSpPr>
        <p:spPr>
          <a:xfrm>
            <a:off x="5099190" y="741123"/>
            <a:ext cx="223007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70-71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p87-88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p703</a:t>
            </a:r>
          </a:p>
        </p:txBody>
      </p:sp>
    </p:spTree>
    <p:extLst>
      <p:ext uri="{BB962C8B-B14F-4D97-AF65-F5344CB8AC3E}">
        <p14:creationId xmlns:p14="http://schemas.microsoft.com/office/powerpoint/2010/main" val="14004375"/>
      </p:ext>
    </p:extLst>
  </p:cSld>
  <p:clrMapOvr>
    <a:masterClrMapping/>
  </p:clrMapOvr>
  <p:timing>
    <p:tnLst>
      <p:par>
        <p:cT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37"/>
          <p:cNvSpPr>
            <a:spLocks noChangeArrowheads="1"/>
          </p:cNvSpPr>
          <p:nvPr/>
        </p:nvSpPr>
        <p:spPr bwMode="auto">
          <a:xfrm>
            <a:off x="194373" y="1013557"/>
            <a:ext cx="9545363" cy="5583801"/>
          </a:xfrm>
          <a:prstGeom prst="rect">
            <a:avLst/>
          </a:prstGeom>
          <a:solidFill>
            <a:srgbClr val="FFFFAF">
              <a:alpha val="49803"/>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dirty="0" smtClean="0">
                <a:solidFill>
                  <a:prstClr val="black"/>
                </a:solidFill>
              </a:rPr>
              <a:t>　</a:t>
            </a:r>
            <a:r>
              <a:rPr lang="ja-JP" altLang="en-US" sz="1600" dirty="0" smtClean="0">
                <a:solidFill>
                  <a:prstClr val="black"/>
                </a:solidFill>
              </a:rPr>
              <a:t>子育てや家族の介護を担う看護職員を含め、より多くの看護職員で夜勤体制を支えることができるよう、月平均夜勤時間数の計算方法の見直し、及び基準に適合しなくなった際の評価方法等を見直す</a:t>
            </a:r>
            <a:endParaRPr lang="en-US" altLang="ja-JP" sz="16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13" name="Rectangle 36"/>
          <p:cNvSpPr>
            <a:spLocks noChangeArrowheads="1"/>
          </p:cNvSpPr>
          <p:nvPr/>
        </p:nvSpPr>
        <p:spPr bwMode="auto">
          <a:xfrm>
            <a:off x="190721" y="665610"/>
            <a:ext cx="7858659"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（２）看護職員の月平均夜勤時間数に係る要件等の見直しと評価</a:t>
            </a:r>
            <a:r>
              <a:rPr lang="ja-JP" altLang="en-US" sz="2000" dirty="0">
                <a:solidFill>
                  <a:prstClr val="black"/>
                </a:solidFill>
              </a:rPr>
              <a:t>①</a:t>
            </a:r>
            <a:endParaRPr lang="en-US" altLang="ja-JP" sz="2000" dirty="0" smtClean="0">
              <a:solidFill>
                <a:prstClr val="black"/>
              </a:solidFill>
            </a:endParaRP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５．医療従事者の負担軽減・人材確保</a:t>
            </a:r>
            <a:endParaRPr lang="en-US" altLang="ja-JP" kern="0" dirty="0" smtClean="0">
              <a:solidFill>
                <a:srgbClr val="000000"/>
              </a:solidFill>
              <a:latin typeface="Calibri"/>
              <a:ea typeface="ＭＳ Ｐゴシック"/>
            </a:endParaRPr>
          </a:p>
        </p:txBody>
      </p:sp>
      <p:sp>
        <p:nvSpPr>
          <p:cNvPr id="9" name="正方形/長方形 8"/>
          <p:cNvSpPr/>
          <p:nvPr/>
        </p:nvSpPr>
        <p:spPr>
          <a:xfrm>
            <a:off x="416503" y="1579464"/>
            <a:ext cx="9145016" cy="784830"/>
          </a:xfrm>
          <a:prstGeom prst="rect">
            <a:avLst/>
          </a:prstGeom>
          <a:ln>
            <a:solidFill>
              <a:schemeClr val="bg1">
                <a:lumMod val="50000"/>
              </a:schemeClr>
            </a:solidFill>
            <a:prstDash val="solid"/>
          </a:ln>
        </p:spPr>
        <p:txBody>
          <a:bodyPr wrap="square">
            <a:spAutoFit/>
          </a:bodyPr>
          <a:lstStyle/>
          <a:p>
            <a:pPr marL="357188" indent="-357188">
              <a:lnSpc>
                <a:spcPts val="1800"/>
              </a:lnSpc>
            </a:pPr>
            <a:r>
              <a:rPr lang="en-US" altLang="ja-JP" dirty="0" smtClean="0">
                <a:solidFill>
                  <a:prstClr val="black"/>
                </a:solidFill>
                <a:latin typeface="ＭＳ Ｐゴシック"/>
              </a:rPr>
              <a:t>〔</a:t>
            </a:r>
            <a:r>
              <a:rPr lang="ja-JP" altLang="en-US" dirty="0" smtClean="0">
                <a:solidFill>
                  <a:prstClr val="black"/>
                </a:solidFill>
                <a:latin typeface="ＭＳ Ｐゴシック"/>
              </a:rPr>
              <a:t>病院の入院基本料の施設基準の通則（抜粋）</a:t>
            </a:r>
            <a:r>
              <a:rPr lang="en-US" altLang="ja-JP" dirty="0" smtClean="0">
                <a:solidFill>
                  <a:prstClr val="black"/>
                </a:solidFill>
                <a:latin typeface="ＭＳ Ｐゴシック"/>
              </a:rPr>
              <a:t>〕</a:t>
            </a:r>
          </a:p>
          <a:p>
            <a:pPr indent="185738">
              <a:lnSpc>
                <a:spcPts val="1800"/>
              </a:lnSpc>
            </a:pPr>
            <a:r>
              <a:rPr lang="ja-JP" altLang="en-US" dirty="0" smtClean="0">
                <a:solidFill>
                  <a:prstClr val="black"/>
                </a:solidFill>
                <a:latin typeface="ＭＳ Ｐゴシック"/>
              </a:rPr>
              <a:t>夜勤を行う看護職員の１人当たりの月平均夜勤時間数が７２時間以下であること等、看護職員及び看護補助者の労働時間が適切なものであること</a:t>
            </a:r>
            <a:r>
              <a:rPr lang="en-US" altLang="ja-JP" dirty="0" smtClean="0">
                <a:solidFill>
                  <a:prstClr val="black"/>
                </a:solidFill>
                <a:latin typeface="ＭＳ Ｐゴシック"/>
              </a:rPr>
              <a:t>【</a:t>
            </a:r>
            <a:r>
              <a:rPr lang="ja-JP" altLang="en-US" dirty="0" smtClean="0">
                <a:solidFill>
                  <a:prstClr val="black"/>
                </a:solidFill>
                <a:latin typeface="ＭＳ Ｐゴシック"/>
              </a:rPr>
              <a:t>施設基準告示</a:t>
            </a:r>
            <a:r>
              <a:rPr lang="en-US" altLang="ja-JP" dirty="0" smtClean="0">
                <a:solidFill>
                  <a:prstClr val="black"/>
                </a:solidFill>
                <a:latin typeface="ＭＳ Ｐゴシック"/>
              </a:rPr>
              <a:t>】</a:t>
            </a:r>
            <a:endParaRPr lang="en-US" altLang="ja-JP" dirty="0">
              <a:solidFill>
                <a:prstClr val="black"/>
              </a:solidFill>
              <a:latin typeface="ＭＳ Ｐゴシック"/>
            </a:endParaRPr>
          </a:p>
        </p:txBody>
      </p:sp>
      <p:sp>
        <p:nvSpPr>
          <p:cNvPr id="12" name="正方形/長方形 11"/>
          <p:cNvSpPr/>
          <p:nvPr/>
        </p:nvSpPr>
        <p:spPr>
          <a:xfrm>
            <a:off x="429425" y="2420888"/>
            <a:ext cx="9145016" cy="784830"/>
          </a:xfrm>
          <a:prstGeom prst="rect">
            <a:avLst/>
          </a:prstGeom>
          <a:ln>
            <a:solidFill>
              <a:schemeClr val="bg1">
                <a:lumMod val="50000"/>
              </a:schemeClr>
            </a:solidFill>
            <a:prstDash val="dash"/>
          </a:ln>
        </p:spPr>
        <p:txBody>
          <a:bodyPr wrap="square">
            <a:spAutoFit/>
          </a:bodyPr>
          <a:lstStyle/>
          <a:p>
            <a:pPr marL="357188" indent="-357188">
              <a:lnSpc>
                <a:spcPts val="1800"/>
              </a:lnSpc>
            </a:pPr>
            <a:r>
              <a:rPr lang="ja-JP" altLang="en-US" dirty="0" smtClean="0">
                <a:solidFill>
                  <a:prstClr val="black"/>
                </a:solidFill>
                <a:latin typeface="ＭＳ Ｐゴシック"/>
              </a:rPr>
              <a:t>                                         　当該病棟の看護職員の</a:t>
            </a:r>
            <a:r>
              <a:rPr lang="ja-JP" altLang="en-US" dirty="0" smtClean="0">
                <a:solidFill>
                  <a:srgbClr val="00B0F0"/>
                </a:solidFill>
                <a:latin typeface="ＭＳ Ｐゴシック"/>
              </a:rPr>
              <a:t>月延夜勤時間数</a:t>
            </a:r>
            <a:endParaRPr lang="en-US" altLang="ja-JP" dirty="0" smtClean="0">
              <a:solidFill>
                <a:srgbClr val="00B0F0"/>
              </a:solidFill>
              <a:latin typeface="ＭＳ Ｐゴシック"/>
            </a:endParaRPr>
          </a:p>
          <a:p>
            <a:pPr>
              <a:lnSpc>
                <a:spcPts val="1800"/>
              </a:lnSpc>
            </a:pPr>
            <a:r>
              <a:rPr lang="ja-JP" altLang="en-US" dirty="0" smtClean="0">
                <a:solidFill>
                  <a:prstClr val="black"/>
                </a:solidFill>
                <a:latin typeface="ＭＳ Ｐゴシック"/>
              </a:rPr>
              <a:t>　月平均夜勤時間数 ＝ </a:t>
            </a:r>
            <a:endParaRPr lang="en-US" altLang="ja-JP" dirty="0" smtClean="0">
              <a:solidFill>
                <a:prstClr val="black"/>
              </a:solidFill>
              <a:latin typeface="ＭＳ Ｐゴシック"/>
            </a:endParaRPr>
          </a:p>
          <a:p>
            <a:pPr>
              <a:lnSpc>
                <a:spcPts val="1800"/>
              </a:lnSpc>
            </a:pPr>
            <a:r>
              <a:rPr lang="ja-JP" altLang="en-US" dirty="0">
                <a:solidFill>
                  <a:prstClr val="black"/>
                </a:solidFill>
                <a:latin typeface="ＭＳ Ｐゴシック"/>
              </a:rPr>
              <a:t>　</a:t>
            </a:r>
            <a:r>
              <a:rPr lang="ja-JP" altLang="en-US" dirty="0" smtClean="0">
                <a:solidFill>
                  <a:prstClr val="black"/>
                </a:solidFill>
                <a:latin typeface="ＭＳ Ｐゴシック"/>
              </a:rPr>
              <a:t>　　　　　　　　　　　　　　　　　　　　　　　夜勤</a:t>
            </a:r>
            <a:r>
              <a:rPr lang="ja-JP" altLang="en-US" dirty="0">
                <a:solidFill>
                  <a:prstClr val="black"/>
                </a:solidFill>
                <a:latin typeface="ＭＳ Ｐゴシック"/>
              </a:rPr>
              <a:t>時間帯</a:t>
            </a:r>
            <a:r>
              <a:rPr lang="ja-JP" altLang="en-US" dirty="0" smtClean="0">
                <a:solidFill>
                  <a:prstClr val="black"/>
                </a:solidFill>
                <a:latin typeface="ＭＳ Ｐゴシック"/>
              </a:rPr>
              <a:t>の</a:t>
            </a:r>
            <a:r>
              <a:rPr lang="ja-JP" altLang="en-US" dirty="0" smtClean="0">
                <a:solidFill>
                  <a:srgbClr val="00B0F0"/>
                </a:solidFill>
                <a:latin typeface="ＭＳ Ｐゴシック"/>
              </a:rPr>
              <a:t>実人員数</a:t>
            </a:r>
            <a:endParaRPr lang="en-US" altLang="ja-JP" dirty="0">
              <a:solidFill>
                <a:srgbClr val="00B0F0"/>
              </a:solidFill>
              <a:latin typeface="ＭＳ Ｐゴシック"/>
            </a:endParaRPr>
          </a:p>
        </p:txBody>
      </p:sp>
      <p:cxnSp>
        <p:nvCxnSpPr>
          <p:cNvPr id="4" name="直線コネクタ 3"/>
          <p:cNvCxnSpPr/>
          <p:nvPr/>
        </p:nvCxnSpPr>
        <p:spPr>
          <a:xfrm>
            <a:off x="3008790" y="2807578"/>
            <a:ext cx="504056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角丸四角形 4"/>
          <p:cNvSpPr/>
          <p:nvPr/>
        </p:nvSpPr>
        <p:spPr>
          <a:xfrm>
            <a:off x="399680" y="3284984"/>
            <a:ext cx="9145016" cy="3240360"/>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 name="正方形/長方形 13"/>
          <p:cNvSpPr/>
          <p:nvPr/>
        </p:nvSpPr>
        <p:spPr>
          <a:xfrm>
            <a:off x="429792" y="3361990"/>
            <a:ext cx="9145016" cy="3170099"/>
          </a:xfrm>
          <a:prstGeom prst="rect">
            <a:avLst/>
          </a:prstGeom>
          <a:ln w="0">
            <a:noFill/>
            <a:prstDash val="solid"/>
          </a:ln>
        </p:spPr>
        <p:txBody>
          <a:bodyPr wrap="square">
            <a:spAutoFit/>
          </a:bodyPr>
          <a:lstStyle/>
          <a:p>
            <a:pPr marL="357188" indent="-357188">
              <a:lnSpc>
                <a:spcPts val="1600"/>
              </a:lnSpc>
            </a:pPr>
            <a:r>
              <a:rPr lang="ja-JP" altLang="en-US" sz="1600" b="1" dirty="0" smtClean="0">
                <a:solidFill>
                  <a:prstClr val="black"/>
                </a:solidFill>
                <a:latin typeface="ＭＳ Ｐゴシック"/>
              </a:rPr>
              <a:t>◇　夜勤時間帯とは、各医療機関が定める午後１０時から翌日の午前５時までの時間を含めた連続する</a:t>
            </a:r>
            <a:endParaRPr lang="en-US" altLang="ja-JP" sz="1600" b="1" dirty="0" smtClean="0">
              <a:solidFill>
                <a:prstClr val="black"/>
              </a:solidFill>
              <a:latin typeface="ＭＳ Ｐゴシック"/>
            </a:endParaRPr>
          </a:p>
          <a:p>
            <a:pPr marL="357188" indent="-357188">
              <a:lnSpc>
                <a:spcPts val="1600"/>
              </a:lnSpc>
            </a:pPr>
            <a:r>
              <a:rPr lang="en-US" altLang="ja-JP" sz="1600" b="1" dirty="0">
                <a:solidFill>
                  <a:prstClr val="black"/>
                </a:solidFill>
                <a:latin typeface="ＭＳ Ｐゴシック"/>
              </a:rPr>
              <a:t> </a:t>
            </a:r>
            <a:r>
              <a:rPr lang="en-US" altLang="ja-JP" sz="1600" b="1" dirty="0" smtClean="0">
                <a:solidFill>
                  <a:prstClr val="black"/>
                </a:solidFill>
                <a:latin typeface="ＭＳ Ｐゴシック"/>
              </a:rPr>
              <a:t>  </a:t>
            </a:r>
            <a:r>
              <a:rPr lang="ja-JP" altLang="en-US" sz="1600" b="1" dirty="0" smtClean="0">
                <a:solidFill>
                  <a:prstClr val="black"/>
                </a:solidFill>
                <a:latin typeface="ＭＳ Ｐゴシック"/>
              </a:rPr>
              <a:t>１６時間のこと</a:t>
            </a:r>
            <a:endParaRPr lang="en-US" altLang="ja-JP" sz="1600" b="1" dirty="0">
              <a:solidFill>
                <a:prstClr val="black"/>
              </a:solidFill>
              <a:latin typeface="ＭＳ Ｐゴシック"/>
            </a:endParaRPr>
          </a:p>
          <a:p>
            <a:pPr marL="357188" indent="-357188">
              <a:lnSpc>
                <a:spcPts val="1600"/>
              </a:lnSpc>
            </a:pPr>
            <a:r>
              <a:rPr lang="ja-JP" altLang="en-US" sz="1600" b="1" dirty="0" smtClean="0">
                <a:solidFill>
                  <a:prstClr val="black"/>
                </a:solidFill>
                <a:latin typeface="ＭＳ Ｐゴシック"/>
              </a:rPr>
              <a:t>◇　月平均夜勤時間数は、同一の入院基本料を算定する病棟全体で計算する（病棟毎ではない）</a:t>
            </a:r>
            <a:endParaRPr lang="en-US" altLang="ja-JP" sz="1600" b="1" dirty="0" smtClean="0">
              <a:solidFill>
                <a:prstClr val="black"/>
              </a:solidFill>
              <a:latin typeface="ＭＳ Ｐゴシック"/>
            </a:endParaRPr>
          </a:p>
          <a:p>
            <a:pPr marL="357188" indent="-357188">
              <a:lnSpc>
                <a:spcPts val="1600"/>
              </a:lnSpc>
            </a:pPr>
            <a:r>
              <a:rPr lang="ja-JP" altLang="en-US" sz="1600" b="1" dirty="0" smtClean="0">
                <a:solidFill>
                  <a:prstClr val="black"/>
                </a:solidFill>
                <a:latin typeface="ＭＳ Ｐゴシック"/>
              </a:rPr>
              <a:t>◇　月平均夜勤時間数の計算に含まれる実人員及び延夜勤時間数</a:t>
            </a:r>
            <a:endParaRPr lang="en-US" altLang="ja-JP" sz="1600" b="1" dirty="0" smtClean="0">
              <a:solidFill>
                <a:prstClr val="black"/>
              </a:solidFill>
              <a:latin typeface="ＭＳ Ｐゴシック"/>
            </a:endParaRPr>
          </a:p>
          <a:p>
            <a:pPr marL="357188" indent="-357188">
              <a:lnSpc>
                <a:spcPts val="1600"/>
              </a:lnSpc>
            </a:pPr>
            <a:r>
              <a:rPr lang="ja-JP" altLang="en-US" sz="1600" b="1" dirty="0">
                <a:solidFill>
                  <a:prstClr val="black"/>
                </a:solidFill>
                <a:latin typeface="ＭＳ Ｐゴシック"/>
              </a:rPr>
              <a:t>　</a:t>
            </a:r>
            <a:r>
              <a:rPr lang="ja-JP" altLang="en-US" sz="1600" b="1" dirty="0" smtClean="0">
                <a:solidFill>
                  <a:prstClr val="black"/>
                </a:solidFill>
                <a:latin typeface="ＭＳ Ｐゴシック"/>
              </a:rPr>
              <a:t>　①　専ら夜勤時間帯に従事する者（夜勤専従者）は含まない</a:t>
            </a:r>
            <a:endParaRPr lang="en-US" altLang="ja-JP" sz="1600" b="1" dirty="0" smtClean="0">
              <a:solidFill>
                <a:prstClr val="black"/>
              </a:solidFill>
              <a:latin typeface="ＭＳ Ｐゴシック"/>
            </a:endParaRPr>
          </a:p>
          <a:p>
            <a:pPr marL="357188" indent="-357188">
              <a:lnSpc>
                <a:spcPts val="1600"/>
              </a:lnSpc>
            </a:pPr>
            <a:r>
              <a:rPr lang="ja-JP" altLang="en-US" sz="1600" b="1" dirty="0">
                <a:solidFill>
                  <a:prstClr val="black"/>
                </a:solidFill>
                <a:latin typeface="ＭＳ Ｐゴシック"/>
              </a:rPr>
              <a:t>　</a:t>
            </a:r>
            <a:r>
              <a:rPr lang="ja-JP" altLang="en-US" sz="1600" b="1" dirty="0" smtClean="0">
                <a:solidFill>
                  <a:prstClr val="black"/>
                </a:solidFill>
                <a:latin typeface="ＭＳ Ｐゴシック"/>
              </a:rPr>
              <a:t>　②　夜勤時間帯に病棟勤務と外来勤務等を兼務する場合、以下の数を夜勤時間帯に従事した実人員</a:t>
            </a:r>
            <a:endParaRPr lang="en-US" altLang="ja-JP" sz="1600" b="1" dirty="0" smtClean="0">
              <a:solidFill>
                <a:prstClr val="black"/>
              </a:solidFill>
              <a:latin typeface="ＭＳ Ｐゴシック"/>
            </a:endParaRPr>
          </a:p>
          <a:p>
            <a:pPr marL="357188" indent="-357188">
              <a:lnSpc>
                <a:spcPts val="1600"/>
              </a:lnSpc>
            </a:pPr>
            <a:r>
              <a:rPr lang="en-US" altLang="ja-JP" sz="1600" b="1" dirty="0">
                <a:solidFill>
                  <a:prstClr val="black"/>
                </a:solidFill>
                <a:latin typeface="ＭＳ Ｐゴシック"/>
              </a:rPr>
              <a:t> </a:t>
            </a:r>
            <a:r>
              <a:rPr lang="en-US" altLang="ja-JP" sz="1600" b="1" dirty="0" smtClean="0">
                <a:solidFill>
                  <a:prstClr val="black"/>
                </a:solidFill>
                <a:latin typeface="ＭＳ Ｐゴシック"/>
              </a:rPr>
              <a:t>      </a:t>
            </a:r>
            <a:r>
              <a:rPr lang="ja-JP" altLang="en-US" sz="1600" b="1" dirty="0" smtClean="0">
                <a:solidFill>
                  <a:prstClr val="black"/>
                </a:solidFill>
                <a:latin typeface="ＭＳ Ｐゴシック"/>
              </a:rPr>
              <a:t>数として参入する</a:t>
            </a:r>
            <a:endParaRPr lang="en-US" altLang="ja-JP" sz="1600" b="1" dirty="0" smtClean="0">
              <a:solidFill>
                <a:prstClr val="black"/>
              </a:solidFill>
              <a:latin typeface="ＭＳ Ｐゴシック"/>
            </a:endParaRPr>
          </a:p>
          <a:p>
            <a:pPr marL="357188" indent="-357188">
              <a:lnSpc>
                <a:spcPts val="1400"/>
              </a:lnSpc>
            </a:pPr>
            <a:r>
              <a:rPr lang="ja-JP" altLang="en-US" sz="1600" b="1" dirty="0">
                <a:solidFill>
                  <a:prstClr val="black"/>
                </a:solidFill>
                <a:latin typeface="ＭＳ Ｐゴシック"/>
              </a:rPr>
              <a:t>　</a:t>
            </a:r>
            <a:r>
              <a:rPr lang="ja-JP" altLang="en-US" sz="1600" b="1" dirty="0" smtClean="0">
                <a:solidFill>
                  <a:prstClr val="black"/>
                </a:solidFill>
                <a:latin typeface="ＭＳ Ｐゴシック"/>
              </a:rPr>
              <a:t>　　　　　　　　　　　　　　　</a:t>
            </a:r>
            <a:r>
              <a:rPr lang="ja-JP" altLang="en-US" sz="1400" b="1" dirty="0" smtClean="0">
                <a:solidFill>
                  <a:prstClr val="black"/>
                </a:solidFill>
                <a:latin typeface="ＭＳ Ｐゴシック"/>
              </a:rPr>
              <a:t>当該看護要員の夜勤時間帯に病棟で勤務した月当たりの延べ時間</a:t>
            </a:r>
            <a:endParaRPr lang="en-US" altLang="ja-JP" sz="1400" b="1" dirty="0" smtClean="0">
              <a:solidFill>
                <a:prstClr val="black"/>
              </a:solidFill>
              <a:latin typeface="ＭＳ Ｐゴシック"/>
            </a:endParaRPr>
          </a:p>
          <a:p>
            <a:pPr marL="357188" indent="-357188">
              <a:lnSpc>
                <a:spcPts val="1400"/>
              </a:lnSpc>
            </a:pPr>
            <a:r>
              <a:rPr lang="ja-JP" altLang="en-US" sz="1400" b="1" dirty="0" smtClean="0">
                <a:solidFill>
                  <a:prstClr val="black"/>
                </a:solidFill>
                <a:latin typeface="ＭＳ Ｐゴシック"/>
              </a:rPr>
              <a:t>　　　　　　　　　　　　　　　　　　　　　　　　　　　　　　　　　　　　　　　　　　　　　　　　　　　　　　</a:t>
            </a:r>
            <a:endParaRPr lang="en-US" altLang="ja-JP" sz="1400" b="1" dirty="0">
              <a:solidFill>
                <a:prstClr val="black"/>
              </a:solidFill>
              <a:latin typeface="ＭＳ Ｐゴシック"/>
            </a:endParaRPr>
          </a:p>
          <a:p>
            <a:pPr marL="357188" indent="-357188">
              <a:lnSpc>
                <a:spcPts val="1400"/>
              </a:lnSpc>
            </a:pPr>
            <a:r>
              <a:rPr lang="ja-JP" altLang="en-US" sz="1400" b="1" dirty="0">
                <a:solidFill>
                  <a:prstClr val="black"/>
                </a:solidFill>
                <a:latin typeface="ＭＳ Ｐゴシック"/>
              </a:rPr>
              <a:t>　</a:t>
            </a:r>
            <a:r>
              <a:rPr lang="ja-JP" altLang="en-US" sz="1400" b="1" dirty="0" smtClean="0">
                <a:solidFill>
                  <a:prstClr val="black"/>
                </a:solidFill>
                <a:latin typeface="ＭＳ Ｐゴシック"/>
              </a:rPr>
              <a:t>　　　　　　　　　　　　　　　当該看護要員の月当たり延べ夜勤時間（病棟と病棟以外の勤務時間を含む）</a:t>
            </a:r>
            <a:endParaRPr lang="en-US" altLang="ja-JP" sz="1400" b="1" dirty="0" smtClean="0">
              <a:solidFill>
                <a:prstClr val="black"/>
              </a:solidFill>
              <a:latin typeface="ＭＳ Ｐゴシック"/>
            </a:endParaRPr>
          </a:p>
          <a:p>
            <a:pPr marL="357188" indent="-357188">
              <a:lnSpc>
                <a:spcPts val="1600"/>
              </a:lnSpc>
              <a:spcBef>
                <a:spcPts val="600"/>
              </a:spcBef>
            </a:pPr>
            <a:r>
              <a:rPr lang="ja-JP" altLang="en-US" sz="1600" b="1" dirty="0" smtClean="0">
                <a:solidFill>
                  <a:prstClr val="black"/>
                </a:solidFill>
                <a:latin typeface="ＭＳ Ｐゴシック"/>
              </a:rPr>
              <a:t>　　</a:t>
            </a:r>
            <a:r>
              <a:rPr lang="en-US" altLang="ja-JP" sz="1600" b="1" dirty="0" smtClean="0">
                <a:solidFill>
                  <a:prstClr val="black"/>
                </a:solidFill>
                <a:latin typeface="ＭＳ Ｐゴシック"/>
              </a:rPr>
              <a:t>〔</a:t>
            </a:r>
            <a:r>
              <a:rPr lang="ja-JP" altLang="en-US" sz="1600" b="1" u="sng" dirty="0" smtClean="0">
                <a:solidFill>
                  <a:prstClr val="black"/>
                </a:solidFill>
                <a:latin typeface="ＭＳ Ｐゴシック"/>
              </a:rPr>
              <a:t>７対１、１０対１入院基本料の病棟</a:t>
            </a:r>
            <a:r>
              <a:rPr lang="ja-JP" altLang="en-US" sz="1600" b="1" dirty="0" smtClean="0">
                <a:solidFill>
                  <a:prstClr val="black"/>
                </a:solidFill>
                <a:latin typeface="ＭＳ Ｐゴシック"/>
              </a:rPr>
              <a:t>の実人員及び延べ夜勤時間数</a:t>
            </a:r>
            <a:r>
              <a:rPr lang="en-US" altLang="ja-JP" sz="1600" b="1" dirty="0" smtClean="0">
                <a:solidFill>
                  <a:prstClr val="black"/>
                </a:solidFill>
                <a:latin typeface="ＭＳ Ｐゴシック"/>
              </a:rPr>
              <a:t>〕</a:t>
            </a:r>
            <a:endParaRPr lang="en-US" altLang="ja-JP" sz="1600" b="1" dirty="0">
              <a:solidFill>
                <a:prstClr val="black"/>
              </a:solidFill>
              <a:latin typeface="ＭＳ Ｐゴシック"/>
            </a:endParaRPr>
          </a:p>
          <a:p>
            <a:pPr marL="357188" indent="-357188">
              <a:lnSpc>
                <a:spcPts val="1600"/>
              </a:lnSpc>
            </a:pPr>
            <a:r>
              <a:rPr lang="ja-JP" altLang="en-US" sz="1600" b="1" dirty="0" smtClean="0">
                <a:solidFill>
                  <a:prstClr val="black"/>
                </a:solidFill>
                <a:latin typeface="ＭＳ Ｐゴシック"/>
              </a:rPr>
              <a:t>　　　　月当たりの夜勤時間数が</a:t>
            </a:r>
            <a:r>
              <a:rPr lang="ja-JP" altLang="en-US" sz="1600" b="1" u="sng" dirty="0" smtClean="0">
                <a:solidFill>
                  <a:srgbClr val="FF0000"/>
                </a:solidFill>
                <a:latin typeface="ＭＳ Ｐゴシック"/>
              </a:rPr>
              <a:t>１６時間未満の者</a:t>
            </a:r>
            <a:r>
              <a:rPr lang="ja-JP" altLang="en-US" sz="1600" b="1" dirty="0" smtClean="0">
                <a:solidFill>
                  <a:prstClr val="black"/>
                </a:solidFill>
                <a:latin typeface="ＭＳ Ｐゴシック"/>
              </a:rPr>
              <a:t>は含まない。ただし、短時間正職員制度を導入している医療機関の短時間正職員については、月当たりの夜勤時間数が１２時間以上の者を含む</a:t>
            </a:r>
            <a:endParaRPr lang="en-US" altLang="ja-JP" sz="1600" b="1" dirty="0" smtClean="0">
              <a:solidFill>
                <a:prstClr val="black"/>
              </a:solidFill>
              <a:latin typeface="ＭＳ Ｐゴシック"/>
            </a:endParaRPr>
          </a:p>
          <a:p>
            <a:pPr marL="357188" indent="-357188">
              <a:lnSpc>
                <a:spcPts val="1600"/>
              </a:lnSpc>
            </a:pPr>
            <a:r>
              <a:rPr lang="ja-JP" altLang="en-US" sz="1600" b="1" dirty="0">
                <a:solidFill>
                  <a:prstClr val="black"/>
                </a:solidFill>
                <a:latin typeface="ＭＳ Ｐゴシック"/>
              </a:rPr>
              <a:t>　</a:t>
            </a:r>
            <a:r>
              <a:rPr lang="ja-JP" altLang="en-US" sz="1600" b="1" dirty="0" smtClean="0">
                <a:solidFill>
                  <a:prstClr val="black"/>
                </a:solidFill>
                <a:latin typeface="ＭＳ Ｐゴシック"/>
              </a:rPr>
              <a:t>　</a:t>
            </a:r>
            <a:r>
              <a:rPr lang="en-US" altLang="ja-JP" sz="1600" b="1" u="sng" dirty="0" smtClean="0">
                <a:solidFill>
                  <a:prstClr val="black"/>
                </a:solidFill>
                <a:latin typeface="ＭＳ Ｐゴシック"/>
              </a:rPr>
              <a:t>〔</a:t>
            </a:r>
            <a:r>
              <a:rPr lang="ja-JP" altLang="en-US" sz="1600" b="1" u="sng" dirty="0">
                <a:solidFill>
                  <a:prstClr val="black"/>
                </a:solidFill>
                <a:latin typeface="ＭＳ Ｐゴシック"/>
              </a:rPr>
              <a:t> ７対１、１０対１入院</a:t>
            </a:r>
            <a:r>
              <a:rPr lang="ja-JP" altLang="en-US" sz="1600" b="1" u="sng" dirty="0" smtClean="0">
                <a:solidFill>
                  <a:prstClr val="black"/>
                </a:solidFill>
                <a:latin typeface="ＭＳ Ｐゴシック"/>
              </a:rPr>
              <a:t>基本料以外</a:t>
            </a:r>
            <a:r>
              <a:rPr lang="ja-JP" altLang="en-US" sz="1600" b="1" dirty="0" smtClean="0">
                <a:solidFill>
                  <a:prstClr val="black"/>
                </a:solidFill>
                <a:latin typeface="ＭＳ Ｐゴシック"/>
              </a:rPr>
              <a:t>の</a:t>
            </a:r>
            <a:r>
              <a:rPr lang="ja-JP" altLang="en-US" sz="1600" b="1" dirty="0">
                <a:solidFill>
                  <a:prstClr val="black"/>
                </a:solidFill>
                <a:latin typeface="ＭＳ Ｐゴシック"/>
              </a:rPr>
              <a:t>病棟の実人員及び延べ夜勤時間数</a:t>
            </a:r>
            <a:r>
              <a:rPr lang="en-US" altLang="ja-JP" sz="1600" b="1" dirty="0" smtClean="0">
                <a:solidFill>
                  <a:prstClr val="black"/>
                </a:solidFill>
                <a:latin typeface="ＭＳ Ｐゴシック"/>
              </a:rPr>
              <a:t>〕</a:t>
            </a:r>
          </a:p>
          <a:p>
            <a:pPr marL="357188" indent="-357188">
              <a:lnSpc>
                <a:spcPts val="1600"/>
              </a:lnSpc>
            </a:pPr>
            <a:r>
              <a:rPr lang="ja-JP" altLang="en-US" sz="1600" b="1" dirty="0">
                <a:solidFill>
                  <a:prstClr val="black"/>
                </a:solidFill>
                <a:latin typeface="ＭＳ Ｐゴシック"/>
              </a:rPr>
              <a:t>　</a:t>
            </a:r>
            <a:r>
              <a:rPr lang="ja-JP" altLang="en-US" sz="1600" b="1" dirty="0" smtClean="0">
                <a:solidFill>
                  <a:prstClr val="black"/>
                </a:solidFill>
                <a:latin typeface="ＭＳ Ｐゴシック"/>
              </a:rPr>
              <a:t>　　　月当たりの夜勤時間数が</a:t>
            </a:r>
            <a:r>
              <a:rPr lang="ja-JP" altLang="en-US" sz="1600" b="1" u="sng" dirty="0" smtClean="0">
                <a:solidFill>
                  <a:srgbClr val="FF0000"/>
                </a:solidFill>
                <a:latin typeface="ＭＳ Ｐゴシック"/>
              </a:rPr>
              <a:t>８時間未満の者</a:t>
            </a:r>
            <a:r>
              <a:rPr lang="ja-JP" altLang="en-US" sz="1600" b="1" dirty="0" smtClean="0">
                <a:solidFill>
                  <a:prstClr val="black"/>
                </a:solidFill>
                <a:latin typeface="ＭＳ Ｐゴシック"/>
              </a:rPr>
              <a:t>は含まない</a:t>
            </a:r>
            <a:endParaRPr lang="en-US" altLang="ja-JP" sz="1600" b="1" dirty="0" smtClean="0">
              <a:solidFill>
                <a:prstClr val="black"/>
              </a:solidFill>
              <a:latin typeface="ＭＳ Ｐゴシック"/>
            </a:endParaRPr>
          </a:p>
        </p:txBody>
      </p:sp>
      <p:cxnSp>
        <p:nvCxnSpPr>
          <p:cNvPr id="6" name="直線コネクタ 5"/>
          <p:cNvCxnSpPr/>
          <p:nvPr/>
        </p:nvCxnSpPr>
        <p:spPr>
          <a:xfrm>
            <a:off x="2288707" y="5064968"/>
            <a:ext cx="5976664"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189</a:t>
            </a:fld>
            <a:endParaRPr lang="ja-JP" altLang="en-US" dirty="0">
              <a:solidFill>
                <a:prstClr val="black"/>
              </a:solidFill>
            </a:endParaRPr>
          </a:p>
        </p:txBody>
      </p:sp>
      <p:sp>
        <p:nvSpPr>
          <p:cNvPr id="16" name="テキスト ボックス 15"/>
          <p:cNvSpPr txBox="1"/>
          <p:nvPr/>
        </p:nvSpPr>
        <p:spPr>
          <a:xfrm>
            <a:off x="8049349" y="695047"/>
            <a:ext cx="1681501" cy="261915"/>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p632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p685</a:t>
            </a:r>
          </a:p>
        </p:txBody>
      </p:sp>
    </p:spTree>
    <p:extLst>
      <p:ext uri="{BB962C8B-B14F-4D97-AF65-F5344CB8AC3E}">
        <p14:creationId xmlns:p14="http://schemas.microsoft.com/office/powerpoint/2010/main" val="2415763199"/>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17763" y="260648"/>
            <a:ext cx="9517057" cy="605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lnSpc>
                <a:spcPts val="2000"/>
              </a:lnSpc>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5</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14</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p>
          <a:p>
            <a:pPr eaLnBrk="1" hangingPunct="1">
              <a:lnSpc>
                <a:spcPts val="2000"/>
              </a:lnSpc>
              <a:spcBef>
                <a:spcPts val="0"/>
              </a:spcBef>
              <a:buFontTx/>
              <a:buNone/>
            </a:pPr>
            <a:r>
              <a:rPr lang="ja-JP" altLang="en-US" sz="2000" dirty="0" smtClean="0">
                <a:solidFill>
                  <a:srgbClr val="000000"/>
                </a:solidFill>
                <a:ea typeface="ＭＳ Ｐゴシック" charset="-128"/>
              </a:rPr>
              <a:t>　横倉会長が自民党「財政再建に関する特命委員会」のヒアリングに出席</a:t>
            </a:r>
            <a:endParaRPr lang="ja-JP" altLang="en-US" sz="2000" dirty="0">
              <a:solidFill>
                <a:srgbClr val="000000"/>
              </a:solidFill>
              <a:ea typeface="ＭＳ Ｐゴシック" charset="-128"/>
            </a:endParaRPr>
          </a:p>
        </p:txBody>
      </p:sp>
      <p:sp>
        <p:nvSpPr>
          <p:cNvPr id="6" name="Text Box 3"/>
          <p:cNvSpPr txBox="1">
            <a:spLocks noChangeArrowheads="1"/>
          </p:cNvSpPr>
          <p:nvPr/>
        </p:nvSpPr>
        <p:spPr bwMode="auto">
          <a:xfrm>
            <a:off x="344488" y="844638"/>
            <a:ext cx="8904805" cy="170816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lnSpc>
                <a:spcPts val="1800"/>
              </a:lnSpc>
              <a:spcBef>
                <a:spcPts val="0"/>
              </a:spcBef>
              <a:buFontTx/>
              <a:buNone/>
              <a:defRPr/>
            </a:pPr>
            <a:r>
              <a:rPr lang="ja-JP" altLang="en-US" sz="1800" dirty="0" smtClean="0">
                <a:solidFill>
                  <a:srgbClr val="000000"/>
                </a:solidFill>
              </a:rPr>
              <a:t>持続可能な国民皆保険に向けて</a:t>
            </a:r>
            <a:endParaRPr lang="en-US" altLang="ja-JP" sz="1800" dirty="0" smtClean="0">
              <a:solidFill>
                <a:srgbClr val="000000"/>
              </a:solidFill>
            </a:endParaRPr>
          </a:p>
          <a:p>
            <a:pPr marL="269875" indent="-176213" eaLnBrk="1" hangingPunct="1">
              <a:lnSpc>
                <a:spcPts val="1800"/>
              </a:lnSpc>
              <a:spcBef>
                <a:spcPts val="0"/>
              </a:spcBef>
              <a:buFontTx/>
              <a:buNone/>
              <a:defRPr/>
            </a:pPr>
            <a:r>
              <a:rPr lang="ja-JP" altLang="en-US" sz="1800" dirty="0" smtClean="0">
                <a:solidFill>
                  <a:srgbClr val="000000"/>
                </a:solidFill>
              </a:rPr>
              <a:t>１</a:t>
            </a:r>
            <a:r>
              <a:rPr lang="ja-JP" altLang="en-US" sz="1800" dirty="0">
                <a:solidFill>
                  <a:srgbClr val="000000"/>
                </a:solidFill>
              </a:rPr>
              <a:t>．健康寿命の延伸</a:t>
            </a:r>
          </a:p>
          <a:p>
            <a:pPr marL="269875" indent="-176213" eaLnBrk="1" hangingPunct="1">
              <a:lnSpc>
                <a:spcPts val="1800"/>
              </a:lnSpc>
              <a:spcBef>
                <a:spcPts val="0"/>
              </a:spcBef>
              <a:buFontTx/>
              <a:buNone/>
              <a:defRPr/>
            </a:pPr>
            <a:r>
              <a:rPr lang="ja-JP" altLang="en-US" sz="1800" dirty="0">
                <a:solidFill>
                  <a:srgbClr val="000000"/>
                </a:solidFill>
              </a:rPr>
              <a:t>２．医療者の自主的な取り組みによる医療費適正化</a:t>
            </a:r>
          </a:p>
          <a:p>
            <a:pPr marL="269875" indent="-176213" eaLnBrk="1" hangingPunct="1">
              <a:lnSpc>
                <a:spcPts val="1800"/>
              </a:lnSpc>
              <a:spcBef>
                <a:spcPts val="0"/>
              </a:spcBef>
              <a:buFontTx/>
              <a:buNone/>
              <a:defRPr/>
            </a:pPr>
            <a:r>
              <a:rPr lang="ja-JP" altLang="en-US" sz="1800" dirty="0">
                <a:solidFill>
                  <a:srgbClr val="000000"/>
                </a:solidFill>
              </a:rPr>
              <a:t>　　（１）かかりつけ医の</a:t>
            </a:r>
            <a:r>
              <a:rPr lang="ja-JP" altLang="en-US" sz="1800" dirty="0" smtClean="0">
                <a:solidFill>
                  <a:srgbClr val="000000"/>
                </a:solidFill>
              </a:rPr>
              <a:t>役割</a:t>
            </a:r>
            <a:r>
              <a:rPr lang="ja-JP" altLang="en-US" sz="1800" dirty="0">
                <a:solidFill>
                  <a:srgbClr val="000000"/>
                </a:solidFill>
              </a:rPr>
              <a:t>、</a:t>
            </a:r>
            <a:r>
              <a:rPr lang="ja-JP" altLang="en-US" sz="1800" dirty="0" smtClean="0">
                <a:solidFill>
                  <a:srgbClr val="000000"/>
                </a:solidFill>
              </a:rPr>
              <a:t>（</a:t>
            </a:r>
            <a:r>
              <a:rPr lang="ja-JP" altLang="en-US" sz="1800" dirty="0">
                <a:solidFill>
                  <a:srgbClr val="000000"/>
                </a:solidFill>
              </a:rPr>
              <a:t>２）糖尿病対策の推進</a:t>
            </a:r>
          </a:p>
          <a:p>
            <a:pPr marL="269875" indent="-176213" eaLnBrk="1" hangingPunct="1">
              <a:lnSpc>
                <a:spcPts val="1800"/>
              </a:lnSpc>
              <a:spcBef>
                <a:spcPts val="0"/>
              </a:spcBef>
              <a:buFontTx/>
              <a:buNone/>
              <a:defRPr/>
            </a:pPr>
            <a:r>
              <a:rPr lang="ja-JP" altLang="en-US" sz="1800" dirty="0">
                <a:solidFill>
                  <a:srgbClr val="000000"/>
                </a:solidFill>
              </a:rPr>
              <a:t>　　（３）</a:t>
            </a:r>
            <a:r>
              <a:rPr lang="en-US" altLang="ja-JP" sz="1800" dirty="0">
                <a:solidFill>
                  <a:srgbClr val="000000"/>
                </a:solidFill>
              </a:rPr>
              <a:t>COPD</a:t>
            </a:r>
            <a:r>
              <a:rPr lang="ja-JP" altLang="en-US" sz="1800" dirty="0">
                <a:solidFill>
                  <a:srgbClr val="000000"/>
                </a:solidFill>
              </a:rPr>
              <a:t>（慢性閉塞性肺疾患）対策の</a:t>
            </a:r>
            <a:r>
              <a:rPr lang="ja-JP" altLang="en-US" sz="1800" dirty="0" smtClean="0">
                <a:solidFill>
                  <a:srgbClr val="000000"/>
                </a:solidFill>
              </a:rPr>
              <a:t>推進、（</a:t>
            </a:r>
            <a:r>
              <a:rPr lang="ja-JP" altLang="en-US" sz="1800" dirty="0">
                <a:solidFill>
                  <a:srgbClr val="000000"/>
                </a:solidFill>
              </a:rPr>
              <a:t>４）広島県呉市の取り組み</a:t>
            </a:r>
          </a:p>
          <a:p>
            <a:pPr marL="269875" indent="-176213" eaLnBrk="1" hangingPunct="1">
              <a:lnSpc>
                <a:spcPts val="1800"/>
              </a:lnSpc>
              <a:spcBef>
                <a:spcPts val="0"/>
              </a:spcBef>
              <a:buFontTx/>
              <a:buNone/>
              <a:defRPr/>
            </a:pPr>
            <a:r>
              <a:rPr lang="ja-JP" altLang="en-US" sz="1800" dirty="0">
                <a:solidFill>
                  <a:srgbClr val="000000"/>
                </a:solidFill>
              </a:rPr>
              <a:t>３．医療保険の負担の公平化</a:t>
            </a:r>
          </a:p>
          <a:p>
            <a:pPr marL="269875" indent="-176213" eaLnBrk="1" hangingPunct="1">
              <a:lnSpc>
                <a:spcPts val="1800"/>
              </a:lnSpc>
              <a:spcBef>
                <a:spcPts val="0"/>
              </a:spcBef>
              <a:buFontTx/>
              <a:buNone/>
              <a:defRPr/>
            </a:pPr>
            <a:r>
              <a:rPr lang="ja-JP" altLang="en-US" sz="1800" dirty="0">
                <a:solidFill>
                  <a:srgbClr val="000000"/>
                </a:solidFill>
              </a:rPr>
              <a:t>４．医療と地域経済（特に地方）の活性化</a:t>
            </a:r>
            <a:endParaRPr lang="en-US" altLang="ja-JP" sz="1800" dirty="0" smtClean="0">
              <a:solidFill>
                <a:srgbClr val="000000"/>
              </a:solidFill>
            </a:endParaRPr>
          </a:p>
        </p:txBody>
      </p:sp>
      <p:pic>
        <p:nvPicPr>
          <p:cNvPr id="2051" name="Picture 3" descr="\\file\共有\総合医療政策課\150514-21zaiseisaikenc.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41231" y="2060850"/>
            <a:ext cx="2577833" cy="1586359"/>
          </a:xfrm>
          <a:prstGeom prst="rect">
            <a:avLst/>
          </a:prstGeom>
          <a:noFill/>
          <a:extLst>
            <a:ext uri="{909E8E84-426E-40DD-AFC4-6F175D3DCCD1}">
              <a14:hiddenFill xmlns:a14="http://schemas.microsoft.com/office/drawing/2010/main">
                <a:solidFill>
                  <a:srgbClr val="FFFFFF"/>
                </a:solidFill>
              </a14:hiddenFill>
            </a:ext>
          </a:extLst>
        </p:spPr>
      </p:pic>
      <p:sp>
        <p:nvSpPr>
          <p:cNvPr id="7" name="Text Box 2"/>
          <p:cNvSpPr txBox="1">
            <a:spLocks noChangeArrowheads="1"/>
          </p:cNvSpPr>
          <p:nvPr/>
        </p:nvSpPr>
        <p:spPr bwMode="auto">
          <a:xfrm>
            <a:off x="79484" y="3501008"/>
            <a:ext cx="9673075" cy="605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lnSpc>
                <a:spcPts val="2000"/>
              </a:lnSpc>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6</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lnSpc>
                <a:spcPts val="2000"/>
              </a:lnSpc>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厚生労働省で「平成</a:t>
            </a:r>
            <a:r>
              <a:rPr lang="en-US" altLang="ja-JP" sz="2000" dirty="0">
                <a:solidFill>
                  <a:srgbClr val="000000"/>
                </a:solidFill>
                <a:ea typeface="ＭＳ Ｐゴシック" charset="-128"/>
              </a:rPr>
              <a:t>28</a:t>
            </a:r>
            <a:r>
              <a:rPr lang="ja-JP" altLang="en-US" sz="2000" dirty="0">
                <a:solidFill>
                  <a:srgbClr val="000000"/>
                </a:solidFill>
                <a:ea typeface="ＭＳ Ｐゴシック" charset="-128"/>
              </a:rPr>
              <a:t>年度概算要求に対する日本</a:t>
            </a:r>
            <a:r>
              <a:rPr lang="ja-JP" altLang="en-US" sz="2000" dirty="0" smtClean="0">
                <a:solidFill>
                  <a:srgbClr val="000000"/>
                </a:solidFill>
                <a:ea typeface="ＭＳ Ｐゴシック" charset="-128"/>
              </a:rPr>
              <a:t>医師会</a:t>
            </a:r>
            <a:r>
              <a:rPr lang="ja-JP" altLang="en-US" sz="2000" dirty="0">
                <a:solidFill>
                  <a:srgbClr val="000000"/>
                </a:solidFill>
                <a:ea typeface="ＭＳ Ｐゴシック" charset="-128"/>
              </a:rPr>
              <a:t>要望の説明会」を</a:t>
            </a:r>
            <a:r>
              <a:rPr lang="ja-JP" altLang="en-US" sz="2000" dirty="0" smtClean="0">
                <a:solidFill>
                  <a:srgbClr val="000000"/>
                </a:solidFill>
                <a:ea typeface="ＭＳ Ｐゴシック" charset="-128"/>
              </a:rPr>
              <a:t>開催</a:t>
            </a:r>
            <a:endParaRPr lang="ja-JP" altLang="en-US" sz="2000" dirty="0">
              <a:solidFill>
                <a:srgbClr val="000000"/>
              </a:solidFill>
              <a:ea typeface="ＭＳ Ｐゴシック" charset="-128"/>
            </a:endParaRPr>
          </a:p>
        </p:txBody>
      </p:sp>
      <p:sp>
        <p:nvSpPr>
          <p:cNvPr id="8" name="Text Box 3"/>
          <p:cNvSpPr txBox="1">
            <a:spLocks noChangeArrowheads="1"/>
          </p:cNvSpPr>
          <p:nvPr/>
        </p:nvSpPr>
        <p:spPr bwMode="auto">
          <a:xfrm>
            <a:off x="214669" y="4106302"/>
            <a:ext cx="9339147" cy="1246495"/>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lnSpc>
                <a:spcPts val="1800"/>
              </a:lnSpc>
              <a:spcBef>
                <a:spcPts val="0"/>
              </a:spcBef>
              <a:buFontTx/>
              <a:buNone/>
              <a:defRPr/>
            </a:pPr>
            <a:r>
              <a:rPr lang="ja-JP" altLang="en-US" sz="1800" dirty="0" smtClean="0">
                <a:solidFill>
                  <a:srgbClr val="000000"/>
                </a:solidFill>
              </a:rPr>
              <a:t>　団塊</a:t>
            </a:r>
            <a:r>
              <a:rPr lang="ja-JP" altLang="en-US" sz="1800" dirty="0">
                <a:solidFill>
                  <a:srgbClr val="000000"/>
                </a:solidFill>
              </a:rPr>
              <a:t>の世代</a:t>
            </a:r>
            <a:r>
              <a:rPr lang="ja-JP" altLang="en-US" sz="1800" dirty="0" smtClean="0">
                <a:solidFill>
                  <a:srgbClr val="000000"/>
                </a:solidFill>
              </a:rPr>
              <a:t>が</a:t>
            </a:r>
            <a:r>
              <a:rPr lang="en-US" altLang="ja-JP" sz="1800" dirty="0" smtClean="0">
                <a:solidFill>
                  <a:srgbClr val="000000"/>
                </a:solidFill>
              </a:rPr>
              <a:t>65</a:t>
            </a:r>
            <a:r>
              <a:rPr lang="ja-JP" altLang="en-US" sz="1800" dirty="0" smtClean="0">
                <a:solidFill>
                  <a:srgbClr val="000000"/>
                </a:solidFill>
              </a:rPr>
              <a:t>歳</a:t>
            </a:r>
            <a:r>
              <a:rPr lang="ja-JP" altLang="en-US" sz="1800" dirty="0">
                <a:solidFill>
                  <a:srgbClr val="000000"/>
                </a:solidFill>
              </a:rPr>
              <a:t>以上と</a:t>
            </a:r>
            <a:r>
              <a:rPr lang="ja-JP" altLang="en-US" sz="1800" dirty="0" smtClean="0">
                <a:solidFill>
                  <a:srgbClr val="000000"/>
                </a:solidFill>
              </a:rPr>
              <a:t>なる</a:t>
            </a:r>
            <a:r>
              <a:rPr lang="en-US" altLang="ja-JP" sz="1800" dirty="0" smtClean="0">
                <a:solidFill>
                  <a:srgbClr val="000000"/>
                </a:solidFill>
              </a:rPr>
              <a:t>2025</a:t>
            </a:r>
            <a:r>
              <a:rPr lang="ja-JP" altLang="en-US" sz="1800" dirty="0" smtClean="0">
                <a:solidFill>
                  <a:srgbClr val="000000"/>
                </a:solidFill>
              </a:rPr>
              <a:t>年</a:t>
            </a:r>
            <a:r>
              <a:rPr lang="ja-JP" altLang="en-US" sz="1800" dirty="0">
                <a:solidFill>
                  <a:srgbClr val="000000"/>
                </a:solidFill>
              </a:rPr>
              <a:t>に</a:t>
            </a:r>
            <a:r>
              <a:rPr lang="ja-JP" altLang="en-US" sz="1800" dirty="0" smtClean="0">
                <a:solidFill>
                  <a:srgbClr val="000000"/>
                </a:solidFill>
              </a:rPr>
              <a:t>向けて、ある</a:t>
            </a:r>
            <a:r>
              <a:rPr lang="ja-JP" altLang="en-US" sz="1800" dirty="0">
                <a:solidFill>
                  <a:srgbClr val="000000"/>
                </a:solidFill>
              </a:rPr>
              <a:t>べき姿の実現を</a:t>
            </a:r>
            <a:r>
              <a:rPr lang="ja-JP" altLang="en-US" sz="1800" dirty="0" smtClean="0">
                <a:solidFill>
                  <a:srgbClr val="000000"/>
                </a:solidFill>
              </a:rPr>
              <a:t>目指して</a:t>
            </a:r>
            <a:r>
              <a:rPr lang="ja-JP" altLang="en-US" sz="1800" dirty="0">
                <a:solidFill>
                  <a:srgbClr val="000000"/>
                </a:solidFill>
              </a:rPr>
              <a:t>改革を実行する</a:t>
            </a:r>
            <a:r>
              <a:rPr lang="ja-JP" altLang="en-US" sz="1800" dirty="0" smtClean="0">
                <a:solidFill>
                  <a:srgbClr val="000000"/>
                </a:solidFill>
              </a:rPr>
              <a:t>ため、</a:t>
            </a:r>
            <a:endParaRPr lang="en-US" altLang="ja-JP" sz="1800" dirty="0" smtClean="0">
              <a:solidFill>
                <a:srgbClr val="000000"/>
              </a:solidFill>
            </a:endParaRPr>
          </a:p>
          <a:p>
            <a:pPr marL="361950" indent="-361950" eaLnBrk="1" hangingPunct="1">
              <a:lnSpc>
                <a:spcPts val="1800"/>
              </a:lnSpc>
              <a:spcBef>
                <a:spcPts val="0"/>
              </a:spcBef>
              <a:buFontTx/>
              <a:buNone/>
              <a:defRPr/>
            </a:pPr>
            <a:r>
              <a:rPr lang="ja-JP" altLang="en-US" sz="1800" dirty="0" smtClean="0">
                <a:solidFill>
                  <a:srgbClr val="000000"/>
                </a:solidFill>
              </a:rPr>
              <a:t>（１）地域</a:t>
            </a:r>
            <a:r>
              <a:rPr lang="ja-JP" altLang="en-US" sz="1800" dirty="0">
                <a:solidFill>
                  <a:srgbClr val="000000"/>
                </a:solidFill>
              </a:rPr>
              <a:t>包括ケア</a:t>
            </a:r>
            <a:r>
              <a:rPr lang="ja-JP" altLang="en-US" sz="1800" dirty="0" smtClean="0">
                <a:solidFill>
                  <a:srgbClr val="000000"/>
                </a:solidFill>
              </a:rPr>
              <a:t>推進（２）健康</a:t>
            </a:r>
            <a:r>
              <a:rPr lang="ja-JP" altLang="en-US" sz="1800" dirty="0">
                <a:solidFill>
                  <a:srgbClr val="000000"/>
                </a:solidFill>
              </a:rPr>
              <a:t>寿命の</a:t>
            </a:r>
            <a:r>
              <a:rPr lang="ja-JP" altLang="en-US" sz="1800" dirty="0" smtClean="0">
                <a:solidFill>
                  <a:srgbClr val="000000"/>
                </a:solidFill>
              </a:rPr>
              <a:t>延伸（３）感染症予防（</a:t>
            </a:r>
            <a:r>
              <a:rPr lang="ja-JP" altLang="en-US" sz="1800" dirty="0">
                <a:solidFill>
                  <a:srgbClr val="000000"/>
                </a:solidFill>
              </a:rPr>
              <a:t>４）</a:t>
            </a:r>
            <a:r>
              <a:rPr lang="ja-JP" altLang="en-US" sz="1800" dirty="0" smtClean="0">
                <a:solidFill>
                  <a:srgbClr val="000000"/>
                </a:solidFill>
              </a:rPr>
              <a:t>災害対策（５）医療安全</a:t>
            </a:r>
            <a:endParaRPr lang="en-US" altLang="ja-JP" sz="1800" dirty="0" smtClean="0">
              <a:solidFill>
                <a:srgbClr val="000000"/>
              </a:solidFill>
            </a:endParaRPr>
          </a:p>
          <a:p>
            <a:pPr marL="361950" indent="-361950" eaLnBrk="1" hangingPunct="1">
              <a:lnSpc>
                <a:spcPts val="1800"/>
              </a:lnSpc>
              <a:spcBef>
                <a:spcPts val="0"/>
              </a:spcBef>
              <a:buFontTx/>
              <a:buNone/>
              <a:defRPr/>
            </a:pPr>
            <a:r>
              <a:rPr lang="ja-JP" altLang="en-US" sz="1800" dirty="0" smtClean="0">
                <a:solidFill>
                  <a:srgbClr val="000000"/>
                </a:solidFill>
              </a:rPr>
              <a:t>（６）医学</a:t>
            </a:r>
            <a:r>
              <a:rPr lang="ja-JP" altLang="en-US" sz="1800" dirty="0">
                <a:solidFill>
                  <a:srgbClr val="000000"/>
                </a:solidFill>
              </a:rPr>
              <a:t>・</a:t>
            </a:r>
            <a:r>
              <a:rPr lang="ja-JP" altLang="en-US" sz="1800" dirty="0" smtClean="0">
                <a:solidFill>
                  <a:srgbClr val="000000"/>
                </a:solidFill>
              </a:rPr>
              <a:t>学術（７）医療</a:t>
            </a:r>
            <a:r>
              <a:rPr lang="ja-JP" altLang="en-US" sz="1800" dirty="0">
                <a:solidFill>
                  <a:srgbClr val="000000"/>
                </a:solidFill>
              </a:rPr>
              <a:t>保険・介護</a:t>
            </a:r>
            <a:r>
              <a:rPr lang="ja-JP" altLang="en-US" sz="1800" dirty="0" smtClean="0">
                <a:solidFill>
                  <a:srgbClr val="000000"/>
                </a:solidFill>
              </a:rPr>
              <a:t>保険（８）控除</a:t>
            </a:r>
            <a:r>
              <a:rPr lang="ja-JP" altLang="en-US" sz="1800" dirty="0">
                <a:solidFill>
                  <a:srgbClr val="000000"/>
                </a:solidFill>
              </a:rPr>
              <a:t>対象外消費税への</a:t>
            </a:r>
            <a:r>
              <a:rPr lang="ja-JP" altLang="en-US" sz="1800" dirty="0" smtClean="0">
                <a:solidFill>
                  <a:srgbClr val="000000"/>
                </a:solidFill>
              </a:rPr>
              <a:t>対応について、</a:t>
            </a:r>
            <a:endParaRPr lang="en-US" altLang="ja-JP" sz="1800" dirty="0" smtClean="0">
              <a:solidFill>
                <a:srgbClr val="000000"/>
              </a:solidFill>
            </a:endParaRPr>
          </a:p>
          <a:p>
            <a:pPr marL="361950" indent="-361950" eaLnBrk="1" hangingPunct="1">
              <a:lnSpc>
                <a:spcPts val="1800"/>
              </a:lnSpc>
              <a:spcBef>
                <a:spcPts val="0"/>
              </a:spcBef>
              <a:buFontTx/>
              <a:buNone/>
              <a:defRPr/>
            </a:pPr>
            <a:r>
              <a:rPr lang="ja-JP" altLang="en-US" sz="1800" dirty="0" smtClean="0">
                <a:solidFill>
                  <a:srgbClr val="000000"/>
                </a:solidFill>
              </a:rPr>
              <a:t>具体的</a:t>
            </a:r>
            <a:r>
              <a:rPr lang="ja-JP" altLang="en-US" sz="1800" dirty="0">
                <a:solidFill>
                  <a:srgbClr val="000000"/>
                </a:solidFill>
              </a:rPr>
              <a:t>な事項</a:t>
            </a:r>
            <a:r>
              <a:rPr lang="ja-JP" altLang="en-US" sz="1800" dirty="0" smtClean="0">
                <a:solidFill>
                  <a:srgbClr val="000000"/>
                </a:solidFill>
              </a:rPr>
              <a:t>と要望</a:t>
            </a:r>
            <a:r>
              <a:rPr lang="ja-JP" altLang="en-US" sz="1800" dirty="0">
                <a:solidFill>
                  <a:srgbClr val="000000"/>
                </a:solidFill>
              </a:rPr>
              <a:t>額を</a:t>
            </a:r>
            <a:r>
              <a:rPr lang="ja-JP" altLang="en-US" sz="1800" dirty="0" smtClean="0">
                <a:solidFill>
                  <a:srgbClr val="000000"/>
                </a:solidFill>
              </a:rPr>
              <a:t>示し、その</a:t>
            </a:r>
            <a:r>
              <a:rPr lang="ja-JP" altLang="en-US" sz="1800" dirty="0">
                <a:solidFill>
                  <a:srgbClr val="000000"/>
                </a:solidFill>
              </a:rPr>
              <a:t>実現を強く</a:t>
            </a:r>
            <a:r>
              <a:rPr lang="ja-JP" altLang="en-US" sz="1800" dirty="0" smtClean="0">
                <a:solidFill>
                  <a:srgbClr val="000000"/>
                </a:solidFill>
              </a:rPr>
              <a:t>要求。</a:t>
            </a:r>
            <a:endParaRPr lang="ja-JP" altLang="en-US" sz="1800" dirty="0">
              <a:solidFill>
                <a:srgbClr val="000000"/>
              </a:solidFill>
            </a:endParaRPr>
          </a:p>
        </p:txBody>
      </p:sp>
      <p:pic>
        <p:nvPicPr>
          <p:cNvPr id="9"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25208" y="5085340"/>
            <a:ext cx="2558339" cy="157146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19</a:t>
            </a:fld>
            <a:endParaRPr lang="ja-JP" altLang="en-US" dirty="0">
              <a:solidFill>
                <a:prstClr val="black"/>
              </a:solidFill>
            </a:endParaRPr>
          </a:p>
        </p:txBody>
      </p:sp>
    </p:spTree>
    <p:extLst>
      <p:ext uri="{BB962C8B-B14F-4D97-AF65-F5344CB8AC3E}">
        <p14:creationId xmlns:p14="http://schemas.microsoft.com/office/powerpoint/2010/main" val="761127192"/>
      </p:ext>
    </p:extLst>
  </p:cSld>
  <p:clrMapOvr>
    <a:masterClrMapping/>
  </p:clrMapOvr>
  <p:timing>
    <p:tnLst>
      <p:par>
        <p:cT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37"/>
          <p:cNvSpPr>
            <a:spLocks noChangeArrowheads="1"/>
          </p:cNvSpPr>
          <p:nvPr/>
        </p:nvSpPr>
        <p:spPr bwMode="auto">
          <a:xfrm>
            <a:off x="144321" y="1047828"/>
            <a:ext cx="9545363" cy="5549524"/>
          </a:xfrm>
          <a:prstGeom prst="rect">
            <a:avLst/>
          </a:prstGeom>
          <a:solidFill>
            <a:srgbClr val="FFFFAF">
              <a:alpha val="49803"/>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dirty="0" smtClean="0">
                <a:solidFill>
                  <a:prstClr val="black"/>
                </a:solidFill>
              </a:rPr>
              <a:t>　月平均夜勤時間７２時間以下の要件を満たせなくなった場合、直近３か月に限り、月平均夜勤時間超過減算となり、８０／１００を算定する。その間に夜勤のできる看護職員が確保できなくなった場合、仮に看護配置を満たせたとしても特別入院基本料の算定となってしまう　</a:t>
            </a:r>
            <a:endParaRPr lang="en-US" altLang="ja-JP" dirty="0" smtClean="0">
              <a:solidFill>
                <a:prstClr val="black"/>
              </a:solidFill>
            </a:endParaRPr>
          </a:p>
          <a:p>
            <a:pPr>
              <a:lnSpc>
                <a:spcPts val="2400"/>
              </a:lnSpc>
              <a:spcBef>
                <a:spcPts val="600"/>
              </a:spcBef>
            </a:pPr>
            <a:r>
              <a:rPr lang="ja-JP" altLang="en-US" b="1" dirty="0">
                <a:solidFill>
                  <a:prstClr val="black"/>
                </a:solidFill>
              </a:rPr>
              <a:t>　</a:t>
            </a:r>
            <a:r>
              <a:rPr lang="ja-JP" altLang="en-US" b="1" dirty="0" smtClean="0">
                <a:solidFill>
                  <a:prstClr val="black"/>
                </a:solidFill>
              </a:rPr>
              <a:t>　</a:t>
            </a:r>
            <a:r>
              <a:rPr lang="ja-JP" altLang="en-US" sz="2000" b="1" dirty="0" smtClean="0">
                <a:solidFill>
                  <a:srgbClr val="0070C0"/>
                </a:solidFill>
              </a:rPr>
              <a:t>１．月平均夜勤時間超過減算の算定額の見直し：８０／１００ → </a:t>
            </a:r>
            <a:r>
              <a:rPr lang="ja-JP" altLang="en-US" sz="2000" b="1" u="sng" dirty="0" smtClean="0">
                <a:solidFill>
                  <a:srgbClr val="0070C0"/>
                </a:solidFill>
              </a:rPr>
              <a:t>８５／１００</a:t>
            </a:r>
            <a:endParaRPr lang="en-US" altLang="ja-JP" sz="2000" b="1" u="sng" dirty="0" smtClean="0">
              <a:solidFill>
                <a:srgbClr val="0070C0"/>
              </a:solidFill>
            </a:endParaRPr>
          </a:p>
          <a:p>
            <a:pPr>
              <a:lnSpc>
                <a:spcPts val="2400"/>
              </a:lnSpc>
              <a:spcBef>
                <a:spcPts val="600"/>
              </a:spcBef>
            </a:pPr>
            <a:r>
              <a:rPr lang="ja-JP" altLang="en-US" b="1" dirty="0">
                <a:solidFill>
                  <a:srgbClr val="0070C0"/>
                </a:solidFill>
              </a:rPr>
              <a:t>　</a:t>
            </a:r>
            <a:r>
              <a:rPr lang="ja-JP" altLang="en-US" b="1" dirty="0" smtClean="0">
                <a:solidFill>
                  <a:srgbClr val="0070C0"/>
                </a:solidFill>
              </a:rPr>
              <a:t>　</a:t>
            </a:r>
            <a:r>
              <a:rPr lang="ja-JP" altLang="en-US" sz="2000" b="1" dirty="0" smtClean="0">
                <a:solidFill>
                  <a:srgbClr val="0070C0"/>
                </a:solidFill>
              </a:rPr>
              <a:t>２．月平均夜勤時間数の基準のみを満たせなくなった場合に算定する</a:t>
            </a:r>
            <a:endParaRPr lang="en-US" altLang="ja-JP" sz="2000" b="1" dirty="0" smtClean="0">
              <a:solidFill>
                <a:srgbClr val="0070C0"/>
              </a:solidFill>
            </a:endParaRPr>
          </a:p>
          <a:p>
            <a:pPr>
              <a:lnSpc>
                <a:spcPts val="2400"/>
              </a:lnSpc>
            </a:pPr>
            <a:r>
              <a:rPr lang="ja-JP" altLang="en-US" sz="2000" b="1" dirty="0">
                <a:solidFill>
                  <a:srgbClr val="0070C0"/>
                </a:solidFill>
              </a:rPr>
              <a:t>　</a:t>
            </a:r>
            <a:r>
              <a:rPr lang="ja-JP" altLang="en-US" sz="2000" b="1" dirty="0" smtClean="0">
                <a:solidFill>
                  <a:srgbClr val="0070C0"/>
                </a:solidFill>
              </a:rPr>
              <a:t>　　　　　</a:t>
            </a:r>
            <a:r>
              <a:rPr lang="ja-JP" altLang="en-US" sz="2000" b="1" u="sng" dirty="0" smtClean="0">
                <a:solidFill>
                  <a:srgbClr val="0070C0"/>
                </a:solidFill>
              </a:rPr>
              <a:t>夜勤時間特別入院基本料（入院基本料の７０／１００）を新設</a:t>
            </a:r>
            <a:endParaRPr lang="en-US" altLang="ja-JP" sz="2000" b="1" u="sng" dirty="0" smtClean="0">
              <a:solidFill>
                <a:srgbClr val="0070C0"/>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13" name="Rectangle 36"/>
          <p:cNvSpPr>
            <a:spLocks noChangeArrowheads="1"/>
          </p:cNvSpPr>
          <p:nvPr/>
        </p:nvSpPr>
        <p:spPr bwMode="auto">
          <a:xfrm>
            <a:off x="190721" y="665610"/>
            <a:ext cx="7858659"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（２）看護職員の月平均夜勤時間数に係る要件等の見直しと評価②</a:t>
            </a:r>
            <a:endParaRPr lang="en-US" altLang="ja-JP" sz="2000" dirty="0" smtClean="0">
              <a:solidFill>
                <a:prstClr val="black"/>
              </a:solidFill>
            </a:endParaRP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５．医療従事者の負担軽減・人材確保</a:t>
            </a:r>
            <a:endParaRPr lang="en-US" altLang="ja-JP" kern="0" dirty="0" smtClean="0">
              <a:solidFill>
                <a:srgbClr val="000000"/>
              </a:solidFill>
              <a:latin typeface="Calibri"/>
              <a:ea typeface="ＭＳ Ｐゴシック"/>
            </a:endParaRPr>
          </a:p>
        </p:txBody>
      </p:sp>
      <p:sp>
        <p:nvSpPr>
          <p:cNvPr id="12" name="正方形/長方形 11"/>
          <p:cNvSpPr/>
          <p:nvPr/>
        </p:nvSpPr>
        <p:spPr>
          <a:xfrm>
            <a:off x="1449931" y="2925045"/>
            <a:ext cx="8280920" cy="323165"/>
          </a:xfrm>
          <a:prstGeom prst="rect">
            <a:avLst/>
          </a:prstGeom>
          <a:ln>
            <a:noFill/>
            <a:prstDash val="dash"/>
          </a:ln>
        </p:spPr>
        <p:txBody>
          <a:bodyPr wrap="square">
            <a:spAutoFit/>
          </a:bodyPr>
          <a:lstStyle/>
          <a:p>
            <a:pPr marL="357188" indent="-357188">
              <a:lnSpc>
                <a:spcPts val="1800"/>
              </a:lnSpc>
            </a:pPr>
            <a:r>
              <a:rPr lang="en-US" altLang="ja-JP" sz="1600" b="1" spc="-100" dirty="0" smtClean="0">
                <a:solidFill>
                  <a:srgbClr val="00B0F0"/>
                </a:solidFill>
                <a:latin typeface="ＭＳ Ｐゴシック"/>
              </a:rPr>
              <a:t>※</a:t>
            </a:r>
            <a:r>
              <a:rPr lang="ja-JP" altLang="en-US" sz="1600" b="1" spc="-100" dirty="0">
                <a:solidFill>
                  <a:srgbClr val="00B0F0"/>
                </a:solidFill>
                <a:latin typeface="ＭＳ Ｐゴシック"/>
              </a:rPr>
              <a:t> </a:t>
            </a:r>
            <a:r>
              <a:rPr lang="ja-JP" altLang="en-US" sz="1600" b="1" spc="-100" dirty="0" smtClean="0">
                <a:solidFill>
                  <a:srgbClr val="00B0F0"/>
                </a:solidFill>
                <a:latin typeface="ＭＳ Ｐゴシック"/>
              </a:rPr>
              <a:t>入院基本料の７０／１００が特別入院基本料を下回る場合、特別入院基本料に１０点を加えた点数</a:t>
            </a:r>
            <a:endParaRPr lang="en-US" altLang="ja-JP" sz="1600" b="1" spc="-100" dirty="0">
              <a:solidFill>
                <a:srgbClr val="00B0F0"/>
              </a:solidFill>
              <a:latin typeface="ＭＳ Ｐゴシック"/>
            </a:endParaRPr>
          </a:p>
        </p:txBody>
      </p:sp>
      <p:sp>
        <p:nvSpPr>
          <p:cNvPr id="14" name="正方形/長方形 13"/>
          <p:cNvSpPr/>
          <p:nvPr/>
        </p:nvSpPr>
        <p:spPr>
          <a:xfrm>
            <a:off x="344495" y="3199116"/>
            <a:ext cx="9145016" cy="1323439"/>
          </a:xfrm>
          <a:prstGeom prst="rect">
            <a:avLst/>
          </a:prstGeom>
          <a:ln w="0">
            <a:noFill/>
            <a:prstDash val="solid"/>
          </a:ln>
        </p:spPr>
        <p:txBody>
          <a:bodyPr wrap="square">
            <a:spAutoFit/>
          </a:bodyPr>
          <a:lstStyle/>
          <a:p>
            <a:pPr marL="357188" indent="-357188">
              <a:lnSpc>
                <a:spcPts val="1600"/>
              </a:lnSpc>
            </a:pPr>
            <a:r>
              <a:rPr lang="en-US" altLang="ja-JP" sz="1600" b="1" dirty="0" smtClean="0">
                <a:solidFill>
                  <a:prstClr val="black"/>
                </a:solidFill>
                <a:latin typeface="ＭＳ Ｐゴシック"/>
              </a:rPr>
              <a:t>[</a:t>
            </a:r>
            <a:r>
              <a:rPr lang="ja-JP" altLang="en-US" sz="1600" b="1" dirty="0" smtClean="0">
                <a:solidFill>
                  <a:prstClr val="black"/>
                </a:solidFill>
                <a:latin typeface="ＭＳ Ｐゴシック"/>
              </a:rPr>
              <a:t>算定可能病棟</a:t>
            </a:r>
            <a:r>
              <a:rPr lang="en-US" altLang="ja-JP" sz="1600" b="1" dirty="0" smtClean="0">
                <a:solidFill>
                  <a:prstClr val="black"/>
                </a:solidFill>
                <a:latin typeface="ＭＳ Ｐゴシック"/>
              </a:rPr>
              <a:t>]</a:t>
            </a:r>
          </a:p>
          <a:p>
            <a:pPr marL="357188" indent="-357188">
              <a:lnSpc>
                <a:spcPts val="1600"/>
              </a:lnSpc>
            </a:pPr>
            <a:r>
              <a:rPr lang="ja-JP" altLang="en-US" sz="1600" b="1" dirty="0" smtClean="0">
                <a:solidFill>
                  <a:prstClr val="black"/>
                </a:solidFill>
                <a:latin typeface="ＭＳ Ｐゴシック"/>
              </a:rPr>
              <a:t>　一般病棟入院基本料、療養病棟入院基本料２、結核病棟入院基本料、精神病棟入院基本料</a:t>
            </a:r>
            <a:endParaRPr lang="en-US" altLang="ja-JP" sz="1600" b="1" dirty="0" smtClean="0">
              <a:solidFill>
                <a:prstClr val="black"/>
              </a:solidFill>
              <a:latin typeface="ＭＳ Ｐゴシック"/>
            </a:endParaRPr>
          </a:p>
          <a:p>
            <a:pPr marL="357188" indent="-357188">
              <a:lnSpc>
                <a:spcPts val="1600"/>
              </a:lnSpc>
            </a:pPr>
            <a:r>
              <a:rPr lang="en-US" altLang="ja-JP" sz="1600" b="1" dirty="0" smtClean="0">
                <a:solidFill>
                  <a:prstClr val="black"/>
                </a:solidFill>
                <a:latin typeface="ＭＳ Ｐゴシック"/>
              </a:rPr>
              <a:t>[</a:t>
            </a:r>
            <a:r>
              <a:rPr lang="ja-JP" altLang="en-US" sz="1600" b="1" dirty="0" smtClean="0">
                <a:solidFill>
                  <a:prstClr val="black"/>
                </a:solidFill>
                <a:latin typeface="ＭＳ Ｐゴシック"/>
              </a:rPr>
              <a:t>施設基準</a:t>
            </a:r>
            <a:r>
              <a:rPr lang="en-US" altLang="ja-JP" sz="1600" b="1" dirty="0" smtClean="0">
                <a:solidFill>
                  <a:prstClr val="black"/>
                </a:solidFill>
                <a:latin typeface="ＭＳ Ｐゴシック"/>
              </a:rPr>
              <a:t>]</a:t>
            </a:r>
          </a:p>
          <a:p>
            <a:pPr marL="357188" indent="-357188">
              <a:lnSpc>
                <a:spcPts val="1600"/>
              </a:lnSpc>
            </a:pPr>
            <a:r>
              <a:rPr lang="ja-JP" altLang="en-US" sz="1600" b="1" dirty="0" smtClean="0">
                <a:solidFill>
                  <a:prstClr val="black"/>
                </a:solidFill>
                <a:latin typeface="ＭＳ Ｐゴシック"/>
              </a:rPr>
              <a:t>①　月平均夜勤時間が７２時間以下であるという要件以外の施設基準は満たしている</a:t>
            </a:r>
            <a:endParaRPr lang="en-US" altLang="ja-JP" sz="1600" b="1" dirty="0" smtClean="0">
              <a:solidFill>
                <a:prstClr val="black"/>
              </a:solidFill>
              <a:latin typeface="ＭＳ Ｐゴシック"/>
            </a:endParaRPr>
          </a:p>
          <a:p>
            <a:pPr marL="357188" indent="-357188">
              <a:lnSpc>
                <a:spcPts val="1600"/>
              </a:lnSpc>
            </a:pPr>
            <a:r>
              <a:rPr lang="ja-JP" altLang="en-US" sz="1600" b="1" dirty="0" smtClean="0">
                <a:solidFill>
                  <a:prstClr val="black"/>
                </a:solidFill>
                <a:latin typeface="ＭＳ Ｐゴシック"/>
              </a:rPr>
              <a:t>②　夜勤時間特別入院基本料を算定する場合、医療勤務環境 </a:t>
            </a:r>
            <a:r>
              <a:rPr lang="ja-JP" altLang="en-US" sz="1600" b="1" dirty="0">
                <a:solidFill>
                  <a:prstClr val="black"/>
                </a:solidFill>
                <a:latin typeface="ＭＳ Ｐゴシック"/>
              </a:rPr>
              <a:t>改善</a:t>
            </a:r>
            <a:r>
              <a:rPr lang="ja-JP" altLang="en-US" sz="1600" b="1" dirty="0" smtClean="0">
                <a:solidFill>
                  <a:prstClr val="black"/>
                </a:solidFill>
                <a:latin typeface="ＭＳ Ｐゴシック"/>
              </a:rPr>
              <a:t>支援センターに相談し、相談状況に</a:t>
            </a:r>
            <a:endParaRPr lang="en-US" altLang="ja-JP" sz="1600" b="1" dirty="0" smtClean="0">
              <a:solidFill>
                <a:prstClr val="black"/>
              </a:solidFill>
              <a:latin typeface="ＭＳ Ｐゴシック"/>
            </a:endParaRPr>
          </a:p>
          <a:p>
            <a:pPr marL="357188" indent="-357188">
              <a:lnSpc>
                <a:spcPts val="1600"/>
              </a:lnSpc>
            </a:pPr>
            <a:r>
              <a:rPr lang="ja-JP" altLang="en-US" sz="1600" b="1" dirty="0">
                <a:solidFill>
                  <a:prstClr val="black"/>
                </a:solidFill>
                <a:latin typeface="ＭＳ Ｐゴシック"/>
              </a:rPr>
              <a:t>　 </a:t>
            </a:r>
            <a:r>
              <a:rPr lang="ja-JP" altLang="en-US" sz="1600" b="1" dirty="0" smtClean="0">
                <a:solidFill>
                  <a:prstClr val="black"/>
                </a:solidFill>
                <a:latin typeface="ＭＳ Ｐゴシック"/>
              </a:rPr>
              <a:t>関する書類及び看護職員の採用活動状況等に関する書類を地方厚生（支）局長に提出する</a:t>
            </a:r>
            <a:r>
              <a:rPr lang="ja-JP" altLang="en-US" sz="1600" b="1" dirty="0">
                <a:solidFill>
                  <a:prstClr val="black"/>
                </a:solidFill>
                <a:latin typeface="ＭＳ Ｐゴシック"/>
              </a:rPr>
              <a:t>　</a:t>
            </a:r>
            <a:r>
              <a:rPr lang="ja-JP" altLang="en-US" sz="1600" b="1" dirty="0" smtClean="0">
                <a:solidFill>
                  <a:prstClr val="black"/>
                </a:solidFill>
                <a:latin typeface="ＭＳ Ｐゴシック"/>
              </a:rPr>
              <a:t>　　　　　　　　　</a:t>
            </a:r>
            <a:endParaRPr lang="en-US" altLang="ja-JP" sz="1400" b="1" dirty="0" smtClean="0">
              <a:solidFill>
                <a:prstClr val="black"/>
              </a:solidFill>
              <a:latin typeface="ＭＳ Ｐゴシック"/>
            </a:endParaRPr>
          </a:p>
        </p:txBody>
      </p:sp>
      <p:graphicFrame>
        <p:nvGraphicFramePr>
          <p:cNvPr id="3" name="表 2"/>
          <p:cNvGraphicFramePr>
            <a:graphicFrameLocks noGrp="1"/>
          </p:cNvGraphicFramePr>
          <p:nvPr>
            <p:extLst/>
          </p:nvPr>
        </p:nvGraphicFramePr>
        <p:xfrm>
          <a:off x="920552" y="4726065"/>
          <a:ext cx="8640960" cy="777240"/>
        </p:xfrm>
        <a:graphic>
          <a:graphicData uri="http://schemas.openxmlformats.org/drawingml/2006/table">
            <a:tbl>
              <a:tblPr firstRow="1" bandRow="1">
                <a:tableStyleId>{5C22544A-7EE6-4342-B048-85BDC9FD1C3A}</a:tableStyleId>
              </a:tblPr>
              <a:tblGrid>
                <a:gridCol w="1512168"/>
                <a:gridCol w="2592288"/>
                <a:gridCol w="2520280"/>
                <a:gridCol w="2016224"/>
              </a:tblGrid>
              <a:tr h="247640">
                <a:tc>
                  <a:txBody>
                    <a:bodyPr/>
                    <a:lstStyle/>
                    <a:p>
                      <a:pPr algn="ctr">
                        <a:lnSpc>
                          <a:spcPts val="1400"/>
                        </a:lnSpc>
                      </a:pPr>
                      <a:r>
                        <a:rPr kumimoji="1" lang="ja-JP" altLang="en-US" sz="1400" dirty="0" smtClean="0"/>
                        <a:t>通常</a:t>
                      </a:r>
                      <a:endParaRPr kumimoji="1" lang="ja-JP" altLang="en-US" sz="1400" dirty="0"/>
                    </a:p>
                  </a:txBody>
                  <a:tcPr/>
                </a:tc>
                <a:tc>
                  <a:txBody>
                    <a:bodyPr/>
                    <a:lstStyle/>
                    <a:p>
                      <a:pPr algn="ctr">
                        <a:lnSpc>
                          <a:spcPts val="1400"/>
                        </a:lnSpc>
                      </a:pPr>
                      <a:r>
                        <a:rPr kumimoji="1" lang="ja-JP" altLang="en-US" sz="1400" dirty="0" smtClean="0"/>
                        <a:t>月平均夜勤時間超過減算</a:t>
                      </a:r>
                      <a:endParaRPr kumimoji="1" lang="ja-JP" altLang="en-US" sz="1400" dirty="0"/>
                    </a:p>
                  </a:txBody>
                  <a:tcPr/>
                </a:tc>
                <a:tc>
                  <a:txBody>
                    <a:bodyPr/>
                    <a:lstStyle/>
                    <a:p>
                      <a:pPr algn="ctr"/>
                      <a:endParaRPr kumimoji="1" lang="ja-JP" altLang="en-US" sz="1400" dirty="0"/>
                    </a:p>
                  </a:txBody>
                  <a:tcPr/>
                </a:tc>
                <a:tc>
                  <a:txBody>
                    <a:bodyPr/>
                    <a:lstStyle/>
                    <a:p>
                      <a:pPr algn="ctr">
                        <a:lnSpc>
                          <a:spcPts val="1400"/>
                        </a:lnSpc>
                      </a:pPr>
                      <a:r>
                        <a:rPr kumimoji="1" lang="ja-JP" altLang="en-US" sz="1400" dirty="0" smtClean="0"/>
                        <a:t>特別入院基本料</a:t>
                      </a:r>
                      <a:endParaRPr kumimoji="1" lang="ja-JP" altLang="en-US" sz="1400" dirty="0"/>
                    </a:p>
                  </a:txBody>
                  <a:tcPr/>
                </a:tc>
              </a:tr>
              <a:tr h="381195">
                <a:tc>
                  <a:txBody>
                    <a:bodyPr/>
                    <a:lstStyle/>
                    <a:p>
                      <a:pPr algn="r">
                        <a:lnSpc>
                          <a:spcPts val="1600"/>
                        </a:lnSpc>
                      </a:pPr>
                      <a:r>
                        <a:rPr kumimoji="1" lang="en-US" altLang="ja-JP" sz="1600" dirty="0" smtClean="0"/>
                        <a:t>1,591</a:t>
                      </a:r>
                      <a:r>
                        <a:rPr kumimoji="1" lang="ja-JP" altLang="en-US" sz="1600" dirty="0" smtClean="0"/>
                        <a:t>点</a:t>
                      </a:r>
                      <a:endParaRPr kumimoji="1" lang="ja-JP" altLang="en-US" sz="1600" dirty="0"/>
                    </a:p>
                  </a:txBody>
                  <a:tcPr/>
                </a:tc>
                <a:tc>
                  <a:txBody>
                    <a:bodyPr/>
                    <a:lstStyle/>
                    <a:p>
                      <a:pPr algn="r">
                        <a:lnSpc>
                          <a:spcPts val="1500"/>
                        </a:lnSpc>
                      </a:pPr>
                      <a:r>
                        <a:rPr kumimoji="1" lang="en-US" altLang="ja-JP" sz="1600" dirty="0" smtClean="0"/>
                        <a:t>1,273</a:t>
                      </a:r>
                      <a:r>
                        <a:rPr kumimoji="1" lang="ja-JP" altLang="en-US" sz="1600" dirty="0" smtClean="0"/>
                        <a:t>点（▲</a:t>
                      </a:r>
                      <a:r>
                        <a:rPr kumimoji="1" lang="en-US" altLang="ja-JP" sz="1600" dirty="0" smtClean="0"/>
                        <a:t>318</a:t>
                      </a:r>
                      <a:r>
                        <a:rPr kumimoji="1" lang="ja-JP" altLang="en-US" sz="1600" dirty="0" smtClean="0"/>
                        <a:t>点）</a:t>
                      </a:r>
                      <a:endParaRPr kumimoji="1" lang="en-US" altLang="ja-JP" sz="1600" dirty="0" smtClean="0"/>
                    </a:p>
                    <a:p>
                      <a:pPr algn="r">
                        <a:lnSpc>
                          <a:spcPts val="1500"/>
                        </a:lnSpc>
                      </a:pPr>
                      <a:r>
                        <a:rPr kumimoji="1" lang="en-US" altLang="ja-JP" sz="1400" dirty="0" smtClean="0"/>
                        <a:t>1,591</a:t>
                      </a:r>
                      <a:r>
                        <a:rPr kumimoji="1" lang="ja-JP" altLang="en-US" sz="1400" dirty="0" smtClean="0"/>
                        <a:t>点の</a:t>
                      </a:r>
                      <a:r>
                        <a:rPr kumimoji="1" lang="en-US" altLang="ja-JP" sz="1400" dirty="0" smtClean="0"/>
                        <a:t>80%</a:t>
                      </a:r>
                      <a:endParaRPr kumimoji="1" lang="ja-JP" altLang="en-US" sz="1400" dirty="0"/>
                    </a:p>
                  </a:txBody>
                  <a:tcPr/>
                </a:tc>
                <a:tc>
                  <a:txBody>
                    <a:bodyPr/>
                    <a:lstStyle/>
                    <a:p>
                      <a:endParaRPr kumimoji="1" lang="ja-JP" altLang="en-US" sz="1600" dirty="0"/>
                    </a:p>
                  </a:txBody>
                  <a:tcPr/>
                </a:tc>
                <a:tc>
                  <a:txBody>
                    <a:bodyPr/>
                    <a:lstStyle/>
                    <a:p>
                      <a:pPr marL="0" marR="0" lvl="0" indent="0" algn="r" defTabSz="914400" rtl="0" eaLnBrk="1" fontAlgn="auto" latinLnBrk="0" hangingPunct="1">
                        <a:lnSpc>
                          <a:spcPts val="1500"/>
                        </a:lnSpc>
                        <a:spcBef>
                          <a:spcPts val="0"/>
                        </a:spcBef>
                        <a:spcAft>
                          <a:spcPts val="0"/>
                        </a:spcAft>
                        <a:buClrTx/>
                        <a:buSzTx/>
                        <a:buFontTx/>
                        <a:buNone/>
                        <a:tabLst/>
                        <a:defRPr/>
                      </a:pPr>
                      <a:r>
                        <a:rPr kumimoji="1" lang="en-US" altLang="ja-JP" sz="1600" dirty="0" smtClean="0"/>
                        <a:t>584</a:t>
                      </a:r>
                      <a:r>
                        <a:rPr kumimoji="1" lang="ja-JP" altLang="en-US" sz="1600" dirty="0" smtClean="0"/>
                        <a:t>点（▲</a:t>
                      </a:r>
                      <a:r>
                        <a:rPr kumimoji="1" lang="en-US" altLang="ja-JP" sz="1600" dirty="0" smtClean="0"/>
                        <a:t>1007</a:t>
                      </a:r>
                      <a:r>
                        <a:rPr kumimoji="1" lang="ja-JP" altLang="en-US" sz="1600" dirty="0" smtClean="0"/>
                        <a:t>点）</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1,591</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点の</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36.7%</a:t>
                      </a:r>
                      <a:endParaRPr kumimoji="1" lang="ja-JP" altLang="en-US" sz="1400" b="0" i="0" u="none" strike="noStrike" kern="1200" cap="none" spc="0" normalizeH="0" baseline="0" noProof="0" dirty="0" smtClean="0">
                        <a:ln>
                          <a:noFill/>
                        </a:ln>
                        <a:solidFill>
                          <a:prstClr val="black"/>
                        </a:solidFill>
                        <a:effectLst/>
                        <a:uLnTx/>
                        <a:uFillTx/>
                        <a:latin typeface="+mn-lt"/>
                        <a:ea typeface="+mn-ea"/>
                        <a:cs typeface="+mn-cs"/>
                      </a:endParaRPr>
                    </a:p>
                  </a:txBody>
                  <a:tcPr/>
                </a:tc>
              </a:tr>
            </a:tbl>
          </a:graphicData>
        </a:graphic>
      </p:graphicFrame>
      <p:sp>
        <p:nvSpPr>
          <p:cNvPr id="15" name="正方形/長方形 14"/>
          <p:cNvSpPr/>
          <p:nvPr/>
        </p:nvSpPr>
        <p:spPr>
          <a:xfrm>
            <a:off x="190685" y="4461813"/>
            <a:ext cx="3826212" cy="297517"/>
          </a:xfrm>
          <a:prstGeom prst="rect">
            <a:avLst/>
          </a:prstGeom>
          <a:ln w="0">
            <a:noFill/>
            <a:prstDash val="solid"/>
          </a:ln>
        </p:spPr>
        <p:txBody>
          <a:bodyPr wrap="square">
            <a:spAutoFit/>
          </a:bodyPr>
          <a:lstStyle/>
          <a:p>
            <a:pPr marL="357188" indent="-357188">
              <a:lnSpc>
                <a:spcPts val="1600"/>
              </a:lnSpc>
            </a:pPr>
            <a:r>
              <a:rPr lang="en-US" altLang="ja-JP" sz="1600" b="1" dirty="0" smtClean="0">
                <a:solidFill>
                  <a:prstClr val="black"/>
                </a:solidFill>
                <a:latin typeface="ＭＳ Ｐゴシック"/>
              </a:rPr>
              <a:t>【</a:t>
            </a:r>
            <a:r>
              <a:rPr lang="ja-JP" altLang="en-US" sz="1600" b="1" dirty="0" smtClean="0">
                <a:solidFill>
                  <a:prstClr val="black"/>
                </a:solidFill>
                <a:latin typeface="ＭＳ Ｐゴシック"/>
              </a:rPr>
              <a:t>一般病棟７対１入院基本料の場合の例</a:t>
            </a:r>
            <a:r>
              <a:rPr lang="en-US" altLang="ja-JP" sz="1600" b="1" dirty="0" smtClean="0">
                <a:solidFill>
                  <a:prstClr val="black"/>
                </a:solidFill>
                <a:latin typeface="ＭＳ Ｐゴシック"/>
              </a:rPr>
              <a:t>】</a:t>
            </a:r>
            <a:r>
              <a:rPr lang="ja-JP" altLang="en-US" sz="1600" b="1" dirty="0" smtClean="0">
                <a:solidFill>
                  <a:prstClr val="black"/>
                </a:solidFill>
                <a:latin typeface="ＭＳ Ｐゴシック"/>
              </a:rPr>
              <a:t>　　　</a:t>
            </a:r>
            <a:endParaRPr lang="en-US" altLang="ja-JP" sz="1400" b="1" dirty="0" smtClean="0">
              <a:solidFill>
                <a:prstClr val="black"/>
              </a:solidFill>
              <a:latin typeface="ＭＳ Ｐゴシック"/>
            </a:endParaRPr>
          </a:p>
        </p:txBody>
      </p:sp>
      <p:sp>
        <p:nvSpPr>
          <p:cNvPr id="7" name="ストライプ矢印 6"/>
          <p:cNvSpPr/>
          <p:nvPr/>
        </p:nvSpPr>
        <p:spPr>
          <a:xfrm>
            <a:off x="5169059" y="5125541"/>
            <a:ext cx="2520279" cy="288032"/>
          </a:xfrm>
          <a:prstGeom prst="stripedRightArrow">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8" name="表 7"/>
          <p:cNvGraphicFramePr>
            <a:graphicFrameLocks noGrp="1"/>
          </p:cNvGraphicFramePr>
          <p:nvPr>
            <p:extLst/>
          </p:nvPr>
        </p:nvGraphicFramePr>
        <p:xfrm>
          <a:off x="920552" y="5733256"/>
          <a:ext cx="8640960" cy="777240"/>
        </p:xfrm>
        <a:graphic>
          <a:graphicData uri="http://schemas.openxmlformats.org/drawingml/2006/table">
            <a:tbl>
              <a:tblPr firstRow="1" bandRow="1">
                <a:tableStyleId>{21E4AEA4-8DFA-4A89-87EB-49C32662AFE0}</a:tableStyleId>
              </a:tblPr>
              <a:tblGrid>
                <a:gridCol w="1512168"/>
                <a:gridCol w="2592288"/>
                <a:gridCol w="2520280"/>
                <a:gridCol w="2016224"/>
              </a:tblGrid>
              <a:tr h="185110">
                <a:tc>
                  <a:txBody>
                    <a:bodyPr/>
                    <a:lstStyle/>
                    <a:p>
                      <a:pPr algn="ctr">
                        <a:lnSpc>
                          <a:spcPts val="1400"/>
                        </a:lnSpc>
                      </a:pPr>
                      <a:r>
                        <a:rPr kumimoji="1" lang="ja-JP" altLang="en-US" sz="1400" dirty="0" smtClean="0"/>
                        <a:t>通常</a:t>
                      </a:r>
                      <a:endParaRPr kumimoji="1" lang="ja-JP" altLang="en-US" sz="1400" dirty="0"/>
                    </a:p>
                  </a:txBody>
                  <a:tcPr/>
                </a:tc>
                <a:tc>
                  <a:txBody>
                    <a:bodyPr/>
                    <a:lstStyle/>
                    <a:p>
                      <a:pPr algn="ctr">
                        <a:lnSpc>
                          <a:spcPts val="1400"/>
                        </a:lnSpc>
                      </a:pPr>
                      <a:r>
                        <a:rPr kumimoji="1" lang="ja-JP" altLang="en-US" sz="1400" dirty="0" smtClean="0"/>
                        <a:t>月平均夜勤時間超過減算</a:t>
                      </a:r>
                      <a:endParaRPr kumimoji="1" lang="ja-JP" altLang="en-US" sz="1400" dirty="0"/>
                    </a:p>
                  </a:txBody>
                  <a:tcPr/>
                </a:tc>
                <a:tc>
                  <a:txBody>
                    <a:bodyPr/>
                    <a:lstStyle/>
                    <a:p>
                      <a:pPr algn="ctr"/>
                      <a:r>
                        <a:rPr kumimoji="1" lang="ja-JP" altLang="en-US" sz="1400" dirty="0" smtClean="0"/>
                        <a:t>夜勤時間特別入院基本料</a:t>
                      </a:r>
                      <a:r>
                        <a:rPr kumimoji="1" lang="en-US" altLang="ja-JP" sz="1400" dirty="0" smtClean="0"/>
                        <a:t>(</a:t>
                      </a:r>
                      <a:r>
                        <a:rPr kumimoji="1" lang="ja-JP" altLang="en-US" sz="1400" dirty="0" smtClean="0"/>
                        <a:t>新</a:t>
                      </a:r>
                      <a:r>
                        <a:rPr kumimoji="1" lang="en-US" altLang="ja-JP" sz="1400" dirty="0" smtClean="0"/>
                        <a:t>)</a:t>
                      </a:r>
                      <a:endParaRPr kumimoji="1" lang="ja-JP" altLang="en-US" sz="1400" dirty="0"/>
                    </a:p>
                  </a:txBody>
                  <a:tcPr/>
                </a:tc>
                <a:tc>
                  <a:txBody>
                    <a:bodyPr/>
                    <a:lstStyle/>
                    <a:p>
                      <a:pPr algn="ctr">
                        <a:lnSpc>
                          <a:spcPts val="1400"/>
                        </a:lnSpc>
                      </a:pPr>
                      <a:r>
                        <a:rPr kumimoji="1" lang="ja-JP" altLang="en-US" sz="1400" dirty="0" smtClean="0"/>
                        <a:t>特別入院基本料</a:t>
                      </a:r>
                      <a:endParaRPr kumimoji="1" lang="ja-JP" altLang="en-US" sz="1400" dirty="0"/>
                    </a:p>
                  </a:txBody>
                  <a:tcPr/>
                </a:tc>
              </a:tr>
              <a:tr h="240350">
                <a:tc>
                  <a:txBody>
                    <a:bodyPr/>
                    <a:lstStyle/>
                    <a:p>
                      <a:pPr algn="r">
                        <a:lnSpc>
                          <a:spcPts val="1600"/>
                        </a:lnSpc>
                      </a:pPr>
                      <a:r>
                        <a:rPr kumimoji="1" lang="en-US" altLang="ja-JP" sz="1600" dirty="0" smtClean="0"/>
                        <a:t>1,591</a:t>
                      </a:r>
                      <a:r>
                        <a:rPr kumimoji="1" lang="ja-JP" altLang="en-US" sz="1600" dirty="0" smtClean="0"/>
                        <a:t>点</a:t>
                      </a:r>
                      <a:endParaRPr kumimoji="1" lang="ja-JP" altLang="en-US" sz="1600" dirty="0"/>
                    </a:p>
                  </a:txBody>
                  <a:tcPr/>
                </a:tc>
                <a:tc>
                  <a:txBody>
                    <a:bodyPr/>
                    <a:lstStyle/>
                    <a:p>
                      <a:pPr algn="r">
                        <a:lnSpc>
                          <a:spcPts val="1500"/>
                        </a:lnSpc>
                      </a:pPr>
                      <a:r>
                        <a:rPr kumimoji="1" lang="en-US" altLang="ja-JP" sz="1600" u="sng" dirty="0" smtClean="0">
                          <a:solidFill>
                            <a:srgbClr val="00B0F0"/>
                          </a:solidFill>
                        </a:rPr>
                        <a:t>1,352</a:t>
                      </a:r>
                      <a:r>
                        <a:rPr kumimoji="1" lang="ja-JP" altLang="en-US" sz="1600" u="sng" dirty="0" smtClean="0">
                          <a:solidFill>
                            <a:srgbClr val="00B0F0"/>
                          </a:solidFill>
                        </a:rPr>
                        <a:t>点（▲</a:t>
                      </a:r>
                      <a:r>
                        <a:rPr kumimoji="1" lang="en-US" altLang="ja-JP" sz="1600" u="sng" dirty="0" smtClean="0">
                          <a:solidFill>
                            <a:srgbClr val="00B0F0"/>
                          </a:solidFill>
                        </a:rPr>
                        <a:t>239</a:t>
                      </a:r>
                      <a:r>
                        <a:rPr kumimoji="1" lang="ja-JP" altLang="en-US" sz="1600" u="sng" dirty="0" smtClean="0">
                          <a:solidFill>
                            <a:srgbClr val="00B0F0"/>
                          </a:solidFill>
                        </a:rPr>
                        <a:t>点）</a:t>
                      </a:r>
                      <a:endParaRPr kumimoji="1" lang="en-US" altLang="ja-JP" sz="1600" u="sng" dirty="0" smtClean="0">
                        <a:solidFill>
                          <a:srgbClr val="00B0F0"/>
                        </a:solidFill>
                      </a:endParaRPr>
                    </a:p>
                    <a:p>
                      <a:pPr algn="r">
                        <a:lnSpc>
                          <a:spcPts val="1500"/>
                        </a:lnSpc>
                      </a:pPr>
                      <a:r>
                        <a:rPr kumimoji="1" lang="en-US" altLang="ja-JP" sz="1400" u="none" dirty="0" smtClean="0">
                          <a:solidFill>
                            <a:srgbClr val="00B0F0"/>
                          </a:solidFill>
                        </a:rPr>
                        <a:t>1,591</a:t>
                      </a:r>
                      <a:r>
                        <a:rPr kumimoji="1" lang="ja-JP" altLang="en-US" sz="1400" u="none" dirty="0" smtClean="0">
                          <a:solidFill>
                            <a:srgbClr val="00B0F0"/>
                          </a:solidFill>
                        </a:rPr>
                        <a:t>点の</a:t>
                      </a:r>
                      <a:r>
                        <a:rPr kumimoji="1" lang="en-US" altLang="ja-JP" sz="1400" u="sng" dirty="0" smtClean="0">
                          <a:solidFill>
                            <a:srgbClr val="00B0F0"/>
                          </a:solidFill>
                        </a:rPr>
                        <a:t>85%</a:t>
                      </a:r>
                      <a:endParaRPr kumimoji="1" lang="ja-JP" altLang="en-US" sz="1400" u="sng" dirty="0">
                        <a:solidFill>
                          <a:srgbClr val="00B0F0"/>
                        </a:solidFill>
                      </a:endParaRPr>
                    </a:p>
                  </a:txBody>
                  <a:tcPr/>
                </a:tc>
                <a:tc>
                  <a:txBody>
                    <a:bodyPr/>
                    <a:lstStyle/>
                    <a:p>
                      <a:pPr marL="0" marR="0" lvl="0" indent="0" algn="r" defTabSz="914400" rtl="0" eaLnBrk="1" fontAlgn="auto" latinLnBrk="0" hangingPunct="1">
                        <a:lnSpc>
                          <a:spcPts val="1500"/>
                        </a:lnSpc>
                        <a:spcBef>
                          <a:spcPts val="0"/>
                        </a:spcBef>
                        <a:spcAft>
                          <a:spcPts val="0"/>
                        </a:spcAft>
                        <a:buClrTx/>
                        <a:buSzTx/>
                        <a:buFontTx/>
                        <a:buNone/>
                        <a:tabLst/>
                        <a:defRPr/>
                      </a:pPr>
                      <a:r>
                        <a:rPr kumimoji="1" lang="en-US" altLang="ja-JP" sz="1600" b="0" i="0" u="sng" strike="noStrike" kern="1200" cap="none" spc="0" normalizeH="0" baseline="0" noProof="0" dirty="0" smtClean="0">
                          <a:ln>
                            <a:noFill/>
                          </a:ln>
                          <a:solidFill>
                            <a:srgbClr val="00B0F0"/>
                          </a:solidFill>
                          <a:effectLst/>
                          <a:uLnTx/>
                          <a:uFillTx/>
                          <a:latin typeface="+mn-lt"/>
                          <a:ea typeface="+mn-ea"/>
                          <a:cs typeface="+mn-cs"/>
                        </a:rPr>
                        <a:t>1,114</a:t>
                      </a:r>
                      <a:r>
                        <a:rPr kumimoji="1" lang="ja-JP" altLang="en-US" sz="1600" b="0" i="0" u="sng" strike="noStrike" kern="1200" cap="none" spc="0" normalizeH="0" baseline="0" noProof="0" dirty="0" smtClean="0">
                          <a:ln>
                            <a:noFill/>
                          </a:ln>
                          <a:solidFill>
                            <a:srgbClr val="00B0F0"/>
                          </a:solidFill>
                          <a:effectLst/>
                          <a:uLnTx/>
                          <a:uFillTx/>
                          <a:latin typeface="+mn-lt"/>
                          <a:ea typeface="+mn-ea"/>
                          <a:cs typeface="+mn-cs"/>
                        </a:rPr>
                        <a:t>点（▲</a:t>
                      </a:r>
                      <a:r>
                        <a:rPr kumimoji="1" lang="en-US" altLang="ja-JP" sz="1600" b="0" i="0" u="sng" strike="noStrike" kern="1200" cap="none" spc="0" normalizeH="0" baseline="0" noProof="0" dirty="0" smtClean="0">
                          <a:ln>
                            <a:noFill/>
                          </a:ln>
                          <a:solidFill>
                            <a:srgbClr val="00B0F0"/>
                          </a:solidFill>
                          <a:effectLst/>
                          <a:uLnTx/>
                          <a:uFillTx/>
                          <a:latin typeface="+mn-lt"/>
                          <a:ea typeface="+mn-ea"/>
                          <a:cs typeface="+mn-cs"/>
                        </a:rPr>
                        <a:t>477</a:t>
                      </a:r>
                      <a:r>
                        <a:rPr kumimoji="1" lang="ja-JP" altLang="en-US" sz="1600" b="0" i="0" u="sng" strike="noStrike" kern="1200" cap="none" spc="0" normalizeH="0" baseline="0" noProof="0" dirty="0" smtClean="0">
                          <a:ln>
                            <a:noFill/>
                          </a:ln>
                          <a:solidFill>
                            <a:srgbClr val="00B0F0"/>
                          </a:solidFill>
                          <a:effectLst/>
                          <a:uLnTx/>
                          <a:uFillTx/>
                          <a:latin typeface="+mn-lt"/>
                          <a:ea typeface="+mn-ea"/>
                          <a:cs typeface="+mn-cs"/>
                        </a:rPr>
                        <a:t>点）</a:t>
                      </a:r>
                      <a:endParaRPr kumimoji="1" lang="en-US" altLang="ja-JP" sz="1600" b="0" i="0" u="sng" strike="noStrike" kern="1200" cap="none" spc="0" normalizeH="0" baseline="0" noProof="0" dirty="0" smtClean="0">
                        <a:ln>
                          <a:noFill/>
                        </a:ln>
                        <a:solidFill>
                          <a:srgbClr val="00B0F0"/>
                        </a:solidFill>
                        <a:effectLst/>
                        <a:uLnTx/>
                        <a:uFillTx/>
                        <a:latin typeface="+mn-lt"/>
                        <a:ea typeface="+mn-ea"/>
                        <a:cs typeface="+mn-cs"/>
                      </a:endParaRPr>
                    </a:p>
                    <a:p>
                      <a:pPr marL="0" marR="0" lvl="0" indent="0" algn="r" defTabSz="914400" rtl="0" eaLnBrk="1" fontAlgn="auto" latinLnBrk="0" hangingPunct="1">
                        <a:lnSpc>
                          <a:spcPts val="1500"/>
                        </a:lnSpc>
                        <a:spcBef>
                          <a:spcPts val="0"/>
                        </a:spcBef>
                        <a:spcAft>
                          <a:spcPts val="0"/>
                        </a:spcAft>
                        <a:buClrTx/>
                        <a:buSzTx/>
                        <a:buFontTx/>
                        <a:buNone/>
                        <a:tabLst/>
                        <a:defRPr/>
                      </a:pPr>
                      <a:r>
                        <a:rPr kumimoji="1" lang="en-US" altLang="ja-JP" sz="1400" b="0" i="0" u="sng" strike="noStrike" kern="1200" cap="none" spc="0" normalizeH="0" baseline="0" noProof="0" dirty="0" smtClean="0">
                          <a:ln>
                            <a:noFill/>
                          </a:ln>
                          <a:solidFill>
                            <a:srgbClr val="00B0F0"/>
                          </a:solidFill>
                          <a:effectLst/>
                          <a:uLnTx/>
                          <a:uFillTx/>
                          <a:latin typeface="+mn-lt"/>
                          <a:ea typeface="+mn-ea"/>
                          <a:cs typeface="+mn-cs"/>
                        </a:rPr>
                        <a:t>1,591</a:t>
                      </a:r>
                      <a:r>
                        <a:rPr kumimoji="1" lang="ja-JP" altLang="en-US" sz="1400" b="0" i="0" u="sng" strike="noStrike" kern="1200" cap="none" spc="0" normalizeH="0" baseline="0" noProof="0" dirty="0" smtClean="0">
                          <a:ln>
                            <a:noFill/>
                          </a:ln>
                          <a:solidFill>
                            <a:srgbClr val="00B0F0"/>
                          </a:solidFill>
                          <a:effectLst/>
                          <a:uLnTx/>
                          <a:uFillTx/>
                          <a:latin typeface="+mn-lt"/>
                          <a:ea typeface="+mn-ea"/>
                          <a:cs typeface="+mn-cs"/>
                        </a:rPr>
                        <a:t>点の</a:t>
                      </a:r>
                      <a:r>
                        <a:rPr kumimoji="1" lang="en-US" altLang="ja-JP" sz="1400" b="0" i="0" u="sng" strike="noStrike" kern="1200" cap="none" spc="0" normalizeH="0" baseline="0" noProof="0" dirty="0" smtClean="0">
                          <a:ln>
                            <a:noFill/>
                          </a:ln>
                          <a:solidFill>
                            <a:srgbClr val="00B0F0"/>
                          </a:solidFill>
                          <a:effectLst/>
                          <a:uLnTx/>
                          <a:uFillTx/>
                          <a:latin typeface="+mn-lt"/>
                          <a:ea typeface="+mn-ea"/>
                          <a:cs typeface="+mn-cs"/>
                        </a:rPr>
                        <a:t>70%</a:t>
                      </a:r>
                      <a:endParaRPr kumimoji="1" lang="ja-JP" altLang="en-US" sz="1400" b="0" i="0" u="sng" strike="noStrike" kern="1200" cap="none" spc="0" normalizeH="0" baseline="0" noProof="0" dirty="0" smtClean="0">
                        <a:ln>
                          <a:noFill/>
                        </a:ln>
                        <a:solidFill>
                          <a:srgbClr val="00B0F0"/>
                        </a:solidFill>
                        <a:effectLst/>
                        <a:uLnTx/>
                        <a:uFillTx/>
                        <a:latin typeface="+mn-lt"/>
                        <a:ea typeface="+mn-ea"/>
                        <a:cs typeface="+mn-cs"/>
                      </a:endParaRPr>
                    </a:p>
                  </a:txBody>
                  <a:tcPr/>
                </a:tc>
                <a:tc>
                  <a:txBody>
                    <a:bodyPr/>
                    <a:lstStyle/>
                    <a:p>
                      <a:pPr marL="0" marR="0" lvl="0" indent="0" algn="r" defTabSz="914400" rtl="0" eaLnBrk="1" fontAlgn="auto" latinLnBrk="0" hangingPunct="1">
                        <a:lnSpc>
                          <a:spcPts val="15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584</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点（▲</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1007</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点）</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1,591</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点の</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36.7%</a:t>
                      </a:r>
                      <a:endParaRPr kumimoji="1" lang="ja-JP" altLang="en-US" sz="1400" b="0" i="0" u="none" strike="noStrike" kern="1200" cap="none" spc="0" normalizeH="0" baseline="0" noProof="0" dirty="0" smtClean="0">
                        <a:ln>
                          <a:noFill/>
                        </a:ln>
                        <a:solidFill>
                          <a:prstClr val="black"/>
                        </a:solidFill>
                        <a:effectLst/>
                        <a:uLnTx/>
                        <a:uFillTx/>
                        <a:latin typeface="+mn-lt"/>
                        <a:ea typeface="+mn-ea"/>
                        <a:cs typeface="+mn-cs"/>
                      </a:endParaRPr>
                    </a:p>
                  </a:txBody>
                  <a:tcPr/>
                </a:tc>
              </a:tr>
            </a:tbl>
          </a:graphicData>
        </a:graphic>
      </p:graphicFrame>
      <p:sp>
        <p:nvSpPr>
          <p:cNvPr id="10" name="下矢印 9"/>
          <p:cNvSpPr/>
          <p:nvPr/>
        </p:nvSpPr>
        <p:spPr>
          <a:xfrm>
            <a:off x="4581956" y="5517232"/>
            <a:ext cx="852173" cy="216024"/>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正方形/長方形 15"/>
          <p:cNvSpPr/>
          <p:nvPr/>
        </p:nvSpPr>
        <p:spPr>
          <a:xfrm>
            <a:off x="213555" y="4759362"/>
            <a:ext cx="824841" cy="297517"/>
          </a:xfrm>
          <a:prstGeom prst="rect">
            <a:avLst/>
          </a:prstGeom>
          <a:ln w="0">
            <a:noFill/>
            <a:prstDash val="solid"/>
          </a:ln>
        </p:spPr>
        <p:txBody>
          <a:bodyPr wrap="square">
            <a:spAutoFit/>
          </a:bodyPr>
          <a:lstStyle/>
          <a:p>
            <a:pPr marL="357188" indent="-357188">
              <a:lnSpc>
                <a:spcPts val="1600"/>
              </a:lnSpc>
            </a:pPr>
            <a:r>
              <a:rPr lang="en-US" altLang="ja-JP" sz="1400" b="1" dirty="0" smtClean="0">
                <a:solidFill>
                  <a:prstClr val="black"/>
                </a:solidFill>
                <a:latin typeface="ＭＳ Ｐゴシック"/>
              </a:rPr>
              <a:t>《</a:t>
            </a:r>
            <a:r>
              <a:rPr lang="ja-JP" altLang="en-US" sz="1400" b="1" dirty="0" smtClean="0">
                <a:solidFill>
                  <a:prstClr val="black"/>
                </a:solidFill>
                <a:latin typeface="ＭＳ Ｐゴシック"/>
              </a:rPr>
              <a:t>現行</a:t>
            </a:r>
            <a:r>
              <a:rPr lang="en-US" altLang="ja-JP" sz="1400" b="1" dirty="0" smtClean="0">
                <a:solidFill>
                  <a:prstClr val="black"/>
                </a:solidFill>
                <a:latin typeface="ＭＳ Ｐゴシック"/>
              </a:rPr>
              <a:t>》</a:t>
            </a:r>
            <a:r>
              <a:rPr lang="ja-JP" altLang="en-US" sz="1600" b="1" dirty="0" smtClean="0">
                <a:solidFill>
                  <a:prstClr val="black"/>
                </a:solidFill>
                <a:latin typeface="ＭＳ Ｐゴシック"/>
              </a:rPr>
              <a:t>　　　</a:t>
            </a:r>
            <a:endParaRPr lang="en-US" altLang="ja-JP" sz="1400" b="1" dirty="0" smtClean="0">
              <a:solidFill>
                <a:prstClr val="black"/>
              </a:solidFill>
              <a:latin typeface="ＭＳ Ｐゴシック"/>
            </a:endParaRPr>
          </a:p>
        </p:txBody>
      </p:sp>
      <p:sp>
        <p:nvSpPr>
          <p:cNvPr id="17" name="正方形/長方形 16"/>
          <p:cNvSpPr/>
          <p:nvPr/>
        </p:nvSpPr>
        <p:spPr>
          <a:xfrm>
            <a:off x="213555" y="5732360"/>
            <a:ext cx="824841" cy="297517"/>
          </a:xfrm>
          <a:prstGeom prst="rect">
            <a:avLst/>
          </a:prstGeom>
          <a:ln w="0">
            <a:noFill/>
            <a:prstDash val="solid"/>
          </a:ln>
        </p:spPr>
        <p:txBody>
          <a:bodyPr wrap="square">
            <a:spAutoFit/>
          </a:bodyPr>
          <a:lstStyle/>
          <a:p>
            <a:pPr marL="357188" indent="-357188">
              <a:lnSpc>
                <a:spcPts val="1600"/>
              </a:lnSpc>
            </a:pPr>
            <a:r>
              <a:rPr lang="en-US" altLang="ja-JP" sz="1400" b="1" dirty="0" smtClean="0">
                <a:solidFill>
                  <a:prstClr val="black"/>
                </a:solidFill>
                <a:latin typeface="ＭＳ Ｐゴシック"/>
              </a:rPr>
              <a:t>《</a:t>
            </a:r>
            <a:r>
              <a:rPr lang="ja-JP" altLang="en-US" sz="1400" b="1" dirty="0">
                <a:solidFill>
                  <a:prstClr val="black"/>
                </a:solidFill>
                <a:latin typeface="ＭＳ Ｐゴシック"/>
              </a:rPr>
              <a:t>改定</a:t>
            </a:r>
            <a:r>
              <a:rPr lang="en-US" altLang="ja-JP" sz="1400" b="1" dirty="0" smtClean="0">
                <a:solidFill>
                  <a:prstClr val="black"/>
                </a:solidFill>
                <a:latin typeface="ＭＳ Ｐゴシック"/>
              </a:rPr>
              <a:t>》</a:t>
            </a:r>
            <a:r>
              <a:rPr lang="ja-JP" altLang="en-US" sz="1600" b="1" dirty="0" smtClean="0">
                <a:solidFill>
                  <a:prstClr val="black"/>
                </a:solidFill>
                <a:latin typeface="ＭＳ Ｐゴシック"/>
              </a:rPr>
              <a:t>　　　</a:t>
            </a:r>
            <a:endParaRPr lang="en-US" altLang="ja-JP" sz="1400" b="1" dirty="0" smtClean="0">
              <a:solidFill>
                <a:prstClr val="black"/>
              </a:solidFill>
              <a:latin typeface="ＭＳ Ｐゴシック"/>
            </a:endParaRPr>
          </a:p>
        </p:txBody>
      </p:sp>
      <p:sp>
        <p:nvSpPr>
          <p:cNvPr id="1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190</a:t>
            </a:fld>
            <a:endParaRPr lang="ja-JP" altLang="en-US" dirty="0">
              <a:solidFill>
                <a:prstClr val="black"/>
              </a:solidFill>
            </a:endParaRPr>
          </a:p>
        </p:txBody>
      </p:sp>
      <p:sp>
        <p:nvSpPr>
          <p:cNvPr id="19" name="テキスト ボックス 18"/>
          <p:cNvSpPr txBox="1"/>
          <p:nvPr/>
        </p:nvSpPr>
        <p:spPr>
          <a:xfrm>
            <a:off x="7905328" y="594950"/>
            <a:ext cx="180715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22-23,25</a:t>
            </a:r>
            <a:r>
              <a:rPr lang="ja-JP" altLang="en-US" sz="1100" dirty="0" smtClean="0">
                <a:solidFill>
                  <a:srgbClr val="002060"/>
                </a:solidFill>
                <a:latin typeface="ＭＳ Ｐゴシック" panose="020B0600070205080204" pitchFamily="50" charset="-128"/>
              </a:rPr>
              <a:t>等，施告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633</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675,688</a:t>
            </a:r>
          </a:p>
        </p:txBody>
      </p:sp>
    </p:spTree>
    <p:extLst>
      <p:ext uri="{BB962C8B-B14F-4D97-AF65-F5344CB8AC3E}">
        <p14:creationId xmlns:p14="http://schemas.microsoft.com/office/powerpoint/2010/main" val="651271577"/>
      </p:ext>
    </p:extLst>
  </p:cSld>
  <p:clrMapOvr>
    <a:masterClrMapping/>
  </p:clrMapOvr>
  <p:timing>
    <p:tnLst>
      <p:par>
        <p:cT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37"/>
          <p:cNvSpPr>
            <a:spLocks noChangeArrowheads="1"/>
          </p:cNvSpPr>
          <p:nvPr/>
        </p:nvSpPr>
        <p:spPr bwMode="auto">
          <a:xfrm>
            <a:off x="194373" y="1013557"/>
            <a:ext cx="9545363" cy="5727811"/>
          </a:xfrm>
          <a:prstGeom prst="rect">
            <a:avLst/>
          </a:prstGeom>
          <a:solidFill>
            <a:srgbClr val="FFFFAF">
              <a:alpha val="49803"/>
            </a:srgbClr>
          </a:solidFill>
          <a:ln w="9525">
            <a:solidFill>
              <a:schemeClr val="tx1"/>
            </a:solidFill>
            <a:miter lim="800000"/>
            <a:headEnd/>
            <a:tailEnd/>
          </a:ln>
        </p:spPr>
        <p:txBody>
          <a:bodyPr/>
          <a:lstStyle/>
          <a:p>
            <a:r>
              <a:rPr lang="ja-JP" altLang="en-US" dirty="0" smtClean="0">
                <a:solidFill>
                  <a:prstClr val="black"/>
                </a:solidFill>
              </a:rPr>
              <a:t>　　夜間の看護業務の負担軽減を促進するために、看護職員及び看護補助者の夜間配置の評価を充実するとともに、看護職員の夜間の勤務負担軽減に資する取組を行っている場合を評価する</a:t>
            </a:r>
            <a:endParaRPr lang="en-US" altLang="ja-JP" dirty="0">
              <a:solidFill>
                <a:prstClr val="black"/>
              </a:solidFill>
            </a:endParaRPr>
          </a:p>
          <a:p>
            <a:pPr marL="180975" indent="-180975">
              <a:buFont typeface="Wingdings" panose="05000000000000000000" pitchFamily="2" charset="2"/>
              <a:buChar char="Ø"/>
            </a:pPr>
            <a:r>
              <a:rPr lang="ja-JP" altLang="en-US" sz="1600" dirty="0" smtClean="0">
                <a:solidFill>
                  <a:prstClr val="black"/>
                </a:solidFill>
              </a:rPr>
              <a:t>　７対１又は１０対１一般病棟入院基本料等を算定する病棟で看護職員の手厚い夜間配置をしている場合及び看護職員の夜間勤務負担軽減に資する取組を行っている場合に、看護職員夜間配置加算の評価を充実</a:t>
            </a:r>
            <a:endParaRPr lang="en-US" altLang="ja-JP" sz="16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13" name="Rectangle 36"/>
          <p:cNvSpPr>
            <a:spLocks noChangeArrowheads="1"/>
          </p:cNvSpPr>
          <p:nvPr/>
        </p:nvSpPr>
        <p:spPr bwMode="auto">
          <a:xfrm>
            <a:off x="190721" y="665610"/>
            <a:ext cx="3846448"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（３）夜間看護体制の充実①</a:t>
            </a:r>
            <a:endParaRPr lang="en-US" altLang="ja-JP" sz="2000" dirty="0" smtClean="0">
              <a:solidFill>
                <a:prstClr val="black"/>
              </a:solidFill>
            </a:endParaRP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５．医療従事者の負担軽減・人材確保</a:t>
            </a:r>
            <a:endParaRPr lang="en-US" altLang="ja-JP" kern="0" dirty="0" smtClean="0">
              <a:solidFill>
                <a:srgbClr val="000000"/>
              </a:solidFill>
              <a:latin typeface="Calibri"/>
              <a:ea typeface="ＭＳ Ｐゴシック"/>
            </a:endParaRPr>
          </a:p>
        </p:txBody>
      </p:sp>
      <p:sp>
        <p:nvSpPr>
          <p:cNvPr id="14" name="正方形/長方形 13"/>
          <p:cNvSpPr/>
          <p:nvPr/>
        </p:nvSpPr>
        <p:spPr>
          <a:xfrm>
            <a:off x="579783" y="3213030"/>
            <a:ext cx="9145016" cy="3426579"/>
          </a:xfrm>
          <a:prstGeom prst="rect">
            <a:avLst/>
          </a:prstGeom>
          <a:ln w="0">
            <a:noFill/>
            <a:prstDash val="solid"/>
          </a:ln>
        </p:spPr>
        <p:txBody>
          <a:bodyPr wrap="square">
            <a:spAutoFit/>
          </a:bodyPr>
          <a:lstStyle/>
          <a:p>
            <a:pPr marL="357188" indent="-357188">
              <a:lnSpc>
                <a:spcPts val="1300"/>
              </a:lnSpc>
            </a:pP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施設基準</a:t>
            </a:r>
            <a:r>
              <a:rPr lang="en-US" altLang="ja-JP" sz="1300" dirty="0" smtClean="0">
                <a:solidFill>
                  <a:prstClr val="black"/>
                </a:solidFill>
                <a:latin typeface="ＭＳ Ｐゴシック"/>
              </a:rPr>
              <a:t>]</a:t>
            </a:r>
          </a:p>
          <a:p>
            <a:pPr marL="357188" indent="-357188">
              <a:lnSpc>
                <a:spcPts val="1300"/>
              </a:lnSpc>
            </a:pPr>
            <a:r>
              <a:rPr lang="en-US" altLang="ja-JP" sz="1300" dirty="0">
                <a:solidFill>
                  <a:prstClr val="black"/>
                </a:solidFill>
                <a:latin typeface="ＭＳ Ｐゴシック"/>
              </a:rPr>
              <a:t>(1</a:t>
            </a: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看護職員夜間１２対１配置加算</a:t>
            </a:r>
            <a:endParaRPr lang="en-US" altLang="ja-JP" sz="1300" dirty="0" smtClean="0">
              <a:solidFill>
                <a:prstClr val="black"/>
              </a:solidFill>
              <a:latin typeface="ＭＳ Ｐゴシック"/>
            </a:endParaRPr>
          </a:p>
          <a:p>
            <a:pPr marL="357188" indent="-357188">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イ　夜勤を行う看護職員数は、常時１２対１以上</a:t>
            </a:r>
            <a:endParaRPr lang="en-US" altLang="ja-JP" sz="1300" dirty="0" smtClean="0">
              <a:solidFill>
                <a:prstClr val="black"/>
              </a:solidFill>
              <a:latin typeface="ＭＳ Ｐゴシック"/>
            </a:endParaRP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ロ　１のイは、夜間看護体制の充実に関する項目のうち、加算を算定する病棟及び医療機関において</a:t>
            </a:r>
            <a:r>
              <a:rPr lang="ja-JP" altLang="en-US" sz="1300" b="1" u="sng" dirty="0" smtClean="0">
                <a:solidFill>
                  <a:srgbClr val="00B0F0"/>
                </a:solidFill>
                <a:latin typeface="ＭＳ Ｐゴシック"/>
              </a:rPr>
              <a:t>４項目以上満たす場合に</a:t>
            </a:r>
            <a:r>
              <a:rPr lang="ja-JP" altLang="en-US" sz="1300" dirty="0" smtClean="0">
                <a:solidFill>
                  <a:prstClr val="black"/>
                </a:solidFill>
                <a:latin typeface="ＭＳ Ｐゴシック"/>
              </a:rPr>
              <a:t>算定</a:t>
            </a:r>
            <a:endParaRPr lang="en-US" altLang="ja-JP" sz="1300" dirty="0">
              <a:solidFill>
                <a:prstClr val="black"/>
              </a:solidFill>
              <a:latin typeface="ＭＳ Ｐゴシック"/>
            </a:endParaRPr>
          </a:p>
          <a:p>
            <a:pPr marL="266700" indent="-266700">
              <a:lnSpc>
                <a:spcPts val="1300"/>
              </a:lnSpc>
            </a:pPr>
            <a:r>
              <a:rPr lang="ja-JP" altLang="en-US" sz="1300" dirty="0" smtClean="0">
                <a:solidFill>
                  <a:prstClr val="black"/>
                </a:solidFill>
                <a:latin typeface="ＭＳ Ｐゴシック"/>
              </a:rPr>
              <a:t>　　</a:t>
            </a: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夜間を含む交代制勤務を行う看護職員の負担軽減に資する勤務編成（シフト）</a:t>
            </a:r>
            <a:r>
              <a:rPr lang="en-US" altLang="ja-JP" sz="1300" dirty="0" smtClean="0">
                <a:solidFill>
                  <a:prstClr val="black"/>
                </a:solidFill>
                <a:latin typeface="ＭＳ Ｐゴシック"/>
              </a:rPr>
              <a:t>〉</a:t>
            </a: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①　１つの勤務の終了時から、次の勤務の開始までの間の時間が１１時間以上</a:t>
            </a:r>
            <a:endParaRPr lang="en-US" altLang="ja-JP" sz="1300" dirty="0" smtClean="0">
              <a:solidFill>
                <a:prstClr val="black"/>
              </a:solidFill>
              <a:latin typeface="ＭＳ Ｐゴシック"/>
            </a:endParaRP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②　３交代制勤務の病棟において、勤務開始が前回勤務より遅い時刻</a:t>
            </a: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正循環）となる勤務編成（シフト）</a:t>
            </a:r>
            <a:endParaRPr lang="en-US" altLang="ja-JP" sz="1300" dirty="0" smtClean="0">
              <a:solidFill>
                <a:prstClr val="black"/>
              </a:solidFill>
              <a:latin typeface="ＭＳ Ｐゴシック"/>
            </a:endParaRP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③　夜勤の連続回数は２回まで</a:t>
            </a:r>
            <a:endParaRPr lang="en-US" altLang="ja-JP" sz="1300" dirty="0" smtClean="0">
              <a:solidFill>
                <a:prstClr val="black"/>
              </a:solidFill>
              <a:latin typeface="ＭＳ Ｐゴシック"/>
            </a:endParaRP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a:t>
            </a: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夜間の看護業務量に応じた看護職員の配置</a:t>
            </a:r>
            <a:r>
              <a:rPr lang="en-US" altLang="ja-JP" sz="1300" dirty="0" smtClean="0">
                <a:solidFill>
                  <a:prstClr val="black"/>
                </a:solidFill>
                <a:latin typeface="ＭＳ Ｐゴシック"/>
              </a:rPr>
              <a:t>〉</a:t>
            </a: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④　所属部署以外の部署を一時的に支援するために、夜間を含めた各部署の業務量を把握し調整するシステムができており、</a:t>
            </a:r>
            <a:endParaRPr lang="en-US" altLang="ja-JP" sz="1300" dirty="0" smtClean="0">
              <a:solidFill>
                <a:prstClr val="black"/>
              </a:solidFill>
              <a:latin typeface="ＭＳ Ｐゴシック"/>
            </a:endParaRP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かつ部署間での業務標準化を図り、過去１年間に当該システムを夜間に運用した実績がある</a:t>
            </a:r>
            <a:endParaRPr lang="en-US" altLang="ja-JP" sz="1300" dirty="0" smtClean="0">
              <a:solidFill>
                <a:prstClr val="black"/>
              </a:solidFill>
              <a:latin typeface="ＭＳ Ｐゴシック"/>
            </a:endParaRPr>
          </a:p>
          <a:p>
            <a:pPr marL="266700" indent="-266700">
              <a:lnSpc>
                <a:spcPts val="1300"/>
              </a:lnSpc>
            </a:pPr>
            <a:r>
              <a:rPr lang="ja-JP" altLang="en-US" sz="1300" dirty="0" smtClean="0">
                <a:solidFill>
                  <a:prstClr val="black"/>
                </a:solidFill>
                <a:latin typeface="ＭＳ Ｐゴシック"/>
              </a:rPr>
              <a:t>　　</a:t>
            </a: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看護補助者と看護職員の業務分担の推進</a:t>
            </a:r>
            <a:r>
              <a:rPr lang="en-US" altLang="ja-JP" sz="1300" dirty="0" smtClean="0">
                <a:solidFill>
                  <a:prstClr val="black"/>
                </a:solidFill>
                <a:latin typeface="ＭＳ Ｐゴシック"/>
              </a:rPr>
              <a:t>〉</a:t>
            </a: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⑤　看護補助者を夜勤時間帯に配置している</a:t>
            </a:r>
            <a:endParaRPr lang="en-US" altLang="ja-JP" sz="1300" dirty="0" smtClean="0">
              <a:solidFill>
                <a:prstClr val="black"/>
              </a:solidFill>
              <a:latin typeface="ＭＳ Ｐゴシック"/>
            </a:endParaRP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⑥　みなし看護補助者を除いた看護補助者の比率が５割以上</a:t>
            </a:r>
            <a:endParaRPr lang="en-US" altLang="ja-JP" sz="1300" dirty="0" smtClean="0">
              <a:solidFill>
                <a:prstClr val="black"/>
              </a:solidFill>
              <a:latin typeface="ＭＳ Ｐゴシック"/>
            </a:endParaRP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a:t>
            </a: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院内保育所の設置</a:t>
            </a:r>
            <a:r>
              <a:rPr lang="en-US" altLang="ja-JP" sz="1300" dirty="0" smtClean="0">
                <a:solidFill>
                  <a:prstClr val="black"/>
                </a:solidFill>
                <a:latin typeface="ＭＳ Ｐゴシック"/>
              </a:rPr>
              <a:t>〉</a:t>
            </a:r>
          </a:p>
          <a:p>
            <a:pPr marL="266700" indent="-266700">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　　⑦　夜勤時間帯を含む院内保育所を設置している</a:t>
            </a:r>
            <a:endParaRPr lang="en-US" altLang="ja-JP" sz="1300" dirty="0" smtClean="0">
              <a:solidFill>
                <a:prstClr val="black"/>
              </a:solidFill>
              <a:latin typeface="ＭＳ Ｐゴシック"/>
            </a:endParaRPr>
          </a:p>
          <a:p>
            <a:pPr marL="357188" indent="-357188">
              <a:lnSpc>
                <a:spcPts val="1300"/>
              </a:lnSpc>
            </a:pPr>
            <a:r>
              <a:rPr lang="en-US" altLang="ja-JP" sz="1300" dirty="0">
                <a:solidFill>
                  <a:prstClr val="black"/>
                </a:solidFill>
                <a:latin typeface="ＭＳ Ｐゴシック"/>
              </a:rPr>
              <a:t>(2</a:t>
            </a:r>
            <a:r>
              <a:rPr lang="en-US" altLang="ja-JP" sz="1300" dirty="0" smtClean="0">
                <a:solidFill>
                  <a:prstClr val="black"/>
                </a:solidFill>
                <a:latin typeface="ＭＳ Ｐゴシック"/>
              </a:rPr>
              <a:t>)</a:t>
            </a:r>
            <a:r>
              <a:rPr lang="ja-JP" altLang="en-US" sz="1300" dirty="0">
                <a:solidFill>
                  <a:prstClr val="black"/>
                </a:solidFill>
                <a:latin typeface="ＭＳ Ｐゴシック"/>
              </a:rPr>
              <a:t>看護職員夜間</a:t>
            </a:r>
            <a:r>
              <a:rPr lang="ja-JP" altLang="en-US" sz="1300" dirty="0" smtClean="0">
                <a:solidFill>
                  <a:prstClr val="black"/>
                </a:solidFill>
                <a:latin typeface="ＭＳ Ｐゴシック"/>
              </a:rPr>
              <a:t>１６対</a:t>
            </a:r>
            <a:r>
              <a:rPr lang="ja-JP" altLang="en-US" sz="1300" dirty="0">
                <a:solidFill>
                  <a:prstClr val="black"/>
                </a:solidFill>
                <a:latin typeface="ＭＳ Ｐゴシック"/>
              </a:rPr>
              <a:t>１配置</a:t>
            </a:r>
            <a:r>
              <a:rPr lang="ja-JP" altLang="en-US" sz="1300" dirty="0" smtClean="0">
                <a:solidFill>
                  <a:prstClr val="black"/>
                </a:solidFill>
                <a:latin typeface="ＭＳ Ｐゴシック"/>
              </a:rPr>
              <a:t>加算</a:t>
            </a:r>
            <a:endParaRPr lang="en-US" altLang="ja-JP" sz="1300" dirty="0" smtClean="0">
              <a:solidFill>
                <a:prstClr val="black"/>
              </a:solidFill>
              <a:latin typeface="ＭＳ Ｐゴシック"/>
            </a:endParaRPr>
          </a:p>
          <a:p>
            <a:pPr marL="357188" indent="-357188">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イ  夜勤を行う看護職員数は、常時１６対１以上</a:t>
            </a:r>
            <a:endParaRPr lang="en-US" altLang="ja-JP" sz="1300" dirty="0" smtClean="0">
              <a:solidFill>
                <a:prstClr val="black"/>
              </a:solidFill>
              <a:latin typeface="ＭＳ Ｐゴシック"/>
            </a:endParaRPr>
          </a:p>
          <a:p>
            <a:pPr marL="357188" indent="-357188">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ロ　</a:t>
            </a:r>
            <a:r>
              <a:rPr lang="en-US" altLang="ja-JP" sz="1300" dirty="0" smtClean="0">
                <a:solidFill>
                  <a:prstClr val="black"/>
                </a:solidFill>
                <a:latin typeface="ＭＳ Ｐゴシック"/>
              </a:rPr>
              <a:t>(1)</a:t>
            </a:r>
            <a:r>
              <a:rPr lang="ja-JP" altLang="en-US" sz="1300" dirty="0" smtClean="0">
                <a:solidFill>
                  <a:prstClr val="black"/>
                </a:solidFill>
                <a:latin typeface="ＭＳ Ｐゴシック"/>
              </a:rPr>
              <a:t>のロを満たすものである</a:t>
            </a:r>
            <a:endParaRPr lang="en-US" altLang="ja-JP" sz="1300" dirty="0">
              <a:solidFill>
                <a:prstClr val="black"/>
              </a:solidFill>
              <a:latin typeface="ＭＳ Ｐゴシック"/>
            </a:endParaRPr>
          </a:p>
        </p:txBody>
      </p:sp>
      <p:graphicFrame>
        <p:nvGraphicFramePr>
          <p:cNvPr id="3" name="表 2"/>
          <p:cNvGraphicFramePr>
            <a:graphicFrameLocks noGrp="1"/>
          </p:cNvGraphicFramePr>
          <p:nvPr>
            <p:extLst/>
          </p:nvPr>
        </p:nvGraphicFramePr>
        <p:xfrm>
          <a:off x="920553" y="2132856"/>
          <a:ext cx="2736304" cy="716280"/>
        </p:xfrm>
        <a:graphic>
          <a:graphicData uri="http://schemas.openxmlformats.org/drawingml/2006/table">
            <a:tbl>
              <a:tblPr firstRow="1" bandRow="1">
                <a:tableStyleId>{5C22544A-7EE6-4342-B048-85BDC9FD1C3A}</a:tableStyleId>
              </a:tblPr>
              <a:tblGrid>
                <a:gridCol w="2736304"/>
              </a:tblGrid>
              <a:tr h="144016">
                <a:tc>
                  <a:txBody>
                    <a:bodyPr/>
                    <a:lstStyle/>
                    <a:p>
                      <a:pPr algn="ctr">
                        <a:lnSpc>
                          <a:spcPts val="1400"/>
                        </a:lnSpc>
                      </a:pPr>
                      <a:r>
                        <a:rPr kumimoji="1" lang="ja-JP" altLang="en-US" sz="1400" dirty="0" smtClean="0"/>
                        <a:t>現行</a:t>
                      </a:r>
                      <a:endParaRPr kumimoji="1" lang="ja-JP" altLang="en-US" sz="1400" dirty="0"/>
                    </a:p>
                  </a:txBody>
                  <a:tcPr/>
                </a:tc>
              </a:tr>
              <a:tr h="370840">
                <a:tc>
                  <a:txBody>
                    <a:bodyPr/>
                    <a:lstStyle/>
                    <a:p>
                      <a:pPr>
                        <a:lnSpc>
                          <a:spcPts val="1400"/>
                        </a:lnSpc>
                      </a:pPr>
                      <a:r>
                        <a:rPr kumimoji="1" lang="en-US" altLang="ja-JP" sz="1400" dirty="0" smtClean="0"/>
                        <a:t>【</a:t>
                      </a:r>
                      <a:r>
                        <a:rPr kumimoji="1" lang="ja-JP" altLang="en-US" sz="1400" dirty="0" smtClean="0"/>
                        <a:t>看護職員夜間配置加算</a:t>
                      </a:r>
                      <a:r>
                        <a:rPr kumimoji="1" lang="en-US" altLang="ja-JP" sz="1400" dirty="0" smtClean="0"/>
                        <a:t>】</a:t>
                      </a:r>
                    </a:p>
                    <a:p>
                      <a:pPr>
                        <a:lnSpc>
                          <a:spcPts val="1400"/>
                        </a:lnSpc>
                      </a:pPr>
                      <a:r>
                        <a:rPr kumimoji="1" lang="ja-JP" altLang="en-US" sz="1400" dirty="0" smtClean="0"/>
                        <a:t>看護職員夜間配置加算　５０点</a:t>
                      </a:r>
                      <a:endParaRPr kumimoji="1" lang="ja-JP" altLang="en-US" sz="1400" dirty="0"/>
                    </a:p>
                  </a:txBody>
                  <a:tcPr/>
                </a:tc>
              </a:tr>
            </a:tbl>
          </a:graphicData>
        </a:graphic>
      </p:graphicFrame>
      <p:graphicFrame>
        <p:nvGraphicFramePr>
          <p:cNvPr id="7" name="表 6"/>
          <p:cNvGraphicFramePr>
            <a:graphicFrameLocks noGrp="1"/>
          </p:cNvGraphicFramePr>
          <p:nvPr>
            <p:extLst/>
          </p:nvPr>
        </p:nvGraphicFramePr>
        <p:xfrm>
          <a:off x="4304928" y="2132856"/>
          <a:ext cx="3816424" cy="1249680"/>
        </p:xfrm>
        <a:graphic>
          <a:graphicData uri="http://schemas.openxmlformats.org/drawingml/2006/table">
            <a:tbl>
              <a:tblPr firstRow="1" bandRow="1">
                <a:tableStyleId>{21E4AEA4-8DFA-4A89-87EB-49C32662AFE0}</a:tableStyleId>
              </a:tblPr>
              <a:tblGrid>
                <a:gridCol w="3816424"/>
              </a:tblGrid>
              <a:tr h="216024">
                <a:tc>
                  <a:txBody>
                    <a:bodyPr/>
                    <a:lstStyle/>
                    <a:p>
                      <a:pPr algn="ctr">
                        <a:lnSpc>
                          <a:spcPts val="1400"/>
                        </a:lnSpc>
                      </a:pPr>
                      <a:r>
                        <a:rPr kumimoji="1" lang="ja-JP" altLang="en-US" sz="1400" dirty="0" smtClean="0"/>
                        <a:t>改正</a:t>
                      </a:r>
                      <a:endParaRPr kumimoji="1" lang="ja-JP" altLang="en-US" sz="1400" dirty="0"/>
                    </a:p>
                  </a:txBody>
                  <a:tcPr/>
                </a:tc>
              </a:tr>
              <a:tr h="370840">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看護職員夜間配置加算</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１　看護職員夜間１２対１配置加算</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400" b="1" i="0" u="sng" strike="noStrike" kern="1200" cap="none" spc="0" normalizeH="0" baseline="0" noProof="0" dirty="0" smtClean="0">
                          <a:ln>
                            <a:noFill/>
                          </a:ln>
                          <a:solidFill>
                            <a:prstClr val="black"/>
                          </a:solidFill>
                          <a:effectLst/>
                          <a:uLnTx/>
                          <a:uFillTx/>
                          <a:latin typeface="+mn-lt"/>
                          <a:ea typeface="+mn-ea"/>
                          <a:cs typeface="+mn-cs"/>
                        </a:rPr>
                        <a:t>イ　看護職員夜間１２対１配置加算１　８０点</a:t>
                      </a:r>
                      <a:endParaRPr kumimoji="1" lang="en-US" altLang="ja-JP" sz="1400" b="1" i="0" u="sng"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400" b="1" i="0" u="sng" strike="noStrike" kern="1200" cap="none" spc="0" normalizeH="0" baseline="0" noProof="0" dirty="0" smtClean="0">
                          <a:ln>
                            <a:noFill/>
                          </a:ln>
                          <a:solidFill>
                            <a:prstClr val="black"/>
                          </a:solidFill>
                          <a:effectLst/>
                          <a:uLnTx/>
                          <a:uFillTx/>
                          <a:latin typeface="+mn-lt"/>
                          <a:ea typeface="+mn-ea"/>
                          <a:cs typeface="+mn-cs"/>
                        </a:rPr>
                        <a:t>ロ　看護職員夜間１２対１配置加算２　６０点</a:t>
                      </a:r>
                      <a:endParaRPr kumimoji="1" lang="en-US" altLang="ja-JP" sz="1400" b="1" i="0" u="sng"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prstClr val="black"/>
                          </a:solidFill>
                          <a:effectLst/>
                          <a:uLnTx/>
                          <a:uFillTx/>
                          <a:latin typeface="+mn-lt"/>
                          <a:ea typeface="+mn-ea"/>
                          <a:cs typeface="+mn-cs"/>
                        </a:rPr>
                        <a:t>２　看護職員夜間１６対１配置加算　４０点</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（新）</a:t>
                      </a:r>
                      <a:endParaRPr kumimoji="1" lang="en-US" altLang="ja-JP" sz="1400" b="1" i="0" u="sng" strike="noStrike" kern="1200" cap="none" spc="0" normalizeH="0" baseline="0" noProof="0" dirty="0" smtClean="0">
                        <a:ln>
                          <a:noFill/>
                        </a:ln>
                        <a:solidFill>
                          <a:srgbClr val="FF0000"/>
                        </a:solidFill>
                        <a:effectLst/>
                        <a:uLnTx/>
                        <a:uFillTx/>
                        <a:latin typeface="+mn-lt"/>
                        <a:ea typeface="+mn-ea"/>
                        <a:cs typeface="+mn-cs"/>
                      </a:endParaRPr>
                    </a:p>
                  </a:txBody>
                  <a:tcPr/>
                </a:tc>
              </a:tr>
            </a:tbl>
          </a:graphicData>
        </a:graphic>
      </p:graphicFrame>
      <p:sp>
        <p:nvSpPr>
          <p:cNvPr id="15" name="右矢印 14"/>
          <p:cNvSpPr/>
          <p:nvPr/>
        </p:nvSpPr>
        <p:spPr>
          <a:xfrm>
            <a:off x="3872914" y="2220931"/>
            <a:ext cx="328579" cy="992113"/>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191</a:t>
            </a:fld>
            <a:endParaRPr lang="ja-JP" altLang="en-US" dirty="0">
              <a:solidFill>
                <a:prstClr val="black"/>
              </a:solidFill>
            </a:endParaRPr>
          </a:p>
        </p:txBody>
      </p:sp>
      <p:sp>
        <p:nvSpPr>
          <p:cNvPr id="12" name="テキスト ボックス 11"/>
          <p:cNvSpPr txBox="1"/>
          <p:nvPr/>
        </p:nvSpPr>
        <p:spPr>
          <a:xfrm>
            <a:off x="8054918" y="2323550"/>
            <a:ext cx="1339236"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71-72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88</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645-646</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705-706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012967413"/>
      </p:ext>
    </p:extLst>
  </p:cSld>
  <p:clrMapOvr>
    <a:masterClrMapping/>
  </p:clrMapOvr>
  <p:timing>
    <p:tnLst>
      <p:par>
        <p:cT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37"/>
          <p:cNvSpPr>
            <a:spLocks noChangeArrowheads="1"/>
          </p:cNvSpPr>
          <p:nvPr/>
        </p:nvSpPr>
        <p:spPr bwMode="auto">
          <a:xfrm>
            <a:off x="194373" y="1013560"/>
            <a:ext cx="9545363" cy="5583795"/>
          </a:xfrm>
          <a:prstGeom prst="rect">
            <a:avLst/>
          </a:prstGeom>
          <a:solidFill>
            <a:srgbClr val="FFFFAF">
              <a:alpha val="49803"/>
            </a:srgbClr>
          </a:solidFill>
          <a:ln w="9525">
            <a:solidFill>
              <a:schemeClr val="tx1"/>
            </a:solidFill>
            <a:miter lim="800000"/>
            <a:headEnd/>
            <a:tailEnd/>
          </a:ln>
        </p:spPr>
        <p:txBody>
          <a:bodyPr/>
          <a:lstStyle/>
          <a:p>
            <a:r>
              <a:rPr lang="ja-JP" altLang="en-US" dirty="0" smtClean="0">
                <a:solidFill>
                  <a:prstClr val="black"/>
                </a:solidFill>
              </a:rPr>
              <a:t>　　夜間の看護業務の負担軽減を促進するために、看護職員及び看護補助者の夜間配置の評価を充実するとともに、看護職員の夜間の勤務負担軽減に資する取組を行っている場合を評価する</a:t>
            </a:r>
            <a:endParaRPr lang="en-US" altLang="ja-JP" dirty="0">
              <a:solidFill>
                <a:prstClr val="black"/>
              </a:solidFill>
            </a:endParaRPr>
          </a:p>
          <a:p>
            <a:pPr marL="180975" indent="-180975">
              <a:buFont typeface="Wingdings" panose="05000000000000000000" pitchFamily="2" charset="2"/>
              <a:buChar char="Ø"/>
            </a:pPr>
            <a:r>
              <a:rPr lang="ja-JP" altLang="en-US" sz="1600" dirty="0" smtClean="0">
                <a:solidFill>
                  <a:prstClr val="black"/>
                </a:solidFill>
              </a:rPr>
              <a:t>　７対１又は１０対１一般病棟入院基本料等を算定する病棟で、看護補助者の夜間配置の区分を見直すとともに評価を充実し、看護職員の夜間勤務負担軽減に資する取組を行っている場合の評価を新設</a:t>
            </a: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r>
              <a:rPr lang="ja-JP" altLang="en-US" sz="1600" dirty="0" smtClean="0">
                <a:solidFill>
                  <a:prstClr val="black"/>
                </a:solidFill>
              </a:rPr>
              <a:t>　１３対１一般病棟入院基本料等を算定する病棟において、看護補助者の夜間配置の評価を新設</a:t>
            </a:r>
            <a:endParaRPr lang="en-US" altLang="ja-JP" sz="16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13" name="Rectangle 36"/>
          <p:cNvSpPr>
            <a:spLocks noChangeArrowheads="1"/>
          </p:cNvSpPr>
          <p:nvPr/>
        </p:nvSpPr>
        <p:spPr bwMode="auto">
          <a:xfrm>
            <a:off x="190721" y="665610"/>
            <a:ext cx="3846448"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（３）夜間看護体制の充実②</a:t>
            </a:r>
            <a:endParaRPr lang="en-US" altLang="ja-JP" sz="2000" dirty="0" smtClean="0">
              <a:solidFill>
                <a:prstClr val="black"/>
              </a:solidFill>
            </a:endParaRP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５．医療従事者の負担軽減・人材確保</a:t>
            </a:r>
            <a:endParaRPr lang="en-US" altLang="ja-JP" kern="0" dirty="0" smtClean="0">
              <a:solidFill>
                <a:srgbClr val="000000"/>
              </a:solidFill>
              <a:latin typeface="Calibri"/>
              <a:ea typeface="ＭＳ Ｐゴシック"/>
            </a:endParaRPr>
          </a:p>
        </p:txBody>
      </p:sp>
      <p:sp>
        <p:nvSpPr>
          <p:cNvPr id="14" name="正方形/長方形 13"/>
          <p:cNvSpPr/>
          <p:nvPr/>
        </p:nvSpPr>
        <p:spPr>
          <a:xfrm>
            <a:off x="384268" y="2089835"/>
            <a:ext cx="2758288" cy="259045"/>
          </a:xfrm>
          <a:prstGeom prst="rect">
            <a:avLst/>
          </a:prstGeom>
          <a:ln w="0">
            <a:noFill/>
            <a:prstDash val="solid"/>
          </a:ln>
        </p:spPr>
        <p:txBody>
          <a:bodyPr wrap="square">
            <a:spAutoFit/>
          </a:bodyPr>
          <a:lstStyle/>
          <a:p>
            <a:pPr marL="357188" indent="-357188">
              <a:lnSpc>
                <a:spcPts val="1300"/>
              </a:lnSpc>
            </a:pPr>
            <a:r>
              <a:rPr lang="en-US" altLang="ja-JP" sz="1400" b="1" dirty="0" smtClean="0">
                <a:solidFill>
                  <a:prstClr val="black"/>
                </a:solidFill>
                <a:latin typeface="ＭＳ Ｐゴシック"/>
              </a:rPr>
              <a:t>(</a:t>
            </a:r>
            <a:r>
              <a:rPr lang="en-US" altLang="ja-JP" sz="1400" b="1" dirty="0">
                <a:solidFill>
                  <a:prstClr val="black"/>
                </a:solidFill>
                <a:latin typeface="ＭＳ Ｐゴシック"/>
              </a:rPr>
              <a:t>1</a:t>
            </a:r>
            <a:r>
              <a:rPr lang="en-US" altLang="ja-JP" sz="1400" b="1" dirty="0" smtClean="0">
                <a:solidFill>
                  <a:prstClr val="black"/>
                </a:solidFill>
                <a:latin typeface="ＭＳ Ｐゴシック"/>
              </a:rPr>
              <a:t>)</a:t>
            </a:r>
            <a:r>
              <a:rPr lang="ja-JP" altLang="en-US" sz="1400" b="1" dirty="0" smtClean="0">
                <a:solidFill>
                  <a:prstClr val="black"/>
                </a:solidFill>
                <a:latin typeface="ＭＳ Ｐゴシック"/>
              </a:rPr>
              <a:t>看護補助者の夜間配置の評価</a:t>
            </a:r>
            <a:endParaRPr lang="en-US" altLang="ja-JP" sz="1400" b="1" dirty="0">
              <a:solidFill>
                <a:prstClr val="black"/>
              </a:solidFill>
              <a:latin typeface="ＭＳ Ｐゴシック"/>
            </a:endParaRPr>
          </a:p>
        </p:txBody>
      </p:sp>
      <p:graphicFrame>
        <p:nvGraphicFramePr>
          <p:cNvPr id="3" name="表 2"/>
          <p:cNvGraphicFramePr>
            <a:graphicFrameLocks noGrp="1"/>
          </p:cNvGraphicFramePr>
          <p:nvPr>
            <p:extLst/>
          </p:nvPr>
        </p:nvGraphicFramePr>
        <p:xfrm>
          <a:off x="433962" y="2308996"/>
          <a:ext cx="4014982" cy="1071880"/>
        </p:xfrm>
        <a:graphic>
          <a:graphicData uri="http://schemas.openxmlformats.org/drawingml/2006/table">
            <a:tbl>
              <a:tblPr firstRow="1" bandRow="1">
                <a:tableStyleId>{5C22544A-7EE6-4342-B048-85BDC9FD1C3A}</a:tableStyleId>
              </a:tblPr>
              <a:tblGrid>
                <a:gridCol w="4014982"/>
              </a:tblGrid>
              <a:tr h="259222">
                <a:tc>
                  <a:txBody>
                    <a:bodyPr/>
                    <a:lstStyle/>
                    <a:p>
                      <a:pPr algn="ctr">
                        <a:lnSpc>
                          <a:spcPts val="1400"/>
                        </a:lnSpc>
                      </a:pPr>
                      <a:r>
                        <a:rPr kumimoji="1" lang="ja-JP" altLang="en-US" sz="1400" dirty="0" smtClean="0"/>
                        <a:t>現行</a:t>
                      </a:r>
                      <a:endParaRPr kumimoji="1" lang="ja-JP" altLang="en-US" sz="1400" dirty="0"/>
                    </a:p>
                  </a:txBody>
                  <a:tcPr/>
                </a:tc>
              </a:tr>
              <a:tr h="772775">
                <a:tc>
                  <a:txBody>
                    <a:bodyPr/>
                    <a:lstStyle/>
                    <a:p>
                      <a:pPr>
                        <a:lnSpc>
                          <a:spcPts val="1400"/>
                        </a:lnSpc>
                      </a:pPr>
                      <a:r>
                        <a:rPr kumimoji="1" lang="en-US" altLang="ja-JP" sz="1400" dirty="0" smtClean="0"/>
                        <a:t>【</a:t>
                      </a:r>
                      <a:r>
                        <a:rPr kumimoji="1" lang="ja-JP" altLang="en-US" sz="1400" dirty="0" smtClean="0"/>
                        <a:t>急性期看護補助体制加算</a:t>
                      </a:r>
                      <a:r>
                        <a:rPr kumimoji="1" lang="en-US" altLang="ja-JP" sz="1400" dirty="0" smtClean="0"/>
                        <a:t>】</a:t>
                      </a:r>
                    </a:p>
                    <a:p>
                      <a:pPr>
                        <a:lnSpc>
                          <a:spcPts val="1400"/>
                        </a:lnSpc>
                      </a:pPr>
                      <a:r>
                        <a:rPr kumimoji="1" lang="ja-JP" altLang="en-US" sz="1400" dirty="0" smtClean="0"/>
                        <a:t>イ　夜間２５対１急性期看護補助体制加算：３５点</a:t>
                      </a:r>
                      <a:endParaRPr kumimoji="1" lang="en-US" altLang="ja-JP" sz="1400" dirty="0" smtClean="0"/>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dirty="0" smtClean="0"/>
                        <a:t>ロ　夜間５０対１</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急性期看護補助体制加算：２５点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dirty="0" smtClean="0"/>
                        <a:t>ハ　</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夜間１００対１急性期看護補助体制加算：１５点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txBody>
                  <a:tcPr/>
                </a:tc>
              </a:tr>
            </a:tbl>
          </a:graphicData>
        </a:graphic>
      </p:graphicFrame>
      <p:graphicFrame>
        <p:nvGraphicFramePr>
          <p:cNvPr id="7" name="表 6"/>
          <p:cNvGraphicFramePr>
            <a:graphicFrameLocks noGrp="1"/>
          </p:cNvGraphicFramePr>
          <p:nvPr>
            <p:extLst/>
          </p:nvPr>
        </p:nvGraphicFramePr>
        <p:xfrm>
          <a:off x="5169026" y="2308996"/>
          <a:ext cx="4032448" cy="1071880"/>
        </p:xfrm>
        <a:graphic>
          <a:graphicData uri="http://schemas.openxmlformats.org/drawingml/2006/table">
            <a:tbl>
              <a:tblPr firstRow="1" bandRow="1">
                <a:tableStyleId>{21E4AEA4-8DFA-4A89-87EB-49C32662AFE0}</a:tableStyleId>
              </a:tblPr>
              <a:tblGrid>
                <a:gridCol w="4032448"/>
              </a:tblGrid>
              <a:tr h="216024">
                <a:tc>
                  <a:txBody>
                    <a:bodyPr/>
                    <a:lstStyle/>
                    <a:p>
                      <a:pPr algn="ctr">
                        <a:lnSpc>
                          <a:spcPts val="1400"/>
                        </a:lnSpc>
                      </a:pPr>
                      <a:r>
                        <a:rPr kumimoji="1" lang="ja-JP" altLang="en-US" sz="1400" dirty="0" smtClean="0"/>
                        <a:t>改正</a:t>
                      </a:r>
                      <a:endParaRPr kumimoji="1" lang="ja-JP" altLang="en-US" sz="1400" dirty="0"/>
                    </a:p>
                  </a:txBody>
                  <a:tcPr/>
                </a:tc>
              </a:tr>
              <a:tr h="370840">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急性期看護補助体制加算</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イ　夜間３０対１急性期看護補助体制加算：</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４０点</a:t>
                      </a:r>
                      <a:endParaRPr kumimoji="1" lang="en-US" altLang="ja-JP" sz="14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ロ　夜間５０対１急性期看護補助体制加算：</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３５点</a:t>
                      </a:r>
                      <a:endParaRPr kumimoji="1" lang="en-US" altLang="ja-JP" sz="14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ハ　夜間１００対１急性期看護補助体制加算：</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２０点</a:t>
                      </a:r>
                      <a:endParaRPr kumimoji="1" lang="en-US" altLang="ja-JP" sz="1400" b="1" i="0" u="sng" strike="noStrike" kern="1200" cap="none" spc="0" normalizeH="0" baseline="0" noProof="0" dirty="0" smtClean="0">
                        <a:ln>
                          <a:noFill/>
                        </a:ln>
                        <a:solidFill>
                          <a:srgbClr val="FF0000"/>
                        </a:solidFill>
                        <a:effectLst/>
                        <a:uLnTx/>
                        <a:uFillTx/>
                        <a:latin typeface="+mn-lt"/>
                        <a:ea typeface="+mn-ea"/>
                        <a:cs typeface="+mn-cs"/>
                      </a:endParaRPr>
                    </a:p>
                  </a:txBody>
                  <a:tcPr/>
                </a:tc>
              </a:tr>
            </a:tbl>
          </a:graphicData>
        </a:graphic>
      </p:graphicFrame>
      <p:sp>
        <p:nvSpPr>
          <p:cNvPr id="15" name="右矢印 14"/>
          <p:cNvSpPr/>
          <p:nvPr/>
        </p:nvSpPr>
        <p:spPr>
          <a:xfrm>
            <a:off x="4643642" y="2348948"/>
            <a:ext cx="328579" cy="992113"/>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0" name="正方形/長方形 9"/>
          <p:cNvSpPr/>
          <p:nvPr/>
        </p:nvSpPr>
        <p:spPr>
          <a:xfrm>
            <a:off x="594686" y="3451704"/>
            <a:ext cx="9145016" cy="425758"/>
          </a:xfrm>
          <a:prstGeom prst="rect">
            <a:avLst/>
          </a:prstGeom>
          <a:ln w="0">
            <a:noFill/>
            <a:prstDash val="solid"/>
          </a:ln>
        </p:spPr>
        <p:txBody>
          <a:bodyPr wrap="square">
            <a:spAutoFit/>
          </a:bodyPr>
          <a:lstStyle/>
          <a:p>
            <a:pPr>
              <a:lnSpc>
                <a:spcPts val="1300"/>
              </a:lnSpc>
            </a:pP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　夜間急性期看護補助体制加算は、みなし看護補助者ではなく、看護補助者の配置を夜勤時間帯に行っている場合にのみ</a:t>
            </a:r>
            <a:endParaRPr lang="en-US" altLang="ja-JP" sz="1300" dirty="0" smtClean="0">
              <a:solidFill>
                <a:prstClr val="black"/>
              </a:solidFill>
              <a:latin typeface="ＭＳ Ｐゴシック"/>
            </a:endParaRPr>
          </a:p>
          <a:p>
            <a:pPr>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算定できる　　</a:t>
            </a:r>
            <a:r>
              <a:rPr lang="ja-JP" altLang="en-US" sz="1300" dirty="0">
                <a:solidFill>
                  <a:prstClr val="black"/>
                </a:solidFill>
                <a:latin typeface="ＭＳ Ｐゴシック"/>
              </a:rPr>
              <a:t>　</a:t>
            </a:r>
            <a:r>
              <a:rPr lang="ja-JP" altLang="en-US" sz="1300" dirty="0" smtClean="0">
                <a:solidFill>
                  <a:prstClr val="black"/>
                </a:solidFill>
                <a:latin typeface="ＭＳ Ｐゴシック"/>
              </a:rPr>
              <a:t>　</a:t>
            </a:r>
            <a:endParaRPr lang="en-US" altLang="ja-JP" sz="1300" dirty="0">
              <a:solidFill>
                <a:prstClr val="black"/>
              </a:solidFill>
              <a:latin typeface="ＭＳ Ｐゴシック"/>
            </a:endParaRPr>
          </a:p>
        </p:txBody>
      </p:sp>
      <p:sp>
        <p:nvSpPr>
          <p:cNvPr id="12" name="正方形/長方形 11"/>
          <p:cNvSpPr/>
          <p:nvPr/>
        </p:nvSpPr>
        <p:spPr>
          <a:xfrm>
            <a:off x="431287" y="3883195"/>
            <a:ext cx="4376609" cy="259045"/>
          </a:xfrm>
          <a:prstGeom prst="rect">
            <a:avLst/>
          </a:prstGeom>
          <a:ln w="0">
            <a:noFill/>
            <a:prstDash val="solid"/>
          </a:ln>
        </p:spPr>
        <p:txBody>
          <a:bodyPr wrap="square">
            <a:spAutoFit/>
          </a:bodyPr>
          <a:lstStyle/>
          <a:p>
            <a:pPr marL="357188" indent="-357188">
              <a:lnSpc>
                <a:spcPts val="1300"/>
              </a:lnSpc>
            </a:pPr>
            <a:r>
              <a:rPr lang="en-US" altLang="ja-JP" sz="1400" b="1" dirty="0" smtClean="0">
                <a:solidFill>
                  <a:prstClr val="black"/>
                </a:solidFill>
                <a:latin typeface="ＭＳ Ｐゴシック"/>
              </a:rPr>
              <a:t>(2)</a:t>
            </a:r>
            <a:r>
              <a:rPr lang="ja-JP" altLang="en-US" sz="1400" b="1" dirty="0" smtClean="0">
                <a:solidFill>
                  <a:prstClr val="black"/>
                </a:solidFill>
                <a:latin typeface="ＭＳ Ｐゴシック"/>
              </a:rPr>
              <a:t>看護職員の夜間勤務負担軽減に資する取組の評価</a:t>
            </a:r>
            <a:endParaRPr lang="en-US" altLang="ja-JP" sz="1400" b="1" dirty="0">
              <a:solidFill>
                <a:prstClr val="black"/>
              </a:solidFill>
              <a:latin typeface="ＭＳ Ｐゴシック"/>
            </a:endParaRPr>
          </a:p>
        </p:txBody>
      </p:sp>
      <p:sp>
        <p:nvSpPr>
          <p:cNvPr id="16" name="正方形/長方形 15"/>
          <p:cNvSpPr/>
          <p:nvPr/>
        </p:nvSpPr>
        <p:spPr>
          <a:xfrm>
            <a:off x="433962" y="4142238"/>
            <a:ext cx="8856985" cy="374461"/>
          </a:xfrm>
          <a:prstGeom prst="rect">
            <a:avLst/>
          </a:prstGeom>
        </p:spPr>
        <p:txBody>
          <a:bodyPr wrap="square">
            <a:spAutoFit/>
          </a:bodyPr>
          <a:lstStyle/>
          <a:p>
            <a:pPr marL="265113" indent="-265113">
              <a:lnSpc>
                <a:spcPts val="2200"/>
              </a:lnSpc>
            </a:pPr>
            <a:r>
              <a:rPr lang="ja-JP" altLang="en-US" b="1" dirty="0" smtClean="0">
                <a:solidFill>
                  <a:srgbClr val="0070C0"/>
                </a:solidFill>
                <a:latin typeface="ＭＳ Ｐゴシック"/>
              </a:rPr>
              <a:t>（新）　</a:t>
            </a:r>
            <a:r>
              <a:rPr lang="ja-JP" altLang="en-US" b="1" u="sng" dirty="0" smtClean="0">
                <a:solidFill>
                  <a:srgbClr val="0070C0"/>
                </a:solidFill>
                <a:latin typeface="ＭＳ Ｐゴシック"/>
              </a:rPr>
              <a:t>夜間看護体制加算</a:t>
            </a:r>
            <a:r>
              <a:rPr lang="ja-JP" altLang="en-US" b="1" u="sng" dirty="0">
                <a:solidFill>
                  <a:srgbClr val="0070C0"/>
                </a:solidFill>
                <a:latin typeface="ＭＳ Ｐゴシック"/>
              </a:rPr>
              <a:t>　１</a:t>
            </a:r>
            <a:r>
              <a:rPr lang="ja-JP" altLang="en-US" b="1" u="sng" dirty="0" smtClean="0">
                <a:solidFill>
                  <a:srgbClr val="0070C0"/>
                </a:solidFill>
                <a:latin typeface="ＭＳ Ｐゴシック"/>
              </a:rPr>
              <a:t>０点</a:t>
            </a:r>
            <a:endParaRPr lang="en-US" altLang="ja-JP" b="1" u="sng" dirty="0">
              <a:solidFill>
                <a:srgbClr val="0070C0"/>
              </a:solidFill>
              <a:latin typeface="ＭＳ Ｐゴシック"/>
            </a:endParaRPr>
          </a:p>
        </p:txBody>
      </p:sp>
      <p:sp>
        <p:nvSpPr>
          <p:cNvPr id="17" name="正方形/長方形 16"/>
          <p:cNvSpPr/>
          <p:nvPr/>
        </p:nvSpPr>
        <p:spPr>
          <a:xfrm>
            <a:off x="585835" y="4464673"/>
            <a:ext cx="9145016" cy="592470"/>
          </a:xfrm>
          <a:prstGeom prst="rect">
            <a:avLst/>
          </a:prstGeom>
          <a:ln w="0">
            <a:noFill/>
            <a:prstDash val="solid"/>
          </a:ln>
        </p:spPr>
        <p:txBody>
          <a:bodyPr wrap="square">
            <a:spAutoFit/>
          </a:bodyPr>
          <a:lstStyle/>
          <a:p>
            <a:pPr>
              <a:lnSpc>
                <a:spcPts val="1300"/>
              </a:lnSpc>
            </a:pP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　夜間急性期</a:t>
            </a:r>
            <a:r>
              <a:rPr lang="ja-JP" altLang="en-US" sz="1300" dirty="0">
                <a:solidFill>
                  <a:prstClr val="black"/>
                </a:solidFill>
                <a:latin typeface="ＭＳ Ｐゴシック"/>
              </a:rPr>
              <a:t>看護補助体制</a:t>
            </a:r>
            <a:r>
              <a:rPr lang="ja-JP" altLang="en-US" sz="1300" dirty="0" smtClean="0">
                <a:solidFill>
                  <a:prstClr val="black"/>
                </a:solidFill>
                <a:latin typeface="ＭＳ Ｐゴシック"/>
              </a:rPr>
              <a:t>加算を算定していること</a:t>
            </a:r>
            <a:endParaRPr lang="en-US" altLang="ja-JP" sz="1300" dirty="0" smtClean="0">
              <a:solidFill>
                <a:prstClr val="black"/>
              </a:solidFill>
              <a:latin typeface="ＭＳ Ｐゴシック"/>
            </a:endParaRPr>
          </a:p>
          <a:p>
            <a:pPr>
              <a:lnSpc>
                <a:spcPts val="1300"/>
              </a:lnSpc>
            </a:pP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施設基準</a:t>
            </a:r>
            <a:r>
              <a:rPr lang="en-US" altLang="ja-JP" sz="1300" dirty="0" smtClean="0">
                <a:solidFill>
                  <a:prstClr val="black"/>
                </a:solidFill>
                <a:latin typeface="ＭＳ Ｐゴシック"/>
              </a:rPr>
              <a:t>]</a:t>
            </a:r>
          </a:p>
          <a:p>
            <a:pPr>
              <a:lnSpc>
                <a:spcPts val="1300"/>
              </a:lnSpc>
            </a:pPr>
            <a:r>
              <a:rPr lang="ja-JP" altLang="en-US" sz="1300" dirty="0">
                <a:solidFill>
                  <a:prstClr val="black"/>
                </a:solidFill>
                <a:latin typeface="ＭＳ Ｐゴシック"/>
              </a:rPr>
              <a:t>　前掲</a:t>
            </a:r>
            <a:r>
              <a:rPr lang="ja-JP" altLang="en-US" sz="1300" dirty="0" smtClean="0">
                <a:solidFill>
                  <a:prstClr val="black"/>
                </a:solidFill>
                <a:latin typeface="ＭＳ Ｐゴシック"/>
              </a:rPr>
              <a:t>の夜間看護体制の充実に関する項目のうち、</a:t>
            </a:r>
            <a:r>
              <a:rPr lang="ja-JP" altLang="en-US" sz="1300" dirty="0">
                <a:solidFill>
                  <a:prstClr val="black"/>
                </a:solidFill>
                <a:latin typeface="ＭＳ Ｐゴシック"/>
              </a:rPr>
              <a:t>加算を算定する病棟及び医療機関に</a:t>
            </a:r>
            <a:r>
              <a:rPr lang="ja-JP" altLang="en-US" sz="1300" dirty="0" smtClean="0">
                <a:solidFill>
                  <a:prstClr val="black"/>
                </a:solidFill>
                <a:latin typeface="ＭＳ Ｐゴシック"/>
              </a:rPr>
              <a:t>おいて</a:t>
            </a:r>
            <a:r>
              <a:rPr lang="ja-JP" altLang="en-US" sz="1300" b="1" u="sng" dirty="0" smtClean="0">
                <a:solidFill>
                  <a:srgbClr val="00B0F0"/>
                </a:solidFill>
                <a:latin typeface="ＭＳ Ｐゴシック"/>
              </a:rPr>
              <a:t>３項目</a:t>
            </a:r>
            <a:r>
              <a:rPr lang="ja-JP" altLang="en-US" sz="1300" b="1" u="sng" dirty="0">
                <a:solidFill>
                  <a:srgbClr val="00B0F0"/>
                </a:solidFill>
                <a:latin typeface="ＭＳ Ｐゴシック"/>
              </a:rPr>
              <a:t>以上満たす場合</a:t>
            </a:r>
            <a:r>
              <a:rPr lang="ja-JP" altLang="en-US" sz="1300" dirty="0">
                <a:solidFill>
                  <a:prstClr val="black"/>
                </a:solidFill>
                <a:latin typeface="ＭＳ Ｐゴシック"/>
              </a:rPr>
              <a:t>に</a:t>
            </a:r>
            <a:r>
              <a:rPr lang="ja-JP" altLang="en-US" sz="1300" dirty="0" smtClean="0">
                <a:solidFill>
                  <a:prstClr val="black"/>
                </a:solidFill>
                <a:latin typeface="ＭＳ Ｐゴシック"/>
              </a:rPr>
              <a:t>算定</a:t>
            </a:r>
            <a:r>
              <a:rPr lang="ja-JP" altLang="en-US" sz="1300" dirty="0">
                <a:solidFill>
                  <a:prstClr val="black"/>
                </a:solidFill>
                <a:latin typeface="ＭＳ Ｐゴシック"/>
              </a:rPr>
              <a:t>　</a:t>
            </a:r>
            <a:r>
              <a:rPr lang="ja-JP" altLang="en-US" sz="1300" dirty="0" smtClean="0">
                <a:solidFill>
                  <a:prstClr val="black"/>
                </a:solidFill>
                <a:latin typeface="ＭＳ Ｐゴシック"/>
              </a:rPr>
              <a:t>　</a:t>
            </a:r>
            <a:endParaRPr lang="en-US" altLang="ja-JP" sz="1300" dirty="0">
              <a:solidFill>
                <a:prstClr val="black"/>
              </a:solidFill>
              <a:latin typeface="ＭＳ Ｐゴシック"/>
            </a:endParaRPr>
          </a:p>
        </p:txBody>
      </p:sp>
      <p:sp>
        <p:nvSpPr>
          <p:cNvPr id="19" name="正方形/長方形 18"/>
          <p:cNvSpPr/>
          <p:nvPr/>
        </p:nvSpPr>
        <p:spPr>
          <a:xfrm>
            <a:off x="433962" y="5517300"/>
            <a:ext cx="8856985" cy="374461"/>
          </a:xfrm>
          <a:prstGeom prst="rect">
            <a:avLst/>
          </a:prstGeom>
        </p:spPr>
        <p:txBody>
          <a:bodyPr wrap="square">
            <a:spAutoFit/>
          </a:bodyPr>
          <a:lstStyle/>
          <a:p>
            <a:pPr marL="265113" indent="-265113">
              <a:lnSpc>
                <a:spcPts val="2200"/>
              </a:lnSpc>
            </a:pPr>
            <a:r>
              <a:rPr lang="ja-JP" altLang="en-US" b="1" dirty="0" smtClean="0">
                <a:solidFill>
                  <a:srgbClr val="0070C0"/>
                </a:solidFill>
                <a:latin typeface="ＭＳ Ｐゴシック"/>
              </a:rPr>
              <a:t>（新）　</a:t>
            </a:r>
            <a:r>
              <a:rPr lang="ja-JP" altLang="en-US" b="1" u="sng" dirty="0" smtClean="0">
                <a:solidFill>
                  <a:srgbClr val="0070C0"/>
                </a:solidFill>
                <a:latin typeface="ＭＳ Ｐゴシック"/>
              </a:rPr>
              <a:t>夜間７５対１看護補助加算</a:t>
            </a:r>
            <a:r>
              <a:rPr lang="ja-JP" altLang="en-US" b="1" u="sng" dirty="0">
                <a:solidFill>
                  <a:srgbClr val="0070C0"/>
                </a:solidFill>
                <a:latin typeface="ＭＳ Ｐゴシック"/>
              </a:rPr>
              <a:t>　</a:t>
            </a:r>
            <a:r>
              <a:rPr lang="ja-JP" altLang="en-US" b="1" u="sng" dirty="0" smtClean="0">
                <a:solidFill>
                  <a:srgbClr val="0070C0"/>
                </a:solidFill>
                <a:latin typeface="ＭＳ Ｐゴシック"/>
              </a:rPr>
              <a:t>３０点（１日につき）</a:t>
            </a:r>
            <a:endParaRPr lang="en-US" altLang="ja-JP" b="1" u="sng" dirty="0">
              <a:solidFill>
                <a:srgbClr val="0070C0"/>
              </a:solidFill>
              <a:latin typeface="ＭＳ Ｐゴシック"/>
            </a:endParaRPr>
          </a:p>
        </p:txBody>
      </p:sp>
      <p:sp>
        <p:nvSpPr>
          <p:cNvPr id="20" name="正方形/長方形 19"/>
          <p:cNvSpPr/>
          <p:nvPr/>
        </p:nvSpPr>
        <p:spPr>
          <a:xfrm>
            <a:off x="585835" y="5805264"/>
            <a:ext cx="9145016" cy="592470"/>
          </a:xfrm>
          <a:prstGeom prst="rect">
            <a:avLst/>
          </a:prstGeom>
          <a:ln w="0">
            <a:noFill/>
            <a:prstDash val="solid"/>
          </a:ln>
        </p:spPr>
        <p:txBody>
          <a:bodyPr wrap="square">
            <a:spAutoFit/>
          </a:bodyPr>
          <a:lstStyle/>
          <a:p>
            <a:pPr>
              <a:lnSpc>
                <a:spcPts val="1300"/>
              </a:lnSpc>
            </a:pPr>
            <a:r>
              <a:rPr lang="ja-JP" altLang="en-US" sz="1300" dirty="0" smtClean="0">
                <a:solidFill>
                  <a:prstClr val="black"/>
                </a:solidFill>
                <a:latin typeface="ＭＳ Ｐゴシック"/>
              </a:rPr>
              <a:t>①看護補助加算を算定していること、②入院した日から起算して２０日を限度として加算</a:t>
            </a:r>
            <a:endParaRPr lang="en-US" altLang="ja-JP" sz="1300" dirty="0" smtClean="0">
              <a:solidFill>
                <a:prstClr val="black"/>
              </a:solidFill>
              <a:latin typeface="ＭＳ Ｐゴシック"/>
            </a:endParaRPr>
          </a:p>
          <a:p>
            <a:pPr>
              <a:lnSpc>
                <a:spcPts val="1300"/>
              </a:lnSpc>
            </a:pP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施設基準</a:t>
            </a:r>
            <a:r>
              <a:rPr lang="en-US" altLang="ja-JP" sz="1300" dirty="0" smtClean="0">
                <a:solidFill>
                  <a:prstClr val="black"/>
                </a:solidFill>
                <a:latin typeface="ＭＳ Ｐゴシック"/>
              </a:rPr>
              <a:t>]</a:t>
            </a:r>
          </a:p>
          <a:p>
            <a:pPr>
              <a:lnSpc>
                <a:spcPts val="1300"/>
              </a:lnSpc>
            </a:pPr>
            <a:r>
              <a:rPr lang="ja-JP" altLang="en-US" sz="1300" dirty="0">
                <a:solidFill>
                  <a:prstClr val="black"/>
                </a:solidFill>
                <a:latin typeface="ＭＳ Ｐゴシック"/>
              </a:rPr>
              <a:t>　</a:t>
            </a:r>
            <a:r>
              <a:rPr lang="ja-JP" altLang="en-US" sz="1300" dirty="0" smtClean="0">
                <a:solidFill>
                  <a:prstClr val="black"/>
                </a:solidFill>
                <a:latin typeface="ＭＳ Ｐゴシック"/>
              </a:rPr>
              <a:t>みなし補助者ではなく、看護補助者の配置を夜勤時間帯に行っている場合にのみ算定　</a:t>
            </a:r>
            <a:endParaRPr lang="en-US" altLang="ja-JP" sz="1300" dirty="0">
              <a:solidFill>
                <a:prstClr val="black"/>
              </a:solidFill>
              <a:latin typeface="ＭＳ Ｐゴシック"/>
            </a:endParaRPr>
          </a:p>
        </p:txBody>
      </p:sp>
      <p:sp>
        <p:nvSpPr>
          <p:cNvPr id="1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192</a:t>
            </a:fld>
            <a:endParaRPr lang="ja-JP" altLang="en-US" dirty="0">
              <a:solidFill>
                <a:prstClr val="black"/>
              </a:solidFill>
            </a:endParaRPr>
          </a:p>
        </p:txBody>
      </p:sp>
      <p:sp>
        <p:nvSpPr>
          <p:cNvPr id="21" name="テキスト ボックス 20"/>
          <p:cNvSpPr txBox="1"/>
          <p:nvPr/>
        </p:nvSpPr>
        <p:spPr>
          <a:xfrm>
            <a:off x="8625423" y="2077617"/>
            <a:ext cx="1105428"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88</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645</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704-705</a:t>
            </a:r>
            <a:endParaRPr lang="ja-JP" altLang="en-US" sz="1100" dirty="0">
              <a:solidFill>
                <a:srgbClr val="002060"/>
              </a:solidFill>
              <a:latin typeface="ＭＳ Ｐゴシック" panose="020B0600070205080204" pitchFamily="50" charset="-128"/>
            </a:endParaRPr>
          </a:p>
        </p:txBody>
      </p:sp>
      <p:sp>
        <p:nvSpPr>
          <p:cNvPr id="22" name="テキスト ボックス 21"/>
          <p:cNvSpPr txBox="1"/>
          <p:nvPr/>
        </p:nvSpPr>
        <p:spPr>
          <a:xfrm>
            <a:off x="4643642" y="4144551"/>
            <a:ext cx="188396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88</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645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705</a:t>
            </a:r>
            <a:endParaRPr lang="ja-JP" altLang="en-US" sz="1100" dirty="0">
              <a:solidFill>
                <a:srgbClr val="002060"/>
              </a:solidFill>
              <a:latin typeface="ＭＳ Ｐゴシック" panose="020B0600070205080204" pitchFamily="50" charset="-128"/>
            </a:endParaRPr>
          </a:p>
        </p:txBody>
      </p:sp>
      <p:sp>
        <p:nvSpPr>
          <p:cNvPr id="23" name="テキスト ボックス 22"/>
          <p:cNvSpPr txBox="1"/>
          <p:nvPr/>
        </p:nvSpPr>
        <p:spPr>
          <a:xfrm>
            <a:off x="7012542" y="5677633"/>
            <a:ext cx="204491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90</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647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708</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737329887"/>
      </p:ext>
    </p:extLst>
  </p:cSld>
  <p:clrMapOvr>
    <a:masterClrMapping/>
  </p:clrMapOvr>
  <p:timing>
    <p:tnLst>
      <p:par>
        <p:cT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37"/>
          <p:cNvSpPr>
            <a:spLocks noChangeArrowheads="1"/>
          </p:cNvSpPr>
          <p:nvPr/>
        </p:nvSpPr>
        <p:spPr bwMode="auto">
          <a:xfrm>
            <a:off x="194373" y="1013557"/>
            <a:ext cx="9545363" cy="4359659"/>
          </a:xfrm>
          <a:prstGeom prst="rect">
            <a:avLst/>
          </a:prstGeom>
          <a:solidFill>
            <a:srgbClr val="FFFFAF">
              <a:alpha val="49803"/>
            </a:srgbClr>
          </a:solidFill>
          <a:ln w="9525">
            <a:solidFill>
              <a:schemeClr val="tx1"/>
            </a:solidFill>
            <a:miter lim="800000"/>
            <a:headEnd/>
            <a:tailEnd/>
          </a:ln>
        </p:spPr>
        <p:txBody>
          <a:bodyPr/>
          <a:lstStyle/>
          <a:p>
            <a:r>
              <a:rPr lang="ja-JP" altLang="en-US" dirty="0" smtClean="0">
                <a:solidFill>
                  <a:prstClr val="black"/>
                </a:solidFill>
              </a:rPr>
              <a:t>　　夜間の看護業務の負担軽減を促進するために、看護職員及び看護補助者の夜間配置の評価を充実するとともに、看護職員の夜間の勤務負担軽減に資する取組を行っている場合を評価する</a:t>
            </a:r>
            <a:endParaRPr lang="en-US" altLang="ja-JP" dirty="0">
              <a:solidFill>
                <a:prstClr val="black"/>
              </a:solidFill>
            </a:endParaRPr>
          </a:p>
          <a:p>
            <a:pPr marL="180975" indent="-180975">
              <a:buFont typeface="Wingdings" panose="05000000000000000000" pitchFamily="2" charset="2"/>
              <a:buChar char="Ø"/>
            </a:pPr>
            <a:r>
              <a:rPr lang="ja-JP" altLang="en-US" sz="1600" dirty="0" smtClean="0">
                <a:solidFill>
                  <a:prstClr val="black"/>
                </a:solidFill>
              </a:rPr>
              <a:t>　看護補助加算（１３対１、１５対１、１８対１、２０対１入院基本料を算定する病棟）を算定する病棟で、看護補助者の夜間配置を含めた看護職員の夜間勤務負担軽減に資する取組を行っている場合の評価を新設</a:t>
            </a: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endParaRPr lang="en-US" altLang="ja-JP" sz="1600" dirty="0">
              <a:solidFill>
                <a:prstClr val="black"/>
              </a:solidFill>
            </a:endParaRPr>
          </a:p>
          <a:p>
            <a:pPr marL="180975" indent="-180975">
              <a:buFont typeface="Wingdings" panose="05000000000000000000" pitchFamily="2" charset="2"/>
              <a:buChar char="Ø"/>
            </a:pPr>
            <a:r>
              <a:rPr lang="ja-JP" altLang="en-US" sz="1600" dirty="0" smtClean="0">
                <a:solidFill>
                  <a:prstClr val="black"/>
                </a:solidFill>
              </a:rPr>
              <a:t>　有床診療所の看護職員の夜間配置について、夜間看護配置加算の評価を充実</a:t>
            </a:r>
            <a:r>
              <a:rPr lang="en-US" altLang="ja-JP" sz="1600" dirty="0" smtClean="0">
                <a:solidFill>
                  <a:prstClr val="black"/>
                </a:solidFill>
              </a:rPr>
              <a:t>【</a:t>
            </a:r>
            <a:r>
              <a:rPr lang="ja-JP" altLang="en-US" sz="1600" dirty="0" smtClean="0">
                <a:solidFill>
                  <a:prstClr val="black"/>
                </a:solidFill>
              </a:rPr>
              <a:t>再掲</a:t>
            </a:r>
            <a:r>
              <a:rPr lang="en-US" altLang="ja-JP" sz="1600" dirty="0" smtClean="0">
                <a:solidFill>
                  <a:prstClr val="black"/>
                </a:solidFill>
              </a:rPr>
              <a:t>】</a:t>
            </a: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13" name="Rectangle 36"/>
          <p:cNvSpPr>
            <a:spLocks noChangeArrowheads="1"/>
          </p:cNvSpPr>
          <p:nvPr/>
        </p:nvSpPr>
        <p:spPr bwMode="auto">
          <a:xfrm>
            <a:off x="190721" y="665610"/>
            <a:ext cx="3846448"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（３）夜間看護体制の充実③</a:t>
            </a:r>
            <a:endParaRPr lang="en-US" altLang="ja-JP" sz="2000" dirty="0" smtClean="0">
              <a:solidFill>
                <a:prstClr val="black"/>
              </a:solidFill>
            </a:endParaRP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５．医療従事者の負担軽減・人材確保</a:t>
            </a:r>
            <a:endParaRPr lang="en-US" altLang="ja-JP" kern="0" dirty="0" smtClean="0">
              <a:solidFill>
                <a:srgbClr val="000000"/>
              </a:solidFill>
              <a:latin typeface="Calibri"/>
              <a:ea typeface="ＭＳ Ｐゴシック"/>
            </a:endParaRPr>
          </a:p>
        </p:txBody>
      </p:sp>
      <p:sp>
        <p:nvSpPr>
          <p:cNvPr id="15" name="右矢印 14"/>
          <p:cNvSpPr/>
          <p:nvPr/>
        </p:nvSpPr>
        <p:spPr>
          <a:xfrm>
            <a:off x="4513688" y="4077075"/>
            <a:ext cx="328579" cy="992113"/>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正方形/長方形 15"/>
          <p:cNvSpPr/>
          <p:nvPr/>
        </p:nvSpPr>
        <p:spPr>
          <a:xfrm>
            <a:off x="379414" y="2132924"/>
            <a:ext cx="8856985" cy="374461"/>
          </a:xfrm>
          <a:prstGeom prst="rect">
            <a:avLst/>
          </a:prstGeom>
        </p:spPr>
        <p:txBody>
          <a:bodyPr wrap="square">
            <a:spAutoFit/>
          </a:bodyPr>
          <a:lstStyle/>
          <a:p>
            <a:pPr marL="265113" indent="-265113">
              <a:lnSpc>
                <a:spcPts val="2200"/>
              </a:lnSpc>
            </a:pPr>
            <a:r>
              <a:rPr lang="ja-JP" altLang="en-US" b="1" dirty="0" smtClean="0">
                <a:solidFill>
                  <a:srgbClr val="0070C0"/>
                </a:solidFill>
                <a:latin typeface="ＭＳ Ｐゴシック"/>
              </a:rPr>
              <a:t>（新）　</a:t>
            </a:r>
            <a:r>
              <a:rPr lang="ja-JP" altLang="en-US" b="1" u="sng" dirty="0" smtClean="0">
                <a:solidFill>
                  <a:srgbClr val="0070C0"/>
                </a:solidFill>
                <a:latin typeface="ＭＳ Ｐゴシック"/>
              </a:rPr>
              <a:t>夜間看護体制加算</a:t>
            </a:r>
            <a:r>
              <a:rPr lang="ja-JP" altLang="en-US" b="1" u="sng" dirty="0">
                <a:solidFill>
                  <a:srgbClr val="0070C0"/>
                </a:solidFill>
                <a:latin typeface="ＭＳ Ｐゴシック"/>
              </a:rPr>
              <a:t>　</a:t>
            </a:r>
            <a:r>
              <a:rPr lang="ja-JP" altLang="en-US" b="1" u="sng" dirty="0" smtClean="0">
                <a:solidFill>
                  <a:srgbClr val="0070C0"/>
                </a:solidFill>
                <a:latin typeface="ＭＳ Ｐゴシック"/>
              </a:rPr>
              <a:t>１５０点（入院初日）</a:t>
            </a:r>
            <a:endParaRPr lang="en-US" altLang="ja-JP" b="1" u="sng" dirty="0">
              <a:solidFill>
                <a:srgbClr val="0070C0"/>
              </a:solidFill>
              <a:latin typeface="ＭＳ Ｐゴシック"/>
            </a:endParaRPr>
          </a:p>
        </p:txBody>
      </p:sp>
      <p:sp>
        <p:nvSpPr>
          <p:cNvPr id="20" name="正方形/長方形 19"/>
          <p:cNvSpPr/>
          <p:nvPr/>
        </p:nvSpPr>
        <p:spPr>
          <a:xfrm>
            <a:off x="585835" y="2420888"/>
            <a:ext cx="9145016" cy="925894"/>
          </a:xfrm>
          <a:prstGeom prst="rect">
            <a:avLst/>
          </a:prstGeom>
          <a:ln w="0">
            <a:noFill/>
            <a:prstDash val="solid"/>
          </a:ln>
        </p:spPr>
        <p:txBody>
          <a:bodyPr wrap="square">
            <a:spAutoFit/>
          </a:bodyPr>
          <a:lstStyle/>
          <a:p>
            <a:pPr>
              <a:lnSpc>
                <a:spcPts val="1300"/>
              </a:lnSpc>
            </a:pPr>
            <a:r>
              <a:rPr lang="ja-JP" altLang="en-US" sz="1300" dirty="0" smtClean="0">
                <a:solidFill>
                  <a:prstClr val="black"/>
                </a:solidFill>
                <a:latin typeface="ＭＳ Ｐゴシック"/>
              </a:rPr>
              <a:t>看護補助加算を算定していること</a:t>
            </a:r>
            <a:endParaRPr lang="en-US" altLang="ja-JP" sz="1300" dirty="0" smtClean="0">
              <a:solidFill>
                <a:prstClr val="black"/>
              </a:solidFill>
              <a:latin typeface="ＭＳ Ｐゴシック"/>
            </a:endParaRPr>
          </a:p>
          <a:p>
            <a:pPr>
              <a:lnSpc>
                <a:spcPts val="1300"/>
              </a:lnSpc>
            </a:pPr>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施設基準</a:t>
            </a:r>
            <a:r>
              <a:rPr lang="en-US" altLang="ja-JP" sz="1300" dirty="0" smtClean="0">
                <a:solidFill>
                  <a:prstClr val="black"/>
                </a:solidFill>
                <a:latin typeface="ＭＳ Ｐゴシック"/>
              </a:rPr>
              <a:t>]</a:t>
            </a:r>
          </a:p>
          <a:p>
            <a:pPr>
              <a:lnSpc>
                <a:spcPts val="1300"/>
              </a:lnSpc>
            </a:pPr>
            <a:r>
              <a:rPr lang="ja-JP" altLang="en-US" sz="1300" dirty="0" smtClean="0">
                <a:solidFill>
                  <a:prstClr val="black"/>
                </a:solidFill>
                <a:latin typeface="ＭＳ Ｐゴシック"/>
              </a:rPr>
              <a:t>イ　看護補助者を夜勤時間帯に配置している</a:t>
            </a:r>
            <a:endParaRPr lang="en-US" altLang="ja-JP" sz="1300" dirty="0" smtClean="0">
              <a:solidFill>
                <a:prstClr val="black"/>
              </a:solidFill>
              <a:latin typeface="ＭＳ Ｐゴシック"/>
            </a:endParaRPr>
          </a:p>
          <a:p>
            <a:pPr>
              <a:lnSpc>
                <a:spcPts val="1300"/>
              </a:lnSpc>
            </a:pPr>
            <a:r>
              <a:rPr lang="ja-JP" altLang="en-US" sz="1300" dirty="0" smtClean="0">
                <a:solidFill>
                  <a:prstClr val="black"/>
                </a:solidFill>
                <a:latin typeface="ＭＳ Ｐゴシック"/>
              </a:rPr>
              <a:t>ロ　前掲の夜間</a:t>
            </a:r>
            <a:r>
              <a:rPr lang="ja-JP" altLang="en-US" sz="1300" dirty="0">
                <a:solidFill>
                  <a:prstClr val="black"/>
                </a:solidFill>
                <a:latin typeface="ＭＳ Ｐゴシック"/>
              </a:rPr>
              <a:t>看護体制の充実に関する項目のうち、加算を算定する病棟及び医療機関に</a:t>
            </a:r>
            <a:r>
              <a:rPr lang="ja-JP" altLang="en-US" sz="1300" dirty="0" smtClean="0">
                <a:solidFill>
                  <a:prstClr val="black"/>
                </a:solidFill>
                <a:latin typeface="ＭＳ Ｐゴシック"/>
              </a:rPr>
              <a:t>おいて</a:t>
            </a:r>
            <a:r>
              <a:rPr lang="ja-JP" altLang="en-US" sz="1300" b="1" u="sng" dirty="0" smtClean="0">
                <a:solidFill>
                  <a:srgbClr val="00B0F0"/>
                </a:solidFill>
                <a:latin typeface="ＭＳ Ｐゴシック"/>
              </a:rPr>
              <a:t>４項目</a:t>
            </a:r>
            <a:r>
              <a:rPr lang="ja-JP" altLang="en-US" sz="1300" b="1" u="sng" dirty="0">
                <a:solidFill>
                  <a:srgbClr val="00B0F0"/>
                </a:solidFill>
                <a:latin typeface="ＭＳ Ｐゴシック"/>
              </a:rPr>
              <a:t>以上満たす</a:t>
            </a:r>
            <a:r>
              <a:rPr lang="ja-JP" altLang="en-US" sz="1300" b="1" u="sng" dirty="0" smtClean="0">
                <a:solidFill>
                  <a:srgbClr val="00B0F0"/>
                </a:solidFill>
                <a:latin typeface="ＭＳ Ｐゴシック"/>
              </a:rPr>
              <a:t>場合</a:t>
            </a:r>
            <a:endParaRPr lang="en-US" altLang="ja-JP" sz="1300" b="1" u="sng" dirty="0" smtClean="0">
              <a:solidFill>
                <a:srgbClr val="00B0F0"/>
              </a:solidFill>
              <a:latin typeface="ＭＳ Ｐゴシック"/>
            </a:endParaRPr>
          </a:p>
          <a:p>
            <a:pPr>
              <a:lnSpc>
                <a:spcPts val="1300"/>
              </a:lnSpc>
            </a:pPr>
            <a:r>
              <a:rPr lang="ja-JP" altLang="en-US" sz="1300" b="1" dirty="0">
                <a:solidFill>
                  <a:srgbClr val="00B0F0"/>
                </a:solidFill>
                <a:latin typeface="ＭＳ Ｐゴシック"/>
              </a:rPr>
              <a:t>　</a:t>
            </a:r>
            <a:r>
              <a:rPr lang="ja-JP" altLang="en-US" sz="1300" dirty="0" smtClean="0">
                <a:solidFill>
                  <a:prstClr val="black"/>
                </a:solidFill>
                <a:latin typeface="ＭＳ Ｐゴシック"/>
              </a:rPr>
              <a:t>に算定</a:t>
            </a:r>
            <a:endParaRPr lang="en-US" altLang="ja-JP" sz="1300" dirty="0">
              <a:solidFill>
                <a:prstClr val="black"/>
              </a:solidFill>
              <a:latin typeface="ＭＳ Ｐゴシック"/>
            </a:endParaRPr>
          </a:p>
        </p:txBody>
      </p:sp>
      <p:graphicFrame>
        <p:nvGraphicFramePr>
          <p:cNvPr id="4" name="表 3"/>
          <p:cNvGraphicFramePr>
            <a:graphicFrameLocks noGrp="1"/>
          </p:cNvGraphicFramePr>
          <p:nvPr>
            <p:extLst>
              <p:ext uri="{D42A27DB-BD31-4B8C-83A1-F6EECF244321}">
                <p14:modId xmlns:p14="http://schemas.microsoft.com/office/powerpoint/2010/main" val="171865003"/>
              </p:ext>
            </p:extLst>
          </p:nvPr>
        </p:nvGraphicFramePr>
        <p:xfrm>
          <a:off x="920586" y="3830631"/>
          <a:ext cx="3211433" cy="1158240"/>
        </p:xfrm>
        <a:graphic>
          <a:graphicData uri="http://schemas.openxmlformats.org/drawingml/2006/table">
            <a:tbl>
              <a:tblPr firstRow="1" bandRow="1">
                <a:tableStyleId>{5C22544A-7EE6-4342-B048-85BDC9FD1C3A}</a:tableStyleId>
              </a:tblPr>
              <a:tblGrid>
                <a:gridCol w="3211433"/>
              </a:tblGrid>
              <a:tr h="318449">
                <a:tc>
                  <a:txBody>
                    <a:bodyPr/>
                    <a:lstStyle/>
                    <a:p>
                      <a:pPr algn="ctr"/>
                      <a:r>
                        <a:rPr kumimoji="1" lang="ja-JP" altLang="en-US" sz="1600" dirty="0" smtClean="0"/>
                        <a:t>現行</a:t>
                      </a:r>
                      <a:endParaRPr kumimoji="1" lang="ja-JP" altLang="en-US" sz="1600" dirty="0"/>
                    </a:p>
                  </a:txBody>
                  <a:tcPr/>
                </a:tc>
              </a:tr>
              <a:tr h="370840">
                <a:tc>
                  <a:txBody>
                    <a:bodyPr/>
                    <a:lstStyle/>
                    <a:p>
                      <a:r>
                        <a:rPr kumimoji="1" lang="en-US" altLang="ja-JP" sz="1600" dirty="0" smtClean="0"/>
                        <a:t>【</a:t>
                      </a:r>
                      <a:r>
                        <a:rPr kumimoji="1" lang="ja-JP" altLang="en-US" sz="1600" dirty="0" smtClean="0"/>
                        <a:t>有床診療所入院基本料</a:t>
                      </a:r>
                      <a:r>
                        <a:rPr kumimoji="1" lang="en-US" altLang="ja-JP" sz="1600" dirty="0" smtClean="0"/>
                        <a:t>】</a:t>
                      </a:r>
                    </a:p>
                    <a:p>
                      <a:r>
                        <a:rPr kumimoji="1" lang="ja-JP" altLang="en-US" sz="1600" dirty="0" smtClean="0"/>
                        <a:t>夜間看護配置加算１　８０点</a:t>
                      </a:r>
                      <a:endParaRPr kumimoji="1" lang="en-US" altLang="ja-JP" sz="1600" dirty="0" smtClean="0"/>
                    </a:p>
                    <a:p>
                      <a:r>
                        <a:rPr kumimoji="1" lang="ja-JP" altLang="en-US" sz="1600" dirty="0" smtClean="0"/>
                        <a:t>夜間看護配置加算２　３０点</a:t>
                      </a:r>
                      <a:endParaRPr kumimoji="1" lang="ja-JP" altLang="en-US" sz="1600" dirty="0"/>
                    </a:p>
                  </a:txBody>
                  <a:tcPr/>
                </a:tc>
              </a:tr>
            </a:tbl>
          </a:graphicData>
        </a:graphic>
      </p:graphicFrame>
      <p:graphicFrame>
        <p:nvGraphicFramePr>
          <p:cNvPr id="5" name="表 4"/>
          <p:cNvGraphicFramePr>
            <a:graphicFrameLocks noGrp="1"/>
          </p:cNvGraphicFramePr>
          <p:nvPr>
            <p:extLst>
              <p:ext uri="{D42A27DB-BD31-4B8C-83A1-F6EECF244321}">
                <p14:modId xmlns:p14="http://schemas.microsoft.com/office/powerpoint/2010/main" val="4036493240"/>
              </p:ext>
            </p:extLst>
          </p:nvPr>
        </p:nvGraphicFramePr>
        <p:xfrm>
          <a:off x="5241032" y="3805454"/>
          <a:ext cx="3013968" cy="1158240"/>
        </p:xfrm>
        <a:graphic>
          <a:graphicData uri="http://schemas.openxmlformats.org/drawingml/2006/table">
            <a:tbl>
              <a:tblPr firstRow="1" bandRow="1">
                <a:tableStyleId>{21E4AEA4-8DFA-4A89-87EB-49C32662AFE0}</a:tableStyleId>
              </a:tblPr>
              <a:tblGrid>
                <a:gridCol w="3013968"/>
              </a:tblGrid>
              <a:tr h="271618">
                <a:tc>
                  <a:txBody>
                    <a:bodyPr/>
                    <a:lstStyle/>
                    <a:p>
                      <a:pPr algn="ctr"/>
                      <a:r>
                        <a:rPr kumimoji="1" lang="ja-JP" altLang="en-US" sz="1600" dirty="0" smtClean="0"/>
                        <a:t>改定</a:t>
                      </a:r>
                      <a:endParaRPr kumimoji="1" lang="ja-JP" altLang="en-US" sz="1600" dirty="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有床診療所入院基本料</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夜間看護配置加算１　</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８５点</a:t>
                      </a:r>
                      <a:endParaRPr kumimoji="1" lang="en-US" altLang="ja-JP" sz="1600" b="0" i="0" u="sng"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夜間看護配置加算２　</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３５点</a:t>
                      </a:r>
                    </a:p>
                  </a:txBody>
                  <a:tcPr/>
                </a:tc>
              </a:tr>
            </a:tbl>
          </a:graphicData>
        </a:graphic>
      </p:graphicFrame>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193</a:t>
            </a:fld>
            <a:endParaRPr lang="ja-JP" altLang="en-US" dirty="0">
              <a:solidFill>
                <a:prstClr val="black"/>
              </a:solidFill>
            </a:endParaRPr>
          </a:p>
        </p:txBody>
      </p:sp>
      <p:sp>
        <p:nvSpPr>
          <p:cNvPr id="14" name="テキスト ボックス 13"/>
          <p:cNvSpPr txBox="1"/>
          <p:nvPr/>
        </p:nvSpPr>
        <p:spPr>
          <a:xfrm>
            <a:off x="5243754" y="2132924"/>
            <a:ext cx="230153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a:solidFill>
                  <a:srgbClr val="002060"/>
                </a:solidFill>
                <a:latin typeface="ＭＳ Ｐゴシック" panose="020B0600070205080204" pitchFamily="50" charset="-128"/>
              </a:rPr>
              <a:t>73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647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708</a:t>
            </a:r>
            <a:endParaRPr lang="ja-JP" altLang="en-US" sz="1100" dirty="0">
              <a:solidFill>
                <a:srgbClr val="002060"/>
              </a:solidFill>
              <a:latin typeface="ＭＳ Ｐゴシック" panose="020B0600070205080204" pitchFamily="50" charset="-128"/>
            </a:endParaRPr>
          </a:p>
        </p:txBody>
      </p:sp>
      <p:sp>
        <p:nvSpPr>
          <p:cNvPr id="17" name="テキスト ボックス 16"/>
          <p:cNvSpPr txBox="1"/>
          <p:nvPr/>
        </p:nvSpPr>
        <p:spPr>
          <a:xfrm>
            <a:off x="8049344" y="3573016"/>
            <a:ext cx="90996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38</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777540591"/>
      </p:ext>
    </p:extLst>
  </p:cSld>
  <p:clrMapOvr>
    <a:masterClrMapping/>
  </p:clrMapOvr>
  <p:timing>
    <p:tnLst>
      <p:par>
        <p:cT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37"/>
          <p:cNvSpPr>
            <a:spLocks noChangeArrowheads="1"/>
          </p:cNvSpPr>
          <p:nvPr/>
        </p:nvSpPr>
        <p:spPr bwMode="auto">
          <a:xfrm>
            <a:off x="194373" y="1013557"/>
            <a:ext cx="9545363" cy="5367771"/>
          </a:xfrm>
          <a:prstGeom prst="rect">
            <a:avLst/>
          </a:prstGeom>
          <a:solidFill>
            <a:srgbClr val="FFFFAF">
              <a:alpha val="49803"/>
            </a:srgbClr>
          </a:solidFill>
          <a:ln w="9525">
            <a:solidFill>
              <a:schemeClr val="tx1"/>
            </a:solidFill>
            <a:miter lim="800000"/>
            <a:headEnd/>
            <a:tailEnd/>
          </a:ln>
        </p:spPr>
        <p:txBody>
          <a:bodyPr/>
          <a:lstStyle/>
          <a:p>
            <a:r>
              <a:rPr lang="ja-JP" altLang="en-US" dirty="0" smtClean="0">
                <a:solidFill>
                  <a:prstClr val="black"/>
                </a:solidFill>
              </a:rPr>
              <a:t>　　看護</a:t>
            </a:r>
            <a:r>
              <a:rPr lang="ja-JP" altLang="en-US" dirty="0">
                <a:solidFill>
                  <a:prstClr val="black"/>
                </a:solidFill>
              </a:rPr>
              <a:t>職員が専門性の高い業務により集中することができるよう、看護職員と看護補助者の業務分担に資する取組を実施した上で、看護補助業務のうち一定の部分までは、看護補助者が事務的業務を実施できることを明確化する</a:t>
            </a:r>
            <a:endParaRPr lang="en-US" altLang="ja-JP" dirty="0">
              <a:solidFill>
                <a:prstClr val="black"/>
              </a:solidFill>
            </a:endParaRPr>
          </a:p>
          <a:p>
            <a:pPr marL="180975" indent="-180975">
              <a:buFont typeface="Wingdings" panose="05000000000000000000" pitchFamily="2" charset="2"/>
              <a:buChar char="Ø"/>
            </a:pPr>
            <a:r>
              <a:rPr lang="ja-JP" altLang="en-US" sz="1600" dirty="0" smtClean="0">
                <a:solidFill>
                  <a:prstClr val="black"/>
                </a:solidFill>
              </a:rPr>
              <a:t>　主に事務的業務を実施する看護補助者として２００対１までは配置してよいこととする</a:t>
            </a:r>
            <a:endParaRPr lang="en-US" altLang="ja-JP" sz="1600" dirty="0" smtClean="0">
              <a:solidFill>
                <a:prstClr val="black"/>
              </a:solidFill>
            </a:endParaRPr>
          </a:p>
          <a:p>
            <a:pPr marL="180975" indent="-180975">
              <a:buFont typeface="Wingdings" panose="05000000000000000000" pitchFamily="2" charset="2"/>
              <a:buChar char="Ø"/>
            </a:pPr>
            <a:r>
              <a:rPr lang="ja-JP" altLang="en-US" sz="1600" dirty="0">
                <a:solidFill>
                  <a:prstClr val="black"/>
                </a:solidFill>
              </a:rPr>
              <a:t>　急性期</a:t>
            </a:r>
            <a:r>
              <a:rPr lang="ja-JP" altLang="en-US" sz="1600" dirty="0" smtClean="0">
                <a:solidFill>
                  <a:prstClr val="black"/>
                </a:solidFill>
              </a:rPr>
              <a:t>看護補助体制加算及び看護補助加算において、看護管理者が看護補助者活用に関する研修を受けることが望ましいこととし、看護補助者との業務分担等について定期的な見直しを行う</a:t>
            </a: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endParaRPr lang="en-US" altLang="ja-JP" sz="1600" dirty="0">
              <a:solidFill>
                <a:prstClr val="black"/>
              </a:solidFill>
            </a:endParaRPr>
          </a:p>
          <a:p>
            <a:endParaRPr lang="en-US" altLang="ja-JP" sz="16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13" name="Rectangle 36"/>
          <p:cNvSpPr>
            <a:spLocks noChangeArrowheads="1"/>
          </p:cNvSpPr>
          <p:nvPr/>
        </p:nvSpPr>
        <p:spPr bwMode="auto">
          <a:xfrm>
            <a:off x="190722" y="665610"/>
            <a:ext cx="5770391"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（４）看護職員と看護補助者の業務分担の推進</a:t>
            </a:r>
            <a:endParaRPr lang="en-US" altLang="ja-JP" sz="2000" dirty="0" smtClean="0">
              <a:solidFill>
                <a:prstClr val="black"/>
              </a:solidFill>
            </a:endParaRP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５．医療従事者の負担軽減・人材確保</a:t>
            </a:r>
            <a:endParaRPr lang="en-US" altLang="ja-JP" kern="0" dirty="0" smtClean="0">
              <a:solidFill>
                <a:srgbClr val="000000"/>
              </a:solidFill>
              <a:latin typeface="Calibri"/>
              <a:ea typeface="ＭＳ Ｐゴシック"/>
            </a:endParaRPr>
          </a:p>
        </p:txBody>
      </p:sp>
      <p:sp>
        <p:nvSpPr>
          <p:cNvPr id="15" name="右矢印 14"/>
          <p:cNvSpPr/>
          <p:nvPr/>
        </p:nvSpPr>
        <p:spPr>
          <a:xfrm>
            <a:off x="4802764" y="3548993"/>
            <a:ext cx="328579" cy="992113"/>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0" name="正方形/長方形 19"/>
          <p:cNvSpPr/>
          <p:nvPr/>
        </p:nvSpPr>
        <p:spPr>
          <a:xfrm>
            <a:off x="394511" y="5517232"/>
            <a:ext cx="9145016" cy="810478"/>
          </a:xfrm>
          <a:prstGeom prst="rect">
            <a:avLst/>
          </a:prstGeom>
          <a:ln w="0">
            <a:noFill/>
            <a:prstDash val="solid"/>
          </a:ln>
        </p:spPr>
        <p:txBody>
          <a:bodyPr wrap="square">
            <a:spAutoFit/>
          </a:bodyPr>
          <a:lstStyle/>
          <a:p>
            <a:pPr>
              <a:lnSpc>
                <a:spcPts val="1400"/>
              </a:lnSpc>
            </a:pPr>
            <a:r>
              <a:rPr lang="en-US" altLang="ja-JP" sz="1400" dirty="0" smtClean="0">
                <a:solidFill>
                  <a:prstClr val="black"/>
                </a:solidFill>
                <a:latin typeface="ＭＳ Ｐゴシック"/>
              </a:rPr>
              <a:t>【</a:t>
            </a:r>
            <a:r>
              <a:rPr lang="ja-JP" altLang="en-US" sz="1400" dirty="0" smtClean="0">
                <a:solidFill>
                  <a:prstClr val="black"/>
                </a:solidFill>
                <a:latin typeface="ＭＳ Ｐゴシック"/>
              </a:rPr>
              <a:t>急性期看護補助体制加算、看護</a:t>
            </a:r>
            <a:r>
              <a:rPr lang="ja-JP" altLang="en-US" sz="1400" dirty="0">
                <a:solidFill>
                  <a:prstClr val="black"/>
                </a:solidFill>
                <a:latin typeface="ＭＳ Ｐゴシック"/>
              </a:rPr>
              <a:t>補助加算</a:t>
            </a:r>
            <a:r>
              <a:rPr lang="en-US" altLang="ja-JP" sz="1400" dirty="0" smtClean="0">
                <a:solidFill>
                  <a:prstClr val="black"/>
                </a:solidFill>
                <a:latin typeface="ＭＳ Ｐゴシック"/>
              </a:rPr>
              <a:t>】</a:t>
            </a:r>
          </a:p>
          <a:p>
            <a:pPr>
              <a:lnSpc>
                <a:spcPts val="1400"/>
              </a:lnSpc>
            </a:pPr>
            <a:r>
              <a:rPr lang="en-US" altLang="ja-JP" sz="1400" dirty="0" smtClean="0">
                <a:solidFill>
                  <a:prstClr val="black"/>
                </a:solidFill>
                <a:latin typeface="ＭＳ Ｐゴシック"/>
              </a:rPr>
              <a:t>[</a:t>
            </a:r>
            <a:r>
              <a:rPr lang="ja-JP" altLang="en-US" sz="1400" dirty="0" smtClean="0">
                <a:solidFill>
                  <a:prstClr val="black"/>
                </a:solidFill>
                <a:latin typeface="ＭＳ Ｐゴシック"/>
              </a:rPr>
              <a:t>施設基準</a:t>
            </a:r>
            <a:r>
              <a:rPr lang="en-US" altLang="ja-JP" sz="1400" dirty="0" smtClean="0">
                <a:solidFill>
                  <a:prstClr val="black"/>
                </a:solidFill>
                <a:latin typeface="ＭＳ Ｐゴシック"/>
              </a:rPr>
              <a:t>]</a:t>
            </a:r>
          </a:p>
          <a:p>
            <a:pPr>
              <a:lnSpc>
                <a:spcPts val="1400"/>
              </a:lnSpc>
            </a:pPr>
            <a:r>
              <a:rPr lang="en-US" altLang="ja-JP" sz="1400" dirty="0" smtClean="0">
                <a:solidFill>
                  <a:prstClr val="black"/>
                </a:solidFill>
                <a:latin typeface="ＭＳ Ｐゴシック"/>
              </a:rPr>
              <a:t>(</a:t>
            </a:r>
            <a:r>
              <a:rPr lang="ja-JP" altLang="en-US" sz="1400" dirty="0" smtClean="0">
                <a:solidFill>
                  <a:prstClr val="black"/>
                </a:solidFill>
                <a:latin typeface="ＭＳ Ｐゴシック"/>
              </a:rPr>
              <a:t>１）当該病棟において、看護職員と看護補助者との業務範囲について、年に</a:t>
            </a:r>
            <a:r>
              <a:rPr lang="en-US" altLang="ja-JP" sz="1400" dirty="0" smtClean="0">
                <a:solidFill>
                  <a:prstClr val="black"/>
                </a:solidFill>
                <a:latin typeface="ＭＳ Ｐゴシック"/>
              </a:rPr>
              <a:t>1</a:t>
            </a:r>
            <a:r>
              <a:rPr lang="ja-JP" altLang="en-US" sz="1400" dirty="0" smtClean="0">
                <a:solidFill>
                  <a:prstClr val="black"/>
                </a:solidFill>
                <a:latin typeface="ＭＳ Ｐゴシック"/>
              </a:rPr>
              <a:t>回は見直しを行う</a:t>
            </a:r>
            <a:endParaRPr lang="en-US" altLang="ja-JP" sz="1400" dirty="0" smtClean="0">
              <a:solidFill>
                <a:prstClr val="black"/>
              </a:solidFill>
              <a:latin typeface="ＭＳ Ｐゴシック"/>
            </a:endParaRPr>
          </a:p>
          <a:p>
            <a:pPr>
              <a:lnSpc>
                <a:spcPts val="1400"/>
              </a:lnSpc>
            </a:pPr>
            <a:r>
              <a:rPr lang="en-US" altLang="ja-JP" sz="1400" dirty="0" smtClean="0">
                <a:solidFill>
                  <a:prstClr val="black"/>
                </a:solidFill>
                <a:latin typeface="ＭＳ Ｐゴシック"/>
              </a:rPr>
              <a:t>(</a:t>
            </a:r>
            <a:r>
              <a:rPr lang="ja-JP" altLang="en-US" sz="1400" dirty="0">
                <a:solidFill>
                  <a:prstClr val="black"/>
                </a:solidFill>
                <a:latin typeface="ＭＳ Ｐゴシック"/>
              </a:rPr>
              <a:t>２</a:t>
            </a:r>
            <a:r>
              <a:rPr lang="ja-JP" altLang="en-US" sz="1400" dirty="0" smtClean="0">
                <a:solidFill>
                  <a:prstClr val="black"/>
                </a:solidFill>
                <a:latin typeface="ＭＳ Ｐゴシック"/>
              </a:rPr>
              <a:t>）所定の研修を修了した看護師長等が配置されていることが望ましい</a:t>
            </a:r>
            <a:endParaRPr lang="en-US" altLang="ja-JP" sz="1400" dirty="0">
              <a:solidFill>
                <a:prstClr val="black"/>
              </a:solidFill>
              <a:latin typeface="ＭＳ Ｐゴシック"/>
            </a:endParaRPr>
          </a:p>
        </p:txBody>
      </p:sp>
      <p:graphicFrame>
        <p:nvGraphicFramePr>
          <p:cNvPr id="4" name="表 3"/>
          <p:cNvGraphicFramePr>
            <a:graphicFrameLocks noGrp="1"/>
          </p:cNvGraphicFramePr>
          <p:nvPr>
            <p:extLst/>
          </p:nvPr>
        </p:nvGraphicFramePr>
        <p:xfrm>
          <a:off x="585835" y="2780933"/>
          <a:ext cx="4092109" cy="1903409"/>
        </p:xfrm>
        <a:graphic>
          <a:graphicData uri="http://schemas.openxmlformats.org/drawingml/2006/table">
            <a:tbl>
              <a:tblPr firstRow="1" bandRow="1">
                <a:tableStyleId>{5C22544A-7EE6-4342-B048-85BDC9FD1C3A}</a:tableStyleId>
              </a:tblPr>
              <a:tblGrid>
                <a:gridCol w="4092109"/>
              </a:tblGrid>
              <a:tr h="318449">
                <a:tc>
                  <a:txBody>
                    <a:bodyPr/>
                    <a:lstStyle/>
                    <a:p>
                      <a:pPr algn="ctr"/>
                      <a:r>
                        <a:rPr kumimoji="1" lang="ja-JP" altLang="en-US" sz="1400" dirty="0" smtClean="0"/>
                        <a:t>現行</a:t>
                      </a:r>
                      <a:endParaRPr kumimoji="1" lang="ja-JP" altLang="en-US" sz="1400" dirty="0"/>
                    </a:p>
                  </a:txBody>
                  <a:tcPr/>
                </a:tc>
              </a:tr>
              <a:tr h="370840">
                <a:tc>
                  <a:txBody>
                    <a:bodyPr/>
                    <a:lstStyle/>
                    <a:p>
                      <a:r>
                        <a:rPr kumimoji="1" lang="en-US" altLang="ja-JP" sz="1400" dirty="0" smtClean="0"/>
                        <a:t>【</a:t>
                      </a:r>
                      <a:r>
                        <a:rPr kumimoji="1" lang="ja-JP" altLang="en-US" sz="1400" dirty="0" smtClean="0"/>
                        <a:t>入院基本料</a:t>
                      </a:r>
                      <a:r>
                        <a:rPr kumimoji="1" lang="en-US" altLang="ja-JP" sz="1400" dirty="0" smtClean="0"/>
                        <a:t>】</a:t>
                      </a:r>
                    </a:p>
                    <a:p>
                      <a:r>
                        <a:rPr kumimoji="1" lang="en-US" altLang="ja-JP" sz="1400" dirty="0" smtClean="0"/>
                        <a:t>[</a:t>
                      </a:r>
                      <a:r>
                        <a:rPr kumimoji="1" lang="ja-JP" altLang="en-US" sz="1400" dirty="0" smtClean="0"/>
                        <a:t>施設基準</a:t>
                      </a:r>
                      <a:r>
                        <a:rPr kumimoji="1" lang="en-US" altLang="ja-JP" sz="1400" dirty="0" smtClean="0"/>
                        <a:t>]</a:t>
                      </a:r>
                    </a:p>
                    <a:p>
                      <a:r>
                        <a:rPr kumimoji="1" lang="ja-JP" altLang="en-US" sz="1400" dirty="0" smtClean="0"/>
                        <a:t>　看護補助者は、看護師長及び看護職員の指導の下に、原則として療養生活上の世話（食事、清潔、排泄、入浴、移動等）のほか、病室内の環境整備、ベッドメーキング、看護用品及び消耗品の整理整頓等の業務を行うこととする</a:t>
                      </a:r>
                      <a:endParaRPr kumimoji="1" lang="ja-JP" altLang="en-US" sz="1400" dirty="0"/>
                    </a:p>
                  </a:txBody>
                  <a:tcPr/>
                </a:tc>
              </a:tr>
            </a:tbl>
          </a:graphicData>
        </a:graphic>
      </p:graphicFrame>
      <p:graphicFrame>
        <p:nvGraphicFramePr>
          <p:cNvPr id="5" name="表 4"/>
          <p:cNvGraphicFramePr>
            <a:graphicFrameLocks noGrp="1"/>
          </p:cNvGraphicFramePr>
          <p:nvPr>
            <p:extLst>
              <p:ext uri="{D42A27DB-BD31-4B8C-83A1-F6EECF244321}">
                <p14:modId xmlns:p14="http://schemas.microsoft.com/office/powerpoint/2010/main" val="2879647648"/>
              </p:ext>
            </p:extLst>
          </p:nvPr>
        </p:nvGraphicFramePr>
        <p:xfrm>
          <a:off x="5158375" y="2708920"/>
          <a:ext cx="4428493" cy="2956560"/>
        </p:xfrm>
        <a:graphic>
          <a:graphicData uri="http://schemas.openxmlformats.org/drawingml/2006/table">
            <a:tbl>
              <a:tblPr firstRow="1" bandRow="1">
                <a:tableStyleId>{21E4AEA4-8DFA-4A89-87EB-49C32662AFE0}</a:tableStyleId>
              </a:tblPr>
              <a:tblGrid>
                <a:gridCol w="4428493"/>
              </a:tblGrid>
              <a:tr h="271618">
                <a:tc>
                  <a:txBody>
                    <a:bodyPr/>
                    <a:lstStyle/>
                    <a:p>
                      <a:pPr algn="ctr"/>
                      <a:r>
                        <a:rPr kumimoji="1" lang="ja-JP" altLang="en-US" sz="1400" dirty="0" smtClean="0"/>
                        <a:t>改定</a:t>
                      </a:r>
                      <a:endParaRPr kumimoji="1" lang="ja-JP" altLang="en-US" sz="1400" dirty="0"/>
                    </a:p>
                  </a:txBody>
                  <a:tcPr/>
                </a:tc>
              </a:tr>
              <a:tr h="37084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入院基本料</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施設基準</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１　看護補助者は、看護師長及び看護職員の指導の下に、原則として療養生活上の世話（食事、清潔、排泄、入浴、移動等）のほか、病室内の環境整備、ベッドメーキング</a:t>
                      </a:r>
                      <a:r>
                        <a:rPr kumimoji="1" lang="ja-JP" altLang="en-US" sz="1400" b="0" i="0" u="sng" strike="noStrike" kern="1200" cap="none" spc="0" normalizeH="0" baseline="0" noProof="0" dirty="0" smtClean="0">
                          <a:ln>
                            <a:noFill/>
                          </a:ln>
                          <a:solidFill>
                            <a:prstClr val="black"/>
                          </a:solidFill>
                          <a:effectLst/>
                          <a:uLnTx/>
                          <a:uFillTx/>
                          <a:latin typeface="+mn-lt"/>
                          <a:ea typeface="+mn-ea"/>
                          <a:cs typeface="+mn-cs"/>
                        </a:rPr>
                        <a:t>のほか</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sng" strike="noStrike" kern="1200" cap="none" spc="0" normalizeH="0" baseline="0" noProof="0" dirty="0" smtClean="0">
                          <a:ln>
                            <a:noFill/>
                          </a:ln>
                          <a:solidFill>
                            <a:prstClr val="black"/>
                          </a:solidFill>
                          <a:effectLst/>
                          <a:uLnTx/>
                          <a:uFillTx/>
                          <a:latin typeface="+mn-lt"/>
                          <a:ea typeface="+mn-ea"/>
                          <a:cs typeface="+mn-cs"/>
                        </a:rPr>
                        <a:t>病棟内において、</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看護用品及び消耗品の整理整頓、</a:t>
                      </a:r>
                      <a:r>
                        <a:rPr kumimoji="1" lang="ja-JP" altLang="en-US" sz="1400" b="0" i="0" u="sng" strike="noStrike" kern="1200" cap="none" spc="0" normalizeH="0" baseline="0" noProof="0" dirty="0" smtClean="0">
                          <a:ln>
                            <a:noFill/>
                          </a:ln>
                          <a:solidFill>
                            <a:prstClr val="black"/>
                          </a:solidFill>
                          <a:effectLst/>
                          <a:uLnTx/>
                          <a:uFillTx/>
                          <a:latin typeface="+mn-lt"/>
                          <a:ea typeface="+mn-ea"/>
                          <a:cs typeface="+mn-cs"/>
                        </a:rPr>
                        <a:t>看護職員が行う書類・伝票の整理・作成の代行、診療録の準備</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等の業務を行うこととする</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177800" marR="0" lvl="0" indent="-17780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２　主として事務的業務を行う看護補助者を配置する場合は、常時、当該病棟の入院患者の数が２００又はその端数を増すごとに１に相当する数以下である</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400" b="0" i="0" u="sng" strike="noStrike" kern="1200" cap="none" spc="0" normalizeH="0" baseline="0" noProof="0" dirty="0" smtClean="0">
                        <a:ln>
                          <a:noFill/>
                        </a:ln>
                        <a:solidFill>
                          <a:prstClr val="black"/>
                        </a:solidFill>
                        <a:effectLst/>
                        <a:uLnTx/>
                        <a:uFillTx/>
                        <a:latin typeface="+mn-lt"/>
                        <a:ea typeface="+mn-ea"/>
                        <a:cs typeface="+mn-cs"/>
                      </a:endParaRPr>
                    </a:p>
                  </a:txBody>
                  <a:tcPr/>
                </a:tc>
              </a:tr>
            </a:tbl>
          </a:graphicData>
        </a:graphic>
      </p:graphicFrame>
      <p:sp>
        <p:nvSpPr>
          <p:cNvPr id="1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194</a:t>
            </a:fld>
            <a:endParaRPr lang="ja-JP" altLang="en-US" dirty="0">
              <a:solidFill>
                <a:prstClr val="black"/>
              </a:solidFill>
            </a:endParaRPr>
          </a:p>
        </p:txBody>
      </p:sp>
      <p:sp>
        <p:nvSpPr>
          <p:cNvPr id="12" name="テキスト ボックス 11"/>
          <p:cNvSpPr txBox="1"/>
          <p:nvPr/>
        </p:nvSpPr>
        <p:spPr>
          <a:xfrm>
            <a:off x="5673080" y="725914"/>
            <a:ext cx="131763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684</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686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971447008"/>
      </p:ext>
    </p:extLst>
  </p:cSld>
  <p:clrMapOvr>
    <a:masterClrMapping/>
  </p:clrMapOvr>
  <p:timing>
    <p:tnLst>
      <p:par>
        <p:cT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4" name="Rectangle 37"/>
          <p:cNvSpPr>
            <a:spLocks noChangeArrowheads="1"/>
          </p:cNvSpPr>
          <p:nvPr/>
        </p:nvSpPr>
        <p:spPr bwMode="auto">
          <a:xfrm>
            <a:off x="194373" y="1013560"/>
            <a:ext cx="9545363" cy="2343435"/>
          </a:xfrm>
          <a:prstGeom prst="rect">
            <a:avLst/>
          </a:prstGeom>
          <a:solidFill>
            <a:srgbClr val="FFFFAF">
              <a:alpha val="49803"/>
            </a:srgbClr>
          </a:solidFill>
          <a:ln w="9525">
            <a:solidFill>
              <a:schemeClr val="tx1"/>
            </a:solidFill>
            <a:miter lim="800000"/>
            <a:headEnd/>
            <a:tailEnd/>
          </a:ln>
        </p:spPr>
        <p:txBody>
          <a:bodyPr/>
          <a:lstStyle/>
          <a:p>
            <a:r>
              <a:rPr lang="ja-JP" altLang="en-US" dirty="0" smtClean="0">
                <a:solidFill>
                  <a:prstClr val="black"/>
                </a:solidFill>
              </a:rPr>
              <a:t>　　診療報酬上の常勤配置の取扱いについて、産前・産後休業、育児・介護休業、短時間勤務等に関する取扱いを明確化し、柔軟な勤務形態に対応する</a:t>
            </a:r>
            <a:endParaRPr lang="en-US" altLang="ja-JP" dirty="0">
              <a:solidFill>
                <a:prstClr val="black"/>
              </a:solidFill>
            </a:endParaRPr>
          </a:p>
          <a:p>
            <a:pPr marL="180975" indent="-180975">
              <a:buFont typeface="Wingdings" panose="05000000000000000000" pitchFamily="2" charset="2"/>
              <a:buChar char="Ø"/>
            </a:pPr>
            <a:r>
              <a:rPr lang="ja-JP" altLang="en-US" sz="1600" dirty="0" smtClean="0">
                <a:solidFill>
                  <a:prstClr val="black"/>
                </a:solidFill>
              </a:rPr>
              <a:t>　施設基準上求められる常勤の従事者が、労働基準法に定める産前・産後休業及び育児・介護休業法に定める休業を取得し、当該休業を取得している期間については、施設基準上求められる資質を有する複数の非常勤従事者が常勤換算方法により施設基準を満たすことを原則認める</a:t>
            </a:r>
            <a:endParaRPr lang="en-US" altLang="ja-JP" sz="1600" dirty="0" smtClean="0">
              <a:solidFill>
                <a:prstClr val="black"/>
              </a:solidFill>
            </a:endParaRPr>
          </a:p>
          <a:p>
            <a:pPr marL="180975" indent="-180975">
              <a:buFont typeface="Wingdings" panose="05000000000000000000" pitchFamily="2" charset="2"/>
              <a:buChar char="Ø"/>
            </a:pPr>
            <a:r>
              <a:rPr lang="ja-JP" altLang="en-US" sz="1600" dirty="0">
                <a:solidFill>
                  <a:prstClr val="black"/>
                </a:solidFill>
              </a:rPr>
              <a:t>　育児</a:t>
            </a:r>
            <a:r>
              <a:rPr lang="ja-JP" altLang="en-US" sz="1600" dirty="0" smtClean="0">
                <a:solidFill>
                  <a:prstClr val="black"/>
                </a:solidFill>
              </a:rPr>
              <a:t>休業後</a:t>
            </a:r>
            <a:r>
              <a:rPr lang="ja-JP" altLang="en-US" sz="1600" dirty="0">
                <a:solidFill>
                  <a:prstClr val="black"/>
                </a:solidFill>
              </a:rPr>
              <a:t>等</a:t>
            </a:r>
            <a:r>
              <a:rPr lang="ja-JP" altLang="en-US" sz="1600" dirty="0" smtClean="0">
                <a:solidFill>
                  <a:prstClr val="black"/>
                </a:solidFill>
              </a:rPr>
              <a:t>の従事者が短時間勤務制度を利用し、正職員として勤務する場合、育児・介護休業法で定める期間は、週３０時間以上の勤務で常勤扱いとする</a:t>
            </a:r>
            <a:endParaRPr lang="en-US" altLang="ja-JP" sz="1600" dirty="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smtClean="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endParaRPr lang="en-US" altLang="ja-JP" sz="1600" dirty="0">
              <a:solidFill>
                <a:prstClr val="black"/>
              </a:solidFill>
            </a:endParaRPr>
          </a:p>
          <a:p>
            <a:endParaRPr lang="en-US" altLang="ja-JP" sz="16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13" name="Rectangle 36"/>
          <p:cNvSpPr>
            <a:spLocks noChangeArrowheads="1"/>
          </p:cNvSpPr>
          <p:nvPr/>
        </p:nvSpPr>
        <p:spPr bwMode="auto">
          <a:xfrm>
            <a:off x="190721" y="665610"/>
            <a:ext cx="4186216"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（５）常勤配置の取扱いの明確化</a:t>
            </a:r>
            <a:endParaRPr lang="en-US" altLang="ja-JP" sz="2000" dirty="0" smtClean="0">
              <a:solidFill>
                <a:prstClr val="black"/>
              </a:solidFill>
            </a:endParaRPr>
          </a:p>
        </p:txBody>
      </p:sp>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５．医療従事者の負担軽減・人材確保</a:t>
            </a:r>
            <a:endParaRPr lang="en-US" altLang="ja-JP" kern="0" dirty="0" smtClean="0">
              <a:solidFill>
                <a:srgbClr val="000000"/>
              </a:solidFill>
              <a:latin typeface="Calibri"/>
              <a:ea typeface="ＭＳ Ｐゴシック"/>
            </a:endParaRPr>
          </a:p>
        </p:txBody>
      </p:sp>
      <p:sp>
        <p:nvSpPr>
          <p:cNvPr id="10" name="正方形/長方形 9"/>
          <p:cNvSpPr/>
          <p:nvPr/>
        </p:nvSpPr>
        <p:spPr>
          <a:xfrm>
            <a:off x="379414" y="2853004"/>
            <a:ext cx="8856985" cy="374461"/>
          </a:xfrm>
          <a:prstGeom prst="rect">
            <a:avLst/>
          </a:prstGeom>
        </p:spPr>
        <p:txBody>
          <a:bodyPr wrap="square">
            <a:spAutoFit/>
          </a:bodyPr>
          <a:lstStyle/>
          <a:p>
            <a:pPr marL="265113" indent="-265113">
              <a:lnSpc>
                <a:spcPts val="2200"/>
              </a:lnSpc>
            </a:pPr>
            <a:r>
              <a:rPr lang="ja-JP" altLang="en-US" b="1" dirty="0">
                <a:solidFill>
                  <a:srgbClr val="0070C0"/>
                </a:solidFill>
                <a:latin typeface="ＭＳ Ｐゴシック"/>
              </a:rPr>
              <a:t>　</a:t>
            </a:r>
            <a:r>
              <a:rPr lang="ja-JP" altLang="en-US" b="1" dirty="0" smtClean="0">
                <a:solidFill>
                  <a:srgbClr val="0070C0"/>
                </a:solidFill>
                <a:latin typeface="ＭＳ Ｐゴシック"/>
              </a:rPr>
              <a:t>基本診療料の施設基準等、特掲診療料の施設基準等に新設</a:t>
            </a:r>
            <a:endParaRPr lang="en-US" altLang="ja-JP" b="1" u="sng" dirty="0">
              <a:solidFill>
                <a:srgbClr val="0070C0"/>
              </a:solidFill>
              <a:latin typeface="ＭＳ Ｐゴシック"/>
            </a:endParaRPr>
          </a:p>
        </p:txBody>
      </p:sp>
      <p:sp>
        <p:nvSpPr>
          <p:cNvPr id="9" name="Rectangle 36"/>
          <p:cNvSpPr>
            <a:spLocks noChangeArrowheads="1"/>
          </p:cNvSpPr>
          <p:nvPr/>
        </p:nvSpPr>
        <p:spPr bwMode="auto">
          <a:xfrm>
            <a:off x="178872" y="3573016"/>
            <a:ext cx="7078384"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a:t>
            </a:r>
            <a:r>
              <a:rPr lang="ja-JP" altLang="en-US" sz="2000" dirty="0">
                <a:solidFill>
                  <a:prstClr val="black"/>
                </a:solidFill>
              </a:rPr>
              <a:t>６</a:t>
            </a:r>
            <a:r>
              <a:rPr lang="ja-JP" altLang="en-US" sz="2000" dirty="0" smtClean="0">
                <a:solidFill>
                  <a:prstClr val="black"/>
                </a:solidFill>
              </a:rPr>
              <a:t>）手術・処置の時間外等加算１の施設基準の見直し</a:t>
            </a:r>
            <a:endParaRPr lang="en-US" altLang="ja-JP" sz="2000" dirty="0" smtClean="0">
              <a:solidFill>
                <a:prstClr val="black"/>
              </a:solidFill>
            </a:endParaRPr>
          </a:p>
        </p:txBody>
      </p:sp>
      <p:sp>
        <p:nvSpPr>
          <p:cNvPr id="15" name="Rectangle 37"/>
          <p:cNvSpPr>
            <a:spLocks noChangeArrowheads="1"/>
          </p:cNvSpPr>
          <p:nvPr/>
        </p:nvSpPr>
        <p:spPr bwMode="auto">
          <a:xfrm>
            <a:off x="203107" y="3955234"/>
            <a:ext cx="9545363" cy="2642118"/>
          </a:xfrm>
          <a:prstGeom prst="rect">
            <a:avLst/>
          </a:prstGeom>
          <a:solidFill>
            <a:srgbClr val="FFFFAF">
              <a:alpha val="49803"/>
            </a:srgbClr>
          </a:solidFill>
          <a:ln w="9525">
            <a:solidFill>
              <a:schemeClr val="tx1"/>
            </a:solidFill>
            <a:miter lim="800000"/>
            <a:headEnd/>
            <a:tailEnd/>
          </a:ln>
        </p:spPr>
        <p:txBody>
          <a:bodyPr/>
          <a:lstStyle/>
          <a:p>
            <a:r>
              <a:rPr lang="ja-JP" altLang="en-US" dirty="0" smtClean="0">
                <a:solidFill>
                  <a:prstClr val="black"/>
                </a:solidFill>
              </a:rPr>
              <a:t>　　勤務医負担軽減の取組をより促進する観点から、病院全体で負担軽減の体制整備に取り組んでいる場合は、要件の一部を緩和する</a:t>
            </a:r>
            <a:endParaRPr lang="en-US" altLang="ja-JP" dirty="0" smtClean="0">
              <a:solidFill>
                <a:prstClr val="black"/>
              </a:solidFill>
            </a:endParaRPr>
          </a:p>
          <a:p>
            <a:pPr marL="180975" indent="-180975">
              <a:buFont typeface="Wingdings" panose="05000000000000000000" pitchFamily="2" charset="2"/>
              <a:buChar char="Ø"/>
            </a:pPr>
            <a:r>
              <a:rPr lang="ja-JP" altLang="en-US" sz="1600" dirty="0" smtClean="0">
                <a:solidFill>
                  <a:prstClr val="black"/>
                </a:solidFill>
              </a:rPr>
              <a:t>　手術・処置の時間外等加算１については、算定施設届出の際に、算定する診療科を列記しているが、全科届出の場合には、１日当たりの当直医師数（当該医療機関の常勤医師であること。また、</a:t>
            </a:r>
            <a:r>
              <a:rPr lang="en-US" altLang="ja-JP" sz="1600" dirty="0" smtClean="0">
                <a:solidFill>
                  <a:prstClr val="black"/>
                </a:solidFill>
              </a:rPr>
              <a:t>ICU</a:t>
            </a:r>
            <a:r>
              <a:rPr lang="ja-JP" altLang="en-US" sz="1600" dirty="0" smtClean="0">
                <a:solidFill>
                  <a:prstClr val="black"/>
                </a:solidFill>
              </a:rPr>
              <a:t>等に勤務する医師は除く）に応じて、手術前日の当直回数の制限を緩和する</a:t>
            </a:r>
            <a:endParaRPr lang="en-US" altLang="ja-JP" sz="1600" dirty="0">
              <a:solidFill>
                <a:prstClr val="black"/>
              </a:solidFill>
            </a:endParaRPr>
          </a:p>
          <a:p>
            <a:pPr>
              <a:lnSpc>
                <a:spcPts val="1600"/>
              </a:lnSpc>
            </a:pPr>
            <a:r>
              <a:rPr lang="en-US" altLang="ja-JP" sz="1400" dirty="0" smtClean="0">
                <a:solidFill>
                  <a:prstClr val="black"/>
                </a:solidFill>
              </a:rPr>
              <a:t>[</a:t>
            </a:r>
            <a:r>
              <a:rPr lang="ja-JP" altLang="en-US" sz="1400" dirty="0">
                <a:solidFill>
                  <a:prstClr val="black"/>
                </a:solidFill>
              </a:rPr>
              <a:t>施設基準</a:t>
            </a:r>
            <a:r>
              <a:rPr lang="en-US" altLang="ja-JP" sz="1400" dirty="0">
                <a:solidFill>
                  <a:prstClr val="black"/>
                </a:solidFill>
              </a:rPr>
              <a:t>]</a:t>
            </a:r>
          </a:p>
          <a:p>
            <a:pPr>
              <a:lnSpc>
                <a:spcPts val="1600"/>
              </a:lnSpc>
            </a:pPr>
            <a:r>
              <a:rPr lang="en-US" altLang="ja-JP" sz="1400" dirty="0" smtClean="0">
                <a:solidFill>
                  <a:prstClr val="black"/>
                </a:solidFill>
              </a:rPr>
              <a:t>(2)</a:t>
            </a:r>
            <a:r>
              <a:rPr lang="ja-JP" altLang="en-US" sz="1400" dirty="0" smtClean="0">
                <a:solidFill>
                  <a:prstClr val="black"/>
                </a:solidFill>
              </a:rPr>
              <a:t>　当該加算を算定している全ての診療科において予定手術に係る術者及び第一助手について、その手術の前日の夜勤時</a:t>
            </a:r>
            <a:endParaRPr lang="en-US" altLang="ja-JP" sz="1400" dirty="0" smtClean="0">
              <a:solidFill>
                <a:prstClr val="black"/>
              </a:solidFill>
            </a:endParaRPr>
          </a:p>
          <a:p>
            <a:pPr>
              <a:lnSpc>
                <a:spcPts val="1600"/>
              </a:lnSpc>
            </a:pPr>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間帯（午後</a:t>
            </a:r>
            <a:r>
              <a:rPr lang="en-US" altLang="ja-JP" sz="1400" dirty="0" smtClean="0">
                <a:solidFill>
                  <a:prstClr val="black"/>
                </a:solidFill>
              </a:rPr>
              <a:t>10</a:t>
            </a:r>
            <a:r>
              <a:rPr lang="ja-JP" altLang="en-US" sz="1400" dirty="0" smtClean="0">
                <a:solidFill>
                  <a:prstClr val="black"/>
                </a:solidFill>
              </a:rPr>
              <a:t>時から翌日の午前</a:t>
            </a:r>
            <a:r>
              <a:rPr lang="en-US" altLang="ja-JP" sz="1400" dirty="0" smtClean="0">
                <a:solidFill>
                  <a:prstClr val="black"/>
                </a:solidFill>
              </a:rPr>
              <a:t>5</a:t>
            </a:r>
            <a:r>
              <a:rPr lang="ja-JP" altLang="en-US" sz="1400" dirty="0" smtClean="0">
                <a:solidFill>
                  <a:prstClr val="black"/>
                </a:solidFill>
              </a:rPr>
              <a:t>時までをいう。以下、同様）に当直、夜勤及び緊急呼び出し当番（以下、「当直等」という。）</a:t>
            </a:r>
            <a:endParaRPr lang="en-US" altLang="ja-JP" sz="1400" dirty="0" smtClean="0">
              <a:solidFill>
                <a:prstClr val="black"/>
              </a:solidFill>
            </a:endParaRPr>
          </a:p>
          <a:p>
            <a:pPr>
              <a:lnSpc>
                <a:spcPts val="1600"/>
              </a:lnSpc>
            </a:pPr>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を行っている者がある場合は、該当する手術と当直等を行った日の一覧を作成していること</a:t>
            </a:r>
            <a:endParaRPr lang="en-US" altLang="ja-JP" sz="1400" dirty="0" smtClean="0">
              <a:solidFill>
                <a:prstClr val="black"/>
              </a:solidFill>
            </a:endParaRPr>
          </a:p>
          <a:p>
            <a:pPr>
              <a:lnSpc>
                <a:spcPts val="1600"/>
              </a:lnSpc>
            </a:pPr>
            <a:r>
              <a:rPr lang="en-US" altLang="ja-JP" sz="1400" dirty="0" smtClean="0">
                <a:solidFill>
                  <a:prstClr val="black"/>
                </a:solidFill>
              </a:rPr>
              <a:t>(</a:t>
            </a:r>
            <a:r>
              <a:rPr lang="en-US" altLang="ja-JP" sz="1400" dirty="0">
                <a:solidFill>
                  <a:prstClr val="black"/>
                </a:solidFill>
              </a:rPr>
              <a:t>3</a:t>
            </a:r>
            <a:r>
              <a:rPr lang="en-US" altLang="ja-JP" sz="1400" dirty="0" smtClean="0">
                <a:solidFill>
                  <a:prstClr val="black"/>
                </a:solidFill>
              </a:rPr>
              <a:t>)</a:t>
            </a:r>
            <a:r>
              <a:rPr lang="ja-JP" altLang="en-US" sz="1400" dirty="0" smtClean="0">
                <a:solidFill>
                  <a:prstClr val="black"/>
                </a:solidFill>
              </a:rPr>
              <a:t>　</a:t>
            </a:r>
            <a:r>
              <a:rPr lang="en-US" altLang="ja-JP" sz="1400" dirty="0" smtClean="0">
                <a:solidFill>
                  <a:prstClr val="black"/>
                </a:solidFill>
              </a:rPr>
              <a:t>(2)</a:t>
            </a:r>
            <a:r>
              <a:rPr lang="ja-JP" altLang="en-US" sz="1400" dirty="0" smtClean="0">
                <a:solidFill>
                  <a:prstClr val="black"/>
                </a:solidFill>
              </a:rPr>
              <a:t>の当直等を行った日が年間</a:t>
            </a:r>
            <a:r>
              <a:rPr lang="en-US" altLang="ja-JP" sz="1400" dirty="0" smtClean="0">
                <a:solidFill>
                  <a:prstClr val="black"/>
                </a:solidFill>
              </a:rPr>
              <a:t>12</a:t>
            </a:r>
            <a:r>
              <a:rPr lang="ja-JP" altLang="en-US" sz="1400" dirty="0" smtClean="0">
                <a:solidFill>
                  <a:prstClr val="black"/>
                </a:solidFill>
              </a:rPr>
              <a:t>日以内（</a:t>
            </a:r>
            <a:r>
              <a:rPr lang="ja-JP" altLang="en-US" sz="1400" b="1" u="sng" dirty="0" smtClean="0">
                <a:solidFill>
                  <a:srgbClr val="5B9BD5"/>
                </a:solidFill>
              </a:rPr>
              <a:t>当直医師を毎日</a:t>
            </a:r>
            <a:r>
              <a:rPr lang="en-US" altLang="ja-JP" sz="1400" b="1" u="sng" dirty="0" smtClean="0">
                <a:solidFill>
                  <a:srgbClr val="5B9BD5"/>
                </a:solidFill>
              </a:rPr>
              <a:t>6</a:t>
            </a:r>
            <a:r>
              <a:rPr lang="ja-JP" altLang="en-US" sz="1400" b="1" u="sng" dirty="0" smtClean="0">
                <a:solidFill>
                  <a:srgbClr val="5B9BD5"/>
                </a:solidFill>
              </a:rPr>
              <a:t>人以上配置する医療機関が、全ての診療科について届出を</a:t>
            </a:r>
            <a:endParaRPr lang="en-US" altLang="ja-JP" sz="1400" b="1" u="sng" dirty="0" smtClean="0">
              <a:solidFill>
                <a:srgbClr val="5B9BD5"/>
              </a:solidFill>
            </a:endParaRPr>
          </a:p>
          <a:p>
            <a:pPr>
              <a:lnSpc>
                <a:spcPts val="1600"/>
              </a:lnSpc>
            </a:pPr>
            <a:r>
              <a:rPr lang="en-US" altLang="ja-JP" sz="1400" b="1" u="sng" dirty="0">
                <a:solidFill>
                  <a:srgbClr val="5B9BD5"/>
                </a:solidFill>
              </a:rPr>
              <a:t> </a:t>
            </a:r>
            <a:r>
              <a:rPr lang="en-US" altLang="ja-JP" sz="1400" b="1" u="sng" dirty="0" smtClean="0">
                <a:solidFill>
                  <a:srgbClr val="5B9BD5"/>
                </a:solidFill>
              </a:rPr>
              <a:t>   </a:t>
            </a:r>
            <a:r>
              <a:rPr lang="ja-JP" altLang="en-US" sz="1400" b="1" u="sng" dirty="0" smtClean="0">
                <a:solidFill>
                  <a:srgbClr val="5B9BD5"/>
                </a:solidFill>
              </a:rPr>
              <a:t>行う場合にあっては</a:t>
            </a:r>
            <a:r>
              <a:rPr lang="en-US" altLang="ja-JP" sz="1400" b="1" u="sng" dirty="0" smtClean="0">
                <a:solidFill>
                  <a:srgbClr val="5B9BD5"/>
                </a:solidFill>
              </a:rPr>
              <a:t>24</a:t>
            </a:r>
            <a:r>
              <a:rPr lang="ja-JP" altLang="en-US" sz="1400" b="1" u="sng" dirty="0" smtClean="0">
                <a:solidFill>
                  <a:srgbClr val="5B9BD5"/>
                </a:solidFill>
              </a:rPr>
              <a:t>日以内</a:t>
            </a:r>
            <a:r>
              <a:rPr lang="ja-JP" altLang="en-US" sz="1400" dirty="0" smtClean="0">
                <a:solidFill>
                  <a:prstClr val="black"/>
                </a:solidFill>
              </a:rPr>
              <a:t>）であること</a:t>
            </a:r>
            <a:endParaRPr lang="en-US" altLang="ja-JP" sz="1600" dirty="0">
              <a:solidFill>
                <a:prstClr val="black"/>
              </a:solidFill>
            </a:endParaRPr>
          </a:p>
          <a:p>
            <a:pPr marL="180975" indent="-180975">
              <a:buFont typeface="Wingdings" panose="05000000000000000000" pitchFamily="2" charset="2"/>
              <a:buChar char="Ø"/>
            </a:pPr>
            <a:endParaRPr lang="en-US" altLang="ja-JP" sz="1600" dirty="0">
              <a:solidFill>
                <a:prstClr val="black"/>
              </a:solidFill>
            </a:endParaRPr>
          </a:p>
          <a:p>
            <a:endParaRPr lang="en-US" altLang="ja-JP" sz="1600" dirty="0">
              <a:solidFill>
                <a:prstClr val="black"/>
              </a:solidFill>
            </a:endParaRPr>
          </a:p>
          <a:p>
            <a:endParaRPr lang="en-US" altLang="ja-JP" sz="16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195</a:t>
            </a:fld>
            <a:endParaRPr lang="ja-JP" altLang="en-US" dirty="0">
              <a:solidFill>
                <a:prstClr val="black"/>
              </a:solidFill>
            </a:endParaRPr>
          </a:p>
        </p:txBody>
      </p:sp>
      <p:sp>
        <p:nvSpPr>
          <p:cNvPr id="14" name="テキスト ボックス 13"/>
          <p:cNvSpPr txBox="1"/>
          <p:nvPr/>
        </p:nvSpPr>
        <p:spPr>
          <a:xfrm>
            <a:off x="6681192" y="2881482"/>
            <a:ext cx="110881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672</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785</a:t>
            </a:r>
          </a:p>
        </p:txBody>
      </p:sp>
      <p:sp>
        <p:nvSpPr>
          <p:cNvPr id="17" name="テキスト ボックス 16"/>
          <p:cNvSpPr txBox="1"/>
          <p:nvPr/>
        </p:nvSpPr>
        <p:spPr>
          <a:xfrm>
            <a:off x="7267669" y="3633320"/>
            <a:ext cx="104466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847</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2635591"/>
      </p:ext>
    </p:extLst>
  </p:cSld>
  <p:clrMapOvr>
    <a:masterClrMapping/>
  </p:clrMapOvr>
  <p:timing>
    <p:tnLst>
      <p:par>
        <p:cT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５．医療従事者の負担軽減・人材確保</a:t>
            </a:r>
            <a:endParaRPr lang="en-US" altLang="ja-JP" kern="0" dirty="0" smtClean="0">
              <a:solidFill>
                <a:srgbClr val="000000"/>
              </a:solidFill>
              <a:latin typeface="Calibri"/>
              <a:ea typeface="ＭＳ Ｐゴシック"/>
            </a:endParaRPr>
          </a:p>
        </p:txBody>
      </p:sp>
      <p:sp>
        <p:nvSpPr>
          <p:cNvPr id="12" name="Rectangle 36"/>
          <p:cNvSpPr>
            <a:spLocks noChangeArrowheads="1"/>
          </p:cNvSpPr>
          <p:nvPr/>
        </p:nvSpPr>
        <p:spPr bwMode="auto">
          <a:xfrm>
            <a:off x="190720" y="3501008"/>
            <a:ext cx="7354568"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（６）脳卒中ケアユニット入院医療管理料の医師配置要件の見直し</a:t>
            </a:r>
            <a:endParaRPr lang="en-US" altLang="ja-JP" sz="2000" dirty="0" smtClean="0">
              <a:solidFill>
                <a:prstClr val="black"/>
              </a:solidFill>
            </a:endParaRPr>
          </a:p>
        </p:txBody>
      </p:sp>
      <p:sp>
        <p:nvSpPr>
          <p:cNvPr id="14" name="Rectangle 37"/>
          <p:cNvSpPr>
            <a:spLocks noChangeArrowheads="1"/>
          </p:cNvSpPr>
          <p:nvPr/>
        </p:nvSpPr>
        <p:spPr bwMode="auto">
          <a:xfrm>
            <a:off x="194373" y="3838602"/>
            <a:ext cx="9545363" cy="2974774"/>
          </a:xfrm>
          <a:prstGeom prst="rect">
            <a:avLst/>
          </a:prstGeom>
          <a:solidFill>
            <a:srgbClr val="FFFFAF">
              <a:alpha val="49803"/>
            </a:srgbClr>
          </a:solidFill>
          <a:ln w="9525">
            <a:solidFill>
              <a:schemeClr val="tx1"/>
            </a:solidFill>
            <a:miter lim="800000"/>
            <a:headEnd/>
            <a:tailEnd/>
          </a:ln>
        </p:spPr>
        <p:txBody>
          <a:bodyPr/>
          <a:lstStyle/>
          <a:p>
            <a:r>
              <a:rPr lang="ja-JP" altLang="en-US" dirty="0" smtClean="0">
                <a:solidFill>
                  <a:prstClr val="black"/>
                </a:solidFill>
              </a:rPr>
              <a:t>　　現行の算定要件は「神経内科又は脳神経外科の経験を５年以上有する」こととなっているが、夜間休日に当該医療機関の外にいる医師が迅速に診療上の判断ができる場合には、経験年数を一定程度緩和する</a:t>
            </a:r>
            <a:endParaRPr lang="en-US" altLang="ja-JP" sz="1600" dirty="0">
              <a:solidFill>
                <a:prstClr val="black"/>
              </a:solidFill>
            </a:endParaRPr>
          </a:p>
          <a:p>
            <a:pPr>
              <a:lnSpc>
                <a:spcPts val="1600"/>
              </a:lnSpc>
              <a:spcBef>
                <a:spcPts val="600"/>
              </a:spcBef>
            </a:pPr>
            <a:r>
              <a:rPr lang="en-US" altLang="ja-JP" sz="1600" dirty="0" smtClean="0">
                <a:solidFill>
                  <a:prstClr val="black"/>
                </a:solidFill>
              </a:rPr>
              <a:t>【</a:t>
            </a:r>
            <a:r>
              <a:rPr lang="ja-JP" altLang="en-US" sz="1600" dirty="0" smtClean="0">
                <a:solidFill>
                  <a:prstClr val="black"/>
                </a:solidFill>
              </a:rPr>
              <a:t>脳卒中ケアユニット入院医療管理料</a:t>
            </a:r>
            <a:r>
              <a:rPr lang="en-US" altLang="ja-JP" sz="1600" dirty="0" smtClean="0">
                <a:solidFill>
                  <a:prstClr val="black"/>
                </a:solidFill>
              </a:rPr>
              <a:t>】</a:t>
            </a:r>
          </a:p>
          <a:p>
            <a:pPr>
              <a:lnSpc>
                <a:spcPts val="1600"/>
              </a:lnSpc>
            </a:pPr>
            <a:r>
              <a:rPr lang="en-US" altLang="ja-JP" sz="1600" dirty="0" smtClean="0">
                <a:solidFill>
                  <a:prstClr val="black"/>
                </a:solidFill>
              </a:rPr>
              <a:t>[</a:t>
            </a:r>
            <a:r>
              <a:rPr lang="ja-JP" altLang="en-US" sz="1600" dirty="0" smtClean="0">
                <a:solidFill>
                  <a:prstClr val="black"/>
                </a:solidFill>
              </a:rPr>
              <a:t>施設基準</a:t>
            </a:r>
            <a:r>
              <a:rPr lang="en-US" altLang="ja-JP" sz="1600" dirty="0" smtClean="0">
                <a:solidFill>
                  <a:prstClr val="black"/>
                </a:solidFill>
              </a:rPr>
              <a:t>]</a:t>
            </a:r>
          </a:p>
          <a:p>
            <a:pPr>
              <a:lnSpc>
                <a:spcPts val="1600"/>
              </a:lnSpc>
            </a:pPr>
            <a:r>
              <a:rPr lang="ja-JP" altLang="en-US" sz="1600" dirty="0">
                <a:solidFill>
                  <a:prstClr val="black"/>
                </a:solidFill>
              </a:rPr>
              <a:t>　</a:t>
            </a:r>
            <a:r>
              <a:rPr lang="ja-JP" altLang="en-US" sz="1600" dirty="0" smtClean="0">
                <a:solidFill>
                  <a:prstClr val="black"/>
                </a:solidFill>
              </a:rPr>
              <a:t>当該保険医療機関内に、神経内科又は脳神経外科の経験を５年以上有する専任の医師が常時１名以上いる。</a:t>
            </a:r>
            <a:r>
              <a:rPr lang="ja-JP" altLang="en-US" sz="1600" u="sng" dirty="0" smtClean="0">
                <a:solidFill>
                  <a:prstClr val="black"/>
                </a:solidFill>
              </a:rPr>
              <a:t>ただし、夜間又は休日であって、神経内科又は脳神経外科の経験を５年以上有する担当の医師が院外にいる場合に常時連絡が可能であり、頭部の精細な画像や検査結果を含め診療上必要な情報を直ちに送受信できる体制を用いて、当該医師が迅速に判断を行い、必要な場合には当該医療機関に赴くことが可能な体制が確保されている時間に限り、当該保険医療機関内に、神経内科又は脳神経外科の経験を３年以上有する専任の医師が常時１名以上いればよい。</a:t>
            </a:r>
            <a:endParaRPr lang="en-US" altLang="ja-JP" sz="1600" u="sng" dirty="0" smtClean="0">
              <a:solidFill>
                <a:prstClr val="black"/>
              </a:solidFill>
            </a:endParaRPr>
          </a:p>
          <a:p>
            <a:pPr>
              <a:lnSpc>
                <a:spcPts val="1600"/>
              </a:lnSpc>
            </a:pPr>
            <a:r>
              <a:rPr lang="ja-JP" altLang="en-US" sz="1600" u="sng" dirty="0">
                <a:solidFill>
                  <a:prstClr val="black"/>
                </a:solidFill>
              </a:rPr>
              <a:t>　</a:t>
            </a:r>
            <a:r>
              <a:rPr lang="ja-JP" altLang="en-US" sz="1600" u="sng" dirty="0" smtClean="0">
                <a:solidFill>
                  <a:prstClr val="black"/>
                </a:solidFill>
              </a:rPr>
              <a:t>なお、患者の個人情報を含む医療情報の送受信に当たっては安全管理を確実に行った上で実施する必要がある。</a:t>
            </a:r>
            <a:endParaRPr lang="en-US" altLang="ja-JP" sz="16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9" name="Rectangle 36"/>
          <p:cNvSpPr>
            <a:spLocks noChangeArrowheads="1"/>
          </p:cNvSpPr>
          <p:nvPr/>
        </p:nvSpPr>
        <p:spPr bwMode="auto">
          <a:xfrm>
            <a:off x="190722" y="681864"/>
            <a:ext cx="5914408"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（７）画像診断管理加算の夜間等における負担軽減</a:t>
            </a:r>
            <a:endParaRPr lang="en-US" altLang="ja-JP" sz="2000" dirty="0" smtClean="0">
              <a:solidFill>
                <a:prstClr val="black"/>
              </a:solidFill>
            </a:endParaRPr>
          </a:p>
        </p:txBody>
      </p:sp>
      <p:sp>
        <p:nvSpPr>
          <p:cNvPr id="15" name="Rectangle 37"/>
          <p:cNvSpPr>
            <a:spLocks noChangeArrowheads="1"/>
          </p:cNvSpPr>
          <p:nvPr/>
        </p:nvSpPr>
        <p:spPr bwMode="auto">
          <a:xfrm>
            <a:off x="185492" y="1064082"/>
            <a:ext cx="9545363" cy="2282078"/>
          </a:xfrm>
          <a:prstGeom prst="rect">
            <a:avLst/>
          </a:prstGeom>
          <a:solidFill>
            <a:srgbClr val="FFFFAF">
              <a:alpha val="49803"/>
            </a:srgbClr>
          </a:solidFill>
          <a:ln w="9525">
            <a:solidFill>
              <a:schemeClr val="tx1"/>
            </a:solidFill>
            <a:miter lim="800000"/>
            <a:headEnd/>
            <a:tailEnd/>
          </a:ln>
        </p:spPr>
        <p:txBody>
          <a:bodyPr/>
          <a:lstStyle/>
          <a:p>
            <a:r>
              <a:rPr lang="ja-JP" altLang="en-US" dirty="0" smtClean="0">
                <a:solidFill>
                  <a:prstClr val="black"/>
                </a:solidFill>
              </a:rPr>
              <a:t>　　</a:t>
            </a:r>
            <a:r>
              <a:rPr lang="ja-JP" altLang="en-US" dirty="0">
                <a:solidFill>
                  <a:prstClr val="black"/>
                </a:solidFill>
              </a:rPr>
              <a:t>画像診断管理</a:t>
            </a:r>
            <a:r>
              <a:rPr lang="ja-JP" altLang="en-US" dirty="0" smtClean="0">
                <a:solidFill>
                  <a:prstClr val="black"/>
                </a:solidFill>
              </a:rPr>
              <a:t>加算の算定に当たっては、現行、常勤の医師が医療機関において読影する等の要件があるが、当該医療機関の常勤の医師が夜間休日に</a:t>
            </a:r>
            <a:r>
              <a:rPr lang="en-US" altLang="ja-JP" dirty="0" smtClean="0">
                <a:solidFill>
                  <a:prstClr val="black"/>
                </a:solidFill>
              </a:rPr>
              <a:t>ICT</a:t>
            </a:r>
            <a:r>
              <a:rPr lang="ja-JP" altLang="en-US" dirty="0" smtClean="0">
                <a:solidFill>
                  <a:prstClr val="black"/>
                </a:solidFill>
              </a:rPr>
              <a:t>を活用して自宅等で読影した場合も、院内での読影に準じて扱う</a:t>
            </a:r>
            <a:endParaRPr lang="en-US" altLang="ja-JP" sz="1600" dirty="0">
              <a:solidFill>
                <a:prstClr val="black"/>
              </a:solidFill>
            </a:endParaRPr>
          </a:p>
          <a:p>
            <a:pPr>
              <a:lnSpc>
                <a:spcPts val="1600"/>
              </a:lnSpc>
              <a:spcBef>
                <a:spcPts val="600"/>
              </a:spcBef>
            </a:pPr>
            <a:r>
              <a:rPr lang="en-US" altLang="ja-JP" sz="1600" dirty="0" smtClean="0">
                <a:solidFill>
                  <a:prstClr val="black"/>
                </a:solidFill>
              </a:rPr>
              <a:t>【</a:t>
            </a:r>
            <a:r>
              <a:rPr lang="ja-JP" altLang="en-US" sz="1600" dirty="0">
                <a:solidFill>
                  <a:prstClr val="black"/>
                </a:solidFill>
              </a:rPr>
              <a:t>画像診断管理</a:t>
            </a:r>
            <a:r>
              <a:rPr lang="ja-JP" altLang="en-US" sz="1600" dirty="0" smtClean="0">
                <a:solidFill>
                  <a:prstClr val="black"/>
                </a:solidFill>
              </a:rPr>
              <a:t>加算１、加算２及び遠隔画像診断を行った場合の画像診断管理加算</a:t>
            </a:r>
            <a:r>
              <a:rPr lang="en-US" altLang="ja-JP" sz="1600" dirty="0" smtClean="0">
                <a:solidFill>
                  <a:prstClr val="black"/>
                </a:solidFill>
              </a:rPr>
              <a:t>】</a:t>
            </a:r>
          </a:p>
          <a:p>
            <a:pPr>
              <a:lnSpc>
                <a:spcPts val="1600"/>
              </a:lnSpc>
            </a:pPr>
            <a:r>
              <a:rPr lang="en-US" altLang="ja-JP" sz="1600" dirty="0" smtClean="0">
                <a:solidFill>
                  <a:prstClr val="black"/>
                </a:solidFill>
              </a:rPr>
              <a:t>[</a:t>
            </a:r>
            <a:r>
              <a:rPr lang="ja-JP" altLang="en-US" sz="1600" dirty="0" smtClean="0">
                <a:solidFill>
                  <a:prstClr val="black"/>
                </a:solidFill>
              </a:rPr>
              <a:t>施設基準等</a:t>
            </a:r>
            <a:r>
              <a:rPr lang="en-US" altLang="ja-JP" sz="1600" dirty="0" smtClean="0">
                <a:solidFill>
                  <a:prstClr val="black"/>
                </a:solidFill>
              </a:rPr>
              <a:t>]</a:t>
            </a:r>
          </a:p>
          <a:p>
            <a:pPr>
              <a:lnSpc>
                <a:spcPts val="1600"/>
              </a:lnSpc>
            </a:pPr>
            <a:r>
              <a:rPr lang="ja-JP" altLang="en-US" sz="1600" dirty="0">
                <a:solidFill>
                  <a:prstClr val="black"/>
                </a:solidFill>
              </a:rPr>
              <a:t>　</a:t>
            </a:r>
            <a:r>
              <a:rPr lang="ja-JP" altLang="en-US" sz="1600" u="sng" dirty="0" smtClean="0">
                <a:solidFill>
                  <a:prstClr val="black"/>
                </a:solidFill>
              </a:rPr>
              <a:t>夜間又は休日に撮影された画像について、自宅等当該保険医療機関以外の場所で、画像の読影及び送受信を行うにつき十分な装置・機器を用いた上で、読影した場合も対象となる。</a:t>
            </a:r>
            <a:endParaRPr lang="en-US" altLang="ja-JP" sz="1600" u="sng" dirty="0" smtClean="0">
              <a:solidFill>
                <a:prstClr val="black"/>
              </a:solidFill>
            </a:endParaRPr>
          </a:p>
          <a:p>
            <a:pPr>
              <a:lnSpc>
                <a:spcPts val="1600"/>
              </a:lnSpc>
            </a:pPr>
            <a:r>
              <a:rPr lang="ja-JP" altLang="en-US" sz="1600" u="sng" dirty="0">
                <a:solidFill>
                  <a:prstClr val="black"/>
                </a:solidFill>
              </a:rPr>
              <a:t>　</a:t>
            </a:r>
            <a:r>
              <a:rPr lang="ja-JP" altLang="en-US" sz="1600" u="sng" dirty="0" smtClean="0">
                <a:solidFill>
                  <a:prstClr val="black"/>
                </a:solidFill>
              </a:rPr>
              <a:t>なお、患者の個人情報を含む医療情報の送受信に当たっては安全管理を確実に行った</a:t>
            </a:r>
            <a:r>
              <a:rPr lang="ja-JP" altLang="en-US" sz="1600" u="sng" dirty="0">
                <a:solidFill>
                  <a:prstClr val="black"/>
                </a:solidFill>
              </a:rPr>
              <a:t>上</a:t>
            </a:r>
            <a:r>
              <a:rPr lang="ja-JP" altLang="en-US" sz="1600" u="sng" dirty="0" smtClean="0">
                <a:solidFill>
                  <a:prstClr val="black"/>
                </a:solidFill>
              </a:rPr>
              <a:t>で</a:t>
            </a:r>
            <a:r>
              <a:rPr lang="ja-JP" altLang="en-US" sz="1600" u="sng" dirty="0">
                <a:solidFill>
                  <a:prstClr val="black"/>
                </a:solidFill>
              </a:rPr>
              <a:t>実施</a:t>
            </a:r>
            <a:r>
              <a:rPr lang="ja-JP" altLang="en-US" sz="1600" u="sng" dirty="0" smtClean="0">
                <a:solidFill>
                  <a:prstClr val="black"/>
                </a:solidFill>
              </a:rPr>
              <a:t>する</a:t>
            </a:r>
            <a:r>
              <a:rPr lang="ja-JP" altLang="en-US" sz="1600" u="sng" dirty="0">
                <a:solidFill>
                  <a:prstClr val="black"/>
                </a:solidFill>
              </a:rPr>
              <a:t>必要が</a:t>
            </a:r>
            <a:r>
              <a:rPr lang="ja-JP" altLang="en-US" sz="1600" u="sng" dirty="0" smtClean="0">
                <a:solidFill>
                  <a:prstClr val="black"/>
                </a:solidFill>
              </a:rPr>
              <a:t>ある。</a:t>
            </a:r>
            <a:endParaRPr lang="en-US" altLang="ja-JP" sz="1600" dirty="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2400" dirty="0" smtClean="0">
              <a:solidFill>
                <a:prstClr val="black"/>
              </a:solidFill>
            </a:endParaRPr>
          </a:p>
          <a:p>
            <a:pPr>
              <a:spcBef>
                <a:spcPct val="20000"/>
              </a:spcBef>
              <a:defRPr/>
            </a:pPr>
            <a:endParaRPr lang="en-US" altLang="ja-JP" sz="1600" dirty="0" smtClean="0">
              <a:solidFill>
                <a:prstClr val="black"/>
              </a:solidFill>
            </a:endParaRPr>
          </a:p>
        </p:txBody>
      </p:sp>
      <p:sp>
        <p:nvSpPr>
          <p:cNvPr id="8" name="Rectangle 36"/>
          <p:cNvSpPr>
            <a:spLocks noChangeArrowheads="1"/>
          </p:cNvSpPr>
          <p:nvPr/>
        </p:nvSpPr>
        <p:spPr bwMode="auto">
          <a:xfrm>
            <a:off x="185488" y="3502995"/>
            <a:ext cx="7704856" cy="38221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（８）脳卒中ケアユニット</a:t>
            </a:r>
            <a:r>
              <a:rPr lang="ja-JP" altLang="en-US" sz="2000" dirty="0">
                <a:solidFill>
                  <a:prstClr val="black"/>
                </a:solidFill>
              </a:rPr>
              <a:t>入院</a:t>
            </a:r>
            <a:r>
              <a:rPr lang="ja-JP" altLang="en-US" sz="2000" dirty="0" smtClean="0">
                <a:solidFill>
                  <a:prstClr val="black"/>
                </a:solidFill>
              </a:rPr>
              <a:t>医療管理料の医師配置要件の見直し</a:t>
            </a:r>
            <a:endParaRPr lang="en-US" altLang="ja-JP" sz="2000" dirty="0" smtClean="0">
              <a:solidFill>
                <a:prstClr val="black"/>
              </a:solidFill>
            </a:endParaRPr>
          </a:p>
        </p:txBody>
      </p:sp>
      <p:sp>
        <p:nvSpPr>
          <p:cNvPr id="1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196</a:t>
            </a:fld>
            <a:endParaRPr lang="ja-JP" altLang="en-US" dirty="0">
              <a:solidFill>
                <a:prstClr val="black"/>
              </a:solidFill>
            </a:endParaRPr>
          </a:p>
        </p:txBody>
      </p:sp>
      <p:sp>
        <p:nvSpPr>
          <p:cNvPr id="13" name="テキスト ボックス 12"/>
          <p:cNvSpPr txBox="1"/>
          <p:nvPr/>
        </p:nvSpPr>
        <p:spPr>
          <a:xfrm>
            <a:off x="6105130" y="732513"/>
            <a:ext cx="288031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366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p374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826</a:t>
            </a:r>
            <a:endParaRPr lang="ja-JP" altLang="en-US" sz="1100" dirty="0">
              <a:solidFill>
                <a:srgbClr val="002060"/>
              </a:solidFill>
              <a:latin typeface="ＭＳ Ｐゴシック" panose="020B0600070205080204" pitchFamily="50" charset="-128"/>
            </a:endParaRPr>
          </a:p>
        </p:txBody>
      </p:sp>
      <p:sp>
        <p:nvSpPr>
          <p:cNvPr id="16" name="テキスト ボックス 15"/>
          <p:cNvSpPr txBox="1"/>
          <p:nvPr/>
        </p:nvSpPr>
        <p:spPr>
          <a:xfrm>
            <a:off x="7401272" y="3501008"/>
            <a:ext cx="24824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121</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p138</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654</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734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014309230"/>
      </p:ext>
    </p:extLst>
  </p:cSld>
  <p:clrMapOvr>
    <a:masterClrMapping/>
  </p:clrMapOvr>
  <p:timing>
    <p:tnLst>
      <p:par>
        <p:cT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052736"/>
            <a:ext cx="9689654" cy="5684777"/>
          </a:xfrm>
          <a:prstGeom prst="rect">
            <a:avLst/>
          </a:prstGeom>
          <a:solidFill>
            <a:srgbClr val="FFFFAF">
              <a:alpha val="49804"/>
            </a:srgbClr>
          </a:solidFill>
          <a:ln w="9525">
            <a:solidFill>
              <a:schemeClr val="tx1"/>
            </a:solidFill>
            <a:miter lim="800000"/>
            <a:headEnd/>
            <a:tailEnd/>
          </a:ln>
        </p:spPr>
        <p:txBody>
          <a:bodyPr/>
          <a:lstStyle/>
          <a:p>
            <a:pPr marL="180975" indent="-180975">
              <a:buFont typeface="Wingdings" pitchFamily="2" charset="2"/>
              <a:buChar char="Ø"/>
              <a:defRPr/>
            </a:pPr>
            <a:r>
              <a:rPr lang="ja-JP" altLang="en-US" sz="1600" dirty="0" smtClean="0">
                <a:solidFill>
                  <a:prstClr val="black"/>
                </a:solidFill>
                <a:latin typeface="ＭＳ Ｐゴシック" panose="020B0600070205080204" pitchFamily="50" charset="-128"/>
              </a:rPr>
              <a:t>  外来・入院・在宅患者訪問栄養食事指導の対象に、がん、摂食・嚥下機能低下、低栄養の患者に対する治療  食を含める</a:t>
            </a: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r>
              <a:rPr lang="ja-JP" altLang="en-US" sz="1600" dirty="0" smtClean="0">
                <a:solidFill>
                  <a:prstClr val="black"/>
                </a:solidFill>
                <a:latin typeface="ＭＳ Ｐゴシック" panose="020B0600070205080204" pitchFamily="50" charset="-128"/>
              </a:rPr>
              <a:t>  指導</a:t>
            </a:r>
            <a:r>
              <a:rPr lang="ja-JP" altLang="en-US" sz="1600" dirty="0">
                <a:solidFill>
                  <a:prstClr val="black"/>
                </a:solidFill>
                <a:latin typeface="ＭＳ Ｐゴシック" panose="020B0600070205080204" pitchFamily="50" charset="-128"/>
              </a:rPr>
              <a:t>には長時間を要することが多く、より充実した指導を適切に評価する観点から、外来・入院栄養食事指導料について、指導時間の要件及び点数の見直しを</a:t>
            </a:r>
            <a:r>
              <a:rPr lang="ja-JP" altLang="en-US" sz="1600" dirty="0" smtClean="0">
                <a:solidFill>
                  <a:prstClr val="black"/>
                </a:solidFill>
                <a:latin typeface="ＭＳ Ｐゴシック" panose="020B0600070205080204" pitchFamily="50" charset="-128"/>
              </a:rPr>
              <a:t>行う</a:t>
            </a: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r>
              <a:rPr lang="ja-JP" altLang="en-US" sz="1600" dirty="0" smtClean="0">
                <a:solidFill>
                  <a:prstClr val="black"/>
                </a:solidFill>
                <a:latin typeface="ＭＳ Ｐゴシック" panose="020B0600070205080204" pitchFamily="50" charset="-128"/>
              </a:rPr>
              <a:t>  在宅</a:t>
            </a:r>
            <a:r>
              <a:rPr lang="ja-JP" altLang="en-US" sz="1600" dirty="0">
                <a:solidFill>
                  <a:prstClr val="black"/>
                </a:solidFill>
                <a:latin typeface="ＭＳ Ｐゴシック" panose="020B0600070205080204" pitchFamily="50" charset="-128"/>
              </a:rPr>
              <a:t>で患者の実状に応じた有効な指導が可能となるよう、指導方法に係る要件を緩和</a:t>
            </a:r>
            <a:r>
              <a:rPr lang="ja-JP" altLang="en-US" sz="1600" dirty="0" smtClean="0">
                <a:solidFill>
                  <a:prstClr val="black"/>
                </a:solidFill>
                <a:latin typeface="ＭＳ Ｐゴシック" panose="020B0600070205080204" pitchFamily="50" charset="-128"/>
              </a:rPr>
              <a:t>する</a:t>
            </a: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p:txBody>
      </p:sp>
      <p:sp>
        <p:nvSpPr>
          <p:cNvPr id="2052" name="Rectangle 36"/>
          <p:cNvSpPr>
            <a:spLocks noChangeArrowheads="1"/>
          </p:cNvSpPr>
          <p:nvPr/>
        </p:nvSpPr>
        <p:spPr bwMode="auto">
          <a:xfrm>
            <a:off x="117942" y="671800"/>
            <a:ext cx="6768634"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（１）栄養</a:t>
            </a:r>
            <a:r>
              <a:rPr lang="ja-JP" altLang="en-US" sz="2400" dirty="0">
                <a:solidFill>
                  <a:prstClr val="black"/>
                </a:solidFill>
              </a:rPr>
              <a:t>食事指導の対象及び指導内容の拡充</a:t>
            </a:r>
          </a:p>
        </p:txBody>
      </p:sp>
      <p:sp>
        <p:nvSpPr>
          <p:cNvPr id="13" name="正方形/長方形 12"/>
          <p:cNvSpPr/>
          <p:nvPr/>
        </p:nvSpPr>
        <p:spPr>
          <a:xfrm>
            <a:off x="5277576" y="4430244"/>
            <a:ext cx="4382896" cy="415498"/>
          </a:xfrm>
          <a:prstGeom prst="rect">
            <a:avLst/>
          </a:prstGeom>
        </p:spPr>
        <p:txBody>
          <a:bodyPr wrap="square">
            <a:spAutoFit/>
          </a:bodyPr>
          <a:lstStyle/>
          <a:p>
            <a:pPr marL="93663" indent="-93663" algn="just"/>
            <a:r>
              <a:rPr lang="en-US" altLang="ja-JP" sz="1050" dirty="0" smtClean="0">
                <a:solidFill>
                  <a:prstClr val="black"/>
                </a:solidFill>
                <a:latin typeface="ＭＳ Ｐゴシック"/>
              </a:rPr>
              <a:t>※</a:t>
            </a:r>
            <a:r>
              <a:rPr lang="ja-JP" altLang="en-US" sz="1050" dirty="0" smtClean="0">
                <a:solidFill>
                  <a:prstClr val="black"/>
                </a:solidFill>
                <a:latin typeface="ＭＳ Ｐゴシック"/>
              </a:rPr>
              <a:t>２　</a:t>
            </a:r>
            <a:r>
              <a:rPr lang="ja-JP" altLang="en-US" sz="1050" u="sng" dirty="0" smtClean="0">
                <a:solidFill>
                  <a:prstClr val="black"/>
                </a:solidFill>
                <a:latin typeface="ＭＳ Ｐゴシック"/>
              </a:rPr>
              <a:t>入院栄養食事指導料２のイは</a:t>
            </a:r>
            <a:r>
              <a:rPr lang="en-US" altLang="ja-JP" sz="1050" u="sng" dirty="0" smtClean="0">
                <a:solidFill>
                  <a:prstClr val="black"/>
                </a:solidFill>
                <a:latin typeface="ＭＳ Ｐゴシック"/>
              </a:rPr>
              <a:t>250</a:t>
            </a:r>
            <a:r>
              <a:rPr lang="ja-JP" altLang="en-US" sz="1050" u="sng" dirty="0" smtClean="0">
                <a:solidFill>
                  <a:prstClr val="black"/>
                </a:solidFill>
                <a:latin typeface="ＭＳ Ｐゴシック"/>
              </a:rPr>
              <a:t>点、ロは</a:t>
            </a:r>
            <a:r>
              <a:rPr lang="en-US" altLang="ja-JP" sz="1050" u="sng" dirty="0" smtClean="0">
                <a:solidFill>
                  <a:prstClr val="black"/>
                </a:solidFill>
                <a:latin typeface="ＭＳ Ｐゴシック"/>
              </a:rPr>
              <a:t>190</a:t>
            </a:r>
            <a:r>
              <a:rPr lang="ja-JP" altLang="en-US" sz="1050" u="sng" dirty="0" smtClean="0">
                <a:solidFill>
                  <a:prstClr val="black"/>
                </a:solidFill>
                <a:latin typeface="ＭＳ Ｐゴシック"/>
              </a:rPr>
              <a:t>点とする。</a:t>
            </a:r>
            <a:endParaRPr lang="en-US" altLang="ja-JP" sz="1050" u="sng" dirty="0" smtClean="0">
              <a:solidFill>
                <a:prstClr val="black"/>
              </a:solidFill>
              <a:latin typeface="ＭＳ Ｐゴシック"/>
            </a:endParaRPr>
          </a:p>
          <a:p>
            <a:pPr marL="93663" indent="-93663" algn="just"/>
            <a:r>
              <a:rPr lang="en-US" altLang="ja-JP" sz="1050" dirty="0" smtClean="0">
                <a:solidFill>
                  <a:prstClr val="black"/>
                </a:solidFill>
                <a:latin typeface="ＭＳ Ｐゴシック"/>
              </a:rPr>
              <a:t>※</a:t>
            </a:r>
            <a:r>
              <a:rPr lang="ja-JP" altLang="en-US" sz="1050" dirty="0" smtClean="0">
                <a:solidFill>
                  <a:prstClr val="black"/>
                </a:solidFill>
                <a:latin typeface="ＭＳ Ｐゴシック"/>
              </a:rPr>
              <a:t>３　入院栄養食事指導料については「２回目」</a:t>
            </a:r>
            <a:endParaRPr lang="ja-JP" altLang="en-US" sz="1050" dirty="0">
              <a:solidFill>
                <a:prstClr val="black"/>
              </a:solidFill>
              <a:latin typeface="ＭＳ Ｐゴシック"/>
            </a:endParaRPr>
          </a:p>
        </p:txBody>
      </p:sp>
      <p:graphicFrame>
        <p:nvGraphicFramePr>
          <p:cNvPr id="27" name="表 26"/>
          <p:cNvGraphicFramePr>
            <a:graphicFrameLocks noGrp="1"/>
          </p:cNvGraphicFramePr>
          <p:nvPr>
            <p:extLst/>
          </p:nvPr>
        </p:nvGraphicFramePr>
        <p:xfrm>
          <a:off x="319124" y="3600029"/>
          <a:ext cx="4296226" cy="839314"/>
        </p:xfrm>
        <a:graphic>
          <a:graphicData uri="http://schemas.openxmlformats.org/drawingml/2006/table">
            <a:tbl>
              <a:tblPr firstRow="1" bandRow="1">
                <a:tableStyleId>{FABFCF23-3B69-468F-B69F-88F6DE6A72F2}</a:tableStyleId>
              </a:tblPr>
              <a:tblGrid>
                <a:gridCol w="4296226"/>
              </a:tblGrid>
              <a:tr h="243840">
                <a:tc>
                  <a:txBody>
                    <a:bodyPr/>
                    <a:lstStyle/>
                    <a:p>
                      <a:pPr algn="l"/>
                      <a:r>
                        <a:rPr kumimoji="1" lang="en-US" altLang="ja-JP" sz="1200" u="none" dirty="0" smtClean="0"/>
                        <a:t>【</a:t>
                      </a:r>
                      <a:r>
                        <a:rPr kumimoji="1" lang="ja-JP" altLang="en-US" sz="1200" u="none" dirty="0" smtClean="0"/>
                        <a:t>外来・入院栄養食事指導料</a:t>
                      </a:r>
                      <a:r>
                        <a:rPr kumimoji="1" lang="en-US" altLang="ja-JP" sz="1200" u="none" baseline="30000" dirty="0" smtClean="0"/>
                        <a:t>※</a:t>
                      </a:r>
                      <a:r>
                        <a:rPr kumimoji="1" lang="ja-JP" altLang="en-US" sz="1200" u="none" baseline="30000" dirty="0" smtClean="0"/>
                        <a:t>１</a:t>
                      </a:r>
                      <a:r>
                        <a:rPr kumimoji="1" lang="en-US" altLang="ja-JP" sz="1200" u="none" dirty="0" smtClean="0"/>
                        <a:t>】</a:t>
                      </a:r>
                      <a:endParaRPr kumimoji="1" lang="ja-JP" altLang="en-US" sz="1200" u="none" dirty="0" smtClean="0">
                        <a:latin typeface="+mn-ea"/>
                        <a:ea typeface="+mn-ea"/>
                      </a:endParaRPr>
                    </a:p>
                  </a:txBody>
                  <a:tcPr marL="99060" marR="99060" anchor="ctr"/>
                </a:tc>
              </a:tr>
              <a:tr h="564994">
                <a:tc>
                  <a:txBody>
                    <a:bodyPr/>
                    <a:lstStyle/>
                    <a:p>
                      <a:pPr algn="l"/>
                      <a:r>
                        <a:rPr kumimoji="1" lang="ja-JP" altLang="en-US" sz="1200" u="none" dirty="0" smtClean="0"/>
                        <a:t>　　（概ね１５分以上）　　　　　　　　　　　　　　　　　　　　　　１３０点</a:t>
                      </a:r>
                      <a:r>
                        <a:rPr kumimoji="1" lang="ja-JP" altLang="en-US" sz="1200" u="none" baseline="30000" dirty="0" smtClean="0"/>
                        <a:t>　</a:t>
                      </a:r>
                      <a:r>
                        <a:rPr kumimoji="1" lang="ja-JP" altLang="en-US" sz="1200" u="none" dirty="0" smtClean="0"/>
                        <a:t>　　　　　　　</a:t>
                      </a:r>
                      <a:endParaRPr kumimoji="1" lang="ja-JP" altLang="en-US" sz="1200" u="none" dirty="0" smtClean="0">
                        <a:latin typeface="+mn-ea"/>
                        <a:ea typeface="+mn-ea"/>
                      </a:endParaRPr>
                    </a:p>
                  </a:txBody>
                  <a:tcPr marL="99060" marR="99060"/>
                </a:tc>
              </a:tr>
            </a:tbl>
          </a:graphicData>
        </a:graphic>
      </p:graphicFrame>
      <p:graphicFrame>
        <p:nvGraphicFramePr>
          <p:cNvPr id="28" name="表 27"/>
          <p:cNvGraphicFramePr>
            <a:graphicFrameLocks noGrp="1"/>
          </p:cNvGraphicFramePr>
          <p:nvPr>
            <p:extLst/>
          </p:nvPr>
        </p:nvGraphicFramePr>
        <p:xfrm>
          <a:off x="5358423" y="3597451"/>
          <a:ext cx="4295376" cy="822960"/>
        </p:xfrm>
        <a:graphic>
          <a:graphicData uri="http://schemas.openxmlformats.org/drawingml/2006/table">
            <a:tbl>
              <a:tblPr firstRow="1" bandRow="1">
                <a:tableStyleId>{9DCAF9ED-07DC-4A11-8D7F-57B35C25682E}</a:tableStyleId>
              </a:tblPr>
              <a:tblGrid>
                <a:gridCol w="4295376"/>
              </a:tblGrid>
              <a:tr h="147141">
                <a:tc>
                  <a:txBody>
                    <a:bodyPr/>
                    <a:lstStyle/>
                    <a:p>
                      <a:pPr algn="l"/>
                      <a:r>
                        <a:rPr kumimoji="1" lang="en-US" altLang="ja-JP" sz="1200" dirty="0" smtClean="0"/>
                        <a:t>【</a:t>
                      </a:r>
                      <a:r>
                        <a:rPr kumimoji="1" lang="ja-JP" altLang="en-US" sz="1200" dirty="0" smtClean="0"/>
                        <a:t>外来・入院栄養食事指導料</a:t>
                      </a:r>
                      <a:r>
                        <a:rPr kumimoji="1" lang="en-US" altLang="ja-JP" sz="1200" baseline="30000" dirty="0" smtClean="0"/>
                        <a:t>※</a:t>
                      </a:r>
                      <a:r>
                        <a:rPr kumimoji="1" lang="ja-JP" altLang="en-US" sz="1200" baseline="30000" dirty="0" smtClean="0"/>
                        <a:t>２</a:t>
                      </a:r>
                      <a:r>
                        <a:rPr kumimoji="1" lang="en-US" altLang="ja-JP" sz="1200" baseline="0" dirty="0" smtClean="0"/>
                        <a:t>】</a:t>
                      </a:r>
                      <a:endParaRPr kumimoji="1" lang="en-US" altLang="ja-JP" sz="1200" baseline="0" dirty="0" smtClean="0">
                        <a:latin typeface="+mn-ea"/>
                        <a:ea typeface="+mn-ea"/>
                      </a:endParaRPr>
                    </a:p>
                  </a:txBody>
                  <a:tcPr marL="99060" marR="99060" anchor="ctr"/>
                </a:tc>
              </a:tr>
              <a:tr h="0">
                <a:tc>
                  <a:txBody>
                    <a:bodyPr/>
                    <a:lstStyle/>
                    <a:p>
                      <a:pPr algn="l" defTabSz="896938"/>
                      <a:r>
                        <a:rPr kumimoji="1" lang="ja-JP" altLang="en-US" sz="1200" baseline="0" dirty="0" smtClean="0"/>
                        <a:t>　（新）　</a:t>
                      </a:r>
                      <a:r>
                        <a:rPr kumimoji="1" lang="ja-JP" altLang="en-US" sz="1200" u="sng" baseline="0" dirty="0" smtClean="0"/>
                        <a:t>イ　</a:t>
                      </a:r>
                      <a:r>
                        <a:rPr kumimoji="1" lang="ja-JP" altLang="en-US" sz="1200" u="sng" dirty="0" smtClean="0"/>
                        <a:t>　初回　（概ね３０分以上）　　　　　　　　　　　　２６０点</a:t>
                      </a:r>
                      <a:endParaRPr kumimoji="1" lang="zh-CN" altLang="en-US" sz="1200" b="1" u="sng" dirty="0" smtClean="0">
                        <a:solidFill>
                          <a:srgbClr val="0070C0"/>
                        </a:solidFill>
                        <a:latin typeface="+mn-ea"/>
                        <a:ea typeface="+mn-ea"/>
                      </a:endParaRPr>
                    </a:p>
                  </a:txBody>
                  <a:tcPr marL="99060" marR="99060" anchor="ctr"/>
                </a:tc>
              </a:tr>
              <a:tr h="0">
                <a:tc>
                  <a:txBody>
                    <a:bodyPr/>
                    <a:lstStyle/>
                    <a:p>
                      <a:pPr marL="0" marR="0" indent="0" algn="l" defTabSz="914400" rtl="0" eaLnBrk="1" fontAlgn="auto" latinLnBrk="0" hangingPunct="1">
                        <a:lnSpc>
                          <a:spcPct val="100000"/>
                        </a:lnSpc>
                        <a:spcBef>
                          <a:spcPts val="0"/>
                        </a:spcBef>
                        <a:spcAft>
                          <a:spcPts val="0"/>
                        </a:spcAft>
                        <a:buClrTx/>
                        <a:buSzTx/>
                        <a:buFontTx/>
                        <a:buNone/>
                        <a:tabLst>
                          <a:tab pos="1346200" algn="l"/>
                          <a:tab pos="3141663" algn="l"/>
                        </a:tabLst>
                        <a:defRPr/>
                      </a:pPr>
                      <a:r>
                        <a:rPr kumimoji="1" lang="ja-JP" altLang="en-US" sz="1200" baseline="0" dirty="0" smtClean="0"/>
                        <a:t>　（新）　</a:t>
                      </a:r>
                      <a:r>
                        <a:rPr kumimoji="1" lang="ja-JP" altLang="en-US" sz="1200" u="sng" baseline="0" dirty="0" smtClean="0"/>
                        <a:t>ロ　</a:t>
                      </a:r>
                      <a:r>
                        <a:rPr kumimoji="1" lang="ja-JP" altLang="en-US" sz="1200" u="sng" dirty="0" smtClean="0"/>
                        <a:t>　２回目以降</a:t>
                      </a:r>
                      <a:r>
                        <a:rPr kumimoji="1" lang="en-US" altLang="ja-JP" sz="1200" u="sng" baseline="30000" dirty="0" smtClean="0"/>
                        <a:t>※</a:t>
                      </a:r>
                      <a:r>
                        <a:rPr kumimoji="1" lang="ja-JP" altLang="en-US" sz="1200" u="sng" baseline="30000" dirty="0" smtClean="0"/>
                        <a:t>３　</a:t>
                      </a:r>
                      <a:r>
                        <a:rPr kumimoji="1" lang="ja-JP" altLang="en-US" sz="1200" u="sng" dirty="0" smtClean="0"/>
                        <a:t>（概ね２０分以上）　　　　　</a:t>
                      </a:r>
                      <a:r>
                        <a:rPr kumimoji="1" lang="ja-JP" altLang="en-US" sz="800" u="sng" dirty="0" smtClean="0"/>
                        <a:t>　　</a:t>
                      </a:r>
                      <a:r>
                        <a:rPr kumimoji="1" lang="ja-JP" altLang="en-US" sz="1200" u="sng" dirty="0" smtClean="0"/>
                        <a:t>２００点</a:t>
                      </a:r>
                      <a:endParaRPr kumimoji="1" lang="zh-CN" altLang="en-US" sz="1200" b="1" u="sng" dirty="0" smtClean="0">
                        <a:solidFill>
                          <a:srgbClr val="0070C0"/>
                        </a:solidFill>
                        <a:latin typeface="+mn-ea"/>
                        <a:ea typeface="+mn-ea"/>
                      </a:endParaRPr>
                    </a:p>
                  </a:txBody>
                  <a:tcPr marL="99060" marR="99060" anchor="ctr"/>
                </a:tc>
              </a:tr>
            </a:tbl>
          </a:graphicData>
        </a:graphic>
      </p:graphicFrame>
      <p:sp>
        <p:nvSpPr>
          <p:cNvPr id="30" name="正方形/長方形 29"/>
          <p:cNvSpPr/>
          <p:nvPr/>
        </p:nvSpPr>
        <p:spPr>
          <a:xfrm>
            <a:off x="239916" y="4430243"/>
            <a:ext cx="4636886" cy="415498"/>
          </a:xfrm>
          <a:prstGeom prst="rect">
            <a:avLst/>
          </a:prstGeom>
        </p:spPr>
        <p:txBody>
          <a:bodyPr wrap="square">
            <a:spAutoFit/>
          </a:bodyPr>
          <a:lstStyle/>
          <a:p>
            <a:pPr marL="93663" indent="-93663" algn="just"/>
            <a:r>
              <a:rPr lang="en-US" altLang="ja-JP" sz="1050" dirty="0" smtClean="0">
                <a:solidFill>
                  <a:prstClr val="black"/>
                </a:solidFill>
                <a:latin typeface="ＭＳ Ｐゴシック"/>
              </a:rPr>
              <a:t>※</a:t>
            </a:r>
            <a:r>
              <a:rPr lang="ja-JP" altLang="en-US" sz="1050" dirty="0" smtClean="0">
                <a:solidFill>
                  <a:prstClr val="black"/>
                </a:solidFill>
                <a:latin typeface="ＭＳ Ｐゴシック"/>
              </a:rPr>
              <a:t>１　入院栄養食事指導料１は</a:t>
            </a:r>
            <a:r>
              <a:rPr lang="en-US" altLang="ja-JP" sz="1050" dirty="0" smtClean="0">
                <a:solidFill>
                  <a:prstClr val="black"/>
                </a:solidFill>
                <a:latin typeface="ＭＳ Ｐゴシック"/>
              </a:rPr>
              <a:t>130</a:t>
            </a:r>
            <a:r>
              <a:rPr lang="ja-JP" altLang="en-US" sz="1050" dirty="0" smtClean="0">
                <a:solidFill>
                  <a:prstClr val="black"/>
                </a:solidFill>
                <a:latin typeface="ＭＳ Ｐゴシック"/>
              </a:rPr>
              <a:t>点、２ </a:t>
            </a:r>
            <a:r>
              <a:rPr lang="ja-JP" altLang="en-US" sz="800" dirty="0">
                <a:solidFill>
                  <a:prstClr val="black"/>
                </a:solidFill>
                <a:latin typeface="ＭＳ Ｐゴシック"/>
              </a:rPr>
              <a:t>（有床</a:t>
            </a:r>
            <a:r>
              <a:rPr lang="ja-JP" altLang="en-US" sz="800" dirty="0" smtClean="0">
                <a:solidFill>
                  <a:prstClr val="black"/>
                </a:solidFill>
                <a:latin typeface="ＭＳ Ｐゴシック"/>
              </a:rPr>
              <a:t>診において、</a:t>
            </a:r>
            <a:r>
              <a:rPr lang="ja-JP" altLang="en-US" sz="800" dirty="0">
                <a:solidFill>
                  <a:prstClr val="black"/>
                </a:solidFill>
                <a:latin typeface="ＭＳ Ｐゴシック"/>
              </a:rPr>
              <a:t>当該有床診以外の管理栄養士が指導を行う場合）</a:t>
            </a:r>
            <a:r>
              <a:rPr lang="ja-JP" altLang="en-US" sz="1050" dirty="0" smtClean="0">
                <a:solidFill>
                  <a:prstClr val="black"/>
                </a:solidFill>
                <a:latin typeface="ＭＳ Ｐゴシック"/>
              </a:rPr>
              <a:t>は１２５点</a:t>
            </a:r>
            <a:endParaRPr lang="ja-JP" altLang="en-US" sz="1050" dirty="0">
              <a:solidFill>
                <a:prstClr val="black"/>
              </a:solidFill>
              <a:latin typeface="ＭＳ Ｐゴシック"/>
            </a:endParaRPr>
          </a:p>
        </p:txBody>
      </p:sp>
      <p:graphicFrame>
        <p:nvGraphicFramePr>
          <p:cNvPr id="25" name="表 24"/>
          <p:cNvGraphicFramePr>
            <a:graphicFrameLocks noGrp="1"/>
          </p:cNvGraphicFramePr>
          <p:nvPr>
            <p:extLst/>
          </p:nvPr>
        </p:nvGraphicFramePr>
        <p:xfrm>
          <a:off x="325475" y="1631529"/>
          <a:ext cx="4296226" cy="1097280"/>
        </p:xfrm>
        <a:graphic>
          <a:graphicData uri="http://schemas.openxmlformats.org/drawingml/2006/table">
            <a:tbl>
              <a:tblPr firstRow="1" bandRow="1">
                <a:tableStyleId>{FABFCF23-3B69-468F-B69F-88F6DE6A72F2}</a:tableStyleId>
              </a:tblPr>
              <a:tblGrid>
                <a:gridCol w="4296226"/>
              </a:tblGrid>
              <a:tr h="243840">
                <a:tc>
                  <a:txBody>
                    <a:bodyPr/>
                    <a:lstStyle/>
                    <a:p>
                      <a:pPr algn="l"/>
                      <a:r>
                        <a:rPr kumimoji="1" lang="en-US" altLang="ja-JP" sz="1200" u="none" dirty="0" smtClean="0"/>
                        <a:t>【</a:t>
                      </a:r>
                      <a:r>
                        <a:rPr kumimoji="1" lang="ja-JP" altLang="en-US" sz="1200" u="none" dirty="0" smtClean="0"/>
                        <a:t>外来・入院・在宅患者訪問栄養食事指導料</a:t>
                      </a:r>
                      <a:r>
                        <a:rPr kumimoji="1" lang="en-US" altLang="ja-JP" sz="1200" u="none" dirty="0" smtClean="0"/>
                        <a:t>】</a:t>
                      </a:r>
                      <a:endParaRPr kumimoji="1" lang="ja-JP" altLang="en-US" sz="1200" u="none" dirty="0" smtClean="0">
                        <a:latin typeface="+mn-ea"/>
                        <a:ea typeface="+mn-ea"/>
                      </a:endParaRPr>
                    </a:p>
                  </a:txBody>
                  <a:tcPr marL="99060" marR="99060" anchor="ctr"/>
                </a:tc>
              </a:tr>
              <a:tr h="564994">
                <a:tc>
                  <a:txBody>
                    <a:bodyPr/>
                    <a:lstStyle/>
                    <a:p>
                      <a:pPr algn="l"/>
                      <a:r>
                        <a:rPr kumimoji="1" lang="en-US" altLang="ja-JP" sz="1200" u="none" dirty="0" smtClean="0"/>
                        <a:t>《</a:t>
                      </a:r>
                      <a:r>
                        <a:rPr kumimoji="1" lang="ja-JP" altLang="en-US" sz="1200" u="none" dirty="0" smtClean="0"/>
                        <a:t>対象者</a:t>
                      </a:r>
                      <a:r>
                        <a:rPr kumimoji="1" lang="en-US" altLang="ja-JP" sz="1200" u="none" dirty="0" smtClean="0"/>
                        <a:t>》</a:t>
                      </a:r>
                    </a:p>
                    <a:p>
                      <a:pPr algn="l"/>
                      <a:r>
                        <a:rPr kumimoji="1" lang="ja-JP" altLang="en-US" sz="1200" u="none" dirty="0" smtClean="0"/>
                        <a:t>　厚生労働大臣が定める特別食</a:t>
                      </a:r>
                      <a:r>
                        <a:rPr kumimoji="1" lang="en-US" altLang="ja-JP" sz="1200" u="none" baseline="30000" dirty="0" smtClean="0"/>
                        <a:t>※</a:t>
                      </a:r>
                      <a:r>
                        <a:rPr kumimoji="1" lang="ja-JP" altLang="en-US" sz="1200" u="none" dirty="0" smtClean="0"/>
                        <a:t>を必要とする患者</a:t>
                      </a:r>
                      <a:endParaRPr kumimoji="1" lang="en-US" altLang="ja-JP" sz="1200" u="none" dirty="0" smtClean="0"/>
                    </a:p>
                    <a:p>
                      <a:pPr algn="l"/>
                      <a:r>
                        <a:rPr kumimoji="1" lang="ja-JP" altLang="en-US" sz="1200" u="none" dirty="0" smtClean="0"/>
                        <a:t>　</a:t>
                      </a:r>
                      <a:r>
                        <a:rPr kumimoji="1" lang="ja-JP" altLang="en-US" sz="1050" u="none" dirty="0" smtClean="0"/>
                        <a:t>　　　　　　　　　　　　　　　　　　　　　　　</a:t>
                      </a:r>
                      <a:r>
                        <a:rPr kumimoji="1" lang="en-US" altLang="ja-JP" sz="1000" u="none" dirty="0" smtClean="0"/>
                        <a:t>※</a:t>
                      </a:r>
                      <a:r>
                        <a:rPr kumimoji="1" lang="ja-JP" altLang="en-US" sz="1000" u="none" dirty="0" smtClean="0"/>
                        <a:t>　腎臓食、肝臓食、糖尿食等</a:t>
                      </a:r>
                    </a:p>
                    <a:p>
                      <a:pPr algn="l"/>
                      <a:r>
                        <a:rPr kumimoji="1" lang="ja-JP" altLang="en-US" sz="1200" u="none" dirty="0" smtClean="0"/>
                        <a:t>　　</a:t>
                      </a:r>
                      <a:endParaRPr kumimoji="1" lang="ja-JP" altLang="en-US" sz="1200" u="none" dirty="0" smtClean="0">
                        <a:latin typeface="+mn-ea"/>
                        <a:ea typeface="+mn-ea"/>
                      </a:endParaRPr>
                    </a:p>
                  </a:txBody>
                  <a:tcPr marL="99060" marR="99060"/>
                </a:tc>
              </a:tr>
            </a:tbl>
          </a:graphicData>
        </a:graphic>
      </p:graphicFrame>
      <p:graphicFrame>
        <p:nvGraphicFramePr>
          <p:cNvPr id="29" name="表 28"/>
          <p:cNvGraphicFramePr>
            <a:graphicFrameLocks noGrp="1"/>
          </p:cNvGraphicFramePr>
          <p:nvPr>
            <p:extLst/>
          </p:nvPr>
        </p:nvGraphicFramePr>
        <p:xfrm>
          <a:off x="5364772" y="1628950"/>
          <a:ext cx="4295376" cy="1108535"/>
        </p:xfrm>
        <a:graphic>
          <a:graphicData uri="http://schemas.openxmlformats.org/drawingml/2006/table">
            <a:tbl>
              <a:tblPr firstRow="1" bandRow="1">
                <a:tableStyleId>{9DCAF9ED-07DC-4A11-8D7F-57B35C25682E}</a:tableStyleId>
              </a:tblPr>
              <a:tblGrid>
                <a:gridCol w="4295376"/>
              </a:tblGrid>
              <a:tr h="285575">
                <a:tc>
                  <a:txBody>
                    <a:bodyPr/>
                    <a:lstStyle/>
                    <a:p>
                      <a:pPr algn="l"/>
                      <a:r>
                        <a:rPr kumimoji="1" lang="en-US" altLang="ja-JP" sz="1200" dirty="0" smtClean="0"/>
                        <a:t>【</a:t>
                      </a:r>
                      <a:r>
                        <a:rPr kumimoji="1" lang="ja-JP" altLang="en-US" sz="1200" dirty="0" smtClean="0"/>
                        <a:t>外来・入院</a:t>
                      </a:r>
                      <a:r>
                        <a:rPr kumimoji="1" lang="ja-JP" altLang="en-US" sz="1200" u="none" dirty="0" smtClean="0"/>
                        <a:t>・在宅患者訪問</a:t>
                      </a:r>
                      <a:r>
                        <a:rPr kumimoji="1" lang="ja-JP" altLang="en-US" sz="1200" dirty="0" smtClean="0"/>
                        <a:t>栄養食事指導料</a:t>
                      </a:r>
                      <a:r>
                        <a:rPr kumimoji="1" lang="en-US" altLang="ja-JP" sz="1200" baseline="0" dirty="0" smtClean="0"/>
                        <a:t>】</a:t>
                      </a:r>
                      <a:endParaRPr kumimoji="1" lang="en-US" altLang="ja-JP" sz="1200" baseline="0" dirty="0" smtClean="0">
                        <a:latin typeface="+mn-ea"/>
                        <a:ea typeface="+mn-ea"/>
                      </a:endParaRPr>
                    </a:p>
                  </a:txBody>
                  <a:tcPr marL="99060" marR="99060" anchor="ctr"/>
                </a:tc>
              </a:tr>
              <a:tr h="701437">
                <a:tc>
                  <a:txBody>
                    <a:bodyPr/>
                    <a:lstStyle/>
                    <a:p>
                      <a:pPr algn="l"/>
                      <a:r>
                        <a:rPr kumimoji="1" lang="en-US" altLang="ja-JP" sz="1200" u="none" dirty="0" smtClean="0"/>
                        <a:t>《</a:t>
                      </a:r>
                      <a:r>
                        <a:rPr kumimoji="1" lang="ja-JP" altLang="en-US" sz="1200" u="none" dirty="0" smtClean="0"/>
                        <a:t>対象者</a:t>
                      </a:r>
                      <a:r>
                        <a:rPr kumimoji="1" lang="en-US" altLang="ja-JP" sz="1200" u="none" dirty="0" smtClean="0"/>
                        <a:t>》</a:t>
                      </a:r>
                    </a:p>
                    <a:p>
                      <a:pPr algn="l"/>
                      <a:r>
                        <a:rPr kumimoji="1" lang="ja-JP" altLang="en-US" sz="1200" u="none" dirty="0" smtClean="0"/>
                        <a:t>　厚生労働大臣が定める特別食を必要とする患者、</a:t>
                      </a:r>
                      <a:r>
                        <a:rPr kumimoji="1" lang="ja-JP" altLang="en-US" sz="1200" u="sng" dirty="0" smtClean="0"/>
                        <a:t>がん患者、摂食機能若しくは嚥下機能が低下した患者又は低栄養状態にある患者</a:t>
                      </a:r>
                      <a:endParaRPr kumimoji="1" lang="zh-CN" altLang="en-US" sz="1200" b="1" u="sng" dirty="0" smtClean="0">
                        <a:solidFill>
                          <a:srgbClr val="0070C0"/>
                        </a:solidFill>
                        <a:latin typeface="+mn-ea"/>
                        <a:ea typeface="+mn-ea"/>
                      </a:endParaRPr>
                    </a:p>
                  </a:txBody>
                  <a:tcPr marL="99060" marR="99060" anchor="ctr"/>
                </a:tc>
              </a:tr>
            </a:tbl>
          </a:graphicData>
        </a:graphic>
      </p:graphicFrame>
      <p:graphicFrame>
        <p:nvGraphicFramePr>
          <p:cNvPr id="33" name="表 32"/>
          <p:cNvGraphicFramePr>
            <a:graphicFrameLocks noGrp="1"/>
          </p:cNvGraphicFramePr>
          <p:nvPr>
            <p:extLst/>
          </p:nvPr>
        </p:nvGraphicFramePr>
        <p:xfrm>
          <a:off x="322305" y="5339929"/>
          <a:ext cx="4296226" cy="1097280"/>
        </p:xfrm>
        <a:graphic>
          <a:graphicData uri="http://schemas.openxmlformats.org/drawingml/2006/table">
            <a:tbl>
              <a:tblPr firstRow="1" bandRow="1">
                <a:tableStyleId>{FABFCF23-3B69-468F-B69F-88F6DE6A72F2}</a:tableStyleId>
              </a:tblPr>
              <a:tblGrid>
                <a:gridCol w="4296226"/>
              </a:tblGrid>
              <a:tr h="243840">
                <a:tc>
                  <a:txBody>
                    <a:bodyPr/>
                    <a:lstStyle/>
                    <a:p>
                      <a:pPr algn="l"/>
                      <a:r>
                        <a:rPr kumimoji="1" lang="en-US" altLang="ja-JP" sz="1200" u="none" dirty="0" smtClean="0"/>
                        <a:t>【</a:t>
                      </a:r>
                      <a:r>
                        <a:rPr kumimoji="1" lang="ja-JP" altLang="en-US" sz="1200" u="none" dirty="0" smtClean="0"/>
                        <a:t>在宅患者訪問栄養食事指導料</a:t>
                      </a:r>
                      <a:r>
                        <a:rPr kumimoji="1" lang="en-US" altLang="ja-JP" sz="1200" u="none" dirty="0" smtClean="0"/>
                        <a:t>】</a:t>
                      </a:r>
                      <a:endParaRPr kumimoji="1" lang="ja-JP" altLang="en-US" sz="1200" u="none" dirty="0" smtClean="0">
                        <a:latin typeface="+mn-ea"/>
                        <a:ea typeface="+mn-ea"/>
                      </a:endParaRPr>
                    </a:p>
                  </a:txBody>
                  <a:tcPr marL="99060" marR="99060" anchor="ctr"/>
                </a:tc>
              </a:tr>
              <a:tr h="564994">
                <a:tc>
                  <a:txBody>
                    <a:bodyPr/>
                    <a:lstStyle/>
                    <a:p>
                      <a:pPr algn="l"/>
                      <a:r>
                        <a:rPr kumimoji="1" lang="en-US" altLang="ja-JP" sz="1200" u="none" dirty="0" smtClean="0"/>
                        <a:t>《</a:t>
                      </a:r>
                      <a:r>
                        <a:rPr kumimoji="1" lang="ja-JP" altLang="en-US" sz="1200" u="none" dirty="0" smtClean="0"/>
                        <a:t>算定要件</a:t>
                      </a:r>
                      <a:r>
                        <a:rPr kumimoji="1" lang="en-US" altLang="ja-JP" sz="1200" u="none" dirty="0" smtClean="0"/>
                        <a:t>》</a:t>
                      </a:r>
                    </a:p>
                    <a:p>
                      <a:pPr algn="just"/>
                      <a:r>
                        <a:rPr kumimoji="1" lang="ja-JP" altLang="en-US" sz="1200" u="none" dirty="0" smtClean="0"/>
                        <a:t>　医師の指示に基づき、管理栄養士が患家を訪問し、（略）栄養食事指導箋に従った</a:t>
                      </a:r>
                      <a:r>
                        <a:rPr kumimoji="1" lang="ja-JP" altLang="en-US" sz="1200" u="sng" dirty="0" smtClean="0"/>
                        <a:t>調理を介して実技を伴う</a:t>
                      </a:r>
                      <a:r>
                        <a:rPr kumimoji="1" lang="ja-JP" altLang="en-US" sz="1200" u="none" dirty="0" smtClean="0"/>
                        <a:t>指導を</a:t>
                      </a:r>
                      <a:r>
                        <a:rPr kumimoji="1" lang="en-US" altLang="ja-JP" sz="1200" u="none" dirty="0" smtClean="0"/>
                        <a:t>30</a:t>
                      </a:r>
                      <a:r>
                        <a:rPr kumimoji="1" lang="ja-JP" altLang="en-US" sz="1200" u="none" dirty="0" smtClean="0"/>
                        <a:t>分以上行った場合に算定する。　　</a:t>
                      </a:r>
                      <a:endParaRPr kumimoji="1" lang="ja-JP" altLang="en-US" sz="1200" u="none" dirty="0" smtClean="0">
                        <a:latin typeface="+mn-ea"/>
                        <a:ea typeface="+mn-ea"/>
                      </a:endParaRPr>
                    </a:p>
                  </a:txBody>
                  <a:tcPr marL="99060" marR="99060"/>
                </a:tc>
              </a:tr>
            </a:tbl>
          </a:graphicData>
        </a:graphic>
      </p:graphicFrame>
      <p:graphicFrame>
        <p:nvGraphicFramePr>
          <p:cNvPr id="34" name="表 33"/>
          <p:cNvGraphicFramePr>
            <a:graphicFrameLocks noGrp="1"/>
          </p:cNvGraphicFramePr>
          <p:nvPr>
            <p:extLst/>
          </p:nvPr>
        </p:nvGraphicFramePr>
        <p:xfrm>
          <a:off x="5361597" y="5337574"/>
          <a:ext cx="4295376" cy="1108535"/>
        </p:xfrm>
        <a:graphic>
          <a:graphicData uri="http://schemas.openxmlformats.org/drawingml/2006/table">
            <a:tbl>
              <a:tblPr firstRow="1" bandRow="1">
                <a:tableStyleId>{9DCAF9ED-07DC-4A11-8D7F-57B35C25682E}</a:tableStyleId>
              </a:tblPr>
              <a:tblGrid>
                <a:gridCol w="4295376"/>
              </a:tblGrid>
              <a:tr h="285575">
                <a:tc>
                  <a:txBody>
                    <a:bodyPr/>
                    <a:lstStyle/>
                    <a:p>
                      <a:pPr algn="l"/>
                      <a:r>
                        <a:rPr kumimoji="1" lang="en-US" altLang="ja-JP" sz="1200" dirty="0" smtClean="0"/>
                        <a:t>【</a:t>
                      </a:r>
                      <a:r>
                        <a:rPr kumimoji="1" lang="ja-JP" altLang="en-US" sz="1200" u="none" dirty="0" smtClean="0"/>
                        <a:t>在宅患者訪問</a:t>
                      </a:r>
                      <a:r>
                        <a:rPr kumimoji="1" lang="ja-JP" altLang="en-US" sz="1200" dirty="0" smtClean="0"/>
                        <a:t>栄養食事指導料</a:t>
                      </a:r>
                      <a:r>
                        <a:rPr kumimoji="1" lang="en-US" altLang="ja-JP" sz="1200" baseline="0" dirty="0" smtClean="0"/>
                        <a:t>】</a:t>
                      </a:r>
                      <a:endParaRPr kumimoji="1" lang="en-US" altLang="ja-JP" sz="1200" baseline="0" dirty="0" smtClean="0">
                        <a:latin typeface="+mn-ea"/>
                        <a:ea typeface="+mn-ea"/>
                      </a:endParaRPr>
                    </a:p>
                  </a:txBody>
                  <a:tcPr marL="99060" marR="99060" anchor="ctr"/>
                </a:tc>
              </a:tr>
              <a:tr h="701437">
                <a:tc>
                  <a:txBody>
                    <a:bodyPr/>
                    <a:lstStyle/>
                    <a:p>
                      <a:pPr algn="l"/>
                      <a:r>
                        <a:rPr kumimoji="1" lang="en-US" altLang="ja-JP" sz="1200" u="none" dirty="0" smtClean="0"/>
                        <a:t>《</a:t>
                      </a:r>
                      <a:r>
                        <a:rPr kumimoji="1" lang="ja-JP" altLang="en-US" sz="1200" u="none" dirty="0" smtClean="0"/>
                        <a:t>算定要件</a:t>
                      </a:r>
                      <a:r>
                        <a:rPr kumimoji="1" lang="en-US" altLang="ja-JP" sz="1200" u="none" dirty="0" smtClean="0"/>
                        <a:t>》</a:t>
                      </a:r>
                    </a:p>
                    <a:p>
                      <a:pPr algn="just"/>
                      <a:r>
                        <a:rPr kumimoji="1" lang="ja-JP" altLang="en-US" sz="1200" u="none" baseline="0" dirty="0" smtClean="0"/>
                        <a:t>　</a:t>
                      </a:r>
                      <a:r>
                        <a:rPr kumimoji="1" lang="ja-JP" altLang="en-US" sz="1200" u="none" dirty="0" smtClean="0"/>
                        <a:t>医師の指示に基づき、管理栄養士が患家を訪問し、（略）栄養食事指導箋に従い、</a:t>
                      </a:r>
                      <a:r>
                        <a:rPr kumimoji="1" lang="ja-JP" altLang="en-US" sz="1200" u="sng" dirty="0" smtClean="0"/>
                        <a:t>食事の用意や摂取等に関する具体的な</a:t>
                      </a:r>
                      <a:r>
                        <a:rPr kumimoji="1" lang="ja-JP" altLang="en-US" sz="1200" u="none" dirty="0" smtClean="0"/>
                        <a:t>指導を</a:t>
                      </a:r>
                      <a:r>
                        <a:rPr kumimoji="1" lang="en-US" altLang="ja-JP" sz="1200" u="none" dirty="0" smtClean="0"/>
                        <a:t>30</a:t>
                      </a:r>
                      <a:r>
                        <a:rPr kumimoji="1" lang="ja-JP" altLang="en-US" sz="1200" u="none" dirty="0" smtClean="0"/>
                        <a:t>分以上行った場合に算定する。　</a:t>
                      </a:r>
                      <a:endParaRPr kumimoji="1" lang="zh-CN" altLang="en-US" sz="1200" b="1" u="sng" dirty="0" smtClean="0">
                        <a:solidFill>
                          <a:srgbClr val="0070C0"/>
                        </a:solidFill>
                        <a:latin typeface="+mn-ea"/>
                        <a:ea typeface="+mn-ea"/>
                      </a:endParaRPr>
                    </a:p>
                  </a:txBody>
                  <a:tcPr marL="99060" marR="99060" anchor="ctr"/>
                </a:tc>
              </a:tr>
            </a:tbl>
          </a:graphicData>
        </a:graphic>
      </p:graphicFrame>
      <p:sp>
        <p:nvSpPr>
          <p:cNvPr id="20"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６．多職種連携の取組の強化等</a:t>
            </a:r>
            <a:endParaRPr lang="en-US" altLang="ja-JP" kern="0" dirty="0" smtClean="0">
              <a:solidFill>
                <a:srgbClr val="000000"/>
              </a:solidFill>
              <a:latin typeface="Calibri"/>
              <a:ea typeface="ＭＳ Ｐゴシック"/>
            </a:endParaRPr>
          </a:p>
        </p:txBody>
      </p:sp>
      <p:sp>
        <p:nvSpPr>
          <p:cNvPr id="17" name="右矢印 16"/>
          <p:cNvSpPr/>
          <p:nvPr/>
        </p:nvSpPr>
        <p:spPr>
          <a:xfrm>
            <a:off x="4752633" y="1700808"/>
            <a:ext cx="444241" cy="936104"/>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8" name="右矢印 17"/>
          <p:cNvSpPr/>
          <p:nvPr/>
        </p:nvSpPr>
        <p:spPr>
          <a:xfrm>
            <a:off x="4755952" y="3573017"/>
            <a:ext cx="444241" cy="95124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1" name="右矢印 20"/>
          <p:cNvSpPr/>
          <p:nvPr/>
        </p:nvSpPr>
        <p:spPr>
          <a:xfrm>
            <a:off x="4752768" y="5445224"/>
            <a:ext cx="444241" cy="936104"/>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197</a:t>
            </a:fld>
            <a:endParaRPr lang="ja-JP" altLang="en-US" dirty="0">
              <a:solidFill>
                <a:prstClr val="black"/>
              </a:solidFill>
            </a:endParaRPr>
          </a:p>
        </p:txBody>
      </p:sp>
      <p:sp>
        <p:nvSpPr>
          <p:cNvPr id="22" name="テキスト ボックス 21"/>
          <p:cNvSpPr txBox="1"/>
          <p:nvPr/>
        </p:nvSpPr>
        <p:spPr>
          <a:xfrm>
            <a:off x="5879526" y="3346261"/>
            <a:ext cx="383670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166-167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p193-195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753-754,777-778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799</a:t>
            </a:r>
            <a:endParaRPr lang="ja-JP" altLang="en-US" sz="1100" dirty="0">
              <a:solidFill>
                <a:srgbClr val="002060"/>
              </a:solidFill>
              <a:latin typeface="ＭＳ Ｐゴシック" panose="020B0600070205080204" pitchFamily="50" charset="-128"/>
            </a:endParaRPr>
          </a:p>
        </p:txBody>
      </p:sp>
      <p:sp>
        <p:nvSpPr>
          <p:cNvPr id="23" name="テキスト ボックス 22"/>
          <p:cNvSpPr txBox="1"/>
          <p:nvPr/>
        </p:nvSpPr>
        <p:spPr>
          <a:xfrm>
            <a:off x="8251487" y="4815566"/>
            <a:ext cx="152480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249-250</a:t>
            </a:r>
          </a:p>
          <a:p>
            <a:pPr>
              <a:defRPr/>
            </a:pP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p283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762,777</a:t>
            </a:r>
            <a:endParaRPr lang="ja-JP" altLang="en-US" sz="1100" dirty="0">
              <a:solidFill>
                <a:srgbClr val="002060"/>
              </a:solidFill>
              <a:latin typeface="ＭＳ Ｐゴシック" panose="020B0600070205080204" pitchFamily="50" charset="-128"/>
            </a:endParaRPr>
          </a:p>
        </p:txBody>
      </p:sp>
      <p:sp>
        <p:nvSpPr>
          <p:cNvPr id="24" name="テキスト ボックス 23"/>
          <p:cNvSpPr txBox="1"/>
          <p:nvPr/>
        </p:nvSpPr>
        <p:spPr>
          <a:xfrm>
            <a:off x="8521892" y="1679770"/>
            <a:ext cx="116715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193</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194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768267304"/>
      </p:ext>
    </p:extLst>
  </p:cSld>
  <p:clrMapOvr>
    <a:masterClrMapping/>
  </p:clrMapOvr>
  <p:timing>
    <p:tnLst>
      <p:par>
        <p:cTn id="1" dur="indefinite" restart="never" nodeType="tmRoot"/>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052736"/>
            <a:ext cx="9689654" cy="5684777"/>
          </a:xfrm>
          <a:prstGeom prst="rect">
            <a:avLst/>
          </a:prstGeom>
          <a:solidFill>
            <a:srgbClr val="FFFFAF">
              <a:alpha val="49804"/>
            </a:srgbClr>
          </a:solidFill>
          <a:ln w="9525">
            <a:solidFill>
              <a:schemeClr val="tx1"/>
            </a:solidFill>
            <a:miter lim="800000"/>
            <a:headEnd/>
            <a:tailEnd/>
          </a:ln>
        </p:spPr>
        <p:txBody>
          <a:bodyPr/>
          <a:lstStyle/>
          <a:p>
            <a:pPr marL="180975" indent="-180975">
              <a:buFont typeface="Wingdings" pitchFamily="2" charset="2"/>
              <a:buChar char="Ø"/>
              <a:defRPr/>
            </a:pPr>
            <a:r>
              <a:rPr lang="ja-JP" altLang="en-US" sz="1600" dirty="0" smtClean="0">
                <a:solidFill>
                  <a:prstClr val="black"/>
                </a:solidFill>
                <a:latin typeface="ＭＳ Ｐゴシック" panose="020B0600070205080204" pitchFamily="50" charset="-128"/>
              </a:rPr>
              <a:t>  </a:t>
            </a:r>
            <a:r>
              <a:rPr lang="ja-JP" altLang="en-US" dirty="0" smtClean="0">
                <a:solidFill>
                  <a:prstClr val="black"/>
                </a:solidFill>
                <a:latin typeface="ＭＳ Ｐゴシック" panose="020B0600070205080204" pitchFamily="50" charset="-128"/>
              </a:rPr>
              <a:t>特定集中治療室など高度救急医療を担う治療室等において、チーム医療を推進する観点から、薬剤関連業務を実施するために治療室内に薬剤師を配置している場合、病棟薬剤業務実施加算で評価する</a:t>
            </a:r>
            <a:endParaRPr lang="en-US" altLang="ja-JP"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r>
              <a:rPr lang="ja-JP" altLang="en-US" sz="1600" dirty="0" smtClean="0">
                <a:solidFill>
                  <a:prstClr val="black"/>
                </a:solidFill>
                <a:latin typeface="ＭＳ Ｐゴシック" panose="020B0600070205080204" pitchFamily="50" charset="-128"/>
              </a:rPr>
              <a:t>　</a:t>
            </a:r>
            <a:r>
              <a:rPr lang="ja-JP" altLang="en-US" dirty="0" smtClean="0">
                <a:solidFill>
                  <a:prstClr val="black"/>
                </a:solidFill>
                <a:latin typeface="ＭＳ Ｐゴシック" panose="020B0600070205080204" pitchFamily="50" charset="-128"/>
              </a:rPr>
              <a:t>併せて、救命救急入院料等における薬剤管理指導に対する評価の見直しを行う</a:t>
            </a:r>
            <a:endParaRPr lang="en-US" altLang="ja-JP"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defRPr/>
            </a:pPr>
            <a:r>
              <a:rPr lang="ja-JP" altLang="en-US" sz="1600" dirty="0" smtClean="0">
                <a:solidFill>
                  <a:prstClr val="black"/>
                </a:solidFill>
                <a:latin typeface="ＭＳ Ｐゴシック" panose="020B0600070205080204" pitchFamily="50" charset="-128"/>
              </a:rPr>
              <a:t>  </a:t>
            </a: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p:txBody>
      </p:sp>
      <p:sp>
        <p:nvSpPr>
          <p:cNvPr id="2052" name="Rectangle 36"/>
          <p:cNvSpPr>
            <a:spLocks noChangeArrowheads="1"/>
          </p:cNvSpPr>
          <p:nvPr/>
        </p:nvSpPr>
        <p:spPr bwMode="auto">
          <a:xfrm>
            <a:off x="117942" y="671800"/>
            <a:ext cx="8363450"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（２）特定</a:t>
            </a:r>
            <a:r>
              <a:rPr lang="ja-JP" altLang="en-US" sz="2400" dirty="0">
                <a:solidFill>
                  <a:prstClr val="black"/>
                </a:solidFill>
              </a:rPr>
              <a:t>集中</a:t>
            </a:r>
            <a:r>
              <a:rPr lang="ja-JP" altLang="en-US" sz="2400" dirty="0" smtClean="0">
                <a:solidFill>
                  <a:prstClr val="black"/>
                </a:solidFill>
              </a:rPr>
              <a:t>治療室等</a:t>
            </a:r>
            <a:r>
              <a:rPr lang="ja-JP" altLang="en-US" sz="2400" dirty="0">
                <a:solidFill>
                  <a:prstClr val="black"/>
                </a:solidFill>
              </a:rPr>
              <a:t>に</a:t>
            </a:r>
            <a:r>
              <a:rPr lang="ja-JP" altLang="en-US" sz="2400" dirty="0" smtClean="0">
                <a:solidFill>
                  <a:prstClr val="black"/>
                </a:solidFill>
              </a:rPr>
              <a:t>おける薬剤師配置に対する評価</a:t>
            </a:r>
            <a:endParaRPr lang="ja-JP" altLang="en-US" sz="2400" dirty="0">
              <a:solidFill>
                <a:prstClr val="black"/>
              </a:solidFill>
            </a:endParaRPr>
          </a:p>
        </p:txBody>
      </p:sp>
      <p:sp>
        <p:nvSpPr>
          <p:cNvPr id="30" name="正方形/長方形 29"/>
          <p:cNvSpPr/>
          <p:nvPr/>
        </p:nvSpPr>
        <p:spPr>
          <a:xfrm>
            <a:off x="433202" y="2564938"/>
            <a:ext cx="8984295" cy="954107"/>
          </a:xfrm>
          <a:prstGeom prst="rect">
            <a:avLst/>
          </a:prstGeom>
        </p:spPr>
        <p:txBody>
          <a:bodyPr wrap="square">
            <a:spAutoFit/>
          </a:bodyPr>
          <a:lstStyle/>
          <a:p>
            <a:pPr marL="93663" indent="-93663" algn="just"/>
            <a:r>
              <a:rPr lang="en-US" altLang="ja-JP" sz="1400" dirty="0" smtClean="0">
                <a:solidFill>
                  <a:prstClr val="black"/>
                </a:solidFill>
                <a:latin typeface="ＭＳ Ｐゴシック"/>
              </a:rPr>
              <a:t>[</a:t>
            </a:r>
            <a:r>
              <a:rPr lang="ja-JP" altLang="en-US" sz="1400" dirty="0" smtClean="0">
                <a:solidFill>
                  <a:prstClr val="black"/>
                </a:solidFill>
                <a:latin typeface="ＭＳ Ｐゴシック"/>
              </a:rPr>
              <a:t>加算２の施設</a:t>
            </a:r>
            <a:r>
              <a:rPr lang="ja-JP" altLang="en-US" sz="1400" dirty="0">
                <a:solidFill>
                  <a:prstClr val="black"/>
                </a:solidFill>
                <a:latin typeface="ＭＳ Ｐゴシック"/>
              </a:rPr>
              <a:t>基準</a:t>
            </a:r>
            <a:r>
              <a:rPr lang="en-US" altLang="ja-JP" sz="1400" dirty="0" smtClean="0">
                <a:solidFill>
                  <a:prstClr val="black"/>
                </a:solidFill>
                <a:latin typeface="ＭＳ Ｐゴシック"/>
              </a:rPr>
              <a:t>]</a:t>
            </a:r>
          </a:p>
          <a:p>
            <a:pPr marL="93663" indent="-93663" algn="just"/>
            <a:r>
              <a:rPr lang="ja-JP" altLang="en-US" sz="1400" dirty="0" smtClean="0">
                <a:solidFill>
                  <a:prstClr val="black"/>
                </a:solidFill>
                <a:latin typeface="ＭＳ Ｐゴシック"/>
              </a:rPr>
              <a:t>①　病棟薬剤業務実施加算１の届出を行っている</a:t>
            </a:r>
            <a:endParaRPr lang="en-US" altLang="ja-JP" sz="1400" dirty="0" smtClean="0">
              <a:solidFill>
                <a:prstClr val="black"/>
              </a:solidFill>
              <a:latin typeface="ＭＳ Ｐゴシック"/>
            </a:endParaRPr>
          </a:p>
          <a:p>
            <a:pPr marL="93663" indent="-93663" algn="just"/>
            <a:r>
              <a:rPr lang="ja-JP" altLang="en-US" sz="1400" dirty="0" smtClean="0">
                <a:solidFill>
                  <a:prstClr val="black"/>
                </a:solidFill>
                <a:latin typeface="ＭＳ Ｐゴシック"/>
              </a:rPr>
              <a:t>②　病棟薬剤業務を行う専任の薬剤師が、算定を行う治療室等に配置されており、１週間につき２０時間以上病棟薬剤業務を実施している</a:t>
            </a:r>
            <a:endParaRPr lang="ja-JP" altLang="en-US" sz="1400" dirty="0">
              <a:solidFill>
                <a:prstClr val="black"/>
              </a:solidFill>
              <a:latin typeface="ＭＳ Ｐゴシック"/>
            </a:endParaRPr>
          </a:p>
        </p:txBody>
      </p:sp>
      <p:graphicFrame>
        <p:nvGraphicFramePr>
          <p:cNvPr id="33" name="表 32"/>
          <p:cNvGraphicFramePr>
            <a:graphicFrameLocks noGrp="1"/>
          </p:cNvGraphicFramePr>
          <p:nvPr>
            <p:extLst/>
          </p:nvPr>
        </p:nvGraphicFramePr>
        <p:xfrm>
          <a:off x="318249" y="4250176"/>
          <a:ext cx="4296226" cy="2072640"/>
        </p:xfrm>
        <a:graphic>
          <a:graphicData uri="http://schemas.openxmlformats.org/drawingml/2006/table">
            <a:tbl>
              <a:tblPr firstRow="1" bandRow="1">
                <a:tableStyleId>{FABFCF23-3B69-468F-B69F-88F6DE6A72F2}</a:tableStyleId>
              </a:tblPr>
              <a:tblGrid>
                <a:gridCol w="4296226"/>
              </a:tblGrid>
              <a:tr h="243840">
                <a:tc>
                  <a:txBody>
                    <a:bodyPr/>
                    <a:lstStyle/>
                    <a:p>
                      <a:pPr algn="ctr"/>
                      <a:r>
                        <a:rPr kumimoji="1" lang="ja-JP" altLang="en-US" sz="1200" u="none" dirty="0" smtClean="0">
                          <a:latin typeface="+mn-lt"/>
                          <a:ea typeface="+mn-ea"/>
                        </a:rPr>
                        <a:t>現行</a:t>
                      </a:r>
                      <a:endParaRPr kumimoji="1" lang="ja-JP" altLang="en-US" sz="1200" u="none" dirty="0" smtClean="0">
                        <a:latin typeface="+mn-ea"/>
                        <a:ea typeface="+mn-ea"/>
                      </a:endParaRPr>
                    </a:p>
                  </a:txBody>
                  <a:tcPr marL="99060" marR="99060" anchor="ctr"/>
                </a:tc>
              </a:tr>
              <a:tr h="564994">
                <a:tc>
                  <a:txBody>
                    <a:bodyPr/>
                    <a:lstStyle/>
                    <a:p>
                      <a:pPr algn="l"/>
                      <a:r>
                        <a:rPr kumimoji="1" lang="en-US" altLang="ja-JP" sz="1400" u="none" dirty="0" smtClean="0"/>
                        <a:t>【</a:t>
                      </a:r>
                      <a:r>
                        <a:rPr kumimoji="1" lang="ja-JP" altLang="en-US" sz="1400" u="none" dirty="0" smtClean="0"/>
                        <a:t>薬剤管理指導料</a:t>
                      </a:r>
                      <a:r>
                        <a:rPr kumimoji="1" lang="en-US" altLang="ja-JP" sz="1400" u="none" dirty="0" smtClean="0"/>
                        <a:t>】</a:t>
                      </a:r>
                    </a:p>
                    <a:p>
                      <a:pPr algn="just"/>
                      <a:r>
                        <a:rPr kumimoji="1" lang="ja-JP" altLang="en-US" sz="1400" u="none" dirty="0" smtClean="0"/>
                        <a:t>１　救命救急入院料等を算定している患者に対して行う</a:t>
                      </a:r>
                      <a:endParaRPr kumimoji="1" lang="en-US" altLang="ja-JP" sz="1400" u="none" dirty="0" smtClean="0"/>
                    </a:p>
                    <a:p>
                      <a:pPr algn="just"/>
                      <a:r>
                        <a:rPr kumimoji="1" lang="en-US" altLang="ja-JP" sz="1400" u="none" dirty="0" smtClean="0"/>
                        <a:t>    </a:t>
                      </a:r>
                      <a:r>
                        <a:rPr kumimoji="1" lang="ja-JP" altLang="en-US" sz="1400" u="none" dirty="0" smtClean="0"/>
                        <a:t>場合：４３０点</a:t>
                      </a:r>
                      <a:endParaRPr kumimoji="1" lang="en-US" altLang="ja-JP" sz="1400" u="none" dirty="0" smtClean="0"/>
                    </a:p>
                    <a:p>
                      <a:pPr algn="just"/>
                      <a:r>
                        <a:rPr kumimoji="1" lang="ja-JP" altLang="en-US" sz="1400" u="none" dirty="0" smtClean="0"/>
                        <a:t>２　特に安全管理が必要な医薬品が投薬又は注射され</a:t>
                      </a:r>
                      <a:endParaRPr kumimoji="1" lang="en-US" altLang="ja-JP" sz="1400" u="none" dirty="0" smtClean="0"/>
                    </a:p>
                    <a:p>
                      <a:pPr algn="just"/>
                      <a:r>
                        <a:rPr kumimoji="1" lang="ja-JP" altLang="en-US" sz="1400" u="none" dirty="0" smtClean="0"/>
                        <a:t>　 </a:t>
                      </a:r>
                      <a:r>
                        <a:rPr kumimoji="1" lang="ja-JP" altLang="en-US" sz="1400" u="none" dirty="0" err="1" smtClean="0"/>
                        <a:t>て</a:t>
                      </a:r>
                      <a:r>
                        <a:rPr kumimoji="1" lang="ja-JP" altLang="en-US" sz="1400" u="none" dirty="0" smtClean="0"/>
                        <a:t>いる患者に対して行う場合（１に該当する場合を除</a:t>
                      </a:r>
                      <a:endParaRPr kumimoji="1" lang="en-US" altLang="ja-JP" sz="1400" u="none" dirty="0" smtClean="0"/>
                    </a:p>
                    <a:p>
                      <a:pPr algn="just"/>
                      <a:r>
                        <a:rPr kumimoji="1" lang="en-US" altLang="ja-JP" sz="1400" u="none" dirty="0" smtClean="0"/>
                        <a:t>    </a:t>
                      </a:r>
                      <a:r>
                        <a:rPr kumimoji="1" lang="ja-JP" altLang="en-US" sz="1400" u="none" dirty="0" smtClean="0"/>
                        <a:t>く）</a:t>
                      </a:r>
                      <a:r>
                        <a:rPr kumimoji="1" lang="en-US" altLang="ja-JP" sz="1400" u="none" dirty="0" smtClean="0"/>
                        <a:t>:</a:t>
                      </a:r>
                      <a:r>
                        <a:rPr kumimoji="1" lang="ja-JP" altLang="en-US" sz="1400" u="none" dirty="0" smtClean="0"/>
                        <a:t>３８０点</a:t>
                      </a:r>
                      <a:endParaRPr kumimoji="1" lang="en-US" altLang="ja-JP" sz="1400" u="none" dirty="0" smtClean="0"/>
                    </a:p>
                    <a:p>
                      <a:pPr algn="just"/>
                      <a:r>
                        <a:rPr kumimoji="1" lang="ja-JP" altLang="en-US" sz="1400" u="none" dirty="0" smtClean="0"/>
                        <a:t>３　１及び２の患者以外の患者に対して行う場合</a:t>
                      </a:r>
                      <a:r>
                        <a:rPr kumimoji="1" lang="en-US" altLang="ja-JP" sz="1400" u="none" dirty="0" smtClean="0"/>
                        <a:t>:</a:t>
                      </a:r>
                    </a:p>
                    <a:p>
                      <a:pPr algn="just"/>
                      <a:r>
                        <a:rPr kumimoji="1" lang="en-US" altLang="ja-JP" sz="1400" u="none" dirty="0" smtClean="0"/>
                        <a:t>                                                                                         </a:t>
                      </a:r>
                      <a:r>
                        <a:rPr kumimoji="1" lang="ja-JP" altLang="en-US" sz="1400" u="none" dirty="0" smtClean="0"/>
                        <a:t>３２５点</a:t>
                      </a:r>
                      <a:endParaRPr kumimoji="1" lang="en-US" altLang="ja-JP" sz="1400" u="none" dirty="0" smtClean="0"/>
                    </a:p>
                  </a:txBody>
                  <a:tcPr marL="99060" marR="99060"/>
                </a:tc>
              </a:tr>
            </a:tbl>
          </a:graphicData>
        </a:graphic>
      </p:graphicFrame>
      <p:graphicFrame>
        <p:nvGraphicFramePr>
          <p:cNvPr id="34" name="表 33"/>
          <p:cNvGraphicFramePr>
            <a:graphicFrameLocks noGrp="1"/>
          </p:cNvGraphicFramePr>
          <p:nvPr>
            <p:extLst/>
          </p:nvPr>
        </p:nvGraphicFramePr>
        <p:xfrm>
          <a:off x="5354406" y="4291541"/>
          <a:ext cx="4295376" cy="2083895"/>
        </p:xfrm>
        <a:graphic>
          <a:graphicData uri="http://schemas.openxmlformats.org/drawingml/2006/table">
            <a:tbl>
              <a:tblPr firstRow="1" bandRow="1">
                <a:tableStyleId>{9DCAF9ED-07DC-4A11-8D7F-57B35C25682E}</a:tableStyleId>
              </a:tblPr>
              <a:tblGrid>
                <a:gridCol w="4295376"/>
              </a:tblGrid>
              <a:tr h="285575">
                <a:tc>
                  <a:txBody>
                    <a:bodyPr/>
                    <a:lstStyle/>
                    <a:p>
                      <a:pPr algn="ctr"/>
                      <a:r>
                        <a:rPr kumimoji="1" lang="ja-JP" altLang="en-US" sz="1200" baseline="0" dirty="0" smtClean="0">
                          <a:latin typeface="+mn-lt"/>
                          <a:ea typeface="+mn-ea"/>
                        </a:rPr>
                        <a:t>改定</a:t>
                      </a:r>
                      <a:endParaRPr kumimoji="1" lang="en-US" altLang="ja-JP" sz="1200" baseline="0" dirty="0" smtClean="0">
                        <a:latin typeface="+mn-ea"/>
                        <a:ea typeface="+mn-ea"/>
                      </a:endParaRPr>
                    </a:p>
                  </a:txBody>
                  <a:tcPr marL="99060" marR="99060" anchor="ctr"/>
                </a:tc>
              </a:tr>
              <a:tr h="7014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薬剤管理指導料</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（削除）</a:t>
                      </a:r>
                      <a:endParaRPr kumimoji="1" lang="en-US" altLang="ja-JP" sz="14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１　特に安全管理が必要な医薬品が投薬又は注射され</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400" b="0" i="0" u="none" strike="noStrike" kern="1200" cap="none" spc="0" normalizeH="0" baseline="0" noProof="0" dirty="0" err="1" smtClean="0">
                          <a:ln>
                            <a:noFill/>
                          </a:ln>
                          <a:solidFill>
                            <a:prstClr val="black"/>
                          </a:solidFill>
                          <a:effectLst/>
                          <a:uLnTx/>
                          <a:uFillTx/>
                          <a:latin typeface="+mn-lt"/>
                          <a:ea typeface="+mn-ea"/>
                          <a:cs typeface="+mn-cs"/>
                        </a:rPr>
                        <a:t>て</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いる患者に対して行う場合</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３８０点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２　１の患者以外の患者に対して行う場合</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just" defTabSz="914400" rtl="0" eaLnBrk="1" fontAlgn="auto" latinLnBrk="0" hangingPunct="1">
                        <a:lnSpc>
                          <a:spcPct val="1000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３２５点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txBody>
                  <a:tcPr marL="99060" marR="99060" anchor="ctr"/>
                </a:tc>
              </a:tr>
            </a:tbl>
          </a:graphicData>
        </a:graphic>
      </p:graphicFrame>
      <p:sp>
        <p:nvSpPr>
          <p:cNvPr id="20"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６．多職種連携の取組の強化等</a:t>
            </a:r>
            <a:endParaRPr lang="en-US" altLang="ja-JP" kern="0" dirty="0" smtClean="0">
              <a:solidFill>
                <a:srgbClr val="000000"/>
              </a:solidFill>
              <a:latin typeface="Calibri"/>
              <a:ea typeface="ＭＳ Ｐゴシック"/>
            </a:endParaRPr>
          </a:p>
        </p:txBody>
      </p:sp>
      <p:sp>
        <p:nvSpPr>
          <p:cNvPr id="18" name="右矢印 17"/>
          <p:cNvSpPr/>
          <p:nvPr/>
        </p:nvSpPr>
        <p:spPr>
          <a:xfrm>
            <a:off x="4755952" y="4370186"/>
            <a:ext cx="444241" cy="95124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9" name="正方形/長方形 18"/>
          <p:cNvSpPr/>
          <p:nvPr/>
        </p:nvSpPr>
        <p:spPr>
          <a:xfrm>
            <a:off x="350280" y="1986320"/>
            <a:ext cx="8856985" cy="656590"/>
          </a:xfrm>
          <a:prstGeom prst="rect">
            <a:avLst/>
          </a:prstGeom>
        </p:spPr>
        <p:txBody>
          <a:bodyPr wrap="square">
            <a:spAutoFit/>
          </a:bodyPr>
          <a:lstStyle/>
          <a:p>
            <a:pPr marL="265113" indent="-265113">
              <a:lnSpc>
                <a:spcPts val="2200"/>
              </a:lnSpc>
            </a:pPr>
            <a:r>
              <a:rPr lang="ja-JP" altLang="en-US" b="1" dirty="0" smtClean="0">
                <a:solidFill>
                  <a:srgbClr val="0070C0"/>
                </a:solidFill>
                <a:latin typeface="ＭＳ Ｐゴシック"/>
              </a:rPr>
              <a:t>　　　  病棟薬剤業務実施加算１（週</a:t>
            </a:r>
            <a:r>
              <a:rPr lang="ja-JP" altLang="en-US" b="1" dirty="0">
                <a:solidFill>
                  <a:srgbClr val="0070C0"/>
                </a:solidFill>
                <a:latin typeface="ＭＳ Ｐゴシック"/>
              </a:rPr>
              <a:t>１</a:t>
            </a:r>
            <a:r>
              <a:rPr lang="ja-JP" altLang="en-US" b="1" dirty="0" smtClean="0">
                <a:solidFill>
                  <a:srgbClr val="0070C0"/>
                </a:solidFill>
                <a:latin typeface="ＭＳ Ｐゴシック"/>
              </a:rPr>
              <a:t>回）</a:t>
            </a:r>
            <a:r>
              <a:rPr lang="ja-JP" altLang="en-US" b="1" dirty="0">
                <a:solidFill>
                  <a:srgbClr val="0070C0"/>
                </a:solidFill>
                <a:latin typeface="ＭＳ Ｐゴシック"/>
              </a:rPr>
              <a:t>　</a:t>
            </a:r>
            <a:r>
              <a:rPr lang="ja-JP" altLang="en-US" b="1" dirty="0" smtClean="0">
                <a:solidFill>
                  <a:srgbClr val="0070C0"/>
                </a:solidFill>
                <a:latin typeface="ＭＳ Ｐゴシック"/>
              </a:rPr>
              <a:t>１００点</a:t>
            </a:r>
            <a:endParaRPr lang="en-US" altLang="ja-JP" b="1" dirty="0" smtClean="0">
              <a:solidFill>
                <a:srgbClr val="0070C0"/>
              </a:solidFill>
              <a:latin typeface="ＭＳ Ｐゴシック"/>
            </a:endParaRPr>
          </a:p>
          <a:p>
            <a:pPr marL="265113" indent="-265113">
              <a:lnSpc>
                <a:spcPts val="2200"/>
              </a:lnSpc>
            </a:pPr>
            <a:r>
              <a:rPr lang="ja-JP" altLang="en-US" b="1" dirty="0" smtClean="0">
                <a:solidFill>
                  <a:srgbClr val="0070C0"/>
                </a:solidFill>
                <a:latin typeface="ＭＳ Ｐゴシック"/>
              </a:rPr>
              <a:t>（新）　</a:t>
            </a:r>
            <a:r>
              <a:rPr lang="ja-JP" altLang="en-US" b="1" u="sng" dirty="0">
                <a:solidFill>
                  <a:srgbClr val="0070C0"/>
                </a:solidFill>
                <a:latin typeface="ＭＳ Ｐゴシック"/>
              </a:rPr>
              <a:t>病棟薬剤業務実施</a:t>
            </a:r>
            <a:r>
              <a:rPr lang="ja-JP" altLang="en-US" b="1" u="sng" dirty="0" smtClean="0">
                <a:solidFill>
                  <a:srgbClr val="0070C0"/>
                </a:solidFill>
                <a:latin typeface="ＭＳ Ｐゴシック"/>
              </a:rPr>
              <a:t>加算</a:t>
            </a:r>
            <a:r>
              <a:rPr lang="ja-JP" altLang="en-US" b="1" u="sng" dirty="0">
                <a:solidFill>
                  <a:srgbClr val="0070C0"/>
                </a:solidFill>
                <a:latin typeface="ＭＳ Ｐゴシック"/>
              </a:rPr>
              <a:t>２</a:t>
            </a:r>
            <a:r>
              <a:rPr lang="ja-JP" altLang="en-US" b="1" u="sng" dirty="0" smtClean="0">
                <a:solidFill>
                  <a:srgbClr val="0070C0"/>
                </a:solidFill>
                <a:latin typeface="ＭＳ Ｐゴシック"/>
              </a:rPr>
              <a:t>（１日につき）</a:t>
            </a:r>
            <a:r>
              <a:rPr lang="ja-JP" altLang="en-US" b="1" u="sng" dirty="0">
                <a:solidFill>
                  <a:srgbClr val="0070C0"/>
                </a:solidFill>
                <a:latin typeface="ＭＳ Ｐゴシック"/>
              </a:rPr>
              <a:t>　</a:t>
            </a:r>
            <a:r>
              <a:rPr lang="ja-JP" altLang="en-US" b="1" u="sng" dirty="0" smtClean="0">
                <a:solidFill>
                  <a:srgbClr val="0070C0"/>
                </a:solidFill>
                <a:latin typeface="ＭＳ Ｐゴシック"/>
              </a:rPr>
              <a:t>８０点</a:t>
            </a:r>
            <a:endParaRPr lang="en-US" altLang="ja-JP" b="1" u="sng" dirty="0">
              <a:solidFill>
                <a:srgbClr val="0070C0"/>
              </a:solidFill>
              <a:latin typeface="ＭＳ Ｐゴシック"/>
            </a:endParaRPr>
          </a:p>
        </p:txBody>
      </p:sp>
      <p:sp>
        <p:nvSpPr>
          <p:cNvPr id="11"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198</a:t>
            </a:fld>
            <a:endParaRPr lang="ja-JP" altLang="en-US" dirty="0">
              <a:solidFill>
                <a:prstClr val="black"/>
              </a:solidFill>
            </a:endParaRPr>
          </a:p>
        </p:txBody>
      </p:sp>
      <p:sp>
        <p:nvSpPr>
          <p:cNvPr id="12" name="テキスト ボックス 11"/>
          <p:cNvSpPr txBox="1"/>
          <p:nvPr/>
        </p:nvSpPr>
        <p:spPr>
          <a:xfrm>
            <a:off x="5778131" y="2036649"/>
            <a:ext cx="378338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80-81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p109-110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651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722-723</a:t>
            </a:r>
            <a:endParaRPr lang="ja-JP" altLang="en-US" sz="1100" dirty="0">
              <a:solidFill>
                <a:srgbClr val="002060"/>
              </a:solidFill>
              <a:latin typeface="ＭＳ Ｐゴシック" panose="020B0600070205080204" pitchFamily="50" charset="-128"/>
            </a:endParaRPr>
          </a:p>
        </p:txBody>
      </p:sp>
      <p:sp>
        <p:nvSpPr>
          <p:cNvPr id="13" name="テキスト ボックス 12"/>
          <p:cNvSpPr txBox="1"/>
          <p:nvPr/>
        </p:nvSpPr>
        <p:spPr>
          <a:xfrm>
            <a:off x="7977335" y="4149080"/>
            <a:ext cx="172819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183-184</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a:t>
            </a:r>
            <a:r>
              <a:rPr lang="en-US" altLang="ja-JP" sz="1100" smtClean="0">
                <a:solidFill>
                  <a:srgbClr val="002060"/>
                </a:solidFill>
                <a:latin typeface="ＭＳ Ｐゴシック" panose="020B0600070205080204" pitchFamily="50" charset="-128"/>
              </a:rPr>
              <a:t>p227-228</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758,778</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812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663566673"/>
      </p:ext>
    </p:extLst>
  </p:cSld>
  <p:clrMapOvr>
    <a:masterClrMapping/>
  </p:clrMapOvr>
  <p:timing>
    <p:tnLst>
      <p:par>
        <p:cT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052737"/>
            <a:ext cx="9689654" cy="3024336"/>
          </a:xfrm>
          <a:prstGeom prst="rect">
            <a:avLst/>
          </a:prstGeom>
          <a:solidFill>
            <a:srgbClr val="FFFFAF">
              <a:alpha val="49804"/>
            </a:srgbClr>
          </a:solidFill>
          <a:ln w="9525">
            <a:solidFill>
              <a:schemeClr val="tx1"/>
            </a:solidFill>
            <a:miter lim="800000"/>
            <a:headEnd/>
            <a:tailEnd/>
          </a:ln>
        </p:spPr>
        <p:txBody>
          <a:bodyPr/>
          <a:lstStyle/>
          <a:p>
            <a:pPr marL="180975" indent="-180975">
              <a:buFont typeface="Wingdings" pitchFamily="2" charset="2"/>
              <a:buChar char="Ø"/>
              <a:defRPr/>
            </a:pPr>
            <a:r>
              <a:rPr lang="ja-JP" altLang="en-US" sz="1600" dirty="0" smtClean="0">
                <a:solidFill>
                  <a:prstClr val="black"/>
                </a:solidFill>
                <a:latin typeface="ＭＳ Ｐゴシック" panose="020B0600070205080204" pitchFamily="50" charset="-128"/>
              </a:rPr>
              <a:t>  </a:t>
            </a:r>
            <a:r>
              <a:rPr lang="ja-JP" altLang="en-US" dirty="0" smtClean="0">
                <a:solidFill>
                  <a:prstClr val="black"/>
                </a:solidFill>
                <a:latin typeface="ＭＳ Ｐゴシック" panose="020B0600070205080204" pitchFamily="50" charset="-128"/>
              </a:rPr>
              <a:t>医科と歯科の連携を推進して、入院中の患者の栄養状態の改善を図るため、歯科医師が院内スタッフと共同で栄養サポートを実施した場合の評価を新設する</a:t>
            </a:r>
            <a:endParaRPr lang="en-US" altLang="ja-JP"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defRPr/>
            </a:pPr>
            <a:r>
              <a:rPr lang="ja-JP" altLang="en-US" sz="1600" dirty="0" smtClean="0">
                <a:solidFill>
                  <a:prstClr val="black"/>
                </a:solidFill>
                <a:latin typeface="ＭＳ Ｐゴシック" panose="020B0600070205080204" pitchFamily="50" charset="-128"/>
              </a:rPr>
              <a:t>  </a:t>
            </a: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p:txBody>
      </p:sp>
      <p:sp>
        <p:nvSpPr>
          <p:cNvPr id="2052" name="Rectangle 36"/>
          <p:cNvSpPr>
            <a:spLocks noChangeArrowheads="1"/>
          </p:cNvSpPr>
          <p:nvPr/>
        </p:nvSpPr>
        <p:spPr bwMode="auto">
          <a:xfrm>
            <a:off x="117942" y="671800"/>
            <a:ext cx="8363450"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（３）歯科医師と連携した栄養サポートチームに対する評価</a:t>
            </a:r>
            <a:endParaRPr lang="ja-JP" altLang="en-US" sz="2400" dirty="0">
              <a:solidFill>
                <a:prstClr val="black"/>
              </a:solidFill>
            </a:endParaRPr>
          </a:p>
        </p:txBody>
      </p:sp>
      <p:sp>
        <p:nvSpPr>
          <p:cNvPr id="30" name="正方形/長方形 29"/>
          <p:cNvSpPr/>
          <p:nvPr/>
        </p:nvSpPr>
        <p:spPr>
          <a:xfrm>
            <a:off x="433202" y="2204864"/>
            <a:ext cx="8984295" cy="1815882"/>
          </a:xfrm>
          <a:prstGeom prst="rect">
            <a:avLst/>
          </a:prstGeom>
        </p:spPr>
        <p:txBody>
          <a:bodyPr wrap="square">
            <a:spAutoFit/>
          </a:bodyPr>
          <a:lstStyle/>
          <a:p>
            <a:pPr marL="93663" indent="-93663" algn="just"/>
            <a:r>
              <a:rPr lang="en-US" altLang="ja-JP" sz="1400" dirty="0" smtClean="0">
                <a:solidFill>
                  <a:prstClr val="black"/>
                </a:solidFill>
                <a:latin typeface="ＭＳ Ｐゴシック"/>
              </a:rPr>
              <a:t>[</a:t>
            </a:r>
            <a:r>
              <a:rPr lang="ja-JP" altLang="en-US" sz="1400" dirty="0">
                <a:solidFill>
                  <a:prstClr val="black"/>
                </a:solidFill>
                <a:latin typeface="ＭＳ Ｐゴシック"/>
              </a:rPr>
              <a:t>算定要件</a:t>
            </a:r>
            <a:r>
              <a:rPr lang="en-US" altLang="ja-JP" sz="1400" dirty="0" smtClean="0">
                <a:solidFill>
                  <a:prstClr val="black"/>
                </a:solidFill>
                <a:latin typeface="ＭＳ Ｐゴシック"/>
              </a:rPr>
              <a:t>]</a:t>
            </a:r>
          </a:p>
          <a:p>
            <a:pPr algn="just"/>
            <a:r>
              <a:rPr lang="ja-JP" altLang="en-US" sz="1400" dirty="0" smtClean="0">
                <a:solidFill>
                  <a:prstClr val="black"/>
                </a:solidFill>
                <a:latin typeface="ＭＳ Ｐゴシック"/>
              </a:rPr>
              <a:t>　院内又は院外の歯科医師が栄養サポートチームの構成員として、以下に掲げる栄養サポートチームとしての診療に従事した場合に算定する</a:t>
            </a:r>
            <a:endParaRPr lang="en-US" altLang="ja-JP" sz="1400" dirty="0" smtClean="0">
              <a:solidFill>
                <a:prstClr val="black"/>
              </a:solidFill>
              <a:latin typeface="ＭＳ Ｐゴシック"/>
            </a:endParaRPr>
          </a:p>
          <a:p>
            <a:pPr marL="93663" indent="-93663" algn="just"/>
            <a:r>
              <a:rPr lang="ja-JP" altLang="en-US" sz="1400" dirty="0" smtClean="0">
                <a:solidFill>
                  <a:prstClr val="black"/>
                </a:solidFill>
                <a:latin typeface="ＭＳ Ｐゴシック"/>
              </a:rPr>
              <a:t>①　栄養状態の改善に係るカンファレンス及び回診が週１回程度開催されており、栄養サポートチームの構成員及び必要に応じて、当該患者の診療を担当する保険医、看護師等が参加している</a:t>
            </a:r>
            <a:endParaRPr lang="en-US" altLang="ja-JP" sz="1400" dirty="0" smtClean="0">
              <a:solidFill>
                <a:prstClr val="black"/>
              </a:solidFill>
              <a:latin typeface="ＭＳ Ｐゴシック"/>
            </a:endParaRPr>
          </a:p>
          <a:p>
            <a:pPr marL="93663" indent="-93663" algn="just"/>
            <a:r>
              <a:rPr lang="ja-JP" altLang="en-US" sz="1400" dirty="0" smtClean="0">
                <a:solidFill>
                  <a:prstClr val="black"/>
                </a:solidFill>
                <a:latin typeface="ＭＳ Ｐゴシック"/>
              </a:rPr>
              <a:t>②　カンファレンス及び回診の結果を踏まえて、当該患者の診療を担当する保険医、看護師等と共同の上で、栄養治療計画を作成し、その内容を患者等に説明の上交付するとともに、その写しを診療録に添付する。</a:t>
            </a:r>
            <a:endParaRPr lang="en-US" altLang="ja-JP" sz="1400" dirty="0" smtClean="0">
              <a:solidFill>
                <a:prstClr val="black"/>
              </a:solidFill>
              <a:latin typeface="ＭＳ Ｐゴシック"/>
            </a:endParaRPr>
          </a:p>
          <a:p>
            <a:pPr marL="93663" indent="-93663" algn="just"/>
            <a:r>
              <a:rPr lang="ja-JP" altLang="en-US" sz="1400" dirty="0" smtClean="0">
                <a:solidFill>
                  <a:prstClr val="black"/>
                </a:solidFill>
                <a:latin typeface="ＭＳ Ｐゴシック"/>
              </a:rPr>
              <a:t>③　栄養治療実施計画に基づいて適切な治療を実施し、適宜フォローアップを行う</a:t>
            </a:r>
            <a:endParaRPr lang="ja-JP" altLang="en-US" sz="1400" dirty="0">
              <a:solidFill>
                <a:prstClr val="black"/>
              </a:solidFill>
              <a:latin typeface="ＭＳ Ｐゴシック"/>
            </a:endParaRPr>
          </a:p>
        </p:txBody>
      </p:sp>
      <p:sp>
        <p:nvSpPr>
          <p:cNvPr id="20"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６．多職種連携の取組の強化等</a:t>
            </a:r>
            <a:endParaRPr lang="en-US" altLang="ja-JP" kern="0" dirty="0" smtClean="0">
              <a:solidFill>
                <a:srgbClr val="000000"/>
              </a:solidFill>
              <a:latin typeface="Calibri"/>
              <a:ea typeface="ＭＳ Ｐゴシック"/>
            </a:endParaRPr>
          </a:p>
        </p:txBody>
      </p:sp>
      <p:sp>
        <p:nvSpPr>
          <p:cNvPr id="19" name="正方形/長方形 18"/>
          <p:cNvSpPr/>
          <p:nvPr/>
        </p:nvSpPr>
        <p:spPr>
          <a:xfrm>
            <a:off x="384211" y="1638096"/>
            <a:ext cx="8856985" cy="656590"/>
          </a:xfrm>
          <a:prstGeom prst="rect">
            <a:avLst/>
          </a:prstGeom>
        </p:spPr>
        <p:txBody>
          <a:bodyPr wrap="square">
            <a:spAutoFit/>
          </a:bodyPr>
          <a:lstStyle/>
          <a:p>
            <a:pPr marL="265113" indent="-265113">
              <a:lnSpc>
                <a:spcPts val="2200"/>
              </a:lnSpc>
            </a:pPr>
            <a:r>
              <a:rPr lang="ja-JP" altLang="en-US" b="1" dirty="0">
                <a:solidFill>
                  <a:srgbClr val="0070C0"/>
                </a:solidFill>
                <a:latin typeface="ＭＳ Ｐゴシック"/>
              </a:rPr>
              <a:t>　</a:t>
            </a:r>
            <a:r>
              <a:rPr lang="ja-JP" altLang="en-US" b="1" dirty="0" smtClean="0">
                <a:solidFill>
                  <a:srgbClr val="0070C0"/>
                </a:solidFill>
                <a:latin typeface="ＭＳ Ｐゴシック"/>
              </a:rPr>
              <a:t>　　　栄養サポートチーム加算</a:t>
            </a:r>
            <a:endParaRPr lang="en-US" altLang="ja-JP" b="1" dirty="0" smtClean="0">
              <a:solidFill>
                <a:srgbClr val="0070C0"/>
              </a:solidFill>
              <a:latin typeface="ＭＳ Ｐゴシック"/>
            </a:endParaRPr>
          </a:p>
          <a:p>
            <a:pPr marL="265113" indent="-265113">
              <a:lnSpc>
                <a:spcPts val="2200"/>
              </a:lnSpc>
            </a:pPr>
            <a:r>
              <a:rPr lang="ja-JP" altLang="en-US" b="1" dirty="0">
                <a:solidFill>
                  <a:srgbClr val="0070C0"/>
                </a:solidFill>
                <a:latin typeface="ＭＳ Ｐゴシック"/>
              </a:rPr>
              <a:t>　</a:t>
            </a:r>
            <a:r>
              <a:rPr lang="ja-JP" altLang="en-US" b="1" dirty="0" smtClean="0">
                <a:solidFill>
                  <a:srgbClr val="0070C0"/>
                </a:solidFill>
                <a:latin typeface="ＭＳ Ｐゴシック"/>
              </a:rPr>
              <a:t>（新）　</a:t>
            </a:r>
            <a:r>
              <a:rPr lang="ja-JP" altLang="en-US" b="1" u="sng" dirty="0" smtClean="0">
                <a:solidFill>
                  <a:srgbClr val="0070C0"/>
                </a:solidFill>
                <a:latin typeface="ＭＳ Ｐゴシック"/>
              </a:rPr>
              <a:t>歯科医師連携加算</a:t>
            </a:r>
            <a:r>
              <a:rPr lang="ja-JP" altLang="en-US" b="1" u="sng" dirty="0">
                <a:solidFill>
                  <a:srgbClr val="0070C0"/>
                </a:solidFill>
                <a:latin typeface="ＭＳ Ｐゴシック"/>
              </a:rPr>
              <a:t>　</a:t>
            </a:r>
            <a:r>
              <a:rPr lang="ja-JP" altLang="en-US" b="1" u="sng" dirty="0" smtClean="0">
                <a:solidFill>
                  <a:srgbClr val="0070C0"/>
                </a:solidFill>
                <a:latin typeface="ＭＳ Ｐゴシック"/>
              </a:rPr>
              <a:t>５０点（入院基本料の加算）</a:t>
            </a:r>
            <a:endParaRPr lang="en-US" altLang="ja-JP" b="1" u="sng" dirty="0">
              <a:solidFill>
                <a:srgbClr val="0070C0"/>
              </a:solidFill>
              <a:latin typeface="ＭＳ Ｐゴシック"/>
            </a:endParaRPr>
          </a:p>
        </p:txBody>
      </p:sp>
      <p:sp>
        <p:nvSpPr>
          <p:cNvPr id="9" name="Rectangle 36"/>
          <p:cNvSpPr>
            <a:spLocks noChangeArrowheads="1"/>
          </p:cNvSpPr>
          <p:nvPr/>
        </p:nvSpPr>
        <p:spPr bwMode="auto">
          <a:xfrm>
            <a:off x="117942" y="4221088"/>
            <a:ext cx="8363450"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（４）周術期口腔機能管理等の医科歯科連携の推進</a:t>
            </a:r>
            <a:endParaRPr lang="ja-JP" altLang="en-US" sz="2400" dirty="0">
              <a:solidFill>
                <a:prstClr val="black"/>
              </a:solidFill>
            </a:endParaRPr>
          </a:p>
        </p:txBody>
      </p:sp>
      <p:sp>
        <p:nvSpPr>
          <p:cNvPr id="11" name="Rectangle 37"/>
          <p:cNvSpPr>
            <a:spLocks noChangeArrowheads="1"/>
          </p:cNvSpPr>
          <p:nvPr/>
        </p:nvSpPr>
        <p:spPr bwMode="auto">
          <a:xfrm>
            <a:off x="80521" y="4628468"/>
            <a:ext cx="9689654" cy="1968884"/>
          </a:xfrm>
          <a:prstGeom prst="rect">
            <a:avLst/>
          </a:prstGeom>
          <a:solidFill>
            <a:srgbClr val="FFFFAF">
              <a:alpha val="49804"/>
            </a:srgbClr>
          </a:solidFill>
          <a:ln w="9525">
            <a:solidFill>
              <a:schemeClr val="tx1"/>
            </a:solidFill>
            <a:miter lim="800000"/>
            <a:headEnd/>
            <a:tailEnd/>
          </a:ln>
        </p:spPr>
        <p:txBody>
          <a:bodyPr/>
          <a:lstStyle/>
          <a:p>
            <a:pPr marL="180975" indent="-180975">
              <a:buFont typeface="Wingdings" pitchFamily="2" charset="2"/>
              <a:buChar char="Ø"/>
              <a:defRPr/>
            </a:pPr>
            <a:r>
              <a:rPr lang="ja-JP" altLang="en-US" sz="1600" dirty="0" smtClean="0">
                <a:solidFill>
                  <a:prstClr val="black"/>
                </a:solidFill>
                <a:latin typeface="ＭＳ Ｐゴシック" panose="020B0600070205080204" pitchFamily="50" charset="-128"/>
              </a:rPr>
              <a:t>  </a:t>
            </a:r>
            <a:r>
              <a:rPr lang="ja-JP" altLang="en-US" dirty="0" smtClean="0">
                <a:solidFill>
                  <a:prstClr val="black"/>
                </a:solidFill>
                <a:latin typeface="ＭＳ Ｐゴシック" panose="020B0600070205080204" pitchFamily="50" charset="-128"/>
              </a:rPr>
              <a:t>悪性腫瘍手術等に先立ち歯科医師が周術期口腔機能管理を実施した場合に算定できる周術期口腔機能管理後手術加算について、周術期における医科と歯科の連携を推進するよう評価を充実する</a:t>
            </a:r>
            <a:endParaRPr lang="en-US" altLang="ja-JP"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smtClean="0">
              <a:solidFill>
                <a:prstClr val="black"/>
              </a:solidFill>
              <a:latin typeface="ＭＳ Ｐゴシック" panose="020B0600070205080204" pitchFamily="50" charset="-128"/>
            </a:endParaRPr>
          </a:p>
          <a:p>
            <a:pPr marL="180975" indent="-180975">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smtClean="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defRPr/>
            </a:pPr>
            <a:r>
              <a:rPr lang="ja-JP" altLang="en-US" sz="1600" dirty="0" smtClean="0">
                <a:solidFill>
                  <a:prstClr val="black"/>
                </a:solidFill>
                <a:latin typeface="ＭＳ Ｐゴシック" panose="020B0600070205080204" pitchFamily="50" charset="-128"/>
              </a:rPr>
              <a:t>  </a:t>
            </a: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p:txBody>
      </p:sp>
      <p:sp>
        <p:nvSpPr>
          <p:cNvPr id="12" name="正方形/長方形 11"/>
          <p:cNvSpPr/>
          <p:nvPr/>
        </p:nvSpPr>
        <p:spPr>
          <a:xfrm>
            <a:off x="272481" y="5517300"/>
            <a:ext cx="9289032" cy="938719"/>
          </a:xfrm>
          <a:prstGeom prst="rect">
            <a:avLst/>
          </a:prstGeom>
        </p:spPr>
        <p:txBody>
          <a:bodyPr wrap="square">
            <a:spAutoFit/>
          </a:bodyPr>
          <a:lstStyle/>
          <a:p>
            <a:pPr marL="265113" indent="-265113">
              <a:lnSpc>
                <a:spcPts val="2200"/>
              </a:lnSpc>
            </a:pPr>
            <a:r>
              <a:rPr lang="en-US" altLang="ja-JP" b="1" dirty="0" smtClean="0">
                <a:solidFill>
                  <a:srgbClr val="0070C0"/>
                </a:solidFill>
                <a:latin typeface="ＭＳ Ｐゴシック"/>
              </a:rPr>
              <a:t>〔</a:t>
            </a:r>
            <a:r>
              <a:rPr lang="ja-JP" altLang="en-US" b="1" dirty="0" smtClean="0">
                <a:solidFill>
                  <a:srgbClr val="0070C0"/>
                </a:solidFill>
                <a:latin typeface="ＭＳ Ｐゴシック"/>
              </a:rPr>
              <a:t>手術　通則</a:t>
            </a:r>
            <a:r>
              <a:rPr lang="en-US" altLang="ja-JP" b="1" dirty="0" smtClean="0">
                <a:solidFill>
                  <a:srgbClr val="0070C0"/>
                </a:solidFill>
                <a:latin typeface="ＭＳ Ｐゴシック"/>
              </a:rPr>
              <a:t>〕</a:t>
            </a:r>
            <a:endParaRPr lang="en-US" altLang="ja-JP" b="1" dirty="0">
              <a:solidFill>
                <a:srgbClr val="0070C0"/>
              </a:solidFill>
              <a:latin typeface="ＭＳ Ｐゴシック"/>
            </a:endParaRPr>
          </a:p>
          <a:p>
            <a:pPr marL="85725" indent="-85725">
              <a:lnSpc>
                <a:spcPts val="2200"/>
              </a:lnSpc>
            </a:pPr>
            <a:r>
              <a:rPr lang="ja-JP" altLang="en-US" b="1" dirty="0" smtClean="0">
                <a:solidFill>
                  <a:srgbClr val="0070C0"/>
                </a:solidFill>
                <a:latin typeface="ＭＳ Ｐゴシック"/>
              </a:rPr>
              <a:t>　　歯科医師による周術期口腔機能管理の実施後１月以内に悪性腫瘍手術等を全身麻酔下で実施した場合は</a:t>
            </a:r>
            <a:r>
              <a:rPr lang="ja-JP" altLang="en-US" b="1" strike="dblStrike" dirty="0" smtClean="0">
                <a:solidFill>
                  <a:srgbClr val="0070C0"/>
                </a:solidFill>
                <a:latin typeface="ＭＳ Ｐゴシック"/>
              </a:rPr>
              <a:t>１００点</a:t>
            </a:r>
            <a:r>
              <a:rPr lang="ja-JP" altLang="en-US" b="1" u="sng" dirty="0" smtClean="0">
                <a:solidFill>
                  <a:srgbClr val="FF0000"/>
                </a:solidFill>
                <a:latin typeface="ＭＳ Ｐゴシック"/>
              </a:rPr>
              <a:t>２００点</a:t>
            </a:r>
            <a:r>
              <a:rPr lang="ja-JP" altLang="en-US" b="1" dirty="0" smtClean="0">
                <a:solidFill>
                  <a:srgbClr val="0070C0"/>
                </a:solidFill>
                <a:latin typeface="ＭＳ Ｐゴシック"/>
              </a:rPr>
              <a:t>を加算する</a:t>
            </a:r>
            <a:endParaRPr lang="en-US" altLang="ja-JP" b="1" dirty="0">
              <a:solidFill>
                <a:srgbClr val="0070C0"/>
              </a:solidFill>
              <a:latin typeface="ＭＳ Ｐゴシック"/>
            </a:endParaRPr>
          </a:p>
        </p:txBody>
      </p:sp>
      <p:sp>
        <p:nvSpPr>
          <p:cNvPr id="13"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199</a:t>
            </a:fld>
            <a:endParaRPr lang="ja-JP" altLang="en-US" dirty="0">
              <a:solidFill>
                <a:prstClr val="black"/>
              </a:solidFill>
            </a:endParaRPr>
          </a:p>
        </p:txBody>
      </p:sp>
      <p:sp>
        <p:nvSpPr>
          <p:cNvPr id="14" name="テキスト ボックス 13"/>
          <p:cNvSpPr txBox="1"/>
          <p:nvPr/>
        </p:nvSpPr>
        <p:spPr>
          <a:xfrm>
            <a:off x="6105128" y="1862642"/>
            <a:ext cx="291321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99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649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715-716</a:t>
            </a:r>
            <a:endParaRPr lang="ja-JP" altLang="en-US" sz="1100" dirty="0">
              <a:solidFill>
                <a:srgbClr val="002060"/>
              </a:solidFill>
              <a:latin typeface="ＭＳ Ｐゴシック" panose="020B0600070205080204" pitchFamily="50" charset="-128"/>
            </a:endParaRPr>
          </a:p>
        </p:txBody>
      </p:sp>
      <p:sp>
        <p:nvSpPr>
          <p:cNvPr id="15" name="テキスト ボックス 14"/>
          <p:cNvSpPr txBox="1"/>
          <p:nvPr/>
        </p:nvSpPr>
        <p:spPr>
          <a:xfrm>
            <a:off x="7507191" y="4194882"/>
            <a:ext cx="119022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523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559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195093180"/>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94427" y="84091"/>
            <a:ext cx="9517327" cy="587848"/>
          </a:xfrm>
          <a:solidFill>
            <a:srgbClr val="FF0000">
              <a:alpha val="40000"/>
            </a:srgbClr>
          </a:solidFill>
          <a:ln>
            <a:solidFill>
              <a:schemeClr val="tx2">
                <a:lumMod val="50000"/>
              </a:schemeClr>
            </a:solidFill>
          </a:ln>
          <a:effectLst>
            <a:outerShdw blurRad="57150" dist="19050" dir="5400000" sx="87000" sy="87000" algn="ctr" rotWithShape="0">
              <a:srgbClr val="000000">
                <a:alpha val="0"/>
              </a:srgbClr>
            </a:outerShdw>
          </a:effectLst>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normAutofit/>
          </a:bodyPr>
          <a:lstStyle/>
          <a:p>
            <a:pPr eaLnBrk="1" hangingPunct="1"/>
            <a:r>
              <a:rPr lang="ja-JP" altLang="en-US" sz="3200" dirty="0">
                <a:solidFill>
                  <a:schemeClr val="tx1"/>
                </a:solidFill>
                <a:latin typeface="+mj-ea"/>
                <a:ea typeface="+mj-ea"/>
              </a:rPr>
              <a:t>２０２５（平成３７）年に向けた改革</a:t>
            </a:r>
            <a:endParaRPr lang="en-US" altLang="ja-JP" sz="3200" dirty="0">
              <a:solidFill>
                <a:schemeClr val="tx1"/>
              </a:solidFill>
              <a:latin typeface="+mj-ea"/>
              <a:ea typeface="+mj-ea"/>
            </a:endParaRPr>
          </a:p>
        </p:txBody>
      </p:sp>
      <p:sp>
        <p:nvSpPr>
          <p:cNvPr id="14" name="角丸四角形 13"/>
          <p:cNvSpPr/>
          <p:nvPr/>
        </p:nvSpPr>
        <p:spPr>
          <a:xfrm>
            <a:off x="84185" y="3730390"/>
            <a:ext cx="9144000" cy="1892644"/>
          </a:xfrm>
          <a:prstGeom prst="roundRect">
            <a:avLst/>
          </a:prstGeom>
          <a:solidFill>
            <a:srgbClr val="FFFFA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lnSpc>
                <a:spcPts val="1800"/>
              </a:lnSpc>
            </a:pPr>
            <a:r>
              <a:rPr lang="ja-JP" altLang="en-US" b="1" spc="-100" dirty="0">
                <a:solidFill>
                  <a:prstClr val="black"/>
                </a:solidFill>
                <a:latin typeface="ＭＳ Ｐゴシック"/>
              </a:rPr>
              <a:t>①  急性期から回復期、長期療養、在宅医療まで、患者が状態に合った適切な医療を受けることができる</a:t>
            </a:r>
          </a:p>
          <a:p>
            <a:pPr marL="177800" indent="-177800">
              <a:lnSpc>
                <a:spcPts val="1800"/>
              </a:lnSpc>
            </a:pPr>
            <a:r>
              <a:rPr lang="ja-JP" altLang="en-US" b="1" spc="-100" dirty="0">
                <a:solidFill>
                  <a:prstClr val="black"/>
                </a:solidFill>
                <a:latin typeface="ＭＳ Ｐゴシック"/>
              </a:rPr>
              <a:t>②  患者の負担にも留意</a:t>
            </a:r>
          </a:p>
          <a:p>
            <a:pPr marL="177800" indent="-177800">
              <a:lnSpc>
                <a:spcPts val="1800"/>
              </a:lnSpc>
            </a:pPr>
            <a:r>
              <a:rPr lang="ja-JP" altLang="en-US" b="1" spc="-100" dirty="0">
                <a:solidFill>
                  <a:prstClr val="black"/>
                </a:solidFill>
                <a:latin typeface="ＭＳ Ｐゴシック"/>
              </a:rPr>
              <a:t>③  医療機関の機能分化・強化と連携を進め、病床の役割を明確化した上で、機能に応じた充実</a:t>
            </a:r>
            <a:endParaRPr lang="en-US" altLang="ja-JP" b="1" spc="-100" dirty="0">
              <a:solidFill>
                <a:prstClr val="black"/>
              </a:solidFill>
              <a:latin typeface="ＭＳ Ｐゴシック"/>
            </a:endParaRPr>
          </a:p>
          <a:p>
            <a:pPr marL="177800" indent="-177800">
              <a:lnSpc>
                <a:spcPts val="1800"/>
              </a:lnSpc>
            </a:pPr>
            <a:r>
              <a:rPr lang="ja-JP" altLang="en-US" b="1" spc="-100" dirty="0">
                <a:solidFill>
                  <a:prstClr val="black"/>
                </a:solidFill>
                <a:latin typeface="ＭＳ Ｐゴシック"/>
              </a:rPr>
              <a:t>④  急性期を脱した患者の受け皿となる病床、かかりつけ医機能、在宅医療等を充実</a:t>
            </a:r>
            <a:endParaRPr lang="en-US" altLang="ja-JP" b="1" spc="-100" dirty="0">
              <a:solidFill>
                <a:prstClr val="black"/>
              </a:solidFill>
              <a:latin typeface="ＭＳ Ｐゴシック"/>
            </a:endParaRPr>
          </a:p>
          <a:p>
            <a:pPr marL="177800" indent="-177800">
              <a:lnSpc>
                <a:spcPts val="1800"/>
              </a:lnSpc>
            </a:pPr>
            <a:r>
              <a:rPr lang="ja-JP" altLang="en-US" b="1" spc="-100" dirty="0">
                <a:solidFill>
                  <a:prstClr val="black"/>
                </a:solidFill>
                <a:latin typeface="ＭＳ Ｐゴシック"/>
              </a:rPr>
              <a:t>⑤  地域ごとに地域包括ケアシステム（医療、介護、予防、住まい、生活支援サービスが連携した要介護者等への包括的な支援）の構築</a:t>
            </a:r>
            <a:endParaRPr lang="en-US" altLang="ja-JP" b="1" spc="-100" dirty="0">
              <a:solidFill>
                <a:prstClr val="black"/>
              </a:solidFill>
              <a:latin typeface="ＭＳ Ｐゴシック"/>
            </a:endParaRPr>
          </a:p>
        </p:txBody>
      </p:sp>
      <p:sp>
        <p:nvSpPr>
          <p:cNvPr id="5" name="正方形/長方形 4"/>
          <p:cNvSpPr/>
          <p:nvPr/>
        </p:nvSpPr>
        <p:spPr>
          <a:xfrm>
            <a:off x="340038" y="5659005"/>
            <a:ext cx="8645410" cy="923330"/>
          </a:xfrm>
          <a:prstGeom prst="rect">
            <a:avLst/>
          </a:prstGeom>
          <a:solidFill>
            <a:srgbClr val="92D050"/>
          </a:solidFill>
          <a:ln w="19050">
            <a:solidFill>
              <a:schemeClr val="tx1"/>
            </a:solidFill>
          </a:ln>
        </p:spPr>
        <p:txBody>
          <a:bodyPr wrap="square">
            <a:spAutoFit/>
          </a:bodyPr>
          <a:lstStyle/>
          <a:p>
            <a:r>
              <a:rPr lang="ja-JP" altLang="en-US" b="1" kern="100" dirty="0" smtClean="0">
                <a:solidFill>
                  <a:prstClr val="black"/>
                </a:solidFill>
                <a:latin typeface="ＭＳ Ｐゴシック"/>
                <a:cs typeface="Times New Roman" panose="02020603050405020304" pitchFamily="18" charset="0"/>
              </a:rPr>
              <a:t>　あるべき医療提供体制の実現に向けて、診療報酬改定、介護報酬改定、都道府県が策定する新たな医療計画に基づく地域の医療提供体制の確保、地域医療総合確保基金や補助金等の予算</a:t>
            </a:r>
            <a:r>
              <a:rPr lang="ja-JP" altLang="ja-JP" b="1" kern="100" dirty="0" smtClean="0">
                <a:solidFill>
                  <a:prstClr val="black"/>
                </a:solidFill>
                <a:latin typeface="ＭＳ Ｐゴシック"/>
                <a:cs typeface="Times New Roman" panose="02020603050405020304" pitchFamily="18" charset="0"/>
              </a:rPr>
              <a:t>措置</a:t>
            </a:r>
            <a:r>
              <a:rPr lang="ja-JP" altLang="en-US" b="1" kern="100" dirty="0" smtClean="0">
                <a:solidFill>
                  <a:prstClr val="black"/>
                </a:solidFill>
                <a:latin typeface="ＭＳ Ｐゴシック"/>
                <a:cs typeface="Times New Roman" panose="02020603050405020304" pitchFamily="18" charset="0"/>
              </a:rPr>
              <a:t>等を行うとともに、医療法等関連法を順次改正、施行していく</a:t>
            </a:r>
            <a:r>
              <a:rPr lang="ja-JP" altLang="ja-JP" b="1" kern="100" dirty="0" smtClean="0">
                <a:solidFill>
                  <a:prstClr val="black"/>
                </a:solidFill>
                <a:latin typeface="ＭＳ Ｐゴシック"/>
                <a:cs typeface="Times New Roman" panose="02020603050405020304" pitchFamily="18" charset="0"/>
              </a:rPr>
              <a:t>。</a:t>
            </a:r>
            <a:endParaRPr lang="ja-JP" altLang="ja-JP" b="1" kern="100" dirty="0">
              <a:solidFill>
                <a:prstClr val="black"/>
              </a:solidFill>
              <a:latin typeface="ＭＳ Ｐゴシック"/>
              <a:cs typeface="Times New Roman" panose="02020603050405020304" pitchFamily="18" charset="0"/>
            </a:endParaRPr>
          </a:p>
        </p:txBody>
      </p:sp>
      <p:graphicFrame>
        <p:nvGraphicFramePr>
          <p:cNvPr id="6" name="表 5"/>
          <p:cNvGraphicFramePr>
            <a:graphicFrameLocks noGrp="1"/>
          </p:cNvGraphicFramePr>
          <p:nvPr>
            <p:extLst>
              <p:ext uri="{D42A27DB-BD31-4B8C-83A1-F6EECF244321}">
                <p14:modId xmlns:p14="http://schemas.microsoft.com/office/powerpoint/2010/main" val="657268"/>
              </p:ext>
            </p:extLst>
          </p:nvPr>
        </p:nvGraphicFramePr>
        <p:xfrm>
          <a:off x="84171" y="725354"/>
          <a:ext cx="9691114" cy="2575560"/>
        </p:xfrm>
        <a:graphic>
          <a:graphicData uri="http://schemas.openxmlformats.org/drawingml/2006/table">
            <a:tbl>
              <a:tblPr firstRow="1" bandRow="1">
                <a:tableStyleId>{5C22544A-7EE6-4342-B048-85BDC9FD1C3A}</a:tableStyleId>
              </a:tblPr>
              <a:tblGrid>
                <a:gridCol w="1628518"/>
                <a:gridCol w="597218"/>
                <a:gridCol w="560705"/>
                <a:gridCol w="597218"/>
                <a:gridCol w="630555"/>
                <a:gridCol w="560705"/>
                <a:gridCol w="630555"/>
                <a:gridCol w="560705"/>
                <a:gridCol w="560705"/>
                <a:gridCol w="560705"/>
                <a:gridCol w="560705"/>
                <a:gridCol w="560705"/>
                <a:gridCol w="560705"/>
                <a:gridCol w="560705"/>
                <a:gridCol w="560705"/>
              </a:tblGrid>
              <a:tr h="441960">
                <a:tc>
                  <a:txBody>
                    <a:bodyPr/>
                    <a:lstStyle/>
                    <a:p>
                      <a:endParaRPr kumimoji="1" lang="ja-JP" altLang="en-US" sz="1200" spc="-100" baseline="0" dirty="0">
                        <a:latin typeface="HGSｺﾞｼｯｸM" panose="020B0600000000000000" pitchFamily="50" charset="-128"/>
                        <a:ea typeface="HGSｺﾞｼｯｸM" panose="020B0600000000000000" pitchFamily="50" charset="-128"/>
                      </a:endParaRP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2012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24</a:t>
                      </a:r>
                      <a:endParaRPr kumimoji="1" lang="ja-JP" altLang="en-US" sz="1100" dirty="0">
                        <a:solidFill>
                          <a:schemeClr val="tx1"/>
                        </a:solidFill>
                        <a:latin typeface="HGSｺﾞｼｯｸM" panose="020B0600000000000000" pitchFamily="50" charset="-128"/>
                        <a:ea typeface="HGSｺﾞｼｯｸM" panose="020B0600000000000000" pitchFamily="50" charset="-128"/>
                      </a:endParaRP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2013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25</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2014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26</a:t>
                      </a:r>
                      <a:endParaRPr kumimoji="1" lang="ja-JP" altLang="en-US" sz="1100" dirty="0">
                        <a:solidFill>
                          <a:schemeClr val="tx1"/>
                        </a:solidFill>
                        <a:latin typeface="HGSｺﾞｼｯｸM" panose="020B0600000000000000" pitchFamily="50" charset="-128"/>
                        <a:ea typeface="HGSｺﾞｼｯｸM" panose="020B0600000000000000" pitchFamily="50" charset="-128"/>
                      </a:endParaRP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2015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27</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2016</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28</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2017</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29</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2018</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30</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2019</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31</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2020</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32</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2021</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33</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2022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34</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2023</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35</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2024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schemeClr val="tx1"/>
                          </a:solidFill>
                          <a:effectLst/>
                          <a:uLnTx/>
                          <a:uFillTx/>
                          <a:latin typeface="HGSｺﾞｼｯｸM" panose="020B0600000000000000" pitchFamily="50" charset="-128"/>
                          <a:ea typeface="HGSｺﾞｼｯｸM" panose="020B0600000000000000" pitchFamily="50" charset="-128"/>
                        </a:rPr>
                        <a:t>36</a:t>
                      </a:r>
                    </a:p>
                  </a:txBody>
                  <a:tcPr>
                    <a:solidFill>
                      <a:schemeClr val="accent1">
                        <a:lumMod val="40000"/>
                        <a:lumOff val="6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200" b="1" i="0" u="none" strike="noStrike" kern="1200" cap="none" spc="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2025</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100" b="1" i="0" u="none" strike="noStrike" kern="1200" cap="none" spc="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平</a:t>
                      </a:r>
                      <a:r>
                        <a:rPr kumimoji="1" lang="en-US" altLang="ja-JP" sz="1100" b="1" i="0" u="none" strike="noStrike" kern="1200" cap="none" spc="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37</a:t>
                      </a:r>
                    </a:p>
                  </a:txBody>
                  <a:tcPr>
                    <a:solidFill>
                      <a:schemeClr val="accent1">
                        <a:lumMod val="40000"/>
                        <a:lumOff val="60000"/>
                      </a:schemeClr>
                    </a:solidFill>
                  </a:tcPr>
                </a:tc>
              </a:tr>
              <a:tr h="280486">
                <a:tc>
                  <a:txBody>
                    <a:bodyPr/>
                    <a:lstStyle/>
                    <a:p>
                      <a:r>
                        <a:rPr kumimoji="1" lang="ja-JP" altLang="en-US" sz="1400" b="1" spc="-160" baseline="0" dirty="0" smtClean="0">
                          <a:latin typeface="HGSｺﾞｼｯｸM" panose="020B0600000000000000" pitchFamily="50" charset="-128"/>
                          <a:ea typeface="HGSｺﾞｼｯｸM" panose="020B0600000000000000" pitchFamily="50" charset="-128"/>
                        </a:rPr>
                        <a:t>消費税</a:t>
                      </a:r>
                      <a:endParaRPr kumimoji="1" lang="ja-JP" altLang="en-US" sz="1400" b="1" spc="-160" baseline="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５％</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８％</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en-US" altLang="ja-JP" sz="1400" b="1" dirty="0" smtClean="0">
                          <a:solidFill>
                            <a:schemeClr val="bg1"/>
                          </a:solidFill>
                          <a:latin typeface="HGSｺﾞｼｯｸM" panose="020B0600000000000000" pitchFamily="50" charset="-128"/>
                          <a:ea typeface="HGSｺﾞｼｯｸM" panose="020B0600000000000000" pitchFamily="50" charset="-128"/>
                        </a:rPr>
                        <a:t>10</a:t>
                      </a:r>
                      <a:r>
                        <a:rPr kumimoji="1" lang="ja-JP" altLang="en-US" sz="1400" b="1" dirty="0" smtClean="0">
                          <a:solidFill>
                            <a:schemeClr val="bg1"/>
                          </a:solidFill>
                          <a:latin typeface="HGSｺﾞｼｯｸM" panose="020B0600000000000000" pitchFamily="50" charset="-128"/>
                          <a:ea typeface="HGSｺﾞｼｯｸM" panose="020B0600000000000000" pitchFamily="50" charset="-128"/>
                        </a:rPr>
                        <a:t>％</a:t>
                      </a:r>
                      <a:endParaRPr kumimoji="1" lang="ja-JP" altLang="en-US" sz="1400" b="1" dirty="0">
                        <a:solidFill>
                          <a:schemeClr val="bg1"/>
                        </a:solidFill>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00B0F0"/>
                          </a:solidFill>
                          <a:effectLst/>
                          <a:uLnTx/>
                          <a:uFillTx/>
                          <a:latin typeface="HGSｺﾞｼｯｸM" panose="020B0600000000000000" pitchFamily="50" charset="-128"/>
                          <a:ea typeface="HGSｺﾞｼｯｸM" panose="020B0600000000000000" pitchFamily="50" charset="-128"/>
                          <a:cs typeface="+mn-cs"/>
                        </a:rPr>
                        <a:t>10</a:t>
                      </a:r>
                      <a:r>
                        <a:rPr kumimoji="1" lang="ja-JP" altLang="en-US" sz="1400" b="1" i="0" u="none" strike="noStrike" kern="1200" cap="none" spc="0" normalizeH="0" baseline="0" noProof="0" dirty="0" smtClean="0">
                          <a:ln>
                            <a:noFill/>
                          </a:ln>
                          <a:solidFill>
                            <a:srgbClr val="00B0F0"/>
                          </a:solidFill>
                          <a:effectLst/>
                          <a:uLnTx/>
                          <a:uFillTx/>
                          <a:latin typeface="HGSｺﾞｼｯｸM" panose="020B0600000000000000" pitchFamily="50" charset="-128"/>
                          <a:ea typeface="HGSｺﾞｼｯｸM" panose="020B0600000000000000" pitchFamily="50" charset="-128"/>
                          <a:cs typeface="+mn-cs"/>
                        </a:rPr>
                        <a:t>％</a:t>
                      </a: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r>
              <a:tr h="304800">
                <a:tc>
                  <a:txBody>
                    <a:bodyPr/>
                    <a:lstStyle/>
                    <a:p>
                      <a:r>
                        <a:rPr kumimoji="1" lang="ja-JP" altLang="en-US" sz="1400" b="1" spc="-160" baseline="0" dirty="0" smtClean="0">
                          <a:latin typeface="HGSｺﾞｼｯｸM" panose="020B0600000000000000" pitchFamily="50" charset="-128"/>
                          <a:ea typeface="HGSｺﾞｼｯｸM" panose="020B0600000000000000" pitchFamily="50" charset="-128"/>
                        </a:rPr>
                        <a:t>医療・介護同時改定</a:t>
                      </a:r>
                      <a:endParaRPr kumimoji="1" lang="ja-JP" altLang="en-US" sz="1400" b="1" spc="-160" baseline="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①</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②</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③</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r>
              <a:tr h="304800">
                <a:tc>
                  <a:txBody>
                    <a:bodyPr/>
                    <a:lstStyle/>
                    <a:p>
                      <a:r>
                        <a:rPr kumimoji="1" lang="ja-JP" altLang="en-US" sz="1400" b="1" spc="-160" baseline="0" dirty="0" smtClean="0">
                          <a:latin typeface="HGSｺﾞｼｯｸM" panose="020B0600000000000000" pitchFamily="50" charset="-128"/>
                          <a:ea typeface="HGSｺﾞｼｯｸM" panose="020B0600000000000000" pitchFamily="50" charset="-128"/>
                        </a:rPr>
                        <a:t>診療報酬改定</a:t>
                      </a:r>
                      <a:endParaRPr kumimoji="1" lang="ja-JP" altLang="en-US" sz="1400" b="1" spc="-160" baseline="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①</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②</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③</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④</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⑤</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⑥</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⑦</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r>
              <a:tr h="304800">
                <a:tc>
                  <a:txBody>
                    <a:bodyPr/>
                    <a:lstStyle/>
                    <a:p>
                      <a:r>
                        <a:rPr kumimoji="1" lang="ja-JP" altLang="en-US" sz="1400" b="1" spc="-160" baseline="0" dirty="0" smtClean="0">
                          <a:latin typeface="HGSｺﾞｼｯｸM" panose="020B0600000000000000" pitchFamily="50" charset="-128"/>
                          <a:ea typeface="HGSｺﾞｼｯｸM" panose="020B0600000000000000" pitchFamily="50" charset="-128"/>
                        </a:rPr>
                        <a:t>介護保険事業計画</a:t>
                      </a:r>
                      <a:endParaRPr kumimoji="1" lang="en-US" altLang="ja-JP" sz="1400" b="1" spc="-160" baseline="0" dirty="0" smtClean="0">
                        <a:latin typeface="HGSｺﾞｼｯｸM" panose="020B0600000000000000" pitchFamily="50" charset="-128"/>
                        <a:ea typeface="HGSｺﾞｼｯｸM" panose="020B0600000000000000" pitchFamily="50" charset="-128"/>
                      </a:endParaRPr>
                    </a:p>
                  </a:txBody>
                  <a:tcPr/>
                </a:tc>
                <a:tc gridSpan="3">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第５期</a:t>
                      </a:r>
                      <a:r>
                        <a:rPr kumimoji="1" lang="en-US" altLang="ja-JP" sz="1200" b="1" spc="-100" baseline="0" dirty="0" smtClean="0">
                          <a:latin typeface="HGSｺﾞｼｯｸM" panose="020B0600000000000000" pitchFamily="50" charset="-128"/>
                          <a:ea typeface="HGSｺﾞｼｯｸM" panose="020B0600000000000000" pitchFamily="50" charset="-128"/>
                        </a:rPr>
                        <a:t>(2012</a:t>
                      </a:r>
                      <a:r>
                        <a:rPr kumimoji="1" lang="ja-JP" altLang="en-US" sz="1200" b="1" spc="-100" baseline="0" dirty="0" smtClean="0">
                          <a:latin typeface="HGSｺﾞｼｯｸM" panose="020B0600000000000000" pitchFamily="50" charset="-128"/>
                          <a:ea typeface="HGSｺﾞｼｯｸM" panose="020B0600000000000000" pitchFamily="50" charset="-128"/>
                        </a:rPr>
                        <a:t>～</a:t>
                      </a:r>
                      <a:r>
                        <a:rPr kumimoji="1" lang="en-US" altLang="ja-JP" sz="1200" b="1" spc="-100" baseline="0" dirty="0" smtClean="0">
                          <a:latin typeface="HGSｺﾞｼｯｸM" panose="020B0600000000000000" pitchFamily="50" charset="-128"/>
                          <a:ea typeface="HGSｺﾞｼｯｸM" panose="020B0600000000000000" pitchFamily="50" charset="-128"/>
                        </a:rPr>
                        <a:t>2014)</a:t>
                      </a: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第６期</a:t>
                      </a:r>
                      <a:r>
                        <a:rPr kumimoji="1" lang="en-US" altLang="ja-JP" sz="12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(2015</a:t>
                      </a:r>
                      <a:r>
                        <a:rPr kumimoji="1" lang="ja-JP" altLang="en-US" sz="12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a:t>
                      </a:r>
                      <a:r>
                        <a:rPr kumimoji="1" lang="en-US" altLang="ja-JP" sz="12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2017)</a:t>
                      </a: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第７期</a:t>
                      </a:r>
                      <a:r>
                        <a:rPr kumimoji="1" lang="en-US" altLang="ja-JP" sz="12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(2018</a:t>
                      </a:r>
                      <a:r>
                        <a:rPr kumimoji="1" lang="ja-JP" altLang="en-US" sz="12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a:t>
                      </a:r>
                      <a:r>
                        <a:rPr kumimoji="1" lang="en-US" altLang="ja-JP" sz="12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2020)</a:t>
                      </a: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gridSpan="3">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4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第８期</a:t>
                      </a:r>
                      <a:r>
                        <a:rPr kumimoji="1" lang="en-US" altLang="ja-JP" sz="12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(2021</a:t>
                      </a:r>
                      <a:r>
                        <a:rPr kumimoji="1" lang="ja-JP" altLang="en-US" sz="12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a:t>
                      </a:r>
                      <a:r>
                        <a:rPr kumimoji="1" lang="en-US" altLang="ja-JP" sz="1200" b="1" i="0" u="none" strike="noStrike" kern="1200" cap="none" spc="-100" normalizeH="0" baseline="0" noProof="0" dirty="0" smtClean="0">
                          <a:ln>
                            <a:noFill/>
                          </a:ln>
                          <a:solidFill>
                            <a:prstClr val="black"/>
                          </a:solidFill>
                          <a:effectLst/>
                          <a:uLnTx/>
                          <a:uFillTx/>
                          <a:latin typeface="HGSｺﾞｼｯｸM" panose="020B0600000000000000" pitchFamily="50" charset="-128"/>
                          <a:ea typeface="HGSｺﾞｼｯｸM" panose="020B0600000000000000" pitchFamily="50" charset="-128"/>
                        </a:rPr>
                        <a:t>2023)</a:t>
                      </a: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hMerge="1">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r>
              <a:tr h="280486">
                <a:tc>
                  <a:txBody>
                    <a:bodyPr/>
                    <a:lstStyle/>
                    <a:p>
                      <a:r>
                        <a:rPr kumimoji="1" lang="ja-JP" altLang="en-US" sz="1400" b="1" spc="-160" baseline="0" dirty="0" smtClean="0">
                          <a:latin typeface="HGSｺﾞｼｯｸM" panose="020B0600000000000000" pitchFamily="50" charset="-128"/>
                          <a:ea typeface="HGSｺﾞｼｯｸM" panose="020B0600000000000000" pitchFamily="50" charset="-128"/>
                        </a:rPr>
                        <a:t>介護報酬改定</a:t>
                      </a:r>
                      <a:endParaRPr kumimoji="1" lang="ja-JP" altLang="en-US" sz="1400" b="1" spc="-160" baseline="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①</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②</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③</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④</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c>
                  <a:txBody>
                    <a:bodyPr/>
                    <a:lstStyle/>
                    <a:p>
                      <a:pPr algn="ctr"/>
                      <a:r>
                        <a:rPr kumimoji="1" lang="ja-JP" altLang="en-US" sz="1400" b="1" dirty="0" smtClean="0">
                          <a:latin typeface="HGSｺﾞｼｯｸM" panose="020B0600000000000000" pitchFamily="50" charset="-128"/>
                          <a:ea typeface="HGSｺﾞｼｯｸM" panose="020B0600000000000000" pitchFamily="50" charset="-128"/>
                        </a:rPr>
                        <a:t>⑤</a:t>
                      </a:r>
                      <a:endParaRPr kumimoji="1" lang="ja-JP" altLang="en-US" sz="1400" b="1"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400" dirty="0">
                        <a:latin typeface="HGSｺﾞｼｯｸM" panose="020B0600000000000000" pitchFamily="50" charset="-128"/>
                        <a:ea typeface="HGSｺﾞｼｯｸM" panose="020B0600000000000000" pitchFamily="50" charset="-128"/>
                      </a:endParaRPr>
                    </a:p>
                  </a:txBody>
                  <a:tcPr/>
                </a:tc>
              </a:tr>
              <a:tr h="304800">
                <a:tc>
                  <a:txBody>
                    <a:bodyPr/>
                    <a:lstStyle/>
                    <a:p>
                      <a:r>
                        <a:rPr kumimoji="1" lang="ja-JP" altLang="en-US" sz="1400" b="1" spc="-160" baseline="0" dirty="0" smtClean="0">
                          <a:latin typeface="HGSｺﾞｼｯｸM" panose="020B0600000000000000" pitchFamily="50" charset="-128"/>
                          <a:ea typeface="HGSｺﾞｼｯｸM" panose="020B0600000000000000" pitchFamily="50" charset="-128"/>
                        </a:rPr>
                        <a:t>医療計画見直し</a:t>
                      </a:r>
                      <a:endParaRPr kumimoji="1" lang="ja-JP" altLang="en-US" sz="1400" b="1" spc="-160" baseline="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r>
              <a:tr h="304800">
                <a:tc>
                  <a:txBody>
                    <a:bodyPr/>
                    <a:lstStyle/>
                    <a:p>
                      <a:endParaRPr kumimoji="1" lang="ja-JP" altLang="en-US" sz="1100" b="1" spc="-100" baseline="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c>
                  <a:txBody>
                    <a:bodyPr/>
                    <a:lstStyle/>
                    <a:p>
                      <a:pPr algn="ctr"/>
                      <a:endParaRPr kumimoji="1" lang="ja-JP" altLang="en-US" sz="1100" dirty="0">
                        <a:latin typeface="HGSｺﾞｼｯｸM" panose="020B0600000000000000" pitchFamily="50" charset="-128"/>
                        <a:ea typeface="HGSｺﾞｼｯｸM" panose="020B0600000000000000" pitchFamily="50" charset="-128"/>
                      </a:endParaRPr>
                    </a:p>
                  </a:txBody>
                  <a:tcPr/>
                </a:tc>
              </a:tr>
            </a:tbl>
          </a:graphicData>
        </a:graphic>
      </p:graphicFrame>
      <p:cxnSp>
        <p:nvCxnSpPr>
          <p:cNvPr id="8" name="直線矢印コネクタ 7"/>
          <p:cNvCxnSpPr/>
          <p:nvPr/>
        </p:nvCxnSpPr>
        <p:spPr>
          <a:xfrm>
            <a:off x="2322793" y="1318093"/>
            <a:ext cx="588580" cy="0"/>
          </a:xfrm>
          <a:prstGeom prst="straightConnector1">
            <a:avLst/>
          </a:prstGeom>
          <a:ln w="25400">
            <a:solidFill>
              <a:srgbClr val="00B050"/>
            </a:solidFill>
            <a:tailEnd type="arrow"/>
          </a:ln>
        </p:spPr>
        <p:style>
          <a:lnRef idx="1">
            <a:schemeClr val="accent1"/>
          </a:lnRef>
          <a:fillRef idx="0">
            <a:schemeClr val="accent1"/>
          </a:fillRef>
          <a:effectRef idx="0">
            <a:schemeClr val="accent1"/>
          </a:effectRef>
          <a:fontRef idx="minor">
            <a:schemeClr val="tx1"/>
          </a:fontRef>
        </p:style>
      </p:cxnSp>
      <p:cxnSp>
        <p:nvCxnSpPr>
          <p:cNvPr id="10" name="直線矢印コネクタ 9"/>
          <p:cNvCxnSpPr/>
          <p:nvPr/>
        </p:nvCxnSpPr>
        <p:spPr>
          <a:xfrm>
            <a:off x="2291256" y="1618594"/>
            <a:ext cx="2956038"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3" name="直線矢印コネクタ 12"/>
          <p:cNvCxnSpPr/>
          <p:nvPr/>
        </p:nvCxnSpPr>
        <p:spPr>
          <a:xfrm>
            <a:off x="5812217" y="1618594"/>
            <a:ext cx="2799042"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7" name="直線矢印コネクタ 16"/>
          <p:cNvCxnSpPr/>
          <p:nvPr/>
        </p:nvCxnSpPr>
        <p:spPr>
          <a:xfrm>
            <a:off x="2328493" y="2543503"/>
            <a:ext cx="1166649"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9" name="直線矢印コネクタ 18"/>
          <p:cNvCxnSpPr/>
          <p:nvPr/>
        </p:nvCxnSpPr>
        <p:spPr>
          <a:xfrm>
            <a:off x="4110957" y="2522483"/>
            <a:ext cx="1166648"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1" name="直線矢印コネクタ 20"/>
          <p:cNvCxnSpPr/>
          <p:nvPr/>
        </p:nvCxnSpPr>
        <p:spPr>
          <a:xfrm>
            <a:off x="5850934" y="2522483"/>
            <a:ext cx="1099921"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3" name="直線矢印コネクタ 22"/>
          <p:cNvCxnSpPr/>
          <p:nvPr/>
        </p:nvCxnSpPr>
        <p:spPr>
          <a:xfrm>
            <a:off x="7501012" y="2522483"/>
            <a:ext cx="1110617"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27" name="直線矢印コネクタ 26"/>
          <p:cNvCxnSpPr/>
          <p:nvPr/>
        </p:nvCxnSpPr>
        <p:spPr>
          <a:xfrm>
            <a:off x="2322793" y="1939158"/>
            <a:ext cx="58858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28" name="正方形/長方形 27"/>
          <p:cNvSpPr/>
          <p:nvPr/>
        </p:nvSpPr>
        <p:spPr>
          <a:xfrm>
            <a:off x="9228094" y="1219200"/>
            <a:ext cx="544188" cy="5068800"/>
          </a:xfrm>
          <a:prstGeom prst="rect">
            <a:avLst/>
          </a:prstGeom>
          <a:solidFill>
            <a:srgbClr val="66CCFF"/>
          </a:solidFill>
          <a:effectLst>
            <a:glow rad="127000">
              <a:schemeClr val="accent1">
                <a:alpha val="69000"/>
              </a:schemeClr>
            </a:glow>
            <a:outerShdw blurRad="50800" dist="50800" dir="5400000" algn="ctr" rotWithShape="0">
              <a:srgbClr val="000000">
                <a:alpha val="92000"/>
              </a:srgbClr>
            </a:outerShdw>
          </a:effectLst>
          <a:scene3d>
            <a:camera prst="orthographicFront"/>
            <a:lightRig rig="threePt" dir="t"/>
          </a:scene3d>
          <a:sp3d>
            <a:bevelT/>
          </a:sp3d>
        </p:spPr>
        <p:txBody>
          <a:bodyPr vert="wordArtVertRtl" wrap="square">
            <a:spAutoFit/>
          </a:bodyPr>
          <a:lstStyle/>
          <a:p>
            <a:pPr algn="ctr">
              <a:defRPr/>
            </a:pPr>
            <a:r>
              <a:rPr kumimoji="0" lang="ja-JP" altLang="en-US" sz="2000" b="1" kern="0" dirty="0">
                <a:solidFill>
                  <a:prstClr val="black"/>
                </a:solidFill>
                <a:latin typeface="Century" pitchFamily="18" charset="0"/>
              </a:rPr>
              <a:t>持続可能な社会保障制度の実現</a:t>
            </a:r>
          </a:p>
        </p:txBody>
      </p:sp>
      <p:sp>
        <p:nvSpPr>
          <p:cNvPr id="29" name="Rectangle 36"/>
          <p:cNvSpPr>
            <a:spLocks noChangeArrowheads="1"/>
          </p:cNvSpPr>
          <p:nvPr/>
        </p:nvSpPr>
        <p:spPr bwMode="auto">
          <a:xfrm>
            <a:off x="84187" y="3425589"/>
            <a:ext cx="2049517" cy="360040"/>
          </a:xfrm>
          <a:prstGeom prst="rect">
            <a:avLst/>
          </a:prstGeom>
          <a:ln w="19050">
            <a:solidFill>
              <a:schemeClr val="tx1"/>
            </a:solidFill>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en-US" altLang="ja-JP" sz="2000" dirty="0">
                <a:solidFill>
                  <a:prstClr val="black"/>
                </a:solidFill>
              </a:rPr>
              <a:t>《</a:t>
            </a:r>
            <a:r>
              <a:rPr lang="ja-JP" altLang="en-US" sz="2000" dirty="0">
                <a:solidFill>
                  <a:prstClr val="black"/>
                </a:solidFill>
              </a:rPr>
              <a:t>改革の方向性</a:t>
            </a:r>
            <a:r>
              <a:rPr lang="en-US" altLang="ja-JP" sz="2000" dirty="0">
                <a:solidFill>
                  <a:prstClr val="black"/>
                </a:solidFill>
              </a:rPr>
              <a:t>》</a:t>
            </a:r>
            <a:endParaRPr lang="ja-JP" altLang="en-US" sz="2000" dirty="0">
              <a:solidFill>
                <a:prstClr val="black"/>
              </a:solidFill>
            </a:endParaRPr>
          </a:p>
        </p:txBody>
      </p:sp>
      <p:cxnSp>
        <p:nvCxnSpPr>
          <p:cNvPr id="30" name="直線矢印コネクタ 29"/>
          <p:cNvCxnSpPr/>
          <p:nvPr/>
        </p:nvCxnSpPr>
        <p:spPr>
          <a:xfrm>
            <a:off x="3486813" y="1928647"/>
            <a:ext cx="58858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1" name="直線矢印コネクタ 30"/>
          <p:cNvCxnSpPr/>
          <p:nvPr/>
        </p:nvCxnSpPr>
        <p:spPr>
          <a:xfrm>
            <a:off x="4694280" y="1939158"/>
            <a:ext cx="58858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2" name="直線矢印コネクタ 31"/>
          <p:cNvCxnSpPr/>
          <p:nvPr/>
        </p:nvCxnSpPr>
        <p:spPr>
          <a:xfrm>
            <a:off x="5812216" y="1928647"/>
            <a:ext cx="588580"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33"/>
          <p:cNvCxnSpPr/>
          <p:nvPr/>
        </p:nvCxnSpPr>
        <p:spPr>
          <a:xfrm>
            <a:off x="6912137" y="1912881"/>
            <a:ext cx="588548"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5" name="直線矢印コネクタ 34"/>
          <p:cNvCxnSpPr/>
          <p:nvPr/>
        </p:nvCxnSpPr>
        <p:spPr>
          <a:xfrm>
            <a:off x="8045932" y="1928647"/>
            <a:ext cx="573577" cy="0"/>
          </a:xfrm>
          <a:prstGeom prst="straightConnector1">
            <a:avLst/>
          </a:prstGeom>
          <a:ln w="2540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p:nvPr/>
        </p:nvCxnSpPr>
        <p:spPr>
          <a:xfrm>
            <a:off x="3419574" y="1322512"/>
            <a:ext cx="1239469" cy="0"/>
          </a:xfrm>
          <a:prstGeom prst="straightConnector1">
            <a:avLst/>
          </a:prstGeom>
          <a:ln w="25400">
            <a:solidFill>
              <a:srgbClr val="00B050"/>
            </a:solidFill>
            <a:tailEnd type="arrow"/>
          </a:ln>
        </p:spPr>
        <p:style>
          <a:lnRef idx="1">
            <a:schemeClr val="accent1"/>
          </a:lnRef>
          <a:fillRef idx="0">
            <a:schemeClr val="accent1"/>
          </a:fillRef>
          <a:effectRef idx="0">
            <a:schemeClr val="accent1"/>
          </a:effectRef>
          <a:fontRef idx="minor">
            <a:schemeClr val="tx1"/>
          </a:fontRef>
        </p:style>
      </p:cxnSp>
      <p:sp>
        <p:nvSpPr>
          <p:cNvPr id="39" name="角丸四角形 38"/>
          <p:cNvSpPr/>
          <p:nvPr/>
        </p:nvSpPr>
        <p:spPr>
          <a:xfrm>
            <a:off x="2500734" y="2667618"/>
            <a:ext cx="1595438" cy="360363"/>
          </a:xfrm>
          <a:prstGeom prst="roundRect">
            <a:avLst/>
          </a:prstGeom>
          <a:solidFill>
            <a:srgbClr val="4BACC6">
              <a:lumMod val="60000"/>
              <a:lumOff val="40000"/>
            </a:srgbClr>
          </a:solidFill>
          <a:ln w="25400" cap="flat" cmpd="sng" algn="ctr">
            <a:solidFill>
              <a:srgbClr val="4F81BD"/>
            </a:solidFill>
            <a:prstDash val="solid"/>
          </a:ln>
          <a:effectLst/>
        </p:spPr>
        <p:txBody>
          <a:bodyPr anchor="ctr"/>
          <a:lstStyle/>
          <a:p>
            <a:pPr algn="ctr">
              <a:defRPr/>
            </a:pPr>
            <a:r>
              <a:rPr kumimoji="0" lang="ja-JP" altLang="en-US" sz="1200" kern="0" dirty="0">
                <a:solidFill>
                  <a:prstClr val="black"/>
                </a:solidFill>
                <a:latin typeface="HGSｺﾞｼｯｸM" panose="020B0600000000000000" pitchFamily="50" charset="-128"/>
                <a:ea typeface="HGSｺﾞｼｯｸM" panose="020B0600000000000000" pitchFamily="50" charset="-128"/>
              </a:rPr>
              <a:t>医療計画の見直し①</a:t>
            </a:r>
            <a:endParaRPr kumimoji="0" lang="en-US" altLang="ja-JP" sz="1200" kern="0" dirty="0">
              <a:solidFill>
                <a:prstClr val="black"/>
              </a:solidFill>
              <a:latin typeface="HGSｺﾞｼｯｸM" panose="020B0600000000000000" pitchFamily="50" charset="-128"/>
              <a:ea typeface="HGSｺﾞｼｯｸM" panose="020B0600000000000000" pitchFamily="50" charset="-128"/>
            </a:endParaRPr>
          </a:p>
          <a:p>
            <a:pPr algn="ctr">
              <a:defRPr/>
            </a:pPr>
            <a:r>
              <a:rPr kumimoji="0" lang="en-US" altLang="ja-JP" sz="1200" kern="0" spc="-100" dirty="0">
                <a:solidFill>
                  <a:prstClr val="black"/>
                </a:solidFill>
                <a:latin typeface="HGSｺﾞｼｯｸM" panose="020B0600000000000000" pitchFamily="50" charset="-128"/>
                <a:ea typeface="HGSｺﾞｼｯｸM" panose="020B0600000000000000" pitchFamily="50" charset="-128"/>
              </a:rPr>
              <a:t>(</a:t>
            </a:r>
            <a:r>
              <a:rPr kumimoji="0" lang="ja-JP" altLang="en-US" sz="1200" kern="0" spc="-100" dirty="0">
                <a:solidFill>
                  <a:prstClr val="black"/>
                </a:solidFill>
                <a:latin typeface="HGSｺﾞｼｯｸM" panose="020B0600000000000000" pitchFamily="50" charset="-128"/>
                <a:ea typeface="HGSｺﾞｼｯｸM" panose="020B0600000000000000" pitchFamily="50" charset="-128"/>
              </a:rPr>
              <a:t>在宅医療の推進等</a:t>
            </a:r>
            <a:r>
              <a:rPr kumimoji="0" lang="en-US" altLang="ja-JP" sz="1200" kern="0" spc="-100" dirty="0">
                <a:solidFill>
                  <a:prstClr val="black"/>
                </a:solidFill>
                <a:latin typeface="HGSｺﾞｼｯｸM" panose="020B0600000000000000" pitchFamily="50" charset="-128"/>
                <a:ea typeface="HGSｺﾞｼｯｸM" panose="020B0600000000000000" pitchFamily="50" charset="-128"/>
              </a:rPr>
              <a:t>)</a:t>
            </a:r>
            <a:endParaRPr kumimoji="0" lang="ja-JP" altLang="en-US" sz="1200" kern="0" spc="-100" dirty="0">
              <a:solidFill>
                <a:prstClr val="black"/>
              </a:solidFill>
              <a:latin typeface="HGSｺﾞｼｯｸM" panose="020B0600000000000000" pitchFamily="50" charset="-128"/>
              <a:ea typeface="HGSｺﾞｼｯｸM" panose="020B0600000000000000" pitchFamily="50" charset="-128"/>
            </a:endParaRPr>
          </a:p>
        </p:txBody>
      </p:sp>
      <p:sp>
        <p:nvSpPr>
          <p:cNvPr id="40" name="角丸四角形 39"/>
          <p:cNvSpPr/>
          <p:nvPr/>
        </p:nvSpPr>
        <p:spPr>
          <a:xfrm>
            <a:off x="2515518" y="3057215"/>
            <a:ext cx="1595438" cy="281781"/>
          </a:xfrm>
          <a:prstGeom prst="roundRect">
            <a:avLst/>
          </a:prstGeom>
          <a:solidFill>
            <a:srgbClr val="4BACC6">
              <a:lumMod val="60000"/>
              <a:lumOff val="40000"/>
            </a:srgbClr>
          </a:solidFill>
          <a:ln w="25400" cap="flat" cmpd="sng" algn="ctr">
            <a:solidFill>
              <a:srgbClr val="4F81BD"/>
            </a:solidFill>
            <a:prstDash val="solid"/>
          </a:ln>
          <a:effectLst/>
        </p:spPr>
        <p:txBody>
          <a:bodyPr anchor="ctr"/>
          <a:lstStyle/>
          <a:p>
            <a:pPr algn="ctr">
              <a:defRPr/>
            </a:pPr>
            <a:r>
              <a:rPr kumimoji="0" lang="ja-JP" altLang="en-US" sz="1200" kern="0" dirty="0">
                <a:solidFill>
                  <a:prstClr val="black"/>
                </a:solidFill>
                <a:latin typeface="HGSｺﾞｼｯｸM" panose="020B0600000000000000" pitchFamily="50" charset="-128"/>
                <a:ea typeface="HGSｺﾞｼｯｸM" panose="020B0600000000000000" pitchFamily="50" charset="-128"/>
              </a:rPr>
              <a:t>医療法改正</a:t>
            </a:r>
          </a:p>
        </p:txBody>
      </p:sp>
      <p:sp>
        <p:nvSpPr>
          <p:cNvPr id="41" name="角丸四角形 40"/>
          <p:cNvSpPr/>
          <p:nvPr/>
        </p:nvSpPr>
        <p:spPr>
          <a:xfrm>
            <a:off x="4526952" y="2978633"/>
            <a:ext cx="1579563" cy="360363"/>
          </a:xfrm>
          <a:prstGeom prst="roundRect">
            <a:avLst/>
          </a:prstGeom>
          <a:solidFill>
            <a:srgbClr val="4BACC6">
              <a:lumMod val="60000"/>
              <a:lumOff val="40000"/>
            </a:srgbClr>
          </a:solidFill>
          <a:ln w="25400" cap="flat" cmpd="sng" algn="ctr">
            <a:solidFill>
              <a:srgbClr val="4F81BD"/>
            </a:solidFill>
            <a:prstDash val="solid"/>
          </a:ln>
          <a:effectLst/>
        </p:spPr>
        <p:txBody>
          <a:bodyPr anchor="ctr"/>
          <a:lstStyle/>
          <a:p>
            <a:pPr algn="ctr">
              <a:defRPr/>
            </a:pPr>
            <a:r>
              <a:rPr kumimoji="0" lang="ja-JP" altLang="en-US" sz="1200" kern="0" spc="-100" dirty="0">
                <a:solidFill>
                  <a:prstClr val="black"/>
                </a:solidFill>
                <a:latin typeface="HGSｺﾞｼｯｸM" panose="020B0600000000000000" pitchFamily="50" charset="-128"/>
                <a:ea typeface="HGSｺﾞｼｯｸM" panose="020B0600000000000000" pitchFamily="50" charset="-128"/>
              </a:rPr>
              <a:t>医療計画の見直し②</a:t>
            </a:r>
            <a:endParaRPr kumimoji="0" lang="en-US" altLang="ja-JP" sz="1200" kern="0" spc="-100" dirty="0">
              <a:solidFill>
                <a:prstClr val="black"/>
              </a:solidFill>
              <a:latin typeface="HGSｺﾞｼｯｸM" panose="020B0600000000000000" pitchFamily="50" charset="-128"/>
              <a:ea typeface="HGSｺﾞｼｯｸM" panose="020B0600000000000000" pitchFamily="50" charset="-128"/>
            </a:endParaRPr>
          </a:p>
          <a:p>
            <a:pPr algn="ctr">
              <a:defRPr/>
            </a:pPr>
            <a:r>
              <a:rPr kumimoji="0" lang="ja-JP" altLang="en-US" sz="1200" kern="0" spc="-100" dirty="0">
                <a:solidFill>
                  <a:prstClr val="black"/>
                </a:solidFill>
                <a:latin typeface="HGSｺﾞｼｯｸM" panose="020B0600000000000000" pitchFamily="50" charset="-128"/>
                <a:ea typeface="HGSｺﾞｼｯｸM" panose="020B0600000000000000" pitchFamily="50" charset="-128"/>
              </a:rPr>
              <a:t>（病床機能分化）</a:t>
            </a:r>
          </a:p>
        </p:txBody>
      </p:sp>
      <p:sp>
        <p:nvSpPr>
          <p:cNvPr id="42" name="角丸四角形 41"/>
          <p:cNvSpPr/>
          <p:nvPr/>
        </p:nvSpPr>
        <p:spPr>
          <a:xfrm>
            <a:off x="7244410" y="2978633"/>
            <a:ext cx="1573213" cy="360363"/>
          </a:xfrm>
          <a:prstGeom prst="roundRect">
            <a:avLst/>
          </a:prstGeom>
          <a:solidFill>
            <a:srgbClr val="4BACC6">
              <a:lumMod val="60000"/>
              <a:lumOff val="40000"/>
            </a:srgbClr>
          </a:solidFill>
          <a:ln w="25400" cap="flat" cmpd="sng" algn="ctr">
            <a:solidFill>
              <a:srgbClr val="4F81BD"/>
            </a:solidFill>
            <a:prstDash val="solid"/>
          </a:ln>
          <a:effectLst/>
        </p:spPr>
        <p:txBody>
          <a:bodyPr anchor="ctr"/>
          <a:lstStyle/>
          <a:p>
            <a:pPr algn="ctr">
              <a:defRPr/>
            </a:pPr>
            <a:r>
              <a:rPr kumimoji="0" lang="ja-JP" altLang="en-US" sz="1200" kern="0" spc="-100" dirty="0">
                <a:solidFill>
                  <a:prstClr val="black"/>
                </a:solidFill>
                <a:latin typeface="HGSｺﾞｼｯｸM" panose="020B0600000000000000" pitchFamily="50" charset="-128"/>
                <a:ea typeface="HGSｺﾞｼｯｸM" panose="020B0600000000000000" pitchFamily="50" charset="-128"/>
              </a:rPr>
              <a:t>医療計画の見直し③</a:t>
            </a:r>
            <a:endParaRPr kumimoji="0" lang="en-US" altLang="ja-JP" sz="1200" kern="0" spc="-100" dirty="0">
              <a:solidFill>
                <a:prstClr val="black"/>
              </a:solidFill>
              <a:latin typeface="HGSｺﾞｼｯｸM" panose="020B0600000000000000" pitchFamily="50" charset="-128"/>
              <a:ea typeface="HGSｺﾞｼｯｸM" panose="020B0600000000000000" pitchFamily="50" charset="-128"/>
            </a:endParaRPr>
          </a:p>
        </p:txBody>
      </p:sp>
      <p:cxnSp>
        <p:nvCxnSpPr>
          <p:cNvPr id="43" name="直線矢印コネクタ 42"/>
          <p:cNvCxnSpPr/>
          <p:nvPr/>
        </p:nvCxnSpPr>
        <p:spPr>
          <a:xfrm>
            <a:off x="4110956" y="3158196"/>
            <a:ext cx="429466" cy="0"/>
          </a:xfrm>
          <a:prstGeom prst="straightConnector1">
            <a:avLst/>
          </a:prstGeom>
          <a:ln w="25400">
            <a:solidFill>
              <a:srgbClr val="00B0F0"/>
            </a:solidFill>
            <a:tailEnd type="arrow"/>
          </a:ln>
        </p:spPr>
        <p:style>
          <a:lnRef idx="1">
            <a:schemeClr val="accent1"/>
          </a:lnRef>
          <a:fillRef idx="0">
            <a:schemeClr val="accent1"/>
          </a:fillRef>
          <a:effectRef idx="0">
            <a:schemeClr val="accent1"/>
          </a:effectRef>
          <a:fontRef idx="minor">
            <a:schemeClr val="tx1"/>
          </a:fontRef>
        </p:style>
      </p:cxnSp>
      <p:cxnSp>
        <p:nvCxnSpPr>
          <p:cNvPr id="45" name="直線矢印コネクタ 44"/>
          <p:cNvCxnSpPr/>
          <p:nvPr/>
        </p:nvCxnSpPr>
        <p:spPr>
          <a:xfrm flipV="1">
            <a:off x="6106512" y="3158813"/>
            <a:ext cx="1099888" cy="1"/>
          </a:xfrm>
          <a:prstGeom prst="straightConnector1">
            <a:avLst/>
          </a:prstGeom>
          <a:ln w="25400">
            <a:solidFill>
              <a:srgbClr val="00B0F0"/>
            </a:solidFill>
            <a:tailEnd type="arrow"/>
          </a:ln>
        </p:spPr>
        <p:style>
          <a:lnRef idx="1">
            <a:schemeClr val="accent1"/>
          </a:lnRef>
          <a:fillRef idx="0">
            <a:schemeClr val="accent1"/>
          </a:fillRef>
          <a:effectRef idx="0">
            <a:schemeClr val="accent1"/>
          </a:effectRef>
          <a:fontRef idx="minor">
            <a:schemeClr val="tx1"/>
          </a:fontRef>
        </p:style>
      </p:cxnSp>
      <p:sp>
        <p:nvSpPr>
          <p:cNvPr id="33" name="角丸四角形 32"/>
          <p:cNvSpPr/>
          <p:nvPr/>
        </p:nvSpPr>
        <p:spPr>
          <a:xfrm>
            <a:off x="4097477" y="698459"/>
            <a:ext cx="582608" cy="2639918"/>
          </a:xfrm>
          <a:prstGeom prst="roundRect">
            <a:avLst/>
          </a:prstGeom>
          <a:noFill/>
          <a:ln w="50800" cap="flat" cmpd="sng" algn="ctr">
            <a:solidFill>
              <a:srgbClr val="FF66CC"/>
            </a:solidFill>
            <a:prstDash val="sysDot"/>
          </a:ln>
          <a:effectLst/>
        </p:spPr>
        <p:txBody>
          <a:bodyPr anchor="ctr"/>
          <a:lstStyle/>
          <a:p>
            <a:pPr algn="ctr">
              <a:defRPr/>
            </a:pPr>
            <a:endParaRPr kumimoji="0" lang="ja-JP" altLang="en-US" sz="1200" kern="0" spc="-100" dirty="0">
              <a:solidFill>
                <a:prstClr val="black"/>
              </a:solidFill>
              <a:latin typeface="HGSｺﾞｼｯｸM" panose="020B0600000000000000" pitchFamily="50" charset="-128"/>
              <a:ea typeface="HGSｺﾞｼｯｸM" panose="020B0600000000000000" pitchFamily="50" charset="-128"/>
            </a:endParaRPr>
          </a:p>
        </p:txBody>
      </p:sp>
      <p:sp>
        <p:nvSpPr>
          <p:cNvPr id="37" name="スライド番号プレースホルダー 2"/>
          <p:cNvSpPr txBox="1">
            <a:spLocks/>
          </p:cNvSpPr>
          <p:nvPr/>
        </p:nvSpPr>
        <p:spPr>
          <a:xfrm>
            <a:off x="7682160" y="659333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a:solidFill>
                  <a:prstClr val="black"/>
                </a:solidFill>
              </a:rPr>
              <a:pPr>
                <a:defRPr/>
              </a:pPr>
              <a:t>2</a:t>
            </a:fld>
            <a:endParaRPr lang="ja-JP" altLang="en-US" dirty="0">
              <a:solidFill>
                <a:prstClr val="black"/>
              </a:solidFill>
            </a:endParaRPr>
          </a:p>
        </p:txBody>
      </p:sp>
      <p:sp>
        <p:nvSpPr>
          <p:cNvPr id="38" name="Rectangle 36"/>
          <p:cNvSpPr>
            <a:spLocks noChangeArrowheads="1"/>
          </p:cNvSpPr>
          <p:nvPr/>
        </p:nvSpPr>
        <p:spPr bwMode="auto">
          <a:xfrm>
            <a:off x="7924801" y="152400"/>
            <a:ext cx="1847482" cy="457200"/>
          </a:xfrm>
          <a:prstGeom prst="rect">
            <a:avLst/>
          </a:prstGeom>
          <a:gradFill>
            <a:gsLst>
              <a:gs pos="0">
                <a:srgbClr val="FFFF00"/>
              </a:gs>
              <a:gs pos="50000">
                <a:schemeClr val="accent4">
                  <a:lumMod val="105000"/>
                  <a:satMod val="103000"/>
                  <a:tint val="73000"/>
                </a:schemeClr>
              </a:gs>
              <a:gs pos="100000">
                <a:schemeClr val="accent4">
                  <a:lumMod val="105000"/>
                  <a:satMod val="109000"/>
                  <a:tint val="81000"/>
                </a:schemeClr>
              </a:gs>
            </a:gsLst>
          </a:gradFill>
          <a:ln w="19050">
            <a:solidFill>
              <a:schemeClr val="tx1"/>
            </a:solidFill>
            <a:headEnd/>
            <a:tailEnd/>
          </a:ln>
        </p:spPr>
        <p:style>
          <a:lnRef idx="1">
            <a:schemeClr val="accent4"/>
          </a:lnRef>
          <a:fillRef idx="2">
            <a:schemeClr val="accent4"/>
          </a:fillRef>
          <a:effectRef idx="1">
            <a:schemeClr val="accent4"/>
          </a:effectRef>
          <a:fontRef idx="minor">
            <a:schemeClr val="dk1"/>
          </a:fontRef>
        </p:style>
        <p:txBody>
          <a:bodyPr/>
          <a:lstStyle/>
          <a:p>
            <a:pPr algn="ctr">
              <a:spcBef>
                <a:spcPct val="20000"/>
              </a:spcBef>
            </a:pPr>
            <a:r>
              <a:rPr lang="ja-JP" altLang="en-US" sz="2400" spc="-100" dirty="0" smtClean="0">
                <a:solidFill>
                  <a:prstClr val="black"/>
                </a:solidFill>
              </a:rPr>
              <a:t>あと１０年！</a:t>
            </a:r>
            <a:endParaRPr lang="ja-JP" altLang="en-US" sz="2400" spc="-100" dirty="0">
              <a:solidFill>
                <a:prstClr val="black"/>
              </a:solidFill>
            </a:endParaRPr>
          </a:p>
        </p:txBody>
      </p:sp>
    </p:spTree>
    <p:extLst>
      <p:ext uri="{BB962C8B-B14F-4D97-AF65-F5344CB8AC3E}">
        <p14:creationId xmlns:p14="http://schemas.microsoft.com/office/powerpoint/2010/main" val="900837280"/>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56017" y="116632"/>
            <a:ext cx="9633520"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6</a:t>
            </a:r>
            <a:r>
              <a:rPr lang="ja-JP" altLang="en-US" sz="2000" dirty="0" smtClean="0">
                <a:solidFill>
                  <a:srgbClr val="000000"/>
                </a:solidFill>
                <a:ea typeface="ＭＳ Ｐゴシック" charset="-128"/>
              </a:rPr>
              <a:t>月</a:t>
            </a:r>
            <a:r>
              <a:rPr lang="en-US" altLang="ja-JP" sz="2000" dirty="0">
                <a:solidFill>
                  <a:srgbClr val="000000"/>
                </a:solidFill>
                <a:ea typeface="ＭＳ Ｐゴシック" charset="-128"/>
              </a:rPr>
              <a:t>16</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自民党「財政再建に関する特命委員会」が最終報告</a:t>
            </a:r>
            <a:r>
              <a:rPr lang="ja-JP" altLang="en-US" sz="2000" dirty="0" smtClean="0">
                <a:solidFill>
                  <a:srgbClr val="000000"/>
                </a:solidFill>
                <a:ea typeface="ＭＳ Ｐゴシック" charset="-128"/>
              </a:rPr>
              <a:t>を安倍</a:t>
            </a:r>
            <a:r>
              <a:rPr lang="ja-JP" altLang="en-US" sz="2000" dirty="0">
                <a:solidFill>
                  <a:srgbClr val="000000"/>
                </a:solidFill>
                <a:ea typeface="ＭＳ Ｐゴシック" charset="-128"/>
              </a:rPr>
              <a:t>内閣総理大臣に</a:t>
            </a:r>
            <a:r>
              <a:rPr lang="ja-JP" altLang="en-US" sz="2000" dirty="0" smtClean="0">
                <a:solidFill>
                  <a:srgbClr val="000000"/>
                </a:solidFill>
                <a:ea typeface="ＭＳ Ｐゴシック" charset="-128"/>
              </a:rPr>
              <a:t>提出</a:t>
            </a:r>
            <a:endParaRPr lang="ja-JP" altLang="en-US" sz="2000" dirty="0">
              <a:solidFill>
                <a:srgbClr val="000000"/>
              </a:solidFill>
              <a:ea typeface="ＭＳ Ｐゴシック" charset="-128"/>
            </a:endParaRPr>
          </a:p>
        </p:txBody>
      </p:sp>
      <p:sp>
        <p:nvSpPr>
          <p:cNvPr id="6" name="Text Box 3"/>
          <p:cNvSpPr txBox="1">
            <a:spLocks noChangeArrowheads="1"/>
          </p:cNvSpPr>
          <p:nvPr/>
        </p:nvSpPr>
        <p:spPr bwMode="auto">
          <a:xfrm>
            <a:off x="163494" y="908720"/>
            <a:ext cx="9626048" cy="1631216"/>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0"/>
              </a:spcBef>
              <a:buFontTx/>
              <a:buNone/>
              <a:defRPr/>
            </a:pPr>
            <a:r>
              <a:rPr lang="ja-JP" altLang="en-US" sz="2000" dirty="0" smtClean="0">
                <a:solidFill>
                  <a:srgbClr val="000000"/>
                </a:solidFill>
              </a:rPr>
              <a:t>○ 安倍</a:t>
            </a:r>
            <a:r>
              <a:rPr lang="ja-JP" altLang="en-US" sz="2000" dirty="0">
                <a:solidFill>
                  <a:srgbClr val="000000"/>
                </a:solidFill>
              </a:rPr>
              <a:t>政権下の</a:t>
            </a:r>
            <a:r>
              <a:rPr lang="en-US" altLang="ja-JP" sz="2000" dirty="0">
                <a:solidFill>
                  <a:srgbClr val="000000"/>
                </a:solidFill>
              </a:rPr>
              <a:t>3</a:t>
            </a:r>
            <a:r>
              <a:rPr lang="ja-JP" altLang="en-US" sz="2000" dirty="0">
                <a:solidFill>
                  <a:srgbClr val="000000"/>
                </a:solidFill>
              </a:rPr>
              <a:t>年間の</a:t>
            </a:r>
            <a:r>
              <a:rPr lang="ja-JP" altLang="en-US" sz="2000" u="sng" dirty="0">
                <a:solidFill>
                  <a:srgbClr val="0000FF"/>
                </a:solidFill>
              </a:rPr>
              <a:t>社会保障関係費の増加</a:t>
            </a:r>
            <a:r>
              <a:rPr lang="ja-JP" altLang="en-US" sz="2000" dirty="0">
                <a:solidFill>
                  <a:srgbClr val="000000"/>
                </a:solidFill>
              </a:rPr>
              <a:t>は、経済雇用情勢の改善や制度改革等に取り組んだ効果もあり、消費税率引上げとあわせ行う機能強化分を除き、</a:t>
            </a:r>
            <a:r>
              <a:rPr lang="ja-JP" altLang="en-US" sz="2000" u="sng" dirty="0">
                <a:solidFill>
                  <a:srgbClr val="0000FF"/>
                </a:solidFill>
              </a:rPr>
              <a:t>年平均</a:t>
            </a:r>
            <a:r>
              <a:rPr lang="en-US" altLang="ja-JP" sz="2000" u="sng" dirty="0">
                <a:solidFill>
                  <a:srgbClr val="0000FF"/>
                </a:solidFill>
              </a:rPr>
              <a:t>0.5</a:t>
            </a:r>
            <a:r>
              <a:rPr lang="ja-JP" altLang="en-US" sz="2000" u="sng" dirty="0">
                <a:solidFill>
                  <a:srgbClr val="0000FF"/>
                </a:solidFill>
              </a:rPr>
              <a:t>兆円程度に抑制</a:t>
            </a:r>
            <a:r>
              <a:rPr lang="ja-JP" altLang="en-US" sz="2000" dirty="0">
                <a:solidFill>
                  <a:srgbClr val="000000"/>
                </a:solidFill>
              </a:rPr>
              <a:t>され、概ね人口構造の変化に伴い必要となる費用の増加（高齢化分の増加）に相当する伸びに留まっており、安倍政権のこれまでの経済再生と歳出改革の努力を、</a:t>
            </a:r>
            <a:r>
              <a:rPr lang="ja-JP" altLang="en-US" sz="2000" u="sng" dirty="0">
                <a:solidFill>
                  <a:srgbClr val="0000FF"/>
                </a:solidFill>
              </a:rPr>
              <a:t>今後も継続・強化させていく。</a:t>
            </a:r>
          </a:p>
        </p:txBody>
      </p:sp>
      <p:sp>
        <p:nvSpPr>
          <p:cNvPr id="7" name="Text Box 2"/>
          <p:cNvSpPr txBox="1">
            <a:spLocks noChangeArrowheads="1"/>
          </p:cNvSpPr>
          <p:nvPr/>
        </p:nvSpPr>
        <p:spPr bwMode="auto">
          <a:xfrm>
            <a:off x="163494" y="3068960"/>
            <a:ext cx="9626048"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6</a:t>
            </a:r>
            <a:r>
              <a:rPr lang="ja-JP" altLang="en-US" sz="2000" dirty="0" smtClean="0">
                <a:solidFill>
                  <a:srgbClr val="000000"/>
                </a:solidFill>
                <a:ea typeface="ＭＳ Ｐゴシック" charset="-128"/>
              </a:rPr>
              <a:t>月</a:t>
            </a:r>
            <a:r>
              <a:rPr lang="en-US" altLang="ja-JP" sz="2000" dirty="0">
                <a:solidFill>
                  <a:srgbClr val="000000"/>
                </a:solidFill>
                <a:ea typeface="ＭＳ Ｐゴシック" charset="-128"/>
              </a:rPr>
              <a:t>22</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「経済財政運営と改革の基本方針</a:t>
            </a:r>
            <a:r>
              <a:rPr lang="en-US" altLang="ja-JP" sz="2000" dirty="0">
                <a:solidFill>
                  <a:srgbClr val="000000"/>
                </a:solidFill>
                <a:ea typeface="ＭＳ Ｐゴシック" charset="-128"/>
              </a:rPr>
              <a:t>2015</a:t>
            </a:r>
            <a:r>
              <a:rPr lang="ja-JP" altLang="en-US" sz="2000" dirty="0" smtClean="0">
                <a:solidFill>
                  <a:srgbClr val="000000"/>
                </a:solidFill>
                <a:ea typeface="ＭＳ Ｐゴシック" charset="-128"/>
              </a:rPr>
              <a:t>」素案提示</a:t>
            </a:r>
            <a:endParaRPr lang="ja-JP" altLang="en-US" sz="2000" dirty="0">
              <a:solidFill>
                <a:srgbClr val="000000"/>
              </a:solidFill>
              <a:ea typeface="ＭＳ Ｐゴシック" charset="-128"/>
            </a:endParaRPr>
          </a:p>
        </p:txBody>
      </p:sp>
      <p:sp>
        <p:nvSpPr>
          <p:cNvPr id="9" name="Text Box 3"/>
          <p:cNvSpPr txBox="1">
            <a:spLocks noChangeArrowheads="1"/>
          </p:cNvSpPr>
          <p:nvPr/>
        </p:nvSpPr>
        <p:spPr bwMode="auto">
          <a:xfrm>
            <a:off x="179535" y="3836663"/>
            <a:ext cx="9610006" cy="2400657"/>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0"/>
              </a:spcBef>
              <a:buFontTx/>
              <a:buNone/>
              <a:defRPr/>
            </a:pPr>
            <a:r>
              <a:rPr lang="ja-JP" altLang="en-US" sz="2000" dirty="0" smtClean="0">
                <a:solidFill>
                  <a:srgbClr val="000000"/>
                </a:solidFill>
              </a:rPr>
              <a:t>○ 安倍</a:t>
            </a:r>
            <a:r>
              <a:rPr lang="ja-JP" altLang="en-US" sz="2000" dirty="0">
                <a:solidFill>
                  <a:srgbClr val="000000"/>
                </a:solidFill>
              </a:rPr>
              <a:t>内閣のこれまで３年間の経済再生や改革の成果と合わせ、社会保障関係費の</a:t>
            </a:r>
            <a:r>
              <a:rPr lang="ja-JP" altLang="en-US" sz="2000" dirty="0" smtClean="0">
                <a:solidFill>
                  <a:srgbClr val="000000"/>
                </a:solidFill>
              </a:rPr>
              <a:t>実質的</a:t>
            </a:r>
            <a:r>
              <a:rPr lang="ja-JP" altLang="en-US" sz="2000" dirty="0">
                <a:solidFill>
                  <a:srgbClr val="000000"/>
                </a:solidFill>
              </a:rPr>
              <a:t>な増加が高齢化による増加分に相当する伸び（</a:t>
            </a:r>
            <a:r>
              <a:rPr lang="en-US" altLang="ja-JP" sz="2000" dirty="0" smtClean="0">
                <a:solidFill>
                  <a:srgbClr val="000000"/>
                </a:solidFill>
              </a:rPr>
              <a:t>1.5</a:t>
            </a:r>
            <a:r>
              <a:rPr lang="ja-JP" altLang="en-US" sz="2000" dirty="0" smtClean="0">
                <a:solidFill>
                  <a:srgbClr val="000000"/>
                </a:solidFill>
              </a:rPr>
              <a:t>兆</a:t>
            </a:r>
            <a:r>
              <a:rPr lang="ja-JP" altLang="en-US" sz="2000" dirty="0">
                <a:solidFill>
                  <a:srgbClr val="000000"/>
                </a:solidFill>
              </a:rPr>
              <a:t>円程度）となっていること、</a:t>
            </a:r>
            <a:r>
              <a:rPr lang="ja-JP" altLang="en-US" sz="2000" dirty="0" smtClean="0">
                <a:solidFill>
                  <a:srgbClr val="000000"/>
                </a:solidFill>
              </a:rPr>
              <a:t>経済</a:t>
            </a:r>
            <a:r>
              <a:rPr lang="ja-JP" altLang="en-US" sz="2000" dirty="0">
                <a:solidFill>
                  <a:srgbClr val="000000"/>
                </a:solidFill>
              </a:rPr>
              <a:t>・物価動向等を踏まえ、</a:t>
            </a:r>
            <a:r>
              <a:rPr lang="ja-JP" altLang="en-US" sz="2000" u="sng" dirty="0">
                <a:solidFill>
                  <a:srgbClr val="0000FF"/>
                </a:solidFill>
              </a:rPr>
              <a:t>その基調を</a:t>
            </a:r>
            <a:r>
              <a:rPr lang="en-US" altLang="ja-JP" sz="2000" u="sng" dirty="0" smtClean="0">
                <a:solidFill>
                  <a:srgbClr val="0000FF"/>
                </a:solidFill>
              </a:rPr>
              <a:t>2018</a:t>
            </a:r>
            <a:r>
              <a:rPr lang="ja-JP" altLang="en-US" sz="2000" u="sng" dirty="0" smtClean="0">
                <a:solidFill>
                  <a:srgbClr val="0000FF"/>
                </a:solidFill>
              </a:rPr>
              <a:t>年度</a:t>
            </a:r>
            <a:r>
              <a:rPr lang="ja-JP" altLang="en-US" sz="2000" u="sng" dirty="0">
                <a:solidFill>
                  <a:srgbClr val="0000FF"/>
                </a:solidFill>
              </a:rPr>
              <a:t>まで継続していくこととし</a:t>
            </a:r>
            <a:r>
              <a:rPr lang="ja-JP" altLang="en-US" sz="2000" dirty="0">
                <a:solidFill>
                  <a:srgbClr val="000000"/>
                </a:solidFill>
              </a:rPr>
              <a:t>、効率化、</a:t>
            </a:r>
            <a:r>
              <a:rPr lang="ja-JP" altLang="en-US" sz="2000" dirty="0" smtClean="0">
                <a:solidFill>
                  <a:srgbClr val="000000"/>
                </a:solidFill>
              </a:rPr>
              <a:t>予防</a:t>
            </a:r>
            <a:r>
              <a:rPr lang="ja-JP" altLang="en-US" sz="2000" dirty="0">
                <a:solidFill>
                  <a:srgbClr val="000000"/>
                </a:solidFill>
              </a:rPr>
              <a:t>等や制度改革に取り組む。この点も含め、</a:t>
            </a:r>
            <a:r>
              <a:rPr lang="en-US" altLang="ja-JP" sz="2000" dirty="0" smtClean="0">
                <a:solidFill>
                  <a:srgbClr val="000000"/>
                </a:solidFill>
              </a:rPr>
              <a:t>2020</a:t>
            </a:r>
            <a:r>
              <a:rPr lang="ja-JP" altLang="en-US" sz="2000" dirty="0" smtClean="0">
                <a:solidFill>
                  <a:srgbClr val="000000"/>
                </a:solidFill>
              </a:rPr>
              <a:t>年度</a:t>
            </a:r>
            <a:r>
              <a:rPr lang="ja-JP" altLang="en-US" sz="2000" dirty="0">
                <a:solidFill>
                  <a:srgbClr val="000000"/>
                </a:solidFill>
              </a:rPr>
              <a:t>に向けて、社会保障関係費の</a:t>
            </a:r>
            <a:r>
              <a:rPr lang="ja-JP" altLang="en-US" sz="2000" dirty="0" smtClean="0">
                <a:solidFill>
                  <a:srgbClr val="000000"/>
                </a:solidFill>
              </a:rPr>
              <a:t>伸びを</a:t>
            </a:r>
            <a:r>
              <a:rPr lang="ja-JP" altLang="en-US" sz="2000" dirty="0">
                <a:solidFill>
                  <a:srgbClr val="000000"/>
                </a:solidFill>
              </a:rPr>
              <a:t>、高齢化による増加分と消費税率引上げとあわせ行う充実等に相当する水準に</a:t>
            </a:r>
            <a:r>
              <a:rPr lang="ja-JP" altLang="en-US" sz="2000" dirty="0" smtClean="0">
                <a:solidFill>
                  <a:srgbClr val="000000"/>
                </a:solidFill>
              </a:rPr>
              <a:t>おさめる</a:t>
            </a:r>
            <a:r>
              <a:rPr lang="ja-JP" altLang="en-US" sz="2000" dirty="0">
                <a:solidFill>
                  <a:srgbClr val="000000"/>
                </a:solidFill>
              </a:rPr>
              <a:t>ことを目指す。 </a:t>
            </a:r>
            <a:endParaRPr lang="en-US" altLang="ja-JP" sz="2000" dirty="0" smtClean="0">
              <a:solidFill>
                <a:srgbClr val="000000"/>
              </a:solidFill>
            </a:endParaRPr>
          </a:p>
          <a:p>
            <a:pPr marL="269875" indent="-269875" eaLnBrk="1" hangingPunct="1">
              <a:spcBef>
                <a:spcPts val="1200"/>
              </a:spcBef>
              <a:buFontTx/>
              <a:buNone/>
              <a:defRPr/>
            </a:pPr>
            <a:r>
              <a:rPr lang="ja-JP" altLang="en-US" sz="2000" dirty="0" smtClean="0">
                <a:solidFill>
                  <a:srgbClr val="000000"/>
                </a:solidFill>
              </a:rPr>
              <a:t>○ </a:t>
            </a:r>
            <a:r>
              <a:rPr lang="ja-JP" altLang="en-US" sz="2000" u="sng" dirty="0" smtClean="0">
                <a:solidFill>
                  <a:srgbClr val="0000FF"/>
                </a:solidFill>
              </a:rPr>
              <a:t>各年度</a:t>
            </a:r>
            <a:r>
              <a:rPr lang="ja-JP" altLang="en-US" sz="2000" u="sng" dirty="0">
                <a:solidFill>
                  <a:srgbClr val="0000FF"/>
                </a:solidFill>
              </a:rPr>
              <a:t>の歳出については、一律でなく柔軟に対応する。</a:t>
            </a:r>
          </a:p>
        </p:txBody>
      </p:sp>
      <p:sp>
        <p:nvSpPr>
          <p:cNvPr id="8"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20</a:t>
            </a:fld>
            <a:endParaRPr lang="ja-JP" altLang="en-US" dirty="0">
              <a:solidFill>
                <a:prstClr val="black"/>
              </a:solidFill>
            </a:endParaRPr>
          </a:p>
        </p:txBody>
      </p:sp>
    </p:spTree>
    <p:extLst>
      <p:ext uri="{BB962C8B-B14F-4D97-AF65-F5344CB8AC3E}">
        <p14:creationId xmlns:p14="http://schemas.microsoft.com/office/powerpoint/2010/main" val="836261721"/>
      </p:ext>
    </p:extLst>
  </p:cSld>
  <p:clrMapOvr>
    <a:masterClrMapping/>
  </p:clrMapOvr>
  <p:timing>
    <p:tnLst>
      <p:par>
        <p:cT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11" y="1011444"/>
            <a:ext cx="9511189" cy="5806800"/>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患者が安心・納得して退院し、早期に住み慣れた地域で療養や生活を継続できるように、保険医療機関における退院支援の積極的な取組みや医療機関間の連携等を推進するための評価を新設する。</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ja-JP" altLang="ja-JP" sz="8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ja-JP" altLang="en-US" sz="1700" b="1" dirty="0" smtClean="0">
                <a:solidFill>
                  <a:srgbClr val="0070C0"/>
                </a:solidFill>
              </a:rPr>
              <a:t>　</a:t>
            </a:r>
            <a:r>
              <a:rPr lang="en-US" altLang="ja-JP" sz="1700" b="1" dirty="0" smtClean="0">
                <a:solidFill>
                  <a:srgbClr val="0070C0"/>
                </a:solidFill>
              </a:rPr>
              <a:t>(</a:t>
            </a:r>
            <a:r>
              <a:rPr lang="ja-JP" altLang="ja-JP" sz="1700" b="1" dirty="0">
                <a:solidFill>
                  <a:srgbClr val="0070C0"/>
                </a:solidFill>
              </a:rPr>
              <a:t>新</a:t>
            </a:r>
            <a:r>
              <a:rPr lang="en-US" altLang="ja-JP" sz="1700" b="1" dirty="0">
                <a:solidFill>
                  <a:srgbClr val="0070C0"/>
                </a:solidFill>
              </a:rPr>
              <a:t>)</a:t>
            </a:r>
            <a:r>
              <a:rPr lang="ja-JP" altLang="ja-JP" sz="1700" b="1" dirty="0">
                <a:solidFill>
                  <a:srgbClr val="0070C0"/>
                </a:solidFill>
              </a:rPr>
              <a:t>　　</a:t>
            </a:r>
            <a:r>
              <a:rPr lang="ja-JP" altLang="en-US" sz="1700" b="1" u="sng" dirty="0" smtClean="0">
                <a:solidFill>
                  <a:srgbClr val="0070C0"/>
                </a:solidFill>
              </a:rPr>
              <a:t>退院支援加算１</a:t>
            </a:r>
            <a:endParaRPr lang="ja-JP" altLang="ja-JP" sz="1700" b="1" u="sng" dirty="0" smtClean="0">
              <a:solidFill>
                <a:srgbClr val="0070C0"/>
              </a:solidFill>
            </a:endParaRPr>
          </a:p>
          <a:p>
            <a:pPr marL="1165225"/>
            <a:r>
              <a:rPr lang="ja-JP" altLang="ja-JP" sz="1700" b="1" u="sng" dirty="0" smtClean="0">
                <a:solidFill>
                  <a:srgbClr val="0070C0"/>
                </a:solidFill>
              </a:rPr>
              <a:t>イ　</a:t>
            </a:r>
            <a:r>
              <a:rPr lang="ja-JP" altLang="en-US" sz="1700" b="1" u="sng" dirty="0" smtClean="0">
                <a:solidFill>
                  <a:srgbClr val="0070C0"/>
                </a:solidFill>
              </a:rPr>
              <a:t>一般病棟入院基本料等の場合　　　　　　６００点</a:t>
            </a:r>
            <a:endParaRPr lang="ja-JP" altLang="ja-JP" sz="1700" b="1" u="sng" dirty="0" smtClean="0">
              <a:solidFill>
                <a:srgbClr val="0070C0"/>
              </a:solidFill>
            </a:endParaRPr>
          </a:p>
          <a:p>
            <a:pPr marL="1165225"/>
            <a:r>
              <a:rPr lang="ja-JP" altLang="ja-JP" sz="1700" b="1" u="sng" dirty="0" smtClean="0">
                <a:solidFill>
                  <a:srgbClr val="0070C0"/>
                </a:solidFill>
              </a:rPr>
              <a:t>ロ</a:t>
            </a:r>
            <a:r>
              <a:rPr lang="ja-JP" altLang="ja-JP" sz="1700" b="1" u="sng" dirty="0">
                <a:solidFill>
                  <a:srgbClr val="0070C0"/>
                </a:solidFill>
              </a:rPr>
              <a:t>　</a:t>
            </a:r>
            <a:r>
              <a:rPr lang="ja-JP" altLang="en-US" sz="1700" b="1" u="sng" dirty="0" smtClean="0">
                <a:solidFill>
                  <a:srgbClr val="0070C0"/>
                </a:solidFill>
              </a:rPr>
              <a:t>療養</a:t>
            </a:r>
            <a:r>
              <a:rPr lang="ja-JP" altLang="en-US" sz="1700" b="1" u="sng" dirty="0">
                <a:solidFill>
                  <a:srgbClr val="0070C0"/>
                </a:solidFill>
              </a:rPr>
              <a:t>病棟</a:t>
            </a:r>
            <a:r>
              <a:rPr lang="ja-JP" altLang="en-US" sz="1700" b="1" u="sng" dirty="0" smtClean="0">
                <a:solidFill>
                  <a:srgbClr val="0070C0"/>
                </a:solidFill>
              </a:rPr>
              <a:t>入院基本料等の場合　　　　  １</a:t>
            </a:r>
            <a:r>
              <a:rPr lang="en-US" altLang="ja-JP" sz="1700" b="1" u="sng" dirty="0" smtClean="0">
                <a:solidFill>
                  <a:srgbClr val="0070C0"/>
                </a:solidFill>
              </a:rPr>
              <a:t>,</a:t>
            </a:r>
            <a:r>
              <a:rPr lang="ja-JP" altLang="en-US" sz="1700" b="1" u="sng" dirty="0" smtClean="0">
                <a:solidFill>
                  <a:srgbClr val="0070C0"/>
                </a:solidFill>
              </a:rPr>
              <a:t>２００</a:t>
            </a:r>
            <a:r>
              <a:rPr lang="ja-JP" altLang="ja-JP" sz="1700" b="1" u="sng" dirty="0" smtClean="0">
                <a:solidFill>
                  <a:srgbClr val="0070C0"/>
                </a:solidFill>
              </a:rPr>
              <a:t>点</a:t>
            </a:r>
            <a:endParaRPr lang="en-US" altLang="ja-JP" sz="1700" b="1" u="sng" dirty="0" smtClean="0">
              <a:solidFill>
                <a:srgbClr val="0070C0"/>
              </a:solidFill>
            </a:endParaRPr>
          </a:p>
          <a:p>
            <a:pPr marL="1165225"/>
            <a:endParaRPr lang="ja-JP" altLang="ja-JP" sz="300" b="1" u="sng" dirty="0">
              <a:solidFill>
                <a:srgbClr val="0070C0"/>
              </a:solidFill>
            </a:endParaRPr>
          </a:p>
          <a:p>
            <a:r>
              <a:rPr lang="ja-JP" altLang="en-US" sz="1700" b="1" dirty="0" smtClean="0">
                <a:solidFill>
                  <a:srgbClr val="0070C0"/>
                </a:solidFill>
              </a:rPr>
              <a:t>　</a:t>
            </a:r>
            <a:r>
              <a:rPr lang="en-US" altLang="ja-JP" sz="1700" b="1" dirty="0" smtClean="0">
                <a:solidFill>
                  <a:srgbClr val="0070C0"/>
                </a:solidFill>
              </a:rPr>
              <a:t>(</a:t>
            </a:r>
            <a:r>
              <a:rPr lang="ja-JP" altLang="en-US" sz="1700" b="1" dirty="0" smtClean="0">
                <a:solidFill>
                  <a:srgbClr val="0070C0"/>
                </a:solidFill>
              </a:rPr>
              <a:t>改</a:t>
            </a:r>
            <a:r>
              <a:rPr lang="en-US" altLang="ja-JP" sz="1700" b="1" dirty="0" smtClean="0">
                <a:solidFill>
                  <a:srgbClr val="0070C0"/>
                </a:solidFill>
              </a:rPr>
              <a:t>)</a:t>
            </a:r>
            <a:r>
              <a:rPr lang="ja-JP" altLang="ja-JP" sz="1700" b="1" dirty="0">
                <a:solidFill>
                  <a:srgbClr val="0070C0"/>
                </a:solidFill>
              </a:rPr>
              <a:t>　　</a:t>
            </a:r>
            <a:r>
              <a:rPr lang="ja-JP" altLang="en-US" sz="1700" b="1" u="sng" dirty="0">
                <a:solidFill>
                  <a:srgbClr val="0070C0"/>
                </a:solidFill>
              </a:rPr>
              <a:t>退院支援</a:t>
            </a:r>
            <a:r>
              <a:rPr lang="ja-JP" altLang="en-US" sz="1700" b="1" u="sng" dirty="0" smtClean="0">
                <a:solidFill>
                  <a:srgbClr val="0070C0"/>
                </a:solidFill>
              </a:rPr>
              <a:t>加算２</a:t>
            </a:r>
            <a:endParaRPr lang="en-US" altLang="ja-JP" sz="1700" b="1" u="sng" dirty="0" smtClean="0">
              <a:solidFill>
                <a:srgbClr val="0070C0"/>
              </a:solidFill>
            </a:endParaRPr>
          </a:p>
          <a:p>
            <a:pPr marL="1165225"/>
            <a:r>
              <a:rPr lang="ja-JP" altLang="ja-JP" sz="1700" b="1" u="sng" dirty="0" smtClean="0">
                <a:solidFill>
                  <a:srgbClr val="0070C0"/>
                </a:solidFill>
              </a:rPr>
              <a:t>イ</a:t>
            </a:r>
            <a:r>
              <a:rPr lang="ja-JP" altLang="ja-JP" sz="1700" b="1" u="sng" dirty="0">
                <a:solidFill>
                  <a:srgbClr val="0070C0"/>
                </a:solidFill>
              </a:rPr>
              <a:t>　</a:t>
            </a:r>
            <a:r>
              <a:rPr lang="ja-JP" altLang="en-US" sz="1700" b="1" u="sng" dirty="0">
                <a:solidFill>
                  <a:srgbClr val="0070C0"/>
                </a:solidFill>
              </a:rPr>
              <a:t>一般病棟入院基本料等の場合　　　　　　</a:t>
            </a:r>
            <a:r>
              <a:rPr lang="ja-JP" altLang="en-US" sz="1700" b="1" u="sng" dirty="0" smtClean="0">
                <a:solidFill>
                  <a:srgbClr val="0070C0"/>
                </a:solidFill>
              </a:rPr>
              <a:t>１９０点</a:t>
            </a:r>
            <a:endParaRPr lang="ja-JP" altLang="ja-JP" sz="1700" b="1" u="sng" dirty="0">
              <a:solidFill>
                <a:srgbClr val="0070C0"/>
              </a:solidFill>
            </a:endParaRPr>
          </a:p>
          <a:p>
            <a:pPr marL="1165225"/>
            <a:r>
              <a:rPr lang="ja-JP" altLang="ja-JP" sz="1700" b="1" u="sng" dirty="0" smtClean="0">
                <a:solidFill>
                  <a:srgbClr val="0070C0"/>
                </a:solidFill>
              </a:rPr>
              <a:t>ロ　</a:t>
            </a:r>
            <a:r>
              <a:rPr lang="ja-JP" altLang="en-US" sz="1700" b="1" u="sng" dirty="0" smtClean="0">
                <a:solidFill>
                  <a:srgbClr val="0070C0"/>
                </a:solidFill>
              </a:rPr>
              <a:t>療養病棟入院基本料等の場合　　　　　　６３５</a:t>
            </a:r>
            <a:r>
              <a:rPr lang="ja-JP" altLang="ja-JP" sz="1700" b="1" u="sng" dirty="0" smtClean="0">
                <a:solidFill>
                  <a:srgbClr val="0070C0"/>
                </a:solidFill>
              </a:rPr>
              <a:t>点</a:t>
            </a:r>
          </a:p>
          <a:p>
            <a:r>
              <a:rPr lang="en-US" altLang="ja-JP" dirty="0">
                <a:solidFill>
                  <a:srgbClr val="0070C0"/>
                </a:solidFill>
              </a:rPr>
              <a:t> </a:t>
            </a:r>
            <a:endParaRPr lang="ja-JP" altLang="ja-JP" dirty="0">
              <a:solidFill>
                <a:srgbClr val="0070C0"/>
              </a:solidFill>
            </a:endParaRPr>
          </a:p>
        </p:txBody>
      </p:sp>
      <p:sp>
        <p:nvSpPr>
          <p:cNvPr id="2052" name="Rectangle 36"/>
          <p:cNvSpPr>
            <a:spLocks noChangeArrowheads="1"/>
          </p:cNvSpPr>
          <p:nvPr/>
        </p:nvSpPr>
        <p:spPr bwMode="auto">
          <a:xfrm>
            <a:off x="194340" y="657071"/>
            <a:ext cx="4830668"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400" dirty="0" smtClean="0">
                <a:solidFill>
                  <a:prstClr val="black"/>
                </a:solidFill>
                <a:latin typeface="ＭＳ Ｐゴシック"/>
              </a:rPr>
              <a:t>（１）退院支援に関する評価の充実</a:t>
            </a:r>
            <a:endParaRPr lang="en-US" altLang="ja-JP" sz="2400" dirty="0">
              <a:solidFill>
                <a:prstClr val="black"/>
              </a:solidFill>
              <a:latin typeface="ＭＳ Ｐゴシック"/>
            </a:endParaRPr>
          </a:p>
        </p:txBody>
      </p:sp>
      <p:sp>
        <p:nvSpPr>
          <p:cNvPr id="4" name="テキスト ボックス 3"/>
          <p:cNvSpPr txBox="1"/>
          <p:nvPr/>
        </p:nvSpPr>
        <p:spPr>
          <a:xfrm>
            <a:off x="297430" y="3630614"/>
            <a:ext cx="2497667" cy="338554"/>
          </a:xfrm>
          <a:prstGeom prst="rect">
            <a:avLst/>
          </a:prstGeom>
          <a:noFill/>
        </p:spPr>
        <p:txBody>
          <a:bodyPr wrap="square" rtlCol="0">
            <a:spAutoFit/>
          </a:bodyPr>
          <a:lstStyle/>
          <a:p>
            <a:r>
              <a:rPr lang="ja-JP" altLang="en-US" sz="1600" dirty="0" smtClean="0">
                <a:solidFill>
                  <a:prstClr val="black"/>
                </a:solidFill>
              </a:rPr>
              <a:t>［算定要件・施設基準］</a:t>
            </a:r>
            <a:endParaRPr lang="ja-JP" altLang="en-US" sz="1600" dirty="0">
              <a:solidFill>
                <a:prstClr val="black"/>
              </a:solidFill>
            </a:endParaRPr>
          </a:p>
        </p:txBody>
      </p:sp>
      <p:graphicFrame>
        <p:nvGraphicFramePr>
          <p:cNvPr id="9" name="表 8"/>
          <p:cNvGraphicFramePr>
            <a:graphicFrameLocks noGrp="1"/>
          </p:cNvGraphicFramePr>
          <p:nvPr>
            <p:extLst/>
          </p:nvPr>
        </p:nvGraphicFramePr>
        <p:xfrm>
          <a:off x="380799" y="3942667"/>
          <a:ext cx="9150544" cy="2804160"/>
        </p:xfrm>
        <a:graphic>
          <a:graphicData uri="http://schemas.openxmlformats.org/drawingml/2006/table">
            <a:tbl>
              <a:tblPr firstRow="1" bandRow="1"/>
              <a:tblGrid>
                <a:gridCol w="2652250"/>
                <a:gridCol w="3303638"/>
                <a:gridCol w="3194656"/>
              </a:tblGrid>
              <a:tr h="155694">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endParaRPr kumimoji="1" lang="ja-JP" altLang="en-US" sz="1200" dirty="0"/>
                    </a:p>
                  </a:txBody>
                  <a:tcP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FFC000">
                        <a:lumMod val="40000"/>
                        <a:lumOff val="60000"/>
                      </a:srgbClr>
                    </a:solidFill>
                  </a:tcPr>
                </a:tc>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pPr algn="ctr"/>
                      <a:r>
                        <a:rPr kumimoji="1" lang="ja-JP" altLang="en-US" sz="1400" dirty="0" smtClean="0"/>
                        <a:t>退院支援加算１</a:t>
                      </a:r>
                      <a:endParaRPr kumimoji="1" lang="ja-JP" altLang="en-US" sz="1400" dirty="0"/>
                    </a:p>
                  </a:txBody>
                  <a:tcPr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FFC000">
                        <a:lumMod val="40000"/>
                        <a:lumOff val="60000"/>
                      </a:srgbClr>
                    </a:solidFill>
                  </a:tcPr>
                </a:tc>
                <a:tc>
                  <a:txBody>
                    <a:bodyPr/>
                    <a:lstStyle/>
                    <a:p>
                      <a:pPr algn="ctr"/>
                      <a:r>
                        <a:rPr kumimoji="1" lang="ja-JP" altLang="en-US" sz="1400" dirty="0" smtClean="0"/>
                        <a:t>退院支援加算２</a:t>
                      </a:r>
                      <a:endParaRPr kumimoji="1" lang="en-US" altLang="ja-JP" sz="1400" dirty="0" smtClean="0"/>
                    </a:p>
                    <a:p>
                      <a:pPr algn="ctr"/>
                      <a:r>
                        <a:rPr kumimoji="1" lang="ja-JP" altLang="en-US" sz="1400" dirty="0" smtClean="0"/>
                        <a:t>（現在の退院調整加算と同要件）</a:t>
                      </a:r>
                      <a:endParaRPr kumimoji="1" lang="ja-JP" altLang="en-US" sz="1400" dirty="0"/>
                    </a:p>
                  </a:txBody>
                  <a:tcPr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40000"/>
                        <a:lumOff val="60000"/>
                      </a:srgbClr>
                    </a:solidFill>
                  </a:tcPr>
                </a:tc>
              </a:tr>
              <a:tr h="147910">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r>
                        <a:rPr kumimoji="1" lang="ja-JP" altLang="en-US" sz="1200" dirty="0" smtClean="0"/>
                        <a:t>退院困難な患者の早期抽出</a:t>
                      </a:r>
                      <a:endParaRPr kumimoji="1" lang="ja-JP" altLang="en-US" sz="1200" dirty="0"/>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FFC000">
                        <a:lumMod val="40000"/>
                        <a:lumOff val="60000"/>
                      </a:srgbClr>
                    </a:solidFill>
                  </a:tcPr>
                </a:tc>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pPr algn="ctr"/>
                      <a:r>
                        <a:rPr kumimoji="1" lang="ja-JP" altLang="en-US" sz="1200" b="1" u="sng" dirty="0" smtClean="0">
                          <a:solidFill>
                            <a:srgbClr val="0070C0"/>
                          </a:solidFill>
                        </a:rPr>
                        <a:t>３日以内に</a:t>
                      </a:r>
                      <a:r>
                        <a:rPr kumimoji="1" lang="ja-JP" altLang="en-US" sz="1200" dirty="0" smtClean="0"/>
                        <a:t>退院困難な患者を抽出</a:t>
                      </a:r>
                      <a:endParaRPr kumimoji="1" lang="ja-JP" altLang="en-US" sz="1200" dirty="0"/>
                    </a:p>
                  </a:txBody>
                  <a:tcPr marL="36000" marR="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FFC000">
                        <a:lumMod val="20000"/>
                        <a:lumOff val="80000"/>
                      </a:srgbClr>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７日以内に退院困難な患者を抽出</a:t>
                      </a:r>
                    </a:p>
                  </a:txBody>
                  <a:tcPr marL="36000" marR="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r>
              <a:tr h="158858">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r>
                        <a:rPr kumimoji="1" lang="ja-JP" altLang="en-US" sz="1200" dirty="0" smtClean="0"/>
                        <a:t>入院早期の患者・家族との面談</a:t>
                      </a:r>
                      <a:endParaRPr kumimoji="1" lang="ja-JP" altLang="en-US" sz="1200" dirty="0"/>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FFC000">
                        <a:lumMod val="40000"/>
                        <a:lumOff val="60000"/>
                      </a:srgbClr>
                    </a:solidFill>
                  </a:tcPr>
                </a:tc>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７日以内に</a:t>
                      </a:r>
                      <a:r>
                        <a:rPr kumimoji="1" lang="ja-JP" altLang="en-US" sz="1200" dirty="0" smtClean="0"/>
                        <a:t>患者・家族と面談</a:t>
                      </a:r>
                    </a:p>
                  </a:txBody>
                  <a:tcPr marL="36000" marR="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FFC000">
                        <a:lumMod val="20000"/>
                        <a:lumOff val="80000"/>
                      </a:srgbClr>
                    </a:solidFill>
                  </a:tcPr>
                </a:tc>
                <a:tc>
                  <a:txBody>
                    <a:body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dirty="0" smtClean="0"/>
                        <a:t>できるだけ早期に患者・家族と面談</a:t>
                      </a:r>
                    </a:p>
                  </a:txBody>
                  <a:tcPr marL="36000" marR="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r>
              <a:tr h="147910">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r>
                        <a:rPr kumimoji="1" lang="ja-JP" altLang="en-US" sz="1200" dirty="0" smtClean="0"/>
                        <a:t>多職種によるカンファレンスの実施</a:t>
                      </a:r>
                      <a:endParaRPr kumimoji="1" lang="ja-JP" altLang="en-US" sz="1200" dirty="0"/>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FFC000">
                        <a:lumMod val="40000"/>
                        <a:lumOff val="60000"/>
                      </a:srgbClr>
                    </a:solidFill>
                  </a:tcPr>
                </a:tc>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pPr algn="ctr"/>
                      <a:r>
                        <a:rPr kumimoji="1" lang="ja-JP" altLang="en-US" sz="1200" b="1" u="sng" dirty="0" smtClean="0">
                          <a:solidFill>
                            <a:srgbClr val="0070C0"/>
                          </a:solidFill>
                        </a:rPr>
                        <a:t>７日以内に</a:t>
                      </a:r>
                      <a:r>
                        <a:rPr kumimoji="1" lang="ja-JP" altLang="en-US" sz="1200" dirty="0" smtClean="0"/>
                        <a:t>カンファレンスを実施</a:t>
                      </a:r>
                      <a:endParaRPr kumimoji="1" lang="ja-JP" altLang="en-US" sz="1200" dirty="0"/>
                    </a:p>
                  </a:txBody>
                  <a:tcPr marL="36000" marR="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mpd="sng">
                      <a:solidFill>
                        <a:sysClr val="windowText" lastClr="000000"/>
                      </a:solidFill>
                    </a:lnB>
                    <a:lnTlToBr w="12700" cmpd="sng">
                      <a:noFill/>
                      <a:prstDash val="solid"/>
                    </a:lnTlToBr>
                    <a:lnBlToTr w="12700" cmpd="sng">
                      <a:noFill/>
                      <a:prstDash val="solid"/>
                    </a:lnBlToTr>
                    <a:solidFill>
                      <a:srgbClr val="FFC000">
                        <a:lumMod val="20000"/>
                        <a:lumOff val="80000"/>
                      </a:srgbClr>
                    </a:solidFill>
                  </a:tcPr>
                </a:tc>
                <a:tc>
                  <a:txBody>
                    <a:bodyPr/>
                    <a:lstStyle/>
                    <a:p>
                      <a:pPr algn="ctr"/>
                      <a:r>
                        <a:rPr kumimoji="1" lang="ja-JP" altLang="en-US" sz="1200" dirty="0" smtClean="0"/>
                        <a:t>カンファレンスを実施</a:t>
                      </a:r>
                      <a:endParaRPr kumimoji="1" lang="ja-JP" altLang="en-US" sz="1200" dirty="0"/>
                    </a:p>
                  </a:txBody>
                  <a:tcPr marL="36000" marR="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r>
              <a:tr h="0">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r>
                        <a:rPr kumimoji="1" lang="ja-JP" altLang="en-US" sz="1200" dirty="0" smtClean="0"/>
                        <a:t>退院調整部門の設置</a:t>
                      </a:r>
                      <a:endParaRPr kumimoji="1" lang="ja-JP" altLang="en-US" sz="1200" dirty="0"/>
                    </a:p>
                  </a:txBody>
                  <a:tcPr anchor="ctr">
                    <a:lnL w="12700" cmpd="sng">
                      <a:solidFill>
                        <a:sysClr val="windowText" lastClr="000000"/>
                      </a:solidFill>
                    </a:lnL>
                    <a:lnR w="12700" cmpd="sng">
                      <a:solidFill>
                        <a:sysClr val="windowText" lastClr="000000"/>
                      </a:solidFill>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40000"/>
                        <a:lumOff val="60000"/>
                      </a:srgbClr>
                    </a:solidFill>
                  </a:tcPr>
                </a:tc>
                <a:tc>
                  <a:txBody>
                    <a:bodyPr/>
                    <a:lstStyle>
                      <a:lvl1pPr marL="0" algn="l" defTabSz="914400" rtl="0" eaLnBrk="1" latinLnBrk="0" hangingPunct="1">
                        <a:defRPr kumimoji="1" sz="1800" kern="1200">
                          <a:solidFill>
                            <a:schemeClr val="tx1"/>
                          </a:solidFill>
                          <a:latin typeface="Calibri" panose="020F0502020204030204"/>
                          <a:ea typeface=""/>
                          <a:cs typeface=""/>
                        </a:defRPr>
                      </a:lvl1pPr>
                      <a:lvl2pPr marL="457200" algn="l" defTabSz="914400" rtl="0" eaLnBrk="1" latinLnBrk="0" hangingPunct="1">
                        <a:defRPr kumimoji="1" sz="1800" kern="1200">
                          <a:solidFill>
                            <a:schemeClr val="tx1"/>
                          </a:solidFill>
                          <a:latin typeface="Calibri" panose="020F0502020204030204"/>
                          <a:ea typeface=""/>
                          <a:cs typeface=""/>
                        </a:defRPr>
                      </a:lvl2pPr>
                      <a:lvl3pPr marL="914400" algn="l" defTabSz="914400" rtl="0" eaLnBrk="1" latinLnBrk="0" hangingPunct="1">
                        <a:defRPr kumimoji="1" sz="1800" kern="1200">
                          <a:solidFill>
                            <a:schemeClr val="tx1"/>
                          </a:solidFill>
                          <a:latin typeface="Calibri" panose="020F0502020204030204"/>
                          <a:ea typeface=""/>
                          <a:cs typeface=""/>
                        </a:defRPr>
                      </a:lvl3pPr>
                      <a:lvl4pPr marL="1371600" algn="l" defTabSz="914400" rtl="0" eaLnBrk="1" latinLnBrk="0" hangingPunct="1">
                        <a:defRPr kumimoji="1" sz="1800" kern="1200">
                          <a:solidFill>
                            <a:schemeClr val="tx1"/>
                          </a:solidFill>
                          <a:latin typeface="Calibri" panose="020F0502020204030204"/>
                          <a:ea typeface=""/>
                          <a:cs typeface=""/>
                        </a:defRPr>
                      </a:lvl4pPr>
                      <a:lvl5pPr marL="1828800" algn="l" defTabSz="914400" rtl="0" eaLnBrk="1" latinLnBrk="0" hangingPunct="1">
                        <a:defRPr kumimoji="1" sz="1800" kern="1200">
                          <a:solidFill>
                            <a:schemeClr val="tx1"/>
                          </a:solidFill>
                          <a:latin typeface="Calibri" panose="020F0502020204030204"/>
                          <a:ea typeface=""/>
                          <a:cs typeface=""/>
                        </a:defRPr>
                      </a:lvl5pPr>
                      <a:lvl6pPr marL="2286000" algn="l" defTabSz="914400" rtl="0" eaLnBrk="1" latinLnBrk="0" hangingPunct="1">
                        <a:defRPr kumimoji="1" sz="1800" kern="1200">
                          <a:solidFill>
                            <a:schemeClr val="tx1"/>
                          </a:solidFill>
                          <a:latin typeface="Calibri" panose="020F0502020204030204"/>
                          <a:ea typeface=""/>
                          <a:cs typeface=""/>
                        </a:defRPr>
                      </a:lvl6pPr>
                      <a:lvl7pPr marL="2743200" algn="l" defTabSz="914400" rtl="0" eaLnBrk="1" latinLnBrk="0" hangingPunct="1">
                        <a:defRPr kumimoji="1" sz="1800" kern="1200">
                          <a:solidFill>
                            <a:schemeClr val="tx1"/>
                          </a:solidFill>
                          <a:latin typeface="Calibri" panose="020F0502020204030204"/>
                          <a:ea typeface=""/>
                          <a:cs typeface=""/>
                        </a:defRPr>
                      </a:lvl7pPr>
                      <a:lvl8pPr marL="3200400" algn="l" defTabSz="914400" rtl="0" eaLnBrk="1" latinLnBrk="0" hangingPunct="1">
                        <a:defRPr kumimoji="1" sz="1800" kern="1200">
                          <a:solidFill>
                            <a:schemeClr val="tx1"/>
                          </a:solidFill>
                          <a:latin typeface="Calibri" panose="020F0502020204030204"/>
                          <a:ea typeface=""/>
                          <a:cs typeface=""/>
                        </a:defRPr>
                      </a:lvl8pPr>
                      <a:lvl9pPr marL="3657600" algn="l" defTabSz="914400" rtl="0" eaLnBrk="1" latinLnBrk="0" hangingPunct="1">
                        <a:defRPr kumimoji="1" sz="1800" kern="1200">
                          <a:solidFill>
                            <a:schemeClr val="tx1"/>
                          </a:solidFill>
                          <a:latin typeface="Calibri" panose="020F0502020204030204"/>
                          <a:ea typeface=""/>
                          <a:cs typeface=""/>
                        </a:defRPr>
                      </a:lvl9p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dirty="0" smtClean="0"/>
                        <a:t>専従１名（看護師又は社会福祉士）</a:t>
                      </a:r>
                    </a:p>
                  </a:txBody>
                  <a:tcPr marL="36000" marR="36000" anchor="ctr">
                    <a:lnL w="12700" cmpd="sng">
                      <a:solidFill>
                        <a:sysClr val="windowText" lastClr="000000"/>
                      </a:solidFill>
                    </a:lnL>
                    <a:lnR w="12700" cap="flat" cmpd="sng" algn="ctr">
                      <a:solidFill>
                        <a:sysClr val="windowText" lastClr="000000"/>
                      </a:solidFill>
                      <a:prstDash val="solid"/>
                      <a:round/>
                      <a:headEnd type="none" w="med" len="med"/>
                      <a:tailEnd type="none" w="med" len="med"/>
                    </a:lnR>
                    <a:lnT w="12700" cmpd="sng">
                      <a:solidFill>
                        <a:sysClr val="windowText" lastClr="000000"/>
                      </a:solidFill>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c>
                  <a:txBody>
                    <a:body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dirty="0" smtClean="0"/>
                        <a:t>専従１名（看護師又は社会福祉士）</a:t>
                      </a:r>
                    </a:p>
                  </a:txBody>
                  <a:tcPr marL="36000" marR="36000" anchor="ctr">
                    <a:lnL w="12700" cap="flat" cmpd="sng" algn="ctr">
                      <a:solidFill>
                        <a:sysClr val="windowText" lastClr="000000"/>
                      </a:solidFill>
                      <a:prstDash val="solid"/>
                      <a:round/>
                      <a:headEnd type="none" w="med" len="med"/>
                      <a:tailEnd type="none" w="med" len="med"/>
                    </a:lnL>
                    <a:lnR w="12700" cmpd="sng">
                      <a:solidFill>
                        <a:sysClr val="windowText" lastClr="000000"/>
                      </a:solidFill>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r>
              <a:tr h="193040">
                <a:tc>
                  <a:txBody>
                    <a:bodyPr/>
                    <a:lstStyle/>
                    <a:p>
                      <a:r>
                        <a:rPr kumimoji="1" lang="ja-JP" altLang="en-US" sz="1200" dirty="0" smtClean="0"/>
                        <a:t>病棟への退院支援職員の配置</a:t>
                      </a:r>
                      <a:endParaRPr kumimoji="1" lang="ja-JP" altLang="en-US" sz="120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40000"/>
                        <a:lumOff val="60000"/>
                      </a:srgbClr>
                    </a:solidFill>
                  </a:tcPr>
                </a:tc>
                <a:tc>
                  <a:txBody>
                    <a:body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退院支援業務等に専従する職員を病棟に配置</a:t>
                      </a:r>
                      <a:endParaRPr kumimoji="1" lang="en-US" altLang="ja-JP" sz="1200" b="1" u="sng" dirty="0" smtClean="0">
                        <a:solidFill>
                          <a:srgbClr val="0070C0"/>
                        </a:solidFill>
                      </a:endParaRPr>
                    </a:p>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（１人につき２病棟（１２０床）まで）</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c>
                  <a:txBody>
                    <a:body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dirty="0" smtClean="0"/>
                        <a:t>－</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r>
              <a:tr h="144780">
                <a:tc>
                  <a:txBody>
                    <a:bodyPr/>
                    <a:lstStyle/>
                    <a:p>
                      <a:r>
                        <a:rPr kumimoji="1" lang="ja-JP" altLang="en-US" sz="1200" dirty="0" smtClean="0"/>
                        <a:t>医療機関間の顔の見える連携の構築</a:t>
                      </a:r>
                      <a:endParaRPr kumimoji="1" lang="ja-JP" altLang="en-US" sz="120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40000"/>
                        <a:lumOff val="60000"/>
                      </a:srgbClr>
                    </a:solidFill>
                  </a:tcPr>
                </a:tc>
                <a:tc>
                  <a:txBody>
                    <a:body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連携する医療機関等（</a:t>
                      </a:r>
                      <a:r>
                        <a:rPr kumimoji="1" lang="en-US" altLang="ja-JP" sz="1200" b="1" u="sng" dirty="0" smtClean="0">
                          <a:solidFill>
                            <a:srgbClr val="0070C0"/>
                          </a:solidFill>
                        </a:rPr>
                        <a:t>20</a:t>
                      </a:r>
                      <a:r>
                        <a:rPr kumimoji="1" lang="ja-JP" altLang="en-US" sz="1200" b="1" u="sng" dirty="0" smtClean="0">
                          <a:solidFill>
                            <a:srgbClr val="0070C0"/>
                          </a:solidFill>
                        </a:rPr>
                        <a:t>か所以上）の職員と</a:t>
                      </a:r>
                      <a:endParaRPr kumimoji="1" lang="en-US" altLang="ja-JP" sz="1200" b="1" u="sng" dirty="0" smtClean="0">
                        <a:solidFill>
                          <a:srgbClr val="0070C0"/>
                        </a:solidFill>
                      </a:endParaRPr>
                    </a:p>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定期的な面会を実施（</a:t>
                      </a:r>
                      <a:r>
                        <a:rPr kumimoji="1" lang="en-US" altLang="ja-JP" sz="1200" b="1" u="sng" dirty="0" smtClean="0">
                          <a:solidFill>
                            <a:srgbClr val="0070C0"/>
                          </a:solidFill>
                        </a:rPr>
                        <a:t>3</a:t>
                      </a:r>
                      <a:r>
                        <a:rPr kumimoji="1" lang="ja-JP" altLang="en-US" sz="1200" b="1" u="sng" dirty="0" smtClean="0">
                          <a:solidFill>
                            <a:srgbClr val="0070C0"/>
                          </a:solidFill>
                        </a:rPr>
                        <a:t>回</a:t>
                      </a:r>
                      <a:r>
                        <a:rPr kumimoji="1" lang="en-US" altLang="ja-JP" sz="1200" b="1" u="sng" dirty="0" smtClean="0">
                          <a:solidFill>
                            <a:srgbClr val="0070C0"/>
                          </a:solidFill>
                        </a:rPr>
                        <a:t>/</a:t>
                      </a:r>
                      <a:r>
                        <a:rPr kumimoji="1" lang="ja-JP" altLang="en-US" sz="1200" b="1" u="sng" dirty="0" smtClean="0">
                          <a:solidFill>
                            <a:srgbClr val="0070C0"/>
                          </a:solidFill>
                        </a:rPr>
                        <a:t>年以上）</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c>
                  <a:txBody>
                    <a:body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dirty="0" smtClean="0"/>
                        <a:t>－</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r>
              <a:tr h="144780">
                <a:tc>
                  <a:txBody>
                    <a:bodyPr/>
                    <a:lstStyle/>
                    <a:p>
                      <a:r>
                        <a:rPr kumimoji="1" lang="ja-JP" altLang="en-US" sz="1200" dirty="0" smtClean="0"/>
                        <a:t>介護保険サービスとの連携</a:t>
                      </a:r>
                      <a:endParaRPr kumimoji="1" lang="ja-JP" altLang="en-US" sz="1200" dirty="0"/>
                    </a:p>
                  </a:txBody>
                  <a:tcPr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rgbClr val="FFC000">
                        <a:lumMod val="40000"/>
                        <a:lumOff val="60000"/>
                      </a:srgbClr>
                    </a:solidFill>
                  </a:tcPr>
                </a:tc>
                <a:tc>
                  <a:txBody>
                    <a:body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介護支援専門員との連携実績</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mpd="sng">
                      <a:solidFill>
                        <a:sysClr val="windowText" lastClr="000000"/>
                      </a:solidFill>
                    </a:lnB>
                    <a:lnTlToBr w="12700" cmpd="sng">
                      <a:noFill/>
                      <a:prstDash val="solid"/>
                    </a:lnTlToBr>
                    <a:lnBlToTr w="12700" cmpd="sng">
                      <a:noFill/>
                      <a:prstDash val="solid"/>
                    </a:lnBlToTr>
                    <a:solidFill>
                      <a:srgbClr val="FFC000">
                        <a:lumMod val="20000"/>
                        <a:lumOff val="80000"/>
                      </a:srgbClr>
                    </a:solidFill>
                  </a:tcPr>
                </a:tc>
                <a:tc>
                  <a:txBody>
                    <a:bodyPr/>
                    <a:lstStyle/>
                    <a:p>
                      <a:pPr marL="0" marR="0" indent="0" algn="ctr" defTabSz="914377" rtl="0" eaLnBrk="1" fontAlgn="auto" latinLnBrk="0" hangingPunct="1">
                        <a:lnSpc>
                          <a:spcPct val="100000"/>
                        </a:lnSpc>
                        <a:spcBef>
                          <a:spcPts val="0"/>
                        </a:spcBef>
                        <a:spcAft>
                          <a:spcPts val="0"/>
                        </a:spcAft>
                        <a:buClrTx/>
                        <a:buSzTx/>
                        <a:buFontTx/>
                        <a:buNone/>
                        <a:tabLst/>
                        <a:defRPr/>
                      </a:pPr>
                      <a:r>
                        <a:rPr kumimoji="1" lang="ja-JP" altLang="en-US" sz="1200" dirty="0" smtClean="0"/>
                        <a:t>－</a:t>
                      </a:r>
                    </a:p>
                  </a:txBody>
                  <a:tcPr marL="36000" marR="36000" anchor="ctr">
                    <a:lnL w="12700" cap="flat" cmpd="sng" algn="ctr">
                      <a:solidFill>
                        <a:sysClr val="windowText" lastClr="000000"/>
                      </a:solidFill>
                      <a:prstDash val="solid"/>
                      <a:round/>
                      <a:headEnd type="none" w="med" len="med"/>
                      <a:tailEnd type="none" w="med" len="med"/>
                    </a:lnL>
                    <a:lnR w="12700" cap="flat" cmpd="sng" algn="ctr">
                      <a:solidFill>
                        <a:sysClr val="windowText" lastClr="000000"/>
                      </a:solidFill>
                      <a:prstDash val="solid"/>
                      <a:round/>
                      <a:headEnd type="none" w="med" len="med"/>
                      <a:tailEnd type="none" w="med" len="med"/>
                    </a:lnR>
                    <a:lnT w="12700" cap="flat" cmpd="sng" algn="ctr">
                      <a:solidFill>
                        <a:sysClr val="windowText" lastClr="000000"/>
                      </a:solidFill>
                      <a:prstDash val="solid"/>
                      <a:round/>
                      <a:headEnd type="none" w="med" len="med"/>
                      <a:tailEnd type="none" w="med" len="med"/>
                    </a:lnT>
                    <a:lnB w="12700" cap="flat" cmpd="sng" algn="ctr">
                      <a:solidFill>
                        <a:sysClr val="windowText" lastClr="000000"/>
                      </a:solidFill>
                      <a:prstDash val="solid"/>
                      <a:round/>
                      <a:headEnd type="none" w="med" len="med"/>
                      <a:tailEnd type="none" w="med" len="med"/>
                    </a:lnB>
                    <a:lnTlToBr w="12700" cmpd="sng">
                      <a:noFill/>
                      <a:prstDash val="solid"/>
                    </a:lnTlToBr>
                    <a:lnBlToTr w="12700" cmpd="sng">
                      <a:noFill/>
                      <a:prstDash val="solid"/>
                    </a:lnBlToTr>
                    <a:solidFill>
                      <a:srgbClr val="FFC000">
                        <a:lumMod val="20000"/>
                        <a:lumOff val="80000"/>
                      </a:srgbClr>
                    </a:solidFill>
                  </a:tcPr>
                </a:tc>
              </a:tr>
            </a:tbl>
          </a:graphicData>
        </a:graphic>
      </p:graphicFrame>
      <p:pic>
        <p:nvPicPr>
          <p:cNvPr id="7" name="図 6" descr="小規模building03_cl2.png"/>
          <p:cNvPicPr>
            <a:picLocks noChangeAspect="1"/>
          </p:cNvPicPr>
          <p:nvPr/>
        </p:nvPicPr>
        <p:blipFill>
          <a:blip r:embed="rId3" cstate="print"/>
          <a:stretch>
            <a:fillRect/>
          </a:stretch>
        </p:blipFill>
        <p:spPr>
          <a:xfrm>
            <a:off x="7376984" y="2222661"/>
            <a:ext cx="1172455" cy="1308832"/>
          </a:xfrm>
          <a:prstGeom prst="rect">
            <a:avLst/>
          </a:prstGeom>
        </p:spPr>
      </p:pic>
      <p:pic>
        <p:nvPicPr>
          <p:cNvPr id="10" name="Picture 5"/>
          <p:cNvPicPr>
            <a:picLocks noChangeAspect="1" noChangeArrowheads="1"/>
          </p:cNvPicPr>
          <p:nvPr/>
        </p:nvPicPr>
        <p:blipFill>
          <a:blip r:embed="rId4" cstate="print"/>
          <a:srcRect/>
          <a:stretch>
            <a:fillRect/>
          </a:stretch>
        </p:blipFill>
        <p:spPr bwMode="auto">
          <a:xfrm flipH="1">
            <a:off x="8282178" y="2752247"/>
            <a:ext cx="479599" cy="941697"/>
          </a:xfrm>
          <a:prstGeom prst="rect">
            <a:avLst/>
          </a:prstGeom>
          <a:noFill/>
          <a:ln w="9525">
            <a:noFill/>
            <a:miter lim="800000"/>
            <a:headEnd/>
            <a:tailEnd/>
          </a:ln>
          <a:effectLst/>
        </p:spPr>
      </p:pic>
      <p:sp>
        <p:nvSpPr>
          <p:cNvPr id="2" name="円形吹き出し 1"/>
          <p:cNvSpPr/>
          <p:nvPr/>
        </p:nvSpPr>
        <p:spPr>
          <a:xfrm>
            <a:off x="8184776" y="1888049"/>
            <a:ext cx="1508960" cy="620199"/>
          </a:xfrm>
          <a:prstGeom prst="wedgeEllipseCallout">
            <a:avLst>
              <a:gd name="adj1" fmla="val -23860"/>
              <a:gd name="adj2" fmla="val 85108"/>
            </a:avLst>
          </a:prstGeom>
          <a:solidFill>
            <a:schemeClr val="accent2">
              <a:lumMod val="20000"/>
              <a:lumOff val="8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dirty="0" smtClean="0">
                <a:solidFill>
                  <a:srgbClr val="7030A0"/>
                </a:solidFill>
              </a:rPr>
              <a:t>職員の病棟配置や連携体制の確立等を評価</a:t>
            </a:r>
            <a:endParaRPr lang="ja-JP" altLang="en-US" sz="1000" dirty="0">
              <a:solidFill>
                <a:srgbClr val="7030A0"/>
              </a:solidFill>
            </a:endParaRPr>
          </a:p>
        </p:txBody>
      </p:sp>
      <p:sp>
        <p:nvSpPr>
          <p:cNvPr id="13"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000" kern="0" dirty="0">
                <a:solidFill>
                  <a:srgbClr val="000000"/>
                </a:solidFill>
                <a:latin typeface="Calibri"/>
                <a:ea typeface="ＭＳ Ｐゴシック"/>
              </a:rPr>
              <a:t>７</a:t>
            </a:r>
            <a:r>
              <a:rPr lang="ja-JP" altLang="en-US" sz="2000" kern="0" dirty="0" smtClean="0">
                <a:solidFill>
                  <a:srgbClr val="000000"/>
                </a:solidFill>
                <a:latin typeface="Calibri"/>
                <a:ea typeface="ＭＳ Ｐゴシック"/>
              </a:rPr>
              <a:t>．</a:t>
            </a:r>
            <a:r>
              <a:rPr lang="ja-JP" altLang="en-US" sz="2000" kern="0" dirty="0">
                <a:solidFill>
                  <a:srgbClr val="000000"/>
                </a:solidFill>
                <a:latin typeface="Calibri"/>
                <a:ea typeface="ＭＳ Ｐゴシック"/>
              </a:rPr>
              <a:t>患者が</a:t>
            </a:r>
            <a:r>
              <a:rPr lang="ja-JP" altLang="en-US" sz="2000" kern="0" dirty="0" smtClean="0">
                <a:solidFill>
                  <a:srgbClr val="000000"/>
                </a:solidFill>
                <a:latin typeface="Calibri"/>
                <a:ea typeface="ＭＳ Ｐゴシック"/>
              </a:rPr>
              <a:t>安心・納得して退院し、</a:t>
            </a:r>
            <a:endParaRPr lang="en-US" altLang="ja-JP" sz="2000" kern="0" dirty="0" smtClean="0">
              <a:solidFill>
                <a:srgbClr val="000000"/>
              </a:solidFill>
              <a:latin typeface="Calibri"/>
              <a:ea typeface="ＭＳ Ｐゴシック"/>
            </a:endParaRPr>
          </a:p>
          <a:p>
            <a:pPr algn="ctr" eaLnBrk="1" hangingPunct="1">
              <a:spcBef>
                <a:spcPts val="0"/>
              </a:spcBef>
              <a:buFont typeface="Arial" charset="0"/>
              <a:buNone/>
              <a:defRPr/>
            </a:pPr>
            <a:r>
              <a:rPr lang="ja-JP" altLang="en-US" sz="2000" kern="0" dirty="0" smtClean="0">
                <a:solidFill>
                  <a:srgbClr val="000000"/>
                </a:solidFill>
                <a:latin typeface="Calibri"/>
                <a:ea typeface="ＭＳ Ｐゴシック"/>
              </a:rPr>
              <a:t>早期に住み慣れた地域で療養や生活を継続できるための取組の推進</a:t>
            </a:r>
            <a:endParaRPr lang="en-US" altLang="ja-JP" sz="2000" kern="0" dirty="0" smtClean="0">
              <a:solidFill>
                <a:srgbClr val="000000"/>
              </a:solidFill>
              <a:latin typeface="Calibri"/>
              <a:ea typeface="ＭＳ Ｐゴシック"/>
            </a:endParaRPr>
          </a:p>
        </p:txBody>
      </p:sp>
      <p:sp>
        <p:nvSpPr>
          <p:cNvPr id="11"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200</a:t>
            </a:fld>
            <a:endParaRPr lang="ja-JP" altLang="en-US" dirty="0">
              <a:solidFill>
                <a:prstClr val="black"/>
              </a:solidFill>
            </a:endParaRPr>
          </a:p>
        </p:txBody>
      </p:sp>
      <p:sp>
        <p:nvSpPr>
          <p:cNvPr id="12" name="テキスト ボックス 11"/>
          <p:cNvSpPr txBox="1"/>
          <p:nvPr/>
        </p:nvSpPr>
        <p:spPr>
          <a:xfrm>
            <a:off x="4933184" y="749834"/>
            <a:ext cx="400607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81-82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p111-114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651-652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676-677,724-725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340659989"/>
      </p:ext>
    </p:extLst>
  </p:cSld>
  <p:clrMapOvr>
    <a:masterClrMapping/>
  </p:clrMapOvr>
  <p:timing>
    <p:tnLst>
      <p:par>
        <p:cT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052737"/>
            <a:ext cx="9689654" cy="2376264"/>
          </a:xfrm>
          <a:prstGeom prst="rect">
            <a:avLst/>
          </a:prstGeom>
          <a:solidFill>
            <a:srgbClr val="FFFFAF">
              <a:alpha val="49804"/>
            </a:srgbClr>
          </a:solidFill>
          <a:ln w="9525">
            <a:solidFill>
              <a:schemeClr val="tx1"/>
            </a:solidFill>
            <a:miter lim="800000"/>
            <a:headEnd/>
            <a:tailEnd/>
          </a:ln>
        </p:spPr>
        <p:txBody>
          <a:bodyPr/>
          <a:lstStyle/>
          <a:p>
            <a:pPr marL="180975" indent="-180975">
              <a:buFont typeface="Wingdings" pitchFamily="2" charset="2"/>
              <a:buChar char="Ø"/>
              <a:defRPr/>
            </a:pPr>
            <a:r>
              <a:rPr lang="ja-JP" altLang="en-US" sz="1600" dirty="0" smtClean="0">
                <a:solidFill>
                  <a:prstClr val="black"/>
                </a:solidFill>
                <a:latin typeface="ＭＳ Ｐゴシック" panose="020B0600070205080204" pitchFamily="50" charset="-128"/>
              </a:rPr>
              <a:t>  医療と介護の連携及び入院から在宅への円滑な移行を推進する観点から、介護支援連携指導料及び退院時共同指導料の評価を見直す</a:t>
            </a: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p:txBody>
      </p:sp>
      <p:sp>
        <p:nvSpPr>
          <p:cNvPr id="2052" name="Rectangle 36"/>
          <p:cNvSpPr>
            <a:spLocks noChangeArrowheads="1"/>
          </p:cNvSpPr>
          <p:nvPr/>
        </p:nvSpPr>
        <p:spPr bwMode="auto">
          <a:xfrm>
            <a:off x="117942" y="671800"/>
            <a:ext cx="7427346"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（２）医療機関間の連携と退院支援に向けた評価の充実</a:t>
            </a:r>
            <a:endParaRPr lang="ja-JP" altLang="en-US" sz="2400" dirty="0">
              <a:solidFill>
                <a:prstClr val="black"/>
              </a:solidFill>
            </a:endParaRPr>
          </a:p>
        </p:txBody>
      </p:sp>
      <p:graphicFrame>
        <p:nvGraphicFramePr>
          <p:cNvPr id="25" name="表 24"/>
          <p:cNvGraphicFramePr>
            <a:graphicFrameLocks noGrp="1"/>
          </p:cNvGraphicFramePr>
          <p:nvPr>
            <p:extLst/>
          </p:nvPr>
        </p:nvGraphicFramePr>
        <p:xfrm>
          <a:off x="325475" y="1631529"/>
          <a:ext cx="4296226" cy="1686560"/>
        </p:xfrm>
        <a:graphic>
          <a:graphicData uri="http://schemas.openxmlformats.org/drawingml/2006/table">
            <a:tbl>
              <a:tblPr firstRow="1" bandRow="1">
                <a:tableStyleId>{FABFCF23-3B69-468F-B69F-88F6DE6A72F2}</a:tableStyleId>
              </a:tblPr>
              <a:tblGrid>
                <a:gridCol w="4296226"/>
              </a:tblGrid>
              <a:tr h="213295">
                <a:tc>
                  <a:txBody>
                    <a:bodyPr/>
                    <a:lstStyle/>
                    <a:p>
                      <a:pPr algn="ctr"/>
                      <a:r>
                        <a:rPr kumimoji="1" lang="ja-JP" altLang="en-US" sz="1200" u="none" dirty="0" smtClean="0">
                          <a:latin typeface="+mn-ea"/>
                          <a:ea typeface="+mn-ea"/>
                        </a:rPr>
                        <a:t>現行</a:t>
                      </a:r>
                    </a:p>
                  </a:txBody>
                  <a:tcPr marL="99060" marR="99060" anchor="ctr"/>
                </a:tc>
              </a:tr>
              <a:tr h="564994">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400" b="1" i="0" u="none" strike="noStrike" kern="1200" cap="none" spc="0" normalizeH="0" baseline="0" noProof="0" dirty="0" smtClean="0">
                          <a:ln>
                            <a:noFill/>
                          </a:ln>
                          <a:solidFill>
                            <a:schemeClr val="tx1"/>
                          </a:solidFill>
                          <a:effectLst/>
                          <a:uLnTx/>
                          <a:uFillTx/>
                          <a:latin typeface="+mn-lt"/>
                          <a:ea typeface="+mn-ea"/>
                          <a:cs typeface="+mn-cs"/>
                        </a:rPr>
                        <a:t>介護支援連携指導料</a:t>
                      </a:r>
                      <a:r>
                        <a:rPr kumimoji="1" lang="en-US" altLang="ja-JP" sz="1400" b="1" i="0" u="none" strike="noStrike" kern="1200" cap="none" spc="0" normalizeH="0" baseline="0" noProof="0" dirty="0" smtClean="0">
                          <a:ln>
                            <a:noFill/>
                          </a:ln>
                          <a:solidFill>
                            <a:schemeClr val="tx1"/>
                          </a:solidFill>
                          <a:effectLst/>
                          <a:uLnTx/>
                          <a:uFillTx/>
                          <a:latin typeface="+mn-lt"/>
                          <a:ea typeface="+mn-ea"/>
                          <a:cs typeface="+mn-cs"/>
                        </a:rPr>
                        <a:t>】</a:t>
                      </a:r>
                      <a:endParaRPr kumimoji="1" lang="ja-JP" altLang="en-US" sz="1400" b="1" i="0" u="none" strike="noStrike" kern="1200" cap="none" spc="0" normalizeH="0" baseline="0" noProof="0" dirty="0" smtClean="0">
                        <a:ln>
                          <a:noFill/>
                        </a:ln>
                        <a:solidFill>
                          <a:schemeClr val="tx1"/>
                        </a:solidFill>
                        <a:effectLst/>
                        <a:uLnTx/>
                        <a:uFillTx/>
                        <a:latin typeface="ＭＳ Ｐゴシック"/>
                        <a:ea typeface="+mn-ea"/>
                        <a:cs typeface="+mn-cs"/>
                      </a:endParaRPr>
                    </a:p>
                    <a:p>
                      <a:pPr algn="l">
                        <a:lnSpc>
                          <a:spcPts val="1400"/>
                        </a:lnSpc>
                        <a:spcBef>
                          <a:spcPts val="0"/>
                        </a:spcBef>
                        <a:spcAft>
                          <a:spcPts val="0"/>
                        </a:spcAft>
                      </a:pPr>
                      <a:r>
                        <a:rPr kumimoji="1" lang="ja-JP" altLang="en-US" sz="1400" u="none" dirty="0" smtClean="0"/>
                        <a:t>     介護支援連携指導料：３００点</a:t>
                      </a:r>
                      <a:endParaRPr kumimoji="1" lang="en-US" altLang="ja-JP" sz="1400" u="none" dirty="0" smtClean="0"/>
                    </a:p>
                    <a:p>
                      <a:pPr marL="0" marR="0" lvl="0" indent="0" algn="l" defTabSz="914400" rtl="0" eaLnBrk="1" fontAlgn="auto" latinLnBrk="0" hangingPunct="1">
                        <a:lnSpc>
                          <a:spcPts val="1400"/>
                        </a:lnSpc>
                        <a:spcBef>
                          <a:spcPts val="60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1" i="0" u="none" strike="noStrike" kern="1200" cap="none" spc="0" normalizeH="0" baseline="0" noProof="0" dirty="0" smtClean="0">
                          <a:ln>
                            <a:noFill/>
                          </a:ln>
                          <a:solidFill>
                            <a:prstClr val="black"/>
                          </a:solidFill>
                          <a:effectLst/>
                          <a:uLnTx/>
                          <a:uFillTx/>
                          <a:latin typeface="+mn-lt"/>
                          <a:ea typeface="+mn-ea"/>
                          <a:cs typeface="+mn-cs"/>
                        </a:rPr>
                        <a:t>介護支援連携指導料</a:t>
                      </a:r>
                      <a:r>
                        <a:rPr kumimoji="1" lang="en-US" altLang="ja-JP" sz="1400" b="1" i="0" u="none" strike="noStrike" kern="1200" cap="none" spc="0" normalizeH="0" baseline="0" noProof="0" dirty="0" smtClean="0">
                          <a:ln>
                            <a:noFill/>
                          </a:ln>
                          <a:solidFill>
                            <a:prstClr val="black"/>
                          </a:solidFill>
                          <a:effectLst/>
                          <a:uLnTx/>
                          <a:uFillTx/>
                          <a:latin typeface="+mn-lt"/>
                          <a:ea typeface="+mn-ea"/>
                          <a:cs typeface="+mn-cs"/>
                        </a:rPr>
                        <a:t>】</a:t>
                      </a:r>
                      <a:endParaRPr kumimoji="1" lang="ja-JP" altLang="en-US" sz="14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退院時共同指導料１</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１　在支診の場合：１０００点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２　１以外の場合  ：   ６００点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退院時共同指導料２：３００点</a:t>
                      </a:r>
                      <a:r>
                        <a:rPr kumimoji="1" lang="ja-JP" altLang="en-US" sz="1400" u="none" dirty="0" smtClean="0"/>
                        <a:t>　</a:t>
                      </a:r>
                      <a:endParaRPr kumimoji="1" lang="ja-JP" altLang="en-US" sz="1400" u="none" dirty="0" smtClean="0">
                        <a:latin typeface="+mn-ea"/>
                        <a:ea typeface="+mn-ea"/>
                      </a:endParaRPr>
                    </a:p>
                  </a:txBody>
                  <a:tcPr marL="99060" marR="99060"/>
                </a:tc>
              </a:tr>
            </a:tbl>
          </a:graphicData>
        </a:graphic>
      </p:graphicFrame>
      <p:graphicFrame>
        <p:nvGraphicFramePr>
          <p:cNvPr id="29" name="表 28"/>
          <p:cNvGraphicFramePr>
            <a:graphicFrameLocks noGrp="1"/>
          </p:cNvGraphicFramePr>
          <p:nvPr>
            <p:extLst/>
          </p:nvPr>
        </p:nvGraphicFramePr>
        <p:xfrm>
          <a:off x="5364772" y="1628951"/>
          <a:ext cx="4295376" cy="1697815"/>
        </p:xfrm>
        <a:graphic>
          <a:graphicData uri="http://schemas.openxmlformats.org/drawingml/2006/table">
            <a:tbl>
              <a:tblPr firstRow="1" bandRow="1">
                <a:tableStyleId>{9DCAF9ED-07DC-4A11-8D7F-57B35C25682E}</a:tableStyleId>
              </a:tblPr>
              <a:tblGrid>
                <a:gridCol w="4295376"/>
              </a:tblGrid>
              <a:tr h="285575">
                <a:tc>
                  <a:txBody>
                    <a:bodyPr/>
                    <a:lstStyle/>
                    <a:p>
                      <a:pPr algn="ctr"/>
                      <a:r>
                        <a:rPr kumimoji="1" lang="ja-JP" altLang="en-US" sz="1200" baseline="0" dirty="0" smtClean="0">
                          <a:latin typeface="+mn-lt"/>
                          <a:ea typeface="+mn-ea"/>
                        </a:rPr>
                        <a:t>改定</a:t>
                      </a:r>
                      <a:endParaRPr kumimoji="1" lang="en-US" altLang="ja-JP" sz="1200" baseline="0" dirty="0" smtClean="0">
                        <a:latin typeface="+mn-ea"/>
                        <a:ea typeface="+mn-ea"/>
                      </a:endParaRPr>
                    </a:p>
                  </a:txBody>
                  <a:tcPr marL="99060" marR="99060" anchor="ctr"/>
                </a:tc>
              </a:tr>
              <a:tr h="701437">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1" i="0" u="none" strike="noStrike" kern="1200" cap="none" spc="0" normalizeH="0" baseline="0" noProof="0" dirty="0" smtClean="0">
                          <a:ln>
                            <a:noFill/>
                          </a:ln>
                          <a:solidFill>
                            <a:prstClr val="black"/>
                          </a:solidFill>
                          <a:effectLst/>
                          <a:uLnTx/>
                          <a:uFillTx/>
                          <a:latin typeface="+mn-lt"/>
                          <a:ea typeface="+mn-ea"/>
                          <a:cs typeface="+mn-cs"/>
                        </a:rPr>
                        <a:t>介護支援連携指導料</a:t>
                      </a:r>
                      <a:r>
                        <a:rPr kumimoji="1" lang="en-US" altLang="ja-JP" sz="1400" b="1" i="0" u="none" strike="noStrike" kern="1200" cap="none" spc="0" normalizeH="0" baseline="0" noProof="0" dirty="0" smtClean="0">
                          <a:ln>
                            <a:noFill/>
                          </a:ln>
                          <a:solidFill>
                            <a:prstClr val="black"/>
                          </a:solidFill>
                          <a:effectLst/>
                          <a:uLnTx/>
                          <a:uFillTx/>
                          <a:latin typeface="+mn-lt"/>
                          <a:ea typeface="+mn-ea"/>
                          <a:cs typeface="+mn-cs"/>
                        </a:rPr>
                        <a:t>】</a:t>
                      </a:r>
                      <a:endParaRPr kumimoji="1" lang="ja-JP" altLang="en-US" sz="14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介護支援連携指導料：</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４００点</a:t>
                      </a:r>
                      <a:endParaRPr kumimoji="1" lang="en-US" altLang="ja-JP" sz="14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400"/>
                        </a:lnSpc>
                        <a:spcBef>
                          <a:spcPts val="600"/>
                        </a:spcBef>
                        <a:spcAft>
                          <a:spcPts val="0"/>
                        </a:spcAft>
                        <a:buClrTx/>
                        <a:buSzTx/>
                        <a:buFontTx/>
                        <a:buNone/>
                        <a:tabLst/>
                        <a:defRPr/>
                      </a:pPr>
                      <a:r>
                        <a:rPr kumimoji="1" lang="en-US" altLang="ja-JP" sz="1400" b="1"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1" i="0" u="none" strike="noStrike" kern="1200" cap="none" spc="0" normalizeH="0" baseline="0" noProof="0" dirty="0" smtClean="0">
                          <a:ln>
                            <a:noFill/>
                          </a:ln>
                          <a:solidFill>
                            <a:prstClr val="black"/>
                          </a:solidFill>
                          <a:effectLst/>
                          <a:uLnTx/>
                          <a:uFillTx/>
                          <a:latin typeface="+mn-lt"/>
                          <a:ea typeface="+mn-ea"/>
                          <a:cs typeface="+mn-cs"/>
                        </a:rPr>
                        <a:t>介護支援連携指導料</a:t>
                      </a:r>
                      <a:r>
                        <a:rPr kumimoji="1" lang="en-US" altLang="ja-JP" sz="1400" b="1" i="0" u="none" strike="noStrike" kern="1200" cap="none" spc="0" normalizeH="0" baseline="0" noProof="0" dirty="0" smtClean="0">
                          <a:ln>
                            <a:noFill/>
                          </a:ln>
                          <a:solidFill>
                            <a:prstClr val="black"/>
                          </a:solidFill>
                          <a:effectLst/>
                          <a:uLnTx/>
                          <a:uFillTx/>
                          <a:latin typeface="+mn-lt"/>
                          <a:ea typeface="+mn-ea"/>
                          <a:cs typeface="+mn-cs"/>
                        </a:rPr>
                        <a:t>】</a:t>
                      </a:r>
                      <a:endParaRPr kumimoji="1" lang="ja-JP" altLang="en-US" sz="14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退院時共同指導料１</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１　在支診の場合：</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１</a:t>
                      </a:r>
                      <a:r>
                        <a:rPr kumimoji="1" lang="en-US" altLang="ja-JP" sz="1400" b="1" i="0" u="sng" strike="noStrike" kern="1200" cap="none" spc="0" normalizeH="0" baseline="0" noProof="0" dirty="0" smtClean="0">
                          <a:ln>
                            <a:noFill/>
                          </a:ln>
                          <a:solidFill>
                            <a:srgbClr val="FF0000"/>
                          </a:solidFill>
                          <a:effectLst/>
                          <a:uLnTx/>
                          <a:uFillTx/>
                          <a:latin typeface="+mn-lt"/>
                          <a:ea typeface="+mn-ea"/>
                          <a:cs typeface="+mn-cs"/>
                        </a:rPr>
                        <a:t>,</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５００点</a:t>
                      </a:r>
                      <a:endParaRPr kumimoji="1" lang="en-US" altLang="ja-JP" sz="14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２　１以外の場合  ：   </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９００点</a:t>
                      </a:r>
                      <a:endParaRPr kumimoji="1" lang="en-US" altLang="ja-JP" sz="14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退院時共同指導料２：</a:t>
                      </a:r>
                      <a:r>
                        <a:rPr kumimoji="1" lang="ja-JP" altLang="en-US" sz="1400" b="1" i="0" u="sng" strike="noStrike" kern="1200" cap="none" spc="0" normalizeH="0" baseline="0" noProof="0" dirty="0" smtClean="0">
                          <a:ln>
                            <a:noFill/>
                          </a:ln>
                          <a:solidFill>
                            <a:srgbClr val="FF0000"/>
                          </a:solidFill>
                          <a:effectLst/>
                          <a:uLnTx/>
                          <a:uFillTx/>
                          <a:latin typeface="+mn-lt"/>
                          <a:ea typeface="+mn-ea"/>
                          <a:cs typeface="+mn-cs"/>
                        </a:rPr>
                        <a:t>４００点</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a:t>
                      </a:r>
                      <a:endPar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endParaRPr>
                    </a:p>
                  </a:txBody>
                  <a:tcPr marL="99060" marR="99060" anchor="ctr"/>
                </a:tc>
              </a:tr>
            </a:tbl>
          </a:graphicData>
        </a:graphic>
      </p:graphicFrame>
      <p:sp>
        <p:nvSpPr>
          <p:cNvPr id="20"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000" kern="0" dirty="0">
                <a:solidFill>
                  <a:srgbClr val="000000"/>
                </a:solidFill>
                <a:latin typeface="Calibri"/>
                <a:ea typeface="ＭＳ Ｐゴシック"/>
              </a:rPr>
              <a:t>７</a:t>
            </a:r>
            <a:r>
              <a:rPr lang="ja-JP" altLang="en-US" sz="2000" kern="0" dirty="0" smtClean="0">
                <a:solidFill>
                  <a:srgbClr val="000000"/>
                </a:solidFill>
                <a:latin typeface="Calibri"/>
                <a:ea typeface="ＭＳ Ｐゴシック"/>
              </a:rPr>
              <a:t>．</a:t>
            </a:r>
            <a:r>
              <a:rPr lang="ja-JP" altLang="en-US" sz="2000" kern="0" dirty="0">
                <a:solidFill>
                  <a:srgbClr val="000000"/>
                </a:solidFill>
                <a:latin typeface="Calibri"/>
                <a:ea typeface="ＭＳ Ｐゴシック"/>
              </a:rPr>
              <a:t>患者が</a:t>
            </a:r>
            <a:r>
              <a:rPr lang="ja-JP" altLang="en-US" sz="2000" kern="0" dirty="0" smtClean="0">
                <a:solidFill>
                  <a:srgbClr val="000000"/>
                </a:solidFill>
                <a:latin typeface="Calibri"/>
                <a:ea typeface="ＭＳ Ｐゴシック"/>
              </a:rPr>
              <a:t>安心・納得して退院し、</a:t>
            </a:r>
            <a:endParaRPr lang="en-US" altLang="ja-JP" sz="2000" kern="0" dirty="0" smtClean="0">
              <a:solidFill>
                <a:srgbClr val="000000"/>
              </a:solidFill>
              <a:latin typeface="Calibri"/>
              <a:ea typeface="ＭＳ Ｐゴシック"/>
            </a:endParaRPr>
          </a:p>
          <a:p>
            <a:pPr algn="ctr" eaLnBrk="1" hangingPunct="1">
              <a:spcBef>
                <a:spcPts val="0"/>
              </a:spcBef>
              <a:buFont typeface="Arial" charset="0"/>
              <a:buNone/>
              <a:defRPr/>
            </a:pPr>
            <a:r>
              <a:rPr lang="ja-JP" altLang="en-US" sz="2000" kern="0" dirty="0" smtClean="0">
                <a:solidFill>
                  <a:srgbClr val="000000"/>
                </a:solidFill>
                <a:latin typeface="Calibri"/>
                <a:ea typeface="ＭＳ Ｐゴシック"/>
              </a:rPr>
              <a:t>早期に住み慣れた地域で療養や生活を継続できるための取組の推進</a:t>
            </a:r>
            <a:endParaRPr lang="en-US" altLang="ja-JP" sz="2000" kern="0" dirty="0" smtClean="0">
              <a:solidFill>
                <a:srgbClr val="000000"/>
              </a:solidFill>
              <a:latin typeface="Calibri"/>
              <a:ea typeface="ＭＳ Ｐゴシック"/>
            </a:endParaRPr>
          </a:p>
        </p:txBody>
      </p:sp>
      <p:sp>
        <p:nvSpPr>
          <p:cNvPr id="17" name="右矢印 16"/>
          <p:cNvSpPr/>
          <p:nvPr/>
        </p:nvSpPr>
        <p:spPr>
          <a:xfrm>
            <a:off x="4771925" y="1988840"/>
            <a:ext cx="444241" cy="936104"/>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9" name="Rectangle 36"/>
          <p:cNvSpPr>
            <a:spLocks noChangeArrowheads="1"/>
          </p:cNvSpPr>
          <p:nvPr/>
        </p:nvSpPr>
        <p:spPr bwMode="auto">
          <a:xfrm>
            <a:off x="117962" y="3573016"/>
            <a:ext cx="6059195"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（３）退院</a:t>
            </a:r>
            <a:r>
              <a:rPr lang="ja-JP" altLang="en-US" sz="2400" dirty="0">
                <a:solidFill>
                  <a:prstClr val="black"/>
                </a:solidFill>
              </a:rPr>
              <a:t>直後</a:t>
            </a:r>
            <a:r>
              <a:rPr lang="ja-JP" altLang="en-US" sz="2400" dirty="0" smtClean="0">
                <a:solidFill>
                  <a:prstClr val="black"/>
                </a:solidFill>
              </a:rPr>
              <a:t>の在宅療養支援に関する評価</a:t>
            </a:r>
            <a:endParaRPr lang="ja-JP" altLang="en-US" sz="2400" dirty="0">
              <a:solidFill>
                <a:prstClr val="black"/>
              </a:solidFill>
            </a:endParaRPr>
          </a:p>
        </p:txBody>
      </p:sp>
      <p:sp>
        <p:nvSpPr>
          <p:cNvPr id="22" name="Rectangle 37"/>
          <p:cNvSpPr>
            <a:spLocks noChangeArrowheads="1"/>
          </p:cNvSpPr>
          <p:nvPr/>
        </p:nvSpPr>
        <p:spPr bwMode="auto">
          <a:xfrm>
            <a:off x="127360" y="3975150"/>
            <a:ext cx="9689654" cy="2766218"/>
          </a:xfrm>
          <a:prstGeom prst="rect">
            <a:avLst/>
          </a:prstGeom>
          <a:solidFill>
            <a:srgbClr val="FFFFAF">
              <a:alpha val="49804"/>
            </a:srgbClr>
          </a:solidFill>
          <a:ln w="9525">
            <a:solidFill>
              <a:schemeClr val="tx1"/>
            </a:solidFill>
            <a:miter lim="800000"/>
            <a:headEnd/>
            <a:tailEnd/>
          </a:ln>
        </p:spPr>
        <p:txBody>
          <a:bodyPr/>
          <a:lstStyle/>
          <a:p>
            <a:pPr marL="180975" indent="-180975">
              <a:lnSpc>
                <a:spcPts val="1800"/>
              </a:lnSpc>
              <a:buFont typeface="Wingdings" pitchFamily="2" charset="2"/>
              <a:buChar char="Ø"/>
              <a:defRPr/>
            </a:pPr>
            <a:r>
              <a:rPr lang="ja-JP" altLang="en-US" sz="1600" dirty="0" smtClean="0">
                <a:solidFill>
                  <a:prstClr val="black"/>
                </a:solidFill>
                <a:latin typeface="ＭＳ Ｐゴシック" panose="020B0600070205080204" pitchFamily="50" charset="-128"/>
              </a:rPr>
              <a:t>  医療ニーズが高い患者が安心・安全に在宅に移行し、在宅療養を継続できるようにするために、退院直後に、入院医療機関の看護師等が在宅療養支援に当たる者に対して、退院後の在宅における療養上の指導を行った場合の評価を新設する</a:t>
            </a:r>
            <a:endParaRPr lang="en-US" altLang="ja-JP" sz="1600" dirty="0" smtClean="0">
              <a:solidFill>
                <a:prstClr val="black"/>
              </a:solidFill>
              <a:latin typeface="ＭＳ Ｐゴシック" panose="020B0600070205080204" pitchFamily="50" charset="-128"/>
            </a:endParaRPr>
          </a:p>
          <a:p>
            <a:r>
              <a:rPr lang="ja-JP" altLang="en-US" sz="2000" b="1" dirty="0">
                <a:solidFill>
                  <a:srgbClr val="0070C0"/>
                </a:solidFill>
              </a:rPr>
              <a:t>（新）　　</a:t>
            </a:r>
            <a:r>
              <a:rPr lang="ja-JP" altLang="en-US" sz="2000" b="1" u="sng" dirty="0" smtClean="0">
                <a:solidFill>
                  <a:srgbClr val="0070C0"/>
                </a:solidFill>
              </a:rPr>
              <a:t>退院後訪問指導料</a:t>
            </a:r>
            <a:r>
              <a:rPr lang="ja-JP" altLang="en-US" sz="2000" b="1" u="sng" dirty="0">
                <a:solidFill>
                  <a:srgbClr val="0070C0"/>
                </a:solidFill>
              </a:rPr>
              <a:t>　</a:t>
            </a:r>
            <a:r>
              <a:rPr lang="ja-JP" altLang="en-US" sz="2000" b="1" u="sng" dirty="0" smtClean="0">
                <a:solidFill>
                  <a:srgbClr val="0070C0"/>
                </a:solidFill>
              </a:rPr>
              <a:t>５８０点（１回に</a:t>
            </a:r>
            <a:r>
              <a:rPr lang="ja-JP" altLang="en-US" sz="2000" b="1" u="sng" dirty="0">
                <a:solidFill>
                  <a:srgbClr val="0070C0"/>
                </a:solidFill>
              </a:rPr>
              <a:t>つき</a:t>
            </a:r>
            <a:r>
              <a:rPr lang="ja-JP" altLang="en-US" sz="2000" b="1" u="sng" dirty="0" smtClean="0">
                <a:solidFill>
                  <a:srgbClr val="0070C0"/>
                </a:solidFill>
              </a:rPr>
              <a:t>）</a:t>
            </a:r>
            <a:endParaRPr lang="en-US" altLang="ja-JP" sz="2000" b="1" u="sng" dirty="0" smtClean="0">
              <a:solidFill>
                <a:srgbClr val="0070C0"/>
              </a:solidFill>
            </a:endParaRPr>
          </a:p>
          <a:p>
            <a:r>
              <a:rPr lang="ja-JP" altLang="en-US" sz="2000" b="1" dirty="0" smtClean="0">
                <a:solidFill>
                  <a:srgbClr val="0070C0"/>
                </a:solidFill>
              </a:rPr>
              <a:t>（新）　　</a:t>
            </a:r>
            <a:r>
              <a:rPr lang="ja-JP" altLang="en-US" sz="2000" b="1" u="sng" dirty="0" smtClean="0">
                <a:solidFill>
                  <a:srgbClr val="0070C0"/>
                </a:solidFill>
              </a:rPr>
              <a:t>訪問看護同行加算</a:t>
            </a:r>
            <a:r>
              <a:rPr lang="ja-JP" altLang="en-US" sz="2000" b="1" u="sng" dirty="0">
                <a:solidFill>
                  <a:srgbClr val="0070C0"/>
                </a:solidFill>
              </a:rPr>
              <a:t>　 　</a:t>
            </a:r>
            <a:r>
              <a:rPr lang="ja-JP" altLang="en-US" sz="2000" b="1" u="sng" dirty="0" smtClean="0">
                <a:solidFill>
                  <a:srgbClr val="0070C0"/>
                </a:solidFill>
              </a:rPr>
              <a:t>２０点（退院後１回に限り）</a:t>
            </a:r>
            <a:endParaRPr lang="en-US" altLang="ja-JP" sz="2000" b="1" u="sng" dirty="0">
              <a:solidFill>
                <a:srgbClr val="0070C0"/>
              </a:solidFill>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p:txBody>
      </p:sp>
      <p:sp>
        <p:nvSpPr>
          <p:cNvPr id="23" name="テキスト ボックス 22"/>
          <p:cNvSpPr txBox="1"/>
          <p:nvPr/>
        </p:nvSpPr>
        <p:spPr>
          <a:xfrm>
            <a:off x="127361" y="5320848"/>
            <a:ext cx="9680234" cy="1384995"/>
          </a:xfrm>
          <a:prstGeom prst="rect">
            <a:avLst/>
          </a:prstGeom>
          <a:noFill/>
        </p:spPr>
        <p:txBody>
          <a:bodyPr wrap="square" rtlCol="0">
            <a:spAutoFit/>
          </a:bodyPr>
          <a:lstStyle/>
          <a:p>
            <a:r>
              <a:rPr lang="en-US" altLang="ja-JP" sz="1400" dirty="0" smtClean="0">
                <a:solidFill>
                  <a:prstClr val="black"/>
                </a:solidFill>
                <a:latin typeface="ＭＳ Ｐゴシック" panose="020B0600070205080204" pitchFamily="50" charset="-128"/>
              </a:rPr>
              <a:t>[</a:t>
            </a:r>
            <a:r>
              <a:rPr lang="ja-JP" altLang="en-US" sz="1400" dirty="0" smtClean="0">
                <a:solidFill>
                  <a:prstClr val="black"/>
                </a:solidFill>
                <a:latin typeface="ＭＳ Ｐゴシック" panose="020B0600070205080204" pitchFamily="50" charset="-128"/>
              </a:rPr>
              <a:t>算定要件</a:t>
            </a:r>
            <a:r>
              <a:rPr lang="en-US" altLang="ja-JP" sz="1400" dirty="0" smtClean="0">
                <a:solidFill>
                  <a:prstClr val="black"/>
                </a:solidFill>
                <a:latin typeface="ＭＳ Ｐゴシック" panose="020B0600070205080204" pitchFamily="50" charset="-128"/>
              </a:rPr>
              <a:t>]</a:t>
            </a:r>
            <a:endParaRPr lang="en-US" altLang="ja-JP" sz="1400" dirty="0" smtClean="0">
              <a:solidFill>
                <a:prstClr val="black"/>
              </a:solidFill>
            </a:endParaRPr>
          </a:p>
          <a:p>
            <a:r>
              <a:rPr lang="ja-JP" altLang="en-US" sz="1400" dirty="0" smtClean="0">
                <a:solidFill>
                  <a:prstClr val="black"/>
                </a:solidFill>
              </a:rPr>
              <a:t>①　特掲診療料の施設基準等の別表第８に掲げる状態の患者若しくは認知症高齢者の日常生活自立度判定基準</a:t>
            </a:r>
            <a:r>
              <a:rPr lang="en-US" altLang="ja-JP" sz="1400" dirty="0" smtClean="0">
                <a:solidFill>
                  <a:prstClr val="black"/>
                </a:solidFill>
              </a:rPr>
              <a:t>Ⅲ</a:t>
            </a:r>
            <a:r>
              <a:rPr lang="ja-JP" altLang="en-US" sz="1400" dirty="0" smtClean="0">
                <a:solidFill>
                  <a:prstClr val="black"/>
                </a:solidFill>
              </a:rPr>
              <a:t>以上の</a:t>
            </a:r>
            <a:endParaRPr lang="en-US" altLang="ja-JP" sz="1400" dirty="0" smtClean="0">
              <a:solidFill>
                <a:prstClr val="black"/>
              </a:solidFill>
            </a:endParaRPr>
          </a:p>
          <a:p>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患者又はその家族に対して、在宅での療養内容等の指導を行った場合に算定</a:t>
            </a:r>
            <a:r>
              <a:rPr lang="ja-JP" altLang="en-US" sz="1400" dirty="0">
                <a:solidFill>
                  <a:prstClr val="black"/>
                </a:solidFill>
              </a:rPr>
              <a:t>する</a:t>
            </a:r>
            <a:r>
              <a:rPr lang="ja-JP" altLang="en-US" sz="1400" dirty="0" smtClean="0">
                <a:solidFill>
                  <a:prstClr val="black"/>
                </a:solidFill>
              </a:rPr>
              <a:t>。</a:t>
            </a:r>
            <a:endParaRPr lang="en-US" altLang="ja-JP" sz="1400" dirty="0" smtClean="0">
              <a:solidFill>
                <a:prstClr val="black"/>
              </a:solidFill>
            </a:endParaRPr>
          </a:p>
          <a:p>
            <a:r>
              <a:rPr lang="ja-JP" altLang="en-US" sz="1400" dirty="0" smtClean="0">
                <a:solidFill>
                  <a:prstClr val="black"/>
                </a:solidFill>
              </a:rPr>
              <a:t>②　入院医療機関を退院した日から起算して１月以内の期間に限り、５回を限度として算定する。ただし退院日は除く</a:t>
            </a:r>
            <a:endParaRPr lang="en-US" altLang="ja-JP" sz="1400" dirty="0" smtClean="0">
              <a:solidFill>
                <a:prstClr val="black"/>
              </a:solidFill>
            </a:endParaRPr>
          </a:p>
          <a:p>
            <a:r>
              <a:rPr lang="ja-JP" altLang="en-US" sz="1400" dirty="0" smtClean="0">
                <a:solidFill>
                  <a:prstClr val="black"/>
                </a:solidFill>
              </a:rPr>
              <a:t>③　在宅療養を担う訪問看護ステーション又は他の医療機関の看護師等と同行し、指導を行った場合には、訪問看護同行加算</a:t>
            </a:r>
            <a:endParaRPr lang="en-US" altLang="ja-JP" sz="1400" dirty="0" smtClean="0">
              <a:solidFill>
                <a:prstClr val="black"/>
              </a:solidFill>
            </a:endParaRPr>
          </a:p>
          <a:p>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として、退院後１回に限り加算する</a:t>
            </a:r>
            <a:endParaRPr lang="ja-JP" altLang="en-US" sz="1400" dirty="0">
              <a:solidFill>
                <a:prstClr val="black"/>
              </a:solidFill>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201</a:t>
            </a:fld>
            <a:endParaRPr lang="ja-JP" altLang="en-US" dirty="0">
              <a:solidFill>
                <a:prstClr val="black"/>
              </a:solidFill>
            </a:endParaRPr>
          </a:p>
        </p:txBody>
      </p:sp>
      <p:sp>
        <p:nvSpPr>
          <p:cNvPr id="13" name="テキスト ボックス 12"/>
          <p:cNvSpPr txBox="1"/>
          <p:nvPr/>
        </p:nvSpPr>
        <p:spPr>
          <a:xfrm>
            <a:off x="7982330" y="1412675"/>
            <a:ext cx="144583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p180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p218-219</a:t>
            </a:r>
            <a:endParaRPr lang="ja-JP" altLang="en-US" sz="1100" dirty="0">
              <a:solidFill>
                <a:srgbClr val="002060"/>
              </a:solidFill>
              <a:latin typeface="ＭＳ Ｐゴシック" panose="020B0600070205080204" pitchFamily="50" charset="-128"/>
            </a:endParaRPr>
          </a:p>
        </p:txBody>
      </p:sp>
      <p:sp>
        <p:nvSpPr>
          <p:cNvPr id="14" name="テキスト ボックス 13"/>
          <p:cNvSpPr txBox="1"/>
          <p:nvPr/>
        </p:nvSpPr>
        <p:spPr>
          <a:xfrm>
            <a:off x="6027787" y="3583957"/>
            <a:ext cx="303500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p183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p226-227,</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p758,779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p812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10020329"/>
      </p:ext>
    </p:extLst>
  </p:cSld>
  <p:clrMapOvr>
    <a:masterClrMapping/>
  </p:clrMapOvr>
  <p:timing>
    <p:tnLst>
      <p:par>
        <p:cT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64928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８．医薬品の適正使用の促進</a:t>
            </a:r>
            <a:endParaRPr lang="ja-JP" altLang="en-US" kern="0" dirty="0">
              <a:solidFill>
                <a:srgbClr val="000000"/>
              </a:solidFill>
              <a:latin typeface="Calibri"/>
              <a:ea typeface="ＭＳ Ｐゴシック"/>
            </a:endParaRPr>
          </a:p>
        </p:txBody>
      </p:sp>
      <p:sp>
        <p:nvSpPr>
          <p:cNvPr id="7" name="正方形/長方形 6"/>
          <p:cNvSpPr/>
          <p:nvPr/>
        </p:nvSpPr>
        <p:spPr>
          <a:xfrm>
            <a:off x="194416" y="2986340"/>
            <a:ext cx="9519941" cy="2554545"/>
          </a:xfrm>
          <a:prstGeom prst="rect">
            <a:avLst/>
          </a:prstGeom>
        </p:spPr>
        <p:style>
          <a:lnRef idx="1">
            <a:schemeClr val="accent5"/>
          </a:lnRef>
          <a:fillRef idx="2">
            <a:schemeClr val="accent5"/>
          </a:fillRef>
          <a:effectRef idx="1">
            <a:schemeClr val="accent5"/>
          </a:effectRef>
          <a:fontRef idx="minor">
            <a:schemeClr val="dk1"/>
          </a:fontRef>
        </p:style>
        <p:txBody>
          <a:bodyPr wrap="square">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r>
              <a:rPr lang="ja-JP" altLang="ja-JP" sz="2000" dirty="0">
                <a:solidFill>
                  <a:prstClr val="black"/>
                </a:solidFill>
              </a:rPr>
              <a:t>◇　服薬管理を行う医師から見て、長期処方が原因で患者・家族による薬剤管理</a:t>
            </a:r>
            <a:r>
              <a:rPr lang="ja-JP" altLang="ja-JP" sz="2000" dirty="0" smtClean="0">
                <a:solidFill>
                  <a:prstClr val="black"/>
                </a:solidFill>
              </a:rPr>
              <a:t>が</a:t>
            </a:r>
            <a:endParaRPr lang="en-US" altLang="ja-JP" sz="2000" dirty="0" smtClean="0">
              <a:solidFill>
                <a:prstClr val="black"/>
              </a:solidFill>
            </a:endParaRPr>
          </a:p>
          <a:p>
            <a:r>
              <a:rPr lang="ja-JP" altLang="en-US" sz="2000" dirty="0">
                <a:solidFill>
                  <a:prstClr val="black"/>
                </a:solidFill>
              </a:rPr>
              <a:t>　 </a:t>
            </a:r>
            <a:r>
              <a:rPr lang="ja-JP" altLang="ja-JP" sz="2000" dirty="0" smtClean="0">
                <a:solidFill>
                  <a:prstClr val="black"/>
                </a:solidFill>
              </a:rPr>
              <a:t>難しく</a:t>
            </a:r>
            <a:r>
              <a:rPr lang="ja-JP" altLang="ja-JP" sz="2000" dirty="0">
                <a:solidFill>
                  <a:prstClr val="black"/>
                </a:solidFill>
              </a:rPr>
              <a:t>なる場合があり、残薬の原因の１つとなっている。</a:t>
            </a:r>
          </a:p>
          <a:p>
            <a:r>
              <a:rPr lang="ja-JP" altLang="ja-JP" sz="2000" dirty="0">
                <a:solidFill>
                  <a:prstClr val="black"/>
                </a:solidFill>
              </a:rPr>
              <a:t>◇　今回の改定の対応により、薬剤師との連携を通じて、処方の見直し（日数・重複）</a:t>
            </a:r>
            <a:r>
              <a:rPr lang="ja-JP" altLang="ja-JP" sz="2000" dirty="0" smtClean="0">
                <a:solidFill>
                  <a:prstClr val="black"/>
                </a:solidFill>
              </a:rPr>
              <a:t>や</a:t>
            </a:r>
            <a:r>
              <a:rPr lang="en-US" altLang="ja-JP" sz="2000" dirty="0" smtClean="0">
                <a:solidFill>
                  <a:prstClr val="black"/>
                </a:solidFill>
              </a:rPr>
              <a:t> </a:t>
            </a:r>
          </a:p>
          <a:p>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より</a:t>
            </a:r>
            <a:r>
              <a:rPr lang="ja-JP" altLang="ja-JP" sz="2000" dirty="0">
                <a:solidFill>
                  <a:prstClr val="black"/>
                </a:solidFill>
              </a:rPr>
              <a:t>適切な服薬指導・薬剤管理が行われることを期待している。</a:t>
            </a:r>
          </a:p>
          <a:p>
            <a:r>
              <a:rPr lang="ja-JP" altLang="ja-JP" sz="2000" dirty="0">
                <a:solidFill>
                  <a:prstClr val="black"/>
                </a:solidFill>
              </a:rPr>
              <a:t>◇　高齢者における薬物治療の経験に基づくエビデンスが蓄積されてきており、学会</a:t>
            </a:r>
            <a:r>
              <a:rPr lang="ja-JP" altLang="ja-JP" sz="2000" dirty="0" smtClean="0">
                <a:solidFill>
                  <a:prstClr val="black"/>
                </a:solidFill>
              </a:rPr>
              <a:t>等</a:t>
            </a:r>
            <a:endParaRPr lang="en-US" altLang="ja-JP" sz="2000" dirty="0" smtClean="0">
              <a:solidFill>
                <a:prstClr val="black"/>
              </a:solidFill>
            </a:endParaRPr>
          </a:p>
          <a:p>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の</a:t>
            </a:r>
            <a:r>
              <a:rPr lang="ja-JP" altLang="ja-JP" sz="2000" dirty="0">
                <a:solidFill>
                  <a:prstClr val="black"/>
                </a:solidFill>
              </a:rPr>
              <a:t>最新の知見を</a:t>
            </a:r>
            <a:r>
              <a:rPr lang="ja-JP" altLang="ja-JP" sz="2000" dirty="0" smtClean="0">
                <a:solidFill>
                  <a:prstClr val="black"/>
                </a:solidFill>
              </a:rPr>
              <a:t>踏まえて</a:t>
            </a:r>
            <a:r>
              <a:rPr lang="ja-JP" altLang="en-US" sz="2000" dirty="0">
                <a:solidFill>
                  <a:prstClr val="black"/>
                </a:solidFill>
              </a:rPr>
              <a:t>、</a:t>
            </a:r>
            <a:r>
              <a:rPr lang="ja-JP" altLang="ja-JP" sz="2000" dirty="0" smtClean="0">
                <a:solidFill>
                  <a:prstClr val="black"/>
                </a:solidFill>
              </a:rPr>
              <a:t>医師</a:t>
            </a:r>
            <a:r>
              <a:rPr lang="ja-JP" altLang="ja-JP" sz="2000" dirty="0">
                <a:solidFill>
                  <a:prstClr val="black"/>
                </a:solidFill>
              </a:rPr>
              <a:t>が適切に処方することが求められて</a:t>
            </a:r>
            <a:r>
              <a:rPr lang="ja-JP" altLang="ja-JP" sz="2000" dirty="0" smtClean="0">
                <a:solidFill>
                  <a:prstClr val="black"/>
                </a:solidFill>
              </a:rPr>
              <a:t>いる。</a:t>
            </a:r>
            <a:endParaRPr lang="ja-JP" altLang="ja-JP" sz="2000" dirty="0">
              <a:solidFill>
                <a:prstClr val="black"/>
              </a:solidFill>
            </a:endParaRPr>
          </a:p>
          <a:p>
            <a:r>
              <a:rPr lang="ja-JP" altLang="ja-JP" sz="2000" dirty="0">
                <a:solidFill>
                  <a:prstClr val="black"/>
                </a:solidFill>
              </a:rPr>
              <a:t>◇　投与日数は医師の裁量であるが、特に大病院の勤務医による</a:t>
            </a:r>
            <a:r>
              <a:rPr lang="ja-JP" altLang="ja-JP" sz="2000" dirty="0" smtClean="0">
                <a:solidFill>
                  <a:prstClr val="black"/>
                </a:solidFill>
              </a:rPr>
              <a:t>超長期</a:t>
            </a:r>
            <a:r>
              <a:rPr lang="ja-JP" altLang="en-US" sz="2000" dirty="0">
                <a:solidFill>
                  <a:prstClr val="black"/>
                </a:solidFill>
              </a:rPr>
              <a:t>投薬</a:t>
            </a:r>
            <a:r>
              <a:rPr lang="ja-JP" altLang="ja-JP" sz="2000" dirty="0" smtClean="0">
                <a:solidFill>
                  <a:prstClr val="black"/>
                </a:solidFill>
              </a:rPr>
              <a:t>が</a:t>
            </a:r>
            <a:r>
              <a:rPr lang="ja-JP" altLang="ja-JP" sz="2000" dirty="0">
                <a:solidFill>
                  <a:prstClr val="black"/>
                </a:solidFill>
              </a:rPr>
              <a:t>問題</a:t>
            </a:r>
            <a:r>
              <a:rPr lang="ja-JP" altLang="ja-JP" sz="2000" dirty="0" smtClean="0">
                <a:solidFill>
                  <a:prstClr val="black"/>
                </a:solidFill>
              </a:rPr>
              <a:t>と</a:t>
            </a:r>
            <a:endParaRPr lang="en-US" altLang="ja-JP" sz="2000" dirty="0" smtClean="0">
              <a:solidFill>
                <a:prstClr val="black"/>
              </a:solidFill>
            </a:endParaRPr>
          </a:p>
          <a:p>
            <a:r>
              <a:rPr lang="ja-JP" altLang="en-US" sz="2000" dirty="0">
                <a:solidFill>
                  <a:prstClr val="black"/>
                </a:solidFill>
              </a:rPr>
              <a:t>　</a:t>
            </a:r>
            <a:r>
              <a:rPr lang="ja-JP" altLang="ja-JP" sz="2000" dirty="0" smtClean="0">
                <a:solidFill>
                  <a:prstClr val="black"/>
                </a:solidFill>
              </a:rPr>
              <a:t>なって</a:t>
            </a:r>
            <a:r>
              <a:rPr lang="ja-JP" altLang="ja-JP" sz="2000" dirty="0">
                <a:solidFill>
                  <a:prstClr val="black"/>
                </a:solidFill>
              </a:rPr>
              <a:t>いるため、診療報酬上の対応を</a:t>
            </a:r>
            <a:r>
              <a:rPr lang="ja-JP" altLang="ja-JP" sz="2000" dirty="0" smtClean="0">
                <a:solidFill>
                  <a:prstClr val="black"/>
                </a:solidFill>
              </a:rPr>
              <a:t>せざるを得なかった</a:t>
            </a:r>
            <a:r>
              <a:rPr lang="ja-JP" altLang="en-US" sz="2000" dirty="0">
                <a:solidFill>
                  <a:prstClr val="black"/>
                </a:solidFill>
              </a:rPr>
              <a:t>。</a:t>
            </a:r>
            <a:endParaRPr lang="ja-JP" altLang="ja-JP" sz="2000" dirty="0">
              <a:solidFill>
                <a:prstClr val="black"/>
              </a:solidFill>
            </a:endParaRPr>
          </a:p>
        </p:txBody>
      </p:sp>
      <p:sp>
        <p:nvSpPr>
          <p:cNvPr id="9" name="Rectangle 7"/>
          <p:cNvSpPr>
            <a:spLocks noChangeArrowheads="1"/>
          </p:cNvSpPr>
          <p:nvPr/>
        </p:nvSpPr>
        <p:spPr bwMode="auto">
          <a:xfrm>
            <a:off x="165111" y="764704"/>
            <a:ext cx="9546631" cy="720080"/>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buFont typeface="Arial" charset="0"/>
              <a:buNone/>
            </a:pPr>
            <a:r>
              <a:rPr lang="ja-JP" altLang="ja-JP" sz="2400" dirty="0">
                <a:solidFill>
                  <a:srgbClr val="000000"/>
                </a:solidFill>
                <a:latin typeface="ＭＳ Ｐゴシック" panose="020B0600070205080204" pitchFamily="50" charset="-128"/>
                <a:ea typeface="ＭＳ Ｐゴシック" panose="020B0600070205080204" pitchFamily="50" charset="-128"/>
                <a:cs typeface="ＭＳ Ｐゴシック"/>
              </a:rPr>
              <a:t>○残薬、重複投薬、不適切な多剤投薬・長期投薬を減らす</a:t>
            </a:r>
            <a:r>
              <a:rPr lang="ja-JP" altLang="ja-JP" sz="2400" dirty="0" smtClean="0">
                <a:solidFill>
                  <a:srgbClr val="000000"/>
                </a:solidFill>
                <a:latin typeface="ＭＳ Ｐゴシック" panose="020B0600070205080204" pitchFamily="50" charset="-128"/>
                <a:ea typeface="ＭＳ Ｐゴシック" panose="020B0600070205080204" pitchFamily="50" charset="-128"/>
                <a:cs typeface="ＭＳ Ｐゴシック"/>
              </a:rPr>
              <a:t>取組</a:t>
            </a:r>
            <a:endParaRPr lang="ja-JP" altLang="ja-JP" sz="1800" kern="100" dirty="0">
              <a:solidFill>
                <a:prstClr val="black"/>
              </a:solidFill>
              <a:latin typeface="ＭＳ Ｐゴシック" panose="020B0600070205080204" pitchFamily="50" charset="-128"/>
              <a:ea typeface="ＭＳ Ｐゴシック" panose="020B0600070205080204" pitchFamily="50" charset="-128"/>
              <a:cs typeface="Times New Roman"/>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202</a:t>
            </a:fld>
            <a:endParaRPr lang="ja-JP" altLang="en-US" dirty="0">
              <a:solidFill>
                <a:prstClr val="black"/>
              </a:solidFill>
            </a:endParaRPr>
          </a:p>
        </p:txBody>
      </p:sp>
      <p:sp>
        <p:nvSpPr>
          <p:cNvPr id="10" name="Rectangle 10"/>
          <p:cNvSpPr>
            <a:spLocks noChangeArrowheads="1"/>
          </p:cNvSpPr>
          <p:nvPr/>
        </p:nvSpPr>
        <p:spPr bwMode="auto">
          <a:xfrm>
            <a:off x="154865" y="1700808"/>
            <a:ext cx="9556879" cy="1152128"/>
          </a:xfrm>
          <a:prstGeom prst="rect">
            <a:avLst/>
          </a:prstGeom>
          <a:solidFill>
            <a:srgbClr val="FFFF99">
              <a:alpha val="50195"/>
            </a:srgbClr>
          </a:solidFill>
          <a:ln w="9525">
            <a:solidFill>
              <a:schemeClr val="tx1"/>
            </a:solidFill>
            <a:miter lim="800000"/>
            <a:headEnd/>
            <a:tailEnd/>
          </a:ln>
        </p:spPr>
        <p:txBody>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hangingPunct="1">
              <a:lnSpc>
                <a:spcPts val="2000"/>
              </a:lnSpc>
              <a:spcBef>
                <a:spcPts val="0"/>
              </a:spcBef>
              <a:buFont typeface="Arial" charset="0"/>
              <a:buNone/>
            </a:pPr>
            <a:r>
              <a:rPr lang="ja-JP" altLang="en-US" sz="1800" kern="100" dirty="0">
                <a:solidFill>
                  <a:prstClr val="black"/>
                </a:solidFill>
                <a:latin typeface="ＭＳ Ｐゴシック"/>
                <a:ea typeface="ＭＳ Ｐゴシック"/>
                <a:cs typeface="Times New Roman"/>
              </a:rPr>
              <a:t>（１</a:t>
            </a:r>
            <a:r>
              <a:rPr lang="ja-JP" altLang="en-US" sz="1800" kern="100" dirty="0" smtClean="0">
                <a:solidFill>
                  <a:prstClr val="black"/>
                </a:solidFill>
                <a:latin typeface="ＭＳ Ｐゴシック"/>
                <a:ea typeface="ＭＳ Ｐゴシック"/>
                <a:cs typeface="Times New Roman"/>
              </a:rPr>
              <a:t>）医療機関と薬局が連携して、円滑に残薬確認と残薬に伴う日数調整を実施できるよう、</a:t>
            </a:r>
            <a:endParaRPr lang="en-US" altLang="ja-JP" sz="1800" kern="100" dirty="0" smtClean="0">
              <a:solidFill>
                <a:prstClr val="black"/>
              </a:solidFill>
              <a:latin typeface="ＭＳ Ｐゴシック"/>
              <a:ea typeface="ＭＳ Ｐゴシック"/>
              <a:cs typeface="Times New Roman"/>
            </a:endParaRPr>
          </a:p>
          <a:p>
            <a:pPr eaLnBrk="1" hangingPunct="1">
              <a:lnSpc>
                <a:spcPts val="2000"/>
              </a:lnSpc>
              <a:spcBef>
                <a:spcPts val="0"/>
              </a:spcBef>
              <a:buFont typeface="Arial" charset="0"/>
              <a:buNone/>
            </a:pPr>
            <a:r>
              <a:rPr lang="ja-JP" altLang="en-US" sz="1800" kern="100" dirty="0">
                <a:solidFill>
                  <a:prstClr val="black"/>
                </a:solidFill>
                <a:latin typeface="ＭＳ Ｐゴシック"/>
                <a:ea typeface="ＭＳ Ｐゴシック"/>
                <a:cs typeface="Times New Roman"/>
              </a:rPr>
              <a:t>　</a:t>
            </a:r>
            <a:r>
              <a:rPr lang="ja-JP" altLang="en-US" sz="1800" kern="100" dirty="0" smtClean="0">
                <a:solidFill>
                  <a:prstClr val="black"/>
                </a:solidFill>
                <a:latin typeface="ＭＳ Ｐゴシック"/>
                <a:ea typeface="ＭＳ Ｐゴシック"/>
                <a:cs typeface="Times New Roman"/>
              </a:rPr>
              <a:t>処方等の仕組を見直す</a:t>
            </a:r>
            <a:endParaRPr lang="en-US" altLang="ja-JP" sz="1800" kern="100" dirty="0" smtClean="0">
              <a:solidFill>
                <a:prstClr val="black"/>
              </a:solidFill>
              <a:latin typeface="ＭＳ Ｐゴシック"/>
              <a:ea typeface="ＭＳ Ｐゴシック"/>
              <a:cs typeface="Times New Roman"/>
            </a:endParaRPr>
          </a:p>
          <a:p>
            <a:pPr eaLnBrk="1" hangingPunct="1">
              <a:lnSpc>
                <a:spcPts val="2000"/>
              </a:lnSpc>
              <a:spcBef>
                <a:spcPts val="0"/>
              </a:spcBef>
              <a:buFont typeface="Arial" charset="0"/>
              <a:buNone/>
            </a:pPr>
            <a:r>
              <a:rPr lang="ja-JP" altLang="en-US" sz="1800" kern="100" dirty="0">
                <a:solidFill>
                  <a:prstClr val="black"/>
                </a:solidFill>
                <a:latin typeface="ＭＳ Ｐゴシック"/>
                <a:ea typeface="ＭＳ Ｐゴシック"/>
                <a:cs typeface="Times New Roman"/>
              </a:rPr>
              <a:t>（２</a:t>
            </a:r>
            <a:r>
              <a:rPr lang="ja-JP" altLang="en-US" sz="1800" kern="100" dirty="0" smtClean="0">
                <a:solidFill>
                  <a:prstClr val="black"/>
                </a:solidFill>
                <a:latin typeface="ＭＳ Ｐゴシック"/>
                <a:ea typeface="ＭＳ Ｐゴシック"/>
                <a:cs typeface="Times New Roman"/>
              </a:rPr>
              <a:t>）３０日を超える長期の投薬については、予見することができる必要期間に従った投与量が</a:t>
            </a:r>
            <a:endParaRPr lang="en-US" altLang="ja-JP" sz="1800" kern="100" dirty="0" smtClean="0">
              <a:solidFill>
                <a:prstClr val="black"/>
              </a:solidFill>
              <a:latin typeface="ＭＳ Ｐゴシック"/>
              <a:ea typeface="ＭＳ Ｐゴシック"/>
              <a:cs typeface="Times New Roman"/>
            </a:endParaRPr>
          </a:p>
          <a:p>
            <a:pPr eaLnBrk="1" hangingPunct="1">
              <a:lnSpc>
                <a:spcPts val="2000"/>
              </a:lnSpc>
              <a:spcBef>
                <a:spcPts val="0"/>
              </a:spcBef>
              <a:buFont typeface="Arial" charset="0"/>
              <a:buNone/>
            </a:pPr>
            <a:r>
              <a:rPr lang="ja-JP" altLang="en-US" sz="1800" kern="100" dirty="0">
                <a:solidFill>
                  <a:prstClr val="black"/>
                </a:solidFill>
                <a:latin typeface="ＭＳ Ｐゴシック"/>
                <a:ea typeface="ＭＳ Ｐゴシック"/>
                <a:cs typeface="Times New Roman"/>
              </a:rPr>
              <a:t>　</a:t>
            </a:r>
            <a:r>
              <a:rPr lang="ja-JP" altLang="en-US" sz="1800" kern="100" dirty="0" smtClean="0">
                <a:solidFill>
                  <a:prstClr val="black"/>
                </a:solidFill>
                <a:latin typeface="ＭＳ Ｐゴシック"/>
                <a:ea typeface="ＭＳ Ｐゴシック"/>
                <a:cs typeface="Times New Roman"/>
              </a:rPr>
              <a:t>適切に処方されるよう取扱いの明確化</a:t>
            </a:r>
            <a:endParaRPr lang="ja-JP" altLang="en-US" sz="1800" dirty="0" smtClean="0">
              <a:solidFill>
                <a:srgbClr val="000000"/>
              </a:solidFill>
              <a:latin typeface="ＭＳ Ｐゴシック"/>
              <a:ea typeface="ＭＳ Ｐゴシック"/>
            </a:endParaRPr>
          </a:p>
        </p:txBody>
      </p:sp>
    </p:spTree>
    <p:extLst>
      <p:ext uri="{BB962C8B-B14F-4D97-AF65-F5344CB8AC3E}">
        <p14:creationId xmlns:p14="http://schemas.microsoft.com/office/powerpoint/2010/main" val="1696449995"/>
      </p:ext>
    </p:extLst>
  </p:cSld>
  <p:clrMapOvr>
    <a:masterClrMapping/>
  </p:clrMapOvr>
  <p:timing>
    <p:tnLst>
      <p:par>
        <p:cT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221104" y="1159424"/>
            <a:ext cx="9511189" cy="5525105"/>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医療</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機関において、多種類の服薬を行っている患者の処方薬剤を総合的に調整する取り組みを行い、処方薬剤数が減少した場合に</a:t>
            </a: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ついての評価を新設する</a:t>
            </a:r>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ja-JP" altLang="en-US" sz="2000" b="1" dirty="0" smtClean="0">
                <a:solidFill>
                  <a:srgbClr val="0070C0"/>
                </a:solidFill>
              </a:rPr>
              <a:t>（</a:t>
            </a:r>
            <a:r>
              <a:rPr lang="ja-JP" altLang="en-US" sz="2000" b="1" dirty="0">
                <a:solidFill>
                  <a:srgbClr val="0070C0"/>
                </a:solidFill>
              </a:rPr>
              <a:t>新）　　</a:t>
            </a:r>
            <a:r>
              <a:rPr lang="ja-JP" altLang="en-US" sz="2000" b="1" u="sng" dirty="0" smtClean="0">
                <a:solidFill>
                  <a:srgbClr val="0070C0"/>
                </a:solidFill>
              </a:rPr>
              <a:t>薬剤総合評価調整加算　２５０点（退院時に１回）</a:t>
            </a:r>
            <a:endParaRPr lang="en-US" altLang="ja-JP" sz="2000" b="1" u="sng" dirty="0" smtClean="0">
              <a:solidFill>
                <a:srgbClr val="0070C0"/>
              </a:solidFill>
            </a:endParaRPr>
          </a:p>
          <a:p>
            <a:endParaRPr lang="en-US" altLang="ja-JP" kern="100" dirty="0" smtClean="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b="1" dirty="0" smtClean="0">
              <a:solidFill>
                <a:srgbClr val="0070C0"/>
              </a:solidFill>
            </a:endParaRPr>
          </a:p>
          <a:p>
            <a:pPr>
              <a:spcBef>
                <a:spcPts val="1200"/>
              </a:spcBef>
            </a:pPr>
            <a:r>
              <a:rPr lang="ja-JP" altLang="en-US" sz="2000" b="1" dirty="0" smtClean="0">
                <a:solidFill>
                  <a:srgbClr val="0070C0"/>
                </a:solidFill>
              </a:rPr>
              <a:t>（</a:t>
            </a:r>
            <a:r>
              <a:rPr lang="ja-JP" altLang="en-US" sz="2000" b="1" dirty="0">
                <a:solidFill>
                  <a:srgbClr val="0070C0"/>
                </a:solidFill>
              </a:rPr>
              <a:t>新）　　</a:t>
            </a:r>
            <a:r>
              <a:rPr lang="ja-JP" altLang="en-US" sz="2000" b="1" u="sng" dirty="0" smtClean="0">
                <a:solidFill>
                  <a:srgbClr val="0070C0"/>
                </a:solidFill>
              </a:rPr>
              <a:t>薬剤総合評価調整管理料　２５０点（月１回に限り）</a:t>
            </a:r>
            <a:endParaRPr lang="en-US" altLang="ja-JP" sz="2000" b="1" u="sng" dirty="0" smtClean="0">
              <a:solidFill>
                <a:srgbClr val="0070C0"/>
              </a:solidFill>
            </a:endParaRPr>
          </a:p>
          <a:p>
            <a:r>
              <a:rPr lang="ja-JP" altLang="en-US" sz="2000" b="1" dirty="0" smtClean="0">
                <a:solidFill>
                  <a:srgbClr val="0070C0"/>
                </a:solidFill>
              </a:rPr>
              <a:t>　　　　　　　　　　　　 </a:t>
            </a:r>
            <a:r>
              <a:rPr lang="ja-JP" altLang="en-US" sz="2000" b="1" u="sng" dirty="0" smtClean="0">
                <a:solidFill>
                  <a:srgbClr val="0070C0"/>
                </a:solidFill>
              </a:rPr>
              <a:t>連携管理加算　 　５０点</a:t>
            </a:r>
            <a:endParaRPr lang="en-US" altLang="ja-JP" sz="2000" b="1" u="sng" dirty="0">
              <a:solidFill>
                <a:srgbClr val="0070C0"/>
              </a:solidFill>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11" name="テキスト ボックス 10"/>
          <p:cNvSpPr txBox="1"/>
          <p:nvPr/>
        </p:nvSpPr>
        <p:spPr>
          <a:xfrm>
            <a:off x="319945" y="2132957"/>
            <a:ext cx="9313495" cy="2031325"/>
          </a:xfrm>
          <a:prstGeom prst="rect">
            <a:avLst/>
          </a:prstGeom>
          <a:noFill/>
        </p:spPr>
        <p:txBody>
          <a:bodyPr wrap="square" rtlCol="0">
            <a:spAutoFit/>
          </a:bodyPr>
          <a:lstStyle/>
          <a:p>
            <a:r>
              <a:rPr lang="en-US" altLang="ja-JP" sz="1400" dirty="0" smtClean="0">
                <a:solidFill>
                  <a:prstClr val="black"/>
                </a:solidFill>
                <a:latin typeface="ＭＳ Ｐゴシック" panose="020B0600070205080204" pitchFamily="50" charset="-128"/>
              </a:rPr>
              <a:t>[</a:t>
            </a:r>
            <a:r>
              <a:rPr lang="ja-JP" altLang="en-US" sz="1400" dirty="0" smtClean="0">
                <a:solidFill>
                  <a:prstClr val="black"/>
                </a:solidFill>
                <a:latin typeface="ＭＳ Ｐゴシック" panose="020B0600070205080204" pitchFamily="50" charset="-128"/>
              </a:rPr>
              <a:t>算定要件</a:t>
            </a:r>
            <a:r>
              <a:rPr lang="en-US" altLang="ja-JP" sz="1400" dirty="0" smtClean="0">
                <a:solidFill>
                  <a:prstClr val="black"/>
                </a:solidFill>
                <a:latin typeface="ＭＳ Ｐゴシック" panose="020B0600070205080204" pitchFamily="50" charset="-128"/>
              </a:rPr>
              <a:t>]</a:t>
            </a:r>
            <a:endParaRPr lang="en-US" altLang="ja-JP" sz="1400" dirty="0" smtClean="0">
              <a:solidFill>
                <a:prstClr val="black"/>
              </a:solidFill>
            </a:endParaRPr>
          </a:p>
          <a:p>
            <a:r>
              <a:rPr lang="ja-JP" altLang="en-US" sz="1400" dirty="0">
                <a:solidFill>
                  <a:prstClr val="black"/>
                </a:solidFill>
              </a:rPr>
              <a:t>医療</a:t>
            </a:r>
            <a:r>
              <a:rPr lang="ja-JP" altLang="en-US" sz="1400" dirty="0" smtClean="0">
                <a:solidFill>
                  <a:prstClr val="black"/>
                </a:solidFill>
              </a:rPr>
              <a:t>機関</a:t>
            </a:r>
            <a:r>
              <a:rPr lang="ja-JP" altLang="en-US" sz="1400" dirty="0">
                <a:solidFill>
                  <a:prstClr val="black"/>
                </a:solidFill>
              </a:rPr>
              <a:t>に</a:t>
            </a:r>
            <a:r>
              <a:rPr lang="ja-JP" altLang="en-US" sz="1400" dirty="0" smtClean="0">
                <a:solidFill>
                  <a:prstClr val="black"/>
                </a:solidFill>
              </a:rPr>
              <a:t>入院</a:t>
            </a:r>
            <a:r>
              <a:rPr lang="ja-JP" altLang="en-US" sz="1400" dirty="0">
                <a:solidFill>
                  <a:prstClr val="black"/>
                </a:solidFill>
              </a:rPr>
              <a:t>している患者であって、以下のいずれかの場合に、退院時</a:t>
            </a:r>
            <a:r>
              <a:rPr lang="ja-JP" altLang="en-US" sz="1400" dirty="0" smtClean="0">
                <a:solidFill>
                  <a:prstClr val="black"/>
                </a:solidFill>
              </a:rPr>
              <a:t>に</a:t>
            </a:r>
            <a:r>
              <a:rPr lang="ja-JP" altLang="en-US" sz="1400" dirty="0">
                <a:solidFill>
                  <a:prstClr val="black"/>
                </a:solidFill>
              </a:rPr>
              <a:t>１</a:t>
            </a:r>
            <a:r>
              <a:rPr lang="ja-JP" altLang="en-US" sz="1400" dirty="0" smtClean="0">
                <a:solidFill>
                  <a:prstClr val="black"/>
                </a:solidFill>
              </a:rPr>
              <a:t>回</a:t>
            </a:r>
            <a:r>
              <a:rPr lang="ja-JP" altLang="en-US" sz="1400" dirty="0">
                <a:solidFill>
                  <a:prstClr val="black"/>
                </a:solidFill>
              </a:rPr>
              <a:t>に限り所定点数を算定する。</a:t>
            </a:r>
          </a:p>
          <a:p>
            <a:r>
              <a:rPr lang="ja-JP" altLang="en-US" sz="1400" dirty="0" smtClean="0">
                <a:solidFill>
                  <a:prstClr val="black"/>
                </a:solidFill>
              </a:rPr>
              <a:t>①　</a:t>
            </a:r>
            <a:r>
              <a:rPr lang="ja-JP" altLang="en-US" sz="1400" b="1" u="sng" dirty="0" smtClean="0">
                <a:solidFill>
                  <a:srgbClr val="1A78EA"/>
                </a:solidFill>
              </a:rPr>
              <a:t>入院前</a:t>
            </a:r>
            <a:r>
              <a:rPr lang="ja-JP" altLang="en-US" sz="1400" b="1" u="sng" dirty="0">
                <a:solidFill>
                  <a:srgbClr val="1A78EA"/>
                </a:solidFill>
              </a:rPr>
              <a:t>に６種類以上の</a:t>
            </a:r>
            <a:r>
              <a:rPr lang="ja-JP" altLang="en-US" sz="1400" b="1" u="sng" dirty="0" smtClean="0">
                <a:solidFill>
                  <a:srgbClr val="1A78EA"/>
                </a:solidFill>
              </a:rPr>
              <a:t>内服薬</a:t>
            </a:r>
            <a:r>
              <a:rPr lang="ja-JP" altLang="en-US" sz="1400" dirty="0">
                <a:solidFill>
                  <a:prstClr val="black"/>
                </a:solidFill>
              </a:rPr>
              <a:t>（</a:t>
            </a:r>
            <a:r>
              <a:rPr lang="ja-JP" altLang="en-US" sz="1400" dirty="0" smtClean="0">
                <a:solidFill>
                  <a:prstClr val="black"/>
                </a:solidFill>
              </a:rPr>
              <a:t>入院</a:t>
            </a:r>
            <a:r>
              <a:rPr lang="ja-JP" altLang="en-US" sz="1400" dirty="0">
                <a:solidFill>
                  <a:prstClr val="black"/>
                </a:solidFill>
              </a:rPr>
              <a:t>時において当該患者が処方されている内服薬のうち、頓用薬及び服用を開始</a:t>
            </a:r>
            <a:r>
              <a:rPr lang="ja-JP" altLang="en-US" sz="1400" dirty="0" smtClean="0">
                <a:solidFill>
                  <a:prstClr val="black"/>
                </a:solidFill>
              </a:rPr>
              <a:t>して</a:t>
            </a:r>
            <a:endParaRPr lang="en-US" altLang="ja-JP" sz="1400" dirty="0" smtClean="0">
              <a:solidFill>
                <a:prstClr val="black"/>
              </a:solidFill>
            </a:endParaRPr>
          </a:p>
          <a:p>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４週間</a:t>
            </a:r>
            <a:r>
              <a:rPr lang="ja-JP" altLang="en-US" sz="1400" dirty="0">
                <a:solidFill>
                  <a:prstClr val="black"/>
                </a:solidFill>
              </a:rPr>
              <a:t>以内の薬剤</a:t>
            </a:r>
            <a:r>
              <a:rPr lang="ja-JP" altLang="en-US" sz="1400" dirty="0" smtClean="0">
                <a:solidFill>
                  <a:prstClr val="black"/>
                </a:solidFill>
              </a:rPr>
              <a:t>を除く</a:t>
            </a:r>
            <a:r>
              <a:rPr lang="ja-JP" altLang="en-US" sz="1400" dirty="0">
                <a:solidFill>
                  <a:prstClr val="black"/>
                </a:solidFill>
              </a:rPr>
              <a:t>）</a:t>
            </a:r>
            <a:r>
              <a:rPr lang="ja-JP" altLang="en-US" sz="1400" dirty="0" smtClean="0">
                <a:solidFill>
                  <a:prstClr val="black"/>
                </a:solidFill>
              </a:rPr>
              <a:t>が</a:t>
            </a:r>
            <a:r>
              <a:rPr lang="ja-JP" altLang="en-US" sz="1400" dirty="0">
                <a:solidFill>
                  <a:prstClr val="black"/>
                </a:solidFill>
              </a:rPr>
              <a:t>処方されていたものについて、処方内容を総合的に評価</a:t>
            </a:r>
            <a:r>
              <a:rPr lang="ja-JP" altLang="en-US" sz="1400" dirty="0" smtClean="0">
                <a:solidFill>
                  <a:prstClr val="black"/>
                </a:solidFill>
              </a:rPr>
              <a:t>した</a:t>
            </a:r>
            <a:r>
              <a:rPr lang="ja-JP" altLang="en-US" sz="1400" dirty="0">
                <a:solidFill>
                  <a:prstClr val="black"/>
                </a:solidFill>
              </a:rPr>
              <a:t>上</a:t>
            </a:r>
            <a:r>
              <a:rPr lang="ja-JP" altLang="en-US" sz="1400" dirty="0" smtClean="0">
                <a:solidFill>
                  <a:prstClr val="black"/>
                </a:solidFill>
              </a:rPr>
              <a:t>で</a:t>
            </a:r>
            <a:r>
              <a:rPr lang="ja-JP" altLang="en-US" sz="1400" dirty="0">
                <a:solidFill>
                  <a:prstClr val="black"/>
                </a:solidFill>
              </a:rPr>
              <a:t>調整し</a:t>
            </a:r>
            <a:r>
              <a:rPr lang="ja-JP" altLang="en-US" sz="1400" dirty="0" smtClean="0">
                <a:solidFill>
                  <a:prstClr val="black"/>
                </a:solidFill>
              </a:rPr>
              <a:t>、</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 </a:t>
            </a:r>
            <a:r>
              <a:rPr lang="ja-JP" altLang="en-US" sz="1400" dirty="0">
                <a:solidFill>
                  <a:prstClr val="black"/>
                </a:solidFill>
              </a:rPr>
              <a:t> </a:t>
            </a:r>
            <a:r>
              <a:rPr lang="ja-JP" altLang="en-US" sz="1400" dirty="0" smtClean="0">
                <a:solidFill>
                  <a:prstClr val="black"/>
                </a:solidFill>
              </a:rPr>
              <a:t>                                                                                                                        </a:t>
            </a:r>
            <a:r>
              <a:rPr lang="ja-JP" altLang="en-US" sz="1400" b="1" u="sng" dirty="0" smtClean="0">
                <a:solidFill>
                  <a:srgbClr val="0070C0"/>
                </a:solidFill>
              </a:rPr>
              <a:t>退院</a:t>
            </a:r>
            <a:r>
              <a:rPr lang="ja-JP" altLang="en-US" sz="1400" b="1" u="sng" dirty="0">
                <a:solidFill>
                  <a:srgbClr val="0070C0"/>
                </a:solidFill>
              </a:rPr>
              <a:t>時に処方される内服薬が２種類以上減少</a:t>
            </a:r>
            <a:r>
              <a:rPr lang="ja-JP" altLang="en-US" sz="1400" dirty="0" smtClean="0">
                <a:solidFill>
                  <a:prstClr val="black"/>
                </a:solidFill>
              </a:rPr>
              <a:t>した</a:t>
            </a:r>
            <a:r>
              <a:rPr lang="ja-JP" altLang="en-US" sz="1400" dirty="0">
                <a:solidFill>
                  <a:prstClr val="black"/>
                </a:solidFill>
              </a:rPr>
              <a:t>場合</a:t>
            </a:r>
          </a:p>
          <a:p>
            <a:r>
              <a:rPr lang="ja-JP" altLang="en-US" sz="1400" dirty="0">
                <a:solidFill>
                  <a:prstClr val="black"/>
                </a:solidFill>
              </a:rPr>
              <a:t>②　精神病床に入院中の患者であって、</a:t>
            </a:r>
            <a:r>
              <a:rPr lang="ja-JP" altLang="en-US" sz="1400" b="1" u="sng" dirty="0" smtClean="0">
                <a:solidFill>
                  <a:srgbClr val="0070C0"/>
                </a:solidFill>
              </a:rPr>
              <a:t>入院時又</a:t>
            </a:r>
            <a:r>
              <a:rPr lang="ja-JP" altLang="en-US" sz="1400" b="1" u="sng" dirty="0">
                <a:solidFill>
                  <a:srgbClr val="0070C0"/>
                </a:solidFill>
              </a:rPr>
              <a:t>は退院１年前のうちいずれか遅い時点で抗精神病薬を４種類</a:t>
            </a:r>
            <a:r>
              <a:rPr lang="ja-JP" altLang="en-US" sz="1400" b="1" u="sng" dirty="0" smtClean="0">
                <a:solidFill>
                  <a:srgbClr val="0070C0"/>
                </a:solidFill>
              </a:rPr>
              <a:t>以上内服</a:t>
            </a:r>
            <a:r>
              <a:rPr lang="ja-JP" altLang="en-US" sz="1400" dirty="0" smtClean="0">
                <a:solidFill>
                  <a:prstClr val="black"/>
                </a:solidFill>
              </a:rPr>
              <a:t>し</a:t>
            </a:r>
            <a:endParaRPr lang="en-US" altLang="ja-JP" sz="1400" dirty="0" smtClean="0">
              <a:solidFill>
                <a:prstClr val="black"/>
              </a:solidFill>
            </a:endParaRPr>
          </a:p>
          <a:p>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て</a:t>
            </a:r>
            <a:r>
              <a:rPr lang="ja-JP" altLang="en-US" sz="1400" dirty="0">
                <a:solidFill>
                  <a:prstClr val="black"/>
                </a:solidFill>
              </a:rPr>
              <a:t>いたものに</a:t>
            </a:r>
            <a:r>
              <a:rPr lang="ja-JP" altLang="en-US" sz="1400" dirty="0" smtClean="0">
                <a:solidFill>
                  <a:prstClr val="black"/>
                </a:solidFill>
              </a:rPr>
              <a:t>ついて</a:t>
            </a:r>
            <a:r>
              <a:rPr lang="ja-JP" altLang="en-US" sz="1400" dirty="0">
                <a:solidFill>
                  <a:prstClr val="black"/>
                </a:solidFill>
              </a:rPr>
              <a:t>退院までの間に抗精神病薬の種類数が</a:t>
            </a:r>
            <a:r>
              <a:rPr lang="ja-JP" altLang="en-US" sz="1400" b="1" u="sng" dirty="0">
                <a:solidFill>
                  <a:srgbClr val="0070C0"/>
                </a:solidFill>
              </a:rPr>
              <a:t>２以上減少</a:t>
            </a:r>
            <a:r>
              <a:rPr lang="ja-JP" altLang="en-US" sz="1400" dirty="0">
                <a:solidFill>
                  <a:prstClr val="black"/>
                </a:solidFill>
              </a:rPr>
              <a:t>した等の場合</a:t>
            </a:r>
            <a:r>
              <a:rPr lang="ja-JP" altLang="en-US" sz="1400" dirty="0" smtClean="0">
                <a:solidFill>
                  <a:prstClr val="black"/>
                </a:solidFill>
              </a:rPr>
              <a:t>。なお、医療</a:t>
            </a:r>
            <a:r>
              <a:rPr lang="ja-JP" altLang="en-US" sz="1400" dirty="0">
                <a:solidFill>
                  <a:prstClr val="black"/>
                </a:solidFill>
              </a:rPr>
              <a:t>機関が</a:t>
            </a:r>
            <a:r>
              <a:rPr lang="ja-JP" altLang="en-US" sz="1400" dirty="0" smtClean="0">
                <a:solidFill>
                  <a:prstClr val="black"/>
                </a:solidFill>
              </a:rPr>
              <a:t>クロルプロマジ</a:t>
            </a:r>
            <a:endParaRPr lang="en-US" altLang="ja-JP" sz="1400" dirty="0" smtClean="0">
              <a:solidFill>
                <a:prstClr val="black"/>
              </a:solidFill>
            </a:endParaRPr>
          </a:p>
          <a:p>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ン</a:t>
            </a:r>
            <a:r>
              <a:rPr lang="ja-JP" altLang="en-US" sz="1400" dirty="0">
                <a:solidFill>
                  <a:prstClr val="black"/>
                </a:solidFill>
              </a:rPr>
              <a:t>換算を用いた評価を行う場合</a:t>
            </a:r>
            <a:r>
              <a:rPr lang="ja-JP" altLang="en-US" sz="1400" dirty="0" smtClean="0">
                <a:solidFill>
                  <a:prstClr val="black"/>
                </a:solidFill>
              </a:rPr>
              <a:t>には</a:t>
            </a:r>
            <a:r>
              <a:rPr lang="ja-JP" altLang="en-US" sz="1400" dirty="0">
                <a:solidFill>
                  <a:prstClr val="black"/>
                </a:solidFill>
              </a:rPr>
              <a:t>、</a:t>
            </a:r>
            <a:r>
              <a:rPr lang="ja-JP" altLang="en-US" sz="1400" b="1" u="sng" dirty="0">
                <a:solidFill>
                  <a:srgbClr val="0070C0"/>
                </a:solidFill>
              </a:rPr>
              <a:t>クロルプロマジン換算で</a:t>
            </a:r>
            <a:r>
              <a:rPr lang="en-US" altLang="ja-JP" sz="1400" b="1" u="sng" dirty="0">
                <a:solidFill>
                  <a:srgbClr val="0070C0"/>
                </a:solidFill>
              </a:rPr>
              <a:t>2,000mg</a:t>
            </a:r>
            <a:r>
              <a:rPr lang="ja-JP" altLang="en-US" sz="1400" b="1" u="sng" dirty="0">
                <a:solidFill>
                  <a:srgbClr val="0070C0"/>
                </a:solidFill>
              </a:rPr>
              <a:t>以上内服</a:t>
            </a:r>
            <a:r>
              <a:rPr lang="ja-JP" altLang="en-US" sz="1400" dirty="0">
                <a:solidFill>
                  <a:prstClr val="black"/>
                </a:solidFill>
              </a:rPr>
              <a:t>していたものについて</a:t>
            </a:r>
            <a:r>
              <a:rPr lang="ja-JP" altLang="en-US" sz="1400" dirty="0" smtClean="0">
                <a:solidFill>
                  <a:prstClr val="black"/>
                </a:solidFill>
              </a:rPr>
              <a:t>、</a:t>
            </a:r>
            <a:endParaRPr lang="en-US" altLang="ja-JP" sz="1400" dirty="0" smtClean="0">
              <a:solidFill>
                <a:prstClr val="black"/>
              </a:solidFill>
            </a:endParaRPr>
          </a:p>
          <a:p>
            <a:r>
              <a:rPr lang="en-US" altLang="ja-JP" sz="1400" b="1" dirty="0">
                <a:solidFill>
                  <a:prstClr val="black"/>
                </a:solidFill>
              </a:rPr>
              <a:t> </a:t>
            </a:r>
            <a:r>
              <a:rPr lang="en-US" altLang="ja-JP" sz="1400" b="1" dirty="0" smtClean="0">
                <a:solidFill>
                  <a:prstClr val="black"/>
                </a:solidFill>
              </a:rPr>
              <a:t>                                                                                                                                 </a:t>
            </a:r>
            <a:r>
              <a:rPr lang="en-US" altLang="ja-JP" sz="1400" b="1" u="sng" dirty="0" smtClean="0">
                <a:solidFill>
                  <a:srgbClr val="0070C0"/>
                </a:solidFill>
              </a:rPr>
              <a:t>1,000mg</a:t>
            </a:r>
            <a:r>
              <a:rPr lang="ja-JP" altLang="en-US" sz="1400" b="1" u="sng" dirty="0">
                <a:solidFill>
                  <a:srgbClr val="0070C0"/>
                </a:solidFill>
              </a:rPr>
              <a:t>以上減少</a:t>
            </a:r>
            <a:r>
              <a:rPr lang="ja-JP" altLang="en-US" sz="1400" dirty="0">
                <a:solidFill>
                  <a:prstClr val="black"/>
                </a:solidFill>
              </a:rPr>
              <a:t>した場合を含めることができる。</a:t>
            </a:r>
            <a:endParaRPr lang="ja-JP" altLang="en-US" sz="1400" u="sng" dirty="0">
              <a:solidFill>
                <a:srgbClr val="5B9BD5">
                  <a:lumMod val="75000"/>
                </a:srgbClr>
              </a:solidFill>
            </a:endParaRPr>
          </a:p>
        </p:txBody>
      </p:sp>
      <p:sp>
        <p:nvSpPr>
          <p:cNvPr id="12" name="テキスト ボックス 11"/>
          <p:cNvSpPr txBox="1"/>
          <p:nvPr/>
        </p:nvSpPr>
        <p:spPr>
          <a:xfrm>
            <a:off x="355730" y="4653236"/>
            <a:ext cx="9241925" cy="2031325"/>
          </a:xfrm>
          <a:prstGeom prst="rect">
            <a:avLst/>
          </a:prstGeom>
          <a:noFill/>
        </p:spPr>
        <p:txBody>
          <a:bodyPr wrap="square" rtlCol="0">
            <a:spAutoFit/>
          </a:bodyPr>
          <a:lstStyle/>
          <a:p>
            <a:r>
              <a:rPr lang="en-US" altLang="ja-JP" sz="1400" dirty="0" smtClean="0">
                <a:solidFill>
                  <a:prstClr val="black"/>
                </a:solidFill>
                <a:latin typeface="ＭＳ Ｐゴシック" panose="020B0600070205080204" pitchFamily="50" charset="-128"/>
              </a:rPr>
              <a:t>[</a:t>
            </a:r>
            <a:r>
              <a:rPr lang="ja-JP" altLang="en-US" sz="1400" dirty="0" smtClean="0">
                <a:solidFill>
                  <a:prstClr val="black"/>
                </a:solidFill>
                <a:latin typeface="ＭＳ Ｐゴシック" panose="020B0600070205080204" pitchFamily="50" charset="-128"/>
              </a:rPr>
              <a:t>算定要件</a:t>
            </a:r>
            <a:r>
              <a:rPr lang="en-US" altLang="ja-JP" sz="1400" dirty="0" smtClean="0">
                <a:solidFill>
                  <a:prstClr val="black"/>
                </a:solidFill>
                <a:latin typeface="ＭＳ Ｐゴシック" panose="020B0600070205080204" pitchFamily="50" charset="-128"/>
              </a:rPr>
              <a:t>]</a:t>
            </a:r>
            <a:endParaRPr lang="en-US" altLang="ja-JP" sz="1400" dirty="0" smtClean="0">
              <a:solidFill>
                <a:prstClr val="black"/>
              </a:solidFill>
            </a:endParaRPr>
          </a:p>
          <a:p>
            <a:r>
              <a:rPr lang="ja-JP" altLang="en-US" sz="1400" dirty="0" smtClean="0">
                <a:solidFill>
                  <a:prstClr val="black"/>
                </a:solidFill>
              </a:rPr>
              <a:t>①</a:t>
            </a:r>
            <a:r>
              <a:rPr lang="ja-JP" altLang="en-US" sz="1400" dirty="0">
                <a:solidFill>
                  <a:prstClr val="black"/>
                </a:solidFill>
              </a:rPr>
              <a:t>　薬剤総合評価調整管理料</a:t>
            </a:r>
          </a:p>
          <a:p>
            <a:r>
              <a:rPr lang="ja-JP" altLang="en-US" sz="1400" dirty="0" smtClean="0">
                <a:solidFill>
                  <a:prstClr val="black"/>
                </a:solidFill>
              </a:rPr>
              <a:t>　　 医療</a:t>
            </a:r>
            <a:r>
              <a:rPr lang="ja-JP" altLang="en-US" sz="1400" dirty="0">
                <a:solidFill>
                  <a:prstClr val="black"/>
                </a:solidFill>
              </a:rPr>
              <a:t>機関が、入院中の患者以外の患者であって、</a:t>
            </a:r>
            <a:r>
              <a:rPr lang="ja-JP" altLang="en-US" sz="1400" b="1" u="sng" dirty="0">
                <a:solidFill>
                  <a:srgbClr val="0070C0"/>
                </a:solidFill>
              </a:rPr>
              <a:t>６種類以上の</a:t>
            </a:r>
            <a:r>
              <a:rPr lang="ja-JP" altLang="en-US" sz="1400" b="1" u="sng" dirty="0" smtClean="0">
                <a:solidFill>
                  <a:srgbClr val="0070C0"/>
                </a:solidFill>
              </a:rPr>
              <a:t>内服薬</a:t>
            </a:r>
            <a:r>
              <a:rPr lang="ja-JP" altLang="en-US" sz="1400" dirty="0">
                <a:solidFill>
                  <a:prstClr val="black"/>
                </a:solidFill>
              </a:rPr>
              <a:t>（</a:t>
            </a:r>
            <a:r>
              <a:rPr lang="ja-JP" altLang="en-US" sz="1400" dirty="0" smtClean="0">
                <a:solidFill>
                  <a:prstClr val="black"/>
                </a:solidFill>
              </a:rPr>
              <a:t>受診</a:t>
            </a:r>
            <a:r>
              <a:rPr lang="ja-JP" altLang="en-US" sz="1400" dirty="0">
                <a:solidFill>
                  <a:prstClr val="black"/>
                </a:solidFill>
              </a:rPr>
              <a:t>時において当該患者が処方されて</a:t>
            </a:r>
            <a:r>
              <a:rPr lang="ja-JP" altLang="en-US" sz="1400" dirty="0" smtClean="0">
                <a:solidFill>
                  <a:prstClr val="black"/>
                </a:solidFill>
              </a:rPr>
              <a:t>いる</a:t>
            </a:r>
            <a:endParaRPr lang="en-US" altLang="ja-JP" sz="1400" dirty="0" smtClean="0">
              <a:solidFill>
                <a:prstClr val="black"/>
              </a:solidFill>
            </a:endParaRPr>
          </a:p>
          <a:p>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内服薬</a:t>
            </a:r>
            <a:r>
              <a:rPr lang="ja-JP" altLang="en-US" sz="1400" dirty="0">
                <a:solidFill>
                  <a:prstClr val="black"/>
                </a:solidFill>
              </a:rPr>
              <a:t>のうち、</a:t>
            </a:r>
            <a:r>
              <a:rPr lang="ja-JP" altLang="en-US" sz="1400" dirty="0" smtClean="0">
                <a:solidFill>
                  <a:prstClr val="black"/>
                </a:solidFill>
              </a:rPr>
              <a:t>頓用</a:t>
            </a:r>
            <a:r>
              <a:rPr lang="ja-JP" altLang="en-US" sz="1400" dirty="0">
                <a:solidFill>
                  <a:prstClr val="black"/>
                </a:solidFill>
              </a:rPr>
              <a:t>薬及び服用を開始して４週間以内の薬剤を</a:t>
            </a:r>
            <a:r>
              <a:rPr lang="ja-JP" altLang="en-US" sz="1400" dirty="0" smtClean="0">
                <a:solidFill>
                  <a:prstClr val="black"/>
                </a:solidFill>
              </a:rPr>
              <a:t>除く</a:t>
            </a:r>
            <a:r>
              <a:rPr lang="ja-JP" altLang="en-US" sz="1400" dirty="0">
                <a:solidFill>
                  <a:prstClr val="black"/>
                </a:solidFill>
              </a:rPr>
              <a:t>）</a:t>
            </a:r>
            <a:r>
              <a:rPr lang="ja-JP" altLang="en-US" sz="1400" dirty="0" smtClean="0">
                <a:solidFill>
                  <a:prstClr val="black"/>
                </a:solidFill>
              </a:rPr>
              <a:t>が</a:t>
            </a:r>
            <a:r>
              <a:rPr lang="ja-JP" altLang="en-US" sz="1400" dirty="0">
                <a:solidFill>
                  <a:prstClr val="black"/>
                </a:solidFill>
              </a:rPr>
              <a:t>処方されていたものについて、処方内容を</a:t>
            </a:r>
            <a:r>
              <a:rPr lang="ja-JP" altLang="en-US" sz="1400" dirty="0" smtClean="0">
                <a:solidFill>
                  <a:prstClr val="black"/>
                </a:solidFill>
              </a:rPr>
              <a:t>総合的</a:t>
            </a:r>
            <a:endParaRPr lang="en-US" altLang="ja-JP" sz="1400" dirty="0" smtClean="0">
              <a:solidFill>
                <a:prstClr val="black"/>
              </a:solidFill>
            </a:endParaRPr>
          </a:p>
          <a:p>
            <a:r>
              <a:rPr lang="en-US" altLang="ja-JP" sz="1400" dirty="0">
                <a:solidFill>
                  <a:prstClr val="black"/>
                </a:solidFill>
              </a:rPr>
              <a:t> </a:t>
            </a:r>
            <a:r>
              <a:rPr lang="en-US" altLang="ja-JP" sz="1400" dirty="0" smtClean="0">
                <a:solidFill>
                  <a:prstClr val="black"/>
                </a:solidFill>
              </a:rPr>
              <a:t>   </a:t>
            </a:r>
            <a:r>
              <a:rPr lang="ja-JP" altLang="en-US" sz="1400" dirty="0" err="1" smtClean="0">
                <a:solidFill>
                  <a:prstClr val="black"/>
                </a:solidFill>
              </a:rPr>
              <a:t>に評</a:t>
            </a:r>
            <a:r>
              <a:rPr lang="ja-JP" altLang="en-US" sz="1400" dirty="0" smtClean="0">
                <a:solidFill>
                  <a:prstClr val="black"/>
                </a:solidFill>
              </a:rPr>
              <a:t>価した</a:t>
            </a:r>
            <a:r>
              <a:rPr lang="ja-JP" altLang="en-US" sz="1400" dirty="0">
                <a:solidFill>
                  <a:prstClr val="black"/>
                </a:solidFill>
              </a:rPr>
              <a:t>上</a:t>
            </a:r>
            <a:r>
              <a:rPr lang="ja-JP" altLang="en-US" sz="1400" dirty="0" smtClean="0">
                <a:solidFill>
                  <a:prstClr val="black"/>
                </a:solidFill>
              </a:rPr>
              <a:t>で</a:t>
            </a:r>
            <a:r>
              <a:rPr lang="ja-JP" altLang="en-US" sz="1400" dirty="0">
                <a:solidFill>
                  <a:prstClr val="black"/>
                </a:solidFill>
              </a:rPr>
              <a:t>調整し</a:t>
            </a:r>
            <a:r>
              <a:rPr lang="ja-JP" altLang="en-US" sz="1400" dirty="0" smtClean="0">
                <a:solidFill>
                  <a:prstClr val="black"/>
                </a:solidFill>
              </a:rPr>
              <a:t>、</a:t>
            </a:r>
            <a:r>
              <a:rPr lang="ja-JP" altLang="en-US" sz="1400" b="1" u="sng" dirty="0" smtClean="0">
                <a:solidFill>
                  <a:srgbClr val="0070C0"/>
                </a:solidFill>
              </a:rPr>
              <a:t>内服薬</a:t>
            </a:r>
            <a:r>
              <a:rPr lang="ja-JP" altLang="en-US" sz="1400" b="1" u="sng" dirty="0">
                <a:solidFill>
                  <a:srgbClr val="0070C0"/>
                </a:solidFill>
              </a:rPr>
              <a:t>が２種類以上減少した場合</a:t>
            </a:r>
            <a:r>
              <a:rPr lang="ja-JP" altLang="en-US" sz="1400" dirty="0">
                <a:solidFill>
                  <a:prstClr val="black"/>
                </a:solidFill>
              </a:rPr>
              <a:t>は、所定点数を算定する。</a:t>
            </a:r>
          </a:p>
          <a:p>
            <a:r>
              <a:rPr lang="ja-JP" altLang="en-US" sz="1400" dirty="0">
                <a:solidFill>
                  <a:prstClr val="black"/>
                </a:solidFill>
              </a:rPr>
              <a:t>②　連携管理加算</a:t>
            </a:r>
          </a:p>
          <a:p>
            <a:pPr marL="93663" indent="-93663"/>
            <a:r>
              <a:rPr lang="ja-JP" altLang="en-US" sz="1400" dirty="0" smtClean="0">
                <a:solidFill>
                  <a:prstClr val="black"/>
                </a:solidFill>
              </a:rPr>
              <a:t>　　</a:t>
            </a:r>
            <a:r>
              <a:rPr lang="ja-JP" altLang="en-US" sz="1400" dirty="0" smtClean="0">
                <a:solidFill>
                  <a:srgbClr val="1A78EA"/>
                </a:solidFill>
              </a:rPr>
              <a:t>  </a:t>
            </a:r>
            <a:r>
              <a:rPr lang="ja-JP" altLang="en-US" sz="1400" b="1" u="sng" dirty="0" smtClean="0">
                <a:solidFill>
                  <a:srgbClr val="0070C0"/>
                </a:solidFill>
              </a:rPr>
              <a:t>処方</a:t>
            </a:r>
            <a:r>
              <a:rPr lang="ja-JP" altLang="en-US" sz="1400" b="1" u="sng" dirty="0">
                <a:solidFill>
                  <a:srgbClr val="0070C0"/>
                </a:solidFill>
              </a:rPr>
              <a:t>内容</a:t>
            </a:r>
            <a:r>
              <a:rPr lang="ja-JP" altLang="en-US" sz="1400" b="1" u="sng" dirty="0" smtClean="0">
                <a:solidFill>
                  <a:srgbClr val="0070C0"/>
                </a:solidFill>
              </a:rPr>
              <a:t>の総合調整</a:t>
            </a:r>
            <a:r>
              <a:rPr lang="ja-JP" altLang="en-US" sz="1400" b="1" u="sng" dirty="0">
                <a:solidFill>
                  <a:srgbClr val="0070C0"/>
                </a:solidFill>
              </a:rPr>
              <a:t>に当たって、別</a:t>
            </a:r>
            <a:r>
              <a:rPr lang="ja-JP" altLang="en-US" sz="1400" b="1" u="sng" dirty="0" smtClean="0">
                <a:solidFill>
                  <a:srgbClr val="0070C0"/>
                </a:solidFill>
              </a:rPr>
              <a:t>の医療</a:t>
            </a:r>
            <a:r>
              <a:rPr lang="ja-JP" altLang="en-US" sz="1400" b="1" u="sng" dirty="0">
                <a:solidFill>
                  <a:srgbClr val="0070C0"/>
                </a:solidFill>
              </a:rPr>
              <a:t>機関又</a:t>
            </a:r>
            <a:r>
              <a:rPr lang="ja-JP" altLang="en-US" sz="1400" b="1" u="sng" dirty="0" smtClean="0">
                <a:solidFill>
                  <a:srgbClr val="0070C0"/>
                </a:solidFill>
              </a:rPr>
              <a:t>は薬局</a:t>
            </a:r>
            <a:r>
              <a:rPr lang="ja-JP" altLang="en-US" sz="1400" b="1" u="sng" dirty="0">
                <a:solidFill>
                  <a:srgbClr val="0070C0"/>
                </a:solidFill>
              </a:rPr>
              <a:t>との間で照会又は情報提供を行った場合</a:t>
            </a:r>
            <a:r>
              <a:rPr lang="ja-JP" altLang="en-US" sz="1400" dirty="0">
                <a:solidFill>
                  <a:prstClr val="black"/>
                </a:solidFill>
              </a:rPr>
              <a:t>は、連携</a:t>
            </a:r>
            <a:r>
              <a:rPr lang="ja-JP" altLang="en-US" sz="1400" dirty="0" smtClean="0">
                <a:solidFill>
                  <a:prstClr val="black"/>
                </a:solidFill>
              </a:rPr>
              <a:t>管理加算</a:t>
            </a:r>
            <a:r>
              <a:rPr lang="ja-JP" altLang="en-US" sz="1400" dirty="0">
                <a:solidFill>
                  <a:prstClr val="black"/>
                </a:solidFill>
              </a:rPr>
              <a:t>として所定</a:t>
            </a:r>
            <a:r>
              <a:rPr lang="ja-JP" altLang="en-US" sz="1400" dirty="0" smtClean="0">
                <a:solidFill>
                  <a:prstClr val="black"/>
                </a:solidFill>
              </a:rPr>
              <a:t>点数を</a:t>
            </a:r>
            <a:r>
              <a:rPr lang="ja-JP" altLang="en-US" sz="1400" dirty="0">
                <a:solidFill>
                  <a:prstClr val="black"/>
                </a:solidFill>
              </a:rPr>
              <a:t>加算する。ただし、連携管理加算を算定した同一日においては、同一の別</a:t>
            </a:r>
            <a:r>
              <a:rPr lang="ja-JP" altLang="en-US" sz="1400" dirty="0" smtClean="0">
                <a:solidFill>
                  <a:prstClr val="black"/>
                </a:solidFill>
              </a:rPr>
              <a:t>の医療</a:t>
            </a:r>
            <a:r>
              <a:rPr lang="ja-JP" altLang="en-US" sz="1400" dirty="0">
                <a:solidFill>
                  <a:prstClr val="black"/>
                </a:solidFill>
              </a:rPr>
              <a:t>機関に対して</a:t>
            </a:r>
            <a:r>
              <a:rPr lang="ja-JP" altLang="en-US" sz="1400" dirty="0" smtClean="0">
                <a:solidFill>
                  <a:prstClr val="black"/>
                </a:solidFill>
              </a:rPr>
              <a:t>、診療</a:t>
            </a:r>
            <a:r>
              <a:rPr lang="ja-JP" altLang="en-US" sz="1400" dirty="0">
                <a:solidFill>
                  <a:prstClr val="black"/>
                </a:solidFill>
              </a:rPr>
              <a:t>情報提供料（</a:t>
            </a:r>
            <a:r>
              <a:rPr lang="en-US" altLang="ja-JP" sz="1400" dirty="0">
                <a:solidFill>
                  <a:prstClr val="black"/>
                </a:solidFill>
              </a:rPr>
              <a:t>Ⅰ</a:t>
            </a:r>
            <a:r>
              <a:rPr lang="ja-JP" altLang="en-US" sz="1400" dirty="0" smtClean="0">
                <a:solidFill>
                  <a:prstClr val="black"/>
                </a:solidFill>
              </a:rPr>
              <a:t>）は</a:t>
            </a:r>
            <a:r>
              <a:rPr lang="ja-JP" altLang="en-US" sz="1400" dirty="0">
                <a:solidFill>
                  <a:prstClr val="black"/>
                </a:solidFill>
              </a:rPr>
              <a:t>算定できない。</a:t>
            </a:r>
          </a:p>
        </p:txBody>
      </p:sp>
      <p:sp>
        <p:nvSpPr>
          <p:cNvPr id="2052" name="Rectangle 36"/>
          <p:cNvSpPr>
            <a:spLocks noChangeArrowheads="1"/>
          </p:cNvSpPr>
          <p:nvPr/>
        </p:nvSpPr>
        <p:spPr bwMode="auto">
          <a:xfrm>
            <a:off x="221092" y="761940"/>
            <a:ext cx="5452015"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000" dirty="0">
                <a:solidFill>
                  <a:prstClr val="black"/>
                </a:solidFill>
                <a:latin typeface="ＭＳ Ｐゴシック"/>
              </a:rPr>
              <a:t>（１）</a:t>
            </a:r>
            <a:r>
              <a:rPr lang="ja-JP" altLang="en-US" sz="2000" dirty="0" smtClean="0">
                <a:solidFill>
                  <a:prstClr val="black"/>
                </a:solidFill>
                <a:latin typeface="ＭＳ Ｐゴシック"/>
              </a:rPr>
              <a:t>多剤投薬の患者の減薬を伴う指導の評価</a:t>
            </a:r>
            <a:endParaRPr lang="en-US" altLang="ja-JP" sz="2000" dirty="0">
              <a:solidFill>
                <a:prstClr val="black"/>
              </a:solidFill>
              <a:latin typeface="ＭＳ Ｐゴシック"/>
            </a:endParaRPr>
          </a:p>
        </p:txBody>
      </p:sp>
      <p:sp>
        <p:nvSpPr>
          <p:cNvPr id="13" name="Rectangle 2"/>
          <p:cNvSpPr>
            <a:spLocks noChangeArrowheads="1"/>
          </p:cNvSpPr>
          <p:nvPr/>
        </p:nvSpPr>
        <p:spPr bwMode="auto">
          <a:xfrm>
            <a:off x="194408" y="446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８</a:t>
            </a:r>
            <a:r>
              <a:rPr lang="ja-JP" altLang="en-US" kern="0" dirty="0" smtClean="0">
                <a:solidFill>
                  <a:srgbClr val="000000"/>
                </a:solidFill>
                <a:latin typeface="Calibri"/>
                <a:ea typeface="ＭＳ Ｐゴシック"/>
              </a:rPr>
              <a:t>．医薬品の適正使用の推進</a:t>
            </a:r>
            <a:endParaRPr lang="ja-JP" altLang="en-US" kern="0" dirty="0">
              <a:solidFill>
                <a:srgbClr val="000000"/>
              </a:solidFill>
              <a:latin typeface="Calibri"/>
              <a:ea typeface="ＭＳ Ｐゴシック"/>
            </a:endParaRPr>
          </a:p>
        </p:txBody>
      </p:sp>
      <p:pic>
        <p:nvPicPr>
          <p:cNvPr id="8"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4230162">
            <a:off x="7452452" y="1783799"/>
            <a:ext cx="648127" cy="710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915656" y="1803039"/>
            <a:ext cx="565736" cy="6253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rot="14230162">
            <a:off x="6638316" y="4283203"/>
            <a:ext cx="580322" cy="636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173134" y="4248787"/>
            <a:ext cx="603381" cy="6670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スライド番号プレースホルダー 2"/>
          <p:cNvSpPr txBox="1">
            <a:spLocks/>
          </p:cNvSpPr>
          <p:nvPr/>
        </p:nvSpPr>
        <p:spPr>
          <a:xfrm>
            <a:off x="7622127" y="648472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203</a:t>
            </a:fld>
            <a:endParaRPr lang="ja-JP" altLang="en-US" dirty="0">
              <a:solidFill>
                <a:prstClr val="black"/>
              </a:solidFill>
            </a:endParaRPr>
          </a:p>
        </p:txBody>
      </p:sp>
      <p:sp>
        <p:nvSpPr>
          <p:cNvPr id="17" name="テキスト ボックス 16"/>
          <p:cNvSpPr txBox="1"/>
          <p:nvPr/>
        </p:nvSpPr>
        <p:spPr>
          <a:xfrm>
            <a:off x="6553029" y="1839466"/>
            <a:ext cx="136262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p83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p116-117</a:t>
            </a:r>
            <a:endParaRPr lang="ja-JP" altLang="en-US" sz="1100" dirty="0">
              <a:solidFill>
                <a:srgbClr val="002060"/>
              </a:solidFill>
              <a:latin typeface="ＭＳ Ｐゴシック" panose="020B0600070205080204" pitchFamily="50" charset="-128"/>
            </a:endParaRPr>
          </a:p>
        </p:txBody>
      </p:sp>
      <p:sp>
        <p:nvSpPr>
          <p:cNvPr id="18" name="テキスト ボックス 17"/>
          <p:cNvSpPr txBox="1"/>
          <p:nvPr/>
        </p:nvSpPr>
        <p:spPr>
          <a:xfrm>
            <a:off x="7225835" y="4182396"/>
            <a:ext cx="154358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en-US" altLang="ja-JP" sz="1100" dirty="0" smtClean="0">
                <a:solidFill>
                  <a:srgbClr val="002060"/>
                </a:solidFill>
                <a:latin typeface="ＭＳ Ｐゴシック" panose="020B0600070205080204" pitchFamily="50" charset="-128"/>
              </a:rPr>
              <a:t>p184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p228-229</a:t>
            </a:r>
          </a:p>
        </p:txBody>
      </p:sp>
    </p:spTree>
    <p:extLst>
      <p:ext uri="{BB962C8B-B14F-4D97-AF65-F5344CB8AC3E}">
        <p14:creationId xmlns:p14="http://schemas.microsoft.com/office/powerpoint/2010/main" val="406841531"/>
      </p:ext>
    </p:extLst>
  </p:cSld>
  <p:clrMapOvr>
    <a:masterClrMapping/>
  </p:clrMapOvr>
  <p:timing>
    <p:tnLst>
      <p:par>
        <p:cT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7"/>
          <p:cNvSpPr>
            <a:spLocks noChangeArrowheads="1"/>
          </p:cNvSpPr>
          <p:nvPr/>
        </p:nvSpPr>
        <p:spPr bwMode="auto">
          <a:xfrm>
            <a:off x="117941" y="1008647"/>
            <a:ext cx="9689654" cy="5776714"/>
          </a:xfrm>
          <a:prstGeom prst="rect">
            <a:avLst/>
          </a:prstGeom>
          <a:solidFill>
            <a:srgbClr val="FFFFAF">
              <a:alpha val="49804"/>
            </a:srgbClr>
          </a:solidFill>
          <a:ln w="9525">
            <a:solidFill>
              <a:schemeClr val="tx1"/>
            </a:solidFill>
            <a:miter lim="800000"/>
            <a:headEnd/>
            <a:tailEnd/>
          </a:ln>
        </p:spPr>
        <p:txBody>
          <a:bodyPr/>
          <a:lstStyle/>
          <a:p>
            <a:pPr marL="1177925" indent="-285750">
              <a:buFont typeface="Wingdings" panose="05000000000000000000" pitchFamily="2" charset="2"/>
              <a:buChar char="Ø"/>
            </a:pPr>
            <a:endParaRPr lang="en-US" altLang="ja-JP" sz="1000" dirty="0" smtClean="0">
              <a:solidFill>
                <a:prstClr val="black"/>
              </a:solidFill>
              <a:latin typeface="ＭＳ Ｐゴシック"/>
            </a:endParaRPr>
          </a:p>
          <a:p>
            <a:pPr marL="357188" indent="-285750">
              <a:buFont typeface="Wingdings" panose="05000000000000000000" pitchFamily="2" charset="2"/>
              <a:buChar char="Ø"/>
            </a:pPr>
            <a:r>
              <a:rPr lang="ja-JP" altLang="en-US" sz="2000" dirty="0" smtClean="0">
                <a:solidFill>
                  <a:prstClr val="black"/>
                </a:solidFill>
                <a:latin typeface="ＭＳ Ｐゴシック"/>
              </a:rPr>
              <a:t>　医療機関と薬局が連携して、円滑に残薬確認と残薬に伴う日数調整を実施できるよう、処方等の仕組みを見直す</a:t>
            </a:r>
            <a:endParaRPr lang="en-US" altLang="ja-JP" sz="2000" dirty="0" smtClean="0">
              <a:solidFill>
                <a:prstClr val="black"/>
              </a:solidFill>
              <a:latin typeface="ＭＳ Ｐゴシック"/>
            </a:endParaRPr>
          </a:p>
          <a:p>
            <a:pPr marL="357188" indent="-285750">
              <a:buFont typeface="Wingdings" panose="05000000000000000000" pitchFamily="2" charset="2"/>
              <a:buChar char="Ø"/>
            </a:pPr>
            <a:endParaRPr lang="en-US" altLang="ja-JP" sz="2000" dirty="0">
              <a:solidFill>
                <a:prstClr val="black"/>
              </a:solidFill>
              <a:latin typeface="ＭＳ Ｐゴシック"/>
            </a:endParaRPr>
          </a:p>
        </p:txBody>
      </p:sp>
      <p:sp>
        <p:nvSpPr>
          <p:cNvPr id="5" name="Rectangle 36"/>
          <p:cNvSpPr>
            <a:spLocks noChangeArrowheads="1"/>
          </p:cNvSpPr>
          <p:nvPr/>
        </p:nvSpPr>
        <p:spPr bwMode="auto">
          <a:xfrm>
            <a:off x="194338" y="665613"/>
            <a:ext cx="7206934" cy="51500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400" dirty="0" smtClean="0">
                <a:solidFill>
                  <a:prstClr val="black"/>
                </a:solidFill>
                <a:latin typeface="ＭＳ Ｐゴシック"/>
              </a:rPr>
              <a:t>（２）医療機関と薬局の連携による残薬に伴う日数調整</a:t>
            </a:r>
            <a:endParaRPr lang="en-US" altLang="ja-JP" sz="2400" dirty="0">
              <a:solidFill>
                <a:prstClr val="black"/>
              </a:solidFill>
              <a:latin typeface="ＭＳ Ｐゴシック"/>
            </a:endParaRPr>
          </a:p>
        </p:txBody>
      </p:sp>
      <p:sp>
        <p:nvSpPr>
          <p:cNvPr id="9" name="正方形/長方形 8"/>
          <p:cNvSpPr/>
          <p:nvPr/>
        </p:nvSpPr>
        <p:spPr>
          <a:xfrm>
            <a:off x="234139" y="1844829"/>
            <a:ext cx="5352367" cy="4801314"/>
          </a:xfrm>
          <a:prstGeom prst="rect">
            <a:avLst/>
          </a:prstGeom>
          <a:ln>
            <a:solidFill>
              <a:schemeClr val="bg1">
                <a:lumMod val="50000"/>
              </a:schemeClr>
            </a:solidFill>
            <a:prstDash val="sysDot"/>
          </a:ln>
        </p:spPr>
        <p:txBody>
          <a:bodyPr wrap="square">
            <a:spAutoFit/>
          </a:bodyPr>
          <a:lstStyle/>
          <a:p>
            <a:pPr marL="357188" indent="-171450"/>
            <a:endParaRPr lang="en-US" altLang="ja-JP" dirty="0">
              <a:solidFill>
                <a:prstClr val="black"/>
              </a:solidFill>
              <a:latin typeface="ＭＳ Ｐゴシック"/>
            </a:endParaRPr>
          </a:p>
          <a:p>
            <a:pPr marL="357188" indent="-171450"/>
            <a:r>
              <a:rPr lang="ja-JP" altLang="en-US" dirty="0" smtClean="0">
                <a:solidFill>
                  <a:prstClr val="black"/>
                </a:solidFill>
                <a:latin typeface="ＭＳ Ｐゴシック"/>
              </a:rPr>
              <a:t>①</a:t>
            </a:r>
            <a:r>
              <a:rPr lang="ja-JP" altLang="en-US" dirty="0">
                <a:solidFill>
                  <a:prstClr val="black"/>
                </a:solidFill>
                <a:latin typeface="ＭＳ Ｐゴシック"/>
              </a:rPr>
              <a:t>　処方医と薬局の薬剤師が連携して、</a:t>
            </a:r>
            <a:r>
              <a:rPr lang="ja-JP" altLang="en-US" dirty="0" smtClean="0">
                <a:solidFill>
                  <a:prstClr val="black"/>
                </a:solidFill>
                <a:latin typeface="ＭＳ Ｐゴシック"/>
              </a:rPr>
              <a:t>円滑に患者の残薬確認と残薬に伴う調剤数量調整等が実施できるよう、処方せん様式に調剤時に残薬を確認した場合の対応を記載する欄を設ける</a:t>
            </a:r>
            <a:endParaRPr lang="en-US" altLang="ja-JP" dirty="0" smtClean="0">
              <a:solidFill>
                <a:prstClr val="black"/>
              </a:solidFill>
              <a:latin typeface="ＭＳ Ｐゴシック"/>
            </a:endParaRPr>
          </a:p>
          <a:p>
            <a:pPr marL="357188" indent="-171450"/>
            <a:endParaRPr lang="en-US" altLang="ja-JP" dirty="0" smtClean="0">
              <a:solidFill>
                <a:prstClr val="black"/>
              </a:solidFill>
              <a:latin typeface="ＭＳ Ｐゴシック"/>
            </a:endParaRPr>
          </a:p>
          <a:p>
            <a:pPr marL="357188" indent="-171450"/>
            <a:endParaRPr lang="en-US" altLang="ja-JP" dirty="0">
              <a:solidFill>
                <a:prstClr val="black"/>
              </a:solidFill>
              <a:latin typeface="ＭＳ Ｐゴシック"/>
            </a:endParaRPr>
          </a:p>
          <a:p>
            <a:pPr marL="357188" indent="-171450"/>
            <a:endParaRPr lang="en-US" altLang="ja-JP" dirty="0" smtClean="0">
              <a:solidFill>
                <a:prstClr val="black"/>
              </a:solidFill>
              <a:latin typeface="ＭＳ Ｐゴシック"/>
            </a:endParaRPr>
          </a:p>
          <a:p>
            <a:pPr marL="357188" indent="-171450"/>
            <a:endParaRPr lang="en-US" altLang="ja-JP" dirty="0">
              <a:solidFill>
                <a:prstClr val="black"/>
              </a:solidFill>
              <a:latin typeface="ＭＳ Ｐゴシック"/>
            </a:endParaRPr>
          </a:p>
          <a:p>
            <a:pPr marL="357188" indent="-171450"/>
            <a:endParaRPr lang="en-US" altLang="ja-JP" dirty="0" smtClean="0">
              <a:solidFill>
                <a:prstClr val="black"/>
              </a:solidFill>
              <a:latin typeface="ＭＳ Ｐゴシック"/>
            </a:endParaRPr>
          </a:p>
          <a:p>
            <a:pPr marL="357188" indent="-171450"/>
            <a:r>
              <a:rPr lang="ja-JP" altLang="en-US" dirty="0" smtClean="0">
                <a:solidFill>
                  <a:prstClr val="black"/>
                </a:solidFill>
                <a:latin typeface="ＭＳ Ｐゴシック"/>
              </a:rPr>
              <a:t>②　当該欄にチェックがある場合は、薬局において患者の残薬の有無を確認し、残薬が確認された場合には、</a:t>
            </a:r>
            <a:endParaRPr lang="en-US" altLang="ja-JP" dirty="0" smtClean="0">
              <a:solidFill>
                <a:prstClr val="black"/>
              </a:solidFill>
              <a:latin typeface="ＭＳ Ｐゴシック"/>
            </a:endParaRPr>
          </a:p>
          <a:p>
            <a:pPr marL="357188" indent="-171450"/>
            <a:r>
              <a:rPr lang="ja-JP" altLang="en-US" dirty="0" smtClean="0">
                <a:solidFill>
                  <a:prstClr val="black"/>
                </a:solidFill>
                <a:latin typeface="ＭＳ Ｐゴシック"/>
              </a:rPr>
              <a:t>　　 </a:t>
            </a:r>
            <a:r>
              <a:rPr lang="en-US" altLang="ja-JP" dirty="0" smtClean="0">
                <a:solidFill>
                  <a:prstClr val="black"/>
                </a:solidFill>
                <a:latin typeface="ＭＳ Ｐゴシック"/>
              </a:rPr>
              <a:t>a. </a:t>
            </a:r>
            <a:r>
              <a:rPr lang="ja-JP" altLang="en-US" dirty="0" smtClean="0">
                <a:solidFill>
                  <a:prstClr val="black"/>
                </a:solidFill>
                <a:latin typeface="ＭＳ Ｐゴシック"/>
              </a:rPr>
              <a:t>医療機関へ疑義照会した上で調剤</a:t>
            </a:r>
            <a:endParaRPr lang="en-US" altLang="ja-JP" dirty="0" smtClean="0">
              <a:solidFill>
                <a:prstClr val="black"/>
              </a:solidFill>
              <a:latin typeface="ＭＳ Ｐゴシック"/>
            </a:endParaRPr>
          </a:p>
          <a:p>
            <a:pPr marL="357188" indent="-171450"/>
            <a:r>
              <a:rPr lang="ja-JP" altLang="en-US" dirty="0" smtClean="0">
                <a:solidFill>
                  <a:prstClr val="black"/>
                </a:solidFill>
                <a:latin typeface="ＭＳ Ｐゴシック"/>
              </a:rPr>
              <a:t>　　 </a:t>
            </a:r>
            <a:r>
              <a:rPr lang="en-US" altLang="ja-JP" dirty="0" smtClean="0">
                <a:solidFill>
                  <a:prstClr val="black"/>
                </a:solidFill>
                <a:latin typeface="ＭＳ Ｐゴシック"/>
              </a:rPr>
              <a:t>b. </a:t>
            </a:r>
            <a:r>
              <a:rPr lang="ja-JP" altLang="en-US" dirty="0" smtClean="0">
                <a:solidFill>
                  <a:prstClr val="black"/>
                </a:solidFill>
                <a:latin typeface="ＭＳ Ｐゴシック"/>
              </a:rPr>
              <a:t>医療機関へ情報提供</a:t>
            </a:r>
            <a:endParaRPr lang="en-US" altLang="ja-JP" dirty="0" smtClean="0">
              <a:solidFill>
                <a:prstClr val="black"/>
              </a:solidFill>
              <a:latin typeface="ＭＳ Ｐゴシック"/>
            </a:endParaRPr>
          </a:p>
          <a:p>
            <a:pPr marL="357188" indent="-171450"/>
            <a:r>
              <a:rPr lang="ja-JP" altLang="en-US" dirty="0" smtClean="0">
                <a:solidFill>
                  <a:prstClr val="black"/>
                </a:solidFill>
                <a:latin typeface="ＭＳ Ｐゴシック"/>
              </a:rPr>
              <a:t>　 のいずれかの対応を行う</a:t>
            </a:r>
            <a:endParaRPr lang="en-US" altLang="ja-JP" dirty="0" smtClean="0">
              <a:solidFill>
                <a:prstClr val="black"/>
              </a:solidFill>
              <a:latin typeface="ＭＳ Ｐゴシック"/>
            </a:endParaRPr>
          </a:p>
          <a:p>
            <a:pPr marL="357188" indent="-171450"/>
            <a:endParaRPr lang="en-US" altLang="ja-JP" dirty="0">
              <a:solidFill>
                <a:prstClr val="black"/>
              </a:solidFill>
              <a:latin typeface="ＭＳ Ｐゴシック"/>
            </a:endParaRPr>
          </a:p>
        </p:txBody>
      </p:sp>
      <p:pic>
        <p:nvPicPr>
          <p:cNvPr id="6" name="図 5"/>
          <p:cNvPicPr>
            <a:picLocks noChangeAspect="1"/>
          </p:cNvPicPr>
          <p:nvPr/>
        </p:nvPicPr>
        <p:blipFill>
          <a:blip r:embed="rId2"/>
          <a:stretch>
            <a:fillRect/>
          </a:stretch>
        </p:blipFill>
        <p:spPr>
          <a:xfrm>
            <a:off x="5705240" y="1556950"/>
            <a:ext cx="3779608" cy="5199533"/>
          </a:xfrm>
          <a:prstGeom prst="rect">
            <a:avLst/>
          </a:prstGeom>
        </p:spPr>
      </p:pic>
      <p:sp>
        <p:nvSpPr>
          <p:cNvPr id="8" name="正方形/長方形 7"/>
          <p:cNvSpPr/>
          <p:nvPr/>
        </p:nvSpPr>
        <p:spPr>
          <a:xfrm>
            <a:off x="5936975" y="5594412"/>
            <a:ext cx="3481964" cy="25179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８</a:t>
            </a:r>
            <a:r>
              <a:rPr lang="ja-JP" altLang="en-US" kern="0" dirty="0" smtClean="0">
                <a:solidFill>
                  <a:srgbClr val="000000"/>
                </a:solidFill>
                <a:latin typeface="Calibri"/>
                <a:ea typeface="ＭＳ Ｐゴシック"/>
              </a:rPr>
              <a:t>．医薬品の適正使用の推進</a:t>
            </a:r>
            <a:endParaRPr lang="ja-JP" altLang="en-US" kern="0" dirty="0">
              <a:solidFill>
                <a:srgbClr val="000000"/>
              </a:solidFill>
              <a:latin typeface="Calibri"/>
              <a:ea typeface="ＭＳ Ｐゴシック"/>
            </a:endParaRPr>
          </a:p>
        </p:txBody>
      </p:sp>
      <p:sp>
        <p:nvSpPr>
          <p:cNvPr id="10" name="正方形/長方形 9"/>
          <p:cNvSpPr/>
          <p:nvPr/>
        </p:nvSpPr>
        <p:spPr>
          <a:xfrm>
            <a:off x="389891" y="3419952"/>
            <a:ext cx="5040857" cy="954107"/>
          </a:xfrm>
          <a:prstGeom prst="rect">
            <a:avLst/>
          </a:prstGeom>
          <a:ln w="15875">
            <a:solidFill>
              <a:srgbClr val="FF0000"/>
            </a:solidFill>
            <a:prstDash val="solid"/>
          </a:ln>
        </p:spPr>
        <p:txBody>
          <a:bodyPr wrap="square">
            <a:spAutoFit/>
          </a:bodyPr>
          <a:lstStyle/>
          <a:p>
            <a:r>
              <a:rPr lang="ja-JP" altLang="en-US" sz="1400" dirty="0">
                <a:solidFill>
                  <a:prstClr val="black"/>
                </a:solidFill>
                <a:latin typeface="HGPｺﾞｼｯｸM" panose="020B0600000000000000" pitchFamily="50" charset="-128"/>
                <a:ea typeface="HGPｺﾞｼｯｸM" panose="020B0600000000000000" pitchFamily="50" charset="-128"/>
              </a:rPr>
              <a:t>保険</a:t>
            </a:r>
            <a:r>
              <a:rPr lang="ja-JP" altLang="en-US" sz="1400" dirty="0" smtClean="0">
                <a:solidFill>
                  <a:prstClr val="black"/>
                </a:solidFill>
                <a:latin typeface="HGPｺﾞｼｯｸM" panose="020B0600000000000000" pitchFamily="50" charset="-128"/>
                <a:ea typeface="HGPｺﾞｼｯｸM" panose="020B0600000000000000" pitchFamily="50" charset="-128"/>
              </a:rPr>
              <a:t>薬局が調剤時に残薬を確認した場合の対応</a:t>
            </a:r>
            <a:endParaRPr lang="en-US" altLang="ja-JP" sz="1400" dirty="0" smtClean="0">
              <a:solidFill>
                <a:prstClr val="black"/>
              </a:solidFill>
              <a:latin typeface="HGPｺﾞｼｯｸM" panose="020B0600000000000000" pitchFamily="50" charset="-128"/>
              <a:ea typeface="HGPｺﾞｼｯｸM" panose="020B0600000000000000" pitchFamily="50" charset="-128"/>
            </a:endParaRPr>
          </a:p>
          <a:p>
            <a:r>
              <a:rPr lang="ja-JP" altLang="en-US" sz="1400" dirty="0" smtClean="0">
                <a:solidFill>
                  <a:prstClr val="black"/>
                </a:solidFill>
                <a:latin typeface="HGPｺﾞｼｯｸM" panose="020B0600000000000000" pitchFamily="50" charset="-128"/>
                <a:ea typeface="HGPｺﾞｼｯｸM" panose="020B0600000000000000" pitchFamily="50" charset="-128"/>
              </a:rPr>
              <a:t>（特に指示がある場合は「レ」又は「</a:t>
            </a:r>
            <a:r>
              <a:rPr lang="en-US" altLang="ja-JP" sz="1400" dirty="0" smtClean="0">
                <a:solidFill>
                  <a:prstClr val="black"/>
                </a:solidFill>
                <a:latin typeface="HGPｺﾞｼｯｸM" panose="020B0600000000000000" pitchFamily="50" charset="-128"/>
                <a:ea typeface="HGPｺﾞｼｯｸM" panose="020B0600000000000000" pitchFamily="50" charset="-128"/>
              </a:rPr>
              <a:t>×</a:t>
            </a:r>
            <a:r>
              <a:rPr lang="ja-JP" altLang="en-US" sz="1400" dirty="0" smtClean="0">
                <a:solidFill>
                  <a:prstClr val="black"/>
                </a:solidFill>
                <a:latin typeface="HGPｺﾞｼｯｸM" panose="020B0600000000000000" pitchFamily="50" charset="-128"/>
                <a:ea typeface="HGPｺﾞｼｯｸM" panose="020B0600000000000000" pitchFamily="50" charset="-128"/>
              </a:rPr>
              <a:t>」を記載すること。）</a:t>
            </a:r>
            <a:endParaRPr lang="en-US" altLang="ja-JP" sz="1400" dirty="0" smtClean="0">
              <a:solidFill>
                <a:prstClr val="black"/>
              </a:solidFill>
              <a:latin typeface="HGPｺﾞｼｯｸM" panose="020B0600000000000000" pitchFamily="50" charset="-128"/>
              <a:ea typeface="HGPｺﾞｼｯｸM" panose="020B0600000000000000" pitchFamily="50" charset="-128"/>
            </a:endParaRPr>
          </a:p>
          <a:p>
            <a:r>
              <a:rPr lang="ja-JP" altLang="en-US" sz="1400" dirty="0" smtClean="0">
                <a:solidFill>
                  <a:prstClr val="black"/>
                </a:solidFill>
                <a:latin typeface="HGPｺﾞｼｯｸM" panose="020B0600000000000000" pitchFamily="50" charset="-128"/>
                <a:ea typeface="HGPｺﾞｼｯｸM" panose="020B0600000000000000" pitchFamily="50" charset="-128"/>
              </a:rPr>
              <a:t>  □保険医療機関へ疑義照会した上で調剤</a:t>
            </a:r>
            <a:endParaRPr lang="en-US" altLang="ja-JP" sz="1400" dirty="0" smtClean="0">
              <a:solidFill>
                <a:prstClr val="black"/>
              </a:solidFill>
              <a:latin typeface="HGPｺﾞｼｯｸM" panose="020B0600000000000000" pitchFamily="50" charset="-128"/>
              <a:ea typeface="HGPｺﾞｼｯｸM" panose="020B0600000000000000" pitchFamily="50" charset="-128"/>
            </a:endParaRPr>
          </a:p>
          <a:p>
            <a:r>
              <a:rPr lang="ja-JP" altLang="en-US" sz="1400" dirty="0" smtClean="0">
                <a:solidFill>
                  <a:prstClr val="black"/>
                </a:solidFill>
                <a:latin typeface="HGPｺﾞｼｯｸM" panose="020B0600000000000000" pitchFamily="50" charset="-128"/>
                <a:ea typeface="HGPｺﾞｼｯｸM" panose="020B0600000000000000" pitchFamily="50" charset="-128"/>
              </a:rPr>
              <a:t>  □保険医療機関へ情報提供</a:t>
            </a:r>
            <a:endParaRPr lang="en-US" altLang="ja-JP" sz="1400" dirty="0" smtClean="0">
              <a:solidFill>
                <a:prstClr val="black"/>
              </a:solidFill>
              <a:latin typeface="HGPｺﾞｼｯｸM" panose="020B0600000000000000" pitchFamily="50" charset="-128"/>
              <a:ea typeface="HGPｺﾞｼｯｸM" panose="020B0600000000000000" pitchFamily="50" charset="-128"/>
            </a:endParaRPr>
          </a:p>
        </p:txBody>
      </p:sp>
      <p:cxnSp>
        <p:nvCxnSpPr>
          <p:cNvPr id="4" name="直線矢印コネクタ 3"/>
          <p:cNvCxnSpPr/>
          <p:nvPr/>
        </p:nvCxnSpPr>
        <p:spPr>
          <a:xfrm>
            <a:off x="5430749" y="4374125"/>
            <a:ext cx="746388" cy="1220287"/>
          </a:xfrm>
          <a:prstGeom prst="straightConnector1">
            <a:avLst/>
          </a:prstGeom>
          <a:ln w="1270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3"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204</a:t>
            </a:fld>
            <a:endParaRPr lang="ja-JP" altLang="en-US" dirty="0">
              <a:solidFill>
                <a:prstClr val="black"/>
              </a:solidFill>
            </a:endParaRPr>
          </a:p>
        </p:txBody>
      </p:sp>
      <p:sp>
        <p:nvSpPr>
          <p:cNvPr id="11" name="テキスト ボックス 10"/>
          <p:cNvSpPr txBox="1"/>
          <p:nvPr/>
        </p:nvSpPr>
        <p:spPr>
          <a:xfrm>
            <a:off x="3872880" y="1583153"/>
            <a:ext cx="7920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様式</a:t>
            </a:r>
            <a:r>
              <a:rPr lang="en-US" altLang="ja-JP" sz="1100" dirty="0" smtClean="0">
                <a:solidFill>
                  <a:srgbClr val="002060"/>
                </a:solidFill>
                <a:latin typeface="ＭＳ Ｐゴシック" panose="020B0600070205080204" pitchFamily="50" charset="-128"/>
              </a:rPr>
              <a:t>p889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532836465"/>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80792" y="14494"/>
            <a:ext cx="6120680" cy="68532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正方形/長方形 1"/>
          <p:cNvSpPr/>
          <p:nvPr/>
        </p:nvSpPr>
        <p:spPr>
          <a:xfrm>
            <a:off x="36" y="76200"/>
            <a:ext cx="3135795" cy="369332"/>
          </a:xfrm>
          <a:prstGeom prst="rect">
            <a:avLst/>
          </a:prstGeom>
        </p:spPr>
        <p:txBody>
          <a:bodyPr wrap="none">
            <a:spAutoFit/>
          </a:bodyPr>
          <a:lstStyle/>
          <a:p>
            <a:pPr fontAlgn="base">
              <a:spcBef>
                <a:spcPct val="0"/>
              </a:spcBef>
              <a:spcAft>
                <a:spcPct val="0"/>
              </a:spcAft>
            </a:pPr>
            <a:r>
              <a:rPr lang="ja-JP" altLang="en-US" dirty="0">
                <a:solidFill>
                  <a:prstClr val="black"/>
                </a:solidFill>
                <a:latin typeface="Arial" pitchFamily="34" charset="0"/>
              </a:rPr>
              <a:t>（別紙）新たな処方せんの</a:t>
            </a:r>
            <a:r>
              <a:rPr lang="ja-JP" altLang="en-US" dirty="0" smtClean="0">
                <a:solidFill>
                  <a:prstClr val="black"/>
                </a:solidFill>
                <a:latin typeface="Arial" pitchFamily="34" charset="0"/>
              </a:rPr>
              <a:t>様式</a:t>
            </a:r>
            <a:endParaRPr lang="ja-JP" altLang="en-US" dirty="0">
              <a:solidFill>
                <a:prstClr val="black"/>
              </a:solidFill>
              <a:latin typeface="Arial" pitchFamily="34" charset="0"/>
            </a:endParaRPr>
          </a:p>
        </p:txBody>
      </p:sp>
      <p:sp>
        <p:nvSpPr>
          <p:cNvPr id="4" name="テキスト ボックス 3"/>
          <p:cNvSpPr txBox="1"/>
          <p:nvPr/>
        </p:nvSpPr>
        <p:spPr>
          <a:xfrm>
            <a:off x="1712640" y="507238"/>
            <a:ext cx="79208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a:solidFill>
                  <a:srgbClr val="002060"/>
                </a:solidFill>
                <a:latin typeface="ＭＳ Ｐゴシック" panose="020B0600070205080204" pitchFamily="50" charset="-128"/>
              </a:rPr>
              <a:t>様式</a:t>
            </a:r>
            <a:r>
              <a:rPr lang="en-US" altLang="ja-JP" sz="1100" dirty="0" smtClean="0">
                <a:solidFill>
                  <a:srgbClr val="002060"/>
                </a:solidFill>
                <a:latin typeface="ＭＳ Ｐゴシック" panose="020B0600070205080204" pitchFamily="50" charset="-128"/>
              </a:rPr>
              <a:t>p889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327619733"/>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7"/>
          <p:cNvSpPr>
            <a:spLocks noChangeArrowheads="1"/>
          </p:cNvSpPr>
          <p:nvPr/>
        </p:nvSpPr>
        <p:spPr bwMode="auto">
          <a:xfrm>
            <a:off x="200538" y="1207913"/>
            <a:ext cx="9511189" cy="5317433"/>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３０日を超える長期の投薬については、予見することができる必要期間に従った投薬量が適切に処方されるよう、取扱いの明確化を図る</a:t>
            </a:r>
            <a:r>
              <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処方料・処方せん料の通知</a:t>
            </a:r>
            <a:r>
              <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endParaRPr lang="en-US" altLang="ja-JP" sz="2000" b="1" u="sng" dirty="0" smtClean="0">
              <a:solidFill>
                <a:srgbClr val="0070C0"/>
              </a:solidFill>
            </a:endParaRPr>
          </a:p>
          <a:p>
            <a:endParaRPr lang="en-US" altLang="ja-JP" kern="100" dirty="0" smtClean="0">
              <a:solidFill>
                <a:srgbClr val="0070C0"/>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b="1" dirty="0" smtClean="0">
              <a:solidFill>
                <a:srgbClr val="0070C0"/>
              </a:solidFill>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11" name="テキスト ボックス 10"/>
          <p:cNvSpPr txBox="1"/>
          <p:nvPr/>
        </p:nvSpPr>
        <p:spPr>
          <a:xfrm>
            <a:off x="221077" y="1844827"/>
            <a:ext cx="9556459" cy="2862322"/>
          </a:xfrm>
          <a:prstGeom prst="rect">
            <a:avLst/>
          </a:prstGeom>
          <a:noFill/>
        </p:spPr>
        <p:txBody>
          <a:bodyPr wrap="square" rtlCol="0">
            <a:spAutoFit/>
          </a:bodyPr>
          <a:lstStyle/>
          <a:p>
            <a:r>
              <a:rPr lang="ja-JP" altLang="en-US" b="1" dirty="0" smtClean="0">
                <a:solidFill>
                  <a:srgbClr val="0070C0"/>
                </a:solidFill>
                <a:latin typeface="ＭＳ Ｐゴシック" panose="020B0600070205080204" pitchFamily="50" charset="-128"/>
              </a:rPr>
              <a:t>◇　 医師が</a:t>
            </a:r>
            <a:r>
              <a:rPr lang="ja-JP" altLang="en-US" b="1" dirty="0">
                <a:solidFill>
                  <a:srgbClr val="0070C0"/>
                </a:solidFill>
                <a:latin typeface="ＭＳ Ｐゴシック" panose="020B0600070205080204" pitchFamily="50" charset="-128"/>
              </a:rPr>
              <a:t>処方</a:t>
            </a:r>
            <a:r>
              <a:rPr lang="ja-JP" altLang="en-US" b="1" dirty="0" smtClean="0">
                <a:solidFill>
                  <a:srgbClr val="0070C0"/>
                </a:solidFill>
                <a:latin typeface="ＭＳ Ｐゴシック" panose="020B0600070205080204" pitchFamily="50" charset="-128"/>
              </a:rPr>
              <a:t>する投薬量については、予見することができる必要期間に従ったものでなけれ</a:t>
            </a:r>
            <a:endParaRPr lang="en-US" altLang="ja-JP" b="1" dirty="0" smtClean="0">
              <a:solidFill>
                <a:srgbClr val="0070C0"/>
              </a:solidFill>
              <a:latin typeface="ＭＳ Ｐゴシック" panose="020B0600070205080204" pitchFamily="50" charset="-128"/>
            </a:endParaRPr>
          </a:p>
          <a:p>
            <a:r>
              <a:rPr lang="ja-JP" altLang="en-US" b="1" dirty="0">
                <a:solidFill>
                  <a:srgbClr val="0070C0"/>
                </a:solidFill>
                <a:latin typeface="ＭＳ Ｐゴシック" panose="020B0600070205080204" pitchFamily="50" charset="-128"/>
              </a:rPr>
              <a:t>　</a:t>
            </a:r>
            <a:r>
              <a:rPr lang="ja-JP" altLang="en-US" b="1" dirty="0" smtClean="0">
                <a:solidFill>
                  <a:srgbClr val="0070C0"/>
                </a:solidFill>
                <a:latin typeface="ＭＳ Ｐゴシック" panose="020B0600070205080204" pitchFamily="50" charset="-128"/>
              </a:rPr>
              <a:t> ばなら</a:t>
            </a:r>
            <a:r>
              <a:rPr lang="ja-JP" altLang="en-US" b="1" dirty="0">
                <a:solidFill>
                  <a:srgbClr val="0070C0"/>
                </a:solidFill>
                <a:latin typeface="ＭＳ Ｐゴシック" panose="020B0600070205080204" pitchFamily="50" charset="-128"/>
              </a:rPr>
              <a:t>ず</a:t>
            </a:r>
            <a:r>
              <a:rPr lang="ja-JP" altLang="en-US" b="1" dirty="0" smtClean="0">
                <a:solidFill>
                  <a:srgbClr val="0070C0"/>
                </a:solidFill>
                <a:latin typeface="ＭＳ Ｐゴシック" panose="020B0600070205080204" pitchFamily="50" charset="-128"/>
              </a:rPr>
              <a:t>、３０日を超える長期の投薬に当たっては、長期の投薬が可能な程度に病状が安定</a:t>
            </a:r>
            <a:endParaRPr lang="en-US" altLang="ja-JP" b="1" dirty="0" smtClean="0">
              <a:solidFill>
                <a:srgbClr val="0070C0"/>
              </a:solidFill>
              <a:latin typeface="ＭＳ Ｐゴシック" panose="020B0600070205080204" pitchFamily="50" charset="-128"/>
            </a:endParaRPr>
          </a:p>
          <a:p>
            <a:r>
              <a:rPr lang="en-US" altLang="ja-JP" b="1" dirty="0">
                <a:solidFill>
                  <a:srgbClr val="0070C0"/>
                </a:solidFill>
                <a:latin typeface="ＭＳ Ｐゴシック" panose="020B0600070205080204" pitchFamily="50" charset="-128"/>
              </a:rPr>
              <a:t> </a:t>
            </a:r>
            <a:r>
              <a:rPr lang="en-US" altLang="ja-JP" b="1" dirty="0" smtClean="0">
                <a:solidFill>
                  <a:srgbClr val="0070C0"/>
                </a:solidFill>
                <a:latin typeface="ＭＳ Ｐゴシック" panose="020B0600070205080204" pitchFamily="50" charset="-128"/>
              </a:rPr>
              <a:t>  </a:t>
            </a:r>
            <a:r>
              <a:rPr lang="ja-JP" altLang="en-US" b="1" dirty="0" smtClean="0">
                <a:solidFill>
                  <a:srgbClr val="0070C0"/>
                </a:solidFill>
                <a:latin typeface="ＭＳ Ｐゴシック" panose="020B0600070205080204" pitchFamily="50" charset="-128"/>
              </a:rPr>
              <a:t>し、服薬管理が可能である旨を</a:t>
            </a:r>
            <a:r>
              <a:rPr lang="ja-JP" altLang="en-US" b="1" u="sng" dirty="0" smtClean="0">
                <a:solidFill>
                  <a:srgbClr val="FF0000"/>
                </a:solidFill>
                <a:latin typeface="ＭＳ Ｐゴシック" panose="020B0600070205080204" pitchFamily="50" charset="-128"/>
              </a:rPr>
              <a:t>医師が確認</a:t>
            </a:r>
            <a:r>
              <a:rPr lang="ja-JP" altLang="en-US" b="1" dirty="0" smtClean="0">
                <a:solidFill>
                  <a:srgbClr val="0070C0"/>
                </a:solidFill>
                <a:latin typeface="ＭＳ Ｐゴシック" panose="020B0600070205080204" pitchFamily="50" charset="-128"/>
              </a:rPr>
              <a:t>するとともに、</a:t>
            </a:r>
            <a:r>
              <a:rPr lang="ja-JP" altLang="en-US" b="1" u="sng" dirty="0" smtClean="0">
                <a:solidFill>
                  <a:srgbClr val="FF0000"/>
                </a:solidFill>
                <a:latin typeface="ＭＳ Ｐゴシック" panose="020B0600070205080204" pitchFamily="50" charset="-128"/>
              </a:rPr>
              <a:t>病状が変化した際の対応方法及び</a:t>
            </a:r>
            <a:endParaRPr lang="en-US" altLang="ja-JP" b="1" u="sng" dirty="0" smtClean="0">
              <a:solidFill>
                <a:srgbClr val="FF0000"/>
              </a:solidFill>
              <a:latin typeface="ＭＳ Ｐゴシック" panose="020B0600070205080204" pitchFamily="50" charset="-128"/>
            </a:endParaRPr>
          </a:p>
          <a:p>
            <a:r>
              <a:rPr lang="en-US" altLang="ja-JP" b="1" dirty="0">
                <a:solidFill>
                  <a:srgbClr val="FF0000"/>
                </a:solidFill>
                <a:latin typeface="ＭＳ Ｐゴシック" panose="020B0600070205080204" pitchFamily="50" charset="-128"/>
              </a:rPr>
              <a:t> </a:t>
            </a:r>
            <a:r>
              <a:rPr lang="en-US" altLang="ja-JP" b="1" dirty="0" smtClean="0">
                <a:solidFill>
                  <a:srgbClr val="FF0000"/>
                </a:solidFill>
                <a:latin typeface="ＭＳ Ｐゴシック" panose="020B0600070205080204" pitchFamily="50" charset="-128"/>
              </a:rPr>
              <a:t>  </a:t>
            </a:r>
            <a:r>
              <a:rPr lang="ja-JP" altLang="en-US" b="1" u="sng" dirty="0" smtClean="0">
                <a:solidFill>
                  <a:srgbClr val="FF0000"/>
                </a:solidFill>
                <a:latin typeface="ＭＳ Ｐゴシック" panose="020B0600070205080204" pitchFamily="50" charset="-128"/>
              </a:rPr>
              <a:t>当該医療機関の連絡先を患者に周知</a:t>
            </a:r>
            <a:r>
              <a:rPr lang="ja-JP" altLang="en-US" b="1" dirty="0" smtClean="0">
                <a:solidFill>
                  <a:srgbClr val="0070C0"/>
                </a:solidFill>
                <a:latin typeface="ＭＳ Ｐゴシック" panose="020B0600070205080204" pitchFamily="50" charset="-128"/>
              </a:rPr>
              <a:t>する。</a:t>
            </a:r>
            <a:endParaRPr lang="en-US" altLang="ja-JP" b="1" dirty="0" smtClean="0">
              <a:solidFill>
                <a:srgbClr val="0070C0"/>
              </a:solidFill>
              <a:latin typeface="ＭＳ Ｐゴシック" panose="020B0600070205080204" pitchFamily="50" charset="-128"/>
            </a:endParaRPr>
          </a:p>
          <a:p>
            <a:r>
              <a:rPr lang="ja-JP" altLang="en-US" b="1" dirty="0" smtClean="0">
                <a:solidFill>
                  <a:srgbClr val="0070C0"/>
                </a:solidFill>
                <a:latin typeface="ＭＳ Ｐゴシック" panose="020B0600070205080204" pitchFamily="50" charset="-128"/>
              </a:rPr>
              <a:t>◇　上記の要件を満たさない場合は、原則として以下のいずれかの対応を行う。</a:t>
            </a:r>
            <a:endParaRPr lang="en-US" altLang="ja-JP" b="1" dirty="0" smtClean="0">
              <a:solidFill>
                <a:srgbClr val="0070C0"/>
              </a:solidFill>
              <a:latin typeface="ＭＳ Ｐゴシック" panose="020B0600070205080204" pitchFamily="50" charset="-128"/>
            </a:endParaRPr>
          </a:p>
          <a:p>
            <a:r>
              <a:rPr lang="ja-JP" altLang="en-US" b="1" dirty="0">
                <a:solidFill>
                  <a:srgbClr val="0070C0"/>
                </a:solidFill>
                <a:latin typeface="ＭＳ Ｐゴシック" panose="020B0600070205080204" pitchFamily="50" charset="-128"/>
              </a:rPr>
              <a:t>　</a:t>
            </a:r>
            <a:r>
              <a:rPr lang="ja-JP" altLang="en-US" b="1" dirty="0" smtClean="0">
                <a:solidFill>
                  <a:srgbClr val="0070C0"/>
                </a:solidFill>
                <a:latin typeface="ＭＳ Ｐゴシック" panose="020B0600070205080204" pitchFamily="50" charset="-128"/>
              </a:rPr>
              <a:t>　１）３０日以内に再診を行う</a:t>
            </a:r>
            <a:endParaRPr lang="en-US" altLang="ja-JP" b="1" dirty="0" smtClean="0">
              <a:solidFill>
                <a:srgbClr val="0070C0"/>
              </a:solidFill>
              <a:latin typeface="ＭＳ Ｐゴシック" panose="020B0600070205080204" pitchFamily="50" charset="-128"/>
            </a:endParaRPr>
          </a:p>
          <a:p>
            <a:r>
              <a:rPr lang="ja-JP" altLang="en-US" b="1" dirty="0">
                <a:solidFill>
                  <a:srgbClr val="0070C0"/>
                </a:solidFill>
                <a:latin typeface="ＭＳ Ｐゴシック" panose="020B0600070205080204" pitchFamily="50" charset="-128"/>
              </a:rPr>
              <a:t>　</a:t>
            </a:r>
            <a:r>
              <a:rPr lang="ja-JP" altLang="en-US" b="1" dirty="0" smtClean="0">
                <a:solidFill>
                  <a:srgbClr val="0070C0"/>
                </a:solidFill>
                <a:latin typeface="ＭＳ Ｐゴシック" panose="020B0600070205080204" pitchFamily="50" charset="-128"/>
              </a:rPr>
              <a:t>　２）２００床以上の医療機関は、患者に対して他の医療機関（２００床未満の医療機関又は</a:t>
            </a:r>
            <a:endParaRPr lang="en-US" altLang="ja-JP" b="1" dirty="0" smtClean="0">
              <a:solidFill>
                <a:srgbClr val="0070C0"/>
              </a:solidFill>
              <a:latin typeface="ＭＳ Ｐゴシック" panose="020B0600070205080204" pitchFamily="50" charset="-128"/>
            </a:endParaRPr>
          </a:p>
          <a:p>
            <a:r>
              <a:rPr lang="en-US" altLang="ja-JP" b="1" dirty="0">
                <a:solidFill>
                  <a:srgbClr val="0070C0"/>
                </a:solidFill>
                <a:latin typeface="ＭＳ Ｐゴシック" panose="020B0600070205080204" pitchFamily="50" charset="-128"/>
              </a:rPr>
              <a:t> </a:t>
            </a:r>
            <a:r>
              <a:rPr lang="en-US" altLang="ja-JP" b="1" dirty="0" smtClean="0">
                <a:solidFill>
                  <a:srgbClr val="0070C0"/>
                </a:solidFill>
                <a:latin typeface="ＭＳ Ｐゴシック" panose="020B0600070205080204" pitchFamily="50" charset="-128"/>
              </a:rPr>
              <a:t>      </a:t>
            </a:r>
            <a:r>
              <a:rPr lang="ja-JP" altLang="en-US" b="1" dirty="0" smtClean="0">
                <a:solidFill>
                  <a:srgbClr val="0070C0"/>
                </a:solidFill>
                <a:latin typeface="ＭＳ Ｐゴシック" panose="020B0600070205080204" pitchFamily="50" charset="-128"/>
              </a:rPr>
              <a:t>診療所）に文書による紹介を行う旨の申出を行う</a:t>
            </a:r>
            <a:endParaRPr lang="en-US" altLang="ja-JP" b="1" dirty="0" smtClean="0">
              <a:solidFill>
                <a:srgbClr val="0070C0"/>
              </a:solidFill>
              <a:latin typeface="ＭＳ Ｐゴシック" panose="020B0600070205080204" pitchFamily="50" charset="-128"/>
            </a:endParaRPr>
          </a:p>
          <a:p>
            <a:r>
              <a:rPr lang="ja-JP" altLang="en-US" b="1" dirty="0">
                <a:solidFill>
                  <a:srgbClr val="0070C0"/>
                </a:solidFill>
                <a:latin typeface="ＭＳ Ｐゴシック" panose="020B0600070205080204" pitchFamily="50" charset="-128"/>
              </a:rPr>
              <a:t>　</a:t>
            </a:r>
            <a:r>
              <a:rPr lang="ja-JP" altLang="en-US" b="1" dirty="0" smtClean="0">
                <a:solidFill>
                  <a:srgbClr val="0070C0"/>
                </a:solidFill>
                <a:latin typeface="ＭＳ Ｐゴシック" panose="020B0600070205080204" pitchFamily="50" charset="-128"/>
              </a:rPr>
              <a:t>　３）患者の病状は安定しているものの服薬管理が難しい場合には分割指示処方せんを交付</a:t>
            </a:r>
            <a:endParaRPr lang="en-US" altLang="ja-JP" b="1" dirty="0" smtClean="0">
              <a:solidFill>
                <a:srgbClr val="0070C0"/>
              </a:solidFill>
              <a:latin typeface="ＭＳ Ｐゴシック" panose="020B0600070205080204" pitchFamily="50" charset="-128"/>
            </a:endParaRPr>
          </a:p>
          <a:p>
            <a:r>
              <a:rPr lang="en-US" altLang="ja-JP" b="1" dirty="0">
                <a:solidFill>
                  <a:srgbClr val="0070C0"/>
                </a:solidFill>
                <a:latin typeface="ＭＳ Ｐゴシック" panose="020B0600070205080204" pitchFamily="50" charset="-128"/>
              </a:rPr>
              <a:t> </a:t>
            </a:r>
            <a:r>
              <a:rPr lang="en-US" altLang="ja-JP" b="1" dirty="0" smtClean="0">
                <a:solidFill>
                  <a:srgbClr val="0070C0"/>
                </a:solidFill>
                <a:latin typeface="ＭＳ Ｐゴシック" panose="020B0600070205080204" pitchFamily="50" charset="-128"/>
              </a:rPr>
              <a:t>      </a:t>
            </a:r>
            <a:r>
              <a:rPr lang="ja-JP" altLang="en-US" b="1" dirty="0" smtClean="0">
                <a:solidFill>
                  <a:srgbClr val="0070C0"/>
                </a:solidFill>
                <a:latin typeface="ＭＳ Ｐゴシック" panose="020B0600070205080204" pitchFamily="50" charset="-128"/>
              </a:rPr>
              <a:t>する</a:t>
            </a:r>
            <a:endParaRPr lang="en-US" altLang="ja-JP" b="1" dirty="0" smtClean="0">
              <a:solidFill>
                <a:srgbClr val="0070C0"/>
              </a:solidFill>
            </a:endParaRPr>
          </a:p>
        </p:txBody>
      </p:sp>
      <p:sp>
        <p:nvSpPr>
          <p:cNvPr id="12" name="テキスト ボックス 11"/>
          <p:cNvSpPr txBox="1"/>
          <p:nvPr/>
        </p:nvSpPr>
        <p:spPr>
          <a:xfrm>
            <a:off x="352707" y="4869228"/>
            <a:ext cx="9241925" cy="1400383"/>
          </a:xfrm>
          <a:prstGeom prst="rect">
            <a:avLst/>
          </a:prstGeom>
          <a:noFill/>
          <a:ln w="19050">
            <a:solidFill>
              <a:schemeClr val="tx1"/>
            </a:solidFill>
            <a:prstDash val="sysDash"/>
          </a:ln>
        </p:spPr>
        <p:txBody>
          <a:bodyPr wrap="square" rtlCol="0">
            <a:spAutoFit/>
          </a:bodyPr>
          <a:lstStyle/>
          <a:p>
            <a:pPr>
              <a:lnSpc>
                <a:spcPts val="1700"/>
              </a:lnSpc>
            </a:pPr>
            <a:r>
              <a:rPr lang="en-US" altLang="ja-JP" sz="1600" dirty="0" smtClean="0">
                <a:solidFill>
                  <a:prstClr val="black"/>
                </a:solidFill>
                <a:latin typeface="ＭＳ Ｐゴシック"/>
              </a:rPr>
              <a:t>[</a:t>
            </a:r>
            <a:r>
              <a:rPr lang="ja-JP" altLang="en-US" sz="1600" dirty="0" smtClean="0">
                <a:solidFill>
                  <a:prstClr val="black"/>
                </a:solidFill>
                <a:latin typeface="ＭＳ Ｐゴシック"/>
              </a:rPr>
              <a:t>療養担当規則</a:t>
            </a:r>
            <a:r>
              <a:rPr lang="en-US" altLang="ja-JP" sz="1600" dirty="0" smtClean="0">
                <a:solidFill>
                  <a:prstClr val="black"/>
                </a:solidFill>
                <a:latin typeface="ＭＳ Ｐゴシック"/>
              </a:rPr>
              <a:t>]</a:t>
            </a:r>
          </a:p>
          <a:p>
            <a:pPr>
              <a:lnSpc>
                <a:spcPts val="1700"/>
              </a:lnSpc>
            </a:pPr>
            <a:r>
              <a:rPr lang="ja-JP" altLang="en-US" sz="1600" dirty="0" smtClean="0">
                <a:solidFill>
                  <a:prstClr val="black"/>
                </a:solidFill>
                <a:latin typeface="ＭＳ Ｐゴシック"/>
              </a:rPr>
              <a:t>第２０条　二</a:t>
            </a:r>
            <a:endParaRPr lang="en-US" altLang="ja-JP" sz="1600" dirty="0" smtClean="0">
              <a:solidFill>
                <a:prstClr val="black"/>
              </a:solidFill>
              <a:latin typeface="ＭＳ Ｐゴシック"/>
            </a:endParaRPr>
          </a:p>
          <a:p>
            <a:pPr>
              <a:lnSpc>
                <a:spcPts val="1700"/>
              </a:lnSpc>
            </a:pPr>
            <a:r>
              <a:rPr lang="ja-JP" altLang="en-US" sz="1600" dirty="0">
                <a:solidFill>
                  <a:prstClr val="black"/>
                </a:solidFill>
                <a:latin typeface="ＭＳ Ｐゴシック"/>
              </a:rPr>
              <a:t>　</a:t>
            </a:r>
            <a:r>
              <a:rPr lang="ja-JP" altLang="en-US" sz="1600" dirty="0" err="1" smtClean="0">
                <a:solidFill>
                  <a:prstClr val="black"/>
                </a:solidFill>
                <a:latin typeface="ＭＳ Ｐゴシック"/>
              </a:rPr>
              <a:t>ヘ</a:t>
            </a:r>
            <a:r>
              <a:rPr lang="ja-JP" altLang="en-US" sz="1600" dirty="0" smtClean="0">
                <a:solidFill>
                  <a:prstClr val="black"/>
                </a:solidFill>
                <a:latin typeface="ＭＳ Ｐゴシック"/>
              </a:rPr>
              <a:t>　投与量は予見することができる必要期間に従ったものでなければならないこととし、</a:t>
            </a:r>
            <a:endParaRPr lang="en-US" altLang="ja-JP" sz="1600" dirty="0" smtClean="0">
              <a:solidFill>
                <a:prstClr val="black"/>
              </a:solidFill>
              <a:latin typeface="ＭＳ Ｐゴシック"/>
            </a:endParaRPr>
          </a:p>
          <a:p>
            <a:pPr>
              <a:lnSpc>
                <a:spcPts val="1700"/>
              </a:lnSpc>
            </a:pPr>
            <a:r>
              <a:rPr lang="ja-JP" altLang="en-US" sz="1600" dirty="0">
                <a:solidFill>
                  <a:prstClr val="black"/>
                </a:solidFill>
                <a:latin typeface="ＭＳ Ｐゴシック"/>
              </a:rPr>
              <a:t>　</a:t>
            </a:r>
            <a:r>
              <a:rPr lang="ja-JP" altLang="en-US" sz="1600" dirty="0" smtClean="0">
                <a:solidFill>
                  <a:prstClr val="black"/>
                </a:solidFill>
                <a:latin typeface="ＭＳ Ｐゴシック"/>
              </a:rPr>
              <a:t>　 厚生労働大臣が定める内服薬及び外用薬については当該厚生労働大臣が定める内服薬及び</a:t>
            </a:r>
            <a:r>
              <a:rPr lang="ja-JP" altLang="en-US" sz="1600" dirty="0">
                <a:solidFill>
                  <a:prstClr val="black"/>
                </a:solidFill>
                <a:latin typeface="ＭＳ Ｐゴシック"/>
              </a:rPr>
              <a:t>外用</a:t>
            </a:r>
            <a:r>
              <a:rPr lang="ja-JP" altLang="en-US" sz="1600" dirty="0" smtClean="0">
                <a:solidFill>
                  <a:prstClr val="black"/>
                </a:solidFill>
                <a:latin typeface="ＭＳ Ｐゴシック"/>
              </a:rPr>
              <a:t>薬</a:t>
            </a:r>
            <a:endParaRPr lang="en-US" altLang="ja-JP" sz="1600" dirty="0" smtClean="0">
              <a:solidFill>
                <a:prstClr val="black"/>
              </a:solidFill>
              <a:latin typeface="ＭＳ Ｐゴシック"/>
            </a:endParaRPr>
          </a:p>
          <a:p>
            <a:pPr>
              <a:lnSpc>
                <a:spcPts val="1700"/>
              </a:lnSpc>
            </a:pPr>
            <a:r>
              <a:rPr lang="en-US" altLang="ja-JP" sz="1600" dirty="0">
                <a:solidFill>
                  <a:prstClr val="black"/>
                </a:solidFill>
                <a:latin typeface="ＭＳ Ｐゴシック"/>
              </a:rPr>
              <a:t> </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ごとに１回１４日分、３０日分又は９０日分を限度とする</a:t>
            </a:r>
            <a:endParaRPr lang="en-US" altLang="ja-JP" sz="1600" dirty="0" smtClean="0">
              <a:solidFill>
                <a:prstClr val="black"/>
              </a:solidFill>
              <a:latin typeface="ＭＳ Ｐゴシック"/>
            </a:endParaRPr>
          </a:p>
          <a:p>
            <a:pPr>
              <a:lnSpc>
                <a:spcPts val="1700"/>
              </a:lnSpc>
            </a:pPr>
            <a:r>
              <a:rPr lang="ja-JP" altLang="en-US" sz="1600" dirty="0">
                <a:solidFill>
                  <a:prstClr val="black"/>
                </a:solidFill>
                <a:latin typeface="ＭＳ Ｐゴシック"/>
              </a:rPr>
              <a:t>　</a:t>
            </a:r>
            <a:r>
              <a:rPr lang="ja-JP" altLang="en-US" sz="1600" dirty="0" smtClean="0">
                <a:solidFill>
                  <a:prstClr val="black"/>
                </a:solidFill>
                <a:latin typeface="ＭＳ Ｐゴシック"/>
              </a:rPr>
              <a:t>　　　</a:t>
            </a:r>
            <a:r>
              <a:rPr lang="en-US" altLang="ja-JP" sz="1200" dirty="0" smtClean="0">
                <a:solidFill>
                  <a:prstClr val="black"/>
                </a:solidFill>
                <a:latin typeface="ＭＳ Ｐゴシック"/>
              </a:rPr>
              <a:t>※</a:t>
            </a:r>
            <a:r>
              <a:rPr lang="ja-JP" altLang="en-US" sz="1200" dirty="0" smtClean="0">
                <a:solidFill>
                  <a:prstClr val="black"/>
                </a:solidFill>
                <a:latin typeface="ＭＳ Ｐゴシック"/>
              </a:rPr>
              <a:t>１：麻薬、向精神薬、新薬、</a:t>
            </a:r>
            <a:r>
              <a:rPr lang="en-US" altLang="ja-JP" sz="1200" dirty="0" smtClean="0">
                <a:solidFill>
                  <a:prstClr val="black"/>
                </a:solidFill>
                <a:latin typeface="ＭＳ Ｐゴシック"/>
              </a:rPr>
              <a:t>※</a:t>
            </a:r>
            <a:r>
              <a:rPr lang="ja-JP" altLang="en-US" sz="1200" dirty="0" smtClean="0">
                <a:solidFill>
                  <a:prstClr val="black"/>
                </a:solidFill>
                <a:latin typeface="ＭＳ Ｐゴシック"/>
              </a:rPr>
              <a:t>２：アルプラゾラム、エスタゾラム、フェンタニル、モルヒネ塩酸塩等、</a:t>
            </a:r>
            <a:r>
              <a:rPr lang="en-US" altLang="ja-JP" sz="1200" dirty="0" smtClean="0">
                <a:solidFill>
                  <a:prstClr val="black"/>
                </a:solidFill>
                <a:latin typeface="ＭＳ Ｐゴシック"/>
              </a:rPr>
              <a:t>※</a:t>
            </a:r>
            <a:r>
              <a:rPr lang="ja-JP" altLang="en-US" sz="1200" dirty="0" smtClean="0">
                <a:solidFill>
                  <a:prstClr val="black"/>
                </a:solidFill>
                <a:latin typeface="ＭＳ Ｐゴシック"/>
              </a:rPr>
              <a:t>３：ジアゼパム、ニトラエパム等</a:t>
            </a:r>
            <a:endParaRPr lang="ja-JP" altLang="en-US" sz="1200" dirty="0">
              <a:solidFill>
                <a:prstClr val="black"/>
              </a:solidFill>
              <a:latin typeface="ＭＳ Ｐゴシック"/>
            </a:endParaRPr>
          </a:p>
        </p:txBody>
      </p:sp>
      <p:sp>
        <p:nvSpPr>
          <p:cNvPr id="2052" name="Rectangle 36"/>
          <p:cNvSpPr>
            <a:spLocks noChangeArrowheads="1"/>
          </p:cNvSpPr>
          <p:nvPr/>
        </p:nvSpPr>
        <p:spPr bwMode="auto">
          <a:xfrm>
            <a:off x="221077" y="761940"/>
            <a:ext cx="3867839" cy="50682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400" dirty="0" smtClean="0">
                <a:solidFill>
                  <a:prstClr val="black"/>
                </a:solidFill>
                <a:latin typeface="ＭＳ Ｐゴシック"/>
              </a:rPr>
              <a:t>（３）</a:t>
            </a:r>
            <a:r>
              <a:rPr lang="ja-JP" altLang="en-US" sz="2400" dirty="0">
                <a:solidFill>
                  <a:prstClr val="black"/>
                </a:solidFill>
                <a:latin typeface="ＭＳ Ｐゴシック"/>
              </a:rPr>
              <a:t>長期</a:t>
            </a:r>
            <a:r>
              <a:rPr lang="ja-JP" altLang="en-US" sz="2400" dirty="0" smtClean="0">
                <a:solidFill>
                  <a:prstClr val="black"/>
                </a:solidFill>
                <a:latin typeface="ＭＳ Ｐゴシック"/>
              </a:rPr>
              <a:t>投薬を減らす</a:t>
            </a:r>
            <a:r>
              <a:rPr lang="ja-JP" altLang="en-US" sz="2400" dirty="0">
                <a:solidFill>
                  <a:prstClr val="black"/>
                </a:solidFill>
                <a:latin typeface="ＭＳ Ｐゴシック"/>
              </a:rPr>
              <a:t>取組</a:t>
            </a:r>
            <a:endParaRPr lang="en-US" altLang="ja-JP" sz="2400" dirty="0">
              <a:solidFill>
                <a:prstClr val="black"/>
              </a:solidFill>
              <a:latin typeface="ＭＳ Ｐゴシック"/>
            </a:endParaRPr>
          </a:p>
        </p:txBody>
      </p:sp>
      <p:sp>
        <p:nvSpPr>
          <p:cNvPr id="13" name="Rectangle 2"/>
          <p:cNvSpPr>
            <a:spLocks noChangeArrowheads="1"/>
          </p:cNvSpPr>
          <p:nvPr/>
        </p:nvSpPr>
        <p:spPr bwMode="auto">
          <a:xfrm>
            <a:off x="194408" y="446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８</a:t>
            </a:r>
            <a:r>
              <a:rPr lang="ja-JP" altLang="en-US" kern="0" dirty="0" smtClean="0">
                <a:solidFill>
                  <a:srgbClr val="000000"/>
                </a:solidFill>
                <a:latin typeface="Calibri"/>
                <a:ea typeface="ＭＳ Ｐゴシック"/>
              </a:rPr>
              <a:t>．医薬品の適正使用の推進</a:t>
            </a:r>
            <a:endParaRPr lang="ja-JP" altLang="en-US" kern="0" dirty="0">
              <a:solidFill>
                <a:srgbClr val="000000"/>
              </a:solidFill>
              <a:latin typeface="Calibri"/>
              <a:ea typeface="ＭＳ Ｐゴシック"/>
            </a:endParaRPr>
          </a:p>
        </p:txBody>
      </p:sp>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206</a:t>
            </a:fld>
            <a:endParaRPr lang="ja-JP" altLang="en-US" dirty="0">
              <a:solidFill>
                <a:prstClr val="black"/>
              </a:solidFill>
            </a:endParaRPr>
          </a:p>
        </p:txBody>
      </p:sp>
      <p:sp>
        <p:nvSpPr>
          <p:cNvPr id="9" name="テキスト ボックス 8"/>
          <p:cNvSpPr txBox="1"/>
          <p:nvPr/>
        </p:nvSpPr>
        <p:spPr>
          <a:xfrm>
            <a:off x="3872880" y="874973"/>
            <a:ext cx="936104" cy="26293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留</a:t>
            </a:r>
            <a:r>
              <a:rPr lang="en-US" altLang="ja-JP" sz="1100" dirty="0" smtClean="0">
                <a:solidFill>
                  <a:srgbClr val="002060"/>
                </a:solidFill>
                <a:latin typeface="ＭＳ Ｐゴシック" panose="020B0600070205080204" pitchFamily="50" charset="-128"/>
              </a:rPr>
              <a:t>p391,396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25613956"/>
      </p:ext>
    </p:extLst>
  </p:cSld>
  <p:clrMapOvr>
    <a:masterClrMapping/>
  </p:clrMapOvr>
  <p:timing>
    <p:tnLst>
      <p:par>
        <p:cT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7311" cy="3044782"/>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b="1" dirty="0" smtClean="0">
                <a:solidFill>
                  <a:prstClr val="black"/>
                </a:solidFill>
                <a:latin typeface="ＭＳ Ｐゴシック"/>
              </a:rPr>
              <a:t>後発医薬品の更なる使用促進を図る観点から、院内処方を行う診療所について、後発医薬品の使用を推進している場合の評価を新設する</a:t>
            </a:r>
            <a:endParaRPr lang="en-US" altLang="ja-JP" sz="1600" b="1" dirty="0" smtClean="0">
              <a:solidFill>
                <a:prstClr val="black"/>
              </a:solidFill>
              <a:latin typeface="ＭＳ Ｐゴシック"/>
            </a:endParaRPr>
          </a:p>
          <a:p>
            <a:r>
              <a:rPr lang="ja-JP" altLang="en-US" sz="1600" dirty="0" smtClean="0">
                <a:solidFill>
                  <a:srgbClr val="0070C0"/>
                </a:solidFill>
                <a:latin typeface="ＭＳ Ｐゴシック"/>
              </a:rPr>
              <a:t>　</a:t>
            </a:r>
            <a:r>
              <a:rPr lang="ja-JP" altLang="en-US" sz="2000" b="1" dirty="0" smtClean="0">
                <a:solidFill>
                  <a:srgbClr val="0070C0"/>
                </a:solidFill>
              </a:rPr>
              <a:t>　　　　　 処方料</a:t>
            </a:r>
            <a:endParaRPr lang="en-US" altLang="ja-JP" sz="2000" b="1" dirty="0" smtClean="0">
              <a:solidFill>
                <a:srgbClr val="0070C0"/>
              </a:solidFill>
            </a:endParaRPr>
          </a:p>
          <a:p>
            <a:pPr>
              <a:lnSpc>
                <a:spcPts val="2100"/>
              </a:lnSpc>
            </a:pPr>
            <a:r>
              <a:rPr lang="ja-JP" altLang="en-US" sz="2000" b="1" dirty="0" smtClean="0">
                <a:solidFill>
                  <a:srgbClr val="0070C0"/>
                </a:solidFill>
              </a:rPr>
              <a:t>　　（新）　</a:t>
            </a:r>
            <a:r>
              <a:rPr lang="ja-JP" altLang="en-US" sz="2000" b="1" u="sng" dirty="0" smtClean="0">
                <a:solidFill>
                  <a:srgbClr val="0070C0"/>
                </a:solidFill>
              </a:rPr>
              <a:t>外来後発医薬品使用体制加算１（７０％以上）：４点</a:t>
            </a:r>
            <a:endParaRPr lang="en-US" altLang="ja-JP" sz="2000" b="1" u="sng" dirty="0" smtClean="0">
              <a:solidFill>
                <a:srgbClr val="0070C0"/>
              </a:solidFill>
            </a:endParaRPr>
          </a:p>
          <a:p>
            <a:pPr>
              <a:lnSpc>
                <a:spcPts val="2100"/>
              </a:lnSpc>
            </a:pPr>
            <a:r>
              <a:rPr lang="ja-JP" altLang="en-US" sz="2000" b="1" dirty="0" smtClean="0">
                <a:solidFill>
                  <a:srgbClr val="0070C0"/>
                </a:solidFill>
              </a:rPr>
              <a:t>　　　　　　　　　　　　　　　　　　　　　　  </a:t>
            </a:r>
            <a:r>
              <a:rPr lang="ja-JP" altLang="en-US" sz="2000" b="1" u="sng" dirty="0" smtClean="0">
                <a:solidFill>
                  <a:srgbClr val="0070C0"/>
                </a:solidFill>
              </a:rPr>
              <a:t>加算２（６０％以上）：３点</a:t>
            </a:r>
            <a:endParaRPr lang="en-US" altLang="ja-JP" sz="2000" b="1" u="sng" dirty="0" smtClean="0">
              <a:solidFill>
                <a:srgbClr val="0070C0"/>
              </a:solidFill>
            </a:endParaRPr>
          </a:p>
          <a:p>
            <a:pPr marL="85725" indent="-85725">
              <a:lnSpc>
                <a:spcPts val="1600"/>
              </a:lnSpc>
            </a:pPr>
            <a:r>
              <a:rPr lang="en-US" altLang="ja-JP" sz="1400" dirty="0" smtClean="0">
                <a:solidFill>
                  <a:prstClr val="black"/>
                </a:solidFill>
              </a:rPr>
              <a:t>[</a:t>
            </a:r>
            <a:r>
              <a:rPr lang="ja-JP" altLang="en-US" sz="1400" dirty="0">
                <a:solidFill>
                  <a:prstClr val="black"/>
                </a:solidFill>
              </a:rPr>
              <a:t>施設基準</a:t>
            </a:r>
            <a:r>
              <a:rPr lang="en-US" altLang="ja-JP" sz="1400" dirty="0" smtClean="0">
                <a:solidFill>
                  <a:prstClr val="black"/>
                </a:solidFill>
              </a:rPr>
              <a:t>]</a:t>
            </a:r>
          </a:p>
          <a:p>
            <a:pPr marL="85725" indent="-85725">
              <a:lnSpc>
                <a:spcPts val="1600"/>
              </a:lnSpc>
            </a:pPr>
            <a:r>
              <a:rPr lang="ja-JP" altLang="en-US" sz="1400" dirty="0" smtClean="0">
                <a:solidFill>
                  <a:prstClr val="black"/>
                </a:solidFill>
              </a:rPr>
              <a:t>①　</a:t>
            </a:r>
            <a:r>
              <a:rPr lang="ja-JP" altLang="en-US" sz="1400" b="1" u="sng" dirty="0" smtClean="0">
                <a:solidFill>
                  <a:srgbClr val="00B0F0"/>
                </a:solidFill>
              </a:rPr>
              <a:t>診療所</a:t>
            </a:r>
            <a:r>
              <a:rPr lang="ja-JP" altLang="en-US" sz="1400" dirty="0" smtClean="0">
                <a:solidFill>
                  <a:prstClr val="black"/>
                </a:solidFill>
              </a:rPr>
              <a:t>であって、薬剤部門又は薬剤師が後発医薬品の品質、安全性、安定供給体制等の情報を収集・評価し、その結果を踏まえ、後発医薬品の採用を決定する体制が整備され</a:t>
            </a:r>
            <a:r>
              <a:rPr lang="ja-JP" altLang="en-US" sz="1400" dirty="0">
                <a:solidFill>
                  <a:prstClr val="black"/>
                </a:solidFill>
              </a:rPr>
              <a:t>て</a:t>
            </a:r>
            <a:r>
              <a:rPr lang="ja-JP" altLang="en-US" sz="1400" dirty="0" smtClean="0">
                <a:solidFill>
                  <a:prstClr val="black"/>
                </a:solidFill>
              </a:rPr>
              <a:t>いる</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②　当該診療所において調剤した後発医薬品のある先発医薬品及び後発医薬品について、規格単位数量に占める後発医薬品の規格単位数量の割合が、</a:t>
            </a:r>
            <a:r>
              <a:rPr lang="ja-JP" altLang="en-US" sz="1400" u="sng" dirty="0" smtClean="0">
                <a:solidFill>
                  <a:srgbClr val="00B0F0"/>
                </a:solidFill>
              </a:rPr>
              <a:t>加算１は７０％以上、加算２は６０％以上７０％未満</a:t>
            </a:r>
            <a:r>
              <a:rPr lang="ja-JP" altLang="en-US" sz="1400" dirty="0" smtClean="0">
                <a:solidFill>
                  <a:prstClr val="black"/>
                </a:solidFill>
              </a:rPr>
              <a:t>であること</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③　当該診療所において調剤した薬剤の規格単位数量に占める後発医薬品のある先発医薬品及び後発医薬品を合算した規格単位数量の割合が</a:t>
            </a:r>
            <a:r>
              <a:rPr lang="ja-JP" altLang="en-US" sz="1400" u="sng" dirty="0" smtClean="0">
                <a:solidFill>
                  <a:srgbClr val="00B0F0"/>
                </a:solidFill>
              </a:rPr>
              <a:t>５０％以上</a:t>
            </a:r>
            <a:r>
              <a:rPr lang="ja-JP" altLang="en-US" sz="1400" dirty="0" smtClean="0">
                <a:solidFill>
                  <a:prstClr val="black"/>
                </a:solidFill>
              </a:rPr>
              <a:t>であること</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④　後発医薬品（ジェネリック</a:t>
            </a:r>
            <a:r>
              <a:rPr lang="ja-JP" altLang="en-US" sz="1400" dirty="0">
                <a:solidFill>
                  <a:prstClr val="black"/>
                </a:solidFill>
              </a:rPr>
              <a:t>医</a:t>
            </a:r>
            <a:r>
              <a:rPr lang="ja-JP" altLang="en-US" sz="1400" dirty="0" smtClean="0">
                <a:solidFill>
                  <a:prstClr val="black"/>
                </a:solidFill>
              </a:rPr>
              <a:t>薬品</a:t>
            </a:r>
            <a:r>
              <a:rPr lang="ja-JP" altLang="en-US" sz="1400" dirty="0">
                <a:solidFill>
                  <a:prstClr val="black"/>
                </a:solidFill>
              </a:rPr>
              <a:t>）</a:t>
            </a:r>
            <a:r>
              <a:rPr lang="ja-JP" altLang="en-US" sz="1400" dirty="0" smtClean="0">
                <a:solidFill>
                  <a:prstClr val="black"/>
                </a:solidFill>
              </a:rPr>
              <a:t>の使用に積極的に取り組んでいる旨を受付・支払窓口の見やすい場所に掲示</a:t>
            </a:r>
            <a:endParaRPr lang="en-US" altLang="ja-JP" sz="1400" dirty="0" smtClean="0">
              <a:solidFill>
                <a:prstClr val="black"/>
              </a:solidFill>
            </a:endParaRPr>
          </a:p>
          <a:p>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9" name="Rectangle 37"/>
          <p:cNvSpPr>
            <a:spLocks noChangeArrowheads="1"/>
          </p:cNvSpPr>
          <p:nvPr/>
        </p:nvSpPr>
        <p:spPr bwMode="auto">
          <a:xfrm>
            <a:off x="87382" y="4610139"/>
            <a:ext cx="9647229" cy="2164913"/>
          </a:xfrm>
          <a:prstGeom prst="rect">
            <a:avLst/>
          </a:prstGeom>
          <a:solidFill>
            <a:srgbClr val="FFFFAF">
              <a:alpha val="49804"/>
            </a:srgb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900"/>
              </a:lnSpc>
              <a:buFont typeface="Wingdings" panose="05000000000000000000" pitchFamily="2" charset="2"/>
              <a:buChar char="Ø"/>
            </a:pPr>
            <a:r>
              <a:rPr lang="ja-JP" altLang="en-US" sz="1600" dirty="0" smtClean="0">
                <a:solidFill>
                  <a:prstClr val="black"/>
                </a:solidFill>
                <a:latin typeface="Calibri"/>
                <a:ea typeface="ＭＳ Ｐゴシック"/>
              </a:rPr>
              <a:t>    </a:t>
            </a:r>
            <a:r>
              <a:rPr lang="ja-JP" altLang="en-US" sz="1600" b="1" dirty="0" smtClean="0">
                <a:solidFill>
                  <a:prstClr val="black"/>
                </a:solidFill>
                <a:latin typeface="ＭＳ Ｐゴシック"/>
                <a:ea typeface="ＭＳ Ｐゴシック"/>
              </a:rPr>
              <a:t>後発医薬品の更なる使用促進を図る観点から、後発医薬品が存在する全ての医薬品を一般名で処方している場合の評価を新設する</a:t>
            </a:r>
            <a:endParaRPr lang="en-US" altLang="ja-JP" sz="1600" b="1" dirty="0" smtClean="0">
              <a:solidFill>
                <a:prstClr val="black"/>
              </a:solidFill>
              <a:latin typeface="ＭＳ Ｐゴシック"/>
              <a:ea typeface="ＭＳ Ｐゴシック"/>
            </a:endParaRPr>
          </a:p>
          <a:p>
            <a:pPr fontAlgn="auto">
              <a:lnSpc>
                <a:spcPts val="2300"/>
              </a:lnSpc>
              <a:spcBef>
                <a:spcPts val="0"/>
              </a:spcBef>
              <a:spcAft>
                <a:spcPts val="0"/>
              </a:spcAft>
            </a:pPr>
            <a:r>
              <a:rPr lang="ja-JP" altLang="en-US" sz="1600" dirty="0" smtClean="0">
                <a:solidFill>
                  <a:prstClr val="black"/>
                </a:solidFill>
                <a:latin typeface="Calibri"/>
                <a:ea typeface="ＭＳ Ｐゴシック"/>
              </a:rPr>
              <a:t>　　　　</a:t>
            </a:r>
            <a:r>
              <a:rPr lang="ja-JP" altLang="en-US" sz="2000" b="1" dirty="0" smtClean="0">
                <a:solidFill>
                  <a:srgbClr val="0070C0"/>
                </a:solidFill>
                <a:latin typeface="Calibri"/>
                <a:ea typeface="ＭＳ Ｐゴシック"/>
              </a:rPr>
              <a:t>処方せん料</a:t>
            </a:r>
            <a:r>
              <a:rPr lang="ja-JP" altLang="en-US" sz="2000" b="1" dirty="0">
                <a:solidFill>
                  <a:srgbClr val="0070C0"/>
                </a:solidFill>
                <a:latin typeface="Calibri"/>
                <a:ea typeface="ＭＳ Ｐゴシック"/>
              </a:rPr>
              <a:t>　</a:t>
            </a:r>
            <a:r>
              <a:rPr lang="ja-JP" altLang="en-US" sz="2000" b="1" u="sng" dirty="0" smtClean="0">
                <a:solidFill>
                  <a:srgbClr val="0070C0"/>
                </a:solidFill>
                <a:latin typeface="Calibri"/>
                <a:ea typeface="ＭＳ Ｐゴシック"/>
              </a:rPr>
              <a:t>一般名処方加算１：３点　（新）</a:t>
            </a:r>
            <a:endParaRPr lang="en-US" altLang="ja-JP" sz="2000" b="1" u="sng" dirty="0" smtClean="0">
              <a:solidFill>
                <a:srgbClr val="0070C0"/>
              </a:solidFill>
              <a:latin typeface="Calibri"/>
              <a:ea typeface="ＭＳ Ｐゴシック"/>
            </a:endParaRPr>
          </a:p>
          <a:p>
            <a:pPr fontAlgn="auto">
              <a:lnSpc>
                <a:spcPts val="2300"/>
              </a:lnSpc>
              <a:spcBef>
                <a:spcPts val="0"/>
              </a:spcBef>
              <a:spcAft>
                <a:spcPts val="0"/>
              </a:spcAft>
            </a:pPr>
            <a:r>
              <a:rPr lang="ja-JP" altLang="en-US" sz="2000" b="1" dirty="0">
                <a:solidFill>
                  <a:srgbClr val="0070C0"/>
                </a:solidFill>
                <a:latin typeface="Calibri"/>
                <a:ea typeface="ＭＳ Ｐゴシック"/>
              </a:rPr>
              <a:t>　</a:t>
            </a:r>
            <a:r>
              <a:rPr lang="ja-JP" altLang="en-US" sz="2000" b="1" dirty="0" smtClean="0">
                <a:solidFill>
                  <a:srgbClr val="0070C0"/>
                </a:solidFill>
                <a:latin typeface="Calibri"/>
                <a:ea typeface="ＭＳ Ｐゴシック"/>
              </a:rPr>
              <a:t>　　　　　　　　　　  一般名処方加算２：２点（従来のもの）</a:t>
            </a:r>
            <a:endParaRPr lang="en-US" altLang="ja-JP" sz="2000" b="1" dirty="0" smtClean="0">
              <a:solidFill>
                <a:srgbClr val="0070C0"/>
              </a:solidFill>
              <a:latin typeface="Calibri"/>
              <a:ea typeface="ＭＳ Ｐゴシック"/>
            </a:endParaRPr>
          </a:p>
          <a:p>
            <a:pPr marL="85725" indent="-85725" fontAlgn="auto">
              <a:lnSpc>
                <a:spcPts val="1600"/>
              </a:lnSpc>
              <a:spcBef>
                <a:spcPts val="0"/>
              </a:spcBef>
              <a:spcAft>
                <a:spcPts val="0"/>
              </a:spcAft>
            </a:pPr>
            <a:r>
              <a:rPr lang="en-US" altLang="ja-JP" sz="1400" dirty="0" smtClean="0">
                <a:solidFill>
                  <a:prstClr val="black"/>
                </a:solidFill>
                <a:latin typeface="Calibri"/>
                <a:ea typeface="ＭＳ Ｐゴシック"/>
              </a:rPr>
              <a:t>[</a:t>
            </a:r>
            <a:r>
              <a:rPr lang="ja-JP" altLang="en-US" sz="1400" dirty="0">
                <a:solidFill>
                  <a:prstClr val="black"/>
                </a:solidFill>
                <a:latin typeface="Calibri"/>
                <a:ea typeface="ＭＳ Ｐゴシック"/>
              </a:rPr>
              <a:t>算定要件</a:t>
            </a:r>
            <a:r>
              <a:rPr lang="en-US" altLang="ja-JP" sz="1400" dirty="0">
                <a:solidFill>
                  <a:prstClr val="black"/>
                </a:solidFill>
                <a:latin typeface="Calibri"/>
                <a:ea typeface="ＭＳ Ｐゴシック"/>
              </a:rPr>
              <a:t>]</a:t>
            </a: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加算１：交付した処方せんに含まれる医薬品のうち、</a:t>
            </a:r>
            <a:r>
              <a:rPr lang="ja-JP" altLang="en-US" sz="1400" b="1" u="sng" dirty="0" smtClean="0">
                <a:solidFill>
                  <a:srgbClr val="00B0F0"/>
                </a:solidFill>
                <a:latin typeface="Calibri"/>
                <a:ea typeface="ＭＳ Ｐゴシック"/>
              </a:rPr>
              <a:t>後発医薬品が</a:t>
            </a:r>
            <a:r>
              <a:rPr lang="ja-JP" altLang="en-US" sz="1400" b="1" u="sng" dirty="0">
                <a:solidFill>
                  <a:srgbClr val="00B0F0"/>
                </a:solidFill>
                <a:latin typeface="Calibri"/>
                <a:ea typeface="ＭＳ Ｐゴシック"/>
              </a:rPr>
              <a:t>あ</a:t>
            </a:r>
            <a:r>
              <a:rPr lang="ja-JP" altLang="en-US" sz="1400" b="1" u="sng" dirty="0" smtClean="0">
                <a:solidFill>
                  <a:srgbClr val="00B0F0"/>
                </a:solidFill>
                <a:latin typeface="Calibri"/>
                <a:ea typeface="ＭＳ Ｐゴシック"/>
              </a:rPr>
              <a:t>る全ての医薬品（２品目以上）が一般名処方されている場合</a:t>
            </a:r>
            <a:r>
              <a:rPr lang="ja-JP" altLang="en-US" sz="1400" dirty="0" smtClean="0">
                <a:solidFill>
                  <a:prstClr val="black"/>
                </a:solidFill>
                <a:latin typeface="Calibri"/>
                <a:ea typeface="ＭＳ Ｐゴシック"/>
              </a:rPr>
              <a:t>に算定</a:t>
            </a:r>
            <a:endParaRPr lang="en-US" altLang="ja-JP" sz="1400" dirty="0" smtClean="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加算２：交付した処方せんに１品目でも一般名処方された医薬品が含まれている場合に算定</a:t>
            </a:r>
            <a:endParaRPr lang="en-US" altLang="ja-JP" sz="1600" dirty="0">
              <a:solidFill>
                <a:prstClr val="black"/>
              </a:solidFill>
              <a:latin typeface="Calibri"/>
              <a:ea typeface="ＭＳ Ｐゴシック"/>
            </a:endParaRPr>
          </a:p>
          <a:p>
            <a:pPr marL="266700" indent="-266700" fontAlgn="auto">
              <a:lnSpc>
                <a:spcPts val="1900"/>
              </a:lnSpc>
              <a:spcBef>
                <a:spcPts val="0"/>
              </a:spcBef>
              <a:spcAft>
                <a:spcPts val="0"/>
              </a:spcAft>
              <a:buFont typeface="Wingdings" panose="05000000000000000000" pitchFamily="2" charset="2"/>
              <a:buChar char="Ø"/>
            </a:pPr>
            <a:r>
              <a:rPr lang="ja-JP" altLang="en-US" sz="1600" dirty="0" smtClean="0">
                <a:solidFill>
                  <a:prstClr val="black"/>
                </a:solidFill>
                <a:latin typeface="Calibri"/>
                <a:ea typeface="ＭＳ Ｐゴシック"/>
              </a:rPr>
              <a:t>　</a:t>
            </a:r>
            <a:r>
              <a:rPr lang="ja-JP" altLang="en-US" sz="1600" b="1" dirty="0" smtClean="0">
                <a:solidFill>
                  <a:prstClr val="black"/>
                </a:solidFill>
                <a:latin typeface="Calibri"/>
                <a:ea typeface="ＭＳ Ｐゴシック"/>
              </a:rPr>
              <a:t>処方</a:t>
            </a:r>
            <a:r>
              <a:rPr lang="ja-JP" altLang="en-US" sz="1600" b="1" dirty="0">
                <a:solidFill>
                  <a:prstClr val="black"/>
                </a:solidFill>
                <a:latin typeface="Calibri"/>
                <a:ea typeface="ＭＳ Ｐゴシック"/>
              </a:rPr>
              <a:t>時に後発医薬品の銘柄を記載した上で変更不可とする場合には、処方せんにその理由を記載</a:t>
            </a:r>
            <a:r>
              <a:rPr lang="ja-JP" altLang="en-US" sz="1600" b="1" dirty="0" smtClean="0">
                <a:solidFill>
                  <a:prstClr val="black"/>
                </a:solidFill>
                <a:latin typeface="Calibri"/>
                <a:ea typeface="ＭＳ Ｐゴシック"/>
              </a:rPr>
              <a:t>する</a:t>
            </a:r>
            <a:endParaRPr lang="en-US" altLang="ja-JP" sz="1600" b="1" dirty="0">
              <a:solidFill>
                <a:prstClr val="black"/>
              </a:solidFill>
              <a:latin typeface="Calibri"/>
              <a:ea typeface="ＭＳ Ｐゴシック"/>
            </a:endParaRPr>
          </a:p>
        </p:txBody>
      </p:sp>
      <p:sp>
        <p:nvSpPr>
          <p:cNvPr id="10" name="Rectangle 36"/>
          <p:cNvSpPr>
            <a:spLocks noChangeArrowheads="1"/>
          </p:cNvSpPr>
          <p:nvPr/>
        </p:nvSpPr>
        <p:spPr bwMode="auto">
          <a:xfrm>
            <a:off x="87295" y="678804"/>
            <a:ext cx="8901315"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（１）</a:t>
            </a:r>
            <a:r>
              <a:rPr lang="ja-JP" altLang="en-US" sz="2400" dirty="0">
                <a:solidFill>
                  <a:prstClr val="black"/>
                </a:solidFill>
              </a:rPr>
              <a:t>院内処方の外来における後発医薬品使用体制の</a:t>
            </a:r>
            <a:r>
              <a:rPr lang="ja-JP" altLang="en-US" sz="2400" dirty="0" smtClean="0">
                <a:solidFill>
                  <a:prstClr val="black"/>
                </a:solidFill>
              </a:rPr>
              <a:t>評価</a:t>
            </a:r>
            <a:r>
              <a:rPr lang="en-US" altLang="ja-JP" sz="2400" dirty="0" smtClean="0">
                <a:solidFill>
                  <a:prstClr val="black"/>
                </a:solidFill>
              </a:rPr>
              <a:t>【</a:t>
            </a:r>
            <a:r>
              <a:rPr lang="ja-JP" altLang="en-US" sz="2400" dirty="0" smtClean="0">
                <a:solidFill>
                  <a:prstClr val="black"/>
                </a:solidFill>
              </a:rPr>
              <a:t>再掲</a:t>
            </a:r>
            <a:r>
              <a:rPr lang="en-US" altLang="ja-JP" sz="2400" dirty="0" smtClean="0">
                <a:solidFill>
                  <a:prstClr val="black"/>
                </a:solidFill>
              </a:rPr>
              <a:t>】</a:t>
            </a:r>
            <a:endParaRPr lang="ja-JP" altLang="en-US" sz="2400" dirty="0">
              <a:solidFill>
                <a:prstClr val="black"/>
              </a:solidFill>
            </a:endParaRPr>
          </a:p>
        </p:txBody>
      </p:sp>
      <p:sp>
        <p:nvSpPr>
          <p:cNvPr id="11" name="Rectangle 36"/>
          <p:cNvSpPr>
            <a:spLocks noChangeArrowheads="1"/>
          </p:cNvSpPr>
          <p:nvPr/>
        </p:nvSpPr>
        <p:spPr bwMode="auto">
          <a:xfrm>
            <a:off x="91550" y="4160796"/>
            <a:ext cx="4933457" cy="44934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（２）</a:t>
            </a:r>
            <a:r>
              <a:rPr lang="ja-JP" altLang="en-US" sz="2400" dirty="0">
                <a:solidFill>
                  <a:prstClr val="black"/>
                </a:solidFill>
              </a:rPr>
              <a:t>一般名処方加算の</a:t>
            </a:r>
            <a:r>
              <a:rPr lang="ja-JP" altLang="en-US" sz="2400" dirty="0" smtClean="0">
                <a:solidFill>
                  <a:prstClr val="black"/>
                </a:solidFill>
              </a:rPr>
              <a:t>見直し</a:t>
            </a:r>
            <a:r>
              <a:rPr lang="en-US" altLang="ja-JP" sz="2400" dirty="0" smtClean="0">
                <a:solidFill>
                  <a:prstClr val="black"/>
                </a:solidFill>
              </a:rPr>
              <a:t>【</a:t>
            </a:r>
            <a:r>
              <a:rPr lang="ja-JP" altLang="en-US" sz="2400" dirty="0" smtClean="0">
                <a:solidFill>
                  <a:prstClr val="black"/>
                </a:solidFill>
              </a:rPr>
              <a:t>再掲</a:t>
            </a:r>
            <a:r>
              <a:rPr lang="en-US" altLang="ja-JP" sz="2400" dirty="0" smtClean="0">
                <a:solidFill>
                  <a:prstClr val="black"/>
                </a:solidFill>
              </a:rPr>
              <a:t>】</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800" kern="0" dirty="0">
                <a:solidFill>
                  <a:srgbClr val="000000"/>
                </a:solidFill>
                <a:latin typeface="Calibri"/>
                <a:ea typeface="ＭＳ Ｐゴシック"/>
              </a:rPr>
              <a:t>９</a:t>
            </a:r>
            <a:r>
              <a:rPr lang="ja-JP" altLang="en-US" sz="2800" kern="0" dirty="0" smtClean="0">
                <a:solidFill>
                  <a:srgbClr val="000000"/>
                </a:solidFill>
                <a:latin typeface="Calibri"/>
                <a:ea typeface="ＭＳ Ｐゴシック"/>
              </a:rPr>
              <a:t>．</a:t>
            </a:r>
            <a:r>
              <a:rPr lang="ja-JP" altLang="en-US" sz="2800" kern="0" dirty="0" smtClean="0">
                <a:solidFill>
                  <a:srgbClr val="000000"/>
                </a:solidFill>
                <a:latin typeface="ＭＳ Ｐゴシック"/>
                <a:ea typeface="ＭＳ Ｐゴシック"/>
              </a:rPr>
              <a:t>後発医薬品の使用促進</a:t>
            </a:r>
            <a:endParaRPr lang="ja-JP" altLang="en-US" sz="2800"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207</a:t>
            </a:fld>
            <a:endParaRPr lang="ja-JP" altLang="en-US" dirty="0">
              <a:solidFill>
                <a:prstClr val="black"/>
              </a:solidFill>
            </a:endParaRPr>
          </a:p>
        </p:txBody>
      </p:sp>
      <p:pic>
        <p:nvPicPr>
          <p:cNvPr id="12" name="Picture 12"/>
          <p:cNvPicPr>
            <a:picLocks noChangeAspect="1" noChangeArrowheads="1"/>
          </p:cNvPicPr>
          <p:nvPr/>
        </p:nvPicPr>
        <p:blipFill>
          <a:blip r:embed="rId3" cstate="print"/>
          <a:srcRect/>
          <a:stretch>
            <a:fillRect/>
          </a:stretch>
        </p:blipFill>
        <p:spPr bwMode="auto">
          <a:xfrm>
            <a:off x="7027834" y="2036875"/>
            <a:ext cx="878424" cy="554433"/>
          </a:xfrm>
          <a:prstGeom prst="rect">
            <a:avLst/>
          </a:prstGeom>
          <a:noFill/>
          <a:ln w="9525">
            <a:noFill/>
            <a:miter lim="800000"/>
            <a:headEnd/>
            <a:tailEnd/>
          </a:ln>
        </p:spPr>
      </p:pic>
      <p:pic>
        <p:nvPicPr>
          <p:cNvPr id="13" name="Picture 16" descr="HM00170_[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30395" y="1738949"/>
            <a:ext cx="556650" cy="615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16" descr="HM00170_[1]"/>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7783653">
            <a:off x="7983135" y="1936534"/>
            <a:ext cx="556650" cy="615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テキスト ボックス 20"/>
          <p:cNvSpPr txBox="1"/>
          <p:nvPr/>
        </p:nvSpPr>
        <p:spPr>
          <a:xfrm>
            <a:off x="6262823" y="1558376"/>
            <a:ext cx="316823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387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394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p766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p828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en-US" altLang="ja-JP" sz="1100" dirty="0" smtClean="0">
                <a:solidFill>
                  <a:srgbClr val="002060"/>
                </a:solidFill>
                <a:latin typeface="ＭＳ Ｐゴシック" panose="020B0600070205080204" pitchFamily="50" charset="-128"/>
              </a:rPr>
              <a:t>p1138</a:t>
            </a:r>
            <a:endParaRPr lang="ja-JP" altLang="en-US" sz="1100" dirty="0">
              <a:solidFill>
                <a:srgbClr val="002060"/>
              </a:solidFill>
              <a:latin typeface="ＭＳ Ｐゴシック" panose="020B0600070205080204" pitchFamily="50" charset="-128"/>
            </a:endParaRPr>
          </a:p>
        </p:txBody>
      </p:sp>
      <p:sp>
        <p:nvSpPr>
          <p:cNvPr id="22" name="テキスト ボックス 21"/>
          <p:cNvSpPr txBox="1"/>
          <p:nvPr/>
        </p:nvSpPr>
        <p:spPr>
          <a:xfrm>
            <a:off x="8447866" y="4254663"/>
            <a:ext cx="128298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389</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397</a:t>
            </a:r>
            <a:endParaRPr lang="en-US" altLang="ja-JP" sz="1100" dirty="0" smtClean="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903058533"/>
      </p:ext>
    </p:extLst>
  </p:cSld>
  <p:clrMapOvr>
    <a:masterClrMapping/>
  </p:clrMapOvr>
  <p:timing>
    <p:tnLst>
      <p:par>
        <p:cT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Rectangle 37"/>
          <p:cNvSpPr>
            <a:spLocks noChangeArrowheads="1"/>
          </p:cNvSpPr>
          <p:nvPr/>
        </p:nvSpPr>
        <p:spPr bwMode="auto">
          <a:xfrm>
            <a:off x="197644" y="848297"/>
            <a:ext cx="9507360" cy="3012753"/>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defRPr/>
            </a:pPr>
            <a:endParaRPr lang="en-US" altLang="ja-JP" sz="16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sz="1600" dirty="0" smtClean="0">
                <a:solidFill>
                  <a:prstClr val="black"/>
                </a:solidFill>
                <a:latin typeface="ＭＳ Ｐゴシック" panose="020B0600070205080204" pitchFamily="50" charset="-128"/>
              </a:rPr>
              <a:t>　</a:t>
            </a:r>
            <a:r>
              <a:rPr lang="ja-JP" altLang="en-US" sz="1600" b="1" dirty="0" smtClean="0">
                <a:solidFill>
                  <a:prstClr val="black"/>
                </a:solidFill>
                <a:latin typeface="ＭＳ Ｐゴシック" panose="020B0600070205080204" pitchFamily="50" charset="-128"/>
              </a:rPr>
              <a:t>後発医薬品使用体制加算における後発医薬品の割合に、「後発医薬品の更なる使用促進のためのロードマップ」で示された新指標を用いるとともに、後発医薬品使用率の向上に伴う基準の見直しを行う</a:t>
            </a:r>
            <a:endParaRPr lang="en-US" altLang="ja-JP" sz="1600" b="1" dirty="0">
              <a:solidFill>
                <a:prstClr val="black"/>
              </a:solidFill>
              <a:latin typeface="ＭＳ Ｐゴシック" panose="020B0600070205080204" pitchFamily="50" charset="-128"/>
            </a:endParaRPr>
          </a:p>
        </p:txBody>
      </p:sp>
      <p:sp>
        <p:nvSpPr>
          <p:cNvPr id="26" name="Rectangle 36"/>
          <p:cNvSpPr>
            <a:spLocks noChangeArrowheads="1"/>
          </p:cNvSpPr>
          <p:nvPr/>
        </p:nvSpPr>
        <p:spPr bwMode="auto">
          <a:xfrm>
            <a:off x="213546" y="665610"/>
            <a:ext cx="6251622" cy="45913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（３）後発医薬品使用体制加算の指標の見直し </a:t>
            </a:r>
            <a:endParaRPr lang="ja-JP" altLang="en-US" sz="2400" dirty="0">
              <a:solidFill>
                <a:prstClr val="black"/>
              </a:solidFill>
            </a:endParaRPr>
          </a:p>
        </p:txBody>
      </p:sp>
      <p:graphicFrame>
        <p:nvGraphicFramePr>
          <p:cNvPr id="10" name="Table 8"/>
          <p:cNvGraphicFramePr>
            <a:graphicFrameLocks noGrp="1"/>
          </p:cNvGraphicFramePr>
          <p:nvPr>
            <p:extLst/>
          </p:nvPr>
        </p:nvGraphicFramePr>
        <p:xfrm>
          <a:off x="5379978" y="1761619"/>
          <a:ext cx="4224243" cy="1026160"/>
        </p:xfrm>
        <a:graphic>
          <a:graphicData uri="http://schemas.openxmlformats.org/drawingml/2006/table">
            <a:tbl>
              <a:tblPr firstRow="1" bandRow="1">
                <a:tableStyleId>{21E4AEA4-8DFA-4A89-87EB-49C32662AFE0}</a:tableStyleId>
              </a:tblPr>
              <a:tblGrid>
                <a:gridCol w="4224243"/>
              </a:tblGrid>
              <a:tr h="238029">
                <a:tc>
                  <a:txBody>
                    <a:bodyPr/>
                    <a:lstStyle/>
                    <a:p>
                      <a:pPr algn="ctr">
                        <a:lnSpc>
                          <a:spcPts val="1600"/>
                        </a:lnSpc>
                      </a:pPr>
                      <a:r>
                        <a:rPr kumimoji="1" lang="ja-JP" altLang="en-US" sz="1600" dirty="0" smtClean="0"/>
                        <a:t>改定</a:t>
                      </a:r>
                      <a:endParaRPr kumimoji="1" lang="ja-JP" altLang="en-US" sz="1600" dirty="0"/>
                    </a:p>
                  </a:txBody>
                  <a:tcPr/>
                </a:tc>
              </a:tr>
              <a:tr h="370840">
                <a:tc>
                  <a:txBody>
                    <a:bodyPr/>
                    <a:lstStyle/>
                    <a:p>
                      <a:pPr marL="355600" indent="-355600"/>
                      <a:r>
                        <a:rPr kumimoji="1" lang="ja-JP" altLang="en-US" sz="1300" b="1" u="sng" dirty="0" smtClean="0">
                          <a:solidFill>
                            <a:srgbClr val="0070C0"/>
                          </a:solidFill>
                        </a:rPr>
                        <a:t>後発医薬品使用体制加算１（新指標で</a:t>
                      </a:r>
                      <a:r>
                        <a:rPr kumimoji="1" lang="en-US" altLang="ja-JP" sz="1300" b="1" u="sng" dirty="0" smtClean="0">
                          <a:solidFill>
                            <a:srgbClr val="0070C0"/>
                          </a:solidFill>
                        </a:rPr>
                        <a:t>70</a:t>
                      </a:r>
                      <a:r>
                        <a:rPr kumimoji="1" lang="ja-JP" altLang="en-US" sz="1300" b="1" u="sng" dirty="0" smtClean="0">
                          <a:solidFill>
                            <a:srgbClr val="0070C0"/>
                          </a:solidFill>
                        </a:rPr>
                        <a:t>％以上）　　</a:t>
                      </a:r>
                      <a:r>
                        <a:rPr kumimoji="1" lang="en-US" altLang="ja-JP" sz="1400" b="1" u="sng" dirty="0" smtClean="0">
                          <a:solidFill>
                            <a:srgbClr val="0070C0"/>
                          </a:solidFill>
                        </a:rPr>
                        <a:t>42</a:t>
                      </a:r>
                      <a:r>
                        <a:rPr kumimoji="1" lang="ja-JP" altLang="en-US" sz="1400" b="1" u="sng" dirty="0" smtClean="0">
                          <a:solidFill>
                            <a:srgbClr val="0070C0"/>
                          </a:solidFill>
                        </a:rPr>
                        <a:t>点</a:t>
                      </a:r>
                      <a:endParaRPr kumimoji="1" lang="en-US" altLang="ja-JP" sz="1400" b="1" u="sng" dirty="0" smtClean="0">
                        <a:solidFill>
                          <a:srgbClr val="0070C0"/>
                        </a:solidFill>
                      </a:endParaRPr>
                    </a:p>
                    <a:p>
                      <a:pPr marL="355600" marR="0" indent="-35560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後発医薬品使用体制加算２</a:t>
                      </a:r>
                      <a:r>
                        <a:rPr kumimoji="1" lang="ja-JP" altLang="en-US" sz="1300" b="1" u="sng" dirty="0" smtClean="0">
                          <a:solidFill>
                            <a:srgbClr val="0070C0"/>
                          </a:solidFill>
                        </a:rPr>
                        <a:t>（新指標で</a:t>
                      </a:r>
                      <a:r>
                        <a:rPr kumimoji="1" lang="en-US" altLang="ja-JP" sz="1300" b="1" u="sng" dirty="0" smtClean="0">
                          <a:solidFill>
                            <a:srgbClr val="0070C0"/>
                          </a:solidFill>
                        </a:rPr>
                        <a:t>60</a:t>
                      </a:r>
                      <a:r>
                        <a:rPr kumimoji="1" lang="ja-JP" altLang="en-US" sz="1300" b="1" u="sng" dirty="0" smtClean="0">
                          <a:solidFill>
                            <a:srgbClr val="0070C0"/>
                          </a:solidFill>
                        </a:rPr>
                        <a:t>％以上）</a:t>
                      </a:r>
                      <a:r>
                        <a:rPr kumimoji="1" lang="ja-JP" altLang="en-US" sz="1300" dirty="0" smtClean="0"/>
                        <a:t>　　</a:t>
                      </a:r>
                      <a:r>
                        <a:rPr kumimoji="1" lang="en-US" altLang="ja-JP" sz="1400" dirty="0" smtClean="0"/>
                        <a:t>35</a:t>
                      </a:r>
                      <a:r>
                        <a:rPr kumimoji="1" lang="ja-JP" altLang="en-US" sz="1400" dirty="0" smtClean="0"/>
                        <a:t>点</a:t>
                      </a:r>
                      <a:endParaRPr kumimoji="1" lang="en-US" altLang="ja-JP" sz="1400" dirty="0" smtClean="0"/>
                    </a:p>
                    <a:p>
                      <a:pPr marL="355600" marR="0" indent="-35560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後発医薬品使用体制加算３</a:t>
                      </a:r>
                      <a:r>
                        <a:rPr kumimoji="1" lang="ja-JP" altLang="en-US" sz="1300" b="1" u="sng" dirty="0" smtClean="0">
                          <a:solidFill>
                            <a:srgbClr val="0070C0"/>
                          </a:solidFill>
                        </a:rPr>
                        <a:t>（新指標で</a:t>
                      </a:r>
                      <a:r>
                        <a:rPr kumimoji="1" lang="en-US" altLang="ja-JP" sz="1300" b="1" u="sng" dirty="0" smtClean="0">
                          <a:solidFill>
                            <a:srgbClr val="0070C0"/>
                          </a:solidFill>
                        </a:rPr>
                        <a:t>50</a:t>
                      </a:r>
                      <a:r>
                        <a:rPr kumimoji="1" lang="ja-JP" altLang="en-US" sz="1300" b="1" u="sng" dirty="0" smtClean="0">
                          <a:solidFill>
                            <a:srgbClr val="0070C0"/>
                          </a:solidFill>
                        </a:rPr>
                        <a:t>％以上）</a:t>
                      </a:r>
                      <a:r>
                        <a:rPr kumimoji="1" lang="ja-JP" altLang="en-US" sz="1300" dirty="0" smtClean="0"/>
                        <a:t>　　</a:t>
                      </a:r>
                      <a:r>
                        <a:rPr kumimoji="1" lang="en-US" altLang="ja-JP" sz="1400" dirty="0" smtClean="0"/>
                        <a:t>28</a:t>
                      </a:r>
                      <a:r>
                        <a:rPr kumimoji="1" lang="ja-JP" altLang="en-US" sz="1400" dirty="0" smtClean="0"/>
                        <a:t>点</a:t>
                      </a:r>
                      <a:endParaRPr kumimoji="1" lang="en-US" altLang="ja-JP" sz="1400" dirty="0" smtClean="0"/>
                    </a:p>
                  </a:txBody>
                  <a:tcPr/>
                </a:tc>
              </a:tr>
            </a:tbl>
          </a:graphicData>
        </a:graphic>
      </p:graphicFrame>
      <p:graphicFrame>
        <p:nvGraphicFramePr>
          <p:cNvPr id="11" name="Table 9"/>
          <p:cNvGraphicFramePr>
            <a:graphicFrameLocks noGrp="1"/>
          </p:cNvGraphicFramePr>
          <p:nvPr>
            <p:extLst/>
          </p:nvPr>
        </p:nvGraphicFramePr>
        <p:xfrm>
          <a:off x="309409" y="1726498"/>
          <a:ext cx="4199854" cy="1010920"/>
        </p:xfrm>
        <a:graphic>
          <a:graphicData uri="http://schemas.openxmlformats.org/drawingml/2006/table">
            <a:tbl>
              <a:tblPr firstRow="1" bandRow="1">
                <a:tableStyleId>{7DF18680-E054-41AD-8BC1-D1AEF772440D}</a:tableStyleId>
              </a:tblPr>
              <a:tblGrid>
                <a:gridCol w="4199854"/>
              </a:tblGrid>
              <a:tr h="262342">
                <a:tc>
                  <a:txBody>
                    <a:bodyPr/>
                    <a:lstStyle/>
                    <a:p>
                      <a:pPr algn="ctr">
                        <a:lnSpc>
                          <a:spcPts val="1600"/>
                        </a:lnSpc>
                      </a:pPr>
                      <a:r>
                        <a:rPr kumimoji="1" lang="ja-JP" altLang="en-US" sz="1600" dirty="0" smtClean="0"/>
                        <a:t>現行</a:t>
                      </a:r>
                      <a:endParaRPr kumimoji="1" lang="ja-JP" altLang="en-US" sz="1600" dirty="0"/>
                    </a:p>
                  </a:txBody>
                  <a:tcPr/>
                </a:tc>
              </a:tr>
              <a:tr h="370840">
                <a:tc>
                  <a:txBody>
                    <a:bodyPr/>
                    <a:lstStyle/>
                    <a:p>
                      <a:pPr marL="355600" indent="-355600"/>
                      <a:endParaRPr kumimoji="1" lang="en-US" altLang="ja-JP" sz="1300" dirty="0" smtClean="0"/>
                    </a:p>
                    <a:p>
                      <a:pPr marL="355600" marR="0" indent="-35560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後発医薬品使用体制加算１（旧指標で</a:t>
                      </a:r>
                      <a:r>
                        <a:rPr kumimoji="1" lang="en-US" altLang="ja-JP" sz="1300" dirty="0" smtClean="0"/>
                        <a:t>30</a:t>
                      </a:r>
                      <a:r>
                        <a:rPr kumimoji="1" lang="ja-JP" altLang="en-US" sz="1300" dirty="0" smtClean="0"/>
                        <a:t>％以上）　　</a:t>
                      </a:r>
                      <a:r>
                        <a:rPr kumimoji="1" lang="en-US" altLang="ja-JP" sz="1400" dirty="0" smtClean="0"/>
                        <a:t>35</a:t>
                      </a:r>
                      <a:r>
                        <a:rPr kumimoji="1" lang="ja-JP" altLang="en-US" sz="1400" dirty="0" smtClean="0"/>
                        <a:t>点</a:t>
                      </a:r>
                      <a:endParaRPr kumimoji="1" lang="en-US" altLang="ja-JP" sz="1400" dirty="0" smtClean="0"/>
                    </a:p>
                    <a:p>
                      <a:pPr marL="355600" marR="0" indent="-355600" algn="l" defTabSz="914400" rtl="0" eaLnBrk="1" fontAlgn="auto" latinLnBrk="0" hangingPunct="1">
                        <a:lnSpc>
                          <a:spcPct val="100000"/>
                        </a:lnSpc>
                        <a:spcBef>
                          <a:spcPts val="0"/>
                        </a:spcBef>
                        <a:spcAft>
                          <a:spcPts val="0"/>
                        </a:spcAft>
                        <a:buClrTx/>
                        <a:buSzTx/>
                        <a:buFontTx/>
                        <a:buNone/>
                        <a:tabLst/>
                        <a:defRPr/>
                      </a:pPr>
                      <a:r>
                        <a:rPr kumimoji="1" lang="ja-JP" altLang="en-US" sz="1300" dirty="0" smtClean="0"/>
                        <a:t>後発医薬品使用体制加算２（旧指標で</a:t>
                      </a:r>
                      <a:r>
                        <a:rPr kumimoji="1" lang="en-US" altLang="ja-JP" sz="1300" dirty="0" smtClean="0"/>
                        <a:t>20</a:t>
                      </a:r>
                      <a:r>
                        <a:rPr kumimoji="1" lang="ja-JP" altLang="en-US" sz="1300" dirty="0" smtClean="0"/>
                        <a:t>％以上）　　</a:t>
                      </a:r>
                      <a:r>
                        <a:rPr kumimoji="1" lang="en-US" altLang="ja-JP" sz="1400" dirty="0" smtClean="0"/>
                        <a:t>28</a:t>
                      </a:r>
                      <a:r>
                        <a:rPr kumimoji="1" lang="ja-JP" altLang="en-US" sz="1400" dirty="0" smtClean="0"/>
                        <a:t>点</a:t>
                      </a:r>
                      <a:endParaRPr kumimoji="1" lang="en-US" altLang="ja-JP" sz="1400" dirty="0" smtClean="0"/>
                    </a:p>
                  </a:txBody>
                  <a:tcPr/>
                </a:tc>
              </a:tr>
            </a:tbl>
          </a:graphicData>
        </a:graphic>
      </p:graphicFrame>
      <p:sp>
        <p:nvSpPr>
          <p:cNvPr id="16" name="正方形/長方形 15"/>
          <p:cNvSpPr/>
          <p:nvPr/>
        </p:nvSpPr>
        <p:spPr>
          <a:xfrm>
            <a:off x="327675" y="3154118"/>
            <a:ext cx="4184549" cy="55097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solidFill>
                <a:prstClr val="white"/>
              </a:solidFill>
            </a:endParaRPr>
          </a:p>
        </p:txBody>
      </p:sp>
      <p:graphicFrame>
        <p:nvGraphicFramePr>
          <p:cNvPr id="17" name="表 16"/>
          <p:cNvGraphicFramePr>
            <a:graphicFrameLocks noGrp="1"/>
          </p:cNvGraphicFramePr>
          <p:nvPr>
            <p:extLst/>
          </p:nvPr>
        </p:nvGraphicFramePr>
        <p:xfrm>
          <a:off x="416496" y="3168733"/>
          <a:ext cx="3918960" cy="548640"/>
        </p:xfrm>
        <a:graphic>
          <a:graphicData uri="http://schemas.openxmlformats.org/drawingml/2006/table">
            <a:tbl>
              <a:tblPr firstRow="1" bandRow="1">
                <a:tableStyleId>{5940675A-B579-460E-94D1-54222C63F5DA}</a:tableStyleId>
              </a:tblPr>
              <a:tblGrid>
                <a:gridCol w="3918960"/>
              </a:tblGrid>
              <a:tr h="200802">
                <a:tc>
                  <a:txBody>
                    <a:bodyPr/>
                    <a:lstStyle/>
                    <a:p>
                      <a:pPr algn="ctr"/>
                      <a:r>
                        <a:rPr kumimoji="1" lang="ja-JP" altLang="en-US" sz="1200" dirty="0" smtClean="0">
                          <a:solidFill>
                            <a:srgbClr val="FF0000"/>
                          </a:solidFill>
                          <a:latin typeface="ＭＳ ゴシック" panose="020B0609070205080204" pitchFamily="49" charset="-128"/>
                          <a:ea typeface="ＭＳ ゴシック" panose="020B0609070205080204" pitchFamily="49" charset="-128"/>
                        </a:rPr>
                        <a:t>後発医薬品</a:t>
                      </a:r>
                      <a:r>
                        <a:rPr kumimoji="1" lang="ja-JP" altLang="en-US" sz="1200" dirty="0" smtClean="0">
                          <a:solidFill>
                            <a:schemeClr val="tx1"/>
                          </a:solidFill>
                          <a:latin typeface="ＭＳ ゴシック" panose="020B0609070205080204" pitchFamily="49" charset="-128"/>
                          <a:ea typeface="ＭＳ ゴシック" panose="020B0609070205080204" pitchFamily="49" charset="-128"/>
                        </a:rPr>
                        <a:t>の採用品目数</a:t>
                      </a:r>
                      <a:endParaRPr kumimoji="1" lang="ja-JP" altLang="en-US" sz="1200" dirty="0">
                        <a:solidFill>
                          <a:schemeClr val="tx1"/>
                        </a:solidFill>
                        <a:latin typeface="ＭＳ ゴシック" panose="020B0609070205080204" pitchFamily="49" charset="-128"/>
                        <a:ea typeface="ＭＳ ゴシック" panose="020B0609070205080204" pitchFamily="49" charset="-128"/>
                      </a:endParaRP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200802">
                <a:tc>
                  <a:txBody>
                    <a:bodyPr/>
                    <a:lstStyle/>
                    <a:p>
                      <a:pPr algn="ctr"/>
                      <a:r>
                        <a:rPr kumimoji="1" lang="ja-JP" altLang="en-US" sz="1200" dirty="0" smtClean="0">
                          <a:solidFill>
                            <a:schemeClr val="tx1"/>
                          </a:solidFill>
                          <a:latin typeface="ＭＳ ゴシック" panose="020B0609070205080204" pitchFamily="49" charset="-128"/>
                          <a:ea typeface="ＭＳ ゴシック" panose="020B0609070205080204" pitchFamily="49" charset="-128"/>
                        </a:rPr>
                        <a:t>全医薬品の採用品目数</a:t>
                      </a:r>
                      <a:endParaRPr kumimoji="1" lang="ja-JP" altLang="en-US" sz="1200" dirty="0">
                        <a:solidFill>
                          <a:schemeClr val="tx1"/>
                        </a:solidFill>
                        <a:latin typeface="ＭＳ ゴシック" panose="020B0609070205080204" pitchFamily="49" charset="-128"/>
                        <a:ea typeface="ＭＳ ゴシック" panose="020B0609070205080204" pitchFamily="49" charset="-128"/>
                      </a:endParaRP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12" name="正方形/長方形 11"/>
          <p:cNvSpPr/>
          <p:nvPr/>
        </p:nvSpPr>
        <p:spPr>
          <a:xfrm>
            <a:off x="327735" y="2891868"/>
            <a:ext cx="646331" cy="276999"/>
          </a:xfrm>
          <a:prstGeom prst="rect">
            <a:avLst/>
          </a:prstGeom>
          <a:ln w="28575"/>
        </p:spPr>
        <p:style>
          <a:lnRef idx="2">
            <a:schemeClr val="accent1"/>
          </a:lnRef>
          <a:fillRef idx="1">
            <a:schemeClr val="lt1"/>
          </a:fillRef>
          <a:effectRef idx="0">
            <a:schemeClr val="accent1"/>
          </a:effectRef>
          <a:fontRef idx="minor">
            <a:schemeClr val="dk1"/>
          </a:fontRef>
        </p:style>
        <p:txBody>
          <a:bodyPr wrap="none">
            <a:spAutoFit/>
          </a:bodyPr>
          <a:lstStyle/>
          <a:p>
            <a:r>
              <a:rPr lang="ja-JP" altLang="en-US" sz="1200" dirty="0" smtClean="0">
                <a:solidFill>
                  <a:prstClr val="black"/>
                </a:solidFill>
              </a:rPr>
              <a:t>旧指標</a:t>
            </a:r>
            <a:endParaRPr lang="ja-JP" altLang="en-US" sz="1200" dirty="0">
              <a:solidFill>
                <a:prstClr val="black"/>
              </a:solidFill>
            </a:endParaRPr>
          </a:p>
        </p:txBody>
      </p:sp>
      <p:sp>
        <p:nvSpPr>
          <p:cNvPr id="18" name="正方形/長方形 17"/>
          <p:cNvSpPr/>
          <p:nvPr/>
        </p:nvSpPr>
        <p:spPr>
          <a:xfrm>
            <a:off x="5421605" y="3172307"/>
            <a:ext cx="4184549" cy="54605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sz="1200">
              <a:solidFill>
                <a:prstClr val="white"/>
              </a:solidFill>
            </a:endParaRPr>
          </a:p>
        </p:txBody>
      </p:sp>
      <p:graphicFrame>
        <p:nvGraphicFramePr>
          <p:cNvPr id="19" name="表 18"/>
          <p:cNvGraphicFramePr>
            <a:graphicFrameLocks noGrp="1"/>
          </p:cNvGraphicFramePr>
          <p:nvPr>
            <p:extLst/>
          </p:nvPr>
        </p:nvGraphicFramePr>
        <p:xfrm>
          <a:off x="5497620" y="3194484"/>
          <a:ext cx="4032448" cy="548640"/>
        </p:xfrm>
        <a:graphic>
          <a:graphicData uri="http://schemas.openxmlformats.org/drawingml/2006/table">
            <a:tbl>
              <a:tblPr firstRow="1" bandRow="1">
                <a:tableStyleId>{5940675A-B579-460E-94D1-54222C63F5DA}</a:tableStyleId>
              </a:tblPr>
              <a:tblGrid>
                <a:gridCol w="4032448"/>
              </a:tblGrid>
              <a:tr h="231171">
                <a:tc>
                  <a:txBody>
                    <a:bodyPr/>
                    <a:lstStyle/>
                    <a:p>
                      <a:pPr algn="ctr"/>
                      <a:r>
                        <a:rPr kumimoji="1" lang="ja-JP" altLang="en-US" sz="1200" dirty="0" smtClean="0">
                          <a:solidFill>
                            <a:srgbClr val="FF0000"/>
                          </a:solidFill>
                          <a:latin typeface="ＭＳ ゴシック" panose="020B0609070205080204" pitchFamily="49" charset="-128"/>
                          <a:ea typeface="ＭＳ ゴシック" panose="020B0609070205080204" pitchFamily="49" charset="-128"/>
                        </a:rPr>
                        <a:t>後発医薬品</a:t>
                      </a:r>
                      <a:r>
                        <a:rPr kumimoji="1" lang="ja-JP" altLang="en-US" sz="1200" dirty="0" smtClean="0">
                          <a:solidFill>
                            <a:schemeClr val="tx1"/>
                          </a:solidFill>
                          <a:latin typeface="ＭＳ ゴシック" panose="020B0609070205080204" pitchFamily="49" charset="-128"/>
                          <a:ea typeface="ＭＳ ゴシック" panose="020B0609070205080204" pitchFamily="49" charset="-128"/>
                        </a:rPr>
                        <a:t>の数量</a:t>
                      </a:r>
                      <a:endParaRPr kumimoji="1" lang="ja-JP" altLang="en-US" sz="1200" dirty="0">
                        <a:solidFill>
                          <a:schemeClr val="tx1"/>
                        </a:solidFill>
                        <a:latin typeface="ＭＳ ゴシック" panose="020B0609070205080204" pitchFamily="49" charset="-128"/>
                        <a:ea typeface="ＭＳ ゴシック" panose="020B0609070205080204" pitchFamily="49" charset="-128"/>
                      </a:endParaRP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r>
              <a:tr h="231171">
                <a:tc>
                  <a:txBody>
                    <a:bodyPr/>
                    <a:lstStyle/>
                    <a:p>
                      <a:pPr algn="ctr"/>
                      <a:r>
                        <a:rPr kumimoji="1" lang="ja-JP" altLang="en-US" sz="1200" dirty="0" smtClean="0">
                          <a:solidFill>
                            <a:srgbClr val="0070C0"/>
                          </a:solidFill>
                          <a:latin typeface="ＭＳ ゴシック" panose="020B0609070205080204" pitchFamily="49" charset="-128"/>
                          <a:ea typeface="ＭＳ ゴシック" panose="020B0609070205080204" pitchFamily="49" charset="-128"/>
                        </a:rPr>
                        <a:t>後発医薬品あり先発医薬品</a:t>
                      </a:r>
                      <a:r>
                        <a:rPr kumimoji="1" lang="ja-JP" altLang="en-US" sz="1200" dirty="0" smtClean="0">
                          <a:solidFill>
                            <a:schemeClr val="tx1"/>
                          </a:solidFill>
                          <a:latin typeface="ＭＳ ゴシック" panose="020B0609070205080204" pitchFamily="49" charset="-128"/>
                          <a:ea typeface="ＭＳ ゴシック" panose="020B0609070205080204" pitchFamily="49" charset="-128"/>
                        </a:rPr>
                        <a:t>＋</a:t>
                      </a:r>
                      <a:r>
                        <a:rPr kumimoji="1" lang="ja-JP" altLang="en-US" sz="1200" dirty="0" smtClean="0">
                          <a:solidFill>
                            <a:srgbClr val="FF0000"/>
                          </a:solidFill>
                          <a:latin typeface="ＭＳ ゴシック" panose="020B0609070205080204" pitchFamily="49" charset="-128"/>
                          <a:ea typeface="ＭＳ ゴシック" panose="020B0609070205080204" pitchFamily="49" charset="-128"/>
                        </a:rPr>
                        <a:t>後発医薬品</a:t>
                      </a:r>
                      <a:r>
                        <a:rPr kumimoji="1" lang="ja-JP" altLang="en-US" sz="1200" dirty="0" smtClean="0">
                          <a:solidFill>
                            <a:schemeClr val="tx1"/>
                          </a:solidFill>
                          <a:latin typeface="ＭＳ ゴシック" panose="020B0609070205080204" pitchFamily="49" charset="-128"/>
                          <a:ea typeface="ＭＳ ゴシック" panose="020B0609070205080204" pitchFamily="49" charset="-128"/>
                        </a:rPr>
                        <a:t>の数量</a:t>
                      </a:r>
                      <a:endParaRPr kumimoji="1" lang="ja-JP" altLang="en-US" sz="1200" dirty="0">
                        <a:solidFill>
                          <a:schemeClr val="tx1"/>
                        </a:solidFill>
                        <a:latin typeface="ＭＳ ゴシック" panose="020B0609070205080204" pitchFamily="49" charset="-128"/>
                        <a:ea typeface="ＭＳ ゴシック" panose="020B0609070205080204" pitchFamily="49" charset="-128"/>
                      </a:endParaRPr>
                    </a:p>
                  </a:txBody>
                  <a:tcPr>
                    <a:lnL w="12700" cap="flat" cmpd="sng" algn="ctr">
                      <a:noFill/>
                      <a:prstDash val="solid"/>
                      <a:round/>
                      <a:headEnd type="none" w="med" len="med"/>
                      <a:tailEnd type="none" w="med" len="med"/>
                    </a:lnL>
                    <a:lnR w="1905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r>
            </a:tbl>
          </a:graphicData>
        </a:graphic>
      </p:graphicFrame>
      <p:sp>
        <p:nvSpPr>
          <p:cNvPr id="20" name="正方形/長方形 19"/>
          <p:cNvSpPr/>
          <p:nvPr/>
        </p:nvSpPr>
        <p:spPr>
          <a:xfrm>
            <a:off x="5420850" y="2879398"/>
            <a:ext cx="646331" cy="276999"/>
          </a:xfrm>
          <a:prstGeom prst="rect">
            <a:avLst/>
          </a:prstGeom>
          <a:ln w="28575">
            <a:solidFill>
              <a:schemeClr val="accent2"/>
            </a:solidFill>
          </a:ln>
        </p:spPr>
        <p:style>
          <a:lnRef idx="2">
            <a:schemeClr val="accent1"/>
          </a:lnRef>
          <a:fillRef idx="1">
            <a:schemeClr val="lt1"/>
          </a:fillRef>
          <a:effectRef idx="0">
            <a:schemeClr val="accent1"/>
          </a:effectRef>
          <a:fontRef idx="minor">
            <a:schemeClr val="dk1"/>
          </a:fontRef>
        </p:style>
        <p:txBody>
          <a:bodyPr wrap="none">
            <a:spAutoFit/>
          </a:bodyPr>
          <a:lstStyle/>
          <a:p>
            <a:r>
              <a:rPr lang="ja-JP" altLang="en-US" sz="1200" dirty="0" smtClean="0">
                <a:solidFill>
                  <a:prstClr val="black"/>
                </a:solidFill>
              </a:rPr>
              <a:t>新指標</a:t>
            </a:r>
            <a:endParaRPr lang="ja-JP" altLang="en-US" sz="1200" dirty="0">
              <a:solidFill>
                <a:prstClr val="black"/>
              </a:solidFill>
            </a:endParaRPr>
          </a:p>
        </p:txBody>
      </p:sp>
      <p:sp>
        <p:nvSpPr>
          <p:cNvPr id="2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９</a:t>
            </a:r>
            <a:r>
              <a:rPr lang="ja-JP" altLang="en-US" kern="0" dirty="0" smtClean="0">
                <a:solidFill>
                  <a:srgbClr val="000000"/>
                </a:solidFill>
                <a:latin typeface="Calibri"/>
                <a:ea typeface="ＭＳ Ｐゴシック"/>
              </a:rPr>
              <a:t>．後発医薬品の使用促進</a:t>
            </a:r>
            <a:endParaRPr lang="ja-JP" altLang="en-US" kern="0" dirty="0">
              <a:solidFill>
                <a:srgbClr val="000000"/>
              </a:solidFill>
              <a:latin typeface="Calibri"/>
              <a:ea typeface="ＭＳ Ｐゴシック"/>
            </a:endParaRPr>
          </a:p>
        </p:txBody>
      </p:sp>
      <p:sp>
        <p:nvSpPr>
          <p:cNvPr id="15" name="右矢印 14"/>
          <p:cNvSpPr/>
          <p:nvPr/>
        </p:nvSpPr>
        <p:spPr>
          <a:xfrm>
            <a:off x="4752633" y="1886619"/>
            <a:ext cx="444241" cy="936104"/>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1"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208</a:t>
            </a:fld>
            <a:endParaRPr lang="ja-JP" altLang="en-US" dirty="0">
              <a:solidFill>
                <a:prstClr val="black"/>
              </a:solidFill>
            </a:endParaRPr>
          </a:p>
        </p:txBody>
      </p:sp>
      <p:sp>
        <p:nvSpPr>
          <p:cNvPr id="22" name="テキスト ボックス 21"/>
          <p:cNvSpPr txBox="1"/>
          <p:nvPr/>
        </p:nvSpPr>
        <p:spPr>
          <a:xfrm>
            <a:off x="6297597" y="775000"/>
            <a:ext cx="323247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80</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108-109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en-US" altLang="ja-JP" sz="1100" dirty="0" smtClean="0">
                <a:solidFill>
                  <a:srgbClr val="002060"/>
                </a:solidFill>
                <a:latin typeface="ＭＳ Ｐゴシック" panose="020B0600070205080204" pitchFamily="50" charset="-128"/>
              </a:rPr>
              <a:t>p651,677</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en-US" altLang="ja-JP" sz="1100" dirty="0" smtClean="0">
                <a:solidFill>
                  <a:srgbClr val="002060"/>
                </a:solidFill>
                <a:latin typeface="ＭＳ Ｐゴシック" panose="020B0600070205080204" pitchFamily="50" charset="-128"/>
              </a:rPr>
              <a:t>p721-722</a:t>
            </a:r>
          </a:p>
        </p:txBody>
      </p:sp>
    </p:spTree>
    <p:extLst>
      <p:ext uri="{BB962C8B-B14F-4D97-AF65-F5344CB8AC3E}">
        <p14:creationId xmlns:p14="http://schemas.microsoft.com/office/powerpoint/2010/main" val="1570884971"/>
      </p:ext>
    </p:extLst>
  </p:cSld>
  <p:clrMapOvr>
    <a:masterClrMapping/>
  </p:clrMapOvr>
  <p:timing>
    <p:tnLst>
      <p:par>
        <p:cT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7" name="Rectangle 2"/>
          <p:cNvSpPr>
            <a:spLocks noChangeArrowheads="1"/>
          </p:cNvSpPr>
          <p:nvPr/>
        </p:nvSpPr>
        <p:spPr bwMode="auto">
          <a:xfrm>
            <a:off x="194414" y="44450"/>
            <a:ext cx="9517327" cy="64928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fontAlgn="base" hangingPunct="1">
              <a:spcBef>
                <a:spcPct val="0"/>
              </a:spcBef>
              <a:spcAft>
                <a:spcPct val="0"/>
              </a:spcAft>
              <a:buFontTx/>
              <a:buNone/>
            </a:pPr>
            <a:r>
              <a:rPr lang="ja-JP" altLang="en-US" dirty="0">
                <a:solidFill>
                  <a:srgbClr val="000000"/>
                </a:solidFill>
              </a:rPr>
              <a:t>１０</a:t>
            </a:r>
            <a:r>
              <a:rPr lang="en-US" altLang="ja-JP" dirty="0" smtClean="0">
                <a:solidFill>
                  <a:srgbClr val="000000"/>
                </a:solidFill>
              </a:rPr>
              <a:t>.</a:t>
            </a:r>
            <a:r>
              <a:rPr lang="ja-JP" altLang="en-US" dirty="0" smtClean="0">
                <a:solidFill>
                  <a:srgbClr val="000000"/>
                </a:solidFill>
              </a:rPr>
              <a:t>湿布薬の処方</a:t>
            </a:r>
            <a:endParaRPr lang="en-US" altLang="ja-JP" dirty="0" smtClean="0">
              <a:solidFill>
                <a:srgbClr val="000000"/>
              </a:solidFill>
            </a:endParaRPr>
          </a:p>
        </p:txBody>
      </p:sp>
      <p:sp>
        <p:nvSpPr>
          <p:cNvPr id="82948" name="Rectangle 7"/>
          <p:cNvSpPr>
            <a:spLocks noChangeArrowheads="1"/>
          </p:cNvSpPr>
          <p:nvPr/>
        </p:nvSpPr>
        <p:spPr bwMode="auto">
          <a:xfrm>
            <a:off x="116946" y="809625"/>
            <a:ext cx="6956516" cy="428625"/>
          </a:xfrm>
          <a:prstGeom prst="rect">
            <a:avLst/>
          </a:prstGeom>
          <a:solidFill>
            <a:srgbClr val="FFFF00"/>
          </a:solidFill>
          <a:ln w="9525">
            <a:solidFill>
              <a:schemeClr val="tx1"/>
            </a:solidFill>
            <a:miter lim="800000"/>
            <a:headEnd/>
            <a:tailEnd/>
          </a:ln>
        </p:spPr>
        <p:txBody>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fontAlgn="base" hangingPunct="1">
              <a:spcAft>
                <a:spcPct val="0"/>
              </a:spcAft>
              <a:buFontTx/>
              <a:buNone/>
            </a:pPr>
            <a:r>
              <a:rPr lang="ja-JP" altLang="en-US" sz="2400" dirty="0" smtClean="0">
                <a:solidFill>
                  <a:srgbClr val="000000"/>
                </a:solidFill>
                <a:latin typeface="Arial" charset="0"/>
              </a:rPr>
              <a:t>改定率決定の際の財務大臣と厚生労働大臣の合意</a:t>
            </a:r>
          </a:p>
        </p:txBody>
      </p:sp>
      <p:sp>
        <p:nvSpPr>
          <p:cNvPr id="82949" name="Rectangle 10"/>
          <p:cNvSpPr>
            <a:spLocks noChangeArrowheads="1"/>
          </p:cNvSpPr>
          <p:nvPr/>
        </p:nvSpPr>
        <p:spPr bwMode="auto">
          <a:xfrm>
            <a:off x="116946" y="1238252"/>
            <a:ext cx="9623954" cy="4855044"/>
          </a:xfrm>
          <a:prstGeom prst="rect">
            <a:avLst/>
          </a:prstGeom>
          <a:solidFill>
            <a:srgbClr val="FFFF99">
              <a:alpha val="50195"/>
            </a:srgbClr>
          </a:solidFill>
          <a:ln w="9525">
            <a:solidFill>
              <a:schemeClr val="tx1"/>
            </a:solidFill>
            <a:miter lim="800000"/>
            <a:headEnd/>
            <a:tailEnd/>
          </a:ln>
        </p:spPr>
        <p:txBody>
          <a:bodyP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fontAlgn="base" hangingPunct="1">
              <a:spcBef>
                <a:spcPct val="0"/>
              </a:spcBef>
              <a:spcAft>
                <a:spcPct val="0"/>
              </a:spcAft>
              <a:buFont typeface="Arial" charset="0"/>
              <a:buNone/>
            </a:pPr>
            <a:r>
              <a:rPr lang="ja-JP" altLang="en-US" sz="2200" dirty="0" smtClean="0">
                <a:solidFill>
                  <a:srgbClr val="000000"/>
                </a:solidFill>
                <a:latin typeface="ＭＳ Ｐゴシック" charset="-128"/>
              </a:rPr>
              <a:t>○  一度に多量に処方される湿布薬が一定程度あり、その状況が地域によって　</a:t>
            </a:r>
            <a:endParaRPr lang="en-US" altLang="ja-JP" sz="2200" dirty="0" smtClean="0">
              <a:solidFill>
                <a:srgbClr val="000000"/>
              </a:solidFill>
              <a:latin typeface="ＭＳ Ｐゴシック" charset="-128"/>
            </a:endParaRPr>
          </a:p>
          <a:p>
            <a:pPr eaLnBrk="1" fontAlgn="base" hangingPunct="1">
              <a:spcBef>
                <a:spcPct val="0"/>
              </a:spcBef>
              <a:spcAft>
                <a:spcPct val="0"/>
              </a:spcAft>
              <a:buFont typeface="Arial" charset="0"/>
              <a:buNone/>
            </a:pPr>
            <a:r>
              <a:rPr lang="ja-JP" altLang="en-US" sz="2200" dirty="0">
                <a:solidFill>
                  <a:srgbClr val="000000"/>
                </a:solidFill>
                <a:latin typeface="ＭＳ Ｐゴシック" charset="-128"/>
              </a:rPr>
              <a:t>　</a:t>
            </a:r>
            <a:r>
              <a:rPr lang="ja-JP" altLang="en-US" sz="2200" dirty="0" smtClean="0">
                <a:solidFill>
                  <a:srgbClr val="000000"/>
                </a:solidFill>
                <a:latin typeface="ＭＳ Ｐゴシック" charset="-128"/>
              </a:rPr>
              <a:t> 様々であることを踏まえ、残薬削減等の保険給付適正化の観点から見直す</a:t>
            </a:r>
            <a:endParaRPr lang="en-US" altLang="ja-JP" sz="2200" dirty="0">
              <a:solidFill>
                <a:srgbClr val="000000"/>
              </a:solidFill>
              <a:latin typeface="ＭＳ Ｐゴシック" charset="-128"/>
            </a:endParaRPr>
          </a:p>
          <a:p>
            <a:pPr eaLnBrk="1" fontAlgn="base" hangingPunct="1">
              <a:spcBef>
                <a:spcPts val="0"/>
              </a:spcBef>
              <a:spcAft>
                <a:spcPct val="0"/>
              </a:spcAft>
              <a:buFont typeface="Arial" charset="0"/>
              <a:buNone/>
            </a:pPr>
            <a:endParaRPr lang="en-US" altLang="ja-JP" sz="2200" dirty="0" smtClean="0">
              <a:solidFill>
                <a:srgbClr val="000000"/>
              </a:solidFill>
              <a:latin typeface="ＭＳ Ｐゴシック" charset="-128"/>
            </a:endParaRPr>
          </a:p>
          <a:p>
            <a:pPr eaLnBrk="1" fontAlgn="base" hangingPunct="1">
              <a:spcBef>
                <a:spcPts val="0"/>
              </a:spcBef>
              <a:spcAft>
                <a:spcPct val="0"/>
              </a:spcAft>
              <a:buFont typeface="Arial" charset="0"/>
              <a:buNone/>
            </a:pPr>
            <a:r>
              <a:rPr lang="en-US" altLang="ja-JP" sz="2200" dirty="0" smtClean="0">
                <a:solidFill>
                  <a:srgbClr val="000000"/>
                </a:solidFill>
                <a:latin typeface="ＭＳ Ｐゴシック" charset="-128"/>
              </a:rPr>
              <a:t>〔</a:t>
            </a:r>
            <a:r>
              <a:rPr lang="ja-JP" altLang="en-US" sz="2200" dirty="0" smtClean="0">
                <a:solidFill>
                  <a:srgbClr val="000000"/>
                </a:solidFill>
                <a:latin typeface="ＭＳ Ｐゴシック" charset="-128"/>
              </a:rPr>
              <a:t>原則</a:t>
            </a:r>
            <a:r>
              <a:rPr lang="en-US" altLang="ja-JP" sz="2200" dirty="0" smtClean="0">
                <a:solidFill>
                  <a:srgbClr val="000000"/>
                </a:solidFill>
                <a:latin typeface="ＭＳ Ｐゴシック" charset="-128"/>
              </a:rPr>
              <a:t>〕</a:t>
            </a:r>
          </a:p>
          <a:p>
            <a:pPr eaLnBrk="1" fontAlgn="base" hangingPunct="1">
              <a:spcBef>
                <a:spcPct val="0"/>
              </a:spcBef>
              <a:spcAft>
                <a:spcPct val="0"/>
              </a:spcAft>
              <a:buFont typeface="Arial" charset="0"/>
              <a:buNone/>
            </a:pPr>
            <a:r>
              <a:rPr lang="ja-JP" altLang="en-US" sz="2200" dirty="0">
                <a:solidFill>
                  <a:srgbClr val="000000"/>
                </a:solidFill>
                <a:latin typeface="ＭＳ Ｐゴシック" charset="-128"/>
              </a:rPr>
              <a:t>　入院中</a:t>
            </a:r>
            <a:r>
              <a:rPr lang="ja-JP" altLang="en-US" sz="2200" dirty="0" smtClean="0">
                <a:solidFill>
                  <a:srgbClr val="000000"/>
                </a:solidFill>
                <a:latin typeface="ＭＳ Ｐゴシック" charset="-128"/>
              </a:rPr>
              <a:t>の患者以外の患者に対して、</a:t>
            </a:r>
            <a:r>
              <a:rPr lang="ja-JP" altLang="en-US" sz="2200" dirty="0" smtClean="0">
                <a:solidFill>
                  <a:srgbClr val="FF0000"/>
                </a:solidFill>
                <a:latin typeface="ＭＳ Ｐゴシック" charset="-128"/>
              </a:rPr>
              <a:t>１処方につき７０枚を超えて湿布薬を投薬した場合</a:t>
            </a:r>
            <a:r>
              <a:rPr lang="ja-JP" altLang="en-US" sz="2200" dirty="0" smtClean="0">
                <a:solidFill>
                  <a:srgbClr val="000000"/>
                </a:solidFill>
                <a:latin typeface="ＭＳ Ｐゴシック" charset="-128"/>
              </a:rPr>
              <a:t>、</a:t>
            </a:r>
            <a:r>
              <a:rPr lang="ja-JP" altLang="en-US" sz="2200" u="sng" dirty="0" smtClean="0">
                <a:solidFill>
                  <a:srgbClr val="00B0F0"/>
                </a:solidFill>
                <a:latin typeface="ＭＳ Ｐゴシック" charset="-128"/>
              </a:rPr>
              <a:t>処方料、処方せん料、調剤料、調剤技術基本料、超過分の薬剤料を算定しない</a:t>
            </a:r>
            <a:endParaRPr lang="en-US" altLang="ja-JP" sz="2200" dirty="0" smtClean="0">
              <a:solidFill>
                <a:srgbClr val="000000"/>
              </a:solidFill>
              <a:latin typeface="ＭＳ Ｐゴシック" charset="-128"/>
            </a:endParaRPr>
          </a:p>
          <a:p>
            <a:pPr eaLnBrk="1" fontAlgn="base" hangingPunct="1">
              <a:spcBef>
                <a:spcPct val="0"/>
              </a:spcBef>
              <a:spcAft>
                <a:spcPct val="0"/>
              </a:spcAft>
              <a:buFont typeface="Arial" charset="0"/>
              <a:buNone/>
            </a:pPr>
            <a:r>
              <a:rPr lang="en-US" altLang="ja-JP" sz="2200" dirty="0" smtClean="0">
                <a:solidFill>
                  <a:srgbClr val="000000"/>
                </a:solidFill>
                <a:latin typeface="ＭＳ Ｐゴシック" charset="-128"/>
              </a:rPr>
              <a:t>〔</a:t>
            </a:r>
            <a:r>
              <a:rPr lang="ja-JP" altLang="en-US" sz="2200" dirty="0" smtClean="0">
                <a:solidFill>
                  <a:srgbClr val="000000"/>
                </a:solidFill>
                <a:latin typeface="ＭＳ Ｐゴシック" charset="-128"/>
              </a:rPr>
              <a:t>例外</a:t>
            </a:r>
            <a:r>
              <a:rPr lang="en-US" altLang="ja-JP" sz="2200" dirty="0" smtClean="0">
                <a:solidFill>
                  <a:srgbClr val="000000"/>
                </a:solidFill>
                <a:latin typeface="ＭＳ Ｐゴシック" charset="-128"/>
              </a:rPr>
              <a:t>〕</a:t>
            </a:r>
          </a:p>
          <a:p>
            <a:pPr eaLnBrk="1" fontAlgn="base" hangingPunct="1">
              <a:spcBef>
                <a:spcPct val="0"/>
              </a:spcBef>
              <a:spcAft>
                <a:spcPct val="0"/>
              </a:spcAft>
              <a:buFont typeface="Arial" charset="0"/>
              <a:buNone/>
            </a:pPr>
            <a:r>
              <a:rPr lang="ja-JP" altLang="en-US" sz="2200" dirty="0">
                <a:solidFill>
                  <a:srgbClr val="000000"/>
                </a:solidFill>
                <a:latin typeface="ＭＳ Ｐゴシック" charset="-128"/>
              </a:rPr>
              <a:t>　</a:t>
            </a:r>
            <a:r>
              <a:rPr lang="ja-JP" altLang="en-US" sz="2200" dirty="0" smtClean="0">
                <a:solidFill>
                  <a:srgbClr val="000000"/>
                </a:solidFill>
                <a:latin typeface="ＭＳ Ｐゴシック" charset="-128"/>
              </a:rPr>
              <a:t>医師が疾患の特性等により必要性があると判断し、やむを得ず７０枚を超えて投薬する場合には、</a:t>
            </a:r>
            <a:r>
              <a:rPr lang="ja-JP" altLang="en-US" sz="2200" dirty="0" smtClean="0">
                <a:solidFill>
                  <a:srgbClr val="FF0000"/>
                </a:solidFill>
                <a:latin typeface="ＭＳ Ｐゴシック" charset="-128"/>
              </a:rPr>
              <a:t>その理由を処方せん及び診療報酬明細書に記載することで、</a:t>
            </a:r>
            <a:r>
              <a:rPr lang="ja-JP" altLang="en-US" sz="2200" u="sng" dirty="0" smtClean="0">
                <a:solidFill>
                  <a:srgbClr val="FF0000"/>
                </a:solidFill>
                <a:latin typeface="ＭＳ Ｐゴシック" charset="-128"/>
              </a:rPr>
              <a:t>算定可能</a:t>
            </a:r>
            <a:r>
              <a:rPr lang="ja-JP" altLang="en-US" sz="2200" dirty="0" smtClean="0">
                <a:solidFill>
                  <a:srgbClr val="FF0000"/>
                </a:solidFill>
                <a:latin typeface="ＭＳ Ｐゴシック" charset="-128"/>
              </a:rPr>
              <a:t>とする</a:t>
            </a:r>
            <a:endParaRPr lang="en-US" altLang="ja-JP" sz="2200" dirty="0" smtClean="0">
              <a:solidFill>
                <a:srgbClr val="FF0000"/>
              </a:solidFill>
              <a:latin typeface="ＭＳ Ｐゴシック" charset="-128"/>
            </a:endParaRPr>
          </a:p>
          <a:p>
            <a:pPr eaLnBrk="1" fontAlgn="base" hangingPunct="1">
              <a:spcBef>
                <a:spcPct val="0"/>
              </a:spcBef>
              <a:spcAft>
                <a:spcPct val="0"/>
              </a:spcAft>
              <a:buFont typeface="Arial" charset="0"/>
              <a:buNone/>
            </a:pPr>
            <a:r>
              <a:rPr lang="en-US" altLang="ja-JP" sz="2200" dirty="0" smtClean="0">
                <a:solidFill>
                  <a:prstClr val="black"/>
                </a:solidFill>
                <a:latin typeface="ＭＳ Ｐゴシック" charset="-128"/>
              </a:rPr>
              <a:t>【</a:t>
            </a:r>
            <a:r>
              <a:rPr lang="ja-JP" altLang="en-US" sz="2200" dirty="0" smtClean="0">
                <a:solidFill>
                  <a:prstClr val="black"/>
                </a:solidFill>
                <a:latin typeface="ＭＳ Ｐゴシック" charset="-128"/>
              </a:rPr>
              <a:t>記載の追加</a:t>
            </a:r>
            <a:r>
              <a:rPr lang="en-US" altLang="ja-JP" sz="2200" dirty="0" smtClean="0">
                <a:solidFill>
                  <a:prstClr val="black"/>
                </a:solidFill>
                <a:latin typeface="ＭＳ Ｐゴシック" charset="-128"/>
              </a:rPr>
              <a:t>】</a:t>
            </a:r>
          </a:p>
          <a:p>
            <a:pPr eaLnBrk="1" fontAlgn="base" hangingPunct="1">
              <a:spcBef>
                <a:spcPct val="0"/>
              </a:spcBef>
              <a:spcAft>
                <a:spcPct val="0"/>
              </a:spcAft>
              <a:buFont typeface="Arial" charset="0"/>
              <a:buNone/>
            </a:pPr>
            <a:r>
              <a:rPr lang="ja-JP" altLang="en-US" sz="2200" dirty="0">
                <a:solidFill>
                  <a:prstClr val="black"/>
                </a:solidFill>
                <a:latin typeface="ＭＳ Ｐゴシック" charset="-128"/>
              </a:rPr>
              <a:t>　</a:t>
            </a:r>
            <a:r>
              <a:rPr lang="ja-JP" altLang="en-US" sz="2200" dirty="0" smtClean="0">
                <a:solidFill>
                  <a:prstClr val="black"/>
                </a:solidFill>
                <a:latin typeface="ＭＳ Ｐゴシック" charset="-128"/>
              </a:rPr>
              <a:t>湿布薬の処方時は、処方せん</a:t>
            </a:r>
            <a:r>
              <a:rPr lang="ja-JP" altLang="en-US" sz="2200" dirty="0">
                <a:solidFill>
                  <a:prstClr val="black"/>
                </a:solidFill>
                <a:latin typeface="ＭＳ Ｐゴシック" charset="-128"/>
              </a:rPr>
              <a:t>及び</a:t>
            </a:r>
            <a:r>
              <a:rPr lang="ja-JP" altLang="en-US" sz="2200" dirty="0" smtClean="0">
                <a:solidFill>
                  <a:prstClr val="black"/>
                </a:solidFill>
                <a:latin typeface="ＭＳ Ｐゴシック" charset="-128"/>
              </a:rPr>
              <a:t>診療報酬明細書に、投薬全量のほか、</a:t>
            </a:r>
            <a:endParaRPr lang="en-US" altLang="ja-JP" sz="2200" dirty="0" smtClean="0">
              <a:solidFill>
                <a:prstClr val="black"/>
              </a:solidFill>
              <a:latin typeface="ＭＳ Ｐゴシック" charset="-128"/>
            </a:endParaRPr>
          </a:p>
          <a:p>
            <a:pPr eaLnBrk="1" fontAlgn="base" hangingPunct="1">
              <a:spcBef>
                <a:spcPct val="0"/>
              </a:spcBef>
              <a:spcAft>
                <a:spcPct val="0"/>
              </a:spcAft>
              <a:buFont typeface="Arial" charset="0"/>
              <a:buNone/>
            </a:pPr>
            <a:r>
              <a:rPr lang="ja-JP" altLang="en-US" sz="2200" dirty="0" smtClean="0">
                <a:solidFill>
                  <a:prstClr val="black"/>
                </a:solidFill>
                <a:latin typeface="ＭＳ Ｐゴシック" charset="-128"/>
              </a:rPr>
              <a:t>　　１日分の用量または何日分に相当するかを記載する</a:t>
            </a:r>
            <a:endParaRPr lang="en-US" altLang="ja-JP" sz="2200" dirty="0" smtClean="0">
              <a:solidFill>
                <a:prstClr val="black"/>
              </a:solidFill>
              <a:latin typeface="ＭＳ Ｐゴシック" charset="-128"/>
            </a:endParaRPr>
          </a:p>
        </p:txBody>
      </p:sp>
      <p:sp>
        <p:nvSpPr>
          <p:cNvPr id="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209</a:t>
            </a:fld>
            <a:endParaRPr lang="ja-JP" altLang="en-US" dirty="0">
              <a:solidFill>
                <a:prstClr val="black"/>
              </a:solidFill>
            </a:endParaRPr>
          </a:p>
        </p:txBody>
      </p:sp>
      <p:sp>
        <p:nvSpPr>
          <p:cNvPr id="6" name="テキスト ボックス 5"/>
          <p:cNvSpPr txBox="1"/>
          <p:nvPr/>
        </p:nvSpPr>
        <p:spPr>
          <a:xfrm>
            <a:off x="7185248" y="762327"/>
            <a:ext cx="194421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386-389  </a:t>
            </a:r>
            <a:endParaRPr lang="en-US" altLang="ja-JP" sz="1100" dirty="0" smtClean="0">
              <a:solidFill>
                <a:srgbClr val="002060"/>
              </a:solidFill>
              <a:latin typeface="ＭＳ Ｐゴシック" panose="020B0600070205080204" pitchFamily="50" charset="-128"/>
            </a:endParaRPr>
          </a:p>
          <a:p>
            <a:pPr>
              <a:defRPr/>
            </a:pP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391</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394</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396</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397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398</a:t>
            </a:r>
            <a:endParaRPr lang="ja-JP" altLang="en-US" sz="1100" dirty="0">
              <a:solidFill>
                <a:srgbClr val="002060"/>
              </a:solidFill>
              <a:latin typeface="ＭＳ Ｐゴシック" panose="020B0600070205080204" pitchFamily="50" charset="-128"/>
            </a:endParaRPr>
          </a:p>
        </p:txBody>
      </p:sp>
      <p:sp>
        <p:nvSpPr>
          <p:cNvPr id="8" name="テキスト ボックス 7"/>
          <p:cNvSpPr txBox="1"/>
          <p:nvPr/>
        </p:nvSpPr>
        <p:spPr>
          <a:xfrm>
            <a:off x="2504728" y="1988840"/>
            <a:ext cx="7207013" cy="502702"/>
          </a:xfrm>
          <a:prstGeom prst="rect">
            <a:avLst/>
          </a:prstGeom>
          <a:noFill/>
          <a:ln>
            <a:solidFill>
              <a:schemeClr val="tx1"/>
            </a:solidFill>
            <a:prstDash val="dash"/>
          </a:ln>
        </p:spPr>
        <p:txBody>
          <a:bodyPr wrap="square" rtlCol="0">
            <a:spAutoFit/>
          </a:bodyPr>
          <a:lstStyle/>
          <a:p>
            <a:pPr>
              <a:lnSpc>
                <a:spcPts val="1600"/>
              </a:lnSpc>
              <a:defRPr/>
            </a:pPr>
            <a:r>
              <a:rPr kumimoji="0" lang="en-US" altLang="ja-JP" sz="1600" b="1" kern="0" dirty="0" smtClean="0">
                <a:solidFill>
                  <a:prstClr val="black"/>
                </a:solidFill>
                <a:latin typeface="ＭＳ Ｐゴシック"/>
              </a:rPr>
              <a:t>※</a:t>
            </a:r>
            <a:r>
              <a:rPr kumimoji="0" lang="ja-JP" altLang="en-US" sz="1600" b="1" kern="0" dirty="0" smtClean="0">
                <a:solidFill>
                  <a:prstClr val="black"/>
                </a:solidFill>
                <a:latin typeface="ＭＳ Ｐゴシック"/>
              </a:rPr>
              <a:t>　湿布薬とは貼付薬のうち、薬効分類上の鎮痛、鎮痒、収斂、消炎剤をいう</a:t>
            </a:r>
            <a:r>
              <a:rPr kumimoji="0" lang="ja-JP" altLang="en-US" sz="1600" b="1" kern="0" dirty="0" smtClean="0">
                <a:solidFill>
                  <a:prstClr val="black"/>
                </a:solidFill>
                <a:latin typeface="ＭＳ Ｐゴシック"/>
              </a:rPr>
              <a:t>。</a:t>
            </a:r>
            <a:endParaRPr kumimoji="0" lang="en-US" altLang="ja-JP" sz="1600" b="1" kern="0" dirty="0" smtClean="0">
              <a:solidFill>
                <a:prstClr val="black"/>
              </a:solidFill>
              <a:latin typeface="ＭＳ Ｐゴシック"/>
            </a:endParaRPr>
          </a:p>
          <a:p>
            <a:pPr>
              <a:lnSpc>
                <a:spcPts val="1600"/>
              </a:lnSpc>
              <a:defRPr/>
            </a:pPr>
            <a:r>
              <a:rPr kumimoji="0" lang="ja-JP" altLang="en-US" sz="1600" b="1" kern="0" dirty="0" smtClean="0">
                <a:solidFill>
                  <a:prstClr val="black"/>
                </a:solidFill>
                <a:latin typeface="ＭＳ Ｐゴシック"/>
              </a:rPr>
              <a:t>（</a:t>
            </a:r>
            <a:r>
              <a:rPr kumimoji="0" lang="ja-JP" altLang="en-US" sz="1600" b="1" kern="0" dirty="0" smtClean="0">
                <a:solidFill>
                  <a:prstClr val="black"/>
                </a:solidFill>
                <a:latin typeface="ＭＳ Ｐゴシック"/>
              </a:rPr>
              <a:t>ただし、専ら皮膚疾患に用いるものを除く）</a:t>
            </a:r>
            <a:endParaRPr kumimoji="0" lang="en-US" altLang="ja-JP" sz="1600" b="1" kern="0" dirty="0" smtClean="0">
              <a:solidFill>
                <a:prstClr val="black"/>
              </a:solidFill>
              <a:latin typeface="ＭＳ Ｐゴシック"/>
            </a:endParaRPr>
          </a:p>
        </p:txBody>
      </p:sp>
    </p:spTree>
    <p:extLst>
      <p:ext uri="{BB962C8B-B14F-4D97-AF65-F5344CB8AC3E}">
        <p14:creationId xmlns:p14="http://schemas.microsoft.com/office/powerpoint/2010/main" val="418594577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3312" t="2437" r="6372" b="1248"/>
          <a:stretch/>
        </p:blipFill>
        <p:spPr bwMode="auto">
          <a:xfrm rot="60000">
            <a:off x="1771315" y="37439"/>
            <a:ext cx="6849708" cy="677569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cxnSp>
        <p:nvCxnSpPr>
          <p:cNvPr id="6" name="直線コネクタ 5"/>
          <p:cNvCxnSpPr/>
          <p:nvPr/>
        </p:nvCxnSpPr>
        <p:spPr>
          <a:xfrm>
            <a:off x="2982566" y="3462065"/>
            <a:ext cx="0" cy="1588435"/>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 name="直線コネクタ 7"/>
          <p:cNvCxnSpPr/>
          <p:nvPr/>
        </p:nvCxnSpPr>
        <p:spPr>
          <a:xfrm>
            <a:off x="2748540" y="3430320"/>
            <a:ext cx="0" cy="162018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1" name="直線コネクタ 10"/>
          <p:cNvCxnSpPr/>
          <p:nvPr/>
        </p:nvCxnSpPr>
        <p:spPr>
          <a:xfrm>
            <a:off x="3206484" y="4402428"/>
            <a:ext cx="0" cy="648072"/>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4" name="直線コネクタ 13"/>
          <p:cNvCxnSpPr/>
          <p:nvPr/>
        </p:nvCxnSpPr>
        <p:spPr>
          <a:xfrm>
            <a:off x="2534731" y="3462067"/>
            <a:ext cx="0" cy="1264399"/>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 name="直線コネクタ 15"/>
          <p:cNvCxnSpPr/>
          <p:nvPr/>
        </p:nvCxnSpPr>
        <p:spPr>
          <a:xfrm>
            <a:off x="2280488" y="3547275"/>
            <a:ext cx="0" cy="151255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直線コネクタ 17"/>
          <p:cNvCxnSpPr/>
          <p:nvPr/>
        </p:nvCxnSpPr>
        <p:spPr>
          <a:xfrm>
            <a:off x="2066679" y="3462065"/>
            <a:ext cx="0" cy="1588435"/>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 name="直線コネクタ 18"/>
          <p:cNvCxnSpPr/>
          <p:nvPr/>
        </p:nvCxnSpPr>
        <p:spPr>
          <a:xfrm>
            <a:off x="5967113" y="5131998"/>
            <a:ext cx="0" cy="782757"/>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直線コネクタ 21"/>
          <p:cNvCxnSpPr/>
          <p:nvPr/>
        </p:nvCxnSpPr>
        <p:spPr>
          <a:xfrm>
            <a:off x="4328931" y="5279514"/>
            <a:ext cx="0" cy="1427329"/>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4115122" y="5118408"/>
            <a:ext cx="0" cy="1588435"/>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5" name="直線コネクタ 24"/>
          <p:cNvCxnSpPr/>
          <p:nvPr/>
        </p:nvCxnSpPr>
        <p:spPr>
          <a:xfrm>
            <a:off x="3881096" y="5118407"/>
            <a:ext cx="0" cy="1588435"/>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3657178" y="5122667"/>
            <a:ext cx="0" cy="1588435"/>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a:off x="3430401" y="5122667"/>
            <a:ext cx="0" cy="1588435"/>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a:off x="3189126" y="5141329"/>
            <a:ext cx="0" cy="1588435"/>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2962349" y="5134943"/>
            <a:ext cx="0" cy="85807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30" name="テキスト ボックス 29"/>
          <p:cNvSpPr txBox="1"/>
          <p:nvPr/>
        </p:nvSpPr>
        <p:spPr>
          <a:xfrm>
            <a:off x="116465" y="188640"/>
            <a:ext cx="3666407" cy="369332"/>
          </a:xfrm>
          <a:prstGeom prst="rect">
            <a:avLst/>
          </a:prstGeom>
          <a:noFill/>
        </p:spPr>
        <p:txBody>
          <a:bodyPr wrap="square" rtlCol="0">
            <a:spAutoFit/>
          </a:bodyPr>
          <a:lstStyle/>
          <a:p>
            <a:r>
              <a:rPr lang="en-US" altLang="ja-JP" dirty="0" smtClean="0">
                <a:solidFill>
                  <a:prstClr val="black"/>
                </a:solidFill>
              </a:rPr>
              <a:t>*</a:t>
            </a:r>
            <a:r>
              <a:rPr lang="ja-JP" altLang="en-US" dirty="0" smtClean="0">
                <a:solidFill>
                  <a:prstClr val="black"/>
                </a:solidFill>
              </a:rPr>
              <a:t>産経新聞朝刊</a:t>
            </a:r>
            <a:r>
              <a:rPr lang="en-US" altLang="ja-JP" dirty="0" smtClean="0">
                <a:solidFill>
                  <a:prstClr val="black"/>
                </a:solidFill>
              </a:rPr>
              <a:t>, 2015</a:t>
            </a:r>
            <a:r>
              <a:rPr lang="ja-JP" altLang="en-US" dirty="0" smtClean="0">
                <a:solidFill>
                  <a:prstClr val="black"/>
                </a:solidFill>
              </a:rPr>
              <a:t>年</a:t>
            </a:r>
            <a:r>
              <a:rPr lang="en-US" altLang="ja-JP" dirty="0" smtClean="0">
                <a:solidFill>
                  <a:prstClr val="black"/>
                </a:solidFill>
              </a:rPr>
              <a:t>6</a:t>
            </a:r>
            <a:r>
              <a:rPr lang="ja-JP" altLang="en-US" dirty="0" smtClean="0">
                <a:solidFill>
                  <a:prstClr val="black"/>
                </a:solidFill>
              </a:rPr>
              <a:t>月</a:t>
            </a:r>
            <a:r>
              <a:rPr lang="en-US" altLang="ja-JP" dirty="0" smtClean="0">
                <a:solidFill>
                  <a:prstClr val="black"/>
                </a:solidFill>
              </a:rPr>
              <a:t>17</a:t>
            </a:r>
            <a:r>
              <a:rPr lang="ja-JP" altLang="en-US" dirty="0" smtClean="0">
                <a:solidFill>
                  <a:prstClr val="black"/>
                </a:solidFill>
              </a:rPr>
              <a:t>日</a:t>
            </a:r>
            <a:endParaRPr lang="ja-JP" altLang="en-US" dirty="0">
              <a:solidFill>
                <a:prstClr val="black"/>
              </a:solidFill>
            </a:endParaRPr>
          </a:p>
        </p:txBody>
      </p:sp>
      <p:sp>
        <p:nvSpPr>
          <p:cNvPr id="31" name="正方形/長方形 30"/>
          <p:cNvSpPr/>
          <p:nvPr/>
        </p:nvSpPr>
        <p:spPr>
          <a:xfrm>
            <a:off x="3782870" y="0"/>
            <a:ext cx="332252" cy="19168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6" name="正方形/長方形 35"/>
          <p:cNvSpPr/>
          <p:nvPr/>
        </p:nvSpPr>
        <p:spPr>
          <a:xfrm>
            <a:off x="8538646" y="1700811"/>
            <a:ext cx="332252" cy="357854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21"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21</a:t>
            </a:fld>
            <a:endParaRPr lang="ja-JP" altLang="en-US" dirty="0">
              <a:solidFill>
                <a:prstClr val="black"/>
              </a:solidFill>
            </a:endParaRPr>
          </a:p>
        </p:txBody>
      </p:sp>
    </p:spTree>
    <p:extLst>
      <p:ext uri="{BB962C8B-B14F-4D97-AF65-F5344CB8AC3E}">
        <p14:creationId xmlns:p14="http://schemas.microsoft.com/office/powerpoint/2010/main" val="2558795554"/>
      </p:ext>
    </p:extLst>
  </p:cSld>
  <p:clrMapOvr>
    <a:masterClrMapping/>
  </p:clrMapOvr>
  <p:timing>
    <p:tnLst>
      <p:par>
        <p:cT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ホームベース 2"/>
          <p:cNvSpPr/>
          <p:nvPr/>
        </p:nvSpPr>
        <p:spPr>
          <a:xfrm>
            <a:off x="247465" y="789246"/>
            <a:ext cx="3136671" cy="461473"/>
          </a:xfrm>
          <a:prstGeom prst="homePlate">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ja-JP" altLang="en-US" dirty="0" smtClean="0">
                <a:ln w="0"/>
                <a:solidFill>
                  <a:prstClr val="black"/>
                </a:solidFill>
                <a:effectLst>
                  <a:outerShdw blurRad="38100" dist="19050" dir="2700000" algn="tl" rotWithShape="0">
                    <a:prstClr val="black">
                      <a:alpha val="40000"/>
                    </a:prstClr>
                  </a:outerShdw>
                </a:effectLst>
              </a:rPr>
              <a:t>急性期</a:t>
            </a:r>
            <a:endParaRPr lang="ja-JP" altLang="en-US" dirty="0">
              <a:ln w="0"/>
              <a:solidFill>
                <a:prstClr val="black"/>
              </a:solidFill>
              <a:effectLst>
                <a:outerShdw blurRad="38100" dist="19050" dir="2700000" algn="tl" rotWithShape="0">
                  <a:prstClr val="black">
                    <a:alpha val="40000"/>
                  </a:prstClr>
                </a:outerShdw>
              </a:effectLst>
            </a:endParaRPr>
          </a:p>
        </p:txBody>
      </p:sp>
      <p:sp>
        <p:nvSpPr>
          <p:cNvPr id="22" name="ホームベース 21"/>
          <p:cNvSpPr/>
          <p:nvPr/>
        </p:nvSpPr>
        <p:spPr>
          <a:xfrm>
            <a:off x="3384734" y="766637"/>
            <a:ext cx="3136671" cy="461473"/>
          </a:xfrm>
          <a:prstGeom prst="homePlate">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ja-JP" altLang="en-US" dirty="0" smtClean="0">
                <a:solidFill>
                  <a:prstClr val="black"/>
                </a:solidFill>
              </a:rPr>
              <a:t>回復期</a:t>
            </a:r>
            <a:endParaRPr lang="ja-JP" altLang="en-US" dirty="0">
              <a:solidFill>
                <a:prstClr val="black"/>
              </a:solidFill>
            </a:endParaRPr>
          </a:p>
        </p:txBody>
      </p:sp>
      <p:sp>
        <p:nvSpPr>
          <p:cNvPr id="23" name="ホームベース 22"/>
          <p:cNvSpPr/>
          <p:nvPr/>
        </p:nvSpPr>
        <p:spPr>
          <a:xfrm>
            <a:off x="6521356" y="769668"/>
            <a:ext cx="3136671" cy="461473"/>
          </a:xfrm>
          <a:prstGeom prst="homePlate">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ja-JP" altLang="en-US" dirty="0" smtClean="0">
                <a:solidFill>
                  <a:prstClr val="black"/>
                </a:solidFill>
              </a:rPr>
              <a:t>維持期</a:t>
            </a:r>
            <a:endParaRPr lang="ja-JP" altLang="en-US" dirty="0">
              <a:solidFill>
                <a:prstClr val="black"/>
              </a:solidFill>
            </a:endParaRPr>
          </a:p>
        </p:txBody>
      </p:sp>
      <p:sp>
        <p:nvSpPr>
          <p:cNvPr id="4" name="正方形/長方形 3"/>
          <p:cNvSpPr/>
          <p:nvPr/>
        </p:nvSpPr>
        <p:spPr>
          <a:xfrm>
            <a:off x="247464" y="2506654"/>
            <a:ext cx="3512686" cy="269035"/>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400" dirty="0" smtClean="0">
                <a:solidFill>
                  <a:prstClr val="black"/>
                </a:solidFill>
              </a:rPr>
              <a:t>キーワード１　早期からのリハビリテーション</a:t>
            </a:r>
            <a:endParaRPr lang="en-US" altLang="ja-JP" sz="1400" dirty="0" smtClean="0">
              <a:solidFill>
                <a:prstClr val="black"/>
              </a:solidFill>
            </a:endParaRPr>
          </a:p>
        </p:txBody>
      </p:sp>
      <p:sp>
        <p:nvSpPr>
          <p:cNvPr id="24" name="正方形/長方形 23"/>
          <p:cNvSpPr/>
          <p:nvPr/>
        </p:nvSpPr>
        <p:spPr>
          <a:xfrm>
            <a:off x="247465" y="3429000"/>
            <a:ext cx="5056058" cy="240728"/>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r>
              <a:rPr lang="ja-JP" altLang="en-US" sz="1400" dirty="0" smtClean="0">
                <a:solidFill>
                  <a:prstClr val="black"/>
                </a:solidFill>
              </a:rPr>
              <a:t>キーワード２　質の高いリハビリテーション（アウトカム評価）</a:t>
            </a:r>
            <a:endParaRPr lang="en-US" altLang="ja-JP" sz="1400" dirty="0" smtClean="0">
              <a:solidFill>
                <a:prstClr val="black"/>
              </a:solidFill>
            </a:endParaRPr>
          </a:p>
        </p:txBody>
      </p:sp>
      <p:sp>
        <p:nvSpPr>
          <p:cNvPr id="26" name="正方形/長方形 25"/>
          <p:cNvSpPr/>
          <p:nvPr/>
        </p:nvSpPr>
        <p:spPr>
          <a:xfrm>
            <a:off x="247464" y="5691474"/>
            <a:ext cx="9187822" cy="2700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r>
              <a:rPr lang="ja-JP" altLang="en-US" sz="1400" dirty="0" smtClean="0">
                <a:solidFill>
                  <a:prstClr val="black"/>
                </a:solidFill>
              </a:rPr>
              <a:t>キーワード４　具体的な目標を意識した戦略的なリハビリテーション</a:t>
            </a:r>
            <a:endParaRPr lang="en-US" altLang="ja-JP" sz="1400" dirty="0" smtClean="0">
              <a:solidFill>
                <a:prstClr val="black"/>
              </a:solidFill>
            </a:endParaRPr>
          </a:p>
        </p:txBody>
      </p:sp>
      <p:sp>
        <p:nvSpPr>
          <p:cNvPr id="11" name="右矢印 10"/>
          <p:cNvSpPr/>
          <p:nvPr/>
        </p:nvSpPr>
        <p:spPr>
          <a:xfrm>
            <a:off x="247464" y="1324836"/>
            <a:ext cx="6273342" cy="384561"/>
          </a:xfrm>
          <a:prstGeom prst="rightArrow">
            <a:avLst/>
          </a:prstGeom>
          <a:gradFill flip="none" rotWithShape="1">
            <a:gsLst>
              <a:gs pos="100000">
                <a:schemeClr val="accent2">
                  <a:lumMod val="40000"/>
                  <a:lumOff val="60000"/>
                </a:schemeClr>
              </a:gs>
              <a:gs pos="0">
                <a:schemeClr val="accent2">
                  <a:lumMod val="75000"/>
                </a:schemeClr>
              </a:gs>
            </a:gsLst>
            <a:lin ang="0" scaled="1"/>
            <a:tileRect/>
          </a:gra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ja-JP" altLang="en-US" dirty="0" smtClean="0">
                <a:solidFill>
                  <a:prstClr val="black"/>
                </a:solidFill>
              </a:rPr>
              <a:t>入院</a:t>
            </a:r>
            <a:endParaRPr lang="ja-JP" altLang="en-US" dirty="0">
              <a:solidFill>
                <a:prstClr val="black"/>
              </a:solidFill>
            </a:endParaRPr>
          </a:p>
        </p:txBody>
      </p:sp>
      <p:sp>
        <p:nvSpPr>
          <p:cNvPr id="31" name="右矢印 30"/>
          <p:cNvSpPr/>
          <p:nvPr/>
        </p:nvSpPr>
        <p:spPr>
          <a:xfrm>
            <a:off x="2239044" y="1687656"/>
            <a:ext cx="5204753" cy="384561"/>
          </a:xfrm>
          <a:prstGeom prst="rightArrow">
            <a:avLst/>
          </a:prstGeom>
          <a:gradFill>
            <a:gsLst>
              <a:gs pos="50000">
                <a:schemeClr val="accent2"/>
              </a:gs>
              <a:gs pos="100000">
                <a:schemeClr val="accent2">
                  <a:lumMod val="40000"/>
                  <a:lumOff val="60000"/>
                </a:schemeClr>
              </a:gs>
              <a:gs pos="0">
                <a:schemeClr val="accent2">
                  <a:lumMod val="40000"/>
                  <a:lumOff val="60000"/>
                </a:schemeClr>
              </a:gs>
            </a:gsLst>
            <a:lin ang="0" scaled="1"/>
          </a:gra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ja-JP" altLang="en-US" dirty="0" smtClean="0">
                <a:solidFill>
                  <a:prstClr val="black"/>
                </a:solidFill>
              </a:rPr>
              <a:t>通院</a:t>
            </a:r>
            <a:endParaRPr lang="ja-JP" altLang="en-US" dirty="0">
              <a:solidFill>
                <a:prstClr val="black"/>
              </a:solidFill>
            </a:endParaRPr>
          </a:p>
        </p:txBody>
      </p:sp>
      <p:sp>
        <p:nvSpPr>
          <p:cNvPr id="32" name="右矢印 31"/>
          <p:cNvSpPr/>
          <p:nvPr/>
        </p:nvSpPr>
        <p:spPr>
          <a:xfrm>
            <a:off x="4506981" y="2050672"/>
            <a:ext cx="5204753" cy="384561"/>
          </a:xfrm>
          <a:prstGeom prst="rightArrow">
            <a:avLst/>
          </a:prstGeom>
          <a:gradFill>
            <a:gsLst>
              <a:gs pos="100000">
                <a:schemeClr val="accent2"/>
              </a:gs>
              <a:gs pos="0">
                <a:schemeClr val="accent2">
                  <a:lumMod val="40000"/>
                  <a:lumOff val="60000"/>
                </a:schemeClr>
              </a:gs>
            </a:gsLst>
            <a:lin ang="0" scaled="1"/>
          </a:gradFill>
          <a:ln>
            <a:no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ja-JP" altLang="en-US" dirty="0" smtClean="0">
                <a:solidFill>
                  <a:prstClr val="black"/>
                </a:solidFill>
              </a:rPr>
              <a:t>介護事業所、日常生活等</a:t>
            </a:r>
            <a:endParaRPr lang="ja-JP" altLang="en-US" dirty="0">
              <a:solidFill>
                <a:prstClr val="black"/>
              </a:solidFill>
            </a:endParaRPr>
          </a:p>
        </p:txBody>
      </p:sp>
      <p:sp>
        <p:nvSpPr>
          <p:cNvPr id="12" name="テキスト ボックス 11"/>
          <p:cNvSpPr txBox="1"/>
          <p:nvPr/>
        </p:nvSpPr>
        <p:spPr>
          <a:xfrm>
            <a:off x="247464" y="2810787"/>
            <a:ext cx="4162612" cy="523220"/>
          </a:xfrm>
          <a:prstGeom prst="rect">
            <a:avLst/>
          </a:prstGeom>
          <a:noFill/>
        </p:spPr>
        <p:txBody>
          <a:bodyPr wrap="square" rtlCol="0">
            <a:spAutoFit/>
          </a:bodyPr>
          <a:lstStyle/>
          <a:p>
            <a:pPr marL="85725" indent="-85725">
              <a:buFont typeface="Arial" panose="020B0604020202020204" pitchFamily="34" charset="0"/>
              <a:buChar char="•"/>
            </a:pPr>
            <a:r>
              <a:rPr lang="ja-JP" altLang="en-US" sz="1400" b="1" dirty="0" smtClean="0">
                <a:solidFill>
                  <a:prstClr val="black"/>
                </a:solidFill>
              </a:rPr>
              <a:t>初期加算、早期加算の算定要件等の見直し</a:t>
            </a:r>
            <a:endParaRPr lang="en-US" altLang="ja-JP" sz="1400" b="1" dirty="0" smtClean="0">
              <a:solidFill>
                <a:prstClr val="black"/>
              </a:solidFill>
            </a:endParaRPr>
          </a:p>
          <a:p>
            <a:pPr marL="85725" indent="-85725">
              <a:buFont typeface="Arial" panose="020B0604020202020204" pitchFamily="34" charset="0"/>
              <a:buChar char="•"/>
            </a:pPr>
            <a:r>
              <a:rPr lang="en-US" altLang="ja-JP" sz="1400" b="1" dirty="0" smtClean="0">
                <a:solidFill>
                  <a:prstClr val="black"/>
                </a:solidFill>
              </a:rPr>
              <a:t>ADL</a:t>
            </a:r>
            <a:r>
              <a:rPr lang="ja-JP" altLang="en-US" sz="1400" b="1" dirty="0" smtClean="0">
                <a:solidFill>
                  <a:prstClr val="black"/>
                </a:solidFill>
              </a:rPr>
              <a:t>維持向上等体制加算の施設基準の見直し等</a:t>
            </a:r>
            <a:endParaRPr lang="ja-JP" altLang="en-US" sz="1400" b="1" dirty="0">
              <a:solidFill>
                <a:prstClr val="black"/>
              </a:solidFill>
            </a:endParaRPr>
          </a:p>
        </p:txBody>
      </p:sp>
      <p:sp>
        <p:nvSpPr>
          <p:cNvPr id="35" name="テキスト ボックス 34"/>
          <p:cNvSpPr txBox="1"/>
          <p:nvPr/>
        </p:nvSpPr>
        <p:spPr>
          <a:xfrm>
            <a:off x="247463" y="3659187"/>
            <a:ext cx="6051152" cy="307777"/>
          </a:xfrm>
          <a:prstGeom prst="rect">
            <a:avLst/>
          </a:prstGeom>
          <a:noFill/>
        </p:spPr>
        <p:txBody>
          <a:bodyPr wrap="square" rtlCol="0">
            <a:spAutoFit/>
          </a:bodyPr>
          <a:lstStyle/>
          <a:p>
            <a:pPr marL="85725" indent="-85725">
              <a:buFont typeface="Arial" panose="020B0604020202020204" pitchFamily="34" charset="0"/>
              <a:buChar char="•"/>
            </a:pPr>
            <a:r>
              <a:rPr lang="ja-JP" altLang="en-US" sz="1400" b="1" dirty="0" smtClean="0">
                <a:solidFill>
                  <a:prstClr val="black"/>
                </a:solidFill>
              </a:rPr>
              <a:t>回復期リハビリテーション病棟におけるアウトカムの評価</a:t>
            </a:r>
            <a:endParaRPr lang="ja-JP" altLang="en-US" sz="1400" b="1" dirty="0">
              <a:solidFill>
                <a:prstClr val="black"/>
              </a:solidFill>
            </a:endParaRPr>
          </a:p>
        </p:txBody>
      </p:sp>
      <p:sp>
        <p:nvSpPr>
          <p:cNvPr id="37" name="テキスト ボックス 36"/>
          <p:cNvSpPr txBox="1"/>
          <p:nvPr/>
        </p:nvSpPr>
        <p:spPr>
          <a:xfrm>
            <a:off x="247464" y="5945266"/>
            <a:ext cx="9187822" cy="307777"/>
          </a:xfrm>
          <a:prstGeom prst="rect">
            <a:avLst/>
          </a:prstGeom>
          <a:noFill/>
        </p:spPr>
        <p:txBody>
          <a:bodyPr wrap="square" rtlCol="0">
            <a:spAutoFit/>
          </a:bodyPr>
          <a:lstStyle/>
          <a:p>
            <a:pPr marL="85725" indent="-85725">
              <a:buFont typeface="Arial" panose="020B0604020202020204" pitchFamily="34" charset="0"/>
              <a:buChar char="•"/>
            </a:pPr>
            <a:r>
              <a:rPr lang="ja-JP" altLang="en-US" sz="1400" b="1" dirty="0" smtClean="0">
                <a:solidFill>
                  <a:prstClr val="black"/>
                </a:solidFill>
              </a:rPr>
              <a:t>要介護被保険者の維持期リハビリテーションの介護保険への移行（目標設定等支援・管理料の新設）</a:t>
            </a:r>
            <a:endParaRPr lang="ja-JP" altLang="en-US" sz="1400" b="1" dirty="0">
              <a:solidFill>
                <a:prstClr val="black"/>
              </a:solidFill>
            </a:endParaRPr>
          </a:p>
        </p:txBody>
      </p:sp>
      <p:pic>
        <p:nvPicPr>
          <p:cNvPr id="1026" name="Picture 2" descr="http://otoba.ame-zaiku.com/pt/img/023.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38779" y="2716765"/>
            <a:ext cx="1901825" cy="1749680"/>
          </a:xfrm>
          <a:prstGeom prst="rect">
            <a:avLst/>
          </a:prstGeom>
          <a:noFill/>
          <a:extLst>
            <a:ext uri="{909E8E84-426E-40DD-AFC4-6F175D3DCCD1}">
              <a14:hiddenFill xmlns:a14="http://schemas.microsoft.com/office/drawing/2010/main">
                <a:solidFill>
                  <a:srgbClr val="FFFFFF"/>
                </a:solidFill>
              </a14:hiddenFill>
            </a:ext>
          </a:extLst>
        </p:spPr>
      </p:pic>
      <p:sp>
        <p:nvSpPr>
          <p:cNvPr id="21" name="正方形/長方形 20"/>
          <p:cNvSpPr/>
          <p:nvPr/>
        </p:nvSpPr>
        <p:spPr>
          <a:xfrm>
            <a:off x="247463" y="4118348"/>
            <a:ext cx="6051152" cy="270000"/>
          </a:xfrm>
          <a:prstGeom prst="rect">
            <a:avLst/>
          </a:prstGeom>
        </p:spPr>
        <p:style>
          <a:lnRef idx="1">
            <a:schemeClr val="accent6"/>
          </a:lnRef>
          <a:fillRef idx="2">
            <a:schemeClr val="accent6"/>
          </a:fillRef>
          <a:effectRef idx="1">
            <a:schemeClr val="accent6"/>
          </a:effectRef>
          <a:fontRef idx="minor">
            <a:schemeClr val="dk1"/>
          </a:fontRef>
        </p:style>
        <p:txBody>
          <a:bodyPr rtlCol="0" anchor="ctr"/>
          <a:lstStyle/>
          <a:p>
            <a:r>
              <a:rPr lang="ja-JP" altLang="en-US" sz="1400" dirty="0" smtClean="0">
                <a:solidFill>
                  <a:prstClr val="black"/>
                </a:solidFill>
              </a:rPr>
              <a:t>キーワード３　多様な状態に応じたリハビリテーション</a:t>
            </a:r>
            <a:endParaRPr lang="ja-JP" altLang="en-US" sz="1400" dirty="0">
              <a:solidFill>
                <a:prstClr val="black"/>
              </a:solidFill>
            </a:endParaRPr>
          </a:p>
        </p:txBody>
      </p:sp>
      <p:sp>
        <p:nvSpPr>
          <p:cNvPr id="27" name="テキスト ボックス 26"/>
          <p:cNvSpPr txBox="1"/>
          <p:nvPr/>
        </p:nvSpPr>
        <p:spPr>
          <a:xfrm>
            <a:off x="236644" y="4373200"/>
            <a:ext cx="6051152" cy="1169551"/>
          </a:xfrm>
          <a:prstGeom prst="rect">
            <a:avLst/>
          </a:prstGeom>
          <a:noFill/>
        </p:spPr>
        <p:txBody>
          <a:bodyPr wrap="square" rtlCol="0">
            <a:spAutoFit/>
          </a:bodyPr>
          <a:lstStyle/>
          <a:p>
            <a:pPr marL="85725" indent="-85725">
              <a:buFont typeface="Arial" panose="020B0604020202020204" pitchFamily="34" charset="0"/>
              <a:buChar char="•"/>
            </a:pPr>
            <a:r>
              <a:rPr lang="ja-JP" altLang="en-US" sz="1400" b="1" dirty="0" smtClean="0">
                <a:solidFill>
                  <a:prstClr val="black"/>
                </a:solidFill>
              </a:rPr>
              <a:t>摂食機能療法の対象の明確化等</a:t>
            </a:r>
            <a:endParaRPr lang="en-US" altLang="ja-JP" sz="1400" b="1" dirty="0" smtClean="0">
              <a:solidFill>
                <a:prstClr val="black"/>
              </a:solidFill>
            </a:endParaRPr>
          </a:p>
          <a:p>
            <a:pPr marL="85725" indent="-85725">
              <a:buFont typeface="Arial" panose="020B0604020202020204" pitchFamily="34" charset="0"/>
              <a:buChar char="•"/>
            </a:pPr>
            <a:r>
              <a:rPr lang="ja-JP" altLang="en-US" sz="1400" b="1" dirty="0" smtClean="0">
                <a:solidFill>
                  <a:prstClr val="black"/>
                </a:solidFill>
              </a:rPr>
              <a:t>廃用症候群リハビリテーション料の新設</a:t>
            </a:r>
            <a:endParaRPr lang="en-US" altLang="ja-JP" sz="1400" b="1" dirty="0" smtClean="0">
              <a:solidFill>
                <a:prstClr val="black"/>
              </a:solidFill>
            </a:endParaRPr>
          </a:p>
          <a:p>
            <a:pPr marL="85725" indent="-85725">
              <a:buFont typeface="Arial" panose="020B0604020202020204" pitchFamily="34" charset="0"/>
              <a:buChar char="•"/>
            </a:pPr>
            <a:r>
              <a:rPr lang="ja-JP" altLang="en-US" sz="1400" b="1" dirty="0" smtClean="0">
                <a:solidFill>
                  <a:prstClr val="black"/>
                </a:solidFill>
              </a:rPr>
              <a:t>心大血管リハビリテーション料の施設基準の見直し</a:t>
            </a:r>
            <a:endParaRPr lang="en-US" altLang="ja-JP" sz="1400" b="1" dirty="0" smtClean="0">
              <a:solidFill>
                <a:prstClr val="black"/>
              </a:solidFill>
            </a:endParaRPr>
          </a:p>
          <a:p>
            <a:pPr marL="85725" indent="-85725">
              <a:buFont typeface="Arial" panose="020B0604020202020204" pitchFamily="34" charset="0"/>
              <a:buChar char="•"/>
            </a:pPr>
            <a:r>
              <a:rPr lang="ja-JP" altLang="en-US" sz="1400" b="1" dirty="0" smtClean="0">
                <a:solidFill>
                  <a:prstClr val="black"/>
                </a:solidFill>
              </a:rPr>
              <a:t>運動器リハビリテーション料の評価の充実</a:t>
            </a:r>
            <a:endParaRPr lang="en-US" altLang="ja-JP" sz="1400" b="1" dirty="0" smtClean="0">
              <a:solidFill>
                <a:prstClr val="black"/>
              </a:solidFill>
            </a:endParaRPr>
          </a:p>
          <a:p>
            <a:pPr marL="85725" indent="-85725">
              <a:buFont typeface="Arial" panose="020B0604020202020204" pitchFamily="34" charset="0"/>
              <a:buChar char="•"/>
            </a:pPr>
            <a:r>
              <a:rPr lang="ja-JP" altLang="en-US" sz="1400" b="1" dirty="0" smtClean="0">
                <a:solidFill>
                  <a:prstClr val="black"/>
                </a:solidFill>
              </a:rPr>
              <a:t>リンパ浮腫の複合的治療等</a:t>
            </a:r>
            <a:endParaRPr lang="ja-JP" altLang="en-US" sz="1400" b="1" dirty="0">
              <a:solidFill>
                <a:prstClr val="black"/>
              </a:solidFill>
            </a:endParaRPr>
          </a:p>
        </p:txBody>
      </p:sp>
      <p:sp>
        <p:nvSpPr>
          <p:cNvPr id="25"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en-US" altLang="ja-JP" kern="0" dirty="0" smtClean="0">
              <a:solidFill>
                <a:srgbClr val="000000"/>
              </a:solidFill>
              <a:latin typeface="Calibri"/>
              <a:ea typeface="ＭＳ Ｐゴシック"/>
            </a:endParaRPr>
          </a:p>
        </p:txBody>
      </p:sp>
      <p:sp>
        <p:nvSpPr>
          <p:cNvPr id="1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210</a:t>
            </a:fld>
            <a:endParaRPr lang="ja-JP" altLang="en-US" dirty="0">
              <a:solidFill>
                <a:prstClr val="black"/>
              </a:solidFill>
            </a:endParaRPr>
          </a:p>
        </p:txBody>
      </p:sp>
    </p:spTree>
    <p:extLst>
      <p:ext uri="{BB962C8B-B14F-4D97-AF65-F5344CB8AC3E}">
        <p14:creationId xmlns:p14="http://schemas.microsoft.com/office/powerpoint/2010/main" val="2167882290"/>
      </p:ext>
    </p:extLst>
  </p:cSld>
  <p:clrMapOvr>
    <a:masterClrMapping/>
  </p:clrMapOvr>
  <p:timing>
    <p:tnLst>
      <p:par>
        <p:cT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37"/>
          <p:cNvSpPr>
            <a:spLocks noChangeArrowheads="1"/>
          </p:cNvSpPr>
          <p:nvPr/>
        </p:nvSpPr>
        <p:spPr bwMode="auto">
          <a:xfrm>
            <a:off x="117940" y="1047455"/>
            <a:ext cx="9689654" cy="3500575"/>
          </a:xfrm>
          <a:prstGeom prst="rect">
            <a:avLst/>
          </a:prstGeom>
          <a:solidFill>
            <a:srgbClr val="FFFFAF">
              <a:alpha val="49804"/>
            </a:srgbClr>
          </a:solidFill>
          <a:ln w="9525">
            <a:solidFill>
              <a:sysClr val="windowText" lastClr="000000"/>
            </a:solidFill>
            <a:miter lim="800000"/>
            <a:headEnd/>
            <a:tailEnd/>
          </a:ln>
        </p:spPr>
        <p:txBody>
          <a:bodyPr/>
          <a:lstStyle/>
          <a:p>
            <a:pPr marL="177800" indent="-177800">
              <a:buFont typeface="Wingdings" pitchFamily="2" charset="2"/>
              <a:buChar char="Ø"/>
              <a:defRPr/>
            </a:pPr>
            <a:r>
              <a:rPr kumimoji="0" lang="ja-JP" altLang="en-US" sz="1400" kern="0" dirty="0" smtClean="0">
                <a:solidFill>
                  <a:prstClr val="black"/>
                </a:solidFill>
                <a:latin typeface="ＭＳ Ｐゴシック" panose="020B0600070205080204" pitchFamily="50" charset="-128"/>
              </a:rPr>
              <a:t> 早期</a:t>
            </a:r>
            <a:r>
              <a:rPr kumimoji="0" lang="ja-JP" altLang="en-US" sz="1400" kern="0" dirty="0">
                <a:solidFill>
                  <a:prstClr val="black"/>
                </a:solidFill>
                <a:latin typeface="ＭＳ Ｐゴシック" panose="020B0600070205080204" pitchFamily="50" charset="-128"/>
              </a:rPr>
              <a:t>からのリハビリテーションを推進するため、疾患別リハビリテーション料の初期加算、早期加算の評価を適正化</a:t>
            </a:r>
            <a:r>
              <a:rPr kumimoji="0" lang="ja-JP" altLang="en-US" sz="1400" kern="0" dirty="0" smtClean="0">
                <a:solidFill>
                  <a:prstClr val="black"/>
                </a:solidFill>
                <a:latin typeface="ＭＳ Ｐゴシック" panose="020B0600070205080204" pitchFamily="50" charset="-128"/>
              </a:rPr>
              <a:t>する</a:t>
            </a:r>
            <a:endParaRPr kumimoji="0" lang="en-US" altLang="ja-JP" sz="1400" kern="0" dirty="0" smtClean="0">
              <a:solidFill>
                <a:prstClr val="black"/>
              </a:solidFill>
              <a:latin typeface="ＭＳ Ｐゴシック" panose="020B0600070205080204" pitchFamily="50" charset="-128"/>
            </a:endParaRPr>
          </a:p>
        </p:txBody>
      </p:sp>
      <p:sp>
        <p:nvSpPr>
          <p:cNvPr id="15" name="Rectangle 36"/>
          <p:cNvSpPr>
            <a:spLocks noChangeArrowheads="1"/>
          </p:cNvSpPr>
          <p:nvPr/>
        </p:nvSpPr>
        <p:spPr bwMode="auto">
          <a:xfrm>
            <a:off x="111815" y="640074"/>
            <a:ext cx="8697585" cy="40738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400" kern="0" dirty="0" smtClean="0">
                <a:solidFill>
                  <a:prstClr val="black"/>
                </a:solidFill>
              </a:rPr>
              <a:t>（１）初期加算、早期加算の算定要件等の見直し</a:t>
            </a:r>
          </a:p>
        </p:txBody>
      </p:sp>
      <p:graphicFrame>
        <p:nvGraphicFramePr>
          <p:cNvPr id="16" name="Table 9"/>
          <p:cNvGraphicFramePr>
            <a:graphicFrameLocks noGrp="1"/>
          </p:cNvGraphicFramePr>
          <p:nvPr>
            <p:extLst/>
          </p:nvPr>
        </p:nvGraphicFramePr>
        <p:xfrm>
          <a:off x="213546" y="1412776"/>
          <a:ext cx="3812649" cy="2368907"/>
        </p:xfrm>
        <a:graphic>
          <a:graphicData uri="http://schemas.openxmlformats.org/drawingml/2006/table">
            <a:tbl>
              <a:tblPr firstRow="1" bandRow="1">
                <a:tableStyleId>{FABFCF23-3B69-468F-B69F-88F6DE6A72F2}</a:tableStyleId>
              </a:tblPr>
              <a:tblGrid>
                <a:gridCol w="3812649"/>
              </a:tblGrid>
              <a:tr h="249909">
                <a:tc>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algn="ctr">
                        <a:lnSpc>
                          <a:spcPts val="1600"/>
                        </a:lnSpc>
                      </a:pPr>
                      <a:r>
                        <a:rPr kumimoji="1" lang="ja-JP" altLang="en-US" sz="1600" dirty="0" smtClean="0"/>
                        <a:t>現行</a:t>
                      </a:r>
                      <a:endParaRPr kumimoji="1" lang="ja-JP" altLang="en-US" sz="1600" dirty="0"/>
                    </a:p>
                  </a:txBody>
                  <a:tcPr/>
                </a:tc>
              </a:tr>
              <a:tr h="471646">
                <a:tc>
                  <a:txBody>
                    <a:bodyPr/>
                    <a:lstStyle>
                      <a:lvl1pPr marL="0" algn="l" defTabSz="914400" rtl="0" eaLnBrk="1" latinLnBrk="0" hangingPunct="1">
                        <a:defRPr kumimoji="1" sz="1800" kern="1200">
                          <a:solidFill>
                            <a:schemeClr val="dk1"/>
                          </a:solidFill>
                          <a:latin typeface="Calibri" panose="020F0502020204030204"/>
                          <a:ea typeface=""/>
                          <a:cs typeface=""/>
                        </a:defRPr>
                      </a:lvl1pPr>
                      <a:lvl2pPr marL="457200" algn="l" defTabSz="914400" rtl="0" eaLnBrk="1" latinLnBrk="0" hangingPunct="1">
                        <a:defRPr kumimoji="1" sz="1800" kern="1200">
                          <a:solidFill>
                            <a:schemeClr val="dk1"/>
                          </a:solidFill>
                          <a:latin typeface="Calibri" panose="020F0502020204030204"/>
                          <a:ea typeface=""/>
                          <a:cs typeface=""/>
                        </a:defRPr>
                      </a:lvl2pPr>
                      <a:lvl3pPr marL="914400" algn="l" defTabSz="914400" rtl="0" eaLnBrk="1" latinLnBrk="0" hangingPunct="1">
                        <a:defRPr kumimoji="1" sz="1800" kern="1200">
                          <a:solidFill>
                            <a:schemeClr val="dk1"/>
                          </a:solidFill>
                          <a:latin typeface="Calibri" panose="020F0502020204030204"/>
                          <a:ea typeface=""/>
                          <a:cs typeface=""/>
                        </a:defRPr>
                      </a:lvl3pPr>
                      <a:lvl4pPr marL="1371600" algn="l" defTabSz="914400" rtl="0" eaLnBrk="1" latinLnBrk="0" hangingPunct="1">
                        <a:defRPr kumimoji="1" sz="1800" kern="1200">
                          <a:solidFill>
                            <a:schemeClr val="dk1"/>
                          </a:solidFill>
                          <a:latin typeface="Calibri" panose="020F0502020204030204"/>
                          <a:ea typeface=""/>
                          <a:cs typeface=""/>
                        </a:defRPr>
                      </a:lvl4pPr>
                      <a:lvl5pPr marL="1828800" algn="l" defTabSz="914400" rtl="0" eaLnBrk="1" latinLnBrk="0" hangingPunct="1">
                        <a:defRPr kumimoji="1" sz="1800" kern="1200">
                          <a:solidFill>
                            <a:schemeClr val="dk1"/>
                          </a:solidFill>
                          <a:latin typeface="Calibri" panose="020F0502020204030204"/>
                          <a:ea typeface=""/>
                          <a:cs typeface=""/>
                        </a:defRPr>
                      </a:lvl5pPr>
                      <a:lvl6pPr marL="2286000" algn="l" defTabSz="914400" rtl="0" eaLnBrk="1" latinLnBrk="0" hangingPunct="1">
                        <a:defRPr kumimoji="1" sz="1800" kern="1200">
                          <a:solidFill>
                            <a:schemeClr val="dk1"/>
                          </a:solidFill>
                          <a:latin typeface="Calibri" panose="020F0502020204030204"/>
                          <a:ea typeface=""/>
                          <a:cs typeface=""/>
                        </a:defRPr>
                      </a:lvl6pPr>
                      <a:lvl7pPr marL="2743200" algn="l" defTabSz="914400" rtl="0" eaLnBrk="1" latinLnBrk="0" hangingPunct="1">
                        <a:defRPr kumimoji="1" sz="1800" kern="1200">
                          <a:solidFill>
                            <a:schemeClr val="dk1"/>
                          </a:solidFill>
                          <a:latin typeface="Calibri" panose="020F0502020204030204"/>
                          <a:ea typeface=""/>
                          <a:cs typeface=""/>
                        </a:defRPr>
                      </a:lvl7pPr>
                      <a:lvl8pPr marL="3200400" algn="l" defTabSz="914400" rtl="0" eaLnBrk="1" latinLnBrk="0" hangingPunct="1">
                        <a:defRPr kumimoji="1" sz="1800" kern="1200">
                          <a:solidFill>
                            <a:schemeClr val="dk1"/>
                          </a:solidFill>
                          <a:latin typeface="Calibri" panose="020F0502020204030204"/>
                          <a:ea typeface=""/>
                          <a:cs typeface=""/>
                        </a:defRPr>
                      </a:lvl8pPr>
                      <a:lvl9pPr marL="3657600" algn="l" defTabSz="914400" rtl="0" eaLnBrk="1" latinLnBrk="0" hangingPunct="1">
                        <a:defRPr kumimoji="1" sz="1800" kern="1200">
                          <a:solidFill>
                            <a:schemeClr val="dk1"/>
                          </a:solidFill>
                          <a:latin typeface="Calibri" panose="020F0502020204030204"/>
                          <a:ea typeface=""/>
                          <a:cs typeface=""/>
                        </a:defRPr>
                      </a:lvl9pPr>
                    </a:lstStyle>
                    <a:p>
                      <a:r>
                        <a:rPr kumimoji="1" lang="ja-JP" altLang="en-US" sz="1200" u="sng" dirty="0" smtClean="0"/>
                        <a:t>初期加算、早期加算の対象</a:t>
                      </a:r>
                      <a:endParaRPr kumimoji="1" lang="en-US" altLang="ja-JP" sz="1200" u="sng" dirty="0" smtClean="0"/>
                    </a:p>
                    <a:p>
                      <a:pPr algn="l"/>
                      <a:r>
                        <a:rPr kumimoji="1" lang="ja-JP" altLang="en-US" sz="1100" dirty="0" smtClean="0"/>
                        <a:t>（特に疾患名による区別なし）</a:t>
                      </a:r>
                      <a:endParaRPr kumimoji="1" lang="en-US" altLang="ja-JP" sz="1100" dirty="0" smtClean="0"/>
                    </a:p>
                  </a:txBody>
                  <a:tcPr/>
                </a:tc>
              </a:tr>
              <a:tr h="648514">
                <a:tc>
                  <a:txBody>
                    <a:bodyPr/>
                    <a:lstStyle>
                      <a:lvl1pPr marL="0" algn="l" defTabSz="914400" rtl="0" eaLnBrk="1" latinLnBrk="0" hangingPunct="1">
                        <a:defRPr kumimoji="1" sz="1800" kern="1200">
                          <a:solidFill>
                            <a:schemeClr val="dk1"/>
                          </a:solidFill>
                          <a:latin typeface="Calibri" panose="020F0502020204030204"/>
                          <a:ea typeface=""/>
                          <a:cs typeface=""/>
                        </a:defRPr>
                      </a:lvl1pPr>
                      <a:lvl2pPr marL="457200" algn="l" defTabSz="914400" rtl="0" eaLnBrk="1" latinLnBrk="0" hangingPunct="1">
                        <a:defRPr kumimoji="1" sz="1800" kern="1200">
                          <a:solidFill>
                            <a:schemeClr val="dk1"/>
                          </a:solidFill>
                          <a:latin typeface="Calibri" panose="020F0502020204030204"/>
                          <a:ea typeface=""/>
                          <a:cs typeface=""/>
                        </a:defRPr>
                      </a:lvl2pPr>
                      <a:lvl3pPr marL="914400" algn="l" defTabSz="914400" rtl="0" eaLnBrk="1" latinLnBrk="0" hangingPunct="1">
                        <a:defRPr kumimoji="1" sz="1800" kern="1200">
                          <a:solidFill>
                            <a:schemeClr val="dk1"/>
                          </a:solidFill>
                          <a:latin typeface="Calibri" panose="020F0502020204030204"/>
                          <a:ea typeface=""/>
                          <a:cs typeface=""/>
                        </a:defRPr>
                      </a:lvl3pPr>
                      <a:lvl4pPr marL="1371600" algn="l" defTabSz="914400" rtl="0" eaLnBrk="1" latinLnBrk="0" hangingPunct="1">
                        <a:defRPr kumimoji="1" sz="1800" kern="1200">
                          <a:solidFill>
                            <a:schemeClr val="dk1"/>
                          </a:solidFill>
                          <a:latin typeface="Calibri" panose="020F0502020204030204"/>
                          <a:ea typeface=""/>
                          <a:cs typeface=""/>
                        </a:defRPr>
                      </a:lvl4pPr>
                      <a:lvl5pPr marL="1828800" algn="l" defTabSz="914400" rtl="0" eaLnBrk="1" latinLnBrk="0" hangingPunct="1">
                        <a:defRPr kumimoji="1" sz="1800" kern="1200">
                          <a:solidFill>
                            <a:schemeClr val="dk1"/>
                          </a:solidFill>
                          <a:latin typeface="Calibri" panose="020F0502020204030204"/>
                          <a:ea typeface=""/>
                          <a:cs typeface=""/>
                        </a:defRPr>
                      </a:lvl5pPr>
                      <a:lvl6pPr marL="2286000" algn="l" defTabSz="914400" rtl="0" eaLnBrk="1" latinLnBrk="0" hangingPunct="1">
                        <a:defRPr kumimoji="1" sz="1800" kern="1200">
                          <a:solidFill>
                            <a:schemeClr val="dk1"/>
                          </a:solidFill>
                          <a:latin typeface="Calibri" panose="020F0502020204030204"/>
                          <a:ea typeface=""/>
                          <a:cs typeface=""/>
                        </a:defRPr>
                      </a:lvl6pPr>
                      <a:lvl7pPr marL="2743200" algn="l" defTabSz="914400" rtl="0" eaLnBrk="1" latinLnBrk="0" hangingPunct="1">
                        <a:defRPr kumimoji="1" sz="1800" kern="1200">
                          <a:solidFill>
                            <a:schemeClr val="dk1"/>
                          </a:solidFill>
                          <a:latin typeface="Calibri" panose="020F0502020204030204"/>
                          <a:ea typeface=""/>
                          <a:cs typeface=""/>
                        </a:defRPr>
                      </a:lvl7pPr>
                      <a:lvl8pPr marL="3200400" algn="l" defTabSz="914400" rtl="0" eaLnBrk="1" latinLnBrk="0" hangingPunct="1">
                        <a:defRPr kumimoji="1" sz="1800" kern="1200">
                          <a:solidFill>
                            <a:schemeClr val="dk1"/>
                          </a:solidFill>
                          <a:latin typeface="Calibri" panose="020F0502020204030204"/>
                          <a:ea typeface=""/>
                          <a:cs typeface=""/>
                        </a:defRPr>
                      </a:lvl8pPr>
                      <a:lvl9pPr marL="3657600" algn="l" defTabSz="914400" rtl="0" eaLnBrk="1" latinLnBrk="0" hangingPunct="1">
                        <a:defRPr kumimoji="1" sz="1800" kern="1200">
                          <a:solidFill>
                            <a:schemeClr val="dk1"/>
                          </a:solidFill>
                          <a:latin typeface="Calibri" panose="020F0502020204030204"/>
                          <a:ea typeface=""/>
                          <a:cs typeface=""/>
                        </a:defRPr>
                      </a:lvl9pPr>
                    </a:lstStyle>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200" u="sng" dirty="0" smtClean="0"/>
                        <a:t>初期加算、早期加算を算定できる期間</a:t>
                      </a:r>
                      <a:endParaRPr kumimoji="1" lang="en-US" altLang="ja-JP" sz="1200" u="sng" dirty="0" smtClean="0"/>
                    </a:p>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100" u="none" dirty="0" smtClean="0"/>
                        <a:t>心大血管疾患リハビリテーション料、呼吸器リハビリテーション料の場合、発症等から時間が経過しても治療開始日から起算することも可</a:t>
                      </a:r>
                      <a:endParaRPr kumimoji="1" lang="en-US" altLang="ja-JP" sz="1100" u="none" dirty="0" smtClean="0"/>
                    </a:p>
                  </a:txBody>
                  <a:tcPr/>
                </a:tc>
              </a:tr>
              <a:tr h="825381">
                <a:tc>
                  <a:txBody>
                    <a:bodyPr/>
                    <a:lstStyle>
                      <a:lvl1pPr marL="0" algn="l" defTabSz="914400" rtl="0" eaLnBrk="1" latinLnBrk="0" hangingPunct="1">
                        <a:defRPr kumimoji="1" sz="1800" kern="1200">
                          <a:solidFill>
                            <a:schemeClr val="dk1"/>
                          </a:solidFill>
                          <a:latin typeface="Calibri" panose="020F0502020204030204"/>
                          <a:ea typeface=""/>
                          <a:cs typeface=""/>
                        </a:defRPr>
                      </a:lvl1pPr>
                      <a:lvl2pPr marL="457200" algn="l" defTabSz="914400" rtl="0" eaLnBrk="1" latinLnBrk="0" hangingPunct="1">
                        <a:defRPr kumimoji="1" sz="1800" kern="1200">
                          <a:solidFill>
                            <a:schemeClr val="dk1"/>
                          </a:solidFill>
                          <a:latin typeface="Calibri" panose="020F0502020204030204"/>
                          <a:ea typeface=""/>
                          <a:cs typeface=""/>
                        </a:defRPr>
                      </a:lvl2pPr>
                      <a:lvl3pPr marL="914400" algn="l" defTabSz="914400" rtl="0" eaLnBrk="1" latinLnBrk="0" hangingPunct="1">
                        <a:defRPr kumimoji="1" sz="1800" kern="1200">
                          <a:solidFill>
                            <a:schemeClr val="dk1"/>
                          </a:solidFill>
                          <a:latin typeface="Calibri" panose="020F0502020204030204"/>
                          <a:ea typeface=""/>
                          <a:cs typeface=""/>
                        </a:defRPr>
                      </a:lvl3pPr>
                      <a:lvl4pPr marL="1371600" algn="l" defTabSz="914400" rtl="0" eaLnBrk="1" latinLnBrk="0" hangingPunct="1">
                        <a:defRPr kumimoji="1" sz="1800" kern="1200">
                          <a:solidFill>
                            <a:schemeClr val="dk1"/>
                          </a:solidFill>
                          <a:latin typeface="Calibri" panose="020F0502020204030204"/>
                          <a:ea typeface=""/>
                          <a:cs typeface=""/>
                        </a:defRPr>
                      </a:lvl4pPr>
                      <a:lvl5pPr marL="1828800" algn="l" defTabSz="914400" rtl="0" eaLnBrk="1" latinLnBrk="0" hangingPunct="1">
                        <a:defRPr kumimoji="1" sz="1800" kern="1200">
                          <a:solidFill>
                            <a:schemeClr val="dk1"/>
                          </a:solidFill>
                          <a:latin typeface="Calibri" panose="020F0502020204030204"/>
                          <a:ea typeface=""/>
                          <a:cs typeface=""/>
                        </a:defRPr>
                      </a:lvl5pPr>
                      <a:lvl6pPr marL="2286000" algn="l" defTabSz="914400" rtl="0" eaLnBrk="1" latinLnBrk="0" hangingPunct="1">
                        <a:defRPr kumimoji="1" sz="1800" kern="1200">
                          <a:solidFill>
                            <a:schemeClr val="dk1"/>
                          </a:solidFill>
                          <a:latin typeface="Calibri" panose="020F0502020204030204"/>
                          <a:ea typeface=""/>
                          <a:cs typeface=""/>
                        </a:defRPr>
                      </a:lvl6pPr>
                      <a:lvl7pPr marL="2743200" algn="l" defTabSz="914400" rtl="0" eaLnBrk="1" latinLnBrk="0" hangingPunct="1">
                        <a:defRPr kumimoji="1" sz="1800" kern="1200">
                          <a:solidFill>
                            <a:schemeClr val="dk1"/>
                          </a:solidFill>
                          <a:latin typeface="Calibri" panose="020F0502020204030204"/>
                          <a:ea typeface=""/>
                          <a:cs typeface=""/>
                        </a:defRPr>
                      </a:lvl7pPr>
                      <a:lvl8pPr marL="3200400" algn="l" defTabSz="914400" rtl="0" eaLnBrk="1" latinLnBrk="0" hangingPunct="1">
                        <a:defRPr kumimoji="1" sz="1800" kern="1200">
                          <a:solidFill>
                            <a:schemeClr val="dk1"/>
                          </a:solidFill>
                          <a:latin typeface="Calibri" panose="020F0502020204030204"/>
                          <a:ea typeface=""/>
                          <a:cs typeface=""/>
                        </a:defRPr>
                      </a:lvl8pPr>
                      <a:lvl9pPr marL="3657600" algn="l" defTabSz="914400" rtl="0" eaLnBrk="1" latinLnBrk="0" hangingPunct="1">
                        <a:defRPr kumimoji="1" sz="1800" kern="1200">
                          <a:solidFill>
                            <a:schemeClr val="dk1"/>
                          </a:solidFill>
                          <a:latin typeface="Calibri" panose="020F0502020204030204"/>
                          <a:ea typeface=""/>
                          <a:cs typeface=""/>
                        </a:defRPr>
                      </a:lvl9pPr>
                    </a:lstStyle>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200" u="sng" dirty="0" smtClean="0"/>
                        <a:t>慢性疾患の</a:t>
                      </a:r>
                      <a:r>
                        <a:rPr kumimoji="1" lang="ja-JP" altLang="en-US" sz="1200" u="sng" spc="-150" dirty="0" smtClean="0"/>
                        <a:t>リハビリテーション料</a:t>
                      </a:r>
                      <a:r>
                        <a:rPr kumimoji="1" lang="ja-JP" altLang="en-US" sz="1200" u="sng" dirty="0" smtClean="0"/>
                        <a:t>の標準的算定日数</a:t>
                      </a:r>
                      <a:endParaRPr kumimoji="1" lang="en-US" altLang="ja-JP" sz="1200" u="sng" dirty="0" smtClean="0"/>
                    </a:p>
                    <a:p>
                      <a:r>
                        <a:rPr kumimoji="1" lang="ja-JP" altLang="en-US" sz="1100" dirty="0" smtClean="0"/>
                        <a:t>脳血管疾患等</a:t>
                      </a:r>
                      <a:r>
                        <a:rPr kumimoji="1" lang="ja-JP" altLang="en-US" sz="1100" spc="-150" dirty="0" smtClean="0"/>
                        <a:t>リハビリテーション</a:t>
                      </a:r>
                      <a:r>
                        <a:rPr kumimoji="1" lang="ja-JP" altLang="en-US" sz="1100" dirty="0" smtClean="0"/>
                        <a:t>料（廃用症候群の場合を含む）、運動器</a:t>
                      </a:r>
                      <a:r>
                        <a:rPr kumimoji="1" lang="ja-JP" altLang="en-US" sz="1100" spc="-150" dirty="0" smtClean="0"/>
                        <a:t>リハビリテーション</a:t>
                      </a:r>
                      <a:r>
                        <a:rPr kumimoji="1" lang="ja-JP" altLang="en-US" sz="1100" dirty="0" smtClean="0"/>
                        <a:t>料については、発症、手術又は急性増悪から起算</a:t>
                      </a:r>
                      <a:endParaRPr kumimoji="1" lang="en-US" altLang="ja-JP" sz="1200" dirty="0" smtClean="0"/>
                    </a:p>
                  </a:txBody>
                  <a:tcPr/>
                </a:tc>
              </a:tr>
            </a:tbl>
          </a:graphicData>
        </a:graphic>
      </p:graphicFrame>
      <p:graphicFrame>
        <p:nvGraphicFramePr>
          <p:cNvPr id="17" name="Table 10"/>
          <p:cNvGraphicFramePr>
            <a:graphicFrameLocks noGrp="1"/>
          </p:cNvGraphicFramePr>
          <p:nvPr>
            <p:extLst/>
          </p:nvPr>
        </p:nvGraphicFramePr>
        <p:xfrm>
          <a:off x="4686853" y="1412776"/>
          <a:ext cx="5043998" cy="2265202"/>
        </p:xfrm>
        <a:graphic>
          <a:graphicData uri="http://schemas.openxmlformats.org/drawingml/2006/table">
            <a:tbl>
              <a:tblPr firstRow="1" bandRow="1"/>
              <a:tblGrid>
                <a:gridCol w="5043998"/>
              </a:tblGrid>
              <a:tr h="252453">
                <a:tc>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algn="ctr">
                        <a:lnSpc>
                          <a:spcPts val="1600"/>
                        </a:lnSpc>
                      </a:pPr>
                      <a:r>
                        <a:rPr kumimoji="1" lang="ja-JP" altLang="en-US" sz="1600" dirty="0" smtClean="0"/>
                        <a:t>改定</a:t>
                      </a:r>
                      <a:endParaRPr kumimoji="1" lang="ja-JP" altLang="en-US" sz="1600"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ED7D31"/>
                    </a:solidFill>
                  </a:tcPr>
                </a:tc>
              </a:tr>
              <a:tr h="477712">
                <a:tc>
                  <a:txBody>
                    <a:bodyPr/>
                    <a:lstStyle>
                      <a:lvl1pPr marL="0" algn="l" defTabSz="914400" rtl="0" eaLnBrk="1" latinLnBrk="0" hangingPunct="1">
                        <a:defRPr kumimoji="1" sz="1800" kern="1200">
                          <a:solidFill>
                            <a:schemeClr val="dk1"/>
                          </a:solidFill>
                          <a:latin typeface="Calibri" panose="020F0502020204030204"/>
                          <a:ea typeface=""/>
                          <a:cs typeface=""/>
                        </a:defRPr>
                      </a:lvl1pPr>
                      <a:lvl2pPr marL="457200" algn="l" defTabSz="914400" rtl="0" eaLnBrk="1" latinLnBrk="0" hangingPunct="1">
                        <a:defRPr kumimoji="1" sz="1800" kern="1200">
                          <a:solidFill>
                            <a:schemeClr val="dk1"/>
                          </a:solidFill>
                          <a:latin typeface="Calibri" panose="020F0502020204030204"/>
                          <a:ea typeface=""/>
                          <a:cs typeface=""/>
                        </a:defRPr>
                      </a:lvl2pPr>
                      <a:lvl3pPr marL="914400" algn="l" defTabSz="914400" rtl="0" eaLnBrk="1" latinLnBrk="0" hangingPunct="1">
                        <a:defRPr kumimoji="1" sz="1800" kern="1200">
                          <a:solidFill>
                            <a:schemeClr val="dk1"/>
                          </a:solidFill>
                          <a:latin typeface="Calibri" panose="020F0502020204030204"/>
                          <a:ea typeface=""/>
                          <a:cs typeface=""/>
                        </a:defRPr>
                      </a:lvl3pPr>
                      <a:lvl4pPr marL="1371600" algn="l" defTabSz="914400" rtl="0" eaLnBrk="1" latinLnBrk="0" hangingPunct="1">
                        <a:defRPr kumimoji="1" sz="1800" kern="1200">
                          <a:solidFill>
                            <a:schemeClr val="dk1"/>
                          </a:solidFill>
                          <a:latin typeface="Calibri" panose="020F0502020204030204"/>
                          <a:ea typeface=""/>
                          <a:cs typeface=""/>
                        </a:defRPr>
                      </a:lvl4pPr>
                      <a:lvl5pPr marL="1828800" algn="l" defTabSz="914400" rtl="0" eaLnBrk="1" latinLnBrk="0" hangingPunct="1">
                        <a:defRPr kumimoji="1" sz="1800" kern="1200">
                          <a:solidFill>
                            <a:schemeClr val="dk1"/>
                          </a:solidFill>
                          <a:latin typeface="Calibri" panose="020F0502020204030204"/>
                          <a:ea typeface=""/>
                          <a:cs typeface=""/>
                        </a:defRPr>
                      </a:lvl5pPr>
                      <a:lvl6pPr marL="2286000" algn="l" defTabSz="914400" rtl="0" eaLnBrk="1" latinLnBrk="0" hangingPunct="1">
                        <a:defRPr kumimoji="1" sz="1800" kern="1200">
                          <a:solidFill>
                            <a:schemeClr val="dk1"/>
                          </a:solidFill>
                          <a:latin typeface="Calibri" panose="020F0502020204030204"/>
                          <a:ea typeface=""/>
                          <a:cs typeface=""/>
                        </a:defRPr>
                      </a:lvl6pPr>
                      <a:lvl7pPr marL="2743200" algn="l" defTabSz="914400" rtl="0" eaLnBrk="1" latinLnBrk="0" hangingPunct="1">
                        <a:defRPr kumimoji="1" sz="1800" kern="1200">
                          <a:solidFill>
                            <a:schemeClr val="dk1"/>
                          </a:solidFill>
                          <a:latin typeface="Calibri" panose="020F0502020204030204"/>
                          <a:ea typeface=""/>
                          <a:cs typeface=""/>
                        </a:defRPr>
                      </a:lvl7pPr>
                      <a:lvl8pPr marL="3200400" algn="l" defTabSz="914400" rtl="0" eaLnBrk="1" latinLnBrk="0" hangingPunct="1">
                        <a:defRPr kumimoji="1" sz="1800" kern="1200">
                          <a:solidFill>
                            <a:schemeClr val="dk1"/>
                          </a:solidFill>
                          <a:latin typeface="Calibri" panose="020F0502020204030204"/>
                          <a:ea typeface=""/>
                          <a:cs typeface=""/>
                        </a:defRPr>
                      </a:lvl8pPr>
                      <a:lvl9pPr marL="3657600" algn="l" defTabSz="914400" rtl="0" eaLnBrk="1" latinLnBrk="0" hangingPunct="1">
                        <a:defRPr kumimoji="1" sz="1800" kern="1200">
                          <a:solidFill>
                            <a:schemeClr val="dk1"/>
                          </a:solidFill>
                          <a:latin typeface="Calibri" panose="020F0502020204030204"/>
                          <a:ea typeface=""/>
                          <a:cs typeface=""/>
                        </a:defRPr>
                      </a:lvl9pPr>
                    </a:lstStyle>
                    <a:p>
                      <a:r>
                        <a:rPr kumimoji="1" lang="ja-JP" altLang="en-US" sz="1200" u="sng" dirty="0" smtClean="0"/>
                        <a:t>初期加算、早期加算の対象</a:t>
                      </a:r>
                      <a:endParaRPr kumimoji="1" lang="en-US" altLang="ja-JP" sz="1200" u="sng" dirty="0" smtClean="0"/>
                    </a:p>
                    <a:p>
                      <a:r>
                        <a:rPr kumimoji="1" lang="ja-JP" altLang="en-US" sz="1100" b="1" u="sng" dirty="0" smtClean="0">
                          <a:solidFill>
                            <a:srgbClr val="0070C0"/>
                          </a:solidFill>
                        </a:rPr>
                        <a:t>慢性疾患については手術や急性増悪を伴う場合のみ</a:t>
                      </a:r>
                      <a:endParaRPr kumimoji="1" lang="en-US" altLang="ja-JP" sz="1100" b="1" u="sng" dirty="0" smtClean="0">
                        <a:solidFill>
                          <a:srgbClr val="0070C0"/>
                        </a:solidFill>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D7D31">
                        <a:tint val="40000"/>
                      </a:srgbClr>
                    </a:solidFill>
                  </a:tcPr>
                </a:tc>
              </a:tr>
              <a:tr h="656854">
                <a:tc>
                  <a:txBody>
                    <a:bodyPr/>
                    <a:lstStyle>
                      <a:lvl1pPr marL="0" algn="l" defTabSz="914400" rtl="0" eaLnBrk="1" latinLnBrk="0" hangingPunct="1">
                        <a:defRPr kumimoji="1" sz="1800" kern="1200">
                          <a:solidFill>
                            <a:schemeClr val="dk1"/>
                          </a:solidFill>
                          <a:latin typeface="Calibri" panose="020F0502020204030204"/>
                          <a:ea typeface=""/>
                          <a:cs typeface=""/>
                        </a:defRPr>
                      </a:lvl1pPr>
                      <a:lvl2pPr marL="457200" algn="l" defTabSz="914400" rtl="0" eaLnBrk="1" latinLnBrk="0" hangingPunct="1">
                        <a:defRPr kumimoji="1" sz="1800" kern="1200">
                          <a:solidFill>
                            <a:schemeClr val="dk1"/>
                          </a:solidFill>
                          <a:latin typeface="Calibri" panose="020F0502020204030204"/>
                          <a:ea typeface=""/>
                          <a:cs typeface=""/>
                        </a:defRPr>
                      </a:lvl2pPr>
                      <a:lvl3pPr marL="914400" algn="l" defTabSz="914400" rtl="0" eaLnBrk="1" latinLnBrk="0" hangingPunct="1">
                        <a:defRPr kumimoji="1" sz="1800" kern="1200">
                          <a:solidFill>
                            <a:schemeClr val="dk1"/>
                          </a:solidFill>
                          <a:latin typeface="Calibri" panose="020F0502020204030204"/>
                          <a:ea typeface=""/>
                          <a:cs typeface=""/>
                        </a:defRPr>
                      </a:lvl3pPr>
                      <a:lvl4pPr marL="1371600" algn="l" defTabSz="914400" rtl="0" eaLnBrk="1" latinLnBrk="0" hangingPunct="1">
                        <a:defRPr kumimoji="1" sz="1800" kern="1200">
                          <a:solidFill>
                            <a:schemeClr val="dk1"/>
                          </a:solidFill>
                          <a:latin typeface="Calibri" panose="020F0502020204030204"/>
                          <a:ea typeface=""/>
                          <a:cs typeface=""/>
                        </a:defRPr>
                      </a:lvl4pPr>
                      <a:lvl5pPr marL="1828800" algn="l" defTabSz="914400" rtl="0" eaLnBrk="1" latinLnBrk="0" hangingPunct="1">
                        <a:defRPr kumimoji="1" sz="1800" kern="1200">
                          <a:solidFill>
                            <a:schemeClr val="dk1"/>
                          </a:solidFill>
                          <a:latin typeface="Calibri" panose="020F0502020204030204"/>
                          <a:ea typeface=""/>
                          <a:cs typeface=""/>
                        </a:defRPr>
                      </a:lvl5pPr>
                      <a:lvl6pPr marL="2286000" algn="l" defTabSz="914400" rtl="0" eaLnBrk="1" latinLnBrk="0" hangingPunct="1">
                        <a:defRPr kumimoji="1" sz="1800" kern="1200">
                          <a:solidFill>
                            <a:schemeClr val="dk1"/>
                          </a:solidFill>
                          <a:latin typeface="Calibri" panose="020F0502020204030204"/>
                          <a:ea typeface=""/>
                          <a:cs typeface=""/>
                        </a:defRPr>
                      </a:lvl6pPr>
                      <a:lvl7pPr marL="2743200" algn="l" defTabSz="914400" rtl="0" eaLnBrk="1" latinLnBrk="0" hangingPunct="1">
                        <a:defRPr kumimoji="1" sz="1800" kern="1200">
                          <a:solidFill>
                            <a:schemeClr val="dk1"/>
                          </a:solidFill>
                          <a:latin typeface="Calibri" panose="020F0502020204030204"/>
                          <a:ea typeface=""/>
                          <a:cs typeface=""/>
                        </a:defRPr>
                      </a:lvl7pPr>
                      <a:lvl8pPr marL="3200400" algn="l" defTabSz="914400" rtl="0" eaLnBrk="1" latinLnBrk="0" hangingPunct="1">
                        <a:defRPr kumimoji="1" sz="1800" kern="1200">
                          <a:solidFill>
                            <a:schemeClr val="dk1"/>
                          </a:solidFill>
                          <a:latin typeface="Calibri" panose="020F0502020204030204"/>
                          <a:ea typeface=""/>
                          <a:cs typeface=""/>
                        </a:defRPr>
                      </a:lvl8pPr>
                      <a:lvl9pPr marL="3657600" algn="l" defTabSz="914400" rtl="0" eaLnBrk="1" latinLnBrk="0" hangingPunct="1">
                        <a:defRPr kumimoji="1" sz="1800" kern="1200">
                          <a:solidFill>
                            <a:schemeClr val="dk1"/>
                          </a:solidFill>
                          <a:latin typeface="Calibri" panose="020F0502020204030204"/>
                          <a:ea typeface=""/>
                          <a:cs typeface=""/>
                        </a:defRPr>
                      </a:lvl9pPr>
                    </a:lstStyle>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200" u="sng" dirty="0" smtClean="0"/>
                        <a:t>初期加算、早期加算を算定できる期間</a:t>
                      </a:r>
                      <a:endParaRPr kumimoji="1" lang="en-US" altLang="ja-JP" sz="1200" u="sng" dirty="0" smtClean="0"/>
                    </a:p>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100" u="none" dirty="0" smtClean="0"/>
                        <a:t>心大血管疾患リハビリテーション料、呼吸器リハビリテーション料の場合、</a:t>
                      </a:r>
                      <a:r>
                        <a:rPr kumimoji="1" lang="ja-JP" altLang="en-US" sz="1100" b="1" u="sng" dirty="0" smtClean="0">
                          <a:solidFill>
                            <a:srgbClr val="0070C0"/>
                          </a:solidFill>
                        </a:rPr>
                        <a:t>発症等から７日目又は治療開始日のいずれか早いものから起算</a:t>
                      </a:r>
                      <a:endParaRPr kumimoji="1" lang="en-US" altLang="ja-JP" sz="1100" b="1" u="sng" dirty="0" smtClean="0">
                        <a:solidFill>
                          <a:srgbClr val="0070C0"/>
                        </a:solidFill>
                      </a:endParaRPr>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D7D31">
                        <a:tint val="20000"/>
                      </a:srgbClr>
                    </a:solidFill>
                  </a:tcPr>
                </a:tc>
              </a:tr>
              <a:tr h="835996">
                <a:tc>
                  <a:txBody>
                    <a:bodyPr/>
                    <a:lstStyle>
                      <a:lvl1pPr marL="0" algn="l" defTabSz="914400" rtl="0" eaLnBrk="1" latinLnBrk="0" hangingPunct="1">
                        <a:defRPr kumimoji="1" sz="1800" kern="1200">
                          <a:solidFill>
                            <a:schemeClr val="dk1"/>
                          </a:solidFill>
                          <a:latin typeface="Calibri" panose="020F0502020204030204"/>
                          <a:ea typeface=""/>
                          <a:cs typeface=""/>
                        </a:defRPr>
                      </a:lvl1pPr>
                      <a:lvl2pPr marL="457200" algn="l" defTabSz="914400" rtl="0" eaLnBrk="1" latinLnBrk="0" hangingPunct="1">
                        <a:defRPr kumimoji="1" sz="1800" kern="1200">
                          <a:solidFill>
                            <a:schemeClr val="dk1"/>
                          </a:solidFill>
                          <a:latin typeface="Calibri" panose="020F0502020204030204"/>
                          <a:ea typeface=""/>
                          <a:cs typeface=""/>
                        </a:defRPr>
                      </a:lvl2pPr>
                      <a:lvl3pPr marL="914400" algn="l" defTabSz="914400" rtl="0" eaLnBrk="1" latinLnBrk="0" hangingPunct="1">
                        <a:defRPr kumimoji="1" sz="1800" kern="1200">
                          <a:solidFill>
                            <a:schemeClr val="dk1"/>
                          </a:solidFill>
                          <a:latin typeface="Calibri" panose="020F0502020204030204"/>
                          <a:ea typeface=""/>
                          <a:cs typeface=""/>
                        </a:defRPr>
                      </a:lvl3pPr>
                      <a:lvl4pPr marL="1371600" algn="l" defTabSz="914400" rtl="0" eaLnBrk="1" latinLnBrk="0" hangingPunct="1">
                        <a:defRPr kumimoji="1" sz="1800" kern="1200">
                          <a:solidFill>
                            <a:schemeClr val="dk1"/>
                          </a:solidFill>
                          <a:latin typeface="Calibri" panose="020F0502020204030204"/>
                          <a:ea typeface=""/>
                          <a:cs typeface=""/>
                        </a:defRPr>
                      </a:lvl4pPr>
                      <a:lvl5pPr marL="1828800" algn="l" defTabSz="914400" rtl="0" eaLnBrk="1" latinLnBrk="0" hangingPunct="1">
                        <a:defRPr kumimoji="1" sz="1800" kern="1200">
                          <a:solidFill>
                            <a:schemeClr val="dk1"/>
                          </a:solidFill>
                          <a:latin typeface="Calibri" panose="020F0502020204030204"/>
                          <a:ea typeface=""/>
                          <a:cs typeface=""/>
                        </a:defRPr>
                      </a:lvl5pPr>
                      <a:lvl6pPr marL="2286000" algn="l" defTabSz="914400" rtl="0" eaLnBrk="1" latinLnBrk="0" hangingPunct="1">
                        <a:defRPr kumimoji="1" sz="1800" kern="1200">
                          <a:solidFill>
                            <a:schemeClr val="dk1"/>
                          </a:solidFill>
                          <a:latin typeface="Calibri" panose="020F0502020204030204"/>
                          <a:ea typeface=""/>
                          <a:cs typeface=""/>
                        </a:defRPr>
                      </a:lvl6pPr>
                      <a:lvl7pPr marL="2743200" algn="l" defTabSz="914400" rtl="0" eaLnBrk="1" latinLnBrk="0" hangingPunct="1">
                        <a:defRPr kumimoji="1" sz="1800" kern="1200">
                          <a:solidFill>
                            <a:schemeClr val="dk1"/>
                          </a:solidFill>
                          <a:latin typeface="Calibri" panose="020F0502020204030204"/>
                          <a:ea typeface=""/>
                          <a:cs typeface=""/>
                        </a:defRPr>
                      </a:lvl7pPr>
                      <a:lvl8pPr marL="3200400" algn="l" defTabSz="914400" rtl="0" eaLnBrk="1" latinLnBrk="0" hangingPunct="1">
                        <a:defRPr kumimoji="1" sz="1800" kern="1200">
                          <a:solidFill>
                            <a:schemeClr val="dk1"/>
                          </a:solidFill>
                          <a:latin typeface="Calibri" panose="020F0502020204030204"/>
                          <a:ea typeface=""/>
                          <a:cs typeface=""/>
                        </a:defRPr>
                      </a:lvl8pPr>
                      <a:lvl9pPr marL="3657600" algn="l" defTabSz="914400" rtl="0" eaLnBrk="1" latinLnBrk="0" hangingPunct="1">
                        <a:defRPr kumimoji="1" sz="1800" kern="1200">
                          <a:solidFill>
                            <a:schemeClr val="dk1"/>
                          </a:solidFill>
                          <a:latin typeface="Calibri" panose="020F0502020204030204"/>
                          <a:ea typeface=""/>
                          <a:cs typeface=""/>
                        </a:defRPr>
                      </a:lvl9pPr>
                    </a:lstStyle>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200" u="sng" dirty="0" smtClean="0"/>
                        <a:t>慢性疾患のリハビリテーション料の標準的算定日数</a:t>
                      </a:r>
                      <a:endParaRPr kumimoji="1" lang="en-US" altLang="ja-JP" sz="1200" u="sng" dirty="0" smtClean="0"/>
                    </a:p>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100" dirty="0" smtClean="0"/>
                        <a:t>脳血管疾患等</a:t>
                      </a:r>
                      <a:r>
                        <a:rPr kumimoji="1" lang="ja-JP" altLang="en-US" sz="1100" spc="-150" dirty="0" smtClean="0"/>
                        <a:t>リハビリテーション</a:t>
                      </a:r>
                      <a:r>
                        <a:rPr kumimoji="1" lang="ja-JP" altLang="en-US" sz="1100" dirty="0" smtClean="0"/>
                        <a:t>料、廃用症候群</a:t>
                      </a:r>
                      <a:r>
                        <a:rPr kumimoji="1" lang="ja-JP" altLang="en-US" sz="1100" spc="-150" dirty="0" smtClean="0"/>
                        <a:t>リハビリテーション</a:t>
                      </a:r>
                      <a:r>
                        <a:rPr kumimoji="1" lang="ja-JP" altLang="en-US" sz="1100" dirty="0" smtClean="0"/>
                        <a:t>料、運動器</a:t>
                      </a:r>
                      <a:r>
                        <a:rPr kumimoji="1" lang="ja-JP" altLang="en-US" sz="1100" spc="-150" dirty="0" smtClean="0"/>
                        <a:t>リハビリテーション</a:t>
                      </a:r>
                      <a:r>
                        <a:rPr kumimoji="1" lang="ja-JP" altLang="en-US" sz="1100" dirty="0" smtClean="0"/>
                        <a:t>料については、</a:t>
                      </a:r>
                      <a:r>
                        <a:rPr kumimoji="1" lang="ja-JP" altLang="en-US" sz="1100" b="1" u="sng" dirty="0" smtClean="0">
                          <a:solidFill>
                            <a:srgbClr val="0070C0"/>
                          </a:solidFill>
                        </a:rPr>
                        <a:t>発症、手術又は急性増悪がある場合はその日から、それ以外は最初に診断された日から</a:t>
                      </a:r>
                      <a:r>
                        <a:rPr kumimoji="1" lang="ja-JP" altLang="en-US" sz="1100" u="none" dirty="0" smtClean="0"/>
                        <a:t>起算</a:t>
                      </a:r>
                      <a:endParaRPr kumimoji="1" lang="en-US" altLang="ja-JP" sz="1200" u="none" dirty="0" smtClean="0"/>
                    </a:p>
                  </a:txBody>
                  <a:tcP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D7D31">
                        <a:tint val="40000"/>
                      </a:srgbClr>
                    </a:solidFill>
                  </a:tcPr>
                </a:tc>
              </a:tr>
            </a:tbl>
          </a:graphicData>
        </a:graphic>
      </p:graphicFrame>
      <p:sp>
        <p:nvSpPr>
          <p:cNvPr id="19" name="TextBox 12"/>
          <p:cNvSpPr txBox="1"/>
          <p:nvPr/>
        </p:nvSpPr>
        <p:spPr>
          <a:xfrm>
            <a:off x="207141" y="3717033"/>
            <a:ext cx="9472476" cy="830997"/>
          </a:xfrm>
          <a:prstGeom prst="rect">
            <a:avLst/>
          </a:prstGeom>
          <a:noFill/>
        </p:spPr>
        <p:txBody>
          <a:bodyPr wrap="square" rtlCol="0">
            <a:spAutoFit/>
          </a:bodyPr>
          <a:lstStyle/>
          <a:p>
            <a:pPr>
              <a:defRPr/>
            </a:pPr>
            <a:r>
              <a:rPr kumimoji="0" lang="en-US" altLang="ja-JP" sz="1200" kern="0" dirty="0" smtClean="0">
                <a:solidFill>
                  <a:prstClr val="black"/>
                </a:solidFill>
              </a:rPr>
              <a:t>[</a:t>
            </a:r>
            <a:r>
              <a:rPr kumimoji="0" lang="ja-JP" altLang="en-US" sz="1200" kern="0" dirty="0" smtClean="0">
                <a:solidFill>
                  <a:prstClr val="black"/>
                </a:solidFill>
              </a:rPr>
              <a:t>経過措置</a:t>
            </a:r>
            <a:r>
              <a:rPr kumimoji="0" lang="en-US" altLang="ja-JP" sz="1200" kern="0" dirty="0" smtClean="0">
                <a:solidFill>
                  <a:prstClr val="black"/>
                </a:solidFill>
              </a:rPr>
              <a:t>]</a:t>
            </a:r>
          </a:p>
          <a:p>
            <a:pPr>
              <a:defRPr/>
            </a:pPr>
            <a:r>
              <a:rPr kumimoji="0" lang="ja-JP" altLang="en-US" sz="1200" kern="0" dirty="0" smtClean="0">
                <a:solidFill>
                  <a:prstClr val="black"/>
                </a:solidFill>
              </a:rPr>
              <a:t>平成２８年３月３１日時点で早期リハビリテーション加算又は初期加算を算定しているものについては従来通り。</a:t>
            </a:r>
            <a:endParaRPr kumimoji="0" lang="en-US" altLang="ja-JP" sz="1200" kern="0" dirty="0" smtClean="0">
              <a:solidFill>
                <a:prstClr val="black"/>
              </a:solidFill>
            </a:endParaRPr>
          </a:p>
          <a:p>
            <a:pPr>
              <a:defRPr/>
            </a:pPr>
            <a:r>
              <a:rPr kumimoji="0" lang="ja-JP" altLang="en-US" sz="1200" kern="0" dirty="0" smtClean="0">
                <a:solidFill>
                  <a:prstClr val="black"/>
                </a:solidFill>
              </a:rPr>
              <a:t>平成２８年３月３１日時点で脳血管疾患リハビリテーション料（廃用症候群の場合を含む）及び運動器リハビリテーション料を算定しているものについては、当該時点における標準的算定日数を適用</a:t>
            </a:r>
            <a:endParaRPr kumimoji="0" lang="en-US" altLang="ja-JP" sz="1200" kern="0" dirty="0" smtClean="0">
              <a:solidFill>
                <a:prstClr val="black"/>
              </a:solidFill>
            </a:endParaRPr>
          </a:p>
        </p:txBody>
      </p:sp>
      <p:sp>
        <p:nvSpPr>
          <p:cNvPr id="20" name="Rectangle 37"/>
          <p:cNvSpPr>
            <a:spLocks noChangeArrowheads="1"/>
          </p:cNvSpPr>
          <p:nvPr/>
        </p:nvSpPr>
        <p:spPr bwMode="auto">
          <a:xfrm>
            <a:off x="98552" y="4963978"/>
            <a:ext cx="9689654" cy="1793663"/>
          </a:xfrm>
          <a:prstGeom prst="rect">
            <a:avLst/>
          </a:prstGeom>
          <a:solidFill>
            <a:srgbClr val="FFFFAF">
              <a:alpha val="49804"/>
            </a:srgbClr>
          </a:solidFill>
          <a:ln w="9525">
            <a:solidFill>
              <a:sysClr val="windowText" lastClr="000000"/>
            </a:solidFill>
            <a:miter lim="800000"/>
            <a:headEnd/>
            <a:tailEnd/>
          </a:ln>
        </p:spPr>
        <p:txBody>
          <a:bodyPr/>
          <a:lstStyle/>
          <a:p>
            <a:pPr marL="177800" indent="-177800">
              <a:buFont typeface="Wingdings" pitchFamily="2" charset="2"/>
              <a:buChar char="Ø"/>
              <a:defRPr/>
            </a:pPr>
            <a:r>
              <a:rPr kumimoji="0" lang="en-US" altLang="ja-JP" sz="1400" kern="0" dirty="0" smtClean="0">
                <a:solidFill>
                  <a:prstClr val="black"/>
                </a:solidFill>
                <a:latin typeface="ＭＳ Ｐゴシック" panose="020B0600070205080204" pitchFamily="50" charset="-128"/>
              </a:rPr>
              <a:t>  ADL</a:t>
            </a:r>
            <a:r>
              <a:rPr kumimoji="0" lang="ja-JP" altLang="en-US" sz="1400" kern="0" dirty="0" smtClean="0">
                <a:solidFill>
                  <a:prstClr val="black"/>
                </a:solidFill>
                <a:latin typeface="ＭＳ Ｐゴシック" panose="020B0600070205080204" pitchFamily="50" charset="-128"/>
              </a:rPr>
              <a:t>維持向上等体制加算に係る現行の評価、施設基準を一部見直し、急性期からの早期からのリハビリテーションの実施を促すとともに、質や密度の高い介入を行っていると認められる病棟の評価を充実させる</a:t>
            </a:r>
            <a:endParaRPr kumimoji="0" lang="en-US" altLang="ja-JP" sz="1400" kern="0" dirty="0" smtClean="0">
              <a:solidFill>
                <a:prstClr val="black"/>
              </a:solidFill>
              <a:latin typeface="ＭＳ Ｐゴシック" panose="020B0600070205080204" pitchFamily="50" charset="-128"/>
            </a:endParaRPr>
          </a:p>
        </p:txBody>
      </p:sp>
      <p:sp>
        <p:nvSpPr>
          <p:cNvPr id="21" name="Rectangle 36"/>
          <p:cNvSpPr>
            <a:spLocks noChangeArrowheads="1"/>
          </p:cNvSpPr>
          <p:nvPr/>
        </p:nvSpPr>
        <p:spPr bwMode="auto">
          <a:xfrm>
            <a:off x="98555" y="4556464"/>
            <a:ext cx="8697585" cy="407380"/>
          </a:xfrm>
          <a:prstGeom prst="rect">
            <a:avLst/>
          </a:prstGeom>
          <a:gradFill rotWithShape="1">
            <a:gsLst>
              <a:gs pos="0">
                <a:srgbClr val="FFC000">
                  <a:lumMod val="110000"/>
                  <a:satMod val="105000"/>
                  <a:tint val="67000"/>
                </a:srgbClr>
              </a:gs>
              <a:gs pos="50000">
                <a:srgbClr val="FFC000">
                  <a:lumMod val="105000"/>
                  <a:satMod val="103000"/>
                  <a:tint val="73000"/>
                </a:srgbClr>
              </a:gs>
              <a:gs pos="100000">
                <a:srgbClr val="FFC000">
                  <a:lumMod val="105000"/>
                  <a:satMod val="109000"/>
                  <a:tint val="81000"/>
                </a:srgbClr>
              </a:gs>
            </a:gsLst>
            <a:lin ang="5400000" scaled="0"/>
          </a:gradFill>
          <a:ln w="6350" cap="flat" cmpd="sng" algn="ctr">
            <a:solidFill>
              <a:srgbClr val="FFC000"/>
            </a:solidFill>
            <a:prstDash val="solid"/>
            <a:miter lim="800000"/>
            <a:headEnd/>
            <a:tailEnd/>
          </a:ln>
          <a:effectLst/>
        </p:spPr>
        <p:txBody>
          <a:bodyPr/>
          <a:lstStyle/>
          <a:p>
            <a:pPr>
              <a:spcBef>
                <a:spcPct val="20000"/>
              </a:spcBef>
              <a:defRPr/>
            </a:pPr>
            <a:r>
              <a:rPr kumimoji="0" lang="ja-JP" altLang="en-US" sz="2400" kern="0" dirty="0" smtClean="0">
                <a:solidFill>
                  <a:prstClr val="black"/>
                </a:solidFill>
              </a:rPr>
              <a:t>（２）</a:t>
            </a:r>
            <a:r>
              <a:rPr kumimoji="0" lang="en-US" altLang="ja-JP" sz="2400" kern="0" dirty="0" smtClean="0">
                <a:solidFill>
                  <a:prstClr val="black"/>
                </a:solidFill>
              </a:rPr>
              <a:t>ADL</a:t>
            </a:r>
            <a:r>
              <a:rPr kumimoji="0" lang="ja-JP" altLang="en-US" sz="2400" kern="0" dirty="0" smtClean="0">
                <a:solidFill>
                  <a:prstClr val="black"/>
                </a:solidFill>
              </a:rPr>
              <a:t>維持向上等体制加算の施設基準の見直し等</a:t>
            </a:r>
          </a:p>
        </p:txBody>
      </p:sp>
      <p:graphicFrame>
        <p:nvGraphicFramePr>
          <p:cNvPr id="22" name="Table 9"/>
          <p:cNvGraphicFramePr>
            <a:graphicFrameLocks noGrp="1"/>
          </p:cNvGraphicFramePr>
          <p:nvPr>
            <p:extLst/>
          </p:nvPr>
        </p:nvGraphicFramePr>
        <p:xfrm>
          <a:off x="190432" y="5517232"/>
          <a:ext cx="3812649" cy="894080"/>
        </p:xfrm>
        <a:graphic>
          <a:graphicData uri="http://schemas.openxmlformats.org/drawingml/2006/table">
            <a:tbl>
              <a:tblPr firstRow="1" bandRow="1">
                <a:tableStyleId>{FABFCF23-3B69-468F-B69F-88F6DE6A72F2}</a:tableStyleId>
              </a:tblPr>
              <a:tblGrid>
                <a:gridCol w="3812649"/>
              </a:tblGrid>
              <a:tr h="136273">
                <a:tc>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algn="ctr">
                        <a:lnSpc>
                          <a:spcPts val="1400"/>
                        </a:lnSpc>
                      </a:pPr>
                      <a:r>
                        <a:rPr kumimoji="1" lang="ja-JP" altLang="en-US" sz="1400" dirty="0" smtClean="0"/>
                        <a:t>現行</a:t>
                      </a:r>
                      <a:endParaRPr kumimoji="1" lang="ja-JP" altLang="en-US" sz="1400" dirty="0"/>
                    </a:p>
                  </a:txBody>
                  <a:tcPr/>
                </a:tc>
              </a:tr>
              <a:tr h="244452">
                <a:tc>
                  <a:txBody>
                    <a:bodyPr/>
                    <a:lstStyle>
                      <a:lvl1pPr marL="0" algn="l" defTabSz="914400" rtl="0" eaLnBrk="1" latinLnBrk="0" hangingPunct="1">
                        <a:defRPr kumimoji="1" sz="1800" kern="1200">
                          <a:solidFill>
                            <a:schemeClr val="dk1"/>
                          </a:solidFill>
                          <a:latin typeface="Calibri" panose="020F0502020204030204"/>
                          <a:ea typeface=""/>
                          <a:cs typeface=""/>
                        </a:defRPr>
                      </a:lvl1pPr>
                      <a:lvl2pPr marL="457200" algn="l" defTabSz="914400" rtl="0" eaLnBrk="1" latinLnBrk="0" hangingPunct="1">
                        <a:defRPr kumimoji="1" sz="1800" kern="1200">
                          <a:solidFill>
                            <a:schemeClr val="dk1"/>
                          </a:solidFill>
                          <a:latin typeface="Calibri" panose="020F0502020204030204"/>
                          <a:ea typeface=""/>
                          <a:cs typeface=""/>
                        </a:defRPr>
                      </a:lvl2pPr>
                      <a:lvl3pPr marL="914400" algn="l" defTabSz="914400" rtl="0" eaLnBrk="1" latinLnBrk="0" hangingPunct="1">
                        <a:defRPr kumimoji="1" sz="1800" kern="1200">
                          <a:solidFill>
                            <a:schemeClr val="dk1"/>
                          </a:solidFill>
                          <a:latin typeface="Calibri" panose="020F0502020204030204"/>
                          <a:ea typeface=""/>
                          <a:cs typeface=""/>
                        </a:defRPr>
                      </a:lvl3pPr>
                      <a:lvl4pPr marL="1371600" algn="l" defTabSz="914400" rtl="0" eaLnBrk="1" latinLnBrk="0" hangingPunct="1">
                        <a:defRPr kumimoji="1" sz="1800" kern="1200">
                          <a:solidFill>
                            <a:schemeClr val="dk1"/>
                          </a:solidFill>
                          <a:latin typeface="Calibri" panose="020F0502020204030204"/>
                          <a:ea typeface=""/>
                          <a:cs typeface=""/>
                        </a:defRPr>
                      </a:lvl4pPr>
                      <a:lvl5pPr marL="1828800" algn="l" defTabSz="914400" rtl="0" eaLnBrk="1" latinLnBrk="0" hangingPunct="1">
                        <a:defRPr kumimoji="1" sz="1800" kern="1200">
                          <a:solidFill>
                            <a:schemeClr val="dk1"/>
                          </a:solidFill>
                          <a:latin typeface="Calibri" panose="020F0502020204030204"/>
                          <a:ea typeface=""/>
                          <a:cs typeface=""/>
                        </a:defRPr>
                      </a:lvl5pPr>
                      <a:lvl6pPr marL="2286000" algn="l" defTabSz="914400" rtl="0" eaLnBrk="1" latinLnBrk="0" hangingPunct="1">
                        <a:defRPr kumimoji="1" sz="1800" kern="1200">
                          <a:solidFill>
                            <a:schemeClr val="dk1"/>
                          </a:solidFill>
                          <a:latin typeface="Calibri" panose="020F0502020204030204"/>
                          <a:ea typeface=""/>
                          <a:cs typeface=""/>
                        </a:defRPr>
                      </a:lvl6pPr>
                      <a:lvl7pPr marL="2743200" algn="l" defTabSz="914400" rtl="0" eaLnBrk="1" latinLnBrk="0" hangingPunct="1">
                        <a:defRPr kumimoji="1" sz="1800" kern="1200">
                          <a:solidFill>
                            <a:schemeClr val="dk1"/>
                          </a:solidFill>
                          <a:latin typeface="Calibri" panose="020F0502020204030204"/>
                          <a:ea typeface=""/>
                          <a:cs typeface=""/>
                        </a:defRPr>
                      </a:lvl7pPr>
                      <a:lvl8pPr marL="3200400" algn="l" defTabSz="914400" rtl="0" eaLnBrk="1" latinLnBrk="0" hangingPunct="1">
                        <a:defRPr kumimoji="1" sz="1800" kern="1200">
                          <a:solidFill>
                            <a:schemeClr val="dk1"/>
                          </a:solidFill>
                          <a:latin typeface="Calibri" panose="020F0502020204030204"/>
                          <a:ea typeface=""/>
                          <a:cs typeface=""/>
                        </a:defRPr>
                      </a:lvl8pPr>
                      <a:lvl9pPr marL="3657600" algn="l" defTabSz="914400" rtl="0" eaLnBrk="1" latinLnBrk="0" hangingPunct="1">
                        <a:defRPr kumimoji="1" sz="1800" kern="1200">
                          <a:solidFill>
                            <a:schemeClr val="dk1"/>
                          </a:solidFill>
                          <a:latin typeface="Calibri" panose="020F0502020204030204"/>
                          <a:ea typeface=""/>
                          <a:cs typeface=""/>
                        </a:defRPr>
                      </a:lvl9pPr>
                    </a:lstStyle>
                    <a:p>
                      <a:pPr>
                        <a:lnSpc>
                          <a:spcPts val="1400"/>
                        </a:lnSpc>
                      </a:pPr>
                      <a:r>
                        <a:rPr kumimoji="1" lang="en-US" altLang="ja-JP" sz="1400" dirty="0" smtClean="0"/>
                        <a:t>ADL</a:t>
                      </a:r>
                      <a:r>
                        <a:rPr kumimoji="1" lang="ja-JP" altLang="en-US" sz="1400" dirty="0" smtClean="0"/>
                        <a:t>維持向上等体制加算　　　</a:t>
                      </a:r>
                      <a:r>
                        <a:rPr kumimoji="1" lang="en-US" altLang="ja-JP" sz="1400" dirty="0" smtClean="0"/>
                        <a:t>25</a:t>
                      </a:r>
                      <a:r>
                        <a:rPr kumimoji="1" lang="ja-JP" altLang="en-US" sz="1400" dirty="0" smtClean="0"/>
                        <a:t>点</a:t>
                      </a:r>
                      <a:endParaRPr kumimoji="1" lang="en-US" altLang="ja-JP" sz="1400" dirty="0" smtClean="0"/>
                    </a:p>
                    <a:p>
                      <a:pPr>
                        <a:lnSpc>
                          <a:spcPts val="1400"/>
                        </a:lnSpc>
                      </a:pPr>
                      <a:r>
                        <a:rPr kumimoji="1" lang="en-US" altLang="ja-JP" sz="1300" dirty="0" smtClean="0"/>
                        <a:t>[</a:t>
                      </a:r>
                      <a:r>
                        <a:rPr kumimoji="1" lang="ja-JP" altLang="en-US" sz="1300" dirty="0" smtClean="0"/>
                        <a:t>施設基準</a:t>
                      </a:r>
                      <a:r>
                        <a:rPr kumimoji="1" lang="en-US" altLang="ja-JP" sz="1300" dirty="0" smtClean="0"/>
                        <a:t>]</a:t>
                      </a:r>
                    </a:p>
                    <a:p>
                      <a:pPr>
                        <a:lnSpc>
                          <a:spcPts val="1400"/>
                        </a:lnSpc>
                      </a:pPr>
                      <a:r>
                        <a:rPr kumimoji="1" lang="ja-JP" altLang="en-US" sz="1300" dirty="0" smtClean="0"/>
                        <a:t>常勤理学療法士等が専従１名以上</a:t>
                      </a:r>
                      <a:endParaRPr kumimoji="1" lang="en-US" altLang="ja-JP" sz="1300" dirty="0" smtClean="0"/>
                    </a:p>
                  </a:txBody>
                  <a:tcPr/>
                </a:tc>
              </a:tr>
            </a:tbl>
          </a:graphicData>
        </a:graphic>
      </p:graphicFrame>
      <p:graphicFrame>
        <p:nvGraphicFramePr>
          <p:cNvPr id="23" name="Table 9"/>
          <p:cNvGraphicFramePr>
            <a:graphicFrameLocks noGrp="1"/>
          </p:cNvGraphicFramePr>
          <p:nvPr>
            <p:extLst/>
          </p:nvPr>
        </p:nvGraphicFramePr>
        <p:xfrm>
          <a:off x="4674969" y="5481509"/>
          <a:ext cx="5055882" cy="1249680"/>
        </p:xfrm>
        <a:graphic>
          <a:graphicData uri="http://schemas.openxmlformats.org/drawingml/2006/table">
            <a:tbl>
              <a:tblPr firstRow="1" bandRow="1"/>
              <a:tblGrid>
                <a:gridCol w="5055882"/>
              </a:tblGrid>
              <a:tr h="230660">
                <a:tc>
                  <a:txBody>
                    <a:bodyPr/>
                    <a:lstStyle>
                      <a:lvl1pPr marL="0" algn="l" defTabSz="914400" rtl="0" eaLnBrk="1" latinLnBrk="0" hangingPunct="1">
                        <a:defRPr kumimoji="1" sz="1800" b="1" kern="1200">
                          <a:solidFill>
                            <a:schemeClr val="lt1"/>
                          </a:solidFill>
                          <a:latin typeface="Calibri" panose="020F0502020204030204"/>
                          <a:ea typeface=""/>
                          <a:cs typeface=""/>
                        </a:defRPr>
                      </a:lvl1pPr>
                      <a:lvl2pPr marL="457200" algn="l" defTabSz="914400" rtl="0" eaLnBrk="1" latinLnBrk="0" hangingPunct="1">
                        <a:defRPr kumimoji="1" sz="1800" b="1" kern="1200">
                          <a:solidFill>
                            <a:schemeClr val="lt1"/>
                          </a:solidFill>
                          <a:latin typeface="Calibri" panose="020F0502020204030204"/>
                          <a:ea typeface=""/>
                          <a:cs typeface=""/>
                        </a:defRPr>
                      </a:lvl2pPr>
                      <a:lvl3pPr marL="914400" algn="l" defTabSz="914400" rtl="0" eaLnBrk="1" latinLnBrk="0" hangingPunct="1">
                        <a:defRPr kumimoji="1" sz="1800" b="1" kern="1200">
                          <a:solidFill>
                            <a:schemeClr val="lt1"/>
                          </a:solidFill>
                          <a:latin typeface="Calibri" panose="020F0502020204030204"/>
                          <a:ea typeface=""/>
                          <a:cs typeface=""/>
                        </a:defRPr>
                      </a:lvl3pPr>
                      <a:lvl4pPr marL="1371600" algn="l" defTabSz="914400" rtl="0" eaLnBrk="1" latinLnBrk="0" hangingPunct="1">
                        <a:defRPr kumimoji="1" sz="1800" b="1" kern="1200">
                          <a:solidFill>
                            <a:schemeClr val="lt1"/>
                          </a:solidFill>
                          <a:latin typeface="Calibri" panose="020F0502020204030204"/>
                          <a:ea typeface=""/>
                          <a:cs typeface=""/>
                        </a:defRPr>
                      </a:lvl4pPr>
                      <a:lvl5pPr marL="1828800" algn="l" defTabSz="914400" rtl="0" eaLnBrk="1" latinLnBrk="0" hangingPunct="1">
                        <a:defRPr kumimoji="1" sz="1800" b="1" kern="1200">
                          <a:solidFill>
                            <a:schemeClr val="lt1"/>
                          </a:solidFill>
                          <a:latin typeface="Calibri" panose="020F0502020204030204"/>
                          <a:ea typeface=""/>
                          <a:cs typeface=""/>
                        </a:defRPr>
                      </a:lvl5pPr>
                      <a:lvl6pPr marL="2286000" algn="l" defTabSz="914400" rtl="0" eaLnBrk="1" latinLnBrk="0" hangingPunct="1">
                        <a:defRPr kumimoji="1" sz="1800" b="1" kern="1200">
                          <a:solidFill>
                            <a:schemeClr val="lt1"/>
                          </a:solidFill>
                          <a:latin typeface="Calibri" panose="020F0502020204030204"/>
                          <a:ea typeface=""/>
                          <a:cs typeface=""/>
                        </a:defRPr>
                      </a:lvl6pPr>
                      <a:lvl7pPr marL="2743200" algn="l" defTabSz="914400" rtl="0" eaLnBrk="1" latinLnBrk="0" hangingPunct="1">
                        <a:defRPr kumimoji="1" sz="1800" b="1" kern="1200">
                          <a:solidFill>
                            <a:schemeClr val="lt1"/>
                          </a:solidFill>
                          <a:latin typeface="Calibri" panose="020F0502020204030204"/>
                          <a:ea typeface=""/>
                          <a:cs typeface=""/>
                        </a:defRPr>
                      </a:lvl7pPr>
                      <a:lvl8pPr marL="3200400" algn="l" defTabSz="914400" rtl="0" eaLnBrk="1" latinLnBrk="0" hangingPunct="1">
                        <a:defRPr kumimoji="1" sz="1800" b="1" kern="1200">
                          <a:solidFill>
                            <a:schemeClr val="lt1"/>
                          </a:solidFill>
                          <a:latin typeface="Calibri" panose="020F0502020204030204"/>
                          <a:ea typeface=""/>
                          <a:cs typeface=""/>
                        </a:defRPr>
                      </a:lvl8pPr>
                      <a:lvl9pPr marL="3657600" algn="l" defTabSz="914400" rtl="0" eaLnBrk="1" latinLnBrk="0" hangingPunct="1">
                        <a:defRPr kumimoji="1" sz="1800" b="1" kern="1200">
                          <a:solidFill>
                            <a:schemeClr val="lt1"/>
                          </a:solidFill>
                          <a:latin typeface="Calibri" panose="020F0502020204030204"/>
                          <a:ea typeface=""/>
                          <a:cs typeface=""/>
                        </a:defRPr>
                      </a:lvl9pPr>
                    </a:lstStyle>
                    <a:p>
                      <a:pPr algn="ctr">
                        <a:lnSpc>
                          <a:spcPts val="1400"/>
                        </a:lnSpc>
                      </a:pPr>
                      <a:r>
                        <a:rPr kumimoji="1" lang="ja-JP" altLang="en-US" sz="1400" dirty="0" smtClean="0"/>
                        <a:t>改定</a:t>
                      </a:r>
                      <a:endParaRPr kumimoji="1" lang="ja-JP" altLang="en-US" sz="1400" dirty="0"/>
                    </a:p>
                  </a:txBody>
                  <a:tcP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ED7D31"/>
                    </a:solidFill>
                  </a:tcPr>
                </a:tc>
              </a:tr>
              <a:tr h="244452">
                <a:tc>
                  <a:txBody>
                    <a:bodyPr/>
                    <a:lstStyle>
                      <a:lvl1pPr marL="0" algn="l" defTabSz="914400" rtl="0" eaLnBrk="1" latinLnBrk="0" hangingPunct="1">
                        <a:defRPr kumimoji="1" sz="1800" kern="1200">
                          <a:solidFill>
                            <a:schemeClr val="dk1"/>
                          </a:solidFill>
                          <a:latin typeface="Calibri" panose="020F0502020204030204"/>
                          <a:ea typeface=""/>
                          <a:cs typeface=""/>
                        </a:defRPr>
                      </a:lvl1pPr>
                      <a:lvl2pPr marL="457200" algn="l" defTabSz="914400" rtl="0" eaLnBrk="1" latinLnBrk="0" hangingPunct="1">
                        <a:defRPr kumimoji="1" sz="1800" kern="1200">
                          <a:solidFill>
                            <a:schemeClr val="dk1"/>
                          </a:solidFill>
                          <a:latin typeface="Calibri" panose="020F0502020204030204"/>
                          <a:ea typeface=""/>
                          <a:cs typeface=""/>
                        </a:defRPr>
                      </a:lvl2pPr>
                      <a:lvl3pPr marL="914400" algn="l" defTabSz="914400" rtl="0" eaLnBrk="1" latinLnBrk="0" hangingPunct="1">
                        <a:defRPr kumimoji="1" sz="1800" kern="1200">
                          <a:solidFill>
                            <a:schemeClr val="dk1"/>
                          </a:solidFill>
                          <a:latin typeface="Calibri" panose="020F0502020204030204"/>
                          <a:ea typeface=""/>
                          <a:cs typeface=""/>
                        </a:defRPr>
                      </a:lvl3pPr>
                      <a:lvl4pPr marL="1371600" algn="l" defTabSz="914400" rtl="0" eaLnBrk="1" latinLnBrk="0" hangingPunct="1">
                        <a:defRPr kumimoji="1" sz="1800" kern="1200">
                          <a:solidFill>
                            <a:schemeClr val="dk1"/>
                          </a:solidFill>
                          <a:latin typeface="Calibri" panose="020F0502020204030204"/>
                          <a:ea typeface=""/>
                          <a:cs typeface=""/>
                        </a:defRPr>
                      </a:lvl4pPr>
                      <a:lvl5pPr marL="1828800" algn="l" defTabSz="914400" rtl="0" eaLnBrk="1" latinLnBrk="0" hangingPunct="1">
                        <a:defRPr kumimoji="1" sz="1800" kern="1200">
                          <a:solidFill>
                            <a:schemeClr val="dk1"/>
                          </a:solidFill>
                          <a:latin typeface="Calibri" panose="020F0502020204030204"/>
                          <a:ea typeface=""/>
                          <a:cs typeface=""/>
                        </a:defRPr>
                      </a:lvl5pPr>
                      <a:lvl6pPr marL="2286000" algn="l" defTabSz="914400" rtl="0" eaLnBrk="1" latinLnBrk="0" hangingPunct="1">
                        <a:defRPr kumimoji="1" sz="1800" kern="1200">
                          <a:solidFill>
                            <a:schemeClr val="dk1"/>
                          </a:solidFill>
                          <a:latin typeface="Calibri" panose="020F0502020204030204"/>
                          <a:ea typeface=""/>
                          <a:cs typeface=""/>
                        </a:defRPr>
                      </a:lvl6pPr>
                      <a:lvl7pPr marL="2743200" algn="l" defTabSz="914400" rtl="0" eaLnBrk="1" latinLnBrk="0" hangingPunct="1">
                        <a:defRPr kumimoji="1" sz="1800" kern="1200">
                          <a:solidFill>
                            <a:schemeClr val="dk1"/>
                          </a:solidFill>
                          <a:latin typeface="Calibri" panose="020F0502020204030204"/>
                          <a:ea typeface=""/>
                          <a:cs typeface=""/>
                        </a:defRPr>
                      </a:lvl7pPr>
                      <a:lvl8pPr marL="3200400" algn="l" defTabSz="914400" rtl="0" eaLnBrk="1" latinLnBrk="0" hangingPunct="1">
                        <a:defRPr kumimoji="1" sz="1800" kern="1200">
                          <a:solidFill>
                            <a:schemeClr val="dk1"/>
                          </a:solidFill>
                          <a:latin typeface="Calibri" panose="020F0502020204030204"/>
                          <a:ea typeface=""/>
                          <a:cs typeface=""/>
                        </a:defRPr>
                      </a:lvl8pPr>
                      <a:lvl9pPr marL="3657600" algn="l" defTabSz="914400" rtl="0" eaLnBrk="1" latinLnBrk="0" hangingPunct="1">
                        <a:defRPr kumimoji="1" sz="1800" kern="1200">
                          <a:solidFill>
                            <a:schemeClr val="dk1"/>
                          </a:solidFill>
                          <a:latin typeface="Calibri" panose="020F0502020204030204"/>
                          <a:ea typeface=""/>
                          <a:cs typeface=""/>
                        </a:defRPr>
                      </a:lvl9pPr>
                    </a:lstStyle>
                    <a:p>
                      <a:pPr marL="0" marR="0" indent="0" algn="l" defTabSz="914377" rtl="0" eaLnBrk="1" fontAlgn="auto" latinLnBrk="0" hangingPunct="1">
                        <a:lnSpc>
                          <a:spcPts val="1400"/>
                        </a:lnSpc>
                        <a:spcBef>
                          <a:spcPts val="0"/>
                        </a:spcBef>
                        <a:spcAft>
                          <a:spcPts val="0"/>
                        </a:spcAft>
                        <a:buClrTx/>
                        <a:buSzTx/>
                        <a:buFontTx/>
                        <a:buNone/>
                        <a:tabLst/>
                        <a:defRPr/>
                      </a:pPr>
                      <a:r>
                        <a:rPr kumimoji="1" lang="en-US" altLang="ja-JP" sz="1400" dirty="0" smtClean="0"/>
                        <a:t>ADL</a:t>
                      </a:r>
                      <a:r>
                        <a:rPr kumimoji="1" lang="ja-JP" altLang="en-US" sz="1400" dirty="0" smtClean="0"/>
                        <a:t>維持向上等体制加算　　　</a:t>
                      </a:r>
                      <a:r>
                        <a:rPr kumimoji="1" lang="en-US" altLang="ja-JP" sz="1400" b="1" u="sng" dirty="0" smtClean="0">
                          <a:solidFill>
                            <a:srgbClr val="0070C0"/>
                          </a:solidFill>
                        </a:rPr>
                        <a:t>80</a:t>
                      </a:r>
                      <a:r>
                        <a:rPr kumimoji="1" lang="ja-JP" altLang="en-US" sz="1400" b="1" u="sng" dirty="0" smtClean="0">
                          <a:solidFill>
                            <a:srgbClr val="0070C0"/>
                          </a:solidFill>
                        </a:rPr>
                        <a:t>点（改）</a:t>
                      </a:r>
                      <a:endParaRPr kumimoji="1" lang="en-US" altLang="ja-JP" sz="1400" b="1" u="sng" dirty="0" smtClean="0">
                        <a:solidFill>
                          <a:srgbClr val="0070C0"/>
                        </a:solidFill>
                      </a:endParaRPr>
                    </a:p>
                    <a:p>
                      <a:pPr marL="0" marR="0" indent="0" algn="l" defTabSz="914377" rtl="0" eaLnBrk="1" fontAlgn="auto" latinLnBrk="0" hangingPunct="1">
                        <a:lnSpc>
                          <a:spcPts val="1400"/>
                        </a:lnSpc>
                        <a:spcBef>
                          <a:spcPts val="0"/>
                        </a:spcBef>
                        <a:spcAft>
                          <a:spcPts val="0"/>
                        </a:spcAft>
                        <a:buClrTx/>
                        <a:buSzTx/>
                        <a:buFontTx/>
                        <a:buNone/>
                        <a:tabLst/>
                        <a:defRPr/>
                      </a:pPr>
                      <a:r>
                        <a:rPr kumimoji="1" lang="ja-JP" altLang="en-US" sz="1400" dirty="0" smtClean="0"/>
                        <a:t>（予め登録した従事者が</a:t>
                      </a:r>
                      <a:r>
                        <a:rPr kumimoji="1" lang="ja-JP" altLang="en-US" sz="1400" b="1" u="sng" dirty="0" smtClean="0">
                          <a:solidFill>
                            <a:srgbClr val="0070C0"/>
                          </a:solidFill>
                        </a:rPr>
                        <a:t>病棟で６時間以上勤務した日に限り算定</a:t>
                      </a:r>
                      <a:r>
                        <a:rPr kumimoji="1" lang="ja-JP" altLang="en-US" sz="1400" dirty="0" smtClean="0"/>
                        <a:t>）</a:t>
                      </a:r>
                      <a:endParaRPr kumimoji="1" lang="en-US" altLang="ja-JP" sz="1400" dirty="0" smtClean="0"/>
                    </a:p>
                    <a:p>
                      <a:pPr>
                        <a:lnSpc>
                          <a:spcPts val="1400"/>
                        </a:lnSpc>
                      </a:pPr>
                      <a:r>
                        <a:rPr kumimoji="1" lang="en-US" altLang="ja-JP" sz="1300" dirty="0" smtClean="0"/>
                        <a:t>[</a:t>
                      </a:r>
                      <a:r>
                        <a:rPr kumimoji="1" lang="ja-JP" altLang="en-US" sz="1300" dirty="0" smtClean="0"/>
                        <a:t>施設基準</a:t>
                      </a:r>
                      <a:r>
                        <a:rPr kumimoji="1" lang="en-US" altLang="ja-JP" sz="1300" dirty="0" smtClean="0"/>
                        <a:t>]</a:t>
                      </a:r>
                    </a:p>
                    <a:p>
                      <a:pPr>
                        <a:lnSpc>
                          <a:spcPts val="1400"/>
                        </a:lnSpc>
                      </a:pPr>
                      <a:r>
                        <a:rPr kumimoji="1" lang="ja-JP" altLang="en-US" sz="1300" dirty="0" smtClean="0"/>
                        <a:t>常勤理学療法士等が</a:t>
                      </a:r>
                      <a:r>
                        <a:rPr kumimoji="1" lang="ja-JP" altLang="en-US" sz="1300" b="1" u="sng" dirty="0" smtClean="0">
                          <a:solidFill>
                            <a:srgbClr val="0070C0"/>
                          </a:solidFill>
                        </a:rPr>
                        <a:t>専従２名以上又は専従１名＋専任１名以上</a:t>
                      </a:r>
                      <a:endParaRPr kumimoji="1" lang="en-US" altLang="ja-JP" sz="1300" b="1" u="sng" dirty="0" smtClean="0">
                        <a:solidFill>
                          <a:srgbClr val="0070C0"/>
                        </a:solidFill>
                      </a:endParaRPr>
                    </a:p>
                  </a:txBody>
                  <a:tcP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ED7D31">
                        <a:tint val="40000"/>
                      </a:srgbClr>
                    </a:solidFill>
                  </a:tcPr>
                </a:tc>
              </a:tr>
            </a:tbl>
          </a:graphicData>
        </a:graphic>
      </p:graphicFrame>
      <p:sp>
        <p:nvSpPr>
          <p:cNvPr id="25"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en-US" altLang="ja-JP" kern="0" dirty="0" smtClean="0">
              <a:solidFill>
                <a:srgbClr val="000000"/>
              </a:solidFill>
              <a:latin typeface="Calibri"/>
              <a:ea typeface="ＭＳ Ｐゴシック"/>
            </a:endParaRPr>
          </a:p>
        </p:txBody>
      </p:sp>
      <p:sp>
        <p:nvSpPr>
          <p:cNvPr id="26" name="右矢印 25"/>
          <p:cNvSpPr/>
          <p:nvPr/>
        </p:nvSpPr>
        <p:spPr>
          <a:xfrm>
            <a:off x="4119645" y="1928278"/>
            <a:ext cx="444241" cy="114907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7" name="右矢印 26"/>
          <p:cNvSpPr/>
          <p:nvPr/>
        </p:nvSpPr>
        <p:spPr>
          <a:xfrm>
            <a:off x="4119645" y="5445224"/>
            <a:ext cx="444241" cy="936104"/>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8" name="スライド番号プレースホルダー 2"/>
          <p:cNvSpPr txBox="1">
            <a:spLocks/>
          </p:cNvSpPr>
          <p:nvPr/>
        </p:nvSpPr>
        <p:spPr>
          <a:xfrm>
            <a:off x="7587889" y="6487162"/>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211</a:t>
            </a:fld>
            <a:endParaRPr lang="ja-JP" altLang="en-US" dirty="0">
              <a:solidFill>
                <a:prstClr val="black"/>
              </a:solidFill>
            </a:endParaRPr>
          </a:p>
        </p:txBody>
      </p:sp>
      <p:sp>
        <p:nvSpPr>
          <p:cNvPr id="24" name="テキスト ボックス 23"/>
          <p:cNvSpPr txBox="1"/>
          <p:nvPr/>
        </p:nvSpPr>
        <p:spPr>
          <a:xfrm>
            <a:off x="8079402" y="769428"/>
            <a:ext cx="17281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410-414  </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420-432</a:t>
            </a:r>
            <a:endParaRPr lang="ja-JP" altLang="en-US" sz="1100" dirty="0">
              <a:solidFill>
                <a:srgbClr val="002060"/>
              </a:solidFill>
              <a:latin typeface="ＭＳ Ｐゴシック" panose="020B0600070205080204" pitchFamily="50" charset="-128"/>
            </a:endParaRPr>
          </a:p>
        </p:txBody>
      </p:sp>
      <p:sp>
        <p:nvSpPr>
          <p:cNvPr id="28" name="テキスト ボックス 27"/>
          <p:cNvSpPr txBox="1"/>
          <p:nvPr/>
        </p:nvSpPr>
        <p:spPr>
          <a:xfrm>
            <a:off x="7468290" y="4532957"/>
            <a:ext cx="2349548"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25</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33</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35  </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51-52</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59</a:t>
            </a:r>
            <a:r>
              <a:rPr lang="ja-JP" altLang="en-US" sz="1100" dirty="0" smtClean="0">
                <a:solidFill>
                  <a:srgbClr val="002060"/>
                </a:solidFill>
                <a:latin typeface="ＭＳ Ｐゴシック" panose="020B0600070205080204" pitchFamily="50" charset="-128"/>
              </a:rPr>
              <a:t>　</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633-634</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639-640</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689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878861353"/>
      </p:ext>
    </p:extLst>
  </p:cSld>
  <p:clrMapOvr>
    <a:masterClrMapping/>
  </p:clrMapOvr>
  <p:timing>
    <p:tnLst>
      <p:par>
        <p:cT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57738" y="1068672"/>
            <a:ext cx="9689654" cy="5588705"/>
          </a:xfrm>
          <a:prstGeom prst="rect">
            <a:avLst/>
          </a:prstGeom>
          <a:solidFill>
            <a:srgbClr val="FFFFAF">
              <a:alpha val="49804"/>
            </a:srgbClr>
          </a:solidFill>
          <a:ln w="9525">
            <a:solidFill>
              <a:schemeClr val="tx1"/>
            </a:solidFill>
            <a:miter lim="800000"/>
            <a:headEnd/>
            <a:tailEnd/>
          </a:ln>
        </p:spPr>
        <p:txBody>
          <a:bodyPr/>
          <a:lstStyle/>
          <a:p>
            <a:pPr marL="177800" indent="-177800">
              <a:buFont typeface="Wingdings" pitchFamily="2" charset="2"/>
              <a:buChar char="Ø"/>
              <a:defRPr/>
            </a:pPr>
            <a:r>
              <a:rPr lang="ja-JP" altLang="en-US" dirty="0" smtClean="0">
                <a:solidFill>
                  <a:prstClr val="black"/>
                </a:solidFill>
                <a:latin typeface="ＭＳ Ｐゴシック" panose="020B0600070205080204" pitchFamily="50" charset="-128"/>
              </a:rPr>
              <a:t>  回復期</a:t>
            </a:r>
            <a:r>
              <a:rPr lang="ja-JP" altLang="en-US" dirty="0">
                <a:solidFill>
                  <a:prstClr val="black"/>
                </a:solidFill>
                <a:latin typeface="ＭＳ Ｐゴシック" panose="020B0600070205080204" pitchFamily="50" charset="-128"/>
              </a:rPr>
              <a:t>リハビリテーション病棟において、アウトカムの評価を行い、一定の水準に達</a:t>
            </a:r>
            <a:r>
              <a:rPr lang="ja-JP" altLang="en-US" dirty="0" smtClean="0">
                <a:solidFill>
                  <a:prstClr val="black"/>
                </a:solidFill>
                <a:latin typeface="ＭＳ Ｐゴシック" panose="020B0600070205080204" pitchFamily="50" charset="-128"/>
              </a:rPr>
              <a:t>しない医療</a:t>
            </a:r>
            <a:r>
              <a:rPr lang="ja-JP" altLang="en-US" dirty="0">
                <a:solidFill>
                  <a:prstClr val="black"/>
                </a:solidFill>
                <a:latin typeface="ＭＳ Ｐゴシック" panose="020B0600070205080204" pitchFamily="50" charset="-128"/>
              </a:rPr>
              <a:t>機関については、疾患別リハビリテーション料の評価を</a:t>
            </a:r>
            <a:r>
              <a:rPr lang="ja-JP" altLang="en-US" dirty="0" smtClean="0">
                <a:solidFill>
                  <a:prstClr val="black"/>
                </a:solidFill>
                <a:latin typeface="ＭＳ Ｐゴシック" panose="020B0600070205080204" pitchFamily="50" charset="-128"/>
              </a:rPr>
              <a:t>見直す</a:t>
            </a:r>
            <a:endParaRPr lang="en-US" altLang="ja-JP" dirty="0" smtClean="0">
              <a:solidFill>
                <a:prstClr val="black"/>
              </a:solidFill>
              <a:latin typeface="ＭＳ Ｐゴシック"/>
            </a:endParaRPr>
          </a:p>
        </p:txBody>
      </p:sp>
      <p:sp>
        <p:nvSpPr>
          <p:cNvPr id="2052" name="Rectangle 36"/>
          <p:cNvSpPr>
            <a:spLocks noChangeArrowheads="1"/>
          </p:cNvSpPr>
          <p:nvPr/>
        </p:nvSpPr>
        <p:spPr bwMode="auto">
          <a:xfrm>
            <a:off x="157738" y="676699"/>
            <a:ext cx="6707268"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（３）回復期リハビリテーション病棟におけるアウトカムの評価</a:t>
            </a:r>
            <a:endParaRPr lang="ja-JP" altLang="en-US" sz="2000" dirty="0">
              <a:solidFill>
                <a:prstClr val="black"/>
              </a:solidFill>
            </a:endParaRPr>
          </a:p>
        </p:txBody>
      </p:sp>
      <p:graphicFrame>
        <p:nvGraphicFramePr>
          <p:cNvPr id="6" name="Table 5"/>
          <p:cNvGraphicFramePr>
            <a:graphicFrameLocks noGrp="1"/>
          </p:cNvGraphicFramePr>
          <p:nvPr>
            <p:extLst/>
          </p:nvPr>
        </p:nvGraphicFramePr>
        <p:xfrm>
          <a:off x="230816" y="1844824"/>
          <a:ext cx="3747889" cy="1028150"/>
        </p:xfrm>
        <a:graphic>
          <a:graphicData uri="http://schemas.openxmlformats.org/drawingml/2006/table">
            <a:tbl>
              <a:tblPr firstRow="1" bandRow="1">
                <a:tableStyleId>{7DF18680-E054-41AD-8BC1-D1AEF772440D}</a:tableStyleId>
              </a:tblPr>
              <a:tblGrid>
                <a:gridCol w="3747889"/>
              </a:tblGrid>
              <a:tr h="388070">
                <a:tc>
                  <a:txBody>
                    <a:bodyPr/>
                    <a:lstStyle/>
                    <a:p>
                      <a:pPr algn="ctr"/>
                      <a:r>
                        <a:rPr kumimoji="1" lang="ja-JP" altLang="en-US" dirty="0" smtClean="0"/>
                        <a:t>現行</a:t>
                      </a:r>
                      <a:endParaRPr kumimoji="1" lang="ja-JP" altLang="en-US" dirty="0"/>
                    </a:p>
                  </a:txBody>
                  <a:tcPr/>
                </a:tc>
              </a:tr>
              <a:tr h="370840">
                <a:tc>
                  <a:txBody>
                    <a:bodyPr/>
                    <a:lstStyle/>
                    <a:p>
                      <a:r>
                        <a:rPr kumimoji="1" lang="ja-JP" altLang="en-US" dirty="0" smtClean="0"/>
                        <a:t>患者</a:t>
                      </a:r>
                      <a:r>
                        <a:rPr kumimoji="1" lang="en-US" altLang="ja-JP" dirty="0" smtClean="0"/>
                        <a:t>1</a:t>
                      </a:r>
                      <a:r>
                        <a:rPr kumimoji="1" lang="ja-JP" altLang="en-US" dirty="0" smtClean="0"/>
                        <a:t>人</a:t>
                      </a:r>
                      <a:r>
                        <a:rPr kumimoji="1" lang="en-US" altLang="ja-JP" dirty="0" smtClean="0"/>
                        <a:t>1</a:t>
                      </a:r>
                      <a:r>
                        <a:rPr kumimoji="1" lang="ja-JP" altLang="en-US" dirty="0" smtClean="0"/>
                        <a:t>日当たり、疾患別リハビリは９単位まで出来高算定</a:t>
                      </a:r>
                      <a:endParaRPr kumimoji="1" lang="ja-JP" altLang="en-US" dirty="0"/>
                    </a:p>
                  </a:txBody>
                  <a:tcPr/>
                </a:tc>
              </a:tr>
            </a:tbl>
          </a:graphicData>
        </a:graphic>
      </p:graphicFrame>
      <p:graphicFrame>
        <p:nvGraphicFramePr>
          <p:cNvPr id="14" name="Table 13"/>
          <p:cNvGraphicFramePr>
            <a:graphicFrameLocks noGrp="1"/>
          </p:cNvGraphicFramePr>
          <p:nvPr>
            <p:extLst/>
          </p:nvPr>
        </p:nvGraphicFramePr>
        <p:xfrm>
          <a:off x="4678909" y="1782463"/>
          <a:ext cx="5043998" cy="1306497"/>
        </p:xfrm>
        <a:graphic>
          <a:graphicData uri="http://schemas.openxmlformats.org/drawingml/2006/table">
            <a:tbl>
              <a:tblPr firstRow="1" bandRow="1">
                <a:tableStyleId>{21E4AEA4-8DFA-4A89-87EB-49C32662AFE0}</a:tableStyleId>
              </a:tblPr>
              <a:tblGrid>
                <a:gridCol w="5043998"/>
              </a:tblGrid>
              <a:tr h="392097">
                <a:tc>
                  <a:txBody>
                    <a:bodyPr/>
                    <a:lstStyle/>
                    <a:p>
                      <a:pPr algn="ctr"/>
                      <a:r>
                        <a:rPr kumimoji="1" lang="ja-JP" altLang="en-US" dirty="0" smtClean="0"/>
                        <a:t>改定</a:t>
                      </a:r>
                      <a:endParaRPr kumimoji="1" lang="ja-JP" altLang="en-US" dirty="0"/>
                    </a:p>
                  </a:txBody>
                  <a:tcPr/>
                </a:tc>
              </a:tr>
              <a:tr h="370840">
                <a:tc>
                  <a:txBody>
                    <a:bodyPr/>
                    <a:lstStyle/>
                    <a:p>
                      <a:r>
                        <a:rPr kumimoji="1" lang="ja-JP" altLang="en-US" dirty="0" smtClean="0"/>
                        <a:t>リハビリの効果に係る実績が一定の水準に達しない場合、疾患別リハビリは６単位まで出来高算定（</a:t>
                      </a:r>
                      <a:r>
                        <a:rPr kumimoji="1" lang="ja-JP" altLang="en-US" b="1" u="sng" dirty="0" smtClean="0">
                          <a:solidFill>
                            <a:srgbClr val="0070C0"/>
                          </a:solidFill>
                        </a:rPr>
                        <a:t>６単位を超えるリハビリは入院料に包括</a:t>
                      </a:r>
                      <a:r>
                        <a:rPr kumimoji="1" lang="ja-JP" altLang="en-US" dirty="0" smtClean="0"/>
                        <a:t>（</a:t>
                      </a:r>
                      <a:r>
                        <a:rPr kumimoji="1" lang="en-US" altLang="ja-JP" dirty="0" smtClean="0"/>
                        <a:t>※</a:t>
                      </a:r>
                      <a:r>
                        <a:rPr kumimoji="1" lang="ja-JP" altLang="en-US" dirty="0" smtClean="0"/>
                        <a:t>））</a:t>
                      </a:r>
                      <a:endParaRPr kumimoji="1" lang="ja-JP" altLang="en-US" dirty="0"/>
                    </a:p>
                  </a:txBody>
                  <a:tcPr/>
                </a:tc>
              </a:tr>
            </a:tbl>
          </a:graphicData>
        </a:graphic>
      </p:graphicFrame>
      <p:sp>
        <p:nvSpPr>
          <p:cNvPr id="8" name="TextBox 7"/>
          <p:cNvSpPr txBox="1"/>
          <p:nvPr/>
        </p:nvSpPr>
        <p:spPr>
          <a:xfrm>
            <a:off x="4687410" y="3092577"/>
            <a:ext cx="5042516" cy="307777"/>
          </a:xfrm>
          <a:prstGeom prst="rect">
            <a:avLst/>
          </a:prstGeom>
          <a:noFill/>
        </p:spPr>
        <p:txBody>
          <a:bodyPr wrap="square" rtlCol="0">
            <a:spAutoFit/>
          </a:bodyPr>
          <a:lstStyle/>
          <a:p>
            <a:r>
              <a:rPr lang="en-US" altLang="ja-JP" sz="1400" dirty="0" smtClean="0">
                <a:solidFill>
                  <a:prstClr val="black"/>
                </a:solidFill>
              </a:rPr>
              <a:t>※</a:t>
            </a:r>
            <a:r>
              <a:rPr lang="ja-JP" altLang="en-US" sz="1400" dirty="0" smtClean="0">
                <a:solidFill>
                  <a:prstClr val="black"/>
                </a:solidFill>
              </a:rPr>
              <a:t>急性疾患の発症後</a:t>
            </a:r>
            <a:r>
              <a:rPr lang="en-US" altLang="ja-JP" sz="1400" dirty="0" smtClean="0">
                <a:solidFill>
                  <a:prstClr val="black"/>
                </a:solidFill>
              </a:rPr>
              <a:t>60</a:t>
            </a:r>
            <a:r>
              <a:rPr lang="ja-JP" altLang="en-US" sz="1400" dirty="0" smtClean="0">
                <a:solidFill>
                  <a:prstClr val="black"/>
                </a:solidFill>
              </a:rPr>
              <a:t>日以内のものを除く</a:t>
            </a:r>
            <a:endParaRPr lang="ja-JP" altLang="en-US" sz="1400" dirty="0">
              <a:solidFill>
                <a:prstClr val="black"/>
              </a:solidFill>
            </a:endParaRPr>
          </a:p>
        </p:txBody>
      </p:sp>
      <p:sp>
        <p:nvSpPr>
          <p:cNvPr id="18"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en-US" altLang="ja-JP" kern="0" dirty="0" smtClean="0">
              <a:solidFill>
                <a:srgbClr val="000000"/>
              </a:solidFill>
              <a:latin typeface="Calibri"/>
              <a:ea typeface="ＭＳ Ｐゴシック"/>
            </a:endParaRPr>
          </a:p>
        </p:txBody>
      </p:sp>
      <p:sp>
        <p:nvSpPr>
          <p:cNvPr id="15" name="右矢印 14"/>
          <p:cNvSpPr/>
          <p:nvPr/>
        </p:nvSpPr>
        <p:spPr>
          <a:xfrm>
            <a:off x="4088939" y="1988840"/>
            <a:ext cx="444241" cy="936104"/>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212</a:t>
            </a:fld>
            <a:endParaRPr lang="ja-JP" altLang="en-US" dirty="0">
              <a:solidFill>
                <a:prstClr val="black"/>
              </a:solidFill>
            </a:endParaRPr>
          </a:p>
        </p:txBody>
      </p:sp>
      <p:sp>
        <p:nvSpPr>
          <p:cNvPr id="21" name="テキスト ボックス 20"/>
          <p:cNvSpPr txBox="1"/>
          <p:nvPr/>
        </p:nvSpPr>
        <p:spPr>
          <a:xfrm>
            <a:off x="7759159" y="702077"/>
            <a:ext cx="208823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125-126  </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142-145</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656-657</a:t>
            </a:r>
            <a:r>
              <a:rPr lang="ja-JP" altLang="en-US" sz="1100" smtClean="0">
                <a:solidFill>
                  <a:srgbClr val="002060"/>
                </a:solidFill>
                <a:latin typeface="ＭＳ Ｐゴシック" panose="020B0600070205080204" pitchFamily="50" charset="-128"/>
              </a:rPr>
              <a:t>　施通ｐ</a:t>
            </a:r>
            <a:r>
              <a:rPr lang="en-US" altLang="ja-JP" sz="1100" smtClean="0">
                <a:solidFill>
                  <a:srgbClr val="002060"/>
                </a:solidFill>
                <a:latin typeface="ＭＳ Ｐゴシック" panose="020B0600070205080204" pitchFamily="50" charset="-128"/>
              </a:rPr>
              <a:t>738-739</a:t>
            </a:r>
            <a:endParaRPr lang="ja-JP" altLang="en-US" sz="1100" dirty="0">
              <a:solidFill>
                <a:srgbClr val="002060"/>
              </a:solidFill>
              <a:latin typeface="ＭＳ Ｐゴシック" panose="020B0600070205080204" pitchFamily="50" charset="-128"/>
            </a:endParaRPr>
          </a:p>
        </p:txBody>
      </p:sp>
      <p:sp>
        <p:nvSpPr>
          <p:cNvPr id="22" name="TextBox 8"/>
          <p:cNvSpPr txBox="1"/>
          <p:nvPr/>
        </p:nvSpPr>
        <p:spPr>
          <a:xfrm>
            <a:off x="257449" y="3338158"/>
            <a:ext cx="8581195" cy="369332"/>
          </a:xfrm>
          <a:prstGeom prst="rect">
            <a:avLst/>
          </a:prstGeom>
          <a:solidFill>
            <a:schemeClr val="accent4">
              <a:lumMod val="60000"/>
              <a:lumOff val="40000"/>
            </a:schemeClr>
          </a:solidFill>
        </p:spPr>
        <p:txBody>
          <a:bodyPr wrap="none" rtlCol="0">
            <a:spAutoFit/>
          </a:bodyPr>
          <a:lstStyle/>
          <a:p>
            <a:r>
              <a:rPr kumimoji="1" lang="ja-JP" altLang="en-US" dirty="0" smtClean="0"/>
              <a:t>回復期リハビリテーション病棟におけるリハビリテーション料の一部が包括される場合</a:t>
            </a:r>
            <a:endParaRPr kumimoji="1" lang="ja-JP" altLang="en-US" dirty="0"/>
          </a:p>
        </p:txBody>
      </p:sp>
      <p:sp>
        <p:nvSpPr>
          <p:cNvPr id="23" name="Rectangle 9"/>
          <p:cNvSpPr/>
          <p:nvPr/>
        </p:nvSpPr>
        <p:spPr>
          <a:xfrm>
            <a:off x="230816" y="3701987"/>
            <a:ext cx="9543499" cy="2487470"/>
          </a:xfrm>
          <a:prstGeom prst="rect">
            <a:avLst/>
          </a:prstGeom>
          <a:solidFill>
            <a:srgbClr val="FFFFA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4" name="TextBox 15"/>
          <p:cNvSpPr txBox="1"/>
          <p:nvPr/>
        </p:nvSpPr>
        <p:spPr>
          <a:xfrm>
            <a:off x="266327" y="3722474"/>
            <a:ext cx="9472476" cy="923330"/>
          </a:xfrm>
          <a:prstGeom prst="rect">
            <a:avLst/>
          </a:prstGeom>
          <a:noFill/>
        </p:spPr>
        <p:txBody>
          <a:bodyPr wrap="square" rtlCol="0">
            <a:spAutoFit/>
          </a:bodyPr>
          <a:lstStyle/>
          <a:p>
            <a:r>
              <a:rPr kumimoji="1" lang="ja-JP" altLang="en-US" dirty="0" smtClean="0"/>
              <a:t>回復期リハビリテーション病棟におけるリハビリテーションについて、</a:t>
            </a:r>
            <a:endParaRPr kumimoji="1" lang="en-US" altLang="ja-JP" dirty="0" smtClean="0"/>
          </a:p>
          <a:p>
            <a:r>
              <a:rPr kumimoji="1" lang="ja-JP" altLang="en-US" u="sng" dirty="0" smtClean="0">
                <a:solidFill>
                  <a:schemeClr val="accent5"/>
                </a:solidFill>
              </a:rPr>
              <a:t>①提供実績を相当程度有し、</a:t>
            </a:r>
            <a:r>
              <a:rPr lang="ja-JP" altLang="en-US" u="sng" dirty="0" smtClean="0">
                <a:solidFill>
                  <a:schemeClr val="accent5"/>
                </a:solidFill>
              </a:rPr>
              <a:t>②効果に係る相当程度の実績が認められない状態が、</a:t>
            </a:r>
            <a:r>
              <a:rPr kumimoji="1" lang="ja-JP" altLang="en-US" u="sng" dirty="0" smtClean="0">
                <a:solidFill>
                  <a:schemeClr val="accent5"/>
                </a:solidFill>
              </a:rPr>
              <a:t>３か月ごとの集計・報告で</a:t>
            </a:r>
            <a:r>
              <a:rPr kumimoji="1" lang="ja-JP" altLang="en-US" b="1" u="sng" dirty="0" smtClean="0">
                <a:solidFill>
                  <a:schemeClr val="accent5"/>
                </a:solidFill>
              </a:rPr>
              <a:t>２回連続した場合</a:t>
            </a:r>
            <a:r>
              <a:rPr kumimoji="1" lang="ja-JP" altLang="en-US" u="sng" dirty="0" smtClean="0">
                <a:solidFill>
                  <a:schemeClr val="accent5"/>
                </a:solidFill>
              </a:rPr>
              <a:t>。</a:t>
            </a:r>
            <a:endParaRPr kumimoji="1" lang="ja-JP" altLang="en-US" u="sng" dirty="0">
              <a:solidFill>
                <a:schemeClr val="accent5"/>
              </a:solidFill>
            </a:endParaRPr>
          </a:p>
        </p:txBody>
      </p:sp>
      <p:sp>
        <p:nvSpPr>
          <p:cNvPr id="25" name="TextBox 16"/>
          <p:cNvSpPr txBox="1"/>
          <p:nvPr/>
        </p:nvSpPr>
        <p:spPr>
          <a:xfrm>
            <a:off x="257449" y="4587611"/>
            <a:ext cx="9550145" cy="1461939"/>
          </a:xfrm>
          <a:prstGeom prst="rect">
            <a:avLst/>
          </a:prstGeom>
          <a:noFill/>
        </p:spPr>
        <p:txBody>
          <a:bodyPr wrap="square" rtlCol="0">
            <a:spAutoFit/>
          </a:bodyPr>
          <a:lstStyle/>
          <a:p>
            <a:r>
              <a:rPr kumimoji="1" lang="ja-JP" altLang="en-US" sz="1200" dirty="0" smtClean="0"/>
              <a:t>注）</a:t>
            </a:r>
            <a:endParaRPr kumimoji="1" lang="en-US" altLang="ja-JP" sz="1200" dirty="0" smtClean="0"/>
          </a:p>
          <a:p>
            <a:pPr marL="171450" indent="-171450">
              <a:buFont typeface="Arial" panose="020B0604020202020204" pitchFamily="34" charset="0"/>
              <a:buChar char="•"/>
            </a:pPr>
            <a:r>
              <a:rPr kumimoji="1" lang="ja-JP" altLang="en-US" sz="1100" dirty="0" smtClean="0"/>
              <a:t>①は</a:t>
            </a:r>
            <a:r>
              <a:rPr kumimoji="1" lang="ja-JP" altLang="en-US" sz="1100" u="sng" dirty="0" smtClean="0">
                <a:solidFill>
                  <a:schemeClr val="accent5"/>
                </a:solidFill>
              </a:rPr>
              <a:t>過去６か月間に退棟した患者の数が</a:t>
            </a:r>
            <a:r>
              <a:rPr kumimoji="1" lang="en-US" altLang="ja-JP" sz="1100" u="sng" dirty="0" smtClean="0">
                <a:solidFill>
                  <a:schemeClr val="accent5"/>
                </a:solidFill>
              </a:rPr>
              <a:t>10</a:t>
            </a:r>
            <a:r>
              <a:rPr kumimoji="1" lang="ja-JP" altLang="en-US" sz="1100" u="sng" dirty="0" smtClean="0">
                <a:solidFill>
                  <a:schemeClr val="accent5"/>
                </a:solidFill>
              </a:rPr>
              <a:t>名以上で、入院患者に対して提供されたリハビリテーション単位数が１日平均６単位以上</a:t>
            </a:r>
            <a:r>
              <a:rPr kumimoji="1" lang="ja-JP" altLang="en-US" sz="1100" dirty="0" smtClean="0"/>
              <a:t>である状態をいう。</a:t>
            </a:r>
            <a:endParaRPr kumimoji="1" lang="en-US" altLang="ja-JP" sz="1100" dirty="0" smtClean="0"/>
          </a:p>
          <a:p>
            <a:pPr marL="171450" indent="-171450">
              <a:buFont typeface="Arial" panose="020B0604020202020204" pitchFamily="34" charset="0"/>
              <a:buChar char="•"/>
            </a:pPr>
            <a:r>
              <a:rPr kumimoji="1" lang="ja-JP" altLang="en-US" sz="1100" dirty="0" smtClean="0"/>
              <a:t>②は、</a:t>
            </a:r>
            <a:r>
              <a:rPr kumimoji="1" lang="ja-JP" altLang="en-US" sz="1100" u="sng" dirty="0" smtClean="0">
                <a:solidFill>
                  <a:schemeClr val="accent5"/>
                </a:solidFill>
              </a:rPr>
              <a:t>実績指数（「各患者の在棟中の</a:t>
            </a:r>
            <a:r>
              <a:rPr kumimoji="1" lang="en-US" altLang="ja-JP" sz="1100" u="sng" dirty="0" smtClean="0">
                <a:solidFill>
                  <a:schemeClr val="accent5"/>
                </a:solidFill>
              </a:rPr>
              <a:t>ADL</a:t>
            </a:r>
            <a:r>
              <a:rPr kumimoji="1" lang="ja-JP" altLang="en-US" sz="1100" u="sng" dirty="0" smtClean="0">
                <a:solidFill>
                  <a:schemeClr val="accent5"/>
                </a:solidFill>
              </a:rPr>
              <a:t>スコアの伸びの総和」を「各患者の（入棟から退棟までの日数）／（疾患毎の回復期リハビリテーション病棟入院料の算定上限日数）の総和」で割ったもの）が</a:t>
            </a:r>
            <a:r>
              <a:rPr kumimoji="1" lang="en-US" altLang="ja-JP" sz="1100" u="sng" dirty="0" smtClean="0">
                <a:solidFill>
                  <a:schemeClr val="accent5"/>
                </a:solidFill>
              </a:rPr>
              <a:t>27</a:t>
            </a:r>
            <a:r>
              <a:rPr kumimoji="1" lang="ja-JP" altLang="en-US" sz="1100" u="sng" dirty="0" smtClean="0">
                <a:solidFill>
                  <a:schemeClr val="accent5"/>
                </a:solidFill>
              </a:rPr>
              <a:t>未満</a:t>
            </a:r>
            <a:r>
              <a:rPr kumimoji="1" lang="ja-JP" altLang="en-US" sz="1100" dirty="0" smtClean="0"/>
              <a:t>である場合をいう。</a:t>
            </a:r>
            <a:endParaRPr kumimoji="1" lang="en-US" altLang="ja-JP" sz="1100" dirty="0" smtClean="0"/>
          </a:p>
          <a:p>
            <a:pPr marL="171450" indent="-171450">
              <a:buFont typeface="Arial" panose="020B0604020202020204" pitchFamily="34" charset="0"/>
              <a:buChar char="•"/>
            </a:pPr>
            <a:r>
              <a:rPr kumimoji="1" lang="ja-JP" altLang="en-US" sz="1100" dirty="0" smtClean="0"/>
              <a:t>②における</a:t>
            </a:r>
            <a:r>
              <a:rPr kumimoji="1" lang="en-US" altLang="ja-JP" sz="1100" dirty="0" smtClean="0"/>
              <a:t>ADL</a:t>
            </a:r>
            <a:r>
              <a:rPr kumimoji="1" lang="ja-JP" altLang="en-US" sz="1100" dirty="0" smtClean="0"/>
              <a:t>スコアの評価については、</a:t>
            </a:r>
            <a:r>
              <a:rPr kumimoji="1" lang="en-US" altLang="ja-JP" sz="1100" dirty="0" smtClean="0"/>
              <a:t>FIM</a:t>
            </a:r>
            <a:r>
              <a:rPr kumimoji="1" lang="ja-JP" altLang="en-US" sz="1100" dirty="0" smtClean="0"/>
              <a:t>（</a:t>
            </a:r>
            <a:r>
              <a:rPr kumimoji="1" lang="en-US" altLang="ja-JP" sz="1100" dirty="0" smtClean="0"/>
              <a:t>Functional Independence Measure</a:t>
            </a:r>
            <a:r>
              <a:rPr kumimoji="1" lang="ja-JP" altLang="en-US" sz="1100" dirty="0" smtClean="0"/>
              <a:t>）の運動項目（</a:t>
            </a:r>
            <a:r>
              <a:rPr kumimoji="1" lang="en-US" altLang="ja-JP" sz="1100" dirty="0" smtClean="0"/>
              <a:t>91</a:t>
            </a:r>
            <a:r>
              <a:rPr kumimoji="1" lang="ja-JP" altLang="en-US" sz="1100" dirty="0" smtClean="0"/>
              <a:t>点満点）を用いる。</a:t>
            </a:r>
            <a:endParaRPr kumimoji="1" lang="en-US" altLang="ja-JP" sz="1100" dirty="0" smtClean="0"/>
          </a:p>
          <a:p>
            <a:pPr marL="171450" indent="-171450">
              <a:buFont typeface="Arial" panose="020B0604020202020204" pitchFamily="34" charset="0"/>
              <a:buChar char="•"/>
            </a:pPr>
            <a:r>
              <a:rPr kumimoji="1" lang="ja-JP" altLang="en-US" sz="1100" dirty="0" smtClean="0"/>
              <a:t>②の算出においては、</a:t>
            </a:r>
            <a:r>
              <a:rPr kumimoji="1" lang="en-US" altLang="ja-JP" sz="1100" dirty="0" smtClean="0"/>
              <a:t>ADL</a:t>
            </a:r>
            <a:r>
              <a:rPr kumimoji="1" lang="ja-JP" altLang="en-US" sz="1100" dirty="0" smtClean="0"/>
              <a:t>が高いもの（</a:t>
            </a:r>
            <a:r>
              <a:rPr kumimoji="1" lang="en-US" altLang="ja-JP" sz="1100" dirty="0" smtClean="0"/>
              <a:t>FIM</a:t>
            </a:r>
            <a:r>
              <a:rPr kumimoji="1" lang="ja-JP" altLang="en-US" sz="1100" dirty="0" smtClean="0"/>
              <a:t>運動項目</a:t>
            </a:r>
            <a:r>
              <a:rPr kumimoji="1" lang="en-US" altLang="ja-JP" sz="1100" dirty="0" smtClean="0"/>
              <a:t>76</a:t>
            </a:r>
            <a:r>
              <a:rPr kumimoji="1" lang="ja-JP" altLang="en-US" sz="1100" dirty="0" smtClean="0"/>
              <a:t>点以上）、低いもの（</a:t>
            </a:r>
            <a:r>
              <a:rPr kumimoji="1" lang="en-US" altLang="ja-JP" sz="1100" dirty="0" smtClean="0"/>
              <a:t>FIM</a:t>
            </a:r>
            <a:r>
              <a:rPr kumimoji="1" lang="ja-JP" altLang="en-US" sz="1100" dirty="0" smtClean="0"/>
              <a:t>運動項目</a:t>
            </a:r>
            <a:r>
              <a:rPr kumimoji="1" lang="en-US" altLang="ja-JP" sz="1100" dirty="0" smtClean="0"/>
              <a:t>20</a:t>
            </a:r>
            <a:r>
              <a:rPr kumimoji="1" lang="ja-JP" altLang="en-US" sz="1100" dirty="0" smtClean="0"/>
              <a:t>点以下）、高齢者（</a:t>
            </a:r>
            <a:r>
              <a:rPr kumimoji="1" lang="en-US" altLang="ja-JP" sz="1100" dirty="0" smtClean="0"/>
              <a:t>80</a:t>
            </a:r>
            <a:r>
              <a:rPr kumimoji="1" lang="ja-JP" altLang="en-US" sz="1100" dirty="0" smtClean="0"/>
              <a:t>歳以上）、認知機能の障害が大きいもの（</a:t>
            </a:r>
            <a:r>
              <a:rPr kumimoji="1" lang="en-US" altLang="ja-JP" sz="1100" dirty="0" smtClean="0"/>
              <a:t>FIM</a:t>
            </a:r>
            <a:r>
              <a:rPr kumimoji="1" lang="ja-JP" altLang="en-US" sz="1100" dirty="0" smtClean="0"/>
              <a:t>認知項目</a:t>
            </a:r>
            <a:r>
              <a:rPr kumimoji="1" lang="en-US" altLang="ja-JP" sz="1100" dirty="0" smtClean="0"/>
              <a:t>24</a:t>
            </a:r>
            <a:r>
              <a:rPr kumimoji="1" lang="ja-JP" altLang="en-US" sz="1100" dirty="0" smtClean="0"/>
              <a:t>点以下）を入棟患者の３割を超えない範囲で、また高次脳機能障害の患者（入棟患者の４割以上を占める保険医療機関に限る）を全て計算対象から除外できる。</a:t>
            </a:r>
            <a:endParaRPr kumimoji="1" lang="ja-JP" altLang="en-US" sz="1100" dirty="0"/>
          </a:p>
        </p:txBody>
      </p:sp>
      <p:sp>
        <p:nvSpPr>
          <p:cNvPr id="26" name="TextBox 18"/>
          <p:cNvSpPr txBox="1"/>
          <p:nvPr/>
        </p:nvSpPr>
        <p:spPr>
          <a:xfrm>
            <a:off x="235949" y="6210696"/>
            <a:ext cx="9472476" cy="461665"/>
          </a:xfrm>
          <a:prstGeom prst="rect">
            <a:avLst/>
          </a:prstGeom>
          <a:noFill/>
        </p:spPr>
        <p:txBody>
          <a:bodyPr wrap="square" rtlCol="0">
            <a:spAutoFit/>
          </a:bodyPr>
          <a:lstStyle/>
          <a:p>
            <a:r>
              <a:rPr kumimoji="1" lang="en-US" altLang="ja-JP" sz="1200" dirty="0" smtClean="0"/>
              <a:t>[</a:t>
            </a:r>
            <a:r>
              <a:rPr kumimoji="1" lang="ja-JP" altLang="en-US" sz="1200" dirty="0" smtClean="0"/>
              <a:t>経過措置</a:t>
            </a:r>
            <a:r>
              <a:rPr kumimoji="1" lang="en-US" altLang="ja-JP" sz="1200" dirty="0" smtClean="0"/>
              <a:t>]</a:t>
            </a:r>
          </a:p>
          <a:p>
            <a:r>
              <a:rPr lang="ja-JP" altLang="en-US" sz="1200" dirty="0"/>
              <a:t>平成２８年４月１日以降の入院</a:t>
            </a:r>
            <a:r>
              <a:rPr lang="ja-JP" altLang="en-US" sz="1200" dirty="0" smtClean="0"/>
              <a:t>患者を実績評価の対象とし、平成２９年１月１日から実施。</a:t>
            </a:r>
            <a:endParaRPr kumimoji="1" lang="ja-JP" altLang="en-US" sz="1200" dirty="0"/>
          </a:p>
        </p:txBody>
      </p:sp>
    </p:spTree>
    <p:extLst>
      <p:ext uri="{BB962C8B-B14F-4D97-AF65-F5344CB8AC3E}">
        <p14:creationId xmlns:p14="http://schemas.microsoft.com/office/powerpoint/2010/main" val="2501649006"/>
      </p:ext>
    </p:extLst>
  </p:cSld>
  <p:clrMapOvr>
    <a:masterClrMapping/>
  </p:clrMapOvr>
  <p:timing>
    <p:tnLst>
      <p:par>
        <p:cTn id="1" dur="indefinite" restart="never" nodeType="tmRoot"/>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008647"/>
            <a:ext cx="9689654" cy="5776714"/>
          </a:xfrm>
          <a:prstGeom prst="rect">
            <a:avLst/>
          </a:prstGeom>
          <a:solidFill>
            <a:srgbClr val="FFFFAF">
              <a:alpha val="49804"/>
            </a:srgbClr>
          </a:solidFill>
          <a:ln w="9525">
            <a:solidFill>
              <a:schemeClr val="tx1"/>
            </a:solidFill>
            <a:miter lim="800000"/>
            <a:headEnd/>
            <a:tailEnd/>
          </a:ln>
        </p:spPr>
        <p:txBody>
          <a:bodyPr/>
          <a:lstStyle/>
          <a:p>
            <a:pPr marL="177800" lvl="0" indent="-177800">
              <a:buFont typeface="Wingdings" pitchFamily="2" charset="2"/>
              <a:buChar char="Ø"/>
              <a:defRPr/>
            </a:pPr>
            <a:r>
              <a:rPr lang="ja-JP" altLang="en-US" sz="1600" dirty="0">
                <a:solidFill>
                  <a:prstClr val="black"/>
                </a:solidFill>
                <a:latin typeface="ＭＳ Ｐゴシック" panose="020B0600070205080204" pitchFamily="50" charset="-128"/>
              </a:rPr>
              <a:t>地域包括ケアシステムの中でリハビリテーションを推進していく観点から、体制強化加算を届け出る保険医療機関において、入院と退院後の医療をつながりを保って提供できるよう、病棟での医療体制を損なわないための一定の条件の下、回復期リハビリテーション病棟の専従の常勤医師が入院外の診療にも一定程度従事できるよう施設基準を見直す</a:t>
            </a:r>
            <a:r>
              <a:rPr lang="ja-JP" altLang="en-US" sz="1600" dirty="0" smtClean="0">
                <a:solidFill>
                  <a:prstClr val="black"/>
                </a:solidFill>
                <a:latin typeface="ＭＳ Ｐゴシック" panose="020B0600070205080204" pitchFamily="50" charset="-128"/>
              </a:rPr>
              <a:t>。</a:t>
            </a:r>
            <a:endParaRPr lang="en-US" altLang="ja-JP" sz="1200" dirty="0" smtClean="0">
              <a:latin typeface="+mn-ea"/>
            </a:endParaRPr>
          </a:p>
        </p:txBody>
      </p:sp>
      <p:sp>
        <p:nvSpPr>
          <p:cNvPr id="2052" name="Rectangle 36"/>
          <p:cNvSpPr>
            <a:spLocks noChangeArrowheads="1"/>
          </p:cNvSpPr>
          <p:nvPr/>
        </p:nvSpPr>
        <p:spPr bwMode="auto">
          <a:xfrm>
            <a:off x="117940" y="592364"/>
            <a:ext cx="7643372"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latin typeface="Calibri" pitchFamily="34" charset="0"/>
              </a:rPr>
              <a:t>（４）回復期リハビリテーション病棟体制強化加算の施設基準の見直し</a:t>
            </a:r>
            <a:endParaRPr lang="ja-JP" altLang="en-US" sz="2000" dirty="0">
              <a:latin typeface="Calibri" pitchFamily="34" charset="0"/>
            </a:endParaRPr>
          </a:p>
        </p:txBody>
      </p:sp>
      <p:graphicFrame>
        <p:nvGraphicFramePr>
          <p:cNvPr id="6" name="Table 5"/>
          <p:cNvGraphicFramePr>
            <a:graphicFrameLocks noGrp="1"/>
          </p:cNvGraphicFramePr>
          <p:nvPr>
            <p:extLst/>
          </p:nvPr>
        </p:nvGraphicFramePr>
        <p:xfrm>
          <a:off x="221695" y="2165491"/>
          <a:ext cx="3747889" cy="1515830"/>
        </p:xfrm>
        <a:graphic>
          <a:graphicData uri="http://schemas.openxmlformats.org/drawingml/2006/table">
            <a:tbl>
              <a:tblPr firstRow="1" bandRow="1">
                <a:tableStyleId>{7DF18680-E054-41AD-8BC1-D1AEF772440D}</a:tableStyleId>
              </a:tblPr>
              <a:tblGrid>
                <a:gridCol w="3747889"/>
              </a:tblGrid>
              <a:tr h="388070">
                <a:tc>
                  <a:txBody>
                    <a:bodyPr/>
                    <a:lstStyle/>
                    <a:p>
                      <a:pPr algn="ctr"/>
                      <a:r>
                        <a:rPr kumimoji="1" lang="ja-JP" altLang="en-US" dirty="0" smtClean="0"/>
                        <a:t>現行</a:t>
                      </a:r>
                      <a:endParaRPr kumimoji="1" lang="ja-JP" altLang="en-US" dirty="0"/>
                    </a:p>
                  </a:txBody>
                  <a:tcPr/>
                </a:tc>
              </a:tr>
              <a:tr h="370840">
                <a:tc>
                  <a:txBody>
                    <a:bodyPr/>
                    <a:lstStyle/>
                    <a:p>
                      <a:r>
                        <a:rPr kumimoji="1" lang="ja-JP" altLang="en-US" dirty="0" smtClean="0"/>
                        <a:t>常勤医師１名以上を専従配置</a:t>
                      </a:r>
                      <a:endParaRPr kumimoji="1" lang="en-US" altLang="ja-JP" dirty="0" smtClean="0"/>
                    </a:p>
                    <a:p>
                      <a:pPr algn="r"/>
                      <a:r>
                        <a:rPr kumimoji="1" lang="ja-JP" altLang="en-US" dirty="0" smtClean="0"/>
                        <a:t>１日につき</a:t>
                      </a:r>
                      <a:r>
                        <a:rPr kumimoji="1" lang="en-US" altLang="ja-JP" dirty="0" smtClean="0"/>
                        <a:t>200</a:t>
                      </a:r>
                      <a:r>
                        <a:rPr kumimoji="1" lang="ja-JP" altLang="en-US" dirty="0" smtClean="0"/>
                        <a:t>点</a:t>
                      </a:r>
                      <a:endParaRPr kumimoji="1" lang="en-US" altLang="ja-JP" dirty="0" smtClean="0"/>
                    </a:p>
                    <a:p>
                      <a:pPr algn="l"/>
                      <a:endParaRPr kumimoji="1" lang="en-US" altLang="ja-JP" sz="1600" dirty="0" smtClean="0"/>
                    </a:p>
                    <a:p>
                      <a:pPr algn="l"/>
                      <a:r>
                        <a:rPr kumimoji="1" lang="ja-JP" altLang="en-US" sz="1600" dirty="0" smtClean="0"/>
                        <a:t>専従医師は、当該病棟外の業務は不可</a:t>
                      </a:r>
                      <a:endParaRPr kumimoji="1" lang="ja-JP" altLang="en-US" sz="1600" dirty="0"/>
                    </a:p>
                  </a:txBody>
                  <a:tcPr/>
                </a:tc>
              </a:tr>
            </a:tbl>
          </a:graphicData>
        </a:graphic>
      </p:graphicFrame>
      <p:graphicFrame>
        <p:nvGraphicFramePr>
          <p:cNvPr id="14" name="Table 13"/>
          <p:cNvGraphicFramePr>
            <a:graphicFrameLocks noGrp="1"/>
          </p:cNvGraphicFramePr>
          <p:nvPr>
            <p:extLst/>
          </p:nvPr>
        </p:nvGraphicFramePr>
        <p:xfrm>
          <a:off x="4678532" y="2162944"/>
          <a:ext cx="5043998" cy="2403777"/>
        </p:xfrm>
        <a:graphic>
          <a:graphicData uri="http://schemas.openxmlformats.org/drawingml/2006/table">
            <a:tbl>
              <a:tblPr firstRow="1" bandRow="1">
                <a:tableStyleId>{21E4AEA4-8DFA-4A89-87EB-49C32662AFE0}</a:tableStyleId>
              </a:tblPr>
              <a:tblGrid>
                <a:gridCol w="5043998"/>
              </a:tblGrid>
              <a:tr h="392097">
                <a:tc>
                  <a:txBody>
                    <a:bodyPr/>
                    <a:lstStyle/>
                    <a:p>
                      <a:pPr algn="ctr"/>
                      <a:r>
                        <a:rPr kumimoji="1" lang="ja-JP" altLang="en-US" dirty="0" smtClean="0"/>
                        <a:t>改定後</a:t>
                      </a:r>
                      <a:endParaRPr kumimoji="1" lang="ja-JP" altLang="en-US" dirty="0"/>
                    </a:p>
                  </a:txBody>
                  <a:tcPr/>
                </a:tc>
              </a:tr>
              <a:tr h="370840">
                <a:tc>
                  <a:txBody>
                    <a:bodyPr/>
                    <a:lstStyle/>
                    <a:p>
                      <a:r>
                        <a:rPr kumimoji="1" lang="ja-JP" altLang="en-US" dirty="0" smtClean="0"/>
                        <a:t>　　　体制強化加算１（従前と同じ）</a:t>
                      </a:r>
                      <a:endParaRPr kumimoji="1" lang="en-US" altLang="ja-JP" dirty="0" smtClean="0"/>
                    </a:p>
                    <a:p>
                      <a:pPr algn="r"/>
                      <a:r>
                        <a:rPr kumimoji="1" lang="ja-JP" altLang="en-US" dirty="0" smtClean="0"/>
                        <a:t>１日につき</a:t>
                      </a:r>
                      <a:r>
                        <a:rPr kumimoji="1" lang="en-US" altLang="ja-JP" dirty="0" smtClean="0"/>
                        <a:t>200</a:t>
                      </a:r>
                      <a:r>
                        <a:rPr kumimoji="1" lang="ja-JP" altLang="en-US" dirty="0" smtClean="0"/>
                        <a:t>点</a:t>
                      </a:r>
                      <a:endParaRPr kumimoji="1" lang="en-US" altLang="ja-JP" dirty="0" smtClean="0"/>
                    </a:p>
                    <a:p>
                      <a:r>
                        <a:rPr kumimoji="1" lang="ja-JP" altLang="en-US" b="1" u="none" dirty="0" smtClean="0">
                          <a:solidFill>
                            <a:srgbClr val="0070C0"/>
                          </a:solidFill>
                        </a:rPr>
                        <a:t>（新）</a:t>
                      </a:r>
                      <a:r>
                        <a:rPr kumimoji="1" lang="ja-JP" altLang="en-US" b="1" u="sng" dirty="0" smtClean="0">
                          <a:solidFill>
                            <a:srgbClr val="0070C0"/>
                          </a:solidFill>
                        </a:rPr>
                        <a:t>体制強化加算２</a:t>
                      </a:r>
                      <a:endParaRPr kumimoji="1" lang="en-US" altLang="ja-JP" b="1" u="sng" dirty="0" smtClean="0">
                        <a:solidFill>
                          <a:srgbClr val="0070C0"/>
                        </a:solidFill>
                      </a:endParaRPr>
                    </a:p>
                    <a:p>
                      <a:pPr algn="r"/>
                      <a:r>
                        <a:rPr kumimoji="1" lang="ja-JP" altLang="en-US" b="1" u="sng" dirty="0" smtClean="0">
                          <a:solidFill>
                            <a:srgbClr val="0070C0"/>
                          </a:solidFill>
                        </a:rPr>
                        <a:t>１日あたり</a:t>
                      </a:r>
                      <a:r>
                        <a:rPr kumimoji="1" lang="en-US" altLang="ja-JP" b="1" u="sng" dirty="0" smtClean="0">
                          <a:solidFill>
                            <a:srgbClr val="0070C0"/>
                          </a:solidFill>
                        </a:rPr>
                        <a:t>120</a:t>
                      </a:r>
                      <a:r>
                        <a:rPr kumimoji="1" lang="ja-JP" altLang="en-US" b="1" u="sng" dirty="0" smtClean="0">
                          <a:solidFill>
                            <a:srgbClr val="0070C0"/>
                          </a:solidFill>
                        </a:rPr>
                        <a:t>点</a:t>
                      </a:r>
                      <a:endParaRPr kumimoji="1" lang="en-US" altLang="ja-JP" b="1" u="sng" dirty="0" smtClean="0">
                        <a:solidFill>
                          <a:srgbClr val="0070C0"/>
                        </a:solidFill>
                      </a:endParaRPr>
                    </a:p>
                    <a:p>
                      <a:pPr algn="l"/>
                      <a:endParaRPr kumimoji="1" lang="en-US" altLang="ja-JP" dirty="0" smtClean="0"/>
                    </a:p>
                    <a:p>
                      <a:pPr algn="l"/>
                      <a:r>
                        <a:rPr kumimoji="1" lang="ja-JP" altLang="en-US" dirty="0" smtClean="0"/>
                        <a:t>常勤医師２名以上を専従配置。うち</a:t>
                      </a:r>
                      <a:r>
                        <a:rPr kumimoji="1" lang="en-US" altLang="ja-JP" dirty="0" smtClean="0"/>
                        <a:t>2</a:t>
                      </a:r>
                      <a:r>
                        <a:rPr kumimoji="1" lang="ja-JP" altLang="en-US" dirty="0" smtClean="0"/>
                        <a:t>名は、特定の日、時間において、</a:t>
                      </a:r>
                      <a:r>
                        <a:rPr kumimoji="1" lang="ja-JP" altLang="en-US" b="1" u="sng" dirty="0" smtClean="0">
                          <a:solidFill>
                            <a:srgbClr val="0070C0"/>
                          </a:solidFill>
                        </a:rPr>
                        <a:t>病棟外の業務に従事可能。</a:t>
                      </a:r>
                      <a:endParaRPr kumimoji="1" lang="en-US" altLang="ja-JP" b="1" u="sng" dirty="0" smtClean="0">
                        <a:solidFill>
                          <a:srgbClr val="0070C0"/>
                        </a:solidFill>
                      </a:endParaRPr>
                    </a:p>
                  </a:txBody>
                  <a:tcPr/>
                </a:tc>
              </a:tr>
            </a:tbl>
          </a:graphicData>
        </a:graphic>
      </p:graphicFrame>
      <p:sp>
        <p:nvSpPr>
          <p:cNvPr id="15" name="右矢印 11"/>
          <p:cNvSpPr/>
          <p:nvPr/>
        </p:nvSpPr>
        <p:spPr>
          <a:xfrm>
            <a:off x="3977194" y="2434844"/>
            <a:ext cx="621440" cy="652462"/>
          </a:xfrm>
          <a:prstGeom prst="rightArrow">
            <a:avLst/>
          </a:prstGeom>
          <a:noFill/>
        </p:spPr>
        <p:style>
          <a:lnRef idx="2">
            <a:schemeClr val="accent4"/>
          </a:lnRef>
          <a:fillRef idx="1">
            <a:schemeClr val="lt1"/>
          </a:fillRef>
          <a:effectRef idx="0">
            <a:schemeClr val="accent4"/>
          </a:effectRef>
          <a:fontRef idx="minor">
            <a:schemeClr val="dk1"/>
          </a:fontRef>
        </p:style>
        <p:txBody>
          <a:bodyPr anchor="ctr"/>
          <a:lstStyle/>
          <a:p>
            <a:pPr algn="ctr" fontAlgn="auto">
              <a:spcBef>
                <a:spcPts val="0"/>
              </a:spcBef>
              <a:spcAft>
                <a:spcPts val="0"/>
              </a:spcAft>
              <a:defRPr/>
            </a:pPr>
            <a:endParaRPr lang="ja-JP" altLang="en-US">
              <a:latin typeface="ＭＳ Ｐゴシック" pitchFamily="50" charset="-128"/>
            </a:endParaRPr>
          </a:p>
        </p:txBody>
      </p:sp>
      <p:sp>
        <p:nvSpPr>
          <p:cNvPr id="18" name="TextBox 17"/>
          <p:cNvSpPr txBox="1"/>
          <p:nvPr/>
        </p:nvSpPr>
        <p:spPr>
          <a:xfrm>
            <a:off x="223419" y="4724173"/>
            <a:ext cx="9472476" cy="2123658"/>
          </a:xfrm>
          <a:prstGeom prst="rect">
            <a:avLst/>
          </a:prstGeom>
          <a:noFill/>
        </p:spPr>
        <p:txBody>
          <a:bodyPr wrap="square" rtlCol="0">
            <a:spAutoFit/>
          </a:bodyPr>
          <a:lstStyle/>
          <a:p>
            <a:r>
              <a:rPr kumimoji="1" lang="en-US" altLang="ja-JP" dirty="0" smtClean="0"/>
              <a:t>[</a:t>
            </a:r>
            <a:r>
              <a:rPr kumimoji="1" lang="ja-JP" altLang="en-US" dirty="0" smtClean="0"/>
              <a:t>体制強化加算２の</a:t>
            </a:r>
            <a:r>
              <a:rPr lang="ja-JP" altLang="en-US" dirty="0" smtClean="0"/>
              <a:t>施</a:t>
            </a:r>
            <a:r>
              <a:rPr lang="ja-JP" altLang="en-US" dirty="0"/>
              <a:t>設基準</a:t>
            </a:r>
            <a:r>
              <a:rPr kumimoji="1" lang="en-US" altLang="ja-JP" dirty="0" smtClean="0"/>
              <a:t>]</a:t>
            </a:r>
            <a:endParaRPr lang="en-US" altLang="ja-JP" dirty="0"/>
          </a:p>
          <a:p>
            <a:pPr marL="342900" indent="-342900">
              <a:buAutoNum type="arabicParenBoth"/>
            </a:pPr>
            <a:r>
              <a:rPr lang="ja-JP" altLang="en-US" sz="1600" dirty="0" smtClean="0"/>
              <a:t>前月に、外来患者に対するリハビリテーションまたは訪問リハビリテーションを実施していること。</a:t>
            </a:r>
            <a:endParaRPr lang="en-US" altLang="ja-JP" sz="1600" dirty="0" smtClean="0"/>
          </a:p>
          <a:p>
            <a:pPr marL="342900" indent="-342900">
              <a:buAutoNum type="arabicParenBoth"/>
            </a:pPr>
            <a:r>
              <a:rPr lang="ja-JP" altLang="en-US" sz="1600" dirty="0" smtClean="0"/>
              <a:t>病棟外業務をする２名の専従医師それぞれについて、当該病棟業務に従事する曜日、時間等をあらかじめ決めていること。</a:t>
            </a:r>
            <a:endParaRPr lang="en-US" altLang="ja-JP" sz="1600" dirty="0" smtClean="0"/>
          </a:p>
          <a:p>
            <a:pPr marL="342900" indent="-342900">
              <a:buAutoNum type="arabicParenBoth"/>
            </a:pPr>
            <a:r>
              <a:rPr lang="ja-JP" altLang="en-US" sz="1600" dirty="0" smtClean="0"/>
              <a:t>週のうち</a:t>
            </a:r>
            <a:r>
              <a:rPr lang="en-US" altLang="ja-JP" sz="1600" dirty="0" smtClean="0"/>
              <a:t>32</a:t>
            </a:r>
            <a:r>
              <a:rPr lang="ja-JP" altLang="en-US" sz="1600" dirty="0" smtClean="0"/>
              <a:t>時間以上において、当該２名の医師のうち少なくともいずれか</a:t>
            </a:r>
            <a:r>
              <a:rPr lang="en-US" altLang="ja-JP" sz="1600" dirty="0" smtClean="0"/>
              <a:t>1</a:t>
            </a:r>
            <a:r>
              <a:rPr lang="ja-JP" altLang="en-US" sz="1600" dirty="0" smtClean="0"/>
              <a:t>名</a:t>
            </a:r>
            <a:r>
              <a:rPr lang="ja-JP" altLang="en-US" sz="1600" smtClean="0"/>
              <a:t>が当該病棟業務</a:t>
            </a:r>
            <a:r>
              <a:rPr lang="ja-JP" altLang="en-US" sz="1600" dirty="0" smtClean="0"/>
              <a:t>に従事していること。</a:t>
            </a:r>
            <a:endParaRPr lang="en-US" altLang="ja-JP" sz="1600" dirty="0" smtClean="0"/>
          </a:p>
          <a:p>
            <a:pPr marL="342900" indent="-342900">
              <a:buAutoNum type="arabicParenBoth"/>
            </a:pPr>
            <a:r>
              <a:rPr lang="ja-JP" altLang="en-US" sz="1600" dirty="0" smtClean="0"/>
              <a:t>当該</a:t>
            </a:r>
            <a:r>
              <a:rPr lang="ja-JP" altLang="en-US" sz="1600" dirty="0"/>
              <a:t>２名</a:t>
            </a:r>
            <a:r>
              <a:rPr lang="ja-JP" altLang="en-US" sz="1600" dirty="0" smtClean="0"/>
              <a:t>の医師は、いずれも当該病棟業務に週８時間以上従事していること。</a:t>
            </a:r>
            <a:endParaRPr lang="en-US" altLang="ja-JP" sz="1600" dirty="0" smtClean="0"/>
          </a:p>
          <a:p>
            <a:pPr marL="342900" indent="-342900">
              <a:buAutoNum type="arabicParenBoth"/>
            </a:pPr>
            <a:endParaRPr kumimoji="1" lang="en-US" altLang="ja-JP" dirty="0" smtClean="0"/>
          </a:p>
        </p:txBody>
      </p:sp>
      <p:sp>
        <p:nvSpPr>
          <p:cNvPr id="3" name="スライド番号プレースホルダー 2"/>
          <p:cNvSpPr>
            <a:spLocks noGrp="1"/>
          </p:cNvSpPr>
          <p:nvPr>
            <p:ph type="sldNum" sz="quarter" idx="12"/>
          </p:nvPr>
        </p:nvSpPr>
        <p:spPr/>
        <p:txBody>
          <a:bodyPr/>
          <a:lstStyle/>
          <a:p>
            <a:fld id="{3CD7FEE9-580A-4EA0-A7DE-8D177AC2609D}" type="slidenum">
              <a:rPr kumimoji="1" lang="ja-JP" altLang="en-US" smtClean="0"/>
              <a:t>213</a:t>
            </a:fld>
            <a:endParaRPr kumimoji="1" lang="ja-JP" altLang="en-US"/>
          </a:p>
        </p:txBody>
      </p:sp>
      <p:sp>
        <p:nvSpPr>
          <p:cNvPr id="13" name="Rectangle 2"/>
          <p:cNvSpPr>
            <a:spLocks noChangeArrowheads="1"/>
          </p:cNvSpPr>
          <p:nvPr/>
        </p:nvSpPr>
        <p:spPr bwMode="auto">
          <a:xfrm>
            <a:off x="229211" y="27361"/>
            <a:ext cx="9517327" cy="492230"/>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en-US" altLang="ja-JP" kern="0" dirty="0" smtClean="0">
              <a:solidFill>
                <a:srgbClr val="000000"/>
              </a:solidFill>
              <a:latin typeface="Calibri"/>
              <a:ea typeface="ＭＳ Ｐゴシック"/>
            </a:endParaRPr>
          </a:p>
        </p:txBody>
      </p:sp>
      <p:sp>
        <p:nvSpPr>
          <p:cNvPr id="10" name="テキスト ボックス 9"/>
          <p:cNvSpPr txBox="1"/>
          <p:nvPr/>
        </p:nvSpPr>
        <p:spPr>
          <a:xfrm>
            <a:off x="7761312" y="600092"/>
            <a:ext cx="208823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125-126  </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142-145</a:t>
            </a:r>
          </a:p>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656-657</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738-740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414731043"/>
      </p:ext>
    </p:extLst>
  </p:cSld>
  <p:clrMapOvr>
    <a:masterClrMapping/>
  </p:clrMapOvr>
  <p:timing>
    <p:tnLst>
      <p:par>
        <p:cT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09953" y="1106664"/>
            <a:ext cx="9689654" cy="3402457"/>
          </a:xfrm>
          <a:prstGeom prst="rect">
            <a:avLst/>
          </a:prstGeom>
          <a:solidFill>
            <a:srgbClr val="FFFFAF">
              <a:alpha val="49804"/>
            </a:srgbClr>
          </a:solidFill>
          <a:ln w="9525">
            <a:solidFill>
              <a:schemeClr val="tx1"/>
            </a:solidFill>
            <a:miter lim="800000"/>
            <a:headEnd/>
            <a:tailEnd/>
          </a:ln>
        </p:spPr>
        <p:txBody>
          <a:bodyPr/>
          <a:lstStyle/>
          <a:p>
            <a:pPr marL="177800" indent="-177800">
              <a:lnSpc>
                <a:spcPts val="2000"/>
              </a:lnSpc>
              <a:buFont typeface="Wingdings" pitchFamily="2" charset="2"/>
              <a:buChar char="Ø"/>
              <a:defRPr/>
            </a:pPr>
            <a:r>
              <a:rPr lang="ja-JP" altLang="en-US" dirty="0" smtClean="0">
                <a:solidFill>
                  <a:prstClr val="black"/>
                </a:solidFill>
                <a:latin typeface="ＭＳ Ｐゴシック" panose="020B0600070205080204" pitchFamily="50" charset="-128"/>
              </a:rPr>
              <a:t>  摂食機能に対するリハビリテーションを推進する観点から、摂食機能療法の対象となる患者の範囲を拡大し、経口摂取回復促進加算の要件を緩和する</a:t>
            </a:r>
            <a:endParaRPr lang="en-US" altLang="ja-JP" dirty="0" smtClean="0">
              <a:solidFill>
                <a:prstClr val="black"/>
              </a:solidFill>
              <a:latin typeface="ＭＳ Ｐゴシック" panose="020B0600070205080204" pitchFamily="50" charset="-128"/>
            </a:endParaRPr>
          </a:p>
          <a:p>
            <a:endParaRPr lang="en-US" altLang="ja-JP" dirty="0" smtClean="0">
              <a:solidFill>
                <a:srgbClr val="0070C0"/>
              </a:solidFill>
            </a:endParaRPr>
          </a:p>
          <a:p>
            <a:endParaRPr lang="en-US" altLang="ja-JP" dirty="0">
              <a:solidFill>
                <a:srgbClr val="0070C0"/>
              </a:solidFill>
            </a:endParaRPr>
          </a:p>
          <a:p>
            <a:endParaRPr lang="en-US" altLang="ja-JP" dirty="0" smtClean="0">
              <a:solidFill>
                <a:srgbClr val="0070C0"/>
              </a:solidFill>
            </a:endParaRPr>
          </a:p>
          <a:p>
            <a:endParaRPr lang="en-US" altLang="ja-JP" dirty="0">
              <a:solidFill>
                <a:srgbClr val="0070C0"/>
              </a:solidFill>
            </a:endParaRPr>
          </a:p>
          <a:p>
            <a:endParaRPr lang="en-US" altLang="ja-JP" dirty="0" smtClean="0">
              <a:solidFill>
                <a:srgbClr val="0070C0"/>
              </a:solidFill>
            </a:endParaRPr>
          </a:p>
          <a:p>
            <a:endParaRPr lang="en-US" altLang="ja-JP" sz="1100" dirty="0" smtClean="0">
              <a:solidFill>
                <a:srgbClr val="0070C0"/>
              </a:solidFill>
            </a:endParaRPr>
          </a:p>
          <a:p>
            <a:r>
              <a:rPr lang="ja-JP" altLang="en-US" dirty="0" smtClean="0">
                <a:solidFill>
                  <a:prstClr val="black"/>
                </a:solidFill>
              </a:rPr>
              <a:t>摂食機能療法</a:t>
            </a:r>
            <a:endParaRPr lang="en-US" altLang="ja-JP" dirty="0">
              <a:solidFill>
                <a:prstClr val="black"/>
              </a:solidFill>
            </a:endParaRPr>
          </a:p>
          <a:p>
            <a:pPr>
              <a:lnSpc>
                <a:spcPts val="2000"/>
              </a:lnSpc>
            </a:pPr>
            <a:r>
              <a:rPr lang="ja-JP" altLang="en-US" b="1" dirty="0" smtClean="0">
                <a:solidFill>
                  <a:srgbClr val="0070C0"/>
                </a:solidFill>
              </a:rPr>
              <a:t>（新）</a:t>
            </a:r>
            <a:r>
              <a:rPr lang="ja-JP" altLang="en-US" b="1" dirty="0">
                <a:solidFill>
                  <a:srgbClr val="0070C0"/>
                </a:solidFill>
              </a:rPr>
              <a:t>　　</a:t>
            </a:r>
            <a:r>
              <a:rPr lang="ja-JP" altLang="en-US" b="1" u="sng" dirty="0">
                <a:solidFill>
                  <a:srgbClr val="0070C0"/>
                </a:solidFill>
              </a:rPr>
              <a:t>２　経口摂取回復促</a:t>
            </a:r>
            <a:r>
              <a:rPr lang="ja-JP" altLang="en-US" b="1" u="sng" dirty="0" smtClean="0">
                <a:solidFill>
                  <a:srgbClr val="0070C0"/>
                </a:solidFill>
              </a:rPr>
              <a:t>進</a:t>
            </a:r>
            <a:r>
              <a:rPr lang="ja-JP" altLang="en-US" b="1" u="sng" dirty="0">
                <a:solidFill>
                  <a:srgbClr val="0070C0"/>
                </a:solidFill>
              </a:rPr>
              <a:t>加</a:t>
            </a:r>
            <a:r>
              <a:rPr lang="ja-JP" altLang="en-US" b="1" u="sng" dirty="0" smtClean="0">
                <a:solidFill>
                  <a:srgbClr val="0070C0"/>
                </a:solidFill>
              </a:rPr>
              <a:t>算２　　</a:t>
            </a:r>
            <a:r>
              <a:rPr lang="en-US" altLang="ja-JP" b="1" u="sng" dirty="0" smtClean="0">
                <a:solidFill>
                  <a:srgbClr val="0070C0"/>
                </a:solidFill>
              </a:rPr>
              <a:t>20</a:t>
            </a:r>
            <a:r>
              <a:rPr lang="ja-JP" altLang="en-US" b="1" u="sng" dirty="0" smtClean="0">
                <a:solidFill>
                  <a:srgbClr val="0070C0"/>
                </a:solidFill>
              </a:rPr>
              <a:t>点</a:t>
            </a:r>
            <a:endParaRPr lang="en-US" altLang="ja-JP" sz="600" dirty="0" smtClean="0">
              <a:solidFill>
                <a:prstClr val="black"/>
              </a:solidFill>
              <a:latin typeface="ＭＳ Ｐゴシック" panose="020B0600070205080204" pitchFamily="50" charset="-128"/>
            </a:endParaRPr>
          </a:p>
          <a:p>
            <a:pPr>
              <a:defRPr/>
            </a:pPr>
            <a:r>
              <a:rPr lang="en-US" altLang="ja-JP" sz="1400" dirty="0" smtClean="0">
                <a:solidFill>
                  <a:prstClr val="black"/>
                </a:solidFill>
                <a:latin typeface="ＭＳ Ｐゴシック" panose="020B0600070205080204" pitchFamily="50" charset="-128"/>
              </a:rPr>
              <a:t>[</a:t>
            </a:r>
            <a:r>
              <a:rPr lang="ja-JP" altLang="en-US" sz="1400" dirty="0" smtClean="0">
                <a:solidFill>
                  <a:prstClr val="black"/>
                </a:solidFill>
                <a:latin typeface="ＭＳ Ｐゴシック" panose="020B0600070205080204" pitchFamily="50" charset="-128"/>
              </a:rPr>
              <a:t>施設基準</a:t>
            </a:r>
            <a:r>
              <a:rPr lang="en-US" altLang="ja-JP" sz="1400" dirty="0" smtClean="0">
                <a:solidFill>
                  <a:prstClr val="black"/>
                </a:solidFill>
                <a:latin typeface="ＭＳ Ｐゴシック" panose="020B0600070205080204" pitchFamily="50" charset="-128"/>
              </a:rPr>
              <a:t>]</a:t>
            </a:r>
          </a:p>
          <a:p>
            <a:pPr>
              <a:defRPr/>
            </a:pPr>
            <a:r>
              <a:rPr lang="ja-JP" altLang="en-US" sz="1400" dirty="0" smtClean="0">
                <a:solidFill>
                  <a:prstClr val="black"/>
                </a:solidFill>
                <a:latin typeface="ＭＳ Ｐゴシック" panose="020B0600070205080204" pitchFamily="50" charset="-128"/>
              </a:rPr>
              <a:t>・</a:t>
            </a:r>
            <a:r>
              <a:rPr lang="ja-JP" altLang="en-US" sz="1400" b="1" u="sng" dirty="0" smtClean="0">
                <a:solidFill>
                  <a:srgbClr val="0070C0"/>
                </a:solidFill>
                <a:latin typeface="ＭＳ Ｐゴシック" panose="020B0600070205080204" pitchFamily="50" charset="-128"/>
              </a:rPr>
              <a:t>専従の常勤言語聴覚士１名</a:t>
            </a:r>
            <a:r>
              <a:rPr lang="ja-JP" altLang="en-US" sz="1400" dirty="0" smtClean="0">
                <a:solidFill>
                  <a:prstClr val="black"/>
                </a:solidFill>
                <a:latin typeface="ＭＳ Ｐゴシック" panose="020B0600070205080204" pitchFamily="50" charset="-128"/>
              </a:rPr>
              <a:t>（前月の摂食機能療法の実施回数が</a:t>
            </a:r>
            <a:r>
              <a:rPr lang="en-US" altLang="ja-JP" sz="1400" dirty="0" smtClean="0">
                <a:solidFill>
                  <a:prstClr val="black"/>
                </a:solidFill>
                <a:latin typeface="ＭＳ Ｐゴシック" panose="020B0600070205080204" pitchFamily="50" charset="-128"/>
              </a:rPr>
              <a:t>30</a:t>
            </a:r>
            <a:r>
              <a:rPr lang="ja-JP" altLang="en-US" sz="1400" dirty="0" smtClean="0">
                <a:solidFill>
                  <a:prstClr val="black"/>
                </a:solidFill>
                <a:latin typeface="ＭＳ Ｐゴシック" panose="020B0600070205080204" pitchFamily="50" charset="-128"/>
              </a:rPr>
              <a:t>回未満の場合は疾患別リハビリテーション等と兼任可能）</a:t>
            </a:r>
            <a:endParaRPr lang="en-US" altLang="ja-JP" sz="1400" dirty="0" smtClean="0">
              <a:solidFill>
                <a:prstClr val="black"/>
              </a:solidFill>
              <a:latin typeface="ＭＳ Ｐゴシック" panose="020B0600070205080204" pitchFamily="50" charset="-128"/>
            </a:endParaRPr>
          </a:p>
          <a:p>
            <a:pPr>
              <a:defRPr/>
            </a:pPr>
            <a:r>
              <a:rPr lang="ja-JP" altLang="en-US" sz="1400" dirty="0" smtClean="0">
                <a:solidFill>
                  <a:prstClr val="black"/>
                </a:solidFill>
                <a:latin typeface="ＭＳ Ｐゴシック" panose="020B0600070205080204" pitchFamily="50" charset="-128"/>
              </a:rPr>
              <a:t>・</a:t>
            </a:r>
            <a:r>
              <a:rPr lang="ja-JP" altLang="en-US" sz="1400" b="1" u="sng" dirty="0" smtClean="0">
                <a:solidFill>
                  <a:srgbClr val="0070C0"/>
                </a:solidFill>
                <a:latin typeface="ＭＳ Ｐゴシック" panose="020B0600070205080204" pitchFamily="50" charset="-128"/>
              </a:rPr>
              <a:t>過去３か月以内に摂食機能療法を開始した入院患者の３割以上</a:t>
            </a:r>
            <a:r>
              <a:rPr lang="ja-JP" altLang="en-US" sz="1400" dirty="0" smtClean="0">
                <a:solidFill>
                  <a:prstClr val="black"/>
                </a:solidFill>
                <a:latin typeface="ＭＳ Ｐゴシック" panose="020B0600070205080204" pitchFamily="50" charset="-128"/>
              </a:rPr>
              <a:t>について、３月以内に経口摂取のみの状態へ回復　　　　等</a:t>
            </a:r>
            <a:endParaRPr lang="en-US" altLang="ja-JP" sz="14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500" dirty="0" smtClean="0">
              <a:solidFill>
                <a:prstClr val="black"/>
              </a:solidFill>
              <a:latin typeface="ＭＳ Ｐゴシック" panose="020B0600070205080204" pitchFamily="50" charset="-128"/>
            </a:endParaRPr>
          </a:p>
        </p:txBody>
      </p:sp>
      <p:sp>
        <p:nvSpPr>
          <p:cNvPr id="2052" name="Rectangle 36"/>
          <p:cNvSpPr>
            <a:spLocks noChangeArrowheads="1"/>
          </p:cNvSpPr>
          <p:nvPr/>
        </p:nvSpPr>
        <p:spPr bwMode="auto">
          <a:xfrm>
            <a:off x="109957" y="699283"/>
            <a:ext cx="4627023"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（５）摂食機能療法の対象の明確化等</a:t>
            </a:r>
            <a:endParaRPr lang="ja-JP" altLang="en-US" sz="2000" dirty="0">
              <a:solidFill>
                <a:prstClr val="black"/>
              </a:solidFill>
            </a:endParaRPr>
          </a:p>
        </p:txBody>
      </p:sp>
      <p:graphicFrame>
        <p:nvGraphicFramePr>
          <p:cNvPr id="8" name="Table 7"/>
          <p:cNvGraphicFramePr>
            <a:graphicFrameLocks noGrp="1"/>
          </p:cNvGraphicFramePr>
          <p:nvPr>
            <p:extLst/>
          </p:nvPr>
        </p:nvGraphicFramePr>
        <p:xfrm>
          <a:off x="274943" y="1772816"/>
          <a:ext cx="4297040" cy="1215983"/>
        </p:xfrm>
        <a:graphic>
          <a:graphicData uri="http://schemas.openxmlformats.org/drawingml/2006/table">
            <a:tbl>
              <a:tblPr firstRow="1" bandRow="1">
                <a:tableStyleId>{7DF18680-E054-41AD-8BC1-D1AEF772440D}</a:tableStyleId>
              </a:tblPr>
              <a:tblGrid>
                <a:gridCol w="4297040"/>
              </a:tblGrid>
              <a:tr h="222706">
                <a:tc>
                  <a:txBody>
                    <a:bodyPr/>
                    <a:lstStyle/>
                    <a:p>
                      <a:pPr algn="ctr"/>
                      <a:r>
                        <a:rPr kumimoji="1" lang="ja-JP" altLang="en-US" sz="1600" dirty="0" smtClean="0"/>
                        <a:t>現行</a:t>
                      </a:r>
                      <a:endParaRPr kumimoji="1" lang="ja-JP" altLang="en-US" sz="1600" dirty="0"/>
                    </a:p>
                  </a:txBody>
                  <a:tcPr/>
                </a:tc>
              </a:tr>
              <a:tr h="880703">
                <a:tc>
                  <a:txBody>
                    <a:bodyPr/>
                    <a:lstStyle/>
                    <a:p>
                      <a:r>
                        <a:rPr kumimoji="1" lang="ja-JP" altLang="en-US" sz="1300" b="1" u="none" dirty="0" smtClean="0">
                          <a:latin typeface="+mn-ea"/>
                          <a:ea typeface="+mn-ea"/>
                        </a:rPr>
                        <a:t>摂食機能療法の算定対象</a:t>
                      </a:r>
                      <a:endParaRPr kumimoji="1" lang="en-US" altLang="ja-JP" sz="1300" b="1" u="none" dirty="0" smtClean="0">
                        <a:latin typeface="+mn-ea"/>
                        <a:ea typeface="+mn-ea"/>
                      </a:endParaRPr>
                    </a:p>
                    <a:p>
                      <a:r>
                        <a:rPr kumimoji="1" lang="ja-JP" altLang="en-US" sz="1300" u="none" dirty="0" smtClean="0"/>
                        <a:t>発達遅滞、顎切除及び舌切除の手術又は脳血管疾患等による後遺症により摂食機能に障害があるもの</a:t>
                      </a:r>
                      <a:endParaRPr kumimoji="1" lang="en-US" altLang="ja-JP" sz="1300" u="none" dirty="0" smtClean="0"/>
                    </a:p>
                  </a:txBody>
                  <a:tcPr/>
                </a:tc>
              </a:tr>
            </a:tbl>
          </a:graphicData>
        </a:graphic>
      </p:graphicFrame>
      <p:graphicFrame>
        <p:nvGraphicFramePr>
          <p:cNvPr id="10" name="Table 9"/>
          <p:cNvGraphicFramePr>
            <a:graphicFrameLocks noGrp="1"/>
          </p:cNvGraphicFramePr>
          <p:nvPr>
            <p:extLst/>
          </p:nvPr>
        </p:nvGraphicFramePr>
        <p:xfrm>
          <a:off x="5313040" y="1745005"/>
          <a:ext cx="4297040" cy="1615440"/>
        </p:xfrm>
        <a:graphic>
          <a:graphicData uri="http://schemas.openxmlformats.org/drawingml/2006/table">
            <a:tbl>
              <a:tblPr firstRow="1" bandRow="1">
                <a:tableStyleId>{21E4AEA4-8DFA-4A89-87EB-49C32662AFE0}</a:tableStyleId>
              </a:tblPr>
              <a:tblGrid>
                <a:gridCol w="4297040"/>
              </a:tblGrid>
              <a:tr h="322712">
                <a:tc>
                  <a:txBody>
                    <a:bodyPr/>
                    <a:lstStyle/>
                    <a:p>
                      <a:pPr algn="ctr"/>
                      <a:r>
                        <a:rPr kumimoji="1" lang="ja-JP" altLang="en-US" sz="1600" dirty="0" smtClean="0"/>
                        <a:t>改定</a:t>
                      </a:r>
                      <a:endParaRPr kumimoji="1" lang="ja-JP" altLang="en-US" sz="1600" dirty="0"/>
                    </a:p>
                  </a:txBody>
                  <a:tcPr/>
                </a:tc>
              </a:tr>
              <a:tr h="370840">
                <a:tc>
                  <a:txBody>
                    <a:bodyPr/>
                    <a:lstStyle/>
                    <a:p>
                      <a:r>
                        <a:rPr kumimoji="1" lang="ja-JP" altLang="en-US" sz="1300" b="1" u="none" dirty="0" smtClean="0"/>
                        <a:t>摂食機能療法の算定対象</a:t>
                      </a:r>
                      <a:r>
                        <a:rPr kumimoji="1" lang="ja-JP" altLang="en-US" sz="1300" b="0" u="none" dirty="0" smtClean="0"/>
                        <a:t>　</a:t>
                      </a:r>
                      <a:endParaRPr kumimoji="1" lang="en-US" altLang="ja-JP" sz="1300" b="0" u="none" dirty="0" smtClean="0"/>
                    </a:p>
                    <a:p>
                      <a:r>
                        <a:rPr kumimoji="1" lang="ja-JP" altLang="en-US" sz="1300" b="0" u="none" dirty="0" smtClean="0"/>
                        <a:t>発達遅滞、顎切除及び舌切除の手術又は脳血管疾患等による後遺症により摂食機能に障害があるもの</a:t>
                      </a:r>
                      <a:r>
                        <a:rPr kumimoji="1" lang="ja-JP" altLang="en-US" sz="1300" b="1" u="sng" dirty="0" smtClean="0">
                          <a:solidFill>
                            <a:srgbClr val="0070C0"/>
                          </a:solidFill>
                        </a:rPr>
                        <a:t>及び他に内視鏡下嚥下機能検査、嚥下造影によって他覚的に嚥下機能の低下が確認できる患者であって、医学的に摂食機能療法の有効性が期待できるもの</a:t>
                      </a:r>
                      <a:endParaRPr kumimoji="1" lang="en-US" altLang="ja-JP" sz="1300" b="1" u="sng" dirty="0" smtClean="0">
                        <a:solidFill>
                          <a:srgbClr val="0070C0"/>
                        </a:solidFill>
                      </a:endParaRPr>
                    </a:p>
                  </a:txBody>
                  <a:tcPr/>
                </a:tc>
              </a:tr>
            </a:tbl>
          </a:graphicData>
        </a:graphic>
      </p:graphicFrame>
      <p:sp>
        <p:nvSpPr>
          <p:cNvPr id="11" name="Rectangle 37"/>
          <p:cNvSpPr>
            <a:spLocks noChangeArrowheads="1"/>
          </p:cNvSpPr>
          <p:nvPr/>
        </p:nvSpPr>
        <p:spPr bwMode="auto">
          <a:xfrm>
            <a:off x="124570" y="5060516"/>
            <a:ext cx="9689654" cy="1581284"/>
          </a:xfrm>
          <a:prstGeom prst="rect">
            <a:avLst/>
          </a:prstGeom>
          <a:solidFill>
            <a:srgbClr val="FFFFAF">
              <a:alpha val="49804"/>
            </a:srgbClr>
          </a:solidFill>
          <a:ln w="9525">
            <a:solidFill>
              <a:schemeClr val="tx1"/>
            </a:solidFill>
            <a:miter lim="800000"/>
            <a:headEnd/>
            <a:tailEnd/>
          </a:ln>
        </p:spPr>
        <p:txBody>
          <a:bodyPr/>
          <a:lstStyle/>
          <a:p>
            <a:pPr marL="177800" indent="-177800">
              <a:buFont typeface="Wingdings" pitchFamily="2" charset="2"/>
              <a:buChar char="Ø"/>
              <a:defRPr/>
            </a:pPr>
            <a:r>
              <a:rPr lang="ja-JP" altLang="en-US" dirty="0" smtClean="0">
                <a:solidFill>
                  <a:prstClr val="black"/>
                </a:solidFill>
                <a:latin typeface="ＭＳ Ｐゴシック" panose="020B0600070205080204" pitchFamily="50" charset="-128"/>
              </a:rPr>
              <a:t>  リハビリテーション</a:t>
            </a:r>
            <a:r>
              <a:rPr lang="ja-JP" altLang="en-US" dirty="0">
                <a:solidFill>
                  <a:prstClr val="black"/>
                </a:solidFill>
                <a:latin typeface="ＭＳ Ｐゴシック" panose="020B0600070205080204" pitchFamily="50" charset="-128"/>
              </a:rPr>
              <a:t>の施設基準における専従規定を見直し、各項目の普及を促進</a:t>
            </a:r>
            <a:r>
              <a:rPr lang="ja-JP" altLang="en-US" dirty="0" smtClean="0">
                <a:solidFill>
                  <a:prstClr val="black"/>
                </a:solidFill>
                <a:latin typeface="ＭＳ Ｐゴシック" panose="020B0600070205080204" pitchFamily="50" charset="-128"/>
              </a:rPr>
              <a:t>する</a:t>
            </a:r>
            <a:endParaRPr lang="en-US" altLang="ja-JP" dirty="0" smtClean="0">
              <a:solidFill>
                <a:prstClr val="black"/>
              </a:solidFill>
              <a:latin typeface="ＭＳ Ｐゴシック" panose="020B0600070205080204" pitchFamily="50" charset="-128"/>
            </a:endParaRPr>
          </a:p>
          <a:p>
            <a:pPr>
              <a:defRPr/>
            </a:pPr>
            <a:endParaRPr lang="en-US" altLang="ja-JP" sz="600" dirty="0">
              <a:solidFill>
                <a:prstClr val="black"/>
              </a:solidFill>
              <a:latin typeface="ＭＳ Ｐゴシック" panose="020B0600070205080204" pitchFamily="50" charset="-128"/>
            </a:endParaRPr>
          </a:p>
          <a:p>
            <a:pPr marL="177800" indent="-177800"/>
            <a:r>
              <a:rPr lang="ja-JP" altLang="ja-JP" sz="1400" dirty="0" smtClean="0">
                <a:solidFill>
                  <a:prstClr val="black"/>
                </a:solidFill>
              </a:rPr>
              <a:t>１</a:t>
            </a:r>
            <a:r>
              <a:rPr lang="ja-JP" altLang="ja-JP" sz="1400" dirty="0">
                <a:solidFill>
                  <a:prstClr val="black"/>
                </a:solidFill>
              </a:rPr>
              <a:t>．リハビリテーションの各項目の施設基準のうち、</a:t>
            </a:r>
            <a:r>
              <a:rPr lang="ja-JP" altLang="ja-JP" sz="1400" b="1" u="sng" dirty="0">
                <a:solidFill>
                  <a:srgbClr val="0070C0"/>
                </a:solidFill>
              </a:rPr>
              <a:t>専従の常勤言語聴覚士を求めるものについて、相互に兼任可能</a:t>
            </a:r>
            <a:r>
              <a:rPr lang="ja-JP" altLang="ja-JP" sz="1400" dirty="0">
                <a:solidFill>
                  <a:prstClr val="black"/>
                </a:solidFill>
              </a:rPr>
              <a:t>とする。</a:t>
            </a:r>
            <a:r>
              <a:rPr lang="ja-JP" altLang="en-US" sz="1400" dirty="0">
                <a:solidFill>
                  <a:prstClr val="black"/>
                </a:solidFill>
              </a:rPr>
              <a:t>（</a:t>
            </a:r>
            <a:r>
              <a:rPr lang="ja-JP" altLang="ja-JP" sz="1400" dirty="0">
                <a:solidFill>
                  <a:prstClr val="black"/>
                </a:solidFill>
              </a:rPr>
              <a:t>ただし、摂食機能療法経口摂取回復促進加算については、前月の摂食機能療法の実施回数が</a:t>
            </a:r>
            <a:r>
              <a:rPr lang="en-US" altLang="ja-JP" sz="1400" dirty="0">
                <a:solidFill>
                  <a:prstClr val="black"/>
                </a:solidFill>
              </a:rPr>
              <a:t>30</a:t>
            </a:r>
            <a:r>
              <a:rPr lang="ja-JP" altLang="ja-JP" sz="1400" dirty="0">
                <a:solidFill>
                  <a:prstClr val="black"/>
                </a:solidFill>
              </a:rPr>
              <a:t>回未満である場合に限る。</a:t>
            </a:r>
            <a:r>
              <a:rPr lang="ja-JP" altLang="en-US" sz="1400" dirty="0">
                <a:solidFill>
                  <a:prstClr val="black"/>
                </a:solidFill>
              </a:rPr>
              <a:t>）</a:t>
            </a:r>
            <a:endParaRPr lang="ja-JP" altLang="ja-JP" sz="1400" dirty="0">
              <a:solidFill>
                <a:prstClr val="black"/>
              </a:solidFill>
            </a:endParaRPr>
          </a:p>
          <a:p>
            <a:pPr marL="177800" indent="-177800"/>
            <a:r>
              <a:rPr lang="ja-JP" altLang="ja-JP" sz="1400" dirty="0" smtClean="0">
                <a:solidFill>
                  <a:prstClr val="black"/>
                </a:solidFill>
              </a:rPr>
              <a:t>２．</a:t>
            </a:r>
            <a:r>
              <a:rPr lang="ja-JP" altLang="ja-JP" sz="1400" dirty="0">
                <a:solidFill>
                  <a:prstClr val="black"/>
                </a:solidFill>
              </a:rPr>
              <a:t>難病患者リハビリテーション料において求められる「専従する２名以上の従事者」について、あらかじめ難病患者リハビリテーションを行わないと決めている曜日等において、</a:t>
            </a:r>
            <a:r>
              <a:rPr lang="ja-JP" altLang="ja-JP" sz="1400" b="1" u="sng" dirty="0">
                <a:solidFill>
                  <a:srgbClr val="0070C0"/>
                </a:solidFill>
              </a:rPr>
              <a:t>他のリハビリテーション等の専従者と兼任できる</a:t>
            </a:r>
            <a:r>
              <a:rPr lang="ja-JP" altLang="ja-JP" sz="1400" dirty="0">
                <a:solidFill>
                  <a:prstClr val="black"/>
                </a:solidFill>
              </a:rPr>
              <a:t>こととする。また、当該リハビリテーションを実施していない時間帯は、</a:t>
            </a:r>
            <a:r>
              <a:rPr lang="ja-JP" altLang="ja-JP" sz="1400" b="1" u="sng" dirty="0">
                <a:solidFill>
                  <a:srgbClr val="0070C0"/>
                </a:solidFill>
              </a:rPr>
              <a:t>別の業務に従事できる</a:t>
            </a:r>
            <a:r>
              <a:rPr lang="ja-JP" altLang="ja-JP" sz="1400" dirty="0">
                <a:solidFill>
                  <a:prstClr val="black"/>
                </a:solidFill>
              </a:rPr>
              <a:t>こととする</a:t>
            </a:r>
            <a:r>
              <a:rPr lang="ja-JP" altLang="ja-JP" sz="1400" dirty="0" smtClean="0">
                <a:solidFill>
                  <a:prstClr val="black"/>
                </a:solidFill>
              </a:rPr>
              <a:t>。</a:t>
            </a:r>
            <a:endParaRPr lang="ja-JP" altLang="en-US" dirty="0">
              <a:solidFill>
                <a:prstClr val="black"/>
              </a:solidFill>
              <a:latin typeface="ＭＳ Ｐゴシック" panose="020B0600070205080204" pitchFamily="50" charset="-128"/>
            </a:endParaRPr>
          </a:p>
        </p:txBody>
      </p:sp>
      <p:sp>
        <p:nvSpPr>
          <p:cNvPr id="12" name="Rectangle 36"/>
          <p:cNvSpPr>
            <a:spLocks noChangeArrowheads="1"/>
          </p:cNvSpPr>
          <p:nvPr/>
        </p:nvSpPr>
        <p:spPr bwMode="auto">
          <a:xfrm>
            <a:off x="109975" y="4653136"/>
            <a:ext cx="5692527"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（６）リハビリテーション</a:t>
            </a:r>
            <a:r>
              <a:rPr lang="ja-JP" altLang="en-US" sz="2000" dirty="0">
                <a:solidFill>
                  <a:prstClr val="black"/>
                </a:solidFill>
              </a:rPr>
              <a:t>専門職の専従規定の見直し</a:t>
            </a: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en-US" altLang="ja-JP" kern="0" dirty="0" smtClean="0">
              <a:solidFill>
                <a:srgbClr val="000000"/>
              </a:solidFill>
              <a:latin typeface="Calibri"/>
              <a:ea typeface="ＭＳ Ｐゴシック"/>
            </a:endParaRPr>
          </a:p>
        </p:txBody>
      </p:sp>
      <p:sp>
        <p:nvSpPr>
          <p:cNvPr id="16" name="右矢印 15"/>
          <p:cNvSpPr/>
          <p:nvPr/>
        </p:nvSpPr>
        <p:spPr>
          <a:xfrm>
            <a:off x="4737011" y="1940657"/>
            <a:ext cx="444241" cy="1224136"/>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214</a:t>
            </a:fld>
            <a:endParaRPr lang="ja-JP" altLang="en-US" dirty="0">
              <a:solidFill>
                <a:prstClr val="black"/>
              </a:solidFill>
            </a:endParaRPr>
          </a:p>
        </p:txBody>
      </p:sp>
      <p:sp>
        <p:nvSpPr>
          <p:cNvPr id="13" name="テキスト ボックス 12"/>
          <p:cNvSpPr txBox="1"/>
          <p:nvPr/>
        </p:nvSpPr>
        <p:spPr>
          <a:xfrm>
            <a:off x="4935060" y="772169"/>
            <a:ext cx="369034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415  </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433-434</a:t>
            </a:r>
            <a:r>
              <a:rPr lang="ja-JP" altLang="en-US" sz="1100" smtClean="0">
                <a:solidFill>
                  <a:srgbClr val="002060"/>
                </a:solidFill>
                <a:latin typeface="ＭＳ Ｐゴシック" panose="020B0600070205080204" pitchFamily="50" charset="-128"/>
              </a:rPr>
              <a:t>　施告ｐ</a:t>
            </a:r>
            <a:r>
              <a:rPr lang="en-US" altLang="ja-JP" sz="1100" smtClean="0">
                <a:solidFill>
                  <a:srgbClr val="002060"/>
                </a:solidFill>
                <a:latin typeface="ＭＳ Ｐゴシック" panose="020B0600070205080204" pitchFamily="50" charset="-128"/>
              </a:rPr>
              <a:t>768</a:t>
            </a:r>
            <a:r>
              <a:rPr lang="ja-JP" altLang="en-US" sz="1100" smtClean="0">
                <a:solidFill>
                  <a:srgbClr val="002060"/>
                </a:solidFill>
                <a:latin typeface="ＭＳ Ｐゴシック" panose="020B0600070205080204" pitchFamily="50" charset="-128"/>
              </a:rPr>
              <a:t>　施通ｐ</a:t>
            </a:r>
            <a:r>
              <a:rPr lang="en-US" altLang="ja-JP" sz="1100" smtClean="0">
                <a:solidFill>
                  <a:srgbClr val="002060"/>
                </a:solidFill>
                <a:latin typeface="ＭＳ Ｐゴシック" panose="020B0600070205080204" pitchFamily="50" charset="-128"/>
              </a:rPr>
              <a:t>788-789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837-838</a:t>
            </a:r>
            <a:endParaRPr lang="ja-JP" altLang="en-US" sz="1100" dirty="0">
              <a:solidFill>
                <a:srgbClr val="002060"/>
              </a:solidFill>
              <a:latin typeface="ＭＳ Ｐゴシック" panose="020B0600070205080204" pitchFamily="50" charset="-128"/>
            </a:endParaRPr>
          </a:p>
        </p:txBody>
      </p:sp>
      <p:sp>
        <p:nvSpPr>
          <p:cNvPr id="17" name="テキスト ボックス 16"/>
          <p:cNvSpPr txBox="1"/>
          <p:nvPr/>
        </p:nvSpPr>
        <p:spPr>
          <a:xfrm>
            <a:off x="5924296" y="4688984"/>
            <a:ext cx="162099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831-833</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837-841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728675873"/>
      </p:ext>
    </p:extLst>
  </p:cSld>
  <p:clrMapOvr>
    <a:masterClrMapping/>
  </p:clrMapOvr>
  <p:timing>
    <p:tnLst>
      <p:par>
        <p:cT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27360" y="1124747"/>
            <a:ext cx="9689654" cy="5645033"/>
          </a:xfrm>
          <a:prstGeom prst="rect">
            <a:avLst/>
          </a:prstGeom>
          <a:solidFill>
            <a:srgbClr val="FFFFAF">
              <a:alpha val="49804"/>
            </a:srgbClr>
          </a:solidFill>
          <a:ln w="9525">
            <a:solidFill>
              <a:schemeClr val="tx1"/>
            </a:solidFill>
            <a:miter lim="800000"/>
            <a:headEnd/>
            <a:tailEnd/>
          </a:ln>
        </p:spPr>
        <p:txBody>
          <a:bodyPr/>
          <a:lstStyle/>
          <a:p>
            <a:pPr marL="177800" indent="-177800">
              <a:buFont typeface="Wingdings" pitchFamily="2" charset="2"/>
              <a:buChar char="Ø"/>
              <a:defRPr/>
            </a:pPr>
            <a:r>
              <a:rPr lang="ja-JP" altLang="en-US" sz="1600" dirty="0" smtClean="0">
                <a:solidFill>
                  <a:prstClr val="black"/>
                </a:solidFill>
                <a:latin typeface="ＭＳ Ｐゴシック" panose="020B0600070205080204" pitchFamily="50" charset="-128"/>
              </a:rPr>
              <a:t>　</a:t>
            </a:r>
            <a:r>
              <a:rPr lang="ja-JP" altLang="en-US" sz="1600" b="1" dirty="0" smtClean="0">
                <a:solidFill>
                  <a:prstClr val="black"/>
                </a:solidFill>
                <a:latin typeface="ＭＳ Ｐゴシック" panose="020B0600070205080204" pitchFamily="50" charset="-128"/>
              </a:rPr>
              <a:t>医療</a:t>
            </a:r>
            <a:r>
              <a:rPr lang="ja-JP" altLang="en-US" sz="1600" b="1" dirty="0">
                <a:solidFill>
                  <a:prstClr val="black"/>
                </a:solidFill>
                <a:latin typeface="ＭＳ Ｐゴシック" panose="020B0600070205080204" pitchFamily="50" charset="-128"/>
              </a:rPr>
              <a:t>と介護の役割分担を勘案し</a:t>
            </a:r>
            <a:r>
              <a:rPr lang="ja-JP" altLang="en-US" sz="1600" b="1" dirty="0" smtClean="0">
                <a:solidFill>
                  <a:prstClr val="black"/>
                </a:solidFill>
                <a:latin typeface="ＭＳ Ｐゴシック" panose="020B0600070205080204" pitchFamily="50" charset="-128"/>
              </a:rPr>
              <a:t>、要介護被保険者等に対する維持期のリハビリテーションに</a:t>
            </a:r>
            <a:r>
              <a:rPr lang="ja-JP" altLang="en-US" sz="1600" b="1" dirty="0">
                <a:solidFill>
                  <a:prstClr val="black"/>
                </a:solidFill>
                <a:latin typeface="ＭＳ Ｐゴシック" panose="020B0600070205080204" pitchFamily="50" charset="-128"/>
              </a:rPr>
              <a:t>ついて評価</a:t>
            </a:r>
            <a:r>
              <a:rPr lang="ja-JP" altLang="en-US" sz="1600" b="1" dirty="0" smtClean="0">
                <a:solidFill>
                  <a:prstClr val="black"/>
                </a:solidFill>
                <a:latin typeface="ＭＳ Ｐゴシック" panose="020B0600070205080204" pitchFamily="50" charset="-128"/>
              </a:rPr>
              <a:t>の</a:t>
            </a:r>
            <a:endParaRPr lang="en-US" altLang="ja-JP" sz="1600" b="1" dirty="0" smtClean="0">
              <a:solidFill>
                <a:prstClr val="black"/>
              </a:solidFill>
              <a:latin typeface="ＭＳ Ｐゴシック" panose="020B0600070205080204" pitchFamily="50" charset="-128"/>
            </a:endParaRPr>
          </a:p>
          <a:p>
            <a:pPr>
              <a:defRPr/>
            </a:pPr>
            <a:r>
              <a:rPr lang="en-US" altLang="ja-JP" sz="1600" b="1" dirty="0">
                <a:solidFill>
                  <a:prstClr val="black"/>
                </a:solidFill>
                <a:latin typeface="ＭＳ Ｐゴシック" panose="020B0600070205080204" pitchFamily="50" charset="-128"/>
              </a:rPr>
              <a:t> </a:t>
            </a:r>
            <a:r>
              <a:rPr lang="en-US" altLang="ja-JP" sz="1600" b="1" dirty="0" smtClean="0">
                <a:solidFill>
                  <a:prstClr val="black"/>
                </a:solidFill>
                <a:latin typeface="ＭＳ Ｐゴシック" panose="020B0600070205080204" pitchFamily="50" charset="-128"/>
              </a:rPr>
              <a:t>  </a:t>
            </a:r>
            <a:r>
              <a:rPr lang="ja-JP" altLang="en-US" sz="1600" b="1" dirty="0" smtClean="0">
                <a:solidFill>
                  <a:prstClr val="black"/>
                </a:solidFill>
                <a:latin typeface="ＭＳ Ｐゴシック" panose="020B0600070205080204" pitchFamily="50" charset="-128"/>
              </a:rPr>
              <a:t>適正化</a:t>
            </a:r>
            <a:r>
              <a:rPr lang="ja-JP" altLang="en-US" sz="1600" b="1" dirty="0">
                <a:solidFill>
                  <a:prstClr val="black"/>
                </a:solidFill>
                <a:latin typeface="ＭＳ Ｐゴシック" panose="020B0600070205080204" pitchFamily="50" charset="-128"/>
              </a:rPr>
              <a:t>を行いつつ、介護保険への移行を</a:t>
            </a:r>
            <a:r>
              <a:rPr lang="ja-JP" altLang="en-US" sz="1600" b="1" dirty="0" smtClean="0">
                <a:solidFill>
                  <a:prstClr val="black"/>
                </a:solidFill>
                <a:latin typeface="ＭＳ Ｐゴシック" panose="020B0600070205080204" pitchFamily="50" charset="-128"/>
              </a:rPr>
              <a:t>図る</a:t>
            </a:r>
            <a:endParaRPr lang="en-US" altLang="ja-JP" sz="1600" b="1" dirty="0" smtClean="0">
              <a:solidFill>
                <a:prstClr val="black"/>
              </a:solidFill>
              <a:latin typeface="ＭＳ Ｐゴシック" panose="020B0600070205080204" pitchFamily="50" charset="-128"/>
            </a:endParaRPr>
          </a:p>
          <a:p>
            <a:pPr>
              <a:defRPr/>
            </a:pPr>
            <a:endParaRPr lang="en-US" altLang="ja-JP" sz="1600" b="1" dirty="0">
              <a:solidFill>
                <a:prstClr val="black"/>
              </a:solidFill>
              <a:latin typeface="ＭＳ Ｐゴシック" panose="020B0600070205080204" pitchFamily="50" charset="-128"/>
            </a:endParaRPr>
          </a:p>
          <a:p>
            <a:pPr>
              <a:defRPr/>
            </a:pPr>
            <a:endParaRPr lang="en-US" altLang="ja-JP" sz="1600" b="1" dirty="0" smtClean="0">
              <a:solidFill>
                <a:prstClr val="black"/>
              </a:solidFill>
              <a:latin typeface="ＭＳ Ｐゴシック" panose="020B0600070205080204" pitchFamily="50" charset="-128"/>
            </a:endParaRPr>
          </a:p>
          <a:p>
            <a:pPr>
              <a:defRPr/>
            </a:pPr>
            <a:endParaRPr lang="en-US" altLang="ja-JP" sz="1600" b="1" dirty="0">
              <a:solidFill>
                <a:prstClr val="black"/>
              </a:solidFill>
              <a:latin typeface="ＭＳ Ｐゴシック" panose="020B0600070205080204" pitchFamily="50" charset="-128"/>
            </a:endParaRPr>
          </a:p>
          <a:p>
            <a:pPr>
              <a:defRPr/>
            </a:pPr>
            <a:endParaRPr lang="en-US" altLang="ja-JP" sz="1600" b="1" dirty="0" smtClean="0">
              <a:solidFill>
                <a:prstClr val="black"/>
              </a:solidFill>
              <a:latin typeface="ＭＳ Ｐゴシック" panose="020B0600070205080204" pitchFamily="50" charset="-128"/>
            </a:endParaRPr>
          </a:p>
          <a:p>
            <a:pPr>
              <a:defRPr/>
            </a:pPr>
            <a:endParaRPr lang="en-US" altLang="ja-JP" sz="1600" b="1" dirty="0">
              <a:solidFill>
                <a:prstClr val="black"/>
              </a:solidFill>
              <a:latin typeface="ＭＳ Ｐゴシック" panose="020B0600070205080204" pitchFamily="50" charset="-128"/>
            </a:endParaRPr>
          </a:p>
          <a:p>
            <a:pPr>
              <a:defRPr/>
            </a:pPr>
            <a:endParaRPr lang="en-US" altLang="ja-JP" sz="1600" b="1" dirty="0" smtClean="0">
              <a:solidFill>
                <a:prstClr val="black"/>
              </a:solidFill>
              <a:latin typeface="ＭＳ Ｐゴシック" panose="020B0600070205080204" pitchFamily="50" charset="-128"/>
            </a:endParaRPr>
          </a:p>
          <a:p>
            <a:pPr>
              <a:defRPr/>
            </a:pPr>
            <a:endParaRPr lang="en-US" altLang="ja-JP" sz="1600" b="1" dirty="0">
              <a:solidFill>
                <a:prstClr val="black"/>
              </a:solidFill>
              <a:latin typeface="ＭＳ Ｐゴシック" panose="020B0600070205080204" pitchFamily="50" charset="-128"/>
            </a:endParaRPr>
          </a:p>
          <a:p>
            <a:pPr>
              <a:defRPr/>
            </a:pPr>
            <a:endParaRPr lang="en-US" altLang="ja-JP" sz="1600" b="1" dirty="0" smtClean="0">
              <a:solidFill>
                <a:prstClr val="black"/>
              </a:solidFill>
              <a:latin typeface="ＭＳ Ｐゴシック" panose="020B0600070205080204" pitchFamily="50" charset="-128"/>
            </a:endParaRPr>
          </a:p>
          <a:p>
            <a:pPr>
              <a:defRPr/>
            </a:pPr>
            <a:endParaRPr lang="en-US" altLang="ja-JP" sz="1600" b="1" dirty="0">
              <a:solidFill>
                <a:prstClr val="black"/>
              </a:solidFill>
              <a:latin typeface="ＭＳ Ｐゴシック" panose="020B0600070205080204" pitchFamily="50" charset="-128"/>
            </a:endParaRPr>
          </a:p>
          <a:p>
            <a:pPr>
              <a:defRPr/>
            </a:pPr>
            <a:endParaRPr lang="en-US" altLang="ja-JP" sz="1600" b="1" dirty="0" smtClean="0">
              <a:solidFill>
                <a:prstClr val="black"/>
              </a:solidFill>
              <a:latin typeface="ＭＳ Ｐゴシック" panose="020B0600070205080204" pitchFamily="50" charset="-128"/>
            </a:endParaRPr>
          </a:p>
          <a:p>
            <a:pPr>
              <a:defRPr/>
            </a:pPr>
            <a:endParaRPr lang="en-US" altLang="ja-JP" sz="1600" b="1" dirty="0" smtClean="0">
              <a:solidFill>
                <a:prstClr val="black"/>
              </a:solidFill>
              <a:latin typeface="ＭＳ Ｐゴシック" panose="020B0600070205080204" pitchFamily="50" charset="-128"/>
            </a:endParaRPr>
          </a:p>
          <a:p>
            <a:pPr>
              <a:defRPr/>
            </a:pPr>
            <a:endParaRPr lang="en-US" altLang="ja-JP" sz="900" b="1"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sz="1600" b="1" dirty="0" smtClean="0">
                <a:solidFill>
                  <a:prstClr val="black"/>
                </a:solidFill>
                <a:latin typeface="ＭＳ Ｐゴシック" panose="020B0600070205080204" pitchFamily="50" charset="-128"/>
              </a:rPr>
              <a:t>要介護被</a:t>
            </a:r>
            <a:r>
              <a:rPr lang="ja-JP" altLang="en-US" sz="1600" b="1" dirty="0">
                <a:solidFill>
                  <a:prstClr val="black"/>
                </a:solidFill>
                <a:latin typeface="ＭＳ Ｐゴシック" panose="020B0600070205080204" pitchFamily="50" charset="-128"/>
              </a:rPr>
              <a:t>保険者等に対するリハビリテーションについて、その目標設定支援等に係る評価を新設する</a:t>
            </a:r>
          </a:p>
          <a:p>
            <a:pPr>
              <a:defRPr/>
            </a:pPr>
            <a:endParaRPr lang="en-US" altLang="ja-JP" sz="1600" b="1" dirty="0" smtClean="0">
              <a:solidFill>
                <a:prstClr val="black"/>
              </a:solidFill>
              <a:latin typeface="ＭＳ Ｐゴシック" panose="020B0600070205080204" pitchFamily="50" charset="-128"/>
            </a:endParaRPr>
          </a:p>
        </p:txBody>
      </p:sp>
      <p:sp>
        <p:nvSpPr>
          <p:cNvPr id="2052" name="Rectangle 36"/>
          <p:cNvSpPr>
            <a:spLocks noChangeArrowheads="1"/>
          </p:cNvSpPr>
          <p:nvPr/>
        </p:nvSpPr>
        <p:spPr bwMode="auto">
          <a:xfrm>
            <a:off x="140341" y="726508"/>
            <a:ext cx="8147428"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（７）要介護被保険者等の</a:t>
            </a:r>
            <a:r>
              <a:rPr lang="ja-JP" altLang="en-US" sz="2000" dirty="0">
                <a:solidFill>
                  <a:prstClr val="black"/>
                </a:solidFill>
              </a:rPr>
              <a:t>維持期リハビリテーション</a:t>
            </a:r>
            <a:r>
              <a:rPr lang="ja-JP" altLang="en-US" sz="2000" dirty="0" smtClean="0">
                <a:solidFill>
                  <a:prstClr val="black"/>
                </a:solidFill>
              </a:rPr>
              <a:t>の</a:t>
            </a:r>
            <a:r>
              <a:rPr lang="ja-JP" altLang="en-US" sz="2000" dirty="0">
                <a:solidFill>
                  <a:prstClr val="black"/>
                </a:solidFill>
              </a:rPr>
              <a:t>介護保険への移行等</a:t>
            </a:r>
          </a:p>
        </p:txBody>
      </p:sp>
      <p:graphicFrame>
        <p:nvGraphicFramePr>
          <p:cNvPr id="6" name="Table 5"/>
          <p:cNvGraphicFramePr>
            <a:graphicFrameLocks noGrp="1"/>
          </p:cNvGraphicFramePr>
          <p:nvPr>
            <p:extLst/>
          </p:nvPr>
        </p:nvGraphicFramePr>
        <p:xfrm>
          <a:off x="308865" y="1765268"/>
          <a:ext cx="4297040" cy="2216870"/>
        </p:xfrm>
        <a:graphic>
          <a:graphicData uri="http://schemas.openxmlformats.org/drawingml/2006/table">
            <a:tbl>
              <a:tblPr firstRow="1" bandRow="1">
                <a:tableStyleId>{7DF18680-E054-41AD-8BC1-D1AEF772440D}</a:tableStyleId>
              </a:tblPr>
              <a:tblGrid>
                <a:gridCol w="4297040"/>
              </a:tblGrid>
              <a:tr h="388070">
                <a:tc>
                  <a:txBody>
                    <a:bodyPr/>
                    <a:lstStyle/>
                    <a:p>
                      <a:pPr algn="ctr"/>
                      <a:r>
                        <a:rPr kumimoji="1" lang="ja-JP" altLang="en-US" dirty="0" smtClean="0"/>
                        <a:t>現行</a:t>
                      </a:r>
                      <a:endParaRPr kumimoji="1" lang="ja-JP" altLang="en-US" dirty="0"/>
                    </a:p>
                  </a:txBody>
                  <a:tcPr/>
                </a:tc>
              </a:tr>
              <a:tr h="370840">
                <a:tc>
                  <a:txBody>
                    <a:bodyPr/>
                    <a:lstStyle/>
                    <a:p>
                      <a:r>
                        <a:rPr kumimoji="1" lang="ja-JP" altLang="en-US" sz="1600" u="sng" dirty="0" smtClean="0"/>
                        <a:t>要介護被保険者等に対する維持期のリハビリテーション料</a:t>
                      </a:r>
                      <a:endParaRPr kumimoji="1" lang="en-US" altLang="ja-JP" sz="1600" u="sng" dirty="0" smtClean="0"/>
                    </a:p>
                    <a:p>
                      <a:r>
                        <a:rPr kumimoji="1" lang="ja-JP" altLang="en-US" sz="1400" u="none" dirty="0" smtClean="0"/>
                        <a:t>本則の</a:t>
                      </a:r>
                      <a:r>
                        <a:rPr kumimoji="1" lang="en-US" altLang="ja-JP" sz="1400" u="none" dirty="0" smtClean="0"/>
                        <a:t>100</a:t>
                      </a:r>
                      <a:r>
                        <a:rPr kumimoji="1" lang="ja-JP" altLang="en-US" sz="1400" u="none" dirty="0" smtClean="0"/>
                        <a:t>分の</a:t>
                      </a:r>
                      <a:r>
                        <a:rPr kumimoji="1" lang="en-US" altLang="ja-JP" sz="1400" u="none" dirty="0" smtClean="0"/>
                        <a:t>90</a:t>
                      </a:r>
                      <a:r>
                        <a:rPr kumimoji="1" lang="ja-JP" altLang="en-US" sz="1400" u="none" dirty="0" smtClean="0"/>
                        <a:t>に減算</a:t>
                      </a:r>
                      <a:endParaRPr kumimoji="1" lang="en-US" altLang="ja-JP" sz="1400" b="0" u="none" dirty="0" smtClean="0"/>
                    </a:p>
                  </a:txBody>
                  <a:tcPr/>
                </a:tc>
              </a:tr>
              <a:tr h="370840">
                <a:tc>
                  <a:txBody>
                    <a:bodyPr/>
                    <a:lstStyle/>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600" u="sng" dirty="0" smtClean="0"/>
                        <a:t>維持期リハビリテーションを提供する医療機関に介護保険のリハビリテーションの実績がない場合</a:t>
                      </a:r>
                      <a:endParaRPr kumimoji="1" lang="en-US" altLang="ja-JP" sz="1600" u="sng" dirty="0" smtClean="0"/>
                    </a:p>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400" u="none" dirty="0" smtClean="0"/>
                        <a:t>所定点数の</a:t>
                      </a:r>
                      <a:r>
                        <a:rPr kumimoji="1" lang="en-US" altLang="ja-JP" sz="1400" u="none" dirty="0" smtClean="0"/>
                        <a:t>100</a:t>
                      </a:r>
                      <a:r>
                        <a:rPr kumimoji="1" lang="ja-JP" altLang="en-US" sz="1400" u="none" dirty="0" smtClean="0"/>
                        <a:t>分の</a:t>
                      </a:r>
                      <a:r>
                        <a:rPr kumimoji="1" lang="en-US" altLang="ja-JP" sz="1400" u="none" dirty="0" smtClean="0"/>
                        <a:t>90</a:t>
                      </a:r>
                      <a:r>
                        <a:rPr kumimoji="1" lang="ja-JP" altLang="en-US" sz="1400" u="none" dirty="0" smtClean="0"/>
                        <a:t>に減算</a:t>
                      </a:r>
                      <a:endParaRPr kumimoji="1" lang="en-US" altLang="ja-JP" sz="1400" u="none" dirty="0" smtClean="0"/>
                    </a:p>
                  </a:txBody>
                  <a:tcPr/>
                </a:tc>
              </a:tr>
            </a:tbl>
          </a:graphicData>
        </a:graphic>
      </p:graphicFrame>
      <p:graphicFrame>
        <p:nvGraphicFramePr>
          <p:cNvPr id="2" name="Table 1"/>
          <p:cNvGraphicFramePr>
            <a:graphicFrameLocks noGrp="1"/>
          </p:cNvGraphicFramePr>
          <p:nvPr>
            <p:extLst/>
          </p:nvPr>
        </p:nvGraphicFramePr>
        <p:xfrm>
          <a:off x="5332364" y="1765268"/>
          <a:ext cx="4297040" cy="2216870"/>
        </p:xfrm>
        <a:graphic>
          <a:graphicData uri="http://schemas.openxmlformats.org/drawingml/2006/table">
            <a:tbl>
              <a:tblPr firstRow="1" bandRow="1">
                <a:tableStyleId>{21E4AEA4-8DFA-4A89-87EB-49C32662AFE0}</a:tableStyleId>
              </a:tblPr>
              <a:tblGrid>
                <a:gridCol w="4297040"/>
              </a:tblGrid>
              <a:tr h="388070">
                <a:tc>
                  <a:txBody>
                    <a:bodyPr/>
                    <a:lstStyle/>
                    <a:p>
                      <a:pPr algn="ctr"/>
                      <a:r>
                        <a:rPr kumimoji="1" lang="ja-JP" altLang="en-US" dirty="0" smtClean="0"/>
                        <a:t>改定</a:t>
                      </a:r>
                      <a:endParaRPr kumimoji="1" lang="ja-JP" altLang="en-US" dirty="0"/>
                    </a:p>
                  </a:txBody>
                  <a:tcPr/>
                </a:tc>
              </a:tr>
              <a:tr h="370840">
                <a:tc>
                  <a:txBody>
                    <a:bodyPr/>
                    <a:lstStyle/>
                    <a:p>
                      <a:r>
                        <a:rPr kumimoji="1" lang="ja-JP" altLang="en-US" sz="1600" u="sng" dirty="0" smtClean="0"/>
                        <a:t>要介護被保険者等に対する維持期のリハビリテーション料（</a:t>
                      </a:r>
                      <a:r>
                        <a:rPr kumimoji="1" lang="en-US" altLang="ja-JP" sz="1600" u="sng" dirty="0" smtClean="0"/>
                        <a:t>※</a:t>
                      </a:r>
                      <a:r>
                        <a:rPr kumimoji="1" lang="ja-JP" altLang="en-US" sz="1600" u="sng" dirty="0" smtClean="0"/>
                        <a:t>）</a:t>
                      </a:r>
                      <a:endParaRPr kumimoji="1" lang="en-US" altLang="ja-JP" sz="1600" u="sng" dirty="0" smtClean="0"/>
                    </a:p>
                    <a:p>
                      <a:r>
                        <a:rPr kumimoji="1" lang="ja-JP" altLang="en-US" sz="1400" u="none" dirty="0" smtClean="0"/>
                        <a:t>本則の</a:t>
                      </a:r>
                      <a:r>
                        <a:rPr kumimoji="1" lang="en-US" altLang="ja-JP" sz="1400" u="none" dirty="0" smtClean="0"/>
                        <a:t>100</a:t>
                      </a:r>
                      <a:r>
                        <a:rPr kumimoji="1" lang="ja-JP" altLang="en-US" sz="1400" u="none" dirty="0" smtClean="0"/>
                        <a:t>分の</a:t>
                      </a:r>
                      <a:r>
                        <a:rPr kumimoji="1" lang="en-US" altLang="ja-JP" sz="1400" b="1" u="sng" dirty="0" smtClean="0">
                          <a:solidFill>
                            <a:srgbClr val="0070C0"/>
                          </a:solidFill>
                        </a:rPr>
                        <a:t>60</a:t>
                      </a:r>
                      <a:r>
                        <a:rPr kumimoji="1" lang="ja-JP" altLang="en-US" sz="1400" u="none" dirty="0" smtClean="0"/>
                        <a:t>に減算</a:t>
                      </a:r>
                      <a:endParaRPr kumimoji="1" lang="en-US" altLang="ja-JP" sz="1400" b="0" u="none" dirty="0" smtClean="0"/>
                    </a:p>
                  </a:txBody>
                  <a:tcPr/>
                </a:tc>
              </a:tr>
              <a:tr h="370840">
                <a:tc>
                  <a:txBody>
                    <a:bodyPr/>
                    <a:lstStyle/>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600" u="sng" dirty="0" smtClean="0"/>
                        <a:t>維持期リハビリテーションを提供する医療機関に介護保険のリハビリテーションの実績がない場合（</a:t>
                      </a:r>
                      <a:r>
                        <a:rPr kumimoji="1" lang="en-US" altLang="ja-JP" sz="1600" u="sng" dirty="0" smtClean="0"/>
                        <a:t>※</a:t>
                      </a:r>
                      <a:r>
                        <a:rPr kumimoji="1" lang="ja-JP" altLang="en-US" sz="1600" u="sng" dirty="0" smtClean="0"/>
                        <a:t>）</a:t>
                      </a:r>
                      <a:endParaRPr kumimoji="1" lang="en-US" altLang="ja-JP" sz="1600" u="sng" dirty="0" smtClean="0"/>
                    </a:p>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400" u="none" dirty="0" smtClean="0"/>
                        <a:t>所定点数の</a:t>
                      </a:r>
                      <a:r>
                        <a:rPr kumimoji="1" lang="en-US" altLang="ja-JP" sz="1400" u="none" dirty="0" smtClean="0"/>
                        <a:t>100</a:t>
                      </a:r>
                      <a:r>
                        <a:rPr kumimoji="1" lang="ja-JP" altLang="en-US" sz="1400" u="none" dirty="0" smtClean="0"/>
                        <a:t>分の</a:t>
                      </a:r>
                      <a:r>
                        <a:rPr kumimoji="1" lang="en-US" altLang="ja-JP" sz="1400" b="1" u="sng" dirty="0" smtClean="0">
                          <a:solidFill>
                            <a:srgbClr val="0070C0"/>
                          </a:solidFill>
                        </a:rPr>
                        <a:t>80</a:t>
                      </a:r>
                      <a:r>
                        <a:rPr kumimoji="1" lang="ja-JP" altLang="en-US" sz="1400" u="none" dirty="0" smtClean="0"/>
                        <a:t>に減算</a:t>
                      </a:r>
                      <a:endParaRPr kumimoji="1" lang="en-US" altLang="ja-JP" sz="1400" u="none" dirty="0" smtClean="0"/>
                    </a:p>
                  </a:txBody>
                  <a:tcPr/>
                </a:tc>
              </a:tr>
            </a:tbl>
          </a:graphicData>
        </a:graphic>
      </p:graphicFrame>
      <p:sp>
        <p:nvSpPr>
          <p:cNvPr id="3" name="TextBox 2"/>
          <p:cNvSpPr txBox="1"/>
          <p:nvPr/>
        </p:nvSpPr>
        <p:spPr>
          <a:xfrm>
            <a:off x="308283" y="3985011"/>
            <a:ext cx="9392575" cy="338554"/>
          </a:xfrm>
          <a:prstGeom prst="rect">
            <a:avLst/>
          </a:prstGeom>
          <a:noFill/>
        </p:spPr>
        <p:txBody>
          <a:bodyPr wrap="square" rtlCol="0">
            <a:spAutoFit/>
          </a:bodyPr>
          <a:lstStyle/>
          <a:p>
            <a:pPr algn="r"/>
            <a:r>
              <a:rPr lang="en-US" altLang="ja-JP" sz="1600" dirty="0" smtClean="0">
                <a:solidFill>
                  <a:prstClr val="black"/>
                </a:solidFill>
              </a:rPr>
              <a:t>※</a:t>
            </a:r>
            <a:r>
              <a:rPr lang="ja-JP" altLang="en-US" sz="1600" dirty="0" smtClean="0">
                <a:solidFill>
                  <a:prstClr val="black"/>
                </a:solidFill>
              </a:rPr>
              <a:t>平成３０年４月１日以降は原則として対象外</a:t>
            </a:r>
            <a:endParaRPr lang="ja-JP" altLang="en-US" sz="1600" dirty="0">
              <a:solidFill>
                <a:prstClr val="black"/>
              </a:solidFill>
            </a:endParaRPr>
          </a:p>
        </p:txBody>
      </p:sp>
      <p:sp>
        <p:nvSpPr>
          <p:cNvPr id="4" name="TextBox 3"/>
          <p:cNvSpPr txBox="1"/>
          <p:nvPr/>
        </p:nvSpPr>
        <p:spPr>
          <a:xfrm>
            <a:off x="235902" y="4696956"/>
            <a:ext cx="9392575" cy="2062103"/>
          </a:xfrm>
          <a:prstGeom prst="rect">
            <a:avLst/>
          </a:prstGeom>
          <a:noFill/>
        </p:spPr>
        <p:txBody>
          <a:bodyPr wrap="square" rtlCol="0">
            <a:spAutoFit/>
          </a:bodyPr>
          <a:lstStyle/>
          <a:p>
            <a:r>
              <a:rPr lang="ja-JP" altLang="en-US" sz="2000" b="1" dirty="0">
                <a:solidFill>
                  <a:srgbClr val="0070C0"/>
                </a:solidFill>
              </a:rPr>
              <a:t>（</a:t>
            </a:r>
            <a:r>
              <a:rPr lang="ja-JP" altLang="en-US" sz="2000" b="1" dirty="0" smtClean="0">
                <a:solidFill>
                  <a:srgbClr val="0070C0"/>
                </a:solidFill>
              </a:rPr>
              <a:t>新）　</a:t>
            </a:r>
            <a:r>
              <a:rPr lang="ja-JP" altLang="en-US" sz="2000" b="1" u="sng" dirty="0" smtClean="0">
                <a:solidFill>
                  <a:srgbClr val="0070C0"/>
                </a:solidFill>
              </a:rPr>
              <a:t>目標設定等支援・管理料</a:t>
            </a:r>
            <a:r>
              <a:rPr lang="ja-JP" altLang="en-US" b="1" dirty="0" smtClean="0">
                <a:solidFill>
                  <a:prstClr val="black"/>
                </a:solidFill>
              </a:rPr>
              <a:t>　　　</a:t>
            </a:r>
            <a:endParaRPr lang="en-US" altLang="ja-JP" b="1" dirty="0" smtClean="0">
              <a:solidFill>
                <a:prstClr val="black"/>
              </a:solidFill>
            </a:endParaRPr>
          </a:p>
          <a:p>
            <a:r>
              <a:rPr lang="en-US" altLang="ja-JP" b="1" dirty="0">
                <a:solidFill>
                  <a:prstClr val="black"/>
                </a:solidFill>
              </a:rPr>
              <a:t>	</a:t>
            </a:r>
            <a:r>
              <a:rPr lang="ja-JP" altLang="en-US" b="1" u="sng" dirty="0" smtClean="0">
                <a:solidFill>
                  <a:srgbClr val="0070C0"/>
                </a:solidFill>
              </a:rPr>
              <a:t>１　初回の場合　　　　　　２５０点</a:t>
            </a:r>
            <a:endParaRPr lang="en-US" altLang="ja-JP" b="1" u="sng" dirty="0" smtClean="0">
              <a:solidFill>
                <a:srgbClr val="0070C0"/>
              </a:solidFill>
            </a:endParaRPr>
          </a:p>
          <a:p>
            <a:r>
              <a:rPr lang="en-US" altLang="ja-JP" b="1" dirty="0" smtClean="0">
                <a:solidFill>
                  <a:srgbClr val="0070C0"/>
                </a:solidFill>
              </a:rPr>
              <a:t>	</a:t>
            </a:r>
            <a:r>
              <a:rPr lang="ja-JP" altLang="en-US" b="1" u="sng" dirty="0" smtClean="0">
                <a:solidFill>
                  <a:srgbClr val="0070C0"/>
                </a:solidFill>
              </a:rPr>
              <a:t>２　２回目以降の場合　　１００点</a:t>
            </a:r>
            <a:endParaRPr lang="en-US" altLang="ja-JP" sz="1600" b="1" u="sng" dirty="0" smtClean="0">
              <a:solidFill>
                <a:srgbClr val="0070C0"/>
              </a:solidFill>
            </a:endParaRPr>
          </a:p>
          <a:p>
            <a:r>
              <a:rPr lang="en-US" altLang="ja-JP" sz="1600" dirty="0" smtClean="0">
                <a:solidFill>
                  <a:prstClr val="black"/>
                </a:solidFill>
              </a:rPr>
              <a:t>[</a:t>
            </a:r>
            <a:r>
              <a:rPr lang="ja-JP" altLang="en-US" sz="1600" dirty="0" smtClean="0">
                <a:solidFill>
                  <a:prstClr val="black"/>
                </a:solidFill>
              </a:rPr>
              <a:t>算定要件等</a:t>
            </a:r>
            <a:r>
              <a:rPr lang="en-US" altLang="ja-JP" sz="1600" dirty="0" smtClean="0">
                <a:solidFill>
                  <a:prstClr val="black"/>
                </a:solidFill>
              </a:rPr>
              <a:t>]</a:t>
            </a:r>
          </a:p>
          <a:p>
            <a:r>
              <a:rPr lang="ja-JP" altLang="en-US" sz="1400" dirty="0">
                <a:solidFill>
                  <a:prstClr val="black"/>
                </a:solidFill>
              </a:rPr>
              <a:t>　</a:t>
            </a:r>
            <a:r>
              <a:rPr lang="ja-JP" altLang="en-US" sz="1400" dirty="0" smtClean="0">
                <a:solidFill>
                  <a:prstClr val="black"/>
                </a:solidFill>
              </a:rPr>
              <a:t>脳血管疾患等リハビリテーション、廃用症候群リハビリテーション、運動器リハビリテーションを実施している要介護被保険者等にリハビリテーションの目標設定等の支援、介護保険のリハビリテーションの紹介等を行った場合に算定</a:t>
            </a:r>
            <a:endParaRPr lang="en-US" altLang="ja-JP" sz="1400" dirty="0" smtClean="0">
              <a:solidFill>
                <a:prstClr val="black"/>
              </a:solidFill>
            </a:endParaRPr>
          </a:p>
          <a:p>
            <a:r>
              <a:rPr lang="ja-JP" altLang="en-US" sz="1400" dirty="0">
                <a:solidFill>
                  <a:prstClr val="black"/>
                </a:solidFill>
              </a:rPr>
              <a:t>　</a:t>
            </a:r>
            <a:r>
              <a:rPr lang="ja-JP" altLang="en-US" sz="1400" dirty="0" smtClean="0">
                <a:solidFill>
                  <a:prstClr val="black"/>
                </a:solidFill>
              </a:rPr>
              <a:t>標準的算定日数の３分の１経過後、目標設定等支援・管理料を算定せず疾患別リハビリテーションを行う場合、</a:t>
            </a:r>
            <a:r>
              <a:rPr lang="en-US" altLang="ja-JP" sz="1400" dirty="0" smtClean="0">
                <a:solidFill>
                  <a:prstClr val="black"/>
                </a:solidFill>
              </a:rPr>
              <a:t>100</a:t>
            </a:r>
            <a:r>
              <a:rPr lang="ja-JP" altLang="en-US" sz="1400" dirty="0" smtClean="0">
                <a:solidFill>
                  <a:prstClr val="black"/>
                </a:solidFill>
              </a:rPr>
              <a:t>分の</a:t>
            </a:r>
            <a:r>
              <a:rPr lang="en-US" altLang="ja-JP" sz="1400" dirty="0" smtClean="0">
                <a:solidFill>
                  <a:prstClr val="black"/>
                </a:solidFill>
              </a:rPr>
              <a:t>90</a:t>
            </a:r>
            <a:r>
              <a:rPr lang="ja-JP" altLang="en-US" sz="1400" dirty="0" smtClean="0">
                <a:solidFill>
                  <a:prstClr val="black"/>
                </a:solidFill>
              </a:rPr>
              <a:t>に減算（平成</a:t>
            </a:r>
            <a:r>
              <a:rPr lang="en-US" altLang="ja-JP" sz="1400" dirty="0" smtClean="0">
                <a:solidFill>
                  <a:prstClr val="black"/>
                </a:solidFill>
              </a:rPr>
              <a:t>28</a:t>
            </a:r>
            <a:r>
              <a:rPr lang="ja-JP" altLang="en-US" sz="1400" dirty="0" smtClean="0">
                <a:solidFill>
                  <a:prstClr val="black"/>
                </a:solidFill>
              </a:rPr>
              <a:t>年</a:t>
            </a:r>
            <a:r>
              <a:rPr lang="en-US" altLang="ja-JP" sz="1400" dirty="0" smtClean="0">
                <a:solidFill>
                  <a:prstClr val="black"/>
                </a:solidFill>
              </a:rPr>
              <a:t>10</a:t>
            </a:r>
            <a:r>
              <a:rPr lang="ja-JP" altLang="en-US" sz="1400" dirty="0" smtClean="0">
                <a:solidFill>
                  <a:prstClr val="black"/>
                </a:solidFill>
              </a:rPr>
              <a:t>月</a:t>
            </a:r>
            <a:r>
              <a:rPr lang="en-US" altLang="ja-JP" sz="1400" dirty="0" smtClean="0">
                <a:solidFill>
                  <a:prstClr val="black"/>
                </a:solidFill>
              </a:rPr>
              <a:t>1</a:t>
            </a:r>
            <a:r>
              <a:rPr lang="ja-JP" altLang="en-US" sz="1400" dirty="0" smtClean="0">
                <a:solidFill>
                  <a:prstClr val="black"/>
                </a:solidFill>
              </a:rPr>
              <a:t>日から実施）</a:t>
            </a:r>
            <a:endParaRPr lang="ja-JP" altLang="en-US" sz="1400" dirty="0">
              <a:solidFill>
                <a:prstClr val="black"/>
              </a:solidFill>
            </a:endParaRPr>
          </a:p>
        </p:txBody>
      </p:sp>
      <p:sp>
        <p:nvSpPr>
          <p:cNvPr id="13"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en-US" altLang="ja-JP" kern="0" dirty="0" smtClean="0">
              <a:solidFill>
                <a:srgbClr val="000000"/>
              </a:solidFill>
              <a:latin typeface="Calibri"/>
              <a:ea typeface="ＭＳ Ｐゴシック"/>
            </a:endParaRPr>
          </a:p>
        </p:txBody>
      </p:sp>
      <p:sp>
        <p:nvSpPr>
          <p:cNvPr id="11" name="右矢印 10"/>
          <p:cNvSpPr/>
          <p:nvPr/>
        </p:nvSpPr>
        <p:spPr>
          <a:xfrm>
            <a:off x="4782451" y="2311491"/>
            <a:ext cx="444241" cy="1224136"/>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215</a:t>
            </a:fld>
            <a:endParaRPr lang="ja-JP" altLang="en-US" dirty="0">
              <a:solidFill>
                <a:prstClr val="black"/>
              </a:solidFill>
            </a:endParaRPr>
          </a:p>
        </p:txBody>
      </p:sp>
      <p:sp>
        <p:nvSpPr>
          <p:cNvPr id="15" name="テキスト ボックス 14"/>
          <p:cNvSpPr txBox="1"/>
          <p:nvPr/>
        </p:nvSpPr>
        <p:spPr>
          <a:xfrm>
            <a:off x="3792268" y="4740498"/>
            <a:ext cx="235983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411-415  </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425</a:t>
            </a:r>
            <a:r>
              <a:rPr lang="ja-JP" altLang="en-US" sz="1100" dirty="0" err="1">
                <a:solidFill>
                  <a:srgbClr val="002060"/>
                </a:solidFill>
                <a:latin typeface="ＭＳ Ｐゴシック" panose="020B0600070205080204" pitchFamily="50" charset="-128"/>
              </a:rPr>
              <a:t>，</a:t>
            </a:r>
            <a:r>
              <a:rPr lang="en-US" altLang="ja-JP" sz="1100" dirty="0">
                <a:solidFill>
                  <a:srgbClr val="002060"/>
                </a:solidFill>
                <a:latin typeface="ＭＳ Ｐゴシック" panose="020B0600070205080204" pitchFamily="50" charset="-128"/>
              </a:rPr>
              <a:t>427</a:t>
            </a:r>
            <a:r>
              <a:rPr lang="ja-JP" altLang="en-US" sz="1100" dirty="0" err="1">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430</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433</a:t>
            </a:r>
            <a:endParaRPr lang="ja-JP" altLang="en-US" sz="1100" dirty="0">
              <a:solidFill>
                <a:srgbClr val="002060"/>
              </a:solidFill>
              <a:latin typeface="ＭＳ Ｐゴシック" panose="020B0600070205080204" pitchFamily="50" charset="-128"/>
            </a:endParaRPr>
          </a:p>
        </p:txBody>
      </p:sp>
      <p:sp>
        <p:nvSpPr>
          <p:cNvPr id="16" name="テキスト ボックス 15"/>
          <p:cNvSpPr txBox="1"/>
          <p:nvPr/>
        </p:nvSpPr>
        <p:spPr>
          <a:xfrm>
            <a:off x="7535066" y="1461079"/>
            <a:ext cx="209341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411-413  </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425</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427</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430</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37902984"/>
      </p:ext>
    </p:extLst>
  </p:cSld>
  <p:clrMapOvr>
    <a:masterClrMapping/>
  </p:clrMapOvr>
  <p:timing>
    <p:tnLst>
      <p:par>
        <p:cT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6"/>
            <a:ext cx="9647311" cy="5476475"/>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b="1" dirty="0">
                <a:solidFill>
                  <a:prstClr val="black"/>
                </a:solidFill>
              </a:rPr>
              <a:t>廃用症候群の特性に応じたリハビリテーションを実施するため、廃</a:t>
            </a:r>
            <a:r>
              <a:rPr lang="ja-JP" altLang="en-US" sz="1600" b="1" dirty="0" smtClean="0">
                <a:solidFill>
                  <a:prstClr val="black"/>
                </a:solidFill>
              </a:rPr>
              <a:t>用症候群</a:t>
            </a:r>
            <a:r>
              <a:rPr lang="ja-JP" altLang="en-US" sz="1600" b="1" dirty="0">
                <a:solidFill>
                  <a:prstClr val="black"/>
                </a:solidFill>
              </a:rPr>
              <a:t>に対するリハビリテーションの費用を新たな疾患別</a:t>
            </a:r>
            <a:r>
              <a:rPr lang="ja-JP" altLang="en-US" sz="1600" b="1" dirty="0" smtClean="0">
                <a:solidFill>
                  <a:prstClr val="black"/>
                </a:solidFill>
              </a:rPr>
              <a:t>リハビリテーション料</a:t>
            </a:r>
            <a:r>
              <a:rPr lang="ja-JP" altLang="en-US" sz="1600" b="1" dirty="0">
                <a:solidFill>
                  <a:prstClr val="black"/>
                </a:solidFill>
              </a:rPr>
              <a:t>として</a:t>
            </a:r>
            <a:r>
              <a:rPr lang="ja-JP" altLang="en-US" sz="1600" b="1" dirty="0" smtClean="0">
                <a:solidFill>
                  <a:prstClr val="black"/>
                </a:solidFill>
              </a:rPr>
              <a:t>設ける</a:t>
            </a:r>
            <a:endParaRPr lang="en-US" altLang="ja-JP" sz="1600" b="1" dirty="0" smtClean="0">
              <a:solidFill>
                <a:prstClr val="black"/>
              </a:solidFill>
            </a:endParaRPr>
          </a:p>
          <a:p>
            <a:pPr>
              <a:lnSpc>
                <a:spcPts val="2100"/>
              </a:lnSpc>
            </a:pPr>
            <a:r>
              <a:rPr lang="ja-JP" altLang="en-US" sz="2000" b="1" dirty="0">
                <a:solidFill>
                  <a:srgbClr val="0070C0"/>
                </a:solidFill>
              </a:rPr>
              <a:t>　　（新</a:t>
            </a:r>
            <a:r>
              <a:rPr lang="ja-JP" altLang="en-US" sz="2000" b="1" dirty="0" smtClean="0">
                <a:solidFill>
                  <a:srgbClr val="0070C0"/>
                </a:solidFill>
              </a:rPr>
              <a:t>）　廃</a:t>
            </a:r>
            <a:r>
              <a:rPr lang="ja-JP" altLang="en-US" sz="2000" b="1" dirty="0">
                <a:solidFill>
                  <a:srgbClr val="0070C0"/>
                </a:solidFill>
              </a:rPr>
              <a:t>用症候群リハビリテーション料</a:t>
            </a:r>
          </a:p>
          <a:p>
            <a:pPr>
              <a:lnSpc>
                <a:spcPts val="2100"/>
              </a:lnSpc>
            </a:pPr>
            <a:r>
              <a:rPr lang="ja-JP" altLang="en-US" sz="2000" b="1" dirty="0">
                <a:solidFill>
                  <a:srgbClr val="0070C0"/>
                </a:solidFill>
              </a:rPr>
              <a:t> </a:t>
            </a:r>
            <a:r>
              <a:rPr lang="ja-JP" altLang="en-US" sz="2000" b="1" dirty="0" smtClean="0">
                <a:solidFill>
                  <a:srgbClr val="0070C0"/>
                </a:solidFill>
              </a:rPr>
              <a:t>　　　　　　　１　廃</a:t>
            </a:r>
            <a:r>
              <a:rPr lang="ja-JP" altLang="en-US" sz="2000" b="1" dirty="0">
                <a:solidFill>
                  <a:srgbClr val="0070C0"/>
                </a:solidFill>
              </a:rPr>
              <a:t>用症候群リハビリテーション料（</a:t>
            </a:r>
            <a:r>
              <a:rPr lang="en-US" altLang="ja-JP" sz="2000" b="1" dirty="0">
                <a:solidFill>
                  <a:srgbClr val="0070C0"/>
                </a:solidFill>
              </a:rPr>
              <a:t>Ⅰ</a:t>
            </a:r>
            <a:r>
              <a:rPr lang="ja-JP" altLang="en-US" sz="2000" b="1" dirty="0">
                <a:solidFill>
                  <a:srgbClr val="0070C0"/>
                </a:solidFill>
              </a:rPr>
              <a:t>）（１単位） </a:t>
            </a:r>
            <a:r>
              <a:rPr lang="ja-JP" altLang="en-US" sz="2000" b="1" dirty="0" smtClean="0">
                <a:solidFill>
                  <a:srgbClr val="0070C0"/>
                </a:solidFill>
              </a:rPr>
              <a:t>：１８０点</a:t>
            </a:r>
            <a:endParaRPr lang="ja-JP" altLang="en-US" sz="2000" b="1" dirty="0">
              <a:solidFill>
                <a:srgbClr val="0070C0"/>
              </a:solidFill>
            </a:endParaRPr>
          </a:p>
          <a:p>
            <a:pPr>
              <a:lnSpc>
                <a:spcPts val="2100"/>
              </a:lnSpc>
            </a:pPr>
            <a:r>
              <a:rPr lang="ja-JP" altLang="en-US" sz="2000" b="1" dirty="0">
                <a:solidFill>
                  <a:srgbClr val="0070C0"/>
                </a:solidFill>
              </a:rPr>
              <a:t> </a:t>
            </a:r>
            <a:r>
              <a:rPr lang="ja-JP" altLang="en-US" sz="2000" b="1" dirty="0" smtClean="0">
                <a:solidFill>
                  <a:srgbClr val="0070C0"/>
                </a:solidFill>
              </a:rPr>
              <a:t>　　　　　　　２　廃</a:t>
            </a:r>
            <a:r>
              <a:rPr lang="ja-JP" altLang="en-US" sz="2000" b="1" dirty="0">
                <a:solidFill>
                  <a:srgbClr val="0070C0"/>
                </a:solidFill>
              </a:rPr>
              <a:t>用症候群リハビリテーション料（</a:t>
            </a:r>
            <a:r>
              <a:rPr lang="en-US" altLang="ja-JP" sz="2000" b="1" dirty="0">
                <a:solidFill>
                  <a:srgbClr val="0070C0"/>
                </a:solidFill>
              </a:rPr>
              <a:t>Ⅱ</a:t>
            </a:r>
            <a:r>
              <a:rPr lang="ja-JP" altLang="en-US" sz="2000" b="1" dirty="0">
                <a:solidFill>
                  <a:srgbClr val="0070C0"/>
                </a:solidFill>
              </a:rPr>
              <a:t>）（１単位） </a:t>
            </a:r>
            <a:r>
              <a:rPr lang="ja-JP" altLang="en-US" sz="2000" b="1" dirty="0" smtClean="0">
                <a:solidFill>
                  <a:srgbClr val="0070C0"/>
                </a:solidFill>
              </a:rPr>
              <a:t>：１４６点</a:t>
            </a:r>
            <a:endParaRPr lang="ja-JP" altLang="en-US" sz="2000" b="1" dirty="0">
              <a:solidFill>
                <a:srgbClr val="0070C0"/>
              </a:solidFill>
            </a:endParaRPr>
          </a:p>
          <a:p>
            <a:pPr>
              <a:lnSpc>
                <a:spcPts val="2100"/>
              </a:lnSpc>
            </a:pPr>
            <a:r>
              <a:rPr lang="ja-JP" altLang="en-US" sz="2000" b="1" dirty="0" smtClean="0">
                <a:solidFill>
                  <a:srgbClr val="0070C0"/>
                </a:solidFill>
              </a:rPr>
              <a:t>　　　　　　　 ３　廃</a:t>
            </a:r>
            <a:r>
              <a:rPr lang="ja-JP" altLang="en-US" sz="2000" b="1" dirty="0">
                <a:solidFill>
                  <a:srgbClr val="0070C0"/>
                </a:solidFill>
              </a:rPr>
              <a:t>用症候群リハビリテーション料（</a:t>
            </a:r>
            <a:r>
              <a:rPr lang="en-US" altLang="ja-JP" sz="2000" b="1" dirty="0">
                <a:solidFill>
                  <a:srgbClr val="0070C0"/>
                </a:solidFill>
              </a:rPr>
              <a:t>Ⅲ</a:t>
            </a:r>
            <a:r>
              <a:rPr lang="ja-JP" altLang="en-US" sz="2000" b="1" dirty="0">
                <a:solidFill>
                  <a:srgbClr val="0070C0"/>
                </a:solidFill>
              </a:rPr>
              <a:t>）（１単位） </a:t>
            </a:r>
            <a:r>
              <a:rPr lang="ja-JP" altLang="en-US" sz="2000" b="1" dirty="0" smtClean="0">
                <a:solidFill>
                  <a:srgbClr val="0070C0"/>
                </a:solidFill>
              </a:rPr>
              <a:t>：　７７点</a:t>
            </a:r>
            <a:endParaRPr lang="ja-JP" altLang="en-US" sz="2000" b="1" dirty="0">
              <a:solidFill>
                <a:srgbClr val="0070C0"/>
              </a:solidFill>
            </a:endParaRPr>
          </a:p>
          <a:p>
            <a:pPr marL="85725" indent="-85725">
              <a:lnSpc>
                <a:spcPts val="1600"/>
              </a:lnSpc>
            </a:pPr>
            <a:r>
              <a:rPr lang="en-US" altLang="ja-JP" sz="1400" dirty="0" smtClean="0">
                <a:solidFill>
                  <a:prstClr val="black"/>
                </a:solidFill>
              </a:rPr>
              <a:t>[</a:t>
            </a:r>
            <a:r>
              <a:rPr lang="ja-JP" altLang="en-US" sz="1400" dirty="0">
                <a:solidFill>
                  <a:prstClr val="black"/>
                </a:solidFill>
              </a:rPr>
              <a:t>算定要件</a:t>
            </a:r>
            <a:r>
              <a:rPr lang="en-US" altLang="ja-JP" sz="1400" dirty="0">
                <a:solidFill>
                  <a:prstClr val="black"/>
                </a:solidFill>
              </a:rPr>
              <a:t>]</a:t>
            </a:r>
          </a:p>
          <a:p>
            <a:pPr marL="85725" indent="-85725">
              <a:lnSpc>
                <a:spcPts val="1600"/>
              </a:lnSpc>
            </a:pPr>
            <a:r>
              <a:rPr lang="ja-JP" altLang="en-US" sz="1400" dirty="0" smtClean="0">
                <a:solidFill>
                  <a:prstClr val="black"/>
                </a:solidFill>
              </a:rPr>
              <a:t>　　別</a:t>
            </a:r>
            <a:r>
              <a:rPr lang="ja-JP" altLang="en-US" sz="1400" dirty="0">
                <a:solidFill>
                  <a:prstClr val="black"/>
                </a:solidFill>
              </a:rPr>
              <a:t>に厚生労働大臣が</a:t>
            </a:r>
            <a:r>
              <a:rPr lang="ja-JP" altLang="en-US" sz="1400" dirty="0" smtClean="0">
                <a:solidFill>
                  <a:prstClr val="black"/>
                </a:solidFill>
              </a:rPr>
              <a:t>定める基準</a:t>
            </a:r>
            <a:r>
              <a:rPr lang="ja-JP" altLang="en-US" sz="1400" dirty="0">
                <a:solidFill>
                  <a:prstClr val="black"/>
                </a:solidFill>
              </a:rPr>
              <a:t>に適合して</a:t>
            </a:r>
            <a:r>
              <a:rPr lang="ja-JP" altLang="en-US" sz="1400" dirty="0" smtClean="0">
                <a:solidFill>
                  <a:prstClr val="black"/>
                </a:solidFill>
              </a:rPr>
              <a:t>いる医療</a:t>
            </a:r>
            <a:r>
              <a:rPr lang="ja-JP" altLang="en-US" sz="1400" dirty="0">
                <a:solidFill>
                  <a:prstClr val="black"/>
                </a:solidFill>
              </a:rPr>
              <a:t>機関において</a:t>
            </a:r>
            <a:r>
              <a:rPr lang="ja-JP" altLang="en-US" sz="1400" dirty="0" smtClean="0">
                <a:solidFill>
                  <a:prstClr val="black"/>
                </a:solidFill>
              </a:rPr>
              <a:t>、患者</a:t>
            </a:r>
            <a:r>
              <a:rPr lang="ja-JP" altLang="en-US" sz="1400" dirty="0">
                <a:solidFill>
                  <a:prstClr val="black"/>
                </a:solidFill>
              </a:rPr>
              <a:t>（</a:t>
            </a:r>
            <a:r>
              <a:rPr lang="en-US" altLang="ja-JP" sz="1400" dirty="0">
                <a:solidFill>
                  <a:prstClr val="black"/>
                </a:solidFill>
              </a:rPr>
              <a:t>※</a:t>
            </a:r>
            <a:r>
              <a:rPr lang="ja-JP" altLang="en-US" sz="1400" dirty="0" smtClean="0">
                <a:solidFill>
                  <a:prstClr val="black"/>
                </a:solidFill>
              </a:rPr>
              <a:t>）に</a:t>
            </a:r>
            <a:r>
              <a:rPr lang="ja-JP" altLang="en-US" sz="1400" dirty="0">
                <a:solidFill>
                  <a:prstClr val="black"/>
                </a:solidFill>
              </a:rPr>
              <a:t>対して個別療法であるリハビリテーションを行った場合に、廃用症候群</a:t>
            </a:r>
            <a:r>
              <a:rPr lang="ja-JP" altLang="en-US" sz="1400" dirty="0" smtClean="0">
                <a:solidFill>
                  <a:prstClr val="black"/>
                </a:solidFill>
              </a:rPr>
              <a:t>の診断</a:t>
            </a:r>
            <a:r>
              <a:rPr lang="ja-JP" altLang="en-US" sz="1400" dirty="0">
                <a:solidFill>
                  <a:prstClr val="black"/>
                </a:solidFill>
              </a:rPr>
              <a:t>又は急性増悪</a:t>
            </a:r>
            <a:r>
              <a:rPr lang="ja-JP" altLang="en-US" sz="1400" dirty="0" smtClean="0">
                <a:solidFill>
                  <a:prstClr val="black"/>
                </a:solidFill>
              </a:rPr>
              <a:t>から１２０日</a:t>
            </a:r>
            <a:r>
              <a:rPr lang="ja-JP" altLang="en-US" sz="1400" dirty="0">
                <a:solidFill>
                  <a:prstClr val="black"/>
                </a:solidFill>
              </a:rPr>
              <a:t>以内に限り所定の点数を算定する</a:t>
            </a:r>
            <a:r>
              <a:rPr lang="ja-JP" altLang="en-US" sz="1400" dirty="0" smtClean="0">
                <a:solidFill>
                  <a:prstClr val="black"/>
                </a:solidFill>
              </a:rPr>
              <a:t>。</a:t>
            </a:r>
            <a:endParaRPr lang="en-US" altLang="ja-JP" sz="1400" dirty="0" smtClean="0">
              <a:solidFill>
                <a:prstClr val="black"/>
              </a:solidFill>
            </a:endParaRPr>
          </a:p>
          <a:p>
            <a:pPr marL="85725" indent="-85725">
              <a:lnSpc>
                <a:spcPts val="1600"/>
              </a:lnSpc>
            </a:pPr>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ただし</a:t>
            </a:r>
            <a:r>
              <a:rPr lang="ja-JP" altLang="en-US" sz="1400" dirty="0">
                <a:solidFill>
                  <a:prstClr val="black"/>
                </a:solidFill>
              </a:rPr>
              <a:t>、別</a:t>
            </a:r>
            <a:r>
              <a:rPr lang="ja-JP" altLang="en-US" sz="1400" dirty="0" smtClean="0">
                <a:solidFill>
                  <a:prstClr val="black"/>
                </a:solidFill>
              </a:rPr>
              <a:t>に厚生</a:t>
            </a:r>
            <a:r>
              <a:rPr lang="ja-JP" altLang="en-US" sz="1400" dirty="0">
                <a:solidFill>
                  <a:prstClr val="black"/>
                </a:solidFill>
              </a:rPr>
              <a:t>労働大臣が定める患者について、治療を継続することにより状態の</a:t>
            </a:r>
            <a:r>
              <a:rPr lang="ja-JP" altLang="en-US" sz="1400" dirty="0" smtClean="0">
                <a:solidFill>
                  <a:prstClr val="black"/>
                </a:solidFill>
              </a:rPr>
              <a:t>改善が</a:t>
            </a:r>
            <a:r>
              <a:rPr lang="ja-JP" altLang="en-US" sz="1400" dirty="0">
                <a:solidFill>
                  <a:prstClr val="black"/>
                </a:solidFill>
              </a:rPr>
              <a:t>期待できると医学的に判断される場合その他の別に厚生労働大臣が</a:t>
            </a:r>
            <a:r>
              <a:rPr lang="ja-JP" altLang="en-US" sz="1400" dirty="0" smtClean="0">
                <a:solidFill>
                  <a:prstClr val="black"/>
                </a:solidFill>
              </a:rPr>
              <a:t>定める場合</a:t>
            </a:r>
            <a:r>
              <a:rPr lang="ja-JP" altLang="en-US" sz="1400" dirty="0">
                <a:solidFill>
                  <a:prstClr val="black"/>
                </a:solidFill>
              </a:rPr>
              <a:t>には</a:t>
            </a:r>
            <a:r>
              <a:rPr lang="ja-JP" altLang="en-US" sz="1400" dirty="0" smtClean="0">
                <a:solidFill>
                  <a:prstClr val="black"/>
                </a:solidFill>
              </a:rPr>
              <a:t>、１２０日</a:t>
            </a:r>
            <a:r>
              <a:rPr lang="ja-JP" altLang="en-US" sz="1400" dirty="0">
                <a:solidFill>
                  <a:prstClr val="black"/>
                </a:solidFill>
              </a:rPr>
              <a:t>を超えて所定点数を算定することができる。</a:t>
            </a:r>
          </a:p>
          <a:p>
            <a:pPr marL="355600" indent="-355600">
              <a:lnSpc>
                <a:spcPts val="1600"/>
              </a:lnSpc>
            </a:pPr>
            <a:r>
              <a:rPr lang="ja-JP" altLang="en-US" sz="1400" dirty="0">
                <a:solidFill>
                  <a:prstClr val="black"/>
                </a:solidFill>
              </a:rPr>
              <a:t>（</a:t>
            </a:r>
            <a:r>
              <a:rPr lang="en-US" altLang="ja-JP" sz="1400" dirty="0">
                <a:solidFill>
                  <a:prstClr val="black"/>
                </a:solidFill>
              </a:rPr>
              <a:t>※</a:t>
            </a:r>
            <a:r>
              <a:rPr lang="ja-JP" altLang="en-US" sz="1400" dirty="0">
                <a:solidFill>
                  <a:prstClr val="black"/>
                </a:solidFill>
              </a:rPr>
              <a:t>）急性疾患等（治療の有無を</a:t>
            </a:r>
            <a:r>
              <a:rPr lang="ja-JP" altLang="en-US" sz="1400" dirty="0" smtClean="0">
                <a:solidFill>
                  <a:prstClr val="black"/>
                </a:solidFill>
              </a:rPr>
              <a:t>問わない）</a:t>
            </a:r>
            <a:r>
              <a:rPr lang="ja-JP" altLang="en-US" sz="1400" dirty="0">
                <a:solidFill>
                  <a:prstClr val="black"/>
                </a:solidFill>
              </a:rPr>
              <a:t>に伴う安静による廃用症候群</a:t>
            </a:r>
            <a:r>
              <a:rPr lang="ja-JP" altLang="en-US" sz="1400" dirty="0" smtClean="0">
                <a:solidFill>
                  <a:prstClr val="black"/>
                </a:solidFill>
              </a:rPr>
              <a:t>であって</a:t>
            </a:r>
            <a:r>
              <a:rPr lang="ja-JP" altLang="en-US" sz="1400" dirty="0">
                <a:solidFill>
                  <a:prstClr val="black"/>
                </a:solidFill>
              </a:rPr>
              <a:t>、一定程度以上の基本動作能力、応用動作能力、言語聴覚能力</a:t>
            </a:r>
            <a:r>
              <a:rPr lang="ja-JP" altLang="en-US" sz="1400" dirty="0" smtClean="0">
                <a:solidFill>
                  <a:prstClr val="black"/>
                </a:solidFill>
              </a:rPr>
              <a:t>及び日常</a:t>
            </a:r>
            <a:r>
              <a:rPr lang="ja-JP" altLang="en-US" sz="1400" dirty="0">
                <a:solidFill>
                  <a:prstClr val="black"/>
                </a:solidFill>
              </a:rPr>
              <a:t>生活能力の低下を来しているもの</a:t>
            </a:r>
            <a:r>
              <a:rPr lang="ja-JP" altLang="en-US" dirty="0" smtClean="0">
                <a:solidFill>
                  <a:prstClr val="black"/>
                </a:solidFill>
                <a:latin typeface="ＭＳ Ｐゴシック" pitchFamily="50" charset="-128"/>
              </a:rPr>
              <a:t>　</a:t>
            </a:r>
            <a:endParaRPr lang="en-US" altLang="ja-JP" dirty="0" smtClean="0">
              <a:solidFill>
                <a:prstClr val="black"/>
              </a:solidFill>
              <a:latin typeface="ＭＳ Ｐゴシック" pitchFamily="50" charset="-128"/>
            </a:endParaRPr>
          </a:p>
          <a:p>
            <a:pPr marL="85725" indent="-85725">
              <a:lnSpc>
                <a:spcPts val="1600"/>
              </a:lnSpc>
            </a:pPr>
            <a:endParaRPr lang="en-US" altLang="ja-JP" sz="1400" dirty="0">
              <a:solidFill>
                <a:prstClr val="black"/>
              </a:solidFill>
              <a:latin typeface="ＭＳ Ｐゴシック" pitchFamily="50" charset="-128"/>
            </a:endParaRPr>
          </a:p>
          <a:p>
            <a:pPr marL="85725" indent="-85725">
              <a:lnSpc>
                <a:spcPts val="1600"/>
              </a:lnSpc>
            </a:pPr>
            <a:r>
              <a:rPr lang="en-US" altLang="ja-JP" sz="1400" dirty="0" smtClean="0">
                <a:solidFill>
                  <a:prstClr val="black"/>
                </a:solidFill>
              </a:rPr>
              <a:t>[</a:t>
            </a:r>
            <a:r>
              <a:rPr lang="ja-JP" altLang="en-US" sz="1400" dirty="0" smtClean="0">
                <a:solidFill>
                  <a:prstClr val="black"/>
                </a:solidFill>
              </a:rPr>
              <a:t>施設基準</a:t>
            </a:r>
            <a:r>
              <a:rPr lang="en-US" altLang="ja-JP" sz="1400" dirty="0" smtClean="0">
                <a:solidFill>
                  <a:prstClr val="black"/>
                </a:solidFill>
              </a:rPr>
              <a:t>]</a:t>
            </a:r>
            <a:endParaRPr lang="en-US" altLang="ja-JP" sz="1400" dirty="0">
              <a:solidFill>
                <a:prstClr val="black"/>
              </a:solidFill>
            </a:endParaRPr>
          </a:p>
          <a:p>
            <a:pPr marL="177800" indent="-177800">
              <a:lnSpc>
                <a:spcPts val="1600"/>
              </a:lnSpc>
            </a:pPr>
            <a:r>
              <a:rPr lang="ja-JP" altLang="en-US" sz="1400" dirty="0" smtClean="0">
                <a:solidFill>
                  <a:prstClr val="black"/>
                </a:solidFill>
                <a:latin typeface="ＭＳ Ｐゴシック" pitchFamily="50" charset="-128"/>
              </a:rPr>
              <a:t>①　廃</a:t>
            </a:r>
            <a:r>
              <a:rPr lang="ja-JP" altLang="en-US" sz="1400" dirty="0">
                <a:solidFill>
                  <a:prstClr val="black"/>
                </a:solidFill>
                <a:latin typeface="ＭＳ Ｐゴシック" pitchFamily="50" charset="-128"/>
              </a:rPr>
              <a:t>用症候群リハビリテーション料（</a:t>
            </a:r>
            <a:r>
              <a:rPr lang="en-US" altLang="ja-JP" sz="1400" dirty="0">
                <a:solidFill>
                  <a:prstClr val="black"/>
                </a:solidFill>
                <a:latin typeface="ＭＳ Ｐゴシック" pitchFamily="50" charset="-128"/>
              </a:rPr>
              <a:t>Ⅰ</a:t>
            </a:r>
            <a:r>
              <a:rPr lang="ja-JP" altLang="en-US" sz="1400" dirty="0">
                <a:solidFill>
                  <a:prstClr val="black"/>
                </a:solidFill>
                <a:latin typeface="ＭＳ Ｐゴシック" pitchFamily="50" charset="-128"/>
              </a:rPr>
              <a:t>）（</a:t>
            </a:r>
            <a:r>
              <a:rPr lang="en-US" altLang="ja-JP" sz="1400" dirty="0">
                <a:solidFill>
                  <a:prstClr val="black"/>
                </a:solidFill>
                <a:latin typeface="ＭＳ Ｐゴシック" pitchFamily="50" charset="-128"/>
              </a:rPr>
              <a:t>Ⅱ</a:t>
            </a:r>
            <a:r>
              <a:rPr lang="ja-JP" altLang="en-US" sz="1400" dirty="0">
                <a:solidFill>
                  <a:prstClr val="black"/>
                </a:solidFill>
                <a:latin typeface="ＭＳ Ｐゴシック" pitchFamily="50" charset="-128"/>
              </a:rPr>
              <a:t>）（</a:t>
            </a:r>
            <a:r>
              <a:rPr lang="en-US" altLang="ja-JP" sz="1400" dirty="0">
                <a:solidFill>
                  <a:prstClr val="black"/>
                </a:solidFill>
                <a:latin typeface="ＭＳ Ｐゴシック" pitchFamily="50" charset="-128"/>
              </a:rPr>
              <a:t>Ⅲ</a:t>
            </a:r>
            <a:r>
              <a:rPr lang="ja-JP" altLang="en-US" sz="1400" dirty="0">
                <a:solidFill>
                  <a:prstClr val="black"/>
                </a:solidFill>
                <a:latin typeface="ＭＳ Ｐゴシック" pitchFamily="50" charset="-128"/>
              </a:rPr>
              <a:t>）につき、それぞれ脳血管疾患等リハビリテーション料（</a:t>
            </a:r>
            <a:r>
              <a:rPr lang="en-US" altLang="ja-JP" sz="1400" dirty="0">
                <a:solidFill>
                  <a:prstClr val="black"/>
                </a:solidFill>
                <a:latin typeface="ＭＳ Ｐゴシック" pitchFamily="50" charset="-128"/>
              </a:rPr>
              <a:t>Ⅰ</a:t>
            </a:r>
            <a:r>
              <a:rPr lang="ja-JP" altLang="en-US" sz="1400" dirty="0">
                <a:solidFill>
                  <a:prstClr val="black"/>
                </a:solidFill>
                <a:latin typeface="ＭＳ Ｐゴシック" pitchFamily="50" charset="-128"/>
              </a:rPr>
              <a:t>）（</a:t>
            </a:r>
            <a:r>
              <a:rPr lang="en-US" altLang="ja-JP" sz="1400" dirty="0">
                <a:solidFill>
                  <a:prstClr val="black"/>
                </a:solidFill>
                <a:latin typeface="ＭＳ Ｐゴシック" pitchFamily="50" charset="-128"/>
              </a:rPr>
              <a:t>Ⅱ</a:t>
            </a:r>
            <a:r>
              <a:rPr lang="ja-JP" altLang="en-US" sz="1400" dirty="0">
                <a:solidFill>
                  <a:prstClr val="black"/>
                </a:solidFill>
                <a:latin typeface="ＭＳ Ｐゴシック" pitchFamily="50" charset="-128"/>
              </a:rPr>
              <a:t>）（</a:t>
            </a:r>
            <a:r>
              <a:rPr lang="en-US" altLang="ja-JP" sz="1400" dirty="0">
                <a:solidFill>
                  <a:prstClr val="black"/>
                </a:solidFill>
                <a:latin typeface="ＭＳ Ｐゴシック" pitchFamily="50" charset="-128"/>
              </a:rPr>
              <a:t>Ⅲ</a:t>
            </a:r>
            <a:r>
              <a:rPr lang="ja-JP" altLang="en-US" sz="1400" dirty="0" smtClean="0">
                <a:solidFill>
                  <a:prstClr val="black"/>
                </a:solidFill>
                <a:latin typeface="ＭＳ Ｐゴシック" pitchFamily="50" charset="-128"/>
              </a:rPr>
              <a:t>）を届け出ていること。</a:t>
            </a:r>
            <a:endParaRPr lang="en-US" altLang="ja-JP" sz="1400" dirty="0" smtClean="0">
              <a:solidFill>
                <a:prstClr val="black"/>
              </a:solidFill>
              <a:latin typeface="ＭＳ Ｐゴシック" pitchFamily="50" charset="-128"/>
            </a:endParaRPr>
          </a:p>
          <a:p>
            <a:pPr marL="177800" indent="-177800">
              <a:lnSpc>
                <a:spcPts val="1600"/>
              </a:lnSpc>
            </a:pPr>
            <a:r>
              <a:rPr lang="ja-JP" altLang="en-US" sz="1400" dirty="0" smtClean="0">
                <a:solidFill>
                  <a:prstClr val="black"/>
                </a:solidFill>
                <a:latin typeface="ＭＳ Ｐゴシック" pitchFamily="50" charset="-128"/>
              </a:rPr>
              <a:t>②　専任の常勤医師、専従</a:t>
            </a:r>
            <a:r>
              <a:rPr lang="ja-JP" altLang="en-US" sz="1400" dirty="0">
                <a:solidFill>
                  <a:prstClr val="black"/>
                </a:solidFill>
                <a:latin typeface="ＭＳ Ｐゴシック" pitchFamily="50" charset="-128"/>
              </a:rPr>
              <a:t>の常勤理学療法士、専従の常勤作業</a:t>
            </a:r>
            <a:r>
              <a:rPr lang="ja-JP" altLang="en-US" sz="1400" dirty="0" smtClean="0">
                <a:solidFill>
                  <a:prstClr val="black"/>
                </a:solidFill>
                <a:latin typeface="ＭＳ Ｐゴシック" pitchFamily="50" charset="-128"/>
              </a:rPr>
              <a:t>療法士等に</a:t>
            </a:r>
            <a:r>
              <a:rPr lang="ja-JP" altLang="en-US" sz="1400" dirty="0">
                <a:solidFill>
                  <a:prstClr val="black"/>
                </a:solidFill>
                <a:latin typeface="ＭＳ Ｐゴシック" pitchFamily="50" charset="-128"/>
              </a:rPr>
              <a:t>ついては</a:t>
            </a:r>
            <a:r>
              <a:rPr lang="ja-JP" altLang="en-US" sz="1400" dirty="0" smtClean="0">
                <a:solidFill>
                  <a:prstClr val="black"/>
                </a:solidFill>
                <a:latin typeface="ＭＳ Ｐゴシック" pitchFamily="50" charset="-128"/>
              </a:rPr>
              <a:t>、それぞれ脳</a:t>
            </a:r>
            <a:r>
              <a:rPr lang="ja-JP" altLang="en-US" sz="1400" dirty="0">
                <a:solidFill>
                  <a:prstClr val="black"/>
                </a:solidFill>
                <a:latin typeface="ＭＳ Ｐゴシック" pitchFamily="50" charset="-128"/>
              </a:rPr>
              <a:t>血管</a:t>
            </a:r>
            <a:r>
              <a:rPr lang="ja-JP" altLang="en-US" sz="1400" dirty="0" smtClean="0">
                <a:solidFill>
                  <a:prstClr val="black"/>
                </a:solidFill>
                <a:latin typeface="ＭＳ Ｐゴシック" pitchFamily="50" charset="-128"/>
              </a:rPr>
              <a:t>疾患等</a:t>
            </a:r>
            <a:r>
              <a:rPr lang="ja-JP" altLang="en-US" sz="1400" dirty="0">
                <a:solidFill>
                  <a:prstClr val="black"/>
                </a:solidFill>
                <a:latin typeface="ＭＳ Ｐゴシック" pitchFamily="50" charset="-128"/>
              </a:rPr>
              <a:t>リハビリテーション料（</a:t>
            </a:r>
            <a:r>
              <a:rPr lang="en-US" altLang="ja-JP" sz="1400" dirty="0">
                <a:solidFill>
                  <a:prstClr val="black"/>
                </a:solidFill>
                <a:latin typeface="ＭＳ Ｐゴシック" pitchFamily="50" charset="-128"/>
              </a:rPr>
              <a:t>Ⅰ</a:t>
            </a:r>
            <a:r>
              <a:rPr lang="ja-JP" altLang="en-US" sz="1400" dirty="0">
                <a:solidFill>
                  <a:prstClr val="black"/>
                </a:solidFill>
                <a:latin typeface="ＭＳ Ｐゴシック" pitchFamily="50" charset="-128"/>
              </a:rPr>
              <a:t>） （</a:t>
            </a:r>
            <a:r>
              <a:rPr lang="en-US" altLang="ja-JP" sz="1400" dirty="0">
                <a:solidFill>
                  <a:prstClr val="black"/>
                </a:solidFill>
                <a:latin typeface="ＭＳ Ｐゴシック" pitchFamily="50" charset="-128"/>
              </a:rPr>
              <a:t>Ⅱ</a:t>
            </a:r>
            <a:r>
              <a:rPr lang="ja-JP" altLang="en-US" sz="1400" dirty="0">
                <a:solidFill>
                  <a:prstClr val="black"/>
                </a:solidFill>
                <a:latin typeface="ＭＳ Ｐゴシック" pitchFamily="50" charset="-128"/>
              </a:rPr>
              <a:t>）（</a:t>
            </a:r>
            <a:r>
              <a:rPr lang="en-US" altLang="ja-JP" sz="1400" dirty="0">
                <a:solidFill>
                  <a:prstClr val="black"/>
                </a:solidFill>
                <a:latin typeface="ＭＳ Ｐゴシック" pitchFamily="50" charset="-128"/>
              </a:rPr>
              <a:t>Ⅲ</a:t>
            </a:r>
            <a:r>
              <a:rPr lang="ja-JP" altLang="en-US" sz="1400" dirty="0" smtClean="0">
                <a:solidFill>
                  <a:prstClr val="black"/>
                </a:solidFill>
                <a:latin typeface="ＭＳ Ｐゴシック" pitchFamily="50" charset="-128"/>
              </a:rPr>
              <a:t>）における専任者又は専従者を兼ねるものとする。</a:t>
            </a:r>
            <a:endParaRPr lang="ja-JP" altLang="en-US" sz="1400" dirty="0">
              <a:solidFill>
                <a:prstClr val="black"/>
              </a:solidFill>
              <a:latin typeface="ＭＳ Ｐゴシック" pitchFamily="50" charset="-128"/>
            </a:endParaRPr>
          </a:p>
          <a:p>
            <a:pPr marL="85725" indent="-85725">
              <a:lnSpc>
                <a:spcPts val="1600"/>
              </a:lnSpc>
            </a:pPr>
            <a:endParaRPr lang="en-US" altLang="ja-JP" sz="1400" dirty="0" smtClean="0">
              <a:solidFill>
                <a:prstClr val="black"/>
              </a:solidFill>
            </a:endParaRPr>
          </a:p>
          <a:p>
            <a:pPr marL="85725" indent="-85725">
              <a:lnSpc>
                <a:spcPts val="1600"/>
              </a:lnSpc>
            </a:pPr>
            <a:r>
              <a:rPr lang="en-US" altLang="ja-JP" sz="1400" dirty="0" smtClean="0">
                <a:solidFill>
                  <a:prstClr val="black"/>
                </a:solidFill>
              </a:rPr>
              <a:t>[</a:t>
            </a:r>
            <a:r>
              <a:rPr lang="ja-JP" altLang="en-US" sz="1400" dirty="0" smtClean="0">
                <a:solidFill>
                  <a:prstClr val="black"/>
                </a:solidFill>
                <a:latin typeface="ＭＳ Ｐゴシック" pitchFamily="50" charset="-128"/>
              </a:rPr>
              <a:t>経過措置</a:t>
            </a:r>
            <a:r>
              <a:rPr lang="en-US" altLang="ja-JP" sz="1400" dirty="0" smtClean="0">
                <a:solidFill>
                  <a:prstClr val="black"/>
                </a:solidFill>
              </a:rPr>
              <a:t>]</a:t>
            </a:r>
            <a:endParaRPr lang="en-US" altLang="ja-JP" sz="1400" dirty="0">
              <a:solidFill>
                <a:prstClr val="black"/>
              </a:solidFill>
            </a:endParaRPr>
          </a:p>
          <a:p>
            <a:pPr marL="85725" indent="-85725">
              <a:lnSpc>
                <a:spcPts val="1600"/>
              </a:lnSpc>
            </a:pPr>
            <a:r>
              <a:rPr lang="ja-JP" altLang="en-US" sz="1400" dirty="0" smtClean="0">
                <a:solidFill>
                  <a:prstClr val="black"/>
                </a:solidFill>
                <a:latin typeface="ＭＳ Ｐゴシック" pitchFamily="50" charset="-128"/>
              </a:rPr>
              <a:t>　　平成 </a:t>
            </a:r>
            <a:r>
              <a:rPr lang="en-US" altLang="ja-JP" sz="1400" dirty="0">
                <a:solidFill>
                  <a:prstClr val="black"/>
                </a:solidFill>
                <a:latin typeface="ＭＳ Ｐゴシック" pitchFamily="50" charset="-128"/>
              </a:rPr>
              <a:t>28 </a:t>
            </a:r>
            <a:r>
              <a:rPr lang="ja-JP" altLang="en-US" sz="1400" dirty="0">
                <a:solidFill>
                  <a:prstClr val="black"/>
                </a:solidFill>
                <a:latin typeface="ＭＳ Ｐゴシック" pitchFamily="50" charset="-128"/>
              </a:rPr>
              <a:t>年３月 </a:t>
            </a:r>
            <a:r>
              <a:rPr lang="en-US" altLang="ja-JP" sz="1400" dirty="0">
                <a:solidFill>
                  <a:prstClr val="black"/>
                </a:solidFill>
                <a:latin typeface="ＭＳ Ｐゴシック" pitchFamily="50" charset="-128"/>
              </a:rPr>
              <a:t>31 </a:t>
            </a:r>
            <a:r>
              <a:rPr lang="ja-JP" altLang="en-US" sz="1400" dirty="0">
                <a:solidFill>
                  <a:prstClr val="black"/>
                </a:solidFill>
                <a:latin typeface="ＭＳ Ｐゴシック" pitchFamily="50" charset="-128"/>
              </a:rPr>
              <a:t>日時点で脳血管疾患等リハビリテーション（廃用</a:t>
            </a:r>
            <a:r>
              <a:rPr lang="ja-JP" altLang="en-US" sz="1400" dirty="0" smtClean="0">
                <a:solidFill>
                  <a:prstClr val="black"/>
                </a:solidFill>
                <a:latin typeface="ＭＳ Ｐゴシック" pitchFamily="50" charset="-128"/>
              </a:rPr>
              <a:t>症候群の</a:t>
            </a:r>
            <a:r>
              <a:rPr lang="ja-JP" altLang="en-US" sz="1400" dirty="0">
                <a:solidFill>
                  <a:prstClr val="black"/>
                </a:solidFill>
                <a:latin typeface="ＭＳ Ｐゴシック" pitchFamily="50" charset="-128"/>
              </a:rPr>
              <a:t>場合）を受けている患者については、当該時点の算定上限日数を適用する。</a:t>
            </a:r>
            <a:r>
              <a:rPr lang="ja-JP" altLang="en-US" sz="1400" dirty="0" smtClean="0">
                <a:solidFill>
                  <a:prstClr val="black"/>
                </a:solidFill>
                <a:latin typeface="ＭＳ Ｐゴシック" pitchFamily="50" charset="-128"/>
              </a:rPr>
              <a:t>　　</a:t>
            </a:r>
            <a:endParaRPr lang="ja-JP" altLang="en-US" sz="1400" dirty="0">
              <a:solidFill>
                <a:prstClr val="black"/>
              </a:solidFill>
            </a:endParaRPr>
          </a:p>
        </p:txBody>
      </p:sp>
      <p:sp>
        <p:nvSpPr>
          <p:cNvPr id="10" name="Rectangle 36"/>
          <p:cNvSpPr>
            <a:spLocks noChangeArrowheads="1"/>
          </p:cNvSpPr>
          <p:nvPr/>
        </p:nvSpPr>
        <p:spPr bwMode="auto">
          <a:xfrm>
            <a:off x="87296" y="678804"/>
            <a:ext cx="7746024"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（８）廃</a:t>
            </a:r>
            <a:r>
              <a:rPr lang="ja-JP" altLang="en-US" sz="2400" dirty="0">
                <a:solidFill>
                  <a:prstClr val="black"/>
                </a:solidFill>
              </a:rPr>
              <a:t>用症候群リハビリテーション料の新設</a:t>
            </a: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216</a:t>
            </a:fld>
            <a:endParaRPr lang="ja-JP" altLang="en-US" dirty="0">
              <a:solidFill>
                <a:prstClr val="black"/>
              </a:solidFill>
            </a:endParaRPr>
          </a:p>
        </p:txBody>
      </p:sp>
      <p:sp>
        <p:nvSpPr>
          <p:cNvPr id="9" name="テキスト ボックス 8"/>
          <p:cNvSpPr txBox="1"/>
          <p:nvPr/>
        </p:nvSpPr>
        <p:spPr>
          <a:xfrm>
            <a:off x="7617296" y="1412776"/>
            <a:ext cx="202140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412  </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425-427</a:t>
            </a:r>
            <a:endParaRPr lang="en-US" altLang="ja-JP" sz="1100" dirty="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767-768</a:t>
            </a:r>
            <a:r>
              <a:rPr lang="ja-JP" altLang="en-US" sz="1100" smtClean="0">
                <a:solidFill>
                  <a:srgbClr val="002060"/>
                </a:solidFill>
                <a:latin typeface="ＭＳ Ｐゴシック" panose="020B0600070205080204" pitchFamily="50" charset="-128"/>
              </a:rPr>
              <a:t>　施通ｐ</a:t>
            </a:r>
            <a:r>
              <a:rPr lang="en-US" altLang="ja-JP" sz="1100" smtClean="0">
                <a:solidFill>
                  <a:srgbClr val="002060"/>
                </a:solidFill>
                <a:latin typeface="ＭＳ Ｐゴシック" panose="020B0600070205080204" pitchFamily="50" charset="-128"/>
              </a:rPr>
              <a:t>833-834</a:t>
            </a:r>
            <a:endParaRPr lang="en-US" altLang="ja-JP" sz="1100" dirty="0" smtClean="0">
              <a:solidFill>
                <a:srgbClr val="002060"/>
              </a:solidFill>
              <a:latin typeface="ＭＳ Ｐゴシック" panose="020B0600070205080204" pitchFamily="50" charset="-128"/>
            </a:endParaRPr>
          </a:p>
        </p:txBody>
      </p:sp>
      <p:sp>
        <p:nvSpPr>
          <p:cNvPr id="11" name="テキスト ボックス 10"/>
          <p:cNvSpPr txBox="1"/>
          <p:nvPr/>
        </p:nvSpPr>
        <p:spPr>
          <a:xfrm>
            <a:off x="1064568" y="5445224"/>
            <a:ext cx="93610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628-629</a:t>
            </a:r>
            <a:endParaRPr lang="en-US" altLang="ja-JP" sz="1100" dirty="0" smtClean="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50053249"/>
      </p:ext>
    </p:extLst>
  </p:cSld>
  <p:clrMapOvr>
    <a:masterClrMapping/>
  </p:clrMapOvr>
  <p:timing>
    <p:tnLst>
      <p:par>
        <p:cT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7311" cy="5265314"/>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b="1" dirty="0">
                <a:solidFill>
                  <a:prstClr val="black"/>
                </a:solidFill>
              </a:rPr>
              <a:t>社会復帰等を指向したリハビリテーションの実施を促すため、</a:t>
            </a:r>
            <a:r>
              <a:rPr lang="en-US" altLang="ja-JP" sz="1600" b="1" dirty="0">
                <a:solidFill>
                  <a:prstClr val="black"/>
                </a:solidFill>
              </a:rPr>
              <a:t>IADL</a:t>
            </a:r>
            <a:r>
              <a:rPr lang="ja-JP" altLang="en-US" sz="1600" b="1" dirty="0">
                <a:solidFill>
                  <a:prstClr val="black"/>
                </a:solidFill>
              </a:rPr>
              <a:t>（</a:t>
            </a:r>
            <a:r>
              <a:rPr lang="ja-JP" altLang="en-US" sz="1600" b="1" dirty="0" smtClean="0">
                <a:solidFill>
                  <a:prstClr val="black"/>
                </a:solidFill>
              </a:rPr>
              <a:t>手段的</a:t>
            </a:r>
            <a:r>
              <a:rPr lang="ja-JP" altLang="en-US" sz="1600" b="1" dirty="0">
                <a:solidFill>
                  <a:prstClr val="black"/>
                </a:solidFill>
              </a:rPr>
              <a:t>日常生活活動）や社会生活における活動の能力の獲得のために、</a:t>
            </a:r>
            <a:r>
              <a:rPr lang="ja-JP" altLang="en-US" sz="1600" b="1" dirty="0" smtClean="0">
                <a:solidFill>
                  <a:prstClr val="black"/>
                </a:solidFill>
              </a:rPr>
              <a:t>実際</a:t>
            </a:r>
            <a:r>
              <a:rPr lang="ja-JP" altLang="en-US" sz="1600" b="1" dirty="0">
                <a:solidFill>
                  <a:prstClr val="black"/>
                </a:solidFill>
              </a:rPr>
              <a:t>の状況における訓練を行うことが必要な場合に限り、医療機関外に</a:t>
            </a:r>
            <a:r>
              <a:rPr lang="ja-JP" altLang="en-US" sz="1600" b="1" dirty="0" smtClean="0">
                <a:solidFill>
                  <a:prstClr val="black"/>
                </a:solidFill>
              </a:rPr>
              <a:t>おける</a:t>
            </a:r>
            <a:r>
              <a:rPr lang="ja-JP" altLang="en-US" sz="1600" b="1" dirty="0">
                <a:solidFill>
                  <a:prstClr val="black"/>
                </a:solidFill>
              </a:rPr>
              <a:t>リハビリテーションを疾患別リハビリテーションの対象に含める</a:t>
            </a:r>
            <a:r>
              <a:rPr lang="ja-JP" altLang="en-US" sz="1600" b="1" dirty="0" smtClean="0">
                <a:solidFill>
                  <a:prstClr val="black"/>
                </a:solidFill>
              </a:rPr>
              <a:t>こと</a:t>
            </a:r>
            <a:r>
              <a:rPr lang="ja-JP" altLang="en-US" sz="1600" b="1" dirty="0">
                <a:solidFill>
                  <a:prstClr val="black"/>
                </a:solidFill>
              </a:rPr>
              <a:t>と</a:t>
            </a:r>
            <a:r>
              <a:rPr lang="ja-JP" altLang="en-US" sz="1600" b="1" dirty="0" smtClean="0">
                <a:solidFill>
                  <a:prstClr val="black"/>
                </a:solidFill>
              </a:rPr>
              <a:t>する</a:t>
            </a:r>
            <a:endParaRPr lang="en-US" altLang="ja-JP" sz="1600" b="1" dirty="0">
              <a:solidFill>
                <a:prstClr val="black"/>
              </a:solidFill>
            </a:endParaRPr>
          </a:p>
          <a:p>
            <a:pPr marL="85725" indent="-85725">
              <a:lnSpc>
                <a:spcPts val="1600"/>
              </a:lnSpc>
            </a:pPr>
            <a:endParaRPr lang="en-US" altLang="ja-JP" sz="1400" dirty="0" smtClean="0">
              <a:solidFill>
                <a:prstClr val="black"/>
              </a:solidFill>
            </a:endParaRPr>
          </a:p>
          <a:p>
            <a:pPr marL="85725" indent="-85725">
              <a:lnSpc>
                <a:spcPts val="1600"/>
              </a:lnSpc>
            </a:pPr>
            <a:r>
              <a:rPr lang="en-US" altLang="ja-JP" sz="1400" dirty="0" smtClean="0">
                <a:solidFill>
                  <a:prstClr val="black"/>
                </a:solidFill>
              </a:rPr>
              <a:t>[</a:t>
            </a:r>
            <a:r>
              <a:rPr lang="ja-JP" altLang="en-US" sz="1400" dirty="0" smtClean="0">
                <a:solidFill>
                  <a:prstClr val="black"/>
                </a:solidFill>
              </a:rPr>
              <a:t>リハビリテーション通則</a:t>
            </a:r>
            <a:r>
              <a:rPr lang="en-US" altLang="ja-JP" sz="1400" dirty="0" smtClean="0">
                <a:solidFill>
                  <a:prstClr val="black"/>
                </a:solidFill>
              </a:rPr>
              <a:t>]</a:t>
            </a:r>
          </a:p>
          <a:p>
            <a:pPr marL="85725" indent="-85725">
              <a:lnSpc>
                <a:spcPts val="1600"/>
              </a:lnSpc>
            </a:pPr>
            <a:r>
              <a:rPr lang="ja-JP" altLang="en-US" sz="1400" dirty="0" smtClean="0">
                <a:solidFill>
                  <a:prstClr val="black"/>
                </a:solidFill>
              </a:rPr>
              <a:t>　　届出</a:t>
            </a:r>
            <a:r>
              <a:rPr lang="ja-JP" altLang="en-US" sz="1400" dirty="0">
                <a:solidFill>
                  <a:prstClr val="black"/>
                </a:solidFill>
              </a:rPr>
              <a:t>施設で</a:t>
            </a:r>
            <a:r>
              <a:rPr lang="ja-JP" altLang="en-US" sz="1400" dirty="0" smtClean="0">
                <a:solidFill>
                  <a:prstClr val="black"/>
                </a:solidFill>
              </a:rPr>
              <a:t>ある医療機関内に</a:t>
            </a:r>
            <a:r>
              <a:rPr lang="ja-JP" altLang="en-US" sz="1400" dirty="0">
                <a:solidFill>
                  <a:prstClr val="black"/>
                </a:solidFill>
              </a:rPr>
              <a:t>おいて、治療、訓練の専門</a:t>
            </a:r>
            <a:r>
              <a:rPr lang="ja-JP" altLang="en-US" sz="1400" dirty="0" smtClean="0">
                <a:solidFill>
                  <a:prstClr val="black"/>
                </a:solidFill>
              </a:rPr>
              <a:t>施設外で</a:t>
            </a:r>
            <a:r>
              <a:rPr lang="ja-JP" altLang="en-US" sz="1400" dirty="0">
                <a:solidFill>
                  <a:prstClr val="black"/>
                </a:solidFill>
              </a:rPr>
              <a:t>訓練を実施した場合においても</a:t>
            </a:r>
            <a:r>
              <a:rPr lang="ja-JP" altLang="en-US" sz="1400" dirty="0" smtClean="0">
                <a:solidFill>
                  <a:prstClr val="black"/>
                </a:solidFill>
              </a:rPr>
              <a:t>、疾患</a:t>
            </a:r>
            <a:r>
              <a:rPr lang="ja-JP" altLang="en-US" sz="1400" dirty="0">
                <a:solidFill>
                  <a:prstClr val="black"/>
                </a:solidFill>
              </a:rPr>
              <a:t>別リハビリテーションと</a:t>
            </a:r>
            <a:r>
              <a:rPr lang="ja-JP" altLang="en-US" sz="1400" dirty="0" smtClean="0">
                <a:solidFill>
                  <a:prstClr val="black"/>
                </a:solidFill>
              </a:rPr>
              <a:t>みなす</a:t>
            </a:r>
            <a:r>
              <a:rPr lang="ja-JP" altLang="en-US" sz="1400" dirty="0">
                <a:solidFill>
                  <a:prstClr val="black"/>
                </a:solidFill>
              </a:rPr>
              <a:t>ことができる。</a:t>
            </a:r>
            <a:r>
              <a:rPr lang="ja-JP" altLang="en-US" sz="1400" b="1" dirty="0">
                <a:solidFill>
                  <a:srgbClr val="00B0F0"/>
                </a:solidFill>
              </a:rPr>
              <a:t>また、</a:t>
            </a:r>
            <a:r>
              <a:rPr lang="ja-JP" altLang="en-US" sz="1400" b="1" dirty="0" smtClean="0">
                <a:solidFill>
                  <a:srgbClr val="00B0F0"/>
                </a:solidFill>
              </a:rPr>
              <a:t>当該医療</a:t>
            </a:r>
            <a:r>
              <a:rPr lang="ja-JP" altLang="en-US" sz="1400" b="1" dirty="0">
                <a:solidFill>
                  <a:srgbClr val="00B0F0"/>
                </a:solidFill>
              </a:rPr>
              <a:t>機関外であっても、以下を全て</a:t>
            </a:r>
            <a:r>
              <a:rPr lang="ja-JP" altLang="en-US" sz="1400" b="1" dirty="0" smtClean="0">
                <a:solidFill>
                  <a:srgbClr val="00B0F0"/>
                </a:solidFill>
              </a:rPr>
              <a:t>満たす</a:t>
            </a:r>
            <a:r>
              <a:rPr lang="ja-JP" altLang="en-US" sz="1400" b="1" dirty="0">
                <a:solidFill>
                  <a:srgbClr val="00B0F0"/>
                </a:solidFill>
              </a:rPr>
              <a:t>場合は疾患別</a:t>
            </a:r>
            <a:r>
              <a:rPr lang="ja-JP" altLang="en-US" sz="1400" b="1" dirty="0" smtClean="0">
                <a:solidFill>
                  <a:srgbClr val="00B0F0"/>
                </a:solidFill>
              </a:rPr>
              <a:t>リハビリテーション</a:t>
            </a:r>
            <a:r>
              <a:rPr lang="ja-JP" altLang="en-US" sz="1400" b="1" dirty="0">
                <a:solidFill>
                  <a:srgbClr val="00B0F0"/>
                </a:solidFill>
              </a:rPr>
              <a:t>とみなすことができる。なお</a:t>
            </a:r>
            <a:r>
              <a:rPr lang="ja-JP" altLang="en-US" sz="1400" b="1" dirty="0" smtClean="0">
                <a:solidFill>
                  <a:srgbClr val="00B0F0"/>
                </a:solidFill>
              </a:rPr>
              <a:t>、訓練</a:t>
            </a:r>
            <a:r>
              <a:rPr lang="ja-JP" altLang="en-US" sz="1400" b="1" dirty="0">
                <a:solidFill>
                  <a:srgbClr val="00B0F0"/>
                </a:solidFill>
              </a:rPr>
              <a:t>の前後において、訓練場所と</a:t>
            </a:r>
            <a:r>
              <a:rPr lang="ja-JP" altLang="en-US" sz="1400" b="1" dirty="0" smtClean="0">
                <a:solidFill>
                  <a:srgbClr val="00B0F0"/>
                </a:solidFill>
              </a:rPr>
              <a:t>の往復</a:t>
            </a:r>
            <a:r>
              <a:rPr lang="ja-JP" altLang="en-US" sz="1400" b="1" dirty="0">
                <a:solidFill>
                  <a:srgbClr val="00B0F0"/>
                </a:solidFill>
              </a:rPr>
              <a:t>に要した時間は、当該</a:t>
            </a:r>
            <a:r>
              <a:rPr lang="ja-JP" altLang="en-US" sz="1400" b="1" dirty="0" smtClean="0">
                <a:solidFill>
                  <a:srgbClr val="00B0F0"/>
                </a:solidFill>
              </a:rPr>
              <a:t>リハビリテーション</a:t>
            </a:r>
            <a:r>
              <a:rPr lang="ja-JP" altLang="en-US" sz="1400" b="1" dirty="0">
                <a:solidFill>
                  <a:srgbClr val="00B0F0"/>
                </a:solidFill>
              </a:rPr>
              <a:t>の実施時間に含まない</a:t>
            </a:r>
            <a:r>
              <a:rPr lang="ja-JP" altLang="en-US" sz="1400" b="1" dirty="0" smtClean="0">
                <a:solidFill>
                  <a:srgbClr val="00B0F0"/>
                </a:solidFill>
              </a:rPr>
              <a:t>。</a:t>
            </a:r>
            <a:endParaRPr lang="en-US" altLang="ja-JP" sz="1400" b="1" dirty="0" smtClean="0">
              <a:solidFill>
                <a:srgbClr val="00B0F0"/>
              </a:solidFill>
            </a:endParaRPr>
          </a:p>
          <a:p>
            <a:pPr marL="85725" indent="-85725">
              <a:lnSpc>
                <a:spcPts val="1600"/>
              </a:lnSpc>
            </a:pPr>
            <a:endParaRPr lang="en-US" altLang="ja-JP" sz="1400" b="1" dirty="0">
              <a:solidFill>
                <a:srgbClr val="00B0F0"/>
              </a:solidFill>
            </a:endParaRPr>
          </a:p>
          <a:p>
            <a:pPr marL="85725" indent="-85725">
              <a:lnSpc>
                <a:spcPts val="1600"/>
              </a:lnSpc>
            </a:pPr>
            <a:r>
              <a:rPr lang="en-US" altLang="ja-JP" sz="1400" dirty="0" smtClean="0">
                <a:solidFill>
                  <a:prstClr val="black"/>
                </a:solidFill>
              </a:rPr>
              <a:t>[</a:t>
            </a:r>
            <a:r>
              <a:rPr lang="ja-JP" altLang="en-US" sz="1400" dirty="0" smtClean="0">
                <a:solidFill>
                  <a:prstClr val="black"/>
                </a:solidFill>
              </a:rPr>
              <a:t>算定要件</a:t>
            </a:r>
            <a:r>
              <a:rPr lang="en-US" altLang="ja-JP" sz="1400" dirty="0" smtClean="0">
                <a:solidFill>
                  <a:prstClr val="black"/>
                </a:solidFill>
              </a:rPr>
              <a:t>]</a:t>
            </a:r>
          </a:p>
          <a:p>
            <a:pPr marL="85725" indent="-85725">
              <a:lnSpc>
                <a:spcPts val="1600"/>
              </a:lnSpc>
            </a:pPr>
            <a:r>
              <a:rPr lang="ja-JP" altLang="en-US" sz="1400" dirty="0" smtClean="0">
                <a:solidFill>
                  <a:prstClr val="black"/>
                </a:solidFill>
              </a:rPr>
              <a:t>①　入院中</a:t>
            </a:r>
            <a:r>
              <a:rPr lang="ja-JP" altLang="en-US" sz="1400" dirty="0">
                <a:solidFill>
                  <a:prstClr val="black"/>
                </a:solidFill>
              </a:rPr>
              <a:t>の患者に対する訓練で</a:t>
            </a:r>
            <a:r>
              <a:rPr lang="ja-JP" altLang="en-US" sz="1400" dirty="0" smtClean="0">
                <a:solidFill>
                  <a:prstClr val="black"/>
                </a:solidFill>
              </a:rPr>
              <a:t>ある</a:t>
            </a:r>
            <a:endParaRPr lang="ja-JP" altLang="en-US" sz="1400" dirty="0">
              <a:solidFill>
                <a:prstClr val="black"/>
              </a:solidFill>
            </a:endParaRPr>
          </a:p>
          <a:p>
            <a:pPr marL="180975" indent="-180975">
              <a:lnSpc>
                <a:spcPts val="1600"/>
              </a:lnSpc>
            </a:pPr>
            <a:r>
              <a:rPr lang="ja-JP" altLang="en-US" sz="1400" dirty="0" smtClean="0">
                <a:solidFill>
                  <a:prstClr val="black"/>
                </a:solidFill>
              </a:rPr>
              <a:t>②　心</a:t>
            </a:r>
            <a:r>
              <a:rPr lang="ja-JP" altLang="en-US" sz="1400" dirty="0">
                <a:solidFill>
                  <a:prstClr val="black"/>
                </a:solidFill>
              </a:rPr>
              <a:t>大血管疾患</a:t>
            </a:r>
            <a:r>
              <a:rPr lang="ja-JP" altLang="en-US" sz="1400" dirty="0" smtClean="0">
                <a:solidFill>
                  <a:prstClr val="black"/>
                </a:solidFill>
              </a:rPr>
              <a:t>リハビリテーション料</a:t>
            </a:r>
            <a:r>
              <a:rPr lang="ja-JP" altLang="en-US" sz="1400" dirty="0">
                <a:solidFill>
                  <a:prstClr val="black"/>
                </a:solidFill>
              </a:rPr>
              <a:t>（</a:t>
            </a:r>
            <a:r>
              <a:rPr lang="en-US" altLang="ja-JP" sz="1400" dirty="0" smtClean="0">
                <a:solidFill>
                  <a:prstClr val="black"/>
                </a:solidFill>
              </a:rPr>
              <a:t>Ⅰ</a:t>
            </a:r>
            <a:r>
              <a:rPr lang="ja-JP" altLang="en-US" sz="1400" dirty="0">
                <a:solidFill>
                  <a:prstClr val="black"/>
                </a:solidFill>
              </a:rPr>
              <a:t>）、脳血管疾患等</a:t>
            </a:r>
            <a:r>
              <a:rPr lang="ja-JP" altLang="en-US" sz="1400" dirty="0" smtClean="0">
                <a:solidFill>
                  <a:prstClr val="black"/>
                </a:solidFill>
              </a:rPr>
              <a:t>リハビリテーション料</a:t>
            </a:r>
            <a:r>
              <a:rPr lang="ja-JP" altLang="en-US" sz="1400" dirty="0">
                <a:solidFill>
                  <a:prstClr val="black"/>
                </a:solidFill>
              </a:rPr>
              <a:t>（</a:t>
            </a:r>
            <a:r>
              <a:rPr lang="en-US" altLang="ja-JP" sz="1400" dirty="0" smtClean="0">
                <a:solidFill>
                  <a:prstClr val="black"/>
                </a:solidFill>
              </a:rPr>
              <a:t>Ⅰ</a:t>
            </a:r>
            <a:r>
              <a:rPr lang="ja-JP" altLang="en-US" sz="1400" dirty="0" smtClean="0">
                <a:solidFill>
                  <a:prstClr val="black"/>
                </a:solidFill>
              </a:rPr>
              <a:t>）、</a:t>
            </a:r>
            <a:r>
              <a:rPr lang="ja-JP" altLang="en-US" sz="1400" dirty="0">
                <a:solidFill>
                  <a:prstClr val="black"/>
                </a:solidFill>
              </a:rPr>
              <a:t>廃用症候群リハビリテーション料（</a:t>
            </a:r>
            <a:r>
              <a:rPr lang="en-US" altLang="ja-JP" sz="1400" dirty="0">
                <a:solidFill>
                  <a:prstClr val="black"/>
                </a:solidFill>
              </a:rPr>
              <a:t>Ⅰ</a:t>
            </a:r>
            <a:r>
              <a:rPr lang="ja-JP" altLang="en-US" sz="1400" dirty="0">
                <a:solidFill>
                  <a:prstClr val="black"/>
                </a:solidFill>
              </a:rPr>
              <a:t>）、運動器</a:t>
            </a:r>
            <a:r>
              <a:rPr lang="ja-JP" altLang="en-US" sz="1400" dirty="0" smtClean="0">
                <a:solidFill>
                  <a:prstClr val="black"/>
                </a:solidFill>
              </a:rPr>
              <a:t>リハビリテーション料</a:t>
            </a:r>
            <a:r>
              <a:rPr lang="ja-JP" altLang="en-US" sz="1400" dirty="0">
                <a:solidFill>
                  <a:prstClr val="black"/>
                </a:solidFill>
              </a:rPr>
              <a:t>（</a:t>
            </a:r>
            <a:r>
              <a:rPr lang="en-US" altLang="ja-JP" sz="1400" dirty="0" smtClean="0">
                <a:solidFill>
                  <a:prstClr val="black"/>
                </a:solidFill>
              </a:rPr>
              <a:t>Ⅰ</a:t>
            </a:r>
            <a:r>
              <a:rPr lang="ja-JP" altLang="en-US" sz="1400" dirty="0" smtClean="0">
                <a:solidFill>
                  <a:prstClr val="black"/>
                </a:solidFill>
              </a:rPr>
              <a:t>）又</a:t>
            </a:r>
            <a:r>
              <a:rPr lang="ja-JP" altLang="en-US" sz="1400" dirty="0">
                <a:solidFill>
                  <a:prstClr val="black"/>
                </a:solidFill>
              </a:rPr>
              <a:t>は呼吸器</a:t>
            </a:r>
            <a:r>
              <a:rPr lang="ja-JP" altLang="en-US" sz="1400" dirty="0" smtClean="0">
                <a:solidFill>
                  <a:prstClr val="black"/>
                </a:solidFill>
              </a:rPr>
              <a:t>リハビリテーション料</a:t>
            </a:r>
            <a:r>
              <a:rPr lang="ja-JP" altLang="en-US" sz="1400" dirty="0">
                <a:solidFill>
                  <a:prstClr val="black"/>
                </a:solidFill>
              </a:rPr>
              <a:t>（</a:t>
            </a:r>
            <a:r>
              <a:rPr lang="en-US" altLang="ja-JP" sz="1400" dirty="0" smtClean="0">
                <a:solidFill>
                  <a:prstClr val="black"/>
                </a:solidFill>
              </a:rPr>
              <a:t>Ⅰ</a:t>
            </a:r>
            <a:r>
              <a:rPr lang="ja-JP" altLang="en-US" sz="1400" dirty="0" smtClean="0">
                <a:solidFill>
                  <a:prstClr val="black"/>
                </a:solidFill>
              </a:rPr>
              <a:t>）を</a:t>
            </a:r>
            <a:r>
              <a:rPr lang="ja-JP" altLang="en-US" sz="1400" dirty="0">
                <a:solidFill>
                  <a:prstClr val="black"/>
                </a:solidFill>
              </a:rPr>
              <a:t>算定する</a:t>
            </a:r>
            <a:r>
              <a:rPr lang="ja-JP" altLang="en-US" sz="1400" dirty="0" smtClean="0">
                <a:solidFill>
                  <a:prstClr val="black"/>
                </a:solidFill>
              </a:rPr>
              <a:t>もの</a:t>
            </a:r>
            <a:endParaRPr lang="ja-JP" altLang="en-US" sz="1400" dirty="0">
              <a:solidFill>
                <a:prstClr val="black"/>
              </a:solidFill>
            </a:endParaRPr>
          </a:p>
          <a:p>
            <a:pPr marL="85725" indent="-85725">
              <a:lnSpc>
                <a:spcPts val="1600"/>
              </a:lnSpc>
            </a:pPr>
            <a:r>
              <a:rPr lang="ja-JP" altLang="en-US" sz="1400" dirty="0" smtClean="0">
                <a:solidFill>
                  <a:prstClr val="black"/>
                </a:solidFill>
              </a:rPr>
              <a:t>③　以下</a:t>
            </a:r>
            <a:r>
              <a:rPr lang="ja-JP" altLang="en-US" sz="1400" dirty="0">
                <a:solidFill>
                  <a:prstClr val="black"/>
                </a:solidFill>
              </a:rPr>
              <a:t>の訓練のいずれかで</a:t>
            </a:r>
            <a:r>
              <a:rPr lang="ja-JP" altLang="en-US" sz="1400" dirty="0" smtClean="0">
                <a:solidFill>
                  <a:prstClr val="black"/>
                </a:solidFill>
              </a:rPr>
              <a:t>ある</a:t>
            </a:r>
            <a:endParaRPr lang="ja-JP" altLang="en-US" sz="1400" dirty="0">
              <a:solidFill>
                <a:prstClr val="black"/>
              </a:solidFill>
            </a:endParaRPr>
          </a:p>
          <a:p>
            <a:pPr marL="400050" indent="-400050">
              <a:lnSpc>
                <a:spcPts val="1600"/>
              </a:lnSpc>
            </a:pPr>
            <a:r>
              <a:rPr lang="ja-JP" altLang="en-US" sz="1400" dirty="0" smtClean="0">
                <a:solidFill>
                  <a:prstClr val="black"/>
                </a:solidFill>
              </a:rPr>
              <a:t>　　１）　移動</a:t>
            </a:r>
            <a:r>
              <a:rPr lang="ja-JP" altLang="en-US" sz="1400" dirty="0">
                <a:solidFill>
                  <a:prstClr val="black"/>
                </a:solidFill>
              </a:rPr>
              <a:t>の手段の獲得を目的として、道路の横断、エレベーター、</a:t>
            </a:r>
            <a:r>
              <a:rPr lang="ja-JP" altLang="en-US" sz="1400" dirty="0" smtClean="0">
                <a:solidFill>
                  <a:prstClr val="black"/>
                </a:solidFill>
              </a:rPr>
              <a:t>エスカレーター</a:t>
            </a:r>
            <a:r>
              <a:rPr lang="ja-JP" altLang="en-US" sz="1400" dirty="0">
                <a:solidFill>
                  <a:prstClr val="black"/>
                </a:solidFill>
              </a:rPr>
              <a:t>の利用、券売機、改札機の利用、バス、電車、乗用車等への</a:t>
            </a:r>
            <a:r>
              <a:rPr lang="ja-JP" altLang="en-US" sz="1400" dirty="0" smtClean="0">
                <a:solidFill>
                  <a:prstClr val="black"/>
                </a:solidFill>
              </a:rPr>
              <a:t>乗降</a:t>
            </a:r>
            <a:r>
              <a:rPr lang="ja-JP" altLang="en-US" sz="1400" dirty="0">
                <a:solidFill>
                  <a:prstClr val="black"/>
                </a:solidFill>
              </a:rPr>
              <a:t>、自動車の運転等、患者が実際に利用する移動手段を用いた訓練を</a:t>
            </a:r>
            <a:r>
              <a:rPr lang="ja-JP" altLang="en-US" sz="1400" dirty="0" smtClean="0">
                <a:solidFill>
                  <a:prstClr val="black"/>
                </a:solidFill>
              </a:rPr>
              <a:t>行うもの</a:t>
            </a:r>
            <a:endParaRPr lang="ja-JP" altLang="en-US" sz="1400" dirty="0">
              <a:solidFill>
                <a:prstClr val="black"/>
              </a:solidFill>
            </a:endParaRPr>
          </a:p>
          <a:p>
            <a:pPr marL="400050" indent="-400050">
              <a:lnSpc>
                <a:spcPts val="1600"/>
              </a:lnSpc>
            </a:pPr>
            <a:r>
              <a:rPr lang="ja-JP" altLang="en-US" sz="1400" dirty="0" smtClean="0">
                <a:solidFill>
                  <a:prstClr val="black"/>
                </a:solidFill>
              </a:rPr>
              <a:t>　　２）　特殊</a:t>
            </a:r>
            <a:r>
              <a:rPr lang="ja-JP" altLang="en-US" sz="1400" dirty="0">
                <a:solidFill>
                  <a:prstClr val="black"/>
                </a:solidFill>
              </a:rPr>
              <a:t>な器具、設備を用いた作業（旋盤作業等）を行う職業への復職</a:t>
            </a:r>
            <a:r>
              <a:rPr lang="ja-JP" altLang="en-US" sz="1400" dirty="0" smtClean="0">
                <a:solidFill>
                  <a:prstClr val="black"/>
                </a:solidFill>
              </a:rPr>
              <a:t>の準備</a:t>
            </a:r>
            <a:r>
              <a:rPr lang="ja-JP" altLang="en-US" sz="1400" dirty="0">
                <a:solidFill>
                  <a:prstClr val="black"/>
                </a:solidFill>
              </a:rPr>
              <a:t>が必要な患者に対し、当該器具、設備等を用いた訓練であって</a:t>
            </a:r>
            <a:r>
              <a:rPr lang="ja-JP" altLang="en-US" sz="1400" dirty="0" smtClean="0">
                <a:solidFill>
                  <a:prstClr val="black"/>
                </a:solidFill>
              </a:rPr>
              <a:t>当該保険</a:t>
            </a:r>
            <a:r>
              <a:rPr lang="ja-JP" altLang="en-US" sz="1400" dirty="0">
                <a:solidFill>
                  <a:prstClr val="black"/>
                </a:solidFill>
              </a:rPr>
              <a:t>医療機関内で実施できないものを行う</a:t>
            </a:r>
            <a:r>
              <a:rPr lang="ja-JP" altLang="en-US" sz="1400" dirty="0" smtClean="0">
                <a:solidFill>
                  <a:prstClr val="black"/>
                </a:solidFill>
              </a:rPr>
              <a:t>もの</a:t>
            </a:r>
            <a:endParaRPr lang="ja-JP" altLang="en-US" sz="1400" dirty="0">
              <a:solidFill>
                <a:prstClr val="black"/>
              </a:solidFill>
            </a:endParaRPr>
          </a:p>
          <a:p>
            <a:pPr marL="400050" indent="-400050">
              <a:lnSpc>
                <a:spcPts val="1600"/>
              </a:lnSpc>
            </a:pPr>
            <a:r>
              <a:rPr lang="ja-JP" altLang="en-US" sz="1400" dirty="0" smtClean="0">
                <a:solidFill>
                  <a:prstClr val="black"/>
                </a:solidFill>
              </a:rPr>
              <a:t>　　３）　家事</a:t>
            </a:r>
            <a:r>
              <a:rPr lang="ja-JP" altLang="en-US" sz="1400" dirty="0">
                <a:solidFill>
                  <a:prstClr val="black"/>
                </a:solidFill>
              </a:rPr>
              <a:t>能力の獲得が必要である患者に対し、店舗における日用品の</a:t>
            </a:r>
            <a:r>
              <a:rPr lang="ja-JP" altLang="en-US" sz="1400" dirty="0" smtClean="0">
                <a:solidFill>
                  <a:prstClr val="black"/>
                </a:solidFill>
              </a:rPr>
              <a:t>買い物</a:t>
            </a:r>
            <a:r>
              <a:rPr lang="ja-JP" altLang="en-US" sz="1400" dirty="0">
                <a:solidFill>
                  <a:prstClr val="black"/>
                </a:solidFill>
              </a:rPr>
              <a:t>、居宅における掃除、調理、洗濯等、実際の場面で家事を実施する</a:t>
            </a:r>
            <a:r>
              <a:rPr lang="ja-JP" altLang="en-US" sz="1400" dirty="0" smtClean="0">
                <a:solidFill>
                  <a:prstClr val="black"/>
                </a:solidFill>
              </a:rPr>
              <a:t>訓練</a:t>
            </a:r>
            <a:r>
              <a:rPr lang="ja-JP" altLang="en-US" sz="1400" dirty="0">
                <a:solidFill>
                  <a:prstClr val="black"/>
                </a:solidFill>
              </a:rPr>
              <a:t>（訓練室の設備ではなく居宅の設備を用いた訓練を必要とする特段</a:t>
            </a:r>
            <a:r>
              <a:rPr lang="ja-JP" altLang="en-US" sz="1400" dirty="0" smtClean="0">
                <a:solidFill>
                  <a:prstClr val="black"/>
                </a:solidFill>
              </a:rPr>
              <a:t>の理由</a:t>
            </a:r>
            <a:r>
              <a:rPr lang="ja-JP" altLang="en-US" sz="1400" dirty="0">
                <a:solidFill>
                  <a:prstClr val="black"/>
                </a:solidFill>
              </a:rPr>
              <a:t>がある場合に</a:t>
            </a:r>
            <a:r>
              <a:rPr lang="ja-JP" altLang="en-US" sz="1400" dirty="0" smtClean="0">
                <a:solidFill>
                  <a:prstClr val="black"/>
                </a:solidFill>
              </a:rPr>
              <a:t>限る）</a:t>
            </a:r>
            <a:r>
              <a:rPr lang="ja-JP" altLang="en-US" sz="1400" dirty="0">
                <a:solidFill>
                  <a:prstClr val="black"/>
                </a:solidFill>
              </a:rPr>
              <a:t>を行う</a:t>
            </a:r>
            <a:r>
              <a:rPr lang="ja-JP" altLang="en-US" sz="1400" dirty="0" smtClean="0">
                <a:solidFill>
                  <a:prstClr val="black"/>
                </a:solidFill>
              </a:rPr>
              <a:t>もの</a:t>
            </a:r>
            <a:endParaRPr lang="ja-JP" altLang="en-US" sz="1400" dirty="0">
              <a:solidFill>
                <a:prstClr val="black"/>
              </a:solidFill>
            </a:endParaRPr>
          </a:p>
          <a:p>
            <a:pPr marL="180975" indent="-180975">
              <a:lnSpc>
                <a:spcPts val="1600"/>
              </a:lnSpc>
            </a:pPr>
            <a:r>
              <a:rPr lang="ja-JP" altLang="en-US" sz="1400" dirty="0" smtClean="0">
                <a:solidFill>
                  <a:prstClr val="black"/>
                </a:solidFill>
              </a:rPr>
              <a:t>④　実施</a:t>
            </a:r>
            <a:r>
              <a:rPr lang="ja-JP" altLang="en-US" sz="1400" dirty="0">
                <a:solidFill>
                  <a:prstClr val="black"/>
                </a:solidFill>
              </a:rPr>
              <a:t>にあたっては、訓練を行う場所への往復を含め、常時従事者が</a:t>
            </a:r>
            <a:r>
              <a:rPr lang="ja-JP" altLang="en-US" sz="1400" dirty="0" smtClean="0">
                <a:solidFill>
                  <a:prstClr val="black"/>
                </a:solidFill>
              </a:rPr>
              <a:t>付添い</a:t>
            </a:r>
            <a:r>
              <a:rPr lang="ja-JP" altLang="en-US" sz="1400" dirty="0">
                <a:solidFill>
                  <a:prstClr val="black"/>
                </a:solidFill>
              </a:rPr>
              <a:t>必要に応じて速やかに当該保険医療機関に連絡、搬送できる体制を</a:t>
            </a:r>
            <a:r>
              <a:rPr lang="ja-JP" altLang="en-US" sz="1400" dirty="0" smtClean="0">
                <a:solidFill>
                  <a:prstClr val="black"/>
                </a:solidFill>
              </a:rPr>
              <a:t>確保する</a:t>
            </a:r>
            <a:r>
              <a:rPr lang="ja-JP" altLang="en-US" sz="1400" dirty="0">
                <a:solidFill>
                  <a:prstClr val="black"/>
                </a:solidFill>
              </a:rPr>
              <a:t>等、安全性に十分配慮している</a:t>
            </a:r>
            <a:r>
              <a:rPr lang="ja-JP" altLang="en-US" sz="1400" dirty="0" smtClean="0">
                <a:solidFill>
                  <a:prstClr val="black"/>
                </a:solidFill>
              </a:rPr>
              <a:t>こと</a:t>
            </a:r>
            <a:endParaRPr lang="en-US" altLang="ja-JP" sz="1400" dirty="0" smtClean="0">
              <a:solidFill>
                <a:prstClr val="black"/>
              </a:solidFill>
            </a:endParaRPr>
          </a:p>
          <a:p>
            <a:pPr marL="180975" indent="-180975">
              <a:lnSpc>
                <a:spcPts val="1600"/>
              </a:lnSpc>
            </a:pPr>
            <a:r>
              <a:rPr lang="ja-JP" altLang="en-US" sz="1400" dirty="0" smtClean="0">
                <a:solidFill>
                  <a:prstClr val="black"/>
                </a:solidFill>
              </a:rPr>
              <a:t>⑤　専ら</a:t>
            </a:r>
            <a:r>
              <a:rPr lang="ja-JP" altLang="en-US" sz="1400" dirty="0">
                <a:solidFill>
                  <a:prstClr val="black"/>
                </a:solidFill>
              </a:rPr>
              <a:t>当該保険医療機関の従事者が訓練を行う ものであり、訓練の実施について保険外の患者負担（公共交通機関の運賃を除く。）が発生しないものであること</a:t>
            </a:r>
            <a:endParaRPr lang="en-US" altLang="ja-JP" sz="1400" dirty="0">
              <a:solidFill>
                <a:prstClr val="black"/>
              </a:solidFill>
            </a:endParaRPr>
          </a:p>
          <a:p>
            <a:pPr marL="85725" indent="-85725">
              <a:lnSpc>
                <a:spcPts val="1600"/>
              </a:lnSpc>
            </a:pPr>
            <a:endParaRPr lang="en-US" altLang="ja-JP" sz="1400" dirty="0">
              <a:solidFill>
                <a:prstClr val="black"/>
              </a:solidFill>
            </a:endParaRPr>
          </a:p>
        </p:txBody>
      </p:sp>
      <p:sp>
        <p:nvSpPr>
          <p:cNvPr id="10" name="Rectangle 36"/>
          <p:cNvSpPr>
            <a:spLocks noChangeArrowheads="1"/>
          </p:cNvSpPr>
          <p:nvPr/>
        </p:nvSpPr>
        <p:spPr bwMode="auto">
          <a:xfrm>
            <a:off x="87300" y="678804"/>
            <a:ext cx="8099746"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（９）</a:t>
            </a:r>
            <a:r>
              <a:rPr lang="ja-JP" altLang="en-US" sz="2400" dirty="0">
                <a:solidFill>
                  <a:prstClr val="black"/>
                </a:solidFill>
              </a:rPr>
              <a:t>生活機能に関するリハビリテーション</a:t>
            </a:r>
            <a:r>
              <a:rPr lang="ja-JP" altLang="en-US" sz="2400" dirty="0" smtClean="0">
                <a:solidFill>
                  <a:prstClr val="black"/>
                </a:solidFill>
              </a:rPr>
              <a:t>の実施</a:t>
            </a:r>
            <a:r>
              <a:rPr lang="ja-JP" altLang="en-US" sz="2400" dirty="0">
                <a:solidFill>
                  <a:prstClr val="black"/>
                </a:solidFill>
              </a:rPr>
              <a:t>場所の拡充</a:t>
            </a: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217</a:t>
            </a:fld>
            <a:endParaRPr lang="ja-JP" altLang="en-US" dirty="0">
              <a:solidFill>
                <a:prstClr val="black"/>
              </a:solidFill>
            </a:endParaRPr>
          </a:p>
        </p:txBody>
      </p:sp>
      <p:sp>
        <p:nvSpPr>
          <p:cNvPr id="17" name="テキスト ボックス 16"/>
          <p:cNvSpPr txBox="1"/>
          <p:nvPr/>
        </p:nvSpPr>
        <p:spPr>
          <a:xfrm>
            <a:off x="8553400" y="1700808"/>
            <a:ext cx="93598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418-419</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50670416"/>
      </p:ext>
    </p:extLst>
  </p:cSld>
  <p:clrMapOvr>
    <a:masterClrMapping/>
  </p:clrMapOvr>
  <p:timing>
    <p:tnLst>
      <p:par>
        <p:cT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3553" cy="4185194"/>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endParaRPr lang="en-US" altLang="ja-JP" sz="1600" b="1" dirty="0" smtClean="0">
              <a:solidFill>
                <a:prstClr val="black"/>
              </a:solidFill>
            </a:endParaRPr>
          </a:p>
          <a:p>
            <a:pPr marL="285750" indent="-285750">
              <a:lnSpc>
                <a:spcPts val="1900"/>
              </a:lnSpc>
              <a:buFont typeface="Wingdings" panose="05000000000000000000" pitchFamily="2" charset="2"/>
              <a:buChar char="Ø"/>
            </a:pPr>
            <a:r>
              <a:rPr lang="ja-JP" altLang="en-US" sz="1600" b="1" dirty="0" smtClean="0">
                <a:solidFill>
                  <a:prstClr val="black"/>
                </a:solidFill>
              </a:rPr>
              <a:t>運動器リハビリテーション料（</a:t>
            </a:r>
            <a:r>
              <a:rPr lang="en-US" altLang="ja-JP" sz="1600" b="1" dirty="0" smtClean="0">
                <a:solidFill>
                  <a:prstClr val="black"/>
                </a:solidFill>
              </a:rPr>
              <a:t>Ⅰ</a:t>
            </a:r>
            <a:r>
              <a:rPr lang="ja-JP" altLang="en-US" sz="1600" b="1" dirty="0" smtClean="0">
                <a:solidFill>
                  <a:prstClr val="black"/>
                </a:solidFill>
              </a:rPr>
              <a:t>）の評価を充実させる</a:t>
            </a:r>
            <a:endParaRPr lang="en-US" altLang="ja-JP" sz="1600" b="1" dirty="0" smtClean="0">
              <a:solidFill>
                <a:prstClr val="black"/>
              </a:solidFill>
            </a:endParaRPr>
          </a:p>
          <a:p>
            <a:pPr>
              <a:lnSpc>
                <a:spcPts val="2100"/>
              </a:lnSpc>
            </a:pPr>
            <a:r>
              <a:rPr lang="ja-JP" altLang="en-US" sz="2000" b="1" dirty="0" smtClean="0">
                <a:solidFill>
                  <a:srgbClr val="0070C0"/>
                </a:solidFill>
              </a:rPr>
              <a:t>　　　　運動器リハビリテーション料（</a:t>
            </a:r>
            <a:r>
              <a:rPr lang="en-US" altLang="ja-JP" sz="2000" b="1" dirty="0" smtClean="0">
                <a:solidFill>
                  <a:srgbClr val="0070C0"/>
                </a:solidFill>
              </a:rPr>
              <a:t>Ⅰ</a:t>
            </a:r>
            <a:r>
              <a:rPr lang="ja-JP" altLang="en-US" sz="2000" b="1" dirty="0" smtClean="0">
                <a:solidFill>
                  <a:srgbClr val="0070C0"/>
                </a:solidFill>
              </a:rPr>
              <a:t>）：１８０点→</a:t>
            </a:r>
            <a:r>
              <a:rPr lang="ja-JP" altLang="en-US" sz="2000" b="1" u="sng" dirty="0" smtClean="0">
                <a:solidFill>
                  <a:srgbClr val="FF0000"/>
                </a:solidFill>
              </a:rPr>
              <a:t>１８５点</a:t>
            </a:r>
            <a:endParaRPr lang="en-US" altLang="ja-JP" sz="2000" b="1" u="sng" dirty="0">
              <a:solidFill>
                <a:srgbClr val="FF0000"/>
              </a:solidFill>
            </a:endParaRPr>
          </a:p>
          <a:p>
            <a:pPr>
              <a:lnSpc>
                <a:spcPts val="1900"/>
              </a:lnSpc>
            </a:pPr>
            <a:endParaRPr lang="en-US" altLang="ja-JP" sz="1600" dirty="0" smtClean="0">
              <a:solidFill>
                <a:prstClr val="black"/>
              </a:solidFill>
            </a:endParaRPr>
          </a:p>
          <a:p>
            <a:pPr>
              <a:lnSpc>
                <a:spcPts val="1900"/>
              </a:lnSpc>
            </a:pPr>
            <a:endParaRPr lang="en-US" altLang="ja-JP" sz="1600" dirty="0" smtClean="0">
              <a:solidFill>
                <a:prstClr val="black"/>
              </a:solidFill>
            </a:endParaRPr>
          </a:p>
          <a:p>
            <a:pPr marL="285750" indent="-285750">
              <a:lnSpc>
                <a:spcPts val="1900"/>
              </a:lnSpc>
              <a:buFont typeface="Wingdings" panose="05000000000000000000" pitchFamily="2" charset="2"/>
              <a:buChar char="Ø"/>
            </a:pPr>
            <a:r>
              <a:rPr lang="ja-JP" altLang="en-US" sz="1600" b="1" dirty="0" smtClean="0">
                <a:solidFill>
                  <a:prstClr val="black"/>
                </a:solidFill>
              </a:rPr>
              <a:t>心大血管疾患リハビリテーション料（</a:t>
            </a:r>
            <a:r>
              <a:rPr lang="en-US" altLang="ja-JP" sz="1600" b="1" dirty="0" smtClean="0">
                <a:solidFill>
                  <a:prstClr val="black"/>
                </a:solidFill>
              </a:rPr>
              <a:t>Ⅱ</a:t>
            </a:r>
            <a:r>
              <a:rPr lang="ja-JP" altLang="en-US" sz="1600" b="1" dirty="0" smtClean="0">
                <a:solidFill>
                  <a:prstClr val="black"/>
                </a:solidFill>
              </a:rPr>
              <a:t>）の評価を充実するとともに、施設基準を緩和する</a:t>
            </a:r>
            <a:endParaRPr lang="en-US" altLang="ja-JP" sz="1600" b="1" dirty="0" smtClean="0">
              <a:solidFill>
                <a:prstClr val="black"/>
              </a:solidFill>
            </a:endParaRPr>
          </a:p>
          <a:p>
            <a:pPr>
              <a:lnSpc>
                <a:spcPts val="2100"/>
              </a:lnSpc>
            </a:pPr>
            <a:r>
              <a:rPr lang="ja-JP" altLang="en-US" sz="2000" b="1" dirty="0" smtClean="0">
                <a:solidFill>
                  <a:srgbClr val="0070C0"/>
                </a:solidFill>
              </a:rPr>
              <a:t>　　　　心大血管疾患リハビリテーション料（</a:t>
            </a:r>
            <a:r>
              <a:rPr lang="en-US" altLang="ja-JP" sz="2000" b="1" dirty="0" smtClean="0">
                <a:solidFill>
                  <a:srgbClr val="0070C0"/>
                </a:solidFill>
              </a:rPr>
              <a:t>Ⅱ</a:t>
            </a:r>
            <a:r>
              <a:rPr lang="ja-JP" altLang="en-US" sz="2000" b="1" dirty="0" smtClean="0">
                <a:solidFill>
                  <a:srgbClr val="0070C0"/>
                </a:solidFill>
              </a:rPr>
              <a:t>）</a:t>
            </a:r>
            <a:r>
              <a:rPr lang="ja-JP" altLang="en-US" sz="2000" b="1" dirty="0">
                <a:solidFill>
                  <a:srgbClr val="0070C0"/>
                </a:solidFill>
              </a:rPr>
              <a:t>：</a:t>
            </a:r>
            <a:r>
              <a:rPr lang="ja-JP" altLang="en-US" sz="2000" b="1" dirty="0" smtClean="0">
                <a:solidFill>
                  <a:srgbClr val="0070C0"/>
                </a:solidFill>
              </a:rPr>
              <a:t>１０５点</a:t>
            </a:r>
            <a:r>
              <a:rPr lang="ja-JP" altLang="en-US" sz="2000" b="1" dirty="0">
                <a:solidFill>
                  <a:srgbClr val="0070C0"/>
                </a:solidFill>
              </a:rPr>
              <a:t>→</a:t>
            </a:r>
            <a:r>
              <a:rPr lang="ja-JP" altLang="en-US" sz="2000" b="1" u="sng" dirty="0" smtClean="0">
                <a:solidFill>
                  <a:srgbClr val="FF0000"/>
                </a:solidFill>
              </a:rPr>
              <a:t>１２５点</a:t>
            </a:r>
            <a:endParaRPr lang="en-US" altLang="ja-JP" sz="2000" b="1" u="sng" dirty="0" smtClean="0">
              <a:solidFill>
                <a:srgbClr val="FF0000"/>
              </a:solidFill>
            </a:endParaRPr>
          </a:p>
          <a:p>
            <a:pPr>
              <a:lnSpc>
                <a:spcPts val="1600"/>
              </a:lnSpc>
            </a:pPr>
            <a:endParaRPr lang="en-US" altLang="ja-JP" sz="1400" dirty="0" smtClean="0">
              <a:solidFill>
                <a:prstClr val="black"/>
              </a:solidFill>
            </a:endParaRPr>
          </a:p>
          <a:p>
            <a:pPr>
              <a:lnSpc>
                <a:spcPts val="1600"/>
              </a:lnSpc>
            </a:pPr>
            <a:r>
              <a:rPr lang="en-US" altLang="ja-JP" sz="1400" dirty="0" smtClean="0">
                <a:solidFill>
                  <a:prstClr val="black"/>
                </a:solidFill>
              </a:rPr>
              <a:t>[</a:t>
            </a:r>
            <a:r>
              <a:rPr lang="ja-JP" altLang="en-US" sz="1400" dirty="0" smtClean="0">
                <a:solidFill>
                  <a:prstClr val="black"/>
                </a:solidFill>
              </a:rPr>
              <a:t>算定要件</a:t>
            </a:r>
            <a:r>
              <a:rPr lang="en-US" altLang="ja-JP" sz="1400" dirty="0" smtClean="0">
                <a:solidFill>
                  <a:prstClr val="black"/>
                </a:solidFill>
              </a:rPr>
              <a:t>]</a:t>
            </a:r>
          </a:p>
          <a:p>
            <a:pPr>
              <a:lnSpc>
                <a:spcPts val="1600"/>
              </a:lnSpc>
            </a:pPr>
            <a:r>
              <a:rPr lang="ja-JP" altLang="en-US" sz="1400" dirty="0">
                <a:solidFill>
                  <a:prstClr val="black"/>
                </a:solidFill>
              </a:rPr>
              <a:t>　</a:t>
            </a:r>
            <a:r>
              <a:rPr lang="ja-JP" altLang="en-US" sz="1400" dirty="0" smtClean="0">
                <a:solidFill>
                  <a:prstClr val="black"/>
                </a:solidFill>
              </a:rPr>
              <a:t>　別に厚生労働大臣が定める施設基準に適合しているものとして地方厚生局長等に届け出た医療機関において、</a:t>
            </a:r>
            <a:endParaRPr lang="en-US" altLang="ja-JP" sz="1400" dirty="0" smtClean="0">
              <a:solidFill>
                <a:prstClr val="black"/>
              </a:solidFill>
            </a:endParaRPr>
          </a:p>
          <a:p>
            <a:pPr>
              <a:lnSpc>
                <a:spcPts val="1600"/>
              </a:lnSpc>
            </a:pPr>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別に厚生労働大臣が定める患者</a:t>
            </a:r>
            <a:r>
              <a:rPr lang="ja-JP" altLang="en-US" sz="1400" u="sng" dirty="0" smtClean="0">
                <a:solidFill>
                  <a:srgbClr val="FF0000"/>
                </a:solidFill>
              </a:rPr>
              <a:t>（心大血管疾患リハビリテーション料（</a:t>
            </a:r>
            <a:r>
              <a:rPr lang="en-US" altLang="ja-JP" sz="1400" u="sng" dirty="0" smtClean="0">
                <a:solidFill>
                  <a:srgbClr val="FF0000"/>
                </a:solidFill>
              </a:rPr>
              <a:t>Ⅱ</a:t>
            </a:r>
            <a:r>
              <a:rPr lang="ja-JP" altLang="en-US" sz="1400" u="sng" dirty="0" smtClean="0">
                <a:solidFill>
                  <a:srgbClr val="FF0000"/>
                </a:solidFill>
              </a:rPr>
              <a:t>）を算定する場合、急性心筋梗塞及び大血管疾患に</a:t>
            </a:r>
            <a:endParaRPr lang="en-US" altLang="ja-JP" sz="1400" u="sng" dirty="0" smtClean="0">
              <a:solidFill>
                <a:srgbClr val="FF0000"/>
              </a:solidFill>
            </a:endParaRPr>
          </a:p>
          <a:p>
            <a:pPr>
              <a:lnSpc>
                <a:spcPts val="1600"/>
              </a:lnSpc>
            </a:pPr>
            <a:r>
              <a:rPr lang="en-US" altLang="ja-JP" sz="1400" u="sng" dirty="0">
                <a:solidFill>
                  <a:srgbClr val="FF0000"/>
                </a:solidFill>
              </a:rPr>
              <a:t> </a:t>
            </a:r>
            <a:r>
              <a:rPr lang="en-US" altLang="ja-JP" sz="1400" u="sng" dirty="0" smtClean="0">
                <a:solidFill>
                  <a:srgbClr val="FF0000"/>
                </a:solidFill>
              </a:rPr>
              <a:t> </a:t>
            </a:r>
            <a:r>
              <a:rPr lang="ja-JP" altLang="en-US" sz="1400" u="sng" dirty="0" smtClean="0">
                <a:solidFill>
                  <a:srgbClr val="FF0000"/>
                </a:solidFill>
              </a:rPr>
              <a:t>ついてはそれぞれ発症から１か月以上経過したものに限る）</a:t>
            </a:r>
            <a:r>
              <a:rPr lang="ja-JP" altLang="en-US" sz="1400" dirty="0" smtClean="0">
                <a:solidFill>
                  <a:prstClr val="black"/>
                </a:solidFill>
              </a:rPr>
              <a:t>に対して個別療法であるリハビリテーションを行った場合に、</a:t>
            </a:r>
            <a:endParaRPr lang="en-US" altLang="ja-JP" sz="1400" dirty="0" smtClean="0">
              <a:solidFill>
                <a:prstClr val="black"/>
              </a:solidFill>
            </a:endParaRPr>
          </a:p>
          <a:p>
            <a:pPr>
              <a:lnSpc>
                <a:spcPts val="1600"/>
              </a:lnSpc>
            </a:pPr>
            <a:r>
              <a:rPr lang="en-US" altLang="ja-JP" sz="1400" dirty="0">
                <a:solidFill>
                  <a:prstClr val="black"/>
                </a:solidFill>
              </a:rPr>
              <a:t> </a:t>
            </a:r>
            <a:r>
              <a:rPr lang="ja-JP" altLang="en-US" sz="1400" dirty="0" smtClean="0">
                <a:solidFill>
                  <a:prstClr val="black"/>
                </a:solidFill>
              </a:rPr>
              <a:t>（中略）所定点数を算定する。</a:t>
            </a:r>
            <a:endParaRPr lang="en-US" altLang="ja-JP" sz="1400" dirty="0" smtClean="0">
              <a:solidFill>
                <a:prstClr val="black"/>
              </a:solidFill>
            </a:endParaRPr>
          </a:p>
          <a:p>
            <a:pPr>
              <a:lnSpc>
                <a:spcPts val="1600"/>
              </a:lnSpc>
            </a:pPr>
            <a:endParaRPr lang="en-US" altLang="ja-JP" sz="1400" dirty="0" smtClean="0">
              <a:solidFill>
                <a:prstClr val="black"/>
              </a:solidFill>
            </a:endParaRPr>
          </a:p>
          <a:p>
            <a:pPr>
              <a:lnSpc>
                <a:spcPts val="1600"/>
              </a:lnSpc>
            </a:pPr>
            <a:r>
              <a:rPr lang="en-US" altLang="ja-JP" sz="1400" dirty="0" smtClean="0">
                <a:solidFill>
                  <a:prstClr val="black"/>
                </a:solidFill>
              </a:rPr>
              <a:t>[</a:t>
            </a:r>
            <a:r>
              <a:rPr lang="ja-JP" altLang="en-US" sz="1400" dirty="0" smtClean="0">
                <a:solidFill>
                  <a:prstClr val="black"/>
                </a:solidFill>
              </a:rPr>
              <a:t>施設基準</a:t>
            </a:r>
            <a:r>
              <a:rPr lang="en-US" altLang="ja-JP" sz="1400" dirty="0" smtClean="0">
                <a:solidFill>
                  <a:prstClr val="black"/>
                </a:solidFill>
              </a:rPr>
              <a:t>]</a:t>
            </a:r>
            <a:endParaRPr lang="en-US" altLang="ja-JP" sz="1400" dirty="0">
              <a:solidFill>
                <a:prstClr val="black"/>
              </a:solidFill>
            </a:endParaRPr>
          </a:p>
          <a:p>
            <a:pPr>
              <a:lnSpc>
                <a:spcPts val="1600"/>
              </a:lnSpc>
            </a:pPr>
            <a:r>
              <a:rPr lang="ja-JP" altLang="en-US" sz="1400" dirty="0">
                <a:solidFill>
                  <a:prstClr val="black"/>
                </a:solidFill>
              </a:rPr>
              <a:t>　　</a:t>
            </a:r>
            <a:r>
              <a:rPr lang="ja-JP" altLang="en-US" sz="1400" dirty="0" smtClean="0">
                <a:solidFill>
                  <a:prstClr val="black"/>
                </a:solidFill>
              </a:rPr>
              <a:t>届出</a:t>
            </a:r>
            <a:r>
              <a:rPr lang="ja-JP" altLang="en-US" sz="1400" dirty="0">
                <a:solidFill>
                  <a:prstClr val="black"/>
                </a:solidFill>
              </a:rPr>
              <a:t>医療</a:t>
            </a:r>
            <a:r>
              <a:rPr lang="ja-JP" altLang="en-US" sz="1400" dirty="0" smtClean="0">
                <a:solidFill>
                  <a:prstClr val="black"/>
                </a:solidFill>
              </a:rPr>
              <a:t>機関</a:t>
            </a:r>
            <a:r>
              <a:rPr lang="ja-JP" altLang="en-US" sz="1400" dirty="0">
                <a:solidFill>
                  <a:prstClr val="black"/>
                </a:solidFill>
              </a:rPr>
              <a:t>に</a:t>
            </a:r>
            <a:r>
              <a:rPr lang="ja-JP" altLang="en-US" sz="1400" dirty="0" smtClean="0">
                <a:solidFill>
                  <a:prstClr val="black"/>
                </a:solidFill>
              </a:rPr>
              <a:t>おいて、</a:t>
            </a:r>
            <a:r>
              <a:rPr lang="ja-JP" altLang="en-US" sz="1400" u="sng" dirty="0" smtClean="0">
                <a:solidFill>
                  <a:srgbClr val="FF0000"/>
                </a:solidFill>
              </a:rPr>
              <a:t>心大血管疾患リハビリテーションを実施する時間帯に</a:t>
            </a:r>
            <a:r>
              <a:rPr lang="ja-JP" altLang="en-US" sz="1400" dirty="0" smtClean="0">
                <a:solidFill>
                  <a:prstClr val="black"/>
                </a:solidFill>
              </a:rPr>
              <a:t>循環器科又は心臓血管外科を担当する医師</a:t>
            </a:r>
            <a:r>
              <a:rPr lang="ja-JP" altLang="en-US" sz="1400" u="sng" dirty="0" smtClean="0">
                <a:solidFill>
                  <a:srgbClr val="FF0000"/>
                </a:solidFill>
              </a:rPr>
              <a:t>（非常勤を含む）及び</a:t>
            </a:r>
            <a:r>
              <a:rPr lang="ja-JP" altLang="en-US" sz="1400" dirty="0" smtClean="0">
                <a:solidFill>
                  <a:prstClr val="black"/>
                </a:solidFill>
              </a:rPr>
              <a:t>心大血管疾患リハビリテーションの経験を有する医師</a:t>
            </a:r>
            <a:r>
              <a:rPr lang="ja-JP" altLang="en-US" sz="1400" u="sng" dirty="0" smtClean="0">
                <a:solidFill>
                  <a:srgbClr val="FF0000"/>
                </a:solidFill>
              </a:rPr>
              <a:t>（非常勤を含む）</a:t>
            </a:r>
            <a:r>
              <a:rPr lang="ja-JP" altLang="en-US" sz="1400" dirty="0" smtClean="0">
                <a:solidFill>
                  <a:prstClr val="black"/>
                </a:solidFill>
              </a:rPr>
              <a:t>がそれぞれ１名以上勤務していること。</a:t>
            </a:r>
            <a:endParaRPr lang="en-US" altLang="ja-JP" sz="1400" dirty="0">
              <a:solidFill>
                <a:prstClr val="black"/>
              </a:solidFill>
            </a:endParaRPr>
          </a:p>
        </p:txBody>
      </p:sp>
      <p:sp>
        <p:nvSpPr>
          <p:cNvPr id="10" name="Rectangle 36"/>
          <p:cNvSpPr>
            <a:spLocks noChangeArrowheads="1"/>
          </p:cNvSpPr>
          <p:nvPr/>
        </p:nvSpPr>
        <p:spPr bwMode="auto">
          <a:xfrm>
            <a:off x="87296" y="678804"/>
            <a:ext cx="4145624"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（１０）疾患別リハビリテーション</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218</a:t>
            </a:fld>
            <a:endParaRPr lang="ja-JP" altLang="en-US" dirty="0">
              <a:solidFill>
                <a:prstClr val="black"/>
              </a:solidFill>
            </a:endParaRPr>
          </a:p>
        </p:txBody>
      </p:sp>
      <p:sp>
        <p:nvSpPr>
          <p:cNvPr id="16" name="テキスト ボックス 15"/>
          <p:cNvSpPr txBox="1"/>
          <p:nvPr/>
        </p:nvSpPr>
        <p:spPr>
          <a:xfrm>
            <a:off x="6393160" y="1651509"/>
            <a:ext cx="93482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412-413</a:t>
            </a:r>
            <a:endParaRPr lang="ja-JP" altLang="en-US" sz="1100" dirty="0">
              <a:solidFill>
                <a:srgbClr val="002060"/>
              </a:solidFill>
              <a:latin typeface="ＭＳ Ｐゴシック" panose="020B0600070205080204" pitchFamily="50" charset="-128"/>
            </a:endParaRPr>
          </a:p>
        </p:txBody>
      </p:sp>
      <p:sp>
        <p:nvSpPr>
          <p:cNvPr id="9" name="テキスト ボックス 8"/>
          <p:cNvSpPr txBox="1"/>
          <p:nvPr/>
        </p:nvSpPr>
        <p:spPr>
          <a:xfrm>
            <a:off x="7257256" y="2708920"/>
            <a:ext cx="1728192"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410-411</a:t>
            </a:r>
            <a:r>
              <a:rPr lang="ja-JP" altLang="en-US" sz="1100" smtClean="0">
                <a:solidFill>
                  <a:srgbClr val="002060"/>
                </a:solidFill>
                <a:latin typeface="ＭＳ Ｐゴシック" panose="020B0600070205080204" pitchFamily="50" charset="-128"/>
              </a:rPr>
              <a:t>　留ｐ</a:t>
            </a:r>
            <a:r>
              <a:rPr lang="en-US" altLang="ja-JP" sz="1100" smtClean="0">
                <a:solidFill>
                  <a:srgbClr val="002060"/>
                </a:solidFill>
                <a:latin typeface="ＭＳ Ｐゴシック" panose="020B0600070205080204" pitchFamily="50" charset="-128"/>
              </a:rPr>
              <a:t>420-422</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767</a:t>
            </a:r>
            <a:r>
              <a:rPr lang="ja-JP" altLang="en-US" sz="1100" smtClean="0">
                <a:solidFill>
                  <a:srgbClr val="002060"/>
                </a:solidFill>
                <a:latin typeface="ＭＳ Ｐゴシック" panose="020B0600070205080204" pitchFamily="50" charset="-128"/>
              </a:rPr>
              <a:t>　施通ｐ</a:t>
            </a:r>
            <a:r>
              <a:rPr lang="en-US" altLang="ja-JP" sz="1100" smtClean="0">
                <a:solidFill>
                  <a:srgbClr val="002060"/>
                </a:solidFill>
                <a:latin typeface="ＭＳ Ｐゴシック" panose="020B0600070205080204" pitchFamily="50" charset="-128"/>
              </a:rPr>
              <a:t>830-831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492623747"/>
      </p:ext>
    </p:extLst>
  </p:cSld>
  <p:clrMapOvr>
    <a:masterClrMapping/>
  </p:clrMapOvr>
  <p:timing>
    <p:tnLst>
      <p:par>
        <p:cT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7311" cy="5476254"/>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b="1" dirty="0" smtClean="0">
                <a:solidFill>
                  <a:prstClr val="black"/>
                </a:solidFill>
              </a:rPr>
              <a:t>リンパ浮腫に対する治療を充実するため、複合的治療について項目を新設する</a:t>
            </a:r>
            <a:endParaRPr lang="en-US" altLang="ja-JP" sz="1600" b="1" dirty="0" smtClean="0">
              <a:solidFill>
                <a:prstClr val="black"/>
              </a:solidFill>
            </a:endParaRPr>
          </a:p>
          <a:p>
            <a:pPr>
              <a:lnSpc>
                <a:spcPts val="2200"/>
              </a:lnSpc>
            </a:pPr>
            <a:r>
              <a:rPr lang="ja-JP" altLang="en-US" sz="2000" b="1" dirty="0" smtClean="0">
                <a:solidFill>
                  <a:srgbClr val="0070C0"/>
                </a:solidFill>
              </a:rPr>
              <a:t>　　　（新）　　</a:t>
            </a:r>
            <a:r>
              <a:rPr lang="ja-JP" altLang="en-US" sz="2000" b="1" u="sng" dirty="0" smtClean="0">
                <a:solidFill>
                  <a:srgbClr val="0070C0"/>
                </a:solidFill>
              </a:rPr>
              <a:t>リンパ</a:t>
            </a:r>
            <a:r>
              <a:rPr lang="ja-JP" altLang="en-US" sz="2000" b="1" u="sng" dirty="0">
                <a:solidFill>
                  <a:srgbClr val="0070C0"/>
                </a:solidFill>
              </a:rPr>
              <a:t>浮腫複合的治療料　１　重症の場合   ：２００点（１日につき）</a:t>
            </a:r>
            <a:endParaRPr lang="en-US" altLang="ja-JP" sz="2000" b="1" u="sng" dirty="0">
              <a:solidFill>
                <a:srgbClr val="0070C0"/>
              </a:solidFill>
            </a:endParaRPr>
          </a:p>
          <a:p>
            <a:pPr>
              <a:lnSpc>
                <a:spcPts val="2200"/>
              </a:lnSpc>
            </a:pPr>
            <a:r>
              <a:rPr lang="ja-JP" altLang="en-US" sz="2000" b="1" dirty="0">
                <a:solidFill>
                  <a:srgbClr val="0070C0"/>
                </a:solidFill>
              </a:rPr>
              <a:t>　　　　　　　　　　　　　　　　　　　　</a:t>
            </a:r>
            <a:r>
              <a:rPr lang="ja-JP" altLang="en-US" sz="2000" b="1" dirty="0" smtClean="0">
                <a:solidFill>
                  <a:srgbClr val="0070C0"/>
                </a:solidFill>
              </a:rPr>
              <a:t>　　　　   </a:t>
            </a:r>
            <a:r>
              <a:rPr lang="ja-JP" altLang="en-US" sz="2000" b="1" u="sng" dirty="0" smtClean="0">
                <a:solidFill>
                  <a:srgbClr val="0070C0"/>
                </a:solidFill>
              </a:rPr>
              <a:t>２</a:t>
            </a:r>
            <a:r>
              <a:rPr lang="ja-JP" altLang="en-US" sz="2000" b="1" u="sng" dirty="0">
                <a:solidFill>
                  <a:srgbClr val="0070C0"/>
                </a:solidFill>
              </a:rPr>
              <a:t>　１以外の場合：１００点（１日につき）　</a:t>
            </a:r>
            <a:endParaRPr lang="en-US" altLang="ja-JP" sz="1600" u="sng" dirty="0">
              <a:solidFill>
                <a:prstClr val="black"/>
              </a:solidFill>
            </a:endParaRPr>
          </a:p>
          <a:p>
            <a:pPr marL="85725" indent="-85725">
              <a:lnSpc>
                <a:spcPts val="1600"/>
              </a:lnSpc>
            </a:pPr>
            <a:r>
              <a:rPr lang="en-US" altLang="ja-JP" sz="1400" dirty="0">
                <a:solidFill>
                  <a:prstClr val="black"/>
                </a:solidFill>
              </a:rPr>
              <a:t>[</a:t>
            </a:r>
            <a:r>
              <a:rPr lang="ja-JP" altLang="en-US" sz="1400" dirty="0">
                <a:solidFill>
                  <a:prstClr val="black"/>
                </a:solidFill>
              </a:rPr>
              <a:t>算定要件</a:t>
            </a:r>
            <a:r>
              <a:rPr lang="en-US" altLang="ja-JP" sz="1400" dirty="0">
                <a:solidFill>
                  <a:prstClr val="black"/>
                </a:solidFill>
              </a:rPr>
              <a:t>]</a:t>
            </a:r>
          </a:p>
          <a:p>
            <a:pPr>
              <a:lnSpc>
                <a:spcPts val="1600"/>
              </a:lnSpc>
            </a:pPr>
            <a:r>
              <a:rPr lang="ja-JP" altLang="en-US" sz="1400" dirty="0">
                <a:solidFill>
                  <a:prstClr val="black"/>
                </a:solidFill>
              </a:rPr>
              <a:t>①　</a:t>
            </a:r>
            <a:r>
              <a:rPr lang="ja-JP" altLang="en-US" sz="1400" dirty="0" smtClean="0">
                <a:solidFill>
                  <a:prstClr val="black"/>
                </a:solidFill>
              </a:rPr>
              <a:t>リンパ浮腫指導管理料の対象となる腫瘍（子宮悪性腫瘍、子宮附属器悪性腫瘍、前立腺悪性腫瘍又は腋窩部郭清を伴う</a:t>
            </a:r>
            <a:endParaRPr lang="en-US" altLang="ja-JP" sz="1400" dirty="0" smtClean="0">
              <a:solidFill>
                <a:prstClr val="black"/>
              </a:solidFill>
            </a:endParaRPr>
          </a:p>
          <a:p>
            <a:pPr>
              <a:lnSpc>
                <a:spcPts val="1600"/>
              </a:lnSpc>
            </a:pPr>
            <a:r>
              <a:rPr lang="en-US" altLang="ja-JP" sz="1400" dirty="0">
                <a:solidFill>
                  <a:prstClr val="black"/>
                </a:solidFill>
              </a:rPr>
              <a:t> </a:t>
            </a:r>
            <a:r>
              <a:rPr lang="en-US" altLang="ja-JP" sz="1400" dirty="0" smtClean="0">
                <a:solidFill>
                  <a:prstClr val="black"/>
                </a:solidFill>
              </a:rPr>
              <a:t>   </a:t>
            </a:r>
            <a:r>
              <a:rPr lang="ja-JP" altLang="en-US" sz="1400" dirty="0" smtClean="0">
                <a:solidFill>
                  <a:prstClr val="black"/>
                </a:solidFill>
              </a:rPr>
              <a:t>乳腺悪性腫瘍）に対する手術等の後にリンパ浮腫に罹患した病期分類</a:t>
            </a:r>
            <a:r>
              <a:rPr lang="en-US" altLang="ja-JP" sz="1400" dirty="0" smtClean="0">
                <a:solidFill>
                  <a:prstClr val="black"/>
                </a:solidFill>
              </a:rPr>
              <a:t>Ⅰ</a:t>
            </a:r>
            <a:r>
              <a:rPr lang="ja-JP" altLang="en-US" sz="1400" dirty="0" smtClean="0">
                <a:solidFill>
                  <a:prstClr val="black"/>
                </a:solidFill>
              </a:rPr>
              <a:t>期以降の患者。</a:t>
            </a:r>
            <a:r>
              <a:rPr lang="en-US" altLang="ja-JP" sz="1400" dirty="0" smtClean="0">
                <a:solidFill>
                  <a:prstClr val="black"/>
                </a:solidFill>
              </a:rPr>
              <a:t>Ⅱ</a:t>
            </a:r>
            <a:r>
              <a:rPr lang="ja-JP" altLang="en-US" sz="1400" dirty="0" smtClean="0">
                <a:solidFill>
                  <a:prstClr val="black"/>
                </a:solidFill>
              </a:rPr>
              <a:t>後期以降を重症とする</a:t>
            </a:r>
            <a:endParaRPr lang="en-US" altLang="ja-JP" sz="1400" dirty="0" smtClean="0">
              <a:solidFill>
                <a:prstClr val="black"/>
              </a:solidFill>
            </a:endParaRPr>
          </a:p>
          <a:p>
            <a:pPr>
              <a:lnSpc>
                <a:spcPts val="1600"/>
              </a:lnSpc>
            </a:pPr>
            <a:r>
              <a:rPr lang="ja-JP" altLang="en-US" sz="1400" dirty="0" smtClean="0">
                <a:solidFill>
                  <a:prstClr val="black"/>
                </a:solidFill>
              </a:rPr>
              <a:t>　</a:t>
            </a:r>
            <a:r>
              <a:rPr lang="en-US" altLang="ja-JP" sz="1400" dirty="0" smtClean="0">
                <a:solidFill>
                  <a:prstClr val="black"/>
                </a:solidFill>
              </a:rPr>
              <a:t>【</a:t>
            </a:r>
            <a:r>
              <a:rPr lang="ja-JP" altLang="en-US" sz="1400" dirty="0" smtClean="0">
                <a:solidFill>
                  <a:prstClr val="black"/>
                </a:solidFill>
              </a:rPr>
              <a:t>重症の場合</a:t>
            </a:r>
            <a:r>
              <a:rPr lang="en-US" altLang="ja-JP" sz="1400" dirty="0" smtClean="0">
                <a:solidFill>
                  <a:prstClr val="black"/>
                </a:solidFill>
              </a:rPr>
              <a:t>】</a:t>
            </a:r>
            <a:r>
              <a:rPr lang="ja-JP" altLang="en-US" sz="1400" dirty="0" smtClean="0">
                <a:solidFill>
                  <a:prstClr val="black"/>
                </a:solidFill>
              </a:rPr>
              <a:t>治療開始月と翌月の２月合わせて１１回を限度として、翌々月からは月１回を限度として算定</a:t>
            </a:r>
            <a:endParaRPr lang="en-US" altLang="ja-JP" sz="1400" dirty="0" smtClean="0">
              <a:solidFill>
                <a:prstClr val="black"/>
              </a:solidFill>
            </a:endParaRPr>
          </a:p>
          <a:p>
            <a:pPr>
              <a:lnSpc>
                <a:spcPts val="1600"/>
              </a:lnSpc>
            </a:pPr>
            <a:r>
              <a:rPr lang="ja-JP" altLang="en-US" sz="1400" dirty="0" smtClean="0">
                <a:solidFill>
                  <a:prstClr val="black"/>
                </a:solidFill>
              </a:rPr>
              <a:t>　</a:t>
            </a:r>
            <a:r>
              <a:rPr lang="en-US" altLang="ja-JP" sz="1400" dirty="0" smtClean="0">
                <a:solidFill>
                  <a:prstClr val="black"/>
                </a:solidFill>
              </a:rPr>
              <a:t>【</a:t>
            </a:r>
            <a:r>
              <a:rPr lang="ja-JP" altLang="en-US" sz="1400" dirty="0" smtClean="0">
                <a:solidFill>
                  <a:prstClr val="black"/>
                </a:solidFill>
              </a:rPr>
              <a:t>重症以外の場合</a:t>
            </a:r>
            <a:r>
              <a:rPr lang="en-US" altLang="ja-JP" sz="1400" dirty="0" smtClean="0">
                <a:solidFill>
                  <a:prstClr val="black"/>
                </a:solidFill>
              </a:rPr>
              <a:t>】</a:t>
            </a:r>
            <a:r>
              <a:rPr lang="ja-JP" altLang="en-US" sz="1400" dirty="0" smtClean="0">
                <a:solidFill>
                  <a:prstClr val="black"/>
                </a:solidFill>
              </a:rPr>
              <a:t>６月に１回を限度として算定</a:t>
            </a:r>
            <a:endParaRPr lang="en-US" altLang="ja-JP" sz="1400" dirty="0" smtClean="0">
              <a:solidFill>
                <a:prstClr val="black"/>
              </a:solidFill>
            </a:endParaRPr>
          </a:p>
          <a:p>
            <a:pPr>
              <a:lnSpc>
                <a:spcPts val="1600"/>
              </a:lnSpc>
            </a:pPr>
            <a:r>
              <a:rPr lang="ja-JP" altLang="en-US" sz="1400" dirty="0" smtClean="0">
                <a:solidFill>
                  <a:prstClr val="black"/>
                </a:solidFill>
              </a:rPr>
              <a:t>②　弾性着衣又は弾性包帯による圧迫、圧迫下の運動、用手的リンパドレナージ、患肢のスキンケア、体重管理等のセルフケア</a:t>
            </a:r>
            <a:endParaRPr lang="en-US" altLang="ja-JP" sz="1400" dirty="0" smtClean="0">
              <a:solidFill>
                <a:prstClr val="black"/>
              </a:solidFill>
            </a:endParaRPr>
          </a:p>
          <a:p>
            <a:pPr>
              <a:lnSpc>
                <a:spcPts val="1600"/>
              </a:lnSpc>
            </a:pPr>
            <a:r>
              <a:rPr lang="ja-JP" altLang="en-US" sz="1400" dirty="0">
                <a:solidFill>
                  <a:prstClr val="black"/>
                </a:solidFill>
              </a:rPr>
              <a:t>　</a:t>
            </a:r>
            <a:r>
              <a:rPr lang="ja-JP" altLang="en-US" sz="1400" dirty="0" smtClean="0">
                <a:solidFill>
                  <a:prstClr val="black"/>
                </a:solidFill>
              </a:rPr>
              <a:t>指導等を適切に組み合わせ、重症については１回４０分以上、それ以外の場合は１回２０分以上行った場合に算定</a:t>
            </a:r>
            <a:endParaRPr lang="en-US" altLang="ja-JP" sz="1400" dirty="0" smtClean="0">
              <a:solidFill>
                <a:prstClr val="black"/>
              </a:solidFill>
            </a:endParaRPr>
          </a:p>
          <a:p>
            <a:pPr marL="85725" indent="-85725">
              <a:lnSpc>
                <a:spcPts val="1600"/>
              </a:lnSpc>
              <a:spcBef>
                <a:spcPts val="600"/>
              </a:spcBef>
            </a:pPr>
            <a:r>
              <a:rPr lang="en-US" altLang="ja-JP" sz="1400" dirty="0" smtClean="0">
                <a:solidFill>
                  <a:prstClr val="black"/>
                </a:solidFill>
              </a:rPr>
              <a:t>[</a:t>
            </a:r>
            <a:r>
              <a:rPr lang="ja-JP" altLang="en-US" sz="1400" dirty="0">
                <a:solidFill>
                  <a:prstClr val="black"/>
                </a:solidFill>
              </a:rPr>
              <a:t>施設基準</a:t>
            </a:r>
            <a:r>
              <a:rPr lang="en-US" altLang="ja-JP" sz="1400" dirty="0" smtClean="0">
                <a:solidFill>
                  <a:prstClr val="black"/>
                </a:solidFill>
              </a:rPr>
              <a:t>]</a:t>
            </a:r>
          </a:p>
          <a:p>
            <a:pPr marL="85725" indent="-85725">
              <a:lnSpc>
                <a:spcPts val="1600"/>
              </a:lnSpc>
            </a:pPr>
            <a:r>
              <a:rPr lang="ja-JP" altLang="en-US" sz="1400" dirty="0" smtClean="0">
                <a:solidFill>
                  <a:prstClr val="black"/>
                </a:solidFill>
              </a:rPr>
              <a:t>① 次の要件を全て満たす専任の常勤医師１名以上及び専任の常勤看護師、常勤理学療法士又は常勤作業療法士１名以上が勤務</a:t>
            </a:r>
            <a:endParaRPr lang="en-US" altLang="ja-JP" sz="1400" dirty="0" smtClean="0">
              <a:solidFill>
                <a:prstClr val="black"/>
              </a:solidFill>
            </a:endParaRPr>
          </a:p>
          <a:p>
            <a:pPr marL="85725" indent="-85725">
              <a:lnSpc>
                <a:spcPts val="1600"/>
              </a:lnSpc>
            </a:pPr>
            <a:r>
              <a:rPr lang="ja-JP" altLang="en-US" sz="1400" dirty="0">
                <a:solidFill>
                  <a:prstClr val="black"/>
                </a:solidFill>
              </a:rPr>
              <a:t>　</a:t>
            </a:r>
            <a:r>
              <a:rPr lang="ja-JP" altLang="en-US" sz="1400" dirty="0" smtClean="0">
                <a:solidFill>
                  <a:prstClr val="black"/>
                </a:solidFill>
              </a:rPr>
              <a:t>　・　各々の資格取得後２年以上経過している</a:t>
            </a:r>
            <a:endParaRPr lang="en-US" altLang="ja-JP" sz="1400" dirty="0" smtClean="0">
              <a:solidFill>
                <a:prstClr val="black"/>
              </a:solidFill>
            </a:endParaRPr>
          </a:p>
          <a:p>
            <a:pPr marL="85725" indent="-85725">
              <a:lnSpc>
                <a:spcPts val="1600"/>
              </a:lnSpc>
            </a:pPr>
            <a:r>
              <a:rPr lang="ja-JP" altLang="en-US" sz="1400" dirty="0">
                <a:solidFill>
                  <a:prstClr val="black"/>
                </a:solidFill>
              </a:rPr>
              <a:t>　</a:t>
            </a:r>
            <a:r>
              <a:rPr lang="ja-JP" altLang="en-US" sz="1400" dirty="0" smtClean="0">
                <a:solidFill>
                  <a:prstClr val="black"/>
                </a:solidFill>
              </a:rPr>
              <a:t>　・　直近２年以内にリンパ浮腫を５例以上経験している</a:t>
            </a:r>
            <a:endParaRPr lang="en-US" altLang="ja-JP" sz="1400" dirty="0" smtClean="0">
              <a:solidFill>
                <a:prstClr val="black"/>
              </a:solidFill>
            </a:endParaRPr>
          </a:p>
          <a:p>
            <a:pPr marL="85725" indent="-85725">
              <a:lnSpc>
                <a:spcPts val="1600"/>
              </a:lnSpc>
            </a:pPr>
            <a:r>
              <a:rPr lang="ja-JP" altLang="en-US" sz="1400" dirty="0">
                <a:solidFill>
                  <a:prstClr val="black"/>
                </a:solidFill>
              </a:rPr>
              <a:t>　</a:t>
            </a:r>
            <a:r>
              <a:rPr lang="ja-JP" altLang="en-US" sz="1400" dirty="0" smtClean="0">
                <a:solidFill>
                  <a:prstClr val="black"/>
                </a:solidFill>
              </a:rPr>
              <a:t>　・　リンパ浮腫の複合的治療について適切な研修を修了している</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②　当該医療機関又は連携する別の医療機関で直近１年間にリンパ浮腫指導管理料を５０回以上算定している</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③　当該医療機関又は連携する別の医療機関で、入院施設を有し、内科、外科又は皮膚科を標榜し、蜂窩織炎等のリンパ浮腫に係る合併症に対する診療を適切に行うことができる</a:t>
            </a:r>
            <a:endParaRPr lang="en-US" altLang="ja-JP" sz="1600" dirty="0">
              <a:solidFill>
                <a:prstClr val="black"/>
              </a:solidFill>
            </a:endParaRPr>
          </a:p>
          <a:p>
            <a:pPr marL="285750" indent="-285750">
              <a:lnSpc>
                <a:spcPts val="1900"/>
              </a:lnSpc>
              <a:spcBef>
                <a:spcPts val="600"/>
              </a:spcBef>
              <a:buFont typeface="Wingdings" panose="05000000000000000000" pitchFamily="2" charset="2"/>
              <a:buChar char="Ø"/>
            </a:pPr>
            <a:r>
              <a:rPr lang="ja-JP" altLang="en-US" sz="1600" b="1" dirty="0" smtClean="0">
                <a:solidFill>
                  <a:prstClr val="black"/>
                </a:solidFill>
              </a:rPr>
              <a:t>リンパ浮腫指導管理料の実施職種に作業療法士を追加する。</a:t>
            </a:r>
            <a:endParaRPr lang="en-US" altLang="ja-JP" sz="1400" b="1" dirty="0">
              <a:solidFill>
                <a:prstClr val="black"/>
              </a:solidFill>
            </a:endParaRPr>
          </a:p>
          <a:p>
            <a:pPr marL="85725" indent="-85725">
              <a:lnSpc>
                <a:spcPts val="2200"/>
              </a:lnSpc>
            </a:pPr>
            <a:r>
              <a:rPr lang="ja-JP" altLang="en-US" sz="1400" b="1" dirty="0" smtClean="0">
                <a:solidFill>
                  <a:prstClr val="black"/>
                </a:solidFill>
              </a:rPr>
              <a:t>　　　　</a:t>
            </a:r>
            <a:r>
              <a:rPr lang="ja-JP" altLang="en-US" sz="2000" b="1" u="sng" dirty="0" smtClean="0">
                <a:solidFill>
                  <a:srgbClr val="0070C0"/>
                </a:solidFill>
              </a:rPr>
              <a:t>リンパ浮腫指導管理料：１００点（入院中１回、退院月及びその翌月に１回）</a:t>
            </a:r>
            <a:endParaRPr lang="en-US" altLang="ja-JP" sz="2000" b="1" u="sng" dirty="0" smtClean="0">
              <a:solidFill>
                <a:srgbClr val="0070C0"/>
              </a:solidFill>
            </a:endParaRPr>
          </a:p>
          <a:p>
            <a:pPr marL="85725" indent="-85725">
              <a:lnSpc>
                <a:spcPts val="1600"/>
              </a:lnSpc>
            </a:pPr>
            <a:r>
              <a:rPr lang="en-US" altLang="ja-JP" sz="1400" dirty="0" smtClean="0">
                <a:solidFill>
                  <a:prstClr val="black"/>
                </a:solidFill>
              </a:rPr>
              <a:t>[</a:t>
            </a:r>
            <a:r>
              <a:rPr lang="ja-JP" altLang="en-US" sz="1400" dirty="0">
                <a:solidFill>
                  <a:prstClr val="black"/>
                </a:solidFill>
              </a:rPr>
              <a:t>算定要件</a:t>
            </a:r>
            <a:r>
              <a:rPr lang="en-US" altLang="ja-JP" sz="1400" dirty="0" smtClean="0">
                <a:solidFill>
                  <a:prstClr val="black"/>
                </a:solidFill>
              </a:rPr>
              <a:t>]</a:t>
            </a:r>
          </a:p>
          <a:p>
            <a:pPr marL="85725" indent="-85725">
              <a:lnSpc>
                <a:spcPts val="1600"/>
              </a:lnSpc>
            </a:pPr>
            <a:r>
              <a:rPr lang="ja-JP" altLang="en-US" sz="1400" dirty="0">
                <a:solidFill>
                  <a:prstClr val="black"/>
                </a:solidFill>
              </a:rPr>
              <a:t>　</a:t>
            </a:r>
            <a:r>
              <a:rPr lang="ja-JP" altLang="en-US" sz="1400" dirty="0" smtClean="0">
                <a:solidFill>
                  <a:prstClr val="black"/>
                </a:solidFill>
              </a:rPr>
              <a:t>　医師又は医師の指示に基づき看護師、理学療法士</a:t>
            </a:r>
            <a:r>
              <a:rPr lang="ja-JP" altLang="en-US" sz="1400" u="sng" dirty="0" smtClean="0">
                <a:solidFill>
                  <a:srgbClr val="FF0000"/>
                </a:solidFill>
              </a:rPr>
              <a:t>若しくは作業療法士</a:t>
            </a:r>
            <a:r>
              <a:rPr lang="ja-JP" altLang="en-US" sz="1400" dirty="0" smtClean="0">
                <a:solidFill>
                  <a:prstClr val="black"/>
                </a:solidFill>
              </a:rPr>
              <a:t>が、リンパ浮腫の重症化等を抑制するための指導を実施した場合に、（中略）算定する</a:t>
            </a:r>
            <a:endParaRPr lang="en-US" altLang="ja-JP" sz="1400" dirty="0">
              <a:solidFill>
                <a:prstClr val="black"/>
              </a:solidFill>
            </a:endParaRPr>
          </a:p>
          <a:p>
            <a:pPr marL="85725" indent="-85725">
              <a:lnSpc>
                <a:spcPts val="1600"/>
              </a:lnSpc>
            </a:pPr>
            <a:endParaRPr lang="en-US" altLang="ja-JP" sz="1400" dirty="0">
              <a:solidFill>
                <a:prstClr val="black"/>
              </a:solidFill>
            </a:endParaRPr>
          </a:p>
        </p:txBody>
      </p:sp>
      <p:sp>
        <p:nvSpPr>
          <p:cNvPr id="10" name="Rectangle 36"/>
          <p:cNvSpPr>
            <a:spLocks noChangeArrowheads="1"/>
          </p:cNvSpPr>
          <p:nvPr/>
        </p:nvSpPr>
        <p:spPr bwMode="auto">
          <a:xfrm>
            <a:off x="87296" y="678804"/>
            <a:ext cx="4505664"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（１１）</a:t>
            </a:r>
            <a:r>
              <a:rPr lang="ja-JP" altLang="en-US" sz="2400" dirty="0">
                <a:solidFill>
                  <a:prstClr val="black"/>
                </a:solidFill>
              </a:rPr>
              <a:t>リンパ浮腫の複合的治療等</a:t>
            </a: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１１．リハビリテーション</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219</a:t>
            </a:fld>
            <a:endParaRPr lang="ja-JP" altLang="en-US" dirty="0">
              <a:solidFill>
                <a:prstClr val="black"/>
              </a:solidFill>
            </a:endParaRPr>
          </a:p>
        </p:txBody>
      </p:sp>
      <p:sp>
        <p:nvSpPr>
          <p:cNvPr id="18" name="テキスト ボックス 17"/>
          <p:cNvSpPr txBox="1"/>
          <p:nvPr/>
        </p:nvSpPr>
        <p:spPr>
          <a:xfrm>
            <a:off x="8625408" y="1179048"/>
            <a:ext cx="1080120" cy="76944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416</a:t>
            </a:r>
            <a:r>
              <a:rPr lang="ja-JP" altLang="en-US" sz="1100" dirty="0" smtClean="0">
                <a:solidFill>
                  <a:srgbClr val="002060"/>
                </a:solidFill>
                <a:latin typeface="ＭＳ Ｐゴシック" panose="020B0600070205080204" pitchFamily="50" charset="-128"/>
              </a:rPr>
              <a:t>　</a:t>
            </a:r>
            <a:endParaRPr lang="en-US" altLang="ja-JP" sz="1100" dirty="0" smtClean="0">
              <a:solidFill>
                <a:srgbClr val="002060"/>
              </a:solidFill>
              <a:latin typeface="ＭＳ Ｐゴシック" panose="020B0600070205080204" pitchFamily="50" charset="-128"/>
            </a:endParaRPr>
          </a:p>
          <a:p>
            <a:pPr>
              <a:defRPr/>
            </a:pP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438-439</a:t>
            </a:r>
            <a:endParaRPr lang="en-US" altLang="ja-JP" sz="1100" dirty="0" smtClean="0">
              <a:solidFill>
                <a:srgbClr val="002060"/>
              </a:solidFill>
              <a:latin typeface="ＭＳ Ｐゴシック" panose="020B0600070205080204" pitchFamily="50" charset="-128"/>
            </a:endParaRPr>
          </a:p>
          <a:p>
            <a:pP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768</a:t>
            </a:r>
            <a:endParaRPr lang="en-US" altLang="ja-JP" sz="1100" dirty="0" smtClean="0">
              <a:solidFill>
                <a:srgbClr val="002060"/>
              </a:solidFill>
              <a:latin typeface="ＭＳ Ｐゴシック" panose="020B0600070205080204" pitchFamily="50" charset="-128"/>
            </a:endParaRPr>
          </a:p>
          <a:p>
            <a:pPr>
              <a:defRPr/>
            </a:pP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840-841</a:t>
            </a:r>
            <a:endParaRPr lang="en-US" altLang="ja-JP" sz="1100" dirty="0" smtClean="0">
              <a:solidFill>
                <a:srgbClr val="002060"/>
              </a:solidFill>
              <a:latin typeface="ＭＳ Ｐゴシック" panose="020B0600070205080204" pitchFamily="50" charset="-128"/>
            </a:endParaRPr>
          </a:p>
        </p:txBody>
      </p:sp>
      <p:sp>
        <p:nvSpPr>
          <p:cNvPr id="19" name="テキスト ボックス 18"/>
          <p:cNvSpPr txBox="1"/>
          <p:nvPr/>
        </p:nvSpPr>
        <p:spPr>
          <a:xfrm>
            <a:off x="8703096" y="5445224"/>
            <a:ext cx="92474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179</a:t>
            </a:r>
            <a:endParaRPr lang="en-US" altLang="ja-JP" sz="1100" dirty="0" smtClean="0">
              <a:solidFill>
                <a:srgbClr val="002060"/>
              </a:solidFill>
              <a:latin typeface="ＭＳ Ｐゴシック" panose="020B0600070205080204" pitchFamily="50" charset="-128"/>
            </a:endParaRPr>
          </a:p>
          <a:p>
            <a:pPr>
              <a:defRPr/>
            </a:pP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215-216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376710983"/>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38454" y="260651"/>
            <a:ext cx="9867546"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6</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24</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日本医師会定例</a:t>
            </a:r>
            <a:r>
              <a:rPr lang="ja-JP" altLang="en-US" sz="2000" dirty="0">
                <a:solidFill>
                  <a:srgbClr val="000000"/>
                </a:solidFill>
                <a:ea typeface="ＭＳ Ｐゴシック" charset="-128"/>
              </a:rPr>
              <a:t>記者</a:t>
            </a:r>
            <a:r>
              <a:rPr lang="ja-JP" altLang="en-US" sz="2000" dirty="0" smtClean="0">
                <a:solidFill>
                  <a:srgbClr val="000000"/>
                </a:solidFill>
                <a:ea typeface="ＭＳ Ｐゴシック" charset="-128"/>
              </a:rPr>
              <a:t>会見</a:t>
            </a:r>
            <a:endParaRPr lang="en-US" altLang="ja-JP" sz="2000" dirty="0" smtClean="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経済財政諮問</a:t>
            </a:r>
            <a:r>
              <a:rPr lang="ja-JP" altLang="en-US" sz="2000" dirty="0" smtClean="0">
                <a:solidFill>
                  <a:srgbClr val="000000"/>
                </a:solidFill>
                <a:ea typeface="ＭＳ Ｐゴシック" charset="-128"/>
              </a:rPr>
              <a:t>会議</a:t>
            </a:r>
            <a:r>
              <a:rPr lang="en-US" altLang="ja-JP" sz="2000" dirty="0" smtClean="0">
                <a:solidFill>
                  <a:srgbClr val="000000"/>
                </a:solidFill>
                <a:ea typeface="ＭＳ Ｐゴシック" charset="-128"/>
              </a:rPr>
              <a:t>『</a:t>
            </a:r>
            <a:r>
              <a:rPr lang="ja-JP" altLang="en-US" sz="2000" dirty="0" smtClean="0">
                <a:solidFill>
                  <a:srgbClr val="000000"/>
                </a:solidFill>
                <a:ea typeface="ＭＳ Ｐゴシック" charset="-128"/>
              </a:rPr>
              <a:t>経済</a:t>
            </a:r>
            <a:r>
              <a:rPr lang="ja-JP" altLang="en-US" sz="2000" dirty="0">
                <a:solidFill>
                  <a:srgbClr val="000000"/>
                </a:solidFill>
                <a:ea typeface="ＭＳ Ｐゴシック" charset="-128"/>
              </a:rPr>
              <a:t>財政運営の基本方針</a:t>
            </a: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（仮称）</a:t>
            </a:r>
            <a:r>
              <a:rPr lang="en-US" altLang="ja-JP" sz="2000" dirty="0">
                <a:solidFill>
                  <a:srgbClr val="000000"/>
                </a:solidFill>
                <a:ea typeface="ＭＳ Ｐゴシック" charset="-128"/>
              </a:rPr>
              <a:t>』</a:t>
            </a:r>
            <a:r>
              <a:rPr lang="ja-JP" altLang="en-US" sz="2000" dirty="0" smtClean="0">
                <a:solidFill>
                  <a:srgbClr val="000000"/>
                </a:solidFill>
                <a:ea typeface="ＭＳ Ｐゴシック" charset="-128"/>
              </a:rPr>
              <a:t>の</a:t>
            </a:r>
            <a:r>
              <a:rPr lang="ja-JP" altLang="en-US" sz="2000" dirty="0">
                <a:solidFill>
                  <a:srgbClr val="000000"/>
                </a:solidFill>
                <a:ea typeface="ＭＳ Ｐゴシック" charset="-128"/>
              </a:rPr>
              <a:t>素案等に</a:t>
            </a:r>
            <a:r>
              <a:rPr lang="ja-JP" altLang="en-US" sz="2000" dirty="0" smtClean="0">
                <a:solidFill>
                  <a:srgbClr val="000000"/>
                </a:solidFill>
                <a:ea typeface="ＭＳ Ｐゴシック" charset="-128"/>
              </a:rPr>
              <a:t>ついて」</a:t>
            </a:r>
            <a:endParaRPr lang="ja-JP" altLang="en-US" sz="2000" dirty="0">
              <a:solidFill>
                <a:srgbClr val="000000"/>
              </a:solidFill>
              <a:ea typeface="ＭＳ Ｐゴシック" charset="-128"/>
            </a:endParaRPr>
          </a:p>
        </p:txBody>
      </p:sp>
      <p:sp>
        <p:nvSpPr>
          <p:cNvPr id="6" name="Text Box 3"/>
          <p:cNvSpPr txBox="1">
            <a:spLocks noChangeArrowheads="1"/>
          </p:cNvSpPr>
          <p:nvPr/>
        </p:nvSpPr>
        <p:spPr bwMode="auto">
          <a:xfrm>
            <a:off x="58679" y="1556792"/>
            <a:ext cx="9784923" cy="393954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0"/>
              </a:spcBef>
              <a:buFontTx/>
              <a:buNone/>
              <a:defRPr/>
            </a:pPr>
            <a:r>
              <a:rPr lang="ja-JP" altLang="en-US" sz="2000" dirty="0" smtClean="0">
                <a:solidFill>
                  <a:srgbClr val="000000"/>
                </a:solidFill>
              </a:rPr>
              <a:t>○ 過去</a:t>
            </a:r>
            <a:r>
              <a:rPr lang="en-US" altLang="ja-JP" sz="2000" dirty="0">
                <a:solidFill>
                  <a:srgbClr val="000000"/>
                </a:solidFill>
              </a:rPr>
              <a:t>3</a:t>
            </a:r>
            <a:r>
              <a:rPr lang="ja-JP" altLang="en-US" sz="2000" dirty="0">
                <a:solidFill>
                  <a:srgbClr val="000000"/>
                </a:solidFill>
              </a:rPr>
              <a:t>年間の社会保障関係費の実質的な増加が、高齢化による増加分に相当する伸びである</a:t>
            </a:r>
            <a:r>
              <a:rPr lang="en-US" altLang="ja-JP" sz="2000" dirty="0" smtClean="0">
                <a:solidFill>
                  <a:srgbClr val="000000"/>
                </a:solidFill>
              </a:rPr>
              <a:t>1.5</a:t>
            </a:r>
            <a:r>
              <a:rPr lang="ja-JP" altLang="en-US" sz="2000" dirty="0" smtClean="0">
                <a:solidFill>
                  <a:srgbClr val="000000"/>
                </a:solidFill>
              </a:rPr>
              <a:t>兆</a:t>
            </a:r>
            <a:r>
              <a:rPr lang="ja-JP" altLang="en-US" sz="2000" dirty="0">
                <a:solidFill>
                  <a:srgbClr val="000000"/>
                </a:solidFill>
              </a:rPr>
              <a:t>円程度になっているとされて</a:t>
            </a:r>
            <a:r>
              <a:rPr lang="ja-JP" altLang="en-US" sz="2000" dirty="0" smtClean="0">
                <a:solidFill>
                  <a:srgbClr val="000000"/>
                </a:solidFill>
              </a:rPr>
              <a:t>い</a:t>
            </a:r>
            <a:r>
              <a:rPr lang="ja-JP" altLang="en-US" sz="2000" dirty="0">
                <a:solidFill>
                  <a:srgbClr val="000000"/>
                </a:solidFill>
              </a:rPr>
              <a:t>る</a:t>
            </a:r>
            <a:r>
              <a:rPr lang="ja-JP" altLang="en-US" sz="2000" dirty="0" smtClean="0">
                <a:solidFill>
                  <a:srgbClr val="000000"/>
                </a:solidFill>
              </a:rPr>
              <a:t>が</a:t>
            </a:r>
            <a:r>
              <a:rPr lang="ja-JP" altLang="en-US" sz="2000" dirty="0">
                <a:solidFill>
                  <a:srgbClr val="000000"/>
                </a:solidFill>
              </a:rPr>
              <a:t>、これは、医療提供側も医療費の適正化に協力をした結果で</a:t>
            </a:r>
            <a:r>
              <a:rPr lang="ja-JP" altLang="en-US" sz="2000" dirty="0" smtClean="0">
                <a:solidFill>
                  <a:srgbClr val="000000"/>
                </a:solidFill>
              </a:rPr>
              <a:t>ある。</a:t>
            </a:r>
            <a:r>
              <a:rPr lang="ja-JP" altLang="en-US" sz="2000" dirty="0">
                <a:solidFill>
                  <a:srgbClr val="000000"/>
                </a:solidFill>
              </a:rPr>
              <a:t>医療費は高齢化以外にも、年々進歩する医療技術の高度化などでも増加するため、</a:t>
            </a:r>
            <a:r>
              <a:rPr lang="ja-JP" altLang="en-US" sz="2000" u="sng" dirty="0">
                <a:solidFill>
                  <a:srgbClr val="FF0000"/>
                </a:solidFill>
              </a:rPr>
              <a:t>あらかじめ伸びを設定することは、国民が求める必要な医療を提供できなくなる懸念が</a:t>
            </a:r>
            <a:r>
              <a:rPr lang="ja-JP" altLang="en-US" sz="2000" u="sng" dirty="0" smtClean="0">
                <a:solidFill>
                  <a:srgbClr val="FF0000"/>
                </a:solidFill>
              </a:rPr>
              <a:t>ある。</a:t>
            </a:r>
            <a:r>
              <a:rPr lang="ja-JP" altLang="en-US" sz="2000" u="sng" dirty="0">
                <a:solidFill>
                  <a:srgbClr val="FF0000"/>
                </a:solidFill>
              </a:rPr>
              <a:t>素案では「その基調を</a:t>
            </a:r>
            <a:r>
              <a:rPr lang="en-US" altLang="ja-JP" sz="2000" u="sng" dirty="0">
                <a:solidFill>
                  <a:srgbClr val="FF0000"/>
                </a:solidFill>
              </a:rPr>
              <a:t>2018</a:t>
            </a:r>
            <a:r>
              <a:rPr lang="ja-JP" altLang="en-US" sz="2000" u="sng" dirty="0">
                <a:solidFill>
                  <a:srgbClr val="FF0000"/>
                </a:solidFill>
              </a:rPr>
              <a:t>年まで継続する」と</a:t>
            </a:r>
            <a:r>
              <a:rPr lang="ja-JP" altLang="en-US" sz="2000" u="sng" dirty="0" smtClean="0">
                <a:solidFill>
                  <a:srgbClr val="FF0000"/>
                </a:solidFill>
              </a:rPr>
              <a:t>あるが</a:t>
            </a:r>
            <a:r>
              <a:rPr lang="ja-JP" altLang="en-US" sz="2000" u="sng" dirty="0">
                <a:solidFill>
                  <a:srgbClr val="FF0000"/>
                </a:solidFill>
              </a:rPr>
              <a:t>、まずは来年度の予算編成を行った上で検討す</a:t>
            </a:r>
            <a:r>
              <a:rPr lang="ja-JP" altLang="en-US" sz="2000" u="sng" dirty="0" smtClean="0">
                <a:solidFill>
                  <a:srgbClr val="FF0000"/>
                </a:solidFill>
              </a:rPr>
              <a:t>べきである。</a:t>
            </a:r>
            <a:endParaRPr lang="en-US" altLang="ja-JP" sz="2000" u="sng" dirty="0" smtClean="0">
              <a:solidFill>
                <a:srgbClr val="FF0000"/>
              </a:solidFill>
            </a:endParaRPr>
          </a:p>
          <a:p>
            <a:pPr marL="269875" indent="-269875" eaLnBrk="1" hangingPunct="1">
              <a:spcBef>
                <a:spcPts val="1200"/>
              </a:spcBef>
              <a:buFontTx/>
              <a:buNone/>
              <a:defRPr/>
            </a:pPr>
            <a:r>
              <a:rPr lang="ja-JP" altLang="en-US" sz="2000" dirty="0" smtClean="0">
                <a:solidFill>
                  <a:srgbClr val="000000"/>
                </a:solidFill>
              </a:rPr>
              <a:t>○ 自民党</a:t>
            </a:r>
            <a:r>
              <a:rPr lang="ja-JP" altLang="en-US" sz="2000" dirty="0">
                <a:solidFill>
                  <a:srgbClr val="000000"/>
                </a:solidFill>
              </a:rPr>
              <a:t>の「財政再建に関する特命委員会」が、かつて行われた社会保障費の機械的削減の反省をふまえ、「金額ありきで財政再建のために社会保障費を削減するということではない」と述べる一方で、</a:t>
            </a:r>
            <a:r>
              <a:rPr lang="ja-JP" altLang="en-US" sz="2000" u="sng" dirty="0">
                <a:solidFill>
                  <a:srgbClr val="FF0000"/>
                </a:solidFill>
              </a:rPr>
              <a:t>社会保障費の伸びについて「年</a:t>
            </a:r>
            <a:r>
              <a:rPr lang="en-US" altLang="ja-JP" sz="2000" u="sng" dirty="0">
                <a:solidFill>
                  <a:srgbClr val="FF0000"/>
                </a:solidFill>
              </a:rPr>
              <a:t>0.5</a:t>
            </a:r>
            <a:r>
              <a:rPr lang="ja-JP" altLang="en-US" sz="2000" u="sng" dirty="0">
                <a:solidFill>
                  <a:srgbClr val="FF0000"/>
                </a:solidFill>
              </a:rPr>
              <a:t>兆円程度」と示しており、実質的に社会保障費にキャップをはめて</a:t>
            </a:r>
            <a:r>
              <a:rPr lang="ja-JP" altLang="en-US" sz="2000" u="sng" dirty="0" smtClean="0">
                <a:solidFill>
                  <a:srgbClr val="FF0000"/>
                </a:solidFill>
              </a:rPr>
              <a:t>いる。</a:t>
            </a:r>
            <a:r>
              <a:rPr lang="ja-JP" altLang="en-US" sz="2000" u="sng" dirty="0">
                <a:solidFill>
                  <a:srgbClr val="FF0000"/>
                </a:solidFill>
              </a:rPr>
              <a:t>かつて、小泉政権下では社会保障費が機械的に毎年</a:t>
            </a:r>
            <a:r>
              <a:rPr lang="en-US" altLang="ja-JP" sz="2000" u="sng" dirty="0">
                <a:solidFill>
                  <a:srgbClr val="FF0000"/>
                </a:solidFill>
              </a:rPr>
              <a:t>2,200</a:t>
            </a:r>
            <a:r>
              <a:rPr lang="ja-JP" altLang="en-US" sz="2000" u="sng" dirty="0">
                <a:solidFill>
                  <a:srgbClr val="FF0000"/>
                </a:solidFill>
              </a:rPr>
              <a:t>億円削減され、我が国を医療崩壊へと導く深刻な影響をもたらした反省は見られないのかという</a:t>
            </a:r>
            <a:r>
              <a:rPr lang="ja-JP" altLang="en-US" sz="2000" u="sng" dirty="0" smtClean="0">
                <a:solidFill>
                  <a:srgbClr val="FF0000"/>
                </a:solidFill>
              </a:rPr>
              <a:t>思いである。</a:t>
            </a:r>
            <a:endParaRPr lang="en-US" altLang="ja-JP" sz="2000" u="sng" dirty="0" smtClean="0">
              <a:solidFill>
                <a:srgbClr val="FF0000"/>
              </a:solidFill>
            </a:endParaRPr>
          </a:p>
        </p:txBody>
      </p:sp>
      <p:sp>
        <p:nvSpPr>
          <p:cNvPr id="7" name="右矢印 6"/>
          <p:cNvSpPr/>
          <p:nvPr/>
        </p:nvSpPr>
        <p:spPr>
          <a:xfrm>
            <a:off x="148343" y="5979299"/>
            <a:ext cx="468051" cy="576064"/>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8" name="テキスト ボックス 7"/>
          <p:cNvSpPr txBox="1"/>
          <p:nvPr/>
        </p:nvSpPr>
        <p:spPr>
          <a:xfrm>
            <a:off x="740532" y="6067276"/>
            <a:ext cx="8424936" cy="400110"/>
          </a:xfrm>
          <a:prstGeom prst="rect">
            <a:avLst/>
          </a:prstGeom>
          <a:solidFill>
            <a:srgbClr val="FFFFCC"/>
          </a:solidFill>
          <a:ln>
            <a:solidFill>
              <a:schemeClr val="tx1"/>
            </a:solidFill>
          </a:ln>
        </p:spPr>
        <p:txBody>
          <a:bodyPr wrap="square" rtlCol="0">
            <a:spAutoFit/>
          </a:bodyPr>
          <a:lstStyle/>
          <a:p>
            <a:pPr algn="ctr"/>
            <a:r>
              <a:rPr lang="ja-JP" altLang="en-US" sz="2000" dirty="0" smtClean="0">
                <a:solidFill>
                  <a:prstClr val="black"/>
                </a:solidFill>
              </a:rPr>
              <a:t>社会保障費の伸びを「年</a:t>
            </a:r>
            <a:r>
              <a:rPr lang="en-US" altLang="ja-JP" sz="2000" dirty="0" smtClean="0">
                <a:solidFill>
                  <a:prstClr val="black"/>
                </a:solidFill>
              </a:rPr>
              <a:t>0.5</a:t>
            </a:r>
            <a:r>
              <a:rPr lang="ja-JP" altLang="en-US" sz="2000" dirty="0" smtClean="0">
                <a:solidFill>
                  <a:prstClr val="black"/>
                </a:solidFill>
              </a:rPr>
              <a:t>兆円程度」とキャップをはめることを問題視</a:t>
            </a:r>
            <a:endParaRPr lang="ja-JP" altLang="en-US" sz="2000" dirty="0">
              <a:solidFill>
                <a:prstClr val="black"/>
              </a:solidFill>
            </a:endParaRP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22</a:t>
            </a:fld>
            <a:endParaRPr lang="ja-JP" altLang="en-US" dirty="0">
              <a:solidFill>
                <a:prstClr val="black"/>
              </a:solidFill>
            </a:endParaRPr>
          </a:p>
        </p:txBody>
      </p:sp>
    </p:spTree>
    <p:extLst>
      <p:ext uri="{BB962C8B-B14F-4D97-AF65-F5344CB8AC3E}">
        <p14:creationId xmlns:p14="http://schemas.microsoft.com/office/powerpoint/2010/main" val="3613730859"/>
      </p:ext>
    </p:extLst>
  </p:cSld>
  <p:clrMapOvr>
    <a:masterClrMapping/>
  </p:clrMapOvr>
  <p:timing>
    <p:tnLst>
      <p:par>
        <p:cTn id="1" dur="indefinite" restart="never" nodeType="tmRoot"/>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7311" cy="4977282"/>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b="1" dirty="0" smtClean="0">
                <a:solidFill>
                  <a:prstClr val="black"/>
                </a:solidFill>
              </a:rPr>
              <a:t>がん医療の更なる均</a:t>
            </a:r>
            <a:r>
              <a:rPr lang="ja-JP" altLang="en-US" sz="1600" b="1" dirty="0" err="1" smtClean="0">
                <a:solidFill>
                  <a:prstClr val="black"/>
                </a:solidFill>
              </a:rPr>
              <a:t>てん化の</a:t>
            </a:r>
            <a:r>
              <a:rPr lang="ja-JP" altLang="en-US" sz="1600" b="1" dirty="0" smtClean="0">
                <a:solidFill>
                  <a:prstClr val="black"/>
                </a:solidFill>
              </a:rPr>
              <a:t>ため、今般整備された「地域がん診療病院」についても、その体制を評価する。また、小児がん医療の診療機能を集約化することを目的として、小児がん医療に必要な診療機能を備えた「小児がん拠点病院」についても、その体制を評価する</a:t>
            </a:r>
            <a:endParaRPr lang="en-US" altLang="ja-JP" sz="1600" b="1"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a:lnSpc>
                <a:spcPts val="1900"/>
              </a:lnSpc>
            </a:pPr>
            <a:r>
              <a:rPr lang="en-US" altLang="ja-JP" sz="1600" dirty="0" smtClean="0">
                <a:solidFill>
                  <a:prstClr val="black"/>
                </a:solidFill>
              </a:rPr>
              <a:t>[</a:t>
            </a:r>
            <a:r>
              <a:rPr lang="ja-JP" altLang="en-US" sz="1600" dirty="0" smtClean="0">
                <a:solidFill>
                  <a:prstClr val="black"/>
                </a:solidFill>
              </a:rPr>
              <a:t>がん治療連携計画策定料の施設基準</a:t>
            </a:r>
            <a:r>
              <a:rPr lang="en-US" altLang="ja-JP" sz="1600" dirty="0" smtClean="0">
                <a:solidFill>
                  <a:prstClr val="black"/>
                </a:solidFill>
              </a:rPr>
              <a:t>]</a:t>
            </a:r>
          </a:p>
          <a:p>
            <a:pPr>
              <a:lnSpc>
                <a:spcPts val="1900"/>
              </a:lnSpc>
            </a:pPr>
            <a:r>
              <a:rPr lang="ja-JP" altLang="en-US" sz="1600" dirty="0">
                <a:solidFill>
                  <a:prstClr val="black"/>
                </a:solidFill>
              </a:rPr>
              <a:t>　</a:t>
            </a:r>
            <a:r>
              <a:rPr lang="ja-JP" altLang="en-US" sz="1600" dirty="0" smtClean="0">
                <a:solidFill>
                  <a:prstClr val="black"/>
                </a:solidFill>
              </a:rPr>
              <a:t>　がん診療連携</a:t>
            </a:r>
            <a:r>
              <a:rPr lang="ja-JP" altLang="en-US" sz="1600" dirty="0">
                <a:solidFill>
                  <a:prstClr val="black"/>
                </a:solidFill>
              </a:rPr>
              <a:t>拠点</a:t>
            </a:r>
            <a:r>
              <a:rPr lang="ja-JP" altLang="en-US" sz="1600" dirty="0" smtClean="0">
                <a:solidFill>
                  <a:prstClr val="black"/>
                </a:solidFill>
              </a:rPr>
              <a:t>病院、</a:t>
            </a:r>
            <a:r>
              <a:rPr lang="ja-JP" altLang="en-US" sz="1600" b="1" u="sng" dirty="0" smtClean="0">
                <a:solidFill>
                  <a:srgbClr val="00B0F0"/>
                </a:solidFill>
              </a:rPr>
              <a:t>地域がん診療病院若しくは小児がん拠点病院</a:t>
            </a:r>
            <a:r>
              <a:rPr lang="ja-JP" altLang="en-US" sz="1600" dirty="0" smtClean="0">
                <a:solidFill>
                  <a:prstClr val="black"/>
                </a:solidFill>
              </a:rPr>
              <a:t>又は都道府県が当該地域においてがん診療の中核的な役割を担うと認めた病院であること。</a:t>
            </a:r>
            <a:endParaRPr lang="en-US" altLang="ja-JP" sz="1600" dirty="0">
              <a:solidFill>
                <a:prstClr val="black"/>
              </a:solidFill>
            </a:endParaRPr>
          </a:p>
          <a:p>
            <a:pPr>
              <a:lnSpc>
                <a:spcPts val="2100"/>
              </a:lnSpc>
            </a:pP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296" y="678804"/>
            <a:ext cx="6881928"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（１）地域がん診療病院・小児がん拠点病院の評価</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１２．緩和ケアを含む質の高いがん医療の評価</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594600" y="6448237"/>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220</a:t>
            </a:fld>
            <a:endParaRPr lang="ja-JP" altLang="en-US" dirty="0">
              <a:solidFill>
                <a:prstClr val="black"/>
              </a:solidFill>
            </a:endParaRPr>
          </a:p>
        </p:txBody>
      </p:sp>
      <p:sp>
        <p:nvSpPr>
          <p:cNvPr id="19" name="テキスト ボックス 18"/>
          <p:cNvSpPr txBox="1"/>
          <p:nvPr/>
        </p:nvSpPr>
        <p:spPr>
          <a:xfrm>
            <a:off x="8145366" y="1735703"/>
            <a:ext cx="14400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78</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96-97</a:t>
            </a:r>
          </a:p>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649</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715</a:t>
            </a:r>
            <a:endParaRPr lang="ja-JP" altLang="en-US" sz="1100" dirty="0">
              <a:solidFill>
                <a:srgbClr val="002060"/>
              </a:solidFill>
              <a:latin typeface="ＭＳ Ｐゴシック" panose="020B0600070205080204" pitchFamily="50" charset="-128"/>
            </a:endParaRPr>
          </a:p>
        </p:txBody>
      </p:sp>
      <p:graphicFrame>
        <p:nvGraphicFramePr>
          <p:cNvPr id="2" name="表 1"/>
          <p:cNvGraphicFramePr>
            <a:graphicFrameLocks noGrp="1"/>
          </p:cNvGraphicFramePr>
          <p:nvPr>
            <p:extLst/>
          </p:nvPr>
        </p:nvGraphicFramePr>
        <p:xfrm>
          <a:off x="344488" y="2239813"/>
          <a:ext cx="4032448" cy="2209800"/>
        </p:xfrm>
        <a:graphic>
          <a:graphicData uri="http://schemas.openxmlformats.org/drawingml/2006/table">
            <a:tbl>
              <a:tblPr firstRow="1" bandRow="1">
                <a:tableStyleId>{5C22544A-7EE6-4342-B048-85BDC9FD1C3A}</a:tableStyleId>
              </a:tblPr>
              <a:tblGrid>
                <a:gridCol w="4032448"/>
              </a:tblGrid>
              <a:tr h="321618">
                <a:tc>
                  <a:txBody>
                    <a:bodyPr/>
                    <a:lstStyle/>
                    <a:p>
                      <a:pPr algn="ctr"/>
                      <a:r>
                        <a:rPr kumimoji="1" lang="ja-JP" altLang="en-US" sz="1600" dirty="0" smtClean="0"/>
                        <a:t>現行</a:t>
                      </a:r>
                      <a:endParaRPr kumimoji="1" lang="ja-JP" altLang="en-US" sz="1600" dirty="0"/>
                    </a:p>
                  </a:txBody>
                  <a:tcPr/>
                </a:tc>
              </a:tr>
              <a:tr h="370840">
                <a:tc>
                  <a:txBody>
                    <a:bodyPr/>
                    <a:lstStyle/>
                    <a:p>
                      <a:r>
                        <a:rPr kumimoji="1" lang="en-US" altLang="ja-JP" sz="1600" dirty="0" smtClean="0"/>
                        <a:t>【</a:t>
                      </a:r>
                      <a:r>
                        <a:rPr kumimoji="1" lang="ja-JP" altLang="en-US" sz="1600" dirty="0" smtClean="0"/>
                        <a:t>がん診療連携拠点病院加算</a:t>
                      </a:r>
                      <a:r>
                        <a:rPr kumimoji="1" lang="en-US" altLang="ja-JP" sz="1600" dirty="0" smtClean="0"/>
                        <a:t>】</a:t>
                      </a:r>
                      <a:r>
                        <a:rPr kumimoji="1" lang="ja-JP" altLang="en-US" sz="1600" dirty="0" smtClean="0"/>
                        <a:t>（入院初日）</a:t>
                      </a:r>
                      <a:endParaRPr kumimoji="1" lang="en-US" altLang="ja-JP" sz="1600" dirty="0" smtClean="0"/>
                    </a:p>
                    <a:p>
                      <a:r>
                        <a:rPr kumimoji="1" lang="ja-JP" altLang="en-US" sz="1600" dirty="0" smtClean="0"/>
                        <a:t>がん診療連携拠点病院加算：５００点</a:t>
                      </a:r>
                      <a:endParaRPr kumimoji="1" lang="en-US" altLang="ja-JP" sz="1600" dirty="0" smtClean="0"/>
                    </a:p>
                    <a:p>
                      <a:endParaRPr kumimoji="1" lang="en-US" altLang="ja-JP" sz="1600" dirty="0" smtClean="0"/>
                    </a:p>
                    <a:p>
                      <a:endParaRPr kumimoji="1" lang="en-US" altLang="ja-JP" sz="1600" dirty="0" smtClean="0"/>
                    </a:p>
                    <a:p>
                      <a:endParaRPr kumimoji="1" lang="en-US" altLang="ja-JP" sz="1600" dirty="0" smtClean="0"/>
                    </a:p>
                    <a:p>
                      <a:pPr>
                        <a:spcBef>
                          <a:spcPts val="600"/>
                        </a:spcBef>
                      </a:pPr>
                      <a:r>
                        <a:rPr kumimoji="1" lang="en-US" altLang="ja-JP" sz="1600" dirty="0" smtClean="0"/>
                        <a:t>【</a:t>
                      </a:r>
                      <a:r>
                        <a:rPr kumimoji="1" lang="ja-JP" altLang="en-US" sz="1600" dirty="0" smtClean="0"/>
                        <a:t>がん治療連携管理料</a:t>
                      </a:r>
                      <a:r>
                        <a:rPr kumimoji="1" lang="en-US" altLang="ja-JP" sz="1600" dirty="0" smtClean="0"/>
                        <a:t>】</a:t>
                      </a:r>
                      <a:r>
                        <a:rPr kumimoji="1" lang="ja-JP" altLang="en-US" sz="1600" dirty="0" smtClean="0"/>
                        <a:t>（１人につき１回限り）</a:t>
                      </a:r>
                      <a:endParaRPr kumimoji="1" lang="en-US" altLang="ja-JP" sz="1600" dirty="0" smtClean="0"/>
                    </a:p>
                    <a:p>
                      <a:r>
                        <a:rPr kumimoji="1" lang="ja-JP" altLang="en-US" sz="1600" dirty="0" smtClean="0"/>
                        <a:t>がん治療連携管理料：５００点</a:t>
                      </a:r>
                      <a:endParaRPr kumimoji="1" lang="ja-JP" altLang="en-US" sz="1600" dirty="0"/>
                    </a:p>
                  </a:txBody>
                  <a:tcPr/>
                </a:tc>
              </a:tr>
            </a:tbl>
          </a:graphicData>
        </a:graphic>
      </p:graphicFrame>
      <p:graphicFrame>
        <p:nvGraphicFramePr>
          <p:cNvPr id="3" name="表 2"/>
          <p:cNvGraphicFramePr>
            <a:graphicFrameLocks noGrp="1"/>
          </p:cNvGraphicFramePr>
          <p:nvPr>
            <p:extLst/>
          </p:nvPr>
        </p:nvGraphicFramePr>
        <p:xfrm>
          <a:off x="5253293" y="2239813"/>
          <a:ext cx="4104296" cy="2778475"/>
        </p:xfrm>
        <a:graphic>
          <a:graphicData uri="http://schemas.openxmlformats.org/drawingml/2006/table">
            <a:tbl>
              <a:tblPr firstRow="1" bandRow="1">
                <a:tableStyleId>{21E4AEA4-8DFA-4A89-87EB-49C32662AFE0}</a:tableStyleId>
              </a:tblPr>
              <a:tblGrid>
                <a:gridCol w="4104296"/>
              </a:tblGrid>
              <a:tr h="320211">
                <a:tc>
                  <a:txBody>
                    <a:bodyPr/>
                    <a:lstStyle/>
                    <a:p>
                      <a:pPr algn="ctr"/>
                      <a:r>
                        <a:rPr kumimoji="1" lang="ja-JP" altLang="en-US" sz="1600" dirty="0" smtClean="0"/>
                        <a:t>改定</a:t>
                      </a:r>
                      <a:endParaRPr kumimoji="1" lang="ja-JP" altLang="en-US" sz="1600" dirty="0"/>
                    </a:p>
                  </a:txBody>
                  <a:tcPr/>
                </a:tc>
              </a:tr>
              <a:tr h="2443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がん拠点病院加算</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（入院初日）</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１　がん診療連携拠点病院加算</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イ　がん診療連携拠点病院：５００点</a:t>
                      </a:r>
                    </a:p>
                    <a:p>
                      <a:r>
                        <a:rPr kumimoji="1" lang="ja-JP" altLang="en-US" sz="1600" dirty="0" smtClean="0"/>
                        <a:t>　ロ　地域がん診療病院：</a:t>
                      </a:r>
                      <a:r>
                        <a:rPr kumimoji="1" lang="ja-JP" altLang="en-US" sz="1600" b="1" u="sng" dirty="0" smtClean="0">
                          <a:solidFill>
                            <a:srgbClr val="FF0000"/>
                          </a:solidFill>
                        </a:rPr>
                        <a:t>３００点</a:t>
                      </a:r>
                      <a:r>
                        <a:rPr kumimoji="1" lang="ja-JP" altLang="en-US" sz="1600" b="1" u="none" dirty="0" smtClean="0">
                          <a:solidFill>
                            <a:srgbClr val="FF0000"/>
                          </a:solidFill>
                        </a:rPr>
                        <a:t>（新）</a:t>
                      </a:r>
                      <a:endParaRPr kumimoji="1" lang="en-US" altLang="ja-JP" sz="1600" b="1" u="none" dirty="0" smtClean="0">
                        <a:solidFill>
                          <a:srgbClr val="FF0000"/>
                        </a:solidFill>
                      </a:endParaRPr>
                    </a:p>
                    <a:p>
                      <a:r>
                        <a:rPr kumimoji="1" lang="ja-JP" altLang="en-US" sz="1600" dirty="0" smtClean="0"/>
                        <a:t>２　小児がん拠点病院加算：</a:t>
                      </a:r>
                      <a:r>
                        <a:rPr kumimoji="1" lang="ja-JP" altLang="en-US" sz="1600" b="1" u="sng" dirty="0" smtClean="0">
                          <a:solidFill>
                            <a:srgbClr val="FF0000"/>
                          </a:solidFill>
                        </a:rPr>
                        <a:t>７５０点</a:t>
                      </a:r>
                      <a:r>
                        <a:rPr kumimoji="1" lang="ja-JP" altLang="en-US" sz="1600" b="1" u="none" dirty="0" smtClean="0">
                          <a:solidFill>
                            <a:srgbClr val="FF0000"/>
                          </a:solidFill>
                        </a:rPr>
                        <a:t>（新）</a:t>
                      </a:r>
                      <a:endParaRPr kumimoji="1" lang="en-US" altLang="ja-JP" sz="1600" b="1" u="none" dirty="0" smtClean="0">
                        <a:solidFill>
                          <a:srgbClr val="FF0000"/>
                        </a:solidFill>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がん治療連携管理料</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（１人につき１回限り）</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１　がん治療連携拠点病院の場合：５００点</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２　地域がん診療病院の場合</a:t>
                      </a:r>
                      <a:r>
                        <a:rPr kumimoji="1" lang="ja-JP" altLang="en-US" sz="1600" b="0" i="0" u="none" strike="noStrike" kern="1200" cap="none" spc="0" normalizeH="0" baseline="0" noProof="0" dirty="0" smtClean="0">
                          <a:ln>
                            <a:noFill/>
                          </a:ln>
                          <a:solidFill>
                            <a:schemeClr val="tx1"/>
                          </a:solidFill>
                          <a:effectLst/>
                          <a:uLnTx/>
                          <a:uFillTx/>
                          <a:latin typeface="+mn-lt"/>
                          <a:ea typeface="+mn-ea"/>
                          <a:cs typeface="+mn-cs"/>
                        </a:rPr>
                        <a:t>：</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３００点</a:t>
                      </a:r>
                      <a:r>
                        <a:rPr kumimoji="1" lang="ja-JP" altLang="en-US" sz="1600" b="1" i="0" u="none" strike="noStrike" kern="1200" cap="none" spc="0" normalizeH="0" baseline="0" noProof="0" dirty="0" smtClean="0">
                          <a:ln>
                            <a:noFill/>
                          </a:ln>
                          <a:solidFill>
                            <a:srgbClr val="FF0000"/>
                          </a:solidFill>
                          <a:effectLst/>
                          <a:uLnTx/>
                          <a:uFillTx/>
                          <a:latin typeface="+mn-lt"/>
                          <a:ea typeface="+mn-ea"/>
                          <a:cs typeface="+mn-cs"/>
                        </a:rPr>
                        <a:t>（新）</a:t>
                      </a:r>
                      <a:endParaRPr kumimoji="1" lang="en-US" altLang="ja-JP" sz="1600" b="1" i="0" u="none"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３　小児がん拠点病院の場合：</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７５０点</a:t>
                      </a:r>
                      <a:r>
                        <a:rPr kumimoji="1" lang="ja-JP" altLang="en-US" sz="1600" b="1" i="0" u="none" strike="noStrike" kern="1200" cap="none" spc="0" normalizeH="0" baseline="0" noProof="0" dirty="0" smtClean="0">
                          <a:ln>
                            <a:noFill/>
                          </a:ln>
                          <a:solidFill>
                            <a:srgbClr val="FF0000"/>
                          </a:solidFill>
                          <a:effectLst/>
                          <a:uLnTx/>
                          <a:uFillTx/>
                          <a:latin typeface="+mn-lt"/>
                          <a:ea typeface="+mn-ea"/>
                          <a:cs typeface="+mn-cs"/>
                        </a:rPr>
                        <a:t>（新）</a:t>
                      </a:r>
                    </a:p>
                  </a:txBody>
                  <a:tcPr/>
                </a:tc>
              </a:tr>
            </a:tbl>
          </a:graphicData>
        </a:graphic>
      </p:graphicFrame>
      <p:sp>
        <p:nvSpPr>
          <p:cNvPr id="20" name="右矢印 19"/>
          <p:cNvSpPr/>
          <p:nvPr/>
        </p:nvSpPr>
        <p:spPr>
          <a:xfrm>
            <a:off x="4520986" y="2839636"/>
            <a:ext cx="588257"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3" name="テキスト ボックス 12"/>
          <p:cNvSpPr txBox="1"/>
          <p:nvPr/>
        </p:nvSpPr>
        <p:spPr>
          <a:xfrm>
            <a:off x="3656936" y="5241721"/>
            <a:ext cx="86405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811</a:t>
            </a:r>
            <a:endParaRPr lang="ja-JP" altLang="en-US" sz="1100" dirty="0">
              <a:solidFill>
                <a:srgbClr val="002060"/>
              </a:solidFill>
              <a:latin typeface="ＭＳ Ｐゴシック" panose="020B0600070205080204" pitchFamily="50" charset="-128"/>
            </a:endParaRPr>
          </a:p>
        </p:txBody>
      </p:sp>
      <p:sp>
        <p:nvSpPr>
          <p:cNvPr id="11" name="テキスト ボックス 10"/>
          <p:cNvSpPr txBox="1"/>
          <p:nvPr/>
        </p:nvSpPr>
        <p:spPr>
          <a:xfrm>
            <a:off x="8145366" y="4909461"/>
            <a:ext cx="14400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18</a:t>
            </a:r>
            <a:r>
              <a:rPr lang="en-US" altLang="ja-JP" sz="1100" dirty="0">
                <a:solidFill>
                  <a:srgbClr val="002060"/>
                </a:solidFill>
                <a:latin typeface="ＭＳ Ｐゴシック" panose="020B0600070205080204" pitchFamily="50" charset="-128"/>
              </a:rPr>
              <a:t>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222-22</a:t>
            </a:r>
            <a:r>
              <a:rPr lang="en-US" altLang="ja-JP" sz="1100" dirty="0">
                <a:solidFill>
                  <a:srgbClr val="002060"/>
                </a:solidFill>
                <a:latin typeface="ＭＳ Ｐゴシック" panose="020B0600070205080204" pitchFamily="50" charset="-128"/>
              </a:rPr>
              <a:t>3</a:t>
            </a:r>
            <a:endParaRPr lang="en-US" altLang="ja-JP" sz="1100" dirty="0" smtClean="0">
              <a:solidFill>
                <a:srgbClr val="002060"/>
              </a:solidFill>
              <a:latin typeface="ＭＳ Ｐゴシック" panose="020B0600070205080204" pitchFamily="50" charset="-128"/>
            </a:endParaRPr>
          </a:p>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a:t>
            </a:r>
            <a:r>
              <a:rPr lang="en-US" altLang="ja-JP" sz="1100" dirty="0">
                <a:solidFill>
                  <a:srgbClr val="002060"/>
                </a:solidFill>
                <a:latin typeface="ＭＳ Ｐゴシック" panose="020B0600070205080204" pitchFamily="50" charset="-128"/>
              </a:rPr>
              <a:t>8</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81</a:t>
            </a:r>
            <a:r>
              <a:rPr lang="en-US" altLang="ja-JP" sz="1100" dirty="0">
                <a:solidFill>
                  <a:srgbClr val="002060"/>
                </a:solidFill>
                <a:latin typeface="ＭＳ Ｐゴシック" panose="020B0600070205080204" pitchFamily="50" charset="-128"/>
              </a:rPr>
              <a:t>1</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468348745"/>
      </p:ext>
    </p:extLst>
  </p:cSld>
  <p:clrMapOvr>
    <a:masterClrMapping/>
  </p:clrMapOvr>
  <p:timing>
    <p:tnLst>
      <p:par>
        <p:cT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906000" cy="612000"/>
          </a:xfrm>
        </p:spPr>
        <p:style>
          <a:lnRef idx="1">
            <a:schemeClr val="accent5"/>
          </a:lnRef>
          <a:fillRef idx="2">
            <a:schemeClr val="accent5"/>
          </a:fillRef>
          <a:effectRef idx="1">
            <a:schemeClr val="accent5"/>
          </a:effectRef>
          <a:fontRef idx="minor">
            <a:schemeClr val="dk1"/>
          </a:fontRef>
        </p:style>
        <p:txBody>
          <a:bodyPr>
            <a:noAutofit/>
          </a:bodyPr>
          <a:lstStyle/>
          <a:p>
            <a:pPr algn="ctr"/>
            <a:r>
              <a:rPr lang="ja-JP" altLang="en-US" sz="3200" dirty="0" smtClean="0">
                <a:latin typeface="ＭＳ ゴシック" panose="020B0609070205080204" pitchFamily="49" charset="-128"/>
                <a:ea typeface="ＭＳ ゴシック" panose="020B0609070205080204" pitchFamily="49" charset="-128"/>
              </a:rPr>
              <a:t>がん診療連携拠点病院（平成</a:t>
            </a:r>
            <a:r>
              <a:rPr lang="en-US" altLang="ja-JP" sz="3200" dirty="0" smtClean="0">
                <a:latin typeface="ＭＳ ゴシック" panose="020B0609070205080204" pitchFamily="49" charset="-128"/>
                <a:ea typeface="ＭＳ ゴシック" panose="020B0609070205080204" pitchFamily="49" charset="-128"/>
              </a:rPr>
              <a:t>13</a:t>
            </a:r>
            <a:r>
              <a:rPr lang="ja-JP" altLang="en-US" sz="3200" dirty="0" smtClean="0">
                <a:latin typeface="ＭＳ ゴシック" panose="020B0609070205080204" pitchFamily="49" charset="-128"/>
                <a:ea typeface="ＭＳ ゴシック" panose="020B0609070205080204" pitchFamily="49" charset="-128"/>
              </a:rPr>
              <a:t>年～）</a:t>
            </a:r>
            <a:endParaRPr kumimoji="1" lang="ja-JP" altLang="en-US" sz="3200" dirty="0">
              <a:latin typeface="ＭＳ ゴシック" panose="020B0609070205080204" pitchFamily="49" charset="-128"/>
              <a:ea typeface="ＭＳ ゴシック" panose="020B0609070205080204" pitchFamily="49" charset="-128"/>
            </a:endParaRPr>
          </a:p>
        </p:txBody>
      </p:sp>
      <p:sp>
        <p:nvSpPr>
          <p:cNvPr id="4" name="テキスト ボックス 3"/>
          <p:cNvSpPr txBox="1"/>
          <p:nvPr/>
        </p:nvSpPr>
        <p:spPr>
          <a:xfrm>
            <a:off x="4766994" y="6308182"/>
            <a:ext cx="4248472" cy="461665"/>
          </a:xfrm>
          <a:prstGeom prst="rect">
            <a:avLst/>
          </a:prstGeom>
          <a:noFill/>
          <a:ln>
            <a:solidFill>
              <a:schemeClr val="tx1"/>
            </a:solidFill>
          </a:ln>
        </p:spPr>
        <p:txBody>
          <a:bodyPr wrap="square" rtlCol="0">
            <a:spAutoFit/>
          </a:bodyPr>
          <a:lstStyle/>
          <a:p>
            <a:r>
              <a:rPr lang="ja-JP" altLang="en-US" sz="1200" dirty="0" smtClean="0">
                <a:solidFill>
                  <a:prstClr val="black"/>
                </a:solidFill>
                <a:latin typeface="ＭＳ Ｐゴシック"/>
              </a:rPr>
              <a:t>平成</a:t>
            </a:r>
            <a:r>
              <a:rPr lang="en-US" altLang="ja-JP" sz="1200" dirty="0" smtClean="0">
                <a:solidFill>
                  <a:prstClr val="black"/>
                </a:solidFill>
                <a:latin typeface="ＭＳ Ｐゴシック"/>
              </a:rPr>
              <a:t>25</a:t>
            </a:r>
            <a:r>
              <a:rPr lang="ja-JP" altLang="en-US" sz="1200" dirty="0" smtClean="0">
                <a:solidFill>
                  <a:prstClr val="black"/>
                </a:solidFill>
                <a:latin typeface="ＭＳ Ｐゴシック"/>
              </a:rPr>
              <a:t>年　がん診療体制のあり方に関する検討会資料、</a:t>
            </a:r>
            <a:endParaRPr lang="en-US" altLang="ja-JP" sz="1200" dirty="0" smtClean="0">
              <a:solidFill>
                <a:prstClr val="black"/>
              </a:solidFill>
              <a:latin typeface="ＭＳ Ｐゴシック"/>
            </a:endParaRPr>
          </a:p>
          <a:p>
            <a:r>
              <a:rPr lang="ja-JP" altLang="en-US" sz="1200" dirty="0" smtClean="0">
                <a:solidFill>
                  <a:prstClr val="black"/>
                </a:solidFill>
                <a:latin typeface="ＭＳ Ｐゴシック"/>
              </a:rPr>
              <a:t>平成</a:t>
            </a:r>
            <a:r>
              <a:rPr lang="en-US" altLang="ja-JP" sz="1200" dirty="0" smtClean="0">
                <a:solidFill>
                  <a:prstClr val="black"/>
                </a:solidFill>
                <a:latin typeface="ＭＳ Ｐゴシック"/>
              </a:rPr>
              <a:t>13</a:t>
            </a:r>
            <a:r>
              <a:rPr lang="ja-JP" altLang="en-US" sz="1200" dirty="0" smtClean="0">
                <a:solidFill>
                  <a:prstClr val="black"/>
                </a:solidFill>
                <a:latin typeface="ＭＳ Ｐゴシック"/>
              </a:rPr>
              <a:t>年　地域がん診療拠点病院の整備について　　　　より</a:t>
            </a:r>
            <a:endParaRPr lang="ja-JP" altLang="en-US" sz="1200" dirty="0">
              <a:solidFill>
                <a:prstClr val="black"/>
              </a:solidFill>
              <a:latin typeface="ＭＳ Ｐゴシック"/>
            </a:endParaRPr>
          </a:p>
        </p:txBody>
      </p:sp>
      <p:grpSp>
        <p:nvGrpSpPr>
          <p:cNvPr id="3" name="グループ化 2"/>
          <p:cNvGrpSpPr/>
          <p:nvPr/>
        </p:nvGrpSpPr>
        <p:grpSpPr>
          <a:xfrm>
            <a:off x="144735" y="1004535"/>
            <a:ext cx="9632808" cy="5016753"/>
            <a:chOff x="42388" y="764704"/>
            <a:chExt cx="9863612" cy="5016753"/>
          </a:xfrm>
        </p:grpSpPr>
        <p:sp>
          <p:nvSpPr>
            <p:cNvPr id="6" name="テキスト ボックス 5"/>
            <p:cNvSpPr txBox="1"/>
            <p:nvPr/>
          </p:nvSpPr>
          <p:spPr>
            <a:xfrm>
              <a:off x="56456" y="3318083"/>
              <a:ext cx="9399494" cy="830997"/>
            </a:xfrm>
            <a:prstGeom prst="rect">
              <a:avLst/>
            </a:prstGeom>
            <a:noFill/>
          </p:spPr>
          <p:txBody>
            <a:bodyPr wrap="square" rtlCol="0">
              <a:spAutoFit/>
            </a:bodyPr>
            <a:lstStyle/>
            <a:p>
              <a:pPr marL="342900" indent="-342900">
                <a:buFont typeface="Wingdings" panose="05000000000000000000" pitchFamily="2" charset="2"/>
                <a:buChar char="Ø"/>
              </a:pPr>
              <a:r>
                <a:rPr lang="ja-JP" altLang="en-US" sz="2400" dirty="0" smtClean="0">
                  <a:solidFill>
                    <a:prstClr val="black"/>
                  </a:solidFill>
                  <a:latin typeface="ＭＳ Ｐゴシック"/>
                </a:rPr>
                <a:t>日常生活圏域において、全人的な質の高いがん医療の均</a:t>
              </a:r>
              <a:r>
                <a:rPr lang="ja-JP" altLang="en-US" sz="2400" dirty="0" err="1" smtClean="0">
                  <a:solidFill>
                    <a:prstClr val="black"/>
                  </a:solidFill>
                  <a:latin typeface="ＭＳ Ｐゴシック"/>
                </a:rPr>
                <a:t>てん化を</a:t>
              </a:r>
              <a:r>
                <a:rPr lang="ja-JP" altLang="en-US" sz="2400" dirty="0" smtClean="0">
                  <a:solidFill>
                    <a:prstClr val="black"/>
                  </a:solidFill>
                  <a:latin typeface="ＭＳ Ｐゴシック"/>
                </a:rPr>
                <a:t>図ること。</a:t>
              </a:r>
              <a:endParaRPr lang="en-US" altLang="ja-JP" sz="2400" dirty="0" smtClean="0">
                <a:solidFill>
                  <a:prstClr val="black"/>
                </a:solidFill>
                <a:latin typeface="ＭＳ Ｐゴシック"/>
              </a:endParaRPr>
            </a:p>
          </p:txBody>
        </p:sp>
        <p:sp>
          <p:nvSpPr>
            <p:cNvPr id="8" name="テキスト ボックス 7"/>
            <p:cNvSpPr txBox="1"/>
            <p:nvPr/>
          </p:nvSpPr>
          <p:spPr>
            <a:xfrm>
              <a:off x="56456" y="764704"/>
              <a:ext cx="1310212" cy="461665"/>
            </a:xfrm>
            <a:prstGeom prst="rect">
              <a:avLst/>
            </a:prstGeom>
            <a:noFill/>
            <a:ln>
              <a:noFill/>
            </a:ln>
          </p:spPr>
          <p:txBody>
            <a:bodyPr wrap="square" rtlCol="0">
              <a:spAutoFit/>
            </a:bodyPr>
            <a:lstStyle/>
            <a:p>
              <a:pPr algn="ctr"/>
              <a:r>
                <a:rPr lang="en-US" altLang="ja-JP" sz="2400" b="1" dirty="0" smtClean="0">
                  <a:solidFill>
                    <a:prstClr val="black"/>
                  </a:solidFill>
                  <a:latin typeface="ＭＳ Ｐゴシック"/>
                </a:rPr>
                <a:t>【</a:t>
              </a:r>
              <a:r>
                <a:rPr lang="ja-JP" altLang="en-US" sz="2400" b="1" dirty="0" smtClean="0">
                  <a:solidFill>
                    <a:prstClr val="black"/>
                  </a:solidFill>
                  <a:latin typeface="ＭＳ Ｐゴシック"/>
                </a:rPr>
                <a:t>背景</a:t>
              </a:r>
              <a:r>
                <a:rPr lang="en-US" altLang="ja-JP" sz="2400" b="1" dirty="0" smtClean="0">
                  <a:solidFill>
                    <a:prstClr val="black"/>
                  </a:solidFill>
                  <a:latin typeface="ＭＳ Ｐゴシック"/>
                </a:rPr>
                <a:t>】</a:t>
              </a:r>
              <a:endParaRPr lang="ja-JP" altLang="en-US" sz="2400" b="1" dirty="0">
                <a:solidFill>
                  <a:prstClr val="black"/>
                </a:solidFill>
                <a:latin typeface="ＭＳ Ｐゴシック"/>
              </a:endParaRPr>
            </a:p>
          </p:txBody>
        </p:sp>
        <p:sp>
          <p:nvSpPr>
            <p:cNvPr id="11" name="テキスト ボックス 10"/>
            <p:cNvSpPr txBox="1"/>
            <p:nvPr/>
          </p:nvSpPr>
          <p:spPr>
            <a:xfrm>
              <a:off x="56456" y="4581128"/>
              <a:ext cx="9618740" cy="1200329"/>
            </a:xfrm>
            <a:prstGeom prst="rect">
              <a:avLst/>
            </a:prstGeom>
            <a:noFill/>
          </p:spPr>
          <p:txBody>
            <a:bodyPr wrap="square" rtlCol="0">
              <a:spAutoFit/>
            </a:bodyPr>
            <a:lstStyle/>
            <a:p>
              <a:pPr marL="342900" indent="-342900">
                <a:buFont typeface="Wingdings" panose="05000000000000000000" pitchFamily="2" charset="2"/>
                <a:buChar char="Ø"/>
              </a:pPr>
              <a:r>
                <a:rPr lang="ja-JP" altLang="en-US" sz="2400" dirty="0" smtClean="0">
                  <a:solidFill>
                    <a:prstClr val="black"/>
                  </a:solidFill>
                  <a:latin typeface="ＭＳ Ｐゴシック"/>
                </a:rPr>
                <a:t>二次</a:t>
              </a:r>
              <a:r>
                <a:rPr lang="ja-JP" altLang="en-US" sz="2400" dirty="0">
                  <a:solidFill>
                    <a:prstClr val="black"/>
                  </a:solidFill>
                  <a:latin typeface="ＭＳ Ｐゴシック"/>
                </a:rPr>
                <a:t>医療圏に１カ所程度を目安</a:t>
              </a:r>
              <a:r>
                <a:rPr lang="ja-JP" altLang="en-US" sz="2400" dirty="0" smtClean="0">
                  <a:solidFill>
                    <a:prstClr val="black"/>
                  </a:solidFill>
                  <a:latin typeface="ＭＳ Ｐゴシック"/>
                </a:rPr>
                <a:t>に、都道府県知事が推薦する医療機関について、第三者によって構成される検討会の意見を踏まえ、厚生労働大臣が適当と認めるものを指定する。</a:t>
              </a:r>
              <a:endParaRPr lang="en-US" altLang="ja-JP" sz="2400" dirty="0">
                <a:solidFill>
                  <a:prstClr val="black"/>
                </a:solidFill>
                <a:latin typeface="ＭＳ Ｐゴシック"/>
              </a:endParaRPr>
            </a:p>
          </p:txBody>
        </p:sp>
        <p:sp>
          <p:nvSpPr>
            <p:cNvPr id="12" name="テキスト ボックス 11"/>
            <p:cNvSpPr txBox="1"/>
            <p:nvPr/>
          </p:nvSpPr>
          <p:spPr>
            <a:xfrm>
              <a:off x="56456" y="1268760"/>
              <a:ext cx="9849544" cy="1569660"/>
            </a:xfrm>
            <a:prstGeom prst="rect">
              <a:avLst/>
            </a:prstGeom>
            <a:noFill/>
          </p:spPr>
          <p:txBody>
            <a:bodyPr wrap="square" rtlCol="0">
              <a:spAutoFit/>
            </a:bodyPr>
            <a:lstStyle/>
            <a:p>
              <a:pPr marL="342900" indent="-342900">
                <a:buFont typeface="Wingdings" panose="05000000000000000000" pitchFamily="2" charset="2"/>
                <a:buChar char="Ø"/>
              </a:pPr>
              <a:r>
                <a:rPr lang="ja-JP" altLang="en-US" sz="2400" dirty="0" smtClean="0">
                  <a:solidFill>
                    <a:prstClr val="black"/>
                  </a:solidFill>
                  <a:latin typeface="ＭＳ Ｐゴシック"/>
                </a:rPr>
                <a:t>我が国において、がんによる死亡は昭和</a:t>
              </a:r>
              <a:r>
                <a:rPr lang="en-US" altLang="ja-JP" sz="2400" dirty="0" smtClean="0">
                  <a:solidFill>
                    <a:prstClr val="black"/>
                  </a:solidFill>
                  <a:latin typeface="ＭＳ Ｐゴシック"/>
                </a:rPr>
                <a:t>56</a:t>
              </a:r>
              <a:r>
                <a:rPr lang="ja-JP" altLang="en-US" sz="2400" dirty="0" smtClean="0">
                  <a:solidFill>
                    <a:prstClr val="black"/>
                  </a:solidFill>
                  <a:latin typeface="ＭＳ Ｐゴシック"/>
                </a:rPr>
                <a:t>年以降、死因の第</a:t>
              </a:r>
              <a:r>
                <a:rPr lang="ja-JP" altLang="en-US" sz="2400" dirty="0">
                  <a:solidFill>
                    <a:prstClr val="black"/>
                  </a:solidFill>
                  <a:latin typeface="ＭＳ Ｐゴシック"/>
                </a:rPr>
                <a:t>１</a:t>
              </a:r>
              <a:r>
                <a:rPr lang="ja-JP" altLang="en-US" sz="2400" dirty="0" smtClean="0">
                  <a:solidFill>
                    <a:prstClr val="black"/>
                  </a:solidFill>
                  <a:latin typeface="ＭＳ Ｐゴシック"/>
                </a:rPr>
                <a:t>位を占め、がん患者数は毎年増加傾向を示している。</a:t>
              </a:r>
              <a:endParaRPr lang="en-US" altLang="ja-JP" sz="2400" dirty="0" smtClean="0">
                <a:solidFill>
                  <a:prstClr val="black"/>
                </a:solidFill>
                <a:latin typeface="ＭＳ Ｐゴシック"/>
              </a:endParaRPr>
            </a:p>
            <a:p>
              <a:pPr marL="342900" indent="-342900">
                <a:buFont typeface="Wingdings" panose="05000000000000000000" pitchFamily="2" charset="2"/>
                <a:buChar char="Ø"/>
              </a:pPr>
              <a:r>
                <a:rPr lang="ja-JP" altLang="en-US" sz="2400" dirty="0">
                  <a:solidFill>
                    <a:prstClr val="black"/>
                  </a:solidFill>
                  <a:latin typeface="ＭＳ Ｐゴシック"/>
                </a:rPr>
                <a:t>このよう</a:t>
              </a:r>
              <a:r>
                <a:rPr lang="ja-JP" altLang="en-US" sz="2400" dirty="0" smtClean="0">
                  <a:solidFill>
                    <a:prstClr val="black"/>
                  </a:solidFill>
                  <a:latin typeface="ＭＳ Ｐゴシック"/>
                </a:rPr>
                <a:t>な状況において、がん診療体制の一層の充実を図るなど、がんに関する積極的かつ効果的な施策の展開が重要かつ急務であった。</a:t>
              </a:r>
              <a:endParaRPr lang="en-US" altLang="ja-JP" sz="2400" dirty="0" smtClean="0">
                <a:solidFill>
                  <a:prstClr val="black"/>
                </a:solidFill>
                <a:latin typeface="ＭＳ Ｐゴシック"/>
              </a:endParaRPr>
            </a:p>
          </p:txBody>
        </p:sp>
        <p:sp>
          <p:nvSpPr>
            <p:cNvPr id="13" name="テキスト ボックス 12"/>
            <p:cNvSpPr txBox="1"/>
            <p:nvPr/>
          </p:nvSpPr>
          <p:spPr>
            <a:xfrm>
              <a:off x="42388" y="2895327"/>
              <a:ext cx="1310212" cy="461665"/>
            </a:xfrm>
            <a:prstGeom prst="rect">
              <a:avLst/>
            </a:prstGeom>
            <a:noFill/>
            <a:ln>
              <a:noFill/>
            </a:ln>
          </p:spPr>
          <p:txBody>
            <a:bodyPr wrap="square" rtlCol="0">
              <a:spAutoFit/>
            </a:bodyPr>
            <a:lstStyle/>
            <a:p>
              <a:pPr algn="ctr"/>
              <a:r>
                <a:rPr lang="en-US" altLang="ja-JP" sz="2400" b="1" dirty="0" smtClean="0">
                  <a:solidFill>
                    <a:prstClr val="black"/>
                  </a:solidFill>
                  <a:latin typeface="ＭＳ Ｐゴシック"/>
                </a:rPr>
                <a:t>【</a:t>
              </a:r>
              <a:r>
                <a:rPr lang="ja-JP" altLang="en-US" sz="2400" b="1" dirty="0">
                  <a:solidFill>
                    <a:prstClr val="black"/>
                  </a:solidFill>
                  <a:latin typeface="ＭＳ Ｐゴシック"/>
                </a:rPr>
                <a:t>目的</a:t>
              </a:r>
              <a:r>
                <a:rPr lang="en-US" altLang="ja-JP" sz="2400" b="1" dirty="0" smtClean="0">
                  <a:solidFill>
                    <a:prstClr val="black"/>
                  </a:solidFill>
                  <a:latin typeface="ＭＳ Ｐゴシック"/>
                </a:rPr>
                <a:t>】</a:t>
              </a:r>
              <a:endParaRPr lang="ja-JP" altLang="en-US" sz="2400" b="1" dirty="0">
                <a:solidFill>
                  <a:prstClr val="black"/>
                </a:solidFill>
                <a:latin typeface="ＭＳ Ｐゴシック"/>
              </a:endParaRPr>
            </a:p>
          </p:txBody>
        </p:sp>
        <p:sp>
          <p:nvSpPr>
            <p:cNvPr id="14" name="テキスト ボックス 13"/>
            <p:cNvSpPr txBox="1"/>
            <p:nvPr/>
          </p:nvSpPr>
          <p:spPr>
            <a:xfrm>
              <a:off x="42388" y="4191471"/>
              <a:ext cx="1310212" cy="461665"/>
            </a:xfrm>
            <a:prstGeom prst="rect">
              <a:avLst/>
            </a:prstGeom>
            <a:noFill/>
            <a:ln>
              <a:noFill/>
            </a:ln>
          </p:spPr>
          <p:txBody>
            <a:bodyPr wrap="square" rtlCol="0">
              <a:spAutoFit/>
            </a:bodyPr>
            <a:lstStyle/>
            <a:p>
              <a:pPr algn="ctr"/>
              <a:r>
                <a:rPr lang="en-US" altLang="ja-JP" sz="2400" b="1" dirty="0" smtClean="0">
                  <a:solidFill>
                    <a:prstClr val="black"/>
                  </a:solidFill>
                  <a:latin typeface="ＭＳ Ｐゴシック"/>
                </a:rPr>
                <a:t>【</a:t>
              </a:r>
              <a:r>
                <a:rPr lang="ja-JP" altLang="en-US" sz="2400" b="1" dirty="0" smtClean="0">
                  <a:solidFill>
                    <a:prstClr val="black"/>
                  </a:solidFill>
                  <a:latin typeface="ＭＳ Ｐゴシック"/>
                </a:rPr>
                <a:t>方法</a:t>
              </a:r>
              <a:r>
                <a:rPr lang="en-US" altLang="ja-JP" sz="2400" b="1" dirty="0" smtClean="0">
                  <a:solidFill>
                    <a:prstClr val="black"/>
                  </a:solidFill>
                  <a:latin typeface="ＭＳ Ｐゴシック"/>
                </a:rPr>
                <a:t>】</a:t>
              </a:r>
              <a:endParaRPr lang="ja-JP" altLang="en-US" sz="2400" b="1" dirty="0">
                <a:solidFill>
                  <a:prstClr val="black"/>
                </a:solidFill>
                <a:latin typeface="ＭＳ Ｐゴシック"/>
              </a:endParaRPr>
            </a:p>
          </p:txBody>
        </p:sp>
      </p:grpSp>
      <p:sp>
        <p:nvSpPr>
          <p:cNvPr id="1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221</a:t>
            </a:fld>
            <a:endParaRPr lang="ja-JP" altLang="en-US" dirty="0">
              <a:solidFill>
                <a:prstClr val="black"/>
              </a:solidFill>
            </a:endParaRPr>
          </a:p>
        </p:txBody>
      </p:sp>
    </p:spTree>
    <p:extLst>
      <p:ext uri="{BB962C8B-B14F-4D97-AF65-F5344CB8AC3E}">
        <p14:creationId xmlns:p14="http://schemas.microsoft.com/office/powerpoint/2010/main" val="2999623915"/>
      </p:ext>
    </p:extLst>
  </p:cSld>
  <p:clrMapOvr>
    <a:masterClrMapping/>
  </p:clrMapOvr>
  <p:timing>
    <p:tnLst>
      <p:par>
        <p:cT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角丸四角形 10"/>
          <p:cNvSpPr/>
          <p:nvPr/>
        </p:nvSpPr>
        <p:spPr>
          <a:xfrm>
            <a:off x="3236013" y="803629"/>
            <a:ext cx="6630732" cy="5955346"/>
          </a:xfrm>
          <a:prstGeom prst="roundRect">
            <a:avLst>
              <a:gd name="adj" fmla="val 8090"/>
            </a:avLst>
          </a:prstGeom>
          <a:solidFill>
            <a:schemeClr val="accent5"/>
          </a:solidFill>
        </p:spPr>
        <p:style>
          <a:lnRef idx="1">
            <a:schemeClr val="accent5"/>
          </a:lnRef>
          <a:fillRef idx="2">
            <a:schemeClr val="accent5"/>
          </a:fillRef>
          <a:effectRef idx="1">
            <a:schemeClr val="accent5"/>
          </a:effectRef>
          <a:fontRef idx="minor">
            <a:schemeClr val="dk1"/>
          </a:fontRef>
        </p:style>
        <p:txBody>
          <a:bodyPr rtlCol="0" anchor="ctr"/>
          <a:lstStyle/>
          <a:p>
            <a:pPr algn="ctr"/>
            <a:endParaRPr lang="ja-JP" altLang="en-US">
              <a:solidFill>
                <a:prstClr val="black"/>
              </a:solidFill>
            </a:endParaRPr>
          </a:p>
        </p:txBody>
      </p:sp>
      <p:sp>
        <p:nvSpPr>
          <p:cNvPr id="12" name="角丸四角形 11"/>
          <p:cNvSpPr/>
          <p:nvPr/>
        </p:nvSpPr>
        <p:spPr>
          <a:xfrm>
            <a:off x="3454358" y="660945"/>
            <a:ext cx="5917813" cy="360007"/>
          </a:xfrm>
          <a:prstGeom prst="roundRect">
            <a:avLst/>
          </a:prstGeom>
          <a:solidFill>
            <a:schemeClr val="accent5">
              <a:lumMod val="20000"/>
              <a:lumOff val="80000"/>
            </a:schemeClr>
          </a:solidFill>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ja-JP" dirty="0" smtClean="0">
                <a:solidFill>
                  <a:prstClr val="black"/>
                </a:solidFill>
                <a:latin typeface="ＭＳ Ｐゴシック"/>
              </a:rPr>
              <a:t>※</a:t>
            </a:r>
            <a:r>
              <a:rPr lang="ja-JP" altLang="en-US" dirty="0" smtClean="0">
                <a:solidFill>
                  <a:prstClr val="black"/>
                </a:solidFill>
                <a:latin typeface="ＭＳ Ｐゴシック"/>
              </a:rPr>
              <a:t>平成</a:t>
            </a:r>
            <a:r>
              <a:rPr lang="en-US" altLang="ja-JP" dirty="0" smtClean="0">
                <a:solidFill>
                  <a:prstClr val="black"/>
                </a:solidFill>
                <a:latin typeface="ＭＳ Ｐゴシック"/>
              </a:rPr>
              <a:t>28</a:t>
            </a:r>
            <a:r>
              <a:rPr lang="ja-JP" altLang="en-US" dirty="0" smtClean="0">
                <a:solidFill>
                  <a:prstClr val="black"/>
                </a:solidFill>
                <a:latin typeface="ＭＳ Ｐゴシック"/>
              </a:rPr>
              <a:t>年１月</a:t>
            </a:r>
            <a:r>
              <a:rPr lang="en-US" altLang="ja-JP" dirty="0" smtClean="0">
                <a:solidFill>
                  <a:prstClr val="black"/>
                </a:solidFill>
                <a:latin typeface="ＭＳ Ｐゴシック"/>
              </a:rPr>
              <a:t>29</a:t>
            </a:r>
            <a:r>
              <a:rPr lang="ja-JP" altLang="en-US" dirty="0" smtClean="0">
                <a:solidFill>
                  <a:prstClr val="black"/>
                </a:solidFill>
                <a:latin typeface="ＭＳ Ｐゴシック"/>
              </a:rPr>
              <a:t>の検討会結果を反映した医療機関数</a:t>
            </a:r>
            <a:endParaRPr lang="en-US" altLang="ja-JP" dirty="0" smtClean="0">
              <a:solidFill>
                <a:prstClr val="black"/>
              </a:solidFill>
              <a:latin typeface="ＭＳ Ｐゴシック"/>
            </a:endParaRPr>
          </a:p>
        </p:txBody>
      </p:sp>
      <p:sp>
        <p:nvSpPr>
          <p:cNvPr id="3" name="円/楕円 2"/>
          <p:cNvSpPr/>
          <p:nvPr/>
        </p:nvSpPr>
        <p:spPr>
          <a:xfrm>
            <a:off x="4718974" y="3140971"/>
            <a:ext cx="3510390" cy="902811"/>
          </a:xfrm>
          <a:prstGeom prst="ellipse">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7" name="テキスト ボックス 26"/>
          <p:cNvSpPr txBox="1"/>
          <p:nvPr/>
        </p:nvSpPr>
        <p:spPr>
          <a:xfrm>
            <a:off x="6907066" y="4606135"/>
            <a:ext cx="2852227" cy="1200329"/>
          </a:xfrm>
          <a:prstGeom prst="rect">
            <a:avLst/>
          </a:prstGeom>
          <a:solidFill>
            <a:schemeClr val="accent1">
              <a:lumMod val="20000"/>
              <a:lumOff val="80000"/>
            </a:schemeClr>
          </a:solidFill>
        </p:spPr>
        <p:txBody>
          <a:bodyPr wrap="square" rtlCol="0">
            <a:spAutoFit/>
          </a:bodyPr>
          <a:lstStyle/>
          <a:p>
            <a:pPr algn="ctr"/>
            <a:r>
              <a:rPr lang="ja-JP" altLang="en-US" b="1" dirty="0" smtClean="0">
                <a:solidFill>
                  <a:prstClr val="black"/>
                </a:solidFill>
              </a:rPr>
              <a:t>特定領域</a:t>
            </a:r>
            <a:endParaRPr lang="en-US" altLang="ja-JP" b="1" dirty="0" smtClean="0">
              <a:solidFill>
                <a:prstClr val="black"/>
              </a:solidFill>
            </a:endParaRPr>
          </a:p>
          <a:p>
            <a:pPr algn="ctr"/>
            <a:r>
              <a:rPr lang="ja-JP" altLang="en-US" b="1" dirty="0" smtClean="0">
                <a:solidFill>
                  <a:prstClr val="black"/>
                </a:solidFill>
              </a:rPr>
              <a:t>がん診療連携拠点病院</a:t>
            </a:r>
            <a:endParaRPr lang="en-US" altLang="ja-JP" b="1" dirty="0" smtClean="0">
              <a:solidFill>
                <a:prstClr val="black"/>
              </a:solidFill>
            </a:endParaRPr>
          </a:p>
          <a:p>
            <a:r>
              <a:rPr lang="ja-JP" altLang="en-US" sz="1200" dirty="0" smtClean="0">
                <a:solidFill>
                  <a:prstClr val="black"/>
                </a:solidFill>
              </a:rPr>
              <a:t>・特定のがん種に関して多くの診療実績を有し、拠点的役割を果たす医療機関の制度的位置づけの明確化</a:t>
            </a:r>
            <a:endParaRPr lang="ja-JP" altLang="en-US" sz="1200" dirty="0">
              <a:solidFill>
                <a:prstClr val="black"/>
              </a:solidFill>
            </a:endParaRPr>
          </a:p>
        </p:txBody>
      </p:sp>
      <p:sp>
        <p:nvSpPr>
          <p:cNvPr id="15" name="テキスト ボックス 14"/>
          <p:cNvSpPr txBox="1"/>
          <p:nvPr/>
        </p:nvSpPr>
        <p:spPr>
          <a:xfrm>
            <a:off x="3370436" y="1461123"/>
            <a:ext cx="3284790" cy="1107996"/>
          </a:xfrm>
          <a:prstGeom prst="rect">
            <a:avLst/>
          </a:prstGeom>
          <a:solidFill>
            <a:schemeClr val="accent1">
              <a:lumMod val="40000"/>
              <a:lumOff val="60000"/>
            </a:schemeClr>
          </a:solidFill>
          <a:ln>
            <a:noFill/>
          </a:ln>
        </p:spPr>
        <p:txBody>
          <a:bodyPr wrap="square" rtlCol="0">
            <a:spAutoFit/>
          </a:bodyPr>
          <a:lstStyle/>
          <a:p>
            <a:pPr algn="ctr"/>
            <a:r>
              <a:rPr lang="ja-JP" altLang="en-US" b="1" dirty="0" smtClean="0">
                <a:solidFill>
                  <a:prstClr val="black"/>
                </a:solidFill>
              </a:rPr>
              <a:t>地域がん診療連携拠点病院</a:t>
            </a:r>
            <a:endParaRPr lang="en-US" altLang="ja-JP" b="1" dirty="0" smtClean="0">
              <a:solidFill>
                <a:srgbClr val="FF0000"/>
              </a:solidFill>
            </a:endParaRPr>
          </a:p>
          <a:p>
            <a:endParaRPr lang="en-US" altLang="ja-JP" sz="1200" dirty="0" smtClean="0">
              <a:solidFill>
                <a:prstClr val="black"/>
              </a:solidFill>
            </a:endParaRPr>
          </a:p>
          <a:p>
            <a:r>
              <a:rPr lang="ja-JP" altLang="en-US" sz="1200" dirty="0">
                <a:solidFill>
                  <a:prstClr val="black"/>
                </a:solidFill>
              </a:rPr>
              <a:t>・</a:t>
            </a:r>
            <a:r>
              <a:rPr lang="ja-JP" altLang="en-US" sz="1200" dirty="0" smtClean="0">
                <a:solidFill>
                  <a:prstClr val="black"/>
                </a:solidFill>
              </a:rPr>
              <a:t>診療実績、集学的治療の提供</a:t>
            </a:r>
            <a:endParaRPr lang="en-US" altLang="ja-JP" sz="1200" dirty="0" smtClean="0">
              <a:solidFill>
                <a:prstClr val="black"/>
              </a:solidFill>
            </a:endParaRPr>
          </a:p>
          <a:p>
            <a:r>
              <a:rPr lang="ja-JP" altLang="en-US" sz="1200" dirty="0" smtClean="0">
                <a:solidFill>
                  <a:prstClr val="black"/>
                </a:solidFill>
              </a:rPr>
              <a:t>・緩和ケア、相談支援、研修の提供、がん登録</a:t>
            </a:r>
            <a:endParaRPr lang="en-US" altLang="ja-JP" sz="1200" dirty="0" smtClean="0">
              <a:solidFill>
                <a:prstClr val="black"/>
              </a:solidFill>
            </a:endParaRPr>
          </a:p>
          <a:p>
            <a:r>
              <a:rPr lang="ja-JP" altLang="en-US" sz="1200" dirty="0" smtClean="0">
                <a:solidFill>
                  <a:prstClr val="black"/>
                </a:solidFill>
              </a:rPr>
              <a:t>・病理医、放射線治療医、精神科医等の配置</a:t>
            </a:r>
            <a:endParaRPr lang="ja-JP" altLang="en-US" sz="1200" dirty="0">
              <a:solidFill>
                <a:prstClr val="black"/>
              </a:solidFill>
            </a:endParaRPr>
          </a:p>
        </p:txBody>
      </p:sp>
      <p:sp>
        <p:nvSpPr>
          <p:cNvPr id="37" name="テキスト ボックス 36"/>
          <p:cNvSpPr txBox="1"/>
          <p:nvPr/>
        </p:nvSpPr>
        <p:spPr>
          <a:xfrm>
            <a:off x="6747240" y="1442250"/>
            <a:ext cx="2964329" cy="1015663"/>
          </a:xfrm>
          <a:prstGeom prst="rect">
            <a:avLst/>
          </a:prstGeom>
          <a:solidFill>
            <a:schemeClr val="accent1">
              <a:lumMod val="40000"/>
              <a:lumOff val="60000"/>
            </a:schemeClr>
          </a:solidFill>
          <a:ln>
            <a:noFill/>
          </a:ln>
        </p:spPr>
        <p:txBody>
          <a:bodyPr wrap="square" rtlCol="0">
            <a:spAutoFit/>
          </a:bodyPr>
          <a:lstStyle/>
          <a:p>
            <a:pPr algn="ctr"/>
            <a:r>
              <a:rPr lang="ja-JP" altLang="en-US" b="1" dirty="0" smtClean="0">
                <a:solidFill>
                  <a:prstClr val="black"/>
                </a:solidFill>
                <a:latin typeface="ＭＳ Ｐゴシック"/>
              </a:rPr>
              <a:t>都道府県</a:t>
            </a:r>
            <a:endParaRPr lang="en-US" altLang="ja-JP" b="1" dirty="0" smtClean="0">
              <a:solidFill>
                <a:prstClr val="black"/>
              </a:solidFill>
              <a:latin typeface="ＭＳ Ｐゴシック"/>
            </a:endParaRPr>
          </a:p>
          <a:p>
            <a:pPr algn="ctr"/>
            <a:r>
              <a:rPr lang="ja-JP" altLang="en-US" b="1" dirty="0" smtClean="0">
                <a:solidFill>
                  <a:prstClr val="black"/>
                </a:solidFill>
                <a:latin typeface="ＭＳ Ｐゴシック"/>
              </a:rPr>
              <a:t>がん診療連携拠点病院</a:t>
            </a:r>
            <a:endParaRPr lang="en-US" altLang="ja-JP" b="1" dirty="0" smtClean="0">
              <a:solidFill>
                <a:srgbClr val="FF0000"/>
              </a:solidFill>
              <a:latin typeface="ＭＳ Ｐゴシック"/>
            </a:endParaRPr>
          </a:p>
          <a:p>
            <a:endParaRPr lang="en-US" altLang="ja-JP" sz="1200" dirty="0" smtClean="0">
              <a:solidFill>
                <a:prstClr val="black"/>
              </a:solidFill>
              <a:latin typeface="ＭＳ Ｐゴシック"/>
            </a:endParaRPr>
          </a:p>
          <a:p>
            <a:r>
              <a:rPr lang="ja-JP" altLang="en-US" sz="1200" dirty="0" smtClean="0">
                <a:solidFill>
                  <a:prstClr val="black"/>
                </a:solidFill>
                <a:latin typeface="ＭＳ Ｐゴシック"/>
              </a:rPr>
              <a:t>・県内の拠点病院のとりまとめ。</a:t>
            </a:r>
            <a:endParaRPr lang="en-US" altLang="ja-JP" sz="1200" dirty="0" smtClean="0">
              <a:solidFill>
                <a:prstClr val="black"/>
              </a:solidFill>
              <a:latin typeface="ＭＳ Ｐゴシック"/>
            </a:endParaRPr>
          </a:p>
        </p:txBody>
      </p:sp>
      <p:sp>
        <p:nvSpPr>
          <p:cNvPr id="10" name="正方形/長方形 9"/>
          <p:cNvSpPr/>
          <p:nvPr/>
        </p:nvSpPr>
        <p:spPr>
          <a:xfrm>
            <a:off x="3370438" y="4634935"/>
            <a:ext cx="3430533" cy="1107996"/>
          </a:xfrm>
          <a:prstGeom prst="rect">
            <a:avLst/>
          </a:prstGeom>
          <a:solidFill>
            <a:schemeClr val="accent1">
              <a:lumMod val="20000"/>
              <a:lumOff val="80000"/>
            </a:schemeClr>
          </a:solidFill>
        </p:spPr>
        <p:txBody>
          <a:bodyPr wrap="square">
            <a:spAutoFit/>
          </a:bodyPr>
          <a:lstStyle/>
          <a:p>
            <a:r>
              <a:rPr lang="ja-JP" altLang="en-US" b="1" dirty="0" smtClean="0">
                <a:solidFill>
                  <a:prstClr val="black"/>
                </a:solidFill>
              </a:rPr>
              <a:t>地域</a:t>
            </a:r>
            <a:r>
              <a:rPr lang="ja-JP" altLang="en-US" b="1" dirty="0">
                <a:solidFill>
                  <a:prstClr val="black"/>
                </a:solidFill>
              </a:rPr>
              <a:t>がん診療</a:t>
            </a:r>
            <a:r>
              <a:rPr lang="ja-JP" altLang="en-US" b="1" dirty="0" smtClean="0">
                <a:solidFill>
                  <a:prstClr val="black"/>
                </a:solidFill>
              </a:rPr>
              <a:t>病院　</a:t>
            </a:r>
            <a:endParaRPr lang="en-US" altLang="ja-JP" dirty="0">
              <a:solidFill>
                <a:prstClr val="black"/>
              </a:solidFill>
            </a:endParaRPr>
          </a:p>
          <a:p>
            <a:r>
              <a:rPr lang="ja-JP" altLang="en-US" sz="1200" dirty="0">
                <a:solidFill>
                  <a:prstClr val="black"/>
                </a:solidFill>
              </a:rPr>
              <a:t>・拠点病院とのグループ</a:t>
            </a:r>
            <a:r>
              <a:rPr lang="ja-JP" altLang="en-US" sz="1200" dirty="0" smtClean="0">
                <a:solidFill>
                  <a:prstClr val="black"/>
                </a:solidFill>
              </a:rPr>
              <a:t>指定。</a:t>
            </a:r>
            <a:endParaRPr lang="en-US" altLang="ja-JP" sz="1200" dirty="0">
              <a:solidFill>
                <a:prstClr val="black"/>
              </a:solidFill>
            </a:endParaRPr>
          </a:p>
          <a:p>
            <a:r>
              <a:rPr lang="ja-JP" altLang="en-US" sz="1200" dirty="0" smtClean="0">
                <a:solidFill>
                  <a:prstClr val="black"/>
                </a:solidFill>
              </a:rPr>
              <a:t>・化学療法、緩和</a:t>
            </a:r>
            <a:r>
              <a:rPr lang="ja-JP" altLang="en-US" sz="1200" dirty="0">
                <a:solidFill>
                  <a:prstClr val="black"/>
                </a:solidFill>
              </a:rPr>
              <a:t>ケア、相談</a:t>
            </a:r>
            <a:r>
              <a:rPr lang="ja-JP" altLang="en-US" sz="1200" dirty="0" smtClean="0">
                <a:solidFill>
                  <a:prstClr val="black"/>
                </a:solidFill>
              </a:rPr>
              <a:t>支援等を必須要件。</a:t>
            </a:r>
            <a:endParaRPr lang="en-US" altLang="ja-JP" sz="1200" dirty="0" smtClean="0">
              <a:solidFill>
                <a:prstClr val="black"/>
              </a:solidFill>
            </a:endParaRPr>
          </a:p>
          <a:p>
            <a:r>
              <a:rPr lang="ja-JP" altLang="en-US" sz="1200" dirty="0" smtClean="0">
                <a:solidFill>
                  <a:prstClr val="black"/>
                </a:solidFill>
              </a:rPr>
              <a:t>・診療実績要件や放射線治療等の要件は緩和。</a:t>
            </a:r>
            <a:endParaRPr lang="en-US" altLang="ja-JP" sz="1200" dirty="0">
              <a:solidFill>
                <a:prstClr val="black"/>
              </a:solidFill>
            </a:endParaRPr>
          </a:p>
          <a:p>
            <a:r>
              <a:rPr lang="ja-JP" altLang="en-US" sz="1200" dirty="0" smtClean="0">
                <a:solidFill>
                  <a:prstClr val="black"/>
                </a:solidFill>
              </a:rPr>
              <a:t>・空白の医療圏に指定。</a:t>
            </a:r>
            <a:endParaRPr lang="en-US" altLang="ja-JP" sz="1200" dirty="0">
              <a:solidFill>
                <a:prstClr val="black"/>
              </a:solidFill>
            </a:endParaRPr>
          </a:p>
        </p:txBody>
      </p:sp>
      <p:sp>
        <p:nvSpPr>
          <p:cNvPr id="30" name="角丸四角形 29"/>
          <p:cNvSpPr/>
          <p:nvPr/>
        </p:nvSpPr>
        <p:spPr>
          <a:xfrm>
            <a:off x="5209770" y="5973785"/>
            <a:ext cx="2783321" cy="667920"/>
          </a:xfrm>
          <a:prstGeom prst="roundRect">
            <a:avLst/>
          </a:prstGeom>
          <a:solidFill>
            <a:schemeClr val="accent6">
              <a:lumMod val="40000"/>
              <a:lumOff val="60000"/>
            </a:schemeClr>
          </a:solidFill>
        </p:spPr>
        <p:style>
          <a:lnRef idx="3">
            <a:schemeClr val="lt1"/>
          </a:lnRef>
          <a:fillRef idx="1">
            <a:schemeClr val="accent2"/>
          </a:fillRef>
          <a:effectRef idx="1">
            <a:schemeClr val="accent2"/>
          </a:effectRef>
          <a:fontRef idx="minor">
            <a:schemeClr val="lt1"/>
          </a:fontRef>
        </p:style>
        <p:txBody>
          <a:bodyPr rtlCol="0" anchor="ctr"/>
          <a:lstStyle/>
          <a:p>
            <a:pPr algn="ctr"/>
            <a:r>
              <a:rPr lang="ja-JP" altLang="en-US" dirty="0" smtClean="0">
                <a:solidFill>
                  <a:prstClr val="black"/>
                </a:solidFill>
              </a:rPr>
              <a:t>空白の医療圏</a:t>
            </a:r>
            <a:endParaRPr lang="en-US" altLang="ja-JP" dirty="0" smtClean="0">
              <a:solidFill>
                <a:prstClr val="black"/>
              </a:solidFill>
            </a:endParaRPr>
          </a:p>
          <a:p>
            <a:pPr algn="ctr"/>
            <a:r>
              <a:rPr lang="en-US" altLang="ja-JP" dirty="0" smtClean="0">
                <a:solidFill>
                  <a:prstClr val="black"/>
                </a:solidFill>
              </a:rPr>
              <a:t>(75</a:t>
            </a:r>
            <a:r>
              <a:rPr lang="ja-JP" altLang="en-US" dirty="0" smtClean="0">
                <a:solidFill>
                  <a:prstClr val="black"/>
                </a:solidFill>
              </a:rPr>
              <a:t>箇所</a:t>
            </a:r>
            <a:r>
              <a:rPr lang="en-US" altLang="ja-JP" dirty="0" smtClean="0">
                <a:solidFill>
                  <a:prstClr val="black"/>
                </a:solidFill>
              </a:rPr>
              <a:t>)</a:t>
            </a:r>
          </a:p>
        </p:txBody>
      </p:sp>
      <p:sp>
        <p:nvSpPr>
          <p:cNvPr id="47" name="円/楕円 46"/>
          <p:cNvSpPr/>
          <p:nvPr/>
        </p:nvSpPr>
        <p:spPr>
          <a:xfrm>
            <a:off x="8873031" y="4170090"/>
            <a:ext cx="998242" cy="482738"/>
          </a:xfrm>
          <a:prstGeom prst="ellipse">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en-US" altLang="ja-JP" sz="1400" b="1" dirty="0" smtClean="0">
                <a:solidFill>
                  <a:prstClr val="black"/>
                </a:solidFill>
              </a:rPr>
              <a:t>1</a:t>
            </a:r>
            <a:r>
              <a:rPr lang="ja-JP" altLang="en-US" sz="1400" b="1" dirty="0">
                <a:solidFill>
                  <a:prstClr val="black"/>
                </a:solidFill>
              </a:rPr>
              <a:t>カ所</a:t>
            </a:r>
          </a:p>
        </p:txBody>
      </p:sp>
      <p:sp>
        <p:nvSpPr>
          <p:cNvPr id="48" name="円/楕円 47"/>
          <p:cNvSpPr/>
          <p:nvPr/>
        </p:nvSpPr>
        <p:spPr>
          <a:xfrm>
            <a:off x="8700112" y="1046250"/>
            <a:ext cx="1127884" cy="482738"/>
          </a:xfrm>
          <a:prstGeom prst="ellipse">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altLang="ja-JP" sz="1400" b="1" dirty="0">
                <a:solidFill>
                  <a:prstClr val="black"/>
                </a:solidFill>
              </a:rPr>
              <a:t>49</a:t>
            </a:r>
            <a:r>
              <a:rPr lang="ja-JP" altLang="en-US" sz="1400" b="1" dirty="0" smtClean="0">
                <a:solidFill>
                  <a:prstClr val="black"/>
                </a:solidFill>
              </a:rPr>
              <a:t>カ所</a:t>
            </a:r>
            <a:endParaRPr lang="ja-JP" altLang="en-US" sz="1400" b="1" dirty="0">
              <a:solidFill>
                <a:prstClr val="black"/>
              </a:solidFill>
            </a:endParaRPr>
          </a:p>
        </p:txBody>
      </p:sp>
      <p:sp>
        <p:nvSpPr>
          <p:cNvPr id="49" name="円/楕円 48"/>
          <p:cNvSpPr/>
          <p:nvPr/>
        </p:nvSpPr>
        <p:spPr>
          <a:xfrm>
            <a:off x="5661161" y="4170090"/>
            <a:ext cx="1245871" cy="482738"/>
          </a:xfrm>
          <a:prstGeom prst="ellipse">
            <a:avLst/>
          </a:prstGeom>
        </p:spPr>
        <p:style>
          <a:lnRef idx="2">
            <a:schemeClr val="accent2"/>
          </a:lnRef>
          <a:fillRef idx="1">
            <a:schemeClr val="lt1"/>
          </a:fillRef>
          <a:effectRef idx="0">
            <a:schemeClr val="accent2"/>
          </a:effectRef>
          <a:fontRef idx="minor">
            <a:schemeClr val="dk1"/>
          </a:fontRef>
        </p:style>
        <p:txBody>
          <a:bodyPr rtlCol="0" anchor="ctr"/>
          <a:lstStyle/>
          <a:p>
            <a:pPr algn="ctr"/>
            <a:r>
              <a:rPr lang="en-US" altLang="ja-JP" sz="1400" b="1" dirty="0" smtClean="0">
                <a:solidFill>
                  <a:prstClr val="black"/>
                </a:solidFill>
              </a:rPr>
              <a:t>28</a:t>
            </a:r>
            <a:r>
              <a:rPr lang="ja-JP" altLang="en-US" sz="1400" b="1" dirty="0" smtClean="0">
                <a:solidFill>
                  <a:prstClr val="black"/>
                </a:solidFill>
              </a:rPr>
              <a:t>カ所</a:t>
            </a:r>
            <a:endParaRPr lang="ja-JP" altLang="en-US" sz="1400" b="1" dirty="0">
              <a:solidFill>
                <a:prstClr val="black"/>
              </a:solidFill>
            </a:endParaRPr>
          </a:p>
        </p:txBody>
      </p:sp>
      <p:sp>
        <p:nvSpPr>
          <p:cNvPr id="51" name="円/楕円 50"/>
          <p:cNvSpPr/>
          <p:nvPr/>
        </p:nvSpPr>
        <p:spPr>
          <a:xfrm>
            <a:off x="5431439" y="1046249"/>
            <a:ext cx="1223790" cy="482738"/>
          </a:xfrm>
          <a:prstGeom prst="ellipse">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altLang="ja-JP" sz="1400" b="1" dirty="0" smtClean="0">
                <a:solidFill>
                  <a:prstClr val="black"/>
                </a:solidFill>
              </a:rPr>
              <a:t>349</a:t>
            </a:r>
            <a:r>
              <a:rPr lang="ja-JP" altLang="en-US" sz="1400" b="1" dirty="0" smtClean="0">
                <a:solidFill>
                  <a:prstClr val="black"/>
                </a:solidFill>
              </a:rPr>
              <a:t>カ所</a:t>
            </a:r>
            <a:endParaRPr lang="ja-JP" altLang="en-US" sz="1400" b="1" dirty="0">
              <a:solidFill>
                <a:prstClr val="black"/>
              </a:solidFill>
            </a:endParaRPr>
          </a:p>
        </p:txBody>
      </p:sp>
      <p:sp>
        <p:nvSpPr>
          <p:cNvPr id="13" name="AutoShape 2" descr="「病院 イラスト 無料」の画像検索結果"/>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sp>
        <p:nvSpPr>
          <p:cNvPr id="18" name="AutoShape 4" descr="「病院 イラスト 無料」の画像検索結果"/>
          <p:cNvSpPr>
            <a:spLocks noChangeAspect="1" noChangeArrowheads="1"/>
          </p:cNvSpPr>
          <p:nvPr/>
        </p:nvSpPr>
        <p:spPr bwMode="auto">
          <a:xfrm>
            <a:off x="307976" y="7938"/>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ja-JP" altLang="en-US">
              <a:solidFill>
                <a:prstClr val="black"/>
              </a:solidFill>
            </a:endParaRPr>
          </a:p>
        </p:txBody>
      </p:sp>
      <p:pic>
        <p:nvPicPr>
          <p:cNvPr id="9222" name="Picture 6" descr="http://free-illustrations-ls01.gatag.net/images/lgi01a201404221600.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34149" y="2551231"/>
            <a:ext cx="1480042" cy="1085461"/>
          </a:xfrm>
          <a:prstGeom prst="rect">
            <a:avLst/>
          </a:prstGeom>
          <a:noFill/>
          <a:extLst>
            <a:ext uri="{909E8E84-426E-40DD-AFC4-6F175D3DCCD1}">
              <a14:hiddenFill xmlns:a14="http://schemas.microsoft.com/office/drawing/2010/main">
                <a:solidFill>
                  <a:srgbClr val="FFFFFF"/>
                </a:solidFill>
              </a14:hiddenFill>
            </a:ext>
          </a:extLst>
        </p:spPr>
      </p:pic>
      <p:pic>
        <p:nvPicPr>
          <p:cNvPr id="9224" name="Picture 8" descr="http://free-illustrations-ls01.gatag.net/images/lgi01a201402180200.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77157" y="3669262"/>
            <a:ext cx="954282" cy="690550"/>
          </a:xfrm>
          <a:prstGeom prst="rect">
            <a:avLst/>
          </a:prstGeom>
          <a:noFill/>
          <a:extLst>
            <a:ext uri="{909E8E84-426E-40DD-AFC4-6F175D3DCCD1}">
              <a14:hiddenFill xmlns:a14="http://schemas.microsoft.com/office/drawing/2010/main">
                <a:solidFill>
                  <a:srgbClr val="FFFFFF"/>
                </a:solidFill>
              </a14:hiddenFill>
            </a:ext>
          </a:extLst>
        </p:spPr>
      </p:pic>
      <p:pic>
        <p:nvPicPr>
          <p:cNvPr id="38" name="Picture 8" descr="http://free-illustrations-ls01.gatag.net/images/lgi01a201402180200.jp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15929" y="3709524"/>
            <a:ext cx="954282" cy="690550"/>
          </a:xfrm>
          <a:prstGeom prst="rect">
            <a:avLst/>
          </a:prstGeom>
          <a:noFill/>
          <a:extLst>
            <a:ext uri="{909E8E84-426E-40DD-AFC4-6F175D3DCCD1}">
              <a14:hiddenFill xmlns:a14="http://schemas.microsoft.com/office/drawing/2010/main">
                <a:solidFill>
                  <a:srgbClr val="FFFFFF"/>
                </a:solidFill>
              </a14:hiddenFill>
            </a:ext>
          </a:extLst>
        </p:spPr>
      </p:pic>
      <p:sp>
        <p:nvSpPr>
          <p:cNvPr id="41" name="テキスト ボックス 40"/>
          <p:cNvSpPr txBox="1"/>
          <p:nvPr/>
        </p:nvSpPr>
        <p:spPr>
          <a:xfrm>
            <a:off x="194471" y="1461123"/>
            <a:ext cx="2574286" cy="369332"/>
          </a:xfrm>
          <a:prstGeom prst="rect">
            <a:avLst/>
          </a:prstGeom>
          <a:noFill/>
          <a:ln w="28575">
            <a:solidFill>
              <a:schemeClr val="tx2">
                <a:lumMod val="60000"/>
                <a:lumOff val="40000"/>
              </a:schemeClr>
            </a:solidFill>
          </a:ln>
        </p:spPr>
        <p:txBody>
          <a:bodyPr wrap="square" rtlCol="0">
            <a:spAutoFit/>
          </a:bodyPr>
          <a:lstStyle/>
          <a:p>
            <a:pPr algn="ctr"/>
            <a:r>
              <a:rPr lang="ja-JP" altLang="en-US" b="1" dirty="0" smtClean="0">
                <a:solidFill>
                  <a:prstClr val="black"/>
                </a:solidFill>
              </a:rPr>
              <a:t>厚生労働大臣が指定</a:t>
            </a:r>
            <a:endParaRPr lang="ja-JP" altLang="en-US" b="1" dirty="0">
              <a:solidFill>
                <a:prstClr val="black"/>
              </a:solidFill>
            </a:endParaRPr>
          </a:p>
        </p:txBody>
      </p:sp>
      <p:pic>
        <p:nvPicPr>
          <p:cNvPr id="42" name="Picture 2" descr="詳細を表示"/>
          <p:cNvPicPr>
            <a:picLocks noChangeAspect="1" noChangeArrowheads="1"/>
          </p:cNvPicPr>
          <p:nvPr/>
        </p:nvPicPr>
        <p:blipFill>
          <a:blip r:embed="rId5" cstate="print"/>
          <a:srcRect/>
          <a:stretch>
            <a:fillRect/>
          </a:stretch>
        </p:blipFill>
        <p:spPr bwMode="auto">
          <a:xfrm>
            <a:off x="646755" y="1950074"/>
            <a:ext cx="733062" cy="676673"/>
          </a:xfrm>
          <a:prstGeom prst="rect">
            <a:avLst/>
          </a:prstGeom>
          <a:noFill/>
        </p:spPr>
      </p:pic>
      <p:sp>
        <p:nvSpPr>
          <p:cNvPr id="52" name="曲折矢印 51"/>
          <p:cNvSpPr/>
          <p:nvPr/>
        </p:nvSpPr>
        <p:spPr>
          <a:xfrm flipV="1">
            <a:off x="1427008" y="1830455"/>
            <a:ext cx="1809023" cy="923330"/>
          </a:xfrm>
          <a:prstGeom prst="bentArrow">
            <a:avLst>
              <a:gd name="adj1" fmla="val 16714"/>
              <a:gd name="adj2" fmla="val 25000"/>
              <a:gd name="adj3" fmla="val 25000"/>
              <a:gd name="adj4" fmla="val 4375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black"/>
              </a:solidFill>
            </a:endParaRPr>
          </a:p>
        </p:txBody>
      </p:sp>
      <p:sp>
        <p:nvSpPr>
          <p:cNvPr id="53" name="テキスト ボックス 52"/>
          <p:cNvSpPr txBox="1"/>
          <p:nvPr/>
        </p:nvSpPr>
        <p:spPr>
          <a:xfrm>
            <a:off x="546721" y="2551146"/>
            <a:ext cx="936104" cy="369332"/>
          </a:xfrm>
          <a:prstGeom prst="rect">
            <a:avLst/>
          </a:prstGeom>
          <a:noFill/>
        </p:spPr>
        <p:txBody>
          <a:bodyPr wrap="square" rtlCol="0">
            <a:spAutoFit/>
          </a:bodyPr>
          <a:lstStyle/>
          <a:p>
            <a:r>
              <a:rPr lang="ja-JP" altLang="en-US" dirty="0" smtClean="0">
                <a:solidFill>
                  <a:prstClr val="black"/>
                </a:solidFill>
              </a:rPr>
              <a:t>補助金</a:t>
            </a:r>
            <a:endParaRPr lang="ja-JP" altLang="en-US" dirty="0">
              <a:solidFill>
                <a:prstClr val="black"/>
              </a:solidFill>
            </a:endParaRPr>
          </a:p>
        </p:txBody>
      </p:sp>
      <p:sp>
        <p:nvSpPr>
          <p:cNvPr id="55" name="テキスト ボックス 54"/>
          <p:cNvSpPr txBox="1"/>
          <p:nvPr/>
        </p:nvSpPr>
        <p:spPr>
          <a:xfrm>
            <a:off x="155578" y="4708514"/>
            <a:ext cx="2972983" cy="1200329"/>
          </a:xfrm>
          <a:prstGeom prst="rect">
            <a:avLst/>
          </a:prstGeom>
          <a:noFill/>
          <a:ln>
            <a:solidFill>
              <a:schemeClr val="accent1"/>
            </a:solidFill>
          </a:ln>
        </p:spPr>
        <p:txBody>
          <a:bodyPr wrap="square" rtlCol="0">
            <a:spAutoFit/>
          </a:bodyPr>
          <a:lstStyle/>
          <a:p>
            <a:r>
              <a:rPr lang="ja-JP" altLang="en-US" dirty="0" smtClean="0">
                <a:solidFill>
                  <a:prstClr val="black"/>
                </a:solidFill>
              </a:rPr>
              <a:t>・がん拠点病院加算</a:t>
            </a:r>
            <a:endParaRPr lang="en-US" altLang="ja-JP" dirty="0" smtClean="0">
              <a:solidFill>
                <a:prstClr val="black"/>
              </a:solidFill>
            </a:endParaRPr>
          </a:p>
          <a:p>
            <a:r>
              <a:rPr lang="ja-JP" altLang="en-US" dirty="0" smtClean="0">
                <a:solidFill>
                  <a:prstClr val="black"/>
                </a:solidFill>
              </a:rPr>
              <a:t>・がん治療連携管理料</a:t>
            </a:r>
            <a:endParaRPr lang="en-US" altLang="ja-JP" dirty="0" smtClean="0">
              <a:solidFill>
                <a:prstClr val="black"/>
              </a:solidFill>
            </a:endParaRPr>
          </a:p>
          <a:p>
            <a:r>
              <a:rPr lang="ja-JP" altLang="en-US" dirty="0" smtClean="0">
                <a:solidFill>
                  <a:prstClr val="black"/>
                </a:solidFill>
              </a:rPr>
              <a:t>・がん治療連携計画策定料</a:t>
            </a:r>
            <a:r>
              <a:rPr lang="en-US" altLang="ja-JP" dirty="0" smtClean="0">
                <a:solidFill>
                  <a:prstClr val="black"/>
                </a:solidFill>
              </a:rPr>
              <a:t>1</a:t>
            </a:r>
            <a:endParaRPr lang="en-US" altLang="ja-JP" dirty="0">
              <a:solidFill>
                <a:prstClr val="black"/>
              </a:solidFill>
            </a:endParaRPr>
          </a:p>
          <a:p>
            <a:r>
              <a:rPr lang="ja-JP" altLang="en-US" smtClean="0">
                <a:solidFill>
                  <a:prstClr val="black"/>
                </a:solidFill>
              </a:rPr>
              <a:t>・ＤＰＣ</a:t>
            </a:r>
            <a:r>
              <a:rPr lang="ja-JP" altLang="en-US" dirty="0" smtClean="0">
                <a:solidFill>
                  <a:prstClr val="black"/>
                </a:solidFill>
              </a:rPr>
              <a:t>係数への上乗せ</a:t>
            </a:r>
            <a:endParaRPr lang="ja-JP" altLang="en-US" dirty="0">
              <a:solidFill>
                <a:prstClr val="black"/>
              </a:solidFill>
            </a:endParaRPr>
          </a:p>
        </p:txBody>
      </p:sp>
      <p:pic>
        <p:nvPicPr>
          <p:cNvPr id="56" name="Picture 2" descr="詳細を表示"/>
          <p:cNvPicPr>
            <a:picLocks noChangeAspect="1" noChangeArrowheads="1"/>
          </p:cNvPicPr>
          <p:nvPr/>
        </p:nvPicPr>
        <p:blipFill>
          <a:blip r:embed="rId5" cstate="print"/>
          <a:srcRect/>
          <a:stretch>
            <a:fillRect/>
          </a:stretch>
        </p:blipFill>
        <p:spPr bwMode="auto">
          <a:xfrm>
            <a:off x="646755" y="3876935"/>
            <a:ext cx="733062" cy="676673"/>
          </a:xfrm>
          <a:prstGeom prst="rect">
            <a:avLst/>
          </a:prstGeom>
          <a:noFill/>
        </p:spPr>
      </p:pic>
      <p:sp>
        <p:nvSpPr>
          <p:cNvPr id="57" name="曲折矢印 56"/>
          <p:cNvSpPr/>
          <p:nvPr/>
        </p:nvSpPr>
        <p:spPr>
          <a:xfrm>
            <a:off x="1405329" y="3777713"/>
            <a:ext cx="1809023" cy="875117"/>
          </a:xfrm>
          <a:prstGeom prst="bentArrow">
            <a:avLst>
              <a:gd name="adj1" fmla="val 16714"/>
              <a:gd name="adj2" fmla="val 25000"/>
              <a:gd name="adj3" fmla="val 25000"/>
              <a:gd name="adj4" fmla="val 4375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black"/>
              </a:solidFill>
            </a:endParaRPr>
          </a:p>
        </p:txBody>
      </p:sp>
      <p:sp>
        <p:nvSpPr>
          <p:cNvPr id="58" name="テキスト ボックス 57"/>
          <p:cNvSpPr txBox="1"/>
          <p:nvPr/>
        </p:nvSpPr>
        <p:spPr>
          <a:xfrm>
            <a:off x="582272" y="3542226"/>
            <a:ext cx="1099865" cy="369332"/>
          </a:xfrm>
          <a:prstGeom prst="rect">
            <a:avLst/>
          </a:prstGeom>
          <a:noFill/>
        </p:spPr>
        <p:txBody>
          <a:bodyPr wrap="square" rtlCol="0">
            <a:spAutoFit/>
          </a:bodyPr>
          <a:lstStyle/>
          <a:p>
            <a:r>
              <a:rPr lang="ja-JP" altLang="en-US" dirty="0" smtClean="0">
                <a:solidFill>
                  <a:prstClr val="black"/>
                </a:solidFill>
              </a:rPr>
              <a:t>診療報酬</a:t>
            </a:r>
            <a:endParaRPr lang="ja-JP" altLang="en-US" dirty="0">
              <a:solidFill>
                <a:prstClr val="black"/>
              </a:solidFill>
            </a:endParaRPr>
          </a:p>
        </p:txBody>
      </p:sp>
      <p:sp>
        <p:nvSpPr>
          <p:cNvPr id="59" name="タイトル 1"/>
          <p:cNvSpPr txBox="1">
            <a:spLocks/>
          </p:cNvSpPr>
          <p:nvPr/>
        </p:nvSpPr>
        <p:spPr>
          <a:xfrm>
            <a:off x="0" y="-5996"/>
            <a:ext cx="9906000" cy="504056"/>
          </a:xfrm>
          <a:prstGeom prst="rect">
            <a:avLst/>
          </a:prstGeom>
        </p:spPr>
        <p:style>
          <a:lnRef idx="1">
            <a:schemeClr val="accent5"/>
          </a:lnRef>
          <a:fillRef idx="2">
            <a:schemeClr val="accent5"/>
          </a:fillRef>
          <a:effectRef idx="1">
            <a:schemeClr val="accent5"/>
          </a:effectRef>
          <a:fontRef idx="minor">
            <a:schemeClr val="dk1"/>
          </a:fontRef>
        </p:style>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3200" dirty="0" smtClean="0">
                <a:solidFill>
                  <a:prstClr val="black"/>
                </a:solidFill>
                <a:latin typeface="ＭＳ Ｐゴシック"/>
              </a:rPr>
              <a:t>がん診療連携拠点病院等</a:t>
            </a:r>
            <a:endParaRPr lang="ja-JP" altLang="en-US" sz="3200" dirty="0">
              <a:solidFill>
                <a:prstClr val="black"/>
              </a:solidFill>
              <a:latin typeface="ＭＳ Ｐゴシック"/>
            </a:endParaRPr>
          </a:p>
        </p:txBody>
      </p:sp>
      <p:sp>
        <p:nvSpPr>
          <p:cNvPr id="2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222</a:t>
            </a:fld>
            <a:endParaRPr lang="ja-JP" altLang="en-US" dirty="0">
              <a:solidFill>
                <a:prstClr val="black"/>
              </a:solidFill>
            </a:endParaRPr>
          </a:p>
        </p:txBody>
      </p:sp>
    </p:spTree>
    <p:extLst>
      <p:ext uri="{BB962C8B-B14F-4D97-AF65-F5344CB8AC3E}">
        <p14:creationId xmlns:p14="http://schemas.microsoft.com/office/powerpoint/2010/main" val="2773954975"/>
      </p:ext>
    </p:extLst>
  </p:cSld>
  <p:clrMapOvr>
    <a:masterClrMapping/>
  </p:clrMapOvr>
  <p:timing>
    <p:tnLst>
      <p:par>
        <p:cTn id="1" dur="indefinite" restart="never" nodeType="tmRoot"/>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0"/>
            <a:ext cx="9906000" cy="612000"/>
          </a:xfrm>
        </p:spPr>
        <p:style>
          <a:lnRef idx="1">
            <a:schemeClr val="accent5"/>
          </a:lnRef>
          <a:fillRef idx="2">
            <a:schemeClr val="accent5"/>
          </a:fillRef>
          <a:effectRef idx="1">
            <a:schemeClr val="accent5"/>
          </a:effectRef>
          <a:fontRef idx="minor">
            <a:schemeClr val="dk1"/>
          </a:fontRef>
        </p:style>
        <p:txBody>
          <a:bodyPr>
            <a:noAutofit/>
          </a:bodyPr>
          <a:lstStyle/>
          <a:p>
            <a:pPr algn="ctr"/>
            <a:r>
              <a:rPr lang="ja-JP" altLang="en-US" sz="3200" dirty="0" smtClean="0">
                <a:latin typeface="ＭＳ ゴシック" panose="020B0609070205080204" pitchFamily="49" charset="-128"/>
                <a:ea typeface="ＭＳ ゴシック" panose="020B0609070205080204" pitchFamily="49" charset="-128"/>
              </a:rPr>
              <a:t>地域がん診療病院</a:t>
            </a:r>
            <a:endParaRPr kumimoji="1" lang="ja-JP" altLang="en-US" sz="3200" dirty="0">
              <a:latin typeface="ＭＳ ゴシック" panose="020B0609070205080204" pitchFamily="49" charset="-128"/>
              <a:ea typeface="ＭＳ ゴシック" panose="020B0609070205080204" pitchFamily="49" charset="-128"/>
            </a:endParaRPr>
          </a:p>
        </p:txBody>
      </p:sp>
      <p:grpSp>
        <p:nvGrpSpPr>
          <p:cNvPr id="5" name="グループ化 4"/>
          <p:cNvGrpSpPr/>
          <p:nvPr/>
        </p:nvGrpSpPr>
        <p:grpSpPr>
          <a:xfrm>
            <a:off x="42388" y="1834695"/>
            <a:ext cx="9863612" cy="4214806"/>
            <a:chOff x="42388" y="764704"/>
            <a:chExt cx="9863612" cy="4969251"/>
          </a:xfrm>
        </p:grpSpPr>
        <p:sp>
          <p:nvSpPr>
            <p:cNvPr id="6" name="テキスト ボックス 5"/>
            <p:cNvSpPr txBox="1"/>
            <p:nvPr/>
          </p:nvSpPr>
          <p:spPr>
            <a:xfrm>
              <a:off x="42388" y="3262492"/>
              <a:ext cx="9807156" cy="399155"/>
            </a:xfrm>
            <a:prstGeom prst="rect">
              <a:avLst/>
            </a:prstGeom>
            <a:noFill/>
          </p:spPr>
          <p:txBody>
            <a:bodyPr wrap="square" rtlCol="0">
              <a:spAutoFit/>
            </a:bodyPr>
            <a:lstStyle/>
            <a:p>
              <a:pPr marL="342900" indent="-342900">
                <a:buFont typeface="Wingdings" panose="05000000000000000000" pitchFamily="2" charset="2"/>
                <a:buChar char="Ø"/>
              </a:pPr>
              <a:r>
                <a:rPr lang="ja-JP" altLang="en-US" sz="1600" dirty="0" smtClean="0">
                  <a:solidFill>
                    <a:prstClr val="black"/>
                  </a:solidFill>
                  <a:latin typeface="ＭＳ Ｐゴシック"/>
                </a:rPr>
                <a:t>限られた</a:t>
              </a:r>
              <a:r>
                <a:rPr lang="ja-JP" altLang="en-US" sz="1600" dirty="0">
                  <a:solidFill>
                    <a:prstClr val="black"/>
                  </a:solidFill>
                  <a:latin typeface="ＭＳ Ｐゴシック"/>
                </a:rPr>
                <a:t>医療資源の中で、がん医療の質を保ちつつも均</a:t>
              </a:r>
              <a:r>
                <a:rPr lang="ja-JP" altLang="en-US" sz="1600" dirty="0" err="1">
                  <a:solidFill>
                    <a:prstClr val="black"/>
                  </a:solidFill>
                  <a:latin typeface="ＭＳ Ｐゴシック"/>
                </a:rPr>
                <a:t>てん化を</a:t>
              </a:r>
              <a:r>
                <a:rPr lang="ja-JP" altLang="en-US" sz="1600" dirty="0" smtClean="0">
                  <a:solidFill>
                    <a:prstClr val="black"/>
                  </a:solidFill>
                  <a:latin typeface="ＭＳ Ｐゴシック"/>
                </a:rPr>
                <a:t>進めていく。</a:t>
              </a:r>
              <a:endParaRPr lang="en-US" altLang="ja-JP" sz="1600" dirty="0" smtClean="0">
                <a:solidFill>
                  <a:prstClr val="black"/>
                </a:solidFill>
                <a:latin typeface="ＭＳ Ｐゴシック"/>
              </a:endParaRPr>
            </a:p>
          </p:txBody>
        </p:sp>
        <p:sp>
          <p:nvSpPr>
            <p:cNvPr id="8" name="テキスト ボックス 7"/>
            <p:cNvSpPr txBox="1"/>
            <p:nvPr/>
          </p:nvSpPr>
          <p:spPr>
            <a:xfrm>
              <a:off x="56456" y="764704"/>
              <a:ext cx="1310212" cy="399155"/>
            </a:xfrm>
            <a:prstGeom prst="rect">
              <a:avLst/>
            </a:prstGeom>
            <a:noFill/>
            <a:ln>
              <a:noFill/>
            </a:ln>
          </p:spPr>
          <p:txBody>
            <a:bodyPr wrap="square" rtlCol="0">
              <a:spAutoFit/>
            </a:bodyPr>
            <a:lstStyle/>
            <a:p>
              <a:pPr algn="ctr"/>
              <a:r>
                <a:rPr lang="en-US" altLang="ja-JP" sz="1600" b="1" dirty="0" smtClean="0">
                  <a:solidFill>
                    <a:prstClr val="black"/>
                  </a:solidFill>
                  <a:latin typeface="ＭＳ Ｐゴシック"/>
                </a:rPr>
                <a:t>【</a:t>
              </a:r>
              <a:r>
                <a:rPr lang="ja-JP" altLang="en-US" sz="1600" b="1" dirty="0" smtClean="0">
                  <a:solidFill>
                    <a:prstClr val="black"/>
                  </a:solidFill>
                  <a:latin typeface="ＭＳ Ｐゴシック"/>
                </a:rPr>
                <a:t>背景</a:t>
              </a:r>
              <a:r>
                <a:rPr lang="en-US" altLang="ja-JP" sz="1600" b="1" dirty="0" smtClean="0">
                  <a:solidFill>
                    <a:prstClr val="black"/>
                  </a:solidFill>
                  <a:latin typeface="ＭＳ Ｐゴシック"/>
                </a:rPr>
                <a:t>】</a:t>
              </a:r>
              <a:endParaRPr lang="ja-JP" altLang="en-US" sz="1600" b="1" dirty="0">
                <a:solidFill>
                  <a:prstClr val="black"/>
                </a:solidFill>
                <a:latin typeface="ＭＳ Ｐゴシック"/>
              </a:endParaRPr>
            </a:p>
          </p:txBody>
        </p:sp>
        <p:sp>
          <p:nvSpPr>
            <p:cNvPr id="11" name="テキスト ボックス 10"/>
            <p:cNvSpPr txBox="1"/>
            <p:nvPr/>
          </p:nvSpPr>
          <p:spPr>
            <a:xfrm>
              <a:off x="56456" y="4173622"/>
              <a:ext cx="9618740" cy="1560333"/>
            </a:xfrm>
            <a:prstGeom prst="rect">
              <a:avLst/>
            </a:prstGeom>
            <a:noFill/>
          </p:spPr>
          <p:txBody>
            <a:bodyPr wrap="square" rtlCol="0">
              <a:spAutoFit/>
            </a:bodyPr>
            <a:lstStyle/>
            <a:p>
              <a:pPr marL="342900" indent="-342900">
                <a:buFont typeface="Wingdings" panose="05000000000000000000" pitchFamily="2" charset="2"/>
                <a:buChar char="Ø"/>
              </a:pPr>
              <a:r>
                <a:rPr lang="ja-JP" altLang="en-US" sz="1600" dirty="0" smtClean="0">
                  <a:solidFill>
                    <a:prstClr val="black"/>
                  </a:solidFill>
                </a:rPr>
                <a:t>当該</a:t>
              </a:r>
              <a:r>
                <a:rPr lang="ja-JP" altLang="en-US" sz="1600" dirty="0">
                  <a:solidFill>
                    <a:prstClr val="black"/>
                  </a:solidFill>
                </a:rPr>
                <a:t>２次医療圏内で受けることが望ましいがん医療の提供、すなわち、</a:t>
              </a:r>
              <a:r>
                <a:rPr lang="ja-JP" altLang="en-US" sz="1600" u="sng" dirty="0">
                  <a:solidFill>
                    <a:srgbClr val="FF0000"/>
                  </a:solidFill>
                </a:rPr>
                <a:t>一般的な手術、外来化学療法、緩和ケア、相談支援（特に地域連携に関すること）、がん登録のほか、拠点病院や在宅医療提供機関との地域連携</a:t>
              </a:r>
              <a:r>
                <a:rPr lang="ja-JP" altLang="en-US" sz="1600" dirty="0">
                  <a:solidFill>
                    <a:prstClr val="black"/>
                  </a:solidFill>
                </a:rPr>
                <a:t>（例：拠点病院で初期治療を終えた患者のフォローアップ、高度な技術を要する治療や自施設で診療経験が十分にない患者を拠点病院へ紹介すること、在宅医療提供機関への紹介）</a:t>
              </a:r>
              <a:r>
                <a:rPr lang="ja-JP" altLang="en-US" sz="1600" u="sng" dirty="0">
                  <a:solidFill>
                    <a:srgbClr val="FF0000"/>
                  </a:solidFill>
                </a:rPr>
                <a:t>等が求められている</a:t>
              </a:r>
              <a:r>
                <a:rPr lang="ja-JP" altLang="en-US" sz="1600" u="sng" dirty="0" smtClean="0">
                  <a:solidFill>
                    <a:srgbClr val="FF0000"/>
                  </a:solidFill>
                </a:rPr>
                <a:t>。</a:t>
              </a:r>
              <a:endParaRPr lang="en-US" altLang="ja-JP" sz="1600" u="sng" dirty="0" smtClean="0">
                <a:solidFill>
                  <a:srgbClr val="FF0000"/>
                </a:solidFill>
              </a:endParaRPr>
            </a:p>
            <a:p>
              <a:pPr marL="342900" indent="-342900">
                <a:buFont typeface="Wingdings" panose="05000000000000000000" pitchFamily="2" charset="2"/>
                <a:buChar char="Ø"/>
              </a:pPr>
              <a:r>
                <a:rPr lang="ja-JP" altLang="en-US" sz="1600" u="sng" dirty="0">
                  <a:solidFill>
                    <a:srgbClr val="FF0000"/>
                  </a:solidFill>
                </a:rPr>
                <a:t>拠点病院のない２次医療圏を中心に拠点病院とグループとして</a:t>
              </a:r>
              <a:r>
                <a:rPr lang="ja-JP" altLang="en-US" sz="1600" u="sng" dirty="0" smtClean="0">
                  <a:solidFill>
                    <a:srgbClr val="FF0000"/>
                  </a:solidFill>
                </a:rPr>
                <a:t>指定。</a:t>
              </a:r>
              <a:endParaRPr lang="en-US" altLang="ja-JP" sz="1600" u="sng" dirty="0">
                <a:solidFill>
                  <a:srgbClr val="FF0000"/>
                </a:solidFill>
              </a:endParaRPr>
            </a:p>
          </p:txBody>
        </p:sp>
        <p:sp>
          <p:nvSpPr>
            <p:cNvPr id="12" name="テキスト ボックス 11"/>
            <p:cNvSpPr txBox="1"/>
            <p:nvPr/>
          </p:nvSpPr>
          <p:spPr>
            <a:xfrm>
              <a:off x="56456" y="1117609"/>
              <a:ext cx="9849544" cy="1850627"/>
            </a:xfrm>
            <a:prstGeom prst="rect">
              <a:avLst/>
            </a:prstGeom>
            <a:noFill/>
          </p:spPr>
          <p:txBody>
            <a:bodyPr wrap="square" rtlCol="0">
              <a:spAutoFit/>
            </a:bodyPr>
            <a:lstStyle/>
            <a:p>
              <a:pPr marL="342900" indent="-342900">
                <a:buFont typeface="Wingdings" panose="05000000000000000000" pitchFamily="2" charset="2"/>
                <a:buChar char="Ø"/>
              </a:pPr>
              <a:r>
                <a:rPr lang="ja-JP" altLang="en-US" sz="1600" dirty="0" smtClean="0">
                  <a:solidFill>
                    <a:prstClr val="black"/>
                  </a:solidFill>
                  <a:latin typeface="ＭＳ Ｐゴシック"/>
                </a:rPr>
                <a:t>平成</a:t>
              </a:r>
              <a:r>
                <a:rPr lang="en-US" altLang="ja-JP" sz="1600" dirty="0" smtClean="0">
                  <a:solidFill>
                    <a:prstClr val="black"/>
                  </a:solidFill>
                  <a:latin typeface="ＭＳ Ｐゴシック"/>
                </a:rPr>
                <a:t>13</a:t>
              </a:r>
              <a:r>
                <a:rPr lang="ja-JP" altLang="en-US" sz="1600" dirty="0" smtClean="0">
                  <a:solidFill>
                    <a:prstClr val="black"/>
                  </a:solidFill>
                  <a:latin typeface="ＭＳ Ｐゴシック"/>
                </a:rPr>
                <a:t>年より、がん診療連携拠点病院をすべての二次医療圏に原則１つ整備することをめざし、平成</a:t>
              </a:r>
              <a:r>
                <a:rPr lang="en-US" altLang="ja-JP" sz="1600" dirty="0" smtClean="0">
                  <a:solidFill>
                    <a:prstClr val="black"/>
                  </a:solidFill>
                  <a:latin typeface="ＭＳ Ｐゴシック"/>
                </a:rPr>
                <a:t>25</a:t>
              </a:r>
              <a:r>
                <a:rPr lang="ja-JP" altLang="en-US" sz="1600" dirty="0" smtClean="0">
                  <a:solidFill>
                    <a:prstClr val="black"/>
                  </a:solidFill>
                  <a:latin typeface="ＭＳ Ｐゴシック"/>
                </a:rPr>
                <a:t>年９月の時点で</a:t>
              </a:r>
              <a:r>
                <a:rPr lang="en-US" altLang="ja-JP" sz="1600" dirty="0" smtClean="0">
                  <a:solidFill>
                    <a:prstClr val="black"/>
                  </a:solidFill>
                  <a:latin typeface="ＭＳ Ｐゴシック"/>
                </a:rPr>
                <a:t>397</a:t>
              </a:r>
              <a:r>
                <a:rPr lang="ja-JP" altLang="en-US" sz="1600" dirty="0" smtClean="0">
                  <a:solidFill>
                    <a:prstClr val="black"/>
                  </a:solidFill>
                  <a:latin typeface="ＭＳ Ｐゴシック"/>
                </a:rPr>
                <a:t>の医療機関が指定されていた。</a:t>
              </a:r>
              <a:endParaRPr lang="en-US" altLang="ja-JP" sz="1600" dirty="0" smtClean="0">
                <a:solidFill>
                  <a:prstClr val="black"/>
                </a:solidFill>
                <a:latin typeface="ＭＳ Ｐゴシック"/>
              </a:endParaRPr>
            </a:p>
            <a:p>
              <a:pPr marL="342900" indent="-342900">
                <a:buFont typeface="Wingdings" panose="05000000000000000000" pitchFamily="2" charset="2"/>
                <a:buChar char="Ø"/>
              </a:pPr>
              <a:r>
                <a:rPr lang="ja-JP" altLang="en-US" sz="1600" dirty="0">
                  <a:solidFill>
                    <a:prstClr val="black"/>
                  </a:solidFill>
                  <a:latin typeface="ＭＳ Ｐゴシック"/>
                </a:rPr>
                <a:t>未だ</a:t>
              </a:r>
              <a:r>
                <a:rPr lang="ja-JP" altLang="en-US" sz="1600" dirty="0" smtClean="0">
                  <a:solidFill>
                    <a:prstClr val="black"/>
                  </a:solidFill>
                  <a:latin typeface="ＭＳ Ｐゴシック"/>
                </a:rPr>
                <a:t>に</a:t>
              </a:r>
              <a:r>
                <a:rPr lang="en-US" altLang="ja-JP" sz="1600" u="sng" dirty="0" smtClean="0">
                  <a:solidFill>
                    <a:srgbClr val="FF0000"/>
                  </a:solidFill>
                  <a:latin typeface="ＭＳ Ｐゴシック"/>
                </a:rPr>
                <a:t>107</a:t>
              </a:r>
              <a:r>
                <a:rPr lang="ja-JP" altLang="en-US" sz="1600" u="sng" dirty="0" smtClean="0">
                  <a:solidFill>
                    <a:srgbClr val="FF0000"/>
                  </a:solidFill>
                  <a:latin typeface="ＭＳ Ｐゴシック"/>
                </a:rPr>
                <a:t>の医療圏で拠点病院が整備されていないこと、拠点病院間で診療実績の格差があることなどの課題に対応するため</a:t>
              </a:r>
              <a:r>
                <a:rPr lang="ja-JP" altLang="en-US" sz="1600" dirty="0" smtClean="0">
                  <a:solidFill>
                    <a:prstClr val="black"/>
                  </a:solidFill>
                  <a:latin typeface="ＭＳ Ｐゴシック"/>
                </a:rPr>
                <a:t>、「がん診療提供体制のあり方に関する検討会」が設置された。</a:t>
              </a:r>
              <a:endParaRPr lang="en-US" altLang="ja-JP" sz="1600" dirty="0" smtClean="0">
                <a:solidFill>
                  <a:prstClr val="black"/>
                </a:solidFill>
                <a:latin typeface="ＭＳ Ｐゴシック"/>
              </a:endParaRPr>
            </a:p>
            <a:p>
              <a:pPr marL="342900" indent="-342900">
                <a:buFont typeface="Wingdings" panose="05000000000000000000" pitchFamily="2" charset="2"/>
                <a:buChar char="Ø"/>
              </a:pPr>
              <a:r>
                <a:rPr lang="ja-JP" altLang="en-US" sz="1600" dirty="0">
                  <a:solidFill>
                    <a:prstClr val="black"/>
                  </a:solidFill>
                  <a:latin typeface="ＭＳ Ｐゴシック"/>
                </a:rPr>
                <a:t>検討会</a:t>
              </a:r>
              <a:r>
                <a:rPr lang="ja-JP" altLang="en-US" sz="1600" dirty="0" smtClean="0">
                  <a:solidFill>
                    <a:prstClr val="black"/>
                  </a:solidFill>
                  <a:latin typeface="ＭＳ Ｐゴシック"/>
                </a:rPr>
                <a:t>で、地域の医療資源を考慮し、また最大限に活用するために連携が必要であることや地域の実情に見合った体制の構築が必要という議論がなされた。</a:t>
              </a:r>
              <a:endParaRPr lang="en-US" altLang="ja-JP" sz="1600" dirty="0" smtClean="0">
                <a:solidFill>
                  <a:prstClr val="black"/>
                </a:solidFill>
                <a:latin typeface="ＭＳ Ｐゴシック"/>
              </a:endParaRPr>
            </a:p>
          </p:txBody>
        </p:sp>
        <p:sp>
          <p:nvSpPr>
            <p:cNvPr id="13" name="テキスト ボックス 12"/>
            <p:cNvSpPr txBox="1"/>
            <p:nvPr/>
          </p:nvSpPr>
          <p:spPr>
            <a:xfrm>
              <a:off x="56456" y="2954679"/>
              <a:ext cx="1310212" cy="399155"/>
            </a:xfrm>
            <a:prstGeom prst="rect">
              <a:avLst/>
            </a:prstGeom>
            <a:noFill/>
            <a:ln>
              <a:noFill/>
            </a:ln>
          </p:spPr>
          <p:txBody>
            <a:bodyPr wrap="square" rtlCol="0">
              <a:spAutoFit/>
            </a:bodyPr>
            <a:lstStyle/>
            <a:p>
              <a:pPr algn="ctr"/>
              <a:r>
                <a:rPr lang="en-US" altLang="ja-JP" sz="1600" b="1" dirty="0" smtClean="0">
                  <a:solidFill>
                    <a:prstClr val="black"/>
                  </a:solidFill>
                  <a:latin typeface="ＭＳ Ｐゴシック"/>
                </a:rPr>
                <a:t>【</a:t>
              </a:r>
              <a:r>
                <a:rPr lang="ja-JP" altLang="en-US" sz="1600" b="1" dirty="0">
                  <a:solidFill>
                    <a:prstClr val="black"/>
                  </a:solidFill>
                  <a:latin typeface="ＭＳ Ｐゴシック"/>
                </a:rPr>
                <a:t>目的</a:t>
              </a:r>
              <a:r>
                <a:rPr lang="en-US" altLang="ja-JP" sz="1600" b="1" dirty="0" smtClean="0">
                  <a:solidFill>
                    <a:prstClr val="black"/>
                  </a:solidFill>
                  <a:latin typeface="ＭＳ Ｐゴシック"/>
                </a:rPr>
                <a:t>】</a:t>
              </a:r>
              <a:endParaRPr lang="ja-JP" altLang="en-US" sz="1600" b="1" dirty="0">
                <a:solidFill>
                  <a:prstClr val="black"/>
                </a:solidFill>
                <a:latin typeface="ＭＳ Ｐゴシック"/>
              </a:endParaRPr>
            </a:p>
          </p:txBody>
        </p:sp>
        <p:sp>
          <p:nvSpPr>
            <p:cNvPr id="14" name="テキスト ボックス 13"/>
            <p:cNvSpPr txBox="1"/>
            <p:nvPr/>
          </p:nvSpPr>
          <p:spPr>
            <a:xfrm>
              <a:off x="56456" y="3756325"/>
              <a:ext cx="1310212" cy="399155"/>
            </a:xfrm>
            <a:prstGeom prst="rect">
              <a:avLst/>
            </a:prstGeom>
            <a:noFill/>
            <a:ln>
              <a:noFill/>
            </a:ln>
          </p:spPr>
          <p:txBody>
            <a:bodyPr wrap="square" rtlCol="0">
              <a:spAutoFit/>
            </a:bodyPr>
            <a:lstStyle/>
            <a:p>
              <a:pPr algn="ctr"/>
              <a:r>
                <a:rPr lang="en-US" altLang="ja-JP" sz="1600" b="1" dirty="0" smtClean="0">
                  <a:solidFill>
                    <a:prstClr val="black"/>
                  </a:solidFill>
                  <a:latin typeface="ＭＳ Ｐゴシック"/>
                </a:rPr>
                <a:t>【</a:t>
              </a:r>
              <a:r>
                <a:rPr lang="ja-JP" altLang="en-US" sz="1600" b="1" dirty="0">
                  <a:solidFill>
                    <a:prstClr val="black"/>
                  </a:solidFill>
                  <a:latin typeface="ＭＳ Ｐゴシック"/>
                </a:rPr>
                <a:t>役割</a:t>
              </a:r>
              <a:r>
                <a:rPr lang="en-US" altLang="ja-JP" sz="1600" b="1" dirty="0" smtClean="0">
                  <a:solidFill>
                    <a:prstClr val="black"/>
                  </a:solidFill>
                  <a:latin typeface="ＭＳ Ｐゴシック"/>
                </a:rPr>
                <a:t>】</a:t>
              </a:r>
              <a:endParaRPr lang="ja-JP" altLang="en-US" sz="1600" b="1" dirty="0">
                <a:solidFill>
                  <a:prstClr val="black"/>
                </a:solidFill>
                <a:latin typeface="ＭＳ Ｐゴシック"/>
              </a:endParaRPr>
            </a:p>
          </p:txBody>
        </p:sp>
      </p:grpSp>
      <p:sp>
        <p:nvSpPr>
          <p:cNvPr id="7" name="テキスト ボックス 6"/>
          <p:cNvSpPr txBox="1"/>
          <p:nvPr/>
        </p:nvSpPr>
        <p:spPr>
          <a:xfrm>
            <a:off x="56496" y="757472"/>
            <a:ext cx="9793089" cy="1077218"/>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marL="285750" indent="-285750">
              <a:buFont typeface="ＭＳ ゴシック" panose="020B0609070205080204" pitchFamily="49" charset="-128"/>
              <a:buChar char="○"/>
            </a:pPr>
            <a:r>
              <a:rPr lang="ja-JP" altLang="en-US" sz="1600" dirty="0" smtClean="0">
                <a:solidFill>
                  <a:prstClr val="black"/>
                </a:solidFill>
              </a:rPr>
              <a:t>地域</a:t>
            </a:r>
            <a:r>
              <a:rPr lang="ja-JP" altLang="en-US" sz="1600" dirty="0">
                <a:solidFill>
                  <a:prstClr val="black"/>
                </a:solidFill>
              </a:rPr>
              <a:t>がん診療病院は、拠点病院のない２次医療圏</a:t>
            </a:r>
            <a:r>
              <a:rPr lang="ja-JP" altLang="en-US" sz="1600" dirty="0" smtClean="0">
                <a:solidFill>
                  <a:prstClr val="black"/>
                </a:solidFill>
              </a:rPr>
              <a:t>を中心</a:t>
            </a:r>
            <a:r>
              <a:rPr lang="ja-JP" altLang="en-US" sz="1600" dirty="0">
                <a:solidFill>
                  <a:prstClr val="black"/>
                </a:solidFill>
              </a:rPr>
              <a:t>に拠点病院とグループとして指定する</a:t>
            </a:r>
            <a:r>
              <a:rPr lang="ja-JP" altLang="en-US" sz="1600" dirty="0" smtClean="0">
                <a:solidFill>
                  <a:prstClr val="black"/>
                </a:solidFill>
              </a:rPr>
              <a:t>もの。</a:t>
            </a:r>
            <a:endParaRPr lang="en-US" altLang="ja-JP" sz="1600" dirty="0" smtClean="0">
              <a:solidFill>
                <a:prstClr val="black"/>
              </a:solidFill>
            </a:endParaRPr>
          </a:p>
          <a:p>
            <a:pPr marL="285750" indent="-285750">
              <a:buFont typeface="ＭＳ ゴシック" panose="020B0609070205080204" pitchFamily="49" charset="-128"/>
              <a:buChar char="○"/>
            </a:pPr>
            <a:r>
              <a:rPr lang="ja-JP" altLang="en-US" sz="1600" dirty="0" smtClean="0">
                <a:solidFill>
                  <a:prstClr val="black"/>
                </a:solidFill>
              </a:rPr>
              <a:t>その</a:t>
            </a:r>
            <a:r>
              <a:rPr lang="ja-JP" altLang="en-US" sz="1600" dirty="0">
                <a:solidFill>
                  <a:prstClr val="black"/>
                </a:solidFill>
              </a:rPr>
              <a:t>役割は当該２次</a:t>
            </a:r>
            <a:r>
              <a:rPr lang="ja-JP" altLang="en-US" sz="1600" dirty="0" smtClean="0">
                <a:solidFill>
                  <a:prstClr val="black"/>
                </a:solidFill>
              </a:rPr>
              <a:t>医療圏内</a:t>
            </a:r>
            <a:r>
              <a:rPr lang="ja-JP" altLang="en-US" sz="1600" dirty="0">
                <a:solidFill>
                  <a:prstClr val="black"/>
                </a:solidFill>
              </a:rPr>
              <a:t>で受けることが望ましいがん医療の提供、すなわち、一般的な手術、</a:t>
            </a:r>
            <a:r>
              <a:rPr lang="ja-JP" altLang="en-US" sz="1600" dirty="0" smtClean="0">
                <a:solidFill>
                  <a:prstClr val="black"/>
                </a:solidFill>
              </a:rPr>
              <a:t>外来化学</a:t>
            </a:r>
            <a:r>
              <a:rPr lang="ja-JP" altLang="en-US" sz="1600" dirty="0">
                <a:solidFill>
                  <a:prstClr val="black"/>
                </a:solidFill>
              </a:rPr>
              <a:t>療法、緩和ケア、相談支援（特に地域連携に関すること）、がん登録の</a:t>
            </a:r>
            <a:r>
              <a:rPr lang="ja-JP" altLang="en-US" sz="1600" dirty="0" smtClean="0">
                <a:solidFill>
                  <a:prstClr val="black"/>
                </a:solidFill>
              </a:rPr>
              <a:t>ほか、拠点</a:t>
            </a:r>
            <a:r>
              <a:rPr lang="ja-JP" altLang="en-US" sz="1600" dirty="0">
                <a:solidFill>
                  <a:prstClr val="black"/>
                </a:solidFill>
              </a:rPr>
              <a:t>病院や在宅医療提供機関との地域</a:t>
            </a:r>
            <a:r>
              <a:rPr lang="ja-JP" altLang="en-US" sz="1600" dirty="0" smtClean="0">
                <a:solidFill>
                  <a:prstClr val="black"/>
                </a:solidFill>
              </a:rPr>
              <a:t>連携等</a:t>
            </a:r>
            <a:r>
              <a:rPr lang="ja-JP" altLang="en-US" sz="1600" dirty="0">
                <a:solidFill>
                  <a:prstClr val="black"/>
                </a:solidFill>
              </a:rPr>
              <a:t>が</a:t>
            </a:r>
            <a:r>
              <a:rPr lang="ja-JP" altLang="en-US" sz="1600" dirty="0" smtClean="0">
                <a:solidFill>
                  <a:prstClr val="black"/>
                </a:solidFill>
              </a:rPr>
              <a:t>求められて</a:t>
            </a:r>
            <a:r>
              <a:rPr lang="ja-JP" altLang="en-US" sz="1600" dirty="0">
                <a:solidFill>
                  <a:prstClr val="black"/>
                </a:solidFill>
              </a:rPr>
              <a:t>いる。 </a:t>
            </a:r>
            <a:endParaRPr lang="en-US" altLang="ja-JP" sz="1600" dirty="0" smtClean="0">
              <a:solidFill>
                <a:prstClr val="black"/>
              </a:solidFill>
            </a:endParaRPr>
          </a:p>
        </p:txBody>
      </p:sp>
      <p:sp>
        <p:nvSpPr>
          <p:cNvPr id="4" name="テキスト ボックス 3"/>
          <p:cNvSpPr txBox="1"/>
          <p:nvPr/>
        </p:nvSpPr>
        <p:spPr>
          <a:xfrm>
            <a:off x="4047228" y="6253010"/>
            <a:ext cx="5658300" cy="461665"/>
          </a:xfrm>
          <a:prstGeom prst="rect">
            <a:avLst/>
          </a:prstGeom>
          <a:noFill/>
          <a:ln>
            <a:solidFill>
              <a:schemeClr val="tx1"/>
            </a:solidFill>
          </a:ln>
        </p:spPr>
        <p:txBody>
          <a:bodyPr wrap="square" rtlCol="0">
            <a:spAutoFit/>
          </a:bodyPr>
          <a:lstStyle/>
          <a:p>
            <a:r>
              <a:rPr lang="ja-JP" altLang="en-US" sz="1200" dirty="0" smtClean="0">
                <a:solidFill>
                  <a:prstClr val="black"/>
                </a:solidFill>
                <a:latin typeface="ＭＳ Ｐゴシック"/>
              </a:rPr>
              <a:t>平成</a:t>
            </a:r>
            <a:r>
              <a:rPr lang="en-US" altLang="ja-JP" sz="1200" dirty="0" smtClean="0">
                <a:solidFill>
                  <a:prstClr val="black"/>
                </a:solidFill>
                <a:latin typeface="ＭＳ Ｐゴシック"/>
              </a:rPr>
              <a:t>25</a:t>
            </a:r>
            <a:r>
              <a:rPr lang="ja-JP" altLang="en-US" sz="1200" dirty="0" smtClean="0">
                <a:solidFill>
                  <a:prstClr val="black"/>
                </a:solidFill>
                <a:latin typeface="ＭＳ Ｐゴシック"/>
              </a:rPr>
              <a:t>年　新たながん診療体制のあり方について　報告書　</a:t>
            </a:r>
            <a:endParaRPr lang="en-US" altLang="ja-JP" sz="1200" dirty="0" smtClean="0">
              <a:solidFill>
                <a:prstClr val="black"/>
              </a:solidFill>
              <a:latin typeface="ＭＳ Ｐゴシック"/>
            </a:endParaRPr>
          </a:p>
          <a:p>
            <a:r>
              <a:rPr lang="ja-JP" altLang="en-US" sz="1200" dirty="0" smtClean="0">
                <a:solidFill>
                  <a:prstClr val="black"/>
                </a:solidFill>
                <a:latin typeface="ＭＳ Ｐゴシック"/>
              </a:rPr>
              <a:t>平成</a:t>
            </a:r>
            <a:r>
              <a:rPr lang="en-US" altLang="ja-JP" sz="1200" dirty="0">
                <a:solidFill>
                  <a:prstClr val="black"/>
                </a:solidFill>
                <a:latin typeface="ＭＳ Ｐゴシック"/>
              </a:rPr>
              <a:t>25</a:t>
            </a:r>
            <a:r>
              <a:rPr lang="ja-JP" altLang="en-US" sz="1200" dirty="0" smtClean="0">
                <a:solidFill>
                  <a:prstClr val="black"/>
                </a:solidFill>
                <a:latin typeface="ＭＳ Ｐゴシック"/>
              </a:rPr>
              <a:t>年　がん診療提供体制のあり方に関するワーキンググループ　報告書　　より</a:t>
            </a:r>
            <a:endParaRPr lang="ja-JP" altLang="en-US" sz="1200" dirty="0">
              <a:solidFill>
                <a:prstClr val="black"/>
              </a:solidFill>
              <a:latin typeface="ＭＳ Ｐゴシック"/>
            </a:endParaRPr>
          </a:p>
        </p:txBody>
      </p:sp>
      <p:sp>
        <p:nvSpPr>
          <p:cNvPr id="1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223</a:t>
            </a:fld>
            <a:endParaRPr lang="ja-JP" altLang="en-US" dirty="0">
              <a:solidFill>
                <a:prstClr val="black"/>
              </a:solidFill>
            </a:endParaRPr>
          </a:p>
        </p:txBody>
      </p:sp>
    </p:spTree>
    <p:extLst>
      <p:ext uri="{BB962C8B-B14F-4D97-AF65-F5344CB8AC3E}">
        <p14:creationId xmlns:p14="http://schemas.microsoft.com/office/powerpoint/2010/main" val="1135783826"/>
      </p:ext>
    </p:extLst>
  </p:cSld>
  <p:clrMapOvr>
    <a:masterClrMapping/>
  </p:clrMapOvr>
  <p:timing>
    <p:tnLst>
      <p:par>
        <p:cT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正方形/長方形 16"/>
          <p:cNvSpPr/>
          <p:nvPr/>
        </p:nvSpPr>
        <p:spPr>
          <a:xfrm>
            <a:off x="-12861" y="0"/>
            <a:ext cx="9900001" cy="476672"/>
          </a:xfrm>
          <a:prstGeom prst="rect">
            <a:avLst/>
          </a:prstGeom>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3000" dirty="0" smtClean="0">
                <a:solidFill>
                  <a:prstClr val="black"/>
                </a:solidFill>
                <a:latin typeface="ＭＳ Ｐゴシック" panose="020B0600070205080204" pitchFamily="50" charset="-128"/>
              </a:rPr>
              <a:t>拠点病院等の指定要件①</a:t>
            </a:r>
            <a:endParaRPr lang="ja-JP" altLang="en-US" sz="3000" dirty="0">
              <a:solidFill>
                <a:prstClr val="black"/>
              </a:solidFill>
              <a:latin typeface="ＭＳ Ｐゴシック" panose="020B0600070205080204" pitchFamily="50" charset="-128"/>
            </a:endParaRPr>
          </a:p>
        </p:txBody>
      </p:sp>
      <p:graphicFrame>
        <p:nvGraphicFramePr>
          <p:cNvPr id="19" name="表 18"/>
          <p:cNvGraphicFramePr>
            <a:graphicFrameLocks noGrp="1"/>
          </p:cNvGraphicFramePr>
          <p:nvPr>
            <p:extLst/>
          </p:nvPr>
        </p:nvGraphicFramePr>
        <p:xfrm>
          <a:off x="122165" y="963082"/>
          <a:ext cx="9547588" cy="2484120"/>
        </p:xfrm>
        <a:graphic>
          <a:graphicData uri="http://schemas.openxmlformats.org/drawingml/2006/table">
            <a:tbl>
              <a:tblPr firstRow="1" bandRow="1">
                <a:tableStyleId>{5FD0F851-EC5A-4D38-B0AD-8093EC10F338}</a:tableStyleId>
              </a:tblPr>
              <a:tblGrid>
                <a:gridCol w="726379"/>
                <a:gridCol w="4608512"/>
                <a:gridCol w="4212697"/>
              </a:tblGrid>
              <a:tr h="0">
                <a:tc>
                  <a:txBody>
                    <a:bodyPr/>
                    <a:lstStyle/>
                    <a:p>
                      <a:pPr algn="ctr"/>
                      <a:endParaRPr kumimoji="1" lang="ja-JP" altLang="en-US" sz="1600" b="1"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600" dirty="0" smtClean="0"/>
                        <a:t>がん診療連携拠点病院</a:t>
                      </a:r>
                      <a:endParaRPr kumimoji="1" lang="ja-JP" altLang="en-US" sz="1600" b="1"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600" dirty="0" smtClean="0"/>
                        <a:t>地域がん診療病院</a:t>
                      </a:r>
                      <a:endParaRPr kumimoji="1" lang="ja-JP" altLang="en-US" sz="1600" b="1" dirty="0">
                        <a:solidFill>
                          <a:schemeClr val="tx1"/>
                        </a:solidFill>
                        <a:latin typeface="ＭＳ Ｐゴシック" panose="020B0600070205080204" pitchFamily="50" charset="-128"/>
                        <a:ea typeface="ＭＳ Ｐゴシック" panose="020B0600070205080204" pitchFamily="50" charset="-128"/>
                      </a:endParaRPr>
                    </a:p>
                  </a:txBody>
                  <a:tcPr anchor="ctr"/>
                </a:tc>
              </a:tr>
              <a:tr h="2092526">
                <a:tc>
                  <a:txBody>
                    <a:bodyPr/>
                    <a:lstStyle/>
                    <a:p>
                      <a:r>
                        <a:rPr kumimoji="1" lang="ja-JP" altLang="en-US" sz="1500" dirty="0" smtClean="0"/>
                        <a:t>診療実績</a:t>
                      </a:r>
                      <a:endParaRPr kumimoji="1" lang="ja-JP" altLang="en-US" sz="1500" dirty="0">
                        <a:latin typeface="ＭＳ Ｐゴシック" panose="020B0600070205080204" pitchFamily="50" charset="-128"/>
                        <a:ea typeface="ＭＳ Ｐゴシック" panose="020B0600070205080204" pitchFamily="50" charset="-128"/>
                      </a:endParaRPr>
                    </a:p>
                  </a:txBody>
                  <a:tcPr anchor="ct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500" dirty="0" smtClean="0"/>
                        <a:t>下記１または２を概ね満たすこと。</a:t>
                      </a:r>
                      <a:endParaRPr lang="en-US" altLang="ja-JP" sz="1500" dirty="0" smtClean="0"/>
                    </a:p>
                    <a:p>
                      <a:r>
                        <a:rPr lang="ja-JP" altLang="en-US" sz="1500" dirty="0" smtClean="0"/>
                        <a:t>１．以下の項目をそれぞれ満たすこと。　</a:t>
                      </a:r>
                      <a:endParaRPr lang="en-US" altLang="ja-JP" sz="1500" dirty="0" smtClean="0"/>
                    </a:p>
                    <a:p>
                      <a:pPr marL="171450" indent="-171450">
                        <a:buFont typeface="Arial" panose="020B0604020202020204" pitchFamily="34" charset="0"/>
                        <a:buChar char="•"/>
                      </a:pPr>
                      <a:r>
                        <a:rPr lang="ja-JP" altLang="ja-JP" sz="1500" dirty="0" smtClean="0"/>
                        <a:t>院内がん登録数</a:t>
                      </a:r>
                      <a:r>
                        <a:rPr lang="ja-JP" altLang="en-US" sz="1500" dirty="0" smtClean="0"/>
                        <a:t>　　　　　　　　 　　</a:t>
                      </a:r>
                      <a:r>
                        <a:rPr lang="ja-JP" altLang="en-US" sz="1500" baseline="0" dirty="0" smtClean="0"/>
                        <a:t>        </a:t>
                      </a:r>
                      <a:r>
                        <a:rPr lang="en-US" altLang="ja-JP" sz="1500" dirty="0" smtClean="0"/>
                        <a:t>500</a:t>
                      </a:r>
                      <a:r>
                        <a:rPr lang="ja-JP" altLang="en-US" sz="1500" dirty="0" smtClean="0"/>
                        <a:t>　件以上　</a:t>
                      </a:r>
                      <a:endParaRPr lang="en-US" altLang="ja-JP" sz="1500" dirty="0" smtClean="0"/>
                    </a:p>
                    <a:p>
                      <a:pPr marL="171450" indent="-171450">
                        <a:buFont typeface="Arial" panose="020B0604020202020204" pitchFamily="34" charset="0"/>
                        <a:buChar char="•"/>
                      </a:pPr>
                      <a:r>
                        <a:rPr lang="ja-JP" altLang="ja-JP" sz="1500" dirty="0" smtClean="0"/>
                        <a:t>悪性腫瘍</a:t>
                      </a:r>
                      <a:r>
                        <a:rPr lang="ja-JP" altLang="en-US" sz="1500" dirty="0" smtClean="0"/>
                        <a:t>の</a:t>
                      </a:r>
                      <a:r>
                        <a:rPr lang="ja-JP" altLang="ja-JP" sz="1500" dirty="0" smtClean="0"/>
                        <a:t>手術件数</a:t>
                      </a:r>
                      <a:r>
                        <a:rPr lang="ja-JP" altLang="en-US" sz="1500" dirty="0" smtClean="0"/>
                        <a:t>            　　　     　</a:t>
                      </a:r>
                      <a:r>
                        <a:rPr lang="ja-JP" altLang="en-US" sz="1500" baseline="0" dirty="0" smtClean="0"/>
                        <a:t> </a:t>
                      </a:r>
                      <a:r>
                        <a:rPr lang="en-US" altLang="ja-JP" sz="1500" dirty="0" smtClean="0"/>
                        <a:t>400</a:t>
                      </a:r>
                      <a:r>
                        <a:rPr lang="ja-JP" altLang="en-US" sz="1500" dirty="0" smtClean="0"/>
                        <a:t>　件以上    </a:t>
                      </a:r>
                      <a:endParaRPr lang="en-US" altLang="ja-JP" sz="1500" dirty="0" smtClean="0"/>
                    </a:p>
                    <a:p>
                      <a:pPr marL="171450" indent="-171450">
                        <a:buFont typeface="Arial" panose="020B0604020202020204" pitchFamily="34" charset="0"/>
                        <a:buChar char="•"/>
                      </a:pPr>
                      <a:r>
                        <a:rPr lang="ja-JP" altLang="ja-JP" sz="1500" dirty="0" smtClean="0"/>
                        <a:t>がんに係る</a:t>
                      </a:r>
                      <a:r>
                        <a:rPr lang="ja-JP" altLang="en-US" sz="1500" dirty="0" smtClean="0"/>
                        <a:t>化学</a:t>
                      </a:r>
                      <a:r>
                        <a:rPr lang="ja-JP" altLang="ja-JP" sz="1500" dirty="0" smtClean="0"/>
                        <a:t>療法のべ患者数 </a:t>
                      </a:r>
                      <a:r>
                        <a:rPr lang="ja-JP" altLang="en-US" sz="1500" dirty="0" smtClean="0"/>
                        <a:t>　</a:t>
                      </a:r>
                      <a:r>
                        <a:rPr lang="ja-JP" altLang="en-US" sz="1500" baseline="0" dirty="0" smtClean="0"/>
                        <a:t>  </a:t>
                      </a:r>
                      <a:r>
                        <a:rPr lang="en-US" altLang="ja-JP" sz="1500" dirty="0" smtClean="0"/>
                        <a:t>1000</a:t>
                      </a:r>
                      <a:r>
                        <a:rPr lang="ja-JP" altLang="en-US" sz="1500" dirty="0" smtClean="0"/>
                        <a:t>　人以上</a:t>
                      </a:r>
                      <a:r>
                        <a:rPr lang="ja-JP" altLang="ja-JP" sz="1500" dirty="0" smtClean="0"/>
                        <a:t>　</a:t>
                      </a:r>
                      <a:r>
                        <a:rPr lang="ja-JP" altLang="en-US" sz="1500" dirty="0" smtClean="0"/>
                        <a:t>　　　</a:t>
                      </a:r>
                      <a:endParaRPr lang="en-US" altLang="ja-JP" sz="1500" dirty="0" smtClean="0"/>
                    </a:p>
                    <a:p>
                      <a:pPr marL="171450" indent="-171450">
                        <a:buFont typeface="Arial" panose="020B0604020202020204" pitchFamily="34" charset="0"/>
                        <a:buChar char="•"/>
                      </a:pPr>
                      <a:r>
                        <a:rPr lang="ja-JP" altLang="ja-JP" sz="1500" dirty="0" smtClean="0"/>
                        <a:t>放射線治療</a:t>
                      </a:r>
                      <a:r>
                        <a:rPr lang="ja-JP" altLang="en-US" sz="1500" dirty="0" smtClean="0"/>
                        <a:t>のべ患者</a:t>
                      </a:r>
                      <a:r>
                        <a:rPr lang="ja-JP" altLang="ja-JP" sz="1500" dirty="0" smtClean="0"/>
                        <a:t>数 </a:t>
                      </a:r>
                      <a:r>
                        <a:rPr lang="ja-JP" altLang="en-US" sz="1500" dirty="0" smtClean="0"/>
                        <a:t>　   　            　</a:t>
                      </a:r>
                      <a:r>
                        <a:rPr lang="en-US" altLang="ja-JP" sz="1500" dirty="0" smtClean="0"/>
                        <a:t>200</a:t>
                      </a:r>
                      <a:r>
                        <a:rPr lang="ja-JP" altLang="en-US" sz="1500" dirty="0" smtClean="0"/>
                        <a:t>　人以上</a:t>
                      </a:r>
                      <a:endParaRPr lang="en-US" altLang="ja-JP" sz="1500" dirty="0" smtClean="0"/>
                    </a:p>
                    <a:p>
                      <a:r>
                        <a:rPr lang="ja-JP" altLang="en-US" sz="1500" dirty="0" smtClean="0"/>
                        <a:t>２．相対的な評価 </a:t>
                      </a:r>
                      <a:endParaRPr lang="en-US" altLang="ja-JP" sz="1500" dirty="0" smtClean="0"/>
                    </a:p>
                    <a:p>
                      <a:pPr marL="171450" indent="-171450">
                        <a:buFont typeface="Arial" panose="020B0604020202020204" pitchFamily="34" charset="0"/>
                        <a:buChar char="•"/>
                      </a:pPr>
                      <a:r>
                        <a:rPr lang="ja-JP" altLang="en-US" sz="1500" dirty="0" smtClean="0"/>
                        <a:t>当該２次医療圏に居住するがん患者のうち、２割程度について診療実績があること。</a:t>
                      </a:r>
                      <a:endParaRPr lang="ja-JP" altLang="en-US" sz="1500" dirty="0">
                        <a:solidFill>
                          <a:prstClr val="black"/>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500" dirty="0" smtClean="0"/>
                        <a:t>当該２次医療圏のがん患者を一定程度診療していることが望ましい。</a:t>
                      </a:r>
                      <a:endParaRPr lang="en-US" altLang="ja-JP" sz="1500" dirty="0" smtClean="0"/>
                    </a:p>
                    <a:p>
                      <a:pPr marL="0" indent="0">
                        <a:buFont typeface="Arial" panose="020B0604020202020204" pitchFamily="34" charset="0"/>
                        <a:buNone/>
                      </a:pPr>
                      <a:endParaRPr kumimoji="1" lang="ja-JP" altLang="en-US" sz="1500" dirty="0">
                        <a:latin typeface="ＭＳ Ｐゴシック" panose="020B0600070205080204" pitchFamily="50" charset="-128"/>
                        <a:ea typeface="ＭＳ Ｐゴシック" panose="020B0600070205080204" pitchFamily="50" charset="-128"/>
                      </a:endParaRPr>
                    </a:p>
                  </a:txBody>
                  <a:tcPr anchor="ctr"/>
                </a:tc>
              </a:tr>
            </a:tbl>
          </a:graphicData>
        </a:graphic>
      </p:graphicFrame>
      <p:graphicFrame>
        <p:nvGraphicFramePr>
          <p:cNvPr id="20" name="表 19"/>
          <p:cNvGraphicFramePr>
            <a:graphicFrameLocks noGrp="1"/>
          </p:cNvGraphicFramePr>
          <p:nvPr>
            <p:extLst/>
          </p:nvPr>
        </p:nvGraphicFramePr>
        <p:xfrm>
          <a:off x="124640" y="3880147"/>
          <a:ext cx="9619596" cy="2305955"/>
        </p:xfrm>
        <a:graphic>
          <a:graphicData uri="http://schemas.openxmlformats.org/drawingml/2006/table">
            <a:tbl>
              <a:tblPr firstRow="1" bandRow="1">
                <a:tableStyleId>{5FD0F851-EC5A-4D38-B0AD-8093EC10F338}</a:tableStyleId>
              </a:tblPr>
              <a:tblGrid>
                <a:gridCol w="723908"/>
                <a:gridCol w="4386503"/>
                <a:gridCol w="4509185"/>
              </a:tblGrid>
              <a:tr h="321019">
                <a:tc>
                  <a:txBody>
                    <a:bodyPr/>
                    <a:lstStyle/>
                    <a:p>
                      <a:pPr algn="ctr"/>
                      <a:endParaRPr kumimoji="1" lang="ja-JP" altLang="en-US" sz="1600" b="1"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600" baseline="0" dirty="0" smtClean="0"/>
                        <a:t>がん診療連携拠点病院</a:t>
                      </a:r>
                      <a:endParaRPr kumimoji="1" lang="ja-JP" altLang="en-US" sz="1600" b="1"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600" baseline="0" dirty="0" smtClean="0"/>
                        <a:t>地域がん診療病院</a:t>
                      </a:r>
                      <a:endParaRPr kumimoji="1" lang="ja-JP" altLang="en-US" sz="1600" b="1"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r>
              <a:tr h="1970675">
                <a:tc>
                  <a:txBody>
                    <a:bodyPr/>
                    <a:lstStyle/>
                    <a:p>
                      <a:r>
                        <a:rPr lang="ja-JP" altLang="en-US" sz="1500" baseline="0" dirty="0" smtClean="0"/>
                        <a:t>医療施設</a:t>
                      </a:r>
                      <a:endParaRPr lang="ja-JP" altLang="en-US" sz="1500" baseline="0" dirty="0">
                        <a:latin typeface="ＭＳ Ｐゴシック" panose="020B0600070205080204" pitchFamily="50" charset="-128"/>
                        <a:ea typeface="ＭＳ Ｐゴシック" panose="020B0600070205080204" pitchFamily="50" charset="-128"/>
                      </a:endParaRPr>
                    </a:p>
                  </a:txBody>
                  <a:tcPr anchor="ctr"/>
                </a:tc>
                <a:tc>
                  <a:txBody>
                    <a:bodyPr/>
                    <a:lstStyle/>
                    <a:p>
                      <a:pPr marL="171450" indent="-171450">
                        <a:buFont typeface="Arial" panose="020B0604020202020204" pitchFamily="34" charset="0"/>
                        <a:buChar char="•"/>
                      </a:pPr>
                      <a:r>
                        <a:rPr lang="ja-JP" altLang="en-US" sz="1500" baseline="0" dirty="0" smtClean="0"/>
                        <a:t>放射線治療に関する機器の設置（リニアックなど、体外照射を行うための機器であること。）</a:t>
                      </a:r>
                      <a:endParaRPr lang="en-US" altLang="ja-JP" sz="1500" baseline="0" dirty="0" smtClean="0"/>
                    </a:p>
                    <a:p>
                      <a:pPr marL="171450" indent="-171450">
                        <a:buFont typeface="Arial" panose="020B0604020202020204" pitchFamily="34" charset="0"/>
                        <a:buChar char="•"/>
                      </a:pPr>
                      <a:endParaRPr lang="en-US" altLang="ja-JP" sz="1500" baseline="0" dirty="0" smtClean="0"/>
                    </a:p>
                    <a:p>
                      <a:pPr marL="171450" indent="-171450">
                        <a:buFont typeface="Arial" panose="020B0604020202020204" pitchFamily="34" charset="0"/>
                        <a:buChar char="•"/>
                      </a:pPr>
                      <a:r>
                        <a:rPr lang="ja-JP" altLang="en-US" sz="1500" baseline="0" dirty="0" smtClean="0"/>
                        <a:t>外来化学療法室の設置</a:t>
                      </a:r>
                      <a:endParaRPr lang="en-US" altLang="ja-JP" sz="1500" baseline="0" dirty="0" smtClean="0"/>
                    </a:p>
                    <a:p>
                      <a:pPr marL="171450" indent="-171450">
                        <a:buFont typeface="Arial" panose="020B0604020202020204" pitchFamily="34" charset="0"/>
                        <a:buChar char="•"/>
                      </a:pPr>
                      <a:r>
                        <a:rPr lang="ja-JP" altLang="en-US" sz="1500" baseline="0" dirty="0" smtClean="0"/>
                        <a:t>原則として集中治療室設置</a:t>
                      </a:r>
                      <a:endParaRPr lang="en-US" altLang="ja-JP" sz="1500" baseline="0" dirty="0" smtClean="0"/>
                    </a:p>
                    <a:p>
                      <a:pPr marL="171450" indent="-171450">
                        <a:buFont typeface="Arial" panose="020B0604020202020204" pitchFamily="34" charset="0"/>
                        <a:buChar char="•"/>
                      </a:pPr>
                      <a:r>
                        <a:rPr lang="ja-JP" altLang="en-US" sz="1500" baseline="0" dirty="0" smtClean="0"/>
                        <a:t>白血病を専門とする分野に掲げる場合は、無菌室設置</a:t>
                      </a:r>
                      <a:endParaRPr lang="en-US" altLang="ja-JP" sz="1500" baseline="0" dirty="0" smtClean="0"/>
                    </a:p>
                    <a:p>
                      <a:pPr marL="171450" indent="-171450">
                        <a:buFont typeface="Arial" panose="020B0604020202020204" pitchFamily="34" charset="0"/>
                        <a:buChar char="•"/>
                      </a:pPr>
                      <a:r>
                        <a:rPr lang="ja-JP" altLang="en-US" sz="1500" baseline="0" dirty="0" smtClean="0"/>
                        <a:t>術中迅速病理診断実施可能な病理診断室の設置</a:t>
                      </a:r>
                      <a:endParaRPr lang="en-US" altLang="ja-JP" sz="1500" baseline="0" dirty="0" smtClean="0">
                        <a:latin typeface="ＭＳ Ｐゴシック" panose="020B0600070205080204" pitchFamily="50" charset="-128"/>
                        <a:ea typeface="ＭＳ Ｐゴシック" panose="020B0600070205080204" pitchFamily="50" charset="-128"/>
                      </a:endParaRPr>
                    </a:p>
                  </a:txBody>
                  <a:tcPr anchor="ctr"/>
                </a:tc>
                <a:tc>
                  <a:txBody>
                    <a:bodyPr/>
                    <a:lstStyle/>
                    <a:p>
                      <a:pPr marL="171450" indent="-171450">
                        <a:buFont typeface="Arial" panose="020B0604020202020204" pitchFamily="34" charset="0"/>
                        <a:buChar char="•"/>
                      </a:pPr>
                      <a:r>
                        <a:rPr lang="ja-JP" altLang="en-US" sz="1500" u="sng" baseline="0" dirty="0" smtClean="0"/>
                        <a:t>自施設で放射線治療を提供する場合には</a:t>
                      </a:r>
                      <a:r>
                        <a:rPr lang="ja-JP" altLang="en-US" sz="1500" baseline="0" dirty="0" smtClean="0"/>
                        <a:t>、放射線治療機器の設置（リニアックなど、体外照射を行うための機器であること。）</a:t>
                      </a:r>
                      <a:endParaRPr lang="en-US" altLang="ja-JP" sz="1500" baseline="0" dirty="0" smtClean="0"/>
                    </a:p>
                    <a:p>
                      <a:pPr marL="171450" indent="-171450">
                        <a:buFont typeface="Arial" panose="020B0604020202020204" pitchFamily="34" charset="0"/>
                        <a:buChar char="•"/>
                      </a:pPr>
                      <a:r>
                        <a:rPr kumimoji="1" lang="ja-JP" altLang="en-US" sz="1500" baseline="0" dirty="0" smtClean="0"/>
                        <a:t>外来化学療法室は</a:t>
                      </a:r>
                      <a:r>
                        <a:rPr kumimoji="1" lang="ja-JP" altLang="en-US" sz="1500" baseline="0" dirty="0" smtClean="0">
                          <a:solidFill>
                            <a:srgbClr val="FF0000"/>
                          </a:solidFill>
                        </a:rPr>
                        <a:t>同左</a:t>
                      </a:r>
                      <a:endParaRPr kumimoji="1" lang="en-US" altLang="ja-JP" sz="1500" baseline="0" dirty="0" smtClean="0">
                        <a:solidFill>
                          <a:srgbClr val="FF0000"/>
                        </a:solidFill>
                      </a:endParaRPr>
                    </a:p>
                    <a:p>
                      <a:pPr marL="171450" indent="-171450">
                        <a:buFont typeface="Arial" panose="020B0604020202020204" pitchFamily="34" charset="0"/>
                        <a:buChar char="•"/>
                      </a:pPr>
                      <a:r>
                        <a:rPr kumimoji="1" lang="ja-JP" altLang="en-US" sz="1500" baseline="0" dirty="0" smtClean="0"/>
                        <a:t>集中治療室を設置することが望ましい。</a:t>
                      </a:r>
                      <a:endParaRPr kumimoji="1" lang="en-US" altLang="ja-JP" sz="1500" baseline="0" dirty="0" smtClean="0"/>
                    </a:p>
                    <a:p>
                      <a:pPr marL="171450" indent="-171450">
                        <a:buFont typeface="Arial" panose="020B0604020202020204" pitchFamily="34" charset="0"/>
                        <a:buChar char="•"/>
                      </a:pPr>
                      <a:r>
                        <a:rPr kumimoji="1" lang="ja-JP" altLang="en-US" sz="1500" u="none" baseline="0" dirty="0" smtClean="0"/>
                        <a:t>無菌室は</a:t>
                      </a:r>
                      <a:r>
                        <a:rPr kumimoji="1" lang="ja-JP" altLang="en-US" sz="1500" u="none" baseline="0" dirty="0" smtClean="0">
                          <a:solidFill>
                            <a:srgbClr val="FF0000"/>
                          </a:solidFill>
                        </a:rPr>
                        <a:t>同左</a:t>
                      </a:r>
                      <a:endParaRPr kumimoji="1" lang="en-US" altLang="ja-JP" sz="1500" u="none" baseline="0" dirty="0" smtClean="0">
                        <a:solidFill>
                          <a:srgbClr val="FF0000"/>
                        </a:solidFill>
                      </a:endParaRPr>
                    </a:p>
                    <a:p>
                      <a:pPr marL="171450" indent="-171450">
                        <a:buFont typeface="Arial" panose="020B0604020202020204" pitchFamily="34" charset="0"/>
                        <a:buChar char="•"/>
                      </a:pPr>
                      <a:endParaRPr kumimoji="1" lang="en-US" altLang="ja-JP" sz="1500" u="none" baseline="0" dirty="0" smtClean="0"/>
                    </a:p>
                    <a:p>
                      <a:pPr marL="171450" indent="-171450">
                        <a:buFont typeface="Arial" panose="020B0604020202020204" pitchFamily="34" charset="0"/>
                        <a:buChar char="•"/>
                      </a:pPr>
                      <a:r>
                        <a:rPr kumimoji="1" lang="ja-JP" altLang="en-US" sz="1500" u="none" baseline="0" dirty="0" smtClean="0"/>
                        <a:t>病理診断室は</a:t>
                      </a:r>
                      <a:r>
                        <a:rPr kumimoji="1" lang="ja-JP" altLang="en-US" sz="1500" u="none" baseline="0" dirty="0" smtClean="0">
                          <a:solidFill>
                            <a:srgbClr val="FF0000"/>
                          </a:solidFill>
                        </a:rPr>
                        <a:t>同左</a:t>
                      </a:r>
                      <a:endParaRPr kumimoji="1" lang="en-US" altLang="ja-JP" sz="1500" b="0" u="none" baseline="0" dirty="0" smtClean="0">
                        <a:solidFill>
                          <a:srgbClr val="FF0000"/>
                        </a:solidFill>
                        <a:latin typeface="ＭＳ Ｐゴシック" panose="020B0600070205080204" pitchFamily="50" charset="-128"/>
                        <a:ea typeface="ＭＳ Ｐゴシック" panose="020B0600070205080204" pitchFamily="50" charset="-128"/>
                      </a:endParaRPr>
                    </a:p>
                  </a:txBody>
                  <a:tcPr anchor="ctr"/>
                </a:tc>
              </a:tr>
            </a:tbl>
          </a:graphicData>
        </a:graphic>
      </p:graphicFrame>
      <p:sp>
        <p:nvSpPr>
          <p:cNvPr id="21" name="テキスト ボックス 20"/>
          <p:cNvSpPr txBox="1"/>
          <p:nvPr/>
        </p:nvSpPr>
        <p:spPr>
          <a:xfrm>
            <a:off x="92688" y="510858"/>
            <a:ext cx="1728192" cy="369332"/>
          </a:xfrm>
          <a:prstGeom prst="rect">
            <a:avLst/>
          </a:prstGeom>
          <a:noFill/>
        </p:spPr>
        <p:txBody>
          <a:bodyPr wrap="square" rtlCol="0">
            <a:spAutoFit/>
          </a:bodyPr>
          <a:lstStyle/>
          <a:p>
            <a:r>
              <a:rPr lang="ja-JP" altLang="en-US" b="1" dirty="0" smtClean="0">
                <a:solidFill>
                  <a:prstClr val="black"/>
                </a:solidFill>
                <a:latin typeface="ＭＳ Ｐゴシック" panose="020B0600070205080204" pitchFamily="50" charset="-128"/>
              </a:rPr>
              <a:t>＜</a:t>
            </a:r>
            <a:r>
              <a:rPr lang="ja-JP" altLang="en-US" b="1" dirty="0" smtClean="0">
                <a:solidFill>
                  <a:srgbClr val="FF0000"/>
                </a:solidFill>
                <a:latin typeface="ＭＳ Ｐゴシック" panose="020B0600070205080204" pitchFamily="50" charset="-128"/>
              </a:rPr>
              <a:t>診療実績</a:t>
            </a:r>
            <a:r>
              <a:rPr lang="ja-JP" altLang="en-US" b="1" dirty="0" smtClean="0">
                <a:solidFill>
                  <a:prstClr val="black"/>
                </a:solidFill>
                <a:latin typeface="ＭＳ Ｐゴシック" panose="020B0600070205080204" pitchFamily="50" charset="-128"/>
              </a:rPr>
              <a:t>＞</a:t>
            </a:r>
            <a:endParaRPr lang="ja-JP" altLang="en-US" b="1" dirty="0">
              <a:solidFill>
                <a:prstClr val="black"/>
              </a:solidFill>
              <a:latin typeface="ＭＳ Ｐゴシック" panose="020B0600070205080204" pitchFamily="50" charset="-128"/>
            </a:endParaRPr>
          </a:p>
        </p:txBody>
      </p:sp>
      <p:sp>
        <p:nvSpPr>
          <p:cNvPr id="22" name="テキスト ボックス 21"/>
          <p:cNvSpPr txBox="1"/>
          <p:nvPr/>
        </p:nvSpPr>
        <p:spPr>
          <a:xfrm>
            <a:off x="88860" y="3534921"/>
            <a:ext cx="1728192" cy="369332"/>
          </a:xfrm>
          <a:prstGeom prst="rect">
            <a:avLst/>
          </a:prstGeom>
          <a:noFill/>
        </p:spPr>
        <p:txBody>
          <a:bodyPr wrap="square" rtlCol="0">
            <a:spAutoFit/>
          </a:bodyPr>
          <a:lstStyle/>
          <a:p>
            <a:r>
              <a:rPr lang="ja-JP" altLang="en-US" b="1" dirty="0" smtClean="0">
                <a:solidFill>
                  <a:prstClr val="black"/>
                </a:solidFill>
                <a:latin typeface="ＭＳ Ｐゴシック" panose="020B0600070205080204" pitchFamily="50" charset="-128"/>
              </a:rPr>
              <a:t>＜</a:t>
            </a:r>
            <a:r>
              <a:rPr lang="ja-JP" altLang="en-US" b="1" dirty="0" smtClean="0">
                <a:solidFill>
                  <a:srgbClr val="FF0000"/>
                </a:solidFill>
                <a:latin typeface="ＭＳ Ｐゴシック" panose="020B0600070205080204" pitchFamily="50" charset="-128"/>
              </a:rPr>
              <a:t>医療施設</a:t>
            </a:r>
            <a:r>
              <a:rPr lang="ja-JP" altLang="en-US" b="1" dirty="0" smtClean="0">
                <a:solidFill>
                  <a:prstClr val="black"/>
                </a:solidFill>
                <a:latin typeface="ＭＳ Ｐゴシック" panose="020B0600070205080204" pitchFamily="50" charset="-128"/>
              </a:rPr>
              <a:t>＞</a:t>
            </a:r>
            <a:endParaRPr lang="ja-JP" altLang="en-US" b="1" dirty="0">
              <a:solidFill>
                <a:prstClr val="black"/>
              </a:solidFill>
              <a:latin typeface="ＭＳ Ｐゴシック" panose="020B0600070205080204" pitchFamily="50" charset="-128"/>
            </a:endParaRPr>
          </a:p>
        </p:txBody>
      </p:sp>
      <p:sp>
        <p:nvSpPr>
          <p:cNvPr id="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224</a:t>
            </a:fld>
            <a:endParaRPr lang="ja-JP" altLang="en-US" dirty="0">
              <a:solidFill>
                <a:prstClr val="black"/>
              </a:solidFill>
            </a:endParaRPr>
          </a:p>
        </p:txBody>
      </p:sp>
    </p:spTree>
    <p:extLst>
      <p:ext uri="{BB962C8B-B14F-4D97-AF65-F5344CB8AC3E}">
        <p14:creationId xmlns:p14="http://schemas.microsoft.com/office/powerpoint/2010/main" val="3695676700"/>
      </p:ext>
    </p:extLst>
  </p:cSld>
  <p:clrMapOvr>
    <a:masterClrMapping/>
  </p:clrMapOvr>
  <p:timing>
    <p:tnLst>
      <p:par>
        <p:cTn id="1" dur="indefinite" restart="never" nodeType="tmRoot"/>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正方形/長方形 15"/>
          <p:cNvSpPr/>
          <p:nvPr/>
        </p:nvSpPr>
        <p:spPr>
          <a:xfrm>
            <a:off x="0" y="4515"/>
            <a:ext cx="9906000" cy="476946"/>
          </a:xfrm>
          <a:prstGeom prst="rect">
            <a:avLst/>
          </a:prstGeom>
          <a:effectLst/>
        </p:spPr>
        <p:style>
          <a:lnRef idx="1">
            <a:schemeClr val="accent5"/>
          </a:lnRef>
          <a:fillRef idx="2">
            <a:schemeClr val="accent5"/>
          </a:fillRef>
          <a:effectRef idx="1">
            <a:schemeClr val="accent5"/>
          </a:effectRef>
          <a:fontRef idx="minor">
            <a:schemeClr val="dk1"/>
          </a:fontRef>
        </p:style>
        <p:txBody>
          <a:bodyPr rtlCol="0" anchor="ctr"/>
          <a:lstStyle/>
          <a:p>
            <a:pPr algn="ctr"/>
            <a:r>
              <a:rPr lang="ja-JP" altLang="en-US" sz="3000" dirty="0">
                <a:solidFill>
                  <a:prstClr val="black"/>
                </a:solidFill>
                <a:latin typeface="ＭＳ Ｐゴシック" panose="020B0600070205080204" pitchFamily="50" charset="-128"/>
              </a:rPr>
              <a:t>拠点病院等の指定要件②</a:t>
            </a:r>
          </a:p>
        </p:txBody>
      </p:sp>
      <p:graphicFrame>
        <p:nvGraphicFramePr>
          <p:cNvPr id="2" name="表 1"/>
          <p:cNvGraphicFramePr>
            <a:graphicFrameLocks noGrp="1"/>
          </p:cNvGraphicFramePr>
          <p:nvPr>
            <p:extLst/>
          </p:nvPr>
        </p:nvGraphicFramePr>
        <p:xfrm>
          <a:off x="-28031" y="815831"/>
          <a:ext cx="9937104" cy="5967819"/>
        </p:xfrm>
        <a:graphic>
          <a:graphicData uri="http://schemas.openxmlformats.org/drawingml/2006/table">
            <a:tbl>
              <a:tblPr firstRow="1" bandRow="1">
                <a:tableStyleId>{5FD0F851-EC5A-4D38-B0AD-8093EC10F338}</a:tableStyleId>
              </a:tblPr>
              <a:tblGrid>
                <a:gridCol w="1315205"/>
                <a:gridCol w="4429635"/>
                <a:gridCol w="4192264"/>
              </a:tblGrid>
              <a:tr h="211549">
                <a:tc>
                  <a:txBody>
                    <a:bodyPr/>
                    <a:lstStyle/>
                    <a:p>
                      <a:pPr algn="ctr"/>
                      <a:endParaRPr kumimoji="1" lang="ja-JP" altLang="en-US" sz="1600" b="1"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600" baseline="0" dirty="0" smtClean="0">
                          <a:solidFill>
                            <a:schemeClr val="tx1"/>
                          </a:solidFill>
                        </a:rPr>
                        <a:t>がん診療連携拠点病院</a:t>
                      </a:r>
                      <a:endParaRPr kumimoji="1" lang="ja-JP" altLang="en-US" sz="1600" b="1"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algn="ctr"/>
                      <a:r>
                        <a:rPr kumimoji="1" lang="ja-JP" altLang="en-US" sz="1600" baseline="0" dirty="0" smtClean="0">
                          <a:solidFill>
                            <a:schemeClr val="tx1"/>
                          </a:solidFill>
                        </a:rPr>
                        <a:t>地域がん診療病院</a:t>
                      </a:r>
                      <a:endParaRPr kumimoji="1" lang="ja-JP" altLang="en-US" sz="1600" b="1"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r>
              <a:tr h="144016">
                <a:tc>
                  <a:txBody>
                    <a:bodyPr/>
                    <a:lstStyle/>
                    <a:p>
                      <a:r>
                        <a:rPr kumimoji="1" lang="ja-JP" altLang="en-US" sz="1300" baseline="0" dirty="0" smtClean="0">
                          <a:solidFill>
                            <a:schemeClr val="tx1"/>
                          </a:solidFill>
                        </a:rPr>
                        <a:t>手術</a:t>
                      </a:r>
                      <a:endParaRPr kumimoji="1" lang="ja-JP" altLang="en-US" sz="1300"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indent="-171450">
                        <a:buFont typeface="Arial" panose="020B0604020202020204" pitchFamily="34" charset="0"/>
                        <a:buChar char="•"/>
                      </a:pPr>
                      <a:r>
                        <a:rPr kumimoji="1" lang="ja-JP" altLang="en-US" sz="1300" b="0" baseline="0" dirty="0" smtClean="0">
                          <a:solidFill>
                            <a:schemeClr val="tx1"/>
                          </a:solidFill>
                        </a:rPr>
                        <a:t>手術療法に携わる</a:t>
                      </a:r>
                      <a:r>
                        <a:rPr kumimoji="1" lang="ja-JP" altLang="en-US" sz="1300" b="0" u="none" baseline="0" dirty="0" smtClean="0">
                          <a:solidFill>
                            <a:schemeClr val="tx1"/>
                          </a:solidFill>
                        </a:rPr>
                        <a:t>常勤医師</a:t>
                      </a:r>
                      <a:endParaRPr kumimoji="1" lang="en-US" altLang="ja-JP" sz="1300" b="0" u="none" baseline="0" dirty="0" smtClean="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indent="-171450">
                        <a:buFont typeface="Arial" panose="020B0604020202020204" pitchFamily="34" charset="0"/>
                        <a:buChar char="•"/>
                      </a:pPr>
                      <a:r>
                        <a:rPr kumimoji="1" lang="ja-JP" altLang="en-US" sz="1300" b="0" baseline="0" dirty="0" smtClean="0">
                          <a:solidFill>
                            <a:schemeClr val="tx1"/>
                          </a:solidFill>
                        </a:rPr>
                        <a:t>手術療法に携わる医師</a:t>
                      </a:r>
                      <a:endParaRPr kumimoji="1" lang="en-US" altLang="ja-JP" sz="1300" b="0" baseline="0" dirty="0" smtClean="0">
                        <a:solidFill>
                          <a:schemeClr val="tx1"/>
                        </a:solidFill>
                        <a:latin typeface="ＭＳ Ｐゴシック" panose="020B0600070205080204" pitchFamily="50" charset="-128"/>
                        <a:ea typeface="ＭＳ Ｐゴシック" panose="020B0600070205080204" pitchFamily="50" charset="-128"/>
                      </a:endParaRPr>
                    </a:p>
                  </a:txBody>
                  <a:tcPr anchor="ctr"/>
                </a:tc>
              </a:tr>
              <a:tr h="902568">
                <a:tc>
                  <a:txBody>
                    <a:bodyPr/>
                    <a:lstStyle/>
                    <a:p>
                      <a:r>
                        <a:rPr kumimoji="1" lang="ja-JP" altLang="en-US" sz="1300" baseline="0" dirty="0" smtClean="0">
                          <a:solidFill>
                            <a:schemeClr val="tx1"/>
                          </a:solidFill>
                        </a:rPr>
                        <a:t>放射線診断・治療</a:t>
                      </a:r>
                      <a:endParaRPr kumimoji="1" lang="ja-JP" altLang="en-US" sz="1300"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aseline="0" dirty="0" smtClean="0">
                          <a:solidFill>
                            <a:schemeClr val="tx1"/>
                          </a:solidFill>
                        </a:rPr>
                        <a:t>放射線治療に携わる専従医師（原則と</a:t>
                      </a:r>
                      <a:r>
                        <a:rPr kumimoji="1" lang="ja-JP" altLang="en-US" sz="1300" u="none" baseline="0" dirty="0" smtClean="0">
                          <a:solidFill>
                            <a:schemeClr val="tx1"/>
                          </a:solidFill>
                        </a:rPr>
                        <a:t>して常勤）</a:t>
                      </a:r>
                      <a:endParaRPr kumimoji="1" lang="en-US" altLang="ja-JP" sz="1300" u="none" baseline="0"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u="none" baseline="0" dirty="0" smtClean="0">
                          <a:solidFill>
                            <a:schemeClr val="tx1"/>
                          </a:solidFill>
                        </a:rPr>
                        <a:t>放射線診断に携わる専任医師（原則として常勤）</a:t>
                      </a:r>
                      <a:endParaRPr kumimoji="1" lang="en-US" altLang="ja-JP" sz="1300" u="none" baseline="0"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aseline="0" dirty="0" smtClean="0">
                          <a:solidFill>
                            <a:schemeClr val="tx1"/>
                          </a:solidFill>
                        </a:rPr>
                        <a:t>常勤、専従の放射線技師（</a:t>
                      </a:r>
                      <a:r>
                        <a:rPr kumimoji="1" lang="ja-JP" altLang="en-US" sz="1300" u="sng" baseline="0" dirty="0" smtClean="0">
                          <a:solidFill>
                            <a:schemeClr val="tx1"/>
                          </a:solidFill>
                        </a:rPr>
                        <a:t>２名以上</a:t>
                      </a:r>
                      <a:r>
                        <a:rPr kumimoji="1" lang="ja-JP" altLang="en-US" sz="1300" baseline="0" dirty="0" smtClean="0">
                          <a:solidFill>
                            <a:schemeClr val="tx1"/>
                          </a:solidFill>
                        </a:rPr>
                        <a:t>の配置、放射線治療専門放射線技師が望ましい）</a:t>
                      </a:r>
                      <a:endParaRPr kumimoji="1" lang="en-US" altLang="ja-JP" sz="1300" baseline="0"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aseline="0" dirty="0" smtClean="0">
                          <a:solidFill>
                            <a:schemeClr val="tx1"/>
                          </a:solidFill>
                        </a:rPr>
                        <a:t>機器の精度管理、照射計画等に携わる常勤の技術者（医学物理士であることが望ましい）</a:t>
                      </a:r>
                      <a:endParaRPr kumimoji="1" lang="en-US" altLang="ja-JP" sz="1300" baseline="0"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aseline="0" dirty="0" smtClean="0">
                          <a:solidFill>
                            <a:schemeClr val="tx1"/>
                          </a:solidFill>
                        </a:rPr>
                        <a:t>放射線治療室への常勤、専任看護師の配置（がん放射線療法看護認定看護師であることが望ましい）</a:t>
                      </a:r>
                      <a:endParaRPr kumimoji="1" lang="en-US" altLang="ja-JP" sz="1300" baseline="0" dirty="0" smtClean="0">
                        <a:solidFill>
                          <a:schemeClr val="tx1"/>
                        </a:solidFill>
                      </a:endParaRPr>
                    </a:p>
                  </a:txBody>
                  <a:tcPr anchor="ct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u="none" baseline="0" dirty="0" smtClean="0">
                          <a:solidFill>
                            <a:schemeClr val="tx1"/>
                          </a:solidFill>
                        </a:rPr>
                        <a:t>放射線治療を実施する場合は専従医師</a:t>
                      </a:r>
                      <a:r>
                        <a:rPr kumimoji="1" lang="ja-JP" altLang="en-US" sz="1300" baseline="0" dirty="0" smtClean="0">
                          <a:solidFill>
                            <a:schemeClr val="tx1"/>
                          </a:solidFill>
                        </a:rPr>
                        <a:t>の配置</a:t>
                      </a:r>
                      <a:endParaRPr kumimoji="1" lang="en-US" altLang="ja-JP" sz="1300" baseline="0" dirty="0" smtClean="0">
                        <a:solidFill>
                          <a:schemeClr val="tx1"/>
                        </a:solidFill>
                      </a:endParaRPr>
                    </a:p>
                    <a:p>
                      <a:pPr marL="171450" indent="-171450">
                        <a:buFont typeface="Arial" panose="020B0604020202020204" pitchFamily="34" charset="0"/>
                        <a:buChar char="•"/>
                      </a:pPr>
                      <a:r>
                        <a:rPr kumimoji="1" lang="ja-JP" altLang="en-US" sz="1300" u="sng" baseline="0" dirty="0" smtClean="0">
                          <a:solidFill>
                            <a:schemeClr val="tx1"/>
                          </a:solidFill>
                        </a:rPr>
                        <a:t>放射線診断医の規定無し</a:t>
                      </a:r>
                      <a:endParaRPr kumimoji="1" lang="en-US" altLang="ja-JP" sz="1300" u="sng" baseline="0" dirty="0" smtClean="0">
                        <a:solidFill>
                          <a:schemeClr val="tx1"/>
                        </a:solidFill>
                      </a:endParaRPr>
                    </a:p>
                    <a:p>
                      <a:pPr marL="171450" indent="-171450">
                        <a:buFont typeface="Arial" panose="020B0604020202020204" pitchFamily="34" charset="0"/>
                        <a:buChar char="•"/>
                      </a:pPr>
                      <a:r>
                        <a:rPr kumimoji="1" lang="ja-JP" altLang="en-US" sz="1300" baseline="0" dirty="0" smtClean="0">
                          <a:solidFill>
                            <a:schemeClr val="tx1"/>
                          </a:solidFill>
                        </a:rPr>
                        <a:t>常勤、専従の放射線技師（放射線治療専門放射線技師が望ましい）</a:t>
                      </a:r>
                      <a:endParaRPr kumimoji="1" lang="en-US" altLang="ja-JP" sz="1300" baseline="0" dirty="0" smtClean="0">
                        <a:solidFill>
                          <a:schemeClr val="tx1"/>
                        </a:solidFill>
                      </a:endParaRPr>
                    </a:p>
                    <a:p>
                      <a:pPr marL="171450" indent="-171450">
                        <a:buFont typeface="Arial" panose="020B0604020202020204" pitchFamily="34" charset="0"/>
                        <a:buChar char="•"/>
                      </a:pPr>
                      <a:r>
                        <a:rPr kumimoji="1" lang="ja-JP" altLang="en-US" sz="1300" u="sng" baseline="0" dirty="0" smtClean="0">
                          <a:solidFill>
                            <a:schemeClr val="tx1"/>
                          </a:solidFill>
                        </a:rPr>
                        <a:t>技術者の規定無し</a:t>
                      </a:r>
                      <a:endParaRPr kumimoji="1" lang="en-US" altLang="ja-JP" sz="1300" u="sng" baseline="0"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u="none" baseline="0" dirty="0" smtClean="0">
                          <a:solidFill>
                            <a:schemeClr val="tx1"/>
                          </a:solidFill>
                        </a:rPr>
                        <a:t>放射線治療を実施する場合は</a:t>
                      </a:r>
                      <a:r>
                        <a:rPr kumimoji="1" lang="ja-JP" altLang="en-US" sz="1300" baseline="0" dirty="0" smtClean="0">
                          <a:solidFill>
                            <a:schemeClr val="tx1"/>
                          </a:solidFill>
                        </a:rPr>
                        <a:t>放射線治療室への常勤、専任看護師の配置（がん放射線療法看護認定看護師であることが望ましい）</a:t>
                      </a:r>
                      <a:endParaRPr kumimoji="1" lang="en-US" altLang="ja-JP" sz="1300" baseline="0" dirty="0" smtClean="0">
                        <a:solidFill>
                          <a:schemeClr val="tx1"/>
                        </a:solidFill>
                        <a:latin typeface="ＭＳ Ｐゴシック" panose="020B0600070205080204" pitchFamily="50" charset="-128"/>
                        <a:ea typeface="ＭＳ Ｐゴシック" panose="020B0600070205080204" pitchFamily="50" charset="-128"/>
                      </a:endParaRPr>
                    </a:p>
                  </a:txBody>
                  <a:tcPr anchor="ctr"/>
                </a:tc>
              </a:tr>
              <a:tr h="356200">
                <a:tc>
                  <a:txBody>
                    <a:bodyPr/>
                    <a:lstStyle/>
                    <a:p>
                      <a:r>
                        <a:rPr kumimoji="1" lang="ja-JP" altLang="en-US" sz="1300" baseline="0" dirty="0" smtClean="0">
                          <a:solidFill>
                            <a:srgbClr val="FF0000"/>
                          </a:solidFill>
                        </a:rPr>
                        <a:t>化学療法</a:t>
                      </a:r>
                      <a:endParaRPr kumimoji="1" lang="ja-JP" altLang="en-US" sz="1300" baseline="0" dirty="0">
                        <a:solidFill>
                          <a:srgbClr val="FF0000"/>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0" baseline="0" dirty="0" smtClean="0">
                          <a:solidFill>
                            <a:schemeClr val="tx1"/>
                          </a:solidFill>
                        </a:rPr>
                        <a:t>化学療法に携わる常勤かつ</a:t>
                      </a:r>
                      <a:r>
                        <a:rPr kumimoji="1" lang="ja-JP" altLang="en-US" sz="1300" b="0" u="sng" baseline="0" dirty="0" smtClean="0">
                          <a:solidFill>
                            <a:schemeClr val="tx1"/>
                          </a:solidFill>
                        </a:rPr>
                        <a:t>専任</a:t>
                      </a:r>
                      <a:r>
                        <a:rPr kumimoji="1" lang="ja-JP" altLang="en-US" sz="1300" b="0" baseline="0" dirty="0" smtClean="0">
                          <a:solidFill>
                            <a:schemeClr val="tx1"/>
                          </a:solidFill>
                        </a:rPr>
                        <a:t>の医師（</a:t>
                      </a:r>
                      <a:r>
                        <a:rPr kumimoji="1" lang="ja-JP" altLang="en-US" sz="1300" b="0" u="none" baseline="0" dirty="0" smtClean="0">
                          <a:solidFill>
                            <a:schemeClr val="tx1"/>
                          </a:solidFill>
                        </a:rPr>
                        <a:t>原則として</a:t>
                      </a:r>
                      <a:r>
                        <a:rPr kumimoji="1" lang="ja-JP" altLang="en-US" sz="1300" b="0" u="sng" baseline="0" dirty="0" smtClean="0">
                          <a:solidFill>
                            <a:schemeClr val="tx1"/>
                          </a:solidFill>
                        </a:rPr>
                        <a:t>専従</a:t>
                      </a:r>
                      <a:r>
                        <a:rPr kumimoji="1" lang="ja-JP" altLang="en-US" sz="1300" b="0" baseline="0" dirty="0" smtClean="0">
                          <a:solidFill>
                            <a:schemeClr val="tx1"/>
                          </a:solidFill>
                        </a:rPr>
                        <a:t>）</a:t>
                      </a:r>
                      <a:endParaRPr kumimoji="1" lang="en-US" altLang="ja-JP" sz="1300" b="0" baseline="0"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0" u="sng" baseline="0" dirty="0" smtClean="0">
                          <a:solidFill>
                            <a:schemeClr val="tx1"/>
                          </a:solidFill>
                        </a:rPr>
                        <a:t>常勤、専任薬剤師の配置</a:t>
                      </a:r>
                      <a:r>
                        <a:rPr kumimoji="1" lang="ja-JP" altLang="en-US" sz="1300" b="0" baseline="0" dirty="0" smtClean="0">
                          <a:solidFill>
                            <a:schemeClr val="tx1"/>
                          </a:solidFill>
                        </a:rPr>
                        <a:t>（がん専門薬剤師等であることが望ましい）</a:t>
                      </a:r>
                      <a:endParaRPr kumimoji="1" lang="en-US" altLang="ja-JP" sz="1300" b="0" baseline="0" dirty="0" smtClean="0">
                        <a:solidFill>
                          <a:schemeClr val="tx1"/>
                        </a:solidFill>
                      </a:endParaRPr>
                    </a:p>
                    <a:p>
                      <a:pPr marL="171450" indent="-171450">
                        <a:buFont typeface="Arial" panose="020B0604020202020204" pitchFamily="34" charset="0"/>
                        <a:buChar char="•"/>
                      </a:pPr>
                      <a:r>
                        <a:rPr kumimoji="1" lang="ja-JP" altLang="en-US" sz="1300" b="0" baseline="0" dirty="0" smtClean="0">
                          <a:solidFill>
                            <a:schemeClr val="tx1"/>
                          </a:solidFill>
                        </a:rPr>
                        <a:t>外来化学療法室に専任、常勤の看護師（がん看護専門看護師等であることが望ましい）</a:t>
                      </a:r>
                      <a:endParaRPr kumimoji="1" lang="en-US" altLang="ja-JP" sz="1300" b="0" baseline="0" dirty="0" smtClean="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0" baseline="0" dirty="0" smtClean="0">
                          <a:solidFill>
                            <a:schemeClr val="tx1"/>
                          </a:solidFill>
                        </a:rPr>
                        <a:t>化学療法に携わる常勤医師（</a:t>
                      </a:r>
                      <a:r>
                        <a:rPr kumimoji="1" lang="ja-JP" altLang="en-US" sz="1300" b="0" u="none" baseline="0" dirty="0" smtClean="0">
                          <a:solidFill>
                            <a:schemeClr val="tx1"/>
                          </a:solidFill>
                        </a:rPr>
                        <a:t>原則として</a:t>
                      </a:r>
                      <a:r>
                        <a:rPr kumimoji="1" lang="ja-JP" altLang="en-US" sz="1300" b="0" u="sng" baseline="0" dirty="0" smtClean="0">
                          <a:solidFill>
                            <a:schemeClr val="tx1"/>
                          </a:solidFill>
                        </a:rPr>
                        <a:t>専任</a:t>
                      </a:r>
                      <a:r>
                        <a:rPr kumimoji="1" lang="ja-JP" altLang="en-US" sz="1300" b="0" baseline="0" dirty="0" smtClean="0">
                          <a:solidFill>
                            <a:schemeClr val="tx1"/>
                          </a:solidFill>
                        </a:rPr>
                        <a:t>）</a:t>
                      </a:r>
                      <a:endParaRPr kumimoji="1" lang="en-US" altLang="ja-JP" sz="1300" b="0" baseline="0" dirty="0" smtClean="0">
                        <a:solidFill>
                          <a:schemeClr val="tx1"/>
                        </a:solidFill>
                      </a:endParaRPr>
                    </a:p>
                    <a:p>
                      <a:pPr marL="171450" indent="-171450">
                        <a:buFont typeface="Arial" panose="020B0604020202020204" pitchFamily="34" charset="0"/>
                        <a:buChar char="•"/>
                      </a:pPr>
                      <a:r>
                        <a:rPr kumimoji="1" lang="ja-JP" altLang="en-US" sz="1300" b="0" u="sng" baseline="0" dirty="0" smtClean="0">
                          <a:solidFill>
                            <a:schemeClr val="tx1"/>
                          </a:solidFill>
                        </a:rPr>
                        <a:t>薬剤師の規定なし</a:t>
                      </a:r>
                      <a:endParaRPr kumimoji="1" lang="en-US" altLang="ja-JP" sz="1300" b="0" u="sng" baseline="0" dirty="0" smtClean="0">
                        <a:solidFill>
                          <a:schemeClr val="tx1"/>
                        </a:solidFill>
                      </a:endParaRPr>
                    </a:p>
                    <a:p>
                      <a:pPr marL="171450" indent="-171450">
                        <a:buFont typeface="Arial" panose="020B0604020202020204" pitchFamily="34" charset="0"/>
                        <a:buChar char="•"/>
                      </a:pPr>
                      <a:r>
                        <a:rPr kumimoji="1" lang="ja-JP" altLang="en-US" sz="1300" b="0" u="none" baseline="0" dirty="0" smtClean="0">
                          <a:solidFill>
                            <a:srgbClr val="FF0000"/>
                          </a:solidFill>
                        </a:rPr>
                        <a:t>看護師は同左</a:t>
                      </a:r>
                      <a:endParaRPr kumimoji="1" lang="en-US" altLang="ja-JP" sz="1300" b="0" u="none" baseline="0" dirty="0" smtClean="0">
                        <a:solidFill>
                          <a:srgbClr val="FF0000"/>
                        </a:solidFill>
                      </a:endParaRPr>
                    </a:p>
                    <a:p>
                      <a:pPr marL="0" indent="0">
                        <a:buFont typeface="Arial" panose="020B0604020202020204" pitchFamily="34" charset="0"/>
                        <a:buNone/>
                      </a:pPr>
                      <a:endParaRPr kumimoji="1" lang="ja-JP" altLang="en-US" sz="1300" b="0" u="none"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r>
              <a:tr h="142448">
                <a:tc>
                  <a:txBody>
                    <a:bodyPr/>
                    <a:lstStyle/>
                    <a:p>
                      <a:r>
                        <a:rPr kumimoji="1" lang="ja-JP" altLang="en-US" sz="1300" baseline="0" dirty="0" smtClean="0">
                          <a:solidFill>
                            <a:schemeClr val="tx1"/>
                          </a:solidFill>
                        </a:rPr>
                        <a:t>病理</a:t>
                      </a:r>
                      <a:endParaRPr kumimoji="1" lang="ja-JP" altLang="en-US" sz="1300"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aseline="0" dirty="0" smtClean="0">
                          <a:solidFill>
                            <a:schemeClr val="tx1"/>
                          </a:solidFill>
                        </a:rPr>
                        <a:t>病理診断に携わる</a:t>
                      </a:r>
                      <a:r>
                        <a:rPr kumimoji="1" lang="ja-JP" altLang="en-US" sz="1300" u="sng" baseline="0" dirty="0" smtClean="0">
                          <a:solidFill>
                            <a:schemeClr val="tx1"/>
                          </a:solidFill>
                        </a:rPr>
                        <a:t>常勤、専従</a:t>
                      </a:r>
                      <a:r>
                        <a:rPr kumimoji="1" lang="ja-JP" altLang="en-US" sz="1300" u="none" baseline="0" dirty="0" smtClean="0">
                          <a:solidFill>
                            <a:schemeClr val="tx1"/>
                          </a:solidFill>
                        </a:rPr>
                        <a:t>の</a:t>
                      </a:r>
                      <a:r>
                        <a:rPr kumimoji="1" lang="ja-JP" altLang="en-US" sz="1300" baseline="0" dirty="0" smtClean="0">
                          <a:solidFill>
                            <a:schemeClr val="tx1"/>
                          </a:solidFill>
                        </a:rPr>
                        <a:t>医師</a:t>
                      </a:r>
                      <a:endParaRPr kumimoji="1" lang="en-US" altLang="ja-JP" sz="1300" baseline="0"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u="sng" baseline="0" dirty="0" smtClean="0">
                          <a:solidFill>
                            <a:schemeClr val="tx1"/>
                          </a:solidFill>
                        </a:rPr>
                        <a:t>専任の</a:t>
                      </a:r>
                      <a:r>
                        <a:rPr kumimoji="1" lang="ja-JP" altLang="en-US" sz="1300" baseline="0" dirty="0" smtClean="0">
                          <a:solidFill>
                            <a:schemeClr val="tx1"/>
                          </a:solidFill>
                        </a:rPr>
                        <a:t>細胞診断業務に携わる者（細胞検査士が望ましい）</a:t>
                      </a:r>
                      <a:endParaRPr kumimoji="1" lang="en-US" altLang="ja-JP" sz="1300" baseline="0" dirty="0" smtClean="0">
                        <a:solidFill>
                          <a:schemeClr val="tx1"/>
                        </a:solidFill>
                      </a:endParaRPr>
                    </a:p>
                  </a:txBody>
                  <a:tcPr anchor="ctr"/>
                </a:tc>
                <a:tc>
                  <a:txBody>
                    <a:bodyPr/>
                    <a:lstStyle/>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300" baseline="0" dirty="0" smtClean="0">
                          <a:solidFill>
                            <a:schemeClr val="tx1"/>
                          </a:solidFill>
                        </a:rPr>
                        <a:t>病理診断に携わる</a:t>
                      </a:r>
                      <a:r>
                        <a:rPr kumimoji="1" lang="ja-JP" altLang="en-US" sz="1300" u="sng" baseline="0" dirty="0" smtClean="0">
                          <a:solidFill>
                            <a:schemeClr val="tx1"/>
                          </a:solidFill>
                        </a:rPr>
                        <a:t>専任</a:t>
                      </a:r>
                      <a:r>
                        <a:rPr kumimoji="1" lang="ja-JP" altLang="en-US" sz="1300" baseline="0" dirty="0" smtClean="0">
                          <a:solidFill>
                            <a:schemeClr val="tx1"/>
                          </a:solidFill>
                        </a:rPr>
                        <a:t>の医師の配置が</a:t>
                      </a:r>
                      <a:r>
                        <a:rPr kumimoji="1" lang="ja-JP" altLang="en-US" sz="1300" u="sng" baseline="0" dirty="0" smtClean="0">
                          <a:solidFill>
                            <a:schemeClr val="tx1"/>
                          </a:solidFill>
                        </a:rPr>
                        <a:t>望ましい</a:t>
                      </a:r>
                      <a:r>
                        <a:rPr kumimoji="1" lang="ja-JP" altLang="en-US" sz="1300" baseline="0" dirty="0" smtClean="0">
                          <a:solidFill>
                            <a:schemeClr val="tx1"/>
                          </a:solidFill>
                        </a:rPr>
                        <a:t>。</a:t>
                      </a:r>
                    </a:p>
                    <a:p>
                      <a:pPr marL="171450" indent="-171450">
                        <a:buFont typeface="Arial" panose="020B0604020202020204" pitchFamily="34" charset="0"/>
                        <a:buChar char="•"/>
                      </a:pPr>
                      <a:r>
                        <a:rPr kumimoji="1" lang="ja-JP" altLang="en-US" sz="1300" baseline="0" dirty="0" smtClean="0">
                          <a:solidFill>
                            <a:schemeClr val="tx1"/>
                          </a:solidFill>
                        </a:rPr>
                        <a:t>細胞診断業務に携わる者の配置。（細胞検査士が望ましい）</a:t>
                      </a:r>
                      <a:endParaRPr kumimoji="1" lang="ja-JP" altLang="en-US" sz="1300"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r>
              <a:tr h="415206">
                <a:tc>
                  <a:txBody>
                    <a:bodyPr/>
                    <a:lstStyle/>
                    <a:p>
                      <a:r>
                        <a:rPr lang="ja-JP" altLang="en-US" sz="1300" baseline="0" dirty="0" smtClean="0">
                          <a:solidFill>
                            <a:srgbClr val="FF0000"/>
                          </a:solidFill>
                        </a:rPr>
                        <a:t>緩和ケアチーム</a:t>
                      </a:r>
                      <a:endParaRPr lang="ja-JP" altLang="en-US" sz="1300" baseline="0" dirty="0">
                        <a:solidFill>
                          <a:srgbClr val="FF0000"/>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indent="-171450">
                        <a:buFont typeface="Arial" panose="020B0604020202020204" pitchFamily="34" charset="0"/>
                        <a:buChar char="•"/>
                      </a:pPr>
                      <a:r>
                        <a:rPr lang="ja-JP" altLang="en-US" sz="1300" baseline="0" dirty="0" smtClean="0">
                          <a:solidFill>
                            <a:schemeClr val="tx1"/>
                          </a:solidFill>
                        </a:rPr>
                        <a:t>身体症状緩和専門の専任医師（原則として常勤。専従が望ましい）</a:t>
                      </a:r>
                      <a:endParaRPr lang="en-US" altLang="ja-JP" sz="1300" baseline="0" dirty="0" smtClean="0">
                        <a:solidFill>
                          <a:schemeClr val="tx1"/>
                        </a:solidFill>
                      </a:endParaRPr>
                    </a:p>
                    <a:p>
                      <a:pPr marL="171450" indent="-171450">
                        <a:buFont typeface="Arial" panose="020B0604020202020204" pitchFamily="34" charset="0"/>
                        <a:buChar char="•"/>
                      </a:pPr>
                      <a:r>
                        <a:rPr lang="ja-JP" altLang="en-US" sz="1300" baseline="0" dirty="0" smtClean="0">
                          <a:solidFill>
                            <a:schemeClr val="tx1"/>
                          </a:solidFill>
                        </a:rPr>
                        <a:t>精神症状緩和に携わる医師（常勤、専任が望ましい）</a:t>
                      </a:r>
                      <a:endParaRPr lang="en-US" altLang="ja-JP" sz="1300" baseline="0" dirty="0" smtClean="0">
                        <a:solidFill>
                          <a:schemeClr val="tx1"/>
                        </a:solidFill>
                      </a:endParaRPr>
                    </a:p>
                    <a:p>
                      <a:pPr marL="171450" indent="-171450">
                        <a:buFont typeface="Arial" panose="020B0604020202020204" pitchFamily="34" charset="0"/>
                        <a:buChar char="•"/>
                      </a:pPr>
                      <a:r>
                        <a:rPr lang="ja-JP" altLang="en-US" sz="1300" baseline="0" dirty="0" smtClean="0">
                          <a:solidFill>
                            <a:schemeClr val="tx1"/>
                          </a:solidFill>
                        </a:rPr>
                        <a:t>専従、常勤の看護師（要件に規定された専門看護師であること）</a:t>
                      </a:r>
                      <a:endParaRPr lang="en-US" altLang="ja-JP" sz="1300" baseline="0" dirty="0" smtClean="0">
                        <a:solidFill>
                          <a:schemeClr val="tx1"/>
                        </a:solidFill>
                      </a:endParaRPr>
                    </a:p>
                  </a:txBody>
                  <a:tcPr anchor="ctr"/>
                </a:tc>
                <a:tc>
                  <a:txBody>
                    <a:bodyPr/>
                    <a:lstStyle/>
                    <a:p>
                      <a:pPr marL="171450" indent="-171450">
                        <a:buFont typeface="Arial" panose="020B0604020202020204" pitchFamily="34" charset="0"/>
                        <a:buChar char="•"/>
                      </a:pPr>
                      <a:r>
                        <a:rPr kumimoji="1" lang="ja-JP" altLang="en-US" sz="1300" baseline="0" dirty="0" smtClean="0">
                          <a:solidFill>
                            <a:srgbClr val="FF0000"/>
                          </a:solidFill>
                        </a:rPr>
                        <a:t>医師については同左</a:t>
                      </a:r>
                      <a:endParaRPr kumimoji="1" lang="en-US" altLang="ja-JP" sz="1300" baseline="0" dirty="0" smtClean="0">
                        <a:solidFill>
                          <a:srgbClr val="FF0000"/>
                        </a:solidFill>
                      </a:endParaRPr>
                    </a:p>
                    <a:p>
                      <a:pPr marL="171450" indent="-171450">
                        <a:buFont typeface="Arial" panose="020B0604020202020204" pitchFamily="34" charset="0"/>
                        <a:buChar char="•"/>
                      </a:pPr>
                      <a:endParaRPr kumimoji="1" lang="en-US" altLang="ja-JP" sz="1300" baseline="0" dirty="0" smtClean="0">
                        <a:solidFill>
                          <a:schemeClr val="tx1"/>
                        </a:solidFill>
                      </a:endParaRPr>
                    </a:p>
                    <a:p>
                      <a:pPr marL="171450" marR="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ja-JP" altLang="en-US" sz="1300" baseline="0" dirty="0" smtClean="0">
                          <a:solidFill>
                            <a:schemeClr val="tx1"/>
                          </a:solidFill>
                        </a:rPr>
                        <a:t>専従、常勤の看護師（要件に規定された専門看護師であることが</a:t>
                      </a:r>
                      <a:r>
                        <a:rPr lang="ja-JP" altLang="en-US" sz="1300" u="sng" baseline="0" dirty="0" smtClean="0">
                          <a:solidFill>
                            <a:schemeClr val="tx1"/>
                          </a:solidFill>
                        </a:rPr>
                        <a:t>望ましい</a:t>
                      </a:r>
                      <a:r>
                        <a:rPr lang="ja-JP" altLang="en-US" sz="1300" baseline="0" dirty="0" smtClean="0">
                          <a:solidFill>
                            <a:schemeClr val="tx1"/>
                          </a:solidFill>
                        </a:rPr>
                        <a:t>）</a:t>
                      </a:r>
                      <a:endParaRPr lang="ja-JP" altLang="en-US" sz="1300" baseline="0" dirty="0" smtClean="0">
                        <a:solidFill>
                          <a:schemeClr val="tx1"/>
                        </a:solidFill>
                        <a:latin typeface="ＭＳ Ｐゴシック" panose="020B0600070205080204" pitchFamily="50" charset="-128"/>
                        <a:ea typeface="ＭＳ Ｐゴシック" panose="020B0600070205080204" pitchFamily="50" charset="-128"/>
                      </a:endParaRPr>
                    </a:p>
                  </a:txBody>
                  <a:tcPr anchor="ctr"/>
                </a:tc>
              </a:tr>
              <a:tr h="370840">
                <a:tc>
                  <a:txBody>
                    <a:bodyPr/>
                    <a:lstStyle/>
                    <a:p>
                      <a:r>
                        <a:rPr kumimoji="1" lang="ja-JP" altLang="en-US" sz="1300" baseline="0" dirty="0" smtClean="0">
                          <a:solidFill>
                            <a:srgbClr val="FF0000"/>
                          </a:solidFill>
                        </a:rPr>
                        <a:t>相談支援センター</a:t>
                      </a:r>
                      <a:endParaRPr kumimoji="1" lang="ja-JP" altLang="en-US" sz="1300" baseline="0" dirty="0">
                        <a:solidFill>
                          <a:srgbClr val="FF0000"/>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indent="-171450">
                        <a:buFont typeface="Arial" panose="020B0604020202020204" pitchFamily="34" charset="0"/>
                        <a:buChar char="•"/>
                      </a:pPr>
                      <a:r>
                        <a:rPr kumimoji="1" lang="ja-JP" altLang="en-US" sz="1300" baseline="0" dirty="0" smtClean="0">
                          <a:solidFill>
                            <a:schemeClr val="tx1"/>
                          </a:solidFill>
                        </a:rPr>
                        <a:t>専従と専任の相談支援に携わる者をそれぞれ１人ずつ（相談員基礎研修１～３を修了していること）</a:t>
                      </a:r>
                      <a:endParaRPr kumimoji="1" lang="ja-JP" altLang="en-US" sz="1300"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indent="-171450">
                        <a:buFont typeface="Arial" panose="020B0604020202020204" pitchFamily="34" charset="0"/>
                        <a:buChar char="•"/>
                      </a:pPr>
                      <a:r>
                        <a:rPr kumimoji="1" lang="ja-JP" altLang="en-US" sz="1300" baseline="0" dirty="0" smtClean="0">
                          <a:solidFill>
                            <a:srgbClr val="FF0000"/>
                          </a:solidFill>
                        </a:rPr>
                        <a:t>同左</a:t>
                      </a:r>
                      <a:r>
                        <a:rPr kumimoji="1" lang="ja-JP" altLang="en-US" sz="1300" baseline="0" dirty="0" smtClean="0">
                          <a:solidFill>
                            <a:schemeClr val="tx1"/>
                          </a:solidFill>
                        </a:rPr>
                        <a:t>（</a:t>
                      </a:r>
                      <a:r>
                        <a:rPr kumimoji="1" lang="ja-JP" altLang="en-US" sz="1300" u="sng" baseline="0" dirty="0" smtClean="0">
                          <a:solidFill>
                            <a:schemeClr val="tx1"/>
                          </a:solidFill>
                        </a:rPr>
                        <a:t>１人は相談員基礎研修１，２までの修了でよい</a:t>
                      </a:r>
                      <a:r>
                        <a:rPr kumimoji="1" lang="ja-JP" altLang="en-US" sz="1300" baseline="0" dirty="0" smtClean="0">
                          <a:solidFill>
                            <a:schemeClr val="tx1"/>
                          </a:solidFill>
                        </a:rPr>
                        <a:t>）</a:t>
                      </a:r>
                      <a:endParaRPr kumimoji="1" lang="en-US" altLang="ja-JP" sz="1300" baseline="0" dirty="0" smtClean="0">
                        <a:solidFill>
                          <a:schemeClr val="tx1"/>
                        </a:solidFill>
                      </a:endParaRPr>
                    </a:p>
                    <a:p>
                      <a:pPr marL="171450" indent="-171450">
                        <a:buFont typeface="Arial" panose="020B0604020202020204" pitchFamily="34" charset="0"/>
                        <a:buChar char="•"/>
                      </a:pPr>
                      <a:endParaRPr kumimoji="1" lang="ja-JP" altLang="en-US" sz="1300"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r>
              <a:tr h="329019">
                <a:tc>
                  <a:txBody>
                    <a:bodyPr/>
                    <a:lstStyle/>
                    <a:p>
                      <a:r>
                        <a:rPr kumimoji="1" lang="ja-JP" altLang="en-US" sz="1300" baseline="0" dirty="0" smtClean="0">
                          <a:solidFill>
                            <a:srgbClr val="FF0000"/>
                          </a:solidFill>
                        </a:rPr>
                        <a:t>院内がん登録</a:t>
                      </a:r>
                      <a:endParaRPr kumimoji="1" lang="ja-JP" altLang="en-US" sz="1300" baseline="0" dirty="0">
                        <a:solidFill>
                          <a:srgbClr val="FF0000"/>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indent="-171450">
                        <a:buFont typeface="Arial" panose="020B0604020202020204" pitchFamily="34" charset="0"/>
                        <a:buChar char="•"/>
                      </a:pPr>
                      <a:r>
                        <a:rPr kumimoji="1" lang="ja-JP" altLang="en-US" sz="1300" baseline="0" dirty="0" smtClean="0">
                          <a:solidFill>
                            <a:schemeClr val="tx1"/>
                          </a:solidFill>
                        </a:rPr>
                        <a:t>研修を修了した専従の院内がん登録実務者１人以上</a:t>
                      </a:r>
                      <a:endParaRPr kumimoji="1" lang="ja-JP" altLang="en-US" sz="1300" baseline="0" dirty="0">
                        <a:solidFill>
                          <a:schemeClr val="tx1"/>
                        </a:solidFill>
                        <a:latin typeface="ＭＳ Ｐゴシック" panose="020B0600070205080204" pitchFamily="50" charset="-128"/>
                        <a:ea typeface="ＭＳ Ｐゴシック" panose="020B0600070205080204" pitchFamily="50" charset="-128"/>
                      </a:endParaRPr>
                    </a:p>
                  </a:txBody>
                  <a:tcPr anchor="ctr"/>
                </a:tc>
                <a:tc>
                  <a:txBody>
                    <a:bodyPr/>
                    <a:lstStyle/>
                    <a:p>
                      <a:pPr marL="171450" indent="-171450">
                        <a:buFont typeface="Arial" panose="020B0604020202020204" pitchFamily="34" charset="0"/>
                        <a:buChar char="•"/>
                      </a:pPr>
                      <a:r>
                        <a:rPr kumimoji="1" lang="ja-JP" altLang="en-US" sz="1300" baseline="0" dirty="0" smtClean="0">
                          <a:solidFill>
                            <a:srgbClr val="FF0000"/>
                          </a:solidFill>
                        </a:rPr>
                        <a:t>同左</a:t>
                      </a:r>
                      <a:endParaRPr kumimoji="1" lang="ja-JP" altLang="en-US" sz="1300" baseline="0" dirty="0">
                        <a:solidFill>
                          <a:srgbClr val="FF0000"/>
                        </a:solidFill>
                        <a:latin typeface="ＭＳ Ｐゴシック" panose="020B0600070205080204" pitchFamily="50" charset="-128"/>
                        <a:ea typeface="ＭＳ Ｐゴシック" panose="020B0600070205080204" pitchFamily="50" charset="-128"/>
                      </a:endParaRPr>
                    </a:p>
                  </a:txBody>
                  <a:tcPr anchor="ctr"/>
                </a:tc>
              </a:tr>
            </a:tbl>
          </a:graphicData>
        </a:graphic>
      </p:graphicFrame>
      <p:sp>
        <p:nvSpPr>
          <p:cNvPr id="3" name="テキスト ボックス 2"/>
          <p:cNvSpPr txBox="1"/>
          <p:nvPr/>
        </p:nvSpPr>
        <p:spPr>
          <a:xfrm>
            <a:off x="-28280" y="474625"/>
            <a:ext cx="3816424" cy="338554"/>
          </a:xfrm>
          <a:prstGeom prst="rect">
            <a:avLst/>
          </a:prstGeom>
          <a:noFill/>
        </p:spPr>
        <p:txBody>
          <a:bodyPr wrap="square" rtlCol="0">
            <a:spAutoFit/>
          </a:bodyPr>
          <a:lstStyle/>
          <a:p>
            <a:r>
              <a:rPr lang="ja-JP" altLang="en-US" sz="1600" b="1" dirty="0" smtClean="0">
                <a:solidFill>
                  <a:prstClr val="black"/>
                </a:solidFill>
                <a:latin typeface="ＭＳ Ｐゴシック" panose="020B0600070205080204" pitchFamily="50" charset="-128"/>
              </a:rPr>
              <a:t>＜</a:t>
            </a:r>
            <a:r>
              <a:rPr lang="ja-JP" altLang="en-US" sz="1600" b="1" dirty="0" smtClean="0">
                <a:solidFill>
                  <a:srgbClr val="FF0000"/>
                </a:solidFill>
                <a:latin typeface="ＭＳ Ｐゴシック" panose="020B0600070205080204" pitchFamily="50" charset="-128"/>
              </a:rPr>
              <a:t>診療従事者</a:t>
            </a:r>
            <a:r>
              <a:rPr lang="ja-JP" altLang="en-US" sz="1600" b="1" dirty="0" smtClean="0">
                <a:solidFill>
                  <a:prstClr val="black"/>
                </a:solidFill>
                <a:latin typeface="ＭＳ Ｐゴシック" panose="020B0600070205080204" pitchFamily="50" charset="-128"/>
              </a:rPr>
              <a:t>に関する指定要件＞</a:t>
            </a:r>
            <a:endParaRPr lang="ja-JP" altLang="en-US" sz="1600" b="1" dirty="0">
              <a:solidFill>
                <a:prstClr val="black"/>
              </a:solidFill>
              <a:latin typeface="ＭＳ Ｐゴシック" panose="020B0600070205080204" pitchFamily="50" charset="-128"/>
            </a:endParaRPr>
          </a:p>
        </p:txBody>
      </p:sp>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225</a:t>
            </a:fld>
            <a:endParaRPr lang="ja-JP" altLang="en-US" dirty="0">
              <a:solidFill>
                <a:prstClr val="black"/>
              </a:solidFill>
            </a:endParaRPr>
          </a:p>
        </p:txBody>
      </p:sp>
    </p:spTree>
    <p:extLst>
      <p:ext uri="{BB962C8B-B14F-4D97-AF65-F5344CB8AC3E}">
        <p14:creationId xmlns:p14="http://schemas.microsoft.com/office/powerpoint/2010/main" val="1644689536"/>
      </p:ext>
    </p:extLst>
  </p:cSld>
  <p:clrMapOvr>
    <a:masterClrMapping/>
  </p:clrMapOvr>
  <p:timing>
    <p:tnLst>
      <p:par>
        <p:cT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60" r="2359"/>
          <a:stretch/>
        </p:blipFill>
        <p:spPr bwMode="auto">
          <a:xfrm>
            <a:off x="416496" y="1800123"/>
            <a:ext cx="4085332" cy="49313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aphicFrame>
        <p:nvGraphicFramePr>
          <p:cNvPr id="7" name="グラフ 6"/>
          <p:cNvGraphicFramePr/>
          <p:nvPr>
            <p:extLst/>
          </p:nvPr>
        </p:nvGraphicFramePr>
        <p:xfrm>
          <a:off x="5301073" y="2238150"/>
          <a:ext cx="4134459" cy="3989870"/>
        </p:xfrm>
        <a:graphic>
          <a:graphicData uri="http://schemas.openxmlformats.org/drawingml/2006/chart">
            <c:chart xmlns:c="http://schemas.openxmlformats.org/drawingml/2006/chart" xmlns:r="http://schemas.openxmlformats.org/officeDocument/2006/relationships" r:id="rId3"/>
          </a:graphicData>
        </a:graphic>
      </p:graphicFrame>
      <p:sp>
        <p:nvSpPr>
          <p:cNvPr id="8" name="タイトル 1"/>
          <p:cNvSpPr txBox="1">
            <a:spLocks/>
          </p:cNvSpPr>
          <p:nvPr/>
        </p:nvSpPr>
        <p:spPr>
          <a:xfrm>
            <a:off x="-20336" y="-4484"/>
            <a:ext cx="9926339" cy="544706"/>
          </a:xfrm>
          <a:prstGeom prst="rect">
            <a:avLst/>
          </a:prstGeom>
        </p:spPr>
        <p:style>
          <a:lnRef idx="1">
            <a:schemeClr val="accent5"/>
          </a:lnRef>
          <a:fillRef idx="2">
            <a:schemeClr val="accent5"/>
          </a:fillRef>
          <a:effectRef idx="1">
            <a:schemeClr val="accent5"/>
          </a:effectRef>
          <a:fontRef idx="minor">
            <a:schemeClr val="dk1"/>
          </a:fontRef>
        </p:style>
        <p:txBody>
          <a:bodyPr vert="horz" lIns="91440" tIns="45720" rIns="91440" bIns="45720" rtlCol="0" anchor="ctr">
            <a:normAutofit lnSpcReduction="10000"/>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defRPr/>
            </a:pPr>
            <a:r>
              <a:rPr lang="ja-JP" altLang="en-US" sz="3200" dirty="0">
                <a:solidFill>
                  <a:prstClr val="black"/>
                </a:solidFill>
                <a:latin typeface="ＭＳ Ｐゴシック" panose="020B0600070205080204" pitchFamily="50" charset="-128"/>
              </a:rPr>
              <a:t>全国における空白の二次医療圏の分布状況</a:t>
            </a:r>
          </a:p>
        </p:txBody>
      </p:sp>
      <p:sp>
        <p:nvSpPr>
          <p:cNvPr id="4" name="テキスト ボックス 3"/>
          <p:cNvSpPr txBox="1"/>
          <p:nvPr/>
        </p:nvSpPr>
        <p:spPr>
          <a:xfrm>
            <a:off x="416507" y="704467"/>
            <a:ext cx="9217025" cy="64633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marL="285750" indent="-285750">
              <a:buFont typeface="ＭＳ ゴシック" panose="020B0609070205080204" pitchFamily="49" charset="-128"/>
              <a:buChar char="○"/>
            </a:pPr>
            <a:r>
              <a:rPr lang="ja-JP" altLang="en-US" dirty="0" smtClean="0">
                <a:solidFill>
                  <a:prstClr val="black"/>
                </a:solidFill>
                <a:latin typeface="ＭＳ ゴシック" panose="020B0609070205080204" pitchFamily="49" charset="-128"/>
                <a:ea typeface="ＭＳ ゴシック" panose="020B0609070205080204" pitchFamily="49" charset="-128"/>
              </a:rPr>
              <a:t>地域がん診療病院の設置によって、全国的に、空白の二次医療圏であった地域が一定程度解消された（Ｈ</a:t>
            </a:r>
            <a:r>
              <a:rPr lang="en-US" altLang="ja-JP" dirty="0" smtClean="0">
                <a:solidFill>
                  <a:prstClr val="black"/>
                </a:solidFill>
                <a:latin typeface="ＭＳ ゴシック" panose="020B0609070205080204" pitchFamily="49" charset="-128"/>
                <a:ea typeface="ＭＳ ゴシック" panose="020B0609070205080204" pitchFamily="49" charset="-128"/>
              </a:rPr>
              <a:t>26</a:t>
            </a:r>
            <a:r>
              <a:rPr lang="ja-JP" altLang="en-US" dirty="0" smtClean="0">
                <a:solidFill>
                  <a:prstClr val="black"/>
                </a:solidFill>
                <a:latin typeface="ＭＳ ゴシック" panose="020B0609070205080204" pitchFamily="49" charset="-128"/>
                <a:ea typeface="ＭＳ ゴシック" panose="020B0609070205080204" pitchFamily="49" charset="-128"/>
              </a:rPr>
              <a:t>年度１０８地域→Ｈ</a:t>
            </a:r>
            <a:r>
              <a:rPr lang="en-US" altLang="ja-JP" dirty="0" smtClean="0">
                <a:solidFill>
                  <a:prstClr val="black"/>
                </a:solidFill>
                <a:latin typeface="ＭＳ ゴシック" panose="020B0609070205080204" pitchFamily="49" charset="-128"/>
                <a:ea typeface="ＭＳ ゴシック" panose="020B0609070205080204" pitchFamily="49" charset="-128"/>
              </a:rPr>
              <a:t>28</a:t>
            </a:r>
            <a:r>
              <a:rPr lang="ja-JP" altLang="en-US" dirty="0" smtClean="0">
                <a:solidFill>
                  <a:prstClr val="black"/>
                </a:solidFill>
                <a:latin typeface="ＭＳ ゴシック" panose="020B0609070205080204" pitchFamily="49" charset="-128"/>
                <a:ea typeface="ＭＳ ゴシック" panose="020B0609070205080204" pitchFamily="49" charset="-128"/>
              </a:rPr>
              <a:t>年度７５地域</a:t>
            </a:r>
            <a:r>
              <a:rPr lang="en-US" altLang="ja-JP" dirty="0" smtClean="0">
                <a:solidFill>
                  <a:prstClr val="black"/>
                </a:solidFill>
                <a:latin typeface="ＭＳ ゴシック" panose="020B0609070205080204" pitchFamily="49" charset="-128"/>
                <a:ea typeface="ＭＳ ゴシック" panose="020B0609070205080204" pitchFamily="49" charset="-128"/>
              </a:rPr>
              <a:t>※</a:t>
            </a:r>
            <a:r>
              <a:rPr lang="ja-JP" altLang="en-US" dirty="0" smtClean="0">
                <a:solidFill>
                  <a:prstClr val="black"/>
                </a:solidFill>
                <a:latin typeface="ＭＳ ゴシック" panose="020B0609070205080204" pitchFamily="49" charset="-128"/>
                <a:ea typeface="ＭＳ ゴシック" panose="020B0609070205080204" pitchFamily="49" charset="-128"/>
              </a:rPr>
              <a:t>となる見込み）。</a:t>
            </a:r>
            <a:endParaRPr lang="en-US" altLang="ja-JP" dirty="0" smtClean="0">
              <a:solidFill>
                <a:prstClr val="black"/>
              </a:solidFill>
              <a:latin typeface="ＭＳ ゴシック" panose="020B0609070205080204" pitchFamily="49" charset="-128"/>
              <a:ea typeface="ＭＳ ゴシック" panose="020B0609070205080204" pitchFamily="49" charset="-128"/>
            </a:endParaRPr>
          </a:p>
        </p:txBody>
      </p:sp>
      <p:sp>
        <p:nvSpPr>
          <p:cNvPr id="13" name="テキスト ボックス 12"/>
          <p:cNvSpPr txBox="1"/>
          <p:nvPr/>
        </p:nvSpPr>
        <p:spPr>
          <a:xfrm>
            <a:off x="7749735" y="6577711"/>
            <a:ext cx="1883849" cy="307777"/>
          </a:xfrm>
          <a:prstGeom prst="rect">
            <a:avLst/>
          </a:prstGeom>
          <a:noFill/>
        </p:spPr>
        <p:txBody>
          <a:bodyPr wrap="none" rtlCol="0">
            <a:spAutoFit/>
          </a:bodyPr>
          <a:lstStyle/>
          <a:p>
            <a:r>
              <a:rPr lang="ja-JP" altLang="en-US" sz="1400" dirty="0">
                <a:solidFill>
                  <a:prstClr val="black"/>
                </a:solidFill>
                <a:latin typeface="ＭＳ Ｐゴシック" panose="020B0600070205080204" pitchFamily="50" charset="-128"/>
              </a:rPr>
              <a:t>がん・疾病対策課</a:t>
            </a:r>
            <a:r>
              <a:rPr lang="ja-JP" altLang="en-US" sz="1400" dirty="0" smtClean="0">
                <a:solidFill>
                  <a:prstClr val="black"/>
                </a:solidFill>
              </a:rPr>
              <a:t>作成</a:t>
            </a:r>
            <a:endParaRPr lang="ja-JP" altLang="en-US" sz="1400" dirty="0">
              <a:solidFill>
                <a:prstClr val="black"/>
              </a:solidFill>
            </a:endParaRPr>
          </a:p>
        </p:txBody>
      </p:sp>
      <p:grpSp>
        <p:nvGrpSpPr>
          <p:cNvPr id="6" name="グループ化 5"/>
          <p:cNvGrpSpPr/>
          <p:nvPr/>
        </p:nvGrpSpPr>
        <p:grpSpPr>
          <a:xfrm>
            <a:off x="1712641" y="5588384"/>
            <a:ext cx="2880320" cy="1008968"/>
            <a:chOff x="2216696" y="5285123"/>
            <a:chExt cx="2880320" cy="1008968"/>
          </a:xfrm>
        </p:grpSpPr>
        <p:sp>
          <p:nvSpPr>
            <p:cNvPr id="2" name="テキスト ボックス 1"/>
            <p:cNvSpPr txBox="1"/>
            <p:nvPr/>
          </p:nvSpPr>
          <p:spPr>
            <a:xfrm>
              <a:off x="2302772" y="5285123"/>
              <a:ext cx="2088232" cy="307777"/>
            </a:xfrm>
            <a:prstGeom prst="rect">
              <a:avLst/>
            </a:prstGeom>
            <a:noFill/>
          </p:spPr>
          <p:txBody>
            <a:bodyPr wrap="square" rtlCol="0">
              <a:spAutoFit/>
            </a:bodyPr>
            <a:lstStyle/>
            <a:p>
              <a:r>
                <a:rPr lang="ja-JP" altLang="en-US" sz="1400" dirty="0" smtClean="0">
                  <a:solidFill>
                    <a:prstClr val="black"/>
                  </a:solidFill>
                </a:rPr>
                <a:t>空白の二次医療圏</a:t>
              </a:r>
              <a:endParaRPr lang="ja-JP" altLang="en-US" sz="1400" dirty="0">
                <a:solidFill>
                  <a:prstClr val="black"/>
                </a:solidFill>
              </a:endParaRPr>
            </a:p>
          </p:txBody>
        </p:sp>
        <p:sp>
          <p:nvSpPr>
            <p:cNvPr id="3" name="正方形/長方形 2"/>
            <p:cNvSpPr/>
            <p:nvPr/>
          </p:nvSpPr>
          <p:spPr>
            <a:xfrm>
              <a:off x="2216696" y="5393497"/>
              <a:ext cx="72008" cy="93931"/>
            </a:xfrm>
            <a:prstGeom prst="rec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正方形/長方形 15"/>
            <p:cNvSpPr/>
            <p:nvPr/>
          </p:nvSpPr>
          <p:spPr>
            <a:xfrm>
              <a:off x="2216696" y="5667461"/>
              <a:ext cx="72008" cy="93931"/>
            </a:xfrm>
            <a:prstGeom prst="rect">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テキスト ボックス 16"/>
            <p:cNvSpPr txBox="1"/>
            <p:nvPr/>
          </p:nvSpPr>
          <p:spPr>
            <a:xfrm>
              <a:off x="2302772" y="5555427"/>
              <a:ext cx="2794244" cy="738664"/>
            </a:xfrm>
            <a:prstGeom prst="rect">
              <a:avLst/>
            </a:prstGeom>
            <a:noFill/>
          </p:spPr>
          <p:txBody>
            <a:bodyPr wrap="square" rtlCol="0">
              <a:spAutoFit/>
            </a:bodyPr>
            <a:lstStyle/>
            <a:p>
              <a:r>
                <a:rPr lang="ja-JP" altLang="en-US" sz="1400" dirty="0" smtClean="0">
                  <a:solidFill>
                    <a:prstClr val="black"/>
                  </a:solidFill>
                </a:rPr>
                <a:t>元々空白の二次医療圏であったが</a:t>
              </a:r>
              <a:r>
                <a:rPr lang="ja-JP" altLang="en-US" sz="1400" dirty="0">
                  <a:solidFill>
                    <a:prstClr val="black"/>
                  </a:solidFill>
                </a:rPr>
                <a:t>地域がん診療病院設置に</a:t>
              </a:r>
              <a:r>
                <a:rPr lang="ja-JP" altLang="en-US" sz="1400" dirty="0" smtClean="0">
                  <a:solidFill>
                    <a:prstClr val="black"/>
                  </a:solidFill>
                </a:rPr>
                <a:t>よって解消された二次医療圏</a:t>
              </a:r>
              <a:endParaRPr lang="ja-JP" altLang="en-US" sz="1400" dirty="0">
                <a:solidFill>
                  <a:prstClr val="black"/>
                </a:solidFill>
              </a:endParaRPr>
            </a:p>
          </p:txBody>
        </p:sp>
      </p:grpSp>
      <p:sp>
        <p:nvSpPr>
          <p:cNvPr id="15" name="角丸四角形 14"/>
          <p:cNvSpPr/>
          <p:nvPr/>
        </p:nvSpPr>
        <p:spPr>
          <a:xfrm>
            <a:off x="4802718" y="1382102"/>
            <a:ext cx="5112569" cy="360007"/>
          </a:xfrm>
          <a:prstGeom prst="roundRect">
            <a:avLst/>
          </a:prstGeom>
          <a:noFill/>
          <a:ln>
            <a:noFill/>
          </a:ln>
          <a:effectLst/>
        </p:spPr>
        <p:style>
          <a:lnRef idx="1">
            <a:schemeClr val="accent6"/>
          </a:lnRef>
          <a:fillRef idx="2">
            <a:schemeClr val="accent6"/>
          </a:fillRef>
          <a:effectRef idx="1">
            <a:schemeClr val="accent6"/>
          </a:effectRef>
          <a:fontRef idx="minor">
            <a:schemeClr val="dk1"/>
          </a:fontRef>
        </p:style>
        <p:txBody>
          <a:bodyPr rtlCol="0" anchor="ctr"/>
          <a:lstStyle/>
          <a:p>
            <a:pPr algn="ctr"/>
            <a:r>
              <a:rPr lang="en-US" altLang="ja-JP" sz="1400" dirty="0" smtClean="0">
                <a:solidFill>
                  <a:prstClr val="black"/>
                </a:solidFill>
                <a:latin typeface="ＭＳ Ｐゴシック"/>
              </a:rPr>
              <a:t>※</a:t>
            </a:r>
            <a:r>
              <a:rPr lang="ja-JP" altLang="en-US" sz="1400" dirty="0" smtClean="0">
                <a:solidFill>
                  <a:prstClr val="black"/>
                </a:solidFill>
                <a:latin typeface="ＭＳ Ｐゴシック"/>
              </a:rPr>
              <a:t>平成</a:t>
            </a:r>
            <a:r>
              <a:rPr lang="en-US" altLang="ja-JP" sz="1400" dirty="0" smtClean="0">
                <a:solidFill>
                  <a:prstClr val="black"/>
                </a:solidFill>
                <a:latin typeface="ＭＳ Ｐゴシック"/>
              </a:rPr>
              <a:t>28</a:t>
            </a:r>
            <a:r>
              <a:rPr lang="ja-JP" altLang="en-US" sz="1400" dirty="0" smtClean="0">
                <a:solidFill>
                  <a:prstClr val="black"/>
                </a:solidFill>
                <a:latin typeface="ＭＳ Ｐゴシック"/>
              </a:rPr>
              <a:t>年１月</a:t>
            </a:r>
            <a:r>
              <a:rPr lang="en-US" altLang="ja-JP" sz="1400" dirty="0" smtClean="0">
                <a:solidFill>
                  <a:prstClr val="black"/>
                </a:solidFill>
                <a:latin typeface="ＭＳ Ｐゴシック"/>
              </a:rPr>
              <a:t>29</a:t>
            </a:r>
            <a:r>
              <a:rPr lang="ja-JP" altLang="en-US" sz="1400" dirty="0" smtClean="0">
                <a:solidFill>
                  <a:prstClr val="black"/>
                </a:solidFill>
                <a:latin typeface="ＭＳ Ｐゴシック"/>
              </a:rPr>
              <a:t>の検討会結果を反映した空白の二次医療圏数</a:t>
            </a:r>
            <a:endParaRPr lang="en-US" altLang="ja-JP" sz="1400" dirty="0" smtClean="0">
              <a:solidFill>
                <a:prstClr val="black"/>
              </a:solidFill>
              <a:latin typeface="ＭＳ Ｐゴシック"/>
            </a:endParaRPr>
          </a:p>
        </p:txBody>
      </p:sp>
      <p:sp>
        <p:nvSpPr>
          <p:cNvPr id="1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226</a:t>
            </a:fld>
            <a:endParaRPr lang="ja-JP" altLang="en-US" dirty="0">
              <a:solidFill>
                <a:prstClr val="black"/>
              </a:solidFill>
            </a:endParaRPr>
          </a:p>
        </p:txBody>
      </p:sp>
    </p:spTree>
    <p:extLst>
      <p:ext uri="{BB962C8B-B14F-4D97-AF65-F5344CB8AC3E}">
        <p14:creationId xmlns:p14="http://schemas.microsoft.com/office/powerpoint/2010/main" val="1279943697"/>
      </p:ext>
    </p:extLst>
  </p:cSld>
  <p:clrMapOvr>
    <a:masterClrMapping/>
  </p:clrMapOvr>
  <p:timing>
    <p:tnLst>
      <p:par>
        <p:cT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2" descr="部位別10年相対生存率[（0～29歳）2002年～2006年追跡例（ピリオド法）]"/>
          <p:cNvPicPr>
            <a:picLocks noChangeAspect="1" noChangeArrowheads="1"/>
          </p:cNvPicPr>
          <p:nvPr/>
        </p:nvPicPr>
        <p:blipFill rotWithShape="1">
          <a:blip r:embed="rId2">
            <a:extLst>
              <a:ext uri="{28A0092B-C50C-407E-A947-70E740481C1C}">
                <a14:useLocalDpi xmlns:a14="http://schemas.microsoft.com/office/drawing/2010/main" val="0"/>
              </a:ext>
            </a:extLst>
          </a:blip>
          <a:srcRect b="46618"/>
          <a:stretch/>
        </p:blipFill>
        <p:spPr bwMode="auto">
          <a:xfrm>
            <a:off x="2632510" y="4579489"/>
            <a:ext cx="7237192" cy="2268725"/>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小児がんの割合"/>
          <p:cNvPicPr>
            <a:picLocks noChangeAspect="1" noChangeArrowheads="1"/>
          </p:cNvPicPr>
          <p:nvPr/>
        </p:nvPicPr>
        <p:blipFill rotWithShape="1">
          <a:blip r:embed="rId3">
            <a:extLst>
              <a:ext uri="{28A0092B-C50C-407E-A947-70E740481C1C}">
                <a14:useLocalDpi xmlns:a14="http://schemas.microsoft.com/office/drawing/2010/main" val="0"/>
              </a:ext>
            </a:extLst>
          </a:blip>
          <a:srcRect l="1416" t="5022" r="994" b="2486"/>
          <a:stretch/>
        </p:blipFill>
        <p:spPr bwMode="auto">
          <a:xfrm>
            <a:off x="2284257" y="2394524"/>
            <a:ext cx="4180919" cy="168254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小児がんの治療の変遷と生存率"/>
          <p:cNvPicPr>
            <a:picLocks noChangeAspect="1" noChangeArrowheads="1"/>
          </p:cNvPicPr>
          <p:nvPr/>
        </p:nvPicPr>
        <p:blipFill rotWithShape="1">
          <a:blip r:embed="rId4">
            <a:extLst>
              <a:ext uri="{28A0092B-C50C-407E-A947-70E740481C1C}">
                <a14:useLocalDpi xmlns:a14="http://schemas.microsoft.com/office/drawing/2010/main" val="0"/>
              </a:ext>
            </a:extLst>
          </a:blip>
          <a:srcRect l="1295" t="2752" r="1538" b="2252"/>
          <a:stretch/>
        </p:blipFill>
        <p:spPr bwMode="auto">
          <a:xfrm>
            <a:off x="6387031" y="2378133"/>
            <a:ext cx="3511580" cy="2307062"/>
          </a:xfrm>
          <a:prstGeom prst="rect">
            <a:avLst/>
          </a:prstGeom>
          <a:noFill/>
          <a:extLst>
            <a:ext uri="{909E8E84-426E-40DD-AFC4-6F175D3DCCD1}">
              <a14:hiddenFill xmlns:a14="http://schemas.microsoft.com/office/drawing/2010/main">
                <a:solidFill>
                  <a:srgbClr val="FFFFFF"/>
                </a:solidFill>
              </a14:hiddenFill>
            </a:ext>
          </a:extLst>
        </p:spPr>
      </p:pic>
      <p:sp>
        <p:nvSpPr>
          <p:cNvPr id="2" name="テキスト ボックス 1"/>
          <p:cNvSpPr txBox="1"/>
          <p:nvPr/>
        </p:nvSpPr>
        <p:spPr>
          <a:xfrm>
            <a:off x="6969230" y="4695049"/>
            <a:ext cx="2880320" cy="246221"/>
          </a:xfrm>
          <a:prstGeom prst="rect">
            <a:avLst/>
          </a:prstGeom>
          <a:noFill/>
          <a:ln>
            <a:solidFill>
              <a:schemeClr val="tx1"/>
            </a:solidFill>
          </a:ln>
        </p:spPr>
        <p:txBody>
          <a:bodyPr wrap="square" rtlCol="0">
            <a:spAutoFit/>
          </a:bodyPr>
          <a:lstStyle/>
          <a:p>
            <a:pPr algn="ctr"/>
            <a:r>
              <a:rPr lang="ja-JP" altLang="en-US" sz="1000" dirty="0" smtClean="0">
                <a:solidFill>
                  <a:prstClr val="black"/>
                </a:solidFill>
                <a:latin typeface="ＭＳ Ｐゴシック" panose="020B0600070205080204" pitchFamily="50" charset="-128"/>
              </a:rPr>
              <a:t>国立がん研究センター小児がん情報サービス</a:t>
            </a:r>
            <a:endParaRPr lang="ja-JP" altLang="en-US" sz="1000" dirty="0">
              <a:solidFill>
                <a:prstClr val="black"/>
              </a:solidFill>
              <a:latin typeface="ＭＳ Ｐゴシック" panose="020B0600070205080204" pitchFamily="50" charset="-128"/>
            </a:endParaRPr>
          </a:p>
        </p:txBody>
      </p:sp>
      <p:sp>
        <p:nvSpPr>
          <p:cNvPr id="4" name="テキスト ボックス 3"/>
          <p:cNvSpPr txBox="1"/>
          <p:nvPr/>
        </p:nvSpPr>
        <p:spPr>
          <a:xfrm>
            <a:off x="3152800" y="2010326"/>
            <a:ext cx="3120346" cy="338554"/>
          </a:xfrm>
          <a:prstGeom prst="rect">
            <a:avLst/>
          </a:prstGeom>
          <a:solidFill>
            <a:srgbClr val="FFCCFF"/>
          </a:solidFill>
          <a:ln>
            <a:solidFill>
              <a:schemeClr val="tx1"/>
            </a:solidFill>
          </a:ln>
        </p:spPr>
        <p:txBody>
          <a:bodyPr wrap="square" rtlCol="0">
            <a:spAutoFit/>
          </a:bodyPr>
          <a:lstStyle/>
          <a:p>
            <a:pPr algn="ctr"/>
            <a:r>
              <a:rPr lang="ja-JP" altLang="en-US" sz="1600" dirty="0" smtClean="0">
                <a:solidFill>
                  <a:prstClr val="black"/>
                </a:solidFill>
                <a:latin typeface="ＭＳ Ｐゴシック" panose="020B0600070205080204" pitchFamily="50" charset="-128"/>
              </a:rPr>
              <a:t>小児におけるがん腫別の割合</a:t>
            </a:r>
            <a:endParaRPr lang="ja-JP" altLang="en-US" sz="1600" dirty="0">
              <a:solidFill>
                <a:prstClr val="black"/>
              </a:solidFill>
              <a:latin typeface="ＭＳ Ｐゴシック" panose="020B0600070205080204" pitchFamily="50" charset="-128"/>
            </a:endParaRPr>
          </a:p>
        </p:txBody>
      </p:sp>
      <p:sp>
        <p:nvSpPr>
          <p:cNvPr id="9" name="テキスト ボックス 8"/>
          <p:cNvSpPr txBox="1"/>
          <p:nvPr/>
        </p:nvSpPr>
        <p:spPr>
          <a:xfrm>
            <a:off x="6387029" y="2010326"/>
            <a:ext cx="3354372" cy="338554"/>
          </a:xfrm>
          <a:prstGeom prst="rect">
            <a:avLst/>
          </a:prstGeom>
          <a:solidFill>
            <a:srgbClr val="FFCCFF"/>
          </a:solidFill>
          <a:ln>
            <a:solidFill>
              <a:schemeClr val="tx1"/>
            </a:solidFill>
          </a:ln>
        </p:spPr>
        <p:txBody>
          <a:bodyPr wrap="square" rtlCol="0">
            <a:spAutoFit/>
          </a:bodyPr>
          <a:lstStyle/>
          <a:p>
            <a:pPr algn="ctr"/>
            <a:r>
              <a:rPr lang="ja-JP" altLang="en-US" sz="1600" dirty="0" smtClean="0">
                <a:solidFill>
                  <a:prstClr val="black"/>
                </a:solidFill>
                <a:latin typeface="ＭＳ Ｐゴシック" panose="020B0600070205080204" pitchFamily="50" charset="-128"/>
              </a:rPr>
              <a:t>小児がんの治療の変遷と生存率</a:t>
            </a:r>
            <a:endParaRPr lang="ja-JP" altLang="en-US" sz="1600" dirty="0">
              <a:solidFill>
                <a:prstClr val="black"/>
              </a:solidFill>
              <a:latin typeface="ＭＳ Ｐゴシック" panose="020B0600070205080204" pitchFamily="50" charset="-128"/>
            </a:endParaRPr>
          </a:p>
        </p:txBody>
      </p:sp>
      <p:sp>
        <p:nvSpPr>
          <p:cNvPr id="18" name="テキスト ボックス 17"/>
          <p:cNvSpPr txBox="1"/>
          <p:nvPr/>
        </p:nvSpPr>
        <p:spPr>
          <a:xfrm>
            <a:off x="-9683" y="5157209"/>
            <a:ext cx="2692347" cy="923330"/>
          </a:xfrm>
          <a:prstGeom prst="rect">
            <a:avLst/>
          </a:prstGeom>
          <a:solidFill>
            <a:srgbClr val="FFCCFF"/>
          </a:solidFill>
          <a:ln>
            <a:solidFill>
              <a:schemeClr val="tx1"/>
            </a:solidFill>
          </a:ln>
        </p:spPr>
        <p:txBody>
          <a:bodyPr wrap="square" rtlCol="0">
            <a:spAutoFit/>
          </a:bodyPr>
          <a:lstStyle/>
          <a:p>
            <a:pPr algn="ctr"/>
            <a:r>
              <a:rPr lang="ja-JP" altLang="en-US" dirty="0" smtClean="0">
                <a:solidFill>
                  <a:prstClr val="black"/>
                </a:solidFill>
                <a:latin typeface="ＭＳ Ｐゴシック" panose="020B0600070205080204" pitchFamily="50" charset="-128"/>
              </a:rPr>
              <a:t>部位別</a:t>
            </a:r>
            <a:r>
              <a:rPr lang="en-US" altLang="ja-JP" dirty="0" smtClean="0">
                <a:solidFill>
                  <a:prstClr val="black"/>
                </a:solidFill>
                <a:latin typeface="ＭＳ Ｐゴシック" panose="020B0600070205080204" pitchFamily="50" charset="-128"/>
              </a:rPr>
              <a:t>10</a:t>
            </a:r>
            <a:r>
              <a:rPr lang="ja-JP" altLang="en-US" dirty="0" smtClean="0">
                <a:solidFill>
                  <a:prstClr val="black"/>
                </a:solidFill>
                <a:latin typeface="ＭＳ Ｐゴシック" panose="020B0600070205080204" pitchFamily="50" charset="-128"/>
              </a:rPr>
              <a:t>年相対生存率（</a:t>
            </a:r>
            <a:r>
              <a:rPr lang="en-US" altLang="ja-JP" dirty="0" smtClean="0">
                <a:solidFill>
                  <a:prstClr val="black"/>
                </a:solidFill>
                <a:latin typeface="ＭＳ Ｐゴシック" panose="020B0600070205080204" pitchFamily="50" charset="-128"/>
              </a:rPr>
              <a:t>0</a:t>
            </a:r>
            <a:r>
              <a:rPr lang="ja-JP" altLang="en-US" dirty="0" smtClean="0">
                <a:solidFill>
                  <a:prstClr val="black"/>
                </a:solidFill>
                <a:latin typeface="ＭＳ Ｐゴシック" panose="020B0600070205080204" pitchFamily="50" charset="-128"/>
              </a:rPr>
              <a:t>～</a:t>
            </a:r>
            <a:r>
              <a:rPr lang="en-US" altLang="ja-JP" dirty="0" smtClean="0">
                <a:solidFill>
                  <a:prstClr val="black"/>
                </a:solidFill>
                <a:latin typeface="ＭＳ Ｐゴシック" panose="020B0600070205080204" pitchFamily="50" charset="-128"/>
              </a:rPr>
              <a:t>14</a:t>
            </a:r>
            <a:r>
              <a:rPr lang="ja-JP" altLang="en-US" dirty="0">
                <a:solidFill>
                  <a:prstClr val="black"/>
                </a:solidFill>
                <a:latin typeface="ＭＳ Ｐゴシック" panose="020B0600070205080204" pitchFamily="50" charset="-128"/>
              </a:rPr>
              <a:t>歳</a:t>
            </a:r>
            <a:r>
              <a:rPr lang="ja-JP" altLang="en-US" dirty="0" smtClean="0">
                <a:solidFill>
                  <a:prstClr val="black"/>
                </a:solidFill>
                <a:latin typeface="ＭＳ Ｐゴシック" panose="020B0600070205080204" pitchFamily="50" charset="-128"/>
              </a:rPr>
              <a:t>）</a:t>
            </a:r>
            <a:endParaRPr lang="en-US" altLang="ja-JP" dirty="0" smtClean="0">
              <a:solidFill>
                <a:prstClr val="black"/>
              </a:solidFill>
              <a:latin typeface="ＭＳ Ｐゴシック" panose="020B0600070205080204" pitchFamily="50" charset="-128"/>
            </a:endParaRPr>
          </a:p>
          <a:p>
            <a:pPr algn="ctr"/>
            <a:r>
              <a:rPr lang="ja-JP" altLang="en-US" b="1" u="sng" dirty="0" smtClean="0">
                <a:solidFill>
                  <a:prstClr val="black"/>
                </a:solidFill>
                <a:latin typeface="ＭＳ Ｐゴシック" panose="020B0600070205080204" pitchFamily="50" charset="-128"/>
              </a:rPr>
              <a:t>男性：</a:t>
            </a:r>
            <a:r>
              <a:rPr lang="en-US" altLang="ja-JP" b="1" u="sng" dirty="0" smtClean="0">
                <a:solidFill>
                  <a:prstClr val="black"/>
                </a:solidFill>
                <a:latin typeface="ＭＳ Ｐゴシック" panose="020B0600070205080204" pitchFamily="50" charset="-128"/>
              </a:rPr>
              <a:t>73.2</a:t>
            </a:r>
            <a:r>
              <a:rPr lang="ja-JP" altLang="en-US" b="1" u="sng" dirty="0" smtClean="0">
                <a:solidFill>
                  <a:prstClr val="black"/>
                </a:solidFill>
                <a:latin typeface="ＭＳ Ｐゴシック" panose="020B0600070205080204" pitchFamily="50" charset="-128"/>
              </a:rPr>
              <a:t>％</a:t>
            </a:r>
            <a:r>
              <a:rPr lang="ja-JP" altLang="en-US" dirty="0" smtClean="0">
                <a:solidFill>
                  <a:prstClr val="black"/>
                </a:solidFill>
                <a:latin typeface="ＭＳ Ｐゴシック" panose="020B0600070205080204" pitchFamily="50" charset="-128"/>
              </a:rPr>
              <a:t>、</a:t>
            </a:r>
            <a:r>
              <a:rPr lang="ja-JP" altLang="en-US" b="1" u="sng" dirty="0" smtClean="0">
                <a:solidFill>
                  <a:prstClr val="black"/>
                </a:solidFill>
                <a:latin typeface="ＭＳ Ｐゴシック" panose="020B0600070205080204" pitchFamily="50" charset="-128"/>
              </a:rPr>
              <a:t>女性：</a:t>
            </a:r>
            <a:r>
              <a:rPr lang="en-US" altLang="ja-JP" b="1" u="sng" dirty="0" smtClean="0">
                <a:solidFill>
                  <a:prstClr val="black"/>
                </a:solidFill>
                <a:latin typeface="ＭＳ Ｐゴシック" panose="020B0600070205080204" pitchFamily="50" charset="-128"/>
              </a:rPr>
              <a:t>79.3%</a:t>
            </a:r>
            <a:endParaRPr lang="ja-JP" altLang="en-US" b="1" u="sng" dirty="0">
              <a:solidFill>
                <a:prstClr val="black"/>
              </a:solidFill>
              <a:latin typeface="ＭＳ Ｐゴシック" panose="020B0600070205080204" pitchFamily="50" charset="-128"/>
            </a:endParaRPr>
          </a:p>
        </p:txBody>
      </p:sp>
      <p:sp>
        <p:nvSpPr>
          <p:cNvPr id="19" name="テキスト ボックス 18"/>
          <p:cNvSpPr txBox="1"/>
          <p:nvPr/>
        </p:nvSpPr>
        <p:spPr>
          <a:xfrm>
            <a:off x="6897250" y="6601192"/>
            <a:ext cx="2619327" cy="246221"/>
          </a:xfrm>
          <a:prstGeom prst="rect">
            <a:avLst/>
          </a:prstGeom>
          <a:solidFill>
            <a:schemeClr val="bg1"/>
          </a:solidFill>
          <a:ln>
            <a:solidFill>
              <a:schemeClr val="tx1"/>
            </a:solidFill>
          </a:ln>
        </p:spPr>
        <p:txBody>
          <a:bodyPr wrap="square" rtlCol="0">
            <a:spAutoFit/>
          </a:bodyPr>
          <a:lstStyle/>
          <a:p>
            <a:pPr algn="ctr"/>
            <a:r>
              <a:rPr lang="ja-JP" altLang="en-US" sz="1000" dirty="0" smtClean="0">
                <a:solidFill>
                  <a:prstClr val="black"/>
                </a:solidFill>
                <a:latin typeface="ＭＳ Ｐゴシック" panose="020B0600070205080204" pitchFamily="50" charset="-128"/>
              </a:rPr>
              <a:t>国立がん研究センターがん対策情報センター</a:t>
            </a:r>
            <a:endParaRPr lang="ja-JP" altLang="en-US" sz="1000" dirty="0">
              <a:solidFill>
                <a:prstClr val="black"/>
              </a:solidFill>
              <a:latin typeface="ＭＳ Ｐゴシック" panose="020B0600070205080204" pitchFamily="50" charset="-128"/>
            </a:endParaRPr>
          </a:p>
        </p:txBody>
      </p:sp>
      <p:sp>
        <p:nvSpPr>
          <p:cNvPr id="20" name="テキスト ボックス 19"/>
          <p:cNvSpPr txBox="1"/>
          <p:nvPr/>
        </p:nvSpPr>
        <p:spPr>
          <a:xfrm>
            <a:off x="3393742" y="4118885"/>
            <a:ext cx="2770560" cy="246221"/>
          </a:xfrm>
          <a:prstGeom prst="rect">
            <a:avLst/>
          </a:prstGeom>
          <a:noFill/>
          <a:ln>
            <a:solidFill>
              <a:schemeClr val="tx1"/>
            </a:solidFill>
          </a:ln>
        </p:spPr>
        <p:txBody>
          <a:bodyPr wrap="square" rtlCol="0">
            <a:spAutoFit/>
          </a:bodyPr>
          <a:lstStyle/>
          <a:p>
            <a:pPr algn="ctr"/>
            <a:r>
              <a:rPr lang="ja-JP" altLang="en-US" sz="1000" dirty="0" smtClean="0">
                <a:solidFill>
                  <a:prstClr val="black"/>
                </a:solidFill>
                <a:latin typeface="ＭＳ Ｐゴシック" panose="020B0600070205080204" pitchFamily="50" charset="-128"/>
              </a:rPr>
              <a:t>国立がん研究センター小児がん情報サービス</a:t>
            </a:r>
            <a:endParaRPr lang="ja-JP" altLang="en-US" sz="1000" dirty="0">
              <a:solidFill>
                <a:prstClr val="black"/>
              </a:solidFill>
              <a:latin typeface="ＭＳ Ｐゴシック" panose="020B0600070205080204" pitchFamily="50" charset="-128"/>
            </a:endParaRPr>
          </a:p>
        </p:txBody>
      </p:sp>
      <p:sp>
        <p:nvSpPr>
          <p:cNvPr id="15" name="タイトル 1"/>
          <p:cNvSpPr>
            <a:spLocks noGrp="1"/>
          </p:cNvSpPr>
          <p:nvPr>
            <p:ph type="title"/>
          </p:nvPr>
        </p:nvSpPr>
        <p:spPr>
          <a:xfrm>
            <a:off x="0" y="-27384"/>
            <a:ext cx="9906000" cy="504056"/>
          </a:xfrm>
          <a:ln/>
        </p:spPr>
        <p:style>
          <a:lnRef idx="1">
            <a:schemeClr val="accent5"/>
          </a:lnRef>
          <a:fillRef idx="2">
            <a:schemeClr val="accent5"/>
          </a:fillRef>
          <a:effectRef idx="1">
            <a:schemeClr val="accent5"/>
          </a:effectRef>
          <a:fontRef idx="minor">
            <a:schemeClr val="dk1"/>
          </a:fontRef>
        </p:style>
        <p:txBody>
          <a:bodyPr>
            <a:normAutofit/>
          </a:bodyPr>
          <a:lstStyle/>
          <a:p>
            <a:pPr algn="ctr"/>
            <a:r>
              <a:rPr kumimoji="1" lang="ja-JP" altLang="en-US" sz="2800" dirty="0" smtClean="0"/>
              <a:t>小児がんにおける現状と課題①</a:t>
            </a:r>
            <a:endParaRPr kumimoji="1" lang="ja-JP" altLang="en-US" sz="2800" dirty="0"/>
          </a:p>
        </p:txBody>
      </p:sp>
      <p:sp>
        <p:nvSpPr>
          <p:cNvPr id="17" name="テキスト ボックス 16"/>
          <p:cNvSpPr txBox="1"/>
          <p:nvPr/>
        </p:nvSpPr>
        <p:spPr>
          <a:xfrm>
            <a:off x="445468" y="836716"/>
            <a:ext cx="9001000" cy="646331"/>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marL="285750" indent="-285750">
              <a:buFont typeface="ＭＳ ゴシック" panose="020B0609070205080204" pitchFamily="49" charset="-128"/>
              <a:buChar char="○"/>
            </a:pPr>
            <a:r>
              <a:rPr lang="ja-JP" altLang="en-US" dirty="0" smtClean="0">
                <a:solidFill>
                  <a:prstClr val="black"/>
                </a:solidFill>
                <a:latin typeface="ＭＳ ゴシック" panose="020B0609070205080204" pitchFamily="49" charset="-128"/>
                <a:ea typeface="ＭＳ ゴシック" panose="020B0609070205080204" pitchFamily="49" charset="-128"/>
              </a:rPr>
              <a:t>小児がんは、多様な種類のがんで構成されている。</a:t>
            </a:r>
            <a:endParaRPr lang="en-US" altLang="ja-JP" dirty="0" smtClean="0">
              <a:solidFill>
                <a:prstClr val="black"/>
              </a:solidFill>
              <a:latin typeface="ＭＳ ゴシック" panose="020B0609070205080204" pitchFamily="49" charset="-128"/>
              <a:ea typeface="ＭＳ ゴシック" panose="020B0609070205080204" pitchFamily="49" charset="-128"/>
            </a:endParaRPr>
          </a:p>
          <a:p>
            <a:pPr marL="285750" indent="-285750">
              <a:buFont typeface="ＭＳ ゴシック" panose="020B0609070205080204" pitchFamily="49" charset="-128"/>
              <a:buChar char="○"/>
            </a:pPr>
            <a:r>
              <a:rPr lang="ja-JP" altLang="en-US" dirty="0" smtClean="0">
                <a:solidFill>
                  <a:prstClr val="black"/>
                </a:solidFill>
                <a:latin typeface="ＭＳ ゴシック" panose="020B0609070205080204" pitchFamily="49" charset="-128"/>
                <a:ea typeface="ＭＳ ゴシック" panose="020B0609070205080204" pitchFamily="49" charset="-128"/>
              </a:rPr>
              <a:t>小児がんの年間新規罹患者数は、２０００</a:t>
            </a:r>
            <a:r>
              <a:rPr lang="ja-JP" altLang="en-US" dirty="0">
                <a:solidFill>
                  <a:prstClr val="black"/>
                </a:solidFill>
                <a:latin typeface="ＭＳ ゴシック" panose="020B0609070205080204" pitchFamily="49" charset="-128"/>
                <a:ea typeface="ＭＳ ゴシック" panose="020B0609070205080204" pitchFamily="49" charset="-128"/>
              </a:rPr>
              <a:t>～</a:t>
            </a:r>
            <a:r>
              <a:rPr lang="ja-JP" altLang="en-US" dirty="0" smtClean="0">
                <a:solidFill>
                  <a:prstClr val="black"/>
                </a:solidFill>
                <a:latin typeface="ＭＳ ゴシック" panose="020B0609070205080204" pitchFamily="49" charset="-128"/>
                <a:ea typeface="ＭＳ ゴシック" panose="020B0609070205080204" pitchFamily="49" charset="-128"/>
              </a:rPr>
              <a:t>２５００人と少ない。</a:t>
            </a:r>
            <a:endParaRPr lang="ja-JP" altLang="en-US" dirty="0">
              <a:solidFill>
                <a:prstClr val="black"/>
              </a:solidFill>
              <a:latin typeface="ＭＳ ゴシック" panose="020B0609070205080204" pitchFamily="49" charset="-128"/>
              <a:ea typeface="ＭＳ ゴシック" panose="020B0609070205080204" pitchFamily="49" charset="-128"/>
            </a:endParaRPr>
          </a:p>
        </p:txBody>
      </p:sp>
      <p:sp>
        <p:nvSpPr>
          <p:cNvPr id="3" name="テキスト ボックス 2"/>
          <p:cNvSpPr txBox="1"/>
          <p:nvPr/>
        </p:nvSpPr>
        <p:spPr>
          <a:xfrm>
            <a:off x="52840" y="2648101"/>
            <a:ext cx="2082377" cy="1200329"/>
          </a:xfrm>
          <a:prstGeom prst="rect">
            <a:avLst/>
          </a:prstGeom>
          <a:ln>
            <a:solidFill>
              <a:schemeClr val="bg1"/>
            </a:solidFill>
          </a:ln>
        </p:spPr>
        <p:style>
          <a:lnRef idx="2">
            <a:schemeClr val="accent1"/>
          </a:lnRef>
          <a:fillRef idx="1">
            <a:schemeClr val="lt1"/>
          </a:fillRef>
          <a:effectRef idx="0">
            <a:schemeClr val="accent1"/>
          </a:effectRef>
          <a:fontRef idx="minor">
            <a:schemeClr val="dk1"/>
          </a:fontRef>
        </p:style>
        <p:txBody>
          <a:bodyPr wrap="square" rtlCol="0">
            <a:spAutoFit/>
          </a:bodyPr>
          <a:lstStyle/>
          <a:p>
            <a:r>
              <a:rPr lang="ja-JP" altLang="en-US" dirty="0">
                <a:solidFill>
                  <a:prstClr val="black"/>
                </a:solidFill>
              </a:rPr>
              <a:t>○　</a:t>
            </a:r>
            <a:r>
              <a:rPr lang="ja-JP" altLang="en-US" u="sng" dirty="0">
                <a:solidFill>
                  <a:prstClr val="black"/>
                </a:solidFill>
              </a:rPr>
              <a:t>２０００～２５００人の患者が約２００の施設で治療</a:t>
            </a:r>
            <a:r>
              <a:rPr lang="ja-JP" altLang="en-US" dirty="0">
                <a:solidFill>
                  <a:prstClr val="black"/>
                </a:solidFill>
              </a:rPr>
              <a:t>されて</a:t>
            </a:r>
            <a:r>
              <a:rPr lang="ja-JP" altLang="en-US" dirty="0" smtClean="0">
                <a:solidFill>
                  <a:prstClr val="black"/>
                </a:solidFill>
              </a:rPr>
              <a:t>いる。</a:t>
            </a:r>
            <a:endParaRPr lang="ja-JP" altLang="en-US" dirty="0">
              <a:solidFill>
                <a:prstClr val="black"/>
              </a:solidFill>
            </a:endParaRPr>
          </a:p>
        </p:txBody>
      </p:sp>
      <p:sp>
        <p:nvSpPr>
          <p:cNvPr id="21" name="テキスト ボックス 20"/>
          <p:cNvSpPr txBox="1"/>
          <p:nvPr/>
        </p:nvSpPr>
        <p:spPr>
          <a:xfrm>
            <a:off x="62311" y="3872663"/>
            <a:ext cx="2338512" cy="246221"/>
          </a:xfrm>
          <a:prstGeom prst="rect">
            <a:avLst/>
          </a:prstGeom>
          <a:noFill/>
          <a:ln>
            <a:solidFill>
              <a:schemeClr val="tx1"/>
            </a:solidFill>
          </a:ln>
        </p:spPr>
        <p:txBody>
          <a:bodyPr wrap="square" rtlCol="0">
            <a:spAutoFit/>
          </a:bodyPr>
          <a:lstStyle/>
          <a:p>
            <a:pPr algn="ctr"/>
            <a:r>
              <a:rPr lang="ja-JP" altLang="en-US" sz="1000" dirty="0">
                <a:solidFill>
                  <a:prstClr val="black"/>
                </a:solidFill>
              </a:rPr>
              <a:t>「小児がん専門委員会報告書」より</a:t>
            </a:r>
            <a:endParaRPr lang="ja-JP" altLang="en-US" sz="1000" dirty="0">
              <a:solidFill>
                <a:prstClr val="black"/>
              </a:solidFill>
              <a:latin typeface="ＭＳ Ｐゴシック" panose="020B0600070205080204" pitchFamily="50" charset="-128"/>
            </a:endParaRPr>
          </a:p>
        </p:txBody>
      </p:sp>
      <p:sp>
        <p:nvSpPr>
          <p:cNvPr id="22" name="テキスト ボックス 21"/>
          <p:cNvSpPr txBox="1"/>
          <p:nvPr/>
        </p:nvSpPr>
        <p:spPr>
          <a:xfrm>
            <a:off x="-9688" y="2038962"/>
            <a:ext cx="2410520" cy="584775"/>
          </a:xfrm>
          <a:prstGeom prst="rect">
            <a:avLst/>
          </a:prstGeom>
          <a:solidFill>
            <a:srgbClr val="FFCCFF"/>
          </a:solidFill>
          <a:ln>
            <a:solidFill>
              <a:schemeClr val="tx1"/>
            </a:solidFill>
          </a:ln>
        </p:spPr>
        <p:txBody>
          <a:bodyPr wrap="square" rtlCol="0">
            <a:spAutoFit/>
          </a:bodyPr>
          <a:lstStyle/>
          <a:p>
            <a:pPr algn="ctr"/>
            <a:r>
              <a:rPr lang="ja-JP" altLang="en-US" sz="1600" dirty="0" smtClean="0">
                <a:solidFill>
                  <a:prstClr val="black"/>
                </a:solidFill>
                <a:latin typeface="ＭＳ Ｐゴシック" panose="020B0600070205080204" pitchFamily="50" charset="-128"/>
              </a:rPr>
              <a:t>小児におけるがん患者の</a:t>
            </a:r>
            <a:endParaRPr lang="en-US" altLang="ja-JP" sz="1600" dirty="0" smtClean="0">
              <a:solidFill>
                <a:prstClr val="black"/>
              </a:solidFill>
              <a:latin typeface="ＭＳ Ｐゴシック" panose="020B0600070205080204" pitchFamily="50" charset="-128"/>
            </a:endParaRPr>
          </a:p>
          <a:p>
            <a:pPr algn="ctr"/>
            <a:r>
              <a:rPr lang="ja-JP" altLang="en-US" sz="1600" dirty="0" smtClean="0">
                <a:solidFill>
                  <a:prstClr val="black"/>
                </a:solidFill>
                <a:latin typeface="ＭＳ Ｐゴシック" panose="020B0600070205080204" pitchFamily="50" charset="-128"/>
              </a:rPr>
              <a:t>年間新規罹患者数</a:t>
            </a:r>
            <a:endParaRPr lang="ja-JP" altLang="en-US" sz="1600" dirty="0">
              <a:solidFill>
                <a:prstClr val="black"/>
              </a:solidFill>
              <a:latin typeface="ＭＳ Ｐゴシック" panose="020B0600070205080204" pitchFamily="50" charset="-128"/>
            </a:endParaRPr>
          </a:p>
        </p:txBody>
      </p:sp>
      <p:sp>
        <p:nvSpPr>
          <p:cNvPr id="23"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227</a:t>
            </a:fld>
            <a:endParaRPr lang="ja-JP" altLang="en-US" dirty="0">
              <a:solidFill>
                <a:prstClr val="black"/>
              </a:solidFill>
            </a:endParaRPr>
          </a:p>
        </p:txBody>
      </p:sp>
    </p:spTree>
    <p:extLst>
      <p:ext uri="{BB962C8B-B14F-4D97-AF65-F5344CB8AC3E}">
        <p14:creationId xmlns:p14="http://schemas.microsoft.com/office/powerpoint/2010/main" val="198427266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0" y="-27384"/>
            <a:ext cx="9906000" cy="612000"/>
          </a:xfrm>
          <a:ln/>
        </p:spPr>
        <p:style>
          <a:lnRef idx="1">
            <a:schemeClr val="accent5"/>
          </a:lnRef>
          <a:fillRef idx="2">
            <a:schemeClr val="accent5"/>
          </a:fillRef>
          <a:effectRef idx="1">
            <a:schemeClr val="accent5"/>
          </a:effectRef>
          <a:fontRef idx="minor">
            <a:schemeClr val="dk1"/>
          </a:fontRef>
        </p:style>
        <p:txBody>
          <a:bodyPr>
            <a:normAutofit/>
          </a:bodyPr>
          <a:lstStyle/>
          <a:p>
            <a:pPr algn="ctr"/>
            <a:r>
              <a:rPr kumimoji="1" lang="ja-JP" altLang="en-US" sz="2800" dirty="0" smtClean="0"/>
              <a:t>小児がんにおける現状と課題②</a:t>
            </a:r>
            <a:endParaRPr kumimoji="1" lang="ja-JP" altLang="en-US" sz="2800" dirty="0"/>
          </a:p>
        </p:txBody>
      </p:sp>
      <p:sp>
        <p:nvSpPr>
          <p:cNvPr id="4" name="正方形/長方形 3"/>
          <p:cNvSpPr/>
          <p:nvPr/>
        </p:nvSpPr>
        <p:spPr>
          <a:xfrm>
            <a:off x="344495" y="2245264"/>
            <a:ext cx="9145016" cy="2554545"/>
          </a:xfrm>
          <a:prstGeom prst="rect">
            <a:avLst/>
          </a:prstGeom>
          <a:ln>
            <a:noFill/>
          </a:ln>
        </p:spPr>
        <p:style>
          <a:lnRef idx="2">
            <a:schemeClr val="accent5"/>
          </a:lnRef>
          <a:fillRef idx="1">
            <a:schemeClr val="lt1"/>
          </a:fillRef>
          <a:effectRef idx="0">
            <a:schemeClr val="accent5"/>
          </a:effectRef>
          <a:fontRef idx="minor">
            <a:schemeClr val="dk1"/>
          </a:fontRef>
        </p:style>
        <p:txBody>
          <a:bodyPr wrap="square">
            <a:spAutoFit/>
          </a:bodyPr>
          <a:lstStyle/>
          <a:p>
            <a:pPr marL="177800" indent="-177800"/>
            <a:r>
              <a:rPr lang="ja-JP" altLang="en-US" sz="1600" dirty="0" smtClean="0">
                <a:solidFill>
                  <a:prstClr val="black"/>
                </a:solidFill>
              </a:rPr>
              <a:t>○　小児において</a:t>
            </a:r>
            <a:r>
              <a:rPr lang="ja-JP" altLang="en-US" sz="1600" b="1" u="sng" dirty="0" smtClean="0">
                <a:solidFill>
                  <a:srgbClr val="FF0000"/>
                </a:solidFill>
              </a:rPr>
              <a:t>がんは病死原因の第１位</a:t>
            </a:r>
            <a:r>
              <a:rPr lang="ja-JP" altLang="en-US" sz="1600" dirty="0" smtClean="0">
                <a:solidFill>
                  <a:prstClr val="black"/>
                </a:solidFill>
              </a:rPr>
              <a:t>である。</a:t>
            </a:r>
            <a:endParaRPr lang="en-US" altLang="ja-JP" sz="1600" dirty="0" smtClean="0">
              <a:solidFill>
                <a:prstClr val="black"/>
              </a:solidFill>
            </a:endParaRPr>
          </a:p>
          <a:p>
            <a:pPr marL="177800" indent="-177800"/>
            <a:r>
              <a:rPr lang="ja-JP" altLang="en-US" sz="1600" dirty="0" smtClean="0">
                <a:solidFill>
                  <a:prstClr val="black"/>
                </a:solidFill>
              </a:rPr>
              <a:t>○　小児がんは発生頻度が低く、さまざまな部位から発生するうえ、小児から思春期、若年成人まで発症するため、</a:t>
            </a:r>
            <a:r>
              <a:rPr lang="ja-JP" altLang="en-US" sz="1600" b="1" u="sng" dirty="0" smtClean="0">
                <a:solidFill>
                  <a:srgbClr val="FF0000"/>
                </a:solidFill>
              </a:rPr>
              <a:t>多種多様ながん種と幅広い年齢層</a:t>
            </a:r>
            <a:r>
              <a:rPr lang="ja-JP" altLang="en-US" sz="1600" dirty="0" smtClean="0">
                <a:solidFill>
                  <a:prstClr val="black"/>
                </a:solidFill>
              </a:rPr>
              <a:t>を念頭に置いた対策が必要。</a:t>
            </a:r>
            <a:r>
              <a:rPr lang="ja-JP" altLang="en-US" sz="1600" dirty="0">
                <a:solidFill>
                  <a:prstClr val="black"/>
                </a:solidFill>
              </a:rPr>
              <a:t>また、</a:t>
            </a:r>
            <a:r>
              <a:rPr lang="ja-JP" altLang="en-US" sz="1600" dirty="0" smtClean="0">
                <a:solidFill>
                  <a:prstClr val="black"/>
                </a:solidFill>
              </a:rPr>
              <a:t>治療による合併症に加え、</a:t>
            </a:r>
            <a:r>
              <a:rPr lang="ja-JP" altLang="en-US" sz="1600" b="1" u="sng" dirty="0" smtClean="0">
                <a:solidFill>
                  <a:srgbClr val="FF0000"/>
                </a:solidFill>
              </a:rPr>
              <a:t>成長発達期の治療による合併症</a:t>
            </a:r>
            <a:r>
              <a:rPr lang="ja-JP" altLang="en-US" sz="1600" dirty="0" smtClean="0">
                <a:solidFill>
                  <a:prstClr val="black"/>
                </a:solidFill>
              </a:rPr>
              <a:t>（発育・発達障害、内分泌障害、臓器障害等）への対応が必要であり、</a:t>
            </a:r>
            <a:r>
              <a:rPr lang="ja-JP" altLang="en-US" sz="1600" b="1" u="sng" dirty="0" smtClean="0">
                <a:solidFill>
                  <a:srgbClr val="FF0000"/>
                </a:solidFill>
              </a:rPr>
              <a:t>成人がんとは異なる取り組みが必要</a:t>
            </a:r>
            <a:r>
              <a:rPr lang="ja-JP" altLang="en-US" sz="1600" dirty="0" smtClean="0">
                <a:solidFill>
                  <a:prstClr val="black"/>
                </a:solidFill>
              </a:rPr>
              <a:t>。</a:t>
            </a:r>
            <a:endParaRPr lang="en-US" altLang="ja-JP" sz="1600" dirty="0" smtClean="0">
              <a:solidFill>
                <a:prstClr val="black"/>
              </a:solidFill>
            </a:endParaRPr>
          </a:p>
          <a:p>
            <a:pPr marL="177800" indent="-177800"/>
            <a:r>
              <a:rPr lang="ja-JP" altLang="en-US" sz="1600" dirty="0" smtClean="0">
                <a:solidFill>
                  <a:prstClr val="black"/>
                </a:solidFill>
              </a:rPr>
              <a:t>○　</a:t>
            </a:r>
            <a:r>
              <a:rPr lang="ja-JP" altLang="en-US" sz="1600" b="1" u="sng" dirty="0" smtClean="0">
                <a:solidFill>
                  <a:srgbClr val="FF0000"/>
                </a:solidFill>
              </a:rPr>
              <a:t>年間２０００～２５００人が新規に小児がんを発症しているが、約２００の施設で治療</a:t>
            </a:r>
            <a:r>
              <a:rPr lang="ja-JP" altLang="en-US" sz="1600" dirty="0" smtClean="0">
                <a:solidFill>
                  <a:prstClr val="black"/>
                </a:solidFill>
              </a:rPr>
              <a:t>されており、必ずしも適切な治療がなされていない。</a:t>
            </a:r>
            <a:endParaRPr lang="en-US" altLang="ja-JP" sz="1600" dirty="0" smtClean="0">
              <a:solidFill>
                <a:prstClr val="black"/>
              </a:solidFill>
            </a:endParaRPr>
          </a:p>
          <a:p>
            <a:pPr marL="177800" indent="-177800"/>
            <a:r>
              <a:rPr lang="ja-JP" altLang="en-US" sz="1600" dirty="0" smtClean="0">
                <a:solidFill>
                  <a:prstClr val="black"/>
                </a:solidFill>
              </a:rPr>
              <a:t>○　その他、治療に関する</a:t>
            </a:r>
            <a:r>
              <a:rPr lang="ja-JP" altLang="en-US" sz="1600" b="1" u="sng" dirty="0" smtClean="0">
                <a:solidFill>
                  <a:srgbClr val="FF0000"/>
                </a:solidFill>
              </a:rPr>
              <a:t>正確な情報提供・相談支援体制</a:t>
            </a:r>
            <a:r>
              <a:rPr lang="ja-JP" altLang="en-US" sz="1600" dirty="0" smtClean="0">
                <a:solidFill>
                  <a:prstClr val="black"/>
                </a:solidFill>
              </a:rPr>
              <a:t>の整備、</a:t>
            </a:r>
            <a:r>
              <a:rPr lang="ja-JP" altLang="en-US" sz="1600" b="1" u="sng" dirty="0" smtClean="0">
                <a:solidFill>
                  <a:srgbClr val="FF0000"/>
                </a:solidFill>
              </a:rPr>
              <a:t>療養環境や教育体制</a:t>
            </a:r>
            <a:r>
              <a:rPr lang="ja-JP" altLang="en-US" sz="1600" dirty="0" smtClean="0">
                <a:solidFill>
                  <a:prstClr val="black"/>
                </a:solidFill>
              </a:rPr>
              <a:t>の整備、治療後</a:t>
            </a:r>
            <a:r>
              <a:rPr lang="ja-JP" altLang="en-US" sz="1600" b="1" u="sng" dirty="0" smtClean="0">
                <a:solidFill>
                  <a:srgbClr val="FF0000"/>
                </a:solidFill>
              </a:rPr>
              <a:t>長期にわたり支援する診療・相談体制</a:t>
            </a:r>
            <a:r>
              <a:rPr lang="ja-JP" altLang="en-US" sz="1600" dirty="0" smtClean="0">
                <a:solidFill>
                  <a:prstClr val="black"/>
                </a:solidFill>
              </a:rPr>
              <a:t>の確立、</a:t>
            </a:r>
            <a:r>
              <a:rPr lang="ja-JP" altLang="en-US" sz="1600" b="1" u="sng" dirty="0" smtClean="0">
                <a:solidFill>
                  <a:srgbClr val="FF0000"/>
                </a:solidFill>
              </a:rPr>
              <a:t>緩和ケア</a:t>
            </a:r>
            <a:r>
              <a:rPr lang="ja-JP" altLang="en-US" sz="1600" dirty="0" smtClean="0">
                <a:solidFill>
                  <a:prstClr val="black"/>
                </a:solidFill>
              </a:rPr>
              <a:t>等が課題としてあげられる。　　　　　　　　　　　　　　　　　　　　　　　　　　　　　　</a:t>
            </a:r>
            <a:endParaRPr lang="en-US" altLang="ja-JP" sz="1600" dirty="0" smtClean="0">
              <a:solidFill>
                <a:prstClr val="black"/>
              </a:solidFill>
            </a:endParaRPr>
          </a:p>
          <a:p>
            <a:pPr marL="177800" indent="-177800" algn="r"/>
            <a:r>
              <a:rPr lang="ja-JP" altLang="en-US" sz="1600" dirty="0" smtClean="0">
                <a:solidFill>
                  <a:prstClr val="black"/>
                </a:solidFill>
              </a:rPr>
              <a:t>　</a:t>
            </a:r>
            <a:r>
              <a:rPr lang="ja-JP" altLang="en-US" sz="1200" dirty="0" smtClean="0">
                <a:solidFill>
                  <a:prstClr val="black"/>
                </a:solidFill>
              </a:rPr>
              <a:t>（「小児がん専門委員会報告書」より）</a:t>
            </a:r>
            <a:endParaRPr lang="en-US" altLang="ja-JP" sz="1200" dirty="0" smtClean="0">
              <a:solidFill>
                <a:prstClr val="black"/>
              </a:solidFill>
            </a:endParaRPr>
          </a:p>
        </p:txBody>
      </p:sp>
      <p:graphicFrame>
        <p:nvGraphicFramePr>
          <p:cNvPr id="9" name="表 8"/>
          <p:cNvGraphicFramePr>
            <a:graphicFrameLocks noGrp="1"/>
          </p:cNvGraphicFramePr>
          <p:nvPr>
            <p:extLst/>
          </p:nvPr>
        </p:nvGraphicFramePr>
        <p:xfrm>
          <a:off x="307133" y="5113984"/>
          <a:ext cx="9361779" cy="1321018"/>
        </p:xfrm>
        <a:graphic>
          <a:graphicData uri="http://schemas.openxmlformats.org/drawingml/2006/table">
            <a:tbl>
              <a:tblPr firstRow="1" bandRow="1">
                <a:tableStyleId>{5C22544A-7EE6-4342-B048-85BDC9FD1C3A}</a:tableStyleId>
              </a:tblPr>
              <a:tblGrid>
                <a:gridCol w="672953"/>
                <a:gridCol w="3406449"/>
                <a:gridCol w="3483868"/>
                <a:gridCol w="1798509"/>
              </a:tblGrid>
              <a:tr h="355709">
                <a:tc>
                  <a:txBody>
                    <a:bodyPr/>
                    <a:lstStyle/>
                    <a:p>
                      <a:endParaRPr kumimoji="1" lang="ja-JP" altLang="en-US" sz="1400" dirty="0"/>
                    </a:p>
                  </a:txBody>
                  <a:tcP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kumimoji="1" lang="ja-JP" altLang="en-US" sz="1400" dirty="0" smtClean="0"/>
                        <a:t>１－４歳</a:t>
                      </a:r>
                      <a:endParaRPr kumimoji="1" lang="ja-JP" altLang="en-US" sz="1400" dirty="0"/>
                    </a:p>
                  </a:txBody>
                  <a:tcPr>
                    <a:lnT w="12700" cap="flat" cmpd="sng" algn="ctr">
                      <a:solidFill>
                        <a:schemeClr val="tx1"/>
                      </a:solidFill>
                      <a:prstDash val="solid"/>
                      <a:round/>
                      <a:headEnd type="none" w="med" len="med"/>
                      <a:tailEnd type="none" w="med" len="med"/>
                    </a:lnT>
                  </a:tcPr>
                </a:tc>
                <a:tc>
                  <a:txBody>
                    <a:bodyPr/>
                    <a:lstStyle/>
                    <a:p>
                      <a:pPr algn="ctr"/>
                      <a:r>
                        <a:rPr kumimoji="1" lang="ja-JP" altLang="en-US" sz="1400" dirty="0" smtClean="0"/>
                        <a:t>５－９歳</a:t>
                      </a:r>
                      <a:endParaRPr kumimoji="1" lang="ja-JP" altLang="en-US" sz="1400" dirty="0"/>
                    </a:p>
                  </a:txBody>
                  <a:tcPr>
                    <a:lnT w="12700" cap="flat" cmpd="sng" algn="ctr">
                      <a:solidFill>
                        <a:schemeClr val="tx1"/>
                      </a:solidFill>
                      <a:prstDash val="solid"/>
                      <a:round/>
                      <a:headEnd type="none" w="med" len="med"/>
                      <a:tailEnd type="none" w="med" len="med"/>
                    </a:lnT>
                  </a:tcPr>
                </a:tc>
                <a:tc>
                  <a:txBody>
                    <a:bodyPr/>
                    <a:lstStyle/>
                    <a:p>
                      <a:pPr algn="ctr"/>
                      <a:r>
                        <a:rPr kumimoji="1" lang="ja-JP" altLang="en-US" sz="1400" dirty="0" smtClean="0"/>
                        <a:t>１０－１４歳</a:t>
                      </a:r>
                      <a:endParaRPr kumimoji="1" lang="ja-JP" altLang="en-US" sz="1400" dirty="0"/>
                    </a:p>
                  </a:txBody>
                  <a:tcP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r>
              <a:tr h="292363">
                <a:tc>
                  <a:txBody>
                    <a:bodyPr/>
                    <a:lstStyle/>
                    <a:p>
                      <a:pPr algn="ctr"/>
                      <a:r>
                        <a:rPr kumimoji="1" lang="ja-JP" altLang="en-US" sz="1400" dirty="0" smtClean="0"/>
                        <a:t>１位</a:t>
                      </a:r>
                      <a:endParaRPr kumimoji="1" lang="ja-JP" altLang="en-US" sz="1400" dirty="0"/>
                    </a:p>
                  </a:txBody>
                  <a:tcPr>
                    <a:lnL w="12700" cap="flat" cmpd="sng" algn="ctr">
                      <a:solidFill>
                        <a:schemeClr val="tx1"/>
                      </a:solidFill>
                      <a:prstDash val="solid"/>
                      <a:round/>
                      <a:headEnd type="none" w="med" len="med"/>
                      <a:tailEnd type="none" w="med" len="med"/>
                    </a:lnL>
                  </a:tcPr>
                </a:tc>
                <a:tc>
                  <a:txBody>
                    <a:bodyPr/>
                    <a:lstStyle/>
                    <a:p>
                      <a:pPr marL="0" marR="0" indent="0" algn="l" defTabSz="914278" rtl="0" eaLnBrk="1" fontAlgn="auto" latinLnBrk="0" hangingPunct="1">
                        <a:lnSpc>
                          <a:spcPct val="100000"/>
                        </a:lnSpc>
                        <a:spcBef>
                          <a:spcPts val="0"/>
                        </a:spcBef>
                        <a:spcAft>
                          <a:spcPts val="0"/>
                        </a:spcAft>
                        <a:buClrTx/>
                        <a:buSzTx/>
                        <a:buFontTx/>
                        <a:buNone/>
                        <a:tabLst/>
                        <a:defRPr/>
                      </a:pPr>
                      <a:r>
                        <a:rPr kumimoji="1" lang="ja-JP" altLang="en-US" sz="1400" dirty="0" smtClean="0"/>
                        <a:t>先天奇形、変形及び染色体異常（４．３）</a:t>
                      </a:r>
                    </a:p>
                  </a:txBody>
                  <a:tcPr/>
                </a:tc>
                <a:tc>
                  <a:txBody>
                    <a:bodyPr/>
                    <a:lstStyle/>
                    <a:p>
                      <a:r>
                        <a:rPr kumimoji="1" lang="ja-JP" altLang="en-US" sz="1400" dirty="0" smtClean="0"/>
                        <a:t>不慮の事故（１．９）</a:t>
                      </a:r>
                      <a:endParaRPr kumimoji="1" lang="ja-JP" altLang="en-US" sz="1400" dirty="0"/>
                    </a:p>
                  </a:txBody>
                  <a:tcPr/>
                </a:tc>
                <a:tc>
                  <a:txBody>
                    <a:bodyPr/>
                    <a:lstStyle/>
                    <a:p>
                      <a:r>
                        <a:rPr kumimoji="1" lang="ja-JP" altLang="en-US" sz="1400" dirty="0" smtClean="0">
                          <a:solidFill>
                            <a:srgbClr val="FF0000"/>
                          </a:solidFill>
                        </a:rPr>
                        <a:t>悪性新生物（１．９）</a:t>
                      </a:r>
                      <a:endParaRPr kumimoji="1" lang="ja-JP" altLang="en-US" sz="1400" dirty="0">
                        <a:solidFill>
                          <a:srgbClr val="FF0000"/>
                        </a:solidFill>
                      </a:endParaRPr>
                    </a:p>
                  </a:txBody>
                  <a:tcPr>
                    <a:lnR w="12700" cap="flat" cmpd="sng" algn="ctr">
                      <a:solidFill>
                        <a:schemeClr val="tx1"/>
                      </a:solidFill>
                      <a:prstDash val="solid"/>
                      <a:round/>
                      <a:headEnd type="none" w="med" len="med"/>
                      <a:tailEnd type="none" w="med" len="med"/>
                    </a:lnR>
                  </a:tcPr>
                </a:tc>
              </a:tr>
              <a:tr h="292363">
                <a:tc>
                  <a:txBody>
                    <a:bodyPr/>
                    <a:lstStyle/>
                    <a:p>
                      <a:pPr algn="ctr"/>
                      <a:r>
                        <a:rPr kumimoji="1" lang="ja-JP" altLang="en-US" sz="1400" dirty="0" smtClean="0"/>
                        <a:t>２位</a:t>
                      </a:r>
                      <a:endParaRPr kumimoji="1" lang="ja-JP" altLang="en-US" sz="1400" dirty="0"/>
                    </a:p>
                  </a:txBody>
                  <a:tcPr>
                    <a:lnL w="12700" cap="flat" cmpd="sng" algn="ctr">
                      <a:solidFill>
                        <a:schemeClr val="tx1"/>
                      </a:solidFill>
                      <a:prstDash val="solid"/>
                      <a:round/>
                      <a:headEnd type="none" w="med" len="med"/>
                      <a:tailEnd type="none" w="med" len="med"/>
                    </a:lnL>
                  </a:tcPr>
                </a:tc>
                <a:tc>
                  <a:txBody>
                    <a:bodyPr/>
                    <a:lstStyle/>
                    <a:p>
                      <a:r>
                        <a:rPr kumimoji="1" lang="ja-JP" altLang="en-US" sz="1400" dirty="0" smtClean="0"/>
                        <a:t>不慮の事故（２．９）</a:t>
                      </a:r>
                      <a:endParaRPr kumimoji="1" lang="ja-JP" altLang="en-US" sz="1400" dirty="0"/>
                    </a:p>
                  </a:txBody>
                  <a:tcPr/>
                </a:tc>
                <a:tc>
                  <a:txBody>
                    <a:bodyPr/>
                    <a:lstStyle/>
                    <a:p>
                      <a:r>
                        <a:rPr kumimoji="1" lang="ja-JP" altLang="en-US" sz="1400" dirty="0" smtClean="0">
                          <a:solidFill>
                            <a:srgbClr val="FF0000"/>
                          </a:solidFill>
                        </a:rPr>
                        <a:t>悪性新生物（１．６）</a:t>
                      </a:r>
                      <a:endParaRPr kumimoji="1" lang="ja-JP" altLang="en-US" sz="1400" dirty="0">
                        <a:solidFill>
                          <a:srgbClr val="FF0000"/>
                        </a:solidFill>
                      </a:endParaRPr>
                    </a:p>
                  </a:txBody>
                  <a:tcPr/>
                </a:tc>
                <a:tc>
                  <a:txBody>
                    <a:bodyPr/>
                    <a:lstStyle/>
                    <a:p>
                      <a:r>
                        <a:rPr kumimoji="1" lang="ja-JP" altLang="en-US" sz="1400" dirty="0" smtClean="0"/>
                        <a:t>不慮の事故（１．６）</a:t>
                      </a:r>
                      <a:endParaRPr kumimoji="1" lang="ja-JP" altLang="en-US" sz="1400" dirty="0"/>
                    </a:p>
                  </a:txBody>
                  <a:tcPr>
                    <a:lnR w="12700" cap="flat" cmpd="sng" algn="ctr">
                      <a:solidFill>
                        <a:schemeClr val="tx1"/>
                      </a:solidFill>
                      <a:prstDash val="solid"/>
                      <a:round/>
                      <a:headEnd type="none" w="med" len="med"/>
                      <a:tailEnd type="none" w="med" len="med"/>
                    </a:lnR>
                  </a:tcPr>
                </a:tc>
              </a:tr>
              <a:tr h="355709">
                <a:tc>
                  <a:txBody>
                    <a:bodyPr/>
                    <a:lstStyle/>
                    <a:p>
                      <a:pPr algn="ctr"/>
                      <a:r>
                        <a:rPr kumimoji="1" lang="ja-JP" altLang="en-US" sz="1400" dirty="0" smtClean="0"/>
                        <a:t>３位</a:t>
                      </a:r>
                      <a:endParaRPr kumimoji="1" lang="ja-JP" altLang="en-US" sz="1400" dirty="0"/>
                    </a:p>
                  </a:txBody>
                  <a:tcP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r>
                        <a:rPr kumimoji="1" lang="ja-JP" altLang="en-US" sz="1400" dirty="0" smtClean="0">
                          <a:solidFill>
                            <a:srgbClr val="FF0000"/>
                          </a:solidFill>
                        </a:rPr>
                        <a:t>悪性新生物（２．４）</a:t>
                      </a:r>
                      <a:endParaRPr kumimoji="1" lang="ja-JP" altLang="en-US" sz="1400" dirty="0">
                        <a:solidFill>
                          <a:srgbClr val="FF0000"/>
                        </a:solidFill>
                      </a:endParaRPr>
                    </a:p>
                  </a:txBody>
                  <a:tcPr>
                    <a:lnB w="12700" cap="flat" cmpd="sng" algn="ctr">
                      <a:solidFill>
                        <a:schemeClr val="tx1"/>
                      </a:solidFill>
                      <a:prstDash val="solid"/>
                      <a:round/>
                      <a:headEnd type="none" w="med" len="med"/>
                      <a:tailEnd type="none" w="med" len="med"/>
                    </a:lnB>
                  </a:tcPr>
                </a:tc>
                <a:tc>
                  <a:txBody>
                    <a:bodyPr/>
                    <a:lstStyle/>
                    <a:p>
                      <a:pPr marL="0" marR="0" indent="0" algn="l" defTabSz="914278" rtl="0" eaLnBrk="1" fontAlgn="auto" latinLnBrk="0" hangingPunct="1">
                        <a:lnSpc>
                          <a:spcPct val="100000"/>
                        </a:lnSpc>
                        <a:spcBef>
                          <a:spcPts val="0"/>
                        </a:spcBef>
                        <a:spcAft>
                          <a:spcPts val="0"/>
                        </a:spcAft>
                        <a:buClrTx/>
                        <a:buSzTx/>
                        <a:buFontTx/>
                        <a:buNone/>
                        <a:tabLst/>
                        <a:defRPr/>
                      </a:pPr>
                      <a:r>
                        <a:rPr kumimoji="1" lang="ja-JP" altLang="en-US" sz="1400" dirty="0" smtClean="0"/>
                        <a:t>先天奇形、変形及び染色体異常（０．７）</a:t>
                      </a:r>
                    </a:p>
                  </a:txBody>
                  <a:tcPr>
                    <a:lnB w="12700" cap="flat" cmpd="sng" algn="ctr">
                      <a:solidFill>
                        <a:schemeClr val="tx1"/>
                      </a:solidFill>
                      <a:prstDash val="solid"/>
                      <a:round/>
                      <a:headEnd type="none" w="med" len="med"/>
                      <a:tailEnd type="none" w="med" len="med"/>
                    </a:lnB>
                  </a:tcPr>
                </a:tc>
                <a:tc>
                  <a:txBody>
                    <a:bodyPr/>
                    <a:lstStyle/>
                    <a:p>
                      <a:r>
                        <a:rPr kumimoji="1" lang="ja-JP" altLang="en-US" sz="1400" dirty="0" smtClean="0"/>
                        <a:t>自殺（１．３）</a:t>
                      </a:r>
                      <a:endParaRPr kumimoji="1" lang="ja-JP" altLang="en-US" sz="1400" dirty="0"/>
                    </a:p>
                  </a:txBody>
                  <a:tcP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tr>
            </a:tbl>
          </a:graphicData>
        </a:graphic>
      </p:graphicFrame>
      <p:sp>
        <p:nvSpPr>
          <p:cNvPr id="6" name="正方形/長方形 5"/>
          <p:cNvSpPr/>
          <p:nvPr/>
        </p:nvSpPr>
        <p:spPr>
          <a:xfrm>
            <a:off x="340668" y="4744065"/>
            <a:ext cx="6062878" cy="338554"/>
          </a:xfrm>
          <a:prstGeom prst="rect">
            <a:avLst/>
          </a:prstGeom>
        </p:spPr>
        <p:txBody>
          <a:bodyPr wrap="none">
            <a:spAutoFit/>
          </a:bodyPr>
          <a:lstStyle/>
          <a:p>
            <a:r>
              <a:rPr lang="ja-JP" altLang="en-US" sz="1600" dirty="0" smtClean="0">
                <a:solidFill>
                  <a:prstClr val="black"/>
                </a:solidFill>
              </a:rPr>
              <a:t>＜子どもの年齢階級別死因順位 （カッコは死亡率（人口１０万対））＞</a:t>
            </a:r>
            <a:endParaRPr lang="ja-JP" altLang="en-US" sz="1600" dirty="0">
              <a:solidFill>
                <a:prstClr val="black"/>
              </a:solidFill>
            </a:endParaRPr>
          </a:p>
        </p:txBody>
      </p:sp>
      <p:sp>
        <p:nvSpPr>
          <p:cNvPr id="10" name="正方形/長方形 9"/>
          <p:cNvSpPr/>
          <p:nvPr/>
        </p:nvSpPr>
        <p:spPr>
          <a:xfrm>
            <a:off x="6249144" y="6453438"/>
            <a:ext cx="2808312" cy="307777"/>
          </a:xfrm>
          <a:prstGeom prst="rect">
            <a:avLst/>
          </a:prstGeom>
        </p:spPr>
        <p:txBody>
          <a:bodyPr wrap="square">
            <a:spAutoFit/>
          </a:bodyPr>
          <a:lstStyle/>
          <a:p>
            <a:r>
              <a:rPr lang="ja-JP" altLang="en-US" sz="1400" dirty="0" smtClean="0">
                <a:solidFill>
                  <a:prstClr val="black"/>
                </a:solidFill>
              </a:rPr>
              <a:t>出典：平成</a:t>
            </a:r>
            <a:r>
              <a:rPr lang="en-US" altLang="ja-JP" sz="1400" dirty="0" smtClean="0">
                <a:solidFill>
                  <a:prstClr val="black"/>
                </a:solidFill>
              </a:rPr>
              <a:t>24</a:t>
            </a:r>
            <a:r>
              <a:rPr lang="ja-JP" altLang="en-US" sz="1400" dirty="0" smtClean="0">
                <a:solidFill>
                  <a:prstClr val="black"/>
                </a:solidFill>
              </a:rPr>
              <a:t>年人口動態調査</a:t>
            </a:r>
            <a:endParaRPr lang="ja-JP" altLang="en-US" sz="1400" dirty="0">
              <a:solidFill>
                <a:prstClr val="black"/>
              </a:solidFill>
            </a:endParaRPr>
          </a:p>
        </p:txBody>
      </p:sp>
      <p:sp>
        <p:nvSpPr>
          <p:cNvPr id="5" name="テキスト ボックス 4"/>
          <p:cNvSpPr txBox="1"/>
          <p:nvPr/>
        </p:nvSpPr>
        <p:spPr>
          <a:xfrm>
            <a:off x="128470" y="787335"/>
            <a:ext cx="9577066" cy="1323439"/>
          </a:xfrm>
          <a:prstGeom prst="rect">
            <a:avLst/>
          </a:prstGeom>
        </p:spPr>
        <p:style>
          <a:lnRef idx="2">
            <a:schemeClr val="accent1"/>
          </a:lnRef>
          <a:fillRef idx="1">
            <a:schemeClr val="lt1"/>
          </a:fillRef>
          <a:effectRef idx="0">
            <a:schemeClr val="accent1"/>
          </a:effectRef>
          <a:fontRef idx="minor">
            <a:schemeClr val="dk1"/>
          </a:fontRef>
        </p:style>
        <p:txBody>
          <a:bodyPr wrap="square" rtlCol="0">
            <a:spAutoFit/>
          </a:bodyPr>
          <a:lstStyle/>
          <a:p>
            <a:pPr marL="342900" indent="-342900">
              <a:buFont typeface="ＭＳ ゴシック" panose="020B0609070205080204" pitchFamily="49" charset="-128"/>
              <a:buChar char="○"/>
            </a:pPr>
            <a:r>
              <a:rPr lang="ja-JP" altLang="en-US" sz="2000" dirty="0" smtClean="0">
                <a:solidFill>
                  <a:prstClr val="black"/>
                </a:solidFill>
              </a:rPr>
              <a:t>小児がんは、小児おける病死原因の</a:t>
            </a:r>
            <a:r>
              <a:rPr lang="ja-JP" altLang="en-US" sz="2000" dirty="0">
                <a:solidFill>
                  <a:prstClr val="black"/>
                </a:solidFill>
              </a:rPr>
              <a:t>１</a:t>
            </a:r>
            <a:r>
              <a:rPr lang="ja-JP" altLang="en-US" sz="2000" dirty="0" smtClean="0">
                <a:solidFill>
                  <a:prstClr val="black"/>
                </a:solidFill>
              </a:rPr>
              <a:t>位であり、年間の新規罹患者数自体</a:t>
            </a:r>
            <a:r>
              <a:rPr lang="ja-JP" altLang="en-US" sz="2000" dirty="0">
                <a:solidFill>
                  <a:prstClr val="black"/>
                </a:solidFill>
              </a:rPr>
              <a:t>は２０００～</a:t>
            </a:r>
            <a:r>
              <a:rPr lang="ja-JP" altLang="en-US" sz="2000" dirty="0" smtClean="0">
                <a:solidFill>
                  <a:prstClr val="black"/>
                </a:solidFill>
              </a:rPr>
              <a:t>２５００人と多くは無いが、多くの施設に症例が分散している。</a:t>
            </a:r>
            <a:endParaRPr lang="en-US" altLang="ja-JP" sz="2000" dirty="0">
              <a:solidFill>
                <a:prstClr val="black"/>
              </a:solidFill>
            </a:endParaRPr>
          </a:p>
          <a:p>
            <a:pPr marL="342900" indent="-342900">
              <a:buFont typeface="ＭＳ ゴシック" panose="020B0609070205080204" pitchFamily="49" charset="-128"/>
              <a:buChar char="○"/>
            </a:pPr>
            <a:r>
              <a:rPr lang="ja-JP" altLang="en-US" sz="2000" dirty="0" smtClean="0">
                <a:solidFill>
                  <a:prstClr val="black"/>
                </a:solidFill>
              </a:rPr>
              <a:t>患者を集約化し、適切な医療を提供すること、研究を行うこと、長期に渡る適切なフォローアップ等が必要。</a:t>
            </a:r>
            <a:endParaRPr lang="ja-JP" altLang="en-US" sz="2000" dirty="0">
              <a:solidFill>
                <a:prstClr val="black"/>
              </a:solidFill>
            </a:endParaRPr>
          </a:p>
        </p:txBody>
      </p:sp>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228</a:t>
            </a:fld>
            <a:endParaRPr lang="ja-JP" altLang="en-US" dirty="0">
              <a:solidFill>
                <a:prstClr val="black"/>
              </a:solidFill>
            </a:endParaRPr>
          </a:p>
        </p:txBody>
      </p:sp>
    </p:spTree>
    <p:extLst>
      <p:ext uri="{BB962C8B-B14F-4D97-AF65-F5344CB8AC3E}">
        <p14:creationId xmlns:p14="http://schemas.microsoft.com/office/powerpoint/2010/main" val="1437452569"/>
      </p:ext>
    </p:extLst>
  </p:cSld>
  <p:clrMapOvr>
    <a:masterClrMapping/>
  </p:clrMapOvr>
  <p:timing>
    <p:tnLst>
      <p:par>
        <p:cT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コンテンツ プレースホルダ 2"/>
          <p:cNvSpPr>
            <a:spLocks noGrp="1"/>
          </p:cNvSpPr>
          <p:nvPr>
            <p:ph idx="1"/>
          </p:nvPr>
        </p:nvSpPr>
        <p:spPr>
          <a:xfrm>
            <a:off x="258368" y="1854623"/>
            <a:ext cx="9491721" cy="3806625"/>
          </a:xfrm>
        </p:spPr>
        <p:txBody>
          <a:bodyPr>
            <a:normAutofit fontScale="32500" lnSpcReduction="20000"/>
          </a:bodyPr>
          <a:lstStyle/>
          <a:p>
            <a:pPr>
              <a:lnSpc>
                <a:spcPct val="120000"/>
              </a:lnSpc>
              <a:buNone/>
            </a:pPr>
            <a:r>
              <a:rPr lang="ja-JP" altLang="en-US" b="1" dirty="0" smtClean="0"/>
              <a:t>（</a:t>
            </a:r>
            <a:r>
              <a:rPr lang="ja-JP" altLang="en-US" b="1" dirty="0"/>
              <a:t>１</a:t>
            </a:r>
            <a:r>
              <a:rPr lang="ja-JP" altLang="en-US" b="1" dirty="0" smtClean="0"/>
              <a:t>）拠点病院の役割</a:t>
            </a:r>
            <a:endParaRPr lang="en-US" altLang="ja-JP" b="1" dirty="0" smtClean="0"/>
          </a:p>
          <a:p>
            <a:pPr>
              <a:lnSpc>
                <a:spcPct val="120000"/>
              </a:lnSpc>
              <a:buNone/>
            </a:pPr>
            <a:r>
              <a:rPr lang="ja-JP" altLang="en-US" b="1" dirty="0" smtClean="0">
                <a:solidFill>
                  <a:srgbClr val="C00000"/>
                </a:solidFill>
              </a:rPr>
              <a:t>　　　　</a:t>
            </a:r>
            <a:r>
              <a:rPr lang="ja-JP" altLang="en-US" b="1" u="sng" dirty="0" smtClean="0"/>
              <a:t>地域における小児がん医療及び支援を提供する中心施設</a:t>
            </a:r>
            <a:r>
              <a:rPr lang="ja-JP" altLang="en-US" dirty="0" smtClean="0"/>
              <a:t>として、地域全体の小児がん医療及び支援の質の向上に資すること、地域医療機関との連携、長期フォローアップの体制整備等の役割を担う。　</a:t>
            </a:r>
            <a:endParaRPr lang="en-US" altLang="ja-JP" dirty="0" smtClean="0"/>
          </a:p>
          <a:p>
            <a:pPr>
              <a:lnSpc>
                <a:spcPct val="120000"/>
              </a:lnSpc>
              <a:buNone/>
            </a:pPr>
            <a:r>
              <a:rPr kumimoji="1" lang="ja-JP" altLang="en-US" b="1" dirty="0" smtClean="0"/>
              <a:t>（２）拠点病院の要件</a:t>
            </a:r>
            <a:endParaRPr kumimoji="1" lang="en-US" altLang="ja-JP" b="1" dirty="0" smtClean="0"/>
          </a:p>
          <a:p>
            <a:pPr>
              <a:lnSpc>
                <a:spcPct val="120000"/>
              </a:lnSpc>
              <a:buNone/>
            </a:pPr>
            <a:r>
              <a:rPr lang="ja-JP" altLang="en-US" dirty="0" smtClean="0"/>
              <a:t>　①診療機能　（集学的治療の提供、キャンサーボードの開催、</a:t>
            </a:r>
            <a:r>
              <a:rPr lang="ja-JP" altLang="en-US" b="1" u="sng" dirty="0" smtClean="0">
                <a:solidFill>
                  <a:srgbClr val="FF0000"/>
                </a:solidFill>
              </a:rPr>
              <a:t>長期フォローアップ体制</a:t>
            </a:r>
            <a:r>
              <a:rPr lang="ja-JP" altLang="en-US" sz="2500" b="1" u="sng" dirty="0" smtClean="0">
                <a:solidFill>
                  <a:srgbClr val="FF0000"/>
                </a:solidFill>
              </a:rPr>
              <a:t>（</a:t>
            </a:r>
            <a:r>
              <a:rPr lang="en-US" altLang="ja-JP" sz="2500" b="1" u="sng" dirty="0" smtClean="0">
                <a:solidFill>
                  <a:srgbClr val="FF0000"/>
                </a:solidFill>
              </a:rPr>
              <a:t>※</a:t>
            </a:r>
            <a:r>
              <a:rPr lang="ja-JP" altLang="en-US" sz="2500" b="1" u="sng" dirty="0" smtClean="0">
                <a:solidFill>
                  <a:srgbClr val="FF0000"/>
                </a:solidFill>
              </a:rPr>
              <a:t>１）</a:t>
            </a:r>
            <a:r>
              <a:rPr lang="ja-JP" altLang="en-US" dirty="0" smtClean="0"/>
              <a:t>、緩和ケアチームの整備、地域医療機関との連携、セカンドオピニオンの実施等）</a:t>
            </a:r>
            <a:endParaRPr lang="en-US" altLang="ja-JP" dirty="0" smtClean="0"/>
          </a:p>
          <a:p>
            <a:pPr>
              <a:lnSpc>
                <a:spcPct val="120000"/>
              </a:lnSpc>
              <a:buNone/>
            </a:pPr>
            <a:r>
              <a:rPr lang="ja-JP" altLang="en-US" dirty="0" smtClean="0"/>
              <a:t>　②診療従事者　（放射線治療医師・診療放射線技師・薬剤師・認定看護師等の配置等）</a:t>
            </a:r>
            <a:endParaRPr lang="en-US" altLang="ja-JP" dirty="0" smtClean="0"/>
          </a:p>
          <a:p>
            <a:pPr>
              <a:lnSpc>
                <a:spcPct val="120000"/>
              </a:lnSpc>
              <a:buNone/>
            </a:pPr>
            <a:r>
              <a:rPr kumimoji="1" lang="ja-JP" altLang="en-US" dirty="0" smtClean="0"/>
              <a:t>　③医療施設　（放射線治療機器の設置、集中治療室の設置</a:t>
            </a:r>
            <a:r>
              <a:rPr lang="en-US" altLang="ja-JP" sz="2500" dirty="0" smtClean="0"/>
              <a:t>※</a:t>
            </a:r>
            <a:r>
              <a:rPr kumimoji="1" lang="ja-JP" altLang="en-US" dirty="0" smtClean="0"/>
              <a:t>等）</a:t>
            </a:r>
            <a:endParaRPr kumimoji="1" lang="en-US" altLang="ja-JP" dirty="0" smtClean="0"/>
          </a:p>
          <a:p>
            <a:pPr>
              <a:lnSpc>
                <a:spcPct val="120000"/>
              </a:lnSpc>
              <a:buNone/>
            </a:pPr>
            <a:r>
              <a:rPr lang="ja-JP" altLang="en-US" dirty="0" smtClean="0"/>
              <a:t>　④診療実績　（</a:t>
            </a:r>
            <a:r>
              <a:rPr lang="ja-JP" altLang="en-US" b="1" u="sng" dirty="0" smtClean="0">
                <a:solidFill>
                  <a:srgbClr val="FF0000"/>
                </a:solidFill>
              </a:rPr>
              <a:t>造血器腫瘍年間１０例程度以上、固形腫瘍年間１０例程度以上（うち脳・脊髄腫瘍が２例程度以上）</a:t>
            </a:r>
            <a:r>
              <a:rPr lang="ja-JP" altLang="en-US" dirty="0" smtClean="0"/>
              <a:t>）</a:t>
            </a:r>
            <a:endParaRPr lang="en-US" altLang="ja-JP" dirty="0" smtClean="0"/>
          </a:p>
          <a:p>
            <a:pPr>
              <a:lnSpc>
                <a:spcPct val="120000"/>
              </a:lnSpc>
              <a:buNone/>
            </a:pPr>
            <a:r>
              <a:rPr kumimoji="1" lang="ja-JP" altLang="en-US" dirty="0" smtClean="0"/>
              <a:t>　⑤</a:t>
            </a:r>
            <a:r>
              <a:rPr kumimoji="1" lang="ja-JP" altLang="en-US" b="1" u="sng" dirty="0" smtClean="0">
                <a:solidFill>
                  <a:srgbClr val="FF0000"/>
                </a:solidFill>
              </a:rPr>
              <a:t>日本小児血液・がん学会の「研修施設」及び日本小児外科学会の「認定施設」であること。</a:t>
            </a:r>
            <a:endParaRPr kumimoji="1" lang="en-US" altLang="ja-JP" b="1" u="sng" dirty="0" smtClean="0">
              <a:solidFill>
                <a:srgbClr val="FF0000"/>
              </a:solidFill>
            </a:endParaRPr>
          </a:p>
          <a:p>
            <a:pPr>
              <a:lnSpc>
                <a:spcPct val="120000"/>
              </a:lnSpc>
              <a:buNone/>
            </a:pPr>
            <a:r>
              <a:rPr lang="ja-JP" altLang="en-US" dirty="0" smtClean="0"/>
              <a:t>　⑥相談支援センターの設置</a:t>
            </a:r>
            <a:endParaRPr lang="en-US" altLang="ja-JP" dirty="0" smtClean="0"/>
          </a:p>
          <a:p>
            <a:pPr>
              <a:lnSpc>
                <a:spcPct val="120000"/>
              </a:lnSpc>
              <a:buNone/>
            </a:pPr>
            <a:r>
              <a:rPr kumimoji="1" lang="ja-JP" altLang="en-US" dirty="0" smtClean="0"/>
              <a:t>　⑦院内がん登録の実施</a:t>
            </a:r>
            <a:endParaRPr kumimoji="1" lang="en-US" altLang="ja-JP" dirty="0" smtClean="0"/>
          </a:p>
          <a:p>
            <a:pPr>
              <a:lnSpc>
                <a:spcPct val="120000"/>
              </a:lnSpc>
              <a:buNone/>
            </a:pPr>
            <a:r>
              <a:rPr lang="ja-JP" altLang="en-US" dirty="0" smtClean="0"/>
              <a:t>　⑧</a:t>
            </a:r>
            <a:r>
              <a:rPr lang="ja-JP" altLang="en-US" b="1" u="sng" dirty="0" smtClean="0">
                <a:solidFill>
                  <a:srgbClr val="FF0000"/>
                </a:solidFill>
              </a:rPr>
              <a:t>臨床研究　（臨床研究専門部署の設置</a:t>
            </a:r>
            <a:r>
              <a:rPr lang="en-US" altLang="ja-JP" sz="2500" b="1" u="sng" dirty="0" smtClean="0">
                <a:solidFill>
                  <a:srgbClr val="FF0000"/>
                </a:solidFill>
              </a:rPr>
              <a:t>※</a:t>
            </a:r>
            <a:r>
              <a:rPr lang="ja-JP" altLang="en-US" sz="2500" b="1" u="sng" dirty="0" smtClean="0">
                <a:solidFill>
                  <a:srgbClr val="FF0000"/>
                </a:solidFill>
              </a:rPr>
              <a:t>２</a:t>
            </a:r>
            <a:r>
              <a:rPr lang="ja-JP" altLang="en-US" b="1" u="sng" dirty="0" smtClean="0">
                <a:solidFill>
                  <a:srgbClr val="FF0000"/>
                </a:solidFill>
              </a:rPr>
              <a:t>、</a:t>
            </a:r>
            <a:r>
              <a:rPr lang="en-US" altLang="ja-JP" b="1" u="sng" dirty="0" smtClean="0">
                <a:solidFill>
                  <a:srgbClr val="FF0000"/>
                </a:solidFill>
              </a:rPr>
              <a:t>CRC</a:t>
            </a:r>
            <a:r>
              <a:rPr lang="ja-JP" altLang="en-US" b="1" u="sng" dirty="0" smtClean="0">
                <a:solidFill>
                  <a:srgbClr val="FF0000"/>
                </a:solidFill>
              </a:rPr>
              <a:t>の配置</a:t>
            </a:r>
            <a:r>
              <a:rPr lang="en-US" altLang="ja-JP" sz="2500" b="1" u="sng" dirty="0" smtClean="0">
                <a:solidFill>
                  <a:srgbClr val="FF0000"/>
                </a:solidFill>
              </a:rPr>
              <a:t>※</a:t>
            </a:r>
            <a:r>
              <a:rPr lang="ja-JP" altLang="en-US" sz="2500" b="1" u="sng" dirty="0" smtClean="0">
                <a:solidFill>
                  <a:srgbClr val="FF0000"/>
                </a:solidFill>
              </a:rPr>
              <a:t>２</a:t>
            </a:r>
            <a:r>
              <a:rPr lang="ja-JP" altLang="en-US" b="1" u="sng" dirty="0" smtClean="0">
                <a:solidFill>
                  <a:srgbClr val="FF0000"/>
                </a:solidFill>
              </a:rPr>
              <a:t>等）</a:t>
            </a:r>
            <a:endParaRPr lang="en-US" altLang="ja-JP" b="1" u="sng" dirty="0" smtClean="0">
              <a:solidFill>
                <a:srgbClr val="FF0000"/>
              </a:solidFill>
            </a:endParaRPr>
          </a:p>
          <a:p>
            <a:pPr>
              <a:lnSpc>
                <a:spcPct val="120000"/>
              </a:lnSpc>
              <a:buNone/>
            </a:pPr>
            <a:r>
              <a:rPr kumimoji="1" lang="ja-JP" altLang="en-US" dirty="0" smtClean="0"/>
              <a:t>　⑨</a:t>
            </a:r>
            <a:r>
              <a:rPr kumimoji="1" lang="ja-JP" altLang="en-US" b="1" u="sng" dirty="0" smtClean="0">
                <a:solidFill>
                  <a:srgbClr val="FF0000"/>
                </a:solidFill>
              </a:rPr>
              <a:t>療育環境の整備（保育士の配置、教育支援、プレイルームの整備、長期滞在施設の整備等</a:t>
            </a:r>
            <a:r>
              <a:rPr kumimoji="1" lang="ja-JP" altLang="en-US" sz="2500" b="1" u="sng" dirty="0" smtClean="0">
                <a:solidFill>
                  <a:srgbClr val="FF0000"/>
                </a:solidFill>
              </a:rPr>
              <a:t>（</a:t>
            </a:r>
            <a:r>
              <a:rPr kumimoji="1" lang="en-US" altLang="ja-JP" sz="2500" b="1" u="sng" dirty="0" smtClean="0">
                <a:solidFill>
                  <a:srgbClr val="FF0000"/>
                </a:solidFill>
              </a:rPr>
              <a:t>※</a:t>
            </a:r>
            <a:r>
              <a:rPr kumimoji="1" lang="ja-JP" altLang="en-US" sz="2500" b="1" u="sng" dirty="0" smtClean="0">
                <a:solidFill>
                  <a:srgbClr val="FF0000"/>
                </a:solidFill>
              </a:rPr>
              <a:t>３）</a:t>
            </a:r>
            <a:r>
              <a:rPr kumimoji="1" lang="ja-JP" altLang="en-US" b="1" u="sng" dirty="0" smtClean="0">
                <a:solidFill>
                  <a:srgbClr val="FF0000"/>
                </a:solidFill>
              </a:rPr>
              <a:t>）</a:t>
            </a:r>
            <a:endParaRPr kumimoji="1" lang="en-US" altLang="ja-JP" b="1" u="sng" dirty="0" smtClean="0">
              <a:solidFill>
                <a:srgbClr val="FF0000"/>
              </a:solidFill>
            </a:endParaRPr>
          </a:p>
          <a:p>
            <a:pPr>
              <a:lnSpc>
                <a:spcPct val="120000"/>
              </a:lnSpc>
              <a:buNone/>
            </a:pPr>
            <a:endParaRPr kumimoji="1" lang="ja-JP" altLang="en-US" dirty="0"/>
          </a:p>
        </p:txBody>
      </p:sp>
      <p:sp>
        <p:nvSpPr>
          <p:cNvPr id="9" name="タイトル 1"/>
          <p:cNvSpPr txBox="1">
            <a:spLocks/>
          </p:cNvSpPr>
          <p:nvPr/>
        </p:nvSpPr>
        <p:spPr>
          <a:xfrm>
            <a:off x="190164" y="620688"/>
            <a:ext cx="9504624" cy="1224136"/>
          </a:xfrm>
          <a:prstGeom prst="rect">
            <a:avLst/>
          </a:prstGeom>
        </p:spPr>
        <p:style>
          <a:lnRef idx="2">
            <a:schemeClr val="accent1"/>
          </a:lnRef>
          <a:fillRef idx="1">
            <a:schemeClr val="lt1"/>
          </a:fillRef>
          <a:effectRef idx="0">
            <a:schemeClr val="accent1"/>
          </a:effectRef>
          <a:fontRef idx="minor">
            <a:schemeClr val="dk1"/>
          </a:fontRef>
        </p:style>
        <p:txBody>
          <a:bodyPr vert="horz" lIns="91440" tIns="45720" rIns="91440" bIns="45720" rtlCol="0" anchor="ctr">
            <a:noAutofit/>
          </a:bodyPr>
          <a:lstStyle/>
          <a:p>
            <a:pPr marL="285750" indent="-285750">
              <a:spcBef>
                <a:spcPct val="20000"/>
              </a:spcBef>
              <a:buFont typeface="ＭＳ ゴシック" panose="020B0609070205080204" pitchFamily="49" charset="-128"/>
              <a:buChar char="○"/>
              <a:defRPr/>
            </a:pPr>
            <a:r>
              <a:rPr lang="ja-JP" altLang="en-US" dirty="0" smtClean="0">
                <a:solidFill>
                  <a:prstClr val="black"/>
                </a:solidFill>
                <a:latin typeface="ＭＳ ゴシック" panose="020B0609070205080204" pitchFamily="49" charset="-128"/>
                <a:ea typeface="ＭＳ ゴシック" panose="020B0609070205080204" pitchFamily="49" charset="-128"/>
              </a:rPr>
              <a:t>平成</a:t>
            </a:r>
            <a:r>
              <a:rPr lang="en-US" altLang="ja-JP" dirty="0" smtClean="0">
                <a:solidFill>
                  <a:prstClr val="black"/>
                </a:solidFill>
                <a:latin typeface="ＭＳ ゴシック" panose="020B0609070205080204" pitchFamily="49" charset="-128"/>
                <a:ea typeface="ＭＳ ゴシック" panose="020B0609070205080204" pitchFamily="49" charset="-128"/>
              </a:rPr>
              <a:t>25</a:t>
            </a:r>
            <a:r>
              <a:rPr lang="ja-JP" altLang="en-US" dirty="0" smtClean="0">
                <a:solidFill>
                  <a:prstClr val="black"/>
                </a:solidFill>
                <a:latin typeface="ＭＳ ゴシック" panose="020B0609070205080204" pitchFamily="49" charset="-128"/>
                <a:ea typeface="ＭＳ ゴシック" panose="020B0609070205080204" pitchFamily="49" charset="-128"/>
              </a:rPr>
              <a:t>年</a:t>
            </a:r>
            <a:r>
              <a:rPr lang="ja-JP" altLang="en-US" dirty="0">
                <a:solidFill>
                  <a:prstClr val="black"/>
                </a:solidFill>
                <a:latin typeface="ＭＳ ゴシック" panose="020B0609070205080204" pitchFamily="49" charset="-128"/>
                <a:ea typeface="ＭＳ ゴシック" panose="020B0609070205080204" pitchFamily="49" charset="-128"/>
              </a:rPr>
              <a:t>２</a:t>
            </a:r>
            <a:r>
              <a:rPr lang="ja-JP" altLang="en-US" dirty="0" smtClean="0">
                <a:solidFill>
                  <a:prstClr val="black"/>
                </a:solidFill>
                <a:latin typeface="ＭＳ ゴシック" panose="020B0609070205080204" pitchFamily="49" charset="-128"/>
                <a:ea typeface="ＭＳ ゴシック" panose="020B0609070205080204" pitchFamily="49" charset="-128"/>
              </a:rPr>
              <a:t>月より小児がん拠点病院を</a:t>
            </a:r>
            <a:r>
              <a:rPr lang="ja-JP" altLang="en-US" dirty="0">
                <a:solidFill>
                  <a:prstClr val="black"/>
                </a:solidFill>
                <a:latin typeface="ＭＳ ゴシック" panose="020B0609070205080204" pitchFamily="49" charset="-128"/>
                <a:ea typeface="ＭＳ ゴシック" panose="020B0609070205080204" pitchFamily="49" charset="-128"/>
              </a:rPr>
              <a:t>設置</a:t>
            </a:r>
            <a:r>
              <a:rPr lang="ja-JP" altLang="en-US" dirty="0" smtClean="0">
                <a:solidFill>
                  <a:prstClr val="black"/>
                </a:solidFill>
                <a:latin typeface="ＭＳ ゴシック" panose="020B0609070205080204" pitchFamily="49" charset="-128"/>
                <a:ea typeface="ＭＳ ゴシック" panose="020B0609070205080204" pitchFamily="49" charset="-128"/>
              </a:rPr>
              <a:t>。</a:t>
            </a:r>
            <a:endParaRPr lang="en-US" altLang="ja-JP" dirty="0">
              <a:solidFill>
                <a:prstClr val="black"/>
              </a:solidFill>
              <a:latin typeface="ＭＳ ゴシック" panose="020B0609070205080204" pitchFamily="49" charset="-128"/>
              <a:ea typeface="ＭＳ ゴシック" panose="020B0609070205080204" pitchFamily="49" charset="-128"/>
            </a:endParaRPr>
          </a:p>
          <a:p>
            <a:pPr marL="285750" indent="-285750">
              <a:spcBef>
                <a:spcPct val="20000"/>
              </a:spcBef>
              <a:buFont typeface="ＭＳ ゴシック" panose="020B0609070205080204" pitchFamily="49" charset="-128"/>
              <a:buChar char="○"/>
              <a:defRPr/>
            </a:pPr>
            <a:r>
              <a:rPr lang="ja-JP" altLang="en-US" dirty="0" smtClean="0">
                <a:solidFill>
                  <a:prstClr val="black"/>
                </a:solidFill>
                <a:latin typeface="ＭＳ Ｐゴシック"/>
              </a:rPr>
              <a:t>小児がん医療の診療機能を集約化することを目的として、がん診療連携拠点病院の要件を　　　基本</a:t>
            </a:r>
            <a:r>
              <a:rPr lang="ja-JP" altLang="en-US" dirty="0">
                <a:solidFill>
                  <a:prstClr val="black"/>
                </a:solidFill>
                <a:latin typeface="ＭＳ Ｐゴシック"/>
              </a:rPr>
              <a:t>に</a:t>
            </a:r>
            <a:r>
              <a:rPr lang="ja-JP" altLang="en-US" dirty="0" smtClean="0">
                <a:solidFill>
                  <a:prstClr val="black"/>
                </a:solidFill>
                <a:latin typeface="ＭＳ Ｐゴシック"/>
              </a:rPr>
              <a:t>、小児がん医療の診療実績と必要な機能・体制（長期フォローアップ体制、臨床研究、　　　療育環境等）を追加した要件を策定。</a:t>
            </a:r>
            <a:endParaRPr lang="en-US" altLang="ja-JP" dirty="0">
              <a:solidFill>
                <a:prstClr val="black"/>
              </a:solidFill>
              <a:latin typeface="ＭＳ Ｐゴシック"/>
            </a:endParaRPr>
          </a:p>
        </p:txBody>
      </p:sp>
      <p:sp>
        <p:nvSpPr>
          <p:cNvPr id="11" name="テキスト ボックス 10"/>
          <p:cNvSpPr txBox="1"/>
          <p:nvPr/>
        </p:nvSpPr>
        <p:spPr>
          <a:xfrm>
            <a:off x="197113" y="-1860"/>
            <a:ext cx="9517944" cy="507831"/>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algn="ctr"/>
            <a:r>
              <a:rPr lang="ja-JP" altLang="en-US" sz="2700" dirty="0" smtClean="0">
                <a:solidFill>
                  <a:prstClr val="black"/>
                </a:solidFill>
              </a:rPr>
              <a:t>小児がん拠点病院の要件概要</a:t>
            </a:r>
            <a:endParaRPr lang="ja-JP" altLang="en-US" sz="2700" dirty="0">
              <a:solidFill>
                <a:prstClr val="black"/>
              </a:solidFill>
            </a:endParaRPr>
          </a:p>
        </p:txBody>
      </p:sp>
      <p:sp>
        <p:nvSpPr>
          <p:cNvPr id="2" name="正方形/長方形 1"/>
          <p:cNvSpPr/>
          <p:nvPr/>
        </p:nvSpPr>
        <p:spPr>
          <a:xfrm>
            <a:off x="344488" y="5662006"/>
            <a:ext cx="9405582" cy="1223412"/>
          </a:xfrm>
          <a:prstGeom prst="rect">
            <a:avLst/>
          </a:prstGeom>
        </p:spPr>
        <p:txBody>
          <a:bodyPr wrap="square">
            <a:spAutoFit/>
          </a:bodyPr>
          <a:lstStyle/>
          <a:p>
            <a:r>
              <a:rPr lang="ja-JP" altLang="ja-JP" sz="1050" dirty="0" smtClean="0">
                <a:solidFill>
                  <a:prstClr val="black"/>
                </a:solidFill>
              </a:rPr>
              <a:t>※</a:t>
            </a:r>
            <a:r>
              <a:rPr lang="ja-JP" altLang="en-US" sz="1050" dirty="0" smtClean="0">
                <a:solidFill>
                  <a:prstClr val="black"/>
                </a:solidFill>
              </a:rPr>
              <a:t>１　</a:t>
            </a:r>
            <a:r>
              <a:rPr lang="ja-JP" altLang="ja-JP" sz="1050" dirty="0" smtClean="0">
                <a:solidFill>
                  <a:prstClr val="black"/>
                </a:solidFill>
              </a:rPr>
              <a:t>小児</a:t>
            </a:r>
            <a:r>
              <a:rPr lang="ja-JP" altLang="ja-JP" sz="1050" dirty="0">
                <a:solidFill>
                  <a:prstClr val="black"/>
                </a:solidFill>
              </a:rPr>
              <a:t>がん患者の場合、成長期の治療により</a:t>
            </a:r>
            <a:r>
              <a:rPr lang="ja-JP" altLang="ja-JP" sz="1050" dirty="0" smtClean="0">
                <a:solidFill>
                  <a:prstClr val="black"/>
                </a:solidFill>
              </a:rPr>
              <a:t>、</a:t>
            </a:r>
            <a:r>
              <a:rPr lang="ja-JP" altLang="en-US" sz="1050" dirty="0" smtClean="0">
                <a:solidFill>
                  <a:prstClr val="black"/>
                </a:solidFill>
              </a:rPr>
              <a:t>治癒後も</a:t>
            </a:r>
            <a:r>
              <a:rPr lang="ja-JP" altLang="ja-JP" sz="1050" dirty="0" smtClean="0">
                <a:solidFill>
                  <a:prstClr val="black"/>
                </a:solidFill>
              </a:rPr>
              <a:t>発達</a:t>
            </a:r>
            <a:r>
              <a:rPr lang="ja-JP" altLang="ja-JP" sz="1050" dirty="0">
                <a:solidFill>
                  <a:prstClr val="black"/>
                </a:solidFill>
              </a:rPr>
              <a:t>障害、内分泌障害、二次がん等</a:t>
            </a:r>
            <a:r>
              <a:rPr lang="ja-JP" altLang="ja-JP" sz="1050" dirty="0" smtClean="0">
                <a:solidFill>
                  <a:prstClr val="black"/>
                </a:solidFill>
              </a:rPr>
              <a:t>の</a:t>
            </a:r>
            <a:r>
              <a:rPr lang="ja-JP" altLang="en-US" sz="1050" dirty="0" smtClean="0">
                <a:solidFill>
                  <a:prstClr val="black"/>
                </a:solidFill>
              </a:rPr>
              <a:t>晩期合併症の</a:t>
            </a:r>
            <a:r>
              <a:rPr lang="ja-JP" altLang="ja-JP" sz="1050" dirty="0" smtClean="0">
                <a:solidFill>
                  <a:prstClr val="black"/>
                </a:solidFill>
              </a:rPr>
              <a:t>問題</a:t>
            </a:r>
            <a:r>
              <a:rPr lang="ja-JP" altLang="ja-JP" sz="1050" dirty="0">
                <a:solidFill>
                  <a:prstClr val="black"/>
                </a:solidFill>
              </a:rPr>
              <a:t>があり</a:t>
            </a:r>
            <a:r>
              <a:rPr lang="ja-JP" altLang="ja-JP" sz="1050" dirty="0" smtClean="0">
                <a:solidFill>
                  <a:prstClr val="black"/>
                </a:solidFill>
              </a:rPr>
              <a:t>、</a:t>
            </a:r>
            <a:r>
              <a:rPr lang="ja-JP" altLang="en-US" sz="1050" dirty="0" smtClean="0">
                <a:solidFill>
                  <a:prstClr val="black"/>
                </a:solidFill>
              </a:rPr>
              <a:t>　　　</a:t>
            </a:r>
            <a:endParaRPr lang="en-US" altLang="ja-JP" sz="1050" dirty="0" smtClean="0">
              <a:solidFill>
                <a:prstClr val="black"/>
              </a:solidFill>
            </a:endParaRPr>
          </a:p>
          <a:p>
            <a:r>
              <a:rPr lang="ja-JP" altLang="en-US" sz="1050" dirty="0">
                <a:solidFill>
                  <a:prstClr val="black"/>
                </a:solidFill>
              </a:rPr>
              <a:t>　</a:t>
            </a:r>
            <a:r>
              <a:rPr lang="ja-JP" altLang="en-US" sz="1050" dirty="0" smtClean="0">
                <a:solidFill>
                  <a:prstClr val="black"/>
                </a:solidFill>
              </a:rPr>
              <a:t>　　</a:t>
            </a:r>
            <a:r>
              <a:rPr lang="ja-JP" altLang="ja-JP" sz="1050" dirty="0" smtClean="0">
                <a:solidFill>
                  <a:prstClr val="black"/>
                </a:solidFill>
              </a:rPr>
              <a:t>治療後も</a:t>
            </a:r>
            <a:r>
              <a:rPr lang="ja-JP" altLang="en-US" sz="1050" dirty="0" smtClean="0">
                <a:solidFill>
                  <a:prstClr val="black"/>
                </a:solidFill>
              </a:rPr>
              <a:t>、</a:t>
            </a:r>
            <a:r>
              <a:rPr lang="ja-JP" altLang="ja-JP" sz="1050" dirty="0" smtClean="0">
                <a:solidFill>
                  <a:prstClr val="black"/>
                </a:solidFill>
              </a:rPr>
              <a:t>長期</a:t>
            </a:r>
            <a:r>
              <a:rPr lang="ja-JP" altLang="en-US" sz="1050" dirty="0" smtClean="0">
                <a:solidFill>
                  <a:prstClr val="black"/>
                </a:solidFill>
              </a:rPr>
              <a:t>フォローアップ外来等で健康</a:t>
            </a:r>
            <a:r>
              <a:rPr lang="ja-JP" altLang="en-US" sz="1050" dirty="0">
                <a:solidFill>
                  <a:prstClr val="black"/>
                </a:solidFill>
              </a:rPr>
              <a:t>管理、晩期合併症の予防、早期発見、早期</a:t>
            </a:r>
            <a:r>
              <a:rPr lang="ja-JP" altLang="en-US" sz="1050" dirty="0" smtClean="0">
                <a:solidFill>
                  <a:prstClr val="black"/>
                </a:solidFill>
              </a:rPr>
              <a:t>治療が必要とされている。</a:t>
            </a:r>
            <a:endParaRPr lang="en-US" altLang="ja-JP" sz="1050" dirty="0" smtClean="0">
              <a:solidFill>
                <a:prstClr val="black"/>
              </a:solidFill>
            </a:endParaRPr>
          </a:p>
          <a:p>
            <a:r>
              <a:rPr lang="en-US" altLang="ja-JP" sz="1050" dirty="0">
                <a:solidFill>
                  <a:prstClr val="black"/>
                </a:solidFill>
              </a:rPr>
              <a:t>※</a:t>
            </a:r>
            <a:r>
              <a:rPr lang="ja-JP" altLang="en-US" sz="1050" dirty="0" smtClean="0">
                <a:solidFill>
                  <a:prstClr val="black"/>
                </a:solidFill>
              </a:rPr>
              <a:t>２　必須</a:t>
            </a:r>
            <a:r>
              <a:rPr lang="ja-JP" altLang="en-US" sz="1050" dirty="0">
                <a:solidFill>
                  <a:prstClr val="black"/>
                </a:solidFill>
              </a:rPr>
              <a:t>要件ではない</a:t>
            </a:r>
            <a:r>
              <a:rPr lang="ja-JP" altLang="en-US" sz="1050" dirty="0" smtClean="0">
                <a:solidFill>
                  <a:prstClr val="black"/>
                </a:solidFill>
              </a:rPr>
              <a:t>。</a:t>
            </a:r>
            <a:endParaRPr lang="en-US" altLang="ja-JP" sz="1050" dirty="0" smtClean="0">
              <a:solidFill>
                <a:prstClr val="black"/>
              </a:solidFill>
            </a:endParaRPr>
          </a:p>
          <a:p>
            <a:r>
              <a:rPr lang="en-US" altLang="ja-JP" sz="1050" dirty="0" smtClean="0">
                <a:solidFill>
                  <a:prstClr val="black"/>
                </a:solidFill>
              </a:rPr>
              <a:t>※</a:t>
            </a:r>
            <a:r>
              <a:rPr lang="ja-JP" altLang="en-US" sz="1050" dirty="0" smtClean="0">
                <a:solidFill>
                  <a:prstClr val="black"/>
                </a:solidFill>
              </a:rPr>
              <a:t>３　患者</a:t>
            </a:r>
            <a:r>
              <a:rPr lang="ja-JP" altLang="en-US" sz="1050" dirty="0">
                <a:solidFill>
                  <a:prstClr val="black"/>
                </a:solidFill>
              </a:rPr>
              <a:t>の発育及び教育等に関して必要な環境</a:t>
            </a:r>
            <a:r>
              <a:rPr lang="ja-JP" altLang="en-US" sz="1050" dirty="0" smtClean="0">
                <a:solidFill>
                  <a:prstClr val="black"/>
                </a:solidFill>
              </a:rPr>
              <a:t>整備として、（</a:t>
            </a:r>
            <a:r>
              <a:rPr lang="ja-JP" altLang="en-US" sz="1050" dirty="0">
                <a:solidFill>
                  <a:prstClr val="black"/>
                </a:solidFill>
              </a:rPr>
              <a:t>１）保育士を配置している</a:t>
            </a:r>
            <a:r>
              <a:rPr lang="ja-JP" altLang="en-US" sz="1050" dirty="0" smtClean="0">
                <a:solidFill>
                  <a:prstClr val="black"/>
                </a:solidFill>
              </a:rPr>
              <a:t>こと、（</a:t>
            </a:r>
            <a:r>
              <a:rPr lang="ja-JP" altLang="en-US" sz="1050" dirty="0">
                <a:solidFill>
                  <a:prstClr val="black"/>
                </a:solidFill>
              </a:rPr>
              <a:t>２）病弱の特別支援学校又は小中学校の病弱・身体虚弱の特別支援学級に</a:t>
            </a:r>
            <a:r>
              <a:rPr lang="ja-JP" altLang="en-US" sz="1050" dirty="0" smtClean="0">
                <a:solidFill>
                  <a:prstClr val="black"/>
                </a:solidFill>
              </a:rPr>
              <a:t>よる</a:t>
            </a:r>
            <a:r>
              <a:rPr lang="ja-JP" altLang="en-US" sz="1050" dirty="0">
                <a:solidFill>
                  <a:prstClr val="black"/>
                </a:solidFill>
              </a:rPr>
              <a:t>教育支援（特別支援学校による訪問教育を含む。）が行われている</a:t>
            </a:r>
            <a:r>
              <a:rPr lang="ja-JP" altLang="en-US" sz="1050" dirty="0" smtClean="0">
                <a:solidFill>
                  <a:prstClr val="black"/>
                </a:solidFill>
              </a:rPr>
              <a:t>こと、（</a:t>
            </a:r>
            <a:r>
              <a:rPr lang="ja-JP" altLang="en-US" sz="1050" dirty="0">
                <a:solidFill>
                  <a:prstClr val="black"/>
                </a:solidFill>
              </a:rPr>
              <a:t>３）退院時の復園及び復学支援が行われている</a:t>
            </a:r>
            <a:r>
              <a:rPr lang="ja-JP" altLang="en-US" sz="1050" dirty="0" smtClean="0">
                <a:solidFill>
                  <a:prstClr val="black"/>
                </a:solidFill>
              </a:rPr>
              <a:t>こと、（</a:t>
            </a:r>
            <a:r>
              <a:rPr lang="ja-JP" altLang="en-US" sz="1050" dirty="0">
                <a:solidFill>
                  <a:prstClr val="black"/>
                </a:solidFill>
              </a:rPr>
              <a:t>４）子どもの発達段階に応じた遊戯室等を設置している</a:t>
            </a:r>
            <a:r>
              <a:rPr lang="ja-JP" altLang="en-US" sz="1050" dirty="0" smtClean="0">
                <a:solidFill>
                  <a:prstClr val="black"/>
                </a:solidFill>
              </a:rPr>
              <a:t>こと、（</a:t>
            </a:r>
            <a:r>
              <a:rPr lang="ja-JP" altLang="en-US" sz="1050" dirty="0">
                <a:solidFill>
                  <a:prstClr val="black"/>
                </a:solidFill>
              </a:rPr>
              <a:t>５）家族等が利用できる長期滞在施設又はこれに準じる施設が整備されて</a:t>
            </a:r>
            <a:r>
              <a:rPr lang="ja-JP" altLang="en-US" sz="1050" dirty="0" smtClean="0">
                <a:solidFill>
                  <a:prstClr val="black"/>
                </a:solidFill>
              </a:rPr>
              <a:t>いること、（</a:t>
            </a:r>
            <a:r>
              <a:rPr lang="ja-JP" altLang="en-US" sz="1050" dirty="0">
                <a:solidFill>
                  <a:prstClr val="black"/>
                </a:solidFill>
              </a:rPr>
              <a:t>６）家族等の希望により、２４時間面会又は患者の付き添いができる体制</a:t>
            </a:r>
            <a:r>
              <a:rPr lang="ja-JP" altLang="en-US" sz="1050" dirty="0" smtClean="0">
                <a:solidFill>
                  <a:prstClr val="black"/>
                </a:solidFill>
              </a:rPr>
              <a:t>を構築</a:t>
            </a:r>
            <a:r>
              <a:rPr lang="ja-JP" altLang="en-US" sz="1050" dirty="0">
                <a:solidFill>
                  <a:prstClr val="black"/>
                </a:solidFill>
              </a:rPr>
              <a:t>している</a:t>
            </a:r>
            <a:r>
              <a:rPr lang="ja-JP" altLang="en-US" sz="1050" dirty="0" smtClean="0">
                <a:solidFill>
                  <a:prstClr val="black"/>
                </a:solidFill>
              </a:rPr>
              <a:t>こと等が要件となっている。</a:t>
            </a:r>
            <a:endParaRPr lang="ja-JP" altLang="en-US" sz="1050" dirty="0">
              <a:solidFill>
                <a:prstClr val="black"/>
              </a:solidFill>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229</a:t>
            </a:fld>
            <a:endParaRPr lang="ja-JP" altLang="en-US" dirty="0">
              <a:solidFill>
                <a:prstClr val="black"/>
              </a:solidFill>
            </a:endParaRPr>
          </a:p>
        </p:txBody>
      </p:sp>
    </p:spTree>
    <p:extLst>
      <p:ext uri="{BB962C8B-B14F-4D97-AF65-F5344CB8AC3E}">
        <p14:creationId xmlns:p14="http://schemas.microsoft.com/office/powerpoint/2010/main" val="257578502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393941" y="332656"/>
            <a:ext cx="9005553"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6</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30</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「経済財政運営と改革の基本方針</a:t>
            </a:r>
            <a:r>
              <a:rPr lang="en-US" altLang="ja-JP" sz="2000" dirty="0">
                <a:solidFill>
                  <a:srgbClr val="000000"/>
                </a:solidFill>
                <a:ea typeface="ＭＳ Ｐゴシック" charset="-128"/>
              </a:rPr>
              <a:t>2015</a:t>
            </a:r>
            <a:r>
              <a:rPr lang="ja-JP" altLang="en-US" sz="2000" dirty="0" smtClean="0">
                <a:solidFill>
                  <a:srgbClr val="000000"/>
                </a:solidFill>
                <a:ea typeface="ＭＳ Ｐゴシック" charset="-128"/>
              </a:rPr>
              <a:t>」（「骨太の方針</a:t>
            </a: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」）閣議決定</a:t>
            </a:r>
            <a:endParaRPr lang="ja-JP" altLang="en-US" sz="2000" dirty="0">
              <a:solidFill>
                <a:srgbClr val="000000"/>
              </a:solidFill>
              <a:ea typeface="ＭＳ Ｐゴシック" charset="-128"/>
            </a:endParaRPr>
          </a:p>
        </p:txBody>
      </p:sp>
      <p:sp>
        <p:nvSpPr>
          <p:cNvPr id="6" name="Text Box 3"/>
          <p:cNvSpPr txBox="1">
            <a:spLocks noChangeArrowheads="1"/>
          </p:cNvSpPr>
          <p:nvPr/>
        </p:nvSpPr>
        <p:spPr bwMode="auto">
          <a:xfrm>
            <a:off x="423051" y="1340768"/>
            <a:ext cx="9025266" cy="2862322"/>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0"/>
              </a:spcBef>
              <a:buFontTx/>
              <a:buNone/>
              <a:defRPr/>
            </a:pPr>
            <a:r>
              <a:rPr lang="ja-JP" altLang="en-US" sz="2000" dirty="0" smtClean="0">
                <a:solidFill>
                  <a:srgbClr val="000000"/>
                </a:solidFill>
              </a:rPr>
              <a:t>○ 安倍</a:t>
            </a:r>
            <a:r>
              <a:rPr lang="ja-JP" altLang="en-US" sz="2000" dirty="0">
                <a:solidFill>
                  <a:srgbClr val="000000"/>
                </a:solidFill>
              </a:rPr>
              <a:t>内閣のこれまで３年間の経済再生や改革の成果と合わせ、社会保障関係費の実質的な増加が高齢化による増加分に相当する伸び（</a:t>
            </a:r>
            <a:r>
              <a:rPr lang="en-US" altLang="ja-JP" sz="2000" dirty="0">
                <a:solidFill>
                  <a:srgbClr val="000000"/>
                </a:solidFill>
              </a:rPr>
              <a:t>1.5</a:t>
            </a:r>
            <a:r>
              <a:rPr lang="ja-JP" altLang="en-US" sz="2000" dirty="0">
                <a:solidFill>
                  <a:srgbClr val="000000"/>
                </a:solidFill>
              </a:rPr>
              <a:t>兆円程度）となっていること、経済・物価動向等を踏まえ、</a:t>
            </a:r>
            <a:r>
              <a:rPr lang="ja-JP" altLang="en-US" sz="2000" u="sng" dirty="0">
                <a:solidFill>
                  <a:srgbClr val="0000FF"/>
                </a:solidFill>
              </a:rPr>
              <a:t>その基調を</a:t>
            </a:r>
            <a:r>
              <a:rPr lang="en-US" altLang="ja-JP" sz="2000" u="sng" dirty="0">
                <a:solidFill>
                  <a:srgbClr val="0000FF"/>
                </a:solidFill>
              </a:rPr>
              <a:t>2018</a:t>
            </a:r>
            <a:r>
              <a:rPr lang="ja-JP" altLang="en-US" sz="2000" u="sng" dirty="0">
                <a:solidFill>
                  <a:srgbClr val="0000FF"/>
                </a:solidFill>
              </a:rPr>
              <a:t>年度（平成</a:t>
            </a:r>
            <a:r>
              <a:rPr lang="en-US" altLang="ja-JP" sz="2000" u="sng" dirty="0">
                <a:solidFill>
                  <a:srgbClr val="0000FF"/>
                </a:solidFill>
              </a:rPr>
              <a:t>30</a:t>
            </a:r>
            <a:r>
              <a:rPr lang="ja-JP" altLang="en-US" sz="2000" u="sng" dirty="0">
                <a:solidFill>
                  <a:srgbClr val="0000FF"/>
                </a:solidFill>
              </a:rPr>
              <a:t>年度）まで継続していくことを</a:t>
            </a:r>
            <a:r>
              <a:rPr lang="ja-JP" altLang="en-US" sz="2000" b="1" u="sng" dirty="0">
                <a:solidFill>
                  <a:srgbClr val="0000FF"/>
                </a:solidFill>
              </a:rPr>
              <a:t>目安</a:t>
            </a:r>
            <a:r>
              <a:rPr lang="ja-JP" altLang="en-US" sz="2000" u="sng" dirty="0">
                <a:solidFill>
                  <a:srgbClr val="0000FF"/>
                </a:solidFill>
              </a:rPr>
              <a:t>とし</a:t>
            </a:r>
            <a:r>
              <a:rPr lang="ja-JP" altLang="en-US" sz="2000" dirty="0">
                <a:solidFill>
                  <a:srgbClr val="000000"/>
                </a:solidFill>
              </a:rPr>
              <a:t>、効率化、予防等や制度改革に取り組む。この点も含め、</a:t>
            </a:r>
            <a:r>
              <a:rPr lang="en-US" altLang="ja-JP" sz="2000" dirty="0">
                <a:solidFill>
                  <a:srgbClr val="000000"/>
                </a:solidFill>
              </a:rPr>
              <a:t>2020</a:t>
            </a:r>
            <a:r>
              <a:rPr lang="ja-JP" altLang="en-US" sz="2000" dirty="0">
                <a:solidFill>
                  <a:srgbClr val="000000"/>
                </a:solidFill>
              </a:rPr>
              <a:t>年度（平成</a:t>
            </a:r>
            <a:r>
              <a:rPr lang="en-US" altLang="ja-JP" sz="2000" dirty="0">
                <a:solidFill>
                  <a:srgbClr val="000000"/>
                </a:solidFill>
              </a:rPr>
              <a:t>32</a:t>
            </a:r>
            <a:r>
              <a:rPr lang="ja-JP" altLang="en-US" sz="2000" dirty="0">
                <a:solidFill>
                  <a:srgbClr val="000000"/>
                </a:solidFill>
              </a:rPr>
              <a:t>年度）に向けて、社会保障関係費の伸びを、高齢化による増加分と消費税率引上げとあわせ行う充実等に相当する水準におさめることを目指す。</a:t>
            </a:r>
          </a:p>
          <a:p>
            <a:pPr eaLnBrk="1" hangingPunct="1">
              <a:spcBef>
                <a:spcPts val="0"/>
              </a:spcBef>
              <a:buFontTx/>
              <a:buNone/>
              <a:defRPr/>
            </a:pPr>
            <a:endParaRPr lang="ja-JP" altLang="en-US" sz="2000" dirty="0">
              <a:solidFill>
                <a:srgbClr val="000000"/>
              </a:solidFill>
            </a:endParaRPr>
          </a:p>
          <a:p>
            <a:pPr eaLnBrk="1" hangingPunct="1">
              <a:spcBef>
                <a:spcPts val="0"/>
              </a:spcBef>
              <a:buFontTx/>
              <a:buNone/>
              <a:defRPr/>
            </a:pPr>
            <a:r>
              <a:rPr lang="ja-JP" altLang="en-US" sz="2000" dirty="0" smtClean="0">
                <a:solidFill>
                  <a:srgbClr val="000000"/>
                </a:solidFill>
              </a:rPr>
              <a:t>○ </a:t>
            </a:r>
            <a:r>
              <a:rPr lang="ja-JP" altLang="en-US" sz="2000" u="sng" dirty="0" smtClean="0">
                <a:solidFill>
                  <a:srgbClr val="0000FF"/>
                </a:solidFill>
              </a:rPr>
              <a:t>各年度</a:t>
            </a:r>
            <a:r>
              <a:rPr lang="ja-JP" altLang="en-US" sz="2000" u="sng" dirty="0">
                <a:solidFill>
                  <a:srgbClr val="0000FF"/>
                </a:solidFill>
              </a:rPr>
              <a:t>の歳出については、一律ではなく柔軟に対応する</a:t>
            </a:r>
            <a:r>
              <a:rPr lang="ja-JP" altLang="en-US" sz="2000" u="sng" dirty="0" smtClean="0">
                <a:solidFill>
                  <a:srgbClr val="0000FF"/>
                </a:solidFill>
              </a:rPr>
              <a:t>。</a:t>
            </a:r>
            <a:endParaRPr lang="ja-JP" altLang="en-US" sz="2000" u="sng" dirty="0">
              <a:solidFill>
                <a:srgbClr val="0000FF"/>
              </a:solidFill>
            </a:endParaRPr>
          </a:p>
        </p:txBody>
      </p:sp>
      <p:sp>
        <p:nvSpPr>
          <p:cNvPr id="2" name="右矢印 1"/>
          <p:cNvSpPr/>
          <p:nvPr/>
        </p:nvSpPr>
        <p:spPr>
          <a:xfrm>
            <a:off x="818627" y="4653136"/>
            <a:ext cx="468051" cy="576064"/>
          </a:xfrm>
          <a:prstGeom prst="right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3" name="テキスト ボックス 2"/>
          <p:cNvSpPr txBox="1"/>
          <p:nvPr/>
        </p:nvSpPr>
        <p:spPr>
          <a:xfrm>
            <a:off x="1438875" y="4710494"/>
            <a:ext cx="5382598" cy="461665"/>
          </a:xfrm>
          <a:prstGeom prst="rect">
            <a:avLst/>
          </a:prstGeom>
          <a:solidFill>
            <a:srgbClr val="FFFFCC"/>
          </a:solidFill>
          <a:ln>
            <a:solidFill>
              <a:schemeClr val="tx1"/>
            </a:solidFill>
          </a:ln>
        </p:spPr>
        <p:txBody>
          <a:bodyPr wrap="square" rtlCol="0">
            <a:spAutoFit/>
          </a:bodyPr>
          <a:lstStyle/>
          <a:p>
            <a:pPr algn="ctr"/>
            <a:r>
              <a:rPr lang="ja-JP" altLang="en-US" sz="2400" dirty="0" smtClean="0">
                <a:solidFill>
                  <a:srgbClr val="FF0000"/>
                </a:solidFill>
              </a:rPr>
              <a:t>文中に「目安」という言葉が入った</a:t>
            </a:r>
            <a:endParaRPr lang="ja-JP" altLang="en-US" sz="2400" dirty="0">
              <a:solidFill>
                <a:srgbClr val="FF0000"/>
              </a:solidFill>
            </a:endParaRPr>
          </a:p>
        </p:txBody>
      </p:sp>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23</a:t>
            </a:fld>
            <a:endParaRPr lang="ja-JP" altLang="en-US" dirty="0">
              <a:solidFill>
                <a:prstClr val="black"/>
              </a:solidFill>
            </a:endParaRPr>
          </a:p>
        </p:txBody>
      </p:sp>
    </p:spTree>
    <p:extLst>
      <p:ext uri="{BB962C8B-B14F-4D97-AF65-F5344CB8AC3E}">
        <p14:creationId xmlns:p14="http://schemas.microsoft.com/office/powerpoint/2010/main" val="1845489410"/>
      </p:ext>
    </p:extLst>
  </p:cSld>
  <p:clrMapOvr>
    <a:masterClrMapping/>
  </p:clrMapOvr>
  <p:timing>
    <p:tnLst>
      <p:par>
        <p:cT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Picture 5"/>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37767" t="14584" r="28661" b="28567"/>
          <a:stretch/>
        </p:blipFill>
        <p:spPr bwMode="auto">
          <a:xfrm>
            <a:off x="1866581" y="692696"/>
            <a:ext cx="6560333" cy="57652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1052601" y="4869740"/>
            <a:ext cx="1031051" cy="261610"/>
          </a:xfrm>
          <a:prstGeom prst="rect">
            <a:avLst/>
          </a:prstGeom>
          <a:noFill/>
        </p:spPr>
        <p:txBody>
          <a:bodyPr wrap="none" rtlCol="0">
            <a:spAutoFit/>
          </a:bodyPr>
          <a:lstStyle/>
          <a:p>
            <a:r>
              <a:rPr lang="ja-JP" altLang="en-US" sz="1100" dirty="0" smtClean="0">
                <a:solidFill>
                  <a:prstClr val="black"/>
                </a:solidFill>
              </a:rPr>
              <a:t>九州大学病院</a:t>
            </a:r>
            <a:endParaRPr lang="ja-JP" altLang="en-US" sz="1100" dirty="0">
              <a:solidFill>
                <a:prstClr val="black"/>
              </a:solidFill>
            </a:endParaRPr>
          </a:p>
        </p:txBody>
      </p:sp>
      <p:cxnSp>
        <p:nvCxnSpPr>
          <p:cNvPr id="10" name="直線コネクタ 9"/>
          <p:cNvCxnSpPr/>
          <p:nvPr/>
        </p:nvCxnSpPr>
        <p:spPr>
          <a:xfrm>
            <a:off x="2066734" y="5056750"/>
            <a:ext cx="524785" cy="10054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10"/>
          <p:cNvSpPr txBox="1"/>
          <p:nvPr/>
        </p:nvSpPr>
        <p:spPr>
          <a:xfrm>
            <a:off x="3314854" y="3105254"/>
            <a:ext cx="1736373" cy="261610"/>
          </a:xfrm>
          <a:prstGeom prst="rect">
            <a:avLst/>
          </a:prstGeom>
          <a:noFill/>
        </p:spPr>
        <p:txBody>
          <a:bodyPr wrap="none" rtlCol="0">
            <a:spAutoFit/>
          </a:bodyPr>
          <a:lstStyle/>
          <a:p>
            <a:pPr fontAlgn="ctr"/>
            <a:r>
              <a:rPr lang="zh-CN" altLang="en-US" sz="1100" dirty="0">
                <a:solidFill>
                  <a:prstClr val="black"/>
                </a:solidFill>
                <a:latin typeface="ＭＳ Ｐゴシック" pitchFamily="50" charset="-128"/>
                <a:ea typeface="ＭＳ Ｐゴシック" pitchFamily="50" charset="-128"/>
              </a:rPr>
              <a:t>京都大学医学部附属病院</a:t>
            </a:r>
          </a:p>
        </p:txBody>
      </p:sp>
      <p:sp>
        <p:nvSpPr>
          <p:cNvPr id="12" name="テキスト ボックス 11"/>
          <p:cNvSpPr txBox="1"/>
          <p:nvPr/>
        </p:nvSpPr>
        <p:spPr>
          <a:xfrm>
            <a:off x="1598653" y="4437692"/>
            <a:ext cx="1031051" cy="261610"/>
          </a:xfrm>
          <a:prstGeom prst="rect">
            <a:avLst/>
          </a:prstGeom>
          <a:noFill/>
        </p:spPr>
        <p:txBody>
          <a:bodyPr wrap="none" rtlCol="0">
            <a:spAutoFit/>
          </a:bodyPr>
          <a:lstStyle/>
          <a:p>
            <a:r>
              <a:rPr lang="ja-JP" altLang="en-US" sz="1100" dirty="0" smtClean="0">
                <a:solidFill>
                  <a:prstClr val="black"/>
                </a:solidFill>
              </a:rPr>
              <a:t>広島大学病院</a:t>
            </a:r>
            <a:endParaRPr lang="ja-JP" altLang="en-US" sz="1100" dirty="0">
              <a:solidFill>
                <a:prstClr val="black"/>
              </a:solidFill>
            </a:endParaRPr>
          </a:p>
        </p:txBody>
      </p:sp>
      <p:sp>
        <p:nvSpPr>
          <p:cNvPr id="13" name="テキスト ボックス 12"/>
          <p:cNvSpPr txBox="1"/>
          <p:nvPr/>
        </p:nvSpPr>
        <p:spPr>
          <a:xfrm>
            <a:off x="3314839" y="3302480"/>
            <a:ext cx="1877437" cy="261610"/>
          </a:xfrm>
          <a:prstGeom prst="rect">
            <a:avLst/>
          </a:prstGeom>
          <a:noFill/>
        </p:spPr>
        <p:txBody>
          <a:bodyPr wrap="none" rtlCol="0">
            <a:spAutoFit/>
          </a:bodyPr>
          <a:lstStyle/>
          <a:p>
            <a:pPr fontAlgn="ctr"/>
            <a:r>
              <a:rPr lang="zh-CN" altLang="en-US" sz="1100" dirty="0">
                <a:solidFill>
                  <a:prstClr val="black"/>
                </a:solidFill>
                <a:latin typeface="ＭＳ Ｐゴシック" pitchFamily="50" charset="-128"/>
                <a:ea typeface="ＭＳ Ｐゴシック" pitchFamily="50" charset="-128"/>
              </a:rPr>
              <a:t>京都府立医科大学附属病院</a:t>
            </a:r>
          </a:p>
        </p:txBody>
      </p:sp>
      <p:sp>
        <p:nvSpPr>
          <p:cNvPr id="14" name="テキスト ボックス 13"/>
          <p:cNvSpPr txBox="1"/>
          <p:nvPr/>
        </p:nvSpPr>
        <p:spPr>
          <a:xfrm>
            <a:off x="3080792" y="5517232"/>
            <a:ext cx="2371162" cy="261610"/>
          </a:xfrm>
          <a:prstGeom prst="rect">
            <a:avLst/>
          </a:prstGeom>
          <a:noFill/>
        </p:spPr>
        <p:txBody>
          <a:bodyPr wrap="none" rtlCol="0">
            <a:spAutoFit/>
          </a:bodyPr>
          <a:lstStyle/>
          <a:p>
            <a:pPr fontAlgn="ctr"/>
            <a:r>
              <a:rPr lang="ja-JP" altLang="en-US" sz="1100" dirty="0">
                <a:solidFill>
                  <a:prstClr val="black"/>
                </a:solidFill>
                <a:latin typeface="ＭＳ Ｐゴシック"/>
              </a:rPr>
              <a:t>大阪府立母子保健総合医療センター</a:t>
            </a:r>
          </a:p>
        </p:txBody>
      </p:sp>
      <p:sp>
        <p:nvSpPr>
          <p:cNvPr id="15" name="テキスト ボックス 14"/>
          <p:cNvSpPr txBox="1"/>
          <p:nvPr/>
        </p:nvSpPr>
        <p:spPr>
          <a:xfrm>
            <a:off x="2300767" y="3645024"/>
            <a:ext cx="1806905" cy="261610"/>
          </a:xfrm>
          <a:prstGeom prst="rect">
            <a:avLst/>
          </a:prstGeom>
          <a:noFill/>
        </p:spPr>
        <p:txBody>
          <a:bodyPr wrap="none" rtlCol="0">
            <a:spAutoFit/>
          </a:bodyPr>
          <a:lstStyle/>
          <a:p>
            <a:pPr fontAlgn="ctr"/>
            <a:r>
              <a:rPr lang="ja-JP" altLang="en-US" sz="1100" dirty="0">
                <a:solidFill>
                  <a:prstClr val="black"/>
                </a:solidFill>
                <a:latin typeface="ＭＳ Ｐゴシック"/>
              </a:rPr>
              <a:t>大阪市立総合医療センター</a:t>
            </a:r>
          </a:p>
        </p:txBody>
      </p:sp>
      <p:sp>
        <p:nvSpPr>
          <p:cNvPr id="16" name="テキスト ボックス 15"/>
          <p:cNvSpPr txBox="1"/>
          <p:nvPr/>
        </p:nvSpPr>
        <p:spPr>
          <a:xfrm>
            <a:off x="2066679" y="4005644"/>
            <a:ext cx="1382110" cy="261610"/>
          </a:xfrm>
          <a:prstGeom prst="rect">
            <a:avLst/>
          </a:prstGeom>
          <a:noFill/>
        </p:spPr>
        <p:txBody>
          <a:bodyPr wrap="none" rtlCol="0">
            <a:spAutoFit/>
          </a:bodyPr>
          <a:lstStyle/>
          <a:p>
            <a:pPr fontAlgn="ctr"/>
            <a:r>
              <a:rPr lang="ja-JP" altLang="en-US" sz="1100" dirty="0">
                <a:solidFill>
                  <a:prstClr val="black"/>
                </a:solidFill>
                <a:latin typeface="ＭＳ Ｐゴシック"/>
              </a:rPr>
              <a:t>兵庫県立こども病院</a:t>
            </a:r>
          </a:p>
        </p:txBody>
      </p:sp>
      <p:sp>
        <p:nvSpPr>
          <p:cNvPr id="17" name="テキスト ボックス 16"/>
          <p:cNvSpPr txBox="1"/>
          <p:nvPr/>
        </p:nvSpPr>
        <p:spPr>
          <a:xfrm>
            <a:off x="6175130" y="3789620"/>
            <a:ext cx="1806905" cy="261610"/>
          </a:xfrm>
          <a:prstGeom prst="rect">
            <a:avLst/>
          </a:prstGeom>
          <a:noFill/>
        </p:spPr>
        <p:txBody>
          <a:bodyPr wrap="none" rtlCol="0">
            <a:spAutoFit/>
          </a:bodyPr>
          <a:lstStyle/>
          <a:p>
            <a:pPr fontAlgn="ctr"/>
            <a:r>
              <a:rPr lang="ja-JP" altLang="en-US" sz="1100" dirty="0">
                <a:solidFill>
                  <a:prstClr val="black"/>
                </a:solidFill>
                <a:latin typeface="ＭＳ Ｐゴシック"/>
              </a:rPr>
              <a:t>埼玉県立小児医療センター</a:t>
            </a:r>
          </a:p>
        </p:txBody>
      </p:sp>
      <p:sp>
        <p:nvSpPr>
          <p:cNvPr id="18" name="テキスト ボックス 17"/>
          <p:cNvSpPr txBox="1"/>
          <p:nvPr/>
        </p:nvSpPr>
        <p:spPr>
          <a:xfrm>
            <a:off x="6045184" y="4149660"/>
            <a:ext cx="1806905" cy="261610"/>
          </a:xfrm>
          <a:prstGeom prst="rect">
            <a:avLst/>
          </a:prstGeom>
          <a:noFill/>
        </p:spPr>
        <p:txBody>
          <a:bodyPr wrap="none" rtlCol="0">
            <a:spAutoFit/>
          </a:bodyPr>
          <a:lstStyle/>
          <a:p>
            <a:pPr fontAlgn="ctr"/>
            <a:r>
              <a:rPr lang="ja-JP" altLang="en-US" sz="1100" dirty="0">
                <a:solidFill>
                  <a:prstClr val="black"/>
                </a:solidFill>
                <a:latin typeface="ＭＳ Ｐゴシック"/>
              </a:rPr>
              <a:t>国立成育医療研究センター</a:t>
            </a:r>
          </a:p>
        </p:txBody>
      </p:sp>
      <p:sp>
        <p:nvSpPr>
          <p:cNvPr id="19" name="テキスト ボックス 18"/>
          <p:cNvSpPr txBox="1"/>
          <p:nvPr/>
        </p:nvSpPr>
        <p:spPr>
          <a:xfrm>
            <a:off x="6045179" y="4437692"/>
            <a:ext cx="2089033" cy="261610"/>
          </a:xfrm>
          <a:prstGeom prst="rect">
            <a:avLst/>
          </a:prstGeom>
          <a:noFill/>
        </p:spPr>
        <p:txBody>
          <a:bodyPr wrap="none" rtlCol="0">
            <a:spAutoFit/>
          </a:bodyPr>
          <a:lstStyle/>
          <a:p>
            <a:pPr fontAlgn="ctr"/>
            <a:r>
              <a:rPr lang="ja-JP" altLang="en-US" sz="1100" dirty="0">
                <a:solidFill>
                  <a:prstClr val="black"/>
                </a:solidFill>
                <a:latin typeface="ＭＳ Ｐゴシック"/>
              </a:rPr>
              <a:t>東京都立小児総合医療センター</a:t>
            </a:r>
          </a:p>
        </p:txBody>
      </p:sp>
      <p:sp>
        <p:nvSpPr>
          <p:cNvPr id="20" name="テキスト ボックス 19"/>
          <p:cNvSpPr txBox="1"/>
          <p:nvPr/>
        </p:nvSpPr>
        <p:spPr>
          <a:xfrm>
            <a:off x="5967121" y="4581708"/>
            <a:ext cx="2109873" cy="261610"/>
          </a:xfrm>
          <a:prstGeom prst="rect">
            <a:avLst/>
          </a:prstGeom>
          <a:noFill/>
        </p:spPr>
        <p:txBody>
          <a:bodyPr wrap="none" rtlCol="0">
            <a:spAutoFit/>
          </a:bodyPr>
          <a:lstStyle/>
          <a:p>
            <a:pPr fontAlgn="ctr"/>
            <a:r>
              <a:rPr lang="ja-JP" altLang="en-US" sz="1100" dirty="0">
                <a:solidFill>
                  <a:prstClr val="black"/>
                </a:solidFill>
                <a:latin typeface="ＭＳ Ｐゴシック"/>
              </a:rPr>
              <a:t>　神奈川県立こども医療センター</a:t>
            </a:r>
          </a:p>
        </p:txBody>
      </p:sp>
      <p:sp>
        <p:nvSpPr>
          <p:cNvPr id="21" name="テキスト ボックス 20"/>
          <p:cNvSpPr txBox="1"/>
          <p:nvPr/>
        </p:nvSpPr>
        <p:spPr>
          <a:xfrm>
            <a:off x="4016896" y="1772816"/>
            <a:ext cx="1172116" cy="261610"/>
          </a:xfrm>
          <a:prstGeom prst="rect">
            <a:avLst/>
          </a:prstGeom>
          <a:noFill/>
        </p:spPr>
        <p:txBody>
          <a:bodyPr wrap="none" rtlCol="0">
            <a:spAutoFit/>
          </a:bodyPr>
          <a:lstStyle/>
          <a:p>
            <a:pPr fontAlgn="ctr"/>
            <a:r>
              <a:rPr lang="zh-CN" altLang="en-US" sz="1100" dirty="0">
                <a:solidFill>
                  <a:srgbClr val="000000"/>
                </a:solidFill>
                <a:latin typeface="ＭＳ Ｐゴシック" pitchFamily="50" charset="-128"/>
                <a:ea typeface="ＭＳ Ｐゴシック" pitchFamily="50" charset="-128"/>
              </a:rPr>
              <a:t>北海道大学病院</a:t>
            </a:r>
            <a:endParaRPr lang="ja-JP" altLang="en-US" sz="1100" dirty="0">
              <a:solidFill>
                <a:prstClr val="black"/>
              </a:solidFill>
              <a:latin typeface="ＭＳ Ｐゴシック"/>
            </a:endParaRPr>
          </a:p>
        </p:txBody>
      </p:sp>
      <p:sp>
        <p:nvSpPr>
          <p:cNvPr id="22" name="テキスト ボックス 21"/>
          <p:cNvSpPr txBox="1"/>
          <p:nvPr/>
        </p:nvSpPr>
        <p:spPr>
          <a:xfrm>
            <a:off x="6513199" y="2997532"/>
            <a:ext cx="1031051" cy="261610"/>
          </a:xfrm>
          <a:prstGeom prst="rect">
            <a:avLst/>
          </a:prstGeom>
          <a:noFill/>
        </p:spPr>
        <p:txBody>
          <a:bodyPr wrap="none" rtlCol="0">
            <a:spAutoFit/>
          </a:bodyPr>
          <a:lstStyle/>
          <a:p>
            <a:pPr fontAlgn="ctr"/>
            <a:r>
              <a:rPr lang="ja-JP" altLang="en-US" sz="1100" dirty="0">
                <a:solidFill>
                  <a:prstClr val="black"/>
                </a:solidFill>
                <a:latin typeface="ＭＳ Ｐゴシック"/>
              </a:rPr>
              <a:t>東北大学病院</a:t>
            </a:r>
          </a:p>
        </p:txBody>
      </p:sp>
      <p:sp>
        <p:nvSpPr>
          <p:cNvPr id="23" name="テキスト ボックス 22"/>
          <p:cNvSpPr txBox="1"/>
          <p:nvPr/>
        </p:nvSpPr>
        <p:spPr>
          <a:xfrm>
            <a:off x="4875363" y="4941748"/>
            <a:ext cx="1877437" cy="261610"/>
          </a:xfrm>
          <a:prstGeom prst="rect">
            <a:avLst/>
          </a:prstGeom>
          <a:noFill/>
        </p:spPr>
        <p:txBody>
          <a:bodyPr wrap="none" rtlCol="0">
            <a:spAutoFit/>
          </a:bodyPr>
          <a:lstStyle/>
          <a:p>
            <a:pPr fontAlgn="ctr"/>
            <a:r>
              <a:rPr lang="zh-CN" altLang="en-US" sz="1100" dirty="0">
                <a:solidFill>
                  <a:prstClr val="black"/>
                </a:solidFill>
                <a:latin typeface="ＭＳ Ｐゴシック" pitchFamily="50" charset="-128"/>
                <a:ea typeface="ＭＳ Ｐゴシック" pitchFamily="50" charset="-128"/>
              </a:rPr>
              <a:t>名古屋大学医学部附属病院</a:t>
            </a:r>
          </a:p>
        </p:txBody>
      </p:sp>
      <p:cxnSp>
        <p:nvCxnSpPr>
          <p:cNvPr id="25" name="直線コネクタ 24"/>
          <p:cNvCxnSpPr/>
          <p:nvPr/>
        </p:nvCxnSpPr>
        <p:spPr>
          <a:xfrm>
            <a:off x="2664465" y="4612856"/>
            <a:ext cx="494371" cy="18440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3470840" y="4215828"/>
            <a:ext cx="385928" cy="43741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p:cNvCxnSpPr/>
          <p:nvPr/>
        </p:nvCxnSpPr>
        <p:spPr>
          <a:xfrm flipV="1">
            <a:off x="5967156" y="3169722"/>
            <a:ext cx="544959" cy="25938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7"/>
          <p:cNvCxnSpPr/>
          <p:nvPr/>
        </p:nvCxnSpPr>
        <p:spPr>
          <a:xfrm flipV="1">
            <a:off x="5197623" y="1844827"/>
            <a:ext cx="613472" cy="51101"/>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5499082" y="4554054"/>
            <a:ext cx="421281" cy="9908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flipV="1">
            <a:off x="5499084" y="4293096"/>
            <a:ext cx="616977" cy="614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a:off x="5577070" y="4455984"/>
            <a:ext cx="482918" cy="5324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a:endCxn id="17" idx="1"/>
          </p:cNvCxnSpPr>
          <p:nvPr/>
        </p:nvCxnSpPr>
        <p:spPr>
          <a:xfrm flipV="1">
            <a:off x="5504399" y="3920425"/>
            <a:ext cx="670731" cy="3314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 name="直線コネクタ 32"/>
          <p:cNvCxnSpPr>
            <a:endCxn id="75" idx="7"/>
          </p:cNvCxnSpPr>
          <p:nvPr/>
        </p:nvCxnSpPr>
        <p:spPr>
          <a:xfrm>
            <a:off x="4230641" y="3645028"/>
            <a:ext cx="72439" cy="102113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4718974" y="4713236"/>
            <a:ext cx="207606" cy="2999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a:stCxn id="76" idx="5"/>
          </p:cNvCxnSpPr>
          <p:nvPr/>
        </p:nvCxnSpPr>
        <p:spPr>
          <a:xfrm>
            <a:off x="4542191" y="4881544"/>
            <a:ext cx="142836" cy="3477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6" name="直線コネクタ 35"/>
          <p:cNvCxnSpPr>
            <a:stCxn id="38" idx="4"/>
          </p:cNvCxnSpPr>
          <p:nvPr/>
        </p:nvCxnSpPr>
        <p:spPr>
          <a:xfrm>
            <a:off x="4087847" y="4797152"/>
            <a:ext cx="243949" cy="72944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直線コネクタ 36"/>
          <p:cNvCxnSpPr>
            <a:endCxn id="38" idx="0"/>
          </p:cNvCxnSpPr>
          <p:nvPr/>
        </p:nvCxnSpPr>
        <p:spPr>
          <a:xfrm>
            <a:off x="3548845" y="3860468"/>
            <a:ext cx="538969" cy="847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フローチャート : 結合子 37"/>
          <p:cNvSpPr/>
          <p:nvPr/>
        </p:nvSpPr>
        <p:spPr bwMode="auto">
          <a:xfrm>
            <a:off x="4016917" y="4708228"/>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dirty="0">
              <a:solidFill>
                <a:prstClr val="white"/>
              </a:solidFill>
            </a:endParaRPr>
          </a:p>
        </p:txBody>
      </p:sp>
      <p:sp>
        <p:nvSpPr>
          <p:cNvPr id="70" name="テキスト ボックス 69"/>
          <p:cNvSpPr txBox="1"/>
          <p:nvPr/>
        </p:nvSpPr>
        <p:spPr>
          <a:xfrm>
            <a:off x="584540" y="1054477"/>
            <a:ext cx="2315057" cy="707886"/>
          </a:xfrm>
          <a:prstGeom prst="rect">
            <a:avLst/>
          </a:prstGeom>
          <a:noFill/>
        </p:spPr>
        <p:txBody>
          <a:bodyPr wrap="none" rtlCol="0">
            <a:spAutoFit/>
          </a:bodyPr>
          <a:lstStyle/>
          <a:p>
            <a:r>
              <a:rPr lang="ja-JP" altLang="en-US" sz="2000" dirty="0" smtClean="0">
                <a:solidFill>
                  <a:prstClr val="black"/>
                </a:solidFill>
              </a:rPr>
              <a:t>小児がん拠点病院</a:t>
            </a:r>
            <a:endParaRPr lang="en-US" altLang="ja-JP" sz="2000" dirty="0" smtClean="0">
              <a:solidFill>
                <a:prstClr val="black"/>
              </a:solidFill>
            </a:endParaRPr>
          </a:p>
          <a:p>
            <a:r>
              <a:rPr lang="ja-JP" altLang="en-US" sz="2000" dirty="0" smtClean="0">
                <a:solidFill>
                  <a:prstClr val="black"/>
                </a:solidFill>
              </a:rPr>
              <a:t>全国に</a:t>
            </a:r>
            <a:r>
              <a:rPr lang="ja-JP" altLang="en-US" sz="2000" dirty="0">
                <a:solidFill>
                  <a:prstClr val="black"/>
                </a:solidFill>
              </a:rPr>
              <a:t>１５</a:t>
            </a:r>
            <a:r>
              <a:rPr lang="ja-JP" altLang="en-US" sz="2000" dirty="0" smtClean="0">
                <a:solidFill>
                  <a:prstClr val="black"/>
                </a:solidFill>
              </a:rPr>
              <a:t>箇所配置</a:t>
            </a:r>
            <a:endParaRPr lang="ja-JP" altLang="en-US" sz="2000" dirty="0">
              <a:solidFill>
                <a:prstClr val="black"/>
              </a:solidFill>
            </a:endParaRPr>
          </a:p>
        </p:txBody>
      </p:sp>
      <p:sp>
        <p:nvSpPr>
          <p:cNvPr id="71" name="フローチャート : 結合子 70"/>
          <p:cNvSpPr/>
          <p:nvPr/>
        </p:nvSpPr>
        <p:spPr bwMode="auto">
          <a:xfrm>
            <a:off x="272501" y="1186841"/>
            <a:ext cx="297851" cy="132257"/>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72" name="フローチャート : 結合子 71"/>
          <p:cNvSpPr/>
          <p:nvPr/>
        </p:nvSpPr>
        <p:spPr bwMode="auto">
          <a:xfrm>
            <a:off x="2557289" y="5112730"/>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73" name="フローチャート : 結合子 72"/>
          <p:cNvSpPr/>
          <p:nvPr/>
        </p:nvSpPr>
        <p:spPr bwMode="auto">
          <a:xfrm>
            <a:off x="3169018" y="4806026"/>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74" name="フローチャート : 結合子 73"/>
          <p:cNvSpPr/>
          <p:nvPr/>
        </p:nvSpPr>
        <p:spPr bwMode="auto">
          <a:xfrm>
            <a:off x="3875086" y="4653136"/>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75" name="フローチャート : 結合子 74"/>
          <p:cNvSpPr/>
          <p:nvPr/>
        </p:nvSpPr>
        <p:spPr bwMode="auto">
          <a:xfrm>
            <a:off x="4182007" y="4653136"/>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76" name="フローチャート : 結合子 75"/>
          <p:cNvSpPr/>
          <p:nvPr/>
        </p:nvSpPr>
        <p:spPr bwMode="auto">
          <a:xfrm>
            <a:off x="4421147" y="4805536"/>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sz="1100" dirty="0">
              <a:solidFill>
                <a:prstClr val="white"/>
              </a:solidFill>
            </a:endParaRPr>
          </a:p>
        </p:txBody>
      </p:sp>
      <p:sp>
        <p:nvSpPr>
          <p:cNvPr id="77" name="フローチャート : 結合子 76"/>
          <p:cNvSpPr/>
          <p:nvPr/>
        </p:nvSpPr>
        <p:spPr bwMode="auto">
          <a:xfrm>
            <a:off x="4586247" y="4653136"/>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78" name="フローチャート : 結合子 77"/>
          <p:cNvSpPr/>
          <p:nvPr/>
        </p:nvSpPr>
        <p:spPr bwMode="auto">
          <a:xfrm>
            <a:off x="5343065" y="4365104"/>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79" name="フローチャート : 結合子 78"/>
          <p:cNvSpPr/>
          <p:nvPr/>
        </p:nvSpPr>
        <p:spPr bwMode="auto">
          <a:xfrm>
            <a:off x="5265056" y="4517504"/>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80" name="フローチャート : 結合子 79"/>
          <p:cNvSpPr/>
          <p:nvPr/>
        </p:nvSpPr>
        <p:spPr bwMode="auto">
          <a:xfrm>
            <a:off x="5343065" y="4293096"/>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81" name="フローチャート : 結合子 80"/>
          <p:cNvSpPr/>
          <p:nvPr/>
        </p:nvSpPr>
        <p:spPr bwMode="auto">
          <a:xfrm>
            <a:off x="5825303" y="3429000"/>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82" name="フローチャート : 結合子 81"/>
          <p:cNvSpPr/>
          <p:nvPr/>
        </p:nvSpPr>
        <p:spPr bwMode="auto">
          <a:xfrm>
            <a:off x="5892106" y="1772816"/>
            <a:ext cx="141833" cy="88924"/>
          </a:xfrm>
          <a:prstGeom prst="flowChartConnector">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cxnSp>
        <p:nvCxnSpPr>
          <p:cNvPr id="93" name="直線コネクタ 92"/>
          <p:cNvCxnSpPr/>
          <p:nvPr/>
        </p:nvCxnSpPr>
        <p:spPr>
          <a:xfrm flipV="1">
            <a:off x="4001357" y="5877272"/>
            <a:ext cx="795626" cy="8640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92" name="Picture 5"/>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9440" t="74828" r="57793" b="7458"/>
          <a:stretch/>
        </p:blipFill>
        <p:spPr bwMode="auto">
          <a:xfrm>
            <a:off x="4800483" y="5400006"/>
            <a:ext cx="2024759" cy="14581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cxnSp>
        <p:nvCxnSpPr>
          <p:cNvPr id="94" name="直線コネクタ 93"/>
          <p:cNvCxnSpPr/>
          <p:nvPr/>
        </p:nvCxnSpPr>
        <p:spPr>
          <a:xfrm flipH="1">
            <a:off x="4797023" y="5157192"/>
            <a:ext cx="2652295" cy="7200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テキスト ボックス 23"/>
          <p:cNvSpPr txBox="1"/>
          <p:nvPr/>
        </p:nvSpPr>
        <p:spPr>
          <a:xfrm>
            <a:off x="4388797" y="5264986"/>
            <a:ext cx="1736373" cy="261610"/>
          </a:xfrm>
          <a:prstGeom prst="rect">
            <a:avLst/>
          </a:prstGeom>
          <a:noFill/>
        </p:spPr>
        <p:txBody>
          <a:bodyPr wrap="none" rtlCol="0">
            <a:spAutoFit/>
          </a:bodyPr>
          <a:lstStyle/>
          <a:p>
            <a:pPr fontAlgn="ctr"/>
            <a:r>
              <a:rPr lang="zh-CN" altLang="en-US" sz="1100" dirty="0">
                <a:solidFill>
                  <a:prstClr val="black"/>
                </a:solidFill>
                <a:latin typeface="ＭＳ Ｐゴシック" pitchFamily="50" charset="-128"/>
                <a:ea typeface="ＭＳ Ｐゴシック" pitchFamily="50" charset="-128"/>
              </a:rPr>
              <a:t>三重大学医学部附属病院</a:t>
            </a:r>
          </a:p>
        </p:txBody>
      </p:sp>
      <p:cxnSp>
        <p:nvCxnSpPr>
          <p:cNvPr id="96" name="直線コネクタ 95"/>
          <p:cNvCxnSpPr/>
          <p:nvPr/>
        </p:nvCxnSpPr>
        <p:spPr>
          <a:xfrm flipH="1">
            <a:off x="4875015" y="2276872"/>
            <a:ext cx="1847357" cy="144016"/>
          </a:xfrm>
          <a:prstGeom prst="line">
            <a:avLst/>
          </a:prstGeom>
          <a:ln w="5715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97" name="直線コネクタ 96"/>
          <p:cNvCxnSpPr/>
          <p:nvPr/>
        </p:nvCxnSpPr>
        <p:spPr>
          <a:xfrm flipH="1" flipV="1">
            <a:off x="2066713" y="4725251"/>
            <a:ext cx="1170131" cy="676599"/>
          </a:xfrm>
          <a:prstGeom prst="line">
            <a:avLst/>
          </a:prstGeom>
          <a:ln w="57150">
            <a:solidFill>
              <a:srgbClr val="0070C0"/>
            </a:solidFill>
          </a:ln>
        </p:spPr>
        <p:style>
          <a:lnRef idx="1">
            <a:schemeClr val="accent1"/>
          </a:lnRef>
          <a:fillRef idx="0">
            <a:schemeClr val="accent1"/>
          </a:fillRef>
          <a:effectRef idx="0">
            <a:schemeClr val="accent1"/>
          </a:effectRef>
          <a:fontRef idx="minor">
            <a:schemeClr val="tx1"/>
          </a:fontRef>
        </p:style>
      </p:cxnSp>
      <p:sp>
        <p:nvSpPr>
          <p:cNvPr id="102" name="フリーフォーム 101"/>
          <p:cNvSpPr/>
          <p:nvPr/>
        </p:nvSpPr>
        <p:spPr>
          <a:xfrm>
            <a:off x="5283200" y="3413760"/>
            <a:ext cx="528320" cy="625270"/>
          </a:xfrm>
          <a:custGeom>
            <a:avLst/>
            <a:gdLst>
              <a:gd name="connsiteX0" fmla="*/ 83820 w 487680"/>
              <a:gd name="connsiteY0" fmla="*/ 0 h 625270"/>
              <a:gd name="connsiteX1" fmla="*/ 129540 w 487680"/>
              <a:gd name="connsiteY1" fmla="*/ 7620 h 625270"/>
              <a:gd name="connsiteX2" fmla="*/ 152400 w 487680"/>
              <a:gd name="connsiteY2" fmla="*/ 38100 h 625270"/>
              <a:gd name="connsiteX3" fmla="*/ 205740 w 487680"/>
              <a:gd name="connsiteY3" fmla="*/ 99060 h 625270"/>
              <a:gd name="connsiteX4" fmla="*/ 213360 w 487680"/>
              <a:gd name="connsiteY4" fmla="*/ 121920 h 625270"/>
              <a:gd name="connsiteX5" fmla="*/ 160020 w 487680"/>
              <a:gd name="connsiteY5" fmla="*/ 160020 h 625270"/>
              <a:gd name="connsiteX6" fmla="*/ 152400 w 487680"/>
              <a:gd name="connsiteY6" fmla="*/ 274320 h 625270"/>
              <a:gd name="connsiteX7" fmla="*/ 129540 w 487680"/>
              <a:gd name="connsiteY7" fmla="*/ 342900 h 625270"/>
              <a:gd name="connsiteX8" fmla="*/ 121920 w 487680"/>
              <a:gd name="connsiteY8" fmla="*/ 373380 h 625270"/>
              <a:gd name="connsiteX9" fmla="*/ 91440 w 487680"/>
              <a:gd name="connsiteY9" fmla="*/ 381000 h 625270"/>
              <a:gd name="connsiteX10" fmla="*/ 22860 w 487680"/>
              <a:gd name="connsiteY10" fmla="*/ 434340 h 625270"/>
              <a:gd name="connsiteX11" fmla="*/ 7620 w 487680"/>
              <a:gd name="connsiteY11" fmla="*/ 480060 h 625270"/>
              <a:gd name="connsiteX12" fmla="*/ 0 w 487680"/>
              <a:gd name="connsiteY12" fmla="*/ 502920 h 625270"/>
              <a:gd name="connsiteX13" fmla="*/ 22860 w 487680"/>
              <a:gd name="connsiteY13" fmla="*/ 518160 h 625270"/>
              <a:gd name="connsiteX14" fmla="*/ 53340 w 487680"/>
              <a:gd name="connsiteY14" fmla="*/ 571500 h 625270"/>
              <a:gd name="connsiteX15" fmla="*/ 76200 w 487680"/>
              <a:gd name="connsiteY15" fmla="*/ 586740 h 625270"/>
              <a:gd name="connsiteX16" fmla="*/ 121920 w 487680"/>
              <a:gd name="connsiteY16" fmla="*/ 571500 h 625270"/>
              <a:gd name="connsiteX17" fmla="*/ 167640 w 487680"/>
              <a:gd name="connsiteY17" fmla="*/ 541020 h 625270"/>
              <a:gd name="connsiteX18" fmla="*/ 190500 w 487680"/>
              <a:gd name="connsiteY18" fmla="*/ 533400 h 625270"/>
              <a:gd name="connsiteX19" fmla="*/ 205740 w 487680"/>
              <a:gd name="connsiteY19" fmla="*/ 510540 h 625270"/>
              <a:gd name="connsiteX20" fmla="*/ 251460 w 487680"/>
              <a:gd name="connsiteY20" fmla="*/ 487680 h 625270"/>
              <a:gd name="connsiteX21" fmla="*/ 297180 w 487680"/>
              <a:gd name="connsiteY21" fmla="*/ 495300 h 625270"/>
              <a:gd name="connsiteX22" fmla="*/ 320040 w 487680"/>
              <a:gd name="connsiteY22" fmla="*/ 548640 h 625270"/>
              <a:gd name="connsiteX23" fmla="*/ 373380 w 487680"/>
              <a:gd name="connsiteY23" fmla="*/ 601980 h 625270"/>
              <a:gd name="connsiteX24" fmla="*/ 396240 w 487680"/>
              <a:gd name="connsiteY24" fmla="*/ 624840 h 625270"/>
              <a:gd name="connsiteX25" fmla="*/ 419100 w 487680"/>
              <a:gd name="connsiteY25" fmla="*/ 617220 h 625270"/>
              <a:gd name="connsiteX26" fmla="*/ 487680 w 487680"/>
              <a:gd name="connsiteY26" fmla="*/ 617220 h 62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7680" h="625270">
                <a:moveTo>
                  <a:pt x="83820" y="0"/>
                </a:moveTo>
                <a:cubicBezTo>
                  <a:pt x="99060" y="2540"/>
                  <a:pt x="116034" y="117"/>
                  <a:pt x="129540" y="7620"/>
                </a:cubicBezTo>
                <a:cubicBezTo>
                  <a:pt x="140642" y="13788"/>
                  <a:pt x="145117" y="27696"/>
                  <a:pt x="152400" y="38100"/>
                </a:cubicBezTo>
                <a:cubicBezTo>
                  <a:pt x="191294" y="93663"/>
                  <a:pt x="165973" y="72549"/>
                  <a:pt x="205740" y="99060"/>
                </a:cubicBezTo>
                <a:cubicBezTo>
                  <a:pt x="208280" y="106680"/>
                  <a:pt x="216952" y="114736"/>
                  <a:pt x="213360" y="121920"/>
                </a:cubicBezTo>
                <a:cubicBezTo>
                  <a:pt x="210997" y="126646"/>
                  <a:pt x="167888" y="154774"/>
                  <a:pt x="160020" y="160020"/>
                </a:cubicBezTo>
                <a:cubicBezTo>
                  <a:pt x="157480" y="198120"/>
                  <a:pt x="157800" y="236519"/>
                  <a:pt x="152400" y="274320"/>
                </a:cubicBezTo>
                <a:cubicBezTo>
                  <a:pt x="149860" y="292100"/>
                  <a:pt x="134620" y="322580"/>
                  <a:pt x="129540" y="342900"/>
                </a:cubicBezTo>
                <a:cubicBezTo>
                  <a:pt x="127000" y="353060"/>
                  <a:pt x="129325" y="365975"/>
                  <a:pt x="121920" y="373380"/>
                </a:cubicBezTo>
                <a:cubicBezTo>
                  <a:pt x="114515" y="380785"/>
                  <a:pt x="101600" y="378460"/>
                  <a:pt x="91440" y="381000"/>
                </a:cubicBezTo>
                <a:cubicBezTo>
                  <a:pt x="36754" y="417458"/>
                  <a:pt x="58672" y="398528"/>
                  <a:pt x="22860" y="434340"/>
                </a:cubicBezTo>
                <a:lnTo>
                  <a:pt x="7620" y="480060"/>
                </a:lnTo>
                <a:lnTo>
                  <a:pt x="0" y="502920"/>
                </a:lnTo>
                <a:cubicBezTo>
                  <a:pt x="7620" y="508000"/>
                  <a:pt x="16997" y="511125"/>
                  <a:pt x="22860" y="518160"/>
                </a:cubicBezTo>
                <a:cubicBezTo>
                  <a:pt x="52742" y="554019"/>
                  <a:pt x="23296" y="541456"/>
                  <a:pt x="53340" y="571500"/>
                </a:cubicBezTo>
                <a:cubicBezTo>
                  <a:pt x="59816" y="577976"/>
                  <a:pt x="68580" y="581660"/>
                  <a:pt x="76200" y="586740"/>
                </a:cubicBezTo>
                <a:lnTo>
                  <a:pt x="121920" y="571500"/>
                </a:lnTo>
                <a:cubicBezTo>
                  <a:pt x="139296" y="565708"/>
                  <a:pt x="152400" y="551180"/>
                  <a:pt x="167640" y="541020"/>
                </a:cubicBezTo>
                <a:cubicBezTo>
                  <a:pt x="174323" y="536565"/>
                  <a:pt x="182880" y="535940"/>
                  <a:pt x="190500" y="533400"/>
                </a:cubicBezTo>
                <a:cubicBezTo>
                  <a:pt x="195580" y="525780"/>
                  <a:pt x="199264" y="517016"/>
                  <a:pt x="205740" y="510540"/>
                </a:cubicBezTo>
                <a:cubicBezTo>
                  <a:pt x="220512" y="495768"/>
                  <a:pt x="232867" y="493878"/>
                  <a:pt x="251460" y="487680"/>
                </a:cubicBezTo>
                <a:cubicBezTo>
                  <a:pt x="266700" y="490220"/>
                  <a:pt x="283361" y="488390"/>
                  <a:pt x="297180" y="495300"/>
                </a:cubicBezTo>
                <a:cubicBezTo>
                  <a:pt x="315671" y="504545"/>
                  <a:pt x="313124" y="534809"/>
                  <a:pt x="320040" y="548640"/>
                </a:cubicBezTo>
                <a:cubicBezTo>
                  <a:pt x="344495" y="597550"/>
                  <a:pt x="337740" y="590100"/>
                  <a:pt x="373380" y="601980"/>
                </a:cubicBezTo>
                <a:cubicBezTo>
                  <a:pt x="381000" y="609600"/>
                  <a:pt x="386017" y="621432"/>
                  <a:pt x="396240" y="624840"/>
                </a:cubicBezTo>
                <a:cubicBezTo>
                  <a:pt x="403860" y="627380"/>
                  <a:pt x="411096" y="617887"/>
                  <a:pt x="419100" y="617220"/>
                </a:cubicBezTo>
                <a:cubicBezTo>
                  <a:pt x="441881" y="615322"/>
                  <a:pt x="464820" y="617220"/>
                  <a:pt x="487680" y="617220"/>
                </a:cubicBez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03" name="フリーフォーム 102"/>
          <p:cNvSpPr/>
          <p:nvPr/>
        </p:nvSpPr>
        <p:spPr>
          <a:xfrm>
            <a:off x="3764280" y="4419600"/>
            <a:ext cx="132080" cy="449580"/>
          </a:xfrm>
          <a:custGeom>
            <a:avLst/>
            <a:gdLst>
              <a:gd name="connsiteX0" fmla="*/ 7620 w 121920"/>
              <a:gd name="connsiteY0" fmla="*/ 0 h 449580"/>
              <a:gd name="connsiteX1" fmla="*/ 38100 w 121920"/>
              <a:gd name="connsiteY1" fmla="*/ 38100 h 449580"/>
              <a:gd name="connsiteX2" fmla="*/ 53340 w 121920"/>
              <a:gd name="connsiteY2" fmla="*/ 60960 h 449580"/>
              <a:gd name="connsiteX3" fmla="*/ 76200 w 121920"/>
              <a:gd name="connsiteY3" fmla="*/ 91440 h 449580"/>
              <a:gd name="connsiteX4" fmla="*/ 76200 w 121920"/>
              <a:gd name="connsiteY4" fmla="*/ 152400 h 449580"/>
              <a:gd name="connsiteX5" fmla="*/ 68580 w 121920"/>
              <a:gd name="connsiteY5" fmla="*/ 182880 h 449580"/>
              <a:gd name="connsiteX6" fmla="*/ 45720 w 121920"/>
              <a:gd name="connsiteY6" fmla="*/ 205740 h 449580"/>
              <a:gd name="connsiteX7" fmla="*/ 0 w 121920"/>
              <a:gd name="connsiteY7" fmla="*/ 220980 h 449580"/>
              <a:gd name="connsiteX8" fmla="*/ 38100 w 121920"/>
              <a:gd name="connsiteY8" fmla="*/ 365760 h 449580"/>
              <a:gd name="connsiteX9" fmla="*/ 83820 w 121920"/>
              <a:gd name="connsiteY9" fmla="*/ 403860 h 449580"/>
              <a:gd name="connsiteX10" fmla="*/ 106680 w 121920"/>
              <a:gd name="connsiteY10" fmla="*/ 426720 h 449580"/>
              <a:gd name="connsiteX11" fmla="*/ 121920 w 121920"/>
              <a:gd name="connsiteY11" fmla="*/ 449580 h 44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920" h="449580">
                <a:moveTo>
                  <a:pt x="7620" y="0"/>
                </a:moveTo>
                <a:cubicBezTo>
                  <a:pt x="17780" y="12700"/>
                  <a:pt x="28342" y="25089"/>
                  <a:pt x="38100" y="38100"/>
                </a:cubicBezTo>
                <a:cubicBezTo>
                  <a:pt x="43595" y="45426"/>
                  <a:pt x="48017" y="53508"/>
                  <a:pt x="53340" y="60960"/>
                </a:cubicBezTo>
                <a:cubicBezTo>
                  <a:pt x="60722" y="71294"/>
                  <a:pt x="68580" y="81280"/>
                  <a:pt x="76200" y="91440"/>
                </a:cubicBezTo>
                <a:cubicBezTo>
                  <a:pt x="87535" y="125446"/>
                  <a:pt x="86008" y="108263"/>
                  <a:pt x="76200" y="152400"/>
                </a:cubicBezTo>
                <a:cubicBezTo>
                  <a:pt x="73928" y="162623"/>
                  <a:pt x="73776" y="173787"/>
                  <a:pt x="68580" y="182880"/>
                </a:cubicBezTo>
                <a:cubicBezTo>
                  <a:pt x="63233" y="192236"/>
                  <a:pt x="55140" y="200507"/>
                  <a:pt x="45720" y="205740"/>
                </a:cubicBezTo>
                <a:cubicBezTo>
                  <a:pt x="31677" y="213542"/>
                  <a:pt x="0" y="220980"/>
                  <a:pt x="0" y="220980"/>
                </a:cubicBezTo>
                <a:cubicBezTo>
                  <a:pt x="9025" y="338302"/>
                  <a:pt x="-10750" y="292485"/>
                  <a:pt x="38100" y="365760"/>
                </a:cubicBezTo>
                <a:cubicBezTo>
                  <a:pt x="54796" y="390805"/>
                  <a:pt x="62735" y="386289"/>
                  <a:pt x="83820" y="403860"/>
                </a:cubicBezTo>
                <a:cubicBezTo>
                  <a:pt x="92099" y="410759"/>
                  <a:pt x="99781" y="418441"/>
                  <a:pt x="106680" y="426720"/>
                </a:cubicBezTo>
                <a:cubicBezTo>
                  <a:pt x="112543" y="433755"/>
                  <a:pt x="121920" y="449580"/>
                  <a:pt x="121920" y="449580"/>
                </a:cubicBez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04" name="フリーフォーム 103"/>
          <p:cNvSpPr/>
          <p:nvPr/>
        </p:nvSpPr>
        <p:spPr>
          <a:xfrm>
            <a:off x="4704227" y="3939540"/>
            <a:ext cx="628512" cy="784860"/>
          </a:xfrm>
          <a:custGeom>
            <a:avLst/>
            <a:gdLst>
              <a:gd name="connsiteX0" fmla="*/ 92485 w 580165"/>
              <a:gd name="connsiteY0" fmla="*/ 0 h 784860"/>
              <a:gd name="connsiteX1" fmla="*/ 122965 w 580165"/>
              <a:gd name="connsiteY1" fmla="*/ 76200 h 784860"/>
              <a:gd name="connsiteX2" fmla="*/ 138205 w 580165"/>
              <a:gd name="connsiteY2" fmla="*/ 121920 h 784860"/>
              <a:gd name="connsiteX3" fmla="*/ 115345 w 580165"/>
              <a:gd name="connsiteY3" fmla="*/ 228600 h 784860"/>
              <a:gd name="connsiteX4" fmla="*/ 92485 w 580165"/>
              <a:gd name="connsiteY4" fmla="*/ 243840 h 784860"/>
              <a:gd name="connsiteX5" fmla="*/ 84865 w 580165"/>
              <a:gd name="connsiteY5" fmla="*/ 381000 h 784860"/>
              <a:gd name="connsiteX6" fmla="*/ 62005 w 580165"/>
              <a:gd name="connsiteY6" fmla="*/ 426720 h 784860"/>
              <a:gd name="connsiteX7" fmla="*/ 31525 w 580165"/>
              <a:gd name="connsiteY7" fmla="*/ 434340 h 784860"/>
              <a:gd name="connsiteX8" fmla="*/ 1045 w 580165"/>
              <a:gd name="connsiteY8" fmla="*/ 472440 h 784860"/>
              <a:gd name="connsiteX9" fmla="*/ 23905 w 580165"/>
              <a:gd name="connsiteY9" fmla="*/ 495300 h 784860"/>
              <a:gd name="connsiteX10" fmla="*/ 54385 w 580165"/>
              <a:gd name="connsiteY10" fmla="*/ 541020 h 784860"/>
              <a:gd name="connsiteX11" fmla="*/ 69625 w 580165"/>
              <a:gd name="connsiteY11" fmla="*/ 586740 h 784860"/>
              <a:gd name="connsiteX12" fmla="*/ 77245 w 580165"/>
              <a:gd name="connsiteY12" fmla="*/ 609600 h 784860"/>
              <a:gd name="connsiteX13" fmla="*/ 84865 w 580165"/>
              <a:gd name="connsiteY13" fmla="*/ 655320 h 784860"/>
              <a:gd name="connsiteX14" fmla="*/ 130585 w 580165"/>
              <a:gd name="connsiteY14" fmla="*/ 678180 h 784860"/>
              <a:gd name="connsiteX15" fmla="*/ 191545 w 580165"/>
              <a:gd name="connsiteY15" fmla="*/ 670560 h 784860"/>
              <a:gd name="connsiteX16" fmla="*/ 214405 w 580165"/>
              <a:gd name="connsiteY16" fmla="*/ 662940 h 784860"/>
              <a:gd name="connsiteX17" fmla="*/ 252505 w 580165"/>
              <a:gd name="connsiteY17" fmla="*/ 594360 h 784860"/>
              <a:gd name="connsiteX18" fmla="*/ 275365 w 580165"/>
              <a:gd name="connsiteY18" fmla="*/ 586740 h 784860"/>
              <a:gd name="connsiteX19" fmla="*/ 290605 w 580165"/>
              <a:gd name="connsiteY19" fmla="*/ 632460 h 784860"/>
              <a:gd name="connsiteX20" fmla="*/ 298225 w 580165"/>
              <a:gd name="connsiteY20" fmla="*/ 662940 h 784860"/>
              <a:gd name="connsiteX21" fmla="*/ 321085 w 580165"/>
              <a:gd name="connsiteY21" fmla="*/ 678180 h 784860"/>
              <a:gd name="connsiteX22" fmla="*/ 374425 w 580165"/>
              <a:gd name="connsiteY22" fmla="*/ 640080 h 784860"/>
              <a:gd name="connsiteX23" fmla="*/ 366805 w 580165"/>
              <a:gd name="connsiteY23" fmla="*/ 617220 h 784860"/>
              <a:gd name="connsiteX24" fmla="*/ 420145 w 580165"/>
              <a:gd name="connsiteY24" fmla="*/ 594360 h 784860"/>
              <a:gd name="connsiteX25" fmla="*/ 450625 w 580165"/>
              <a:gd name="connsiteY25" fmla="*/ 601980 h 784860"/>
              <a:gd name="connsiteX26" fmla="*/ 473485 w 580165"/>
              <a:gd name="connsiteY26" fmla="*/ 617220 h 784860"/>
              <a:gd name="connsiteX27" fmla="*/ 503965 w 580165"/>
              <a:gd name="connsiteY27" fmla="*/ 662940 h 784860"/>
              <a:gd name="connsiteX28" fmla="*/ 526825 w 580165"/>
              <a:gd name="connsiteY28" fmla="*/ 716280 h 784860"/>
              <a:gd name="connsiteX29" fmla="*/ 534445 w 580165"/>
              <a:gd name="connsiteY29" fmla="*/ 739140 h 784860"/>
              <a:gd name="connsiteX30" fmla="*/ 580165 w 580165"/>
              <a:gd name="connsiteY30" fmla="*/ 784860 h 78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80165" h="784860">
                <a:moveTo>
                  <a:pt x="92485" y="0"/>
                </a:moveTo>
                <a:cubicBezTo>
                  <a:pt x="130032" y="62578"/>
                  <a:pt x="105424" y="11883"/>
                  <a:pt x="122965" y="76200"/>
                </a:cubicBezTo>
                <a:cubicBezTo>
                  <a:pt x="127192" y="91698"/>
                  <a:pt x="138205" y="121920"/>
                  <a:pt x="138205" y="121920"/>
                </a:cubicBezTo>
                <a:cubicBezTo>
                  <a:pt x="134474" y="162962"/>
                  <a:pt x="144607" y="199338"/>
                  <a:pt x="115345" y="228600"/>
                </a:cubicBezTo>
                <a:cubicBezTo>
                  <a:pt x="108869" y="235076"/>
                  <a:pt x="100105" y="238760"/>
                  <a:pt x="92485" y="243840"/>
                </a:cubicBezTo>
                <a:cubicBezTo>
                  <a:pt x="89945" y="289560"/>
                  <a:pt x="89206" y="335416"/>
                  <a:pt x="84865" y="381000"/>
                </a:cubicBezTo>
                <a:cubicBezTo>
                  <a:pt x="83834" y="391830"/>
                  <a:pt x="70886" y="420799"/>
                  <a:pt x="62005" y="426720"/>
                </a:cubicBezTo>
                <a:cubicBezTo>
                  <a:pt x="53291" y="432529"/>
                  <a:pt x="41685" y="431800"/>
                  <a:pt x="31525" y="434340"/>
                </a:cubicBezTo>
                <a:cubicBezTo>
                  <a:pt x="21602" y="440955"/>
                  <a:pt x="-5647" y="452364"/>
                  <a:pt x="1045" y="472440"/>
                </a:cubicBezTo>
                <a:cubicBezTo>
                  <a:pt x="4453" y="482663"/>
                  <a:pt x="17289" y="486794"/>
                  <a:pt x="23905" y="495300"/>
                </a:cubicBezTo>
                <a:cubicBezTo>
                  <a:pt x="35150" y="509758"/>
                  <a:pt x="44225" y="525780"/>
                  <a:pt x="54385" y="541020"/>
                </a:cubicBezTo>
                <a:cubicBezTo>
                  <a:pt x="63296" y="554386"/>
                  <a:pt x="64545" y="571500"/>
                  <a:pt x="69625" y="586740"/>
                </a:cubicBezTo>
                <a:cubicBezTo>
                  <a:pt x="72165" y="594360"/>
                  <a:pt x="75925" y="601677"/>
                  <a:pt x="77245" y="609600"/>
                </a:cubicBezTo>
                <a:cubicBezTo>
                  <a:pt x="79785" y="624840"/>
                  <a:pt x="77955" y="641501"/>
                  <a:pt x="84865" y="655320"/>
                </a:cubicBezTo>
                <a:cubicBezTo>
                  <a:pt x="90774" y="667137"/>
                  <a:pt x="119766" y="674574"/>
                  <a:pt x="130585" y="678180"/>
                </a:cubicBezTo>
                <a:cubicBezTo>
                  <a:pt x="150905" y="675640"/>
                  <a:pt x="171397" y="674223"/>
                  <a:pt x="191545" y="670560"/>
                </a:cubicBezTo>
                <a:cubicBezTo>
                  <a:pt x="199448" y="669123"/>
                  <a:pt x="209736" y="669476"/>
                  <a:pt x="214405" y="662940"/>
                </a:cubicBezTo>
                <a:cubicBezTo>
                  <a:pt x="250552" y="612334"/>
                  <a:pt x="206547" y="624999"/>
                  <a:pt x="252505" y="594360"/>
                </a:cubicBezTo>
                <a:cubicBezTo>
                  <a:pt x="259188" y="589905"/>
                  <a:pt x="267745" y="589280"/>
                  <a:pt x="275365" y="586740"/>
                </a:cubicBezTo>
                <a:cubicBezTo>
                  <a:pt x="280445" y="601980"/>
                  <a:pt x="286709" y="616875"/>
                  <a:pt x="290605" y="632460"/>
                </a:cubicBezTo>
                <a:cubicBezTo>
                  <a:pt x="293145" y="642620"/>
                  <a:pt x="292416" y="654226"/>
                  <a:pt x="298225" y="662940"/>
                </a:cubicBezTo>
                <a:cubicBezTo>
                  <a:pt x="303305" y="670560"/>
                  <a:pt x="313465" y="673100"/>
                  <a:pt x="321085" y="678180"/>
                </a:cubicBezTo>
                <a:cubicBezTo>
                  <a:pt x="389042" y="669685"/>
                  <a:pt x="388748" y="690210"/>
                  <a:pt x="374425" y="640080"/>
                </a:cubicBezTo>
                <a:cubicBezTo>
                  <a:pt x="372218" y="632357"/>
                  <a:pt x="369345" y="624840"/>
                  <a:pt x="366805" y="617220"/>
                </a:cubicBezTo>
                <a:cubicBezTo>
                  <a:pt x="385470" y="604777"/>
                  <a:pt x="395542" y="594360"/>
                  <a:pt x="420145" y="594360"/>
                </a:cubicBezTo>
                <a:cubicBezTo>
                  <a:pt x="430618" y="594360"/>
                  <a:pt x="440465" y="599440"/>
                  <a:pt x="450625" y="601980"/>
                </a:cubicBezTo>
                <a:cubicBezTo>
                  <a:pt x="458245" y="607060"/>
                  <a:pt x="467454" y="610328"/>
                  <a:pt x="473485" y="617220"/>
                </a:cubicBezTo>
                <a:cubicBezTo>
                  <a:pt x="485546" y="631004"/>
                  <a:pt x="503965" y="662940"/>
                  <a:pt x="503965" y="662940"/>
                </a:cubicBezTo>
                <a:cubicBezTo>
                  <a:pt x="519824" y="726375"/>
                  <a:pt x="500513" y="663657"/>
                  <a:pt x="526825" y="716280"/>
                </a:cubicBezTo>
                <a:cubicBezTo>
                  <a:pt x="530417" y="723464"/>
                  <a:pt x="529514" y="732800"/>
                  <a:pt x="534445" y="739140"/>
                </a:cubicBezTo>
                <a:cubicBezTo>
                  <a:pt x="547677" y="756153"/>
                  <a:pt x="580165" y="784860"/>
                  <a:pt x="580165" y="784860"/>
                </a:cubicBez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07" name="フリーフォーム 106"/>
          <p:cNvSpPr/>
          <p:nvPr/>
        </p:nvSpPr>
        <p:spPr>
          <a:xfrm>
            <a:off x="4284347" y="4175760"/>
            <a:ext cx="272415" cy="1097280"/>
          </a:xfrm>
          <a:custGeom>
            <a:avLst/>
            <a:gdLst>
              <a:gd name="connsiteX0" fmla="*/ 7620 w 251460"/>
              <a:gd name="connsiteY0" fmla="*/ 0 h 1097280"/>
              <a:gd name="connsiteX1" fmla="*/ 45720 w 251460"/>
              <a:gd name="connsiteY1" fmla="*/ 30480 h 1097280"/>
              <a:gd name="connsiteX2" fmla="*/ 83820 w 251460"/>
              <a:gd name="connsiteY2" fmla="*/ 60960 h 1097280"/>
              <a:gd name="connsiteX3" fmla="*/ 152400 w 251460"/>
              <a:gd name="connsiteY3" fmla="*/ 106680 h 1097280"/>
              <a:gd name="connsiteX4" fmla="*/ 175260 w 251460"/>
              <a:gd name="connsiteY4" fmla="*/ 114300 h 1097280"/>
              <a:gd name="connsiteX5" fmla="*/ 198120 w 251460"/>
              <a:gd name="connsiteY5" fmla="*/ 129540 h 1097280"/>
              <a:gd name="connsiteX6" fmla="*/ 243840 w 251460"/>
              <a:gd name="connsiteY6" fmla="*/ 152400 h 1097280"/>
              <a:gd name="connsiteX7" fmla="*/ 251460 w 251460"/>
              <a:gd name="connsiteY7" fmla="*/ 175260 h 1097280"/>
              <a:gd name="connsiteX8" fmla="*/ 175260 w 251460"/>
              <a:gd name="connsiteY8" fmla="*/ 228600 h 1097280"/>
              <a:gd name="connsiteX9" fmla="*/ 152400 w 251460"/>
              <a:gd name="connsiteY9" fmla="*/ 236220 h 1097280"/>
              <a:gd name="connsiteX10" fmla="*/ 99060 w 251460"/>
              <a:gd name="connsiteY10" fmla="*/ 243840 h 1097280"/>
              <a:gd name="connsiteX11" fmla="*/ 91440 w 251460"/>
              <a:gd name="connsiteY11" fmla="*/ 266700 h 1097280"/>
              <a:gd name="connsiteX12" fmla="*/ 99060 w 251460"/>
              <a:gd name="connsiteY12" fmla="*/ 304800 h 1097280"/>
              <a:gd name="connsiteX13" fmla="*/ 129540 w 251460"/>
              <a:gd name="connsiteY13" fmla="*/ 350520 h 1097280"/>
              <a:gd name="connsiteX14" fmla="*/ 144780 w 251460"/>
              <a:gd name="connsiteY14" fmla="*/ 381000 h 1097280"/>
              <a:gd name="connsiteX15" fmla="*/ 137160 w 251460"/>
              <a:gd name="connsiteY15" fmla="*/ 525780 h 1097280"/>
              <a:gd name="connsiteX16" fmla="*/ 68580 w 251460"/>
              <a:gd name="connsiteY16" fmla="*/ 563880 h 1097280"/>
              <a:gd name="connsiteX17" fmla="*/ 38100 w 251460"/>
              <a:gd name="connsiteY17" fmla="*/ 571500 h 1097280"/>
              <a:gd name="connsiteX18" fmla="*/ 22860 w 251460"/>
              <a:gd name="connsiteY18" fmla="*/ 594360 h 1097280"/>
              <a:gd name="connsiteX19" fmla="*/ 38100 w 251460"/>
              <a:gd name="connsiteY19" fmla="*/ 655320 h 1097280"/>
              <a:gd name="connsiteX20" fmla="*/ 68580 w 251460"/>
              <a:gd name="connsiteY20" fmla="*/ 701040 h 1097280"/>
              <a:gd name="connsiteX21" fmla="*/ 53340 w 251460"/>
              <a:gd name="connsiteY21" fmla="*/ 746760 h 1097280"/>
              <a:gd name="connsiteX22" fmla="*/ 45720 w 251460"/>
              <a:gd name="connsiteY22" fmla="*/ 838200 h 1097280"/>
              <a:gd name="connsiteX23" fmla="*/ 15240 w 251460"/>
              <a:gd name="connsiteY23" fmla="*/ 883920 h 1097280"/>
              <a:gd name="connsiteX24" fmla="*/ 0 w 251460"/>
              <a:gd name="connsiteY24" fmla="*/ 906780 h 1097280"/>
              <a:gd name="connsiteX25" fmla="*/ 7620 w 251460"/>
              <a:gd name="connsiteY25" fmla="*/ 952500 h 1097280"/>
              <a:gd name="connsiteX26" fmla="*/ 30480 w 251460"/>
              <a:gd name="connsiteY26" fmla="*/ 975360 h 1097280"/>
              <a:gd name="connsiteX27" fmla="*/ 53340 w 251460"/>
              <a:gd name="connsiteY27" fmla="*/ 1021080 h 1097280"/>
              <a:gd name="connsiteX28" fmla="*/ 76200 w 251460"/>
              <a:gd name="connsiteY28" fmla="*/ 1043940 h 1097280"/>
              <a:gd name="connsiteX29" fmla="*/ 99060 w 251460"/>
              <a:gd name="connsiteY29" fmla="*/ 1097280 h 109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1460" h="1097280">
                <a:moveTo>
                  <a:pt x="7620" y="0"/>
                </a:moveTo>
                <a:cubicBezTo>
                  <a:pt x="20320" y="10160"/>
                  <a:pt x="34220" y="18980"/>
                  <a:pt x="45720" y="30480"/>
                </a:cubicBezTo>
                <a:cubicBezTo>
                  <a:pt x="80187" y="64947"/>
                  <a:pt x="39316" y="46125"/>
                  <a:pt x="83820" y="60960"/>
                </a:cubicBezTo>
                <a:lnTo>
                  <a:pt x="152400" y="106680"/>
                </a:lnTo>
                <a:cubicBezTo>
                  <a:pt x="159083" y="111135"/>
                  <a:pt x="167640" y="111760"/>
                  <a:pt x="175260" y="114300"/>
                </a:cubicBezTo>
                <a:cubicBezTo>
                  <a:pt x="182880" y="119380"/>
                  <a:pt x="189929" y="125444"/>
                  <a:pt x="198120" y="129540"/>
                </a:cubicBezTo>
                <a:cubicBezTo>
                  <a:pt x="261216" y="161088"/>
                  <a:pt x="178326" y="108724"/>
                  <a:pt x="243840" y="152400"/>
                </a:cubicBezTo>
                <a:cubicBezTo>
                  <a:pt x="246380" y="160020"/>
                  <a:pt x="251460" y="167228"/>
                  <a:pt x="251460" y="175260"/>
                </a:cubicBezTo>
                <a:cubicBezTo>
                  <a:pt x="251460" y="242401"/>
                  <a:pt x="242223" y="221160"/>
                  <a:pt x="175260" y="228600"/>
                </a:cubicBezTo>
                <a:cubicBezTo>
                  <a:pt x="167640" y="231140"/>
                  <a:pt x="160276" y="234645"/>
                  <a:pt x="152400" y="236220"/>
                </a:cubicBezTo>
                <a:cubicBezTo>
                  <a:pt x="134788" y="239742"/>
                  <a:pt x="115124" y="235808"/>
                  <a:pt x="99060" y="243840"/>
                </a:cubicBezTo>
                <a:cubicBezTo>
                  <a:pt x="91876" y="247432"/>
                  <a:pt x="93980" y="259080"/>
                  <a:pt x="91440" y="266700"/>
                </a:cubicBezTo>
                <a:cubicBezTo>
                  <a:pt x="93980" y="279400"/>
                  <a:pt x="93701" y="293009"/>
                  <a:pt x="99060" y="304800"/>
                </a:cubicBezTo>
                <a:cubicBezTo>
                  <a:pt x="106639" y="321474"/>
                  <a:pt x="121349" y="334137"/>
                  <a:pt x="129540" y="350520"/>
                </a:cubicBezTo>
                <a:lnTo>
                  <a:pt x="144780" y="381000"/>
                </a:lnTo>
                <a:cubicBezTo>
                  <a:pt x="142240" y="429260"/>
                  <a:pt x="151231" y="479547"/>
                  <a:pt x="137160" y="525780"/>
                </a:cubicBezTo>
                <a:cubicBezTo>
                  <a:pt x="131962" y="542859"/>
                  <a:pt x="88115" y="558298"/>
                  <a:pt x="68580" y="563880"/>
                </a:cubicBezTo>
                <a:cubicBezTo>
                  <a:pt x="58510" y="566757"/>
                  <a:pt x="48260" y="568960"/>
                  <a:pt x="38100" y="571500"/>
                </a:cubicBezTo>
                <a:cubicBezTo>
                  <a:pt x="33020" y="579120"/>
                  <a:pt x="23996" y="585273"/>
                  <a:pt x="22860" y="594360"/>
                </a:cubicBezTo>
                <a:cubicBezTo>
                  <a:pt x="22171" y="599875"/>
                  <a:pt x="32515" y="645266"/>
                  <a:pt x="38100" y="655320"/>
                </a:cubicBezTo>
                <a:cubicBezTo>
                  <a:pt x="46995" y="671331"/>
                  <a:pt x="68580" y="701040"/>
                  <a:pt x="68580" y="701040"/>
                </a:cubicBezTo>
                <a:cubicBezTo>
                  <a:pt x="63500" y="716280"/>
                  <a:pt x="54674" y="730751"/>
                  <a:pt x="53340" y="746760"/>
                </a:cubicBezTo>
                <a:cubicBezTo>
                  <a:pt x="50800" y="777240"/>
                  <a:pt x="53906" y="808730"/>
                  <a:pt x="45720" y="838200"/>
                </a:cubicBezTo>
                <a:cubicBezTo>
                  <a:pt x="40818" y="855848"/>
                  <a:pt x="25400" y="868680"/>
                  <a:pt x="15240" y="883920"/>
                </a:cubicBezTo>
                <a:lnTo>
                  <a:pt x="0" y="906780"/>
                </a:lnTo>
                <a:cubicBezTo>
                  <a:pt x="2540" y="922020"/>
                  <a:pt x="1345" y="938381"/>
                  <a:pt x="7620" y="952500"/>
                </a:cubicBezTo>
                <a:cubicBezTo>
                  <a:pt x="11997" y="962348"/>
                  <a:pt x="23581" y="967081"/>
                  <a:pt x="30480" y="975360"/>
                </a:cubicBezTo>
                <a:cubicBezTo>
                  <a:pt x="90431" y="1047301"/>
                  <a:pt x="7518" y="952347"/>
                  <a:pt x="53340" y="1021080"/>
                </a:cubicBezTo>
                <a:cubicBezTo>
                  <a:pt x="59318" y="1030046"/>
                  <a:pt x="68580" y="1036320"/>
                  <a:pt x="76200" y="1043940"/>
                </a:cubicBezTo>
                <a:cubicBezTo>
                  <a:pt x="92576" y="1093068"/>
                  <a:pt x="80081" y="1078301"/>
                  <a:pt x="99060" y="1097280"/>
                </a:cubicBezTo>
              </a:path>
            </a:pathLst>
          </a:custGeom>
          <a:noFill/>
          <a:ln w="5715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61" name="タイトル 1"/>
          <p:cNvSpPr txBox="1">
            <a:spLocks/>
          </p:cNvSpPr>
          <p:nvPr/>
        </p:nvSpPr>
        <p:spPr>
          <a:xfrm>
            <a:off x="0" y="-27384"/>
            <a:ext cx="9906000" cy="576064"/>
          </a:xfrm>
          <a:prstGeom prst="rect">
            <a:avLst/>
          </a:prstGeom>
        </p:spPr>
        <p:style>
          <a:lnRef idx="1">
            <a:schemeClr val="accent5"/>
          </a:lnRef>
          <a:fillRef idx="2">
            <a:schemeClr val="accent5"/>
          </a:fillRef>
          <a:effectRef idx="1">
            <a:schemeClr val="accent5"/>
          </a:effectRef>
          <a:fontRef idx="minor">
            <a:schemeClr val="dk1"/>
          </a:fontRef>
        </p:style>
        <p:txBody>
          <a:bodyPr vert="horz" lIns="91440" tIns="45720" rIns="91440" bIns="45720" rtlCol="0" anchor="ctr">
            <a:normAutofit lnSpcReduction="10000"/>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defRPr/>
            </a:pPr>
            <a:r>
              <a:rPr lang="ja-JP" altLang="en-US" sz="3200" dirty="0">
                <a:solidFill>
                  <a:prstClr val="black"/>
                </a:solidFill>
                <a:latin typeface="Arial" pitchFamily="34" charset="0"/>
              </a:rPr>
              <a:t>小児がん拠点</a:t>
            </a:r>
            <a:r>
              <a:rPr lang="ja-JP" altLang="en-US" sz="3200" dirty="0" smtClean="0">
                <a:solidFill>
                  <a:prstClr val="black"/>
                </a:solidFill>
                <a:latin typeface="Arial" pitchFamily="34" charset="0"/>
              </a:rPr>
              <a:t>病院</a:t>
            </a:r>
            <a:endParaRPr lang="ja-JP" altLang="en-US" sz="3200" dirty="0">
              <a:solidFill>
                <a:prstClr val="black"/>
              </a:solidFill>
              <a:latin typeface="Arial" pitchFamily="34" charset="0"/>
            </a:endParaRPr>
          </a:p>
        </p:txBody>
      </p:sp>
      <p:sp>
        <p:nvSpPr>
          <p:cNvPr id="56" name="テキスト ボックス 55"/>
          <p:cNvSpPr txBox="1"/>
          <p:nvPr/>
        </p:nvSpPr>
        <p:spPr>
          <a:xfrm>
            <a:off x="7749734" y="6597454"/>
            <a:ext cx="1883849" cy="307777"/>
          </a:xfrm>
          <a:prstGeom prst="rect">
            <a:avLst/>
          </a:prstGeom>
          <a:noFill/>
        </p:spPr>
        <p:txBody>
          <a:bodyPr wrap="none" rtlCol="0">
            <a:spAutoFit/>
          </a:bodyPr>
          <a:lstStyle/>
          <a:p>
            <a:r>
              <a:rPr lang="ja-JP" altLang="en-US" sz="1400" dirty="0">
                <a:solidFill>
                  <a:prstClr val="black"/>
                </a:solidFill>
                <a:latin typeface="ＭＳ Ｐゴシック" panose="020B0600070205080204" pitchFamily="50" charset="-128"/>
              </a:rPr>
              <a:t>がん・疾病対策課</a:t>
            </a:r>
            <a:r>
              <a:rPr lang="ja-JP" altLang="en-US" sz="1400" dirty="0" smtClean="0">
                <a:solidFill>
                  <a:prstClr val="black"/>
                </a:solidFill>
              </a:rPr>
              <a:t>作成</a:t>
            </a:r>
            <a:endParaRPr lang="ja-JP" altLang="en-US" sz="1400" dirty="0">
              <a:solidFill>
                <a:prstClr val="black"/>
              </a:solidFill>
            </a:endParaRPr>
          </a:p>
        </p:txBody>
      </p:sp>
      <p:sp>
        <p:nvSpPr>
          <p:cNvPr id="5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230</a:t>
            </a:fld>
            <a:endParaRPr lang="ja-JP" altLang="en-US" dirty="0">
              <a:solidFill>
                <a:prstClr val="black"/>
              </a:solidFill>
            </a:endParaRPr>
          </a:p>
        </p:txBody>
      </p:sp>
    </p:spTree>
    <p:extLst>
      <p:ext uri="{BB962C8B-B14F-4D97-AF65-F5344CB8AC3E}">
        <p14:creationId xmlns:p14="http://schemas.microsoft.com/office/powerpoint/2010/main" val="486782938"/>
      </p:ext>
    </p:extLst>
  </p:cSld>
  <p:clrMapOvr>
    <a:masterClrMapping/>
  </p:clrMapOvr>
  <p:timing>
    <p:tnLst>
      <p:par>
        <p:cT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37"/>
          <p:cNvSpPr>
            <a:spLocks noChangeArrowheads="1"/>
          </p:cNvSpPr>
          <p:nvPr/>
        </p:nvSpPr>
        <p:spPr bwMode="auto">
          <a:xfrm>
            <a:off x="104139" y="1126392"/>
            <a:ext cx="9647229" cy="2014576"/>
          </a:xfrm>
          <a:prstGeom prst="rect">
            <a:avLst/>
          </a:prstGeom>
          <a:solidFill>
            <a:srgbClr val="FFFFAF">
              <a:alpha val="49804"/>
            </a:srgb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800"/>
              </a:lnSpc>
              <a:buFont typeface="Wingdings" panose="05000000000000000000" pitchFamily="2" charset="2"/>
              <a:buChar char="Ø"/>
            </a:pPr>
            <a:r>
              <a:rPr lang="ja-JP" altLang="en-US" sz="1600" dirty="0" smtClean="0">
                <a:solidFill>
                  <a:prstClr val="black"/>
                </a:solidFill>
                <a:latin typeface="Calibri"/>
                <a:ea typeface="ＭＳ Ｐゴシック"/>
              </a:rPr>
              <a:t>   進行がん患者の緩和ケアに係る外来から在宅への切れ目のない移行を図り、在宅において質の高い緩和ケアを提供する体制を実現するため、進行がん患者に対して外来で化学療法又は緩和ケアを行う医療機関が、当該患者に在宅で緩和ケアを実施する</a:t>
            </a:r>
            <a:r>
              <a:rPr lang="ja-JP" altLang="en-US" sz="1600" dirty="0">
                <a:solidFill>
                  <a:prstClr val="black"/>
                </a:solidFill>
                <a:latin typeface="Calibri"/>
                <a:ea typeface="ＭＳ Ｐゴシック"/>
              </a:rPr>
              <a:t>別</a:t>
            </a:r>
            <a:r>
              <a:rPr lang="ja-JP" altLang="en-US" sz="1600" dirty="0" smtClean="0">
                <a:solidFill>
                  <a:prstClr val="black"/>
                </a:solidFill>
                <a:latin typeface="Calibri"/>
                <a:ea typeface="ＭＳ Ｐゴシック"/>
              </a:rPr>
              <a:t>の医療機関に適切な時期に紹介することの評価を新設する　　　</a:t>
            </a:r>
            <a:endParaRPr lang="en-US" altLang="ja-JP" sz="1600" dirty="0" smtClean="0">
              <a:solidFill>
                <a:prstClr val="black"/>
              </a:solidFill>
              <a:latin typeface="Calibri"/>
              <a:ea typeface="ＭＳ Ｐゴシック"/>
            </a:endParaRPr>
          </a:p>
          <a:p>
            <a:pPr>
              <a:lnSpc>
                <a:spcPts val="1900"/>
              </a:lnSpc>
              <a:spcBef>
                <a:spcPts val="600"/>
              </a:spcBef>
            </a:pPr>
            <a:r>
              <a:rPr lang="ja-JP" altLang="en-US" sz="1600" b="1" dirty="0">
                <a:solidFill>
                  <a:srgbClr val="0070C0"/>
                </a:solidFill>
                <a:latin typeface="Calibri"/>
                <a:ea typeface="ＭＳ Ｐゴシック"/>
              </a:rPr>
              <a:t>　</a:t>
            </a:r>
            <a:r>
              <a:rPr lang="ja-JP" altLang="en-US" sz="1600" b="1" dirty="0" smtClean="0">
                <a:solidFill>
                  <a:srgbClr val="0070C0"/>
                </a:solidFill>
                <a:latin typeface="Calibri"/>
                <a:ea typeface="ＭＳ Ｐゴシック"/>
              </a:rPr>
              <a:t>　　　　</a:t>
            </a:r>
            <a:r>
              <a:rPr lang="ja-JP" altLang="en-US" b="1" u="sng" dirty="0" smtClean="0">
                <a:solidFill>
                  <a:srgbClr val="0070C0"/>
                </a:solidFill>
                <a:latin typeface="Calibri"/>
                <a:ea typeface="ＭＳ Ｐゴシック"/>
              </a:rPr>
              <a:t>（新）　外来がん患者在宅連携指導料　　５００点（１人につき１回に限る）</a:t>
            </a:r>
            <a:endParaRPr lang="en-US" altLang="ja-JP" b="1" u="sng" dirty="0" smtClean="0">
              <a:solidFill>
                <a:srgbClr val="0070C0"/>
              </a:solidFill>
              <a:latin typeface="Calibri"/>
              <a:ea typeface="ＭＳ Ｐゴシック"/>
            </a:endParaRPr>
          </a:p>
          <a:p>
            <a:pPr fontAlgn="auto">
              <a:lnSpc>
                <a:spcPts val="2100"/>
              </a:lnSpc>
              <a:spcBef>
                <a:spcPts val="0"/>
              </a:spcBef>
              <a:spcAft>
                <a:spcPts val="0"/>
              </a:spcAft>
            </a:pPr>
            <a:r>
              <a:rPr lang="ja-JP" altLang="en-US" sz="2000" b="1" dirty="0">
                <a:solidFill>
                  <a:srgbClr val="0070C0"/>
                </a:solidFill>
                <a:latin typeface="Calibri"/>
                <a:ea typeface="ＭＳ Ｐゴシック"/>
              </a:rPr>
              <a:t> </a:t>
            </a:r>
            <a:r>
              <a:rPr lang="en-US" altLang="ja-JP" sz="1400" dirty="0">
                <a:solidFill>
                  <a:prstClr val="black"/>
                </a:solidFill>
                <a:latin typeface="Calibri"/>
                <a:ea typeface="ＭＳ Ｐゴシック"/>
              </a:rPr>
              <a:t>[</a:t>
            </a:r>
            <a:r>
              <a:rPr lang="ja-JP" altLang="en-US" sz="1400" dirty="0">
                <a:solidFill>
                  <a:prstClr val="black"/>
                </a:solidFill>
                <a:latin typeface="Calibri"/>
                <a:ea typeface="ＭＳ Ｐゴシック"/>
              </a:rPr>
              <a:t>算定要件</a:t>
            </a:r>
            <a:r>
              <a:rPr lang="en-US" altLang="ja-JP" sz="1400" dirty="0">
                <a:solidFill>
                  <a:prstClr val="black"/>
                </a:solidFill>
                <a:latin typeface="Calibri"/>
                <a:ea typeface="ＭＳ Ｐゴシック"/>
              </a:rPr>
              <a:t>]</a:t>
            </a:r>
          </a:p>
          <a:p>
            <a:pPr marL="85725" indent="-85725" fontAlgn="auto">
              <a:lnSpc>
                <a:spcPts val="1600"/>
              </a:lnSpc>
              <a:spcBef>
                <a:spcPts val="0"/>
              </a:spcBef>
              <a:spcAft>
                <a:spcPts val="0"/>
              </a:spcAft>
            </a:pPr>
            <a:r>
              <a:rPr lang="ja-JP" altLang="en-US" sz="1400" dirty="0">
                <a:solidFill>
                  <a:prstClr val="black"/>
                </a:solidFill>
                <a:latin typeface="Calibri"/>
                <a:ea typeface="ＭＳ Ｐゴシック"/>
              </a:rPr>
              <a:t>　</a:t>
            </a:r>
            <a:r>
              <a:rPr lang="ja-JP" altLang="en-US" sz="1400" dirty="0" smtClean="0">
                <a:solidFill>
                  <a:prstClr val="black"/>
                </a:solidFill>
                <a:latin typeface="Calibri"/>
                <a:ea typeface="ＭＳ Ｐゴシック"/>
              </a:rPr>
              <a:t>　外来での化学療法又は緩和ケアを実施している進行がんの患者であって、在宅での緩和ケアに移行が見込まれるものについて、患者の診療の方針等について十分に話し合い、患者の同意を得た上で、在宅で緩和ケアを実施する別の医療機関に対して文書で紹介を行った場合に、１人につき１回に限り所定点数を算定する</a:t>
            </a:r>
            <a:endParaRPr lang="en-US" altLang="ja-JP" sz="1600" dirty="0">
              <a:solidFill>
                <a:prstClr val="black"/>
              </a:solidFill>
              <a:latin typeface="Calibri"/>
              <a:ea typeface="ＭＳ Ｐゴシック"/>
            </a:endParaRPr>
          </a:p>
        </p:txBody>
      </p:sp>
      <p:sp>
        <p:nvSpPr>
          <p:cNvPr id="10" name="Rectangle 36"/>
          <p:cNvSpPr>
            <a:spLocks noChangeArrowheads="1"/>
          </p:cNvSpPr>
          <p:nvPr/>
        </p:nvSpPr>
        <p:spPr bwMode="auto">
          <a:xfrm>
            <a:off x="104114" y="3292863"/>
            <a:ext cx="6649086"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（３）緩和ケア病棟における在宅療養支援の充実</a:t>
            </a:r>
            <a:endParaRPr lang="ja-JP" altLang="en-US" sz="2400" dirty="0">
              <a:solidFill>
                <a:prstClr val="black"/>
              </a:solidFill>
            </a:endParaRPr>
          </a:p>
        </p:txBody>
      </p:sp>
      <p:sp>
        <p:nvSpPr>
          <p:cNvPr id="11" name="Rectangle 36"/>
          <p:cNvSpPr>
            <a:spLocks noChangeArrowheads="1"/>
          </p:cNvSpPr>
          <p:nvPr/>
        </p:nvSpPr>
        <p:spPr bwMode="auto">
          <a:xfrm>
            <a:off x="86577" y="677049"/>
            <a:ext cx="7545988" cy="449344"/>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（２）がん治療中の外来患者の在宅医療への連携の充実</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１２．緩和ケアを含む質の高いがん医療の評価</a:t>
            </a:r>
            <a:endParaRPr lang="ja-JP" altLang="en-US" kern="0" dirty="0">
              <a:solidFill>
                <a:srgbClr val="000000"/>
              </a:solidFill>
              <a:latin typeface="Calibri"/>
              <a:ea typeface="ＭＳ Ｐゴシック"/>
            </a:endParaRPr>
          </a:p>
        </p:txBody>
      </p:sp>
      <p:sp>
        <p:nvSpPr>
          <p:cNvPr id="19" name="テキスト ボックス 18"/>
          <p:cNvSpPr txBox="1"/>
          <p:nvPr/>
        </p:nvSpPr>
        <p:spPr>
          <a:xfrm>
            <a:off x="7712967" y="681021"/>
            <a:ext cx="148850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182</a:t>
            </a:r>
            <a:r>
              <a:rPr lang="ja-JP" altLang="en-US" sz="1100" smtClean="0">
                <a:solidFill>
                  <a:srgbClr val="002060"/>
                </a:solidFill>
                <a:latin typeface="ＭＳ Ｐゴシック" panose="020B0600070205080204" pitchFamily="50" charset="-128"/>
              </a:rPr>
              <a:t>　留ｐ</a:t>
            </a:r>
            <a:r>
              <a:rPr lang="en-US" altLang="ja-JP" sz="1100" smtClean="0">
                <a:solidFill>
                  <a:srgbClr val="002060"/>
                </a:solidFill>
                <a:latin typeface="ＭＳ Ｐゴシック" panose="020B0600070205080204" pitchFamily="50" charset="-128"/>
              </a:rPr>
              <a:t>223</a:t>
            </a:r>
            <a:endParaRPr lang="en-US" altLang="ja-JP" sz="1100" dirty="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758</a:t>
            </a:r>
            <a:r>
              <a:rPr lang="ja-JP" altLang="en-US" sz="1100">
                <a:solidFill>
                  <a:srgbClr val="002060"/>
                </a:solidFill>
                <a:latin typeface="ＭＳ Ｐゴシック" panose="020B0600070205080204" pitchFamily="50" charset="-128"/>
              </a:rPr>
              <a:t>　</a:t>
            </a: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811</a:t>
            </a:r>
            <a:endParaRPr lang="ja-JP" altLang="en-US" sz="1100" dirty="0">
              <a:solidFill>
                <a:srgbClr val="002060"/>
              </a:solidFill>
              <a:latin typeface="ＭＳ Ｐゴシック" panose="020B0600070205080204" pitchFamily="50" charset="-128"/>
            </a:endParaRPr>
          </a:p>
        </p:txBody>
      </p:sp>
      <p:sp>
        <p:nvSpPr>
          <p:cNvPr id="12" name="Rectangle 37"/>
          <p:cNvSpPr>
            <a:spLocks noChangeArrowheads="1"/>
          </p:cNvSpPr>
          <p:nvPr/>
        </p:nvSpPr>
        <p:spPr bwMode="auto">
          <a:xfrm>
            <a:off x="107207" y="3730080"/>
            <a:ext cx="9647229" cy="3011295"/>
          </a:xfrm>
          <a:prstGeom prst="rect">
            <a:avLst/>
          </a:prstGeom>
          <a:solidFill>
            <a:srgbClr val="FFFFAF">
              <a:alpha val="49804"/>
            </a:srgb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2000"/>
              </a:lnSpc>
              <a:buFont typeface="Wingdings" panose="05000000000000000000" pitchFamily="2" charset="2"/>
              <a:buChar char="Ø"/>
            </a:pPr>
            <a:r>
              <a:rPr lang="ja-JP" altLang="en-US" sz="1600" dirty="0" smtClean="0">
                <a:solidFill>
                  <a:prstClr val="black"/>
                </a:solidFill>
                <a:latin typeface="Calibri"/>
                <a:ea typeface="ＭＳ Ｐゴシック"/>
              </a:rPr>
              <a:t>   進行がん患者で、在宅で緩和ケアを行っている患者が緩和ケア病棟を有する病院に緊急入院した場合に、１５日を限度として算定できる「緊急入院初期加算」を新設する。また入院中の放射線治療や退院した月の在宅療養指導管理料を別に算定できることとする</a:t>
            </a:r>
            <a:endParaRPr lang="en-US" altLang="ja-JP" sz="1600" dirty="0" smtClean="0">
              <a:solidFill>
                <a:prstClr val="black"/>
              </a:solidFill>
              <a:latin typeface="Calibri"/>
              <a:ea typeface="ＭＳ Ｐゴシック"/>
            </a:endParaRPr>
          </a:p>
          <a:p>
            <a:pPr>
              <a:lnSpc>
                <a:spcPts val="1900"/>
              </a:lnSpc>
            </a:pPr>
            <a:r>
              <a:rPr lang="ja-JP" altLang="en-US" sz="1600" dirty="0" smtClean="0">
                <a:solidFill>
                  <a:prstClr val="black"/>
                </a:solidFill>
                <a:latin typeface="Calibri"/>
                <a:ea typeface="ＭＳ Ｐゴシック"/>
              </a:rPr>
              <a:t>　　　</a:t>
            </a:r>
            <a:r>
              <a:rPr lang="ja-JP" altLang="en-US" sz="1600" b="1" dirty="0" smtClean="0">
                <a:solidFill>
                  <a:srgbClr val="0070C0"/>
                </a:solidFill>
                <a:latin typeface="Calibri"/>
                <a:ea typeface="ＭＳ Ｐゴシック"/>
              </a:rPr>
              <a:t>緩和ケア病棟入院料（１日につき）</a:t>
            </a:r>
            <a:endParaRPr lang="en-US" altLang="ja-JP" sz="1600" b="1" dirty="0" smtClean="0">
              <a:solidFill>
                <a:srgbClr val="0070C0"/>
              </a:solidFill>
              <a:latin typeface="Calibri"/>
              <a:ea typeface="ＭＳ Ｐゴシック"/>
            </a:endParaRPr>
          </a:p>
          <a:p>
            <a:pPr>
              <a:lnSpc>
                <a:spcPts val="1900"/>
              </a:lnSpc>
            </a:pPr>
            <a:r>
              <a:rPr lang="ja-JP" altLang="en-US" sz="1600" b="1" dirty="0">
                <a:solidFill>
                  <a:srgbClr val="0070C0"/>
                </a:solidFill>
                <a:latin typeface="Calibri"/>
                <a:ea typeface="ＭＳ Ｐゴシック"/>
              </a:rPr>
              <a:t>　</a:t>
            </a:r>
            <a:r>
              <a:rPr lang="ja-JP" altLang="en-US" sz="1600" b="1" dirty="0" smtClean="0">
                <a:solidFill>
                  <a:srgbClr val="0070C0"/>
                </a:solidFill>
                <a:latin typeface="Calibri"/>
                <a:ea typeface="ＭＳ Ｐゴシック"/>
              </a:rPr>
              <a:t>　　　　　１　３０日以内の期間：４</a:t>
            </a:r>
            <a:r>
              <a:rPr lang="en-US" altLang="ja-JP" sz="1600" b="1" dirty="0" smtClean="0">
                <a:solidFill>
                  <a:srgbClr val="0070C0"/>
                </a:solidFill>
                <a:latin typeface="Calibri"/>
                <a:ea typeface="ＭＳ Ｐゴシック"/>
              </a:rPr>
              <a:t>,</a:t>
            </a:r>
            <a:r>
              <a:rPr lang="ja-JP" altLang="en-US" sz="1600" b="1" dirty="0" smtClean="0">
                <a:solidFill>
                  <a:srgbClr val="0070C0"/>
                </a:solidFill>
                <a:latin typeface="Calibri"/>
                <a:ea typeface="ＭＳ Ｐゴシック"/>
              </a:rPr>
              <a:t>９２６点</a:t>
            </a:r>
            <a:endParaRPr lang="en-US" altLang="ja-JP" sz="1600" b="1" dirty="0" smtClean="0">
              <a:solidFill>
                <a:srgbClr val="0070C0"/>
              </a:solidFill>
              <a:latin typeface="Calibri"/>
              <a:ea typeface="ＭＳ Ｐゴシック"/>
            </a:endParaRPr>
          </a:p>
          <a:p>
            <a:pPr>
              <a:lnSpc>
                <a:spcPts val="1900"/>
              </a:lnSpc>
            </a:pPr>
            <a:r>
              <a:rPr lang="ja-JP" altLang="en-US" sz="1600" b="1" dirty="0">
                <a:solidFill>
                  <a:srgbClr val="0070C0"/>
                </a:solidFill>
                <a:latin typeface="Calibri"/>
                <a:ea typeface="ＭＳ Ｐゴシック"/>
              </a:rPr>
              <a:t>　</a:t>
            </a:r>
            <a:r>
              <a:rPr lang="ja-JP" altLang="en-US" sz="1600" b="1" dirty="0" smtClean="0">
                <a:solidFill>
                  <a:srgbClr val="0070C0"/>
                </a:solidFill>
                <a:latin typeface="Calibri"/>
                <a:ea typeface="ＭＳ Ｐゴシック"/>
              </a:rPr>
              <a:t>　　　　　　　　</a:t>
            </a:r>
            <a:r>
              <a:rPr lang="ja-JP" altLang="en-US" sz="1600" b="1" u="sng" dirty="0" smtClean="0">
                <a:solidFill>
                  <a:srgbClr val="0070C0"/>
                </a:solidFill>
                <a:latin typeface="Calibri"/>
                <a:ea typeface="ＭＳ Ｐゴシック"/>
              </a:rPr>
              <a:t>緊急入院初期加算：２００点</a:t>
            </a:r>
            <a:r>
              <a:rPr lang="ja-JP" altLang="en-US" sz="1600" b="1" dirty="0" smtClean="0">
                <a:solidFill>
                  <a:srgbClr val="FF0000"/>
                </a:solidFill>
                <a:latin typeface="Calibri"/>
                <a:ea typeface="ＭＳ Ｐゴシック"/>
              </a:rPr>
              <a:t>（新）</a:t>
            </a:r>
            <a:endParaRPr lang="en-US" altLang="ja-JP" sz="1600" b="1" dirty="0" smtClean="0">
              <a:solidFill>
                <a:srgbClr val="FF0000"/>
              </a:solidFill>
              <a:latin typeface="Calibri"/>
              <a:ea typeface="ＭＳ Ｐゴシック"/>
            </a:endParaRPr>
          </a:p>
          <a:p>
            <a:pPr>
              <a:lnSpc>
                <a:spcPts val="1900"/>
              </a:lnSpc>
            </a:pPr>
            <a:r>
              <a:rPr lang="ja-JP" altLang="en-US" sz="1600" b="1" dirty="0">
                <a:solidFill>
                  <a:srgbClr val="0070C0"/>
                </a:solidFill>
                <a:latin typeface="Calibri"/>
                <a:ea typeface="ＭＳ Ｐゴシック"/>
              </a:rPr>
              <a:t>　</a:t>
            </a:r>
            <a:r>
              <a:rPr lang="ja-JP" altLang="en-US" sz="1600" b="1" dirty="0" smtClean="0">
                <a:solidFill>
                  <a:srgbClr val="0070C0"/>
                </a:solidFill>
                <a:latin typeface="Calibri"/>
                <a:ea typeface="ＭＳ Ｐゴシック"/>
              </a:rPr>
              <a:t>　　　　　２　３１日以上６０日以内の期間：４</a:t>
            </a:r>
            <a:r>
              <a:rPr lang="en-US" altLang="ja-JP" sz="1600" b="1" dirty="0" smtClean="0">
                <a:solidFill>
                  <a:srgbClr val="0070C0"/>
                </a:solidFill>
                <a:latin typeface="Calibri"/>
                <a:ea typeface="ＭＳ Ｐゴシック"/>
              </a:rPr>
              <a:t>,</a:t>
            </a:r>
            <a:r>
              <a:rPr lang="ja-JP" altLang="en-US" sz="1600" b="1" dirty="0" smtClean="0">
                <a:solidFill>
                  <a:srgbClr val="0070C0"/>
                </a:solidFill>
                <a:latin typeface="Calibri"/>
                <a:ea typeface="ＭＳ Ｐゴシック"/>
              </a:rPr>
              <a:t>４１２点 → </a:t>
            </a:r>
            <a:r>
              <a:rPr lang="ja-JP" altLang="en-US" sz="1600" b="1" dirty="0" smtClean="0">
                <a:solidFill>
                  <a:srgbClr val="FF0000"/>
                </a:solidFill>
                <a:latin typeface="Calibri"/>
                <a:ea typeface="ＭＳ Ｐゴシック"/>
              </a:rPr>
              <a:t>４</a:t>
            </a:r>
            <a:r>
              <a:rPr lang="en-US" altLang="ja-JP" sz="1600" b="1" dirty="0" smtClean="0">
                <a:solidFill>
                  <a:srgbClr val="FF0000"/>
                </a:solidFill>
                <a:latin typeface="Calibri"/>
                <a:ea typeface="ＭＳ Ｐゴシック"/>
              </a:rPr>
              <a:t>,</a:t>
            </a:r>
            <a:r>
              <a:rPr lang="ja-JP" altLang="en-US" sz="1600" b="1" dirty="0" smtClean="0">
                <a:solidFill>
                  <a:srgbClr val="FF0000"/>
                </a:solidFill>
                <a:latin typeface="Calibri"/>
                <a:ea typeface="ＭＳ Ｐゴシック"/>
              </a:rPr>
              <a:t>４００</a:t>
            </a:r>
            <a:r>
              <a:rPr lang="ja-JP" altLang="en-US" sz="1600" b="1" dirty="0" smtClean="0">
                <a:solidFill>
                  <a:srgbClr val="0070C0"/>
                </a:solidFill>
                <a:latin typeface="Calibri"/>
                <a:ea typeface="ＭＳ Ｐゴシック"/>
              </a:rPr>
              <a:t>点</a:t>
            </a:r>
            <a:endParaRPr lang="en-US" altLang="ja-JP" sz="1600" b="1" dirty="0" smtClean="0">
              <a:solidFill>
                <a:srgbClr val="0070C0"/>
              </a:solidFill>
              <a:latin typeface="Calibri"/>
              <a:ea typeface="ＭＳ Ｐゴシック"/>
            </a:endParaRPr>
          </a:p>
          <a:p>
            <a:pPr>
              <a:lnSpc>
                <a:spcPts val="1900"/>
              </a:lnSpc>
            </a:pPr>
            <a:r>
              <a:rPr lang="ja-JP" altLang="en-US" sz="1600" b="1" dirty="0">
                <a:solidFill>
                  <a:srgbClr val="0070C0"/>
                </a:solidFill>
                <a:latin typeface="Calibri"/>
                <a:ea typeface="ＭＳ Ｐゴシック"/>
              </a:rPr>
              <a:t>　</a:t>
            </a:r>
            <a:r>
              <a:rPr lang="ja-JP" altLang="en-US" sz="1600" b="1" dirty="0" smtClean="0">
                <a:solidFill>
                  <a:srgbClr val="0070C0"/>
                </a:solidFill>
                <a:latin typeface="Calibri"/>
                <a:ea typeface="ＭＳ Ｐゴシック"/>
              </a:rPr>
              <a:t>　　　　　３　６１日以上期間：３</a:t>
            </a:r>
            <a:r>
              <a:rPr lang="en-US" altLang="ja-JP" sz="1600" b="1" dirty="0" smtClean="0">
                <a:solidFill>
                  <a:srgbClr val="0070C0"/>
                </a:solidFill>
                <a:latin typeface="Calibri"/>
                <a:ea typeface="ＭＳ Ｐゴシック"/>
              </a:rPr>
              <a:t>,</a:t>
            </a:r>
            <a:r>
              <a:rPr lang="ja-JP" altLang="en-US" sz="1600" b="1" dirty="0" smtClean="0">
                <a:solidFill>
                  <a:srgbClr val="0070C0"/>
                </a:solidFill>
                <a:latin typeface="Calibri"/>
                <a:ea typeface="ＭＳ Ｐゴシック"/>
              </a:rPr>
              <a:t>３８４点 → </a:t>
            </a:r>
            <a:r>
              <a:rPr lang="ja-JP" altLang="en-US" sz="1600" b="1" dirty="0" smtClean="0">
                <a:solidFill>
                  <a:srgbClr val="FF0000"/>
                </a:solidFill>
                <a:latin typeface="Calibri"/>
                <a:ea typeface="ＭＳ Ｐゴシック"/>
              </a:rPr>
              <a:t>３</a:t>
            </a:r>
            <a:r>
              <a:rPr lang="en-US" altLang="ja-JP" sz="1600" b="1" dirty="0" smtClean="0">
                <a:solidFill>
                  <a:srgbClr val="FF0000"/>
                </a:solidFill>
                <a:latin typeface="Calibri"/>
                <a:ea typeface="ＭＳ Ｐゴシック"/>
              </a:rPr>
              <a:t>,</a:t>
            </a:r>
            <a:r>
              <a:rPr lang="ja-JP" altLang="en-US" sz="1600" b="1" dirty="0" smtClean="0">
                <a:solidFill>
                  <a:srgbClr val="FF0000"/>
                </a:solidFill>
                <a:latin typeface="Calibri"/>
                <a:ea typeface="ＭＳ Ｐゴシック"/>
              </a:rPr>
              <a:t>３００</a:t>
            </a:r>
            <a:r>
              <a:rPr lang="ja-JP" altLang="en-US" sz="1600" b="1" dirty="0" smtClean="0">
                <a:solidFill>
                  <a:srgbClr val="0070C0"/>
                </a:solidFill>
                <a:latin typeface="Calibri"/>
                <a:ea typeface="ＭＳ Ｐゴシック"/>
              </a:rPr>
              <a:t>点</a:t>
            </a:r>
            <a:endParaRPr lang="en-US" altLang="ja-JP" sz="1400" dirty="0">
              <a:solidFill>
                <a:prstClr val="black"/>
              </a:solidFill>
              <a:latin typeface="Calibri"/>
              <a:ea typeface="ＭＳ Ｐゴシック"/>
            </a:endParaRPr>
          </a:p>
          <a:p>
            <a:pPr fontAlgn="auto">
              <a:lnSpc>
                <a:spcPts val="2100"/>
              </a:lnSpc>
              <a:spcBef>
                <a:spcPts val="0"/>
              </a:spcBef>
              <a:spcAft>
                <a:spcPts val="0"/>
              </a:spcAft>
            </a:pPr>
            <a:r>
              <a:rPr lang="en-US" altLang="ja-JP" sz="1400" dirty="0" smtClean="0">
                <a:solidFill>
                  <a:prstClr val="black"/>
                </a:solidFill>
                <a:latin typeface="Calibri"/>
                <a:ea typeface="ＭＳ Ｐゴシック"/>
              </a:rPr>
              <a:t>[</a:t>
            </a:r>
            <a:r>
              <a:rPr lang="ja-JP" altLang="en-US" sz="1400" dirty="0">
                <a:solidFill>
                  <a:prstClr val="black"/>
                </a:solidFill>
                <a:latin typeface="Calibri"/>
                <a:ea typeface="ＭＳ Ｐゴシック"/>
              </a:rPr>
              <a:t>緊急入院初期</a:t>
            </a:r>
            <a:r>
              <a:rPr lang="ja-JP" altLang="en-US" sz="1400" dirty="0" smtClean="0">
                <a:solidFill>
                  <a:prstClr val="black"/>
                </a:solidFill>
                <a:latin typeface="Calibri"/>
                <a:ea typeface="ＭＳ Ｐゴシック"/>
              </a:rPr>
              <a:t>加算の算定要件</a:t>
            </a:r>
            <a:r>
              <a:rPr lang="en-US" altLang="ja-JP" sz="1400" dirty="0" smtClean="0">
                <a:solidFill>
                  <a:prstClr val="black"/>
                </a:solidFill>
                <a:latin typeface="Calibri"/>
                <a:ea typeface="ＭＳ Ｐゴシック"/>
              </a:rPr>
              <a:t>]</a:t>
            </a:r>
            <a:endParaRPr lang="en-US" altLang="ja-JP" sz="1400" dirty="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a:solidFill>
                  <a:prstClr val="black"/>
                </a:solidFill>
                <a:latin typeface="Calibri"/>
                <a:ea typeface="ＭＳ Ｐゴシック"/>
              </a:rPr>
              <a:t>　</a:t>
            </a:r>
            <a:r>
              <a:rPr lang="ja-JP" altLang="en-US" sz="1400" dirty="0" smtClean="0">
                <a:solidFill>
                  <a:prstClr val="black"/>
                </a:solidFill>
                <a:latin typeface="Calibri"/>
                <a:ea typeface="ＭＳ Ｐゴシック"/>
              </a:rPr>
              <a:t>　当該医療機関と連携して緩和ケアを提供する別の医療機関</a:t>
            </a:r>
            <a:r>
              <a:rPr lang="ja-JP" altLang="en-US" sz="1400" dirty="0">
                <a:solidFill>
                  <a:prstClr val="black"/>
                </a:solidFill>
                <a:latin typeface="Calibri"/>
                <a:ea typeface="ＭＳ Ｐゴシック"/>
              </a:rPr>
              <a:t>（</a:t>
            </a:r>
            <a:r>
              <a:rPr lang="ja-JP" altLang="en-US" sz="1400" dirty="0" smtClean="0">
                <a:solidFill>
                  <a:prstClr val="black"/>
                </a:solidFill>
                <a:latin typeface="Calibri"/>
                <a:ea typeface="ＭＳ Ｐゴシック"/>
              </a:rPr>
              <a:t>在支診</a:t>
            </a:r>
            <a:r>
              <a:rPr lang="ja-JP" altLang="en-US" sz="1400" dirty="0">
                <a:solidFill>
                  <a:prstClr val="black"/>
                </a:solidFill>
                <a:latin typeface="Calibri"/>
                <a:ea typeface="ＭＳ Ｐゴシック"/>
              </a:rPr>
              <a:t>又</a:t>
            </a:r>
            <a:r>
              <a:rPr lang="ja-JP" altLang="en-US" sz="1400" dirty="0" smtClean="0">
                <a:solidFill>
                  <a:prstClr val="black"/>
                </a:solidFill>
                <a:latin typeface="Calibri"/>
                <a:ea typeface="ＭＳ Ｐゴシック"/>
              </a:rPr>
              <a:t>は在支病に限る）により在宅での緩和ケアが行われ、当該別の医療機関から予め文書で情報提供を受けた患者について、病状の急変等に伴い、当該別の保険医療機関の求めに応じて入院させた場合に、入院から１５日を限度に、１日つき２００点を所定点数に加算する</a:t>
            </a:r>
            <a:endParaRPr lang="en-US" altLang="ja-JP" sz="1600" dirty="0">
              <a:solidFill>
                <a:prstClr val="black"/>
              </a:solidFill>
              <a:latin typeface="Calibri"/>
              <a:ea typeface="ＭＳ Ｐゴシック"/>
            </a:endParaRPr>
          </a:p>
        </p:txBody>
      </p:sp>
      <p:sp>
        <p:nvSpPr>
          <p:cNvPr id="13" name="正方形/長方形 12"/>
          <p:cNvSpPr/>
          <p:nvPr/>
        </p:nvSpPr>
        <p:spPr>
          <a:xfrm>
            <a:off x="5876763" y="4931320"/>
            <a:ext cx="3672408" cy="913070"/>
          </a:xfrm>
          <a:prstGeom prst="rect">
            <a:avLst/>
          </a:prstGeom>
          <a:ln>
            <a:solidFill>
              <a:schemeClr val="bg1">
                <a:lumMod val="50000"/>
              </a:schemeClr>
            </a:solidFill>
            <a:prstDash val="dash"/>
          </a:ln>
        </p:spPr>
        <p:txBody>
          <a:bodyPr wrap="square">
            <a:spAutoFit/>
          </a:bodyPr>
          <a:lstStyle/>
          <a:p>
            <a:pPr marL="357188" indent="-357188" algn="ctr">
              <a:lnSpc>
                <a:spcPts val="1600"/>
              </a:lnSpc>
            </a:pPr>
            <a:r>
              <a:rPr lang="en-US" altLang="ja-JP" sz="1400" dirty="0" smtClean="0">
                <a:solidFill>
                  <a:prstClr val="black"/>
                </a:solidFill>
              </a:rPr>
              <a:t>[</a:t>
            </a:r>
            <a:r>
              <a:rPr lang="ja-JP" altLang="en-US" sz="1400" dirty="0" smtClean="0">
                <a:solidFill>
                  <a:prstClr val="black"/>
                </a:solidFill>
              </a:rPr>
              <a:t>新たに包括範囲から除外される項目</a:t>
            </a:r>
            <a:r>
              <a:rPr lang="en-US" altLang="ja-JP" sz="1400" dirty="0" smtClean="0">
                <a:solidFill>
                  <a:prstClr val="black"/>
                </a:solidFill>
              </a:rPr>
              <a:t>]</a:t>
            </a:r>
          </a:p>
          <a:p>
            <a:pPr>
              <a:lnSpc>
                <a:spcPts val="1600"/>
              </a:lnSpc>
            </a:pPr>
            <a:r>
              <a:rPr lang="ja-JP" altLang="en-US" sz="1400" dirty="0">
                <a:solidFill>
                  <a:prstClr val="black"/>
                </a:solidFill>
                <a:latin typeface="ＭＳ Ｐゴシック"/>
              </a:rPr>
              <a:t>　</a:t>
            </a:r>
            <a:r>
              <a:rPr lang="ja-JP" altLang="en-US" sz="1400" dirty="0" smtClean="0">
                <a:solidFill>
                  <a:prstClr val="black"/>
                </a:solidFill>
                <a:latin typeface="ＭＳ Ｐゴシック"/>
              </a:rPr>
              <a:t>第２章第２部第２節在宅療養指導管理料、</a:t>
            </a:r>
            <a:endParaRPr lang="en-US" altLang="ja-JP" sz="1400" dirty="0" smtClean="0">
              <a:solidFill>
                <a:prstClr val="black"/>
              </a:solidFill>
              <a:latin typeface="ＭＳ Ｐゴシック"/>
            </a:endParaRPr>
          </a:p>
          <a:p>
            <a:pPr>
              <a:lnSpc>
                <a:spcPts val="1600"/>
              </a:lnSpc>
            </a:pPr>
            <a:r>
              <a:rPr lang="ja-JP" altLang="en-US" sz="1400" dirty="0">
                <a:solidFill>
                  <a:prstClr val="black"/>
                </a:solidFill>
                <a:latin typeface="ＭＳ Ｐゴシック"/>
              </a:rPr>
              <a:t>　</a:t>
            </a:r>
            <a:r>
              <a:rPr lang="ja-JP" altLang="en-US" sz="1400" dirty="0" smtClean="0">
                <a:solidFill>
                  <a:prstClr val="black"/>
                </a:solidFill>
                <a:latin typeface="ＭＳ Ｐゴシック"/>
              </a:rPr>
              <a:t>第３節薬剤料、第４節特定保険医療材料料</a:t>
            </a:r>
            <a:endParaRPr lang="en-US" altLang="ja-JP" sz="1400" dirty="0" smtClean="0">
              <a:solidFill>
                <a:prstClr val="black"/>
              </a:solidFill>
              <a:latin typeface="ＭＳ Ｐゴシック"/>
            </a:endParaRPr>
          </a:p>
          <a:p>
            <a:pPr>
              <a:lnSpc>
                <a:spcPts val="1600"/>
              </a:lnSpc>
            </a:pPr>
            <a:r>
              <a:rPr lang="ja-JP" altLang="en-US" sz="1400" dirty="0">
                <a:solidFill>
                  <a:prstClr val="black"/>
                </a:solidFill>
                <a:latin typeface="ＭＳ Ｐゴシック"/>
              </a:rPr>
              <a:t>　</a:t>
            </a:r>
            <a:r>
              <a:rPr lang="ja-JP" altLang="en-US" sz="1400" dirty="0" smtClean="0">
                <a:solidFill>
                  <a:prstClr val="black"/>
                </a:solidFill>
                <a:latin typeface="ＭＳ Ｐゴシック"/>
              </a:rPr>
              <a:t>第２章第１２部放射線治療</a:t>
            </a:r>
            <a:endParaRPr lang="en-US" altLang="ja-JP" sz="1400" dirty="0" smtClean="0">
              <a:solidFill>
                <a:prstClr val="black"/>
              </a:solidFill>
              <a:latin typeface="ＭＳ Ｐゴシック"/>
            </a:endParaRPr>
          </a:p>
        </p:txBody>
      </p:sp>
      <p:sp>
        <p:nvSpPr>
          <p:cNvPr id="2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231</a:t>
            </a:fld>
            <a:endParaRPr lang="ja-JP" altLang="en-US" dirty="0">
              <a:solidFill>
                <a:prstClr val="black"/>
              </a:solidFill>
            </a:endParaRPr>
          </a:p>
        </p:txBody>
      </p:sp>
      <p:sp>
        <p:nvSpPr>
          <p:cNvPr id="15" name="テキスト ボックス 14"/>
          <p:cNvSpPr txBox="1"/>
          <p:nvPr/>
        </p:nvSpPr>
        <p:spPr>
          <a:xfrm>
            <a:off x="6888312" y="3278894"/>
            <a:ext cx="2097136"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128-129</a:t>
            </a:r>
            <a:r>
              <a:rPr lang="ja-JP" altLang="en-US" sz="1100" smtClean="0">
                <a:solidFill>
                  <a:srgbClr val="002060"/>
                </a:solidFill>
                <a:latin typeface="ＭＳ Ｐゴシック" panose="020B0600070205080204" pitchFamily="50" charset="-128"/>
              </a:rPr>
              <a:t>　留ｐ</a:t>
            </a:r>
            <a:r>
              <a:rPr lang="en-US" altLang="ja-JP" sz="1100" smtClean="0">
                <a:solidFill>
                  <a:srgbClr val="002060"/>
                </a:solidFill>
                <a:latin typeface="ＭＳ Ｐゴシック" panose="020B0600070205080204" pitchFamily="50" charset="-128"/>
              </a:rPr>
              <a:t>148</a:t>
            </a:r>
            <a:endParaRPr lang="en-US" altLang="ja-JP" sz="1100" dirty="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658-659</a:t>
            </a:r>
            <a:r>
              <a:rPr lang="ja-JP" altLang="en-US" sz="1100">
                <a:solidFill>
                  <a:srgbClr val="002060"/>
                </a:solidFill>
                <a:latin typeface="ＭＳ Ｐゴシック" panose="020B0600070205080204" pitchFamily="50" charset="-128"/>
              </a:rPr>
              <a:t>　</a:t>
            </a: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742-743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802550647"/>
      </p:ext>
    </p:extLst>
  </p:cSld>
  <p:clrMapOvr>
    <a:masterClrMapping/>
  </p:clrMapOvr>
  <p:timing>
    <p:tnLst>
      <p:par>
        <p:cTn id="1" dur="indefinite" restart="never" nodeType="tmRoot"/>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36"/>
          <p:cNvSpPr>
            <a:spLocks noChangeArrowheads="1"/>
          </p:cNvSpPr>
          <p:nvPr/>
        </p:nvSpPr>
        <p:spPr bwMode="auto">
          <a:xfrm>
            <a:off x="16818" y="694185"/>
            <a:ext cx="5800278"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（４）がん性疼痛緩和指導管理料の見直し</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１２．</a:t>
            </a:r>
            <a:r>
              <a:rPr lang="ja-JP" altLang="en-US" kern="0" dirty="0">
                <a:solidFill>
                  <a:srgbClr val="000000"/>
                </a:solidFill>
                <a:latin typeface="Calibri"/>
                <a:ea typeface="ＭＳ Ｐゴシック"/>
              </a:rPr>
              <a:t>緩和ケアを含む質の高い</a:t>
            </a:r>
            <a:r>
              <a:rPr lang="ja-JP" altLang="en-US" kern="0" dirty="0" smtClean="0">
                <a:solidFill>
                  <a:srgbClr val="000000"/>
                </a:solidFill>
                <a:latin typeface="Calibri"/>
                <a:ea typeface="ＭＳ Ｐゴシック"/>
              </a:rPr>
              <a:t>がん医療の</a:t>
            </a:r>
            <a:r>
              <a:rPr lang="ja-JP" altLang="en-US" kern="0" dirty="0">
                <a:solidFill>
                  <a:srgbClr val="000000"/>
                </a:solidFill>
                <a:latin typeface="Calibri"/>
                <a:ea typeface="ＭＳ Ｐゴシック"/>
              </a:rPr>
              <a:t>評価</a:t>
            </a: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232</a:t>
            </a:fld>
            <a:endParaRPr lang="ja-JP" altLang="en-US" dirty="0">
              <a:solidFill>
                <a:prstClr val="black"/>
              </a:solidFill>
            </a:endParaRPr>
          </a:p>
        </p:txBody>
      </p:sp>
      <p:sp>
        <p:nvSpPr>
          <p:cNvPr id="19" name="テキスト ボックス 18"/>
          <p:cNvSpPr txBox="1"/>
          <p:nvPr/>
        </p:nvSpPr>
        <p:spPr>
          <a:xfrm>
            <a:off x="6033120" y="771735"/>
            <a:ext cx="288032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170-171</a:t>
            </a:r>
            <a:r>
              <a:rPr lang="ja-JP" altLang="en-US" sz="1100" smtClean="0">
                <a:solidFill>
                  <a:srgbClr val="002060"/>
                </a:solidFill>
                <a:latin typeface="ＭＳ Ｐゴシック" panose="020B0600070205080204" pitchFamily="50" charset="-128"/>
              </a:rPr>
              <a:t>　留ｐ</a:t>
            </a:r>
            <a:r>
              <a:rPr lang="en-US" altLang="ja-JP" sz="1100" smtClean="0">
                <a:solidFill>
                  <a:srgbClr val="002060"/>
                </a:solidFill>
                <a:latin typeface="ＭＳ Ｐゴシック" panose="020B0600070205080204" pitchFamily="50" charset="-128"/>
              </a:rPr>
              <a:t>201</a:t>
            </a:r>
            <a:r>
              <a:rPr lang="ja-JP" altLang="en-US" sz="1100" smtClean="0">
                <a:solidFill>
                  <a:srgbClr val="002060"/>
                </a:solidFill>
                <a:latin typeface="ＭＳ Ｐゴシック" panose="020B0600070205080204" pitchFamily="50" charset="-128"/>
              </a:rPr>
              <a:t>　施告ｐ</a:t>
            </a:r>
            <a:r>
              <a:rPr lang="en-US" altLang="ja-JP" sz="1100" smtClean="0">
                <a:solidFill>
                  <a:srgbClr val="002060"/>
                </a:solidFill>
                <a:latin typeface="ＭＳ Ｐゴシック" panose="020B0600070205080204" pitchFamily="50" charset="-128"/>
              </a:rPr>
              <a:t>754</a:t>
            </a:r>
            <a:r>
              <a:rPr lang="ja-JP" altLang="en-US" sz="1100" smtClean="0">
                <a:solidFill>
                  <a:srgbClr val="002060"/>
                </a:solidFill>
                <a:latin typeface="ＭＳ Ｐゴシック" panose="020B0600070205080204" pitchFamily="50" charset="-128"/>
              </a:rPr>
              <a:t>　施通ｐ</a:t>
            </a:r>
            <a:r>
              <a:rPr lang="en-US" altLang="ja-JP" sz="1100" smtClean="0">
                <a:solidFill>
                  <a:srgbClr val="002060"/>
                </a:solidFill>
                <a:latin typeface="ＭＳ Ｐゴシック" panose="020B0600070205080204" pitchFamily="50" charset="-128"/>
              </a:rPr>
              <a:t>800</a:t>
            </a:r>
            <a:endParaRPr lang="ja-JP" altLang="en-US" sz="1100" dirty="0">
              <a:solidFill>
                <a:srgbClr val="002060"/>
              </a:solidFill>
              <a:latin typeface="ＭＳ Ｐゴシック" panose="020B0600070205080204" pitchFamily="50" charset="-128"/>
            </a:endParaRPr>
          </a:p>
        </p:txBody>
      </p:sp>
      <p:sp>
        <p:nvSpPr>
          <p:cNvPr id="12" name="Rectangle 37"/>
          <p:cNvSpPr>
            <a:spLocks noChangeArrowheads="1"/>
          </p:cNvSpPr>
          <p:nvPr/>
        </p:nvSpPr>
        <p:spPr bwMode="auto">
          <a:xfrm>
            <a:off x="104139" y="1139470"/>
            <a:ext cx="9647229" cy="2937602"/>
          </a:xfrm>
          <a:prstGeom prst="rect">
            <a:avLst/>
          </a:prstGeom>
          <a:solidFill>
            <a:srgbClr val="FFFFAF">
              <a:alpha val="49804"/>
            </a:srgb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900"/>
              </a:lnSpc>
              <a:buFont typeface="Wingdings" panose="05000000000000000000" pitchFamily="2" charset="2"/>
              <a:buChar char="Ø"/>
            </a:pPr>
            <a:r>
              <a:rPr lang="ja-JP" altLang="en-US" sz="1600" dirty="0" smtClean="0">
                <a:solidFill>
                  <a:prstClr val="black"/>
                </a:solidFill>
                <a:latin typeface="Calibri"/>
                <a:ea typeface="ＭＳ Ｐゴシック"/>
              </a:rPr>
              <a:t>   がん対策推進基本計画に基づいて、平成２９年６月までに全ての医療従事者が受講することを目標として緩和ケア研修が実施されており、受講した医師が順調に増加していることから、がん性疼痛緩和指導管理料については、緩和ケアに係る研修を受けた医師が実施することを要件とする　　　</a:t>
            </a:r>
            <a:endParaRPr lang="en-US" altLang="ja-JP" sz="1600" dirty="0" smtClean="0">
              <a:solidFill>
                <a:prstClr val="black"/>
              </a:solidFill>
              <a:latin typeface="Calibri"/>
              <a:ea typeface="ＭＳ Ｐゴシック"/>
            </a:endParaRPr>
          </a:p>
          <a:p>
            <a:pPr>
              <a:lnSpc>
                <a:spcPts val="1900"/>
              </a:lnSpc>
              <a:spcBef>
                <a:spcPts val="600"/>
              </a:spcBef>
            </a:pPr>
            <a:r>
              <a:rPr lang="ja-JP" altLang="en-US" sz="1600" b="1" dirty="0">
                <a:solidFill>
                  <a:srgbClr val="0070C0"/>
                </a:solidFill>
                <a:latin typeface="Calibri"/>
                <a:ea typeface="ＭＳ Ｐゴシック"/>
              </a:rPr>
              <a:t>　</a:t>
            </a:r>
            <a:r>
              <a:rPr lang="ja-JP" altLang="en-US" sz="1600" b="1" dirty="0" smtClean="0">
                <a:solidFill>
                  <a:srgbClr val="0070C0"/>
                </a:solidFill>
                <a:latin typeface="Calibri"/>
                <a:ea typeface="ＭＳ Ｐゴシック"/>
              </a:rPr>
              <a:t>　</a:t>
            </a:r>
            <a:r>
              <a:rPr lang="ja-JP" altLang="en-US" sz="1600" b="1" dirty="0">
                <a:solidFill>
                  <a:srgbClr val="0070C0"/>
                </a:solidFill>
                <a:latin typeface="Calibri"/>
                <a:ea typeface="ＭＳ Ｐゴシック"/>
              </a:rPr>
              <a:t>現行</a:t>
            </a:r>
            <a:r>
              <a:rPr lang="ja-JP" altLang="en-US" sz="1600" b="1" dirty="0" smtClean="0">
                <a:solidFill>
                  <a:srgbClr val="0070C0"/>
                </a:solidFill>
                <a:latin typeface="Calibri"/>
                <a:ea typeface="ＭＳ Ｐゴシック"/>
              </a:rPr>
              <a:t>の</a:t>
            </a:r>
            <a:r>
              <a:rPr lang="ja-JP" altLang="en-US" b="1" u="sng" dirty="0" smtClean="0">
                <a:solidFill>
                  <a:srgbClr val="0070C0"/>
                </a:solidFill>
                <a:latin typeface="Calibri"/>
                <a:ea typeface="ＭＳ Ｐゴシック"/>
              </a:rPr>
              <a:t>がん性疼痛緩和指導管理料２について、１年間の経過措置を設けた上で、廃止する</a:t>
            </a:r>
            <a:endParaRPr lang="en-US" altLang="ja-JP" b="1" u="sng" dirty="0" smtClean="0">
              <a:solidFill>
                <a:srgbClr val="0070C0"/>
              </a:solidFill>
              <a:latin typeface="Calibri"/>
              <a:ea typeface="ＭＳ Ｐゴシック"/>
            </a:endParaRPr>
          </a:p>
          <a:p>
            <a:pPr fontAlgn="auto">
              <a:lnSpc>
                <a:spcPts val="2100"/>
              </a:lnSpc>
              <a:spcBef>
                <a:spcPts val="0"/>
              </a:spcBef>
              <a:spcAft>
                <a:spcPts val="0"/>
              </a:spcAft>
            </a:pPr>
            <a:r>
              <a:rPr lang="ja-JP" altLang="en-US" sz="2000" b="1" dirty="0" smtClean="0">
                <a:solidFill>
                  <a:srgbClr val="0070C0"/>
                </a:solidFill>
                <a:latin typeface="Calibri"/>
                <a:ea typeface="ＭＳ Ｐゴシック"/>
              </a:rPr>
              <a:t> </a:t>
            </a:r>
            <a:endParaRPr lang="en-US" altLang="ja-JP" sz="2000" b="1" dirty="0" smtClean="0">
              <a:solidFill>
                <a:srgbClr val="0070C0"/>
              </a:solidFill>
              <a:latin typeface="Calibri"/>
              <a:ea typeface="ＭＳ Ｐゴシック"/>
            </a:endParaRPr>
          </a:p>
          <a:p>
            <a:pPr fontAlgn="auto">
              <a:lnSpc>
                <a:spcPts val="2100"/>
              </a:lnSpc>
              <a:spcBef>
                <a:spcPts val="0"/>
              </a:spcBef>
              <a:spcAft>
                <a:spcPts val="0"/>
              </a:spcAft>
            </a:pPr>
            <a:endParaRPr lang="en-US" altLang="ja-JP" sz="2000" b="1" dirty="0">
              <a:solidFill>
                <a:srgbClr val="0070C0"/>
              </a:solidFill>
              <a:latin typeface="Calibri"/>
              <a:ea typeface="ＭＳ Ｐゴシック"/>
            </a:endParaRPr>
          </a:p>
          <a:p>
            <a:pPr fontAlgn="auto">
              <a:lnSpc>
                <a:spcPts val="2100"/>
              </a:lnSpc>
              <a:spcBef>
                <a:spcPts val="0"/>
              </a:spcBef>
              <a:spcAft>
                <a:spcPts val="0"/>
              </a:spcAft>
            </a:pPr>
            <a:endParaRPr lang="en-US" altLang="ja-JP" sz="1400" dirty="0" smtClean="0">
              <a:solidFill>
                <a:prstClr val="black"/>
              </a:solidFill>
              <a:latin typeface="Calibri"/>
              <a:ea typeface="ＭＳ Ｐゴシック"/>
            </a:endParaRPr>
          </a:p>
          <a:p>
            <a:pPr fontAlgn="auto">
              <a:lnSpc>
                <a:spcPts val="2100"/>
              </a:lnSpc>
              <a:spcBef>
                <a:spcPts val="0"/>
              </a:spcBef>
              <a:spcAft>
                <a:spcPts val="0"/>
              </a:spcAft>
            </a:pPr>
            <a:endParaRPr lang="en-US" altLang="ja-JP" sz="1400" dirty="0" smtClean="0">
              <a:solidFill>
                <a:prstClr val="black"/>
              </a:solidFill>
              <a:latin typeface="Calibri"/>
              <a:ea typeface="ＭＳ Ｐゴシック"/>
            </a:endParaRPr>
          </a:p>
          <a:p>
            <a:pPr fontAlgn="auto">
              <a:lnSpc>
                <a:spcPts val="2100"/>
              </a:lnSpc>
              <a:spcBef>
                <a:spcPts val="0"/>
              </a:spcBef>
              <a:spcAft>
                <a:spcPts val="0"/>
              </a:spcAft>
            </a:pPr>
            <a:endParaRPr lang="en-US" altLang="ja-JP" sz="1400" dirty="0">
              <a:solidFill>
                <a:prstClr val="black"/>
              </a:solidFill>
              <a:latin typeface="Calibri"/>
              <a:ea typeface="ＭＳ Ｐゴシック"/>
            </a:endParaRPr>
          </a:p>
          <a:p>
            <a:pPr fontAlgn="auto">
              <a:lnSpc>
                <a:spcPts val="2100"/>
              </a:lnSpc>
              <a:spcBef>
                <a:spcPts val="0"/>
              </a:spcBef>
              <a:spcAft>
                <a:spcPts val="0"/>
              </a:spcAft>
            </a:pPr>
            <a:r>
              <a:rPr lang="en-US" altLang="ja-JP" sz="1400" dirty="0" smtClean="0">
                <a:solidFill>
                  <a:prstClr val="black"/>
                </a:solidFill>
                <a:latin typeface="Calibri"/>
                <a:ea typeface="ＭＳ Ｐゴシック"/>
              </a:rPr>
              <a:t>[</a:t>
            </a:r>
            <a:r>
              <a:rPr lang="ja-JP" altLang="en-US" sz="1400" dirty="0">
                <a:solidFill>
                  <a:prstClr val="black"/>
                </a:solidFill>
                <a:latin typeface="Calibri"/>
                <a:ea typeface="ＭＳ Ｐゴシック"/>
              </a:rPr>
              <a:t>経過措置</a:t>
            </a:r>
            <a:r>
              <a:rPr lang="en-US" altLang="ja-JP" sz="1400" dirty="0" smtClean="0">
                <a:solidFill>
                  <a:prstClr val="black"/>
                </a:solidFill>
                <a:latin typeface="Calibri"/>
                <a:ea typeface="ＭＳ Ｐゴシック"/>
              </a:rPr>
              <a:t>]</a:t>
            </a:r>
            <a:endParaRPr lang="en-US" altLang="ja-JP" sz="1400" dirty="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a:solidFill>
                  <a:prstClr val="black"/>
                </a:solidFill>
                <a:latin typeface="Calibri"/>
                <a:ea typeface="ＭＳ Ｐゴシック"/>
              </a:rPr>
              <a:t>　</a:t>
            </a:r>
            <a:r>
              <a:rPr lang="ja-JP" altLang="en-US" sz="1400" dirty="0" smtClean="0">
                <a:solidFill>
                  <a:prstClr val="black"/>
                </a:solidFill>
                <a:latin typeface="Calibri"/>
                <a:ea typeface="ＭＳ Ｐゴシック"/>
              </a:rPr>
              <a:t>　現行のがん性疼痛緩和指導管理料２の規定については、平成２９年３月３１日までの間は、なお従前の例による</a:t>
            </a:r>
            <a:endParaRPr lang="en-US" altLang="ja-JP" sz="1600" dirty="0">
              <a:solidFill>
                <a:prstClr val="black"/>
              </a:solidFill>
              <a:latin typeface="Calibri"/>
              <a:ea typeface="ＭＳ Ｐゴシック"/>
            </a:endParaRPr>
          </a:p>
        </p:txBody>
      </p:sp>
      <p:graphicFrame>
        <p:nvGraphicFramePr>
          <p:cNvPr id="2" name="表 1"/>
          <p:cNvGraphicFramePr>
            <a:graphicFrameLocks noGrp="1"/>
          </p:cNvGraphicFramePr>
          <p:nvPr>
            <p:extLst/>
          </p:nvPr>
        </p:nvGraphicFramePr>
        <p:xfrm>
          <a:off x="488506" y="2358001"/>
          <a:ext cx="4104456" cy="1071880"/>
        </p:xfrm>
        <a:graphic>
          <a:graphicData uri="http://schemas.openxmlformats.org/drawingml/2006/table">
            <a:tbl>
              <a:tblPr firstRow="1" bandRow="1">
                <a:tableStyleId>{5C22544A-7EE6-4342-B048-85BDC9FD1C3A}</a:tableStyleId>
              </a:tblPr>
              <a:tblGrid>
                <a:gridCol w="4104456"/>
              </a:tblGrid>
              <a:tr h="216024">
                <a:tc>
                  <a:txBody>
                    <a:bodyPr/>
                    <a:lstStyle/>
                    <a:p>
                      <a:pPr algn="ctr">
                        <a:lnSpc>
                          <a:spcPts val="1400"/>
                        </a:lnSpc>
                      </a:pPr>
                      <a:r>
                        <a:rPr kumimoji="1" lang="ja-JP" altLang="en-US" sz="1400" dirty="0" smtClean="0"/>
                        <a:t>現行</a:t>
                      </a:r>
                      <a:endParaRPr kumimoji="1" lang="ja-JP" altLang="en-US" sz="1400" dirty="0"/>
                    </a:p>
                  </a:txBody>
                  <a:tcPr/>
                </a:tc>
              </a:tr>
              <a:tr h="370840">
                <a:tc>
                  <a:txBody>
                    <a:bodyPr/>
                    <a:lstStyle/>
                    <a:p>
                      <a:pPr>
                        <a:lnSpc>
                          <a:spcPts val="1400"/>
                        </a:lnSpc>
                      </a:pPr>
                      <a:r>
                        <a:rPr kumimoji="1" lang="en-US" altLang="ja-JP" sz="1400" dirty="0" smtClean="0"/>
                        <a:t>【</a:t>
                      </a:r>
                      <a:r>
                        <a:rPr kumimoji="1" lang="ja-JP" altLang="en-US" sz="1400" dirty="0" smtClean="0"/>
                        <a:t>がん性疼痛緩和指導管理料（月１回）</a:t>
                      </a:r>
                      <a:r>
                        <a:rPr kumimoji="1" lang="en-US" altLang="ja-JP" sz="1400" dirty="0" smtClean="0"/>
                        <a:t>】</a:t>
                      </a:r>
                    </a:p>
                    <a:p>
                      <a:pPr>
                        <a:lnSpc>
                          <a:spcPts val="1400"/>
                        </a:lnSpc>
                      </a:pPr>
                      <a:r>
                        <a:rPr kumimoji="1" lang="ja-JP" altLang="en-US" sz="1400" dirty="0" smtClean="0"/>
                        <a:t>１　緩和ケアに係る研修を受けた保険医による場合</a:t>
                      </a:r>
                      <a:endParaRPr kumimoji="1" lang="en-US" altLang="ja-JP" sz="1400" dirty="0" smtClean="0"/>
                    </a:p>
                    <a:p>
                      <a:pPr>
                        <a:lnSpc>
                          <a:spcPts val="1400"/>
                        </a:lnSpc>
                      </a:pPr>
                      <a:r>
                        <a:rPr kumimoji="1" lang="ja-JP" altLang="en-US" sz="1400" dirty="0" smtClean="0"/>
                        <a:t>　　　　　　　　　　　　　　　　　　　　　　　　　　　：２００点</a:t>
                      </a:r>
                      <a:endParaRPr kumimoji="1" lang="en-US" altLang="ja-JP" sz="1400" dirty="0" smtClean="0"/>
                    </a:p>
                    <a:p>
                      <a:pPr>
                        <a:lnSpc>
                          <a:spcPts val="1400"/>
                        </a:lnSpc>
                      </a:pPr>
                      <a:r>
                        <a:rPr kumimoji="1" lang="ja-JP" altLang="en-US" sz="1400" dirty="0" smtClean="0"/>
                        <a:t>２　１以外の場合　　　　　　　　　　　　　　　　 ：１００点</a:t>
                      </a:r>
                      <a:endParaRPr kumimoji="1" lang="ja-JP" altLang="en-US" sz="1400" dirty="0"/>
                    </a:p>
                  </a:txBody>
                  <a:tcPr/>
                </a:tc>
              </a:tr>
            </a:tbl>
          </a:graphicData>
        </a:graphic>
      </p:graphicFrame>
      <p:graphicFrame>
        <p:nvGraphicFramePr>
          <p:cNvPr id="3" name="表 2"/>
          <p:cNvGraphicFramePr>
            <a:graphicFrameLocks noGrp="1"/>
          </p:cNvGraphicFramePr>
          <p:nvPr>
            <p:extLst/>
          </p:nvPr>
        </p:nvGraphicFramePr>
        <p:xfrm>
          <a:off x="5499618" y="2361796"/>
          <a:ext cx="3760243" cy="1071880"/>
        </p:xfrm>
        <a:graphic>
          <a:graphicData uri="http://schemas.openxmlformats.org/drawingml/2006/table">
            <a:tbl>
              <a:tblPr firstRow="1" bandRow="1">
                <a:tableStyleId>{21E4AEA4-8DFA-4A89-87EB-49C32662AFE0}</a:tableStyleId>
              </a:tblPr>
              <a:tblGrid>
                <a:gridCol w="3760243"/>
              </a:tblGrid>
              <a:tr h="226795">
                <a:tc>
                  <a:txBody>
                    <a:bodyPr/>
                    <a:lstStyle/>
                    <a:p>
                      <a:pPr algn="ctr">
                        <a:lnSpc>
                          <a:spcPts val="1400"/>
                        </a:lnSpc>
                      </a:pPr>
                      <a:r>
                        <a:rPr kumimoji="1" lang="ja-JP" altLang="en-US" sz="1400" dirty="0" smtClean="0"/>
                        <a:t>改定</a:t>
                      </a:r>
                      <a:endParaRPr kumimoji="1" lang="ja-JP" altLang="en-US" sz="1400" dirty="0"/>
                    </a:p>
                  </a:txBody>
                  <a:tcPr/>
                </a:tc>
              </a:tr>
              <a:tr h="370840">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がん性疼痛緩和指導管理料（月１回）</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緩和ケアに係る研修を受けた保険医による場合</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                                                                          ：２００点</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dblStrike" kern="1200" cap="none" spc="0" normalizeH="0" baseline="0" noProof="0" dirty="0" smtClean="0">
                          <a:ln>
                            <a:noFill/>
                          </a:ln>
                          <a:solidFill>
                            <a:prstClr val="black"/>
                          </a:solidFill>
                          <a:effectLst/>
                          <a:uLnTx/>
                          <a:uFillTx/>
                          <a:latin typeface="+mn-lt"/>
                          <a:ea typeface="+mn-ea"/>
                          <a:cs typeface="+mn-cs"/>
                        </a:rPr>
                        <a:t>２　１以外の場合</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400" b="1" i="0" u="none" strike="noStrike" kern="1200" cap="none" spc="0" normalizeH="0" baseline="0" noProof="0" dirty="0" smtClean="0">
                          <a:ln>
                            <a:noFill/>
                          </a:ln>
                          <a:solidFill>
                            <a:srgbClr val="FF0000"/>
                          </a:solidFill>
                          <a:effectLst/>
                          <a:uLnTx/>
                          <a:uFillTx/>
                          <a:latin typeface="+mn-lt"/>
                          <a:ea typeface="+mn-ea"/>
                          <a:cs typeface="+mn-cs"/>
                        </a:rPr>
                        <a:t>（削除）</a:t>
                      </a:r>
                    </a:p>
                  </a:txBody>
                  <a:tcPr/>
                </a:tc>
              </a:tr>
            </a:tbl>
          </a:graphicData>
        </a:graphic>
      </p:graphicFrame>
      <p:sp>
        <p:nvSpPr>
          <p:cNvPr id="20" name="右矢印 19"/>
          <p:cNvSpPr/>
          <p:nvPr/>
        </p:nvSpPr>
        <p:spPr>
          <a:xfrm>
            <a:off x="4861962" y="2378771"/>
            <a:ext cx="294129" cy="1224002"/>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3" name="テキスト ボックス 12"/>
          <p:cNvSpPr txBox="1"/>
          <p:nvPr/>
        </p:nvSpPr>
        <p:spPr>
          <a:xfrm>
            <a:off x="1136576" y="3519982"/>
            <a:ext cx="648072"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628</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391622543"/>
      </p:ext>
    </p:extLst>
  </p:cSld>
  <p:clrMapOvr>
    <a:masterClrMapping/>
  </p:clrMapOvr>
  <p:timing>
    <p:tnLst>
      <p:par>
        <p:cT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r>
              <a:rPr lang="ja-JP" altLang="en-US" sz="3200" smtClean="0"/>
              <a:t>がん対策推進基本計画（平成</a:t>
            </a:r>
            <a:r>
              <a:rPr lang="en-US" altLang="ja-JP" sz="3200" smtClean="0"/>
              <a:t>24</a:t>
            </a:r>
            <a:r>
              <a:rPr lang="ja-JP" altLang="en-US" sz="3200" smtClean="0"/>
              <a:t>年</a:t>
            </a:r>
            <a:r>
              <a:rPr lang="en-US" altLang="ja-JP" sz="3200" smtClean="0"/>
              <a:t>6</a:t>
            </a:r>
            <a:r>
              <a:rPr lang="ja-JP" altLang="en-US" sz="3200" smtClean="0"/>
              <a:t>月閣議決定）</a:t>
            </a:r>
            <a:endParaRPr kumimoji="1" lang="ja-JP" altLang="en-US" sz="3200" dirty="0"/>
          </a:p>
        </p:txBody>
      </p:sp>
      <p:pic>
        <p:nvPicPr>
          <p:cNvPr id="3" name="図 2"/>
          <p:cNvPicPr/>
          <p:nvPr/>
        </p:nvPicPr>
        <p:blipFill>
          <a:blip r:embed="rId2"/>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233</a:t>
            </a:fld>
            <a:endParaRPr lang="ja-JP" altLang="en-US" dirty="0">
              <a:solidFill>
                <a:prstClr val="black"/>
              </a:solidFill>
            </a:endParaRPr>
          </a:p>
        </p:txBody>
      </p:sp>
    </p:spTree>
    <p:extLst>
      <p:ext uri="{BB962C8B-B14F-4D97-AF65-F5344CB8AC3E}">
        <p14:creationId xmlns:p14="http://schemas.microsoft.com/office/powerpoint/2010/main" val="371243103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endParaRPr kumimoji="1" lang="ja-JP" altLang="en-US"/>
          </a:p>
        </p:txBody>
      </p:sp>
      <p:pic>
        <p:nvPicPr>
          <p:cNvPr id="3" name="図 2"/>
          <p:cNvPicPr/>
          <p:nvPr/>
        </p:nvPicPr>
        <p:blipFill>
          <a:blip r:embed="rId2"/>
          <a:stretch>
            <a:fillRect/>
          </a:stretch>
        </p:blipFill>
        <p:spPr>
          <a:xfrm>
            <a:off x="0" y="0"/>
            <a:ext cx="9906000" cy="6741368"/>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234</a:t>
            </a:fld>
            <a:endParaRPr lang="ja-JP" altLang="en-US" dirty="0">
              <a:solidFill>
                <a:prstClr val="black"/>
              </a:solidFill>
            </a:endParaRPr>
          </a:p>
        </p:txBody>
      </p:sp>
    </p:spTree>
    <p:extLst>
      <p:ext uri="{BB962C8B-B14F-4D97-AF65-F5344CB8AC3E}">
        <p14:creationId xmlns:p14="http://schemas.microsoft.com/office/powerpoint/2010/main" val="114070324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endParaRPr kumimoji="1" lang="ja-JP" altLang="en-US"/>
          </a:p>
        </p:txBody>
      </p:sp>
      <p:pic>
        <p:nvPicPr>
          <p:cNvPr id="3" name="図 2"/>
          <p:cNvPicPr/>
          <p:nvPr/>
        </p:nvPicPr>
        <p:blipFill>
          <a:blip r:embed="rId2"/>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235</a:t>
            </a:fld>
            <a:endParaRPr lang="ja-JP" altLang="en-US" dirty="0">
              <a:solidFill>
                <a:prstClr val="black"/>
              </a:solidFill>
            </a:endParaRPr>
          </a:p>
        </p:txBody>
      </p:sp>
    </p:spTree>
    <p:extLst>
      <p:ext uri="{BB962C8B-B14F-4D97-AF65-F5344CB8AC3E}">
        <p14:creationId xmlns:p14="http://schemas.microsoft.com/office/powerpoint/2010/main" val="409945578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85" y="1086421"/>
            <a:ext cx="9594720" cy="5366915"/>
          </a:xfrm>
          <a:prstGeom prst="rect">
            <a:avLst/>
          </a:prstGeom>
          <a:solidFill>
            <a:srgbClr val="FFFFAF">
              <a:alpha val="49804"/>
            </a:srgbClr>
          </a:solidFill>
          <a:ln w="9525">
            <a:solidFill>
              <a:schemeClr val="tx1"/>
            </a:solidFill>
            <a:miter lim="800000"/>
            <a:headEnd/>
            <a:tailEnd/>
          </a:ln>
        </p:spPr>
        <p:txBody>
          <a:bodyPr/>
          <a:lstStyle/>
          <a:p>
            <a:endParaRPr lang="en-US" altLang="ja-JP" sz="1600" dirty="0" smtClean="0">
              <a:solidFill>
                <a:prstClr val="black"/>
              </a:solidFill>
            </a:endParaRPr>
          </a:p>
          <a:p>
            <a:pPr marL="285750" indent="-285750">
              <a:buFont typeface="Wingdings" panose="05000000000000000000" pitchFamily="2" charset="2"/>
              <a:buChar char="Ø"/>
            </a:pPr>
            <a:r>
              <a:rPr lang="ja-JP" altLang="en-US" sz="1600" dirty="0" smtClean="0">
                <a:solidFill>
                  <a:prstClr val="black"/>
                </a:solidFill>
              </a:rPr>
              <a:t>　</a:t>
            </a:r>
            <a:r>
              <a:rPr lang="ja-JP" altLang="en-US" dirty="0" smtClean="0">
                <a:solidFill>
                  <a:prstClr val="black"/>
                </a:solidFill>
                <a:latin typeface="ＭＳ Ｐゴシック"/>
              </a:rPr>
              <a:t>外来化学療法を更に推進する観点から、外来化学療法加算の評価の見直しを行う</a:t>
            </a:r>
            <a:endParaRPr lang="en-US" altLang="ja-JP" dirty="0" smtClean="0">
              <a:solidFill>
                <a:prstClr val="black"/>
              </a:solidFill>
              <a:latin typeface="ＭＳ Ｐゴシック"/>
            </a:endParaRPr>
          </a:p>
          <a:p>
            <a:endParaRPr lang="en-US" altLang="ja-JP" sz="1600" dirty="0" smtClean="0">
              <a:solidFill>
                <a:prstClr val="black"/>
              </a:solidFill>
            </a:endParaRPr>
          </a:p>
          <a:p>
            <a:r>
              <a:rPr lang="ja-JP" altLang="en-US" sz="2000" b="1" dirty="0">
                <a:solidFill>
                  <a:srgbClr val="0070C0"/>
                </a:solidFill>
              </a:rPr>
              <a:t>　</a:t>
            </a:r>
            <a:r>
              <a:rPr lang="ja-JP" altLang="en-US" sz="2000" b="1" dirty="0" smtClean="0">
                <a:solidFill>
                  <a:srgbClr val="0070C0"/>
                </a:solidFill>
              </a:rPr>
              <a:t>　　</a:t>
            </a:r>
            <a:r>
              <a:rPr lang="ja-JP" altLang="en-US" sz="2000" b="1" dirty="0">
                <a:solidFill>
                  <a:srgbClr val="0070C0"/>
                </a:solidFill>
              </a:rPr>
              <a:t>外来化学</a:t>
            </a:r>
            <a:r>
              <a:rPr lang="ja-JP" altLang="en-US" sz="2000" b="1" dirty="0" smtClean="0">
                <a:solidFill>
                  <a:srgbClr val="0070C0"/>
                </a:solidFill>
              </a:rPr>
              <a:t>療法</a:t>
            </a:r>
            <a:r>
              <a:rPr lang="ja-JP" altLang="en-US" sz="2000" b="1" dirty="0">
                <a:solidFill>
                  <a:srgbClr val="0070C0"/>
                </a:solidFill>
              </a:rPr>
              <a:t>加算</a:t>
            </a:r>
            <a:r>
              <a:rPr lang="ja-JP" altLang="en-US" sz="2000" b="1" u="sng" dirty="0" smtClean="0">
                <a:solidFill>
                  <a:srgbClr val="0070C0"/>
                </a:solidFill>
              </a:rPr>
              <a:t>　　　</a:t>
            </a:r>
            <a:endParaRPr lang="en-US" altLang="ja-JP" sz="2000" b="1" u="sng" dirty="0" smtClean="0">
              <a:solidFill>
                <a:srgbClr val="0070C0"/>
              </a:solidFill>
            </a:endParaRPr>
          </a:p>
          <a:p>
            <a:r>
              <a:rPr lang="ja-JP" altLang="en-US" sz="2000" b="1" dirty="0">
                <a:solidFill>
                  <a:srgbClr val="0070C0"/>
                </a:solidFill>
              </a:rPr>
              <a:t>　</a:t>
            </a:r>
            <a:r>
              <a:rPr lang="ja-JP" altLang="en-US" sz="2000" b="1" dirty="0" smtClean="0">
                <a:solidFill>
                  <a:srgbClr val="0070C0"/>
                </a:solidFill>
              </a:rPr>
              <a:t>　　　イ　外来化学療法加算１　　　　　　　　　　ロ　外来化学療法加算２</a:t>
            </a:r>
            <a:endParaRPr lang="en-US" altLang="ja-JP" sz="2000" b="1" dirty="0" smtClean="0">
              <a:solidFill>
                <a:srgbClr val="0070C0"/>
              </a:solidFill>
            </a:endParaRPr>
          </a:p>
          <a:p>
            <a:r>
              <a:rPr lang="ja-JP" altLang="en-US" sz="2000" b="1" dirty="0" smtClean="0">
                <a:solidFill>
                  <a:srgbClr val="0070C0"/>
                </a:solidFill>
              </a:rPr>
              <a:t>　　　　　</a:t>
            </a:r>
            <a:r>
              <a:rPr lang="en-US" altLang="ja-JP" sz="2000" b="1" dirty="0" smtClean="0">
                <a:solidFill>
                  <a:srgbClr val="0070C0"/>
                </a:solidFill>
              </a:rPr>
              <a:t>(1)</a:t>
            </a:r>
            <a:r>
              <a:rPr lang="ja-JP" altLang="en-US" sz="2000" b="1" dirty="0" smtClean="0">
                <a:solidFill>
                  <a:srgbClr val="0070C0"/>
                </a:solidFill>
              </a:rPr>
              <a:t>外来化学療法加算</a:t>
            </a:r>
            <a:r>
              <a:rPr lang="en-US" altLang="ja-JP" sz="2000" b="1" dirty="0" smtClean="0">
                <a:solidFill>
                  <a:srgbClr val="0070C0"/>
                </a:solidFill>
              </a:rPr>
              <a:t>A</a:t>
            </a:r>
            <a:r>
              <a:rPr lang="ja-JP" altLang="en-US" sz="2000" b="1" dirty="0" smtClean="0">
                <a:solidFill>
                  <a:srgbClr val="0070C0"/>
                </a:solidFill>
              </a:rPr>
              <a:t>　　　　　　　　　　　</a:t>
            </a:r>
            <a:r>
              <a:rPr lang="en-US" altLang="ja-JP" sz="2000" b="1" dirty="0" smtClean="0">
                <a:solidFill>
                  <a:srgbClr val="0070C0"/>
                </a:solidFill>
              </a:rPr>
              <a:t>(</a:t>
            </a:r>
            <a:r>
              <a:rPr lang="en-US" altLang="ja-JP" sz="2000" b="1" dirty="0">
                <a:solidFill>
                  <a:srgbClr val="0070C0"/>
                </a:solidFill>
              </a:rPr>
              <a:t>1)</a:t>
            </a:r>
            <a:r>
              <a:rPr lang="ja-JP" altLang="en-US" sz="2000" b="1" dirty="0">
                <a:solidFill>
                  <a:srgbClr val="0070C0"/>
                </a:solidFill>
              </a:rPr>
              <a:t>外来化学療法加算</a:t>
            </a:r>
            <a:r>
              <a:rPr lang="en-US" altLang="ja-JP" sz="2000" b="1" dirty="0" smtClean="0">
                <a:solidFill>
                  <a:srgbClr val="0070C0"/>
                </a:solidFill>
              </a:rPr>
              <a:t>A</a:t>
            </a:r>
          </a:p>
          <a:p>
            <a:r>
              <a:rPr lang="ja-JP" altLang="en-US" sz="2000" b="1" dirty="0">
                <a:solidFill>
                  <a:srgbClr val="0070C0"/>
                </a:solidFill>
              </a:rPr>
              <a:t>　</a:t>
            </a:r>
            <a:r>
              <a:rPr lang="ja-JP" altLang="en-US" sz="2000" b="1" dirty="0" smtClean="0">
                <a:solidFill>
                  <a:srgbClr val="0070C0"/>
                </a:solidFill>
              </a:rPr>
              <a:t>　　　　　　①１５歳未満：７８０点</a:t>
            </a:r>
            <a:r>
              <a:rPr lang="ja-JP" altLang="en-US" sz="2000" b="1" dirty="0">
                <a:solidFill>
                  <a:srgbClr val="0070C0"/>
                </a:solidFill>
              </a:rPr>
              <a:t>　</a:t>
            </a:r>
            <a:r>
              <a:rPr lang="ja-JP" altLang="en-US" sz="2000" b="1" dirty="0" smtClean="0">
                <a:solidFill>
                  <a:srgbClr val="0070C0"/>
                </a:solidFill>
              </a:rPr>
              <a:t>→　</a:t>
            </a:r>
            <a:r>
              <a:rPr lang="ja-JP" altLang="en-US" sz="2000" b="1" dirty="0" smtClean="0">
                <a:solidFill>
                  <a:srgbClr val="FF0000"/>
                </a:solidFill>
              </a:rPr>
              <a:t>８２０</a:t>
            </a:r>
            <a:r>
              <a:rPr lang="ja-JP" altLang="en-US" sz="2000" b="1" dirty="0">
                <a:solidFill>
                  <a:srgbClr val="FF0000"/>
                </a:solidFill>
              </a:rPr>
              <a:t>点</a:t>
            </a:r>
            <a:r>
              <a:rPr lang="ja-JP" altLang="en-US" sz="2000" b="1" dirty="0" smtClean="0">
                <a:solidFill>
                  <a:srgbClr val="0070C0"/>
                </a:solidFill>
              </a:rPr>
              <a:t>　　　　　①</a:t>
            </a:r>
            <a:r>
              <a:rPr lang="ja-JP" altLang="en-US" sz="2000" b="1" dirty="0">
                <a:solidFill>
                  <a:srgbClr val="0070C0"/>
                </a:solidFill>
              </a:rPr>
              <a:t>１５歳未満：</a:t>
            </a:r>
            <a:r>
              <a:rPr lang="ja-JP" altLang="en-US" sz="2000" b="1" dirty="0" smtClean="0">
                <a:solidFill>
                  <a:srgbClr val="0070C0"/>
                </a:solidFill>
              </a:rPr>
              <a:t>７００点</a:t>
            </a:r>
            <a:r>
              <a:rPr lang="ja-JP" altLang="en-US" sz="2000" b="1" dirty="0">
                <a:solidFill>
                  <a:srgbClr val="0070C0"/>
                </a:solidFill>
              </a:rPr>
              <a:t>　→　</a:t>
            </a:r>
            <a:r>
              <a:rPr lang="ja-JP" altLang="en-US" sz="2000" b="1" dirty="0">
                <a:solidFill>
                  <a:srgbClr val="FF0000"/>
                </a:solidFill>
              </a:rPr>
              <a:t>７４</a:t>
            </a:r>
            <a:r>
              <a:rPr lang="ja-JP" altLang="en-US" sz="2000" b="1" dirty="0" smtClean="0">
                <a:solidFill>
                  <a:srgbClr val="FF0000"/>
                </a:solidFill>
              </a:rPr>
              <a:t>０点</a:t>
            </a:r>
            <a:endParaRPr lang="en-US" altLang="ja-JP" sz="2000" b="1" dirty="0" smtClean="0">
              <a:solidFill>
                <a:srgbClr val="FF0000"/>
              </a:solidFill>
            </a:endParaRPr>
          </a:p>
          <a:p>
            <a:r>
              <a:rPr lang="ja-JP" altLang="en-US" sz="2000" b="1" dirty="0">
                <a:solidFill>
                  <a:srgbClr val="0070C0"/>
                </a:solidFill>
              </a:rPr>
              <a:t>　</a:t>
            </a:r>
            <a:r>
              <a:rPr lang="ja-JP" altLang="en-US" sz="2000" b="1" dirty="0" smtClean="0">
                <a:solidFill>
                  <a:srgbClr val="0070C0"/>
                </a:solidFill>
              </a:rPr>
              <a:t>　　　　　　②１５歳以上：５８０点　→　</a:t>
            </a:r>
            <a:r>
              <a:rPr lang="ja-JP" altLang="en-US" sz="2000" b="1" dirty="0" smtClean="0">
                <a:solidFill>
                  <a:srgbClr val="FF0000"/>
                </a:solidFill>
              </a:rPr>
              <a:t>６００点</a:t>
            </a:r>
            <a:r>
              <a:rPr lang="ja-JP" altLang="en-US" sz="2000" b="1" dirty="0" smtClean="0">
                <a:solidFill>
                  <a:srgbClr val="0070C0"/>
                </a:solidFill>
              </a:rPr>
              <a:t>　　　　   ②</a:t>
            </a:r>
            <a:r>
              <a:rPr lang="ja-JP" altLang="en-US" sz="2000" b="1" dirty="0">
                <a:solidFill>
                  <a:srgbClr val="0070C0"/>
                </a:solidFill>
              </a:rPr>
              <a:t>１５歳以上</a:t>
            </a:r>
            <a:r>
              <a:rPr lang="ja-JP" altLang="en-US" sz="2000" b="1" dirty="0" smtClean="0">
                <a:solidFill>
                  <a:srgbClr val="0070C0"/>
                </a:solidFill>
              </a:rPr>
              <a:t>：</a:t>
            </a:r>
            <a:r>
              <a:rPr lang="ja-JP" altLang="en-US" sz="2000" b="1" dirty="0">
                <a:solidFill>
                  <a:srgbClr val="0070C0"/>
                </a:solidFill>
              </a:rPr>
              <a:t>４５</a:t>
            </a:r>
            <a:r>
              <a:rPr lang="ja-JP" altLang="en-US" sz="2000" b="1" dirty="0" smtClean="0">
                <a:solidFill>
                  <a:srgbClr val="0070C0"/>
                </a:solidFill>
              </a:rPr>
              <a:t>０点</a:t>
            </a:r>
            <a:r>
              <a:rPr lang="ja-JP" altLang="en-US" sz="2000" b="1" dirty="0">
                <a:solidFill>
                  <a:srgbClr val="0070C0"/>
                </a:solidFill>
              </a:rPr>
              <a:t>　→　</a:t>
            </a:r>
            <a:r>
              <a:rPr lang="ja-JP" altLang="en-US" sz="2000" b="1" dirty="0">
                <a:solidFill>
                  <a:srgbClr val="FF0000"/>
                </a:solidFill>
              </a:rPr>
              <a:t>４７</a:t>
            </a:r>
            <a:r>
              <a:rPr lang="ja-JP" altLang="en-US" sz="2000" b="1" dirty="0" smtClean="0">
                <a:solidFill>
                  <a:srgbClr val="FF0000"/>
                </a:solidFill>
              </a:rPr>
              <a:t>０点</a:t>
            </a:r>
            <a:endParaRPr lang="en-US" altLang="ja-JP" sz="2000" b="1" dirty="0" smtClean="0">
              <a:solidFill>
                <a:srgbClr val="FF0000"/>
              </a:solidFill>
            </a:endParaRPr>
          </a:p>
          <a:p>
            <a:r>
              <a:rPr lang="ja-JP" altLang="en-US" sz="2000" b="1" dirty="0" smtClean="0">
                <a:solidFill>
                  <a:srgbClr val="0070C0"/>
                </a:solidFill>
              </a:rPr>
              <a:t>            </a:t>
            </a:r>
            <a:r>
              <a:rPr lang="ja-JP" altLang="en-US" sz="2000" b="1" dirty="0">
                <a:solidFill>
                  <a:srgbClr val="0070C0"/>
                </a:solidFill>
              </a:rPr>
              <a:t>　</a:t>
            </a:r>
            <a:r>
              <a:rPr lang="en-US" altLang="ja-JP" sz="2000" b="1" dirty="0" smtClean="0">
                <a:solidFill>
                  <a:srgbClr val="0070C0"/>
                </a:solidFill>
              </a:rPr>
              <a:t>(2)</a:t>
            </a:r>
            <a:r>
              <a:rPr lang="ja-JP" altLang="en-US" sz="2000" b="1" dirty="0">
                <a:solidFill>
                  <a:srgbClr val="0070C0"/>
                </a:solidFill>
              </a:rPr>
              <a:t>外来化学療法</a:t>
            </a:r>
            <a:r>
              <a:rPr lang="ja-JP" altLang="en-US" sz="2000" b="1" dirty="0" smtClean="0">
                <a:solidFill>
                  <a:srgbClr val="0070C0"/>
                </a:solidFill>
              </a:rPr>
              <a:t>加算</a:t>
            </a:r>
            <a:r>
              <a:rPr lang="en-US" altLang="ja-JP" sz="2000" b="1" dirty="0" smtClean="0">
                <a:solidFill>
                  <a:srgbClr val="0070C0"/>
                </a:solidFill>
              </a:rPr>
              <a:t>B</a:t>
            </a:r>
            <a:r>
              <a:rPr lang="ja-JP" altLang="en-US" sz="2000" b="1" dirty="0" smtClean="0">
                <a:solidFill>
                  <a:srgbClr val="0070C0"/>
                </a:solidFill>
              </a:rPr>
              <a:t>　　　　　　　　　　</a:t>
            </a:r>
            <a:r>
              <a:rPr lang="ja-JP" altLang="en-US" sz="2000" b="1" dirty="0">
                <a:solidFill>
                  <a:srgbClr val="0070C0"/>
                </a:solidFill>
              </a:rPr>
              <a:t>　</a:t>
            </a:r>
            <a:r>
              <a:rPr lang="en-US" altLang="ja-JP" sz="2000" b="1" dirty="0">
                <a:solidFill>
                  <a:srgbClr val="0070C0"/>
                </a:solidFill>
              </a:rPr>
              <a:t>(2)</a:t>
            </a:r>
            <a:r>
              <a:rPr lang="ja-JP" altLang="en-US" sz="2000" b="1" dirty="0">
                <a:solidFill>
                  <a:srgbClr val="0070C0"/>
                </a:solidFill>
              </a:rPr>
              <a:t>外来化学療法加算</a:t>
            </a:r>
            <a:r>
              <a:rPr lang="en-US" altLang="ja-JP" sz="2000" b="1" dirty="0" smtClean="0">
                <a:solidFill>
                  <a:srgbClr val="0070C0"/>
                </a:solidFill>
              </a:rPr>
              <a:t>B</a:t>
            </a:r>
            <a:endParaRPr lang="en-US" altLang="ja-JP" sz="2000" b="1" dirty="0">
              <a:solidFill>
                <a:srgbClr val="0070C0"/>
              </a:solidFill>
            </a:endParaRPr>
          </a:p>
          <a:p>
            <a:r>
              <a:rPr lang="ja-JP" altLang="en-US" sz="2000" b="1" dirty="0">
                <a:solidFill>
                  <a:srgbClr val="0070C0"/>
                </a:solidFill>
              </a:rPr>
              <a:t>　　　　　　　①１５歳未満</a:t>
            </a:r>
            <a:r>
              <a:rPr lang="ja-JP" altLang="en-US" sz="2000" b="1" dirty="0" smtClean="0">
                <a:solidFill>
                  <a:srgbClr val="0070C0"/>
                </a:solidFill>
              </a:rPr>
              <a:t>：</a:t>
            </a:r>
            <a:r>
              <a:rPr lang="ja-JP" altLang="en-US" sz="2000" b="1" dirty="0">
                <a:solidFill>
                  <a:srgbClr val="0070C0"/>
                </a:solidFill>
              </a:rPr>
              <a:t>６３</a:t>
            </a:r>
            <a:r>
              <a:rPr lang="ja-JP" altLang="en-US" sz="2000" b="1" dirty="0" smtClean="0">
                <a:solidFill>
                  <a:srgbClr val="0070C0"/>
                </a:solidFill>
              </a:rPr>
              <a:t>０点</a:t>
            </a:r>
            <a:r>
              <a:rPr lang="ja-JP" altLang="en-US" sz="2000" b="1" dirty="0">
                <a:solidFill>
                  <a:srgbClr val="0070C0"/>
                </a:solidFill>
              </a:rPr>
              <a:t>　→　</a:t>
            </a:r>
            <a:r>
              <a:rPr lang="ja-JP" altLang="en-US" sz="2000" b="1" dirty="0" smtClean="0">
                <a:solidFill>
                  <a:srgbClr val="FF0000"/>
                </a:solidFill>
              </a:rPr>
              <a:t>６７０</a:t>
            </a:r>
            <a:r>
              <a:rPr lang="ja-JP" altLang="en-US" sz="2000" b="1" dirty="0">
                <a:solidFill>
                  <a:srgbClr val="FF0000"/>
                </a:solidFill>
              </a:rPr>
              <a:t>点</a:t>
            </a:r>
            <a:r>
              <a:rPr lang="ja-JP" altLang="en-US" sz="2000" b="1" dirty="0" smtClean="0">
                <a:solidFill>
                  <a:srgbClr val="0070C0"/>
                </a:solidFill>
              </a:rPr>
              <a:t>　　　　　①</a:t>
            </a:r>
            <a:r>
              <a:rPr lang="ja-JP" altLang="en-US" sz="2000" b="1" dirty="0">
                <a:solidFill>
                  <a:srgbClr val="0070C0"/>
                </a:solidFill>
              </a:rPr>
              <a:t>１５歳未満：</a:t>
            </a:r>
            <a:r>
              <a:rPr lang="ja-JP" altLang="en-US" sz="2000" b="1" dirty="0" smtClean="0">
                <a:solidFill>
                  <a:srgbClr val="0070C0"/>
                </a:solidFill>
              </a:rPr>
              <a:t>６００点</a:t>
            </a:r>
            <a:r>
              <a:rPr lang="ja-JP" altLang="en-US" sz="2000" b="1" dirty="0">
                <a:solidFill>
                  <a:srgbClr val="0070C0"/>
                </a:solidFill>
              </a:rPr>
              <a:t>　→　</a:t>
            </a:r>
            <a:r>
              <a:rPr lang="ja-JP" altLang="en-US" sz="2000" b="1" dirty="0" smtClean="0">
                <a:solidFill>
                  <a:srgbClr val="FF0000"/>
                </a:solidFill>
              </a:rPr>
              <a:t>６４０点</a:t>
            </a:r>
            <a:endParaRPr lang="en-US" altLang="ja-JP" sz="2000" b="1" dirty="0">
              <a:solidFill>
                <a:srgbClr val="FF0000"/>
              </a:solidFill>
            </a:endParaRPr>
          </a:p>
          <a:p>
            <a:r>
              <a:rPr lang="ja-JP" altLang="en-US" sz="2000" b="1" dirty="0">
                <a:solidFill>
                  <a:srgbClr val="0070C0"/>
                </a:solidFill>
              </a:rPr>
              <a:t>　　　　　　　②１５歳以上</a:t>
            </a:r>
            <a:r>
              <a:rPr lang="ja-JP" altLang="en-US" sz="2000" b="1" dirty="0" smtClean="0">
                <a:solidFill>
                  <a:srgbClr val="0070C0"/>
                </a:solidFill>
              </a:rPr>
              <a:t>：</a:t>
            </a:r>
            <a:r>
              <a:rPr lang="ja-JP" altLang="en-US" sz="2000" b="1" dirty="0">
                <a:solidFill>
                  <a:srgbClr val="0070C0"/>
                </a:solidFill>
              </a:rPr>
              <a:t>４３</a:t>
            </a:r>
            <a:r>
              <a:rPr lang="ja-JP" altLang="en-US" sz="2000" b="1" dirty="0" smtClean="0">
                <a:solidFill>
                  <a:srgbClr val="0070C0"/>
                </a:solidFill>
              </a:rPr>
              <a:t>０点</a:t>
            </a:r>
            <a:r>
              <a:rPr lang="ja-JP" altLang="en-US" sz="2000" b="1" dirty="0">
                <a:solidFill>
                  <a:srgbClr val="0070C0"/>
                </a:solidFill>
              </a:rPr>
              <a:t>　→　</a:t>
            </a:r>
            <a:r>
              <a:rPr lang="ja-JP" altLang="en-US" sz="2000" b="1" dirty="0" smtClean="0">
                <a:solidFill>
                  <a:srgbClr val="FF0000"/>
                </a:solidFill>
              </a:rPr>
              <a:t>４５０点　</a:t>
            </a:r>
            <a:r>
              <a:rPr lang="ja-JP" altLang="en-US" sz="2000" b="1" dirty="0" smtClean="0">
                <a:solidFill>
                  <a:srgbClr val="0070C0"/>
                </a:solidFill>
              </a:rPr>
              <a:t>　　　　②</a:t>
            </a:r>
            <a:r>
              <a:rPr lang="ja-JP" altLang="en-US" sz="2000" b="1" dirty="0">
                <a:solidFill>
                  <a:srgbClr val="0070C0"/>
                </a:solidFill>
              </a:rPr>
              <a:t>１５歳以上</a:t>
            </a:r>
            <a:r>
              <a:rPr lang="ja-JP" altLang="en-US" sz="2000" b="1" dirty="0" smtClean="0">
                <a:solidFill>
                  <a:srgbClr val="0070C0"/>
                </a:solidFill>
              </a:rPr>
              <a:t>：</a:t>
            </a:r>
            <a:r>
              <a:rPr lang="ja-JP" altLang="en-US" sz="2000" b="1" dirty="0">
                <a:solidFill>
                  <a:srgbClr val="0070C0"/>
                </a:solidFill>
              </a:rPr>
              <a:t>３５</a:t>
            </a:r>
            <a:r>
              <a:rPr lang="ja-JP" altLang="en-US" sz="2000" b="1" dirty="0" smtClean="0">
                <a:solidFill>
                  <a:srgbClr val="0070C0"/>
                </a:solidFill>
              </a:rPr>
              <a:t>０点</a:t>
            </a:r>
            <a:r>
              <a:rPr lang="ja-JP" altLang="en-US" sz="2000" b="1" dirty="0">
                <a:solidFill>
                  <a:srgbClr val="0070C0"/>
                </a:solidFill>
              </a:rPr>
              <a:t>　→　</a:t>
            </a:r>
            <a:r>
              <a:rPr lang="ja-JP" altLang="en-US" sz="2000" b="1" dirty="0">
                <a:solidFill>
                  <a:srgbClr val="FF0000"/>
                </a:solidFill>
              </a:rPr>
              <a:t>３７</a:t>
            </a:r>
            <a:r>
              <a:rPr lang="ja-JP" altLang="en-US" sz="2000" b="1" dirty="0" smtClean="0">
                <a:solidFill>
                  <a:srgbClr val="FF0000"/>
                </a:solidFill>
              </a:rPr>
              <a:t>０点</a:t>
            </a:r>
            <a:endParaRPr lang="en-US" altLang="ja-JP" sz="2000" b="1" dirty="0">
              <a:solidFill>
                <a:srgbClr val="FF0000"/>
              </a:solidFill>
            </a:endParaRPr>
          </a:p>
          <a:p>
            <a:pPr>
              <a:lnSpc>
                <a:spcPts val="2200"/>
              </a:lnSpc>
            </a:pPr>
            <a:r>
              <a:rPr lang="en-US" altLang="ja-JP" dirty="0" smtClean="0">
                <a:solidFill>
                  <a:prstClr val="black"/>
                </a:solidFill>
              </a:rPr>
              <a:t>[</a:t>
            </a:r>
            <a:r>
              <a:rPr lang="ja-JP" altLang="en-US" dirty="0" smtClean="0">
                <a:solidFill>
                  <a:prstClr val="black"/>
                </a:solidFill>
              </a:rPr>
              <a:t>対象注射</a:t>
            </a:r>
            <a:r>
              <a:rPr lang="en-US" altLang="ja-JP" dirty="0" smtClean="0">
                <a:solidFill>
                  <a:prstClr val="black"/>
                </a:solidFill>
              </a:rPr>
              <a:t>]</a:t>
            </a:r>
            <a:endParaRPr lang="ja-JP" altLang="ja-JP" dirty="0" smtClean="0">
              <a:solidFill>
                <a:prstClr val="black"/>
              </a:solidFill>
            </a:endParaRPr>
          </a:p>
          <a:p>
            <a:pPr marL="85725" indent="-85725">
              <a:lnSpc>
                <a:spcPts val="2200"/>
              </a:lnSpc>
            </a:pPr>
            <a:r>
              <a:rPr lang="ja-JP" altLang="en-US" dirty="0">
                <a:solidFill>
                  <a:prstClr val="black"/>
                </a:solidFill>
              </a:rPr>
              <a:t>　</a:t>
            </a:r>
            <a:r>
              <a:rPr lang="ja-JP" altLang="en-US" dirty="0" smtClean="0">
                <a:solidFill>
                  <a:prstClr val="black"/>
                </a:solidFill>
              </a:rPr>
              <a:t>　静脈内注射、動脈注射、抗悪性腫瘍剤局所持続注入、</a:t>
            </a:r>
            <a:r>
              <a:rPr lang="ja-JP" altLang="en-US" dirty="0">
                <a:solidFill>
                  <a:prstClr val="black"/>
                </a:solidFill>
              </a:rPr>
              <a:t>点滴注射、中心静脈注射</a:t>
            </a:r>
            <a:r>
              <a:rPr lang="ja-JP" altLang="en-US" dirty="0" smtClean="0">
                <a:solidFill>
                  <a:prstClr val="black"/>
                </a:solidFill>
              </a:rPr>
              <a:t>、</a:t>
            </a:r>
            <a:endParaRPr lang="en-US" altLang="ja-JP" dirty="0" smtClean="0">
              <a:solidFill>
                <a:prstClr val="black"/>
              </a:solidFill>
            </a:endParaRPr>
          </a:p>
          <a:p>
            <a:pPr marL="85725" indent="-85725">
              <a:lnSpc>
                <a:spcPts val="2200"/>
              </a:lnSpc>
            </a:pPr>
            <a:r>
              <a:rPr lang="ja-JP" altLang="en-US" dirty="0">
                <a:solidFill>
                  <a:prstClr val="black"/>
                </a:solidFill>
              </a:rPr>
              <a:t>　</a:t>
            </a:r>
            <a:r>
              <a:rPr lang="ja-JP" altLang="en-US" dirty="0" smtClean="0">
                <a:solidFill>
                  <a:prstClr val="black"/>
                </a:solidFill>
              </a:rPr>
              <a:t>　肝動脈塞栓を伴う抗悪性腫瘍剤肝動脈内注入、植込型カテーテルによる中心静脈注射</a:t>
            </a:r>
            <a:endParaRPr lang="en-US" altLang="ja-JP" dirty="0" smtClean="0">
              <a:solidFill>
                <a:prstClr val="black"/>
              </a:solidFill>
            </a:endParaRPr>
          </a:p>
          <a:p>
            <a:pPr marL="85725" indent="-85725">
              <a:lnSpc>
                <a:spcPts val="1600"/>
              </a:lnSpc>
            </a:pPr>
            <a:r>
              <a:rPr lang="en-US" altLang="ja-JP" sz="1400" dirty="0" smtClean="0">
                <a:solidFill>
                  <a:prstClr val="black"/>
                </a:solidFill>
              </a:rPr>
              <a:t>[</a:t>
            </a:r>
            <a:r>
              <a:rPr lang="ja-JP" altLang="en-US" sz="1400" dirty="0">
                <a:solidFill>
                  <a:prstClr val="black"/>
                </a:solidFill>
              </a:rPr>
              <a:t>算定要件</a:t>
            </a:r>
            <a:r>
              <a:rPr lang="en-US" altLang="ja-JP" sz="1400" dirty="0" smtClean="0">
                <a:solidFill>
                  <a:prstClr val="black"/>
                </a:solidFill>
              </a:rPr>
              <a:t>]</a:t>
            </a:r>
          </a:p>
          <a:p>
            <a:pPr marL="85725" indent="-85725">
              <a:lnSpc>
                <a:spcPts val="1600"/>
              </a:lnSpc>
            </a:pPr>
            <a:r>
              <a:rPr lang="ja-JP" altLang="en-US" sz="1400" dirty="0">
                <a:solidFill>
                  <a:prstClr val="black"/>
                </a:solidFill>
              </a:rPr>
              <a:t>　</a:t>
            </a:r>
            <a:r>
              <a:rPr lang="ja-JP" altLang="en-US" sz="1400" dirty="0" smtClean="0">
                <a:solidFill>
                  <a:prstClr val="black"/>
                </a:solidFill>
              </a:rPr>
              <a:t>　悪性</a:t>
            </a:r>
            <a:r>
              <a:rPr lang="ja-JP" altLang="en-US" sz="1400" dirty="0">
                <a:solidFill>
                  <a:prstClr val="black"/>
                </a:solidFill>
              </a:rPr>
              <a:t>腫瘍</a:t>
            </a:r>
            <a:r>
              <a:rPr lang="ja-JP" altLang="en-US" sz="1400" dirty="0" smtClean="0">
                <a:solidFill>
                  <a:prstClr val="black"/>
                </a:solidFill>
              </a:rPr>
              <a:t>等の患者に対して、抗悪性腫瘍剤等による注射の必要性、副作用、用法・用量、その他の留意点等について文書で説明し同意を得た上で、外来化学療法に係る専門室において、悪性腫瘍等の治療を目的として抗悪性腫瘍剤等が投与された場合に、投与された薬剤に従い、いずれかの主たる加算の所定点数を算定する</a:t>
            </a:r>
            <a:endParaRPr lang="en-US" altLang="ja-JP" sz="1400" dirty="0" smtClean="0">
              <a:solidFill>
                <a:prstClr val="black"/>
              </a:solidFill>
            </a:endParaRPr>
          </a:p>
          <a:p>
            <a:pPr marL="85725" indent="-85725">
              <a:lnSpc>
                <a:spcPts val="1600"/>
              </a:lnSpc>
            </a:pPr>
            <a:endParaRPr lang="en-US" altLang="ja-JP" sz="1400" dirty="0" smtClean="0">
              <a:solidFill>
                <a:prstClr val="black"/>
              </a:solidFill>
            </a:endParaRPr>
          </a:p>
        </p:txBody>
      </p:sp>
      <p:sp>
        <p:nvSpPr>
          <p:cNvPr id="2052" name="Rectangle 36"/>
          <p:cNvSpPr>
            <a:spLocks noChangeArrowheads="1"/>
          </p:cNvSpPr>
          <p:nvPr/>
        </p:nvSpPr>
        <p:spPr bwMode="auto">
          <a:xfrm>
            <a:off x="245185" y="769030"/>
            <a:ext cx="5700093" cy="4403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（５）外来化学療法加算の評価の見直し</a:t>
            </a:r>
            <a:endParaRPr lang="ja-JP" altLang="en-US" sz="2400" dirty="0">
              <a:solidFill>
                <a:prstClr val="black"/>
              </a:solidFill>
            </a:endParaRPr>
          </a:p>
        </p:txBody>
      </p:sp>
      <p:sp>
        <p:nvSpPr>
          <p:cNvPr id="15" name="Rectangle 2"/>
          <p:cNvSpPr>
            <a:spLocks noChangeArrowheads="1"/>
          </p:cNvSpPr>
          <p:nvPr/>
        </p:nvSpPr>
        <p:spPr bwMode="auto">
          <a:xfrm>
            <a:off x="245192" y="105341"/>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１２．緩和ケアを含む</a:t>
            </a:r>
            <a:r>
              <a:rPr lang="ja-JP" altLang="en-US" kern="0" dirty="0" smtClean="0">
                <a:solidFill>
                  <a:srgbClr val="000000"/>
                </a:solidFill>
                <a:latin typeface="ＭＳ Ｐゴシック"/>
                <a:ea typeface="ＭＳ Ｐゴシック"/>
              </a:rPr>
              <a:t>がん医療の</a:t>
            </a:r>
            <a:r>
              <a:rPr lang="ja-JP" altLang="en-US" kern="0" dirty="0">
                <a:solidFill>
                  <a:srgbClr val="000000"/>
                </a:solidFill>
                <a:latin typeface="ＭＳ Ｐゴシック"/>
                <a:ea typeface="ＭＳ Ｐゴシック"/>
              </a:rPr>
              <a:t>評価</a:t>
            </a:r>
            <a:endParaRPr lang="ja-JP" altLang="en-US" kern="0" dirty="0">
              <a:solidFill>
                <a:srgbClr val="000000"/>
              </a:solidFill>
              <a:latin typeface="Calibri"/>
              <a:ea typeface="ＭＳ Ｐゴシック"/>
            </a:endParaRPr>
          </a:p>
        </p:txBody>
      </p:sp>
      <p:sp>
        <p:nvSpPr>
          <p:cNvPr id="1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236</a:t>
            </a:fld>
            <a:endParaRPr lang="ja-JP" altLang="en-US" dirty="0">
              <a:solidFill>
                <a:prstClr val="black"/>
              </a:solidFill>
            </a:endParaRPr>
          </a:p>
        </p:txBody>
      </p:sp>
      <p:sp>
        <p:nvSpPr>
          <p:cNvPr id="20" name="テキスト ボックス 19"/>
          <p:cNvSpPr txBox="1"/>
          <p:nvPr/>
        </p:nvSpPr>
        <p:spPr>
          <a:xfrm>
            <a:off x="8019736" y="893812"/>
            <a:ext cx="18127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399</a:t>
            </a:r>
            <a:r>
              <a:rPr lang="ja-JP" altLang="en-US" sz="1100" dirty="0" smtClean="0">
                <a:solidFill>
                  <a:srgbClr val="002060"/>
                </a:solidFill>
                <a:latin typeface="ＭＳ Ｐゴシック" panose="020B0600070205080204" pitchFamily="50" charset="-128"/>
              </a:rPr>
              <a:t>　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403-404</a:t>
            </a:r>
          </a:p>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767</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828-829</a:t>
            </a:r>
            <a:endParaRPr lang="ja-JP" altLang="en-US" sz="1100" dirty="0">
              <a:solidFill>
                <a:srgbClr val="002060"/>
              </a:solidFill>
              <a:latin typeface="ＭＳ Ｐゴシック" panose="020B0600070205080204" pitchFamily="50" charset="-128"/>
            </a:endParaRPr>
          </a:p>
        </p:txBody>
      </p:sp>
      <p:pic>
        <p:nvPicPr>
          <p:cNvPr id="12" name="Picture 4" descr="http://pds.exblog.jp/logo/1/200909/04/90/c020229020090905225241.gi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25407" y="1873071"/>
            <a:ext cx="548178" cy="561478"/>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4" descr="注射器2"/>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298876" y="1659621"/>
            <a:ext cx="757051" cy="663681"/>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descr="注射器/ちゅうしゃき 著作権フリーイラスト/ロイヤリティフリー素材"/>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938423" y="1772817"/>
            <a:ext cx="531388" cy="398541"/>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 descr="点滴/てんてき 著作権フリーイラスト/ロイヤリティフリー素材"/>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856541" y="2153810"/>
            <a:ext cx="808497" cy="6063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9022082"/>
      </p:ext>
    </p:extLst>
  </p:cSld>
  <p:clrMapOvr>
    <a:masterClrMapping/>
  </p:clrMapOvr>
  <p:timing>
    <p:tnLst>
      <p:par>
        <p:cT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円/楕円 40"/>
          <p:cNvSpPr/>
          <p:nvPr/>
        </p:nvSpPr>
        <p:spPr>
          <a:xfrm>
            <a:off x="373694" y="2544454"/>
            <a:ext cx="8421114" cy="1624770"/>
          </a:xfrm>
          <a:prstGeom prst="ellipse">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ja-JP" altLang="en-US" sz="1769">
              <a:solidFill>
                <a:prstClr val="black"/>
              </a:solidFill>
            </a:endParaRPr>
          </a:p>
        </p:txBody>
      </p:sp>
      <p:sp>
        <p:nvSpPr>
          <p:cNvPr id="60" name="正方形/長方形 59"/>
          <p:cNvSpPr/>
          <p:nvPr/>
        </p:nvSpPr>
        <p:spPr>
          <a:xfrm rot="16200000">
            <a:off x="3924123" y="-3054930"/>
            <a:ext cx="1963330" cy="9598424"/>
          </a:xfrm>
          <a:prstGeom prst="rect">
            <a:avLst/>
          </a:prstGeom>
          <a:solidFill>
            <a:schemeClr val="accent4">
              <a:lumMod val="20000"/>
              <a:lumOff val="80000"/>
            </a:schemeClr>
          </a:solidFill>
          <a:ln w="9525">
            <a:prstDash val="dash"/>
          </a:ln>
        </p:spPr>
        <p:style>
          <a:lnRef idx="2">
            <a:schemeClr val="accent2"/>
          </a:lnRef>
          <a:fillRef idx="1">
            <a:schemeClr val="lt1"/>
          </a:fillRef>
          <a:effectRef idx="0">
            <a:schemeClr val="accent2"/>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endParaRPr lang="ja-JP" altLang="en-US">
              <a:solidFill>
                <a:prstClr val="black"/>
              </a:solidFill>
            </a:endParaRPr>
          </a:p>
        </p:txBody>
      </p:sp>
      <p:sp>
        <p:nvSpPr>
          <p:cNvPr id="42" name="正方形/長方形 41"/>
          <p:cNvSpPr/>
          <p:nvPr/>
        </p:nvSpPr>
        <p:spPr>
          <a:xfrm rot="16200000">
            <a:off x="4153467" y="1239214"/>
            <a:ext cx="1771234" cy="9106436"/>
          </a:xfrm>
          <a:prstGeom prst="rect">
            <a:avLst/>
          </a:prstGeom>
          <a:solidFill>
            <a:schemeClr val="accent4">
              <a:lumMod val="20000"/>
              <a:lumOff val="80000"/>
            </a:schemeClr>
          </a:solidFill>
          <a:ln w="9525">
            <a:prstDash val="dash"/>
          </a:ln>
        </p:spPr>
        <p:style>
          <a:lnRef idx="2">
            <a:schemeClr val="accent2"/>
          </a:lnRef>
          <a:fillRef idx="1">
            <a:schemeClr val="lt1"/>
          </a:fillRef>
          <a:effectRef idx="0">
            <a:schemeClr val="accent2"/>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endParaRPr lang="ja-JP" altLang="en-US">
              <a:solidFill>
                <a:prstClr val="black"/>
              </a:solidFill>
            </a:endParaRPr>
          </a:p>
        </p:txBody>
      </p:sp>
      <p:pic>
        <p:nvPicPr>
          <p:cNvPr id="15" name="Picture 2" descr="C:\Users\KTIOM\AppData\Local\Microsoft\Windows\Temporary Internet Files\Content.IE5\YO97QDGR\MC900239657[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53873" y="5291129"/>
            <a:ext cx="1357069" cy="98408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5" descr="C:\Users\ＫＫＴＹＪ\Desktop\296.gif"/>
          <p:cNvPicPr>
            <a:picLocks noChangeAspect="1" noChangeArrowheads="1"/>
          </p:cNvPicPr>
          <p:nvPr/>
        </p:nvPicPr>
        <p:blipFill>
          <a:blip r:embed="rId4" cstate="print"/>
          <a:srcRect/>
          <a:stretch>
            <a:fillRect/>
          </a:stretch>
        </p:blipFill>
        <p:spPr bwMode="auto">
          <a:xfrm>
            <a:off x="3440574" y="5304370"/>
            <a:ext cx="613263" cy="411885"/>
          </a:xfrm>
          <a:prstGeom prst="rect">
            <a:avLst/>
          </a:prstGeom>
          <a:noFill/>
          <a:ln w="9525">
            <a:noFill/>
            <a:miter lim="800000"/>
            <a:headEnd/>
            <a:tailEnd/>
          </a:ln>
        </p:spPr>
      </p:pic>
      <p:pic>
        <p:nvPicPr>
          <p:cNvPr id="3" name="図 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850496" y="5822202"/>
            <a:ext cx="556109" cy="439034"/>
          </a:xfrm>
          <a:prstGeom prst="rect">
            <a:avLst/>
          </a:prstGeom>
        </p:spPr>
      </p:pic>
      <p:pic>
        <p:nvPicPr>
          <p:cNvPr id="29" name="図 28" descr="health_0183.wmf"/>
          <p:cNvPicPr>
            <a:picLocks noChangeAspect="1"/>
          </p:cNvPicPr>
          <p:nvPr/>
        </p:nvPicPr>
        <p:blipFill>
          <a:blip r:embed="rId6" cstate="print"/>
          <a:stretch>
            <a:fillRect/>
          </a:stretch>
        </p:blipFill>
        <p:spPr>
          <a:xfrm>
            <a:off x="2786992" y="3396719"/>
            <a:ext cx="890482" cy="647143"/>
          </a:xfrm>
          <a:prstGeom prst="rect">
            <a:avLst/>
          </a:prstGeom>
        </p:spPr>
      </p:pic>
      <p:sp>
        <p:nvSpPr>
          <p:cNvPr id="34" name="右矢印 33"/>
          <p:cNvSpPr/>
          <p:nvPr/>
        </p:nvSpPr>
        <p:spPr>
          <a:xfrm>
            <a:off x="3911139" y="1613776"/>
            <a:ext cx="1980921" cy="344912"/>
          </a:xfrm>
          <a:prstGeom prst="rightArrow">
            <a:avLst/>
          </a:prstGeom>
        </p:spPr>
        <p:style>
          <a:lnRef idx="1">
            <a:schemeClr val="accent6"/>
          </a:lnRef>
          <a:fillRef idx="2">
            <a:schemeClr val="accent6"/>
          </a:fillRef>
          <a:effectRef idx="1">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endParaRPr lang="en-US" altLang="ja-JP" sz="1376" dirty="0">
              <a:solidFill>
                <a:prstClr val="black"/>
              </a:solidFill>
            </a:endParaRPr>
          </a:p>
        </p:txBody>
      </p:sp>
      <p:pic>
        <p:nvPicPr>
          <p:cNvPr id="28" name="Picture 9" descr="C:\Users\KNUIP\AppData\Local\Microsoft\Windows\Temporary Internet Files\Content.IE5\CW6CTI3O\MC900235024[1].wmf"/>
          <p:cNvPicPr>
            <a:picLocks noChangeAspect="1" noChangeArrowheads="1"/>
          </p:cNvPicPr>
          <p:nvPr/>
        </p:nvPicPr>
        <p:blipFill>
          <a:blip r:embed="rId7" cstate="print"/>
          <a:srcRect/>
          <a:stretch>
            <a:fillRect/>
          </a:stretch>
        </p:blipFill>
        <p:spPr bwMode="auto">
          <a:xfrm flipH="1">
            <a:off x="3649565" y="2987093"/>
            <a:ext cx="1727073" cy="1039775"/>
          </a:xfrm>
          <a:prstGeom prst="rect">
            <a:avLst/>
          </a:prstGeom>
          <a:noFill/>
        </p:spPr>
      </p:pic>
      <p:sp>
        <p:nvSpPr>
          <p:cNvPr id="39" name="テキスト ボックス 34"/>
          <p:cNvSpPr txBox="1"/>
          <p:nvPr/>
        </p:nvSpPr>
        <p:spPr>
          <a:xfrm>
            <a:off x="171664" y="4797594"/>
            <a:ext cx="6547094" cy="338554"/>
          </a:xfrm>
          <a:prstGeom prst="rect">
            <a:avLst/>
          </a:prstGeom>
          <a:solidFill>
            <a:schemeClr val="accent2"/>
          </a:solidFill>
          <a:ln>
            <a:solidFill>
              <a:schemeClr val="accent2">
                <a:lumMod val="40000"/>
                <a:lumOff val="60000"/>
              </a:schemeClr>
            </a:solidFill>
          </a:ln>
        </p:spPr>
        <p:txBody>
          <a:bodyPr wrap="square" rtlCol="0" anchor="ctr">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sz="1600" b="1" dirty="0" smtClean="0">
                <a:solidFill>
                  <a:prstClr val="black"/>
                </a:solidFill>
              </a:rPr>
              <a:t>＜身体疾患を有する認知症患者の適切な受け入れ＞</a:t>
            </a:r>
            <a:endParaRPr lang="ja-JP" altLang="en-US" sz="1600" b="1" dirty="0">
              <a:solidFill>
                <a:prstClr val="black"/>
              </a:solidFill>
            </a:endParaRPr>
          </a:p>
        </p:txBody>
      </p:sp>
      <p:pic>
        <p:nvPicPr>
          <p:cNvPr id="44" name="Picture 2" descr="C:\Users\KNXVS\AppData\Local\Microsoft\Windows\Temporary Internet Files\Content.IE5\ADV5CF2Q\MC900426352[1].wmf"/>
          <p:cNvPicPr>
            <a:picLocks noChangeAspect="1" noChangeArrowheads="1"/>
          </p:cNvPicPr>
          <p:nvPr/>
        </p:nvPicPr>
        <p:blipFill>
          <a:blip r:embed="rId8" cstate="print"/>
          <a:srcRect/>
          <a:stretch>
            <a:fillRect/>
          </a:stretch>
        </p:blipFill>
        <p:spPr bwMode="auto">
          <a:xfrm>
            <a:off x="3128108" y="4249693"/>
            <a:ext cx="769612" cy="457871"/>
          </a:xfrm>
          <a:prstGeom prst="rect">
            <a:avLst/>
          </a:prstGeom>
          <a:noFill/>
        </p:spPr>
      </p:pic>
      <p:sp>
        <p:nvSpPr>
          <p:cNvPr id="45" name="テキスト ボックス 44"/>
          <p:cNvSpPr txBox="1"/>
          <p:nvPr/>
        </p:nvSpPr>
        <p:spPr>
          <a:xfrm>
            <a:off x="6628774" y="5226432"/>
            <a:ext cx="2460786" cy="1169551"/>
          </a:xfrm>
          <a:prstGeom prst="rect">
            <a:avLst/>
          </a:prstGeom>
          <a:solidFill>
            <a:schemeClr val="accent2">
              <a:lumMod val="20000"/>
              <a:lumOff val="80000"/>
            </a:schemeClr>
          </a:solidFill>
          <a:ln w="19050">
            <a:solidFill>
              <a:srgbClr val="FF0000"/>
            </a:solidFill>
            <a:prstDash val="solid"/>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08000" indent="-108000"/>
            <a:r>
              <a:rPr lang="ja-JP" altLang="en-US" sz="1400" dirty="0" smtClean="0">
                <a:solidFill>
                  <a:prstClr val="black"/>
                </a:solidFill>
              </a:rPr>
              <a:t>・身体</a:t>
            </a:r>
            <a:r>
              <a:rPr lang="ja-JP" altLang="en-US" sz="1400" dirty="0">
                <a:solidFill>
                  <a:prstClr val="black"/>
                </a:solidFill>
              </a:rPr>
              <a:t>合併症を有する精神疾患患者の受入れ体制の</a:t>
            </a:r>
            <a:r>
              <a:rPr lang="ja-JP" altLang="en-US" sz="1400" dirty="0" smtClean="0">
                <a:solidFill>
                  <a:prstClr val="black"/>
                </a:solidFill>
              </a:rPr>
              <a:t>確保</a:t>
            </a:r>
            <a:endParaRPr lang="en-US" altLang="ja-JP" sz="1400" dirty="0" smtClean="0">
              <a:solidFill>
                <a:prstClr val="black"/>
              </a:solidFill>
            </a:endParaRPr>
          </a:p>
          <a:p>
            <a:pPr marL="108000" indent="-108000"/>
            <a:r>
              <a:rPr lang="ja-JP" altLang="en-US" sz="1400" dirty="0" smtClean="0">
                <a:solidFill>
                  <a:prstClr val="black"/>
                </a:solidFill>
              </a:rPr>
              <a:t>（総合入院体制加算の要件強化、「総合病院」精神病棟の医師配置の充実等）</a:t>
            </a:r>
            <a:endParaRPr lang="en-US" altLang="ja-JP" sz="1400" dirty="0">
              <a:solidFill>
                <a:prstClr val="black"/>
              </a:solidFill>
            </a:endParaRPr>
          </a:p>
        </p:txBody>
      </p:sp>
      <p:sp>
        <p:nvSpPr>
          <p:cNvPr id="47" name="テキスト ボックス 34"/>
          <p:cNvSpPr txBox="1"/>
          <p:nvPr/>
        </p:nvSpPr>
        <p:spPr>
          <a:xfrm>
            <a:off x="455547" y="4106376"/>
            <a:ext cx="2018774" cy="523220"/>
          </a:xfrm>
          <a:prstGeom prst="rect">
            <a:avLst/>
          </a:prstGeom>
          <a:solidFill>
            <a:srgbClr val="FFFFFF"/>
          </a:solidFill>
          <a:ln>
            <a:solidFill>
              <a:schemeClr val="accent2">
                <a:lumMod val="40000"/>
                <a:lumOff val="60000"/>
              </a:schemeClr>
            </a:solidFill>
          </a:ln>
        </p:spPr>
        <p:txBody>
          <a:bodyPr wrap="square" rtlCol="0" anchor="ctr">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sz="1400" dirty="0" smtClean="0">
                <a:solidFill>
                  <a:prstClr val="black"/>
                </a:solidFill>
              </a:rPr>
              <a:t>急性期病院での認知症</a:t>
            </a:r>
            <a:r>
              <a:rPr lang="ja-JP" altLang="en-US" sz="1400" dirty="0">
                <a:solidFill>
                  <a:prstClr val="black"/>
                </a:solidFill>
              </a:rPr>
              <a:t>患者の受入</a:t>
            </a:r>
            <a:r>
              <a:rPr lang="ja-JP" altLang="en-US" sz="1400" dirty="0" smtClean="0">
                <a:solidFill>
                  <a:prstClr val="black"/>
                </a:solidFill>
              </a:rPr>
              <a:t>促進</a:t>
            </a:r>
            <a:endParaRPr lang="en-US" altLang="ja-JP" sz="1400" dirty="0">
              <a:solidFill>
                <a:prstClr val="black"/>
              </a:solidFill>
            </a:endParaRPr>
          </a:p>
        </p:txBody>
      </p:sp>
      <p:sp>
        <p:nvSpPr>
          <p:cNvPr id="48" name="テキスト ボックス 34"/>
          <p:cNvSpPr txBox="1"/>
          <p:nvPr/>
        </p:nvSpPr>
        <p:spPr>
          <a:xfrm>
            <a:off x="5709470" y="4205517"/>
            <a:ext cx="2018774" cy="523220"/>
          </a:xfrm>
          <a:prstGeom prst="rect">
            <a:avLst/>
          </a:prstGeom>
          <a:solidFill>
            <a:srgbClr val="FFFFFF"/>
          </a:solidFill>
          <a:ln>
            <a:solidFill>
              <a:schemeClr val="accent2">
                <a:lumMod val="40000"/>
                <a:lumOff val="60000"/>
              </a:schemeClr>
            </a:solidFill>
          </a:ln>
        </p:spPr>
        <p:txBody>
          <a:bodyPr wrap="square" rtlCol="0" anchor="ctr">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sz="1400" dirty="0" smtClean="0">
                <a:solidFill>
                  <a:prstClr val="black"/>
                </a:solidFill>
              </a:rPr>
              <a:t>医療機関からの円滑な退院・在宅復帰</a:t>
            </a:r>
            <a:endParaRPr lang="en-US" altLang="ja-JP" sz="1400" dirty="0">
              <a:solidFill>
                <a:prstClr val="black"/>
              </a:solidFill>
            </a:endParaRPr>
          </a:p>
        </p:txBody>
      </p:sp>
      <p:sp>
        <p:nvSpPr>
          <p:cNvPr id="5" name="左右矢印 4"/>
          <p:cNvSpPr/>
          <p:nvPr/>
        </p:nvSpPr>
        <p:spPr>
          <a:xfrm rot="13727419">
            <a:off x="2885533" y="2814409"/>
            <a:ext cx="894475" cy="390294"/>
          </a:xfrm>
          <a:prstGeom prst="leftRightArrow">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0" name="テキスト ボックス 49"/>
          <p:cNvSpPr txBox="1"/>
          <p:nvPr/>
        </p:nvSpPr>
        <p:spPr>
          <a:xfrm>
            <a:off x="603826" y="5227194"/>
            <a:ext cx="2748462" cy="1169551"/>
          </a:xfrm>
          <a:prstGeom prst="rect">
            <a:avLst/>
          </a:prstGeom>
          <a:solidFill>
            <a:schemeClr val="accent2">
              <a:lumMod val="20000"/>
              <a:lumOff val="80000"/>
            </a:schemeClr>
          </a:solidFill>
          <a:ln w="19050">
            <a:solidFill>
              <a:srgbClr val="FF0000"/>
            </a:solidFill>
            <a:prstDash val="solid"/>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08000" indent="-108000"/>
            <a:r>
              <a:rPr lang="ja-JP" altLang="en-US" sz="1400" dirty="0">
                <a:solidFill>
                  <a:prstClr val="black"/>
                </a:solidFill>
              </a:rPr>
              <a:t>・認知症ケアチーム等による病棟における対応力とケアの質向上（認知症ケア加算の新設）</a:t>
            </a:r>
            <a:endParaRPr lang="en-US" altLang="ja-JP" sz="1400" dirty="0">
              <a:solidFill>
                <a:prstClr val="black"/>
              </a:solidFill>
            </a:endParaRPr>
          </a:p>
          <a:p>
            <a:pPr marL="108000" indent="-108000"/>
            <a:r>
              <a:rPr lang="ja-JP" altLang="en-US" sz="1400" dirty="0">
                <a:solidFill>
                  <a:prstClr val="black"/>
                </a:solidFill>
              </a:rPr>
              <a:t>・重症度、医療・看護必要度での認知症・せん妄症状の評価</a:t>
            </a:r>
            <a:endParaRPr lang="en-US" altLang="ja-JP" sz="1400" dirty="0">
              <a:solidFill>
                <a:prstClr val="black"/>
              </a:solidFill>
            </a:endParaRPr>
          </a:p>
        </p:txBody>
      </p:sp>
      <p:grpSp>
        <p:nvGrpSpPr>
          <p:cNvPr id="6" name="グループ化 5"/>
          <p:cNvGrpSpPr/>
          <p:nvPr/>
        </p:nvGrpSpPr>
        <p:grpSpPr>
          <a:xfrm>
            <a:off x="265208" y="1067278"/>
            <a:ext cx="3570823" cy="1579106"/>
            <a:chOff x="5982429" y="978038"/>
            <a:chExt cx="3570823" cy="1579106"/>
          </a:xfrm>
        </p:grpSpPr>
        <p:sp>
          <p:nvSpPr>
            <p:cNvPr id="54" name="正方形/長方形 53"/>
            <p:cNvSpPr/>
            <p:nvPr/>
          </p:nvSpPr>
          <p:spPr>
            <a:xfrm rot="16200000">
              <a:off x="6978288" y="-17821"/>
              <a:ext cx="1579106" cy="3570823"/>
            </a:xfrm>
            <a:prstGeom prst="rect">
              <a:avLst/>
            </a:prstGeom>
            <a:pattFill prst="ltDnDiag">
              <a:fgClr>
                <a:schemeClr val="accent6">
                  <a:lumMod val="60000"/>
                  <a:lumOff val="40000"/>
                </a:schemeClr>
              </a:fgClr>
              <a:bgClr>
                <a:schemeClr val="bg1"/>
              </a:bgClr>
            </a:pattFill>
            <a:ln w="9525">
              <a:prstDash val="dash"/>
            </a:ln>
          </p:spPr>
          <p:style>
            <a:lnRef idx="2">
              <a:schemeClr val="accent2"/>
            </a:lnRef>
            <a:fillRef idx="1">
              <a:schemeClr val="lt1"/>
            </a:fillRef>
            <a:effectRef idx="0">
              <a:schemeClr val="accent2"/>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endParaRPr lang="ja-JP" altLang="en-US">
                <a:solidFill>
                  <a:prstClr val="black"/>
                </a:solidFill>
              </a:endParaRPr>
            </a:p>
          </p:txBody>
        </p:sp>
        <p:pic>
          <p:nvPicPr>
            <p:cNvPr id="14" name="Picture 12"/>
            <p:cNvPicPr>
              <a:picLocks noChangeAspect="1" noChangeArrowheads="1"/>
            </p:cNvPicPr>
            <p:nvPr/>
          </p:nvPicPr>
          <p:blipFill>
            <a:blip r:embed="rId9" cstate="print"/>
            <a:srcRect/>
            <a:stretch>
              <a:fillRect/>
            </a:stretch>
          </p:blipFill>
          <p:spPr bwMode="auto">
            <a:xfrm>
              <a:off x="6259407" y="1653337"/>
              <a:ext cx="1171238" cy="890452"/>
            </a:xfrm>
            <a:prstGeom prst="rect">
              <a:avLst/>
            </a:prstGeom>
            <a:noFill/>
            <a:ln w="9525">
              <a:noFill/>
              <a:miter lim="800000"/>
              <a:headEnd/>
              <a:tailEnd/>
            </a:ln>
          </p:spPr>
        </p:pic>
        <p:sp>
          <p:nvSpPr>
            <p:cNvPr id="32" name="テキスト ボックス 34"/>
            <p:cNvSpPr txBox="1"/>
            <p:nvPr/>
          </p:nvSpPr>
          <p:spPr>
            <a:xfrm>
              <a:off x="5982429" y="1060784"/>
              <a:ext cx="3570823" cy="523220"/>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400" b="1" dirty="0" smtClean="0">
                  <a:solidFill>
                    <a:prstClr val="black"/>
                  </a:solidFill>
                </a:rPr>
                <a:t>複数疾患を有する認知症患者への継続的・全人的医療</a:t>
              </a:r>
              <a:endParaRPr lang="en-US" altLang="ja-JP" sz="1400" b="1" dirty="0">
                <a:solidFill>
                  <a:prstClr val="black"/>
                </a:solidFill>
              </a:endParaRPr>
            </a:p>
          </p:txBody>
        </p:sp>
        <p:sp>
          <p:nvSpPr>
            <p:cNvPr id="55" name="テキスト ボックス 54"/>
            <p:cNvSpPr txBox="1"/>
            <p:nvPr/>
          </p:nvSpPr>
          <p:spPr>
            <a:xfrm>
              <a:off x="7430645" y="1650015"/>
              <a:ext cx="2060819" cy="830997"/>
            </a:xfrm>
            <a:prstGeom prst="rect">
              <a:avLst/>
            </a:prstGeom>
            <a:solidFill>
              <a:schemeClr val="accent2">
                <a:lumMod val="20000"/>
                <a:lumOff val="80000"/>
              </a:schemeClr>
            </a:solidFill>
            <a:ln w="19050">
              <a:solidFill>
                <a:srgbClr val="FF0000"/>
              </a:solidFill>
              <a:prstDash val="solid"/>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200" dirty="0" smtClean="0">
                  <a:solidFill>
                    <a:prstClr val="black"/>
                  </a:solidFill>
                </a:rPr>
                <a:t>・かかりつけ医による</a:t>
              </a:r>
              <a:endParaRPr lang="en-US" altLang="ja-JP" sz="1200" dirty="0" smtClean="0">
                <a:solidFill>
                  <a:prstClr val="black"/>
                </a:solidFill>
              </a:endParaRPr>
            </a:p>
            <a:p>
              <a:r>
                <a:rPr lang="ja-JP" altLang="en-US" sz="1200" b="1" dirty="0" smtClean="0">
                  <a:solidFill>
                    <a:prstClr val="black"/>
                  </a:solidFill>
                </a:rPr>
                <a:t>認知症</a:t>
              </a:r>
              <a:r>
                <a:rPr lang="ja-JP" altLang="en-US" sz="1200" b="1" dirty="0">
                  <a:solidFill>
                    <a:prstClr val="black"/>
                  </a:solidFill>
                </a:rPr>
                <a:t>地域包括診療</a:t>
              </a:r>
              <a:r>
                <a:rPr lang="ja-JP" altLang="en-US" sz="1200" b="1" dirty="0" smtClean="0">
                  <a:solidFill>
                    <a:prstClr val="black"/>
                  </a:solidFill>
                </a:rPr>
                <a:t>加算</a:t>
              </a:r>
              <a:endParaRPr lang="en-US" altLang="ja-JP" sz="1200" b="1" dirty="0" smtClean="0">
                <a:solidFill>
                  <a:prstClr val="black"/>
                </a:solidFill>
              </a:endParaRPr>
            </a:p>
            <a:p>
              <a:r>
                <a:rPr lang="ja-JP" altLang="en-US" sz="1200" b="1" dirty="0" smtClean="0">
                  <a:solidFill>
                    <a:prstClr val="black"/>
                  </a:solidFill>
                </a:rPr>
                <a:t>認知症地域包括診療料</a:t>
              </a:r>
              <a:endParaRPr lang="en-US" altLang="ja-JP" sz="1200" b="1" dirty="0" smtClean="0">
                <a:solidFill>
                  <a:prstClr val="black"/>
                </a:solidFill>
              </a:endParaRPr>
            </a:p>
            <a:p>
              <a:r>
                <a:rPr lang="ja-JP" altLang="en-US" sz="1200" dirty="0" smtClean="0">
                  <a:solidFill>
                    <a:prstClr val="black"/>
                  </a:solidFill>
                </a:rPr>
                <a:t>の新設　　　　　　</a:t>
              </a:r>
              <a:endParaRPr lang="en-US" altLang="ja-JP" sz="1200" dirty="0" smtClean="0">
                <a:solidFill>
                  <a:prstClr val="black"/>
                </a:solidFill>
              </a:endParaRPr>
            </a:p>
          </p:txBody>
        </p:sp>
      </p:grpSp>
      <p:grpSp>
        <p:nvGrpSpPr>
          <p:cNvPr id="2" name="グループ化 1"/>
          <p:cNvGrpSpPr/>
          <p:nvPr/>
        </p:nvGrpSpPr>
        <p:grpSpPr>
          <a:xfrm>
            <a:off x="6011267" y="1095442"/>
            <a:ext cx="3413553" cy="1550940"/>
            <a:chOff x="360333" y="1163049"/>
            <a:chExt cx="3413553" cy="1394094"/>
          </a:xfrm>
        </p:grpSpPr>
        <p:sp>
          <p:nvSpPr>
            <p:cNvPr id="53" name="正方形/長方形 52"/>
            <p:cNvSpPr/>
            <p:nvPr/>
          </p:nvSpPr>
          <p:spPr>
            <a:xfrm rot="16200000">
              <a:off x="1370063" y="153319"/>
              <a:ext cx="1394094" cy="3413553"/>
            </a:xfrm>
            <a:prstGeom prst="rect">
              <a:avLst/>
            </a:prstGeom>
            <a:solidFill>
              <a:schemeClr val="accent6">
                <a:lumMod val="20000"/>
                <a:lumOff val="80000"/>
              </a:schemeClr>
            </a:solidFill>
            <a:ln w="9525">
              <a:prstDash val="dash"/>
            </a:ln>
          </p:spPr>
          <p:style>
            <a:lnRef idx="2">
              <a:schemeClr val="accent2"/>
            </a:lnRef>
            <a:fillRef idx="1">
              <a:schemeClr val="lt1"/>
            </a:fillRef>
            <a:effectRef idx="0">
              <a:schemeClr val="accent2"/>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endParaRPr lang="ja-JP" altLang="en-US" sz="1600">
                <a:solidFill>
                  <a:prstClr val="black"/>
                </a:solidFill>
              </a:endParaRPr>
            </a:p>
          </p:txBody>
        </p:sp>
        <p:pic>
          <p:nvPicPr>
            <p:cNvPr id="10" name="図 9" descr="小規模building03_cl2.png"/>
            <p:cNvPicPr>
              <a:picLocks noChangeAspect="1"/>
            </p:cNvPicPr>
            <p:nvPr/>
          </p:nvPicPr>
          <p:blipFill>
            <a:blip r:embed="rId10" cstate="print"/>
            <a:stretch>
              <a:fillRect/>
            </a:stretch>
          </p:blipFill>
          <p:spPr>
            <a:xfrm>
              <a:off x="2713725" y="1545190"/>
              <a:ext cx="860309" cy="903565"/>
            </a:xfrm>
            <a:prstGeom prst="rect">
              <a:avLst/>
            </a:prstGeom>
          </p:spPr>
        </p:pic>
        <p:sp>
          <p:nvSpPr>
            <p:cNvPr id="31" name="テキスト ボックス 34"/>
            <p:cNvSpPr txBox="1"/>
            <p:nvPr/>
          </p:nvSpPr>
          <p:spPr>
            <a:xfrm>
              <a:off x="360333" y="1268539"/>
              <a:ext cx="2908451" cy="276652"/>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lgn="ctr"/>
              <a:r>
                <a:rPr lang="ja-JP" altLang="en-US" sz="1400" b="1" dirty="0">
                  <a:solidFill>
                    <a:prstClr val="black"/>
                  </a:solidFill>
                </a:rPr>
                <a:t>認知症の診断</a:t>
              </a:r>
              <a:r>
                <a:rPr lang="ja-JP" altLang="en-US" sz="1400" b="1" dirty="0" smtClean="0">
                  <a:solidFill>
                    <a:prstClr val="black"/>
                  </a:solidFill>
                </a:rPr>
                <a:t>・療養</a:t>
              </a:r>
              <a:r>
                <a:rPr lang="ja-JP" altLang="en-US" sz="1400" b="1" dirty="0">
                  <a:solidFill>
                    <a:prstClr val="black"/>
                  </a:solidFill>
                </a:rPr>
                <a:t>方針の</a:t>
              </a:r>
              <a:r>
                <a:rPr lang="ja-JP" altLang="en-US" sz="1400" b="1" dirty="0" smtClean="0">
                  <a:solidFill>
                    <a:prstClr val="black"/>
                  </a:solidFill>
                </a:rPr>
                <a:t>決定</a:t>
              </a:r>
              <a:endParaRPr lang="en-US" altLang="ja-JP" sz="1400" b="1" dirty="0" smtClean="0">
                <a:solidFill>
                  <a:prstClr val="black"/>
                </a:solidFill>
              </a:endParaRPr>
            </a:p>
          </p:txBody>
        </p:sp>
        <p:sp>
          <p:nvSpPr>
            <p:cNvPr id="58" name="テキスト ボックス 57"/>
            <p:cNvSpPr txBox="1"/>
            <p:nvPr/>
          </p:nvSpPr>
          <p:spPr>
            <a:xfrm>
              <a:off x="488205" y="1821364"/>
              <a:ext cx="1989480" cy="470307"/>
            </a:xfrm>
            <a:prstGeom prst="rect">
              <a:avLst/>
            </a:prstGeom>
            <a:solidFill>
              <a:schemeClr val="accent2">
                <a:lumMod val="20000"/>
                <a:lumOff val="80000"/>
              </a:schemeClr>
            </a:solidFill>
            <a:ln w="19050">
              <a:solidFill>
                <a:srgbClr val="FF0000"/>
              </a:solidFill>
              <a:prstDash val="solid"/>
            </a:ln>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marL="108000" indent="-108000"/>
              <a:r>
                <a:rPr lang="ja-JP" altLang="en-US" sz="1400" b="1" dirty="0" smtClean="0">
                  <a:solidFill>
                    <a:prstClr val="black"/>
                  </a:solidFill>
                </a:rPr>
                <a:t>・診療所型</a:t>
              </a:r>
              <a:r>
                <a:rPr lang="ja-JP" altLang="en-US" sz="1400" dirty="0" smtClean="0">
                  <a:solidFill>
                    <a:prstClr val="black"/>
                  </a:solidFill>
                </a:rPr>
                <a:t>認知症</a:t>
              </a:r>
              <a:r>
                <a:rPr lang="ja-JP" altLang="en-US" sz="1400" dirty="0">
                  <a:solidFill>
                    <a:prstClr val="black"/>
                  </a:solidFill>
                </a:rPr>
                <a:t>疾患医療</a:t>
              </a:r>
              <a:r>
                <a:rPr lang="ja-JP" altLang="en-US" sz="1400" dirty="0" smtClean="0">
                  <a:solidFill>
                    <a:prstClr val="black"/>
                  </a:solidFill>
                </a:rPr>
                <a:t>センターの評価</a:t>
              </a:r>
              <a:endParaRPr lang="ja-JP" altLang="en-US" sz="1400" dirty="0">
                <a:solidFill>
                  <a:prstClr val="black"/>
                </a:solidFill>
              </a:endParaRPr>
            </a:p>
          </p:txBody>
        </p:sp>
      </p:grpSp>
      <p:sp>
        <p:nvSpPr>
          <p:cNvPr id="59" name="テキスト ボックス 34"/>
          <p:cNvSpPr txBox="1"/>
          <p:nvPr/>
        </p:nvSpPr>
        <p:spPr>
          <a:xfrm>
            <a:off x="5519997" y="2819035"/>
            <a:ext cx="1497947" cy="273793"/>
          </a:xfrm>
          <a:prstGeom prst="rect">
            <a:avLst/>
          </a:prstGeom>
          <a:noFill/>
        </p:spPr>
        <p:txBody>
          <a:bodyPr wrap="square" rtlCol="0">
            <a:spAutoFit/>
          </a:bodyPr>
          <a:ls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r>
              <a:rPr lang="ja-JP" altLang="en-US" sz="1179" b="1" dirty="0" smtClean="0">
                <a:solidFill>
                  <a:prstClr val="black"/>
                </a:solidFill>
              </a:rPr>
              <a:t>＜介護サービス＞</a:t>
            </a:r>
            <a:endParaRPr lang="ja-JP" altLang="en-US" sz="1179" b="1" dirty="0">
              <a:solidFill>
                <a:prstClr val="black"/>
              </a:solidFill>
            </a:endParaRPr>
          </a:p>
        </p:txBody>
      </p:sp>
      <p:pic>
        <p:nvPicPr>
          <p:cNvPr id="62" name="図 61"/>
          <p:cNvPicPr>
            <a:picLocks noChangeAspect="1"/>
          </p:cNvPicPr>
          <p:nvPr/>
        </p:nvPicPr>
        <p:blipFill rotWithShape="1">
          <a:blip r:embed="rId11" cstate="print">
            <a:extLst>
              <a:ext uri="{28A0092B-C50C-407E-A947-70E740481C1C}">
                <a14:useLocalDpi xmlns:a14="http://schemas.microsoft.com/office/drawing/2010/main" val="0"/>
              </a:ext>
            </a:extLst>
          </a:blip>
          <a:srcRect t="15527" r="7902" b="16329"/>
          <a:stretch/>
        </p:blipFill>
        <p:spPr>
          <a:xfrm>
            <a:off x="6048397" y="3079052"/>
            <a:ext cx="1009659" cy="655923"/>
          </a:xfrm>
          <a:prstGeom prst="rect">
            <a:avLst/>
          </a:prstGeom>
        </p:spPr>
      </p:pic>
      <p:sp>
        <p:nvSpPr>
          <p:cNvPr id="46" name="テキスト ボックス 45"/>
          <p:cNvSpPr txBox="1"/>
          <p:nvPr/>
        </p:nvSpPr>
        <p:spPr>
          <a:xfrm>
            <a:off x="5571872" y="710963"/>
            <a:ext cx="4035424" cy="338554"/>
          </a:xfrm>
          <a:prstGeom prst="rect">
            <a:avLst/>
          </a:prstGeom>
          <a:solidFill>
            <a:schemeClr val="accent2"/>
          </a:solidFill>
          <a:ln>
            <a:solidFill>
              <a:schemeClr val="accent2">
                <a:lumMod val="40000"/>
                <a:lumOff val="60000"/>
              </a:schemeClr>
            </a:solidFill>
          </a:ln>
        </p:spPr>
        <p:txBody>
          <a:bodyPr wrap="square" rtlCol="0" anchor="ctr">
            <a:spAutoFit/>
          </a:bodyPr>
          <a:lstStyle>
            <a:defPPr>
              <a:defRPr lang="ja-JP"/>
            </a:defPPr>
            <a:lvl1pPr algn="ctr">
              <a:defRPr sz="1400" b="1"/>
            </a:lvl1pPr>
          </a:lstStyle>
          <a:p>
            <a:r>
              <a:rPr lang="ja-JP" altLang="en-US" sz="1600" dirty="0">
                <a:solidFill>
                  <a:prstClr val="black"/>
                </a:solidFill>
              </a:rPr>
              <a:t>＜早期診断・早期対応のための体制整備＞</a:t>
            </a:r>
            <a:endParaRPr lang="en-US" altLang="ja-JP" sz="1600" dirty="0">
              <a:solidFill>
                <a:prstClr val="black"/>
              </a:solidFill>
            </a:endParaRPr>
          </a:p>
        </p:txBody>
      </p:sp>
      <p:sp>
        <p:nvSpPr>
          <p:cNvPr id="61" name="右矢印 60"/>
          <p:cNvSpPr/>
          <p:nvPr/>
        </p:nvSpPr>
        <p:spPr>
          <a:xfrm rot="10800000">
            <a:off x="3893789" y="1941355"/>
            <a:ext cx="1980921" cy="344912"/>
          </a:xfrm>
          <a:prstGeom prst="rightArrow">
            <a:avLst/>
          </a:prstGeom>
        </p:spPr>
        <p:style>
          <a:lnRef idx="1">
            <a:schemeClr val="accent6"/>
          </a:lnRef>
          <a:fillRef idx="2">
            <a:schemeClr val="accent6"/>
          </a:fillRef>
          <a:effectRef idx="1">
            <a:schemeClr val="accent6"/>
          </a:effectRef>
          <a:fontRef idx="minor">
            <a:schemeClr val="dk1"/>
          </a:fontRef>
        </p:style>
        <p:txBody>
          <a:bodyPr rtlCol="0" anchor="ctr"/>
          <a:lstStyle>
            <a:defPPr>
              <a:defRPr lang="ja-JP"/>
            </a:defPPr>
            <a:lvl1pPr marL="0" algn="l" defTabSz="914400" rtl="0" eaLnBrk="1" latinLnBrk="0" hangingPunct="1">
              <a:defRPr kumimoji="1" sz="1800" kern="1200">
                <a:solidFill>
                  <a:schemeClr val="dk1"/>
                </a:solidFill>
                <a:latin typeface="+mn-lt"/>
                <a:ea typeface="+mn-ea"/>
                <a:cs typeface="+mn-cs"/>
              </a:defRPr>
            </a:lvl1pPr>
            <a:lvl2pPr marL="457200" algn="l" defTabSz="914400" rtl="0" eaLnBrk="1" latinLnBrk="0" hangingPunct="1">
              <a:defRPr kumimoji="1" sz="1800" kern="1200">
                <a:solidFill>
                  <a:schemeClr val="dk1"/>
                </a:solidFill>
                <a:latin typeface="+mn-lt"/>
                <a:ea typeface="+mn-ea"/>
                <a:cs typeface="+mn-cs"/>
              </a:defRPr>
            </a:lvl2pPr>
            <a:lvl3pPr marL="914400" algn="l" defTabSz="914400" rtl="0" eaLnBrk="1" latinLnBrk="0" hangingPunct="1">
              <a:defRPr kumimoji="1" sz="1800" kern="1200">
                <a:solidFill>
                  <a:schemeClr val="dk1"/>
                </a:solidFill>
                <a:latin typeface="+mn-lt"/>
                <a:ea typeface="+mn-ea"/>
                <a:cs typeface="+mn-cs"/>
              </a:defRPr>
            </a:lvl3pPr>
            <a:lvl4pPr marL="1371600" algn="l" defTabSz="914400" rtl="0" eaLnBrk="1" latinLnBrk="0" hangingPunct="1">
              <a:defRPr kumimoji="1" sz="1800" kern="1200">
                <a:solidFill>
                  <a:schemeClr val="dk1"/>
                </a:solidFill>
                <a:latin typeface="+mn-lt"/>
                <a:ea typeface="+mn-ea"/>
                <a:cs typeface="+mn-cs"/>
              </a:defRPr>
            </a:lvl4pPr>
            <a:lvl5pPr marL="1828800" algn="l" defTabSz="914400" rtl="0" eaLnBrk="1" latinLnBrk="0" hangingPunct="1">
              <a:defRPr kumimoji="1" sz="1800" kern="1200">
                <a:solidFill>
                  <a:schemeClr val="dk1"/>
                </a:solidFill>
                <a:latin typeface="+mn-lt"/>
                <a:ea typeface="+mn-ea"/>
                <a:cs typeface="+mn-cs"/>
              </a:defRPr>
            </a:lvl5pPr>
            <a:lvl6pPr marL="2286000" algn="l" defTabSz="914400" rtl="0" eaLnBrk="1" latinLnBrk="0" hangingPunct="1">
              <a:defRPr kumimoji="1" sz="1800" kern="1200">
                <a:solidFill>
                  <a:schemeClr val="dk1"/>
                </a:solidFill>
                <a:latin typeface="+mn-lt"/>
                <a:ea typeface="+mn-ea"/>
                <a:cs typeface="+mn-cs"/>
              </a:defRPr>
            </a:lvl6pPr>
            <a:lvl7pPr marL="2743200" algn="l" defTabSz="914400" rtl="0" eaLnBrk="1" latinLnBrk="0" hangingPunct="1">
              <a:defRPr kumimoji="1" sz="1800" kern="1200">
                <a:solidFill>
                  <a:schemeClr val="dk1"/>
                </a:solidFill>
                <a:latin typeface="+mn-lt"/>
                <a:ea typeface="+mn-ea"/>
                <a:cs typeface="+mn-cs"/>
              </a:defRPr>
            </a:lvl7pPr>
            <a:lvl8pPr marL="3200400" algn="l" defTabSz="914400" rtl="0" eaLnBrk="1" latinLnBrk="0" hangingPunct="1">
              <a:defRPr kumimoji="1" sz="1800" kern="1200">
                <a:solidFill>
                  <a:schemeClr val="dk1"/>
                </a:solidFill>
                <a:latin typeface="+mn-lt"/>
                <a:ea typeface="+mn-ea"/>
                <a:cs typeface="+mn-cs"/>
              </a:defRPr>
            </a:lvl8pPr>
            <a:lvl9pPr marL="3657600" algn="l" defTabSz="914400" rtl="0" eaLnBrk="1" latinLnBrk="0" hangingPunct="1">
              <a:defRPr kumimoji="1" sz="1800" kern="1200">
                <a:solidFill>
                  <a:schemeClr val="dk1"/>
                </a:solidFill>
                <a:latin typeface="+mn-lt"/>
                <a:ea typeface="+mn-ea"/>
                <a:cs typeface="+mn-cs"/>
              </a:defRPr>
            </a:lvl9pPr>
          </a:lstStyle>
          <a:p>
            <a:pPr algn="ctr"/>
            <a:endParaRPr lang="en-US" altLang="ja-JP" sz="1376" dirty="0">
              <a:solidFill>
                <a:prstClr val="black"/>
              </a:solidFill>
            </a:endParaRPr>
          </a:p>
        </p:txBody>
      </p:sp>
      <p:sp>
        <p:nvSpPr>
          <p:cNvPr id="56" name="テキスト ボックス 55"/>
          <p:cNvSpPr txBox="1"/>
          <p:nvPr/>
        </p:nvSpPr>
        <p:spPr>
          <a:xfrm>
            <a:off x="104424" y="691899"/>
            <a:ext cx="4632552" cy="338554"/>
          </a:xfrm>
          <a:prstGeom prst="rect">
            <a:avLst/>
          </a:prstGeom>
          <a:solidFill>
            <a:schemeClr val="accent2"/>
          </a:solidFill>
          <a:ln>
            <a:solidFill>
              <a:schemeClr val="accent2">
                <a:lumMod val="40000"/>
                <a:lumOff val="60000"/>
              </a:schemeClr>
            </a:solidFill>
          </a:ln>
        </p:spPr>
        <p:txBody>
          <a:bodyPr wrap="square" rtlCol="0" anchor="ctr">
            <a:spAutoFit/>
          </a:bodyPr>
          <a:lstStyle>
            <a:defPPr>
              <a:defRPr lang="ja-JP"/>
            </a:defPPr>
            <a:lvl1pPr algn="ctr">
              <a:defRPr sz="1400" b="1"/>
            </a:lvl1pPr>
          </a:lstStyle>
          <a:p>
            <a:r>
              <a:rPr lang="ja-JP" altLang="en-US" sz="1600" dirty="0" smtClean="0">
                <a:solidFill>
                  <a:prstClr val="black"/>
                </a:solidFill>
              </a:rPr>
              <a:t>＜</a:t>
            </a:r>
            <a:r>
              <a:rPr lang="ja-JP" altLang="en-US" sz="1600" dirty="0">
                <a:solidFill>
                  <a:prstClr val="black"/>
                </a:solidFill>
              </a:rPr>
              <a:t>認知症患者に</a:t>
            </a:r>
            <a:r>
              <a:rPr lang="ja-JP" altLang="en-US" sz="1600" dirty="0" smtClean="0">
                <a:solidFill>
                  <a:prstClr val="black"/>
                </a:solidFill>
              </a:rPr>
              <a:t>対するかかりつけ医機能の評価＞</a:t>
            </a:r>
            <a:endParaRPr lang="en-US" altLang="ja-JP" sz="1600" dirty="0">
              <a:solidFill>
                <a:prstClr val="black"/>
              </a:solidFill>
            </a:endParaRPr>
          </a:p>
        </p:txBody>
      </p:sp>
      <p:sp>
        <p:nvSpPr>
          <p:cNvPr id="7" name="下矢印 6"/>
          <p:cNvSpPr/>
          <p:nvPr/>
        </p:nvSpPr>
        <p:spPr>
          <a:xfrm>
            <a:off x="2436526" y="4139839"/>
            <a:ext cx="691578" cy="54846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black"/>
              </a:solidFill>
            </a:endParaRPr>
          </a:p>
        </p:txBody>
      </p:sp>
      <p:sp>
        <p:nvSpPr>
          <p:cNvPr id="8" name="上矢印 7"/>
          <p:cNvSpPr/>
          <p:nvPr/>
        </p:nvSpPr>
        <p:spPr>
          <a:xfrm>
            <a:off x="5071376" y="4197036"/>
            <a:ext cx="633781" cy="510498"/>
          </a:xfrm>
          <a:prstGeom prst="up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7" name="左右矢印 56"/>
          <p:cNvSpPr/>
          <p:nvPr/>
        </p:nvSpPr>
        <p:spPr>
          <a:xfrm rot="10800000">
            <a:off x="5391863" y="3185692"/>
            <a:ext cx="619431" cy="371817"/>
          </a:xfrm>
          <a:prstGeom prst="leftRightArrow">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8"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000" dirty="0" smtClean="0">
                <a:solidFill>
                  <a:prstClr val="black"/>
                </a:solidFill>
                <a:latin typeface="Calibri" panose="020F0502020204030204"/>
                <a:ea typeface="ＭＳ Ｐゴシック"/>
              </a:rPr>
              <a:t>１３．認知症</a:t>
            </a:r>
            <a:r>
              <a:rPr lang="ja-JP" altLang="en-US" sz="2000" dirty="0">
                <a:solidFill>
                  <a:prstClr val="black"/>
                </a:solidFill>
                <a:latin typeface="Calibri" panose="020F0502020204030204"/>
                <a:ea typeface="ＭＳ Ｐゴシック"/>
              </a:rPr>
              <a:t>施策推進総合戦略（新オレンジプラン</a:t>
            </a:r>
            <a:r>
              <a:rPr lang="ja-JP" altLang="en-US" sz="2000" dirty="0" smtClean="0">
                <a:solidFill>
                  <a:prstClr val="black"/>
                </a:solidFill>
                <a:latin typeface="Calibri" panose="020F0502020204030204"/>
                <a:ea typeface="ＭＳ Ｐゴシック"/>
              </a:rPr>
              <a:t>）を踏まえた</a:t>
            </a:r>
            <a:endParaRPr lang="en-US" altLang="ja-JP" sz="2000" dirty="0" smtClean="0">
              <a:solidFill>
                <a:prstClr val="black"/>
              </a:solidFill>
              <a:latin typeface="Calibri" panose="020F0502020204030204"/>
              <a:ea typeface="ＭＳ Ｐゴシック"/>
            </a:endParaRPr>
          </a:p>
          <a:p>
            <a:pPr algn="ctr" eaLnBrk="1" hangingPunct="1">
              <a:spcBef>
                <a:spcPts val="0"/>
              </a:spcBef>
              <a:buFont typeface="Arial" charset="0"/>
              <a:buNone/>
              <a:defRPr/>
            </a:pPr>
            <a:r>
              <a:rPr lang="ja-JP" altLang="en-US" sz="2000" kern="0" dirty="0" smtClean="0">
                <a:solidFill>
                  <a:srgbClr val="000000"/>
                </a:solidFill>
                <a:latin typeface="Calibri"/>
                <a:ea typeface="ＭＳ Ｐゴシック"/>
              </a:rPr>
              <a:t>認知症患者への適切な医療の評価</a:t>
            </a:r>
            <a:endParaRPr lang="ja-JP" altLang="en-US" sz="2000" kern="0" dirty="0">
              <a:solidFill>
                <a:srgbClr val="000000"/>
              </a:solidFill>
              <a:latin typeface="Calibri"/>
              <a:ea typeface="ＭＳ Ｐゴシック"/>
            </a:endParaRPr>
          </a:p>
        </p:txBody>
      </p:sp>
      <p:sp>
        <p:nvSpPr>
          <p:cNvPr id="4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237</a:t>
            </a:fld>
            <a:endParaRPr lang="ja-JP" altLang="en-US" dirty="0">
              <a:solidFill>
                <a:prstClr val="black"/>
              </a:solidFill>
            </a:endParaRPr>
          </a:p>
        </p:txBody>
      </p:sp>
    </p:spTree>
    <p:extLst>
      <p:ext uri="{BB962C8B-B14F-4D97-AF65-F5344CB8AC3E}">
        <p14:creationId xmlns:p14="http://schemas.microsoft.com/office/powerpoint/2010/main" val="101358852"/>
      </p:ext>
    </p:extLst>
  </p:cSld>
  <p:clrMapOvr>
    <a:masterClrMapping/>
  </p:clrMapOvr>
  <p:timing>
    <p:tnLst>
      <p:par>
        <p:cT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97644" y="837802"/>
            <a:ext cx="9507360" cy="5993697"/>
          </a:xfrm>
          <a:prstGeom prst="rect">
            <a:avLst/>
          </a:prstGeom>
          <a:solidFill>
            <a:srgbClr val="FFFFAF">
              <a:alpha val="49804"/>
            </a:srgbClr>
          </a:solidFill>
          <a:ln w="9525">
            <a:solidFill>
              <a:schemeClr val="tx1"/>
            </a:solidFill>
            <a:miter lim="800000"/>
            <a:headEnd/>
            <a:tailEnd/>
          </a:ln>
        </p:spPr>
        <p:txBody>
          <a:bodyPr/>
          <a:lstStyle/>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marL="285750" indent="-285750">
              <a:buFont typeface="Wingdings" panose="05000000000000000000" pitchFamily="2" charset="2"/>
              <a:buChar char="Ø"/>
              <a:defRPr/>
            </a:pPr>
            <a:r>
              <a:rPr lang="ja-JP" altLang="en-US" sz="1600" dirty="0" smtClean="0">
                <a:solidFill>
                  <a:prstClr val="black"/>
                </a:solidFill>
                <a:latin typeface="ＭＳ Ｐゴシック" panose="020B0600070205080204" pitchFamily="50" charset="-128"/>
              </a:rPr>
              <a:t>身体疾患のために入院した認知症患者に対する病棟でのケアや多職種チームの介入について評価する</a:t>
            </a:r>
            <a:endParaRPr lang="en-US" altLang="ja-JP" sz="1600" dirty="0" smtClean="0">
              <a:solidFill>
                <a:prstClr val="black"/>
              </a:solidFill>
              <a:latin typeface="ＭＳ Ｐゴシック" panose="020B0600070205080204" pitchFamily="50" charset="-128"/>
            </a:endParaRPr>
          </a:p>
          <a:p>
            <a:pPr>
              <a:defRPr/>
            </a:pPr>
            <a:endParaRPr lang="en-US" altLang="ja-JP" sz="500" b="1" dirty="0">
              <a:solidFill>
                <a:srgbClr val="0070C0"/>
              </a:solidFill>
            </a:endParaRPr>
          </a:p>
          <a:p>
            <a:pPr>
              <a:defRPr/>
            </a:pPr>
            <a:endParaRPr lang="en-US" altLang="ja-JP" sz="600" b="1" dirty="0" smtClean="0">
              <a:solidFill>
                <a:srgbClr val="0070C0"/>
              </a:solidFill>
            </a:endParaRPr>
          </a:p>
          <a:p>
            <a:pPr>
              <a:defRPr/>
            </a:pPr>
            <a:r>
              <a:rPr lang="ja-JP" altLang="en-US" b="1" dirty="0" smtClean="0">
                <a:solidFill>
                  <a:srgbClr val="0070C0"/>
                </a:solidFill>
              </a:rPr>
              <a:t>（</a:t>
            </a:r>
            <a:r>
              <a:rPr lang="ja-JP" altLang="en-US" b="1" dirty="0">
                <a:solidFill>
                  <a:srgbClr val="0070C0"/>
                </a:solidFill>
              </a:rPr>
              <a:t>新）　　</a:t>
            </a:r>
            <a:r>
              <a:rPr lang="ja-JP" altLang="en-US" b="1" u="sng" dirty="0" smtClean="0">
                <a:solidFill>
                  <a:srgbClr val="0070C0"/>
                </a:solidFill>
              </a:rPr>
              <a:t>認知症ケア加算１　イ　１４日以内の期間　　１５０点（１日につき）　</a:t>
            </a:r>
            <a:endParaRPr lang="en-US" altLang="ja-JP" b="1" u="sng" dirty="0" smtClean="0">
              <a:solidFill>
                <a:srgbClr val="0070C0"/>
              </a:solidFill>
            </a:endParaRPr>
          </a:p>
          <a:p>
            <a:pPr>
              <a:defRPr/>
            </a:pPr>
            <a:r>
              <a:rPr lang="ja-JP" altLang="en-US" b="1" dirty="0" smtClean="0">
                <a:solidFill>
                  <a:srgbClr val="0070C0"/>
                </a:solidFill>
              </a:rPr>
              <a:t>　　　　　　　　　　　　　　　　　</a:t>
            </a:r>
            <a:r>
              <a:rPr lang="ja-JP" altLang="en-US" b="1" u="sng" dirty="0" smtClean="0">
                <a:solidFill>
                  <a:srgbClr val="0070C0"/>
                </a:solidFill>
              </a:rPr>
              <a:t> ロ   １５日以上の期間　　　３０点（１日につき）</a:t>
            </a:r>
            <a:endParaRPr lang="en-US" altLang="ja-JP" b="1" u="sng" dirty="0" smtClean="0">
              <a:solidFill>
                <a:srgbClr val="0070C0"/>
              </a:solidFill>
            </a:endParaRPr>
          </a:p>
          <a:p>
            <a:pPr>
              <a:defRPr/>
            </a:pPr>
            <a:r>
              <a:rPr lang="ja-JP" altLang="en-US" b="1" dirty="0" smtClean="0">
                <a:solidFill>
                  <a:srgbClr val="0070C0"/>
                </a:solidFill>
              </a:rPr>
              <a:t>　　　　　</a:t>
            </a:r>
            <a:r>
              <a:rPr lang="ja-JP" altLang="en-US" b="1" u="sng" dirty="0" smtClean="0">
                <a:solidFill>
                  <a:srgbClr val="0070C0"/>
                </a:solidFill>
              </a:rPr>
              <a:t>認知症</a:t>
            </a:r>
            <a:r>
              <a:rPr lang="ja-JP" altLang="en-US" b="1" u="sng" dirty="0">
                <a:solidFill>
                  <a:srgbClr val="0070C0"/>
                </a:solidFill>
              </a:rPr>
              <a:t>ケア</a:t>
            </a:r>
            <a:r>
              <a:rPr lang="ja-JP" altLang="en-US" b="1" u="sng" dirty="0" smtClean="0">
                <a:solidFill>
                  <a:srgbClr val="0070C0"/>
                </a:solidFill>
              </a:rPr>
              <a:t>加算２</a:t>
            </a:r>
            <a:r>
              <a:rPr lang="ja-JP" altLang="en-US" b="1" u="sng" dirty="0">
                <a:solidFill>
                  <a:srgbClr val="0070C0"/>
                </a:solidFill>
              </a:rPr>
              <a:t>　</a:t>
            </a:r>
            <a:r>
              <a:rPr lang="ja-JP" altLang="en-US" b="1" u="sng" dirty="0" smtClean="0">
                <a:solidFill>
                  <a:srgbClr val="0070C0"/>
                </a:solidFill>
              </a:rPr>
              <a:t>イ　１４日以内の期間　　　３０点</a:t>
            </a:r>
            <a:r>
              <a:rPr lang="ja-JP" altLang="en-US" b="1" u="sng" dirty="0">
                <a:solidFill>
                  <a:srgbClr val="0070C0"/>
                </a:solidFill>
              </a:rPr>
              <a:t>（</a:t>
            </a:r>
            <a:r>
              <a:rPr lang="ja-JP" altLang="en-US" b="1" u="sng" dirty="0" smtClean="0">
                <a:solidFill>
                  <a:srgbClr val="0070C0"/>
                </a:solidFill>
              </a:rPr>
              <a:t>１日につき）</a:t>
            </a:r>
            <a:endParaRPr lang="en-US" altLang="ja-JP" b="1" u="sng" dirty="0">
              <a:solidFill>
                <a:srgbClr val="0070C0"/>
              </a:solidFill>
            </a:endParaRPr>
          </a:p>
          <a:p>
            <a:pPr>
              <a:defRPr/>
            </a:pPr>
            <a:r>
              <a:rPr lang="ja-JP" altLang="en-US" b="1" dirty="0" smtClean="0">
                <a:solidFill>
                  <a:srgbClr val="0070C0"/>
                </a:solidFill>
              </a:rPr>
              <a:t>　　　　　　　　　　　　　　　　　 </a:t>
            </a:r>
            <a:r>
              <a:rPr lang="ja-JP" altLang="en-US" b="1" u="sng" dirty="0" smtClean="0">
                <a:solidFill>
                  <a:srgbClr val="0070C0"/>
                </a:solidFill>
              </a:rPr>
              <a:t>ロ　１５日以上の期間　　　１０点（１日につき）</a:t>
            </a:r>
            <a:endParaRPr lang="en-US" altLang="ja-JP" b="1" u="sng" dirty="0" smtClean="0">
              <a:solidFill>
                <a:srgbClr val="0070C0"/>
              </a:solidFill>
            </a:endParaRPr>
          </a:p>
          <a:p>
            <a:pPr lvl="1" indent="-180000"/>
            <a:endParaRPr lang="en-US" altLang="ja-JP" sz="600" dirty="0" smtClean="0">
              <a:solidFill>
                <a:prstClr val="black"/>
              </a:solidFill>
              <a:latin typeface="ＭＳ Ｐゴシック"/>
            </a:endParaRPr>
          </a:p>
          <a:p>
            <a:pPr lvl="1" indent="-180000"/>
            <a:r>
              <a:rPr lang="ja-JP" altLang="en-US" sz="1200" dirty="0" smtClean="0">
                <a:solidFill>
                  <a:prstClr val="black"/>
                </a:solidFill>
                <a:latin typeface="ＭＳ Ｐゴシック"/>
              </a:rPr>
              <a:t>・</a:t>
            </a:r>
            <a:r>
              <a:rPr lang="ja-JP" altLang="en-US" sz="1200" dirty="0">
                <a:solidFill>
                  <a:prstClr val="black"/>
                </a:solidFill>
                <a:latin typeface="ＭＳ Ｐゴシック"/>
              </a:rPr>
              <a:t>身体的拘束を実施した日は、所定点数の</a:t>
            </a:r>
            <a:r>
              <a:rPr lang="en-US" altLang="ja-JP" sz="1200" dirty="0">
                <a:solidFill>
                  <a:prstClr val="black"/>
                </a:solidFill>
                <a:latin typeface="ＭＳ Ｐゴシック"/>
              </a:rPr>
              <a:t>100</a:t>
            </a:r>
            <a:r>
              <a:rPr lang="ja-JP" altLang="en-US" sz="1200" dirty="0">
                <a:solidFill>
                  <a:prstClr val="black"/>
                </a:solidFill>
                <a:latin typeface="ＭＳ Ｐゴシック"/>
              </a:rPr>
              <a:t>分の</a:t>
            </a:r>
            <a:r>
              <a:rPr lang="en-US" altLang="ja-JP" sz="1200" dirty="0">
                <a:solidFill>
                  <a:prstClr val="black"/>
                </a:solidFill>
                <a:latin typeface="ＭＳ Ｐゴシック"/>
              </a:rPr>
              <a:t>60</a:t>
            </a:r>
            <a:r>
              <a:rPr lang="ja-JP" altLang="en-US" sz="1200" dirty="0">
                <a:solidFill>
                  <a:prstClr val="black"/>
                </a:solidFill>
                <a:latin typeface="ＭＳ Ｐゴシック"/>
              </a:rPr>
              <a:t>に相当する点数により</a:t>
            </a:r>
            <a:r>
              <a:rPr lang="ja-JP" altLang="en-US" sz="1200" dirty="0" smtClean="0">
                <a:solidFill>
                  <a:prstClr val="black"/>
                </a:solidFill>
                <a:latin typeface="ＭＳ Ｐゴシック"/>
              </a:rPr>
              <a:t>算定</a:t>
            </a:r>
            <a:endParaRPr lang="en-US" altLang="ja-JP" sz="1200" dirty="0" smtClean="0">
              <a:solidFill>
                <a:prstClr val="black"/>
              </a:solidFill>
              <a:latin typeface="ＭＳ Ｐゴシック"/>
            </a:endParaRPr>
          </a:p>
          <a:p>
            <a:pPr lvl="1" indent="-180000"/>
            <a:r>
              <a:rPr lang="ja-JP" altLang="en-US" sz="1200" dirty="0" smtClean="0">
                <a:solidFill>
                  <a:prstClr val="black"/>
                </a:solidFill>
                <a:latin typeface="ＭＳ Ｐゴシック"/>
              </a:rPr>
              <a:t>・</a:t>
            </a:r>
            <a:r>
              <a:rPr lang="ja-JP" altLang="en-US" sz="1200" dirty="0">
                <a:solidFill>
                  <a:prstClr val="black"/>
                </a:solidFill>
                <a:latin typeface="ＭＳ Ｐゴシック"/>
              </a:rPr>
              <a:t>対象患者は、「認知症高齢者の日常生活自立度判定基準」におけるランク</a:t>
            </a:r>
            <a:r>
              <a:rPr lang="en-US" altLang="ja-JP" sz="1200" dirty="0">
                <a:solidFill>
                  <a:prstClr val="black"/>
                </a:solidFill>
                <a:latin typeface="ＭＳ Ｐゴシック"/>
              </a:rPr>
              <a:t>Ⅲ</a:t>
            </a:r>
            <a:r>
              <a:rPr lang="ja-JP" altLang="en-US" sz="1200" dirty="0">
                <a:solidFill>
                  <a:prstClr val="black"/>
                </a:solidFill>
                <a:latin typeface="ＭＳ Ｐゴシック"/>
              </a:rPr>
              <a:t>以上に該当する</a:t>
            </a:r>
            <a:r>
              <a:rPr lang="ja-JP" altLang="en-US" sz="1200" dirty="0" smtClean="0">
                <a:solidFill>
                  <a:prstClr val="black"/>
                </a:solidFill>
                <a:latin typeface="ＭＳ Ｐゴシック"/>
              </a:rPr>
              <a:t>者</a:t>
            </a:r>
            <a:endParaRPr lang="ja-JP" altLang="ja-JP" sz="1200" dirty="0">
              <a:solidFill>
                <a:prstClr val="black"/>
              </a:solidFill>
              <a:latin typeface="ＭＳ Ｐゴシック"/>
            </a:endParaRPr>
          </a:p>
          <a:p>
            <a:pPr lvl="1" indent="-180000"/>
            <a:endParaRPr lang="en-US" altLang="ja-JP" sz="1200" dirty="0" smtClean="0">
              <a:solidFill>
                <a:prstClr val="black"/>
              </a:solidFill>
              <a:latin typeface="ＭＳ Ｐゴシック"/>
            </a:endParaRPr>
          </a:p>
          <a:p>
            <a:pPr lvl="1" indent="-180000"/>
            <a:endParaRPr lang="en-US" altLang="ja-JP" sz="1200" dirty="0">
              <a:solidFill>
                <a:prstClr val="black"/>
              </a:solidFill>
              <a:latin typeface="ＭＳ Ｐゴシック"/>
            </a:endParaRPr>
          </a:p>
          <a:p>
            <a:pPr lvl="1" indent="-180000"/>
            <a:endParaRPr lang="en-US" altLang="ja-JP" sz="1200" dirty="0" smtClean="0">
              <a:solidFill>
                <a:prstClr val="black"/>
              </a:solidFill>
              <a:latin typeface="ＭＳ Ｐゴシック"/>
            </a:endParaRPr>
          </a:p>
          <a:p>
            <a:pPr lvl="1" indent="-180000"/>
            <a:endParaRPr lang="en-US" altLang="ja-JP" sz="1200" dirty="0">
              <a:solidFill>
                <a:prstClr val="black"/>
              </a:solidFill>
              <a:latin typeface="ＭＳ Ｐゴシック"/>
            </a:endParaRPr>
          </a:p>
          <a:p>
            <a:pPr lvl="1" indent="-180000"/>
            <a:endParaRPr lang="en-US" altLang="ja-JP" sz="1200" dirty="0" smtClean="0">
              <a:solidFill>
                <a:prstClr val="black"/>
              </a:solidFill>
              <a:latin typeface="ＭＳ Ｐゴシック"/>
            </a:endParaRPr>
          </a:p>
          <a:p>
            <a:pPr marL="900000" indent="-180000"/>
            <a:endParaRPr lang="en-US" altLang="ja-JP" sz="1400" dirty="0" smtClean="0">
              <a:solidFill>
                <a:prstClr val="black"/>
              </a:solidFill>
              <a:latin typeface="ＭＳ Ｐゴシック"/>
            </a:endParaRPr>
          </a:p>
          <a:p>
            <a:pPr marL="900000" indent="-180000"/>
            <a:endParaRPr lang="en-US" altLang="ja-JP" sz="1600" b="1" dirty="0" smtClean="0">
              <a:solidFill>
                <a:srgbClr val="0070C0"/>
              </a:solidFill>
            </a:endParaRPr>
          </a:p>
          <a:p>
            <a:pPr>
              <a:defRPr/>
            </a:pPr>
            <a:endParaRPr lang="en-US" altLang="ja-JP" sz="1600" b="1" dirty="0">
              <a:solidFill>
                <a:srgbClr val="0070C0"/>
              </a:solidFill>
            </a:endParaRPr>
          </a:p>
          <a:p>
            <a:pPr>
              <a:defRPr/>
            </a:pPr>
            <a:endParaRPr lang="en-US" altLang="ja-JP" sz="1600" b="1" dirty="0">
              <a:solidFill>
                <a:srgbClr val="0070C0"/>
              </a:solidFill>
            </a:endParaRPr>
          </a:p>
          <a:p>
            <a:pPr>
              <a:defRPr/>
            </a:pPr>
            <a:endParaRPr lang="en-US" altLang="ja-JP" sz="1600" dirty="0">
              <a:solidFill>
                <a:prstClr val="black"/>
              </a:solidFill>
              <a:latin typeface="ＭＳ Ｐゴシック" panose="020B0600070205080204" pitchFamily="50" charset="-128"/>
            </a:endParaRPr>
          </a:p>
        </p:txBody>
      </p:sp>
      <p:sp>
        <p:nvSpPr>
          <p:cNvPr id="24" name="Rectangle 36"/>
          <p:cNvSpPr>
            <a:spLocks noChangeArrowheads="1"/>
          </p:cNvSpPr>
          <p:nvPr/>
        </p:nvSpPr>
        <p:spPr bwMode="auto">
          <a:xfrm>
            <a:off x="201001" y="662754"/>
            <a:ext cx="7067074" cy="46199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200" dirty="0">
                <a:solidFill>
                  <a:prstClr val="black"/>
                </a:solidFill>
              </a:rPr>
              <a:t>（１）</a:t>
            </a:r>
            <a:r>
              <a:rPr lang="ja-JP" altLang="en-US" sz="2200" dirty="0" smtClean="0">
                <a:solidFill>
                  <a:prstClr val="black"/>
                </a:solidFill>
              </a:rPr>
              <a:t>身体疾患を有する認知症患者に対するケアの評価</a:t>
            </a:r>
            <a:endParaRPr lang="ja-JP" altLang="en-US" sz="2200" dirty="0">
              <a:solidFill>
                <a:prstClr val="black"/>
              </a:solidFill>
            </a:endParaRPr>
          </a:p>
        </p:txBody>
      </p:sp>
      <p:pic>
        <p:nvPicPr>
          <p:cNvPr id="1026" name="Picture 2" descr="看護師の会議のイラスト"/>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14670" y="1628801"/>
            <a:ext cx="1320490" cy="1152128"/>
          </a:xfrm>
          <a:prstGeom prst="rect">
            <a:avLst/>
          </a:prstGeom>
          <a:noFill/>
          <a:extLst>
            <a:ext uri="{909E8E84-426E-40DD-AFC4-6F175D3DCCD1}">
              <a14:hiddenFill xmlns:a14="http://schemas.microsoft.com/office/drawing/2010/main">
                <a:solidFill>
                  <a:srgbClr val="FFFFFF"/>
                </a:solidFill>
              </a14:hiddenFill>
            </a:ext>
          </a:extLst>
        </p:spPr>
      </p:pic>
      <p:sp>
        <p:nvSpPr>
          <p:cNvPr id="10" name="正方形/長方形 9"/>
          <p:cNvSpPr/>
          <p:nvPr/>
        </p:nvSpPr>
        <p:spPr>
          <a:xfrm>
            <a:off x="513820" y="3145971"/>
            <a:ext cx="8647437" cy="16038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en-US" altLang="ja-JP" sz="1200" b="1" dirty="0" smtClean="0">
                <a:solidFill>
                  <a:prstClr val="black"/>
                </a:solidFill>
              </a:rPr>
              <a:t>【</a:t>
            </a:r>
            <a:r>
              <a:rPr lang="ja-JP" altLang="en-US" sz="1200" b="1" dirty="0" smtClean="0">
                <a:solidFill>
                  <a:prstClr val="black"/>
                </a:solidFill>
              </a:rPr>
              <a:t>算定要件</a:t>
            </a:r>
            <a:r>
              <a:rPr lang="en-US" altLang="ja-JP" sz="1200" b="1" dirty="0" smtClean="0">
                <a:solidFill>
                  <a:prstClr val="black"/>
                </a:solidFill>
              </a:rPr>
              <a:t>】</a:t>
            </a:r>
          </a:p>
          <a:p>
            <a:r>
              <a:rPr lang="ja-JP" altLang="en-US" sz="1200" b="1" u="sng" dirty="0" smtClean="0">
                <a:solidFill>
                  <a:srgbClr val="0070C0"/>
                </a:solidFill>
              </a:rPr>
              <a:t>認知症ケア加算１</a:t>
            </a:r>
            <a:endParaRPr lang="en-US" altLang="ja-JP" sz="1200" b="1" u="sng" dirty="0" smtClean="0">
              <a:solidFill>
                <a:srgbClr val="0070C0"/>
              </a:solidFill>
            </a:endParaRPr>
          </a:p>
          <a:p>
            <a:r>
              <a:rPr lang="ja-JP" altLang="en-US" sz="1200" dirty="0" smtClean="0">
                <a:solidFill>
                  <a:prstClr val="black"/>
                </a:solidFill>
              </a:rPr>
              <a:t>　</a:t>
            </a:r>
            <a:r>
              <a:rPr lang="en-US" altLang="ja-JP" sz="1200" dirty="0" smtClean="0">
                <a:solidFill>
                  <a:prstClr val="black"/>
                </a:solidFill>
              </a:rPr>
              <a:t>(1)</a:t>
            </a:r>
            <a:r>
              <a:rPr lang="ja-JP" altLang="en-US" sz="1200" dirty="0" smtClean="0">
                <a:solidFill>
                  <a:prstClr val="black"/>
                </a:solidFill>
              </a:rPr>
              <a:t>　認知症ケアチームと連携して看護計画を作成し、当該計画を実施するとともに、定期的</a:t>
            </a:r>
            <a:r>
              <a:rPr lang="ja-JP" altLang="en-US" sz="1200" dirty="0">
                <a:solidFill>
                  <a:prstClr val="black"/>
                </a:solidFill>
              </a:rPr>
              <a:t>にその評価を</a:t>
            </a:r>
            <a:r>
              <a:rPr lang="ja-JP" altLang="en-US" sz="1200" dirty="0" smtClean="0">
                <a:solidFill>
                  <a:prstClr val="black"/>
                </a:solidFill>
              </a:rPr>
              <a:t>行う</a:t>
            </a:r>
            <a:endParaRPr lang="en-US" altLang="ja-JP" sz="1200" dirty="0" smtClean="0">
              <a:solidFill>
                <a:prstClr val="black"/>
              </a:solidFill>
            </a:endParaRPr>
          </a:p>
          <a:p>
            <a:r>
              <a:rPr lang="ja-JP" altLang="en-US" sz="1200" dirty="0" smtClean="0">
                <a:solidFill>
                  <a:prstClr val="black"/>
                </a:solidFill>
              </a:rPr>
              <a:t>　</a:t>
            </a:r>
            <a:r>
              <a:rPr lang="en-US" altLang="ja-JP" sz="1200" dirty="0" smtClean="0">
                <a:solidFill>
                  <a:prstClr val="black"/>
                </a:solidFill>
              </a:rPr>
              <a:t>(2)</a:t>
            </a:r>
            <a:r>
              <a:rPr lang="ja-JP" altLang="en-US" sz="1200" dirty="0" smtClean="0">
                <a:solidFill>
                  <a:prstClr val="black"/>
                </a:solidFill>
              </a:rPr>
              <a:t>　看護計画作成の段階から、退院後に必要な支援について、患者家族を含めて検討する</a:t>
            </a:r>
            <a:endParaRPr lang="en-US" altLang="ja-JP" sz="1200" dirty="0" smtClean="0">
              <a:solidFill>
                <a:prstClr val="black"/>
              </a:solidFill>
            </a:endParaRPr>
          </a:p>
          <a:p>
            <a:pPr marL="265113" indent="-265113"/>
            <a:r>
              <a:rPr lang="ja-JP" altLang="en-US" sz="1200" dirty="0" smtClean="0">
                <a:solidFill>
                  <a:prstClr val="black"/>
                </a:solidFill>
              </a:rPr>
              <a:t>　</a:t>
            </a:r>
            <a:r>
              <a:rPr lang="en-US" altLang="ja-JP" sz="1200" dirty="0" smtClean="0">
                <a:solidFill>
                  <a:prstClr val="black"/>
                </a:solidFill>
              </a:rPr>
              <a:t>(3)</a:t>
            </a:r>
            <a:r>
              <a:rPr lang="ja-JP" altLang="en-US" sz="1200" dirty="0" smtClean="0">
                <a:solidFill>
                  <a:prstClr val="black"/>
                </a:solidFill>
              </a:rPr>
              <a:t>　認知症ケアチームは、①週</a:t>
            </a:r>
            <a:r>
              <a:rPr lang="ja-JP" altLang="en-US" sz="1200" dirty="0">
                <a:solidFill>
                  <a:prstClr val="black"/>
                </a:solidFill>
              </a:rPr>
              <a:t>１</a:t>
            </a:r>
            <a:r>
              <a:rPr lang="ja-JP" altLang="en-US" sz="1200" dirty="0" smtClean="0">
                <a:solidFill>
                  <a:prstClr val="black"/>
                </a:solidFill>
              </a:rPr>
              <a:t>回程度カンファレンス及び病棟の巡回等を実施するとともに、②当該医療機関の職員を対象とした認知症患者のケアに関する定期的な研修を実施する</a:t>
            </a:r>
            <a:endParaRPr lang="en-US" altLang="ja-JP" sz="1200" dirty="0" smtClean="0">
              <a:solidFill>
                <a:prstClr val="black"/>
              </a:solidFill>
            </a:endParaRPr>
          </a:p>
          <a:p>
            <a:pPr marL="265113" indent="-265113"/>
            <a:r>
              <a:rPr lang="ja-JP" altLang="en-US" sz="1200" b="1" u="sng" dirty="0">
                <a:solidFill>
                  <a:srgbClr val="0070C0"/>
                </a:solidFill>
              </a:rPr>
              <a:t>認知症ケア</a:t>
            </a:r>
            <a:r>
              <a:rPr lang="ja-JP" altLang="en-US" sz="1200" b="1" u="sng" dirty="0" smtClean="0">
                <a:solidFill>
                  <a:srgbClr val="0070C0"/>
                </a:solidFill>
              </a:rPr>
              <a:t>加算２</a:t>
            </a:r>
            <a:endParaRPr lang="en-US" altLang="ja-JP" sz="1200" b="1" u="sng" dirty="0">
              <a:solidFill>
                <a:srgbClr val="0070C0"/>
              </a:solidFill>
            </a:endParaRPr>
          </a:p>
          <a:p>
            <a:pPr marL="265113" indent="-265113"/>
            <a:r>
              <a:rPr lang="ja-JP" altLang="en-US" sz="1200" dirty="0" smtClean="0">
                <a:solidFill>
                  <a:prstClr val="black"/>
                </a:solidFill>
              </a:rPr>
              <a:t>　病棟において、認知症患者に係る看護</a:t>
            </a:r>
            <a:r>
              <a:rPr lang="ja-JP" altLang="en-US" sz="1200" dirty="0">
                <a:solidFill>
                  <a:prstClr val="black"/>
                </a:solidFill>
              </a:rPr>
              <a:t>計画を作成し、当該計画を実施するとともに</a:t>
            </a:r>
            <a:r>
              <a:rPr lang="ja-JP" altLang="en-US" sz="1200" dirty="0" smtClean="0">
                <a:solidFill>
                  <a:prstClr val="black"/>
                </a:solidFill>
              </a:rPr>
              <a:t>、定期的に</a:t>
            </a:r>
            <a:r>
              <a:rPr lang="ja-JP" altLang="en-US" sz="1200" dirty="0">
                <a:solidFill>
                  <a:prstClr val="black"/>
                </a:solidFill>
              </a:rPr>
              <a:t>その評価を</a:t>
            </a:r>
            <a:r>
              <a:rPr lang="ja-JP" altLang="en-US" sz="1200" dirty="0" smtClean="0">
                <a:solidFill>
                  <a:prstClr val="black"/>
                </a:solidFill>
              </a:rPr>
              <a:t>行う</a:t>
            </a:r>
            <a:endParaRPr lang="en-US" altLang="ja-JP" sz="1200" dirty="0">
              <a:solidFill>
                <a:prstClr val="black"/>
              </a:solidFill>
            </a:endParaRPr>
          </a:p>
        </p:txBody>
      </p:sp>
      <p:sp>
        <p:nvSpPr>
          <p:cNvPr id="2" name="正方形/長方形 1"/>
          <p:cNvSpPr/>
          <p:nvPr/>
        </p:nvSpPr>
        <p:spPr>
          <a:xfrm>
            <a:off x="520414" y="3379309"/>
            <a:ext cx="8640843" cy="1272209"/>
          </a:xfrm>
          <a:prstGeom prst="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１３．認知症患者への適切な医療の評価</a:t>
            </a:r>
            <a:endParaRPr lang="ja-JP" altLang="en-US" kern="0" dirty="0">
              <a:solidFill>
                <a:srgbClr val="000000"/>
              </a:solidFill>
              <a:latin typeface="Calibri"/>
              <a:ea typeface="ＭＳ Ｐゴシック"/>
            </a:endParaRPr>
          </a:p>
        </p:txBody>
      </p:sp>
      <p:pic>
        <p:nvPicPr>
          <p:cNvPr id="13" name="Picture 2" descr="http://2.bp.blogspot.com/-ZutWWMGHrFI/T0NQ4UxCeUI/AAAAAAAAEXQ/2yMbzeE4if8/s1600/ojiisan_stand.png"/>
          <p:cNvPicPr>
            <a:picLocks noChangeAspect="1" noChangeArrowheads="1"/>
          </p:cNvPicPr>
          <p:nvPr/>
        </p:nvPicPr>
        <p:blipFill>
          <a:blip r:embed="rId4" cstate="print"/>
          <a:srcRect/>
          <a:stretch>
            <a:fillRect/>
          </a:stretch>
        </p:blipFill>
        <p:spPr bwMode="auto">
          <a:xfrm>
            <a:off x="542057" y="1847648"/>
            <a:ext cx="370450" cy="714434"/>
          </a:xfrm>
          <a:prstGeom prst="rect">
            <a:avLst/>
          </a:prstGeom>
          <a:noFill/>
        </p:spPr>
      </p:pic>
      <p:sp>
        <p:nvSpPr>
          <p:cNvPr id="1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238</a:t>
            </a:fld>
            <a:endParaRPr lang="ja-JP" altLang="en-US" dirty="0">
              <a:solidFill>
                <a:prstClr val="black"/>
              </a:solidFill>
            </a:endParaRPr>
          </a:p>
        </p:txBody>
      </p:sp>
      <p:sp>
        <p:nvSpPr>
          <p:cNvPr id="18" name="テキスト ボックス 17"/>
          <p:cNvSpPr txBox="1"/>
          <p:nvPr/>
        </p:nvSpPr>
        <p:spPr>
          <a:xfrm>
            <a:off x="7368526" y="604999"/>
            <a:ext cx="18127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82-8</a:t>
            </a:r>
            <a:r>
              <a:rPr lang="en-US" altLang="ja-JP" sz="1100" dirty="0">
                <a:solidFill>
                  <a:srgbClr val="002060"/>
                </a:solidFill>
                <a:latin typeface="ＭＳ Ｐゴシック" panose="020B0600070205080204" pitchFamily="50" charset="-128"/>
              </a:rPr>
              <a:t>3</a:t>
            </a:r>
            <a:r>
              <a:rPr lang="ja-JP" altLang="en-US" sz="1100" dirty="0" smtClean="0">
                <a:solidFill>
                  <a:srgbClr val="002060"/>
                </a:solidFill>
                <a:latin typeface="ＭＳ Ｐゴシック" panose="020B0600070205080204" pitchFamily="50" charset="-128"/>
              </a:rPr>
              <a:t>　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114-11</a:t>
            </a:r>
            <a:r>
              <a:rPr lang="en-US" altLang="ja-JP" sz="1100" dirty="0">
                <a:solidFill>
                  <a:srgbClr val="002060"/>
                </a:solidFill>
                <a:latin typeface="ＭＳ Ｐゴシック" panose="020B0600070205080204" pitchFamily="50" charset="-128"/>
              </a:rPr>
              <a:t>6</a:t>
            </a:r>
            <a:endParaRPr lang="en-US" altLang="ja-JP" sz="1100" dirty="0" smtClean="0">
              <a:solidFill>
                <a:srgbClr val="002060"/>
              </a:solidFill>
              <a:latin typeface="ＭＳ Ｐゴシック" panose="020B0600070205080204" pitchFamily="50" charset="-128"/>
            </a:endParaRPr>
          </a:p>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65</a:t>
            </a:r>
            <a:r>
              <a:rPr lang="en-US" altLang="ja-JP" sz="1100" dirty="0">
                <a:solidFill>
                  <a:srgbClr val="002060"/>
                </a:solidFill>
                <a:latin typeface="ＭＳ Ｐゴシック" panose="020B0600070205080204" pitchFamily="50" charset="-128"/>
              </a:rPr>
              <a:t>2</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725-72</a:t>
            </a:r>
            <a:r>
              <a:rPr lang="en-US" altLang="ja-JP" sz="1100" dirty="0">
                <a:solidFill>
                  <a:srgbClr val="002060"/>
                </a:solidFill>
                <a:latin typeface="ＭＳ Ｐゴシック" panose="020B0600070205080204" pitchFamily="50" charset="-128"/>
              </a:rPr>
              <a:t>6</a:t>
            </a:r>
            <a:endParaRPr lang="ja-JP" altLang="en-US" sz="1100" dirty="0">
              <a:solidFill>
                <a:srgbClr val="002060"/>
              </a:solidFill>
              <a:latin typeface="ＭＳ Ｐゴシック" panose="020B0600070205080204" pitchFamily="50" charset="-128"/>
            </a:endParaRPr>
          </a:p>
        </p:txBody>
      </p:sp>
      <p:sp>
        <p:nvSpPr>
          <p:cNvPr id="19" name="正方形/長方形 18"/>
          <p:cNvSpPr/>
          <p:nvPr/>
        </p:nvSpPr>
        <p:spPr>
          <a:xfrm>
            <a:off x="520410" y="4756095"/>
            <a:ext cx="8794278" cy="126196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Ins="0" rtlCol="0" anchor="ctr"/>
          <a:lstStyle/>
          <a:p>
            <a:pPr marL="0" lvl="1"/>
            <a:r>
              <a:rPr lang="en-US" altLang="ja-JP" sz="1200" b="1" dirty="0" smtClean="0">
                <a:solidFill>
                  <a:schemeClr val="tx1"/>
                </a:solidFill>
                <a:latin typeface="+mn-ea"/>
              </a:rPr>
              <a:t>【</a:t>
            </a:r>
            <a:r>
              <a:rPr lang="ja-JP" altLang="ja-JP" sz="1200" b="1" dirty="0" smtClean="0">
                <a:solidFill>
                  <a:schemeClr val="tx1"/>
                </a:solidFill>
                <a:latin typeface="+mn-ea"/>
              </a:rPr>
              <a:t>施設基準</a:t>
            </a:r>
            <a:r>
              <a:rPr lang="en-US" altLang="ja-JP" sz="1200" b="1" dirty="0" smtClean="0">
                <a:solidFill>
                  <a:schemeClr val="tx1"/>
                </a:solidFill>
                <a:latin typeface="+mn-ea"/>
              </a:rPr>
              <a:t>】</a:t>
            </a:r>
            <a:endParaRPr lang="ja-JP" altLang="ja-JP" sz="1200" b="1" dirty="0">
              <a:solidFill>
                <a:schemeClr val="tx1"/>
              </a:solidFill>
              <a:latin typeface="+mn-ea"/>
            </a:endParaRPr>
          </a:p>
          <a:p>
            <a:r>
              <a:rPr kumimoji="1" lang="ja-JP" altLang="en-US" sz="1200" b="1" u="sng" dirty="0" smtClean="0">
                <a:solidFill>
                  <a:srgbClr val="0070C0"/>
                </a:solidFill>
              </a:rPr>
              <a:t>認知症ケア加算１</a:t>
            </a:r>
            <a:endParaRPr kumimoji="1" lang="en-US" altLang="ja-JP" sz="1200" b="1" u="sng" dirty="0" smtClean="0">
              <a:solidFill>
                <a:srgbClr val="0070C0"/>
              </a:solidFill>
            </a:endParaRPr>
          </a:p>
          <a:p>
            <a:r>
              <a:rPr kumimoji="1" lang="ja-JP" altLang="en-US" sz="1200" dirty="0" smtClean="0">
                <a:solidFill>
                  <a:schemeClr val="tx1"/>
                </a:solidFill>
              </a:rPr>
              <a:t>　①　以下から構成される認知症ケアチームが設置されていること。</a:t>
            </a:r>
            <a:endParaRPr kumimoji="1" lang="en-US" altLang="ja-JP" sz="1200" dirty="0" smtClean="0">
              <a:solidFill>
                <a:schemeClr val="tx1"/>
              </a:solidFill>
            </a:endParaRPr>
          </a:p>
          <a:p>
            <a:r>
              <a:rPr kumimoji="1" lang="ja-JP" altLang="en-US" sz="1200" dirty="0" smtClean="0">
                <a:solidFill>
                  <a:schemeClr val="tx1"/>
                </a:solidFill>
              </a:rPr>
              <a:t>　　　　ア　認知症患者の診療について十分な経験を有する専任の常勤医師（精神科・神経内科の経験５年以上又は適切な研修を修了）</a:t>
            </a:r>
            <a:endParaRPr kumimoji="1" lang="en-US" altLang="ja-JP" sz="1200" dirty="0" smtClean="0">
              <a:solidFill>
                <a:schemeClr val="tx1"/>
              </a:solidFill>
            </a:endParaRPr>
          </a:p>
          <a:p>
            <a:r>
              <a:rPr kumimoji="1" lang="ja-JP" altLang="en-US" sz="1200" dirty="0" smtClean="0">
                <a:solidFill>
                  <a:schemeClr val="tx1"/>
                </a:solidFill>
              </a:rPr>
              <a:t>　　　　イ　認知症患者の看護に従事した経験を５年以上有し適切な研修（</a:t>
            </a:r>
            <a:r>
              <a:rPr kumimoji="1" lang="en-US" altLang="ja-JP" sz="1200" dirty="0" smtClean="0">
                <a:solidFill>
                  <a:schemeClr val="tx1"/>
                </a:solidFill>
                <a:latin typeface="+mn-ea"/>
              </a:rPr>
              <a:t>600</a:t>
            </a:r>
            <a:r>
              <a:rPr kumimoji="1" lang="ja-JP" altLang="en-US" sz="1200" dirty="0" smtClean="0">
                <a:solidFill>
                  <a:schemeClr val="tx1"/>
                </a:solidFill>
                <a:latin typeface="+mn-ea"/>
              </a:rPr>
              <a:t>時</a:t>
            </a:r>
            <a:r>
              <a:rPr kumimoji="1" lang="ja-JP" altLang="en-US" sz="1200" dirty="0" smtClean="0">
                <a:solidFill>
                  <a:schemeClr val="tx1"/>
                </a:solidFill>
              </a:rPr>
              <a:t>間以上）を修了した専任の常勤看護師</a:t>
            </a:r>
            <a:endParaRPr kumimoji="1" lang="en-US" altLang="ja-JP" sz="1200" dirty="0" smtClean="0">
              <a:solidFill>
                <a:schemeClr val="tx1"/>
              </a:solidFill>
            </a:endParaRPr>
          </a:p>
          <a:p>
            <a:r>
              <a:rPr kumimoji="1" lang="ja-JP" altLang="en-US" sz="1200" dirty="0" smtClean="0">
                <a:solidFill>
                  <a:schemeClr val="tx1"/>
                </a:solidFill>
              </a:rPr>
              <a:t>　　　　ウ　認知症患者等の退院調整の経験のある専任の常勤社会福祉士又は常勤精神保健福祉士</a:t>
            </a:r>
            <a:endParaRPr kumimoji="1" lang="en-US" altLang="ja-JP" sz="1200" dirty="0" smtClean="0">
              <a:solidFill>
                <a:schemeClr val="tx1"/>
              </a:solidFill>
            </a:endParaRPr>
          </a:p>
          <a:p>
            <a:r>
              <a:rPr kumimoji="1" lang="ja-JP" altLang="en-US" sz="1200" dirty="0" smtClean="0">
                <a:solidFill>
                  <a:schemeClr val="tx1"/>
                </a:solidFill>
              </a:rPr>
              <a:t>　②　身体的拘束</a:t>
            </a:r>
            <a:r>
              <a:rPr lang="ja-JP" altLang="ja-JP" sz="1200" dirty="0" smtClean="0">
                <a:solidFill>
                  <a:schemeClr val="tx1"/>
                </a:solidFill>
              </a:rPr>
              <a:t>の</a:t>
            </a:r>
            <a:r>
              <a:rPr lang="ja-JP" altLang="ja-JP" sz="1200" dirty="0">
                <a:solidFill>
                  <a:schemeClr val="tx1"/>
                </a:solidFill>
              </a:rPr>
              <a:t>実施基準を含めた認知症ケアに関する手順書を作成し、保険医療機関内に配布し活用すること。</a:t>
            </a:r>
            <a:endParaRPr kumimoji="1" lang="ja-JP" altLang="en-US" sz="1200" dirty="0">
              <a:solidFill>
                <a:schemeClr val="tx1"/>
              </a:solidFill>
            </a:endParaRPr>
          </a:p>
        </p:txBody>
      </p:sp>
      <p:sp>
        <p:nvSpPr>
          <p:cNvPr id="20" name="正方形/長方形 19"/>
          <p:cNvSpPr/>
          <p:nvPr/>
        </p:nvSpPr>
        <p:spPr>
          <a:xfrm>
            <a:off x="520410" y="5959989"/>
            <a:ext cx="8640843" cy="9049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kumimoji="1" lang="ja-JP" altLang="en-US" sz="1200" b="1" u="sng" dirty="0" smtClean="0">
                <a:solidFill>
                  <a:srgbClr val="0070C0"/>
                </a:solidFill>
              </a:rPr>
              <a:t>認知症ケア加算２</a:t>
            </a:r>
            <a:endParaRPr kumimoji="1" lang="en-US" altLang="ja-JP" sz="1200" b="1" u="sng" dirty="0" smtClean="0">
              <a:solidFill>
                <a:srgbClr val="0070C0"/>
              </a:solidFill>
            </a:endParaRPr>
          </a:p>
          <a:p>
            <a:pPr marL="265113" indent="-157163"/>
            <a:r>
              <a:rPr kumimoji="1" lang="ja-JP" altLang="en-US" sz="1200" dirty="0" smtClean="0">
                <a:solidFill>
                  <a:schemeClr val="tx1"/>
                </a:solidFill>
              </a:rPr>
              <a:t>①　認知症患者が入院する</a:t>
            </a:r>
            <a:r>
              <a:rPr lang="ja-JP" altLang="ja-JP" sz="1200" dirty="0" smtClean="0">
                <a:solidFill>
                  <a:schemeClr val="tx1"/>
                </a:solidFill>
              </a:rPr>
              <a:t>病棟に、</a:t>
            </a:r>
            <a:r>
              <a:rPr lang="ja-JP" altLang="ja-JP" sz="1200" dirty="0">
                <a:solidFill>
                  <a:schemeClr val="tx1"/>
                </a:solidFill>
              </a:rPr>
              <a:t>認知症患者の</a:t>
            </a:r>
            <a:r>
              <a:rPr lang="ja-JP" altLang="ja-JP" sz="1200" dirty="0" smtClean="0">
                <a:solidFill>
                  <a:schemeClr val="tx1"/>
                </a:solidFill>
              </a:rPr>
              <a:t>アセスメント</a:t>
            </a:r>
            <a:r>
              <a:rPr lang="ja-JP" altLang="ja-JP" sz="1200" dirty="0">
                <a:solidFill>
                  <a:schemeClr val="tx1"/>
                </a:solidFill>
              </a:rPr>
              <a:t>や看護方法等について</a:t>
            </a:r>
            <a:r>
              <a:rPr lang="ja-JP" altLang="ja-JP" sz="1200" dirty="0" smtClean="0">
                <a:solidFill>
                  <a:schemeClr val="tx1"/>
                </a:solidFill>
              </a:rPr>
              <a:t>研修</a:t>
            </a:r>
            <a:r>
              <a:rPr lang="ja-JP" altLang="en-US" sz="1200" dirty="0" smtClean="0">
                <a:solidFill>
                  <a:schemeClr val="tx1"/>
                </a:solidFill>
              </a:rPr>
              <a:t>（９時間以上）</a:t>
            </a:r>
            <a:r>
              <a:rPr lang="ja-JP" altLang="ja-JP" sz="1200" dirty="0" smtClean="0">
                <a:solidFill>
                  <a:schemeClr val="tx1"/>
                </a:solidFill>
              </a:rPr>
              <a:t>を</a:t>
            </a:r>
            <a:r>
              <a:rPr lang="ja-JP" altLang="ja-JP" sz="1200" dirty="0">
                <a:solidFill>
                  <a:schemeClr val="tx1"/>
                </a:solidFill>
              </a:rPr>
              <a:t>受けた</a:t>
            </a:r>
            <a:r>
              <a:rPr lang="ja-JP" altLang="ja-JP" sz="1200" dirty="0" smtClean="0">
                <a:solidFill>
                  <a:schemeClr val="tx1"/>
                </a:solidFill>
              </a:rPr>
              <a:t>看護師を複数</a:t>
            </a:r>
            <a:r>
              <a:rPr lang="ja-JP" altLang="en-US" sz="1200" dirty="0" smtClean="0">
                <a:solidFill>
                  <a:schemeClr val="tx1"/>
                </a:solidFill>
              </a:rPr>
              <a:t>名</a:t>
            </a:r>
            <a:r>
              <a:rPr lang="ja-JP" altLang="ja-JP" sz="1200" dirty="0" smtClean="0">
                <a:solidFill>
                  <a:schemeClr val="tx1"/>
                </a:solidFill>
              </a:rPr>
              <a:t>配置</a:t>
            </a:r>
            <a:r>
              <a:rPr lang="ja-JP" altLang="ja-JP" sz="1200" dirty="0">
                <a:solidFill>
                  <a:schemeClr val="tx1"/>
                </a:solidFill>
              </a:rPr>
              <a:t>すること</a:t>
            </a:r>
            <a:r>
              <a:rPr lang="ja-JP" altLang="ja-JP" sz="1200" dirty="0" smtClean="0">
                <a:solidFill>
                  <a:schemeClr val="tx1"/>
                </a:solidFill>
              </a:rPr>
              <a:t>。</a:t>
            </a:r>
            <a:endParaRPr lang="en-US" altLang="ja-JP" sz="1200" dirty="0" smtClean="0">
              <a:solidFill>
                <a:schemeClr val="tx1"/>
              </a:solidFill>
            </a:endParaRPr>
          </a:p>
          <a:p>
            <a:pPr marL="108000"/>
            <a:r>
              <a:rPr kumimoji="1" lang="ja-JP" altLang="en-US" sz="1200" dirty="0" smtClean="0">
                <a:solidFill>
                  <a:schemeClr val="tx1"/>
                </a:solidFill>
              </a:rPr>
              <a:t>②</a:t>
            </a:r>
            <a:r>
              <a:rPr lang="ja-JP" altLang="en-US" sz="1200" dirty="0">
                <a:solidFill>
                  <a:schemeClr val="tx1"/>
                </a:solidFill>
              </a:rPr>
              <a:t>　身体的拘束</a:t>
            </a:r>
            <a:r>
              <a:rPr lang="ja-JP" altLang="ja-JP" sz="1200" dirty="0">
                <a:solidFill>
                  <a:schemeClr val="tx1"/>
                </a:solidFill>
              </a:rPr>
              <a:t>の実施基準を含めた認知症ケアに関する手順書を作成し、保険医療機関内に配布し活用すること</a:t>
            </a:r>
            <a:r>
              <a:rPr lang="ja-JP" altLang="ja-JP" sz="1200" dirty="0" smtClean="0">
                <a:solidFill>
                  <a:schemeClr val="tx1"/>
                </a:solidFill>
              </a:rPr>
              <a:t>。</a:t>
            </a:r>
            <a:endParaRPr lang="ja-JP" altLang="en-US" sz="1200" dirty="0">
              <a:solidFill>
                <a:schemeClr val="tx1"/>
              </a:solidFill>
            </a:endParaRPr>
          </a:p>
        </p:txBody>
      </p:sp>
      <p:sp>
        <p:nvSpPr>
          <p:cNvPr id="21" name="正方形/長方形 20"/>
          <p:cNvSpPr/>
          <p:nvPr/>
        </p:nvSpPr>
        <p:spPr>
          <a:xfrm>
            <a:off x="527038" y="4936431"/>
            <a:ext cx="8787650" cy="1822178"/>
          </a:xfrm>
          <a:prstGeom prst="rect">
            <a:avLst/>
          </a:prstGeom>
          <a:noFill/>
          <a:ln>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Tree>
    <p:extLst>
      <p:ext uri="{BB962C8B-B14F-4D97-AF65-F5344CB8AC3E}">
        <p14:creationId xmlns:p14="http://schemas.microsoft.com/office/powerpoint/2010/main" val="588089861"/>
      </p:ext>
    </p:extLst>
  </p:cSld>
  <p:clrMapOvr>
    <a:masterClrMapping/>
  </p:clrMapOvr>
  <p:timing>
    <p:tnLst>
      <p:par>
        <p:cTn id="1" dur="indefinite" restart="never" nodeType="tmRoot"/>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7311" cy="2817042"/>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600"/>
              </a:lnSpc>
              <a:buFont typeface="Wingdings" panose="05000000000000000000" pitchFamily="2" charset="2"/>
              <a:buChar char="Ø"/>
            </a:pPr>
            <a:r>
              <a:rPr lang="ja-JP" altLang="en-US" dirty="0" smtClean="0">
                <a:solidFill>
                  <a:prstClr val="black"/>
                </a:solidFill>
              </a:rPr>
              <a:t>　</a:t>
            </a:r>
            <a:r>
              <a:rPr lang="ja-JP" altLang="en-US" sz="1600" dirty="0" smtClean="0">
                <a:solidFill>
                  <a:prstClr val="black"/>
                </a:solidFill>
              </a:rPr>
              <a:t>新たに設置された診療所型認知症疾患医療センター</a:t>
            </a:r>
            <a:r>
              <a:rPr lang="en-US" altLang="ja-JP" sz="1600" baseline="30000" dirty="0" smtClean="0">
                <a:solidFill>
                  <a:prstClr val="black"/>
                </a:solidFill>
              </a:rPr>
              <a:t>※</a:t>
            </a:r>
            <a:r>
              <a:rPr lang="ja-JP" altLang="en-US" sz="1600" dirty="0" smtClean="0">
                <a:solidFill>
                  <a:prstClr val="black"/>
                </a:solidFill>
              </a:rPr>
              <a:t>について、病院に従来から設置されている基幹型及び地域型の認知症疾患医療センターと同様の評価を設ける　</a:t>
            </a:r>
            <a:r>
              <a:rPr lang="en-US" altLang="ja-JP" sz="1100" dirty="0" smtClean="0">
                <a:solidFill>
                  <a:prstClr val="black"/>
                </a:solidFill>
              </a:rPr>
              <a:t>※</a:t>
            </a:r>
            <a:r>
              <a:rPr lang="ja-JP" altLang="en-US" sz="1100" dirty="0" smtClean="0">
                <a:solidFill>
                  <a:prstClr val="black"/>
                </a:solidFill>
              </a:rPr>
              <a:t>平成</a:t>
            </a:r>
            <a:r>
              <a:rPr lang="en-US" altLang="ja-JP" sz="1100" dirty="0" smtClean="0">
                <a:solidFill>
                  <a:prstClr val="black"/>
                </a:solidFill>
              </a:rPr>
              <a:t>27</a:t>
            </a:r>
            <a:r>
              <a:rPr lang="ja-JP" altLang="en-US" sz="1100" dirty="0" smtClean="0">
                <a:solidFill>
                  <a:prstClr val="black"/>
                </a:solidFill>
              </a:rPr>
              <a:t>年</a:t>
            </a:r>
            <a:r>
              <a:rPr lang="en-US" altLang="ja-JP" sz="1100" dirty="0" smtClean="0">
                <a:solidFill>
                  <a:prstClr val="black"/>
                </a:solidFill>
              </a:rPr>
              <a:t>8</a:t>
            </a:r>
            <a:r>
              <a:rPr lang="ja-JP" altLang="en-US" sz="1100" dirty="0" smtClean="0">
                <a:solidFill>
                  <a:prstClr val="black"/>
                </a:solidFill>
              </a:rPr>
              <a:t>月</a:t>
            </a:r>
            <a:r>
              <a:rPr lang="en-US" altLang="ja-JP" sz="1100" dirty="0" smtClean="0">
                <a:solidFill>
                  <a:prstClr val="black"/>
                </a:solidFill>
              </a:rPr>
              <a:t>19</a:t>
            </a:r>
            <a:r>
              <a:rPr lang="ja-JP" altLang="en-US" sz="1100" dirty="0" smtClean="0">
                <a:solidFill>
                  <a:prstClr val="black"/>
                </a:solidFill>
              </a:rPr>
              <a:t>日現在：</a:t>
            </a:r>
            <a:r>
              <a:rPr lang="en-US" altLang="ja-JP" sz="1100" dirty="0" smtClean="0">
                <a:solidFill>
                  <a:prstClr val="black"/>
                </a:solidFill>
              </a:rPr>
              <a:t>335</a:t>
            </a:r>
            <a:r>
              <a:rPr lang="ja-JP" altLang="en-US" sz="1100" dirty="0" smtClean="0">
                <a:solidFill>
                  <a:prstClr val="black"/>
                </a:solidFill>
              </a:rPr>
              <a:t>か所（</a:t>
            </a:r>
            <a:r>
              <a:rPr lang="en-US" altLang="ja-JP" sz="1100" dirty="0" smtClean="0">
                <a:solidFill>
                  <a:prstClr val="black"/>
                </a:solidFill>
              </a:rPr>
              <a:t>500</a:t>
            </a:r>
            <a:r>
              <a:rPr lang="ja-JP" altLang="en-US" sz="1100" dirty="0" smtClean="0">
                <a:solidFill>
                  <a:prstClr val="black"/>
                </a:solidFill>
              </a:rPr>
              <a:t>か所程度の設置を目指す）</a:t>
            </a:r>
            <a:endParaRPr lang="en-US" altLang="ja-JP" sz="1100" dirty="0">
              <a:solidFill>
                <a:prstClr val="black"/>
              </a:solidFill>
            </a:endParaRPr>
          </a:p>
          <a:p>
            <a:pPr>
              <a:lnSpc>
                <a:spcPts val="1600"/>
              </a:lnSpc>
            </a:pPr>
            <a:r>
              <a:rPr lang="ja-JP" altLang="en-US" sz="1600" dirty="0" smtClean="0">
                <a:solidFill>
                  <a:srgbClr val="0070C0"/>
                </a:solidFill>
                <a:latin typeface="ＭＳ Ｐゴシック"/>
              </a:rPr>
              <a:t>　　　</a:t>
            </a:r>
            <a:r>
              <a:rPr lang="ja-JP" altLang="en-US" sz="1600" b="1" dirty="0" smtClean="0">
                <a:solidFill>
                  <a:srgbClr val="0070C0"/>
                </a:solidFill>
              </a:rPr>
              <a:t>１．かかりつけ医が認知症の疑いのある患者を診療所型センターに紹介した場合に、</a:t>
            </a:r>
            <a:endParaRPr lang="en-US" altLang="ja-JP" sz="1600" b="1" dirty="0" smtClean="0">
              <a:solidFill>
                <a:srgbClr val="0070C0"/>
              </a:solidFill>
            </a:endParaRPr>
          </a:p>
          <a:p>
            <a:pPr>
              <a:lnSpc>
                <a:spcPts val="1600"/>
              </a:lnSpc>
            </a:pPr>
            <a:r>
              <a:rPr lang="ja-JP" altLang="en-US" sz="1600" b="1" dirty="0">
                <a:solidFill>
                  <a:srgbClr val="0070C0"/>
                </a:solidFill>
              </a:rPr>
              <a:t>　</a:t>
            </a:r>
            <a:r>
              <a:rPr lang="ja-JP" altLang="en-US" sz="1600" b="1" dirty="0" smtClean="0">
                <a:solidFill>
                  <a:srgbClr val="0070C0"/>
                </a:solidFill>
              </a:rPr>
              <a:t>　　　   診療情報提供料（</a:t>
            </a:r>
            <a:r>
              <a:rPr lang="en-US" altLang="ja-JP" sz="1600" b="1" dirty="0" smtClean="0">
                <a:solidFill>
                  <a:srgbClr val="0070C0"/>
                </a:solidFill>
              </a:rPr>
              <a:t>Ⅰ</a:t>
            </a:r>
            <a:r>
              <a:rPr lang="ja-JP" altLang="en-US" sz="1600" b="1" dirty="0" smtClean="0">
                <a:solidFill>
                  <a:srgbClr val="0070C0"/>
                </a:solidFill>
              </a:rPr>
              <a:t>）認知症専門医紹介加算の算定を可能とする</a:t>
            </a:r>
            <a:endParaRPr lang="en-US" altLang="ja-JP" sz="1600" b="1" dirty="0" smtClean="0">
              <a:solidFill>
                <a:srgbClr val="0070C0"/>
              </a:solidFill>
            </a:endParaRPr>
          </a:p>
          <a:p>
            <a:pPr>
              <a:lnSpc>
                <a:spcPts val="1600"/>
              </a:lnSpc>
            </a:pPr>
            <a:r>
              <a:rPr lang="ja-JP" altLang="en-US" sz="1600" b="1" dirty="0">
                <a:solidFill>
                  <a:srgbClr val="0070C0"/>
                </a:solidFill>
              </a:rPr>
              <a:t>　</a:t>
            </a:r>
            <a:r>
              <a:rPr lang="ja-JP" altLang="en-US" sz="1600" b="1" dirty="0" smtClean="0">
                <a:solidFill>
                  <a:srgbClr val="0070C0"/>
                </a:solidFill>
              </a:rPr>
              <a:t>　  ２．診療所型センターが、かかりつけ医から紹介された患者について、認知症の鑑別診断及び</a:t>
            </a:r>
            <a:endParaRPr lang="en-US" altLang="ja-JP" sz="1600" b="1" dirty="0" smtClean="0">
              <a:solidFill>
                <a:srgbClr val="0070C0"/>
              </a:solidFill>
            </a:endParaRPr>
          </a:p>
          <a:p>
            <a:pPr>
              <a:lnSpc>
                <a:spcPts val="1600"/>
              </a:lnSpc>
            </a:pPr>
            <a:r>
              <a:rPr lang="en-US" altLang="ja-JP" sz="1600" b="1" dirty="0">
                <a:solidFill>
                  <a:srgbClr val="0070C0"/>
                </a:solidFill>
              </a:rPr>
              <a:t> </a:t>
            </a:r>
            <a:r>
              <a:rPr lang="en-US" altLang="ja-JP" sz="1600" b="1" dirty="0" smtClean="0">
                <a:solidFill>
                  <a:srgbClr val="0070C0"/>
                </a:solidFill>
              </a:rPr>
              <a:t>             </a:t>
            </a:r>
            <a:r>
              <a:rPr lang="ja-JP" altLang="en-US" sz="1600" b="1" dirty="0" smtClean="0">
                <a:solidFill>
                  <a:srgbClr val="0070C0"/>
                </a:solidFill>
              </a:rPr>
              <a:t>療養計画の作成等を行った場合に、認知症専門診断管理料１の算定を可能とする</a:t>
            </a:r>
            <a:endParaRPr lang="en-US" altLang="ja-JP" sz="1600" b="1" dirty="0" smtClean="0">
              <a:solidFill>
                <a:srgbClr val="0070C0"/>
              </a:solidFill>
            </a:endParaRPr>
          </a:p>
          <a:p>
            <a:pPr>
              <a:lnSpc>
                <a:spcPts val="1600"/>
              </a:lnSpc>
            </a:pPr>
            <a:endParaRPr lang="en-US" altLang="ja-JP" sz="1600" b="1" dirty="0">
              <a:solidFill>
                <a:srgbClr val="0070C0"/>
              </a:solidFill>
              <a:latin typeface="ＭＳ Ｐゴシック" pitchFamily="50" charset="-128"/>
            </a:endParaRPr>
          </a:p>
          <a:p>
            <a:pPr>
              <a:lnSpc>
                <a:spcPts val="1600"/>
              </a:lnSpc>
            </a:pPr>
            <a:endParaRPr lang="en-US" altLang="ja-JP" sz="1600" b="1" dirty="0" smtClean="0">
              <a:solidFill>
                <a:srgbClr val="0070C0"/>
              </a:solidFill>
              <a:latin typeface="ＭＳ Ｐゴシック" pitchFamily="50" charset="-128"/>
            </a:endParaRPr>
          </a:p>
          <a:p>
            <a:pPr>
              <a:lnSpc>
                <a:spcPts val="1600"/>
              </a:lnSpc>
            </a:pPr>
            <a:endParaRPr lang="en-US" altLang="ja-JP" sz="1600" b="1" dirty="0">
              <a:solidFill>
                <a:srgbClr val="0070C0"/>
              </a:solidFill>
              <a:latin typeface="ＭＳ Ｐゴシック" pitchFamily="50" charset="-128"/>
            </a:endParaRPr>
          </a:p>
          <a:p>
            <a:pPr>
              <a:lnSpc>
                <a:spcPts val="1600"/>
              </a:lnSpc>
            </a:pPr>
            <a:endParaRPr lang="en-US" altLang="ja-JP" sz="1600" b="1" dirty="0" smtClean="0">
              <a:solidFill>
                <a:srgbClr val="0070C0"/>
              </a:solidFill>
              <a:latin typeface="ＭＳ Ｐゴシック" pitchFamily="50" charset="-128"/>
            </a:endParaRPr>
          </a:p>
          <a:p>
            <a:pPr>
              <a:lnSpc>
                <a:spcPts val="1600"/>
              </a:lnSpc>
            </a:pPr>
            <a:endParaRPr lang="en-US" altLang="ja-JP" sz="1600" b="1" dirty="0" smtClean="0">
              <a:solidFill>
                <a:srgbClr val="0070C0"/>
              </a:solidFill>
              <a:latin typeface="ＭＳ Ｐゴシック" pitchFamily="50" charset="-128"/>
            </a:endParaRPr>
          </a:p>
          <a:p>
            <a:pPr>
              <a:lnSpc>
                <a:spcPts val="1600"/>
              </a:lnSpc>
              <a:spcBef>
                <a:spcPts val="600"/>
              </a:spcBef>
            </a:pPr>
            <a:r>
              <a:rPr lang="ja-JP" altLang="en-US" sz="1600" b="1" dirty="0" smtClean="0">
                <a:solidFill>
                  <a:srgbClr val="0070C0"/>
                </a:solidFill>
                <a:latin typeface="ＭＳ Ｐゴシック" pitchFamily="50" charset="-128"/>
              </a:rPr>
              <a:t>　　　３．かかりつけ医が診療所型センターの作成する療養計画に基づき治療を行った場合に、</a:t>
            </a:r>
            <a:endParaRPr lang="en-US" altLang="ja-JP" sz="1600" b="1" dirty="0" smtClean="0">
              <a:solidFill>
                <a:srgbClr val="0070C0"/>
              </a:solidFill>
              <a:latin typeface="ＭＳ Ｐゴシック" pitchFamily="50" charset="-128"/>
            </a:endParaRPr>
          </a:p>
          <a:p>
            <a:pPr>
              <a:lnSpc>
                <a:spcPts val="1600"/>
              </a:lnSpc>
            </a:pPr>
            <a:r>
              <a:rPr lang="ja-JP" altLang="en-US" sz="1600" b="1" dirty="0" smtClean="0">
                <a:solidFill>
                  <a:srgbClr val="0070C0"/>
                </a:solidFill>
                <a:latin typeface="ＭＳ Ｐゴシック" pitchFamily="50" charset="-128"/>
              </a:rPr>
              <a:t>　　　　　認知症療養指導料の算定を可能とする</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296" y="678804"/>
            <a:ext cx="7746024"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（２）診療所型認知症疾患医療センターの評価</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１３．認知症患者への適切な医療の評価</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239</a:t>
            </a:fld>
            <a:endParaRPr lang="ja-JP" altLang="en-US" dirty="0">
              <a:solidFill>
                <a:prstClr val="black"/>
              </a:solidFill>
            </a:endParaRPr>
          </a:p>
        </p:txBody>
      </p:sp>
      <p:graphicFrame>
        <p:nvGraphicFramePr>
          <p:cNvPr id="2" name="表 1"/>
          <p:cNvGraphicFramePr>
            <a:graphicFrameLocks noGrp="1"/>
          </p:cNvGraphicFramePr>
          <p:nvPr>
            <p:extLst/>
          </p:nvPr>
        </p:nvGraphicFramePr>
        <p:xfrm>
          <a:off x="992560" y="2420888"/>
          <a:ext cx="3456384" cy="703580"/>
        </p:xfrm>
        <a:graphic>
          <a:graphicData uri="http://schemas.openxmlformats.org/drawingml/2006/table">
            <a:tbl>
              <a:tblPr firstRow="1" bandRow="1">
                <a:tableStyleId>{5C22544A-7EE6-4342-B048-85BDC9FD1C3A}</a:tableStyleId>
              </a:tblPr>
              <a:tblGrid>
                <a:gridCol w="3456384"/>
              </a:tblGrid>
              <a:tr h="144016">
                <a:tc>
                  <a:txBody>
                    <a:bodyPr/>
                    <a:lstStyle/>
                    <a:p>
                      <a:pPr algn="ctr">
                        <a:lnSpc>
                          <a:spcPts val="1300"/>
                        </a:lnSpc>
                      </a:pPr>
                      <a:r>
                        <a:rPr kumimoji="1" lang="ja-JP" altLang="en-US" sz="1300" dirty="0" smtClean="0"/>
                        <a:t>現行</a:t>
                      </a:r>
                      <a:endParaRPr kumimoji="1" lang="ja-JP" altLang="en-US" sz="1300" dirty="0"/>
                    </a:p>
                  </a:txBody>
                  <a:tcPr/>
                </a:tc>
              </a:tr>
              <a:tr h="370840">
                <a:tc>
                  <a:txBody>
                    <a:bodyPr/>
                    <a:lstStyle/>
                    <a:p>
                      <a:pPr>
                        <a:lnSpc>
                          <a:spcPts val="1400"/>
                        </a:lnSpc>
                      </a:pPr>
                      <a:r>
                        <a:rPr kumimoji="1" lang="en-US" altLang="ja-JP" sz="1300" dirty="0" smtClean="0"/>
                        <a:t>【</a:t>
                      </a:r>
                      <a:r>
                        <a:rPr kumimoji="1" lang="ja-JP" altLang="en-US" sz="1300" dirty="0" smtClean="0"/>
                        <a:t>認知症専門診断管理料</a:t>
                      </a:r>
                      <a:r>
                        <a:rPr kumimoji="1" lang="en-US" altLang="ja-JP" sz="1300" dirty="0" smtClean="0"/>
                        <a:t>】</a:t>
                      </a:r>
                    </a:p>
                    <a:p>
                      <a:pPr>
                        <a:lnSpc>
                          <a:spcPts val="1400"/>
                        </a:lnSpc>
                      </a:pPr>
                      <a:r>
                        <a:rPr kumimoji="1" lang="ja-JP" altLang="en-US" sz="1300" dirty="0" smtClean="0"/>
                        <a:t>１　認知症専門診断管理料１：７００点</a:t>
                      </a:r>
                      <a:endParaRPr kumimoji="1" lang="ja-JP" altLang="en-US" sz="1300" dirty="0"/>
                    </a:p>
                  </a:txBody>
                  <a:tcPr/>
                </a:tc>
              </a:tr>
            </a:tbl>
          </a:graphicData>
        </a:graphic>
      </p:graphicFrame>
      <p:graphicFrame>
        <p:nvGraphicFramePr>
          <p:cNvPr id="3" name="表 2"/>
          <p:cNvGraphicFramePr>
            <a:graphicFrameLocks noGrp="1"/>
          </p:cNvGraphicFramePr>
          <p:nvPr>
            <p:extLst/>
          </p:nvPr>
        </p:nvGraphicFramePr>
        <p:xfrm>
          <a:off x="5175825" y="2415697"/>
          <a:ext cx="3662040" cy="1008380"/>
        </p:xfrm>
        <a:graphic>
          <a:graphicData uri="http://schemas.openxmlformats.org/drawingml/2006/table">
            <a:tbl>
              <a:tblPr firstRow="1" bandRow="1">
                <a:tableStyleId>{21E4AEA4-8DFA-4A89-87EB-49C32662AFE0}</a:tableStyleId>
              </a:tblPr>
              <a:tblGrid>
                <a:gridCol w="3662040"/>
              </a:tblGrid>
              <a:tr h="207761">
                <a:tc>
                  <a:txBody>
                    <a:bodyPr/>
                    <a:lstStyle/>
                    <a:p>
                      <a:pPr algn="ctr">
                        <a:lnSpc>
                          <a:spcPts val="1300"/>
                        </a:lnSpc>
                      </a:pPr>
                      <a:r>
                        <a:rPr kumimoji="1" lang="ja-JP" altLang="en-US" sz="1300" dirty="0" smtClean="0"/>
                        <a:t>改定</a:t>
                      </a:r>
                      <a:endParaRPr kumimoji="1" lang="ja-JP" altLang="en-US" sz="1300" dirty="0"/>
                    </a:p>
                  </a:txBody>
                  <a:tcPr/>
                </a:tc>
              </a:tr>
              <a:tr h="37084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認知症専門診断管理料</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１　認知症専門診断管理料１</a:t>
                      </a:r>
                      <a:endParaRPr kumimoji="1" lang="en-US" altLang="ja-JP" sz="13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イ　基幹型または地域型：７００点</a:t>
                      </a:r>
                      <a:endParaRPr kumimoji="1" lang="en-US" altLang="ja-JP" sz="13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0070C0"/>
                          </a:solidFill>
                          <a:effectLst/>
                          <a:uLnTx/>
                          <a:uFillTx/>
                          <a:latin typeface="+mn-lt"/>
                          <a:ea typeface="+mn-ea"/>
                          <a:cs typeface="+mn-cs"/>
                        </a:rPr>
                        <a:t>ロ　診療所型：５００点（新）</a:t>
                      </a:r>
                      <a:r>
                        <a:rPr kumimoji="1" lang="ja-JP" altLang="en-US" sz="1300" dirty="0" smtClean="0"/>
                        <a:t>　　　　</a:t>
                      </a:r>
                      <a:endParaRPr kumimoji="1" lang="ja-JP" altLang="en-US" sz="1300" dirty="0"/>
                    </a:p>
                  </a:txBody>
                  <a:tcPr/>
                </a:tc>
              </a:tr>
            </a:tbl>
          </a:graphicData>
        </a:graphic>
      </p:graphicFrame>
      <p:sp>
        <p:nvSpPr>
          <p:cNvPr id="20" name="右矢印 19"/>
          <p:cNvSpPr/>
          <p:nvPr/>
        </p:nvSpPr>
        <p:spPr>
          <a:xfrm>
            <a:off x="4631833" y="2420888"/>
            <a:ext cx="444241" cy="792088"/>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pic>
        <p:nvPicPr>
          <p:cNvPr id="21" name="Picture 2" descr="http://2.bp.blogspot.com/-ZutWWMGHrFI/T0NQ4UxCeUI/AAAAAAAAEXQ/2yMbzeE4if8/s1600/ojiisan_stand.png"/>
          <p:cNvPicPr>
            <a:picLocks noChangeAspect="1" noChangeArrowheads="1"/>
          </p:cNvPicPr>
          <p:nvPr/>
        </p:nvPicPr>
        <p:blipFill>
          <a:blip r:embed="rId3" cstate="print"/>
          <a:srcRect/>
          <a:stretch>
            <a:fillRect/>
          </a:stretch>
        </p:blipFill>
        <p:spPr bwMode="auto">
          <a:xfrm>
            <a:off x="9073031" y="1882109"/>
            <a:ext cx="370450" cy="714434"/>
          </a:xfrm>
          <a:prstGeom prst="rect">
            <a:avLst/>
          </a:prstGeom>
          <a:noFill/>
        </p:spPr>
      </p:pic>
      <p:sp>
        <p:nvSpPr>
          <p:cNvPr id="22" name="正方形/長方形 21"/>
          <p:cNvSpPr/>
          <p:nvPr/>
        </p:nvSpPr>
        <p:spPr>
          <a:xfrm>
            <a:off x="228020" y="4563307"/>
            <a:ext cx="9386363" cy="34800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endParaRPr lang="en-US" altLang="ja-JP" sz="1200" b="1" dirty="0" smtClean="0">
              <a:solidFill>
                <a:prstClr val="black"/>
              </a:solidFill>
            </a:endParaRPr>
          </a:p>
        </p:txBody>
      </p:sp>
      <p:graphicFrame>
        <p:nvGraphicFramePr>
          <p:cNvPr id="4" name="表 3"/>
          <p:cNvGraphicFramePr>
            <a:graphicFrameLocks noGrp="1"/>
          </p:cNvGraphicFramePr>
          <p:nvPr>
            <p:extLst/>
          </p:nvPr>
        </p:nvGraphicFramePr>
        <p:xfrm>
          <a:off x="152083" y="3889112"/>
          <a:ext cx="9282528" cy="2904091"/>
        </p:xfrm>
        <a:graphic>
          <a:graphicData uri="http://schemas.openxmlformats.org/drawingml/2006/table">
            <a:tbl>
              <a:tblPr firstRow="1" bandRow="1">
                <a:tableStyleId>{5C22544A-7EE6-4342-B048-85BDC9FD1C3A}</a:tableStyleId>
              </a:tblPr>
              <a:tblGrid>
                <a:gridCol w="348624"/>
                <a:gridCol w="2277135"/>
                <a:gridCol w="2225324"/>
                <a:gridCol w="2094521"/>
                <a:gridCol w="118956"/>
                <a:gridCol w="2217968"/>
              </a:tblGrid>
              <a:tr h="0">
                <a:tc gridSpan="2">
                  <a:txBody>
                    <a:bodyPr/>
                    <a:lstStyle/>
                    <a:p>
                      <a:endParaRPr kumimoji="1" lang="ja-JP" altLang="en-US" sz="1000" dirty="0"/>
                    </a:p>
                  </a:txBody>
                  <a:tcPr/>
                </a:tc>
                <a:tc hMerge="1">
                  <a:txBody>
                    <a:bodyPr/>
                    <a:lstStyle/>
                    <a:p>
                      <a:endParaRPr kumimoji="1" lang="ja-JP" altLang="en-US" sz="1000" dirty="0"/>
                    </a:p>
                  </a:txBody>
                  <a:tcPr/>
                </a:tc>
                <a:tc>
                  <a:txBody>
                    <a:bodyPr/>
                    <a:lstStyle/>
                    <a:p>
                      <a:pPr algn="ctr"/>
                      <a:r>
                        <a:rPr kumimoji="1" lang="ja-JP" altLang="en-US" sz="1000" dirty="0" smtClean="0"/>
                        <a:t>基幹型</a:t>
                      </a:r>
                      <a:endParaRPr kumimoji="1" lang="ja-JP" altLang="en-US" sz="1000" dirty="0"/>
                    </a:p>
                  </a:txBody>
                  <a:tcPr/>
                </a:tc>
                <a:tc>
                  <a:txBody>
                    <a:bodyPr/>
                    <a:lstStyle/>
                    <a:p>
                      <a:pPr algn="ctr"/>
                      <a:r>
                        <a:rPr kumimoji="1" lang="ja-JP" altLang="en-US" sz="1000" dirty="0" smtClean="0"/>
                        <a:t>地域型</a:t>
                      </a:r>
                      <a:endParaRPr kumimoji="1" lang="ja-JP" altLang="en-US" sz="1000" dirty="0"/>
                    </a:p>
                  </a:txBody>
                  <a:tcPr/>
                </a:tc>
                <a:tc gridSpan="2">
                  <a:txBody>
                    <a:bodyPr/>
                    <a:lstStyle/>
                    <a:p>
                      <a:pPr algn="ctr"/>
                      <a:r>
                        <a:rPr kumimoji="1" lang="ja-JP" altLang="en-US" sz="1000" dirty="0" smtClean="0"/>
                        <a:t>診療所型</a:t>
                      </a:r>
                      <a:endParaRPr kumimoji="1" lang="ja-JP" altLang="en-US" sz="1000" dirty="0"/>
                    </a:p>
                  </a:txBody>
                  <a:tcPr/>
                </a:tc>
                <a:tc hMerge="1">
                  <a:txBody>
                    <a:bodyPr/>
                    <a:lstStyle/>
                    <a:p>
                      <a:pPr algn="ctr"/>
                      <a:endParaRPr kumimoji="1" lang="ja-JP" altLang="en-US" sz="1000" dirty="0"/>
                    </a:p>
                  </a:txBody>
                  <a:tcPr/>
                </a:tc>
              </a:tr>
              <a:tr h="188208">
                <a:tc gridSpan="2">
                  <a:txBody>
                    <a:bodyPr/>
                    <a:lstStyle/>
                    <a:p>
                      <a:pPr>
                        <a:lnSpc>
                          <a:spcPts val="900"/>
                        </a:lnSpc>
                      </a:pPr>
                      <a:r>
                        <a:rPr kumimoji="1" lang="ja-JP" altLang="en-US" sz="900" dirty="0" smtClean="0"/>
                        <a:t>設置医療機関</a:t>
                      </a:r>
                      <a:endParaRPr kumimoji="1" lang="ja-JP" altLang="en-US" sz="900" dirty="0"/>
                    </a:p>
                  </a:txBody>
                  <a:tcPr/>
                </a:tc>
                <a:tc hMerge="1">
                  <a:txBody>
                    <a:bodyPr/>
                    <a:lstStyle/>
                    <a:p>
                      <a:endParaRPr kumimoji="1" lang="ja-JP" altLang="en-US" sz="1000" dirty="0"/>
                    </a:p>
                  </a:txBody>
                  <a:tcPr/>
                </a:tc>
                <a:tc>
                  <a:txBody>
                    <a:bodyPr/>
                    <a:lstStyle/>
                    <a:p>
                      <a:pPr>
                        <a:lnSpc>
                          <a:spcPts val="900"/>
                        </a:lnSpc>
                      </a:pPr>
                      <a:r>
                        <a:rPr kumimoji="1" lang="ja-JP" altLang="en-US" sz="900" dirty="0" smtClean="0"/>
                        <a:t>病院（総合病院）</a:t>
                      </a:r>
                      <a:endParaRPr kumimoji="1" lang="ja-JP" altLang="en-US" sz="900" dirty="0"/>
                    </a:p>
                  </a:txBody>
                  <a:tcPr/>
                </a:tc>
                <a:tc>
                  <a:txBody>
                    <a:bodyPr/>
                    <a:lstStyle/>
                    <a:p>
                      <a:pPr>
                        <a:lnSpc>
                          <a:spcPts val="900"/>
                        </a:lnSpc>
                      </a:pPr>
                      <a:r>
                        <a:rPr kumimoji="1" lang="ja-JP" altLang="en-US" sz="900" dirty="0" smtClean="0"/>
                        <a:t>病院（単科精神科病院等）</a:t>
                      </a:r>
                      <a:endParaRPr kumimoji="1" lang="ja-JP" altLang="en-US" sz="900" dirty="0"/>
                    </a:p>
                  </a:txBody>
                  <a:tcPr/>
                </a:tc>
                <a:tc gridSpan="2">
                  <a:txBody>
                    <a:bodyPr/>
                    <a:lstStyle/>
                    <a:p>
                      <a:pPr>
                        <a:lnSpc>
                          <a:spcPts val="900"/>
                        </a:lnSpc>
                      </a:pPr>
                      <a:r>
                        <a:rPr kumimoji="1" lang="ja-JP" altLang="en-US" sz="900" dirty="0" smtClean="0"/>
                        <a:t>診療所</a:t>
                      </a:r>
                      <a:endParaRPr kumimoji="1" lang="ja-JP" altLang="en-US" sz="900" dirty="0"/>
                    </a:p>
                  </a:txBody>
                  <a:tcPr/>
                </a:tc>
                <a:tc hMerge="1">
                  <a:txBody>
                    <a:bodyPr/>
                    <a:lstStyle/>
                    <a:p>
                      <a:pPr>
                        <a:lnSpc>
                          <a:spcPts val="900"/>
                        </a:lnSpc>
                      </a:pPr>
                      <a:endParaRPr kumimoji="1" lang="ja-JP" altLang="en-US" sz="900" dirty="0"/>
                    </a:p>
                  </a:txBody>
                  <a:tcPr/>
                </a:tc>
              </a:tr>
              <a:tr h="175632">
                <a:tc gridSpan="2">
                  <a:txBody>
                    <a:bodyPr/>
                    <a:lstStyle/>
                    <a:p>
                      <a:pPr>
                        <a:lnSpc>
                          <a:spcPts val="900"/>
                        </a:lnSpc>
                      </a:pPr>
                      <a:r>
                        <a:rPr kumimoji="1" lang="ja-JP" altLang="en-US" sz="900" dirty="0" smtClean="0"/>
                        <a:t>設置数（平成</a:t>
                      </a:r>
                      <a:r>
                        <a:rPr kumimoji="1" lang="en-US" altLang="ja-JP" sz="900" dirty="0" smtClean="0"/>
                        <a:t>27</a:t>
                      </a:r>
                      <a:r>
                        <a:rPr kumimoji="1" lang="ja-JP" altLang="en-US" sz="900" dirty="0" smtClean="0"/>
                        <a:t>年</a:t>
                      </a:r>
                      <a:r>
                        <a:rPr kumimoji="1" lang="en-US" altLang="ja-JP" sz="900" dirty="0" smtClean="0"/>
                        <a:t>7</a:t>
                      </a:r>
                      <a:r>
                        <a:rPr kumimoji="1" lang="ja-JP" altLang="en-US" sz="900" dirty="0" smtClean="0"/>
                        <a:t>月</a:t>
                      </a:r>
                      <a:r>
                        <a:rPr kumimoji="1" lang="en-US" altLang="ja-JP" sz="900" dirty="0" smtClean="0"/>
                        <a:t>29</a:t>
                      </a:r>
                      <a:r>
                        <a:rPr kumimoji="1" lang="ja-JP" altLang="en-US" sz="900" dirty="0" smtClean="0"/>
                        <a:t>日現在）</a:t>
                      </a:r>
                      <a:endParaRPr kumimoji="1" lang="ja-JP" altLang="en-US" sz="900" dirty="0"/>
                    </a:p>
                  </a:txBody>
                  <a:tcPr/>
                </a:tc>
                <a:tc hMerge="1">
                  <a:txBody>
                    <a:bodyPr/>
                    <a:lstStyle/>
                    <a:p>
                      <a:endParaRPr kumimoji="1" lang="ja-JP" altLang="en-US" sz="1000" dirty="0"/>
                    </a:p>
                  </a:txBody>
                  <a:tcPr/>
                </a:tc>
                <a:tc>
                  <a:txBody>
                    <a:bodyPr/>
                    <a:lstStyle/>
                    <a:p>
                      <a:pPr>
                        <a:lnSpc>
                          <a:spcPts val="900"/>
                        </a:lnSpc>
                      </a:pPr>
                      <a:r>
                        <a:rPr kumimoji="1" lang="en-US" altLang="ja-JP" sz="900" dirty="0" smtClean="0"/>
                        <a:t>14</a:t>
                      </a:r>
                      <a:r>
                        <a:rPr kumimoji="1" lang="ja-JP" altLang="en-US" sz="900" dirty="0" smtClean="0"/>
                        <a:t>か所</a:t>
                      </a:r>
                      <a:endParaRPr kumimoji="1" lang="ja-JP" altLang="en-US" sz="900" dirty="0"/>
                    </a:p>
                  </a:txBody>
                  <a:tcPr/>
                </a:tc>
                <a:tc>
                  <a:txBody>
                    <a:bodyPr/>
                    <a:lstStyle/>
                    <a:p>
                      <a:pPr>
                        <a:lnSpc>
                          <a:spcPts val="900"/>
                        </a:lnSpc>
                      </a:pPr>
                      <a:r>
                        <a:rPr kumimoji="1" lang="en-US" altLang="ja-JP" sz="900" dirty="0" smtClean="0"/>
                        <a:t>302</a:t>
                      </a:r>
                      <a:r>
                        <a:rPr kumimoji="1" lang="ja-JP" altLang="en-US" sz="900" dirty="0" smtClean="0"/>
                        <a:t>か所</a:t>
                      </a:r>
                      <a:endParaRPr kumimoji="1" lang="ja-JP" altLang="en-US" sz="900" dirty="0"/>
                    </a:p>
                  </a:txBody>
                  <a:tcPr/>
                </a:tc>
                <a:tc gridSpan="2">
                  <a:txBody>
                    <a:bodyPr/>
                    <a:lstStyle/>
                    <a:p>
                      <a:pPr>
                        <a:lnSpc>
                          <a:spcPts val="900"/>
                        </a:lnSpc>
                      </a:pPr>
                      <a:r>
                        <a:rPr kumimoji="1" lang="en-US" altLang="ja-JP" sz="900" dirty="0" smtClean="0"/>
                        <a:t>19</a:t>
                      </a:r>
                      <a:r>
                        <a:rPr kumimoji="1" lang="ja-JP" altLang="en-US" sz="900" dirty="0" smtClean="0"/>
                        <a:t>か所</a:t>
                      </a:r>
                      <a:endParaRPr kumimoji="1" lang="ja-JP" altLang="en-US" sz="900" dirty="0"/>
                    </a:p>
                  </a:txBody>
                  <a:tcPr/>
                </a:tc>
                <a:tc hMerge="1">
                  <a:txBody>
                    <a:bodyPr/>
                    <a:lstStyle/>
                    <a:p>
                      <a:pPr>
                        <a:lnSpc>
                          <a:spcPts val="900"/>
                        </a:lnSpc>
                      </a:pPr>
                      <a:endParaRPr kumimoji="1" lang="ja-JP" altLang="en-US" sz="900" dirty="0"/>
                    </a:p>
                  </a:txBody>
                  <a:tcPr/>
                </a:tc>
              </a:tr>
              <a:tr h="136768">
                <a:tc gridSpan="2">
                  <a:txBody>
                    <a:bodyPr/>
                    <a:lstStyle/>
                    <a:p>
                      <a:pPr>
                        <a:lnSpc>
                          <a:spcPts val="900"/>
                        </a:lnSpc>
                      </a:pPr>
                      <a:r>
                        <a:rPr kumimoji="1" lang="ja-JP" altLang="en-US" sz="900" dirty="0" smtClean="0"/>
                        <a:t>基本的活動圏域</a:t>
                      </a:r>
                      <a:endParaRPr kumimoji="1" lang="ja-JP" altLang="en-US" sz="900" dirty="0"/>
                    </a:p>
                  </a:txBody>
                  <a:tcPr/>
                </a:tc>
                <a:tc hMerge="1">
                  <a:txBody>
                    <a:bodyPr/>
                    <a:lstStyle/>
                    <a:p>
                      <a:endParaRPr kumimoji="1" lang="ja-JP" altLang="en-US" sz="1000" dirty="0"/>
                    </a:p>
                  </a:txBody>
                  <a:tcPr/>
                </a:tc>
                <a:tc>
                  <a:txBody>
                    <a:bodyPr/>
                    <a:lstStyle/>
                    <a:p>
                      <a:pPr>
                        <a:lnSpc>
                          <a:spcPts val="900"/>
                        </a:lnSpc>
                      </a:pPr>
                      <a:r>
                        <a:rPr kumimoji="1" lang="ja-JP" altLang="en-US" sz="900" dirty="0" smtClean="0"/>
                        <a:t>都道府県圏域</a:t>
                      </a:r>
                      <a:endParaRPr kumimoji="1" lang="ja-JP" altLang="en-US" sz="900" dirty="0"/>
                    </a:p>
                  </a:txBody>
                  <a:tcPr/>
                </a:tc>
                <a:tc gridSpan="3">
                  <a:txBody>
                    <a:bodyPr/>
                    <a:lstStyle/>
                    <a:p>
                      <a:pPr algn="ctr">
                        <a:lnSpc>
                          <a:spcPts val="900"/>
                        </a:lnSpc>
                      </a:pPr>
                      <a:r>
                        <a:rPr kumimoji="1" lang="ja-JP" altLang="en-US" sz="900" dirty="0" smtClean="0"/>
                        <a:t>二次医療圏域</a:t>
                      </a:r>
                      <a:endParaRPr kumimoji="1" lang="ja-JP" altLang="en-US" sz="900" dirty="0"/>
                    </a:p>
                  </a:txBody>
                  <a:tcPr/>
                </a:tc>
                <a:tc hMerge="1">
                  <a:txBody>
                    <a:bodyPr/>
                    <a:lstStyle/>
                    <a:p>
                      <a:endParaRPr kumimoji="1" lang="ja-JP" altLang="en-US"/>
                    </a:p>
                  </a:txBody>
                  <a:tcPr/>
                </a:tc>
                <a:tc hMerge="1">
                  <a:txBody>
                    <a:bodyPr/>
                    <a:lstStyle/>
                    <a:p>
                      <a:endParaRPr kumimoji="1" lang="ja-JP" altLang="en-US"/>
                    </a:p>
                  </a:txBody>
                  <a:tcPr/>
                </a:tc>
              </a:tr>
              <a:tr h="207395">
                <a:tc rowSpan="5">
                  <a:txBody>
                    <a:bodyPr/>
                    <a:lstStyle/>
                    <a:p>
                      <a:r>
                        <a:rPr kumimoji="1" lang="ja-JP" altLang="en-US" sz="900" dirty="0" smtClean="0"/>
                        <a:t>専門的医療機能</a:t>
                      </a:r>
                      <a:endParaRPr kumimoji="1" lang="ja-JP" altLang="en-US" sz="900" dirty="0"/>
                    </a:p>
                  </a:txBody>
                  <a:tcPr/>
                </a:tc>
                <a:tc>
                  <a:txBody>
                    <a:bodyPr/>
                    <a:lstStyle/>
                    <a:p>
                      <a:pPr>
                        <a:lnSpc>
                          <a:spcPts val="900"/>
                        </a:lnSpc>
                      </a:pPr>
                      <a:r>
                        <a:rPr kumimoji="1" lang="ja-JP" altLang="en-US" sz="900" dirty="0" smtClean="0"/>
                        <a:t>鑑別診断等</a:t>
                      </a:r>
                      <a:endParaRPr kumimoji="1" lang="ja-JP" altLang="en-US" sz="900" dirty="0"/>
                    </a:p>
                  </a:txBody>
                  <a:tcPr/>
                </a:tc>
                <a:tc gridSpan="4">
                  <a:txBody>
                    <a:bodyPr/>
                    <a:lstStyle/>
                    <a:p>
                      <a:pPr>
                        <a:lnSpc>
                          <a:spcPts val="900"/>
                        </a:lnSpc>
                      </a:pPr>
                      <a:r>
                        <a:rPr kumimoji="1" lang="ja-JP" altLang="en-US" sz="900" dirty="0" smtClean="0"/>
                        <a:t>認知症の鑑別診断及び専門医療相談</a:t>
                      </a:r>
                      <a:endParaRPr kumimoji="1" lang="ja-JP" altLang="en-US" sz="900" dirty="0"/>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r>
              <a:tr h="370840">
                <a:tc vMerge="1">
                  <a:txBody>
                    <a:bodyPr/>
                    <a:lstStyle/>
                    <a:p>
                      <a:endParaRPr kumimoji="1" lang="ja-JP" altLang="en-US" sz="1000" dirty="0"/>
                    </a:p>
                  </a:txBody>
                  <a:tcPr/>
                </a:tc>
                <a:tc>
                  <a:txBody>
                    <a:bodyPr/>
                    <a:lstStyle/>
                    <a:p>
                      <a:pPr>
                        <a:lnSpc>
                          <a:spcPts val="900"/>
                        </a:lnSpc>
                      </a:pPr>
                      <a:r>
                        <a:rPr kumimoji="1" lang="ja-JP" altLang="en-US" sz="900" dirty="0" smtClean="0"/>
                        <a:t>人員配置</a:t>
                      </a:r>
                      <a:endParaRPr kumimoji="1" lang="ja-JP" altLang="en-US" sz="900" dirty="0"/>
                    </a:p>
                  </a:txBody>
                  <a:tcPr/>
                </a:tc>
                <a:tc>
                  <a:txBody>
                    <a:bodyPr/>
                    <a:lstStyle/>
                    <a:p>
                      <a:pPr>
                        <a:lnSpc>
                          <a:spcPts val="900"/>
                        </a:lnSpc>
                      </a:pPr>
                      <a:r>
                        <a:rPr kumimoji="1" lang="ja-JP" altLang="en-US" sz="900" dirty="0" smtClean="0"/>
                        <a:t>・専門医</a:t>
                      </a:r>
                      <a:r>
                        <a:rPr kumimoji="1" lang="en-US" altLang="ja-JP" sz="900" dirty="0" smtClean="0"/>
                        <a:t>(1</a:t>
                      </a:r>
                      <a:r>
                        <a:rPr kumimoji="1" lang="ja-JP" altLang="en-US" sz="900" dirty="0" smtClean="0"/>
                        <a:t>名以上</a:t>
                      </a:r>
                      <a:r>
                        <a:rPr kumimoji="1" lang="en-US" altLang="ja-JP" sz="900" dirty="0" smtClean="0"/>
                        <a:t>)</a:t>
                      </a:r>
                    </a:p>
                    <a:p>
                      <a:pPr>
                        <a:lnSpc>
                          <a:spcPts val="900"/>
                        </a:lnSpc>
                      </a:pPr>
                      <a:r>
                        <a:rPr kumimoji="1" lang="ja-JP" altLang="en-US" sz="900" dirty="0" smtClean="0"/>
                        <a:t>・専任の臨床心理技術者</a:t>
                      </a:r>
                      <a:r>
                        <a:rPr kumimoji="1" lang="en-US" altLang="ja-JP" sz="900" dirty="0" smtClean="0"/>
                        <a:t>(1</a:t>
                      </a:r>
                      <a:r>
                        <a:rPr kumimoji="1" lang="ja-JP" altLang="en-US" sz="900" dirty="0" smtClean="0"/>
                        <a:t>名</a:t>
                      </a:r>
                      <a:r>
                        <a:rPr kumimoji="1" lang="en-US" altLang="ja-JP" sz="900" dirty="0" smtClean="0"/>
                        <a:t>)</a:t>
                      </a:r>
                    </a:p>
                    <a:p>
                      <a:pPr>
                        <a:lnSpc>
                          <a:spcPts val="900"/>
                        </a:lnSpc>
                      </a:pPr>
                      <a:r>
                        <a:rPr kumimoji="1" lang="ja-JP" altLang="en-US" sz="900" dirty="0" smtClean="0"/>
                        <a:t>・</a:t>
                      </a:r>
                      <a:r>
                        <a:rPr kumimoji="1" lang="ja-JP" altLang="en-US" sz="900" smtClean="0"/>
                        <a:t>専任の</a:t>
                      </a:r>
                      <a:r>
                        <a:rPr kumimoji="1" lang="en-US" altLang="ja-JP" sz="900" smtClean="0"/>
                        <a:t>PSW</a:t>
                      </a:r>
                      <a:r>
                        <a:rPr kumimoji="1" lang="ja-JP" altLang="en-US" sz="900" dirty="0" smtClean="0"/>
                        <a:t>又は保健師等</a:t>
                      </a:r>
                      <a:r>
                        <a:rPr kumimoji="1" lang="en-US" altLang="ja-JP" sz="900" dirty="0" smtClean="0"/>
                        <a:t> (2</a:t>
                      </a:r>
                      <a:r>
                        <a:rPr kumimoji="1" lang="ja-JP" altLang="en-US" sz="900" dirty="0" smtClean="0"/>
                        <a:t>名以上</a:t>
                      </a:r>
                      <a:r>
                        <a:rPr kumimoji="1" lang="en-US" altLang="ja-JP" sz="900" dirty="0" smtClean="0"/>
                        <a:t>)</a:t>
                      </a:r>
                      <a:endParaRPr kumimoji="1" lang="ja-JP" altLang="en-US" sz="900" dirty="0"/>
                    </a:p>
                  </a:txBody>
                  <a:tcPr/>
                </a:tc>
                <a:tc>
                  <a:txBody>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・専門医</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(1</a:t>
                      </a: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名以上</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・専任の臨床心理技術者</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(1</a:t>
                      </a: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名</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900" b="0" i="0" u="none" strike="noStrike" kern="1200" cap="none" spc="0" normalizeH="0" baseline="0" noProof="0" smtClean="0">
                          <a:ln>
                            <a:noFill/>
                          </a:ln>
                          <a:solidFill>
                            <a:prstClr val="black"/>
                          </a:solidFill>
                          <a:effectLst/>
                          <a:uLnTx/>
                          <a:uFillTx/>
                          <a:latin typeface="+mn-lt"/>
                          <a:ea typeface="+mn-ea"/>
                          <a:cs typeface="+mn-cs"/>
                        </a:rPr>
                        <a:t>専任の</a:t>
                      </a:r>
                      <a:r>
                        <a:rPr kumimoji="1" lang="en-US" altLang="ja-JP" sz="900" b="0" i="0" u="none" strike="noStrike" kern="1200" cap="none" spc="0" normalizeH="0" baseline="0" noProof="0" smtClean="0">
                          <a:ln>
                            <a:noFill/>
                          </a:ln>
                          <a:solidFill>
                            <a:prstClr val="black"/>
                          </a:solidFill>
                          <a:effectLst/>
                          <a:uLnTx/>
                          <a:uFillTx/>
                          <a:latin typeface="+mn-lt"/>
                          <a:ea typeface="+mn-ea"/>
                          <a:cs typeface="+mn-cs"/>
                        </a:rPr>
                        <a:t>PSW</a:t>
                      </a: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又は保健師等</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  (2</a:t>
                      </a: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名以上</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a:t>
                      </a:r>
                      <a:endParaRPr kumimoji="1" lang="ja-JP" altLang="en-US" sz="900" b="0" i="0" u="none" strike="noStrike" kern="1200" cap="none" spc="0" normalizeH="0" baseline="0" noProof="0" dirty="0" smtClean="0">
                        <a:ln>
                          <a:noFill/>
                        </a:ln>
                        <a:solidFill>
                          <a:prstClr val="black"/>
                        </a:solidFill>
                        <a:effectLst/>
                        <a:uLnTx/>
                        <a:uFillTx/>
                        <a:latin typeface="+mn-lt"/>
                        <a:ea typeface="+mn-ea"/>
                        <a:cs typeface="+mn-cs"/>
                      </a:endParaRPr>
                    </a:p>
                  </a:txBody>
                  <a:tcPr/>
                </a:tc>
                <a:tc gridSpan="2">
                  <a:txBody>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・専門医</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(1</a:t>
                      </a: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名以上</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・臨床心理技術者</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(1</a:t>
                      </a: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名：兼務可</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900" b="0" i="0" u="none" strike="noStrike" kern="1200" cap="none" spc="0" normalizeH="0" baseline="0" noProof="0" smtClean="0">
                          <a:ln>
                            <a:noFill/>
                          </a:ln>
                          <a:solidFill>
                            <a:prstClr val="black"/>
                          </a:solidFill>
                          <a:effectLst/>
                          <a:uLnTx/>
                          <a:uFillTx/>
                          <a:latin typeface="+mn-lt"/>
                          <a:ea typeface="+mn-ea"/>
                          <a:cs typeface="+mn-cs"/>
                        </a:rPr>
                        <a:t>専任の</a:t>
                      </a:r>
                      <a:r>
                        <a:rPr kumimoji="1" lang="en-US" altLang="ja-JP" sz="900" b="0" i="0" u="none" strike="noStrike" kern="1200" cap="none" spc="0" normalizeH="0" baseline="0" noProof="0" smtClean="0">
                          <a:ln>
                            <a:noFill/>
                          </a:ln>
                          <a:solidFill>
                            <a:prstClr val="black"/>
                          </a:solidFill>
                          <a:effectLst/>
                          <a:uLnTx/>
                          <a:uFillTx/>
                          <a:latin typeface="+mn-lt"/>
                          <a:ea typeface="+mn-ea"/>
                          <a:cs typeface="+mn-cs"/>
                        </a:rPr>
                        <a:t>PSW</a:t>
                      </a: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又は保健師等</a:t>
                      </a:r>
                      <a:endParaRPr kumimoji="1" lang="en-US" altLang="ja-JP" sz="9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900"/>
                        </a:lnSpc>
                        <a:spcBef>
                          <a:spcPts val="0"/>
                        </a:spcBef>
                        <a:spcAft>
                          <a:spcPts val="0"/>
                        </a:spcAft>
                        <a:buClrTx/>
                        <a:buSzTx/>
                        <a:buFontTx/>
                        <a:buNone/>
                        <a:tabLst/>
                        <a:defRPr/>
                      </a:pP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 (1</a:t>
                      </a: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名以上：兼務可</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a:t>
                      </a:r>
                      <a:endParaRPr kumimoji="1" lang="ja-JP" altLang="en-US" sz="900" b="0" i="0" u="none" strike="noStrike" kern="1200" cap="none" spc="0" normalizeH="0" baseline="0" noProof="0" dirty="0" smtClean="0">
                        <a:ln>
                          <a:noFill/>
                        </a:ln>
                        <a:solidFill>
                          <a:prstClr val="black"/>
                        </a:solidFill>
                        <a:effectLst/>
                        <a:uLnTx/>
                        <a:uFillTx/>
                        <a:latin typeface="+mn-lt"/>
                        <a:ea typeface="+mn-ea"/>
                        <a:cs typeface="+mn-cs"/>
                      </a:endParaRPr>
                    </a:p>
                  </a:txBody>
                  <a:tcPr/>
                </a:tc>
                <a:tc hMerge="1">
                  <a:txBody>
                    <a:bodyPr/>
                    <a:lstStyle/>
                    <a:p>
                      <a:pPr marL="0" marR="0" lvl="0" indent="0" algn="l" defTabSz="914400" rtl="0" eaLnBrk="1" fontAlgn="auto" latinLnBrk="0" hangingPunct="1">
                        <a:lnSpc>
                          <a:spcPts val="900"/>
                        </a:lnSpc>
                        <a:spcBef>
                          <a:spcPts val="0"/>
                        </a:spcBef>
                        <a:spcAft>
                          <a:spcPts val="0"/>
                        </a:spcAft>
                        <a:buClrTx/>
                        <a:buSzTx/>
                        <a:buFontTx/>
                        <a:buNone/>
                        <a:tabLst/>
                        <a:defRPr/>
                      </a:pPr>
                      <a:endParaRPr kumimoji="1" lang="ja-JP" altLang="en-US" sz="900" b="0" i="0" u="none" strike="noStrike" kern="1200" cap="none" spc="0" normalizeH="0" baseline="0" noProof="0" dirty="0" smtClean="0">
                        <a:ln>
                          <a:noFill/>
                        </a:ln>
                        <a:solidFill>
                          <a:prstClr val="black"/>
                        </a:solidFill>
                        <a:effectLst/>
                        <a:uLnTx/>
                        <a:uFillTx/>
                        <a:latin typeface="+mn-lt"/>
                        <a:ea typeface="+mn-ea"/>
                        <a:cs typeface="+mn-cs"/>
                      </a:endParaRPr>
                    </a:p>
                  </a:txBody>
                  <a:tcPr/>
                </a:tc>
              </a:tr>
              <a:tr h="370840">
                <a:tc vMerge="1">
                  <a:txBody>
                    <a:bodyPr/>
                    <a:lstStyle/>
                    <a:p>
                      <a:endParaRPr kumimoji="1" lang="ja-JP" altLang="en-US" sz="1000" dirty="0"/>
                    </a:p>
                  </a:txBody>
                  <a:tcPr/>
                </a:tc>
                <a:tc>
                  <a:txBody>
                    <a:bodyPr/>
                    <a:lstStyle/>
                    <a:p>
                      <a:pPr>
                        <a:lnSpc>
                          <a:spcPts val="900"/>
                        </a:lnSpc>
                      </a:pPr>
                      <a:r>
                        <a:rPr kumimoji="1" lang="ja-JP" altLang="en-US" sz="900" dirty="0" smtClean="0"/>
                        <a:t>検査体制</a:t>
                      </a:r>
                      <a:endParaRPr kumimoji="1" lang="en-US" altLang="ja-JP" sz="900" dirty="0" smtClean="0"/>
                    </a:p>
                    <a:p>
                      <a:pPr>
                        <a:lnSpc>
                          <a:spcPts val="900"/>
                        </a:lnSpc>
                      </a:pPr>
                      <a:r>
                        <a:rPr kumimoji="1" lang="en-US" altLang="ja-JP" sz="900" dirty="0" smtClean="0"/>
                        <a:t>(※</a:t>
                      </a:r>
                      <a:r>
                        <a:rPr kumimoji="1" lang="ja-JP" altLang="en-US" sz="900" dirty="0" smtClean="0"/>
                        <a:t>他の医療機関との連携確保対応で可</a:t>
                      </a:r>
                      <a:r>
                        <a:rPr kumimoji="1" lang="en-US" altLang="ja-JP" sz="900" dirty="0" smtClean="0"/>
                        <a:t>)</a:t>
                      </a:r>
                      <a:endParaRPr kumimoji="1" lang="ja-JP" altLang="en-US" sz="900" dirty="0"/>
                    </a:p>
                  </a:txBody>
                  <a:tcPr/>
                </a:tc>
                <a:tc>
                  <a:txBody>
                    <a:bodyPr/>
                    <a:lstStyle/>
                    <a:p>
                      <a:pPr>
                        <a:lnSpc>
                          <a:spcPts val="900"/>
                        </a:lnSpc>
                      </a:pPr>
                      <a:r>
                        <a:rPr kumimoji="1" lang="ja-JP" altLang="en-US" sz="900" dirty="0" smtClean="0"/>
                        <a:t>・</a:t>
                      </a:r>
                      <a:r>
                        <a:rPr kumimoji="1" lang="en-US" altLang="ja-JP" sz="900" dirty="0" smtClean="0"/>
                        <a:t>CT</a:t>
                      </a:r>
                    </a:p>
                    <a:p>
                      <a:pPr>
                        <a:lnSpc>
                          <a:spcPts val="900"/>
                        </a:lnSpc>
                      </a:pPr>
                      <a:r>
                        <a:rPr kumimoji="1" lang="ja-JP" altLang="en-US" sz="900" dirty="0" smtClean="0"/>
                        <a:t>・</a:t>
                      </a:r>
                      <a:r>
                        <a:rPr kumimoji="1" lang="en-US" altLang="ja-JP" sz="900" dirty="0" smtClean="0"/>
                        <a:t>MRI</a:t>
                      </a:r>
                    </a:p>
                    <a:p>
                      <a:pPr>
                        <a:lnSpc>
                          <a:spcPts val="900"/>
                        </a:lnSpc>
                      </a:pPr>
                      <a:r>
                        <a:rPr kumimoji="1" lang="ja-JP" altLang="en-US" sz="900" smtClean="0"/>
                        <a:t>・</a:t>
                      </a:r>
                      <a:r>
                        <a:rPr kumimoji="1" lang="en-US" altLang="ja-JP" sz="900" smtClean="0"/>
                        <a:t>SPECT</a:t>
                      </a:r>
                      <a:r>
                        <a:rPr kumimoji="1" lang="en-US" altLang="ja-JP" sz="900" dirty="0" smtClean="0"/>
                        <a:t>(※)</a:t>
                      </a:r>
                      <a:endParaRPr kumimoji="1" lang="ja-JP" altLang="en-US" sz="900" dirty="0"/>
                    </a:p>
                  </a:txBody>
                  <a:tcPr/>
                </a:tc>
                <a:tc>
                  <a:txBody>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CT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MRI</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smtClean="0">
                          <a:ln>
                            <a:noFill/>
                          </a:ln>
                          <a:solidFill>
                            <a:prstClr val="black"/>
                          </a:solidFill>
                          <a:effectLst/>
                          <a:uLnTx/>
                          <a:uFillTx/>
                          <a:latin typeface="+mn-lt"/>
                          <a:ea typeface="+mn-ea"/>
                          <a:cs typeface="+mn-cs"/>
                        </a:rPr>
                        <a:t>・</a:t>
                      </a:r>
                      <a:r>
                        <a:rPr kumimoji="1" lang="en-US" altLang="ja-JP" sz="900" b="0" i="0" u="none" strike="noStrike" kern="1200" cap="none" spc="0" normalizeH="0" baseline="0" noProof="0" smtClean="0">
                          <a:ln>
                            <a:noFill/>
                          </a:ln>
                          <a:solidFill>
                            <a:prstClr val="black"/>
                          </a:solidFill>
                          <a:effectLst/>
                          <a:uLnTx/>
                          <a:uFillTx/>
                          <a:latin typeface="+mn-lt"/>
                          <a:ea typeface="+mn-ea"/>
                          <a:cs typeface="+mn-cs"/>
                        </a:rPr>
                        <a:t>SPECT</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a:t>
                      </a:r>
                      <a:endParaRPr kumimoji="1" lang="ja-JP" altLang="en-US" sz="900" b="0" i="0" u="none" strike="noStrike" kern="1200" cap="none" spc="0" normalizeH="0" baseline="0" noProof="0" dirty="0" smtClean="0">
                        <a:ln>
                          <a:noFill/>
                        </a:ln>
                        <a:solidFill>
                          <a:prstClr val="black"/>
                        </a:solidFill>
                        <a:effectLst/>
                        <a:uLnTx/>
                        <a:uFillTx/>
                        <a:latin typeface="+mn-lt"/>
                        <a:ea typeface="+mn-ea"/>
                        <a:cs typeface="+mn-cs"/>
                      </a:endParaRPr>
                    </a:p>
                  </a:txBody>
                  <a:tcPr/>
                </a:tc>
                <a:tc gridSpan="2">
                  <a:txBody>
                    <a:bodyPr/>
                    <a:lstStyle/>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CT</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MRI</a:t>
                      </a:r>
                    </a:p>
                    <a:p>
                      <a:pPr marL="0" marR="0" lvl="0" indent="0" algn="l" defTabSz="914400" rtl="0" eaLnBrk="1" fontAlgn="auto" latinLnBrk="0" hangingPunct="1">
                        <a:lnSpc>
                          <a:spcPts val="900"/>
                        </a:lnSpc>
                        <a:spcBef>
                          <a:spcPts val="0"/>
                        </a:spcBef>
                        <a:spcAft>
                          <a:spcPts val="0"/>
                        </a:spcAft>
                        <a:buClrTx/>
                        <a:buSzTx/>
                        <a:buFontTx/>
                        <a:buNone/>
                        <a:tabLst/>
                        <a:defRPr/>
                      </a:pPr>
                      <a:r>
                        <a:rPr kumimoji="1" lang="ja-JP" altLang="en-US" sz="900" b="0" i="0" u="none" strike="noStrike" kern="1200" cap="none" spc="0" normalizeH="0" baseline="0" noProof="0" smtClean="0">
                          <a:ln>
                            <a:noFill/>
                          </a:ln>
                          <a:solidFill>
                            <a:prstClr val="black"/>
                          </a:solidFill>
                          <a:effectLst/>
                          <a:uLnTx/>
                          <a:uFillTx/>
                          <a:latin typeface="+mn-lt"/>
                          <a:ea typeface="+mn-ea"/>
                          <a:cs typeface="+mn-cs"/>
                        </a:rPr>
                        <a:t>・</a:t>
                      </a:r>
                      <a:r>
                        <a:rPr kumimoji="1" lang="en-US" altLang="ja-JP" sz="900" b="0" i="0" u="none" strike="noStrike" kern="1200" cap="none" spc="0" normalizeH="0" baseline="0" noProof="0" smtClean="0">
                          <a:ln>
                            <a:noFill/>
                          </a:ln>
                          <a:solidFill>
                            <a:prstClr val="black"/>
                          </a:solidFill>
                          <a:effectLst/>
                          <a:uLnTx/>
                          <a:uFillTx/>
                          <a:latin typeface="+mn-lt"/>
                          <a:ea typeface="+mn-ea"/>
                          <a:cs typeface="+mn-cs"/>
                        </a:rPr>
                        <a:t>SPECT</a:t>
                      </a:r>
                      <a:r>
                        <a:rPr kumimoji="1" lang="en-US" altLang="ja-JP" sz="900" b="0" i="0" u="none" strike="noStrike" kern="1200" cap="none" spc="0" normalizeH="0" baseline="0" noProof="0" dirty="0" smtClean="0">
                          <a:ln>
                            <a:noFill/>
                          </a:ln>
                          <a:solidFill>
                            <a:prstClr val="black"/>
                          </a:solidFill>
                          <a:effectLst/>
                          <a:uLnTx/>
                          <a:uFillTx/>
                          <a:latin typeface="+mn-lt"/>
                          <a:ea typeface="+mn-ea"/>
                          <a:cs typeface="+mn-cs"/>
                        </a:rPr>
                        <a:t>(※)</a:t>
                      </a:r>
                      <a:endParaRPr kumimoji="1" lang="ja-JP" altLang="en-US" sz="900" b="0" i="0" u="none" strike="noStrike" kern="1200" cap="none" spc="0" normalizeH="0" baseline="0" noProof="0" dirty="0" smtClean="0">
                        <a:ln>
                          <a:noFill/>
                        </a:ln>
                        <a:solidFill>
                          <a:prstClr val="black"/>
                        </a:solidFill>
                        <a:effectLst/>
                        <a:uLnTx/>
                        <a:uFillTx/>
                        <a:latin typeface="+mn-lt"/>
                        <a:ea typeface="+mn-ea"/>
                        <a:cs typeface="+mn-cs"/>
                      </a:endParaRPr>
                    </a:p>
                  </a:txBody>
                  <a:tcPr/>
                </a:tc>
                <a:tc hMerge="1">
                  <a:txBody>
                    <a:bodyPr/>
                    <a:lstStyle/>
                    <a:p>
                      <a:pPr marL="0" marR="0" lvl="0" indent="0" algn="l" defTabSz="914400" rtl="0" eaLnBrk="1" fontAlgn="auto" latinLnBrk="0" hangingPunct="1">
                        <a:lnSpc>
                          <a:spcPts val="900"/>
                        </a:lnSpc>
                        <a:spcBef>
                          <a:spcPts val="0"/>
                        </a:spcBef>
                        <a:spcAft>
                          <a:spcPts val="0"/>
                        </a:spcAft>
                        <a:buClrTx/>
                        <a:buSzTx/>
                        <a:buFontTx/>
                        <a:buNone/>
                        <a:tabLst/>
                        <a:defRPr/>
                      </a:pPr>
                      <a:endParaRPr kumimoji="1" lang="ja-JP" altLang="en-US" sz="900" b="0" i="0" u="none" strike="noStrike" kern="1200" cap="none" spc="0" normalizeH="0" baseline="0" noProof="0" dirty="0" smtClean="0">
                        <a:ln>
                          <a:noFill/>
                        </a:ln>
                        <a:solidFill>
                          <a:prstClr val="black"/>
                        </a:solidFill>
                        <a:effectLst/>
                        <a:uLnTx/>
                        <a:uFillTx/>
                        <a:latin typeface="+mn-lt"/>
                        <a:ea typeface="+mn-ea"/>
                        <a:cs typeface="+mn-cs"/>
                      </a:endParaRPr>
                    </a:p>
                  </a:txBody>
                  <a:tcPr/>
                </a:tc>
              </a:tr>
              <a:tr h="212576">
                <a:tc vMerge="1">
                  <a:txBody>
                    <a:bodyPr/>
                    <a:lstStyle/>
                    <a:p>
                      <a:endParaRPr kumimoji="1" lang="ja-JP" altLang="en-US" sz="1000" dirty="0"/>
                    </a:p>
                  </a:txBody>
                  <a:tcPr/>
                </a:tc>
                <a:tc>
                  <a:txBody>
                    <a:bodyPr/>
                    <a:lstStyle/>
                    <a:p>
                      <a:pPr>
                        <a:lnSpc>
                          <a:spcPts val="900"/>
                        </a:lnSpc>
                      </a:pPr>
                      <a:r>
                        <a:rPr kumimoji="1" lang="en-US" altLang="ja-JP" sz="900" smtClean="0"/>
                        <a:t>BPSD</a:t>
                      </a:r>
                      <a:r>
                        <a:rPr kumimoji="1" lang="ja-JP" altLang="en-US" sz="900" dirty="0" smtClean="0"/>
                        <a:t>・身体合併症対応</a:t>
                      </a:r>
                      <a:endParaRPr kumimoji="1" lang="ja-JP" altLang="en-US" sz="900" dirty="0"/>
                    </a:p>
                  </a:txBody>
                  <a:tcPr/>
                </a:tc>
                <a:tc>
                  <a:txBody>
                    <a:bodyPr/>
                    <a:lstStyle/>
                    <a:p>
                      <a:pPr>
                        <a:lnSpc>
                          <a:spcPts val="900"/>
                        </a:lnSpc>
                      </a:pPr>
                      <a:r>
                        <a:rPr kumimoji="1" lang="ja-JP" altLang="en-US" sz="900" dirty="0" smtClean="0"/>
                        <a:t>空床を確保</a:t>
                      </a:r>
                      <a:endParaRPr kumimoji="1" lang="ja-JP" altLang="en-US" sz="900" dirty="0"/>
                    </a:p>
                  </a:txBody>
                  <a:tcPr/>
                </a:tc>
                <a:tc gridSpan="3">
                  <a:txBody>
                    <a:bodyPr/>
                    <a:lstStyle/>
                    <a:p>
                      <a:pPr algn="ctr">
                        <a:lnSpc>
                          <a:spcPts val="900"/>
                        </a:lnSpc>
                      </a:pPr>
                      <a:r>
                        <a:rPr kumimoji="1" lang="ja-JP" altLang="en-US" sz="900" dirty="0" smtClean="0"/>
                        <a:t>急性期入院治療を行える医療機関と連携体制を確保</a:t>
                      </a:r>
                      <a:endParaRPr kumimoji="1" lang="ja-JP" altLang="en-US" sz="900" dirty="0"/>
                    </a:p>
                  </a:txBody>
                  <a:tcPr/>
                </a:tc>
                <a:tc hMerge="1">
                  <a:txBody>
                    <a:bodyPr/>
                    <a:lstStyle/>
                    <a:p>
                      <a:endParaRPr kumimoji="1" lang="ja-JP" altLang="en-US"/>
                    </a:p>
                  </a:txBody>
                  <a:tcPr/>
                </a:tc>
                <a:tc hMerge="1">
                  <a:txBody>
                    <a:bodyPr/>
                    <a:lstStyle/>
                    <a:p>
                      <a:endParaRPr kumimoji="1" lang="ja-JP" altLang="en-US" sz="900" dirty="0"/>
                    </a:p>
                  </a:txBody>
                  <a:tcPr/>
                </a:tc>
              </a:tr>
              <a:tr h="127992">
                <a:tc vMerge="1">
                  <a:txBody>
                    <a:bodyPr/>
                    <a:lstStyle/>
                    <a:p>
                      <a:endParaRPr kumimoji="1" lang="ja-JP" altLang="en-US" sz="1000" dirty="0"/>
                    </a:p>
                  </a:txBody>
                  <a:tcPr/>
                </a:tc>
                <a:tc>
                  <a:txBody>
                    <a:bodyPr/>
                    <a:lstStyle/>
                    <a:p>
                      <a:pPr>
                        <a:lnSpc>
                          <a:spcPts val="900"/>
                        </a:lnSpc>
                      </a:pPr>
                      <a:r>
                        <a:rPr kumimoji="1" lang="ja-JP" altLang="en-US" sz="900" dirty="0" smtClean="0"/>
                        <a:t>医療相談室の設置</a:t>
                      </a:r>
                      <a:endParaRPr kumimoji="1" lang="ja-JP" altLang="en-US" sz="900" dirty="0"/>
                    </a:p>
                  </a:txBody>
                  <a:tcPr/>
                </a:tc>
                <a:tc gridSpan="3">
                  <a:txBody>
                    <a:bodyPr/>
                    <a:lstStyle/>
                    <a:p>
                      <a:pPr>
                        <a:lnSpc>
                          <a:spcPts val="900"/>
                        </a:lnSpc>
                      </a:pPr>
                      <a:r>
                        <a:rPr kumimoji="1" lang="ja-JP" altLang="en-US" sz="900" dirty="0" smtClean="0"/>
                        <a:t>必須</a:t>
                      </a:r>
                      <a:endParaRPr kumimoji="1" lang="ja-JP" altLang="en-US" sz="900" dirty="0"/>
                    </a:p>
                  </a:txBody>
                  <a:tcPr/>
                </a:tc>
                <a:tc hMerge="1">
                  <a:txBody>
                    <a:bodyPr/>
                    <a:lstStyle/>
                    <a:p>
                      <a:endParaRPr kumimoji="1" lang="ja-JP" altLang="en-US" sz="900" dirty="0"/>
                    </a:p>
                  </a:txBody>
                  <a:tcPr/>
                </a:tc>
                <a:tc hMerge="1">
                  <a:txBody>
                    <a:bodyPr/>
                    <a:lstStyle/>
                    <a:p>
                      <a:endParaRPr kumimoji="1" lang="ja-JP" altLang="en-US"/>
                    </a:p>
                  </a:txBody>
                  <a:tcPr/>
                </a:tc>
                <a:tc>
                  <a:txBody>
                    <a:bodyPr/>
                    <a:lstStyle/>
                    <a:p>
                      <a:pPr>
                        <a:lnSpc>
                          <a:spcPts val="900"/>
                        </a:lnSpc>
                      </a:pPr>
                      <a:r>
                        <a:rPr kumimoji="1" lang="ja-JP" altLang="en-US" sz="900" dirty="0" smtClean="0"/>
                        <a:t>－</a:t>
                      </a:r>
                      <a:endParaRPr kumimoji="1" lang="ja-JP" altLang="en-US" sz="900" dirty="0"/>
                    </a:p>
                  </a:txBody>
                  <a:tcPr/>
                </a:tc>
              </a:tr>
              <a:tr h="255632">
                <a:tc gridSpan="2">
                  <a:txBody>
                    <a:bodyPr/>
                    <a:lstStyle/>
                    <a:p>
                      <a:r>
                        <a:rPr kumimoji="1" lang="ja-JP" altLang="en-US" sz="900" dirty="0" smtClean="0"/>
                        <a:t>地域連携機能</a:t>
                      </a:r>
                      <a:endParaRPr kumimoji="1" lang="ja-JP" altLang="en-US" sz="900" dirty="0"/>
                    </a:p>
                  </a:txBody>
                  <a:tcPr/>
                </a:tc>
                <a:tc hMerge="1">
                  <a:txBody>
                    <a:bodyPr/>
                    <a:lstStyle/>
                    <a:p>
                      <a:endParaRPr kumimoji="1" lang="ja-JP" altLang="en-US" sz="1000" dirty="0"/>
                    </a:p>
                  </a:txBody>
                  <a:tcPr/>
                </a:tc>
                <a:tc gridSpan="4">
                  <a:txBody>
                    <a:bodyPr/>
                    <a:lstStyle/>
                    <a:p>
                      <a:pPr>
                        <a:lnSpc>
                          <a:spcPts val="900"/>
                        </a:lnSpc>
                      </a:pPr>
                      <a:r>
                        <a:rPr kumimoji="1" lang="ja-JP" altLang="en-US" sz="900" dirty="0" smtClean="0"/>
                        <a:t>・地域への認知症に関する情報発信、普及啓発、地域住民からの相談対応</a:t>
                      </a:r>
                      <a:endParaRPr kumimoji="1" lang="en-US" altLang="ja-JP" sz="900" dirty="0" smtClean="0"/>
                    </a:p>
                    <a:p>
                      <a:pPr>
                        <a:lnSpc>
                          <a:spcPts val="900"/>
                        </a:lnSpc>
                      </a:pPr>
                      <a:r>
                        <a:rPr kumimoji="1" lang="ja-JP" altLang="en-US" sz="900" dirty="0" smtClean="0"/>
                        <a:t>・認知症サポート医、かかりつけ医や地域包括支援センター等に対する研修の実施</a:t>
                      </a:r>
                      <a:endParaRPr kumimoji="1" lang="en-US" altLang="ja-JP" sz="900" dirty="0" smtClean="0"/>
                    </a:p>
                    <a:p>
                      <a:pPr>
                        <a:lnSpc>
                          <a:spcPts val="900"/>
                        </a:lnSpc>
                      </a:pPr>
                      <a:r>
                        <a:rPr kumimoji="1" lang="ja-JP" altLang="en-US" sz="900" dirty="0" smtClean="0"/>
                        <a:t>・地域での連携体制強化のための「認知症疾患医療連絡協議会」の組織化　等</a:t>
                      </a:r>
                      <a:endParaRPr kumimoji="1" lang="ja-JP" altLang="en-US" sz="900" dirty="0"/>
                    </a:p>
                  </a:txBody>
                  <a:tcPr/>
                </a:tc>
                <a:tc hMerge="1">
                  <a:txBody>
                    <a:bodyPr/>
                    <a:lstStyle/>
                    <a:p>
                      <a:endParaRPr kumimoji="1" lang="ja-JP" altLang="en-US" sz="900" dirty="0"/>
                    </a:p>
                  </a:txBody>
                  <a:tcPr/>
                </a:tc>
                <a:tc hMerge="1">
                  <a:txBody>
                    <a:bodyPr/>
                    <a:lstStyle/>
                    <a:p>
                      <a:endParaRPr kumimoji="1" lang="ja-JP" altLang="en-US"/>
                    </a:p>
                  </a:txBody>
                  <a:tcPr/>
                </a:tc>
                <a:tc hMerge="1">
                  <a:txBody>
                    <a:bodyPr/>
                    <a:lstStyle/>
                    <a:p>
                      <a:endParaRPr kumimoji="1" lang="ja-JP" altLang="en-US" sz="900" dirty="0"/>
                    </a:p>
                  </a:txBody>
                  <a:tcPr/>
                </a:tc>
              </a:tr>
            </a:tbl>
          </a:graphicData>
        </a:graphic>
      </p:graphicFrame>
      <p:sp>
        <p:nvSpPr>
          <p:cNvPr id="5" name="正方形/長方形 4"/>
          <p:cNvSpPr/>
          <p:nvPr/>
        </p:nvSpPr>
        <p:spPr>
          <a:xfrm>
            <a:off x="7113240" y="3861052"/>
            <a:ext cx="2319252" cy="2996183"/>
          </a:xfrm>
          <a:prstGeom prst="rect">
            <a:avLst/>
          </a:prstGeom>
          <a:noFill/>
          <a:ln w="25400">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 name="テキスト ボックス 22"/>
          <p:cNvSpPr txBox="1"/>
          <p:nvPr/>
        </p:nvSpPr>
        <p:spPr>
          <a:xfrm>
            <a:off x="6460089" y="624420"/>
            <a:ext cx="181277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182</a:t>
            </a:r>
            <a:r>
              <a:rPr lang="ja-JP" altLang="en-US" sz="1100" dirty="0" smtClean="0">
                <a:solidFill>
                  <a:srgbClr val="002060"/>
                </a:solidFill>
                <a:latin typeface="ＭＳ Ｐゴシック" panose="020B0600070205080204" pitchFamily="50" charset="-128"/>
              </a:rPr>
              <a:t>　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223-22</a:t>
            </a:r>
            <a:r>
              <a:rPr lang="en-US" altLang="ja-JP" sz="1100" dirty="0">
                <a:solidFill>
                  <a:srgbClr val="002060"/>
                </a:solidFill>
                <a:latin typeface="ＭＳ Ｐゴシック" panose="020B0600070205080204" pitchFamily="50" charset="-128"/>
              </a:rPr>
              <a:t>4</a:t>
            </a:r>
            <a:endParaRPr lang="en-US" altLang="ja-JP" sz="1100" dirty="0" smtClean="0">
              <a:solidFill>
                <a:srgbClr val="002060"/>
              </a:solidFill>
              <a:latin typeface="ＭＳ Ｐゴシック" panose="020B0600070205080204" pitchFamily="50" charset="-128"/>
            </a:endParaRPr>
          </a:p>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a:t>
            </a:r>
            <a:r>
              <a:rPr lang="en-US" altLang="ja-JP" sz="1100" dirty="0">
                <a:solidFill>
                  <a:srgbClr val="002060"/>
                </a:solidFill>
                <a:latin typeface="ＭＳ Ｐゴシック" panose="020B0600070205080204" pitchFamily="50" charset="-128"/>
              </a:rPr>
              <a:t>8</a:t>
            </a:r>
            <a:r>
              <a:rPr lang="ja-JP" altLang="en-US" sz="1100" dirty="0" smtClean="0">
                <a:solidFill>
                  <a:srgbClr val="002060"/>
                </a:solidFill>
                <a:latin typeface="ＭＳ Ｐゴシック" panose="020B0600070205080204" pitchFamily="50" charset="-128"/>
              </a:rPr>
              <a:t>　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811-812</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485272927"/>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38454" y="109082"/>
            <a:ext cx="9867546"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a:solidFill>
                  <a:srgbClr val="000000"/>
                </a:solidFill>
                <a:ea typeface="ＭＳ Ｐゴシック" charset="-128"/>
              </a:rPr>
              <a:t>7</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日本医師会定例</a:t>
            </a:r>
            <a:r>
              <a:rPr lang="ja-JP" altLang="en-US" sz="2000" dirty="0">
                <a:solidFill>
                  <a:srgbClr val="000000"/>
                </a:solidFill>
                <a:ea typeface="ＭＳ Ｐゴシック" charset="-128"/>
              </a:rPr>
              <a:t>記者</a:t>
            </a:r>
            <a:r>
              <a:rPr lang="ja-JP" altLang="en-US" sz="2000" dirty="0" smtClean="0">
                <a:solidFill>
                  <a:srgbClr val="000000"/>
                </a:solidFill>
                <a:ea typeface="ＭＳ Ｐゴシック" charset="-128"/>
              </a:rPr>
              <a:t>会見</a:t>
            </a:r>
            <a:endParaRPr lang="en-US" altLang="ja-JP" sz="2000" dirty="0" smtClean="0">
              <a:solidFill>
                <a:srgbClr val="000000"/>
              </a:solidFill>
              <a:ea typeface="ＭＳ Ｐゴシック" charset="-128"/>
            </a:endParaRPr>
          </a:p>
          <a:p>
            <a:pPr eaLnBrk="1" hangingPunct="1">
              <a:spcBef>
                <a:spcPts val="0"/>
              </a:spcBef>
              <a:buFontTx/>
              <a:buNone/>
            </a:pPr>
            <a:r>
              <a:rPr lang="ja-JP" altLang="en-US" sz="2000" dirty="0">
                <a:solidFill>
                  <a:srgbClr val="000000"/>
                </a:solidFill>
                <a:ea typeface="ＭＳ Ｐゴシック" charset="-128"/>
              </a:rPr>
              <a:t>　「経済財政諮問</a:t>
            </a:r>
            <a:r>
              <a:rPr lang="ja-JP" altLang="en-US" sz="2000" dirty="0" smtClean="0">
                <a:solidFill>
                  <a:srgbClr val="000000"/>
                </a:solidFill>
                <a:ea typeface="ＭＳ Ｐゴシック" charset="-128"/>
              </a:rPr>
              <a:t>会議</a:t>
            </a:r>
            <a:r>
              <a:rPr lang="en-US" altLang="ja-JP" sz="2000" dirty="0">
                <a:solidFill>
                  <a:srgbClr val="000000"/>
                </a:solidFill>
                <a:ea typeface="ＭＳ Ｐゴシック" charset="-128"/>
              </a:rPr>
              <a:t>『</a:t>
            </a:r>
            <a:r>
              <a:rPr lang="ja-JP" altLang="en-US" sz="2000" dirty="0" smtClean="0">
                <a:solidFill>
                  <a:srgbClr val="000000"/>
                </a:solidFill>
                <a:ea typeface="ＭＳ Ｐゴシック" charset="-128"/>
              </a:rPr>
              <a:t>経済</a:t>
            </a:r>
            <a:r>
              <a:rPr lang="ja-JP" altLang="en-US" sz="2000" dirty="0">
                <a:solidFill>
                  <a:srgbClr val="000000"/>
                </a:solidFill>
                <a:ea typeface="ＭＳ Ｐゴシック" charset="-128"/>
              </a:rPr>
              <a:t>財政運営の基本方針</a:t>
            </a: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等</a:t>
            </a:r>
            <a:r>
              <a:rPr lang="ja-JP" altLang="en-US" sz="2000" dirty="0">
                <a:solidFill>
                  <a:srgbClr val="000000"/>
                </a:solidFill>
                <a:ea typeface="ＭＳ Ｐゴシック" charset="-128"/>
              </a:rPr>
              <a:t>の閣議決定を受けて」</a:t>
            </a:r>
          </a:p>
        </p:txBody>
      </p:sp>
      <p:sp>
        <p:nvSpPr>
          <p:cNvPr id="6" name="Text Box 3"/>
          <p:cNvSpPr txBox="1">
            <a:spLocks noChangeArrowheads="1"/>
          </p:cNvSpPr>
          <p:nvPr/>
        </p:nvSpPr>
        <p:spPr bwMode="auto">
          <a:xfrm>
            <a:off x="58679" y="1412776"/>
            <a:ext cx="9784923" cy="3785652"/>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1200"/>
              </a:spcBef>
              <a:buFontTx/>
              <a:buNone/>
              <a:defRPr/>
            </a:pPr>
            <a:r>
              <a:rPr lang="ja-JP" altLang="en-US" sz="2000" dirty="0">
                <a:solidFill>
                  <a:prstClr val="black"/>
                </a:solidFill>
              </a:rPr>
              <a:t>○ </a:t>
            </a:r>
            <a:r>
              <a:rPr lang="ja-JP" altLang="en-US" sz="2000" u="sng" dirty="0">
                <a:solidFill>
                  <a:srgbClr val="FF0000"/>
                </a:solidFill>
              </a:rPr>
              <a:t>「素案」から、文中に「目安」という言葉が入ったことは一定の評価を</a:t>
            </a:r>
            <a:r>
              <a:rPr lang="ja-JP" altLang="en-US" sz="2000" u="sng" dirty="0" smtClean="0">
                <a:solidFill>
                  <a:srgbClr val="FF0000"/>
                </a:solidFill>
              </a:rPr>
              <a:t>したい。</a:t>
            </a:r>
            <a:endParaRPr lang="en-US" altLang="ja-JP" sz="2000" u="sng" dirty="0" smtClean="0">
              <a:solidFill>
                <a:srgbClr val="FF0000"/>
              </a:solidFill>
            </a:endParaRPr>
          </a:p>
          <a:p>
            <a:pPr marL="269875" indent="-269875" eaLnBrk="1" hangingPunct="1">
              <a:spcBef>
                <a:spcPts val="1200"/>
              </a:spcBef>
              <a:buFontTx/>
              <a:buNone/>
              <a:defRPr/>
            </a:pPr>
            <a:r>
              <a:rPr lang="ja-JP" altLang="en-US" sz="2000" dirty="0" smtClean="0">
                <a:solidFill>
                  <a:prstClr val="black"/>
                </a:solidFill>
              </a:rPr>
              <a:t>○ かつて</a:t>
            </a:r>
            <a:r>
              <a:rPr lang="ja-JP" altLang="en-US" sz="2000" dirty="0">
                <a:solidFill>
                  <a:prstClr val="black"/>
                </a:solidFill>
              </a:rPr>
              <a:t>年</a:t>
            </a:r>
            <a:r>
              <a:rPr lang="en-US" altLang="ja-JP" sz="2000" dirty="0">
                <a:solidFill>
                  <a:prstClr val="black"/>
                </a:solidFill>
              </a:rPr>
              <a:t>2,200</a:t>
            </a:r>
            <a:r>
              <a:rPr lang="ja-JP" altLang="en-US" sz="2000" dirty="0">
                <a:solidFill>
                  <a:prstClr val="black"/>
                </a:solidFill>
              </a:rPr>
              <a:t>億円の社会保障費の機械的削減は我が国の医療に大きな影響を与えたことを踏まえ、甘利経済再生担当大臣は</a:t>
            </a:r>
            <a:r>
              <a:rPr lang="ja-JP" altLang="en-US" sz="2000" dirty="0" smtClean="0">
                <a:solidFill>
                  <a:prstClr val="black"/>
                </a:solidFill>
              </a:rPr>
              <a:t>、「</a:t>
            </a:r>
            <a:r>
              <a:rPr lang="ja-JP" altLang="en-US" sz="2000" dirty="0">
                <a:solidFill>
                  <a:prstClr val="black"/>
                </a:solidFill>
              </a:rPr>
              <a:t>従来の物理的に毎年</a:t>
            </a:r>
            <a:r>
              <a:rPr lang="en-US" altLang="ja-JP" sz="2000" dirty="0">
                <a:solidFill>
                  <a:prstClr val="black"/>
                </a:solidFill>
              </a:rPr>
              <a:t>2,200</a:t>
            </a:r>
            <a:r>
              <a:rPr lang="ja-JP" altLang="en-US" sz="2000" dirty="0">
                <a:solidFill>
                  <a:prstClr val="black"/>
                </a:solidFill>
              </a:rPr>
              <a:t>億円ずつ有無を言わさずカットという方法はあまりとりたくない」と</a:t>
            </a:r>
            <a:r>
              <a:rPr lang="ja-JP" altLang="en-US" sz="2000" dirty="0" smtClean="0">
                <a:solidFill>
                  <a:prstClr val="black"/>
                </a:solidFill>
              </a:rPr>
              <a:t>述べ、麻生</a:t>
            </a:r>
            <a:r>
              <a:rPr lang="ja-JP" altLang="en-US" sz="2000" dirty="0">
                <a:solidFill>
                  <a:prstClr val="black"/>
                </a:solidFill>
              </a:rPr>
              <a:t>財務大臣も「</a:t>
            </a:r>
            <a:r>
              <a:rPr lang="ja-JP" altLang="en-US" sz="2000" dirty="0" smtClean="0">
                <a:solidFill>
                  <a:prstClr val="black"/>
                </a:solidFill>
              </a:rPr>
              <a:t>前轍を</a:t>
            </a:r>
            <a:r>
              <a:rPr lang="ja-JP" altLang="en-US" sz="2000" dirty="0">
                <a:solidFill>
                  <a:prstClr val="black"/>
                </a:solidFill>
              </a:rPr>
              <a:t>踏むようなことはしない。機械的な削減額を毎年一律に決めるものではない」と述べており、その基調で議論が進んでいるものと認識</a:t>
            </a:r>
            <a:r>
              <a:rPr lang="ja-JP" altLang="en-US" sz="2000" dirty="0" smtClean="0">
                <a:solidFill>
                  <a:prstClr val="black"/>
                </a:solidFill>
              </a:rPr>
              <a:t>して</a:t>
            </a:r>
            <a:r>
              <a:rPr lang="ja-JP" altLang="en-US" sz="2000" dirty="0">
                <a:solidFill>
                  <a:prstClr val="black"/>
                </a:solidFill>
              </a:rPr>
              <a:t>おり、かつて行われたような社会保障費の機械的削減は行われないものと</a:t>
            </a:r>
            <a:r>
              <a:rPr lang="ja-JP" altLang="en-US" sz="2000" dirty="0" smtClean="0">
                <a:solidFill>
                  <a:prstClr val="black"/>
                </a:solidFill>
              </a:rPr>
              <a:t>思われる。</a:t>
            </a:r>
            <a:endParaRPr lang="en-US" altLang="ja-JP" sz="2000" dirty="0" smtClean="0">
              <a:solidFill>
                <a:prstClr val="black"/>
              </a:solidFill>
            </a:endParaRPr>
          </a:p>
          <a:p>
            <a:pPr marL="269875" indent="-269875" eaLnBrk="1" hangingPunct="1">
              <a:spcBef>
                <a:spcPts val="1200"/>
              </a:spcBef>
              <a:buFontTx/>
              <a:buNone/>
              <a:defRPr/>
            </a:pPr>
            <a:r>
              <a:rPr lang="ja-JP" altLang="en-US" sz="2000" dirty="0" smtClean="0">
                <a:solidFill>
                  <a:prstClr val="black"/>
                </a:solidFill>
              </a:rPr>
              <a:t>○ 医療費</a:t>
            </a:r>
            <a:r>
              <a:rPr lang="ja-JP" altLang="en-US" sz="2000" dirty="0">
                <a:solidFill>
                  <a:prstClr val="black"/>
                </a:solidFill>
              </a:rPr>
              <a:t>の十分な確保は</a:t>
            </a:r>
            <a:r>
              <a:rPr lang="ja-JP" altLang="en-US" sz="2000" dirty="0" smtClean="0">
                <a:solidFill>
                  <a:prstClr val="black"/>
                </a:solidFill>
              </a:rPr>
              <a:t>必要だが</a:t>
            </a:r>
            <a:r>
              <a:rPr lang="ja-JP" altLang="en-US" sz="2000" dirty="0">
                <a:solidFill>
                  <a:prstClr val="black"/>
                </a:solidFill>
              </a:rPr>
              <a:t>、財政危機に直面しているギリシャのようにハードランディングになることなく、国民の求める医療を過不足なく提供できるよう改革を進め、ソフトランディングをしていくことが必要</a:t>
            </a:r>
            <a:r>
              <a:rPr lang="ja-JP" altLang="en-US" sz="2000" dirty="0" smtClean="0">
                <a:solidFill>
                  <a:prstClr val="black"/>
                </a:solidFill>
              </a:rPr>
              <a:t>である。</a:t>
            </a:r>
            <a:r>
              <a:rPr lang="ja-JP" altLang="en-US" sz="2000" dirty="0">
                <a:solidFill>
                  <a:prstClr val="black"/>
                </a:solidFill>
              </a:rPr>
              <a:t>しかしながら主張するところはしっかり主張して</a:t>
            </a:r>
            <a:r>
              <a:rPr lang="ja-JP" altLang="en-US" sz="2000" dirty="0" smtClean="0">
                <a:solidFill>
                  <a:prstClr val="black"/>
                </a:solidFill>
              </a:rPr>
              <a:t>いく。</a:t>
            </a:r>
            <a:endParaRPr lang="en-US" altLang="ja-JP" sz="2000" dirty="0">
              <a:solidFill>
                <a:prstClr val="black"/>
              </a:solidFill>
            </a:endParaRPr>
          </a:p>
        </p:txBody>
      </p:sp>
      <p:pic>
        <p:nvPicPr>
          <p:cNvPr id="7171"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435164" y="4869159"/>
            <a:ext cx="2652295" cy="185594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24</a:t>
            </a:fld>
            <a:endParaRPr lang="ja-JP" altLang="en-US" dirty="0">
              <a:solidFill>
                <a:prstClr val="black"/>
              </a:solidFill>
            </a:endParaRPr>
          </a:p>
        </p:txBody>
      </p:sp>
    </p:spTree>
    <p:extLst>
      <p:ext uri="{BB962C8B-B14F-4D97-AF65-F5344CB8AC3E}">
        <p14:creationId xmlns:p14="http://schemas.microsoft.com/office/powerpoint/2010/main" val="2895265231"/>
      </p:ext>
    </p:extLst>
  </p:cSld>
  <p:clrMapOvr>
    <a:masterClrMapping/>
  </p:clrMapOvr>
  <p:timing>
    <p:tnLst>
      <p:par>
        <p:cT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角丸四角形 35"/>
          <p:cNvSpPr/>
          <p:nvPr/>
        </p:nvSpPr>
        <p:spPr>
          <a:xfrm>
            <a:off x="5546630" y="3152591"/>
            <a:ext cx="4158239" cy="3487844"/>
          </a:xfrm>
          <a:prstGeom prst="roundRect">
            <a:avLst>
              <a:gd name="adj" fmla="val 0"/>
            </a:avLst>
          </a:prstGeom>
          <a:gradFill flip="none" rotWithShape="1">
            <a:gsLst>
              <a:gs pos="0">
                <a:srgbClr val="FFCCFF"/>
              </a:gs>
              <a:gs pos="50000">
                <a:srgbClr val="FFE1FF"/>
              </a:gs>
              <a:gs pos="100000">
                <a:srgbClr val="FFE1FF"/>
              </a:gs>
            </a:gsLst>
            <a:lin ang="13500000" scaled="1"/>
            <a:tileRect/>
          </a:gradFill>
          <a:ln>
            <a:solidFill>
              <a:srgbClr val="FFCCFF"/>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10" name="L 字 9"/>
          <p:cNvSpPr/>
          <p:nvPr/>
        </p:nvSpPr>
        <p:spPr>
          <a:xfrm flipV="1">
            <a:off x="279332" y="819873"/>
            <a:ext cx="9413323" cy="3523780"/>
          </a:xfrm>
          <a:prstGeom prst="corner">
            <a:avLst>
              <a:gd name="adj1" fmla="val 52076"/>
              <a:gd name="adj2" fmla="val 145232"/>
            </a:avLst>
          </a:prstGeom>
          <a:gradFill flip="none" rotWithShape="1">
            <a:gsLst>
              <a:gs pos="0">
                <a:srgbClr val="FFCC66"/>
              </a:gs>
              <a:gs pos="50000">
                <a:srgbClr val="EAE8A6"/>
              </a:gs>
              <a:gs pos="100000">
                <a:srgbClr val="FFFFD5"/>
              </a:gs>
            </a:gsLst>
            <a:lin ang="18900000" scaled="1"/>
            <a:tileRect/>
          </a:gradFill>
          <a:ln>
            <a:solidFill>
              <a:srgbClr val="FFCC99"/>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sp>
        <p:nvSpPr>
          <p:cNvPr id="33" name="角丸四角形 32"/>
          <p:cNvSpPr/>
          <p:nvPr/>
        </p:nvSpPr>
        <p:spPr>
          <a:xfrm>
            <a:off x="279316" y="4882322"/>
            <a:ext cx="4766713" cy="1758337"/>
          </a:xfrm>
          <a:prstGeom prst="roundRect">
            <a:avLst>
              <a:gd name="adj" fmla="val 0"/>
            </a:avLst>
          </a:prstGeom>
          <a:solidFill>
            <a:srgbClr val="CCFF99"/>
          </a:solidFill>
          <a:ln>
            <a:solidFill>
              <a:srgbClr val="CCFF99"/>
            </a:solidFill>
          </a:ln>
        </p:spPr>
        <p:style>
          <a:lnRef idx="1">
            <a:schemeClr val="accent4"/>
          </a:lnRef>
          <a:fillRef idx="2">
            <a:schemeClr val="accent4"/>
          </a:fillRef>
          <a:effectRef idx="1">
            <a:schemeClr val="accent4"/>
          </a:effectRef>
          <a:fontRef idx="minor">
            <a:schemeClr val="dk1"/>
          </a:fontRef>
        </p:style>
        <p:txBody>
          <a:bodyPr rtlCol="0" anchor="ctr"/>
          <a:lstStyle/>
          <a:p>
            <a:pPr algn="ctr"/>
            <a:endParaRPr lang="ja-JP" altLang="en-US">
              <a:solidFill>
                <a:prstClr val="black"/>
              </a:solidFill>
            </a:endParaRPr>
          </a:p>
        </p:txBody>
      </p:sp>
      <p:pic>
        <p:nvPicPr>
          <p:cNvPr id="12" name="Picture 12"/>
          <p:cNvPicPr>
            <a:picLocks noChangeAspect="1" noChangeArrowheads="1"/>
          </p:cNvPicPr>
          <p:nvPr/>
        </p:nvPicPr>
        <p:blipFill>
          <a:blip r:embed="rId3" cstate="print"/>
          <a:srcRect/>
          <a:stretch>
            <a:fillRect/>
          </a:stretch>
        </p:blipFill>
        <p:spPr bwMode="auto">
          <a:xfrm>
            <a:off x="3289903" y="5762593"/>
            <a:ext cx="1163568" cy="796056"/>
          </a:xfrm>
          <a:prstGeom prst="rect">
            <a:avLst/>
          </a:prstGeom>
          <a:noFill/>
          <a:ln w="9525">
            <a:noFill/>
            <a:miter lim="800000"/>
            <a:headEnd/>
            <a:tailEnd/>
          </a:ln>
        </p:spPr>
      </p:pic>
      <p:sp>
        <p:nvSpPr>
          <p:cNvPr id="5" name="テキスト ボックス 4"/>
          <p:cNvSpPr txBox="1"/>
          <p:nvPr/>
        </p:nvSpPr>
        <p:spPr>
          <a:xfrm>
            <a:off x="2851554" y="931883"/>
            <a:ext cx="1818665" cy="461665"/>
          </a:xfrm>
          <a:prstGeom prst="rect">
            <a:avLst/>
          </a:prstGeom>
          <a:solidFill>
            <a:srgbClr val="C86400"/>
          </a:solidFill>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ja-JP" altLang="en-US" sz="2400" dirty="0" smtClean="0">
                <a:solidFill>
                  <a:prstClr val="white"/>
                </a:solidFill>
              </a:rPr>
              <a:t>精神科病院</a:t>
            </a:r>
            <a:endParaRPr lang="ja-JP" altLang="en-US" sz="2400" dirty="0">
              <a:solidFill>
                <a:prstClr val="white"/>
              </a:solidFill>
            </a:endParaRPr>
          </a:p>
        </p:txBody>
      </p:sp>
      <p:sp>
        <p:nvSpPr>
          <p:cNvPr id="18" name="テキスト ボックス 17"/>
          <p:cNvSpPr txBox="1"/>
          <p:nvPr/>
        </p:nvSpPr>
        <p:spPr>
          <a:xfrm>
            <a:off x="120342" y="6327951"/>
            <a:ext cx="2731193" cy="461665"/>
          </a:xfrm>
          <a:prstGeom prst="rect">
            <a:avLst/>
          </a:prstGeom>
          <a:solidFill>
            <a:srgbClr val="5AB400"/>
          </a:solidFill>
        </p:spPr>
        <p:style>
          <a:lnRef idx="3">
            <a:schemeClr val="lt1"/>
          </a:lnRef>
          <a:fillRef idx="1">
            <a:schemeClr val="accent3"/>
          </a:fillRef>
          <a:effectRef idx="1">
            <a:schemeClr val="accent3"/>
          </a:effectRef>
          <a:fontRef idx="minor">
            <a:schemeClr val="lt1"/>
          </a:fontRef>
        </p:style>
        <p:txBody>
          <a:bodyPr wrap="square" rtlCol="0">
            <a:spAutoFit/>
          </a:bodyPr>
          <a:lstStyle/>
          <a:p>
            <a:pPr algn="ctr"/>
            <a:r>
              <a:rPr lang="ja-JP" altLang="en-US" sz="2400" dirty="0" smtClean="0">
                <a:solidFill>
                  <a:prstClr val="white"/>
                </a:solidFill>
              </a:rPr>
              <a:t>診療所</a:t>
            </a:r>
            <a:endParaRPr lang="ja-JP" altLang="en-US" sz="2400" dirty="0">
              <a:solidFill>
                <a:prstClr val="white"/>
              </a:solidFill>
            </a:endParaRPr>
          </a:p>
        </p:txBody>
      </p:sp>
      <p:sp>
        <p:nvSpPr>
          <p:cNvPr id="9" name="テキスト ボックス 8"/>
          <p:cNvSpPr txBox="1"/>
          <p:nvPr/>
        </p:nvSpPr>
        <p:spPr>
          <a:xfrm>
            <a:off x="7741208" y="6118700"/>
            <a:ext cx="2122719" cy="707886"/>
          </a:xfrm>
          <a:prstGeom prst="rect">
            <a:avLst/>
          </a:prstGeom>
          <a:solidFill>
            <a:srgbClr val="EE00EE"/>
          </a:solidFill>
          <a:ln>
            <a:solidFill>
              <a:srgbClr val="FFCCFF"/>
            </a:solidFill>
          </a:ln>
        </p:spPr>
        <p:style>
          <a:lnRef idx="3">
            <a:schemeClr val="lt1"/>
          </a:lnRef>
          <a:fillRef idx="1">
            <a:schemeClr val="accent3"/>
          </a:fillRef>
          <a:effectRef idx="1">
            <a:schemeClr val="accent3"/>
          </a:effectRef>
          <a:fontRef idx="minor">
            <a:schemeClr val="lt1"/>
          </a:fontRef>
        </p:style>
        <p:txBody>
          <a:bodyPr wrap="square" rtlCol="0">
            <a:spAutoFit/>
          </a:bodyPr>
          <a:lstStyle/>
          <a:p>
            <a:r>
              <a:rPr lang="ja-JP" altLang="en-US" sz="2000" dirty="0" smtClean="0">
                <a:solidFill>
                  <a:prstClr val="white"/>
                </a:solidFill>
              </a:rPr>
              <a:t>総合的な機能を</a:t>
            </a:r>
            <a:r>
              <a:rPr lang="en-US" altLang="ja-JP" sz="2000" dirty="0" smtClean="0">
                <a:solidFill>
                  <a:prstClr val="white"/>
                </a:solidFill>
              </a:rPr>
              <a:t/>
            </a:r>
            <a:br>
              <a:rPr lang="en-US" altLang="ja-JP" sz="2000" dirty="0" smtClean="0">
                <a:solidFill>
                  <a:prstClr val="white"/>
                </a:solidFill>
              </a:rPr>
            </a:br>
            <a:r>
              <a:rPr lang="ja-JP" altLang="en-US" sz="2000" dirty="0" smtClean="0">
                <a:solidFill>
                  <a:prstClr val="white"/>
                </a:solidFill>
              </a:rPr>
              <a:t>有する病院</a:t>
            </a:r>
            <a:endParaRPr lang="ja-JP" altLang="en-US" sz="2000" dirty="0">
              <a:solidFill>
                <a:prstClr val="white"/>
              </a:solidFill>
            </a:endParaRPr>
          </a:p>
        </p:txBody>
      </p:sp>
      <p:sp>
        <p:nvSpPr>
          <p:cNvPr id="25" name="角丸四角形 24"/>
          <p:cNvSpPr/>
          <p:nvPr/>
        </p:nvSpPr>
        <p:spPr>
          <a:xfrm>
            <a:off x="6459593" y="1196851"/>
            <a:ext cx="3148880" cy="455594"/>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600" dirty="0" smtClean="0">
                <a:solidFill>
                  <a:prstClr val="black"/>
                </a:solidFill>
                <a:latin typeface="ＤＨＰ特太ゴシック体" panose="020B0500000000000000" pitchFamily="50" charset="-128"/>
                <a:ea typeface="ＤＨＰ特太ゴシック体" panose="020B0500000000000000" pitchFamily="50" charset="-128"/>
              </a:rPr>
              <a:t>身体合併症を有する</a:t>
            </a:r>
            <a:r>
              <a:rPr lang="en-US" altLang="ja-JP" sz="1600" dirty="0" smtClean="0">
                <a:solidFill>
                  <a:prstClr val="black"/>
                </a:solidFill>
                <a:latin typeface="ＤＨＰ特太ゴシック体" panose="020B0500000000000000" pitchFamily="50" charset="-128"/>
                <a:ea typeface="ＤＨＰ特太ゴシック体" panose="020B0500000000000000" pitchFamily="50" charset="-128"/>
              </a:rPr>
              <a:t/>
            </a:r>
            <a:br>
              <a:rPr lang="en-US" altLang="ja-JP" sz="1600" dirty="0" smtClean="0">
                <a:solidFill>
                  <a:prstClr val="black"/>
                </a:solidFill>
                <a:latin typeface="ＤＨＰ特太ゴシック体" panose="020B0500000000000000" pitchFamily="50" charset="-128"/>
                <a:ea typeface="ＤＨＰ特太ゴシック体" panose="020B0500000000000000" pitchFamily="50" charset="-128"/>
              </a:rPr>
            </a:br>
            <a:r>
              <a:rPr lang="ja-JP" altLang="en-US" sz="1600" dirty="0" smtClean="0">
                <a:solidFill>
                  <a:prstClr val="black"/>
                </a:solidFill>
                <a:latin typeface="ＤＨＰ特太ゴシック体" panose="020B0500000000000000" pitchFamily="50" charset="-128"/>
                <a:ea typeface="ＤＨＰ特太ゴシック体" panose="020B0500000000000000" pitchFamily="50" charset="-128"/>
              </a:rPr>
              <a:t>精神疾患患者への医療</a:t>
            </a:r>
            <a:endParaRPr lang="ja-JP" altLang="en-US" sz="1600" dirty="0">
              <a:solidFill>
                <a:prstClr val="black"/>
              </a:solidFill>
              <a:latin typeface="ＤＨＰ特太ゴシック体" panose="020B0500000000000000" pitchFamily="50" charset="-128"/>
              <a:ea typeface="ＤＨＰ特太ゴシック体" panose="020B0500000000000000" pitchFamily="50" charset="-128"/>
            </a:endParaRPr>
          </a:p>
        </p:txBody>
      </p:sp>
      <p:sp>
        <p:nvSpPr>
          <p:cNvPr id="27" name="正方形/長方形 26"/>
          <p:cNvSpPr/>
          <p:nvPr/>
        </p:nvSpPr>
        <p:spPr>
          <a:xfrm>
            <a:off x="577380" y="1796933"/>
            <a:ext cx="2647428" cy="1569660"/>
          </a:xfrm>
          <a:prstGeom prst="rect">
            <a:avLst/>
          </a:prstGeom>
          <a:ln w="28575"/>
        </p:spPr>
        <p:style>
          <a:lnRef idx="2">
            <a:schemeClr val="accent1"/>
          </a:lnRef>
          <a:fillRef idx="1">
            <a:schemeClr val="lt1"/>
          </a:fillRef>
          <a:effectRef idx="0">
            <a:schemeClr val="accent1"/>
          </a:effectRef>
          <a:fontRef idx="minor">
            <a:schemeClr val="dk1"/>
          </a:fontRef>
        </p:style>
        <p:txBody>
          <a:bodyPr wrap="square">
            <a:spAutoFit/>
          </a:bodyPr>
          <a:lstStyle/>
          <a:p>
            <a:pPr marL="216000" indent="-216000"/>
            <a:endParaRPr lang="en-US" altLang="ja-JP" sz="1600" dirty="0" smtClean="0">
              <a:solidFill>
                <a:prstClr val="black"/>
              </a:solidFill>
            </a:endParaRPr>
          </a:p>
          <a:p>
            <a:pPr marL="216000" indent="-216000"/>
            <a:r>
              <a:rPr lang="ja-JP" altLang="en-US" sz="1600" dirty="0" smtClean="0">
                <a:solidFill>
                  <a:prstClr val="black"/>
                </a:solidFill>
              </a:rPr>
              <a:t>○「地域移行機能強化病棟」の新設による重点的な地域移行の取組</a:t>
            </a:r>
            <a:endParaRPr lang="en-US" altLang="ja-JP" sz="1600" dirty="0" smtClean="0">
              <a:solidFill>
                <a:prstClr val="black"/>
              </a:solidFill>
            </a:endParaRPr>
          </a:p>
          <a:p>
            <a:pPr marL="216000" indent="-216000"/>
            <a:r>
              <a:rPr lang="ja-JP" altLang="en-US" sz="1600" dirty="0" smtClean="0">
                <a:solidFill>
                  <a:prstClr val="black"/>
                </a:solidFill>
              </a:rPr>
              <a:t>○地域</a:t>
            </a:r>
            <a:r>
              <a:rPr lang="ja-JP" altLang="en-US" sz="1600" dirty="0">
                <a:solidFill>
                  <a:prstClr val="black"/>
                </a:solidFill>
              </a:rPr>
              <a:t>移行に関する評価の充実</a:t>
            </a:r>
            <a:endParaRPr lang="en-US" altLang="ja-JP" sz="1600" dirty="0">
              <a:solidFill>
                <a:prstClr val="black"/>
              </a:solidFill>
            </a:endParaRPr>
          </a:p>
        </p:txBody>
      </p:sp>
      <p:sp>
        <p:nvSpPr>
          <p:cNvPr id="28" name="テキスト ボックス 27"/>
          <p:cNvSpPr txBox="1"/>
          <p:nvPr/>
        </p:nvSpPr>
        <p:spPr>
          <a:xfrm>
            <a:off x="595467" y="4042129"/>
            <a:ext cx="2629341" cy="1569660"/>
          </a:xfrm>
          <a:prstGeom prst="rect">
            <a:avLst/>
          </a:prstGeom>
          <a:ln w="28575"/>
        </p:spPr>
        <p:style>
          <a:lnRef idx="2">
            <a:schemeClr val="accent1"/>
          </a:lnRef>
          <a:fillRef idx="1">
            <a:schemeClr val="lt1"/>
          </a:fillRef>
          <a:effectRef idx="0">
            <a:schemeClr val="accent1"/>
          </a:effectRef>
          <a:fontRef idx="minor">
            <a:schemeClr val="dk1"/>
          </a:fontRef>
        </p:style>
        <p:txBody>
          <a:bodyPr wrap="square" rtlCol="0">
            <a:spAutoFit/>
          </a:bodyPr>
          <a:lstStyle/>
          <a:p>
            <a:pPr marL="216000" indent="-216000"/>
            <a:endParaRPr lang="en-US" altLang="ja-JP" sz="1600" dirty="0" smtClean="0">
              <a:solidFill>
                <a:prstClr val="black"/>
              </a:solidFill>
            </a:endParaRPr>
          </a:p>
          <a:p>
            <a:pPr marL="216000" indent="-216000"/>
            <a:r>
              <a:rPr lang="ja-JP" altLang="en-US" sz="1600" dirty="0" smtClean="0">
                <a:solidFill>
                  <a:prstClr val="black"/>
                </a:solidFill>
              </a:rPr>
              <a:t>○自宅</a:t>
            </a:r>
            <a:r>
              <a:rPr lang="ja-JP" altLang="en-US" sz="1600" dirty="0">
                <a:solidFill>
                  <a:prstClr val="black"/>
                </a:solidFill>
              </a:rPr>
              <a:t>等で暮らす重症精神疾患への集中的な支援</a:t>
            </a:r>
            <a:endParaRPr lang="en-US" altLang="ja-JP" sz="1600" dirty="0">
              <a:solidFill>
                <a:prstClr val="black"/>
              </a:solidFill>
            </a:endParaRPr>
          </a:p>
          <a:p>
            <a:pPr marL="216000" indent="-216000"/>
            <a:r>
              <a:rPr lang="ja-JP" altLang="en-US" sz="1600" dirty="0">
                <a:solidFill>
                  <a:prstClr val="black"/>
                </a:solidFill>
              </a:rPr>
              <a:t>○より自立した生活への移行を促す精神科デイ・ケア等の提供</a:t>
            </a:r>
            <a:endParaRPr lang="en-US" altLang="ja-JP" sz="1600" dirty="0">
              <a:solidFill>
                <a:prstClr val="black"/>
              </a:solidFill>
            </a:endParaRPr>
          </a:p>
        </p:txBody>
      </p:sp>
      <p:sp>
        <p:nvSpPr>
          <p:cNvPr id="3" name="角丸四角形 2"/>
          <p:cNvSpPr/>
          <p:nvPr/>
        </p:nvSpPr>
        <p:spPr>
          <a:xfrm>
            <a:off x="565167" y="1588004"/>
            <a:ext cx="2585648" cy="345289"/>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600" dirty="0" smtClean="0">
                <a:solidFill>
                  <a:prstClr val="black"/>
                </a:solidFill>
                <a:latin typeface="ＤＨＰ特太ゴシック体" panose="020B0500000000000000" pitchFamily="50" charset="-128"/>
                <a:ea typeface="ＤＨＰ特太ゴシック体" panose="020B0500000000000000" pitchFamily="50" charset="-128"/>
              </a:rPr>
              <a:t>長期入院患者の地域移行</a:t>
            </a:r>
            <a:endParaRPr lang="en-US" altLang="ja-JP" sz="1600" dirty="0" smtClean="0">
              <a:solidFill>
                <a:prstClr val="black"/>
              </a:solidFill>
              <a:latin typeface="ＤＨＰ特太ゴシック体" panose="020B0500000000000000" pitchFamily="50" charset="-128"/>
              <a:ea typeface="ＤＨＰ特太ゴシック体" panose="020B0500000000000000" pitchFamily="50" charset="-128"/>
            </a:endParaRPr>
          </a:p>
        </p:txBody>
      </p:sp>
      <p:pic>
        <p:nvPicPr>
          <p:cNvPr id="11" name="Picture 1"/>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5337690" y="5341721"/>
            <a:ext cx="1211483" cy="1135215"/>
          </a:xfrm>
          <a:prstGeom prst="rect">
            <a:avLst/>
          </a:prstGeom>
          <a:noFill/>
          <a:ln w="28575">
            <a:noFill/>
            <a:prstDash val="sysDot"/>
            <a:miter lim="800000"/>
            <a:headEnd/>
            <a:tailEnd/>
          </a:ln>
          <a:effectLst/>
        </p:spPr>
      </p:pic>
      <p:sp>
        <p:nvSpPr>
          <p:cNvPr id="26" name="テキスト ボックス 25"/>
          <p:cNvSpPr txBox="1"/>
          <p:nvPr/>
        </p:nvSpPr>
        <p:spPr>
          <a:xfrm>
            <a:off x="6466599" y="3765750"/>
            <a:ext cx="3141878" cy="2308324"/>
          </a:xfrm>
          <a:prstGeom prst="rect">
            <a:avLst/>
          </a:prstGeom>
          <a:ln w="28575"/>
        </p:spPr>
        <p:style>
          <a:lnRef idx="2">
            <a:schemeClr val="accent2"/>
          </a:lnRef>
          <a:fillRef idx="1">
            <a:schemeClr val="lt1"/>
          </a:fillRef>
          <a:effectRef idx="0">
            <a:schemeClr val="accent2"/>
          </a:effectRef>
          <a:fontRef idx="minor">
            <a:schemeClr val="dk1"/>
          </a:fontRef>
        </p:style>
        <p:txBody>
          <a:bodyPr wrap="square" rtlCol="0">
            <a:spAutoFit/>
          </a:bodyPr>
          <a:lstStyle/>
          <a:p>
            <a:pPr marL="216000" indent="-216000"/>
            <a:r>
              <a:rPr lang="ja-JP" altLang="en-US" sz="1600" dirty="0">
                <a:solidFill>
                  <a:prstClr val="black"/>
                </a:solidFill>
              </a:rPr>
              <a:t>○いわゆる「総合病院」精神病棟の手厚い医師配置の評価</a:t>
            </a:r>
            <a:endParaRPr lang="en-US" altLang="ja-JP" sz="1600" dirty="0">
              <a:solidFill>
                <a:prstClr val="black"/>
              </a:solidFill>
            </a:endParaRPr>
          </a:p>
          <a:p>
            <a:pPr marL="216000" indent="-216000"/>
            <a:r>
              <a:rPr lang="ja-JP" altLang="en-US" sz="1600" dirty="0">
                <a:solidFill>
                  <a:prstClr val="black"/>
                </a:solidFill>
              </a:rPr>
              <a:t>○リエゾンチーム医療の推進</a:t>
            </a:r>
            <a:endParaRPr lang="en-US" altLang="ja-JP" sz="1600" dirty="0">
              <a:solidFill>
                <a:prstClr val="black"/>
              </a:solidFill>
            </a:endParaRPr>
          </a:p>
          <a:p>
            <a:pPr marL="216000" indent="-216000"/>
            <a:r>
              <a:rPr lang="ja-JP" altLang="en-US" sz="1600" dirty="0">
                <a:solidFill>
                  <a:prstClr val="black"/>
                </a:solidFill>
              </a:rPr>
              <a:t>○精神症状を伴う救急搬送患者に対する精神科医の診断</a:t>
            </a:r>
            <a:r>
              <a:rPr lang="ja-JP" altLang="en-US" sz="1600" dirty="0" smtClean="0">
                <a:solidFill>
                  <a:prstClr val="black"/>
                </a:solidFill>
              </a:rPr>
              <a:t>治療</a:t>
            </a:r>
            <a:endParaRPr lang="en-US" altLang="ja-JP" sz="1600" dirty="0" smtClean="0">
              <a:solidFill>
                <a:prstClr val="black"/>
              </a:solidFill>
            </a:endParaRPr>
          </a:p>
          <a:p>
            <a:pPr marL="216000" indent="-216000"/>
            <a:r>
              <a:rPr lang="ja-JP" altLang="en-US" sz="1600" dirty="0" smtClean="0">
                <a:solidFill>
                  <a:prstClr val="black"/>
                </a:solidFill>
              </a:rPr>
              <a:t>○総合入院体制加算における精神疾患患者受入の要件の強化</a:t>
            </a:r>
            <a:endParaRPr lang="en-US" altLang="ja-JP" sz="1600" dirty="0">
              <a:solidFill>
                <a:prstClr val="black"/>
              </a:solidFill>
            </a:endParaRPr>
          </a:p>
          <a:p>
            <a:pPr marL="216000" indent="-216000"/>
            <a:r>
              <a:rPr lang="ja-JP" altLang="en-US" sz="1600" dirty="0">
                <a:solidFill>
                  <a:prstClr val="black"/>
                </a:solidFill>
              </a:rPr>
              <a:t>○自殺企図者に対する継続的な指導</a:t>
            </a:r>
          </a:p>
        </p:txBody>
      </p:sp>
      <p:sp>
        <p:nvSpPr>
          <p:cNvPr id="30" name="テキスト ボックス 29"/>
          <p:cNvSpPr txBox="1"/>
          <p:nvPr/>
        </p:nvSpPr>
        <p:spPr>
          <a:xfrm>
            <a:off x="3513469" y="2657133"/>
            <a:ext cx="2663707" cy="2308324"/>
          </a:xfrm>
          <a:prstGeom prst="rect">
            <a:avLst/>
          </a:prstGeom>
          <a:ln w="28575"/>
        </p:spPr>
        <p:style>
          <a:lnRef idx="2">
            <a:schemeClr val="accent6"/>
          </a:lnRef>
          <a:fillRef idx="1">
            <a:schemeClr val="lt1"/>
          </a:fillRef>
          <a:effectRef idx="0">
            <a:schemeClr val="accent6"/>
          </a:effectRef>
          <a:fontRef idx="minor">
            <a:schemeClr val="dk1"/>
          </a:fontRef>
        </p:style>
        <p:txBody>
          <a:bodyPr wrap="square" rtlCol="0" anchor="ctr">
            <a:spAutoFit/>
          </a:bodyPr>
          <a:lstStyle/>
          <a:p>
            <a:pPr marL="93663" indent="-93663"/>
            <a:endParaRPr lang="en-US" altLang="ja-JP" sz="1600" dirty="0" smtClean="0">
              <a:solidFill>
                <a:prstClr val="black"/>
              </a:solidFill>
            </a:endParaRPr>
          </a:p>
          <a:p>
            <a:pPr marL="216000" indent="-216000"/>
            <a:r>
              <a:rPr lang="ja-JP" altLang="en-US" sz="1600" dirty="0">
                <a:solidFill>
                  <a:prstClr val="black"/>
                </a:solidFill>
              </a:rPr>
              <a:t>○専門的な児童思春期精神科外来</a:t>
            </a:r>
            <a:r>
              <a:rPr lang="ja-JP" altLang="en-US" sz="1600" dirty="0" smtClean="0">
                <a:solidFill>
                  <a:prstClr val="black"/>
                </a:solidFill>
              </a:rPr>
              <a:t>医療の充実</a:t>
            </a:r>
            <a:endParaRPr lang="en-US" altLang="ja-JP" sz="1600" dirty="0">
              <a:solidFill>
                <a:prstClr val="black"/>
              </a:solidFill>
            </a:endParaRPr>
          </a:p>
          <a:p>
            <a:pPr marL="216000" indent="-216000"/>
            <a:r>
              <a:rPr lang="ja-JP" altLang="en-US" sz="1600" dirty="0">
                <a:solidFill>
                  <a:prstClr val="black"/>
                </a:solidFill>
              </a:rPr>
              <a:t>○薬物依存症に対する集団</a:t>
            </a:r>
            <a:r>
              <a:rPr lang="ja-JP" altLang="en-US" sz="1600" dirty="0" smtClean="0">
                <a:solidFill>
                  <a:prstClr val="black"/>
                </a:solidFill>
              </a:rPr>
              <a:t>療法の新設</a:t>
            </a:r>
            <a:endParaRPr lang="en-US" altLang="ja-JP" sz="1600" dirty="0" smtClean="0">
              <a:solidFill>
                <a:prstClr val="black"/>
              </a:solidFill>
            </a:endParaRPr>
          </a:p>
          <a:p>
            <a:pPr marL="216000" indent="-216000"/>
            <a:r>
              <a:rPr lang="ja-JP" altLang="en-US" sz="1600" dirty="0">
                <a:solidFill>
                  <a:prstClr val="black"/>
                </a:solidFill>
              </a:rPr>
              <a:t>○医師・看護師による認知療法・認知行動療法の</a:t>
            </a:r>
            <a:r>
              <a:rPr lang="ja-JP" altLang="en-US" sz="1600" dirty="0" smtClean="0">
                <a:solidFill>
                  <a:prstClr val="black"/>
                </a:solidFill>
              </a:rPr>
              <a:t>充実</a:t>
            </a:r>
            <a:endParaRPr lang="en-US" altLang="ja-JP" sz="1600" dirty="0" smtClean="0">
              <a:solidFill>
                <a:prstClr val="black"/>
              </a:solidFill>
            </a:endParaRPr>
          </a:p>
          <a:p>
            <a:pPr marL="216000" indent="-216000"/>
            <a:r>
              <a:rPr lang="ja-JP" altLang="en-US" sz="1600" dirty="0">
                <a:solidFill>
                  <a:prstClr val="black"/>
                </a:solidFill>
              </a:rPr>
              <a:t>○向精神薬の適切な</a:t>
            </a:r>
            <a:r>
              <a:rPr lang="ja-JP" altLang="en-US" sz="1600" dirty="0" smtClean="0">
                <a:solidFill>
                  <a:prstClr val="black"/>
                </a:solidFill>
              </a:rPr>
              <a:t>処方の推進</a:t>
            </a:r>
            <a:endParaRPr lang="en-US" altLang="ja-JP" sz="1600" dirty="0">
              <a:solidFill>
                <a:prstClr val="black"/>
              </a:solidFill>
            </a:endParaRPr>
          </a:p>
        </p:txBody>
      </p:sp>
      <p:pic>
        <p:nvPicPr>
          <p:cNvPr id="16" name="Picture 2" descr="C:\Users\KTIOM\AppData\Local\Microsoft\Windows\Temporary Internet Files\Content.IE5\YO97QDGR\MC900239657[1].wmf"/>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4564832" y="1036587"/>
            <a:ext cx="1212615" cy="1076254"/>
          </a:xfrm>
          <a:prstGeom prst="rect">
            <a:avLst/>
          </a:prstGeom>
          <a:noFill/>
          <a:ln w="28575">
            <a:noFill/>
            <a:prstDash val="sysDash"/>
          </a:ln>
          <a:extLst>
            <a:ext uri="{909E8E84-426E-40DD-AFC4-6F175D3DCCD1}">
              <a14:hiddenFill xmlns:a14="http://schemas.microsoft.com/office/drawing/2010/main">
                <a:solidFill>
                  <a:srgbClr val="FFFFFF"/>
                </a:solidFill>
              </a14:hiddenFill>
            </a:ext>
          </a:extLst>
        </p:spPr>
      </p:pic>
      <p:sp>
        <p:nvSpPr>
          <p:cNvPr id="21" name="テキスト ボックス 20"/>
          <p:cNvSpPr txBox="1"/>
          <p:nvPr/>
        </p:nvSpPr>
        <p:spPr>
          <a:xfrm>
            <a:off x="6466599" y="1822933"/>
            <a:ext cx="3141878" cy="830997"/>
          </a:xfrm>
          <a:prstGeom prst="rect">
            <a:avLst/>
          </a:prstGeom>
          <a:ln w="28575"/>
        </p:spPr>
        <p:style>
          <a:lnRef idx="2">
            <a:schemeClr val="accent2"/>
          </a:lnRef>
          <a:fillRef idx="1">
            <a:schemeClr val="lt1"/>
          </a:fillRef>
          <a:effectRef idx="0">
            <a:schemeClr val="accent2"/>
          </a:effectRef>
          <a:fontRef idx="minor">
            <a:schemeClr val="dk1"/>
          </a:fontRef>
        </p:style>
        <p:txBody>
          <a:bodyPr wrap="square" rtlCol="0">
            <a:spAutoFit/>
          </a:bodyPr>
          <a:lstStyle/>
          <a:p>
            <a:pPr marL="216000" indent="-216000"/>
            <a:r>
              <a:rPr lang="ja-JP" altLang="en-US" sz="1600" dirty="0" smtClean="0">
                <a:solidFill>
                  <a:prstClr val="black"/>
                </a:solidFill>
              </a:rPr>
              <a:t>○精神</a:t>
            </a:r>
            <a:r>
              <a:rPr lang="ja-JP" altLang="en-US" sz="1600" dirty="0">
                <a:solidFill>
                  <a:prstClr val="black"/>
                </a:solidFill>
              </a:rPr>
              <a:t>病棟での特に重篤</a:t>
            </a:r>
            <a:r>
              <a:rPr lang="ja-JP" altLang="en-US" sz="1600" dirty="0" smtClean="0">
                <a:solidFill>
                  <a:prstClr val="black"/>
                </a:solidFill>
              </a:rPr>
              <a:t>な急性</a:t>
            </a:r>
            <a:r>
              <a:rPr lang="ja-JP" altLang="en-US" sz="1600" dirty="0">
                <a:solidFill>
                  <a:prstClr val="black"/>
                </a:solidFill>
              </a:rPr>
              <a:t>疾患等への</a:t>
            </a:r>
            <a:r>
              <a:rPr lang="ja-JP" altLang="en-US" sz="1600" dirty="0" smtClean="0">
                <a:solidFill>
                  <a:prstClr val="black"/>
                </a:solidFill>
              </a:rPr>
              <a:t>対応（身体合併症加算の対象疾患拡大）</a:t>
            </a:r>
            <a:endParaRPr lang="ja-JP" altLang="en-US" sz="1600" dirty="0">
              <a:solidFill>
                <a:prstClr val="black"/>
              </a:solidFill>
            </a:endParaRPr>
          </a:p>
        </p:txBody>
      </p:sp>
      <p:sp>
        <p:nvSpPr>
          <p:cNvPr id="2" name="下矢印 1"/>
          <p:cNvSpPr/>
          <p:nvPr/>
        </p:nvSpPr>
        <p:spPr>
          <a:xfrm>
            <a:off x="1461046" y="3454175"/>
            <a:ext cx="831553" cy="374374"/>
          </a:xfrm>
          <a:prstGeom prst="downArrow">
            <a:avLst/>
          </a:prstGeom>
          <a:solidFill>
            <a:srgbClr val="93CDDD"/>
          </a:solidFill>
          <a:ln>
            <a:solidFill>
              <a:srgbClr val="93CDD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 name="下矢印 3"/>
          <p:cNvSpPr/>
          <p:nvPr/>
        </p:nvSpPr>
        <p:spPr>
          <a:xfrm>
            <a:off x="7540556" y="2654153"/>
            <a:ext cx="570047" cy="1087089"/>
          </a:xfrm>
          <a:prstGeom prst="downArrow">
            <a:avLst>
              <a:gd name="adj1" fmla="val 50000"/>
              <a:gd name="adj2" fmla="val 30751"/>
            </a:avLst>
          </a:prstGeom>
        </p:spPr>
        <p:style>
          <a:lnRef idx="1">
            <a:schemeClr val="accent2"/>
          </a:lnRef>
          <a:fillRef idx="2">
            <a:schemeClr val="accent2"/>
          </a:fillRef>
          <a:effectRef idx="1">
            <a:schemeClr val="accent2"/>
          </a:effectRef>
          <a:fontRef idx="minor">
            <a:schemeClr val="dk1"/>
          </a:fontRef>
        </p:style>
        <p:txBody>
          <a:bodyPr rtlCol="0" anchor="ctr"/>
          <a:lstStyle/>
          <a:p>
            <a:pPr algn="ctr"/>
            <a:endParaRPr lang="ja-JP" altLang="en-US">
              <a:solidFill>
                <a:prstClr val="black"/>
              </a:solidFill>
            </a:endParaRPr>
          </a:p>
        </p:txBody>
      </p:sp>
      <p:sp>
        <p:nvSpPr>
          <p:cNvPr id="34" name="角丸四角形 33"/>
          <p:cNvSpPr/>
          <p:nvPr/>
        </p:nvSpPr>
        <p:spPr>
          <a:xfrm>
            <a:off x="589551" y="3904052"/>
            <a:ext cx="2561264" cy="317142"/>
          </a:xfrm>
          <a:prstGeom prst="roundRect">
            <a:avLst/>
          </a:prstGeom>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600" dirty="0" smtClean="0">
                <a:solidFill>
                  <a:prstClr val="black"/>
                </a:solidFill>
                <a:latin typeface="ＤＨＰ特太ゴシック体" panose="020B0500000000000000" pitchFamily="50" charset="-128"/>
                <a:ea typeface="ＤＨＰ特太ゴシック体" panose="020B0500000000000000" pitchFamily="50" charset="-128"/>
              </a:rPr>
              <a:t>地域生活支援</a:t>
            </a:r>
            <a:endParaRPr lang="ja-JP" altLang="en-US" sz="1600" dirty="0">
              <a:solidFill>
                <a:prstClr val="black"/>
              </a:solidFill>
              <a:latin typeface="ＤＨＰ特太ゴシック体" panose="020B0500000000000000" pitchFamily="50" charset="-128"/>
              <a:ea typeface="ＤＨＰ特太ゴシック体" panose="020B0500000000000000" pitchFamily="50" charset="-128"/>
            </a:endParaRPr>
          </a:p>
        </p:txBody>
      </p:sp>
      <p:sp>
        <p:nvSpPr>
          <p:cNvPr id="29" name="角丸四角形 28"/>
          <p:cNvSpPr/>
          <p:nvPr/>
        </p:nvSpPr>
        <p:spPr>
          <a:xfrm>
            <a:off x="3495146" y="2343046"/>
            <a:ext cx="2681996" cy="477434"/>
          </a:xfrm>
          <a:prstGeom prst="roundRect">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600" dirty="0" smtClean="0">
                <a:solidFill>
                  <a:prstClr val="black"/>
                </a:solidFill>
                <a:latin typeface="ＤＨＰ特太ゴシック体" panose="020B0500000000000000" pitchFamily="50" charset="-128"/>
                <a:ea typeface="ＤＨＰ特太ゴシック体" panose="020B0500000000000000" pitchFamily="50" charset="-128"/>
              </a:rPr>
              <a:t>専門的な精神医療の</a:t>
            </a:r>
            <a:r>
              <a:rPr lang="en-US" altLang="ja-JP" sz="1600" dirty="0" smtClean="0">
                <a:solidFill>
                  <a:prstClr val="black"/>
                </a:solidFill>
                <a:latin typeface="ＤＨＰ特太ゴシック体" panose="020B0500000000000000" pitchFamily="50" charset="-128"/>
                <a:ea typeface="ＤＨＰ特太ゴシック体" panose="020B0500000000000000" pitchFamily="50" charset="-128"/>
              </a:rPr>
              <a:t/>
            </a:r>
            <a:br>
              <a:rPr lang="en-US" altLang="ja-JP" sz="1600" dirty="0" smtClean="0">
                <a:solidFill>
                  <a:prstClr val="black"/>
                </a:solidFill>
                <a:latin typeface="ＤＨＰ特太ゴシック体" panose="020B0500000000000000" pitchFamily="50" charset="-128"/>
                <a:ea typeface="ＤＨＰ特太ゴシック体" panose="020B0500000000000000" pitchFamily="50" charset="-128"/>
              </a:rPr>
            </a:br>
            <a:r>
              <a:rPr lang="ja-JP" altLang="en-US" sz="1600" dirty="0" smtClean="0">
                <a:solidFill>
                  <a:prstClr val="black"/>
                </a:solidFill>
                <a:latin typeface="ＤＨＰ特太ゴシック体" panose="020B0500000000000000" pitchFamily="50" charset="-128"/>
                <a:ea typeface="ＤＨＰ特太ゴシック体" panose="020B0500000000000000" pitchFamily="50" charset="-128"/>
              </a:rPr>
              <a:t>充実</a:t>
            </a:r>
            <a:endParaRPr lang="ja-JP" altLang="en-US" sz="1600" dirty="0">
              <a:solidFill>
                <a:prstClr val="black"/>
              </a:solidFill>
              <a:latin typeface="ＤＨＰ特太ゴシック体" panose="020B0500000000000000" pitchFamily="50" charset="-128"/>
              <a:ea typeface="ＤＨＰ特太ゴシック体" panose="020B0500000000000000" pitchFamily="50" charset="-128"/>
            </a:endParaRPr>
          </a:p>
        </p:txBody>
      </p:sp>
      <p:sp>
        <p:nvSpPr>
          <p:cNvPr id="37" name="テキスト ボックス 36"/>
          <p:cNvSpPr txBox="1"/>
          <p:nvPr/>
        </p:nvSpPr>
        <p:spPr>
          <a:xfrm>
            <a:off x="6459593" y="2869500"/>
            <a:ext cx="3141878" cy="584775"/>
          </a:xfrm>
          <a:prstGeom prst="rect">
            <a:avLst/>
          </a:prstGeom>
          <a:ln w="28575"/>
        </p:spPr>
        <p:style>
          <a:lnRef idx="2">
            <a:schemeClr val="accent2"/>
          </a:lnRef>
          <a:fillRef idx="1">
            <a:schemeClr val="lt1"/>
          </a:fillRef>
          <a:effectRef idx="0">
            <a:schemeClr val="accent2"/>
          </a:effectRef>
          <a:fontRef idx="minor">
            <a:schemeClr val="dk1"/>
          </a:fontRef>
        </p:style>
        <p:txBody>
          <a:bodyPr wrap="square" rtlCol="0">
            <a:spAutoFit/>
          </a:bodyPr>
          <a:lstStyle/>
          <a:p>
            <a:pPr marL="216000" indent="-216000"/>
            <a:r>
              <a:rPr lang="ja-JP" altLang="en-US" sz="1600" dirty="0" smtClean="0">
                <a:solidFill>
                  <a:prstClr val="black"/>
                </a:solidFill>
              </a:rPr>
              <a:t>○精神科病院からの患者の受入の評価</a:t>
            </a:r>
            <a:endParaRPr lang="ja-JP" altLang="en-US" sz="1600" dirty="0">
              <a:solidFill>
                <a:prstClr val="black"/>
              </a:solidFill>
            </a:endParaRPr>
          </a:p>
        </p:txBody>
      </p:sp>
      <p:sp>
        <p:nvSpPr>
          <p:cNvPr id="31" name="Rectangle 2"/>
          <p:cNvSpPr>
            <a:spLocks noChangeArrowheads="1"/>
          </p:cNvSpPr>
          <p:nvPr/>
        </p:nvSpPr>
        <p:spPr bwMode="auto">
          <a:xfrm>
            <a:off x="213524" y="3423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400" kern="0" dirty="0" smtClean="0">
                <a:solidFill>
                  <a:srgbClr val="000000"/>
                </a:solidFill>
                <a:latin typeface="Calibri"/>
                <a:ea typeface="ＭＳ Ｐゴシック"/>
              </a:rPr>
              <a:t>１４．</a:t>
            </a:r>
            <a:r>
              <a:rPr lang="ja-JP" altLang="en-US" sz="2400" kern="0" dirty="0">
                <a:solidFill>
                  <a:srgbClr val="000000"/>
                </a:solidFill>
                <a:latin typeface="Calibri"/>
                <a:ea typeface="ＭＳ Ｐゴシック"/>
              </a:rPr>
              <a:t>地域</a:t>
            </a:r>
            <a:r>
              <a:rPr lang="ja-JP" altLang="en-US" sz="2400" kern="0" dirty="0" smtClean="0">
                <a:solidFill>
                  <a:srgbClr val="000000"/>
                </a:solidFill>
                <a:latin typeface="Calibri"/>
                <a:ea typeface="ＭＳ Ｐゴシック"/>
              </a:rPr>
              <a:t>移行・地域生活支援の充実を含めた質</a:t>
            </a:r>
            <a:r>
              <a:rPr lang="ja-JP" altLang="en-US" sz="2400" kern="0" dirty="0">
                <a:solidFill>
                  <a:srgbClr val="000000"/>
                </a:solidFill>
                <a:latin typeface="Calibri"/>
                <a:ea typeface="ＭＳ Ｐゴシック"/>
              </a:rPr>
              <a:t>の</a:t>
            </a:r>
            <a:r>
              <a:rPr lang="ja-JP" altLang="en-US" sz="2400" kern="0" dirty="0" smtClean="0">
                <a:solidFill>
                  <a:srgbClr val="000000"/>
                </a:solidFill>
                <a:latin typeface="Calibri"/>
                <a:ea typeface="ＭＳ Ｐゴシック"/>
              </a:rPr>
              <a:t>高い精神医療の評価</a:t>
            </a:r>
            <a:endParaRPr lang="ja-JP" altLang="en-US" sz="2400" kern="0" dirty="0">
              <a:solidFill>
                <a:srgbClr val="000000"/>
              </a:solidFill>
              <a:latin typeface="Calibri"/>
              <a:ea typeface="ＭＳ Ｐゴシック"/>
            </a:endParaRPr>
          </a:p>
        </p:txBody>
      </p:sp>
      <p:sp>
        <p:nvSpPr>
          <p:cNvPr id="3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240</a:t>
            </a:fld>
            <a:endParaRPr lang="ja-JP" altLang="en-US" dirty="0">
              <a:solidFill>
                <a:prstClr val="black"/>
              </a:solidFill>
            </a:endParaRPr>
          </a:p>
        </p:txBody>
      </p:sp>
    </p:spTree>
    <p:extLst>
      <p:ext uri="{BB962C8B-B14F-4D97-AF65-F5344CB8AC3E}">
        <p14:creationId xmlns:p14="http://schemas.microsoft.com/office/powerpoint/2010/main" val="3519395249"/>
      </p:ext>
    </p:extLst>
  </p:cSld>
  <p:clrMapOvr>
    <a:masterClrMapping/>
  </p:clrMapOvr>
  <p:timing>
    <p:tnLst>
      <p:par>
        <p:cT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240805"/>
            <a:ext cx="9647311" cy="5212531"/>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sz="1600" dirty="0" smtClean="0">
                <a:solidFill>
                  <a:prstClr val="black"/>
                </a:solidFill>
              </a:rPr>
              <a:t>長期入院の精神疾患患者の地域移行をより一層進めるため、精神保健福祉士等の重点的な配置により</a:t>
            </a:r>
            <a:endParaRPr lang="en-US" altLang="ja-JP" sz="1600" dirty="0" smtClean="0">
              <a:solidFill>
                <a:prstClr val="black"/>
              </a:solidFill>
            </a:endParaRPr>
          </a:p>
          <a:p>
            <a:pPr>
              <a:lnSpc>
                <a:spcPts val="1900"/>
              </a:lnSpc>
            </a:pPr>
            <a:r>
              <a:rPr lang="ja-JP" altLang="en-US" sz="1600" dirty="0">
                <a:solidFill>
                  <a:prstClr val="black"/>
                </a:solidFill>
              </a:rPr>
              <a:t>　 </a:t>
            </a:r>
            <a:r>
              <a:rPr lang="ja-JP" altLang="en-US" sz="1600" dirty="0" smtClean="0">
                <a:solidFill>
                  <a:prstClr val="black"/>
                </a:solidFill>
              </a:rPr>
              <a:t>集中的な退院支援を行うとともに、精神病床数の適正化に取り組む精神病棟に対する特定入院料の新設や、</a:t>
            </a:r>
            <a:endParaRPr lang="en-US" altLang="ja-JP" sz="1600" dirty="0" smtClean="0">
              <a:solidFill>
                <a:prstClr val="black"/>
              </a:solidFill>
            </a:endParaRPr>
          </a:p>
          <a:p>
            <a:pPr>
              <a:lnSpc>
                <a:spcPts val="1900"/>
              </a:lnSpc>
            </a:pPr>
            <a:r>
              <a:rPr lang="en-US" altLang="ja-JP" sz="1600" dirty="0">
                <a:solidFill>
                  <a:prstClr val="black"/>
                </a:solidFill>
              </a:rPr>
              <a:t> </a:t>
            </a:r>
            <a:r>
              <a:rPr lang="en-US" altLang="ja-JP" sz="1600" dirty="0" smtClean="0">
                <a:solidFill>
                  <a:prstClr val="black"/>
                </a:solidFill>
              </a:rPr>
              <a:t>   </a:t>
            </a:r>
            <a:r>
              <a:rPr lang="ja-JP" altLang="en-US" sz="1600" dirty="0" smtClean="0">
                <a:solidFill>
                  <a:prstClr val="black"/>
                </a:solidFill>
              </a:rPr>
              <a:t>精神科地域移行実施加算の充実を行う</a:t>
            </a:r>
            <a:endParaRPr lang="en-US" altLang="ja-JP" sz="1600" dirty="0" smtClean="0">
              <a:solidFill>
                <a:prstClr val="black"/>
              </a:solidFill>
            </a:endParaRPr>
          </a:p>
          <a:p>
            <a:pPr>
              <a:lnSpc>
                <a:spcPts val="2100"/>
              </a:lnSpc>
            </a:pPr>
            <a:r>
              <a:rPr lang="ja-JP" altLang="en-US" sz="2000" b="1" dirty="0" smtClean="0">
                <a:solidFill>
                  <a:srgbClr val="0070C0"/>
                </a:solidFill>
                <a:latin typeface="ＭＳ Ｐゴシック"/>
              </a:rPr>
              <a:t>　　（</a:t>
            </a:r>
            <a:r>
              <a:rPr lang="ja-JP" altLang="en-US" sz="2000" b="1" dirty="0">
                <a:solidFill>
                  <a:srgbClr val="0070C0"/>
                </a:solidFill>
                <a:latin typeface="ＭＳ Ｐゴシック"/>
              </a:rPr>
              <a:t>新）　</a:t>
            </a:r>
            <a:r>
              <a:rPr lang="ja-JP" altLang="en-US" sz="2000" b="1" u="sng" dirty="0">
                <a:solidFill>
                  <a:srgbClr val="0070C0"/>
                </a:solidFill>
              </a:rPr>
              <a:t>地域移行機能強化病棟入院料：１</a:t>
            </a:r>
            <a:r>
              <a:rPr lang="en-US" altLang="ja-JP" sz="2000" b="1" u="sng" dirty="0">
                <a:solidFill>
                  <a:srgbClr val="0070C0"/>
                </a:solidFill>
              </a:rPr>
              <a:t>,</a:t>
            </a:r>
            <a:r>
              <a:rPr lang="ja-JP" altLang="en-US" sz="2000" b="1" u="sng" dirty="0">
                <a:solidFill>
                  <a:srgbClr val="0070C0"/>
                </a:solidFill>
              </a:rPr>
              <a:t>５２７点（１日につき）　　　</a:t>
            </a:r>
            <a:endParaRPr lang="en-US" altLang="ja-JP" sz="2000" b="1" u="sng" dirty="0">
              <a:solidFill>
                <a:srgbClr val="0070C0"/>
              </a:solidFill>
            </a:endParaRPr>
          </a:p>
          <a:p>
            <a:pPr>
              <a:lnSpc>
                <a:spcPts val="2100"/>
              </a:lnSpc>
            </a:pPr>
            <a:r>
              <a:rPr lang="ja-JP" altLang="en-US" sz="2000" b="1" dirty="0">
                <a:solidFill>
                  <a:srgbClr val="0070C0"/>
                </a:solidFill>
              </a:rPr>
              <a:t>　　　　　　　</a:t>
            </a:r>
            <a:r>
              <a:rPr lang="ja-JP" altLang="en-US" sz="2000" b="1" u="sng" dirty="0">
                <a:solidFill>
                  <a:srgbClr val="0070C0"/>
                </a:solidFill>
              </a:rPr>
              <a:t>重症者加算１：６０点（１日につき）</a:t>
            </a:r>
            <a:endParaRPr lang="en-US" altLang="ja-JP" sz="2000" b="1" u="sng" dirty="0">
              <a:solidFill>
                <a:srgbClr val="0070C0"/>
              </a:solidFill>
            </a:endParaRPr>
          </a:p>
          <a:p>
            <a:pPr>
              <a:lnSpc>
                <a:spcPts val="2100"/>
              </a:lnSpc>
            </a:pPr>
            <a:r>
              <a:rPr lang="ja-JP" altLang="en-US" sz="2000" b="1" dirty="0">
                <a:solidFill>
                  <a:srgbClr val="0070C0"/>
                </a:solidFill>
              </a:rPr>
              <a:t>　　　　　　　</a:t>
            </a:r>
            <a:r>
              <a:rPr lang="ja-JP" altLang="en-US" sz="2000" b="1" u="sng" dirty="0">
                <a:solidFill>
                  <a:srgbClr val="0070C0"/>
                </a:solidFill>
              </a:rPr>
              <a:t>重症者加算２：３０点（１日につき）</a:t>
            </a:r>
            <a:endParaRPr lang="en-US" altLang="ja-JP" sz="2000" b="1" u="sng" dirty="0">
              <a:solidFill>
                <a:srgbClr val="0070C0"/>
              </a:solidFill>
            </a:endParaRPr>
          </a:p>
          <a:p>
            <a:pPr>
              <a:lnSpc>
                <a:spcPts val="2100"/>
              </a:lnSpc>
            </a:pPr>
            <a:r>
              <a:rPr lang="ja-JP" altLang="en-US" sz="2000" b="1" dirty="0">
                <a:solidFill>
                  <a:srgbClr val="0070C0"/>
                </a:solidFill>
              </a:rPr>
              <a:t>　　　　　　　</a:t>
            </a:r>
            <a:r>
              <a:rPr lang="ja-JP" altLang="en-US" sz="2000" b="1" u="sng" dirty="0">
                <a:solidFill>
                  <a:srgbClr val="0070C0"/>
                </a:solidFill>
              </a:rPr>
              <a:t>非定型抗精神病薬加算：１５点（１日につき）</a:t>
            </a:r>
            <a:endParaRPr lang="en-US" altLang="ja-JP" sz="2000" b="1" u="sng" dirty="0">
              <a:solidFill>
                <a:srgbClr val="0070C0"/>
              </a:solidFill>
            </a:endParaRPr>
          </a:p>
          <a:p>
            <a:pPr>
              <a:lnSpc>
                <a:spcPts val="2100"/>
              </a:lnSpc>
            </a:pPr>
            <a:r>
              <a:rPr lang="ja-JP" altLang="en-US" sz="2000" b="1" dirty="0">
                <a:solidFill>
                  <a:srgbClr val="0070C0"/>
                </a:solidFill>
              </a:rPr>
              <a:t>　　　　　　　　　　　　　　　　　　　　　　</a:t>
            </a:r>
            <a:endParaRPr lang="en-US" altLang="ja-JP" sz="1600" dirty="0">
              <a:solidFill>
                <a:prstClr val="black"/>
              </a:solidFill>
            </a:endParaRPr>
          </a:p>
          <a:p>
            <a:pPr marL="285750" indent="-285750">
              <a:lnSpc>
                <a:spcPts val="1900"/>
              </a:lnSpc>
              <a:buFont typeface="Wingdings" panose="05000000000000000000" pitchFamily="2" charset="2"/>
              <a:buChar char="Ø"/>
            </a:pPr>
            <a:r>
              <a:rPr lang="ja-JP" altLang="en-US" sz="1600" dirty="0" smtClean="0">
                <a:solidFill>
                  <a:prstClr val="black"/>
                </a:solidFill>
              </a:rPr>
              <a:t>他の医療機関の地域移行機能強化病棟に入院する患者に、退院後の受診を見越して精神科デイ・ケアを</a:t>
            </a:r>
            <a:endParaRPr lang="en-US" altLang="ja-JP" sz="1600" dirty="0" smtClean="0">
              <a:solidFill>
                <a:prstClr val="black"/>
              </a:solidFill>
            </a:endParaRPr>
          </a:p>
          <a:p>
            <a:pPr>
              <a:lnSpc>
                <a:spcPts val="1900"/>
              </a:lnSpc>
            </a:pPr>
            <a:r>
              <a:rPr lang="en-US" altLang="ja-JP" sz="1600" dirty="0">
                <a:solidFill>
                  <a:prstClr val="black"/>
                </a:solidFill>
              </a:rPr>
              <a:t> </a:t>
            </a:r>
            <a:r>
              <a:rPr lang="en-US" altLang="ja-JP" sz="1600" dirty="0" smtClean="0">
                <a:solidFill>
                  <a:prstClr val="black"/>
                </a:solidFill>
              </a:rPr>
              <a:t>    </a:t>
            </a:r>
            <a:r>
              <a:rPr lang="ja-JP" altLang="en-US" sz="1600" dirty="0" smtClean="0">
                <a:solidFill>
                  <a:prstClr val="black"/>
                </a:solidFill>
              </a:rPr>
              <a:t>実施する場合に、入院中４回まで算定可能とする</a:t>
            </a:r>
            <a:endParaRPr lang="en-US" altLang="ja-JP" sz="1600" dirty="0" smtClean="0">
              <a:solidFill>
                <a:prstClr val="black"/>
              </a:solidFill>
            </a:endParaRPr>
          </a:p>
          <a:p>
            <a:pPr>
              <a:lnSpc>
                <a:spcPts val="2100"/>
              </a:lnSpc>
            </a:pPr>
            <a:r>
              <a:rPr lang="ja-JP" altLang="en-US" sz="2000" b="1" dirty="0" smtClean="0">
                <a:solidFill>
                  <a:srgbClr val="0070C0"/>
                </a:solidFill>
              </a:rPr>
              <a:t>　　　　　精神科デイ・ケア</a:t>
            </a:r>
            <a:endParaRPr lang="en-US" altLang="ja-JP" sz="2000" b="1" dirty="0" smtClean="0">
              <a:solidFill>
                <a:srgbClr val="0070C0"/>
              </a:solidFill>
            </a:endParaRPr>
          </a:p>
          <a:p>
            <a:pPr>
              <a:lnSpc>
                <a:spcPts val="2100"/>
              </a:lnSpc>
            </a:pPr>
            <a:r>
              <a:rPr lang="ja-JP" altLang="en-US" sz="2000" b="1" dirty="0">
                <a:solidFill>
                  <a:srgbClr val="0070C0"/>
                </a:solidFill>
              </a:rPr>
              <a:t>　</a:t>
            </a:r>
            <a:r>
              <a:rPr lang="ja-JP" altLang="en-US" sz="2000" b="1" dirty="0" smtClean="0">
                <a:solidFill>
                  <a:srgbClr val="0070C0"/>
                </a:solidFill>
              </a:rPr>
              <a:t>　　　　　小規模なもの：５９０点</a:t>
            </a:r>
            <a:endParaRPr lang="en-US" altLang="ja-JP" sz="2000" b="1" dirty="0" smtClean="0">
              <a:solidFill>
                <a:srgbClr val="0070C0"/>
              </a:solidFill>
            </a:endParaRPr>
          </a:p>
          <a:p>
            <a:pPr>
              <a:lnSpc>
                <a:spcPts val="2100"/>
              </a:lnSpc>
            </a:pPr>
            <a:r>
              <a:rPr lang="ja-JP" altLang="en-US" sz="2000" b="1" dirty="0">
                <a:solidFill>
                  <a:srgbClr val="0070C0"/>
                </a:solidFill>
              </a:rPr>
              <a:t>　</a:t>
            </a:r>
            <a:r>
              <a:rPr lang="ja-JP" altLang="en-US" sz="2000" b="1" dirty="0" smtClean="0">
                <a:solidFill>
                  <a:srgbClr val="0070C0"/>
                </a:solidFill>
              </a:rPr>
              <a:t>　　　　　大規模なもの：７００点</a:t>
            </a:r>
            <a:endParaRPr lang="en-US" altLang="ja-JP" sz="1600" dirty="0" smtClean="0">
              <a:solidFill>
                <a:prstClr val="black"/>
              </a:solidFill>
            </a:endParaRPr>
          </a:p>
          <a:p>
            <a:pPr marL="285750" indent="-285750">
              <a:lnSpc>
                <a:spcPts val="1900"/>
              </a:lnSpc>
              <a:buFont typeface="Wingdings" panose="05000000000000000000" pitchFamily="2" charset="2"/>
              <a:buChar char="Ø"/>
            </a:pPr>
            <a:endParaRPr lang="en-US" altLang="ja-JP" sz="1600" dirty="0">
              <a:solidFill>
                <a:prstClr val="black"/>
              </a:solidFill>
            </a:endParaRPr>
          </a:p>
          <a:p>
            <a:pPr>
              <a:lnSpc>
                <a:spcPts val="1900"/>
              </a:lnSpc>
            </a:pPr>
            <a:endParaRPr lang="en-US" altLang="ja-JP" sz="1600" dirty="0" smtClean="0">
              <a:solidFill>
                <a:prstClr val="black"/>
              </a:solidFill>
            </a:endParaRPr>
          </a:p>
          <a:p>
            <a:pPr marL="285750" indent="-285750" defTabSz="900113">
              <a:buFont typeface="Wingdings" panose="05000000000000000000" pitchFamily="2" charset="2"/>
              <a:buChar char="Ø"/>
            </a:pPr>
            <a:r>
              <a:rPr lang="ja-JP" altLang="en-US" sz="1600" dirty="0" smtClean="0">
                <a:solidFill>
                  <a:prstClr val="black"/>
                </a:solidFill>
              </a:rPr>
              <a:t>精神科地域移行実施加算（</a:t>
            </a:r>
            <a:r>
              <a:rPr lang="en-US" altLang="ja-JP" sz="1600" dirty="0">
                <a:solidFill>
                  <a:prstClr val="black"/>
                </a:solidFill>
              </a:rPr>
              <a:t> 5</a:t>
            </a:r>
            <a:r>
              <a:rPr lang="ja-JP" altLang="en-US" sz="1600" dirty="0">
                <a:solidFill>
                  <a:prstClr val="black"/>
                </a:solidFill>
              </a:rPr>
              <a:t>年以上の長期入院患者の退院</a:t>
            </a:r>
            <a:r>
              <a:rPr lang="ja-JP" altLang="en-US" sz="1600" dirty="0" smtClean="0">
                <a:solidFill>
                  <a:prstClr val="black"/>
                </a:solidFill>
              </a:rPr>
              <a:t>の評価）の充実に</a:t>
            </a:r>
            <a:r>
              <a:rPr lang="ja-JP" altLang="en-US" sz="1600" dirty="0">
                <a:solidFill>
                  <a:prstClr val="black"/>
                </a:solidFill>
              </a:rPr>
              <a:t>係る</a:t>
            </a:r>
            <a:r>
              <a:rPr lang="ja-JP" altLang="en-US" sz="1600" dirty="0" smtClean="0">
                <a:solidFill>
                  <a:prstClr val="black"/>
                </a:solidFill>
              </a:rPr>
              <a:t>評価</a:t>
            </a:r>
            <a:endParaRPr lang="en-US" altLang="ja-JP" sz="1600" dirty="0">
              <a:solidFill>
                <a:prstClr val="black"/>
              </a:solidFill>
            </a:endParaRPr>
          </a:p>
          <a:p>
            <a:pPr>
              <a:lnSpc>
                <a:spcPts val="1900"/>
              </a:lnSpc>
            </a:pPr>
            <a:endParaRPr lang="en-US" altLang="ja-JP" sz="1600" dirty="0">
              <a:solidFill>
                <a:prstClr val="black"/>
              </a:solidFill>
            </a:endParaRPr>
          </a:p>
          <a:p>
            <a:pPr>
              <a:lnSpc>
                <a:spcPts val="2100"/>
              </a:lnSpc>
            </a:pPr>
            <a:r>
              <a:rPr lang="ja-JP" altLang="en-US" sz="1600" dirty="0" smtClean="0">
                <a:solidFill>
                  <a:srgbClr val="0070C0"/>
                </a:solidFill>
                <a:latin typeface="ＭＳ Ｐゴシック"/>
              </a:rPr>
              <a:t>　</a:t>
            </a: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304" y="678804"/>
            <a:ext cx="6593896" cy="562001"/>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a:t>
            </a:r>
            <a:r>
              <a:rPr lang="ja-JP" altLang="en-US" sz="2400" dirty="0">
                <a:solidFill>
                  <a:prstClr val="black"/>
                </a:solidFill>
              </a:rPr>
              <a:t>１</a:t>
            </a:r>
            <a:r>
              <a:rPr lang="ja-JP" altLang="en-US" sz="2400" dirty="0" smtClean="0">
                <a:solidFill>
                  <a:prstClr val="black"/>
                </a:solidFill>
              </a:rPr>
              <a:t>）地域移行を重点的に進める精神病棟の評価</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１４．質の高い精神医療の評価</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241</a:t>
            </a:fld>
            <a:endParaRPr lang="ja-JP" altLang="en-US" dirty="0">
              <a:solidFill>
                <a:prstClr val="black"/>
              </a:solidFill>
            </a:endParaRPr>
          </a:p>
        </p:txBody>
      </p:sp>
      <p:sp>
        <p:nvSpPr>
          <p:cNvPr id="16" name="テキスト ボックス 15"/>
          <p:cNvSpPr txBox="1"/>
          <p:nvPr/>
        </p:nvSpPr>
        <p:spPr>
          <a:xfrm>
            <a:off x="7113240" y="1906067"/>
            <a:ext cx="1944216" cy="1107996"/>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133-134</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154-156</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662</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749-750</a:t>
            </a:r>
          </a:p>
          <a:p>
            <a:pPr>
              <a:defRPr/>
            </a:pPr>
            <a:r>
              <a:rPr lang="ja-JP" altLang="en-US" sz="1100" dirty="0" smtClean="0">
                <a:solidFill>
                  <a:srgbClr val="002060"/>
                </a:solidFill>
                <a:latin typeface="ＭＳ Ｐゴシック" panose="020B0600070205080204" pitchFamily="50" charset="-128"/>
              </a:rPr>
              <a:t>様式</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1068-1069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1083</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1084</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1107-1108</a:t>
            </a:r>
            <a:endParaRPr lang="ja-JP" altLang="en-US" sz="1100" dirty="0">
              <a:solidFill>
                <a:srgbClr val="002060"/>
              </a:solidFill>
              <a:latin typeface="ＭＳ Ｐゴシック" panose="020B0600070205080204" pitchFamily="50" charset="-128"/>
            </a:endParaRPr>
          </a:p>
        </p:txBody>
      </p:sp>
      <p:sp>
        <p:nvSpPr>
          <p:cNvPr id="12" name="正方形/長方形 11"/>
          <p:cNvSpPr/>
          <p:nvPr/>
        </p:nvSpPr>
        <p:spPr>
          <a:xfrm>
            <a:off x="3809757" y="3847071"/>
            <a:ext cx="5887555" cy="861774"/>
          </a:xfrm>
          <a:prstGeom prst="rect">
            <a:avLst/>
          </a:prstGeom>
          <a:ln w="9525">
            <a:noFill/>
            <a:prstDash val="dash"/>
          </a:ln>
        </p:spPr>
        <p:txBody>
          <a:bodyPr wrap="square">
            <a:spAutoFit/>
          </a:bodyPr>
          <a:lstStyle/>
          <a:p>
            <a:pPr>
              <a:lnSpc>
                <a:spcPts val="1500"/>
              </a:lnSpc>
            </a:pPr>
            <a:r>
              <a:rPr lang="en-US" altLang="ja-JP" sz="1400" dirty="0" smtClean="0">
                <a:solidFill>
                  <a:prstClr val="black"/>
                </a:solidFill>
                <a:latin typeface="ＭＳ Ｐゴシック"/>
              </a:rPr>
              <a:t>[</a:t>
            </a:r>
            <a:r>
              <a:rPr lang="ja-JP" altLang="en-US" sz="1400" dirty="0" smtClean="0">
                <a:solidFill>
                  <a:prstClr val="black"/>
                </a:solidFill>
                <a:latin typeface="ＭＳ Ｐゴシック"/>
              </a:rPr>
              <a:t>算定要件</a:t>
            </a:r>
            <a:r>
              <a:rPr lang="en-US" altLang="ja-JP" sz="1400" dirty="0" smtClean="0">
                <a:solidFill>
                  <a:prstClr val="black"/>
                </a:solidFill>
                <a:latin typeface="ＭＳ Ｐゴシック"/>
              </a:rPr>
              <a:t>]</a:t>
            </a:r>
            <a:r>
              <a:rPr lang="ja-JP" altLang="en-US" sz="1400" b="1" dirty="0" smtClean="0">
                <a:solidFill>
                  <a:srgbClr val="FF0000"/>
                </a:solidFill>
                <a:latin typeface="ＭＳ Ｐゴシック"/>
              </a:rPr>
              <a:t>（新）</a:t>
            </a:r>
            <a:endParaRPr lang="en-US" altLang="ja-JP" sz="1400" b="1" dirty="0" smtClean="0">
              <a:solidFill>
                <a:srgbClr val="FF0000"/>
              </a:solidFill>
              <a:latin typeface="ＭＳ Ｐゴシック"/>
            </a:endParaRPr>
          </a:p>
          <a:p>
            <a:pPr>
              <a:lnSpc>
                <a:spcPts val="1500"/>
              </a:lnSpc>
            </a:pPr>
            <a:r>
              <a:rPr lang="ja-JP" altLang="en-US" sz="1400" dirty="0">
                <a:solidFill>
                  <a:prstClr val="black"/>
                </a:solidFill>
                <a:latin typeface="ＭＳ Ｐゴシック"/>
              </a:rPr>
              <a:t>　</a:t>
            </a:r>
            <a:r>
              <a:rPr lang="ja-JP" altLang="en-US" sz="1400" dirty="0" smtClean="0">
                <a:solidFill>
                  <a:prstClr val="black"/>
                </a:solidFill>
                <a:latin typeface="ＭＳ Ｐゴシック"/>
              </a:rPr>
              <a:t> </a:t>
            </a:r>
            <a:r>
              <a:rPr lang="ja-JP" altLang="en-US" sz="1400" b="1" u="sng" dirty="0" smtClean="0">
                <a:solidFill>
                  <a:srgbClr val="00B0F0"/>
                </a:solidFill>
                <a:latin typeface="ＭＳ Ｐゴシック"/>
              </a:rPr>
              <a:t>他の医療機関の地域移行機能強化病棟入院料を算定する病棟に入院中の患者であって、退院を予定している患者に対して、精神科デイ・ケアを行う場合にあっては、入院中４回を限度として算定する</a:t>
            </a:r>
            <a:endParaRPr lang="ja-JP" altLang="ja-JP" sz="1400" b="1" u="sng" dirty="0">
              <a:solidFill>
                <a:srgbClr val="00B0F0"/>
              </a:solidFill>
              <a:latin typeface="ＭＳ Ｐゴシック"/>
            </a:endParaRPr>
          </a:p>
        </p:txBody>
      </p:sp>
      <p:graphicFrame>
        <p:nvGraphicFramePr>
          <p:cNvPr id="2" name="表 1"/>
          <p:cNvGraphicFramePr>
            <a:graphicFrameLocks noGrp="1"/>
          </p:cNvGraphicFramePr>
          <p:nvPr>
            <p:extLst/>
          </p:nvPr>
        </p:nvGraphicFramePr>
        <p:xfrm>
          <a:off x="1447415" y="5373216"/>
          <a:ext cx="6604000" cy="792480"/>
        </p:xfrm>
        <a:graphic>
          <a:graphicData uri="http://schemas.openxmlformats.org/drawingml/2006/table">
            <a:tbl>
              <a:tblPr firstRow="1" bandRow="1">
                <a:tableStyleId>{5C22544A-7EE6-4342-B048-85BDC9FD1C3A}</a:tableStyleId>
              </a:tblPr>
              <a:tblGrid>
                <a:gridCol w="3302000"/>
                <a:gridCol w="3302000"/>
              </a:tblGrid>
              <a:tr h="288032">
                <a:tc>
                  <a:txBody>
                    <a:bodyPr/>
                    <a:lstStyle/>
                    <a:p>
                      <a:pPr algn="ctr">
                        <a:lnSpc>
                          <a:spcPts val="1600"/>
                        </a:lnSpc>
                      </a:pPr>
                      <a:r>
                        <a:rPr kumimoji="1" lang="ja-JP" altLang="en-US" sz="1600" dirty="0" smtClean="0"/>
                        <a:t>現行</a:t>
                      </a:r>
                      <a:endParaRPr kumimoji="1" lang="ja-JP" altLang="en-US" sz="1600" dirty="0"/>
                    </a:p>
                  </a:txBody>
                  <a:tcPr/>
                </a:tc>
                <a:tc>
                  <a:txBody>
                    <a:bodyPr/>
                    <a:lstStyle/>
                    <a:p>
                      <a:pPr algn="ctr">
                        <a:lnSpc>
                          <a:spcPts val="1600"/>
                        </a:lnSpc>
                      </a:pPr>
                      <a:r>
                        <a:rPr kumimoji="1" lang="ja-JP" altLang="en-US" sz="1600" dirty="0" smtClean="0"/>
                        <a:t>改定</a:t>
                      </a:r>
                      <a:endParaRPr kumimoji="1" lang="ja-JP" altLang="en-US" sz="1600" dirty="0"/>
                    </a:p>
                  </a:txBody>
                  <a:tcPr/>
                </a:tc>
              </a:tr>
              <a:tr h="370840">
                <a:tc>
                  <a:txBody>
                    <a:bodyPr/>
                    <a:lstStyle/>
                    <a:p>
                      <a:pPr>
                        <a:lnSpc>
                          <a:spcPts val="1600"/>
                        </a:lnSpc>
                      </a:pPr>
                      <a:r>
                        <a:rPr kumimoji="1" lang="en-US" altLang="ja-JP" sz="1600" dirty="0" smtClean="0"/>
                        <a:t>【</a:t>
                      </a:r>
                      <a:r>
                        <a:rPr kumimoji="1" lang="ja-JP" altLang="en-US" sz="1600" dirty="0" smtClean="0"/>
                        <a:t>精神科地域移行実施加算</a:t>
                      </a:r>
                      <a:r>
                        <a:rPr kumimoji="1" lang="en-US" altLang="ja-JP" sz="1600" dirty="0" smtClean="0"/>
                        <a:t>】</a:t>
                      </a:r>
                    </a:p>
                    <a:p>
                      <a:pPr>
                        <a:lnSpc>
                          <a:spcPts val="1600"/>
                        </a:lnSpc>
                      </a:pPr>
                      <a:r>
                        <a:rPr kumimoji="1" lang="ja-JP" altLang="en-US" sz="1600" dirty="0" smtClean="0"/>
                        <a:t>（１日につき）　　　　　　　　　１０点</a:t>
                      </a:r>
                      <a:endParaRPr kumimoji="1" lang="ja-JP" altLang="en-US" sz="1600" dirty="0"/>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精神科地域移行実施加算</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（１日につき）　　　　　　　　　</a:t>
                      </a:r>
                      <a:r>
                        <a:rPr kumimoji="1" lang="ja-JP" altLang="en-US" sz="1600" b="1" i="0" u="none" strike="noStrike" kern="1200" cap="none" spc="0" normalizeH="0" baseline="0" noProof="0" dirty="0" smtClean="0">
                          <a:ln>
                            <a:noFill/>
                          </a:ln>
                          <a:solidFill>
                            <a:srgbClr val="FF0000"/>
                          </a:solidFill>
                          <a:effectLst/>
                          <a:uLnTx/>
                          <a:uFillTx/>
                          <a:latin typeface="+mn-lt"/>
                          <a:ea typeface="+mn-ea"/>
                          <a:cs typeface="+mn-cs"/>
                        </a:rPr>
                        <a:t>２０</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点</a:t>
                      </a:r>
                    </a:p>
                  </a:txBody>
                  <a:tcPr/>
                </a:tc>
              </a:tr>
            </a:tbl>
          </a:graphicData>
        </a:graphic>
      </p:graphicFrame>
      <p:sp>
        <p:nvSpPr>
          <p:cNvPr id="13" name="テキスト ボックス 12"/>
          <p:cNvSpPr txBox="1"/>
          <p:nvPr/>
        </p:nvSpPr>
        <p:spPr>
          <a:xfrm>
            <a:off x="5313038" y="3583350"/>
            <a:ext cx="258407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445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463-465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769</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843-844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1114</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1145</a:t>
            </a:r>
            <a:endParaRPr lang="ja-JP" altLang="en-US" sz="1100" dirty="0">
              <a:solidFill>
                <a:srgbClr val="002060"/>
              </a:solidFill>
              <a:latin typeface="ＭＳ Ｐゴシック" panose="020B0600070205080204" pitchFamily="50" charset="-128"/>
            </a:endParaRPr>
          </a:p>
        </p:txBody>
      </p:sp>
      <p:sp>
        <p:nvSpPr>
          <p:cNvPr id="20" name="テキスト ボックス 19"/>
          <p:cNvSpPr txBox="1"/>
          <p:nvPr/>
        </p:nvSpPr>
        <p:spPr>
          <a:xfrm>
            <a:off x="8193360" y="5157192"/>
            <a:ext cx="864096" cy="76944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77</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95</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648</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defRPr/>
            </a:pP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713</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3393258"/>
      </p:ext>
    </p:extLst>
  </p:cSld>
  <p:clrMapOvr>
    <a:masterClrMapping/>
  </p:clrMapOvr>
  <p:timing>
    <p:tnLst>
      <p:par>
        <p:cT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37"/>
          <p:cNvSpPr>
            <a:spLocks noChangeArrowheads="1"/>
          </p:cNvSpPr>
          <p:nvPr/>
        </p:nvSpPr>
        <p:spPr bwMode="auto">
          <a:xfrm>
            <a:off x="200538" y="1030168"/>
            <a:ext cx="9511189" cy="1606744"/>
          </a:xfrm>
          <a:prstGeom prst="rect">
            <a:avLst/>
          </a:prstGeom>
          <a:solidFill>
            <a:srgbClr val="FFFFAF">
              <a:alpha val="49804"/>
            </a:srgbClr>
          </a:solidFill>
          <a:ln w="9525">
            <a:solidFill>
              <a:schemeClr val="tx1"/>
            </a:solidFill>
            <a:miter lim="800000"/>
            <a:headEnd/>
            <a:tailEnd/>
          </a:ln>
        </p:spPr>
        <p:txBody>
          <a:bodyPr/>
          <a:lstStyle/>
          <a:p>
            <a:pPr marL="342900" indent="-342900">
              <a:buFont typeface="Wingdings" panose="05000000000000000000" pitchFamily="2" charset="2"/>
              <a:buChar char="Ø"/>
            </a:pPr>
            <a:r>
              <a:rPr lang="ja-JP" altLang="en-US" kern="100" dirty="0" smtClean="0">
                <a:solidFill>
                  <a:prstClr val="black"/>
                </a:solidFill>
                <a:latin typeface="ＭＳ Ｐゴシック"/>
                <a:cs typeface="Times New Roman" panose="02020603050405020304" pitchFamily="18" charset="0"/>
              </a:rPr>
              <a:t>薬物依存症の患者に対し、標準化された方法で実施する集団療法の評価を新設する</a:t>
            </a:r>
            <a:endParaRPr lang="en-US" altLang="ja-JP" kern="100" dirty="0" smtClean="0">
              <a:solidFill>
                <a:prstClr val="black"/>
              </a:solidFill>
              <a:latin typeface="ＭＳ Ｐゴシック"/>
              <a:cs typeface="Times New Roman" panose="02020603050405020304" pitchFamily="18" charset="0"/>
            </a:endParaRPr>
          </a:p>
          <a:p>
            <a:r>
              <a:rPr lang="en-US" altLang="ja-JP" b="1" kern="100" dirty="0" smtClean="0">
                <a:solidFill>
                  <a:srgbClr val="0070C0"/>
                </a:solidFill>
                <a:latin typeface="ＭＳ Ｐゴシック"/>
                <a:cs typeface="Times New Roman" panose="02020603050405020304" pitchFamily="18" charset="0"/>
              </a:rPr>
              <a:t>(</a:t>
            </a:r>
            <a:r>
              <a:rPr lang="ja-JP" altLang="en-US" b="1" kern="100" dirty="0" smtClean="0">
                <a:solidFill>
                  <a:srgbClr val="0070C0"/>
                </a:solidFill>
                <a:latin typeface="ＭＳ Ｐゴシック"/>
                <a:cs typeface="Times New Roman" panose="02020603050405020304" pitchFamily="18" charset="0"/>
              </a:rPr>
              <a:t>新</a:t>
            </a:r>
            <a:r>
              <a:rPr lang="en-US" altLang="ja-JP" b="1" kern="100" dirty="0" smtClean="0">
                <a:solidFill>
                  <a:srgbClr val="0070C0"/>
                </a:solidFill>
                <a:latin typeface="ＭＳ Ｐゴシック"/>
                <a:cs typeface="Times New Roman" panose="02020603050405020304" pitchFamily="18" charset="0"/>
              </a:rPr>
              <a:t>)</a:t>
            </a:r>
            <a:r>
              <a:rPr lang="ja-JP" altLang="en-US" b="1" kern="100" dirty="0" smtClean="0">
                <a:solidFill>
                  <a:srgbClr val="0070C0"/>
                </a:solidFill>
                <a:latin typeface="ＭＳ Ｐゴシック"/>
                <a:cs typeface="Times New Roman" panose="02020603050405020304" pitchFamily="18" charset="0"/>
              </a:rPr>
              <a:t>　</a:t>
            </a:r>
            <a:r>
              <a:rPr lang="ja-JP" altLang="en-US" b="1" u="sng" kern="100" dirty="0" smtClean="0">
                <a:solidFill>
                  <a:srgbClr val="0070C0"/>
                </a:solidFill>
                <a:latin typeface="ＭＳ Ｐゴシック"/>
                <a:cs typeface="Times New Roman" panose="02020603050405020304" pitchFamily="18" charset="0"/>
              </a:rPr>
              <a:t>依存症集団療法　３４０点（１回につき</a:t>
            </a:r>
            <a:r>
              <a:rPr lang="ja-JP" altLang="en-US" u="sng" kern="100" dirty="0" smtClean="0">
                <a:solidFill>
                  <a:srgbClr val="0070C0"/>
                </a:solidFill>
                <a:latin typeface="ＭＳ Ｐゴシック"/>
                <a:cs typeface="Times New Roman" panose="02020603050405020304" pitchFamily="18" charset="0"/>
              </a:rPr>
              <a:t>）</a:t>
            </a:r>
            <a:endParaRPr lang="en-US" altLang="ja-JP" u="sng" kern="100" dirty="0" smtClean="0">
              <a:solidFill>
                <a:srgbClr val="0070C0"/>
              </a:solidFill>
              <a:latin typeface="ＭＳ Ｐゴシック"/>
              <a:cs typeface="Times New Roman" panose="02020603050405020304" pitchFamily="18" charset="0"/>
            </a:endParaRPr>
          </a:p>
          <a:p>
            <a:pPr lvl="1"/>
            <a:r>
              <a:rPr lang="en-US" altLang="ja-JP" sz="1600" kern="100" dirty="0" smtClean="0">
                <a:solidFill>
                  <a:prstClr val="black"/>
                </a:solidFill>
                <a:latin typeface="ＭＳ Ｐゴシック"/>
                <a:cs typeface="Times New Roman" panose="02020603050405020304" pitchFamily="18" charset="0"/>
              </a:rPr>
              <a:t>[</a:t>
            </a:r>
            <a:r>
              <a:rPr lang="ja-JP" altLang="en-US" sz="1600" kern="100" dirty="0" smtClean="0">
                <a:solidFill>
                  <a:prstClr val="black"/>
                </a:solidFill>
                <a:latin typeface="ＭＳ Ｐゴシック"/>
                <a:cs typeface="Times New Roman" panose="02020603050405020304" pitchFamily="18" charset="0"/>
              </a:rPr>
              <a:t>算定要件</a:t>
            </a:r>
            <a:r>
              <a:rPr lang="en-US" altLang="ja-JP" sz="1600" kern="100" dirty="0" smtClean="0">
                <a:solidFill>
                  <a:prstClr val="black"/>
                </a:solidFill>
                <a:latin typeface="ＭＳ Ｐゴシック"/>
                <a:cs typeface="Times New Roman" panose="02020603050405020304" pitchFamily="18" charset="0"/>
              </a:rPr>
              <a:t>]</a:t>
            </a:r>
            <a:endParaRPr lang="en-US" altLang="ja-JP" sz="1600" dirty="0">
              <a:solidFill>
                <a:prstClr val="black"/>
              </a:solidFill>
              <a:latin typeface="ＭＳ Ｐゴシック"/>
            </a:endParaRPr>
          </a:p>
          <a:p>
            <a:pPr lvl="1"/>
            <a:r>
              <a:rPr lang="ja-JP" altLang="ja-JP" sz="1600" dirty="0" smtClean="0">
                <a:solidFill>
                  <a:prstClr val="black"/>
                </a:solidFill>
                <a:latin typeface="ＭＳ Ｐゴシック"/>
              </a:rPr>
              <a:t>医師</a:t>
            </a:r>
            <a:r>
              <a:rPr lang="ja-JP" altLang="ja-JP" sz="1600" dirty="0">
                <a:solidFill>
                  <a:prstClr val="black"/>
                </a:solidFill>
                <a:latin typeface="ＭＳ Ｐゴシック"/>
              </a:rPr>
              <a:t>又は医師の指示を受けた看護師若しくは作業療法士</a:t>
            </a:r>
            <a:r>
              <a:rPr lang="ja-JP" altLang="ja-JP" sz="1600" dirty="0" smtClean="0">
                <a:solidFill>
                  <a:prstClr val="black"/>
                </a:solidFill>
                <a:latin typeface="ＭＳ Ｐゴシック"/>
              </a:rPr>
              <a:t>（研修</a:t>
            </a:r>
            <a:r>
              <a:rPr lang="ja-JP" altLang="ja-JP" sz="1600" dirty="0">
                <a:solidFill>
                  <a:prstClr val="black"/>
                </a:solidFill>
                <a:latin typeface="ＭＳ Ｐゴシック"/>
              </a:rPr>
              <a:t>を修了した者に限る。</a:t>
            </a:r>
            <a:r>
              <a:rPr lang="ja-JP" altLang="ja-JP" sz="1600" dirty="0" smtClean="0">
                <a:solidFill>
                  <a:prstClr val="black"/>
                </a:solidFill>
                <a:latin typeface="ＭＳ Ｐゴシック"/>
              </a:rPr>
              <a:t>）</a:t>
            </a:r>
            <a:r>
              <a:rPr lang="ja-JP" altLang="en-US" sz="1600" dirty="0" smtClean="0">
                <a:solidFill>
                  <a:prstClr val="black"/>
                </a:solidFill>
                <a:latin typeface="ＭＳ Ｐゴシック"/>
              </a:rPr>
              <a:t>等</a:t>
            </a:r>
            <a:r>
              <a:rPr lang="ja-JP" altLang="ja-JP" sz="1600" dirty="0" smtClean="0">
                <a:solidFill>
                  <a:prstClr val="black"/>
                </a:solidFill>
                <a:latin typeface="ＭＳ Ｐゴシック"/>
              </a:rPr>
              <a:t>が実施</a:t>
            </a:r>
            <a:r>
              <a:rPr lang="ja-JP" altLang="ja-JP" sz="1600" dirty="0">
                <a:solidFill>
                  <a:prstClr val="black"/>
                </a:solidFill>
                <a:latin typeface="ＭＳ Ｐゴシック"/>
              </a:rPr>
              <a:t>した場合に､６月以内に限り､週１回を限度として算定する｡ただし、医学的に必要な場合には､治療開始日から２年以内に限り､別途、週１回かつ計</a:t>
            </a:r>
            <a:r>
              <a:rPr lang="en-US" altLang="ja-JP" sz="1600" dirty="0">
                <a:solidFill>
                  <a:prstClr val="black"/>
                </a:solidFill>
                <a:latin typeface="ＭＳ Ｐゴシック"/>
              </a:rPr>
              <a:t>24</a:t>
            </a:r>
            <a:r>
              <a:rPr lang="ja-JP" altLang="ja-JP" sz="1600" dirty="0">
                <a:solidFill>
                  <a:prstClr val="black"/>
                </a:solidFill>
                <a:latin typeface="ＭＳ Ｐゴシック"/>
              </a:rPr>
              <a:t>回を限度として算定</a:t>
            </a:r>
            <a:r>
              <a:rPr lang="ja-JP" altLang="ja-JP" sz="1600" dirty="0" smtClean="0">
                <a:solidFill>
                  <a:prstClr val="black"/>
                </a:solidFill>
                <a:latin typeface="ＭＳ Ｐゴシック"/>
              </a:rPr>
              <a:t>できる</a:t>
            </a:r>
            <a:r>
              <a:rPr lang="ja-JP" altLang="en-US" sz="1600" dirty="0" smtClean="0">
                <a:solidFill>
                  <a:prstClr val="black"/>
                </a:solidFill>
                <a:latin typeface="ＭＳ Ｐゴシック"/>
              </a:rPr>
              <a:t>。</a:t>
            </a:r>
            <a:endParaRPr lang="en-US" altLang="ja-JP" sz="1600" dirty="0" smtClean="0">
              <a:solidFill>
                <a:prstClr val="black"/>
              </a:solidFill>
              <a:latin typeface="ＭＳ Ｐゴシック"/>
            </a:endParaRPr>
          </a:p>
          <a:p>
            <a:pPr marL="627063"/>
            <a:endParaRPr lang="ja-JP" altLang="ja-JP" sz="1400" dirty="0">
              <a:solidFill>
                <a:prstClr val="black"/>
              </a:solidFill>
            </a:endParaRPr>
          </a:p>
        </p:txBody>
      </p:sp>
      <p:sp>
        <p:nvSpPr>
          <p:cNvPr id="4" name="Rectangle 36"/>
          <p:cNvSpPr>
            <a:spLocks noChangeArrowheads="1"/>
          </p:cNvSpPr>
          <p:nvPr/>
        </p:nvSpPr>
        <p:spPr bwMode="auto">
          <a:xfrm>
            <a:off x="194341" y="658648"/>
            <a:ext cx="5364000"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（２）薬物</a:t>
            </a:r>
            <a:r>
              <a:rPr lang="ja-JP" altLang="en-US" sz="2000" dirty="0">
                <a:solidFill>
                  <a:prstClr val="black"/>
                </a:solidFill>
              </a:rPr>
              <a:t>依存症に対する集団療法の評価</a:t>
            </a:r>
            <a:endParaRPr lang="en-US" altLang="ja-JP" sz="2000" dirty="0">
              <a:solidFill>
                <a:prstClr val="black"/>
              </a:solidFill>
            </a:endParaRPr>
          </a:p>
        </p:txBody>
      </p:sp>
      <p:sp>
        <p:nvSpPr>
          <p:cNvPr id="5" name="Rectangle 37"/>
          <p:cNvSpPr>
            <a:spLocks noChangeArrowheads="1"/>
          </p:cNvSpPr>
          <p:nvPr/>
        </p:nvSpPr>
        <p:spPr bwMode="auto">
          <a:xfrm>
            <a:off x="200538" y="3059999"/>
            <a:ext cx="9511189" cy="3681370"/>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kern="100" dirty="0" smtClean="0">
                <a:solidFill>
                  <a:prstClr val="black"/>
                </a:solidFill>
                <a:latin typeface="ＭＳ Ｐゴシック"/>
                <a:cs typeface="Times New Roman" panose="02020603050405020304" pitchFamily="18" charset="0"/>
              </a:rPr>
              <a:t> 専門的な精神医療を提供している保険医療機関や特定機能病院が行う、</a:t>
            </a:r>
            <a:r>
              <a:rPr lang="en-US" altLang="ja-JP" kern="100" dirty="0">
                <a:solidFill>
                  <a:prstClr val="black"/>
                </a:solidFill>
                <a:latin typeface="ＭＳ Ｐゴシック"/>
                <a:cs typeface="Times New Roman" panose="02020603050405020304" pitchFamily="18" charset="0"/>
              </a:rPr>
              <a:t> 20</a:t>
            </a:r>
            <a:r>
              <a:rPr lang="ja-JP" altLang="en-US" kern="100" dirty="0">
                <a:solidFill>
                  <a:prstClr val="black"/>
                </a:solidFill>
                <a:latin typeface="ＭＳ Ｐゴシック"/>
                <a:cs typeface="Times New Roman" panose="02020603050405020304" pitchFamily="18" charset="0"/>
              </a:rPr>
              <a:t>歳未満の患者に</a:t>
            </a:r>
            <a:r>
              <a:rPr lang="ja-JP" altLang="en-US" kern="100" dirty="0" smtClean="0">
                <a:solidFill>
                  <a:prstClr val="black"/>
                </a:solidFill>
                <a:latin typeface="ＭＳ Ｐゴシック"/>
                <a:cs typeface="Times New Roman" panose="02020603050405020304" pitchFamily="18" charset="0"/>
              </a:rPr>
              <a:t>対する通院・在宅精神療法の評価を新設する</a:t>
            </a:r>
            <a:endParaRPr lang="en-US" altLang="ja-JP" kern="100" dirty="0" smtClean="0">
              <a:solidFill>
                <a:prstClr val="black"/>
              </a:solidFill>
              <a:latin typeface="ＭＳ Ｐゴシック"/>
              <a:cs typeface="Times New Roman" panose="02020603050405020304" pitchFamily="18" charset="0"/>
            </a:endParaRPr>
          </a:p>
          <a:p>
            <a:r>
              <a:rPr lang="ja-JP" altLang="en-US" b="1" kern="100" dirty="0" smtClean="0">
                <a:solidFill>
                  <a:prstClr val="black"/>
                </a:solidFill>
                <a:latin typeface="ＭＳ Ｐゴシック"/>
                <a:cs typeface="Times New Roman" panose="02020603050405020304" pitchFamily="18" charset="0"/>
              </a:rPr>
              <a:t>       </a:t>
            </a:r>
            <a:r>
              <a:rPr lang="ja-JP" altLang="en-US" b="1" kern="100" dirty="0" smtClean="0">
                <a:solidFill>
                  <a:srgbClr val="0070C0"/>
                </a:solidFill>
                <a:latin typeface="ＭＳ Ｐゴシック"/>
                <a:cs typeface="Times New Roman" panose="02020603050405020304" pitchFamily="18" charset="0"/>
              </a:rPr>
              <a:t>通院・在宅精神療法　　児童思春期精神科専門管理加算</a:t>
            </a:r>
            <a:endParaRPr lang="en-US" altLang="ja-JP" b="1" kern="100" dirty="0" smtClean="0">
              <a:solidFill>
                <a:srgbClr val="0070C0"/>
              </a:solidFill>
              <a:latin typeface="ＭＳ Ｐゴシック"/>
              <a:cs typeface="Times New Roman" panose="02020603050405020304" pitchFamily="18" charset="0"/>
            </a:endParaRPr>
          </a:p>
          <a:p>
            <a:r>
              <a:rPr lang="en-US" altLang="ja-JP" b="1" kern="100" dirty="0" smtClean="0">
                <a:solidFill>
                  <a:srgbClr val="0070C0"/>
                </a:solidFill>
                <a:latin typeface="ＭＳ Ｐゴシック"/>
                <a:cs typeface="Times New Roman" panose="02020603050405020304" pitchFamily="18" charset="0"/>
              </a:rPr>
              <a:t>(</a:t>
            </a:r>
            <a:r>
              <a:rPr lang="ja-JP" altLang="en-US" b="1" kern="100" dirty="0" smtClean="0">
                <a:solidFill>
                  <a:srgbClr val="0070C0"/>
                </a:solidFill>
                <a:latin typeface="ＭＳ Ｐゴシック"/>
                <a:cs typeface="Times New Roman" panose="02020603050405020304" pitchFamily="18" charset="0"/>
              </a:rPr>
              <a:t>新</a:t>
            </a:r>
            <a:r>
              <a:rPr lang="en-US" altLang="ja-JP" b="1" kern="100" dirty="0" smtClean="0">
                <a:solidFill>
                  <a:srgbClr val="0070C0"/>
                </a:solidFill>
                <a:latin typeface="ＭＳ Ｐゴシック"/>
                <a:cs typeface="Times New Roman" panose="02020603050405020304" pitchFamily="18" charset="0"/>
              </a:rPr>
              <a:t>)</a:t>
            </a:r>
            <a:r>
              <a:rPr lang="ja-JP" altLang="en-US" b="1" kern="100" dirty="0" smtClean="0">
                <a:solidFill>
                  <a:srgbClr val="0070C0"/>
                </a:solidFill>
                <a:latin typeface="ＭＳ Ｐゴシック"/>
                <a:cs typeface="Times New Roman" panose="02020603050405020304" pitchFamily="18" charset="0"/>
              </a:rPr>
              <a:t>　１　</a:t>
            </a:r>
            <a:r>
              <a:rPr lang="ja-JP" altLang="en-US" b="1" u="sng" kern="100" dirty="0" smtClean="0">
                <a:solidFill>
                  <a:srgbClr val="0070C0"/>
                </a:solidFill>
                <a:latin typeface="ＭＳ Ｐゴシック"/>
                <a:cs typeface="Times New Roman" panose="02020603050405020304" pitchFamily="18" charset="0"/>
              </a:rPr>
              <a:t>１６歳未満の患者に実施した場合　　　　　　　　　　　５００点（</a:t>
            </a:r>
            <a:r>
              <a:rPr lang="en-US" altLang="ja-JP" b="1" u="sng" dirty="0" smtClean="0">
                <a:solidFill>
                  <a:srgbClr val="0070C0"/>
                </a:solidFill>
              </a:rPr>
              <a:t>1</a:t>
            </a:r>
            <a:r>
              <a:rPr lang="ja-JP" altLang="ja-JP" b="1" u="sng" dirty="0">
                <a:solidFill>
                  <a:srgbClr val="0070C0"/>
                </a:solidFill>
              </a:rPr>
              <a:t>回に</a:t>
            </a:r>
            <a:r>
              <a:rPr lang="ja-JP" altLang="ja-JP" b="1" u="sng" dirty="0" smtClean="0">
                <a:solidFill>
                  <a:srgbClr val="0070C0"/>
                </a:solidFill>
              </a:rPr>
              <a:t>つき</a:t>
            </a:r>
            <a:r>
              <a:rPr lang="ja-JP" altLang="en-US" b="1" u="sng" dirty="0" smtClean="0">
                <a:solidFill>
                  <a:srgbClr val="0070C0"/>
                </a:solidFill>
              </a:rPr>
              <a:t>）</a:t>
            </a:r>
            <a:endParaRPr lang="en-US" altLang="ja-JP" b="1" u="sng" kern="100" dirty="0">
              <a:solidFill>
                <a:srgbClr val="0070C0"/>
              </a:solidFill>
              <a:latin typeface="ＭＳ Ｐゴシック"/>
              <a:cs typeface="Times New Roman" panose="02020603050405020304" pitchFamily="18" charset="0"/>
            </a:endParaRPr>
          </a:p>
          <a:p>
            <a:r>
              <a:rPr lang="en-US" altLang="ja-JP" b="1" kern="100" dirty="0">
                <a:solidFill>
                  <a:srgbClr val="0070C0"/>
                </a:solidFill>
                <a:latin typeface="ＭＳ Ｐゴシック"/>
                <a:cs typeface="Times New Roman" panose="02020603050405020304" pitchFamily="18" charset="0"/>
              </a:rPr>
              <a:t>(</a:t>
            </a:r>
            <a:r>
              <a:rPr lang="ja-JP" altLang="en-US" b="1" kern="100" dirty="0">
                <a:solidFill>
                  <a:srgbClr val="0070C0"/>
                </a:solidFill>
                <a:latin typeface="ＭＳ Ｐゴシック"/>
                <a:cs typeface="Times New Roman" panose="02020603050405020304" pitchFamily="18" charset="0"/>
              </a:rPr>
              <a:t>新</a:t>
            </a:r>
            <a:r>
              <a:rPr lang="en-US" altLang="ja-JP" b="1" kern="100" dirty="0">
                <a:solidFill>
                  <a:srgbClr val="0070C0"/>
                </a:solidFill>
                <a:latin typeface="ＭＳ Ｐゴシック"/>
                <a:cs typeface="Times New Roman" panose="02020603050405020304" pitchFamily="18" charset="0"/>
              </a:rPr>
              <a:t>) </a:t>
            </a:r>
            <a:r>
              <a:rPr lang="ja-JP" altLang="en-US" b="1" kern="100" dirty="0">
                <a:solidFill>
                  <a:srgbClr val="0070C0"/>
                </a:solidFill>
                <a:latin typeface="ＭＳ Ｐゴシック"/>
                <a:cs typeface="Times New Roman" panose="02020603050405020304" pitchFamily="18" charset="0"/>
              </a:rPr>
              <a:t> </a:t>
            </a:r>
            <a:r>
              <a:rPr lang="ja-JP" altLang="en-US" b="1" kern="100" dirty="0" smtClean="0">
                <a:solidFill>
                  <a:srgbClr val="0070C0"/>
                </a:solidFill>
                <a:latin typeface="ＭＳ Ｐゴシック"/>
                <a:cs typeface="Times New Roman" panose="02020603050405020304" pitchFamily="18" charset="0"/>
              </a:rPr>
              <a:t>２　</a:t>
            </a:r>
            <a:r>
              <a:rPr lang="ja-JP" altLang="en-US" b="1" u="sng" kern="100" dirty="0" smtClean="0">
                <a:solidFill>
                  <a:srgbClr val="0070C0"/>
                </a:solidFill>
                <a:latin typeface="ＭＳ Ｐゴシック"/>
                <a:cs typeface="Times New Roman" panose="02020603050405020304" pitchFamily="18" charset="0"/>
              </a:rPr>
              <a:t>２０歳未満の患者に</a:t>
            </a:r>
            <a:r>
              <a:rPr lang="en-US" altLang="ja-JP" b="1" u="sng" kern="100" dirty="0" smtClean="0">
                <a:solidFill>
                  <a:srgbClr val="0070C0"/>
                </a:solidFill>
                <a:latin typeface="ＭＳ Ｐゴシック"/>
                <a:cs typeface="Times New Roman" panose="02020603050405020304" pitchFamily="18" charset="0"/>
              </a:rPr>
              <a:t>60</a:t>
            </a:r>
            <a:r>
              <a:rPr lang="ja-JP" altLang="en-US" b="1" u="sng" kern="100" dirty="0" smtClean="0">
                <a:solidFill>
                  <a:srgbClr val="0070C0"/>
                </a:solidFill>
                <a:latin typeface="ＭＳ Ｐゴシック"/>
                <a:cs typeface="Times New Roman" panose="02020603050405020304" pitchFamily="18" charset="0"/>
              </a:rPr>
              <a:t>分以上の専門的精神療法を実施した場合</a:t>
            </a:r>
            <a:endParaRPr lang="en-US" altLang="ja-JP" b="1" kern="100" dirty="0">
              <a:solidFill>
                <a:srgbClr val="0070C0"/>
              </a:solidFill>
              <a:latin typeface="ＭＳ Ｐゴシック"/>
              <a:cs typeface="Times New Roman" panose="02020603050405020304" pitchFamily="18" charset="0"/>
            </a:endParaRPr>
          </a:p>
          <a:p>
            <a:pPr algn="r"/>
            <a:r>
              <a:rPr lang="ja-JP" altLang="en-US" b="1" u="sng" kern="100" dirty="0" smtClean="0">
                <a:solidFill>
                  <a:srgbClr val="0070C0"/>
                </a:solidFill>
                <a:latin typeface="ＭＳ Ｐゴシック"/>
                <a:cs typeface="Times New Roman" panose="02020603050405020304" pitchFamily="18" charset="0"/>
              </a:rPr>
              <a:t>１，２００点（</a:t>
            </a:r>
            <a:r>
              <a:rPr lang="ja-JP" altLang="ja-JP" b="1" u="sng" dirty="0" smtClean="0">
                <a:solidFill>
                  <a:srgbClr val="0070C0"/>
                </a:solidFill>
              </a:rPr>
              <a:t>初診から</a:t>
            </a:r>
            <a:r>
              <a:rPr lang="ja-JP" altLang="en-US" b="1" u="sng" dirty="0" smtClean="0">
                <a:solidFill>
                  <a:srgbClr val="0070C0"/>
                </a:solidFill>
              </a:rPr>
              <a:t>３</a:t>
            </a:r>
            <a:r>
              <a:rPr lang="ja-JP" altLang="ja-JP" b="1" u="sng" dirty="0" smtClean="0">
                <a:solidFill>
                  <a:srgbClr val="0070C0"/>
                </a:solidFill>
              </a:rPr>
              <a:t>ヶ月</a:t>
            </a:r>
            <a:r>
              <a:rPr lang="ja-JP" altLang="ja-JP" b="1" u="sng" dirty="0">
                <a:solidFill>
                  <a:srgbClr val="0070C0"/>
                </a:solidFill>
              </a:rPr>
              <a:t>以内</a:t>
            </a:r>
            <a:r>
              <a:rPr lang="ja-JP" altLang="ja-JP" b="1" u="sng" dirty="0" smtClean="0">
                <a:solidFill>
                  <a:srgbClr val="0070C0"/>
                </a:solidFill>
              </a:rPr>
              <a:t>に</a:t>
            </a:r>
            <a:r>
              <a:rPr lang="ja-JP" altLang="en-US" b="1" u="sng" dirty="0" smtClean="0">
                <a:solidFill>
                  <a:srgbClr val="0070C0"/>
                </a:solidFill>
              </a:rPr>
              <a:t>１</a:t>
            </a:r>
            <a:r>
              <a:rPr lang="ja-JP" altLang="ja-JP" b="1" u="sng" dirty="0" smtClean="0">
                <a:solidFill>
                  <a:srgbClr val="0070C0"/>
                </a:solidFill>
              </a:rPr>
              <a:t>回</a:t>
            </a:r>
            <a:r>
              <a:rPr lang="ja-JP" altLang="en-US" u="sng" dirty="0" smtClean="0">
                <a:solidFill>
                  <a:srgbClr val="0070C0"/>
                </a:solidFill>
              </a:rPr>
              <a:t>）</a:t>
            </a:r>
            <a:endParaRPr lang="en-US" altLang="ja-JP" b="1" u="sng" kern="100" dirty="0">
              <a:solidFill>
                <a:srgbClr val="0070C0"/>
              </a:solidFill>
              <a:latin typeface="ＭＳ Ｐゴシック"/>
              <a:cs typeface="Times New Roman" panose="02020603050405020304" pitchFamily="18" charset="0"/>
            </a:endParaRPr>
          </a:p>
          <a:p>
            <a:pPr lvl="1">
              <a:tabLst>
                <a:tab pos="447675" algn="l"/>
              </a:tabLst>
            </a:pPr>
            <a:r>
              <a:rPr lang="en-US" altLang="ja-JP" sz="1600" kern="100" dirty="0" smtClean="0">
                <a:solidFill>
                  <a:prstClr val="black"/>
                </a:solidFill>
                <a:latin typeface="ＭＳ Ｐゴシック"/>
                <a:cs typeface="Times New Roman" panose="02020603050405020304" pitchFamily="18" charset="0"/>
              </a:rPr>
              <a:t>[</a:t>
            </a:r>
            <a:r>
              <a:rPr lang="ja-JP" altLang="en-US" sz="1600" kern="100" dirty="0" smtClean="0">
                <a:solidFill>
                  <a:prstClr val="black"/>
                </a:solidFill>
                <a:latin typeface="ＭＳ Ｐゴシック"/>
                <a:cs typeface="Times New Roman" panose="02020603050405020304" pitchFamily="18" charset="0"/>
              </a:rPr>
              <a:t>施設基準</a:t>
            </a:r>
            <a:r>
              <a:rPr lang="en-US" altLang="ja-JP" sz="1600" kern="100" dirty="0" smtClean="0">
                <a:solidFill>
                  <a:prstClr val="black"/>
                </a:solidFill>
                <a:latin typeface="ＭＳ Ｐゴシック"/>
                <a:cs typeface="Times New Roman" panose="02020603050405020304" pitchFamily="18" charset="0"/>
              </a:rPr>
              <a:t>]</a:t>
            </a:r>
            <a:endParaRPr lang="en-US" altLang="ja-JP" sz="1600" dirty="0">
              <a:solidFill>
                <a:prstClr val="black"/>
              </a:solidFill>
              <a:latin typeface="ＭＳ Ｐゴシック"/>
            </a:endParaRPr>
          </a:p>
          <a:p>
            <a:pPr marL="538163" lvl="1" indent="-80963">
              <a:tabLst>
                <a:tab pos="538163" algn="l"/>
              </a:tabLst>
            </a:pPr>
            <a:r>
              <a:rPr lang="en-US" altLang="ja-JP" sz="1600" dirty="0" smtClean="0">
                <a:solidFill>
                  <a:prstClr val="black"/>
                </a:solidFill>
              </a:rPr>
              <a:t>(1)</a:t>
            </a:r>
            <a:r>
              <a:rPr lang="ja-JP" altLang="ja-JP" sz="1600" dirty="0">
                <a:solidFill>
                  <a:prstClr val="black"/>
                </a:solidFill>
              </a:rPr>
              <a:t>　</a:t>
            </a:r>
            <a:r>
              <a:rPr lang="ja-JP" altLang="ja-JP" sz="1600" dirty="0" smtClean="0">
                <a:solidFill>
                  <a:prstClr val="black"/>
                </a:solidFill>
              </a:rPr>
              <a:t>現に精神保健指定医であって、</a:t>
            </a:r>
            <a:r>
              <a:rPr lang="ja-JP" altLang="en-US" sz="1600" dirty="0" smtClean="0">
                <a:solidFill>
                  <a:prstClr val="black"/>
                </a:solidFill>
              </a:rPr>
              <a:t>①</a:t>
            </a:r>
            <a:r>
              <a:rPr lang="ja-JP" altLang="ja-JP" sz="1600" dirty="0" smtClean="0">
                <a:solidFill>
                  <a:prstClr val="black"/>
                </a:solidFill>
              </a:rPr>
              <a:t>精神</a:t>
            </a:r>
            <a:r>
              <a:rPr lang="ja-JP" altLang="ja-JP" sz="1600" dirty="0">
                <a:solidFill>
                  <a:prstClr val="black"/>
                </a:solidFill>
              </a:rPr>
              <a:t>保健指定医に指定されてから</a:t>
            </a:r>
            <a:r>
              <a:rPr lang="en-US" altLang="ja-JP" sz="1600" dirty="0">
                <a:solidFill>
                  <a:prstClr val="black"/>
                </a:solidFill>
              </a:rPr>
              <a:t>5</a:t>
            </a:r>
            <a:r>
              <a:rPr lang="ja-JP" altLang="ja-JP" sz="1600" dirty="0">
                <a:solidFill>
                  <a:prstClr val="black"/>
                </a:solidFill>
              </a:rPr>
              <a:t>年以上主と</a:t>
            </a:r>
            <a:r>
              <a:rPr lang="ja-JP" altLang="ja-JP" sz="1600" dirty="0" smtClean="0">
                <a:solidFill>
                  <a:prstClr val="black"/>
                </a:solidFill>
              </a:rPr>
              <a:t>して</a:t>
            </a:r>
            <a:r>
              <a:rPr lang="en-US" altLang="ja-JP" sz="1600" dirty="0" smtClean="0">
                <a:solidFill>
                  <a:prstClr val="black"/>
                </a:solidFill>
              </a:rPr>
              <a:t>20</a:t>
            </a:r>
            <a:r>
              <a:rPr lang="ja-JP" altLang="en-US" sz="1600" dirty="0" smtClean="0">
                <a:solidFill>
                  <a:prstClr val="black"/>
                </a:solidFill>
              </a:rPr>
              <a:t>歳未満</a:t>
            </a:r>
            <a:r>
              <a:rPr lang="ja-JP" altLang="ja-JP" sz="1600" dirty="0" smtClean="0">
                <a:solidFill>
                  <a:prstClr val="black"/>
                </a:solidFill>
              </a:rPr>
              <a:t>の</a:t>
            </a:r>
            <a:r>
              <a:rPr lang="ja-JP" altLang="ja-JP" sz="1600" dirty="0">
                <a:solidFill>
                  <a:prstClr val="black"/>
                </a:solidFill>
              </a:rPr>
              <a:t>患者の精神医療に従事した経験を</a:t>
            </a:r>
            <a:r>
              <a:rPr lang="ja-JP" altLang="ja-JP" sz="1600" dirty="0" smtClean="0">
                <a:solidFill>
                  <a:prstClr val="black"/>
                </a:solidFill>
              </a:rPr>
              <a:t>有する常勤医師及び</a:t>
            </a:r>
            <a:r>
              <a:rPr lang="ja-JP" altLang="en-US" sz="1600" dirty="0" smtClean="0">
                <a:solidFill>
                  <a:prstClr val="black"/>
                </a:solidFill>
              </a:rPr>
              <a:t>②</a:t>
            </a:r>
            <a:r>
              <a:rPr lang="en-US" altLang="ja-JP" sz="1600" dirty="0" smtClean="0">
                <a:solidFill>
                  <a:prstClr val="black"/>
                </a:solidFill>
              </a:rPr>
              <a:t>20</a:t>
            </a:r>
            <a:r>
              <a:rPr lang="ja-JP" altLang="en-US" sz="1600" dirty="0" smtClean="0">
                <a:solidFill>
                  <a:prstClr val="black"/>
                </a:solidFill>
              </a:rPr>
              <a:t>歳未満</a:t>
            </a:r>
            <a:r>
              <a:rPr lang="ja-JP" altLang="ja-JP" sz="1600" dirty="0" smtClean="0">
                <a:solidFill>
                  <a:prstClr val="black"/>
                </a:solidFill>
              </a:rPr>
              <a:t>の</a:t>
            </a:r>
            <a:r>
              <a:rPr lang="ja-JP" altLang="ja-JP" sz="1600" dirty="0">
                <a:solidFill>
                  <a:prstClr val="black"/>
                </a:solidFill>
              </a:rPr>
              <a:t>患者の精神医療に従事した経験</a:t>
            </a:r>
            <a:r>
              <a:rPr lang="en-US" altLang="ja-JP" sz="1600" dirty="0">
                <a:solidFill>
                  <a:prstClr val="black"/>
                </a:solidFill>
              </a:rPr>
              <a:t>1</a:t>
            </a:r>
            <a:r>
              <a:rPr lang="ja-JP" altLang="ja-JP" sz="1600" dirty="0">
                <a:solidFill>
                  <a:prstClr val="black"/>
                </a:solidFill>
              </a:rPr>
              <a:t>年以上を含む精神科の経験</a:t>
            </a:r>
            <a:r>
              <a:rPr lang="en-US" altLang="ja-JP" sz="1600" dirty="0">
                <a:solidFill>
                  <a:prstClr val="black"/>
                </a:solidFill>
              </a:rPr>
              <a:t>3</a:t>
            </a:r>
            <a:r>
              <a:rPr lang="ja-JP" altLang="ja-JP" sz="1600" dirty="0">
                <a:solidFill>
                  <a:prstClr val="black"/>
                </a:solidFill>
              </a:rPr>
              <a:t>年以上</a:t>
            </a:r>
            <a:r>
              <a:rPr lang="ja-JP" altLang="ja-JP" sz="1600" dirty="0" smtClean="0">
                <a:solidFill>
                  <a:prstClr val="black"/>
                </a:solidFill>
              </a:rPr>
              <a:t>の常勤</a:t>
            </a:r>
            <a:r>
              <a:rPr lang="ja-JP" altLang="ja-JP" sz="1600" dirty="0">
                <a:solidFill>
                  <a:prstClr val="black"/>
                </a:solidFill>
              </a:rPr>
              <a:t>医師が、それぞれ</a:t>
            </a:r>
            <a:r>
              <a:rPr lang="en-US" altLang="ja-JP" sz="1600" dirty="0">
                <a:solidFill>
                  <a:prstClr val="black"/>
                </a:solidFill>
              </a:rPr>
              <a:t>1</a:t>
            </a:r>
            <a:r>
              <a:rPr lang="ja-JP" altLang="ja-JP" sz="1600" dirty="0">
                <a:solidFill>
                  <a:prstClr val="black"/>
                </a:solidFill>
              </a:rPr>
              <a:t>名以上勤務していること</a:t>
            </a:r>
            <a:r>
              <a:rPr lang="ja-JP" altLang="ja-JP" sz="1600" dirty="0" smtClean="0">
                <a:solidFill>
                  <a:prstClr val="black"/>
                </a:solidFill>
              </a:rPr>
              <a:t>。</a:t>
            </a:r>
            <a:endParaRPr lang="en-US" altLang="ja-JP" sz="1600" dirty="0" smtClean="0">
              <a:solidFill>
                <a:prstClr val="black"/>
              </a:solidFill>
            </a:endParaRPr>
          </a:p>
          <a:p>
            <a:pPr marL="538163" lvl="1" indent="-80963">
              <a:tabLst>
                <a:tab pos="538163" algn="l"/>
              </a:tabLst>
            </a:pPr>
            <a:r>
              <a:rPr lang="en-US" altLang="ja-JP" sz="1600" dirty="0" smtClean="0">
                <a:solidFill>
                  <a:prstClr val="black"/>
                </a:solidFill>
              </a:rPr>
              <a:t>(2)</a:t>
            </a:r>
            <a:r>
              <a:rPr lang="ja-JP" altLang="ja-JP" sz="1600" dirty="0">
                <a:solidFill>
                  <a:prstClr val="black"/>
                </a:solidFill>
              </a:rPr>
              <a:t>　</a:t>
            </a:r>
            <a:r>
              <a:rPr lang="ja-JP" altLang="ja-JP" sz="1600" dirty="0" smtClean="0">
                <a:solidFill>
                  <a:prstClr val="black"/>
                </a:solidFill>
              </a:rPr>
              <a:t>専任</a:t>
            </a:r>
            <a:r>
              <a:rPr lang="ja-JP" altLang="ja-JP" sz="1600" dirty="0">
                <a:solidFill>
                  <a:prstClr val="black"/>
                </a:solidFill>
              </a:rPr>
              <a:t>の精神保健福祉士又は臨床心理技術者が</a:t>
            </a:r>
            <a:r>
              <a:rPr lang="en-US" altLang="ja-JP" sz="1600" dirty="0">
                <a:solidFill>
                  <a:prstClr val="black"/>
                </a:solidFill>
              </a:rPr>
              <a:t>1</a:t>
            </a:r>
            <a:r>
              <a:rPr lang="ja-JP" altLang="ja-JP" sz="1600" dirty="0">
                <a:solidFill>
                  <a:prstClr val="black"/>
                </a:solidFill>
              </a:rPr>
              <a:t>名以上配置されていること</a:t>
            </a:r>
            <a:r>
              <a:rPr lang="ja-JP" altLang="ja-JP" sz="1600" dirty="0" smtClean="0">
                <a:solidFill>
                  <a:prstClr val="black"/>
                </a:solidFill>
              </a:rPr>
              <a:t>。</a:t>
            </a:r>
            <a:endParaRPr lang="en-US" altLang="ja-JP" sz="1600" dirty="0" smtClean="0">
              <a:solidFill>
                <a:prstClr val="black"/>
              </a:solidFill>
            </a:endParaRPr>
          </a:p>
          <a:p>
            <a:pPr marL="538163" lvl="1" indent="-80963">
              <a:tabLst>
                <a:tab pos="538163" algn="l"/>
              </a:tabLst>
            </a:pPr>
            <a:r>
              <a:rPr lang="en-US" altLang="ja-JP" sz="1600" dirty="0" smtClean="0">
                <a:solidFill>
                  <a:prstClr val="black"/>
                </a:solidFill>
              </a:rPr>
              <a:t>(3)</a:t>
            </a:r>
            <a:r>
              <a:rPr lang="ja-JP" altLang="ja-JP" sz="1600" dirty="0">
                <a:solidFill>
                  <a:prstClr val="black"/>
                </a:solidFill>
              </a:rPr>
              <a:t>　</a:t>
            </a:r>
            <a:r>
              <a:rPr lang="ja-JP" altLang="en-US" sz="1600" dirty="0" smtClean="0">
                <a:solidFill>
                  <a:prstClr val="black"/>
                </a:solidFill>
              </a:rPr>
              <a:t>過去６か月間に当該</a:t>
            </a:r>
            <a:r>
              <a:rPr lang="ja-JP" altLang="ja-JP" sz="1600" dirty="0" smtClean="0">
                <a:solidFill>
                  <a:prstClr val="black"/>
                </a:solidFill>
              </a:rPr>
              <a:t>療法</a:t>
            </a:r>
            <a:r>
              <a:rPr lang="ja-JP" altLang="ja-JP" sz="1600" dirty="0">
                <a:solidFill>
                  <a:prstClr val="black"/>
                </a:solidFill>
              </a:rPr>
              <a:t>を実施した</a:t>
            </a:r>
            <a:r>
              <a:rPr lang="en-US" altLang="ja-JP" sz="1600" dirty="0">
                <a:solidFill>
                  <a:prstClr val="black"/>
                </a:solidFill>
              </a:rPr>
              <a:t>16</a:t>
            </a:r>
            <a:r>
              <a:rPr lang="ja-JP" altLang="ja-JP" sz="1600" dirty="0">
                <a:solidFill>
                  <a:prstClr val="black"/>
                </a:solidFill>
              </a:rPr>
              <a:t>歳未満の患者の数が、月平均</a:t>
            </a:r>
            <a:r>
              <a:rPr lang="en-US" altLang="ja-JP" sz="1600" dirty="0">
                <a:solidFill>
                  <a:prstClr val="black"/>
                </a:solidFill>
              </a:rPr>
              <a:t>40</a:t>
            </a:r>
            <a:r>
              <a:rPr lang="ja-JP" altLang="ja-JP" sz="1600" dirty="0">
                <a:solidFill>
                  <a:prstClr val="black"/>
                </a:solidFill>
              </a:rPr>
              <a:t>人以上であること</a:t>
            </a:r>
            <a:r>
              <a:rPr lang="ja-JP" altLang="ja-JP" sz="1600" dirty="0" smtClean="0">
                <a:solidFill>
                  <a:prstClr val="black"/>
                </a:solidFill>
              </a:rPr>
              <a:t>。</a:t>
            </a:r>
            <a:endParaRPr lang="en-US" altLang="ja-JP" sz="1600" dirty="0" smtClean="0">
              <a:solidFill>
                <a:prstClr val="black"/>
              </a:solidFill>
            </a:endParaRPr>
          </a:p>
          <a:p>
            <a:pPr marL="538163" lvl="1" indent="-80963">
              <a:tabLst>
                <a:tab pos="538163" algn="l"/>
              </a:tabLst>
            </a:pPr>
            <a:r>
              <a:rPr lang="en-US" altLang="ja-JP" sz="1600" dirty="0" smtClean="0">
                <a:solidFill>
                  <a:prstClr val="black"/>
                </a:solidFill>
              </a:rPr>
              <a:t>(4) </a:t>
            </a:r>
            <a:r>
              <a:rPr lang="ja-JP" altLang="ja-JP" sz="1600" dirty="0">
                <a:solidFill>
                  <a:prstClr val="black"/>
                </a:solidFill>
              </a:rPr>
              <a:t>診療所については</a:t>
            </a:r>
            <a:r>
              <a:rPr lang="ja-JP" altLang="ja-JP" sz="1600" dirty="0" smtClean="0">
                <a:solidFill>
                  <a:prstClr val="black"/>
                </a:solidFill>
              </a:rPr>
              <a:t>、</a:t>
            </a:r>
            <a:r>
              <a:rPr lang="en-US" altLang="ja-JP" sz="1600" dirty="0" smtClean="0">
                <a:solidFill>
                  <a:prstClr val="black"/>
                </a:solidFill>
              </a:rPr>
              <a:t>(1)</a:t>
            </a:r>
            <a:r>
              <a:rPr lang="ja-JP" altLang="en-US" sz="1600" dirty="0" smtClean="0">
                <a:solidFill>
                  <a:prstClr val="black"/>
                </a:solidFill>
              </a:rPr>
              <a:t>～</a:t>
            </a:r>
            <a:r>
              <a:rPr lang="en-US" altLang="ja-JP" sz="1600" dirty="0" smtClean="0">
                <a:solidFill>
                  <a:prstClr val="black"/>
                </a:solidFill>
              </a:rPr>
              <a:t>(3)</a:t>
            </a:r>
            <a:r>
              <a:rPr lang="ja-JP" altLang="ja-JP" sz="1600" dirty="0" smtClean="0">
                <a:solidFill>
                  <a:prstClr val="black"/>
                </a:solidFill>
              </a:rPr>
              <a:t>に</a:t>
            </a:r>
            <a:r>
              <a:rPr lang="ja-JP" altLang="ja-JP" sz="1600" dirty="0">
                <a:solidFill>
                  <a:prstClr val="black"/>
                </a:solidFill>
              </a:rPr>
              <a:t>加え</a:t>
            </a:r>
            <a:r>
              <a:rPr lang="ja-JP" altLang="ja-JP" sz="1600" dirty="0" smtClean="0">
                <a:solidFill>
                  <a:prstClr val="black"/>
                </a:solidFill>
              </a:rPr>
              <a:t>、</a:t>
            </a:r>
            <a:r>
              <a:rPr lang="ja-JP" altLang="en-US" sz="1600" dirty="0" smtClean="0">
                <a:solidFill>
                  <a:prstClr val="black"/>
                </a:solidFill>
              </a:rPr>
              <a:t>当該</a:t>
            </a:r>
            <a:r>
              <a:rPr lang="ja-JP" altLang="ja-JP" sz="1600" dirty="0" smtClean="0">
                <a:solidFill>
                  <a:prstClr val="black"/>
                </a:solidFill>
              </a:rPr>
              <a:t>療法</a:t>
            </a:r>
            <a:r>
              <a:rPr lang="ja-JP" altLang="ja-JP" sz="1600" dirty="0">
                <a:solidFill>
                  <a:prstClr val="black"/>
                </a:solidFill>
              </a:rPr>
              <a:t>を実施した患者のうち、</a:t>
            </a:r>
            <a:r>
              <a:rPr lang="en-US" altLang="ja-JP" sz="1600" dirty="0">
                <a:solidFill>
                  <a:prstClr val="black"/>
                </a:solidFill>
              </a:rPr>
              <a:t>50</a:t>
            </a:r>
            <a:r>
              <a:rPr lang="ja-JP" altLang="ja-JP" sz="1600" dirty="0">
                <a:solidFill>
                  <a:prstClr val="black"/>
                </a:solidFill>
              </a:rPr>
              <a:t>％以上が</a:t>
            </a:r>
            <a:r>
              <a:rPr lang="en-US" altLang="ja-JP" sz="1600" dirty="0">
                <a:solidFill>
                  <a:prstClr val="black"/>
                </a:solidFill>
              </a:rPr>
              <a:t>16</a:t>
            </a:r>
            <a:r>
              <a:rPr lang="ja-JP" altLang="ja-JP" sz="1600" dirty="0">
                <a:solidFill>
                  <a:prstClr val="black"/>
                </a:solidFill>
              </a:rPr>
              <a:t>歳未満の者であること。</a:t>
            </a:r>
            <a:endParaRPr lang="en-US" altLang="ja-JP" sz="1600" dirty="0" smtClean="0">
              <a:solidFill>
                <a:prstClr val="black"/>
              </a:solidFill>
              <a:latin typeface="ＭＳ Ｐゴシック"/>
            </a:endParaRPr>
          </a:p>
          <a:p>
            <a:pPr marL="627063"/>
            <a:endParaRPr lang="ja-JP" altLang="ja-JP" sz="1400" dirty="0">
              <a:solidFill>
                <a:prstClr val="black"/>
              </a:solidFill>
            </a:endParaRPr>
          </a:p>
        </p:txBody>
      </p:sp>
      <p:sp>
        <p:nvSpPr>
          <p:cNvPr id="6" name="Rectangle 36"/>
          <p:cNvSpPr>
            <a:spLocks noChangeArrowheads="1"/>
          </p:cNvSpPr>
          <p:nvPr/>
        </p:nvSpPr>
        <p:spPr bwMode="auto">
          <a:xfrm>
            <a:off x="194375" y="2690990"/>
            <a:ext cx="5622755" cy="36000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（３）専門的</a:t>
            </a:r>
            <a:r>
              <a:rPr lang="ja-JP" altLang="en-US" sz="2000" dirty="0">
                <a:solidFill>
                  <a:prstClr val="black"/>
                </a:solidFill>
              </a:rPr>
              <a:t>な児童・思春期精神科外来医療の評価</a:t>
            </a:r>
            <a:endParaRPr lang="en-US" altLang="ja-JP" sz="2000" dirty="0">
              <a:solidFill>
                <a:prstClr val="black"/>
              </a:solidFill>
            </a:endParaRPr>
          </a:p>
        </p:txBody>
      </p:sp>
      <p:sp>
        <p:nvSpPr>
          <p:cNvPr id="10"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１４．</a:t>
            </a:r>
            <a:r>
              <a:rPr lang="ja-JP" altLang="en-US" kern="0" dirty="0">
                <a:solidFill>
                  <a:srgbClr val="000000"/>
                </a:solidFill>
                <a:latin typeface="Calibri"/>
                <a:ea typeface="ＭＳ Ｐゴシック"/>
              </a:rPr>
              <a:t>質の</a:t>
            </a:r>
            <a:r>
              <a:rPr lang="ja-JP" altLang="en-US" kern="0" dirty="0" smtClean="0">
                <a:solidFill>
                  <a:srgbClr val="000000"/>
                </a:solidFill>
                <a:latin typeface="Calibri"/>
                <a:ea typeface="ＭＳ Ｐゴシック"/>
              </a:rPr>
              <a:t>高い精神医療の評価</a:t>
            </a:r>
            <a:endParaRPr lang="ja-JP" altLang="en-US" kern="0" dirty="0">
              <a:solidFill>
                <a:srgbClr val="000000"/>
              </a:solidFill>
              <a:latin typeface="Calibri"/>
              <a:ea typeface="ＭＳ Ｐゴシック"/>
            </a:endParaRPr>
          </a:p>
        </p:txBody>
      </p:sp>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242</a:t>
            </a:fld>
            <a:endParaRPr lang="ja-JP" altLang="en-US" dirty="0">
              <a:solidFill>
                <a:prstClr val="black"/>
              </a:solidFill>
            </a:endParaRPr>
          </a:p>
        </p:txBody>
      </p:sp>
      <p:sp>
        <p:nvSpPr>
          <p:cNvPr id="9" name="テキスト ボックス 8"/>
          <p:cNvSpPr txBox="1"/>
          <p:nvPr/>
        </p:nvSpPr>
        <p:spPr>
          <a:xfrm>
            <a:off x="5558341" y="707843"/>
            <a:ext cx="327951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444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461</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769</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842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1145</a:t>
            </a:r>
            <a:endParaRPr lang="ja-JP" altLang="en-US" sz="1100" dirty="0">
              <a:solidFill>
                <a:srgbClr val="002060"/>
              </a:solidFill>
              <a:latin typeface="ＭＳ Ｐゴシック" panose="020B0600070205080204" pitchFamily="50" charset="-128"/>
            </a:endParaRPr>
          </a:p>
        </p:txBody>
      </p:sp>
      <p:sp>
        <p:nvSpPr>
          <p:cNvPr id="11" name="テキスト ボックス 10"/>
          <p:cNvSpPr txBox="1"/>
          <p:nvPr/>
        </p:nvSpPr>
        <p:spPr>
          <a:xfrm>
            <a:off x="5817130" y="2740185"/>
            <a:ext cx="266426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442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454</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841</a:t>
            </a:r>
            <a:r>
              <a:rPr lang="ja-JP" altLang="en-US" sz="1100" dirty="0" err="1">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1144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900488514"/>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37"/>
          <p:cNvSpPr>
            <a:spLocks noChangeArrowheads="1"/>
          </p:cNvSpPr>
          <p:nvPr/>
        </p:nvSpPr>
        <p:spPr bwMode="auto">
          <a:xfrm>
            <a:off x="200538" y="1236941"/>
            <a:ext cx="9511189" cy="3893861"/>
          </a:xfrm>
          <a:prstGeom prst="rect">
            <a:avLst/>
          </a:prstGeom>
          <a:solidFill>
            <a:srgbClr val="FFFFAF">
              <a:alpha val="49804"/>
            </a:srgbClr>
          </a:solidFill>
          <a:ln w="9525">
            <a:solidFill>
              <a:schemeClr val="tx1"/>
            </a:solidFill>
            <a:miter lim="800000"/>
            <a:headEnd/>
            <a:tailEnd/>
          </a:ln>
        </p:spPr>
        <p:txBody>
          <a:bodyPr/>
          <a:lstStyle/>
          <a:p>
            <a:pPr marL="342900" indent="-342900" fontAlgn="ctr">
              <a:buFont typeface="Wingdings" panose="05000000000000000000" pitchFamily="2" charset="2"/>
              <a:buChar char="Ø"/>
            </a:pPr>
            <a:r>
              <a:rPr lang="ja-JP" altLang="en-US" sz="2000" dirty="0" smtClean="0">
                <a:solidFill>
                  <a:prstClr val="black"/>
                </a:solidFill>
              </a:rPr>
              <a:t> 一般病院において、身体合併症を有する精神疾患患者の受け入れや、精神症状を併せ持つ救急搬送患者に対し精神科医が診断治療を行った場合の評価を新設</a:t>
            </a:r>
            <a:endParaRPr lang="en-US" altLang="ja-JP" sz="2000" dirty="0" smtClean="0">
              <a:solidFill>
                <a:prstClr val="black"/>
              </a:solidFill>
            </a:endParaRPr>
          </a:p>
          <a:p>
            <a:pPr fontAlgn="ctr"/>
            <a:endParaRPr lang="en-US" altLang="ja-JP" sz="600" dirty="0" smtClean="0">
              <a:solidFill>
                <a:prstClr val="black"/>
              </a:solidFill>
            </a:endParaRPr>
          </a:p>
          <a:p>
            <a:pPr fontAlgn="ctr"/>
            <a:r>
              <a:rPr lang="en-US" altLang="ja-JP" sz="2000" b="1" dirty="0" smtClean="0">
                <a:solidFill>
                  <a:srgbClr val="0070C0"/>
                </a:solidFill>
              </a:rPr>
              <a:t>(</a:t>
            </a:r>
            <a:r>
              <a:rPr lang="ja-JP" altLang="en-US" sz="2000" b="1" dirty="0" smtClean="0">
                <a:solidFill>
                  <a:srgbClr val="0070C0"/>
                </a:solidFill>
              </a:rPr>
              <a:t>新</a:t>
            </a:r>
            <a:r>
              <a:rPr lang="en-US" altLang="ja-JP" sz="2000" b="1" dirty="0" smtClean="0">
                <a:solidFill>
                  <a:srgbClr val="0070C0"/>
                </a:solidFill>
              </a:rPr>
              <a:t>)</a:t>
            </a:r>
            <a:r>
              <a:rPr lang="ja-JP" altLang="en-US" sz="2000" b="1" dirty="0" smtClean="0">
                <a:solidFill>
                  <a:srgbClr val="0070C0"/>
                </a:solidFill>
              </a:rPr>
              <a:t>　</a:t>
            </a:r>
            <a:r>
              <a:rPr lang="ja-JP" altLang="en-US" sz="2000" b="1" u="sng" dirty="0" smtClean="0">
                <a:solidFill>
                  <a:srgbClr val="0070C0"/>
                </a:solidFill>
              </a:rPr>
              <a:t>精神疾患診療体制加算</a:t>
            </a:r>
            <a:endParaRPr lang="en-US" altLang="ja-JP" sz="2000" b="1" u="sng" dirty="0">
              <a:solidFill>
                <a:srgbClr val="0070C0"/>
              </a:solidFill>
            </a:endParaRPr>
          </a:p>
          <a:p>
            <a:pPr marL="985838" indent="-179388" fontAlgn="ctr"/>
            <a:r>
              <a:rPr lang="ja-JP" altLang="en-US" sz="2000" b="1" u="sng" dirty="0" smtClean="0">
                <a:solidFill>
                  <a:srgbClr val="0070C0"/>
                </a:solidFill>
              </a:rPr>
              <a:t>１　精神科病院の求めに応じ、身体合併症に対する入院治療を要する精神疾患患者の転院を受け入れた場合</a:t>
            </a:r>
            <a:r>
              <a:rPr lang="ja-JP" altLang="en-US" sz="2000" b="1" dirty="0" smtClean="0">
                <a:solidFill>
                  <a:srgbClr val="0070C0"/>
                </a:solidFill>
              </a:rPr>
              <a:t>　　　　　　 </a:t>
            </a:r>
            <a:r>
              <a:rPr lang="en-US" altLang="ja-JP" sz="2000" b="1" u="sng" dirty="0" smtClean="0">
                <a:solidFill>
                  <a:srgbClr val="0070C0"/>
                </a:solidFill>
              </a:rPr>
              <a:t>1,000</a:t>
            </a:r>
            <a:r>
              <a:rPr lang="ja-JP" altLang="en-US" sz="2000" b="1" u="sng" dirty="0" smtClean="0">
                <a:solidFill>
                  <a:srgbClr val="0070C0"/>
                </a:solidFill>
              </a:rPr>
              <a:t>点</a:t>
            </a:r>
            <a:r>
              <a:rPr lang="ja-JP" altLang="en-US" sz="2000" b="1" dirty="0" smtClean="0">
                <a:solidFill>
                  <a:srgbClr val="0070C0"/>
                </a:solidFill>
              </a:rPr>
              <a:t>（</a:t>
            </a:r>
            <a:r>
              <a:rPr lang="ja-JP" altLang="ja-JP" sz="2000" b="1" dirty="0" smtClean="0">
                <a:solidFill>
                  <a:srgbClr val="0070C0"/>
                </a:solidFill>
              </a:rPr>
              <a:t>入院初日</a:t>
            </a:r>
            <a:r>
              <a:rPr lang="ja-JP" altLang="en-US" sz="2000" b="1" dirty="0" smtClean="0">
                <a:solidFill>
                  <a:srgbClr val="0070C0"/>
                </a:solidFill>
              </a:rPr>
              <a:t>）</a:t>
            </a:r>
            <a:endParaRPr lang="en-US" altLang="ja-JP" sz="2000" b="1" u="sng" dirty="0" smtClean="0">
              <a:solidFill>
                <a:srgbClr val="0070C0"/>
              </a:solidFill>
            </a:endParaRPr>
          </a:p>
          <a:p>
            <a:pPr marL="806450" fontAlgn="ctr"/>
            <a:r>
              <a:rPr lang="en-US" altLang="ja-JP" sz="2000" b="1" u="sng" dirty="0" smtClean="0">
                <a:solidFill>
                  <a:srgbClr val="0070C0"/>
                </a:solidFill>
              </a:rPr>
              <a:t>2</a:t>
            </a:r>
            <a:r>
              <a:rPr lang="ja-JP" altLang="en-US" sz="2000" b="1" u="sng" dirty="0" smtClean="0">
                <a:solidFill>
                  <a:srgbClr val="0070C0"/>
                </a:solidFill>
              </a:rPr>
              <a:t>　身体の傷病と精神症状を併せ持つ救急搬送患者を精神科医が診察した場合</a:t>
            </a:r>
            <a:endParaRPr lang="en-US" altLang="ja-JP" sz="2000" b="1" u="sng" dirty="0">
              <a:solidFill>
                <a:srgbClr val="0070C0"/>
              </a:solidFill>
            </a:endParaRPr>
          </a:p>
          <a:p>
            <a:pPr marL="576000" fontAlgn="ctr"/>
            <a:r>
              <a:rPr lang="ja-JP" altLang="en-US" sz="2000" b="1" dirty="0" smtClean="0">
                <a:solidFill>
                  <a:srgbClr val="0070C0"/>
                </a:solidFill>
              </a:rPr>
              <a:t>　　　　　　　　　　　　　　　　　　　　　　　　　　　　</a:t>
            </a:r>
            <a:r>
              <a:rPr lang="en-US" altLang="ja-JP" sz="2000" b="1" u="sng" dirty="0" smtClean="0">
                <a:solidFill>
                  <a:srgbClr val="0070C0"/>
                </a:solidFill>
              </a:rPr>
              <a:t>330</a:t>
            </a:r>
            <a:r>
              <a:rPr lang="ja-JP" altLang="en-US" sz="2000" b="1" u="sng" dirty="0" smtClean="0">
                <a:solidFill>
                  <a:srgbClr val="0070C0"/>
                </a:solidFill>
              </a:rPr>
              <a:t>点（</a:t>
            </a:r>
            <a:r>
              <a:rPr lang="ja-JP" altLang="ja-JP" sz="2000" b="1" dirty="0" smtClean="0">
                <a:solidFill>
                  <a:srgbClr val="0070C0"/>
                </a:solidFill>
              </a:rPr>
              <a:t>入院</a:t>
            </a:r>
            <a:r>
              <a:rPr lang="ja-JP" altLang="ja-JP" sz="2000" b="1" dirty="0">
                <a:solidFill>
                  <a:srgbClr val="0070C0"/>
                </a:solidFill>
              </a:rPr>
              <a:t>初日から</a:t>
            </a:r>
            <a:r>
              <a:rPr lang="en-US" altLang="ja-JP" sz="2000" b="1" dirty="0">
                <a:solidFill>
                  <a:srgbClr val="0070C0"/>
                </a:solidFill>
              </a:rPr>
              <a:t>3</a:t>
            </a:r>
            <a:r>
              <a:rPr lang="ja-JP" altLang="ja-JP" sz="2000" b="1" dirty="0">
                <a:solidFill>
                  <a:srgbClr val="0070C0"/>
                </a:solidFill>
              </a:rPr>
              <a:t>日以内に</a:t>
            </a:r>
            <a:r>
              <a:rPr lang="en-US" altLang="ja-JP" sz="2000" b="1" dirty="0">
                <a:solidFill>
                  <a:srgbClr val="0070C0"/>
                </a:solidFill>
              </a:rPr>
              <a:t>1</a:t>
            </a:r>
            <a:r>
              <a:rPr lang="ja-JP" altLang="ja-JP" sz="2000" b="1" dirty="0" smtClean="0">
                <a:solidFill>
                  <a:srgbClr val="0070C0"/>
                </a:solidFill>
              </a:rPr>
              <a:t>回</a:t>
            </a:r>
            <a:r>
              <a:rPr lang="ja-JP" altLang="en-US" sz="2000" b="1" dirty="0" smtClean="0">
                <a:solidFill>
                  <a:srgbClr val="0070C0"/>
                </a:solidFill>
              </a:rPr>
              <a:t>）</a:t>
            </a:r>
            <a:endParaRPr lang="en-US" altLang="ja-JP" sz="2000" b="1" u="sng" dirty="0" smtClean="0">
              <a:solidFill>
                <a:srgbClr val="0070C0"/>
              </a:solidFill>
            </a:endParaRPr>
          </a:p>
          <a:p>
            <a:pPr marL="576000" fontAlgn="ctr"/>
            <a:endParaRPr lang="en-US" altLang="ja-JP" sz="600" dirty="0" smtClean="0">
              <a:solidFill>
                <a:prstClr val="black"/>
              </a:solidFill>
            </a:endParaRPr>
          </a:p>
          <a:p>
            <a:pPr marL="576000" fontAlgn="ctr"/>
            <a:r>
              <a:rPr lang="en-US" altLang="ja-JP" sz="1600" dirty="0" smtClean="0">
                <a:solidFill>
                  <a:prstClr val="black"/>
                </a:solidFill>
              </a:rPr>
              <a:t>[</a:t>
            </a:r>
            <a:r>
              <a:rPr lang="ja-JP" altLang="en-US" sz="1600" dirty="0" smtClean="0">
                <a:solidFill>
                  <a:prstClr val="black"/>
                </a:solidFill>
              </a:rPr>
              <a:t>施設基準</a:t>
            </a:r>
            <a:r>
              <a:rPr lang="en-US" altLang="ja-JP" sz="1600" dirty="0" smtClean="0">
                <a:solidFill>
                  <a:prstClr val="black"/>
                </a:solidFill>
              </a:rPr>
              <a:t>]</a:t>
            </a:r>
          </a:p>
          <a:p>
            <a:pPr marL="717550" indent="-142875" fontAlgn="ctr"/>
            <a:r>
              <a:rPr lang="en-US" altLang="ja-JP" sz="1600" dirty="0" smtClean="0">
                <a:solidFill>
                  <a:prstClr val="black"/>
                </a:solidFill>
              </a:rPr>
              <a:t>(</a:t>
            </a:r>
            <a:r>
              <a:rPr lang="en-US" altLang="ja-JP" sz="1600" dirty="0">
                <a:solidFill>
                  <a:prstClr val="black"/>
                </a:solidFill>
              </a:rPr>
              <a:t>1</a:t>
            </a:r>
            <a:r>
              <a:rPr lang="en-US" altLang="ja-JP" sz="1600" dirty="0" smtClean="0">
                <a:solidFill>
                  <a:prstClr val="black"/>
                </a:solidFill>
              </a:rPr>
              <a:t>)</a:t>
            </a:r>
            <a:r>
              <a:rPr lang="ja-JP" altLang="en-US" sz="1600" dirty="0" smtClean="0">
                <a:solidFill>
                  <a:prstClr val="black"/>
                </a:solidFill>
              </a:rPr>
              <a:t>　</a:t>
            </a:r>
            <a:r>
              <a:rPr lang="ja-JP" altLang="ja-JP" sz="1600" dirty="0" smtClean="0">
                <a:solidFill>
                  <a:prstClr val="black"/>
                </a:solidFill>
              </a:rPr>
              <a:t>許可</a:t>
            </a:r>
            <a:r>
              <a:rPr lang="ja-JP" altLang="ja-JP" sz="1600" dirty="0">
                <a:solidFill>
                  <a:prstClr val="black"/>
                </a:solidFill>
              </a:rPr>
              <a:t>病床数が</a:t>
            </a:r>
            <a:r>
              <a:rPr lang="en-US" altLang="ja-JP" sz="1600" dirty="0">
                <a:solidFill>
                  <a:prstClr val="black"/>
                </a:solidFill>
              </a:rPr>
              <a:t>100</a:t>
            </a:r>
            <a:r>
              <a:rPr lang="ja-JP" altLang="ja-JP" sz="1600" dirty="0">
                <a:solidFill>
                  <a:prstClr val="black"/>
                </a:solidFill>
              </a:rPr>
              <a:t>床以上であり、内科、外科を標榜し、当該診療科に係る入院医療を提供している保険医療機関であること</a:t>
            </a:r>
            <a:r>
              <a:rPr lang="ja-JP" altLang="ja-JP" sz="1600" dirty="0" smtClean="0">
                <a:solidFill>
                  <a:prstClr val="black"/>
                </a:solidFill>
              </a:rPr>
              <a:t>。</a:t>
            </a:r>
            <a:endParaRPr lang="en-US" altLang="ja-JP" sz="1600" dirty="0" smtClean="0">
              <a:solidFill>
                <a:prstClr val="black"/>
              </a:solidFill>
            </a:endParaRPr>
          </a:p>
          <a:p>
            <a:pPr marL="717550" indent="-142875" fontAlgn="ctr"/>
            <a:r>
              <a:rPr lang="en-US" altLang="ja-JP" sz="1600" dirty="0" smtClean="0">
                <a:solidFill>
                  <a:prstClr val="black"/>
                </a:solidFill>
              </a:rPr>
              <a:t>(</a:t>
            </a:r>
            <a:r>
              <a:rPr lang="en-US" altLang="ja-JP" sz="1600" dirty="0">
                <a:solidFill>
                  <a:prstClr val="black"/>
                </a:solidFill>
              </a:rPr>
              <a:t>2</a:t>
            </a:r>
            <a:r>
              <a:rPr lang="en-US" altLang="ja-JP" sz="1600" dirty="0" smtClean="0">
                <a:solidFill>
                  <a:prstClr val="black"/>
                </a:solidFill>
              </a:rPr>
              <a:t>)</a:t>
            </a:r>
            <a:r>
              <a:rPr lang="ja-JP" altLang="en-US" sz="1600" dirty="0" smtClean="0">
                <a:solidFill>
                  <a:prstClr val="black"/>
                </a:solidFill>
              </a:rPr>
              <a:t>　</a:t>
            </a:r>
            <a:r>
              <a:rPr lang="ja-JP" altLang="ja-JP" sz="1600" dirty="0" smtClean="0">
                <a:solidFill>
                  <a:prstClr val="black"/>
                </a:solidFill>
              </a:rPr>
              <a:t>精神</a:t>
            </a:r>
            <a:r>
              <a:rPr lang="ja-JP" altLang="ja-JP" sz="1600" dirty="0">
                <a:solidFill>
                  <a:prstClr val="black"/>
                </a:solidFill>
              </a:rPr>
              <a:t>病床の数が、当該保険医療機関全体の病床数の</a:t>
            </a:r>
            <a:r>
              <a:rPr lang="en-US" altLang="ja-JP" sz="1600" dirty="0">
                <a:solidFill>
                  <a:prstClr val="black"/>
                </a:solidFill>
              </a:rPr>
              <a:t>50</a:t>
            </a:r>
            <a:r>
              <a:rPr lang="ja-JP" altLang="ja-JP" sz="1600" dirty="0">
                <a:solidFill>
                  <a:prstClr val="black"/>
                </a:solidFill>
              </a:rPr>
              <a:t>％未満であること</a:t>
            </a:r>
            <a:r>
              <a:rPr lang="ja-JP" altLang="ja-JP" sz="1600" dirty="0" smtClean="0">
                <a:solidFill>
                  <a:prstClr val="black"/>
                </a:solidFill>
              </a:rPr>
              <a:t>。</a:t>
            </a:r>
            <a:endParaRPr lang="en-US" altLang="ja-JP" sz="1600" dirty="0" smtClean="0">
              <a:solidFill>
                <a:prstClr val="black"/>
              </a:solidFill>
            </a:endParaRPr>
          </a:p>
          <a:p>
            <a:pPr marL="717550" indent="-142875" fontAlgn="ctr"/>
            <a:r>
              <a:rPr lang="en-US" altLang="ja-JP" sz="1600" dirty="0" smtClean="0">
                <a:solidFill>
                  <a:prstClr val="black"/>
                </a:solidFill>
              </a:rPr>
              <a:t>(</a:t>
            </a:r>
            <a:r>
              <a:rPr lang="en-US" altLang="ja-JP" sz="1600" dirty="0">
                <a:solidFill>
                  <a:prstClr val="black"/>
                </a:solidFill>
              </a:rPr>
              <a:t>3</a:t>
            </a:r>
            <a:r>
              <a:rPr lang="en-US" altLang="ja-JP" sz="1600" dirty="0" smtClean="0">
                <a:solidFill>
                  <a:prstClr val="black"/>
                </a:solidFill>
              </a:rPr>
              <a:t>)</a:t>
            </a:r>
            <a:r>
              <a:rPr lang="ja-JP" altLang="en-US" sz="1600" dirty="0" smtClean="0">
                <a:solidFill>
                  <a:prstClr val="black"/>
                </a:solidFill>
              </a:rPr>
              <a:t>　</a:t>
            </a:r>
            <a:r>
              <a:rPr lang="ja-JP" altLang="ja-JP" sz="1600" dirty="0" smtClean="0">
                <a:solidFill>
                  <a:prstClr val="black"/>
                </a:solidFill>
              </a:rPr>
              <a:t>第</a:t>
            </a:r>
            <a:r>
              <a:rPr lang="en-US" altLang="ja-JP" sz="1600" dirty="0" smtClean="0">
                <a:solidFill>
                  <a:prstClr val="black"/>
                </a:solidFill>
              </a:rPr>
              <a:t>2</a:t>
            </a:r>
            <a:r>
              <a:rPr lang="ja-JP" altLang="ja-JP" sz="1600" dirty="0">
                <a:solidFill>
                  <a:prstClr val="black"/>
                </a:solidFill>
              </a:rPr>
              <a:t>次救急医療体制を有していること。又は、救命救急センター、高度救命救急センター若しくは総合周産期母子医療センターを設置していること</a:t>
            </a:r>
            <a:r>
              <a:rPr lang="ja-JP" altLang="ja-JP" sz="1600" dirty="0" smtClean="0">
                <a:solidFill>
                  <a:prstClr val="black"/>
                </a:solidFill>
              </a:rPr>
              <a:t>。</a:t>
            </a:r>
            <a:endParaRPr lang="en-US" altLang="ja-JP" sz="1600" dirty="0" smtClean="0">
              <a:solidFill>
                <a:prstClr val="black"/>
              </a:solidFill>
            </a:endParaRPr>
          </a:p>
        </p:txBody>
      </p:sp>
      <p:sp>
        <p:nvSpPr>
          <p:cNvPr id="4" name="Rectangle 36"/>
          <p:cNvSpPr>
            <a:spLocks noChangeArrowheads="1"/>
          </p:cNvSpPr>
          <p:nvPr/>
        </p:nvSpPr>
        <p:spPr bwMode="auto">
          <a:xfrm>
            <a:off x="194348" y="829559"/>
            <a:ext cx="8863117"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（４）</a:t>
            </a:r>
            <a:r>
              <a:rPr lang="ja-JP" altLang="ja-JP" sz="2400" dirty="0" smtClean="0">
                <a:solidFill>
                  <a:prstClr val="black"/>
                </a:solidFill>
              </a:rPr>
              <a:t>身体</a:t>
            </a:r>
            <a:r>
              <a:rPr lang="ja-JP" altLang="en-US" sz="2400" dirty="0">
                <a:solidFill>
                  <a:prstClr val="black"/>
                </a:solidFill>
              </a:rPr>
              <a:t>疾患等と精神症状を併せ持つ</a:t>
            </a:r>
            <a:r>
              <a:rPr lang="ja-JP" altLang="ja-JP" sz="2400" dirty="0">
                <a:solidFill>
                  <a:prstClr val="black"/>
                </a:solidFill>
              </a:rPr>
              <a:t>患者の受け入れ体制の確保</a:t>
            </a:r>
            <a:endParaRPr lang="en-US" altLang="ja-JP" sz="2400" dirty="0">
              <a:solidFill>
                <a:prstClr val="black"/>
              </a:solidFill>
            </a:endParaRPr>
          </a:p>
        </p:txBody>
      </p:sp>
      <p:sp>
        <p:nvSpPr>
          <p:cNvPr id="7"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１４．</a:t>
            </a:r>
            <a:r>
              <a:rPr lang="ja-JP" altLang="en-US" kern="0" dirty="0">
                <a:solidFill>
                  <a:srgbClr val="000000"/>
                </a:solidFill>
                <a:latin typeface="Calibri"/>
                <a:ea typeface="ＭＳ Ｐゴシック"/>
              </a:rPr>
              <a:t>質の</a:t>
            </a:r>
            <a:r>
              <a:rPr lang="ja-JP" altLang="en-US" kern="0" dirty="0" smtClean="0">
                <a:solidFill>
                  <a:srgbClr val="000000"/>
                </a:solidFill>
                <a:latin typeface="Calibri"/>
                <a:ea typeface="ＭＳ Ｐゴシック"/>
              </a:rPr>
              <a:t>高い精神医療の評価</a:t>
            </a:r>
            <a:endParaRPr lang="ja-JP" altLang="en-US" kern="0" dirty="0">
              <a:solidFill>
                <a:srgbClr val="000000"/>
              </a:solidFill>
              <a:latin typeface="Calibri"/>
              <a:ea typeface="ＭＳ Ｐゴシック"/>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243</a:t>
            </a:fld>
            <a:endParaRPr lang="ja-JP" altLang="en-US" dirty="0">
              <a:solidFill>
                <a:prstClr val="black"/>
              </a:solidFill>
            </a:endParaRPr>
          </a:p>
        </p:txBody>
      </p:sp>
      <p:sp>
        <p:nvSpPr>
          <p:cNvPr id="8" name="テキスト ボックス 7"/>
          <p:cNvSpPr txBox="1"/>
          <p:nvPr/>
        </p:nvSpPr>
        <p:spPr>
          <a:xfrm>
            <a:off x="3806053" y="1988840"/>
            <a:ext cx="32351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116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652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726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1096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105434723"/>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38" y="1236943"/>
            <a:ext cx="9511189" cy="3560213"/>
          </a:xfrm>
          <a:prstGeom prst="rect">
            <a:avLst/>
          </a:prstGeom>
          <a:solidFill>
            <a:srgbClr val="FFFFAF">
              <a:alpha val="49804"/>
            </a:srgbClr>
          </a:solidFill>
          <a:ln w="9525">
            <a:solidFill>
              <a:schemeClr val="tx1"/>
            </a:solidFill>
            <a:miter lim="800000"/>
            <a:headEnd/>
            <a:tailEnd/>
          </a:ln>
        </p:spPr>
        <p:txBody>
          <a:bodyPr/>
          <a:lstStyle/>
          <a:p>
            <a:pPr marL="342900" indent="-342900">
              <a:buFont typeface="Wingdings" panose="05000000000000000000" pitchFamily="2" charset="2"/>
              <a:buChar char="Ø"/>
            </a:pPr>
            <a:r>
              <a:rPr lang="ja-JP" altLang="en-US"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精神疾患患者の身体合併症治療の体制等を整備する精神病棟を新たに評価</a:t>
            </a:r>
            <a:r>
              <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endParaRPr lang="ja-JP"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spcAft>
                <a:spcPts val="600"/>
              </a:spcAft>
            </a:pPr>
            <a:r>
              <a:rPr lang="en-US" altLang="ja-JP" sz="2000" b="1" dirty="0">
                <a:solidFill>
                  <a:srgbClr val="0070C0"/>
                </a:solidFill>
              </a:rPr>
              <a:t>(</a:t>
            </a:r>
            <a:r>
              <a:rPr lang="ja-JP" altLang="ja-JP" sz="2000" b="1" dirty="0">
                <a:solidFill>
                  <a:srgbClr val="0070C0"/>
                </a:solidFill>
              </a:rPr>
              <a:t>新</a:t>
            </a:r>
            <a:r>
              <a:rPr lang="en-US" altLang="ja-JP" sz="2000" b="1" dirty="0">
                <a:solidFill>
                  <a:srgbClr val="0070C0"/>
                </a:solidFill>
              </a:rPr>
              <a:t>)</a:t>
            </a:r>
            <a:r>
              <a:rPr lang="ja-JP" altLang="ja-JP" sz="2000" b="1" dirty="0">
                <a:solidFill>
                  <a:srgbClr val="0070C0"/>
                </a:solidFill>
              </a:rPr>
              <a:t>　　</a:t>
            </a:r>
            <a:r>
              <a:rPr lang="ja-JP" altLang="en-US" sz="2000" b="1" u="sng" dirty="0" smtClean="0">
                <a:solidFill>
                  <a:srgbClr val="0070C0"/>
                </a:solidFill>
              </a:rPr>
              <a:t>精神科急性期医師配置加算　５００点（１日につき）</a:t>
            </a:r>
            <a:endParaRPr lang="en-US" altLang="ja-JP" sz="2000" b="1" u="sng" dirty="0">
              <a:solidFill>
                <a:srgbClr val="0070C0"/>
              </a:solidFill>
              <a:latin typeface="ＭＳ Ｐゴシック"/>
            </a:endParaRPr>
          </a:p>
          <a:p>
            <a:pPr marL="719138"/>
            <a:r>
              <a:rPr lang="en-US" altLang="ja-JP" sz="1600" dirty="0" smtClean="0">
                <a:solidFill>
                  <a:prstClr val="black"/>
                </a:solidFill>
                <a:latin typeface="ＭＳ Ｐゴシック"/>
              </a:rPr>
              <a:t>[</a:t>
            </a:r>
            <a:r>
              <a:rPr lang="ja-JP" altLang="ja-JP" sz="1600" dirty="0">
                <a:solidFill>
                  <a:prstClr val="black"/>
                </a:solidFill>
                <a:latin typeface="ＭＳ Ｐゴシック"/>
              </a:rPr>
              <a:t>施設基準</a:t>
            </a:r>
            <a:r>
              <a:rPr lang="en-US" altLang="ja-JP" sz="1600" dirty="0" smtClean="0">
                <a:solidFill>
                  <a:prstClr val="black"/>
                </a:solidFill>
                <a:latin typeface="ＭＳ Ｐゴシック"/>
              </a:rPr>
              <a:t>]</a:t>
            </a:r>
          </a:p>
          <a:p>
            <a:pPr marL="806450" indent="-88900">
              <a:tabLst>
                <a:tab pos="896938" algn="l"/>
              </a:tabLst>
            </a:pPr>
            <a:r>
              <a:rPr lang="en-US" altLang="ja-JP" sz="1600" dirty="0" smtClean="0">
                <a:solidFill>
                  <a:prstClr val="black"/>
                </a:solidFill>
              </a:rPr>
              <a:t>(1) </a:t>
            </a:r>
            <a:r>
              <a:rPr lang="en-US" altLang="ja-JP" sz="1600" dirty="0">
                <a:solidFill>
                  <a:prstClr val="black"/>
                </a:solidFill>
              </a:rPr>
              <a:t> </a:t>
            </a:r>
            <a:r>
              <a:rPr lang="ja-JP" altLang="en-US" sz="1600" dirty="0" smtClean="0">
                <a:solidFill>
                  <a:prstClr val="black"/>
                </a:solidFill>
              </a:rPr>
              <a:t>入院患者数が</a:t>
            </a:r>
            <a:r>
              <a:rPr lang="en-US" altLang="ja-JP" sz="1600" dirty="0" smtClean="0">
                <a:solidFill>
                  <a:prstClr val="black"/>
                </a:solidFill>
              </a:rPr>
              <a:t>16</a:t>
            </a:r>
            <a:r>
              <a:rPr lang="ja-JP" altLang="en-US" sz="1600" dirty="0" smtClean="0">
                <a:solidFill>
                  <a:prstClr val="black"/>
                </a:solidFill>
              </a:rPr>
              <a:t>又はその端数を増すごとに</a:t>
            </a:r>
            <a:r>
              <a:rPr lang="en-US" altLang="ja-JP" sz="1600" dirty="0" smtClean="0">
                <a:solidFill>
                  <a:prstClr val="black"/>
                </a:solidFill>
              </a:rPr>
              <a:t>1</a:t>
            </a:r>
            <a:r>
              <a:rPr lang="ja-JP" altLang="en-US" sz="1600" dirty="0" smtClean="0">
                <a:solidFill>
                  <a:prstClr val="black"/>
                </a:solidFill>
              </a:rPr>
              <a:t>以上の医師が配置されていること。</a:t>
            </a:r>
            <a:endParaRPr lang="en-US" altLang="ja-JP" sz="1600" dirty="0">
              <a:solidFill>
                <a:prstClr val="black"/>
              </a:solidFill>
            </a:endParaRPr>
          </a:p>
          <a:p>
            <a:pPr marL="806450" indent="-88900">
              <a:tabLst>
                <a:tab pos="896938" algn="l"/>
              </a:tabLst>
            </a:pPr>
            <a:r>
              <a:rPr lang="en-US" altLang="ja-JP" sz="1600" dirty="0" smtClean="0">
                <a:solidFill>
                  <a:prstClr val="black"/>
                </a:solidFill>
              </a:rPr>
              <a:t>(2)</a:t>
            </a:r>
            <a:r>
              <a:rPr lang="ja-JP" altLang="en-US" sz="1600" dirty="0" smtClean="0">
                <a:solidFill>
                  <a:prstClr val="black"/>
                </a:solidFill>
              </a:rPr>
              <a:t>　</a:t>
            </a:r>
            <a:r>
              <a:rPr lang="ja-JP" altLang="ja-JP" sz="1600" dirty="0" smtClean="0">
                <a:solidFill>
                  <a:prstClr val="black"/>
                </a:solidFill>
              </a:rPr>
              <a:t>病床数</a:t>
            </a:r>
            <a:r>
              <a:rPr lang="ja-JP" altLang="ja-JP" sz="1600" dirty="0">
                <a:solidFill>
                  <a:prstClr val="black"/>
                </a:solidFill>
              </a:rPr>
              <a:t>が</a:t>
            </a:r>
            <a:r>
              <a:rPr lang="en-US" altLang="ja-JP" sz="1600" dirty="0">
                <a:solidFill>
                  <a:prstClr val="black"/>
                </a:solidFill>
              </a:rPr>
              <a:t>100</a:t>
            </a:r>
            <a:r>
              <a:rPr lang="ja-JP" altLang="ja-JP" sz="1600" dirty="0">
                <a:solidFill>
                  <a:prstClr val="black"/>
                </a:solidFill>
              </a:rPr>
              <a:t>床以上の病院であって、内科、外科、耳鼻科、眼科、整形外科及び精神科を標榜していること。</a:t>
            </a:r>
          </a:p>
          <a:p>
            <a:pPr marL="806450" indent="-88900">
              <a:tabLst>
                <a:tab pos="896938" algn="l"/>
              </a:tabLst>
            </a:pPr>
            <a:r>
              <a:rPr lang="en-US" altLang="ja-JP" sz="1600" dirty="0" smtClean="0">
                <a:solidFill>
                  <a:prstClr val="black"/>
                </a:solidFill>
              </a:rPr>
              <a:t>(2)</a:t>
            </a:r>
            <a:r>
              <a:rPr lang="ja-JP" altLang="en-US" sz="1600" dirty="0" smtClean="0">
                <a:solidFill>
                  <a:prstClr val="black"/>
                </a:solidFill>
              </a:rPr>
              <a:t>　</a:t>
            </a:r>
            <a:r>
              <a:rPr lang="ja-JP" altLang="ja-JP" sz="1600" dirty="0" smtClean="0">
                <a:solidFill>
                  <a:prstClr val="black"/>
                </a:solidFill>
              </a:rPr>
              <a:t>精神</a:t>
            </a:r>
            <a:r>
              <a:rPr lang="ja-JP" altLang="ja-JP" sz="1600" dirty="0">
                <a:solidFill>
                  <a:prstClr val="black"/>
                </a:solidFill>
              </a:rPr>
              <a:t>病床の数が病床数の</a:t>
            </a:r>
            <a:r>
              <a:rPr lang="en-US" altLang="ja-JP" sz="1600" dirty="0">
                <a:solidFill>
                  <a:prstClr val="black"/>
                </a:solidFill>
              </a:rPr>
              <a:t>50</a:t>
            </a:r>
            <a:r>
              <a:rPr lang="ja-JP" altLang="ja-JP" sz="1600" dirty="0">
                <a:solidFill>
                  <a:prstClr val="black"/>
                </a:solidFill>
              </a:rPr>
              <a:t>％未満かつ</a:t>
            </a:r>
            <a:r>
              <a:rPr lang="en-US" altLang="ja-JP" sz="1600" dirty="0">
                <a:solidFill>
                  <a:prstClr val="black"/>
                </a:solidFill>
              </a:rPr>
              <a:t>2</a:t>
            </a:r>
            <a:r>
              <a:rPr lang="ja-JP" altLang="ja-JP" sz="1600" dirty="0">
                <a:solidFill>
                  <a:prstClr val="black"/>
                </a:solidFill>
              </a:rPr>
              <a:t>病棟以下であること。</a:t>
            </a:r>
          </a:p>
          <a:p>
            <a:pPr marL="806450" indent="-88900">
              <a:tabLst>
                <a:tab pos="896938" algn="l"/>
              </a:tabLst>
            </a:pPr>
            <a:r>
              <a:rPr lang="en-US" altLang="ja-JP" sz="1600" dirty="0" smtClean="0">
                <a:solidFill>
                  <a:prstClr val="black"/>
                </a:solidFill>
              </a:rPr>
              <a:t>(3)</a:t>
            </a:r>
            <a:r>
              <a:rPr lang="ja-JP" altLang="en-US" sz="1600" dirty="0" smtClean="0">
                <a:solidFill>
                  <a:prstClr val="black"/>
                </a:solidFill>
              </a:rPr>
              <a:t>　</a:t>
            </a:r>
            <a:r>
              <a:rPr lang="ja-JP" altLang="ja-JP" sz="1600" dirty="0" smtClean="0">
                <a:solidFill>
                  <a:prstClr val="black"/>
                </a:solidFill>
              </a:rPr>
              <a:t>精神科</a:t>
            </a:r>
            <a:r>
              <a:rPr lang="ja-JP" altLang="ja-JP" sz="1600" dirty="0">
                <a:solidFill>
                  <a:prstClr val="black"/>
                </a:solidFill>
              </a:rPr>
              <a:t>リエゾンチーム加算の届出を行っていること。</a:t>
            </a:r>
          </a:p>
          <a:p>
            <a:pPr marL="806450" indent="-88900">
              <a:tabLst>
                <a:tab pos="896938" algn="l"/>
              </a:tabLst>
            </a:pPr>
            <a:r>
              <a:rPr lang="en-US" altLang="ja-JP" sz="1600" dirty="0" smtClean="0">
                <a:solidFill>
                  <a:prstClr val="black"/>
                </a:solidFill>
              </a:rPr>
              <a:t>(4)</a:t>
            </a:r>
            <a:r>
              <a:rPr lang="ja-JP" altLang="en-US" sz="1600" dirty="0" smtClean="0">
                <a:solidFill>
                  <a:prstClr val="black"/>
                </a:solidFill>
              </a:rPr>
              <a:t>　</a:t>
            </a:r>
            <a:r>
              <a:rPr lang="ja-JP" altLang="ja-JP" sz="1600" dirty="0" smtClean="0">
                <a:solidFill>
                  <a:prstClr val="black"/>
                </a:solidFill>
              </a:rPr>
              <a:t>第２次</a:t>
            </a:r>
            <a:r>
              <a:rPr lang="ja-JP" altLang="ja-JP" sz="1600" dirty="0">
                <a:solidFill>
                  <a:prstClr val="black"/>
                </a:solidFill>
              </a:rPr>
              <a:t>救急医療体制を有していること。又は、救命救急センター、高度救命救急センター若しくは総合周産期母子医療センターを設置していること。</a:t>
            </a:r>
          </a:p>
          <a:p>
            <a:pPr marL="806450" indent="-88900">
              <a:tabLst>
                <a:tab pos="896938" algn="l"/>
              </a:tabLst>
            </a:pPr>
            <a:r>
              <a:rPr lang="en-US" altLang="ja-JP" sz="1600" dirty="0" smtClean="0">
                <a:solidFill>
                  <a:prstClr val="black"/>
                </a:solidFill>
              </a:rPr>
              <a:t>(5)</a:t>
            </a:r>
            <a:r>
              <a:rPr lang="ja-JP" altLang="en-US" sz="1600" dirty="0" smtClean="0">
                <a:solidFill>
                  <a:prstClr val="black"/>
                </a:solidFill>
              </a:rPr>
              <a:t>　</a:t>
            </a:r>
            <a:r>
              <a:rPr lang="ja-JP" altLang="ja-JP" sz="1600" dirty="0">
                <a:solidFill>
                  <a:prstClr val="black"/>
                </a:solidFill>
              </a:rPr>
              <a:t>精神科医</a:t>
            </a:r>
            <a:r>
              <a:rPr lang="ja-JP" altLang="ja-JP" sz="1600" dirty="0" smtClean="0">
                <a:solidFill>
                  <a:prstClr val="black"/>
                </a:solidFill>
              </a:rPr>
              <a:t>が</a:t>
            </a:r>
            <a:r>
              <a:rPr lang="ja-JP" altLang="en-US" sz="1600" dirty="0" smtClean="0">
                <a:solidFill>
                  <a:prstClr val="black"/>
                </a:solidFill>
              </a:rPr>
              <a:t>、</a:t>
            </a:r>
            <a:r>
              <a:rPr lang="ja-JP" altLang="ja-JP" sz="1600" dirty="0" smtClean="0">
                <a:solidFill>
                  <a:prstClr val="black"/>
                </a:solidFill>
              </a:rPr>
              <a:t>身体</a:t>
            </a:r>
            <a:r>
              <a:rPr lang="ja-JP" altLang="ja-JP" sz="1600" dirty="0">
                <a:solidFill>
                  <a:prstClr val="black"/>
                </a:solidFill>
              </a:rPr>
              <a:t>の傷病と精神症状を併せ持つ救急</a:t>
            </a:r>
            <a:r>
              <a:rPr lang="ja-JP" altLang="ja-JP" sz="1600" dirty="0" smtClean="0">
                <a:solidFill>
                  <a:prstClr val="black"/>
                </a:solidFill>
              </a:rPr>
              <a:t>搬送患者</a:t>
            </a:r>
            <a:r>
              <a:rPr lang="ja-JP" altLang="en-US" sz="1600" dirty="0" smtClean="0">
                <a:solidFill>
                  <a:prstClr val="black"/>
                </a:solidFill>
              </a:rPr>
              <a:t>を、毎月</a:t>
            </a:r>
            <a:r>
              <a:rPr lang="en-US" altLang="ja-JP" sz="1600" dirty="0" smtClean="0">
                <a:solidFill>
                  <a:prstClr val="black"/>
                </a:solidFill>
              </a:rPr>
              <a:t>5</a:t>
            </a:r>
            <a:r>
              <a:rPr lang="ja-JP" altLang="en-US" sz="1600" dirty="0" smtClean="0">
                <a:solidFill>
                  <a:prstClr val="black"/>
                </a:solidFill>
              </a:rPr>
              <a:t>名以上、</a:t>
            </a:r>
            <a:r>
              <a:rPr lang="ja-JP" altLang="ja-JP" sz="1600" dirty="0" smtClean="0">
                <a:solidFill>
                  <a:prstClr val="black"/>
                </a:solidFill>
              </a:rPr>
              <a:t>到着</a:t>
            </a:r>
            <a:r>
              <a:rPr lang="ja-JP" altLang="ja-JP" sz="1600" dirty="0">
                <a:solidFill>
                  <a:prstClr val="black"/>
                </a:solidFill>
              </a:rPr>
              <a:t>後</a:t>
            </a:r>
            <a:r>
              <a:rPr lang="en-US" altLang="ja-JP" sz="1600" dirty="0">
                <a:solidFill>
                  <a:prstClr val="black"/>
                </a:solidFill>
              </a:rPr>
              <a:t>12</a:t>
            </a:r>
            <a:r>
              <a:rPr lang="ja-JP" altLang="ja-JP" sz="1600" dirty="0">
                <a:solidFill>
                  <a:prstClr val="black"/>
                </a:solidFill>
              </a:rPr>
              <a:t>時間</a:t>
            </a:r>
            <a:r>
              <a:rPr lang="ja-JP" altLang="ja-JP" sz="1600" dirty="0" smtClean="0">
                <a:solidFill>
                  <a:prstClr val="black"/>
                </a:solidFill>
              </a:rPr>
              <a:t>以内診察</a:t>
            </a:r>
            <a:r>
              <a:rPr lang="ja-JP" altLang="ja-JP" sz="1600" dirty="0">
                <a:solidFill>
                  <a:prstClr val="black"/>
                </a:solidFill>
              </a:rPr>
              <a:t>していること。</a:t>
            </a:r>
          </a:p>
          <a:p>
            <a:pPr marL="806450" indent="-88900">
              <a:tabLst>
                <a:tab pos="896938" algn="l"/>
              </a:tabLst>
            </a:pPr>
            <a:r>
              <a:rPr lang="en-US" altLang="ja-JP" sz="1600" dirty="0" smtClean="0">
                <a:solidFill>
                  <a:prstClr val="black"/>
                </a:solidFill>
              </a:rPr>
              <a:t>(6)</a:t>
            </a:r>
            <a:r>
              <a:rPr lang="ja-JP" altLang="en-US" sz="1600" dirty="0" smtClean="0">
                <a:solidFill>
                  <a:prstClr val="black"/>
                </a:solidFill>
              </a:rPr>
              <a:t>　</a:t>
            </a:r>
            <a:r>
              <a:rPr lang="ja-JP" altLang="ja-JP" sz="1600" dirty="0" smtClean="0">
                <a:solidFill>
                  <a:prstClr val="black"/>
                </a:solidFill>
              </a:rPr>
              <a:t>入院</a:t>
            </a:r>
            <a:r>
              <a:rPr lang="ja-JP" altLang="ja-JP" sz="1600" dirty="0">
                <a:solidFill>
                  <a:prstClr val="black"/>
                </a:solidFill>
              </a:rPr>
              <a:t>患者の</a:t>
            </a:r>
            <a:r>
              <a:rPr lang="en-US" altLang="ja-JP" sz="1600" dirty="0">
                <a:solidFill>
                  <a:prstClr val="black"/>
                </a:solidFill>
              </a:rPr>
              <a:t>5</a:t>
            </a:r>
            <a:r>
              <a:rPr lang="ja-JP" altLang="ja-JP" sz="1600" dirty="0">
                <a:solidFill>
                  <a:prstClr val="black"/>
                </a:solidFill>
              </a:rPr>
              <a:t>％以上</a:t>
            </a:r>
            <a:r>
              <a:rPr lang="ja-JP" altLang="ja-JP" sz="1600" dirty="0" smtClean="0">
                <a:solidFill>
                  <a:prstClr val="black"/>
                </a:solidFill>
              </a:rPr>
              <a:t>が</a:t>
            </a:r>
            <a:r>
              <a:rPr lang="ja-JP" altLang="en-US" sz="1600" dirty="0" smtClean="0">
                <a:solidFill>
                  <a:prstClr val="black"/>
                </a:solidFill>
              </a:rPr>
              <a:t>入院時に</a:t>
            </a:r>
            <a:r>
              <a:rPr lang="ja-JP" altLang="ja-JP" sz="1600" dirty="0" smtClean="0">
                <a:solidFill>
                  <a:prstClr val="black"/>
                </a:solidFill>
              </a:rPr>
              <a:t>精神科</a:t>
            </a:r>
            <a:r>
              <a:rPr lang="ja-JP" altLang="ja-JP" sz="1600" dirty="0">
                <a:solidFill>
                  <a:prstClr val="black"/>
                </a:solidFill>
              </a:rPr>
              <a:t>身体合併症管理加算の対象となる患者であること</a:t>
            </a:r>
            <a:r>
              <a:rPr lang="ja-JP" altLang="ja-JP" sz="1600" dirty="0" smtClean="0">
                <a:solidFill>
                  <a:prstClr val="black"/>
                </a:solidFill>
              </a:rPr>
              <a:t>。</a:t>
            </a:r>
            <a:r>
              <a:rPr lang="ja-JP" altLang="en-US" sz="1600" dirty="0" smtClean="0">
                <a:solidFill>
                  <a:prstClr val="black"/>
                </a:solidFill>
              </a:rPr>
              <a:t>　等</a:t>
            </a:r>
            <a:endParaRPr lang="ja-JP" altLang="ja-JP" sz="1600" dirty="0">
              <a:solidFill>
                <a:prstClr val="black"/>
              </a:solidFill>
            </a:endParaRPr>
          </a:p>
          <a:p>
            <a:pPr marL="806450" indent="-88900" defTabSz="900113">
              <a:tabLst>
                <a:tab pos="896938" algn="l"/>
              </a:tabLst>
            </a:pPr>
            <a:endParaRPr lang="en-US" altLang="ja-JP" sz="1600" dirty="0">
              <a:solidFill>
                <a:prstClr val="black"/>
              </a:solidFill>
            </a:endParaRPr>
          </a:p>
        </p:txBody>
      </p:sp>
      <p:sp>
        <p:nvSpPr>
          <p:cNvPr id="2052" name="Rectangle 36"/>
          <p:cNvSpPr>
            <a:spLocks noChangeArrowheads="1"/>
          </p:cNvSpPr>
          <p:nvPr/>
        </p:nvSpPr>
        <p:spPr bwMode="auto">
          <a:xfrm>
            <a:off x="194340" y="829559"/>
            <a:ext cx="6864895"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（５）総合</a:t>
            </a:r>
            <a:r>
              <a:rPr lang="ja-JP" altLang="en-US" sz="2000" dirty="0">
                <a:solidFill>
                  <a:prstClr val="black"/>
                </a:solidFill>
              </a:rPr>
              <a:t>病院の精神病棟における手厚い医師配置の評価</a:t>
            </a:r>
            <a:endParaRPr lang="en-US" altLang="ja-JP" sz="2000" dirty="0">
              <a:solidFill>
                <a:prstClr val="black"/>
              </a:solidFill>
            </a:endParaRPr>
          </a:p>
        </p:txBody>
      </p:sp>
      <p:sp>
        <p:nvSpPr>
          <p:cNvPr id="10" name="Rectangle 36"/>
          <p:cNvSpPr>
            <a:spLocks noChangeArrowheads="1"/>
          </p:cNvSpPr>
          <p:nvPr/>
        </p:nvSpPr>
        <p:spPr bwMode="auto">
          <a:xfrm>
            <a:off x="194340" y="4869160"/>
            <a:ext cx="6864895"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（６）精神</a:t>
            </a:r>
            <a:r>
              <a:rPr lang="ja-JP" altLang="en-US" sz="2000" dirty="0">
                <a:solidFill>
                  <a:prstClr val="black"/>
                </a:solidFill>
              </a:rPr>
              <a:t>病棟における身体合併症治療体制の確保</a:t>
            </a:r>
            <a:endParaRPr lang="en-US" altLang="ja-JP" sz="2000" dirty="0">
              <a:solidFill>
                <a:prstClr val="black"/>
              </a:solidFill>
            </a:endParaRPr>
          </a:p>
        </p:txBody>
      </p:sp>
      <p:sp>
        <p:nvSpPr>
          <p:cNvPr id="11" name="Rectangle 37"/>
          <p:cNvSpPr>
            <a:spLocks noChangeArrowheads="1"/>
          </p:cNvSpPr>
          <p:nvPr/>
        </p:nvSpPr>
        <p:spPr bwMode="auto">
          <a:xfrm>
            <a:off x="193102" y="5276540"/>
            <a:ext cx="9511189" cy="1444936"/>
          </a:xfrm>
          <a:prstGeom prst="rect">
            <a:avLst/>
          </a:prstGeom>
          <a:solidFill>
            <a:srgbClr val="FFFFAF">
              <a:alpha val="49804"/>
            </a:srgbClr>
          </a:solidFill>
          <a:ln w="9525">
            <a:solidFill>
              <a:schemeClr val="tx1"/>
            </a:solidFill>
            <a:miter lim="800000"/>
            <a:headEnd/>
            <a:tailEnd/>
          </a:ln>
        </p:spPr>
        <p:txBody>
          <a:bodyPr/>
          <a:lstStyle/>
          <a:p>
            <a:pPr marL="342900" indent="-342900">
              <a:buFont typeface="Wingdings" panose="05000000000000000000" pitchFamily="2" charset="2"/>
              <a:buChar char="Ø"/>
            </a:pPr>
            <a:r>
              <a:rPr lang="ja-JP" altLang="en-US"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精神科救急・合併症入院料合併症ユニット及び精神科身体合併症管理加算の対象疾患に、特に重篤な急性疾患等を追加</a:t>
            </a:r>
            <a:endParaRPr lang="en-US" altLang="ja-JP"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58775">
              <a:spcBef>
                <a:spcPts val="600"/>
              </a:spcBef>
            </a:pPr>
            <a:r>
              <a:rPr lang="en-US" altLang="ja-JP"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追加する疾患・病態</a:t>
            </a:r>
            <a:r>
              <a:rPr lang="en-US" altLang="ja-JP"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en-US" altLang="ja-JP"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endParaRPr lang="en-US" altLang="ja-JP"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58775"/>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間質性肺炎の急性増悪、劇症肝炎、末期の悪性腫瘍、重篤な血液疾患、急性かつ重篤な腎疾患　等</a:t>
            </a:r>
            <a:endParaRPr lang="ja-JP" altLang="ja-JP"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１４．</a:t>
            </a:r>
            <a:r>
              <a:rPr lang="ja-JP" altLang="en-US" kern="0" dirty="0">
                <a:solidFill>
                  <a:srgbClr val="000000"/>
                </a:solidFill>
                <a:latin typeface="Calibri"/>
                <a:ea typeface="ＭＳ Ｐゴシック"/>
              </a:rPr>
              <a:t>質の</a:t>
            </a:r>
            <a:r>
              <a:rPr lang="ja-JP" altLang="en-US" kern="0" dirty="0" smtClean="0">
                <a:solidFill>
                  <a:srgbClr val="000000"/>
                </a:solidFill>
                <a:latin typeface="Calibri"/>
                <a:ea typeface="ＭＳ Ｐゴシック"/>
              </a:rPr>
              <a:t>高い精神医療の評価</a:t>
            </a:r>
            <a:endParaRPr lang="ja-JP" altLang="en-US" kern="0" dirty="0">
              <a:solidFill>
                <a:srgbClr val="000000"/>
              </a:solidFill>
              <a:latin typeface="Calibri"/>
              <a:ea typeface="ＭＳ Ｐゴシック"/>
            </a:endParaRPr>
          </a:p>
        </p:txBody>
      </p:sp>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244</a:t>
            </a:fld>
            <a:endParaRPr lang="ja-JP" altLang="en-US" dirty="0">
              <a:solidFill>
                <a:prstClr val="black"/>
              </a:solidFill>
            </a:endParaRPr>
          </a:p>
        </p:txBody>
      </p:sp>
      <p:sp>
        <p:nvSpPr>
          <p:cNvPr id="9" name="テキスト ボックス 8"/>
          <p:cNvSpPr txBox="1"/>
          <p:nvPr/>
        </p:nvSpPr>
        <p:spPr>
          <a:xfrm>
            <a:off x="7059235" y="931556"/>
            <a:ext cx="258407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83</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116</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652</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726</a:t>
            </a:r>
            <a:endParaRPr lang="ja-JP" altLang="en-US" sz="1100" dirty="0">
              <a:solidFill>
                <a:srgbClr val="002060"/>
              </a:solidFill>
              <a:latin typeface="ＭＳ Ｐゴシック" panose="020B0600070205080204" pitchFamily="50" charset="-128"/>
            </a:endParaRPr>
          </a:p>
        </p:txBody>
      </p:sp>
      <p:sp>
        <p:nvSpPr>
          <p:cNvPr id="13" name="テキスト ボックス 12"/>
          <p:cNvSpPr txBox="1"/>
          <p:nvPr/>
        </p:nvSpPr>
        <p:spPr>
          <a:xfrm>
            <a:off x="7185248" y="4942045"/>
            <a:ext cx="78905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668</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802579629"/>
      </p:ext>
    </p:extLst>
  </p:cSld>
  <p:clrMapOvr>
    <a:masterClrMapping/>
  </p:clrMapOvr>
  <p:timing>
    <p:tnLst>
      <p:par>
        <p:cTn id="1" dur="indefinite" restart="never" nodeType="tmRoot"/>
      </p:par>
    </p:tn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27" y="1190880"/>
            <a:ext cx="9511189" cy="5621057"/>
          </a:xfrm>
          <a:prstGeom prst="rect">
            <a:avLst/>
          </a:prstGeom>
          <a:solidFill>
            <a:srgbClr val="FFFFAF">
              <a:alpha val="49804"/>
            </a:srgbClr>
          </a:solidFill>
          <a:ln w="9525">
            <a:solidFill>
              <a:schemeClr val="tx1"/>
            </a:solidFill>
            <a:miter lim="800000"/>
            <a:headEnd/>
            <a:tailEnd/>
          </a:ln>
        </p:spPr>
        <p:txBody>
          <a:bodyPr/>
          <a:lstStyle/>
          <a:p>
            <a:pPr marL="342900" indent="-342900">
              <a:buFont typeface="Wingdings" panose="05000000000000000000" pitchFamily="2" charset="2"/>
              <a:buChar char="Ø"/>
            </a:pPr>
            <a:r>
              <a:rPr lang="ja-JP" altLang="en-US" sz="20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向精神薬を多種類処方した場合の処方料、処方せん料、薬剤料の減算基準を引き下げる</a:t>
            </a:r>
            <a:endParaRPr lang="ja-JP"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spcAft>
                <a:spcPts val="600"/>
              </a:spcAft>
            </a:pPr>
            <a:endParaRPr lang="en-US" altLang="ja-JP" sz="1600" dirty="0">
              <a:solidFill>
                <a:prstClr val="black"/>
              </a:solidFill>
            </a:endParaRPr>
          </a:p>
        </p:txBody>
      </p:sp>
      <p:sp>
        <p:nvSpPr>
          <p:cNvPr id="2052" name="Rectangle 36"/>
          <p:cNvSpPr>
            <a:spLocks noChangeArrowheads="1"/>
          </p:cNvSpPr>
          <p:nvPr/>
        </p:nvSpPr>
        <p:spPr bwMode="auto">
          <a:xfrm>
            <a:off x="194034" y="724555"/>
            <a:ext cx="4470629"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（７）向精神薬の適切な処方の促進①</a:t>
            </a:r>
            <a:endParaRPr lang="en-US" altLang="ja-JP" sz="2000" dirty="0">
              <a:solidFill>
                <a:prstClr val="black"/>
              </a:solidFill>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１４．</a:t>
            </a:r>
            <a:r>
              <a:rPr lang="ja-JP" altLang="en-US" kern="0" dirty="0">
                <a:solidFill>
                  <a:srgbClr val="000000"/>
                </a:solidFill>
                <a:latin typeface="Calibri"/>
                <a:ea typeface="ＭＳ Ｐゴシック"/>
              </a:rPr>
              <a:t>質の</a:t>
            </a:r>
            <a:r>
              <a:rPr lang="ja-JP" altLang="en-US" kern="0" dirty="0" smtClean="0">
                <a:solidFill>
                  <a:srgbClr val="000000"/>
                </a:solidFill>
                <a:latin typeface="Calibri"/>
                <a:ea typeface="ＭＳ Ｐゴシック"/>
              </a:rPr>
              <a:t>高い精神医療の評価</a:t>
            </a:r>
            <a:endParaRPr lang="ja-JP" altLang="en-US" kern="0" dirty="0">
              <a:solidFill>
                <a:srgbClr val="000000"/>
              </a:solidFill>
              <a:latin typeface="Calibri"/>
              <a:ea typeface="ＭＳ Ｐゴシック"/>
            </a:endParaRPr>
          </a:p>
        </p:txBody>
      </p:sp>
      <p:graphicFrame>
        <p:nvGraphicFramePr>
          <p:cNvPr id="4" name="表 3"/>
          <p:cNvGraphicFramePr>
            <a:graphicFrameLocks noGrp="1"/>
          </p:cNvGraphicFramePr>
          <p:nvPr>
            <p:extLst/>
          </p:nvPr>
        </p:nvGraphicFramePr>
        <p:xfrm>
          <a:off x="419617" y="1844824"/>
          <a:ext cx="9073008" cy="4836160"/>
        </p:xfrm>
        <a:graphic>
          <a:graphicData uri="http://schemas.openxmlformats.org/drawingml/2006/table">
            <a:tbl>
              <a:tblPr firstRow="1" bandRow="1">
                <a:tableStyleId>{5C22544A-7EE6-4342-B048-85BDC9FD1C3A}</a:tableStyleId>
              </a:tblPr>
              <a:tblGrid>
                <a:gridCol w="4536504"/>
                <a:gridCol w="4536504"/>
              </a:tblGrid>
              <a:tr h="216024">
                <a:tc>
                  <a:txBody>
                    <a:bodyPr/>
                    <a:lstStyle/>
                    <a:p>
                      <a:pPr algn="ctr">
                        <a:lnSpc>
                          <a:spcPts val="1600"/>
                        </a:lnSpc>
                      </a:pPr>
                      <a:r>
                        <a:rPr kumimoji="1" lang="ja-JP" altLang="en-US" sz="1600" dirty="0" smtClean="0"/>
                        <a:t>現行</a:t>
                      </a:r>
                      <a:endParaRPr kumimoji="1" lang="ja-JP" altLang="en-US" sz="1600" dirty="0"/>
                    </a:p>
                  </a:txBody>
                  <a:tcPr/>
                </a:tc>
                <a:tc>
                  <a:txBody>
                    <a:bodyPr/>
                    <a:lstStyle/>
                    <a:p>
                      <a:pPr algn="ctr">
                        <a:lnSpc>
                          <a:spcPts val="1600"/>
                        </a:lnSpc>
                      </a:pPr>
                      <a:r>
                        <a:rPr kumimoji="1" lang="ja-JP" altLang="en-US" sz="1600" dirty="0" smtClean="0"/>
                        <a:t>改定</a:t>
                      </a:r>
                      <a:endParaRPr kumimoji="1" lang="ja-JP" altLang="en-US" sz="1600" dirty="0"/>
                    </a:p>
                  </a:txBody>
                  <a:tcPr/>
                </a:tc>
              </a:tr>
              <a:tr h="370840">
                <a:tc>
                  <a:txBody>
                    <a:bodyPr/>
                    <a:lstStyle/>
                    <a:p>
                      <a:pPr>
                        <a:lnSpc>
                          <a:spcPts val="1600"/>
                        </a:lnSpc>
                        <a:spcBef>
                          <a:spcPts val="0"/>
                        </a:spcBef>
                        <a:spcAft>
                          <a:spcPts val="0"/>
                        </a:spcAft>
                      </a:pPr>
                      <a:r>
                        <a:rPr kumimoji="1" lang="en-US" altLang="ja-JP" sz="1600" dirty="0" smtClean="0"/>
                        <a:t>【</a:t>
                      </a:r>
                      <a:r>
                        <a:rPr kumimoji="1" lang="ja-JP" altLang="en-US" sz="1600" dirty="0" smtClean="0"/>
                        <a:t>処方料</a:t>
                      </a:r>
                      <a:r>
                        <a:rPr kumimoji="1" lang="en-US" altLang="ja-JP" sz="1600" dirty="0" smtClean="0"/>
                        <a:t>】</a:t>
                      </a:r>
                      <a:r>
                        <a:rPr kumimoji="1" lang="ja-JP" altLang="en-US" sz="1600" dirty="0" smtClean="0"/>
                        <a:t>２０点</a:t>
                      </a:r>
                      <a:endParaRPr kumimoji="1" lang="en-US" altLang="ja-JP" sz="1600" dirty="0" smtClean="0"/>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３種類以上の抗不安薬、３種類以上の睡眠薬、４種類以上の抗うつ薬又は４種類以上の抗精神病薬の投薬（臨時の投薬等のものを除く。）を行った場合</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dirty="0" smtClean="0"/>
                        <a:t>【</a:t>
                      </a:r>
                      <a:r>
                        <a:rPr kumimoji="1" lang="ja-JP" altLang="en-US" sz="1600" dirty="0" smtClean="0"/>
                        <a:t>処方料</a:t>
                      </a:r>
                      <a:r>
                        <a:rPr kumimoji="1" lang="en-US" altLang="ja-JP" sz="1600" dirty="0" smtClean="0"/>
                        <a:t>】</a:t>
                      </a:r>
                      <a:r>
                        <a:rPr kumimoji="1" lang="ja-JP" altLang="en-US" sz="1600" dirty="0" smtClean="0"/>
                        <a:t>２０点</a:t>
                      </a:r>
                      <a:endParaRPr kumimoji="1" lang="en-US" altLang="ja-JP" sz="1600" dirty="0" smtClean="0"/>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３種類以上の抗不安薬、３種類以上の睡眠薬、</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３種類</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以上の抗うつ薬又は</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３種類</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以上の抗精神病薬の投薬（臨時の投薬等のもの</a:t>
                      </a:r>
                      <a:r>
                        <a:rPr kumimoji="1" lang="ja-JP" altLang="en-US" sz="1600" b="1" i="0" u="sng" strike="noStrike" kern="1200" cap="none" spc="0" normalizeH="0" baseline="0" noProof="0" dirty="0" smtClean="0">
                          <a:ln>
                            <a:noFill/>
                          </a:ln>
                          <a:solidFill>
                            <a:srgbClr val="00B0F0"/>
                          </a:solidFill>
                          <a:effectLst/>
                          <a:uLnTx/>
                          <a:uFillTx/>
                          <a:latin typeface="+mn-lt"/>
                          <a:ea typeface="+mn-ea"/>
                          <a:cs typeface="+mn-cs"/>
                        </a:rPr>
                        <a:t>及び３種類の抗うつ薬又は３種類の抗精神病薬を患者の病状等によりやむを得ず投与するものを除く。</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）を行った場合</a:t>
                      </a:r>
                    </a:p>
                  </a:txBody>
                  <a:tcPr/>
                </a:tc>
              </a:tr>
              <a:tr h="37084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薬剤料</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１処方につき３種類以上の抗不安薬、３種類以上の睡眠薬、４種類以上の抗うつ薬又は４種類以上の抗精神病薬の投薬（臨時の投薬等のものを除く）を行った場合には、所定点数の８０／１００に相当する点数により算定する</a:t>
                      </a:r>
                      <a:endParaRPr kumimoji="1" lang="ja-JP" altLang="en-US" dirty="0"/>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薬剤料</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１処方につき３種類以上の抗不安薬、３種類以上の睡眠薬、</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３種類</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以上の抗うつ薬又は</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３種類</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以上の抗精神病薬の投薬（臨時の投薬等のもの</a:t>
                      </a:r>
                      <a:r>
                        <a:rPr kumimoji="1" lang="ja-JP" altLang="en-US" sz="1600" b="1" i="0" u="sng" strike="noStrike" kern="1200" cap="none" spc="0" normalizeH="0" baseline="0" noProof="0" dirty="0" smtClean="0">
                          <a:ln>
                            <a:noFill/>
                          </a:ln>
                          <a:solidFill>
                            <a:srgbClr val="00B0F0"/>
                          </a:solidFill>
                          <a:effectLst/>
                          <a:uLnTx/>
                          <a:uFillTx/>
                          <a:latin typeface="+mn-lt"/>
                          <a:ea typeface="+mn-ea"/>
                          <a:cs typeface="+mn-cs"/>
                        </a:rPr>
                        <a:t>及び３種類の抗うつ薬又は３種類の抗精神病薬を患者の病状等によりやむを得ず投与するものを除く。</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）を行った場合には、所定点数（抗不安薬、睡眠薬、抗うつ薬又は抗精神病薬に限る）の８０／１００に相当する点数により算定する</a:t>
                      </a:r>
                    </a:p>
                  </a:txBody>
                  <a:tcPr/>
                </a:tc>
              </a:tr>
              <a:tr h="370840">
                <a:tc>
                  <a:txBody>
                    <a:bodyPr/>
                    <a:lstStyle/>
                    <a:p>
                      <a:pPr>
                        <a:lnSpc>
                          <a:spcPts val="1600"/>
                        </a:lnSpc>
                        <a:spcBef>
                          <a:spcPts val="0"/>
                        </a:spcBef>
                        <a:spcAft>
                          <a:spcPts val="0"/>
                        </a:spcAft>
                      </a:pPr>
                      <a:r>
                        <a:rPr kumimoji="1" lang="en-US" altLang="ja-JP" sz="1600" dirty="0" smtClean="0"/>
                        <a:t>【</a:t>
                      </a:r>
                      <a:r>
                        <a:rPr kumimoji="1" lang="ja-JP" altLang="en-US" sz="1600" dirty="0" smtClean="0"/>
                        <a:t>処方せん料</a:t>
                      </a:r>
                      <a:r>
                        <a:rPr kumimoji="1" lang="en-US" altLang="ja-JP" sz="1600" dirty="0" smtClean="0"/>
                        <a:t>】</a:t>
                      </a:r>
                      <a:r>
                        <a:rPr kumimoji="1" lang="ja-JP" altLang="en-US" sz="1600" dirty="0" smtClean="0"/>
                        <a:t>３０点</a:t>
                      </a:r>
                      <a:endParaRPr kumimoji="1" lang="en-US" altLang="ja-JP" sz="1600" dirty="0" smtClean="0"/>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３種類以上の抗不安薬、３種類以上の睡眠薬、４種類以上の抗うつ薬又は４種類以上の抗精神病薬の投薬（臨時の投薬等のものを除く。）を行った場合</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dirty="0" smtClean="0"/>
                        <a:t>【</a:t>
                      </a:r>
                      <a:r>
                        <a:rPr kumimoji="1" lang="ja-JP" altLang="en-US" sz="1600" dirty="0" smtClean="0"/>
                        <a:t>処方せん料</a:t>
                      </a:r>
                      <a:r>
                        <a:rPr kumimoji="1" lang="en-US" altLang="ja-JP" sz="1600" dirty="0" smtClean="0"/>
                        <a:t>】</a:t>
                      </a:r>
                      <a:r>
                        <a:rPr kumimoji="1" lang="ja-JP" altLang="en-US" sz="1600" dirty="0" smtClean="0"/>
                        <a:t>３０点</a:t>
                      </a:r>
                      <a:endParaRPr kumimoji="1" lang="en-US" altLang="ja-JP" sz="1600" dirty="0" smtClean="0"/>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３種類以上の抗不安薬、３種類以上の睡眠薬、</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３種類</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以上の抗うつ薬又は</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３種類</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以上の抗精神病薬の投薬（臨時の投薬等のもの</a:t>
                      </a:r>
                      <a:r>
                        <a:rPr kumimoji="1" lang="ja-JP" altLang="en-US" sz="1600" b="1" i="0" u="sng" strike="noStrike" kern="1200" cap="none" spc="0" normalizeH="0" baseline="0" noProof="0" dirty="0" smtClean="0">
                          <a:ln>
                            <a:noFill/>
                          </a:ln>
                          <a:solidFill>
                            <a:srgbClr val="00B0F0"/>
                          </a:solidFill>
                          <a:effectLst/>
                          <a:uLnTx/>
                          <a:uFillTx/>
                          <a:latin typeface="+mn-lt"/>
                          <a:ea typeface="+mn-ea"/>
                          <a:cs typeface="+mn-cs"/>
                        </a:rPr>
                        <a:t>及び３種類の抗うつ薬又は３種類の抗精神病薬を患者の病状等によりやむを得ず投与するものを除く。</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）を行った場合</a:t>
                      </a:r>
                    </a:p>
                  </a:txBody>
                  <a:tcPr/>
                </a:tc>
              </a:tr>
            </a:tbl>
          </a:graphicData>
        </a:graphic>
      </p:graphicFrame>
      <p:sp>
        <p:nvSpPr>
          <p:cNvPr id="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245</a:t>
            </a:fld>
            <a:endParaRPr lang="ja-JP" altLang="en-US" dirty="0">
              <a:solidFill>
                <a:prstClr val="black"/>
              </a:solidFill>
            </a:endParaRPr>
          </a:p>
        </p:txBody>
      </p:sp>
      <p:sp>
        <p:nvSpPr>
          <p:cNvPr id="8" name="テキスト ボックス 7"/>
          <p:cNvSpPr txBox="1"/>
          <p:nvPr/>
        </p:nvSpPr>
        <p:spPr>
          <a:xfrm>
            <a:off x="4691815" y="797440"/>
            <a:ext cx="11521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386-388</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40112233"/>
      </p:ext>
    </p:extLst>
  </p:cSld>
  <p:clrMapOvr>
    <a:masterClrMapping/>
  </p:clrMapOvr>
  <p:timing>
    <p:tnLst>
      <p:par>
        <p:cT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38" y="1236945"/>
            <a:ext cx="9511189" cy="5576431"/>
          </a:xfrm>
          <a:prstGeom prst="rect">
            <a:avLst/>
          </a:prstGeom>
          <a:solidFill>
            <a:srgbClr val="FFFFAF">
              <a:alpha val="49804"/>
            </a:srgbClr>
          </a:solidFill>
          <a:ln w="9525">
            <a:solidFill>
              <a:schemeClr val="tx1"/>
            </a:solidFill>
            <a:miter lim="800000"/>
            <a:headEnd/>
            <a:tailEnd/>
          </a:ln>
        </p:spPr>
        <p:txBody>
          <a:bodyPr/>
          <a:lstStyle/>
          <a:p>
            <a:pPr marL="273050" indent="-273050">
              <a:buFont typeface="Wingdings" panose="05000000000000000000" pitchFamily="2" charset="2"/>
              <a:buChar char="Ø"/>
            </a:pPr>
            <a:r>
              <a:rPr lang="ja-JP" altLang="en-US"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医学的管理が不十分なまま抗精神病薬又は抗うつ薬が多種類又は大量に処方された可能性が高い患者について、通院・在宅精神療法、精神科継続外来支援・指導料の評価を引き下げる</a:t>
            </a: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r>
              <a:rPr lang="ja-JP" altLang="en-US"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向精神薬多剤投与に係る報告書について提出頻度を引き上げ（年に１回→３月に１回）、</a:t>
            </a: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その報告範囲（別紙様式４０の提出）を拡大する（各年６月→通年）</a:t>
            </a:r>
            <a:endParaRPr lang="ja-JP"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spcAft>
                <a:spcPts val="600"/>
              </a:spcAft>
            </a:pPr>
            <a:endParaRPr lang="en-US" altLang="ja-JP" sz="1600" dirty="0">
              <a:solidFill>
                <a:prstClr val="black"/>
              </a:solidFill>
            </a:endParaRPr>
          </a:p>
        </p:txBody>
      </p:sp>
      <p:sp>
        <p:nvSpPr>
          <p:cNvPr id="2052" name="Rectangle 36"/>
          <p:cNvSpPr>
            <a:spLocks noChangeArrowheads="1"/>
          </p:cNvSpPr>
          <p:nvPr/>
        </p:nvSpPr>
        <p:spPr bwMode="auto">
          <a:xfrm>
            <a:off x="200538" y="747587"/>
            <a:ext cx="4470629"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（７）向精神薬の適切な処方の促進②</a:t>
            </a:r>
            <a:endParaRPr lang="en-US" altLang="ja-JP" sz="2000" dirty="0">
              <a:solidFill>
                <a:prstClr val="black"/>
              </a:solidFill>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１４．</a:t>
            </a:r>
            <a:r>
              <a:rPr lang="ja-JP" altLang="en-US" kern="0" dirty="0">
                <a:solidFill>
                  <a:srgbClr val="000000"/>
                </a:solidFill>
                <a:latin typeface="Calibri"/>
                <a:ea typeface="ＭＳ Ｐゴシック"/>
              </a:rPr>
              <a:t>質の</a:t>
            </a:r>
            <a:r>
              <a:rPr lang="ja-JP" altLang="en-US" kern="0" dirty="0" smtClean="0">
                <a:solidFill>
                  <a:srgbClr val="000000"/>
                </a:solidFill>
                <a:latin typeface="Calibri"/>
                <a:ea typeface="ＭＳ Ｐゴシック"/>
              </a:rPr>
              <a:t>高い精神医療の評価</a:t>
            </a:r>
            <a:endParaRPr lang="ja-JP" altLang="en-US" kern="0" dirty="0">
              <a:solidFill>
                <a:srgbClr val="000000"/>
              </a:solidFill>
              <a:latin typeface="Calibri"/>
              <a:ea typeface="ＭＳ Ｐゴシック"/>
            </a:endParaRPr>
          </a:p>
        </p:txBody>
      </p:sp>
      <p:graphicFrame>
        <p:nvGraphicFramePr>
          <p:cNvPr id="4" name="表 3"/>
          <p:cNvGraphicFramePr>
            <a:graphicFrameLocks noGrp="1"/>
          </p:cNvGraphicFramePr>
          <p:nvPr>
            <p:extLst/>
          </p:nvPr>
        </p:nvGraphicFramePr>
        <p:xfrm>
          <a:off x="419618" y="1916832"/>
          <a:ext cx="9073008" cy="3728720"/>
        </p:xfrm>
        <a:graphic>
          <a:graphicData uri="http://schemas.openxmlformats.org/drawingml/2006/table">
            <a:tbl>
              <a:tblPr firstRow="1" bandRow="1">
                <a:tableStyleId>{5C22544A-7EE6-4342-B048-85BDC9FD1C3A}</a:tableStyleId>
              </a:tblPr>
              <a:tblGrid>
                <a:gridCol w="4536504"/>
                <a:gridCol w="4536504"/>
              </a:tblGrid>
              <a:tr h="216024">
                <a:tc>
                  <a:txBody>
                    <a:bodyPr/>
                    <a:lstStyle/>
                    <a:p>
                      <a:pPr algn="ctr">
                        <a:lnSpc>
                          <a:spcPts val="1600"/>
                        </a:lnSpc>
                      </a:pPr>
                      <a:r>
                        <a:rPr kumimoji="1" lang="ja-JP" altLang="en-US" sz="1600" dirty="0" smtClean="0"/>
                        <a:t>現行</a:t>
                      </a:r>
                      <a:endParaRPr kumimoji="1" lang="ja-JP" altLang="en-US" sz="1600" dirty="0"/>
                    </a:p>
                  </a:txBody>
                  <a:tcPr/>
                </a:tc>
                <a:tc>
                  <a:txBody>
                    <a:bodyPr/>
                    <a:lstStyle/>
                    <a:p>
                      <a:pPr algn="ctr">
                        <a:lnSpc>
                          <a:spcPts val="1600"/>
                        </a:lnSpc>
                      </a:pPr>
                      <a:r>
                        <a:rPr kumimoji="1" lang="ja-JP" altLang="en-US" sz="1600" dirty="0" smtClean="0"/>
                        <a:t>改定</a:t>
                      </a:r>
                      <a:endParaRPr kumimoji="1" lang="ja-JP" altLang="en-US" sz="1600" dirty="0"/>
                    </a:p>
                  </a:txBody>
                  <a:tcPr/>
                </a:tc>
              </a:tr>
              <a:tr h="370840">
                <a:tc>
                  <a:txBody>
                    <a:bodyPr/>
                    <a:lstStyle/>
                    <a:p>
                      <a:pPr>
                        <a:lnSpc>
                          <a:spcPts val="1600"/>
                        </a:lnSpc>
                        <a:spcBef>
                          <a:spcPts val="0"/>
                        </a:spcBef>
                        <a:spcAft>
                          <a:spcPts val="0"/>
                        </a:spcAft>
                      </a:pPr>
                      <a:r>
                        <a:rPr kumimoji="1" lang="en-US" altLang="ja-JP" sz="1600" dirty="0" smtClean="0"/>
                        <a:t>【</a:t>
                      </a:r>
                      <a:r>
                        <a:rPr kumimoji="1" lang="ja-JP" altLang="en-US" sz="1600" dirty="0" smtClean="0"/>
                        <a:t>通院・在宅精神療法</a:t>
                      </a:r>
                      <a:r>
                        <a:rPr kumimoji="1" lang="en-US" altLang="ja-JP" sz="1600" dirty="0" smtClean="0"/>
                        <a:t>】</a:t>
                      </a:r>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dirty="0" smtClean="0"/>
                        <a:t>【</a:t>
                      </a:r>
                      <a:r>
                        <a:rPr kumimoji="1" lang="ja-JP" altLang="en-US" sz="1600" dirty="0" smtClean="0"/>
                        <a:t>通院・在宅精神療法</a:t>
                      </a:r>
                      <a:r>
                        <a:rPr kumimoji="1" lang="en-US" altLang="ja-JP" sz="1600" dirty="0" smtClean="0"/>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算定要件の追加</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endParaRPr kumimoji="1" lang="ja-JP" altLang="en-US"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当該患者に対して、１回の処方において、抗精神病薬が３種類以上又は抗うつ薬が３種類以上処方されている場合は、別に厚生労働大臣が定める場合（</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）を除き、所定点数の５０／１００に相当する点数により算定する</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txBody>
                  <a:tcPr/>
                </a:tc>
              </a:tr>
              <a:tr h="370840">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精神科継続外来支援・指導料</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算定要件</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当該患者に対して、１回の処方において、３種類以上の抗不安薬、３種類以上の睡眠薬、４種類以上の抗うつ薬又は４種類以上の抗精神病薬の投薬（臨時の投薬等のものを除く）を行った場合には、算定しない</a:t>
                      </a:r>
                      <a:endParaRPr kumimoji="1" lang="ja-JP" altLang="en-US" dirty="0"/>
                    </a:p>
                  </a:txBody>
                  <a:tcPr/>
                </a:tc>
                <a:tc>
                  <a:txBody>
                    <a:body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精神科継続外来支援・指導料</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算定要件</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6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当該患者に対して、１回の処方において、３種類以上の抗不安薬、３種類以上の睡眠薬、</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３種類</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以上の抗うつ薬又は</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３種類</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以上の抗精神病薬の投薬（臨時の投薬等のもの</a:t>
                      </a:r>
                      <a:r>
                        <a:rPr kumimoji="1" lang="ja-JP" altLang="en-US" sz="1600" b="1" i="0" u="sng" strike="noStrike" kern="1200" cap="none" spc="0" normalizeH="0" baseline="0" noProof="0" dirty="0" smtClean="0">
                          <a:ln>
                            <a:noFill/>
                          </a:ln>
                          <a:solidFill>
                            <a:srgbClr val="FF0000"/>
                          </a:solidFill>
                          <a:effectLst/>
                          <a:uLnTx/>
                          <a:uFillTx/>
                          <a:latin typeface="+mn-lt"/>
                          <a:ea typeface="+mn-ea"/>
                          <a:cs typeface="+mn-cs"/>
                        </a:rPr>
                        <a:t>及び３種類の抗うつ薬又は３種類の抗精神病薬を患者の病状等によりやむを得ず投与するものを除く。</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）を行った場合には算定しない</a:t>
                      </a:r>
                    </a:p>
                  </a:txBody>
                  <a:tcPr/>
                </a:tc>
              </a:tr>
            </a:tbl>
          </a:graphicData>
        </a:graphic>
      </p:graphicFrame>
      <p:sp>
        <p:nvSpPr>
          <p:cNvPr id="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246</a:t>
            </a:fld>
            <a:endParaRPr lang="ja-JP" altLang="en-US" dirty="0">
              <a:solidFill>
                <a:prstClr val="black"/>
              </a:solidFill>
            </a:endParaRPr>
          </a:p>
        </p:txBody>
      </p:sp>
      <p:sp>
        <p:nvSpPr>
          <p:cNvPr id="2" name="テキスト ボックス 1"/>
          <p:cNvSpPr txBox="1"/>
          <p:nvPr/>
        </p:nvSpPr>
        <p:spPr>
          <a:xfrm>
            <a:off x="298193" y="5727530"/>
            <a:ext cx="9347988" cy="461665"/>
          </a:xfrm>
          <a:prstGeom prst="rect">
            <a:avLst/>
          </a:prstGeom>
          <a:noFill/>
          <a:ln>
            <a:solidFill>
              <a:schemeClr val="bg1"/>
            </a:solidFill>
          </a:ln>
        </p:spPr>
        <p:style>
          <a:lnRef idx="2">
            <a:schemeClr val="dk1"/>
          </a:lnRef>
          <a:fillRef idx="1">
            <a:schemeClr val="lt1"/>
          </a:fillRef>
          <a:effectRef idx="0">
            <a:schemeClr val="dk1"/>
          </a:effectRef>
          <a:fontRef idx="minor">
            <a:schemeClr val="dk1"/>
          </a:fontRef>
        </p:style>
        <p:txBody>
          <a:bodyPr wrap="square" rtlCol="0">
            <a:spAutoFit/>
          </a:bodyPr>
          <a:lstStyle/>
          <a:p>
            <a:pPr marL="182563" indent="-182563"/>
            <a:r>
              <a:rPr lang="en-US" altLang="ja-JP" sz="1200" dirty="0" smtClean="0">
                <a:solidFill>
                  <a:prstClr val="black"/>
                </a:solidFill>
              </a:rPr>
              <a:t>※</a:t>
            </a:r>
            <a:r>
              <a:rPr lang="ja-JP" altLang="en-US" sz="1200" dirty="0" smtClean="0">
                <a:solidFill>
                  <a:prstClr val="black"/>
                </a:solidFill>
              </a:rPr>
              <a:t>別に厚生労働大臣が定める場合：①３種類以上の抗うつ薬及び３種類以上の抗精神病薬の投与頻度が一定以下、②当該患者に適切な説明や医学管理を実施、③当該処方が臨時の投薬等のもの又は患者の病状等によりやむを得ないもの</a:t>
            </a:r>
            <a:endParaRPr lang="ja-JP" altLang="en-US" sz="1200" dirty="0">
              <a:solidFill>
                <a:prstClr val="black"/>
              </a:solidFill>
            </a:endParaRPr>
          </a:p>
        </p:txBody>
      </p:sp>
      <p:sp>
        <p:nvSpPr>
          <p:cNvPr id="8" name="テキスト ボックス 7"/>
          <p:cNvSpPr txBox="1"/>
          <p:nvPr/>
        </p:nvSpPr>
        <p:spPr>
          <a:xfrm>
            <a:off x="4808984" y="820472"/>
            <a:ext cx="367240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442</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455</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456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769</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783</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1026</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073770257"/>
      </p:ext>
    </p:extLst>
  </p:cSld>
  <p:clrMapOvr>
    <a:masterClrMapping/>
  </p:clrMapOvr>
  <p:timing>
    <p:tnLst>
      <p:par>
        <p:cTn id="1" dur="indefinite" restart="never" nodeType="tmRoot"/>
      </p:par>
    </p:tn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7"/>
            <a:ext cx="9647311" cy="5476253"/>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b="1" dirty="0" smtClean="0">
                <a:solidFill>
                  <a:prstClr val="black"/>
                </a:solidFill>
              </a:rPr>
              <a:t>集中的な支援を必要とする精神疾患患者に、多職種協働の訪問支援や緊急時対応等のより一層の普及を図る観点から、精神科重症患者早期集中支援管理料における対象患者の要件（障害福祉サービスの同時利用等）や、施設基準上の医師や看護師の２４時間対応に係る</a:t>
            </a:r>
            <a:r>
              <a:rPr lang="ja-JP" altLang="en-US" sz="1600" b="1" dirty="0">
                <a:solidFill>
                  <a:prstClr val="black"/>
                </a:solidFill>
              </a:rPr>
              <a:t>要件</a:t>
            </a:r>
            <a:r>
              <a:rPr lang="ja-JP" altLang="en-US" sz="1600" b="1" dirty="0" smtClean="0">
                <a:solidFill>
                  <a:prstClr val="black"/>
                </a:solidFill>
              </a:rPr>
              <a:t>を緩和する</a:t>
            </a:r>
            <a:endParaRPr lang="en-US" altLang="ja-JP" sz="1600" b="1" dirty="0">
              <a:solidFill>
                <a:prstClr val="black"/>
              </a:solidFill>
            </a:endParaRPr>
          </a:p>
          <a:p>
            <a:pPr>
              <a:lnSpc>
                <a:spcPts val="1600"/>
              </a:lnSpc>
            </a:pPr>
            <a:r>
              <a:rPr lang="ja-JP" altLang="en-US" sz="1600" dirty="0" smtClean="0">
                <a:solidFill>
                  <a:srgbClr val="0070C0"/>
                </a:solidFill>
                <a:latin typeface="ＭＳ Ｐゴシック"/>
              </a:rPr>
              <a:t>　　　</a:t>
            </a:r>
            <a:r>
              <a:rPr lang="ja-JP" altLang="en-US" sz="1600" b="1" dirty="0" smtClean="0">
                <a:solidFill>
                  <a:srgbClr val="0070C0"/>
                </a:solidFill>
              </a:rPr>
              <a:t>１．算定要件等について</a:t>
            </a:r>
            <a:r>
              <a:rPr lang="ja-JP" altLang="en-US" sz="1600" b="1" u="sng" dirty="0">
                <a:solidFill>
                  <a:srgbClr val="0070C0"/>
                </a:solidFill>
              </a:rPr>
              <a:t>　　　</a:t>
            </a:r>
            <a:endParaRPr lang="en-US" altLang="ja-JP" sz="1600" b="1" u="sng" dirty="0">
              <a:solidFill>
                <a:srgbClr val="0070C0"/>
              </a:solidFill>
            </a:endParaRPr>
          </a:p>
          <a:p>
            <a:pPr>
              <a:lnSpc>
                <a:spcPts val="1600"/>
              </a:lnSpc>
            </a:pPr>
            <a:r>
              <a:rPr lang="ja-JP" altLang="en-US" sz="1600" b="1" dirty="0">
                <a:solidFill>
                  <a:srgbClr val="0070C0"/>
                </a:solidFill>
              </a:rPr>
              <a:t>　　</a:t>
            </a:r>
            <a:r>
              <a:rPr lang="ja-JP" altLang="en-US" sz="1600" b="1" dirty="0" smtClean="0">
                <a:solidFill>
                  <a:srgbClr val="0070C0"/>
                </a:solidFill>
              </a:rPr>
              <a:t>　（</a:t>
            </a:r>
            <a:r>
              <a:rPr lang="ja-JP" altLang="en-US" sz="1600" b="1" dirty="0">
                <a:solidFill>
                  <a:srgbClr val="0070C0"/>
                </a:solidFill>
              </a:rPr>
              <a:t>１</a:t>
            </a:r>
            <a:r>
              <a:rPr lang="ja-JP" altLang="en-US" sz="1600" b="1" dirty="0" smtClean="0">
                <a:solidFill>
                  <a:srgbClr val="0070C0"/>
                </a:solidFill>
              </a:rPr>
              <a:t>）単独での通院が困難な患者も対象とするとともに、障害福祉サービスの同時利用に係る要件を</a:t>
            </a:r>
            <a:endParaRPr lang="en-US" altLang="ja-JP" sz="1600" b="1" dirty="0" smtClean="0">
              <a:solidFill>
                <a:srgbClr val="0070C0"/>
              </a:solidFill>
            </a:endParaRPr>
          </a:p>
          <a:p>
            <a:pPr>
              <a:lnSpc>
                <a:spcPts val="1600"/>
              </a:lnSpc>
            </a:pPr>
            <a:r>
              <a:rPr lang="ja-JP" altLang="en-US" sz="1600" b="1" dirty="0" smtClean="0">
                <a:solidFill>
                  <a:srgbClr val="0070C0"/>
                </a:solidFill>
              </a:rPr>
              <a:t>　　　　　削除する</a:t>
            </a:r>
            <a:endParaRPr lang="en-US" altLang="ja-JP" sz="1600" b="1" dirty="0" smtClean="0">
              <a:solidFill>
                <a:srgbClr val="0070C0"/>
              </a:solidFill>
            </a:endParaRPr>
          </a:p>
          <a:p>
            <a:pPr>
              <a:lnSpc>
                <a:spcPts val="1600"/>
              </a:lnSpc>
            </a:pPr>
            <a:r>
              <a:rPr lang="en-US" altLang="ja-JP" sz="1600" b="1" dirty="0">
                <a:solidFill>
                  <a:srgbClr val="0070C0"/>
                </a:solidFill>
              </a:rPr>
              <a:t> </a:t>
            </a:r>
            <a:r>
              <a:rPr lang="en-US" altLang="ja-JP" sz="1600" b="1" dirty="0" smtClean="0">
                <a:solidFill>
                  <a:srgbClr val="0070C0"/>
                </a:solidFill>
              </a:rPr>
              <a:t>        </a:t>
            </a:r>
            <a:r>
              <a:rPr lang="ja-JP" altLang="en-US" sz="1600" b="1" dirty="0" smtClean="0">
                <a:solidFill>
                  <a:srgbClr val="0070C0"/>
                </a:solidFill>
              </a:rPr>
              <a:t>（</a:t>
            </a:r>
            <a:r>
              <a:rPr lang="ja-JP" altLang="en-US" sz="1600" b="1" dirty="0">
                <a:solidFill>
                  <a:srgbClr val="0070C0"/>
                </a:solidFill>
              </a:rPr>
              <a:t>２</a:t>
            </a:r>
            <a:r>
              <a:rPr lang="ja-JP" altLang="en-US" sz="1600" b="1" dirty="0" smtClean="0">
                <a:solidFill>
                  <a:srgbClr val="0070C0"/>
                </a:solidFill>
              </a:rPr>
              <a:t>）同一建物居住者の場合について、これまで設けられていた特定施設等に居住しているかどうかによる</a:t>
            </a:r>
            <a:endParaRPr lang="en-US" altLang="ja-JP" sz="1600" b="1" dirty="0" smtClean="0">
              <a:solidFill>
                <a:srgbClr val="0070C0"/>
              </a:solidFill>
            </a:endParaRPr>
          </a:p>
          <a:p>
            <a:pPr>
              <a:lnSpc>
                <a:spcPts val="1600"/>
              </a:lnSpc>
            </a:pPr>
            <a:r>
              <a:rPr lang="en-US" altLang="ja-JP" sz="1600" b="1" dirty="0">
                <a:solidFill>
                  <a:srgbClr val="0070C0"/>
                </a:solidFill>
              </a:rPr>
              <a:t> </a:t>
            </a:r>
            <a:r>
              <a:rPr lang="en-US" altLang="ja-JP" sz="1600" b="1" dirty="0" smtClean="0">
                <a:solidFill>
                  <a:srgbClr val="0070C0"/>
                </a:solidFill>
              </a:rPr>
              <a:t>             </a:t>
            </a:r>
            <a:r>
              <a:rPr lang="ja-JP" altLang="en-US" sz="1600" b="1" dirty="0" smtClean="0">
                <a:solidFill>
                  <a:srgbClr val="0070C0"/>
                </a:solidFill>
              </a:rPr>
              <a:t>評価の差を廃止し、評価を見直す</a:t>
            </a:r>
            <a:endParaRPr lang="en-US" altLang="ja-JP" sz="1600" b="1" dirty="0" smtClean="0">
              <a:solidFill>
                <a:srgbClr val="0070C0"/>
              </a:solidFill>
            </a:endParaRPr>
          </a:p>
          <a:p>
            <a:pPr>
              <a:lnSpc>
                <a:spcPts val="1600"/>
              </a:lnSpc>
            </a:pPr>
            <a:endParaRPr lang="en-US" altLang="ja-JP" sz="1600" b="1" dirty="0">
              <a:solidFill>
                <a:srgbClr val="0070C0"/>
              </a:solidFill>
            </a:endParaRPr>
          </a:p>
          <a:p>
            <a:pPr>
              <a:lnSpc>
                <a:spcPts val="1600"/>
              </a:lnSpc>
            </a:pPr>
            <a:endParaRPr lang="en-US" altLang="ja-JP" sz="1600" b="1" dirty="0" smtClean="0">
              <a:solidFill>
                <a:srgbClr val="0070C0"/>
              </a:solidFill>
            </a:endParaRPr>
          </a:p>
          <a:p>
            <a:pPr>
              <a:lnSpc>
                <a:spcPts val="1600"/>
              </a:lnSpc>
            </a:pPr>
            <a:endParaRPr lang="en-US" altLang="ja-JP" sz="1600" b="1" dirty="0">
              <a:solidFill>
                <a:srgbClr val="0070C0"/>
              </a:solidFill>
            </a:endParaRPr>
          </a:p>
          <a:p>
            <a:pPr>
              <a:lnSpc>
                <a:spcPts val="1600"/>
              </a:lnSpc>
            </a:pPr>
            <a:endParaRPr lang="en-US" altLang="ja-JP" sz="1600" b="1" dirty="0" smtClean="0">
              <a:solidFill>
                <a:srgbClr val="0070C0"/>
              </a:solidFill>
            </a:endParaRPr>
          </a:p>
          <a:p>
            <a:pPr>
              <a:lnSpc>
                <a:spcPts val="1600"/>
              </a:lnSpc>
            </a:pPr>
            <a:endParaRPr lang="en-US" altLang="ja-JP" sz="1600" b="1" dirty="0">
              <a:solidFill>
                <a:srgbClr val="0070C0"/>
              </a:solidFill>
            </a:endParaRPr>
          </a:p>
          <a:p>
            <a:pPr>
              <a:lnSpc>
                <a:spcPts val="1600"/>
              </a:lnSpc>
            </a:pPr>
            <a:endParaRPr lang="en-US" altLang="ja-JP" sz="1600" b="1" dirty="0" smtClean="0">
              <a:solidFill>
                <a:srgbClr val="0070C0"/>
              </a:solidFill>
            </a:endParaRPr>
          </a:p>
          <a:p>
            <a:pPr>
              <a:lnSpc>
                <a:spcPts val="1600"/>
              </a:lnSpc>
            </a:pPr>
            <a:endParaRPr lang="en-US" altLang="ja-JP" sz="1600" b="1" dirty="0">
              <a:solidFill>
                <a:srgbClr val="0070C0"/>
              </a:solidFill>
            </a:endParaRPr>
          </a:p>
          <a:p>
            <a:pPr>
              <a:lnSpc>
                <a:spcPts val="1600"/>
              </a:lnSpc>
            </a:pPr>
            <a:endParaRPr lang="en-US" altLang="ja-JP" sz="1600" b="1" dirty="0" smtClean="0">
              <a:solidFill>
                <a:srgbClr val="0070C0"/>
              </a:solidFill>
            </a:endParaRPr>
          </a:p>
          <a:p>
            <a:pPr>
              <a:lnSpc>
                <a:spcPts val="1600"/>
              </a:lnSpc>
            </a:pPr>
            <a:endParaRPr lang="en-US" altLang="ja-JP" sz="1600" b="1" dirty="0">
              <a:solidFill>
                <a:srgbClr val="0070C0"/>
              </a:solidFill>
            </a:endParaRPr>
          </a:p>
          <a:p>
            <a:pPr>
              <a:lnSpc>
                <a:spcPts val="1600"/>
              </a:lnSpc>
            </a:pPr>
            <a:endParaRPr lang="en-US" altLang="ja-JP" sz="1600" b="1" dirty="0" smtClean="0">
              <a:solidFill>
                <a:srgbClr val="0070C0"/>
              </a:solidFill>
            </a:endParaRPr>
          </a:p>
          <a:p>
            <a:pPr>
              <a:lnSpc>
                <a:spcPts val="1600"/>
              </a:lnSpc>
            </a:pPr>
            <a:endParaRPr lang="en-US" altLang="ja-JP" sz="1600" b="1" dirty="0">
              <a:solidFill>
                <a:srgbClr val="0070C0"/>
              </a:solidFill>
            </a:endParaRPr>
          </a:p>
          <a:p>
            <a:pPr>
              <a:lnSpc>
                <a:spcPts val="1600"/>
              </a:lnSpc>
            </a:pPr>
            <a:endParaRPr lang="en-US" altLang="ja-JP" sz="1600" b="1" dirty="0" smtClean="0">
              <a:solidFill>
                <a:srgbClr val="0070C0"/>
              </a:solidFill>
            </a:endParaRPr>
          </a:p>
          <a:p>
            <a:pPr>
              <a:lnSpc>
                <a:spcPts val="1600"/>
              </a:lnSpc>
            </a:pPr>
            <a:endParaRPr lang="en-US" altLang="ja-JP" sz="1600" b="1" dirty="0">
              <a:solidFill>
                <a:srgbClr val="0070C0"/>
              </a:solidFill>
            </a:endParaRPr>
          </a:p>
          <a:p>
            <a:pPr>
              <a:lnSpc>
                <a:spcPts val="1600"/>
              </a:lnSpc>
            </a:pPr>
            <a:endParaRPr lang="en-US" altLang="ja-JP" sz="1600" b="1" dirty="0" smtClean="0">
              <a:solidFill>
                <a:srgbClr val="0070C0"/>
              </a:solidFill>
            </a:endParaRPr>
          </a:p>
          <a:p>
            <a:pPr>
              <a:lnSpc>
                <a:spcPts val="1600"/>
              </a:lnSpc>
            </a:pPr>
            <a:r>
              <a:rPr lang="ja-JP" altLang="en-US" sz="1600" dirty="0">
                <a:solidFill>
                  <a:srgbClr val="0070C0"/>
                </a:solidFill>
                <a:latin typeface="ＭＳ Ｐゴシック"/>
              </a:rPr>
              <a:t>　</a:t>
            </a:r>
            <a:r>
              <a:rPr lang="ja-JP" altLang="en-US" sz="1600" dirty="0" smtClean="0">
                <a:solidFill>
                  <a:srgbClr val="0070C0"/>
                </a:solidFill>
                <a:latin typeface="ＭＳ Ｐゴシック"/>
              </a:rPr>
              <a:t>　　</a:t>
            </a:r>
            <a:r>
              <a:rPr lang="ja-JP" altLang="en-US" sz="1600" b="1" dirty="0">
                <a:solidFill>
                  <a:srgbClr val="0070C0"/>
                </a:solidFill>
              </a:rPr>
              <a:t>２</a:t>
            </a:r>
            <a:r>
              <a:rPr lang="ja-JP" altLang="en-US" sz="1600" b="1" dirty="0" smtClean="0">
                <a:solidFill>
                  <a:srgbClr val="0070C0"/>
                </a:solidFill>
              </a:rPr>
              <a:t>．施設基準に</a:t>
            </a:r>
            <a:r>
              <a:rPr lang="ja-JP" altLang="en-US" sz="1600" b="1" dirty="0">
                <a:solidFill>
                  <a:srgbClr val="0070C0"/>
                </a:solidFill>
              </a:rPr>
              <a:t>ついて</a:t>
            </a:r>
            <a:r>
              <a:rPr lang="ja-JP" altLang="en-US" sz="1600" b="1" u="sng" dirty="0">
                <a:solidFill>
                  <a:srgbClr val="0070C0"/>
                </a:solidFill>
              </a:rPr>
              <a:t>　　　</a:t>
            </a:r>
            <a:endParaRPr lang="en-US" altLang="ja-JP" sz="1600" b="1" u="sng" dirty="0">
              <a:solidFill>
                <a:srgbClr val="0070C0"/>
              </a:solidFill>
            </a:endParaRPr>
          </a:p>
          <a:p>
            <a:pPr>
              <a:lnSpc>
                <a:spcPts val="1600"/>
              </a:lnSpc>
            </a:pPr>
            <a:r>
              <a:rPr lang="ja-JP" altLang="en-US" sz="1600" b="1" dirty="0">
                <a:solidFill>
                  <a:srgbClr val="0070C0"/>
                </a:solidFill>
              </a:rPr>
              <a:t>　　　（１</a:t>
            </a:r>
            <a:r>
              <a:rPr lang="ja-JP" altLang="en-US" sz="1600" b="1" dirty="0" smtClean="0">
                <a:solidFill>
                  <a:srgbClr val="0070C0"/>
                </a:solidFill>
              </a:rPr>
              <a:t>）作業療法士については常勤要件を設けないこととする</a:t>
            </a:r>
            <a:endParaRPr lang="en-US" altLang="ja-JP" sz="1600" b="1" dirty="0" smtClean="0">
              <a:solidFill>
                <a:srgbClr val="0070C0"/>
              </a:solidFill>
            </a:endParaRPr>
          </a:p>
          <a:p>
            <a:pPr>
              <a:lnSpc>
                <a:spcPts val="1600"/>
              </a:lnSpc>
            </a:pPr>
            <a:r>
              <a:rPr lang="ja-JP" altLang="en-US" sz="1600" b="1" dirty="0" smtClean="0">
                <a:solidFill>
                  <a:srgbClr val="0070C0"/>
                </a:solidFill>
              </a:rPr>
              <a:t>　　　（</a:t>
            </a:r>
            <a:r>
              <a:rPr lang="ja-JP" altLang="en-US" sz="1600" b="1" dirty="0">
                <a:solidFill>
                  <a:srgbClr val="0070C0"/>
                </a:solidFill>
              </a:rPr>
              <a:t>２</a:t>
            </a:r>
            <a:r>
              <a:rPr lang="ja-JP" altLang="en-US" sz="1600" b="1" dirty="0" smtClean="0">
                <a:solidFill>
                  <a:srgbClr val="0070C0"/>
                </a:solidFill>
              </a:rPr>
              <a:t>）往診や訪問看護については、いずれか一方について、２４時間対応可能な体制を整備すればよい</a:t>
            </a:r>
            <a:endParaRPr lang="en-US" altLang="ja-JP" sz="1600" b="1" dirty="0" smtClean="0">
              <a:solidFill>
                <a:srgbClr val="0070C0"/>
              </a:solidFill>
            </a:endParaRPr>
          </a:p>
          <a:p>
            <a:pPr>
              <a:lnSpc>
                <a:spcPts val="1600"/>
              </a:lnSpc>
            </a:pPr>
            <a:r>
              <a:rPr lang="ja-JP" altLang="en-US" sz="1600" b="1" dirty="0">
                <a:solidFill>
                  <a:srgbClr val="0070C0"/>
                </a:solidFill>
              </a:rPr>
              <a:t>　</a:t>
            </a:r>
            <a:r>
              <a:rPr lang="ja-JP" altLang="en-US" sz="1600" b="1" dirty="0" smtClean="0">
                <a:solidFill>
                  <a:srgbClr val="0070C0"/>
                </a:solidFill>
              </a:rPr>
              <a:t>　　　　こととする</a:t>
            </a:r>
            <a:endParaRPr lang="en-US" altLang="ja-JP" sz="1600" b="1" dirty="0" smtClean="0">
              <a:solidFill>
                <a:srgbClr val="0070C0"/>
              </a:solidFill>
            </a:endParaRPr>
          </a:p>
          <a:p>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296" y="678804"/>
            <a:ext cx="7097952"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（８）重症精神疾患患者に対する集中的な支援の推進</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１４．質の高い精神医療の評価</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247</a:t>
            </a:fld>
            <a:endParaRPr lang="ja-JP" altLang="en-US" dirty="0">
              <a:solidFill>
                <a:prstClr val="black"/>
              </a:solidFill>
            </a:endParaRPr>
          </a:p>
        </p:txBody>
      </p:sp>
      <p:graphicFrame>
        <p:nvGraphicFramePr>
          <p:cNvPr id="2" name="表 1"/>
          <p:cNvGraphicFramePr>
            <a:graphicFrameLocks noGrp="1"/>
          </p:cNvGraphicFramePr>
          <p:nvPr>
            <p:extLst>
              <p:ext uri="{D42A27DB-BD31-4B8C-83A1-F6EECF244321}">
                <p14:modId xmlns:p14="http://schemas.microsoft.com/office/powerpoint/2010/main" val="102609519"/>
              </p:ext>
            </p:extLst>
          </p:nvPr>
        </p:nvGraphicFramePr>
        <p:xfrm>
          <a:off x="920559" y="2924944"/>
          <a:ext cx="8568945" cy="2557780"/>
        </p:xfrm>
        <a:graphic>
          <a:graphicData uri="http://schemas.openxmlformats.org/drawingml/2006/table">
            <a:tbl>
              <a:tblPr firstRow="1" bandRow="1">
                <a:tableStyleId>{5C22544A-7EE6-4342-B048-85BDC9FD1C3A}</a:tableStyleId>
              </a:tblPr>
              <a:tblGrid>
                <a:gridCol w="3915123"/>
                <a:gridCol w="4653822"/>
              </a:tblGrid>
              <a:tr h="370840">
                <a:tc>
                  <a:txBody>
                    <a:bodyPr/>
                    <a:lstStyle/>
                    <a:p>
                      <a:pPr algn="ctr">
                        <a:lnSpc>
                          <a:spcPts val="1600"/>
                        </a:lnSpc>
                      </a:pPr>
                      <a:r>
                        <a:rPr kumimoji="1" lang="ja-JP" altLang="en-US" sz="1600" dirty="0" smtClean="0"/>
                        <a:t>現行</a:t>
                      </a:r>
                      <a:endParaRPr kumimoji="1" lang="ja-JP" altLang="en-US" sz="1600" dirty="0"/>
                    </a:p>
                  </a:txBody>
                  <a:tcPr/>
                </a:tc>
                <a:tc>
                  <a:txBody>
                    <a:bodyPr/>
                    <a:lstStyle/>
                    <a:p>
                      <a:pPr algn="ctr">
                        <a:lnSpc>
                          <a:spcPts val="1600"/>
                        </a:lnSpc>
                      </a:pPr>
                      <a:r>
                        <a:rPr kumimoji="1" lang="ja-JP" altLang="en-US" sz="1600" dirty="0" smtClean="0"/>
                        <a:t>改定</a:t>
                      </a:r>
                      <a:endParaRPr kumimoji="1" lang="ja-JP" altLang="en-US" sz="1600" dirty="0"/>
                    </a:p>
                  </a:txBody>
                  <a:tcPr/>
                </a:tc>
              </a:tr>
              <a:tr h="370840">
                <a:tc>
                  <a:txBody>
                    <a:bodyPr/>
                    <a:lstStyle/>
                    <a:p>
                      <a:pPr>
                        <a:lnSpc>
                          <a:spcPts val="1500"/>
                        </a:lnSpc>
                        <a:tabLst>
                          <a:tab pos="3140075" algn="r"/>
                        </a:tabLst>
                      </a:pPr>
                      <a:r>
                        <a:rPr kumimoji="1" lang="ja-JP" altLang="en-US" sz="1500" dirty="0" smtClean="0"/>
                        <a:t>精神科重症患者早期集中支援管理料１</a:t>
                      </a:r>
                      <a:endParaRPr kumimoji="1" lang="en-US" altLang="ja-JP" sz="1500" dirty="0" smtClean="0"/>
                    </a:p>
                    <a:p>
                      <a:pPr>
                        <a:lnSpc>
                          <a:spcPts val="1500"/>
                        </a:lnSpc>
                        <a:tabLst>
                          <a:tab pos="3140075" algn="r"/>
                        </a:tabLst>
                      </a:pPr>
                      <a:r>
                        <a:rPr kumimoji="1" lang="ja-JP" altLang="en-US" sz="1500" dirty="0" smtClean="0"/>
                        <a:t>　イ　同一建物居住者以外</a:t>
                      </a:r>
                      <a:r>
                        <a:rPr kumimoji="1" lang="en-US" altLang="ja-JP" sz="1500" dirty="0" smtClean="0"/>
                        <a:t>	</a:t>
                      </a:r>
                      <a:r>
                        <a:rPr kumimoji="1" lang="ja-JP" altLang="en-US" sz="1500" dirty="0" smtClean="0"/>
                        <a:t>１</a:t>
                      </a:r>
                      <a:r>
                        <a:rPr kumimoji="1" lang="en-US" altLang="ja-JP" sz="1500" dirty="0" smtClean="0"/>
                        <a:t>,</a:t>
                      </a:r>
                      <a:r>
                        <a:rPr kumimoji="1" lang="ja-JP" altLang="en-US" sz="1500" dirty="0" smtClean="0"/>
                        <a:t>８００点</a:t>
                      </a:r>
                      <a:endParaRPr kumimoji="1" lang="en-US" altLang="ja-JP" sz="1500" dirty="0" smtClean="0"/>
                    </a:p>
                    <a:p>
                      <a:pPr>
                        <a:lnSpc>
                          <a:spcPts val="1500"/>
                        </a:lnSpc>
                        <a:tabLst>
                          <a:tab pos="3140075" algn="r"/>
                        </a:tabLst>
                      </a:pPr>
                      <a:r>
                        <a:rPr kumimoji="1" lang="ja-JP" altLang="en-US" sz="1500" dirty="0" smtClean="0"/>
                        <a:t>　ロ　同一建物居住者</a:t>
                      </a:r>
                      <a:endParaRPr kumimoji="1" lang="en-US" altLang="ja-JP" sz="1500" dirty="0" smtClean="0"/>
                    </a:p>
                    <a:p>
                      <a:pPr>
                        <a:lnSpc>
                          <a:spcPts val="1500"/>
                        </a:lnSpc>
                        <a:tabLst>
                          <a:tab pos="3140075" algn="r"/>
                        </a:tabLst>
                      </a:pPr>
                      <a:r>
                        <a:rPr kumimoji="1" lang="ja-JP" altLang="en-US" sz="1500" dirty="0" smtClean="0"/>
                        <a:t>　　</a:t>
                      </a:r>
                      <a:r>
                        <a:rPr kumimoji="1" lang="en-US" altLang="ja-JP" sz="1500" dirty="0" smtClean="0"/>
                        <a:t>(1)</a:t>
                      </a:r>
                      <a:r>
                        <a:rPr kumimoji="1" lang="ja-JP" altLang="en-US" sz="1500" dirty="0" smtClean="0"/>
                        <a:t>　特定施設等の入居者</a:t>
                      </a:r>
                      <a:r>
                        <a:rPr kumimoji="1" lang="en-US" altLang="ja-JP" sz="1500" dirty="0" smtClean="0"/>
                        <a:t>	</a:t>
                      </a:r>
                      <a:r>
                        <a:rPr kumimoji="1" lang="ja-JP" altLang="en-US" sz="1500" dirty="0" smtClean="0"/>
                        <a:t>９００点</a:t>
                      </a:r>
                      <a:endParaRPr kumimoji="1" lang="en-US" altLang="ja-JP" sz="1500" dirty="0" smtClean="0"/>
                    </a:p>
                    <a:p>
                      <a:pPr>
                        <a:lnSpc>
                          <a:spcPts val="1500"/>
                        </a:lnSpc>
                        <a:tabLst>
                          <a:tab pos="3140075" algn="r"/>
                        </a:tabLst>
                      </a:pPr>
                      <a:r>
                        <a:rPr kumimoji="1" lang="ja-JP" altLang="en-US" sz="1500" dirty="0" smtClean="0"/>
                        <a:t>　　</a:t>
                      </a:r>
                      <a:r>
                        <a:rPr kumimoji="1" lang="en-US" altLang="ja-JP" sz="1500" dirty="0" smtClean="0"/>
                        <a:t>(2)(1)</a:t>
                      </a:r>
                      <a:r>
                        <a:rPr kumimoji="1" lang="ja-JP" altLang="en-US" sz="1500" dirty="0" smtClean="0"/>
                        <a:t>以外</a:t>
                      </a:r>
                      <a:r>
                        <a:rPr kumimoji="1" lang="en-US" altLang="ja-JP" sz="1500" dirty="0" smtClean="0"/>
                        <a:t>	</a:t>
                      </a:r>
                      <a:r>
                        <a:rPr kumimoji="1" lang="ja-JP" altLang="en-US" sz="1500" dirty="0" smtClean="0"/>
                        <a:t>４５０点</a:t>
                      </a:r>
                      <a:endParaRPr kumimoji="1" lang="en-US" altLang="ja-JP" sz="1500" dirty="0" smtClean="0"/>
                    </a:p>
                    <a:p>
                      <a:pPr>
                        <a:lnSpc>
                          <a:spcPts val="1500"/>
                        </a:lnSpc>
                        <a:tabLst>
                          <a:tab pos="3140075" algn="r"/>
                        </a:tabLst>
                      </a:pPr>
                      <a:endParaRPr kumimoji="1" lang="en-US" altLang="ja-JP" sz="1500" dirty="0" smtClean="0"/>
                    </a:p>
                    <a:p>
                      <a:pPr>
                        <a:lnSpc>
                          <a:spcPts val="1500"/>
                        </a:lnSpc>
                        <a:tabLst>
                          <a:tab pos="3140075" algn="r"/>
                        </a:tabLst>
                      </a:pPr>
                      <a:r>
                        <a:rPr kumimoji="1" lang="ja-JP" altLang="en-US" sz="1500" dirty="0" smtClean="0"/>
                        <a:t>精神科重症患者早期集中支援管理料２</a:t>
                      </a:r>
                      <a:endParaRPr kumimoji="1" lang="en-US" altLang="ja-JP" sz="1500" dirty="0" smtClean="0"/>
                    </a:p>
                    <a:p>
                      <a:pPr marL="0" marR="0" lvl="0" indent="0" algn="l" defTabSz="914400" rtl="0" eaLnBrk="1" fontAlgn="auto" latinLnBrk="0" hangingPunct="1">
                        <a:lnSpc>
                          <a:spcPts val="1500"/>
                        </a:lnSpc>
                        <a:spcBef>
                          <a:spcPts val="0"/>
                        </a:spcBef>
                        <a:spcAft>
                          <a:spcPts val="0"/>
                        </a:spcAft>
                        <a:buClrTx/>
                        <a:buSzTx/>
                        <a:buFontTx/>
                        <a:buNone/>
                        <a:tabLst>
                          <a:tab pos="3140075" algn="r"/>
                        </a:tabLst>
                        <a:defRPr/>
                      </a:pP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　イ　同一建物居住者以外</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１</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４８０点</a:t>
                      </a: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tab pos="3140075" algn="r"/>
                        </a:tabLst>
                        <a:defRPr/>
                      </a:pP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　ロ　同一建物居住者</a:t>
                      </a: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tab pos="3140075" algn="r"/>
                        </a:tabLst>
                        <a:defRPr/>
                      </a:pP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　　</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(1)</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　特定施設等の入居者</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７４０点</a:t>
                      </a: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tab pos="3140075" algn="r"/>
                        </a:tabLst>
                        <a:defRPr/>
                      </a:pP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　　</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(2)(1)</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以外</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３７０点</a:t>
                      </a: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txBody>
                  <a:tcPr/>
                </a:tc>
                <a:tc>
                  <a:txBody>
                    <a:bodyPr/>
                    <a:lstStyle/>
                    <a:p>
                      <a:pPr>
                        <a:lnSpc>
                          <a:spcPts val="1500"/>
                        </a:lnSpc>
                        <a:tabLst>
                          <a:tab pos="3140075" algn="r"/>
                        </a:tabLst>
                      </a:pPr>
                      <a:r>
                        <a:rPr kumimoji="1" lang="ja-JP" altLang="en-US" sz="1500" dirty="0" smtClean="0"/>
                        <a:t>精神科重症患者早期集中支援管理料１</a:t>
                      </a:r>
                      <a:endParaRPr kumimoji="1" lang="en-US" altLang="ja-JP" sz="1500" dirty="0" smtClean="0"/>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　イ　単一建物診療患者数が１人の場合</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１</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８００点</a:t>
                      </a: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　ロ　単一建物診療患者数が２人以上の場合</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１</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３５０点</a:t>
                      </a: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a:lnSpc>
                          <a:spcPts val="1500"/>
                        </a:lnSpc>
                        <a:tabLst>
                          <a:tab pos="3140075" algn="r"/>
                        </a:tabLst>
                      </a:pPr>
                      <a:r>
                        <a:rPr kumimoji="1" lang="ja-JP" altLang="en-US" sz="1500" dirty="0" smtClean="0"/>
                        <a:t>精神科重症患者早期集中支援管理料２</a:t>
                      </a:r>
                      <a:endParaRPr kumimoji="1" lang="en-US" altLang="ja-JP" sz="1500" dirty="0" smtClean="0"/>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　イ　単一建物診療患者数が１人の場合</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１</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４８０点</a:t>
                      </a: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　ロ　単一建物診療患者数が２人以上の場合</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１</a:t>
                      </a:r>
                      <a:r>
                        <a:rPr kumimoji="1" lang="en-US" altLang="ja-JP" sz="15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500" b="0" i="0" u="none" strike="noStrike" kern="1200" cap="none" spc="0" normalizeH="0" baseline="0" noProof="0" dirty="0" smtClean="0">
                          <a:ln>
                            <a:noFill/>
                          </a:ln>
                          <a:solidFill>
                            <a:prstClr val="black"/>
                          </a:solidFill>
                          <a:effectLst/>
                          <a:uLnTx/>
                          <a:uFillTx/>
                          <a:latin typeface="+mn-lt"/>
                          <a:ea typeface="+mn-ea"/>
                          <a:cs typeface="+mn-cs"/>
                        </a:rPr>
                        <a:t>１１０点</a:t>
                      </a: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500"/>
                        </a:lnSpc>
                        <a:spcBef>
                          <a:spcPts val="0"/>
                        </a:spcBef>
                        <a:spcAft>
                          <a:spcPts val="0"/>
                        </a:spcAft>
                        <a:buClrTx/>
                        <a:buSzTx/>
                        <a:buFontTx/>
                        <a:buNone/>
                        <a:tabLst/>
                        <a:defRPr/>
                      </a:pPr>
                      <a:endParaRPr kumimoji="1" lang="en-US" altLang="ja-JP" sz="1500" b="0" i="0" u="none" strike="noStrike" kern="1200" cap="none" spc="0" normalizeH="0" baseline="0" noProof="0" dirty="0" smtClean="0">
                        <a:ln>
                          <a:noFill/>
                        </a:ln>
                        <a:solidFill>
                          <a:prstClr val="black"/>
                        </a:solidFill>
                        <a:effectLst/>
                        <a:uLnTx/>
                        <a:uFillTx/>
                        <a:latin typeface="+mn-lt"/>
                        <a:ea typeface="+mn-ea"/>
                        <a:cs typeface="+mn-cs"/>
                      </a:endParaRPr>
                    </a:p>
                  </a:txBody>
                  <a:tcPr/>
                </a:tc>
              </a:tr>
            </a:tbl>
          </a:graphicData>
        </a:graphic>
      </p:graphicFrame>
      <p:sp>
        <p:nvSpPr>
          <p:cNvPr id="11" name="テキスト ボックス 8"/>
          <p:cNvSpPr txBox="1"/>
          <p:nvPr/>
        </p:nvSpPr>
        <p:spPr>
          <a:xfrm>
            <a:off x="7150538" y="685130"/>
            <a:ext cx="2584071"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点</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450</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472-475</a:t>
            </a:r>
            <a:r>
              <a:rPr lang="ja-JP" altLang="en-US" dirty="0" err="1" smtClean="0">
                <a:solidFill>
                  <a:srgbClr val="002060"/>
                </a:solidFill>
                <a:latin typeface="ＭＳ Ｐゴシック" panose="020B0600070205080204" pitchFamily="50" charset="-128"/>
              </a:rPr>
              <a:t>，</a:t>
            </a:r>
            <a:endParaRPr lang="en-US" altLang="ja-JP" dirty="0" smtClean="0">
              <a:solidFill>
                <a:srgbClr val="002060"/>
              </a:solidFill>
              <a:latin typeface="ＭＳ Ｐゴシック" panose="020B0600070205080204" pitchFamily="50" charset="-128"/>
            </a:endParaRPr>
          </a:p>
          <a:p>
            <a:pPr>
              <a:defRPr/>
            </a:pPr>
            <a:r>
              <a:rPr lang="ja-JP" altLang="en-US" dirty="0" smtClean="0">
                <a:solidFill>
                  <a:srgbClr val="002060"/>
                </a:solidFill>
                <a:latin typeface="ＭＳ Ｐゴシック" panose="020B0600070205080204" pitchFamily="50" charset="-128"/>
              </a:rPr>
              <a:t>施告</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769-770</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施通</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845-846</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204853573"/>
      </p:ext>
    </p:extLst>
  </p:cSld>
  <p:clrMapOvr>
    <a:masterClrMapping/>
  </p:clrMapOvr>
  <p:timing>
    <p:tnLst>
      <p:par>
        <p:cT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37"/>
          <p:cNvSpPr>
            <a:spLocks noChangeArrowheads="1"/>
          </p:cNvSpPr>
          <p:nvPr/>
        </p:nvSpPr>
        <p:spPr bwMode="auto">
          <a:xfrm>
            <a:off x="200538" y="1077286"/>
            <a:ext cx="9511189" cy="2415354"/>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700"/>
              </a:lnSpc>
              <a:buFont typeface="Wingdings" panose="05000000000000000000" pitchFamily="2" charset="2"/>
              <a:buChar char="Ø"/>
            </a:pP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難病法の制定に伴い、新たに指定した指定難病についても、希少で長期療養を必要とする疾病で</a:t>
            </a:r>
            <a:endParaRPr lang="en-US" altLang="ja-JP"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700"/>
              </a:lnSpc>
            </a:pPr>
            <a:r>
              <a:rPr lang="en-US" altLang="ja-JP" sz="1600" b="1"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en-US" altLang="ja-JP"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あることから、これまでの</a:t>
            </a:r>
            <a:r>
              <a:rPr lang="zh-TW" altLang="en-US"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難病（特定疾患）５６疾患</a:t>
            </a:r>
            <a:r>
              <a:rPr lang="ja-JP" altLang="en-US"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と同様に評価を行う</a:t>
            </a:r>
            <a:endParaRPr lang="en-US" altLang="ja-JP"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285750" indent="-285750">
              <a:lnSpc>
                <a:spcPts val="1700"/>
              </a:lnSpc>
              <a:buFont typeface="Wingdings" panose="05000000000000000000" pitchFamily="2" charset="2"/>
              <a:buChar char="Ø"/>
            </a:pP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以下の点数の対象疾患について、下記のとおり変更を行う</a:t>
            </a:r>
            <a:endParaRPr lang="en-US" altLang="ja-JP"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700"/>
              </a:lnSpc>
            </a:pP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・療養</a:t>
            </a:r>
            <a:r>
              <a:rPr lang="ja-JP" altLang="en-US"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病棟入院</a:t>
            </a: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基本料に</a:t>
            </a:r>
            <a:r>
              <a:rPr lang="ja-JP" altLang="en-US"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おける医療区分</a:t>
            </a: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２</a:t>
            </a:r>
            <a:endParaRPr lang="en-US" altLang="ja-JP"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700"/>
              </a:lnSpc>
            </a:pP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・難病外来指導管理料　　　　　　　　　　</a:t>
            </a:r>
            <a:endParaRPr lang="en-US" altLang="ja-JP"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285750" indent="-285750">
              <a:buFont typeface="Wingdings" panose="05000000000000000000" pitchFamily="2" charset="2"/>
              <a:buChar char="Ø"/>
            </a:pPr>
            <a:endParaRPr lang="en-US" altLang="ja-JP" sz="20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17" name="Rectangle 36"/>
          <p:cNvSpPr>
            <a:spLocks noChangeArrowheads="1"/>
          </p:cNvSpPr>
          <p:nvPr/>
        </p:nvSpPr>
        <p:spPr bwMode="auto">
          <a:xfrm>
            <a:off x="194386" y="723607"/>
            <a:ext cx="5622710" cy="36819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000" dirty="0" smtClean="0">
                <a:solidFill>
                  <a:prstClr val="black"/>
                </a:solidFill>
                <a:latin typeface="ＭＳ Ｐゴシック"/>
              </a:rPr>
              <a:t>（１）難病法の施行に伴う指定難病の診療の評価</a:t>
            </a:r>
            <a:endParaRPr lang="en-US" altLang="ja-JP" sz="2000" dirty="0">
              <a:solidFill>
                <a:prstClr val="black"/>
              </a:solidFill>
              <a:latin typeface="ＭＳ Ｐゴシック"/>
            </a:endParaRPr>
          </a:p>
        </p:txBody>
      </p:sp>
      <p:graphicFrame>
        <p:nvGraphicFramePr>
          <p:cNvPr id="18" name="表 17"/>
          <p:cNvGraphicFramePr>
            <a:graphicFrameLocks noGrp="1"/>
          </p:cNvGraphicFramePr>
          <p:nvPr>
            <p:extLst/>
          </p:nvPr>
        </p:nvGraphicFramePr>
        <p:xfrm>
          <a:off x="435891" y="2249170"/>
          <a:ext cx="4133592" cy="609600"/>
        </p:xfrm>
        <a:graphic>
          <a:graphicData uri="http://schemas.openxmlformats.org/drawingml/2006/table">
            <a:tbl>
              <a:tblPr firstRow="1" bandRow="1">
                <a:tableStyleId>{FABFCF23-3B69-468F-B69F-88F6DE6A72F2}</a:tableStyleId>
              </a:tblPr>
              <a:tblGrid>
                <a:gridCol w="4133592"/>
              </a:tblGrid>
              <a:tr h="274779">
                <a:tc>
                  <a:txBody>
                    <a:bodyPr/>
                    <a:lstStyle/>
                    <a:p>
                      <a:pPr algn="ctr"/>
                      <a:r>
                        <a:rPr kumimoji="1" lang="ja-JP" altLang="en-US" sz="1400" dirty="0" smtClean="0"/>
                        <a:t>現行</a:t>
                      </a:r>
                      <a:endParaRPr kumimoji="1" lang="ja-JP" altLang="en-US" sz="1400" dirty="0"/>
                    </a:p>
                  </a:txBody>
                  <a:tcPr/>
                </a:tc>
              </a:tr>
              <a:tr h="0">
                <a:tc>
                  <a:txBody>
                    <a:bodyPr/>
                    <a:lstStyle/>
                    <a:p>
                      <a:r>
                        <a:rPr kumimoji="1" lang="ja-JP" altLang="en-US" sz="1400" dirty="0" smtClean="0"/>
                        <a:t>特定疾患（５６疾患）</a:t>
                      </a:r>
                      <a:r>
                        <a:rPr kumimoji="1" lang="en-US" altLang="ja-JP" sz="1400" baseline="30000" dirty="0" smtClean="0"/>
                        <a:t>※</a:t>
                      </a:r>
                    </a:p>
                  </a:txBody>
                  <a:tcPr/>
                </a:tc>
              </a:tr>
            </a:tbl>
          </a:graphicData>
        </a:graphic>
      </p:graphicFrame>
      <p:graphicFrame>
        <p:nvGraphicFramePr>
          <p:cNvPr id="22" name="表 21"/>
          <p:cNvGraphicFramePr>
            <a:graphicFrameLocks noGrp="1"/>
          </p:cNvGraphicFramePr>
          <p:nvPr>
            <p:extLst/>
          </p:nvPr>
        </p:nvGraphicFramePr>
        <p:xfrm>
          <a:off x="5299446" y="2086502"/>
          <a:ext cx="4168096" cy="1266990"/>
        </p:xfrm>
        <a:graphic>
          <a:graphicData uri="http://schemas.openxmlformats.org/drawingml/2006/table">
            <a:tbl>
              <a:tblPr firstRow="1" bandRow="1">
                <a:tableStyleId>{9DCAF9ED-07DC-4A11-8D7F-57B35C25682E}</a:tableStyleId>
              </a:tblPr>
              <a:tblGrid>
                <a:gridCol w="4168096"/>
              </a:tblGrid>
              <a:tr h="322110">
                <a:tc>
                  <a:txBody>
                    <a:bodyPr/>
                    <a:lstStyle/>
                    <a:p>
                      <a:pPr algn="ctr"/>
                      <a:r>
                        <a:rPr kumimoji="1" lang="ja-JP" altLang="en-US" sz="1400" dirty="0" smtClean="0"/>
                        <a:t>改定</a:t>
                      </a:r>
                      <a:endParaRPr kumimoji="1" lang="ja-JP" altLang="en-US" sz="1400" dirty="0"/>
                    </a:p>
                  </a:txBody>
                  <a:tcPr/>
                </a:tc>
              </a:tr>
              <a:tr h="322110">
                <a:tc>
                  <a:txBody>
                    <a:bodyPr/>
                    <a:lstStyle/>
                    <a:p>
                      <a:r>
                        <a:rPr kumimoji="1" lang="ja-JP" altLang="en-US" sz="1400" b="1" u="sng" dirty="0" smtClean="0">
                          <a:solidFill>
                            <a:srgbClr val="0070C0"/>
                          </a:solidFill>
                        </a:rPr>
                        <a:t>①　難病法に定める指定難病（３０６疾患）</a:t>
                      </a:r>
                      <a:endParaRPr kumimoji="1" lang="en-US" altLang="ja-JP" sz="1400" b="1" u="sng" baseline="30000" dirty="0" smtClean="0">
                        <a:solidFill>
                          <a:srgbClr val="0070C0"/>
                        </a:solidFill>
                      </a:endParaRPr>
                    </a:p>
                    <a:p>
                      <a:r>
                        <a:rPr kumimoji="1" lang="ja-JP" altLang="en-US" sz="1400" b="1" u="sng" dirty="0" smtClean="0">
                          <a:solidFill>
                            <a:srgbClr val="0070C0"/>
                          </a:solidFill>
                        </a:rPr>
                        <a:t>②　</a:t>
                      </a:r>
                      <a:r>
                        <a:rPr lang="ja-JP" altLang="ja-JP" sz="1400" b="1" u="sng" dirty="0" smtClean="0">
                          <a:solidFill>
                            <a:srgbClr val="0070C0"/>
                          </a:solidFill>
                        </a:rPr>
                        <a:t>特定疾患治療研究事業</a:t>
                      </a:r>
                      <a:r>
                        <a:rPr lang="ja-JP" altLang="en-US" sz="1400" b="1" u="sng" dirty="0" smtClean="0">
                          <a:solidFill>
                            <a:srgbClr val="0070C0"/>
                          </a:solidFill>
                        </a:rPr>
                        <a:t>に定める疾患</a:t>
                      </a:r>
                      <a:r>
                        <a:rPr lang="en-US" altLang="ja-JP" sz="1400" b="1" u="sng" baseline="30000" dirty="0" smtClean="0">
                          <a:solidFill>
                            <a:srgbClr val="0070C0"/>
                          </a:solidFill>
                        </a:rPr>
                        <a:t>※</a:t>
                      </a:r>
                    </a:p>
                    <a:p>
                      <a:pPr marL="182563" indent="-182563"/>
                      <a:r>
                        <a:rPr kumimoji="1" lang="ja-JP" altLang="en-US" sz="1400" b="1" u="sng" dirty="0" smtClean="0">
                          <a:solidFill>
                            <a:srgbClr val="0070C0"/>
                          </a:solidFill>
                        </a:rPr>
                        <a:t>③　</a:t>
                      </a:r>
                      <a:r>
                        <a:rPr lang="ja-JP" altLang="ja-JP" sz="1400" b="1" u="sng" dirty="0" smtClean="0">
                          <a:solidFill>
                            <a:srgbClr val="0070C0"/>
                          </a:solidFill>
                        </a:rPr>
                        <a:t>先天性血液凝固因子障害等治療研究事業</a:t>
                      </a:r>
                      <a:r>
                        <a:rPr lang="ja-JP" altLang="en-US" sz="1400" b="1" u="sng" dirty="0" smtClean="0">
                          <a:solidFill>
                            <a:srgbClr val="0070C0"/>
                          </a:solidFill>
                        </a:rPr>
                        <a:t>に定める疾患</a:t>
                      </a:r>
                      <a:endParaRPr kumimoji="1" lang="en-US" altLang="ja-JP" sz="1400" b="1" u="sng" dirty="0" smtClean="0">
                        <a:solidFill>
                          <a:srgbClr val="0070C0"/>
                        </a:solidFill>
                      </a:endParaRPr>
                    </a:p>
                  </a:txBody>
                  <a:tcPr/>
                </a:tc>
              </a:tr>
            </a:tbl>
          </a:graphicData>
        </a:graphic>
      </p:graphicFrame>
      <p:sp>
        <p:nvSpPr>
          <p:cNvPr id="3" name="テキスト ボックス 2"/>
          <p:cNvSpPr txBox="1"/>
          <p:nvPr/>
        </p:nvSpPr>
        <p:spPr>
          <a:xfrm>
            <a:off x="466000" y="3214478"/>
            <a:ext cx="4863549" cy="278295"/>
          </a:xfrm>
          <a:prstGeom prst="rect">
            <a:avLst/>
          </a:prstGeom>
          <a:noFill/>
        </p:spPr>
        <p:txBody>
          <a:bodyPr wrap="square" rtlCol="0">
            <a:spAutoFit/>
          </a:bodyPr>
          <a:lstStyle/>
          <a:p>
            <a:r>
              <a:rPr lang="en-US" altLang="ja-JP" sz="1200" dirty="0" smtClean="0">
                <a:solidFill>
                  <a:prstClr val="black"/>
                </a:solidFill>
              </a:rPr>
              <a:t>※</a:t>
            </a:r>
            <a:r>
              <a:rPr lang="ja-JP" altLang="en-US" sz="1200" dirty="0" smtClean="0">
                <a:solidFill>
                  <a:prstClr val="black"/>
                </a:solidFill>
              </a:rPr>
              <a:t>スモンについては、療養病棟入院基本料の医療区分</a:t>
            </a:r>
            <a:r>
              <a:rPr lang="en-US" altLang="ja-JP" sz="1200" dirty="0" smtClean="0">
                <a:solidFill>
                  <a:prstClr val="black"/>
                </a:solidFill>
              </a:rPr>
              <a:t>3</a:t>
            </a:r>
            <a:r>
              <a:rPr lang="ja-JP" altLang="en-US" sz="1200" dirty="0" smtClean="0">
                <a:solidFill>
                  <a:prstClr val="black"/>
                </a:solidFill>
              </a:rPr>
              <a:t>に規定</a:t>
            </a:r>
            <a:endParaRPr lang="ja-JP" altLang="en-US" sz="1200" dirty="0">
              <a:solidFill>
                <a:prstClr val="black"/>
              </a:solidFill>
            </a:endParaRPr>
          </a:p>
        </p:txBody>
      </p:sp>
      <p:sp>
        <p:nvSpPr>
          <p:cNvPr id="11" name="Rectangle 37"/>
          <p:cNvSpPr>
            <a:spLocks noChangeArrowheads="1"/>
          </p:cNvSpPr>
          <p:nvPr/>
        </p:nvSpPr>
        <p:spPr bwMode="auto">
          <a:xfrm>
            <a:off x="192848" y="3951455"/>
            <a:ext cx="9525610" cy="2717909"/>
          </a:xfrm>
          <a:prstGeom prst="rect">
            <a:avLst/>
          </a:prstGeom>
          <a:solidFill>
            <a:srgbClr val="FFFFAF">
              <a:alpha val="49804"/>
            </a:srgbClr>
          </a:solidFill>
          <a:ln w="9525">
            <a:solidFill>
              <a:schemeClr val="tx1"/>
            </a:solidFill>
            <a:miter lim="800000"/>
            <a:headEnd/>
            <a:tailEnd/>
          </a:ln>
        </p:spPr>
        <p:txBody>
          <a:bodyPr/>
          <a:lstStyle/>
          <a:p>
            <a:pPr marL="273050" indent="-273050">
              <a:lnSpc>
                <a:spcPts val="1600"/>
              </a:lnSpc>
              <a:buFont typeface="Wingdings" pitchFamily="2" charset="2"/>
              <a:buChar char="Ø"/>
            </a:pPr>
            <a:r>
              <a:rPr lang="ja-JP" altLang="en-US" sz="1600" dirty="0" smtClean="0">
                <a:solidFill>
                  <a:prstClr val="black"/>
                </a:solidFill>
              </a:rPr>
              <a:t>  </a:t>
            </a:r>
            <a:r>
              <a:rPr lang="ja-JP" altLang="en-US" sz="1600" b="1" dirty="0" smtClean="0">
                <a:solidFill>
                  <a:prstClr val="black"/>
                </a:solidFill>
              </a:rPr>
              <a:t>指定</a:t>
            </a:r>
            <a:r>
              <a:rPr lang="ja-JP" altLang="en-US" sz="1600" b="1" dirty="0">
                <a:solidFill>
                  <a:prstClr val="black"/>
                </a:solidFill>
              </a:rPr>
              <a:t>難病の診断</a:t>
            </a:r>
            <a:r>
              <a:rPr lang="ja-JP" altLang="en-US" sz="1600" b="1" dirty="0" smtClean="0">
                <a:solidFill>
                  <a:prstClr val="black"/>
                </a:solidFill>
              </a:rPr>
              <a:t>に必要な遺伝学的</a:t>
            </a:r>
            <a:r>
              <a:rPr lang="ja-JP" altLang="en-US" sz="1600" b="1" dirty="0">
                <a:solidFill>
                  <a:prstClr val="black"/>
                </a:solidFill>
              </a:rPr>
              <a:t>検査について、新たに関係学会が作成する指針に基づき実施される場合に評価を</a:t>
            </a:r>
            <a:r>
              <a:rPr lang="ja-JP" altLang="en-US" sz="1600" b="1" dirty="0" smtClean="0">
                <a:solidFill>
                  <a:prstClr val="black"/>
                </a:solidFill>
              </a:rPr>
              <a:t>行う</a:t>
            </a:r>
            <a:endParaRPr lang="en-US" altLang="ja-JP" sz="1600" b="1" dirty="0">
              <a:solidFill>
                <a:prstClr val="black"/>
              </a:solidFill>
            </a:endParaRPr>
          </a:p>
          <a:p>
            <a:r>
              <a:rPr lang="ja-JP" altLang="en-US" sz="1846" b="1" dirty="0">
                <a:solidFill>
                  <a:srgbClr val="0070C0"/>
                </a:solidFill>
              </a:rPr>
              <a:t>（</a:t>
            </a:r>
            <a:r>
              <a:rPr lang="ja-JP" altLang="en-US" sz="1846" b="1" dirty="0" smtClean="0">
                <a:solidFill>
                  <a:srgbClr val="0070C0"/>
                </a:solidFill>
              </a:rPr>
              <a:t>改）</a:t>
            </a:r>
            <a:r>
              <a:rPr lang="ja-JP" altLang="ja-JP" sz="1846" b="1" dirty="0">
                <a:solidFill>
                  <a:srgbClr val="0070C0"/>
                </a:solidFill>
              </a:rPr>
              <a:t>　　</a:t>
            </a:r>
            <a:r>
              <a:rPr lang="ja-JP" altLang="en-US" sz="1846" b="1" u="sng" dirty="0">
                <a:solidFill>
                  <a:srgbClr val="0070C0"/>
                </a:solidFill>
              </a:rPr>
              <a:t>遺伝学的検査　３，８８０点</a:t>
            </a:r>
          </a:p>
        </p:txBody>
      </p:sp>
      <p:sp>
        <p:nvSpPr>
          <p:cNvPr id="12" name="Rectangle 36"/>
          <p:cNvSpPr>
            <a:spLocks noChangeArrowheads="1"/>
          </p:cNvSpPr>
          <p:nvPr/>
        </p:nvSpPr>
        <p:spPr bwMode="auto">
          <a:xfrm>
            <a:off x="187168" y="3619657"/>
            <a:ext cx="5773944" cy="331795"/>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2000" dirty="0" smtClean="0">
                <a:solidFill>
                  <a:prstClr val="black"/>
                </a:solidFill>
              </a:rPr>
              <a:t>（２）指定難病の診断に必要な遺伝学的検査の評価</a:t>
            </a:r>
            <a:endParaRPr lang="ja-JP" altLang="en-US" sz="2000" dirty="0">
              <a:solidFill>
                <a:prstClr val="black"/>
              </a:solidFill>
            </a:endParaRPr>
          </a:p>
        </p:txBody>
      </p:sp>
      <p:sp>
        <p:nvSpPr>
          <p:cNvPr id="13" name="正方形/長方形 12"/>
          <p:cNvSpPr/>
          <p:nvPr/>
        </p:nvSpPr>
        <p:spPr>
          <a:xfrm>
            <a:off x="475159" y="4725144"/>
            <a:ext cx="9043925" cy="1964640"/>
          </a:xfrm>
          <a:prstGeom prst="rect">
            <a:avLst/>
          </a:prstGeom>
          <a:ln>
            <a:solidFill>
              <a:schemeClr val="tx1"/>
            </a:solidFill>
            <a:prstDash val="dash"/>
          </a:ln>
        </p:spPr>
        <p:txBody>
          <a:bodyPr wrap="square">
            <a:spAutoFit/>
          </a:bodyPr>
          <a:lstStyle/>
          <a:p>
            <a:pPr marL="576263" indent="-576263" algn="just">
              <a:lnSpc>
                <a:spcPts val="1400"/>
              </a:lnSpc>
            </a:pPr>
            <a:r>
              <a:rPr lang="ja-JP" altLang="en-US" sz="1400" kern="100" dirty="0">
                <a:solidFill>
                  <a:srgbClr val="000000"/>
                </a:solidFill>
                <a:latin typeface="ＭＳ Ｐゴシック"/>
                <a:cs typeface="Times New Roman" panose="02020603050405020304" pitchFamily="18" charset="0"/>
              </a:rPr>
              <a:t>［対象</a:t>
            </a:r>
            <a:r>
              <a:rPr lang="ja-JP" altLang="en-US" sz="1400" kern="100" dirty="0" smtClean="0">
                <a:solidFill>
                  <a:srgbClr val="000000"/>
                </a:solidFill>
                <a:latin typeface="ＭＳ Ｐゴシック"/>
                <a:cs typeface="Times New Roman" panose="02020603050405020304" pitchFamily="18" charset="0"/>
              </a:rPr>
              <a:t>疾患］３８疾患を追加</a:t>
            </a:r>
            <a:endParaRPr lang="ja-JP" altLang="en-US" sz="1400" kern="100" dirty="0">
              <a:solidFill>
                <a:srgbClr val="000000"/>
              </a:solidFill>
              <a:latin typeface="ＭＳ Ｐゴシック"/>
              <a:cs typeface="Times New Roman" panose="02020603050405020304" pitchFamily="18" charset="0"/>
            </a:endParaRPr>
          </a:p>
          <a:p>
            <a:pPr algn="just">
              <a:lnSpc>
                <a:spcPts val="1400"/>
              </a:lnSpc>
              <a:spcAft>
                <a:spcPts val="554"/>
              </a:spcAft>
            </a:pPr>
            <a:r>
              <a:rPr lang="ja-JP" altLang="en-US" sz="1400" kern="100" dirty="0" smtClean="0">
                <a:solidFill>
                  <a:srgbClr val="000000"/>
                </a:solidFill>
                <a:latin typeface="ＭＳ Ｐゴシック"/>
                <a:cs typeface="Times New Roman" panose="02020603050405020304" pitchFamily="18" charset="0"/>
              </a:rPr>
              <a:t>　神経</a:t>
            </a:r>
            <a:r>
              <a:rPr lang="ja-JP" altLang="en-US" sz="1400" kern="100" dirty="0">
                <a:solidFill>
                  <a:srgbClr val="000000"/>
                </a:solidFill>
                <a:latin typeface="ＭＳ Ｐゴシック"/>
                <a:cs typeface="Times New Roman" panose="02020603050405020304" pitchFamily="18" charset="0"/>
              </a:rPr>
              <a:t>有棘赤血球症、先天性筋無力</a:t>
            </a:r>
            <a:r>
              <a:rPr lang="ja-JP" altLang="en-US" sz="1400" kern="100" dirty="0" smtClean="0">
                <a:solidFill>
                  <a:srgbClr val="000000"/>
                </a:solidFill>
                <a:latin typeface="ＭＳ Ｐゴシック"/>
                <a:cs typeface="Times New Roman" panose="02020603050405020304" pitchFamily="18" charset="0"/>
              </a:rPr>
              <a:t>症候群、ライソゾーム病、プリオン病、原発性免疫不全症候群、クリアオピリン関連周期熱症候群、神経フェリチン病、ペリー症候群、先天性大脳白質形成不全症、環状２０番染色体症候群、　ＰＣＤＨ１９関連症候群、低ホスファターゼ症、ウィリアムズ症候群、クルーゾン症候群、アペール症候群、ファイファー症候群、アントレー・ビクスラー症候群、ロスムンド・トムソン症候群、プラダー・ウィリ症候群、１Ｐ３６欠失症候群、４Ｐ欠失症候群、５Ｐ欠失症候群、第１４番染色体父親性ダイミソー症候群、アンジェルマン症候群、スミス・マギニス症候群、２２Ｑ１１．２</a:t>
            </a:r>
            <a:r>
              <a:rPr lang="ja-JP" altLang="en-US" sz="1400" kern="100" dirty="0">
                <a:solidFill>
                  <a:srgbClr val="000000"/>
                </a:solidFill>
                <a:latin typeface="ＭＳ Ｐゴシック"/>
                <a:cs typeface="Times New Roman" panose="02020603050405020304" pitchFamily="18" charset="0"/>
              </a:rPr>
              <a:t>欠失</a:t>
            </a:r>
            <a:r>
              <a:rPr lang="ja-JP" altLang="en-US" sz="1400" kern="100" dirty="0" smtClean="0">
                <a:solidFill>
                  <a:srgbClr val="000000"/>
                </a:solidFill>
                <a:latin typeface="ＭＳ Ｐゴシック"/>
                <a:cs typeface="Times New Roman" panose="02020603050405020304" pitchFamily="18" charset="0"/>
              </a:rPr>
              <a:t>症候群、エマヌエル症候群、脆弱Ｘ症候群関連疾患、脆弱Ｘ症候群、ウォルフラム症候群、タンジール病、高ＩＧＤ症候群、化膿性無菌性関節炎・壊疽性膿皮症・アクネ症候群、先天性赤血球形成異常性貧血、若年発症型両側性感音</a:t>
            </a:r>
            <a:r>
              <a:rPr lang="ja-JP" altLang="en-US" sz="1400" kern="100" dirty="0">
                <a:solidFill>
                  <a:srgbClr val="000000"/>
                </a:solidFill>
                <a:latin typeface="ＭＳ Ｐゴシック"/>
                <a:cs typeface="Times New Roman" panose="02020603050405020304" pitchFamily="18" charset="0"/>
              </a:rPr>
              <a:t>難聴、尿素サイクル異常症、マルファン症候群、エーラスダンロス症候群</a:t>
            </a:r>
            <a:endParaRPr lang="ja-JP" altLang="en-US" sz="1400" kern="100" dirty="0" smtClean="0">
              <a:solidFill>
                <a:srgbClr val="000000"/>
              </a:solidFill>
              <a:latin typeface="ＭＳ Ｐゴシック"/>
              <a:cs typeface="Times New Roman" panose="02020603050405020304" pitchFamily="18" charset="0"/>
            </a:endParaRPr>
          </a:p>
          <a:p>
            <a:pPr marL="412750" indent="-412750" algn="just">
              <a:lnSpc>
                <a:spcPts val="1400"/>
              </a:lnSpc>
            </a:pPr>
            <a:r>
              <a:rPr lang="ja-JP" altLang="en-US" sz="1400" kern="100" dirty="0" smtClean="0">
                <a:solidFill>
                  <a:srgbClr val="000000"/>
                </a:solidFill>
                <a:latin typeface="ＭＳ Ｐゴシック"/>
                <a:cs typeface="Times New Roman" panose="02020603050405020304" pitchFamily="18" charset="0"/>
              </a:rPr>
              <a:t>［施設基準］関係</a:t>
            </a:r>
            <a:r>
              <a:rPr lang="ja-JP" altLang="en-US" sz="1400" kern="100" dirty="0">
                <a:solidFill>
                  <a:srgbClr val="000000"/>
                </a:solidFill>
                <a:latin typeface="ＭＳ Ｐゴシック"/>
                <a:cs typeface="Times New Roman" panose="02020603050405020304" pitchFamily="18" charset="0"/>
              </a:rPr>
              <a:t>学会の作成する遺伝学的検査の実施に関する指針を遵守すること。</a:t>
            </a:r>
          </a:p>
        </p:txBody>
      </p:sp>
      <p:sp>
        <p:nvSpPr>
          <p:cNvPr id="15"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2600" kern="0" dirty="0" smtClean="0">
                <a:solidFill>
                  <a:srgbClr val="000000"/>
                </a:solidFill>
                <a:latin typeface="Calibri"/>
                <a:ea typeface="ＭＳ Ｐゴシック"/>
              </a:rPr>
              <a:t>１５．難病法の施行を踏まえた難病患者</a:t>
            </a:r>
            <a:r>
              <a:rPr lang="ja-JP" altLang="en-US" sz="2600" kern="0" dirty="0">
                <a:solidFill>
                  <a:srgbClr val="000000"/>
                </a:solidFill>
                <a:latin typeface="Calibri"/>
                <a:ea typeface="ＭＳ Ｐゴシック"/>
              </a:rPr>
              <a:t>へ</a:t>
            </a:r>
            <a:r>
              <a:rPr lang="ja-JP" altLang="en-US" sz="2600" kern="0" dirty="0" smtClean="0">
                <a:solidFill>
                  <a:srgbClr val="000000"/>
                </a:solidFill>
                <a:latin typeface="Calibri"/>
                <a:ea typeface="ＭＳ Ｐゴシック"/>
              </a:rPr>
              <a:t>の適切な医療の評価</a:t>
            </a:r>
            <a:endParaRPr lang="ja-JP" altLang="en-US" sz="2600" kern="0" dirty="0">
              <a:solidFill>
                <a:srgbClr val="000000"/>
              </a:solidFill>
              <a:latin typeface="Calibri"/>
              <a:ea typeface="ＭＳ Ｐゴシック"/>
            </a:endParaRPr>
          </a:p>
        </p:txBody>
      </p:sp>
      <p:sp>
        <p:nvSpPr>
          <p:cNvPr id="20" name="右矢印 19"/>
          <p:cNvSpPr/>
          <p:nvPr/>
        </p:nvSpPr>
        <p:spPr>
          <a:xfrm>
            <a:off x="4750102" y="2276872"/>
            <a:ext cx="444241" cy="1076620"/>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248</a:t>
            </a:fld>
            <a:endParaRPr lang="ja-JP" altLang="en-US" dirty="0">
              <a:solidFill>
                <a:prstClr val="black"/>
              </a:solidFill>
            </a:endParaRPr>
          </a:p>
        </p:txBody>
      </p:sp>
      <p:sp>
        <p:nvSpPr>
          <p:cNvPr id="19" name="テキスト ボックス 8"/>
          <p:cNvSpPr txBox="1"/>
          <p:nvPr/>
        </p:nvSpPr>
        <p:spPr>
          <a:xfrm>
            <a:off x="5961112" y="3654749"/>
            <a:ext cx="295232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点</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309</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330-331</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施告</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763</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施通</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820</a:t>
            </a:r>
            <a:endParaRPr lang="ja-JP" altLang="en-US" dirty="0">
              <a:solidFill>
                <a:srgbClr val="002060"/>
              </a:solidFill>
              <a:latin typeface="ＭＳ Ｐゴシック" panose="020B0600070205080204" pitchFamily="50" charset="-128"/>
            </a:endParaRPr>
          </a:p>
        </p:txBody>
      </p:sp>
      <p:sp>
        <p:nvSpPr>
          <p:cNvPr id="21" name="テキスト ボックス 8"/>
          <p:cNvSpPr txBox="1"/>
          <p:nvPr/>
        </p:nvSpPr>
        <p:spPr>
          <a:xfrm>
            <a:off x="4621497" y="1771232"/>
            <a:ext cx="162764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施告</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666</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様式</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1046</a:t>
            </a:r>
            <a:endParaRPr lang="ja-JP" altLang="en-US" dirty="0">
              <a:solidFill>
                <a:srgbClr val="002060"/>
              </a:solidFill>
              <a:latin typeface="ＭＳ Ｐゴシック" panose="020B0600070205080204" pitchFamily="50" charset="-128"/>
            </a:endParaRPr>
          </a:p>
        </p:txBody>
      </p:sp>
      <p:sp>
        <p:nvSpPr>
          <p:cNvPr id="23" name="テキスト ボックス 8"/>
          <p:cNvSpPr txBox="1"/>
          <p:nvPr/>
        </p:nvSpPr>
        <p:spPr>
          <a:xfrm>
            <a:off x="2848015" y="2003002"/>
            <a:ext cx="160092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施告</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753</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施通</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799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955541457"/>
      </p:ext>
    </p:extLst>
  </p:cSld>
  <p:clrMapOvr>
    <a:masterClrMapping/>
  </p:clrMapOvr>
  <p:timing>
    <p:tnLst>
      <p:par>
        <p:cTn id="1" dur="indefinite" restart="never" nodeType="tmRoot"/>
      </p:par>
    </p:tn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r>
              <a:rPr lang="ja-JP" altLang="en-US" sz="1979" smtClean="0"/>
              <a:t>難病の患者に対する医療等に関する法律第５条第１項に規定する指定難病①</a:t>
            </a:r>
            <a:endParaRPr lang="ja-JP" altLang="en-US" sz="1979" dirty="0"/>
          </a:p>
        </p:txBody>
      </p:sp>
      <p:pic>
        <p:nvPicPr>
          <p:cNvPr id="3" name="図 2"/>
          <p:cNvPicPr/>
          <p:nvPr/>
        </p:nvPicPr>
        <p:blipFill>
          <a:blip r:embed="rId3"/>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249</a:t>
            </a:fld>
            <a:endParaRPr lang="ja-JP" altLang="en-US" dirty="0">
              <a:solidFill>
                <a:prstClr val="black"/>
              </a:solidFill>
            </a:endParaRPr>
          </a:p>
        </p:txBody>
      </p:sp>
    </p:spTree>
    <p:extLst>
      <p:ext uri="{BB962C8B-B14F-4D97-AF65-F5344CB8AC3E}">
        <p14:creationId xmlns:p14="http://schemas.microsoft.com/office/powerpoint/2010/main" val="1363451705"/>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43597" y="3573024"/>
            <a:ext cx="9595066"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8</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25</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医療政策</a:t>
            </a:r>
            <a:r>
              <a:rPr lang="ja-JP" altLang="en-US" sz="2000" dirty="0">
                <a:solidFill>
                  <a:srgbClr val="000000"/>
                </a:solidFill>
                <a:ea typeface="ＭＳ Ｐゴシック" charset="-128"/>
              </a:rPr>
              <a:t>研究会（会長：武見敬三参議院議員）　第</a:t>
            </a:r>
            <a:r>
              <a:rPr lang="en-US" altLang="ja-JP" sz="2000" dirty="0" smtClean="0">
                <a:solidFill>
                  <a:srgbClr val="000000"/>
                </a:solidFill>
                <a:ea typeface="ＭＳ Ｐゴシック" charset="-128"/>
              </a:rPr>
              <a:t>11</a:t>
            </a:r>
            <a:r>
              <a:rPr lang="ja-JP" altLang="en-US" sz="2000" dirty="0" smtClean="0">
                <a:solidFill>
                  <a:srgbClr val="000000"/>
                </a:solidFill>
                <a:ea typeface="ＭＳ Ｐゴシック" charset="-128"/>
              </a:rPr>
              <a:t>回開催</a:t>
            </a:r>
            <a:endParaRPr lang="en-US" altLang="ja-JP" sz="2000" dirty="0" smtClean="0">
              <a:solidFill>
                <a:srgbClr val="000000"/>
              </a:solidFill>
              <a:ea typeface="ＭＳ Ｐゴシック" charset="-128"/>
            </a:endParaRPr>
          </a:p>
          <a:p>
            <a:pPr eaLnBrk="1" hangingPunct="1">
              <a:spcBef>
                <a:spcPts val="0"/>
              </a:spcBef>
              <a:buFontTx/>
              <a:buNone/>
            </a:pPr>
            <a:r>
              <a:rPr lang="ja-JP" altLang="en-US" sz="2000" dirty="0">
                <a:solidFill>
                  <a:srgbClr val="000000"/>
                </a:solidFill>
                <a:ea typeface="ＭＳ Ｐゴシック" charset="-128"/>
              </a:rPr>
              <a:t>　今村副会長</a:t>
            </a:r>
            <a:r>
              <a:rPr lang="ja-JP" altLang="en-US" sz="2000" dirty="0" smtClean="0">
                <a:solidFill>
                  <a:srgbClr val="000000"/>
                </a:solidFill>
                <a:ea typeface="ＭＳ Ｐゴシック" charset="-128"/>
              </a:rPr>
              <a:t>から、医療</a:t>
            </a:r>
            <a:r>
              <a:rPr lang="ja-JP" altLang="en-US" sz="2000" dirty="0">
                <a:solidFill>
                  <a:srgbClr val="000000"/>
                </a:solidFill>
                <a:ea typeface="ＭＳ Ｐゴシック" charset="-128"/>
              </a:rPr>
              <a:t>の現状と課題に</a:t>
            </a:r>
            <a:r>
              <a:rPr lang="ja-JP" altLang="en-US" sz="2000" dirty="0" smtClean="0">
                <a:solidFill>
                  <a:srgbClr val="000000"/>
                </a:solidFill>
                <a:ea typeface="ＭＳ Ｐゴシック" charset="-128"/>
              </a:rPr>
              <a:t>ついて説明</a:t>
            </a:r>
            <a:endParaRPr lang="ja-JP" altLang="en-US" sz="2000" dirty="0">
              <a:solidFill>
                <a:srgbClr val="000000"/>
              </a:solidFill>
              <a:ea typeface="ＭＳ Ｐゴシック" charset="-128"/>
            </a:endParaRPr>
          </a:p>
        </p:txBody>
      </p:sp>
      <p:sp>
        <p:nvSpPr>
          <p:cNvPr id="6" name="Text Box 3"/>
          <p:cNvSpPr txBox="1">
            <a:spLocks noChangeArrowheads="1"/>
          </p:cNvSpPr>
          <p:nvPr/>
        </p:nvSpPr>
        <p:spPr bwMode="auto">
          <a:xfrm>
            <a:off x="452237" y="4725145"/>
            <a:ext cx="9025266" cy="78483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361950" indent="-361950" eaLnBrk="1" hangingPunct="1">
              <a:spcBef>
                <a:spcPts val="600"/>
              </a:spcBef>
              <a:buFontTx/>
              <a:buNone/>
              <a:defRPr/>
            </a:pPr>
            <a:r>
              <a:rPr lang="ja-JP" altLang="en-US" sz="2000" dirty="0">
                <a:solidFill>
                  <a:srgbClr val="000000"/>
                </a:solidFill>
              </a:rPr>
              <a:t>１．医療費財源の確保に</a:t>
            </a:r>
            <a:r>
              <a:rPr lang="ja-JP" altLang="en-US" sz="2000" dirty="0" smtClean="0">
                <a:solidFill>
                  <a:srgbClr val="000000"/>
                </a:solidFill>
              </a:rPr>
              <a:t>向けて</a:t>
            </a:r>
            <a:endParaRPr lang="en-US" altLang="ja-JP" sz="2000" dirty="0" smtClean="0">
              <a:solidFill>
                <a:srgbClr val="000000"/>
              </a:solidFill>
            </a:endParaRPr>
          </a:p>
          <a:p>
            <a:pPr marL="361950" indent="-361950" eaLnBrk="1" hangingPunct="1">
              <a:spcBef>
                <a:spcPts val="600"/>
              </a:spcBef>
              <a:buFontTx/>
              <a:buNone/>
              <a:defRPr/>
            </a:pPr>
            <a:r>
              <a:rPr lang="ja-JP" altLang="en-US" sz="2000" dirty="0" smtClean="0">
                <a:solidFill>
                  <a:srgbClr val="000000"/>
                </a:solidFill>
              </a:rPr>
              <a:t>２</a:t>
            </a:r>
            <a:r>
              <a:rPr lang="ja-JP" altLang="en-US" sz="2000" dirty="0">
                <a:solidFill>
                  <a:srgbClr val="000000"/>
                </a:solidFill>
              </a:rPr>
              <a:t>．消費税増税</a:t>
            </a:r>
            <a:r>
              <a:rPr lang="ja-JP" altLang="en-US" sz="2000" dirty="0" smtClean="0">
                <a:solidFill>
                  <a:srgbClr val="000000"/>
                </a:solidFill>
              </a:rPr>
              <a:t>（</a:t>
            </a:r>
            <a:r>
              <a:rPr lang="en-US" altLang="ja-JP" sz="2000" dirty="0" smtClean="0">
                <a:solidFill>
                  <a:srgbClr val="000000"/>
                </a:solidFill>
              </a:rPr>
              <a:t>8</a:t>
            </a:r>
            <a:r>
              <a:rPr lang="ja-JP" altLang="en-US" sz="2000" dirty="0">
                <a:solidFill>
                  <a:srgbClr val="000000"/>
                </a:solidFill>
              </a:rPr>
              <a:t>％</a:t>
            </a:r>
            <a:r>
              <a:rPr lang="ja-JP" altLang="en-US" sz="2000" dirty="0" smtClean="0">
                <a:solidFill>
                  <a:srgbClr val="000000"/>
                </a:solidFill>
              </a:rPr>
              <a:t>→</a:t>
            </a:r>
            <a:r>
              <a:rPr lang="en-US" altLang="ja-JP" sz="2000" dirty="0" smtClean="0">
                <a:solidFill>
                  <a:srgbClr val="000000"/>
                </a:solidFill>
              </a:rPr>
              <a:t>10</a:t>
            </a:r>
            <a:r>
              <a:rPr lang="ja-JP" altLang="en-US" sz="2000" dirty="0" smtClean="0">
                <a:solidFill>
                  <a:srgbClr val="000000"/>
                </a:solidFill>
              </a:rPr>
              <a:t>％</a:t>
            </a:r>
            <a:r>
              <a:rPr lang="ja-JP" altLang="en-US" sz="2000" dirty="0">
                <a:solidFill>
                  <a:srgbClr val="000000"/>
                </a:solidFill>
              </a:rPr>
              <a:t>）に</a:t>
            </a:r>
            <a:r>
              <a:rPr lang="ja-JP" altLang="en-US" sz="2000" dirty="0" smtClean="0">
                <a:solidFill>
                  <a:srgbClr val="000000"/>
                </a:solidFill>
              </a:rPr>
              <a:t>向けて</a:t>
            </a:r>
            <a:endParaRPr lang="en-US" altLang="ja-JP" sz="2000" dirty="0" smtClean="0">
              <a:solidFill>
                <a:srgbClr val="000000"/>
              </a:solidFill>
            </a:endParaRPr>
          </a:p>
        </p:txBody>
      </p:sp>
      <p:sp>
        <p:nvSpPr>
          <p:cNvPr id="7" name="Text Box 2"/>
          <p:cNvSpPr txBox="1">
            <a:spLocks noChangeArrowheads="1"/>
          </p:cNvSpPr>
          <p:nvPr/>
        </p:nvSpPr>
        <p:spPr bwMode="auto">
          <a:xfrm>
            <a:off x="194471" y="260651"/>
            <a:ext cx="943904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a:solidFill>
                  <a:srgbClr val="000000"/>
                </a:solidFill>
                <a:ea typeface="ＭＳ Ｐゴシック" charset="-128"/>
              </a:rPr>
              <a:t>7</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14</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医療政策研究会（会長：武見敬三参議院議員）　第</a:t>
            </a:r>
            <a:r>
              <a:rPr lang="en-US" altLang="ja-JP" sz="2000" dirty="0" smtClean="0">
                <a:solidFill>
                  <a:srgbClr val="000000"/>
                </a:solidFill>
                <a:ea typeface="ＭＳ Ｐゴシック" charset="-128"/>
              </a:rPr>
              <a:t>10</a:t>
            </a:r>
            <a:r>
              <a:rPr lang="ja-JP" altLang="en-US" sz="2000" dirty="0" smtClean="0">
                <a:solidFill>
                  <a:srgbClr val="000000"/>
                </a:solidFill>
                <a:ea typeface="ＭＳ Ｐゴシック" charset="-128"/>
              </a:rPr>
              <a:t>回開催</a:t>
            </a:r>
            <a:endParaRPr lang="en-US" altLang="ja-JP" sz="2000" dirty="0" smtClean="0">
              <a:solidFill>
                <a:srgbClr val="000000"/>
              </a:solidFill>
              <a:ea typeface="ＭＳ Ｐゴシック" charset="-128"/>
            </a:endParaRPr>
          </a:p>
          <a:p>
            <a:pPr eaLnBrk="1" hangingPunct="1">
              <a:spcBef>
                <a:spcPts val="0"/>
              </a:spcBef>
              <a:buFontTx/>
              <a:buNone/>
            </a:pPr>
            <a:r>
              <a:rPr lang="ja-JP" altLang="en-US" sz="2000" dirty="0">
                <a:solidFill>
                  <a:srgbClr val="000000"/>
                </a:solidFill>
                <a:ea typeface="ＭＳ Ｐゴシック" charset="-128"/>
              </a:rPr>
              <a:t>　</a:t>
            </a:r>
            <a:r>
              <a:rPr lang="ja-JP" altLang="en-US" sz="2000" dirty="0" smtClean="0">
                <a:solidFill>
                  <a:srgbClr val="000000"/>
                </a:solidFill>
                <a:ea typeface="ＭＳ Ｐゴシック" charset="-128"/>
              </a:rPr>
              <a:t>横倉会長から、医療</a:t>
            </a:r>
            <a:r>
              <a:rPr lang="ja-JP" altLang="en-US" sz="2000" dirty="0">
                <a:solidFill>
                  <a:srgbClr val="000000"/>
                </a:solidFill>
                <a:ea typeface="ＭＳ Ｐゴシック" charset="-128"/>
              </a:rPr>
              <a:t>の現状と課題に</a:t>
            </a:r>
            <a:r>
              <a:rPr lang="ja-JP" altLang="en-US" sz="2000" dirty="0" smtClean="0">
                <a:solidFill>
                  <a:srgbClr val="000000"/>
                </a:solidFill>
                <a:ea typeface="ＭＳ Ｐゴシック" charset="-128"/>
              </a:rPr>
              <a:t>ついて説明</a:t>
            </a:r>
            <a:endParaRPr lang="ja-JP" altLang="en-US" sz="2000" dirty="0">
              <a:solidFill>
                <a:srgbClr val="000000"/>
              </a:solidFill>
              <a:ea typeface="ＭＳ Ｐゴシック" charset="-128"/>
            </a:endParaRPr>
          </a:p>
        </p:txBody>
      </p:sp>
      <p:sp>
        <p:nvSpPr>
          <p:cNvPr id="8" name="Text Box 3"/>
          <p:cNvSpPr txBox="1">
            <a:spLocks noChangeArrowheads="1"/>
          </p:cNvSpPr>
          <p:nvPr/>
        </p:nvSpPr>
        <p:spPr bwMode="auto">
          <a:xfrm>
            <a:off x="452237" y="1412776"/>
            <a:ext cx="9025266" cy="1554272"/>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361950" indent="-361950" eaLnBrk="1" hangingPunct="1">
              <a:spcBef>
                <a:spcPts val="600"/>
              </a:spcBef>
              <a:buFontTx/>
              <a:buNone/>
              <a:defRPr/>
            </a:pPr>
            <a:r>
              <a:rPr lang="ja-JP" altLang="en-US" sz="2000" dirty="0">
                <a:solidFill>
                  <a:srgbClr val="000000"/>
                </a:solidFill>
              </a:rPr>
              <a:t>１．日本医師会について</a:t>
            </a:r>
          </a:p>
          <a:p>
            <a:pPr marL="361950" indent="-361950" eaLnBrk="1" hangingPunct="1">
              <a:spcBef>
                <a:spcPts val="600"/>
              </a:spcBef>
              <a:buFontTx/>
              <a:buNone/>
              <a:defRPr/>
            </a:pPr>
            <a:r>
              <a:rPr lang="ja-JP" altLang="en-US" sz="2000" dirty="0" smtClean="0">
                <a:solidFill>
                  <a:srgbClr val="000000"/>
                </a:solidFill>
              </a:rPr>
              <a:t>２</a:t>
            </a:r>
            <a:r>
              <a:rPr lang="ja-JP" altLang="en-US" sz="2000" dirty="0">
                <a:solidFill>
                  <a:srgbClr val="000000"/>
                </a:solidFill>
              </a:rPr>
              <a:t>．「骨太の方針</a:t>
            </a:r>
            <a:r>
              <a:rPr lang="en-US" altLang="ja-JP" sz="2000" dirty="0">
                <a:solidFill>
                  <a:srgbClr val="000000"/>
                </a:solidFill>
              </a:rPr>
              <a:t>2015</a:t>
            </a:r>
            <a:r>
              <a:rPr lang="ja-JP" altLang="en-US" sz="2000" dirty="0">
                <a:solidFill>
                  <a:srgbClr val="000000"/>
                </a:solidFill>
              </a:rPr>
              <a:t>」について</a:t>
            </a:r>
          </a:p>
          <a:p>
            <a:pPr marL="361950" indent="-361950" eaLnBrk="1" hangingPunct="1">
              <a:spcBef>
                <a:spcPts val="600"/>
              </a:spcBef>
              <a:buFontTx/>
              <a:buNone/>
              <a:defRPr/>
            </a:pPr>
            <a:r>
              <a:rPr lang="ja-JP" altLang="en-US" sz="2000" dirty="0" smtClean="0">
                <a:solidFill>
                  <a:srgbClr val="000000"/>
                </a:solidFill>
              </a:rPr>
              <a:t>３</a:t>
            </a:r>
            <a:r>
              <a:rPr lang="ja-JP" altLang="en-US" sz="2000" dirty="0">
                <a:solidFill>
                  <a:srgbClr val="000000"/>
                </a:solidFill>
              </a:rPr>
              <a:t>．規制改革について</a:t>
            </a:r>
          </a:p>
          <a:p>
            <a:pPr marL="361950" indent="-361950" eaLnBrk="1" hangingPunct="1">
              <a:spcBef>
                <a:spcPts val="600"/>
              </a:spcBef>
              <a:buFontTx/>
              <a:buNone/>
              <a:defRPr/>
            </a:pPr>
            <a:r>
              <a:rPr lang="ja-JP" altLang="en-US" sz="2000" dirty="0" smtClean="0">
                <a:solidFill>
                  <a:srgbClr val="000000"/>
                </a:solidFill>
              </a:rPr>
              <a:t>４</a:t>
            </a:r>
            <a:r>
              <a:rPr lang="ja-JP" altLang="en-US" sz="2000" dirty="0">
                <a:solidFill>
                  <a:srgbClr val="000000"/>
                </a:solidFill>
              </a:rPr>
              <a:t>．国家戦略特区における医学部新設に</a:t>
            </a:r>
            <a:r>
              <a:rPr lang="ja-JP" altLang="en-US" sz="2000" dirty="0" smtClean="0">
                <a:solidFill>
                  <a:srgbClr val="000000"/>
                </a:solidFill>
              </a:rPr>
              <a:t>ついて</a:t>
            </a:r>
            <a:endParaRPr lang="ja-JP" altLang="en-US" sz="2000" dirty="0">
              <a:solidFill>
                <a:srgbClr val="000000"/>
              </a:solidFill>
            </a:endParaRPr>
          </a:p>
        </p:txBody>
      </p:sp>
      <p:pic>
        <p:nvPicPr>
          <p:cNvPr id="7170" name="Picture 2" descr="\\file\共有\総合医療政策課\03政治活動支援\2015年度\20150714医療政策研究会\h27.07.14　第10回　医療政策研究会写真\100EOS7D\IMG_3995.JPG"/>
          <p:cNvPicPr>
            <a:picLocks noChangeAspect="1" noChangeArrowheads="1"/>
          </p:cNvPicPr>
          <p:nvPr/>
        </p:nvPicPr>
        <p:blipFill rotWithShape="1">
          <a:blip r:embed="rId2" cstate="print">
            <a:extLst>
              <a:ext uri="{BEBA8EAE-BF5A-486C-A8C5-ECC9F3942E4B}">
                <a14:imgProps xmlns:a14="http://schemas.microsoft.com/office/drawing/2010/main">
                  <a14:imgLayer r:embed="rId3">
                    <a14:imgEffect>
                      <a14:colorTemperature colorTemp="6900"/>
                    </a14:imgEffect>
                    <a14:imgEffect>
                      <a14:brightnessContrast bright="10000"/>
                    </a14:imgEffect>
                  </a14:imgLayer>
                </a14:imgProps>
              </a:ext>
              <a:ext uri="{28A0092B-C50C-407E-A947-70E740481C1C}">
                <a14:useLocalDpi xmlns:a14="http://schemas.microsoft.com/office/drawing/2010/main" val="0"/>
              </a:ext>
            </a:extLst>
          </a:blip>
          <a:srcRect l="23774" t="42066" r="38528" b="22301"/>
          <a:stretch/>
        </p:blipFill>
        <p:spPr bwMode="auto">
          <a:xfrm>
            <a:off x="6260781" y="1276311"/>
            <a:ext cx="3617488" cy="2104126"/>
          </a:xfrm>
          <a:prstGeom prst="rect">
            <a:avLst/>
          </a:prstGeom>
          <a:noFill/>
          <a:extLst>
            <a:ext uri="{909E8E84-426E-40DD-AFC4-6F175D3DCCD1}">
              <a14:hiddenFill xmlns:a14="http://schemas.microsoft.com/office/drawing/2010/main">
                <a:solidFill>
                  <a:srgbClr val="FFFFFF"/>
                </a:solidFill>
              </a14:hiddenFill>
            </a:ext>
          </a:extLst>
        </p:spPr>
      </p:pic>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25</a:t>
            </a:fld>
            <a:endParaRPr lang="ja-JP" altLang="en-US" dirty="0">
              <a:solidFill>
                <a:prstClr val="black"/>
              </a:solidFill>
            </a:endParaRPr>
          </a:p>
        </p:txBody>
      </p:sp>
    </p:spTree>
    <p:extLst>
      <p:ext uri="{BB962C8B-B14F-4D97-AF65-F5344CB8AC3E}">
        <p14:creationId xmlns:p14="http://schemas.microsoft.com/office/powerpoint/2010/main" val="2391136705"/>
      </p:ext>
    </p:extLst>
  </p:cSld>
  <p:clrMapOvr>
    <a:masterClrMapping/>
  </p:clrMapOvr>
  <p:timing>
    <p:tnLst>
      <p:par>
        <p:cT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r>
              <a:rPr lang="ja-JP" altLang="en-US" sz="1979" smtClean="0"/>
              <a:t>難病の患者に対する医療等に関する法律第５条第１項に規定する指定難病②</a:t>
            </a:r>
            <a:endParaRPr lang="ja-JP" altLang="en-US" sz="1979" dirty="0"/>
          </a:p>
        </p:txBody>
      </p:sp>
      <p:pic>
        <p:nvPicPr>
          <p:cNvPr id="3" name="図 2"/>
          <p:cNvPicPr/>
          <p:nvPr/>
        </p:nvPicPr>
        <p:blipFill>
          <a:blip r:embed="rId3"/>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250</a:t>
            </a:fld>
            <a:endParaRPr lang="ja-JP" altLang="en-US" dirty="0">
              <a:solidFill>
                <a:prstClr val="black"/>
              </a:solidFill>
            </a:endParaRPr>
          </a:p>
        </p:txBody>
      </p:sp>
    </p:spTree>
    <p:extLst>
      <p:ext uri="{BB962C8B-B14F-4D97-AF65-F5344CB8AC3E}">
        <p14:creationId xmlns:p14="http://schemas.microsoft.com/office/powerpoint/2010/main" val="3853002250"/>
      </p:ext>
    </p:extLst>
  </p:cSld>
  <p:clrMapOvr>
    <a:masterClrMapping/>
  </p:clrMapOvr>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r>
              <a:rPr lang="ja-JP" altLang="en-US" sz="1979" smtClean="0"/>
              <a:t>難病の患者に対する医療等に関する法律第５条第１項に規定する指定難病③</a:t>
            </a:r>
            <a:endParaRPr lang="ja-JP" altLang="en-US" sz="1979" dirty="0"/>
          </a:p>
        </p:txBody>
      </p:sp>
      <p:pic>
        <p:nvPicPr>
          <p:cNvPr id="3" name="図 2"/>
          <p:cNvPicPr/>
          <p:nvPr/>
        </p:nvPicPr>
        <p:blipFill>
          <a:blip r:embed="rId3"/>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251</a:t>
            </a:fld>
            <a:endParaRPr lang="ja-JP" altLang="en-US" dirty="0">
              <a:solidFill>
                <a:prstClr val="black"/>
              </a:solidFill>
            </a:endParaRPr>
          </a:p>
        </p:txBody>
      </p:sp>
    </p:spTree>
    <p:extLst>
      <p:ext uri="{BB962C8B-B14F-4D97-AF65-F5344CB8AC3E}">
        <p14:creationId xmlns:p14="http://schemas.microsoft.com/office/powerpoint/2010/main" val="673941656"/>
      </p:ext>
    </p:extLst>
  </p:cSld>
  <p:clrMapOvr>
    <a:masterClrMapping/>
  </p:clrMapOvr>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endParaRPr kumimoji="1" lang="ja-JP" altLang="en-US"/>
          </a:p>
        </p:txBody>
      </p:sp>
      <p:pic>
        <p:nvPicPr>
          <p:cNvPr id="3" name="図 2"/>
          <p:cNvPicPr/>
          <p:nvPr/>
        </p:nvPicPr>
        <p:blipFill>
          <a:blip r:embed="rId3"/>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252</a:t>
            </a:fld>
            <a:endParaRPr lang="ja-JP" altLang="en-US" dirty="0">
              <a:solidFill>
                <a:prstClr val="black"/>
              </a:solidFill>
            </a:endParaRPr>
          </a:p>
        </p:txBody>
      </p:sp>
    </p:spTree>
    <p:extLst>
      <p:ext uri="{BB962C8B-B14F-4D97-AF65-F5344CB8AC3E}">
        <p14:creationId xmlns:p14="http://schemas.microsoft.com/office/powerpoint/2010/main" val="2608663196"/>
      </p:ext>
    </p:extLst>
  </p:cSld>
  <p:clrMapOvr>
    <a:masterClrMapping/>
  </p:clrMapOvr>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endParaRPr kumimoji="1" lang="ja-JP" altLang="en-US"/>
          </a:p>
        </p:txBody>
      </p:sp>
      <p:pic>
        <p:nvPicPr>
          <p:cNvPr id="3" name="図 2"/>
          <p:cNvPicPr/>
          <p:nvPr/>
        </p:nvPicPr>
        <p:blipFill>
          <a:blip r:embed="rId3"/>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253</a:t>
            </a:fld>
            <a:endParaRPr lang="ja-JP" altLang="en-US" dirty="0">
              <a:solidFill>
                <a:prstClr val="black"/>
              </a:solidFill>
            </a:endParaRPr>
          </a:p>
        </p:txBody>
      </p:sp>
    </p:spTree>
    <p:extLst>
      <p:ext uri="{BB962C8B-B14F-4D97-AF65-F5344CB8AC3E}">
        <p14:creationId xmlns:p14="http://schemas.microsoft.com/office/powerpoint/2010/main" val="880943025"/>
      </p:ext>
    </p:extLst>
  </p:cSld>
  <p:clrMapOvr>
    <a:masterClrMapping/>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endParaRPr kumimoji="1" lang="ja-JP" altLang="en-US"/>
          </a:p>
        </p:txBody>
      </p:sp>
      <p:pic>
        <p:nvPicPr>
          <p:cNvPr id="3" name="図 2"/>
          <p:cNvPicPr/>
          <p:nvPr/>
        </p:nvPicPr>
        <p:blipFill>
          <a:blip r:embed="rId3"/>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254</a:t>
            </a:fld>
            <a:endParaRPr lang="ja-JP" altLang="en-US" dirty="0">
              <a:solidFill>
                <a:prstClr val="black"/>
              </a:solidFill>
            </a:endParaRPr>
          </a:p>
        </p:txBody>
      </p:sp>
    </p:spTree>
    <p:extLst>
      <p:ext uri="{BB962C8B-B14F-4D97-AF65-F5344CB8AC3E}">
        <p14:creationId xmlns:p14="http://schemas.microsoft.com/office/powerpoint/2010/main" val="349918897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ホームベース 6"/>
          <p:cNvSpPr/>
          <p:nvPr/>
        </p:nvSpPr>
        <p:spPr>
          <a:xfrm>
            <a:off x="3728697" y="2432937"/>
            <a:ext cx="1706959" cy="287199"/>
          </a:xfrm>
          <a:prstGeom prst="homePlate">
            <a:avLst/>
          </a:prstGeom>
          <a:solidFill>
            <a:schemeClr val="accent3">
              <a:lumMod val="20000"/>
              <a:lumOff val="8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rgbClr val="9BBB59">
                    <a:lumMod val="50000"/>
                  </a:srgbClr>
                </a:solidFill>
              </a:rPr>
              <a:t>新生児期</a:t>
            </a:r>
            <a:endParaRPr lang="ja-JP" altLang="en-US" b="1" dirty="0">
              <a:solidFill>
                <a:srgbClr val="9BBB59">
                  <a:lumMod val="50000"/>
                </a:srgbClr>
              </a:solidFill>
            </a:endParaRPr>
          </a:p>
        </p:txBody>
      </p:sp>
      <p:sp>
        <p:nvSpPr>
          <p:cNvPr id="8" name="山形 7"/>
          <p:cNvSpPr/>
          <p:nvPr/>
        </p:nvSpPr>
        <p:spPr>
          <a:xfrm>
            <a:off x="7586252" y="2432937"/>
            <a:ext cx="2201341" cy="287199"/>
          </a:xfrm>
          <a:prstGeom prst="chevron">
            <a:avLst/>
          </a:prstGeom>
          <a:solidFill>
            <a:schemeClr val="accent3">
              <a:lumMod val="60000"/>
              <a:lumOff val="4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rgbClr val="9BBB59">
                    <a:lumMod val="50000"/>
                  </a:srgbClr>
                </a:solidFill>
              </a:rPr>
              <a:t>幼児期</a:t>
            </a:r>
            <a:endParaRPr lang="ja-JP" altLang="en-US" b="1" dirty="0">
              <a:solidFill>
                <a:srgbClr val="9BBB59">
                  <a:lumMod val="50000"/>
                </a:srgbClr>
              </a:solidFill>
            </a:endParaRPr>
          </a:p>
        </p:txBody>
      </p:sp>
      <p:sp>
        <p:nvSpPr>
          <p:cNvPr id="10" name="山形 9"/>
          <p:cNvSpPr/>
          <p:nvPr/>
        </p:nvSpPr>
        <p:spPr>
          <a:xfrm>
            <a:off x="5357978" y="2432937"/>
            <a:ext cx="2300091" cy="287199"/>
          </a:xfrm>
          <a:prstGeom prst="chevron">
            <a:avLst/>
          </a:prstGeom>
          <a:solidFill>
            <a:schemeClr val="accent3">
              <a:lumMod val="40000"/>
              <a:lumOff val="60000"/>
            </a:schemeClr>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srgbClr val="9BBB59">
                    <a:lumMod val="50000"/>
                  </a:srgbClr>
                </a:solidFill>
              </a:rPr>
              <a:t>乳児期</a:t>
            </a:r>
            <a:endParaRPr lang="ja-JP" altLang="en-US" b="1" dirty="0">
              <a:solidFill>
                <a:srgbClr val="9BBB59">
                  <a:lumMod val="50000"/>
                </a:srgbClr>
              </a:solidFill>
            </a:endParaRPr>
          </a:p>
        </p:txBody>
      </p:sp>
      <p:pic>
        <p:nvPicPr>
          <p:cNvPr id="11" name="Picture 4" descr="http://insatsusozai.net/2011sozaip2/baby.jpg">
            <a:hlinkClick r:id="rId3"/>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97051" y="1645357"/>
            <a:ext cx="670211" cy="725467"/>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descr="http://msp.c.yimg.jp/image?q=tbn:ANd9GcQxeLf8yZc09rEvjbAonsCrqhU-aYKHLw2ZNHW-QILk14QhU8JAK3NPsVM:http://www.fumira.jp/cut/baby/img/fumira_baby01_soft.gif"/>
          <p:cNvPicPr>
            <a:picLocks noChangeAspect="1" noChangeArrowheads="1"/>
          </p:cNvPicPr>
          <p:nvPr/>
        </p:nvPicPr>
        <p:blipFill>
          <a:blip r:embed="rId5" cstate="email">
            <a:extLst>
              <a:ext uri="{28A0092B-C50C-407E-A947-70E740481C1C}">
                <a14:useLocalDpi xmlns:a14="http://schemas.microsoft.com/office/drawing/2010/main"/>
              </a:ext>
            </a:extLst>
          </a:blip>
          <a:srcRect/>
          <a:stretch>
            <a:fillRect/>
          </a:stretch>
        </p:blipFill>
        <p:spPr bwMode="auto">
          <a:xfrm>
            <a:off x="6095125" y="1626132"/>
            <a:ext cx="825639" cy="725466"/>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descr="「幼児　絵」の画像検索結果"/>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88365" y="1656839"/>
            <a:ext cx="812183" cy="72546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1" descr="C:\Users\SYUMB\AppData\Local\Microsoft\Windows\Temporary Internet Files\Content.IE5\K8JPNCYT\MC900239657[1].wmf"/>
          <p:cNvPicPr>
            <a:picLocks noChangeAspect="1" noChangeArrowheads="1"/>
          </p:cNvPicPr>
          <p:nvPr/>
        </p:nvPicPr>
        <p:blipFill>
          <a:blip r:embed="rId7" cstate="email">
            <a:extLst>
              <a:ext uri="{28A0092B-C50C-407E-A947-70E740481C1C}">
                <a14:useLocalDpi xmlns:a14="http://schemas.microsoft.com/office/drawing/2010/main"/>
              </a:ext>
            </a:extLst>
          </a:blip>
          <a:srcRect/>
          <a:stretch>
            <a:fillRect/>
          </a:stretch>
        </p:blipFill>
        <p:spPr bwMode="auto">
          <a:xfrm>
            <a:off x="1450384" y="3834381"/>
            <a:ext cx="1228421" cy="953925"/>
          </a:xfrm>
          <a:prstGeom prst="rect">
            <a:avLst/>
          </a:prstGeom>
          <a:noFill/>
        </p:spPr>
      </p:pic>
      <p:pic>
        <p:nvPicPr>
          <p:cNvPr id="20" name="Picture 648"/>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auto">
          <a:xfrm>
            <a:off x="6324524" y="3834378"/>
            <a:ext cx="1160201" cy="923035"/>
          </a:xfrm>
          <a:prstGeom prst="rect">
            <a:avLst/>
          </a:prstGeom>
          <a:noFill/>
          <a:ln w="9525">
            <a:noFill/>
            <a:miter lim="800000"/>
            <a:headEnd/>
            <a:tailEnd/>
          </a:ln>
        </p:spPr>
      </p:pic>
      <p:sp>
        <p:nvSpPr>
          <p:cNvPr id="22" name="正方形/長方形 21"/>
          <p:cNvSpPr/>
          <p:nvPr/>
        </p:nvSpPr>
        <p:spPr>
          <a:xfrm>
            <a:off x="1181515" y="4751633"/>
            <a:ext cx="1811714" cy="369332"/>
          </a:xfrm>
          <a:prstGeom prst="rect">
            <a:avLst/>
          </a:prstGeom>
        </p:spPr>
        <p:txBody>
          <a:bodyPr wrap="none">
            <a:spAutoFit/>
          </a:bodyPr>
          <a:lstStyle/>
          <a:p>
            <a:r>
              <a:rPr lang="ja-JP" altLang="en-US" b="1" dirty="0" smtClean="0">
                <a:solidFill>
                  <a:prstClr val="black"/>
                </a:solidFill>
              </a:rPr>
              <a:t>＜入院医療等＞</a:t>
            </a:r>
            <a:endParaRPr lang="en-US" altLang="ja-JP" b="1" dirty="0">
              <a:solidFill>
                <a:prstClr val="black"/>
              </a:solidFill>
            </a:endParaRPr>
          </a:p>
        </p:txBody>
      </p:sp>
      <p:pic>
        <p:nvPicPr>
          <p:cNvPr id="25" name="Picture 12"/>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auto">
          <a:xfrm>
            <a:off x="4011885" y="5539887"/>
            <a:ext cx="1140514" cy="799907"/>
          </a:xfrm>
          <a:prstGeom prst="rect">
            <a:avLst/>
          </a:prstGeom>
          <a:noFill/>
          <a:ln w="9525">
            <a:noFill/>
            <a:miter lim="800000"/>
            <a:headEnd/>
            <a:tailEnd/>
          </a:ln>
        </p:spPr>
      </p:pic>
      <p:sp>
        <p:nvSpPr>
          <p:cNvPr id="27" name="正方形/長方形 26"/>
          <p:cNvSpPr/>
          <p:nvPr/>
        </p:nvSpPr>
        <p:spPr>
          <a:xfrm>
            <a:off x="3792503" y="6366181"/>
            <a:ext cx="1579278" cy="369332"/>
          </a:xfrm>
          <a:prstGeom prst="rect">
            <a:avLst/>
          </a:prstGeom>
        </p:spPr>
        <p:txBody>
          <a:bodyPr wrap="none">
            <a:spAutoFit/>
          </a:bodyPr>
          <a:lstStyle/>
          <a:p>
            <a:r>
              <a:rPr lang="ja-JP" altLang="en-US" b="1" dirty="0" smtClean="0">
                <a:solidFill>
                  <a:prstClr val="black"/>
                </a:solidFill>
              </a:rPr>
              <a:t>＜外来医療＞</a:t>
            </a:r>
            <a:endParaRPr lang="en-US" altLang="ja-JP" b="1" dirty="0">
              <a:solidFill>
                <a:prstClr val="black"/>
              </a:solidFill>
            </a:endParaRPr>
          </a:p>
        </p:txBody>
      </p:sp>
      <p:sp>
        <p:nvSpPr>
          <p:cNvPr id="29" name="上下矢印 28"/>
          <p:cNvSpPr/>
          <p:nvPr/>
        </p:nvSpPr>
        <p:spPr>
          <a:xfrm rot="18387885">
            <a:off x="3124817" y="4743301"/>
            <a:ext cx="365378" cy="1388364"/>
          </a:xfrm>
          <a:prstGeom prst="upDownArrow">
            <a:avLst/>
          </a:prstGeom>
          <a:solidFill>
            <a:schemeClr val="accent1">
              <a:lumMod val="40000"/>
              <a:lumOff val="60000"/>
            </a:schemeClr>
          </a:solidFill>
          <a:ln>
            <a:solidFill>
              <a:srgbClr val="0070C0"/>
            </a:solidFill>
          </a:ln>
        </p:spPr>
        <p:style>
          <a:lnRef idx="1">
            <a:schemeClr val="accent3"/>
          </a:lnRef>
          <a:fillRef idx="2">
            <a:schemeClr val="accent3"/>
          </a:fillRef>
          <a:effectRef idx="1">
            <a:schemeClr val="accent3"/>
          </a:effectRef>
          <a:fontRef idx="minor">
            <a:schemeClr val="dk1"/>
          </a:fontRef>
        </p:style>
        <p:txBody>
          <a:bodyPr rtlCol="0" anchor="ctr"/>
          <a:lstStyle/>
          <a:p>
            <a:pPr algn="ctr"/>
            <a:endParaRPr lang="ja-JP" altLang="en-US">
              <a:solidFill>
                <a:prstClr val="black"/>
              </a:solidFill>
            </a:endParaRPr>
          </a:p>
        </p:txBody>
      </p:sp>
      <p:sp>
        <p:nvSpPr>
          <p:cNvPr id="50" name="正方形/長方形 49"/>
          <p:cNvSpPr/>
          <p:nvPr/>
        </p:nvSpPr>
        <p:spPr>
          <a:xfrm>
            <a:off x="6101012" y="4720874"/>
            <a:ext cx="1579278" cy="369332"/>
          </a:xfrm>
          <a:prstGeom prst="rect">
            <a:avLst/>
          </a:prstGeom>
        </p:spPr>
        <p:txBody>
          <a:bodyPr wrap="none">
            <a:spAutoFit/>
          </a:bodyPr>
          <a:lstStyle/>
          <a:p>
            <a:r>
              <a:rPr lang="ja-JP" altLang="en-US" b="1" dirty="0" smtClean="0">
                <a:solidFill>
                  <a:prstClr val="black"/>
                </a:solidFill>
              </a:rPr>
              <a:t>＜在宅医療＞</a:t>
            </a:r>
            <a:endParaRPr lang="en-US" altLang="ja-JP" b="1" dirty="0">
              <a:solidFill>
                <a:prstClr val="black"/>
              </a:solidFill>
            </a:endParaRPr>
          </a:p>
        </p:txBody>
      </p:sp>
      <p:sp>
        <p:nvSpPr>
          <p:cNvPr id="51" name="上下矢印 50"/>
          <p:cNvSpPr/>
          <p:nvPr/>
        </p:nvSpPr>
        <p:spPr>
          <a:xfrm rot="16200000">
            <a:off x="4321523" y="2544075"/>
            <a:ext cx="365378" cy="3523361"/>
          </a:xfrm>
          <a:prstGeom prst="upDownArrow">
            <a:avLst/>
          </a:prstGeom>
          <a:solidFill>
            <a:schemeClr val="accent1">
              <a:lumMod val="40000"/>
              <a:lumOff val="60000"/>
            </a:schemeClr>
          </a:solidFill>
          <a:ln>
            <a:solidFill>
              <a:srgbClr val="0070C0"/>
            </a:solidFill>
          </a:ln>
        </p:spPr>
        <p:style>
          <a:lnRef idx="1">
            <a:schemeClr val="accent3"/>
          </a:lnRef>
          <a:fillRef idx="2">
            <a:schemeClr val="accent3"/>
          </a:fillRef>
          <a:effectRef idx="1">
            <a:schemeClr val="accent3"/>
          </a:effectRef>
          <a:fontRef idx="minor">
            <a:schemeClr val="dk1"/>
          </a:fontRef>
        </p:style>
        <p:txBody>
          <a:bodyPr rtlCol="0" anchor="ctr"/>
          <a:lstStyle/>
          <a:p>
            <a:pPr algn="ctr"/>
            <a:endParaRPr lang="ja-JP" altLang="en-US">
              <a:solidFill>
                <a:prstClr val="black"/>
              </a:solidFill>
            </a:endParaRPr>
          </a:p>
        </p:txBody>
      </p:sp>
      <p:sp>
        <p:nvSpPr>
          <p:cNvPr id="52" name="上下矢印 51"/>
          <p:cNvSpPr/>
          <p:nvPr/>
        </p:nvSpPr>
        <p:spPr>
          <a:xfrm rot="3113605">
            <a:off x="5500629" y="4745867"/>
            <a:ext cx="365378" cy="1388364"/>
          </a:xfrm>
          <a:prstGeom prst="upDownArrow">
            <a:avLst/>
          </a:prstGeom>
          <a:solidFill>
            <a:schemeClr val="accent1">
              <a:lumMod val="40000"/>
              <a:lumOff val="60000"/>
            </a:schemeClr>
          </a:solidFill>
          <a:ln>
            <a:solidFill>
              <a:srgbClr val="0070C0"/>
            </a:solidFill>
          </a:ln>
        </p:spPr>
        <p:style>
          <a:lnRef idx="1">
            <a:schemeClr val="accent3"/>
          </a:lnRef>
          <a:fillRef idx="2">
            <a:schemeClr val="accent3"/>
          </a:fillRef>
          <a:effectRef idx="1">
            <a:schemeClr val="accent3"/>
          </a:effectRef>
          <a:fontRef idx="minor">
            <a:schemeClr val="dk1"/>
          </a:fontRef>
        </p:style>
        <p:txBody>
          <a:bodyPr rtlCol="0" anchor="ctr"/>
          <a:lstStyle/>
          <a:p>
            <a:pPr algn="ctr"/>
            <a:endParaRPr lang="ja-JP" altLang="en-US">
              <a:solidFill>
                <a:prstClr val="black"/>
              </a:solidFill>
            </a:endParaRPr>
          </a:p>
        </p:txBody>
      </p:sp>
      <p:sp>
        <p:nvSpPr>
          <p:cNvPr id="53" name="角丸四角形吹き出し 52"/>
          <p:cNvSpPr/>
          <p:nvPr/>
        </p:nvSpPr>
        <p:spPr>
          <a:xfrm>
            <a:off x="5444924" y="6106885"/>
            <a:ext cx="3108511" cy="480818"/>
          </a:xfrm>
          <a:prstGeom prst="wedgeRoundRectCallout">
            <a:avLst>
              <a:gd name="adj1" fmla="val -61246"/>
              <a:gd name="adj2" fmla="val 65161"/>
              <a:gd name="adj3" fmla="val 16667"/>
            </a:avLst>
          </a:prstGeom>
          <a:solidFill>
            <a:srgbClr val="F7FDFF"/>
          </a:solidFill>
          <a:ln w="12700">
            <a:solidFill>
              <a:srgbClr val="92D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3663" indent="-93663" algn="just"/>
            <a:r>
              <a:rPr lang="ja-JP" altLang="en-US" sz="1100" dirty="0" smtClean="0">
                <a:solidFill>
                  <a:srgbClr val="000000"/>
                </a:solidFill>
              </a:rPr>
              <a:t>○　小児慢性特定疾病に関する医学管理を評価</a:t>
            </a:r>
            <a:endParaRPr lang="ja-JP" altLang="en-US" sz="1100" dirty="0">
              <a:solidFill>
                <a:srgbClr val="000000"/>
              </a:solidFill>
            </a:endParaRPr>
          </a:p>
        </p:txBody>
      </p:sp>
      <p:sp>
        <p:nvSpPr>
          <p:cNvPr id="54" name="角丸四角形吹き出し 53"/>
          <p:cNvSpPr/>
          <p:nvPr/>
        </p:nvSpPr>
        <p:spPr>
          <a:xfrm>
            <a:off x="104907" y="5210577"/>
            <a:ext cx="2731582" cy="1554290"/>
          </a:xfrm>
          <a:prstGeom prst="wedgeRoundRectCallout">
            <a:avLst>
              <a:gd name="adj1" fmla="val 38780"/>
              <a:gd name="adj2" fmla="val -61313"/>
              <a:gd name="adj3" fmla="val 16667"/>
            </a:avLst>
          </a:prstGeom>
          <a:solidFill>
            <a:srgbClr val="F7FDFF"/>
          </a:solidFill>
          <a:ln w="127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lgn="just"/>
            <a:r>
              <a:rPr lang="ja-JP" altLang="en-US" sz="1100" dirty="0" smtClean="0">
                <a:solidFill>
                  <a:srgbClr val="000000"/>
                </a:solidFill>
              </a:rPr>
              <a:t>○　</a:t>
            </a:r>
            <a:r>
              <a:rPr lang="en-US" altLang="ja-JP" sz="1100" dirty="0" smtClean="0">
                <a:solidFill>
                  <a:srgbClr val="000000"/>
                </a:solidFill>
              </a:rPr>
              <a:t>NICU</a:t>
            </a:r>
            <a:r>
              <a:rPr lang="ja-JP" altLang="en-US" sz="1100" dirty="0" smtClean="0">
                <a:solidFill>
                  <a:srgbClr val="000000"/>
                </a:solidFill>
              </a:rPr>
              <a:t>等における重症児の入院日数を延長</a:t>
            </a:r>
            <a:endParaRPr lang="en-US" altLang="ja-JP" sz="1100" dirty="0" smtClean="0">
              <a:solidFill>
                <a:srgbClr val="000000"/>
              </a:solidFill>
            </a:endParaRPr>
          </a:p>
          <a:p>
            <a:pPr marL="177800" indent="-177800" algn="just"/>
            <a:r>
              <a:rPr lang="ja-JP" altLang="en-US" sz="1100" dirty="0" smtClean="0">
                <a:solidFill>
                  <a:srgbClr val="000000"/>
                </a:solidFill>
              </a:rPr>
              <a:t>○　重症新生児等を受け入れている小児入院医療機関を評価</a:t>
            </a:r>
            <a:endParaRPr lang="en-US" altLang="ja-JP" sz="1100" dirty="0" smtClean="0">
              <a:solidFill>
                <a:srgbClr val="000000"/>
              </a:solidFill>
            </a:endParaRPr>
          </a:p>
          <a:p>
            <a:pPr marL="177800" indent="-177800" algn="just"/>
            <a:r>
              <a:rPr lang="ja-JP" altLang="en-US" sz="1100" dirty="0" smtClean="0">
                <a:solidFill>
                  <a:srgbClr val="000000"/>
                </a:solidFill>
              </a:rPr>
              <a:t>○　退院支援に関する評価を充実</a:t>
            </a:r>
            <a:endParaRPr lang="en-US" altLang="ja-JP" sz="1100" dirty="0" smtClean="0">
              <a:solidFill>
                <a:srgbClr val="000000"/>
              </a:solidFill>
            </a:endParaRPr>
          </a:p>
          <a:p>
            <a:pPr marL="177800" indent="-177800" algn="just"/>
            <a:r>
              <a:rPr lang="ja-JP" altLang="en-US" sz="1100" dirty="0" smtClean="0">
                <a:solidFill>
                  <a:srgbClr val="000000"/>
                </a:solidFill>
              </a:rPr>
              <a:t>○　医療型短期入所サービス利用中の処置等を評価</a:t>
            </a:r>
            <a:endParaRPr lang="en-US" altLang="ja-JP" sz="1100" dirty="0" smtClean="0">
              <a:solidFill>
                <a:srgbClr val="000000"/>
              </a:solidFill>
            </a:endParaRPr>
          </a:p>
          <a:p>
            <a:pPr marL="177800" indent="-177800" algn="just"/>
            <a:r>
              <a:rPr lang="ja-JP" altLang="en-US" sz="1100" dirty="0" smtClean="0">
                <a:solidFill>
                  <a:srgbClr val="000000"/>
                </a:solidFill>
              </a:rPr>
              <a:t>○　小児慢性特定疾病の患者における入院の対象年齢を延長</a:t>
            </a:r>
            <a:endParaRPr lang="ja-JP" altLang="en-US" sz="1100" dirty="0">
              <a:solidFill>
                <a:srgbClr val="000000"/>
              </a:solidFill>
            </a:endParaRPr>
          </a:p>
        </p:txBody>
      </p:sp>
      <p:sp>
        <p:nvSpPr>
          <p:cNvPr id="55" name="角丸四角形吹き出し 54"/>
          <p:cNvSpPr/>
          <p:nvPr/>
        </p:nvSpPr>
        <p:spPr>
          <a:xfrm>
            <a:off x="7874384" y="4378788"/>
            <a:ext cx="1957342" cy="1672324"/>
          </a:xfrm>
          <a:prstGeom prst="wedgeRoundRectCallout">
            <a:avLst>
              <a:gd name="adj1" fmla="val -76038"/>
              <a:gd name="adj2" fmla="val -32786"/>
              <a:gd name="adj3" fmla="val 16667"/>
            </a:avLst>
          </a:prstGeom>
          <a:solidFill>
            <a:srgbClr val="F7FDFF"/>
          </a:solidFill>
          <a:ln w="12700">
            <a:solidFill>
              <a:schemeClr val="accent4">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lgn="just"/>
            <a:r>
              <a:rPr lang="ja-JP" altLang="en-US" sz="1100" dirty="0" smtClean="0">
                <a:solidFill>
                  <a:srgbClr val="000000"/>
                </a:solidFill>
              </a:rPr>
              <a:t>○　機能強化型在支診・病の実績要件として重症小児の診療を評価</a:t>
            </a:r>
            <a:endParaRPr lang="en-US" altLang="ja-JP" sz="1100" dirty="0" smtClean="0">
              <a:solidFill>
                <a:srgbClr val="000000"/>
              </a:solidFill>
            </a:endParaRPr>
          </a:p>
          <a:p>
            <a:pPr marL="177800" indent="-177800" algn="just"/>
            <a:r>
              <a:rPr lang="ja-JP" altLang="en-US" sz="1100" dirty="0" smtClean="0">
                <a:solidFill>
                  <a:srgbClr val="000000"/>
                </a:solidFill>
              </a:rPr>
              <a:t>○　機能強化型訪問看護ステーションの実績要件として重症小児の看護を評価</a:t>
            </a:r>
            <a:endParaRPr lang="en-US" altLang="ja-JP" sz="1100" dirty="0" smtClean="0">
              <a:solidFill>
                <a:srgbClr val="000000"/>
              </a:solidFill>
            </a:endParaRPr>
          </a:p>
          <a:p>
            <a:pPr marL="177800" indent="-177800" algn="just"/>
            <a:r>
              <a:rPr lang="ja-JP" altLang="en-US" sz="1100" dirty="0" smtClean="0">
                <a:solidFill>
                  <a:srgbClr val="000000"/>
                </a:solidFill>
              </a:rPr>
              <a:t>○　小児病棟に入院した月の在宅療養指導管理等を評価</a:t>
            </a:r>
            <a:endParaRPr lang="ja-JP" altLang="en-US" sz="1100" dirty="0">
              <a:solidFill>
                <a:srgbClr val="000000"/>
              </a:solidFill>
            </a:endParaRPr>
          </a:p>
        </p:txBody>
      </p:sp>
      <p:sp>
        <p:nvSpPr>
          <p:cNvPr id="56" name="テキスト ボックス 55"/>
          <p:cNvSpPr txBox="1"/>
          <p:nvPr/>
        </p:nvSpPr>
        <p:spPr>
          <a:xfrm>
            <a:off x="3419346" y="4406158"/>
            <a:ext cx="2025544" cy="923330"/>
          </a:xfrm>
          <a:prstGeom prst="rect">
            <a:avLst/>
          </a:prstGeom>
          <a:noFill/>
        </p:spPr>
        <p:txBody>
          <a:bodyPr wrap="square" rtlCol="0">
            <a:spAutoFit/>
          </a:bodyPr>
          <a:lstStyle/>
          <a:p>
            <a:pPr algn="ctr"/>
            <a:r>
              <a:rPr lang="ja-JP" altLang="en-US" dirty="0" smtClean="0">
                <a:solidFill>
                  <a:srgbClr val="FF0000"/>
                </a:solidFill>
              </a:rPr>
              <a:t>機能の強化</a:t>
            </a:r>
            <a:endParaRPr lang="en-US" altLang="ja-JP" dirty="0" smtClean="0">
              <a:solidFill>
                <a:srgbClr val="FF0000"/>
              </a:solidFill>
            </a:endParaRPr>
          </a:p>
          <a:p>
            <a:pPr algn="ctr"/>
            <a:r>
              <a:rPr lang="ja-JP" altLang="en-US" dirty="0" smtClean="0">
                <a:solidFill>
                  <a:srgbClr val="FF0000"/>
                </a:solidFill>
              </a:rPr>
              <a:t>と</a:t>
            </a:r>
            <a:endParaRPr lang="en-US" altLang="ja-JP" dirty="0" smtClean="0">
              <a:solidFill>
                <a:srgbClr val="FF0000"/>
              </a:solidFill>
            </a:endParaRPr>
          </a:p>
          <a:p>
            <a:pPr algn="ctr"/>
            <a:r>
              <a:rPr lang="ja-JP" altLang="en-US" dirty="0" smtClean="0">
                <a:solidFill>
                  <a:srgbClr val="FF0000"/>
                </a:solidFill>
              </a:rPr>
              <a:t>連携の推進</a:t>
            </a:r>
            <a:endParaRPr lang="ja-JP" altLang="en-US" dirty="0">
              <a:solidFill>
                <a:srgbClr val="FF0000"/>
              </a:solidFill>
            </a:endParaRPr>
          </a:p>
        </p:txBody>
      </p:sp>
      <p:sp>
        <p:nvSpPr>
          <p:cNvPr id="28" name="Rectangle 37"/>
          <p:cNvSpPr>
            <a:spLocks noChangeArrowheads="1"/>
          </p:cNvSpPr>
          <p:nvPr/>
        </p:nvSpPr>
        <p:spPr bwMode="auto">
          <a:xfrm>
            <a:off x="62583" y="754927"/>
            <a:ext cx="9813931" cy="692525"/>
          </a:xfrm>
          <a:prstGeom prst="rect">
            <a:avLst/>
          </a:prstGeom>
          <a:solidFill>
            <a:srgbClr val="FFFFAF">
              <a:alpha val="49804"/>
            </a:srgbClr>
          </a:solidFill>
          <a:ln w="9525">
            <a:noFill/>
            <a:miter lim="800000"/>
            <a:headEnd/>
            <a:tailEnd/>
          </a:ln>
        </p:spPr>
        <p:txBody>
          <a:bodyPr/>
          <a:lstStyle/>
          <a:p>
            <a:pPr>
              <a:defRPr/>
            </a:pPr>
            <a:r>
              <a:rPr kumimoji="0" lang="ja-JP" altLang="en-US" sz="2000" kern="0" dirty="0">
                <a:solidFill>
                  <a:prstClr val="black"/>
                </a:solidFill>
              </a:rPr>
              <a:t>乳幼児期から学童期まで、継続性のある小児科外来診療を評価するとともに、重症小児等の診療に積極的に取り組んでいる入院・在宅医療の評価及び連携の充実を</a:t>
            </a:r>
            <a:r>
              <a:rPr kumimoji="0" lang="ja-JP" altLang="en-US" sz="2000" kern="0" dirty="0" smtClean="0">
                <a:solidFill>
                  <a:prstClr val="black"/>
                </a:solidFill>
              </a:rPr>
              <a:t>図る</a:t>
            </a:r>
            <a:endParaRPr kumimoji="0" lang="en-US" altLang="ja-JP" sz="2000" kern="0" dirty="0">
              <a:solidFill>
                <a:prstClr val="black"/>
              </a:solidFill>
            </a:endParaRPr>
          </a:p>
        </p:txBody>
      </p:sp>
      <p:sp>
        <p:nvSpPr>
          <p:cNvPr id="2" name="テキスト ボックス 1"/>
          <p:cNvSpPr txBox="1"/>
          <p:nvPr/>
        </p:nvSpPr>
        <p:spPr>
          <a:xfrm>
            <a:off x="100165" y="1545057"/>
            <a:ext cx="3478674" cy="923330"/>
          </a:xfrm>
          <a:prstGeom prst="rect">
            <a:avLst/>
          </a:prstGeom>
          <a:noFill/>
          <a:ln w="19050">
            <a:solidFill>
              <a:schemeClr val="bg1">
                <a:lumMod val="50000"/>
              </a:schemeClr>
            </a:solidFill>
            <a:prstDash val="dash"/>
          </a:ln>
        </p:spPr>
        <p:txBody>
          <a:bodyPr wrap="square" rtlCol="0">
            <a:spAutoFit/>
          </a:bodyPr>
          <a:lstStyle/>
          <a:p>
            <a:pPr marL="177800" indent="-177800">
              <a:lnSpc>
                <a:spcPct val="150000"/>
              </a:lnSpc>
            </a:pPr>
            <a:r>
              <a:rPr lang="ja-JP" altLang="en-US" dirty="0" smtClean="0">
                <a:solidFill>
                  <a:prstClr val="black"/>
                </a:solidFill>
              </a:rPr>
              <a:t>①　小児かかりつけ医として、幼児期までの継続的な診療を評価</a:t>
            </a:r>
            <a:endParaRPr lang="ja-JP" altLang="en-US" dirty="0">
              <a:solidFill>
                <a:prstClr val="black"/>
              </a:solidFill>
            </a:endParaRPr>
          </a:p>
        </p:txBody>
      </p:sp>
      <p:sp>
        <p:nvSpPr>
          <p:cNvPr id="30" name="テキスト ボックス 29"/>
          <p:cNvSpPr txBox="1"/>
          <p:nvPr/>
        </p:nvSpPr>
        <p:spPr>
          <a:xfrm>
            <a:off x="93351" y="2825202"/>
            <a:ext cx="3478674" cy="923330"/>
          </a:xfrm>
          <a:prstGeom prst="rect">
            <a:avLst/>
          </a:prstGeom>
          <a:noFill/>
          <a:ln w="19050">
            <a:solidFill>
              <a:schemeClr val="bg1">
                <a:lumMod val="50000"/>
              </a:schemeClr>
            </a:solidFill>
            <a:prstDash val="dash"/>
          </a:ln>
        </p:spPr>
        <p:txBody>
          <a:bodyPr wrap="square" rtlCol="0">
            <a:spAutoFit/>
          </a:bodyPr>
          <a:lstStyle/>
          <a:p>
            <a:pPr marL="177800" indent="-177800">
              <a:lnSpc>
                <a:spcPct val="150000"/>
              </a:lnSpc>
            </a:pPr>
            <a:r>
              <a:rPr lang="ja-JP" altLang="en-US" dirty="0" smtClean="0">
                <a:solidFill>
                  <a:prstClr val="black"/>
                </a:solidFill>
              </a:rPr>
              <a:t>②　重症小児の受入体制・連携体制の強化</a:t>
            </a:r>
            <a:endParaRPr lang="ja-JP" altLang="en-US" dirty="0">
              <a:solidFill>
                <a:prstClr val="black"/>
              </a:solidFill>
            </a:endParaRPr>
          </a:p>
        </p:txBody>
      </p:sp>
      <p:sp>
        <p:nvSpPr>
          <p:cNvPr id="3" name="正方形/長方形 2"/>
          <p:cNvSpPr/>
          <p:nvPr/>
        </p:nvSpPr>
        <p:spPr>
          <a:xfrm>
            <a:off x="62573" y="1502446"/>
            <a:ext cx="9794555" cy="1257410"/>
          </a:xfrm>
          <a:prstGeom prst="rect">
            <a:avLst/>
          </a:prstGeom>
          <a:no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1" name="正方形/長方形 30"/>
          <p:cNvSpPr/>
          <p:nvPr/>
        </p:nvSpPr>
        <p:spPr>
          <a:xfrm>
            <a:off x="71049" y="2797856"/>
            <a:ext cx="9794555" cy="4046422"/>
          </a:xfrm>
          <a:prstGeom prst="rect">
            <a:avLst/>
          </a:prstGeom>
          <a:noFill/>
          <a:ln w="9525">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１６．</a:t>
            </a:r>
            <a:r>
              <a:rPr lang="ja-JP" altLang="en-US" kern="0" dirty="0">
                <a:solidFill>
                  <a:srgbClr val="000000"/>
                </a:solidFill>
                <a:latin typeface="Calibri"/>
                <a:ea typeface="ＭＳ Ｐゴシック"/>
              </a:rPr>
              <a:t>小児医療</a:t>
            </a:r>
            <a:r>
              <a:rPr lang="ja-JP" altLang="en-US" kern="0" dirty="0" smtClean="0">
                <a:solidFill>
                  <a:srgbClr val="000000"/>
                </a:solidFill>
                <a:latin typeface="Calibri"/>
                <a:ea typeface="ＭＳ Ｐゴシック"/>
              </a:rPr>
              <a:t>の</a:t>
            </a:r>
            <a:r>
              <a:rPr lang="ja-JP" altLang="en-US" kern="0" dirty="0">
                <a:solidFill>
                  <a:srgbClr val="000000"/>
                </a:solidFill>
                <a:latin typeface="Calibri"/>
                <a:ea typeface="ＭＳ Ｐゴシック"/>
              </a:rPr>
              <a:t>充実</a:t>
            </a:r>
          </a:p>
        </p:txBody>
      </p:sp>
      <p:sp>
        <p:nvSpPr>
          <p:cNvPr id="3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255</a:t>
            </a:fld>
            <a:endParaRPr lang="ja-JP" altLang="en-US" dirty="0">
              <a:solidFill>
                <a:prstClr val="black"/>
              </a:solidFill>
            </a:endParaRPr>
          </a:p>
        </p:txBody>
      </p:sp>
    </p:spTree>
    <p:extLst>
      <p:ext uri="{BB962C8B-B14F-4D97-AF65-F5344CB8AC3E}">
        <p14:creationId xmlns:p14="http://schemas.microsoft.com/office/powerpoint/2010/main" val="2358487694"/>
      </p:ext>
    </p:extLst>
  </p:cSld>
  <p:clrMapOvr>
    <a:masterClrMapping/>
  </p:clrMapOvr>
  <p:timing>
    <p:tnLst>
      <p:par>
        <p:cT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68279" y="2132856"/>
            <a:ext cx="9647311" cy="1080120"/>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dirty="0" smtClean="0">
                <a:solidFill>
                  <a:prstClr val="black"/>
                </a:solidFill>
              </a:rPr>
              <a:t>重症小児の在宅移行を推進するため、小児入院医療管理料について、在宅療養指導管理料や在宅療養指導管理材料加算など、在宅医療の導入に係る項目を包括から除外して、退院月に算定できることとする</a:t>
            </a:r>
            <a:endParaRPr lang="en-US" altLang="ja-JP" sz="1600" dirty="0" smtClean="0">
              <a:solidFill>
                <a:prstClr val="black"/>
              </a:solidFill>
            </a:endParaRPr>
          </a:p>
          <a:p>
            <a:pPr>
              <a:lnSpc>
                <a:spcPts val="2100"/>
              </a:lnSpc>
            </a:pPr>
            <a:r>
              <a:rPr lang="ja-JP" altLang="en-US" sz="1600" dirty="0" smtClean="0">
                <a:solidFill>
                  <a:srgbClr val="0070C0"/>
                </a:solidFill>
                <a:latin typeface="ＭＳ Ｐゴシック"/>
              </a:rPr>
              <a:t>　　　</a:t>
            </a:r>
            <a:r>
              <a:rPr lang="ja-JP" altLang="en-US" sz="2000" b="1" dirty="0" smtClean="0">
                <a:solidFill>
                  <a:srgbClr val="0070C0"/>
                </a:solidFill>
              </a:rPr>
              <a:t>小児入院医療管理料［包括範囲から除外］</a:t>
            </a:r>
            <a:endParaRPr lang="en-US" altLang="ja-JP" sz="2000" b="1" dirty="0" smtClean="0">
              <a:solidFill>
                <a:srgbClr val="0070C0"/>
              </a:solidFill>
            </a:endParaRPr>
          </a:p>
          <a:p>
            <a:pPr>
              <a:lnSpc>
                <a:spcPts val="2100"/>
              </a:lnSpc>
            </a:pPr>
            <a:r>
              <a:rPr lang="ja-JP" altLang="en-US" sz="2000" b="1" dirty="0">
                <a:solidFill>
                  <a:srgbClr val="0070C0"/>
                </a:solidFill>
              </a:rPr>
              <a:t>　</a:t>
            </a:r>
            <a:r>
              <a:rPr lang="ja-JP" altLang="en-US" sz="2000" b="1" dirty="0" smtClean="0">
                <a:solidFill>
                  <a:srgbClr val="0070C0"/>
                </a:solidFill>
              </a:rPr>
              <a:t>　　　</a:t>
            </a:r>
            <a:r>
              <a:rPr lang="ja-JP" altLang="en-US" b="1" dirty="0" smtClean="0">
                <a:solidFill>
                  <a:srgbClr val="0070C0"/>
                </a:solidFill>
              </a:rPr>
              <a:t>第２部第２節在宅療養指導管理料・第３節薬剤料・第４節特定保険医療材料料 </a:t>
            </a: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9" name="Rectangle 37"/>
          <p:cNvSpPr>
            <a:spLocks noChangeArrowheads="1"/>
          </p:cNvSpPr>
          <p:nvPr/>
        </p:nvSpPr>
        <p:spPr bwMode="auto">
          <a:xfrm>
            <a:off x="91557" y="3744535"/>
            <a:ext cx="9647229" cy="2991733"/>
          </a:xfrm>
          <a:prstGeom prst="rect">
            <a:avLst/>
          </a:prstGeom>
          <a:solidFill>
            <a:srgbClr val="FFFFAF">
              <a:alpha val="49804"/>
            </a:srgbClr>
          </a:solidFill>
          <a:ln w="9525">
            <a:solidFill>
              <a:schemeClr val="tx1"/>
            </a:solidFill>
            <a:miter lim="800000"/>
            <a:headEnd/>
            <a:tailEnd/>
          </a:ln>
        </p:spPr>
        <p:txBody>
          <a:bodyPr/>
          <a:lstStyle>
            <a:defPPr>
              <a:defRPr lang="ja-JP"/>
            </a:defPPr>
            <a:lvl1pPr algn="l" rtl="0" fontAlgn="base">
              <a:spcBef>
                <a:spcPct val="0"/>
              </a:spcBef>
              <a:spcAft>
                <a:spcPct val="0"/>
              </a:spcAft>
              <a:defRPr kumimoji="1" kern="1200">
                <a:solidFill>
                  <a:schemeClr val="tx1"/>
                </a:solidFill>
                <a:latin typeface="Arial" charset="0"/>
                <a:ea typeface="ＭＳ Ｐゴシック" charset="-128"/>
                <a:cs typeface="+mn-cs"/>
              </a:defRPr>
            </a:lvl1pPr>
            <a:lvl2pPr marL="457200" algn="l" rtl="0" fontAlgn="base">
              <a:spcBef>
                <a:spcPct val="0"/>
              </a:spcBef>
              <a:spcAft>
                <a:spcPct val="0"/>
              </a:spcAft>
              <a:defRPr kumimoji="1" kern="1200">
                <a:solidFill>
                  <a:schemeClr val="tx1"/>
                </a:solidFill>
                <a:latin typeface="Arial" charset="0"/>
                <a:ea typeface="ＭＳ Ｐゴシック" charset="-128"/>
                <a:cs typeface="+mn-cs"/>
              </a:defRPr>
            </a:lvl2pPr>
            <a:lvl3pPr marL="914400" algn="l" rtl="0" fontAlgn="base">
              <a:spcBef>
                <a:spcPct val="0"/>
              </a:spcBef>
              <a:spcAft>
                <a:spcPct val="0"/>
              </a:spcAft>
              <a:defRPr kumimoji="1" kern="1200">
                <a:solidFill>
                  <a:schemeClr val="tx1"/>
                </a:solidFill>
                <a:latin typeface="Arial" charset="0"/>
                <a:ea typeface="ＭＳ Ｐゴシック" charset="-128"/>
                <a:cs typeface="+mn-cs"/>
              </a:defRPr>
            </a:lvl3pPr>
            <a:lvl4pPr marL="1371600" algn="l" rtl="0" fontAlgn="base">
              <a:spcBef>
                <a:spcPct val="0"/>
              </a:spcBef>
              <a:spcAft>
                <a:spcPct val="0"/>
              </a:spcAft>
              <a:defRPr kumimoji="1" kern="1200">
                <a:solidFill>
                  <a:schemeClr val="tx1"/>
                </a:solidFill>
                <a:latin typeface="Arial" charset="0"/>
                <a:ea typeface="ＭＳ Ｐゴシック" charset="-128"/>
                <a:cs typeface="+mn-cs"/>
              </a:defRPr>
            </a:lvl4pPr>
            <a:lvl5pPr marL="1828800" algn="l" rtl="0" fontAlgn="base">
              <a:spcBef>
                <a:spcPct val="0"/>
              </a:spcBef>
              <a:spcAft>
                <a:spcPct val="0"/>
              </a:spcAft>
              <a:defRPr kumimoji="1" kern="1200">
                <a:solidFill>
                  <a:schemeClr val="tx1"/>
                </a:solidFill>
                <a:latin typeface="Arial" charset="0"/>
                <a:ea typeface="ＭＳ Ｐゴシック" charset="-128"/>
                <a:cs typeface="+mn-cs"/>
              </a:defRPr>
            </a:lvl5pPr>
            <a:lvl6pPr marL="2286000" algn="l" defTabSz="914400" rtl="0" eaLnBrk="1" latinLnBrk="0" hangingPunct="1">
              <a:defRPr kumimoji="1" kern="1200">
                <a:solidFill>
                  <a:schemeClr val="tx1"/>
                </a:solidFill>
                <a:latin typeface="Arial" charset="0"/>
                <a:ea typeface="ＭＳ Ｐゴシック" charset="-128"/>
                <a:cs typeface="+mn-cs"/>
              </a:defRPr>
            </a:lvl6pPr>
            <a:lvl7pPr marL="2743200" algn="l" defTabSz="914400" rtl="0" eaLnBrk="1" latinLnBrk="0" hangingPunct="1">
              <a:defRPr kumimoji="1" kern="1200">
                <a:solidFill>
                  <a:schemeClr val="tx1"/>
                </a:solidFill>
                <a:latin typeface="Arial" charset="0"/>
                <a:ea typeface="ＭＳ Ｐゴシック" charset="-128"/>
                <a:cs typeface="+mn-cs"/>
              </a:defRPr>
            </a:lvl7pPr>
            <a:lvl8pPr marL="3200400" algn="l" defTabSz="914400" rtl="0" eaLnBrk="1" latinLnBrk="0" hangingPunct="1">
              <a:defRPr kumimoji="1" kern="1200">
                <a:solidFill>
                  <a:schemeClr val="tx1"/>
                </a:solidFill>
                <a:latin typeface="Arial" charset="0"/>
                <a:ea typeface="ＭＳ Ｐゴシック" charset="-128"/>
                <a:cs typeface="+mn-cs"/>
              </a:defRPr>
            </a:lvl8pPr>
            <a:lvl9pPr marL="3657600" algn="l" defTabSz="914400" rtl="0" eaLnBrk="1" latinLnBrk="0" hangingPunct="1">
              <a:defRPr kumimoji="1" kern="1200">
                <a:solidFill>
                  <a:schemeClr val="tx1"/>
                </a:solidFill>
                <a:latin typeface="Arial" charset="0"/>
                <a:ea typeface="ＭＳ Ｐゴシック" charset="-128"/>
                <a:cs typeface="+mn-cs"/>
              </a:defRPr>
            </a:lvl9pPr>
          </a:lstStyle>
          <a:p>
            <a:pPr marL="266700" indent="-266700">
              <a:lnSpc>
                <a:spcPts val="1900"/>
              </a:lnSpc>
              <a:buFont typeface="Wingdings" panose="05000000000000000000" pitchFamily="2" charset="2"/>
              <a:buChar char="Ø"/>
            </a:pPr>
            <a:r>
              <a:rPr lang="ja-JP" altLang="en-US" sz="1600" dirty="0" smtClean="0">
                <a:solidFill>
                  <a:prstClr val="black"/>
                </a:solidFill>
                <a:latin typeface="Calibri"/>
                <a:ea typeface="ＭＳ Ｐゴシック"/>
              </a:rPr>
              <a:t>    小児入院医療管理料３、４又は５を算定している医療機関のうち、新生児特定集中治療室に入院していた患者や、超・準超重症児の受入れ実績のある医療機関に対する評価を新設する</a:t>
            </a:r>
            <a:endParaRPr lang="en-US" altLang="ja-JP" sz="1600" dirty="0" smtClean="0">
              <a:solidFill>
                <a:prstClr val="black"/>
              </a:solidFill>
              <a:latin typeface="Calibri"/>
              <a:ea typeface="ＭＳ Ｐゴシック"/>
            </a:endParaRPr>
          </a:p>
          <a:p>
            <a:pPr>
              <a:lnSpc>
                <a:spcPts val="2100"/>
              </a:lnSpc>
            </a:pPr>
            <a:r>
              <a:rPr lang="ja-JP" altLang="en-US" sz="1600" dirty="0" smtClean="0">
                <a:solidFill>
                  <a:prstClr val="black"/>
                </a:solidFill>
                <a:latin typeface="Calibri"/>
                <a:ea typeface="ＭＳ Ｐゴシック"/>
              </a:rPr>
              <a:t>　　　　</a:t>
            </a:r>
            <a:r>
              <a:rPr lang="ja-JP" altLang="en-US" sz="2000" b="1" dirty="0" smtClean="0">
                <a:solidFill>
                  <a:srgbClr val="0070C0"/>
                </a:solidFill>
                <a:latin typeface="Calibri"/>
                <a:ea typeface="ＭＳ Ｐゴシック"/>
              </a:rPr>
              <a:t>小児入院医療管理料</a:t>
            </a:r>
            <a:endParaRPr lang="en-US" altLang="ja-JP" sz="2000" b="1" dirty="0" smtClean="0">
              <a:solidFill>
                <a:srgbClr val="0070C0"/>
              </a:solidFill>
              <a:latin typeface="Calibri"/>
              <a:ea typeface="ＭＳ Ｐゴシック"/>
            </a:endParaRPr>
          </a:p>
          <a:p>
            <a:pPr>
              <a:lnSpc>
                <a:spcPts val="2100"/>
              </a:lnSpc>
            </a:pPr>
            <a:r>
              <a:rPr lang="ja-JP" altLang="en-US" sz="2000" b="1" dirty="0">
                <a:solidFill>
                  <a:srgbClr val="0070C0"/>
                </a:solidFill>
                <a:latin typeface="Calibri"/>
                <a:ea typeface="ＭＳ Ｐゴシック"/>
              </a:rPr>
              <a:t>　</a:t>
            </a:r>
            <a:r>
              <a:rPr lang="ja-JP" altLang="en-US" sz="2000" b="1" dirty="0" smtClean="0">
                <a:solidFill>
                  <a:srgbClr val="0070C0"/>
                </a:solidFill>
                <a:latin typeface="Calibri"/>
                <a:ea typeface="ＭＳ Ｐゴシック"/>
              </a:rPr>
              <a:t>　　　</a:t>
            </a:r>
            <a:r>
              <a:rPr lang="ja-JP" altLang="en-US" sz="2000" b="1" u="sng" dirty="0" smtClean="0">
                <a:solidFill>
                  <a:srgbClr val="0070C0"/>
                </a:solidFill>
                <a:latin typeface="Calibri"/>
                <a:ea typeface="ＭＳ Ｐゴシック"/>
              </a:rPr>
              <a:t>（新）　重症児受入体制加算：２００点（１日につき）　</a:t>
            </a:r>
            <a:endParaRPr lang="en-US" altLang="ja-JP" sz="2000" b="1" u="sng" dirty="0" smtClean="0">
              <a:solidFill>
                <a:srgbClr val="0070C0"/>
              </a:solidFill>
              <a:latin typeface="Calibri"/>
              <a:ea typeface="ＭＳ Ｐゴシック"/>
            </a:endParaRPr>
          </a:p>
          <a:p>
            <a:pPr>
              <a:lnSpc>
                <a:spcPts val="1900"/>
              </a:lnSpc>
            </a:pPr>
            <a:r>
              <a:rPr lang="ja-JP" altLang="en-US" sz="2000" b="1" dirty="0" smtClean="0">
                <a:solidFill>
                  <a:srgbClr val="0070C0"/>
                </a:solidFill>
                <a:latin typeface="Calibri"/>
                <a:ea typeface="ＭＳ Ｐゴシック"/>
              </a:rPr>
              <a:t> </a:t>
            </a:r>
            <a:r>
              <a:rPr lang="en-US" altLang="ja-JP" sz="1400" dirty="0" smtClean="0">
                <a:solidFill>
                  <a:prstClr val="black"/>
                </a:solidFill>
                <a:latin typeface="Calibri"/>
                <a:ea typeface="ＭＳ Ｐゴシック"/>
              </a:rPr>
              <a:t>[</a:t>
            </a:r>
            <a:r>
              <a:rPr lang="ja-JP" altLang="en-US" sz="1400" dirty="0">
                <a:solidFill>
                  <a:prstClr val="black"/>
                </a:solidFill>
                <a:latin typeface="Calibri"/>
                <a:ea typeface="ＭＳ Ｐゴシック"/>
              </a:rPr>
              <a:t>施設基準</a:t>
            </a:r>
            <a:r>
              <a:rPr lang="en-US" altLang="ja-JP" sz="1400" dirty="0" smtClean="0">
                <a:solidFill>
                  <a:prstClr val="black"/>
                </a:solidFill>
                <a:latin typeface="Calibri"/>
                <a:ea typeface="ＭＳ Ｐゴシック"/>
              </a:rPr>
              <a:t>]</a:t>
            </a:r>
            <a:endParaRPr lang="en-US" altLang="ja-JP" sz="1400" dirty="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①　小児入院医療管理料３、４又は５の届出を行っている医療機関であること</a:t>
            </a:r>
            <a:endParaRPr lang="en-US" altLang="ja-JP" sz="1400" dirty="0" smtClean="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②　当該病棟に小児入院患者を専ら対象とする保育士が１名以上常勤していること</a:t>
            </a:r>
            <a:endParaRPr lang="en-US" altLang="ja-JP" sz="1400" dirty="0" smtClean="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③　内法による測定で３０㎡のプレイルームがあること。プレイルームについては、当該病棟内にあることが望ましい</a:t>
            </a:r>
            <a:endParaRPr lang="en-US" altLang="ja-JP" sz="1400" dirty="0" smtClean="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④　プレイルーム内には、入院中の小児の成長発達に合わせた遊具、玩具、書籍等があること</a:t>
            </a:r>
            <a:endParaRPr lang="en-US" altLang="ja-JP" sz="1400" dirty="0" smtClean="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⑤　当該病棟等において、転院前の医療機関において新生児特定集中治療室に入院していた転院患者を、過去１年間に５件以上受け入れていること</a:t>
            </a:r>
            <a:endParaRPr lang="en-US" altLang="ja-JP" sz="1400" dirty="0" smtClean="0">
              <a:solidFill>
                <a:prstClr val="black"/>
              </a:solidFill>
              <a:latin typeface="Calibri"/>
              <a:ea typeface="ＭＳ Ｐゴシック"/>
            </a:endParaRPr>
          </a:p>
          <a:p>
            <a:pPr marL="85725" indent="-85725" fontAlgn="auto">
              <a:lnSpc>
                <a:spcPts val="1600"/>
              </a:lnSpc>
              <a:spcBef>
                <a:spcPts val="0"/>
              </a:spcBef>
              <a:spcAft>
                <a:spcPts val="0"/>
              </a:spcAft>
            </a:pPr>
            <a:r>
              <a:rPr lang="ja-JP" altLang="en-US" sz="1400" dirty="0" smtClean="0">
                <a:solidFill>
                  <a:prstClr val="black"/>
                </a:solidFill>
                <a:latin typeface="Calibri"/>
                <a:ea typeface="ＭＳ Ｐゴシック"/>
              </a:rPr>
              <a:t>⑥　当該病棟等において１５歳未満の超・準超重症児の患者を、過去１年間で１０件以上受け入れていること（なお、当該件数には、医療型短期入所サービスによる入所件数も含める）</a:t>
            </a:r>
            <a:endParaRPr lang="en-US" altLang="ja-JP" sz="1400" dirty="0" smtClean="0">
              <a:solidFill>
                <a:prstClr val="black"/>
              </a:solidFill>
              <a:latin typeface="Calibri"/>
              <a:ea typeface="ＭＳ Ｐゴシック"/>
            </a:endParaRPr>
          </a:p>
        </p:txBody>
      </p:sp>
      <p:sp>
        <p:nvSpPr>
          <p:cNvPr id="10" name="Rectangle 36"/>
          <p:cNvSpPr>
            <a:spLocks noChangeArrowheads="1"/>
          </p:cNvSpPr>
          <p:nvPr/>
        </p:nvSpPr>
        <p:spPr bwMode="auto">
          <a:xfrm>
            <a:off x="68304" y="1751881"/>
            <a:ext cx="7909065"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（２）</a:t>
            </a:r>
            <a:r>
              <a:rPr lang="ja-JP" altLang="en-US" sz="2200" dirty="0" smtClean="0">
                <a:solidFill>
                  <a:prstClr val="black"/>
                </a:solidFill>
              </a:rPr>
              <a:t>小児入院医療管理料算定患者の在宅医療への円滑な移行</a:t>
            </a:r>
            <a:endParaRPr lang="en-US" altLang="ja-JP" sz="2200" dirty="0" smtClean="0">
              <a:solidFill>
                <a:prstClr val="black"/>
              </a:solidFill>
            </a:endParaRPr>
          </a:p>
        </p:txBody>
      </p:sp>
      <p:sp>
        <p:nvSpPr>
          <p:cNvPr id="11" name="Rectangle 36"/>
          <p:cNvSpPr>
            <a:spLocks noChangeArrowheads="1"/>
          </p:cNvSpPr>
          <p:nvPr/>
        </p:nvSpPr>
        <p:spPr bwMode="auto">
          <a:xfrm>
            <a:off x="105232" y="3357061"/>
            <a:ext cx="9639326" cy="38755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（３）</a:t>
            </a:r>
            <a:r>
              <a:rPr lang="ja-JP" altLang="en-US" sz="2200" dirty="0" smtClean="0">
                <a:solidFill>
                  <a:prstClr val="black"/>
                </a:solidFill>
              </a:rPr>
              <a:t>重症新生児等を受け入れている小児入院医療機関に対する評価の充実</a:t>
            </a:r>
            <a:endParaRPr lang="ja-JP" altLang="en-US" sz="22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１６．</a:t>
            </a:r>
            <a:r>
              <a:rPr lang="ja-JP" altLang="en-US" kern="0" dirty="0">
                <a:solidFill>
                  <a:srgbClr val="000000"/>
                </a:solidFill>
                <a:latin typeface="Calibri"/>
                <a:ea typeface="ＭＳ Ｐゴシック"/>
              </a:rPr>
              <a:t>小児医療</a:t>
            </a:r>
            <a:r>
              <a:rPr lang="ja-JP" altLang="en-US" kern="0" dirty="0" smtClean="0">
                <a:solidFill>
                  <a:srgbClr val="000000"/>
                </a:solidFill>
                <a:latin typeface="Calibri"/>
                <a:ea typeface="ＭＳ Ｐゴシック"/>
              </a:rPr>
              <a:t>の</a:t>
            </a:r>
            <a:r>
              <a:rPr lang="ja-JP" altLang="en-US" kern="0" dirty="0">
                <a:solidFill>
                  <a:srgbClr val="000000"/>
                </a:solidFill>
                <a:latin typeface="Calibri"/>
                <a:ea typeface="ＭＳ Ｐゴシック"/>
              </a:rPr>
              <a:t>充実</a:t>
            </a: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256</a:t>
            </a:fld>
            <a:endParaRPr lang="ja-JP" altLang="en-US" dirty="0">
              <a:solidFill>
                <a:prstClr val="black"/>
              </a:solidFill>
            </a:endParaRPr>
          </a:p>
        </p:txBody>
      </p:sp>
      <p:sp>
        <p:nvSpPr>
          <p:cNvPr id="19" name="テキスト ボックス 18"/>
          <p:cNvSpPr txBox="1"/>
          <p:nvPr/>
        </p:nvSpPr>
        <p:spPr>
          <a:xfrm>
            <a:off x="5923834" y="714825"/>
            <a:ext cx="68535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124</a:t>
            </a:r>
            <a:endParaRPr lang="ja-JP" altLang="en-US" sz="1100" dirty="0">
              <a:solidFill>
                <a:srgbClr val="002060"/>
              </a:solidFill>
              <a:latin typeface="ＭＳ Ｐゴシック" panose="020B0600070205080204" pitchFamily="50" charset="-128"/>
            </a:endParaRPr>
          </a:p>
        </p:txBody>
      </p:sp>
      <p:sp>
        <p:nvSpPr>
          <p:cNvPr id="12" name="Rectangle 36"/>
          <p:cNvSpPr>
            <a:spLocks noChangeArrowheads="1"/>
          </p:cNvSpPr>
          <p:nvPr/>
        </p:nvSpPr>
        <p:spPr bwMode="auto">
          <a:xfrm>
            <a:off x="97267" y="665610"/>
            <a:ext cx="5791861" cy="36004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（１）</a:t>
            </a:r>
            <a:r>
              <a:rPr lang="ja-JP" altLang="en-US" sz="2200" dirty="0" smtClean="0">
                <a:solidFill>
                  <a:prstClr val="black"/>
                </a:solidFill>
              </a:rPr>
              <a:t>小児入院医療管理料の対象年齢の延長</a:t>
            </a:r>
            <a:endParaRPr lang="en-US" altLang="ja-JP" sz="2200" dirty="0" smtClean="0">
              <a:solidFill>
                <a:prstClr val="black"/>
              </a:solidFill>
            </a:endParaRPr>
          </a:p>
        </p:txBody>
      </p:sp>
      <p:sp>
        <p:nvSpPr>
          <p:cNvPr id="13" name="Rectangle 37"/>
          <p:cNvSpPr>
            <a:spLocks noChangeArrowheads="1"/>
          </p:cNvSpPr>
          <p:nvPr/>
        </p:nvSpPr>
        <p:spPr bwMode="auto">
          <a:xfrm>
            <a:off x="97243" y="1046662"/>
            <a:ext cx="9647311" cy="569565"/>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2200"/>
              </a:lnSpc>
              <a:buFont typeface="Wingdings" panose="05000000000000000000" pitchFamily="2" charset="2"/>
              <a:buChar char="Ø"/>
            </a:pPr>
            <a:r>
              <a:rPr lang="ja-JP" altLang="en-US" dirty="0" smtClean="0">
                <a:solidFill>
                  <a:prstClr val="black"/>
                </a:solidFill>
              </a:rPr>
              <a:t>　</a:t>
            </a:r>
            <a:r>
              <a:rPr lang="ja-JP" altLang="en-US" sz="1700" dirty="0" smtClean="0">
                <a:solidFill>
                  <a:prstClr val="black"/>
                </a:solidFill>
              </a:rPr>
              <a:t>小児慢性特定疾病医療費の支給認定を受けている患者は、</a:t>
            </a:r>
            <a:r>
              <a:rPr lang="ja-JP" altLang="en-US" sz="1700" dirty="0">
                <a:solidFill>
                  <a:prstClr val="black"/>
                </a:solidFill>
              </a:rPr>
              <a:t>継続的な医療支援を確保する観点から、</a:t>
            </a:r>
            <a:r>
              <a:rPr lang="ja-JP" altLang="en-US" sz="1700" dirty="0" smtClean="0">
                <a:solidFill>
                  <a:prstClr val="black"/>
                </a:solidFill>
              </a:rPr>
              <a:t>小児入院医療管理料の対象年齢を１５歳未満から２０歳未満に引き上げる</a:t>
            </a:r>
            <a:endParaRPr lang="en-US" altLang="ja-JP" sz="1700" dirty="0" smtClean="0">
              <a:solidFill>
                <a:prstClr val="black"/>
              </a:solidFill>
            </a:endParaRPr>
          </a:p>
          <a:p>
            <a:pPr>
              <a:lnSpc>
                <a:spcPts val="2100"/>
              </a:lnSpc>
            </a:pPr>
            <a:r>
              <a:rPr lang="ja-JP" altLang="en-US" sz="2000" b="1" dirty="0" smtClean="0">
                <a:solidFill>
                  <a:srgbClr val="0070C0"/>
                </a:solidFill>
              </a:rPr>
              <a:t> </a:t>
            </a: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pic>
        <p:nvPicPr>
          <p:cNvPr id="20" name="図 1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522378" y="4267542"/>
            <a:ext cx="1022281" cy="974168"/>
          </a:xfrm>
          <a:prstGeom prst="rect">
            <a:avLst/>
          </a:prstGeom>
        </p:spPr>
      </p:pic>
      <p:pic>
        <p:nvPicPr>
          <p:cNvPr id="21" name="Picture 4" descr="http://msp.c.yimg.jp/image?q=tbn:ANd9GcQxeLf8yZc09rEvjbAonsCrqhU-aYKHLw2ZNHW-QILk14QhU8JAK3NPsVM:http://www.fumira.jp/cut/baby/img/fumira_baby01_soft.gif"/>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564600" y="4391893"/>
            <a:ext cx="749133" cy="658242"/>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4" descr="http://insatsusozai.net/2011sozaip2/baby.jpg">
            <a:hlinkClick r:id="rId5"/>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60499" y="4391893"/>
            <a:ext cx="608106" cy="658242"/>
          </a:xfrm>
          <a:prstGeom prst="rect">
            <a:avLst/>
          </a:prstGeom>
          <a:noFill/>
          <a:extLst>
            <a:ext uri="{909E8E84-426E-40DD-AFC4-6F175D3DCCD1}">
              <a14:hiddenFill xmlns:a14="http://schemas.microsoft.com/office/drawing/2010/main">
                <a:solidFill>
                  <a:srgbClr val="FFFFFF"/>
                </a:solidFill>
              </a14:hiddenFill>
            </a:ext>
          </a:extLst>
        </p:spPr>
      </p:pic>
      <p:sp>
        <p:nvSpPr>
          <p:cNvPr id="23" name="テキスト ボックス 22"/>
          <p:cNvSpPr txBox="1"/>
          <p:nvPr/>
        </p:nvSpPr>
        <p:spPr>
          <a:xfrm>
            <a:off x="7988045" y="1827850"/>
            <a:ext cx="68535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124</a:t>
            </a:r>
            <a:endParaRPr lang="ja-JP" altLang="en-US" sz="1100" dirty="0">
              <a:solidFill>
                <a:srgbClr val="002060"/>
              </a:solidFill>
              <a:latin typeface="ＭＳ Ｐゴシック" panose="020B0600070205080204" pitchFamily="50" charset="-128"/>
            </a:endParaRPr>
          </a:p>
        </p:txBody>
      </p:sp>
      <p:sp>
        <p:nvSpPr>
          <p:cNvPr id="24" name="テキスト ボックス 8"/>
          <p:cNvSpPr txBox="1"/>
          <p:nvPr/>
        </p:nvSpPr>
        <p:spPr>
          <a:xfrm>
            <a:off x="3989519" y="4261088"/>
            <a:ext cx="297970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点</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125</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141</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施告</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656</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施通</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737-738</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798472417"/>
      </p:ext>
    </p:extLst>
  </p:cSld>
  <p:clrMapOvr>
    <a:masterClrMapping/>
  </p:clrMapOvr>
  <p:timing>
    <p:tnLst>
      <p:par>
        <p:cT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94350" y="1102867"/>
            <a:ext cx="9511189" cy="5644298"/>
          </a:xfrm>
          <a:prstGeom prst="rect">
            <a:avLst/>
          </a:prstGeom>
          <a:solidFill>
            <a:srgbClr val="FFFFAF">
              <a:alpha val="49804"/>
            </a:srgbClr>
          </a:solidFill>
          <a:ln w="9525">
            <a:solidFill>
              <a:schemeClr val="tx1"/>
            </a:solidFill>
            <a:miter lim="800000"/>
            <a:headEnd/>
            <a:tailEnd/>
          </a:ln>
        </p:spPr>
        <p:txBody>
          <a:bodyPr/>
          <a:lstStyle/>
          <a:p>
            <a:pPr>
              <a:defRPr/>
            </a:pPr>
            <a:endParaRPr lang="en-US" altLang="ja-JP" sz="1050" dirty="0">
              <a:solidFill>
                <a:prstClr val="black"/>
              </a:solidFill>
              <a:latin typeface="ＭＳ Ｐゴシック"/>
            </a:endParaRPr>
          </a:p>
          <a:p>
            <a:pPr marL="285750" indent="-285750">
              <a:buFont typeface="Wingdings" panose="05000000000000000000" pitchFamily="2" charset="2"/>
              <a:buChar char="Ø"/>
              <a:defRPr/>
            </a:pPr>
            <a:r>
              <a:rPr lang="ja-JP" altLang="en-US" sz="1600" dirty="0" smtClean="0">
                <a:solidFill>
                  <a:prstClr val="black"/>
                </a:solidFill>
                <a:latin typeface="ＭＳ Ｐゴシック"/>
              </a:rPr>
              <a:t>　新生児特定集中治療室管理料等において算定日数上限が延長される一部の先天性奇形等に、</a:t>
            </a:r>
            <a:endParaRPr lang="en-US" altLang="ja-JP" sz="1600" dirty="0" smtClean="0">
              <a:solidFill>
                <a:prstClr val="black"/>
              </a:solidFill>
              <a:latin typeface="ＭＳ Ｐゴシック"/>
            </a:endParaRPr>
          </a:p>
          <a:p>
            <a:pPr>
              <a:defRPr/>
            </a:pPr>
            <a:r>
              <a:rPr lang="en-US" altLang="ja-JP" sz="1600" dirty="0">
                <a:solidFill>
                  <a:prstClr val="black"/>
                </a:solidFill>
                <a:latin typeface="ＭＳ Ｐゴシック"/>
              </a:rPr>
              <a:t> </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特別な治療を必要とする先天性心疾患を追加する</a:t>
            </a:r>
            <a:endParaRPr lang="en-US" altLang="ja-JP" sz="1600" dirty="0" smtClean="0">
              <a:solidFill>
                <a:prstClr val="black"/>
              </a:solidFill>
              <a:latin typeface="ＭＳ Ｐゴシック"/>
            </a:endParaRPr>
          </a:p>
          <a:p>
            <a:pPr marL="285750" indent="-285750">
              <a:buFont typeface="Wingdings" panose="05000000000000000000" pitchFamily="2" charset="2"/>
              <a:buChar char="Ø"/>
              <a:defRPr/>
            </a:pPr>
            <a:endParaRPr lang="en-US" altLang="ja-JP" sz="1600" dirty="0">
              <a:solidFill>
                <a:prstClr val="black"/>
              </a:solidFill>
              <a:latin typeface="ＭＳ Ｐゴシック"/>
            </a:endParaRPr>
          </a:p>
          <a:p>
            <a:pPr marL="285750" indent="-285750">
              <a:buFont typeface="Wingdings" panose="05000000000000000000" pitchFamily="2" charset="2"/>
              <a:buChar char="Ø"/>
              <a:defRPr/>
            </a:pPr>
            <a:endParaRPr lang="en-US" altLang="ja-JP" sz="1600" dirty="0" smtClean="0">
              <a:solidFill>
                <a:prstClr val="black"/>
              </a:solidFill>
              <a:latin typeface="ＭＳ Ｐゴシック"/>
            </a:endParaRPr>
          </a:p>
          <a:p>
            <a:pPr marL="285750" indent="-285750">
              <a:buFont typeface="Wingdings" panose="05000000000000000000" pitchFamily="2" charset="2"/>
              <a:buChar char="Ø"/>
              <a:defRPr/>
            </a:pPr>
            <a:endParaRPr lang="en-US" altLang="ja-JP" sz="1600" dirty="0">
              <a:solidFill>
                <a:prstClr val="black"/>
              </a:solidFill>
              <a:latin typeface="ＭＳ Ｐゴシック"/>
            </a:endParaRPr>
          </a:p>
          <a:p>
            <a:pPr marL="285750" indent="-285750">
              <a:buFont typeface="Wingdings" panose="05000000000000000000" pitchFamily="2" charset="2"/>
              <a:buChar char="Ø"/>
              <a:defRPr/>
            </a:pPr>
            <a:endParaRPr lang="en-US" altLang="ja-JP" sz="1600" dirty="0" smtClean="0">
              <a:solidFill>
                <a:prstClr val="black"/>
              </a:solidFill>
              <a:latin typeface="ＭＳ Ｐゴシック"/>
            </a:endParaRPr>
          </a:p>
          <a:p>
            <a:pPr marL="285750" indent="-285750">
              <a:buFont typeface="Wingdings" panose="05000000000000000000" pitchFamily="2" charset="2"/>
              <a:buChar char="Ø"/>
              <a:defRPr/>
            </a:pPr>
            <a:endParaRPr lang="en-US" altLang="ja-JP" sz="1600" dirty="0">
              <a:solidFill>
                <a:prstClr val="black"/>
              </a:solidFill>
              <a:latin typeface="ＭＳ Ｐゴシック"/>
            </a:endParaRPr>
          </a:p>
          <a:p>
            <a:pPr marL="285750" indent="-285750">
              <a:buFont typeface="Wingdings" panose="05000000000000000000" pitchFamily="2" charset="2"/>
              <a:buChar char="Ø"/>
              <a:defRPr/>
            </a:pPr>
            <a:endParaRPr lang="en-US" altLang="ja-JP" sz="1600" dirty="0" smtClean="0">
              <a:solidFill>
                <a:prstClr val="black"/>
              </a:solidFill>
              <a:latin typeface="ＭＳ Ｐゴシック"/>
            </a:endParaRPr>
          </a:p>
          <a:p>
            <a:pPr marL="285750" indent="-285750">
              <a:buFont typeface="Wingdings" panose="05000000000000000000" pitchFamily="2" charset="2"/>
              <a:buChar char="Ø"/>
              <a:defRPr/>
            </a:pPr>
            <a:endParaRPr lang="en-US" altLang="ja-JP" sz="1600" dirty="0">
              <a:solidFill>
                <a:prstClr val="black"/>
              </a:solidFill>
              <a:latin typeface="ＭＳ Ｐゴシック"/>
            </a:endParaRPr>
          </a:p>
          <a:p>
            <a:pPr marL="285750" indent="-285750">
              <a:buFont typeface="Wingdings" panose="05000000000000000000" pitchFamily="2" charset="2"/>
              <a:buChar char="Ø"/>
              <a:defRPr/>
            </a:pPr>
            <a:r>
              <a:rPr lang="ja-JP" altLang="en-US" sz="1600" dirty="0" smtClean="0">
                <a:solidFill>
                  <a:prstClr val="black"/>
                </a:solidFill>
                <a:latin typeface="ＭＳ Ｐゴシック"/>
              </a:rPr>
              <a:t>　長期の特定集中治療室管理を要する状態にある小児について、小児特定集中治療室管理料の算定日数上限を延長する</a:t>
            </a:r>
            <a:endParaRPr lang="en-US" altLang="ja-JP" sz="1600" dirty="0" smtClean="0">
              <a:solidFill>
                <a:prstClr val="black"/>
              </a:solidFill>
              <a:latin typeface="ＭＳ Ｐゴシック"/>
            </a:endParaRPr>
          </a:p>
        </p:txBody>
      </p:sp>
      <p:graphicFrame>
        <p:nvGraphicFramePr>
          <p:cNvPr id="8" name="表 7"/>
          <p:cNvGraphicFramePr>
            <a:graphicFrameLocks noGrp="1"/>
          </p:cNvGraphicFramePr>
          <p:nvPr>
            <p:extLst/>
          </p:nvPr>
        </p:nvGraphicFramePr>
        <p:xfrm>
          <a:off x="441192" y="4017826"/>
          <a:ext cx="3764776" cy="851165"/>
        </p:xfrm>
        <a:graphic>
          <a:graphicData uri="http://schemas.openxmlformats.org/drawingml/2006/table">
            <a:tbl>
              <a:tblPr firstRow="1" bandRow="1">
                <a:tableStyleId>{FABFCF23-3B69-468F-B69F-88F6DE6A72F2}</a:tableStyleId>
              </a:tblPr>
              <a:tblGrid>
                <a:gridCol w="2407030"/>
                <a:gridCol w="1357746"/>
              </a:tblGrid>
              <a:tr h="236664">
                <a:tc gridSpan="2">
                  <a:txBody>
                    <a:bodyPr/>
                    <a:lstStyle/>
                    <a:p>
                      <a:pPr algn="ctr"/>
                      <a:r>
                        <a:rPr kumimoji="1" lang="ja-JP" altLang="en-US" sz="1200" dirty="0" smtClean="0"/>
                        <a:t>現行</a:t>
                      </a:r>
                      <a:endParaRPr kumimoji="1" lang="ja-JP" altLang="en-US" sz="1200" dirty="0"/>
                    </a:p>
                  </a:txBody>
                  <a:tcPr marL="99060" marR="99060" anchor="ctr"/>
                </a:tc>
                <a:tc hMerge="1">
                  <a:txBody>
                    <a:bodyPr/>
                    <a:lstStyle/>
                    <a:p>
                      <a:endParaRPr kumimoji="1" lang="ja-JP" altLang="en-US" dirty="0"/>
                    </a:p>
                  </a:txBody>
                  <a:tcPr/>
                </a:tc>
              </a:tr>
              <a:tr h="219036">
                <a:tc>
                  <a:txBody>
                    <a:bodyPr/>
                    <a:lstStyle/>
                    <a:p>
                      <a:pPr algn="ctr"/>
                      <a:r>
                        <a:rPr kumimoji="1" lang="ja-JP" altLang="en-US" sz="1200" dirty="0" smtClean="0"/>
                        <a:t>対象患者</a:t>
                      </a:r>
                      <a:endParaRPr kumimoji="1" lang="ja-JP" altLang="en-US" sz="1200" dirty="0"/>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200" dirty="0" smtClean="0"/>
                        <a:t>算定日数上限</a:t>
                      </a:r>
                      <a:endParaRPr kumimoji="1" lang="en-US" altLang="ja-JP" sz="1200" dirty="0" smtClean="0"/>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r h="302525">
                <a:tc>
                  <a:txBody>
                    <a:bodyPr/>
                    <a:lstStyle/>
                    <a:p>
                      <a:pPr algn="ctr"/>
                      <a:r>
                        <a:rPr kumimoji="1" lang="ja-JP" altLang="en-US" sz="1200" dirty="0" smtClean="0"/>
                        <a:t>１５歳未満の小児</a:t>
                      </a:r>
                      <a:endParaRPr kumimoji="1" lang="en-US" altLang="ja-JP" sz="1200" dirty="0" smtClean="0"/>
                    </a:p>
                  </a:txBody>
                  <a:tcPr marL="99060" marR="9906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a:r>
                        <a:rPr kumimoji="1" lang="ja-JP" altLang="en-US" sz="1200" dirty="0" smtClean="0"/>
                        <a:t>１４日</a:t>
                      </a:r>
                      <a:endParaRPr kumimoji="1" lang="ja-JP" altLang="en-US" sz="1200" dirty="0"/>
                    </a:p>
                  </a:txBody>
                  <a:tcPr marL="99060" marR="99060" anchor="ctr">
                    <a:lnL w="12700" cap="flat" cmpd="sng" algn="ctr">
                      <a:solidFill>
                        <a:schemeClr val="accent5">
                          <a:lumMod val="60000"/>
                          <a:lumOff val="40000"/>
                        </a:schemeClr>
                      </a:solidFill>
                      <a:prstDash val="solid"/>
                      <a:round/>
                      <a:headEnd type="none" w="med" len="med"/>
                      <a:tailEnd type="none" w="med" len="med"/>
                    </a:lnL>
                  </a:tcPr>
                </a:tc>
              </a:tr>
            </a:tbl>
          </a:graphicData>
        </a:graphic>
      </p:graphicFrame>
      <p:graphicFrame>
        <p:nvGraphicFramePr>
          <p:cNvPr id="11" name="表 10"/>
          <p:cNvGraphicFramePr>
            <a:graphicFrameLocks noGrp="1"/>
          </p:cNvGraphicFramePr>
          <p:nvPr>
            <p:extLst/>
          </p:nvPr>
        </p:nvGraphicFramePr>
        <p:xfrm>
          <a:off x="4746303" y="4022533"/>
          <a:ext cx="4848673" cy="2694179"/>
        </p:xfrm>
        <a:graphic>
          <a:graphicData uri="http://schemas.openxmlformats.org/drawingml/2006/table">
            <a:tbl>
              <a:tblPr firstRow="1" bandRow="1">
                <a:tableStyleId>{21E4AEA4-8DFA-4A89-87EB-49C32662AFE0}</a:tableStyleId>
              </a:tblPr>
              <a:tblGrid>
                <a:gridCol w="3562474"/>
                <a:gridCol w="1286199"/>
              </a:tblGrid>
              <a:tr h="316739">
                <a:tc gridSpan="2">
                  <a:txBody>
                    <a:bodyPr/>
                    <a:lstStyle/>
                    <a:p>
                      <a:pPr algn="ctr"/>
                      <a:r>
                        <a:rPr kumimoji="1" lang="ja-JP" altLang="en-US" sz="1200" dirty="0" smtClean="0"/>
                        <a:t>改定</a:t>
                      </a:r>
                      <a:endParaRPr kumimoji="1" lang="ja-JP" altLang="en-US" sz="1200" dirty="0"/>
                    </a:p>
                  </a:txBody>
                  <a:tcPr marL="99060" marR="99060" anchor="ctr"/>
                </a:tc>
                <a:tc hMerge="1">
                  <a:txBody>
                    <a:bodyPr/>
                    <a:lstStyle/>
                    <a:p>
                      <a:endParaRPr kumimoji="1" lang="ja-JP" altLang="en-US" dirty="0"/>
                    </a:p>
                  </a:txBody>
                  <a:tcPr/>
                </a:tc>
              </a:tr>
              <a:tr h="201461">
                <a:tc>
                  <a:txBody>
                    <a:bodyPr/>
                    <a:lstStyle/>
                    <a:p>
                      <a:pPr algn="ctr"/>
                      <a:r>
                        <a:rPr kumimoji="1" lang="ja-JP" altLang="en-US" sz="1200" dirty="0" smtClean="0"/>
                        <a:t>対象患者</a:t>
                      </a:r>
                      <a:endParaRPr kumimoji="1" lang="ja-JP" altLang="en-US" sz="1200" dirty="0"/>
                    </a:p>
                  </a:txBody>
                  <a:tcPr marL="99060" marR="99060" anchor="ctr"/>
                </a:tc>
                <a:tc>
                  <a:txBody>
                    <a:bodyPr/>
                    <a:lstStyle/>
                    <a:p>
                      <a:pPr algn="ctr"/>
                      <a:r>
                        <a:rPr kumimoji="1" lang="ja-JP" altLang="en-US" sz="1200" dirty="0" smtClean="0"/>
                        <a:t>算定日数上限</a:t>
                      </a:r>
                      <a:endParaRPr kumimoji="1" lang="en-US" altLang="ja-JP" sz="1200" dirty="0" smtClean="0"/>
                    </a:p>
                  </a:txBody>
                  <a:tcPr marL="99060" marR="99060" anchor="ctr"/>
                </a:tc>
              </a:tr>
              <a:tr h="267922">
                <a:tc>
                  <a:txBody>
                    <a:bodyPr/>
                    <a:lstStyle/>
                    <a:p>
                      <a:pPr algn="ctr"/>
                      <a:r>
                        <a:rPr kumimoji="1" lang="ja-JP" altLang="en-US" sz="1200" dirty="0" smtClean="0"/>
                        <a:t>１５歳未満の小児</a:t>
                      </a:r>
                      <a:endParaRPr kumimoji="1" lang="en-US" altLang="ja-JP" sz="1200" dirty="0" smtClean="0"/>
                    </a:p>
                  </a:txBody>
                  <a:tcPr marL="99060" marR="99060" anchor="ctr"/>
                </a:tc>
                <a:tc>
                  <a:txBody>
                    <a:bodyPr/>
                    <a:lstStyle/>
                    <a:p>
                      <a:pPr algn="ctr"/>
                      <a:r>
                        <a:rPr kumimoji="1" lang="ja-JP" altLang="en-US" sz="1200" dirty="0" smtClean="0"/>
                        <a:t>１４日</a:t>
                      </a:r>
                      <a:endParaRPr kumimoji="1" lang="ja-JP" altLang="en-US" sz="1200" dirty="0"/>
                    </a:p>
                  </a:txBody>
                  <a:tcPr marL="99060" marR="99060" anchor="ctr"/>
                </a:tc>
              </a:tr>
              <a:tr h="112038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１５歳未満の小児のうち、</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・急性血液浄化（腹膜透析は除く）を必要とする状態</a:t>
                      </a:r>
                      <a:endParaRPr kumimoji="1" lang="en-US" altLang="ja-JP" sz="1200" b="1" u="sng" dirty="0" smtClean="0">
                        <a:solidFill>
                          <a:srgbClr val="0070C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・心臓手術ハイリスク群</a:t>
                      </a:r>
                      <a:endParaRPr kumimoji="1" lang="en-US" altLang="ja-JP" sz="1200" b="1" u="sng" dirty="0" smtClean="0">
                        <a:solidFill>
                          <a:srgbClr val="0070C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・左心低形成症候群</a:t>
                      </a:r>
                      <a:endParaRPr kumimoji="1" lang="en-US" altLang="ja-JP" sz="1200" b="1" u="sng" dirty="0" smtClean="0">
                        <a:solidFill>
                          <a:srgbClr val="0070C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・急性呼吸窮迫症候群</a:t>
                      </a:r>
                      <a:endParaRPr kumimoji="1" lang="en-US" altLang="ja-JP" sz="1200" b="1" u="sng" dirty="0" smtClean="0">
                        <a:solidFill>
                          <a:srgbClr val="0070C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・心筋炎、心筋症</a:t>
                      </a:r>
                      <a:endParaRPr kumimoji="1" lang="en-US" altLang="ja-JP" sz="1200" b="1" u="sng" dirty="0" smtClean="0">
                        <a:solidFill>
                          <a:srgbClr val="0070C0"/>
                        </a:solidFill>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いずれかに該当する患者</a:t>
                      </a:r>
                      <a:endParaRPr kumimoji="1" lang="en-US" altLang="ja-JP" sz="1200" dirty="0" smtClean="0"/>
                    </a:p>
                  </a:txBody>
                  <a:tcPr marL="99060" marR="9906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２１日</a:t>
                      </a:r>
                    </a:p>
                  </a:txBody>
                  <a:tcPr marL="99060" marR="99060" anchor="ctr"/>
                </a:tc>
              </a:tr>
              <a:tr h="4515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１５歳未満の小児のうち、</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rPr>
                        <a:t>体外式心肺補助（</a:t>
                      </a:r>
                      <a:r>
                        <a:rPr kumimoji="1" lang="en-US" altLang="ja-JP" sz="1200" b="1" u="sng" dirty="0" smtClean="0">
                          <a:solidFill>
                            <a:srgbClr val="0070C0"/>
                          </a:solidFill>
                        </a:rPr>
                        <a:t>ECMO</a:t>
                      </a:r>
                      <a:r>
                        <a:rPr kumimoji="1" lang="ja-JP" altLang="en-US" sz="1200" b="1" u="sng" dirty="0" smtClean="0">
                          <a:solidFill>
                            <a:srgbClr val="0070C0"/>
                          </a:solidFill>
                        </a:rPr>
                        <a:t>）を必要とする状態</a:t>
                      </a:r>
                      <a:r>
                        <a:rPr kumimoji="1" lang="ja-JP" altLang="en-US" sz="1200" dirty="0" smtClean="0"/>
                        <a:t>の患者</a:t>
                      </a:r>
                    </a:p>
                  </a:txBody>
                  <a:tcPr marL="99060" marR="99060" anchor="ctr"/>
                </a:tc>
                <a:tc>
                  <a:txBody>
                    <a:bodyPr/>
                    <a:lstStyle/>
                    <a:p>
                      <a:pPr algn="ctr"/>
                      <a:r>
                        <a:rPr kumimoji="1" lang="ja-JP" altLang="en-US" sz="1200" b="1" u="sng" dirty="0" smtClean="0">
                          <a:solidFill>
                            <a:srgbClr val="0070C0"/>
                          </a:solidFill>
                        </a:rPr>
                        <a:t>３５日</a:t>
                      </a:r>
                      <a:endParaRPr kumimoji="1" lang="ja-JP" altLang="en-US" sz="1200" b="1" u="sng" dirty="0">
                        <a:solidFill>
                          <a:srgbClr val="0070C0"/>
                        </a:solidFill>
                      </a:endParaRPr>
                    </a:p>
                  </a:txBody>
                  <a:tcPr marL="99060" marR="99060" anchor="ctr"/>
                </a:tc>
              </a:tr>
            </a:tbl>
          </a:graphicData>
        </a:graphic>
      </p:graphicFrame>
      <p:pic>
        <p:nvPicPr>
          <p:cNvPr id="2" name="図 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510369" y="5100439"/>
            <a:ext cx="1512687" cy="1462123"/>
          </a:xfrm>
          <a:prstGeom prst="rect">
            <a:avLst/>
          </a:prstGeom>
        </p:spPr>
      </p:pic>
      <p:sp>
        <p:nvSpPr>
          <p:cNvPr id="4" name="正方形/長方形 3"/>
          <p:cNvSpPr/>
          <p:nvPr/>
        </p:nvSpPr>
        <p:spPr>
          <a:xfrm>
            <a:off x="422785" y="1848114"/>
            <a:ext cx="9129771" cy="1572944"/>
          </a:xfrm>
          <a:prstGeom prst="rect">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1400" dirty="0" smtClean="0">
                <a:solidFill>
                  <a:prstClr val="black"/>
                </a:solidFill>
              </a:rPr>
              <a:t>［出生</a:t>
            </a:r>
            <a:r>
              <a:rPr lang="ja-JP" altLang="en-US" sz="1400" dirty="0">
                <a:solidFill>
                  <a:prstClr val="black"/>
                </a:solidFill>
              </a:rPr>
              <a:t>体重</a:t>
            </a:r>
            <a:r>
              <a:rPr lang="en-US" altLang="ja-JP" sz="1400" dirty="0">
                <a:solidFill>
                  <a:prstClr val="black"/>
                </a:solidFill>
              </a:rPr>
              <a:t>1,500g</a:t>
            </a:r>
            <a:r>
              <a:rPr lang="ja-JP" altLang="en-US" sz="1400" dirty="0">
                <a:solidFill>
                  <a:prstClr val="black"/>
                </a:solidFill>
              </a:rPr>
              <a:t>以上</a:t>
            </a:r>
            <a:r>
              <a:rPr lang="ja-JP" altLang="en-US" sz="1400" dirty="0" smtClean="0">
                <a:solidFill>
                  <a:prstClr val="black"/>
                </a:solidFill>
              </a:rPr>
              <a:t>で算定日数上限の延長対象となる</a:t>
            </a:r>
            <a:r>
              <a:rPr lang="ja-JP" altLang="en-US" sz="1400" b="1" u="sng" dirty="0" smtClean="0">
                <a:solidFill>
                  <a:prstClr val="black"/>
                </a:solidFill>
              </a:rPr>
              <a:t>一部</a:t>
            </a:r>
            <a:r>
              <a:rPr lang="ja-JP" altLang="en-US" sz="1400" b="1" u="sng" dirty="0">
                <a:solidFill>
                  <a:prstClr val="black"/>
                </a:solidFill>
              </a:rPr>
              <a:t>の先天性奇形</a:t>
            </a:r>
            <a:r>
              <a:rPr lang="ja-JP" altLang="en-US" sz="1400" b="1" u="sng" dirty="0" smtClean="0">
                <a:solidFill>
                  <a:prstClr val="black"/>
                </a:solidFill>
              </a:rPr>
              <a:t>等</a:t>
            </a:r>
            <a:r>
              <a:rPr lang="ja-JP" altLang="en-US" sz="1400" dirty="0" smtClean="0">
                <a:solidFill>
                  <a:prstClr val="black"/>
                </a:solidFill>
              </a:rPr>
              <a:t>］</a:t>
            </a:r>
            <a:endParaRPr lang="ja-JP" altLang="en-US" sz="1400" dirty="0">
              <a:solidFill>
                <a:prstClr val="black"/>
              </a:solidFill>
            </a:endParaRPr>
          </a:p>
          <a:p>
            <a:endParaRPr lang="en-US" altLang="ja-JP" sz="1200" dirty="0" smtClean="0">
              <a:solidFill>
                <a:prstClr val="black"/>
              </a:solidFill>
            </a:endParaRPr>
          </a:p>
          <a:p>
            <a:r>
              <a:rPr lang="ja-JP" altLang="ja-JP" sz="1200" dirty="0" smtClean="0">
                <a:solidFill>
                  <a:prstClr val="black"/>
                </a:solidFill>
              </a:rPr>
              <a:t>先天性</a:t>
            </a:r>
            <a:r>
              <a:rPr lang="ja-JP" altLang="ja-JP" sz="1200" dirty="0">
                <a:solidFill>
                  <a:prstClr val="black"/>
                </a:solidFill>
              </a:rPr>
              <a:t>水頭症、全前脳胞症、二分脊椎</a:t>
            </a:r>
            <a:r>
              <a:rPr lang="en-US" altLang="ja-JP" sz="1200" dirty="0">
                <a:solidFill>
                  <a:prstClr val="black"/>
                </a:solidFill>
              </a:rPr>
              <a:t>(</a:t>
            </a:r>
            <a:r>
              <a:rPr lang="ja-JP" altLang="ja-JP" sz="1200" dirty="0">
                <a:solidFill>
                  <a:prstClr val="black"/>
                </a:solidFill>
              </a:rPr>
              <a:t>脊椎破裂</a:t>
            </a:r>
            <a:r>
              <a:rPr lang="en-US" altLang="ja-JP" sz="1200" dirty="0">
                <a:solidFill>
                  <a:prstClr val="black"/>
                </a:solidFill>
              </a:rPr>
              <a:t>)</a:t>
            </a:r>
            <a:r>
              <a:rPr lang="ja-JP" altLang="ja-JP" sz="1200" dirty="0" err="1">
                <a:solidFill>
                  <a:prstClr val="black"/>
                </a:solidFill>
              </a:rPr>
              <a:t>、</a:t>
            </a:r>
            <a:r>
              <a:rPr lang="ja-JP" altLang="ja-JP" sz="1200" dirty="0">
                <a:solidFill>
                  <a:prstClr val="black"/>
                </a:solidFill>
              </a:rPr>
              <a:t>アーノルド・キアリ奇形、後鼻孔閉鎖、先天性喉頭軟化症、先天性気管支軟化症、先天性の</a:t>
            </a:r>
            <a:r>
              <a:rPr lang="ja-JP" altLang="ja-JP" sz="1200" dirty="0" err="1">
                <a:solidFill>
                  <a:prstClr val="black"/>
                </a:solidFill>
              </a:rPr>
              <a:t>う胞</a:t>
            </a:r>
            <a:r>
              <a:rPr lang="ja-JP" altLang="ja-JP" sz="1200" dirty="0">
                <a:solidFill>
                  <a:prstClr val="black"/>
                </a:solidFill>
              </a:rPr>
              <a:t>肺、肺低形成、食道閉鎖、十二指腸閉鎖、小腸閉鎖、鎖肛、ヒルシュスプルング病、総排泄腔遺残、頭蓋骨早期癒合症、骨</a:t>
            </a:r>
            <a:r>
              <a:rPr lang="en-US" altLang="ja-JP" sz="1200" dirty="0">
                <a:solidFill>
                  <a:prstClr val="black"/>
                </a:solidFill>
              </a:rPr>
              <a:t>(</a:t>
            </a:r>
            <a:r>
              <a:rPr lang="ja-JP" altLang="ja-JP" sz="1200" dirty="0">
                <a:solidFill>
                  <a:prstClr val="black"/>
                </a:solidFill>
              </a:rPr>
              <a:t>軟骨を含む。</a:t>
            </a:r>
            <a:r>
              <a:rPr lang="en-US" altLang="ja-JP" sz="1200" dirty="0">
                <a:solidFill>
                  <a:prstClr val="black"/>
                </a:solidFill>
              </a:rPr>
              <a:t>)</a:t>
            </a:r>
            <a:r>
              <a:rPr lang="ja-JP" altLang="ja-JP" sz="1200" dirty="0">
                <a:solidFill>
                  <a:prstClr val="black"/>
                </a:solidFill>
              </a:rPr>
              <a:t>無形成・低形成・異形成、腹壁破裂、臍帯ヘルニア、ダウン症候群、</a:t>
            </a:r>
            <a:r>
              <a:rPr lang="en-US" altLang="ja-JP" sz="1200" dirty="0">
                <a:solidFill>
                  <a:prstClr val="black"/>
                </a:solidFill>
              </a:rPr>
              <a:t>18</a:t>
            </a:r>
            <a:r>
              <a:rPr lang="ja-JP" altLang="ja-JP" sz="1200" dirty="0">
                <a:solidFill>
                  <a:prstClr val="black"/>
                </a:solidFill>
              </a:rPr>
              <a:t>トリソミー、</a:t>
            </a:r>
            <a:r>
              <a:rPr lang="en-US" altLang="ja-JP" sz="1200" dirty="0">
                <a:solidFill>
                  <a:prstClr val="black"/>
                </a:solidFill>
              </a:rPr>
              <a:t>13</a:t>
            </a:r>
            <a:r>
              <a:rPr lang="ja-JP" altLang="ja-JP" sz="1200" dirty="0">
                <a:solidFill>
                  <a:prstClr val="black"/>
                </a:solidFill>
              </a:rPr>
              <a:t>トリソミー、多発奇形</a:t>
            </a:r>
            <a:r>
              <a:rPr lang="ja-JP" altLang="ja-JP" sz="1200" dirty="0" smtClean="0">
                <a:solidFill>
                  <a:prstClr val="black"/>
                </a:solidFill>
              </a:rPr>
              <a:t>症候群</a:t>
            </a:r>
            <a:r>
              <a:rPr lang="ja-JP" altLang="en-US" sz="1200" dirty="0" smtClean="0">
                <a:solidFill>
                  <a:prstClr val="black"/>
                </a:solidFill>
              </a:rPr>
              <a:t>、</a:t>
            </a:r>
            <a:endParaRPr lang="en-US" altLang="ja-JP" sz="1200" dirty="0" smtClean="0">
              <a:solidFill>
                <a:prstClr val="black"/>
              </a:solidFill>
            </a:endParaRPr>
          </a:p>
          <a:p>
            <a:r>
              <a:rPr lang="ja-JP" altLang="ja-JP" sz="1400" b="1" u="sng" dirty="0">
                <a:solidFill>
                  <a:srgbClr val="0070C0"/>
                </a:solidFill>
              </a:rPr>
              <a:t>先天性心疾患（カテーテル手術・開胸手術・人工呼吸器管理・一酸化窒素吸入療法・プロスタグランジン</a:t>
            </a:r>
            <a:r>
              <a:rPr lang="en-US" altLang="ja-JP" sz="1400" b="1" u="sng" dirty="0">
                <a:solidFill>
                  <a:srgbClr val="0070C0"/>
                </a:solidFill>
              </a:rPr>
              <a:t>E</a:t>
            </a:r>
            <a:r>
              <a:rPr lang="ja-JP" altLang="ja-JP" sz="1400" b="1" u="sng" dirty="0">
                <a:solidFill>
                  <a:srgbClr val="0070C0"/>
                </a:solidFill>
              </a:rPr>
              <a:t>１持続注入を実施したものに限る）</a:t>
            </a:r>
            <a:endParaRPr lang="en-US" altLang="ja-JP" sz="1400" b="1" dirty="0" smtClean="0">
              <a:solidFill>
                <a:srgbClr val="0070C0"/>
              </a:solidFill>
            </a:endParaRPr>
          </a:p>
        </p:txBody>
      </p:sp>
      <p:sp>
        <p:nvSpPr>
          <p:cNvPr id="13"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１６．</a:t>
            </a:r>
            <a:r>
              <a:rPr lang="ja-JP" altLang="en-US" kern="0" dirty="0">
                <a:solidFill>
                  <a:srgbClr val="000000"/>
                </a:solidFill>
                <a:latin typeface="Calibri"/>
                <a:ea typeface="ＭＳ Ｐゴシック"/>
              </a:rPr>
              <a:t>小児医療</a:t>
            </a:r>
            <a:r>
              <a:rPr lang="ja-JP" altLang="en-US" kern="0" dirty="0" smtClean="0">
                <a:solidFill>
                  <a:srgbClr val="000000"/>
                </a:solidFill>
                <a:latin typeface="Calibri"/>
                <a:ea typeface="ＭＳ Ｐゴシック"/>
              </a:rPr>
              <a:t>の</a:t>
            </a:r>
            <a:r>
              <a:rPr lang="ja-JP" altLang="en-US" kern="0" dirty="0">
                <a:solidFill>
                  <a:srgbClr val="000000"/>
                </a:solidFill>
                <a:latin typeface="Calibri"/>
                <a:ea typeface="ＭＳ Ｐゴシック"/>
              </a:rPr>
              <a:t>充実</a:t>
            </a:r>
          </a:p>
        </p:txBody>
      </p:sp>
      <p:sp>
        <p:nvSpPr>
          <p:cNvPr id="14" name="Rectangle 36"/>
          <p:cNvSpPr>
            <a:spLocks noChangeArrowheads="1"/>
          </p:cNvSpPr>
          <p:nvPr/>
        </p:nvSpPr>
        <p:spPr bwMode="auto">
          <a:xfrm>
            <a:off x="87296" y="678804"/>
            <a:ext cx="9258192"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（４）</a:t>
            </a:r>
            <a:r>
              <a:rPr lang="ja-JP" altLang="en-US" sz="2200" dirty="0" smtClean="0">
                <a:solidFill>
                  <a:prstClr val="black"/>
                </a:solidFill>
              </a:rPr>
              <a:t>特に重症な患者に対する新生児特定集中治療室等の算定日数の延長</a:t>
            </a:r>
            <a:endParaRPr lang="ja-JP" altLang="en-US" sz="2200" dirty="0">
              <a:solidFill>
                <a:prstClr val="black"/>
              </a:solidFill>
            </a:endParaRPr>
          </a:p>
        </p:txBody>
      </p:sp>
      <p:sp>
        <p:nvSpPr>
          <p:cNvPr id="15" name="右矢印 14"/>
          <p:cNvSpPr/>
          <p:nvPr/>
        </p:nvSpPr>
        <p:spPr>
          <a:xfrm>
            <a:off x="4272235" y="4458673"/>
            <a:ext cx="444241"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257</a:t>
            </a:fld>
            <a:endParaRPr lang="ja-JP" altLang="en-US" dirty="0">
              <a:solidFill>
                <a:prstClr val="black"/>
              </a:solidFill>
            </a:endParaRPr>
          </a:p>
        </p:txBody>
      </p:sp>
      <p:sp>
        <p:nvSpPr>
          <p:cNvPr id="16" name="テキスト ボックス 15"/>
          <p:cNvSpPr txBox="1"/>
          <p:nvPr/>
        </p:nvSpPr>
        <p:spPr>
          <a:xfrm>
            <a:off x="9002812" y="823366"/>
            <a:ext cx="774723"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121</a:t>
            </a:r>
            <a:r>
              <a:rPr lang="ja-JP" altLang="en-US" sz="1100" dirty="0" smtClean="0">
                <a:solidFill>
                  <a:srgbClr val="002060"/>
                </a:solidFill>
                <a:latin typeface="ＭＳ Ｐゴシック" panose="020B0600070205080204" pitchFamily="50" charset="-128"/>
              </a:rPr>
              <a:t>～</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120468225"/>
      </p:ext>
    </p:extLst>
  </p:cSld>
  <p:clrMapOvr>
    <a:masterClrMapping/>
  </p:clrMapOvr>
  <p:timing>
    <p:tnLst>
      <p:par>
        <p:cT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01078" y="1196751"/>
            <a:ext cx="9647311" cy="5578078"/>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b="1" dirty="0" smtClean="0">
                <a:solidFill>
                  <a:prstClr val="black"/>
                </a:solidFill>
              </a:rPr>
              <a:t>小児医療のさらなる充実を図るため、生体検査の通則、画像診断・処置料の一部及び放射線治療の通則等に規定されている、新生児加算、乳幼児加算、幼児加算、小児加算等について、加算の引き上げを行う</a:t>
            </a:r>
            <a:endParaRPr lang="en-US" altLang="ja-JP" sz="1600" b="1" dirty="0" smtClean="0">
              <a:solidFill>
                <a:prstClr val="black"/>
              </a:solidFill>
            </a:endParaRPr>
          </a:p>
          <a:p>
            <a:pPr marL="285750" indent="-285750">
              <a:lnSpc>
                <a:spcPts val="1900"/>
              </a:lnSpc>
              <a:buFont typeface="Wingdings" panose="05000000000000000000" pitchFamily="2" charset="2"/>
              <a:buChar char="Ø"/>
            </a:pPr>
            <a:endParaRPr lang="en-US" altLang="ja-JP" sz="1600" dirty="0">
              <a:solidFill>
                <a:prstClr val="black"/>
              </a:solidFill>
            </a:endParaRPr>
          </a:p>
          <a:p>
            <a:pPr marL="285750" indent="-285750">
              <a:lnSpc>
                <a:spcPts val="1900"/>
              </a:lnSpc>
              <a:buFont typeface="Wingdings" panose="05000000000000000000" pitchFamily="2" charset="2"/>
              <a:buChar char="Ø"/>
            </a:pPr>
            <a:endParaRPr lang="en-US" altLang="ja-JP" sz="1600" dirty="0" smtClean="0">
              <a:solidFill>
                <a:prstClr val="black"/>
              </a:solidFill>
            </a:endParaRPr>
          </a:p>
          <a:p>
            <a:pPr marL="285750" indent="-285750">
              <a:lnSpc>
                <a:spcPts val="1900"/>
              </a:lnSpc>
              <a:buFont typeface="Wingdings" panose="05000000000000000000" pitchFamily="2" charset="2"/>
              <a:buChar char="Ø"/>
            </a:pPr>
            <a:endParaRPr lang="en-US" altLang="ja-JP" sz="1600" dirty="0">
              <a:solidFill>
                <a:prstClr val="black"/>
              </a:solidFill>
            </a:endParaRPr>
          </a:p>
          <a:p>
            <a:pPr>
              <a:lnSpc>
                <a:spcPts val="1900"/>
              </a:lnSpc>
            </a:pPr>
            <a:endParaRPr lang="en-US" altLang="ja-JP" sz="1600" dirty="0">
              <a:solidFill>
                <a:prstClr val="black"/>
              </a:solidFill>
            </a:endParaRPr>
          </a:p>
          <a:p>
            <a:pPr marL="285750" indent="-285750">
              <a:lnSpc>
                <a:spcPts val="1900"/>
              </a:lnSpc>
              <a:buFont typeface="Wingdings" panose="05000000000000000000" pitchFamily="2" charset="2"/>
              <a:buChar char="Ø"/>
            </a:pPr>
            <a:endParaRPr lang="en-US" altLang="ja-JP" sz="1600" dirty="0" smtClean="0">
              <a:solidFill>
                <a:prstClr val="black"/>
              </a:solidFill>
            </a:endParaRPr>
          </a:p>
          <a:p>
            <a:pPr>
              <a:lnSpc>
                <a:spcPts val="1900"/>
              </a:lnSpc>
            </a:pPr>
            <a:endParaRPr lang="en-US" altLang="ja-JP" sz="1600" dirty="0">
              <a:solidFill>
                <a:prstClr val="black"/>
              </a:solidFill>
            </a:endParaRPr>
          </a:p>
          <a:p>
            <a:pPr marL="285750" indent="-285750">
              <a:lnSpc>
                <a:spcPts val="1900"/>
              </a:lnSpc>
              <a:buFont typeface="Wingdings" panose="05000000000000000000" pitchFamily="2" charset="2"/>
              <a:buChar char="Ø"/>
            </a:pPr>
            <a:endParaRPr lang="en-US" altLang="ja-JP" sz="1600" dirty="0" smtClean="0">
              <a:solidFill>
                <a:prstClr val="black"/>
              </a:solidFill>
            </a:endParaRPr>
          </a:p>
          <a:p>
            <a:pPr>
              <a:lnSpc>
                <a:spcPts val="1900"/>
              </a:lnSpc>
            </a:pPr>
            <a:endParaRPr lang="en-US" altLang="ja-JP" sz="1600" dirty="0" smtClean="0">
              <a:solidFill>
                <a:prstClr val="black"/>
              </a:solidFill>
            </a:endParaRPr>
          </a:p>
          <a:p>
            <a:pPr>
              <a:lnSpc>
                <a:spcPts val="2100"/>
              </a:lnSpc>
            </a:pPr>
            <a:r>
              <a:rPr lang="ja-JP" altLang="en-US" sz="1600" dirty="0" smtClean="0">
                <a:solidFill>
                  <a:prstClr val="black"/>
                </a:solidFill>
              </a:rPr>
              <a:t>　</a:t>
            </a:r>
            <a:endParaRPr lang="en-US" altLang="ja-JP" sz="1400" dirty="0">
              <a:solidFill>
                <a:prstClr val="black"/>
              </a:solidFill>
            </a:endParaRPr>
          </a:p>
          <a:p>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296" y="678804"/>
            <a:ext cx="9258192" cy="517948"/>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（５）生体検査、処置及び放射線治療等に係る小児加算の見直し</a:t>
            </a:r>
            <a:endParaRPr lang="ja-JP" altLang="en-US" sz="22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１６．</a:t>
            </a:r>
            <a:r>
              <a:rPr lang="ja-JP" altLang="en-US" kern="0" dirty="0">
                <a:solidFill>
                  <a:srgbClr val="000000"/>
                </a:solidFill>
                <a:latin typeface="Calibri"/>
                <a:ea typeface="ＭＳ Ｐゴシック"/>
              </a:rPr>
              <a:t>小児医療</a:t>
            </a:r>
            <a:r>
              <a:rPr lang="ja-JP" altLang="en-US" kern="0" dirty="0" smtClean="0">
                <a:solidFill>
                  <a:srgbClr val="000000"/>
                </a:solidFill>
                <a:latin typeface="Calibri"/>
                <a:ea typeface="ＭＳ Ｐゴシック"/>
              </a:rPr>
              <a:t>の</a:t>
            </a:r>
            <a:r>
              <a:rPr lang="ja-JP" altLang="en-US" kern="0" dirty="0">
                <a:solidFill>
                  <a:srgbClr val="000000"/>
                </a:solidFill>
                <a:latin typeface="Calibri"/>
                <a:ea typeface="ＭＳ Ｐゴシック"/>
              </a:rPr>
              <a:t>充実</a:t>
            </a: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258</a:t>
            </a:fld>
            <a:endParaRPr lang="ja-JP" altLang="en-US" dirty="0">
              <a:solidFill>
                <a:prstClr val="black"/>
              </a:solidFill>
            </a:endParaRPr>
          </a:p>
        </p:txBody>
      </p:sp>
      <p:graphicFrame>
        <p:nvGraphicFramePr>
          <p:cNvPr id="2" name="表 1"/>
          <p:cNvGraphicFramePr>
            <a:graphicFrameLocks noGrp="1"/>
          </p:cNvGraphicFramePr>
          <p:nvPr>
            <p:extLst/>
          </p:nvPr>
        </p:nvGraphicFramePr>
        <p:xfrm>
          <a:off x="831724" y="1772816"/>
          <a:ext cx="8280920" cy="4899660"/>
        </p:xfrm>
        <a:graphic>
          <a:graphicData uri="http://schemas.openxmlformats.org/drawingml/2006/table">
            <a:tbl>
              <a:tblPr firstRow="1" bandRow="1">
                <a:tableStyleId>{5C22544A-7EE6-4342-B048-85BDC9FD1C3A}</a:tableStyleId>
              </a:tblPr>
              <a:tblGrid>
                <a:gridCol w="3977260"/>
                <a:gridCol w="4303660"/>
              </a:tblGrid>
              <a:tr h="216024">
                <a:tc>
                  <a:txBody>
                    <a:bodyPr/>
                    <a:lstStyle/>
                    <a:p>
                      <a:pPr algn="ctr">
                        <a:lnSpc>
                          <a:spcPts val="1600"/>
                        </a:lnSpc>
                      </a:pPr>
                      <a:r>
                        <a:rPr kumimoji="1" lang="ja-JP" altLang="en-US" sz="1600" dirty="0" smtClean="0"/>
                        <a:t>現行</a:t>
                      </a:r>
                      <a:endParaRPr kumimoji="1" lang="ja-JP" altLang="en-US" sz="1600" dirty="0"/>
                    </a:p>
                  </a:txBody>
                  <a:tcPr/>
                </a:tc>
                <a:tc>
                  <a:txBody>
                    <a:bodyPr/>
                    <a:lstStyle/>
                    <a:p>
                      <a:pPr algn="ctr">
                        <a:lnSpc>
                          <a:spcPts val="1600"/>
                        </a:lnSpc>
                      </a:pPr>
                      <a:r>
                        <a:rPr kumimoji="1" lang="ja-JP" altLang="en-US" sz="1600" dirty="0" smtClean="0"/>
                        <a:t>改定</a:t>
                      </a:r>
                      <a:endParaRPr kumimoji="1" lang="ja-JP" altLang="en-US" sz="1600" dirty="0"/>
                    </a:p>
                  </a:txBody>
                  <a:tcPr/>
                </a:tc>
              </a:tr>
              <a:tr h="713472">
                <a:tc>
                  <a:txBody>
                    <a:bodyPr/>
                    <a:lstStyle/>
                    <a:p>
                      <a:pPr>
                        <a:lnSpc>
                          <a:spcPts val="1300"/>
                        </a:lnSpc>
                        <a:tabLst>
                          <a:tab pos="3054350" algn="r"/>
                        </a:tabLst>
                      </a:pPr>
                      <a:r>
                        <a:rPr kumimoji="1" lang="ja-JP" altLang="en-US" sz="1400" dirty="0" smtClean="0"/>
                        <a:t>［生体検査料の通則］</a:t>
                      </a:r>
                      <a:endParaRPr kumimoji="1" lang="en-US" altLang="ja-JP" sz="1400" dirty="0" smtClean="0"/>
                    </a:p>
                    <a:p>
                      <a:pPr>
                        <a:lnSpc>
                          <a:spcPts val="1300"/>
                        </a:lnSpc>
                        <a:tabLst>
                          <a:tab pos="3054350" algn="r"/>
                        </a:tabLst>
                      </a:pPr>
                      <a:r>
                        <a:rPr kumimoji="1" lang="ja-JP" altLang="en-US" sz="1300" dirty="0" smtClean="0"/>
                        <a:t>　新生児加算                                 </a:t>
                      </a:r>
                      <a:r>
                        <a:rPr kumimoji="1" lang="en-US" altLang="ja-JP" sz="1300" dirty="0" smtClean="0"/>
                        <a:t>	</a:t>
                      </a:r>
                      <a:r>
                        <a:rPr kumimoji="1" lang="ja-JP" altLang="en-US" sz="1300" dirty="0" smtClean="0"/>
                        <a:t>６０／１００</a:t>
                      </a:r>
                      <a:endParaRPr kumimoji="1" lang="en-US" altLang="ja-JP" sz="1300" dirty="0" smtClean="0"/>
                    </a:p>
                    <a:p>
                      <a:pPr>
                        <a:lnSpc>
                          <a:spcPts val="1300"/>
                        </a:lnSpc>
                        <a:tabLst>
                          <a:tab pos="3054350" algn="r"/>
                        </a:tabLst>
                      </a:pPr>
                      <a:r>
                        <a:rPr kumimoji="1" lang="ja-JP" altLang="en-US" sz="1300" dirty="0" smtClean="0"/>
                        <a:t>　乳幼児加算（３歳未満）            </a:t>
                      </a:r>
                      <a:r>
                        <a:rPr kumimoji="1" lang="en-US" altLang="ja-JP" sz="1300" dirty="0" smtClean="0"/>
                        <a:t>	</a:t>
                      </a:r>
                      <a:r>
                        <a:rPr kumimoji="1" lang="ja-JP" altLang="en-US" sz="1300" dirty="0" smtClean="0"/>
                        <a:t>３０／１００</a:t>
                      </a:r>
                      <a:endParaRPr kumimoji="1" lang="en-US" altLang="ja-JP" sz="1300" dirty="0" smtClean="0"/>
                    </a:p>
                    <a:p>
                      <a:pPr>
                        <a:lnSpc>
                          <a:spcPts val="1300"/>
                        </a:lnSpc>
                        <a:tabLst>
                          <a:tab pos="3054350" algn="r"/>
                        </a:tabLst>
                      </a:pPr>
                      <a:r>
                        <a:rPr kumimoji="1" lang="ja-JP" altLang="en-US" sz="1300" dirty="0" smtClean="0"/>
                        <a:t>　幼児加算（３歳以上６歳未満）</a:t>
                      </a:r>
                      <a:r>
                        <a:rPr kumimoji="1" lang="en-US" altLang="ja-JP" sz="1300" dirty="0" smtClean="0"/>
                        <a:t>	</a:t>
                      </a:r>
                      <a:r>
                        <a:rPr kumimoji="1" lang="ja-JP" altLang="en-US" sz="1300" dirty="0" smtClean="0"/>
                        <a:t>１５／１００</a:t>
                      </a:r>
                      <a:endParaRPr kumimoji="1" lang="ja-JP" altLang="en-US" sz="1300" dirty="0"/>
                    </a:p>
                  </a:txBody>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tab pos="3143250" algn="r"/>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［生体検査料の通則］</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新生児加算                                 </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８０／１００</a:t>
                      </a:r>
                      <a:endParaRPr kumimoji="1" lang="en-US" altLang="ja-JP" sz="13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乳幼児加算（３歳未満）            </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５０／１００</a:t>
                      </a:r>
                      <a:endParaRPr kumimoji="1" lang="en-US" altLang="ja-JP" sz="13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幼児加算（３歳以上６歳未満） </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３０／１００</a:t>
                      </a:r>
                    </a:p>
                  </a:txBody>
                  <a:tcPr/>
                </a:tc>
              </a:tr>
              <a:tr h="370840">
                <a:tc>
                  <a:txBody>
                    <a:bodyPr/>
                    <a:lstStyle/>
                    <a:p>
                      <a:pPr>
                        <a:lnSpc>
                          <a:spcPts val="1400"/>
                        </a:lnSpc>
                      </a:pPr>
                      <a:r>
                        <a:rPr kumimoji="1" lang="ja-JP" altLang="en-US" sz="1400" dirty="0" smtClean="0"/>
                        <a:t>［画像診断］（例）</a:t>
                      </a:r>
                      <a:endParaRPr kumimoji="1" lang="en-US" altLang="ja-JP" sz="1400" dirty="0" smtClean="0"/>
                    </a:p>
                    <a:p>
                      <a:pPr>
                        <a:lnSpc>
                          <a:spcPts val="1400"/>
                        </a:lnSpc>
                        <a:tabLst>
                          <a:tab pos="3054350" algn="r"/>
                        </a:tabLst>
                      </a:pPr>
                      <a:r>
                        <a:rPr kumimoji="1" lang="en-US" altLang="ja-JP" sz="1400" dirty="0" smtClean="0"/>
                        <a:t>【</a:t>
                      </a:r>
                      <a:r>
                        <a:rPr kumimoji="1" lang="ja-JP" altLang="en-US" sz="1400" dirty="0" smtClean="0"/>
                        <a:t>Ｅ００２　撮影</a:t>
                      </a:r>
                      <a:r>
                        <a:rPr kumimoji="1" lang="en-US" altLang="ja-JP" sz="1400" dirty="0" smtClean="0"/>
                        <a:t>】</a:t>
                      </a:r>
                    </a:p>
                    <a:p>
                      <a:pPr>
                        <a:lnSpc>
                          <a:spcPts val="1300"/>
                        </a:lnSpc>
                        <a:tabLst>
                          <a:tab pos="3054350" algn="r"/>
                        </a:tabLst>
                      </a:pPr>
                      <a:r>
                        <a:rPr kumimoji="1" lang="ja-JP" altLang="en-US" sz="1300" dirty="0" smtClean="0"/>
                        <a:t>　新生児加算</a:t>
                      </a:r>
                      <a:r>
                        <a:rPr kumimoji="1" lang="en-US" altLang="ja-JP" sz="1300" dirty="0" smtClean="0"/>
                        <a:t>	</a:t>
                      </a:r>
                      <a:r>
                        <a:rPr kumimoji="1" lang="ja-JP" altLang="en-US" sz="1300" dirty="0" smtClean="0"/>
                        <a:t>３０／１００</a:t>
                      </a:r>
                      <a:endParaRPr kumimoji="1" lang="en-US" altLang="ja-JP" sz="1300" dirty="0" smtClean="0"/>
                    </a:p>
                    <a:p>
                      <a:pPr>
                        <a:lnSpc>
                          <a:spcPts val="1300"/>
                        </a:lnSpc>
                        <a:tabLst>
                          <a:tab pos="3054350" algn="r"/>
                        </a:tabLst>
                      </a:pPr>
                      <a:r>
                        <a:rPr kumimoji="1" lang="ja-JP" altLang="en-US" sz="1300" dirty="0" smtClean="0"/>
                        <a:t>　乳幼児加算（３歳未満）</a:t>
                      </a:r>
                      <a:r>
                        <a:rPr kumimoji="1" lang="en-US" altLang="ja-JP" sz="1300" dirty="0" smtClean="0"/>
                        <a:t>	</a:t>
                      </a:r>
                      <a:r>
                        <a:rPr kumimoji="1" lang="ja-JP" altLang="en-US" sz="1300" dirty="0" smtClean="0"/>
                        <a:t>１５／１００</a:t>
                      </a:r>
                      <a:endParaRPr kumimoji="1" lang="en-US" altLang="ja-JP" sz="1300" dirty="0" smtClean="0"/>
                    </a:p>
                    <a:p>
                      <a:pPr algn="r">
                        <a:lnSpc>
                          <a:spcPts val="1300"/>
                        </a:lnSpc>
                      </a:pPr>
                      <a:r>
                        <a:rPr kumimoji="1" lang="ja-JP" altLang="en-US" sz="1300" dirty="0" smtClean="0"/>
                        <a:t>（他３項目）</a:t>
                      </a:r>
                      <a:endParaRPr kumimoji="1" lang="ja-JP" altLang="en-US" sz="1300" dirty="0"/>
                    </a:p>
                  </a:txBody>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［画像診断］（例）</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tab pos="3143250" algn="r"/>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Ｅ００２　撮影</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新生児加算</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８０／１００</a:t>
                      </a:r>
                      <a:endParaRPr kumimoji="1" lang="en-US" altLang="ja-JP" sz="13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乳幼児加算（３歳未満）</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５０／１００</a:t>
                      </a:r>
                      <a:endParaRPr kumimoji="1" lang="en-US" altLang="ja-JP" sz="13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乳児加算（３歳以上６歳未満）</a:t>
                      </a:r>
                      <a:r>
                        <a:rPr kumimoji="1" lang="en-US" altLang="ja-JP" sz="1300" b="1" i="0" u="sng" strike="noStrike" kern="1200" cap="none" spc="0" normalizeH="0" baseline="0" noProof="0" dirty="0" smtClean="0">
                          <a:ln>
                            <a:noFill/>
                          </a:ln>
                          <a:solidFill>
                            <a:srgbClr val="FF0000"/>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　　 ３０／１００ </a:t>
                      </a:r>
                      <a:r>
                        <a:rPr kumimoji="1" lang="ja-JP" altLang="en-US" sz="1300" b="1" i="0" u="none" strike="noStrike" kern="1200" cap="none" spc="0" normalizeH="0" baseline="0" noProof="0" dirty="0" smtClean="0">
                          <a:ln>
                            <a:noFill/>
                          </a:ln>
                          <a:solidFill>
                            <a:srgbClr val="FF0000"/>
                          </a:solidFill>
                          <a:effectLst/>
                          <a:uLnTx/>
                          <a:uFillTx/>
                          <a:latin typeface="+mn-lt"/>
                          <a:ea typeface="+mn-ea"/>
                          <a:cs typeface="+mn-cs"/>
                        </a:rPr>
                        <a:t>（新）</a:t>
                      </a:r>
                    </a:p>
                  </a:txBody>
                  <a:tcPr/>
                </a:tc>
              </a:tr>
              <a:tr h="1166832">
                <a:tc>
                  <a:txBody>
                    <a:bodyPr/>
                    <a:lstStyle/>
                    <a:p>
                      <a:pPr>
                        <a:lnSpc>
                          <a:spcPts val="1400"/>
                        </a:lnSpc>
                      </a:pPr>
                      <a:r>
                        <a:rPr kumimoji="1" lang="ja-JP" altLang="en-US" sz="1400" dirty="0" smtClean="0"/>
                        <a:t>［処置料］（例）</a:t>
                      </a:r>
                      <a:endParaRPr kumimoji="1" lang="en-US" altLang="ja-JP" sz="1400" dirty="0" smtClean="0"/>
                    </a:p>
                    <a:p>
                      <a:pPr>
                        <a:lnSpc>
                          <a:spcPts val="1400"/>
                        </a:lnSpc>
                      </a:pPr>
                      <a:r>
                        <a:rPr kumimoji="1" lang="en-US" altLang="ja-JP" sz="1400" dirty="0" smtClean="0"/>
                        <a:t>【</a:t>
                      </a:r>
                      <a:r>
                        <a:rPr kumimoji="1" lang="ja-JP" altLang="en-US" sz="1400" dirty="0" smtClean="0"/>
                        <a:t>ドレーン法（ドレナージ）</a:t>
                      </a:r>
                      <a:r>
                        <a:rPr kumimoji="1" lang="en-US" altLang="ja-JP" sz="1400" dirty="0" smtClean="0"/>
                        <a:t>】</a:t>
                      </a:r>
                    </a:p>
                    <a:p>
                      <a:pPr>
                        <a:lnSpc>
                          <a:spcPts val="1300"/>
                        </a:lnSpc>
                      </a:pPr>
                      <a:r>
                        <a:rPr kumimoji="1" lang="ja-JP" altLang="en-US" sz="1300" dirty="0" smtClean="0"/>
                        <a:t>　注　３歳未満の乳幼児の場合は１００点を加算する</a:t>
                      </a:r>
                      <a:endParaRPr kumimoji="1" lang="en-US" altLang="ja-JP" sz="1300" dirty="0" smtClean="0"/>
                    </a:p>
                    <a:p>
                      <a:pPr>
                        <a:lnSpc>
                          <a:spcPts val="1400"/>
                        </a:lnSpc>
                      </a:pPr>
                      <a:r>
                        <a:rPr kumimoji="1" lang="en-US" altLang="ja-JP" sz="1400" dirty="0" smtClean="0"/>
                        <a:t>【</a:t>
                      </a:r>
                      <a:r>
                        <a:rPr kumimoji="1" lang="ja-JP" altLang="en-US" sz="1400" dirty="0" smtClean="0"/>
                        <a:t>高位浣腸</a:t>
                      </a:r>
                      <a:r>
                        <a:rPr kumimoji="1" lang="en-US" altLang="ja-JP" sz="1400" dirty="0" smtClean="0"/>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注　３歳未満の乳幼児の場合は５０点を加算する</a:t>
                      </a:r>
                      <a:endParaRPr kumimoji="1" lang="en-US" altLang="ja-JP" sz="1300" b="0" i="0" u="none" strike="noStrike" kern="1200" cap="none" spc="0" normalizeH="0" baseline="0" noProof="0" dirty="0" smtClean="0">
                        <a:ln>
                          <a:noFill/>
                        </a:ln>
                        <a:solidFill>
                          <a:prstClr val="black"/>
                        </a:solidFill>
                        <a:effectLst/>
                        <a:uLnTx/>
                        <a:uFillTx/>
                        <a:latin typeface="+mn-lt"/>
                        <a:ea typeface="+mn-ea"/>
                        <a:cs typeface="+mn-cs"/>
                      </a:endParaRPr>
                    </a:p>
                    <a:p>
                      <a:pPr algn="r">
                        <a:lnSpc>
                          <a:spcPts val="1300"/>
                        </a:lnSpc>
                        <a:spcBef>
                          <a:spcPts val="0"/>
                        </a:spcBef>
                        <a:spcAft>
                          <a:spcPts val="0"/>
                        </a:spcAft>
                      </a:pPr>
                      <a:r>
                        <a:rPr kumimoji="1" lang="ja-JP" altLang="en-US" sz="1300" dirty="0" smtClean="0"/>
                        <a:t>（他３５項目）</a:t>
                      </a:r>
                      <a:endParaRPr kumimoji="1" lang="ja-JP" altLang="en-US" sz="1300" dirty="0"/>
                    </a:p>
                  </a:txBody>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［処置料］（例）</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ドレーン法（ドレナージ）</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注　３歳未満の乳幼児の場合は</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１１０点</a:t>
                      </a: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を加算する</a:t>
                      </a:r>
                      <a:endParaRPr kumimoji="1" lang="en-US" altLang="ja-JP" sz="13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高位浣腸</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注　３歳未満の乳幼児の場合は</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５５点</a:t>
                      </a: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を加算する</a:t>
                      </a:r>
                      <a:endParaRPr kumimoji="1" lang="en-US" altLang="ja-JP" sz="13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a:t>
                      </a:r>
                      <a:r>
                        <a:rPr kumimoji="1" lang="en-US" altLang="ja-JP" sz="14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）既存の加算項目について点数を１割増点する</a:t>
                      </a:r>
                    </a:p>
                  </a:txBody>
                  <a:tcPr/>
                </a:tc>
              </a:tr>
              <a:tr h="370840">
                <a:tc>
                  <a:txBody>
                    <a:bodyPr/>
                    <a:lstStyle/>
                    <a:p>
                      <a:pPr>
                        <a:lnSpc>
                          <a:spcPts val="1400"/>
                        </a:lnSpc>
                      </a:pPr>
                      <a:r>
                        <a:rPr kumimoji="1" lang="ja-JP" altLang="en-US" sz="1400" dirty="0" smtClean="0"/>
                        <a:t>［放射線治療］</a:t>
                      </a:r>
                      <a:endParaRPr kumimoji="1" lang="en-US" altLang="ja-JP" sz="1400" dirty="0" smtClean="0"/>
                    </a:p>
                    <a:p>
                      <a:pPr>
                        <a:lnSpc>
                          <a:spcPts val="1300"/>
                        </a:lnSpc>
                        <a:tabLst>
                          <a:tab pos="3054350" algn="r"/>
                        </a:tabLst>
                      </a:pPr>
                      <a:r>
                        <a:rPr kumimoji="1" lang="ja-JP" altLang="en-US" sz="1300" dirty="0" smtClean="0"/>
                        <a:t>　新生児加算</a:t>
                      </a:r>
                      <a:r>
                        <a:rPr kumimoji="1" lang="en-US" altLang="ja-JP" sz="1300" dirty="0" smtClean="0"/>
                        <a:t>	</a:t>
                      </a:r>
                      <a:r>
                        <a:rPr kumimoji="1" lang="ja-JP" altLang="en-US" sz="1300" dirty="0" smtClean="0"/>
                        <a:t>６０／１００</a:t>
                      </a:r>
                      <a:endParaRPr kumimoji="1" lang="en-US" altLang="ja-JP" sz="1300" dirty="0" smtClean="0"/>
                    </a:p>
                    <a:p>
                      <a:pPr>
                        <a:lnSpc>
                          <a:spcPts val="1300"/>
                        </a:lnSpc>
                        <a:tabLst>
                          <a:tab pos="3054350" algn="r"/>
                        </a:tabLst>
                      </a:pPr>
                      <a:r>
                        <a:rPr kumimoji="1" lang="ja-JP" altLang="en-US" sz="1300" dirty="0" smtClean="0"/>
                        <a:t>　乳幼児加算（３歳未満）</a:t>
                      </a:r>
                      <a:r>
                        <a:rPr kumimoji="1" lang="en-US" altLang="ja-JP" sz="1300" dirty="0" smtClean="0"/>
                        <a:t>	</a:t>
                      </a:r>
                      <a:r>
                        <a:rPr kumimoji="1" lang="ja-JP" altLang="en-US" sz="1300" dirty="0" smtClean="0"/>
                        <a:t>３０／１００</a:t>
                      </a:r>
                      <a:endParaRPr kumimoji="1" lang="en-US" altLang="ja-JP" sz="1300" dirty="0" smtClean="0"/>
                    </a:p>
                    <a:p>
                      <a:pPr>
                        <a:lnSpc>
                          <a:spcPts val="1300"/>
                        </a:lnSpc>
                        <a:tabLst>
                          <a:tab pos="3054350" algn="r"/>
                        </a:tabLst>
                      </a:pPr>
                      <a:r>
                        <a:rPr kumimoji="1" lang="ja-JP" altLang="en-US" sz="1300" dirty="0" smtClean="0"/>
                        <a:t>　幼児加算（３歳以上６歳未満）</a:t>
                      </a:r>
                      <a:r>
                        <a:rPr kumimoji="1" lang="en-US" altLang="ja-JP" sz="1300" dirty="0" smtClean="0"/>
                        <a:t>	</a:t>
                      </a:r>
                      <a:r>
                        <a:rPr kumimoji="1" lang="ja-JP" altLang="en-US" sz="1300" dirty="0" smtClean="0"/>
                        <a:t>１５／１００</a:t>
                      </a:r>
                      <a:endParaRPr kumimoji="1" lang="en-US" altLang="ja-JP" sz="1300" dirty="0" smtClean="0"/>
                    </a:p>
                    <a:p>
                      <a:pPr>
                        <a:lnSpc>
                          <a:spcPts val="1300"/>
                        </a:lnSpc>
                        <a:tabLst>
                          <a:tab pos="3054350" algn="r"/>
                        </a:tabLst>
                      </a:pPr>
                      <a:r>
                        <a:rPr kumimoji="1" lang="ja-JP" altLang="en-US" sz="1300" dirty="0" smtClean="0"/>
                        <a:t>　小児加算（６歳以上１５歳未満）</a:t>
                      </a:r>
                      <a:r>
                        <a:rPr kumimoji="1" lang="en-US" altLang="ja-JP" sz="1300" dirty="0" smtClean="0"/>
                        <a:t>	</a:t>
                      </a:r>
                      <a:r>
                        <a:rPr kumimoji="1" lang="ja-JP" altLang="en-US" sz="1300" dirty="0" smtClean="0"/>
                        <a:t>１０／１００</a:t>
                      </a:r>
                      <a:endParaRPr kumimoji="1" lang="ja-JP" altLang="en-US" sz="1300" dirty="0"/>
                    </a:p>
                  </a:txBody>
                  <a:tcPr/>
                </a:tc>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［放射線治療］</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新生児加算</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８０／１００</a:t>
                      </a:r>
                      <a:endParaRPr kumimoji="1" lang="en-US" altLang="ja-JP" sz="13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乳幼児加算（３歳未満）</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５０／１００</a:t>
                      </a:r>
                      <a:endParaRPr kumimoji="1" lang="en-US" altLang="ja-JP" sz="13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幼児加算（３歳以上６歳未満）</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３０／１００</a:t>
                      </a:r>
                      <a:endParaRPr kumimoji="1" lang="en-US" altLang="ja-JP" sz="13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143250"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小児加算（６歳以上１５歳未満）</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２０／１００</a:t>
                      </a:r>
                    </a:p>
                  </a:txBody>
                  <a:tcPr/>
                </a:tc>
              </a:tr>
              <a:tr h="370840">
                <a:tc>
                  <a:txBody>
                    <a:bodyPr/>
                    <a:lstStyle/>
                    <a:p>
                      <a:r>
                        <a:rPr kumimoji="1" lang="ja-JP" altLang="en-US" sz="1400" dirty="0" smtClean="0"/>
                        <a:t>［救急搬送診療料］</a:t>
                      </a:r>
                      <a:endParaRPr kumimoji="1" lang="en-US" altLang="ja-JP" sz="1400" dirty="0" smtClean="0"/>
                    </a:p>
                    <a:p>
                      <a:pPr>
                        <a:lnSpc>
                          <a:spcPts val="1300"/>
                        </a:lnSpc>
                        <a:tabLst>
                          <a:tab pos="3763963" algn="r"/>
                        </a:tabLst>
                      </a:pPr>
                      <a:r>
                        <a:rPr kumimoji="1" lang="ja-JP" altLang="en-US" sz="1300" dirty="0" smtClean="0"/>
                        <a:t>　新生児加算</a:t>
                      </a:r>
                      <a:r>
                        <a:rPr kumimoji="1" lang="en-US" altLang="ja-JP" sz="1300" dirty="0" smtClean="0"/>
                        <a:t>	</a:t>
                      </a:r>
                      <a:r>
                        <a:rPr kumimoji="1" lang="ja-JP" altLang="en-US" sz="1300" dirty="0" smtClean="0"/>
                        <a:t>１</a:t>
                      </a:r>
                      <a:r>
                        <a:rPr kumimoji="1" lang="en-US" altLang="ja-JP" sz="1300" dirty="0" smtClean="0"/>
                        <a:t>,</a:t>
                      </a:r>
                      <a:r>
                        <a:rPr kumimoji="1" lang="ja-JP" altLang="en-US" sz="1300" dirty="0" smtClean="0"/>
                        <a:t>０００点</a:t>
                      </a:r>
                      <a:endParaRPr kumimoji="1" lang="en-US" altLang="ja-JP" sz="1300" dirty="0" smtClean="0"/>
                    </a:p>
                    <a:p>
                      <a:pPr>
                        <a:lnSpc>
                          <a:spcPts val="1300"/>
                        </a:lnSpc>
                        <a:tabLst>
                          <a:tab pos="3763963" algn="r"/>
                        </a:tabLst>
                      </a:pPr>
                      <a:r>
                        <a:rPr kumimoji="1" lang="ja-JP" altLang="en-US" sz="1300" dirty="0" smtClean="0"/>
                        <a:t>　乳幼児加算</a:t>
                      </a:r>
                      <a:r>
                        <a:rPr kumimoji="1" lang="en-US" altLang="ja-JP" sz="1300" dirty="0" smtClean="0"/>
                        <a:t>	</a:t>
                      </a:r>
                      <a:r>
                        <a:rPr kumimoji="1" lang="ja-JP" altLang="en-US" sz="1300" dirty="0" smtClean="0"/>
                        <a:t>５００点</a:t>
                      </a:r>
                      <a:endParaRPr kumimoji="1" lang="en-US" altLang="ja-JP" sz="1300" dirty="0" smtClean="0"/>
                    </a:p>
                    <a:p>
                      <a:pPr>
                        <a:lnSpc>
                          <a:spcPts val="1300"/>
                        </a:lnSpc>
                        <a:tabLst>
                          <a:tab pos="3763963" algn="r"/>
                        </a:tabLst>
                      </a:pPr>
                      <a:r>
                        <a:rPr kumimoji="1" lang="ja-JP" altLang="en-US" sz="1300" dirty="0" smtClean="0"/>
                        <a:t>　長時間加算（診療に要した時間が３０分以上）５００点</a:t>
                      </a:r>
                      <a:endParaRPr kumimoji="1" lang="ja-JP" altLang="en-US" sz="1300" dirty="0"/>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lt"/>
                          <a:ea typeface="+mn-ea"/>
                          <a:cs typeface="+mn-cs"/>
                        </a:rPr>
                        <a:t>［救急搬送診療料］</a:t>
                      </a:r>
                      <a:endParaRPr kumimoji="1" lang="en-US" altLang="ja-JP" sz="14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852863"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新生児加算</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１</a:t>
                      </a:r>
                      <a:r>
                        <a:rPr kumimoji="1" lang="en-US" altLang="ja-JP" sz="1300" b="1" i="0" u="sng" strike="noStrike" kern="1200" cap="none" spc="0" normalizeH="0" baseline="0" noProof="0" dirty="0" smtClean="0">
                          <a:ln>
                            <a:noFill/>
                          </a:ln>
                          <a:solidFill>
                            <a:srgbClr val="FF0000"/>
                          </a:solidFill>
                          <a:effectLst/>
                          <a:uLnTx/>
                          <a:uFillTx/>
                          <a:latin typeface="+mn-lt"/>
                          <a:ea typeface="+mn-ea"/>
                          <a:cs typeface="+mn-cs"/>
                        </a:rPr>
                        <a:t>,</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５００点</a:t>
                      </a:r>
                      <a:endParaRPr kumimoji="1" lang="en-US" altLang="ja-JP" sz="13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852863"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乳幼児加算</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７００点</a:t>
                      </a:r>
                      <a:endParaRPr kumimoji="1" lang="en-US" altLang="ja-JP" sz="1300" b="1" i="0" u="sng" strike="noStrike" kern="1200" cap="none" spc="0" normalizeH="0" baseline="0" noProof="0" dirty="0" smtClean="0">
                        <a:ln>
                          <a:noFill/>
                        </a:ln>
                        <a:solidFill>
                          <a:srgbClr val="FF0000"/>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tab pos="3852863" algn="r"/>
                        </a:tabLst>
                        <a:defRPr/>
                      </a:pPr>
                      <a:r>
                        <a:rPr kumimoji="1" lang="ja-JP" altLang="en-US" sz="1300" b="0" i="0" u="none" strike="noStrike" kern="1200" cap="none" spc="0" normalizeH="0" baseline="0" noProof="0" dirty="0" smtClean="0">
                          <a:ln>
                            <a:noFill/>
                          </a:ln>
                          <a:solidFill>
                            <a:prstClr val="black"/>
                          </a:solidFill>
                          <a:effectLst/>
                          <a:uLnTx/>
                          <a:uFillTx/>
                          <a:latin typeface="+mn-lt"/>
                          <a:ea typeface="+mn-ea"/>
                          <a:cs typeface="+mn-cs"/>
                        </a:rPr>
                        <a:t>　長時間加算（診療に要した時間が３０分以上）</a:t>
                      </a:r>
                      <a:r>
                        <a:rPr kumimoji="1" lang="en-US" altLang="ja-JP" sz="1300" b="0" i="0" u="none" strike="noStrike" kern="1200" cap="none" spc="0" normalizeH="0" baseline="0" noProof="0" dirty="0" smtClean="0">
                          <a:ln>
                            <a:noFill/>
                          </a:ln>
                          <a:solidFill>
                            <a:prstClr val="black"/>
                          </a:solidFill>
                          <a:effectLst/>
                          <a:uLnTx/>
                          <a:uFillTx/>
                          <a:latin typeface="+mn-lt"/>
                          <a:ea typeface="+mn-ea"/>
                          <a:cs typeface="+mn-cs"/>
                        </a:rPr>
                        <a:t>	</a:t>
                      </a:r>
                      <a:r>
                        <a:rPr kumimoji="1" lang="ja-JP" altLang="en-US" sz="1300" b="1" i="0" u="sng" strike="noStrike" kern="1200" cap="none" spc="0" normalizeH="0" baseline="0" noProof="0" dirty="0" smtClean="0">
                          <a:ln>
                            <a:noFill/>
                          </a:ln>
                          <a:solidFill>
                            <a:srgbClr val="FF0000"/>
                          </a:solidFill>
                          <a:effectLst/>
                          <a:uLnTx/>
                          <a:uFillTx/>
                          <a:latin typeface="+mn-lt"/>
                          <a:ea typeface="+mn-ea"/>
                          <a:cs typeface="+mn-cs"/>
                        </a:rPr>
                        <a:t>７００点</a:t>
                      </a:r>
                    </a:p>
                  </a:txBody>
                  <a:tcPr/>
                </a:tc>
              </a:tr>
            </a:tbl>
          </a:graphicData>
        </a:graphic>
      </p:graphicFrame>
      <p:sp>
        <p:nvSpPr>
          <p:cNvPr id="11" name="テキスト ボックス 18"/>
          <p:cNvSpPr txBox="1"/>
          <p:nvPr/>
        </p:nvSpPr>
        <p:spPr>
          <a:xfrm>
            <a:off x="8799753" y="2348880"/>
            <a:ext cx="9000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315</a:t>
            </a:r>
            <a:endParaRPr lang="ja-JP" altLang="en-US" dirty="0">
              <a:solidFill>
                <a:srgbClr val="002060"/>
              </a:solidFill>
              <a:latin typeface="ＭＳ Ｐゴシック" panose="020B0600070205080204" pitchFamily="50" charset="-128"/>
            </a:endParaRPr>
          </a:p>
        </p:txBody>
      </p:sp>
      <p:sp>
        <p:nvSpPr>
          <p:cNvPr id="12" name="テキスト ボックス 18"/>
          <p:cNvSpPr txBox="1"/>
          <p:nvPr/>
        </p:nvSpPr>
        <p:spPr>
          <a:xfrm>
            <a:off x="8818155" y="3137499"/>
            <a:ext cx="9000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367</a:t>
            </a:r>
            <a:r>
              <a:rPr lang="ja-JP" altLang="en-US" dirty="0" smtClean="0">
                <a:solidFill>
                  <a:srgbClr val="002060"/>
                </a:solidFill>
                <a:latin typeface="ＭＳ Ｐゴシック" panose="020B0600070205080204" pitchFamily="50" charset="-128"/>
              </a:rPr>
              <a:t>等</a:t>
            </a:r>
            <a:endParaRPr lang="ja-JP" altLang="en-US" dirty="0">
              <a:solidFill>
                <a:srgbClr val="002060"/>
              </a:solidFill>
              <a:latin typeface="ＭＳ Ｐゴシック" panose="020B0600070205080204" pitchFamily="50" charset="-128"/>
            </a:endParaRPr>
          </a:p>
        </p:txBody>
      </p:sp>
      <p:sp>
        <p:nvSpPr>
          <p:cNvPr id="13" name="テキスト ボックス 18"/>
          <p:cNvSpPr txBox="1"/>
          <p:nvPr/>
        </p:nvSpPr>
        <p:spPr>
          <a:xfrm>
            <a:off x="8830851" y="4149080"/>
            <a:ext cx="9000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478</a:t>
            </a:r>
            <a:r>
              <a:rPr lang="ja-JP" altLang="en-US" dirty="0" smtClean="0">
                <a:solidFill>
                  <a:srgbClr val="002060"/>
                </a:solidFill>
                <a:latin typeface="ＭＳ Ｐゴシック" panose="020B0600070205080204" pitchFamily="50" charset="-128"/>
              </a:rPr>
              <a:t>等</a:t>
            </a:r>
            <a:endParaRPr lang="ja-JP" altLang="en-US" dirty="0">
              <a:solidFill>
                <a:srgbClr val="002060"/>
              </a:solidFill>
              <a:latin typeface="ＭＳ Ｐゴシック" panose="020B0600070205080204" pitchFamily="50" charset="-128"/>
            </a:endParaRPr>
          </a:p>
        </p:txBody>
      </p:sp>
      <p:sp>
        <p:nvSpPr>
          <p:cNvPr id="20" name="テキスト ボックス 18"/>
          <p:cNvSpPr txBox="1"/>
          <p:nvPr/>
        </p:nvSpPr>
        <p:spPr>
          <a:xfrm>
            <a:off x="8830851" y="5229200"/>
            <a:ext cx="9000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604</a:t>
            </a:r>
            <a:endParaRPr lang="ja-JP" altLang="en-US" dirty="0">
              <a:solidFill>
                <a:srgbClr val="002060"/>
              </a:solidFill>
              <a:latin typeface="ＭＳ Ｐゴシック" panose="020B0600070205080204" pitchFamily="50" charset="-128"/>
            </a:endParaRPr>
          </a:p>
        </p:txBody>
      </p:sp>
      <p:sp>
        <p:nvSpPr>
          <p:cNvPr id="21" name="テキスト ボックス 18"/>
          <p:cNvSpPr txBox="1"/>
          <p:nvPr/>
        </p:nvSpPr>
        <p:spPr>
          <a:xfrm>
            <a:off x="8837860" y="6147669"/>
            <a:ext cx="9000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243</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23571358"/>
      </p:ext>
    </p:extLst>
  </p:cSld>
  <p:clrMapOvr>
    <a:masterClrMapping/>
  </p:clrMapOvr>
  <p:timing>
    <p:tnLst>
      <p:par>
        <p:cTn id="1" dur="indefinite" restart="never" nodeType="tmRoot"/>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7"/>
            <a:ext cx="9647311" cy="2601015"/>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a:t>
            </a:r>
            <a:r>
              <a:rPr lang="ja-JP" altLang="en-US" sz="1600" dirty="0" smtClean="0">
                <a:solidFill>
                  <a:prstClr val="black"/>
                </a:solidFill>
              </a:rPr>
              <a:t>医療型短期入所サービスにおける重症児の受入を促進するため、在宅療養指導管理料を算定しているために入院外等では別途算定することができない以下の医療処置等について、医療型短期入所サービス利用中に算定できることを明確化する</a:t>
            </a:r>
            <a:endParaRPr lang="en-US" altLang="ja-JP" sz="1600" dirty="0" smtClean="0">
              <a:solidFill>
                <a:prstClr val="black"/>
              </a:solidFill>
            </a:endParaRPr>
          </a:p>
          <a:p>
            <a:pPr marL="285750" indent="-285750">
              <a:lnSpc>
                <a:spcPts val="1900"/>
              </a:lnSpc>
              <a:buFont typeface="Wingdings" panose="05000000000000000000" pitchFamily="2" charset="2"/>
              <a:buChar char="Ø"/>
            </a:pPr>
            <a:endParaRPr lang="en-US" altLang="ja-JP" sz="1600" dirty="0">
              <a:solidFill>
                <a:prstClr val="black"/>
              </a:solidFill>
            </a:endParaRPr>
          </a:p>
          <a:p>
            <a:r>
              <a:rPr lang="ja-JP" altLang="en-US" sz="1600" dirty="0">
                <a:solidFill>
                  <a:prstClr val="black"/>
                </a:solidFill>
                <a:latin typeface="ＭＳ Ｐゴシック"/>
              </a:rPr>
              <a:t>［対象処置等］</a:t>
            </a:r>
            <a:endParaRPr lang="en-US" altLang="ja-JP" sz="1600" dirty="0">
              <a:solidFill>
                <a:prstClr val="black"/>
              </a:solidFill>
              <a:latin typeface="ＭＳ Ｐゴシック"/>
            </a:endParaRPr>
          </a:p>
          <a:p>
            <a:r>
              <a:rPr lang="ja-JP" altLang="en-US" sz="1600" dirty="0" smtClean="0">
                <a:solidFill>
                  <a:prstClr val="black"/>
                </a:solidFill>
                <a:latin typeface="ＭＳ Ｐゴシック"/>
              </a:rPr>
              <a:t>　① </a:t>
            </a:r>
            <a:r>
              <a:rPr lang="ja-JP" altLang="en-US" sz="1600" dirty="0">
                <a:solidFill>
                  <a:prstClr val="black"/>
                </a:solidFill>
                <a:latin typeface="ＭＳ Ｐゴシック"/>
              </a:rPr>
              <a:t>経皮的動脈酸素飽和度測定、② 終夜経皮的動脈酸素飽和度測定</a:t>
            </a:r>
            <a:r>
              <a:rPr lang="ja-JP" altLang="en-US" sz="1600" dirty="0" smtClean="0">
                <a:solidFill>
                  <a:prstClr val="black"/>
                </a:solidFill>
                <a:latin typeface="ＭＳ Ｐゴシック"/>
              </a:rPr>
              <a:t>、③ </a:t>
            </a:r>
            <a:r>
              <a:rPr lang="ja-JP" altLang="en-US" sz="1600" dirty="0">
                <a:solidFill>
                  <a:prstClr val="black"/>
                </a:solidFill>
                <a:latin typeface="ＭＳ Ｐゴシック"/>
              </a:rPr>
              <a:t>中心静脈注射</a:t>
            </a:r>
            <a:r>
              <a:rPr lang="ja-JP" altLang="en-US" sz="1600" dirty="0" smtClean="0">
                <a:solidFill>
                  <a:prstClr val="black"/>
                </a:solidFill>
                <a:latin typeface="ＭＳ Ｐゴシック"/>
              </a:rPr>
              <a:t>、</a:t>
            </a:r>
            <a:endParaRPr lang="en-US" altLang="ja-JP" sz="1600" dirty="0" smtClean="0">
              <a:solidFill>
                <a:prstClr val="black"/>
              </a:solidFill>
              <a:latin typeface="ＭＳ Ｐゴシック"/>
            </a:endParaRPr>
          </a:p>
          <a:p>
            <a:r>
              <a:rPr lang="ja-JP" altLang="en-US" sz="1600" dirty="0">
                <a:solidFill>
                  <a:prstClr val="black"/>
                </a:solidFill>
                <a:latin typeface="ＭＳ Ｐゴシック"/>
              </a:rPr>
              <a:t>　</a:t>
            </a:r>
            <a:r>
              <a:rPr lang="ja-JP" altLang="en-US" sz="1600" dirty="0" smtClean="0">
                <a:solidFill>
                  <a:prstClr val="black"/>
                </a:solidFill>
                <a:latin typeface="ＭＳ Ｐゴシック"/>
              </a:rPr>
              <a:t>④ </a:t>
            </a:r>
            <a:r>
              <a:rPr lang="ja-JP" altLang="en-US" sz="1600" dirty="0">
                <a:solidFill>
                  <a:prstClr val="black"/>
                </a:solidFill>
                <a:latin typeface="ＭＳ Ｐゴシック"/>
              </a:rPr>
              <a:t>植込み型カテーテルによる中心静脈測定</a:t>
            </a:r>
            <a:r>
              <a:rPr lang="ja-JP" altLang="en-US" sz="1600" dirty="0" smtClean="0">
                <a:solidFill>
                  <a:prstClr val="black"/>
                </a:solidFill>
                <a:latin typeface="ＭＳ Ｐゴシック"/>
              </a:rPr>
              <a:t>、⑤ </a:t>
            </a:r>
            <a:r>
              <a:rPr lang="ja-JP" altLang="en-US" sz="1600" dirty="0">
                <a:solidFill>
                  <a:prstClr val="black"/>
                </a:solidFill>
                <a:latin typeface="ＭＳ Ｐゴシック"/>
              </a:rPr>
              <a:t>鼻マスク式補助換気法</a:t>
            </a:r>
            <a:r>
              <a:rPr lang="ja-JP" altLang="en-US" sz="1600" dirty="0" smtClean="0">
                <a:solidFill>
                  <a:prstClr val="black"/>
                </a:solidFill>
                <a:latin typeface="ＭＳ Ｐゴシック"/>
              </a:rPr>
              <a:t>、</a:t>
            </a:r>
            <a:endParaRPr lang="en-US" altLang="ja-JP" sz="1600" dirty="0" smtClean="0">
              <a:solidFill>
                <a:prstClr val="black"/>
              </a:solidFill>
              <a:latin typeface="ＭＳ Ｐゴシック"/>
            </a:endParaRPr>
          </a:p>
          <a:p>
            <a:r>
              <a:rPr lang="ja-JP" altLang="en-US" sz="1600" dirty="0">
                <a:solidFill>
                  <a:prstClr val="black"/>
                </a:solidFill>
                <a:latin typeface="ＭＳ Ｐゴシック"/>
              </a:rPr>
              <a:t>　</a:t>
            </a:r>
            <a:r>
              <a:rPr lang="ja-JP" altLang="en-US" sz="1600" dirty="0" smtClean="0">
                <a:solidFill>
                  <a:prstClr val="black"/>
                </a:solidFill>
                <a:latin typeface="ＭＳ Ｐゴシック"/>
              </a:rPr>
              <a:t>⑥ </a:t>
            </a:r>
            <a:r>
              <a:rPr lang="ja-JP" altLang="en-US" sz="1600" dirty="0">
                <a:solidFill>
                  <a:prstClr val="black"/>
                </a:solidFill>
                <a:latin typeface="ＭＳ Ｐゴシック"/>
              </a:rPr>
              <a:t>体外式陰圧人工呼吸器治療、⑦ 人工呼吸</a:t>
            </a:r>
            <a:r>
              <a:rPr lang="ja-JP" altLang="en-US" sz="1600" dirty="0" smtClean="0">
                <a:solidFill>
                  <a:prstClr val="black"/>
                </a:solidFill>
                <a:latin typeface="ＭＳ Ｐゴシック"/>
              </a:rPr>
              <a:t>、⑧ </a:t>
            </a:r>
            <a:r>
              <a:rPr lang="ja-JP" altLang="en-US" sz="1600" dirty="0">
                <a:solidFill>
                  <a:prstClr val="black"/>
                </a:solidFill>
                <a:latin typeface="ＭＳ Ｐゴシック"/>
              </a:rPr>
              <a:t>膀胱洗浄、⑨ </a:t>
            </a:r>
            <a:r>
              <a:rPr lang="ja-JP" altLang="en-US" sz="1600" dirty="0" smtClean="0">
                <a:solidFill>
                  <a:prstClr val="black"/>
                </a:solidFill>
                <a:latin typeface="ＭＳ Ｐゴシック"/>
              </a:rPr>
              <a:t>後部尿道洗浄、⑩ </a:t>
            </a:r>
            <a:r>
              <a:rPr lang="ja-JP" altLang="en-US" sz="1600" dirty="0">
                <a:solidFill>
                  <a:prstClr val="black"/>
                </a:solidFill>
                <a:latin typeface="ＭＳ Ｐゴシック"/>
              </a:rPr>
              <a:t>留置カテーテル</a:t>
            </a:r>
            <a:r>
              <a:rPr lang="ja-JP" altLang="en-US" sz="1600" dirty="0" smtClean="0">
                <a:solidFill>
                  <a:prstClr val="black"/>
                </a:solidFill>
                <a:latin typeface="ＭＳ Ｐゴシック"/>
              </a:rPr>
              <a:t>、</a:t>
            </a:r>
            <a:endParaRPr lang="en-US" altLang="ja-JP" sz="1600" dirty="0" smtClean="0">
              <a:solidFill>
                <a:prstClr val="black"/>
              </a:solidFill>
              <a:latin typeface="ＭＳ Ｐゴシック"/>
            </a:endParaRPr>
          </a:p>
          <a:p>
            <a:r>
              <a:rPr lang="ja-JP" altLang="en-US" sz="1600" dirty="0">
                <a:solidFill>
                  <a:prstClr val="black"/>
                </a:solidFill>
                <a:latin typeface="ＭＳ Ｐゴシック"/>
              </a:rPr>
              <a:t>　</a:t>
            </a:r>
            <a:r>
              <a:rPr lang="ja-JP" altLang="en-US" sz="1600" dirty="0" smtClean="0">
                <a:solidFill>
                  <a:prstClr val="black"/>
                </a:solidFill>
                <a:latin typeface="ＭＳ Ｐゴシック"/>
              </a:rPr>
              <a:t>⑪ </a:t>
            </a:r>
            <a:r>
              <a:rPr lang="ja-JP" altLang="en-US" sz="1600" dirty="0">
                <a:solidFill>
                  <a:prstClr val="black"/>
                </a:solidFill>
                <a:latin typeface="ＭＳ Ｐゴシック"/>
              </a:rPr>
              <a:t>導尿、⑫介達牽引</a:t>
            </a:r>
            <a:r>
              <a:rPr lang="ja-JP" altLang="en-US" sz="1600" dirty="0" smtClean="0">
                <a:solidFill>
                  <a:prstClr val="black"/>
                </a:solidFill>
                <a:latin typeface="ＭＳ Ｐゴシック"/>
              </a:rPr>
              <a:t>、⑬ </a:t>
            </a:r>
            <a:r>
              <a:rPr lang="ja-JP" altLang="en-US" sz="1600" dirty="0">
                <a:solidFill>
                  <a:prstClr val="black"/>
                </a:solidFill>
                <a:latin typeface="ＭＳ Ｐゴシック"/>
              </a:rPr>
              <a:t>矯正固定、⑭ 変形機械矯正術</a:t>
            </a:r>
            <a:r>
              <a:rPr lang="ja-JP" altLang="en-US" sz="1600" dirty="0" smtClean="0">
                <a:solidFill>
                  <a:prstClr val="black"/>
                </a:solidFill>
                <a:latin typeface="ＭＳ Ｐゴシック"/>
              </a:rPr>
              <a:t>、⑮</a:t>
            </a:r>
            <a:r>
              <a:rPr lang="ja-JP" altLang="en-US" sz="1600" dirty="0">
                <a:solidFill>
                  <a:prstClr val="black"/>
                </a:solidFill>
                <a:latin typeface="ＭＳ Ｐゴシック"/>
              </a:rPr>
              <a:t>消炎鎮痛等処置</a:t>
            </a:r>
            <a:r>
              <a:rPr lang="ja-JP" altLang="en-US" sz="1600" dirty="0" smtClean="0">
                <a:solidFill>
                  <a:prstClr val="black"/>
                </a:solidFill>
                <a:latin typeface="ＭＳ Ｐゴシック"/>
              </a:rPr>
              <a:t>、</a:t>
            </a:r>
            <a:endParaRPr lang="en-US" altLang="ja-JP" sz="1600" dirty="0" smtClean="0">
              <a:solidFill>
                <a:prstClr val="black"/>
              </a:solidFill>
              <a:latin typeface="ＭＳ Ｐゴシック"/>
            </a:endParaRPr>
          </a:p>
          <a:p>
            <a:r>
              <a:rPr lang="ja-JP" altLang="en-US" sz="1600" dirty="0">
                <a:solidFill>
                  <a:prstClr val="black"/>
                </a:solidFill>
                <a:latin typeface="ＭＳ Ｐゴシック"/>
              </a:rPr>
              <a:t>　</a:t>
            </a:r>
            <a:r>
              <a:rPr lang="ja-JP" altLang="en-US" sz="1600" dirty="0" smtClean="0">
                <a:solidFill>
                  <a:prstClr val="black"/>
                </a:solidFill>
                <a:latin typeface="ＭＳ Ｐゴシック"/>
              </a:rPr>
              <a:t>⑯</a:t>
            </a:r>
            <a:r>
              <a:rPr lang="ja-JP" altLang="en-US" sz="1600" dirty="0">
                <a:solidFill>
                  <a:prstClr val="black"/>
                </a:solidFill>
                <a:latin typeface="ＭＳ Ｐゴシック"/>
              </a:rPr>
              <a:t>腰部又は胸部固定帯固定</a:t>
            </a:r>
            <a:r>
              <a:rPr lang="ja-JP" altLang="en-US" sz="1600" dirty="0" smtClean="0">
                <a:solidFill>
                  <a:prstClr val="black"/>
                </a:solidFill>
                <a:latin typeface="ＭＳ Ｐゴシック"/>
              </a:rPr>
              <a:t>、⑰ </a:t>
            </a:r>
            <a:r>
              <a:rPr lang="ja-JP" altLang="en-US" sz="1600" dirty="0">
                <a:solidFill>
                  <a:prstClr val="black"/>
                </a:solidFill>
                <a:latin typeface="ＭＳ Ｐゴシック"/>
              </a:rPr>
              <a:t>低出力レーザー照射、⑱ 鼻腔栄養</a:t>
            </a:r>
            <a:endParaRPr lang="en-US" altLang="ja-JP" sz="1600" dirty="0">
              <a:solidFill>
                <a:prstClr val="black"/>
              </a:solidFill>
              <a:latin typeface="ＭＳ Ｐゴシック"/>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marL="285750" indent="-285750">
              <a:lnSpc>
                <a:spcPts val="1900"/>
              </a:lnSpc>
              <a:buFont typeface="Wingdings" panose="05000000000000000000" pitchFamily="2" charset="2"/>
              <a:buChar char="Ø"/>
            </a:pPr>
            <a:endParaRPr lang="en-US" altLang="ja-JP" sz="1600" dirty="0" smtClean="0">
              <a:solidFill>
                <a:prstClr val="black"/>
              </a:solidFill>
            </a:endParaRPr>
          </a:p>
          <a:p>
            <a:pPr marL="285750" indent="-285750">
              <a:lnSpc>
                <a:spcPts val="1900"/>
              </a:lnSpc>
              <a:buFont typeface="Wingdings" panose="05000000000000000000" pitchFamily="2" charset="2"/>
              <a:buChar char="Ø"/>
            </a:pPr>
            <a:endParaRPr lang="en-US" altLang="ja-JP" sz="1600" dirty="0">
              <a:solidFill>
                <a:prstClr val="black"/>
              </a:solidFill>
            </a:endParaRPr>
          </a:p>
          <a:p>
            <a:pPr marL="285750" indent="-285750">
              <a:lnSpc>
                <a:spcPts val="1900"/>
              </a:lnSpc>
              <a:buFont typeface="Wingdings" panose="05000000000000000000" pitchFamily="2" charset="2"/>
              <a:buChar char="Ø"/>
            </a:pPr>
            <a:endParaRPr lang="en-US" altLang="ja-JP" sz="1600" dirty="0" smtClean="0">
              <a:solidFill>
                <a:prstClr val="black"/>
              </a:solidFill>
            </a:endParaRPr>
          </a:p>
          <a:p>
            <a:pPr marL="285750" indent="-285750">
              <a:lnSpc>
                <a:spcPts val="1900"/>
              </a:lnSpc>
              <a:buFont typeface="Wingdings" panose="05000000000000000000" pitchFamily="2" charset="2"/>
              <a:buChar char="Ø"/>
            </a:pPr>
            <a:endParaRPr lang="en-US" altLang="ja-JP" sz="1600" dirty="0">
              <a:solidFill>
                <a:prstClr val="black"/>
              </a:solidFill>
            </a:endParaRPr>
          </a:p>
          <a:p>
            <a:pPr marL="285750" indent="-285750">
              <a:lnSpc>
                <a:spcPts val="1900"/>
              </a:lnSpc>
              <a:buFont typeface="Wingdings" panose="05000000000000000000" pitchFamily="2" charset="2"/>
              <a:buChar char="Ø"/>
            </a:pPr>
            <a:endParaRPr lang="en-US" altLang="ja-JP" sz="1600" dirty="0" smtClean="0">
              <a:solidFill>
                <a:prstClr val="black"/>
              </a:solidFill>
            </a:endParaRPr>
          </a:p>
          <a:p>
            <a:pPr marL="285750" indent="-285750">
              <a:lnSpc>
                <a:spcPts val="1900"/>
              </a:lnSpc>
              <a:buFont typeface="Wingdings" panose="05000000000000000000" pitchFamily="2" charset="2"/>
              <a:buChar char="Ø"/>
            </a:pPr>
            <a:endParaRPr lang="en-US" altLang="ja-JP" sz="1600" dirty="0">
              <a:solidFill>
                <a:prstClr val="black"/>
              </a:solidFill>
            </a:endParaRPr>
          </a:p>
          <a:p>
            <a:pPr marL="285750" indent="-285750">
              <a:lnSpc>
                <a:spcPts val="1900"/>
              </a:lnSpc>
              <a:buFont typeface="Wingdings" panose="05000000000000000000" pitchFamily="2" charset="2"/>
              <a:buChar char="Ø"/>
            </a:pPr>
            <a:endParaRPr lang="en-US" altLang="ja-JP" sz="1600" dirty="0" smtClean="0">
              <a:solidFill>
                <a:prstClr val="black"/>
              </a:solidFill>
            </a:endParaRPr>
          </a:p>
          <a:p>
            <a:pPr>
              <a:lnSpc>
                <a:spcPts val="1900"/>
              </a:lnSpc>
            </a:pPr>
            <a:endParaRPr lang="en-US" altLang="ja-JP" sz="1600" dirty="0" smtClean="0">
              <a:solidFill>
                <a:prstClr val="black"/>
              </a:solidFill>
            </a:endParaRPr>
          </a:p>
          <a:p>
            <a:pPr>
              <a:lnSpc>
                <a:spcPts val="2100"/>
              </a:lnSpc>
            </a:pPr>
            <a:r>
              <a:rPr lang="ja-JP" altLang="en-US" sz="1600" dirty="0" smtClean="0">
                <a:solidFill>
                  <a:prstClr val="black"/>
                </a:solidFill>
              </a:rPr>
              <a:t>　</a:t>
            </a:r>
            <a:endParaRPr lang="en-US" altLang="ja-JP" sz="1400" dirty="0">
              <a:solidFill>
                <a:prstClr val="black"/>
              </a:solidFill>
            </a:endParaRPr>
          </a:p>
          <a:p>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317" y="678804"/>
            <a:ext cx="6659751"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（６）医療型短期入所サービス中の処置等の評価</a:t>
            </a:r>
            <a:endParaRPr lang="ja-JP" altLang="en-US" sz="22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１６．</a:t>
            </a:r>
            <a:r>
              <a:rPr lang="ja-JP" altLang="en-US" kern="0" dirty="0">
                <a:solidFill>
                  <a:srgbClr val="000000"/>
                </a:solidFill>
                <a:latin typeface="Calibri"/>
                <a:ea typeface="ＭＳ Ｐゴシック"/>
              </a:rPr>
              <a:t>小児</a:t>
            </a:r>
            <a:r>
              <a:rPr lang="ja-JP" altLang="en-US" kern="0" dirty="0" smtClean="0">
                <a:solidFill>
                  <a:srgbClr val="000000"/>
                </a:solidFill>
                <a:latin typeface="Calibri"/>
                <a:ea typeface="ＭＳ Ｐゴシック"/>
              </a:rPr>
              <a:t>医療・周産期医療の</a:t>
            </a:r>
            <a:r>
              <a:rPr lang="ja-JP" altLang="en-US" kern="0" dirty="0">
                <a:solidFill>
                  <a:srgbClr val="000000"/>
                </a:solidFill>
                <a:latin typeface="Calibri"/>
                <a:ea typeface="ＭＳ Ｐゴシック"/>
              </a:rPr>
              <a:t>充実</a:t>
            </a: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259</a:t>
            </a:fld>
            <a:endParaRPr lang="ja-JP" altLang="en-US" dirty="0">
              <a:solidFill>
                <a:prstClr val="black"/>
              </a:solidFill>
            </a:endParaRPr>
          </a:p>
        </p:txBody>
      </p:sp>
      <p:sp>
        <p:nvSpPr>
          <p:cNvPr id="11" name="Rectangle 36"/>
          <p:cNvSpPr>
            <a:spLocks noChangeArrowheads="1"/>
          </p:cNvSpPr>
          <p:nvPr/>
        </p:nvSpPr>
        <p:spPr bwMode="auto">
          <a:xfrm>
            <a:off x="110588" y="4077072"/>
            <a:ext cx="4266348"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（７）精神疾患合併妊娠の評価</a:t>
            </a:r>
            <a:endParaRPr lang="ja-JP" altLang="en-US" sz="2400" dirty="0">
              <a:solidFill>
                <a:prstClr val="black"/>
              </a:solidFill>
            </a:endParaRPr>
          </a:p>
        </p:txBody>
      </p:sp>
      <p:sp>
        <p:nvSpPr>
          <p:cNvPr id="12" name="Rectangle 37"/>
          <p:cNvSpPr>
            <a:spLocks noChangeArrowheads="1"/>
          </p:cNvSpPr>
          <p:nvPr/>
        </p:nvSpPr>
        <p:spPr bwMode="auto">
          <a:xfrm>
            <a:off x="110588" y="4491271"/>
            <a:ext cx="9689654" cy="831074"/>
          </a:xfrm>
          <a:prstGeom prst="rect">
            <a:avLst/>
          </a:prstGeom>
          <a:solidFill>
            <a:srgbClr val="FFFFAF">
              <a:alpha val="49804"/>
            </a:srgbClr>
          </a:solidFill>
          <a:ln w="9525">
            <a:solidFill>
              <a:schemeClr val="tx1"/>
            </a:solidFill>
            <a:miter lim="800000"/>
            <a:headEnd/>
            <a:tailEnd/>
          </a:ln>
        </p:spPr>
        <p:txBody>
          <a:bodyPr anchor="ctr"/>
          <a:lstStyle/>
          <a:p>
            <a:pPr marL="177800" indent="-177800">
              <a:buFont typeface="Wingdings" pitchFamily="2" charset="2"/>
              <a:buChar char="Ø"/>
              <a:defRPr/>
            </a:pPr>
            <a:r>
              <a:rPr lang="ja-JP" altLang="en-US" sz="2000" dirty="0" smtClean="0">
                <a:solidFill>
                  <a:prstClr val="black"/>
                </a:solidFill>
                <a:latin typeface="ＭＳ Ｐゴシック" panose="020B0600070205080204" pitchFamily="50" charset="-128"/>
              </a:rPr>
              <a:t>　ハイリスク妊娠管理加算、ハイリスク分娩管理加算及びハイリスク妊産婦共同管理料の対象患者に、精神疾患の患者を加える</a:t>
            </a:r>
            <a:endParaRPr lang="en-US" altLang="ja-JP" sz="1600" dirty="0" smtClean="0">
              <a:solidFill>
                <a:prstClr val="black"/>
              </a:solidFill>
              <a:latin typeface="ＭＳ Ｐゴシック" panose="020B0600070205080204" pitchFamily="50" charset="-128"/>
            </a:endParaRPr>
          </a:p>
        </p:txBody>
      </p:sp>
      <p:sp>
        <p:nvSpPr>
          <p:cNvPr id="13" name="テキスト ボックス 18"/>
          <p:cNvSpPr txBox="1"/>
          <p:nvPr/>
        </p:nvSpPr>
        <p:spPr>
          <a:xfrm>
            <a:off x="6766504" y="766604"/>
            <a:ext cx="849086"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留ｐ</a:t>
            </a:r>
            <a:r>
              <a:rPr lang="en-US" altLang="ja-JP" smtClean="0">
                <a:solidFill>
                  <a:srgbClr val="002060"/>
                </a:solidFill>
                <a:latin typeface="ＭＳ Ｐゴシック" panose="020B0600070205080204" pitchFamily="50" charset="-128"/>
              </a:rPr>
              <a:t>352</a:t>
            </a:r>
            <a:r>
              <a:rPr lang="ja-JP" altLang="en-US" dirty="0" smtClean="0">
                <a:solidFill>
                  <a:srgbClr val="002060"/>
                </a:solidFill>
                <a:latin typeface="ＭＳ Ｐゴシック" panose="020B0600070205080204" pitchFamily="50" charset="-128"/>
              </a:rPr>
              <a:t>等</a:t>
            </a:r>
            <a:endParaRPr lang="ja-JP" altLang="en-US" dirty="0">
              <a:solidFill>
                <a:srgbClr val="002060"/>
              </a:solidFill>
              <a:latin typeface="ＭＳ Ｐゴシック" panose="020B0600070205080204" pitchFamily="50" charset="-128"/>
            </a:endParaRPr>
          </a:p>
        </p:txBody>
      </p:sp>
      <p:sp>
        <p:nvSpPr>
          <p:cNvPr id="21" name="テキスト ボックス 8"/>
          <p:cNvSpPr txBox="1"/>
          <p:nvPr/>
        </p:nvSpPr>
        <p:spPr>
          <a:xfrm>
            <a:off x="4376936" y="4149957"/>
            <a:ext cx="238956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点</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79</a:t>
            </a:r>
            <a:r>
              <a:rPr lang="ja-JP" altLang="en-US" dirty="0" err="1" smtClean="0">
                <a:solidFill>
                  <a:srgbClr val="002060"/>
                </a:solidFill>
                <a:latin typeface="ＭＳ Ｐゴシック" panose="020B0600070205080204" pitchFamily="50" charset="-128"/>
              </a:rPr>
              <a:t>，</a:t>
            </a:r>
            <a:r>
              <a:rPr lang="en-US" altLang="ja-JP" dirty="0" smtClean="0">
                <a:solidFill>
                  <a:srgbClr val="002060"/>
                </a:solidFill>
                <a:latin typeface="ＭＳ Ｐゴシック" panose="020B0600070205080204" pitchFamily="50" charset="-128"/>
              </a:rPr>
              <a:t>180-181</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100</a:t>
            </a:r>
            <a:r>
              <a:rPr lang="ja-JP" altLang="en-US" dirty="0" err="1" smtClean="0">
                <a:solidFill>
                  <a:srgbClr val="002060"/>
                </a:solidFill>
                <a:latin typeface="ＭＳ Ｐゴシック" panose="020B0600070205080204" pitchFamily="50" charset="-128"/>
              </a:rPr>
              <a:t>，</a:t>
            </a:r>
            <a:r>
              <a:rPr lang="en-US" altLang="ja-JP" dirty="0" smtClean="0">
                <a:solidFill>
                  <a:srgbClr val="002060"/>
                </a:solidFill>
                <a:latin typeface="ＭＳ Ｐゴシック" panose="020B0600070205080204" pitchFamily="50" charset="-128"/>
              </a:rPr>
              <a:t>102</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82130573"/>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nvGraphicFramePr>
        <p:xfrm>
          <a:off x="194337" y="2046288"/>
          <a:ext cx="9594717" cy="4406899"/>
        </p:xfrm>
        <a:graphic>
          <a:graphicData uri="http://schemas.openxmlformats.org/drawingml/2006/table">
            <a:tbl>
              <a:tblPr firstRow="1" bandRow="1">
                <a:tableStyleId>{21E4AEA4-8DFA-4A89-87EB-49C32662AFE0}</a:tableStyleId>
              </a:tblPr>
              <a:tblGrid>
                <a:gridCol w="233358"/>
                <a:gridCol w="1103610"/>
                <a:gridCol w="2752583"/>
                <a:gridCol w="2384933"/>
                <a:gridCol w="1704617"/>
                <a:gridCol w="1415616"/>
              </a:tblGrid>
              <a:tr h="432063">
                <a:tc rowSpan="2" gridSpan="2">
                  <a:txBody>
                    <a:bodyPr/>
                    <a:lstStyle/>
                    <a:p>
                      <a:pPr algn="ctr"/>
                      <a:endParaRPr kumimoji="1" lang="ja-JP" altLang="en-US" sz="2000" dirty="0">
                        <a:solidFill>
                          <a:schemeClr val="tx1"/>
                        </a:solidFill>
                      </a:endParaRPr>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rowSpan="2" hMerge="1">
                  <a:txBody>
                    <a:bodyPr/>
                    <a:lstStyle/>
                    <a:p>
                      <a:endParaRPr kumimoji="1" lang="ja-JP" altLang="en-US"/>
                    </a:p>
                  </a:txBody>
                  <a:tcPr/>
                </a:tc>
                <a:tc rowSpan="2">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dirty="0" smtClean="0">
                          <a:solidFill>
                            <a:schemeClr val="tx1"/>
                          </a:solidFill>
                        </a:rPr>
                        <a:t>平成</a:t>
                      </a:r>
                      <a:r>
                        <a:rPr kumimoji="1" lang="en-US" altLang="ja-JP" sz="2000" dirty="0" smtClean="0">
                          <a:solidFill>
                            <a:schemeClr val="tx1"/>
                          </a:solidFill>
                        </a:rPr>
                        <a:t>24</a:t>
                      </a:r>
                      <a:r>
                        <a:rPr kumimoji="1" lang="ja-JP" altLang="en-US" sz="2000" dirty="0" smtClean="0">
                          <a:solidFill>
                            <a:schemeClr val="tx1"/>
                          </a:solidFill>
                        </a:rPr>
                        <a:t>年度改定</a:t>
                      </a:r>
                      <a:endParaRPr kumimoji="1" lang="ja-JP" altLang="en-US" sz="2000" dirty="0">
                        <a:solidFill>
                          <a:schemeClr val="tx1"/>
                        </a:solidFill>
                      </a:endParaRPr>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000" dirty="0" smtClean="0">
                          <a:solidFill>
                            <a:schemeClr val="tx1"/>
                          </a:solidFill>
                        </a:rPr>
                        <a:t>平成</a:t>
                      </a:r>
                      <a:r>
                        <a:rPr kumimoji="1" lang="en-US" altLang="ja-JP" sz="2000" dirty="0" smtClean="0">
                          <a:solidFill>
                            <a:schemeClr val="tx1"/>
                          </a:solidFill>
                        </a:rPr>
                        <a:t>26</a:t>
                      </a:r>
                      <a:r>
                        <a:rPr kumimoji="1" lang="ja-JP" altLang="en-US" sz="2000" dirty="0" smtClean="0">
                          <a:solidFill>
                            <a:schemeClr val="tx1"/>
                          </a:solidFill>
                        </a:rPr>
                        <a:t>年度改定</a:t>
                      </a:r>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hMerge="1">
                  <a:txBody>
                    <a:bodyPr/>
                    <a:lstStyle/>
                    <a:p>
                      <a:pPr algn="ctr"/>
                      <a:endParaRPr kumimoji="1" lang="ja-JP" altLang="en-US" sz="2000" dirty="0">
                        <a:solidFill>
                          <a:schemeClr val="tx1"/>
                        </a:solidFill>
                      </a:endParaRPr>
                    </a:p>
                  </a:txBody>
                  <a:tcPr marL="91436" marR="91436"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hMerge="1">
                  <a:txBody>
                    <a:bodyPr/>
                    <a:lstStyle/>
                    <a:p>
                      <a:pPr algn="ctr"/>
                      <a:endParaRPr kumimoji="1" lang="ja-JP" altLang="en-US" sz="2000" dirty="0">
                        <a:solidFill>
                          <a:schemeClr val="tx1"/>
                        </a:solidFill>
                      </a:endParaRPr>
                    </a:p>
                  </a:txBody>
                  <a:tcPr marL="91436" marR="91436"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r>
              <a:tr h="432063">
                <a:tc gridSpan="2" vMerge="1">
                  <a:txBody>
                    <a:bodyPr/>
                    <a:lstStyle/>
                    <a:p>
                      <a:pPr algn="ctr"/>
                      <a:endParaRPr kumimoji="1" lang="ja-JP" altLang="en-US" sz="2000" dirty="0">
                        <a:solidFill>
                          <a:schemeClr val="tx1"/>
                        </a:solidFill>
                      </a:endParaRPr>
                    </a:p>
                  </a:txBody>
                  <a:tcPr marL="91436" marR="91436"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hMerge="1" vMerge="1">
                  <a:txBody>
                    <a:bodyPr/>
                    <a:lstStyle/>
                    <a:p>
                      <a:endParaRPr kumimoji="1" lang="ja-JP" altLang="en-US" dirty="0"/>
                    </a:p>
                  </a:txBody>
                  <a:tcPr/>
                </a:tc>
                <a:tc vMerge="1">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kumimoji="1" lang="ja-JP" altLang="en-US" sz="2000" dirty="0">
                        <a:solidFill>
                          <a:schemeClr val="tx1"/>
                        </a:solidFill>
                      </a:endParaRPr>
                    </a:p>
                  </a:txBody>
                  <a:tcPr marL="91436" marR="91436" marT="45712" marB="45712"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r>
                        <a:rPr kumimoji="1" lang="ja-JP" altLang="en-US" sz="2000" dirty="0" smtClean="0">
                          <a:solidFill>
                            <a:schemeClr val="tx1"/>
                          </a:solidFill>
                        </a:rPr>
                        <a:t>通常分</a:t>
                      </a:r>
                      <a:endParaRPr kumimoji="1" lang="ja-JP" altLang="en-US" sz="2000" dirty="0">
                        <a:solidFill>
                          <a:schemeClr val="tx1"/>
                        </a:solidFill>
                      </a:endParaRPr>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r>
                        <a:rPr kumimoji="1" lang="ja-JP" altLang="en-US" sz="2000" dirty="0" smtClean="0">
                          <a:solidFill>
                            <a:schemeClr val="tx1"/>
                          </a:solidFill>
                        </a:rPr>
                        <a:t>消費税対応</a:t>
                      </a:r>
                      <a:endParaRPr kumimoji="1" lang="ja-JP" altLang="en-US" sz="2000" dirty="0">
                        <a:solidFill>
                          <a:schemeClr val="tx1"/>
                        </a:solidFill>
                      </a:endParaRPr>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c>
                  <a:txBody>
                    <a:bodyPr/>
                    <a:lstStyle/>
                    <a:p>
                      <a:pPr algn="ctr"/>
                      <a:r>
                        <a:rPr kumimoji="1" lang="ja-JP" altLang="en-US" sz="2000" dirty="0" smtClean="0">
                          <a:solidFill>
                            <a:schemeClr val="tx1"/>
                          </a:solidFill>
                        </a:rPr>
                        <a:t>計</a:t>
                      </a:r>
                      <a:endParaRPr kumimoji="1" lang="ja-JP" altLang="en-US" sz="2000" dirty="0">
                        <a:solidFill>
                          <a:schemeClr val="tx1"/>
                        </a:solidFill>
                      </a:endParaRPr>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99"/>
                    </a:solidFill>
                  </a:tcPr>
                </a:tc>
              </a:tr>
              <a:tr h="701049">
                <a:tc gridSpan="2">
                  <a:txBody>
                    <a:bodyPr/>
                    <a:lstStyle/>
                    <a:p>
                      <a:r>
                        <a:rPr kumimoji="1" lang="ja-JP" altLang="en-US" sz="2000" dirty="0" smtClean="0"/>
                        <a:t>診療報酬</a:t>
                      </a:r>
                      <a:endParaRPr kumimoji="1" lang="en-US" altLang="ja-JP" sz="2000" dirty="0" smtClean="0"/>
                    </a:p>
                    <a:p>
                      <a:r>
                        <a:rPr kumimoji="1" lang="ja-JP" altLang="en-US" sz="2000" dirty="0" smtClean="0"/>
                        <a:t>本体</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noFill/>
                  </a:tcPr>
                </a:tc>
                <a:tc hMerge="1">
                  <a:txBody>
                    <a:bodyPr/>
                    <a:lstStyle/>
                    <a:p>
                      <a:endParaRPr kumimoji="1" lang="ja-JP" altLang="en-US" dirty="0"/>
                    </a:p>
                  </a:txBody>
                  <a:tcPr/>
                </a:tc>
                <a:tc>
                  <a:txBody>
                    <a:bodyPr/>
                    <a:lstStyle/>
                    <a:p>
                      <a:r>
                        <a:rPr kumimoji="1" lang="ja-JP" altLang="en-US" sz="2000" dirty="0" smtClean="0"/>
                        <a:t>＋</a:t>
                      </a:r>
                      <a:r>
                        <a:rPr kumimoji="1" lang="en-US" altLang="ja-JP" sz="2000" dirty="0" smtClean="0"/>
                        <a:t>1.379%</a:t>
                      </a:r>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0.1</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2000" dirty="0" smtClean="0"/>
                        <a:t>＋</a:t>
                      </a:r>
                      <a:r>
                        <a:rPr kumimoji="1" lang="en-US" altLang="ja-JP" sz="2000" dirty="0" smtClean="0"/>
                        <a:t>0.63</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0.73</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81745">
                <a:tc rowSpan="3">
                  <a:txBody>
                    <a:bodyPr/>
                    <a:lstStyle/>
                    <a:p>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医科</a:t>
                      </a:r>
                      <a:endParaRPr kumimoji="1" lang="en-US" altLang="ja-JP" sz="2000" dirty="0" smtClean="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2000" dirty="0" smtClean="0"/>
                        <a:t>＋</a:t>
                      </a:r>
                      <a:r>
                        <a:rPr kumimoji="1" lang="en-US" altLang="ja-JP" sz="2000" dirty="0" smtClean="0"/>
                        <a:t>1.55%</a:t>
                      </a:r>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0.11</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2000" dirty="0" smtClean="0"/>
                        <a:t>＋</a:t>
                      </a:r>
                      <a:r>
                        <a:rPr kumimoji="1" lang="en-US" altLang="ja-JP" sz="2000" dirty="0" smtClean="0"/>
                        <a:t>0.71</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0.82</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515896">
                <a:tc vMerge="1">
                  <a:txBody>
                    <a:bodyPr/>
                    <a:lstStyle/>
                    <a:p>
                      <a:endParaRPr kumimoji="1" lang="ja-JP" altLang="en-US"/>
                    </a:p>
                  </a:txBody>
                  <a:tcPr/>
                </a:tc>
                <a:tc>
                  <a:txBody>
                    <a:bodyPr/>
                    <a:lstStyle/>
                    <a:p>
                      <a:r>
                        <a:rPr kumimoji="1" lang="ja-JP" altLang="en-US" sz="2000" dirty="0" smtClean="0"/>
                        <a:t>歯科</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2000" dirty="0" smtClean="0"/>
                        <a:t>＋</a:t>
                      </a:r>
                      <a:r>
                        <a:rPr kumimoji="1" lang="en-US" altLang="ja-JP" sz="2000" dirty="0" smtClean="0"/>
                        <a:t>1.70%</a:t>
                      </a:r>
                      <a:r>
                        <a:rPr kumimoji="1" lang="ja-JP" altLang="en-US" sz="2000" dirty="0" smtClean="0"/>
                        <a:t>　　</a:t>
                      </a:r>
                      <a:endParaRPr kumimoji="1" lang="en-US" altLang="ja-JP" sz="2000" dirty="0" smtClean="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0.12</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2000" dirty="0" smtClean="0"/>
                        <a:t>＋</a:t>
                      </a:r>
                      <a:r>
                        <a:rPr kumimoji="1" lang="en-US" altLang="ja-JP" sz="2000" dirty="0" smtClean="0"/>
                        <a:t>0.87</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0.99</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543609">
                <a:tc vMerge="1">
                  <a:txBody>
                    <a:bodyPr/>
                    <a:lstStyle/>
                    <a:p>
                      <a:endParaRPr kumimoji="1" lang="ja-JP" altLang="en-US"/>
                    </a:p>
                  </a:txBody>
                  <a:tcPr/>
                </a:tc>
                <a:tc>
                  <a:txBody>
                    <a:bodyPr/>
                    <a:lstStyle/>
                    <a:p>
                      <a:r>
                        <a:rPr kumimoji="1" lang="ja-JP" altLang="en-US" sz="2000" dirty="0" smtClean="0"/>
                        <a:t>調剤</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2000" dirty="0" smtClean="0"/>
                        <a:t>＋</a:t>
                      </a:r>
                      <a:r>
                        <a:rPr kumimoji="1" lang="en-US" altLang="ja-JP" sz="2000" dirty="0" smtClean="0"/>
                        <a:t>0.46%</a:t>
                      </a:r>
                      <a:r>
                        <a:rPr kumimoji="1" lang="ja-JP" altLang="en-US" sz="2000" dirty="0" smtClean="0"/>
                        <a:t>　　</a:t>
                      </a:r>
                      <a:endParaRPr kumimoji="1" lang="en-US" altLang="ja-JP" sz="2000" dirty="0" smtClean="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0.04</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2000" dirty="0" smtClean="0"/>
                        <a:t>＋</a:t>
                      </a:r>
                      <a:r>
                        <a:rPr kumimoji="1" lang="en-US" altLang="ja-JP" sz="2000" dirty="0" smtClean="0"/>
                        <a:t>0.18</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0.22</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650237">
                <a:tc gridSpan="2">
                  <a:txBody>
                    <a:bodyPr/>
                    <a:lstStyle/>
                    <a:p>
                      <a:r>
                        <a:rPr kumimoji="1" lang="ja-JP" altLang="en-US" sz="2000" dirty="0" smtClean="0"/>
                        <a:t>薬価等</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dirty="0"/>
                    </a:p>
                  </a:txBody>
                  <a:tcPr/>
                </a:tc>
                <a:tc>
                  <a:txBody>
                    <a:bodyPr/>
                    <a:lstStyle/>
                    <a:p>
                      <a:r>
                        <a:rPr kumimoji="1" lang="ja-JP" altLang="en-US" sz="2000" dirty="0" smtClean="0"/>
                        <a:t>▲</a:t>
                      </a:r>
                      <a:r>
                        <a:rPr kumimoji="1" lang="en-US" altLang="ja-JP" sz="2000" dirty="0" smtClean="0"/>
                        <a:t>1.375%</a:t>
                      </a:r>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1.36</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kumimoji="1" lang="ja-JP" altLang="en-US" sz="2000" dirty="0" smtClean="0"/>
                        <a:t>＋</a:t>
                      </a:r>
                      <a:r>
                        <a:rPr kumimoji="1" lang="en-US" altLang="ja-JP" sz="2000" dirty="0" smtClean="0"/>
                        <a:t>0.73</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kumimoji="1" lang="ja-JP" altLang="en-US" sz="2000" dirty="0" smtClean="0"/>
                        <a:t>▲</a:t>
                      </a:r>
                      <a:r>
                        <a:rPr kumimoji="1" lang="en-US" altLang="ja-JP" sz="2000" dirty="0" smtClean="0"/>
                        <a:t>0.63</a:t>
                      </a:r>
                      <a:r>
                        <a:rPr kumimoji="1" lang="ja-JP" altLang="en-US" sz="2000" dirty="0" smtClean="0"/>
                        <a:t>％</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650237">
                <a:tc gridSpan="2">
                  <a:txBody>
                    <a:bodyPr/>
                    <a:lstStyle/>
                    <a:p>
                      <a:r>
                        <a:rPr kumimoji="1" lang="ja-JP" altLang="en-US" sz="2000" dirty="0" smtClean="0"/>
                        <a:t>ネット</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hMerge="1">
                  <a:txBody>
                    <a:bodyPr/>
                    <a:lstStyle/>
                    <a:p>
                      <a:endParaRPr kumimoji="1" lang="ja-JP" altLang="en-US" dirty="0"/>
                    </a:p>
                  </a:txBody>
                  <a:tcPr/>
                </a:tc>
                <a:tc>
                  <a:txBody>
                    <a:bodyPr/>
                    <a:lstStyle/>
                    <a:p>
                      <a:r>
                        <a:rPr kumimoji="1" lang="ja-JP" altLang="en-US" sz="2000" dirty="0" smtClean="0"/>
                        <a:t>＋</a:t>
                      </a:r>
                      <a:r>
                        <a:rPr kumimoji="1" lang="en-US" altLang="ja-JP" sz="2000" dirty="0" smtClean="0"/>
                        <a:t>0.004%</a:t>
                      </a:r>
                      <a:endParaRPr kumimoji="1" lang="ja-JP" altLang="en-US" sz="20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800" dirty="0" smtClean="0"/>
                        <a:t>▲</a:t>
                      </a:r>
                      <a:r>
                        <a:rPr lang="en-US" altLang="ja-JP" sz="1800" dirty="0" smtClean="0"/>
                        <a:t>1.26</a:t>
                      </a:r>
                      <a:r>
                        <a:rPr lang="ja-JP" altLang="en-US" sz="1800" dirty="0" smtClean="0"/>
                        <a:t>％</a:t>
                      </a:r>
                      <a:endParaRPr lang="ja-JP" altLang="en-US" sz="18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r"/>
                      <a:r>
                        <a:rPr lang="ja-JP" altLang="en-US" sz="1800" dirty="0" smtClean="0"/>
                        <a:t>＋</a:t>
                      </a:r>
                      <a:r>
                        <a:rPr lang="en-US" altLang="ja-JP" sz="1800" dirty="0" smtClean="0"/>
                        <a:t>1.36</a:t>
                      </a:r>
                      <a:r>
                        <a:rPr lang="ja-JP" altLang="en-US" sz="1800" dirty="0" smtClean="0"/>
                        <a:t>％</a:t>
                      </a:r>
                      <a:endParaRPr lang="ja-JP" altLang="en-US" sz="18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ja-JP" altLang="en-US" sz="1800" dirty="0" smtClean="0"/>
                        <a:t>＋</a:t>
                      </a:r>
                      <a:r>
                        <a:rPr lang="en-US" altLang="ja-JP" sz="1800" dirty="0" smtClean="0"/>
                        <a:t>0.10</a:t>
                      </a:r>
                      <a:r>
                        <a:rPr lang="ja-JP" altLang="en-US" sz="1800" dirty="0" smtClean="0"/>
                        <a:t>％</a:t>
                      </a:r>
                      <a:endParaRPr lang="ja-JP" altLang="en-US" sz="1800" dirty="0"/>
                    </a:p>
                  </a:txBody>
                  <a:tcPr marL="99052" marR="99052" marT="45714" marB="45714"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bl>
          </a:graphicData>
        </a:graphic>
      </p:graphicFrame>
      <p:sp>
        <p:nvSpPr>
          <p:cNvPr id="7225" name="テキスト ボックス 3"/>
          <p:cNvSpPr txBox="1">
            <a:spLocks noChangeArrowheads="1"/>
          </p:cNvSpPr>
          <p:nvPr/>
        </p:nvSpPr>
        <p:spPr bwMode="auto">
          <a:xfrm>
            <a:off x="2768867" y="3917952"/>
            <a:ext cx="1559852" cy="923925"/>
          </a:xfrm>
          <a:prstGeom prst="rect">
            <a:avLst/>
          </a:prstGeom>
          <a:solidFill>
            <a:schemeClr val="bg1"/>
          </a:solidFill>
          <a:ln w="15875">
            <a:solidFill>
              <a:srgbClr val="FF0000"/>
            </a:solidFill>
            <a:miter lim="800000"/>
            <a:headEnd/>
            <a:tailEnd/>
          </a:ln>
        </p:spPr>
        <p:txBody>
          <a:bodyP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800" dirty="0">
                <a:solidFill>
                  <a:srgbClr val="FF0000"/>
                </a:solidFill>
              </a:rPr>
              <a:t>薬価財源を</a:t>
            </a:r>
            <a:endParaRPr lang="en-US" altLang="ja-JP" sz="1800" dirty="0">
              <a:solidFill>
                <a:srgbClr val="FF0000"/>
              </a:solidFill>
            </a:endParaRPr>
          </a:p>
          <a:p>
            <a:pPr algn="ctr" eaLnBrk="1" hangingPunct="1">
              <a:spcBef>
                <a:spcPct val="0"/>
              </a:spcBef>
              <a:buFontTx/>
              <a:buNone/>
            </a:pPr>
            <a:r>
              <a:rPr lang="ja-JP" altLang="en-US" sz="1800" dirty="0">
                <a:solidFill>
                  <a:srgbClr val="FF0000"/>
                </a:solidFill>
              </a:rPr>
              <a:t>本体報酬に</a:t>
            </a:r>
            <a:endParaRPr lang="en-US" altLang="ja-JP" sz="1800" dirty="0">
              <a:solidFill>
                <a:srgbClr val="FF0000"/>
              </a:solidFill>
            </a:endParaRPr>
          </a:p>
          <a:p>
            <a:pPr algn="ctr" eaLnBrk="1" hangingPunct="1">
              <a:spcBef>
                <a:spcPct val="0"/>
              </a:spcBef>
              <a:buFontTx/>
              <a:buNone/>
            </a:pPr>
            <a:r>
              <a:rPr lang="ja-JP" altLang="en-US" sz="1800" dirty="0">
                <a:solidFill>
                  <a:srgbClr val="FF0000"/>
                </a:solidFill>
              </a:rPr>
              <a:t>活用</a:t>
            </a:r>
          </a:p>
        </p:txBody>
      </p:sp>
      <p:sp>
        <p:nvSpPr>
          <p:cNvPr id="9" name="円/楕円 8"/>
          <p:cNvSpPr/>
          <p:nvPr/>
        </p:nvSpPr>
        <p:spPr>
          <a:xfrm>
            <a:off x="1485986" y="2983072"/>
            <a:ext cx="1828139" cy="574675"/>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10" name="円/楕円 9"/>
          <p:cNvSpPr/>
          <p:nvPr/>
        </p:nvSpPr>
        <p:spPr>
          <a:xfrm>
            <a:off x="1363796" y="5141913"/>
            <a:ext cx="1829858" cy="57626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cxnSp>
        <p:nvCxnSpPr>
          <p:cNvPr id="13" name="直線矢印コネクタ 12"/>
          <p:cNvCxnSpPr/>
          <p:nvPr/>
        </p:nvCxnSpPr>
        <p:spPr>
          <a:xfrm flipH="1" flipV="1">
            <a:off x="3314039" y="3270250"/>
            <a:ext cx="390392" cy="647700"/>
          </a:xfrm>
          <a:prstGeom prst="straightConnector1">
            <a:avLst/>
          </a:prstGeom>
          <a:ln w="25400">
            <a:solidFill>
              <a:srgbClr val="FF0000"/>
            </a:solidFill>
            <a:tailEnd type="arrow" w="med" len="lg"/>
          </a:ln>
        </p:spPr>
        <p:style>
          <a:lnRef idx="1">
            <a:schemeClr val="accent1"/>
          </a:lnRef>
          <a:fillRef idx="0">
            <a:schemeClr val="accent1"/>
          </a:fillRef>
          <a:effectRef idx="0">
            <a:schemeClr val="accent1"/>
          </a:effectRef>
          <a:fontRef idx="minor">
            <a:schemeClr val="tx1"/>
          </a:fontRef>
        </p:style>
      </p:cxnSp>
      <p:sp>
        <p:nvSpPr>
          <p:cNvPr id="16" name="円/楕円 15"/>
          <p:cNvSpPr/>
          <p:nvPr/>
        </p:nvSpPr>
        <p:spPr>
          <a:xfrm>
            <a:off x="4136099" y="5221447"/>
            <a:ext cx="1559851" cy="496887"/>
          </a:xfrm>
          <a:prstGeom prst="ellipse">
            <a:avLst/>
          </a:prstGeom>
          <a:no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17" name="円/楕円 16"/>
          <p:cNvSpPr/>
          <p:nvPr/>
        </p:nvSpPr>
        <p:spPr>
          <a:xfrm>
            <a:off x="7059746" y="5818188"/>
            <a:ext cx="1246848" cy="576262"/>
          </a:xfrm>
          <a:prstGeom prst="ellipse">
            <a:avLst/>
          </a:prstGeom>
          <a:no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7231" name="テキスト ボックス 17"/>
          <p:cNvSpPr txBox="1">
            <a:spLocks noChangeArrowheads="1"/>
          </p:cNvSpPr>
          <p:nvPr/>
        </p:nvSpPr>
        <p:spPr bwMode="auto">
          <a:xfrm>
            <a:off x="5539469" y="3702050"/>
            <a:ext cx="1638961" cy="1754188"/>
          </a:xfrm>
          <a:prstGeom prst="rect">
            <a:avLst/>
          </a:prstGeom>
          <a:solidFill>
            <a:schemeClr val="bg1"/>
          </a:solidFill>
          <a:ln w="15875">
            <a:solidFill>
              <a:srgbClr val="0033CC"/>
            </a:solidFill>
            <a:miter lim="800000"/>
            <a:headEnd/>
            <a:tailEnd/>
          </a:ln>
        </p:spPr>
        <p:txBody>
          <a:bodyP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1800" dirty="0">
                <a:solidFill>
                  <a:srgbClr val="0033CC"/>
                </a:solidFill>
              </a:rPr>
              <a:t>薬価財源が</a:t>
            </a:r>
            <a:endParaRPr lang="en-US" altLang="ja-JP" sz="1800" dirty="0">
              <a:solidFill>
                <a:srgbClr val="0033CC"/>
              </a:solidFill>
            </a:endParaRPr>
          </a:p>
          <a:p>
            <a:pPr algn="ctr" eaLnBrk="1" hangingPunct="1">
              <a:spcBef>
                <a:spcPct val="0"/>
              </a:spcBef>
              <a:buFontTx/>
              <a:buNone/>
            </a:pPr>
            <a:r>
              <a:rPr lang="ja-JP" altLang="en-US" sz="1800" dirty="0">
                <a:solidFill>
                  <a:srgbClr val="0033CC"/>
                </a:solidFill>
              </a:rPr>
              <a:t>たまたま同額であった</a:t>
            </a:r>
            <a:endParaRPr lang="en-US" altLang="ja-JP" sz="1800" dirty="0">
              <a:solidFill>
                <a:srgbClr val="0033CC"/>
              </a:solidFill>
            </a:endParaRPr>
          </a:p>
          <a:p>
            <a:pPr algn="ctr" eaLnBrk="1" hangingPunct="1">
              <a:spcBef>
                <a:spcPct val="0"/>
              </a:spcBef>
              <a:buFontTx/>
              <a:buNone/>
            </a:pPr>
            <a:r>
              <a:rPr lang="ja-JP" altLang="en-US" sz="1800" dirty="0">
                <a:solidFill>
                  <a:srgbClr val="0033CC"/>
                </a:solidFill>
              </a:rPr>
              <a:t>消費税対応に活用されて</a:t>
            </a:r>
            <a:endParaRPr lang="en-US" altLang="ja-JP" sz="1800" dirty="0">
              <a:solidFill>
                <a:srgbClr val="0033CC"/>
              </a:solidFill>
            </a:endParaRPr>
          </a:p>
          <a:p>
            <a:pPr algn="ctr" eaLnBrk="1" hangingPunct="1">
              <a:spcBef>
                <a:spcPct val="0"/>
              </a:spcBef>
              <a:buFontTx/>
              <a:buNone/>
            </a:pPr>
            <a:r>
              <a:rPr lang="ja-JP" altLang="en-US" sz="1800" dirty="0">
                <a:solidFill>
                  <a:srgbClr val="0033CC"/>
                </a:solidFill>
              </a:rPr>
              <a:t>しまった？</a:t>
            </a:r>
          </a:p>
        </p:txBody>
      </p:sp>
      <p:cxnSp>
        <p:nvCxnSpPr>
          <p:cNvPr id="20" name="直線矢印コネクタ 19"/>
          <p:cNvCxnSpPr>
            <a:stCxn id="16" idx="5"/>
            <a:endCxn id="17" idx="2"/>
          </p:cNvCxnSpPr>
          <p:nvPr/>
        </p:nvCxnSpPr>
        <p:spPr>
          <a:xfrm>
            <a:off x="5467292" y="5645309"/>
            <a:ext cx="1592527" cy="461963"/>
          </a:xfrm>
          <a:prstGeom prst="straightConnector1">
            <a:avLst/>
          </a:prstGeom>
          <a:ln w="25400">
            <a:solidFill>
              <a:srgbClr val="0033CC"/>
            </a:solidFill>
            <a:headEnd type="arrow"/>
            <a:tailEnd type="arrow" w="med" len="lg"/>
          </a:ln>
        </p:spPr>
        <p:style>
          <a:lnRef idx="1">
            <a:schemeClr val="accent1"/>
          </a:lnRef>
          <a:fillRef idx="0">
            <a:schemeClr val="accent1"/>
          </a:fillRef>
          <a:effectRef idx="0">
            <a:schemeClr val="accent1"/>
          </a:effectRef>
          <a:fontRef idx="minor">
            <a:schemeClr val="tx1"/>
          </a:fontRef>
        </p:style>
      </p:cxnSp>
      <p:sp>
        <p:nvSpPr>
          <p:cNvPr id="25" name="円/楕円 24"/>
          <p:cNvSpPr/>
          <p:nvPr/>
        </p:nvSpPr>
        <p:spPr>
          <a:xfrm>
            <a:off x="4290967" y="2983072"/>
            <a:ext cx="1248569" cy="574675"/>
          </a:xfrm>
          <a:prstGeom prst="ellipse">
            <a:avLst/>
          </a:prstGeom>
          <a:noFill/>
          <a:ln>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cxnSp>
        <p:nvCxnSpPr>
          <p:cNvPr id="26" name="直線矢印コネクタ 25"/>
          <p:cNvCxnSpPr>
            <a:stCxn id="10" idx="6"/>
          </p:cNvCxnSpPr>
          <p:nvPr/>
        </p:nvCxnSpPr>
        <p:spPr>
          <a:xfrm flipV="1">
            <a:off x="3193655" y="4818222"/>
            <a:ext cx="510778" cy="612775"/>
          </a:xfrm>
          <a:prstGeom prst="straightConnector1">
            <a:avLst/>
          </a:prstGeom>
          <a:ln w="25400">
            <a:solidFill>
              <a:srgbClr val="FF0000"/>
            </a:solidFill>
            <a:tailEnd type="arrow" w="med" len="lg"/>
          </a:ln>
        </p:spPr>
        <p:style>
          <a:lnRef idx="1">
            <a:schemeClr val="accent1"/>
          </a:lnRef>
          <a:fillRef idx="0">
            <a:schemeClr val="accent1"/>
          </a:fillRef>
          <a:effectRef idx="0">
            <a:schemeClr val="accent1"/>
          </a:effectRef>
          <a:fontRef idx="minor">
            <a:schemeClr val="tx1"/>
          </a:fontRef>
        </p:style>
      </p:cxnSp>
      <p:cxnSp>
        <p:nvCxnSpPr>
          <p:cNvPr id="28" name="直線矢印コネクタ 27"/>
          <p:cNvCxnSpPr>
            <a:stCxn id="16" idx="0"/>
          </p:cNvCxnSpPr>
          <p:nvPr/>
        </p:nvCxnSpPr>
        <p:spPr>
          <a:xfrm flipV="1">
            <a:off x="4915165" y="3557588"/>
            <a:ext cx="0" cy="1663700"/>
          </a:xfrm>
          <a:prstGeom prst="straightConnector1">
            <a:avLst/>
          </a:prstGeom>
          <a:ln w="25400">
            <a:solidFill>
              <a:srgbClr val="0033CC"/>
            </a:solidFill>
            <a:prstDash val="dash"/>
            <a:tailEnd type="arrow" w="med" len="lg"/>
          </a:ln>
        </p:spPr>
        <p:style>
          <a:lnRef idx="1">
            <a:schemeClr val="accent1"/>
          </a:lnRef>
          <a:fillRef idx="0">
            <a:schemeClr val="accent1"/>
          </a:fillRef>
          <a:effectRef idx="0">
            <a:schemeClr val="accent1"/>
          </a:effectRef>
          <a:fontRef idx="minor">
            <a:schemeClr val="tx1"/>
          </a:fontRef>
        </p:style>
      </p:cxnSp>
      <p:sp>
        <p:nvSpPr>
          <p:cNvPr id="30" name="乗算記号 29"/>
          <p:cNvSpPr/>
          <p:nvPr/>
        </p:nvSpPr>
        <p:spPr>
          <a:xfrm>
            <a:off x="4724354" y="4384834"/>
            <a:ext cx="388673" cy="358775"/>
          </a:xfrm>
          <a:prstGeom prst="mathMultiply">
            <a:avLst>
              <a:gd name="adj1" fmla="val 5379"/>
            </a:avLst>
          </a:prstGeom>
          <a:solidFill>
            <a:srgbClr val="0033CC"/>
          </a:solidFill>
          <a:ln w="19050">
            <a:solidFill>
              <a:srgbClr val="0033CC"/>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ja-JP" altLang="en-US" dirty="0">
              <a:solidFill>
                <a:prstClr val="white"/>
              </a:solidFill>
            </a:endParaRPr>
          </a:p>
        </p:txBody>
      </p:sp>
      <p:sp>
        <p:nvSpPr>
          <p:cNvPr id="7238" name="テキスト ボックス 33"/>
          <p:cNvSpPr txBox="1">
            <a:spLocks noChangeArrowheads="1"/>
          </p:cNvSpPr>
          <p:nvPr/>
        </p:nvSpPr>
        <p:spPr bwMode="auto">
          <a:xfrm>
            <a:off x="214991" y="6525503"/>
            <a:ext cx="764447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hangingPunct="1">
              <a:spcBef>
                <a:spcPct val="0"/>
              </a:spcBef>
              <a:buFontTx/>
              <a:buNone/>
            </a:pPr>
            <a:r>
              <a:rPr lang="en-US" altLang="ja-JP" sz="1200" dirty="0">
                <a:solidFill>
                  <a:prstClr val="black"/>
                </a:solidFill>
              </a:rPr>
              <a:t>※</a:t>
            </a:r>
            <a:r>
              <a:rPr lang="ja-JP" altLang="en-US" sz="1200" dirty="0">
                <a:solidFill>
                  <a:prstClr val="black"/>
                </a:solidFill>
              </a:rPr>
              <a:t>別途、地域医療介護総合確保基金（</a:t>
            </a:r>
            <a:r>
              <a:rPr lang="en-US" altLang="ja-JP" sz="1200" dirty="0">
                <a:solidFill>
                  <a:prstClr val="black"/>
                </a:solidFill>
              </a:rPr>
              <a:t>904</a:t>
            </a:r>
            <a:r>
              <a:rPr lang="ja-JP" altLang="en-US" sz="1200" dirty="0">
                <a:solidFill>
                  <a:prstClr val="black"/>
                </a:solidFill>
              </a:rPr>
              <a:t>億円、改定率で</a:t>
            </a:r>
            <a:r>
              <a:rPr lang="en-US" altLang="ja-JP" sz="1200" dirty="0">
                <a:solidFill>
                  <a:prstClr val="black"/>
                </a:solidFill>
              </a:rPr>
              <a:t>0.65</a:t>
            </a:r>
            <a:r>
              <a:rPr lang="ja-JP" altLang="en-US" sz="1200" dirty="0">
                <a:solidFill>
                  <a:prstClr val="black"/>
                </a:solidFill>
              </a:rPr>
              <a:t>％程度）</a:t>
            </a:r>
          </a:p>
        </p:txBody>
      </p:sp>
      <p:sp>
        <p:nvSpPr>
          <p:cNvPr id="18" name="テキスト ボックス 4"/>
          <p:cNvSpPr txBox="1">
            <a:spLocks noChangeArrowheads="1"/>
          </p:cNvSpPr>
          <p:nvPr/>
        </p:nvSpPr>
        <p:spPr bwMode="auto">
          <a:xfrm>
            <a:off x="756867" y="56239"/>
            <a:ext cx="8126892" cy="492443"/>
          </a:xfrm>
          <a:prstGeom prst="rect">
            <a:avLst/>
          </a:prstGeom>
          <a:noFill/>
          <a:ln>
            <a:noFill/>
          </a:ln>
          <a:extLst/>
        </p:spPr>
        <p:txBody>
          <a:bodyPr wrap="square">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2600" dirty="0" smtClean="0">
                <a:solidFill>
                  <a:srgbClr val="0000FF"/>
                </a:solidFill>
              </a:rPr>
              <a:t>薬価</a:t>
            </a:r>
            <a:r>
              <a:rPr lang="ja-JP" altLang="en-US" sz="2600" dirty="0">
                <a:solidFill>
                  <a:srgbClr val="0000FF"/>
                </a:solidFill>
              </a:rPr>
              <a:t>改定財源の診療報酬本体への</a:t>
            </a:r>
            <a:r>
              <a:rPr lang="ja-JP" altLang="en-US" sz="2600" dirty="0" smtClean="0">
                <a:solidFill>
                  <a:srgbClr val="0000FF"/>
                </a:solidFill>
              </a:rPr>
              <a:t>充当</a:t>
            </a:r>
            <a:endParaRPr lang="ja-JP" altLang="en-US" sz="2600" dirty="0">
              <a:solidFill>
                <a:srgbClr val="0000FF"/>
              </a:solidFill>
            </a:endParaRPr>
          </a:p>
        </p:txBody>
      </p:sp>
      <p:sp>
        <p:nvSpPr>
          <p:cNvPr id="19" name="テキスト ボックス 4"/>
          <p:cNvSpPr txBox="1">
            <a:spLocks noChangeArrowheads="1"/>
          </p:cNvSpPr>
          <p:nvPr/>
        </p:nvSpPr>
        <p:spPr bwMode="auto">
          <a:xfrm>
            <a:off x="116469" y="640509"/>
            <a:ext cx="9673075" cy="13619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457200" indent="-457200"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marL="0" indent="0" eaLnBrk="1" hangingPunct="1">
              <a:lnSpc>
                <a:spcPct val="110000"/>
              </a:lnSpc>
              <a:spcBef>
                <a:spcPct val="0"/>
              </a:spcBef>
              <a:buFontTx/>
              <a:buNone/>
            </a:pPr>
            <a:r>
              <a:rPr lang="ja-JP" altLang="en-US" sz="1500" b="1" dirty="0" smtClean="0">
                <a:solidFill>
                  <a:prstClr val="black"/>
                </a:solidFill>
              </a:rPr>
              <a:t>　薬価差は</a:t>
            </a:r>
            <a:r>
              <a:rPr lang="ja-JP" altLang="ja-JP" sz="1500" b="1" dirty="0" smtClean="0">
                <a:solidFill>
                  <a:prstClr val="black"/>
                </a:solidFill>
              </a:rPr>
              <a:t>、</a:t>
            </a:r>
            <a:r>
              <a:rPr lang="ja-JP" altLang="en-US" sz="1500" b="1" dirty="0" smtClean="0">
                <a:solidFill>
                  <a:prstClr val="black"/>
                </a:solidFill>
              </a:rPr>
              <a:t>制</a:t>
            </a:r>
            <a:r>
              <a:rPr lang="ja-JP" altLang="en-US" sz="1500" b="1" dirty="0">
                <a:solidFill>
                  <a:prstClr val="black"/>
                </a:solidFill>
              </a:rPr>
              <a:t>度発足時に十分な技術評価ができなかっ</a:t>
            </a:r>
            <a:r>
              <a:rPr lang="ja-JP" altLang="en-US" sz="1500" b="1" dirty="0" smtClean="0">
                <a:solidFill>
                  <a:prstClr val="black"/>
                </a:solidFill>
              </a:rPr>
              <a:t>たこ</a:t>
            </a:r>
            <a:r>
              <a:rPr lang="ja-JP" altLang="en-US" sz="1500" b="1" dirty="0">
                <a:solidFill>
                  <a:prstClr val="black"/>
                </a:solidFill>
              </a:rPr>
              <a:t>とから生じたものであり、その不足分に相当する潜在的技術料で</a:t>
            </a:r>
            <a:r>
              <a:rPr lang="ja-JP" altLang="en-US" sz="1500" b="1" dirty="0" smtClean="0">
                <a:solidFill>
                  <a:prstClr val="black"/>
                </a:solidFill>
              </a:rPr>
              <a:t>あ</a:t>
            </a:r>
            <a:r>
              <a:rPr lang="ja-JP" altLang="en-US" sz="1500" b="1" dirty="0">
                <a:solidFill>
                  <a:prstClr val="black"/>
                </a:solidFill>
              </a:rPr>
              <a:t>る</a:t>
            </a:r>
            <a:r>
              <a:rPr lang="ja-JP" altLang="en-US" sz="1500" b="1" dirty="0" smtClean="0">
                <a:solidFill>
                  <a:prstClr val="black"/>
                </a:solidFill>
              </a:rPr>
              <a:t>。薬価改定財源は、</a:t>
            </a:r>
            <a:r>
              <a:rPr lang="en-US" altLang="ja-JP" sz="1500" b="1" dirty="0" smtClean="0">
                <a:solidFill>
                  <a:prstClr val="black"/>
                </a:solidFill>
              </a:rPr>
              <a:t>1972</a:t>
            </a:r>
            <a:r>
              <a:rPr lang="ja-JP" altLang="ja-JP" sz="1500" b="1" dirty="0">
                <a:solidFill>
                  <a:prstClr val="black"/>
                </a:solidFill>
              </a:rPr>
              <a:t>年の中医協の「建議」以来、診療報酬へ振り替えられてきた経緯があり、過去の厚生大臣や総理も薬価改定財源を技術料に振り替えるべきと述べて</a:t>
            </a:r>
            <a:r>
              <a:rPr lang="ja-JP" altLang="en-US" sz="1500" b="1" dirty="0">
                <a:solidFill>
                  <a:prstClr val="black"/>
                </a:solidFill>
              </a:rPr>
              <a:t>いる。</a:t>
            </a:r>
            <a:endParaRPr lang="en-US" altLang="ja-JP" sz="1500" b="1" dirty="0">
              <a:solidFill>
                <a:prstClr val="black"/>
              </a:solidFill>
            </a:endParaRPr>
          </a:p>
          <a:p>
            <a:pPr marL="0" indent="0" eaLnBrk="1" hangingPunct="1">
              <a:lnSpc>
                <a:spcPct val="110000"/>
              </a:lnSpc>
              <a:spcBef>
                <a:spcPct val="0"/>
              </a:spcBef>
              <a:buFontTx/>
              <a:buNone/>
            </a:pPr>
            <a:r>
              <a:rPr lang="ja-JP" altLang="en-US" sz="1500" b="1" dirty="0" smtClean="0">
                <a:solidFill>
                  <a:prstClr val="black"/>
                </a:solidFill>
              </a:rPr>
              <a:t>　また、健</a:t>
            </a:r>
            <a:r>
              <a:rPr lang="ja-JP" altLang="en-US" sz="1500" b="1" dirty="0">
                <a:solidFill>
                  <a:prstClr val="black"/>
                </a:solidFill>
              </a:rPr>
              <a:t>康保険法では、診察、薬剤の支給、処置などの療養の給付を受けることができるとされており、健康保険法において薬剤は診察等と不可分一</a:t>
            </a:r>
            <a:r>
              <a:rPr lang="ja-JP" altLang="en-US" sz="1500" b="1" dirty="0" smtClean="0">
                <a:solidFill>
                  <a:prstClr val="black"/>
                </a:solidFill>
              </a:rPr>
              <a:t>体である。</a:t>
            </a:r>
            <a:r>
              <a:rPr lang="ja-JP" altLang="en-US" sz="1500" b="1" dirty="0">
                <a:solidFill>
                  <a:prstClr val="black"/>
                </a:solidFill>
              </a:rPr>
              <a:t>その財源を切り分けることは不適当である</a:t>
            </a:r>
            <a:r>
              <a:rPr lang="ja-JP" altLang="en-US" sz="1500" b="1" dirty="0" smtClean="0">
                <a:solidFill>
                  <a:prstClr val="black"/>
                </a:solidFill>
              </a:rPr>
              <a:t>。</a:t>
            </a:r>
            <a:endParaRPr lang="en-US" altLang="ja-JP" sz="1500" b="1" dirty="0" smtClean="0">
              <a:solidFill>
                <a:prstClr val="black"/>
              </a:solidFill>
            </a:endParaRPr>
          </a:p>
        </p:txBody>
      </p:sp>
      <p:sp>
        <p:nvSpPr>
          <p:cNvPr id="21" name="テキスト ボックス 20"/>
          <p:cNvSpPr txBox="1"/>
          <p:nvPr/>
        </p:nvSpPr>
        <p:spPr>
          <a:xfrm>
            <a:off x="8463390" y="14197"/>
            <a:ext cx="1414046" cy="571301"/>
          </a:xfrm>
          <a:prstGeom prst="rect">
            <a:avLst/>
          </a:prstGeom>
          <a:noFill/>
          <a:ln>
            <a:solidFill>
              <a:schemeClr val="tx1"/>
            </a:solidFill>
          </a:ln>
        </p:spPr>
        <p:txBody>
          <a:bodyPr wrap="square" lIns="36000" tIns="36000" rIns="36000" bIns="36000" rtlCol="0">
            <a:spAutoFit/>
          </a:bodyPr>
          <a:lstStyle/>
          <a:p>
            <a:pPr algn="ctr">
              <a:lnSpc>
                <a:spcPct val="90000"/>
              </a:lnSpc>
            </a:pPr>
            <a:r>
              <a:rPr lang="en-US" altLang="ja-JP" sz="1200" dirty="0" smtClean="0">
                <a:solidFill>
                  <a:prstClr val="black"/>
                </a:solidFill>
              </a:rPr>
              <a:t>2015</a:t>
            </a:r>
            <a:r>
              <a:rPr lang="ja-JP" altLang="en-US" sz="1200" dirty="0" smtClean="0">
                <a:solidFill>
                  <a:prstClr val="black"/>
                </a:solidFill>
              </a:rPr>
              <a:t>年</a:t>
            </a:r>
            <a:r>
              <a:rPr lang="en-US" altLang="ja-JP" sz="1200" dirty="0" smtClean="0">
                <a:solidFill>
                  <a:prstClr val="black"/>
                </a:solidFill>
              </a:rPr>
              <a:t>8</a:t>
            </a:r>
            <a:r>
              <a:rPr lang="ja-JP" altLang="en-US" sz="1200" dirty="0" smtClean="0">
                <a:solidFill>
                  <a:prstClr val="black"/>
                </a:solidFill>
              </a:rPr>
              <a:t>月</a:t>
            </a:r>
            <a:r>
              <a:rPr lang="en-US" altLang="ja-JP" sz="1200" dirty="0" smtClean="0">
                <a:solidFill>
                  <a:prstClr val="black"/>
                </a:solidFill>
              </a:rPr>
              <a:t>25</a:t>
            </a:r>
            <a:r>
              <a:rPr lang="ja-JP" altLang="en-US" sz="1200" dirty="0" smtClean="0">
                <a:solidFill>
                  <a:prstClr val="black"/>
                </a:solidFill>
              </a:rPr>
              <a:t>日</a:t>
            </a:r>
            <a:endParaRPr lang="en-US" altLang="ja-JP" sz="1200" dirty="0" smtClean="0">
              <a:solidFill>
                <a:prstClr val="black"/>
              </a:solidFill>
            </a:endParaRPr>
          </a:p>
          <a:p>
            <a:pPr algn="ctr">
              <a:lnSpc>
                <a:spcPct val="90000"/>
              </a:lnSpc>
            </a:pPr>
            <a:r>
              <a:rPr lang="ja-JP" altLang="en-US" sz="1200" dirty="0" smtClean="0">
                <a:solidFill>
                  <a:prstClr val="black"/>
                </a:solidFill>
              </a:rPr>
              <a:t>医療政策研究会</a:t>
            </a:r>
            <a:endParaRPr lang="en-US" altLang="ja-JP" sz="1200" dirty="0" smtClean="0">
              <a:solidFill>
                <a:prstClr val="black"/>
              </a:solidFill>
            </a:endParaRPr>
          </a:p>
          <a:p>
            <a:pPr algn="ctr">
              <a:lnSpc>
                <a:spcPct val="90000"/>
              </a:lnSpc>
            </a:pPr>
            <a:r>
              <a:rPr lang="ja-JP" altLang="en-US" sz="1200" dirty="0">
                <a:solidFill>
                  <a:prstClr val="black"/>
                </a:solidFill>
              </a:rPr>
              <a:t>日本医師会</a:t>
            </a:r>
            <a:r>
              <a:rPr lang="ja-JP" altLang="en-US" sz="1200" dirty="0" smtClean="0">
                <a:solidFill>
                  <a:prstClr val="black"/>
                </a:solidFill>
              </a:rPr>
              <a:t>資料</a:t>
            </a:r>
            <a:endParaRPr lang="ja-JP" altLang="en-US" sz="1200" dirty="0">
              <a:solidFill>
                <a:prstClr val="black"/>
              </a:solidFill>
            </a:endParaRPr>
          </a:p>
        </p:txBody>
      </p:sp>
      <p:sp>
        <p:nvSpPr>
          <p:cNvPr id="22"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26</a:t>
            </a:fld>
            <a:endParaRPr lang="ja-JP" altLang="en-US" dirty="0">
              <a:solidFill>
                <a:prstClr val="black"/>
              </a:solidFill>
            </a:endParaRPr>
          </a:p>
        </p:txBody>
      </p:sp>
    </p:spTree>
    <p:extLst>
      <p:ext uri="{BB962C8B-B14F-4D97-AF65-F5344CB8AC3E}">
        <p14:creationId xmlns:p14="http://schemas.microsoft.com/office/powerpoint/2010/main" val="2584685521"/>
      </p:ext>
    </p:extLst>
  </p:cSld>
  <p:clrMapOvr>
    <a:masterClrMapping/>
  </p:clrMapOvr>
  <p:timing>
    <p:tnLst>
      <p:par>
        <p:cT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tangle 37"/>
          <p:cNvSpPr>
            <a:spLocks noChangeArrowheads="1"/>
          </p:cNvSpPr>
          <p:nvPr/>
        </p:nvSpPr>
        <p:spPr bwMode="auto">
          <a:xfrm>
            <a:off x="131691" y="6208224"/>
            <a:ext cx="9662421" cy="519656"/>
          </a:xfrm>
          <a:prstGeom prst="rect">
            <a:avLst/>
          </a:prstGeom>
          <a:solidFill>
            <a:srgbClr val="FFFFAF">
              <a:alpha val="49803"/>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sz="1600" dirty="0" smtClean="0">
                <a:solidFill>
                  <a:prstClr val="black"/>
                </a:solidFill>
              </a:rPr>
              <a:t>　時間外</a:t>
            </a:r>
            <a:r>
              <a:rPr lang="ja-JP" altLang="en-US" sz="1600" dirty="0">
                <a:solidFill>
                  <a:prstClr val="black"/>
                </a:solidFill>
              </a:rPr>
              <a:t>、休日、深夜における再診後に緊急で入院となった場合であって</a:t>
            </a:r>
            <a:r>
              <a:rPr lang="ja-JP" altLang="en-US" sz="1600" dirty="0" smtClean="0">
                <a:solidFill>
                  <a:prstClr val="black"/>
                </a:solidFill>
              </a:rPr>
              <a:t>も、再診料</a:t>
            </a:r>
            <a:r>
              <a:rPr lang="ja-JP" altLang="en-US" sz="1600" dirty="0">
                <a:solidFill>
                  <a:prstClr val="black"/>
                </a:solidFill>
              </a:rPr>
              <a:t>及び外来診療料の時間外、休日及び深夜加算を算定可能と</a:t>
            </a:r>
            <a:r>
              <a:rPr lang="ja-JP" altLang="en-US" sz="1600" dirty="0" smtClean="0">
                <a:solidFill>
                  <a:prstClr val="black"/>
                </a:solidFill>
              </a:rPr>
              <a:t>する</a:t>
            </a:r>
            <a:endParaRPr lang="en-US" altLang="ja-JP" sz="1600" dirty="0">
              <a:solidFill>
                <a:prstClr val="black"/>
              </a:solidFill>
            </a:endParaRPr>
          </a:p>
        </p:txBody>
      </p:sp>
      <p:sp>
        <p:nvSpPr>
          <p:cNvPr id="18" name="Rectangle 37"/>
          <p:cNvSpPr>
            <a:spLocks noChangeArrowheads="1"/>
          </p:cNvSpPr>
          <p:nvPr/>
        </p:nvSpPr>
        <p:spPr bwMode="auto">
          <a:xfrm>
            <a:off x="92473" y="1005089"/>
            <a:ext cx="9719467" cy="3143991"/>
          </a:xfrm>
          <a:prstGeom prst="rect">
            <a:avLst/>
          </a:prstGeom>
          <a:solidFill>
            <a:srgbClr val="FFFFAF">
              <a:alpha val="49803"/>
            </a:srgbClr>
          </a:solidFill>
          <a:ln w="9525">
            <a:solidFill>
              <a:schemeClr val="tx1"/>
            </a:solidFill>
            <a:miter lim="800000"/>
            <a:headEnd/>
            <a:tailEnd/>
          </a:ln>
        </p:spPr>
        <p:txBody>
          <a:bodyPr/>
          <a:lstStyle/>
          <a:p>
            <a:pPr marL="285750" indent="-285750">
              <a:lnSpc>
                <a:spcPts val="1600"/>
              </a:lnSpc>
              <a:buFont typeface="Wingdings" panose="05000000000000000000" pitchFamily="2" charset="2"/>
              <a:buChar char="Ø"/>
            </a:pPr>
            <a:r>
              <a:rPr lang="ja-JP" altLang="en-US" sz="1600" dirty="0" smtClean="0">
                <a:solidFill>
                  <a:prstClr val="black"/>
                </a:solidFill>
              </a:rPr>
              <a:t>　救急</a:t>
            </a:r>
            <a:r>
              <a:rPr lang="ja-JP" altLang="en-US" sz="1600" dirty="0">
                <a:solidFill>
                  <a:prstClr val="black"/>
                </a:solidFill>
              </a:rPr>
              <a:t>医療管理加算について、緊急カテーテル治療・</a:t>
            </a:r>
            <a:r>
              <a:rPr lang="ja-JP" altLang="en-US" sz="1600" dirty="0" smtClean="0">
                <a:solidFill>
                  <a:prstClr val="black"/>
                </a:solidFill>
              </a:rPr>
              <a:t>検査等が</a:t>
            </a:r>
            <a:r>
              <a:rPr lang="ja-JP" altLang="en-US" sz="1600" dirty="0">
                <a:solidFill>
                  <a:prstClr val="black"/>
                </a:solidFill>
              </a:rPr>
              <a:t>必要なものを加算１の対象に加えるととも</a:t>
            </a:r>
            <a:r>
              <a:rPr lang="ja-JP" altLang="en-US" sz="1600" dirty="0" smtClean="0">
                <a:solidFill>
                  <a:prstClr val="black"/>
                </a:solidFill>
              </a:rPr>
              <a:t>に、</a:t>
            </a:r>
            <a:endParaRPr lang="en-US" altLang="ja-JP" sz="1600" dirty="0" smtClean="0">
              <a:solidFill>
                <a:prstClr val="black"/>
              </a:solidFill>
            </a:endParaRPr>
          </a:p>
          <a:p>
            <a:pPr>
              <a:lnSpc>
                <a:spcPts val="1600"/>
              </a:lnSpc>
            </a:pPr>
            <a:r>
              <a:rPr lang="ja-JP" altLang="en-US" sz="1600" dirty="0" smtClean="0">
                <a:solidFill>
                  <a:prstClr val="black"/>
                </a:solidFill>
              </a:rPr>
              <a:t>　　評価の見直しを行う</a:t>
            </a:r>
            <a:endParaRPr lang="ja-JP" altLang="ja-JP" sz="1600" dirty="0">
              <a:solidFill>
                <a:prstClr val="black"/>
              </a:solidFill>
            </a:endParaRPr>
          </a:p>
        </p:txBody>
      </p:sp>
      <p:graphicFrame>
        <p:nvGraphicFramePr>
          <p:cNvPr id="16" name="表 15"/>
          <p:cNvGraphicFramePr>
            <a:graphicFrameLocks noGrp="1"/>
          </p:cNvGraphicFramePr>
          <p:nvPr>
            <p:extLst/>
          </p:nvPr>
        </p:nvGraphicFramePr>
        <p:xfrm>
          <a:off x="268443" y="1484784"/>
          <a:ext cx="4421211" cy="2489200"/>
        </p:xfrm>
        <a:graphic>
          <a:graphicData uri="http://schemas.openxmlformats.org/drawingml/2006/table">
            <a:tbl>
              <a:tblPr firstRow="1" bandRow="1">
                <a:tableStyleId>{FABFCF23-3B69-468F-B69F-88F6DE6A72F2}</a:tableStyleId>
              </a:tblPr>
              <a:tblGrid>
                <a:gridCol w="4421211"/>
              </a:tblGrid>
              <a:tr h="172063">
                <a:tc>
                  <a:txBody>
                    <a:bodyPr/>
                    <a:lstStyle/>
                    <a:p>
                      <a:pPr algn="ctr">
                        <a:lnSpc>
                          <a:spcPts val="1200"/>
                        </a:lnSpc>
                      </a:pPr>
                      <a:r>
                        <a:rPr kumimoji="1" lang="ja-JP" altLang="en-US" sz="1200" dirty="0" smtClean="0"/>
                        <a:t>現行</a:t>
                      </a:r>
                      <a:endParaRPr kumimoji="1" lang="ja-JP" altLang="en-US" sz="1200" dirty="0"/>
                    </a:p>
                  </a:txBody>
                  <a:tcPr marL="99060" marR="99060" anchor="ctr">
                    <a:lnR w="12700" cap="flat" cmpd="sng" algn="ctr">
                      <a:solidFill>
                        <a:schemeClr val="accent5"/>
                      </a:solidFill>
                      <a:prstDash val="solid"/>
                      <a:round/>
                      <a:headEnd type="none" w="med" len="med"/>
                      <a:tailEnd type="none" w="med" len="med"/>
                    </a:lnR>
                  </a:tcPr>
                </a:tc>
              </a:tr>
              <a:tr h="720000">
                <a:tc>
                  <a:txBody>
                    <a:bodyPr/>
                    <a:lstStyle/>
                    <a:p>
                      <a:r>
                        <a:rPr kumimoji="1" lang="ja-JP" altLang="ja-JP" sz="1400" kern="1200" dirty="0" smtClean="0">
                          <a:solidFill>
                            <a:schemeClr val="dk1"/>
                          </a:solidFill>
                          <a:effectLst/>
                          <a:latin typeface="+mn-lt"/>
                          <a:ea typeface="+mn-ea"/>
                          <a:cs typeface="+mn-cs"/>
                        </a:rPr>
                        <a:t>救急医療管理加算１　　</a:t>
                      </a:r>
                      <a:r>
                        <a:rPr kumimoji="1" lang="ja-JP" altLang="en-US" sz="1400" kern="1200" dirty="0" smtClean="0">
                          <a:solidFill>
                            <a:schemeClr val="dk1"/>
                          </a:solidFill>
                          <a:effectLst/>
                          <a:latin typeface="+mn-lt"/>
                          <a:ea typeface="+mn-ea"/>
                          <a:cs typeface="+mn-cs"/>
                        </a:rPr>
                        <a:t>８００</a:t>
                      </a:r>
                      <a:r>
                        <a:rPr kumimoji="1" lang="ja-JP" altLang="ja-JP" sz="1400" kern="1200" dirty="0" smtClean="0">
                          <a:solidFill>
                            <a:schemeClr val="dk1"/>
                          </a:solidFill>
                          <a:effectLst/>
                          <a:latin typeface="+mn-lt"/>
                          <a:ea typeface="+mn-ea"/>
                          <a:cs typeface="+mn-cs"/>
                        </a:rPr>
                        <a:t>点</a:t>
                      </a:r>
                      <a:r>
                        <a:rPr kumimoji="1" lang="ja-JP" altLang="en-US" sz="1400" kern="1200" dirty="0" smtClean="0">
                          <a:solidFill>
                            <a:schemeClr val="dk1"/>
                          </a:solidFill>
                          <a:effectLst/>
                          <a:latin typeface="+mn-lt"/>
                          <a:ea typeface="+mn-ea"/>
                          <a:cs typeface="+mn-cs"/>
                        </a:rPr>
                        <a:t>　</a:t>
                      </a:r>
                      <a:endParaRPr kumimoji="1" lang="ja-JP" altLang="ja-JP" sz="1400" kern="1200" dirty="0" smtClean="0">
                        <a:solidFill>
                          <a:schemeClr val="dk1"/>
                        </a:solidFill>
                        <a:effectLst/>
                        <a:latin typeface="+mn-lt"/>
                        <a:ea typeface="+mn-ea"/>
                        <a:cs typeface="+mn-cs"/>
                      </a:endParaRPr>
                    </a:p>
                    <a:p>
                      <a:pPr>
                        <a:lnSpc>
                          <a:spcPts val="1680"/>
                        </a:lnSpc>
                      </a:pPr>
                      <a:r>
                        <a:rPr kumimoji="1" lang="ja-JP" altLang="ja-JP" sz="1400" b="0" u="none" kern="1200" dirty="0" smtClean="0">
                          <a:solidFill>
                            <a:schemeClr val="tx1"/>
                          </a:solidFill>
                          <a:effectLst/>
                          <a:latin typeface="+mn-lt"/>
                          <a:ea typeface="+mn-ea"/>
                          <a:cs typeface="+mn-cs"/>
                        </a:rPr>
                        <a:t>救急医療管理加算２</a:t>
                      </a:r>
                      <a:r>
                        <a:rPr kumimoji="1" lang="ja-JP" altLang="en-US" sz="1400" b="0" u="none" kern="1200" dirty="0" smtClean="0">
                          <a:solidFill>
                            <a:schemeClr val="tx1"/>
                          </a:solidFill>
                          <a:effectLst/>
                          <a:latin typeface="+mn-lt"/>
                          <a:ea typeface="+mn-ea"/>
                          <a:cs typeface="+mn-cs"/>
                        </a:rPr>
                        <a:t>　　４００点</a:t>
                      </a:r>
                      <a:r>
                        <a:rPr kumimoji="1" lang="ja-JP" altLang="en-US" sz="1200" kern="1200" dirty="0" smtClean="0">
                          <a:solidFill>
                            <a:schemeClr val="dk1"/>
                          </a:solidFill>
                          <a:effectLst/>
                          <a:latin typeface="ＭＳ ゴシック" panose="020B0609070205080204" pitchFamily="49" charset="-128"/>
                          <a:ea typeface="ＭＳ ゴシック" panose="020B0609070205080204" pitchFamily="49" charset="-128"/>
                          <a:cs typeface="+mn-cs"/>
                        </a:rPr>
                        <a:t>（１日につき、７日まで）</a:t>
                      </a:r>
                      <a:endParaRPr kumimoji="1" lang="en-US" altLang="ja-JP" sz="1200" kern="1200" dirty="0" smtClean="0">
                        <a:solidFill>
                          <a:schemeClr val="dk1"/>
                        </a:solidFill>
                        <a:effectLst/>
                        <a:latin typeface="ＭＳ ゴシック" panose="020B0609070205080204" pitchFamily="49" charset="-128"/>
                        <a:ea typeface="ＭＳ ゴシック" panose="020B0609070205080204" pitchFamily="49" charset="-128"/>
                        <a:cs typeface="+mn-cs"/>
                      </a:endParaRPr>
                    </a:p>
                    <a:p>
                      <a:pPr>
                        <a:lnSpc>
                          <a:spcPts val="1680"/>
                        </a:lnSpc>
                      </a:pPr>
                      <a:r>
                        <a:rPr kumimoji="1" lang="en-US" altLang="ja-JP" sz="1100" kern="1200" dirty="0" smtClean="0">
                          <a:solidFill>
                            <a:schemeClr val="dk1"/>
                          </a:solidFill>
                          <a:effectLst/>
                          <a:latin typeface="ＭＳ ゴシック" panose="020B0609070205080204" pitchFamily="49" charset="-128"/>
                          <a:ea typeface="ＭＳ ゴシック" panose="020B0609070205080204" pitchFamily="49" charset="-128"/>
                          <a:cs typeface="+mn-cs"/>
                        </a:rPr>
                        <a:t>【</a:t>
                      </a:r>
                      <a:r>
                        <a:rPr kumimoji="1" lang="ja-JP" altLang="en-US" sz="1100" kern="1200" dirty="0" smtClean="0">
                          <a:solidFill>
                            <a:schemeClr val="dk1"/>
                          </a:solidFill>
                          <a:effectLst/>
                          <a:latin typeface="ＭＳ ゴシック" panose="020B0609070205080204" pitchFamily="49" charset="-128"/>
                          <a:ea typeface="ＭＳ ゴシック" panose="020B0609070205080204" pitchFamily="49" charset="-128"/>
                          <a:cs typeface="+mn-cs"/>
                        </a:rPr>
                        <a:t>救急医療管理加算１の対象患者</a:t>
                      </a:r>
                      <a:r>
                        <a:rPr kumimoji="1" lang="en-US" altLang="ja-JP" sz="1100" kern="1200" dirty="0" smtClean="0">
                          <a:solidFill>
                            <a:schemeClr val="dk1"/>
                          </a:solidFill>
                          <a:effectLst/>
                          <a:latin typeface="ＭＳ ゴシック" panose="020B0609070205080204" pitchFamily="49" charset="-128"/>
                          <a:ea typeface="ＭＳ ゴシック" panose="020B0609070205080204" pitchFamily="49" charset="-128"/>
                          <a:cs typeface="+mn-cs"/>
                        </a:rPr>
                        <a:t>】</a:t>
                      </a:r>
                      <a:r>
                        <a:rPr lang="ja-JP" altLang="en-US" sz="1100" dirty="0" smtClean="0"/>
                        <a:t>　</a:t>
                      </a:r>
                      <a:endParaRPr lang="en-US" altLang="ja-JP" sz="1100" dirty="0" smtClean="0"/>
                    </a:p>
                    <a:p>
                      <a:pPr marL="363538" marR="0" indent="-363538" algn="l" defTabSz="914400" rtl="0" eaLnBrk="1" fontAlgn="auto" latinLnBrk="0" hangingPunct="1">
                        <a:lnSpc>
                          <a:spcPct val="100000"/>
                        </a:lnSpc>
                        <a:spcBef>
                          <a:spcPts val="0"/>
                        </a:spcBef>
                        <a:spcAft>
                          <a:spcPts val="0"/>
                        </a:spcAft>
                        <a:buClrTx/>
                        <a:buSzTx/>
                        <a:buFontTx/>
                        <a:buNone/>
                        <a:tabLst/>
                        <a:defRPr/>
                      </a:pPr>
                      <a:r>
                        <a:rPr lang="ja-JP" altLang="en-US" sz="1100" kern="0" baseline="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 </a:t>
                      </a:r>
                      <a:r>
                        <a:rPr lang="ja-JP" altLang="en-US"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　</a:t>
                      </a:r>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ア　吐血，喀血又は重篤な脱水で全身状態不良の状態</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イ　意識障害又は昏睡</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ウ　呼吸不全又は心不全で重篤な状態</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エ　急性薬物中毒</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オ　ショック</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カ　重篤な代謝障害（肝不全，腎不全，重症糖尿病等）</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キ　広範囲熱傷</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ク　外傷，破傷風等で重篤な状態</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ケ　緊急手術を必要とする状態</a:t>
                      </a:r>
                      <a:r>
                        <a:rPr lang="en-US"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 </a:t>
                      </a:r>
                    </a:p>
                  </a:txBody>
                  <a:tcPr marL="99060" marR="99060" anchor="ctr">
                    <a:lnR w="12700" cap="flat" cmpd="sng" algn="ctr">
                      <a:solidFill>
                        <a:schemeClr val="accent5"/>
                      </a:solidFill>
                      <a:prstDash val="solid"/>
                      <a:round/>
                      <a:headEnd type="none" w="med" len="med"/>
                      <a:tailEnd type="none" w="med" len="med"/>
                    </a:lnR>
                  </a:tcPr>
                </a:tc>
              </a:tr>
            </a:tbl>
          </a:graphicData>
        </a:graphic>
      </p:graphicFrame>
      <p:graphicFrame>
        <p:nvGraphicFramePr>
          <p:cNvPr id="17" name="表 16"/>
          <p:cNvGraphicFramePr>
            <a:graphicFrameLocks noGrp="1"/>
          </p:cNvGraphicFramePr>
          <p:nvPr>
            <p:extLst/>
          </p:nvPr>
        </p:nvGraphicFramePr>
        <p:xfrm>
          <a:off x="5202013" y="1492240"/>
          <a:ext cx="4379837" cy="2656840"/>
        </p:xfrm>
        <a:graphic>
          <a:graphicData uri="http://schemas.openxmlformats.org/drawingml/2006/table">
            <a:tbl>
              <a:tblPr firstRow="1" bandRow="1">
                <a:tableStyleId>{9DCAF9ED-07DC-4A11-8D7F-57B35C25682E}</a:tableStyleId>
              </a:tblPr>
              <a:tblGrid>
                <a:gridCol w="4379837"/>
              </a:tblGrid>
              <a:tr h="192942">
                <a:tc>
                  <a:txBody>
                    <a:bodyPr/>
                    <a:lstStyle/>
                    <a:p>
                      <a:pPr algn="ctr">
                        <a:lnSpc>
                          <a:spcPts val="1200"/>
                        </a:lnSpc>
                      </a:pPr>
                      <a:r>
                        <a:rPr kumimoji="1" lang="ja-JP" altLang="en-US" sz="1200" dirty="0" smtClean="0"/>
                        <a:t>改定</a:t>
                      </a:r>
                      <a:endParaRPr kumimoji="1" lang="ja-JP" altLang="en-US" sz="1200" dirty="0"/>
                    </a:p>
                  </a:txBody>
                  <a:tcPr marL="99060" marR="99060" anchor="ctr">
                    <a:lnR w="12700" cap="flat" cmpd="sng" algn="ctr">
                      <a:solidFill>
                        <a:schemeClr val="accent2"/>
                      </a:solidFill>
                      <a:prstDash val="solid"/>
                      <a:round/>
                      <a:headEnd type="none" w="med" len="med"/>
                      <a:tailEnd type="none" w="med" len="med"/>
                    </a:lnR>
                  </a:tcPr>
                </a:tc>
              </a:tr>
              <a:tr h="2384297">
                <a:tc>
                  <a:txBody>
                    <a:bodyPr/>
                    <a:lstStyle/>
                    <a:p>
                      <a:r>
                        <a:rPr kumimoji="1" lang="ja-JP" altLang="ja-JP" sz="1400" kern="1200" dirty="0" smtClean="0">
                          <a:solidFill>
                            <a:schemeClr val="dk1"/>
                          </a:solidFill>
                          <a:effectLst/>
                          <a:latin typeface="+mn-lt"/>
                          <a:ea typeface="+mn-ea"/>
                          <a:cs typeface="+mn-cs"/>
                        </a:rPr>
                        <a:t>救急医療管理加算１　　</a:t>
                      </a:r>
                      <a:r>
                        <a:rPr kumimoji="1" lang="ja-JP" altLang="en-US" sz="1400" b="1" u="sng" kern="1200" dirty="0" smtClean="0">
                          <a:solidFill>
                            <a:srgbClr val="0070C0"/>
                          </a:solidFill>
                          <a:effectLst/>
                          <a:latin typeface="+mn-lt"/>
                          <a:ea typeface="+mn-ea"/>
                          <a:cs typeface="+mn-cs"/>
                        </a:rPr>
                        <a:t>９００</a:t>
                      </a:r>
                      <a:r>
                        <a:rPr kumimoji="1" lang="ja-JP" altLang="ja-JP" sz="1400" b="1" u="sng" kern="1200" dirty="0" smtClean="0">
                          <a:solidFill>
                            <a:srgbClr val="0070C0"/>
                          </a:solidFill>
                          <a:effectLst/>
                          <a:latin typeface="+mn-lt"/>
                          <a:ea typeface="+mn-ea"/>
                          <a:cs typeface="+mn-cs"/>
                        </a:rPr>
                        <a:t>点</a:t>
                      </a:r>
                      <a:r>
                        <a:rPr kumimoji="1" lang="ja-JP" altLang="en-US" sz="1400" kern="1200" dirty="0" smtClean="0">
                          <a:solidFill>
                            <a:schemeClr val="dk1"/>
                          </a:solidFill>
                          <a:effectLst/>
                          <a:latin typeface="+mn-lt"/>
                          <a:ea typeface="+mn-ea"/>
                          <a:cs typeface="+mn-cs"/>
                        </a:rPr>
                        <a:t>　</a:t>
                      </a:r>
                      <a:endParaRPr kumimoji="1" lang="ja-JP" altLang="ja-JP" sz="1400" kern="1200" dirty="0" smtClean="0">
                        <a:solidFill>
                          <a:schemeClr val="dk1"/>
                        </a:solidFill>
                        <a:effectLst/>
                        <a:latin typeface="+mn-lt"/>
                        <a:ea typeface="+mn-ea"/>
                        <a:cs typeface="+mn-cs"/>
                      </a:endParaRPr>
                    </a:p>
                    <a:p>
                      <a:pPr>
                        <a:lnSpc>
                          <a:spcPts val="1680"/>
                        </a:lnSpc>
                      </a:pPr>
                      <a:r>
                        <a:rPr kumimoji="1" lang="ja-JP" altLang="ja-JP" sz="1400" b="0" u="none" kern="1200" dirty="0" smtClean="0">
                          <a:solidFill>
                            <a:schemeClr val="tx1"/>
                          </a:solidFill>
                          <a:effectLst/>
                          <a:latin typeface="+mn-lt"/>
                          <a:ea typeface="+mn-ea"/>
                          <a:cs typeface="+mn-cs"/>
                        </a:rPr>
                        <a:t>救急医療管理加算２</a:t>
                      </a:r>
                      <a:r>
                        <a:rPr kumimoji="1" lang="ja-JP" altLang="en-US" sz="1400" kern="1200" dirty="0" smtClean="0">
                          <a:solidFill>
                            <a:schemeClr val="tx1"/>
                          </a:solidFill>
                          <a:effectLst/>
                          <a:latin typeface="+mn-lt"/>
                          <a:ea typeface="+mn-ea"/>
                          <a:cs typeface="+mn-cs"/>
                        </a:rPr>
                        <a:t>　</a:t>
                      </a:r>
                      <a:r>
                        <a:rPr kumimoji="1" lang="ja-JP" altLang="en-US" sz="1400" kern="1200" dirty="0" smtClean="0">
                          <a:solidFill>
                            <a:schemeClr val="dk1"/>
                          </a:solidFill>
                          <a:effectLst/>
                          <a:latin typeface="+mn-lt"/>
                          <a:ea typeface="+mn-ea"/>
                          <a:cs typeface="+mn-cs"/>
                        </a:rPr>
                        <a:t>　</a:t>
                      </a:r>
                      <a:r>
                        <a:rPr kumimoji="1" lang="ja-JP" altLang="en-US" sz="1400" b="1" u="sng" kern="1200" dirty="0" smtClean="0">
                          <a:solidFill>
                            <a:srgbClr val="0070C0"/>
                          </a:solidFill>
                          <a:effectLst/>
                          <a:latin typeface="+mn-lt"/>
                          <a:ea typeface="+mn-ea"/>
                          <a:cs typeface="+mn-cs"/>
                        </a:rPr>
                        <a:t>３００</a:t>
                      </a:r>
                      <a:r>
                        <a:rPr kumimoji="1" lang="ja-JP" altLang="ja-JP" sz="1400" b="1" u="sng" kern="1200" dirty="0" smtClean="0">
                          <a:solidFill>
                            <a:srgbClr val="0070C0"/>
                          </a:solidFill>
                          <a:effectLst/>
                          <a:latin typeface="+mn-lt"/>
                          <a:ea typeface="+mn-ea"/>
                          <a:cs typeface="+mn-cs"/>
                        </a:rPr>
                        <a:t>点</a:t>
                      </a:r>
                      <a:r>
                        <a:rPr kumimoji="1" lang="ja-JP" altLang="en-US" sz="1200" kern="1200" dirty="0" smtClean="0">
                          <a:solidFill>
                            <a:schemeClr val="dk1"/>
                          </a:solidFill>
                          <a:effectLst/>
                          <a:latin typeface="ＭＳ ゴシック" panose="020B0609070205080204" pitchFamily="49" charset="-128"/>
                          <a:ea typeface="ＭＳ ゴシック" panose="020B0609070205080204" pitchFamily="49" charset="-128"/>
                          <a:cs typeface="+mn-cs"/>
                        </a:rPr>
                        <a:t>（１日につき、７日まで）</a:t>
                      </a:r>
                      <a:endParaRPr kumimoji="1" lang="en-US" altLang="ja-JP" sz="1200" kern="1200" dirty="0" smtClean="0">
                        <a:solidFill>
                          <a:schemeClr val="dk1"/>
                        </a:solidFill>
                        <a:effectLst/>
                        <a:latin typeface="ＭＳ ゴシック" panose="020B0609070205080204" pitchFamily="49" charset="-128"/>
                        <a:ea typeface="ＭＳ ゴシック" panose="020B0609070205080204" pitchFamily="49" charset="-128"/>
                        <a:cs typeface="+mn-cs"/>
                      </a:endParaRPr>
                    </a:p>
                    <a:p>
                      <a:pPr>
                        <a:lnSpc>
                          <a:spcPts val="1680"/>
                        </a:lnSpc>
                      </a:pPr>
                      <a:r>
                        <a:rPr kumimoji="1" lang="en-US" altLang="ja-JP" sz="1100" kern="1200" dirty="0" smtClean="0">
                          <a:solidFill>
                            <a:schemeClr val="dk1"/>
                          </a:solidFill>
                          <a:effectLst/>
                          <a:latin typeface="ＭＳ ゴシック" panose="020B0609070205080204" pitchFamily="49" charset="-128"/>
                          <a:ea typeface="ＭＳ ゴシック" panose="020B0609070205080204" pitchFamily="49" charset="-128"/>
                          <a:cs typeface="+mn-cs"/>
                        </a:rPr>
                        <a:t>【</a:t>
                      </a:r>
                      <a:r>
                        <a:rPr kumimoji="1" lang="ja-JP" altLang="en-US" sz="1100" kern="1200" dirty="0" smtClean="0">
                          <a:solidFill>
                            <a:schemeClr val="dk1"/>
                          </a:solidFill>
                          <a:effectLst/>
                          <a:latin typeface="ＭＳ ゴシック" panose="020B0609070205080204" pitchFamily="49" charset="-128"/>
                          <a:ea typeface="ＭＳ ゴシック" panose="020B0609070205080204" pitchFamily="49" charset="-128"/>
                          <a:cs typeface="+mn-cs"/>
                        </a:rPr>
                        <a:t>救急医療管理加算１の対象患者</a:t>
                      </a:r>
                      <a:r>
                        <a:rPr kumimoji="1" lang="en-US" altLang="ja-JP" sz="1100" kern="1200" dirty="0" smtClean="0">
                          <a:solidFill>
                            <a:schemeClr val="dk1"/>
                          </a:solidFill>
                          <a:effectLst/>
                          <a:latin typeface="ＭＳ ゴシック" panose="020B0609070205080204" pitchFamily="49" charset="-128"/>
                          <a:ea typeface="ＭＳ ゴシック" panose="020B0609070205080204" pitchFamily="49" charset="-128"/>
                          <a:cs typeface="+mn-cs"/>
                        </a:rPr>
                        <a:t>】</a:t>
                      </a:r>
                      <a:endParaRPr lang="en-US" altLang="ja-JP" sz="1100" dirty="0" smtClean="0"/>
                    </a:p>
                    <a:p>
                      <a:pPr marL="363538" marR="0" indent="-363538" algn="l" defTabSz="914400" rtl="0" eaLnBrk="1" fontAlgn="auto" latinLnBrk="0" hangingPunct="1">
                        <a:lnSpc>
                          <a:spcPct val="100000"/>
                        </a:lnSpc>
                        <a:spcBef>
                          <a:spcPts val="0"/>
                        </a:spcBef>
                        <a:spcAft>
                          <a:spcPts val="0"/>
                        </a:spcAft>
                        <a:buClrTx/>
                        <a:buSzTx/>
                        <a:buFontTx/>
                        <a:buNone/>
                        <a:tabLst/>
                        <a:defRPr/>
                      </a:pPr>
                      <a:r>
                        <a:rPr lang="ja-JP" altLang="en-US" sz="1100" kern="0" baseline="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 </a:t>
                      </a:r>
                      <a:r>
                        <a:rPr lang="ja-JP" altLang="en-US"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　</a:t>
                      </a:r>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ア　吐血，喀血又は重篤な脱水で全身状態不良の状態</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イ　意識障害又は昏睡</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ウ　呼吸不全又は心不全で重篤な状態</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エ　急性薬物中毒</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オ　ショック</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カ　重篤な代謝障害（肝不全，腎不全，重症糖尿病等）</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キ　広範囲熱傷</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ク　外傷，破傷風等で重篤な状態</a:t>
                      </a:r>
                      <a:endParaRPr lang="ja-JP" altLang="ja-JP" sz="1100" kern="100" dirty="0" smtClean="0">
                        <a:effectLst/>
                        <a:latin typeface="ＭＳ ゴシック" panose="020B0609070205080204" pitchFamily="49" charset="-128"/>
                        <a:ea typeface="ＭＳ ゴシック" panose="020B0609070205080204" pitchFamily="49" charset="-128"/>
                        <a:cs typeface="Times New Roman" panose="02020603050405020304" pitchFamily="18" charset="0"/>
                      </a:endParaRPr>
                    </a:p>
                    <a:p>
                      <a:pPr marL="393700" indent="-176530"/>
                      <a:r>
                        <a:rPr lang="ja-JP"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ケ　</a:t>
                      </a:r>
                      <a:r>
                        <a:rPr lang="ja-JP" altLang="en-US"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緊急手術</a:t>
                      </a:r>
                      <a:r>
                        <a:rPr lang="ja-JP" altLang="en-US" sz="1100" u="none" kern="0" dirty="0" smtClean="0">
                          <a:solidFill>
                            <a:schemeClr val="accent5"/>
                          </a:solidFill>
                          <a:effectLst/>
                          <a:latin typeface="ＭＳ ゴシック" panose="020B0609070205080204" pitchFamily="49" charset="-128"/>
                          <a:ea typeface="ＭＳ ゴシック" panose="020B0609070205080204" pitchFamily="49" charset="-128"/>
                          <a:cs typeface="ＭＳ Ｐゴシック" panose="020B0600070205080204" pitchFamily="50" charset="-128"/>
                        </a:rPr>
                        <a:t>、</a:t>
                      </a:r>
                      <a:r>
                        <a:rPr lang="ja-JP" altLang="en-US" sz="1100" b="1" u="sng" kern="0" dirty="0" smtClean="0">
                          <a:solidFill>
                            <a:srgbClr val="0070C0"/>
                          </a:solidFill>
                          <a:effectLst/>
                          <a:latin typeface="ＭＳ ゴシック" panose="020B0609070205080204" pitchFamily="49" charset="-128"/>
                          <a:ea typeface="ＭＳ ゴシック" panose="020B0609070205080204" pitchFamily="49" charset="-128"/>
                          <a:cs typeface="ＭＳ Ｐゴシック" panose="020B0600070205080204" pitchFamily="50" charset="-128"/>
                        </a:rPr>
                        <a:t>緊急カテーテル治療・検査又</a:t>
                      </a:r>
                      <a:r>
                        <a:rPr lang="ja-JP" altLang="en-US" sz="1100" b="1" u="sng" kern="0" smtClean="0">
                          <a:solidFill>
                            <a:srgbClr val="0070C0"/>
                          </a:solidFill>
                          <a:effectLst/>
                          <a:latin typeface="ＭＳ ゴシック" panose="020B0609070205080204" pitchFamily="49" charset="-128"/>
                          <a:ea typeface="ＭＳ ゴシック" panose="020B0609070205080204" pitchFamily="49" charset="-128"/>
                          <a:cs typeface="ＭＳ Ｐゴシック" panose="020B0600070205080204" pitchFamily="50" charset="-128"/>
                        </a:rPr>
                        <a:t>は</a:t>
                      </a:r>
                      <a:r>
                        <a:rPr lang="en-US" altLang="ja-JP" sz="1100" b="1" u="sng" kern="0" smtClean="0">
                          <a:solidFill>
                            <a:srgbClr val="0070C0"/>
                          </a:solidFill>
                          <a:effectLst/>
                          <a:latin typeface="ＭＳ ゴシック" panose="020B0609070205080204" pitchFamily="49" charset="-128"/>
                          <a:ea typeface="ＭＳ ゴシック" panose="020B0609070205080204" pitchFamily="49" charset="-128"/>
                          <a:cs typeface="ＭＳ Ｐゴシック" panose="020B0600070205080204" pitchFamily="50" charset="-128"/>
                        </a:rPr>
                        <a:t>t-PA</a:t>
                      </a:r>
                      <a:r>
                        <a:rPr lang="ja-JP" altLang="en-US" sz="1100" b="1" u="sng" kern="0" dirty="0" smtClean="0">
                          <a:solidFill>
                            <a:srgbClr val="0070C0"/>
                          </a:solidFill>
                          <a:effectLst/>
                          <a:latin typeface="ＭＳ ゴシック" panose="020B0609070205080204" pitchFamily="49" charset="-128"/>
                          <a:ea typeface="ＭＳ ゴシック" panose="020B0609070205080204" pitchFamily="49" charset="-128"/>
                          <a:cs typeface="ＭＳ Ｐゴシック" panose="020B0600070205080204" pitchFamily="50" charset="-128"/>
                        </a:rPr>
                        <a:t>療法</a:t>
                      </a:r>
                      <a:r>
                        <a:rPr lang="ja-JP" altLang="en-US"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を　</a:t>
                      </a:r>
                      <a:endParaRPr lang="en-US"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endParaRPr>
                    </a:p>
                    <a:p>
                      <a:pPr marL="393700" indent="-176530"/>
                      <a:r>
                        <a:rPr lang="ja-JP" altLang="en-US"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rPr>
                        <a:t>　　必要とする状態</a:t>
                      </a:r>
                      <a:endParaRPr lang="en-US" altLang="ja-JP" sz="1100" kern="0" dirty="0" smtClean="0">
                        <a:effectLst/>
                        <a:latin typeface="ＭＳ ゴシック" panose="020B0609070205080204" pitchFamily="49" charset="-128"/>
                        <a:ea typeface="ＭＳ ゴシック" panose="020B0609070205080204" pitchFamily="49" charset="-128"/>
                        <a:cs typeface="ＭＳ Ｐゴシック" panose="020B0600070205080204" pitchFamily="50" charset="-128"/>
                      </a:endParaRPr>
                    </a:p>
                  </a:txBody>
                  <a:tcPr marL="99060" marR="99060">
                    <a:lnR w="12700" cap="flat" cmpd="sng" algn="ctr">
                      <a:solidFill>
                        <a:schemeClr val="accent2"/>
                      </a:solidFill>
                      <a:prstDash val="solid"/>
                      <a:round/>
                      <a:headEnd type="none" w="med" len="med"/>
                      <a:tailEnd type="none" w="med" len="med"/>
                    </a:lnR>
                  </a:tcPr>
                </a:tc>
              </a:tr>
            </a:tbl>
          </a:graphicData>
        </a:graphic>
      </p:graphicFrame>
      <p:sp>
        <p:nvSpPr>
          <p:cNvPr id="13" name="Rectangle 37"/>
          <p:cNvSpPr>
            <a:spLocks noChangeArrowheads="1"/>
          </p:cNvSpPr>
          <p:nvPr/>
        </p:nvSpPr>
        <p:spPr bwMode="auto">
          <a:xfrm>
            <a:off x="120958" y="4522549"/>
            <a:ext cx="9662421" cy="1411432"/>
          </a:xfrm>
          <a:prstGeom prst="rect">
            <a:avLst/>
          </a:prstGeom>
          <a:solidFill>
            <a:srgbClr val="FFFFAF">
              <a:alpha val="49803"/>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sz="1600" dirty="0">
                <a:solidFill>
                  <a:prstClr val="black"/>
                </a:solidFill>
              </a:rPr>
              <a:t>夜間休日救急搬送医学管理料の評価を充実するとともに</a:t>
            </a:r>
            <a:r>
              <a:rPr lang="ja-JP" altLang="en-US" sz="1600" dirty="0" smtClean="0">
                <a:solidFill>
                  <a:prstClr val="black"/>
                </a:solidFill>
              </a:rPr>
              <a:t>、平日の夜間でも算定</a:t>
            </a:r>
            <a:r>
              <a:rPr lang="ja-JP" altLang="en-US" sz="1600" dirty="0">
                <a:solidFill>
                  <a:prstClr val="black"/>
                </a:solidFill>
              </a:rPr>
              <a:t>可能と</a:t>
            </a:r>
            <a:r>
              <a:rPr lang="ja-JP" altLang="en-US" sz="1600" dirty="0" smtClean="0">
                <a:solidFill>
                  <a:prstClr val="black"/>
                </a:solidFill>
              </a:rPr>
              <a:t>する</a:t>
            </a:r>
            <a:endParaRPr lang="en-US" altLang="ja-JP" sz="1600" dirty="0">
              <a:solidFill>
                <a:prstClr val="black"/>
              </a:solidFill>
            </a:endParaRPr>
          </a:p>
        </p:txBody>
      </p:sp>
      <p:graphicFrame>
        <p:nvGraphicFramePr>
          <p:cNvPr id="22" name="表 21"/>
          <p:cNvGraphicFramePr>
            <a:graphicFrameLocks noGrp="1"/>
          </p:cNvGraphicFramePr>
          <p:nvPr>
            <p:extLst/>
          </p:nvPr>
        </p:nvGraphicFramePr>
        <p:xfrm>
          <a:off x="347010" y="4797152"/>
          <a:ext cx="4421211" cy="1051560"/>
        </p:xfrm>
        <a:graphic>
          <a:graphicData uri="http://schemas.openxmlformats.org/drawingml/2006/table">
            <a:tbl>
              <a:tblPr firstRow="1" bandRow="1">
                <a:tableStyleId>{FABFCF23-3B69-468F-B69F-88F6DE6A72F2}</a:tableStyleId>
              </a:tblPr>
              <a:tblGrid>
                <a:gridCol w="4421211"/>
              </a:tblGrid>
              <a:tr h="216024">
                <a:tc>
                  <a:txBody>
                    <a:bodyPr/>
                    <a:lstStyle/>
                    <a:p>
                      <a:pPr algn="ctr">
                        <a:lnSpc>
                          <a:spcPts val="1200"/>
                        </a:lnSpc>
                      </a:pPr>
                      <a:r>
                        <a:rPr kumimoji="1" lang="ja-JP" altLang="en-US" sz="1200" dirty="0" smtClean="0"/>
                        <a:t>現行</a:t>
                      </a:r>
                      <a:endParaRPr kumimoji="1" lang="ja-JP" altLang="en-US" sz="1200" dirty="0"/>
                    </a:p>
                  </a:txBody>
                  <a:tcPr marL="99060" marR="99060" anchor="ctr">
                    <a:lnR w="12700" cap="flat" cmpd="sng" algn="ctr">
                      <a:solidFill>
                        <a:schemeClr val="accent5"/>
                      </a:solidFill>
                      <a:prstDash val="solid"/>
                      <a:round/>
                      <a:headEnd type="none" w="med" len="med"/>
                      <a:tailEnd type="none" w="med" len="med"/>
                    </a:lnR>
                  </a:tcPr>
                </a:tc>
              </a:tr>
              <a:tr h="720000">
                <a:tc>
                  <a:txBody>
                    <a:bodyPr/>
                    <a:lstStyle/>
                    <a:p>
                      <a:r>
                        <a:rPr kumimoji="1" lang="ja-JP" altLang="en-US" sz="1400" kern="1200" dirty="0" smtClean="0">
                          <a:solidFill>
                            <a:schemeClr val="dk1"/>
                          </a:solidFill>
                          <a:effectLst/>
                          <a:latin typeface="+mn-lt"/>
                          <a:ea typeface="+mn-ea"/>
                          <a:cs typeface="+mn-cs"/>
                        </a:rPr>
                        <a:t>夜間休日救急搬送医学管理料　　　　２００点</a:t>
                      </a:r>
                      <a:endParaRPr kumimoji="1" lang="en-US" altLang="ja-JP" sz="1400" kern="1200" dirty="0" smtClean="0">
                        <a:solidFill>
                          <a:schemeClr val="dk1"/>
                        </a:solidFill>
                        <a:effectLst/>
                        <a:latin typeface="+mn-lt"/>
                        <a:ea typeface="+mn-ea"/>
                        <a:cs typeface="+mn-cs"/>
                      </a:endParaRPr>
                    </a:p>
                    <a:p>
                      <a:r>
                        <a:rPr kumimoji="1" lang="ja-JP" altLang="en-US" sz="1100" kern="1200" dirty="0" smtClean="0">
                          <a:solidFill>
                            <a:schemeClr val="dk1"/>
                          </a:solidFill>
                          <a:effectLst/>
                          <a:latin typeface="+mn-lt"/>
                          <a:ea typeface="+mn-ea"/>
                          <a:cs typeface="+mn-cs"/>
                        </a:rPr>
                        <a:t>　［算定要件］</a:t>
                      </a:r>
                      <a:endParaRPr kumimoji="1" lang="en-US" altLang="ja-JP" sz="1100" kern="1200" dirty="0" smtClean="0">
                        <a:solidFill>
                          <a:schemeClr val="dk1"/>
                        </a:solidFill>
                        <a:effectLst/>
                        <a:latin typeface="+mn-lt"/>
                        <a:ea typeface="+mn-ea"/>
                        <a:cs typeface="+mn-cs"/>
                      </a:endParaRPr>
                    </a:p>
                    <a:p>
                      <a:pPr marL="144000"/>
                      <a:r>
                        <a:rPr kumimoji="1" lang="ja-JP" altLang="en-US" sz="1100" kern="1200" dirty="0" smtClean="0">
                          <a:solidFill>
                            <a:schemeClr val="dk1"/>
                          </a:solidFill>
                          <a:effectLst/>
                          <a:latin typeface="+mn-lt"/>
                          <a:ea typeface="+mn-ea"/>
                          <a:cs typeface="+mn-cs"/>
                        </a:rPr>
                        <a:t>　平日の深夜、土曜日の診療時間以外の時間、　休日に、二次救急医療機関が初診の救急搬送患者を受け入れた際に算定。</a:t>
                      </a:r>
                      <a:endParaRPr kumimoji="1" lang="en-US" altLang="ja-JP" sz="1100" kern="1200" dirty="0" smtClean="0">
                        <a:solidFill>
                          <a:schemeClr val="dk1"/>
                        </a:solidFill>
                        <a:effectLst/>
                        <a:latin typeface="+mn-lt"/>
                        <a:ea typeface="+mn-ea"/>
                        <a:cs typeface="+mn-cs"/>
                      </a:endParaRPr>
                    </a:p>
                  </a:txBody>
                  <a:tcPr marL="99060" marR="99060" anchor="ctr">
                    <a:lnR w="12700" cap="flat" cmpd="sng" algn="ctr">
                      <a:solidFill>
                        <a:schemeClr val="accent5"/>
                      </a:solidFill>
                      <a:prstDash val="solid"/>
                      <a:round/>
                      <a:headEnd type="none" w="med" len="med"/>
                      <a:tailEnd type="none" w="med" len="med"/>
                    </a:lnR>
                  </a:tcPr>
                </a:tc>
              </a:tr>
            </a:tbl>
          </a:graphicData>
        </a:graphic>
      </p:graphicFrame>
      <p:graphicFrame>
        <p:nvGraphicFramePr>
          <p:cNvPr id="24" name="表 23"/>
          <p:cNvGraphicFramePr>
            <a:graphicFrameLocks noGrp="1"/>
          </p:cNvGraphicFramePr>
          <p:nvPr>
            <p:extLst/>
          </p:nvPr>
        </p:nvGraphicFramePr>
        <p:xfrm>
          <a:off x="5282894" y="4803975"/>
          <a:ext cx="4287000" cy="1028700"/>
        </p:xfrm>
        <a:graphic>
          <a:graphicData uri="http://schemas.openxmlformats.org/drawingml/2006/table">
            <a:tbl>
              <a:tblPr firstRow="1" bandRow="1">
                <a:tableStyleId>{9DCAF9ED-07DC-4A11-8D7F-57B35C25682E}</a:tableStyleId>
              </a:tblPr>
              <a:tblGrid>
                <a:gridCol w="4287000"/>
              </a:tblGrid>
              <a:tr h="171482">
                <a:tc>
                  <a:txBody>
                    <a:bodyPr/>
                    <a:lstStyle/>
                    <a:p>
                      <a:pPr algn="ctr">
                        <a:lnSpc>
                          <a:spcPts val="1200"/>
                        </a:lnSpc>
                      </a:pPr>
                      <a:r>
                        <a:rPr kumimoji="1" lang="ja-JP" altLang="en-US" sz="1100" dirty="0" smtClean="0"/>
                        <a:t>改定</a:t>
                      </a:r>
                      <a:endParaRPr kumimoji="1" lang="ja-JP" altLang="en-US" sz="1100" dirty="0"/>
                    </a:p>
                  </a:txBody>
                  <a:tcPr marL="99060" marR="99060" anchor="ctr">
                    <a:lnR w="12700" cap="flat" cmpd="sng" algn="ctr">
                      <a:solidFill>
                        <a:schemeClr val="accent2"/>
                      </a:solidFill>
                      <a:prstDash val="solid"/>
                      <a:round/>
                      <a:headEnd type="none" w="med" len="med"/>
                      <a:tailEnd type="none" w="med" len="med"/>
                    </a:lnR>
                  </a:tcPr>
                </a:tc>
              </a:tr>
              <a:tr h="754763">
                <a:tc>
                  <a:txBody>
                    <a:bodyPr/>
                    <a:lstStyle/>
                    <a:p>
                      <a:r>
                        <a:rPr kumimoji="1" lang="ja-JP" altLang="en-US" sz="1400" kern="1200" dirty="0" smtClean="0">
                          <a:solidFill>
                            <a:schemeClr val="dk1"/>
                          </a:solidFill>
                          <a:effectLst/>
                          <a:latin typeface="+mn-lt"/>
                          <a:ea typeface="+mn-ea"/>
                          <a:cs typeface="+mn-cs"/>
                        </a:rPr>
                        <a:t>夜間休日救急搬送医学管理料　　　　</a:t>
                      </a:r>
                      <a:r>
                        <a:rPr kumimoji="1" lang="ja-JP" altLang="en-US" sz="1400" b="1" u="sng" kern="1200" dirty="0" smtClean="0">
                          <a:solidFill>
                            <a:srgbClr val="0070C0"/>
                          </a:solidFill>
                          <a:effectLst/>
                          <a:latin typeface="+mn-lt"/>
                          <a:ea typeface="+mn-ea"/>
                          <a:cs typeface="+mn-cs"/>
                        </a:rPr>
                        <a:t>６００点</a:t>
                      </a:r>
                      <a:endParaRPr kumimoji="1" lang="en-US" altLang="ja-JP" sz="1400" b="1" u="sng" kern="1200" dirty="0" smtClean="0">
                        <a:solidFill>
                          <a:srgbClr val="0070C0"/>
                        </a:solidFill>
                        <a:effectLst/>
                        <a:latin typeface="+mn-lt"/>
                        <a:ea typeface="+mn-ea"/>
                        <a:cs typeface="+mn-cs"/>
                      </a:endParaRPr>
                    </a:p>
                    <a:p>
                      <a:r>
                        <a:rPr kumimoji="1" lang="ja-JP" altLang="en-US" sz="1050" kern="1200" dirty="0" smtClean="0">
                          <a:solidFill>
                            <a:schemeClr val="dk1"/>
                          </a:solidFill>
                          <a:effectLst/>
                          <a:latin typeface="+mn-lt"/>
                          <a:ea typeface="+mn-ea"/>
                          <a:cs typeface="+mn-cs"/>
                        </a:rPr>
                        <a:t>　［算定要件］</a:t>
                      </a:r>
                      <a:endParaRPr kumimoji="1" lang="en-US" altLang="ja-JP" sz="1050" kern="1200" dirty="0" smtClean="0">
                        <a:solidFill>
                          <a:schemeClr val="dk1"/>
                        </a:solidFill>
                        <a:effectLst/>
                        <a:latin typeface="+mn-lt"/>
                        <a:ea typeface="+mn-ea"/>
                        <a:cs typeface="+mn-cs"/>
                      </a:endParaRPr>
                    </a:p>
                    <a:p>
                      <a:pPr marL="144000" lvl="0"/>
                      <a:r>
                        <a:rPr kumimoji="1" lang="ja-JP" altLang="en-US" sz="1050" kern="1200" dirty="0" smtClean="0">
                          <a:solidFill>
                            <a:schemeClr val="dk1"/>
                          </a:solidFill>
                          <a:effectLst/>
                          <a:latin typeface="+mn-lt"/>
                          <a:ea typeface="+mn-ea"/>
                          <a:cs typeface="+mn-cs"/>
                        </a:rPr>
                        <a:t>　平日の</a:t>
                      </a:r>
                      <a:r>
                        <a:rPr kumimoji="1" lang="ja-JP" altLang="en-US" sz="1050" b="1" u="sng" kern="1200" dirty="0" smtClean="0">
                          <a:solidFill>
                            <a:srgbClr val="0070C0"/>
                          </a:solidFill>
                          <a:effectLst/>
                          <a:latin typeface="+mn-lt"/>
                          <a:ea typeface="+mn-ea"/>
                          <a:cs typeface="+mn-cs"/>
                        </a:rPr>
                        <a:t>夜間</a:t>
                      </a:r>
                      <a:r>
                        <a:rPr kumimoji="1" lang="ja-JP" altLang="en-US" sz="1050" kern="1200" dirty="0" smtClean="0">
                          <a:solidFill>
                            <a:schemeClr val="dk1"/>
                          </a:solidFill>
                          <a:effectLst/>
                          <a:latin typeface="+mn-lt"/>
                          <a:ea typeface="+mn-ea"/>
                          <a:cs typeface="+mn-cs"/>
                        </a:rPr>
                        <a:t>、土曜日の診療時間以外の時間、休日に、二次救急医療機関が初診の救急搬送患者を受け入れた際に算定。</a:t>
                      </a:r>
                      <a:endParaRPr kumimoji="1" lang="en-US" altLang="ja-JP" sz="1050" kern="1200" dirty="0" smtClean="0">
                        <a:solidFill>
                          <a:schemeClr val="dk1"/>
                        </a:solidFill>
                        <a:effectLst/>
                        <a:latin typeface="+mn-lt"/>
                        <a:ea typeface="+mn-ea"/>
                        <a:cs typeface="+mn-cs"/>
                      </a:endParaRPr>
                    </a:p>
                  </a:txBody>
                  <a:tcPr marL="99060" marR="99060">
                    <a:lnR w="12700" cap="flat" cmpd="sng" algn="ctr">
                      <a:solidFill>
                        <a:schemeClr val="accent2"/>
                      </a:solidFill>
                      <a:prstDash val="solid"/>
                      <a:round/>
                      <a:headEnd type="none" w="med" len="med"/>
                      <a:tailEnd type="none" w="med" len="med"/>
                    </a:lnR>
                  </a:tcPr>
                </a:tc>
              </a:tr>
            </a:tbl>
          </a:graphicData>
        </a:graphic>
      </p:graphicFrame>
      <p:sp>
        <p:nvSpPr>
          <p:cNvPr id="20" name="Rectangle 36"/>
          <p:cNvSpPr>
            <a:spLocks noChangeArrowheads="1"/>
          </p:cNvSpPr>
          <p:nvPr/>
        </p:nvSpPr>
        <p:spPr bwMode="auto">
          <a:xfrm>
            <a:off x="82122" y="649573"/>
            <a:ext cx="4006782"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（１）救急</a:t>
            </a:r>
            <a:r>
              <a:rPr lang="ja-JP" altLang="en-US" sz="2000" dirty="0">
                <a:solidFill>
                  <a:prstClr val="black"/>
                </a:solidFill>
              </a:rPr>
              <a:t>医療管理加算の見直し</a:t>
            </a:r>
          </a:p>
        </p:txBody>
      </p:sp>
      <p:sp>
        <p:nvSpPr>
          <p:cNvPr id="27" name="Rectangle 36"/>
          <p:cNvSpPr>
            <a:spLocks noChangeArrowheads="1"/>
          </p:cNvSpPr>
          <p:nvPr/>
        </p:nvSpPr>
        <p:spPr bwMode="auto">
          <a:xfrm>
            <a:off x="133557" y="5833321"/>
            <a:ext cx="5027124"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（３）再診後</a:t>
            </a:r>
            <a:r>
              <a:rPr lang="ja-JP" altLang="en-US" sz="2000" dirty="0">
                <a:solidFill>
                  <a:prstClr val="black"/>
                </a:solidFill>
              </a:rPr>
              <a:t>の緊急入院における評価の充実</a:t>
            </a:r>
          </a:p>
        </p:txBody>
      </p:sp>
      <p:sp>
        <p:nvSpPr>
          <p:cNvPr id="28" name="Rectangle 36"/>
          <p:cNvSpPr>
            <a:spLocks noChangeArrowheads="1"/>
          </p:cNvSpPr>
          <p:nvPr/>
        </p:nvSpPr>
        <p:spPr bwMode="auto">
          <a:xfrm>
            <a:off x="92435" y="4149083"/>
            <a:ext cx="5652654" cy="375037"/>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（２）夜間</a:t>
            </a:r>
            <a:r>
              <a:rPr lang="ja-JP" altLang="en-US" sz="2000" dirty="0">
                <a:solidFill>
                  <a:prstClr val="black"/>
                </a:solidFill>
              </a:rPr>
              <a:t>休日救急搬送医学管理料の評価の充実</a:t>
            </a:r>
          </a:p>
        </p:txBody>
      </p:sp>
      <p:sp>
        <p:nvSpPr>
          <p:cNvPr id="19"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１７．救急</a:t>
            </a:r>
            <a:r>
              <a:rPr lang="ja-JP" altLang="en-US" kern="0" dirty="0">
                <a:solidFill>
                  <a:srgbClr val="000000"/>
                </a:solidFill>
                <a:latin typeface="Calibri"/>
                <a:ea typeface="ＭＳ Ｐゴシック"/>
              </a:rPr>
              <a:t>患者</a:t>
            </a:r>
            <a:r>
              <a:rPr lang="ja-JP" altLang="en-US" kern="0" dirty="0" smtClean="0">
                <a:solidFill>
                  <a:srgbClr val="000000"/>
                </a:solidFill>
                <a:latin typeface="Calibri"/>
                <a:ea typeface="ＭＳ Ｐゴシック"/>
              </a:rPr>
              <a:t>の受入れ体制の</a:t>
            </a:r>
            <a:r>
              <a:rPr lang="ja-JP" altLang="en-US" kern="0" dirty="0">
                <a:solidFill>
                  <a:srgbClr val="000000"/>
                </a:solidFill>
                <a:latin typeface="Calibri"/>
                <a:ea typeface="ＭＳ Ｐゴシック"/>
              </a:rPr>
              <a:t>充実</a:t>
            </a:r>
          </a:p>
        </p:txBody>
      </p:sp>
      <p:sp>
        <p:nvSpPr>
          <p:cNvPr id="25" name="右矢印 24"/>
          <p:cNvSpPr/>
          <p:nvPr/>
        </p:nvSpPr>
        <p:spPr>
          <a:xfrm>
            <a:off x="4716476" y="2060849"/>
            <a:ext cx="444241" cy="137282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29" name="右矢印 28"/>
          <p:cNvSpPr/>
          <p:nvPr/>
        </p:nvSpPr>
        <p:spPr>
          <a:xfrm>
            <a:off x="4837167" y="5007813"/>
            <a:ext cx="444241" cy="824862"/>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pic>
        <p:nvPicPr>
          <p:cNvPr id="30" name="Picture 2" descr="C:\Users\kc\AppData\Local\Microsoft\Windows\Temporary Internet Files\Content.IE5\FJAGL89C\MC900426352[1].wmf"/>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198440" y="1268894"/>
            <a:ext cx="786771" cy="594309"/>
          </a:xfrm>
          <a:prstGeom prst="rect">
            <a:avLst/>
          </a:prstGeom>
          <a:noFill/>
          <a:extLst>
            <a:ext uri="{909E8E84-426E-40DD-AFC4-6F175D3DCCD1}">
              <a14:hiddenFill xmlns:a14="http://schemas.microsoft.com/office/drawing/2010/main">
                <a:solidFill>
                  <a:srgbClr val="FFFFFF"/>
                </a:solidFill>
              </a14:hiddenFill>
            </a:ext>
          </a:extLst>
        </p:spPr>
      </p:pic>
      <p:sp>
        <p:nvSpPr>
          <p:cNvPr id="21"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260</a:t>
            </a:fld>
            <a:endParaRPr lang="ja-JP" altLang="en-US" dirty="0">
              <a:solidFill>
                <a:prstClr val="black"/>
              </a:solidFill>
            </a:endParaRPr>
          </a:p>
        </p:txBody>
      </p:sp>
      <p:sp>
        <p:nvSpPr>
          <p:cNvPr id="23" name="テキスト ボックス 8"/>
          <p:cNvSpPr txBox="1"/>
          <p:nvPr/>
        </p:nvSpPr>
        <p:spPr>
          <a:xfrm>
            <a:off x="4088904" y="721825"/>
            <a:ext cx="151216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点</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69</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84-85</a:t>
            </a:r>
            <a:endParaRPr lang="ja-JP" altLang="en-US" dirty="0">
              <a:solidFill>
                <a:srgbClr val="002060"/>
              </a:solidFill>
              <a:latin typeface="ＭＳ Ｐゴシック" panose="020B0600070205080204" pitchFamily="50" charset="-128"/>
            </a:endParaRPr>
          </a:p>
        </p:txBody>
      </p:sp>
      <p:sp>
        <p:nvSpPr>
          <p:cNvPr id="31" name="テキスト ボックス 8"/>
          <p:cNvSpPr txBox="1"/>
          <p:nvPr/>
        </p:nvSpPr>
        <p:spPr>
          <a:xfrm>
            <a:off x="5745089" y="4205796"/>
            <a:ext cx="122413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173</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留ｐ</a:t>
            </a:r>
            <a:r>
              <a:rPr lang="en-US" altLang="ja-JP" smtClean="0">
                <a:solidFill>
                  <a:srgbClr val="002060"/>
                </a:solidFill>
                <a:latin typeface="ＭＳ Ｐゴシック" panose="020B0600070205080204" pitchFamily="50" charset="-128"/>
              </a:rPr>
              <a:t>207</a:t>
            </a:r>
            <a:endParaRPr lang="ja-JP" altLang="en-US" dirty="0">
              <a:solidFill>
                <a:srgbClr val="002060"/>
              </a:solidFill>
              <a:latin typeface="ＭＳ Ｐゴシック" panose="020B0600070205080204" pitchFamily="50" charset="-128"/>
            </a:endParaRPr>
          </a:p>
        </p:txBody>
      </p:sp>
      <p:sp>
        <p:nvSpPr>
          <p:cNvPr id="32" name="テキスト ボックス 8"/>
          <p:cNvSpPr txBox="1"/>
          <p:nvPr/>
        </p:nvSpPr>
        <p:spPr>
          <a:xfrm>
            <a:off x="5160681" y="5890034"/>
            <a:ext cx="107177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4</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留ｐ</a:t>
            </a:r>
            <a:r>
              <a:rPr lang="en-US" altLang="ja-JP" smtClean="0">
                <a:solidFill>
                  <a:srgbClr val="002060"/>
                </a:solidFill>
                <a:latin typeface="ＭＳ Ｐゴシック" panose="020B0600070205080204" pitchFamily="50" charset="-128"/>
              </a:rPr>
              <a:t>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62849121"/>
      </p:ext>
    </p:extLst>
  </p:cSld>
  <p:clrMapOvr>
    <a:masterClrMapping/>
  </p:clrMapOvr>
  <p:timing>
    <p:tnLst>
      <p:par>
        <p:cT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38" y="1172084"/>
            <a:ext cx="9511189" cy="5569284"/>
          </a:xfrm>
          <a:prstGeom prst="rect">
            <a:avLst/>
          </a:prstGeom>
          <a:solidFill>
            <a:srgbClr val="FFFFAF">
              <a:alpha val="49804"/>
            </a:srgbClr>
          </a:solidFill>
          <a:ln w="9525">
            <a:solidFill>
              <a:schemeClr val="tx1"/>
            </a:solidFill>
            <a:miter lim="800000"/>
            <a:headEnd/>
            <a:tailEnd/>
          </a:ln>
        </p:spPr>
        <p:txBody>
          <a:bodyPr/>
          <a:lstStyle/>
          <a:p>
            <a:pPr marL="342900" indent="-342900">
              <a:lnSpc>
                <a:spcPts val="1600"/>
              </a:lnSpc>
              <a:buFont typeface="Wingdings" panose="05000000000000000000" pitchFamily="2" charset="2"/>
              <a:buChar char="Ø"/>
            </a:pPr>
            <a:r>
              <a:rPr lang="ja-JP" altLang="en-US" sz="1600" kern="100" dirty="0" smtClean="0">
                <a:solidFill>
                  <a:prstClr val="black"/>
                </a:solidFill>
                <a:latin typeface="ＭＳ Ｐゴシック"/>
                <a:cs typeface="Times New Roman" panose="02020603050405020304" pitchFamily="18" charset="0"/>
              </a:rPr>
              <a:t>　</a:t>
            </a:r>
            <a:r>
              <a:rPr lang="ja-JP" altLang="en-US" sz="1600" b="1" kern="100" dirty="0" smtClean="0">
                <a:solidFill>
                  <a:prstClr val="black"/>
                </a:solidFill>
                <a:latin typeface="ＭＳ Ｐゴシック"/>
                <a:cs typeface="Times New Roman" panose="02020603050405020304" pitchFamily="18" charset="0"/>
              </a:rPr>
              <a:t>６４列以上のマルチスライス型ＣＴ及び３テスラ以上のＭＲＩについて、共同利用による撮影を行った場合及び施設共同利用率が１０％以上の基準を満たす医療機関において撮影を行った場合に評価を行うとともに、その他の撮影の評価の見直しを行う</a:t>
            </a:r>
            <a:endParaRPr lang="en-US" altLang="ja-JP" sz="1600" b="1" kern="100" dirty="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spcBef>
                <a:spcPts val="600"/>
              </a:spcBef>
              <a:buFont typeface="Wingdings" panose="05000000000000000000" pitchFamily="2" charset="2"/>
              <a:buChar char="Ø"/>
            </a:pPr>
            <a:r>
              <a:rPr lang="ja-JP" altLang="en-US" sz="1600" b="1" kern="100" dirty="0" smtClean="0">
                <a:solidFill>
                  <a:prstClr val="black"/>
                </a:solidFill>
                <a:latin typeface="ＭＳ Ｐゴシック"/>
                <a:cs typeface="Times New Roman" panose="02020603050405020304" pitchFamily="18" charset="0"/>
              </a:rPr>
              <a:t>ポジトロン断層撮影、ポジトロン断層・コンピューター断層複合撮影、ポジトロン断層・磁気共鳴コンピューター断層複合撮影、乳房用ポジトロン断層撮影について、施設共同利用率の要件を厳格化する</a:t>
            </a:r>
            <a:endParaRPr lang="en-US" altLang="ja-JP" sz="1600" b="1" kern="100" dirty="0" smtClean="0">
              <a:solidFill>
                <a:prstClr val="black"/>
              </a:solidFill>
              <a:latin typeface="ＭＳ Ｐゴシック"/>
              <a:cs typeface="Times New Roman" panose="02020603050405020304" pitchFamily="18" charset="0"/>
            </a:endParaRPr>
          </a:p>
          <a:p>
            <a:pPr algn="ctr">
              <a:lnSpc>
                <a:spcPts val="1600"/>
              </a:lnSpc>
            </a:pPr>
            <a:r>
              <a:rPr lang="ja-JP" altLang="en-US" sz="1600" b="1" kern="100" dirty="0" smtClean="0">
                <a:solidFill>
                  <a:srgbClr val="0070C0"/>
                </a:solidFill>
                <a:latin typeface="ＭＳ Ｐゴシック"/>
                <a:cs typeface="Times New Roman" panose="02020603050405020304" pitchFamily="18" charset="0"/>
              </a:rPr>
              <a:t>［当該撮影に使用する画像診断機器の施設共同利用率要件］　　２０／１００以上 →</a:t>
            </a:r>
            <a:r>
              <a:rPr lang="ja-JP" altLang="en-US" sz="1600" b="1" kern="100" dirty="0" smtClean="0">
                <a:solidFill>
                  <a:prstClr val="black"/>
                </a:solidFill>
                <a:latin typeface="ＭＳ Ｐゴシック"/>
                <a:cs typeface="Times New Roman" panose="02020603050405020304" pitchFamily="18" charset="0"/>
              </a:rPr>
              <a:t> </a:t>
            </a:r>
            <a:r>
              <a:rPr lang="ja-JP" altLang="en-US" sz="1600" b="1" u="sng" kern="100" dirty="0" smtClean="0">
                <a:solidFill>
                  <a:srgbClr val="FF0000"/>
                </a:solidFill>
                <a:latin typeface="ＭＳ Ｐゴシック"/>
                <a:cs typeface="Times New Roman" panose="02020603050405020304" pitchFamily="18" charset="0"/>
              </a:rPr>
              <a:t>３０</a:t>
            </a:r>
            <a:r>
              <a:rPr lang="ja-JP" altLang="en-US" sz="1600" b="1" kern="100" dirty="0" smtClean="0">
                <a:solidFill>
                  <a:srgbClr val="0070C0"/>
                </a:solidFill>
                <a:latin typeface="ＭＳ Ｐゴシック"/>
                <a:cs typeface="Times New Roman" panose="02020603050405020304" pitchFamily="18" charset="0"/>
              </a:rPr>
              <a:t>／１００以上</a:t>
            </a:r>
            <a:endParaRPr lang="en-US" altLang="ja-JP" sz="1600" b="1" kern="100" dirty="0" smtClean="0">
              <a:solidFill>
                <a:srgbClr val="0070C0"/>
              </a:solidFill>
              <a:latin typeface="ＭＳ Ｐゴシック"/>
              <a:cs typeface="Times New Roman" panose="02020603050405020304" pitchFamily="18" charset="0"/>
            </a:endParaRPr>
          </a:p>
          <a:p>
            <a:pPr marL="1527175" indent="-1082675">
              <a:lnSpc>
                <a:spcPts val="1600"/>
              </a:lnSpc>
            </a:pPr>
            <a:r>
              <a:rPr lang="ja-JP" altLang="en-US" sz="1600" b="1" kern="100" dirty="0" smtClean="0">
                <a:solidFill>
                  <a:prstClr val="black"/>
                </a:solidFill>
                <a:latin typeface="ＭＳ Ｐゴシック"/>
                <a:cs typeface="Times New Roman" panose="02020603050405020304" pitchFamily="18" charset="0"/>
              </a:rPr>
              <a:t>（経過措置）平成</a:t>
            </a:r>
            <a:r>
              <a:rPr lang="en-US" altLang="ja-JP" sz="1600" b="1" kern="100" dirty="0" smtClean="0">
                <a:solidFill>
                  <a:prstClr val="black"/>
                </a:solidFill>
                <a:latin typeface="ＭＳ Ｐゴシック"/>
                <a:cs typeface="Times New Roman" panose="02020603050405020304" pitchFamily="18" charset="0"/>
              </a:rPr>
              <a:t>28</a:t>
            </a:r>
            <a:r>
              <a:rPr lang="ja-JP" altLang="en-US" sz="1600" b="1" kern="100" dirty="0" smtClean="0">
                <a:solidFill>
                  <a:prstClr val="black"/>
                </a:solidFill>
                <a:latin typeface="ＭＳ Ｐゴシック"/>
                <a:cs typeface="Times New Roman" panose="02020603050405020304" pitchFamily="18" charset="0"/>
              </a:rPr>
              <a:t>年</a:t>
            </a:r>
            <a:r>
              <a:rPr lang="en-US" altLang="ja-JP" sz="1600" b="1" kern="100" dirty="0" smtClean="0">
                <a:solidFill>
                  <a:prstClr val="black"/>
                </a:solidFill>
                <a:latin typeface="ＭＳ Ｐゴシック"/>
                <a:cs typeface="Times New Roman" panose="02020603050405020304" pitchFamily="18" charset="0"/>
              </a:rPr>
              <a:t>3</a:t>
            </a:r>
            <a:r>
              <a:rPr lang="ja-JP" altLang="en-US" sz="1600" b="1" kern="100" dirty="0" smtClean="0">
                <a:solidFill>
                  <a:prstClr val="black"/>
                </a:solidFill>
                <a:latin typeface="ＭＳ Ｐゴシック"/>
                <a:cs typeface="Times New Roman" panose="02020603050405020304" pitchFamily="18" charset="0"/>
              </a:rPr>
              <a:t>月</a:t>
            </a:r>
            <a:r>
              <a:rPr lang="en-US" altLang="ja-JP" sz="1600" b="1" kern="100" dirty="0" smtClean="0">
                <a:solidFill>
                  <a:prstClr val="black"/>
                </a:solidFill>
                <a:latin typeface="ＭＳ Ｐゴシック"/>
                <a:cs typeface="Times New Roman" panose="02020603050405020304" pitchFamily="18" charset="0"/>
              </a:rPr>
              <a:t>31</a:t>
            </a:r>
            <a:r>
              <a:rPr lang="ja-JP" altLang="en-US" sz="1600" b="1" kern="100" dirty="0" smtClean="0">
                <a:solidFill>
                  <a:prstClr val="black"/>
                </a:solidFill>
                <a:latin typeface="ＭＳ Ｐゴシック"/>
                <a:cs typeface="Times New Roman" panose="02020603050405020304" pitchFamily="18" charset="0"/>
              </a:rPr>
              <a:t>日に施設共同利用率の要件を満たす場合、平成</a:t>
            </a:r>
            <a:r>
              <a:rPr lang="en-US" altLang="ja-JP" sz="1600" b="1" kern="100" dirty="0" smtClean="0">
                <a:solidFill>
                  <a:prstClr val="black"/>
                </a:solidFill>
                <a:latin typeface="ＭＳ Ｐゴシック"/>
                <a:cs typeface="Times New Roman" panose="02020603050405020304" pitchFamily="18" charset="0"/>
              </a:rPr>
              <a:t>29</a:t>
            </a:r>
            <a:r>
              <a:rPr lang="ja-JP" altLang="en-US" sz="1600" b="1" kern="100" dirty="0" smtClean="0">
                <a:solidFill>
                  <a:prstClr val="black"/>
                </a:solidFill>
                <a:latin typeface="ＭＳ Ｐゴシック"/>
                <a:cs typeface="Times New Roman" panose="02020603050405020304" pitchFamily="18" charset="0"/>
              </a:rPr>
              <a:t>年</a:t>
            </a:r>
            <a:r>
              <a:rPr lang="en-US" altLang="ja-JP" sz="1600" b="1" kern="100" dirty="0" smtClean="0">
                <a:solidFill>
                  <a:prstClr val="black"/>
                </a:solidFill>
                <a:latin typeface="ＭＳ Ｐゴシック"/>
                <a:cs typeface="Times New Roman" panose="02020603050405020304" pitchFamily="18" charset="0"/>
              </a:rPr>
              <a:t>3</a:t>
            </a:r>
            <a:r>
              <a:rPr lang="ja-JP" altLang="en-US" sz="1600" b="1" kern="100" dirty="0" smtClean="0">
                <a:solidFill>
                  <a:prstClr val="black"/>
                </a:solidFill>
                <a:latin typeface="ＭＳ Ｐゴシック"/>
                <a:cs typeface="Times New Roman" panose="02020603050405020304" pitchFamily="18" charset="0"/>
              </a:rPr>
              <a:t>月</a:t>
            </a:r>
            <a:r>
              <a:rPr lang="en-US" altLang="ja-JP" sz="1600" b="1" kern="100" dirty="0" smtClean="0">
                <a:solidFill>
                  <a:prstClr val="black"/>
                </a:solidFill>
                <a:latin typeface="ＭＳ Ｐゴシック"/>
                <a:cs typeface="Times New Roman" panose="02020603050405020304" pitchFamily="18" charset="0"/>
              </a:rPr>
              <a:t>31</a:t>
            </a:r>
            <a:r>
              <a:rPr lang="ja-JP" altLang="en-US" sz="1600" b="1" kern="100" dirty="0" smtClean="0">
                <a:solidFill>
                  <a:prstClr val="black"/>
                </a:solidFill>
                <a:latin typeface="ＭＳ Ｐゴシック"/>
                <a:cs typeface="Times New Roman" panose="02020603050405020304" pitchFamily="18" charset="0"/>
              </a:rPr>
              <a:t>日までの間、当該要件を満たすものとする</a:t>
            </a:r>
            <a:endParaRPr lang="en-US" altLang="ja-JP" sz="1600" kern="100" dirty="0" smtClean="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r>
              <a:rPr lang="ja-JP" altLang="en-US" sz="1600" b="1" kern="100" dirty="0" smtClean="0">
                <a:solidFill>
                  <a:prstClr val="black"/>
                </a:solidFill>
                <a:latin typeface="ＭＳ Ｐゴシック"/>
                <a:cs typeface="Times New Roman" panose="02020603050405020304" pitchFamily="18" charset="0"/>
              </a:rPr>
              <a:t>第１２部 放射</a:t>
            </a:r>
            <a:r>
              <a:rPr lang="ja-JP" altLang="en-US" sz="1600" b="1" kern="100" dirty="0">
                <a:solidFill>
                  <a:prstClr val="black"/>
                </a:solidFill>
                <a:latin typeface="ＭＳ Ｐゴシック"/>
                <a:cs typeface="Times New Roman" panose="02020603050405020304" pitchFamily="18" charset="0"/>
              </a:rPr>
              <a:t>線</a:t>
            </a:r>
            <a:r>
              <a:rPr lang="ja-JP" altLang="en-US" sz="1600" b="1" kern="100" dirty="0" smtClean="0">
                <a:solidFill>
                  <a:prstClr val="black"/>
                </a:solidFill>
                <a:latin typeface="ＭＳ Ｐゴシック"/>
                <a:cs typeface="Times New Roman" panose="02020603050405020304" pitchFamily="18" charset="0"/>
              </a:rPr>
              <a:t>治療に特定保険医療材料料の節を新設する</a:t>
            </a:r>
            <a:endParaRPr lang="en-US" altLang="ja-JP" sz="1600" b="1" kern="100" dirty="0" smtClean="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smtClean="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smtClean="0">
              <a:solidFill>
                <a:prstClr val="black"/>
              </a:solidFill>
              <a:latin typeface="ＭＳ Ｐゴシック"/>
              <a:cs typeface="Times New Roman" panose="02020603050405020304" pitchFamily="18" charset="0"/>
            </a:endParaRPr>
          </a:p>
        </p:txBody>
      </p:sp>
      <p:sp>
        <p:nvSpPr>
          <p:cNvPr id="2052" name="Rectangle 36"/>
          <p:cNvSpPr>
            <a:spLocks noChangeArrowheads="1"/>
          </p:cNvSpPr>
          <p:nvPr/>
        </p:nvSpPr>
        <p:spPr bwMode="auto">
          <a:xfrm>
            <a:off x="200538" y="715157"/>
            <a:ext cx="4326613"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（１）</a:t>
            </a:r>
            <a:r>
              <a:rPr lang="ja-JP" altLang="en-US" sz="2000" dirty="0">
                <a:solidFill>
                  <a:prstClr val="black"/>
                </a:solidFill>
              </a:rPr>
              <a:t>放射線</a:t>
            </a:r>
            <a:r>
              <a:rPr lang="ja-JP" altLang="en-US" sz="2000" dirty="0" smtClean="0">
                <a:solidFill>
                  <a:prstClr val="black"/>
                </a:solidFill>
              </a:rPr>
              <a:t>撮影</a:t>
            </a:r>
            <a:r>
              <a:rPr lang="ja-JP" altLang="en-US" sz="2000" dirty="0">
                <a:solidFill>
                  <a:prstClr val="black"/>
                </a:solidFill>
              </a:rPr>
              <a:t>等</a:t>
            </a:r>
            <a:r>
              <a:rPr lang="ja-JP" altLang="en-US" sz="2000" dirty="0" smtClean="0">
                <a:solidFill>
                  <a:prstClr val="black"/>
                </a:solidFill>
              </a:rPr>
              <a:t>の適正な評価</a:t>
            </a:r>
            <a:endParaRPr lang="en-US" altLang="ja-JP" sz="2000" dirty="0">
              <a:solidFill>
                <a:prstClr val="black"/>
              </a:solidFill>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１８．イノベーションや医療技術の適切な評価</a:t>
            </a:r>
            <a:endParaRPr lang="ja-JP" altLang="en-US" kern="0" dirty="0">
              <a:solidFill>
                <a:srgbClr val="000000"/>
              </a:solidFill>
              <a:latin typeface="Calibri"/>
              <a:ea typeface="ＭＳ Ｐゴシック"/>
            </a:endParaRPr>
          </a:p>
        </p:txBody>
      </p:sp>
      <p:graphicFrame>
        <p:nvGraphicFramePr>
          <p:cNvPr id="3" name="表 2"/>
          <p:cNvGraphicFramePr>
            <a:graphicFrameLocks noGrp="1"/>
          </p:cNvGraphicFramePr>
          <p:nvPr>
            <p:extLst/>
          </p:nvPr>
        </p:nvGraphicFramePr>
        <p:xfrm>
          <a:off x="297604" y="1843093"/>
          <a:ext cx="4608512" cy="3383280"/>
        </p:xfrm>
        <a:graphic>
          <a:graphicData uri="http://schemas.openxmlformats.org/drawingml/2006/table">
            <a:tbl>
              <a:tblPr firstRow="1" bandRow="1">
                <a:tableStyleId>{5C22544A-7EE6-4342-B048-85BDC9FD1C3A}</a:tableStyleId>
              </a:tblPr>
              <a:tblGrid>
                <a:gridCol w="4608512"/>
              </a:tblGrid>
              <a:tr h="216024">
                <a:tc>
                  <a:txBody>
                    <a:bodyPr/>
                    <a:lstStyle/>
                    <a:p>
                      <a:pPr algn="ctr">
                        <a:lnSpc>
                          <a:spcPts val="1400"/>
                        </a:lnSpc>
                      </a:pPr>
                      <a:r>
                        <a:rPr kumimoji="1" lang="ja-JP" altLang="en-US" sz="1400" dirty="0" smtClean="0">
                          <a:latin typeface="+mn-ea"/>
                          <a:ea typeface="+mn-ea"/>
                        </a:rPr>
                        <a:t>現行</a:t>
                      </a:r>
                      <a:endParaRPr kumimoji="1" lang="ja-JP" altLang="en-US" sz="1400" dirty="0">
                        <a:latin typeface="+mn-ea"/>
                        <a:ea typeface="+mn-ea"/>
                      </a:endParaRPr>
                    </a:p>
                  </a:txBody>
                  <a:tcPr/>
                </a:tc>
              </a:tr>
              <a:tr h="370840">
                <a:tc>
                  <a:txBody>
                    <a:bodyPr/>
                    <a:lstStyle/>
                    <a:p>
                      <a:pPr>
                        <a:lnSpc>
                          <a:spcPts val="1400"/>
                        </a:lnSpc>
                      </a:pPr>
                      <a:r>
                        <a:rPr kumimoji="1" lang="en-US" altLang="ja-JP" sz="1400" dirty="0" smtClean="0">
                          <a:latin typeface="+mn-ea"/>
                          <a:ea typeface="+mn-ea"/>
                        </a:rPr>
                        <a:t>【</a:t>
                      </a:r>
                      <a:r>
                        <a:rPr kumimoji="1" lang="ja-JP" altLang="en-US" sz="1400" dirty="0" smtClean="0">
                          <a:latin typeface="+mn-ea"/>
                          <a:ea typeface="+mn-ea"/>
                        </a:rPr>
                        <a:t>コンピューター断層撮影</a:t>
                      </a:r>
                      <a:r>
                        <a:rPr kumimoji="1" lang="en-US" altLang="ja-JP" sz="1400" dirty="0" smtClean="0">
                          <a:latin typeface="+mn-ea"/>
                          <a:ea typeface="+mn-ea"/>
                        </a:rPr>
                        <a:t>】</a:t>
                      </a:r>
                    </a:p>
                    <a:p>
                      <a:pPr>
                        <a:lnSpc>
                          <a:spcPts val="1400"/>
                        </a:lnSpc>
                      </a:pPr>
                      <a:r>
                        <a:rPr kumimoji="1" lang="ja-JP" altLang="en-US" sz="1400" dirty="0" smtClean="0">
                          <a:latin typeface="+mn-ea"/>
                          <a:ea typeface="+mn-ea"/>
                        </a:rPr>
                        <a:t>ＣＴ撮影</a:t>
                      </a:r>
                      <a:endParaRPr kumimoji="1" lang="en-US" altLang="ja-JP" sz="1400" dirty="0" smtClean="0">
                        <a:latin typeface="+mn-ea"/>
                        <a:ea typeface="+mn-ea"/>
                      </a:endParaRPr>
                    </a:p>
                    <a:p>
                      <a:pPr>
                        <a:lnSpc>
                          <a:spcPts val="1400"/>
                        </a:lnSpc>
                      </a:pPr>
                      <a:r>
                        <a:rPr kumimoji="1" lang="ja-JP" altLang="en-US" sz="1400" dirty="0" smtClean="0">
                          <a:latin typeface="+mn-ea"/>
                          <a:ea typeface="+mn-ea"/>
                        </a:rPr>
                        <a:t>　イ　６４列以上のマルチスライス型の機器の場合：</a:t>
                      </a:r>
                      <a:endParaRPr kumimoji="1" lang="en-US" altLang="ja-JP" sz="1400" dirty="0" smtClean="0">
                        <a:latin typeface="+mn-ea"/>
                        <a:ea typeface="+mn-ea"/>
                      </a:endParaRPr>
                    </a:p>
                    <a:p>
                      <a:pPr algn="r">
                        <a:lnSpc>
                          <a:spcPts val="1400"/>
                        </a:lnSpc>
                      </a:pPr>
                      <a:r>
                        <a:rPr kumimoji="1" lang="ja-JP" altLang="en-US" sz="1400" dirty="0" smtClean="0">
                          <a:latin typeface="+mn-ea"/>
                          <a:ea typeface="+mn-ea"/>
                        </a:rPr>
                        <a:t>１０００点</a:t>
                      </a:r>
                      <a:endParaRPr kumimoji="1" lang="en-US" altLang="ja-JP" sz="1400" dirty="0" smtClean="0">
                        <a:latin typeface="+mn-ea"/>
                        <a:ea typeface="+mn-ea"/>
                      </a:endParaRPr>
                    </a:p>
                    <a:p>
                      <a:pPr algn="r">
                        <a:lnSpc>
                          <a:spcPts val="1400"/>
                        </a:lnSpc>
                      </a:pPr>
                      <a:endParaRPr kumimoji="1" lang="en-US" altLang="ja-JP" sz="1400" dirty="0" smtClean="0">
                        <a:latin typeface="+mn-ea"/>
                        <a:ea typeface="+mn-ea"/>
                      </a:endParaRPr>
                    </a:p>
                    <a:p>
                      <a:pPr algn="l">
                        <a:lnSpc>
                          <a:spcPts val="1400"/>
                        </a:lnSpc>
                      </a:pPr>
                      <a:r>
                        <a:rPr kumimoji="1" lang="ja-JP" altLang="en-US" sz="1400" dirty="0" smtClean="0">
                          <a:latin typeface="+mn-ea"/>
                          <a:ea typeface="+mn-ea"/>
                        </a:rPr>
                        <a:t>　ロ　１６列以上６４列未満のマルチスライス型の機器による</a:t>
                      </a:r>
                      <a:endParaRPr kumimoji="1" lang="en-US" altLang="ja-JP" sz="1400" dirty="0" smtClean="0">
                        <a:latin typeface="+mn-ea"/>
                        <a:ea typeface="+mn-ea"/>
                      </a:endParaRPr>
                    </a:p>
                    <a:p>
                      <a:pPr algn="l">
                        <a:lnSpc>
                          <a:spcPts val="1400"/>
                        </a:lnSpc>
                      </a:pPr>
                      <a:r>
                        <a:rPr kumimoji="1" lang="ja-JP" altLang="en-US" sz="1400" dirty="0" smtClean="0">
                          <a:latin typeface="+mn-ea"/>
                          <a:ea typeface="+mn-ea"/>
                        </a:rPr>
                        <a:t>　　場合：　　　　　　　　　　　　　　　　　　　　　　　　　　　９００点</a:t>
                      </a:r>
                      <a:endParaRPr kumimoji="1" lang="en-US" altLang="ja-JP" sz="1400" dirty="0" smtClean="0">
                        <a:latin typeface="+mn-ea"/>
                        <a:ea typeface="+mn-ea"/>
                      </a:endParaRPr>
                    </a:p>
                    <a:p>
                      <a:pPr algn="l">
                        <a:lnSpc>
                          <a:spcPts val="1400"/>
                        </a:lnSpc>
                      </a:pPr>
                      <a:r>
                        <a:rPr kumimoji="1" lang="ja-JP" altLang="en-US" sz="1400" dirty="0" smtClean="0">
                          <a:latin typeface="+mn-ea"/>
                          <a:ea typeface="+mn-ea"/>
                        </a:rPr>
                        <a:t>　ハ　４列以上１６列未満のマルチスライス型の機器による</a:t>
                      </a:r>
                      <a:endParaRPr kumimoji="1" lang="en-US" altLang="ja-JP" sz="1400" dirty="0" smtClean="0">
                        <a:latin typeface="+mn-ea"/>
                        <a:ea typeface="+mn-ea"/>
                      </a:endParaRPr>
                    </a:p>
                    <a:p>
                      <a:pPr algn="l">
                        <a:lnSpc>
                          <a:spcPts val="1400"/>
                        </a:lnSpc>
                      </a:pPr>
                      <a:r>
                        <a:rPr kumimoji="1" lang="ja-JP" altLang="en-US" sz="1400" dirty="0" smtClean="0">
                          <a:latin typeface="+mn-ea"/>
                          <a:ea typeface="+mn-ea"/>
                        </a:rPr>
                        <a:t>　　場合：　　　　　　　　　　　　　　　　　　　　　　　　　　　７７０点</a:t>
                      </a:r>
                      <a:endParaRPr kumimoji="1" lang="en-US" altLang="ja-JP" sz="1400" dirty="0" smtClean="0">
                        <a:latin typeface="+mn-ea"/>
                        <a:ea typeface="+mn-ea"/>
                      </a:endParaRPr>
                    </a:p>
                    <a:p>
                      <a:pPr algn="l">
                        <a:lnSpc>
                          <a:spcPts val="1400"/>
                        </a:lnSpc>
                      </a:pPr>
                      <a:r>
                        <a:rPr kumimoji="1" lang="ja-JP" altLang="en-US" sz="1400" dirty="0" smtClean="0">
                          <a:latin typeface="+mn-ea"/>
                          <a:ea typeface="+mn-ea"/>
                        </a:rPr>
                        <a:t>　ニ　イ、ロ、ハ以外の場合：　　　　　　　　　　　　　　　５８０点</a:t>
                      </a:r>
                      <a:endParaRPr kumimoji="1" lang="en-US" altLang="ja-JP" sz="1400" dirty="0" smtClean="0">
                        <a:latin typeface="+mn-ea"/>
                        <a:ea typeface="+mn-ea"/>
                      </a:endParaRPr>
                    </a:p>
                    <a:p>
                      <a:pPr algn="l">
                        <a:lnSpc>
                          <a:spcPts val="1400"/>
                        </a:lnSpc>
                      </a:pPr>
                      <a:endParaRPr kumimoji="1" lang="en-US" altLang="ja-JP" sz="1400" dirty="0" smtClean="0">
                        <a:latin typeface="+mn-ea"/>
                        <a:ea typeface="+mn-ea"/>
                      </a:endParaRPr>
                    </a:p>
                    <a:p>
                      <a:pPr algn="l">
                        <a:lnSpc>
                          <a:spcPts val="1400"/>
                        </a:lnSpc>
                      </a:pPr>
                      <a:r>
                        <a:rPr kumimoji="1" lang="en-US" altLang="ja-JP" sz="1400" dirty="0" smtClean="0">
                          <a:latin typeface="+mn-ea"/>
                          <a:ea typeface="+mn-ea"/>
                        </a:rPr>
                        <a:t>【</a:t>
                      </a:r>
                      <a:r>
                        <a:rPr kumimoji="1" lang="ja-JP" altLang="en-US" sz="1400" dirty="0" smtClean="0">
                          <a:latin typeface="+mn-ea"/>
                          <a:ea typeface="+mn-ea"/>
                        </a:rPr>
                        <a:t>磁気共鳴コンピューター断層撮影</a:t>
                      </a:r>
                      <a:r>
                        <a:rPr kumimoji="1" lang="en-US" altLang="ja-JP" sz="1400" dirty="0" smtClean="0">
                          <a:latin typeface="+mn-ea"/>
                          <a:ea typeface="+mn-ea"/>
                        </a:rPr>
                        <a:t>】</a:t>
                      </a:r>
                    </a:p>
                    <a:p>
                      <a:pPr algn="l">
                        <a:lnSpc>
                          <a:spcPts val="1400"/>
                        </a:lnSpc>
                      </a:pPr>
                      <a:r>
                        <a:rPr kumimoji="1" lang="ja-JP" altLang="en-US" sz="1400" dirty="0" smtClean="0">
                          <a:latin typeface="+mn-ea"/>
                          <a:ea typeface="+mn-ea"/>
                        </a:rPr>
                        <a:t>１．３テスラ以上の機器による場合：　　　　　　　　　</a:t>
                      </a:r>
                      <a:r>
                        <a:rPr kumimoji="1" lang="ja-JP" altLang="en-US" sz="1400" baseline="0" dirty="0" smtClean="0">
                          <a:latin typeface="+mn-ea"/>
                          <a:ea typeface="+mn-ea"/>
                        </a:rPr>
                        <a:t> </a:t>
                      </a:r>
                      <a:r>
                        <a:rPr kumimoji="1" lang="ja-JP" altLang="en-US" sz="1400" dirty="0" smtClean="0">
                          <a:latin typeface="+mn-ea"/>
                          <a:ea typeface="+mn-ea"/>
                        </a:rPr>
                        <a:t>１６００点</a:t>
                      </a:r>
                      <a:endParaRPr kumimoji="1" lang="en-US" altLang="ja-JP" sz="1400" dirty="0" smtClean="0">
                        <a:latin typeface="+mn-ea"/>
                        <a:ea typeface="+mn-ea"/>
                      </a:endParaRPr>
                    </a:p>
                    <a:p>
                      <a:pPr algn="l">
                        <a:lnSpc>
                          <a:spcPts val="1400"/>
                        </a:lnSpc>
                      </a:pPr>
                      <a:endParaRPr kumimoji="1" lang="en-US" altLang="ja-JP" sz="1400" dirty="0" smtClean="0">
                        <a:latin typeface="+mn-ea"/>
                        <a:ea typeface="+mn-ea"/>
                      </a:endParaRPr>
                    </a:p>
                    <a:p>
                      <a:pPr algn="l">
                        <a:lnSpc>
                          <a:spcPts val="1400"/>
                        </a:lnSpc>
                      </a:pPr>
                      <a:r>
                        <a:rPr kumimoji="1" lang="ja-JP" altLang="en-US" sz="1400" dirty="0" smtClean="0">
                          <a:latin typeface="+mn-ea"/>
                          <a:ea typeface="+mn-ea"/>
                        </a:rPr>
                        <a:t>２．１．５テスラ以上３テスラ未満の機器による場合：</a:t>
                      </a:r>
                      <a:endParaRPr kumimoji="1" lang="en-US" altLang="ja-JP" sz="1400" dirty="0" smtClean="0">
                        <a:latin typeface="+mn-ea"/>
                        <a:ea typeface="+mn-ea"/>
                      </a:endParaRPr>
                    </a:p>
                    <a:p>
                      <a:pPr algn="r">
                        <a:lnSpc>
                          <a:spcPts val="1400"/>
                        </a:lnSpc>
                      </a:pPr>
                      <a:r>
                        <a:rPr kumimoji="1" lang="ja-JP" altLang="en-US" sz="1400" dirty="0" smtClean="0">
                          <a:latin typeface="+mn-ea"/>
                          <a:ea typeface="+mn-ea"/>
                        </a:rPr>
                        <a:t>１</a:t>
                      </a:r>
                      <a:r>
                        <a:rPr kumimoji="1" lang="en-US" altLang="ja-JP" sz="1400" dirty="0" smtClean="0">
                          <a:latin typeface="+mn-ea"/>
                          <a:ea typeface="+mn-ea"/>
                        </a:rPr>
                        <a:t>,</a:t>
                      </a:r>
                      <a:r>
                        <a:rPr kumimoji="1" lang="ja-JP" altLang="en-US" sz="1400" dirty="0" smtClean="0">
                          <a:latin typeface="+mn-ea"/>
                          <a:ea typeface="+mn-ea"/>
                        </a:rPr>
                        <a:t>３３０点</a:t>
                      </a:r>
                      <a:endParaRPr kumimoji="1" lang="en-US" altLang="ja-JP" sz="1400" dirty="0" smtClean="0">
                        <a:latin typeface="+mn-ea"/>
                        <a:ea typeface="+mn-ea"/>
                      </a:endParaRPr>
                    </a:p>
                    <a:p>
                      <a:pPr algn="l">
                        <a:lnSpc>
                          <a:spcPts val="1400"/>
                        </a:lnSpc>
                      </a:pPr>
                      <a:r>
                        <a:rPr kumimoji="1" lang="ja-JP" altLang="en-US" sz="1400" dirty="0" smtClean="0">
                          <a:latin typeface="+mn-ea"/>
                          <a:ea typeface="+mn-ea"/>
                        </a:rPr>
                        <a:t>３．１、２以外の場合：　　　　　　　　　　　　　　            ９２０点</a:t>
                      </a:r>
                      <a:endParaRPr kumimoji="1" lang="en-US" altLang="ja-JP" sz="1400" dirty="0" smtClean="0">
                        <a:latin typeface="+mn-ea"/>
                        <a:ea typeface="+mn-ea"/>
                      </a:endParaRPr>
                    </a:p>
                  </a:txBody>
                  <a:tcPr/>
                </a:tc>
              </a:tr>
            </a:tbl>
          </a:graphicData>
        </a:graphic>
      </p:graphicFrame>
      <p:graphicFrame>
        <p:nvGraphicFramePr>
          <p:cNvPr id="5" name="表 4"/>
          <p:cNvGraphicFramePr>
            <a:graphicFrameLocks noGrp="1"/>
          </p:cNvGraphicFramePr>
          <p:nvPr>
            <p:extLst/>
          </p:nvPr>
        </p:nvGraphicFramePr>
        <p:xfrm>
          <a:off x="4972187" y="1843093"/>
          <a:ext cx="4686708" cy="3392777"/>
        </p:xfrm>
        <a:graphic>
          <a:graphicData uri="http://schemas.openxmlformats.org/drawingml/2006/table">
            <a:tbl>
              <a:tblPr firstRow="1" bandRow="1">
                <a:tableStyleId>{21E4AEA4-8DFA-4A89-87EB-49C32662AFE0}</a:tableStyleId>
              </a:tblPr>
              <a:tblGrid>
                <a:gridCol w="4686708"/>
              </a:tblGrid>
              <a:tr h="278737">
                <a:tc>
                  <a:txBody>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400" dirty="0" smtClean="0"/>
                        <a:t>改定</a:t>
                      </a:r>
                      <a:endParaRPr kumimoji="1" lang="ja-JP" altLang="en-US" sz="1400" b="1" i="0" u="none" strike="noStrike" kern="1200" cap="none" spc="0" normalizeH="0" baseline="0" noProof="0" dirty="0" smtClean="0">
                        <a:ln>
                          <a:noFill/>
                        </a:ln>
                        <a:solidFill>
                          <a:prstClr val="white"/>
                        </a:solidFill>
                        <a:effectLst/>
                        <a:uLnTx/>
                        <a:uFillTx/>
                        <a:latin typeface="ＭＳ Ｐゴシック"/>
                        <a:ea typeface="+mn-ea"/>
                        <a:cs typeface="+mn-cs"/>
                      </a:endParaRPr>
                    </a:p>
                  </a:txBody>
                  <a:tcPr/>
                </a:tc>
              </a:tr>
              <a:tr h="370840">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mn-ea"/>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mn-ea"/>
                          <a:ea typeface="+mn-ea"/>
                          <a:cs typeface="+mn-cs"/>
                        </a:rPr>
                        <a:t>コンピューター断層撮影</a:t>
                      </a:r>
                      <a:r>
                        <a:rPr kumimoji="1" lang="en-US" altLang="ja-JP" sz="1400" b="0" i="0" u="none" strike="noStrike" kern="1200" cap="none" spc="0" normalizeH="0" baseline="0" noProof="0" dirty="0" smtClean="0">
                          <a:ln>
                            <a:noFill/>
                          </a:ln>
                          <a:solidFill>
                            <a:prstClr val="black"/>
                          </a:solidFill>
                          <a:effectLst/>
                          <a:uLnTx/>
                          <a:uFillTx/>
                          <a:latin typeface="+mn-ea"/>
                          <a:ea typeface="+mn-ea"/>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ea"/>
                          <a:ea typeface="+mn-ea"/>
                          <a:cs typeface="+mn-cs"/>
                        </a:rPr>
                        <a:t>ＣＴ撮影</a:t>
                      </a:r>
                      <a:endParaRPr kumimoji="1" lang="en-US" altLang="ja-JP" sz="1400" b="0" i="0" u="none" strike="noStrike" kern="1200" cap="none" spc="0" normalizeH="0" baseline="0" noProof="0" dirty="0" smtClean="0">
                        <a:ln>
                          <a:noFill/>
                        </a:ln>
                        <a:solidFill>
                          <a:prstClr val="black"/>
                        </a:solidFill>
                        <a:effectLst/>
                        <a:uLnTx/>
                        <a:uFillTx/>
                        <a:latin typeface="+mn-ea"/>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ea"/>
                          <a:ea typeface="+mn-ea"/>
                          <a:cs typeface="+mn-cs"/>
                        </a:rPr>
                        <a:t>　イ　６４列以上のマルチスライス型の機器の場合</a:t>
                      </a:r>
                      <a:endParaRPr kumimoji="1" lang="en-US" altLang="ja-JP" sz="1400" b="0" i="0" u="none" strike="noStrike" kern="1200" cap="none" spc="0" normalizeH="0" baseline="0" noProof="0" dirty="0" smtClean="0">
                        <a:ln>
                          <a:noFill/>
                        </a:ln>
                        <a:solidFill>
                          <a:prstClr val="black"/>
                        </a:solidFill>
                        <a:effectLst/>
                        <a:uLnTx/>
                        <a:uFillTx/>
                        <a:latin typeface="+mn-ea"/>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mn-ea"/>
                          <a:ea typeface="+mn-ea"/>
                          <a:cs typeface="+mn-cs"/>
                        </a:rPr>
                        <a:t>　</a:t>
                      </a:r>
                      <a:r>
                        <a:rPr kumimoji="1" lang="ja-JP" altLang="en-US" sz="1400" b="0" i="0" u="none" strike="noStrike" kern="1200" cap="none" spc="0" normalizeH="0" baseline="0" noProof="0" dirty="0" smtClean="0">
                          <a:ln>
                            <a:noFill/>
                          </a:ln>
                          <a:solidFill>
                            <a:srgbClr val="FF0000"/>
                          </a:solidFill>
                          <a:effectLst/>
                          <a:uLnTx/>
                          <a:uFillTx/>
                          <a:latin typeface="+mn-ea"/>
                          <a:ea typeface="+mn-ea"/>
                          <a:cs typeface="+mn-cs"/>
                        </a:rPr>
                        <a:t>　</a:t>
                      </a:r>
                      <a:r>
                        <a:rPr kumimoji="1" lang="en-US" altLang="ja-JP" sz="1400" b="1" i="0" u="sng" strike="noStrike" kern="1200" cap="none" spc="0" normalizeH="0" baseline="0" noProof="0" dirty="0" smtClean="0">
                          <a:ln>
                            <a:noFill/>
                          </a:ln>
                          <a:solidFill>
                            <a:srgbClr val="FF0000"/>
                          </a:solidFill>
                          <a:effectLst/>
                          <a:uLnTx/>
                          <a:uFillTx/>
                          <a:latin typeface="+mn-ea"/>
                          <a:ea typeface="+mn-ea"/>
                          <a:cs typeface="+mn-cs"/>
                        </a:rPr>
                        <a:t>(1) </a:t>
                      </a:r>
                      <a:r>
                        <a:rPr kumimoji="1" lang="ja-JP" altLang="en-US" sz="1400" b="1" i="0" u="sng" strike="noStrike" kern="1200" cap="none" spc="0" normalizeH="0" baseline="0" noProof="0" dirty="0" smtClean="0">
                          <a:ln>
                            <a:noFill/>
                          </a:ln>
                          <a:solidFill>
                            <a:srgbClr val="FF0000"/>
                          </a:solidFill>
                          <a:effectLst/>
                          <a:uLnTx/>
                          <a:uFillTx/>
                          <a:latin typeface="+mn-ea"/>
                          <a:ea typeface="+mn-ea"/>
                          <a:cs typeface="+mn-cs"/>
                        </a:rPr>
                        <a:t>施設共同利用において行われる場合：１</a:t>
                      </a:r>
                      <a:r>
                        <a:rPr kumimoji="1" lang="en-US" altLang="ja-JP" sz="1400" b="1" i="0" u="sng" strike="noStrike" kern="1200" cap="none" spc="0" normalizeH="0" baseline="0" noProof="0" dirty="0" smtClean="0">
                          <a:ln>
                            <a:noFill/>
                          </a:ln>
                          <a:solidFill>
                            <a:srgbClr val="FF0000"/>
                          </a:solidFill>
                          <a:effectLst/>
                          <a:uLnTx/>
                          <a:uFillTx/>
                          <a:latin typeface="+mn-ea"/>
                          <a:ea typeface="+mn-ea"/>
                          <a:cs typeface="+mn-cs"/>
                        </a:rPr>
                        <a:t>,</a:t>
                      </a:r>
                      <a:r>
                        <a:rPr kumimoji="1" lang="ja-JP" altLang="en-US" sz="1400" b="1" i="0" u="sng" strike="noStrike" kern="1200" cap="none" spc="0" normalizeH="0" baseline="0" noProof="0" dirty="0" smtClean="0">
                          <a:ln>
                            <a:noFill/>
                          </a:ln>
                          <a:solidFill>
                            <a:srgbClr val="FF0000"/>
                          </a:solidFill>
                          <a:effectLst/>
                          <a:uLnTx/>
                          <a:uFillTx/>
                          <a:latin typeface="+mn-ea"/>
                          <a:ea typeface="+mn-ea"/>
                          <a:cs typeface="+mn-cs"/>
                        </a:rPr>
                        <a:t>０２０点（新）</a:t>
                      </a:r>
                      <a:endParaRPr kumimoji="1" lang="en-US" altLang="ja-JP" sz="1400" b="1" i="0" u="sng" strike="noStrike" kern="1200" cap="none" spc="0" normalizeH="0" baseline="0" noProof="0" dirty="0" smtClean="0">
                        <a:ln>
                          <a:noFill/>
                        </a:ln>
                        <a:solidFill>
                          <a:srgbClr val="FF0000"/>
                        </a:solidFill>
                        <a:effectLst/>
                        <a:uLnTx/>
                        <a:uFillTx/>
                        <a:latin typeface="+mn-ea"/>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mn-ea"/>
                          <a:ea typeface="+mn-ea"/>
                          <a:cs typeface="+mn-cs"/>
                        </a:rPr>
                        <a:t>   </a:t>
                      </a:r>
                      <a:r>
                        <a:rPr kumimoji="1" lang="en-US" altLang="ja-JP" sz="1400" b="1" i="0" u="sng" strike="noStrike" kern="1200" cap="none" spc="0" normalizeH="0" baseline="0" noProof="0" dirty="0" smtClean="0">
                          <a:ln>
                            <a:noFill/>
                          </a:ln>
                          <a:solidFill>
                            <a:srgbClr val="FF0000"/>
                          </a:solidFill>
                          <a:effectLst/>
                          <a:uLnTx/>
                          <a:uFillTx/>
                          <a:latin typeface="+mn-ea"/>
                          <a:ea typeface="+mn-ea"/>
                          <a:cs typeface="+mn-cs"/>
                        </a:rPr>
                        <a:t> (2)</a:t>
                      </a:r>
                      <a:r>
                        <a:rPr kumimoji="1" lang="ja-JP" altLang="en-US" sz="1400" b="1" i="0" u="sng" strike="noStrike" kern="1200" cap="none" spc="0" normalizeH="0" baseline="0" noProof="0" dirty="0" smtClean="0">
                          <a:ln>
                            <a:noFill/>
                          </a:ln>
                          <a:solidFill>
                            <a:srgbClr val="FF0000"/>
                          </a:solidFill>
                          <a:effectLst/>
                          <a:uLnTx/>
                          <a:uFillTx/>
                          <a:latin typeface="+mn-ea"/>
                          <a:ea typeface="+mn-ea"/>
                          <a:cs typeface="+mn-cs"/>
                        </a:rPr>
                        <a:t>その他の場合：１</a:t>
                      </a:r>
                      <a:r>
                        <a:rPr kumimoji="1" lang="en-US" altLang="ja-JP" sz="1400" b="1" i="0" u="sng" strike="noStrike" kern="1200" cap="none" spc="0" normalizeH="0" baseline="0" noProof="0" dirty="0" smtClean="0">
                          <a:ln>
                            <a:noFill/>
                          </a:ln>
                          <a:solidFill>
                            <a:srgbClr val="FF0000"/>
                          </a:solidFill>
                          <a:effectLst/>
                          <a:uLnTx/>
                          <a:uFillTx/>
                          <a:latin typeface="+mn-ea"/>
                          <a:ea typeface="+mn-ea"/>
                          <a:cs typeface="+mn-cs"/>
                        </a:rPr>
                        <a:t>,</a:t>
                      </a:r>
                      <a:r>
                        <a:rPr kumimoji="1" lang="ja-JP" altLang="en-US" sz="1400" b="1" i="0" u="sng" strike="noStrike" kern="1200" cap="none" spc="0" normalizeH="0" baseline="0" noProof="0" dirty="0" smtClean="0">
                          <a:ln>
                            <a:noFill/>
                          </a:ln>
                          <a:solidFill>
                            <a:srgbClr val="FF0000"/>
                          </a:solidFill>
                          <a:effectLst/>
                          <a:uLnTx/>
                          <a:uFillTx/>
                          <a:latin typeface="+mn-ea"/>
                          <a:ea typeface="+mn-ea"/>
                          <a:cs typeface="+mn-cs"/>
                        </a:rPr>
                        <a:t>０００点（新）</a:t>
                      </a:r>
                      <a:endParaRPr kumimoji="1" lang="en-US" altLang="ja-JP" sz="1400" b="1" i="0" u="sng" strike="noStrike" kern="1200" cap="none" spc="0" normalizeH="0" baseline="0" noProof="0" dirty="0" smtClean="0">
                        <a:ln>
                          <a:noFill/>
                        </a:ln>
                        <a:solidFill>
                          <a:srgbClr val="FF0000"/>
                        </a:solidFill>
                        <a:effectLst/>
                        <a:uLnTx/>
                        <a:uFillTx/>
                        <a:latin typeface="+mn-ea"/>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   ロ　１６列以上６４列未満のマルチスライス型の機器による</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　　場合：　　　　　　　　　　　　　　　　　　　　　　　　　　　 ９００点</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　 ハ　４列以上１６列未満のマルチスライス型の機器による</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　　場合：　　　　　　　　　　　　　　　　　　　　　　　　　　　</a:t>
                      </a:r>
                      <a:r>
                        <a:rPr kumimoji="1" lang="ja-JP" altLang="en-US"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７５０点</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　 ニ　イ、ロ、ハ以外の場合：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５６０点</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磁気共鳴コンピューター断層撮影</a:t>
                      </a:r>
                      <a:r>
                        <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１．３テスラ以上の機器による場合</a:t>
                      </a:r>
                      <a:endParaRPr kumimoji="1" lang="en-US" altLang="ja-JP" sz="1400" b="0" i="0" u="sng"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イ</a:t>
                      </a:r>
                      <a:r>
                        <a:rPr kumimoji="1" lang="ja-JP" altLang="en-US"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施設共同利用において行われる場合： </a:t>
                      </a:r>
                      <a:r>
                        <a:rPr kumimoji="1" lang="ja-JP" altLang="en-US" sz="1400" b="1" i="1" u="sng"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１</a:t>
                      </a:r>
                      <a:r>
                        <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６２０点（新）</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ロ</a:t>
                      </a:r>
                      <a:r>
                        <a:rPr kumimoji="1" lang="ja-JP" altLang="en-US"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その他の場合： </a:t>
                      </a:r>
                      <a:r>
                        <a:rPr kumimoji="1" lang="ja-JP" altLang="en-US"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１</a:t>
                      </a:r>
                      <a:r>
                        <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６００点（新）</a:t>
                      </a:r>
                      <a:endPar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２．１．５テスラ以上３テスラ未満の機器による場合：</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r"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１</a:t>
                      </a:r>
                      <a:r>
                        <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３３０点</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３．１、２以外の場合：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９００点</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txBody>
                  <a:tcPr/>
                </a:tc>
              </a:tr>
            </a:tbl>
          </a:graphicData>
        </a:graphic>
      </p:graphicFrame>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261</a:t>
            </a:fld>
            <a:endParaRPr lang="ja-JP" altLang="en-US" dirty="0">
              <a:solidFill>
                <a:prstClr val="black"/>
              </a:solidFill>
            </a:endParaRPr>
          </a:p>
        </p:txBody>
      </p:sp>
      <p:sp>
        <p:nvSpPr>
          <p:cNvPr id="9" name="テキスト ボックス 8"/>
          <p:cNvSpPr txBox="1"/>
          <p:nvPr/>
        </p:nvSpPr>
        <p:spPr>
          <a:xfrm>
            <a:off x="4526786" y="1628800"/>
            <a:ext cx="3306534"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370</a:t>
            </a:r>
            <a:r>
              <a:rPr lang="ja-JP" altLang="en-US" dirty="0" err="1" smtClean="0">
                <a:solidFill>
                  <a:srgbClr val="002060"/>
                </a:solidFill>
                <a:latin typeface="ＭＳ Ｐゴシック" panose="020B0600070205080204" pitchFamily="50" charset="-128"/>
              </a:rPr>
              <a:t>，</a:t>
            </a:r>
            <a:r>
              <a:rPr lang="en-US" altLang="ja-JP" dirty="0" smtClean="0">
                <a:solidFill>
                  <a:srgbClr val="002060"/>
                </a:solidFill>
                <a:latin typeface="ＭＳ Ｐゴシック" panose="020B0600070205080204" pitchFamily="50" charset="-128"/>
              </a:rPr>
              <a:t>371</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留ｐ</a:t>
            </a:r>
            <a:r>
              <a:rPr lang="en-US" altLang="ja-JP" smtClean="0">
                <a:solidFill>
                  <a:srgbClr val="002060"/>
                </a:solidFill>
                <a:latin typeface="ＭＳ Ｐゴシック" panose="020B0600070205080204" pitchFamily="50" charset="-128"/>
              </a:rPr>
              <a:t>383</a:t>
            </a:r>
            <a:r>
              <a:rPr lang="ja-JP" altLang="en-US" dirty="0" err="1" smtClean="0">
                <a:solidFill>
                  <a:srgbClr val="002060"/>
                </a:solidFill>
                <a:latin typeface="ＭＳ Ｐゴシック" panose="020B0600070205080204" pitchFamily="50" charset="-128"/>
              </a:rPr>
              <a:t>，</a:t>
            </a:r>
            <a:r>
              <a:rPr lang="en-US" altLang="ja-JP" dirty="0" smtClean="0">
                <a:solidFill>
                  <a:srgbClr val="002060"/>
                </a:solidFill>
                <a:latin typeface="ＭＳ Ｐゴシック" panose="020B0600070205080204" pitchFamily="50" charset="-128"/>
              </a:rPr>
              <a:t>384</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施告ｐ</a:t>
            </a:r>
            <a:r>
              <a:rPr lang="en-US" altLang="ja-JP" smtClean="0">
                <a:solidFill>
                  <a:srgbClr val="002060"/>
                </a:solidFill>
                <a:latin typeface="ＭＳ Ｐゴシック" panose="020B0600070205080204" pitchFamily="50" charset="-128"/>
              </a:rPr>
              <a:t>766</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施通ｐ</a:t>
            </a:r>
            <a:r>
              <a:rPr lang="en-US" altLang="ja-JP" smtClean="0">
                <a:solidFill>
                  <a:srgbClr val="002060"/>
                </a:solidFill>
                <a:latin typeface="ＭＳ Ｐゴシック" panose="020B0600070205080204" pitchFamily="50" charset="-128"/>
              </a:rPr>
              <a:t>827</a:t>
            </a:r>
            <a:endParaRPr lang="ja-JP" altLang="en-US" dirty="0">
              <a:solidFill>
                <a:srgbClr val="002060"/>
              </a:solidFill>
              <a:latin typeface="ＭＳ Ｐゴシック" panose="020B0600070205080204" pitchFamily="50" charset="-128"/>
            </a:endParaRPr>
          </a:p>
        </p:txBody>
      </p:sp>
      <p:sp>
        <p:nvSpPr>
          <p:cNvPr id="10" name="テキスト ボックス 8"/>
          <p:cNvSpPr txBox="1"/>
          <p:nvPr/>
        </p:nvSpPr>
        <p:spPr>
          <a:xfrm>
            <a:off x="8046227" y="6176035"/>
            <a:ext cx="1583265"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施告ｐ</a:t>
            </a:r>
            <a:r>
              <a:rPr lang="en-US" altLang="ja-JP" smtClean="0">
                <a:solidFill>
                  <a:srgbClr val="002060"/>
                </a:solidFill>
                <a:latin typeface="ＭＳ Ｐゴシック" panose="020B0600070205080204" pitchFamily="50" charset="-128"/>
              </a:rPr>
              <a:t>765</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施通ｐ</a:t>
            </a:r>
            <a:r>
              <a:rPr lang="en-US" altLang="ja-JP" smtClean="0">
                <a:solidFill>
                  <a:srgbClr val="002060"/>
                </a:solidFill>
                <a:latin typeface="ＭＳ Ｐゴシック" panose="020B0600070205080204" pitchFamily="50" charset="-128"/>
              </a:rPr>
              <a:t>827</a:t>
            </a:r>
            <a:endParaRPr lang="ja-JP" altLang="en-US" dirty="0">
              <a:solidFill>
                <a:srgbClr val="002060"/>
              </a:solidFill>
              <a:latin typeface="ＭＳ Ｐゴシック" panose="020B0600070205080204" pitchFamily="50" charset="-128"/>
            </a:endParaRPr>
          </a:p>
        </p:txBody>
      </p:sp>
      <p:sp>
        <p:nvSpPr>
          <p:cNvPr id="11" name="テキスト ボックス 18"/>
          <p:cNvSpPr txBox="1"/>
          <p:nvPr/>
        </p:nvSpPr>
        <p:spPr>
          <a:xfrm>
            <a:off x="5837378" y="6372441"/>
            <a:ext cx="68535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607</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56466014"/>
      </p:ext>
    </p:extLst>
  </p:cSld>
  <p:clrMapOvr>
    <a:masterClrMapping/>
  </p:clrMapOvr>
  <p:timing>
    <p:tnLst>
      <p:par>
        <p:cTn id="1" dur="indefinite" restart="never" nodeType="tmRoot"/>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38" y="1172084"/>
            <a:ext cx="9511189" cy="5569284"/>
          </a:xfrm>
          <a:prstGeom prst="rect">
            <a:avLst/>
          </a:prstGeom>
          <a:solidFill>
            <a:srgbClr val="FFFFAF">
              <a:alpha val="49804"/>
            </a:srgbClr>
          </a:solidFill>
          <a:ln w="9525">
            <a:solidFill>
              <a:schemeClr val="tx1"/>
            </a:solidFill>
            <a:miter lim="800000"/>
            <a:headEnd/>
            <a:tailEnd/>
          </a:ln>
        </p:spPr>
        <p:txBody>
          <a:bodyPr/>
          <a:lstStyle/>
          <a:p>
            <a:pPr marL="180975" indent="-180975">
              <a:lnSpc>
                <a:spcPts val="1600"/>
              </a:lnSpc>
              <a:buFont typeface="Wingdings" panose="05000000000000000000" pitchFamily="2" charset="2"/>
              <a:buChar char="Ø"/>
            </a:pPr>
            <a:r>
              <a:rPr lang="ja-JP" altLang="en-US" sz="1600" kern="100" dirty="0" smtClean="0">
                <a:solidFill>
                  <a:prstClr val="black"/>
                </a:solidFill>
                <a:latin typeface="ＭＳ Ｐゴシック"/>
                <a:cs typeface="Times New Roman" panose="02020603050405020304" pitchFamily="18" charset="0"/>
              </a:rPr>
              <a:t>　</a:t>
            </a:r>
            <a:r>
              <a:rPr lang="ja-JP" altLang="en-US" sz="1600" b="1" kern="100" dirty="0" smtClean="0">
                <a:solidFill>
                  <a:prstClr val="black"/>
                </a:solidFill>
                <a:latin typeface="ＭＳ Ｐゴシック"/>
                <a:cs typeface="Times New Roman" panose="02020603050405020304" pitchFamily="18" charset="0"/>
              </a:rPr>
              <a:t>医療機関間の連携による病理診断料の算定における送付側の施設基準について、常勤の検査技師配置要件を緩和し、診療情報提供の義務化を行う</a:t>
            </a:r>
            <a:endParaRPr lang="en-US" altLang="ja-JP" sz="17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17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180975" indent="-180975">
              <a:lnSpc>
                <a:spcPts val="1600"/>
              </a:lnSpc>
              <a:buFont typeface="Wingdings" panose="05000000000000000000" pitchFamily="2" charset="2"/>
              <a:buChar char="Ø"/>
            </a:pP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医療機関間の連携による病理診断料の算定における受取側の施設基準について、病理診断料を標榜する医療機関の対象への追加、複数の常勤医師の鏡検を義務化及び同一の者が開設する衛生検査所から受け取る標本割合の制限を行う</a:t>
            </a:r>
            <a:endParaRPr lang="en-US" altLang="ja-JP"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buFont typeface="Wingdings" panose="05000000000000000000" pitchFamily="2" charset="2"/>
              <a:buChar char="Ø"/>
            </a:pPr>
            <a:endParaRPr lang="en-US" altLang="ja-JP" sz="1600" kern="100" dirty="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smtClean="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smtClean="0">
              <a:solidFill>
                <a:prstClr val="black"/>
              </a:solidFill>
              <a:latin typeface="ＭＳ Ｐゴシック"/>
              <a:cs typeface="Times New Roman" panose="02020603050405020304" pitchFamily="18" charset="0"/>
            </a:endParaRPr>
          </a:p>
        </p:txBody>
      </p:sp>
      <p:sp>
        <p:nvSpPr>
          <p:cNvPr id="2052" name="Rectangle 36"/>
          <p:cNvSpPr>
            <a:spLocks noChangeArrowheads="1"/>
          </p:cNvSpPr>
          <p:nvPr/>
        </p:nvSpPr>
        <p:spPr bwMode="auto">
          <a:xfrm>
            <a:off x="200561" y="764704"/>
            <a:ext cx="7128737"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（２）医療機関間の連携による病理診断の要件見直し</a:t>
            </a:r>
            <a:endParaRPr lang="en-US" altLang="ja-JP" sz="2000" dirty="0">
              <a:solidFill>
                <a:prstClr val="black"/>
              </a:solidFill>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１８．イノベーションや医療技術の適切な評価</a:t>
            </a:r>
            <a:endParaRPr lang="ja-JP" altLang="en-US" kern="0" dirty="0">
              <a:solidFill>
                <a:srgbClr val="000000"/>
              </a:solidFill>
              <a:latin typeface="Calibri"/>
              <a:ea typeface="ＭＳ Ｐゴシック"/>
            </a:endParaRPr>
          </a:p>
        </p:txBody>
      </p:sp>
      <p:graphicFrame>
        <p:nvGraphicFramePr>
          <p:cNvPr id="3" name="表 2"/>
          <p:cNvGraphicFramePr>
            <a:graphicFrameLocks noGrp="1"/>
          </p:cNvGraphicFramePr>
          <p:nvPr>
            <p:extLst/>
          </p:nvPr>
        </p:nvGraphicFramePr>
        <p:xfrm>
          <a:off x="347614" y="1628800"/>
          <a:ext cx="4608512" cy="1249680"/>
        </p:xfrm>
        <a:graphic>
          <a:graphicData uri="http://schemas.openxmlformats.org/drawingml/2006/table">
            <a:tbl>
              <a:tblPr firstRow="1" bandRow="1">
                <a:tableStyleId>{5C22544A-7EE6-4342-B048-85BDC9FD1C3A}</a:tableStyleId>
              </a:tblPr>
              <a:tblGrid>
                <a:gridCol w="4608512"/>
              </a:tblGrid>
              <a:tr h="216024">
                <a:tc>
                  <a:txBody>
                    <a:bodyPr/>
                    <a:lstStyle/>
                    <a:p>
                      <a:pPr algn="ctr">
                        <a:lnSpc>
                          <a:spcPts val="1400"/>
                        </a:lnSpc>
                      </a:pPr>
                      <a:r>
                        <a:rPr kumimoji="1" lang="ja-JP" altLang="en-US" sz="1400" dirty="0" smtClean="0">
                          <a:latin typeface="+mn-ea"/>
                          <a:ea typeface="+mn-ea"/>
                        </a:rPr>
                        <a:t>現行</a:t>
                      </a:r>
                      <a:endParaRPr kumimoji="1" lang="ja-JP" altLang="en-US" sz="1400" dirty="0">
                        <a:latin typeface="+mn-ea"/>
                        <a:ea typeface="+mn-ea"/>
                      </a:endParaRPr>
                    </a:p>
                  </a:txBody>
                  <a:tcPr/>
                </a:tc>
              </a:tr>
              <a:tr h="370840">
                <a:tc>
                  <a:txBody>
                    <a:bodyPr/>
                    <a:lstStyle/>
                    <a:p>
                      <a:pPr>
                        <a:lnSpc>
                          <a:spcPts val="1400"/>
                        </a:lnSpc>
                      </a:pPr>
                      <a:r>
                        <a:rPr kumimoji="1" lang="en-US" altLang="ja-JP" sz="1400" dirty="0" smtClean="0">
                          <a:latin typeface="+mn-ea"/>
                          <a:ea typeface="+mn-ea"/>
                        </a:rPr>
                        <a:t>【</a:t>
                      </a:r>
                      <a:r>
                        <a:rPr kumimoji="1" lang="ja-JP" altLang="en-US" sz="1400" dirty="0" smtClean="0">
                          <a:latin typeface="+mn-ea"/>
                          <a:ea typeface="+mn-ea"/>
                        </a:rPr>
                        <a:t>保険医療機関間の連携による病理診断</a:t>
                      </a:r>
                      <a:r>
                        <a:rPr kumimoji="1" lang="en-US" altLang="ja-JP" sz="1400" dirty="0" smtClean="0">
                          <a:latin typeface="+mn-ea"/>
                          <a:ea typeface="+mn-ea"/>
                        </a:rPr>
                        <a:t>】</a:t>
                      </a:r>
                    </a:p>
                    <a:p>
                      <a:pPr>
                        <a:lnSpc>
                          <a:spcPts val="1400"/>
                        </a:lnSpc>
                      </a:pPr>
                      <a:r>
                        <a:rPr kumimoji="1" lang="ja-JP" altLang="en-US" sz="1400" dirty="0" smtClean="0">
                          <a:latin typeface="+mn-ea"/>
                          <a:ea typeface="+mn-ea"/>
                        </a:rPr>
                        <a:t>［送付側の施設基準］</a:t>
                      </a:r>
                      <a:endParaRPr kumimoji="1" lang="en-US" altLang="ja-JP" sz="1400" dirty="0" smtClean="0">
                        <a:latin typeface="+mn-ea"/>
                        <a:ea typeface="+mn-ea"/>
                      </a:endParaRPr>
                    </a:p>
                    <a:p>
                      <a:pPr>
                        <a:lnSpc>
                          <a:spcPts val="1400"/>
                        </a:lnSpc>
                      </a:pPr>
                      <a:r>
                        <a:rPr kumimoji="1" lang="ja-JP" altLang="en-US" sz="1400" dirty="0" smtClean="0">
                          <a:latin typeface="+mn-ea"/>
                          <a:ea typeface="+mn-ea"/>
                        </a:rPr>
                        <a:t>　　 標本の送付側においては、病理診断業務について、</a:t>
                      </a:r>
                      <a:endParaRPr kumimoji="1" lang="en-US" altLang="ja-JP" sz="1400" dirty="0" smtClean="0">
                        <a:latin typeface="+mn-ea"/>
                        <a:ea typeface="+mn-ea"/>
                      </a:endParaRPr>
                    </a:p>
                    <a:p>
                      <a:pPr>
                        <a:lnSpc>
                          <a:spcPts val="1400"/>
                        </a:lnSpc>
                      </a:pPr>
                      <a:r>
                        <a:rPr kumimoji="1" lang="ja-JP" altLang="en-US" sz="1400" dirty="0" smtClean="0">
                          <a:latin typeface="+mn-ea"/>
                          <a:ea typeface="+mn-ea"/>
                        </a:rPr>
                        <a:t>　５年以上の経験を有し、病理標本作成を行うことが可能な</a:t>
                      </a:r>
                      <a:endParaRPr kumimoji="1" lang="en-US" altLang="ja-JP" sz="1400" dirty="0" smtClean="0">
                        <a:latin typeface="+mn-ea"/>
                        <a:ea typeface="+mn-ea"/>
                      </a:endParaRPr>
                    </a:p>
                    <a:p>
                      <a:pPr>
                        <a:lnSpc>
                          <a:spcPts val="1400"/>
                        </a:lnSpc>
                      </a:pPr>
                      <a:r>
                        <a:rPr kumimoji="1" lang="ja-JP" altLang="en-US" sz="1400" dirty="0" smtClean="0">
                          <a:latin typeface="+mn-ea"/>
                          <a:ea typeface="+mn-ea"/>
                        </a:rPr>
                        <a:t>　常勤の検査技師が１名以上配置されていること。</a:t>
                      </a:r>
                      <a:endParaRPr kumimoji="1" lang="en-US" altLang="ja-JP" sz="1400" dirty="0" smtClean="0">
                        <a:latin typeface="+mn-ea"/>
                        <a:ea typeface="+mn-ea"/>
                      </a:endParaRPr>
                    </a:p>
                  </a:txBody>
                  <a:tcPr/>
                </a:tc>
              </a:tr>
            </a:tbl>
          </a:graphicData>
        </a:graphic>
      </p:graphicFrame>
      <p:graphicFrame>
        <p:nvGraphicFramePr>
          <p:cNvPr id="5" name="表 4"/>
          <p:cNvGraphicFramePr>
            <a:graphicFrameLocks noGrp="1"/>
          </p:cNvGraphicFramePr>
          <p:nvPr>
            <p:extLst/>
          </p:nvPr>
        </p:nvGraphicFramePr>
        <p:xfrm>
          <a:off x="5044143" y="1628804"/>
          <a:ext cx="4686708" cy="1792577"/>
        </p:xfrm>
        <a:graphic>
          <a:graphicData uri="http://schemas.openxmlformats.org/drawingml/2006/table">
            <a:tbl>
              <a:tblPr firstRow="1" bandRow="1">
                <a:tableStyleId>{21E4AEA4-8DFA-4A89-87EB-49C32662AFE0}</a:tableStyleId>
              </a:tblPr>
              <a:tblGrid>
                <a:gridCol w="4686708"/>
              </a:tblGrid>
              <a:tr h="278737">
                <a:tc>
                  <a:txBody>
                    <a:bodyPr/>
                    <a:lstStyle/>
                    <a:p>
                      <a:pPr marL="0" marR="0" lvl="0" indent="0" algn="ctr" defTabSz="914400" rtl="0" eaLnBrk="1" fontAlgn="auto" latinLnBrk="0" hangingPunct="1">
                        <a:lnSpc>
                          <a:spcPts val="1400"/>
                        </a:lnSpc>
                        <a:spcBef>
                          <a:spcPts val="0"/>
                        </a:spcBef>
                        <a:spcAft>
                          <a:spcPts val="0"/>
                        </a:spcAft>
                        <a:buClrTx/>
                        <a:buSzTx/>
                        <a:buFontTx/>
                        <a:buNone/>
                        <a:tabLst/>
                        <a:defRPr/>
                      </a:pPr>
                      <a:r>
                        <a:rPr kumimoji="1" lang="ja-JP" altLang="en-US" sz="1400" dirty="0" smtClean="0"/>
                        <a:t>改定</a:t>
                      </a:r>
                      <a:endParaRPr kumimoji="1" lang="ja-JP" altLang="en-US" sz="1400" b="1" i="0" u="none" strike="noStrike" kern="1200" cap="none" spc="0" normalizeH="0" baseline="0" noProof="0" dirty="0" smtClean="0">
                        <a:ln>
                          <a:noFill/>
                        </a:ln>
                        <a:solidFill>
                          <a:prstClr val="white"/>
                        </a:solidFill>
                        <a:effectLst/>
                        <a:uLnTx/>
                        <a:uFillTx/>
                        <a:latin typeface="ＭＳ Ｐゴシック"/>
                        <a:ea typeface="+mn-ea"/>
                        <a:cs typeface="+mn-cs"/>
                      </a:endParaRPr>
                    </a:p>
                  </a:txBody>
                  <a:tcPr/>
                </a:tc>
              </a:tr>
              <a:tr h="370840">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保険医療機関間の連携による病理診断</a:t>
                      </a:r>
                      <a:r>
                        <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［送付側の施設基準］</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①　標本の送付側においては、病理診断業務について、</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　 ５年以上の経験を有し、病理標本作成を行うことが可能な</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  常勤の検査技師が１名以上配置されていること</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が望ましい</a:t>
                      </a: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②　所定の様式に沿って、当該患者に関する情報提供を行</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うこと。なお、その際には標本作製をした場所を明記して</a:t>
                      </a:r>
                      <a:r>
                        <a:rPr kumimoji="1" lang="ja-JP" altLang="en-US" sz="1400" b="1" i="0" u="sng" strike="noStrike" kern="1200" cap="none" spc="0" normalizeH="0" baseline="0" noProof="0" dirty="0" err="1" smtClean="0">
                          <a:ln>
                            <a:noFill/>
                          </a:ln>
                          <a:solidFill>
                            <a:srgbClr val="FF0000"/>
                          </a:solidFill>
                          <a:effectLst/>
                          <a:uLnTx/>
                          <a:uFillTx/>
                          <a:latin typeface="ＭＳ Ｐゴシック"/>
                          <a:ea typeface="+mn-ea"/>
                          <a:cs typeface="+mn-cs"/>
                        </a:rPr>
                        <a:t>い</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ること。</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txBody>
                  <a:tcPr/>
                </a:tc>
              </a:tr>
            </a:tbl>
          </a:graphicData>
        </a:graphic>
      </p:graphicFrame>
      <p:graphicFrame>
        <p:nvGraphicFramePr>
          <p:cNvPr id="4" name="表 3"/>
          <p:cNvGraphicFramePr>
            <a:graphicFrameLocks noGrp="1"/>
          </p:cNvGraphicFramePr>
          <p:nvPr>
            <p:extLst/>
          </p:nvPr>
        </p:nvGraphicFramePr>
        <p:xfrm>
          <a:off x="333847" y="4077072"/>
          <a:ext cx="4611632" cy="1249680"/>
        </p:xfrm>
        <a:graphic>
          <a:graphicData uri="http://schemas.openxmlformats.org/drawingml/2006/table">
            <a:tbl>
              <a:tblPr firstRow="1" bandRow="1">
                <a:tableStyleId>{5C22544A-7EE6-4342-B048-85BDC9FD1C3A}</a:tableStyleId>
              </a:tblPr>
              <a:tblGrid>
                <a:gridCol w="4611632"/>
              </a:tblGrid>
              <a:tr h="216024">
                <a:tc>
                  <a:txBody>
                    <a:bodyPr/>
                    <a:lstStyle/>
                    <a:p>
                      <a:pPr algn="ctr">
                        <a:lnSpc>
                          <a:spcPts val="1400"/>
                        </a:lnSpc>
                      </a:pPr>
                      <a:r>
                        <a:rPr kumimoji="1" lang="ja-JP" altLang="en-US" sz="1400" dirty="0" smtClean="0"/>
                        <a:t>現行</a:t>
                      </a:r>
                      <a:endParaRPr kumimoji="1" lang="ja-JP" altLang="en-US" sz="1400" dirty="0"/>
                    </a:p>
                  </a:txBody>
                  <a:tcPr/>
                </a:tc>
              </a:tr>
              <a:tr h="370840">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保険医療機関間の連携による病理診断</a:t>
                      </a:r>
                      <a:r>
                        <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［受取側の施設基準］</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ア　病理診断管理加算の届出を行っている医療機関</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イ　特定機能病院、臨床研修指定病院、へき地医療拠点病</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院、へき地中核病院又はへき地医療支援病院</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txBody>
                  <a:tcPr/>
                </a:tc>
              </a:tr>
            </a:tbl>
          </a:graphicData>
        </a:graphic>
      </p:graphicFrame>
      <p:graphicFrame>
        <p:nvGraphicFramePr>
          <p:cNvPr id="6" name="表 5"/>
          <p:cNvGraphicFramePr>
            <a:graphicFrameLocks noGrp="1"/>
          </p:cNvGraphicFramePr>
          <p:nvPr>
            <p:extLst/>
          </p:nvPr>
        </p:nvGraphicFramePr>
        <p:xfrm>
          <a:off x="5025016" y="3949184"/>
          <a:ext cx="4608512" cy="2849880"/>
        </p:xfrm>
        <a:graphic>
          <a:graphicData uri="http://schemas.openxmlformats.org/drawingml/2006/table">
            <a:tbl>
              <a:tblPr firstRow="1" bandRow="1">
                <a:tableStyleId>{21E4AEA4-8DFA-4A89-87EB-49C32662AFE0}</a:tableStyleId>
              </a:tblPr>
              <a:tblGrid>
                <a:gridCol w="4608512"/>
              </a:tblGrid>
              <a:tr h="199896">
                <a:tc>
                  <a:txBody>
                    <a:bodyPr/>
                    <a:lstStyle/>
                    <a:p>
                      <a:pPr algn="ctr">
                        <a:lnSpc>
                          <a:spcPts val="1400"/>
                        </a:lnSpc>
                      </a:pPr>
                      <a:r>
                        <a:rPr kumimoji="1" lang="ja-JP" altLang="en-US" sz="1400" dirty="0" smtClean="0"/>
                        <a:t>改定</a:t>
                      </a:r>
                      <a:endParaRPr kumimoji="1" lang="ja-JP" altLang="en-US" sz="1400" dirty="0"/>
                    </a:p>
                  </a:txBody>
                  <a:tcPr/>
                </a:tc>
              </a:tr>
              <a:tr h="370840">
                <a:tc>
                  <a:txBody>
                    <a:bodyPr/>
                    <a:lstStyle/>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保険医療機関間の連携による病理診断</a:t>
                      </a:r>
                      <a:r>
                        <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rPr>
                        <a:t>】</a:t>
                      </a: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［受取側の施設基準］</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ア　病理診断管理加算の届出を行っている医療機関</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イ　特定機能病院、臨床研修指定病院、へき地医療拠点病</a:t>
                      </a:r>
                      <a:endPar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400" b="0" i="0" u="none" strike="noStrike" kern="1200" cap="none" spc="0" normalizeH="0" baseline="0" noProof="0" dirty="0" smtClean="0">
                          <a:ln>
                            <a:noFill/>
                          </a:ln>
                          <a:solidFill>
                            <a:prstClr val="black"/>
                          </a:solidFill>
                          <a:effectLst/>
                          <a:uLnTx/>
                          <a:uFillTx/>
                          <a:latin typeface="ＭＳ Ｐゴシック"/>
                          <a:ea typeface="+mn-ea"/>
                          <a:cs typeface="+mn-cs"/>
                        </a:rPr>
                        <a:t>院、へき地中核病院、へき地医療支援病院</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又は病理診</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断科を標榜する医療機関</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ウ　イに掲げる医療機関のうち、病理診断科を標榜する医</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療機関における病理診断に当たっては、同一の病理組織</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標本について、病理診断を専ら担当する複数の常勤の医</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師が鏡検し、診断を行う体制が整備されている</a:t>
                      </a:r>
                      <a:r>
                        <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rPr>
                        <a:t>.</a:t>
                      </a:r>
                      <a:r>
                        <a:rPr kumimoji="1" lang="ja-JP" altLang="en-US" sz="1400" b="1" i="0" u="sng" strike="noStrike" kern="1200" cap="none" spc="0" normalizeH="0" baseline="0" noProof="0" dirty="0" err="1" smtClean="0">
                          <a:ln>
                            <a:noFill/>
                          </a:ln>
                          <a:solidFill>
                            <a:srgbClr val="FF0000"/>
                          </a:solidFill>
                          <a:effectLst/>
                          <a:uLnTx/>
                          <a:uFillTx/>
                          <a:latin typeface="ＭＳ Ｐゴシック"/>
                          <a:ea typeface="+mn-ea"/>
                          <a:cs typeface="+mn-cs"/>
                        </a:rPr>
                        <a:t>。</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なお、診</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断にあたる医師のうち少なくとも１名以上は専ら病理診断</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を担当した経験を７年以上有する。</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エ　同一の者が開設する衛生検査所から受け取る標本割</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p>
                      <a:pPr marL="0" marR="0" lvl="0" indent="0" algn="l" defTabSz="914400" rtl="0" eaLnBrk="1" fontAlgn="auto" latinLnBrk="0" hangingPunct="1">
                        <a:lnSpc>
                          <a:spcPts val="1400"/>
                        </a:lnSpc>
                        <a:spcBef>
                          <a:spcPts val="0"/>
                        </a:spcBef>
                        <a:spcAft>
                          <a:spcPts val="0"/>
                        </a:spcAft>
                        <a:buClrTx/>
                        <a:buSzTx/>
                        <a:buFontTx/>
                        <a:buNone/>
                        <a:tabLst/>
                        <a:defRPr/>
                      </a:pPr>
                      <a:r>
                        <a:rPr kumimoji="1" lang="en-US" altLang="ja-JP" sz="1400" b="1" i="0" u="none" strike="noStrike" kern="1200" cap="none" spc="0" normalizeH="0" baseline="0" noProof="0" dirty="0" smtClean="0">
                          <a:ln>
                            <a:noFill/>
                          </a:ln>
                          <a:solidFill>
                            <a:srgbClr val="FF0000"/>
                          </a:solidFill>
                          <a:effectLst/>
                          <a:uLnTx/>
                          <a:uFillTx/>
                          <a:latin typeface="ＭＳ Ｐゴシック"/>
                          <a:ea typeface="+mn-ea"/>
                          <a:cs typeface="+mn-cs"/>
                        </a:rPr>
                        <a:t>  </a:t>
                      </a:r>
                      <a:r>
                        <a:rPr kumimoji="1" lang="ja-JP" altLang="en-US" sz="1400" b="1" i="0" u="sng" strike="noStrike" kern="1200" cap="none" spc="0" normalizeH="0" baseline="0" noProof="0" dirty="0" smtClean="0">
                          <a:ln>
                            <a:noFill/>
                          </a:ln>
                          <a:solidFill>
                            <a:srgbClr val="FF0000"/>
                          </a:solidFill>
                          <a:effectLst/>
                          <a:uLnTx/>
                          <a:uFillTx/>
                          <a:latin typeface="ＭＳ Ｐゴシック"/>
                          <a:ea typeface="+mn-ea"/>
                          <a:cs typeface="+mn-cs"/>
                        </a:rPr>
                        <a:t>合が全体の８割以下</a:t>
                      </a:r>
                      <a:endParaRPr kumimoji="1" lang="en-US" altLang="ja-JP" sz="1400" b="1" i="0" u="sng" strike="noStrike" kern="1200" cap="none" spc="0" normalizeH="0" baseline="0" noProof="0" dirty="0" smtClean="0">
                        <a:ln>
                          <a:noFill/>
                        </a:ln>
                        <a:solidFill>
                          <a:srgbClr val="FF0000"/>
                        </a:solidFill>
                        <a:effectLst/>
                        <a:uLnTx/>
                        <a:uFillTx/>
                        <a:latin typeface="ＭＳ Ｐゴシック"/>
                        <a:ea typeface="+mn-ea"/>
                        <a:cs typeface="+mn-cs"/>
                      </a:endParaRPr>
                    </a:p>
                  </a:txBody>
                  <a:tcPr/>
                </a:tc>
              </a:tr>
            </a:tbl>
          </a:graphicData>
        </a:graphic>
      </p:graphicFrame>
      <p:sp>
        <p:nvSpPr>
          <p:cNvPr id="1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262</a:t>
            </a:fld>
            <a:endParaRPr lang="ja-JP" altLang="en-US" dirty="0">
              <a:solidFill>
                <a:prstClr val="black"/>
              </a:solidFill>
            </a:endParaRPr>
          </a:p>
        </p:txBody>
      </p:sp>
      <p:sp>
        <p:nvSpPr>
          <p:cNvPr id="13" name="テキスト ボックス 8"/>
          <p:cNvSpPr txBox="1"/>
          <p:nvPr/>
        </p:nvSpPr>
        <p:spPr>
          <a:xfrm>
            <a:off x="6956236" y="837589"/>
            <a:ext cx="275549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留ｐ</a:t>
            </a:r>
            <a:r>
              <a:rPr lang="en-US" altLang="ja-JP" smtClean="0">
                <a:solidFill>
                  <a:srgbClr val="002060"/>
                </a:solidFill>
                <a:latin typeface="ＭＳ Ｐゴシック" panose="020B0600070205080204" pitchFamily="50" charset="-128"/>
              </a:rPr>
              <a:t>617</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施告ｐ</a:t>
            </a:r>
            <a:r>
              <a:rPr lang="en-US" altLang="ja-JP" smtClean="0">
                <a:solidFill>
                  <a:srgbClr val="002060"/>
                </a:solidFill>
                <a:latin typeface="ＭＳ Ｐゴシック" panose="020B0600070205080204" pitchFamily="50" charset="-128"/>
              </a:rPr>
              <a:t>773</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施通ｐ</a:t>
            </a:r>
            <a:r>
              <a:rPr lang="en-US" altLang="ja-JP" smtClean="0">
                <a:solidFill>
                  <a:srgbClr val="002060"/>
                </a:solidFill>
                <a:latin typeface="ＭＳ Ｐゴシック" panose="020B0600070205080204" pitchFamily="50" charset="-128"/>
              </a:rPr>
              <a:t>876</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様式</a:t>
            </a:r>
            <a:r>
              <a:rPr lang="en-US" altLang="ja-JP" dirty="0" smtClean="0">
                <a:solidFill>
                  <a:srgbClr val="002060"/>
                </a:solidFill>
                <a:latin typeface="ＭＳ Ｐゴシック" panose="020B0600070205080204" pitchFamily="50" charset="-128"/>
              </a:rPr>
              <a:t>1029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543787315"/>
      </p:ext>
    </p:extLst>
  </p:cSld>
  <p:clrMapOvr>
    <a:masterClrMapping/>
  </p:clrMapOvr>
  <p:timing>
    <p:tnLst>
      <p:par>
        <p:cT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38" y="1172084"/>
            <a:ext cx="9511189" cy="5569284"/>
          </a:xfrm>
          <a:prstGeom prst="rect">
            <a:avLst/>
          </a:prstGeom>
          <a:solidFill>
            <a:srgbClr val="FFFFAF">
              <a:alpha val="49804"/>
            </a:srgbClr>
          </a:solidFill>
          <a:ln w="9525">
            <a:solidFill>
              <a:schemeClr val="tx1"/>
            </a:solidFill>
            <a:miter lim="800000"/>
            <a:headEnd/>
            <a:tailEnd/>
          </a:ln>
        </p:spPr>
        <p:txBody>
          <a:bodyPr/>
          <a:lstStyle/>
          <a:p>
            <a:pPr marL="266700" indent="-266700">
              <a:lnSpc>
                <a:spcPts val="1600"/>
              </a:lnSpc>
              <a:buFont typeface="Wingdings" panose="05000000000000000000" pitchFamily="2" charset="2"/>
              <a:buChar char="Ø"/>
            </a:pPr>
            <a:r>
              <a:rPr lang="ja-JP" altLang="en-US" sz="1600" kern="100" dirty="0" smtClean="0">
                <a:solidFill>
                  <a:prstClr val="black"/>
                </a:solidFill>
                <a:latin typeface="ＭＳ Ｐゴシック"/>
                <a:cs typeface="Times New Roman" panose="02020603050405020304" pitchFamily="18" charset="0"/>
              </a:rPr>
              <a:t>　</a:t>
            </a:r>
            <a:r>
              <a:rPr lang="ja-JP" altLang="en-US" sz="1600" b="1" kern="100" dirty="0" smtClean="0">
                <a:solidFill>
                  <a:prstClr val="black"/>
                </a:solidFill>
                <a:latin typeface="ＭＳ Ｐゴシック"/>
                <a:cs typeface="Times New Roman" panose="02020603050405020304" pitchFamily="18" charset="0"/>
              </a:rPr>
              <a:t>経口摂取回復率の基準に加え、カンファレンスと計画書の作成を要件とした基準を設ける。また、術前の嚥下機能検査実施の要件について、全例検査の除外対象とされている項目を見直す</a:t>
            </a:r>
            <a:endParaRPr lang="en-US" altLang="ja-JP" sz="1700" b="1" kern="100" dirty="0" smtClean="0">
              <a:solidFill>
                <a:prstClr val="black"/>
              </a:solidFill>
              <a:latin typeface="ＭＳ Ｐゴシック"/>
              <a:cs typeface="Times New Roman" panose="02020603050405020304" pitchFamily="18" charset="0"/>
            </a:endParaRPr>
          </a:p>
          <a:p>
            <a:pPr>
              <a:lnSpc>
                <a:spcPts val="1600"/>
              </a:lnSpc>
              <a:spcBef>
                <a:spcPts val="600"/>
              </a:spcBef>
            </a:pPr>
            <a:r>
              <a:rPr lang="en-US" altLang="ja-JP" sz="1600" kern="100" dirty="0" smtClean="0">
                <a:solidFill>
                  <a:prstClr val="black"/>
                </a:solidFill>
                <a:latin typeface="ＭＳ Ｐゴシック"/>
                <a:cs typeface="Times New Roman" panose="02020603050405020304" pitchFamily="18" charset="0"/>
              </a:rPr>
              <a:t>【</a:t>
            </a:r>
            <a:r>
              <a:rPr lang="ja-JP" altLang="en-US" sz="1600" kern="100" dirty="0" smtClean="0">
                <a:solidFill>
                  <a:prstClr val="black"/>
                </a:solidFill>
                <a:latin typeface="ＭＳ Ｐゴシック"/>
                <a:cs typeface="Times New Roman" panose="02020603050405020304" pitchFamily="18" charset="0"/>
              </a:rPr>
              <a:t>胃瘻造設術、胃瘻造設時嚥下機能評価加算</a:t>
            </a:r>
            <a:r>
              <a:rPr lang="en-US" altLang="ja-JP" sz="1600" kern="100" dirty="0" smtClean="0">
                <a:solidFill>
                  <a:prstClr val="black"/>
                </a:solidFill>
                <a:latin typeface="ＭＳ Ｐゴシック"/>
                <a:cs typeface="Times New Roman" panose="02020603050405020304" pitchFamily="18" charset="0"/>
              </a:rPr>
              <a:t>】</a:t>
            </a:r>
          </a:p>
          <a:p>
            <a:pPr>
              <a:lnSpc>
                <a:spcPts val="1600"/>
              </a:lnSpc>
            </a:pPr>
            <a:r>
              <a:rPr lang="en-US" altLang="ja-JP" sz="1600" kern="100" dirty="0" smtClean="0">
                <a:solidFill>
                  <a:prstClr val="black"/>
                </a:solidFill>
                <a:latin typeface="ＭＳ Ｐゴシック"/>
                <a:cs typeface="Times New Roman" panose="02020603050405020304" pitchFamily="18" charset="0"/>
              </a:rPr>
              <a:t>[</a:t>
            </a:r>
            <a:r>
              <a:rPr lang="ja-JP" altLang="en-US" sz="1600" kern="100" dirty="0" smtClean="0">
                <a:solidFill>
                  <a:prstClr val="black"/>
                </a:solidFill>
                <a:latin typeface="ＭＳ Ｐゴシック"/>
                <a:cs typeface="Times New Roman" panose="02020603050405020304" pitchFamily="18" charset="0"/>
              </a:rPr>
              <a:t>施設基準</a:t>
            </a:r>
            <a:r>
              <a:rPr lang="en-US" altLang="ja-JP" sz="1600" kern="100" dirty="0" smtClean="0">
                <a:solidFill>
                  <a:prstClr val="black"/>
                </a:solidFill>
                <a:latin typeface="ＭＳ Ｐゴシック"/>
                <a:cs typeface="Times New Roman" panose="02020603050405020304" pitchFamily="18" charset="0"/>
              </a:rPr>
              <a:t>]</a:t>
            </a:r>
          </a:p>
          <a:p>
            <a:pPr>
              <a:lnSpc>
                <a:spcPts val="1600"/>
              </a:lnSpc>
            </a:pPr>
            <a:r>
              <a:rPr lang="ja-JP" altLang="en-US" sz="1600" kern="100" dirty="0">
                <a:solidFill>
                  <a:prstClr val="black"/>
                </a:solidFill>
                <a:latin typeface="ＭＳ Ｐゴシック"/>
                <a:cs typeface="Times New Roman" panose="02020603050405020304" pitchFamily="18" charset="0"/>
              </a:rPr>
              <a:t>　</a:t>
            </a:r>
            <a:r>
              <a:rPr lang="ja-JP" altLang="en-US" sz="1600" kern="100" dirty="0" smtClean="0">
                <a:solidFill>
                  <a:prstClr val="black"/>
                </a:solidFill>
                <a:latin typeface="ＭＳ Ｐゴシック"/>
                <a:cs typeface="Times New Roman" panose="02020603050405020304" pitchFamily="18" charset="0"/>
              </a:rPr>
              <a:t>胃瘻造設術を実施した症例数が１年間に５０以上である場合であって、以下のア又はイのいずれかを満たしていない場合は８０／１００に減算</a:t>
            </a:r>
            <a:endParaRPr lang="en-US" altLang="ja-JP" sz="1600" kern="100" dirty="0" smtClean="0">
              <a:solidFill>
                <a:prstClr val="black"/>
              </a:solidFill>
              <a:latin typeface="ＭＳ Ｐゴシック"/>
              <a:cs typeface="Times New Roman" panose="02020603050405020304" pitchFamily="18" charset="0"/>
            </a:endParaRPr>
          </a:p>
          <a:p>
            <a:pPr>
              <a:lnSpc>
                <a:spcPts val="1500"/>
              </a:lnSpc>
            </a:pPr>
            <a:r>
              <a:rPr lang="ja-JP" altLang="en-US" sz="1500" kern="100" dirty="0" smtClean="0">
                <a:solidFill>
                  <a:prstClr val="black"/>
                </a:solidFill>
                <a:latin typeface="ＭＳ Ｐゴシック"/>
                <a:cs typeface="Times New Roman" panose="02020603050405020304" pitchFamily="18" charset="0"/>
              </a:rPr>
              <a:t>ア） 当該医療機関において胃瘻造設術を行う全ての患者（以下の①から⑥までに該当する患者を除く）に対し</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en-US" altLang="ja-JP" sz="1500" kern="100" dirty="0">
                <a:solidFill>
                  <a:prstClr val="black"/>
                </a:solidFill>
                <a:latin typeface="ＭＳ Ｐゴシック"/>
                <a:cs typeface="Times New Roman" panose="02020603050405020304" pitchFamily="18" charset="0"/>
              </a:rPr>
              <a:t> </a:t>
            </a:r>
            <a:r>
              <a:rPr lang="en-US" altLang="ja-JP" sz="1500" kern="100" dirty="0" smtClean="0">
                <a:solidFill>
                  <a:prstClr val="black"/>
                </a:solidFill>
                <a:latin typeface="ＭＳ Ｐゴシック"/>
                <a:cs typeface="Times New Roman" panose="02020603050405020304" pitchFamily="18" charset="0"/>
              </a:rPr>
              <a:t>  </a:t>
            </a:r>
            <a:r>
              <a:rPr lang="ja-JP" altLang="en-US" sz="1500" kern="100" dirty="0" smtClean="0">
                <a:solidFill>
                  <a:prstClr val="black"/>
                </a:solidFill>
                <a:latin typeface="ＭＳ Ｐゴシック"/>
                <a:cs typeface="Times New Roman" panose="02020603050405020304" pitchFamily="18" charset="0"/>
              </a:rPr>
              <a:t>て、事前に嚥下造影又は内視鏡下嚥下機能検査を行っていること</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ja-JP" altLang="en-US" sz="1500" kern="100" dirty="0" smtClean="0">
                <a:solidFill>
                  <a:prstClr val="black"/>
                </a:solidFill>
                <a:latin typeface="ＭＳ Ｐゴシック"/>
                <a:cs typeface="Times New Roman" panose="02020603050405020304" pitchFamily="18" charset="0"/>
              </a:rPr>
              <a:t>　 ① 消化器</a:t>
            </a:r>
            <a:r>
              <a:rPr lang="ja-JP" altLang="en-US" sz="1500" kern="100" dirty="0">
                <a:solidFill>
                  <a:prstClr val="black"/>
                </a:solidFill>
                <a:latin typeface="ＭＳ Ｐゴシック"/>
                <a:cs typeface="Times New Roman" panose="02020603050405020304" pitchFamily="18" charset="0"/>
              </a:rPr>
              <a:t>疾患等</a:t>
            </a:r>
            <a:r>
              <a:rPr lang="ja-JP" altLang="en-US" sz="1500" kern="100" dirty="0" smtClean="0">
                <a:solidFill>
                  <a:prstClr val="black"/>
                </a:solidFill>
                <a:latin typeface="ＭＳ Ｐゴシック"/>
                <a:cs typeface="Times New Roman" panose="02020603050405020304" pitchFamily="18" charset="0"/>
              </a:rPr>
              <a:t>の</a:t>
            </a:r>
            <a:r>
              <a:rPr lang="ja-JP" altLang="en-US" sz="1500" kern="100" dirty="0">
                <a:solidFill>
                  <a:prstClr val="black"/>
                </a:solidFill>
                <a:latin typeface="ＭＳ Ｐゴシック"/>
                <a:cs typeface="Times New Roman" panose="02020603050405020304" pitchFamily="18" charset="0"/>
              </a:rPr>
              <a:t>患者で</a:t>
            </a:r>
            <a:r>
              <a:rPr lang="ja-JP" altLang="en-US" sz="1500" kern="100" dirty="0" smtClean="0">
                <a:solidFill>
                  <a:prstClr val="black"/>
                </a:solidFill>
                <a:latin typeface="ＭＳ Ｐゴシック"/>
                <a:cs typeface="Times New Roman" panose="02020603050405020304" pitchFamily="18" charset="0"/>
              </a:rPr>
              <a:t>あって、減圧ドレナージ目的で胃瘻造設術を行う患者</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ja-JP" altLang="en-US" sz="1500" kern="100" dirty="0">
                <a:solidFill>
                  <a:prstClr val="black"/>
                </a:solidFill>
                <a:latin typeface="ＭＳ Ｐゴシック"/>
                <a:cs typeface="Times New Roman" panose="02020603050405020304" pitchFamily="18" charset="0"/>
              </a:rPr>
              <a:t>　</a:t>
            </a:r>
            <a:r>
              <a:rPr lang="ja-JP" altLang="en-US" sz="1500" kern="100" dirty="0" smtClean="0">
                <a:solidFill>
                  <a:prstClr val="black"/>
                </a:solidFill>
                <a:latin typeface="ＭＳ Ｐゴシック"/>
                <a:cs typeface="Times New Roman" panose="02020603050405020304" pitchFamily="18" charset="0"/>
              </a:rPr>
              <a:t> ② 炎症性腸疾患の患者であって、成分栄養剤の経路として胃瘻造設が必要な患者</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en-US" altLang="ja-JP" sz="1500" kern="100" dirty="0">
                <a:solidFill>
                  <a:prstClr val="black"/>
                </a:solidFill>
                <a:latin typeface="ＭＳ Ｐゴシック"/>
                <a:cs typeface="Times New Roman" panose="02020603050405020304" pitchFamily="18" charset="0"/>
              </a:rPr>
              <a:t> </a:t>
            </a:r>
            <a:r>
              <a:rPr lang="en-US" altLang="ja-JP" sz="1500" kern="100" dirty="0" smtClean="0">
                <a:solidFill>
                  <a:prstClr val="black"/>
                </a:solidFill>
                <a:latin typeface="ＭＳ Ｐゴシック"/>
                <a:cs typeface="Times New Roman" panose="02020603050405020304" pitchFamily="18" charset="0"/>
              </a:rPr>
              <a:t>  </a:t>
            </a:r>
            <a:r>
              <a:rPr lang="ja-JP" altLang="en-US" sz="1500" kern="100" dirty="0" smtClean="0">
                <a:solidFill>
                  <a:prstClr val="black"/>
                </a:solidFill>
                <a:latin typeface="ＭＳ Ｐゴシック"/>
                <a:cs typeface="Times New Roman" panose="02020603050405020304" pitchFamily="18" charset="0"/>
              </a:rPr>
              <a:t>③ 食道、胃噴門部の狭窄、食道穿孔等の食道や胃噴門部の疾患によって胃瘻造設が必要な患者</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en-US" altLang="ja-JP" sz="1500" kern="100" dirty="0">
                <a:solidFill>
                  <a:prstClr val="black"/>
                </a:solidFill>
                <a:latin typeface="ＭＳ Ｐゴシック"/>
                <a:cs typeface="Times New Roman" panose="02020603050405020304" pitchFamily="18" charset="0"/>
              </a:rPr>
              <a:t> </a:t>
            </a:r>
            <a:r>
              <a:rPr lang="en-US" altLang="ja-JP" sz="1500" kern="100" dirty="0" smtClean="0">
                <a:solidFill>
                  <a:prstClr val="black"/>
                </a:solidFill>
                <a:latin typeface="ＭＳ Ｐゴシック"/>
                <a:cs typeface="Times New Roman" panose="02020603050405020304" pitchFamily="18" charset="0"/>
              </a:rPr>
              <a:t>  </a:t>
            </a:r>
            <a:r>
              <a:rPr lang="ja-JP" altLang="en-US" sz="1500" kern="100" dirty="0" smtClean="0">
                <a:solidFill>
                  <a:prstClr val="black"/>
                </a:solidFill>
                <a:latin typeface="ＭＳ Ｐゴシック"/>
                <a:cs typeface="Times New Roman" panose="02020603050405020304" pitchFamily="18" charset="0"/>
              </a:rPr>
              <a:t>④ 意識障害が</a:t>
            </a:r>
            <a:r>
              <a:rPr lang="ja-JP" altLang="en-US" sz="1500" b="1" u="sng" kern="100" dirty="0" smtClean="0">
                <a:solidFill>
                  <a:srgbClr val="FF0000"/>
                </a:solidFill>
                <a:latin typeface="ＭＳ Ｐゴシック"/>
                <a:cs typeface="Times New Roman" panose="02020603050405020304" pitchFamily="18" charset="0"/>
              </a:rPr>
              <a:t>ある患者、認知症等で検査上の指示が理解できない患者又は誤嚥性肺炎を繰り返す患者</a:t>
            </a:r>
            <a:endParaRPr lang="en-US" altLang="ja-JP" sz="1500" b="1" u="sng" kern="100" dirty="0" smtClean="0">
              <a:solidFill>
                <a:srgbClr val="FF0000"/>
              </a:solidFill>
              <a:latin typeface="ＭＳ Ｐゴシック"/>
              <a:cs typeface="Times New Roman" panose="02020603050405020304" pitchFamily="18" charset="0"/>
            </a:endParaRPr>
          </a:p>
          <a:p>
            <a:pPr>
              <a:lnSpc>
                <a:spcPts val="1500"/>
              </a:lnSpc>
            </a:pPr>
            <a:r>
              <a:rPr lang="en-US" altLang="ja-JP" sz="1500" b="1" kern="100" dirty="0">
                <a:solidFill>
                  <a:srgbClr val="FF0000"/>
                </a:solidFill>
                <a:latin typeface="ＭＳ Ｐゴシック"/>
                <a:cs typeface="Times New Roman" panose="02020603050405020304" pitchFamily="18" charset="0"/>
              </a:rPr>
              <a:t> </a:t>
            </a:r>
            <a:r>
              <a:rPr lang="en-US" altLang="ja-JP" sz="1500" b="1" kern="100" dirty="0" smtClean="0">
                <a:solidFill>
                  <a:srgbClr val="FF0000"/>
                </a:solidFill>
                <a:latin typeface="ＭＳ Ｐゴシック"/>
                <a:cs typeface="Times New Roman" panose="02020603050405020304" pitchFamily="18" charset="0"/>
              </a:rPr>
              <a:t>    </a:t>
            </a:r>
            <a:r>
              <a:rPr lang="ja-JP" altLang="en-US" sz="1500" b="1" u="sng" kern="100" dirty="0" smtClean="0">
                <a:solidFill>
                  <a:srgbClr val="FF0000"/>
                </a:solidFill>
                <a:latin typeface="ＭＳ Ｐゴシック"/>
                <a:cs typeface="Times New Roman" panose="02020603050405020304" pitchFamily="18" charset="0"/>
              </a:rPr>
              <a:t>等</a:t>
            </a:r>
            <a:r>
              <a:rPr lang="ja-JP" altLang="en-US" sz="1500" kern="100" dirty="0" smtClean="0">
                <a:solidFill>
                  <a:prstClr val="black"/>
                </a:solidFill>
                <a:latin typeface="ＭＳ Ｐゴシック"/>
                <a:cs typeface="Times New Roman" panose="02020603050405020304" pitchFamily="18" charset="0"/>
              </a:rPr>
              <a:t>嚥下造影又は内視鏡下嚥下機能検査の実施が危険であると判断される患者</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en-US" altLang="ja-JP" sz="1500" kern="100" dirty="0">
                <a:solidFill>
                  <a:prstClr val="black"/>
                </a:solidFill>
                <a:latin typeface="ＭＳ Ｐゴシック"/>
                <a:cs typeface="Times New Roman" panose="02020603050405020304" pitchFamily="18" charset="0"/>
              </a:rPr>
              <a:t> </a:t>
            </a:r>
            <a:r>
              <a:rPr lang="en-US" altLang="ja-JP" sz="1500" kern="100" dirty="0" smtClean="0">
                <a:solidFill>
                  <a:prstClr val="black"/>
                </a:solidFill>
                <a:latin typeface="ＭＳ Ｐゴシック"/>
                <a:cs typeface="Times New Roman" panose="02020603050405020304" pitchFamily="18" charset="0"/>
              </a:rPr>
              <a:t>   </a:t>
            </a:r>
            <a:r>
              <a:rPr lang="ja-JP" altLang="en-US" sz="1500" kern="100" dirty="0" smtClean="0">
                <a:solidFill>
                  <a:prstClr val="black"/>
                </a:solidFill>
                <a:latin typeface="ＭＳ Ｐゴシック"/>
                <a:cs typeface="Times New Roman" panose="02020603050405020304" pitchFamily="18" charset="0"/>
              </a:rPr>
              <a:t>（ただし、意識障害が回復し、安全に嚥下造影又は内視鏡下嚥下機能検査の実施が可能と判断された場合</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en-US" altLang="ja-JP" sz="1500" kern="100" dirty="0">
                <a:solidFill>
                  <a:prstClr val="black"/>
                </a:solidFill>
                <a:latin typeface="ＭＳ Ｐゴシック"/>
                <a:cs typeface="Times New Roman" panose="02020603050405020304" pitchFamily="18" charset="0"/>
              </a:rPr>
              <a:t> </a:t>
            </a:r>
            <a:r>
              <a:rPr lang="en-US" altLang="ja-JP" sz="1500" kern="100" dirty="0" smtClean="0">
                <a:solidFill>
                  <a:prstClr val="black"/>
                </a:solidFill>
                <a:latin typeface="ＭＳ Ｐゴシック"/>
                <a:cs typeface="Times New Roman" panose="02020603050405020304" pitchFamily="18" charset="0"/>
              </a:rPr>
              <a:t>   </a:t>
            </a:r>
            <a:r>
              <a:rPr lang="ja-JP" altLang="en-US" sz="1500" kern="100" dirty="0" smtClean="0">
                <a:solidFill>
                  <a:prstClr val="black"/>
                </a:solidFill>
                <a:latin typeface="ＭＳ Ｐゴシック"/>
                <a:cs typeface="Times New Roman" panose="02020603050405020304" pitchFamily="18" charset="0"/>
              </a:rPr>
              <a:t>は、速やかに実施すること）</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ja-JP" altLang="en-US" sz="1500" kern="100" dirty="0" smtClean="0">
                <a:solidFill>
                  <a:prstClr val="black"/>
                </a:solidFill>
                <a:latin typeface="ＭＳ Ｐゴシック"/>
                <a:cs typeface="Times New Roman" panose="02020603050405020304" pitchFamily="18" charset="0"/>
              </a:rPr>
              <a:t>   ⑤ 顔面外傷により嚥下が困難な患者</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en-US" altLang="ja-JP" sz="1500" kern="100" dirty="0">
                <a:solidFill>
                  <a:prstClr val="black"/>
                </a:solidFill>
                <a:latin typeface="ＭＳ Ｐゴシック"/>
                <a:cs typeface="Times New Roman" panose="02020603050405020304" pitchFamily="18" charset="0"/>
              </a:rPr>
              <a:t> </a:t>
            </a:r>
            <a:r>
              <a:rPr lang="en-US" altLang="ja-JP" sz="1500" kern="100" dirty="0" smtClean="0">
                <a:solidFill>
                  <a:prstClr val="black"/>
                </a:solidFill>
                <a:latin typeface="ＭＳ Ｐゴシック"/>
                <a:cs typeface="Times New Roman" panose="02020603050405020304" pitchFamily="18" charset="0"/>
              </a:rPr>
              <a:t>  </a:t>
            </a:r>
            <a:r>
              <a:rPr lang="ja-JP" altLang="en-US" sz="1500" b="1" u="sng" kern="100" dirty="0" smtClean="0">
                <a:solidFill>
                  <a:srgbClr val="FF0000"/>
                </a:solidFill>
                <a:latin typeface="ＭＳ Ｐゴシック"/>
                <a:cs typeface="Times New Roman" panose="02020603050405020304" pitchFamily="18" charset="0"/>
              </a:rPr>
              <a:t>⑥</a:t>
            </a:r>
            <a:r>
              <a:rPr lang="ja-JP" altLang="en-US" sz="1500" kern="100" dirty="0" smtClean="0">
                <a:solidFill>
                  <a:prstClr val="black"/>
                </a:solidFill>
                <a:latin typeface="ＭＳ Ｐゴシック"/>
                <a:cs typeface="Times New Roman" panose="02020603050405020304" pitchFamily="18" charset="0"/>
              </a:rPr>
              <a:t> </a:t>
            </a:r>
            <a:r>
              <a:rPr lang="ja-JP" altLang="en-US" sz="1500" b="1" u="sng" kern="100" dirty="0">
                <a:solidFill>
                  <a:srgbClr val="FF0000"/>
                </a:solidFill>
                <a:latin typeface="ＭＳ Ｐゴシック"/>
                <a:cs typeface="Times New Roman" panose="02020603050405020304" pitchFamily="18" charset="0"/>
              </a:rPr>
              <a:t>筋</a:t>
            </a:r>
            <a:r>
              <a:rPr lang="ja-JP" altLang="en-US" sz="1500" b="1" u="sng" kern="100" dirty="0" smtClean="0">
                <a:solidFill>
                  <a:srgbClr val="FF0000"/>
                </a:solidFill>
                <a:latin typeface="ＭＳ Ｐゴシック"/>
                <a:cs typeface="Times New Roman" panose="02020603050405020304" pitchFamily="18" charset="0"/>
              </a:rPr>
              <a:t>萎縮性</a:t>
            </a:r>
            <a:r>
              <a:rPr lang="ja-JP" altLang="en-US" sz="1500" b="1" u="sng" kern="100" dirty="0">
                <a:solidFill>
                  <a:srgbClr val="FF0000"/>
                </a:solidFill>
                <a:latin typeface="ＭＳ Ｐゴシック"/>
                <a:cs typeface="Times New Roman" panose="02020603050405020304" pitchFamily="18" charset="0"/>
              </a:rPr>
              <a:t>側鎖</a:t>
            </a:r>
            <a:r>
              <a:rPr lang="ja-JP" altLang="en-US" sz="1500" b="1" u="sng" kern="100" dirty="0" smtClean="0">
                <a:solidFill>
                  <a:srgbClr val="FF0000"/>
                </a:solidFill>
                <a:latin typeface="ＭＳ Ｐゴシック"/>
                <a:cs typeface="Times New Roman" panose="02020603050405020304" pitchFamily="18" charset="0"/>
              </a:rPr>
              <a:t>硬化症、多系統萎縮症、脊髄小脳変性症の患者又は６歳未満の乳幼児であって、</a:t>
            </a:r>
            <a:r>
              <a:rPr lang="ja-JP" altLang="en-US" sz="1500" b="1" kern="100" dirty="0" smtClean="0">
                <a:solidFill>
                  <a:srgbClr val="FF0000"/>
                </a:solidFill>
                <a:latin typeface="ＭＳ Ｐゴシック"/>
                <a:cs typeface="Times New Roman" panose="02020603050405020304" pitchFamily="18" charset="0"/>
              </a:rPr>
              <a:t> </a:t>
            </a:r>
            <a:r>
              <a:rPr lang="ja-JP" altLang="en-US" sz="1500" b="1" u="sng" kern="100" dirty="0" smtClean="0">
                <a:solidFill>
                  <a:srgbClr val="FF0000"/>
                </a:solidFill>
                <a:latin typeface="ＭＳ Ｐゴシック"/>
                <a:cs typeface="Times New Roman" panose="02020603050405020304" pitchFamily="18" charset="0"/>
              </a:rPr>
              <a:t>明らかに嚥下</a:t>
            </a:r>
            <a:endParaRPr lang="en-US" altLang="ja-JP" sz="1500" b="1" u="sng" kern="100" dirty="0" smtClean="0">
              <a:solidFill>
                <a:srgbClr val="FF0000"/>
              </a:solidFill>
              <a:latin typeface="ＭＳ Ｐゴシック"/>
              <a:cs typeface="Times New Roman" panose="02020603050405020304" pitchFamily="18" charset="0"/>
            </a:endParaRPr>
          </a:p>
          <a:p>
            <a:pPr>
              <a:lnSpc>
                <a:spcPts val="1500"/>
              </a:lnSpc>
            </a:pPr>
            <a:r>
              <a:rPr lang="ja-JP" altLang="en-US" sz="1500" b="1" kern="100" dirty="0">
                <a:solidFill>
                  <a:srgbClr val="FF0000"/>
                </a:solidFill>
                <a:latin typeface="ＭＳ Ｐゴシック"/>
                <a:cs typeface="Times New Roman" panose="02020603050405020304" pitchFamily="18" charset="0"/>
              </a:rPr>
              <a:t>　</a:t>
            </a:r>
            <a:r>
              <a:rPr lang="ja-JP" altLang="en-US" sz="1500" b="1" kern="100" dirty="0" smtClean="0">
                <a:solidFill>
                  <a:srgbClr val="FF0000"/>
                </a:solidFill>
                <a:latin typeface="ＭＳ Ｐゴシック"/>
                <a:cs typeface="Times New Roman" panose="02020603050405020304" pitchFamily="18" charset="0"/>
              </a:rPr>
              <a:t>　 </a:t>
            </a:r>
            <a:r>
              <a:rPr lang="ja-JP" altLang="en-US" sz="1500" b="1" u="sng" kern="100" dirty="0" smtClean="0">
                <a:solidFill>
                  <a:srgbClr val="FF0000"/>
                </a:solidFill>
                <a:latin typeface="ＭＳ Ｐゴシック"/>
                <a:cs typeface="Times New Roman" panose="02020603050405020304" pitchFamily="18" charset="0"/>
              </a:rPr>
              <a:t>が困難な患者</a:t>
            </a:r>
            <a:endParaRPr lang="en-US" altLang="ja-JP" sz="1500" b="1" u="sng" kern="100" dirty="0" smtClean="0">
              <a:solidFill>
                <a:srgbClr val="FF0000"/>
              </a:solidFill>
              <a:latin typeface="ＭＳ Ｐゴシック"/>
              <a:cs typeface="Times New Roman" panose="02020603050405020304" pitchFamily="18" charset="0"/>
            </a:endParaRPr>
          </a:p>
          <a:p>
            <a:pPr>
              <a:lnSpc>
                <a:spcPts val="1500"/>
              </a:lnSpc>
            </a:pPr>
            <a:r>
              <a:rPr lang="ja-JP" altLang="en-US" sz="1500" kern="100" dirty="0" smtClean="0">
                <a:solidFill>
                  <a:prstClr val="black"/>
                </a:solidFill>
                <a:latin typeface="ＭＳ Ｐゴシック"/>
                <a:cs typeface="Times New Roman" panose="02020603050405020304" pitchFamily="18" charset="0"/>
              </a:rPr>
              <a:t>イ） </a:t>
            </a:r>
            <a:r>
              <a:rPr lang="ja-JP" altLang="en-US" sz="1500" b="1" u="sng" kern="100" dirty="0" smtClean="0">
                <a:solidFill>
                  <a:srgbClr val="FF0000"/>
                </a:solidFill>
                <a:latin typeface="ＭＳ Ｐゴシック"/>
                <a:cs typeface="Times New Roman" panose="02020603050405020304" pitchFamily="18" charset="0"/>
              </a:rPr>
              <a:t>以下のいずれかを満たしていること</a:t>
            </a:r>
            <a:endParaRPr lang="en-US" altLang="ja-JP" sz="1500" b="1" u="sng" kern="100" dirty="0" smtClean="0">
              <a:solidFill>
                <a:srgbClr val="FF0000"/>
              </a:solidFill>
              <a:latin typeface="ＭＳ Ｐゴシック"/>
              <a:cs typeface="Times New Roman" panose="02020603050405020304" pitchFamily="18" charset="0"/>
            </a:endParaRPr>
          </a:p>
          <a:p>
            <a:pPr marL="444500" indent="-444500">
              <a:lnSpc>
                <a:spcPts val="1500"/>
              </a:lnSpc>
            </a:pPr>
            <a:r>
              <a:rPr lang="ja-JP" altLang="en-US" sz="1500" kern="100" dirty="0">
                <a:solidFill>
                  <a:prstClr val="black"/>
                </a:solidFill>
                <a:latin typeface="ＭＳ Ｐゴシック"/>
                <a:cs typeface="Times New Roman" panose="02020603050405020304" pitchFamily="18" charset="0"/>
              </a:rPr>
              <a:t>　 </a:t>
            </a:r>
            <a:r>
              <a:rPr lang="ja-JP" altLang="en-US" sz="1500" b="1" u="sng" kern="100" dirty="0" smtClean="0">
                <a:solidFill>
                  <a:srgbClr val="FF0000"/>
                </a:solidFill>
                <a:latin typeface="ＭＳ Ｐゴシック"/>
                <a:cs typeface="Times New Roman" panose="02020603050405020304" pitchFamily="18" charset="0"/>
              </a:rPr>
              <a:t>①</a:t>
            </a:r>
            <a:r>
              <a:rPr lang="ja-JP" altLang="en-US" sz="1500" kern="100" dirty="0" smtClean="0">
                <a:solidFill>
                  <a:prstClr val="black"/>
                </a:solidFill>
                <a:latin typeface="ＭＳ Ｐゴシック"/>
                <a:cs typeface="Times New Roman" panose="02020603050405020304" pitchFamily="18" charset="0"/>
              </a:rPr>
              <a:t> 経口摂取以外の栄養方法を使用している患者であって、要件に該当する患者の合計数の３割５分以上について、１年以内に栄養方法が経口摂取のみである状態へ回復させていること</a:t>
            </a:r>
            <a:endParaRPr lang="en-US" altLang="ja-JP" sz="1500" kern="100" dirty="0" smtClean="0">
              <a:solidFill>
                <a:prstClr val="black"/>
              </a:solidFill>
              <a:latin typeface="ＭＳ Ｐゴシック"/>
              <a:cs typeface="Times New Roman" panose="02020603050405020304" pitchFamily="18" charset="0"/>
            </a:endParaRPr>
          </a:p>
          <a:p>
            <a:pPr>
              <a:lnSpc>
                <a:spcPts val="1500"/>
              </a:lnSpc>
            </a:pPr>
            <a:r>
              <a:rPr lang="en-US" altLang="ja-JP" sz="1500" kern="100" dirty="0">
                <a:solidFill>
                  <a:prstClr val="black"/>
                </a:solidFill>
                <a:latin typeface="ＭＳ Ｐゴシック"/>
                <a:cs typeface="Times New Roman" panose="02020603050405020304" pitchFamily="18" charset="0"/>
              </a:rPr>
              <a:t> </a:t>
            </a:r>
            <a:r>
              <a:rPr lang="en-US" altLang="ja-JP" sz="1500" kern="100" dirty="0" smtClean="0">
                <a:solidFill>
                  <a:prstClr val="black"/>
                </a:solidFill>
                <a:latin typeface="ＭＳ Ｐゴシック"/>
                <a:cs typeface="Times New Roman" panose="02020603050405020304" pitchFamily="18" charset="0"/>
              </a:rPr>
              <a:t>  </a:t>
            </a:r>
            <a:r>
              <a:rPr lang="ja-JP" altLang="en-US" sz="1500" b="1" u="sng" kern="100" dirty="0" smtClean="0">
                <a:solidFill>
                  <a:srgbClr val="FF0000"/>
                </a:solidFill>
                <a:latin typeface="ＭＳ Ｐゴシック"/>
                <a:cs typeface="Times New Roman" panose="02020603050405020304" pitchFamily="18" charset="0"/>
              </a:rPr>
              <a:t>②</a:t>
            </a:r>
            <a:r>
              <a:rPr lang="ja-JP" altLang="en-US" sz="1500" kern="100" dirty="0" smtClean="0">
                <a:solidFill>
                  <a:prstClr val="black"/>
                </a:solidFill>
                <a:latin typeface="ＭＳ Ｐゴシック"/>
                <a:cs typeface="Times New Roman" panose="02020603050405020304" pitchFamily="18" charset="0"/>
              </a:rPr>
              <a:t> 胃瘻造設を行う患者全員に対して以下の全てを実施していること</a:t>
            </a:r>
            <a:endParaRPr lang="en-US" altLang="ja-JP" sz="1500" kern="100" dirty="0" smtClean="0">
              <a:solidFill>
                <a:prstClr val="black"/>
              </a:solidFill>
              <a:latin typeface="ＭＳ Ｐゴシック"/>
              <a:cs typeface="Times New Roman" panose="02020603050405020304" pitchFamily="18" charset="0"/>
            </a:endParaRPr>
          </a:p>
          <a:p>
            <a:pPr marL="539750" indent="-184150">
              <a:lnSpc>
                <a:spcPts val="1500"/>
              </a:lnSpc>
            </a:pPr>
            <a:r>
              <a:rPr lang="en-US" altLang="ja-JP" sz="1500" b="1" u="sng" kern="100" dirty="0" smtClean="0">
                <a:solidFill>
                  <a:srgbClr val="FF0000"/>
                </a:solidFill>
                <a:latin typeface="ＭＳ Ｐゴシック"/>
                <a:cs typeface="Times New Roman" panose="02020603050405020304" pitchFamily="18" charset="0"/>
              </a:rPr>
              <a:t>a</a:t>
            </a:r>
            <a:r>
              <a:rPr lang="ja-JP" altLang="en-US" sz="1500" b="1" u="sng" kern="100" dirty="0" err="1" smtClean="0">
                <a:solidFill>
                  <a:srgbClr val="FF0000"/>
                </a:solidFill>
                <a:latin typeface="ＭＳ Ｐゴシック"/>
                <a:cs typeface="Times New Roman" panose="02020603050405020304" pitchFamily="18" charset="0"/>
              </a:rPr>
              <a:t>．</a:t>
            </a:r>
            <a:r>
              <a:rPr lang="ja-JP" altLang="en-US" sz="1500" b="1" u="sng" kern="100" dirty="0" smtClean="0">
                <a:solidFill>
                  <a:srgbClr val="FF0000"/>
                </a:solidFill>
                <a:latin typeface="ＭＳ Ｐゴシック"/>
                <a:cs typeface="Times New Roman" panose="02020603050405020304" pitchFamily="18" charset="0"/>
              </a:rPr>
              <a:t>胃瘻造設を行う患者全員に対し多職種による術前カンファレンスを行っていること。なお、カンファレンスの出席者については、当該患者を担当する医師や、３年以上の勤務経験を有するリハビリテーション医療に関する経験を有する医師、耳鼻咽喉科の医師又は神経内科の医師等、３名以上の出席を必須とし、その他歯科医師、看護師、言語聴覚士、管理栄養士などが参加することが望ましい。</a:t>
            </a:r>
            <a:endParaRPr lang="en-US" altLang="ja-JP" sz="1500" b="1" u="sng" kern="100" dirty="0">
              <a:solidFill>
                <a:srgbClr val="FF0000"/>
              </a:solidFill>
              <a:latin typeface="ＭＳ Ｐゴシック"/>
              <a:cs typeface="Times New Roman" panose="02020603050405020304" pitchFamily="18" charset="0"/>
            </a:endParaRPr>
          </a:p>
          <a:p>
            <a:pPr marL="539750" indent="-184150">
              <a:lnSpc>
                <a:spcPts val="1500"/>
              </a:lnSpc>
            </a:pPr>
            <a:r>
              <a:rPr lang="en-US" altLang="ja-JP" sz="1600" b="1" u="sng" kern="100" dirty="0" smtClean="0">
                <a:solidFill>
                  <a:srgbClr val="FF0000"/>
                </a:solidFill>
                <a:latin typeface="ＭＳ Ｐゴシック"/>
                <a:cs typeface="Times New Roman" panose="02020603050405020304" pitchFamily="18" charset="0"/>
              </a:rPr>
              <a:t>b</a:t>
            </a:r>
            <a:r>
              <a:rPr lang="ja-JP" altLang="en-US" sz="1600" b="1" u="sng" kern="100" dirty="0" err="1" smtClean="0">
                <a:solidFill>
                  <a:srgbClr val="FF0000"/>
                </a:solidFill>
                <a:latin typeface="ＭＳ Ｐゴシック"/>
                <a:cs typeface="Times New Roman" panose="02020603050405020304" pitchFamily="18" charset="0"/>
              </a:rPr>
              <a:t>．</a:t>
            </a:r>
            <a:r>
              <a:rPr lang="ja-JP" altLang="en-US" sz="1600" b="1" u="sng" kern="100" dirty="0" smtClean="0">
                <a:solidFill>
                  <a:srgbClr val="FF0000"/>
                </a:solidFill>
                <a:latin typeface="ＭＳ Ｐゴシック"/>
                <a:cs typeface="Times New Roman" panose="02020603050405020304" pitchFamily="18" charset="0"/>
              </a:rPr>
              <a:t>胃瘻造設を行う患者全員に対し経口摂取回復の見込み及び臨床的所見等を記した計画書を作成し、</a:t>
            </a:r>
            <a:r>
              <a:rPr lang="en-US" altLang="ja-JP" sz="1600" b="1" kern="100" dirty="0" smtClean="0">
                <a:solidFill>
                  <a:srgbClr val="FF0000"/>
                </a:solidFill>
                <a:latin typeface="ＭＳ Ｐゴシック"/>
                <a:cs typeface="Times New Roman" panose="02020603050405020304" pitchFamily="18" charset="0"/>
              </a:rPr>
              <a:t>      </a:t>
            </a:r>
            <a:r>
              <a:rPr lang="ja-JP" altLang="en-US" sz="1600" b="1" u="sng" kern="100" dirty="0" smtClean="0">
                <a:solidFill>
                  <a:srgbClr val="FF0000"/>
                </a:solidFill>
                <a:latin typeface="ＭＳ Ｐゴシック"/>
                <a:cs typeface="Times New Roman" panose="02020603050405020304" pitchFamily="18" charset="0"/>
              </a:rPr>
              <a:t>本人又は家族に説明した上で、胃瘻造設に関する同意を得ること</a:t>
            </a:r>
            <a:endParaRPr lang="en-US" altLang="ja-JP" sz="17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1600" kern="100" dirty="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smtClean="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smtClean="0">
              <a:solidFill>
                <a:prstClr val="black"/>
              </a:solidFill>
              <a:latin typeface="ＭＳ Ｐゴシック"/>
              <a:cs typeface="Times New Roman" panose="02020603050405020304" pitchFamily="18" charset="0"/>
            </a:endParaRPr>
          </a:p>
        </p:txBody>
      </p:sp>
      <p:sp>
        <p:nvSpPr>
          <p:cNvPr id="2052" name="Rectangle 36"/>
          <p:cNvSpPr>
            <a:spLocks noChangeArrowheads="1"/>
          </p:cNvSpPr>
          <p:nvPr/>
        </p:nvSpPr>
        <p:spPr bwMode="auto">
          <a:xfrm>
            <a:off x="200563" y="764704"/>
            <a:ext cx="7776809"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（３）胃瘻造設術・胃瘻造設時嚥下機能評価加算の減算要件見直し</a:t>
            </a:r>
            <a:endParaRPr lang="en-US" altLang="ja-JP" sz="2000" dirty="0">
              <a:solidFill>
                <a:prstClr val="black"/>
              </a:solidFill>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１８．イノベーションや医療技術の適切な評価</a:t>
            </a:r>
            <a:endParaRPr lang="ja-JP" altLang="en-US" kern="0" dirty="0">
              <a:solidFill>
                <a:srgbClr val="000000"/>
              </a:solidFill>
              <a:latin typeface="Calibri"/>
              <a:ea typeface="ＭＳ Ｐゴシック"/>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263</a:t>
            </a:fld>
            <a:endParaRPr lang="ja-JP" altLang="en-US" dirty="0">
              <a:solidFill>
                <a:prstClr val="black"/>
              </a:solidFill>
            </a:endParaRPr>
          </a:p>
        </p:txBody>
      </p:sp>
      <p:sp>
        <p:nvSpPr>
          <p:cNvPr id="7" name="テキスト ボックス 8"/>
          <p:cNvSpPr txBox="1"/>
          <p:nvPr/>
        </p:nvSpPr>
        <p:spPr>
          <a:xfrm>
            <a:off x="7977371" y="837589"/>
            <a:ext cx="17534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578</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施通</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868-869</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639711663"/>
      </p:ext>
    </p:extLst>
  </p:cSld>
  <p:clrMapOvr>
    <a:masterClrMapping/>
  </p:clrMapOvr>
  <p:timing>
    <p:tnLst>
      <p:par>
        <p:cT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38" y="1172084"/>
            <a:ext cx="9511189" cy="1536836"/>
          </a:xfrm>
          <a:prstGeom prst="rect">
            <a:avLst/>
          </a:prstGeom>
          <a:solidFill>
            <a:srgbClr val="FFFFAF">
              <a:alpha val="49804"/>
            </a:srgbClr>
          </a:solidFill>
          <a:ln w="9525">
            <a:solidFill>
              <a:schemeClr val="tx1"/>
            </a:solidFill>
            <a:miter lim="800000"/>
            <a:headEnd/>
            <a:tailEnd/>
          </a:ln>
        </p:spPr>
        <p:txBody>
          <a:bodyPr/>
          <a:lstStyle/>
          <a:p>
            <a:pPr marL="273050" indent="-273050">
              <a:buFont typeface="Wingdings" panose="05000000000000000000" pitchFamily="2" charset="2"/>
              <a:buChar char="Ø"/>
            </a:pPr>
            <a:r>
              <a:rPr lang="ja-JP" altLang="en-US" kern="100" dirty="0" smtClean="0">
                <a:solidFill>
                  <a:prstClr val="black"/>
                </a:solidFill>
                <a:latin typeface="ＭＳ Ｐゴシック"/>
                <a:cs typeface="Times New Roman" panose="02020603050405020304" pitchFamily="18" charset="0"/>
              </a:rPr>
              <a:t>  採算性等の問題で企業治験が行われないが、臨床の現場で必要性の高い医薬品を患者に届けるために実施される医師主導治験では、同種同効薬の投薬及び注射に係る費用は保険外併用療養費の支給対象外とされている</a:t>
            </a:r>
            <a:endParaRPr lang="en-US" altLang="ja-JP" kern="100" dirty="0" smtClean="0">
              <a:solidFill>
                <a:prstClr val="black"/>
              </a:solidFill>
              <a:latin typeface="ＭＳ Ｐゴシック"/>
              <a:cs typeface="Times New Roman" panose="02020603050405020304" pitchFamily="18" charset="0"/>
            </a:endParaRPr>
          </a:p>
          <a:p>
            <a:pPr marL="273050" indent="-273050">
              <a:buFont typeface="Wingdings" panose="05000000000000000000" pitchFamily="2" charset="2"/>
              <a:buChar char="Ø"/>
            </a:pPr>
            <a:r>
              <a:rPr lang="ja-JP" altLang="en-US" kern="100" dirty="0" smtClean="0">
                <a:solidFill>
                  <a:prstClr val="black"/>
                </a:solidFill>
                <a:latin typeface="ＭＳ Ｐゴシック"/>
                <a:cs typeface="Times New Roman" panose="02020603050405020304" pitchFamily="18" charset="0"/>
              </a:rPr>
              <a:t>  治験医師・医療機関の負担を更に軽減するため、同種同効薬に係る費用についても保険外へ用療養費の支給対象とする</a:t>
            </a:r>
            <a:endParaRPr lang="en-US" altLang="ja-JP" sz="1600" kern="100" dirty="0" smtClean="0">
              <a:solidFill>
                <a:prstClr val="black"/>
              </a:solidFill>
              <a:latin typeface="ＭＳ Ｐゴシック"/>
              <a:cs typeface="Times New Roman" panose="02020603050405020304" pitchFamily="18" charset="0"/>
            </a:endParaRPr>
          </a:p>
          <a:p>
            <a:pPr marL="342900" indent="-342900">
              <a:buFont typeface="Wingdings" panose="05000000000000000000" pitchFamily="2" charset="2"/>
              <a:buChar char="Ø"/>
            </a:pPr>
            <a:endParaRPr lang="en-US" altLang="ja-JP" sz="1600" kern="100" dirty="0">
              <a:solidFill>
                <a:prstClr val="black"/>
              </a:solidFill>
              <a:latin typeface="ＭＳ Ｐゴシック"/>
              <a:cs typeface="Times New Roman" panose="02020603050405020304" pitchFamily="18" charset="0"/>
            </a:endParaRPr>
          </a:p>
        </p:txBody>
      </p:sp>
      <p:sp>
        <p:nvSpPr>
          <p:cNvPr id="2052" name="Rectangle 36"/>
          <p:cNvSpPr>
            <a:spLocks noChangeArrowheads="1"/>
          </p:cNvSpPr>
          <p:nvPr/>
        </p:nvSpPr>
        <p:spPr bwMode="auto">
          <a:xfrm>
            <a:off x="200563" y="764704"/>
            <a:ext cx="7776809"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（４）</a:t>
            </a:r>
            <a:r>
              <a:rPr lang="ja-JP" altLang="en-US" sz="2000" dirty="0">
                <a:solidFill>
                  <a:prstClr val="black"/>
                </a:solidFill>
              </a:rPr>
              <a:t>医師</a:t>
            </a:r>
            <a:r>
              <a:rPr lang="ja-JP" altLang="en-US" sz="2000" dirty="0" smtClean="0">
                <a:solidFill>
                  <a:prstClr val="black"/>
                </a:solidFill>
              </a:rPr>
              <a:t>主導</a:t>
            </a:r>
            <a:r>
              <a:rPr lang="ja-JP" altLang="en-US" sz="2000" dirty="0">
                <a:solidFill>
                  <a:prstClr val="black"/>
                </a:solidFill>
              </a:rPr>
              <a:t>治験に</a:t>
            </a:r>
            <a:r>
              <a:rPr lang="ja-JP" altLang="en-US" sz="2000" dirty="0" smtClean="0">
                <a:solidFill>
                  <a:prstClr val="black"/>
                </a:solidFill>
              </a:rPr>
              <a:t>おける保険外併用療養費の対象拡大</a:t>
            </a:r>
            <a:endParaRPr lang="en-US" altLang="ja-JP" sz="2000" dirty="0">
              <a:solidFill>
                <a:prstClr val="black"/>
              </a:solidFill>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１８．イノベーションや医療技術の適切な評価</a:t>
            </a:r>
            <a:endParaRPr lang="ja-JP" altLang="en-US" kern="0" dirty="0">
              <a:solidFill>
                <a:srgbClr val="000000"/>
              </a:solidFill>
              <a:latin typeface="Calibri"/>
              <a:ea typeface="ＭＳ Ｐゴシック"/>
            </a:endParaRPr>
          </a:p>
        </p:txBody>
      </p:sp>
      <p:sp>
        <p:nvSpPr>
          <p:cNvPr id="6" name="Rectangle 36"/>
          <p:cNvSpPr>
            <a:spLocks noChangeArrowheads="1"/>
          </p:cNvSpPr>
          <p:nvPr/>
        </p:nvSpPr>
        <p:spPr bwMode="auto">
          <a:xfrm>
            <a:off x="200563" y="2996952"/>
            <a:ext cx="3672317"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000" dirty="0" smtClean="0">
                <a:solidFill>
                  <a:prstClr val="black"/>
                </a:solidFill>
              </a:rPr>
              <a:t>（５）医療技術の適切な評価</a:t>
            </a:r>
            <a:endParaRPr lang="en-US" altLang="ja-JP" sz="2000" dirty="0">
              <a:solidFill>
                <a:prstClr val="black"/>
              </a:solidFill>
            </a:endParaRPr>
          </a:p>
        </p:txBody>
      </p:sp>
      <p:sp>
        <p:nvSpPr>
          <p:cNvPr id="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264</a:t>
            </a:fld>
            <a:endParaRPr lang="ja-JP" altLang="en-US" dirty="0">
              <a:solidFill>
                <a:prstClr val="black"/>
              </a:solidFill>
            </a:endParaRPr>
          </a:p>
        </p:txBody>
      </p:sp>
      <p:sp>
        <p:nvSpPr>
          <p:cNvPr id="8" name="Rectangle 37"/>
          <p:cNvSpPr>
            <a:spLocks noChangeArrowheads="1"/>
          </p:cNvSpPr>
          <p:nvPr/>
        </p:nvSpPr>
        <p:spPr bwMode="auto">
          <a:xfrm>
            <a:off x="200537" y="3518847"/>
            <a:ext cx="9511189" cy="486217"/>
          </a:xfrm>
          <a:prstGeom prst="rect">
            <a:avLst/>
          </a:prstGeom>
          <a:solidFill>
            <a:srgbClr val="FFFFAF">
              <a:alpha val="49804"/>
            </a:srgbClr>
          </a:solidFill>
          <a:ln w="9525">
            <a:solidFill>
              <a:schemeClr val="tx1"/>
            </a:solidFill>
            <a:miter lim="800000"/>
            <a:headEnd/>
            <a:tailEnd/>
          </a:ln>
        </p:spPr>
        <p:txBody>
          <a:bodyPr/>
          <a:lstStyle/>
          <a:p>
            <a:pPr marL="285750" indent="-285750">
              <a:spcBef>
                <a:spcPct val="20000"/>
              </a:spcBef>
              <a:buFont typeface="Wingdings" panose="05000000000000000000" pitchFamily="2" charset="2"/>
              <a:buChar char="Ø"/>
            </a:pPr>
            <a:r>
              <a:rPr lang="ja-JP" altLang="en-US" dirty="0">
                <a:solidFill>
                  <a:prstClr val="black"/>
                </a:solidFill>
              </a:rPr>
              <a:t>３</a:t>
            </a:r>
            <a:r>
              <a:rPr lang="ja-JP" altLang="en-US" dirty="0" smtClean="0">
                <a:solidFill>
                  <a:prstClr val="black"/>
                </a:solidFill>
              </a:rPr>
              <a:t>．医療</a:t>
            </a:r>
            <a:r>
              <a:rPr lang="ja-JP" altLang="en-US" dirty="0">
                <a:solidFill>
                  <a:prstClr val="black"/>
                </a:solidFill>
              </a:rPr>
              <a:t>技術の適切な評価（モノから人へ）</a:t>
            </a:r>
            <a:r>
              <a:rPr lang="ja-JP" altLang="en-US" dirty="0" smtClean="0">
                <a:solidFill>
                  <a:prstClr val="black"/>
                </a:solidFill>
              </a:rPr>
              <a:t>参照</a:t>
            </a:r>
            <a:endParaRPr lang="en-US" altLang="ja-JP" dirty="0">
              <a:solidFill>
                <a:prstClr val="black"/>
              </a:solidFill>
            </a:endParaRPr>
          </a:p>
          <a:p>
            <a:pPr marL="342900" indent="-342900">
              <a:buFont typeface="Wingdings" panose="05000000000000000000" pitchFamily="2" charset="2"/>
              <a:buChar char="Ø"/>
            </a:pPr>
            <a:endParaRPr lang="en-US" altLang="ja-JP" sz="1600" kern="100" dirty="0">
              <a:solidFill>
                <a:prstClr val="black"/>
              </a:solidFill>
              <a:latin typeface="ＭＳ Ｐゴシック"/>
              <a:cs typeface="Times New Roman" panose="02020603050405020304" pitchFamily="18" charset="0"/>
            </a:endParaRPr>
          </a:p>
        </p:txBody>
      </p:sp>
    </p:spTree>
    <p:extLst>
      <p:ext uri="{BB962C8B-B14F-4D97-AF65-F5344CB8AC3E}">
        <p14:creationId xmlns:p14="http://schemas.microsoft.com/office/powerpoint/2010/main" val="2714830086"/>
      </p:ext>
    </p:extLst>
  </p:cSld>
  <p:clrMapOvr>
    <a:masterClrMapping/>
  </p:clrMapOvr>
  <p:timing>
    <p:tnLst>
      <p:par>
        <p:cTn id="1" dur="indefinite" restart="never" nodeType="tmRoot"/>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0538" y="1236942"/>
            <a:ext cx="9511189" cy="5216397"/>
          </a:xfrm>
          <a:prstGeom prst="rect">
            <a:avLst/>
          </a:prstGeom>
          <a:solidFill>
            <a:srgbClr val="FFFFAF">
              <a:alpha val="49804"/>
            </a:srgbClr>
          </a:solidFill>
          <a:ln w="9525">
            <a:solidFill>
              <a:schemeClr val="tx1"/>
            </a:solidFill>
            <a:miter lim="800000"/>
            <a:headEnd/>
            <a:tailEnd/>
          </a:ln>
        </p:spPr>
        <p:txBody>
          <a:bodyPr/>
          <a:lstStyle/>
          <a:p>
            <a:pPr marL="342900" indent="-342900">
              <a:lnSpc>
                <a:spcPts val="1800"/>
              </a:lnSpc>
              <a:buFont typeface="Wingdings" panose="05000000000000000000" pitchFamily="2" charset="2"/>
              <a:buChar char="Ø"/>
            </a:pP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糖尿病性腎症の患者が重症化し、透析導入となることを防ぐため、進行した糖尿病性腎症の患者に対する質の高い運動指導を評価する</a:t>
            </a:r>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spcAft>
                <a:spcPts val="600"/>
              </a:spcAft>
            </a:pPr>
            <a:r>
              <a:rPr lang="ja-JP" altLang="en-US" sz="2000" b="1" dirty="0">
                <a:solidFill>
                  <a:srgbClr val="0070C0"/>
                </a:solidFill>
              </a:rPr>
              <a:t>（</a:t>
            </a:r>
            <a:r>
              <a:rPr lang="ja-JP" altLang="ja-JP" sz="2000" b="1" dirty="0" smtClean="0">
                <a:solidFill>
                  <a:srgbClr val="0070C0"/>
                </a:solidFill>
              </a:rPr>
              <a:t>新</a:t>
            </a:r>
            <a:r>
              <a:rPr lang="ja-JP" altLang="en-US" sz="2000" b="1" dirty="0" smtClean="0">
                <a:solidFill>
                  <a:srgbClr val="0070C0"/>
                </a:solidFill>
              </a:rPr>
              <a:t>）</a:t>
            </a:r>
            <a:r>
              <a:rPr lang="ja-JP" altLang="ja-JP" sz="2000" b="1" dirty="0">
                <a:solidFill>
                  <a:srgbClr val="0070C0"/>
                </a:solidFill>
              </a:rPr>
              <a:t>　　</a:t>
            </a:r>
            <a:r>
              <a:rPr lang="ja-JP" altLang="en-US" sz="2000" b="1" u="sng" dirty="0">
                <a:solidFill>
                  <a:srgbClr val="0070C0"/>
                </a:solidFill>
              </a:rPr>
              <a:t>糖尿病透析予防指導</a:t>
            </a:r>
            <a:r>
              <a:rPr lang="ja-JP" altLang="en-US" sz="2000" b="1" u="sng" dirty="0" smtClean="0">
                <a:solidFill>
                  <a:srgbClr val="0070C0"/>
                </a:solidFill>
              </a:rPr>
              <a:t>管理料</a:t>
            </a:r>
            <a:r>
              <a:rPr lang="ja-JP" altLang="en-US" sz="2000" b="1" u="sng" dirty="0">
                <a:solidFill>
                  <a:srgbClr val="0070C0"/>
                </a:solidFill>
              </a:rPr>
              <a:t>　</a:t>
            </a:r>
            <a:r>
              <a:rPr lang="ja-JP" altLang="en-US" sz="2000" b="1" u="sng" dirty="0" smtClean="0">
                <a:solidFill>
                  <a:srgbClr val="0070C0"/>
                </a:solidFill>
              </a:rPr>
              <a:t>腎</a:t>
            </a:r>
            <a:r>
              <a:rPr lang="ja-JP" altLang="en-US" sz="2000" b="1" u="sng" dirty="0">
                <a:solidFill>
                  <a:srgbClr val="0070C0"/>
                </a:solidFill>
              </a:rPr>
              <a:t>不全期患者指導加算：１００点</a:t>
            </a:r>
            <a:endParaRPr lang="en-US" altLang="ja-JP" sz="2000" b="1" u="sng" dirty="0">
              <a:solidFill>
                <a:srgbClr val="0070C0"/>
              </a:solidFill>
              <a:latin typeface="ＭＳ Ｐゴシック"/>
            </a:endParaRPr>
          </a:p>
          <a:p>
            <a:r>
              <a:rPr lang="en-US" altLang="ja-JP" sz="1600" dirty="0">
                <a:solidFill>
                  <a:prstClr val="black"/>
                </a:solidFill>
              </a:rPr>
              <a:t> [</a:t>
            </a:r>
            <a:r>
              <a:rPr lang="ja-JP" altLang="en-US" sz="1600" dirty="0">
                <a:solidFill>
                  <a:prstClr val="black"/>
                </a:solidFill>
              </a:rPr>
              <a:t>算定要件</a:t>
            </a:r>
            <a:r>
              <a:rPr lang="en-US" altLang="ja-JP" sz="1600" dirty="0">
                <a:solidFill>
                  <a:prstClr val="black"/>
                </a:solidFill>
              </a:rPr>
              <a:t>]</a:t>
            </a:r>
            <a:endParaRPr lang="en-US" altLang="ja-JP" sz="1600" dirty="0">
              <a:solidFill>
                <a:prstClr val="black"/>
              </a:solidFill>
              <a:latin typeface="ＭＳ Ｐゴシック"/>
            </a:endParaRPr>
          </a:p>
          <a:p>
            <a:r>
              <a:rPr lang="ja-JP" altLang="en-US" sz="1600" dirty="0">
                <a:solidFill>
                  <a:prstClr val="black"/>
                </a:solidFill>
                <a:latin typeface="ＭＳ Ｐゴシック"/>
              </a:rPr>
              <a:t>　腎不全期（</a:t>
            </a:r>
            <a:r>
              <a:rPr lang="en-US" altLang="ja-JP" sz="1600" dirty="0" err="1">
                <a:solidFill>
                  <a:prstClr val="black"/>
                </a:solidFill>
                <a:latin typeface="ＭＳ Ｐゴシック"/>
              </a:rPr>
              <a:t>eGFR</a:t>
            </a:r>
            <a:r>
              <a:rPr lang="ja-JP" altLang="en-US" sz="1600" dirty="0">
                <a:solidFill>
                  <a:prstClr val="black"/>
                </a:solidFill>
                <a:latin typeface="ＭＳ Ｐゴシック"/>
              </a:rPr>
              <a:t>（</a:t>
            </a:r>
            <a:r>
              <a:rPr lang="en-US" altLang="ja-JP" sz="1600" dirty="0">
                <a:solidFill>
                  <a:prstClr val="black"/>
                </a:solidFill>
                <a:latin typeface="ＭＳ Ｐゴシック"/>
              </a:rPr>
              <a:t>ml/</a:t>
            </a:r>
            <a:r>
              <a:rPr lang="ja-JP" altLang="en-US" sz="1600" dirty="0">
                <a:solidFill>
                  <a:prstClr val="black"/>
                </a:solidFill>
                <a:latin typeface="ＭＳ Ｐゴシック"/>
              </a:rPr>
              <a:t>分</a:t>
            </a:r>
            <a:r>
              <a:rPr lang="en-US" altLang="ja-JP" sz="1600" dirty="0">
                <a:solidFill>
                  <a:prstClr val="black"/>
                </a:solidFill>
                <a:latin typeface="ＭＳ Ｐゴシック"/>
              </a:rPr>
              <a:t>/</a:t>
            </a:r>
            <a:r>
              <a:rPr lang="ja-JP" altLang="en-US" sz="1600" dirty="0">
                <a:solidFill>
                  <a:prstClr val="black"/>
                </a:solidFill>
                <a:latin typeface="ＭＳ Ｐゴシック"/>
              </a:rPr>
              <a:t>１．７３㎡）が３０未満）の患者に対し、専任の医師が、当該患者が腎機能を維持する観点から必要と考えられる運動について、その種類、頻度、強度、時間、留意すべき点等について指導し、また既に運動を開始している患者についてはその状況を確認し、必要に応じて更なる指導を行った場合に加算</a:t>
            </a:r>
            <a:endParaRPr lang="en-US" altLang="ja-JP" sz="1600" dirty="0">
              <a:solidFill>
                <a:prstClr val="black"/>
              </a:solidFill>
              <a:latin typeface="ＭＳ Ｐゴシック"/>
            </a:endParaRPr>
          </a:p>
          <a:p>
            <a:r>
              <a:rPr lang="en-US" altLang="ja-JP" sz="1600" dirty="0">
                <a:solidFill>
                  <a:prstClr val="black"/>
                </a:solidFill>
              </a:rPr>
              <a:t>[</a:t>
            </a:r>
            <a:r>
              <a:rPr lang="ja-JP" altLang="en-US" sz="1600" dirty="0">
                <a:solidFill>
                  <a:prstClr val="black"/>
                </a:solidFill>
              </a:rPr>
              <a:t>施設基準</a:t>
            </a:r>
            <a:r>
              <a:rPr lang="en-US" altLang="ja-JP" sz="1600" dirty="0">
                <a:solidFill>
                  <a:prstClr val="black"/>
                </a:solidFill>
              </a:rPr>
              <a:t>]</a:t>
            </a:r>
          </a:p>
          <a:p>
            <a:pPr fontAlgn="ctr"/>
            <a:r>
              <a:rPr lang="ja-JP" altLang="en-US" sz="1600" dirty="0">
                <a:solidFill>
                  <a:prstClr val="black"/>
                </a:solidFill>
              </a:rPr>
              <a:t>　次に掲げる②の①に対する割合が</a:t>
            </a:r>
            <a:r>
              <a:rPr lang="ja-JP" altLang="en-US" sz="1600" b="1" dirty="0">
                <a:solidFill>
                  <a:srgbClr val="00B0F0"/>
                </a:solidFill>
              </a:rPr>
              <a:t>５割</a:t>
            </a:r>
            <a:r>
              <a:rPr lang="ja-JP" altLang="en-US" sz="1600" dirty="0">
                <a:solidFill>
                  <a:prstClr val="black"/>
                </a:solidFill>
              </a:rPr>
              <a:t>を超えている</a:t>
            </a:r>
            <a:endParaRPr lang="en-US" altLang="ja-JP" sz="1600" dirty="0">
              <a:solidFill>
                <a:prstClr val="black"/>
              </a:solidFill>
            </a:endParaRPr>
          </a:p>
          <a:p>
            <a:pPr fontAlgn="ctr"/>
            <a:r>
              <a:rPr lang="ja-JP" altLang="en-US" sz="1600" dirty="0">
                <a:solidFill>
                  <a:prstClr val="black"/>
                </a:solidFill>
              </a:rPr>
              <a:t>①　</a:t>
            </a:r>
            <a:r>
              <a:rPr lang="ja-JP" altLang="en-US" sz="1600" dirty="0" smtClean="0">
                <a:solidFill>
                  <a:prstClr val="black"/>
                </a:solidFill>
              </a:rPr>
              <a:t>４月前までの３か月間</a:t>
            </a:r>
            <a:r>
              <a:rPr lang="ja-JP" altLang="en-US" sz="1600" dirty="0">
                <a:solidFill>
                  <a:prstClr val="black"/>
                </a:solidFill>
              </a:rPr>
              <a:t>に糖尿病予防指導管理料を算定した患者で、同期間内に測定した</a:t>
            </a:r>
            <a:r>
              <a:rPr lang="en-US" altLang="ja-JP" sz="1600" dirty="0" err="1">
                <a:solidFill>
                  <a:prstClr val="black"/>
                </a:solidFill>
                <a:latin typeface="ＭＳ Ｐゴシック"/>
              </a:rPr>
              <a:t>eGFR</a:t>
            </a:r>
            <a:r>
              <a:rPr lang="ja-JP" altLang="en-US" sz="1600" baseline="-25000" dirty="0" smtClean="0">
                <a:solidFill>
                  <a:prstClr val="black"/>
                </a:solidFill>
                <a:latin typeface="ＭＳ Ｐゴシック"/>
              </a:rPr>
              <a:t>Ｃ</a:t>
            </a:r>
            <a:r>
              <a:rPr lang="en-US" altLang="ja-JP" sz="1600" baseline="-25000" dirty="0" smtClean="0">
                <a:solidFill>
                  <a:prstClr val="black"/>
                </a:solidFill>
                <a:latin typeface="ＭＳ Ｐゴシック"/>
              </a:rPr>
              <a:t>r</a:t>
            </a:r>
            <a:r>
              <a:rPr lang="ja-JP" altLang="en-US" sz="1600" dirty="0" smtClean="0">
                <a:solidFill>
                  <a:prstClr val="black"/>
                </a:solidFill>
                <a:latin typeface="ＭＳ Ｐゴシック"/>
              </a:rPr>
              <a:t>又</a:t>
            </a:r>
            <a:r>
              <a:rPr lang="ja-JP" altLang="en-US" sz="1600" dirty="0">
                <a:solidFill>
                  <a:prstClr val="black"/>
                </a:solidFill>
                <a:latin typeface="ＭＳ Ｐゴシック"/>
              </a:rPr>
              <a:t>は</a:t>
            </a:r>
            <a:endParaRPr lang="en-US" altLang="ja-JP" sz="1600" dirty="0">
              <a:solidFill>
                <a:prstClr val="black"/>
              </a:solidFill>
              <a:latin typeface="ＭＳ Ｐゴシック"/>
            </a:endParaRPr>
          </a:p>
          <a:p>
            <a:pPr fontAlgn="ctr"/>
            <a:r>
              <a:rPr lang="ja-JP" altLang="en-US" sz="1600" dirty="0">
                <a:solidFill>
                  <a:prstClr val="black"/>
                </a:solidFill>
                <a:latin typeface="ＭＳ Ｐゴシック"/>
              </a:rPr>
              <a:t>　 </a:t>
            </a:r>
            <a:r>
              <a:rPr lang="en-US" altLang="ja-JP" sz="1600" dirty="0" err="1">
                <a:solidFill>
                  <a:prstClr val="black"/>
                </a:solidFill>
                <a:latin typeface="ＭＳ Ｐゴシック"/>
              </a:rPr>
              <a:t>eGFR</a:t>
            </a:r>
            <a:r>
              <a:rPr lang="ja-JP" altLang="en-US" sz="1600" baseline="-25000" dirty="0">
                <a:solidFill>
                  <a:prstClr val="black"/>
                </a:solidFill>
                <a:latin typeface="ＭＳ Ｐゴシック"/>
              </a:rPr>
              <a:t>Ｃｙｓ</a:t>
            </a:r>
            <a:r>
              <a:rPr lang="ja-JP" altLang="en-US" sz="1600" dirty="0">
                <a:solidFill>
                  <a:prstClr val="black"/>
                </a:solidFill>
                <a:latin typeface="ＭＳ Ｐゴシック"/>
              </a:rPr>
              <a:t>（</a:t>
            </a:r>
            <a:r>
              <a:rPr lang="en-US" altLang="ja-JP" sz="1600" dirty="0">
                <a:solidFill>
                  <a:prstClr val="black"/>
                </a:solidFill>
                <a:latin typeface="ＭＳ Ｐゴシック"/>
              </a:rPr>
              <a:t>ml/</a:t>
            </a:r>
            <a:r>
              <a:rPr lang="ja-JP" altLang="en-US" sz="1600" dirty="0">
                <a:solidFill>
                  <a:prstClr val="black"/>
                </a:solidFill>
                <a:latin typeface="ＭＳ Ｐゴシック"/>
              </a:rPr>
              <a:t>分</a:t>
            </a:r>
            <a:r>
              <a:rPr lang="en-US" altLang="ja-JP" sz="1600" dirty="0">
                <a:solidFill>
                  <a:prstClr val="black"/>
                </a:solidFill>
                <a:latin typeface="ＭＳ Ｐゴシック"/>
              </a:rPr>
              <a:t>/</a:t>
            </a:r>
            <a:r>
              <a:rPr lang="ja-JP" altLang="en-US" sz="1600" dirty="0">
                <a:solidFill>
                  <a:prstClr val="black"/>
                </a:solidFill>
                <a:latin typeface="ＭＳ Ｐゴシック"/>
              </a:rPr>
              <a:t>１．７３㎡）が３０未満であったもの（死亡したもの、透析を導入したもの、腎臓移植を受けた</a:t>
            </a:r>
            <a:endParaRPr lang="en-US" altLang="ja-JP" sz="1600" dirty="0">
              <a:solidFill>
                <a:prstClr val="black"/>
              </a:solidFill>
              <a:latin typeface="ＭＳ Ｐゴシック"/>
            </a:endParaRPr>
          </a:p>
          <a:p>
            <a:pPr fontAlgn="ctr"/>
            <a:r>
              <a:rPr lang="en-US" altLang="ja-JP" sz="1600" dirty="0">
                <a:solidFill>
                  <a:prstClr val="black"/>
                </a:solidFill>
                <a:latin typeface="ＭＳ Ｐゴシック"/>
              </a:rPr>
              <a:t>   </a:t>
            </a:r>
            <a:r>
              <a:rPr lang="ja-JP" altLang="en-US" sz="1600" dirty="0">
                <a:solidFill>
                  <a:prstClr val="black"/>
                </a:solidFill>
                <a:latin typeface="ＭＳ Ｐゴシック"/>
              </a:rPr>
              <a:t>ものを除き６人以上の場合に限る）</a:t>
            </a:r>
            <a:endParaRPr lang="en-US" altLang="ja-JP" sz="1600" dirty="0">
              <a:solidFill>
                <a:prstClr val="black"/>
              </a:solidFill>
              <a:latin typeface="ＭＳ Ｐゴシック"/>
            </a:endParaRPr>
          </a:p>
          <a:p>
            <a:pPr marL="174625" indent="-174625" fontAlgn="ctr">
              <a:buFontTx/>
              <a:buAutoNum type="circleNumDbPlain" startAt="2"/>
            </a:pPr>
            <a:r>
              <a:rPr lang="ja-JP" altLang="en-US" sz="1600" dirty="0" smtClean="0">
                <a:solidFill>
                  <a:prstClr val="black"/>
                </a:solidFill>
                <a:latin typeface="ＭＳ Ｐゴシック"/>
              </a:rPr>
              <a:t>  ①</a:t>
            </a:r>
            <a:r>
              <a:rPr lang="ja-JP" altLang="en-US" sz="1600" dirty="0">
                <a:solidFill>
                  <a:prstClr val="black"/>
                </a:solidFill>
                <a:latin typeface="ＭＳ Ｐゴシック"/>
              </a:rPr>
              <a:t>の算定時点（複数ある場合は最も早いもの。以下同じ）から３月以上経過した時点で以下のいずれ</a:t>
            </a:r>
            <a:r>
              <a:rPr lang="ja-JP" altLang="en-US" sz="1600" dirty="0" smtClean="0">
                <a:solidFill>
                  <a:prstClr val="black"/>
                </a:solidFill>
                <a:latin typeface="ＭＳ Ｐゴシック"/>
              </a:rPr>
              <a:t>に該当している患者</a:t>
            </a:r>
            <a:endParaRPr lang="en-US" altLang="ja-JP" sz="1600" dirty="0" smtClean="0">
              <a:solidFill>
                <a:prstClr val="black"/>
              </a:solidFill>
              <a:latin typeface="ＭＳ Ｐゴシック"/>
            </a:endParaRPr>
          </a:p>
          <a:p>
            <a:pPr fontAlgn="ctr"/>
            <a:r>
              <a:rPr lang="ja-JP" altLang="en-US" sz="1600" dirty="0">
                <a:solidFill>
                  <a:prstClr val="black"/>
                </a:solidFill>
                <a:latin typeface="ＭＳ Ｐゴシック"/>
              </a:rPr>
              <a:t>　</a:t>
            </a:r>
            <a:r>
              <a:rPr lang="ja-JP" altLang="en-US" sz="1600" dirty="0" smtClean="0">
                <a:solidFill>
                  <a:prstClr val="black"/>
                </a:solidFill>
                <a:latin typeface="ＭＳ Ｐゴシック"/>
              </a:rPr>
              <a:t>ア） 血清クレアチニン又はシスタチンＣが①の算定時点から不変又は低下している</a:t>
            </a:r>
            <a:endParaRPr lang="en-US" altLang="ja-JP" sz="1600" dirty="0" smtClean="0">
              <a:solidFill>
                <a:prstClr val="black"/>
              </a:solidFill>
              <a:latin typeface="ＭＳ Ｐゴシック"/>
            </a:endParaRPr>
          </a:p>
          <a:p>
            <a:pPr fontAlgn="ct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イ） 尿タンパク排泄量が①の算定時点から２０％以上低下している</a:t>
            </a:r>
            <a:endParaRPr lang="en-US" altLang="ja-JP" sz="1600" dirty="0" smtClean="0">
              <a:solidFill>
                <a:prstClr val="black"/>
              </a:solidFill>
              <a:latin typeface="ＭＳ Ｐゴシック"/>
            </a:endParaRPr>
          </a:p>
          <a:p>
            <a:pPr fontAlgn="ctr"/>
            <a:r>
              <a:rPr lang="ja-JP" altLang="en-US" sz="1600" dirty="0">
                <a:solidFill>
                  <a:prstClr val="black"/>
                </a:solidFill>
                <a:latin typeface="ＭＳ Ｐゴシック"/>
              </a:rPr>
              <a:t>　</a:t>
            </a:r>
            <a:r>
              <a:rPr lang="ja-JP" altLang="en-US" sz="1600" dirty="0" smtClean="0">
                <a:solidFill>
                  <a:prstClr val="black"/>
                </a:solidFill>
                <a:latin typeface="ＭＳ Ｐゴシック"/>
              </a:rPr>
              <a:t>ウ） ①で</a:t>
            </a:r>
            <a:r>
              <a:rPr lang="en-US" altLang="ja-JP" sz="1600" dirty="0" err="1">
                <a:solidFill>
                  <a:prstClr val="black"/>
                </a:solidFill>
                <a:latin typeface="ＭＳ Ｐゴシック"/>
              </a:rPr>
              <a:t>eGFR</a:t>
            </a:r>
            <a:r>
              <a:rPr lang="ja-JP" altLang="en-US" sz="1600" baseline="-25000" dirty="0" smtClean="0">
                <a:solidFill>
                  <a:prstClr val="black"/>
                </a:solidFill>
                <a:latin typeface="ＭＳ Ｐゴシック"/>
              </a:rPr>
              <a:t>Ｃ</a:t>
            </a:r>
            <a:r>
              <a:rPr lang="en-US" altLang="ja-JP" sz="1600" baseline="-25000" dirty="0" smtClean="0">
                <a:solidFill>
                  <a:prstClr val="black"/>
                </a:solidFill>
                <a:latin typeface="ＭＳ Ｐゴシック"/>
              </a:rPr>
              <a:t>r</a:t>
            </a:r>
            <a:r>
              <a:rPr lang="ja-JP" altLang="en-US" sz="1600" dirty="0" smtClean="0">
                <a:solidFill>
                  <a:prstClr val="black"/>
                </a:solidFill>
                <a:latin typeface="ＭＳ Ｐゴシック"/>
              </a:rPr>
              <a:t>又は</a:t>
            </a:r>
            <a:r>
              <a:rPr lang="en-US" altLang="ja-JP" sz="1600" dirty="0" err="1">
                <a:solidFill>
                  <a:prstClr val="black"/>
                </a:solidFill>
                <a:latin typeface="ＭＳ Ｐゴシック"/>
              </a:rPr>
              <a:t>eGFR</a:t>
            </a:r>
            <a:r>
              <a:rPr lang="ja-JP" altLang="en-US" sz="1600" baseline="-25000" dirty="0" smtClean="0">
                <a:solidFill>
                  <a:prstClr val="black"/>
                </a:solidFill>
                <a:latin typeface="ＭＳ Ｐゴシック"/>
              </a:rPr>
              <a:t>Ｃｙｓ</a:t>
            </a:r>
            <a:r>
              <a:rPr lang="ja-JP" altLang="en-US" sz="1600" dirty="0" smtClean="0">
                <a:solidFill>
                  <a:prstClr val="black"/>
                </a:solidFill>
                <a:latin typeface="ＭＳ Ｐゴシック"/>
              </a:rPr>
              <a:t>を測定した時点から前後３月時点の</a:t>
            </a:r>
            <a:r>
              <a:rPr lang="en-US" altLang="ja-JP" sz="1600" dirty="0" err="1">
                <a:solidFill>
                  <a:prstClr val="black"/>
                </a:solidFill>
                <a:latin typeface="ＭＳ Ｐゴシック"/>
              </a:rPr>
              <a:t>eGFR</a:t>
            </a:r>
            <a:r>
              <a:rPr lang="ja-JP" altLang="en-US" sz="1600" baseline="-25000" dirty="0" smtClean="0">
                <a:solidFill>
                  <a:prstClr val="black"/>
                </a:solidFill>
                <a:latin typeface="ＭＳ Ｐゴシック"/>
              </a:rPr>
              <a:t>Ｃ</a:t>
            </a:r>
            <a:r>
              <a:rPr lang="en-US" altLang="ja-JP" sz="1600" baseline="-25000" dirty="0" smtClean="0">
                <a:solidFill>
                  <a:prstClr val="black"/>
                </a:solidFill>
                <a:latin typeface="ＭＳ Ｐゴシック"/>
              </a:rPr>
              <a:t>r</a:t>
            </a:r>
            <a:r>
              <a:rPr lang="ja-JP" altLang="en-US" sz="1600" dirty="0" smtClean="0">
                <a:solidFill>
                  <a:prstClr val="black"/>
                </a:solidFill>
                <a:latin typeface="ＭＳ Ｐゴシック"/>
              </a:rPr>
              <a:t>又</a:t>
            </a:r>
            <a:r>
              <a:rPr lang="ja-JP" altLang="en-US" sz="1600" dirty="0">
                <a:solidFill>
                  <a:prstClr val="black"/>
                </a:solidFill>
                <a:latin typeface="ＭＳ Ｐゴシック"/>
              </a:rPr>
              <a:t>は</a:t>
            </a:r>
            <a:r>
              <a:rPr lang="en-US" altLang="ja-JP" sz="1600" dirty="0" err="1">
                <a:solidFill>
                  <a:prstClr val="black"/>
                </a:solidFill>
                <a:latin typeface="ＭＳ Ｐゴシック"/>
              </a:rPr>
              <a:t>eGFR</a:t>
            </a:r>
            <a:r>
              <a:rPr lang="ja-JP" altLang="en-US" sz="1600" baseline="-25000" dirty="0">
                <a:solidFill>
                  <a:prstClr val="black"/>
                </a:solidFill>
                <a:latin typeface="ＭＳ Ｐゴシック"/>
              </a:rPr>
              <a:t>Ｃｙｓ</a:t>
            </a:r>
            <a:r>
              <a:rPr lang="ja-JP" altLang="en-US" sz="1600" dirty="0" smtClean="0">
                <a:solidFill>
                  <a:prstClr val="black"/>
                </a:solidFill>
                <a:latin typeface="ＭＳ Ｐゴシック"/>
              </a:rPr>
              <a:t>を</a:t>
            </a:r>
            <a:r>
              <a:rPr lang="ja-JP" altLang="en-US" sz="1600" dirty="0">
                <a:solidFill>
                  <a:prstClr val="black"/>
                </a:solidFill>
                <a:latin typeface="ＭＳ Ｐゴシック"/>
              </a:rPr>
              <a:t>比較</a:t>
            </a:r>
            <a:r>
              <a:rPr lang="ja-JP" altLang="en-US" sz="1600" dirty="0" smtClean="0">
                <a:solidFill>
                  <a:prstClr val="black"/>
                </a:solidFill>
                <a:latin typeface="ＭＳ Ｐゴシック"/>
              </a:rPr>
              <a:t>し、その１月</a:t>
            </a:r>
            <a:endParaRPr lang="en-US" altLang="ja-JP" sz="1600" dirty="0" smtClean="0">
              <a:solidFill>
                <a:prstClr val="black"/>
              </a:solidFill>
              <a:latin typeface="ＭＳ Ｐゴシック"/>
            </a:endParaRPr>
          </a:p>
          <a:p>
            <a:pPr fontAlgn="ctr"/>
            <a:r>
              <a:rPr lang="en-US" altLang="ja-JP" sz="1600" dirty="0">
                <a:solidFill>
                  <a:prstClr val="black"/>
                </a:solidFill>
                <a:latin typeface="ＭＳ Ｐゴシック"/>
              </a:rPr>
              <a:t> </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当たりの低下が３０％以上軽減している</a:t>
            </a:r>
            <a:endParaRPr lang="en-US" altLang="ja-JP"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342900" indent="-342900">
              <a:lnSpc>
                <a:spcPts val="1800"/>
              </a:lnSpc>
              <a:spcBef>
                <a:spcPts val="600"/>
              </a:spcBef>
              <a:buFont typeface="Wingdings" panose="05000000000000000000" pitchFamily="2" charset="2"/>
              <a:buChar char="Ø"/>
            </a:pP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糖尿病透析予防指導管理料の算定要件に、保険者</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から</a:t>
            </a: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保健指導を行う目的で情報提供等の協力の求めがある場合には、患者の同意を得て、必要な協力を行う旨を追加</a:t>
            </a:r>
            <a:endParaRPr lang="ja-JP"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2052" name="Rectangle 36"/>
          <p:cNvSpPr>
            <a:spLocks noChangeArrowheads="1"/>
          </p:cNvSpPr>
          <p:nvPr/>
        </p:nvSpPr>
        <p:spPr bwMode="auto">
          <a:xfrm>
            <a:off x="194339" y="829559"/>
            <a:ext cx="7855005"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（１）進行した糖尿病性腎症に対する運動指導の</a:t>
            </a:r>
            <a:r>
              <a:rPr lang="ja-JP" altLang="en-US" sz="2400" dirty="0">
                <a:solidFill>
                  <a:prstClr val="black"/>
                </a:solidFill>
              </a:rPr>
              <a:t>評価</a:t>
            </a:r>
            <a:endParaRPr lang="en-US" altLang="ja-JP" sz="2400" dirty="0">
              <a:solidFill>
                <a:prstClr val="black"/>
              </a:solidFill>
            </a:endParaRPr>
          </a:p>
        </p:txBody>
      </p:sp>
      <p:sp>
        <p:nvSpPr>
          <p:cNvPr id="9" name="Rectangle 2"/>
          <p:cNvSpPr>
            <a:spLocks noChangeArrowheads="1"/>
          </p:cNvSpPr>
          <p:nvPr/>
        </p:nvSpPr>
        <p:spPr bwMode="auto">
          <a:xfrm>
            <a:off x="245192" y="105341"/>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3000" kern="0" dirty="0" smtClean="0">
                <a:solidFill>
                  <a:srgbClr val="000000"/>
                </a:solidFill>
                <a:latin typeface="Calibri"/>
                <a:ea typeface="ＭＳ Ｐゴシック"/>
              </a:rPr>
              <a:t>１９．</a:t>
            </a:r>
            <a:r>
              <a:rPr lang="ja-JP" altLang="en-US" sz="3000" kern="0" dirty="0" smtClean="0">
                <a:solidFill>
                  <a:srgbClr val="000000"/>
                </a:solidFill>
                <a:latin typeface="ＭＳ Ｐゴシック"/>
                <a:ea typeface="ＭＳ Ｐゴシック"/>
              </a:rPr>
              <a:t>重症化予防の取組の推進</a:t>
            </a:r>
            <a:endParaRPr lang="en-US" altLang="ja-JP" sz="3000" kern="0" dirty="0" smtClean="0">
              <a:solidFill>
                <a:srgbClr val="000000"/>
              </a:solidFill>
              <a:latin typeface="ＭＳ Ｐゴシック"/>
              <a:ea typeface="ＭＳ Ｐゴシック"/>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265</a:t>
            </a:fld>
            <a:endParaRPr lang="ja-JP" altLang="en-US" dirty="0">
              <a:solidFill>
                <a:prstClr val="black"/>
              </a:solidFill>
            </a:endParaRPr>
          </a:p>
        </p:txBody>
      </p:sp>
      <p:sp>
        <p:nvSpPr>
          <p:cNvPr id="8" name="テキスト ボックス 8"/>
          <p:cNvSpPr txBox="1"/>
          <p:nvPr/>
        </p:nvSpPr>
        <p:spPr>
          <a:xfrm>
            <a:off x="7321929" y="767020"/>
            <a:ext cx="223958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点</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172</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204</a:t>
            </a:r>
            <a:r>
              <a:rPr lang="ja-JP" altLang="en-US" dirty="0" err="1" smtClean="0">
                <a:solidFill>
                  <a:srgbClr val="002060"/>
                </a:solidFill>
                <a:latin typeface="ＭＳ Ｐゴシック" panose="020B0600070205080204" pitchFamily="50" charset="-128"/>
              </a:rPr>
              <a:t>，</a:t>
            </a:r>
            <a:endParaRPr lang="en-US" altLang="ja-JP" dirty="0" smtClean="0">
              <a:solidFill>
                <a:srgbClr val="002060"/>
              </a:solidFill>
              <a:latin typeface="ＭＳ Ｐゴシック" panose="020B0600070205080204" pitchFamily="50" charset="-128"/>
            </a:endParaRPr>
          </a:p>
          <a:p>
            <a:pPr>
              <a:defRPr/>
            </a:pPr>
            <a:r>
              <a:rPr lang="ja-JP" altLang="en-US" dirty="0" smtClean="0">
                <a:solidFill>
                  <a:srgbClr val="002060"/>
                </a:solidFill>
                <a:latin typeface="ＭＳ Ｐゴシック" panose="020B0600070205080204" pitchFamily="50" charset="-128"/>
              </a:rPr>
              <a:t>施告</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755</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施通</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789</a:t>
            </a:r>
            <a:r>
              <a:rPr lang="ja-JP" altLang="en-US" dirty="0" err="1" smtClean="0">
                <a:solidFill>
                  <a:srgbClr val="002060"/>
                </a:solidFill>
                <a:latin typeface="ＭＳ Ｐゴシック" panose="020B0600070205080204" pitchFamily="50" charset="-128"/>
              </a:rPr>
              <a:t>，</a:t>
            </a:r>
            <a:r>
              <a:rPr lang="en-US" altLang="ja-JP" dirty="0" smtClean="0">
                <a:solidFill>
                  <a:srgbClr val="002060"/>
                </a:solidFill>
                <a:latin typeface="ＭＳ Ｐゴシック" panose="020B0600070205080204" pitchFamily="50" charset="-128"/>
              </a:rPr>
              <a:t>803</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142377092"/>
      </p:ext>
    </p:extLst>
  </p:cSld>
  <p:clrMapOvr>
    <a:masterClrMapping/>
  </p:clrMapOvr>
  <p:timing>
    <p:tnLst>
      <p:par>
        <p:cT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85" y="1015708"/>
            <a:ext cx="9594720" cy="5576588"/>
          </a:xfrm>
          <a:prstGeom prst="rect">
            <a:avLst/>
          </a:prstGeom>
          <a:solidFill>
            <a:srgbClr val="FFFFAF">
              <a:alpha val="49804"/>
            </a:srgbClr>
          </a:solidFill>
          <a:ln w="9525">
            <a:solidFill>
              <a:schemeClr val="tx1"/>
            </a:solidFill>
            <a:miter lim="800000"/>
            <a:headEnd/>
            <a:tailEnd/>
          </a:ln>
        </p:spPr>
        <p:txBody>
          <a:bodyPr/>
          <a:lstStyle/>
          <a:p>
            <a:endParaRPr lang="en-US" altLang="ja-JP" sz="1600" dirty="0" smtClean="0">
              <a:solidFill>
                <a:prstClr val="black"/>
              </a:solidFill>
            </a:endParaRPr>
          </a:p>
          <a:p>
            <a:pPr marL="285750" indent="-285750">
              <a:lnSpc>
                <a:spcPts val="2000"/>
              </a:lnSpc>
              <a:buFont typeface="Wingdings" panose="05000000000000000000" pitchFamily="2" charset="2"/>
              <a:buChar char="Ø"/>
            </a:pPr>
            <a:r>
              <a:rPr lang="ja-JP" altLang="en-US" sz="1600" b="1" dirty="0" smtClean="0">
                <a:solidFill>
                  <a:prstClr val="black"/>
                </a:solidFill>
                <a:latin typeface="ＭＳ Ｐゴシック"/>
              </a:rPr>
              <a:t>若年層</a:t>
            </a:r>
            <a:r>
              <a:rPr lang="ja-JP" altLang="en-US" sz="1600" b="1" dirty="0">
                <a:solidFill>
                  <a:prstClr val="black"/>
                </a:solidFill>
                <a:latin typeface="ＭＳ Ｐゴシック"/>
              </a:rPr>
              <a:t>のニコチン依存症患者にも治療を実施できるよう、対象患者の喫煙本数の関する要件を緩和</a:t>
            </a:r>
            <a:r>
              <a:rPr lang="ja-JP" altLang="en-US" sz="1600" b="1" dirty="0" smtClean="0">
                <a:solidFill>
                  <a:prstClr val="black"/>
                </a:solidFill>
                <a:latin typeface="ＭＳ Ｐゴシック"/>
              </a:rPr>
              <a:t>する</a:t>
            </a:r>
            <a:endParaRPr lang="en-US" altLang="ja-JP" sz="1600" b="1" dirty="0" smtClean="0">
              <a:solidFill>
                <a:prstClr val="black"/>
              </a:solidFill>
              <a:latin typeface="ＭＳ Ｐゴシック"/>
            </a:endParaRPr>
          </a:p>
          <a:p>
            <a:pPr>
              <a:lnSpc>
                <a:spcPts val="2200"/>
              </a:lnSpc>
            </a:pPr>
            <a:r>
              <a:rPr lang="ja-JP" altLang="en-US" sz="2000" b="1" dirty="0" smtClean="0">
                <a:solidFill>
                  <a:srgbClr val="0070C0"/>
                </a:solidFill>
              </a:rPr>
              <a:t>       　　ニコチン</a:t>
            </a:r>
            <a:r>
              <a:rPr lang="ja-JP" altLang="en-US" sz="2000" b="1" dirty="0">
                <a:solidFill>
                  <a:srgbClr val="0070C0"/>
                </a:solidFill>
              </a:rPr>
              <a:t>依存症管理料</a:t>
            </a:r>
            <a:r>
              <a:rPr lang="ja-JP" altLang="en-US" sz="2000" b="1" u="sng" dirty="0">
                <a:solidFill>
                  <a:srgbClr val="0070C0"/>
                </a:solidFill>
              </a:rPr>
              <a:t>　　　</a:t>
            </a:r>
            <a:endParaRPr lang="en-US" altLang="ja-JP" sz="2000" b="1" u="sng" dirty="0">
              <a:solidFill>
                <a:srgbClr val="0070C0"/>
              </a:solidFill>
            </a:endParaRPr>
          </a:p>
          <a:p>
            <a:pPr>
              <a:lnSpc>
                <a:spcPts val="2200"/>
              </a:lnSpc>
            </a:pPr>
            <a:r>
              <a:rPr lang="ja-JP" altLang="en-US" sz="2000" b="1" dirty="0">
                <a:solidFill>
                  <a:srgbClr val="0070C0"/>
                </a:solidFill>
              </a:rPr>
              <a:t>　　　　</a:t>
            </a:r>
            <a:r>
              <a:rPr lang="ja-JP" altLang="en-US" sz="2000" b="1" dirty="0" smtClean="0">
                <a:solidFill>
                  <a:srgbClr val="0070C0"/>
                </a:solidFill>
              </a:rPr>
              <a:t>　　</a:t>
            </a:r>
            <a:r>
              <a:rPr lang="ja-JP" altLang="en-US" sz="2000" b="1" u="sng" dirty="0" smtClean="0">
                <a:solidFill>
                  <a:srgbClr val="0070C0"/>
                </a:solidFill>
              </a:rPr>
              <a:t>初回</a:t>
            </a:r>
            <a:r>
              <a:rPr lang="ja-JP" altLang="en-US" sz="2000" b="1" u="sng" dirty="0">
                <a:solidFill>
                  <a:srgbClr val="0070C0"/>
                </a:solidFill>
              </a:rPr>
              <a:t>：２３０点、２回目から４回目まで：１８４点、５回目：</a:t>
            </a:r>
            <a:r>
              <a:rPr lang="ja-JP" altLang="en-US" sz="2000" b="1" u="sng" dirty="0" smtClean="0">
                <a:solidFill>
                  <a:srgbClr val="0070C0"/>
                </a:solidFill>
              </a:rPr>
              <a:t>１８０点</a:t>
            </a:r>
            <a:r>
              <a:rPr lang="ja-JP" altLang="en-US" sz="2000" b="1" dirty="0">
                <a:solidFill>
                  <a:srgbClr val="0070C0"/>
                </a:solidFill>
              </a:rPr>
              <a:t>　　　　</a:t>
            </a:r>
            <a:r>
              <a:rPr lang="ja-JP" altLang="en-US" sz="1400" dirty="0">
                <a:solidFill>
                  <a:prstClr val="black"/>
                </a:solidFill>
              </a:rPr>
              <a:t>　　　　　　　　</a:t>
            </a:r>
            <a:endParaRPr lang="en-US" altLang="ja-JP" sz="1400" dirty="0">
              <a:solidFill>
                <a:prstClr val="black"/>
              </a:solidFill>
            </a:endParaRPr>
          </a:p>
          <a:p>
            <a:pPr>
              <a:lnSpc>
                <a:spcPts val="1600"/>
              </a:lnSpc>
            </a:pPr>
            <a:r>
              <a:rPr lang="en-US" altLang="ja-JP" sz="1400" dirty="0" smtClean="0">
                <a:solidFill>
                  <a:prstClr val="black"/>
                </a:solidFill>
              </a:rPr>
              <a:t>[</a:t>
            </a:r>
            <a:r>
              <a:rPr lang="ja-JP" altLang="ja-JP" sz="1400" dirty="0">
                <a:solidFill>
                  <a:prstClr val="black"/>
                </a:solidFill>
              </a:rPr>
              <a:t>算定要件</a:t>
            </a:r>
            <a:r>
              <a:rPr lang="en-US" altLang="ja-JP" sz="1400" dirty="0">
                <a:solidFill>
                  <a:prstClr val="black"/>
                </a:solidFill>
              </a:rPr>
              <a:t>]</a:t>
            </a:r>
            <a:endParaRPr lang="ja-JP" altLang="ja-JP" sz="1400" dirty="0">
              <a:solidFill>
                <a:prstClr val="black"/>
              </a:solidFill>
            </a:endParaRPr>
          </a:p>
          <a:p>
            <a:pPr marL="85725" indent="-85725">
              <a:lnSpc>
                <a:spcPts val="1600"/>
              </a:lnSpc>
            </a:pPr>
            <a:r>
              <a:rPr lang="ja-JP" altLang="en-US" sz="1400" dirty="0">
                <a:solidFill>
                  <a:prstClr val="black"/>
                </a:solidFill>
              </a:rPr>
              <a:t>①　</a:t>
            </a:r>
            <a:r>
              <a:rPr lang="ja-JP" altLang="ja-JP" sz="1400" dirty="0">
                <a:solidFill>
                  <a:prstClr val="black"/>
                </a:solidFill>
              </a:rPr>
              <a:t>対象患者は、</a:t>
            </a:r>
            <a:r>
              <a:rPr lang="ja-JP" altLang="en-US" sz="1400" b="1" u="sng" dirty="0">
                <a:solidFill>
                  <a:srgbClr val="00B0F0"/>
                </a:solidFill>
              </a:rPr>
              <a:t>禁煙を希望する患者であって以下のすべてに該当するもの</a:t>
            </a:r>
            <a:r>
              <a:rPr lang="ja-JP" altLang="en-US" sz="1400" dirty="0">
                <a:solidFill>
                  <a:prstClr val="black"/>
                </a:solidFill>
              </a:rPr>
              <a:t>であって、医師がニコチン依存症の管理が必要であると認めたもの</a:t>
            </a:r>
            <a:r>
              <a:rPr lang="ja-JP" altLang="ja-JP" sz="1400" dirty="0">
                <a:solidFill>
                  <a:prstClr val="black"/>
                </a:solidFill>
              </a:rPr>
              <a:t>。</a:t>
            </a:r>
            <a:endParaRPr lang="en-US" altLang="ja-JP" sz="1400" dirty="0">
              <a:solidFill>
                <a:prstClr val="black"/>
              </a:solidFill>
            </a:endParaRPr>
          </a:p>
          <a:p>
            <a:pPr marL="263525" indent="-263525">
              <a:lnSpc>
                <a:spcPts val="1600"/>
              </a:lnSpc>
            </a:pPr>
            <a:r>
              <a:rPr lang="ja-JP" altLang="en-US" sz="1400" dirty="0">
                <a:solidFill>
                  <a:prstClr val="black"/>
                </a:solidFill>
              </a:rPr>
              <a:t>　ア　「禁煙治療のための標準手順書」に記載されているニコチン依存症にかかるスクリーニングテスト（</a:t>
            </a:r>
            <a:r>
              <a:rPr lang="en-US" altLang="ja-JP" sz="1400" dirty="0" smtClean="0">
                <a:solidFill>
                  <a:prstClr val="black"/>
                </a:solidFill>
              </a:rPr>
              <a:t>TDS</a:t>
            </a:r>
            <a:r>
              <a:rPr lang="ja-JP" altLang="en-US" sz="1400" dirty="0" smtClean="0">
                <a:solidFill>
                  <a:prstClr val="black"/>
                </a:solidFill>
              </a:rPr>
              <a:t>）で</a:t>
            </a:r>
            <a:r>
              <a:rPr lang="ja-JP" altLang="en-US" sz="1400" dirty="0">
                <a:solidFill>
                  <a:prstClr val="black"/>
                </a:solidFill>
              </a:rPr>
              <a:t>、ニコチン依存症と診断された</a:t>
            </a:r>
            <a:r>
              <a:rPr lang="ja-JP" altLang="en-US" sz="1400" dirty="0" smtClean="0">
                <a:solidFill>
                  <a:prstClr val="black"/>
                </a:solidFill>
              </a:rPr>
              <a:t>もの</a:t>
            </a:r>
            <a:endParaRPr lang="en-US" altLang="ja-JP" sz="1400" dirty="0">
              <a:solidFill>
                <a:prstClr val="black"/>
              </a:solidFill>
            </a:endParaRPr>
          </a:p>
          <a:p>
            <a:pPr marL="263525" indent="-263525">
              <a:lnSpc>
                <a:spcPts val="1600"/>
              </a:lnSpc>
            </a:pPr>
            <a:r>
              <a:rPr lang="ja-JP" altLang="en-US" sz="1400" dirty="0">
                <a:solidFill>
                  <a:prstClr val="black"/>
                </a:solidFill>
              </a:rPr>
              <a:t>　イ　</a:t>
            </a:r>
            <a:r>
              <a:rPr lang="ja-JP" altLang="en-US" sz="1400" b="1" u="sng" dirty="0">
                <a:solidFill>
                  <a:srgbClr val="FF0000"/>
                </a:solidFill>
              </a:rPr>
              <a:t>３５歳以上の</a:t>
            </a:r>
            <a:r>
              <a:rPr lang="ja-JP" altLang="en-US" sz="1400" b="1" u="sng" dirty="0" smtClean="0">
                <a:solidFill>
                  <a:srgbClr val="FF0000"/>
                </a:solidFill>
              </a:rPr>
              <a:t>者は、</a:t>
            </a:r>
            <a:r>
              <a:rPr lang="en-US" altLang="ja-JP" sz="1400" b="1" u="sng" dirty="0" smtClean="0">
                <a:solidFill>
                  <a:srgbClr val="FF0000"/>
                </a:solidFill>
                <a:latin typeface="ＭＳ Ｐゴシック"/>
              </a:rPr>
              <a:t>BI</a:t>
            </a:r>
            <a:r>
              <a:rPr lang="ja-JP" altLang="en-US" sz="1400" b="1" u="sng" dirty="0" smtClean="0">
                <a:solidFill>
                  <a:srgbClr val="FF0000"/>
                </a:solidFill>
              </a:rPr>
              <a:t>（１日</a:t>
            </a:r>
            <a:r>
              <a:rPr lang="ja-JP" altLang="en-US" sz="1400" b="1" u="sng" dirty="0">
                <a:solidFill>
                  <a:srgbClr val="FF0000"/>
                </a:solidFill>
              </a:rPr>
              <a:t>の喫煙</a:t>
            </a:r>
            <a:r>
              <a:rPr lang="ja-JP" altLang="en-US" sz="1400" b="1" u="sng" dirty="0" smtClean="0">
                <a:solidFill>
                  <a:srgbClr val="FF0000"/>
                </a:solidFill>
              </a:rPr>
              <a:t>本数</a:t>
            </a:r>
            <a:r>
              <a:rPr lang="en-US" altLang="ja-JP" sz="1400" b="1" u="sng" dirty="0" smtClean="0">
                <a:solidFill>
                  <a:srgbClr val="FF0000"/>
                </a:solidFill>
              </a:rPr>
              <a:t>×</a:t>
            </a:r>
            <a:r>
              <a:rPr lang="ja-JP" altLang="en-US" sz="1400" b="1" u="sng" dirty="0" smtClean="0">
                <a:solidFill>
                  <a:srgbClr val="FF0000"/>
                </a:solidFill>
              </a:rPr>
              <a:t>喫煙年数）≧２００で</a:t>
            </a:r>
            <a:r>
              <a:rPr lang="ja-JP" altLang="en-US" sz="1400" b="1" u="sng" dirty="0">
                <a:solidFill>
                  <a:srgbClr val="FF0000"/>
                </a:solidFill>
              </a:rPr>
              <a:t>あるもの</a:t>
            </a:r>
            <a:endParaRPr lang="en-US" altLang="ja-JP" sz="1400" b="1" u="sng" dirty="0">
              <a:solidFill>
                <a:srgbClr val="FF0000"/>
              </a:solidFill>
            </a:endParaRPr>
          </a:p>
          <a:p>
            <a:pPr marL="263525" indent="-263525">
              <a:lnSpc>
                <a:spcPts val="1600"/>
              </a:lnSpc>
            </a:pPr>
            <a:r>
              <a:rPr lang="ja-JP" altLang="en-US" sz="1400" dirty="0">
                <a:solidFill>
                  <a:prstClr val="black"/>
                </a:solidFill>
              </a:rPr>
              <a:t>　　　</a:t>
            </a:r>
            <a:r>
              <a:rPr lang="en-US" altLang="ja-JP" sz="1400" b="1" dirty="0">
                <a:solidFill>
                  <a:srgbClr val="FF0000"/>
                </a:solidFill>
              </a:rPr>
              <a:t>※</a:t>
            </a:r>
            <a:r>
              <a:rPr lang="ja-JP" altLang="en-US" sz="1400" b="1" dirty="0">
                <a:solidFill>
                  <a:srgbClr val="FF0000"/>
                </a:solidFill>
              </a:rPr>
              <a:t>　３５歳未満の者</a:t>
            </a:r>
            <a:r>
              <a:rPr lang="ja-JP" altLang="en-US" sz="1400" b="1" dirty="0" smtClean="0">
                <a:solidFill>
                  <a:srgbClr val="FF0000"/>
                </a:solidFill>
              </a:rPr>
              <a:t>に</a:t>
            </a:r>
            <a:r>
              <a:rPr lang="en-US" altLang="ja-JP" sz="1400" b="1" dirty="0" smtClean="0">
                <a:solidFill>
                  <a:srgbClr val="FF0000"/>
                </a:solidFill>
              </a:rPr>
              <a:t>〔</a:t>
            </a:r>
            <a:r>
              <a:rPr lang="en-US" altLang="ja-JP" sz="1400" b="1" dirty="0" smtClean="0">
                <a:solidFill>
                  <a:srgbClr val="FF0000"/>
                </a:solidFill>
                <a:latin typeface="ＭＳ Ｐゴシック"/>
              </a:rPr>
              <a:t>BI </a:t>
            </a:r>
            <a:r>
              <a:rPr lang="ja-JP" altLang="en-US" sz="1400" b="1" dirty="0" smtClean="0">
                <a:solidFill>
                  <a:srgbClr val="FF0000"/>
                </a:solidFill>
                <a:latin typeface="ＭＳ Ｐゴシック"/>
              </a:rPr>
              <a:t>≧ ２００</a:t>
            </a:r>
            <a:r>
              <a:rPr lang="en-US" altLang="ja-JP" sz="1400" b="1" dirty="0" smtClean="0">
                <a:solidFill>
                  <a:srgbClr val="FF0000"/>
                </a:solidFill>
                <a:latin typeface="ＭＳ Ｐゴシック"/>
              </a:rPr>
              <a:t>〕</a:t>
            </a:r>
            <a:r>
              <a:rPr lang="ja-JP" altLang="en-US" sz="1400" b="1" dirty="0" smtClean="0">
                <a:solidFill>
                  <a:srgbClr val="FF0000"/>
                </a:solidFill>
              </a:rPr>
              <a:t>の</a:t>
            </a:r>
            <a:r>
              <a:rPr lang="ja-JP" altLang="en-US" sz="1400" b="1" dirty="0">
                <a:solidFill>
                  <a:srgbClr val="FF0000"/>
                </a:solidFill>
              </a:rPr>
              <a:t>規定</a:t>
            </a:r>
            <a:r>
              <a:rPr lang="ja-JP" altLang="en-US" sz="1400" b="1" dirty="0" smtClean="0">
                <a:solidFill>
                  <a:srgbClr val="FF0000"/>
                </a:solidFill>
              </a:rPr>
              <a:t>は廃止</a:t>
            </a:r>
            <a:r>
              <a:rPr lang="ja-JP" altLang="en-US" sz="1400" b="1" dirty="0">
                <a:solidFill>
                  <a:srgbClr val="FF0000"/>
                </a:solidFill>
              </a:rPr>
              <a:t>された</a:t>
            </a:r>
            <a:endParaRPr lang="en-US" altLang="ja-JP" sz="1400" b="1" dirty="0">
              <a:solidFill>
                <a:srgbClr val="FF0000"/>
              </a:solidFill>
            </a:endParaRPr>
          </a:p>
          <a:p>
            <a:pPr marL="263525" indent="-263525">
              <a:lnSpc>
                <a:spcPts val="1600"/>
              </a:lnSpc>
            </a:pPr>
            <a:r>
              <a:rPr lang="ja-JP" altLang="en-US" sz="1400" dirty="0">
                <a:solidFill>
                  <a:prstClr val="black"/>
                </a:solidFill>
              </a:rPr>
              <a:t>　ウ　直ちに禁煙することを希望している患者であって、「禁煙治療のための標準手順書」に則った禁煙治療について説明を受け、</a:t>
            </a:r>
            <a:r>
              <a:rPr lang="ja-JP" altLang="en-US" sz="1400" dirty="0" smtClean="0">
                <a:solidFill>
                  <a:prstClr val="black"/>
                </a:solidFill>
              </a:rPr>
              <a:t>当該治療を</a:t>
            </a:r>
            <a:r>
              <a:rPr lang="ja-JP" altLang="en-US" sz="1400" dirty="0">
                <a:solidFill>
                  <a:prstClr val="black"/>
                </a:solidFill>
              </a:rPr>
              <a:t>受けることを文書により同意しているもの</a:t>
            </a:r>
            <a:endParaRPr lang="en-US" altLang="ja-JP" sz="1400" dirty="0">
              <a:solidFill>
                <a:prstClr val="black"/>
              </a:solidFill>
            </a:endParaRPr>
          </a:p>
          <a:p>
            <a:pPr marL="174625" indent="-174625">
              <a:lnSpc>
                <a:spcPts val="1400"/>
              </a:lnSpc>
            </a:pPr>
            <a:r>
              <a:rPr lang="ja-JP" altLang="en-US" sz="1400" dirty="0">
                <a:solidFill>
                  <a:prstClr val="black"/>
                </a:solidFill>
              </a:rPr>
              <a:t>②　「禁煙治療のための標準手順書」に沿って、初回の管理料を算定した日から起算して１２週間にわたり計５回の禁煙治療を行った場合に算定する</a:t>
            </a:r>
            <a:endParaRPr lang="en-US" altLang="ja-JP" sz="1400" dirty="0">
              <a:solidFill>
                <a:prstClr val="black"/>
              </a:solidFill>
            </a:endParaRPr>
          </a:p>
          <a:p>
            <a:pPr marL="174625" indent="-174625">
              <a:lnSpc>
                <a:spcPts val="1400"/>
              </a:lnSpc>
            </a:pPr>
            <a:r>
              <a:rPr lang="ja-JP" altLang="en-US" sz="1400" dirty="0">
                <a:solidFill>
                  <a:prstClr val="black"/>
                </a:solidFill>
              </a:rPr>
              <a:t>③　初回算定日より起算して１年を超えた日からでなければ再度算定できない</a:t>
            </a:r>
            <a:endParaRPr lang="en-US" altLang="ja-JP" sz="1400" dirty="0">
              <a:solidFill>
                <a:prstClr val="black"/>
              </a:solidFill>
            </a:endParaRPr>
          </a:p>
          <a:p>
            <a:pPr marL="174625" indent="-174625">
              <a:lnSpc>
                <a:spcPts val="1400"/>
              </a:lnSpc>
            </a:pPr>
            <a:r>
              <a:rPr lang="ja-JP" altLang="en-US" sz="2000" b="1" u="sng" dirty="0">
                <a:solidFill>
                  <a:srgbClr val="0070C0"/>
                </a:solidFill>
              </a:rPr>
              <a:t>　　</a:t>
            </a:r>
            <a:endParaRPr lang="en-US" altLang="ja-JP" sz="1600" dirty="0">
              <a:solidFill>
                <a:prstClr val="black"/>
              </a:solidFill>
            </a:endParaRPr>
          </a:p>
          <a:p>
            <a:pPr marL="180975" indent="-180975">
              <a:lnSpc>
                <a:spcPts val="2000"/>
              </a:lnSpc>
              <a:buFont typeface="Wingdings" panose="05000000000000000000" pitchFamily="2" charset="2"/>
              <a:buChar char="Ø"/>
            </a:pPr>
            <a:r>
              <a:rPr lang="ja-JP" altLang="en-US" sz="1600" dirty="0" smtClean="0">
                <a:solidFill>
                  <a:prstClr val="black"/>
                </a:solidFill>
              </a:rPr>
              <a:t>    </a:t>
            </a:r>
            <a:r>
              <a:rPr lang="ja-JP" altLang="en-US" sz="1600" b="1" dirty="0" smtClean="0">
                <a:solidFill>
                  <a:prstClr val="black"/>
                </a:solidFill>
                <a:latin typeface="ＭＳ Ｐゴシック"/>
              </a:rPr>
              <a:t>ニコチン</a:t>
            </a:r>
            <a:r>
              <a:rPr lang="ja-JP" altLang="en-US" sz="1600" b="1" dirty="0">
                <a:solidFill>
                  <a:prstClr val="black"/>
                </a:solidFill>
                <a:latin typeface="ＭＳ Ｐゴシック"/>
              </a:rPr>
              <a:t>依存症</a:t>
            </a:r>
            <a:r>
              <a:rPr lang="ja-JP" altLang="en-US" sz="1600" b="1" dirty="0" smtClean="0">
                <a:solidFill>
                  <a:prstClr val="black"/>
                </a:solidFill>
                <a:latin typeface="ＭＳ Ｐゴシック"/>
              </a:rPr>
              <a:t>管理を実施する医療機関における治療の標準化を推進する観点から、施設基準の見直しを行う</a:t>
            </a:r>
            <a:endParaRPr lang="en-US" altLang="ja-JP" sz="1600" b="1" dirty="0" smtClean="0">
              <a:solidFill>
                <a:prstClr val="black"/>
              </a:solidFill>
              <a:latin typeface="ＭＳ Ｐゴシック"/>
            </a:endParaRPr>
          </a:p>
          <a:p>
            <a:pPr>
              <a:lnSpc>
                <a:spcPts val="1600"/>
              </a:lnSpc>
            </a:pPr>
            <a:r>
              <a:rPr lang="en-US" altLang="ja-JP" sz="1400" dirty="0" smtClean="0">
                <a:solidFill>
                  <a:prstClr val="black"/>
                </a:solidFill>
              </a:rPr>
              <a:t>[</a:t>
            </a:r>
            <a:r>
              <a:rPr lang="ja-JP" altLang="en-US" sz="1400" dirty="0" smtClean="0">
                <a:solidFill>
                  <a:prstClr val="black"/>
                </a:solidFill>
              </a:rPr>
              <a:t>施設基準</a:t>
            </a:r>
            <a:r>
              <a:rPr lang="en-US" altLang="ja-JP" sz="1400" dirty="0" smtClean="0">
                <a:solidFill>
                  <a:prstClr val="black"/>
                </a:solidFill>
              </a:rPr>
              <a:t>]</a:t>
            </a:r>
          </a:p>
          <a:p>
            <a:pPr>
              <a:lnSpc>
                <a:spcPts val="1600"/>
              </a:lnSpc>
            </a:pPr>
            <a:r>
              <a:rPr lang="ja-JP" altLang="en-US" sz="1400" dirty="0" smtClean="0">
                <a:solidFill>
                  <a:prstClr val="black"/>
                </a:solidFill>
              </a:rPr>
              <a:t>①　禁煙治療の経験を有する医師が１名以上勤務</a:t>
            </a:r>
            <a:endParaRPr lang="en-US" altLang="ja-JP" sz="1400" dirty="0" smtClean="0">
              <a:solidFill>
                <a:prstClr val="black"/>
              </a:solidFill>
            </a:endParaRPr>
          </a:p>
          <a:p>
            <a:pPr>
              <a:lnSpc>
                <a:spcPts val="1600"/>
              </a:lnSpc>
            </a:pPr>
            <a:r>
              <a:rPr lang="ja-JP" altLang="en-US" sz="1400" dirty="0" smtClean="0">
                <a:solidFill>
                  <a:prstClr val="black"/>
                </a:solidFill>
              </a:rPr>
              <a:t>②　禁煙治療に係る専任の看護師等を１名以上配置</a:t>
            </a:r>
            <a:endParaRPr lang="en-US" altLang="ja-JP" sz="1400" dirty="0" smtClean="0">
              <a:solidFill>
                <a:prstClr val="black"/>
              </a:solidFill>
            </a:endParaRPr>
          </a:p>
          <a:p>
            <a:pPr>
              <a:lnSpc>
                <a:spcPts val="1600"/>
              </a:lnSpc>
            </a:pPr>
            <a:r>
              <a:rPr lang="ja-JP" altLang="en-US" sz="1400" dirty="0" smtClean="0">
                <a:solidFill>
                  <a:prstClr val="black"/>
                </a:solidFill>
              </a:rPr>
              <a:t>③　禁煙治療を行うための呼気一酸化炭素濃度測定器を備えていること</a:t>
            </a:r>
            <a:endParaRPr lang="en-US" altLang="ja-JP" sz="1400" dirty="0" smtClean="0">
              <a:solidFill>
                <a:prstClr val="black"/>
              </a:solidFill>
            </a:endParaRPr>
          </a:p>
          <a:p>
            <a:pPr>
              <a:lnSpc>
                <a:spcPts val="1400"/>
              </a:lnSpc>
            </a:pPr>
            <a:r>
              <a:rPr lang="ja-JP" altLang="en-US" sz="1400" b="1" u="sng" dirty="0" smtClean="0">
                <a:solidFill>
                  <a:srgbClr val="FF0000"/>
                </a:solidFill>
              </a:rPr>
              <a:t>④　過去１年間の</a:t>
            </a:r>
            <a:r>
              <a:rPr lang="ja-JP" altLang="en-US" sz="1400" b="1" u="sng" dirty="0" smtClean="0">
                <a:solidFill>
                  <a:srgbClr val="FF0000"/>
                </a:solidFill>
                <a:latin typeface="ＭＳ Ｐゴシック"/>
              </a:rPr>
              <a:t>ニコチン依存症管理料を算定した患者の指導の平均継続回数が２回以上であること　等</a:t>
            </a:r>
            <a:endParaRPr lang="en-US" altLang="ja-JP" sz="1400" b="1" u="sng" dirty="0">
              <a:solidFill>
                <a:srgbClr val="FF0000"/>
              </a:solidFill>
              <a:latin typeface="ＭＳ Ｐゴシック"/>
            </a:endParaRPr>
          </a:p>
          <a:p>
            <a:pPr>
              <a:lnSpc>
                <a:spcPts val="1400"/>
              </a:lnSpc>
            </a:pPr>
            <a:r>
              <a:rPr lang="ja-JP" altLang="en-US" sz="1400" b="1" dirty="0" smtClean="0">
                <a:solidFill>
                  <a:srgbClr val="FF0000"/>
                </a:solidFill>
                <a:latin typeface="ＭＳ Ｐゴシック"/>
              </a:rPr>
              <a:t>　　</a:t>
            </a:r>
            <a:r>
              <a:rPr lang="en-US" altLang="ja-JP" sz="1400" b="1" u="sng" dirty="0" smtClean="0">
                <a:solidFill>
                  <a:srgbClr val="FF0000"/>
                </a:solidFill>
                <a:latin typeface="ＭＳ Ｐゴシック"/>
              </a:rPr>
              <a:t>※</a:t>
            </a:r>
            <a:r>
              <a:rPr lang="ja-JP" altLang="en-US" sz="1400" b="1" u="sng" dirty="0" smtClean="0">
                <a:solidFill>
                  <a:srgbClr val="FF0000"/>
                </a:solidFill>
                <a:latin typeface="ＭＳ Ｐゴシック"/>
              </a:rPr>
              <a:t>　平成</a:t>
            </a:r>
            <a:r>
              <a:rPr lang="ja-JP" altLang="en-US" sz="1400" b="1" u="sng" dirty="0">
                <a:solidFill>
                  <a:srgbClr val="FF0000"/>
                </a:solidFill>
                <a:latin typeface="ＭＳ Ｐゴシック"/>
              </a:rPr>
              <a:t>２８年４月１日～２９年３月３１日までの１年間の実績を踏まえ、</a:t>
            </a:r>
            <a:r>
              <a:rPr lang="ja-JP" altLang="en-US" sz="1400" b="1" u="sng" dirty="0" smtClean="0">
                <a:solidFill>
                  <a:srgbClr val="FF0000"/>
                </a:solidFill>
                <a:latin typeface="ＭＳ Ｐゴシック"/>
              </a:rPr>
              <a:t>平均継続回数</a:t>
            </a:r>
            <a:r>
              <a:rPr lang="ja-JP" altLang="en-US" sz="1400" b="1" u="sng" dirty="0">
                <a:solidFill>
                  <a:srgbClr val="FF0000"/>
                </a:solidFill>
                <a:latin typeface="ＭＳ Ｐゴシック"/>
              </a:rPr>
              <a:t>が２回未満の場合は、　　</a:t>
            </a:r>
            <a:endParaRPr lang="en-US" altLang="ja-JP" sz="1400" b="1" u="sng" dirty="0">
              <a:solidFill>
                <a:srgbClr val="FF0000"/>
              </a:solidFill>
              <a:latin typeface="ＭＳ Ｐゴシック"/>
            </a:endParaRPr>
          </a:p>
          <a:p>
            <a:pPr>
              <a:lnSpc>
                <a:spcPts val="1400"/>
              </a:lnSpc>
            </a:pPr>
            <a:r>
              <a:rPr lang="ja-JP" altLang="en-US" sz="1400" b="1" dirty="0">
                <a:solidFill>
                  <a:srgbClr val="FF0000"/>
                </a:solidFill>
                <a:latin typeface="ＭＳ Ｐゴシック"/>
              </a:rPr>
              <a:t>　　</a:t>
            </a:r>
            <a:r>
              <a:rPr lang="ja-JP" altLang="en-US" sz="1400" b="1" dirty="0" smtClean="0">
                <a:solidFill>
                  <a:srgbClr val="FF0000"/>
                </a:solidFill>
                <a:latin typeface="ＭＳ Ｐゴシック"/>
              </a:rPr>
              <a:t>　　　　　　　　　　　　　　　　　　　　　　　　　　　　　　　　　　　　　　　　</a:t>
            </a:r>
            <a:r>
              <a:rPr lang="ja-JP" altLang="en-US" sz="1400" b="1" u="sng" dirty="0" smtClean="0">
                <a:solidFill>
                  <a:srgbClr val="FF0000"/>
                </a:solidFill>
                <a:latin typeface="ＭＳ Ｐゴシック"/>
              </a:rPr>
              <a:t>平成</a:t>
            </a:r>
            <a:r>
              <a:rPr lang="ja-JP" altLang="en-US" sz="1400" b="1" u="sng" dirty="0">
                <a:solidFill>
                  <a:srgbClr val="FF0000"/>
                </a:solidFill>
                <a:latin typeface="ＭＳ Ｐゴシック"/>
              </a:rPr>
              <a:t>２９年７月１日から７０／１００の点数で算定を</a:t>
            </a:r>
            <a:r>
              <a:rPr lang="ja-JP" altLang="en-US" sz="1400" b="1" u="sng" dirty="0" smtClean="0">
                <a:solidFill>
                  <a:srgbClr val="FF0000"/>
                </a:solidFill>
                <a:latin typeface="ＭＳ Ｐゴシック"/>
              </a:rPr>
              <a:t>行う</a:t>
            </a:r>
            <a:endParaRPr lang="en-US" altLang="ja-JP" sz="1400" b="1" u="sng" dirty="0">
              <a:solidFill>
                <a:srgbClr val="FF0000"/>
              </a:solidFill>
              <a:latin typeface="ＭＳ Ｐゴシック"/>
            </a:endParaRPr>
          </a:p>
        </p:txBody>
      </p:sp>
      <p:sp>
        <p:nvSpPr>
          <p:cNvPr id="2052" name="Rectangle 36"/>
          <p:cNvSpPr>
            <a:spLocks noChangeArrowheads="1"/>
          </p:cNvSpPr>
          <p:nvPr/>
        </p:nvSpPr>
        <p:spPr bwMode="auto">
          <a:xfrm>
            <a:off x="245185" y="795288"/>
            <a:ext cx="7198413" cy="4403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（２）ニコチン依存症管理料の対象患者の拡大</a:t>
            </a:r>
            <a:r>
              <a:rPr lang="en-US" altLang="ja-JP" sz="2400" dirty="0" smtClean="0">
                <a:solidFill>
                  <a:prstClr val="black"/>
                </a:solidFill>
              </a:rPr>
              <a:t>【</a:t>
            </a:r>
            <a:r>
              <a:rPr lang="ja-JP" altLang="en-US" sz="2400" dirty="0" smtClean="0">
                <a:solidFill>
                  <a:prstClr val="black"/>
                </a:solidFill>
              </a:rPr>
              <a:t>再掲</a:t>
            </a:r>
            <a:r>
              <a:rPr lang="en-US" altLang="ja-JP" sz="2400" dirty="0" smtClean="0">
                <a:solidFill>
                  <a:prstClr val="black"/>
                </a:solidFill>
              </a:rPr>
              <a:t>】</a:t>
            </a:r>
            <a:endParaRPr lang="ja-JP" altLang="en-US" sz="2400" dirty="0">
              <a:solidFill>
                <a:prstClr val="black"/>
              </a:solidFill>
            </a:endParaRPr>
          </a:p>
        </p:txBody>
      </p:sp>
      <p:pic>
        <p:nvPicPr>
          <p:cNvPr id="9" name="図 8" descr="doctor4_7.gif"/>
          <p:cNvPicPr>
            <a:picLocks noChangeAspect="1"/>
          </p:cNvPicPr>
          <p:nvPr/>
        </p:nvPicPr>
        <p:blipFill>
          <a:blip r:embed="rId3" cstate="print"/>
          <a:stretch>
            <a:fillRect/>
          </a:stretch>
        </p:blipFill>
        <p:spPr>
          <a:xfrm>
            <a:off x="8656170" y="5539918"/>
            <a:ext cx="586191" cy="561478"/>
          </a:xfrm>
          <a:prstGeom prst="rect">
            <a:avLst/>
          </a:prstGeom>
        </p:spPr>
      </p:pic>
      <p:pic>
        <p:nvPicPr>
          <p:cNvPr id="13" name="図 12" descr="doctor_illust07_02.gif"/>
          <p:cNvPicPr>
            <a:picLocks noChangeAspect="1"/>
          </p:cNvPicPr>
          <p:nvPr/>
        </p:nvPicPr>
        <p:blipFill>
          <a:blip r:embed="rId4" cstate="print"/>
          <a:stretch>
            <a:fillRect/>
          </a:stretch>
        </p:blipFill>
        <p:spPr>
          <a:xfrm>
            <a:off x="9179587" y="5396254"/>
            <a:ext cx="436938" cy="503109"/>
          </a:xfrm>
          <a:prstGeom prst="rect">
            <a:avLst/>
          </a:prstGeom>
        </p:spPr>
      </p:pic>
      <p:sp>
        <p:nvSpPr>
          <p:cNvPr id="15" name="Rectangle 2"/>
          <p:cNvSpPr>
            <a:spLocks noChangeArrowheads="1"/>
          </p:cNvSpPr>
          <p:nvPr/>
        </p:nvSpPr>
        <p:spPr bwMode="auto">
          <a:xfrm>
            <a:off x="245192" y="105341"/>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１９．</a:t>
            </a:r>
            <a:r>
              <a:rPr lang="ja-JP" altLang="en-US" kern="0" dirty="0" smtClean="0">
                <a:solidFill>
                  <a:srgbClr val="000000"/>
                </a:solidFill>
                <a:latin typeface="ＭＳ Ｐゴシック"/>
                <a:ea typeface="ＭＳ Ｐゴシック"/>
              </a:rPr>
              <a:t>重症化予防の取組</a:t>
            </a:r>
            <a:endParaRPr lang="en-US" altLang="ja-JP" kern="0" dirty="0" smtClean="0">
              <a:solidFill>
                <a:srgbClr val="000000"/>
              </a:solidFill>
              <a:latin typeface="ＭＳ Ｐゴシック"/>
              <a:ea typeface="ＭＳ Ｐゴシック"/>
            </a:endParaRPr>
          </a:p>
        </p:txBody>
      </p:sp>
      <p:sp>
        <p:nvSpPr>
          <p:cNvPr id="1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266</a:t>
            </a:fld>
            <a:endParaRPr lang="ja-JP" altLang="en-US" dirty="0">
              <a:solidFill>
                <a:prstClr val="black"/>
              </a:solidFill>
            </a:endParaRPr>
          </a:p>
        </p:txBody>
      </p:sp>
      <p:sp>
        <p:nvSpPr>
          <p:cNvPr id="20" name="テキスト ボックス 19"/>
          <p:cNvSpPr txBox="1"/>
          <p:nvPr/>
        </p:nvSpPr>
        <p:spPr>
          <a:xfrm>
            <a:off x="7491049" y="804794"/>
            <a:ext cx="14400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176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213-214</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806</a:t>
            </a:r>
            <a:endParaRPr lang="ja-JP" altLang="en-US" sz="1100" dirty="0">
              <a:solidFill>
                <a:srgbClr val="002060"/>
              </a:solidFill>
              <a:latin typeface="ＭＳ Ｐゴシック" panose="020B0600070205080204" pitchFamily="50" charset="-128"/>
            </a:endParaRPr>
          </a:p>
        </p:txBody>
      </p:sp>
      <p:pic>
        <p:nvPicPr>
          <p:cNvPr id="21" name="Picture 12"/>
          <p:cNvPicPr>
            <a:picLocks noChangeAspect="1" noChangeArrowheads="1"/>
          </p:cNvPicPr>
          <p:nvPr/>
        </p:nvPicPr>
        <p:blipFill>
          <a:blip r:embed="rId5" cstate="print"/>
          <a:srcRect/>
          <a:stretch>
            <a:fillRect/>
          </a:stretch>
        </p:blipFill>
        <p:spPr bwMode="auto">
          <a:xfrm>
            <a:off x="7315414" y="5165615"/>
            <a:ext cx="956441" cy="809388"/>
          </a:xfrm>
          <a:prstGeom prst="rect">
            <a:avLst/>
          </a:prstGeom>
          <a:noFill/>
          <a:ln w="9525">
            <a:noFill/>
            <a:miter lim="800000"/>
            <a:headEnd/>
            <a:tailEnd/>
          </a:ln>
        </p:spPr>
      </p:pic>
      <p:pic>
        <p:nvPicPr>
          <p:cNvPr id="10" name="Picture 2" descr="http://www.digipot.net/cut/001/cut45.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54741" y="5123648"/>
            <a:ext cx="571573" cy="5450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81505621"/>
      </p:ext>
    </p:extLst>
  </p:cSld>
  <p:clrMapOvr>
    <a:masterClrMapping/>
  </p:clrMapOvr>
  <p:timing>
    <p:tnLst>
      <p:par>
        <p:cT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89982" y="1239967"/>
            <a:ext cx="9511189" cy="4205257"/>
          </a:xfrm>
          <a:prstGeom prst="rect">
            <a:avLst/>
          </a:prstGeom>
          <a:solidFill>
            <a:srgbClr val="FFFFAF">
              <a:alpha val="49804"/>
            </a:srgbClr>
          </a:solidFill>
          <a:ln w="9525">
            <a:solidFill>
              <a:schemeClr val="tx1"/>
            </a:solidFill>
            <a:miter lim="800000"/>
            <a:headEnd/>
            <a:tailEnd/>
          </a:ln>
        </p:spPr>
        <p:txBody>
          <a:bodyPr/>
          <a:lstStyle/>
          <a:p>
            <a:pPr marL="342900" indent="-342900">
              <a:lnSpc>
                <a:spcPts val="1800"/>
              </a:lnSpc>
              <a:buFont typeface="Wingdings" panose="05000000000000000000" pitchFamily="2" charset="2"/>
              <a:buChar char="Ø"/>
            </a:pP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慢性維持透析患者の下肢末梢動脈疾病について、下肢の血流障害を適切に評価し、</a:t>
            </a:r>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a:lnSpc>
                <a:spcPts val="1800"/>
              </a:lnSpc>
            </a:pPr>
            <a:r>
              <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他の医療機関と連携して早期に治療を行うことを評価する</a:t>
            </a:r>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630238"/>
            <a:r>
              <a:rPr lang="ja-JP" altLang="en-US" sz="2000" b="1" dirty="0" smtClean="0">
                <a:solidFill>
                  <a:srgbClr val="0070C0"/>
                </a:solidFill>
              </a:rPr>
              <a:t>人工腎臓</a:t>
            </a:r>
            <a:endParaRPr lang="en-US" altLang="ja-JP" sz="2000" b="1" dirty="0" smtClean="0">
              <a:solidFill>
                <a:srgbClr val="0070C0"/>
              </a:solidFill>
            </a:endParaRPr>
          </a:p>
          <a:p>
            <a:pPr marL="630238"/>
            <a:r>
              <a:rPr lang="ja-JP" altLang="en-US" sz="2000" b="1" dirty="0" smtClean="0">
                <a:solidFill>
                  <a:srgbClr val="0070C0"/>
                </a:solidFill>
              </a:rPr>
              <a:t>（</a:t>
            </a:r>
            <a:r>
              <a:rPr lang="ja-JP" altLang="ja-JP" sz="2000" b="1" dirty="0" smtClean="0">
                <a:solidFill>
                  <a:srgbClr val="0070C0"/>
                </a:solidFill>
                <a:latin typeface="ＭＳ Ｐゴシック" panose="020B0600070205080204" pitchFamily="50" charset="-128"/>
              </a:rPr>
              <a:t>新</a:t>
            </a:r>
            <a:r>
              <a:rPr lang="ja-JP" altLang="en-US" sz="2000" b="1" dirty="0" smtClean="0">
                <a:solidFill>
                  <a:srgbClr val="0070C0"/>
                </a:solidFill>
                <a:latin typeface="ＭＳ Ｐゴシック" panose="020B0600070205080204" pitchFamily="50" charset="-128"/>
              </a:rPr>
              <a:t>）</a:t>
            </a:r>
            <a:r>
              <a:rPr lang="ja-JP" altLang="ja-JP" sz="2000" b="1" dirty="0" smtClean="0">
                <a:solidFill>
                  <a:srgbClr val="0070C0"/>
                </a:solidFill>
                <a:latin typeface="ＭＳ Ｐゴシック" panose="020B0600070205080204" pitchFamily="50" charset="-128"/>
              </a:rPr>
              <a:t>　</a:t>
            </a:r>
            <a:r>
              <a:rPr lang="ja-JP" altLang="en-US" sz="2000" b="1" u="sng" dirty="0" smtClean="0">
                <a:solidFill>
                  <a:srgbClr val="0070C0"/>
                </a:solidFill>
              </a:rPr>
              <a:t>下肢末梢動脈</a:t>
            </a:r>
            <a:r>
              <a:rPr lang="ja-JP" altLang="en-US" sz="2000" b="1" u="sng" dirty="0">
                <a:solidFill>
                  <a:srgbClr val="0070C0"/>
                </a:solidFill>
              </a:rPr>
              <a:t>疾患指導管理加算</a:t>
            </a:r>
            <a:endParaRPr lang="en-US" altLang="ja-JP" sz="1600" dirty="0">
              <a:solidFill>
                <a:prstClr val="black"/>
              </a:solidFill>
              <a:latin typeface="ＭＳ Ｐゴシック"/>
            </a:endParaRPr>
          </a:p>
          <a:p>
            <a:pPr marL="1882775" indent="-444500"/>
            <a:r>
              <a:rPr lang="ja-JP" altLang="en-US" sz="2000" b="1" u="sng" dirty="0" smtClean="0">
                <a:solidFill>
                  <a:prstClr val="black"/>
                </a:solidFill>
              </a:rPr>
              <a:t>→　下肢末梢動脈疾病のリスク評価等をした場合に月１回を限度として所定点数に１００点を加算</a:t>
            </a:r>
            <a:endParaRPr lang="en-US" altLang="ja-JP" sz="1600" dirty="0" smtClean="0">
              <a:solidFill>
                <a:prstClr val="black"/>
              </a:solidFill>
              <a:latin typeface="ＭＳ Ｐゴシック"/>
            </a:endParaRPr>
          </a:p>
          <a:p>
            <a:endParaRPr lang="en-US" altLang="ja-JP" sz="1600" dirty="0" smtClean="0">
              <a:solidFill>
                <a:prstClr val="black"/>
              </a:solidFill>
              <a:latin typeface="ＭＳ Ｐゴシック"/>
            </a:endParaRPr>
          </a:p>
          <a:p>
            <a:r>
              <a:rPr lang="en-US" altLang="ja-JP" sz="1600" dirty="0" smtClean="0">
                <a:solidFill>
                  <a:prstClr val="black"/>
                </a:solidFill>
                <a:latin typeface="ＭＳ Ｐゴシック"/>
              </a:rPr>
              <a:t>[</a:t>
            </a:r>
            <a:r>
              <a:rPr lang="ja-JP" altLang="en-US" sz="1600" dirty="0">
                <a:solidFill>
                  <a:prstClr val="black"/>
                </a:solidFill>
                <a:latin typeface="ＭＳ Ｐゴシック"/>
              </a:rPr>
              <a:t>施設基準</a:t>
            </a:r>
            <a:r>
              <a:rPr lang="en-US" altLang="ja-JP" sz="1600" dirty="0">
                <a:solidFill>
                  <a:prstClr val="black"/>
                </a:solidFill>
                <a:latin typeface="ＭＳ Ｐゴシック"/>
              </a:rPr>
              <a:t>]</a:t>
            </a:r>
          </a:p>
          <a:p>
            <a:pPr marL="177800" indent="-177800" fontAlgn="base" latinLnBrk="1"/>
            <a:r>
              <a:rPr lang="ja-JP" altLang="ja-JP" sz="1600" dirty="0" smtClean="0">
                <a:solidFill>
                  <a:prstClr val="black"/>
                </a:solidFill>
              </a:rPr>
              <a:t>①</a:t>
            </a:r>
            <a:r>
              <a:rPr lang="ja-JP" altLang="ja-JP" sz="1600" dirty="0">
                <a:solidFill>
                  <a:prstClr val="black"/>
                </a:solidFill>
              </a:rPr>
              <a:t>　慢性維持透析を実施している全ての患者に対し、下肢末梢動脈疾患に関するリスク評価を行っていること。また、当該内容を元に当該医療機関において慢性維持透析を実施している全ての患者に指導管理等を行い、臨床所見、検査実施日、検査結果及び指導内容等を診療録に記載していること。</a:t>
            </a:r>
          </a:p>
          <a:p>
            <a:pPr marL="177800" indent="-177800" fontAlgn="base" latinLnBrk="1"/>
            <a:r>
              <a:rPr lang="ja-JP" altLang="ja-JP" sz="1600" dirty="0">
                <a:solidFill>
                  <a:prstClr val="black"/>
                </a:solidFill>
              </a:rPr>
              <a:t>②　検査の結果、ＡＢＩ検査</a:t>
            </a:r>
            <a:r>
              <a:rPr lang="en-US" altLang="ja-JP" sz="1600" dirty="0">
                <a:solidFill>
                  <a:prstClr val="black"/>
                </a:solidFill>
              </a:rPr>
              <a:t>0.7</a:t>
            </a:r>
            <a:r>
              <a:rPr lang="ja-JP" altLang="ja-JP" sz="1600" dirty="0">
                <a:solidFill>
                  <a:prstClr val="black"/>
                </a:solidFill>
              </a:rPr>
              <a:t>以下又は</a:t>
            </a:r>
            <a:r>
              <a:rPr lang="ja-JP" altLang="ja-JP" sz="1600" dirty="0" smtClean="0">
                <a:solidFill>
                  <a:prstClr val="black"/>
                </a:solidFill>
              </a:rPr>
              <a:t>ＳＰＰ検査</a:t>
            </a:r>
            <a:r>
              <a:rPr lang="en-US" altLang="ja-JP" sz="1600" dirty="0">
                <a:solidFill>
                  <a:prstClr val="black"/>
                </a:solidFill>
              </a:rPr>
              <a:t>40mmHg</a:t>
            </a:r>
            <a:r>
              <a:rPr lang="ja-JP" altLang="ja-JP" sz="1600" dirty="0">
                <a:solidFill>
                  <a:prstClr val="black"/>
                </a:solidFill>
              </a:rPr>
              <a:t>以下の患者については、患者や家族に説明を行い、同意を得た上で、専門的な治療体制を有している医療機関へ紹介を行っていること。</a:t>
            </a:r>
          </a:p>
          <a:p>
            <a:pPr marL="177800" indent="-177800" fontAlgn="base" latinLnBrk="1"/>
            <a:r>
              <a:rPr lang="ja-JP" altLang="ja-JP" sz="1600" dirty="0">
                <a:solidFill>
                  <a:prstClr val="black"/>
                </a:solidFill>
              </a:rPr>
              <a:t>③　専門的な治療体制を有している医療機関をあらかじめ定めた上で、当該医療機関について事前に届出を行っていること</a:t>
            </a:r>
            <a:r>
              <a:rPr lang="ja-JP" altLang="ja-JP" sz="1600" dirty="0" smtClean="0">
                <a:solidFill>
                  <a:prstClr val="black"/>
                </a:solidFill>
              </a:rPr>
              <a:t>。</a:t>
            </a:r>
            <a:r>
              <a:rPr lang="ja-JP" altLang="en-US" sz="1600" dirty="0" smtClean="0">
                <a:solidFill>
                  <a:prstClr val="black"/>
                </a:solidFill>
              </a:rPr>
              <a:t>　等</a:t>
            </a:r>
            <a:endParaRPr lang="ja-JP" altLang="ja-JP" sz="1600" dirty="0">
              <a:solidFill>
                <a:prstClr val="black"/>
              </a:solidFill>
            </a:endParaRPr>
          </a:p>
          <a:p>
            <a:pPr fontAlgn="ctr"/>
            <a:r>
              <a:rPr lang="ja-JP" altLang="en-US" sz="1600" dirty="0" smtClean="0">
                <a:solidFill>
                  <a:prstClr val="black"/>
                </a:solidFill>
                <a:latin typeface="ＭＳ Ｐゴシック"/>
              </a:rPr>
              <a:t> </a:t>
            </a:r>
            <a:endParaRPr lang="en-US" altLang="ja-JP" sz="1600" dirty="0" smtClean="0">
              <a:solidFill>
                <a:prstClr val="black"/>
              </a:solidFill>
              <a:latin typeface="ＭＳ Ｐゴシック"/>
            </a:endParaRPr>
          </a:p>
          <a:p>
            <a:pPr fontAlgn="ctr"/>
            <a:endParaRPr lang="en-US" altLang="ja-JP" sz="1600" dirty="0">
              <a:solidFill>
                <a:prstClr val="black"/>
              </a:solidFill>
              <a:latin typeface="ＭＳ Ｐゴシック"/>
            </a:endParaRPr>
          </a:p>
          <a:p>
            <a:pPr fontAlgn="ctr"/>
            <a:endParaRPr lang="en-US" altLang="ja-JP" sz="1600" dirty="0" smtClean="0">
              <a:solidFill>
                <a:prstClr val="black"/>
              </a:solidFill>
              <a:latin typeface="ＭＳ Ｐゴシック"/>
            </a:endParaRPr>
          </a:p>
        </p:txBody>
      </p:sp>
      <p:sp>
        <p:nvSpPr>
          <p:cNvPr id="2052" name="Rectangle 36"/>
          <p:cNvSpPr>
            <a:spLocks noChangeArrowheads="1"/>
          </p:cNvSpPr>
          <p:nvPr/>
        </p:nvSpPr>
        <p:spPr bwMode="auto">
          <a:xfrm>
            <a:off x="213526" y="764704"/>
            <a:ext cx="7855005"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（３）人工透析患者の下肢末梢動脈疾患重症化予防の</a:t>
            </a:r>
            <a:r>
              <a:rPr lang="ja-JP" altLang="en-US" sz="2400" dirty="0">
                <a:solidFill>
                  <a:prstClr val="black"/>
                </a:solidFill>
              </a:rPr>
              <a:t>評価</a:t>
            </a:r>
            <a:endParaRPr lang="en-US" altLang="ja-JP" sz="2400" dirty="0">
              <a:solidFill>
                <a:prstClr val="black"/>
              </a:solidFill>
            </a:endParaRPr>
          </a:p>
        </p:txBody>
      </p:sp>
      <p:sp>
        <p:nvSpPr>
          <p:cNvPr id="1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１９．重症化</a:t>
            </a:r>
            <a:r>
              <a:rPr lang="ja-JP" altLang="en-US" kern="0" dirty="0">
                <a:solidFill>
                  <a:srgbClr val="000000"/>
                </a:solidFill>
                <a:latin typeface="Calibri"/>
                <a:ea typeface="ＭＳ Ｐゴシック"/>
              </a:rPr>
              <a:t>予防</a:t>
            </a:r>
            <a:r>
              <a:rPr lang="ja-JP" altLang="en-US" kern="0" dirty="0" smtClean="0">
                <a:solidFill>
                  <a:srgbClr val="000000"/>
                </a:solidFill>
                <a:latin typeface="Calibri"/>
                <a:ea typeface="ＭＳ Ｐゴシック"/>
              </a:rPr>
              <a:t>の</a:t>
            </a:r>
            <a:r>
              <a:rPr lang="ja-JP" altLang="en-US" kern="0" dirty="0">
                <a:solidFill>
                  <a:srgbClr val="000000"/>
                </a:solidFill>
                <a:latin typeface="Calibri"/>
                <a:ea typeface="ＭＳ Ｐゴシック"/>
              </a:rPr>
              <a:t>推進</a:t>
            </a: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267</a:t>
            </a:fld>
            <a:endParaRPr lang="ja-JP" altLang="en-US" dirty="0">
              <a:solidFill>
                <a:prstClr val="black"/>
              </a:solidFill>
            </a:endParaRPr>
          </a:p>
        </p:txBody>
      </p:sp>
      <p:sp>
        <p:nvSpPr>
          <p:cNvPr id="7" name="テキスト ボックス 8"/>
          <p:cNvSpPr txBox="1"/>
          <p:nvPr/>
        </p:nvSpPr>
        <p:spPr>
          <a:xfrm>
            <a:off x="6826341" y="1511206"/>
            <a:ext cx="201151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点</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481</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501</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施告</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770</a:t>
            </a:r>
            <a:r>
              <a:rPr lang="ja-JP" altLang="en-US" dirty="0" err="1" smtClean="0">
                <a:solidFill>
                  <a:srgbClr val="002060"/>
                </a:solidFill>
                <a:latin typeface="ＭＳ Ｐゴシック" panose="020B0600070205080204" pitchFamily="50" charset="-128"/>
              </a:rPr>
              <a:t>，</a:t>
            </a:r>
            <a:endParaRPr lang="en-US" altLang="ja-JP" dirty="0" smtClean="0">
              <a:solidFill>
                <a:srgbClr val="002060"/>
              </a:solidFill>
              <a:latin typeface="ＭＳ Ｐゴシック" panose="020B0600070205080204" pitchFamily="50" charset="-128"/>
            </a:endParaRPr>
          </a:p>
          <a:p>
            <a:pPr>
              <a:defRPr/>
            </a:pPr>
            <a:r>
              <a:rPr lang="ja-JP" altLang="en-US" dirty="0" smtClean="0">
                <a:solidFill>
                  <a:srgbClr val="002060"/>
                </a:solidFill>
                <a:latin typeface="ＭＳ Ｐゴシック" panose="020B0600070205080204" pitchFamily="50" charset="-128"/>
              </a:rPr>
              <a:t>施通</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849</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様式</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1150</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299352520"/>
      </p:ext>
    </p:extLst>
  </p:cSld>
  <p:clrMapOvr>
    <a:masterClrMapping/>
  </p:clrMapOvr>
  <p:timing>
    <p:tnLst>
      <p:par>
        <p:cT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7311" cy="5265314"/>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2200"/>
              </a:lnSpc>
              <a:buFont typeface="Wingdings" panose="05000000000000000000" pitchFamily="2" charset="2"/>
              <a:buChar char="Ø"/>
            </a:pPr>
            <a:r>
              <a:rPr lang="ja-JP" altLang="en-US" dirty="0" smtClean="0">
                <a:solidFill>
                  <a:prstClr val="black"/>
                </a:solidFill>
              </a:rPr>
              <a:t>　コンタクトレンズを交付している眼科医療機関において、患者の自由な選択を担保するために、院内交付の割合等によって検査料の評価に差を設ける</a:t>
            </a:r>
            <a:endParaRPr lang="en-US" altLang="ja-JP"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a:solidFill>
                <a:prstClr val="black"/>
              </a:solidFill>
            </a:endParaRPr>
          </a:p>
          <a:p>
            <a:pPr>
              <a:lnSpc>
                <a:spcPts val="1700"/>
              </a:lnSpc>
            </a:pPr>
            <a:r>
              <a:rPr lang="en-US" altLang="ja-JP" sz="1600" dirty="0" smtClean="0">
                <a:solidFill>
                  <a:prstClr val="black"/>
                </a:solidFill>
                <a:latin typeface="ＭＳ Ｐゴシック"/>
              </a:rPr>
              <a:t>[</a:t>
            </a:r>
            <a:r>
              <a:rPr lang="ja-JP" altLang="en-US" sz="1600" dirty="0" smtClean="0">
                <a:solidFill>
                  <a:prstClr val="black"/>
                </a:solidFill>
                <a:latin typeface="ＭＳ Ｐゴシック"/>
              </a:rPr>
              <a:t>施設基準</a:t>
            </a:r>
            <a:r>
              <a:rPr lang="en-US" altLang="ja-JP" sz="1600" dirty="0" smtClean="0">
                <a:solidFill>
                  <a:prstClr val="black"/>
                </a:solidFill>
                <a:latin typeface="ＭＳ Ｐゴシック"/>
              </a:rPr>
              <a:t>]</a:t>
            </a:r>
          </a:p>
          <a:p>
            <a:pPr>
              <a:lnSpc>
                <a:spcPts val="1700"/>
              </a:lnSpc>
            </a:pPr>
            <a:r>
              <a:rPr lang="ja-JP" altLang="en-US" sz="1600" dirty="0">
                <a:solidFill>
                  <a:prstClr val="black"/>
                </a:solidFill>
                <a:latin typeface="ＭＳ Ｐゴシック"/>
              </a:rPr>
              <a:t>コンタクトレンズ検査料</a:t>
            </a:r>
            <a:r>
              <a:rPr lang="ja-JP" altLang="en-US" sz="1600" dirty="0" smtClean="0">
                <a:solidFill>
                  <a:prstClr val="black"/>
                </a:solidFill>
                <a:latin typeface="ＭＳ Ｐゴシック"/>
              </a:rPr>
              <a:t>１</a:t>
            </a:r>
            <a:endParaRPr lang="en-US" altLang="ja-JP" sz="1600" dirty="0" smtClean="0">
              <a:solidFill>
                <a:prstClr val="black"/>
              </a:solidFill>
              <a:latin typeface="ＭＳ Ｐゴシック"/>
            </a:endParaRPr>
          </a:p>
          <a:p>
            <a:pPr>
              <a:lnSpc>
                <a:spcPts val="1700"/>
              </a:lnSpc>
            </a:pPr>
            <a:r>
              <a:rPr lang="ja-JP" altLang="en-US" sz="1600" dirty="0">
                <a:solidFill>
                  <a:prstClr val="black"/>
                </a:solidFill>
                <a:latin typeface="ＭＳ Ｐゴシック"/>
              </a:rPr>
              <a:t>　</a:t>
            </a:r>
            <a:r>
              <a:rPr lang="ja-JP" altLang="en-US" sz="1600" dirty="0" smtClean="0">
                <a:solidFill>
                  <a:prstClr val="black"/>
                </a:solidFill>
                <a:latin typeface="ＭＳ Ｐゴシック"/>
              </a:rPr>
              <a:t>現行の検査料１の施設基準に加え（</a:t>
            </a:r>
            <a:r>
              <a:rPr lang="en-US" altLang="ja-JP" sz="1600" dirty="0" smtClean="0">
                <a:solidFill>
                  <a:prstClr val="black"/>
                </a:solidFill>
                <a:latin typeface="ＭＳ Ｐゴシック"/>
              </a:rPr>
              <a:t>※</a:t>
            </a:r>
            <a:r>
              <a:rPr lang="ja-JP" altLang="en-US" sz="1600" dirty="0" smtClean="0">
                <a:solidFill>
                  <a:prstClr val="black"/>
                </a:solidFill>
                <a:latin typeface="ＭＳ Ｐゴシック"/>
              </a:rPr>
              <a:t>）に該当する</a:t>
            </a:r>
            <a:endParaRPr lang="en-US" altLang="ja-JP" sz="1600" dirty="0" smtClean="0">
              <a:solidFill>
                <a:prstClr val="black"/>
              </a:solidFill>
              <a:latin typeface="ＭＳ Ｐゴシック"/>
            </a:endParaRPr>
          </a:p>
          <a:p>
            <a:pPr>
              <a:lnSpc>
                <a:spcPts val="1700"/>
              </a:lnSpc>
            </a:pPr>
            <a:r>
              <a:rPr lang="ja-JP" altLang="en-US" sz="1600" dirty="0">
                <a:solidFill>
                  <a:prstClr val="black"/>
                </a:solidFill>
                <a:latin typeface="ＭＳ Ｐゴシック"/>
              </a:rPr>
              <a:t>　</a:t>
            </a:r>
            <a:r>
              <a:rPr lang="ja-JP" altLang="en-US" sz="1600" dirty="0" smtClean="0">
                <a:solidFill>
                  <a:prstClr val="black"/>
                </a:solidFill>
                <a:latin typeface="ＭＳ Ｐゴシック"/>
              </a:rPr>
              <a:t>　</a:t>
            </a:r>
            <a:r>
              <a:rPr lang="en-US" altLang="ja-JP" sz="1600" dirty="0" smtClean="0">
                <a:solidFill>
                  <a:prstClr val="black"/>
                </a:solidFill>
                <a:latin typeface="ＭＳ Ｐゴシック"/>
              </a:rPr>
              <a:t>※</a:t>
            </a:r>
            <a:r>
              <a:rPr lang="ja-JP" altLang="en-US" sz="1600" dirty="0" smtClean="0">
                <a:solidFill>
                  <a:prstClr val="black"/>
                </a:solidFill>
                <a:latin typeface="ＭＳ Ｐゴシック"/>
              </a:rPr>
              <a:t> 入院病床を有さない医療機関では、検査料を算定した患者数が年間</a:t>
            </a:r>
            <a:r>
              <a:rPr lang="en-US" altLang="ja-JP" sz="1600" dirty="0" smtClean="0">
                <a:solidFill>
                  <a:prstClr val="black"/>
                </a:solidFill>
                <a:latin typeface="ＭＳ Ｐゴシック"/>
              </a:rPr>
              <a:t>10,000</a:t>
            </a:r>
            <a:r>
              <a:rPr lang="ja-JP" altLang="en-US" sz="1600" dirty="0" smtClean="0">
                <a:solidFill>
                  <a:prstClr val="black"/>
                </a:solidFill>
                <a:latin typeface="ＭＳ Ｐゴシック"/>
              </a:rPr>
              <a:t>人未満、又はコンタクトレンズ</a:t>
            </a:r>
            <a:endParaRPr lang="en-US" altLang="ja-JP" sz="1600" dirty="0" smtClean="0">
              <a:solidFill>
                <a:prstClr val="black"/>
              </a:solidFill>
              <a:latin typeface="ＭＳ Ｐゴシック"/>
            </a:endParaRPr>
          </a:p>
          <a:p>
            <a:pPr>
              <a:lnSpc>
                <a:spcPts val="1700"/>
              </a:lnSpc>
            </a:pPr>
            <a:r>
              <a:rPr lang="en-US" altLang="ja-JP" sz="1600" dirty="0">
                <a:solidFill>
                  <a:prstClr val="black"/>
                </a:solidFill>
                <a:latin typeface="ＭＳ Ｐゴシック"/>
              </a:rPr>
              <a:t> </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の自施設（併設のコンタクトレンズ販売所等を除く）における</a:t>
            </a:r>
            <a:r>
              <a:rPr lang="ja-JP" altLang="en-US" sz="1600" b="1" dirty="0" smtClean="0">
                <a:solidFill>
                  <a:srgbClr val="00B0F0"/>
                </a:solidFill>
                <a:latin typeface="ＭＳ Ｐゴシック"/>
              </a:rPr>
              <a:t>交付率</a:t>
            </a:r>
            <a:r>
              <a:rPr lang="en-US" altLang="ja-JP" sz="1600" b="1" dirty="0" smtClean="0">
                <a:solidFill>
                  <a:srgbClr val="00B0F0"/>
                </a:solidFill>
                <a:latin typeface="ＭＳ Ｐゴシック"/>
              </a:rPr>
              <a:t>〔</a:t>
            </a:r>
            <a:r>
              <a:rPr lang="ja-JP" altLang="en-US" sz="1600" b="1" dirty="0" smtClean="0">
                <a:solidFill>
                  <a:srgbClr val="00B0F0"/>
                </a:solidFill>
                <a:latin typeface="ＭＳ Ｐゴシック"/>
              </a:rPr>
              <a:t>①／（①＋②）</a:t>
            </a:r>
            <a:r>
              <a:rPr lang="en-US" altLang="ja-JP" sz="1600" b="1" dirty="0" smtClean="0">
                <a:solidFill>
                  <a:srgbClr val="00B0F0"/>
                </a:solidFill>
                <a:latin typeface="ＭＳ Ｐゴシック"/>
              </a:rPr>
              <a:t>×</a:t>
            </a:r>
            <a:r>
              <a:rPr lang="ja-JP" altLang="en-US" sz="1600" b="1" dirty="0" smtClean="0">
                <a:solidFill>
                  <a:srgbClr val="00B0F0"/>
                </a:solidFill>
                <a:latin typeface="ＭＳ Ｐゴシック"/>
              </a:rPr>
              <a:t>１００</a:t>
            </a:r>
            <a:r>
              <a:rPr lang="en-US" altLang="ja-JP" sz="1600" b="1" dirty="0">
                <a:solidFill>
                  <a:srgbClr val="00B0F0"/>
                </a:solidFill>
                <a:latin typeface="ＭＳ Ｐゴシック"/>
              </a:rPr>
              <a:t>〕</a:t>
            </a:r>
            <a:r>
              <a:rPr lang="ja-JP" altLang="en-US" sz="1600" b="1" dirty="0" smtClean="0">
                <a:solidFill>
                  <a:srgbClr val="00B0F0"/>
                </a:solidFill>
                <a:latin typeface="ＭＳ Ｐゴシック"/>
              </a:rPr>
              <a:t>が９５％未満</a:t>
            </a:r>
            <a:endParaRPr lang="en-US" altLang="ja-JP" sz="1600" b="1" dirty="0" smtClean="0">
              <a:solidFill>
                <a:srgbClr val="00B0F0"/>
              </a:solidFill>
              <a:latin typeface="ＭＳ Ｐゴシック"/>
            </a:endParaRPr>
          </a:p>
          <a:p>
            <a:pPr>
              <a:lnSpc>
                <a:spcPts val="1700"/>
              </a:lnSpc>
            </a:pPr>
            <a:r>
              <a:rPr lang="ja-JP" altLang="en-US" sz="1600" dirty="0" smtClean="0">
                <a:solidFill>
                  <a:prstClr val="black"/>
                </a:solidFill>
                <a:latin typeface="ＭＳ Ｐゴシック"/>
              </a:rPr>
              <a:t>　　　 ①　コンタクトレンズ検査料を算定した患者数のうち、コンタクトレンズを自施設において交付した患者数</a:t>
            </a:r>
            <a:endParaRPr lang="en-US" altLang="ja-JP" sz="1600" dirty="0" smtClean="0">
              <a:solidFill>
                <a:prstClr val="black"/>
              </a:solidFill>
              <a:latin typeface="ＭＳ Ｐゴシック"/>
            </a:endParaRPr>
          </a:p>
          <a:p>
            <a:pPr>
              <a:lnSpc>
                <a:spcPts val="1700"/>
              </a:lnSpc>
            </a:pPr>
            <a:r>
              <a:rPr lang="ja-JP" altLang="en-US" sz="1600" dirty="0">
                <a:solidFill>
                  <a:prstClr val="black"/>
                </a:solidFill>
                <a:latin typeface="ＭＳ Ｐゴシック"/>
              </a:rPr>
              <a:t>　</a:t>
            </a:r>
            <a:r>
              <a:rPr lang="ja-JP" altLang="en-US" sz="1600" dirty="0" smtClean="0">
                <a:solidFill>
                  <a:prstClr val="black"/>
                </a:solidFill>
                <a:latin typeface="ＭＳ Ｐゴシック"/>
              </a:rPr>
              <a:t>　　 ②　コンタクトレンズ検査料を算定した患者数のうち、医師がコンタクトレンズ装用の必要性を判断し、</a:t>
            </a:r>
            <a:endParaRPr lang="en-US" altLang="ja-JP" sz="1600" dirty="0" smtClean="0">
              <a:solidFill>
                <a:prstClr val="black"/>
              </a:solidFill>
              <a:latin typeface="ＭＳ Ｐゴシック"/>
            </a:endParaRPr>
          </a:p>
          <a:p>
            <a:pPr>
              <a:lnSpc>
                <a:spcPts val="1700"/>
              </a:lnSpc>
            </a:pPr>
            <a:r>
              <a:rPr lang="en-US" altLang="ja-JP" sz="1600" dirty="0">
                <a:solidFill>
                  <a:prstClr val="black"/>
                </a:solidFill>
                <a:latin typeface="ＭＳ Ｐゴシック"/>
              </a:rPr>
              <a:t> </a:t>
            </a:r>
            <a:r>
              <a:rPr lang="en-US" altLang="ja-JP" sz="1600" dirty="0" smtClean="0">
                <a:solidFill>
                  <a:prstClr val="black"/>
                </a:solidFill>
                <a:latin typeface="ＭＳ Ｐゴシック"/>
              </a:rPr>
              <a:t>          </a:t>
            </a:r>
            <a:r>
              <a:rPr lang="ja-JP" altLang="en-US" sz="1600" dirty="0" smtClean="0">
                <a:solidFill>
                  <a:prstClr val="black"/>
                </a:solidFill>
                <a:latin typeface="ＭＳ Ｐゴシック"/>
              </a:rPr>
              <a:t>自施設において交付しなかった患者数</a:t>
            </a:r>
            <a:endParaRPr lang="en-US" altLang="ja-JP" sz="1600" dirty="0" smtClean="0">
              <a:solidFill>
                <a:prstClr val="black"/>
              </a:solidFill>
              <a:latin typeface="ＭＳ Ｐゴシック"/>
            </a:endParaRPr>
          </a:p>
          <a:p>
            <a:pPr>
              <a:lnSpc>
                <a:spcPts val="1700"/>
              </a:lnSpc>
            </a:pPr>
            <a:r>
              <a:rPr lang="ja-JP" altLang="en-US" sz="1600" dirty="0" smtClean="0">
                <a:solidFill>
                  <a:prstClr val="black"/>
                </a:solidFill>
                <a:latin typeface="ＭＳ Ｐゴシック"/>
              </a:rPr>
              <a:t>コンタクトレンズ検査料２</a:t>
            </a:r>
            <a:endParaRPr lang="en-US" altLang="ja-JP" sz="1600" dirty="0" smtClean="0">
              <a:solidFill>
                <a:prstClr val="black"/>
              </a:solidFill>
              <a:latin typeface="ＭＳ Ｐゴシック"/>
            </a:endParaRPr>
          </a:p>
          <a:p>
            <a:pPr>
              <a:lnSpc>
                <a:spcPts val="1700"/>
              </a:lnSpc>
            </a:pPr>
            <a:r>
              <a:rPr lang="ja-JP" altLang="en-US" sz="1600" dirty="0">
                <a:solidFill>
                  <a:prstClr val="black"/>
                </a:solidFill>
                <a:latin typeface="ＭＳ Ｐゴシック"/>
              </a:rPr>
              <a:t>　</a:t>
            </a:r>
            <a:r>
              <a:rPr lang="ja-JP" altLang="en-US" sz="1600" dirty="0" smtClean="0">
                <a:solidFill>
                  <a:prstClr val="black"/>
                </a:solidFill>
                <a:latin typeface="ＭＳ Ｐゴシック"/>
              </a:rPr>
              <a:t>現行の検査料１の施設基準に該当するが、（</a:t>
            </a:r>
            <a:r>
              <a:rPr lang="en-US" altLang="ja-JP" sz="1600" dirty="0" smtClean="0">
                <a:solidFill>
                  <a:prstClr val="black"/>
                </a:solidFill>
                <a:latin typeface="ＭＳ Ｐゴシック"/>
              </a:rPr>
              <a:t>※</a:t>
            </a:r>
            <a:r>
              <a:rPr lang="ja-JP" altLang="en-US" sz="1600" dirty="0" smtClean="0">
                <a:solidFill>
                  <a:prstClr val="black"/>
                </a:solidFill>
                <a:latin typeface="ＭＳ Ｐゴシック"/>
              </a:rPr>
              <a:t>）に該当しない</a:t>
            </a:r>
            <a:endParaRPr lang="en-US" altLang="ja-JP" sz="1600" dirty="0" smtClean="0">
              <a:solidFill>
                <a:prstClr val="black"/>
              </a:solidFill>
              <a:latin typeface="ＭＳ Ｐゴシック"/>
            </a:endParaRPr>
          </a:p>
          <a:p>
            <a:pPr>
              <a:lnSpc>
                <a:spcPts val="1700"/>
              </a:lnSpc>
            </a:pPr>
            <a:r>
              <a:rPr lang="ja-JP" altLang="en-US" sz="1600" dirty="0" smtClean="0">
                <a:solidFill>
                  <a:prstClr val="black"/>
                </a:solidFill>
                <a:latin typeface="ＭＳ Ｐゴシック"/>
              </a:rPr>
              <a:t>コンタクトレンズ検査料３</a:t>
            </a:r>
            <a:endParaRPr lang="en-US" altLang="ja-JP" sz="1600" dirty="0" smtClean="0">
              <a:solidFill>
                <a:prstClr val="black"/>
              </a:solidFill>
              <a:latin typeface="ＭＳ Ｐゴシック"/>
            </a:endParaRPr>
          </a:p>
          <a:p>
            <a:pPr>
              <a:lnSpc>
                <a:spcPts val="1700"/>
              </a:lnSpc>
            </a:pPr>
            <a:r>
              <a:rPr lang="ja-JP" altLang="en-US" sz="1600" dirty="0">
                <a:solidFill>
                  <a:prstClr val="black"/>
                </a:solidFill>
                <a:latin typeface="ＭＳ Ｐゴシック"/>
              </a:rPr>
              <a:t>　現行</a:t>
            </a:r>
            <a:r>
              <a:rPr lang="ja-JP" altLang="en-US" sz="1600" dirty="0" smtClean="0">
                <a:solidFill>
                  <a:prstClr val="black"/>
                </a:solidFill>
                <a:latin typeface="ＭＳ Ｐゴシック"/>
              </a:rPr>
              <a:t>の検査料</a:t>
            </a:r>
            <a:r>
              <a:rPr lang="ja-JP" altLang="en-US" sz="1600" dirty="0">
                <a:solidFill>
                  <a:prstClr val="black"/>
                </a:solidFill>
                <a:latin typeface="ＭＳ Ｐゴシック"/>
              </a:rPr>
              <a:t>１の施設基準に</a:t>
            </a:r>
            <a:r>
              <a:rPr lang="ja-JP" altLang="en-US" sz="1600" dirty="0" smtClean="0">
                <a:solidFill>
                  <a:prstClr val="black"/>
                </a:solidFill>
                <a:latin typeface="ＭＳ Ｐゴシック"/>
              </a:rPr>
              <a:t>該当しない医療機関であって、</a:t>
            </a:r>
            <a:r>
              <a:rPr lang="ja-JP" altLang="en-US" sz="1600" dirty="0">
                <a:solidFill>
                  <a:prstClr val="black"/>
                </a:solidFill>
                <a:latin typeface="ＭＳ Ｐゴシック"/>
              </a:rPr>
              <a:t>（</a:t>
            </a:r>
            <a:r>
              <a:rPr lang="en-US" altLang="ja-JP" sz="1600" dirty="0">
                <a:solidFill>
                  <a:prstClr val="black"/>
                </a:solidFill>
                <a:latin typeface="ＭＳ Ｐゴシック"/>
              </a:rPr>
              <a:t>※</a:t>
            </a:r>
            <a:r>
              <a:rPr lang="ja-JP" altLang="en-US" sz="1600" dirty="0">
                <a:solidFill>
                  <a:prstClr val="black"/>
                </a:solidFill>
                <a:latin typeface="ＭＳ Ｐゴシック"/>
              </a:rPr>
              <a:t>）に</a:t>
            </a:r>
            <a:r>
              <a:rPr lang="ja-JP" altLang="en-US" sz="1600" dirty="0" smtClean="0">
                <a:solidFill>
                  <a:prstClr val="black"/>
                </a:solidFill>
                <a:latin typeface="ＭＳ Ｐゴシック"/>
              </a:rPr>
              <a:t>該当</a:t>
            </a:r>
            <a:r>
              <a:rPr lang="ja-JP" altLang="en-US" sz="1600" dirty="0">
                <a:solidFill>
                  <a:prstClr val="black"/>
                </a:solidFill>
                <a:latin typeface="ＭＳ Ｐゴシック"/>
              </a:rPr>
              <a:t>する</a:t>
            </a:r>
            <a:endParaRPr lang="en-US" altLang="ja-JP" sz="1600" dirty="0">
              <a:solidFill>
                <a:prstClr val="black"/>
              </a:solidFill>
              <a:latin typeface="ＭＳ Ｐゴシック"/>
            </a:endParaRPr>
          </a:p>
          <a:p>
            <a:pPr>
              <a:lnSpc>
                <a:spcPts val="1700"/>
              </a:lnSpc>
            </a:pPr>
            <a:r>
              <a:rPr lang="ja-JP" altLang="en-US" sz="1600" dirty="0">
                <a:solidFill>
                  <a:prstClr val="black"/>
                </a:solidFill>
                <a:latin typeface="ＭＳ Ｐゴシック"/>
              </a:rPr>
              <a:t>コンタクトレンズ</a:t>
            </a:r>
            <a:r>
              <a:rPr lang="ja-JP" altLang="en-US" sz="1600" dirty="0" smtClean="0">
                <a:solidFill>
                  <a:prstClr val="black"/>
                </a:solidFill>
                <a:latin typeface="ＭＳ Ｐゴシック"/>
              </a:rPr>
              <a:t>検査料４</a:t>
            </a:r>
            <a:endParaRPr lang="en-US" altLang="ja-JP" sz="1600" dirty="0">
              <a:solidFill>
                <a:prstClr val="black"/>
              </a:solidFill>
              <a:latin typeface="ＭＳ Ｐゴシック"/>
            </a:endParaRPr>
          </a:p>
          <a:p>
            <a:pPr>
              <a:lnSpc>
                <a:spcPts val="1700"/>
              </a:lnSpc>
            </a:pPr>
            <a:r>
              <a:rPr lang="ja-JP" altLang="en-US" sz="1600" dirty="0">
                <a:solidFill>
                  <a:prstClr val="black"/>
                </a:solidFill>
                <a:latin typeface="ＭＳ Ｐゴシック"/>
              </a:rPr>
              <a:t>　現行</a:t>
            </a:r>
            <a:r>
              <a:rPr lang="ja-JP" altLang="en-US" sz="1600" dirty="0" smtClean="0">
                <a:solidFill>
                  <a:prstClr val="black"/>
                </a:solidFill>
                <a:latin typeface="ＭＳ Ｐゴシック"/>
              </a:rPr>
              <a:t>の検査料１、２又は３のいずれにも該当</a:t>
            </a:r>
            <a:r>
              <a:rPr lang="ja-JP" altLang="en-US" sz="1600" dirty="0">
                <a:solidFill>
                  <a:prstClr val="black"/>
                </a:solidFill>
                <a:latin typeface="ＭＳ Ｐゴシック"/>
              </a:rPr>
              <a:t>しない医療</a:t>
            </a:r>
            <a:r>
              <a:rPr lang="ja-JP" altLang="en-US" sz="1600" dirty="0" smtClean="0">
                <a:solidFill>
                  <a:prstClr val="black"/>
                </a:solidFill>
                <a:latin typeface="ＭＳ Ｐゴシック"/>
              </a:rPr>
              <a:t>機関</a:t>
            </a:r>
            <a:endParaRPr lang="en-US" altLang="ja-JP" sz="1600" dirty="0">
              <a:solidFill>
                <a:prstClr val="black"/>
              </a:solidFill>
              <a:latin typeface="ＭＳ Ｐゴシック"/>
            </a:endParaRPr>
          </a:p>
          <a:p>
            <a:pPr>
              <a:lnSpc>
                <a:spcPts val="1700"/>
              </a:lnSpc>
            </a:pPr>
            <a:r>
              <a:rPr lang="ja-JP" altLang="en-US" sz="1600" dirty="0" smtClean="0">
                <a:solidFill>
                  <a:prstClr val="black"/>
                </a:solidFill>
                <a:latin typeface="ＭＳ Ｐゴシック"/>
              </a:rPr>
              <a:t>　　　　　　　　　</a:t>
            </a: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296" y="678804"/>
            <a:ext cx="8538112"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（１）自施設交付割合に応じたコンタクトレンズ検査料の見直し</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２０</a:t>
            </a:r>
            <a:r>
              <a:rPr lang="ja-JP" altLang="en-US" kern="0" dirty="0" smtClean="0">
                <a:solidFill>
                  <a:srgbClr val="000000"/>
                </a:solidFill>
                <a:latin typeface="Calibri"/>
                <a:ea typeface="ＭＳ Ｐゴシック"/>
              </a:rPr>
              <a:t>．医薬品等の適正評価</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469708" y="644577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268</a:t>
            </a:fld>
            <a:endParaRPr lang="ja-JP" altLang="en-US" dirty="0">
              <a:solidFill>
                <a:prstClr val="black"/>
              </a:solidFill>
            </a:endParaRPr>
          </a:p>
        </p:txBody>
      </p:sp>
      <p:graphicFrame>
        <p:nvGraphicFramePr>
          <p:cNvPr id="2" name="表 1"/>
          <p:cNvGraphicFramePr>
            <a:graphicFrameLocks noGrp="1"/>
          </p:cNvGraphicFramePr>
          <p:nvPr>
            <p:extLst/>
          </p:nvPr>
        </p:nvGraphicFramePr>
        <p:xfrm>
          <a:off x="331172" y="1759369"/>
          <a:ext cx="4032448" cy="1234440"/>
        </p:xfrm>
        <a:graphic>
          <a:graphicData uri="http://schemas.openxmlformats.org/drawingml/2006/table">
            <a:tbl>
              <a:tblPr firstRow="1" bandRow="1">
                <a:tableStyleId>{5C22544A-7EE6-4342-B048-85BDC9FD1C3A}</a:tableStyleId>
              </a:tblPr>
              <a:tblGrid>
                <a:gridCol w="4032448"/>
              </a:tblGrid>
              <a:tr h="321618">
                <a:tc>
                  <a:txBody>
                    <a:bodyPr/>
                    <a:lstStyle/>
                    <a:p>
                      <a:pPr algn="ctr"/>
                      <a:r>
                        <a:rPr kumimoji="1" lang="ja-JP" altLang="en-US" sz="1600" dirty="0" smtClean="0"/>
                        <a:t>現行</a:t>
                      </a:r>
                      <a:endParaRPr kumimoji="1" lang="ja-JP" altLang="en-US" sz="1600" dirty="0"/>
                    </a:p>
                  </a:txBody>
                  <a:tcPr/>
                </a:tc>
              </a:tr>
              <a:tr h="370840">
                <a:tc>
                  <a:txBody>
                    <a:bodyPr/>
                    <a:lstStyle/>
                    <a:p>
                      <a:r>
                        <a:rPr kumimoji="1" lang="ja-JP" altLang="en-US" sz="1600" dirty="0" smtClean="0"/>
                        <a:t>コンタクトレンズ検査料１：２００点</a:t>
                      </a:r>
                      <a:endParaRPr kumimoji="1" lang="en-US" altLang="ja-JP" sz="1600" dirty="0" smtClean="0"/>
                    </a:p>
                    <a:p>
                      <a:endParaRPr kumimoji="1" lang="en-US" altLang="ja-JP" sz="1600" dirty="0" smtClean="0"/>
                    </a:p>
                    <a:p>
                      <a:pPr>
                        <a:spcBef>
                          <a:spcPts val="600"/>
                        </a:spcBef>
                      </a:pPr>
                      <a:r>
                        <a:rPr kumimoji="1" lang="ja-JP" altLang="en-US" sz="1600" dirty="0" smtClean="0"/>
                        <a:t>コンタクトレンズ検査料２：  ５６点</a:t>
                      </a:r>
                      <a:endParaRPr kumimoji="1" lang="en-US" altLang="ja-JP" sz="1600" dirty="0" smtClean="0"/>
                    </a:p>
                  </a:txBody>
                  <a:tcPr/>
                </a:tc>
              </a:tr>
            </a:tbl>
          </a:graphicData>
        </a:graphic>
      </p:graphicFrame>
      <p:graphicFrame>
        <p:nvGraphicFramePr>
          <p:cNvPr id="3" name="表 2"/>
          <p:cNvGraphicFramePr>
            <a:graphicFrameLocks noGrp="1"/>
          </p:cNvGraphicFramePr>
          <p:nvPr>
            <p:extLst/>
          </p:nvPr>
        </p:nvGraphicFramePr>
        <p:xfrm>
          <a:off x="5136984" y="1772817"/>
          <a:ext cx="4104296" cy="1645920"/>
        </p:xfrm>
        <a:graphic>
          <a:graphicData uri="http://schemas.openxmlformats.org/drawingml/2006/table">
            <a:tbl>
              <a:tblPr firstRow="1" bandRow="1">
                <a:tableStyleId>{21E4AEA4-8DFA-4A89-87EB-49C32662AFE0}</a:tableStyleId>
              </a:tblPr>
              <a:tblGrid>
                <a:gridCol w="4104296"/>
              </a:tblGrid>
              <a:tr h="316547">
                <a:tc>
                  <a:txBody>
                    <a:bodyPr/>
                    <a:lstStyle/>
                    <a:p>
                      <a:pPr algn="ctr"/>
                      <a:r>
                        <a:rPr kumimoji="1" lang="ja-JP" altLang="en-US" sz="1600" dirty="0" smtClean="0"/>
                        <a:t>改定（平成２９年４月～）</a:t>
                      </a:r>
                      <a:endParaRPr kumimoji="1" lang="ja-JP" altLang="en-US" sz="1600" dirty="0"/>
                    </a:p>
                  </a:txBody>
                  <a:tcPr/>
                </a:tc>
              </a:tr>
              <a:tr h="11956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コンタクトレンズ検査料１：２００点</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コンタクトレンズ検査料２：１８０点</a:t>
                      </a:r>
                      <a:r>
                        <a:rPr kumimoji="1" lang="ja-JP" altLang="en-US" sz="1600" b="1" i="0" u="sng" strike="noStrike" kern="1200" cap="none" spc="0" normalizeH="0" baseline="0" noProof="0" dirty="0" smtClean="0">
                          <a:ln>
                            <a:noFill/>
                          </a:ln>
                          <a:solidFill>
                            <a:srgbClr val="00B0F0"/>
                          </a:solidFill>
                          <a:effectLst/>
                          <a:uLnTx/>
                          <a:uFillTx/>
                          <a:latin typeface="+mn-lt"/>
                          <a:ea typeface="+mn-ea"/>
                          <a:cs typeface="+mn-cs"/>
                        </a:rPr>
                        <a:t>（新）</a:t>
                      </a:r>
                      <a:endParaRPr kumimoji="1" lang="en-US" altLang="ja-JP" sz="1600" b="1" i="0" u="sng" strike="noStrike" kern="1200" cap="none" spc="0" normalizeH="0" baseline="0" noProof="0" dirty="0" smtClean="0">
                        <a:ln>
                          <a:noFill/>
                        </a:ln>
                        <a:solidFill>
                          <a:srgbClr val="00B0F0"/>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コンタクトレンズ検査料３：   ５６点</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コンタクトレンズ検査料４：   ５０点</a:t>
                      </a:r>
                      <a:r>
                        <a:rPr kumimoji="1" lang="ja-JP" altLang="en-US" sz="1600" b="1" i="0" u="sng" strike="noStrike" kern="1200" cap="none" spc="0" normalizeH="0" baseline="0" noProof="0" dirty="0" smtClean="0">
                          <a:ln>
                            <a:noFill/>
                          </a:ln>
                          <a:solidFill>
                            <a:srgbClr val="00B0F0"/>
                          </a:solidFill>
                          <a:effectLst/>
                          <a:uLnTx/>
                          <a:uFillTx/>
                          <a:latin typeface="+mn-lt"/>
                          <a:ea typeface="+mn-ea"/>
                          <a:cs typeface="+mn-cs"/>
                        </a:rPr>
                        <a:t>（新）</a:t>
                      </a:r>
                      <a:endParaRPr kumimoji="1" lang="en-US" altLang="ja-JP" sz="1600" b="1" i="0" u="sng" strike="noStrike" kern="1200" cap="none" spc="0" normalizeH="0" baseline="0" noProof="0" dirty="0" smtClean="0">
                        <a:ln>
                          <a:noFill/>
                        </a:ln>
                        <a:solidFill>
                          <a:srgbClr val="00B0F0"/>
                        </a:solidFill>
                        <a:effectLst/>
                        <a:uLnTx/>
                        <a:uFillTx/>
                        <a:latin typeface="+mn-lt"/>
                        <a:ea typeface="+mn-ea"/>
                        <a:cs typeface="+mn-cs"/>
                      </a:endParaRPr>
                    </a:p>
                  </a:txBody>
                  <a:tcPr/>
                </a:tc>
              </a:tr>
            </a:tbl>
          </a:graphicData>
        </a:graphic>
      </p:graphicFrame>
      <p:sp>
        <p:nvSpPr>
          <p:cNvPr id="20" name="右矢印 19"/>
          <p:cNvSpPr/>
          <p:nvPr/>
        </p:nvSpPr>
        <p:spPr>
          <a:xfrm>
            <a:off x="4446067" y="1988843"/>
            <a:ext cx="588257" cy="118425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2" name="テキスト ボックス 8"/>
          <p:cNvSpPr txBox="1"/>
          <p:nvPr/>
        </p:nvSpPr>
        <p:spPr>
          <a:xfrm>
            <a:off x="5889104" y="1412776"/>
            <a:ext cx="2584071"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点ｐ</a:t>
            </a:r>
            <a:r>
              <a:rPr lang="en-US" altLang="ja-JP" smtClean="0">
                <a:solidFill>
                  <a:srgbClr val="002060"/>
                </a:solidFill>
                <a:latin typeface="ＭＳ Ｐゴシック" panose="020B0600070205080204" pitchFamily="50" charset="-128"/>
              </a:rPr>
              <a:t>320</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留ｐ</a:t>
            </a:r>
            <a:r>
              <a:rPr lang="en-US" altLang="ja-JP" smtClean="0">
                <a:solidFill>
                  <a:srgbClr val="002060"/>
                </a:solidFill>
                <a:latin typeface="ＭＳ Ｐゴシック" panose="020B0600070205080204" pitchFamily="50" charset="-128"/>
              </a:rPr>
              <a:t>359</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施告ｐ</a:t>
            </a:r>
            <a:r>
              <a:rPr lang="en-US" altLang="ja-JP" smtClean="0">
                <a:solidFill>
                  <a:srgbClr val="002060"/>
                </a:solidFill>
                <a:latin typeface="ＭＳ Ｐゴシック" panose="020B0600070205080204" pitchFamily="50" charset="-128"/>
              </a:rPr>
              <a:t>764</a:t>
            </a:r>
            <a:r>
              <a:rPr lang="ja-JP" altLang="en-US" err="1" smtClean="0">
                <a:solidFill>
                  <a:srgbClr val="002060"/>
                </a:solidFill>
                <a:latin typeface="ＭＳ Ｐゴシック" panose="020B0600070205080204" pitchFamily="50" charset="-128"/>
              </a:rPr>
              <a:t>，</a:t>
            </a:r>
            <a:r>
              <a:rPr lang="ja-JP" altLang="en-US" smtClean="0">
                <a:solidFill>
                  <a:srgbClr val="002060"/>
                </a:solidFill>
                <a:latin typeface="ＭＳ Ｐゴシック" panose="020B0600070205080204" pitchFamily="50" charset="-128"/>
              </a:rPr>
              <a:t>施通ｐ</a:t>
            </a:r>
            <a:r>
              <a:rPr lang="en-US" altLang="ja-JP" smtClean="0">
                <a:solidFill>
                  <a:srgbClr val="002060"/>
                </a:solidFill>
                <a:latin typeface="ＭＳ Ｐゴシック" panose="020B0600070205080204" pitchFamily="50" charset="-128"/>
              </a:rPr>
              <a:t>824</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202630244"/>
      </p:ext>
    </p:extLst>
  </p:cSld>
  <p:clrMapOvr>
    <a:masterClrMapping/>
  </p:clrMapOvr>
  <p:timing>
    <p:tnLst>
      <p:par>
        <p:cTn id="1" dur="indefinite" restart="never" nodeType="tmRoot"/>
      </p:par>
    </p:tn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87298" y="1116014"/>
            <a:ext cx="9647311" cy="5337322"/>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2200"/>
              </a:lnSpc>
              <a:buFont typeface="Wingdings" panose="05000000000000000000" pitchFamily="2" charset="2"/>
              <a:buChar char="Ø"/>
            </a:pPr>
            <a:r>
              <a:rPr lang="ja-JP" altLang="en-US" dirty="0">
                <a:solidFill>
                  <a:prstClr val="black"/>
                </a:solidFill>
              </a:rPr>
              <a:t> </a:t>
            </a:r>
            <a:r>
              <a:rPr lang="ja-JP" altLang="en-US" dirty="0" smtClean="0">
                <a:solidFill>
                  <a:prstClr val="black"/>
                </a:solidFill>
              </a:rPr>
              <a:t>人工腎臓に包括されているエリスロポエチン等の実勢価格が下がっていることを踏まえ、評価の適正化を行う</a:t>
            </a:r>
            <a:endParaRPr lang="en-US" altLang="ja-JP" dirty="0" smtClean="0">
              <a:solidFill>
                <a:prstClr val="black"/>
              </a:solidFill>
            </a:endParaRPr>
          </a:p>
          <a:p>
            <a:pPr marL="285750" indent="-285750">
              <a:lnSpc>
                <a:spcPts val="2200"/>
              </a:lnSpc>
              <a:buFont typeface="Wingdings" panose="05000000000000000000" pitchFamily="2" charset="2"/>
              <a:buChar char="Ø"/>
            </a:pPr>
            <a:endParaRPr lang="en-US" altLang="ja-JP" dirty="0" smtClean="0">
              <a:solidFill>
                <a:prstClr val="black"/>
              </a:solidFill>
            </a:endParaRPr>
          </a:p>
          <a:p>
            <a:pPr marL="285750" indent="-285750">
              <a:lnSpc>
                <a:spcPts val="2200"/>
              </a:lnSpc>
              <a:buFont typeface="Wingdings" panose="05000000000000000000" pitchFamily="2" charset="2"/>
              <a:buChar char="Ø"/>
            </a:pPr>
            <a:endParaRPr lang="en-US" altLang="ja-JP" dirty="0">
              <a:solidFill>
                <a:prstClr val="black"/>
              </a:solidFill>
            </a:endParaRPr>
          </a:p>
          <a:p>
            <a:pPr marL="285750" indent="-285750">
              <a:lnSpc>
                <a:spcPts val="2200"/>
              </a:lnSpc>
              <a:buFont typeface="Wingdings" panose="05000000000000000000" pitchFamily="2" charset="2"/>
              <a:buChar char="Ø"/>
            </a:pPr>
            <a:endParaRPr lang="en-US" altLang="ja-JP" dirty="0" smtClean="0">
              <a:solidFill>
                <a:prstClr val="black"/>
              </a:solidFill>
            </a:endParaRPr>
          </a:p>
          <a:p>
            <a:pPr marL="285750" indent="-285750">
              <a:lnSpc>
                <a:spcPts val="2200"/>
              </a:lnSpc>
              <a:buFont typeface="Wingdings" panose="05000000000000000000" pitchFamily="2" charset="2"/>
              <a:buChar char="Ø"/>
            </a:pPr>
            <a:endParaRPr lang="en-US" altLang="ja-JP" dirty="0">
              <a:solidFill>
                <a:prstClr val="black"/>
              </a:solidFill>
            </a:endParaRPr>
          </a:p>
          <a:p>
            <a:pPr marL="285750" indent="-285750">
              <a:lnSpc>
                <a:spcPts val="2200"/>
              </a:lnSpc>
              <a:buFont typeface="Wingdings" panose="05000000000000000000" pitchFamily="2" charset="2"/>
              <a:buChar char="Ø"/>
            </a:pPr>
            <a:endParaRPr lang="en-US" altLang="ja-JP" dirty="0" smtClean="0">
              <a:solidFill>
                <a:prstClr val="black"/>
              </a:solidFill>
            </a:endParaRPr>
          </a:p>
          <a:p>
            <a:pPr marL="285750" indent="-285750">
              <a:lnSpc>
                <a:spcPts val="2200"/>
              </a:lnSpc>
              <a:buFont typeface="Wingdings" panose="05000000000000000000" pitchFamily="2" charset="2"/>
              <a:buChar char="Ø"/>
            </a:pPr>
            <a:endParaRPr lang="en-US" altLang="ja-JP" dirty="0">
              <a:solidFill>
                <a:prstClr val="black"/>
              </a:solidFill>
            </a:endParaRPr>
          </a:p>
          <a:p>
            <a:pPr marL="285750" indent="-285750">
              <a:lnSpc>
                <a:spcPts val="2200"/>
              </a:lnSpc>
              <a:buFont typeface="Wingdings" panose="05000000000000000000" pitchFamily="2" charset="2"/>
              <a:buChar char="Ø"/>
            </a:pPr>
            <a:endParaRPr lang="en-US" altLang="ja-JP" dirty="0" smtClean="0">
              <a:solidFill>
                <a:prstClr val="black"/>
              </a:solidFill>
            </a:endParaRPr>
          </a:p>
          <a:p>
            <a:pPr marL="285750" indent="-285750">
              <a:lnSpc>
                <a:spcPts val="2200"/>
              </a:lnSpc>
              <a:buFont typeface="Wingdings" panose="05000000000000000000" pitchFamily="2" charset="2"/>
              <a:buChar char="Ø"/>
            </a:pPr>
            <a:endParaRPr lang="en-US" altLang="ja-JP" dirty="0">
              <a:solidFill>
                <a:prstClr val="black"/>
              </a:solidFill>
            </a:endParaRPr>
          </a:p>
          <a:p>
            <a:pPr marL="285750" indent="-285750">
              <a:lnSpc>
                <a:spcPts val="2200"/>
              </a:lnSpc>
              <a:buFont typeface="Wingdings" panose="05000000000000000000" pitchFamily="2" charset="2"/>
              <a:buChar char="Ø"/>
            </a:pPr>
            <a:endParaRPr lang="en-US" altLang="ja-JP" dirty="0" smtClean="0">
              <a:solidFill>
                <a:prstClr val="black"/>
              </a:solidFill>
            </a:endParaRPr>
          </a:p>
          <a:p>
            <a:pPr marL="285750" indent="-285750">
              <a:lnSpc>
                <a:spcPts val="2200"/>
              </a:lnSpc>
              <a:buFont typeface="Wingdings" panose="05000000000000000000" pitchFamily="2" charset="2"/>
              <a:buChar char="Ø"/>
            </a:pPr>
            <a:r>
              <a:rPr lang="ja-JP" altLang="en-US" dirty="0" smtClean="0">
                <a:solidFill>
                  <a:prstClr val="black"/>
                </a:solidFill>
              </a:rPr>
              <a:t> 透析</a:t>
            </a:r>
            <a:r>
              <a:rPr lang="ja-JP" altLang="en-US" dirty="0">
                <a:solidFill>
                  <a:prstClr val="black"/>
                </a:solidFill>
              </a:rPr>
              <a:t>困難</a:t>
            </a:r>
            <a:r>
              <a:rPr lang="ja-JP" altLang="en-US" dirty="0" smtClean="0">
                <a:solidFill>
                  <a:prstClr val="black"/>
                </a:solidFill>
              </a:rPr>
              <a:t>等加算：１２０点／日の対象患者について、現行の難病（特定疾患）５６疾患に加え、</a:t>
            </a:r>
            <a:endParaRPr lang="en-US" altLang="ja-JP" dirty="0" smtClean="0">
              <a:solidFill>
                <a:prstClr val="black"/>
              </a:solidFill>
            </a:endParaRPr>
          </a:p>
          <a:p>
            <a:pPr>
              <a:lnSpc>
                <a:spcPts val="2200"/>
              </a:lnSpc>
            </a:pPr>
            <a:r>
              <a:rPr lang="en-US" altLang="ja-JP" dirty="0">
                <a:solidFill>
                  <a:prstClr val="black"/>
                </a:solidFill>
              </a:rPr>
              <a:t> </a:t>
            </a:r>
            <a:r>
              <a:rPr lang="en-US" altLang="ja-JP" dirty="0" smtClean="0">
                <a:solidFill>
                  <a:prstClr val="black"/>
                </a:solidFill>
              </a:rPr>
              <a:t>    </a:t>
            </a:r>
            <a:r>
              <a:rPr lang="ja-JP" altLang="en-US" dirty="0" smtClean="0">
                <a:solidFill>
                  <a:prstClr val="black"/>
                </a:solidFill>
              </a:rPr>
              <a:t>法改正に伴い新たに指定した指定難病についても、同様に評価を行う</a:t>
            </a:r>
            <a:endParaRPr lang="en-US" altLang="ja-JP" dirty="0" smtClean="0">
              <a:solidFill>
                <a:prstClr val="black"/>
              </a:solidFill>
            </a:endParaRPr>
          </a:p>
          <a:p>
            <a:pPr>
              <a:lnSpc>
                <a:spcPts val="1900"/>
              </a:lnSpc>
            </a:pPr>
            <a:endParaRPr lang="en-US" altLang="ja-JP" sz="1600" dirty="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smtClean="0">
              <a:solidFill>
                <a:prstClr val="black"/>
              </a:solidFill>
            </a:endParaRPr>
          </a:p>
          <a:p>
            <a:pPr>
              <a:lnSpc>
                <a:spcPts val="1900"/>
              </a:lnSpc>
            </a:pPr>
            <a:endParaRPr lang="en-US" altLang="ja-JP" sz="1600" dirty="0">
              <a:solidFill>
                <a:prstClr val="black"/>
              </a:solidFill>
            </a:endParaRPr>
          </a:p>
          <a:p>
            <a:pPr>
              <a:lnSpc>
                <a:spcPts val="1700"/>
              </a:lnSpc>
            </a:pPr>
            <a:r>
              <a:rPr lang="ja-JP" altLang="en-US" sz="1600" dirty="0" smtClean="0">
                <a:solidFill>
                  <a:prstClr val="black"/>
                </a:solidFill>
                <a:latin typeface="ＭＳ Ｐゴシック"/>
              </a:rPr>
              <a:t>　　　　　　　　</a:t>
            </a: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87311" y="678804"/>
            <a:ext cx="4515569"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（２）人工腎臓の適正な評価</a:t>
            </a:r>
            <a:endParaRPr lang="ja-JP" altLang="en-US" sz="2400" dirty="0">
              <a:solidFill>
                <a:prstClr val="black"/>
              </a:solidFill>
            </a:endParaRPr>
          </a:p>
        </p:txBody>
      </p:sp>
      <p:sp>
        <p:nvSpPr>
          <p:cNvPr id="14"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２０</a:t>
            </a:r>
            <a:r>
              <a:rPr lang="ja-JP" altLang="en-US" kern="0" dirty="0" smtClean="0">
                <a:solidFill>
                  <a:srgbClr val="000000"/>
                </a:solidFill>
                <a:latin typeface="Calibri"/>
                <a:ea typeface="ＭＳ Ｐゴシック"/>
              </a:rPr>
              <a:t>．医薬品等の適正評価</a:t>
            </a:r>
            <a:endParaRPr lang="ja-JP" altLang="en-US"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682160" y="659249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269</a:t>
            </a:fld>
            <a:endParaRPr lang="ja-JP" altLang="en-US" dirty="0">
              <a:solidFill>
                <a:prstClr val="black"/>
              </a:solidFill>
            </a:endParaRPr>
          </a:p>
        </p:txBody>
      </p:sp>
      <p:graphicFrame>
        <p:nvGraphicFramePr>
          <p:cNvPr id="2" name="表 1"/>
          <p:cNvGraphicFramePr>
            <a:graphicFrameLocks noGrp="1"/>
          </p:cNvGraphicFramePr>
          <p:nvPr>
            <p:extLst/>
          </p:nvPr>
        </p:nvGraphicFramePr>
        <p:xfrm>
          <a:off x="213524" y="1759369"/>
          <a:ext cx="4523452" cy="2209800"/>
        </p:xfrm>
        <a:graphic>
          <a:graphicData uri="http://schemas.openxmlformats.org/drawingml/2006/table">
            <a:tbl>
              <a:tblPr firstRow="1" bandRow="1">
                <a:tableStyleId>{5C22544A-7EE6-4342-B048-85BDC9FD1C3A}</a:tableStyleId>
              </a:tblPr>
              <a:tblGrid>
                <a:gridCol w="4523452"/>
              </a:tblGrid>
              <a:tr h="321618">
                <a:tc>
                  <a:txBody>
                    <a:bodyPr/>
                    <a:lstStyle/>
                    <a:p>
                      <a:pPr algn="ctr"/>
                      <a:r>
                        <a:rPr kumimoji="1" lang="ja-JP" altLang="en-US" sz="1600" dirty="0" smtClean="0"/>
                        <a:t>現行</a:t>
                      </a:r>
                      <a:endParaRPr kumimoji="1" lang="ja-JP" altLang="en-US" sz="1600" dirty="0"/>
                    </a:p>
                  </a:txBody>
                  <a:tcPr/>
                </a:tc>
              </a:tr>
              <a:tr h="370840">
                <a:tc>
                  <a:txBody>
                    <a:bodyPr/>
                    <a:lstStyle/>
                    <a:p>
                      <a:r>
                        <a:rPr kumimoji="1" lang="en-US" altLang="ja-JP" sz="1600" dirty="0" smtClean="0"/>
                        <a:t>【</a:t>
                      </a:r>
                      <a:r>
                        <a:rPr kumimoji="1" lang="ja-JP" altLang="en-US" sz="1600" dirty="0" smtClean="0"/>
                        <a:t>人工腎臓</a:t>
                      </a:r>
                      <a:r>
                        <a:rPr kumimoji="1" lang="en-US" altLang="ja-JP" sz="1600" dirty="0" smtClean="0"/>
                        <a:t>】</a:t>
                      </a:r>
                    </a:p>
                    <a:p>
                      <a:r>
                        <a:rPr kumimoji="1" lang="ja-JP" altLang="en-US" sz="1600" dirty="0" smtClean="0"/>
                        <a:t>１　慢性維持透析を行った場合</a:t>
                      </a:r>
                      <a:endParaRPr kumimoji="1" lang="en-US" altLang="ja-JP" sz="1600" dirty="0" smtClean="0"/>
                    </a:p>
                    <a:p>
                      <a:r>
                        <a:rPr kumimoji="1" lang="ja-JP" altLang="en-US" sz="1600" dirty="0" smtClean="0"/>
                        <a:t>　イ　４時間未満の場合：　　　　　　　　　　</a:t>
                      </a:r>
                      <a:r>
                        <a:rPr kumimoji="1" lang="ja-JP" altLang="en-US" sz="1600" baseline="0" dirty="0" smtClean="0"/>
                        <a:t> </a:t>
                      </a:r>
                      <a:r>
                        <a:rPr kumimoji="1" lang="ja-JP" altLang="en-US" sz="1600" dirty="0" smtClean="0"/>
                        <a:t>２</a:t>
                      </a:r>
                      <a:r>
                        <a:rPr kumimoji="1" lang="en-US" altLang="ja-JP" sz="1600" dirty="0" smtClean="0"/>
                        <a:t>,</a:t>
                      </a:r>
                      <a:r>
                        <a:rPr kumimoji="1" lang="ja-JP" altLang="en-US" sz="1600" dirty="0" smtClean="0"/>
                        <a:t>０３０点</a:t>
                      </a:r>
                      <a:endParaRPr kumimoji="1" lang="en-US" altLang="ja-JP" sz="1600" dirty="0" smtClean="0"/>
                    </a:p>
                    <a:p>
                      <a:r>
                        <a:rPr kumimoji="1" lang="ja-JP" altLang="en-US" sz="1600" dirty="0" smtClean="0"/>
                        <a:t>　ロ  ４時間以上５時間未満の場合：           ２</a:t>
                      </a:r>
                      <a:r>
                        <a:rPr kumimoji="1" lang="en-US" altLang="ja-JP" sz="1600" dirty="0" smtClean="0"/>
                        <a:t>,</a:t>
                      </a:r>
                      <a:r>
                        <a:rPr kumimoji="1" lang="ja-JP" altLang="en-US" sz="1600" dirty="0" smtClean="0"/>
                        <a:t>１９５点</a:t>
                      </a:r>
                      <a:endParaRPr kumimoji="1" lang="en-US" altLang="ja-JP" sz="1600" dirty="0" smtClean="0"/>
                    </a:p>
                    <a:p>
                      <a:r>
                        <a:rPr kumimoji="1" lang="ja-JP" altLang="en-US" sz="1600" baseline="0" dirty="0" smtClean="0"/>
                        <a:t>  </a:t>
                      </a:r>
                      <a:r>
                        <a:rPr kumimoji="1" lang="ja-JP" altLang="en-US" sz="1600" dirty="0" smtClean="0"/>
                        <a:t>ハ　５時間以上の場合：                               ２</a:t>
                      </a:r>
                      <a:r>
                        <a:rPr kumimoji="1" lang="en-US" altLang="ja-JP" sz="1600" dirty="0" smtClean="0"/>
                        <a:t>,</a:t>
                      </a:r>
                      <a:r>
                        <a:rPr kumimoji="1" lang="ja-JP" altLang="en-US" sz="1600" dirty="0" smtClean="0"/>
                        <a:t>３３０点</a:t>
                      </a:r>
                      <a:endParaRPr kumimoji="1" lang="en-US" altLang="ja-JP" sz="1600" dirty="0" smtClean="0"/>
                    </a:p>
                    <a:p>
                      <a:pPr>
                        <a:spcBef>
                          <a:spcPts val="600"/>
                        </a:spcBef>
                      </a:pPr>
                      <a:r>
                        <a:rPr kumimoji="1" lang="ja-JP" altLang="en-US" sz="1600" dirty="0" smtClean="0"/>
                        <a:t>２　慢性維持透析濾過（複雑なもの）を行った場合：</a:t>
                      </a:r>
                      <a:endParaRPr kumimoji="1" lang="en-US" altLang="ja-JP" sz="1600" dirty="0" smtClean="0"/>
                    </a:p>
                    <a:p>
                      <a:pPr algn="r">
                        <a:spcBef>
                          <a:spcPts val="0"/>
                        </a:spcBef>
                      </a:pPr>
                      <a:r>
                        <a:rPr kumimoji="1" lang="ja-JP" altLang="en-US" sz="1600" dirty="0" smtClean="0"/>
                        <a:t>２</a:t>
                      </a:r>
                      <a:r>
                        <a:rPr kumimoji="1" lang="en-US" altLang="ja-JP" sz="1600" dirty="0" smtClean="0"/>
                        <a:t>,</a:t>
                      </a:r>
                      <a:r>
                        <a:rPr kumimoji="1" lang="ja-JP" altLang="en-US" sz="1600" dirty="0" smtClean="0"/>
                        <a:t>２４５点</a:t>
                      </a:r>
                      <a:endParaRPr kumimoji="1" lang="en-US" altLang="ja-JP" sz="1600" dirty="0" smtClean="0"/>
                    </a:p>
                  </a:txBody>
                  <a:tcPr/>
                </a:tc>
              </a:tr>
            </a:tbl>
          </a:graphicData>
        </a:graphic>
      </p:graphicFrame>
      <p:graphicFrame>
        <p:nvGraphicFramePr>
          <p:cNvPr id="3" name="表 2"/>
          <p:cNvGraphicFramePr>
            <a:graphicFrameLocks noGrp="1"/>
          </p:cNvGraphicFramePr>
          <p:nvPr>
            <p:extLst/>
          </p:nvPr>
        </p:nvGraphicFramePr>
        <p:xfrm>
          <a:off x="5188443" y="1772816"/>
          <a:ext cx="4517317" cy="2209800"/>
        </p:xfrm>
        <a:graphic>
          <a:graphicData uri="http://schemas.openxmlformats.org/drawingml/2006/table">
            <a:tbl>
              <a:tblPr firstRow="1" bandRow="1">
                <a:tableStyleId>{21E4AEA4-8DFA-4A89-87EB-49C32662AFE0}</a:tableStyleId>
              </a:tblPr>
              <a:tblGrid>
                <a:gridCol w="4517317"/>
              </a:tblGrid>
              <a:tr h="316547">
                <a:tc>
                  <a:txBody>
                    <a:bodyPr/>
                    <a:lstStyle/>
                    <a:p>
                      <a:pPr algn="ctr"/>
                      <a:r>
                        <a:rPr kumimoji="1" lang="ja-JP" altLang="en-US" sz="1600" dirty="0" smtClean="0"/>
                        <a:t>改定</a:t>
                      </a:r>
                      <a:endParaRPr kumimoji="1" lang="ja-JP" altLang="en-US" sz="1600" dirty="0"/>
                    </a:p>
                  </a:txBody>
                  <a:tcPr/>
                </a:tc>
              </a:tr>
              <a:tr h="11956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人工腎臓</a:t>
                      </a:r>
                      <a:r>
                        <a:rPr kumimoji="1" lang="en-US" altLang="ja-JP" sz="1600" b="0" i="0" u="none" strike="noStrike" kern="1200" cap="none" spc="0" normalizeH="0" baseline="0" noProof="0" dirty="0" smtClean="0">
                          <a:ln>
                            <a:noFill/>
                          </a:ln>
                          <a:solidFill>
                            <a:prstClr val="black"/>
                          </a:solidFill>
                          <a:effectLst/>
                          <a:uLnTx/>
                          <a:uFillTx/>
                          <a:latin typeface="+mn-lt"/>
                          <a:ea typeface="+mn-ea"/>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１　慢性維持透析を行った場合</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イ　４時間未満の場合：                              </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２</a:t>
                      </a:r>
                      <a:r>
                        <a:rPr kumimoji="1" lang="en-US" altLang="ja-JP" sz="1600" b="0" i="0" u="sng"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０１０点</a:t>
                      </a:r>
                      <a:endParaRPr kumimoji="1" lang="en-US" altLang="ja-JP" sz="1600" b="0" i="0" u="sng"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ロ  ４時間以上５時間未満の場合：          </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２</a:t>
                      </a:r>
                      <a:r>
                        <a:rPr kumimoji="1" lang="en-US" altLang="ja-JP" sz="1600" b="0" i="0" u="sng"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１７５点</a:t>
                      </a:r>
                      <a:endParaRPr kumimoji="1" lang="en-US" altLang="ja-JP" sz="1600" b="0" i="0" u="sng"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  ハ　５時間以上の場合：                              </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２</a:t>
                      </a:r>
                      <a:r>
                        <a:rPr kumimoji="1" lang="en-US" altLang="ja-JP" sz="1600" b="0" i="0" u="sng"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３１０点</a:t>
                      </a:r>
                      <a:endParaRPr kumimoji="1" lang="en-US" altLang="ja-JP" sz="1600" b="0" i="0" u="sng"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ct val="100000"/>
                        </a:lnSpc>
                        <a:spcBef>
                          <a:spcPts val="60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mn-lt"/>
                          <a:ea typeface="+mn-ea"/>
                          <a:cs typeface="+mn-cs"/>
                        </a:rPr>
                        <a:t>２　慢性維持透析濾過（複雑なもの）を行った場合：</a:t>
                      </a:r>
                      <a:endParaRPr kumimoji="1" lang="en-US" altLang="ja-JP" sz="16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r" defTabSz="914400" rtl="0" eaLnBrk="1" fontAlgn="auto" latinLnBrk="0" hangingPunct="1">
                        <a:lnSpc>
                          <a:spcPct val="100000"/>
                        </a:lnSpc>
                        <a:spcBef>
                          <a:spcPts val="0"/>
                        </a:spcBef>
                        <a:spcAft>
                          <a:spcPts val="0"/>
                        </a:spcAft>
                        <a:buClrTx/>
                        <a:buSzTx/>
                        <a:buFontTx/>
                        <a:buNone/>
                        <a:tabLst/>
                        <a:defRPr/>
                      </a:pP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２</a:t>
                      </a:r>
                      <a:r>
                        <a:rPr kumimoji="1" lang="en-US" altLang="ja-JP" sz="1600" b="0" i="0" u="sng" strike="noStrike" kern="1200" cap="none" spc="0" normalizeH="0" baseline="0" noProof="0" dirty="0" smtClean="0">
                          <a:ln>
                            <a:noFill/>
                          </a:ln>
                          <a:solidFill>
                            <a:prstClr val="black"/>
                          </a:solidFill>
                          <a:effectLst/>
                          <a:uLnTx/>
                          <a:uFillTx/>
                          <a:latin typeface="+mn-lt"/>
                          <a:ea typeface="+mn-ea"/>
                          <a:cs typeface="+mn-cs"/>
                        </a:rPr>
                        <a:t>,</a:t>
                      </a:r>
                      <a:r>
                        <a:rPr kumimoji="1" lang="ja-JP" altLang="en-US" sz="1600" b="0" i="0" u="sng" strike="noStrike" kern="1200" cap="none" spc="0" normalizeH="0" baseline="0" noProof="0" dirty="0" smtClean="0">
                          <a:ln>
                            <a:noFill/>
                          </a:ln>
                          <a:solidFill>
                            <a:prstClr val="black"/>
                          </a:solidFill>
                          <a:effectLst/>
                          <a:uLnTx/>
                          <a:uFillTx/>
                          <a:latin typeface="+mn-lt"/>
                          <a:ea typeface="+mn-ea"/>
                          <a:cs typeface="+mn-cs"/>
                        </a:rPr>
                        <a:t>２２５点</a:t>
                      </a:r>
                      <a:endParaRPr kumimoji="1" lang="en-US" altLang="ja-JP" sz="1600" b="0" i="0" u="sng" strike="noStrike" kern="1200" cap="none" spc="0" normalizeH="0" baseline="0" noProof="0" dirty="0" smtClean="0">
                        <a:ln>
                          <a:noFill/>
                        </a:ln>
                        <a:solidFill>
                          <a:prstClr val="black"/>
                        </a:solidFill>
                        <a:effectLst/>
                        <a:uLnTx/>
                        <a:uFillTx/>
                        <a:latin typeface="+mn-lt"/>
                        <a:ea typeface="+mn-ea"/>
                        <a:cs typeface="+mn-cs"/>
                      </a:endParaRPr>
                    </a:p>
                  </a:txBody>
                  <a:tcPr/>
                </a:tc>
              </a:tr>
            </a:tbl>
          </a:graphicData>
        </a:graphic>
      </p:graphicFrame>
      <p:sp>
        <p:nvSpPr>
          <p:cNvPr id="20" name="右矢印 19"/>
          <p:cNvSpPr/>
          <p:nvPr/>
        </p:nvSpPr>
        <p:spPr>
          <a:xfrm>
            <a:off x="4787528" y="2277006"/>
            <a:ext cx="369322" cy="118425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pic>
        <p:nvPicPr>
          <p:cNvPr id="1027" name="Picture 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5086" y="4941302"/>
            <a:ext cx="4401352" cy="6889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1" name="右矢印 20"/>
          <p:cNvSpPr/>
          <p:nvPr/>
        </p:nvSpPr>
        <p:spPr>
          <a:xfrm>
            <a:off x="4787528" y="4793673"/>
            <a:ext cx="369322" cy="118425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graphicFrame>
        <p:nvGraphicFramePr>
          <p:cNvPr id="4" name="表 3"/>
          <p:cNvGraphicFramePr>
            <a:graphicFrameLocks noGrp="1"/>
          </p:cNvGraphicFramePr>
          <p:nvPr>
            <p:extLst/>
          </p:nvPr>
        </p:nvGraphicFramePr>
        <p:xfrm>
          <a:off x="5188442" y="4941302"/>
          <a:ext cx="4445077" cy="889000"/>
        </p:xfrm>
        <a:graphic>
          <a:graphicData uri="http://schemas.openxmlformats.org/drawingml/2006/table">
            <a:tbl>
              <a:tblPr firstRow="1" bandRow="1">
                <a:tableStyleId>{21E4AEA4-8DFA-4A89-87EB-49C32662AFE0}</a:tableStyleId>
              </a:tblPr>
              <a:tblGrid>
                <a:gridCol w="4445077"/>
              </a:tblGrid>
              <a:tr h="370840">
                <a:tc>
                  <a:txBody>
                    <a:bodyPr/>
                    <a:lstStyle/>
                    <a:p>
                      <a:pPr algn="ctr"/>
                      <a:r>
                        <a:rPr kumimoji="1" lang="ja-JP" altLang="en-US" sz="1400" dirty="0" smtClean="0"/>
                        <a:t>改定</a:t>
                      </a:r>
                      <a:endParaRPr kumimoji="1" lang="ja-JP" altLang="en-US" sz="1400" dirty="0"/>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r>
              <a:tr h="370840">
                <a:tc>
                  <a:txBody>
                    <a:bodyPr/>
                    <a:lstStyle/>
                    <a:p>
                      <a:r>
                        <a:rPr kumimoji="1" lang="ja-JP" altLang="en-US" sz="1400" b="1" dirty="0" smtClean="0"/>
                        <a:t>①　難病法に定める指定難病（３０６疾患）</a:t>
                      </a:r>
                      <a:endParaRPr kumimoji="1" lang="en-US" altLang="ja-JP" sz="1400" b="1" dirty="0" smtClean="0"/>
                    </a:p>
                    <a:p>
                      <a:r>
                        <a:rPr kumimoji="1" lang="ja-JP" altLang="en-US" sz="1400" b="1" dirty="0" smtClean="0"/>
                        <a:t>②　特定疾患治療研究事業に定める疾患</a:t>
                      </a:r>
                      <a:endParaRPr kumimoji="1" lang="ja-JP" altLang="en-US" sz="1400" b="1" dirty="0"/>
                    </a:p>
                  </a:txBody>
                  <a:tcPr>
                    <a:lnL w="12700" cap="flat" cmpd="sng" algn="ctr">
                      <a:solidFill>
                        <a:schemeClr val="accent2"/>
                      </a:solidFill>
                      <a:prstDash val="solid"/>
                      <a:round/>
                      <a:headEnd type="none" w="med" len="med"/>
                      <a:tailEnd type="none" w="med" len="med"/>
                    </a:lnL>
                    <a:lnR w="12700" cap="flat" cmpd="sng" algn="ctr">
                      <a:solidFill>
                        <a:schemeClr val="accent2"/>
                      </a:solidFill>
                      <a:prstDash val="solid"/>
                      <a:round/>
                      <a:headEnd type="none" w="med" len="med"/>
                      <a:tailEnd type="none" w="med" len="med"/>
                    </a:lnR>
                    <a:lnT w="12700" cap="flat" cmpd="sng" algn="ctr">
                      <a:solidFill>
                        <a:schemeClr val="accent2"/>
                      </a:solidFill>
                      <a:prstDash val="solid"/>
                      <a:round/>
                      <a:headEnd type="none" w="med" len="med"/>
                      <a:tailEnd type="none" w="med" len="med"/>
                    </a:lnT>
                    <a:lnB w="12700" cap="flat" cmpd="sng" algn="ctr">
                      <a:solidFill>
                        <a:schemeClr val="accent2"/>
                      </a:solidFill>
                      <a:prstDash val="solid"/>
                      <a:round/>
                      <a:headEnd type="none" w="med" len="med"/>
                      <a:tailEnd type="none" w="med" len="med"/>
                    </a:lnB>
                    <a:lnTlToBr w="12700" cmpd="sng">
                      <a:noFill/>
                      <a:prstDash val="solid"/>
                    </a:lnTlToBr>
                    <a:lnBlToTr w="12700" cmpd="sng">
                      <a:noFill/>
                      <a:prstDash val="solid"/>
                    </a:lnBlToTr>
                  </a:tcPr>
                </a:tc>
              </a:tr>
            </a:tbl>
          </a:graphicData>
        </a:graphic>
      </p:graphicFrame>
      <p:sp>
        <p:nvSpPr>
          <p:cNvPr id="22" name="テキスト ボックス 8"/>
          <p:cNvSpPr txBox="1"/>
          <p:nvPr/>
        </p:nvSpPr>
        <p:spPr>
          <a:xfrm>
            <a:off x="4600382" y="766604"/>
            <a:ext cx="1432738"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点</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481</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498</a:t>
            </a:r>
            <a:endParaRPr lang="ja-JP" altLang="en-US" dirty="0">
              <a:solidFill>
                <a:srgbClr val="002060"/>
              </a:solidFill>
              <a:latin typeface="ＭＳ Ｐゴシック" panose="020B0600070205080204" pitchFamily="50" charset="-128"/>
            </a:endParaRPr>
          </a:p>
        </p:txBody>
      </p:sp>
      <p:sp>
        <p:nvSpPr>
          <p:cNvPr id="13" name="テキスト ボックス 8"/>
          <p:cNvSpPr txBox="1"/>
          <p:nvPr/>
        </p:nvSpPr>
        <p:spPr>
          <a:xfrm>
            <a:off x="7185248" y="4532063"/>
            <a:ext cx="71636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598</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3013535242"/>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8128" y="44624"/>
            <a:ext cx="9867546" cy="7232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600"/>
              </a:spcBef>
              <a:buFontTx/>
              <a:buNone/>
            </a:pPr>
            <a:r>
              <a:rPr lang="en-US" altLang="ja-JP" sz="1800" dirty="0" smtClean="0">
                <a:solidFill>
                  <a:srgbClr val="000000"/>
                </a:solidFill>
                <a:ea typeface="ＭＳ Ｐゴシック" charset="-128"/>
              </a:rPr>
              <a:t>【2015</a:t>
            </a:r>
            <a:r>
              <a:rPr lang="ja-JP" altLang="en-US" sz="1800" dirty="0" smtClean="0">
                <a:solidFill>
                  <a:srgbClr val="000000"/>
                </a:solidFill>
                <a:ea typeface="ＭＳ Ｐゴシック" charset="-128"/>
              </a:rPr>
              <a:t>年</a:t>
            </a:r>
            <a:r>
              <a:rPr lang="en-US" altLang="ja-JP" sz="1800" dirty="0" smtClean="0">
                <a:solidFill>
                  <a:srgbClr val="000000"/>
                </a:solidFill>
                <a:ea typeface="ＭＳ Ｐゴシック" charset="-128"/>
              </a:rPr>
              <a:t>8</a:t>
            </a:r>
            <a:r>
              <a:rPr lang="ja-JP" altLang="en-US" sz="1800" dirty="0" smtClean="0">
                <a:solidFill>
                  <a:srgbClr val="000000"/>
                </a:solidFill>
                <a:ea typeface="ＭＳ Ｐゴシック" charset="-128"/>
              </a:rPr>
              <a:t>月</a:t>
            </a:r>
            <a:r>
              <a:rPr lang="en-US" altLang="ja-JP" sz="1800" dirty="0" smtClean="0">
                <a:solidFill>
                  <a:srgbClr val="000000"/>
                </a:solidFill>
                <a:ea typeface="ＭＳ Ｐゴシック" charset="-128"/>
              </a:rPr>
              <a:t>26</a:t>
            </a:r>
            <a:r>
              <a:rPr lang="ja-JP" altLang="en-US" sz="1800" dirty="0" smtClean="0">
                <a:solidFill>
                  <a:srgbClr val="000000"/>
                </a:solidFill>
                <a:ea typeface="ＭＳ Ｐゴシック" charset="-128"/>
              </a:rPr>
              <a:t>日</a:t>
            </a:r>
            <a:r>
              <a:rPr lang="en-US" altLang="ja-JP" sz="1800" dirty="0" smtClean="0">
                <a:solidFill>
                  <a:srgbClr val="000000"/>
                </a:solidFill>
                <a:ea typeface="ＭＳ Ｐゴシック" charset="-128"/>
              </a:rPr>
              <a:t>】 </a:t>
            </a:r>
            <a:r>
              <a:rPr lang="ja-JP" altLang="en-US" sz="1800" dirty="0" smtClean="0">
                <a:solidFill>
                  <a:srgbClr val="000000"/>
                </a:solidFill>
                <a:ea typeface="ＭＳ Ｐゴシック" charset="-128"/>
              </a:rPr>
              <a:t>厚生労働省が平成</a:t>
            </a:r>
            <a:r>
              <a:rPr lang="en-US" altLang="ja-JP" sz="1800" dirty="0">
                <a:solidFill>
                  <a:srgbClr val="000000"/>
                </a:solidFill>
                <a:ea typeface="ＭＳ Ｐゴシック" charset="-128"/>
              </a:rPr>
              <a:t>28</a:t>
            </a:r>
            <a:r>
              <a:rPr lang="ja-JP" altLang="en-US" sz="1800" dirty="0">
                <a:solidFill>
                  <a:srgbClr val="000000"/>
                </a:solidFill>
                <a:ea typeface="ＭＳ Ｐゴシック" charset="-128"/>
              </a:rPr>
              <a:t>年度概算要求を</a:t>
            </a:r>
            <a:r>
              <a:rPr lang="ja-JP" altLang="en-US" sz="1800" dirty="0" smtClean="0">
                <a:solidFill>
                  <a:srgbClr val="000000"/>
                </a:solidFill>
                <a:ea typeface="ＭＳ Ｐゴシック" charset="-128"/>
              </a:rPr>
              <a:t>決定</a:t>
            </a:r>
            <a:endParaRPr lang="en-US" altLang="ja-JP" sz="1800" dirty="0" smtClean="0">
              <a:solidFill>
                <a:srgbClr val="000000"/>
              </a:solidFill>
              <a:ea typeface="ＭＳ Ｐゴシック" charset="-128"/>
            </a:endParaRPr>
          </a:p>
          <a:p>
            <a:pPr eaLnBrk="1" hangingPunct="1">
              <a:spcBef>
                <a:spcPts val="600"/>
              </a:spcBef>
              <a:buFontTx/>
              <a:buNone/>
            </a:pPr>
            <a:r>
              <a:rPr lang="en-US" altLang="ja-JP" sz="1800" dirty="0">
                <a:solidFill>
                  <a:srgbClr val="000000"/>
                </a:solidFill>
                <a:ea typeface="ＭＳ Ｐゴシック" charset="-128"/>
              </a:rPr>
              <a:t>【2015</a:t>
            </a:r>
            <a:r>
              <a:rPr lang="ja-JP" altLang="en-US" sz="1800" dirty="0">
                <a:solidFill>
                  <a:srgbClr val="000000"/>
                </a:solidFill>
                <a:ea typeface="ＭＳ Ｐゴシック" charset="-128"/>
              </a:rPr>
              <a:t>年</a:t>
            </a:r>
            <a:r>
              <a:rPr lang="en-US" altLang="ja-JP" sz="1800" dirty="0">
                <a:solidFill>
                  <a:srgbClr val="000000"/>
                </a:solidFill>
                <a:ea typeface="ＭＳ Ｐゴシック" charset="-128"/>
              </a:rPr>
              <a:t>9</a:t>
            </a:r>
            <a:r>
              <a:rPr lang="ja-JP" altLang="en-US" sz="1800" dirty="0">
                <a:solidFill>
                  <a:srgbClr val="000000"/>
                </a:solidFill>
                <a:ea typeface="ＭＳ Ｐゴシック" charset="-128"/>
              </a:rPr>
              <a:t>月</a:t>
            </a:r>
            <a:r>
              <a:rPr lang="en-US" altLang="ja-JP" sz="1800" dirty="0">
                <a:solidFill>
                  <a:srgbClr val="000000"/>
                </a:solidFill>
                <a:ea typeface="ＭＳ Ｐゴシック" charset="-128"/>
              </a:rPr>
              <a:t>29</a:t>
            </a:r>
            <a:r>
              <a:rPr lang="ja-JP" altLang="en-US" sz="1800" dirty="0">
                <a:solidFill>
                  <a:srgbClr val="000000"/>
                </a:solidFill>
                <a:ea typeface="ＭＳ Ｐゴシック" charset="-128"/>
              </a:rPr>
              <a:t>日</a:t>
            </a:r>
            <a:r>
              <a:rPr lang="en-US" altLang="ja-JP" sz="1800" dirty="0" smtClean="0">
                <a:solidFill>
                  <a:srgbClr val="000000"/>
                </a:solidFill>
                <a:ea typeface="ＭＳ Ｐゴシック" charset="-128"/>
              </a:rPr>
              <a:t>】</a:t>
            </a:r>
            <a:r>
              <a:rPr lang="ja-JP" altLang="en-US" sz="1800" dirty="0">
                <a:solidFill>
                  <a:srgbClr val="000000"/>
                </a:solidFill>
                <a:ea typeface="ＭＳ Ｐゴシック" charset="-128"/>
              </a:rPr>
              <a:t> </a:t>
            </a:r>
            <a:r>
              <a:rPr lang="ja-JP" altLang="en-US" sz="1800" dirty="0" smtClean="0">
                <a:solidFill>
                  <a:srgbClr val="000000"/>
                </a:solidFill>
                <a:ea typeface="ＭＳ Ｐゴシック" charset="-128"/>
              </a:rPr>
              <a:t>日本</a:t>
            </a:r>
            <a:r>
              <a:rPr lang="ja-JP" altLang="en-US" sz="1800" dirty="0">
                <a:solidFill>
                  <a:srgbClr val="000000"/>
                </a:solidFill>
                <a:ea typeface="ＭＳ Ｐゴシック" charset="-128"/>
              </a:rPr>
              <a:t>医師会で厚生労働省から平成</a:t>
            </a:r>
            <a:r>
              <a:rPr lang="en-US" altLang="ja-JP" sz="1800" dirty="0">
                <a:solidFill>
                  <a:srgbClr val="000000"/>
                </a:solidFill>
                <a:ea typeface="ＭＳ Ｐゴシック" charset="-128"/>
              </a:rPr>
              <a:t>28</a:t>
            </a:r>
            <a:r>
              <a:rPr lang="ja-JP" altLang="en-US" sz="1800" dirty="0">
                <a:solidFill>
                  <a:srgbClr val="000000"/>
                </a:solidFill>
                <a:ea typeface="ＭＳ Ｐゴシック" charset="-128"/>
              </a:rPr>
              <a:t>年度概算要求について</a:t>
            </a:r>
            <a:r>
              <a:rPr lang="ja-JP" altLang="en-US" sz="1800" dirty="0" smtClean="0">
                <a:solidFill>
                  <a:srgbClr val="000000"/>
                </a:solidFill>
                <a:ea typeface="ＭＳ Ｐゴシック" charset="-128"/>
              </a:rPr>
              <a:t>説明会開催</a:t>
            </a:r>
            <a:endParaRPr lang="ja-JP" altLang="en-US" sz="1800" dirty="0">
              <a:solidFill>
                <a:srgbClr val="000000"/>
              </a:solidFill>
              <a:ea typeface="ＭＳ Ｐゴシック" charset="-128"/>
            </a:endParaRPr>
          </a:p>
        </p:txBody>
      </p:sp>
      <p:pic>
        <p:nvPicPr>
          <p:cNvPr id="7"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l="1276" t="1787" r="2935"/>
          <a:stretch/>
        </p:blipFill>
        <p:spPr bwMode="auto">
          <a:xfrm>
            <a:off x="272479" y="836712"/>
            <a:ext cx="9015500" cy="5832648"/>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chemeClr val="accent1"/>
                </a:solidFill>
              </a14:hiddenFill>
            </a:ext>
          </a:extLst>
        </p:spPr>
      </p:pic>
      <p:sp>
        <p:nvSpPr>
          <p:cNvPr id="6"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27</a:t>
            </a:fld>
            <a:endParaRPr lang="ja-JP" altLang="en-US" dirty="0">
              <a:solidFill>
                <a:prstClr val="black"/>
              </a:solidFill>
            </a:endParaRPr>
          </a:p>
        </p:txBody>
      </p:sp>
    </p:spTree>
    <p:extLst>
      <p:ext uri="{BB962C8B-B14F-4D97-AF65-F5344CB8AC3E}">
        <p14:creationId xmlns:p14="http://schemas.microsoft.com/office/powerpoint/2010/main" val="831365016"/>
      </p:ext>
    </p:extLst>
  </p:cSld>
  <p:clrMapOvr>
    <a:masterClrMapping/>
  </p:clrMapOvr>
  <p:timing>
    <p:tnLst>
      <p:par>
        <p:cT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1113422"/>
            <a:ext cx="9689654" cy="5728866"/>
          </a:xfrm>
          <a:prstGeom prst="rect">
            <a:avLst/>
          </a:prstGeom>
          <a:solidFill>
            <a:srgbClr val="FFFFAF">
              <a:alpha val="49804"/>
            </a:srgbClr>
          </a:solidFill>
          <a:ln w="9525">
            <a:solidFill>
              <a:schemeClr val="tx1"/>
            </a:solidFill>
            <a:miter lim="800000"/>
            <a:headEnd/>
            <a:tailEnd/>
          </a:ln>
        </p:spPr>
        <p:txBody>
          <a:bodyPr/>
          <a:lstStyle/>
          <a:p>
            <a:pPr>
              <a:buFont typeface="Wingdings" pitchFamily="2" charset="2"/>
              <a:buChar char="Ø"/>
              <a:defRPr/>
            </a:pPr>
            <a:r>
              <a:rPr lang="ja-JP" altLang="en-US" sz="1600" dirty="0" smtClean="0">
                <a:solidFill>
                  <a:prstClr val="black"/>
                </a:solidFill>
                <a:latin typeface="ＭＳ Ｐゴシック" panose="020B0600070205080204" pitchFamily="50" charset="-128"/>
              </a:rPr>
              <a:t>  薬価適用の場合との均衡</a:t>
            </a:r>
            <a:r>
              <a:rPr lang="ja-JP" altLang="en-US" sz="1600" dirty="0">
                <a:solidFill>
                  <a:prstClr val="black"/>
                </a:solidFill>
                <a:latin typeface="ＭＳ Ｐゴシック" panose="020B0600070205080204" pitchFamily="50" charset="-128"/>
              </a:rPr>
              <a:t>を図る観点から</a:t>
            </a:r>
            <a:r>
              <a:rPr lang="ja-JP" altLang="en-US" sz="1600" dirty="0" smtClean="0">
                <a:solidFill>
                  <a:prstClr val="black"/>
                </a:solidFill>
                <a:latin typeface="ＭＳ Ｐゴシック" panose="020B0600070205080204" pitchFamily="50" charset="-128"/>
              </a:rPr>
              <a:t>、</a:t>
            </a:r>
            <a:r>
              <a:rPr lang="ja-JP" altLang="en-US" sz="1600" u="sng" dirty="0" smtClean="0">
                <a:solidFill>
                  <a:prstClr val="black"/>
                </a:solidFill>
                <a:latin typeface="ＭＳ Ｐゴシック" panose="020B0600070205080204" pitchFamily="50" charset="-128"/>
              </a:rPr>
              <a:t>市販の経</a:t>
            </a:r>
            <a:r>
              <a:rPr lang="ja-JP" altLang="en-US" sz="1600" u="sng" dirty="0">
                <a:solidFill>
                  <a:prstClr val="black"/>
                </a:solidFill>
                <a:latin typeface="ＭＳ Ｐゴシック" panose="020B0600070205080204" pitchFamily="50" charset="-128"/>
              </a:rPr>
              <a:t>腸栄養用</a:t>
            </a:r>
            <a:r>
              <a:rPr lang="ja-JP" altLang="en-US" sz="1600" u="sng" dirty="0" smtClean="0">
                <a:solidFill>
                  <a:prstClr val="black"/>
                </a:solidFill>
                <a:latin typeface="ＭＳ Ｐゴシック" panose="020B0600070205080204" pitchFamily="50" charset="-128"/>
              </a:rPr>
              <a:t>製品（以下「流動食」）のみを経管栄養法で</a:t>
            </a:r>
            <a:endParaRPr lang="en-US" altLang="ja-JP" sz="1600" u="sng" dirty="0" smtClean="0">
              <a:solidFill>
                <a:prstClr val="black"/>
              </a:solidFill>
              <a:latin typeface="ＭＳ Ｐゴシック" panose="020B0600070205080204" pitchFamily="50" charset="-128"/>
            </a:endParaRPr>
          </a:p>
          <a:p>
            <a:pPr>
              <a:defRPr/>
            </a:pPr>
            <a:r>
              <a:rPr lang="en-US" altLang="ja-JP" sz="1600" dirty="0">
                <a:solidFill>
                  <a:prstClr val="black"/>
                </a:solidFill>
                <a:latin typeface="ＭＳ Ｐゴシック" panose="020B0600070205080204" pitchFamily="50" charset="-128"/>
              </a:rPr>
              <a:t> </a:t>
            </a:r>
            <a:r>
              <a:rPr lang="en-US" altLang="ja-JP" sz="1600" dirty="0" smtClean="0">
                <a:solidFill>
                  <a:prstClr val="black"/>
                </a:solidFill>
                <a:latin typeface="ＭＳ Ｐゴシック" panose="020B0600070205080204" pitchFamily="50" charset="-128"/>
              </a:rPr>
              <a:t> </a:t>
            </a:r>
            <a:r>
              <a:rPr lang="ja-JP" altLang="en-US" sz="1600" u="sng" dirty="0" smtClean="0">
                <a:solidFill>
                  <a:prstClr val="black"/>
                </a:solidFill>
                <a:latin typeface="ＭＳ Ｐゴシック" panose="020B0600070205080204" pitchFamily="50" charset="-128"/>
              </a:rPr>
              <a:t>提供する場合</a:t>
            </a:r>
            <a:r>
              <a:rPr lang="ja-JP" altLang="en-US" sz="1600" dirty="0" smtClean="0">
                <a:solidFill>
                  <a:prstClr val="black"/>
                </a:solidFill>
                <a:latin typeface="ＭＳ Ｐゴシック" panose="020B0600070205080204" pitchFamily="50" charset="-128"/>
              </a:rPr>
              <a:t>の入院時</a:t>
            </a:r>
            <a:r>
              <a:rPr lang="ja-JP" altLang="en-US" sz="1600" dirty="0">
                <a:solidFill>
                  <a:prstClr val="black"/>
                </a:solidFill>
                <a:latin typeface="ＭＳ Ｐゴシック" panose="020B0600070205080204" pitchFamily="50" charset="-128"/>
              </a:rPr>
              <a:t>食事療養費等の額について、</a:t>
            </a:r>
            <a:r>
              <a:rPr lang="ja-JP" altLang="en-US" sz="1600" dirty="0" smtClean="0">
                <a:solidFill>
                  <a:prstClr val="black"/>
                </a:solidFill>
                <a:latin typeface="ＭＳ Ｐゴシック" panose="020B0600070205080204" pitchFamily="50" charset="-128"/>
              </a:rPr>
              <a:t>現行より</a:t>
            </a:r>
            <a:r>
              <a:rPr lang="ja-JP" altLang="en-US" sz="1600" u="sng" dirty="0" smtClean="0">
                <a:solidFill>
                  <a:prstClr val="black"/>
                </a:solidFill>
                <a:latin typeface="ＭＳ Ｐゴシック" panose="020B0600070205080204" pitchFamily="50" charset="-128"/>
              </a:rPr>
              <a:t>１割</a:t>
            </a:r>
            <a:r>
              <a:rPr lang="ja-JP" altLang="en-US" sz="1600" u="sng" dirty="0">
                <a:solidFill>
                  <a:prstClr val="black"/>
                </a:solidFill>
                <a:latin typeface="ＭＳ Ｐゴシック" panose="020B0600070205080204" pitchFamily="50" charset="-128"/>
              </a:rPr>
              <a:t>程度</a:t>
            </a:r>
            <a:r>
              <a:rPr lang="ja-JP" altLang="en-US" sz="1600" u="sng" dirty="0" smtClean="0">
                <a:solidFill>
                  <a:prstClr val="black"/>
                </a:solidFill>
                <a:latin typeface="ＭＳ Ｐゴシック" panose="020B0600070205080204" pitchFamily="50" charset="-128"/>
              </a:rPr>
              <a:t>引き下げる</a:t>
            </a:r>
            <a:endParaRPr lang="en-US" altLang="ja-JP" sz="1600" dirty="0" smtClean="0">
              <a:solidFill>
                <a:prstClr val="black"/>
              </a:solidFill>
              <a:latin typeface="ＭＳ Ｐゴシック" panose="020B0600070205080204" pitchFamily="50" charset="-128"/>
            </a:endParaRPr>
          </a:p>
          <a:p>
            <a:pPr>
              <a:defRPr/>
            </a:pPr>
            <a:r>
              <a:rPr lang="ja-JP" altLang="en-US" sz="1600" dirty="0">
                <a:solidFill>
                  <a:prstClr val="black"/>
                </a:solidFill>
                <a:latin typeface="ＭＳ Ｐゴシック" panose="020B0600070205080204" pitchFamily="50" charset="-128"/>
              </a:rPr>
              <a:t>　</a:t>
            </a:r>
            <a:r>
              <a:rPr lang="ja-JP" altLang="en-US" sz="1600" dirty="0" smtClean="0">
                <a:solidFill>
                  <a:prstClr val="black"/>
                </a:solidFill>
                <a:latin typeface="ＭＳ Ｐゴシック" panose="020B0600070205080204" pitchFamily="50" charset="-128"/>
              </a:rPr>
              <a:t>　ただし、</a:t>
            </a:r>
            <a:r>
              <a:rPr lang="ja-JP" altLang="en-US" sz="1600" u="sng" dirty="0" smtClean="0">
                <a:solidFill>
                  <a:prstClr val="black"/>
                </a:solidFill>
                <a:latin typeface="ＭＳ Ｐゴシック" panose="020B0600070205080204" pitchFamily="50" charset="-128"/>
              </a:rPr>
              <a:t>入院時生活療養（</a:t>
            </a:r>
            <a:r>
              <a:rPr lang="en-US" altLang="ja-JP" sz="1600" u="sng" dirty="0" smtClean="0">
                <a:solidFill>
                  <a:prstClr val="black"/>
                </a:solidFill>
                <a:latin typeface="ＭＳ Ｐゴシック" panose="020B0600070205080204" pitchFamily="50" charset="-128"/>
              </a:rPr>
              <a:t>Ⅱ</a:t>
            </a:r>
            <a:r>
              <a:rPr lang="ja-JP" altLang="en-US" sz="1600" u="sng" dirty="0" smtClean="0">
                <a:solidFill>
                  <a:prstClr val="black"/>
                </a:solidFill>
                <a:latin typeface="ＭＳ Ｐゴシック" panose="020B0600070205080204" pitchFamily="50" charset="-128"/>
              </a:rPr>
              <a:t>）</a:t>
            </a:r>
            <a:r>
              <a:rPr lang="ja-JP" altLang="en-US" sz="1600" dirty="0" smtClean="0">
                <a:solidFill>
                  <a:prstClr val="black"/>
                </a:solidFill>
                <a:latin typeface="ＭＳ Ｐゴシック" panose="020B0600070205080204" pitchFamily="50" charset="-128"/>
              </a:rPr>
              <a:t>については、既に給付水準が低い等の理由から、</a:t>
            </a:r>
            <a:r>
              <a:rPr lang="ja-JP" altLang="en-US" sz="1600" u="sng" dirty="0" smtClean="0">
                <a:solidFill>
                  <a:prstClr val="black"/>
                </a:solidFill>
                <a:latin typeface="ＭＳ Ｐゴシック" panose="020B0600070205080204" pitchFamily="50" charset="-128"/>
              </a:rPr>
              <a:t>見直しの対象外</a:t>
            </a:r>
            <a:r>
              <a:rPr lang="ja-JP" altLang="en-US" sz="1600" dirty="0" smtClean="0">
                <a:solidFill>
                  <a:prstClr val="black"/>
                </a:solidFill>
                <a:latin typeface="ＭＳ Ｐゴシック" panose="020B0600070205080204" pitchFamily="50" charset="-128"/>
              </a:rPr>
              <a:t>とする</a:t>
            </a: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r>
              <a:rPr lang="ja-JP" altLang="en-US" sz="1600" dirty="0" smtClean="0">
                <a:solidFill>
                  <a:prstClr val="black"/>
                </a:solidFill>
                <a:latin typeface="ＭＳ Ｐゴシック" panose="020B0600070205080204" pitchFamily="50" charset="-128"/>
              </a:rPr>
              <a:t>  流動食のみを経管栄養法で提供する場合には、特別食加算は算定不可とする</a:t>
            </a:r>
            <a:r>
              <a:rPr lang="en-US" altLang="ja-JP" sz="1600" baseline="30000" dirty="0" smtClean="0">
                <a:solidFill>
                  <a:prstClr val="black"/>
                </a:solidFill>
                <a:latin typeface="ＭＳ Ｐゴシック" panose="020B0600070205080204" pitchFamily="50" charset="-128"/>
              </a:rPr>
              <a:t>※</a:t>
            </a:r>
            <a:endParaRPr lang="en-US" altLang="ja-JP" sz="1600" dirty="0">
              <a:solidFill>
                <a:prstClr val="black"/>
              </a:solidFill>
              <a:latin typeface="ＭＳ Ｐゴシック" panose="020B0600070205080204" pitchFamily="50" charset="-128"/>
            </a:endParaRPr>
          </a:p>
          <a:p>
            <a:pPr>
              <a:buFont typeface="Wingdings" pitchFamily="2" charset="2"/>
              <a:buChar char="Ø"/>
              <a:defRPr/>
            </a:pPr>
            <a:endParaRPr lang="en-US" altLang="ja-JP" sz="1600" dirty="0" smtClean="0">
              <a:solidFill>
                <a:prstClr val="black"/>
              </a:solidFill>
              <a:latin typeface="ＭＳ Ｐゴシック" panose="020B0600070205080204" pitchFamily="50" charset="-128"/>
            </a:endParaRPr>
          </a:p>
          <a:p>
            <a:pPr>
              <a:buFont typeface="Wingdings" pitchFamily="2" charset="2"/>
              <a:buChar char="Ø"/>
              <a:defRPr/>
            </a:pPr>
            <a:endParaRPr lang="en-US" altLang="ja-JP" sz="1600" dirty="0">
              <a:solidFill>
                <a:prstClr val="black"/>
              </a:solidFill>
              <a:latin typeface="ＭＳ Ｐゴシック" panose="020B0600070205080204" pitchFamily="50" charset="-128"/>
            </a:endParaRPr>
          </a:p>
          <a:p>
            <a:pPr>
              <a:defRPr/>
            </a:pPr>
            <a:endParaRPr lang="en-US" altLang="ja-JP" sz="1600" dirty="0" smtClean="0">
              <a:solidFill>
                <a:prstClr val="black"/>
              </a:solidFill>
              <a:latin typeface="ＭＳ Ｐゴシック" panose="020B0600070205080204" pitchFamily="50" charset="-128"/>
            </a:endParaRPr>
          </a:p>
        </p:txBody>
      </p:sp>
      <p:sp>
        <p:nvSpPr>
          <p:cNvPr id="2052" name="Rectangle 36"/>
          <p:cNvSpPr>
            <a:spLocks noChangeArrowheads="1"/>
          </p:cNvSpPr>
          <p:nvPr/>
        </p:nvSpPr>
        <p:spPr bwMode="auto">
          <a:xfrm>
            <a:off x="117946" y="665610"/>
            <a:ext cx="7715378" cy="44781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（３）入院</a:t>
            </a:r>
            <a:r>
              <a:rPr lang="ja-JP" altLang="en-US" sz="2400" dirty="0">
                <a:solidFill>
                  <a:prstClr val="black"/>
                </a:solidFill>
              </a:rPr>
              <a:t>時の経腸栄養用製品の使用に係る給付の見直し</a:t>
            </a:r>
          </a:p>
          <a:p>
            <a:pPr>
              <a:spcBef>
                <a:spcPct val="20000"/>
              </a:spcBef>
            </a:pPr>
            <a:endParaRPr lang="ja-JP" altLang="en-US" sz="2400" dirty="0">
              <a:solidFill>
                <a:prstClr val="black"/>
              </a:solidFill>
            </a:endParaRPr>
          </a:p>
        </p:txBody>
      </p:sp>
      <p:sp>
        <p:nvSpPr>
          <p:cNvPr id="13" name="正方形/長方形 12"/>
          <p:cNvSpPr/>
          <p:nvPr/>
        </p:nvSpPr>
        <p:spPr>
          <a:xfrm>
            <a:off x="5277576" y="4317029"/>
            <a:ext cx="4382896" cy="415498"/>
          </a:xfrm>
          <a:prstGeom prst="rect">
            <a:avLst/>
          </a:prstGeom>
        </p:spPr>
        <p:txBody>
          <a:bodyPr wrap="square">
            <a:spAutoFit/>
          </a:bodyPr>
          <a:lstStyle/>
          <a:p>
            <a:pPr marL="93663" indent="-93663" algn="just"/>
            <a:r>
              <a:rPr lang="en-US" altLang="ja-JP" sz="1050" dirty="0" smtClean="0">
                <a:solidFill>
                  <a:prstClr val="black"/>
                </a:solidFill>
                <a:latin typeface="ＭＳ Ｐゴシック"/>
              </a:rPr>
              <a:t>※</a:t>
            </a:r>
            <a:r>
              <a:rPr lang="ja-JP" altLang="en-US" sz="1050" dirty="0" smtClean="0">
                <a:solidFill>
                  <a:prstClr val="black"/>
                </a:solidFill>
                <a:latin typeface="ＭＳ Ｐゴシック"/>
              </a:rPr>
              <a:t>２　</a:t>
            </a:r>
            <a:r>
              <a:rPr lang="ja-JP" altLang="en-US" sz="1050" u="sng" dirty="0" smtClean="0">
                <a:solidFill>
                  <a:prstClr val="black"/>
                </a:solidFill>
                <a:latin typeface="ＭＳ Ｐゴシック"/>
              </a:rPr>
              <a:t>入院栄養食事指導料２のイは</a:t>
            </a:r>
            <a:r>
              <a:rPr lang="en-US" altLang="ja-JP" sz="1050" u="sng" dirty="0" smtClean="0">
                <a:solidFill>
                  <a:prstClr val="black"/>
                </a:solidFill>
                <a:latin typeface="ＭＳ Ｐゴシック"/>
              </a:rPr>
              <a:t>250</a:t>
            </a:r>
            <a:r>
              <a:rPr lang="ja-JP" altLang="en-US" sz="1050" u="sng" dirty="0" smtClean="0">
                <a:solidFill>
                  <a:prstClr val="black"/>
                </a:solidFill>
                <a:latin typeface="ＭＳ Ｐゴシック"/>
              </a:rPr>
              <a:t>点、ロは</a:t>
            </a:r>
            <a:r>
              <a:rPr lang="en-US" altLang="ja-JP" sz="1050" u="sng" dirty="0" smtClean="0">
                <a:solidFill>
                  <a:prstClr val="black"/>
                </a:solidFill>
                <a:latin typeface="ＭＳ Ｐゴシック"/>
              </a:rPr>
              <a:t>190</a:t>
            </a:r>
            <a:r>
              <a:rPr lang="ja-JP" altLang="en-US" sz="1050" u="sng" dirty="0" smtClean="0">
                <a:solidFill>
                  <a:prstClr val="black"/>
                </a:solidFill>
                <a:latin typeface="ＭＳ Ｐゴシック"/>
              </a:rPr>
              <a:t>点とする。</a:t>
            </a:r>
            <a:endParaRPr lang="en-US" altLang="ja-JP" sz="1050" u="sng" dirty="0" smtClean="0">
              <a:solidFill>
                <a:prstClr val="black"/>
              </a:solidFill>
              <a:latin typeface="ＭＳ Ｐゴシック"/>
            </a:endParaRPr>
          </a:p>
          <a:p>
            <a:pPr marL="93663" indent="-93663" algn="just"/>
            <a:r>
              <a:rPr lang="en-US" altLang="ja-JP" sz="1050" dirty="0" smtClean="0">
                <a:solidFill>
                  <a:prstClr val="black"/>
                </a:solidFill>
                <a:latin typeface="ＭＳ Ｐゴシック"/>
              </a:rPr>
              <a:t>※</a:t>
            </a:r>
            <a:r>
              <a:rPr lang="ja-JP" altLang="en-US" sz="1050" dirty="0" smtClean="0">
                <a:solidFill>
                  <a:prstClr val="black"/>
                </a:solidFill>
                <a:latin typeface="ＭＳ Ｐゴシック"/>
              </a:rPr>
              <a:t>３　入院栄養食事指導料については「２回目」</a:t>
            </a:r>
            <a:endParaRPr lang="ja-JP" altLang="en-US" sz="1050" dirty="0">
              <a:solidFill>
                <a:prstClr val="black"/>
              </a:solidFill>
              <a:latin typeface="ＭＳ Ｐゴシック"/>
            </a:endParaRPr>
          </a:p>
        </p:txBody>
      </p:sp>
      <p:graphicFrame>
        <p:nvGraphicFramePr>
          <p:cNvPr id="28" name="表 27"/>
          <p:cNvGraphicFramePr>
            <a:graphicFrameLocks noGrp="1"/>
          </p:cNvGraphicFramePr>
          <p:nvPr>
            <p:extLst/>
          </p:nvPr>
        </p:nvGraphicFramePr>
        <p:xfrm>
          <a:off x="5358423" y="3484236"/>
          <a:ext cx="4295376" cy="822960"/>
        </p:xfrm>
        <a:graphic>
          <a:graphicData uri="http://schemas.openxmlformats.org/drawingml/2006/table">
            <a:tbl>
              <a:tblPr firstRow="1" bandRow="1">
                <a:tableStyleId>{8A107856-5554-42FB-B03E-39F5DBC370BA}</a:tableStyleId>
              </a:tblPr>
              <a:tblGrid>
                <a:gridCol w="4295376"/>
              </a:tblGrid>
              <a:tr h="147141">
                <a:tc>
                  <a:txBody>
                    <a:bodyPr/>
                    <a:lstStyle/>
                    <a:p>
                      <a:pPr algn="l"/>
                      <a:r>
                        <a:rPr kumimoji="1" lang="en-US" altLang="ja-JP" sz="1200" dirty="0" smtClean="0">
                          <a:latin typeface="+mn-ea"/>
                          <a:ea typeface="+mn-ea"/>
                        </a:rPr>
                        <a:t>【</a:t>
                      </a:r>
                      <a:r>
                        <a:rPr kumimoji="1" lang="ja-JP" altLang="en-US" sz="1200" dirty="0" smtClean="0">
                          <a:latin typeface="+mn-ea"/>
                          <a:ea typeface="+mn-ea"/>
                        </a:rPr>
                        <a:t>外来・入院栄養食事指導料</a:t>
                      </a:r>
                      <a:r>
                        <a:rPr kumimoji="1" lang="en-US" altLang="ja-JP" sz="1200" baseline="30000" dirty="0" smtClean="0">
                          <a:latin typeface="+mn-ea"/>
                          <a:ea typeface="+mn-ea"/>
                        </a:rPr>
                        <a:t>※</a:t>
                      </a:r>
                      <a:r>
                        <a:rPr kumimoji="1" lang="ja-JP" altLang="en-US" sz="1200" baseline="30000" dirty="0" smtClean="0">
                          <a:latin typeface="+mn-ea"/>
                          <a:ea typeface="+mn-ea"/>
                        </a:rPr>
                        <a:t>２</a:t>
                      </a:r>
                      <a:r>
                        <a:rPr kumimoji="1" lang="en-US" altLang="ja-JP" sz="1200" baseline="0" dirty="0" smtClean="0">
                          <a:latin typeface="+mn-ea"/>
                          <a:ea typeface="+mn-ea"/>
                        </a:rPr>
                        <a:t>】</a:t>
                      </a:r>
                    </a:p>
                  </a:txBody>
                  <a:tcPr marL="99060" marR="99060" anchor="ctr"/>
                </a:tc>
              </a:tr>
              <a:tr h="0">
                <a:tc>
                  <a:txBody>
                    <a:bodyPr/>
                    <a:lstStyle/>
                    <a:p>
                      <a:pPr algn="l" defTabSz="896938"/>
                      <a:r>
                        <a:rPr kumimoji="1" lang="ja-JP" altLang="en-US" sz="1200" b="1" baseline="0" dirty="0" smtClean="0">
                          <a:solidFill>
                            <a:srgbClr val="0070C0"/>
                          </a:solidFill>
                          <a:latin typeface="+mn-ea"/>
                          <a:ea typeface="+mn-ea"/>
                        </a:rPr>
                        <a:t>　（新）　</a:t>
                      </a:r>
                      <a:r>
                        <a:rPr kumimoji="1" lang="ja-JP" altLang="en-US" sz="1200" b="1" u="sng" dirty="0" smtClean="0">
                          <a:solidFill>
                            <a:srgbClr val="0070C0"/>
                          </a:solidFill>
                          <a:latin typeface="+mn-ea"/>
                          <a:ea typeface="+mn-ea"/>
                        </a:rPr>
                        <a:t>イ　　初回　（概ね３０分以上）　　　　　　　　　　　　２６０点</a:t>
                      </a:r>
                      <a:endParaRPr kumimoji="1" lang="zh-CN" altLang="en-US" sz="1200" b="1" u="sng" dirty="0" smtClean="0">
                        <a:solidFill>
                          <a:srgbClr val="0070C0"/>
                        </a:solidFill>
                        <a:latin typeface="+mn-ea"/>
                        <a:ea typeface="+mn-ea"/>
                      </a:endParaRPr>
                    </a:p>
                  </a:txBody>
                  <a:tcPr marL="99060" marR="99060" anchor="ctr"/>
                </a:tc>
              </a:tr>
              <a:tr h="0">
                <a:tc>
                  <a:txBody>
                    <a:bodyPr/>
                    <a:lstStyle/>
                    <a:p>
                      <a:pPr marL="0" marR="0" indent="0" algn="l" defTabSz="914400" rtl="0" eaLnBrk="1" fontAlgn="auto" latinLnBrk="0" hangingPunct="1">
                        <a:lnSpc>
                          <a:spcPct val="100000"/>
                        </a:lnSpc>
                        <a:spcBef>
                          <a:spcPts val="0"/>
                        </a:spcBef>
                        <a:spcAft>
                          <a:spcPts val="0"/>
                        </a:spcAft>
                        <a:buClrTx/>
                        <a:buSzTx/>
                        <a:buFontTx/>
                        <a:buNone/>
                        <a:tabLst>
                          <a:tab pos="1346200" algn="l"/>
                          <a:tab pos="3141663" algn="l"/>
                        </a:tabLst>
                        <a:defRPr/>
                      </a:pPr>
                      <a:r>
                        <a:rPr kumimoji="1" lang="ja-JP" altLang="en-US" sz="1200" b="1" baseline="0" dirty="0" smtClean="0">
                          <a:solidFill>
                            <a:srgbClr val="0070C0"/>
                          </a:solidFill>
                          <a:latin typeface="+mn-ea"/>
                          <a:ea typeface="+mn-ea"/>
                        </a:rPr>
                        <a:t>　（新）　</a:t>
                      </a:r>
                      <a:r>
                        <a:rPr kumimoji="1" lang="ja-JP" altLang="en-US" sz="1200" b="1" u="sng" baseline="0" dirty="0" smtClean="0">
                          <a:solidFill>
                            <a:srgbClr val="0070C0"/>
                          </a:solidFill>
                          <a:latin typeface="+mn-ea"/>
                          <a:ea typeface="+mn-ea"/>
                        </a:rPr>
                        <a:t>ロ　</a:t>
                      </a:r>
                      <a:r>
                        <a:rPr kumimoji="1" lang="ja-JP" altLang="en-US" sz="1200" b="1" u="sng" dirty="0" smtClean="0">
                          <a:solidFill>
                            <a:srgbClr val="0070C0"/>
                          </a:solidFill>
                          <a:latin typeface="+mn-ea"/>
                          <a:ea typeface="+mn-ea"/>
                        </a:rPr>
                        <a:t>　２回目以降</a:t>
                      </a:r>
                      <a:r>
                        <a:rPr kumimoji="1" lang="en-US" altLang="ja-JP" sz="1200" b="1" u="sng" baseline="30000" dirty="0" smtClean="0">
                          <a:solidFill>
                            <a:srgbClr val="0070C0"/>
                          </a:solidFill>
                          <a:latin typeface="+mn-ea"/>
                          <a:ea typeface="+mn-ea"/>
                        </a:rPr>
                        <a:t>※</a:t>
                      </a:r>
                      <a:r>
                        <a:rPr kumimoji="1" lang="ja-JP" altLang="en-US" sz="1200" b="1" u="sng" baseline="30000" dirty="0" smtClean="0">
                          <a:solidFill>
                            <a:srgbClr val="0070C0"/>
                          </a:solidFill>
                          <a:latin typeface="+mn-ea"/>
                          <a:ea typeface="+mn-ea"/>
                        </a:rPr>
                        <a:t>３　</a:t>
                      </a:r>
                      <a:r>
                        <a:rPr kumimoji="1" lang="ja-JP" altLang="en-US" sz="1200" b="1" u="sng" dirty="0" smtClean="0">
                          <a:solidFill>
                            <a:srgbClr val="0070C0"/>
                          </a:solidFill>
                          <a:latin typeface="+mn-ea"/>
                          <a:ea typeface="+mn-ea"/>
                        </a:rPr>
                        <a:t>（概ね２０分以上）　　　　　　</a:t>
                      </a:r>
                      <a:r>
                        <a:rPr kumimoji="1" lang="ja-JP" altLang="en-US" sz="800" b="1" u="sng" dirty="0" smtClean="0">
                          <a:solidFill>
                            <a:srgbClr val="0070C0"/>
                          </a:solidFill>
                          <a:latin typeface="+mn-ea"/>
                          <a:ea typeface="+mn-ea"/>
                        </a:rPr>
                        <a:t>　</a:t>
                      </a:r>
                      <a:r>
                        <a:rPr kumimoji="1" lang="ja-JP" altLang="en-US" sz="1200" b="1" u="sng" dirty="0" smtClean="0">
                          <a:solidFill>
                            <a:srgbClr val="0070C0"/>
                          </a:solidFill>
                          <a:latin typeface="+mn-ea"/>
                          <a:ea typeface="+mn-ea"/>
                        </a:rPr>
                        <a:t>２００点</a:t>
                      </a:r>
                      <a:endParaRPr kumimoji="1" lang="zh-CN" altLang="en-US" sz="1200" b="1" u="sng" dirty="0" smtClean="0">
                        <a:solidFill>
                          <a:srgbClr val="0070C0"/>
                        </a:solidFill>
                        <a:latin typeface="+mn-ea"/>
                        <a:ea typeface="+mn-ea"/>
                      </a:endParaRPr>
                    </a:p>
                  </a:txBody>
                  <a:tcPr marL="99060" marR="99060" anchor="ctr"/>
                </a:tc>
              </a:tr>
            </a:tbl>
          </a:graphicData>
        </a:graphic>
      </p:graphicFrame>
      <p:graphicFrame>
        <p:nvGraphicFramePr>
          <p:cNvPr id="29" name="表 28"/>
          <p:cNvGraphicFramePr>
            <a:graphicFrameLocks noGrp="1"/>
          </p:cNvGraphicFramePr>
          <p:nvPr>
            <p:extLst/>
          </p:nvPr>
        </p:nvGraphicFramePr>
        <p:xfrm>
          <a:off x="5321336" y="1916832"/>
          <a:ext cx="4295376" cy="3943348"/>
        </p:xfrm>
        <a:graphic>
          <a:graphicData uri="http://schemas.openxmlformats.org/drawingml/2006/table">
            <a:tbl>
              <a:tblPr firstRow="1" bandRow="1">
                <a:tableStyleId>{8A107856-5554-42FB-B03E-39F5DBC370BA}</a:tableStyleId>
              </a:tblPr>
              <a:tblGrid>
                <a:gridCol w="4295376"/>
              </a:tblGrid>
              <a:tr h="2777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latin typeface="+mn-ea"/>
                          <a:ea typeface="+mn-ea"/>
                        </a:rPr>
                        <a:t>【</a:t>
                      </a:r>
                      <a:r>
                        <a:rPr kumimoji="1" lang="ja-JP" altLang="en-US" sz="1400" u="none" dirty="0" smtClean="0">
                          <a:latin typeface="+mn-ea"/>
                          <a:ea typeface="+mn-ea"/>
                        </a:rPr>
                        <a:t>食事療養</a:t>
                      </a:r>
                      <a:r>
                        <a:rPr kumimoji="1" lang="en-US" altLang="ja-JP" sz="1400" u="none" dirty="0" smtClean="0">
                          <a:latin typeface="+mn-ea"/>
                          <a:ea typeface="+mn-ea"/>
                        </a:rPr>
                        <a:t>】</a:t>
                      </a:r>
                      <a:endParaRPr kumimoji="1" lang="en-US" altLang="ja-JP" sz="1400" baseline="0" dirty="0" smtClean="0">
                        <a:latin typeface="+mn-ea"/>
                        <a:ea typeface="+mn-ea"/>
                      </a:endParaRPr>
                    </a:p>
                  </a:txBody>
                  <a:tcPr marL="99060" marR="99060" anchor="ctr"/>
                </a:tc>
              </a:tr>
              <a:tr h="8213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latin typeface="+mn-ea"/>
                          <a:ea typeface="+mn-ea"/>
                        </a:rPr>
                        <a:t>１　入院時食事療養（</a:t>
                      </a:r>
                      <a:r>
                        <a:rPr kumimoji="1" lang="en-US" altLang="ja-JP" sz="1400" u="none" dirty="0" smtClean="0">
                          <a:latin typeface="+mn-ea"/>
                          <a:ea typeface="+mn-ea"/>
                        </a:rPr>
                        <a:t>Ⅰ</a:t>
                      </a:r>
                      <a:r>
                        <a:rPr kumimoji="1" lang="ja-JP" altLang="en-US" sz="1400" u="none" dirty="0" smtClean="0">
                          <a:latin typeface="+mn-ea"/>
                          <a:ea typeface="+mn-ea"/>
                        </a:rPr>
                        <a:t>）　（１食につき）</a:t>
                      </a:r>
                      <a:endParaRPr kumimoji="1" lang="en-US" altLang="ja-JP" sz="1400" u="none" dirty="0" smtClean="0">
                        <a:latin typeface="+mn-ea"/>
                        <a:ea typeface="+mn-ea"/>
                      </a:endParaRPr>
                    </a:p>
                    <a:p>
                      <a:pPr algn="l"/>
                      <a:r>
                        <a:rPr kumimoji="1" lang="ja-JP" altLang="en-US" sz="1200" b="1" u="sng" dirty="0" smtClean="0">
                          <a:solidFill>
                            <a:srgbClr val="0070C0"/>
                          </a:solidFill>
                          <a:latin typeface="+mn-ea"/>
                          <a:ea typeface="+mn-ea"/>
                        </a:rPr>
                        <a:t>（１）　（２）以外の場合</a:t>
                      </a:r>
                      <a:r>
                        <a:rPr kumimoji="1" lang="ja-JP" altLang="en-US" sz="1200" b="0" u="none" dirty="0" smtClean="0">
                          <a:solidFill>
                            <a:schemeClr val="tx1"/>
                          </a:solidFill>
                          <a:latin typeface="+mn-ea"/>
                          <a:ea typeface="+mn-ea"/>
                        </a:rPr>
                        <a:t>　　  　　　　　　　　　　 　　　            ６４０円</a:t>
                      </a:r>
                      <a:endParaRPr kumimoji="1" lang="en-US" altLang="ja-JP" sz="1200" b="0" u="none" dirty="0" smtClean="0">
                        <a:solidFill>
                          <a:schemeClr val="tx1"/>
                        </a:solidFill>
                        <a:latin typeface="+mn-ea"/>
                        <a:ea typeface="+mn-ea"/>
                      </a:endParaRPr>
                    </a:p>
                    <a:p>
                      <a:pPr algn="l"/>
                      <a:endParaRPr kumimoji="1" lang="zh-CN" altLang="en-US" sz="1200" b="0" u="non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latin typeface="+mn-ea"/>
                          <a:ea typeface="+mn-ea"/>
                        </a:rPr>
                        <a:t>（２）　流動食のみを経管栄養法で提供する場合           </a:t>
                      </a:r>
                      <a:r>
                        <a:rPr kumimoji="1" lang="ja-JP" altLang="en-US" sz="1200" b="1" u="sng" baseline="0" dirty="0" smtClean="0">
                          <a:solidFill>
                            <a:srgbClr val="0070C0"/>
                          </a:solidFill>
                          <a:latin typeface="+mn-ea"/>
                          <a:ea typeface="+mn-ea"/>
                        </a:rPr>
                        <a:t>５７５</a:t>
                      </a:r>
                      <a:r>
                        <a:rPr kumimoji="1" lang="ja-JP" altLang="en-US" sz="1200" b="1" u="sng" dirty="0" smtClean="0">
                          <a:solidFill>
                            <a:srgbClr val="0070C0"/>
                          </a:solidFill>
                          <a:latin typeface="+mn-ea"/>
                          <a:ea typeface="+mn-ea"/>
                        </a:rPr>
                        <a:t>円</a:t>
                      </a:r>
                      <a:endParaRPr kumimoji="1" lang="zh-CN" altLang="en-US" sz="1200" b="1" u="sng" dirty="0" smtClean="0">
                        <a:solidFill>
                          <a:srgbClr val="0070C0"/>
                        </a:solidFill>
                        <a:latin typeface="+mn-ea"/>
                        <a:ea typeface="+mn-ea"/>
                      </a:endParaRPr>
                    </a:p>
                  </a:txBody>
                  <a:tcPr marL="99060" marR="99060"/>
                </a:tc>
              </a:tr>
              <a:tr h="82132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latin typeface="+mn-ea"/>
                          <a:ea typeface="+mn-ea"/>
                        </a:rPr>
                        <a:t>２　入院時食事療養（</a:t>
                      </a:r>
                      <a:r>
                        <a:rPr kumimoji="1" lang="en-US" altLang="ja-JP" sz="1400" u="none" dirty="0" smtClean="0">
                          <a:latin typeface="+mn-ea"/>
                          <a:ea typeface="+mn-ea"/>
                        </a:rPr>
                        <a:t>Ⅱ</a:t>
                      </a:r>
                      <a:r>
                        <a:rPr kumimoji="1" lang="ja-JP" altLang="en-US" sz="1400" u="none" dirty="0" smtClean="0">
                          <a:latin typeface="+mn-ea"/>
                          <a:ea typeface="+mn-ea"/>
                        </a:rPr>
                        <a:t>）　（１食につき）</a:t>
                      </a:r>
                      <a:endParaRPr kumimoji="1" lang="en-US" altLang="ja-JP" sz="1400" u="none" dirty="0" smtClean="0">
                        <a:latin typeface="+mn-ea"/>
                        <a:ea typeface="+mn-ea"/>
                      </a:endParaRPr>
                    </a:p>
                    <a:p>
                      <a:pPr algn="l"/>
                      <a:r>
                        <a:rPr kumimoji="1" lang="ja-JP" altLang="en-US" sz="1200" b="1" u="sng" dirty="0" smtClean="0">
                          <a:solidFill>
                            <a:srgbClr val="0070C0"/>
                          </a:solidFill>
                          <a:latin typeface="+mn-ea"/>
                          <a:ea typeface="+mn-ea"/>
                        </a:rPr>
                        <a:t>（１）　（２）以外の場合</a:t>
                      </a:r>
                      <a:r>
                        <a:rPr kumimoji="1" lang="ja-JP" altLang="en-US" sz="1200" b="0" u="none" dirty="0" smtClean="0">
                          <a:solidFill>
                            <a:schemeClr val="tx1"/>
                          </a:solidFill>
                          <a:latin typeface="+mn-ea"/>
                          <a:ea typeface="+mn-ea"/>
                        </a:rPr>
                        <a:t>　　　　　　　　　　　　　　　　             ５０６円</a:t>
                      </a:r>
                      <a:endParaRPr kumimoji="1" lang="en-US" altLang="ja-JP" sz="1200" b="0" u="non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sng" dirty="0" smtClean="0">
                          <a:solidFill>
                            <a:srgbClr val="0070C0"/>
                          </a:solidFill>
                          <a:latin typeface="+mn-ea"/>
                          <a:ea typeface="+mn-ea"/>
                        </a:rPr>
                        <a:t>（２）　流動食のみを経管栄養法で提供する場合            </a:t>
                      </a:r>
                      <a:r>
                        <a:rPr kumimoji="1" lang="ja-JP" altLang="en-US" sz="1200" b="1" u="sng" baseline="0" dirty="0" smtClean="0">
                          <a:solidFill>
                            <a:srgbClr val="0070C0"/>
                          </a:solidFill>
                          <a:latin typeface="+mn-ea"/>
                          <a:ea typeface="+mn-ea"/>
                        </a:rPr>
                        <a:t>４５５</a:t>
                      </a:r>
                      <a:r>
                        <a:rPr kumimoji="1" lang="ja-JP" altLang="en-US" sz="1200" b="1" u="sng" dirty="0" smtClean="0">
                          <a:solidFill>
                            <a:srgbClr val="0070C0"/>
                          </a:solidFill>
                          <a:latin typeface="+mn-ea"/>
                          <a:ea typeface="+mn-ea"/>
                        </a:rPr>
                        <a:t>円</a:t>
                      </a:r>
                      <a:endParaRPr kumimoji="1" lang="zh-CN" altLang="en-US" sz="1200" b="1" u="sng" dirty="0" smtClean="0">
                        <a:solidFill>
                          <a:srgbClr val="0070C0"/>
                        </a:solidFill>
                        <a:latin typeface="+mn-ea"/>
                        <a:ea typeface="+mn-ea"/>
                      </a:endParaRPr>
                    </a:p>
                  </a:txBody>
                  <a:tcPr marL="99060" marR="99060"/>
                </a:tc>
              </a:tr>
              <a:tr h="2777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b="1" u="none" dirty="0" smtClean="0">
                          <a:latin typeface="+mn-ea"/>
                          <a:ea typeface="+mn-ea"/>
                        </a:rPr>
                        <a:t>【</a:t>
                      </a:r>
                      <a:r>
                        <a:rPr kumimoji="1" lang="ja-JP" altLang="en-US" sz="1400" b="1" u="none" dirty="0" smtClean="0">
                          <a:latin typeface="+mn-ea"/>
                          <a:ea typeface="+mn-ea"/>
                        </a:rPr>
                        <a:t>生活療養</a:t>
                      </a:r>
                      <a:r>
                        <a:rPr kumimoji="1" lang="en-US" altLang="ja-JP" sz="1400" b="1" u="none" dirty="0" smtClean="0">
                          <a:latin typeface="+mn-ea"/>
                          <a:ea typeface="+mn-ea"/>
                        </a:rPr>
                        <a:t>】</a:t>
                      </a:r>
                      <a:endParaRPr kumimoji="1" lang="en-US" altLang="ja-JP" sz="1400" b="1" baseline="0" dirty="0" smtClean="0">
                        <a:latin typeface="+mn-ea"/>
                        <a:ea typeface="+mn-ea"/>
                      </a:endParaRPr>
                    </a:p>
                  </a:txBody>
                  <a:tcPr marL="99060" marR="99060" anchor="ctr"/>
                </a:tc>
              </a:tr>
              <a:tr h="109510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latin typeface="+mn-ea"/>
                          <a:ea typeface="+mn-ea"/>
                        </a:rPr>
                        <a:t>１　入院時生活療養（</a:t>
                      </a:r>
                      <a:r>
                        <a:rPr kumimoji="1" lang="en-US" altLang="ja-JP" sz="1400" u="none" dirty="0" smtClean="0">
                          <a:latin typeface="+mn-ea"/>
                          <a:ea typeface="+mn-ea"/>
                        </a:rPr>
                        <a:t>Ⅰ</a:t>
                      </a:r>
                      <a:r>
                        <a:rPr kumimoji="1" lang="ja-JP" altLang="en-US" sz="1400" u="none" dirty="0" smtClean="0">
                          <a:latin typeface="+mn-ea"/>
                          <a:ea typeface="+mn-ea"/>
                        </a:rPr>
                        <a:t>）　</a:t>
                      </a:r>
                      <a:endParaRPr kumimoji="1" lang="en-US" altLang="ja-JP" sz="1400" u="none" dirty="0" smtClean="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zh-CN" altLang="en-US" sz="500" b="1" u="sng" dirty="0" smtClean="0">
                        <a:solidFill>
                          <a:srgbClr val="0070C0"/>
                        </a:solidFill>
                        <a:latin typeface="+mn-ea"/>
                        <a:ea typeface="+mn-ea"/>
                      </a:endParaRPr>
                    </a:p>
                    <a:p>
                      <a:pPr algn="l"/>
                      <a:r>
                        <a:rPr kumimoji="1" lang="ja-JP" altLang="en-US" sz="1200" b="0" u="none" dirty="0" smtClean="0">
                          <a:solidFill>
                            <a:schemeClr val="tx1"/>
                          </a:solidFill>
                          <a:latin typeface="+mn-ea"/>
                          <a:ea typeface="+mn-ea"/>
                        </a:rPr>
                        <a:t>　</a:t>
                      </a:r>
                      <a:r>
                        <a:rPr kumimoji="1" lang="ja-JP" altLang="en-US" sz="1400" b="0" u="none" dirty="0" smtClean="0">
                          <a:solidFill>
                            <a:schemeClr val="tx1"/>
                          </a:solidFill>
                          <a:latin typeface="+mn-ea"/>
                          <a:ea typeface="+mn-ea"/>
                        </a:rPr>
                        <a:t>（１）　食事の提供たる療養　（１食につき）</a:t>
                      </a:r>
                      <a:endParaRPr kumimoji="1" lang="en-US" altLang="ja-JP" sz="1400" b="0" u="none" dirty="0" smtClean="0">
                        <a:solidFill>
                          <a:schemeClr val="tx1"/>
                        </a:solidFill>
                        <a:latin typeface="+mn-ea"/>
                        <a:ea typeface="+mn-ea"/>
                      </a:endParaRPr>
                    </a:p>
                    <a:p>
                      <a:pPr algn="l"/>
                      <a:r>
                        <a:rPr kumimoji="1" lang="zh-CN" altLang="en-US" sz="1400" b="0" u="none" baseline="0" dirty="0" smtClean="0">
                          <a:solidFill>
                            <a:schemeClr val="tx1"/>
                          </a:solidFill>
                          <a:latin typeface="+mn-ea"/>
                          <a:ea typeface="+mn-ea"/>
                        </a:rPr>
                        <a:t>    </a:t>
                      </a:r>
                      <a:r>
                        <a:rPr kumimoji="1" lang="ja-JP" altLang="en-US" sz="1200" b="1" u="sng" dirty="0" smtClean="0">
                          <a:solidFill>
                            <a:srgbClr val="0070C0"/>
                          </a:solidFill>
                          <a:latin typeface="+mn-ea"/>
                          <a:ea typeface="+mn-ea"/>
                        </a:rPr>
                        <a:t>イ　　ロ以外の場合</a:t>
                      </a:r>
                      <a:r>
                        <a:rPr kumimoji="1" lang="ja-JP" altLang="en-US" sz="1200" b="0" u="none" dirty="0" smtClean="0">
                          <a:solidFill>
                            <a:schemeClr val="tx1"/>
                          </a:solidFill>
                          <a:latin typeface="+mn-ea"/>
                          <a:ea typeface="+mn-ea"/>
                        </a:rPr>
                        <a:t>　　　　　　　　　　　</a:t>
                      </a:r>
                      <a:r>
                        <a:rPr kumimoji="1" lang="ja-JP" altLang="en-US" sz="1200" b="0" u="none" baseline="0" dirty="0" smtClean="0">
                          <a:solidFill>
                            <a:schemeClr val="tx1"/>
                          </a:solidFill>
                          <a:latin typeface="+mn-ea"/>
                          <a:ea typeface="+mn-ea"/>
                        </a:rPr>
                        <a:t> </a:t>
                      </a:r>
                      <a:r>
                        <a:rPr kumimoji="1" lang="ja-JP" altLang="en-US" sz="1200" b="0" u="none" dirty="0" smtClean="0">
                          <a:solidFill>
                            <a:schemeClr val="tx1"/>
                          </a:solidFill>
                          <a:latin typeface="+mn-ea"/>
                          <a:ea typeface="+mn-ea"/>
                        </a:rPr>
                        <a:t>　　</a:t>
                      </a:r>
                      <a:r>
                        <a:rPr kumimoji="1" lang="ja-JP" altLang="en-US" sz="1200" b="0" u="none" baseline="0" dirty="0" smtClean="0">
                          <a:solidFill>
                            <a:schemeClr val="tx1"/>
                          </a:solidFill>
                          <a:latin typeface="+mn-ea"/>
                          <a:ea typeface="+mn-ea"/>
                        </a:rPr>
                        <a:t>  </a:t>
                      </a:r>
                      <a:r>
                        <a:rPr kumimoji="1" lang="ja-JP" altLang="en-US" sz="1200" b="0" u="none" dirty="0" smtClean="0">
                          <a:solidFill>
                            <a:schemeClr val="tx1"/>
                          </a:solidFill>
                          <a:latin typeface="+mn-ea"/>
                          <a:ea typeface="+mn-ea"/>
                        </a:rPr>
                        <a:t>            ５５４円</a:t>
                      </a:r>
                      <a:endParaRPr kumimoji="1" lang="en-US" altLang="ja-JP" sz="1200" b="0" u="none" dirty="0" smtClean="0">
                        <a:solidFill>
                          <a:schemeClr val="tx1"/>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1" u="none" dirty="0" smtClean="0">
                          <a:solidFill>
                            <a:srgbClr val="0070C0"/>
                          </a:solidFill>
                          <a:latin typeface="+mn-ea"/>
                          <a:ea typeface="+mn-ea"/>
                        </a:rPr>
                        <a:t>        </a:t>
                      </a:r>
                      <a:r>
                        <a:rPr kumimoji="1" lang="ja-JP" altLang="en-US" sz="1200" b="1" u="sng" dirty="0" smtClean="0">
                          <a:solidFill>
                            <a:srgbClr val="0070C0"/>
                          </a:solidFill>
                          <a:latin typeface="+mn-ea"/>
                          <a:ea typeface="+mn-ea"/>
                        </a:rPr>
                        <a:t>ロ　流動食のみを経管栄養法で提供する場合      </a:t>
                      </a:r>
                      <a:r>
                        <a:rPr kumimoji="1" lang="ja-JP" altLang="en-US" sz="1200" b="1" u="sng" baseline="0" dirty="0" smtClean="0">
                          <a:solidFill>
                            <a:srgbClr val="0070C0"/>
                          </a:solidFill>
                          <a:latin typeface="+mn-ea"/>
                          <a:ea typeface="+mn-ea"/>
                        </a:rPr>
                        <a:t>５００</a:t>
                      </a:r>
                      <a:r>
                        <a:rPr kumimoji="1" lang="ja-JP" altLang="en-US" sz="1200" b="1" u="sng" dirty="0" smtClean="0">
                          <a:solidFill>
                            <a:srgbClr val="0070C0"/>
                          </a:solidFill>
                          <a:latin typeface="+mn-ea"/>
                          <a:ea typeface="+mn-ea"/>
                        </a:rPr>
                        <a:t>円</a:t>
                      </a:r>
                      <a:endParaRPr kumimoji="1" lang="zh-CN" altLang="en-US" sz="1200" b="1" u="sng" dirty="0" smtClean="0">
                        <a:solidFill>
                          <a:srgbClr val="0070C0"/>
                        </a:solidFill>
                        <a:latin typeface="+mn-ea"/>
                        <a:ea typeface="+mn-ea"/>
                      </a:endParaRPr>
                    </a:p>
                  </a:txBody>
                  <a:tcPr marL="99060" marR="99060"/>
                </a:tc>
              </a:tr>
              <a:tr h="547551">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latin typeface="+mn-ea"/>
                          <a:ea typeface="+mn-ea"/>
                        </a:rPr>
                        <a:t>２　入院時生活療養（</a:t>
                      </a:r>
                      <a:r>
                        <a:rPr kumimoji="1" lang="en-US" altLang="ja-JP" sz="1400" u="none" dirty="0" smtClean="0">
                          <a:latin typeface="+mn-ea"/>
                          <a:ea typeface="+mn-ea"/>
                        </a:rPr>
                        <a:t>Ⅱ</a:t>
                      </a:r>
                      <a:r>
                        <a:rPr kumimoji="1" lang="ja-JP" altLang="en-US" sz="1400" u="none" dirty="0" smtClean="0">
                          <a:latin typeface="+mn-ea"/>
                          <a:ea typeface="+mn-ea"/>
                        </a:rPr>
                        <a:t>）</a:t>
                      </a:r>
                      <a:endParaRPr kumimoji="1" lang="en-US" altLang="ja-JP" sz="1400" u="none" dirty="0" smtClean="0">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endParaRPr kumimoji="1" lang="zh-CN" altLang="en-US" sz="500" b="1" u="sng" dirty="0" smtClean="0">
                        <a:solidFill>
                          <a:srgbClr val="0070C0"/>
                        </a:solidFill>
                        <a:latin typeface="+mn-ea"/>
                        <a:ea typeface="+mn-ea"/>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b="0" u="none" dirty="0" smtClean="0">
                          <a:solidFill>
                            <a:schemeClr val="tx1"/>
                          </a:solidFill>
                          <a:latin typeface="+mn-ea"/>
                          <a:ea typeface="+mn-ea"/>
                        </a:rPr>
                        <a:t>　（１）　食事の提供たる療養　（１食につき）　　　　　　　　</a:t>
                      </a:r>
                      <a:r>
                        <a:rPr kumimoji="1" lang="ja-JP" altLang="en-US" sz="1200" b="0" u="none" baseline="0" dirty="0" smtClean="0">
                          <a:solidFill>
                            <a:schemeClr val="tx1"/>
                          </a:solidFill>
                          <a:latin typeface="+mn-ea"/>
                          <a:ea typeface="+mn-ea"/>
                        </a:rPr>
                        <a:t> </a:t>
                      </a:r>
                      <a:r>
                        <a:rPr kumimoji="1" lang="ja-JP" altLang="en-US" sz="1200" b="0" u="none" dirty="0" smtClean="0">
                          <a:solidFill>
                            <a:schemeClr val="tx1"/>
                          </a:solidFill>
                          <a:latin typeface="+mn-ea"/>
                          <a:ea typeface="+mn-ea"/>
                        </a:rPr>
                        <a:t>４２０円</a:t>
                      </a:r>
                      <a:endParaRPr kumimoji="1" lang="zh-CN" altLang="en-US" sz="1200" b="0" u="none" dirty="0" smtClean="0">
                        <a:solidFill>
                          <a:schemeClr val="tx1"/>
                        </a:solidFill>
                        <a:latin typeface="+mn-ea"/>
                        <a:ea typeface="+mn-ea"/>
                      </a:endParaRPr>
                    </a:p>
                  </a:txBody>
                  <a:tcPr marL="99060" marR="99060" anchor="ctr"/>
                </a:tc>
              </a:tr>
            </a:tbl>
          </a:graphicData>
        </a:graphic>
      </p:graphicFrame>
      <p:graphicFrame>
        <p:nvGraphicFramePr>
          <p:cNvPr id="18" name="表 17"/>
          <p:cNvGraphicFramePr>
            <a:graphicFrameLocks noGrp="1"/>
          </p:cNvGraphicFramePr>
          <p:nvPr>
            <p:extLst/>
          </p:nvPr>
        </p:nvGraphicFramePr>
        <p:xfrm>
          <a:off x="272487" y="1988840"/>
          <a:ext cx="4296226" cy="3674254"/>
        </p:xfrm>
        <a:graphic>
          <a:graphicData uri="http://schemas.openxmlformats.org/drawingml/2006/table">
            <a:tbl>
              <a:tblPr firstRow="1" bandRow="1">
                <a:tableStyleId>{22838BEF-8BB2-4498-84A7-C5851F593DF1}</a:tableStyleId>
              </a:tblPr>
              <a:tblGrid>
                <a:gridCol w="4296226"/>
              </a:tblGrid>
              <a:tr h="274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t>【</a:t>
                      </a:r>
                      <a:r>
                        <a:rPr kumimoji="1" lang="ja-JP" altLang="en-US" sz="1400" u="none" dirty="0" smtClean="0"/>
                        <a:t>食事療養</a:t>
                      </a:r>
                      <a:r>
                        <a:rPr kumimoji="1" lang="en-US" altLang="ja-JP" sz="1400" u="none" dirty="0" smtClean="0"/>
                        <a:t>】</a:t>
                      </a:r>
                      <a:endParaRPr kumimoji="1" lang="ja-JP" altLang="en-US" sz="1400" u="none" dirty="0" smtClean="0">
                        <a:latin typeface="+mn-ea"/>
                        <a:ea typeface="+mn-ea"/>
                      </a:endParaRPr>
                    </a:p>
                  </a:txBody>
                  <a:tcPr marL="99060" marR="99060" anchor="ctr"/>
                </a:tc>
              </a:tr>
              <a:tr h="822408">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t>１　入院時食事療養（</a:t>
                      </a:r>
                      <a:r>
                        <a:rPr kumimoji="1" lang="en-US" altLang="ja-JP" sz="1400" u="none" dirty="0" smtClean="0"/>
                        <a:t>Ⅰ</a:t>
                      </a:r>
                      <a:r>
                        <a:rPr kumimoji="1" lang="ja-JP" altLang="en-US" sz="1400" u="none" dirty="0" smtClean="0"/>
                        <a:t>）　（１食につき）　　　　　６４０円</a:t>
                      </a:r>
                      <a:endParaRPr kumimoji="1" lang="ja-JP" altLang="en-US" sz="1400" u="none" dirty="0" smtClean="0">
                        <a:latin typeface="+mn-ea"/>
                        <a:ea typeface="+mn-ea"/>
                      </a:endParaRPr>
                    </a:p>
                  </a:txBody>
                  <a:tcPr marL="99060" marR="99060"/>
                </a:tc>
              </a:tr>
              <a:tr h="762519">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t>２　入院時食事療養（</a:t>
                      </a:r>
                      <a:r>
                        <a:rPr kumimoji="1" lang="en-US" altLang="ja-JP" sz="1400" u="none" dirty="0" smtClean="0"/>
                        <a:t>Ⅱ</a:t>
                      </a:r>
                      <a:r>
                        <a:rPr kumimoji="1" lang="ja-JP" altLang="en-US" sz="1400" u="none" dirty="0" smtClean="0"/>
                        <a:t>）　（１食につき）　　　　　５０６円</a:t>
                      </a:r>
                      <a:endParaRPr kumimoji="1" lang="ja-JP" altLang="en-US" sz="1400" u="none" dirty="0" smtClean="0">
                        <a:latin typeface="+mn-ea"/>
                        <a:ea typeface="+mn-ea"/>
                      </a:endParaRPr>
                    </a:p>
                  </a:txBody>
                  <a:tcPr marL="99060" marR="99060"/>
                </a:tc>
              </a:tr>
              <a:tr h="2741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400" u="none" dirty="0" smtClean="0"/>
                        <a:t>【</a:t>
                      </a:r>
                      <a:r>
                        <a:rPr kumimoji="1" lang="ja-JP" altLang="en-US" sz="1400" u="none" dirty="0" smtClean="0"/>
                        <a:t>生活療養</a:t>
                      </a:r>
                      <a:r>
                        <a:rPr kumimoji="1" lang="en-US" altLang="ja-JP" sz="1400" u="none" dirty="0" smtClean="0"/>
                        <a:t>】</a:t>
                      </a:r>
                      <a:endParaRPr kumimoji="1" lang="en-US" altLang="ja-JP" sz="1400" b="1" baseline="0" dirty="0" smtClean="0">
                        <a:latin typeface="+mn-ea"/>
                        <a:ea typeface="+mn-ea"/>
                      </a:endParaRPr>
                    </a:p>
                  </a:txBody>
                  <a:tcPr marL="99060" marR="99060" anchor="ctr"/>
                </a:tc>
              </a:tr>
              <a:tr h="931455">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t>１　入院時生活療養（</a:t>
                      </a:r>
                      <a:r>
                        <a:rPr kumimoji="1" lang="en-US" altLang="ja-JP" sz="1400" u="none" dirty="0" smtClean="0"/>
                        <a:t>Ⅰ</a:t>
                      </a:r>
                      <a:r>
                        <a:rPr kumimoji="1" lang="ja-JP" altLang="en-US" sz="1400" u="none" dirty="0" smtClean="0"/>
                        <a:t>）</a:t>
                      </a:r>
                      <a:endParaRPr kumimoji="1" lang="zh-CN" altLang="en-US" sz="1400" u="sng"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t>　（１）　食事の提供たる療養　　（１食につき）　　５５４円</a:t>
                      </a:r>
                      <a:endParaRPr kumimoji="1" lang="ja-JP" altLang="en-US" sz="1400" u="none" dirty="0" smtClean="0">
                        <a:latin typeface="+mn-ea"/>
                        <a:ea typeface="+mn-ea"/>
                      </a:endParaRPr>
                    </a:p>
                  </a:txBody>
                  <a:tcPr marL="99060" marR="99060"/>
                </a:tc>
              </a:tr>
              <a:tr h="54827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400" u="none" dirty="0" smtClean="0"/>
                        <a:t>２　入院時生活療養（</a:t>
                      </a:r>
                      <a:r>
                        <a:rPr kumimoji="1" lang="en-US" altLang="ja-JP" sz="1400" u="none" dirty="0" smtClean="0"/>
                        <a:t>Ⅱ</a:t>
                      </a:r>
                      <a:r>
                        <a:rPr kumimoji="1" lang="ja-JP" altLang="en-US" sz="1400" u="none" dirty="0" smtClean="0"/>
                        <a:t>）</a:t>
                      </a:r>
                      <a:endParaRPr kumimoji="1" lang="en-US" altLang="ja-JP" sz="1400" u="none"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zh-CN" altLang="en-US" sz="1400" u="none" baseline="0" dirty="0" smtClean="0"/>
                        <a:t>  </a:t>
                      </a:r>
                      <a:r>
                        <a:rPr kumimoji="1" lang="ja-JP" altLang="en-US" sz="1400" u="none" dirty="0" smtClean="0"/>
                        <a:t>（１）　食事の提供たる療養　（１食につき）　　</a:t>
                      </a:r>
                      <a:r>
                        <a:rPr kumimoji="1" lang="ja-JP" altLang="en-US" sz="1400" u="none" baseline="0" dirty="0" smtClean="0"/>
                        <a:t>    </a:t>
                      </a:r>
                      <a:r>
                        <a:rPr kumimoji="1" lang="ja-JP" altLang="en-US" sz="1400" u="none" dirty="0" smtClean="0"/>
                        <a:t>４２０円</a:t>
                      </a:r>
                      <a:endParaRPr kumimoji="1" lang="zh-CN" altLang="en-US" sz="1400" b="0" u="none" dirty="0" smtClean="0">
                        <a:solidFill>
                          <a:schemeClr val="tx1"/>
                        </a:solidFill>
                        <a:latin typeface="+mn-ea"/>
                        <a:ea typeface="+mn-ea"/>
                      </a:endParaRPr>
                    </a:p>
                  </a:txBody>
                  <a:tcPr marL="99060" marR="99060" anchor="ctr"/>
                </a:tc>
              </a:tr>
            </a:tbl>
          </a:graphicData>
        </a:graphic>
      </p:graphicFrame>
      <p:sp>
        <p:nvSpPr>
          <p:cNvPr id="14" name="正方形/長方形 13"/>
          <p:cNvSpPr/>
          <p:nvPr/>
        </p:nvSpPr>
        <p:spPr>
          <a:xfrm>
            <a:off x="973676" y="6193928"/>
            <a:ext cx="8288865" cy="492443"/>
          </a:xfrm>
          <a:prstGeom prst="rect">
            <a:avLst/>
          </a:prstGeom>
        </p:spPr>
        <p:txBody>
          <a:bodyPr wrap="square">
            <a:spAutoFit/>
          </a:bodyPr>
          <a:lstStyle/>
          <a:p>
            <a:pPr marL="93663" indent="-93663" algn="just"/>
            <a:r>
              <a:rPr lang="en-US" altLang="ja-JP" sz="1300" dirty="0" smtClean="0">
                <a:solidFill>
                  <a:prstClr val="black"/>
                </a:solidFill>
                <a:latin typeface="ＭＳ Ｐゴシック"/>
              </a:rPr>
              <a:t>※</a:t>
            </a:r>
            <a:r>
              <a:rPr lang="ja-JP" altLang="en-US" sz="1300" dirty="0" smtClean="0">
                <a:solidFill>
                  <a:prstClr val="black"/>
                </a:solidFill>
                <a:latin typeface="ＭＳ Ｐゴシック"/>
              </a:rPr>
              <a:t>　これまでは、入院時食事療養（</a:t>
            </a:r>
            <a:r>
              <a:rPr lang="en-US" altLang="ja-JP" sz="1300" dirty="0" smtClean="0">
                <a:solidFill>
                  <a:prstClr val="black"/>
                </a:solidFill>
                <a:latin typeface="ＭＳ Ｐゴシック"/>
              </a:rPr>
              <a:t>Ⅰ</a:t>
            </a:r>
            <a:r>
              <a:rPr lang="ja-JP" altLang="en-US" sz="1300" dirty="0" smtClean="0">
                <a:solidFill>
                  <a:prstClr val="black"/>
                </a:solidFill>
                <a:latin typeface="ＭＳ Ｐゴシック"/>
              </a:rPr>
              <a:t>）及び入院時生活療養（</a:t>
            </a:r>
            <a:r>
              <a:rPr lang="en-US" altLang="ja-JP" sz="1300" dirty="0" smtClean="0">
                <a:solidFill>
                  <a:prstClr val="black"/>
                </a:solidFill>
                <a:latin typeface="ＭＳ Ｐゴシック"/>
              </a:rPr>
              <a:t>Ⅰ</a:t>
            </a:r>
            <a:r>
              <a:rPr lang="ja-JP" altLang="en-US" sz="1300" dirty="0" smtClean="0">
                <a:solidFill>
                  <a:prstClr val="black"/>
                </a:solidFill>
                <a:latin typeface="ＭＳ Ｐゴシック"/>
              </a:rPr>
              <a:t>）の適用患者に対し、厚生労働大臣が定める特別食</a:t>
            </a:r>
            <a:endParaRPr lang="en-US" altLang="ja-JP" sz="1300" dirty="0" smtClean="0">
              <a:solidFill>
                <a:prstClr val="black"/>
              </a:solidFill>
              <a:latin typeface="ＭＳ Ｐゴシック"/>
            </a:endParaRPr>
          </a:p>
          <a:p>
            <a:pPr marL="93663" indent="-93663" algn="just"/>
            <a:r>
              <a:rPr lang="ja-JP" altLang="en-US" sz="1300" dirty="0">
                <a:solidFill>
                  <a:prstClr val="black"/>
                </a:solidFill>
                <a:latin typeface="ＭＳ Ｐゴシック"/>
              </a:rPr>
              <a:t>　</a:t>
            </a:r>
            <a:r>
              <a:rPr lang="ja-JP" altLang="en-US" sz="1300" dirty="0" smtClean="0">
                <a:solidFill>
                  <a:prstClr val="black"/>
                </a:solidFill>
                <a:latin typeface="ＭＳ Ｐゴシック"/>
              </a:rPr>
              <a:t>　（腎臓食、肝臓食、糖尿食等）を提供する場合に、１食につき７６円を加算</a:t>
            </a:r>
            <a:endParaRPr lang="ja-JP" altLang="en-US" sz="1300" dirty="0">
              <a:solidFill>
                <a:prstClr val="black"/>
              </a:solidFill>
              <a:latin typeface="ＭＳ Ｐゴシック"/>
            </a:endParaRPr>
          </a:p>
        </p:txBody>
      </p:sp>
      <p:sp>
        <p:nvSpPr>
          <p:cNvPr id="15"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２０</a:t>
            </a:r>
            <a:r>
              <a:rPr lang="ja-JP" altLang="en-US" kern="0" dirty="0" smtClean="0">
                <a:solidFill>
                  <a:srgbClr val="000000"/>
                </a:solidFill>
                <a:latin typeface="Calibri"/>
                <a:ea typeface="ＭＳ Ｐゴシック"/>
              </a:rPr>
              <a:t>．医薬品等の適正評価</a:t>
            </a:r>
            <a:endParaRPr lang="ja-JP" altLang="en-US" kern="0" dirty="0">
              <a:solidFill>
                <a:srgbClr val="000000"/>
              </a:solidFill>
              <a:latin typeface="Calibri"/>
              <a:ea typeface="ＭＳ Ｐゴシック"/>
            </a:endParaRPr>
          </a:p>
        </p:txBody>
      </p:sp>
      <p:sp>
        <p:nvSpPr>
          <p:cNvPr id="16" name="右矢印 15"/>
          <p:cNvSpPr/>
          <p:nvPr/>
        </p:nvSpPr>
        <p:spPr>
          <a:xfrm>
            <a:off x="4740213" y="3132776"/>
            <a:ext cx="463948" cy="1184257"/>
          </a:xfrm>
          <a:prstGeom prst="rightArrow">
            <a:avLst/>
          </a:prstGeom>
          <a:solidFill>
            <a:srgbClr val="FF0000"/>
          </a:solidFill>
        </p:spPr>
        <p:style>
          <a:lnRef idx="2">
            <a:schemeClr val="accent4"/>
          </a:lnRef>
          <a:fillRef idx="1">
            <a:schemeClr val="lt1"/>
          </a:fillRef>
          <a:effectRef idx="0">
            <a:schemeClr val="accent4"/>
          </a:effectRef>
          <a:fontRef idx="minor">
            <a:schemeClr val="dk1"/>
          </a:fontRef>
        </p:style>
        <p:txBody>
          <a:bodyPr rtlCol="0" anchor="ctr"/>
          <a:lstStyle/>
          <a:p>
            <a:pPr algn="ctr"/>
            <a:endParaRPr lang="ja-JP" altLang="en-US" sz="1600">
              <a:solidFill>
                <a:prstClr val="black"/>
              </a:solidFill>
              <a:latin typeface="ＭＳ Ｐゴシック" pitchFamily="50" charset="-128"/>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270</a:t>
            </a:fld>
            <a:endParaRPr lang="ja-JP" altLang="en-US" dirty="0">
              <a:solidFill>
                <a:prstClr val="black"/>
              </a:solidFill>
            </a:endParaRPr>
          </a:p>
        </p:txBody>
      </p:sp>
      <p:sp>
        <p:nvSpPr>
          <p:cNvPr id="17" name="テキスト ボックス 8"/>
          <p:cNvSpPr txBox="1"/>
          <p:nvPr/>
        </p:nvSpPr>
        <p:spPr>
          <a:xfrm>
            <a:off x="8123251" y="682963"/>
            <a:ext cx="142921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告示</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974-975</a:t>
            </a:r>
          </a:p>
          <a:p>
            <a:pPr>
              <a:defRPr/>
            </a:pPr>
            <a:r>
              <a:rPr lang="ja-JP" altLang="en-US" dirty="0" smtClean="0">
                <a:solidFill>
                  <a:srgbClr val="002060"/>
                </a:solidFill>
                <a:latin typeface="ＭＳ Ｐゴシック" panose="020B0600070205080204" pitchFamily="50" charset="-128"/>
              </a:rPr>
              <a:t>通知</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977-978</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51058558"/>
      </p:ext>
    </p:extLst>
  </p:cSld>
  <p:clrMapOvr>
    <a:masterClrMapping/>
  </p:clrMapOvr>
  <p:timing>
    <p:tnLst>
      <p:par>
        <p:cT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37"/>
          <p:cNvSpPr>
            <a:spLocks noChangeArrowheads="1"/>
          </p:cNvSpPr>
          <p:nvPr/>
        </p:nvSpPr>
        <p:spPr bwMode="auto">
          <a:xfrm>
            <a:off x="200538" y="2541419"/>
            <a:ext cx="9511189" cy="4211832"/>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医療機関間で、診療</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情報提供書を提供する際</a:t>
            </a: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に、併せて、画像情報や検査結果等を</a:t>
            </a:r>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電子的に提供し活用することについて評価</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2053" name="Rectangle 37"/>
          <p:cNvSpPr>
            <a:spLocks noChangeArrowheads="1"/>
          </p:cNvSpPr>
          <p:nvPr/>
        </p:nvSpPr>
        <p:spPr bwMode="auto">
          <a:xfrm>
            <a:off x="200538" y="1208075"/>
            <a:ext cx="9511189" cy="852937"/>
          </a:xfrm>
          <a:prstGeom prst="rect">
            <a:avLst/>
          </a:prstGeom>
          <a:solidFill>
            <a:srgbClr val="FFFFAF">
              <a:alpha val="49804"/>
            </a:srgbClr>
          </a:solidFill>
          <a:ln w="9525">
            <a:solidFill>
              <a:schemeClr val="tx1"/>
            </a:solidFill>
            <a:miter lim="800000"/>
            <a:headEnd/>
            <a:tailEnd/>
          </a:ln>
        </p:spPr>
        <p:txBody>
          <a:bodyPr/>
          <a:lstStyle/>
          <a:p>
            <a:pPr marL="285750" indent="-285750">
              <a:buFont typeface="Wingdings" panose="05000000000000000000" pitchFamily="2" charset="2"/>
              <a:buChar char="Ø"/>
            </a:pP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診療情報提供書、訪問看護指示書等（これまで記名・押印を要していたもの）を、</a:t>
            </a:r>
            <a:endParaRPr lang="en-US" altLang="ja-JP"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en-US" altLang="ja-JP" b="1"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en-US" altLang="ja-JP"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a:t>
            </a:r>
            <a:r>
              <a:rPr lang="ja-JP" altLang="en-US" b="1" u="sng"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電子的</a:t>
            </a:r>
            <a:r>
              <a:rPr lang="ja-JP" altLang="en-US" b="1" u="sng"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に</a:t>
            </a:r>
            <a:r>
              <a:rPr lang="ja-JP" altLang="en-US" b="1" u="sng"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送受できることを明確化</a:t>
            </a:r>
            <a:r>
              <a:rPr lang="ja-JP" altLang="en-US" b="1"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し</a:t>
            </a:r>
            <a:r>
              <a:rPr lang="ja-JP" altLang="en-US"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安全性</a:t>
            </a:r>
            <a:r>
              <a:rPr lang="ja-JP" altLang="en-US"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の確保等に関する要件を</a:t>
            </a:r>
            <a:r>
              <a:rPr lang="ja-JP" altLang="en-US"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明記</a:t>
            </a:r>
            <a:endParaRPr lang="en-US" altLang="ja-JP"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2052" name="Rectangle 36"/>
          <p:cNvSpPr>
            <a:spLocks noChangeArrowheads="1"/>
          </p:cNvSpPr>
          <p:nvPr/>
        </p:nvSpPr>
        <p:spPr bwMode="auto">
          <a:xfrm>
            <a:off x="194378" y="800531"/>
            <a:ext cx="7714019"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000" dirty="0" smtClean="0">
                <a:solidFill>
                  <a:prstClr val="black"/>
                </a:solidFill>
                <a:latin typeface="ＭＳ Ｐゴシック"/>
              </a:rPr>
              <a:t>（１）診療情報提供書等の文書の電子的な送受に関する記載の明確化</a:t>
            </a:r>
            <a:endParaRPr lang="en-US" altLang="ja-JP" sz="2000" dirty="0">
              <a:solidFill>
                <a:prstClr val="black"/>
              </a:solidFill>
              <a:latin typeface="ＭＳ Ｐゴシック"/>
            </a:endParaRPr>
          </a:p>
        </p:txBody>
      </p:sp>
      <p:sp>
        <p:nvSpPr>
          <p:cNvPr id="15" name="テキスト ボックス 14"/>
          <p:cNvSpPr txBox="1"/>
          <p:nvPr/>
        </p:nvSpPr>
        <p:spPr>
          <a:xfrm>
            <a:off x="418292" y="3212980"/>
            <a:ext cx="5260476" cy="1723549"/>
          </a:xfrm>
          <a:prstGeom prst="rect">
            <a:avLst/>
          </a:prstGeom>
          <a:noFill/>
        </p:spPr>
        <p:txBody>
          <a:bodyPr wrap="square" rtlCol="0">
            <a:spAutoFit/>
          </a:bodyPr>
          <a:lstStyle/>
          <a:p>
            <a:r>
              <a:rPr lang="ja-JP" altLang="en-US" sz="1600" b="1" dirty="0" smtClean="0">
                <a:solidFill>
                  <a:srgbClr val="0070C0"/>
                </a:solidFill>
              </a:rPr>
              <a:t>（</a:t>
            </a:r>
            <a:r>
              <a:rPr lang="ja-JP" altLang="en-US" sz="1600" b="1" dirty="0">
                <a:solidFill>
                  <a:srgbClr val="0070C0"/>
                </a:solidFill>
              </a:rPr>
              <a:t>新）　　</a:t>
            </a:r>
            <a:r>
              <a:rPr lang="ja-JP" altLang="en-US" sz="1600" b="1" u="sng" dirty="0">
                <a:solidFill>
                  <a:srgbClr val="0070C0"/>
                </a:solidFill>
              </a:rPr>
              <a:t>検査・画像情報提供加算　</a:t>
            </a:r>
            <a:endParaRPr lang="en-US" altLang="ja-JP" sz="1600" b="1" u="sng" dirty="0" smtClean="0">
              <a:solidFill>
                <a:srgbClr val="0070C0"/>
              </a:solidFill>
            </a:endParaRPr>
          </a:p>
          <a:p>
            <a:r>
              <a:rPr lang="ja-JP" altLang="en-US" sz="1600" b="1" kern="100" dirty="0">
                <a:solidFill>
                  <a:srgbClr val="0070C0"/>
                </a:solidFill>
                <a:ea typeface="ＭＳ ゴシック" panose="020B0609070205080204" pitchFamily="49" charset="-128"/>
                <a:cs typeface="Times New Roman" panose="02020603050405020304" pitchFamily="18" charset="0"/>
              </a:rPr>
              <a:t>　</a:t>
            </a:r>
            <a:r>
              <a:rPr lang="ja-JP" altLang="en-US" sz="1600" b="1" kern="100" dirty="0" smtClean="0">
                <a:solidFill>
                  <a:srgbClr val="0070C0"/>
                </a:solidFill>
                <a:ea typeface="ＭＳ ゴシック" panose="020B0609070205080204" pitchFamily="49" charset="-128"/>
                <a:cs typeface="Times New Roman" panose="02020603050405020304" pitchFamily="18" charset="0"/>
              </a:rPr>
              <a:t>　　</a:t>
            </a: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a:t>
            </a:r>
            <a:r>
              <a:rPr lang="ja-JP" altLang="en-US"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診療情報</a:t>
            </a: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提供料（</a:t>
            </a:r>
            <a:r>
              <a:rPr lang="en-US" altLang="ja-JP"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Ⅰ</a:t>
            </a:r>
            <a:r>
              <a:rPr lang="ja-JP" altLang="en-US" sz="16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）の</a:t>
            </a:r>
            <a:r>
              <a:rPr lang="ja-JP" altLang="en-US"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加算として評価）</a:t>
            </a:r>
            <a:endParaRPr lang="en-US" altLang="ja-JP" sz="16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en-US" altLang="ja-JP" sz="1600" dirty="0">
                <a:solidFill>
                  <a:srgbClr val="0070C0"/>
                </a:solidFill>
              </a:rPr>
              <a:t>	</a:t>
            </a:r>
            <a:r>
              <a:rPr lang="ja-JP" altLang="ja-JP" sz="1600" b="1" u="sng" dirty="0">
                <a:solidFill>
                  <a:srgbClr val="0070C0"/>
                </a:solidFill>
              </a:rPr>
              <a:t>イ　</a:t>
            </a:r>
            <a:r>
              <a:rPr lang="ja-JP" altLang="en-US" sz="1600" b="1" u="sng" dirty="0">
                <a:solidFill>
                  <a:srgbClr val="0070C0"/>
                </a:solidFill>
              </a:rPr>
              <a:t>退院患者の場合</a:t>
            </a:r>
            <a:r>
              <a:rPr lang="ja-JP" altLang="ja-JP" sz="1600" b="1" u="sng" dirty="0">
                <a:solidFill>
                  <a:srgbClr val="0070C0"/>
                </a:solidFill>
              </a:rPr>
              <a:t>　　</a:t>
            </a:r>
            <a:r>
              <a:rPr lang="ja-JP" altLang="en-US" sz="1600" b="1" u="sng" dirty="0">
                <a:solidFill>
                  <a:srgbClr val="0070C0"/>
                </a:solidFill>
              </a:rPr>
              <a:t>  </a:t>
            </a:r>
            <a:r>
              <a:rPr lang="ja-JP" altLang="en-US" sz="1600" b="1" u="sng" dirty="0" smtClean="0">
                <a:solidFill>
                  <a:srgbClr val="0070C0"/>
                </a:solidFill>
              </a:rPr>
              <a:t>２００</a:t>
            </a:r>
            <a:r>
              <a:rPr lang="ja-JP" altLang="ja-JP" sz="1600" b="1" u="sng" dirty="0" smtClean="0">
                <a:solidFill>
                  <a:srgbClr val="0070C0"/>
                </a:solidFill>
              </a:rPr>
              <a:t>点</a:t>
            </a:r>
            <a:endParaRPr lang="ja-JP" altLang="ja-JP" sz="1600" b="1" dirty="0">
              <a:solidFill>
                <a:srgbClr val="0070C0"/>
              </a:solidFill>
            </a:endParaRPr>
          </a:p>
          <a:p>
            <a:r>
              <a:rPr lang="en-US" altLang="ja-JP" sz="1600" dirty="0">
                <a:solidFill>
                  <a:srgbClr val="0070C0"/>
                </a:solidFill>
              </a:rPr>
              <a:t>	</a:t>
            </a:r>
            <a:r>
              <a:rPr lang="ja-JP" altLang="ja-JP" sz="1600" b="1" u="sng" dirty="0">
                <a:solidFill>
                  <a:srgbClr val="0070C0"/>
                </a:solidFill>
              </a:rPr>
              <a:t>ロ　</a:t>
            </a:r>
            <a:r>
              <a:rPr lang="ja-JP" altLang="en-US" sz="1600" b="1" u="sng" dirty="0">
                <a:solidFill>
                  <a:srgbClr val="0070C0"/>
                </a:solidFill>
              </a:rPr>
              <a:t>その他の患者の場合</a:t>
            </a:r>
            <a:r>
              <a:rPr lang="ja-JP" altLang="ja-JP" sz="1600" b="1" u="sng" dirty="0">
                <a:solidFill>
                  <a:srgbClr val="0070C0"/>
                </a:solidFill>
              </a:rPr>
              <a:t>　</a:t>
            </a:r>
            <a:r>
              <a:rPr lang="ja-JP" altLang="en-US" sz="1600" b="1" u="sng" dirty="0" smtClean="0">
                <a:solidFill>
                  <a:srgbClr val="0070C0"/>
                </a:solidFill>
              </a:rPr>
              <a:t>３０</a:t>
            </a:r>
            <a:r>
              <a:rPr lang="ja-JP" altLang="ja-JP" sz="1600" b="1" u="sng" dirty="0" smtClean="0">
                <a:solidFill>
                  <a:srgbClr val="0070C0"/>
                </a:solidFill>
              </a:rPr>
              <a:t>点</a:t>
            </a:r>
            <a:endParaRPr lang="en-US" altLang="ja-JP" sz="1600" b="1"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ja-JP" altLang="en-US"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診療</a:t>
            </a:r>
            <a:r>
              <a:rPr lang="ja-JP" altLang="en-US"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情報提供書と併せて</a:t>
            </a:r>
            <a:r>
              <a:rPr lang="ja-JP" altLang="en-US"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、画像情報・検査結果等</a:t>
            </a:r>
            <a:r>
              <a:rPr lang="ja-JP" altLang="en-US"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を</a:t>
            </a:r>
            <a:r>
              <a:rPr lang="ja-JP" altLang="en-US"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電子的</a:t>
            </a:r>
            <a:endParaRPr lang="en-US" altLang="ja-JP"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r>
              <a:rPr lang="ja-JP" altLang="en-US"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方法</a:t>
            </a:r>
            <a:r>
              <a:rPr lang="ja-JP" altLang="en-US"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により</a:t>
            </a:r>
            <a:r>
              <a:rPr lang="ja-JP" altLang="en-US"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提供した場合に算定</a:t>
            </a:r>
            <a:endParaRPr lang="en-US" altLang="ja-JP"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endParaRPr lang="en-US" altLang="ja-JP"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p:txBody>
      </p:sp>
      <p:sp>
        <p:nvSpPr>
          <p:cNvPr id="9" name="Rectangle 36"/>
          <p:cNvSpPr>
            <a:spLocks noChangeArrowheads="1"/>
          </p:cNvSpPr>
          <p:nvPr/>
        </p:nvSpPr>
        <p:spPr bwMode="auto">
          <a:xfrm>
            <a:off x="190602" y="2125052"/>
            <a:ext cx="6418582"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000" dirty="0" smtClean="0">
                <a:solidFill>
                  <a:prstClr val="black"/>
                </a:solidFill>
                <a:latin typeface="ＭＳ Ｐゴシック"/>
              </a:rPr>
              <a:t>（２）画像情報・検査結果等の電子的な送受に関する評価</a:t>
            </a:r>
            <a:endParaRPr lang="en-US" altLang="ja-JP" sz="2000" dirty="0">
              <a:solidFill>
                <a:prstClr val="black"/>
              </a:solidFill>
              <a:latin typeface="ＭＳ Ｐゴシック"/>
            </a:endParaRPr>
          </a:p>
        </p:txBody>
      </p:sp>
      <p:sp>
        <p:nvSpPr>
          <p:cNvPr id="10" name="テキスト ボックス 9"/>
          <p:cNvSpPr txBox="1"/>
          <p:nvPr/>
        </p:nvSpPr>
        <p:spPr>
          <a:xfrm>
            <a:off x="5546207" y="3213570"/>
            <a:ext cx="4155623" cy="1415772"/>
          </a:xfrm>
          <a:prstGeom prst="rect">
            <a:avLst/>
          </a:prstGeom>
          <a:noFill/>
        </p:spPr>
        <p:txBody>
          <a:bodyPr wrap="square" rtlCol="0">
            <a:spAutoFit/>
          </a:bodyPr>
          <a:lstStyle/>
          <a:p>
            <a:r>
              <a:rPr lang="ja-JP" altLang="en-US" sz="1600" b="1" dirty="0" smtClean="0">
                <a:solidFill>
                  <a:srgbClr val="0070C0"/>
                </a:solidFill>
              </a:rPr>
              <a:t>（</a:t>
            </a:r>
            <a:r>
              <a:rPr lang="ja-JP" altLang="en-US" sz="1600" b="1" dirty="0">
                <a:solidFill>
                  <a:srgbClr val="0070C0"/>
                </a:solidFill>
              </a:rPr>
              <a:t>新）　　</a:t>
            </a:r>
            <a:r>
              <a:rPr lang="ja-JP" altLang="en-US" sz="1600" b="1" u="sng" dirty="0">
                <a:solidFill>
                  <a:srgbClr val="0070C0"/>
                </a:solidFill>
              </a:rPr>
              <a:t>電子的診療情報評価料　</a:t>
            </a:r>
            <a:r>
              <a:rPr lang="ja-JP" altLang="en-US" sz="1600" b="1" u="sng" dirty="0" smtClean="0">
                <a:solidFill>
                  <a:srgbClr val="0070C0"/>
                </a:solidFill>
              </a:rPr>
              <a:t>３０点</a:t>
            </a:r>
            <a:endParaRPr lang="en-US" altLang="ja-JP" sz="1600" b="1" u="sng" dirty="0">
              <a:solidFill>
                <a:srgbClr val="0070C0"/>
              </a:solidFill>
            </a:endParaRPr>
          </a:p>
          <a:p>
            <a:pPr indent="-187325"/>
            <a:endParaRPr lang="en-US" altLang="ja-JP"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indent="-187325"/>
            <a:r>
              <a:rPr lang="ja-JP" altLang="en-US"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　診療情報提供書と併せて、電子的に画像情報や検査結果等</a:t>
            </a:r>
            <a:r>
              <a:rPr lang="ja-JP" altLang="en-US"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の提供を受け</a:t>
            </a:r>
            <a:r>
              <a:rPr lang="ja-JP" altLang="en-US"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、診療</a:t>
            </a:r>
            <a:r>
              <a:rPr lang="ja-JP" altLang="en-US"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に活用</a:t>
            </a:r>
            <a:r>
              <a:rPr lang="ja-JP" altLang="en-US" sz="1400" kern="100" dirty="0" smtClean="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rPr>
              <a:t>した場合に算定</a:t>
            </a:r>
            <a:endParaRPr lang="en-US" altLang="ja-JP" sz="1400" kern="100" dirty="0">
              <a:solidFill>
                <a:prstClr val="black"/>
              </a:solidFill>
              <a:latin typeface="ＭＳ ゴシック" panose="020B0609070205080204" pitchFamily="49" charset="-128"/>
              <a:ea typeface="ＭＳ ゴシック" panose="020B0609070205080204" pitchFamily="49" charset="-128"/>
              <a:cs typeface="Times New Roman" panose="02020603050405020304" pitchFamily="18" charset="0"/>
            </a:endParaRPr>
          </a:p>
          <a:p>
            <a:pPr marL="1079500" indent="-187325"/>
            <a:endParaRPr lang="en-US" altLang="ja-JP" sz="1400" dirty="0" smtClean="0">
              <a:solidFill>
                <a:prstClr val="black"/>
              </a:solidFill>
              <a:latin typeface="ＭＳ Ｐゴシック" panose="020B0600070205080204" pitchFamily="50" charset="-128"/>
            </a:endParaRPr>
          </a:p>
        </p:txBody>
      </p:sp>
      <p:sp>
        <p:nvSpPr>
          <p:cNvPr id="3" name="正方形/長方形 2"/>
          <p:cNvSpPr/>
          <p:nvPr/>
        </p:nvSpPr>
        <p:spPr>
          <a:xfrm>
            <a:off x="22898" y="6014620"/>
            <a:ext cx="9511206" cy="738664"/>
          </a:xfrm>
          <a:prstGeom prst="rect">
            <a:avLst/>
          </a:prstGeom>
        </p:spPr>
        <p:txBody>
          <a:bodyPr wrap="square">
            <a:spAutoFit/>
          </a:bodyPr>
          <a:lstStyle/>
          <a:p>
            <a:pPr marL="1079500" indent="-187325"/>
            <a:r>
              <a:rPr lang="en-US" altLang="ja-JP" sz="1400" dirty="0">
                <a:solidFill>
                  <a:prstClr val="black"/>
                </a:solidFill>
                <a:latin typeface="ＭＳ Ｐゴシック" panose="020B0600070205080204" pitchFamily="50" charset="-128"/>
              </a:rPr>
              <a:t>[</a:t>
            </a:r>
            <a:r>
              <a:rPr lang="ja-JP" altLang="en-US" sz="1400" dirty="0">
                <a:solidFill>
                  <a:prstClr val="black"/>
                </a:solidFill>
                <a:latin typeface="ＭＳ Ｐゴシック" panose="020B0600070205080204" pitchFamily="50" charset="-128"/>
              </a:rPr>
              <a:t>施設基準</a:t>
            </a:r>
            <a:r>
              <a:rPr lang="en-US" altLang="ja-JP" sz="1400" dirty="0">
                <a:solidFill>
                  <a:prstClr val="black"/>
                </a:solidFill>
                <a:latin typeface="ＭＳ Ｐゴシック" panose="020B0600070205080204" pitchFamily="50" charset="-128"/>
              </a:rPr>
              <a:t>]</a:t>
            </a:r>
            <a:endParaRPr lang="ja-JP" altLang="ja-JP" sz="1400" dirty="0">
              <a:solidFill>
                <a:prstClr val="black"/>
              </a:solidFill>
              <a:latin typeface="ＭＳ Ｐゴシック" panose="020B0600070205080204" pitchFamily="50" charset="-128"/>
            </a:endParaRPr>
          </a:p>
          <a:p>
            <a:pPr marL="1079500" indent="-187325"/>
            <a:r>
              <a:rPr lang="ja-JP" altLang="en-US" sz="1400" dirty="0">
                <a:solidFill>
                  <a:prstClr val="black"/>
                </a:solidFill>
                <a:latin typeface="ＭＳ Ｐゴシック" panose="020B0600070205080204" pitchFamily="50" charset="-128"/>
              </a:rPr>
              <a:t>①　他</a:t>
            </a:r>
            <a:r>
              <a:rPr lang="ja-JP" altLang="en-US" sz="1400" dirty="0" smtClean="0">
                <a:solidFill>
                  <a:prstClr val="black"/>
                </a:solidFill>
                <a:latin typeface="ＭＳ Ｐゴシック" panose="020B0600070205080204" pitchFamily="50" charset="-128"/>
              </a:rPr>
              <a:t>の医療</a:t>
            </a:r>
            <a:r>
              <a:rPr lang="ja-JP" altLang="en-US" sz="1400" dirty="0">
                <a:solidFill>
                  <a:prstClr val="black"/>
                </a:solidFill>
                <a:latin typeface="ＭＳ Ｐゴシック" panose="020B0600070205080204" pitchFamily="50" charset="-128"/>
              </a:rPr>
              <a:t>機関等と連携し、患者の医療情報に関する電子的な送受信が可能なネットワークを構築して</a:t>
            </a:r>
            <a:r>
              <a:rPr lang="ja-JP" altLang="en-US" sz="1400" dirty="0" smtClean="0">
                <a:solidFill>
                  <a:prstClr val="black"/>
                </a:solidFill>
                <a:latin typeface="ＭＳ Ｐゴシック" panose="020B0600070205080204" pitchFamily="50" charset="-128"/>
              </a:rPr>
              <a:t>いる</a:t>
            </a:r>
            <a:endParaRPr lang="en-US" altLang="ja-JP" sz="1400" dirty="0">
              <a:solidFill>
                <a:prstClr val="black"/>
              </a:solidFill>
              <a:latin typeface="ＭＳ Ｐゴシック" panose="020B0600070205080204" pitchFamily="50" charset="-128"/>
            </a:endParaRPr>
          </a:p>
          <a:p>
            <a:pPr marL="1079500" indent="-187325"/>
            <a:r>
              <a:rPr lang="ja-JP" altLang="en-US" sz="1400" dirty="0">
                <a:solidFill>
                  <a:prstClr val="black"/>
                </a:solidFill>
                <a:latin typeface="ＭＳ Ｐゴシック" panose="020B0600070205080204" pitchFamily="50" charset="-128"/>
              </a:rPr>
              <a:t>②　別</a:t>
            </a:r>
            <a:r>
              <a:rPr lang="ja-JP" altLang="en-US" sz="1400" dirty="0" smtClean="0">
                <a:solidFill>
                  <a:prstClr val="black"/>
                </a:solidFill>
                <a:latin typeface="ＭＳ Ｐゴシック" panose="020B0600070205080204" pitchFamily="50" charset="-128"/>
              </a:rPr>
              <a:t>の医療</a:t>
            </a:r>
            <a:r>
              <a:rPr lang="ja-JP" altLang="en-US" sz="1400" dirty="0">
                <a:solidFill>
                  <a:prstClr val="black"/>
                </a:solidFill>
                <a:latin typeface="ＭＳ Ｐゴシック" panose="020B0600070205080204" pitchFamily="50" charset="-128"/>
              </a:rPr>
              <a:t>機関と標準的な方法により安全に情報の共有を行う体制が具備されて</a:t>
            </a:r>
            <a:r>
              <a:rPr lang="ja-JP" altLang="en-US" sz="1400" dirty="0" smtClean="0">
                <a:solidFill>
                  <a:prstClr val="black"/>
                </a:solidFill>
                <a:latin typeface="ＭＳ Ｐゴシック" panose="020B0600070205080204" pitchFamily="50" charset="-128"/>
              </a:rPr>
              <a:t>いる　等</a:t>
            </a:r>
            <a:endParaRPr lang="ja-JP" altLang="en-US" sz="1400" dirty="0">
              <a:solidFill>
                <a:prstClr val="black"/>
              </a:solidFill>
            </a:endParaRPr>
          </a:p>
        </p:txBody>
      </p:sp>
      <p:sp>
        <p:nvSpPr>
          <p:cNvPr id="5" name="右矢印 4"/>
          <p:cNvSpPr/>
          <p:nvPr/>
        </p:nvSpPr>
        <p:spPr>
          <a:xfrm>
            <a:off x="3963114" y="5500549"/>
            <a:ext cx="2184400" cy="29368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pic>
        <p:nvPicPr>
          <p:cNvPr id="13" name="図 12"/>
          <p:cNvPicPr>
            <a:picLocks noChangeAspect="1"/>
          </p:cNvPicPr>
          <p:nvPr/>
        </p:nvPicPr>
        <p:blipFill>
          <a:blip r:embed="rId3"/>
          <a:stretch>
            <a:fillRect/>
          </a:stretch>
        </p:blipFill>
        <p:spPr>
          <a:xfrm>
            <a:off x="4431860" y="4654789"/>
            <a:ext cx="1246908" cy="868632"/>
          </a:xfrm>
          <a:prstGeom prst="rect">
            <a:avLst/>
          </a:prstGeom>
        </p:spPr>
      </p:pic>
      <p:pic>
        <p:nvPicPr>
          <p:cNvPr id="138" name="Picture 2" descr="C:\Users\KTIOM\AppData\Local\Microsoft\Windows\Temporary Internet Files\Content.IE5\YO97QDGR\MC900239657[1].wmf"/>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1877721" y="4910372"/>
            <a:ext cx="1112032" cy="986982"/>
          </a:xfrm>
          <a:prstGeom prst="rect">
            <a:avLst/>
          </a:prstGeom>
          <a:noFill/>
          <a:ln w="28575">
            <a:noFill/>
            <a:prstDash val="sysDash"/>
          </a:ln>
          <a:extLst>
            <a:ext uri="{909E8E84-426E-40DD-AFC4-6F175D3DCCD1}">
              <a14:hiddenFill xmlns:a14="http://schemas.microsoft.com/office/drawing/2010/main">
                <a:solidFill>
                  <a:srgbClr val="FFFFFF"/>
                </a:solidFill>
              </a14:hiddenFill>
            </a:ext>
          </a:extLst>
        </p:spPr>
      </p:pic>
      <p:grpSp>
        <p:nvGrpSpPr>
          <p:cNvPr id="24" name="Group 212"/>
          <p:cNvGrpSpPr>
            <a:grpSpLocks/>
          </p:cNvGrpSpPr>
          <p:nvPr/>
        </p:nvGrpSpPr>
        <p:grpSpPr bwMode="auto">
          <a:xfrm>
            <a:off x="830851" y="4885562"/>
            <a:ext cx="1116360" cy="1102437"/>
            <a:chOff x="1781" y="1490"/>
            <a:chExt cx="859" cy="723"/>
          </a:xfrm>
        </p:grpSpPr>
        <p:sp>
          <p:nvSpPr>
            <p:cNvPr id="25" name="Freeform 213"/>
            <p:cNvSpPr>
              <a:spLocks/>
            </p:cNvSpPr>
            <p:nvPr/>
          </p:nvSpPr>
          <p:spPr bwMode="auto">
            <a:xfrm>
              <a:off x="1781" y="1490"/>
              <a:ext cx="859" cy="723"/>
            </a:xfrm>
            <a:custGeom>
              <a:avLst/>
              <a:gdLst>
                <a:gd name="T0" fmla="*/ 385 w 859"/>
                <a:gd name="T1" fmla="*/ 0 h 723"/>
                <a:gd name="T2" fmla="*/ 406 w 859"/>
                <a:gd name="T3" fmla="*/ 3 h 723"/>
                <a:gd name="T4" fmla="*/ 427 w 859"/>
                <a:gd name="T5" fmla="*/ 10 h 723"/>
                <a:gd name="T6" fmla="*/ 449 w 859"/>
                <a:gd name="T7" fmla="*/ 21 h 723"/>
                <a:gd name="T8" fmla="*/ 473 w 859"/>
                <a:gd name="T9" fmla="*/ 36 h 723"/>
                <a:gd name="T10" fmla="*/ 500 w 859"/>
                <a:gd name="T11" fmla="*/ 56 h 723"/>
                <a:gd name="T12" fmla="*/ 531 w 859"/>
                <a:gd name="T13" fmla="*/ 81 h 723"/>
                <a:gd name="T14" fmla="*/ 559 w 859"/>
                <a:gd name="T15" fmla="*/ 95 h 723"/>
                <a:gd name="T16" fmla="*/ 595 w 859"/>
                <a:gd name="T17" fmla="*/ 102 h 723"/>
                <a:gd name="T18" fmla="*/ 637 w 859"/>
                <a:gd name="T19" fmla="*/ 107 h 723"/>
                <a:gd name="T20" fmla="*/ 680 w 859"/>
                <a:gd name="T21" fmla="*/ 115 h 723"/>
                <a:gd name="T22" fmla="*/ 719 w 859"/>
                <a:gd name="T23" fmla="*/ 132 h 723"/>
                <a:gd name="T24" fmla="*/ 750 w 859"/>
                <a:gd name="T25" fmla="*/ 161 h 723"/>
                <a:gd name="T26" fmla="*/ 767 w 859"/>
                <a:gd name="T27" fmla="*/ 207 h 723"/>
                <a:gd name="T28" fmla="*/ 771 w 859"/>
                <a:gd name="T29" fmla="*/ 252 h 723"/>
                <a:gd name="T30" fmla="*/ 779 w 859"/>
                <a:gd name="T31" fmla="*/ 291 h 723"/>
                <a:gd name="T32" fmla="*/ 790 w 859"/>
                <a:gd name="T33" fmla="*/ 330 h 723"/>
                <a:gd name="T34" fmla="*/ 804 w 859"/>
                <a:gd name="T35" fmla="*/ 369 h 723"/>
                <a:gd name="T36" fmla="*/ 820 w 859"/>
                <a:gd name="T37" fmla="*/ 408 h 723"/>
                <a:gd name="T38" fmla="*/ 836 w 859"/>
                <a:gd name="T39" fmla="*/ 447 h 723"/>
                <a:gd name="T40" fmla="*/ 852 w 859"/>
                <a:gd name="T41" fmla="*/ 486 h 723"/>
                <a:gd name="T42" fmla="*/ 847 w 859"/>
                <a:gd name="T43" fmla="*/ 528 h 723"/>
                <a:gd name="T44" fmla="*/ 811 w 859"/>
                <a:gd name="T45" fmla="*/ 560 h 723"/>
                <a:gd name="T46" fmla="*/ 761 w 859"/>
                <a:gd name="T47" fmla="*/ 579 h 723"/>
                <a:gd name="T48" fmla="*/ 701 w 859"/>
                <a:gd name="T49" fmla="*/ 592 h 723"/>
                <a:gd name="T50" fmla="*/ 636 w 859"/>
                <a:gd name="T51" fmla="*/ 608 h 723"/>
                <a:gd name="T52" fmla="*/ 570 w 859"/>
                <a:gd name="T53" fmla="*/ 637 h 723"/>
                <a:gd name="T54" fmla="*/ 509 w 859"/>
                <a:gd name="T55" fmla="*/ 685 h 723"/>
                <a:gd name="T56" fmla="*/ 458 w 859"/>
                <a:gd name="T57" fmla="*/ 722 h 723"/>
                <a:gd name="T58" fmla="*/ 403 w 859"/>
                <a:gd name="T59" fmla="*/ 721 h 723"/>
                <a:gd name="T60" fmla="*/ 343 w 859"/>
                <a:gd name="T61" fmla="*/ 719 h 723"/>
                <a:gd name="T62" fmla="*/ 278 w 859"/>
                <a:gd name="T63" fmla="*/ 713 h 723"/>
                <a:gd name="T64" fmla="*/ 215 w 859"/>
                <a:gd name="T65" fmla="*/ 703 h 723"/>
                <a:gd name="T66" fmla="*/ 159 w 859"/>
                <a:gd name="T67" fmla="*/ 686 h 723"/>
                <a:gd name="T68" fmla="*/ 113 w 859"/>
                <a:gd name="T69" fmla="*/ 661 h 723"/>
                <a:gd name="T70" fmla="*/ 92 w 859"/>
                <a:gd name="T71" fmla="*/ 633 h 723"/>
                <a:gd name="T72" fmla="*/ 96 w 859"/>
                <a:gd name="T73" fmla="*/ 612 h 723"/>
                <a:gd name="T74" fmla="*/ 101 w 859"/>
                <a:gd name="T75" fmla="*/ 589 h 723"/>
                <a:gd name="T76" fmla="*/ 104 w 859"/>
                <a:gd name="T77" fmla="*/ 567 h 723"/>
                <a:gd name="T78" fmla="*/ 103 w 859"/>
                <a:gd name="T79" fmla="*/ 544 h 723"/>
                <a:gd name="T80" fmla="*/ 95 w 859"/>
                <a:gd name="T81" fmla="*/ 526 h 723"/>
                <a:gd name="T82" fmla="*/ 77 w 859"/>
                <a:gd name="T83" fmla="*/ 510 h 723"/>
                <a:gd name="T84" fmla="*/ 45 w 859"/>
                <a:gd name="T85" fmla="*/ 489 h 723"/>
                <a:gd name="T86" fmla="*/ 11 w 859"/>
                <a:gd name="T87" fmla="*/ 427 h 723"/>
                <a:gd name="T88" fmla="*/ 0 w 859"/>
                <a:gd name="T89" fmla="*/ 363 h 723"/>
                <a:gd name="T90" fmla="*/ 9 w 859"/>
                <a:gd name="T91" fmla="*/ 298 h 723"/>
                <a:gd name="T92" fmla="*/ 35 w 859"/>
                <a:gd name="T93" fmla="*/ 234 h 723"/>
                <a:gd name="T94" fmla="*/ 78 w 859"/>
                <a:gd name="T95" fmla="*/ 174 h 723"/>
                <a:gd name="T96" fmla="*/ 133 w 859"/>
                <a:gd name="T97" fmla="*/ 121 h 723"/>
                <a:gd name="T98" fmla="*/ 194 w 859"/>
                <a:gd name="T99" fmla="*/ 78 h 723"/>
                <a:gd name="T100" fmla="*/ 211 w 859"/>
                <a:gd name="T101" fmla="*/ 56 h 723"/>
                <a:gd name="T102" fmla="*/ 231 w 859"/>
                <a:gd name="T103" fmla="*/ 39 h 723"/>
                <a:gd name="T104" fmla="*/ 254 w 859"/>
                <a:gd name="T105" fmla="*/ 26 h 723"/>
                <a:gd name="T106" fmla="*/ 280 w 859"/>
                <a:gd name="T107" fmla="*/ 16 h 723"/>
                <a:gd name="T108" fmla="*/ 307 w 859"/>
                <a:gd name="T109" fmla="*/ 8 h 723"/>
                <a:gd name="T110" fmla="*/ 335 w 859"/>
                <a:gd name="T111" fmla="*/ 3 h 723"/>
                <a:gd name="T112" fmla="*/ 365 w 859"/>
                <a:gd name="T113" fmla="*/ 0 h 7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9"/>
                <a:gd name="T172" fmla="*/ 0 h 723"/>
                <a:gd name="T173" fmla="*/ 859 w 859"/>
                <a:gd name="T174" fmla="*/ 723 h 72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9" h="723">
                  <a:moveTo>
                    <a:pt x="365" y="0"/>
                  </a:moveTo>
                  <a:lnTo>
                    <a:pt x="367" y="0"/>
                  </a:lnTo>
                  <a:lnTo>
                    <a:pt x="370" y="0"/>
                  </a:lnTo>
                  <a:lnTo>
                    <a:pt x="372" y="0"/>
                  </a:lnTo>
                  <a:lnTo>
                    <a:pt x="375" y="0"/>
                  </a:lnTo>
                  <a:lnTo>
                    <a:pt x="377" y="0"/>
                  </a:lnTo>
                  <a:lnTo>
                    <a:pt x="379" y="0"/>
                  </a:lnTo>
                  <a:lnTo>
                    <a:pt x="382" y="0"/>
                  </a:lnTo>
                  <a:lnTo>
                    <a:pt x="385" y="0"/>
                  </a:lnTo>
                  <a:lnTo>
                    <a:pt x="386" y="0"/>
                  </a:lnTo>
                  <a:lnTo>
                    <a:pt x="389" y="0"/>
                  </a:lnTo>
                  <a:lnTo>
                    <a:pt x="391" y="0"/>
                  </a:lnTo>
                  <a:lnTo>
                    <a:pt x="394" y="1"/>
                  </a:lnTo>
                  <a:lnTo>
                    <a:pt x="396" y="1"/>
                  </a:lnTo>
                  <a:lnTo>
                    <a:pt x="398" y="2"/>
                  </a:lnTo>
                  <a:lnTo>
                    <a:pt x="401" y="2"/>
                  </a:lnTo>
                  <a:lnTo>
                    <a:pt x="403" y="3"/>
                  </a:lnTo>
                  <a:lnTo>
                    <a:pt x="406" y="3"/>
                  </a:lnTo>
                  <a:lnTo>
                    <a:pt x="408" y="3"/>
                  </a:lnTo>
                  <a:lnTo>
                    <a:pt x="410" y="4"/>
                  </a:lnTo>
                  <a:lnTo>
                    <a:pt x="413" y="5"/>
                  </a:lnTo>
                  <a:lnTo>
                    <a:pt x="415" y="6"/>
                  </a:lnTo>
                  <a:lnTo>
                    <a:pt x="417" y="6"/>
                  </a:lnTo>
                  <a:lnTo>
                    <a:pt x="419" y="7"/>
                  </a:lnTo>
                  <a:lnTo>
                    <a:pt x="422" y="8"/>
                  </a:lnTo>
                  <a:lnTo>
                    <a:pt x="424" y="9"/>
                  </a:lnTo>
                  <a:lnTo>
                    <a:pt x="427" y="10"/>
                  </a:lnTo>
                  <a:lnTo>
                    <a:pt x="429" y="11"/>
                  </a:lnTo>
                  <a:lnTo>
                    <a:pt x="432" y="12"/>
                  </a:lnTo>
                  <a:lnTo>
                    <a:pt x="434" y="13"/>
                  </a:lnTo>
                  <a:lnTo>
                    <a:pt x="437" y="14"/>
                  </a:lnTo>
                  <a:lnTo>
                    <a:pt x="440" y="15"/>
                  </a:lnTo>
                  <a:lnTo>
                    <a:pt x="442" y="17"/>
                  </a:lnTo>
                  <a:lnTo>
                    <a:pt x="444" y="18"/>
                  </a:lnTo>
                  <a:lnTo>
                    <a:pt x="447" y="19"/>
                  </a:lnTo>
                  <a:lnTo>
                    <a:pt x="449" y="21"/>
                  </a:lnTo>
                  <a:lnTo>
                    <a:pt x="452" y="22"/>
                  </a:lnTo>
                  <a:lnTo>
                    <a:pt x="454" y="24"/>
                  </a:lnTo>
                  <a:lnTo>
                    <a:pt x="457" y="25"/>
                  </a:lnTo>
                  <a:lnTo>
                    <a:pt x="460" y="27"/>
                  </a:lnTo>
                  <a:lnTo>
                    <a:pt x="463" y="29"/>
                  </a:lnTo>
                  <a:lnTo>
                    <a:pt x="465" y="30"/>
                  </a:lnTo>
                  <a:lnTo>
                    <a:pt x="468" y="32"/>
                  </a:lnTo>
                  <a:lnTo>
                    <a:pt x="471" y="34"/>
                  </a:lnTo>
                  <a:lnTo>
                    <a:pt x="473" y="36"/>
                  </a:lnTo>
                  <a:lnTo>
                    <a:pt x="476" y="38"/>
                  </a:lnTo>
                  <a:lnTo>
                    <a:pt x="479" y="40"/>
                  </a:lnTo>
                  <a:lnTo>
                    <a:pt x="482" y="42"/>
                  </a:lnTo>
                  <a:lnTo>
                    <a:pt x="485" y="44"/>
                  </a:lnTo>
                  <a:lnTo>
                    <a:pt x="488" y="46"/>
                  </a:lnTo>
                  <a:lnTo>
                    <a:pt x="491" y="48"/>
                  </a:lnTo>
                  <a:lnTo>
                    <a:pt x="494" y="51"/>
                  </a:lnTo>
                  <a:lnTo>
                    <a:pt x="497" y="53"/>
                  </a:lnTo>
                  <a:lnTo>
                    <a:pt x="500" y="56"/>
                  </a:lnTo>
                  <a:lnTo>
                    <a:pt x="504" y="58"/>
                  </a:lnTo>
                  <a:lnTo>
                    <a:pt x="507" y="61"/>
                  </a:lnTo>
                  <a:lnTo>
                    <a:pt x="510" y="64"/>
                  </a:lnTo>
                  <a:lnTo>
                    <a:pt x="513" y="66"/>
                  </a:lnTo>
                  <a:lnTo>
                    <a:pt x="517" y="69"/>
                  </a:lnTo>
                  <a:lnTo>
                    <a:pt x="520" y="71"/>
                  </a:lnTo>
                  <a:lnTo>
                    <a:pt x="524" y="74"/>
                  </a:lnTo>
                  <a:lnTo>
                    <a:pt x="527" y="77"/>
                  </a:lnTo>
                  <a:lnTo>
                    <a:pt x="531" y="81"/>
                  </a:lnTo>
                  <a:lnTo>
                    <a:pt x="535" y="84"/>
                  </a:lnTo>
                  <a:lnTo>
                    <a:pt x="539" y="87"/>
                  </a:lnTo>
                  <a:lnTo>
                    <a:pt x="541" y="88"/>
                  </a:lnTo>
                  <a:lnTo>
                    <a:pt x="543" y="90"/>
                  </a:lnTo>
                  <a:lnTo>
                    <a:pt x="546" y="91"/>
                  </a:lnTo>
                  <a:lnTo>
                    <a:pt x="550" y="92"/>
                  </a:lnTo>
                  <a:lnTo>
                    <a:pt x="552" y="93"/>
                  </a:lnTo>
                  <a:lnTo>
                    <a:pt x="556" y="94"/>
                  </a:lnTo>
                  <a:lnTo>
                    <a:pt x="559" y="95"/>
                  </a:lnTo>
                  <a:lnTo>
                    <a:pt x="563" y="96"/>
                  </a:lnTo>
                  <a:lnTo>
                    <a:pt x="567" y="97"/>
                  </a:lnTo>
                  <a:lnTo>
                    <a:pt x="570" y="98"/>
                  </a:lnTo>
                  <a:lnTo>
                    <a:pt x="574" y="98"/>
                  </a:lnTo>
                  <a:lnTo>
                    <a:pt x="578" y="99"/>
                  </a:lnTo>
                  <a:lnTo>
                    <a:pt x="582" y="100"/>
                  </a:lnTo>
                  <a:lnTo>
                    <a:pt x="587" y="101"/>
                  </a:lnTo>
                  <a:lnTo>
                    <a:pt x="591" y="101"/>
                  </a:lnTo>
                  <a:lnTo>
                    <a:pt x="595" y="102"/>
                  </a:lnTo>
                  <a:lnTo>
                    <a:pt x="600" y="102"/>
                  </a:lnTo>
                  <a:lnTo>
                    <a:pt x="604" y="103"/>
                  </a:lnTo>
                  <a:lnTo>
                    <a:pt x="609" y="103"/>
                  </a:lnTo>
                  <a:lnTo>
                    <a:pt x="613" y="104"/>
                  </a:lnTo>
                  <a:lnTo>
                    <a:pt x="618" y="104"/>
                  </a:lnTo>
                  <a:lnTo>
                    <a:pt x="623" y="105"/>
                  </a:lnTo>
                  <a:lnTo>
                    <a:pt x="628" y="105"/>
                  </a:lnTo>
                  <a:lnTo>
                    <a:pt x="633" y="106"/>
                  </a:lnTo>
                  <a:lnTo>
                    <a:pt x="637" y="107"/>
                  </a:lnTo>
                  <a:lnTo>
                    <a:pt x="642" y="107"/>
                  </a:lnTo>
                  <a:lnTo>
                    <a:pt x="646" y="108"/>
                  </a:lnTo>
                  <a:lnTo>
                    <a:pt x="652" y="109"/>
                  </a:lnTo>
                  <a:lnTo>
                    <a:pt x="656" y="110"/>
                  </a:lnTo>
                  <a:lnTo>
                    <a:pt x="661" y="111"/>
                  </a:lnTo>
                  <a:lnTo>
                    <a:pt x="666" y="112"/>
                  </a:lnTo>
                  <a:lnTo>
                    <a:pt x="671" y="113"/>
                  </a:lnTo>
                  <a:lnTo>
                    <a:pt x="675" y="114"/>
                  </a:lnTo>
                  <a:lnTo>
                    <a:pt x="680" y="115"/>
                  </a:lnTo>
                  <a:lnTo>
                    <a:pt x="685" y="116"/>
                  </a:lnTo>
                  <a:lnTo>
                    <a:pt x="689" y="118"/>
                  </a:lnTo>
                  <a:lnTo>
                    <a:pt x="693" y="119"/>
                  </a:lnTo>
                  <a:lnTo>
                    <a:pt x="698" y="121"/>
                  </a:lnTo>
                  <a:lnTo>
                    <a:pt x="703" y="123"/>
                  </a:lnTo>
                  <a:lnTo>
                    <a:pt x="707" y="125"/>
                  </a:lnTo>
                  <a:lnTo>
                    <a:pt x="711" y="127"/>
                  </a:lnTo>
                  <a:lnTo>
                    <a:pt x="715" y="129"/>
                  </a:lnTo>
                  <a:lnTo>
                    <a:pt x="719" y="132"/>
                  </a:lnTo>
                  <a:lnTo>
                    <a:pt x="723" y="134"/>
                  </a:lnTo>
                  <a:lnTo>
                    <a:pt x="726" y="137"/>
                  </a:lnTo>
                  <a:lnTo>
                    <a:pt x="730" y="140"/>
                  </a:lnTo>
                  <a:lnTo>
                    <a:pt x="734" y="143"/>
                  </a:lnTo>
                  <a:lnTo>
                    <a:pt x="738" y="146"/>
                  </a:lnTo>
                  <a:lnTo>
                    <a:pt x="740" y="149"/>
                  </a:lnTo>
                  <a:lnTo>
                    <a:pt x="744" y="153"/>
                  </a:lnTo>
                  <a:lnTo>
                    <a:pt x="747" y="157"/>
                  </a:lnTo>
                  <a:lnTo>
                    <a:pt x="750" y="161"/>
                  </a:lnTo>
                  <a:lnTo>
                    <a:pt x="752" y="165"/>
                  </a:lnTo>
                  <a:lnTo>
                    <a:pt x="755" y="169"/>
                  </a:lnTo>
                  <a:lnTo>
                    <a:pt x="757" y="174"/>
                  </a:lnTo>
                  <a:lnTo>
                    <a:pt x="759" y="179"/>
                  </a:lnTo>
                  <a:lnTo>
                    <a:pt x="761" y="184"/>
                  </a:lnTo>
                  <a:lnTo>
                    <a:pt x="763" y="190"/>
                  </a:lnTo>
                  <a:lnTo>
                    <a:pt x="765" y="195"/>
                  </a:lnTo>
                  <a:lnTo>
                    <a:pt x="766" y="201"/>
                  </a:lnTo>
                  <a:lnTo>
                    <a:pt x="767" y="207"/>
                  </a:lnTo>
                  <a:lnTo>
                    <a:pt x="768" y="214"/>
                  </a:lnTo>
                  <a:lnTo>
                    <a:pt x="769" y="220"/>
                  </a:lnTo>
                  <a:lnTo>
                    <a:pt x="769" y="228"/>
                  </a:lnTo>
                  <a:lnTo>
                    <a:pt x="769" y="232"/>
                  </a:lnTo>
                  <a:lnTo>
                    <a:pt x="769" y="236"/>
                  </a:lnTo>
                  <a:lnTo>
                    <a:pt x="770" y="240"/>
                  </a:lnTo>
                  <a:lnTo>
                    <a:pt x="770" y="244"/>
                  </a:lnTo>
                  <a:lnTo>
                    <a:pt x="770" y="248"/>
                  </a:lnTo>
                  <a:lnTo>
                    <a:pt x="771" y="252"/>
                  </a:lnTo>
                  <a:lnTo>
                    <a:pt x="772" y="257"/>
                  </a:lnTo>
                  <a:lnTo>
                    <a:pt x="773" y="261"/>
                  </a:lnTo>
                  <a:lnTo>
                    <a:pt x="773" y="265"/>
                  </a:lnTo>
                  <a:lnTo>
                    <a:pt x="774" y="269"/>
                  </a:lnTo>
                  <a:lnTo>
                    <a:pt x="775" y="273"/>
                  </a:lnTo>
                  <a:lnTo>
                    <a:pt x="776" y="278"/>
                  </a:lnTo>
                  <a:lnTo>
                    <a:pt x="777" y="282"/>
                  </a:lnTo>
                  <a:lnTo>
                    <a:pt x="778" y="286"/>
                  </a:lnTo>
                  <a:lnTo>
                    <a:pt x="779" y="291"/>
                  </a:lnTo>
                  <a:lnTo>
                    <a:pt x="780" y="295"/>
                  </a:lnTo>
                  <a:lnTo>
                    <a:pt x="781" y="299"/>
                  </a:lnTo>
                  <a:lnTo>
                    <a:pt x="782" y="303"/>
                  </a:lnTo>
                  <a:lnTo>
                    <a:pt x="783" y="308"/>
                  </a:lnTo>
                  <a:lnTo>
                    <a:pt x="785" y="312"/>
                  </a:lnTo>
                  <a:lnTo>
                    <a:pt x="786" y="317"/>
                  </a:lnTo>
                  <a:lnTo>
                    <a:pt x="787" y="321"/>
                  </a:lnTo>
                  <a:lnTo>
                    <a:pt x="788" y="325"/>
                  </a:lnTo>
                  <a:lnTo>
                    <a:pt x="790" y="330"/>
                  </a:lnTo>
                  <a:lnTo>
                    <a:pt x="791" y="334"/>
                  </a:lnTo>
                  <a:lnTo>
                    <a:pt x="793" y="338"/>
                  </a:lnTo>
                  <a:lnTo>
                    <a:pt x="794" y="342"/>
                  </a:lnTo>
                  <a:lnTo>
                    <a:pt x="796" y="347"/>
                  </a:lnTo>
                  <a:lnTo>
                    <a:pt x="798" y="351"/>
                  </a:lnTo>
                  <a:lnTo>
                    <a:pt x="799" y="356"/>
                  </a:lnTo>
                  <a:lnTo>
                    <a:pt x="801" y="360"/>
                  </a:lnTo>
                  <a:lnTo>
                    <a:pt x="803" y="365"/>
                  </a:lnTo>
                  <a:lnTo>
                    <a:pt x="804" y="369"/>
                  </a:lnTo>
                  <a:lnTo>
                    <a:pt x="806" y="373"/>
                  </a:lnTo>
                  <a:lnTo>
                    <a:pt x="808" y="378"/>
                  </a:lnTo>
                  <a:lnTo>
                    <a:pt x="809" y="382"/>
                  </a:lnTo>
                  <a:lnTo>
                    <a:pt x="811" y="386"/>
                  </a:lnTo>
                  <a:lnTo>
                    <a:pt x="813" y="391"/>
                  </a:lnTo>
                  <a:lnTo>
                    <a:pt x="814" y="395"/>
                  </a:lnTo>
                  <a:lnTo>
                    <a:pt x="816" y="399"/>
                  </a:lnTo>
                  <a:lnTo>
                    <a:pt x="818" y="404"/>
                  </a:lnTo>
                  <a:lnTo>
                    <a:pt x="820" y="408"/>
                  </a:lnTo>
                  <a:lnTo>
                    <a:pt x="822" y="413"/>
                  </a:lnTo>
                  <a:lnTo>
                    <a:pt x="824" y="417"/>
                  </a:lnTo>
                  <a:lnTo>
                    <a:pt x="825" y="421"/>
                  </a:lnTo>
                  <a:lnTo>
                    <a:pt x="827" y="426"/>
                  </a:lnTo>
                  <a:lnTo>
                    <a:pt x="829" y="430"/>
                  </a:lnTo>
                  <a:lnTo>
                    <a:pt x="831" y="434"/>
                  </a:lnTo>
                  <a:lnTo>
                    <a:pt x="832" y="439"/>
                  </a:lnTo>
                  <a:lnTo>
                    <a:pt x="834" y="442"/>
                  </a:lnTo>
                  <a:lnTo>
                    <a:pt x="836" y="447"/>
                  </a:lnTo>
                  <a:lnTo>
                    <a:pt x="838" y="451"/>
                  </a:lnTo>
                  <a:lnTo>
                    <a:pt x="840" y="456"/>
                  </a:lnTo>
                  <a:lnTo>
                    <a:pt x="841" y="460"/>
                  </a:lnTo>
                  <a:lnTo>
                    <a:pt x="844" y="464"/>
                  </a:lnTo>
                  <a:lnTo>
                    <a:pt x="845" y="468"/>
                  </a:lnTo>
                  <a:lnTo>
                    <a:pt x="847" y="472"/>
                  </a:lnTo>
                  <a:lnTo>
                    <a:pt x="849" y="477"/>
                  </a:lnTo>
                  <a:lnTo>
                    <a:pt x="851" y="481"/>
                  </a:lnTo>
                  <a:lnTo>
                    <a:pt x="852" y="486"/>
                  </a:lnTo>
                  <a:lnTo>
                    <a:pt x="854" y="490"/>
                  </a:lnTo>
                  <a:lnTo>
                    <a:pt x="856" y="494"/>
                  </a:lnTo>
                  <a:lnTo>
                    <a:pt x="857" y="498"/>
                  </a:lnTo>
                  <a:lnTo>
                    <a:pt x="859" y="502"/>
                  </a:lnTo>
                  <a:lnTo>
                    <a:pt x="857" y="508"/>
                  </a:lnTo>
                  <a:lnTo>
                    <a:pt x="855" y="514"/>
                  </a:lnTo>
                  <a:lnTo>
                    <a:pt x="852" y="518"/>
                  </a:lnTo>
                  <a:lnTo>
                    <a:pt x="850" y="524"/>
                  </a:lnTo>
                  <a:lnTo>
                    <a:pt x="847" y="528"/>
                  </a:lnTo>
                  <a:lnTo>
                    <a:pt x="844" y="533"/>
                  </a:lnTo>
                  <a:lnTo>
                    <a:pt x="840" y="537"/>
                  </a:lnTo>
                  <a:lnTo>
                    <a:pt x="837" y="541"/>
                  </a:lnTo>
                  <a:lnTo>
                    <a:pt x="833" y="544"/>
                  </a:lnTo>
                  <a:lnTo>
                    <a:pt x="829" y="548"/>
                  </a:lnTo>
                  <a:lnTo>
                    <a:pt x="825" y="551"/>
                  </a:lnTo>
                  <a:lnTo>
                    <a:pt x="820" y="555"/>
                  </a:lnTo>
                  <a:lnTo>
                    <a:pt x="816" y="557"/>
                  </a:lnTo>
                  <a:lnTo>
                    <a:pt x="811" y="560"/>
                  </a:lnTo>
                  <a:lnTo>
                    <a:pt x="806" y="563"/>
                  </a:lnTo>
                  <a:lnTo>
                    <a:pt x="801" y="566"/>
                  </a:lnTo>
                  <a:lnTo>
                    <a:pt x="795" y="567"/>
                  </a:lnTo>
                  <a:lnTo>
                    <a:pt x="790" y="569"/>
                  </a:lnTo>
                  <a:lnTo>
                    <a:pt x="785" y="571"/>
                  </a:lnTo>
                  <a:lnTo>
                    <a:pt x="779" y="573"/>
                  </a:lnTo>
                  <a:lnTo>
                    <a:pt x="773" y="575"/>
                  </a:lnTo>
                  <a:lnTo>
                    <a:pt x="767" y="577"/>
                  </a:lnTo>
                  <a:lnTo>
                    <a:pt x="761" y="579"/>
                  </a:lnTo>
                  <a:lnTo>
                    <a:pt x="755" y="580"/>
                  </a:lnTo>
                  <a:lnTo>
                    <a:pt x="748" y="582"/>
                  </a:lnTo>
                  <a:lnTo>
                    <a:pt x="742" y="583"/>
                  </a:lnTo>
                  <a:lnTo>
                    <a:pt x="735" y="585"/>
                  </a:lnTo>
                  <a:lnTo>
                    <a:pt x="728" y="586"/>
                  </a:lnTo>
                  <a:lnTo>
                    <a:pt x="722" y="588"/>
                  </a:lnTo>
                  <a:lnTo>
                    <a:pt x="715" y="589"/>
                  </a:lnTo>
                  <a:lnTo>
                    <a:pt x="708" y="591"/>
                  </a:lnTo>
                  <a:lnTo>
                    <a:pt x="701" y="592"/>
                  </a:lnTo>
                  <a:lnTo>
                    <a:pt x="694" y="593"/>
                  </a:lnTo>
                  <a:lnTo>
                    <a:pt x="687" y="595"/>
                  </a:lnTo>
                  <a:lnTo>
                    <a:pt x="680" y="597"/>
                  </a:lnTo>
                  <a:lnTo>
                    <a:pt x="673" y="598"/>
                  </a:lnTo>
                  <a:lnTo>
                    <a:pt x="665" y="600"/>
                  </a:lnTo>
                  <a:lnTo>
                    <a:pt x="658" y="602"/>
                  </a:lnTo>
                  <a:lnTo>
                    <a:pt x="650" y="604"/>
                  </a:lnTo>
                  <a:lnTo>
                    <a:pt x="644" y="606"/>
                  </a:lnTo>
                  <a:lnTo>
                    <a:pt x="636" y="608"/>
                  </a:lnTo>
                  <a:lnTo>
                    <a:pt x="629" y="611"/>
                  </a:lnTo>
                  <a:lnTo>
                    <a:pt x="621" y="614"/>
                  </a:lnTo>
                  <a:lnTo>
                    <a:pt x="614" y="616"/>
                  </a:lnTo>
                  <a:lnTo>
                    <a:pt x="607" y="619"/>
                  </a:lnTo>
                  <a:lnTo>
                    <a:pt x="599" y="622"/>
                  </a:lnTo>
                  <a:lnTo>
                    <a:pt x="592" y="625"/>
                  </a:lnTo>
                  <a:lnTo>
                    <a:pt x="585" y="629"/>
                  </a:lnTo>
                  <a:lnTo>
                    <a:pt x="578" y="633"/>
                  </a:lnTo>
                  <a:lnTo>
                    <a:pt x="570" y="637"/>
                  </a:lnTo>
                  <a:lnTo>
                    <a:pt x="563" y="641"/>
                  </a:lnTo>
                  <a:lnTo>
                    <a:pt x="556" y="645"/>
                  </a:lnTo>
                  <a:lnTo>
                    <a:pt x="549" y="650"/>
                  </a:lnTo>
                  <a:lnTo>
                    <a:pt x="542" y="655"/>
                  </a:lnTo>
                  <a:lnTo>
                    <a:pt x="535" y="660"/>
                  </a:lnTo>
                  <a:lnTo>
                    <a:pt x="529" y="666"/>
                  </a:lnTo>
                  <a:lnTo>
                    <a:pt x="522" y="671"/>
                  </a:lnTo>
                  <a:lnTo>
                    <a:pt x="516" y="678"/>
                  </a:lnTo>
                  <a:lnTo>
                    <a:pt x="509" y="685"/>
                  </a:lnTo>
                  <a:lnTo>
                    <a:pt x="503" y="692"/>
                  </a:lnTo>
                  <a:lnTo>
                    <a:pt x="496" y="699"/>
                  </a:lnTo>
                  <a:lnTo>
                    <a:pt x="490" y="706"/>
                  </a:lnTo>
                  <a:lnTo>
                    <a:pt x="484" y="715"/>
                  </a:lnTo>
                  <a:lnTo>
                    <a:pt x="479" y="723"/>
                  </a:lnTo>
                  <a:lnTo>
                    <a:pt x="473" y="723"/>
                  </a:lnTo>
                  <a:lnTo>
                    <a:pt x="468" y="722"/>
                  </a:lnTo>
                  <a:lnTo>
                    <a:pt x="463" y="722"/>
                  </a:lnTo>
                  <a:lnTo>
                    <a:pt x="458" y="722"/>
                  </a:lnTo>
                  <a:lnTo>
                    <a:pt x="452" y="722"/>
                  </a:lnTo>
                  <a:lnTo>
                    <a:pt x="447" y="722"/>
                  </a:lnTo>
                  <a:lnTo>
                    <a:pt x="441" y="722"/>
                  </a:lnTo>
                  <a:lnTo>
                    <a:pt x="436" y="722"/>
                  </a:lnTo>
                  <a:lnTo>
                    <a:pt x="429" y="722"/>
                  </a:lnTo>
                  <a:lnTo>
                    <a:pt x="423" y="721"/>
                  </a:lnTo>
                  <a:lnTo>
                    <a:pt x="417" y="721"/>
                  </a:lnTo>
                  <a:lnTo>
                    <a:pt x="410" y="721"/>
                  </a:lnTo>
                  <a:lnTo>
                    <a:pt x="403" y="721"/>
                  </a:lnTo>
                  <a:lnTo>
                    <a:pt x="397" y="721"/>
                  </a:lnTo>
                  <a:lnTo>
                    <a:pt x="391" y="720"/>
                  </a:lnTo>
                  <a:lnTo>
                    <a:pt x="385" y="720"/>
                  </a:lnTo>
                  <a:lnTo>
                    <a:pt x="377" y="720"/>
                  </a:lnTo>
                  <a:lnTo>
                    <a:pt x="370" y="720"/>
                  </a:lnTo>
                  <a:lnTo>
                    <a:pt x="364" y="719"/>
                  </a:lnTo>
                  <a:lnTo>
                    <a:pt x="357" y="719"/>
                  </a:lnTo>
                  <a:lnTo>
                    <a:pt x="350" y="719"/>
                  </a:lnTo>
                  <a:lnTo>
                    <a:pt x="343" y="719"/>
                  </a:lnTo>
                  <a:lnTo>
                    <a:pt x="335" y="718"/>
                  </a:lnTo>
                  <a:lnTo>
                    <a:pt x="328" y="718"/>
                  </a:lnTo>
                  <a:lnTo>
                    <a:pt x="321" y="718"/>
                  </a:lnTo>
                  <a:lnTo>
                    <a:pt x="314" y="717"/>
                  </a:lnTo>
                  <a:lnTo>
                    <a:pt x="307" y="716"/>
                  </a:lnTo>
                  <a:lnTo>
                    <a:pt x="300" y="716"/>
                  </a:lnTo>
                  <a:lnTo>
                    <a:pt x="292" y="715"/>
                  </a:lnTo>
                  <a:lnTo>
                    <a:pt x="285" y="714"/>
                  </a:lnTo>
                  <a:lnTo>
                    <a:pt x="278" y="713"/>
                  </a:lnTo>
                  <a:lnTo>
                    <a:pt x="272" y="713"/>
                  </a:lnTo>
                  <a:lnTo>
                    <a:pt x="264" y="712"/>
                  </a:lnTo>
                  <a:lnTo>
                    <a:pt x="257" y="711"/>
                  </a:lnTo>
                  <a:lnTo>
                    <a:pt x="250" y="709"/>
                  </a:lnTo>
                  <a:lnTo>
                    <a:pt x="243" y="708"/>
                  </a:lnTo>
                  <a:lnTo>
                    <a:pt x="236" y="707"/>
                  </a:lnTo>
                  <a:lnTo>
                    <a:pt x="229" y="706"/>
                  </a:lnTo>
                  <a:lnTo>
                    <a:pt x="222" y="704"/>
                  </a:lnTo>
                  <a:lnTo>
                    <a:pt x="215" y="703"/>
                  </a:lnTo>
                  <a:lnTo>
                    <a:pt x="209" y="701"/>
                  </a:lnTo>
                  <a:lnTo>
                    <a:pt x="202" y="700"/>
                  </a:lnTo>
                  <a:lnTo>
                    <a:pt x="195" y="698"/>
                  </a:lnTo>
                  <a:lnTo>
                    <a:pt x="190" y="696"/>
                  </a:lnTo>
                  <a:lnTo>
                    <a:pt x="183" y="694"/>
                  </a:lnTo>
                  <a:lnTo>
                    <a:pt x="176" y="693"/>
                  </a:lnTo>
                  <a:lnTo>
                    <a:pt x="171" y="691"/>
                  </a:lnTo>
                  <a:lnTo>
                    <a:pt x="165" y="689"/>
                  </a:lnTo>
                  <a:lnTo>
                    <a:pt x="159" y="686"/>
                  </a:lnTo>
                  <a:lnTo>
                    <a:pt x="154" y="684"/>
                  </a:lnTo>
                  <a:lnTo>
                    <a:pt x="148" y="681"/>
                  </a:lnTo>
                  <a:lnTo>
                    <a:pt x="142" y="679"/>
                  </a:lnTo>
                  <a:lnTo>
                    <a:pt x="137" y="676"/>
                  </a:lnTo>
                  <a:lnTo>
                    <a:pt x="132" y="673"/>
                  </a:lnTo>
                  <a:lnTo>
                    <a:pt x="127" y="670"/>
                  </a:lnTo>
                  <a:lnTo>
                    <a:pt x="123" y="668"/>
                  </a:lnTo>
                  <a:lnTo>
                    <a:pt x="118" y="664"/>
                  </a:lnTo>
                  <a:lnTo>
                    <a:pt x="113" y="661"/>
                  </a:lnTo>
                  <a:lnTo>
                    <a:pt x="109" y="658"/>
                  </a:lnTo>
                  <a:lnTo>
                    <a:pt x="105" y="654"/>
                  </a:lnTo>
                  <a:lnTo>
                    <a:pt x="101" y="651"/>
                  </a:lnTo>
                  <a:lnTo>
                    <a:pt x="98" y="647"/>
                  </a:lnTo>
                  <a:lnTo>
                    <a:pt x="94" y="643"/>
                  </a:lnTo>
                  <a:lnTo>
                    <a:pt x="92" y="640"/>
                  </a:lnTo>
                  <a:lnTo>
                    <a:pt x="92" y="637"/>
                  </a:lnTo>
                  <a:lnTo>
                    <a:pt x="92" y="635"/>
                  </a:lnTo>
                  <a:lnTo>
                    <a:pt x="92" y="633"/>
                  </a:lnTo>
                  <a:lnTo>
                    <a:pt x="92" y="630"/>
                  </a:lnTo>
                  <a:lnTo>
                    <a:pt x="93" y="628"/>
                  </a:lnTo>
                  <a:lnTo>
                    <a:pt x="93" y="626"/>
                  </a:lnTo>
                  <a:lnTo>
                    <a:pt x="93" y="623"/>
                  </a:lnTo>
                  <a:lnTo>
                    <a:pt x="94" y="621"/>
                  </a:lnTo>
                  <a:lnTo>
                    <a:pt x="94" y="618"/>
                  </a:lnTo>
                  <a:lnTo>
                    <a:pt x="95" y="616"/>
                  </a:lnTo>
                  <a:lnTo>
                    <a:pt x="95" y="614"/>
                  </a:lnTo>
                  <a:lnTo>
                    <a:pt x="96" y="612"/>
                  </a:lnTo>
                  <a:lnTo>
                    <a:pt x="96" y="609"/>
                  </a:lnTo>
                  <a:lnTo>
                    <a:pt x="97" y="607"/>
                  </a:lnTo>
                  <a:lnTo>
                    <a:pt x="97" y="604"/>
                  </a:lnTo>
                  <a:lnTo>
                    <a:pt x="98" y="602"/>
                  </a:lnTo>
                  <a:lnTo>
                    <a:pt x="98" y="599"/>
                  </a:lnTo>
                  <a:lnTo>
                    <a:pt x="99" y="596"/>
                  </a:lnTo>
                  <a:lnTo>
                    <a:pt x="100" y="594"/>
                  </a:lnTo>
                  <a:lnTo>
                    <a:pt x="100" y="592"/>
                  </a:lnTo>
                  <a:lnTo>
                    <a:pt x="101" y="589"/>
                  </a:lnTo>
                  <a:lnTo>
                    <a:pt x="101" y="587"/>
                  </a:lnTo>
                  <a:lnTo>
                    <a:pt x="101" y="584"/>
                  </a:lnTo>
                  <a:lnTo>
                    <a:pt x="102" y="581"/>
                  </a:lnTo>
                  <a:lnTo>
                    <a:pt x="103" y="579"/>
                  </a:lnTo>
                  <a:lnTo>
                    <a:pt x="103" y="576"/>
                  </a:lnTo>
                  <a:lnTo>
                    <a:pt x="103" y="574"/>
                  </a:lnTo>
                  <a:lnTo>
                    <a:pt x="104" y="571"/>
                  </a:lnTo>
                  <a:lnTo>
                    <a:pt x="104" y="569"/>
                  </a:lnTo>
                  <a:lnTo>
                    <a:pt x="104" y="567"/>
                  </a:lnTo>
                  <a:lnTo>
                    <a:pt x="104" y="564"/>
                  </a:lnTo>
                  <a:lnTo>
                    <a:pt x="105" y="562"/>
                  </a:lnTo>
                  <a:lnTo>
                    <a:pt x="104" y="559"/>
                  </a:lnTo>
                  <a:lnTo>
                    <a:pt x="104" y="557"/>
                  </a:lnTo>
                  <a:lnTo>
                    <a:pt x="104" y="554"/>
                  </a:lnTo>
                  <a:lnTo>
                    <a:pt x="104" y="552"/>
                  </a:lnTo>
                  <a:lnTo>
                    <a:pt x="104" y="549"/>
                  </a:lnTo>
                  <a:lnTo>
                    <a:pt x="103" y="547"/>
                  </a:lnTo>
                  <a:lnTo>
                    <a:pt x="103" y="544"/>
                  </a:lnTo>
                  <a:lnTo>
                    <a:pt x="103" y="543"/>
                  </a:lnTo>
                  <a:lnTo>
                    <a:pt x="102" y="540"/>
                  </a:lnTo>
                  <a:lnTo>
                    <a:pt x="101" y="538"/>
                  </a:lnTo>
                  <a:lnTo>
                    <a:pt x="100" y="536"/>
                  </a:lnTo>
                  <a:lnTo>
                    <a:pt x="100" y="534"/>
                  </a:lnTo>
                  <a:lnTo>
                    <a:pt x="98" y="531"/>
                  </a:lnTo>
                  <a:lnTo>
                    <a:pt x="97" y="530"/>
                  </a:lnTo>
                  <a:lnTo>
                    <a:pt x="96" y="527"/>
                  </a:lnTo>
                  <a:lnTo>
                    <a:pt x="95" y="526"/>
                  </a:lnTo>
                  <a:lnTo>
                    <a:pt x="93" y="524"/>
                  </a:lnTo>
                  <a:lnTo>
                    <a:pt x="92" y="522"/>
                  </a:lnTo>
                  <a:lnTo>
                    <a:pt x="90" y="520"/>
                  </a:lnTo>
                  <a:lnTo>
                    <a:pt x="88" y="518"/>
                  </a:lnTo>
                  <a:lnTo>
                    <a:pt x="86" y="517"/>
                  </a:lnTo>
                  <a:lnTo>
                    <a:pt x="84" y="515"/>
                  </a:lnTo>
                  <a:lnTo>
                    <a:pt x="82" y="513"/>
                  </a:lnTo>
                  <a:lnTo>
                    <a:pt x="80" y="512"/>
                  </a:lnTo>
                  <a:lnTo>
                    <a:pt x="77" y="510"/>
                  </a:lnTo>
                  <a:lnTo>
                    <a:pt x="74" y="509"/>
                  </a:lnTo>
                  <a:lnTo>
                    <a:pt x="72" y="507"/>
                  </a:lnTo>
                  <a:lnTo>
                    <a:pt x="69" y="506"/>
                  </a:lnTo>
                  <a:lnTo>
                    <a:pt x="66" y="505"/>
                  </a:lnTo>
                  <a:lnTo>
                    <a:pt x="62" y="504"/>
                  </a:lnTo>
                  <a:lnTo>
                    <a:pt x="59" y="503"/>
                  </a:lnTo>
                  <a:lnTo>
                    <a:pt x="56" y="502"/>
                  </a:lnTo>
                  <a:lnTo>
                    <a:pt x="50" y="495"/>
                  </a:lnTo>
                  <a:lnTo>
                    <a:pt x="45" y="489"/>
                  </a:lnTo>
                  <a:lnTo>
                    <a:pt x="39" y="482"/>
                  </a:lnTo>
                  <a:lnTo>
                    <a:pt x="35" y="476"/>
                  </a:lnTo>
                  <a:lnTo>
                    <a:pt x="31" y="469"/>
                  </a:lnTo>
                  <a:lnTo>
                    <a:pt x="27" y="462"/>
                  </a:lnTo>
                  <a:lnTo>
                    <a:pt x="23" y="455"/>
                  </a:lnTo>
                  <a:lnTo>
                    <a:pt x="20" y="448"/>
                  </a:lnTo>
                  <a:lnTo>
                    <a:pt x="17" y="442"/>
                  </a:lnTo>
                  <a:lnTo>
                    <a:pt x="14" y="435"/>
                  </a:lnTo>
                  <a:lnTo>
                    <a:pt x="11" y="427"/>
                  </a:lnTo>
                  <a:lnTo>
                    <a:pt x="9" y="420"/>
                  </a:lnTo>
                  <a:lnTo>
                    <a:pt x="7" y="414"/>
                  </a:lnTo>
                  <a:lnTo>
                    <a:pt x="5" y="406"/>
                  </a:lnTo>
                  <a:lnTo>
                    <a:pt x="4" y="399"/>
                  </a:lnTo>
                  <a:lnTo>
                    <a:pt x="3" y="392"/>
                  </a:lnTo>
                  <a:lnTo>
                    <a:pt x="2" y="385"/>
                  </a:lnTo>
                  <a:lnTo>
                    <a:pt x="1" y="378"/>
                  </a:lnTo>
                  <a:lnTo>
                    <a:pt x="0" y="370"/>
                  </a:lnTo>
                  <a:lnTo>
                    <a:pt x="0" y="363"/>
                  </a:lnTo>
                  <a:lnTo>
                    <a:pt x="0" y="356"/>
                  </a:lnTo>
                  <a:lnTo>
                    <a:pt x="0" y="348"/>
                  </a:lnTo>
                  <a:lnTo>
                    <a:pt x="1" y="341"/>
                  </a:lnTo>
                  <a:lnTo>
                    <a:pt x="2" y="334"/>
                  </a:lnTo>
                  <a:lnTo>
                    <a:pt x="3" y="327"/>
                  </a:lnTo>
                  <a:lnTo>
                    <a:pt x="4" y="319"/>
                  </a:lnTo>
                  <a:lnTo>
                    <a:pt x="5" y="312"/>
                  </a:lnTo>
                  <a:lnTo>
                    <a:pt x="7" y="305"/>
                  </a:lnTo>
                  <a:lnTo>
                    <a:pt x="9" y="298"/>
                  </a:lnTo>
                  <a:lnTo>
                    <a:pt x="11" y="291"/>
                  </a:lnTo>
                  <a:lnTo>
                    <a:pt x="14" y="284"/>
                  </a:lnTo>
                  <a:lnTo>
                    <a:pt x="17" y="276"/>
                  </a:lnTo>
                  <a:lnTo>
                    <a:pt x="19" y="269"/>
                  </a:lnTo>
                  <a:lnTo>
                    <a:pt x="22" y="262"/>
                  </a:lnTo>
                  <a:lnTo>
                    <a:pt x="25" y="255"/>
                  </a:lnTo>
                  <a:lnTo>
                    <a:pt x="28" y="248"/>
                  </a:lnTo>
                  <a:lnTo>
                    <a:pt x="31" y="241"/>
                  </a:lnTo>
                  <a:lnTo>
                    <a:pt x="35" y="234"/>
                  </a:lnTo>
                  <a:lnTo>
                    <a:pt x="39" y="227"/>
                  </a:lnTo>
                  <a:lnTo>
                    <a:pt x="44" y="220"/>
                  </a:lnTo>
                  <a:lnTo>
                    <a:pt x="48" y="213"/>
                  </a:lnTo>
                  <a:lnTo>
                    <a:pt x="53" y="207"/>
                  </a:lnTo>
                  <a:lnTo>
                    <a:pt x="57" y="200"/>
                  </a:lnTo>
                  <a:lnTo>
                    <a:pt x="62" y="193"/>
                  </a:lnTo>
                  <a:lnTo>
                    <a:pt x="67" y="187"/>
                  </a:lnTo>
                  <a:lnTo>
                    <a:pt x="72" y="180"/>
                  </a:lnTo>
                  <a:lnTo>
                    <a:pt x="78" y="174"/>
                  </a:lnTo>
                  <a:lnTo>
                    <a:pt x="84" y="168"/>
                  </a:lnTo>
                  <a:lnTo>
                    <a:pt x="89" y="162"/>
                  </a:lnTo>
                  <a:lnTo>
                    <a:pt x="95" y="155"/>
                  </a:lnTo>
                  <a:lnTo>
                    <a:pt x="101" y="149"/>
                  </a:lnTo>
                  <a:lnTo>
                    <a:pt x="107" y="143"/>
                  </a:lnTo>
                  <a:lnTo>
                    <a:pt x="113" y="138"/>
                  </a:lnTo>
                  <a:lnTo>
                    <a:pt x="120" y="132"/>
                  </a:lnTo>
                  <a:lnTo>
                    <a:pt x="127" y="126"/>
                  </a:lnTo>
                  <a:lnTo>
                    <a:pt x="133" y="121"/>
                  </a:lnTo>
                  <a:lnTo>
                    <a:pt x="140" y="115"/>
                  </a:lnTo>
                  <a:lnTo>
                    <a:pt x="147" y="110"/>
                  </a:lnTo>
                  <a:lnTo>
                    <a:pt x="155" y="105"/>
                  </a:lnTo>
                  <a:lnTo>
                    <a:pt x="162" y="100"/>
                  </a:lnTo>
                  <a:lnTo>
                    <a:pt x="170" y="95"/>
                  </a:lnTo>
                  <a:lnTo>
                    <a:pt x="177" y="90"/>
                  </a:lnTo>
                  <a:lnTo>
                    <a:pt x="184" y="86"/>
                  </a:lnTo>
                  <a:lnTo>
                    <a:pt x="192" y="81"/>
                  </a:lnTo>
                  <a:lnTo>
                    <a:pt x="194" y="78"/>
                  </a:lnTo>
                  <a:lnTo>
                    <a:pt x="196" y="76"/>
                  </a:lnTo>
                  <a:lnTo>
                    <a:pt x="198" y="73"/>
                  </a:lnTo>
                  <a:lnTo>
                    <a:pt x="200" y="70"/>
                  </a:lnTo>
                  <a:lnTo>
                    <a:pt x="202" y="68"/>
                  </a:lnTo>
                  <a:lnTo>
                    <a:pt x="203" y="66"/>
                  </a:lnTo>
                  <a:lnTo>
                    <a:pt x="205" y="63"/>
                  </a:lnTo>
                  <a:lnTo>
                    <a:pt x="207" y="61"/>
                  </a:lnTo>
                  <a:lnTo>
                    <a:pt x="209" y="59"/>
                  </a:lnTo>
                  <a:lnTo>
                    <a:pt x="211" y="56"/>
                  </a:lnTo>
                  <a:lnTo>
                    <a:pt x="214" y="54"/>
                  </a:lnTo>
                  <a:lnTo>
                    <a:pt x="216" y="52"/>
                  </a:lnTo>
                  <a:lnTo>
                    <a:pt x="218" y="50"/>
                  </a:lnTo>
                  <a:lnTo>
                    <a:pt x="221" y="48"/>
                  </a:lnTo>
                  <a:lnTo>
                    <a:pt x="222" y="46"/>
                  </a:lnTo>
                  <a:lnTo>
                    <a:pt x="225" y="45"/>
                  </a:lnTo>
                  <a:lnTo>
                    <a:pt x="227" y="42"/>
                  </a:lnTo>
                  <a:lnTo>
                    <a:pt x="229" y="41"/>
                  </a:lnTo>
                  <a:lnTo>
                    <a:pt x="231" y="39"/>
                  </a:lnTo>
                  <a:lnTo>
                    <a:pt x="234" y="38"/>
                  </a:lnTo>
                  <a:lnTo>
                    <a:pt x="237" y="36"/>
                  </a:lnTo>
                  <a:lnTo>
                    <a:pt x="239" y="35"/>
                  </a:lnTo>
                  <a:lnTo>
                    <a:pt x="241" y="33"/>
                  </a:lnTo>
                  <a:lnTo>
                    <a:pt x="244" y="32"/>
                  </a:lnTo>
                  <a:lnTo>
                    <a:pt x="246" y="30"/>
                  </a:lnTo>
                  <a:lnTo>
                    <a:pt x="249" y="28"/>
                  </a:lnTo>
                  <a:lnTo>
                    <a:pt x="252" y="27"/>
                  </a:lnTo>
                  <a:lnTo>
                    <a:pt x="254" y="26"/>
                  </a:lnTo>
                  <a:lnTo>
                    <a:pt x="257" y="24"/>
                  </a:lnTo>
                  <a:lnTo>
                    <a:pt x="260" y="23"/>
                  </a:lnTo>
                  <a:lnTo>
                    <a:pt x="263" y="22"/>
                  </a:lnTo>
                  <a:lnTo>
                    <a:pt x="266" y="21"/>
                  </a:lnTo>
                  <a:lnTo>
                    <a:pt x="269" y="20"/>
                  </a:lnTo>
                  <a:lnTo>
                    <a:pt x="271" y="19"/>
                  </a:lnTo>
                  <a:lnTo>
                    <a:pt x="274" y="17"/>
                  </a:lnTo>
                  <a:lnTo>
                    <a:pt x="277" y="17"/>
                  </a:lnTo>
                  <a:lnTo>
                    <a:pt x="280" y="16"/>
                  </a:lnTo>
                  <a:lnTo>
                    <a:pt x="282" y="15"/>
                  </a:lnTo>
                  <a:lnTo>
                    <a:pt x="285" y="14"/>
                  </a:lnTo>
                  <a:lnTo>
                    <a:pt x="289" y="13"/>
                  </a:lnTo>
                  <a:lnTo>
                    <a:pt x="291" y="12"/>
                  </a:lnTo>
                  <a:lnTo>
                    <a:pt x="294" y="11"/>
                  </a:lnTo>
                  <a:lnTo>
                    <a:pt x="297" y="11"/>
                  </a:lnTo>
                  <a:lnTo>
                    <a:pt x="300" y="10"/>
                  </a:lnTo>
                  <a:lnTo>
                    <a:pt x="303" y="9"/>
                  </a:lnTo>
                  <a:lnTo>
                    <a:pt x="307" y="8"/>
                  </a:lnTo>
                  <a:lnTo>
                    <a:pt x="309" y="8"/>
                  </a:lnTo>
                  <a:lnTo>
                    <a:pt x="313" y="7"/>
                  </a:lnTo>
                  <a:lnTo>
                    <a:pt x="316" y="7"/>
                  </a:lnTo>
                  <a:lnTo>
                    <a:pt x="319" y="6"/>
                  </a:lnTo>
                  <a:lnTo>
                    <a:pt x="322" y="5"/>
                  </a:lnTo>
                  <a:lnTo>
                    <a:pt x="325" y="5"/>
                  </a:lnTo>
                  <a:lnTo>
                    <a:pt x="328" y="4"/>
                  </a:lnTo>
                  <a:lnTo>
                    <a:pt x="332" y="4"/>
                  </a:lnTo>
                  <a:lnTo>
                    <a:pt x="335" y="3"/>
                  </a:lnTo>
                  <a:lnTo>
                    <a:pt x="339" y="3"/>
                  </a:lnTo>
                  <a:lnTo>
                    <a:pt x="342" y="2"/>
                  </a:lnTo>
                  <a:lnTo>
                    <a:pt x="345" y="2"/>
                  </a:lnTo>
                  <a:lnTo>
                    <a:pt x="348" y="2"/>
                  </a:lnTo>
                  <a:lnTo>
                    <a:pt x="351" y="1"/>
                  </a:lnTo>
                  <a:lnTo>
                    <a:pt x="355" y="1"/>
                  </a:lnTo>
                  <a:lnTo>
                    <a:pt x="358" y="1"/>
                  </a:lnTo>
                  <a:lnTo>
                    <a:pt x="362" y="0"/>
                  </a:lnTo>
                  <a:lnTo>
                    <a:pt x="365" y="0"/>
                  </a:lnTo>
                  <a:close/>
                </a:path>
              </a:pathLst>
            </a:custGeom>
            <a:solidFill>
              <a:srgbClr val="C4DBFF"/>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26" name="Freeform 214"/>
            <p:cNvSpPr>
              <a:spLocks/>
            </p:cNvSpPr>
            <p:nvPr/>
          </p:nvSpPr>
          <p:spPr bwMode="auto">
            <a:xfrm>
              <a:off x="1827" y="1639"/>
              <a:ext cx="719" cy="535"/>
            </a:xfrm>
            <a:custGeom>
              <a:avLst/>
              <a:gdLst>
                <a:gd name="T0" fmla="*/ 674 w 719"/>
                <a:gd name="T1" fmla="*/ 32 h 535"/>
                <a:gd name="T2" fmla="*/ 685 w 719"/>
                <a:gd name="T3" fmla="*/ 62 h 535"/>
                <a:gd name="T4" fmla="*/ 680 w 719"/>
                <a:gd name="T5" fmla="*/ 91 h 535"/>
                <a:gd name="T6" fmla="*/ 673 w 719"/>
                <a:gd name="T7" fmla="*/ 123 h 535"/>
                <a:gd name="T8" fmla="*/ 697 w 719"/>
                <a:gd name="T9" fmla="*/ 157 h 535"/>
                <a:gd name="T10" fmla="*/ 719 w 719"/>
                <a:gd name="T11" fmla="*/ 192 h 535"/>
                <a:gd name="T12" fmla="*/ 712 w 719"/>
                <a:gd name="T13" fmla="*/ 236 h 535"/>
                <a:gd name="T14" fmla="*/ 694 w 719"/>
                <a:gd name="T15" fmla="*/ 260 h 535"/>
                <a:gd name="T16" fmla="*/ 694 w 719"/>
                <a:gd name="T17" fmla="*/ 293 h 535"/>
                <a:gd name="T18" fmla="*/ 699 w 719"/>
                <a:gd name="T19" fmla="*/ 326 h 535"/>
                <a:gd name="T20" fmla="*/ 702 w 719"/>
                <a:gd name="T21" fmla="*/ 357 h 535"/>
                <a:gd name="T22" fmla="*/ 658 w 719"/>
                <a:gd name="T23" fmla="*/ 365 h 535"/>
                <a:gd name="T24" fmla="*/ 647 w 719"/>
                <a:gd name="T25" fmla="*/ 388 h 535"/>
                <a:gd name="T26" fmla="*/ 611 w 719"/>
                <a:gd name="T27" fmla="*/ 388 h 535"/>
                <a:gd name="T28" fmla="*/ 581 w 719"/>
                <a:gd name="T29" fmla="*/ 378 h 535"/>
                <a:gd name="T30" fmla="*/ 563 w 719"/>
                <a:gd name="T31" fmla="*/ 368 h 535"/>
                <a:gd name="T32" fmla="*/ 513 w 719"/>
                <a:gd name="T33" fmla="*/ 369 h 535"/>
                <a:gd name="T34" fmla="*/ 477 w 719"/>
                <a:gd name="T35" fmla="*/ 408 h 535"/>
                <a:gd name="T36" fmla="*/ 448 w 719"/>
                <a:gd name="T37" fmla="*/ 455 h 535"/>
                <a:gd name="T38" fmla="*/ 418 w 719"/>
                <a:gd name="T39" fmla="*/ 502 h 535"/>
                <a:gd name="T40" fmla="*/ 369 w 719"/>
                <a:gd name="T41" fmla="*/ 533 h 535"/>
                <a:gd name="T42" fmla="*/ 288 w 719"/>
                <a:gd name="T43" fmla="*/ 526 h 535"/>
                <a:gd name="T44" fmla="*/ 208 w 719"/>
                <a:gd name="T45" fmla="*/ 518 h 535"/>
                <a:gd name="T46" fmla="*/ 130 w 719"/>
                <a:gd name="T47" fmla="*/ 507 h 535"/>
                <a:gd name="T48" fmla="*/ 102 w 719"/>
                <a:gd name="T49" fmla="*/ 473 h 535"/>
                <a:gd name="T50" fmla="*/ 106 w 719"/>
                <a:gd name="T51" fmla="*/ 427 h 535"/>
                <a:gd name="T52" fmla="*/ 95 w 719"/>
                <a:gd name="T53" fmla="*/ 384 h 535"/>
                <a:gd name="T54" fmla="*/ 74 w 719"/>
                <a:gd name="T55" fmla="*/ 344 h 535"/>
                <a:gd name="T56" fmla="*/ 36 w 719"/>
                <a:gd name="T57" fmla="*/ 334 h 535"/>
                <a:gd name="T58" fmla="*/ 13 w 719"/>
                <a:gd name="T59" fmla="*/ 295 h 535"/>
                <a:gd name="T60" fmla="*/ 48 w 719"/>
                <a:gd name="T61" fmla="*/ 273 h 535"/>
                <a:gd name="T62" fmla="*/ 47 w 719"/>
                <a:gd name="T63" fmla="*/ 293 h 535"/>
                <a:gd name="T64" fmla="*/ 59 w 719"/>
                <a:gd name="T65" fmla="*/ 317 h 535"/>
                <a:gd name="T66" fmla="*/ 105 w 719"/>
                <a:gd name="T67" fmla="*/ 354 h 535"/>
                <a:gd name="T68" fmla="*/ 127 w 719"/>
                <a:gd name="T69" fmla="*/ 409 h 535"/>
                <a:gd name="T70" fmla="*/ 130 w 719"/>
                <a:gd name="T71" fmla="*/ 469 h 535"/>
                <a:gd name="T72" fmla="*/ 168 w 719"/>
                <a:gd name="T73" fmla="*/ 493 h 535"/>
                <a:gd name="T74" fmla="*/ 201 w 719"/>
                <a:gd name="T75" fmla="*/ 494 h 535"/>
                <a:gd name="T76" fmla="*/ 232 w 719"/>
                <a:gd name="T77" fmla="*/ 501 h 535"/>
                <a:gd name="T78" fmla="*/ 275 w 719"/>
                <a:gd name="T79" fmla="*/ 507 h 535"/>
                <a:gd name="T80" fmla="*/ 318 w 719"/>
                <a:gd name="T81" fmla="*/ 515 h 535"/>
                <a:gd name="T82" fmla="*/ 362 w 719"/>
                <a:gd name="T83" fmla="*/ 520 h 535"/>
                <a:gd name="T84" fmla="*/ 596 w 719"/>
                <a:gd name="T85" fmla="*/ 352 h 535"/>
                <a:gd name="T86" fmla="*/ 648 w 719"/>
                <a:gd name="T87" fmla="*/ 349 h 535"/>
                <a:gd name="T88" fmla="*/ 673 w 719"/>
                <a:gd name="T89" fmla="*/ 330 h 535"/>
                <a:gd name="T90" fmla="*/ 673 w 719"/>
                <a:gd name="T91" fmla="*/ 297 h 535"/>
                <a:gd name="T92" fmla="*/ 672 w 719"/>
                <a:gd name="T93" fmla="*/ 263 h 535"/>
                <a:gd name="T94" fmla="*/ 679 w 719"/>
                <a:gd name="T95" fmla="*/ 232 h 535"/>
                <a:gd name="T96" fmla="*/ 706 w 719"/>
                <a:gd name="T97" fmla="*/ 212 h 535"/>
                <a:gd name="T98" fmla="*/ 654 w 719"/>
                <a:gd name="T99" fmla="*/ 11 h 535"/>
                <a:gd name="T100" fmla="*/ 404 w 719"/>
                <a:gd name="T101" fmla="*/ 118 h 535"/>
                <a:gd name="T102" fmla="*/ 368 w 719"/>
                <a:gd name="T103" fmla="*/ 118 h 535"/>
                <a:gd name="T104" fmla="*/ 325 w 719"/>
                <a:gd name="T105" fmla="*/ 132 h 535"/>
                <a:gd name="T106" fmla="*/ 276 w 719"/>
                <a:gd name="T107" fmla="*/ 150 h 535"/>
                <a:gd name="T108" fmla="*/ 317 w 719"/>
                <a:gd name="T109" fmla="*/ 127 h 535"/>
                <a:gd name="T110" fmla="*/ 357 w 719"/>
                <a:gd name="T111" fmla="*/ 111 h 535"/>
                <a:gd name="T112" fmla="*/ 403 w 719"/>
                <a:gd name="T113" fmla="*/ 108 h 535"/>
                <a:gd name="T114" fmla="*/ 428 w 719"/>
                <a:gd name="T115" fmla="*/ 73 h 535"/>
                <a:gd name="T116" fmla="*/ 428 w 719"/>
                <a:gd name="T117" fmla="*/ 45 h 535"/>
                <a:gd name="T118" fmla="*/ 429 w 719"/>
                <a:gd name="T119" fmla="*/ 11 h 535"/>
                <a:gd name="T120" fmla="*/ 463 w 719"/>
                <a:gd name="T121" fmla="*/ 2 h 535"/>
                <a:gd name="T122" fmla="*/ 551 w 719"/>
                <a:gd name="T123" fmla="*/ 1 h 535"/>
                <a:gd name="T124" fmla="*/ 635 w 719"/>
                <a:gd name="T125" fmla="*/ 0 h 53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19"/>
                <a:gd name="T190" fmla="*/ 0 h 535"/>
                <a:gd name="T191" fmla="*/ 719 w 719"/>
                <a:gd name="T192" fmla="*/ 535 h 535"/>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19" h="535">
                  <a:moveTo>
                    <a:pt x="660" y="0"/>
                  </a:moveTo>
                  <a:lnTo>
                    <a:pt x="662" y="2"/>
                  </a:lnTo>
                  <a:lnTo>
                    <a:pt x="664" y="4"/>
                  </a:lnTo>
                  <a:lnTo>
                    <a:pt x="665" y="6"/>
                  </a:lnTo>
                  <a:lnTo>
                    <a:pt x="667" y="8"/>
                  </a:lnTo>
                  <a:lnTo>
                    <a:pt x="668" y="10"/>
                  </a:lnTo>
                  <a:lnTo>
                    <a:pt x="669" y="12"/>
                  </a:lnTo>
                  <a:lnTo>
                    <a:pt x="670" y="14"/>
                  </a:lnTo>
                  <a:lnTo>
                    <a:pt x="671" y="16"/>
                  </a:lnTo>
                  <a:lnTo>
                    <a:pt x="672" y="18"/>
                  </a:lnTo>
                  <a:lnTo>
                    <a:pt x="672" y="20"/>
                  </a:lnTo>
                  <a:lnTo>
                    <a:pt x="673" y="22"/>
                  </a:lnTo>
                  <a:lnTo>
                    <a:pt x="673" y="25"/>
                  </a:lnTo>
                  <a:lnTo>
                    <a:pt x="673" y="26"/>
                  </a:lnTo>
                  <a:lnTo>
                    <a:pt x="673" y="28"/>
                  </a:lnTo>
                  <a:lnTo>
                    <a:pt x="673" y="29"/>
                  </a:lnTo>
                  <a:lnTo>
                    <a:pt x="674" y="31"/>
                  </a:lnTo>
                  <a:lnTo>
                    <a:pt x="674" y="32"/>
                  </a:lnTo>
                  <a:lnTo>
                    <a:pt x="674" y="34"/>
                  </a:lnTo>
                  <a:lnTo>
                    <a:pt x="674" y="35"/>
                  </a:lnTo>
                  <a:lnTo>
                    <a:pt x="674" y="37"/>
                  </a:lnTo>
                  <a:lnTo>
                    <a:pt x="677" y="38"/>
                  </a:lnTo>
                  <a:lnTo>
                    <a:pt x="678" y="39"/>
                  </a:lnTo>
                  <a:lnTo>
                    <a:pt x="680" y="40"/>
                  </a:lnTo>
                  <a:lnTo>
                    <a:pt x="681" y="42"/>
                  </a:lnTo>
                  <a:lnTo>
                    <a:pt x="682" y="43"/>
                  </a:lnTo>
                  <a:lnTo>
                    <a:pt x="683" y="45"/>
                  </a:lnTo>
                  <a:lnTo>
                    <a:pt x="684" y="47"/>
                  </a:lnTo>
                  <a:lnTo>
                    <a:pt x="685" y="49"/>
                  </a:lnTo>
                  <a:lnTo>
                    <a:pt x="685" y="52"/>
                  </a:lnTo>
                  <a:lnTo>
                    <a:pt x="685" y="54"/>
                  </a:lnTo>
                  <a:lnTo>
                    <a:pt x="685" y="56"/>
                  </a:lnTo>
                  <a:lnTo>
                    <a:pt x="685" y="57"/>
                  </a:lnTo>
                  <a:lnTo>
                    <a:pt x="685" y="59"/>
                  </a:lnTo>
                  <a:lnTo>
                    <a:pt x="685" y="60"/>
                  </a:lnTo>
                  <a:lnTo>
                    <a:pt x="685" y="62"/>
                  </a:lnTo>
                  <a:lnTo>
                    <a:pt x="685" y="63"/>
                  </a:lnTo>
                  <a:lnTo>
                    <a:pt x="685" y="65"/>
                  </a:lnTo>
                  <a:lnTo>
                    <a:pt x="685" y="66"/>
                  </a:lnTo>
                  <a:lnTo>
                    <a:pt x="685" y="68"/>
                  </a:lnTo>
                  <a:lnTo>
                    <a:pt x="685" y="69"/>
                  </a:lnTo>
                  <a:lnTo>
                    <a:pt x="684" y="71"/>
                  </a:lnTo>
                  <a:lnTo>
                    <a:pt x="684" y="73"/>
                  </a:lnTo>
                  <a:lnTo>
                    <a:pt x="684" y="74"/>
                  </a:lnTo>
                  <a:lnTo>
                    <a:pt x="683" y="76"/>
                  </a:lnTo>
                  <a:lnTo>
                    <a:pt x="683" y="77"/>
                  </a:lnTo>
                  <a:lnTo>
                    <a:pt x="682" y="79"/>
                  </a:lnTo>
                  <a:lnTo>
                    <a:pt x="682" y="81"/>
                  </a:lnTo>
                  <a:lnTo>
                    <a:pt x="682" y="82"/>
                  </a:lnTo>
                  <a:lnTo>
                    <a:pt x="681" y="84"/>
                  </a:lnTo>
                  <a:lnTo>
                    <a:pt x="681" y="86"/>
                  </a:lnTo>
                  <a:lnTo>
                    <a:pt x="681" y="87"/>
                  </a:lnTo>
                  <a:lnTo>
                    <a:pt x="680" y="89"/>
                  </a:lnTo>
                  <a:lnTo>
                    <a:pt x="680" y="91"/>
                  </a:lnTo>
                  <a:lnTo>
                    <a:pt x="680" y="92"/>
                  </a:lnTo>
                  <a:lnTo>
                    <a:pt x="679" y="94"/>
                  </a:lnTo>
                  <a:lnTo>
                    <a:pt x="678" y="95"/>
                  </a:lnTo>
                  <a:lnTo>
                    <a:pt x="678" y="97"/>
                  </a:lnTo>
                  <a:lnTo>
                    <a:pt x="678" y="99"/>
                  </a:lnTo>
                  <a:lnTo>
                    <a:pt x="677" y="100"/>
                  </a:lnTo>
                  <a:lnTo>
                    <a:pt x="677" y="102"/>
                  </a:lnTo>
                  <a:lnTo>
                    <a:pt x="677" y="103"/>
                  </a:lnTo>
                  <a:lnTo>
                    <a:pt x="676" y="105"/>
                  </a:lnTo>
                  <a:lnTo>
                    <a:pt x="676" y="106"/>
                  </a:lnTo>
                  <a:lnTo>
                    <a:pt x="675" y="108"/>
                  </a:lnTo>
                  <a:lnTo>
                    <a:pt x="674" y="109"/>
                  </a:lnTo>
                  <a:lnTo>
                    <a:pt x="674" y="111"/>
                  </a:lnTo>
                  <a:lnTo>
                    <a:pt x="673" y="114"/>
                  </a:lnTo>
                  <a:lnTo>
                    <a:pt x="673" y="116"/>
                  </a:lnTo>
                  <a:lnTo>
                    <a:pt x="672" y="118"/>
                  </a:lnTo>
                  <a:lnTo>
                    <a:pt x="672" y="121"/>
                  </a:lnTo>
                  <a:lnTo>
                    <a:pt x="673" y="123"/>
                  </a:lnTo>
                  <a:lnTo>
                    <a:pt x="674" y="126"/>
                  </a:lnTo>
                  <a:lnTo>
                    <a:pt x="676" y="128"/>
                  </a:lnTo>
                  <a:lnTo>
                    <a:pt x="677" y="131"/>
                  </a:lnTo>
                  <a:lnTo>
                    <a:pt x="678" y="132"/>
                  </a:lnTo>
                  <a:lnTo>
                    <a:pt x="680" y="135"/>
                  </a:lnTo>
                  <a:lnTo>
                    <a:pt x="681" y="136"/>
                  </a:lnTo>
                  <a:lnTo>
                    <a:pt x="682" y="139"/>
                  </a:lnTo>
                  <a:lnTo>
                    <a:pt x="683" y="140"/>
                  </a:lnTo>
                  <a:lnTo>
                    <a:pt x="685" y="142"/>
                  </a:lnTo>
                  <a:lnTo>
                    <a:pt x="685" y="143"/>
                  </a:lnTo>
                  <a:lnTo>
                    <a:pt x="686" y="145"/>
                  </a:lnTo>
                  <a:lnTo>
                    <a:pt x="688" y="146"/>
                  </a:lnTo>
                  <a:lnTo>
                    <a:pt x="689" y="148"/>
                  </a:lnTo>
                  <a:lnTo>
                    <a:pt x="690" y="149"/>
                  </a:lnTo>
                  <a:lnTo>
                    <a:pt x="692" y="151"/>
                  </a:lnTo>
                  <a:lnTo>
                    <a:pt x="694" y="153"/>
                  </a:lnTo>
                  <a:lnTo>
                    <a:pt x="696" y="156"/>
                  </a:lnTo>
                  <a:lnTo>
                    <a:pt x="697" y="157"/>
                  </a:lnTo>
                  <a:lnTo>
                    <a:pt x="699" y="159"/>
                  </a:lnTo>
                  <a:lnTo>
                    <a:pt x="700" y="161"/>
                  </a:lnTo>
                  <a:lnTo>
                    <a:pt x="702" y="162"/>
                  </a:lnTo>
                  <a:lnTo>
                    <a:pt x="704" y="164"/>
                  </a:lnTo>
                  <a:lnTo>
                    <a:pt x="705" y="165"/>
                  </a:lnTo>
                  <a:lnTo>
                    <a:pt x="707" y="167"/>
                  </a:lnTo>
                  <a:lnTo>
                    <a:pt x="709" y="169"/>
                  </a:lnTo>
                  <a:lnTo>
                    <a:pt x="711" y="171"/>
                  </a:lnTo>
                  <a:lnTo>
                    <a:pt x="713" y="173"/>
                  </a:lnTo>
                  <a:lnTo>
                    <a:pt x="715" y="175"/>
                  </a:lnTo>
                  <a:lnTo>
                    <a:pt x="718" y="178"/>
                  </a:lnTo>
                  <a:lnTo>
                    <a:pt x="718" y="179"/>
                  </a:lnTo>
                  <a:lnTo>
                    <a:pt x="718" y="181"/>
                  </a:lnTo>
                  <a:lnTo>
                    <a:pt x="718" y="183"/>
                  </a:lnTo>
                  <a:lnTo>
                    <a:pt x="718" y="185"/>
                  </a:lnTo>
                  <a:lnTo>
                    <a:pt x="718" y="187"/>
                  </a:lnTo>
                  <a:lnTo>
                    <a:pt x="718" y="189"/>
                  </a:lnTo>
                  <a:lnTo>
                    <a:pt x="719" y="192"/>
                  </a:lnTo>
                  <a:lnTo>
                    <a:pt x="719" y="194"/>
                  </a:lnTo>
                  <a:lnTo>
                    <a:pt x="719" y="197"/>
                  </a:lnTo>
                  <a:lnTo>
                    <a:pt x="719" y="199"/>
                  </a:lnTo>
                  <a:lnTo>
                    <a:pt x="719" y="202"/>
                  </a:lnTo>
                  <a:lnTo>
                    <a:pt x="719" y="205"/>
                  </a:lnTo>
                  <a:lnTo>
                    <a:pt x="719" y="207"/>
                  </a:lnTo>
                  <a:lnTo>
                    <a:pt x="719" y="210"/>
                  </a:lnTo>
                  <a:lnTo>
                    <a:pt x="719" y="213"/>
                  </a:lnTo>
                  <a:lnTo>
                    <a:pt x="719" y="216"/>
                  </a:lnTo>
                  <a:lnTo>
                    <a:pt x="718" y="218"/>
                  </a:lnTo>
                  <a:lnTo>
                    <a:pt x="718" y="220"/>
                  </a:lnTo>
                  <a:lnTo>
                    <a:pt x="717" y="222"/>
                  </a:lnTo>
                  <a:lnTo>
                    <a:pt x="717" y="225"/>
                  </a:lnTo>
                  <a:lnTo>
                    <a:pt x="716" y="227"/>
                  </a:lnTo>
                  <a:lnTo>
                    <a:pt x="715" y="230"/>
                  </a:lnTo>
                  <a:lnTo>
                    <a:pt x="715" y="232"/>
                  </a:lnTo>
                  <a:lnTo>
                    <a:pt x="713" y="234"/>
                  </a:lnTo>
                  <a:lnTo>
                    <a:pt x="712" y="236"/>
                  </a:lnTo>
                  <a:lnTo>
                    <a:pt x="711" y="237"/>
                  </a:lnTo>
                  <a:lnTo>
                    <a:pt x="709" y="239"/>
                  </a:lnTo>
                  <a:lnTo>
                    <a:pt x="707" y="240"/>
                  </a:lnTo>
                  <a:lnTo>
                    <a:pt x="705" y="241"/>
                  </a:lnTo>
                  <a:lnTo>
                    <a:pt x="703" y="242"/>
                  </a:lnTo>
                  <a:lnTo>
                    <a:pt x="701" y="243"/>
                  </a:lnTo>
                  <a:lnTo>
                    <a:pt x="698" y="243"/>
                  </a:lnTo>
                  <a:lnTo>
                    <a:pt x="698" y="244"/>
                  </a:lnTo>
                  <a:lnTo>
                    <a:pt x="697" y="246"/>
                  </a:lnTo>
                  <a:lnTo>
                    <a:pt x="697" y="247"/>
                  </a:lnTo>
                  <a:lnTo>
                    <a:pt x="696" y="249"/>
                  </a:lnTo>
                  <a:lnTo>
                    <a:pt x="696" y="251"/>
                  </a:lnTo>
                  <a:lnTo>
                    <a:pt x="696" y="252"/>
                  </a:lnTo>
                  <a:lnTo>
                    <a:pt x="695" y="254"/>
                  </a:lnTo>
                  <a:lnTo>
                    <a:pt x="695" y="255"/>
                  </a:lnTo>
                  <a:lnTo>
                    <a:pt x="694" y="257"/>
                  </a:lnTo>
                  <a:lnTo>
                    <a:pt x="694" y="259"/>
                  </a:lnTo>
                  <a:lnTo>
                    <a:pt x="694" y="260"/>
                  </a:lnTo>
                  <a:lnTo>
                    <a:pt x="694" y="262"/>
                  </a:lnTo>
                  <a:lnTo>
                    <a:pt x="694" y="264"/>
                  </a:lnTo>
                  <a:lnTo>
                    <a:pt x="694" y="266"/>
                  </a:lnTo>
                  <a:lnTo>
                    <a:pt x="694" y="268"/>
                  </a:lnTo>
                  <a:lnTo>
                    <a:pt x="694" y="269"/>
                  </a:lnTo>
                  <a:lnTo>
                    <a:pt x="693" y="271"/>
                  </a:lnTo>
                  <a:lnTo>
                    <a:pt x="693" y="272"/>
                  </a:lnTo>
                  <a:lnTo>
                    <a:pt x="693" y="274"/>
                  </a:lnTo>
                  <a:lnTo>
                    <a:pt x="693" y="276"/>
                  </a:lnTo>
                  <a:lnTo>
                    <a:pt x="693" y="278"/>
                  </a:lnTo>
                  <a:lnTo>
                    <a:pt x="693" y="280"/>
                  </a:lnTo>
                  <a:lnTo>
                    <a:pt x="693" y="282"/>
                  </a:lnTo>
                  <a:lnTo>
                    <a:pt x="694" y="284"/>
                  </a:lnTo>
                  <a:lnTo>
                    <a:pt x="694" y="285"/>
                  </a:lnTo>
                  <a:lnTo>
                    <a:pt x="694" y="288"/>
                  </a:lnTo>
                  <a:lnTo>
                    <a:pt x="694" y="289"/>
                  </a:lnTo>
                  <a:lnTo>
                    <a:pt x="694" y="291"/>
                  </a:lnTo>
                  <a:lnTo>
                    <a:pt x="694" y="293"/>
                  </a:lnTo>
                  <a:lnTo>
                    <a:pt x="694" y="295"/>
                  </a:lnTo>
                  <a:lnTo>
                    <a:pt x="695" y="296"/>
                  </a:lnTo>
                  <a:lnTo>
                    <a:pt x="695" y="299"/>
                  </a:lnTo>
                  <a:lnTo>
                    <a:pt x="695" y="300"/>
                  </a:lnTo>
                  <a:lnTo>
                    <a:pt x="696" y="302"/>
                  </a:lnTo>
                  <a:lnTo>
                    <a:pt x="696" y="304"/>
                  </a:lnTo>
                  <a:lnTo>
                    <a:pt x="696" y="306"/>
                  </a:lnTo>
                  <a:lnTo>
                    <a:pt x="696" y="308"/>
                  </a:lnTo>
                  <a:lnTo>
                    <a:pt x="696" y="310"/>
                  </a:lnTo>
                  <a:lnTo>
                    <a:pt x="697" y="312"/>
                  </a:lnTo>
                  <a:lnTo>
                    <a:pt x="697" y="314"/>
                  </a:lnTo>
                  <a:lnTo>
                    <a:pt x="697" y="315"/>
                  </a:lnTo>
                  <a:lnTo>
                    <a:pt x="698" y="317"/>
                  </a:lnTo>
                  <a:lnTo>
                    <a:pt x="698" y="319"/>
                  </a:lnTo>
                  <a:lnTo>
                    <a:pt x="698" y="321"/>
                  </a:lnTo>
                  <a:lnTo>
                    <a:pt x="698" y="322"/>
                  </a:lnTo>
                  <a:lnTo>
                    <a:pt x="699" y="324"/>
                  </a:lnTo>
                  <a:lnTo>
                    <a:pt x="699" y="326"/>
                  </a:lnTo>
                  <a:lnTo>
                    <a:pt x="700" y="328"/>
                  </a:lnTo>
                  <a:lnTo>
                    <a:pt x="700" y="330"/>
                  </a:lnTo>
                  <a:lnTo>
                    <a:pt x="701" y="332"/>
                  </a:lnTo>
                  <a:lnTo>
                    <a:pt x="701" y="333"/>
                  </a:lnTo>
                  <a:lnTo>
                    <a:pt x="701" y="335"/>
                  </a:lnTo>
                  <a:lnTo>
                    <a:pt x="701" y="337"/>
                  </a:lnTo>
                  <a:lnTo>
                    <a:pt x="702" y="339"/>
                  </a:lnTo>
                  <a:lnTo>
                    <a:pt x="702" y="340"/>
                  </a:lnTo>
                  <a:lnTo>
                    <a:pt x="702" y="342"/>
                  </a:lnTo>
                  <a:lnTo>
                    <a:pt x="702" y="344"/>
                  </a:lnTo>
                  <a:lnTo>
                    <a:pt x="703" y="345"/>
                  </a:lnTo>
                  <a:lnTo>
                    <a:pt x="703" y="347"/>
                  </a:lnTo>
                  <a:lnTo>
                    <a:pt x="704" y="348"/>
                  </a:lnTo>
                  <a:lnTo>
                    <a:pt x="704" y="350"/>
                  </a:lnTo>
                  <a:lnTo>
                    <a:pt x="704" y="351"/>
                  </a:lnTo>
                  <a:lnTo>
                    <a:pt x="704" y="353"/>
                  </a:lnTo>
                  <a:lnTo>
                    <a:pt x="705" y="355"/>
                  </a:lnTo>
                  <a:lnTo>
                    <a:pt x="702" y="357"/>
                  </a:lnTo>
                  <a:lnTo>
                    <a:pt x="700" y="358"/>
                  </a:lnTo>
                  <a:lnTo>
                    <a:pt x="697" y="359"/>
                  </a:lnTo>
                  <a:lnTo>
                    <a:pt x="694" y="361"/>
                  </a:lnTo>
                  <a:lnTo>
                    <a:pt x="692" y="362"/>
                  </a:lnTo>
                  <a:lnTo>
                    <a:pt x="689" y="363"/>
                  </a:lnTo>
                  <a:lnTo>
                    <a:pt x="686" y="363"/>
                  </a:lnTo>
                  <a:lnTo>
                    <a:pt x="684" y="364"/>
                  </a:lnTo>
                  <a:lnTo>
                    <a:pt x="681" y="364"/>
                  </a:lnTo>
                  <a:lnTo>
                    <a:pt x="678" y="364"/>
                  </a:lnTo>
                  <a:lnTo>
                    <a:pt x="676" y="364"/>
                  </a:lnTo>
                  <a:lnTo>
                    <a:pt x="673" y="364"/>
                  </a:lnTo>
                  <a:lnTo>
                    <a:pt x="670" y="364"/>
                  </a:lnTo>
                  <a:lnTo>
                    <a:pt x="668" y="364"/>
                  </a:lnTo>
                  <a:lnTo>
                    <a:pt x="666" y="364"/>
                  </a:lnTo>
                  <a:lnTo>
                    <a:pt x="664" y="365"/>
                  </a:lnTo>
                  <a:lnTo>
                    <a:pt x="662" y="365"/>
                  </a:lnTo>
                  <a:lnTo>
                    <a:pt x="659" y="365"/>
                  </a:lnTo>
                  <a:lnTo>
                    <a:pt x="658" y="365"/>
                  </a:lnTo>
                  <a:lnTo>
                    <a:pt x="657" y="365"/>
                  </a:lnTo>
                  <a:lnTo>
                    <a:pt x="654" y="367"/>
                  </a:lnTo>
                  <a:lnTo>
                    <a:pt x="652" y="369"/>
                  </a:lnTo>
                  <a:lnTo>
                    <a:pt x="651" y="369"/>
                  </a:lnTo>
                  <a:lnTo>
                    <a:pt x="650" y="371"/>
                  </a:lnTo>
                  <a:lnTo>
                    <a:pt x="650" y="373"/>
                  </a:lnTo>
                  <a:lnTo>
                    <a:pt x="650" y="375"/>
                  </a:lnTo>
                  <a:lnTo>
                    <a:pt x="650" y="376"/>
                  </a:lnTo>
                  <a:lnTo>
                    <a:pt x="650" y="378"/>
                  </a:lnTo>
                  <a:lnTo>
                    <a:pt x="650" y="379"/>
                  </a:lnTo>
                  <a:lnTo>
                    <a:pt x="651" y="381"/>
                  </a:lnTo>
                  <a:lnTo>
                    <a:pt x="651" y="382"/>
                  </a:lnTo>
                  <a:lnTo>
                    <a:pt x="652" y="384"/>
                  </a:lnTo>
                  <a:lnTo>
                    <a:pt x="653" y="386"/>
                  </a:lnTo>
                  <a:lnTo>
                    <a:pt x="654" y="388"/>
                  </a:lnTo>
                  <a:lnTo>
                    <a:pt x="652" y="388"/>
                  </a:lnTo>
                  <a:lnTo>
                    <a:pt x="650" y="388"/>
                  </a:lnTo>
                  <a:lnTo>
                    <a:pt x="647" y="388"/>
                  </a:lnTo>
                  <a:lnTo>
                    <a:pt x="645" y="388"/>
                  </a:lnTo>
                  <a:lnTo>
                    <a:pt x="643" y="388"/>
                  </a:lnTo>
                  <a:lnTo>
                    <a:pt x="641" y="388"/>
                  </a:lnTo>
                  <a:lnTo>
                    <a:pt x="639" y="388"/>
                  </a:lnTo>
                  <a:lnTo>
                    <a:pt x="638" y="388"/>
                  </a:lnTo>
                  <a:lnTo>
                    <a:pt x="636" y="388"/>
                  </a:lnTo>
                  <a:lnTo>
                    <a:pt x="634" y="388"/>
                  </a:lnTo>
                  <a:lnTo>
                    <a:pt x="633" y="388"/>
                  </a:lnTo>
                  <a:lnTo>
                    <a:pt x="631" y="388"/>
                  </a:lnTo>
                  <a:lnTo>
                    <a:pt x="629" y="388"/>
                  </a:lnTo>
                  <a:lnTo>
                    <a:pt x="627" y="388"/>
                  </a:lnTo>
                  <a:lnTo>
                    <a:pt x="626" y="388"/>
                  </a:lnTo>
                  <a:lnTo>
                    <a:pt x="624" y="388"/>
                  </a:lnTo>
                  <a:lnTo>
                    <a:pt x="621" y="388"/>
                  </a:lnTo>
                  <a:lnTo>
                    <a:pt x="618" y="388"/>
                  </a:lnTo>
                  <a:lnTo>
                    <a:pt x="615" y="388"/>
                  </a:lnTo>
                  <a:lnTo>
                    <a:pt x="613" y="388"/>
                  </a:lnTo>
                  <a:lnTo>
                    <a:pt x="611" y="388"/>
                  </a:lnTo>
                  <a:lnTo>
                    <a:pt x="611" y="389"/>
                  </a:lnTo>
                  <a:lnTo>
                    <a:pt x="608" y="388"/>
                  </a:lnTo>
                  <a:lnTo>
                    <a:pt x="607" y="388"/>
                  </a:lnTo>
                  <a:lnTo>
                    <a:pt x="604" y="388"/>
                  </a:lnTo>
                  <a:lnTo>
                    <a:pt x="603" y="388"/>
                  </a:lnTo>
                  <a:lnTo>
                    <a:pt x="601" y="388"/>
                  </a:lnTo>
                  <a:lnTo>
                    <a:pt x="599" y="388"/>
                  </a:lnTo>
                  <a:lnTo>
                    <a:pt x="597" y="387"/>
                  </a:lnTo>
                  <a:lnTo>
                    <a:pt x="596" y="387"/>
                  </a:lnTo>
                  <a:lnTo>
                    <a:pt x="594" y="386"/>
                  </a:lnTo>
                  <a:lnTo>
                    <a:pt x="592" y="386"/>
                  </a:lnTo>
                  <a:lnTo>
                    <a:pt x="590" y="385"/>
                  </a:lnTo>
                  <a:lnTo>
                    <a:pt x="589" y="385"/>
                  </a:lnTo>
                  <a:lnTo>
                    <a:pt x="586" y="384"/>
                  </a:lnTo>
                  <a:lnTo>
                    <a:pt x="584" y="383"/>
                  </a:lnTo>
                  <a:lnTo>
                    <a:pt x="582" y="381"/>
                  </a:lnTo>
                  <a:lnTo>
                    <a:pt x="582" y="380"/>
                  </a:lnTo>
                  <a:lnTo>
                    <a:pt x="581" y="378"/>
                  </a:lnTo>
                  <a:lnTo>
                    <a:pt x="582" y="377"/>
                  </a:lnTo>
                  <a:lnTo>
                    <a:pt x="583" y="375"/>
                  </a:lnTo>
                  <a:lnTo>
                    <a:pt x="586" y="373"/>
                  </a:lnTo>
                  <a:lnTo>
                    <a:pt x="587" y="372"/>
                  </a:lnTo>
                  <a:lnTo>
                    <a:pt x="590" y="371"/>
                  </a:lnTo>
                  <a:lnTo>
                    <a:pt x="592" y="370"/>
                  </a:lnTo>
                  <a:lnTo>
                    <a:pt x="595" y="369"/>
                  </a:lnTo>
                  <a:lnTo>
                    <a:pt x="592" y="369"/>
                  </a:lnTo>
                  <a:lnTo>
                    <a:pt x="589" y="369"/>
                  </a:lnTo>
                  <a:lnTo>
                    <a:pt x="586" y="369"/>
                  </a:lnTo>
                  <a:lnTo>
                    <a:pt x="583" y="368"/>
                  </a:lnTo>
                  <a:lnTo>
                    <a:pt x="580" y="368"/>
                  </a:lnTo>
                  <a:lnTo>
                    <a:pt x="578" y="368"/>
                  </a:lnTo>
                  <a:lnTo>
                    <a:pt x="575" y="368"/>
                  </a:lnTo>
                  <a:lnTo>
                    <a:pt x="572" y="368"/>
                  </a:lnTo>
                  <a:lnTo>
                    <a:pt x="569" y="368"/>
                  </a:lnTo>
                  <a:lnTo>
                    <a:pt x="566" y="368"/>
                  </a:lnTo>
                  <a:lnTo>
                    <a:pt x="563" y="368"/>
                  </a:lnTo>
                  <a:lnTo>
                    <a:pt x="561" y="368"/>
                  </a:lnTo>
                  <a:lnTo>
                    <a:pt x="558" y="368"/>
                  </a:lnTo>
                  <a:lnTo>
                    <a:pt x="555" y="368"/>
                  </a:lnTo>
                  <a:lnTo>
                    <a:pt x="552" y="368"/>
                  </a:lnTo>
                  <a:lnTo>
                    <a:pt x="549" y="368"/>
                  </a:lnTo>
                  <a:lnTo>
                    <a:pt x="547" y="368"/>
                  </a:lnTo>
                  <a:lnTo>
                    <a:pt x="544" y="368"/>
                  </a:lnTo>
                  <a:lnTo>
                    <a:pt x="541" y="368"/>
                  </a:lnTo>
                  <a:lnTo>
                    <a:pt x="538" y="368"/>
                  </a:lnTo>
                  <a:lnTo>
                    <a:pt x="535" y="368"/>
                  </a:lnTo>
                  <a:lnTo>
                    <a:pt x="532" y="369"/>
                  </a:lnTo>
                  <a:lnTo>
                    <a:pt x="529" y="369"/>
                  </a:lnTo>
                  <a:lnTo>
                    <a:pt x="527" y="369"/>
                  </a:lnTo>
                  <a:lnTo>
                    <a:pt x="524" y="369"/>
                  </a:lnTo>
                  <a:lnTo>
                    <a:pt x="521" y="369"/>
                  </a:lnTo>
                  <a:lnTo>
                    <a:pt x="518" y="369"/>
                  </a:lnTo>
                  <a:lnTo>
                    <a:pt x="516" y="369"/>
                  </a:lnTo>
                  <a:lnTo>
                    <a:pt x="513" y="369"/>
                  </a:lnTo>
                  <a:lnTo>
                    <a:pt x="510" y="369"/>
                  </a:lnTo>
                  <a:lnTo>
                    <a:pt x="508" y="370"/>
                  </a:lnTo>
                  <a:lnTo>
                    <a:pt x="505" y="370"/>
                  </a:lnTo>
                  <a:lnTo>
                    <a:pt x="502" y="372"/>
                  </a:lnTo>
                  <a:lnTo>
                    <a:pt x="501" y="375"/>
                  </a:lnTo>
                  <a:lnTo>
                    <a:pt x="499" y="377"/>
                  </a:lnTo>
                  <a:lnTo>
                    <a:pt x="497" y="380"/>
                  </a:lnTo>
                  <a:lnTo>
                    <a:pt x="495" y="382"/>
                  </a:lnTo>
                  <a:lnTo>
                    <a:pt x="493" y="385"/>
                  </a:lnTo>
                  <a:lnTo>
                    <a:pt x="492" y="388"/>
                  </a:lnTo>
                  <a:lnTo>
                    <a:pt x="489" y="390"/>
                  </a:lnTo>
                  <a:lnTo>
                    <a:pt x="488" y="393"/>
                  </a:lnTo>
                  <a:lnTo>
                    <a:pt x="486" y="395"/>
                  </a:lnTo>
                  <a:lnTo>
                    <a:pt x="484" y="398"/>
                  </a:lnTo>
                  <a:lnTo>
                    <a:pt x="482" y="400"/>
                  </a:lnTo>
                  <a:lnTo>
                    <a:pt x="480" y="403"/>
                  </a:lnTo>
                  <a:lnTo>
                    <a:pt x="479" y="406"/>
                  </a:lnTo>
                  <a:lnTo>
                    <a:pt x="477" y="408"/>
                  </a:lnTo>
                  <a:lnTo>
                    <a:pt x="476" y="411"/>
                  </a:lnTo>
                  <a:lnTo>
                    <a:pt x="473" y="413"/>
                  </a:lnTo>
                  <a:lnTo>
                    <a:pt x="471" y="416"/>
                  </a:lnTo>
                  <a:lnTo>
                    <a:pt x="470" y="419"/>
                  </a:lnTo>
                  <a:lnTo>
                    <a:pt x="469" y="421"/>
                  </a:lnTo>
                  <a:lnTo>
                    <a:pt x="467" y="424"/>
                  </a:lnTo>
                  <a:lnTo>
                    <a:pt x="465" y="426"/>
                  </a:lnTo>
                  <a:lnTo>
                    <a:pt x="463" y="429"/>
                  </a:lnTo>
                  <a:lnTo>
                    <a:pt x="462" y="432"/>
                  </a:lnTo>
                  <a:lnTo>
                    <a:pt x="460" y="434"/>
                  </a:lnTo>
                  <a:lnTo>
                    <a:pt x="459" y="437"/>
                  </a:lnTo>
                  <a:lnTo>
                    <a:pt x="457" y="440"/>
                  </a:lnTo>
                  <a:lnTo>
                    <a:pt x="456" y="442"/>
                  </a:lnTo>
                  <a:lnTo>
                    <a:pt x="454" y="445"/>
                  </a:lnTo>
                  <a:lnTo>
                    <a:pt x="453" y="447"/>
                  </a:lnTo>
                  <a:lnTo>
                    <a:pt x="451" y="450"/>
                  </a:lnTo>
                  <a:lnTo>
                    <a:pt x="450" y="453"/>
                  </a:lnTo>
                  <a:lnTo>
                    <a:pt x="448" y="455"/>
                  </a:lnTo>
                  <a:lnTo>
                    <a:pt x="446" y="458"/>
                  </a:lnTo>
                  <a:lnTo>
                    <a:pt x="445" y="461"/>
                  </a:lnTo>
                  <a:lnTo>
                    <a:pt x="443" y="463"/>
                  </a:lnTo>
                  <a:lnTo>
                    <a:pt x="441" y="466"/>
                  </a:lnTo>
                  <a:lnTo>
                    <a:pt x="439" y="469"/>
                  </a:lnTo>
                  <a:lnTo>
                    <a:pt x="438" y="471"/>
                  </a:lnTo>
                  <a:lnTo>
                    <a:pt x="437" y="474"/>
                  </a:lnTo>
                  <a:lnTo>
                    <a:pt x="435" y="476"/>
                  </a:lnTo>
                  <a:lnTo>
                    <a:pt x="433" y="479"/>
                  </a:lnTo>
                  <a:lnTo>
                    <a:pt x="431" y="481"/>
                  </a:lnTo>
                  <a:lnTo>
                    <a:pt x="430" y="484"/>
                  </a:lnTo>
                  <a:lnTo>
                    <a:pt x="428" y="487"/>
                  </a:lnTo>
                  <a:lnTo>
                    <a:pt x="426" y="490"/>
                  </a:lnTo>
                  <a:lnTo>
                    <a:pt x="424" y="492"/>
                  </a:lnTo>
                  <a:lnTo>
                    <a:pt x="423" y="494"/>
                  </a:lnTo>
                  <a:lnTo>
                    <a:pt x="421" y="497"/>
                  </a:lnTo>
                  <a:lnTo>
                    <a:pt x="419" y="500"/>
                  </a:lnTo>
                  <a:lnTo>
                    <a:pt x="418" y="502"/>
                  </a:lnTo>
                  <a:lnTo>
                    <a:pt x="415" y="505"/>
                  </a:lnTo>
                  <a:lnTo>
                    <a:pt x="414" y="507"/>
                  </a:lnTo>
                  <a:lnTo>
                    <a:pt x="412" y="510"/>
                  </a:lnTo>
                  <a:lnTo>
                    <a:pt x="410" y="513"/>
                  </a:lnTo>
                  <a:lnTo>
                    <a:pt x="408" y="515"/>
                  </a:lnTo>
                  <a:lnTo>
                    <a:pt x="406" y="518"/>
                  </a:lnTo>
                  <a:lnTo>
                    <a:pt x="404" y="520"/>
                  </a:lnTo>
                  <a:lnTo>
                    <a:pt x="402" y="522"/>
                  </a:lnTo>
                  <a:lnTo>
                    <a:pt x="400" y="525"/>
                  </a:lnTo>
                  <a:lnTo>
                    <a:pt x="398" y="527"/>
                  </a:lnTo>
                  <a:lnTo>
                    <a:pt x="396" y="530"/>
                  </a:lnTo>
                  <a:lnTo>
                    <a:pt x="394" y="532"/>
                  </a:lnTo>
                  <a:lnTo>
                    <a:pt x="392" y="535"/>
                  </a:lnTo>
                  <a:lnTo>
                    <a:pt x="387" y="535"/>
                  </a:lnTo>
                  <a:lnTo>
                    <a:pt x="382" y="534"/>
                  </a:lnTo>
                  <a:lnTo>
                    <a:pt x="377" y="534"/>
                  </a:lnTo>
                  <a:lnTo>
                    <a:pt x="373" y="534"/>
                  </a:lnTo>
                  <a:lnTo>
                    <a:pt x="369" y="533"/>
                  </a:lnTo>
                  <a:lnTo>
                    <a:pt x="364" y="533"/>
                  </a:lnTo>
                  <a:lnTo>
                    <a:pt x="360" y="532"/>
                  </a:lnTo>
                  <a:lnTo>
                    <a:pt x="356" y="532"/>
                  </a:lnTo>
                  <a:lnTo>
                    <a:pt x="351" y="532"/>
                  </a:lnTo>
                  <a:lnTo>
                    <a:pt x="347" y="532"/>
                  </a:lnTo>
                  <a:lnTo>
                    <a:pt x="342" y="531"/>
                  </a:lnTo>
                  <a:lnTo>
                    <a:pt x="337" y="531"/>
                  </a:lnTo>
                  <a:lnTo>
                    <a:pt x="333" y="530"/>
                  </a:lnTo>
                  <a:lnTo>
                    <a:pt x="328" y="530"/>
                  </a:lnTo>
                  <a:lnTo>
                    <a:pt x="324" y="530"/>
                  </a:lnTo>
                  <a:lnTo>
                    <a:pt x="320" y="529"/>
                  </a:lnTo>
                  <a:lnTo>
                    <a:pt x="315" y="529"/>
                  </a:lnTo>
                  <a:lnTo>
                    <a:pt x="310" y="529"/>
                  </a:lnTo>
                  <a:lnTo>
                    <a:pt x="306" y="528"/>
                  </a:lnTo>
                  <a:lnTo>
                    <a:pt x="302" y="528"/>
                  </a:lnTo>
                  <a:lnTo>
                    <a:pt x="297" y="527"/>
                  </a:lnTo>
                  <a:lnTo>
                    <a:pt x="293" y="527"/>
                  </a:lnTo>
                  <a:lnTo>
                    <a:pt x="288" y="526"/>
                  </a:lnTo>
                  <a:lnTo>
                    <a:pt x="284" y="526"/>
                  </a:lnTo>
                  <a:lnTo>
                    <a:pt x="279" y="526"/>
                  </a:lnTo>
                  <a:lnTo>
                    <a:pt x="275" y="525"/>
                  </a:lnTo>
                  <a:lnTo>
                    <a:pt x="270" y="525"/>
                  </a:lnTo>
                  <a:lnTo>
                    <a:pt x="266" y="524"/>
                  </a:lnTo>
                  <a:lnTo>
                    <a:pt x="261" y="524"/>
                  </a:lnTo>
                  <a:lnTo>
                    <a:pt x="257" y="524"/>
                  </a:lnTo>
                  <a:lnTo>
                    <a:pt x="253" y="523"/>
                  </a:lnTo>
                  <a:lnTo>
                    <a:pt x="249" y="523"/>
                  </a:lnTo>
                  <a:lnTo>
                    <a:pt x="244" y="522"/>
                  </a:lnTo>
                  <a:lnTo>
                    <a:pt x="239" y="522"/>
                  </a:lnTo>
                  <a:lnTo>
                    <a:pt x="235" y="521"/>
                  </a:lnTo>
                  <a:lnTo>
                    <a:pt x="231" y="521"/>
                  </a:lnTo>
                  <a:lnTo>
                    <a:pt x="226" y="520"/>
                  </a:lnTo>
                  <a:lnTo>
                    <a:pt x="222" y="520"/>
                  </a:lnTo>
                  <a:lnTo>
                    <a:pt x="217" y="519"/>
                  </a:lnTo>
                  <a:lnTo>
                    <a:pt x="213" y="519"/>
                  </a:lnTo>
                  <a:lnTo>
                    <a:pt x="208" y="518"/>
                  </a:lnTo>
                  <a:lnTo>
                    <a:pt x="204" y="518"/>
                  </a:lnTo>
                  <a:lnTo>
                    <a:pt x="200" y="517"/>
                  </a:lnTo>
                  <a:lnTo>
                    <a:pt x="195" y="517"/>
                  </a:lnTo>
                  <a:lnTo>
                    <a:pt x="191" y="516"/>
                  </a:lnTo>
                  <a:lnTo>
                    <a:pt x="187" y="516"/>
                  </a:lnTo>
                  <a:lnTo>
                    <a:pt x="182" y="515"/>
                  </a:lnTo>
                  <a:lnTo>
                    <a:pt x="178" y="515"/>
                  </a:lnTo>
                  <a:lnTo>
                    <a:pt x="173" y="514"/>
                  </a:lnTo>
                  <a:lnTo>
                    <a:pt x="169" y="513"/>
                  </a:lnTo>
                  <a:lnTo>
                    <a:pt x="165" y="512"/>
                  </a:lnTo>
                  <a:lnTo>
                    <a:pt x="160" y="512"/>
                  </a:lnTo>
                  <a:lnTo>
                    <a:pt x="156" y="511"/>
                  </a:lnTo>
                  <a:lnTo>
                    <a:pt x="152" y="511"/>
                  </a:lnTo>
                  <a:lnTo>
                    <a:pt x="147" y="510"/>
                  </a:lnTo>
                  <a:lnTo>
                    <a:pt x="143" y="510"/>
                  </a:lnTo>
                  <a:lnTo>
                    <a:pt x="138" y="509"/>
                  </a:lnTo>
                  <a:lnTo>
                    <a:pt x="134" y="508"/>
                  </a:lnTo>
                  <a:lnTo>
                    <a:pt x="130" y="507"/>
                  </a:lnTo>
                  <a:lnTo>
                    <a:pt x="126" y="507"/>
                  </a:lnTo>
                  <a:lnTo>
                    <a:pt x="121" y="506"/>
                  </a:lnTo>
                  <a:lnTo>
                    <a:pt x="117" y="505"/>
                  </a:lnTo>
                  <a:lnTo>
                    <a:pt x="113" y="505"/>
                  </a:lnTo>
                  <a:lnTo>
                    <a:pt x="109" y="504"/>
                  </a:lnTo>
                  <a:lnTo>
                    <a:pt x="107" y="502"/>
                  </a:lnTo>
                  <a:lnTo>
                    <a:pt x="105" y="500"/>
                  </a:lnTo>
                  <a:lnTo>
                    <a:pt x="104" y="497"/>
                  </a:lnTo>
                  <a:lnTo>
                    <a:pt x="104" y="495"/>
                  </a:lnTo>
                  <a:lnTo>
                    <a:pt x="102" y="493"/>
                  </a:lnTo>
                  <a:lnTo>
                    <a:pt x="102" y="491"/>
                  </a:lnTo>
                  <a:lnTo>
                    <a:pt x="101" y="488"/>
                  </a:lnTo>
                  <a:lnTo>
                    <a:pt x="101" y="486"/>
                  </a:lnTo>
                  <a:lnTo>
                    <a:pt x="101" y="483"/>
                  </a:lnTo>
                  <a:lnTo>
                    <a:pt x="101" y="481"/>
                  </a:lnTo>
                  <a:lnTo>
                    <a:pt x="101" y="478"/>
                  </a:lnTo>
                  <a:lnTo>
                    <a:pt x="101" y="476"/>
                  </a:lnTo>
                  <a:lnTo>
                    <a:pt x="102" y="473"/>
                  </a:lnTo>
                  <a:lnTo>
                    <a:pt x="102" y="471"/>
                  </a:lnTo>
                  <a:lnTo>
                    <a:pt x="103" y="469"/>
                  </a:lnTo>
                  <a:lnTo>
                    <a:pt x="104" y="466"/>
                  </a:lnTo>
                  <a:lnTo>
                    <a:pt x="104" y="463"/>
                  </a:lnTo>
                  <a:lnTo>
                    <a:pt x="105" y="461"/>
                  </a:lnTo>
                  <a:lnTo>
                    <a:pt x="105" y="458"/>
                  </a:lnTo>
                  <a:lnTo>
                    <a:pt x="105" y="456"/>
                  </a:lnTo>
                  <a:lnTo>
                    <a:pt x="106" y="453"/>
                  </a:lnTo>
                  <a:lnTo>
                    <a:pt x="106" y="450"/>
                  </a:lnTo>
                  <a:lnTo>
                    <a:pt x="107" y="448"/>
                  </a:lnTo>
                  <a:lnTo>
                    <a:pt x="108" y="445"/>
                  </a:lnTo>
                  <a:lnTo>
                    <a:pt x="108" y="443"/>
                  </a:lnTo>
                  <a:lnTo>
                    <a:pt x="108" y="440"/>
                  </a:lnTo>
                  <a:lnTo>
                    <a:pt x="108" y="438"/>
                  </a:lnTo>
                  <a:lnTo>
                    <a:pt x="108" y="435"/>
                  </a:lnTo>
                  <a:lnTo>
                    <a:pt x="108" y="432"/>
                  </a:lnTo>
                  <a:lnTo>
                    <a:pt x="107" y="430"/>
                  </a:lnTo>
                  <a:lnTo>
                    <a:pt x="106" y="427"/>
                  </a:lnTo>
                  <a:lnTo>
                    <a:pt x="106" y="425"/>
                  </a:lnTo>
                  <a:lnTo>
                    <a:pt x="105" y="423"/>
                  </a:lnTo>
                  <a:lnTo>
                    <a:pt x="105" y="422"/>
                  </a:lnTo>
                  <a:lnTo>
                    <a:pt x="105" y="420"/>
                  </a:lnTo>
                  <a:lnTo>
                    <a:pt x="105" y="419"/>
                  </a:lnTo>
                  <a:lnTo>
                    <a:pt x="104" y="417"/>
                  </a:lnTo>
                  <a:lnTo>
                    <a:pt x="104" y="414"/>
                  </a:lnTo>
                  <a:lnTo>
                    <a:pt x="103" y="411"/>
                  </a:lnTo>
                  <a:lnTo>
                    <a:pt x="102" y="408"/>
                  </a:lnTo>
                  <a:lnTo>
                    <a:pt x="102" y="405"/>
                  </a:lnTo>
                  <a:lnTo>
                    <a:pt x="101" y="403"/>
                  </a:lnTo>
                  <a:lnTo>
                    <a:pt x="100" y="400"/>
                  </a:lnTo>
                  <a:lnTo>
                    <a:pt x="99" y="397"/>
                  </a:lnTo>
                  <a:lnTo>
                    <a:pt x="98" y="394"/>
                  </a:lnTo>
                  <a:lnTo>
                    <a:pt x="97" y="392"/>
                  </a:lnTo>
                  <a:lnTo>
                    <a:pt x="97" y="389"/>
                  </a:lnTo>
                  <a:lnTo>
                    <a:pt x="95" y="386"/>
                  </a:lnTo>
                  <a:lnTo>
                    <a:pt x="95" y="384"/>
                  </a:lnTo>
                  <a:lnTo>
                    <a:pt x="94" y="381"/>
                  </a:lnTo>
                  <a:lnTo>
                    <a:pt x="93" y="378"/>
                  </a:lnTo>
                  <a:lnTo>
                    <a:pt x="91" y="376"/>
                  </a:lnTo>
                  <a:lnTo>
                    <a:pt x="90" y="373"/>
                  </a:lnTo>
                  <a:lnTo>
                    <a:pt x="89" y="371"/>
                  </a:lnTo>
                  <a:lnTo>
                    <a:pt x="88" y="369"/>
                  </a:lnTo>
                  <a:lnTo>
                    <a:pt x="87" y="366"/>
                  </a:lnTo>
                  <a:lnTo>
                    <a:pt x="86" y="364"/>
                  </a:lnTo>
                  <a:lnTo>
                    <a:pt x="85" y="362"/>
                  </a:lnTo>
                  <a:lnTo>
                    <a:pt x="83" y="359"/>
                  </a:lnTo>
                  <a:lnTo>
                    <a:pt x="82" y="357"/>
                  </a:lnTo>
                  <a:lnTo>
                    <a:pt x="82" y="355"/>
                  </a:lnTo>
                  <a:lnTo>
                    <a:pt x="81" y="353"/>
                  </a:lnTo>
                  <a:lnTo>
                    <a:pt x="79" y="351"/>
                  </a:lnTo>
                  <a:lnTo>
                    <a:pt x="78" y="349"/>
                  </a:lnTo>
                  <a:lnTo>
                    <a:pt x="78" y="348"/>
                  </a:lnTo>
                  <a:lnTo>
                    <a:pt x="77" y="346"/>
                  </a:lnTo>
                  <a:lnTo>
                    <a:pt x="74" y="344"/>
                  </a:lnTo>
                  <a:lnTo>
                    <a:pt x="71" y="343"/>
                  </a:lnTo>
                  <a:lnTo>
                    <a:pt x="69" y="343"/>
                  </a:lnTo>
                  <a:lnTo>
                    <a:pt x="67" y="342"/>
                  </a:lnTo>
                  <a:lnTo>
                    <a:pt x="66" y="341"/>
                  </a:lnTo>
                  <a:lnTo>
                    <a:pt x="64" y="341"/>
                  </a:lnTo>
                  <a:lnTo>
                    <a:pt x="62" y="340"/>
                  </a:lnTo>
                  <a:lnTo>
                    <a:pt x="60" y="339"/>
                  </a:lnTo>
                  <a:lnTo>
                    <a:pt x="58" y="339"/>
                  </a:lnTo>
                  <a:lnTo>
                    <a:pt x="56" y="338"/>
                  </a:lnTo>
                  <a:lnTo>
                    <a:pt x="54" y="338"/>
                  </a:lnTo>
                  <a:lnTo>
                    <a:pt x="51" y="337"/>
                  </a:lnTo>
                  <a:lnTo>
                    <a:pt x="50" y="337"/>
                  </a:lnTo>
                  <a:lnTo>
                    <a:pt x="47" y="337"/>
                  </a:lnTo>
                  <a:lnTo>
                    <a:pt x="45" y="336"/>
                  </a:lnTo>
                  <a:lnTo>
                    <a:pt x="43" y="336"/>
                  </a:lnTo>
                  <a:lnTo>
                    <a:pt x="40" y="335"/>
                  </a:lnTo>
                  <a:lnTo>
                    <a:pt x="39" y="335"/>
                  </a:lnTo>
                  <a:lnTo>
                    <a:pt x="36" y="334"/>
                  </a:lnTo>
                  <a:lnTo>
                    <a:pt x="34" y="334"/>
                  </a:lnTo>
                  <a:lnTo>
                    <a:pt x="32" y="334"/>
                  </a:lnTo>
                  <a:lnTo>
                    <a:pt x="30" y="334"/>
                  </a:lnTo>
                  <a:lnTo>
                    <a:pt x="28" y="333"/>
                  </a:lnTo>
                  <a:lnTo>
                    <a:pt x="26" y="333"/>
                  </a:lnTo>
                  <a:lnTo>
                    <a:pt x="24" y="333"/>
                  </a:lnTo>
                  <a:lnTo>
                    <a:pt x="22" y="333"/>
                  </a:lnTo>
                  <a:lnTo>
                    <a:pt x="20" y="332"/>
                  </a:lnTo>
                  <a:lnTo>
                    <a:pt x="18" y="332"/>
                  </a:lnTo>
                  <a:lnTo>
                    <a:pt x="16" y="332"/>
                  </a:lnTo>
                  <a:lnTo>
                    <a:pt x="15" y="332"/>
                  </a:lnTo>
                  <a:lnTo>
                    <a:pt x="0" y="307"/>
                  </a:lnTo>
                  <a:lnTo>
                    <a:pt x="1" y="304"/>
                  </a:lnTo>
                  <a:lnTo>
                    <a:pt x="4" y="302"/>
                  </a:lnTo>
                  <a:lnTo>
                    <a:pt x="7" y="300"/>
                  </a:lnTo>
                  <a:lnTo>
                    <a:pt x="10" y="298"/>
                  </a:lnTo>
                  <a:lnTo>
                    <a:pt x="11" y="296"/>
                  </a:lnTo>
                  <a:lnTo>
                    <a:pt x="13" y="295"/>
                  </a:lnTo>
                  <a:lnTo>
                    <a:pt x="15" y="294"/>
                  </a:lnTo>
                  <a:lnTo>
                    <a:pt x="17" y="293"/>
                  </a:lnTo>
                  <a:lnTo>
                    <a:pt x="19" y="292"/>
                  </a:lnTo>
                  <a:lnTo>
                    <a:pt x="20" y="291"/>
                  </a:lnTo>
                  <a:lnTo>
                    <a:pt x="22" y="290"/>
                  </a:lnTo>
                  <a:lnTo>
                    <a:pt x="24" y="289"/>
                  </a:lnTo>
                  <a:lnTo>
                    <a:pt x="26" y="287"/>
                  </a:lnTo>
                  <a:lnTo>
                    <a:pt x="28" y="286"/>
                  </a:lnTo>
                  <a:lnTo>
                    <a:pt x="30" y="285"/>
                  </a:lnTo>
                  <a:lnTo>
                    <a:pt x="32" y="284"/>
                  </a:lnTo>
                  <a:lnTo>
                    <a:pt x="34" y="282"/>
                  </a:lnTo>
                  <a:lnTo>
                    <a:pt x="36" y="281"/>
                  </a:lnTo>
                  <a:lnTo>
                    <a:pt x="38" y="279"/>
                  </a:lnTo>
                  <a:lnTo>
                    <a:pt x="40" y="278"/>
                  </a:lnTo>
                  <a:lnTo>
                    <a:pt x="42" y="277"/>
                  </a:lnTo>
                  <a:lnTo>
                    <a:pt x="44" y="276"/>
                  </a:lnTo>
                  <a:lnTo>
                    <a:pt x="46" y="274"/>
                  </a:lnTo>
                  <a:lnTo>
                    <a:pt x="48" y="273"/>
                  </a:lnTo>
                  <a:lnTo>
                    <a:pt x="50" y="272"/>
                  </a:lnTo>
                  <a:lnTo>
                    <a:pt x="52" y="271"/>
                  </a:lnTo>
                  <a:lnTo>
                    <a:pt x="54" y="270"/>
                  </a:lnTo>
                  <a:lnTo>
                    <a:pt x="56" y="268"/>
                  </a:lnTo>
                  <a:lnTo>
                    <a:pt x="56" y="270"/>
                  </a:lnTo>
                  <a:lnTo>
                    <a:pt x="57" y="272"/>
                  </a:lnTo>
                  <a:lnTo>
                    <a:pt x="57" y="274"/>
                  </a:lnTo>
                  <a:lnTo>
                    <a:pt x="58" y="276"/>
                  </a:lnTo>
                  <a:lnTo>
                    <a:pt x="58" y="278"/>
                  </a:lnTo>
                  <a:lnTo>
                    <a:pt x="58" y="280"/>
                  </a:lnTo>
                  <a:lnTo>
                    <a:pt x="59" y="282"/>
                  </a:lnTo>
                  <a:lnTo>
                    <a:pt x="59" y="285"/>
                  </a:lnTo>
                  <a:lnTo>
                    <a:pt x="58" y="286"/>
                  </a:lnTo>
                  <a:lnTo>
                    <a:pt x="56" y="288"/>
                  </a:lnTo>
                  <a:lnTo>
                    <a:pt x="54" y="289"/>
                  </a:lnTo>
                  <a:lnTo>
                    <a:pt x="51" y="291"/>
                  </a:lnTo>
                  <a:lnTo>
                    <a:pt x="49" y="292"/>
                  </a:lnTo>
                  <a:lnTo>
                    <a:pt x="47" y="293"/>
                  </a:lnTo>
                  <a:lnTo>
                    <a:pt x="44" y="294"/>
                  </a:lnTo>
                  <a:lnTo>
                    <a:pt x="42" y="296"/>
                  </a:lnTo>
                  <a:lnTo>
                    <a:pt x="39" y="297"/>
                  </a:lnTo>
                  <a:lnTo>
                    <a:pt x="38" y="298"/>
                  </a:lnTo>
                  <a:lnTo>
                    <a:pt x="35" y="300"/>
                  </a:lnTo>
                  <a:lnTo>
                    <a:pt x="34" y="302"/>
                  </a:lnTo>
                  <a:lnTo>
                    <a:pt x="32" y="303"/>
                  </a:lnTo>
                  <a:lnTo>
                    <a:pt x="30" y="305"/>
                  </a:lnTo>
                  <a:lnTo>
                    <a:pt x="30" y="307"/>
                  </a:lnTo>
                  <a:lnTo>
                    <a:pt x="29" y="310"/>
                  </a:lnTo>
                  <a:lnTo>
                    <a:pt x="33" y="310"/>
                  </a:lnTo>
                  <a:lnTo>
                    <a:pt x="37" y="311"/>
                  </a:lnTo>
                  <a:lnTo>
                    <a:pt x="40" y="312"/>
                  </a:lnTo>
                  <a:lnTo>
                    <a:pt x="44" y="313"/>
                  </a:lnTo>
                  <a:lnTo>
                    <a:pt x="48" y="313"/>
                  </a:lnTo>
                  <a:lnTo>
                    <a:pt x="51" y="314"/>
                  </a:lnTo>
                  <a:lnTo>
                    <a:pt x="55" y="316"/>
                  </a:lnTo>
                  <a:lnTo>
                    <a:pt x="59" y="317"/>
                  </a:lnTo>
                  <a:lnTo>
                    <a:pt x="62" y="318"/>
                  </a:lnTo>
                  <a:lnTo>
                    <a:pt x="65" y="319"/>
                  </a:lnTo>
                  <a:lnTo>
                    <a:pt x="68" y="321"/>
                  </a:lnTo>
                  <a:lnTo>
                    <a:pt x="71" y="323"/>
                  </a:lnTo>
                  <a:lnTo>
                    <a:pt x="74" y="324"/>
                  </a:lnTo>
                  <a:lnTo>
                    <a:pt x="77" y="326"/>
                  </a:lnTo>
                  <a:lnTo>
                    <a:pt x="80" y="328"/>
                  </a:lnTo>
                  <a:lnTo>
                    <a:pt x="83" y="331"/>
                  </a:lnTo>
                  <a:lnTo>
                    <a:pt x="85" y="333"/>
                  </a:lnTo>
                  <a:lnTo>
                    <a:pt x="88" y="335"/>
                  </a:lnTo>
                  <a:lnTo>
                    <a:pt x="90" y="337"/>
                  </a:lnTo>
                  <a:lnTo>
                    <a:pt x="93" y="339"/>
                  </a:lnTo>
                  <a:lnTo>
                    <a:pt x="95" y="342"/>
                  </a:lnTo>
                  <a:lnTo>
                    <a:pt x="97" y="344"/>
                  </a:lnTo>
                  <a:lnTo>
                    <a:pt x="99" y="346"/>
                  </a:lnTo>
                  <a:lnTo>
                    <a:pt x="101" y="349"/>
                  </a:lnTo>
                  <a:lnTo>
                    <a:pt x="104" y="351"/>
                  </a:lnTo>
                  <a:lnTo>
                    <a:pt x="105" y="354"/>
                  </a:lnTo>
                  <a:lnTo>
                    <a:pt x="107" y="357"/>
                  </a:lnTo>
                  <a:lnTo>
                    <a:pt x="109" y="360"/>
                  </a:lnTo>
                  <a:lnTo>
                    <a:pt x="110" y="362"/>
                  </a:lnTo>
                  <a:lnTo>
                    <a:pt x="112" y="365"/>
                  </a:lnTo>
                  <a:lnTo>
                    <a:pt x="113" y="368"/>
                  </a:lnTo>
                  <a:lnTo>
                    <a:pt x="116" y="371"/>
                  </a:lnTo>
                  <a:lnTo>
                    <a:pt x="117" y="374"/>
                  </a:lnTo>
                  <a:lnTo>
                    <a:pt x="118" y="377"/>
                  </a:lnTo>
                  <a:lnTo>
                    <a:pt x="119" y="380"/>
                  </a:lnTo>
                  <a:lnTo>
                    <a:pt x="120" y="383"/>
                  </a:lnTo>
                  <a:lnTo>
                    <a:pt x="121" y="386"/>
                  </a:lnTo>
                  <a:lnTo>
                    <a:pt x="122" y="390"/>
                  </a:lnTo>
                  <a:lnTo>
                    <a:pt x="122" y="393"/>
                  </a:lnTo>
                  <a:lnTo>
                    <a:pt x="124" y="396"/>
                  </a:lnTo>
                  <a:lnTo>
                    <a:pt x="125" y="399"/>
                  </a:lnTo>
                  <a:lnTo>
                    <a:pt x="125" y="402"/>
                  </a:lnTo>
                  <a:lnTo>
                    <a:pt x="126" y="406"/>
                  </a:lnTo>
                  <a:lnTo>
                    <a:pt x="127" y="409"/>
                  </a:lnTo>
                  <a:lnTo>
                    <a:pt x="128" y="412"/>
                  </a:lnTo>
                  <a:lnTo>
                    <a:pt x="128" y="416"/>
                  </a:lnTo>
                  <a:lnTo>
                    <a:pt x="129" y="419"/>
                  </a:lnTo>
                  <a:lnTo>
                    <a:pt x="129" y="422"/>
                  </a:lnTo>
                  <a:lnTo>
                    <a:pt x="129" y="425"/>
                  </a:lnTo>
                  <a:lnTo>
                    <a:pt x="129" y="429"/>
                  </a:lnTo>
                  <a:lnTo>
                    <a:pt x="130" y="432"/>
                  </a:lnTo>
                  <a:lnTo>
                    <a:pt x="130" y="436"/>
                  </a:lnTo>
                  <a:lnTo>
                    <a:pt x="130" y="439"/>
                  </a:lnTo>
                  <a:lnTo>
                    <a:pt x="130" y="442"/>
                  </a:lnTo>
                  <a:lnTo>
                    <a:pt x="130" y="445"/>
                  </a:lnTo>
                  <a:lnTo>
                    <a:pt x="130" y="449"/>
                  </a:lnTo>
                  <a:lnTo>
                    <a:pt x="130" y="452"/>
                  </a:lnTo>
                  <a:lnTo>
                    <a:pt x="130" y="456"/>
                  </a:lnTo>
                  <a:lnTo>
                    <a:pt x="130" y="459"/>
                  </a:lnTo>
                  <a:lnTo>
                    <a:pt x="130" y="462"/>
                  </a:lnTo>
                  <a:lnTo>
                    <a:pt x="130" y="466"/>
                  </a:lnTo>
                  <a:lnTo>
                    <a:pt x="130" y="469"/>
                  </a:lnTo>
                  <a:lnTo>
                    <a:pt x="130" y="472"/>
                  </a:lnTo>
                  <a:lnTo>
                    <a:pt x="130" y="475"/>
                  </a:lnTo>
                  <a:lnTo>
                    <a:pt x="131" y="478"/>
                  </a:lnTo>
                  <a:lnTo>
                    <a:pt x="133" y="480"/>
                  </a:lnTo>
                  <a:lnTo>
                    <a:pt x="135" y="482"/>
                  </a:lnTo>
                  <a:lnTo>
                    <a:pt x="137" y="484"/>
                  </a:lnTo>
                  <a:lnTo>
                    <a:pt x="140" y="486"/>
                  </a:lnTo>
                  <a:lnTo>
                    <a:pt x="142" y="487"/>
                  </a:lnTo>
                  <a:lnTo>
                    <a:pt x="145" y="488"/>
                  </a:lnTo>
                  <a:lnTo>
                    <a:pt x="148" y="490"/>
                  </a:lnTo>
                  <a:lnTo>
                    <a:pt x="151" y="491"/>
                  </a:lnTo>
                  <a:lnTo>
                    <a:pt x="154" y="491"/>
                  </a:lnTo>
                  <a:lnTo>
                    <a:pt x="157" y="492"/>
                  </a:lnTo>
                  <a:lnTo>
                    <a:pt x="161" y="493"/>
                  </a:lnTo>
                  <a:lnTo>
                    <a:pt x="162" y="493"/>
                  </a:lnTo>
                  <a:lnTo>
                    <a:pt x="164" y="493"/>
                  </a:lnTo>
                  <a:lnTo>
                    <a:pt x="166" y="493"/>
                  </a:lnTo>
                  <a:lnTo>
                    <a:pt x="168" y="493"/>
                  </a:lnTo>
                  <a:lnTo>
                    <a:pt x="169" y="493"/>
                  </a:lnTo>
                  <a:lnTo>
                    <a:pt x="171" y="494"/>
                  </a:lnTo>
                  <a:lnTo>
                    <a:pt x="173" y="494"/>
                  </a:lnTo>
                  <a:lnTo>
                    <a:pt x="175" y="494"/>
                  </a:lnTo>
                  <a:lnTo>
                    <a:pt x="177" y="494"/>
                  </a:lnTo>
                  <a:lnTo>
                    <a:pt x="179" y="494"/>
                  </a:lnTo>
                  <a:lnTo>
                    <a:pt x="181" y="494"/>
                  </a:lnTo>
                  <a:lnTo>
                    <a:pt x="183" y="494"/>
                  </a:lnTo>
                  <a:lnTo>
                    <a:pt x="184" y="494"/>
                  </a:lnTo>
                  <a:lnTo>
                    <a:pt x="186" y="494"/>
                  </a:lnTo>
                  <a:lnTo>
                    <a:pt x="188" y="494"/>
                  </a:lnTo>
                  <a:lnTo>
                    <a:pt x="190" y="494"/>
                  </a:lnTo>
                  <a:lnTo>
                    <a:pt x="192" y="494"/>
                  </a:lnTo>
                  <a:lnTo>
                    <a:pt x="193" y="494"/>
                  </a:lnTo>
                  <a:lnTo>
                    <a:pt x="195" y="494"/>
                  </a:lnTo>
                  <a:lnTo>
                    <a:pt x="198" y="494"/>
                  </a:lnTo>
                  <a:lnTo>
                    <a:pt x="199" y="494"/>
                  </a:lnTo>
                  <a:lnTo>
                    <a:pt x="201" y="494"/>
                  </a:lnTo>
                  <a:lnTo>
                    <a:pt x="203" y="495"/>
                  </a:lnTo>
                  <a:lnTo>
                    <a:pt x="205" y="495"/>
                  </a:lnTo>
                  <a:lnTo>
                    <a:pt x="207" y="495"/>
                  </a:lnTo>
                  <a:lnTo>
                    <a:pt x="208" y="495"/>
                  </a:lnTo>
                  <a:lnTo>
                    <a:pt x="210" y="495"/>
                  </a:lnTo>
                  <a:lnTo>
                    <a:pt x="212" y="496"/>
                  </a:lnTo>
                  <a:lnTo>
                    <a:pt x="214" y="496"/>
                  </a:lnTo>
                  <a:lnTo>
                    <a:pt x="215" y="496"/>
                  </a:lnTo>
                  <a:lnTo>
                    <a:pt x="217" y="496"/>
                  </a:lnTo>
                  <a:lnTo>
                    <a:pt x="219" y="497"/>
                  </a:lnTo>
                  <a:lnTo>
                    <a:pt x="220" y="497"/>
                  </a:lnTo>
                  <a:lnTo>
                    <a:pt x="223" y="498"/>
                  </a:lnTo>
                  <a:lnTo>
                    <a:pt x="224" y="498"/>
                  </a:lnTo>
                  <a:lnTo>
                    <a:pt x="226" y="499"/>
                  </a:lnTo>
                  <a:lnTo>
                    <a:pt x="227" y="499"/>
                  </a:lnTo>
                  <a:lnTo>
                    <a:pt x="229" y="500"/>
                  </a:lnTo>
                  <a:lnTo>
                    <a:pt x="231" y="501"/>
                  </a:lnTo>
                  <a:lnTo>
                    <a:pt x="232" y="501"/>
                  </a:lnTo>
                  <a:lnTo>
                    <a:pt x="235" y="501"/>
                  </a:lnTo>
                  <a:lnTo>
                    <a:pt x="237" y="501"/>
                  </a:lnTo>
                  <a:lnTo>
                    <a:pt x="239" y="502"/>
                  </a:lnTo>
                  <a:lnTo>
                    <a:pt x="242" y="502"/>
                  </a:lnTo>
                  <a:lnTo>
                    <a:pt x="244" y="502"/>
                  </a:lnTo>
                  <a:lnTo>
                    <a:pt x="246" y="502"/>
                  </a:lnTo>
                  <a:lnTo>
                    <a:pt x="249" y="503"/>
                  </a:lnTo>
                  <a:lnTo>
                    <a:pt x="251" y="503"/>
                  </a:lnTo>
                  <a:lnTo>
                    <a:pt x="253" y="503"/>
                  </a:lnTo>
                  <a:lnTo>
                    <a:pt x="256" y="503"/>
                  </a:lnTo>
                  <a:lnTo>
                    <a:pt x="258" y="504"/>
                  </a:lnTo>
                  <a:lnTo>
                    <a:pt x="261" y="504"/>
                  </a:lnTo>
                  <a:lnTo>
                    <a:pt x="262" y="504"/>
                  </a:lnTo>
                  <a:lnTo>
                    <a:pt x="265" y="505"/>
                  </a:lnTo>
                  <a:lnTo>
                    <a:pt x="267" y="505"/>
                  </a:lnTo>
                  <a:lnTo>
                    <a:pt x="270" y="506"/>
                  </a:lnTo>
                  <a:lnTo>
                    <a:pt x="273" y="506"/>
                  </a:lnTo>
                  <a:lnTo>
                    <a:pt x="275" y="507"/>
                  </a:lnTo>
                  <a:lnTo>
                    <a:pt x="277" y="507"/>
                  </a:lnTo>
                  <a:lnTo>
                    <a:pt x="279" y="507"/>
                  </a:lnTo>
                  <a:lnTo>
                    <a:pt x="282" y="508"/>
                  </a:lnTo>
                  <a:lnTo>
                    <a:pt x="285" y="508"/>
                  </a:lnTo>
                  <a:lnTo>
                    <a:pt x="286" y="508"/>
                  </a:lnTo>
                  <a:lnTo>
                    <a:pt x="289" y="509"/>
                  </a:lnTo>
                  <a:lnTo>
                    <a:pt x="292" y="510"/>
                  </a:lnTo>
                  <a:lnTo>
                    <a:pt x="294" y="510"/>
                  </a:lnTo>
                  <a:lnTo>
                    <a:pt x="297" y="510"/>
                  </a:lnTo>
                  <a:lnTo>
                    <a:pt x="299" y="511"/>
                  </a:lnTo>
                  <a:lnTo>
                    <a:pt x="301" y="511"/>
                  </a:lnTo>
                  <a:lnTo>
                    <a:pt x="304" y="512"/>
                  </a:lnTo>
                  <a:lnTo>
                    <a:pt x="306" y="512"/>
                  </a:lnTo>
                  <a:lnTo>
                    <a:pt x="309" y="513"/>
                  </a:lnTo>
                  <a:lnTo>
                    <a:pt x="311" y="513"/>
                  </a:lnTo>
                  <a:lnTo>
                    <a:pt x="314" y="514"/>
                  </a:lnTo>
                  <a:lnTo>
                    <a:pt x="316" y="514"/>
                  </a:lnTo>
                  <a:lnTo>
                    <a:pt x="318" y="515"/>
                  </a:lnTo>
                  <a:lnTo>
                    <a:pt x="321" y="515"/>
                  </a:lnTo>
                  <a:lnTo>
                    <a:pt x="324" y="515"/>
                  </a:lnTo>
                  <a:lnTo>
                    <a:pt x="326" y="516"/>
                  </a:lnTo>
                  <a:lnTo>
                    <a:pt x="328" y="516"/>
                  </a:lnTo>
                  <a:lnTo>
                    <a:pt x="330" y="517"/>
                  </a:lnTo>
                  <a:lnTo>
                    <a:pt x="333" y="517"/>
                  </a:lnTo>
                  <a:lnTo>
                    <a:pt x="336" y="517"/>
                  </a:lnTo>
                  <a:lnTo>
                    <a:pt x="338" y="518"/>
                  </a:lnTo>
                  <a:lnTo>
                    <a:pt x="340" y="518"/>
                  </a:lnTo>
                  <a:lnTo>
                    <a:pt x="343" y="518"/>
                  </a:lnTo>
                  <a:lnTo>
                    <a:pt x="345" y="518"/>
                  </a:lnTo>
                  <a:lnTo>
                    <a:pt x="348" y="519"/>
                  </a:lnTo>
                  <a:lnTo>
                    <a:pt x="350" y="519"/>
                  </a:lnTo>
                  <a:lnTo>
                    <a:pt x="352" y="519"/>
                  </a:lnTo>
                  <a:lnTo>
                    <a:pt x="355" y="519"/>
                  </a:lnTo>
                  <a:lnTo>
                    <a:pt x="357" y="519"/>
                  </a:lnTo>
                  <a:lnTo>
                    <a:pt x="360" y="519"/>
                  </a:lnTo>
                  <a:lnTo>
                    <a:pt x="362" y="520"/>
                  </a:lnTo>
                  <a:lnTo>
                    <a:pt x="364" y="520"/>
                  </a:lnTo>
                  <a:lnTo>
                    <a:pt x="367" y="520"/>
                  </a:lnTo>
                  <a:lnTo>
                    <a:pt x="369" y="520"/>
                  </a:lnTo>
                  <a:lnTo>
                    <a:pt x="372" y="520"/>
                  </a:lnTo>
                  <a:lnTo>
                    <a:pt x="375" y="520"/>
                  </a:lnTo>
                  <a:lnTo>
                    <a:pt x="377" y="520"/>
                  </a:lnTo>
                  <a:lnTo>
                    <a:pt x="379" y="520"/>
                  </a:lnTo>
                  <a:lnTo>
                    <a:pt x="382" y="520"/>
                  </a:lnTo>
                  <a:lnTo>
                    <a:pt x="384" y="520"/>
                  </a:lnTo>
                  <a:lnTo>
                    <a:pt x="387" y="521"/>
                  </a:lnTo>
                  <a:lnTo>
                    <a:pt x="493" y="360"/>
                  </a:lnTo>
                  <a:lnTo>
                    <a:pt x="580" y="353"/>
                  </a:lnTo>
                  <a:lnTo>
                    <a:pt x="583" y="353"/>
                  </a:lnTo>
                  <a:lnTo>
                    <a:pt x="586" y="353"/>
                  </a:lnTo>
                  <a:lnTo>
                    <a:pt x="588" y="352"/>
                  </a:lnTo>
                  <a:lnTo>
                    <a:pt x="591" y="352"/>
                  </a:lnTo>
                  <a:lnTo>
                    <a:pt x="594" y="352"/>
                  </a:lnTo>
                  <a:lnTo>
                    <a:pt x="596" y="352"/>
                  </a:lnTo>
                  <a:lnTo>
                    <a:pt x="599" y="352"/>
                  </a:lnTo>
                  <a:lnTo>
                    <a:pt x="603" y="352"/>
                  </a:lnTo>
                  <a:lnTo>
                    <a:pt x="605" y="351"/>
                  </a:lnTo>
                  <a:lnTo>
                    <a:pt x="608" y="351"/>
                  </a:lnTo>
                  <a:lnTo>
                    <a:pt x="611" y="351"/>
                  </a:lnTo>
                  <a:lnTo>
                    <a:pt x="614" y="351"/>
                  </a:lnTo>
                  <a:lnTo>
                    <a:pt x="617" y="351"/>
                  </a:lnTo>
                  <a:lnTo>
                    <a:pt x="619" y="351"/>
                  </a:lnTo>
                  <a:lnTo>
                    <a:pt x="622" y="350"/>
                  </a:lnTo>
                  <a:lnTo>
                    <a:pt x="625" y="350"/>
                  </a:lnTo>
                  <a:lnTo>
                    <a:pt x="628" y="350"/>
                  </a:lnTo>
                  <a:lnTo>
                    <a:pt x="631" y="350"/>
                  </a:lnTo>
                  <a:lnTo>
                    <a:pt x="634" y="350"/>
                  </a:lnTo>
                  <a:lnTo>
                    <a:pt x="637" y="350"/>
                  </a:lnTo>
                  <a:lnTo>
                    <a:pt x="639" y="349"/>
                  </a:lnTo>
                  <a:lnTo>
                    <a:pt x="642" y="349"/>
                  </a:lnTo>
                  <a:lnTo>
                    <a:pt x="645" y="349"/>
                  </a:lnTo>
                  <a:lnTo>
                    <a:pt x="648" y="349"/>
                  </a:lnTo>
                  <a:lnTo>
                    <a:pt x="651" y="348"/>
                  </a:lnTo>
                  <a:lnTo>
                    <a:pt x="654" y="348"/>
                  </a:lnTo>
                  <a:lnTo>
                    <a:pt x="657" y="348"/>
                  </a:lnTo>
                  <a:lnTo>
                    <a:pt x="660" y="348"/>
                  </a:lnTo>
                  <a:lnTo>
                    <a:pt x="662" y="348"/>
                  </a:lnTo>
                  <a:lnTo>
                    <a:pt x="666" y="347"/>
                  </a:lnTo>
                  <a:lnTo>
                    <a:pt x="669" y="347"/>
                  </a:lnTo>
                  <a:lnTo>
                    <a:pt x="672" y="347"/>
                  </a:lnTo>
                  <a:lnTo>
                    <a:pt x="672" y="345"/>
                  </a:lnTo>
                  <a:lnTo>
                    <a:pt x="672" y="344"/>
                  </a:lnTo>
                  <a:lnTo>
                    <a:pt x="672" y="343"/>
                  </a:lnTo>
                  <a:lnTo>
                    <a:pt x="673" y="341"/>
                  </a:lnTo>
                  <a:lnTo>
                    <a:pt x="673" y="339"/>
                  </a:lnTo>
                  <a:lnTo>
                    <a:pt x="673" y="338"/>
                  </a:lnTo>
                  <a:lnTo>
                    <a:pt x="673" y="336"/>
                  </a:lnTo>
                  <a:lnTo>
                    <a:pt x="673" y="334"/>
                  </a:lnTo>
                  <a:lnTo>
                    <a:pt x="673" y="332"/>
                  </a:lnTo>
                  <a:lnTo>
                    <a:pt x="673" y="330"/>
                  </a:lnTo>
                  <a:lnTo>
                    <a:pt x="673" y="329"/>
                  </a:lnTo>
                  <a:lnTo>
                    <a:pt x="673" y="327"/>
                  </a:lnTo>
                  <a:lnTo>
                    <a:pt x="673" y="325"/>
                  </a:lnTo>
                  <a:lnTo>
                    <a:pt x="673" y="323"/>
                  </a:lnTo>
                  <a:lnTo>
                    <a:pt x="673" y="321"/>
                  </a:lnTo>
                  <a:lnTo>
                    <a:pt x="674" y="320"/>
                  </a:lnTo>
                  <a:lnTo>
                    <a:pt x="673" y="318"/>
                  </a:lnTo>
                  <a:lnTo>
                    <a:pt x="673" y="316"/>
                  </a:lnTo>
                  <a:lnTo>
                    <a:pt x="673" y="314"/>
                  </a:lnTo>
                  <a:lnTo>
                    <a:pt x="673" y="313"/>
                  </a:lnTo>
                  <a:lnTo>
                    <a:pt x="673" y="310"/>
                  </a:lnTo>
                  <a:lnTo>
                    <a:pt x="673" y="309"/>
                  </a:lnTo>
                  <a:lnTo>
                    <a:pt x="673" y="307"/>
                  </a:lnTo>
                  <a:lnTo>
                    <a:pt x="673" y="305"/>
                  </a:lnTo>
                  <a:lnTo>
                    <a:pt x="673" y="303"/>
                  </a:lnTo>
                  <a:lnTo>
                    <a:pt x="673" y="301"/>
                  </a:lnTo>
                  <a:lnTo>
                    <a:pt x="673" y="299"/>
                  </a:lnTo>
                  <a:lnTo>
                    <a:pt x="673" y="297"/>
                  </a:lnTo>
                  <a:lnTo>
                    <a:pt x="673" y="295"/>
                  </a:lnTo>
                  <a:lnTo>
                    <a:pt x="673" y="293"/>
                  </a:lnTo>
                  <a:lnTo>
                    <a:pt x="673" y="292"/>
                  </a:lnTo>
                  <a:lnTo>
                    <a:pt x="673" y="290"/>
                  </a:lnTo>
                  <a:lnTo>
                    <a:pt x="673" y="288"/>
                  </a:lnTo>
                  <a:lnTo>
                    <a:pt x="673" y="286"/>
                  </a:lnTo>
                  <a:lnTo>
                    <a:pt x="672" y="284"/>
                  </a:lnTo>
                  <a:lnTo>
                    <a:pt x="672" y="282"/>
                  </a:lnTo>
                  <a:lnTo>
                    <a:pt x="672" y="280"/>
                  </a:lnTo>
                  <a:lnTo>
                    <a:pt x="672" y="278"/>
                  </a:lnTo>
                  <a:lnTo>
                    <a:pt x="672" y="276"/>
                  </a:lnTo>
                  <a:lnTo>
                    <a:pt x="672" y="274"/>
                  </a:lnTo>
                  <a:lnTo>
                    <a:pt x="672" y="272"/>
                  </a:lnTo>
                  <a:lnTo>
                    <a:pt x="672" y="270"/>
                  </a:lnTo>
                  <a:lnTo>
                    <a:pt x="672" y="268"/>
                  </a:lnTo>
                  <a:lnTo>
                    <a:pt x="672" y="267"/>
                  </a:lnTo>
                  <a:lnTo>
                    <a:pt x="672" y="265"/>
                  </a:lnTo>
                  <a:lnTo>
                    <a:pt x="672" y="263"/>
                  </a:lnTo>
                  <a:lnTo>
                    <a:pt x="673" y="261"/>
                  </a:lnTo>
                  <a:lnTo>
                    <a:pt x="673" y="260"/>
                  </a:lnTo>
                  <a:lnTo>
                    <a:pt x="673" y="258"/>
                  </a:lnTo>
                  <a:lnTo>
                    <a:pt x="673" y="256"/>
                  </a:lnTo>
                  <a:lnTo>
                    <a:pt x="673" y="254"/>
                  </a:lnTo>
                  <a:lnTo>
                    <a:pt x="673" y="252"/>
                  </a:lnTo>
                  <a:lnTo>
                    <a:pt x="673" y="250"/>
                  </a:lnTo>
                  <a:lnTo>
                    <a:pt x="674" y="248"/>
                  </a:lnTo>
                  <a:lnTo>
                    <a:pt x="674" y="247"/>
                  </a:lnTo>
                  <a:lnTo>
                    <a:pt x="674" y="245"/>
                  </a:lnTo>
                  <a:lnTo>
                    <a:pt x="674" y="243"/>
                  </a:lnTo>
                  <a:lnTo>
                    <a:pt x="675" y="242"/>
                  </a:lnTo>
                  <a:lnTo>
                    <a:pt x="676" y="240"/>
                  </a:lnTo>
                  <a:lnTo>
                    <a:pt x="676" y="239"/>
                  </a:lnTo>
                  <a:lnTo>
                    <a:pt x="677" y="237"/>
                  </a:lnTo>
                  <a:lnTo>
                    <a:pt x="677" y="236"/>
                  </a:lnTo>
                  <a:lnTo>
                    <a:pt x="678" y="234"/>
                  </a:lnTo>
                  <a:lnTo>
                    <a:pt x="679" y="232"/>
                  </a:lnTo>
                  <a:lnTo>
                    <a:pt x="682" y="231"/>
                  </a:lnTo>
                  <a:lnTo>
                    <a:pt x="685" y="230"/>
                  </a:lnTo>
                  <a:lnTo>
                    <a:pt x="688" y="229"/>
                  </a:lnTo>
                  <a:lnTo>
                    <a:pt x="690" y="229"/>
                  </a:lnTo>
                  <a:lnTo>
                    <a:pt x="693" y="228"/>
                  </a:lnTo>
                  <a:lnTo>
                    <a:pt x="695" y="227"/>
                  </a:lnTo>
                  <a:lnTo>
                    <a:pt x="697" y="226"/>
                  </a:lnTo>
                  <a:lnTo>
                    <a:pt x="698" y="226"/>
                  </a:lnTo>
                  <a:lnTo>
                    <a:pt x="701" y="225"/>
                  </a:lnTo>
                  <a:lnTo>
                    <a:pt x="704" y="223"/>
                  </a:lnTo>
                  <a:lnTo>
                    <a:pt x="705" y="222"/>
                  </a:lnTo>
                  <a:lnTo>
                    <a:pt x="706" y="220"/>
                  </a:lnTo>
                  <a:lnTo>
                    <a:pt x="706" y="219"/>
                  </a:lnTo>
                  <a:lnTo>
                    <a:pt x="706" y="218"/>
                  </a:lnTo>
                  <a:lnTo>
                    <a:pt x="706" y="216"/>
                  </a:lnTo>
                  <a:lnTo>
                    <a:pt x="706" y="215"/>
                  </a:lnTo>
                  <a:lnTo>
                    <a:pt x="706" y="213"/>
                  </a:lnTo>
                  <a:lnTo>
                    <a:pt x="706" y="212"/>
                  </a:lnTo>
                  <a:lnTo>
                    <a:pt x="706" y="209"/>
                  </a:lnTo>
                  <a:lnTo>
                    <a:pt x="706" y="207"/>
                  </a:lnTo>
                  <a:lnTo>
                    <a:pt x="705" y="205"/>
                  </a:lnTo>
                  <a:lnTo>
                    <a:pt x="705" y="202"/>
                  </a:lnTo>
                  <a:lnTo>
                    <a:pt x="705" y="200"/>
                  </a:lnTo>
                  <a:lnTo>
                    <a:pt x="704" y="199"/>
                  </a:lnTo>
                  <a:lnTo>
                    <a:pt x="704" y="197"/>
                  </a:lnTo>
                  <a:lnTo>
                    <a:pt x="704" y="196"/>
                  </a:lnTo>
                  <a:lnTo>
                    <a:pt x="704" y="194"/>
                  </a:lnTo>
                  <a:lnTo>
                    <a:pt x="704" y="192"/>
                  </a:lnTo>
                  <a:lnTo>
                    <a:pt x="704" y="191"/>
                  </a:lnTo>
                  <a:lnTo>
                    <a:pt x="704" y="189"/>
                  </a:lnTo>
                  <a:lnTo>
                    <a:pt x="703" y="187"/>
                  </a:lnTo>
                  <a:lnTo>
                    <a:pt x="703" y="185"/>
                  </a:lnTo>
                  <a:lnTo>
                    <a:pt x="703" y="182"/>
                  </a:lnTo>
                  <a:lnTo>
                    <a:pt x="703" y="180"/>
                  </a:lnTo>
                  <a:lnTo>
                    <a:pt x="657" y="123"/>
                  </a:lnTo>
                  <a:lnTo>
                    <a:pt x="654" y="11"/>
                  </a:lnTo>
                  <a:lnTo>
                    <a:pt x="444" y="11"/>
                  </a:lnTo>
                  <a:lnTo>
                    <a:pt x="437" y="121"/>
                  </a:lnTo>
                  <a:lnTo>
                    <a:pt x="434" y="121"/>
                  </a:lnTo>
                  <a:lnTo>
                    <a:pt x="432" y="120"/>
                  </a:lnTo>
                  <a:lnTo>
                    <a:pt x="430" y="120"/>
                  </a:lnTo>
                  <a:lnTo>
                    <a:pt x="427" y="120"/>
                  </a:lnTo>
                  <a:lnTo>
                    <a:pt x="426" y="119"/>
                  </a:lnTo>
                  <a:lnTo>
                    <a:pt x="423" y="119"/>
                  </a:lnTo>
                  <a:lnTo>
                    <a:pt x="421" y="119"/>
                  </a:lnTo>
                  <a:lnTo>
                    <a:pt x="419" y="119"/>
                  </a:lnTo>
                  <a:lnTo>
                    <a:pt x="417" y="118"/>
                  </a:lnTo>
                  <a:lnTo>
                    <a:pt x="415" y="118"/>
                  </a:lnTo>
                  <a:lnTo>
                    <a:pt x="413" y="118"/>
                  </a:lnTo>
                  <a:lnTo>
                    <a:pt x="411" y="118"/>
                  </a:lnTo>
                  <a:lnTo>
                    <a:pt x="409" y="118"/>
                  </a:lnTo>
                  <a:lnTo>
                    <a:pt x="407" y="118"/>
                  </a:lnTo>
                  <a:lnTo>
                    <a:pt x="406" y="118"/>
                  </a:lnTo>
                  <a:lnTo>
                    <a:pt x="404" y="118"/>
                  </a:lnTo>
                  <a:lnTo>
                    <a:pt x="402" y="117"/>
                  </a:lnTo>
                  <a:lnTo>
                    <a:pt x="400" y="117"/>
                  </a:lnTo>
                  <a:lnTo>
                    <a:pt x="398" y="117"/>
                  </a:lnTo>
                  <a:lnTo>
                    <a:pt x="396" y="117"/>
                  </a:lnTo>
                  <a:lnTo>
                    <a:pt x="394" y="117"/>
                  </a:lnTo>
                  <a:lnTo>
                    <a:pt x="392" y="117"/>
                  </a:lnTo>
                  <a:lnTo>
                    <a:pt x="390" y="117"/>
                  </a:lnTo>
                  <a:lnTo>
                    <a:pt x="388" y="117"/>
                  </a:lnTo>
                  <a:lnTo>
                    <a:pt x="386" y="117"/>
                  </a:lnTo>
                  <a:lnTo>
                    <a:pt x="384" y="117"/>
                  </a:lnTo>
                  <a:lnTo>
                    <a:pt x="382" y="117"/>
                  </a:lnTo>
                  <a:lnTo>
                    <a:pt x="380" y="117"/>
                  </a:lnTo>
                  <a:lnTo>
                    <a:pt x="378" y="117"/>
                  </a:lnTo>
                  <a:lnTo>
                    <a:pt x="376" y="117"/>
                  </a:lnTo>
                  <a:lnTo>
                    <a:pt x="375" y="118"/>
                  </a:lnTo>
                  <a:lnTo>
                    <a:pt x="372" y="118"/>
                  </a:lnTo>
                  <a:lnTo>
                    <a:pt x="370" y="118"/>
                  </a:lnTo>
                  <a:lnTo>
                    <a:pt x="368" y="118"/>
                  </a:lnTo>
                  <a:lnTo>
                    <a:pt x="365" y="118"/>
                  </a:lnTo>
                  <a:lnTo>
                    <a:pt x="364" y="119"/>
                  </a:lnTo>
                  <a:lnTo>
                    <a:pt x="361" y="119"/>
                  </a:lnTo>
                  <a:lnTo>
                    <a:pt x="359" y="119"/>
                  </a:lnTo>
                  <a:lnTo>
                    <a:pt x="357" y="120"/>
                  </a:lnTo>
                  <a:lnTo>
                    <a:pt x="355" y="121"/>
                  </a:lnTo>
                  <a:lnTo>
                    <a:pt x="352" y="121"/>
                  </a:lnTo>
                  <a:lnTo>
                    <a:pt x="351" y="122"/>
                  </a:lnTo>
                  <a:lnTo>
                    <a:pt x="348" y="123"/>
                  </a:lnTo>
                  <a:lnTo>
                    <a:pt x="346" y="124"/>
                  </a:lnTo>
                  <a:lnTo>
                    <a:pt x="343" y="124"/>
                  </a:lnTo>
                  <a:lnTo>
                    <a:pt x="341" y="125"/>
                  </a:lnTo>
                  <a:lnTo>
                    <a:pt x="338" y="126"/>
                  </a:lnTo>
                  <a:lnTo>
                    <a:pt x="336" y="128"/>
                  </a:lnTo>
                  <a:lnTo>
                    <a:pt x="333" y="128"/>
                  </a:lnTo>
                  <a:lnTo>
                    <a:pt x="330" y="129"/>
                  </a:lnTo>
                  <a:lnTo>
                    <a:pt x="328" y="131"/>
                  </a:lnTo>
                  <a:lnTo>
                    <a:pt x="325" y="132"/>
                  </a:lnTo>
                  <a:lnTo>
                    <a:pt x="322" y="133"/>
                  </a:lnTo>
                  <a:lnTo>
                    <a:pt x="319" y="134"/>
                  </a:lnTo>
                  <a:lnTo>
                    <a:pt x="316" y="136"/>
                  </a:lnTo>
                  <a:lnTo>
                    <a:pt x="314" y="137"/>
                  </a:lnTo>
                  <a:lnTo>
                    <a:pt x="310" y="139"/>
                  </a:lnTo>
                  <a:lnTo>
                    <a:pt x="308" y="141"/>
                  </a:lnTo>
                  <a:lnTo>
                    <a:pt x="304" y="142"/>
                  </a:lnTo>
                  <a:lnTo>
                    <a:pt x="301" y="144"/>
                  </a:lnTo>
                  <a:lnTo>
                    <a:pt x="298" y="145"/>
                  </a:lnTo>
                  <a:lnTo>
                    <a:pt x="294" y="148"/>
                  </a:lnTo>
                  <a:lnTo>
                    <a:pt x="291" y="149"/>
                  </a:lnTo>
                  <a:lnTo>
                    <a:pt x="288" y="152"/>
                  </a:lnTo>
                  <a:lnTo>
                    <a:pt x="286" y="150"/>
                  </a:lnTo>
                  <a:lnTo>
                    <a:pt x="284" y="150"/>
                  </a:lnTo>
                  <a:lnTo>
                    <a:pt x="282" y="150"/>
                  </a:lnTo>
                  <a:lnTo>
                    <a:pt x="280" y="150"/>
                  </a:lnTo>
                  <a:lnTo>
                    <a:pt x="278" y="150"/>
                  </a:lnTo>
                  <a:lnTo>
                    <a:pt x="276" y="150"/>
                  </a:lnTo>
                  <a:lnTo>
                    <a:pt x="274" y="150"/>
                  </a:lnTo>
                  <a:lnTo>
                    <a:pt x="274" y="149"/>
                  </a:lnTo>
                  <a:lnTo>
                    <a:pt x="277" y="147"/>
                  </a:lnTo>
                  <a:lnTo>
                    <a:pt x="280" y="145"/>
                  </a:lnTo>
                  <a:lnTo>
                    <a:pt x="283" y="144"/>
                  </a:lnTo>
                  <a:lnTo>
                    <a:pt x="287" y="143"/>
                  </a:lnTo>
                  <a:lnTo>
                    <a:pt x="290" y="141"/>
                  </a:lnTo>
                  <a:lnTo>
                    <a:pt x="293" y="139"/>
                  </a:lnTo>
                  <a:lnTo>
                    <a:pt x="296" y="138"/>
                  </a:lnTo>
                  <a:lnTo>
                    <a:pt x="298" y="136"/>
                  </a:lnTo>
                  <a:lnTo>
                    <a:pt x="301" y="135"/>
                  </a:lnTo>
                  <a:lnTo>
                    <a:pt x="304" y="133"/>
                  </a:lnTo>
                  <a:lnTo>
                    <a:pt x="306" y="132"/>
                  </a:lnTo>
                  <a:lnTo>
                    <a:pt x="308" y="131"/>
                  </a:lnTo>
                  <a:lnTo>
                    <a:pt x="310" y="130"/>
                  </a:lnTo>
                  <a:lnTo>
                    <a:pt x="313" y="129"/>
                  </a:lnTo>
                  <a:lnTo>
                    <a:pt x="315" y="128"/>
                  </a:lnTo>
                  <a:lnTo>
                    <a:pt x="317" y="127"/>
                  </a:lnTo>
                  <a:lnTo>
                    <a:pt x="319" y="126"/>
                  </a:lnTo>
                  <a:lnTo>
                    <a:pt x="321" y="125"/>
                  </a:lnTo>
                  <a:lnTo>
                    <a:pt x="322" y="124"/>
                  </a:lnTo>
                  <a:lnTo>
                    <a:pt x="324" y="123"/>
                  </a:lnTo>
                  <a:lnTo>
                    <a:pt x="328" y="121"/>
                  </a:lnTo>
                  <a:lnTo>
                    <a:pt x="331" y="120"/>
                  </a:lnTo>
                  <a:lnTo>
                    <a:pt x="334" y="118"/>
                  </a:lnTo>
                  <a:lnTo>
                    <a:pt x="336" y="118"/>
                  </a:lnTo>
                  <a:lnTo>
                    <a:pt x="339" y="116"/>
                  </a:lnTo>
                  <a:lnTo>
                    <a:pt x="341" y="116"/>
                  </a:lnTo>
                  <a:lnTo>
                    <a:pt x="343" y="115"/>
                  </a:lnTo>
                  <a:lnTo>
                    <a:pt x="345" y="114"/>
                  </a:lnTo>
                  <a:lnTo>
                    <a:pt x="347" y="113"/>
                  </a:lnTo>
                  <a:lnTo>
                    <a:pt x="349" y="112"/>
                  </a:lnTo>
                  <a:lnTo>
                    <a:pt x="351" y="112"/>
                  </a:lnTo>
                  <a:lnTo>
                    <a:pt x="353" y="111"/>
                  </a:lnTo>
                  <a:lnTo>
                    <a:pt x="355" y="111"/>
                  </a:lnTo>
                  <a:lnTo>
                    <a:pt x="357" y="111"/>
                  </a:lnTo>
                  <a:lnTo>
                    <a:pt x="359" y="110"/>
                  </a:lnTo>
                  <a:lnTo>
                    <a:pt x="361" y="110"/>
                  </a:lnTo>
                  <a:lnTo>
                    <a:pt x="363" y="109"/>
                  </a:lnTo>
                  <a:lnTo>
                    <a:pt x="366" y="109"/>
                  </a:lnTo>
                  <a:lnTo>
                    <a:pt x="368" y="109"/>
                  </a:lnTo>
                  <a:lnTo>
                    <a:pt x="371" y="108"/>
                  </a:lnTo>
                  <a:lnTo>
                    <a:pt x="374" y="108"/>
                  </a:lnTo>
                  <a:lnTo>
                    <a:pt x="377" y="108"/>
                  </a:lnTo>
                  <a:lnTo>
                    <a:pt x="379" y="108"/>
                  </a:lnTo>
                  <a:lnTo>
                    <a:pt x="380" y="107"/>
                  </a:lnTo>
                  <a:lnTo>
                    <a:pt x="383" y="107"/>
                  </a:lnTo>
                  <a:lnTo>
                    <a:pt x="386" y="107"/>
                  </a:lnTo>
                  <a:lnTo>
                    <a:pt x="388" y="107"/>
                  </a:lnTo>
                  <a:lnTo>
                    <a:pt x="391" y="108"/>
                  </a:lnTo>
                  <a:lnTo>
                    <a:pt x="394" y="108"/>
                  </a:lnTo>
                  <a:lnTo>
                    <a:pt x="397" y="108"/>
                  </a:lnTo>
                  <a:lnTo>
                    <a:pt x="400" y="108"/>
                  </a:lnTo>
                  <a:lnTo>
                    <a:pt x="403" y="108"/>
                  </a:lnTo>
                  <a:lnTo>
                    <a:pt x="405" y="108"/>
                  </a:lnTo>
                  <a:lnTo>
                    <a:pt x="408" y="108"/>
                  </a:lnTo>
                  <a:lnTo>
                    <a:pt x="410" y="108"/>
                  </a:lnTo>
                  <a:lnTo>
                    <a:pt x="411" y="108"/>
                  </a:lnTo>
                  <a:lnTo>
                    <a:pt x="412" y="107"/>
                  </a:lnTo>
                  <a:lnTo>
                    <a:pt x="413" y="107"/>
                  </a:lnTo>
                  <a:lnTo>
                    <a:pt x="427" y="90"/>
                  </a:lnTo>
                  <a:lnTo>
                    <a:pt x="427" y="88"/>
                  </a:lnTo>
                  <a:lnTo>
                    <a:pt x="427" y="87"/>
                  </a:lnTo>
                  <a:lnTo>
                    <a:pt x="427" y="85"/>
                  </a:lnTo>
                  <a:lnTo>
                    <a:pt x="427" y="84"/>
                  </a:lnTo>
                  <a:lnTo>
                    <a:pt x="427" y="82"/>
                  </a:lnTo>
                  <a:lnTo>
                    <a:pt x="428" y="81"/>
                  </a:lnTo>
                  <a:lnTo>
                    <a:pt x="428" y="79"/>
                  </a:lnTo>
                  <a:lnTo>
                    <a:pt x="428" y="78"/>
                  </a:lnTo>
                  <a:lnTo>
                    <a:pt x="428" y="76"/>
                  </a:lnTo>
                  <a:lnTo>
                    <a:pt x="428" y="74"/>
                  </a:lnTo>
                  <a:lnTo>
                    <a:pt x="428" y="73"/>
                  </a:lnTo>
                  <a:lnTo>
                    <a:pt x="428" y="72"/>
                  </a:lnTo>
                  <a:lnTo>
                    <a:pt x="428" y="70"/>
                  </a:lnTo>
                  <a:lnTo>
                    <a:pt x="428" y="68"/>
                  </a:lnTo>
                  <a:lnTo>
                    <a:pt x="428" y="67"/>
                  </a:lnTo>
                  <a:lnTo>
                    <a:pt x="428" y="66"/>
                  </a:lnTo>
                  <a:lnTo>
                    <a:pt x="428" y="64"/>
                  </a:lnTo>
                  <a:lnTo>
                    <a:pt x="428" y="63"/>
                  </a:lnTo>
                  <a:lnTo>
                    <a:pt x="428" y="61"/>
                  </a:lnTo>
                  <a:lnTo>
                    <a:pt x="428" y="59"/>
                  </a:lnTo>
                  <a:lnTo>
                    <a:pt x="428" y="58"/>
                  </a:lnTo>
                  <a:lnTo>
                    <a:pt x="428" y="56"/>
                  </a:lnTo>
                  <a:lnTo>
                    <a:pt x="428" y="55"/>
                  </a:lnTo>
                  <a:lnTo>
                    <a:pt x="428" y="53"/>
                  </a:lnTo>
                  <a:lnTo>
                    <a:pt x="428" y="51"/>
                  </a:lnTo>
                  <a:lnTo>
                    <a:pt x="428" y="50"/>
                  </a:lnTo>
                  <a:lnTo>
                    <a:pt x="428" y="48"/>
                  </a:lnTo>
                  <a:lnTo>
                    <a:pt x="428" y="46"/>
                  </a:lnTo>
                  <a:lnTo>
                    <a:pt x="428" y="45"/>
                  </a:lnTo>
                  <a:lnTo>
                    <a:pt x="428" y="43"/>
                  </a:lnTo>
                  <a:lnTo>
                    <a:pt x="428" y="42"/>
                  </a:lnTo>
                  <a:lnTo>
                    <a:pt x="428" y="41"/>
                  </a:lnTo>
                  <a:lnTo>
                    <a:pt x="428" y="39"/>
                  </a:lnTo>
                  <a:lnTo>
                    <a:pt x="428" y="38"/>
                  </a:lnTo>
                  <a:lnTo>
                    <a:pt x="428" y="36"/>
                  </a:lnTo>
                  <a:lnTo>
                    <a:pt x="428" y="34"/>
                  </a:lnTo>
                  <a:lnTo>
                    <a:pt x="428" y="33"/>
                  </a:lnTo>
                  <a:lnTo>
                    <a:pt x="428" y="31"/>
                  </a:lnTo>
                  <a:lnTo>
                    <a:pt x="428" y="30"/>
                  </a:lnTo>
                  <a:lnTo>
                    <a:pt x="428" y="28"/>
                  </a:lnTo>
                  <a:lnTo>
                    <a:pt x="428" y="25"/>
                  </a:lnTo>
                  <a:lnTo>
                    <a:pt x="428" y="23"/>
                  </a:lnTo>
                  <a:lnTo>
                    <a:pt x="428" y="20"/>
                  </a:lnTo>
                  <a:lnTo>
                    <a:pt x="428" y="18"/>
                  </a:lnTo>
                  <a:lnTo>
                    <a:pt x="428" y="15"/>
                  </a:lnTo>
                  <a:lnTo>
                    <a:pt x="429" y="13"/>
                  </a:lnTo>
                  <a:lnTo>
                    <a:pt x="429" y="11"/>
                  </a:lnTo>
                  <a:lnTo>
                    <a:pt x="430" y="9"/>
                  </a:lnTo>
                  <a:lnTo>
                    <a:pt x="430" y="7"/>
                  </a:lnTo>
                  <a:lnTo>
                    <a:pt x="431" y="6"/>
                  </a:lnTo>
                  <a:lnTo>
                    <a:pt x="431" y="4"/>
                  </a:lnTo>
                  <a:lnTo>
                    <a:pt x="433" y="3"/>
                  </a:lnTo>
                  <a:lnTo>
                    <a:pt x="435" y="2"/>
                  </a:lnTo>
                  <a:lnTo>
                    <a:pt x="436" y="2"/>
                  </a:lnTo>
                  <a:lnTo>
                    <a:pt x="438" y="2"/>
                  </a:lnTo>
                  <a:lnTo>
                    <a:pt x="439" y="2"/>
                  </a:lnTo>
                  <a:lnTo>
                    <a:pt x="442" y="2"/>
                  </a:lnTo>
                  <a:lnTo>
                    <a:pt x="444" y="2"/>
                  </a:lnTo>
                  <a:lnTo>
                    <a:pt x="447" y="2"/>
                  </a:lnTo>
                  <a:lnTo>
                    <a:pt x="450" y="2"/>
                  </a:lnTo>
                  <a:lnTo>
                    <a:pt x="453" y="2"/>
                  </a:lnTo>
                  <a:lnTo>
                    <a:pt x="456" y="2"/>
                  </a:lnTo>
                  <a:lnTo>
                    <a:pt x="460" y="2"/>
                  </a:lnTo>
                  <a:lnTo>
                    <a:pt x="463" y="2"/>
                  </a:lnTo>
                  <a:lnTo>
                    <a:pt x="468" y="2"/>
                  </a:lnTo>
                  <a:lnTo>
                    <a:pt x="471" y="1"/>
                  </a:lnTo>
                  <a:lnTo>
                    <a:pt x="476" y="1"/>
                  </a:lnTo>
                  <a:lnTo>
                    <a:pt x="480" y="1"/>
                  </a:lnTo>
                  <a:lnTo>
                    <a:pt x="485" y="1"/>
                  </a:lnTo>
                  <a:lnTo>
                    <a:pt x="489" y="1"/>
                  </a:lnTo>
                  <a:lnTo>
                    <a:pt x="494" y="1"/>
                  </a:lnTo>
                  <a:lnTo>
                    <a:pt x="499" y="1"/>
                  </a:lnTo>
                  <a:lnTo>
                    <a:pt x="504" y="1"/>
                  </a:lnTo>
                  <a:lnTo>
                    <a:pt x="509" y="1"/>
                  </a:lnTo>
                  <a:lnTo>
                    <a:pt x="514" y="1"/>
                  </a:lnTo>
                  <a:lnTo>
                    <a:pt x="519" y="1"/>
                  </a:lnTo>
                  <a:lnTo>
                    <a:pt x="525" y="1"/>
                  </a:lnTo>
                  <a:lnTo>
                    <a:pt x="530" y="1"/>
                  </a:lnTo>
                  <a:lnTo>
                    <a:pt x="535" y="1"/>
                  </a:lnTo>
                  <a:lnTo>
                    <a:pt x="541" y="1"/>
                  </a:lnTo>
                  <a:lnTo>
                    <a:pt x="546" y="1"/>
                  </a:lnTo>
                  <a:lnTo>
                    <a:pt x="551" y="1"/>
                  </a:lnTo>
                  <a:lnTo>
                    <a:pt x="557" y="1"/>
                  </a:lnTo>
                  <a:lnTo>
                    <a:pt x="562" y="1"/>
                  </a:lnTo>
                  <a:lnTo>
                    <a:pt x="567" y="1"/>
                  </a:lnTo>
                  <a:lnTo>
                    <a:pt x="572" y="1"/>
                  </a:lnTo>
                  <a:lnTo>
                    <a:pt x="578" y="1"/>
                  </a:lnTo>
                  <a:lnTo>
                    <a:pt x="583" y="1"/>
                  </a:lnTo>
                  <a:lnTo>
                    <a:pt x="588" y="1"/>
                  </a:lnTo>
                  <a:lnTo>
                    <a:pt x="592" y="0"/>
                  </a:lnTo>
                  <a:lnTo>
                    <a:pt x="597" y="0"/>
                  </a:lnTo>
                  <a:lnTo>
                    <a:pt x="602" y="0"/>
                  </a:lnTo>
                  <a:lnTo>
                    <a:pt x="607" y="0"/>
                  </a:lnTo>
                  <a:lnTo>
                    <a:pt x="611" y="0"/>
                  </a:lnTo>
                  <a:lnTo>
                    <a:pt x="615" y="0"/>
                  </a:lnTo>
                  <a:lnTo>
                    <a:pt x="620" y="0"/>
                  </a:lnTo>
                  <a:lnTo>
                    <a:pt x="624" y="0"/>
                  </a:lnTo>
                  <a:lnTo>
                    <a:pt x="628" y="0"/>
                  </a:lnTo>
                  <a:lnTo>
                    <a:pt x="631" y="0"/>
                  </a:lnTo>
                  <a:lnTo>
                    <a:pt x="635" y="0"/>
                  </a:lnTo>
                  <a:lnTo>
                    <a:pt x="638" y="0"/>
                  </a:lnTo>
                  <a:lnTo>
                    <a:pt x="641" y="0"/>
                  </a:lnTo>
                  <a:lnTo>
                    <a:pt x="645" y="0"/>
                  </a:lnTo>
                  <a:lnTo>
                    <a:pt x="647" y="0"/>
                  </a:lnTo>
                  <a:lnTo>
                    <a:pt x="650" y="0"/>
                  </a:lnTo>
                  <a:lnTo>
                    <a:pt x="651" y="0"/>
                  </a:lnTo>
                  <a:lnTo>
                    <a:pt x="654" y="0"/>
                  </a:lnTo>
                  <a:lnTo>
                    <a:pt x="655" y="0"/>
                  </a:lnTo>
                  <a:lnTo>
                    <a:pt x="657" y="0"/>
                  </a:lnTo>
                  <a:lnTo>
                    <a:pt x="659" y="0"/>
                  </a:lnTo>
                  <a:lnTo>
                    <a:pt x="660" y="0"/>
                  </a:lnTo>
                  <a:close/>
                </a:path>
              </a:pathLst>
            </a:custGeom>
            <a:solidFill>
              <a:srgbClr val="C4B8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27" name="Freeform 215"/>
            <p:cNvSpPr>
              <a:spLocks/>
            </p:cNvSpPr>
            <p:nvPr/>
          </p:nvSpPr>
          <p:spPr bwMode="auto">
            <a:xfrm>
              <a:off x="1851" y="1553"/>
              <a:ext cx="378" cy="370"/>
            </a:xfrm>
            <a:custGeom>
              <a:avLst/>
              <a:gdLst>
                <a:gd name="T0" fmla="*/ 245 w 378"/>
                <a:gd name="T1" fmla="*/ 1 h 370"/>
                <a:gd name="T2" fmla="*/ 268 w 378"/>
                <a:gd name="T3" fmla="*/ 1 h 370"/>
                <a:gd name="T4" fmla="*/ 293 w 378"/>
                <a:gd name="T5" fmla="*/ 1 h 370"/>
                <a:gd name="T6" fmla="*/ 320 w 378"/>
                <a:gd name="T7" fmla="*/ 1 h 370"/>
                <a:gd name="T8" fmla="*/ 344 w 378"/>
                <a:gd name="T9" fmla="*/ 1 h 370"/>
                <a:gd name="T10" fmla="*/ 363 w 378"/>
                <a:gd name="T11" fmla="*/ 0 h 370"/>
                <a:gd name="T12" fmla="*/ 377 w 378"/>
                <a:gd name="T13" fmla="*/ 5 h 370"/>
                <a:gd name="T14" fmla="*/ 371 w 378"/>
                <a:gd name="T15" fmla="*/ 11 h 370"/>
                <a:gd name="T16" fmla="*/ 353 w 378"/>
                <a:gd name="T17" fmla="*/ 10 h 370"/>
                <a:gd name="T18" fmla="*/ 336 w 378"/>
                <a:gd name="T19" fmla="*/ 10 h 370"/>
                <a:gd name="T20" fmla="*/ 318 w 378"/>
                <a:gd name="T21" fmla="*/ 9 h 370"/>
                <a:gd name="T22" fmla="*/ 296 w 378"/>
                <a:gd name="T23" fmla="*/ 8 h 370"/>
                <a:gd name="T24" fmla="*/ 275 w 378"/>
                <a:gd name="T25" fmla="*/ 7 h 370"/>
                <a:gd name="T26" fmla="*/ 255 w 378"/>
                <a:gd name="T27" fmla="*/ 6 h 370"/>
                <a:gd name="T28" fmla="*/ 236 w 378"/>
                <a:gd name="T29" fmla="*/ 15 h 370"/>
                <a:gd name="T30" fmla="*/ 238 w 378"/>
                <a:gd name="T31" fmla="*/ 28 h 370"/>
                <a:gd name="T32" fmla="*/ 219 w 378"/>
                <a:gd name="T33" fmla="*/ 33 h 370"/>
                <a:gd name="T34" fmla="*/ 209 w 378"/>
                <a:gd name="T35" fmla="*/ 43 h 370"/>
                <a:gd name="T36" fmla="*/ 204 w 378"/>
                <a:gd name="T37" fmla="*/ 56 h 370"/>
                <a:gd name="T38" fmla="*/ 179 w 378"/>
                <a:gd name="T39" fmla="*/ 59 h 370"/>
                <a:gd name="T40" fmla="*/ 155 w 378"/>
                <a:gd name="T41" fmla="*/ 67 h 370"/>
                <a:gd name="T42" fmla="*/ 143 w 378"/>
                <a:gd name="T43" fmla="*/ 79 h 370"/>
                <a:gd name="T44" fmla="*/ 122 w 378"/>
                <a:gd name="T45" fmla="*/ 88 h 370"/>
                <a:gd name="T46" fmla="*/ 106 w 378"/>
                <a:gd name="T47" fmla="*/ 100 h 370"/>
                <a:gd name="T48" fmla="*/ 82 w 378"/>
                <a:gd name="T49" fmla="*/ 121 h 370"/>
                <a:gd name="T50" fmla="*/ 63 w 378"/>
                <a:gd name="T51" fmla="*/ 127 h 370"/>
                <a:gd name="T52" fmla="*/ 46 w 378"/>
                <a:gd name="T53" fmla="*/ 140 h 370"/>
                <a:gd name="T54" fmla="*/ 37 w 378"/>
                <a:gd name="T55" fmla="*/ 158 h 370"/>
                <a:gd name="T56" fmla="*/ 33 w 378"/>
                <a:gd name="T57" fmla="*/ 178 h 370"/>
                <a:gd name="T58" fmla="*/ 24 w 378"/>
                <a:gd name="T59" fmla="*/ 194 h 370"/>
                <a:gd name="T60" fmla="*/ 19 w 378"/>
                <a:gd name="T61" fmla="*/ 208 h 370"/>
                <a:gd name="T62" fmla="*/ 16 w 378"/>
                <a:gd name="T63" fmla="*/ 222 h 370"/>
                <a:gd name="T64" fmla="*/ 14 w 378"/>
                <a:gd name="T65" fmla="*/ 237 h 370"/>
                <a:gd name="T66" fmla="*/ 14 w 378"/>
                <a:gd name="T67" fmla="*/ 252 h 370"/>
                <a:gd name="T68" fmla="*/ 14 w 378"/>
                <a:gd name="T69" fmla="*/ 268 h 370"/>
                <a:gd name="T70" fmla="*/ 15 w 378"/>
                <a:gd name="T71" fmla="*/ 284 h 370"/>
                <a:gd name="T72" fmla="*/ 19 w 378"/>
                <a:gd name="T73" fmla="*/ 305 h 370"/>
                <a:gd name="T74" fmla="*/ 28 w 378"/>
                <a:gd name="T75" fmla="*/ 329 h 370"/>
                <a:gd name="T76" fmla="*/ 37 w 378"/>
                <a:gd name="T77" fmla="*/ 351 h 370"/>
                <a:gd name="T78" fmla="*/ 31 w 378"/>
                <a:gd name="T79" fmla="*/ 366 h 370"/>
                <a:gd name="T80" fmla="*/ 5 w 378"/>
                <a:gd name="T81" fmla="*/ 296 h 370"/>
                <a:gd name="T82" fmla="*/ 2 w 378"/>
                <a:gd name="T83" fmla="*/ 280 h 370"/>
                <a:gd name="T84" fmla="*/ 0 w 378"/>
                <a:gd name="T85" fmla="*/ 264 h 370"/>
                <a:gd name="T86" fmla="*/ 0 w 378"/>
                <a:gd name="T87" fmla="*/ 250 h 370"/>
                <a:gd name="T88" fmla="*/ 1 w 378"/>
                <a:gd name="T89" fmla="*/ 234 h 370"/>
                <a:gd name="T90" fmla="*/ 3 w 378"/>
                <a:gd name="T91" fmla="*/ 219 h 370"/>
                <a:gd name="T92" fmla="*/ 6 w 378"/>
                <a:gd name="T93" fmla="*/ 203 h 370"/>
                <a:gd name="T94" fmla="*/ 14 w 378"/>
                <a:gd name="T95" fmla="*/ 179 h 370"/>
                <a:gd name="T96" fmla="*/ 27 w 378"/>
                <a:gd name="T97" fmla="*/ 149 h 370"/>
                <a:gd name="T98" fmla="*/ 47 w 378"/>
                <a:gd name="T99" fmla="*/ 124 h 370"/>
                <a:gd name="T100" fmla="*/ 70 w 378"/>
                <a:gd name="T101" fmla="*/ 101 h 370"/>
                <a:gd name="T102" fmla="*/ 97 w 378"/>
                <a:gd name="T103" fmla="*/ 82 h 370"/>
                <a:gd name="T104" fmla="*/ 128 w 378"/>
                <a:gd name="T105" fmla="*/ 66 h 370"/>
                <a:gd name="T106" fmla="*/ 160 w 378"/>
                <a:gd name="T107" fmla="*/ 53 h 370"/>
                <a:gd name="T108" fmla="*/ 188 w 378"/>
                <a:gd name="T109" fmla="*/ 45 h 370"/>
                <a:gd name="T110" fmla="*/ 196 w 378"/>
                <a:gd name="T111" fmla="*/ 38 h 370"/>
                <a:gd name="T112" fmla="*/ 199 w 378"/>
                <a:gd name="T113" fmla="*/ 23 h 370"/>
                <a:gd name="T114" fmla="*/ 227 w 378"/>
                <a:gd name="T115" fmla="*/ 5 h 3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8"/>
                <a:gd name="T175" fmla="*/ 0 h 370"/>
                <a:gd name="T176" fmla="*/ 378 w 378"/>
                <a:gd name="T177" fmla="*/ 370 h 3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8" h="370">
                  <a:moveTo>
                    <a:pt x="228" y="1"/>
                  </a:moveTo>
                  <a:lnTo>
                    <a:pt x="230" y="1"/>
                  </a:lnTo>
                  <a:lnTo>
                    <a:pt x="233" y="1"/>
                  </a:lnTo>
                  <a:lnTo>
                    <a:pt x="235" y="1"/>
                  </a:lnTo>
                  <a:lnTo>
                    <a:pt x="237" y="1"/>
                  </a:lnTo>
                  <a:lnTo>
                    <a:pt x="239" y="1"/>
                  </a:lnTo>
                  <a:lnTo>
                    <a:pt x="241" y="1"/>
                  </a:lnTo>
                  <a:lnTo>
                    <a:pt x="243" y="1"/>
                  </a:lnTo>
                  <a:lnTo>
                    <a:pt x="245" y="1"/>
                  </a:lnTo>
                  <a:lnTo>
                    <a:pt x="247" y="1"/>
                  </a:lnTo>
                  <a:lnTo>
                    <a:pt x="250" y="1"/>
                  </a:lnTo>
                  <a:lnTo>
                    <a:pt x="252" y="1"/>
                  </a:lnTo>
                  <a:lnTo>
                    <a:pt x="254" y="1"/>
                  </a:lnTo>
                  <a:lnTo>
                    <a:pt x="257" y="1"/>
                  </a:lnTo>
                  <a:lnTo>
                    <a:pt x="260" y="1"/>
                  </a:lnTo>
                  <a:lnTo>
                    <a:pt x="262" y="1"/>
                  </a:lnTo>
                  <a:lnTo>
                    <a:pt x="265" y="1"/>
                  </a:lnTo>
                  <a:lnTo>
                    <a:pt x="268" y="1"/>
                  </a:lnTo>
                  <a:lnTo>
                    <a:pt x="270" y="1"/>
                  </a:lnTo>
                  <a:lnTo>
                    <a:pt x="273" y="1"/>
                  </a:lnTo>
                  <a:lnTo>
                    <a:pt x="276" y="1"/>
                  </a:lnTo>
                  <a:lnTo>
                    <a:pt x="278" y="1"/>
                  </a:lnTo>
                  <a:lnTo>
                    <a:pt x="282" y="1"/>
                  </a:lnTo>
                  <a:lnTo>
                    <a:pt x="284" y="1"/>
                  </a:lnTo>
                  <a:lnTo>
                    <a:pt x="287" y="1"/>
                  </a:lnTo>
                  <a:lnTo>
                    <a:pt x="290" y="1"/>
                  </a:lnTo>
                  <a:lnTo>
                    <a:pt x="293" y="1"/>
                  </a:lnTo>
                  <a:lnTo>
                    <a:pt x="296" y="1"/>
                  </a:lnTo>
                  <a:lnTo>
                    <a:pt x="299" y="1"/>
                  </a:lnTo>
                  <a:lnTo>
                    <a:pt x="302" y="1"/>
                  </a:lnTo>
                  <a:lnTo>
                    <a:pt x="305" y="1"/>
                  </a:lnTo>
                  <a:lnTo>
                    <a:pt x="308" y="1"/>
                  </a:lnTo>
                  <a:lnTo>
                    <a:pt x="311" y="1"/>
                  </a:lnTo>
                  <a:lnTo>
                    <a:pt x="314" y="1"/>
                  </a:lnTo>
                  <a:lnTo>
                    <a:pt x="317" y="1"/>
                  </a:lnTo>
                  <a:lnTo>
                    <a:pt x="320" y="1"/>
                  </a:lnTo>
                  <a:lnTo>
                    <a:pt x="323" y="1"/>
                  </a:lnTo>
                  <a:lnTo>
                    <a:pt x="325" y="1"/>
                  </a:lnTo>
                  <a:lnTo>
                    <a:pt x="328" y="1"/>
                  </a:lnTo>
                  <a:lnTo>
                    <a:pt x="331" y="1"/>
                  </a:lnTo>
                  <a:lnTo>
                    <a:pt x="333" y="1"/>
                  </a:lnTo>
                  <a:lnTo>
                    <a:pt x="336" y="1"/>
                  </a:lnTo>
                  <a:lnTo>
                    <a:pt x="339" y="1"/>
                  </a:lnTo>
                  <a:lnTo>
                    <a:pt x="341" y="1"/>
                  </a:lnTo>
                  <a:lnTo>
                    <a:pt x="344" y="1"/>
                  </a:lnTo>
                  <a:lnTo>
                    <a:pt x="346" y="1"/>
                  </a:lnTo>
                  <a:lnTo>
                    <a:pt x="349" y="1"/>
                  </a:lnTo>
                  <a:lnTo>
                    <a:pt x="351" y="0"/>
                  </a:lnTo>
                  <a:lnTo>
                    <a:pt x="353" y="0"/>
                  </a:lnTo>
                  <a:lnTo>
                    <a:pt x="355" y="0"/>
                  </a:lnTo>
                  <a:lnTo>
                    <a:pt x="357" y="0"/>
                  </a:lnTo>
                  <a:lnTo>
                    <a:pt x="359" y="0"/>
                  </a:lnTo>
                  <a:lnTo>
                    <a:pt x="361" y="0"/>
                  </a:lnTo>
                  <a:lnTo>
                    <a:pt x="363" y="0"/>
                  </a:lnTo>
                  <a:lnTo>
                    <a:pt x="365" y="0"/>
                  </a:lnTo>
                  <a:lnTo>
                    <a:pt x="368" y="0"/>
                  </a:lnTo>
                  <a:lnTo>
                    <a:pt x="371" y="0"/>
                  </a:lnTo>
                  <a:lnTo>
                    <a:pt x="374" y="0"/>
                  </a:lnTo>
                  <a:lnTo>
                    <a:pt x="376" y="0"/>
                  </a:lnTo>
                  <a:lnTo>
                    <a:pt x="376" y="1"/>
                  </a:lnTo>
                  <a:lnTo>
                    <a:pt x="376" y="2"/>
                  </a:lnTo>
                  <a:lnTo>
                    <a:pt x="376" y="3"/>
                  </a:lnTo>
                  <a:lnTo>
                    <a:pt x="377" y="5"/>
                  </a:lnTo>
                  <a:lnTo>
                    <a:pt x="377" y="7"/>
                  </a:lnTo>
                  <a:lnTo>
                    <a:pt x="377" y="9"/>
                  </a:lnTo>
                  <a:lnTo>
                    <a:pt x="378" y="10"/>
                  </a:lnTo>
                  <a:lnTo>
                    <a:pt x="378" y="11"/>
                  </a:lnTo>
                  <a:lnTo>
                    <a:pt x="377" y="11"/>
                  </a:lnTo>
                  <a:lnTo>
                    <a:pt x="376" y="11"/>
                  </a:lnTo>
                  <a:lnTo>
                    <a:pt x="375" y="11"/>
                  </a:lnTo>
                  <a:lnTo>
                    <a:pt x="374" y="11"/>
                  </a:lnTo>
                  <a:lnTo>
                    <a:pt x="371" y="11"/>
                  </a:lnTo>
                  <a:lnTo>
                    <a:pt x="369" y="11"/>
                  </a:lnTo>
                  <a:lnTo>
                    <a:pt x="366" y="11"/>
                  </a:lnTo>
                  <a:lnTo>
                    <a:pt x="364" y="11"/>
                  </a:lnTo>
                  <a:lnTo>
                    <a:pt x="362" y="10"/>
                  </a:lnTo>
                  <a:lnTo>
                    <a:pt x="360" y="10"/>
                  </a:lnTo>
                  <a:lnTo>
                    <a:pt x="358" y="10"/>
                  </a:lnTo>
                  <a:lnTo>
                    <a:pt x="357" y="10"/>
                  </a:lnTo>
                  <a:lnTo>
                    <a:pt x="355" y="10"/>
                  </a:lnTo>
                  <a:lnTo>
                    <a:pt x="353" y="10"/>
                  </a:lnTo>
                  <a:lnTo>
                    <a:pt x="351" y="10"/>
                  </a:lnTo>
                  <a:lnTo>
                    <a:pt x="349" y="10"/>
                  </a:lnTo>
                  <a:lnTo>
                    <a:pt x="348" y="10"/>
                  </a:lnTo>
                  <a:lnTo>
                    <a:pt x="345" y="10"/>
                  </a:lnTo>
                  <a:lnTo>
                    <a:pt x="344" y="10"/>
                  </a:lnTo>
                  <a:lnTo>
                    <a:pt x="341" y="10"/>
                  </a:lnTo>
                  <a:lnTo>
                    <a:pt x="340" y="10"/>
                  </a:lnTo>
                  <a:lnTo>
                    <a:pt x="337" y="10"/>
                  </a:lnTo>
                  <a:lnTo>
                    <a:pt x="336" y="10"/>
                  </a:lnTo>
                  <a:lnTo>
                    <a:pt x="334" y="10"/>
                  </a:lnTo>
                  <a:lnTo>
                    <a:pt x="332" y="9"/>
                  </a:lnTo>
                  <a:lnTo>
                    <a:pt x="329" y="9"/>
                  </a:lnTo>
                  <a:lnTo>
                    <a:pt x="328" y="9"/>
                  </a:lnTo>
                  <a:lnTo>
                    <a:pt x="325" y="9"/>
                  </a:lnTo>
                  <a:lnTo>
                    <a:pt x="324" y="9"/>
                  </a:lnTo>
                  <a:lnTo>
                    <a:pt x="322" y="9"/>
                  </a:lnTo>
                  <a:lnTo>
                    <a:pt x="320" y="9"/>
                  </a:lnTo>
                  <a:lnTo>
                    <a:pt x="318" y="9"/>
                  </a:lnTo>
                  <a:lnTo>
                    <a:pt x="316" y="9"/>
                  </a:lnTo>
                  <a:lnTo>
                    <a:pt x="315" y="9"/>
                  </a:lnTo>
                  <a:lnTo>
                    <a:pt x="312" y="9"/>
                  </a:lnTo>
                  <a:lnTo>
                    <a:pt x="310" y="9"/>
                  </a:lnTo>
                  <a:lnTo>
                    <a:pt x="307" y="8"/>
                  </a:lnTo>
                  <a:lnTo>
                    <a:pt x="304" y="8"/>
                  </a:lnTo>
                  <a:lnTo>
                    <a:pt x="301" y="8"/>
                  </a:lnTo>
                  <a:lnTo>
                    <a:pt x="299" y="8"/>
                  </a:lnTo>
                  <a:lnTo>
                    <a:pt x="296" y="8"/>
                  </a:lnTo>
                  <a:lnTo>
                    <a:pt x="294" y="8"/>
                  </a:lnTo>
                  <a:lnTo>
                    <a:pt x="292" y="8"/>
                  </a:lnTo>
                  <a:lnTo>
                    <a:pt x="291" y="8"/>
                  </a:lnTo>
                  <a:lnTo>
                    <a:pt x="289" y="8"/>
                  </a:lnTo>
                  <a:lnTo>
                    <a:pt x="287" y="8"/>
                  </a:lnTo>
                  <a:lnTo>
                    <a:pt x="284" y="8"/>
                  </a:lnTo>
                  <a:lnTo>
                    <a:pt x="281" y="8"/>
                  </a:lnTo>
                  <a:lnTo>
                    <a:pt x="278" y="7"/>
                  </a:lnTo>
                  <a:lnTo>
                    <a:pt x="275" y="7"/>
                  </a:lnTo>
                  <a:lnTo>
                    <a:pt x="273" y="7"/>
                  </a:lnTo>
                  <a:lnTo>
                    <a:pt x="272" y="7"/>
                  </a:lnTo>
                  <a:lnTo>
                    <a:pt x="269" y="7"/>
                  </a:lnTo>
                  <a:lnTo>
                    <a:pt x="266" y="7"/>
                  </a:lnTo>
                  <a:lnTo>
                    <a:pt x="263" y="6"/>
                  </a:lnTo>
                  <a:lnTo>
                    <a:pt x="260" y="6"/>
                  </a:lnTo>
                  <a:lnTo>
                    <a:pt x="258" y="6"/>
                  </a:lnTo>
                  <a:lnTo>
                    <a:pt x="257" y="6"/>
                  </a:lnTo>
                  <a:lnTo>
                    <a:pt x="255" y="6"/>
                  </a:lnTo>
                  <a:lnTo>
                    <a:pt x="253" y="6"/>
                  </a:lnTo>
                  <a:lnTo>
                    <a:pt x="250" y="6"/>
                  </a:lnTo>
                  <a:lnTo>
                    <a:pt x="247" y="7"/>
                  </a:lnTo>
                  <a:lnTo>
                    <a:pt x="245" y="7"/>
                  </a:lnTo>
                  <a:lnTo>
                    <a:pt x="242" y="8"/>
                  </a:lnTo>
                  <a:lnTo>
                    <a:pt x="239" y="9"/>
                  </a:lnTo>
                  <a:lnTo>
                    <a:pt x="238" y="10"/>
                  </a:lnTo>
                  <a:lnTo>
                    <a:pt x="237" y="12"/>
                  </a:lnTo>
                  <a:lnTo>
                    <a:pt x="236" y="15"/>
                  </a:lnTo>
                  <a:lnTo>
                    <a:pt x="236" y="16"/>
                  </a:lnTo>
                  <a:lnTo>
                    <a:pt x="236" y="17"/>
                  </a:lnTo>
                  <a:lnTo>
                    <a:pt x="237" y="19"/>
                  </a:lnTo>
                  <a:lnTo>
                    <a:pt x="237" y="21"/>
                  </a:lnTo>
                  <a:lnTo>
                    <a:pt x="238" y="23"/>
                  </a:lnTo>
                  <a:lnTo>
                    <a:pt x="238" y="24"/>
                  </a:lnTo>
                  <a:lnTo>
                    <a:pt x="238" y="25"/>
                  </a:lnTo>
                  <a:lnTo>
                    <a:pt x="238" y="27"/>
                  </a:lnTo>
                  <a:lnTo>
                    <a:pt x="238" y="28"/>
                  </a:lnTo>
                  <a:lnTo>
                    <a:pt x="237" y="30"/>
                  </a:lnTo>
                  <a:lnTo>
                    <a:pt x="235" y="31"/>
                  </a:lnTo>
                  <a:lnTo>
                    <a:pt x="234" y="31"/>
                  </a:lnTo>
                  <a:lnTo>
                    <a:pt x="231" y="32"/>
                  </a:lnTo>
                  <a:lnTo>
                    <a:pt x="230" y="33"/>
                  </a:lnTo>
                  <a:lnTo>
                    <a:pt x="227" y="33"/>
                  </a:lnTo>
                  <a:lnTo>
                    <a:pt x="224" y="33"/>
                  </a:lnTo>
                  <a:lnTo>
                    <a:pt x="221" y="33"/>
                  </a:lnTo>
                  <a:lnTo>
                    <a:pt x="219" y="33"/>
                  </a:lnTo>
                  <a:lnTo>
                    <a:pt x="216" y="33"/>
                  </a:lnTo>
                  <a:lnTo>
                    <a:pt x="214" y="33"/>
                  </a:lnTo>
                  <a:lnTo>
                    <a:pt x="211" y="33"/>
                  </a:lnTo>
                  <a:lnTo>
                    <a:pt x="209" y="34"/>
                  </a:lnTo>
                  <a:lnTo>
                    <a:pt x="208" y="35"/>
                  </a:lnTo>
                  <a:lnTo>
                    <a:pt x="208" y="37"/>
                  </a:lnTo>
                  <a:lnTo>
                    <a:pt x="208" y="39"/>
                  </a:lnTo>
                  <a:lnTo>
                    <a:pt x="209" y="41"/>
                  </a:lnTo>
                  <a:lnTo>
                    <a:pt x="209" y="43"/>
                  </a:lnTo>
                  <a:lnTo>
                    <a:pt x="209" y="45"/>
                  </a:lnTo>
                  <a:lnTo>
                    <a:pt x="209" y="47"/>
                  </a:lnTo>
                  <a:lnTo>
                    <a:pt x="210" y="49"/>
                  </a:lnTo>
                  <a:lnTo>
                    <a:pt x="209" y="51"/>
                  </a:lnTo>
                  <a:lnTo>
                    <a:pt x="208" y="52"/>
                  </a:lnTo>
                  <a:lnTo>
                    <a:pt x="208" y="53"/>
                  </a:lnTo>
                  <a:lnTo>
                    <a:pt x="207" y="55"/>
                  </a:lnTo>
                  <a:lnTo>
                    <a:pt x="206" y="55"/>
                  </a:lnTo>
                  <a:lnTo>
                    <a:pt x="204" y="56"/>
                  </a:lnTo>
                  <a:lnTo>
                    <a:pt x="202" y="56"/>
                  </a:lnTo>
                  <a:lnTo>
                    <a:pt x="199" y="56"/>
                  </a:lnTo>
                  <a:lnTo>
                    <a:pt x="196" y="56"/>
                  </a:lnTo>
                  <a:lnTo>
                    <a:pt x="192" y="56"/>
                  </a:lnTo>
                  <a:lnTo>
                    <a:pt x="190" y="56"/>
                  </a:lnTo>
                  <a:lnTo>
                    <a:pt x="187" y="57"/>
                  </a:lnTo>
                  <a:lnTo>
                    <a:pt x="184" y="57"/>
                  </a:lnTo>
                  <a:lnTo>
                    <a:pt x="182" y="58"/>
                  </a:lnTo>
                  <a:lnTo>
                    <a:pt x="179" y="59"/>
                  </a:lnTo>
                  <a:lnTo>
                    <a:pt x="176" y="60"/>
                  </a:lnTo>
                  <a:lnTo>
                    <a:pt x="174" y="61"/>
                  </a:lnTo>
                  <a:lnTo>
                    <a:pt x="171" y="61"/>
                  </a:lnTo>
                  <a:lnTo>
                    <a:pt x="168" y="62"/>
                  </a:lnTo>
                  <a:lnTo>
                    <a:pt x="166" y="63"/>
                  </a:lnTo>
                  <a:lnTo>
                    <a:pt x="163" y="64"/>
                  </a:lnTo>
                  <a:lnTo>
                    <a:pt x="160" y="65"/>
                  </a:lnTo>
                  <a:lnTo>
                    <a:pt x="158" y="66"/>
                  </a:lnTo>
                  <a:lnTo>
                    <a:pt x="155" y="67"/>
                  </a:lnTo>
                  <a:lnTo>
                    <a:pt x="155" y="69"/>
                  </a:lnTo>
                  <a:lnTo>
                    <a:pt x="155" y="70"/>
                  </a:lnTo>
                  <a:lnTo>
                    <a:pt x="154" y="71"/>
                  </a:lnTo>
                  <a:lnTo>
                    <a:pt x="154" y="73"/>
                  </a:lnTo>
                  <a:lnTo>
                    <a:pt x="152" y="75"/>
                  </a:lnTo>
                  <a:lnTo>
                    <a:pt x="151" y="76"/>
                  </a:lnTo>
                  <a:lnTo>
                    <a:pt x="148" y="77"/>
                  </a:lnTo>
                  <a:lnTo>
                    <a:pt x="146" y="78"/>
                  </a:lnTo>
                  <a:lnTo>
                    <a:pt x="143" y="79"/>
                  </a:lnTo>
                  <a:lnTo>
                    <a:pt x="140" y="80"/>
                  </a:lnTo>
                  <a:lnTo>
                    <a:pt x="137" y="80"/>
                  </a:lnTo>
                  <a:lnTo>
                    <a:pt x="134" y="81"/>
                  </a:lnTo>
                  <a:lnTo>
                    <a:pt x="131" y="82"/>
                  </a:lnTo>
                  <a:lnTo>
                    <a:pt x="129" y="83"/>
                  </a:lnTo>
                  <a:lnTo>
                    <a:pt x="126" y="84"/>
                  </a:lnTo>
                  <a:lnTo>
                    <a:pt x="124" y="86"/>
                  </a:lnTo>
                  <a:lnTo>
                    <a:pt x="123" y="87"/>
                  </a:lnTo>
                  <a:lnTo>
                    <a:pt x="122" y="88"/>
                  </a:lnTo>
                  <a:lnTo>
                    <a:pt x="121" y="90"/>
                  </a:lnTo>
                  <a:lnTo>
                    <a:pt x="121" y="91"/>
                  </a:lnTo>
                  <a:lnTo>
                    <a:pt x="120" y="91"/>
                  </a:lnTo>
                  <a:lnTo>
                    <a:pt x="117" y="92"/>
                  </a:lnTo>
                  <a:lnTo>
                    <a:pt x="116" y="93"/>
                  </a:lnTo>
                  <a:lnTo>
                    <a:pt x="114" y="93"/>
                  </a:lnTo>
                  <a:lnTo>
                    <a:pt x="112" y="95"/>
                  </a:lnTo>
                  <a:lnTo>
                    <a:pt x="109" y="97"/>
                  </a:lnTo>
                  <a:lnTo>
                    <a:pt x="106" y="100"/>
                  </a:lnTo>
                  <a:lnTo>
                    <a:pt x="103" y="102"/>
                  </a:lnTo>
                  <a:lnTo>
                    <a:pt x="101" y="104"/>
                  </a:lnTo>
                  <a:lnTo>
                    <a:pt x="98" y="107"/>
                  </a:lnTo>
                  <a:lnTo>
                    <a:pt x="96" y="110"/>
                  </a:lnTo>
                  <a:lnTo>
                    <a:pt x="93" y="112"/>
                  </a:lnTo>
                  <a:lnTo>
                    <a:pt x="90" y="114"/>
                  </a:lnTo>
                  <a:lnTo>
                    <a:pt x="88" y="117"/>
                  </a:lnTo>
                  <a:lnTo>
                    <a:pt x="85" y="119"/>
                  </a:lnTo>
                  <a:lnTo>
                    <a:pt x="82" y="121"/>
                  </a:lnTo>
                  <a:lnTo>
                    <a:pt x="81" y="121"/>
                  </a:lnTo>
                  <a:lnTo>
                    <a:pt x="79" y="122"/>
                  </a:lnTo>
                  <a:lnTo>
                    <a:pt x="77" y="122"/>
                  </a:lnTo>
                  <a:lnTo>
                    <a:pt x="75" y="123"/>
                  </a:lnTo>
                  <a:lnTo>
                    <a:pt x="73" y="123"/>
                  </a:lnTo>
                  <a:lnTo>
                    <a:pt x="70" y="124"/>
                  </a:lnTo>
                  <a:lnTo>
                    <a:pt x="67" y="125"/>
                  </a:lnTo>
                  <a:lnTo>
                    <a:pt x="66" y="126"/>
                  </a:lnTo>
                  <a:lnTo>
                    <a:pt x="63" y="127"/>
                  </a:lnTo>
                  <a:lnTo>
                    <a:pt x="61" y="128"/>
                  </a:lnTo>
                  <a:lnTo>
                    <a:pt x="59" y="129"/>
                  </a:lnTo>
                  <a:lnTo>
                    <a:pt x="57" y="131"/>
                  </a:lnTo>
                  <a:lnTo>
                    <a:pt x="55" y="132"/>
                  </a:lnTo>
                  <a:lnTo>
                    <a:pt x="53" y="134"/>
                  </a:lnTo>
                  <a:lnTo>
                    <a:pt x="51" y="135"/>
                  </a:lnTo>
                  <a:lnTo>
                    <a:pt x="50" y="137"/>
                  </a:lnTo>
                  <a:lnTo>
                    <a:pt x="47" y="139"/>
                  </a:lnTo>
                  <a:lnTo>
                    <a:pt x="46" y="140"/>
                  </a:lnTo>
                  <a:lnTo>
                    <a:pt x="45" y="142"/>
                  </a:lnTo>
                  <a:lnTo>
                    <a:pt x="44" y="144"/>
                  </a:lnTo>
                  <a:lnTo>
                    <a:pt x="42" y="146"/>
                  </a:lnTo>
                  <a:lnTo>
                    <a:pt x="41" y="148"/>
                  </a:lnTo>
                  <a:lnTo>
                    <a:pt x="40" y="150"/>
                  </a:lnTo>
                  <a:lnTo>
                    <a:pt x="39" y="152"/>
                  </a:lnTo>
                  <a:lnTo>
                    <a:pt x="38" y="154"/>
                  </a:lnTo>
                  <a:lnTo>
                    <a:pt x="37" y="156"/>
                  </a:lnTo>
                  <a:lnTo>
                    <a:pt x="37" y="158"/>
                  </a:lnTo>
                  <a:lnTo>
                    <a:pt x="36" y="160"/>
                  </a:lnTo>
                  <a:lnTo>
                    <a:pt x="35" y="162"/>
                  </a:lnTo>
                  <a:lnTo>
                    <a:pt x="34" y="164"/>
                  </a:lnTo>
                  <a:lnTo>
                    <a:pt x="34" y="166"/>
                  </a:lnTo>
                  <a:lnTo>
                    <a:pt x="34" y="169"/>
                  </a:lnTo>
                  <a:lnTo>
                    <a:pt x="33" y="171"/>
                  </a:lnTo>
                  <a:lnTo>
                    <a:pt x="33" y="173"/>
                  </a:lnTo>
                  <a:lnTo>
                    <a:pt x="33" y="175"/>
                  </a:lnTo>
                  <a:lnTo>
                    <a:pt x="33" y="178"/>
                  </a:lnTo>
                  <a:lnTo>
                    <a:pt x="31" y="180"/>
                  </a:lnTo>
                  <a:lnTo>
                    <a:pt x="29" y="183"/>
                  </a:lnTo>
                  <a:lnTo>
                    <a:pt x="28" y="184"/>
                  </a:lnTo>
                  <a:lnTo>
                    <a:pt x="27" y="186"/>
                  </a:lnTo>
                  <a:lnTo>
                    <a:pt x="27" y="187"/>
                  </a:lnTo>
                  <a:lnTo>
                    <a:pt x="26" y="189"/>
                  </a:lnTo>
                  <a:lnTo>
                    <a:pt x="25" y="190"/>
                  </a:lnTo>
                  <a:lnTo>
                    <a:pt x="24" y="192"/>
                  </a:lnTo>
                  <a:lnTo>
                    <a:pt x="24" y="194"/>
                  </a:lnTo>
                  <a:lnTo>
                    <a:pt x="23" y="195"/>
                  </a:lnTo>
                  <a:lnTo>
                    <a:pt x="23" y="197"/>
                  </a:lnTo>
                  <a:lnTo>
                    <a:pt x="22" y="198"/>
                  </a:lnTo>
                  <a:lnTo>
                    <a:pt x="22" y="200"/>
                  </a:lnTo>
                  <a:lnTo>
                    <a:pt x="21" y="202"/>
                  </a:lnTo>
                  <a:lnTo>
                    <a:pt x="20" y="203"/>
                  </a:lnTo>
                  <a:lnTo>
                    <a:pt x="20" y="204"/>
                  </a:lnTo>
                  <a:lnTo>
                    <a:pt x="19" y="206"/>
                  </a:lnTo>
                  <a:lnTo>
                    <a:pt x="19" y="208"/>
                  </a:lnTo>
                  <a:lnTo>
                    <a:pt x="18" y="209"/>
                  </a:lnTo>
                  <a:lnTo>
                    <a:pt x="18" y="211"/>
                  </a:lnTo>
                  <a:lnTo>
                    <a:pt x="18" y="212"/>
                  </a:lnTo>
                  <a:lnTo>
                    <a:pt x="18" y="214"/>
                  </a:lnTo>
                  <a:lnTo>
                    <a:pt x="17" y="216"/>
                  </a:lnTo>
                  <a:lnTo>
                    <a:pt x="16" y="217"/>
                  </a:lnTo>
                  <a:lnTo>
                    <a:pt x="16" y="219"/>
                  </a:lnTo>
                  <a:lnTo>
                    <a:pt x="16" y="221"/>
                  </a:lnTo>
                  <a:lnTo>
                    <a:pt x="16" y="222"/>
                  </a:lnTo>
                  <a:lnTo>
                    <a:pt x="15" y="224"/>
                  </a:lnTo>
                  <a:lnTo>
                    <a:pt x="15" y="226"/>
                  </a:lnTo>
                  <a:lnTo>
                    <a:pt x="15" y="228"/>
                  </a:lnTo>
                  <a:lnTo>
                    <a:pt x="15" y="229"/>
                  </a:lnTo>
                  <a:lnTo>
                    <a:pt x="15" y="230"/>
                  </a:lnTo>
                  <a:lnTo>
                    <a:pt x="14" y="232"/>
                  </a:lnTo>
                  <a:lnTo>
                    <a:pt x="14" y="234"/>
                  </a:lnTo>
                  <a:lnTo>
                    <a:pt x="14" y="235"/>
                  </a:lnTo>
                  <a:lnTo>
                    <a:pt x="14" y="237"/>
                  </a:lnTo>
                  <a:lnTo>
                    <a:pt x="14" y="239"/>
                  </a:lnTo>
                  <a:lnTo>
                    <a:pt x="14" y="240"/>
                  </a:lnTo>
                  <a:lnTo>
                    <a:pt x="14" y="242"/>
                  </a:lnTo>
                  <a:lnTo>
                    <a:pt x="14" y="244"/>
                  </a:lnTo>
                  <a:lnTo>
                    <a:pt x="14" y="245"/>
                  </a:lnTo>
                  <a:lnTo>
                    <a:pt x="14" y="247"/>
                  </a:lnTo>
                  <a:lnTo>
                    <a:pt x="14" y="249"/>
                  </a:lnTo>
                  <a:lnTo>
                    <a:pt x="14" y="251"/>
                  </a:lnTo>
                  <a:lnTo>
                    <a:pt x="14" y="252"/>
                  </a:lnTo>
                  <a:lnTo>
                    <a:pt x="14" y="254"/>
                  </a:lnTo>
                  <a:lnTo>
                    <a:pt x="14" y="255"/>
                  </a:lnTo>
                  <a:lnTo>
                    <a:pt x="14" y="257"/>
                  </a:lnTo>
                  <a:lnTo>
                    <a:pt x="14" y="259"/>
                  </a:lnTo>
                  <a:lnTo>
                    <a:pt x="14" y="261"/>
                  </a:lnTo>
                  <a:lnTo>
                    <a:pt x="14" y="262"/>
                  </a:lnTo>
                  <a:lnTo>
                    <a:pt x="14" y="264"/>
                  </a:lnTo>
                  <a:lnTo>
                    <a:pt x="14" y="266"/>
                  </a:lnTo>
                  <a:lnTo>
                    <a:pt x="14" y="268"/>
                  </a:lnTo>
                  <a:lnTo>
                    <a:pt x="14" y="269"/>
                  </a:lnTo>
                  <a:lnTo>
                    <a:pt x="14" y="271"/>
                  </a:lnTo>
                  <a:lnTo>
                    <a:pt x="14" y="273"/>
                  </a:lnTo>
                  <a:lnTo>
                    <a:pt x="15" y="275"/>
                  </a:lnTo>
                  <a:lnTo>
                    <a:pt x="15" y="276"/>
                  </a:lnTo>
                  <a:lnTo>
                    <a:pt x="15" y="278"/>
                  </a:lnTo>
                  <a:lnTo>
                    <a:pt x="15" y="280"/>
                  </a:lnTo>
                  <a:lnTo>
                    <a:pt x="15" y="281"/>
                  </a:lnTo>
                  <a:lnTo>
                    <a:pt x="15" y="284"/>
                  </a:lnTo>
                  <a:lnTo>
                    <a:pt x="15" y="286"/>
                  </a:lnTo>
                  <a:lnTo>
                    <a:pt x="15" y="288"/>
                  </a:lnTo>
                  <a:lnTo>
                    <a:pt x="16" y="291"/>
                  </a:lnTo>
                  <a:lnTo>
                    <a:pt x="16" y="293"/>
                  </a:lnTo>
                  <a:lnTo>
                    <a:pt x="17" y="295"/>
                  </a:lnTo>
                  <a:lnTo>
                    <a:pt x="18" y="298"/>
                  </a:lnTo>
                  <a:lnTo>
                    <a:pt x="18" y="301"/>
                  </a:lnTo>
                  <a:lnTo>
                    <a:pt x="19" y="303"/>
                  </a:lnTo>
                  <a:lnTo>
                    <a:pt x="19" y="305"/>
                  </a:lnTo>
                  <a:lnTo>
                    <a:pt x="20" y="308"/>
                  </a:lnTo>
                  <a:lnTo>
                    <a:pt x="21" y="311"/>
                  </a:lnTo>
                  <a:lnTo>
                    <a:pt x="22" y="313"/>
                  </a:lnTo>
                  <a:lnTo>
                    <a:pt x="23" y="316"/>
                  </a:lnTo>
                  <a:lnTo>
                    <a:pt x="24" y="319"/>
                  </a:lnTo>
                  <a:lnTo>
                    <a:pt x="25" y="322"/>
                  </a:lnTo>
                  <a:lnTo>
                    <a:pt x="26" y="324"/>
                  </a:lnTo>
                  <a:lnTo>
                    <a:pt x="27" y="327"/>
                  </a:lnTo>
                  <a:lnTo>
                    <a:pt x="28" y="329"/>
                  </a:lnTo>
                  <a:lnTo>
                    <a:pt x="29" y="331"/>
                  </a:lnTo>
                  <a:lnTo>
                    <a:pt x="30" y="334"/>
                  </a:lnTo>
                  <a:lnTo>
                    <a:pt x="31" y="336"/>
                  </a:lnTo>
                  <a:lnTo>
                    <a:pt x="32" y="339"/>
                  </a:lnTo>
                  <a:lnTo>
                    <a:pt x="34" y="342"/>
                  </a:lnTo>
                  <a:lnTo>
                    <a:pt x="34" y="344"/>
                  </a:lnTo>
                  <a:lnTo>
                    <a:pt x="35" y="346"/>
                  </a:lnTo>
                  <a:lnTo>
                    <a:pt x="36" y="349"/>
                  </a:lnTo>
                  <a:lnTo>
                    <a:pt x="37" y="351"/>
                  </a:lnTo>
                  <a:lnTo>
                    <a:pt x="38" y="353"/>
                  </a:lnTo>
                  <a:lnTo>
                    <a:pt x="38" y="355"/>
                  </a:lnTo>
                  <a:lnTo>
                    <a:pt x="39" y="357"/>
                  </a:lnTo>
                  <a:lnTo>
                    <a:pt x="40" y="360"/>
                  </a:lnTo>
                  <a:lnTo>
                    <a:pt x="39" y="360"/>
                  </a:lnTo>
                  <a:lnTo>
                    <a:pt x="38" y="362"/>
                  </a:lnTo>
                  <a:lnTo>
                    <a:pt x="36" y="363"/>
                  </a:lnTo>
                  <a:lnTo>
                    <a:pt x="34" y="365"/>
                  </a:lnTo>
                  <a:lnTo>
                    <a:pt x="31" y="366"/>
                  </a:lnTo>
                  <a:lnTo>
                    <a:pt x="30" y="367"/>
                  </a:lnTo>
                  <a:lnTo>
                    <a:pt x="28" y="368"/>
                  </a:lnTo>
                  <a:lnTo>
                    <a:pt x="27" y="370"/>
                  </a:lnTo>
                  <a:lnTo>
                    <a:pt x="7" y="306"/>
                  </a:lnTo>
                  <a:lnTo>
                    <a:pt x="7" y="304"/>
                  </a:lnTo>
                  <a:lnTo>
                    <a:pt x="6" y="303"/>
                  </a:lnTo>
                  <a:lnTo>
                    <a:pt x="6" y="301"/>
                  </a:lnTo>
                  <a:lnTo>
                    <a:pt x="6" y="299"/>
                  </a:lnTo>
                  <a:lnTo>
                    <a:pt x="5" y="296"/>
                  </a:lnTo>
                  <a:lnTo>
                    <a:pt x="4" y="295"/>
                  </a:lnTo>
                  <a:lnTo>
                    <a:pt x="4" y="293"/>
                  </a:lnTo>
                  <a:lnTo>
                    <a:pt x="4" y="291"/>
                  </a:lnTo>
                  <a:lnTo>
                    <a:pt x="3" y="289"/>
                  </a:lnTo>
                  <a:lnTo>
                    <a:pt x="3" y="287"/>
                  </a:lnTo>
                  <a:lnTo>
                    <a:pt x="3" y="285"/>
                  </a:lnTo>
                  <a:lnTo>
                    <a:pt x="3" y="284"/>
                  </a:lnTo>
                  <a:lnTo>
                    <a:pt x="2" y="282"/>
                  </a:lnTo>
                  <a:lnTo>
                    <a:pt x="2" y="280"/>
                  </a:lnTo>
                  <a:lnTo>
                    <a:pt x="2" y="278"/>
                  </a:lnTo>
                  <a:lnTo>
                    <a:pt x="2" y="277"/>
                  </a:lnTo>
                  <a:lnTo>
                    <a:pt x="2" y="275"/>
                  </a:lnTo>
                  <a:lnTo>
                    <a:pt x="1" y="273"/>
                  </a:lnTo>
                  <a:lnTo>
                    <a:pt x="1" y="271"/>
                  </a:lnTo>
                  <a:lnTo>
                    <a:pt x="1" y="270"/>
                  </a:lnTo>
                  <a:lnTo>
                    <a:pt x="0" y="268"/>
                  </a:lnTo>
                  <a:lnTo>
                    <a:pt x="0" y="266"/>
                  </a:lnTo>
                  <a:lnTo>
                    <a:pt x="0" y="264"/>
                  </a:lnTo>
                  <a:lnTo>
                    <a:pt x="0" y="263"/>
                  </a:lnTo>
                  <a:lnTo>
                    <a:pt x="0" y="261"/>
                  </a:lnTo>
                  <a:lnTo>
                    <a:pt x="0" y="259"/>
                  </a:lnTo>
                  <a:lnTo>
                    <a:pt x="0" y="257"/>
                  </a:lnTo>
                  <a:lnTo>
                    <a:pt x="0" y="256"/>
                  </a:lnTo>
                  <a:lnTo>
                    <a:pt x="0" y="254"/>
                  </a:lnTo>
                  <a:lnTo>
                    <a:pt x="0" y="253"/>
                  </a:lnTo>
                  <a:lnTo>
                    <a:pt x="0" y="251"/>
                  </a:lnTo>
                  <a:lnTo>
                    <a:pt x="0" y="250"/>
                  </a:lnTo>
                  <a:lnTo>
                    <a:pt x="0" y="248"/>
                  </a:lnTo>
                  <a:lnTo>
                    <a:pt x="0" y="246"/>
                  </a:lnTo>
                  <a:lnTo>
                    <a:pt x="0" y="244"/>
                  </a:lnTo>
                  <a:lnTo>
                    <a:pt x="0" y="243"/>
                  </a:lnTo>
                  <a:lnTo>
                    <a:pt x="0" y="241"/>
                  </a:lnTo>
                  <a:lnTo>
                    <a:pt x="0" y="239"/>
                  </a:lnTo>
                  <a:lnTo>
                    <a:pt x="0" y="238"/>
                  </a:lnTo>
                  <a:lnTo>
                    <a:pt x="1" y="236"/>
                  </a:lnTo>
                  <a:lnTo>
                    <a:pt x="1" y="234"/>
                  </a:lnTo>
                  <a:lnTo>
                    <a:pt x="1" y="233"/>
                  </a:lnTo>
                  <a:lnTo>
                    <a:pt x="1" y="231"/>
                  </a:lnTo>
                  <a:lnTo>
                    <a:pt x="2" y="229"/>
                  </a:lnTo>
                  <a:lnTo>
                    <a:pt x="2" y="228"/>
                  </a:lnTo>
                  <a:lnTo>
                    <a:pt x="2" y="226"/>
                  </a:lnTo>
                  <a:lnTo>
                    <a:pt x="2" y="225"/>
                  </a:lnTo>
                  <a:lnTo>
                    <a:pt x="3" y="223"/>
                  </a:lnTo>
                  <a:lnTo>
                    <a:pt x="3" y="221"/>
                  </a:lnTo>
                  <a:lnTo>
                    <a:pt x="3" y="219"/>
                  </a:lnTo>
                  <a:lnTo>
                    <a:pt x="3" y="217"/>
                  </a:lnTo>
                  <a:lnTo>
                    <a:pt x="4" y="216"/>
                  </a:lnTo>
                  <a:lnTo>
                    <a:pt x="4" y="214"/>
                  </a:lnTo>
                  <a:lnTo>
                    <a:pt x="4" y="212"/>
                  </a:lnTo>
                  <a:lnTo>
                    <a:pt x="5" y="210"/>
                  </a:lnTo>
                  <a:lnTo>
                    <a:pt x="6" y="208"/>
                  </a:lnTo>
                  <a:lnTo>
                    <a:pt x="6" y="206"/>
                  </a:lnTo>
                  <a:lnTo>
                    <a:pt x="6" y="205"/>
                  </a:lnTo>
                  <a:lnTo>
                    <a:pt x="6" y="203"/>
                  </a:lnTo>
                  <a:lnTo>
                    <a:pt x="7" y="201"/>
                  </a:lnTo>
                  <a:lnTo>
                    <a:pt x="7" y="199"/>
                  </a:lnTo>
                  <a:lnTo>
                    <a:pt x="8" y="198"/>
                  </a:lnTo>
                  <a:lnTo>
                    <a:pt x="8" y="196"/>
                  </a:lnTo>
                  <a:lnTo>
                    <a:pt x="10" y="194"/>
                  </a:lnTo>
                  <a:lnTo>
                    <a:pt x="10" y="190"/>
                  </a:lnTo>
                  <a:lnTo>
                    <a:pt x="11" y="186"/>
                  </a:lnTo>
                  <a:lnTo>
                    <a:pt x="12" y="182"/>
                  </a:lnTo>
                  <a:lnTo>
                    <a:pt x="14" y="179"/>
                  </a:lnTo>
                  <a:lnTo>
                    <a:pt x="15" y="176"/>
                  </a:lnTo>
                  <a:lnTo>
                    <a:pt x="16" y="172"/>
                  </a:lnTo>
                  <a:lnTo>
                    <a:pt x="18" y="169"/>
                  </a:lnTo>
                  <a:lnTo>
                    <a:pt x="19" y="165"/>
                  </a:lnTo>
                  <a:lnTo>
                    <a:pt x="21" y="162"/>
                  </a:lnTo>
                  <a:lnTo>
                    <a:pt x="22" y="159"/>
                  </a:lnTo>
                  <a:lnTo>
                    <a:pt x="24" y="155"/>
                  </a:lnTo>
                  <a:lnTo>
                    <a:pt x="26" y="153"/>
                  </a:lnTo>
                  <a:lnTo>
                    <a:pt x="27" y="149"/>
                  </a:lnTo>
                  <a:lnTo>
                    <a:pt x="30" y="146"/>
                  </a:lnTo>
                  <a:lnTo>
                    <a:pt x="31" y="143"/>
                  </a:lnTo>
                  <a:lnTo>
                    <a:pt x="34" y="141"/>
                  </a:lnTo>
                  <a:lnTo>
                    <a:pt x="35" y="137"/>
                  </a:lnTo>
                  <a:lnTo>
                    <a:pt x="38" y="134"/>
                  </a:lnTo>
                  <a:lnTo>
                    <a:pt x="39" y="131"/>
                  </a:lnTo>
                  <a:lnTo>
                    <a:pt x="42" y="129"/>
                  </a:lnTo>
                  <a:lnTo>
                    <a:pt x="44" y="126"/>
                  </a:lnTo>
                  <a:lnTo>
                    <a:pt x="47" y="124"/>
                  </a:lnTo>
                  <a:lnTo>
                    <a:pt x="49" y="121"/>
                  </a:lnTo>
                  <a:lnTo>
                    <a:pt x="51" y="118"/>
                  </a:lnTo>
                  <a:lnTo>
                    <a:pt x="54" y="115"/>
                  </a:lnTo>
                  <a:lnTo>
                    <a:pt x="56" y="113"/>
                  </a:lnTo>
                  <a:lnTo>
                    <a:pt x="59" y="110"/>
                  </a:lnTo>
                  <a:lnTo>
                    <a:pt x="62" y="108"/>
                  </a:lnTo>
                  <a:lnTo>
                    <a:pt x="65" y="106"/>
                  </a:lnTo>
                  <a:lnTo>
                    <a:pt x="67" y="103"/>
                  </a:lnTo>
                  <a:lnTo>
                    <a:pt x="70" y="101"/>
                  </a:lnTo>
                  <a:lnTo>
                    <a:pt x="73" y="99"/>
                  </a:lnTo>
                  <a:lnTo>
                    <a:pt x="76" y="97"/>
                  </a:lnTo>
                  <a:lnTo>
                    <a:pt x="79" y="94"/>
                  </a:lnTo>
                  <a:lnTo>
                    <a:pt x="81" y="92"/>
                  </a:lnTo>
                  <a:lnTo>
                    <a:pt x="85" y="90"/>
                  </a:lnTo>
                  <a:lnTo>
                    <a:pt x="88" y="88"/>
                  </a:lnTo>
                  <a:lnTo>
                    <a:pt x="90" y="86"/>
                  </a:lnTo>
                  <a:lnTo>
                    <a:pt x="94" y="84"/>
                  </a:lnTo>
                  <a:lnTo>
                    <a:pt x="97" y="82"/>
                  </a:lnTo>
                  <a:lnTo>
                    <a:pt x="100" y="80"/>
                  </a:lnTo>
                  <a:lnTo>
                    <a:pt x="104" y="78"/>
                  </a:lnTo>
                  <a:lnTo>
                    <a:pt x="106" y="76"/>
                  </a:lnTo>
                  <a:lnTo>
                    <a:pt x="110" y="75"/>
                  </a:lnTo>
                  <a:lnTo>
                    <a:pt x="113" y="73"/>
                  </a:lnTo>
                  <a:lnTo>
                    <a:pt x="117" y="71"/>
                  </a:lnTo>
                  <a:lnTo>
                    <a:pt x="120" y="70"/>
                  </a:lnTo>
                  <a:lnTo>
                    <a:pt x="124" y="68"/>
                  </a:lnTo>
                  <a:lnTo>
                    <a:pt x="128" y="66"/>
                  </a:lnTo>
                  <a:lnTo>
                    <a:pt x="131" y="65"/>
                  </a:lnTo>
                  <a:lnTo>
                    <a:pt x="135" y="63"/>
                  </a:lnTo>
                  <a:lnTo>
                    <a:pt x="138" y="61"/>
                  </a:lnTo>
                  <a:lnTo>
                    <a:pt x="142" y="60"/>
                  </a:lnTo>
                  <a:lnTo>
                    <a:pt x="145" y="58"/>
                  </a:lnTo>
                  <a:lnTo>
                    <a:pt x="149" y="57"/>
                  </a:lnTo>
                  <a:lnTo>
                    <a:pt x="153" y="55"/>
                  </a:lnTo>
                  <a:lnTo>
                    <a:pt x="157" y="54"/>
                  </a:lnTo>
                  <a:lnTo>
                    <a:pt x="160" y="53"/>
                  </a:lnTo>
                  <a:lnTo>
                    <a:pt x="164" y="52"/>
                  </a:lnTo>
                  <a:lnTo>
                    <a:pt x="168" y="50"/>
                  </a:lnTo>
                  <a:lnTo>
                    <a:pt x="172" y="49"/>
                  </a:lnTo>
                  <a:lnTo>
                    <a:pt x="176" y="48"/>
                  </a:lnTo>
                  <a:lnTo>
                    <a:pt x="180" y="47"/>
                  </a:lnTo>
                  <a:lnTo>
                    <a:pt x="184" y="46"/>
                  </a:lnTo>
                  <a:lnTo>
                    <a:pt x="185" y="45"/>
                  </a:lnTo>
                  <a:lnTo>
                    <a:pt x="187" y="45"/>
                  </a:lnTo>
                  <a:lnTo>
                    <a:pt x="188" y="45"/>
                  </a:lnTo>
                  <a:lnTo>
                    <a:pt x="191" y="45"/>
                  </a:lnTo>
                  <a:lnTo>
                    <a:pt x="192" y="45"/>
                  </a:lnTo>
                  <a:lnTo>
                    <a:pt x="195" y="45"/>
                  </a:lnTo>
                  <a:lnTo>
                    <a:pt x="196" y="45"/>
                  </a:lnTo>
                  <a:lnTo>
                    <a:pt x="197" y="45"/>
                  </a:lnTo>
                  <a:lnTo>
                    <a:pt x="197" y="43"/>
                  </a:lnTo>
                  <a:lnTo>
                    <a:pt x="197" y="41"/>
                  </a:lnTo>
                  <a:lnTo>
                    <a:pt x="196" y="40"/>
                  </a:lnTo>
                  <a:lnTo>
                    <a:pt x="196" y="38"/>
                  </a:lnTo>
                  <a:lnTo>
                    <a:pt x="196" y="35"/>
                  </a:lnTo>
                  <a:lnTo>
                    <a:pt x="196" y="34"/>
                  </a:lnTo>
                  <a:lnTo>
                    <a:pt x="196" y="32"/>
                  </a:lnTo>
                  <a:lnTo>
                    <a:pt x="196" y="30"/>
                  </a:lnTo>
                  <a:lnTo>
                    <a:pt x="196" y="28"/>
                  </a:lnTo>
                  <a:lnTo>
                    <a:pt x="196" y="27"/>
                  </a:lnTo>
                  <a:lnTo>
                    <a:pt x="196" y="25"/>
                  </a:lnTo>
                  <a:lnTo>
                    <a:pt x="198" y="25"/>
                  </a:lnTo>
                  <a:lnTo>
                    <a:pt x="199" y="23"/>
                  </a:lnTo>
                  <a:lnTo>
                    <a:pt x="201" y="23"/>
                  </a:lnTo>
                  <a:lnTo>
                    <a:pt x="203" y="22"/>
                  </a:lnTo>
                  <a:lnTo>
                    <a:pt x="207" y="22"/>
                  </a:lnTo>
                  <a:lnTo>
                    <a:pt x="226" y="17"/>
                  </a:lnTo>
                  <a:lnTo>
                    <a:pt x="226" y="15"/>
                  </a:lnTo>
                  <a:lnTo>
                    <a:pt x="226" y="13"/>
                  </a:lnTo>
                  <a:lnTo>
                    <a:pt x="226" y="10"/>
                  </a:lnTo>
                  <a:lnTo>
                    <a:pt x="227" y="8"/>
                  </a:lnTo>
                  <a:lnTo>
                    <a:pt x="227" y="5"/>
                  </a:lnTo>
                  <a:lnTo>
                    <a:pt x="227" y="3"/>
                  </a:lnTo>
                  <a:lnTo>
                    <a:pt x="227" y="2"/>
                  </a:lnTo>
                  <a:lnTo>
                    <a:pt x="228" y="1"/>
                  </a:lnTo>
                  <a:close/>
                </a:path>
              </a:pathLst>
            </a:custGeom>
            <a:solidFill>
              <a:srgbClr val="C4B8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28" name="Freeform 216"/>
            <p:cNvSpPr>
              <a:spLocks/>
            </p:cNvSpPr>
            <p:nvPr/>
          </p:nvSpPr>
          <p:spPr bwMode="auto">
            <a:xfrm>
              <a:off x="2023" y="1553"/>
              <a:ext cx="206" cy="271"/>
            </a:xfrm>
            <a:custGeom>
              <a:avLst/>
              <a:gdLst>
                <a:gd name="T0" fmla="*/ 205 w 206"/>
                <a:gd name="T1" fmla="*/ 12 h 271"/>
                <a:gd name="T2" fmla="*/ 206 w 206"/>
                <a:gd name="T3" fmla="*/ 33 h 271"/>
                <a:gd name="T4" fmla="*/ 206 w 206"/>
                <a:gd name="T5" fmla="*/ 61 h 271"/>
                <a:gd name="T6" fmla="*/ 204 w 206"/>
                <a:gd name="T7" fmla="*/ 90 h 271"/>
                <a:gd name="T8" fmla="*/ 204 w 206"/>
                <a:gd name="T9" fmla="*/ 117 h 271"/>
                <a:gd name="T10" fmla="*/ 204 w 206"/>
                <a:gd name="T11" fmla="*/ 140 h 271"/>
                <a:gd name="T12" fmla="*/ 205 w 206"/>
                <a:gd name="T13" fmla="*/ 154 h 271"/>
                <a:gd name="T14" fmla="*/ 205 w 206"/>
                <a:gd name="T15" fmla="*/ 170 h 271"/>
                <a:gd name="T16" fmla="*/ 199 w 206"/>
                <a:gd name="T17" fmla="*/ 188 h 271"/>
                <a:gd name="T18" fmla="*/ 181 w 206"/>
                <a:gd name="T19" fmla="*/ 196 h 271"/>
                <a:gd name="T20" fmla="*/ 163 w 206"/>
                <a:gd name="T21" fmla="*/ 197 h 271"/>
                <a:gd name="T22" fmla="*/ 144 w 206"/>
                <a:gd name="T23" fmla="*/ 197 h 271"/>
                <a:gd name="T24" fmla="*/ 125 w 206"/>
                <a:gd name="T25" fmla="*/ 197 h 271"/>
                <a:gd name="T26" fmla="*/ 102 w 206"/>
                <a:gd name="T27" fmla="*/ 197 h 271"/>
                <a:gd name="T28" fmla="*/ 86 w 206"/>
                <a:gd name="T29" fmla="*/ 194 h 271"/>
                <a:gd name="T30" fmla="*/ 69 w 206"/>
                <a:gd name="T31" fmla="*/ 191 h 271"/>
                <a:gd name="T32" fmla="*/ 55 w 206"/>
                <a:gd name="T33" fmla="*/ 179 h 271"/>
                <a:gd name="T34" fmla="*/ 55 w 206"/>
                <a:gd name="T35" fmla="*/ 164 h 271"/>
                <a:gd name="T36" fmla="*/ 35 w 206"/>
                <a:gd name="T37" fmla="*/ 156 h 271"/>
                <a:gd name="T38" fmla="*/ 20 w 206"/>
                <a:gd name="T39" fmla="*/ 169 h 271"/>
                <a:gd name="T40" fmla="*/ 13 w 206"/>
                <a:gd name="T41" fmla="*/ 188 h 271"/>
                <a:gd name="T42" fmla="*/ 12 w 206"/>
                <a:gd name="T43" fmla="*/ 204 h 271"/>
                <a:gd name="T44" fmla="*/ 14 w 206"/>
                <a:gd name="T45" fmla="*/ 218 h 271"/>
                <a:gd name="T46" fmla="*/ 18 w 206"/>
                <a:gd name="T47" fmla="*/ 230 h 271"/>
                <a:gd name="T48" fmla="*/ 29 w 206"/>
                <a:gd name="T49" fmla="*/ 251 h 271"/>
                <a:gd name="T50" fmla="*/ 46 w 206"/>
                <a:gd name="T51" fmla="*/ 250 h 271"/>
                <a:gd name="T52" fmla="*/ 62 w 206"/>
                <a:gd name="T53" fmla="*/ 242 h 271"/>
                <a:gd name="T54" fmla="*/ 78 w 206"/>
                <a:gd name="T55" fmla="*/ 235 h 271"/>
                <a:gd name="T56" fmla="*/ 94 w 206"/>
                <a:gd name="T57" fmla="*/ 228 h 271"/>
                <a:gd name="T58" fmla="*/ 111 w 206"/>
                <a:gd name="T59" fmla="*/ 219 h 271"/>
                <a:gd name="T60" fmla="*/ 128 w 206"/>
                <a:gd name="T61" fmla="*/ 212 h 271"/>
                <a:gd name="T62" fmla="*/ 144 w 206"/>
                <a:gd name="T63" fmla="*/ 204 h 271"/>
                <a:gd name="T64" fmla="*/ 153 w 206"/>
                <a:gd name="T65" fmla="*/ 210 h 271"/>
                <a:gd name="T66" fmla="*/ 139 w 206"/>
                <a:gd name="T67" fmla="*/ 221 h 271"/>
                <a:gd name="T68" fmla="*/ 122 w 206"/>
                <a:gd name="T69" fmla="*/ 228 h 271"/>
                <a:gd name="T70" fmla="*/ 104 w 206"/>
                <a:gd name="T71" fmla="*/ 235 h 271"/>
                <a:gd name="T72" fmla="*/ 81 w 206"/>
                <a:gd name="T73" fmla="*/ 245 h 271"/>
                <a:gd name="T74" fmla="*/ 59 w 206"/>
                <a:gd name="T75" fmla="*/ 258 h 271"/>
                <a:gd name="T76" fmla="*/ 39 w 206"/>
                <a:gd name="T77" fmla="*/ 267 h 271"/>
                <a:gd name="T78" fmla="*/ 20 w 206"/>
                <a:gd name="T79" fmla="*/ 268 h 271"/>
                <a:gd name="T80" fmla="*/ 15 w 206"/>
                <a:gd name="T81" fmla="*/ 248 h 271"/>
                <a:gd name="T82" fmla="*/ 6 w 206"/>
                <a:gd name="T83" fmla="*/ 229 h 271"/>
                <a:gd name="T84" fmla="*/ 0 w 206"/>
                <a:gd name="T85" fmla="*/ 210 h 271"/>
                <a:gd name="T86" fmla="*/ 1 w 206"/>
                <a:gd name="T87" fmla="*/ 189 h 271"/>
                <a:gd name="T88" fmla="*/ 6 w 206"/>
                <a:gd name="T89" fmla="*/ 170 h 271"/>
                <a:gd name="T90" fmla="*/ 16 w 206"/>
                <a:gd name="T91" fmla="*/ 152 h 271"/>
                <a:gd name="T92" fmla="*/ 31 w 206"/>
                <a:gd name="T93" fmla="*/ 136 h 271"/>
                <a:gd name="T94" fmla="*/ 49 w 206"/>
                <a:gd name="T95" fmla="*/ 147 h 271"/>
                <a:gd name="T96" fmla="*/ 67 w 206"/>
                <a:gd name="T97" fmla="*/ 154 h 271"/>
                <a:gd name="T98" fmla="*/ 67 w 206"/>
                <a:gd name="T99" fmla="*/ 175 h 271"/>
                <a:gd name="T100" fmla="*/ 85 w 206"/>
                <a:gd name="T101" fmla="*/ 182 h 271"/>
                <a:gd name="T102" fmla="*/ 101 w 206"/>
                <a:gd name="T103" fmla="*/ 184 h 271"/>
                <a:gd name="T104" fmla="*/ 117 w 206"/>
                <a:gd name="T105" fmla="*/ 185 h 271"/>
                <a:gd name="T106" fmla="*/ 134 w 206"/>
                <a:gd name="T107" fmla="*/ 185 h 271"/>
                <a:gd name="T108" fmla="*/ 151 w 206"/>
                <a:gd name="T109" fmla="*/ 184 h 271"/>
                <a:gd name="T110" fmla="*/ 167 w 206"/>
                <a:gd name="T111" fmla="*/ 183 h 271"/>
                <a:gd name="T112" fmla="*/ 184 w 206"/>
                <a:gd name="T113" fmla="*/ 182 h 271"/>
                <a:gd name="T114" fmla="*/ 203 w 206"/>
                <a:gd name="T115" fmla="*/ 0 h 27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6"/>
                <a:gd name="T175" fmla="*/ 0 h 271"/>
                <a:gd name="T176" fmla="*/ 206 w 206"/>
                <a:gd name="T177" fmla="*/ 271 h 27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6" h="271">
                  <a:moveTo>
                    <a:pt x="203" y="0"/>
                  </a:moveTo>
                  <a:lnTo>
                    <a:pt x="204" y="1"/>
                  </a:lnTo>
                  <a:lnTo>
                    <a:pt x="204" y="3"/>
                  </a:lnTo>
                  <a:lnTo>
                    <a:pt x="204" y="4"/>
                  </a:lnTo>
                  <a:lnTo>
                    <a:pt x="204" y="5"/>
                  </a:lnTo>
                  <a:lnTo>
                    <a:pt x="204" y="7"/>
                  </a:lnTo>
                  <a:lnTo>
                    <a:pt x="205" y="9"/>
                  </a:lnTo>
                  <a:lnTo>
                    <a:pt x="205" y="10"/>
                  </a:lnTo>
                  <a:lnTo>
                    <a:pt x="205" y="12"/>
                  </a:lnTo>
                  <a:lnTo>
                    <a:pt x="205" y="14"/>
                  </a:lnTo>
                  <a:lnTo>
                    <a:pt x="205" y="16"/>
                  </a:lnTo>
                  <a:lnTo>
                    <a:pt x="205" y="18"/>
                  </a:lnTo>
                  <a:lnTo>
                    <a:pt x="206" y="21"/>
                  </a:lnTo>
                  <a:lnTo>
                    <a:pt x="206" y="23"/>
                  </a:lnTo>
                  <a:lnTo>
                    <a:pt x="206" y="26"/>
                  </a:lnTo>
                  <a:lnTo>
                    <a:pt x="206" y="28"/>
                  </a:lnTo>
                  <a:lnTo>
                    <a:pt x="206" y="31"/>
                  </a:lnTo>
                  <a:lnTo>
                    <a:pt x="206" y="33"/>
                  </a:lnTo>
                  <a:lnTo>
                    <a:pt x="206" y="36"/>
                  </a:lnTo>
                  <a:lnTo>
                    <a:pt x="206" y="39"/>
                  </a:lnTo>
                  <a:lnTo>
                    <a:pt x="206" y="42"/>
                  </a:lnTo>
                  <a:lnTo>
                    <a:pt x="206" y="45"/>
                  </a:lnTo>
                  <a:lnTo>
                    <a:pt x="206" y="48"/>
                  </a:lnTo>
                  <a:lnTo>
                    <a:pt x="206" y="51"/>
                  </a:lnTo>
                  <a:lnTo>
                    <a:pt x="206" y="54"/>
                  </a:lnTo>
                  <a:lnTo>
                    <a:pt x="206" y="57"/>
                  </a:lnTo>
                  <a:lnTo>
                    <a:pt x="206" y="61"/>
                  </a:lnTo>
                  <a:lnTo>
                    <a:pt x="206" y="64"/>
                  </a:lnTo>
                  <a:lnTo>
                    <a:pt x="206" y="67"/>
                  </a:lnTo>
                  <a:lnTo>
                    <a:pt x="206" y="70"/>
                  </a:lnTo>
                  <a:lnTo>
                    <a:pt x="206" y="74"/>
                  </a:lnTo>
                  <a:lnTo>
                    <a:pt x="205" y="77"/>
                  </a:lnTo>
                  <a:lnTo>
                    <a:pt x="205" y="80"/>
                  </a:lnTo>
                  <a:lnTo>
                    <a:pt x="205" y="83"/>
                  </a:lnTo>
                  <a:lnTo>
                    <a:pt x="205" y="86"/>
                  </a:lnTo>
                  <a:lnTo>
                    <a:pt x="204" y="90"/>
                  </a:lnTo>
                  <a:lnTo>
                    <a:pt x="204" y="93"/>
                  </a:lnTo>
                  <a:lnTo>
                    <a:pt x="204" y="96"/>
                  </a:lnTo>
                  <a:lnTo>
                    <a:pt x="204" y="100"/>
                  </a:lnTo>
                  <a:lnTo>
                    <a:pt x="204" y="103"/>
                  </a:lnTo>
                  <a:lnTo>
                    <a:pt x="204" y="105"/>
                  </a:lnTo>
                  <a:lnTo>
                    <a:pt x="204" y="108"/>
                  </a:lnTo>
                  <a:lnTo>
                    <a:pt x="204" y="111"/>
                  </a:lnTo>
                  <a:lnTo>
                    <a:pt x="204" y="114"/>
                  </a:lnTo>
                  <a:lnTo>
                    <a:pt x="204" y="117"/>
                  </a:lnTo>
                  <a:lnTo>
                    <a:pt x="204" y="120"/>
                  </a:lnTo>
                  <a:lnTo>
                    <a:pt x="204" y="123"/>
                  </a:lnTo>
                  <a:lnTo>
                    <a:pt x="204" y="126"/>
                  </a:lnTo>
                  <a:lnTo>
                    <a:pt x="204" y="128"/>
                  </a:lnTo>
                  <a:lnTo>
                    <a:pt x="204" y="130"/>
                  </a:lnTo>
                  <a:lnTo>
                    <a:pt x="204" y="133"/>
                  </a:lnTo>
                  <a:lnTo>
                    <a:pt x="204" y="135"/>
                  </a:lnTo>
                  <a:lnTo>
                    <a:pt x="204" y="138"/>
                  </a:lnTo>
                  <a:lnTo>
                    <a:pt x="204" y="140"/>
                  </a:lnTo>
                  <a:lnTo>
                    <a:pt x="204" y="142"/>
                  </a:lnTo>
                  <a:lnTo>
                    <a:pt x="204" y="144"/>
                  </a:lnTo>
                  <a:lnTo>
                    <a:pt x="204" y="146"/>
                  </a:lnTo>
                  <a:lnTo>
                    <a:pt x="204" y="148"/>
                  </a:lnTo>
                  <a:lnTo>
                    <a:pt x="204" y="149"/>
                  </a:lnTo>
                  <a:lnTo>
                    <a:pt x="204" y="151"/>
                  </a:lnTo>
                  <a:lnTo>
                    <a:pt x="204" y="152"/>
                  </a:lnTo>
                  <a:lnTo>
                    <a:pt x="205" y="153"/>
                  </a:lnTo>
                  <a:lnTo>
                    <a:pt x="205" y="154"/>
                  </a:lnTo>
                  <a:lnTo>
                    <a:pt x="205" y="156"/>
                  </a:lnTo>
                  <a:lnTo>
                    <a:pt x="205" y="159"/>
                  </a:lnTo>
                  <a:lnTo>
                    <a:pt x="205" y="161"/>
                  </a:lnTo>
                  <a:lnTo>
                    <a:pt x="205" y="162"/>
                  </a:lnTo>
                  <a:lnTo>
                    <a:pt x="205" y="164"/>
                  </a:lnTo>
                  <a:lnTo>
                    <a:pt x="205" y="166"/>
                  </a:lnTo>
                  <a:lnTo>
                    <a:pt x="205" y="167"/>
                  </a:lnTo>
                  <a:lnTo>
                    <a:pt x="205" y="169"/>
                  </a:lnTo>
                  <a:lnTo>
                    <a:pt x="205" y="170"/>
                  </a:lnTo>
                  <a:lnTo>
                    <a:pt x="205" y="172"/>
                  </a:lnTo>
                  <a:lnTo>
                    <a:pt x="204" y="173"/>
                  </a:lnTo>
                  <a:lnTo>
                    <a:pt x="204" y="175"/>
                  </a:lnTo>
                  <a:lnTo>
                    <a:pt x="204" y="177"/>
                  </a:lnTo>
                  <a:lnTo>
                    <a:pt x="204" y="178"/>
                  </a:lnTo>
                  <a:lnTo>
                    <a:pt x="203" y="180"/>
                  </a:lnTo>
                  <a:lnTo>
                    <a:pt x="202" y="183"/>
                  </a:lnTo>
                  <a:lnTo>
                    <a:pt x="200" y="186"/>
                  </a:lnTo>
                  <a:lnTo>
                    <a:pt x="199" y="188"/>
                  </a:lnTo>
                  <a:lnTo>
                    <a:pt x="196" y="190"/>
                  </a:lnTo>
                  <a:lnTo>
                    <a:pt x="194" y="192"/>
                  </a:lnTo>
                  <a:lnTo>
                    <a:pt x="192" y="193"/>
                  </a:lnTo>
                  <a:lnTo>
                    <a:pt x="191" y="193"/>
                  </a:lnTo>
                  <a:lnTo>
                    <a:pt x="189" y="194"/>
                  </a:lnTo>
                  <a:lnTo>
                    <a:pt x="188" y="195"/>
                  </a:lnTo>
                  <a:lnTo>
                    <a:pt x="185" y="195"/>
                  </a:lnTo>
                  <a:lnTo>
                    <a:pt x="183" y="196"/>
                  </a:lnTo>
                  <a:lnTo>
                    <a:pt x="181" y="196"/>
                  </a:lnTo>
                  <a:lnTo>
                    <a:pt x="179" y="196"/>
                  </a:lnTo>
                  <a:lnTo>
                    <a:pt x="177" y="196"/>
                  </a:lnTo>
                  <a:lnTo>
                    <a:pt x="175" y="197"/>
                  </a:lnTo>
                  <a:lnTo>
                    <a:pt x="173" y="197"/>
                  </a:lnTo>
                  <a:lnTo>
                    <a:pt x="171" y="197"/>
                  </a:lnTo>
                  <a:lnTo>
                    <a:pt x="169" y="197"/>
                  </a:lnTo>
                  <a:lnTo>
                    <a:pt x="167" y="197"/>
                  </a:lnTo>
                  <a:lnTo>
                    <a:pt x="165" y="197"/>
                  </a:lnTo>
                  <a:lnTo>
                    <a:pt x="163" y="197"/>
                  </a:lnTo>
                  <a:lnTo>
                    <a:pt x="161" y="197"/>
                  </a:lnTo>
                  <a:lnTo>
                    <a:pt x="159" y="197"/>
                  </a:lnTo>
                  <a:lnTo>
                    <a:pt x="156" y="197"/>
                  </a:lnTo>
                  <a:lnTo>
                    <a:pt x="155" y="198"/>
                  </a:lnTo>
                  <a:lnTo>
                    <a:pt x="152" y="197"/>
                  </a:lnTo>
                  <a:lnTo>
                    <a:pt x="151" y="197"/>
                  </a:lnTo>
                  <a:lnTo>
                    <a:pt x="148" y="197"/>
                  </a:lnTo>
                  <a:lnTo>
                    <a:pt x="146" y="197"/>
                  </a:lnTo>
                  <a:lnTo>
                    <a:pt x="144" y="197"/>
                  </a:lnTo>
                  <a:lnTo>
                    <a:pt x="142" y="197"/>
                  </a:lnTo>
                  <a:lnTo>
                    <a:pt x="140" y="197"/>
                  </a:lnTo>
                  <a:lnTo>
                    <a:pt x="138" y="197"/>
                  </a:lnTo>
                  <a:lnTo>
                    <a:pt x="135" y="197"/>
                  </a:lnTo>
                  <a:lnTo>
                    <a:pt x="133" y="197"/>
                  </a:lnTo>
                  <a:lnTo>
                    <a:pt x="131" y="197"/>
                  </a:lnTo>
                  <a:lnTo>
                    <a:pt x="129" y="197"/>
                  </a:lnTo>
                  <a:lnTo>
                    <a:pt x="127" y="197"/>
                  </a:lnTo>
                  <a:lnTo>
                    <a:pt x="125" y="197"/>
                  </a:lnTo>
                  <a:lnTo>
                    <a:pt x="122" y="197"/>
                  </a:lnTo>
                  <a:lnTo>
                    <a:pt x="121" y="198"/>
                  </a:lnTo>
                  <a:lnTo>
                    <a:pt x="119" y="197"/>
                  </a:lnTo>
                  <a:lnTo>
                    <a:pt x="117" y="197"/>
                  </a:lnTo>
                  <a:lnTo>
                    <a:pt x="113" y="197"/>
                  </a:lnTo>
                  <a:lnTo>
                    <a:pt x="110" y="197"/>
                  </a:lnTo>
                  <a:lnTo>
                    <a:pt x="107" y="197"/>
                  </a:lnTo>
                  <a:lnTo>
                    <a:pt x="104" y="197"/>
                  </a:lnTo>
                  <a:lnTo>
                    <a:pt x="102" y="197"/>
                  </a:lnTo>
                  <a:lnTo>
                    <a:pt x="101" y="197"/>
                  </a:lnTo>
                  <a:lnTo>
                    <a:pt x="99" y="197"/>
                  </a:lnTo>
                  <a:lnTo>
                    <a:pt x="97" y="196"/>
                  </a:lnTo>
                  <a:lnTo>
                    <a:pt x="95" y="196"/>
                  </a:lnTo>
                  <a:lnTo>
                    <a:pt x="94" y="196"/>
                  </a:lnTo>
                  <a:lnTo>
                    <a:pt x="91" y="195"/>
                  </a:lnTo>
                  <a:lnTo>
                    <a:pt x="90" y="195"/>
                  </a:lnTo>
                  <a:lnTo>
                    <a:pt x="88" y="194"/>
                  </a:lnTo>
                  <a:lnTo>
                    <a:pt x="86" y="194"/>
                  </a:lnTo>
                  <a:lnTo>
                    <a:pt x="84" y="194"/>
                  </a:lnTo>
                  <a:lnTo>
                    <a:pt x="82" y="194"/>
                  </a:lnTo>
                  <a:lnTo>
                    <a:pt x="80" y="193"/>
                  </a:lnTo>
                  <a:lnTo>
                    <a:pt x="78" y="193"/>
                  </a:lnTo>
                  <a:lnTo>
                    <a:pt x="76" y="193"/>
                  </a:lnTo>
                  <a:lnTo>
                    <a:pt x="74" y="192"/>
                  </a:lnTo>
                  <a:lnTo>
                    <a:pt x="72" y="192"/>
                  </a:lnTo>
                  <a:lnTo>
                    <a:pt x="70" y="191"/>
                  </a:lnTo>
                  <a:lnTo>
                    <a:pt x="69" y="191"/>
                  </a:lnTo>
                  <a:lnTo>
                    <a:pt x="67" y="190"/>
                  </a:lnTo>
                  <a:lnTo>
                    <a:pt x="65" y="189"/>
                  </a:lnTo>
                  <a:lnTo>
                    <a:pt x="63" y="189"/>
                  </a:lnTo>
                  <a:lnTo>
                    <a:pt x="61" y="187"/>
                  </a:lnTo>
                  <a:lnTo>
                    <a:pt x="58" y="185"/>
                  </a:lnTo>
                  <a:lnTo>
                    <a:pt x="57" y="183"/>
                  </a:lnTo>
                  <a:lnTo>
                    <a:pt x="57" y="182"/>
                  </a:lnTo>
                  <a:lnTo>
                    <a:pt x="56" y="181"/>
                  </a:lnTo>
                  <a:lnTo>
                    <a:pt x="55" y="179"/>
                  </a:lnTo>
                  <a:lnTo>
                    <a:pt x="55" y="178"/>
                  </a:lnTo>
                  <a:lnTo>
                    <a:pt x="55" y="176"/>
                  </a:lnTo>
                  <a:lnTo>
                    <a:pt x="55" y="174"/>
                  </a:lnTo>
                  <a:lnTo>
                    <a:pt x="56" y="173"/>
                  </a:lnTo>
                  <a:lnTo>
                    <a:pt x="56" y="171"/>
                  </a:lnTo>
                  <a:lnTo>
                    <a:pt x="56" y="169"/>
                  </a:lnTo>
                  <a:lnTo>
                    <a:pt x="56" y="168"/>
                  </a:lnTo>
                  <a:lnTo>
                    <a:pt x="56" y="167"/>
                  </a:lnTo>
                  <a:lnTo>
                    <a:pt x="55" y="164"/>
                  </a:lnTo>
                  <a:lnTo>
                    <a:pt x="53" y="162"/>
                  </a:lnTo>
                  <a:lnTo>
                    <a:pt x="50" y="160"/>
                  </a:lnTo>
                  <a:lnTo>
                    <a:pt x="48" y="158"/>
                  </a:lnTo>
                  <a:lnTo>
                    <a:pt x="45" y="157"/>
                  </a:lnTo>
                  <a:lnTo>
                    <a:pt x="42" y="156"/>
                  </a:lnTo>
                  <a:lnTo>
                    <a:pt x="40" y="156"/>
                  </a:lnTo>
                  <a:lnTo>
                    <a:pt x="39" y="156"/>
                  </a:lnTo>
                  <a:lnTo>
                    <a:pt x="37" y="156"/>
                  </a:lnTo>
                  <a:lnTo>
                    <a:pt x="35" y="156"/>
                  </a:lnTo>
                  <a:lnTo>
                    <a:pt x="32" y="156"/>
                  </a:lnTo>
                  <a:lnTo>
                    <a:pt x="30" y="157"/>
                  </a:lnTo>
                  <a:lnTo>
                    <a:pt x="27" y="159"/>
                  </a:lnTo>
                  <a:lnTo>
                    <a:pt x="24" y="160"/>
                  </a:lnTo>
                  <a:lnTo>
                    <a:pt x="24" y="162"/>
                  </a:lnTo>
                  <a:lnTo>
                    <a:pt x="23" y="163"/>
                  </a:lnTo>
                  <a:lnTo>
                    <a:pt x="23" y="165"/>
                  </a:lnTo>
                  <a:lnTo>
                    <a:pt x="23" y="166"/>
                  </a:lnTo>
                  <a:lnTo>
                    <a:pt x="20" y="169"/>
                  </a:lnTo>
                  <a:lnTo>
                    <a:pt x="19" y="171"/>
                  </a:lnTo>
                  <a:lnTo>
                    <a:pt x="18" y="174"/>
                  </a:lnTo>
                  <a:lnTo>
                    <a:pt x="16" y="177"/>
                  </a:lnTo>
                  <a:lnTo>
                    <a:pt x="15" y="179"/>
                  </a:lnTo>
                  <a:lnTo>
                    <a:pt x="14" y="182"/>
                  </a:lnTo>
                  <a:lnTo>
                    <a:pt x="14" y="183"/>
                  </a:lnTo>
                  <a:lnTo>
                    <a:pt x="13" y="185"/>
                  </a:lnTo>
                  <a:lnTo>
                    <a:pt x="13" y="186"/>
                  </a:lnTo>
                  <a:lnTo>
                    <a:pt x="13" y="188"/>
                  </a:lnTo>
                  <a:lnTo>
                    <a:pt x="12" y="191"/>
                  </a:lnTo>
                  <a:lnTo>
                    <a:pt x="12" y="194"/>
                  </a:lnTo>
                  <a:lnTo>
                    <a:pt x="12" y="195"/>
                  </a:lnTo>
                  <a:lnTo>
                    <a:pt x="12" y="197"/>
                  </a:lnTo>
                  <a:lnTo>
                    <a:pt x="12" y="198"/>
                  </a:lnTo>
                  <a:lnTo>
                    <a:pt x="12" y="200"/>
                  </a:lnTo>
                  <a:lnTo>
                    <a:pt x="12" y="201"/>
                  </a:lnTo>
                  <a:lnTo>
                    <a:pt x="12" y="203"/>
                  </a:lnTo>
                  <a:lnTo>
                    <a:pt x="12" y="204"/>
                  </a:lnTo>
                  <a:lnTo>
                    <a:pt x="12" y="205"/>
                  </a:lnTo>
                  <a:lnTo>
                    <a:pt x="12" y="207"/>
                  </a:lnTo>
                  <a:lnTo>
                    <a:pt x="12" y="208"/>
                  </a:lnTo>
                  <a:lnTo>
                    <a:pt x="12" y="210"/>
                  </a:lnTo>
                  <a:lnTo>
                    <a:pt x="12" y="212"/>
                  </a:lnTo>
                  <a:lnTo>
                    <a:pt x="12" y="213"/>
                  </a:lnTo>
                  <a:lnTo>
                    <a:pt x="13" y="215"/>
                  </a:lnTo>
                  <a:lnTo>
                    <a:pt x="13" y="216"/>
                  </a:lnTo>
                  <a:lnTo>
                    <a:pt x="14" y="218"/>
                  </a:lnTo>
                  <a:lnTo>
                    <a:pt x="14" y="219"/>
                  </a:lnTo>
                  <a:lnTo>
                    <a:pt x="14" y="221"/>
                  </a:lnTo>
                  <a:lnTo>
                    <a:pt x="15" y="222"/>
                  </a:lnTo>
                  <a:lnTo>
                    <a:pt x="15" y="223"/>
                  </a:lnTo>
                  <a:lnTo>
                    <a:pt x="15" y="225"/>
                  </a:lnTo>
                  <a:lnTo>
                    <a:pt x="16" y="226"/>
                  </a:lnTo>
                  <a:lnTo>
                    <a:pt x="16" y="228"/>
                  </a:lnTo>
                  <a:lnTo>
                    <a:pt x="17" y="229"/>
                  </a:lnTo>
                  <a:lnTo>
                    <a:pt x="18" y="230"/>
                  </a:lnTo>
                  <a:lnTo>
                    <a:pt x="18" y="232"/>
                  </a:lnTo>
                  <a:lnTo>
                    <a:pt x="19" y="234"/>
                  </a:lnTo>
                  <a:lnTo>
                    <a:pt x="20" y="235"/>
                  </a:lnTo>
                  <a:lnTo>
                    <a:pt x="20" y="238"/>
                  </a:lnTo>
                  <a:lnTo>
                    <a:pt x="22" y="240"/>
                  </a:lnTo>
                  <a:lnTo>
                    <a:pt x="24" y="243"/>
                  </a:lnTo>
                  <a:lnTo>
                    <a:pt x="26" y="246"/>
                  </a:lnTo>
                  <a:lnTo>
                    <a:pt x="27" y="248"/>
                  </a:lnTo>
                  <a:lnTo>
                    <a:pt x="29" y="251"/>
                  </a:lnTo>
                  <a:lnTo>
                    <a:pt x="31" y="253"/>
                  </a:lnTo>
                  <a:lnTo>
                    <a:pt x="33" y="256"/>
                  </a:lnTo>
                  <a:lnTo>
                    <a:pt x="35" y="255"/>
                  </a:lnTo>
                  <a:lnTo>
                    <a:pt x="36" y="254"/>
                  </a:lnTo>
                  <a:lnTo>
                    <a:pt x="39" y="253"/>
                  </a:lnTo>
                  <a:lnTo>
                    <a:pt x="40" y="253"/>
                  </a:lnTo>
                  <a:lnTo>
                    <a:pt x="42" y="251"/>
                  </a:lnTo>
                  <a:lnTo>
                    <a:pt x="44" y="251"/>
                  </a:lnTo>
                  <a:lnTo>
                    <a:pt x="46" y="250"/>
                  </a:lnTo>
                  <a:lnTo>
                    <a:pt x="47" y="249"/>
                  </a:lnTo>
                  <a:lnTo>
                    <a:pt x="49" y="248"/>
                  </a:lnTo>
                  <a:lnTo>
                    <a:pt x="51" y="247"/>
                  </a:lnTo>
                  <a:lnTo>
                    <a:pt x="53" y="246"/>
                  </a:lnTo>
                  <a:lnTo>
                    <a:pt x="55" y="246"/>
                  </a:lnTo>
                  <a:lnTo>
                    <a:pt x="57" y="245"/>
                  </a:lnTo>
                  <a:lnTo>
                    <a:pt x="58" y="244"/>
                  </a:lnTo>
                  <a:lnTo>
                    <a:pt x="60" y="243"/>
                  </a:lnTo>
                  <a:lnTo>
                    <a:pt x="62" y="242"/>
                  </a:lnTo>
                  <a:lnTo>
                    <a:pt x="63" y="241"/>
                  </a:lnTo>
                  <a:lnTo>
                    <a:pt x="65" y="240"/>
                  </a:lnTo>
                  <a:lnTo>
                    <a:pt x="67" y="240"/>
                  </a:lnTo>
                  <a:lnTo>
                    <a:pt x="69" y="239"/>
                  </a:lnTo>
                  <a:lnTo>
                    <a:pt x="71" y="238"/>
                  </a:lnTo>
                  <a:lnTo>
                    <a:pt x="73" y="237"/>
                  </a:lnTo>
                  <a:lnTo>
                    <a:pt x="74" y="236"/>
                  </a:lnTo>
                  <a:lnTo>
                    <a:pt x="77" y="236"/>
                  </a:lnTo>
                  <a:lnTo>
                    <a:pt x="78" y="235"/>
                  </a:lnTo>
                  <a:lnTo>
                    <a:pt x="80" y="234"/>
                  </a:lnTo>
                  <a:lnTo>
                    <a:pt x="82" y="233"/>
                  </a:lnTo>
                  <a:lnTo>
                    <a:pt x="84" y="232"/>
                  </a:lnTo>
                  <a:lnTo>
                    <a:pt x="86" y="231"/>
                  </a:lnTo>
                  <a:lnTo>
                    <a:pt x="87" y="231"/>
                  </a:lnTo>
                  <a:lnTo>
                    <a:pt x="89" y="230"/>
                  </a:lnTo>
                  <a:lnTo>
                    <a:pt x="91" y="229"/>
                  </a:lnTo>
                  <a:lnTo>
                    <a:pt x="93" y="228"/>
                  </a:lnTo>
                  <a:lnTo>
                    <a:pt x="94" y="228"/>
                  </a:lnTo>
                  <a:lnTo>
                    <a:pt x="97" y="226"/>
                  </a:lnTo>
                  <a:lnTo>
                    <a:pt x="98" y="226"/>
                  </a:lnTo>
                  <a:lnTo>
                    <a:pt x="100" y="225"/>
                  </a:lnTo>
                  <a:lnTo>
                    <a:pt x="102" y="224"/>
                  </a:lnTo>
                  <a:lnTo>
                    <a:pt x="104" y="223"/>
                  </a:lnTo>
                  <a:lnTo>
                    <a:pt x="106" y="222"/>
                  </a:lnTo>
                  <a:lnTo>
                    <a:pt x="108" y="221"/>
                  </a:lnTo>
                  <a:lnTo>
                    <a:pt x="109" y="221"/>
                  </a:lnTo>
                  <a:lnTo>
                    <a:pt x="111" y="219"/>
                  </a:lnTo>
                  <a:lnTo>
                    <a:pt x="113" y="219"/>
                  </a:lnTo>
                  <a:lnTo>
                    <a:pt x="115" y="218"/>
                  </a:lnTo>
                  <a:lnTo>
                    <a:pt x="117" y="217"/>
                  </a:lnTo>
                  <a:lnTo>
                    <a:pt x="118" y="216"/>
                  </a:lnTo>
                  <a:lnTo>
                    <a:pt x="120" y="215"/>
                  </a:lnTo>
                  <a:lnTo>
                    <a:pt x="122" y="214"/>
                  </a:lnTo>
                  <a:lnTo>
                    <a:pt x="124" y="214"/>
                  </a:lnTo>
                  <a:lnTo>
                    <a:pt x="126" y="213"/>
                  </a:lnTo>
                  <a:lnTo>
                    <a:pt x="128" y="212"/>
                  </a:lnTo>
                  <a:lnTo>
                    <a:pt x="130" y="211"/>
                  </a:lnTo>
                  <a:lnTo>
                    <a:pt x="132" y="210"/>
                  </a:lnTo>
                  <a:lnTo>
                    <a:pt x="133" y="209"/>
                  </a:lnTo>
                  <a:lnTo>
                    <a:pt x="135" y="208"/>
                  </a:lnTo>
                  <a:lnTo>
                    <a:pt x="137" y="207"/>
                  </a:lnTo>
                  <a:lnTo>
                    <a:pt x="139" y="207"/>
                  </a:lnTo>
                  <a:lnTo>
                    <a:pt x="141" y="206"/>
                  </a:lnTo>
                  <a:lnTo>
                    <a:pt x="143" y="205"/>
                  </a:lnTo>
                  <a:lnTo>
                    <a:pt x="144" y="204"/>
                  </a:lnTo>
                  <a:lnTo>
                    <a:pt x="147" y="204"/>
                  </a:lnTo>
                  <a:lnTo>
                    <a:pt x="148" y="203"/>
                  </a:lnTo>
                  <a:lnTo>
                    <a:pt x="150" y="202"/>
                  </a:lnTo>
                  <a:lnTo>
                    <a:pt x="151" y="203"/>
                  </a:lnTo>
                  <a:lnTo>
                    <a:pt x="153" y="204"/>
                  </a:lnTo>
                  <a:lnTo>
                    <a:pt x="155" y="205"/>
                  </a:lnTo>
                  <a:lnTo>
                    <a:pt x="157" y="207"/>
                  </a:lnTo>
                  <a:lnTo>
                    <a:pt x="155" y="208"/>
                  </a:lnTo>
                  <a:lnTo>
                    <a:pt x="153" y="210"/>
                  </a:lnTo>
                  <a:lnTo>
                    <a:pt x="152" y="211"/>
                  </a:lnTo>
                  <a:lnTo>
                    <a:pt x="151" y="213"/>
                  </a:lnTo>
                  <a:lnTo>
                    <a:pt x="149" y="214"/>
                  </a:lnTo>
                  <a:lnTo>
                    <a:pt x="148" y="215"/>
                  </a:lnTo>
                  <a:lnTo>
                    <a:pt x="146" y="217"/>
                  </a:lnTo>
                  <a:lnTo>
                    <a:pt x="144" y="218"/>
                  </a:lnTo>
                  <a:lnTo>
                    <a:pt x="143" y="219"/>
                  </a:lnTo>
                  <a:lnTo>
                    <a:pt x="141" y="220"/>
                  </a:lnTo>
                  <a:lnTo>
                    <a:pt x="139" y="221"/>
                  </a:lnTo>
                  <a:lnTo>
                    <a:pt x="137" y="222"/>
                  </a:lnTo>
                  <a:lnTo>
                    <a:pt x="135" y="223"/>
                  </a:lnTo>
                  <a:lnTo>
                    <a:pt x="133" y="223"/>
                  </a:lnTo>
                  <a:lnTo>
                    <a:pt x="132" y="224"/>
                  </a:lnTo>
                  <a:lnTo>
                    <a:pt x="130" y="225"/>
                  </a:lnTo>
                  <a:lnTo>
                    <a:pt x="128" y="226"/>
                  </a:lnTo>
                  <a:lnTo>
                    <a:pt x="125" y="227"/>
                  </a:lnTo>
                  <a:lnTo>
                    <a:pt x="124" y="228"/>
                  </a:lnTo>
                  <a:lnTo>
                    <a:pt x="122" y="228"/>
                  </a:lnTo>
                  <a:lnTo>
                    <a:pt x="120" y="229"/>
                  </a:lnTo>
                  <a:lnTo>
                    <a:pt x="117" y="229"/>
                  </a:lnTo>
                  <a:lnTo>
                    <a:pt x="116" y="230"/>
                  </a:lnTo>
                  <a:lnTo>
                    <a:pt x="114" y="231"/>
                  </a:lnTo>
                  <a:lnTo>
                    <a:pt x="112" y="232"/>
                  </a:lnTo>
                  <a:lnTo>
                    <a:pt x="110" y="232"/>
                  </a:lnTo>
                  <a:lnTo>
                    <a:pt x="108" y="233"/>
                  </a:lnTo>
                  <a:lnTo>
                    <a:pt x="106" y="234"/>
                  </a:lnTo>
                  <a:lnTo>
                    <a:pt x="104" y="235"/>
                  </a:lnTo>
                  <a:lnTo>
                    <a:pt x="102" y="236"/>
                  </a:lnTo>
                  <a:lnTo>
                    <a:pt x="101" y="237"/>
                  </a:lnTo>
                  <a:lnTo>
                    <a:pt x="99" y="238"/>
                  </a:lnTo>
                  <a:lnTo>
                    <a:pt x="96" y="239"/>
                  </a:lnTo>
                  <a:lnTo>
                    <a:pt x="93" y="240"/>
                  </a:lnTo>
                  <a:lnTo>
                    <a:pt x="90" y="242"/>
                  </a:lnTo>
                  <a:lnTo>
                    <a:pt x="87" y="243"/>
                  </a:lnTo>
                  <a:lnTo>
                    <a:pt x="85" y="244"/>
                  </a:lnTo>
                  <a:lnTo>
                    <a:pt x="81" y="245"/>
                  </a:lnTo>
                  <a:lnTo>
                    <a:pt x="78" y="246"/>
                  </a:lnTo>
                  <a:lnTo>
                    <a:pt x="75" y="247"/>
                  </a:lnTo>
                  <a:lnTo>
                    <a:pt x="73" y="248"/>
                  </a:lnTo>
                  <a:lnTo>
                    <a:pt x="70" y="250"/>
                  </a:lnTo>
                  <a:lnTo>
                    <a:pt x="67" y="251"/>
                  </a:lnTo>
                  <a:lnTo>
                    <a:pt x="65" y="253"/>
                  </a:lnTo>
                  <a:lnTo>
                    <a:pt x="62" y="254"/>
                  </a:lnTo>
                  <a:lnTo>
                    <a:pt x="61" y="256"/>
                  </a:lnTo>
                  <a:lnTo>
                    <a:pt x="59" y="258"/>
                  </a:lnTo>
                  <a:lnTo>
                    <a:pt x="58" y="260"/>
                  </a:lnTo>
                  <a:lnTo>
                    <a:pt x="55" y="260"/>
                  </a:lnTo>
                  <a:lnTo>
                    <a:pt x="53" y="260"/>
                  </a:lnTo>
                  <a:lnTo>
                    <a:pt x="50" y="261"/>
                  </a:lnTo>
                  <a:lnTo>
                    <a:pt x="48" y="262"/>
                  </a:lnTo>
                  <a:lnTo>
                    <a:pt x="45" y="263"/>
                  </a:lnTo>
                  <a:lnTo>
                    <a:pt x="43" y="264"/>
                  </a:lnTo>
                  <a:lnTo>
                    <a:pt x="40" y="265"/>
                  </a:lnTo>
                  <a:lnTo>
                    <a:pt x="39" y="267"/>
                  </a:lnTo>
                  <a:lnTo>
                    <a:pt x="36" y="268"/>
                  </a:lnTo>
                  <a:lnTo>
                    <a:pt x="34" y="269"/>
                  </a:lnTo>
                  <a:lnTo>
                    <a:pt x="32" y="270"/>
                  </a:lnTo>
                  <a:lnTo>
                    <a:pt x="30" y="270"/>
                  </a:lnTo>
                  <a:lnTo>
                    <a:pt x="27" y="271"/>
                  </a:lnTo>
                  <a:lnTo>
                    <a:pt x="25" y="271"/>
                  </a:lnTo>
                  <a:lnTo>
                    <a:pt x="23" y="271"/>
                  </a:lnTo>
                  <a:lnTo>
                    <a:pt x="20" y="271"/>
                  </a:lnTo>
                  <a:lnTo>
                    <a:pt x="20" y="268"/>
                  </a:lnTo>
                  <a:lnTo>
                    <a:pt x="20" y="266"/>
                  </a:lnTo>
                  <a:lnTo>
                    <a:pt x="20" y="263"/>
                  </a:lnTo>
                  <a:lnTo>
                    <a:pt x="19" y="261"/>
                  </a:lnTo>
                  <a:lnTo>
                    <a:pt x="19" y="259"/>
                  </a:lnTo>
                  <a:lnTo>
                    <a:pt x="18" y="256"/>
                  </a:lnTo>
                  <a:lnTo>
                    <a:pt x="18" y="254"/>
                  </a:lnTo>
                  <a:lnTo>
                    <a:pt x="16" y="253"/>
                  </a:lnTo>
                  <a:lnTo>
                    <a:pt x="15" y="250"/>
                  </a:lnTo>
                  <a:lnTo>
                    <a:pt x="15" y="248"/>
                  </a:lnTo>
                  <a:lnTo>
                    <a:pt x="14" y="246"/>
                  </a:lnTo>
                  <a:lnTo>
                    <a:pt x="12" y="244"/>
                  </a:lnTo>
                  <a:lnTo>
                    <a:pt x="11" y="242"/>
                  </a:lnTo>
                  <a:lnTo>
                    <a:pt x="11" y="240"/>
                  </a:lnTo>
                  <a:lnTo>
                    <a:pt x="10" y="238"/>
                  </a:lnTo>
                  <a:lnTo>
                    <a:pt x="8" y="236"/>
                  </a:lnTo>
                  <a:lnTo>
                    <a:pt x="7" y="233"/>
                  </a:lnTo>
                  <a:lnTo>
                    <a:pt x="7" y="231"/>
                  </a:lnTo>
                  <a:lnTo>
                    <a:pt x="6" y="229"/>
                  </a:lnTo>
                  <a:lnTo>
                    <a:pt x="4" y="228"/>
                  </a:lnTo>
                  <a:lnTo>
                    <a:pt x="4" y="225"/>
                  </a:lnTo>
                  <a:lnTo>
                    <a:pt x="3" y="223"/>
                  </a:lnTo>
                  <a:lnTo>
                    <a:pt x="2" y="221"/>
                  </a:lnTo>
                  <a:lnTo>
                    <a:pt x="2" y="219"/>
                  </a:lnTo>
                  <a:lnTo>
                    <a:pt x="1" y="217"/>
                  </a:lnTo>
                  <a:lnTo>
                    <a:pt x="0" y="214"/>
                  </a:lnTo>
                  <a:lnTo>
                    <a:pt x="0" y="212"/>
                  </a:lnTo>
                  <a:lnTo>
                    <a:pt x="0" y="210"/>
                  </a:lnTo>
                  <a:lnTo>
                    <a:pt x="0" y="207"/>
                  </a:lnTo>
                  <a:lnTo>
                    <a:pt x="0" y="205"/>
                  </a:lnTo>
                  <a:lnTo>
                    <a:pt x="1" y="203"/>
                  </a:lnTo>
                  <a:lnTo>
                    <a:pt x="2" y="201"/>
                  </a:lnTo>
                  <a:lnTo>
                    <a:pt x="2" y="198"/>
                  </a:lnTo>
                  <a:lnTo>
                    <a:pt x="1" y="196"/>
                  </a:lnTo>
                  <a:lnTo>
                    <a:pt x="1" y="193"/>
                  </a:lnTo>
                  <a:lnTo>
                    <a:pt x="1" y="191"/>
                  </a:lnTo>
                  <a:lnTo>
                    <a:pt x="1" y="189"/>
                  </a:lnTo>
                  <a:lnTo>
                    <a:pt x="1" y="186"/>
                  </a:lnTo>
                  <a:lnTo>
                    <a:pt x="2" y="184"/>
                  </a:lnTo>
                  <a:lnTo>
                    <a:pt x="2" y="182"/>
                  </a:lnTo>
                  <a:lnTo>
                    <a:pt x="2" y="180"/>
                  </a:lnTo>
                  <a:lnTo>
                    <a:pt x="3" y="178"/>
                  </a:lnTo>
                  <a:lnTo>
                    <a:pt x="3" y="176"/>
                  </a:lnTo>
                  <a:lnTo>
                    <a:pt x="4" y="174"/>
                  </a:lnTo>
                  <a:lnTo>
                    <a:pt x="4" y="172"/>
                  </a:lnTo>
                  <a:lnTo>
                    <a:pt x="6" y="170"/>
                  </a:lnTo>
                  <a:lnTo>
                    <a:pt x="7" y="168"/>
                  </a:lnTo>
                  <a:lnTo>
                    <a:pt x="8" y="166"/>
                  </a:lnTo>
                  <a:lnTo>
                    <a:pt x="8" y="164"/>
                  </a:lnTo>
                  <a:lnTo>
                    <a:pt x="10" y="162"/>
                  </a:lnTo>
                  <a:lnTo>
                    <a:pt x="11" y="160"/>
                  </a:lnTo>
                  <a:lnTo>
                    <a:pt x="12" y="158"/>
                  </a:lnTo>
                  <a:lnTo>
                    <a:pt x="13" y="156"/>
                  </a:lnTo>
                  <a:lnTo>
                    <a:pt x="15" y="154"/>
                  </a:lnTo>
                  <a:lnTo>
                    <a:pt x="16" y="152"/>
                  </a:lnTo>
                  <a:lnTo>
                    <a:pt x="18" y="151"/>
                  </a:lnTo>
                  <a:lnTo>
                    <a:pt x="19" y="149"/>
                  </a:lnTo>
                  <a:lnTo>
                    <a:pt x="20" y="147"/>
                  </a:lnTo>
                  <a:lnTo>
                    <a:pt x="22" y="145"/>
                  </a:lnTo>
                  <a:lnTo>
                    <a:pt x="23" y="143"/>
                  </a:lnTo>
                  <a:lnTo>
                    <a:pt x="25" y="141"/>
                  </a:lnTo>
                  <a:lnTo>
                    <a:pt x="27" y="139"/>
                  </a:lnTo>
                  <a:lnTo>
                    <a:pt x="28" y="138"/>
                  </a:lnTo>
                  <a:lnTo>
                    <a:pt x="31" y="136"/>
                  </a:lnTo>
                  <a:lnTo>
                    <a:pt x="32" y="138"/>
                  </a:lnTo>
                  <a:lnTo>
                    <a:pt x="34" y="139"/>
                  </a:lnTo>
                  <a:lnTo>
                    <a:pt x="36" y="141"/>
                  </a:lnTo>
                  <a:lnTo>
                    <a:pt x="38" y="142"/>
                  </a:lnTo>
                  <a:lnTo>
                    <a:pt x="40" y="143"/>
                  </a:lnTo>
                  <a:lnTo>
                    <a:pt x="42" y="144"/>
                  </a:lnTo>
                  <a:lnTo>
                    <a:pt x="44" y="145"/>
                  </a:lnTo>
                  <a:lnTo>
                    <a:pt x="47" y="146"/>
                  </a:lnTo>
                  <a:lnTo>
                    <a:pt x="49" y="147"/>
                  </a:lnTo>
                  <a:lnTo>
                    <a:pt x="51" y="147"/>
                  </a:lnTo>
                  <a:lnTo>
                    <a:pt x="54" y="148"/>
                  </a:lnTo>
                  <a:lnTo>
                    <a:pt x="56" y="148"/>
                  </a:lnTo>
                  <a:lnTo>
                    <a:pt x="58" y="149"/>
                  </a:lnTo>
                  <a:lnTo>
                    <a:pt x="61" y="149"/>
                  </a:lnTo>
                  <a:lnTo>
                    <a:pt x="63" y="150"/>
                  </a:lnTo>
                  <a:lnTo>
                    <a:pt x="66" y="150"/>
                  </a:lnTo>
                  <a:lnTo>
                    <a:pt x="66" y="152"/>
                  </a:lnTo>
                  <a:lnTo>
                    <a:pt x="67" y="154"/>
                  </a:lnTo>
                  <a:lnTo>
                    <a:pt x="67" y="156"/>
                  </a:lnTo>
                  <a:lnTo>
                    <a:pt x="67" y="158"/>
                  </a:lnTo>
                  <a:lnTo>
                    <a:pt x="67" y="161"/>
                  </a:lnTo>
                  <a:lnTo>
                    <a:pt x="66" y="163"/>
                  </a:lnTo>
                  <a:lnTo>
                    <a:pt x="66" y="166"/>
                  </a:lnTo>
                  <a:lnTo>
                    <a:pt x="66" y="169"/>
                  </a:lnTo>
                  <a:lnTo>
                    <a:pt x="66" y="171"/>
                  </a:lnTo>
                  <a:lnTo>
                    <a:pt x="67" y="173"/>
                  </a:lnTo>
                  <a:lnTo>
                    <a:pt x="67" y="175"/>
                  </a:lnTo>
                  <a:lnTo>
                    <a:pt x="69" y="177"/>
                  </a:lnTo>
                  <a:lnTo>
                    <a:pt x="70" y="178"/>
                  </a:lnTo>
                  <a:lnTo>
                    <a:pt x="73" y="180"/>
                  </a:lnTo>
                  <a:lnTo>
                    <a:pt x="75" y="181"/>
                  </a:lnTo>
                  <a:lnTo>
                    <a:pt x="77" y="181"/>
                  </a:lnTo>
                  <a:lnTo>
                    <a:pt x="79" y="182"/>
                  </a:lnTo>
                  <a:lnTo>
                    <a:pt x="82" y="182"/>
                  </a:lnTo>
                  <a:lnTo>
                    <a:pt x="85" y="182"/>
                  </a:lnTo>
                  <a:lnTo>
                    <a:pt x="86" y="183"/>
                  </a:lnTo>
                  <a:lnTo>
                    <a:pt x="88" y="183"/>
                  </a:lnTo>
                  <a:lnTo>
                    <a:pt x="90" y="183"/>
                  </a:lnTo>
                  <a:lnTo>
                    <a:pt x="91" y="183"/>
                  </a:lnTo>
                  <a:lnTo>
                    <a:pt x="93" y="183"/>
                  </a:lnTo>
                  <a:lnTo>
                    <a:pt x="95" y="183"/>
                  </a:lnTo>
                  <a:lnTo>
                    <a:pt x="97" y="184"/>
                  </a:lnTo>
                  <a:lnTo>
                    <a:pt x="98" y="184"/>
                  </a:lnTo>
                  <a:lnTo>
                    <a:pt x="101" y="184"/>
                  </a:lnTo>
                  <a:lnTo>
                    <a:pt x="102" y="184"/>
                  </a:lnTo>
                  <a:lnTo>
                    <a:pt x="104" y="184"/>
                  </a:lnTo>
                  <a:lnTo>
                    <a:pt x="106" y="184"/>
                  </a:lnTo>
                  <a:lnTo>
                    <a:pt x="108" y="184"/>
                  </a:lnTo>
                  <a:lnTo>
                    <a:pt x="109" y="184"/>
                  </a:lnTo>
                  <a:lnTo>
                    <a:pt x="111" y="184"/>
                  </a:lnTo>
                  <a:lnTo>
                    <a:pt x="113" y="185"/>
                  </a:lnTo>
                  <a:lnTo>
                    <a:pt x="115" y="185"/>
                  </a:lnTo>
                  <a:lnTo>
                    <a:pt x="117" y="185"/>
                  </a:lnTo>
                  <a:lnTo>
                    <a:pt x="118" y="185"/>
                  </a:lnTo>
                  <a:lnTo>
                    <a:pt x="120" y="185"/>
                  </a:lnTo>
                  <a:lnTo>
                    <a:pt x="122" y="185"/>
                  </a:lnTo>
                  <a:lnTo>
                    <a:pt x="124" y="185"/>
                  </a:lnTo>
                  <a:lnTo>
                    <a:pt x="126" y="185"/>
                  </a:lnTo>
                  <a:lnTo>
                    <a:pt x="128" y="185"/>
                  </a:lnTo>
                  <a:lnTo>
                    <a:pt x="130" y="185"/>
                  </a:lnTo>
                  <a:lnTo>
                    <a:pt x="132" y="185"/>
                  </a:lnTo>
                  <a:lnTo>
                    <a:pt x="134" y="185"/>
                  </a:lnTo>
                  <a:lnTo>
                    <a:pt x="136" y="185"/>
                  </a:lnTo>
                  <a:lnTo>
                    <a:pt x="138" y="185"/>
                  </a:lnTo>
                  <a:lnTo>
                    <a:pt x="140" y="185"/>
                  </a:lnTo>
                  <a:lnTo>
                    <a:pt x="141" y="185"/>
                  </a:lnTo>
                  <a:lnTo>
                    <a:pt x="143" y="185"/>
                  </a:lnTo>
                  <a:lnTo>
                    <a:pt x="145" y="184"/>
                  </a:lnTo>
                  <a:lnTo>
                    <a:pt x="147" y="184"/>
                  </a:lnTo>
                  <a:lnTo>
                    <a:pt x="149" y="184"/>
                  </a:lnTo>
                  <a:lnTo>
                    <a:pt x="151" y="184"/>
                  </a:lnTo>
                  <a:lnTo>
                    <a:pt x="153" y="184"/>
                  </a:lnTo>
                  <a:lnTo>
                    <a:pt x="155" y="184"/>
                  </a:lnTo>
                  <a:lnTo>
                    <a:pt x="156" y="184"/>
                  </a:lnTo>
                  <a:lnTo>
                    <a:pt x="159" y="184"/>
                  </a:lnTo>
                  <a:lnTo>
                    <a:pt x="160" y="184"/>
                  </a:lnTo>
                  <a:lnTo>
                    <a:pt x="162" y="184"/>
                  </a:lnTo>
                  <a:lnTo>
                    <a:pt x="164" y="184"/>
                  </a:lnTo>
                  <a:lnTo>
                    <a:pt x="165" y="184"/>
                  </a:lnTo>
                  <a:lnTo>
                    <a:pt x="167" y="183"/>
                  </a:lnTo>
                  <a:lnTo>
                    <a:pt x="169" y="183"/>
                  </a:lnTo>
                  <a:lnTo>
                    <a:pt x="171" y="183"/>
                  </a:lnTo>
                  <a:lnTo>
                    <a:pt x="173" y="183"/>
                  </a:lnTo>
                  <a:lnTo>
                    <a:pt x="175" y="183"/>
                  </a:lnTo>
                  <a:lnTo>
                    <a:pt x="176" y="183"/>
                  </a:lnTo>
                  <a:lnTo>
                    <a:pt x="179" y="182"/>
                  </a:lnTo>
                  <a:lnTo>
                    <a:pt x="180" y="182"/>
                  </a:lnTo>
                  <a:lnTo>
                    <a:pt x="181" y="182"/>
                  </a:lnTo>
                  <a:lnTo>
                    <a:pt x="184" y="182"/>
                  </a:lnTo>
                  <a:lnTo>
                    <a:pt x="185" y="182"/>
                  </a:lnTo>
                  <a:lnTo>
                    <a:pt x="187" y="182"/>
                  </a:lnTo>
                  <a:lnTo>
                    <a:pt x="188" y="181"/>
                  </a:lnTo>
                  <a:lnTo>
                    <a:pt x="190" y="181"/>
                  </a:lnTo>
                  <a:lnTo>
                    <a:pt x="192" y="181"/>
                  </a:lnTo>
                  <a:lnTo>
                    <a:pt x="194" y="181"/>
                  </a:lnTo>
                  <a:lnTo>
                    <a:pt x="197" y="3"/>
                  </a:lnTo>
                  <a:lnTo>
                    <a:pt x="203" y="0"/>
                  </a:lnTo>
                  <a:close/>
                </a:path>
              </a:pathLst>
            </a:custGeom>
            <a:solidFill>
              <a:srgbClr val="C4B8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29" name="Freeform 217"/>
            <p:cNvSpPr>
              <a:spLocks/>
            </p:cNvSpPr>
            <p:nvPr/>
          </p:nvSpPr>
          <p:spPr bwMode="auto">
            <a:xfrm>
              <a:off x="2246" y="1817"/>
              <a:ext cx="285" cy="178"/>
            </a:xfrm>
            <a:custGeom>
              <a:avLst/>
              <a:gdLst>
                <a:gd name="T0" fmla="*/ 281 w 285"/>
                <a:gd name="T1" fmla="*/ 8 h 178"/>
                <a:gd name="T2" fmla="*/ 285 w 285"/>
                <a:gd name="T3" fmla="*/ 49 h 178"/>
                <a:gd name="T4" fmla="*/ 265 w 285"/>
                <a:gd name="T5" fmla="*/ 51 h 178"/>
                <a:gd name="T6" fmla="*/ 272 w 285"/>
                <a:gd name="T7" fmla="*/ 173 h 178"/>
                <a:gd name="T8" fmla="*/ 35 w 285"/>
                <a:gd name="T9" fmla="*/ 178 h 178"/>
                <a:gd name="T10" fmla="*/ 0 w 285"/>
                <a:gd name="T11" fmla="*/ 61 h 178"/>
                <a:gd name="T12" fmla="*/ 46 w 285"/>
                <a:gd name="T13" fmla="*/ 0 h 178"/>
                <a:gd name="T14" fmla="*/ 281 w 285"/>
                <a:gd name="T15" fmla="*/ 8 h 178"/>
                <a:gd name="T16" fmla="*/ 281 w 285"/>
                <a:gd name="T17" fmla="*/ 8 h 17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5"/>
                <a:gd name="T28" fmla="*/ 0 h 178"/>
                <a:gd name="T29" fmla="*/ 285 w 285"/>
                <a:gd name="T30" fmla="*/ 178 h 17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5" h="178">
                  <a:moveTo>
                    <a:pt x="281" y="8"/>
                  </a:moveTo>
                  <a:lnTo>
                    <a:pt x="285" y="49"/>
                  </a:lnTo>
                  <a:lnTo>
                    <a:pt x="265" y="51"/>
                  </a:lnTo>
                  <a:lnTo>
                    <a:pt x="272" y="173"/>
                  </a:lnTo>
                  <a:lnTo>
                    <a:pt x="35" y="178"/>
                  </a:lnTo>
                  <a:lnTo>
                    <a:pt x="0" y="61"/>
                  </a:lnTo>
                  <a:lnTo>
                    <a:pt x="46" y="0"/>
                  </a:lnTo>
                  <a:lnTo>
                    <a:pt x="281" y="8"/>
                  </a:lnTo>
                  <a:close/>
                </a:path>
              </a:pathLst>
            </a:custGeom>
            <a:solidFill>
              <a:srgbClr val="6BAB9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0" name="Freeform 218"/>
            <p:cNvSpPr>
              <a:spLocks/>
            </p:cNvSpPr>
            <p:nvPr/>
          </p:nvSpPr>
          <p:spPr bwMode="auto">
            <a:xfrm>
              <a:off x="2265" y="1655"/>
              <a:ext cx="226" cy="130"/>
            </a:xfrm>
            <a:custGeom>
              <a:avLst/>
              <a:gdLst>
                <a:gd name="T0" fmla="*/ 7 w 226"/>
                <a:gd name="T1" fmla="*/ 0 h 130"/>
                <a:gd name="T2" fmla="*/ 225 w 226"/>
                <a:gd name="T3" fmla="*/ 0 h 130"/>
                <a:gd name="T4" fmla="*/ 226 w 226"/>
                <a:gd name="T5" fmla="*/ 121 h 130"/>
                <a:gd name="T6" fmla="*/ 0 w 226"/>
                <a:gd name="T7" fmla="*/ 130 h 130"/>
                <a:gd name="T8" fmla="*/ 7 w 226"/>
                <a:gd name="T9" fmla="*/ 0 h 130"/>
                <a:gd name="T10" fmla="*/ 7 w 226"/>
                <a:gd name="T11" fmla="*/ 0 h 130"/>
                <a:gd name="T12" fmla="*/ 0 60000 65536"/>
                <a:gd name="T13" fmla="*/ 0 60000 65536"/>
                <a:gd name="T14" fmla="*/ 0 60000 65536"/>
                <a:gd name="T15" fmla="*/ 0 60000 65536"/>
                <a:gd name="T16" fmla="*/ 0 60000 65536"/>
                <a:gd name="T17" fmla="*/ 0 60000 65536"/>
                <a:gd name="T18" fmla="*/ 0 w 226"/>
                <a:gd name="T19" fmla="*/ 0 h 130"/>
                <a:gd name="T20" fmla="*/ 226 w 226"/>
                <a:gd name="T21" fmla="*/ 130 h 130"/>
              </a:gdLst>
              <a:ahLst/>
              <a:cxnLst>
                <a:cxn ang="T12">
                  <a:pos x="T0" y="T1"/>
                </a:cxn>
                <a:cxn ang="T13">
                  <a:pos x="T2" y="T3"/>
                </a:cxn>
                <a:cxn ang="T14">
                  <a:pos x="T4" y="T5"/>
                </a:cxn>
                <a:cxn ang="T15">
                  <a:pos x="T6" y="T7"/>
                </a:cxn>
                <a:cxn ang="T16">
                  <a:pos x="T8" y="T9"/>
                </a:cxn>
                <a:cxn ang="T17">
                  <a:pos x="T10" y="T11"/>
                </a:cxn>
              </a:cxnLst>
              <a:rect l="T18" t="T19" r="T20" b="T21"/>
              <a:pathLst>
                <a:path w="226" h="130">
                  <a:moveTo>
                    <a:pt x="7" y="0"/>
                  </a:moveTo>
                  <a:lnTo>
                    <a:pt x="225" y="0"/>
                  </a:lnTo>
                  <a:lnTo>
                    <a:pt x="226" y="121"/>
                  </a:lnTo>
                  <a:lnTo>
                    <a:pt x="0" y="130"/>
                  </a:lnTo>
                  <a:lnTo>
                    <a:pt x="7" y="0"/>
                  </a:lnTo>
                  <a:close/>
                </a:path>
              </a:pathLst>
            </a:custGeom>
            <a:solidFill>
              <a:srgbClr val="FFFFCF"/>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1" name="Freeform 219"/>
            <p:cNvSpPr>
              <a:spLocks/>
            </p:cNvSpPr>
            <p:nvPr/>
          </p:nvSpPr>
          <p:spPr bwMode="auto">
            <a:xfrm>
              <a:off x="2246" y="1767"/>
              <a:ext cx="278" cy="73"/>
            </a:xfrm>
            <a:custGeom>
              <a:avLst/>
              <a:gdLst>
                <a:gd name="T0" fmla="*/ 239 w 278"/>
                <a:gd name="T1" fmla="*/ 0 h 73"/>
                <a:gd name="T2" fmla="*/ 278 w 278"/>
                <a:gd name="T3" fmla="*/ 53 h 73"/>
                <a:gd name="T4" fmla="*/ 39 w 278"/>
                <a:gd name="T5" fmla="*/ 73 h 73"/>
                <a:gd name="T6" fmla="*/ 0 w 278"/>
                <a:gd name="T7" fmla="*/ 7 h 73"/>
                <a:gd name="T8" fmla="*/ 239 w 278"/>
                <a:gd name="T9" fmla="*/ 0 h 73"/>
                <a:gd name="T10" fmla="*/ 239 w 278"/>
                <a:gd name="T11" fmla="*/ 0 h 73"/>
                <a:gd name="T12" fmla="*/ 0 60000 65536"/>
                <a:gd name="T13" fmla="*/ 0 60000 65536"/>
                <a:gd name="T14" fmla="*/ 0 60000 65536"/>
                <a:gd name="T15" fmla="*/ 0 60000 65536"/>
                <a:gd name="T16" fmla="*/ 0 60000 65536"/>
                <a:gd name="T17" fmla="*/ 0 60000 65536"/>
                <a:gd name="T18" fmla="*/ 0 w 278"/>
                <a:gd name="T19" fmla="*/ 0 h 73"/>
                <a:gd name="T20" fmla="*/ 278 w 278"/>
                <a:gd name="T21" fmla="*/ 73 h 73"/>
              </a:gdLst>
              <a:ahLst/>
              <a:cxnLst>
                <a:cxn ang="T12">
                  <a:pos x="T0" y="T1"/>
                </a:cxn>
                <a:cxn ang="T13">
                  <a:pos x="T2" y="T3"/>
                </a:cxn>
                <a:cxn ang="T14">
                  <a:pos x="T4" y="T5"/>
                </a:cxn>
                <a:cxn ang="T15">
                  <a:pos x="T6" y="T7"/>
                </a:cxn>
                <a:cxn ang="T16">
                  <a:pos x="T8" y="T9"/>
                </a:cxn>
                <a:cxn ang="T17">
                  <a:pos x="T10" y="T11"/>
                </a:cxn>
              </a:cxnLst>
              <a:rect l="T18" t="T19" r="T20" b="T21"/>
              <a:pathLst>
                <a:path w="278" h="73">
                  <a:moveTo>
                    <a:pt x="239" y="0"/>
                  </a:moveTo>
                  <a:lnTo>
                    <a:pt x="278" y="53"/>
                  </a:lnTo>
                  <a:lnTo>
                    <a:pt x="39" y="73"/>
                  </a:lnTo>
                  <a:lnTo>
                    <a:pt x="0" y="7"/>
                  </a:lnTo>
                  <a:lnTo>
                    <a:pt x="239" y="0"/>
                  </a:lnTo>
                  <a:close/>
                </a:path>
              </a:pathLst>
            </a:custGeom>
            <a:solidFill>
              <a:srgbClr val="E3FFD1"/>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2" name="Freeform 220"/>
            <p:cNvSpPr>
              <a:spLocks/>
            </p:cNvSpPr>
            <p:nvPr/>
          </p:nvSpPr>
          <p:spPr bwMode="auto">
            <a:xfrm>
              <a:off x="1898" y="1894"/>
              <a:ext cx="413" cy="264"/>
            </a:xfrm>
            <a:custGeom>
              <a:avLst/>
              <a:gdLst>
                <a:gd name="T0" fmla="*/ 0 w 413"/>
                <a:gd name="T1" fmla="*/ 55 h 264"/>
                <a:gd name="T2" fmla="*/ 57 w 413"/>
                <a:gd name="T3" fmla="*/ 147 h 264"/>
                <a:gd name="T4" fmla="*/ 55 w 413"/>
                <a:gd name="T5" fmla="*/ 231 h 264"/>
                <a:gd name="T6" fmla="*/ 309 w 413"/>
                <a:gd name="T7" fmla="*/ 264 h 264"/>
                <a:gd name="T8" fmla="*/ 413 w 413"/>
                <a:gd name="T9" fmla="*/ 111 h 264"/>
                <a:gd name="T10" fmla="*/ 344 w 413"/>
                <a:gd name="T11" fmla="*/ 0 h 264"/>
                <a:gd name="T12" fmla="*/ 0 w 413"/>
                <a:gd name="T13" fmla="*/ 55 h 264"/>
                <a:gd name="T14" fmla="*/ 0 w 413"/>
                <a:gd name="T15" fmla="*/ 55 h 264"/>
                <a:gd name="T16" fmla="*/ 0 60000 65536"/>
                <a:gd name="T17" fmla="*/ 0 60000 65536"/>
                <a:gd name="T18" fmla="*/ 0 60000 65536"/>
                <a:gd name="T19" fmla="*/ 0 60000 65536"/>
                <a:gd name="T20" fmla="*/ 0 60000 65536"/>
                <a:gd name="T21" fmla="*/ 0 60000 65536"/>
                <a:gd name="T22" fmla="*/ 0 60000 65536"/>
                <a:gd name="T23" fmla="*/ 0 60000 65536"/>
                <a:gd name="T24" fmla="*/ 0 w 413"/>
                <a:gd name="T25" fmla="*/ 0 h 264"/>
                <a:gd name="T26" fmla="*/ 413 w 413"/>
                <a:gd name="T27" fmla="*/ 264 h 2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3" h="264">
                  <a:moveTo>
                    <a:pt x="0" y="55"/>
                  </a:moveTo>
                  <a:lnTo>
                    <a:pt x="57" y="147"/>
                  </a:lnTo>
                  <a:lnTo>
                    <a:pt x="55" y="231"/>
                  </a:lnTo>
                  <a:lnTo>
                    <a:pt x="309" y="264"/>
                  </a:lnTo>
                  <a:lnTo>
                    <a:pt x="413" y="111"/>
                  </a:lnTo>
                  <a:lnTo>
                    <a:pt x="344" y="0"/>
                  </a:lnTo>
                  <a:lnTo>
                    <a:pt x="0" y="55"/>
                  </a:lnTo>
                  <a:close/>
                </a:path>
              </a:pathLst>
            </a:custGeom>
            <a:solidFill>
              <a:srgbClr val="BDC77A"/>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3" name="Freeform 221"/>
            <p:cNvSpPr>
              <a:spLocks/>
            </p:cNvSpPr>
            <p:nvPr/>
          </p:nvSpPr>
          <p:spPr bwMode="auto">
            <a:xfrm>
              <a:off x="1896" y="1935"/>
              <a:ext cx="311" cy="228"/>
            </a:xfrm>
            <a:custGeom>
              <a:avLst/>
              <a:gdLst>
                <a:gd name="T0" fmla="*/ 142 w 311"/>
                <a:gd name="T1" fmla="*/ 26 h 228"/>
                <a:gd name="T2" fmla="*/ 311 w 311"/>
                <a:gd name="T3" fmla="*/ 228 h 228"/>
                <a:gd name="T4" fmla="*/ 50 w 311"/>
                <a:gd name="T5" fmla="*/ 198 h 228"/>
                <a:gd name="T6" fmla="*/ 61 w 311"/>
                <a:gd name="T7" fmla="*/ 109 h 228"/>
                <a:gd name="T8" fmla="*/ 0 w 311"/>
                <a:gd name="T9" fmla="*/ 0 h 228"/>
                <a:gd name="T10" fmla="*/ 142 w 311"/>
                <a:gd name="T11" fmla="*/ 26 h 228"/>
                <a:gd name="T12" fmla="*/ 142 w 311"/>
                <a:gd name="T13" fmla="*/ 26 h 228"/>
                <a:gd name="T14" fmla="*/ 0 60000 65536"/>
                <a:gd name="T15" fmla="*/ 0 60000 65536"/>
                <a:gd name="T16" fmla="*/ 0 60000 65536"/>
                <a:gd name="T17" fmla="*/ 0 60000 65536"/>
                <a:gd name="T18" fmla="*/ 0 60000 65536"/>
                <a:gd name="T19" fmla="*/ 0 60000 65536"/>
                <a:gd name="T20" fmla="*/ 0 60000 65536"/>
                <a:gd name="T21" fmla="*/ 0 w 311"/>
                <a:gd name="T22" fmla="*/ 0 h 228"/>
                <a:gd name="T23" fmla="*/ 311 w 311"/>
                <a:gd name="T24" fmla="*/ 228 h 2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1" h="228">
                  <a:moveTo>
                    <a:pt x="142" y="26"/>
                  </a:moveTo>
                  <a:lnTo>
                    <a:pt x="311" y="228"/>
                  </a:lnTo>
                  <a:lnTo>
                    <a:pt x="50" y="198"/>
                  </a:lnTo>
                  <a:lnTo>
                    <a:pt x="61" y="109"/>
                  </a:lnTo>
                  <a:lnTo>
                    <a:pt x="0" y="0"/>
                  </a:lnTo>
                  <a:lnTo>
                    <a:pt x="142" y="26"/>
                  </a:lnTo>
                  <a:close/>
                </a:path>
              </a:pathLst>
            </a:custGeom>
            <a:solidFill>
              <a:srgbClr val="FFFFC2"/>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4" name="Freeform 222"/>
            <p:cNvSpPr>
              <a:spLocks/>
            </p:cNvSpPr>
            <p:nvPr/>
          </p:nvSpPr>
          <p:spPr bwMode="auto">
            <a:xfrm>
              <a:off x="1839" y="1759"/>
              <a:ext cx="493" cy="251"/>
            </a:xfrm>
            <a:custGeom>
              <a:avLst/>
              <a:gdLst>
                <a:gd name="T0" fmla="*/ 0 w 493"/>
                <a:gd name="T1" fmla="*/ 187 h 251"/>
                <a:gd name="T2" fmla="*/ 7 w 493"/>
                <a:gd name="T3" fmla="*/ 201 h 251"/>
                <a:gd name="T4" fmla="*/ 313 w 493"/>
                <a:gd name="T5" fmla="*/ 251 h 251"/>
                <a:gd name="T6" fmla="*/ 493 w 493"/>
                <a:gd name="T7" fmla="*/ 33 h 251"/>
                <a:gd name="T8" fmla="*/ 492 w 493"/>
                <a:gd name="T9" fmla="*/ 0 h 251"/>
                <a:gd name="T10" fmla="*/ 0 w 493"/>
                <a:gd name="T11" fmla="*/ 187 h 251"/>
                <a:gd name="T12" fmla="*/ 0 w 493"/>
                <a:gd name="T13" fmla="*/ 187 h 251"/>
                <a:gd name="T14" fmla="*/ 0 60000 65536"/>
                <a:gd name="T15" fmla="*/ 0 60000 65536"/>
                <a:gd name="T16" fmla="*/ 0 60000 65536"/>
                <a:gd name="T17" fmla="*/ 0 60000 65536"/>
                <a:gd name="T18" fmla="*/ 0 60000 65536"/>
                <a:gd name="T19" fmla="*/ 0 60000 65536"/>
                <a:gd name="T20" fmla="*/ 0 60000 65536"/>
                <a:gd name="T21" fmla="*/ 0 w 493"/>
                <a:gd name="T22" fmla="*/ 0 h 251"/>
                <a:gd name="T23" fmla="*/ 493 w 493"/>
                <a:gd name="T24" fmla="*/ 251 h 25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93" h="251">
                  <a:moveTo>
                    <a:pt x="0" y="187"/>
                  </a:moveTo>
                  <a:lnTo>
                    <a:pt x="7" y="201"/>
                  </a:lnTo>
                  <a:lnTo>
                    <a:pt x="313" y="251"/>
                  </a:lnTo>
                  <a:lnTo>
                    <a:pt x="493" y="33"/>
                  </a:lnTo>
                  <a:lnTo>
                    <a:pt x="492" y="0"/>
                  </a:lnTo>
                  <a:lnTo>
                    <a:pt x="0" y="187"/>
                  </a:lnTo>
                  <a:close/>
                </a:path>
              </a:pathLst>
            </a:custGeom>
            <a:solidFill>
              <a:srgbClr val="91A16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5" name="Freeform 223"/>
            <p:cNvSpPr>
              <a:spLocks/>
            </p:cNvSpPr>
            <p:nvPr/>
          </p:nvSpPr>
          <p:spPr bwMode="auto">
            <a:xfrm>
              <a:off x="2302" y="1673"/>
              <a:ext cx="82" cy="68"/>
            </a:xfrm>
            <a:custGeom>
              <a:avLst/>
              <a:gdLst>
                <a:gd name="T0" fmla="*/ 0 w 82"/>
                <a:gd name="T1" fmla="*/ 0 h 68"/>
                <a:gd name="T2" fmla="*/ 1 w 82"/>
                <a:gd name="T3" fmla="*/ 68 h 68"/>
                <a:gd name="T4" fmla="*/ 82 w 82"/>
                <a:gd name="T5" fmla="*/ 67 h 68"/>
                <a:gd name="T6" fmla="*/ 80 w 82"/>
                <a:gd name="T7" fmla="*/ 2 h 68"/>
                <a:gd name="T8" fmla="*/ 0 w 82"/>
                <a:gd name="T9" fmla="*/ 0 h 68"/>
                <a:gd name="T10" fmla="*/ 0 w 82"/>
                <a:gd name="T11" fmla="*/ 0 h 68"/>
                <a:gd name="T12" fmla="*/ 0 60000 65536"/>
                <a:gd name="T13" fmla="*/ 0 60000 65536"/>
                <a:gd name="T14" fmla="*/ 0 60000 65536"/>
                <a:gd name="T15" fmla="*/ 0 60000 65536"/>
                <a:gd name="T16" fmla="*/ 0 60000 65536"/>
                <a:gd name="T17" fmla="*/ 0 60000 65536"/>
                <a:gd name="T18" fmla="*/ 0 w 82"/>
                <a:gd name="T19" fmla="*/ 0 h 68"/>
                <a:gd name="T20" fmla="*/ 82 w 82"/>
                <a:gd name="T21" fmla="*/ 68 h 68"/>
              </a:gdLst>
              <a:ahLst/>
              <a:cxnLst>
                <a:cxn ang="T12">
                  <a:pos x="T0" y="T1"/>
                </a:cxn>
                <a:cxn ang="T13">
                  <a:pos x="T2" y="T3"/>
                </a:cxn>
                <a:cxn ang="T14">
                  <a:pos x="T4" y="T5"/>
                </a:cxn>
                <a:cxn ang="T15">
                  <a:pos x="T6" y="T7"/>
                </a:cxn>
                <a:cxn ang="T16">
                  <a:pos x="T8" y="T9"/>
                </a:cxn>
                <a:cxn ang="T17">
                  <a:pos x="T10" y="T11"/>
                </a:cxn>
              </a:cxnLst>
              <a:rect l="T18" t="T19" r="T20" b="T21"/>
              <a:pathLst>
                <a:path w="82" h="68">
                  <a:moveTo>
                    <a:pt x="0" y="0"/>
                  </a:moveTo>
                  <a:lnTo>
                    <a:pt x="1" y="68"/>
                  </a:lnTo>
                  <a:lnTo>
                    <a:pt x="82" y="67"/>
                  </a:lnTo>
                  <a:lnTo>
                    <a:pt x="80" y="2"/>
                  </a:lnTo>
                  <a:lnTo>
                    <a:pt x="0" y="0"/>
                  </a:lnTo>
                  <a:close/>
                </a:path>
              </a:pathLst>
            </a:custGeom>
            <a:solidFill>
              <a:srgbClr val="26F2BF"/>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6" name="Freeform 224"/>
            <p:cNvSpPr>
              <a:spLocks/>
            </p:cNvSpPr>
            <p:nvPr/>
          </p:nvSpPr>
          <p:spPr bwMode="auto">
            <a:xfrm>
              <a:off x="2250" y="1874"/>
              <a:ext cx="258" cy="58"/>
            </a:xfrm>
            <a:custGeom>
              <a:avLst/>
              <a:gdLst>
                <a:gd name="T0" fmla="*/ 24 w 258"/>
                <a:gd name="T1" fmla="*/ 58 h 58"/>
                <a:gd name="T2" fmla="*/ 258 w 258"/>
                <a:gd name="T3" fmla="*/ 29 h 58"/>
                <a:gd name="T4" fmla="*/ 256 w 258"/>
                <a:gd name="T5" fmla="*/ 0 h 58"/>
                <a:gd name="T6" fmla="*/ 16 w 258"/>
                <a:gd name="T7" fmla="*/ 7 h 58"/>
                <a:gd name="T8" fmla="*/ 0 w 258"/>
                <a:gd name="T9" fmla="*/ 16 h 58"/>
                <a:gd name="T10" fmla="*/ 24 w 258"/>
                <a:gd name="T11" fmla="*/ 58 h 58"/>
                <a:gd name="T12" fmla="*/ 24 w 258"/>
                <a:gd name="T13" fmla="*/ 58 h 58"/>
                <a:gd name="T14" fmla="*/ 0 60000 65536"/>
                <a:gd name="T15" fmla="*/ 0 60000 65536"/>
                <a:gd name="T16" fmla="*/ 0 60000 65536"/>
                <a:gd name="T17" fmla="*/ 0 60000 65536"/>
                <a:gd name="T18" fmla="*/ 0 60000 65536"/>
                <a:gd name="T19" fmla="*/ 0 60000 65536"/>
                <a:gd name="T20" fmla="*/ 0 60000 65536"/>
                <a:gd name="T21" fmla="*/ 0 w 258"/>
                <a:gd name="T22" fmla="*/ 0 h 58"/>
                <a:gd name="T23" fmla="*/ 258 w 258"/>
                <a:gd name="T24" fmla="*/ 58 h 5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8" h="58">
                  <a:moveTo>
                    <a:pt x="24" y="58"/>
                  </a:moveTo>
                  <a:lnTo>
                    <a:pt x="258" y="29"/>
                  </a:lnTo>
                  <a:lnTo>
                    <a:pt x="256" y="0"/>
                  </a:lnTo>
                  <a:lnTo>
                    <a:pt x="16" y="7"/>
                  </a:lnTo>
                  <a:lnTo>
                    <a:pt x="0" y="16"/>
                  </a:lnTo>
                  <a:lnTo>
                    <a:pt x="24" y="58"/>
                  </a:lnTo>
                  <a:close/>
                </a:path>
              </a:pathLst>
            </a:custGeom>
            <a:solidFill>
              <a:srgbClr val="529182"/>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7" name="Freeform 225"/>
            <p:cNvSpPr>
              <a:spLocks/>
            </p:cNvSpPr>
            <p:nvPr/>
          </p:nvSpPr>
          <p:spPr bwMode="auto">
            <a:xfrm>
              <a:off x="2417" y="1903"/>
              <a:ext cx="29" cy="121"/>
            </a:xfrm>
            <a:custGeom>
              <a:avLst/>
              <a:gdLst>
                <a:gd name="T0" fmla="*/ 0 w 29"/>
                <a:gd name="T1" fmla="*/ 11 h 121"/>
                <a:gd name="T2" fmla="*/ 17 w 29"/>
                <a:gd name="T3" fmla="*/ 117 h 121"/>
                <a:gd name="T4" fmla="*/ 19 w 29"/>
                <a:gd name="T5" fmla="*/ 118 h 121"/>
                <a:gd name="T6" fmla="*/ 21 w 29"/>
                <a:gd name="T7" fmla="*/ 119 h 121"/>
                <a:gd name="T8" fmla="*/ 24 w 29"/>
                <a:gd name="T9" fmla="*/ 120 h 121"/>
                <a:gd name="T10" fmla="*/ 26 w 29"/>
                <a:gd name="T11" fmla="*/ 121 h 121"/>
                <a:gd name="T12" fmla="*/ 29 w 29"/>
                <a:gd name="T13" fmla="*/ 0 h 121"/>
                <a:gd name="T14" fmla="*/ 0 w 29"/>
                <a:gd name="T15" fmla="*/ 11 h 121"/>
                <a:gd name="T16" fmla="*/ 0 w 29"/>
                <a:gd name="T17" fmla="*/ 11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9"/>
                <a:gd name="T28" fmla="*/ 0 h 121"/>
                <a:gd name="T29" fmla="*/ 29 w 29"/>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9" h="121">
                  <a:moveTo>
                    <a:pt x="0" y="11"/>
                  </a:moveTo>
                  <a:lnTo>
                    <a:pt x="17" y="117"/>
                  </a:lnTo>
                  <a:lnTo>
                    <a:pt x="19" y="118"/>
                  </a:lnTo>
                  <a:lnTo>
                    <a:pt x="21" y="119"/>
                  </a:lnTo>
                  <a:lnTo>
                    <a:pt x="24" y="120"/>
                  </a:lnTo>
                  <a:lnTo>
                    <a:pt x="26" y="121"/>
                  </a:lnTo>
                  <a:lnTo>
                    <a:pt x="29" y="0"/>
                  </a:lnTo>
                  <a:lnTo>
                    <a:pt x="0" y="11"/>
                  </a:lnTo>
                  <a:close/>
                </a:path>
              </a:pathLst>
            </a:custGeom>
            <a:solidFill>
              <a:srgbClr val="FFE8E8"/>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8" name="Freeform 226"/>
            <p:cNvSpPr>
              <a:spLocks/>
            </p:cNvSpPr>
            <p:nvPr/>
          </p:nvSpPr>
          <p:spPr bwMode="auto">
            <a:xfrm>
              <a:off x="2080" y="1885"/>
              <a:ext cx="190" cy="145"/>
            </a:xfrm>
            <a:custGeom>
              <a:avLst/>
              <a:gdLst>
                <a:gd name="T0" fmla="*/ 21 w 190"/>
                <a:gd name="T1" fmla="*/ 145 h 145"/>
                <a:gd name="T2" fmla="*/ 94 w 190"/>
                <a:gd name="T3" fmla="*/ 138 h 145"/>
                <a:gd name="T4" fmla="*/ 190 w 190"/>
                <a:gd name="T5" fmla="*/ 50 h 145"/>
                <a:gd name="T6" fmla="*/ 163 w 190"/>
                <a:gd name="T7" fmla="*/ 0 h 145"/>
                <a:gd name="T8" fmla="*/ 67 w 190"/>
                <a:gd name="T9" fmla="*/ 114 h 145"/>
                <a:gd name="T10" fmla="*/ 0 w 190"/>
                <a:gd name="T11" fmla="*/ 117 h 145"/>
                <a:gd name="T12" fmla="*/ 21 w 190"/>
                <a:gd name="T13" fmla="*/ 145 h 145"/>
                <a:gd name="T14" fmla="*/ 21 w 190"/>
                <a:gd name="T15" fmla="*/ 145 h 145"/>
                <a:gd name="T16" fmla="*/ 0 60000 65536"/>
                <a:gd name="T17" fmla="*/ 0 60000 65536"/>
                <a:gd name="T18" fmla="*/ 0 60000 65536"/>
                <a:gd name="T19" fmla="*/ 0 60000 65536"/>
                <a:gd name="T20" fmla="*/ 0 60000 65536"/>
                <a:gd name="T21" fmla="*/ 0 60000 65536"/>
                <a:gd name="T22" fmla="*/ 0 60000 65536"/>
                <a:gd name="T23" fmla="*/ 0 60000 65536"/>
                <a:gd name="T24" fmla="*/ 0 w 190"/>
                <a:gd name="T25" fmla="*/ 0 h 145"/>
                <a:gd name="T26" fmla="*/ 190 w 190"/>
                <a:gd name="T27" fmla="*/ 145 h 14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90" h="145">
                  <a:moveTo>
                    <a:pt x="21" y="145"/>
                  </a:moveTo>
                  <a:lnTo>
                    <a:pt x="94" y="138"/>
                  </a:lnTo>
                  <a:lnTo>
                    <a:pt x="190" y="50"/>
                  </a:lnTo>
                  <a:lnTo>
                    <a:pt x="163" y="0"/>
                  </a:lnTo>
                  <a:lnTo>
                    <a:pt x="67" y="114"/>
                  </a:lnTo>
                  <a:lnTo>
                    <a:pt x="0" y="117"/>
                  </a:lnTo>
                  <a:lnTo>
                    <a:pt x="21" y="145"/>
                  </a:lnTo>
                  <a:close/>
                </a:path>
              </a:pathLst>
            </a:custGeom>
            <a:solidFill>
              <a:srgbClr val="91A16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39" name="Freeform 227"/>
            <p:cNvSpPr>
              <a:spLocks/>
            </p:cNvSpPr>
            <p:nvPr/>
          </p:nvSpPr>
          <p:spPr bwMode="auto">
            <a:xfrm>
              <a:off x="1913" y="1969"/>
              <a:ext cx="181" cy="75"/>
            </a:xfrm>
            <a:custGeom>
              <a:avLst/>
              <a:gdLst>
                <a:gd name="T0" fmla="*/ 46 w 181"/>
                <a:gd name="T1" fmla="*/ 75 h 75"/>
                <a:gd name="T2" fmla="*/ 48 w 181"/>
                <a:gd name="T3" fmla="*/ 74 h 75"/>
                <a:gd name="T4" fmla="*/ 51 w 181"/>
                <a:gd name="T5" fmla="*/ 74 h 75"/>
                <a:gd name="T6" fmla="*/ 54 w 181"/>
                <a:gd name="T7" fmla="*/ 73 h 75"/>
                <a:gd name="T8" fmla="*/ 56 w 181"/>
                <a:gd name="T9" fmla="*/ 73 h 75"/>
                <a:gd name="T10" fmla="*/ 59 w 181"/>
                <a:gd name="T11" fmla="*/ 72 h 75"/>
                <a:gd name="T12" fmla="*/ 62 w 181"/>
                <a:gd name="T13" fmla="*/ 72 h 75"/>
                <a:gd name="T14" fmla="*/ 65 w 181"/>
                <a:gd name="T15" fmla="*/ 71 h 75"/>
                <a:gd name="T16" fmla="*/ 67 w 181"/>
                <a:gd name="T17" fmla="*/ 71 h 75"/>
                <a:gd name="T18" fmla="*/ 70 w 181"/>
                <a:gd name="T19" fmla="*/ 70 h 75"/>
                <a:gd name="T20" fmla="*/ 73 w 181"/>
                <a:gd name="T21" fmla="*/ 70 h 75"/>
                <a:gd name="T22" fmla="*/ 75 w 181"/>
                <a:gd name="T23" fmla="*/ 69 h 75"/>
                <a:gd name="T24" fmla="*/ 78 w 181"/>
                <a:gd name="T25" fmla="*/ 69 h 75"/>
                <a:gd name="T26" fmla="*/ 81 w 181"/>
                <a:gd name="T27" fmla="*/ 68 h 75"/>
                <a:gd name="T28" fmla="*/ 84 w 181"/>
                <a:gd name="T29" fmla="*/ 68 h 75"/>
                <a:gd name="T30" fmla="*/ 87 w 181"/>
                <a:gd name="T31" fmla="*/ 67 h 75"/>
                <a:gd name="T32" fmla="*/ 89 w 181"/>
                <a:gd name="T33" fmla="*/ 67 h 75"/>
                <a:gd name="T34" fmla="*/ 92 w 181"/>
                <a:gd name="T35" fmla="*/ 67 h 75"/>
                <a:gd name="T36" fmla="*/ 95 w 181"/>
                <a:gd name="T37" fmla="*/ 67 h 75"/>
                <a:gd name="T38" fmla="*/ 97 w 181"/>
                <a:gd name="T39" fmla="*/ 66 h 75"/>
                <a:gd name="T40" fmla="*/ 100 w 181"/>
                <a:gd name="T41" fmla="*/ 66 h 75"/>
                <a:gd name="T42" fmla="*/ 102 w 181"/>
                <a:gd name="T43" fmla="*/ 65 h 75"/>
                <a:gd name="T44" fmla="*/ 105 w 181"/>
                <a:gd name="T45" fmla="*/ 65 h 75"/>
                <a:gd name="T46" fmla="*/ 107 w 181"/>
                <a:gd name="T47" fmla="*/ 65 h 75"/>
                <a:gd name="T48" fmla="*/ 110 w 181"/>
                <a:gd name="T49" fmla="*/ 65 h 75"/>
                <a:gd name="T50" fmla="*/ 113 w 181"/>
                <a:gd name="T51" fmla="*/ 65 h 75"/>
                <a:gd name="T52" fmla="*/ 115 w 181"/>
                <a:gd name="T53" fmla="*/ 64 h 75"/>
                <a:gd name="T54" fmla="*/ 118 w 181"/>
                <a:gd name="T55" fmla="*/ 64 h 75"/>
                <a:gd name="T56" fmla="*/ 120 w 181"/>
                <a:gd name="T57" fmla="*/ 64 h 75"/>
                <a:gd name="T58" fmla="*/ 122 w 181"/>
                <a:gd name="T59" fmla="*/ 64 h 75"/>
                <a:gd name="T60" fmla="*/ 125 w 181"/>
                <a:gd name="T61" fmla="*/ 64 h 75"/>
                <a:gd name="T62" fmla="*/ 128 w 181"/>
                <a:gd name="T63" fmla="*/ 64 h 75"/>
                <a:gd name="T64" fmla="*/ 130 w 181"/>
                <a:gd name="T65" fmla="*/ 64 h 75"/>
                <a:gd name="T66" fmla="*/ 132 w 181"/>
                <a:gd name="T67" fmla="*/ 63 h 75"/>
                <a:gd name="T68" fmla="*/ 134 w 181"/>
                <a:gd name="T69" fmla="*/ 63 h 75"/>
                <a:gd name="T70" fmla="*/ 137 w 181"/>
                <a:gd name="T71" fmla="*/ 63 h 75"/>
                <a:gd name="T72" fmla="*/ 139 w 181"/>
                <a:gd name="T73" fmla="*/ 63 h 75"/>
                <a:gd name="T74" fmla="*/ 141 w 181"/>
                <a:gd name="T75" fmla="*/ 63 h 75"/>
                <a:gd name="T76" fmla="*/ 143 w 181"/>
                <a:gd name="T77" fmla="*/ 62 h 75"/>
                <a:gd name="T78" fmla="*/ 145 w 181"/>
                <a:gd name="T79" fmla="*/ 62 h 75"/>
                <a:gd name="T80" fmla="*/ 147 w 181"/>
                <a:gd name="T81" fmla="*/ 62 h 75"/>
                <a:gd name="T82" fmla="*/ 149 w 181"/>
                <a:gd name="T83" fmla="*/ 62 h 75"/>
                <a:gd name="T84" fmla="*/ 151 w 181"/>
                <a:gd name="T85" fmla="*/ 62 h 75"/>
                <a:gd name="T86" fmla="*/ 153 w 181"/>
                <a:gd name="T87" fmla="*/ 62 h 75"/>
                <a:gd name="T88" fmla="*/ 155 w 181"/>
                <a:gd name="T89" fmla="*/ 62 h 75"/>
                <a:gd name="T90" fmla="*/ 157 w 181"/>
                <a:gd name="T91" fmla="*/ 62 h 75"/>
                <a:gd name="T92" fmla="*/ 159 w 181"/>
                <a:gd name="T93" fmla="*/ 62 h 75"/>
                <a:gd name="T94" fmla="*/ 160 w 181"/>
                <a:gd name="T95" fmla="*/ 62 h 75"/>
                <a:gd name="T96" fmla="*/ 163 w 181"/>
                <a:gd name="T97" fmla="*/ 62 h 75"/>
                <a:gd name="T98" fmla="*/ 165 w 181"/>
                <a:gd name="T99" fmla="*/ 62 h 75"/>
                <a:gd name="T100" fmla="*/ 168 w 181"/>
                <a:gd name="T101" fmla="*/ 62 h 75"/>
                <a:gd name="T102" fmla="*/ 171 w 181"/>
                <a:gd name="T103" fmla="*/ 62 h 75"/>
                <a:gd name="T104" fmla="*/ 174 w 181"/>
                <a:gd name="T105" fmla="*/ 62 h 75"/>
                <a:gd name="T106" fmla="*/ 176 w 181"/>
                <a:gd name="T107" fmla="*/ 62 h 75"/>
                <a:gd name="T108" fmla="*/ 178 w 181"/>
                <a:gd name="T109" fmla="*/ 62 h 75"/>
                <a:gd name="T110" fmla="*/ 180 w 181"/>
                <a:gd name="T111" fmla="*/ 62 h 75"/>
                <a:gd name="T112" fmla="*/ 181 w 181"/>
                <a:gd name="T113" fmla="*/ 62 h 75"/>
                <a:gd name="T114" fmla="*/ 156 w 181"/>
                <a:gd name="T115" fmla="*/ 30 h 75"/>
                <a:gd name="T116" fmla="*/ 0 w 181"/>
                <a:gd name="T117" fmla="*/ 0 h 75"/>
                <a:gd name="T118" fmla="*/ 46 w 181"/>
                <a:gd name="T119" fmla="*/ 75 h 75"/>
                <a:gd name="T120" fmla="*/ 46 w 181"/>
                <a:gd name="T121" fmla="*/ 75 h 7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1"/>
                <a:gd name="T184" fmla="*/ 0 h 75"/>
                <a:gd name="T185" fmla="*/ 181 w 181"/>
                <a:gd name="T186" fmla="*/ 75 h 75"/>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1" h="75">
                  <a:moveTo>
                    <a:pt x="46" y="75"/>
                  </a:moveTo>
                  <a:lnTo>
                    <a:pt x="48" y="74"/>
                  </a:lnTo>
                  <a:lnTo>
                    <a:pt x="51" y="74"/>
                  </a:lnTo>
                  <a:lnTo>
                    <a:pt x="54" y="73"/>
                  </a:lnTo>
                  <a:lnTo>
                    <a:pt x="56" y="73"/>
                  </a:lnTo>
                  <a:lnTo>
                    <a:pt x="59" y="72"/>
                  </a:lnTo>
                  <a:lnTo>
                    <a:pt x="62" y="72"/>
                  </a:lnTo>
                  <a:lnTo>
                    <a:pt x="65" y="71"/>
                  </a:lnTo>
                  <a:lnTo>
                    <a:pt x="67" y="71"/>
                  </a:lnTo>
                  <a:lnTo>
                    <a:pt x="70" y="70"/>
                  </a:lnTo>
                  <a:lnTo>
                    <a:pt x="73" y="70"/>
                  </a:lnTo>
                  <a:lnTo>
                    <a:pt x="75" y="69"/>
                  </a:lnTo>
                  <a:lnTo>
                    <a:pt x="78" y="69"/>
                  </a:lnTo>
                  <a:lnTo>
                    <a:pt x="81" y="68"/>
                  </a:lnTo>
                  <a:lnTo>
                    <a:pt x="84" y="68"/>
                  </a:lnTo>
                  <a:lnTo>
                    <a:pt x="87" y="67"/>
                  </a:lnTo>
                  <a:lnTo>
                    <a:pt x="89" y="67"/>
                  </a:lnTo>
                  <a:lnTo>
                    <a:pt x="92" y="67"/>
                  </a:lnTo>
                  <a:lnTo>
                    <a:pt x="95" y="67"/>
                  </a:lnTo>
                  <a:lnTo>
                    <a:pt x="97" y="66"/>
                  </a:lnTo>
                  <a:lnTo>
                    <a:pt x="100" y="66"/>
                  </a:lnTo>
                  <a:lnTo>
                    <a:pt x="102" y="65"/>
                  </a:lnTo>
                  <a:lnTo>
                    <a:pt x="105" y="65"/>
                  </a:lnTo>
                  <a:lnTo>
                    <a:pt x="107" y="65"/>
                  </a:lnTo>
                  <a:lnTo>
                    <a:pt x="110" y="65"/>
                  </a:lnTo>
                  <a:lnTo>
                    <a:pt x="113" y="65"/>
                  </a:lnTo>
                  <a:lnTo>
                    <a:pt x="115" y="64"/>
                  </a:lnTo>
                  <a:lnTo>
                    <a:pt x="118" y="64"/>
                  </a:lnTo>
                  <a:lnTo>
                    <a:pt x="120" y="64"/>
                  </a:lnTo>
                  <a:lnTo>
                    <a:pt x="122" y="64"/>
                  </a:lnTo>
                  <a:lnTo>
                    <a:pt x="125" y="64"/>
                  </a:lnTo>
                  <a:lnTo>
                    <a:pt x="128" y="64"/>
                  </a:lnTo>
                  <a:lnTo>
                    <a:pt x="130" y="64"/>
                  </a:lnTo>
                  <a:lnTo>
                    <a:pt x="132" y="63"/>
                  </a:lnTo>
                  <a:lnTo>
                    <a:pt x="134" y="63"/>
                  </a:lnTo>
                  <a:lnTo>
                    <a:pt x="137" y="63"/>
                  </a:lnTo>
                  <a:lnTo>
                    <a:pt x="139" y="63"/>
                  </a:lnTo>
                  <a:lnTo>
                    <a:pt x="141" y="63"/>
                  </a:lnTo>
                  <a:lnTo>
                    <a:pt x="143" y="62"/>
                  </a:lnTo>
                  <a:lnTo>
                    <a:pt x="145" y="62"/>
                  </a:lnTo>
                  <a:lnTo>
                    <a:pt x="147" y="62"/>
                  </a:lnTo>
                  <a:lnTo>
                    <a:pt x="149" y="62"/>
                  </a:lnTo>
                  <a:lnTo>
                    <a:pt x="151" y="62"/>
                  </a:lnTo>
                  <a:lnTo>
                    <a:pt x="153" y="62"/>
                  </a:lnTo>
                  <a:lnTo>
                    <a:pt x="155" y="62"/>
                  </a:lnTo>
                  <a:lnTo>
                    <a:pt x="157" y="62"/>
                  </a:lnTo>
                  <a:lnTo>
                    <a:pt x="159" y="62"/>
                  </a:lnTo>
                  <a:lnTo>
                    <a:pt x="160" y="62"/>
                  </a:lnTo>
                  <a:lnTo>
                    <a:pt x="163" y="62"/>
                  </a:lnTo>
                  <a:lnTo>
                    <a:pt x="165" y="62"/>
                  </a:lnTo>
                  <a:lnTo>
                    <a:pt x="168" y="62"/>
                  </a:lnTo>
                  <a:lnTo>
                    <a:pt x="171" y="62"/>
                  </a:lnTo>
                  <a:lnTo>
                    <a:pt x="174" y="62"/>
                  </a:lnTo>
                  <a:lnTo>
                    <a:pt x="176" y="62"/>
                  </a:lnTo>
                  <a:lnTo>
                    <a:pt x="178" y="62"/>
                  </a:lnTo>
                  <a:lnTo>
                    <a:pt x="180" y="62"/>
                  </a:lnTo>
                  <a:lnTo>
                    <a:pt x="181" y="62"/>
                  </a:lnTo>
                  <a:lnTo>
                    <a:pt x="156" y="30"/>
                  </a:lnTo>
                  <a:lnTo>
                    <a:pt x="0" y="0"/>
                  </a:lnTo>
                  <a:lnTo>
                    <a:pt x="46" y="75"/>
                  </a:lnTo>
                  <a:close/>
                </a:path>
              </a:pathLst>
            </a:custGeom>
            <a:solidFill>
              <a:srgbClr val="BDC77A"/>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0" name="Freeform 228"/>
            <p:cNvSpPr>
              <a:spLocks/>
            </p:cNvSpPr>
            <p:nvPr/>
          </p:nvSpPr>
          <p:spPr bwMode="auto">
            <a:xfrm>
              <a:off x="2317" y="1793"/>
              <a:ext cx="30" cy="20"/>
            </a:xfrm>
            <a:custGeom>
              <a:avLst/>
              <a:gdLst>
                <a:gd name="T0" fmla="*/ 27 w 30"/>
                <a:gd name="T1" fmla="*/ 2 h 20"/>
                <a:gd name="T2" fmla="*/ 27 w 30"/>
                <a:gd name="T3" fmla="*/ 2 h 20"/>
                <a:gd name="T4" fmla="*/ 26 w 30"/>
                <a:gd name="T5" fmla="*/ 2 h 20"/>
                <a:gd name="T6" fmla="*/ 23 w 30"/>
                <a:gd name="T7" fmla="*/ 1 h 20"/>
                <a:gd name="T8" fmla="*/ 22 w 30"/>
                <a:gd name="T9" fmla="*/ 1 h 20"/>
                <a:gd name="T10" fmla="*/ 19 w 30"/>
                <a:gd name="T11" fmla="*/ 0 h 20"/>
                <a:gd name="T12" fmla="*/ 16 w 30"/>
                <a:gd name="T13" fmla="*/ 1 h 20"/>
                <a:gd name="T14" fmla="*/ 12 w 30"/>
                <a:gd name="T15" fmla="*/ 2 h 20"/>
                <a:gd name="T16" fmla="*/ 10 w 30"/>
                <a:gd name="T17" fmla="*/ 3 h 20"/>
                <a:gd name="T18" fmla="*/ 7 w 30"/>
                <a:gd name="T19" fmla="*/ 5 h 20"/>
                <a:gd name="T20" fmla="*/ 5 w 30"/>
                <a:gd name="T21" fmla="*/ 7 h 20"/>
                <a:gd name="T22" fmla="*/ 4 w 30"/>
                <a:gd name="T23" fmla="*/ 9 h 20"/>
                <a:gd name="T24" fmla="*/ 3 w 30"/>
                <a:gd name="T25" fmla="*/ 10 h 20"/>
                <a:gd name="T26" fmla="*/ 2 w 30"/>
                <a:gd name="T27" fmla="*/ 12 h 20"/>
                <a:gd name="T28" fmla="*/ 2 w 30"/>
                <a:gd name="T29" fmla="*/ 13 h 20"/>
                <a:gd name="T30" fmla="*/ 0 w 30"/>
                <a:gd name="T31" fmla="*/ 15 h 20"/>
                <a:gd name="T32" fmla="*/ 0 w 30"/>
                <a:gd name="T33" fmla="*/ 18 h 20"/>
                <a:gd name="T34" fmla="*/ 0 w 30"/>
                <a:gd name="T35" fmla="*/ 19 h 20"/>
                <a:gd name="T36" fmla="*/ 0 w 30"/>
                <a:gd name="T37" fmla="*/ 20 h 20"/>
                <a:gd name="T38" fmla="*/ 15 w 30"/>
                <a:gd name="T39" fmla="*/ 12 h 20"/>
                <a:gd name="T40" fmla="*/ 30 w 30"/>
                <a:gd name="T41" fmla="*/ 7 h 20"/>
                <a:gd name="T42" fmla="*/ 27 w 30"/>
                <a:gd name="T43" fmla="*/ 2 h 20"/>
                <a:gd name="T44" fmla="*/ 27 w 30"/>
                <a:gd name="T45" fmla="*/ 2 h 2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
                <a:gd name="T70" fmla="*/ 0 h 20"/>
                <a:gd name="T71" fmla="*/ 30 w 30"/>
                <a:gd name="T72" fmla="*/ 20 h 2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 h="20">
                  <a:moveTo>
                    <a:pt x="27" y="2"/>
                  </a:moveTo>
                  <a:lnTo>
                    <a:pt x="27" y="2"/>
                  </a:lnTo>
                  <a:lnTo>
                    <a:pt x="26" y="2"/>
                  </a:lnTo>
                  <a:lnTo>
                    <a:pt x="23" y="1"/>
                  </a:lnTo>
                  <a:lnTo>
                    <a:pt x="22" y="1"/>
                  </a:lnTo>
                  <a:lnTo>
                    <a:pt x="19" y="0"/>
                  </a:lnTo>
                  <a:lnTo>
                    <a:pt x="16" y="1"/>
                  </a:lnTo>
                  <a:lnTo>
                    <a:pt x="12" y="2"/>
                  </a:lnTo>
                  <a:lnTo>
                    <a:pt x="10" y="3"/>
                  </a:lnTo>
                  <a:lnTo>
                    <a:pt x="7" y="5"/>
                  </a:lnTo>
                  <a:lnTo>
                    <a:pt x="5" y="7"/>
                  </a:lnTo>
                  <a:lnTo>
                    <a:pt x="4" y="9"/>
                  </a:lnTo>
                  <a:lnTo>
                    <a:pt x="3" y="10"/>
                  </a:lnTo>
                  <a:lnTo>
                    <a:pt x="2" y="12"/>
                  </a:lnTo>
                  <a:lnTo>
                    <a:pt x="2" y="13"/>
                  </a:lnTo>
                  <a:lnTo>
                    <a:pt x="0" y="15"/>
                  </a:lnTo>
                  <a:lnTo>
                    <a:pt x="0" y="18"/>
                  </a:lnTo>
                  <a:lnTo>
                    <a:pt x="0" y="19"/>
                  </a:lnTo>
                  <a:lnTo>
                    <a:pt x="0" y="20"/>
                  </a:lnTo>
                  <a:lnTo>
                    <a:pt x="15" y="12"/>
                  </a:lnTo>
                  <a:lnTo>
                    <a:pt x="30" y="7"/>
                  </a:lnTo>
                  <a:lnTo>
                    <a:pt x="27" y="2"/>
                  </a:lnTo>
                  <a:close/>
                </a:path>
              </a:pathLst>
            </a:custGeom>
            <a:solidFill>
              <a:srgbClr val="FFD6C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1" name="Freeform 229"/>
            <p:cNvSpPr>
              <a:spLocks/>
            </p:cNvSpPr>
            <p:nvPr/>
          </p:nvSpPr>
          <p:spPr bwMode="auto">
            <a:xfrm>
              <a:off x="2453" y="1899"/>
              <a:ext cx="33" cy="121"/>
            </a:xfrm>
            <a:custGeom>
              <a:avLst/>
              <a:gdLst>
                <a:gd name="T0" fmla="*/ 33 w 33"/>
                <a:gd name="T1" fmla="*/ 0 h 121"/>
                <a:gd name="T2" fmla="*/ 0 w 33"/>
                <a:gd name="T3" fmla="*/ 5 h 121"/>
                <a:gd name="T4" fmla="*/ 7 w 33"/>
                <a:gd name="T5" fmla="*/ 117 h 121"/>
                <a:gd name="T6" fmla="*/ 8 w 33"/>
                <a:gd name="T7" fmla="*/ 118 h 121"/>
                <a:gd name="T8" fmla="*/ 10 w 33"/>
                <a:gd name="T9" fmla="*/ 119 h 121"/>
                <a:gd name="T10" fmla="*/ 12 w 33"/>
                <a:gd name="T11" fmla="*/ 120 h 121"/>
                <a:gd name="T12" fmla="*/ 14 w 33"/>
                <a:gd name="T13" fmla="*/ 121 h 121"/>
                <a:gd name="T14" fmla="*/ 33 w 33"/>
                <a:gd name="T15" fmla="*/ 0 h 121"/>
                <a:gd name="T16" fmla="*/ 33 w 33"/>
                <a:gd name="T17" fmla="*/ 0 h 12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
                <a:gd name="T28" fmla="*/ 0 h 121"/>
                <a:gd name="T29" fmla="*/ 33 w 33"/>
                <a:gd name="T30" fmla="*/ 121 h 121"/>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 h="121">
                  <a:moveTo>
                    <a:pt x="33" y="0"/>
                  </a:moveTo>
                  <a:lnTo>
                    <a:pt x="0" y="5"/>
                  </a:lnTo>
                  <a:lnTo>
                    <a:pt x="7" y="117"/>
                  </a:lnTo>
                  <a:lnTo>
                    <a:pt x="8" y="118"/>
                  </a:lnTo>
                  <a:lnTo>
                    <a:pt x="10" y="119"/>
                  </a:lnTo>
                  <a:lnTo>
                    <a:pt x="12" y="120"/>
                  </a:lnTo>
                  <a:lnTo>
                    <a:pt x="14" y="121"/>
                  </a:lnTo>
                  <a:lnTo>
                    <a:pt x="33" y="0"/>
                  </a:lnTo>
                  <a:close/>
                </a:path>
              </a:pathLst>
            </a:custGeom>
            <a:solidFill>
              <a:srgbClr val="FFE8E8"/>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2" name="Freeform 230"/>
            <p:cNvSpPr>
              <a:spLocks/>
            </p:cNvSpPr>
            <p:nvPr/>
          </p:nvSpPr>
          <p:spPr bwMode="auto">
            <a:xfrm>
              <a:off x="1861" y="1606"/>
              <a:ext cx="206" cy="324"/>
            </a:xfrm>
            <a:custGeom>
              <a:avLst/>
              <a:gdLst>
                <a:gd name="T0" fmla="*/ 200 w 206"/>
                <a:gd name="T1" fmla="*/ 0 h 324"/>
                <a:gd name="T2" fmla="*/ 193 w 206"/>
                <a:gd name="T3" fmla="*/ 0 h 324"/>
                <a:gd name="T4" fmla="*/ 185 w 206"/>
                <a:gd name="T5" fmla="*/ 1 h 324"/>
                <a:gd name="T6" fmla="*/ 175 w 206"/>
                <a:gd name="T7" fmla="*/ 2 h 324"/>
                <a:gd name="T8" fmla="*/ 164 w 206"/>
                <a:gd name="T9" fmla="*/ 5 h 324"/>
                <a:gd name="T10" fmla="*/ 150 w 206"/>
                <a:gd name="T11" fmla="*/ 8 h 324"/>
                <a:gd name="T12" fmla="*/ 137 w 206"/>
                <a:gd name="T13" fmla="*/ 13 h 324"/>
                <a:gd name="T14" fmla="*/ 122 w 206"/>
                <a:gd name="T15" fmla="*/ 18 h 324"/>
                <a:gd name="T16" fmla="*/ 107 w 206"/>
                <a:gd name="T17" fmla="*/ 25 h 324"/>
                <a:gd name="T18" fmla="*/ 92 w 206"/>
                <a:gd name="T19" fmla="*/ 33 h 324"/>
                <a:gd name="T20" fmla="*/ 78 w 206"/>
                <a:gd name="T21" fmla="*/ 44 h 324"/>
                <a:gd name="T22" fmla="*/ 63 w 206"/>
                <a:gd name="T23" fmla="*/ 55 h 324"/>
                <a:gd name="T24" fmla="*/ 49 w 206"/>
                <a:gd name="T25" fmla="*/ 69 h 324"/>
                <a:gd name="T26" fmla="*/ 36 w 206"/>
                <a:gd name="T27" fmla="*/ 85 h 324"/>
                <a:gd name="T28" fmla="*/ 24 w 206"/>
                <a:gd name="T29" fmla="*/ 103 h 324"/>
                <a:gd name="T30" fmla="*/ 14 w 206"/>
                <a:gd name="T31" fmla="*/ 124 h 324"/>
                <a:gd name="T32" fmla="*/ 8 w 206"/>
                <a:gd name="T33" fmla="*/ 143 h 324"/>
                <a:gd name="T34" fmla="*/ 3 w 206"/>
                <a:gd name="T35" fmla="*/ 162 h 324"/>
                <a:gd name="T36" fmla="*/ 0 w 206"/>
                <a:gd name="T37" fmla="*/ 182 h 324"/>
                <a:gd name="T38" fmla="*/ 0 w 206"/>
                <a:gd name="T39" fmla="*/ 200 h 324"/>
                <a:gd name="T40" fmla="*/ 0 w 206"/>
                <a:gd name="T41" fmla="*/ 218 h 324"/>
                <a:gd name="T42" fmla="*/ 1 w 206"/>
                <a:gd name="T43" fmla="*/ 235 h 324"/>
                <a:gd name="T44" fmla="*/ 5 w 206"/>
                <a:gd name="T45" fmla="*/ 251 h 324"/>
                <a:gd name="T46" fmla="*/ 8 w 206"/>
                <a:gd name="T47" fmla="*/ 266 h 324"/>
                <a:gd name="T48" fmla="*/ 12 w 206"/>
                <a:gd name="T49" fmla="*/ 280 h 324"/>
                <a:gd name="T50" fmla="*/ 16 w 206"/>
                <a:gd name="T51" fmla="*/ 292 h 324"/>
                <a:gd name="T52" fmla="*/ 21 w 206"/>
                <a:gd name="T53" fmla="*/ 302 h 324"/>
                <a:gd name="T54" fmla="*/ 24 w 206"/>
                <a:gd name="T55" fmla="*/ 310 h 324"/>
                <a:gd name="T56" fmla="*/ 28 w 206"/>
                <a:gd name="T57" fmla="*/ 317 h 324"/>
                <a:gd name="T58" fmla="*/ 31 w 206"/>
                <a:gd name="T59" fmla="*/ 323 h 324"/>
                <a:gd name="T60" fmla="*/ 161 w 206"/>
                <a:gd name="T61" fmla="*/ 255 h 324"/>
                <a:gd name="T62" fmla="*/ 153 w 206"/>
                <a:gd name="T63" fmla="*/ 250 h 324"/>
                <a:gd name="T64" fmla="*/ 143 w 206"/>
                <a:gd name="T65" fmla="*/ 241 h 324"/>
                <a:gd name="T66" fmla="*/ 135 w 206"/>
                <a:gd name="T67" fmla="*/ 232 h 324"/>
                <a:gd name="T68" fmla="*/ 130 w 206"/>
                <a:gd name="T69" fmla="*/ 226 h 324"/>
                <a:gd name="T70" fmla="*/ 125 w 206"/>
                <a:gd name="T71" fmla="*/ 218 h 324"/>
                <a:gd name="T72" fmla="*/ 120 w 206"/>
                <a:gd name="T73" fmla="*/ 210 h 324"/>
                <a:gd name="T74" fmla="*/ 116 w 206"/>
                <a:gd name="T75" fmla="*/ 201 h 324"/>
                <a:gd name="T76" fmla="*/ 112 w 206"/>
                <a:gd name="T77" fmla="*/ 192 h 324"/>
                <a:gd name="T78" fmla="*/ 110 w 206"/>
                <a:gd name="T79" fmla="*/ 182 h 324"/>
                <a:gd name="T80" fmla="*/ 109 w 206"/>
                <a:gd name="T81" fmla="*/ 172 h 324"/>
                <a:gd name="T82" fmla="*/ 110 w 206"/>
                <a:gd name="T83" fmla="*/ 161 h 324"/>
                <a:gd name="T84" fmla="*/ 111 w 206"/>
                <a:gd name="T85" fmla="*/ 150 h 324"/>
                <a:gd name="T86" fmla="*/ 114 w 206"/>
                <a:gd name="T87" fmla="*/ 138 h 324"/>
                <a:gd name="T88" fmla="*/ 118 w 206"/>
                <a:gd name="T89" fmla="*/ 127 h 324"/>
                <a:gd name="T90" fmla="*/ 122 w 206"/>
                <a:gd name="T91" fmla="*/ 117 h 324"/>
                <a:gd name="T92" fmla="*/ 127 w 206"/>
                <a:gd name="T93" fmla="*/ 107 h 324"/>
                <a:gd name="T94" fmla="*/ 133 w 206"/>
                <a:gd name="T95" fmla="*/ 98 h 324"/>
                <a:gd name="T96" fmla="*/ 139 w 206"/>
                <a:gd name="T97" fmla="*/ 88 h 324"/>
                <a:gd name="T98" fmla="*/ 146 w 206"/>
                <a:gd name="T99" fmla="*/ 80 h 324"/>
                <a:gd name="T100" fmla="*/ 153 w 206"/>
                <a:gd name="T101" fmla="*/ 73 h 324"/>
                <a:gd name="T102" fmla="*/ 161 w 206"/>
                <a:gd name="T103" fmla="*/ 66 h 324"/>
                <a:gd name="T104" fmla="*/ 168 w 206"/>
                <a:gd name="T105" fmla="*/ 60 h 324"/>
                <a:gd name="T106" fmla="*/ 175 w 206"/>
                <a:gd name="T107" fmla="*/ 54 h 324"/>
                <a:gd name="T108" fmla="*/ 182 w 206"/>
                <a:gd name="T109" fmla="*/ 50 h 324"/>
                <a:gd name="T110" fmla="*/ 189 w 206"/>
                <a:gd name="T111" fmla="*/ 46 h 324"/>
                <a:gd name="T112" fmla="*/ 196 w 206"/>
                <a:gd name="T113" fmla="*/ 43 h 324"/>
                <a:gd name="T114" fmla="*/ 206 w 206"/>
                <a:gd name="T115" fmla="*/ 41 h 32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206"/>
                <a:gd name="T175" fmla="*/ 0 h 324"/>
                <a:gd name="T176" fmla="*/ 206 w 206"/>
                <a:gd name="T177" fmla="*/ 324 h 324"/>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206" h="324">
                  <a:moveTo>
                    <a:pt x="204" y="0"/>
                  </a:moveTo>
                  <a:lnTo>
                    <a:pt x="203" y="0"/>
                  </a:lnTo>
                  <a:lnTo>
                    <a:pt x="202" y="0"/>
                  </a:lnTo>
                  <a:lnTo>
                    <a:pt x="200" y="0"/>
                  </a:lnTo>
                  <a:lnTo>
                    <a:pt x="198" y="0"/>
                  </a:lnTo>
                  <a:lnTo>
                    <a:pt x="196" y="0"/>
                  </a:lnTo>
                  <a:lnTo>
                    <a:pt x="194" y="0"/>
                  </a:lnTo>
                  <a:lnTo>
                    <a:pt x="193" y="0"/>
                  </a:lnTo>
                  <a:lnTo>
                    <a:pt x="191" y="0"/>
                  </a:lnTo>
                  <a:lnTo>
                    <a:pt x="189" y="0"/>
                  </a:lnTo>
                  <a:lnTo>
                    <a:pt x="187" y="1"/>
                  </a:lnTo>
                  <a:lnTo>
                    <a:pt x="185" y="1"/>
                  </a:lnTo>
                  <a:lnTo>
                    <a:pt x="183" y="1"/>
                  </a:lnTo>
                  <a:lnTo>
                    <a:pt x="180" y="1"/>
                  </a:lnTo>
                  <a:lnTo>
                    <a:pt x="178" y="2"/>
                  </a:lnTo>
                  <a:lnTo>
                    <a:pt x="175" y="2"/>
                  </a:lnTo>
                  <a:lnTo>
                    <a:pt x="173" y="3"/>
                  </a:lnTo>
                  <a:lnTo>
                    <a:pt x="169" y="3"/>
                  </a:lnTo>
                  <a:lnTo>
                    <a:pt x="166" y="4"/>
                  </a:lnTo>
                  <a:lnTo>
                    <a:pt x="164" y="5"/>
                  </a:lnTo>
                  <a:lnTo>
                    <a:pt x="161" y="6"/>
                  </a:lnTo>
                  <a:lnTo>
                    <a:pt x="157" y="6"/>
                  </a:lnTo>
                  <a:lnTo>
                    <a:pt x="154" y="7"/>
                  </a:lnTo>
                  <a:lnTo>
                    <a:pt x="150" y="8"/>
                  </a:lnTo>
                  <a:lnTo>
                    <a:pt x="147" y="9"/>
                  </a:lnTo>
                  <a:lnTo>
                    <a:pt x="144" y="10"/>
                  </a:lnTo>
                  <a:lnTo>
                    <a:pt x="141" y="12"/>
                  </a:lnTo>
                  <a:lnTo>
                    <a:pt x="137" y="13"/>
                  </a:lnTo>
                  <a:lnTo>
                    <a:pt x="134" y="14"/>
                  </a:lnTo>
                  <a:lnTo>
                    <a:pt x="130" y="15"/>
                  </a:lnTo>
                  <a:lnTo>
                    <a:pt x="126" y="17"/>
                  </a:lnTo>
                  <a:lnTo>
                    <a:pt x="122" y="18"/>
                  </a:lnTo>
                  <a:lnTo>
                    <a:pt x="119" y="20"/>
                  </a:lnTo>
                  <a:lnTo>
                    <a:pt x="115" y="22"/>
                  </a:lnTo>
                  <a:lnTo>
                    <a:pt x="111" y="23"/>
                  </a:lnTo>
                  <a:lnTo>
                    <a:pt x="107" y="25"/>
                  </a:lnTo>
                  <a:lnTo>
                    <a:pt x="103" y="27"/>
                  </a:lnTo>
                  <a:lnTo>
                    <a:pt x="99" y="29"/>
                  </a:lnTo>
                  <a:lnTo>
                    <a:pt x="96" y="31"/>
                  </a:lnTo>
                  <a:lnTo>
                    <a:pt x="92" y="33"/>
                  </a:lnTo>
                  <a:lnTo>
                    <a:pt x="88" y="36"/>
                  </a:lnTo>
                  <a:lnTo>
                    <a:pt x="85" y="38"/>
                  </a:lnTo>
                  <a:lnTo>
                    <a:pt x="81" y="41"/>
                  </a:lnTo>
                  <a:lnTo>
                    <a:pt x="78" y="44"/>
                  </a:lnTo>
                  <a:lnTo>
                    <a:pt x="74" y="47"/>
                  </a:lnTo>
                  <a:lnTo>
                    <a:pt x="70" y="50"/>
                  </a:lnTo>
                  <a:lnTo>
                    <a:pt x="66" y="52"/>
                  </a:lnTo>
                  <a:lnTo>
                    <a:pt x="63" y="55"/>
                  </a:lnTo>
                  <a:lnTo>
                    <a:pt x="59" y="59"/>
                  </a:lnTo>
                  <a:lnTo>
                    <a:pt x="56" y="62"/>
                  </a:lnTo>
                  <a:lnTo>
                    <a:pt x="52" y="66"/>
                  </a:lnTo>
                  <a:lnTo>
                    <a:pt x="49" y="69"/>
                  </a:lnTo>
                  <a:lnTo>
                    <a:pt x="45" y="74"/>
                  </a:lnTo>
                  <a:lnTo>
                    <a:pt x="42" y="77"/>
                  </a:lnTo>
                  <a:lnTo>
                    <a:pt x="39" y="81"/>
                  </a:lnTo>
                  <a:lnTo>
                    <a:pt x="36" y="85"/>
                  </a:lnTo>
                  <a:lnTo>
                    <a:pt x="33" y="90"/>
                  </a:lnTo>
                  <a:lnTo>
                    <a:pt x="30" y="94"/>
                  </a:lnTo>
                  <a:lnTo>
                    <a:pt x="27" y="99"/>
                  </a:lnTo>
                  <a:lnTo>
                    <a:pt x="24" y="103"/>
                  </a:lnTo>
                  <a:lnTo>
                    <a:pt x="22" y="109"/>
                  </a:lnTo>
                  <a:lnTo>
                    <a:pt x="19" y="114"/>
                  </a:lnTo>
                  <a:lnTo>
                    <a:pt x="17" y="119"/>
                  </a:lnTo>
                  <a:lnTo>
                    <a:pt x="14" y="124"/>
                  </a:lnTo>
                  <a:lnTo>
                    <a:pt x="13" y="128"/>
                  </a:lnTo>
                  <a:lnTo>
                    <a:pt x="11" y="133"/>
                  </a:lnTo>
                  <a:lnTo>
                    <a:pt x="9" y="138"/>
                  </a:lnTo>
                  <a:lnTo>
                    <a:pt x="8" y="143"/>
                  </a:lnTo>
                  <a:lnTo>
                    <a:pt x="6" y="148"/>
                  </a:lnTo>
                  <a:lnTo>
                    <a:pt x="5" y="153"/>
                  </a:lnTo>
                  <a:lnTo>
                    <a:pt x="4" y="158"/>
                  </a:lnTo>
                  <a:lnTo>
                    <a:pt x="3" y="162"/>
                  </a:lnTo>
                  <a:lnTo>
                    <a:pt x="2" y="168"/>
                  </a:lnTo>
                  <a:lnTo>
                    <a:pt x="1" y="172"/>
                  </a:lnTo>
                  <a:lnTo>
                    <a:pt x="1" y="177"/>
                  </a:lnTo>
                  <a:lnTo>
                    <a:pt x="0" y="182"/>
                  </a:lnTo>
                  <a:lnTo>
                    <a:pt x="0" y="187"/>
                  </a:lnTo>
                  <a:lnTo>
                    <a:pt x="0" y="191"/>
                  </a:lnTo>
                  <a:lnTo>
                    <a:pt x="0" y="196"/>
                  </a:lnTo>
                  <a:lnTo>
                    <a:pt x="0" y="200"/>
                  </a:lnTo>
                  <a:lnTo>
                    <a:pt x="0" y="205"/>
                  </a:lnTo>
                  <a:lnTo>
                    <a:pt x="0" y="209"/>
                  </a:lnTo>
                  <a:lnTo>
                    <a:pt x="0" y="214"/>
                  </a:lnTo>
                  <a:lnTo>
                    <a:pt x="0" y="218"/>
                  </a:lnTo>
                  <a:lnTo>
                    <a:pt x="0" y="223"/>
                  </a:lnTo>
                  <a:lnTo>
                    <a:pt x="1" y="227"/>
                  </a:lnTo>
                  <a:lnTo>
                    <a:pt x="1" y="231"/>
                  </a:lnTo>
                  <a:lnTo>
                    <a:pt x="1" y="235"/>
                  </a:lnTo>
                  <a:lnTo>
                    <a:pt x="2" y="239"/>
                  </a:lnTo>
                  <a:lnTo>
                    <a:pt x="3" y="243"/>
                  </a:lnTo>
                  <a:lnTo>
                    <a:pt x="4" y="248"/>
                  </a:lnTo>
                  <a:lnTo>
                    <a:pt x="5" y="251"/>
                  </a:lnTo>
                  <a:lnTo>
                    <a:pt x="6" y="255"/>
                  </a:lnTo>
                  <a:lnTo>
                    <a:pt x="6" y="259"/>
                  </a:lnTo>
                  <a:lnTo>
                    <a:pt x="8" y="263"/>
                  </a:lnTo>
                  <a:lnTo>
                    <a:pt x="8" y="266"/>
                  </a:lnTo>
                  <a:lnTo>
                    <a:pt x="9" y="270"/>
                  </a:lnTo>
                  <a:lnTo>
                    <a:pt x="10" y="273"/>
                  </a:lnTo>
                  <a:lnTo>
                    <a:pt x="12" y="276"/>
                  </a:lnTo>
                  <a:lnTo>
                    <a:pt x="12" y="280"/>
                  </a:lnTo>
                  <a:lnTo>
                    <a:pt x="13" y="283"/>
                  </a:lnTo>
                  <a:lnTo>
                    <a:pt x="14" y="286"/>
                  </a:lnTo>
                  <a:lnTo>
                    <a:pt x="16" y="289"/>
                  </a:lnTo>
                  <a:lnTo>
                    <a:pt x="16" y="292"/>
                  </a:lnTo>
                  <a:lnTo>
                    <a:pt x="17" y="295"/>
                  </a:lnTo>
                  <a:lnTo>
                    <a:pt x="18" y="297"/>
                  </a:lnTo>
                  <a:lnTo>
                    <a:pt x="20" y="300"/>
                  </a:lnTo>
                  <a:lnTo>
                    <a:pt x="21" y="302"/>
                  </a:lnTo>
                  <a:lnTo>
                    <a:pt x="22" y="304"/>
                  </a:lnTo>
                  <a:lnTo>
                    <a:pt x="23" y="306"/>
                  </a:lnTo>
                  <a:lnTo>
                    <a:pt x="24" y="308"/>
                  </a:lnTo>
                  <a:lnTo>
                    <a:pt x="24" y="310"/>
                  </a:lnTo>
                  <a:lnTo>
                    <a:pt x="25" y="312"/>
                  </a:lnTo>
                  <a:lnTo>
                    <a:pt x="26" y="314"/>
                  </a:lnTo>
                  <a:lnTo>
                    <a:pt x="27" y="315"/>
                  </a:lnTo>
                  <a:lnTo>
                    <a:pt x="28" y="317"/>
                  </a:lnTo>
                  <a:lnTo>
                    <a:pt x="28" y="318"/>
                  </a:lnTo>
                  <a:lnTo>
                    <a:pt x="29" y="320"/>
                  </a:lnTo>
                  <a:lnTo>
                    <a:pt x="31" y="322"/>
                  </a:lnTo>
                  <a:lnTo>
                    <a:pt x="31" y="323"/>
                  </a:lnTo>
                  <a:lnTo>
                    <a:pt x="32" y="324"/>
                  </a:lnTo>
                  <a:lnTo>
                    <a:pt x="164" y="257"/>
                  </a:lnTo>
                  <a:lnTo>
                    <a:pt x="162" y="256"/>
                  </a:lnTo>
                  <a:lnTo>
                    <a:pt x="161" y="255"/>
                  </a:lnTo>
                  <a:lnTo>
                    <a:pt x="158" y="254"/>
                  </a:lnTo>
                  <a:lnTo>
                    <a:pt x="157" y="252"/>
                  </a:lnTo>
                  <a:lnTo>
                    <a:pt x="155" y="251"/>
                  </a:lnTo>
                  <a:lnTo>
                    <a:pt x="153" y="250"/>
                  </a:lnTo>
                  <a:lnTo>
                    <a:pt x="151" y="248"/>
                  </a:lnTo>
                  <a:lnTo>
                    <a:pt x="149" y="246"/>
                  </a:lnTo>
                  <a:lnTo>
                    <a:pt x="146" y="243"/>
                  </a:lnTo>
                  <a:lnTo>
                    <a:pt x="143" y="241"/>
                  </a:lnTo>
                  <a:lnTo>
                    <a:pt x="141" y="238"/>
                  </a:lnTo>
                  <a:lnTo>
                    <a:pt x="138" y="235"/>
                  </a:lnTo>
                  <a:lnTo>
                    <a:pt x="137" y="234"/>
                  </a:lnTo>
                  <a:lnTo>
                    <a:pt x="135" y="232"/>
                  </a:lnTo>
                  <a:lnTo>
                    <a:pt x="134" y="231"/>
                  </a:lnTo>
                  <a:lnTo>
                    <a:pt x="133" y="229"/>
                  </a:lnTo>
                  <a:lnTo>
                    <a:pt x="131" y="227"/>
                  </a:lnTo>
                  <a:lnTo>
                    <a:pt x="130" y="226"/>
                  </a:lnTo>
                  <a:lnTo>
                    <a:pt x="129" y="224"/>
                  </a:lnTo>
                  <a:lnTo>
                    <a:pt x="127" y="222"/>
                  </a:lnTo>
                  <a:lnTo>
                    <a:pt x="126" y="220"/>
                  </a:lnTo>
                  <a:lnTo>
                    <a:pt x="125" y="218"/>
                  </a:lnTo>
                  <a:lnTo>
                    <a:pt x="123" y="216"/>
                  </a:lnTo>
                  <a:lnTo>
                    <a:pt x="123" y="214"/>
                  </a:lnTo>
                  <a:lnTo>
                    <a:pt x="121" y="212"/>
                  </a:lnTo>
                  <a:lnTo>
                    <a:pt x="120" y="210"/>
                  </a:lnTo>
                  <a:lnTo>
                    <a:pt x="119" y="208"/>
                  </a:lnTo>
                  <a:lnTo>
                    <a:pt x="118" y="206"/>
                  </a:lnTo>
                  <a:lnTo>
                    <a:pt x="117" y="203"/>
                  </a:lnTo>
                  <a:lnTo>
                    <a:pt x="116" y="201"/>
                  </a:lnTo>
                  <a:lnTo>
                    <a:pt x="115" y="200"/>
                  </a:lnTo>
                  <a:lnTo>
                    <a:pt x="114" y="197"/>
                  </a:lnTo>
                  <a:lnTo>
                    <a:pt x="113" y="195"/>
                  </a:lnTo>
                  <a:lnTo>
                    <a:pt x="112" y="192"/>
                  </a:lnTo>
                  <a:lnTo>
                    <a:pt x="112" y="190"/>
                  </a:lnTo>
                  <a:lnTo>
                    <a:pt x="111" y="187"/>
                  </a:lnTo>
                  <a:lnTo>
                    <a:pt x="111" y="185"/>
                  </a:lnTo>
                  <a:lnTo>
                    <a:pt x="110" y="182"/>
                  </a:lnTo>
                  <a:lnTo>
                    <a:pt x="110" y="180"/>
                  </a:lnTo>
                  <a:lnTo>
                    <a:pt x="110" y="177"/>
                  </a:lnTo>
                  <a:lnTo>
                    <a:pt x="110" y="175"/>
                  </a:lnTo>
                  <a:lnTo>
                    <a:pt x="109" y="172"/>
                  </a:lnTo>
                  <a:lnTo>
                    <a:pt x="109" y="169"/>
                  </a:lnTo>
                  <a:lnTo>
                    <a:pt x="109" y="167"/>
                  </a:lnTo>
                  <a:lnTo>
                    <a:pt x="109" y="164"/>
                  </a:lnTo>
                  <a:lnTo>
                    <a:pt x="110" y="161"/>
                  </a:lnTo>
                  <a:lnTo>
                    <a:pt x="110" y="158"/>
                  </a:lnTo>
                  <a:lnTo>
                    <a:pt x="111" y="155"/>
                  </a:lnTo>
                  <a:lnTo>
                    <a:pt x="111" y="152"/>
                  </a:lnTo>
                  <a:lnTo>
                    <a:pt x="111" y="150"/>
                  </a:lnTo>
                  <a:lnTo>
                    <a:pt x="112" y="147"/>
                  </a:lnTo>
                  <a:lnTo>
                    <a:pt x="112" y="144"/>
                  </a:lnTo>
                  <a:lnTo>
                    <a:pt x="113" y="141"/>
                  </a:lnTo>
                  <a:lnTo>
                    <a:pt x="114" y="138"/>
                  </a:lnTo>
                  <a:lnTo>
                    <a:pt x="115" y="135"/>
                  </a:lnTo>
                  <a:lnTo>
                    <a:pt x="116" y="133"/>
                  </a:lnTo>
                  <a:lnTo>
                    <a:pt x="117" y="130"/>
                  </a:lnTo>
                  <a:lnTo>
                    <a:pt x="118" y="127"/>
                  </a:lnTo>
                  <a:lnTo>
                    <a:pt x="119" y="125"/>
                  </a:lnTo>
                  <a:lnTo>
                    <a:pt x="120" y="122"/>
                  </a:lnTo>
                  <a:lnTo>
                    <a:pt x="121" y="119"/>
                  </a:lnTo>
                  <a:lnTo>
                    <a:pt x="122" y="117"/>
                  </a:lnTo>
                  <a:lnTo>
                    <a:pt x="123" y="114"/>
                  </a:lnTo>
                  <a:lnTo>
                    <a:pt x="125" y="112"/>
                  </a:lnTo>
                  <a:lnTo>
                    <a:pt x="126" y="109"/>
                  </a:lnTo>
                  <a:lnTo>
                    <a:pt x="127" y="107"/>
                  </a:lnTo>
                  <a:lnTo>
                    <a:pt x="129" y="104"/>
                  </a:lnTo>
                  <a:lnTo>
                    <a:pt x="130" y="102"/>
                  </a:lnTo>
                  <a:lnTo>
                    <a:pt x="131" y="100"/>
                  </a:lnTo>
                  <a:lnTo>
                    <a:pt x="133" y="98"/>
                  </a:lnTo>
                  <a:lnTo>
                    <a:pt x="135" y="95"/>
                  </a:lnTo>
                  <a:lnTo>
                    <a:pt x="137" y="93"/>
                  </a:lnTo>
                  <a:lnTo>
                    <a:pt x="138" y="91"/>
                  </a:lnTo>
                  <a:lnTo>
                    <a:pt x="139" y="88"/>
                  </a:lnTo>
                  <a:lnTo>
                    <a:pt x="141" y="86"/>
                  </a:lnTo>
                  <a:lnTo>
                    <a:pt x="143" y="84"/>
                  </a:lnTo>
                  <a:lnTo>
                    <a:pt x="145" y="82"/>
                  </a:lnTo>
                  <a:lnTo>
                    <a:pt x="146" y="80"/>
                  </a:lnTo>
                  <a:lnTo>
                    <a:pt x="148" y="78"/>
                  </a:lnTo>
                  <a:lnTo>
                    <a:pt x="150" y="77"/>
                  </a:lnTo>
                  <a:lnTo>
                    <a:pt x="151" y="75"/>
                  </a:lnTo>
                  <a:lnTo>
                    <a:pt x="153" y="73"/>
                  </a:lnTo>
                  <a:lnTo>
                    <a:pt x="155" y="71"/>
                  </a:lnTo>
                  <a:lnTo>
                    <a:pt x="157" y="69"/>
                  </a:lnTo>
                  <a:lnTo>
                    <a:pt x="158" y="68"/>
                  </a:lnTo>
                  <a:lnTo>
                    <a:pt x="161" y="66"/>
                  </a:lnTo>
                  <a:lnTo>
                    <a:pt x="162" y="64"/>
                  </a:lnTo>
                  <a:lnTo>
                    <a:pt x="164" y="63"/>
                  </a:lnTo>
                  <a:lnTo>
                    <a:pt x="166" y="61"/>
                  </a:lnTo>
                  <a:lnTo>
                    <a:pt x="168" y="60"/>
                  </a:lnTo>
                  <a:lnTo>
                    <a:pt x="170" y="58"/>
                  </a:lnTo>
                  <a:lnTo>
                    <a:pt x="172" y="57"/>
                  </a:lnTo>
                  <a:lnTo>
                    <a:pt x="173" y="55"/>
                  </a:lnTo>
                  <a:lnTo>
                    <a:pt x="175" y="54"/>
                  </a:lnTo>
                  <a:lnTo>
                    <a:pt x="177" y="53"/>
                  </a:lnTo>
                  <a:lnTo>
                    <a:pt x="179" y="52"/>
                  </a:lnTo>
                  <a:lnTo>
                    <a:pt x="181" y="50"/>
                  </a:lnTo>
                  <a:lnTo>
                    <a:pt x="182" y="50"/>
                  </a:lnTo>
                  <a:lnTo>
                    <a:pt x="184" y="49"/>
                  </a:lnTo>
                  <a:lnTo>
                    <a:pt x="186" y="48"/>
                  </a:lnTo>
                  <a:lnTo>
                    <a:pt x="187" y="47"/>
                  </a:lnTo>
                  <a:lnTo>
                    <a:pt x="189" y="46"/>
                  </a:lnTo>
                  <a:lnTo>
                    <a:pt x="191" y="45"/>
                  </a:lnTo>
                  <a:lnTo>
                    <a:pt x="193" y="44"/>
                  </a:lnTo>
                  <a:lnTo>
                    <a:pt x="194" y="44"/>
                  </a:lnTo>
                  <a:lnTo>
                    <a:pt x="196" y="43"/>
                  </a:lnTo>
                  <a:lnTo>
                    <a:pt x="198" y="42"/>
                  </a:lnTo>
                  <a:lnTo>
                    <a:pt x="200" y="42"/>
                  </a:lnTo>
                  <a:lnTo>
                    <a:pt x="202" y="41"/>
                  </a:lnTo>
                  <a:lnTo>
                    <a:pt x="206" y="41"/>
                  </a:lnTo>
                  <a:lnTo>
                    <a:pt x="204" y="0"/>
                  </a:lnTo>
                  <a:close/>
                </a:path>
              </a:pathLst>
            </a:custGeom>
            <a:solidFill>
              <a:srgbClr val="FFFFD6"/>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3" name="Freeform 231"/>
            <p:cNvSpPr>
              <a:spLocks/>
            </p:cNvSpPr>
            <p:nvPr/>
          </p:nvSpPr>
          <p:spPr bwMode="auto">
            <a:xfrm>
              <a:off x="1960" y="1635"/>
              <a:ext cx="116" cy="250"/>
            </a:xfrm>
            <a:custGeom>
              <a:avLst/>
              <a:gdLst>
                <a:gd name="T0" fmla="*/ 114 w 116"/>
                <a:gd name="T1" fmla="*/ 26 h 250"/>
                <a:gd name="T2" fmla="*/ 105 w 116"/>
                <a:gd name="T3" fmla="*/ 33 h 250"/>
                <a:gd name="T4" fmla="*/ 98 w 116"/>
                <a:gd name="T5" fmla="*/ 40 h 250"/>
                <a:gd name="T6" fmla="*/ 89 w 116"/>
                <a:gd name="T7" fmla="*/ 50 h 250"/>
                <a:gd name="T8" fmla="*/ 85 w 116"/>
                <a:gd name="T9" fmla="*/ 56 h 250"/>
                <a:gd name="T10" fmla="*/ 81 w 116"/>
                <a:gd name="T11" fmla="*/ 63 h 250"/>
                <a:gd name="T12" fmla="*/ 77 w 116"/>
                <a:gd name="T13" fmla="*/ 71 h 250"/>
                <a:gd name="T14" fmla="*/ 74 w 116"/>
                <a:gd name="T15" fmla="*/ 79 h 250"/>
                <a:gd name="T16" fmla="*/ 71 w 116"/>
                <a:gd name="T17" fmla="*/ 88 h 250"/>
                <a:gd name="T18" fmla="*/ 68 w 116"/>
                <a:gd name="T19" fmla="*/ 97 h 250"/>
                <a:gd name="T20" fmla="*/ 67 w 116"/>
                <a:gd name="T21" fmla="*/ 108 h 250"/>
                <a:gd name="T22" fmla="*/ 66 w 116"/>
                <a:gd name="T23" fmla="*/ 118 h 250"/>
                <a:gd name="T24" fmla="*/ 67 w 116"/>
                <a:gd name="T25" fmla="*/ 129 h 250"/>
                <a:gd name="T26" fmla="*/ 69 w 116"/>
                <a:gd name="T27" fmla="*/ 139 h 250"/>
                <a:gd name="T28" fmla="*/ 71 w 116"/>
                <a:gd name="T29" fmla="*/ 149 h 250"/>
                <a:gd name="T30" fmla="*/ 74 w 116"/>
                <a:gd name="T31" fmla="*/ 159 h 250"/>
                <a:gd name="T32" fmla="*/ 78 w 116"/>
                <a:gd name="T33" fmla="*/ 169 h 250"/>
                <a:gd name="T34" fmla="*/ 83 w 116"/>
                <a:gd name="T35" fmla="*/ 178 h 250"/>
                <a:gd name="T36" fmla="*/ 87 w 116"/>
                <a:gd name="T37" fmla="*/ 186 h 250"/>
                <a:gd name="T38" fmla="*/ 91 w 116"/>
                <a:gd name="T39" fmla="*/ 194 h 250"/>
                <a:gd name="T40" fmla="*/ 96 w 116"/>
                <a:gd name="T41" fmla="*/ 201 h 250"/>
                <a:gd name="T42" fmla="*/ 101 w 116"/>
                <a:gd name="T43" fmla="*/ 207 h 250"/>
                <a:gd name="T44" fmla="*/ 105 w 116"/>
                <a:gd name="T45" fmla="*/ 213 h 250"/>
                <a:gd name="T46" fmla="*/ 110 w 116"/>
                <a:gd name="T47" fmla="*/ 220 h 250"/>
                <a:gd name="T48" fmla="*/ 34 w 116"/>
                <a:gd name="T49" fmla="*/ 249 h 250"/>
                <a:gd name="T50" fmla="*/ 28 w 116"/>
                <a:gd name="T51" fmla="*/ 244 h 250"/>
                <a:gd name="T52" fmla="*/ 23 w 116"/>
                <a:gd name="T53" fmla="*/ 235 h 250"/>
                <a:gd name="T54" fmla="*/ 19 w 116"/>
                <a:gd name="T55" fmla="*/ 229 h 250"/>
                <a:gd name="T56" fmla="*/ 15 w 116"/>
                <a:gd name="T57" fmla="*/ 222 h 250"/>
                <a:gd name="T58" fmla="*/ 12 w 116"/>
                <a:gd name="T59" fmla="*/ 214 h 250"/>
                <a:gd name="T60" fmla="*/ 8 w 116"/>
                <a:gd name="T61" fmla="*/ 204 h 250"/>
                <a:gd name="T62" fmla="*/ 5 w 116"/>
                <a:gd name="T63" fmla="*/ 194 h 250"/>
                <a:gd name="T64" fmla="*/ 3 w 116"/>
                <a:gd name="T65" fmla="*/ 182 h 250"/>
                <a:gd name="T66" fmla="*/ 1 w 116"/>
                <a:gd name="T67" fmla="*/ 170 h 250"/>
                <a:gd name="T68" fmla="*/ 0 w 116"/>
                <a:gd name="T69" fmla="*/ 156 h 250"/>
                <a:gd name="T70" fmla="*/ 0 w 116"/>
                <a:gd name="T71" fmla="*/ 141 h 250"/>
                <a:gd name="T72" fmla="*/ 3 w 116"/>
                <a:gd name="T73" fmla="*/ 125 h 250"/>
                <a:gd name="T74" fmla="*/ 7 w 116"/>
                <a:gd name="T75" fmla="*/ 108 h 250"/>
                <a:gd name="T76" fmla="*/ 11 w 116"/>
                <a:gd name="T77" fmla="*/ 92 h 250"/>
                <a:gd name="T78" fmla="*/ 17 w 116"/>
                <a:gd name="T79" fmla="*/ 77 h 250"/>
                <a:gd name="T80" fmla="*/ 24 w 116"/>
                <a:gd name="T81" fmla="*/ 64 h 250"/>
                <a:gd name="T82" fmla="*/ 31 w 116"/>
                <a:gd name="T83" fmla="*/ 53 h 250"/>
                <a:gd name="T84" fmla="*/ 39 w 116"/>
                <a:gd name="T85" fmla="*/ 43 h 250"/>
                <a:gd name="T86" fmla="*/ 47 w 116"/>
                <a:gd name="T87" fmla="*/ 34 h 250"/>
                <a:gd name="T88" fmla="*/ 55 w 116"/>
                <a:gd name="T89" fmla="*/ 26 h 250"/>
                <a:gd name="T90" fmla="*/ 64 w 116"/>
                <a:gd name="T91" fmla="*/ 20 h 250"/>
                <a:gd name="T92" fmla="*/ 71 w 116"/>
                <a:gd name="T93" fmla="*/ 14 h 250"/>
                <a:gd name="T94" fmla="*/ 79 w 116"/>
                <a:gd name="T95" fmla="*/ 10 h 250"/>
                <a:gd name="T96" fmla="*/ 87 w 116"/>
                <a:gd name="T97" fmla="*/ 6 h 250"/>
                <a:gd name="T98" fmla="*/ 98 w 116"/>
                <a:gd name="T99" fmla="*/ 1 h 250"/>
                <a:gd name="T100" fmla="*/ 103 w 116"/>
                <a:gd name="T101" fmla="*/ 0 h 25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6"/>
                <a:gd name="T154" fmla="*/ 0 h 250"/>
                <a:gd name="T155" fmla="*/ 116 w 116"/>
                <a:gd name="T156" fmla="*/ 250 h 25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6" h="250">
                  <a:moveTo>
                    <a:pt x="103" y="0"/>
                  </a:moveTo>
                  <a:lnTo>
                    <a:pt x="116" y="25"/>
                  </a:lnTo>
                  <a:lnTo>
                    <a:pt x="114" y="26"/>
                  </a:lnTo>
                  <a:lnTo>
                    <a:pt x="112" y="28"/>
                  </a:lnTo>
                  <a:lnTo>
                    <a:pt x="109" y="30"/>
                  </a:lnTo>
                  <a:lnTo>
                    <a:pt x="107" y="31"/>
                  </a:lnTo>
                  <a:lnTo>
                    <a:pt x="105" y="33"/>
                  </a:lnTo>
                  <a:lnTo>
                    <a:pt x="103" y="34"/>
                  </a:lnTo>
                  <a:lnTo>
                    <a:pt x="102" y="36"/>
                  </a:lnTo>
                  <a:lnTo>
                    <a:pt x="99" y="38"/>
                  </a:lnTo>
                  <a:lnTo>
                    <a:pt x="98" y="40"/>
                  </a:lnTo>
                  <a:lnTo>
                    <a:pt x="95" y="43"/>
                  </a:lnTo>
                  <a:lnTo>
                    <a:pt x="94" y="46"/>
                  </a:lnTo>
                  <a:lnTo>
                    <a:pt x="91" y="48"/>
                  </a:lnTo>
                  <a:lnTo>
                    <a:pt x="89" y="50"/>
                  </a:lnTo>
                  <a:lnTo>
                    <a:pt x="88" y="52"/>
                  </a:lnTo>
                  <a:lnTo>
                    <a:pt x="87" y="53"/>
                  </a:lnTo>
                  <a:lnTo>
                    <a:pt x="86" y="55"/>
                  </a:lnTo>
                  <a:lnTo>
                    <a:pt x="85" y="56"/>
                  </a:lnTo>
                  <a:lnTo>
                    <a:pt x="83" y="58"/>
                  </a:lnTo>
                  <a:lnTo>
                    <a:pt x="83" y="60"/>
                  </a:lnTo>
                  <a:lnTo>
                    <a:pt x="82" y="62"/>
                  </a:lnTo>
                  <a:lnTo>
                    <a:pt x="81" y="63"/>
                  </a:lnTo>
                  <a:lnTo>
                    <a:pt x="79" y="65"/>
                  </a:lnTo>
                  <a:lnTo>
                    <a:pt x="79" y="67"/>
                  </a:lnTo>
                  <a:lnTo>
                    <a:pt x="78" y="69"/>
                  </a:lnTo>
                  <a:lnTo>
                    <a:pt x="77" y="71"/>
                  </a:lnTo>
                  <a:lnTo>
                    <a:pt x="76" y="72"/>
                  </a:lnTo>
                  <a:lnTo>
                    <a:pt x="75" y="74"/>
                  </a:lnTo>
                  <a:lnTo>
                    <a:pt x="74" y="76"/>
                  </a:lnTo>
                  <a:lnTo>
                    <a:pt x="74" y="79"/>
                  </a:lnTo>
                  <a:lnTo>
                    <a:pt x="73" y="81"/>
                  </a:lnTo>
                  <a:lnTo>
                    <a:pt x="72" y="83"/>
                  </a:lnTo>
                  <a:lnTo>
                    <a:pt x="71" y="85"/>
                  </a:lnTo>
                  <a:lnTo>
                    <a:pt x="71" y="88"/>
                  </a:lnTo>
                  <a:lnTo>
                    <a:pt x="70" y="90"/>
                  </a:lnTo>
                  <a:lnTo>
                    <a:pt x="69" y="92"/>
                  </a:lnTo>
                  <a:lnTo>
                    <a:pt x="69" y="95"/>
                  </a:lnTo>
                  <a:lnTo>
                    <a:pt x="68" y="97"/>
                  </a:lnTo>
                  <a:lnTo>
                    <a:pt x="67" y="100"/>
                  </a:lnTo>
                  <a:lnTo>
                    <a:pt x="67" y="102"/>
                  </a:lnTo>
                  <a:lnTo>
                    <a:pt x="67" y="105"/>
                  </a:lnTo>
                  <a:lnTo>
                    <a:pt x="67" y="108"/>
                  </a:lnTo>
                  <a:lnTo>
                    <a:pt x="66" y="110"/>
                  </a:lnTo>
                  <a:lnTo>
                    <a:pt x="66" y="113"/>
                  </a:lnTo>
                  <a:lnTo>
                    <a:pt x="66" y="116"/>
                  </a:lnTo>
                  <a:lnTo>
                    <a:pt x="66" y="118"/>
                  </a:lnTo>
                  <a:lnTo>
                    <a:pt x="66" y="121"/>
                  </a:lnTo>
                  <a:lnTo>
                    <a:pt x="66" y="123"/>
                  </a:lnTo>
                  <a:lnTo>
                    <a:pt x="66" y="126"/>
                  </a:lnTo>
                  <a:lnTo>
                    <a:pt x="67" y="129"/>
                  </a:lnTo>
                  <a:lnTo>
                    <a:pt x="67" y="131"/>
                  </a:lnTo>
                  <a:lnTo>
                    <a:pt x="67" y="134"/>
                  </a:lnTo>
                  <a:lnTo>
                    <a:pt x="67" y="136"/>
                  </a:lnTo>
                  <a:lnTo>
                    <a:pt x="69" y="139"/>
                  </a:lnTo>
                  <a:lnTo>
                    <a:pt x="69" y="142"/>
                  </a:lnTo>
                  <a:lnTo>
                    <a:pt x="70" y="144"/>
                  </a:lnTo>
                  <a:lnTo>
                    <a:pt x="70" y="147"/>
                  </a:lnTo>
                  <a:lnTo>
                    <a:pt x="71" y="149"/>
                  </a:lnTo>
                  <a:lnTo>
                    <a:pt x="72" y="152"/>
                  </a:lnTo>
                  <a:lnTo>
                    <a:pt x="73" y="154"/>
                  </a:lnTo>
                  <a:lnTo>
                    <a:pt x="74" y="157"/>
                  </a:lnTo>
                  <a:lnTo>
                    <a:pt x="74" y="159"/>
                  </a:lnTo>
                  <a:lnTo>
                    <a:pt x="75" y="162"/>
                  </a:lnTo>
                  <a:lnTo>
                    <a:pt x="76" y="164"/>
                  </a:lnTo>
                  <a:lnTo>
                    <a:pt x="77" y="167"/>
                  </a:lnTo>
                  <a:lnTo>
                    <a:pt x="78" y="169"/>
                  </a:lnTo>
                  <a:lnTo>
                    <a:pt x="79" y="171"/>
                  </a:lnTo>
                  <a:lnTo>
                    <a:pt x="81" y="173"/>
                  </a:lnTo>
                  <a:lnTo>
                    <a:pt x="82" y="175"/>
                  </a:lnTo>
                  <a:lnTo>
                    <a:pt x="83" y="178"/>
                  </a:lnTo>
                  <a:lnTo>
                    <a:pt x="83" y="180"/>
                  </a:lnTo>
                  <a:lnTo>
                    <a:pt x="85" y="182"/>
                  </a:lnTo>
                  <a:lnTo>
                    <a:pt x="86" y="184"/>
                  </a:lnTo>
                  <a:lnTo>
                    <a:pt x="87" y="186"/>
                  </a:lnTo>
                  <a:lnTo>
                    <a:pt x="88" y="188"/>
                  </a:lnTo>
                  <a:lnTo>
                    <a:pt x="90" y="190"/>
                  </a:lnTo>
                  <a:lnTo>
                    <a:pt x="90" y="192"/>
                  </a:lnTo>
                  <a:lnTo>
                    <a:pt x="91" y="194"/>
                  </a:lnTo>
                  <a:lnTo>
                    <a:pt x="93" y="196"/>
                  </a:lnTo>
                  <a:lnTo>
                    <a:pt x="94" y="197"/>
                  </a:lnTo>
                  <a:lnTo>
                    <a:pt x="95" y="199"/>
                  </a:lnTo>
                  <a:lnTo>
                    <a:pt x="96" y="201"/>
                  </a:lnTo>
                  <a:lnTo>
                    <a:pt x="97" y="202"/>
                  </a:lnTo>
                  <a:lnTo>
                    <a:pt x="98" y="204"/>
                  </a:lnTo>
                  <a:lnTo>
                    <a:pt x="99" y="205"/>
                  </a:lnTo>
                  <a:lnTo>
                    <a:pt x="101" y="207"/>
                  </a:lnTo>
                  <a:lnTo>
                    <a:pt x="102" y="208"/>
                  </a:lnTo>
                  <a:lnTo>
                    <a:pt x="102" y="210"/>
                  </a:lnTo>
                  <a:lnTo>
                    <a:pt x="103" y="211"/>
                  </a:lnTo>
                  <a:lnTo>
                    <a:pt x="105" y="213"/>
                  </a:lnTo>
                  <a:lnTo>
                    <a:pt x="106" y="215"/>
                  </a:lnTo>
                  <a:lnTo>
                    <a:pt x="107" y="217"/>
                  </a:lnTo>
                  <a:lnTo>
                    <a:pt x="109" y="219"/>
                  </a:lnTo>
                  <a:lnTo>
                    <a:pt x="110" y="220"/>
                  </a:lnTo>
                  <a:lnTo>
                    <a:pt x="112" y="222"/>
                  </a:lnTo>
                  <a:lnTo>
                    <a:pt x="113" y="223"/>
                  </a:lnTo>
                  <a:lnTo>
                    <a:pt x="35" y="250"/>
                  </a:lnTo>
                  <a:lnTo>
                    <a:pt x="34" y="249"/>
                  </a:lnTo>
                  <a:lnTo>
                    <a:pt x="32" y="248"/>
                  </a:lnTo>
                  <a:lnTo>
                    <a:pt x="31" y="247"/>
                  </a:lnTo>
                  <a:lnTo>
                    <a:pt x="30" y="245"/>
                  </a:lnTo>
                  <a:lnTo>
                    <a:pt x="28" y="244"/>
                  </a:lnTo>
                  <a:lnTo>
                    <a:pt x="27" y="242"/>
                  </a:lnTo>
                  <a:lnTo>
                    <a:pt x="26" y="239"/>
                  </a:lnTo>
                  <a:lnTo>
                    <a:pt x="24" y="237"/>
                  </a:lnTo>
                  <a:lnTo>
                    <a:pt x="23" y="235"/>
                  </a:lnTo>
                  <a:lnTo>
                    <a:pt x="22" y="234"/>
                  </a:lnTo>
                  <a:lnTo>
                    <a:pt x="21" y="232"/>
                  </a:lnTo>
                  <a:lnTo>
                    <a:pt x="20" y="231"/>
                  </a:lnTo>
                  <a:lnTo>
                    <a:pt x="19" y="229"/>
                  </a:lnTo>
                  <a:lnTo>
                    <a:pt x="18" y="227"/>
                  </a:lnTo>
                  <a:lnTo>
                    <a:pt x="17" y="225"/>
                  </a:lnTo>
                  <a:lnTo>
                    <a:pt x="16" y="223"/>
                  </a:lnTo>
                  <a:lnTo>
                    <a:pt x="15" y="222"/>
                  </a:lnTo>
                  <a:lnTo>
                    <a:pt x="14" y="220"/>
                  </a:lnTo>
                  <a:lnTo>
                    <a:pt x="13" y="218"/>
                  </a:lnTo>
                  <a:lnTo>
                    <a:pt x="12" y="216"/>
                  </a:lnTo>
                  <a:lnTo>
                    <a:pt x="12" y="214"/>
                  </a:lnTo>
                  <a:lnTo>
                    <a:pt x="11" y="211"/>
                  </a:lnTo>
                  <a:lnTo>
                    <a:pt x="9" y="209"/>
                  </a:lnTo>
                  <a:lnTo>
                    <a:pt x="9" y="206"/>
                  </a:lnTo>
                  <a:lnTo>
                    <a:pt x="8" y="204"/>
                  </a:lnTo>
                  <a:lnTo>
                    <a:pt x="7" y="201"/>
                  </a:lnTo>
                  <a:lnTo>
                    <a:pt x="7" y="199"/>
                  </a:lnTo>
                  <a:lnTo>
                    <a:pt x="5" y="197"/>
                  </a:lnTo>
                  <a:lnTo>
                    <a:pt x="5" y="194"/>
                  </a:lnTo>
                  <a:lnTo>
                    <a:pt x="4" y="191"/>
                  </a:lnTo>
                  <a:lnTo>
                    <a:pt x="4" y="188"/>
                  </a:lnTo>
                  <a:lnTo>
                    <a:pt x="3" y="185"/>
                  </a:lnTo>
                  <a:lnTo>
                    <a:pt x="3" y="182"/>
                  </a:lnTo>
                  <a:lnTo>
                    <a:pt x="2" y="179"/>
                  </a:lnTo>
                  <a:lnTo>
                    <a:pt x="1" y="176"/>
                  </a:lnTo>
                  <a:lnTo>
                    <a:pt x="1" y="173"/>
                  </a:lnTo>
                  <a:lnTo>
                    <a:pt x="1" y="170"/>
                  </a:lnTo>
                  <a:lnTo>
                    <a:pt x="0" y="166"/>
                  </a:lnTo>
                  <a:lnTo>
                    <a:pt x="0" y="163"/>
                  </a:lnTo>
                  <a:lnTo>
                    <a:pt x="0" y="159"/>
                  </a:lnTo>
                  <a:lnTo>
                    <a:pt x="0" y="156"/>
                  </a:lnTo>
                  <a:lnTo>
                    <a:pt x="0" y="152"/>
                  </a:lnTo>
                  <a:lnTo>
                    <a:pt x="0" y="148"/>
                  </a:lnTo>
                  <a:lnTo>
                    <a:pt x="0" y="145"/>
                  </a:lnTo>
                  <a:lnTo>
                    <a:pt x="0" y="141"/>
                  </a:lnTo>
                  <a:lnTo>
                    <a:pt x="1" y="137"/>
                  </a:lnTo>
                  <a:lnTo>
                    <a:pt x="1" y="133"/>
                  </a:lnTo>
                  <a:lnTo>
                    <a:pt x="2" y="129"/>
                  </a:lnTo>
                  <a:lnTo>
                    <a:pt x="3" y="125"/>
                  </a:lnTo>
                  <a:lnTo>
                    <a:pt x="3" y="121"/>
                  </a:lnTo>
                  <a:lnTo>
                    <a:pt x="4" y="117"/>
                  </a:lnTo>
                  <a:lnTo>
                    <a:pt x="5" y="113"/>
                  </a:lnTo>
                  <a:lnTo>
                    <a:pt x="7" y="108"/>
                  </a:lnTo>
                  <a:lnTo>
                    <a:pt x="7" y="104"/>
                  </a:lnTo>
                  <a:lnTo>
                    <a:pt x="8" y="100"/>
                  </a:lnTo>
                  <a:lnTo>
                    <a:pt x="9" y="96"/>
                  </a:lnTo>
                  <a:lnTo>
                    <a:pt x="11" y="92"/>
                  </a:lnTo>
                  <a:lnTo>
                    <a:pt x="12" y="88"/>
                  </a:lnTo>
                  <a:lnTo>
                    <a:pt x="13" y="84"/>
                  </a:lnTo>
                  <a:lnTo>
                    <a:pt x="16" y="81"/>
                  </a:lnTo>
                  <a:lnTo>
                    <a:pt x="17" y="77"/>
                  </a:lnTo>
                  <a:lnTo>
                    <a:pt x="19" y="74"/>
                  </a:lnTo>
                  <a:lnTo>
                    <a:pt x="20" y="71"/>
                  </a:lnTo>
                  <a:lnTo>
                    <a:pt x="22" y="68"/>
                  </a:lnTo>
                  <a:lnTo>
                    <a:pt x="24" y="64"/>
                  </a:lnTo>
                  <a:lnTo>
                    <a:pt x="26" y="62"/>
                  </a:lnTo>
                  <a:lnTo>
                    <a:pt x="27" y="59"/>
                  </a:lnTo>
                  <a:lnTo>
                    <a:pt x="30" y="56"/>
                  </a:lnTo>
                  <a:lnTo>
                    <a:pt x="31" y="53"/>
                  </a:lnTo>
                  <a:lnTo>
                    <a:pt x="33" y="50"/>
                  </a:lnTo>
                  <a:lnTo>
                    <a:pt x="35" y="48"/>
                  </a:lnTo>
                  <a:lnTo>
                    <a:pt x="37" y="46"/>
                  </a:lnTo>
                  <a:lnTo>
                    <a:pt x="39" y="43"/>
                  </a:lnTo>
                  <a:lnTo>
                    <a:pt x="41" y="40"/>
                  </a:lnTo>
                  <a:lnTo>
                    <a:pt x="43" y="38"/>
                  </a:lnTo>
                  <a:lnTo>
                    <a:pt x="45" y="36"/>
                  </a:lnTo>
                  <a:lnTo>
                    <a:pt x="47" y="34"/>
                  </a:lnTo>
                  <a:lnTo>
                    <a:pt x="49" y="32"/>
                  </a:lnTo>
                  <a:lnTo>
                    <a:pt x="51" y="30"/>
                  </a:lnTo>
                  <a:lnTo>
                    <a:pt x="54" y="28"/>
                  </a:lnTo>
                  <a:lnTo>
                    <a:pt x="55" y="26"/>
                  </a:lnTo>
                  <a:lnTo>
                    <a:pt x="58" y="24"/>
                  </a:lnTo>
                  <a:lnTo>
                    <a:pt x="59" y="23"/>
                  </a:lnTo>
                  <a:lnTo>
                    <a:pt x="62" y="21"/>
                  </a:lnTo>
                  <a:lnTo>
                    <a:pt x="64" y="20"/>
                  </a:lnTo>
                  <a:lnTo>
                    <a:pt x="66" y="19"/>
                  </a:lnTo>
                  <a:lnTo>
                    <a:pt x="67" y="17"/>
                  </a:lnTo>
                  <a:lnTo>
                    <a:pt x="70" y="16"/>
                  </a:lnTo>
                  <a:lnTo>
                    <a:pt x="71" y="14"/>
                  </a:lnTo>
                  <a:lnTo>
                    <a:pt x="74" y="13"/>
                  </a:lnTo>
                  <a:lnTo>
                    <a:pt x="75" y="12"/>
                  </a:lnTo>
                  <a:lnTo>
                    <a:pt x="78" y="11"/>
                  </a:lnTo>
                  <a:lnTo>
                    <a:pt x="79" y="10"/>
                  </a:lnTo>
                  <a:lnTo>
                    <a:pt x="81" y="9"/>
                  </a:lnTo>
                  <a:lnTo>
                    <a:pt x="82" y="8"/>
                  </a:lnTo>
                  <a:lnTo>
                    <a:pt x="84" y="7"/>
                  </a:lnTo>
                  <a:lnTo>
                    <a:pt x="87" y="6"/>
                  </a:lnTo>
                  <a:lnTo>
                    <a:pt x="91" y="5"/>
                  </a:lnTo>
                  <a:lnTo>
                    <a:pt x="93" y="3"/>
                  </a:lnTo>
                  <a:lnTo>
                    <a:pt x="95" y="2"/>
                  </a:lnTo>
                  <a:lnTo>
                    <a:pt x="98" y="1"/>
                  </a:lnTo>
                  <a:lnTo>
                    <a:pt x="99" y="1"/>
                  </a:lnTo>
                  <a:lnTo>
                    <a:pt x="102" y="0"/>
                  </a:lnTo>
                  <a:lnTo>
                    <a:pt x="103" y="0"/>
                  </a:lnTo>
                  <a:close/>
                </a:path>
              </a:pathLst>
            </a:custGeom>
            <a:solidFill>
              <a:srgbClr val="CCCC9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4" name="Freeform 232"/>
            <p:cNvSpPr>
              <a:spLocks/>
            </p:cNvSpPr>
            <p:nvPr/>
          </p:nvSpPr>
          <p:spPr bwMode="auto">
            <a:xfrm>
              <a:off x="2053" y="1583"/>
              <a:ext cx="37" cy="120"/>
            </a:xfrm>
            <a:custGeom>
              <a:avLst/>
              <a:gdLst>
                <a:gd name="T0" fmla="*/ 2 w 37"/>
                <a:gd name="T1" fmla="*/ 0 h 120"/>
                <a:gd name="T2" fmla="*/ 0 w 37"/>
                <a:gd name="T3" fmla="*/ 120 h 120"/>
                <a:gd name="T4" fmla="*/ 36 w 37"/>
                <a:gd name="T5" fmla="*/ 119 h 120"/>
                <a:gd name="T6" fmla="*/ 37 w 37"/>
                <a:gd name="T7" fmla="*/ 30 h 120"/>
                <a:gd name="T8" fmla="*/ 36 w 37"/>
                <a:gd name="T9" fmla="*/ 0 h 120"/>
                <a:gd name="T10" fmla="*/ 2 w 37"/>
                <a:gd name="T11" fmla="*/ 0 h 120"/>
                <a:gd name="T12" fmla="*/ 2 w 37"/>
                <a:gd name="T13" fmla="*/ 0 h 120"/>
                <a:gd name="T14" fmla="*/ 0 60000 65536"/>
                <a:gd name="T15" fmla="*/ 0 60000 65536"/>
                <a:gd name="T16" fmla="*/ 0 60000 65536"/>
                <a:gd name="T17" fmla="*/ 0 60000 65536"/>
                <a:gd name="T18" fmla="*/ 0 60000 65536"/>
                <a:gd name="T19" fmla="*/ 0 60000 65536"/>
                <a:gd name="T20" fmla="*/ 0 60000 65536"/>
                <a:gd name="T21" fmla="*/ 0 w 37"/>
                <a:gd name="T22" fmla="*/ 0 h 120"/>
                <a:gd name="T23" fmla="*/ 37 w 37"/>
                <a:gd name="T24" fmla="*/ 120 h 1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120">
                  <a:moveTo>
                    <a:pt x="2" y="0"/>
                  </a:moveTo>
                  <a:lnTo>
                    <a:pt x="0" y="120"/>
                  </a:lnTo>
                  <a:lnTo>
                    <a:pt x="36" y="119"/>
                  </a:lnTo>
                  <a:lnTo>
                    <a:pt x="37" y="30"/>
                  </a:lnTo>
                  <a:lnTo>
                    <a:pt x="36" y="0"/>
                  </a:lnTo>
                  <a:lnTo>
                    <a:pt x="2" y="0"/>
                  </a:lnTo>
                  <a:close/>
                </a:path>
              </a:pathLst>
            </a:custGeom>
            <a:solidFill>
              <a:srgbClr val="BDC77A"/>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5" name="Freeform 233"/>
            <p:cNvSpPr>
              <a:spLocks/>
            </p:cNvSpPr>
            <p:nvPr/>
          </p:nvSpPr>
          <p:spPr bwMode="auto">
            <a:xfrm>
              <a:off x="1838" y="1755"/>
              <a:ext cx="493" cy="247"/>
            </a:xfrm>
            <a:custGeom>
              <a:avLst/>
              <a:gdLst>
                <a:gd name="T0" fmla="*/ 338 w 493"/>
                <a:gd name="T1" fmla="*/ 0 h 247"/>
                <a:gd name="T2" fmla="*/ 0 w 493"/>
                <a:gd name="T3" fmla="*/ 186 h 247"/>
                <a:gd name="T4" fmla="*/ 299 w 493"/>
                <a:gd name="T5" fmla="*/ 247 h 247"/>
                <a:gd name="T6" fmla="*/ 493 w 493"/>
                <a:gd name="T7" fmla="*/ 3 h 247"/>
                <a:gd name="T8" fmla="*/ 338 w 493"/>
                <a:gd name="T9" fmla="*/ 0 h 247"/>
                <a:gd name="T10" fmla="*/ 338 w 493"/>
                <a:gd name="T11" fmla="*/ 0 h 247"/>
                <a:gd name="T12" fmla="*/ 0 60000 65536"/>
                <a:gd name="T13" fmla="*/ 0 60000 65536"/>
                <a:gd name="T14" fmla="*/ 0 60000 65536"/>
                <a:gd name="T15" fmla="*/ 0 60000 65536"/>
                <a:gd name="T16" fmla="*/ 0 60000 65536"/>
                <a:gd name="T17" fmla="*/ 0 60000 65536"/>
                <a:gd name="T18" fmla="*/ 0 w 493"/>
                <a:gd name="T19" fmla="*/ 0 h 247"/>
                <a:gd name="T20" fmla="*/ 493 w 493"/>
                <a:gd name="T21" fmla="*/ 247 h 247"/>
              </a:gdLst>
              <a:ahLst/>
              <a:cxnLst>
                <a:cxn ang="T12">
                  <a:pos x="T0" y="T1"/>
                </a:cxn>
                <a:cxn ang="T13">
                  <a:pos x="T2" y="T3"/>
                </a:cxn>
                <a:cxn ang="T14">
                  <a:pos x="T4" y="T5"/>
                </a:cxn>
                <a:cxn ang="T15">
                  <a:pos x="T6" y="T7"/>
                </a:cxn>
                <a:cxn ang="T16">
                  <a:pos x="T8" y="T9"/>
                </a:cxn>
                <a:cxn ang="T17">
                  <a:pos x="T10" y="T11"/>
                </a:cxn>
              </a:cxnLst>
              <a:rect l="T18" t="T19" r="T20" b="T21"/>
              <a:pathLst>
                <a:path w="493" h="247">
                  <a:moveTo>
                    <a:pt x="338" y="0"/>
                  </a:moveTo>
                  <a:lnTo>
                    <a:pt x="0" y="186"/>
                  </a:lnTo>
                  <a:lnTo>
                    <a:pt x="299" y="247"/>
                  </a:lnTo>
                  <a:lnTo>
                    <a:pt x="493" y="3"/>
                  </a:lnTo>
                  <a:lnTo>
                    <a:pt x="338" y="0"/>
                  </a:lnTo>
                  <a:close/>
                </a:path>
              </a:pathLst>
            </a:custGeom>
            <a:solidFill>
              <a:srgbClr val="FFFFCF"/>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6" name="Freeform 234"/>
            <p:cNvSpPr>
              <a:spLocks/>
            </p:cNvSpPr>
            <p:nvPr/>
          </p:nvSpPr>
          <p:spPr bwMode="auto">
            <a:xfrm>
              <a:off x="2092" y="1563"/>
              <a:ext cx="125" cy="166"/>
            </a:xfrm>
            <a:custGeom>
              <a:avLst/>
              <a:gdLst>
                <a:gd name="T0" fmla="*/ 125 w 125"/>
                <a:gd name="T1" fmla="*/ 0 h 166"/>
                <a:gd name="T2" fmla="*/ 123 w 125"/>
                <a:gd name="T3" fmla="*/ 165 h 166"/>
                <a:gd name="T4" fmla="*/ 2 w 125"/>
                <a:gd name="T5" fmla="*/ 166 h 166"/>
                <a:gd name="T6" fmla="*/ 0 w 125"/>
                <a:gd name="T7" fmla="*/ 4 h 166"/>
                <a:gd name="T8" fmla="*/ 125 w 125"/>
                <a:gd name="T9" fmla="*/ 0 h 166"/>
                <a:gd name="T10" fmla="*/ 125 w 125"/>
                <a:gd name="T11" fmla="*/ 0 h 166"/>
                <a:gd name="T12" fmla="*/ 0 60000 65536"/>
                <a:gd name="T13" fmla="*/ 0 60000 65536"/>
                <a:gd name="T14" fmla="*/ 0 60000 65536"/>
                <a:gd name="T15" fmla="*/ 0 60000 65536"/>
                <a:gd name="T16" fmla="*/ 0 60000 65536"/>
                <a:gd name="T17" fmla="*/ 0 60000 65536"/>
                <a:gd name="T18" fmla="*/ 0 w 125"/>
                <a:gd name="T19" fmla="*/ 0 h 166"/>
                <a:gd name="T20" fmla="*/ 125 w 125"/>
                <a:gd name="T21" fmla="*/ 166 h 166"/>
              </a:gdLst>
              <a:ahLst/>
              <a:cxnLst>
                <a:cxn ang="T12">
                  <a:pos x="T0" y="T1"/>
                </a:cxn>
                <a:cxn ang="T13">
                  <a:pos x="T2" y="T3"/>
                </a:cxn>
                <a:cxn ang="T14">
                  <a:pos x="T4" y="T5"/>
                </a:cxn>
                <a:cxn ang="T15">
                  <a:pos x="T6" y="T7"/>
                </a:cxn>
                <a:cxn ang="T16">
                  <a:pos x="T8" y="T9"/>
                </a:cxn>
                <a:cxn ang="T17">
                  <a:pos x="T10" y="T11"/>
                </a:cxn>
              </a:cxnLst>
              <a:rect l="T18" t="T19" r="T20" b="T21"/>
              <a:pathLst>
                <a:path w="125" h="166">
                  <a:moveTo>
                    <a:pt x="125" y="0"/>
                  </a:moveTo>
                  <a:lnTo>
                    <a:pt x="123" y="165"/>
                  </a:lnTo>
                  <a:lnTo>
                    <a:pt x="2" y="166"/>
                  </a:lnTo>
                  <a:lnTo>
                    <a:pt x="0" y="4"/>
                  </a:lnTo>
                  <a:lnTo>
                    <a:pt x="125" y="0"/>
                  </a:lnTo>
                  <a:close/>
                </a:path>
              </a:pathLst>
            </a:custGeom>
            <a:solidFill>
              <a:srgbClr val="FFFFC2"/>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7" name="Freeform 235"/>
            <p:cNvSpPr>
              <a:spLocks/>
            </p:cNvSpPr>
            <p:nvPr/>
          </p:nvSpPr>
          <p:spPr bwMode="auto">
            <a:xfrm>
              <a:off x="2028" y="1782"/>
              <a:ext cx="257" cy="195"/>
            </a:xfrm>
            <a:custGeom>
              <a:avLst/>
              <a:gdLst>
                <a:gd name="T0" fmla="*/ 250 w 257"/>
                <a:gd name="T1" fmla="*/ 4 h 195"/>
                <a:gd name="T2" fmla="*/ 257 w 257"/>
                <a:gd name="T3" fmla="*/ 13 h 195"/>
                <a:gd name="T4" fmla="*/ 253 w 257"/>
                <a:gd name="T5" fmla="*/ 24 h 195"/>
                <a:gd name="T6" fmla="*/ 246 w 257"/>
                <a:gd name="T7" fmla="*/ 33 h 195"/>
                <a:gd name="T8" fmla="*/ 239 w 257"/>
                <a:gd name="T9" fmla="*/ 41 h 195"/>
                <a:gd name="T10" fmla="*/ 231 w 257"/>
                <a:gd name="T11" fmla="*/ 50 h 195"/>
                <a:gd name="T12" fmla="*/ 222 w 257"/>
                <a:gd name="T13" fmla="*/ 61 h 195"/>
                <a:gd name="T14" fmla="*/ 216 w 257"/>
                <a:gd name="T15" fmla="*/ 68 h 195"/>
                <a:gd name="T16" fmla="*/ 206 w 257"/>
                <a:gd name="T17" fmla="*/ 79 h 195"/>
                <a:gd name="T18" fmla="*/ 193 w 257"/>
                <a:gd name="T19" fmla="*/ 90 h 195"/>
                <a:gd name="T20" fmla="*/ 179 w 257"/>
                <a:gd name="T21" fmla="*/ 100 h 195"/>
                <a:gd name="T22" fmla="*/ 172 w 257"/>
                <a:gd name="T23" fmla="*/ 109 h 195"/>
                <a:gd name="T24" fmla="*/ 166 w 257"/>
                <a:gd name="T25" fmla="*/ 118 h 195"/>
                <a:gd name="T26" fmla="*/ 156 w 257"/>
                <a:gd name="T27" fmla="*/ 119 h 195"/>
                <a:gd name="T28" fmla="*/ 152 w 257"/>
                <a:gd name="T29" fmla="*/ 113 h 195"/>
                <a:gd name="T30" fmla="*/ 151 w 257"/>
                <a:gd name="T31" fmla="*/ 104 h 195"/>
                <a:gd name="T32" fmla="*/ 156 w 257"/>
                <a:gd name="T33" fmla="*/ 95 h 195"/>
                <a:gd name="T34" fmla="*/ 163 w 257"/>
                <a:gd name="T35" fmla="*/ 85 h 195"/>
                <a:gd name="T36" fmla="*/ 165 w 257"/>
                <a:gd name="T37" fmla="*/ 79 h 195"/>
                <a:gd name="T38" fmla="*/ 155 w 257"/>
                <a:gd name="T39" fmla="*/ 82 h 195"/>
                <a:gd name="T40" fmla="*/ 146 w 257"/>
                <a:gd name="T41" fmla="*/ 88 h 195"/>
                <a:gd name="T42" fmla="*/ 135 w 257"/>
                <a:gd name="T43" fmla="*/ 96 h 195"/>
                <a:gd name="T44" fmla="*/ 125 w 257"/>
                <a:gd name="T45" fmla="*/ 103 h 195"/>
                <a:gd name="T46" fmla="*/ 115 w 257"/>
                <a:gd name="T47" fmla="*/ 110 h 195"/>
                <a:gd name="T48" fmla="*/ 106 w 257"/>
                <a:gd name="T49" fmla="*/ 119 h 195"/>
                <a:gd name="T50" fmla="*/ 93 w 257"/>
                <a:gd name="T51" fmla="*/ 131 h 195"/>
                <a:gd name="T52" fmla="*/ 85 w 257"/>
                <a:gd name="T53" fmla="*/ 140 h 195"/>
                <a:gd name="T54" fmla="*/ 77 w 257"/>
                <a:gd name="T55" fmla="*/ 148 h 195"/>
                <a:gd name="T56" fmla="*/ 69 w 257"/>
                <a:gd name="T57" fmla="*/ 155 h 195"/>
                <a:gd name="T58" fmla="*/ 61 w 257"/>
                <a:gd name="T59" fmla="*/ 163 h 195"/>
                <a:gd name="T60" fmla="*/ 52 w 257"/>
                <a:gd name="T61" fmla="*/ 170 h 195"/>
                <a:gd name="T62" fmla="*/ 43 w 257"/>
                <a:gd name="T63" fmla="*/ 177 h 195"/>
                <a:gd name="T64" fmla="*/ 34 w 257"/>
                <a:gd name="T65" fmla="*/ 183 h 195"/>
                <a:gd name="T66" fmla="*/ 24 w 257"/>
                <a:gd name="T67" fmla="*/ 188 h 195"/>
                <a:gd name="T68" fmla="*/ 15 w 257"/>
                <a:gd name="T69" fmla="*/ 192 h 195"/>
                <a:gd name="T70" fmla="*/ 6 w 257"/>
                <a:gd name="T71" fmla="*/ 194 h 195"/>
                <a:gd name="T72" fmla="*/ 57 w 257"/>
                <a:gd name="T73" fmla="*/ 139 h 195"/>
                <a:gd name="T74" fmla="*/ 67 w 257"/>
                <a:gd name="T75" fmla="*/ 131 h 195"/>
                <a:gd name="T76" fmla="*/ 77 w 257"/>
                <a:gd name="T77" fmla="*/ 123 h 195"/>
                <a:gd name="T78" fmla="*/ 86 w 257"/>
                <a:gd name="T79" fmla="*/ 115 h 195"/>
                <a:gd name="T80" fmla="*/ 96 w 257"/>
                <a:gd name="T81" fmla="*/ 106 h 195"/>
                <a:gd name="T82" fmla="*/ 105 w 257"/>
                <a:gd name="T83" fmla="*/ 98 h 195"/>
                <a:gd name="T84" fmla="*/ 115 w 257"/>
                <a:gd name="T85" fmla="*/ 90 h 195"/>
                <a:gd name="T86" fmla="*/ 124 w 257"/>
                <a:gd name="T87" fmla="*/ 81 h 195"/>
                <a:gd name="T88" fmla="*/ 133 w 257"/>
                <a:gd name="T89" fmla="*/ 73 h 195"/>
                <a:gd name="T90" fmla="*/ 143 w 257"/>
                <a:gd name="T91" fmla="*/ 65 h 195"/>
                <a:gd name="T92" fmla="*/ 152 w 257"/>
                <a:gd name="T93" fmla="*/ 57 h 195"/>
                <a:gd name="T94" fmla="*/ 161 w 257"/>
                <a:gd name="T95" fmla="*/ 49 h 195"/>
                <a:gd name="T96" fmla="*/ 171 w 257"/>
                <a:gd name="T97" fmla="*/ 41 h 195"/>
                <a:gd name="T98" fmla="*/ 180 w 257"/>
                <a:gd name="T99" fmla="*/ 34 h 195"/>
                <a:gd name="T100" fmla="*/ 194 w 257"/>
                <a:gd name="T101" fmla="*/ 30 h 195"/>
                <a:gd name="T102" fmla="*/ 209 w 257"/>
                <a:gd name="T103" fmla="*/ 32 h 195"/>
                <a:gd name="T104" fmla="*/ 219 w 257"/>
                <a:gd name="T105" fmla="*/ 37 h 195"/>
                <a:gd name="T106" fmla="*/ 229 w 257"/>
                <a:gd name="T107" fmla="*/ 25 h 195"/>
                <a:gd name="T108" fmla="*/ 235 w 257"/>
                <a:gd name="T109" fmla="*/ 11 h 195"/>
                <a:gd name="T110" fmla="*/ 244 w 257"/>
                <a:gd name="T111" fmla="*/ 0 h 19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57"/>
                <a:gd name="T169" fmla="*/ 0 h 195"/>
                <a:gd name="T170" fmla="*/ 257 w 257"/>
                <a:gd name="T171" fmla="*/ 195 h 19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57" h="195">
                  <a:moveTo>
                    <a:pt x="244" y="0"/>
                  </a:moveTo>
                  <a:lnTo>
                    <a:pt x="245" y="0"/>
                  </a:lnTo>
                  <a:lnTo>
                    <a:pt x="247" y="1"/>
                  </a:lnTo>
                  <a:lnTo>
                    <a:pt x="249" y="2"/>
                  </a:lnTo>
                  <a:lnTo>
                    <a:pt x="250" y="4"/>
                  </a:lnTo>
                  <a:lnTo>
                    <a:pt x="253" y="6"/>
                  </a:lnTo>
                  <a:lnTo>
                    <a:pt x="255" y="7"/>
                  </a:lnTo>
                  <a:lnTo>
                    <a:pt x="256" y="9"/>
                  </a:lnTo>
                  <a:lnTo>
                    <a:pt x="257" y="11"/>
                  </a:lnTo>
                  <a:lnTo>
                    <a:pt x="257" y="13"/>
                  </a:lnTo>
                  <a:lnTo>
                    <a:pt x="257" y="15"/>
                  </a:lnTo>
                  <a:lnTo>
                    <a:pt x="256" y="17"/>
                  </a:lnTo>
                  <a:lnTo>
                    <a:pt x="255" y="20"/>
                  </a:lnTo>
                  <a:lnTo>
                    <a:pt x="254" y="22"/>
                  </a:lnTo>
                  <a:lnTo>
                    <a:pt x="253" y="24"/>
                  </a:lnTo>
                  <a:lnTo>
                    <a:pt x="250" y="26"/>
                  </a:lnTo>
                  <a:lnTo>
                    <a:pt x="249" y="29"/>
                  </a:lnTo>
                  <a:lnTo>
                    <a:pt x="248" y="30"/>
                  </a:lnTo>
                  <a:lnTo>
                    <a:pt x="247" y="31"/>
                  </a:lnTo>
                  <a:lnTo>
                    <a:pt x="246" y="33"/>
                  </a:lnTo>
                  <a:lnTo>
                    <a:pt x="245" y="35"/>
                  </a:lnTo>
                  <a:lnTo>
                    <a:pt x="243" y="36"/>
                  </a:lnTo>
                  <a:lnTo>
                    <a:pt x="242" y="37"/>
                  </a:lnTo>
                  <a:lnTo>
                    <a:pt x="241" y="39"/>
                  </a:lnTo>
                  <a:lnTo>
                    <a:pt x="239" y="41"/>
                  </a:lnTo>
                  <a:lnTo>
                    <a:pt x="238" y="42"/>
                  </a:lnTo>
                  <a:lnTo>
                    <a:pt x="236" y="44"/>
                  </a:lnTo>
                  <a:lnTo>
                    <a:pt x="234" y="46"/>
                  </a:lnTo>
                  <a:lnTo>
                    <a:pt x="233" y="48"/>
                  </a:lnTo>
                  <a:lnTo>
                    <a:pt x="231" y="50"/>
                  </a:lnTo>
                  <a:lnTo>
                    <a:pt x="229" y="51"/>
                  </a:lnTo>
                  <a:lnTo>
                    <a:pt x="227" y="54"/>
                  </a:lnTo>
                  <a:lnTo>
                    <a:pt x="226" y="56"/>
                  </a:lnTo>
                  <a:lnTo>
                    <a:pt x="224" y="58"/>
                  </a:lnTo>
                  <a:lnTo>
                    <a:pt x="222" y="61"/>
                  </a:lnTo>
                  <a:lnTo>
                    <a:pt x="221" y="62"/>
                  </a:lnTo>
                  <a:lnTo>
                    <a:pt x="220" y="63"/>
                  </a:lnTo>
                  <a:lnTo>
                    <a:pt x="219" y="65"/>
                  </a:lnTo>
                  <a:lnTo>
                    <a:pt x="218" y="67"/>
                  </a:lnTo>
                  <a:lnTo>
                    <a:pt x="216" y="68"/>
                  </a:lnTo>
                  <a:lnTo>
                    <a:pt x="214" y="70"/>
                  </a:lnTo>
                  <a:lnTo>
                    <a:pt x="212" y="72"/>
                  </a:lnTo>
                  <a:lnTo>
                    <a:pt x="210" y="75"/>
                  </a:lnTo>
                  <a:lnTo>
                    <a:pt x="208" y="76"/>
                  </a:lnTo>
                  <a:lnTo>
                    <a:pt x="206" y="79"/>
                  </a:lnTo>
                  <a:lnTo>
                    <a:pt x="203" y="81"/>
                  </a:lnTo>
                  <a:lnTo>
                    <a:pt x="201" y="83"/>
                  </a:lnTo>
                  <a:lnTo>
                    <a:pt x="198" y="85"/>
                  </a:lnTo>
                  <a:lnTo>
                    <a:pt x="195" y="87"/>
                  </a:lnTo>
                  <a:lnTo>
                    <a:pt x="193" y="90"/>
                  </a:lnTo>
                  <a:lnTo>
                    <a:pt x="190" y="92"/>
                  </a:lnTo>
                  <a:lnTo>
                    <a:pt x="187" y="94"/>
                  </a:lnTo>
                  <a:lnTo>
                    <a:pt x="185" y="96"/>
                  </a:lnTo>
                  <a:lnTo>
                    <a:pt x="182" y="98"/>
                  </a:lnTo>
                  <a:lnTo>
                    <a:pt x="179" y="100"/>
                  </a:lnTo>
                  <a:lnTo>
                    <a:pt x="178" y="101"/>
                  </a:lnTo>
                  <a:lnTo>
                    <a:pt x="176" y="103"/>
                  </a:lnTo>
                  <a:lnTo>
                    <a:pt x="175" y="105"/>
                  </a:lnTo>
                  <a:lnTo>
                    <a:pt x="174" y="107"/>
                  </a:lnTo>
                  <a:lnTo>
                    <a:pt x="172" y="109"/>
                  </a:lnTo>
                  <a:lnTo>
                    <a:pt x="171" y="110"/>
                  </a:lnTo>
                  <a:lnTo>
                    <a:pt x="171" y="112"/>
                  </a:lnTo>
                  <a:lnTo>
                    <a:pt x="170" y="113"/>
                  </a:lnTo>
                  <a:lnTo>
                    <a:pt x="167" y="115"/>
                  </a:lnTo>
                  <a:lnTo>
                    <a:pt x="166" y="118"/>
                  </a:lnTo>
                  <a:lnTo>
                    <a:pt x="163" y="119"/>
                  </a:lnTo>
                  <a:lnTo>
                    <a:pt x="162" y="120"/>
                  </a:lnTo>
                  <a:lnTo>
                    <a:pt x="160" y="120"/>
                  </a:lnTo>
                  <a:lnTo>
                    <a:pt x="158" y="120"/>
                  </a:lnTo>
                  <a:lnTo>
                    <a:pt x="156" y="119"/>
                  </a:lnTo>
                  <a:lnTo>
                    <a:pt x="155" y="118"/>
                  </a:lnTo>
                  <a:lnTo>
                    <a:pt x="154" y="117"/>
                  </a:lnTo>
                  <a:lnTo>
                    <a:pt x="153" y="116"/>
                  </a:lnTo>
                  <a:lnTo>
                    <a:pt x="152" y="115"/>
                  </a:lnTo>
                  <a:lnTo>
                    <a:pt x="152" y="113"/>
                  </a:lnTo>
                  <a:lnTo>
                    <a:pt x="151" y="112"/>
                  </a:lnTo>
                  <a:lnTo>
                    <a:pt x="151" y="110"/>
                  </a:lnTo>
                  <a:lnTo>
                    <a:pt x="150" y="108"/>
                  </a:lnTo>
                  <a:lnTo>
                    <a:pt x="150" y="106"/>
                  </a:lnTo>
                  <a:lnTo>
                    <a:pt x="151" y="104"/>
                  </a:lnTo>
                  <a:lnTo>
                    <a:pt x="152" y="102"/>
                  </a:lnTo>
                  <a:lnTo>
                    <a:pt x="153" y="100"/>
                  </a:lnTo>
                  <a:lnTo>
                    <a:pt x="154" y="99"/>
                  </a:lnTo>
                  <a:lnTo>
                    <a:pt x="155" y="97"/>
                  </a:lnTo>
                  <a:lnTo>
                    <a:pt x="156" y="95"/>
                  </a:lnTo>
                  <a:lnTo>
                    <a:pt x="157" y="94"/>
                  </a:lnTo>
                  <a:lnTo>
                    <a:pt x="158" y="93"/>
                  </a:lnTo>
                  <a:lnTo>
                    <a:pt x="160" y="90"/>
                  </a:lnTo>
                  <a:lnTo>
                    <a:pt x="161" y="87"/>
                  </a:lnTo>
                  <a:lnTo>
                    <a:pt x="163" y="85"/>
                  </a:lnTo>
                  <a:lnTo>
                    <a:pt x="164" y="84"/>
                  </a:lnTo>
                  <a:lnTo>
                    <a:pt x="164" y="82"/>
                  </a:lnTo>
                  <a:lnTo>
                    <a:pt x="164" y="81"/>
                  </a:lnTo>
                  <a:lnTo>
                    <a:pt x="164" y="80"/>
                  </a:lnTo>
                  <a:lnTo>
                    <a:pt x="165" y="79"/>
                  </a:lnTo>
                  <a:lnTo>
                    <a:pt x="164" y="79"/>
                  </a:lnTo>
                  <a:lnTo>
                    <a:pt x="162" y="79"/>
                  </a:lnTo>
                  <a:lnTo>
                    <a:pt x="159" y="80"/>
                  </a:lnTo>
                  <a:lnTo>
                    <a:pt x="156" y="82"/>
                  </a:lnTo>
                  <a:lnTo>
                    <a:pt x="155" y="82"/>
                  </a:lnTo>
                  <a:lnTo>
                    <a:pt x="153" y="83"/>
                  </a:lnTo>
                  <a:lnTo>
                    <a:pt x="151" y="84"/>
                  </a:lnTo>
                  <a:lnTo>
                    <a:pt x="150" y="86"/>
                  </a:lnTo>
                  <a:lnTo>
                    <a:pt x="147" y="87"/>
                  </a:lnTo>
                  <a:lnTo>
                    <a:pt x="146" y="88"/>
                  </a:lnTo>
                  <a:lnTo>
                    <a:pt x="143" y="90"/>
                  </a:lnTo>
                  <a:lnTo>
                    <a:pt x="142" y="91"/>
                  </a:lnTo>
                  <a:lnTo>
                    <a:pt x="139" y="93"/>
                  </a:lnTo>
                  <a:lnTo>
                    <a:pt x="138" y="94"/>
                  </a:lnTo>
                  <a:lnTo>
                    <a:pt x="135" y="96"/>
                  </a:lnTo>
                  <a:lnTo>
                    <a:pt x="133" y="97"/>
                  </a:lnTo>
                  <a:lnTo>
                    <a:pt x="131" y="99"/>
                  </a:lnTo>
                  <a:lnTo>
                    <a:pt x="129" y="100"/>
                  </a:lnTo>
                  <a:lnTo>
                    <a:pt x="127" y="101"/>
                  </a:lnTo>
                  <a:lnTo>
                    <a:pt x="125" y="103"/>
                  </a:lnTo>
                  <a:lnTo>
                    <a:pt x="123" y="104"/>
                  </a:lnTo>
                  <a:lnTo>
                    <a:pt x="121" y="106"/>
                  </a:lnTo>
                  <a:lnTo>
                    <a:pt x="119" y="107"/>
                  </a:lnTo>
                  <a:lnTo>
                    <a:pt x="117" y="109"/>
                  </a:lnTo>
                  <a:lnTo>
                    <a:pt x="115" y="110"/>
                  </a:lnTo>
                  <a:lnTo>
                    <a:pt x="113" y="112"/>
                  </a:lnTo>
                  <a:lnTo>
                    <a:pt x="112" y="113"/>
                  </a:lnTo>
                  <a:lnTo>
                    <a:pt x="111" y="114"/>
                  </a:lnTo>
                  <a:lnTo>
                    <a:pt x="108" y="117"/>
                  </a:lnTo>
                  <a:lnTo>
                    <a:pt x="106" y="119"/>
                  </a:lnTo>
                  <a:lnTo>
                    <a:pt x="104" y="121"/>
                  </a:lnTo>
                  <a:lnTo>
                    <a:pt x="101" y="123"/>
                  </a:lnTo>
                  <a:lnTo>
                    <a:pt x="99" y="125"/>
                  </a:lnTo>
                  <a:lnTo>
                    <a:pt x="96" y="128"/>
                  </a:lnTo>
                  <a:lnTo>
                    <a:pt x="93" y="131"/>
                  </a:lnTo>
                  <a:lnTo>
                    <a:pt x="90" y="134"/>
                  </a:lnTo>
                  <a:lnTo>
                    <a:pt x="89" y="135"/>
                  </a:lnTo>
                  <a:lnTo>
                    <a:pt x="88" y="137"/>
                  </a:lnTo>
                  <a:lnTo>
                    <a:pt x="86" y="138"/>
                  </a:lnTo>
                  <a:lnTo>
                    <a:pt x="85" y="140"/>
                  </a:lnTo>
                  <a:lnTo>
                    <a:pt x="83" y="141"/>
                  </a:lnTo>
                  <a:lnTo>
                    <a:pt x="81" y="143"/>
                  </a:lnTo>
                  <a:lnTo>
                    <a:pt x="80" y="144"/>
                  </a:lnTo>
                  <a:lnTo>
                    <a:pt x="78" y="146"/>
                  </a:lnTo>
                  <a:lnTo>
                    <a:pt x="77" y="148"/>
                  </a:lnTo>
                  <a:lnTo>
                    <a:pt x="75" y="149"/>
                  </a:lnTo>
                  <a:lnTo>
                    <a:pt x="73" y="150"/>
                  </a:lnTo>
                  <a:lnTo>
                    <a:pt x="72" y="152"/>
                  </a:lnTo>
                  <a:lnTo>
                    <a:pt x="70" y="153"/>
                  </a:lnTo>
                  <a:lnTo>
                    <a:pt x="69" y="155"/>
                  </a:lnTo>
                  <a:lnTo>
                    <a:pt x="67" y="157"/>
                  </a:lnTo>
                  <a:lnTo>
                    <a:pt x="65" y="158"/>
                  </a:lnTo>
                  <a:lnTo>
                    <a:pt x="64" y="160"/>
                  </a:lnTo>
                  <a:lnTo>
                    <a:pt x="62" y="162"/>
                  </a:lnTo>
                  <a:lnTo>
                    <a:pt x="61" y="163"/>
                  </a:lnTo>
                  <a:lnTo>
                    <a:pt x="59" y="165"/>
                  </a:lnTo>
                  <a:lnTo>
                    <a:pt x="57" y="166"/>
                  </a:lnTo>
                  <a:lnTo>
                    <a:pt x="56" y="167"/>
                  </a:lnTo>
                  <a:lnTo>
                    <a:pt x="53" y="169"/>
                  </a:lnTo>
                  <a:lnTo>
                    <a:pt x="52" y="170"/>
                  </a:lnTo>
                  <a:lnTo>
                    <a:pt x="50" y="172"/>
                  </a:lnTo>
                  <a:lnTo>
                    <a:pt x="48" y="173"/>
                  </a:lnTo>
                  <a:lnTo>
                    <a:pt x="46" y="174"/>
                  </a:lnTo>
                  <a:lnTo>
                    <a:pt x="45" y="176"/>
                  </a:lnTo>
                  <a:lnTo>
                    <a:pt x="43" y="177"/>
                  </a:lnTo>
                  <a:lnTo>
                    <a:pt x="41" y="178"/>
                  </a:lnTo>
                  <a:lnTo>
                    <a:pt x="39" y="179"/>
                  </a:lnTo>
                  <a:lnTo>
                    <a:pt x="37" y="180"/>
                  </a:lnTo>
                  <a:lnTo>
                    <a:pt x="35" y="181"/>
                  </a:lnTo>
                  <a:lnTo>
                    <a:pt x="34" y="183"/>
                  </a:lnTo>
                  <a:lnTo>
                    <a:pt x="31" y="184"/>
                  </a:lnTo>
                  <a:lnTo>
                    <a:pt x="30" y="185"/>
                  </a:lnTo>
                  <a:lnTo>
                    <a:pt x="28" y="186"/>
                  </a:lnTo>
                  <a:lnTo>
                    <a:pt x="26" y="187"/>
                  </a:lnTo>
                  <a:lnTo>
                    <a:pt x="24" y="188"/>
                  </a:lnTo>
                  <a:lnTo>
                    <a:pt x="22" y="189"/>
                  </a:lnTo>
                  <a:lnTo>
                    <a:pt x="21" y="189"/>
                  </a:lnTo>
                  <a:lnTo>
                    <a:pt x="19" y="190"/>
                  </a:lnTo>
                  <a:lnTo>
                    <a:pt x="17" y="191"/>
                  </a:lnTo>
                  <a:lnTo>
                    <a:pt x="15" y="192"/>
                  </a:lnTo>
                  <a:lnTo>
                    <a:pt x="13" y="192"/>
                  </a:lnTo>
                  <a:lnTo>
                    <a:pt x="11" y="193"/>
                  </a:lnTo>
                  <a:lnTo>
                    <a:pt x="10" y="193"/>
                  </a:lnTo>
                  <a:lnTo>
                    <a:pt x="7" y="194"/>
                  </a:lnTo>
                  <a:lnTo>
                    <a:pt x="6" y="194"/>
                  </a:lnTo>
                  <a:lnTo>
                    <a:pt x="4" y="194"/>
                  </a:lnTo>
                  <a:lnTo>
                    <a:pt x="2" y="195"/>
                  </a:lnTo>
                  <a:lnTo>
                    <a:pt x="0" y="195"/>
                  </a:lnTo>
                  <a:lnTo>
                    <a:pt x="56" y="141"/>
                  </a:lnTo>
                  <a:lnTo>
                    <a:pt x="57" y="139"/>
                  </a:lnTo>
                  <a:lnTo>
                    <a:pt x="60" y="138"/>
                  </a:lnTo>
                  <a:lnTo>
                    <a:pt x="61" y="136"/>
                  </a:lnTo>
                  <a:lnTo>
                    <a:pt x="64" y="134"/>
                  </a:lnTo>
                  <a:lnTo>
                    <a:pt x="65" y="132"/>
                  </a:lnTo>
                  <a:lnTo>
                    <a:pt x="67" y="131"/>
                  </a:lnTo>
                  <a:lnTo>
                    <a:pt x="69" y="129"/>
                  </a:lnTo>
                  <a:lnTo>
                    <a:pt x="71" y="128"/>
                  </a:lnTo>
                  <a:lnTo>
                    <a:pt x="73" y="126"/>
                  </a:lnTo>
                  <a:lnTo>
                    <a:pt x="75" y="125"/>
                  </a:lnTo>
                  <a:lnTo>
                    <a:pt x="77" y="123"/>
                  </a:lnTo>
                  <a:lnTo>
                    <a:pt x="79" y="121"/>
                  </a:lnTo>
                  <a:lnTo>
                    <a:pt x="81" y="119"/>
                  </a:lnTo>
                  <a:lnTo>
                    <a:pt x="83" y="118"/>
                  </a:lnTo>
                  <a:lnTo>
                    <a:pt x="85" y="116"/>
                  </a:lnTo>
                  <a:lnTo>
                    <a:pt x="86" y="115"/>
                  </a:lnTo>
                  <a:lnTo>
                    <a:pt x="89" y="113"/>
                  </a:lnTo>
                  <a:lnTo>
                    <a:pt x="91" y="111"/>
                  </a:lnTo>
                  <a:lnTo>
                    <a:pt x="92" y="109"/>
                  </a:lnTo>
                  <a:lnTo>
                    <a:pt x="94" y="108"/>
                  </a:lnTo>
                  <a:lnTo>
                    <a:pt x="96" y="106"/>
                  </a:lnTo>
                  <a:lnTo>
                    <a:pt x="98" y="104"/>
                  </a:lnTo>
                  <a:lnTo>
                    <a:pt x="100" y="103"/>
                  </a:lnTo>
                  <a:lnTo>
                    <a:pt x="102" y="101"/>
                  </a:lnTo>
                  <a:lnTo>
                    <a:pt x="104" y="100"/>
                  </a:lnTo>
                  <a:lnTo>
                    <a:pt x="105" y="98"/>
                  </a:lnTo>
                  <a:lnTo>
                    <a:pt x="107" y="96"/>
                  </a:lnTo>
                  <a:lnTo>
                    <a:pt x="109" y="95"/>
                  </a:lnTo>
                  <a:lnTo>
                    <a:pt x="111" y="93"/>
                  </a:lnTo>
                  <a:lnTo>
                    <a:pt x="113" y="91"/>
                  </a:lnTo>
                  <a:lnTo>
                    <a:pt x="115" y="90"/>
                  </a:lnTo>
                  <a:lnTo>
                    <a:pt x="117" y="88"/>
                  </a:lnTo>
                  <a:lnTo>
                    <a:pt x="119" y="86"/>
                  </a:lnTo>
                  <a:lnTo>
                    <a:pt x="121" y="85"/>
                  </a:lnTo>
                  <a:lnTo>
                    <a:pt x="123" y="83"/>
                  </a:lnTo>
                  <a:lnTo>
                    <a:pt x="124" y="81"/>
                  </a:lnTo>
                  <a:lnTo>
                    <a:pt x="126" y="79"/>
                  </a:lnTo>
                  <a:lnTo>
                    <a:pt x="128" y="78"/>
                  </a:lnTo>
                  <a:lnTo>
                    <a:pt x="130" y="76"/>
                  </a:lnTo>
                  <a:lnTo>
                    <a:pt x="132" y="75"/>
                  </a:lnTo>
                  <a:lnTo>
                    <a:pt x="133" y="73"/>
                  </a:lnTo>
                  <a:lnTo>
                    <a:pt x="135" y="72"/>
                  </a:lnTo>
                  <a:lnTo>
                    <a:pt x="138" y="70"/>
                  </a:lnTo>
                  <a:lnTo>
                    <a:pt x="139" y="68"/>
                  </a:lnTo>
                  <a:lnTo>
                    <a:pt x="141" y="67"/>
                  </a:lnTo>
                  <a:lnTo>
                    <a:pt x="143" y="65"/>
                  </a:lnTo>
                  <a:lnTo>
                    <a:pt x="145" y="63"/>
                  </a:lnTo>
                  <a:lnTo>
                    <a:pt x="147" y="62"/>
                  </a:lnTo>
                  <a:lnTo>
                    <a:pt x="148" y="60"/>
                  </a:lnTo>
                  <a:lnTo>
                    <a:pt x="150" y="58"/>
                  </a:lnTo>
                  <a:lnTo>
                    <a:pt x="152" y="57"/>
                  </a:lnTo>
                  <a:lnTo>
                    <a:pt x="154" y="55"/>
                  </a:lnTo>
                  <a:lnTo>
                    <a:pt x="156" y="54"/>
                  </a:lnTo>
                  <a:lnTo>
                    <a:pt x="158" y="52"/>
                  </a:lnTo>
                  <a:lnTo>
                    <a:pt x="159" y="50"/>
                  </a:lnTo>
                  <a:lnTo>
                    <a:pt x="161" y="49"/>
                  </a:lnTo>
                  <a:lnTo>
                    <a:pt x="163" y="48"/>
                  </a:lnTo>
                  <a:lnTo>
                    <a:pt x="165" y="46"/>
                  </a:lnTo>
                  <a:lnTo>
                    <a:pt x="167" y="44"/>
                  </a:lnTo>
                  <a:lnTo>
                    <a:pt x="169" y="43"/>
                  </a:lnTo>
                  <a:lnTo>
                    <a:pt x="171" y="41"/>
                  </a:lnTo>
                  <a:lnTo>
                    <a:pt x="173" y="39"/>
                  </a:lnTo>
                  <a:lnTo>
                    <a:pt x="175" y="38"/>
                  </a:lnTo>
                  <a:lnTo>
                    <a:pt x="177" y="36"/>
                  </a:lnTo>
                  <a:lnTo>
                    <a:pt x="179" y="35"/>
                  </a:lnTo>
                  <a:lnTo>
                    <a:pt x="180" y="34"/>
                  </a:lnTo>
                  <a:lnTo>
                    <a:pt x="183" y="33"/>
                  </a:lnTo>
                  <a:lnTo>
                    <a:pt x="186" y="32"/>
                  </a:lnTo>
                  <a:lnTo>
                    <a:pt x="189" y="31"/>
                  </a:lnTo>
                  <a:lnTo>
                    <a:pt x="191" y="31"/>
                  </a:lnTo>
                  <a:lnTo>
                    <a:pt x="194" y="30"/>
                  </a:lnTo>
                  <a:lnTo>
                    <a:pt x="197" y="30"/>
                  </a:lnTo>
                  <a:lnTo>
                    <a:pt x="200" y="30"/>
                  </a:lnTo>
                  <a:lnTo>
                    <a:pt x="203" y="30"/>
                  </a:lnTo>
                  <a:lnTo>
                    <a:pt x="206" y="31"/>
                  </a:lnTo>
                  <a:lnTo>
                    <a:pt x="209" y="32"/>
                  </a:lnTo>
                  <a:lnTo>
                    <a:pt x="210" y="33"/>
                  </a:lnTo>
                  <a:lnTo>
                    <a:pt x="213" y="35"/>
                  </a:lnTo>
                  <a:lnTo>
                    <a:pt x="214" y="37"/>
                  </a:lnTo>
                  <a:lnTo>
                    <a:pt x="217" y="39"/>
                  </a:lnTo>
                  <a:lnTo>
                    <a:pt x="219" y="37"/>
                  </a:lnTo>
                  <a:lnTo>
                    <a:pt x="221" y="35"/>
                  </a:lnTo>
                  <a:lnTo>
                    <a:pt x="223" y="32"/>
                  </a:lnTo>
                  <a:lnTo>
                    <a:pt x="225" y="30"/>
                  </a:lnTo>
                  <a:lnTo>
                    <a:pt x="227" y="27"/>
                  </a:lnTo>
                  <a:lnTo>
                    <a:pt x="229" y="25"/>
                  </a:lnTo>
                  <a:lnTo>
                    <a:pt x="230" y="22"/>
                  </a:lnTo>
                  <a:lnTo>
                    <a:pt x="232" y="19"/>
                  </a:lnTo>
                  <a:lnTo>
                    <a:pt x="233" y="16"/>
                  </a:lnTo>
                  <a:lnTo>
                    <a:pt x="234" y="14"/>
                  </a:lnTo>
                  <a:lnTo>
                    <a:pt x="235" y="11"/>
                  </a:lnTo>
                  <a:lnTo>
                    <a:pt x="237" y="8"/>
                  </a:lnTo>
                  <a:lnTo>
                    <a:pt x="238" y="6"/>
                  </a:lnTo>
                  <a:lnTo>
                    <a:pt x="240" y="3"/>
                  </a:lnTo>
                  <a:lnTo>
                    <a:pt x="241" y="1"/>
                  </a:lnTo>
                  <a:lnTo>
                    <a:pt x="244" y="0"/>
                  </a:lnTo>
                  <a:close/>
                </a:path>
              </a:pathLst>
            </a:custGeom>
            <a:solidFill>
              <a:srgbClr val="BAD19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8" name="Freeform 236"/>
            <p:cNvSpPr>
              <a:spLocks/>
            </p:cNvSpPr>
            <p:nvPr/>
          </p:nvSpPr>
          <p:spPr bwMode="auto">
            <a:xfrm>
              <a:off x="1964" y="1856"/>
              <a:ext cx="146" cy="107"/>
            </a:xfrm>
            <a:custGeom>
              <a:avLst/>
              <a:gdLst>
                <a:gd name="T0" fmla="*/ 142 w 146"/>
                <a:gd name="T1" fmla="*/ 1 h 107"/>
                <a:gd name="T2" fmla="*/ 145 w 146"/>
                <a:gd name="T3" fmla="*/ 4 h 107"/>
                <a:gd name="T4" fmla="*/ 146 w 146"/>
                <a:gd name="T5" fmla="*/ 8 h 107"/>
                <a:gd name="T6" fmla="*/ 146 w 146"/>
                <a:gd name="T7" fmla="*/ 11 h 107"/>
                <a:gd name="T8" fmla="*/ 144 w 146"/>
                <a:gd name="T9" fmla="*/ 16 h 107"/>
                <a:gd name="T10" fmla="*/ 141 w 146"/>
                <a:gd name="T11" fmla="*/ 20 h 107"/>
                <a:gd name="T12" fmla="*/ 138 w 146"/>
                <a:gd name="T13" fmla="*/ 25 h 107"/>
                <a:gd name="T14" fmla="*/ 133 w 146"/>
                <a:gd name="T15" fmla="*/ 30 h 107"/>
                <a:gd name="T16" fmla="*/ 129 w 146"/>
                <a:gd name="T17" fmla="*/ 35 h 107"/>
                <a:gd name="T18" fmla="*/ 123 w 146"/>
                <a:gd name="T19" fmla="*/ 40 h 107"/>
                <a:gd name="T20" fmla="*/ 117 w 146"/>
                <a:gd name="T21" fmla="*/ 45 h 107"/>
                <a:gd name="T22" fmla="*/ 111 w 146"/>
                <a:gd name="T23" fmla="*/ 50 h 107"/>
                <a:gd name="T24" fmla="*/ 105 w 146"/>
                <a:gd name="T25" fmla="*/ 54 h 107"/>
                <a:gd name="T26" fmla="*/ 99 w 146"/>
                <a:gd name="T27" fmla="*/ 59 h 107"/>
                <a:gd name="T28" fmla="*/ 94 w 146"/>
                <a:gd name="T29" fmla="*/ 63 h 107"/>
                <a:gd name="T30" fmla="*/ 90 w 146"/>
                <a:gd name="T31" fmla="*/ 67 h 107"/>
                <a:gd name="T32" fmla="*/ 86 w 146"/>
                <a:gd name="T33" fmla="*/ 70 h 107"/>
                <a:gd name="T34" fmla="*/ 82 w 146"/>
                <a:gd name="T35" fmla="*/ 73 h 107"/>
                <a:gd name="T36" fmla="*/ 78 w 146"/>
                <a:gd name="T37" fmla="*/ 75 h 107"/>
                <a:gd name="T38" fmla="*/ 73 w 146"/>
                <a:gd name="T39" fmla="*/ 78 h 107"/>
                <a:gd name="T40" fmla="*/ 69 w 146"/>
                <a:gd name="T41" fmla="*/ 80 h 107"/>
                <a:gd name="T42" fmla="*/ 64 w 146"/>
                <a:gd name="T43" fmla="*/ 82 h 107"/>
                <a:gd name="T44" fmla="*/ 59 w 146"/>
                <a:gd name="T45" fmla="*/ 85 h 107"/>
                <a:gd name="T46" fmla="*/ 55 w 146"/>
                <a:gd name="T47" fmla="*/ 87 h 107"/>
                <a:gd name="T48" fmla="*/ 50 w 146"/>
                <a:gd name="T49" fmla="*/ 89 h 107"/>
                <a:gd name="T50" fmla="*/ 46 w 146"/>
                <a:gd name="T51" fmla="*/ 91 h 107"/>
                <a:gd name="T52" fmla="*/ 41 w 146"/>
                <a:gd name="T53" fmla="*/ 93 h 107"/>
                <a:gd name="T54" fmla="*/ 36 w 146"/>
                <a:gd name="T55" fmla="*/ 95 h 107"/>
                <a:gd name="T56" fmla="*/ 32 w 146"/>
                <a:gd name="T57" fmla="*/ 97 h 107"/>
                <a:gd name="T58" fmla="*/ 27 w 146"/>
                <a:gd name="T59" fmla="*/ 99 h 107"/>
                <a:gd name="T60" fmla="*/ 23 w 146"/>
                <a:gd name="T61" fmla="*/ 101 h 107"/>
                <a:gd name="T62" fmla="*/ 19 w 146"/>
                <a:gd name="T63" fmla="*/ 102 h 107"/>
                <a:gd name="T64" fmla="*/ 15 w 146"/>
                <a:gd name="T65" fmla="*/ 104 h 107"/>
                <a:gd name="T66" fmla="*/ 11 w 146"/>
                <a:gd name="T67" fmla="*/ 105 h 107"/>
                <a:gd name="T68" fmla="*/ 8 w 146"/>
                <a:gd name="T69" fmla="*/ 106 h 107"/>
                <a:gd name="T70" fmla="*/ 4 w 146"/>
                <a:gd name="T71" fmla="*/ 107 h 107"/>
                <a:gd name="T72" fmla="*/ 1 w 146"/>
                <a:gd name="T73" fmla="*/ 107 h 107"/>
                <a:gd name="T74" fmla="*/ 79 w 146"/>
                <a:gd name="T75" fmla="*/ 57 h 107"/>
                <a:gd name="T76" fmla="*/ 82 w 146"/>
                <a:gd name="T77" fmla="*/ 53 h 107"/>
                <a:gd name="T78" fmla="*/ 86 w 146"/>
                <a:gd name="T79" fmla="*/ 50 h 107"/>
                <a:gd name="T80" fmla="*/ 90 w 146"/>
                <a:gd name="T81" fmla="*/ 46 h 107"/>
                <a:gd name="T82" fmla="*/ 94 w 146"/>
                <a:gd name="T83" fmla="*/ 42 h 107"/>
                <a:gd name="T84" fmla="*/ 97 w 146"/>
                <a:gd name="T85" fmla="*/ 38 h 107"/>
                <a:gd name="T86" fmla="*/ 101 w 146"/>
                <a:gd name="T87" fmla="*/ 34 h 107"/>
                <a:gd name="T88" fmla="*/ 106 w 146"/>
                <a:gd name="T89" fmla="*/ 30 h 107"/>
                <a:gd name="T90" fmla="*/ 110 w 146"/>
                <a:gd name="T91" fmla="*/ 26 h 107"/>
                <a:gd name="T92" fmla="*/ 114 w 146"/>
                <a:gd name="T93" fmla="*/ 22 h 107"/>
                <a:gd name="T94" fmla="*/ 118 w 146"/>
                <a:gd name="T95" fmla="*/ 18 h 107"/>
                <a:gd name="T96" fmla="*/ 122 w 146"/>
                <a:gd name="T97" fmla="*/ 14 h 107"/>
                <a:gd name="T98" fmla="*/ 126 w 146"/>
                <a:gd name="T99" fmla="*/ 11 h 107"/>
                <a:gd name="T100" fmla="*/ 129 w 146"/>
                <a:gd name="T101" fmla="*/ 8 h 107"/>
                <a:gd name="T102" fmla="*/ 133 w 146"/>
                <a:gd name="T103" fmla="*/ 5 h 107"/>
                <a:gd name="T104" fmla="*/ 137 w 146"/>
                <a:gd name="T105" fmla="*/ 2 h 107"/>
                <a:gd name="T106" fmla="*/ 140 w 146"/>
                <a:gd name="T107" fmla="*/ 0 h 107"/>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46"/>
                <a:gd name="T163" fmla="*/ 0 h 107"/>
                <a:gd name="T164" fmla="*/ 146 w 146"/>
                <a:gd name="T165" fmla="*/ 107 h 107"/>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46" h="107">
                  <a:moveTo>
                    <a:pt x="140" y="0"/>
                  </a:moveTo>
                  <a:lnTo>
                    <a:pt x="142" y="1"/>
                  </a:lnTo>
                  <a:lnTo>
                    <a:pt x="144" y="2"/>
                  </a:lnTo>
                  <a:lnTo>
                    <a:pt x="145" y="4"/>
                  </a:lnTo>
                  <a:lnTo>
                    <a:pt x="146" y="6"/>
                  </a:lnTo>
                  <a:lnTo>
                    <a:pt x="146" y="8"/>
                  </a:lnTo>
                  <a:lnTo>
                    <a:pt x="146" y="9"/>
                  </a:lnTo>
                  <a:lnTo>
                    <a:pt x="146" y="11"/>
                  </a:lnTo>
                  <a:lnTo>
                    <a:pt x="145" y="14"/>
                  </a:lnTo>
                  <a:lnTo>
                    <a:pt x="144" y="16"/>
                  </a:lnTo>
                  <a:lnTo>
                    <a:pt x="143" y="18"/>
                  </a:lnTo>
                  <a:lnTo>
                    <a:pt x="141" y="20"/>
                  </a:lnTo>
                  <a:lnTo>
                    <a:pt x="140" y="23"/>
                  </a:lnTo>
                  <a:lnTo>
                    <a:pt x="138" y="25"/>
                  </a:lnTo>
                  <a:lnTo>
                    <a:pt x="136" y="27"/>
                  </a:lnTo>
                  <a:lnTo>
                    <a:pt x="133" y="30"/>
                  </a:lnTo>
                  <a:lnTo>
                    <a:pt x="132" y="33"/>
                  </a:lnTo>
                  <a:lnTo>
                    <a:pt x="129" y="35"/>
                  </a:lnTo>
                  <a:lnTo>
                    <a:pt x="126" y="37"/>
                  </a:lnTo>
                  <a:lnTo>
                    <a:pt x="123" y="40"/>
                  </a:lnTo>
                  <a:lnTo>
                    <a:pt x="120" y="43"/>
                  </a:lnTo>
                  <a:lnTo>
                    <a:pt x="117" y="45"/>
                  </a:lnTo>
                  <a:lnTo>
                    <a:pt x="114" y="48"/>
                  </a:lnTo>
                  <a:lnTo>
                    <a:pt x="111" y="50"/>
                  </a:lnTo>
                  <a:lnTo>
                    <a:pt x="108" y="52"/>
                  </a:lnTo>
                  <a:lnTo>
                    <a:pt x="105" y="54"/>
                  </a:lnTo>
                  <a:lnTo>
                    <a:pt x="102" y="57"/>
                  </a:lnTo>
                  <a:lnTo>
                    <a:pt x="99" y="59"/>
                  </a:lnTo>
                  <a:lnTo>
                    <a:pt x="97" y="61"/>
                  </a:lnTo>
                  <a:lnTo>
                    <a:pt x="94" y="63"/>
                  </a:lnTo>
                  <a:lnTo>
                    <a:pt x="92" y="65"/>
                  </a:lnTo>
                  <a:lnTo>
                    <a:pt x="90" y="67"/>
                  </a:lnTo>
                  <a:lnTo>
                    <a:pt x="88" y="69"/>
                  </a:lnTo>
                  <a:lnTo>
                    <a:pt x="86" y="70"/>
                  </a:lnTo>
                  <a:lnTo>
                    <a:pt x="84" y="72"/>
                  </a:lnTo>
                  <a:lnTo>
                    <a:pt x="82" y="73"/>
                  </a:lnTo>
                  <a:lnTo>
                    <a:pt x="80" y="74"/>
                  </a:lnTo>
                  <a:lnTo>
                    <a:pt x="78" y="75"/>
                  </a:lnTo>
                  <a:lnTo>
                    <a:pt x="75" y="76"/>
                  </a:lnTo>
                  <a:lnTo>
                    <a:pt x="73" y="78"/>
                  </a:lnTo>
                  <a:lnTo>
                    <a:pt x="71" y="79"/>
                  </a:lnTo>
                  <a:lnTo>
                    <a:pt x="69" y="80"/>
                  </a:lnTo>
                  <a:lnTo>
                    <a:pt x="67" y="81"/>
                  </a:lnTo>
                  <a:lnTo>
                    <a:pt x="64" y="82"/>
                  </a:lnTo>
                  <a:lnTo>
                    <a:pt x="62" y="83"/>
                  </a:lnTo>
                  <a:lnTo>
                    <a:pt x="59" y="85"/>
                  </a:lnTo>
                  <a:lnTo>
                    <a:pt x="58" y="86"/>
                  </a:lnTo>
                  <a:lnTo>
                    <a:pt x="55" y="87"/>
                  </a:lnTo>
                  <a:lnTo>
                    <a:pt x="53" y="88"/>
                  </a:lnTo>
                  <a:lnTo>
                    <a:pt x="50" y="89"/>
                  </a:lnTo>
                  <a:lnTo>
                    <a:pt x="48" y="90"/>
                  </a:lnTo>
                  <a:lnTo>
                    <a:pt x="46" y="91"/>
                  </a:lnTo>
                  <a:lnTo>
                    <a:pt x="44" y="92"/>
                  </a:lnTo>
                  <a:lnTo>
                    <a:pt x="41" y="93"/>
                  </a:lnTo>
                  <a:lnTo>
                    <a:pt x="39" y="94"/>
                  </a:lnTo>
                  <a:lnTo>
                    <a:pt x="36" y="95"/>
                  </a:lnTo>
                  <a:lnTo>
                    <a:pt x="34" y="96"/>
                  </a:lnTo>
                  <a:lnTo>
                    <a:pt x="32" y="97"/>
                  </a:lnTo>
                  <a:lnTo>
                    <a:pt x="30" y="98"/>
                  </a:lnTo>
                  <a:lnTo>
                    <a:pt x="27" y="99"/>
                  </a:lnTo>
                  <a:lnTo>
                    <a:pt x="25" y="100"/>
                  </a:lnTo>
                  <a:lnTo>
                    <a:pt x="23" y="101"/>
                  </a:lnTo>
                  <a:lnTo>
                    <a:pt x="21" y="102"/>
                  </a:lnTo>
                  <a:lnTo>
                    <a:pt x="19" y="102"/>
                  </a:lnTo>
                  <a:lnTo>
                    <a:pt x="17" y="103"/>
                  </a:lnTo>
                  <a:lnTo>
                    <a:pt x="15" y="104"/>
                  </a:lnTo>
                  <a:lnTo>
                    <a:pt x="13" y="105"/>
                  </a:lnTo>
                  <a:lnTo>
                    <a:pt x="11" y="105"/>
                  </a:lnTo>
                  <a:lnTo>
                    <a:pt x="10" y="106"/>
                  </a:lnTo>
                  <a:lnTo>
                    <a:pt x="8" y="106"/>
                  </a:lnTo>
                  <a:lnTo>
                    <a:pt x="6" y="107"/>
                  </a:lnTo>
                  <a:lnTo>
                    <a:pt x="4" y="107"/>
                  </a:lnTo>
                  <a:lnTo>
                    <a:pt x="3" y="107"/>
                  </a:lnTo>
                  <a:lnTo>
                    <a:pt x="1" y="107"/>
                  </a:lnTo>
                  <a:lnTo>
                    <a:pt x="0" y="107"/>
                  </a:lnTo>
                  <a:lnTo>
                    <a:pt x="79" y="57"/>
                  </a:lnTo>
                  <a:lnTo>
                    <a:pt x="81" y="55"/>
                  </a:lnTo>
                  <a:lnTo>
                    <a:pt x="82" y="53"/>
                  </a:lnTo>
                  <a:lnTo>
                    <a:pt x="84" y="51"/>
                  </a:lnTo>
                  <a:lnTo>
                    <a:pt x="86" y="50"/>
                  </a:lnTo>
                  <a:lnTo>
                    <a:pt x="87" y="48"/>
                  </a:lnTo>
                  <a:lnTo>
                    <a:pt x="90" y="46"/>
                  </a:lnTo>
                  <a:lnTo>
                    <a:pt x="91" y="44"/>
                  </a:lnTo>
                  <a:lnTo>
                    <a:pt x="94" y="42"/>
                  </a:lnTo>
                  <a:lnTo>
                    <a:pt x="95" y="40"/>
                  </a:lnTo>
                  <a:lnTo>
                    <a:pt x="97" y="38"/>
                  </a:lnTo>
                  <a:lnTo>
                    <a:pt x="99" y="36"/>
                  </a:lnTo>
                  <a:lnTo>
                    <a:pt x="101" y="34"/>
                  </a:lnTo>
                  <a:lnTo>
                    <a:pt x="103" y="32"/>
                  </a:lnTo>
                  <a:lnTo>
                    <a:pt x="106" y="30"/>
                  </a:lnTo>
                  <a:lnTo>
                    <a:pt x="108" y="28"/>
                  </a:lnTo>
                  <a:lnTo>
                    <a:pt x="110" y="26"/>
                  </a:lnTo>
                  <a:lnTo>
                    <a:pt x="112" y="24"/>
                  </a:lnTo>
                  <a:lnTo>
                    <a:pt x="114" y="22"/>
                  </a:lnTo>
                  <a:lnTo>
                    <a:pt x="116" y="20"/>
                  </a:lnTo>
                  <a:lnTo>
                    <a:pt x="118" y="18"/>
                  </a:lnTo>
                  <a:lnTo>
                    <a:pt x="120" y="16"/>
                  </a:lnTo>
                  <a:lnTo>
                    <a:pt x="122" y="14"/>
                  </a:lnTo>
                  <a:lnTo>
                    <a:pt x="124" y="13"/>
                  </a:lnTo>
                  <a:lnTo>
                    <a:pt x="126" y="11"/>
                  </a:lnTo>
                  <a:lnTo>
                    <a:pt x="128" y="9"/>
                  </a:lnTo>
                  <a:lnTo>
                    <a:pt x="129" y="8"/>
                  </a:lnTo>
                  <a:lnTo>
                    <a:pt x="132" y="6"/>
                  </a:lnTo>
                  <a:lnTo>
                    <a:pt x="133" y="5"/>
                  </a:lnTo>
                  <a:lnTo>
                    <a:pt x="135" y="3"/>
                  </a:lnTo>
                  <a:lnTo>
                    <a:pt x="137" y="2"/>
                  </a:lnTo>
                  <a:lnTo>
                    <a:pt x="138" y="1"/>
                  </a:lnTo>
                  <a:lnTo>
                    <a:pt x="140" y="0"/>
                  </a:lnTo>
                  <a:close/>
                </a:path>
              </a:pathLst>
            </a:custGeom>
            <a:solidFill>
              <a:srgbClr val="BAD19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49" name="Freeform 237"/>
            <p:cNvSpPr>
              <a:spLocks/>
            </p:cNvSpPr>
            <p:nvPr/>
          </p:nvSpPr>
          <p:spPr bwMode="auto">
            <a:xfrm>
              <a:off x="2245" y="1756"/>
              <a:ext cx="30" cy="21"/>
            </a:xfrm>
            <a:custGeom>
              <a:avLst/>
              <a:gdLst>
                <a:gd name="T0" fmla="*/ 22 w 30"/>
                <a:gd name="T1" fmla="*/ 0 h 21"/>
                <a:gd name="T2" fmla="*/ 24 w 30"/>
                <a:gd name="T3" fmla="*/ 1 h 21"/>
                <a:gd name="T4" fmla="*/ 27 w 30"/>
                <a:gd name="T5" fmla="*/ 1 h 21"/>
                <a:gd name="T6" fmla="*/ 28 w 30"/>
                <a:gd name="T7" fmla="*/ 1 h 21"/>
                <a:gd name="T8" fmla="*/ 29 w 30"/>
                <a:gd name="T9" fmla="*/ 1 h 21"/>
                <a:gd name="T10" fmla="*/ 30 w 30"/>
                <a:gd name="T11" fmla="*/ 2 h 21"/>
                <a:gd name="T12" fmla="*/ 29 w 30"/>
                <a:gd name="T13" fmla="*/ 2 h 21"/>
                <a:gd name="T14" fmla="*/ 28 w 30"/>
                <a:gd name="T15" fmla="*/ 3 h 21"/>
                <a:gd name="T16" fmla="*/ 26 w 30"/>
                <a:gd name="T17" fmla="*/ 5 h 21"/>
                <a:gd name="T18" fmla="*/ 24 w 30"/>
                <a:gd name="T19" fmla="*/ 6 h 21"/>
                <a:gd name="T20" fmla="*/ 23 w 30"/>
                <a:gd name="T21" fmla="*/ 7 h 21"/>
                <a:gd name="T22" fmla="*/ 21 w 30"/>
                <a:gd name="T23" fmla="*/ 9 h 21"/>
                <a:gd name="T24" fmla="*/ 20 w 30"/>
                <a:gd name="T25" fmla="*/ 11 h 21"/>
                <a:gd name="T26" fmla="*/ 19 w 30"/>
                <a:gd name="T27" fmla="*/ 12 h 21"/>
                <a:gd name="T28" fmla="*/ 19 w 30"/>
                <a:gd name="T29" fmla="*/ 13 h 21"/>
                <a:gd name="T30" fmla="*/ 19 w 30"/>
                <a:gd name="T31" fmla="*/ 14 h 21"/>
                <a:gd name="T32" fmla="*/ 19 w 30"/>
                <a:gd name="T33" fmla="*/ 16 h 21"/>
                <a:gd name="T34" fmla="*/ 19 w 30"/>
                <a:gd name="T35" fmla="*/ 17 h 21"/>
                <a:gd name="T36" fmla="*/ 19 w 30"/>
                <a:gd name="T37" fmla="*/ 19 h 21"/>
                <a:gd name="T38" fmla="*/ 19 w 30"/>
                <a:gd name="T39" fmla="*/ 20 h 21"/>
                <a:gd name="T40" fmla="*/ 18 w 30"/>
                <a:gd name="T41" fmla="*/ 21 h 21"/>
                <a:gd name="T42" fmla="*/ 16 w 30"/>
                <a:gd name="T43" fmla="*/ 20 h 21"/>
                <a:gd name="T44" fmla="*/ 15 w 30"/>
                <a:gd name="T45" fmla="*/ 19 h 21"/>
                <a:gd name="T46" fmla="*/ 12 w 30"/>
                <a:gd name="T47" fmla="*/ 18 h 21"/>
                <a:gd name="T48" fmla="*/ 9 w 30"/>
                <a:gd name="T49" fmla="*/ 17 h 21"/>
                <a:gd name="T50" fmla="*/ 6 w 30"/>
                <a:gd name="T51" fmla="*/ 16 h 21"/>
                <a:gd name="T52" fmla="*/ 4 w 30"/>
                <a:gd name="T53" fmla="*/ 15 h 21"/>
                <a:gd name="T54" fmla="*/ 1 w 30"/>
                <a:gd name="T55" fmla="*/ 14 h 21"/>
                <a:gd name="T56" fmla="*/ 0 w 30"/>
                <a:gd name="T57" fmla="*/ 14 h 21"/>
                <a:gd name="T58" fmla="*/ 2 w 30"/>
                <a:gd name="T59" fmla="*/ 12 h 21"/>
                <a:gd name="T60" fmla="*/ 5 w 30"/>
                <a:gd name="T61" fmla="*/ 11 h 21"/>
                <a:gd name="T62" fmla="*/ 7 w 30"/>
                <a:gd name="T63" fmla="*/ 9 h 21"/>
                <a:gd name="T64" fmla="*/ 9 w 30"/>
                <a:gd name="T65" fmla="*/ 9 h 21"/>
                <a:gd name="T66" fmla="*/ 12 w 30"/>
                <a:gd name="T67" fmla="*/ 7 h 21"/>
                <a:gd name="T68" fmla="*/ 14 w 30"/>
                <a:gd name="T69" fmla="*/ 6 h 21"/>
                <a:gd name="T70" fmla="*/ 16 w 30"/>
                <a:gd name="T71" fmla="*/ 4 h 21"/>
                <a:gd name="T72" fmla="*/ 17 w 30"/>
                <a:gd name="T73" fmla="*/ 3 h 21"/>
                <a:gd name="T74" fmla="*/ 20 w 30"/>
                <a:gd name="T75" fmla="*/ 1 h 21"/>
                <a:gd name="T76" fmla="*/ 22 w 30"/>
                <a:gd name="T77" fmla="*/ 0 h 21"/>
                <a:gd name="T78" fmla="*/ 22 w 30"/>
                <a:gd name="T79" fmla="*/ 0 h 2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0"/>
                <a:gd name="T121" fmla="*/ 0 h 21"/>
                <a:gd name="T122" fmla="*/ 30 w 30"/>
                <a:gd name="T123" fmla="*/ 21 h 2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0" h="21">
                  <a:moveTo>
                    <a:pt x="22" y="0"/>
                  </a:moveTo>
                  <a:lnTo>
                    <a:pt x="24" y="1"/>
                  </a:lnTo>
                  <a:lnTo>
                    <a:pt x="27" y="1"/>
                  </a:lnTo>
                  <a:lnTo>
                    <a:pt x="28" y="1"/>
                  </a:lnTo>
                  <a:lnTo>
                    <a:pt x="29" y="1"/>
                  </a:lnTo>
                  <a:lnTo>
                    <a:pt x="30" y="2"/>
                  </a:lnTo>
                  <a:lnTo>
                    <a:pt x="29" y="2"/>
                  </a:lnTo>
                  <a:lnTo>
                    <a:pt x="28" y="3"/>
                  </a:lnTo>
                  <a:lnTo>
                    <a:pt x="26" y="5"/>
                  </a:lnTo>
                  <a:lnTo>
                    <a:pt x="24" y="6"/>
                  </a:lnTo>
                  <a:lnTo>
                    <a:pt x="23" y="7"/>
                  </a:lnTo>
                  <a:lnTo>
                    <a:pt x="21" y="9"/>
                  </a:lnTo>
                  <a:lnTo>
                    <a:pt x="20" y="11"/>
                  </a:lnTo>
                  <a:lnTo>
                    <a:pt x="19" y="12"/>
                  </a:lnTo>
                  <a:lnTo>
                    <a:pt x="19" y="13"/>
                  </a:lnTo>
                  <a:lnTo>
                    <a:pt x="19" y="14"/>
                  </a:lnTo>
                  <a:lnTo>
                    <a:pt x="19" y="16"/>
                  </a:lnTo>
                  <a:lnTo>
                    <a:pt x="19" y="17"/>
                  </a:lnTo>
                  <a:lnTo>
                    <a:pt x="19" y="19"/>
                  </a:lnTo>
                  <a:lnTo>
                    <a:pt x="19" y="20"/>
                  </a:lnTo>
                  <a:lnTo>
                    <a:pt x="18" y="21"/>
                  </a:lnTo>
                  <a:lnTo>
                    <a:pt x="16" y="20"/>
                  </a:lnTo>
                  <a:lnTo>
                    <a:pt x="15" y="19"/>
                  </a:lnTo>
                  <a:lnTo>
                    <a:pt x="12" y="18"/>
                  </a:lnTo>
                  <a:lnTo>
                    <a:pt x="9" y="17"/>
                  </a:lnTo>
                  <a:lnTo>
                    <a:pt x="6" y="16"/>
                  </a:lnTo>
                  <a:lnTo>
                    <a:pt x="4" y="15"/>
                  </a:lnTo>
                  <a:lnTo>
                    <a:pt x="1" y="14"/>
                  </a:lnTo>
                  <a:lnTo>
                    <a:pt x="0" y="14"/>
                  </a:lnTo>
                  <a:lnTo>
                    <a:pt x="2" y="12"/>
                  </a:lnTo>
                  <a:lnTo>
                    <a:pt x="5" y="11"/>
                  </a:lnTo>
                  <a:lnTo>
                    <a:pt x="7" y="9"/>
                  </a:lnTo>
                  <a:lnTo>
                    <a:pt x="9" y="9"/>
                  </a:lnTo>
                  <a:lnTo>
                    <a:pt x="12" y="7"/>
                  </a:lnTo>
                  <a:lnTo>
                    <a:pt x="14" y="6"/>
                  </a:lnTo>
                  <a:lnTo>
                    <a:pt x="16" y="4"/>
                  </a:lnTo>
                  <a:lnTo>
                    <a:pt x="17" y="3"/>
                  </a:lnTo>
                  <a:lnTo>
                    <a:pt x="20" y="1"/>
                  </a:lnTo>
                  <a:lnTo>
                    <a:pt x="22" y="0"/>
                  </a:lnTo>
                  <a:close/>
                </a:path>
              </a:pathLst>
            </a:custGeom>
            <a:solidFill>
              <a:srgbClr val="BAD19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0" name="Freeform 238"/>
            <p:cNvSpPr>
              <a:spLocks/>
            </p:cNvSpPr>
            <p:nvPr/>
          </p:nvSpPr>
          <p:spPr bwMode="auto">
            <a:xfrm>
              <a:off x="2081" y="1827"/>
              <a:ext cx="35" cy="27"/>
            </a:xfrm>
            <a:custGeom>
              <a:avLst/>
              <a:gdLst>
                <a:gd name="T0" fmla="*/ 26 w 35"/>
                <a:gd name="T1" fmla="*/ 0 h 27"/>
                <a:gd name="T2" fmla="*/ 25 w 35"/>
                <a:gd name="T3" fmla="*/ 0 h 27"/>
                <a:gd name="T4" fmla="*/ 23 w 35"/>
                <a:gd name="T5" fmla="*/ 1 h 27"/>
                <a:gd name="T6" fmla="*/ 21 w 35"/>
                <a:gd name="T7" fmla="*/ 1 h 27"/>
                <a:gd name="T8" fmla="*/ 19 w 35"/>
                <a:gd name="T9" fmla="*/ 2 h 27"/>
                <a:gd name="T10" fmla="*/ 17 w 35"/>
                <a:gd name="T11" fmla="*/ 3 h 27"/>
                <a:gd name="T12" fmla="*/ 16 w 35"/>
                <a:gd name="T13" fmla="*/ 4 h 27"/>
                <a:gd name="T14" fmla="*/ 14 w 35"/>
                <a:gd name="T15" fmla="*/ 4 h 27"/>
                <a:gd name="T16" fmla="*/ 12 w 35"/>
                <a:gd name="T17" fmla="*/ 5 h 27"/>
                <a:gd name="T18" fmla="*/ 10 w 35"/>
                <a:gd name="T19" fmla="*/ 6 h 27"/>
                <a:gd name="T20" fmla="*/ 9 w 35"/>
                <a:gd name="T21" fmla="*/ 6 h 27"/>
                <a:gd name="T22" fmla="*/ 6 w 35"/>
                <a:gd name="T23" fmla="*/ 8 h 27"/>
                <a:gd name="T24" fmla="*/ 4 w 35"/>
                <a:gd name="T25" fmla="*/ 10 h 27"/>
                <a:gd name="T26" fmla="*/ 4 w 35"/>
                <a:gd name="T27" fmla="*/ 11 h 27"/>
                <a:gd name="T28" fmla="*/ 3 w 35"/>
                <a:gd name="T29" fmla="*/ 14 h 27"/>
                <a:gd name="T30" fmla="*/ 2 w 35"/>
                <a:gd name="T31" fmla="*/ 17 h 27"/>
                <a:gd name="T32" fmla="*/ 1 w 35"/>
                <a:gd name="T33" fmla="*/ 20 h 27"/>
                <a:gd name="T34" fmla="*/ 0 w 35"/>
                <a:gd name="T35" fmla="*/ 22 h 27"/>
                <a:gd name="T36" fmla="*/ 0 w 35"/>
                <a:gd name="T37" fmla="*/ 24 h 27"/>
                <a:gd name="T38" fmla="*/ 0 w 35"/>
                <a:gd name="T39" fmla="*/ 26 h 27"/>
                <a:gd name="T40" fmla="*/ 0 w 35"/>
                <a:gd name="T41" fmla="*/ 27 h 27"/>
                <a:gd name="T42" fmla="*/ 22 w 35"/>
                <a:gd name="T43" fmla="*/ 25 h 27"/>
                <a:gd name="T44" fmla="*/ 35 w 35"/>
                <a:gd name="T45" fmla="*/ 4 h 27"/>
                <a:gd name="T46" fmla="*/ 26 w 35"/>
                <a:gd name="T47" fmla="*/ 0 h 27"/>
                <a:gd name="T48" fmla="*/ 26 w 35"/>
                <a:gd name="T49" fmla="*/ 0 h 2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35"/>
                <a:gd name="T76" fmla="*/ 0 h 27"/>
                <a:gd name="T77" fmla="*/ 35 w 35"/>
                <a:gd name="T78" fmla="*/ 27 h 2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35" h="27">
                  <a:moveTo>
                    <a:pt x="26" y="0"/>
                  </a:moveTo>
                  <a:lnTo>
                    <a:pt x="25" y="0"/>
                  </a:lnTo>
                  <a:lnTo>
                    <a:pt x="23" y="1"/>
                  </a:lnTo>
                  <a:lnTo>
                    <a:pt x="21" y="1"/>
                  </a:lnTo>
                  <a:lnTo>
                    <a:pt x="19" y="2"/>
                  </a:lnTo>
                  <a:lnTo>
                    <a:pt x="17" y="3"/>
                  </a:lnTo>
                  <a:lnTo>
                    <a:pt x="16" y="4"/>
                  </a:lnTo>
                  <a:lnTo>
                    <a:pt x="14" y="4"/>
                  </a:lnTo>
                  <a:lnTo>
                    <a:pt x="12" y="5"/>
                  </a:lnTo>
                  <a:lnTo>
                    <a:pt x="10" y="6"/>
                  </a:lnTo>
                  <a:lnTo>
                    <a:pt x="9" y="6"/>
                  </a:lnTo>
                  <a:lnTo>
                    <a:pt x="6" y="8"/>
                  </a:lnTo>
                  <a:lnTo>
                    <a:pt x="4" y="10"/>
                  </a:lnTo>
                  <a:lnTo>
                    <a:pt x="4" y="11"/>
                  </a:lnTo>
                  <a:lnTo>
                    <a:pt x="3" y="14"/>
                  </a:lnTo>
                  <a:lnTo>
                    <a:pt x="2" y="17"/>
                  </a:lnTo>
                  <a:lnTo>
                    <a:pt x="1" y="20"/>
                  </a:lnTo>
                  <a:lnTo>
                    <a:pt x="0" y="22"/>
                  </a:lnTo>
                  <a:lnTo>
                    <a:pt x="0" y="24"/>
                  </a:lnTo>
                  <a:lnTo>
                    <a:pt x="0" y="26"/>
                  </a:lnTo>
                  <a:lnTo>
                    <a:pt x="0" y="27"/>
                  </a:lnTo>
                  <a:lnTo>
                    <a:pt x="22" y="25"/>
                  </a:lnTo>
                  <a:lnTo>
                    <a:pt x="35" y="4"/>
                  </a:lnTo>
                  <a:lnTo>
                    <a:pt x="26" y="0"/>
                  </a:lnTo>
                  <a:close/>
                </a:path>
              </a:pathLst>
            </a:custGeom>
            <a:solidFill>
              <a:srgbClr val="FFD6C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1" name="Freeform 239"/>
            <p:cNvSpPr>
              <a:spLocks/>
            </p:cNvSpPr>
            <p:nvPr/>
          </p:nvSpPr>
          <p:spPr bwMode="auto">
            <a:xfrm>
              <a:off x="2095" y="1767"/>
              <a:ext cx="184" cy="106"/>
            </a:xfrm>
            <a:custGeom>
              <a:avLst/>
              <a:gdLst>
                <a:gd name="T0" fmla="*/ 181 w 184"/>
                <a:gd name="T1" fmla="*/ 12 h 106"/>
                <a:gd name="T2" fmla="*/ 177 w 184"/>
                <a:gd name="T3" fmla="*/ 10 h 106"/>
                <a:gd name="T4" fmla="*/ 171 w 184"/>
                <a:gd name="T5" fmla="*/ 8 h 106"/>
                <a:gd name="T6" fmla="*/ 164 w 184"/>
                <a:gd name="T7" fmla="*/ 6 h 106"/>
                <a:gd name="T8" fmla="*/ 156 w 184"/>
                <a:gd name="T9" fmla="*/ 5 h 106"/>
                <a:gd name="T10" fmla="*/ 151 w 184"/>
                <a:gd name="T11" fmla="*/ 4 h 106"/>
                <a:gd name="T12" fmla="*/ 146 w 184"/>
                <a:gd name="T13" fmla="*/ 3 h 106"/>
                <a:gd name="T14" fmla="*/ 140 w 184"/>
                <a:gd name="T15" fmla="*/ 2 h 106"/>
                <a:gd name="T16" fmla="*/ 135 w 184"/>
                <a:gd name="T17" fmla="*/ 1 h 106"/>
                <a:gd name="T18" fmla="*/ 128 w 184"/>
                <a:gd name="T19" fmla="*/ 1 h 106"/>
                <a:gd name="T20" fmla="*/ 122 w 184"/>
                <a:gd name="T21" fmla="*/ 1 h 106"/>
                <a:gd name="T22" fmla="*/ 115 w 184"/>
                <a:gd name="T23" fmla="*/ 0 h 106"/>
                <a:gd name="T24" fmla="*/ 108 w 184"/>
                <a:gd name="T25" fmla="*/ 0 h 106"/>
                <a:gd name="T26" fmla="*/ 101 w 184"/>
                <a:gd name="T27" fmla="*/ 0 h 106"/>
                <a:gd name="T28" fmla="*/ 93 w 184"/>
                <a:gd name="T29" fmla="*/ 0 h 106"/>
                <a:gd name="T30" fmla="*/ 87 w 184"/>
                <a:gd name="T31" fmla="*/ 3 h 106"/>
                <a:gd name="T32" fmla="*/ 81 w 184"/>
                <a:gd name="T33" fmla="*/ 8 h 106"/>
                <a:gd name="T34" fmla="*/ 75 w 184"/>
                <a:gd name="T35" fmla="*/ 14 h 106"/>
                <a:gd name="T36" fmla="*/ 69 w 184"/>
                <a:gd name="T37" fmla="*/ 19 h 106"/>
                <a:gd name="T38" fmla="*/ 62 w 184"/>
                <a:gd name="T39" fmla="*/ 24 h 106"/>
                <a:gd name="T40" fmla="*/ 55 w 184"/>
                <a:gd name="T41" fmla="*/ 29 h 106"/>
                <a:gd name="T42" fmla="*/ 46 w 184"/>
                <a:gd name="T43" fmla="*/ 34 h 106"/>
                <a:gd name="T44" fmla="*/ 38 w 184"/>
                <a:gd name="T45" fmla="*/ 39 h 106"/>
                <a:gd name="T46" fmla="*/ 29 w 184"/>
                <a:gd name="T47" fmla="*/ 44 h 106"/>
                <a:gd name="T48" fmla="*/ 19 w 184"/>
                <a:gd name="T49" fmla="*/ 50 h 106"/>
                <a:gd name="T50" fmla="*/ 14 w 184"/>
                <a:gd name="T51" fmla="*/ 53 h 106"/>
                <a:gd name="T52" fmla="*/ 9 w 184"/>
                <a:gd name="T53" fmla="*/ 56 h 106"/>
                <a:gd name="T54" fmla="*/ 13 w 184"/>
                <a:gd name="T55" fmla="*/ 67 h 106"/>
                <a:gd name="T56" fmla="*/ 150 w 184"/>
                <a:gd name="T57" fmla="*/ 40 h 106"/>
                <a:gd name="T58" fmla="*/ 112 w 184"/>
                <a:gd name="T59" fmla="*/ 105 h 106"/>
                <a:gd name="T60" fmla="*/ 116 w 184"/>
                <a:gd name="T61" fmla="*/ 102 h 106"/>
                <a:gd name="T62" fmla="*/ 122 w 184"/>
                <a:gd name="T63" fmla="*/ 97 h 106"/>
                <a:gd name="T64" fmla="*/ 128 w 184"/>
                <a:gd name="T65" fmla="*/ 91 h 106"/>
                <a:gd name="T66" fmla="*/ 136 w 184"/>
                <a:gd name="T67" fmla="*/ 84 h 106"/>
                <a:gd name="T68" fmla="*/ 143 w 184"/>
                <a:gd name="T69" fmla="*/ 76 h 106"/>
                <a:gd name="T70" fmla="*/ 151 w 184"/>
                <a:gd name="T71" fmla="*/ 68 h 106"/>
                <a:gd name="T72" fmla="*/ 159 w 184"/>
                <a:gd name="T73" fmla="*/ 60 h 106"/>
                <a:gd name="T74" fmla="*/ 166 w 184"/>
                <a:gd name="T75" fmla="*/ 52 h 106"/>
                <a:gd name="T76" fmla="*/ 171 w 184"/>
                <a:gd name="T77" fmla="*/ 45 h 106"/>
                <a:gd name="T78" fmla="*/ 175 w 184"/>
                <a:gd name="T79" fmla="*/ 39 h 106"/>
                <a:gd name="T80" fmla="*/ 178 w 184"/>
                <a:gd name="T81" fmla="*/ 33 h 106"/>
                <a:gd name="T82" fmla="*/ 180 w 184"/>
                <a:gd name="T83" fmla="*/ 28 h 106"/>
                <a:gd name="T84" fmla="*/ 183 w 184"/>
                <a:gd name="T85" fmla="*/ 22 h 106"/>
                <a:gd name="T86" fmla="*/ 184 w 184"/>
                <a:gd name="T87" fmla="*/ 17 h 106"/>
                <a:gd name="T88" fmla="*/ 184 w 184"/>
                <a:gd name="T89" fmla="*/ 15 h 10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84"/>
                <a:gd name="T136" fmla="*/ 0 h 106"/>
                <a:gd name="T137" fmla="*/ 184 w 184"/>
                <a:gd name="T138" fmla="*/ 106 h 10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84" h="106">
                  <a:moveTo>
                    <a:pt x="184" y="15"/>
                  </a:moveTo>
                  <a:lnTo>
                    <a:pt x="183" y="14"/>
                  </a:lnTo>
                  <a:lnTo>
                    <a:pt x="181" y="12"/>
                  </a:lnTo>
                  <a:lnTo>
                    <a:pt x="179" y="12"/>
                  </a:lnTo>
                  <a:lnTo>
                    <a:pt x="178" y="11"/>
                  </a:lnTo>
                  <a:lnTo>
                    <a:pt x="177" y="10"/>
                  </a:lnTo>
                  <a:lnTo>
                    <a:pt x="175" y="10"/>
                  </a:lnTo>
                  <a:lnTo>
                    <a:pt x="173" y="9"/>
                  </a:lnTo>
                  <a:lnTo>
                    <a:pt x="171" y="8"/>
                  </a:lnTo>
                  <a:lnTo>
                    <a:pt x="169" y="8"/>
                  </a:lnTo>
                  <a:lnTo>
                    <a:pt x="167" y="7"/>
                  </a:lnTo>
                  <a:lnTo>
                    <a:pt x="164" y="6"/>
                  </a:lnTo>
                  <a:lnTo>
                    <a:pt x="162" y="6"/>
                  </a:lnTo>
                  <a:lnTo>
                    <a:pt x="159" y="5"/>
                  </a:lnTo>
                  <a:lnTo>
                    <a:pt x="156" y="5"/>
                  </a:lnTo>
                  <a:lnTo>
                    <a:pt x="154" y="4"/>
                  </a:lnTo>
                  <a:lnTo>
                    <a:pt x="152" y="4"/>
                  </a:lnTo>
                  <a:lnTo>
                    <a:pt x="151" y="4"/>
                  </a:lnTo>
                  <a:lnTo>
                    <a:pt x="149" y="3"/>
                  </a:lnTo>
                  <a:lnTo>
                    <a:pt x="147" y="3"/>
                  </a:lnTo>
                  <a:lnTo>
                    <a:pt x="146" y="3"/>
                  </a:lnTo>
                  <a:lnTo>
                    <a:pt x="143" y="3"/>
                  </a:lnTo>
                  <a:lnTo>
                    <a:pt x="142" y="3"/>
                  </a:lnTo>
                  <a:lnTo>
                    <a:pt x="140" y="2"/>
                  </a:lnTo>
                  <a:lnTo>
                    <a:pt x="138" y="2"/>
                  </a:lnTo>
                  <a:lnTo>
                    <a:pt x="136" y="1"/>
                  </a:lnTo>
                  <a:lnTo>
                    <a:pt x="135" y="1"/>
                  </a:lnTo>
                  <a:lnTo>
                    <a:pt x="132" y="1"/>
                  </a:lnTo>
                  <a:lnTo>
                    <a:pt x="131" y="1"/>
                  </a:lnTo>
                  <a:lnTo>
                    <a:pt x="128" y="1"/>
                  </a:lnTo>
                  <a:lnTo>
                    <a:pt x="127" y="1"/>
                  </a:lnTo>
                  <a:lnTo>
                    <a:pt x="124" y="1"/>
                  </a:lnTo>
                  <a:lnTo>
                    <a:pt x="122" y="1"/>
                  </a:lnTo>
                  <a:lnTo>
                    <a:pt x="120" y="0"/>
                  </a:lnTo>
                  <a:lnTo>
                    <a:pt x="118" y="0"/>
                  </a:lnTo>
                  <a:lnTo>
                    <a:pt x="115" y="0"/>
                  </a:lnTo>
                  <a:lnTo>
                    <a:pt x="113" y="0"/>
                  </a:lnTo>
                  <a:lnTo>
                    <a:pt x="110" y="0"/>
                  </a:lnTo>
                  <a:lnTo>
                    <a:pt x="108" y="0"/>
                  </a:lnTo>
                  <a:lnTo>
                    <a:pt x="105" y="0"/>
                  </a:lnTo>
                  <a:lnTo>
                    <a:pt x="103" y="0"/>
                  </a:lnTo>
                  <a:lnTo>
                    <a:pt x="101" y="0"/>
                  </a:lnTo>
                  <a:lnTo>
                    <a:pt x="99" y="0"/>
                  </a:lnTo>
                  <a:lnTo>
                    <a:pt x="96" y="0"/>
                  </a:lnTo>
                  <a:lnTo>
                    <a:pt x="93" y="0"/>
                  </a:lnTo>
                  <a:lnTo>
                    <a:pt x="91" y="1"/>
                  </a:lnTo>
                  <a:lnTo>
                    <a:pt x="88" y="1"/>
                  </a:lnTo>
                  <a:lnTo>
                    <a:pt x="87" y="3"/>
                  </a:lnTo>
                  <a:lnTo>
                    <a:pt x="84" y="5"/>
                  </a:lnTo>
                  <a:lnTo>
                    <a:pt x="83" y="7"/>
                  </a:lnTo>
                  <a:lnTo>
                    <a:pt x="81" y="8"/>
                  </a:lnTo>
                  <a:lnTo>
                    <a:pt x="79" y="10"/>
                  </a:lnTo>
                  <a:lnTo>
                    <a:pt x="77" y="12"/>
                  </a:lnTo>
                  <a:lnTo>
                    <a:pt x="75" y="14"/>
                  </a:lnTo>
                  <a:lnTo>
                    <a:pt x="73" y="15"/>
                  </a:lnTo>
                  <a:lnTo>
                    <a:pt x="71" y="17"/>
                  </a:lnTo>
                  <a:lnTo>
                    <a:pt x="69" y="19"/>
                  </a:lnTo>
                  <a:lnTo>
                    <a:pt x="66" y="20"/>
                  </a:lnTo>
                  <a:lnTo>
                    <a:pt x="64" y="22"/>
                  </a:lnTo>
                  <a:lnTo>
                    <a:pt x="62" y="24"/>
                  </a:lnTo>
                  <a:lnTo>
                    <a:pt x="60" y="26"/>
                  </a:lnTo>
                  <a:lnTo>
                    <a:pt x="57" y="27"/>
                  </a:lnTo>
                  <a:lnTo>
                    <a:pt x="55" y="29"/>
                  </a:lnTo>
                  <a:lnTo>
                    <a:pt x="52" y="31"/>
                  </a:lnTo>
                  <a:lnTo>
                    <a:pt x="49" y="32"/>
                  </a:lnTo>
                  <a:lnTo>
                    <a:pt x="46" y="34"/>
                  </a:lnTo>
                  <a:lnTo>
                    <a:pt x="44" y="36"/>
                  </a:lnTo>
                  <a:lnTo>
                    <a:pt x="41" y="37"/>
                  </a:lnTo>
                  <a:lnTo>
                    <a:pt x="38" y="39"/>
                  </a:lnTo>
                  <a:lnTo>
                    <a:pt x="35" y="41"/>
                  </a:lnTo>
                  <a:lnTo>
                    <a:pt x="32" y="43"/>
                  </a:lnTo>
                  <a:lnTo>
                    <a:pt x="29" y="44"/>
                  </a:lnTo>
                  <a:lnTo>
                    <a:pt x="26" y="46"/>
                  </a:lnTo>
                  <a:lnTo>
                    <a:pt x="23" y="48"/>
                  </a:lnTo>
                  <a:lnTo>
                    <a:pt x="19" y="50"/>
                  </a:lnTo>
                  <a:lnTo>
                    <a:pt x="18" y="51"/>
                  </a:lnTo>
                  <a:lnTo>
                    <a:pt x="16" y="52"/>
                  </a:lnTo>
                  <a:lnTo>
                    <a:pt x="14" y="53"/>
                  </a:lnTo>
                  <a:lnTo>
                    <a:pt x="13" y="54"/>
                  </a:lnTo>
                  <a:lnTo>
                    <a:pt x="11" y="55"/>
                  </a:lnTo>
                  <a:lnTo>
                    <a:pt x="9" y="56"/>
                  </a:lnTo>
                  <a:lnTo>
                    <a:pt x="8" y="57"/>
                  </a:lnTo>
                  <a:lnTo>
                    <a:pt x="6" y="58"/>
                  </a:lnTo>
                  <a:lnTo>
                    <a:pt x="13" y="67"/>
                  </a:lnTo>
                  <a:lnTo>
                    <a:pt x="0" y="82"/>
                  </a:lnTo>
                  <a:lnTo>
                    <a:pt x="96" y="82"/>
                  </a:lnTo>
                  <a:lnTo>
                    <a:pt x="150" y="40"/>
                  </a:lnTo>
                  <a:lnTo>
                    <a:pt x="99" y="102"/>
                  </a:lnTo>
                  <a:lnTo>
                    <a:pt x="112" y="106"/>
                  </a:lnTo>
                  <a:lnTo>
                    <a:pt x="112" y="105"/>
                  </a:lnTo>
                  <a:lnTo>
                    <a:pt x="114" y="104"/>
                  </a:lnTo>
                  <a:lnTo>
                    <a:pt x="115" y="103"/>
                  </a:lnTo>
                  <a:lnTo>
                    <a:pt x="116" y="102"/>
                  </a:lnTo>
                  <a:lnTo>
                    <a:pt x="118" y="100"/>
                  </a:lnTo>
                  <a:lnTo>
                    <a:pt x="120" y="99"/>
                  </a:lnTo>
                  <a:lnTo>
                    <a:pt x="122" y="97"/>
                  </a:lnTo>
                  <a:lnTo>
                    <a:pt x="124" y="95"/>
                  </a:lnTo>
                  <a:lnTo>
                    <a:pt x="126" y="93"/>
                  </a:lnTo>
                  <a:lnTo>
                    <a:pt x="128" y="91"/>
                  </a:lnTo>
                  <a:lnTo>
                    <a:pt x="130" y="89"/>
                  </a:lnTo>
                  <a:lnTo>
                    <a:pt x="133" y="87"/>
                  </a:lnTo>
                  <a:lnTo>
                    <a:pt x="136" y="84"/>
                  </a:lnTo>
                  <a:lnTo>
                    <a:pt x="138" y="82"/>
                  </a:lnTo>
                  <a:lnTo>
                    <a:pt x="141" y="79"/>
                  </a:lnTo>
                  <a:lnTo>
                    <a:pt x="143" y="76"/>
                  </a:lnTo>
                  <a:lnTo>
                    <a:pt x="146" y="73"/>
                  </a:lnTo>
                  <a:lnTo>
                    <a:pt x="148" y="71"/>
                  </a:lnTo>
                  <a:lnTo>
                    <a:pt x="151" y="68"/>
                  </a:lnTo>
                  <a:lnTo>
                    <a:pt x="154" y="65"/>
                  </a:lnTo>
                  <a:lnTo>
                    <a:pt x="156" y="63"/>
                  </a:lnTo>
                  <a:lnTo>
                    <a:pt x="159" y="60"/>
                  </a:lnTo>
                  <a:lnTo>
                    <a:pt x="161" y="57"/>
                  </a:lnTo>
                  <a:lnTo>
                    <a:pt x="163" y="55"/>
                  </a:lnTo>
                  <a:lnTo>
                    <a:pt x="166" y="52"/>
                  </a:lnTo>
                  <a:lnTo>
                    <a:pt x="167" y="50"/>
                  </a:lnTo>
                  <a:lnTo>
                    <a:pt x="170" y="47"/>
                  </a:lnTo>
                  <a:lnTo>
                    <a:pt x="171" y="45"/>
                  </a:lnTo>
                  <a:lnTo>
                    <a:pt x="173" y="42"/>
                  </a:lnTo>
                  <a:lnTo>
                    <a:pt x="174" y="41"/>
                  </a:lnTo>
                  <a:lnTo>
                    <a:pt x="175" y="39"/>
                  </a:lnTo>
                  <a:lnTo>
                    <a:pt x="176" y="37"/>
                  </a:lnTo>
                  <a:lnTo>
                    <a:pt x="177" y="35"/>
                  </a:lnTo>
                  <a:lnTo>
                    <a:pt x="178" y="33"/>
                  </a:lnTo>
                  <a:lnTo>
                    <a:pt x="178" y="32"/>
                  </a:lnTo>
                  <a:lnTo>
                    <a:pt x="179" y="30"/>
                  </a:lnTo>
                  <a:lnTo>
                    <a:pt x="180" y="28"/>
                  </a:lnTo>
                  <a:lnTo>
                    <a:pt x="181" y="27"/>
                  </a:lnTo>
                  <a:lnTo>
                    <a:pt x="182" y="25"/>
                  </a:lnTo>
                  <a:lnTo>
                    <a:pt x="183" y="22"/>
                  </a:lnTo>
                  <a:lnTo>
                    <a:pt x="183" y="21"/>
                  </a:lnTo>
                  <a:lnTo>
                    <a:pt x="184" y="19"/>
                  </a:lnTo>
                  <a:lnTo>
                    <a:pt x="184" y="17"/>
                  </a:lnTo>
                  <a:lnTo>
                    <a:pt x="184" y="15"/>
                  </a:lnTo>
                  <a:close/>
                </a:path>
              </a:pathLst>
            </a:custGeom>
            <a:solidFill>
              <a:srgbClr val="E6009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2" name="Freeform 240"/>
            <p:cNvSpPr>
              <a:spLocks/>
            </p:cNvSpPr>
            <p:nvPr/>
          </p:nvSpPr>
          <p:spPr bwMode="auto">
            <a:xfrm>
              <a:off x="2187" y="1806"/>
              <a:ext cx="57" cy="35"/>
            </a:xfrm>
            <a:custGeom>
              <a:avLst/>
              <a:gdLst>
                <a:gd name="T0" fmla="*/ 57 w 57"/>
                <a:gd name="T1" fmla="*/ 0 h 35"/>
                <a:gd name="T2" fmla="*/ 56 w 57"/>
                <a:gd name="T3" fmla="*/ 0 h 35"/>
                <a:gd name="T4" fmla="*/ 55 w 57"/>
                <a:gd name="T5" fmla="*/ 1 h 35"/>
                <a:gd name="T6" fmla="*/ 54 w 57"/>
                <a:gd name="T7" fmla="*/ 1 h 35"/>
                <a:gd name="T8" fmla="*/ 53 w 57"/>
                <a:gd name="T9" fmla="*/ 2 h 35"/>
                <a:gd name="T10" fmla="*/ 51 w 57"/>
                <a:gd name="T11" fmla="*/ 2 h 35"/>
                <a:gd name="T12" fmla="*/ 49 w 57"/>
                <a:gd name="T13" fmla="*/ 4 h 35"/>
                <a:gd name="T14" fmla="*/ 46 w 57"/>
                <a:gd name="T15" fmla="*/ 5 h 35"/>
                <a:gd name="T16" fmla="*/ 44 w 57"/>
                <a:gd name="T17" fmla="*/ 6 h 35"/>
                <a:gd name="T18" fmla="*/ 42 w 57"/>
                <a:gd name="T19" fmla="*/ 7 h 35"/>
                <a:gd name="T20" fmla="*/ 39 w 57"/>
                <a:gd name="T21" fmla="*/ 9 h 35"/>
                <a:gd name="T22" fmla="*/ 36 w 57"/>
                <a:gd name="T23" fmla="*/ 10 h 35"/>
                <a:gd name="T24" fmla="*/ 34 w 57"/>
                <a:gd name="T25" fmla="*/ 11 h 35"/>
                <a:gd name="T26" fmla="*/ 31 w 57"/>
                <a:gd name="T27" fmla="*/ 12 h 35"/>
                <a:gd name="T28" fmla="*/ 30 w 57"/>
                <a:gd name="T29" fmla="*/ 13 h 35"/>
                <a:gd name="T30" fmla="*/ 27 w 57"/>
                <a:gd name="T31" fmla="*/ 14 h 35"/>
                <a:gd name="T32" fmla="*/ 26 w 57"/>
                <a:gd name="T33" fmla="*/ 15 h 35"/>
                <a:gd name="T34" fmla="*/ 24 w 57"/>
                <a:gd name="T35" fmla="*/ 15 h 35"/>
                <a:gd name="T36" fmla="*/ 22 w 57"/>
                <a:gd name="T37" fmla="*/ 15 h 35"/>
                <a:gd name="T38" fmla="*/ 20 w 57"/>
                <a:gd name="T39" fmla="*/ 15 h 35"/>
                <a:gd name="T40" fmla="*/ 18 w 57"/>
                <a:gd name="T41" fmla="*/ 16 h 35"/>
                <a:gd name="T42" fmla="*/ 16 w 57"/>
                <a:gd name="T43" fmla="*/ 17 h 35"/>
                <a:gd name="T44" fmla="*/ 14 w 57"/>
                <a:gd name="T45" fmla="*/ 17 h 35"/>
                <a:gd name="T46" fmla="*/ 12 w 57"/>
                <a:gd name="T47" fmla="*/ 18 h 35"/>
                <a:gd name="T48" fmla="*/ 10 w 57"/>
                <a:gd name="T49" fmla="*/ 19 h 35"/>
                <a:gd name="T50" fmla="*/ 8 w 57"/>
                <a:gd name="T51" fmla="*/ 19 h 35"/>
                <a:gd name="T52" fmla="*/ 6 w 57"/>
                <a:gd name="T53" fmla="*/ 20 h 35"/>
                <a:gd name="T54" fmla="*/ 4 w 57"/>
                <a:gd name="T55" fmla="*/ 20 h 35"/>
                <a:gd name="T56" fmla="*/ 3 w 57"/>
                <a:gd name="T57" fmla="*/ 21 h 35"/>
                <a:gd name="T58" fmla="*/ 1 w 57"/>
                <a:gd name="T59" fmla="*/ 21 h 35"/>
                <a:gd name="T60" fmla="*/ 0 w 57"/>
                <a:gd name="T61" fmla="*/ 22 h 35"/>
                <a:gd name="T62" fmla="*/ 8 w 57"/>
                <a:gd name="T63" fmla="*/ 35 h 35"/>
                <a:gd name="T64" fmla="*/ 55 w 57"/>
                <a:gd name="T65" fmla="*/ 3 h 35"/>
                <a:gd name="T66" fmla="*/ 57 w 57"/>
                <a:gd name="T67" fmla="*/ 0 h 35"/>
                <a:gd name="T68" fmla="*/ 57 w 57"/>
                <a:gd name="T69" fmla="*/ 0 h 3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57"/>
                <a:gd name="T106" fmla="*/ 0 h 35"/>
                <a:gd name="T107" fmla="*/ 57 w 57"/>
                <a:gd name="T108" fmla="*/ 35 h 3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57" h="35">
                  <a:moveTo>
                    <a:pt x="57" y="0"/>
                  </a:moveTo>
                  <a:lnTo>
                    <a:pt x="56" y="0"/>
                  </a:lnTo>
                  <a:lnTo>
                    <a:pt x="55" y="1"/>
                  </a:lnTo>
                  <a:lnTo>
                    <a:pt x="54" y="1"/>
                  </a:lnTo>
                  <a:lnTo>
                    <a:pt x="53" y="2"/>
                  </a:lnTo>
                  <a:lnTo>
                    <a:pt x="51" y="2"/>
                  </a:lnTo>
                  <a:lnTo>
                    <a:pt x="49" y="4"/>
                  </a:lnTo>
                  <a:lnTo>
                    <a:pt x="46" y="5"/>
                  </a:lnTo>
                  <a:lnTo>
                    <a:pt x="44" y="6"/>
                  </a:lnTo>
                  <a:lnTo>
                    <a:pt x="42" y="7"/>
                  </a:lnTo>
                  <a:lnTo>
                    <a:pt x="39" y="9"/>
                  </a:lnTo>
                  <a:lnTo>
                    <a:pt x="36" y="10"/>
                  </a:lnTo>
                  <a:lnTo>
                    <a:pt x="34" y="11"/>
                  </a:lnTo>
                  <a:lnTo>
                    <a:pt x="31" y="12"/>
                  </a:lnTo>
                  <a:lnTo>
                    <a:pt x="30" y="13"/>
                  </a:lnTo>
                  <a:lnTo>
                    <a:pt x="27" y="14"/>
                  </a:lnTo>
                  <a:lnTo>
                    <a:pt x="26" y="15"/>
                  </a:lnTo>
                  <a:lnTo>
                    <a:pt x="24" y="15"/>
                  </a:lnTo>
                  <a:lnTo>
                    <a:pt x="22" y="15"/>
                  </a:lnTo>
                  <a:lnTo>
                    <a:pt x="20" y="15"/>
                  </a:lnTo>
                  <a:lnTo>
                    <a:pt x="18" y="16"/>
                  </a:lnTo>
                  <a:lnTo>
                    <a:pt x="16" y="17"/>
                  </a:lnTo>
                  <a:lnTo>
                    <a:pt x="14" y="17"/>
                  </a:lnTo>
                  <a:lnTo>
                    <a:pt x="12" y="18"/>
                  </a:lnTo>
                  <a:lnTo>
                    <a:pt x="10" y="19"/>
                  </a:lnTo>
                  <a:lnTo>
                    <a:pt x="8" y="19"/>
                  </a:lnTo>
                  <a:lnTo>
                    <a:pt x="6" y="20"/>
                  </a:lnTo>
                  <a:lnTo>
                    <a:pt x="4" y="20"/>
                  </a:lnTo>
                  <a:lnTo>
                    <a:pt x="3" y="21"/>
                  </a:lnTo>
                  <a:lnTo>
                    <a:pt x="1" y="21"/>
                  </a:lnTo>
                  <a:lnTo>
                    <a:pt x="0" y="22"/>
                  </a:lnTo>
                  <a:lnTo>
                    <a:pt x="8" y="35"/>
                  </a:lnTo>
                  <a:lnTo>
                    <a:pt x="55" y="3"/>
                  </a:lnTo>
                  <a:lnTo>
                    <a:pt x="57" y="0"/>
                  </a:lnTo>
                  <a:close/>
                </a:path>
              </a:pathLst>
            </a:custGeom>
            <a:solidFill>
              <a:srgbClr val="B30066"/>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3" name="Freeform 241"/>
            <p:cNvSpPr>
              <a:spLocks/>
            </p:cNvSpPr>
            <p:nvPr/>
          </p:nvSpPr>
          <p:spPr bwMode="auto">
            <a:xfrm>
              <a:off x="2095" y="1569"/>
              <a:ext cx="75" cy="142"/>
            </a:xfrm>
            <a:custGeom>
              <a:avLst/>
              <a:gdLst>
                <a:gd name="T0" fmla="*/ 0 w 75"/>
                <a:gd name="T1" fmla="*/ 137 h 142"/>
                <a:gd name="T2" fmla="*/ 3 w 75"/>
                <a:gd name="T3" fmla="*/ 137 h 142"/>
                <a:gd name="T4" fmla="*/ 7 w 75"/>
                <a:gd name="T5" fmla="*/ 138 h 142"/>
                <a:gd name="T6" fmla="*/ 10 w 75"/>
                <a:gd name="T7" fmla="*/ 138 h 142"/>
                <a:gd name="T8" fmla="*/ 14 w 75"/>
                <a:gd name="T9" fmla="*/ 138 h 142"/>
                <a:gd name="T10" fmla="*/ 19 w 75"/>
                <a:gd name="T11" fmla="*/ 139 h 142"/>
                <a:gd name="T12" fmla="*/ 24 w 75"/>
                <a:gd name="T13" fmla="*/ 139 h 142"/>
                <a:gd name="T14" fmla="*/ 30 w 75"/>
                <a:gd name="T15" fmla="*/ 140 h 142"/>
                <a:gd name="T16" fmla="*/ 35 w 75"/>
                <a:gd name="T17" fmla="*/ 140 h 142"/>
                <a:gd name="T18" fmla="*/ 40 w 75"/>
                <a:gd name="T19" fmla="*/ 141 h 142"/>
                <a:gd name="T20" fmla="*/ 44 w 75"/>
                <a:gd name="T21" fmla="*/ 141 h 142"/>
                <a:gd name="T22" fmla="*/ 48 w 75"/>
                <a:gd name="T23" fmla="*/ 141 h 142"/>
                <a:gd name="T24" fmla="*/ 54 w 75"/>
                <a:gd name="T25" fmla="*/ 141 h 142"/>
                <a:gd name="T26" fmla="*/ 57 w 75"/>
                <a:gd name="T27" fmla="*/ 141 h 142"/>
                <a:gd name="T28" fmla="*/ 61 w 75"/>
                <a:gd name="T29" fmla="*/ 142 h 142"/>
                <a:gd name="T30" fmla="*/ 65 w 75"/>
                <a:gd name="T31" fmla="*/ 142 h 142"/>
                <a:gd name="T32" fmla="*/ 68 w 75"/>
                <a:gd name="T33" fmla="*/ 142 h 142"/>
                <a:gd name="T34" fmla="*/ 72 w 75"/>
                <a:gd name="T35" fmla="*/ 142 h 142"/>
                <a:gd name="T36" fmla="*/ 74 w 75"/>
                <a:gd name="T37" fmla="*/ 141 h 142"/>
                <a:gd name="T38" fmla="*/ 72 w 75"/>
                <a:gd name="T39" fmla="*/ 138 h 142"/>
                <a:gd name="T40" fmla="*/ 70 w 75"/>
                <a:gd name="T41" fmla="*/ 135 h 142"/>
                <a:gd name="T42" fmla="*/ 68 w 75"/>
                <a:gd name="T43" fmla="*/ 132 h 142"/>
                <a:gd name="T44" fmla="*/ 66 w 75"/>
                <a:gd name="T45" fmla="*/ 128 h 142"/>
                <a:gd name="T46" fmla="*/ 63 w 75"/>
                <a:gd name="T47" fmla="*/ 124 h 142"/>
                <a:gd name="T48" fmla="*/ 61 w 75"/>
                <a:gd name="T49" fmla="*/ 119 h 142"/>
                <a:gd name="T50" fmla="*/ 58 w 75"/>
                <a:gd name="T51" fmla="*/ 114 h 142"/>
                <a:gd name="T52" fmla="*/ 56 w 75"/>
                <a:gd name="T53" fmla="*/ 110 h 142"/>
                <a:gd name="T54" fmla="*/ 54 w 75"/>
                <a:gd name="T55" fmla="*/ 107 h 142"/>
                <a:gd name="T56" fmla="*/ 53 w 75"/>
                <a:gd name="T57" fmla="*/ 104 h 142"/>
                <a:gd name="T58" fmla="*/ 52 w 75"/>
                <a:gd name="T59" fmla="*/ 101 h 142"/>
                <a:gd name="T60" fmla="*/ 50 w 75"/>
                <a:gd name="T61" fmla="*/ 98 h 142"/>
                <a:gd name="T62" fmla="*/ 49 w 75"/>
                <a:gd name="T63" fmla="*/ 94 h 142"/>
                <a:gd name="T64" fmla="*/ 48 w 75"/>
                <a:gd name="T65" fmla="*/ 91 h 142"/>
                <a:gd name="T66" fmla="*/ 46 w 75"/>
                <a:gd name="T67" fmla="*/ 87 h 142"/>
                <a:gd name="T68" fmla="*/ 45 w 75"/>
                <a:gd name="T69" fmla="*/ 84 h 142"/>
                <a:gd name="T70" fmla="*/ 44 w 75"/>
                <a:gd name="T71" fmla="*/ 80 h 142"/>
                <a:gd name="T72" fmla="*/ 42 w 75"/>
                <a:gd name="T73" fmla="*/ 76 h 142"/>
                <a:gd name="T74" fmla="*/ 41 w 75"/>
                <a:gd name="T75" fmla="*/ 72 h 142"/>
                <a:gd name="T76" fmla="*/ 40 w 75"/>
                <a:gd name="T77" fmla="*/ 68 h 142"/>
                <a:gd name="T78" fmla="*/ 39 w 75"/>
                <a:gd name="T79" fmla="*/ 64 h 142"/>
                <a:gd name="T80" fmla="*/ 38 w 75"/>
                <a:gd name="T81" fmla="*/ 60 h 142"/>
                <a:gd name="T82" fmla="*/ 37 w 75"/>
                <a:gd name="T83" fmla="*/ 57 h 142"/>
                <a:gd name="T84" fmla="*/ 36 w 75"/>
                <a:gd name="T85" fmla="*/ 53 h 142"/>
                <a:gd name="T86" fmla="*/ 35 w 75"/>
                <a:gd name="T87" fmla="*/ 49 h 142"/>
                <a:gd name="T88" fmla="*/ 34 w 75"/>
                <a:gd name="T89" fmla="*/ 46 h 142"/>
                <a:gd name="T90" fmla="*/ 34 w 75"/>
                <a:gd name="T91" fmla="*/ 43 h 142"/>
                <a:gd name="T92" fmla="*/ 33 w 75"/>
                <a:gd name="T93" fmla="*/ 40 h 142"/>
                <a:gd name="T94" fmla="*/ 32 w 75"/>
                <a:gd name="T95" fmla="*/ 37 h 142"/>
                <a:gd name="T96" fmla="*/ 32 w 75"/>
                <a:gd name="T97" fmla="*/ 32 h 142"/>
                <a:gd name="T98" fmla="*/ 30 w 75"/>
                <a:gd name="T99" fmla="*/ 27 h 142"/>
                <a:gd name="T100" fmla="*/ 29 w 75"/>
                <a:gd name="T101" fmla="*/ 22 h 142"/>
                <a:gd name="T102" fmla="*/ 29 w 75"/>
                <a:gd name="T103" fmla="*/ 17 h 142"/>
                <a:gd name="T104" fmla="*/ 28 w 75"/>
                <a:gd name="T105" fmla="*/ 13 h 142"/>
                <a:gd name="T106" fmla="*/ 27 w 75"/>
                <a:gd name="T107" fmla="*/ 10 h 142"/>
                <a:gd name="T108" fmla="*/ 26 w 75"/>
                <a:gd name="T109" fmla="*/ 7 h 142"/>
                <a:gd name="T110" fmla="*/ 26 w 75"/>
                <a:gd name="T111" fmla="*/ 3 h 142"/>
                <a:gd name="T112" fmla="*/ 26 w 75"/>
                <a:gd name="T113" fmla="*/ 1 h 142"/>
                <a:gd name="T114" fmla="*/ 0 w 75"/>
                <a:gd name="T115" fmla="*/ 0 h 14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5"/>
                <a:gd name="T175" fmla="*/ 0 h 142"/>
                <a:gd name="T176" fmla="*/ 75 w 75"/>
                <a:gd name="T177" fmla="*/ 142 h 14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5" h="142">
                  <a:moveTo>
                    <a:pt x="0" y="0"/>
                  </a:moveTo>
                  <a:lnTo>
                    <a:pt x="0" y="137"/>
                  </a:lnTo>
                  <a:lnTo>
                    <a:pt x="1" y="137"/>
                  </a:lnTo>
                  <a:lnTo>
                    <a:pt x="3" y="137"/>
                  </a:lnTo>
                  <a:lnTo>
                    <a:pt x="6" y="138"/>
                  </a:lnTo>
                  <a:lnTo>
                    <a:pt x="7" y="138"/>
                  </a:lnTo>
                  <a:lnTo>
                    <a:pt x="9" y="138"/>
                  </a:lnTo>
                  <a:lnTo>
                    <a:pt x="10" y="138"/>
                  </a:lnTo>
                  <a:lnTo>
                    <a:pt x="13" y="138"/>
                  </a:lnTo>
                  <a:lnTo>
                    <a:pt x="14" y="138"/>
                  </a:lnTo>
                  <a:lnTo>
                    <a:pt x="17" y="139"/>
                  </a:lnTo>
                  <a:lnTo>
                    <a:pt x="19" y="139"/>
                  </a:lnTo>
                  <a:lnTo>
                    <a:pt x="22" y="139"/>
                  </a:lnTo>
                  <a:lnTo>
                    <a:pt x="24" y="139"/>
                  </a:lnTo>
                  <a:lnTo>
                    <a:pt x="27" y="140"/>
                  </a:lnTo>
                  <a:lnTo>
                    <a:pt x="30" y="140"/>
                  </a:lnTo>
                  <a:lnTo>
                    <a:pt x="32" y="140"/>
                  </a:lnTo>
                  <a:lnTo>
                    <a:pt x="35" y="140"/>
                  </a:lnTo>
                  <a:lnTo>
                    <a:pt x="38" y="141"/>
                  </a:lnTo>
                  <a:lnTo>
                    <a:pt x="40" y="141"/>
                  </a:lnTo>
                  <a:lnTo>
                    <a:pt x="42" y="141"/>
                  </a:lnTo>
                  <a:lnTo>
                    <a:pt x="44" y="141"/>
                  </a:lnTo>
                  <a:lnTo>
                    <a:pt x="45" y="141"/>
                  </a:lnTo>
                  <a:lnTo>
                    <a:pt x="48" y="141"/>
                  </a:lnTo>
                  <a:lnTo>
                    <a:pt x="52" y="141"/>
                  </a:lnTo>
                  <a:lnTo>
                    <a:pt x="54" y="141"/>
                  </a:lnTo>
                  <a:lnTo>
                    <a:pt x="56" y="141"/>
                  </a:lnTo>
                  <a:lnTo>
                    <a:pt x="57" y="141"/>
                  </a:lnTo>
                  <a:lnTo>
                    <a:pt x="59" y="142"/>
                  </a:lnTo>
                  <a:lnTo>
                    <a:pt x="61" y="142"/>
                  </a:lnTo>
                  <a:lnTo>
                    <a:pt x="63" y="142"/>
                  </a:lnTo>
                  <a:lnTo>
                    <a:pt x="65" y="142"/>
                  </a:lnTo>
                  <a:lnTo>
                    <a:pt x="66" y="142"/>
                  </a:lnTo>
                  <a:lnTo>
                    <a:pt x="68" y="142"/>
                  </a:lnTo>
                  <a:lnTo>
                    <a:pt x="71" y="142"/>
                  </a:lnTo>
                  <a:lnTo>
                    <a:pt x="72" y="142"/>
                  </a:lnTo>
                  <a:lnTo>
                    <a:pt x="75" y="142"/>
                  </a:lnTo>
                  <a:lnTo>
                    <a:pt x="74" y="141"/>
                  </a:lnTo>
                  <a:lnTo>
                    <a:pt x="73" y="140"/>
                  </a:lnTo>
                  <a:lnTo>
                    <a:pt x="72" y="138"/>
                  </a:lnTo>
                  <a:lnTo>
                    <a:pt x="71" y="137"/>
                  </a:lnTo>
                  <a:lnTo>
                    <a:pt x="70" y="135"/>
                  </a:lnTo>
                  <a:lnTo>
                    <a:pt x="69" y="133"/>
                  </a:lnTo>
                  <a:lnTo>
                    <a:pt x="68" y="132"/>
                  </a:lnTo>
                  <a:lnTo>
                    <a:pt x="67" y="130"/>
                  </a:lnTo>
                  <a:lnTo>
                    <a:pt x="66" y="128"/>
                  </a:lnTo>
                  <a:lnTo>
                    <a:pt x="64" y="126"/>
                  </a:lnTo>
                  <a:lnTo>
                    <a:pt x="63" y="124"/>
                  </a:lnTo>
                  <a:lnTo>
                    <a:pt x="62" y="122"/>
                  </a:lnTo>
                  <a:lnTo>
                    <a:pt x="61" y="119"/>
                  </a:lnTo>
                  <a:lnTo>
                    <a:pt x="60" y="117"/>
                  </a:lnTo>
                  <a:lnTo>
                    <a:pt x="58" y="114"/>
                  </a:lnTo>
                  <a:lnTo>
                    <a:pt x="57" y="112"/>
                  </a:lnTo>
                  <a:lnTo>
                    <a:pt x="56" y="110"/>
                  </a:lnTo>
                  <a:lnTo>
                    <a:pt x="55" y="109"/>
                  </a:lnTo>
                  <a:lnTo>
                    <a:pt x="54" y="107"/>
                  </a:lnTo>
                  <a:lnTo>
                    <a:pt x="54" y="106"/>
                  </a:lnTo>
                  <a:lnTo>
                    <a:pt x="53" y="104"/>
                  </a:lnTo>
                  <a:lnTo>
                    <a:pt x="52" y="102"/>
                  </a:lnTo>
                  <a:lnTo>
                    <a:pt x="52" y="101"/>
                  </a:lnTo>
                  <a:lnTo>
                    <a:pt x="51" y="99"/>
                  </a:lnTo>
                  <a:lnTo>
                    <a:pt x="50" y="98"/>
                  </a:lnTo>
                  <a:lnTo>
                    <a:pt x="50" y="96"/>
                  </a:lnTo>
                  <a:lnTo>
                    <a:pt x="49" y="94"/>
                  </a:lnTo>
                  <a:lnTo>
                    <a:pt x="48" y="92"/>
                  </a:lnTo>
                  <a:lnTo>
                    <a:pt x="48" y="91"/>
                  </a:lnTo>
                  <a:lnTo>
                    <a:pt x="47" y="89"/>
                  </a:lnTo>
                  <a:lnTo>
                    <a:pt x="46" y="87"/>
                  </a:lnTo>
                  <a:lnTo>
                    <a:pt x="46" y="86"/>
                  </a:lnTo>
                  <a:lnTo>
                    <a:pt x="45" y="84"/>
                  </a:lnTo>
                  <a:lnTo>
                    <a:pt x="45" y="82"/>
                  </a:lnTo>
                  <a:lnTo>
                    <a:pt x="44" y="80"/>
                  </a:lnTo>
                  <a:lnTo>
                    <a:pt x="43" y="78"/>
                  </a:lnTo>
                  <a:lnTo>
                    <a:pt x="42" y="76"/>
                  </a:lnTo>
                  <a:lnTo>
                    <a:pt x="42" y="74"/>
                  </a:lnTo>
                  <a:lnTo>
                    <a:pt x="41" y="72"/>
                  </a:lnTo>
                  <a:lnTo>
                    <a:pt x="41" y="70"/>
                  </a:lnTo>
                  <a:lnTo>
                    <a:pt x="40" y="68"/>
                  </a:lnTo>
                  <a:lnTo>
                    <a:pt x="40" y="66"/>
                  </a:lnTo>
                  <a:lnTo>
                    <a:pt x="39" y="64"/>
                  </a:lnTo>
                  <a:lnTo>
                    <a:pt x="38" y="62"/>
                  </a:lnTo>
                  <a:lnTo>
                    <a:pt x="38" y="60"/>
                  </a:lnTo>
                  <a:lnTo>
                    <a:pt x="38" y="59"/>
                  </a:lnTo>
                  <a:lnTo>
                    <a:pt x="37" y="57"/>
                  </a:lnTo>
                  <a:lnTo>
                    <a:pt x="37" y="55"/>
                  </a:lnTo>
                  <a:lnTo>
                    <a:pt x="36" y="53"/>
                  </a:lnTo>
                  <a:lnTo>
                    <a:pt x="36" y="51"/>
                  </a:lnTo>
                  <a:lnTo>
                    <a:pt x="35" y="49"/>
                  </a:lnTo>
                  <a:lnTo>
                    <a:pt x="35" y="48"/>
                  </a:lnTo>
                  <a:lnTo>
                    <a:pt x="34" y="46"/>
                  </a:lnTo>
                  <a:lnTo>
                    <a:pt x="34" y="45"/>
                  </a:lnTo>
                  <a:lnTo>
                    <a:pt x="34" y="43"/>
                  </a:lnTo>
                  <a:lnTo>
                    <a:pt x="34" y="41"/>
                  </a:lnTo>
                  <a:lnTo>
                    <a:pt x="33" y="40"/>
                  </a:lnTo>
                  <a:lnTo>
                    <a:pt x="33" y="38"/>
                  </a:lnTo>
                  <a:lnTo>
                    <a:pt x="32" y="37"/>
                  </a:lnTo>
                  <a:lnTo>
                    <a:pt x="32" y="35"/>
                  </a:lnTo>
                  <a:lnTo>
                    <a:pt x="32" y="32"/>
                  </a:lnTo>
                  <a:lnTo>
                    <a:pt x="31" y="30"/>
                  </a:lnTo>
                  <a:lnTo>
                    <a:pt x="30" y="27"/>
                  </a:lnTo>
                  <a:lnTo>
                    <a:pt x="30" y="24"/>
                  </a:lnTo>
                  <a:lnTo>
                    <a:pt x="29" y="22"/>
                  </a:lnTo>
                  <a:lnTo>
                    <a:pt x="29" y="19"/>
                  </a:lnTo>
                  <a:lnTo>
                    <a:pt x="29" y="17"/>
                  </a:lnTo>
                  <a:lnTo>
                    <a:pt x="28" y="15"/>
                  </a:lnTo>
                  <a:lnTo>
                    <a:pt x="28" y="13"/>
                  </a:lnTo>
                  <a:lnTo>
                    <a:pt x="28" y="12"/>
                  </a:lnTo>
                  <a:lnTo>
                    <a:pt x="27" y="10"/>
                  </a:lnTo>
                  <a:lnTo>
                    <a:pt x="27" y="8"/>
                  </a:lnTo>
                  <a:lnTo>
                    <a:pt x="26" y="7"/>
                  </a:lnTo>
                  <a:lnTo>
                    <a:pt x="26" y="6"/>
                  </a:lnTo>
                  <a:lnTo>
                    <a:pt x="26" y="3"/>
                  </a:lnTo>
                  <a:lnTo>
                    <a:pt x="26" y="2"/>
                  </a:lnTo>
                  <a:lnTo>
                    <a:pt x="26" y="1"/>
                  </a:lnTo>
                  <a:lnTo>
                    <a:pt x="0" y="0"/>
                  </a:lnTo>
                  <a:close/>
                </a:path>
              </a:pathLst>
            </a:custGeom>
            <a:solidFill>
              <a:srgbClr val="E6E6B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4" name="Freeform 242"/>
            <p:cNvSpPr>
              <a:spLocks/>
            </p:cNvSpPr>
            <p:nvPr/>
          </p:nvSpPr>
          <p:spPr bwMode="auto">
            <a:xfrm>
              <a:off x="1950" y="1818"/>
              <a:ext cx="248" cy="158"/>
            </a:xfrm>
            <a:custGeom>
              <a:avLst/>
              <a:gdLst>
                <a:gd name="T0" fmla="*/ 182 w 248"/>
                <a:gd name="T1" fmla="*/ 2 h 158"/>
                <a:gd name="T2" fmla="*/ 193 w 248"/>
                <a:gd name="T3" fmla="*/ 0 h 158"/>
                <a:gd name="T4" fmla="*/ 205 w 248"/>
                <a:gd name="T5" fmla="*/ 0 h 158"/>
                <a:gd name="T6" fmla="*/ 216 w 248"/>
                <a:gd name="T7" fmla="*/ 1 h 158"/>
                <a:gd name="T8" fmla="*/ 228 w 248"/>
                <a:gd name="T9" fmla="*/ 5 h 158"/>
                <a:gd name="T10" fmla="*/ 242 w 248"/>
                <a:gd name="T11" fmla="*/ 14 h 158"/>
                <a:gd name="T12" fmla="*/ 246 w 248"/>
                <a:gd name="T13" fmla="*/ 25 h 158"/>
                <a:gd name="T14" fmla="*/ 234 w 248"/>
                <a:gd name="T15" fmla="*/ 33 h 158"/>
                <a:gd name="T16" fmla="*/ 221 w 248"/>
                <a:gd name="T17" fmla="*/ 42 h 158"/>
                <a:gd name="T18" fmla="*/ 207 w 248"/>
                <a:gd name="T19" fmla="*/ 52 h 158"/>
                <a:gd name="T20" fmla="*/ 191 w 248"/>
                <a:gd name="T21" fmla="*/ 62 h 158"/>
                <a:gd name="T22" fmla="*/ 177 w 248"/>
                <a:gd name="T23" fmla="*/ 72 h 158"/>
                <a:gd name="T24" fmla="*/ 164 w 248"/>
                <a:gd name="T25" fmla="*/ 87 h 158"/>
                <a:gd name="T26" fmla="*/ 153 w 248"/>
                <a:gd name="T27" fmla="*/ 100 h 158"/>
                <a:gd name="T28" fmla="*/ 141 w 248"/>
                <a:gd name="T29" fmla="*/ 112 h 158"/>
                <a:gd name="T30" fmla="*/ 130 w 248"/>
                <a:gd name="T31" fmla="*/ 121 h 158"/>
                <a:gd name="T32" fmla="*/ 117 w 248"/>
                <a:gd name="T33" fmla="*/ 131 h 158"/>
                <a:gd name="T34" fmla="*/ 104 w 248"/>
                <a:gd name="T35" fmla="*/ 140 h 158"/>
                <a:gd name="T36" fmla="*/ 87 w 248"/>
                <a:gd name="T37" fmla="*/ 150 h 158"/>
                <a:gd name="T38" fmla="*/ 76 w 248"/>
                <a:gd name="T39" fmla="*/ 157 h 158"/>
                <a:gd name="T40" fmla="*/ 75 w 248"/>
                <a:gd name="T41" fmla="*/ 148 h 158"/>
                <a:gd name="T42" fmla="*/ 84 w 248"/>
                <a:gd name="T43" fmla="*/ 136 h 158"/>
                <a:gd name="T44" fmla="*/ 92 w 248"/>
                <a:gd name="T45" fmla="*/ 126 h 158"/>
                <a:gd name="T46" fmla="*/ 101 w 248"/>
                <a:gd name="T47" fmla="*/ 114 h 158"/>
                <a:gd name="T48" fmla="*/ 111 w 248"/>
                <a:gd name="T49" fmla="*/ 102 h 158"/>
                <a:gd name="T50" fmla="*/ 122 w 248"/>
                <a:gd name="T51" fmla="*/ 89 h 158"/>
                <a:gd name="T52" fmla="*/ 131 w 248"/>
                <a:gd name="T53" fmla="*/ 78 h 158"/>
                <a:gd name="T54" fmla="*/ 140 w 248"/>
                <a:gd name="T55" fmla="*/ 66 h 158"/>
                <a:gd name="T56" fmla="*/ 149 w 248"/>
                <a:gd name="T57" fmla="*/ 58 h 158"/>
                <a:gd name="T58" fmla="*/ 158 w 248"/>
                <a:gd name="T59" fmla="*/ 47 h 158"/>
                <a:gd name="T60" fmla="*/ 146 w 248"/>
                <a:gd name="T61" fmla="*/ 55 h 158"/>
                <a:gd name="T62" fmla="*/ 134 w 248"/>
                <a:gd name="T63" fmla="*/ 64 h 158"/>
                <a:gd name="T64" fmla="*/ 126 w 248"/>
                <a:gd name="T65" fmla="*/ 71 h 158"/>
                <a:gd name="T66" fmla="*/ 115 w 248"/>
                <a:gd name="T67" fmla="*/ 81 h 158"/>
                <a:gd name="T68" fmla="*/ 104 w 248"/>
                <a:gd name="T69" fmla="*/ 91 h 158"/>
                <a:gd name="T70" fmla="*/ 92 w 248"/>
                <a:gd name="T71" fmla="*/ 100 h 158"/>
                <a:gd name="T72" fmla="*/ 80 w 248"/>
                <a:gd name="T73" fmla="*/ 109 h 158"/>
                <a:gd name="T74" fmla="*/ 64 w 248"/>
                <a:gd name="T75" fmla="*/ 118 h 158"/>
                <a:gd name="T76" fmla="*/ 46 w 248"/>
                <a:gd name="T77" fmla="*/ 128 h 158"/>
                <a:gd name="T78" fmla="*/ 30 w 248"/>
                <a:gd name="T79" fmla="*/ 137 h 158"/>
                <a:gd name="T80" fmla="*/ 18 w 248"/>
                <a:gd name="T81" fmla="*/ 143 h 158"/>
                <a:gd name="T82" fmla="*/ 14 w 248"/>
                <a:gd name="T83" fmla="*/ 139 h 158"/>
                <a:gd name="T84" fmla="*/ 27 w 248"/>
                <a:gd name="T85" fmla="*/ 128 h 158"/>
                <a:gd name="T86" fmla="*/ 38 w 248"/>
                <a:gd name="T87" fmla="*/ 117 h 158"/>
                <a:gd name="T88" fmla="*/ 48 w 248"/>
                <a:gd name="T89" fmla="*/ 108 h 158"/>
                <a:gd name="T90" fmla="*/ 60 w 248"/>
                <a:gd name="T91" fmla="*/ 96 h 158"/>
                <a:gd name="T92" fmla="*/ 72 w 248"/>
                <a:gd name="T93" fmla="*/ 85 h 158"/>
                <a:gd name="T94" fmla="*/ 84 w 248"/>
                <a:gd name="T95" fmla="*/ 74 h 158"/>
                <a:gd name="T96" fmla="*/ 95 w 248"/>
                <a:gd name="T97" fmla="*/ 64 h 158"/>
                <a:gd name="T98" fmla="*/ 105 w 248"/>
                <a:gd name="T99" fmla="*/ 54 h 158"/>
                <a:gd name="T100" fmla="*/ 119 w 248"/>
                <a:gd name="T101" fmla="*/ 42 h 158"/>
                <a:gd name="T102" fmla="*/ 135 w 248"/>
                <a:gd name="T103" fmla="*/ 29 h 158"/>
                <a:gd name="T104" fmla="*/ 151 w 248"/>
                <a:gd name="T105" fmla="*/ 18 h 158"/>
                <a:gd name="T106" fmla="*/ 164 w 248"/>
                <a:gd name="T107" fmla="*/ 10 h 158"/>
                <a:gd name="T108" fmla="*/ 175 w 248"/>
                <a:gd name="T109" fmla="*/ 5 h 15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248"/>
                <a:gd name="T166" fmla="*/ 0 h 158"/>
                <a:gd name="T167" fmla="*/ 248 w 248"/>
                <a:gd name="T168" fmla="*/ 158 h 15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248" h="158">
                  <a:moveTo>
                    <a:pt x="175" y="5"/>
                  </a:moveTo>
                  <a:lnTo>
                    <a:pt x="175" y="5"/>
                  </a:lnTo>
                  <a:lnTo>
                    <a:pt x="177" y="4"/>
                  </a:lnTo>
                  <a:lnTo>
                    <a:pt x="178" y="3"/>
                  </a:lnTo>
                  <a:lnTo>
                    <a:pt x="181" y="3"/>
                  </a:lnTo>
                  <a:lnTo>
                    <a:pt x="182" y="2"/>
                  </a:lnTo>
                  <a:lnTo>
                    <a:pt x="183" y="2"/>
                  </a:lnTo>
                  <a:lnTo>
                    <a:pt x="185" y="1"/>
                  </a:lnTo>
                  <a:lnTo>
                    <a:pt x="187" y="1"/>
                  </a:lnTo>
                  <a:lnTo>
                    <a:pt x="189" y="1"/>
                  </a:lnTo>
                  <a:lnTo>
                    <a:pt x="191" y="0"/>
                  </a:lnTo>
                  <a:lnTo>
                    <a:pt x="193" y="0"/>
                  </a:lnTo>
                  <a:lnTo>
                    <a:pt x="195" y="0"/>
                  </a:lnTo>
                  <a:lnTo>
                    <a:pt x="197" y="0"/>
                  </a:lnTo>
                  <a:lnTo>
                    <a:pt x="199" y="0"/>
                  </a:lnTo>
                  <a:lnTo>
                    <a:pt x="201" y="0"/>
                  </a:lnTo>
                  <a:lnTo>
                    <a:pt x="203" y="0"/>
                  </a:lnTo>
                  <a:lnTo>
                    <a:pt x="205" y="0"/>
                  </a:lnTo>
                  <a:lnTo>
                    <a:pt x="207" y="0"/>
                  </a:lnTo>
                  <a:lnTo>
                    <a:pt x="209" y="0"/>
                  </a:lnTo>
                  <a:lnTo>
                    <a:pt x="211" y="1"/>
                  </a:lnTo>
                  <a:lnTo>
                    <a:pt x="213" y="1"/>
                  </a:lnTo>
                  <a:lnTo>
                    <a:pt x="214" y="1"/>
                  </a:lnTo>
                  <a:lnTo>
                    <a:pt x="216" y="1"/>
                  </a:lnTo>
                  <a:lnTo>
                    <a:pt x="218" y="2"/>
                  </a:lnTo>
                  <a:lnTo>
                    <a:pt x="220" y="2"/>
                  </a:lnTo>
                  <a:lnTo>
                    <a:pt x="222" y="3"/>
                  </a:lnTo>
                  <a:lnTo>
                    <a:pt x="224" y="3"/>
                  </a:lnTo>
                  <a:lnTo>
                    <a:pt x="226" y="4"/>
                  </a:lnTo>
                  <a:lnTo>
                    <a:pt x="228" y="5"/>
                  </a:lnTo>
                  <a:lnTo>
                    <a:pt x="230" y="6"/>
                  </a:lnTo>
                  <a:lnTo>
                    <a:pt x="232" y="6"/>
                  </a:lnTo>
                  <a:lnTo>
                    <a:pt x="233" y="8"/>
                  </a:lnTo>
                  <a:lnTo>
                    <a:pt x="237" y="9"/>
                  </a:lnTo>
                  <a:lnTo>
                    <a:pt x="240" y="12"/>
                  </a:lnTo>
                  <a:lnTo>
                    <a:pt x="242" y="14"/>
                  </a:lnTo>
                  <a:lnTo>
                    <a:pt x="245" y="17"/>
                  </a:lnTo>
                  <a:lnTo>
                    <a:pt x="245" y="19"/>
                  </a:lnTo>
                  <a:lnTo>
                    <a:pt x="246" y="20"/>
                  </a:lnTo>
                  <a:lnTo>
                    <a:pt x="247" y="22"/>
                  </a:lnTo>
                  <a:lnTo>
                    <a:pt x="248" y="24"/>
                  </a:lnTo>
                  <a:lnTo>
                    <a:pt x="246" y="25"/>
                  </a:lnTo>
                  <a:lnTo>
                    <a:pt x="245" y="27"/>
                  </a:lnTo>
                  <a:lnTo>
                    <a:pt x="242" y="28"/>
                  </a:lnTo>
                  <a:lnTo>
                    <a:pt x="241" y="29"/>
                  </a:lnTo>
                  <a:lnTo>
                    <a:pt x="238" y="31"/>
                  </a:lnTo>
                  <a:lnTo>
                    <a:pt x="237" y="32"/>
                  </a:lnTo>
                  <a:lnTo>
                    <a:pt x="234" y="33"/>
                  </a:lnTo>
                  <a:lnTo>
                    <a:pt x="233" y="35"/>
                  </a:lnTo>
                  <a:lnTo>
                    <a:pt x="230" y="36"/>
                  </a:lnTo>
                  <a:lnTo>
                    <a:pt x="228" y="38"/>
                  </a:lnTo>
                  <a:lnTo>
                    <a:pt x="226" y="39"/>
                  </a:lnTo>
                  <a:lnTo>
                    <a:pt x="224" y="40"/>
                  </a:lnTo>
                  <a:lnTo>
                    <a:pt x="221" y="42"/>
                  </a:lnTo>
                  <a:lnTo>
                    <a:pt x="219" y="44"/>
                  </a:lnTo>
                  <a:lnTo>
                    <a:pt x="217" y="45"/>
                  </a:lnTo>
                  <a:lnTo>
                    <a:pt x="214" y="47"/>
                  </a:lnTo>
                  <a:lnTo>
                    <a:pt x="211" y="49"/>
                  </a:lnTo>
                  <a:lnTo>
                    <a:pt x="209" y="50"/>
                  </a:lnTo>
                  <a:lnTo>
                    <a:pt x="207" y="52"/>
                  </a:lnTo>
                  <a:lnTo>
                    <a:pt x="204" y="54"/>
                  </a:lnTo>
                  <a:lnTo>
                    <a:pt x="201" y="55"/>
                  </a:lnTo>
                  <a:lnTo>
                    <a:pt x="199" y="57"/>
                  </a:lnTo>
                  <a:lnTo>
                    <a:pt x="197" y="59"/>
                  </a:lnTo>
                  <a:lnTo>
                    <a:pt x="194" y="61"/>
                  </a:lnTo>
                  <a:lnTo>
                    <a:pt x="191" y="62"/>
                  </a:lnTo>
                  <a:lnTo>
                    <a:pt x="189" y="64"/>
                  </a:lnTo>
                  <a:lnTo>
                    <a:pt x="187" y="65"/>
                  </a:lnTo>
                  <a:lnTo>
                    <a:pt x="184" y="67"/>
                  </a:lnTo>
                  <a:lnTo>
                    <a:pt x="182" y="69"/>
                  </a:lnTo>
                  <a:lnTo>
                    <a:pt x="179" y="71"/>
                  </a:lnTo>
                  <a:lnTo>
                    <a:pt x="177" y="72"/>
                  </a:lnTo>
                  <a:lnTo>
                    <a:pt x="175" y="74"/>
                  </a:lnTo>
                  <a:lnTo>
                    <a:pt x="173" y="77"/>
                  </a:lnTo>
                  <a:lnTo>
                    <a:pt x="171" y="79"/>
                  </a:lnTo>
                  <a:lnTo>
                    <a:pt x="169" y="82"/>
                  </a:lnTo>
                  <a:lnTo>
                    <a:pt x="167" y="84"/>
                  </a:lnTo>
                  <a:lnTo>
                    <a:pt x="164" y="87"/>
                  </a:lnTo>
                  <a:lnTo>
                    <a:pt x="163" y="89"/>
                  </a:lnTo>
                  <a:lnTo>
                    <a:pt x="161" y="91"/>
                  </a:lnTo>
                  <a:lnTo>
                    <a:pt x="159" y="93"/>
                  </a:lnTo>
                  <a:lnTo>
                    <a:pt x="157" y="95"/>
                  </a:lnTo>
                  <a:lnTo>
                    <a:pt x="155" y="98"/>
                  </a:lnTo>
                  <a:lnTo>
                    <a:pt x="153" y="100"/>
                  </a:lnTo>
                  <a:lnTo>
                    <a:pt x="151" y="102"/>
                  </a:lnTo>
                  <a:lnTo>
                    <a:pt x="149" y="104"/>
                  </a:lnTo>
                  <a:lnTo>
                    <a:pt x="147" y="106"/>
                  </a:lnTo>
                  <a:lnTo>
                    <a:pt x="145" y="108"/>
                  </a:lnTo>
                  <a:lnTo>
                    <a:pt x="143" y="110"/>
                  </a:lnTo>
                  <a:lnTo>
                    <a:pt x="141" y="112"/>
                  </a:lnTo>
                  <a:lnTo>
                    <a:pt x="139" y="113"/>
                  </a:lnTo>
                  <a:lnTo>
                    <a:pt x="137" y="115"/>
                  </a:lnTo>
                  <a:lnTo>
                    <a:pt x="135" y="117"/>
                  </a:lnTo>
                  <a:lnTo>
                    <a:pt x="134" y="118"/>
                  </a:lnTo>
                  <a:lnTo>
                    <a:pt x="131" y="120"/>
                  </a:lnTo>
                  <a:lnTo>
                    <a:pt x="130" y="121"/>
                  </a:lnTo>
                  <a:lnTo>
                    <a:pt x="128" y="123"/>
                  </a:lnTo>
                  <a:lnTo>
                    <a:pt x="126" y="124"/>
                  </a:lnTo>
                  <a:lnTo>
                    <a:pt x="124" y="126"/>
                  </a:lnTo>
                  <a:lnTo>
                    <a:pt x="122" y="127"/>
                  </a:lnTo>
                  <a:lnTo>
                    <a:pt x="120" y="129"/>
                  </a:lnTo>
                  <a:lnTo>
                    <a:pt x="117" y="131"/>
                  </a:lnTo>
                  <a:lnTo>
                    <a:pt x="114" y="134"/>
                  </a:lnTo>
                  <a:lnTo>
                    <a:pt x="112" y="135"/>
                  </a:lnTo>
                  <a:lnTo>
                    <a:pt x="110" y="136"/>
                  </a:lnTo>
                  <a:lnTo>
                    <a:pt x="109" y="137"/>
                  </a:lnTo>
                  <a:lnTo>
                    <a:pt x="107" y="138"/>
                  </a:lnTo>
                  <a:lnTo>
                    <a:pt x="104" y="140"/>
                  </a:lnTo>
                  <a:lnTo>
                    <a:pt x="101" y="142"/>
                  </a:lnTo>
                  <a:lnTo>
                    <a:pt x="98" y="144"/>
                  </a:lnTo>
                  <a:lnTo>
                    <a:pt x="95" y="146"/>
                  </a:lnTo>
                  <a:lnTo>
                    <a:pt x="92" y="147"/>
                  </a:lnTo>
                  <a:lnTo>
                    <a:pt x="90" y="149"/>
                  </a:lnTo>
                  <a:lnTo>
                    <a:pt x="87" y="150"/>
                  </a:lnTo>
                  <a:lnTo>
                    <a:pt x="85" y="152"/>
                  </a:lnTo>
                  <a:lnTo>
                    <a:pt x="83" y="153"/>
                  </a:lnTo>
                  <a:lnTo>
                    <a:pt x="81" y="154"/>
                  </a:lnTo>
                  <a:lnTo>
                    <a:pt x="79" y="155"/>
                  </a:lnTo>
                  <a:lnTo>
                    <a:pt x="77" y="156"/>
                  </a:lnTo>
                  <a:lnTo>
                    <a:pt x="76" y="157"/>
                  </a:lnTo>
                  <a:lnTo>
                    <a:pt x="75" y="158"/>
                  </a:lnTo>
                  <a:lnTo>
                    <a:pt x="61" y="147"/>
                  </a:lnTo>
                  <a:lnTo>
                    <a:pt x="73" y="150"/>
                  </a:lnTo>
                  <a:lnTo>
                    <a:pt x="75" y="149"/>
                  </a:lnTo>
                  <a:lnTo>
                    <a:pt x="75" y="148"/>
                  </a:lnTo>
                  <a:lnTo>
                    <a:pt x="76" y="147"/>
                  </a:lnTo>
                  <a:lnTo>
                    <a:pt x="77" y="145"/>
                  </a:lnTo>
                  <a:lnTo>
                    <a:pt x="79" y="143"/>
                  </a:lnTo>
                  <a:lnTo>
                    <a:pt x="81" y="140"/>
                  </a:lnTo>
                  <a:lnTo>
                    <a:pt x="83" y="138"/>
                  </a:lnTo>
                  <a:lnTo>
                    <a:pt x="84" y="136"/>
                  </a:lnTo>
                  <a:lnTo>
                    <a:pt x="85" y="135"/>
                  </a:lnTo>
                  <a:lnTo>
                    <a:pt x="87" y="133"/>
                  </a:lnTo>
                  <a:lnTo>
                    <a:pt x="88" y="131"/>
                  </a:lnTo>
                  <a:lnTo>
                    <a:pt x="89" y="130"/>
                  </a:lnTo>
                  <a:lnTo>
                    <a:pt x="91" y="128"/>
                  </a:lnTo>
                  <a:lnTo>
                    <a:pt x="92" y="126"/>
                  </a:lnTo>
                  <a:lnTo>
                    <a:pt x="93" y="124"/>
                  </a:lnTo>
                  <a:lnTo>
                    <a:pt x="95" y="122"/>
                  </a:lnTo>
                  <a:lnTo>
                    <a:pt x="96" y="120"/>
                  </a:lnTo>
                  <a:lnTo>
                    <a:pt x="97" y="118"/>
                  </a:lnTo>
                  <a:lnTo>
                    <a:pt x="100" y="116"/>
                  </a:lnTo>
                  <a:lnTo>
                    <a:pt x="101" y="114"/>
                  </a:lnTo>
                  <a:lnTo>
                    <a:pt x="103" y="113"/>
                  </a:lnTo>
                  <a:lnTo>
                    <a:pt x="104" y="111"/>
                  </a:lnTo>
                  <a:lnTo>
                    <a:pt x="106" y="109"/>
                  </a:lnTo>
                  <a:lnTo>
                    <a:pt x="108" y="106"/>
                  </a:lnTo>
                  <a:lnTo>
                    <a:pt x="109" y="104"/>
                  </a:lnTo>
                  <a:lnTo>
                    <a:pt x="111" y="102"/>
                  </a:lnTo>
                  <a:lnTo>
                    <a:pt x="113" y="100"/>
                  </a:lnTo>
                  <a:lnTo>
                    <a:pt x="114" y="98"/>
                  </a:lnTo>
                  <a:lnTo>
                    <a:pt x="116" y="96"/>
                  </a:lnTo>
                  <a:lnTo>
                    <a:pt x="118" y="93"/>
                  </a:lnTo>
                  <a:lnTo>
                    <a:pt x="120" y="92"/>
                  </a:lnTo>
                  <a:lnTo>
                    <a:pt x="122" y="89"/>
                  </a:lnTo>
                  <a:lnTo>
                    <a:pt x="123" y="88"/>
                  </a:lnTo>
                  <a:lnTo>
                    <a:pt x="124" y="86"/>
                  </a:lnTo>
                  <a:lnTo>
                    <a:pt x="126" y="84"/>
                  </a:lnTo>
                  <a:lnTo>
                    <a:pt x="128" y="82"/>
                  </a:lnTo>
                  <a:lnTo>
                    <a:pt x="130" y="80"/>
                  </a:lnTo>
                  <a:lnTo>
                    <a:pt x="131" y="78"/>
                  </a:lnTo>
                  <a:lnTo>
                    <a:pt x="133" y="76"/>
                  </a:lnTo>
                  <a:lnTo>
                    <a:pt x="134" y="74"/>
                  </a:lnTo>
                  <a:lnTo>
                    <a:pt x="136" y="72"/>
                  </a:lnTo>
                  <a:lnTo>
                    <a:pt x="138" y="70"/>
                  </a:lnTo>
                  <a:lnTo>
                    <a:pt x="139" y="68"/>
                  </a:lnTo>
                  <a:lnTo>
                    <a:pt x="140" y="66"/>
                  </a:lnTo>
                  <a:lnTo>
                    <a:pt x="142" y="65"/>
                  </a:lnTo>
                  <a:lnTo>
                    <a:pt x="143" y="64"/>
                  </a:lnTo>
                  <a:lnTo>
                    <a:pt x="145" y="62"/>
                  </a:lnTo>
                  <a:lnTo>
                    <a:pt x="146" y="61"/>
                  </a:lnTo>
                  <a:lnTo>
                    <a:pt x="147" y="59"/>
                  </a:lnTo>
                  <a:lnTo>
                    <a:pt x="149" y="58"/>
                  </a:lnTo>
                  <a:lnTo>
                    <a:pt x="150" y="57"/>
                  </a:lnTo>
                  <a:lnTo>
                    <a:pt x="152" y="54"/>
                  </a:lnTo>
                  <a:lnTo>
                    <a:pt x="155" y="52"/>
                  </a:lnTo>
                  <a:lnTo>
                    <a:pt x="156" y="50"/>
                  </a:lnTo>
                  <a:lnTo>
                    <a:pt x="158" y="48"/>
                  </a:lnTo>
                  <a:lnTo>
                    <a:pt x="158" y="47"/>
                  </a:lnTo>
                  <a:lnTo>
                    <a:pt x="157" y="48"/>
                  </a:lnTo>
                  <a:lnTo>
                    <a:pt x="155" y="48"/>
                  </a:lnTo>
                  <a:lnTo>
                    <a:pt x="154" y="50"/>
                  </a:lnTo>
                  <a:lnTo>
                    <a:pt x="151" y="51"/>
                  </a:lnTo>
                  <a:lnTo>
                    <a:pt x="150" y="53"/>
                  </a:lnTo>
                  <a:lnTo>
                    <a:pt x="146" y="55"/>
                  </a:lnTo>
                  <a:lnTo>
                    <a:pt x="143" y="57"/>
                  </a:lnTo>
                  <a:lnTo>
                    <a:pt x="141" y="59"/>
                  </a:lnTo>
                  <a:lnTo>
                    <a:pt x="139" y="61"/>
                  </a:lnTo>
                  <a:lnTo>
                    <a:pt x="136" y="62"/>
                  </a:lnTo>
                  <a:lnTo>
                    <a:pt x="135" y="64"/>
                  </a:lnTo>
                  <a:lnTo>
                    <a:pt x="134" y="64"/>
                  </a:lnTo>
                  <a:lnTo>
                    <a:pt x="134" y="65"/>
                  </a:lnTo>
                  <a:lnTo>
                    <a:pt x="133" y="65"/>
                  </a:lnTo>
                  <a:lnTo>
                    <a:pt x="132" y="66"/>
                  </a:lnTo>
                  <a:lnTo>
                    <a:pt x="131" y="67"/>
                  </a:lnTo>
                  <a:lnTo>
                    <a:pt x="129" y="69"/>
                  </a:lnTo>
                  <a:lnTo>
                    <a:pt x="126" y="71"/>
                  </a:lnTo>
                  <a:lnTo>
                    <a:pt x="123" y="74"/>
                  </a:lnTo>
                  <a:lnTo>
                    <a:pt x="122" y="75"/>
                  </a:lnTo>
                  <a:lnTo>
                    <a:pt x="120" y="76"/>
                  </a:lnTo>
                  <a:lnTo>
                    <a:pt x="119" y="78"/>
                  </a:lnTo>
                  <a:lnTo>
                    <a:pt x="117" y="80"/>
                  </a:lnTo>
                  <a:lnTo>
                    <a:pt x="115" y="81"/>
                  </a:lnTo>
                  <a:lnTo>
                    <a:pt x="113" y="83"/>
                  </a:lnTo>
                  <a:lnTo>
                    <a:pt x="112" y="84"/>
                  </a:lnTo>
                  <a:lnTo>
                    <a:pt x="109" y="86"/>
                  </a:lnTo>
                  <a:lnTo>
                    <a:pt x="108" y="88"/>
                  </a:lnTo>
                  <a:lnTo>
                    <a:pt x="105" y="89"/>
                  </a:lnTo>
                  <a:lnTo>
                    <a:pt x="104" y="91"/>
                  </a:lnTo>
                  <a:lnTo>
                    <a:pt x="101" y="92"/>
                  </a:lnTo>
                  <a:lnTo>
                    <a:pt x="100" y="94"/>
                  </a:lnTo>
                  <a:lnTo>
                    <a:pt x="97" y="95"/>
                  </a:lnTo>
                  <a:lnTo>
                    <a:pt x="96" y="97"/>
                  </a:lnTo>
                  <a:lnTo>
                    <a:pt x="93" y="99"/>
                  </a:lnTo>
                  <a:lnTo>
                    <a:pt x="92" y="100"/>
                  </a:lnTo>
                  <a:lnTo>
                    <a:pt x="90" y="102"/>
                  </a:lnTo>
                  <a:lnTo>
                    <a:pt x="88" y="103"/>
                  </a:lnTo>
                  <a:lnTo>
                    <a:pt x="87" y="105"/>
                  </a:lnTo>
                  <a:lnTo>
                    <a:pt x="84" y="106"/>
                  </a:lnTo>
                  <a:lnTo>
                    <a:pt x="83" y="107"/>
                  </a:lnTo>
                  <a:lnTo>
                    <a:pt x="80" y="109"/>
                  </a:lnTo>
                  <a:lnTo>
                    <a:pt x="78" y="110"/>
                  </a:lnTo>
                  <a:lnTo>
                    <a:pt x="75" y="112"/>
                  </a:lnTo>
                  <a:lnTo>
                    <a:pt x="73" y="114"/>
                  </a:lnTo>
                  <a:lnTo>
                    <a:pt x="70" y="115"/>
                  </a:lnTo>
                  <a:lnTo>
                    <a:pt x="68" y="116"/>
                  </a:lnTo>
                  <a:lnTo>
                    <a:pt x="64" y="118"/>
                  </a:lnTo>
                  <a:lnTo>
                    <a:pt x="61" y="120"/>
                  </a:lnTo>
                  <a:lnTo>
                    <a:pt x="58" y="121"/>
                  </a:lnTo>
                  <a:lnTo>
                    <a:pt x="56" y="123"/>
                  </a:lnTo>
                  <a:lnTo>
                    <a:pt x="52" y="125"/>
                  </a:lnTo>
                  <a:lnTo>
                    <a:pt x="49" y="127"/>
                  </a:lnTo>
                  <a:lnTo>
                    <a:pt x="46" y="128"/>
                  </a:lnTo>
                  <a:lnTo>
                    <a:pt x="44" y="130"/>
                  </a:lnTo>
                  <a:lnTo>
                    <a:pt x="41" y="131"/>
                  </a:lnTo>
                  <a:lnTo>
                    <a:pt x="38" y="133"/>
                  </a:lnTo>
                  <a:lnTo>
                    <a:pt x="35" y="134"/>
                  </a:lnTo>
                  <a:lnTo>
                    <a:pt x="32" y="136"/>
                  </a:lnTo>
                  <a:lnTo>
                    <a:pt x="30" y="137"/>
                  </a:lnTo>
                  <a:lnTo>
                    <a:pt x="28" y="138"/>
                  </a:lnTo>
                  <a:lnTo>
                    <a:pt x="25" y="139"/>
                  </a:lnTo>
                  <a:lnTo>
                    <a:pt x="23" y="140"/>
                  </a:lnTo>
                  <a:lnTo>
                    <a:pt x="21" y="141"/>
                  </a:lnTo>
                  <a:lnTo>
                    <a:pt x="19" y="142"/>
                  </a:lnTo>
                  <a:lnTo>
                    <a:pt x="18" y="143"/>
                  </a:lnTo>
                  <a:lnTo>
                    <a:pt x="17" y="144"/>
                  </a:lnTo>
                  <a:lnTo>
                    <a:pt x="15" y="144"/>
                  </a:lnTo>
                  <a:lnTo>
                    <a:pt x="15" y="145"/>
                  </a:lnTo>
                  <a:lnTo>
                    <a:pt x="0" y="135"/>
                  </a:lnTo>
                  <a:lnTo>
                    <a:pt x="14" y="140"/>
                  </a:lnTo>
                  <a:lnTo>
                    <a:pt x="14" y="139"/>
                  </a:lnTo>
                  <a:lnTo>
                    <a:pt x="17" y="138"/>
                  </a:lnTo>
                  <a:lnTo>
                    <a:pt x="18" y="136"/>
                  </a:lnTo>
                  <a:lnTo>
                    <a:pt x="19" y="134"/>
                  </a:lnTo>
                  <a:lnTo>
                    <a:pt x="22" y="132"/>
                  </a:lnTo>
                  <a:lnTo>
                    <a:pt x="24" y="130"/>
                  </a:lnTo>
                  <a:lnTo>
                    <a:pt x="27" y="128"/>
                  </a:lnTo>
                  <a:lnTo>
                    <a:pt x="30" y="125"/>
                  </a:lnTo>
                  <a:lnTo>
                    <a:pt x="31" y="123"/>
                  </a:lnTo>
                  <a:lnTo>
                    <a:pt x="33" y="122"/>
                  </a:lnTo>
                  <a:lnTo>
                    <a:pt x="34" y="120"/>
                  </a:lnTo>
                  <a:lnTo>
                    <a:pt x="36" y="119"/>
                  </a:lnTo>
                  <a:lnTo>
                    <a:pt x="38" y="117"/>
                  </a:lnTo>
                  <a:lnTo>
                    <a:pt x="39" y="116"/>
                  </a:lnTo>
                  <a:lnTo>
                    <a:pt x="41" y="114"/>
                  </a:lnTo>
                  <a:lnTo>
                    <a:pt x="43" y="113"/>
                  </a:lnTo>
                  <a:lnTo>
                    <a:pt x="45" y="111"/>
                  </a:lnTo>
                  <a:lnTo>
                    <a:pt x="46" y="110"/>
                  </a:lnTo>
                  <a:lnTo>
                    <a:pt x="48" y="108"/>
                  </a:lnTo>
                  <a:lnTo>
                    <a:pt x="50" y="106"/>
                  </a:lnTo>
                  <a:lnTo>
                    <a:pt x="52" y="104"/>
                  </a:lnTo>
                  <a:lnTo>
                    <a:pt x="54" y="102"/>
                  </a:lnTo>
                  <a:lnTo>
                    <a:pt x="56" y="100"/>
                  </a:lnTo>
                  <a:lnTo>
                    <a:pt x="58" y="99"/>
                  </a:lnTo>
                  <a:lnTo>
                    <a:pt x="60" y="96"/>
                  </a:lnTo>
                  <a:lnTo>
                    <a:pt x="62" y="95"/>
                  </a:lnTo>
                  <a:lnTo>
                    <a:pt x="64" y="93"/>
                  </a:lnTo>
                  <a:lnTo>
                    <a:pt x="66" y="91"/>
                  </a:lnTo>
                  <a:lnTo>
                    <a:pt x="68" y="89"/>
                  </a:lnTo>
                  <a:lnTo>
                    <a:pt x="70" y="87"/>
                  </a:lnTo>
                  <a:lnTo>
                    <a:pt x="72" y="85"/>
                  </a:lnTo>
                  <a:lnTo>
                    <a:pt x="75" y="83"/>
                  </a:lnTo>
                  <a:lnTo>
                    <a:pt x="76" y="82"/>
                  </a:lnTo>
                  <a:lnTo>
                    <a:pt x="78" y="80"/>
                  </a:lnTo>
                  <a:lnTo>
                    <a:pt x="80" y="78"/>
                  </a:lnTo>
                  <a:lnTo>
                    <a:pt x="83" y="76"/>
                  </a:lnTo>
                  <a:lnTo>
                    <a:pt x="84" y="74"/>
                  </a:lnTo>
                  <a:lnTo>
                    <a:pt x="86" y="72"/>
                  </a:lnTo>
                  <a:lnTo>
                    <a:pt x="88" y="70"/>
                  </a:lnTo>
                  <a:lnTo>
                    <a:pt x="89" y="69"/>
                  </a:lnTo>
                  <a:lnTo>
                    <a:pt x="92" y="67"/>
                  </a:lnTo>
                  <a:lnTo>
                    <a:pt x="93" y="65"/>
                  </a:lnTo>
                  <a:lnTo>
                    <a:pt x="95" y="64"/>
                  </a:lnTo>
                  <a:lnTo>
                    <a:pt x="97" y="62"/>
                  </a:lnTo>
                  <a:lnTo>
                    <a:pt x="99" y="61"/>
                  </a:lnTo>
                  <a:lnTo>
                    <a:pt x="100" y="59"/>
                  </a:lnTo>
                  <a:lnTo>
                    <a:pt x="102" y="57"/>
                  </a:lnTo>
                  <a:lnTo>
                    <a:pt x="104" y="56"/>
                  </a:lnTo>
                  <a:lnTo>
                    <a:pt x="105" y="54"/>
                  </a:lnTo>
                  <a:lnTo>
                    <a:pt x="107" y="53"/>
                  </a:lnTo>
                  <a:lnTo>
                    <a:pt x="108" y="51"/>
                  </a:lnTo>
                  <a:lnTo>
                    <a:pt x="110" y="50"/>
                  </a:lnTo>
                  <a:lnTo>
                    <a:pt x="113" y="47"/>
                  </a:lnTo>
                  <a:lnTo>
                    <a:pt x="116" y="45"/>
                  </a:lnTo>
                  <a:lnTo>
                    <a:pt x="119" y="42"/>
                  </a:lnTo>
                  <a:lnTo>
                    <a:pt x="122" y="40"/>
                  </a:lnTo>
                  <a:lnTo>
                    <a:pt x="124" y="38"/>
                  </a:lnTo>
                  <a:lnTo>
                    <a:pt x="127" y="36"/>
                  </a:lnTo>
                  <a:lnTo>
                    <a:pt x="130" y="33"/>
                  </a:lnTo>
                  <a:lnTo>
                    <a:pt x="133" y="31"/>
                  </a:lnTo>
                  <a:lnTo>
                    <a:pt x="135" y="29"/>
                  </a:lnTo>
                  <a:lnTo>
                    <a:pt x="138" y="27"/>
                  </a:lnTo>
                  <a:lnTo>
                    <a:pt x="141" y="25"/>
                  </a:lnTo>
                  <a:lnTo>
                    <a:pt x="143" y="23"/>
                  </a:lnTo>
                  <a:lnTo>
                    <a:pt x="146" y="21"/>
                  </a:lnTo>
                  <a:lnTo>
                    <a:pt x="148" y="20"/>
                  </a:lnTo>
                  <a:lnTo>
                    <a:pt x="151" y="18"/>
                  </a:lnTo>
                  <a:lnTo>
                    <a:pt x="154" y="17"/>
                  </a:lnTo>
                  <a:lnTo>
                    <a:pt x="156" y="15"/>
                  </a:lnTo>
                  <a:lnTo>
                    <a:pt x="158" y="14"/>
                  </a:lnTo>
                  <a:lnTo>
                    <a:pt x="160" y="13"/>
                  </a:lnTo>
                  <a:lnTo>
                    <a:pt x="162" y="12"/>
                  </a:lnTo>
                  <a:lnTo>
                    <a:pt x="164" y="10"/>
                  </a:lnTo>
                  <a:lnTo>
                    <a:pt x="166" y="9"/>
                  </a:lnTo>
                  <a:lnTo>
                    <a:pt x="167" y="9"/>
                  </a:lnTo>
                  <a:lnTo>
                    <a:pt x="169" y="8"/>
                  </a:lnTo>
                  <a:lnTo>
                    <a:pt x="171" y="6"/>
                  </a:lnTo>
                  <a:lnTo>
                    <a:pt x="174" y="5"/>
                  </a:lnTo>
                  <a:lnTo>
                    <a:pt x="175" y="5"/>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5" name="Freeform 243"/>
            <p:cNvSpPr>
              <a:spLocks/>
            </p:cNvSpPr>
            <p:nvPr/>
          </p:nvSpPr>
          <p:spPr bwMode="auto">
            <a:xfrm>
              <a:off x="1996" y="1638"/>
              <a:ext cx="63" cy="95"/>
            </a:xfrm>
            <a:custGeom>
              <a:avLst/>
              <a:gdLst>
                <a:gd name="T0" fmla="*/ 0 w 63"/>
                <a:gd name="T1" fmla="*/ 50 h 95"/>
                <a:gd name="T2" fmla="*/ 4 w 63"/>
                <a:gd name="T3" fmla="*/ 54 h 95"/>
                <a:gd name="T4" fmla="*/ 8 w 63"/>
                <a:gd name="T5" fmla="*/ 59 h 95"/>
                <a:gd name="T6" fmla="*/ 11 w 63"/>
                <a:gd name="T7" fmla="*/ 61 h 95"/>
                <a:gd name="T8" fmla="*/ 14 w 63"/>
                <a:gd name="T9" fmla="*/ 65 h 95"/>
                <a:gd name="T10" fmla="*/ 16 w 63"/>
                <a:gd name="T11" fmla="*/ 68 h 95"/>
                <a:gd name="T12" fmla="*/ 19 w 63"/>
                <a:gd name="T13" fmla="*/ 71 h 95"/>
                <a:gd name="T14" fmla="*/ 22 w 63"/>
                <a:gd name="T15" fmla="*/ 75 h 95"/>
                <a:gd name="T16" fmla="*/ 24 w 63"/>
                <a:gd name="T17" fmla="*/ 80 h 95"/>
                <a:gd name="T18" fmla="*/ 26 w 63"/>
                <a:gd name="T19" fmla="*/ 84 h 95"/>
                <a:gd name="T20" fmla="*/ 27 w 63"/>
                <a:gd name="T21" fmla="*/ 88 h 95"/>
                <a:gd name="T22" fmla="*/ 28 w 63"/>
                <a:gd name="T23" fmla="*/ 92 h 95"/>
                <a:gd name="T24" fmla="*/ 29 w 63"/>
                <a:gd name="T25" fmla="*/ 95 h 95"/>
                <a:gd name="T26" fmla="*/ 30 w 63"/>
                <a:gd name="T27" fmla="*/ 92 h 95"/>
                <a:gd name="T28" fmla="*/ 31 w 63"/>
                <a:gd name="T29" fmla="*/ 88 h 95"/>
                <a:gd name="T30" fmla="*/ 32 w 63"/>
                <a:gd name="T31" fmla="*/ 85 h 95"/>
                <a:gd name="T32" fmla="*/ 34 w 63"/>
                <a:gd name="T33" fmla="*/ 82 h 95"/>
                <a:gd name="T34" fmla="*/ 34 w 63"/>
                <a:gd name="T35" fmla="*/ 78 h 95"/>
                <a:gd name="T36" fmla="*/ 36 w 63"/>
                <a:gd name="T37" fmla="*/ 75 h 95"/>
                <a:gd name="T38" fmla="*/ 38 w 63"/>
                <a:gd name="T39" fmla="*/ 70 h 95"/>
                <a:gd name="T40" fmla="*/ 41 w 63"/>
                <a:gd name="T41" fmla="*/ 65 h 95"/>
                <a:gd name="T42" fmla="*/ 43 w 63"/>
                <a:gd name="T43" fmla="*/ 61 h 95"/>
                <a:gd name="T44" fmla="*/ 45 w 63"/>
                <a:gd name="T45" fmla="*/ 57 h 95"/>
                <a:gd name="T46" fmla="*/ 47 w 63"/>
                <a:gd name="T47" fmla="*/ 55 h 95"/>
                <a:gd name="T48" fmla="*/ 49 w 63"/>
                <a:gd name="T49" fmla="*/ 52 h 95"/>
                <a:gd name="T50" fmla="*/ 51 w 63"/>
                <a:gd name="T51" fmla="*/ 48 h 95"/>
                <a:gd name="T52" fmla="*/ 53 w 63"/>
                <a:gd name="T53" fmla="*/ 45 h 95"/>
                <a:gd name="T54" fmla="*/ 55 w 63"/>
                <a:gd name="T55" fmla="*/ 42 h 95"/>
                <a:gd name="T56" fmla="*/ 57 w 63"/>
                <a:gd name="T57" fmla="*/ 39 h 95"/>
                <a:gd name="T58" fmla="*/ 58 w 63"/>
                <a:gd name="T59" fmla="*/ 37 h 95"/>
                <a:gd name="T60" fmla="*/ 59 w 63"/>
                <a:gd name="T61" fmla="*/ 35 h 95"/>
                <a:gd name="T62" fmla="*/ 62 w 63"/>
                <a:gd name="T63" fmla="*/ 1 h 95"/>
                <a:gd name="T64" fmla="*/ 57 w 63"/>
                <a:gd name="T65" fmla="*/ 3 h 95"/>
                <a:gd name="T66" fmla="*/ 53 w 63"/>
                <a:gd name="T67" fmla="*/ 7 h 95"/>
                <a:gd name="T68" fmla="*/ 47 w 63"/>
                <a:gd name="T69" fmla="*/ 10 h 95"/>
                <a:gd name="T70" fmla="*/ 42 w 63"/>
                <a:gd name="T71" fmla="*/ 14 h 95"/>
                <a:gd name="T72" fmla="*/ 35 w 63"/>
                <a:gd name="T73" fmla="*/ 18 h 95"/>
                <a:gd name="T74" fmla="*/ 30 w 63"/>
                <a:gd name="T75" fmla="*/ 23 h 95"/>
                <a:gd name="T76" fmla="*/ 24 w 63"/>
                <a:gd name="T77" fmla="*/ 28 h 95"/>
                <a:gd name="T78" fmla="*/ 19 w 63"/>
                <a:gd name="T79" fmla="*/ 32 h 95"/>
                <a:gd name="T80" fmla="*/ 14 w 63"/>
                <a:gd name="T81" fmla="*/ 36 h 95"/>
                <a:gd name="T82" fmla="*/ 10 w 63"/>
                <a:gd name="T83" fmla="*/ 40 h 95"/>
                <a:gd name="T84" fmla="*/ 6 w 63"/>
                <a:gd name="T85" fmla="*/ 43 h 95"/>
                <a:gd name="T86" fmla="*/ 3 w 63"/>
                <a:gd name="T87" fmla="*/ 46 h 95"/>
                <a:gd name="T88" fmla="*/ 0 w 63"/>
                <a:gd name="T89" fmla="*/ 49 h 95"/>
                <a:gd name="T90" fmla="*/ 0 w 63"/>
                <a:gd name="T91" fmla="*/ 49 h 9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63"/>
                <a:gd name="T139" fmla="*/ 0 h 95"/>
                <a:gd name="T140" fmla="*/ 63 w 63"/>
                <a:gd name="T141" fmla="*/ 95 h 9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63" h="95">
                  <a:moveTo>
                    <a:pt x="0" y="49"/>
                  </a:moveTo>
                  <a:lnTo>
                    <a:pt x="0" y="50"/>
                  </a:lnTo>
                  <a:lnTo>
                    <a:pt x="2" y="52"/>
                  </a:lnTo>
                  <a:lnTo>
                    <a:pt x="4" y="54"/>
                  </a:lnTo>
                  <a:lnTo>
                    <a:pt x="6" y="56"/>
                  </a:lnTo>
                  <a:lnTo>
                    <a:pt x="8" y="59"/>
                  </a:lnTo>
                  <a:lnTo>
                    <a:pt x="10" y="60"/>
                  </a:lnTo>
                  <a:lnTo>
                    <a:pt x="11" y="61"/>
                  </a:lnTo>
                  <a:lnTo>
                    <a:pt x="12" y="63"/>
                  </a:lnTo>
                  <a:lnTo>
                    <a:pt x="14" y="65"/>
                  </a:lnTo>
                  <a:lnTo>
                    <a:pt x="15" y="67"/>
                  </a:lnTo>
                  <a:lnTo>
                    <a:pt x="16" y="68"/>
                  </a:lnTo>
                  <a:lnTo>
                    <a:pt x="18" y="70"/>
                  </a:lnTo>
                  <a:lnTo>
                    <a:pt x="19" y="71"/>
                  </a:lnTo>
                  <a:lnTo>
                    <a:pt x="20" y="73"/>
                  </a:lnTo>
                  <a:lnTo>
                    <a:pt x="22" y="75"/>
                  </a:lnTo>
                  <a:lnTo>
                    <a:pt x="23" y="77"/>
                  </a:lnTo>
                  <a:lnTo>
                    <a:pt x="24" y="80"/>
                  </a:lnTo>
                  <a:lnTo>
                    <a:pt x="24" y="81"/>
                  </a:lnTo>
                  <a:lnTo>
                    <a:pt x="26" y="84"/>
                  </a:lnTo>
                  <a:lnTo>
                    <a:pt x="26" y="85"/>
                  </a:lnTo>
                  <a:lnTo>
                    <a:pt x="27" y="88"/>
                  </a:lnTo>
                  <a:lnTo>
                    <a:pt x="27" y="89"/>
                  </a:lnTo>
                  <a:lnTo>
                    <a:pt x="28" y="92"/>
                  </a:lnTo>
                  <a:lnTo>
                    <a:pt x="29" y="94"/>
                  </a:lnTo>
                  <a:lnTo>
                    <a:pt x="29" y="95"/>
                  </a:lnTo>
                  <a:lnTo>
                    <a:pt x="29" y="94"/>
                  </a:lnTo>
                  <a:lnTo>
                    <a:pt x="30" y="92"/>
                  </a:lnTo>
                  <a:lnTo>
                    <a:pt x="30" y="90"/>
                  </a:lnTo>
                  <a:lnTo>
                    <a:pt x="31" y="88"/>
                  </a:lnTo>
                  <a:lnTo>
                    <a:pt x="31" y="87"/>
                  </a:lnTo>
                  <a:lnTo>
                    <a:pt x="32" y="85"/>
                  </a:lnTo>
                  <a:lnTo>
                    <a:pt x="33" y="83"/>
                  </a:lnTo>
                  <a:lnTo>
                    <a:pt x="34" y="82"/>
                  </a:lnTo>
                  <a:lnTo>
                    <a:pt x="34" y="80"/>
                  </a:lnTo>
                  <a:lnTo>
                    <a:pt x="34" y="78"/>
                  </a:lnTo>
                  <a:lnTo>
                    <a:pt x="35" y="77"/>
                  </a:lnTo>
                  <a:lnTo>
                    <a:pt x="36" y="75"/>
                  </a:lnTo>
                  <a:lnTo>
                    <a:pt x="37" y="72"/>
                  </a:lnTo>
                  <a:lnTo>
                    <a:pt x="38" y="70"/>
                  </a:lnTo>
                  <a:lnTo>
                    <a:pt x="39" y="68"/>
                  </a:lnTo>
                  <a:lnTo>
                    <a:pt x="41" y="65"/>
                  </a:lnTo>
                  <a:lnTo>
                    <a:pt x="42" y="63"/>
                  </a:lnTo>
                  <a:lnTo>
                    <a:pt x="43" y="61"/>
                  </a:lnTo>
                  <a:lnTo>
                    <a:pt x="44" y="59"/>
                  </a:lnTo>
                  <a:lnTo>
                    <a:pt x="45" y="57"/>
                  </a:lnTo>
                  <a:lnTo>
                    <a:pt x="46" y="56"/>
                  </a:lnTo>
                  <a:lnTo>
                    <a:pt x="47" y="55"/>
                  </a:lnTo>
                  <a:lnTo>
                    <a:pt x="48" y="53"/>
                  </a:lnTo>
                  <a:lnTo>
                    <a:pt x="49" y="52"/>
                  </a:lnTo>
                  <a:lnTo>
                    <a:pt x="50" y="50"/>
                  </a:lnTo>
                  <a:lnTo>
                    <a:pt x="51" y="48"/>
                  </a:lnTo>
                  <a:lnTo>
                    <a:pt x="52" y="46"/>
                  </a:lnTo>
                  <a:lnTo>
                    <a:pt x="53" y="45"/>
                  </a:lnTo>
                  <a:lnTo>
                    <a:pt x="54" y="44"/>
                  </a:lnTo>
                  <a:lnTo>
                    <a:pt x="55" y="42"/>
                  </a:lnTo>
                  <a:lnTo>
                    <a:pt x="55" y="41"/>
                  </a:lnTo>
                  <a:lnTo>
                    <a:pt x="57" y="39"/>
                  </a:lnTo>
                  <a:lnTo>
                    <a:pt x="57" y="38"/>
                  </a:lnTo>
                  <a:lnTo>
                    <a:pt x="58" y="37"/>
                  </a:lnTo>
                  <a:lnTo>
                    <a:pt x="59" y="36"/>
                  </a:lnTo>
                  <a:lnTo>
                    <a:pt x="59" y="35"/>
                  </a:lnTo>
                  <a:lnTo>
                    <a:pt x="63" y="0"/>
                  </a:lnTo>
                  <a:lnTo>
                    <a:pt x="62" y="1"/>
                  </a:lnTo>
                  <a:lnTo>
                    <a:pt x="59" y="2"/>
                  </a:lnTo>
                  <a:lnTo>
                    <a:pt x="57" y="3"/>
                  </a:lnTo>
                  <a:lnTo>
                    <a:pt x="55" y="5"/>
                  </a:lnTo>
                  <a:lnTo>
                    <a:pt x="53" y="7"/>
                  </a:lnTo>
                  <a:lnTo>
                    <a:pt x="50" y="8"/>
                  </a:lnTo>
                  <a:lnTo>
                    <a:pt x="47" y="10"/>
                  </a:lnTo>
                  <a:lnTo>
                    <a:pt x="45" y="12"/>
                  </a:lnTo>
                  <a:lnTo>
                    <a:pt x="42" y="14"/>
                  </a:lnTo>
                  <a:lnTo>
                    <a:pt x="39" y="16"/>
                  </a:lnTo>
                  <a:lnTo>
                    <a:pt x="35" y="18"/>
                  </a:lnTo>
                  <a:lnTo>
                    <a:pt x="33" y="21"/>
                  </a:lnTo>
                  <a:lnTo>
                    <a:pt x="30" y="23"/>
                  </a:lnTo>
                  <a:lnTo>
                    <a:pt x="27" y="25"/>
                  </a:lnTo>
                  <a:lnTo>
                    <a:pt x="24" y="28"/>
                  </a:lnTo>
                  <a:lnTo>
                    <a:pt x="22" y="30"/>
                  </a:lnTo>
                  <a:lnTo>
                    <a:pt x="19" y="32"/>
                  </a:lnTo>
                  <a:lnTo>
                    <a:pt x="16" y="34"/>
                  </a:lnTo>
                  <a:lnTo>
                    <a:pt x="14" y="36"/>
                  </a:lnTo>
                  <a:lnTo>
                    <a:pt x="12" y="38"/>
                  </a:lnTo>
                  <a:lnTo>
                    <a:pt x="10" y="40"/>
                  </a:lnTo>
                  <a:lnTo>
                    <a:pt x="7" y="42"/>
                  </a:lnTo>
                  <a:lnTo>
                    <a:pt x="6" y="43"/>
                  </a:lnTo>
                  <a:lnTo>
                    <a:pt x="4" y="45"/>
                  </a:lnTo>
                  <a:lnTo>
                    <a:pt x="3" y="46"/>
                  </a:lnTo>
                  <a:lnTo>
                    <a:pt x="2" y="47"/>
                  </a:lnTo>
                  <a:lnTo>
                    <a:pt x="0" y="49"/>
                  </a:lnTo>
                  <a:close/>
                </a:path>
              </a:pathLst>
            </a:custGeom>
            <a:solidFill>
              <a:srgbClr val="B3B38A"/>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6" name="Freeform 244"/>
            <p:cNvSpPr>
              <a:spLocks/>
            </p:cNvSpPr>
            <p:nvPr/>
          </p:nvSpPr>
          <p:spPr bwMode="auto">
            <a:xfrm>
              <a:off x="2221" y="1751"/>
              <a:ext cx="49" cy="25"/>
            </a:xfrm>
            <a:custGeom>
              <a:avLst/>
              <a:gdLst>
                <a:gd name="T0" fmla="*/ 49 w 49"/>
                <a:gd name="T1" fmla="*/ 0 h 25"/>
                <a:gd name="T2" fmla="*/ 32 w 49"/>
                <a:gd name="T3" fmla="*/ 15 h 25"/>
                <a:gd name="T4" fmla="*/ 28 w 49"/>
                <a:gd name="T5" fmla="*/ 14 h 25"/>
                <a:gd name="T6" fmla="*/ 21 w 49"/>
                <a:gd name="T7" fmla="*/ 19 h 25"/>
                <a:gd name="T8" fmla="*/ 30 w 49"/>
                <a:gd name="T9" fmla="*/ 22 h 25"/>
                <a:gd name="T10" fmla="*/ 29 w 49"/>
                <a:gd name="T11" fmla="*/ 22 h 25"/>
                <a:gd name="T12" fmla="*/ 28 w 49"/>
                <a:gd name="T13" fmla="*/ 22 h 25"/>
                <a:gd name="T14" fmla="*/ 26 w 49"/>
                <a:gd name="T15" fmla="*/ 23 h 25"/>
                <a:gd name="T16" fmla="*/ 24 w 49"/>
                <a:gd name="T17" fmla="*/ 24 h 25"/>
                <a:gd name="T18" fmla="*/ 21 w 49"/>
                <a:gd name="T19" fmla="*/ 24 h 25"/>
                <a:gd name="T20" fmla="*/ 18 w 49"/>
                <a:gd name="T21" fmla="*/ 24 h 25"/>
                <a:gd name="T22" fmla="*/ 15 w 49"/>
                <a:gd name="T23" fmla="*/ 25 h 25"/>
                <a:gd name="T24" fmla="*/ 13 w 49"/>
                <a:gd name="T25" fmla="*/ 25 h 25"/>
                <a:gd name="T26" fmla="*/ 10 w 49"/>
                <a:gd name="T27" fmla="*/ 24 h 25"/>
                <a:gd name="T28" fmla="*/ 8 w 49"/>
                <a:gd name="T29" fmla="*/ 23 h 25"/>
                <a:gd name="T30" fmla="*/ 5 w 49"/>
                <a:gd name="T31" fmla="*/ 21 h 25"/>
                <a:gd name="T32" fmla="*/ 4 w 49"/>
                <a:gd name="T33" fmla="*/ 20 h 25"/>
                <a:gd name="T34" fmla="*/ 2 w 49"/>
                <a:gd name="T35" fmla="*/ 18 h 25"/>
                <a:gd name="T36" fmla="*/ 1 w 49"/>
                <a:gd name="T37" fmla="*/ 16 h 25"/>
                <a:gd name="T38" fmla="*/ 0 w 49"/>
                <a:gd name="T39" fmla="*/ 15 h 25"/>
                <a:gd name="T40" fmla="*/ 13 w 49"/>
                <a:gd name="T41" fmla="*/ 16 h 25"/>
                <a:gd name="T42" fmla="*/ 28 w 49"/>
                <a:gd name="T43" fmla="*/ 0 h 25"/>
                <a:gd name="T44" fmla="*/ 49 w 49"/>
                <a:gd name="T45" fmla="*/ 0 h 25"/>
                <a:gd name="T46" fmla="*/ 49 w 49"/>
                <a:gd name="T47" fmla="*/ 0 h 2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49"/>
                <a:gd name="T73" fmla="*/ 0 h 25"/>
                <a:gd name="T74" fmla="*/ 49 w 49"/>
                <a:gd name="T75" fmla="*/ 25 h 25"/>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49" h="25">
                  <a:moveTo>
                    <a:pt x="49" y="0"/>
                  </a:moveTo>
                  <a:lnTo>
                    <a:pt x="32" y="15"/>
                  </a:lnTo>
                  <a:lnTo>
                    <a:pt x="28" y="14"/>
                  </a:lnTo>
                  <a:lnTo>
                    <a:pt x="21" y="19"/>
                  </a:lnTo>
                  <a:lnTo>
                    <a:pt x="30" y="22"/>
                  </a:lnTo>
                  <a:lnTo>
                    <a:pt x="29" y="22"/>
                  </a:lnTo>
                  <a:lnTo>
                    <a:pt x="28" y="22"/>
                  </a:lnTo>
                  <a:lnTo>
                    <a:pt x="26" y="23"/>
                  </a:lnTo>
                  <a:lnTo>
                    <a:pt x="24" y="24"/>
                  </a:lnTo>
                  <a:lnTo>
                    <a:pt x="21" y="24"/>
                  </a:lnTo>
                  <a:lnTo>
                    <a:pt x="18" y="24"/>
                  </a:lnTo>
                  <a:lnTo>
                    <a:pt x="15" y="25"/>
                  </a:lnTo>
                  <a:lnTo>
                    <a:pt x="13" y="25"/>
                  </a:lnTo>
                  <a:lnTo>
                    <a:pt x="10" y="24"/>
                  </a:lnTo>
                  <a:lnTo>
                    <a:pt x="8" y="23"/>
                  </a:lnTo>
                  <a:lnTo>
                    <a:pt x="5" y="21"/>
                  </a:lnTo>
                  <a:lnTo>
                    <a:pt x="4" y="20"/>
                  </a:lnTo>
                  <a:lnTo>
                    <a:pt x="2" y="18"/>
                  </a:lnTo>
                  <a:lnTo>
                    <a:pt x="1" y="16"/>
                  </a:lnTo>
                  <a:lnTo>
                    <a:pt x="0" y="15"/>
                  </a:lnTo>
                  <a:lnTo>
                    <a:pt x="13" y="16"/>
                  </a:lnTo>
                  <a:lnTo>
                    <a:pt x="28" y="0"/>
                  </a:lnTo>
                  <a:lnTo>
                    <a:pt x="49" y="0"/>
                  </a:lnTo>
                  <a:close/>
                </a:path>
              </a:pathLst>
            </a:custGeom>
            <a:solidFill>
              <a:srgbClr val="FFD6C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7" name="Freeform 245"/>
            <p:cNvSpPr>
              <a:spLocks/>
            </p:cNvSpPr>
            <p:nvPr/>
          </p:nvSpPr>
          <p:spPr bwMode="auto">
            <a:xfrm>
              <a:off x="2228" y="1742"/>
              <a:ext cx="45" cy="28"/>
            </a:xfrm>
            <a:custGeom>
              <a:avLst/>
              <a:gdLst>
                <a:gd name="T0" fmla="*/ 45 w 45"/>
                <a:gd name="T1" fmla="*/ 7 h 28"/>
                <a:gd name="T2" fmla="*/ 42 w 45"/>
                <a:gd name="T3" fmla="*/ 6 h 28"/>
                <a:gd name="T4" fmla="*/ 40 w 45"/>
                <a:gd name="T5" fmla="*/ 4 h 28"/>
                <a:gd name="T6" fmla="*/ 36 w 45"/>
                <a:gd name="T7" fmla="*/ 2 h 28"/>
                <a:gd name="T8" fmla="*/ 33 w 45"/>
                <a:gd name="T9" fmla="*/ 1 h 28"/>
                <a:gd name="T10" fmla="*/ 31 w 45"/>
                <a:gd name="T11" fmla="*/ 1 h 28"/>
                <a:gd name="T12" fmla="*/ 29 w 45"/>
                <a:gd name="T13" fmla="*/ 0 h 28"/>
                <a:gd name="T14" fmla="*/ 28 w 45"/>
                <a:gd name="T15" fmla="*/ 0 h 28"/>
                <a:gd name="T16" fmla="*/ 26 w 45"/>
                <a:gd name="T17" fmla="*/ 0 h 28"/>
                <a:gd name="T18" fmla="*/ 25 w 45"/>
                <a:gd name="T19" fmla="*/ 1 h 28"/>
                <a:gd name="T20" fmla="*/ 24 w 45"/>
                <a:gd name="T21" fmla="*/ 1 h 28"/>
                <a:gd name="T22" fmla="*/ 23 w 45"/>
                <a:gd name="T23" fmla="*/ 2 h 28"/>
                <a:gd name="T24" fmla="*/ 22 w 45"/>
                <a:gd name="T25" fmla="*/ 4 h 28"/>
                <a:gd name="T26" fmla="*/ 20 w 45"/>
                <a:gd name="T27" fmla="*/ 7 h 28"/>
                <a:gd name="T28" fmla="*/ 18 w 45"/>
                <a:gd name="T29" fmla="*/ 9 h 28"/>
                <a:gd name="T30" fmla="*/ 17 w 45"/>
                <a:gd name="T31" fmla="*/ 11 h 28"/>
                <a:gd name="T32" fmla="*/ 15 w 45"/>
                <a:gd name="T33" fmla="*/ 13 h 28"/>
                <a:gd name="T34" fmla="*/ 14 w 45"/>
                <a:gd name="T35" fmla="*/ 14 h 28"/>
                <a:gd name="T36" fmla="*/ 13 w 45"/>
                <a:gd name="T37" fmla="*/ 15 h 28"/>
                <a:gd name="T38" fmla="*/ 11 w 45"/>
                <a:gd name="T39" fmla="*/ 16 h 28"/>
                <a:gd name="T40" fmla="*/ 9 w 45"/>
                <a:gd name="T41" fmla="*/ 18 h 28"/>
                <a:gd name="T42" fmla="*/ 7 w 45"/>
                <a:gd name="T43" fmla="*/ 20 h 28"/>
                <a:gd name="T44" fmla="*/ 5 w 45"/>
                <a:gd name="T45" fmla="*/ 22 h 28"/>
                <a:gd name="T46" fmla="*/ 4 w 45"/>
                <a:gd name="T47" fmla="*/ 23 h 28"/>
                <a:gd name="T48" fmla="*/ 3 w 45"/>
                <a:gd name="T49" fmla="*/ 25 h 28"/>
                <a:gd name="T50" fmla="*/ 1 w 45"/>
                <a:gd name="T51" fmla="*/ 26 h 28"/>
                <a:gd name="T52" fmla="*/ 0 w 45"/>
                <a:gd name="T53" fmla="*/ 28 h 28"/>
                <a:gd name="T54" fmla="*/ 4 w 45"/>
                <a:gd name="T55" fmla="*/ 27 h 28"/>
                <a:gd name="T56" fmla="*/ 6 w 45"/>
                <a:gd name="T57" fmla="*/ 25 h 28"/>
                <a:gd name="T58" fmla="*/ 9 w 45"/>
                <a:gd name="T59" fmla="*/ 22 h 28"/>
                <a:gd name="T60" fmla="*/ 10 w 45"/>
                <a:gd name="T61" fmla="*/ 20 h 28"/>
                <a:gd name="T62" fmla="*/ 13 w 45"/>
                <a:gd name="T63" fmla="*/ 18 h 28"/>
                <a:gd name="T64" fmla="*/ 14 w 45"/>
                <a:gd name="T65" fmla="*/ 16 h 28"/>
                <a:gd name="T66" fmla="*/ 17 w 45"/>
                <a:gd name="T67" fmla="*/ 14 h 28"/>
                <a:gd name="T68" fmla="*/ 19 w 45"/>
                <a:gd name="T69" fmla="*/ 11 h 28"/>
                <a:gd name="T70" fmla="*/ 21 w 45"/>
                <a:gd name="T71" fmla="*/ 9 h 28"/>
                <a:gd name="T72" fmla="*/ 25 w 45"/>
                <a:gd name="T73" fmla="*/ 9 h 28"/>
                <a:gd name="T74" fmla="*/ 28 w 45"/>
                <a:gd name="T75" fmla="*/ 10 h 28"/>
                <a:gd name="T76" fmla="*/ 30 w 45"/>
                <a:gd name="T77" fmla="*/ 10 h 28"/>
                <a:gd name="T78" fmla="*/ 33 w 45"/>
                <a:gd name="T79" fmla="*/ 9 h 28"/>
                <a:gd name="T80" fmla="*/ 36 w 45"/>
                <a:gd name="T81" fmla="*/ 9 h 28"/>
                <a:gd name="T82" fmla="*/ 38 w 45"/>
                <a:gd name="T83" fmla="*/ 9 h 28"/>
                <a:gd name="T84" fmla="*/ 40 w 45"/>
                <a:gd name="T85" fmla="*/ 9 h 28"/>
                <a:gd name="T86" fmla="*/ 42 w 45"/>
                <a:gd name="T87" fmla="*/ 11 h 28"/>
                <a:gd name="T88" fmla="*/ 45 w 45"/>
                <a:gd name="T89" fmla="*/ 7 h 28"/>
                <a:gd name="T90" fmla="*/ 45 w 45"/>
                <a:gd name="T91" fmla="*/ 7 h 2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
                <a:gd name="T139" fmla="*/ 0 h 28"/>
                <a:gd name="T140" fmla="*/ 45 w 45"/>
                <a:gd name="T141" fmla="*/ 28 h 2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 h="28">
                  <a:moveTo>
                    <a:pt x="45" y="7"/>
                  </a:moveTo>
                  <a:lnTo>
                    <a:pt x="42" y="6"/>
                  </a:lnTo>
                  <a:lnTo>
                    <a:pt x="40" y="4"/>
                  </a:lnTo>
                  <a:lnTo>
                    <a:pt x="36" y="2"/>
                  </a:lnTo>
                  <a:lnTo>
                    <a:pt x="33" y="1"/>
                  </a:lnTo>
                  <a:lnTo>
                    <a:pt x="31" y="1"/>
                  </a:lnTo>
                  <a:lnTo>
                    <a:pt x="29" y="0"/>
                  </a:lnTo>
                  <a:lnTo>
                    <a:pt x="28" y="0"/>
                  </a:lnTo>
                  <a:lnTo>
                    <a:pt x="26" y="0"/>
                  </a:lnTo>
                  <a:lnTo>
                    <a:pt x="25" y="1"/>
                  </a:lnTo>
                  <a:lnTo>
                    <a:pt x="24" y="1"/>
                  </a:lnTo>
                  <a:lnTo>
                    <a:pt x="23" y="2"/>
                  </a:lnTo>
                  <a:lnTo>
                    <a:pt x="22" y="4"/>
                  </a:lnTo>
                  <a:lnTo>
                    <a:pt x="20" y="7"/>
                  </a:lnTo>
                  <a:lnTo>
                    <a:pt x="18" y="9"/>
                  </a:lnTo>
                  <a:lnTo>
                    <a:pt x="17" y="11"/>
                  </a:lnTo>
                  <a:lnTo>
                    <a:pt x="15" y="13"/>
                  </a:lnTo>
                  <a:lnTo>
                    <a:pt x="14" y="14"/>
                  </a:lnTo>
                  <a:lnTo>
                    <a:pt x="13" y="15"/>
                  </a:lnTo>
                  <a:lnTo>
                    <a:pt x="11" y="16"/>
                  </a:lnTo>
                  <a:lnTo>
                    <a:pt x="9" y="18"/>
                  </a:lnTo>
                  <a:lnTo>
                    <a:pt x="7" y="20"/>
                  </a:lnTo>
                  <a:lnTo>
                    <a:pt x="5" y="22"/>
                  </a:lnTo>
                  <a:lnTo>
                    <a:pt x="4" y="23"/>
                  </a:lnTo>
                  <a:lnTo>
                    <a:pt x="3" y="25"/>
                  </a:lnTo>
                  <a:lnTo>
                    <a:pt x="1" y="26"/>
                  </a:lnTo>
                  <a:lnTo>
                    <a:pt x="0" y="28"/>
                  </a:lnTo>
                  <a:lnTo>
                    <a:pt x="4" y="27"/>
                  </a:lnTo>
                  <a:lnTo>
                    <a:pt x="6" y="25"/>
                  </a:lnTo>
                  <a:lnTo>
                    <a:pt x="9" y="22"/>
                  </a:lnTo>
                  <a:lnTo>
                    <a:pt x="10" y="20"/>
                  </a:lnTo>
                  <a:lnTo>
                    <a:pt x="13" y="18"/>
                  </a:lnTo>
                  <a:lnTo>
                    <a:pt x="14" y="16"/>
                  </a:lnTo>
                  <a:lnTo>
                    <a:pt x="17" y="14"/>
                  </a:lnTo>
                  <a:lnTo>
                    <a:pt x="19" y="11"/>
                  </a:lnTo>
                  <a:lnTo>
                    <a:pt x="21" y="9"/>
                  </a:lnTo>
                  <a:lnTo>
                    <a:pt x="25" y="9"/>
                  </a:lnTo>
                  <a:lnTo>
                    <a:pt x="28" y="10"/>
                  </a:lnTo>
                  <a:lnTo>
                    <a:pt x="30" y="10"/>
                  </a:lnTo>
                  <a:lnTo>
                    <a:pt x="33" y="9"/>
                  </a:lnTo>
                  <a:lnTo>
                    <a:pt x="36" y="9"/>
                  </a:lnTo>
                  <a:lnTo>
                    <a:pt x="38" y="9"/>
                  </a:lnTo>
                  <a:lnTo>
                    <a:pt x="40" y="9"/>
                  </a:lnTo>
                  <a:lnTo>
                    <a:pt x="42" y="11"/>
                  </a:lnTo>
                  <a:lnTo>
                    <a:pt x="45" y="7"/>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8" name="Freeform 246"/>
            <p:cNvSpPr>
              <a:spLocks/>
            </p:cNvSpPr>
            <p:nvPr/>
          </p:nvSpPr>
          <p:spPr bwMode="auto">
            <a:xfrm>
              <a:off x="2241" y="1749"/>
              <a:ext cx="32" cy="23"/>
            </a:xfrm>
            <a:custGeom>
              <a:avLst/>
              <a:gdLst>
                <a:gd name="T0" fmla="*/ 11 w 32"/>
                <a:gd name="T1" fmla="*/ 16 h 23"/>
                <a:gd name="T2" fmla="*/ 14 w 32"/>
                <a:gd name="T3" fmla="*/ 14 h 23"/>
                <a:gd name="T4" fmla="*/ 17 w 32"/>
                <a:gd name="T5" fmla="*/ 11 h 23"/>
                <a:gd name="T6" fmla="*/ 20 w 32"/>
                <a:gd name="T7" fmla="*/ 9 h 23"/>
                <a:gd name="T8" fmla="*/ 22 w 32"/>
                <a:gd name="T9" fmla="*/ 8 h 23"/>
                <a:gd name="T10" fmla="*/ 24 w 32"/>
                <a:gd name="T11" fmla="*/ 6 h 23"/>
                <a:gd name="T12" fmla="*/ 26 w 32"/>
                <a:gd name="T13" fmla="*/ 4 h 23"/>
                <a:gd name="T14" fmla="*/ 28 w 32"/>
                <a:gd name="T15" fmla="*/ 2 h 23"/>
                <a:gd name="T16" fmla="*/ 29 w 32"/>
                <a:gd name="T17" fmla="*/ 1 h 23"/>
                <a:gd name="T18" fmla="*/ 32 w 32"/>
                <a:gd name="T19" fmla="*/ 0 h 23"/>
                <a:gd name="T20" fmla="*/ 31 w 32"/>
                <a:gd name="T21" fmla="*/ 2 h 23"/>
                <a:gd name="T22" fmla="*/ 28 w 32"/>
                <a:gd name="T23" fmla="*/ 5 h 23"/>
                <a:gd name="T24" fmla="*/ 25 w 32"/>
                <a:gd name="T25" fmla="*/ 7 h 23"/>
                <a:gd name="T26" fmla="*/ 23 w 32"/>
                <a:gd name="T27" fmla="*/ 10 h 23"/>
                <a:gd name="T28" fmla="*/ 20 w 32"/>
                <a:gd name="T29" fmla="*/ 12 h 23"/>
                <a:gd name="T30" fmla="*/ 17 w 32"/>
                <a:gd name="T31" fmla="*/ 15 h 23"/>
                <a:gd name="T32" fmla="*/ 14 w 32"/>
                <a:gd name="T33" fmla="*/ 17 h 23"/>
                <a:gd name="T34" fmla="*/ 12 w 32"/>
                <a:gd name="T35" fmla="*/ 19 h 23"/>
                <a:gd name="T36" fmla="*/ 8 w 32"/>
                <a:gd name="T37" fmla="*/ 18 h 23"/>
                <a:gd name="T38" fmla="*/ 6 w 32"/>
                <a:gd name="T39" fmla="*/ 19 h 23"/>
                <a:gd name="T40" fmla="*/ 4 w 32"/>
                <a:gd name="T41" fmla="*/ 20 h 23"/>
                <a:gd name="T42" fmla="*/ 2 w 32"/>
                <a:gd name="T43" fmla="*/ 22 h 23"/>
                <a:gd name="T44" fmla="*/ 1 w 32"/>
                <a:gd name="T45" fmla="*/ 23 h 23"/>
                <a:gd name="T46" fmla="*/ 0 w 32"/>
                <a:gd name="T47" fmla="*/ 21 h 23"/>
                <a:gd name="T48" fmla="*/ 8 w 32"/>
                <a:gd name="T49" fmla="*/ 15 h 23"/>
                <a:gd name="T50" fmla="*/ 11 w 32"/>
                <a:gd name="T51" fmla="*/ 16 h 23"/>
                <a:gd name="T52" fmla="*/ 11 w 32"/>
                <a:gd name="T53" fmla="*/ 16 h 2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2"/>
                <a:gd name="T82" fmla="*/ 0 h 23"/>
                <a:gd name="T83" fmla="*/ 32 w 32"/>
                <a:gd name="T84" fmla="*/ 23 h 2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2" h="23">
                  <a:moveTo>
                    <a:pt x="11" y="16"/>
                  </a:moveTo>
                  <a:lnTo>
                    <a:pt x="14" y="14"/>
                  </a:lnTo>
                  <a:lnTo>
                    <a:pt x="17" y="11"/>
                  </a:lnTo>
                  <a:lnTo>
                    <a:pt x="20" y="9"/>
                  </a:lnTo>
                  <a:lnTo>
                    <a:pt x="22" y="8"/>
                  </a:lnTo>
                  <a:lnTo>
                    <a:pt x="24" y="6"/>
                  </a:lnTo>
                  <a:lnTo>
                    <a:pt x="26" y="4"/>
                  </a:lnTo>
                  <a:lnTo>
                    <a:pt x="28" y="2"/>
                  </a:lnTo>
                  <a:lnTo>
                    <a:pt x="29" y="1"/>
                  </a:lnTo>
                  <a:lnTo>
                    <a:pt x="32" y="0"/>
                  </a:lnTo>
                  <a:lnTo>
                    <a:pt x="31" y="2"/>
                  </a:lnTo>
                  <a:lnTo>
                    <a:pt x="28" y="5"/>
                  </a:lnTo>
                  <a:lnTo>
                    <a:pt x="25" y="7"/>
                  </a:lnTo>
                  <a:lnTo>
                    <a:pt x="23" y="10"/>
                  </a:lnTo>
                  <a:lnTo>
                    <a:pt x="20" y="12"/>
                  </a:lnTo>
                  <a:lnTo>
                    <a:pt x="17" y="15"/>
                  </a:lnTo>
                  <a:lnTo>
                    <a:pt x="14" y="17"/>
                  </a:lnTo>
                  <a:lnTo>
                    <a:pt x="12" y="19"/>
                  </a:lnTo>
                  <a:lnTo>
                    <a:pt x="8" y="18"/>
                  </a:lnTo>
                  <a:lnTo>
                    <a:pt x="6" y="19"/>
                  </a:lnTo>
                  <a:lnTo>
                    <a:pt x="4" y="20"/>
                  </a:lnTo>
                  <a:lnTo>
                    <a:pt x="2" y="22"/>
                  </a:lnTo>
                  <a:lnTo>
                    <a:pt x="1" y="23"/>
                  </a:lnTo>
                  <a:lnTo>
                    <a:pt x="0" y="21"/>
                  </a:lnTo>
                  <a:lnTo>
                    <a:pt x="8" y="15"/>
                  </a:lnTo>
                  <a:lnTo>
                    <a:pt x="11" y="16"/>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59" name="Freeform 247"/>
            <p:cNvSpPr>
              <a:spLocks/>
            </p:cNvSpPr>
            <p:nvPr/>
          </p:nvSpPr>
          <p:spPr bwMode="auto">
            <a:xfrm>
              <a:off x="2343" y="1685"/>
              <a:ext cx="164" cy="237"/>
            </a:xfrm>
            <a:custGeom>
              <a:avLst/>
              <a:gdLst>
                <a:gd name="T0" fmla="*/ 153 w 164"/>
                <a:gd name="T1" fmla="*/ 2 h 237"/>
                <a:gd name="T2" fmla="*/ 164 w 164"/>
                <a:gd name="T3" fmla="*/ 235 h 237"/>
                <a:gd name="T4" fmla="*/ 68 w 164"/>
                <a:gd name="T5" fmla="*/ 78 h 237"/>
                <a:gd name="T6" fmla="*/ 66 w 164"/>
                <a:gd name="T7" fmla="*/ 80 h 237"/>
                <a:gd name="T8" fmla="*/ 64 w 164"/>
                <a:gd name="T9" fmla="*/ 82 h 237"/>
                <a:gd name="T10" fmla="*/ 61 w 164"/>
                <a:gd name="T11" fmla="*/ 85 h 237"/>
                <a:gd name="T12" fmla="*/ 56 w 164"/>
                <a:gd name="T13" fmla="*/ 89 h 237"/>
                <a:gd name="T14" fmla="*/ 53 w 164"/>
                <a:gd name="T15" fmla="*/ 93 h 237"/>
                <a:gd name="T16" fmla="*/ 48 w 164"/>
                <a:gd name="T17" fmla="*/ 96 h 237"/>
                <a:gd name="T18" fmla="*/ 44 w 164"/>
                <a:gd name="T19" fmla="*/ 100 h 237"/>
                <a:gd name="T20" fmla="*/ 39 w 164"/>
                <a:gd name="T21" fmla="*/ 103 h 237"/>
                <a:gd name="T22" fmla="*/ 32 w 164"/>
                <a:gd name="T23" fmla="*/ 107 h 237"/>
                <a:gd name="T24" fmla="*/ 29 w 164"/>
                <a:gd name="T25" fmla="*/ 108 h 237"/>
                <a:gd name="T26" fmla="*/ 25 w 164"/>
                <a:gd name="T27" fmla="*/ 110 h 237"/>
                <a:gd name="T28" fmla="*/ 21 w 164"/>
                <a:gd name="T29" fmla="*/ 112 h 237"/>
                <a:gd name="T30" fmla="*/ 17 w 164"/>
                <a:gd name="T31" fmla="*/ 114 h 237"/>
                <a:gd name="T32" fmla="*/ 14 w 164"/>
                <a:gd name="T33" fmla="*/ 115 h 237"/>
                <a:gd name="T34" fmla="*/ 11 w 164"/>
                <a:gd name="T35" fmla="*/ 116 h 237"/>
                <a:gd name="T36" fmla="*/ 5 w 164"/>
                <a:gd name="T37" fmla="*/ 118 h 237"/>
                <a:gd name="T38" fmla="*/ 1 w 164"/>
                <a:gd name="T39" fmla="*/ 120 h 237"/>
                <a:gd name="T40" fmla="*/ 2 w 164"/>
                <a:gd name="T41" fmla="*/ 106 h 237"/>
                <a:gd name="T42" fmla="*/ 4 w 164"/>
                <a:gd name="T43" fmla="*/ 105 h 237"/>
                <a:gd name="T44" fmla="*/ 8 w 164"/>
                <a:gd name="T45" fmla="*/ 103 h 237"/>
                <a:gd name="T46" fmla="*/ 13 w 164"/>
                <a:gd name="T47" fmla="*/ 99 h 237"/>
                <a:gd name="T48" fmla="*/ 16 w 164"/>
                <a:gd name="T49" fmla="*/ 97 h 237"/>
                <a:gd name="T50" fmla="*/ 20 w 164"/>
                <a:gd name="T51" fmla="*/ 94 h 237"/>
                <a:gd name="T52" fmla="*/ 23 w 164"/>
                <a:gd name="T53" fmla="*/ 91 h 237"/>
                <a:gd name="T54" fmla="*/ 27 w 164"/>
                <a:gd name="T55" fmla="*/ 88 h 237"/>
                <a:gd name="T56" fmla="*/ 31 w 164"/>
                <a:gd name="T57" fmla="*/ 85 h 237"/>
                <a:gd name="T58" fmla="*/ 34 w 164"/>
                <a:gd name="T59" fmla="*/ 81 h 237"/>
                <a:gd name="T60" fmla="*/ 37 w 164"/>
                <a:gd name="T61" fmla="*/ 77 h 237"/>
                <a:gd name="T62" fmla="*/ 41 w 164"/>
                <a:gd name="T63" fmla="*/ 73 h 237"/>
                <a:gd name="T64" fmla="*/ 44 w 164"/>
                <a:gd name="T65" fmla="*/ 70 h 237"/>
                <a:gd name="T66" fmla="*/ 47 w 164"/>
                <a:gd name="T67" fmla="*/ 66 h 237"/>
                <a:gd name="T68" fmla="*/ 48 w 164"/>
                <a:gd name="T69" fmla="*/ 61 h 237"/>
                <a:gd name="T70" fmla="*/ 51 w 164"/>
                <a:gd name="T71" fmla="*/ 56 h 237"/>
                <a:gd name="T72" fmla="*/ 53 w 164"/>
                <a:gd name="T73" fmla="*/ 50 h 237"/>
                <a:gd name="T74" fmla="*/ 55 w 164"/>
                <a:gd name="T75" fmla="*/ 45 h 237"/>
                <a:gd name="T76" fmla="*/ 56 w 164"/>
                <a:gd name="T77" fmla="*/ 40 h 237"/>
                <a:gd name="T78" fmla="*/ 58 w 164"/>
                <a:gd name="T79" fmla="*/ 34 h 237"/>
                <a:gd name="T80" fmla="*/ 59 w 164"/>
                <a:gd name="T81" fmla="*/ 29 h 237"/>
                <a:gd name="T82" fmla="*/ 60 w 164"/>
                <a:gd name="T83" fmla="*/ 24 h 237"/>
                <a:gd name="T84" fmla="*/ 61 w 164"/>
                <a:gd name="T85" fmla="*/ 19 h 237"/>
                <a:gd name="T86" fmla="*/ 62 w 164"/>
                <a:gd name="T87" fmla="*/ 15 h 237"/>
                <a:gd name="T88" fmla="*/ 63 w 164"/>
                <a:gd name="T89" fmla="*/ 10 h 237"/>
                <a:gd name="T90" fmla="*/ 63 w 164"/>
                <a:gd name="T91" fmla="*/ 7 h 237"/>
                <a:gd name="T92" fmla="*/ 64 w 164"/>
                <a:gd name="T93" fmla="*/ 4 h 237"/>
                <a:gd name="T94" fmla="*/ 64 w 164"/>
                <a:gd name="T95" fmla="*/ 2 h 237"/>
                <a:gd name="T96" fmla="*/ 64 w 164"/>
                <a:gd name="T97" fmla="*/ 0 h 23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64"/>
                <a:gd name="T148" fmla="*/ 0 h 237"/>
                <a:gd name="T149" fmla="*/ 164 w 164"/>
                <a:gd name="T150" fmla="*/ 237 h 23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64" h="237">
                  <a:moveTo>
                    <a:pt x="64" y="0"/>
                  </a:moveTo>
                  <a:lnTo>
                    <a:pt x="153" y="2"/>
                  </a:lnTo>
                  <a:lnTo>
                    <a:pt x="142" y="83"/>
                  </a:lnTo>
                  <a:lnTo>
                    <a:pt x="164" y="235"/>
                  </a:lnTo>
                  <a:lnTo>
                    <a:pt x="53" y="237"/>
                  </a:lnTo>
                  <a:lnTo>
                    <a:pt x="68" y="78"/>
                  </a:lnTo>
                  <a:lnTo>
                    <a:pt x="66" y="80"/>
                  </a:lnTo>
                  <a:lnTo>
                    <a:pt x="65" y="81"/>
                  </a:lnTo>
                  <a:lnTo>
                    <a:pt x="64" y="82"/>
                  </a:lnTo>
                  <a:lnTo>
                    <a:pt x="62" y="84"/>
                  </a:lnTo>
                  <a:lnTo>
                    <a:pt x="61" y="85"/>
                  </a:lnTo>
                  <a:lnTo>
                    <a:pt x="59" y="87"/>
                  </a:lnTo>
                  <a:lnTo>
                    <a:pt x="56" y="89"/>
                  </a:lnTo>
                  <a:lnTo>
                    <a:pt x="55" y="90"/>
                  </a:lnTo>
                  <a:lnTo>
                    <a:pt x="53" y="93"/>
                  </a:lnTo>
                  <a:lnTo>
                    <a:pt x="50" y="94"/>
                  </a:lnTo>
                  <a:lnTo>
                    <a:pt x="48" y="96"/>
                  </a:lnTo>
                  <a:lnTo>
                    <a:pt x="46" y="97"/>
                  </a:lnTo>
                  <a:lnTo>
                    <a:pt x="44" y="100"/>
                  </a:lnTo>
                  <a:lnTo>
                    <a:pt x="41" y="101"/>
                  </a:lnTo>
                  <a:lnTo>
                    <a:pt x="39" y="103"/>
                  </a:lnTo>
                  <a:lnTo>
                    <a:pt x="35" y="105"/>
                  </a:lnTo>
                  <a:lnTo>
                    <a:pt x="32" y="107"/>
                  </a:lnTo>
                  <a:lnTo>
                    <a:pt x="31" y="108"/>
                  </a:lnTo>
                  <a:lnTo>
                    <a:pt x="29" y="108"/>
                  </a:lnTo>
                  <a:lnTo>
                    <a:pt x="27" y="109"/>
                  </a:lnTo>
                  <a:lnTo>
                    <a:pt x="25" y="110"/>
                  </a:lnTo>
                  <a:lnTo>
                    <a:pt x="23" y="111"/>
                  </a:lnTo>
                  <a:lnTo>
                    <a:pt x="21" y="112"/>
                  </a:lnTo>
                  <a:lnTo>
                    <a:pt x="19" y="112"/>
                  </a:lnTo>
                  <a:lnTo>
                    <a:pt x="17" y="114"/>
                  </a:lnTo>
                  <a:lnTo>
                    <a:pt x="16" y="114"/>
                  </a:lnTo>
                  <a:lnTo>
                    <a:pt x="14" y="115"/>
                  </a:lnTo>
                  <a:lnTo>
                    <a:pt x="12" y="115"/>
                  </a:lnTo>
                  <a:lnTo>
                    <a:pt x="11" y="116"/>
                  </a:lnTo>
                  <a:lnTo>
                    <a:pt x="8" y="117"/>
                  </a:lnTo>
                  <a:lnTo>
                    <a:pt x="5" y="118"/>
                  </a:lnTo>
                  <a:lnTo>
                    <a:pt x="2" y="119"/>
                  </a:lnTo>
                  <a:lnTo>
                    <a:pt x="1" y="120"/>
                  </a:lnTo>
                  <a:lnTo>
                    <a:pt x="0" y="120"/>
                  </a:lnTo>
                  <a:lnTo>
                    <a:pt x="2" y="106"/>
                  </a:lnTo>
                  <a:lnTo>
                    <a:pt x="4" y="105"/>
                  </a:lnTo>
                  <a:lnTo>
                    <a:pt x="5" y="104"/>
                  </a:lnTo>
                  <a:lnTo>
                    <a:pt x="8" y="103"/>
                  </a:lnTo>
                  <a:lnTo>
                    <a:pt x="10" y="101"/>
                  </a:lnTo>
                  <a:lnTo>
                    <a:pt x="13" y="99"/>
                  </a:lnTo>
                  <a:lnTo>
                    <a:pt x="14" y="97"/>
                  </a:lnTo>
                  <a:lnTo>
                    <a:pt x="16" y="97"/>
                  </a:lnTo>
                  <a:lnTo>
                    <a:pt x="18" y="96"/>
                  </a:lnTo>
                  <a:lnTo>
                    <a:pt x="20" y="94"/>
                  </a:lnTo>
                  <a:lnTo>
                    <a:pt x="21" y="93"/>
                  </a:lnTo>
                  <a:lnTo>
                    <a:pt x="23" y="91"/>
                  </a:lnTo>
                  <a:lnTo>
                    <a:pt x="25" y="90"/>
                  </a:lnTo>
                  <a:lnTo>
                    <a:pt x="27" y="88"/>
                  </a:lnTo>
                  <a:lnTo>
                    <a:pt x="29" y="86"/>
                  </a:lnTo>
                  <a:lnTo>
                    <a:pt x="31" y="85"/>
                  </a:lnTo>
                  <a:lnTo>
                    <a:pt x="32" y="83"/>
                  </a:lnTo>
                  <a:lnTo>
                    <a:pt x="34" y="81"/>
                  </a:lnTo>
                  <a:lnTo>
                    <a:pt x="36" y="79"/>
                  </a:lnTo>
                  <a:lnTo>
                    <a:pt x="37" y="77"/>
                  </a:lnTo>
                  <a:lnTo>
                    <a:pt x="39" y="75"/>
                  </a:lnTo>
                  <a:lnTo>
                    <a:pt x="41" y="73"/>
                  </a:lnTo>
                  <a:lnTo>
                    <a:pt x="42" y="72"/>
                  </a:lnTo>
                  <a:lnTo>
                    <a:pt x="44" y="70"/>
                  </a:lnTo>
                  <a:lnTo>
                    <a:pt x="45" y="68"/>
                  </a:lnTo>
                  <a:lnTo>
                    <a:pt x="47" y="66"/>
                  </a:lnTo>
                  <a:lnTo>
                    <a:pt x="48" y="63"/>
                  </a:lnTo>
                  <a:lnTo>
                    <a:pt x="48" y="61"/>
                  </a:lnTo>
                  <a:lnTo>
                    <a:pt x="49" y="58"/>
                  </a:lnTo>
                  <a:lnTo>
                    <a:pt x="51" y="56"/>
                  </a:lnTo>
                  <a:lnTo>
                    <a:pt x="52" y="53"/>
                  </a:lnTo>
                  <a:lnTo>
                    <a:pt x="53" y="50"/>
                  </a:lnTo>
                  <a:lnTo>
                    <a:pt x="54" y="48"/>
                  </a:lnTo>
                  <a:lnTo>
                    <a:pt x="55" y="45"/>
                  </a:lnTo>
                  <a:lnTo>
                    <a:pt x="55" y="42"/>
                  </a:lnTo>
                  <a:lnTo>
                    <a:pt x="56" y="40"/>
                  </a:lnTo>
                  <a:lnTo>
                    <a:pt x="56" y="37"/>
                  </a:lnTo>
                  <a:lnTo>
                    <a:pt x="58" y="34"/>
                  </a:lnTo>
                  <a:lnTo>
                    <a:pt x="58" y="31"/>
                  </a:lnTo>
                  <a:lnTo>
                    <a:pt x="59" y="29"/>
                  </a:lnTo>
                  <a:lnTo>
                    <a:pt x="59" y="26"/>
                  </a:lnTo>
                  <a:lnTo>
                    <a:pt x="60" y="24"/>
                  </a:lnTo>
                  <a:lnTo>
                    <a:pt x="61" y="22"/>
                  </a:lnTo>
                  <a:lnTo>
                    <a:pt x="61" y="19"/>
                  </a:lnTo>
                  <a:lnTo>
                    <a:pt x="62" y="17"/>
                  </a:lnTo>
                  <a:lnTo>
                    <a:pt x="62" y="15"/>
                  </a:lnTo>
                  <a:lnTo>
                    <a:pt x="62" y="12"/>
                  </a:lnTo>
                  <a:lnTo>
                    <a:pt x="63" y="10"/>
                  </a:lnTo>
                  <a:lnTo>
                    <a:pt x="63" y="9"/>
                  </a:lnTo>
                  <a:lnTo>
                    <a:pt x="63" y="7"/>
                  </a:lnTo>
                  <a:lnTo>
                    <a:pt x="63" y="6"/>
                  </a:lnTo>
                  <a:lnTo>
                    <a:pt x="64" y="4"/>
                  </a:lnTo>
                  <a:lnTo>
                    <a:pt x="64" y="3"/>
                  </a:lnTo>
                  <a:lnTo>
                    <a:pt x="64" y="2"/>
                  </a:lnTo>
                  <a:lnTo>
                    <a:pt x="64" y="1"/>
                  </a:lnTo>
                  <a:lnTo>
                    <a:pt x="64" y="0"/>
                  </a:lnTo>
                  <a:close/>
                </a:path>
              </a:pathLst>
            </a:custGeom>
            <a:solidFill>
              <a:srgbClr val="FFFFFF"/>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0" name="Freeform 248"/>
            <p:cNvSpPr>
              <a:spLocks/>
            </p:cNvSpPr>
            <p:nvPr/>
          </p:nvSpPr>
          <p:spPr bwMode="auto">
            <a:xfrm>
              <a:off x="2438" y="1672"/>
              <a:ext cx="17" cy="16"/>
            </a:xfrm>
            <a:custGeom>
              <a:avLst/>
              <a:gdLst>
                <a:gd name="T0" fmla="*/ 0 w 17"/>
                <a:gd name="T1" fmla="*/ 6 h 16"/>
                <a:gd name="T2" fmla="*/ 0 w 17"/>
                <a:gd name="T3" fmla="*/ 6 h 16"/>
                <a:gd name="T4" fmla="*/ 1 w 17"/>
                <a:gd name="T5" fmla="*/ 8 h 16"/>
                <a:gd name="T6" fmla="*/ 3 w 17"/>
                <a:gd name="T7" fmla="*/ 9 h 16"/>
                <a:gd name="T8" fmla="*/ 5 w 17"/>
                <a:gd name="T9" fmla="*/ 11 h 16"/>
                <a:gd name="T10" fmla="*/ 6 w 17"/>
                <a:gd name="T11" fmla="*/ 12 h 16"/>
                <a:gd name="T12" fmla="*/ 7 w 17"/>
                <a:gd name="T13" fmla="*/ 14 h 16"/>
                <a:gd name="T14" fmla="*/ 8 w 17"/>
                <a:gd name="T15" fmla="*/ 15 h 16"/>
                <a:gd name="T16" fmla="*/ 8 w 17"/>
                <a:gd name="T17" fmla="*/ 16 h 16"/>
                <a:gd name="T18" fmla="*/ 17 w 17"/>
                <a:gd name="T19" fmla="*/ 14 h 16"/>
                <a:gd name="T20" fmla="*/ 16 w 17"/>
                <a:gd name="T21" fmla="*/ 0 h 16"/>
                <a:gd name="T22" fmla="*/ 0 w 17"/>
                <a:gd name="T23" fmla="*/ 6 h 16"/>
                <a:gd name="T24" fmla="*/ 0 w 17"/>
                <a:gd name="T25" fmla="*/ 6 h 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6"/>
                <a:gd name="T41" fmla="*/ 17 w 17"/>
                <a:gd name="T42" fmla="*/ 16 h 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6">
                  <a:moveTo>
                    <a:pt x="0" y="6"/>
                  </a:moveTo>
                  <a:lnTo>
                    <a:pt x="0" y="6"/>
                  </a:lnTo>
                  <a:lnTo>
                    <a:pt x="1" y="8"/>
                  </a:lnTo>
                  <a:lnTo>
                    <a:pt x="3" y="9"/>
                  </a:lnTo>
                  <a:lnTo>
                    <a:pt x="5" y="11"/>
                  </a:lnTo>
                  <a:lnTo>
                    <a:pt x="6" y="12"/>
                  </a:lnTo>
                  <a:lnTo>
                    <a:pt x="7" y="14"/>
                  </a:lnTo>
                  <a:lnTo>
                    <a:pt x="8" y="15"/>
                  </a:lnTo>
                  <a:lnTo>
                    <a:pt x="8" y="16"/>
                  </a:lnTo>
                  <a:lnTo>
                    <a:pt x="17" y="14"/>
                  </a:lnTo>
                  <a:lnTo>
                    <a:pt x="16" y="0"/>
                  </a:lnTo>
                  <a:lnTo>
                    <a:pt x="0" y="6"/>
                  </a:lnTo>
                  <a:close/>
                </a:path>
              </a:pathLst>
            </a:custGeom>
            <a:solidFill>
              <a:srgbClr val="FFE3DE"/>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1" name="Freeform 249"/>
            <p:cNvSpPr>
              <a:spLocks/>
            </p:cNvSpPr>
            <p:nvPr/>
          </p:nvSpPr>
          <p:spPr bwMode="auto">
            <a:xfrm>
              <a:off x="2454" y="1656"/>
              <a:ext cx="5" cy="31"/>
            </a:xfrm>
            <a:custGeom>
              <a:avLst/>
              <a:gdLst>
                <a:gd name="T0" fmla="*/ 5 w 5"/>
                <a:gd name="T1" fmla="*/ 0 h 31"/>
                <a:gd name="T2" fmla="*/ 4 w 5"/>
                <a:gd name="T3" fmla="*/ 1 h 31"/>
                <a:gd name="T4" fmla="*/ 3 w 5"/>
                <a:gd name="T5" fmla="*/ 4 h 31"/>
                <a:gd name="T6" fmla="*/ 2 w 5"/>
                <a:gd name="T7" fmla="*/ 7 h 31"/>
                <a:gd name="T8" fmla="*/ 2 w 5"/>
                <a:gd name="T9" fmla="*/ 10 h 31"/>
                <a:gd name="T10" fmla="*/ 2 w 5"/>
                <a:gd name="T11" fmla="*/ 12 h 31"/>
                <a:gd name="T12" fmla="*/ 2 w 5"/>
                <a:gd name="T13" fmla="*/ 15 h 31"/>
                <a:gd name="T14" fmla="*/ 2 w 5"/>
                <a:gd name="T15" fmla="*/ 17 h 31"/>
                <a:gd name="T16" fmla="*/ 2 w 5"/>
                <a:gd name="T17" fmla="*/ 19 h 31"/>
                <a:gd name="T18" fmla="*/ 2 w 5"/>
                <a:gd name="T19" fmla="*/ 21 h 31"/>
                <a:gd name="T20" fmla="*/ 3 w 5"/>
                <a:gd name="T21" fmla="*/ 24 h 31"/>
                <a:gd name="T22" fmla="*/ 3 w 5"/>
                <a:gd name="T23" fmla="*/ 25 h 31"/>
                <a:gd name="T24" fmla="*/ 4 w 5"/>
                <a:gd name="T25" fmla="*/ 26 h 31"/>
                <a:gd name="T26" fmla="*/ 4 w 5"/>
                <a:gd name="T27" fmla="*/ 28 h 31"/>
                <a:gd name="T28" fmla="*/ 4 w 5"/>
                <a:gd name="T29" fmla="*/ 29 h 31"/>
                <a:gd name="T30" fmla="*/ 4 w 5"/>
                <a:gd name="T31" fmla="*/ 29 h 31"/>
                <a:gd name="T32" fmla="*/ 5 w 5"/>
                <a:gd name="T33" fmla="*/ 31 h 31"/>
                <a:gd name="T34" fmla="*/ 2 w 5"/>
                <a:gd name="T35" fmla="*/ 30 h 31"/>
                <a:gd name="T36" fmla="*/ 2 w 5"/>
                <a:gd name="T37" fmla="*/ 27 h 31"/>
                <a:gd name="T38" fmla="*/ 1 w 5"/>
                <a:gd name="T39" fmla="*/ 25 h 31"/>
                <a:gd name="T40" fmla="*/ 0 w 5"/>
                <a:gd name="T41" fmla="*/ 24 h 31"/>
                <a:gd name="T42" fmla="*/ 0 w 5"/>
                <a:gd name="T43" fmla="*/ 23 h 31"/>
                <a:gd name="T44" fmla="*/ 0 w 5"/>
                <a:gd name="T45" fmla="*/ 21 h 31"/>
                <a:gd name="T46" fmla="*/ 0 w 5"/>
                <a:gd name="T47" fmla="*/ 20 h 31"/>
                <a:gd name="T48" fmla="*/ 0 w 5"/>
                <a:gd name="T49" fmla="*/ 18 h 31"/>
                <a:gd name="T50" fmla="*/ 0 w 5"/>
                <a:gd name="T51" fmla="*/ 16 h 31"/>
                <a:gd name="T52" fmla="*/ 0 w 5"/>
                <a:gd name="T53" fmla="*/ 14 h 31"/>
                <a:gd name="T54" fmla="*/ 0 w 5"/>
                <a:gd name="T55" fmla="*/ 12 h 31"/>
                <a:gd name="T56" fmla="*/ 0 w 5"/>
                <a:gd name="T57" fmla="*/ 10 h 31"/>
                <a:gd name="T58" fmla="*/ 0 w 5"/>
                <a:gd name="T59" fmla="*/ 7 h 31"/>
                <a:gd name="T60" fmla="*/ 0 w 5"/>
                <a:gd name="T61" fmla="*/ 5 h 31"/>
                <a:gd name="T62" fmla="*/ 0 w 5"/>
                <a:gd name="T63" fmla="*/ 4 h 31"/>
                <a:gd name="T64" fmla="*/ 1 w 5"/>
                <a:gd name="T65" fmla="*/ 2 h 31"/>
                <a:gd name="T66" fmla="*/ 2 w 5"/>
                <a:gd name="T67" fmla="*/ 1 h 31"/>
                <a:gd name="T68" fmla="*/ 5 w 5"/>
                <a:gd name="T69" fmla="*/ 0 h 31"/>
                <a:gd name="T70" fmla="*/ 5 w 5"/>
                <a:gd name="T71" fmla="*/ 0 h 3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
                <a:gd name="T109" fmla="*/ 0 h 31"/>
                <a:gd name="T110" fmla="*/ 5 w 5"/>
                <a:gd name="T111" fmla="*/ 31 h 31"/>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 h="31">
                  <a:moveTo>
                    <a:pt x="5" y="0"/>
                  </a:moveTo>
                  <a:lnTo>
                    <a:pt x="4" y="1"/>
                  </a:lnTo>
                  <a:lnTo>
                    <a:pt x="3" y="4"/>
                  </a:lnTo>
                  <a:lnTo>
                    <a:pt x="2" y="7"/>
                  </a:lnTo>
                  <a:lnTo>
                    <a:pt x="2" y="10"/>
                  </a:lnTo>
                  <a:lnTo>
                    <a:pt x="2" y="12"/>
                  </a:lnTo>
                  <a:lnTo>
                    <a:pt x="2" y="15"/>
                  </a:lnTo>
                  <a:lnTo>
                    <a:pt x="2" y="17"/>
                  </a:lnTo>
                  <a:lnTo>
                    <a:pt x="2" y="19"/>
                  </a:lnTo>
                  <a:lnTo>
                    <a:pt x="2" y="21"/>
                  </a:lnTo>
                  <a:lnTo>
                    <a:pt x="3" y="24"/>
                  </a:lnTo>
                  <a:lnTo>
                    <a:pt x="3" y="25"/>
                  </a:lnTo>
                  <a:lnTo>
                    <a:pt x="4" y="26"/>
                  </a:lnTo>
                  <a:lnTo>
                    <a:pt x="4" y="28"/>
                  </a:lnTo>
                  <a:lnTo>
                    <a:pt x="4" y="29"/>
                  </a:lnTo>
                  <a:lnTo>
                    <a:pt x="5" y="31"/>
                  </a:lnTo>
                  <a:lnTo>
                    <a:pt x="2" y="30"/>
                  </a:lnTo>
                  <a:lnTo>
                    <a:pt x="2" y="27"/>
                  </a:lnTo>
                  <a:lnTo>
                    <a:pt x="1" y="25"/>
                  </a:lnTo>
                  <a:lnTo>
                    <a:pt x="0" y="24"/>
                  </a:lnTo>
                  <a:lnTo>
                    <a:pt x="0" y="23"/>
                  </a:lnTo>
                  <a:lnTo>
                    <a:pt x="0" y="21"/>
                  </a:lnTo>
                  <a:lnTo>
                    <a:pt x="0" y="20"/>
                  </a:lnTo>
                  <a:lnTo>
                    <a:pt x="0" y="18"/>
                  </a:lnTo>
                  <a:lnTo>
                    <a:pt x="0" y="16"/>
                  </a:lnTo>
                  <a:lnTo>
                    <a:pt x="0" y="14"/>
                  </a:lnTo>
                  <a:lnTo>
                    <a:pt x="0" y="12"/>
                  </a:lnTo>
                  <a:lnTo>
                    <a:pt x="0" y="10"/>
                  </a:lnTo>
                  <a:lnTo>
                    <a:pt x="0" y="7"/>
                  </a:lnTo>
                  <a:lnTo>
                    <a:pt x="0" y="5"/>
                  </a:lnTo>
                  <a:lnTo>
                    <a:pt x="0" y="4"/>
                  </a:lnTo>
                  <a:lnTo>
                    <a:pt x="1" y="2"/>
                  </a:lnTo>
                  <a:lnTo>
                    <a:pt x="2" y="1"/>
                  </a:lnTo>
                  <a:lnTo>
                    <a:pt x="5"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2" name="Freeform 250"/>
            <p:cNvSpPr>
              <a:spLocks/>
            </p:cNvSpPr>
            <p:nvPr/>
          </p:nvSpPr>
          <p:spPr bwMode="auto">
            <a:xfrm>
              <a:off x="2439" y="1679"/>
              <a:ext cx="9" cy="8"/>
            </a:xfrm>
            <a:custGeom>
              <a:avLst/>
              <a:gdLst>
                <a:gd name="T0" fmla="*/ 0 w 9"/>
                <a:gd name="T1" fmla="*/ 1 h 8"/>
                <a:gd name="T2" fmla="*/ 3 w 9"/>
                <a:gd name="T3" fmla="*/ 2 h 8"/>
                <a:gd name="T4" fmla="*/ 5 w 9"/>
                <a:gd name="T5" fmla="*/ 4 h 8"/>
                <a:gd name="T6" fmla="*/ 6 w 9"/>
                <a:gd name="T7" fmla="*/ 6 h 8"/>
                <a:gd name="T8" fmla="*/ 7 w 9"/>
                <a:gd name="T9" fmla="*/ 8 h 8"/>
                <a:gd name="T10" fmla="*/ 9 w 9"/>
                <a:gd name="T11" fmla="*/ 8 h 8"/>
                <a:gd name="T12" fmla="*/ 7 w 9"/>
                <a:gd name="T13" fmla="*/ 5 h 8"/>
                <a:gd name="T14" fmla="*/ 6 w 9"/>
                <a:gd name="T15" fmla="*/ 3 h 8"/>
                <a:gd name="T16" fmla="*/ 4 w 9"/>
                <a:gd name="T17" fmla="*/ 1 h 8"/>
                <a:gd name="T18" fmla="*/ 2 w 9"/>
                <a:gd name="T19" fmla="*/ 0 h 8"/>
                <a:gd name="T20" fmla="*/ 0 w 9"/>
                <a:gd name="T21" fmla="*/ 1 h 8"/>
                <a:gd name="T22" fmla="*/ 0 w 9"/>
                <a:gd name="T23" fmla="*/ 1 h 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9"/>
                <a:gd name="T37" fmla="*/ 0 h 8"/>
                <a:gd name="T38" fmla="*/ 9 w 9"/>
                <a:gd name="T39" fmla="*/ 8 h 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9" h="8">
                  <a:moveTo>
                    <a:pt x="0" y="1"/>
                  </a:moveTo>
                  <a:lnTo>
                    <a:pt x="3" y="2"/>
                  </a:lnTo>
                  <a:lnTo>
                    <a:pt x="5" y="4"/>
                  </a:lnTo>
                  <a:lnTo>
                    <a:pt x="6" y="6"/>
                  </a:lnTo>
                  <a:lnTo>
                    <a:pt x="7" y="8"/>
                  </a:lnTo>
                  <a:lnTo>
                    <a:pt x="9" y="8"/>
                  </a:lnTo>
                  <a:lnTo>
                    <a:pt x="7" y="5"/>
                  </a:lnTo>
                  <a:lnTo>
                    <a:pt x="6" y="3"/>
                  </a:lnTo>
                  <a:lnTo>
                    <a:pt x="4" y="1"/>
                  </a:lnTo>
                  <a:lnTo>
                    <a:pt x="2" y="0"/>
                  </a:lnTo>
                  <a:lnTo>
                    <a:pt x="0" y="1"/>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3" name="Freeform 251"/>
            <p:cNvSpPr>
              <a:spLocks/>
            </p:cNvSpPr>
            <p:nvPr/>
          </p:nvSpPr>
          <p:spPr bwMode="auto">
            <a:xfrm>
              <a:off x="2416" y="1641"/>
              <a:ext cx="50" cy="44"/>
            </a:xfrm>
            <a:custGeom>
              <a:avLst/>
              <a:gdLst>
                <a:gd name="T0" fmla="*/ 3 w 50"/>
                <a:gd name="T1" fmla="*/ 10 h 44"/>
                <a:gd name="T2" fmla="*/ 3 w 50"/>
                <a:gd name="T3" fmla="*/ 11 h 44"/>
                <a:gd name="T4" fmla="*/ 3 w 50"/>
                <a:gd name="T5" fmla="*/ 12 h 44"/>
                <a:gd name="T6" fmla="*/ 4 w 50"/>
                <a:gd name="T7" fmla="*/ 13 h 44"/>
                <a:gd name="T8" fmla="*/ 5 w 50"/>
                <a:gd name="T9" fmla="*/ 15 h 44"/>
                <a:gd name="T10" fmla="*/ 6 w 50"/>
                <a:gd name="T11" fmla="*/ 16 h 44"/>
                <a:gd name="T12" fmla="*/ 7 w 50"/>
                <a:gd name="T13" fmla="*/ 19 h 44"/>
                <a:gd name="T14" fmla="*/ 7 w 50"/>
                <a:gd name="T15" fmla="*/ 20 h 44"/>
                <a:gd name="T16" fmla="*/ 7 w 50"/>
                <a:gd name="T17" fmla="*/ 22 h 44"/>
                <a:gd name="T18" fmla="*/ 8 w 50"/>
                <a:gd name="T19" fmla="*/ 23 h 44"/>
                <a:gd name="T20" fmla="*/ 9 w 50"/>
                <a:gd name="T21" fmla="*/ 25 h 44"/>
                <a:gd name="T22" fmla="*/ 8 w 50"/>
                <a:gd name="T23" fmla="*/ 27 h 44"/>
                <a:gd name="T24" fmla="*/ 8 w 50"/>
                <a:gd name="T25" fmla="*/ 29 h 44"/>
                <a:gd name="T26" fmla="*/ 8 w 50"/>
                <a:gd name="T27" fmla="*/ 30 h 44"/>
                <a:gd name="T28" fmla="*/ 7 w 50"/>
                <a:gd name="T29" fmla="*/ 32 h 44"/>
                <a:gd name="T30" fmla="*/ 7 w 50"/>
                <a:gd name="T31" fmla="*/ 34 h 44"/>
                <a:gd name="T32" fmla="*/ 6 w 50"/>
                <a:gd name="T33" fmla="*/ 35 h 44"/>
                <a:gd name="T34" fmla="*/ 6 w 50"/>
                <a:gd name="T35" fmla="*/ 37 h 44"/>
                <a:gd name="T36" fmla="*/ 5 w 50"/>
                <a:gd name="T37" fmla="*/ 39 h 44"/>
                <a:gd name="T38" fmla="*/ 3 w 50"/>
                <a:gd name="T39" fmla="*/ 41 h 44"/>
                <a:gd name="T40" fmla="*/ 2 w 50"/>
                <a:gd name="T41" fmla="*/ 43 h 44"/>
                <a:gd name="T42" fmla="*/ 0 w 50"/>
                <a:gd name="T43" fmla="*/ 44 h 44"/>
                <a:gd name="T44" fmla="*/ 0 w 50"/>
                <a:gd name="T45" fmla="*/ 44 h 44"/>
                <a:gd name="T46" fmla="*/ 50 w 50"/>
                <a:gd name="T47" fmla="*/ 34 h 44"/>
                <a:gd name="T48" fmla="*/ 50 w 50"/>
                <a:gd name="T49" fmla="*/ 33 h 44"/>
                <a:gd name="T50" fmla="*/ 50 w 50"/>
                <a:gd name="T51" fmla="*/ 31 h 44"/>
                <a:gd name="T52" fmla="*/ 50 w 50"/>
                <a:gd name="T53" fmla="*/ 30 h 44"/>
                <a:gd name="T54" fmla="*/ 50 w 50"/>
                <a:gd name="T55" fmla="*/ 28 h 44"/>
                <a:gd name="T56" fmla="*/ 49 w 50"/>
                <a:gd name="T57" fmla="*/ 26 h 44"/>
                <a:gd name="T58" fmla="*/ 49 w 50"/>
                <a:gd name="T59" fmla="*/ 24 h 44"/>
                <a:gd name="T60" fmla="*/ 49 w 50"/>
                <a:gd name="T61" fmla="*/ 22 h 44"/>
                <a:gd name="T62" fmla="*/ 48 w 50"/>
                <a:gd name="T63" fmla="*/ 20 h 44"/>
                <a:gd name="T64" fmla="*/ 48 w 50"/>
                <a:gd name="T65" fmla="*/ 18 h 44"/>
                <a:gd name="T66" fmla="*/ 48 w 50"/>
                <a:gd name="T67" fmla="*/ 16 h 44"/>
                <a:gd name="T68" fmla="*/ 47 w 50"/>
                <a:gd name="T69" fmla="*/ 15 h 44"/>
                <a:gd name="T70" fmla="*/ 46 w 50"/>
                <a:gd name="T71" fmla="*/ 13 h 44"/>
                <a:gd name="T72" fmla="*/ 45 w 50"/>
                <a:gd name="T73" fmla="*/ 11 h 44"/>
                <a:gd name="T74" fmla="*/ 45 w 50"/>
                <a:gd name="T75" fmla="*/ 10 h 44"/>
                <a:gd name="T76" fmla="*/ 43 w 50"/>
                <a:gd name="T77" fmla="*/ 8 h 44"/>
                <a:gd name="T78" fmla="*/ 41 w 50"/>
                <a:gd name="T79" fmla="*/ 6 h 44"/>
                <a:gd name="T80" fmla="*/ 39 w 50"/>
                <a:gd name="T81" fmla="*/ 4 h 44"/>
                <a:gd name="T82" fmla="*/ 37 w 50"/>
                <a:gd name="T83" fmla="*/ 2 h 44"/>
                <a:gd name="T84" fmla="*/ 34 w 50"/>
                <a:gd name="T85" fmla="*/ 1 h 44"/>
                <a:gd name="T86" fmla="*/ 32 w 50"/>
                <a:gd name="T87" fmla="*/ 1 h 44"/>
                <a:gd name="T88" fmla="*/ 30 w 50"/>
                <a:gd name="T89" fmla="*/ 0 h 44"/>
                <a:gd name="T90" fmla="*/ 28 w 50"/>
                <a:gd name="T91" fmla="*/ 0 h 44"/>
                <a:gd name="T92" fmla="*/ 26 w 50"/>
                <a:gd name="T93" fmla="*/ 0 h 44"/>
                <a:gd name="T94" fmla="*/ 23 w 50"/>
                <a:gd name="T95" fmla="*/ 1 h 44"/>
                <a:gd name="T96" fmla="*/ 21 w 50"/>
                <a:gd name="T97" fmla="*/ 1 h 44"/>
                <a:gd name="T98" fmla="*/ 19 w 50"/>
                <a:gd name="T99" fmla="*/ 1 h 44"/>
                <a:gd name="T100" fmla="*/ 17 w 50"/>
                <a:gd name="T101" fmla="*/ 1 h 44"/>
                <a:gd name="T102" fmla="*/ 15 w 50"/>
                <a:gd name="T103" fmla="*/ 2 h 44"/>
                <a:gd name="T104" fmla="*/ 12 w 50"/>
                <a:gd name="T105" fmla="*/ 3 h 44"/>
                <a:gd name="T106" fmla="*/ 10 w 50"/>
                <a:gd name="T107" fmla="*/ 4 h 44"/>
                <a:gd name="T108" fmla="*/ 7 w 50"/>
                <a:gd name="T109" fmla="*/ 5 h 44"/>
                <a:gd name="T110" fmla="*/ 5 w 50"/>
                <a:gd name="T111" fmla="*/ 7 h 44"/>
                <a:gd name="T112" fmla="*/ 3 w 50"/>
                <a:gd name="T113" fmla="*/ 8 h 44"/>
                <a:gd name="T114" fmla="*/ 3 w 50"/>
                <a:gd name="T115" fmla="*/ 10 h 44"/>
                <a:gd name="T116" fmla="*/ 3 w 50"/>
                <a:gd name="T117" fmla="*/ 10 h 4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50"/>
                <a:gd name="T178" fmla="*/ 0 h 44"/>
                <a:gd name="T179" fmla="*/ 50 w 50"/>
                <a:gd name="T180" fmla="*/ 44 h 4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50" h="44">
                  <a:moveTo>
                    <a:pt x="3" y="10"/>
                  </a:moveTo>
                  <a:lnTo>
                    <a:pt x="3" y="11"/>
                  </a:lnTo>
                  <a:lnTo>
                    <a:pt x="3" y="12"/>
                  </a:lnTo>
                  <a:lnTo>
                    <a:pt x="4" y="13"/>
                  </a:lnTo>
                  <a:lnTo>
                    <a:pt x="5" y="15"/>
                  </a:lnTo>
                  <a:lnTo>
                    <a:pt x="6" y="16"/>
                  </a:lnTo>
                  <a:lnTo>
                    <a:pt x="7" y="19"/>
                  </a:lnTo>
                  <a:lnTo>
                    <a:pt x="7" y="20"/>
                  </a:lnTo>
                  <a:lnTo>
                    <a:pt x="7" y="22"/>
                  </a:lnTo>
                  <a:lnTo>
                    <a:pt x="8" y="23"/>
                  </a:lnTo>
                  <a:lnTo>
                    <a:pt x="9" y="25"/>
                  </a:lnTo>
                  <a:lnTo>
                    <a:pt x="8" y="27"/>
                  </a:lnTo>
                  <a:lnTo>
                    <a:pt x="8" y="29"/>
                  </a:lnTo>
                  <a:lnTo>
                    <a:pt x="8" y="30"/>
                  </a:lnTo>
                  <a:lnTo>
                    <a:pt x="7" y="32"/>
                  </a:lnTo>
                  <a:lnTo>
                    <a:pt x="7" y="34"/>
                  </a:lnTo>
                  <a:lnTo>
                    <a:pt x="6" y="35"/>
                  </a:lnTo>
                  <a:lnTo>
                    <a:pt x="6" y="37"/>
                  </a:lnTo>
                  <a:lnTo>
                    <a:pt x="5" y="39"/>
                  </a:lnTo>
                  <a:lnTo>
                    <a:pt x="3" y="41"/>
                  </a:lnTo>
                  <a:lnTo>
                    <a:pt x="2" y="43"/>
                  </a:lnTo>
                  <a:lnTo>
                    <a:pt x="0" y="44"/>
                  </a:lnTo>
                  <a:lnTo>
                    <a:pt x="50" y="34"/>
                  </a:lnTo>
                  <a:lnTo>
                    <a:pt x="50" y="33"/>
                  </a:lnTo>
                  <a:lnTo>
                    <a:pt x="50" y="31"/>
                  </a:lnTo>
                  <a:lnTo>
                    <a:pt x="50" y="30"/>
                  </a:lnTo>
                  <a:lnTo>
                    <a:pt x="50" y="28"/>
                  </a:lnTo>
                  <a:lnTo>
                    <a:pt x="49" y="26"/>
                  </a:lnTo>
                  <a:lnTo>
                    <a:pt x="49" y="24"/>
                  </a:lnTo>
                  <a:lnTo>
                    <a:pt x="49" y="22"/>
                  </a:lnTo>
                  <a:lnTo>
                    <a:pt x="48" y="20"/>
                  </a:lnTo>
                  <a:lnTo>
                    <a:pt x="48" y="18"/>
                  </a:lnTo>
                  <a:lnTo>
                    <a:pt x="48" y="16"/>
                  </a:lnTo>
                  <a:lnTo>
                    <a:pt x="47" y="15"/>
                  </a:lnTo>
                  <a:lnTo>
                    <a:pt x="46" y="13"/>
                  </a:lnTo>
                  <a:lnTo>
                    <a:pt x="45" y="11"/>
                  </a:lnTo>
                  <a:lnTo>
                    <a:pt x="45" y="10"/>
                  </a:lnTo>
                  <a:lnTo>
                    <a:pt x="43" y="8"/>
                  </a:lnTo>
                  <a:lnTo>
                    <a:pt x="41" y="6"/>
                  </a:lnTo>
                  <a:lnTo>
                    <a:pt x="39" y="4"/>
                  </a:lnTo>
                  <a:lnTo>
                    <a:pt x="37" y="2"/>
                  </a:lnTo>
                  <a:lnTo>
                    <a:pt x="34" y="1"/>
                  </a:lnTo>
                  <a:lnTo>
                    <a:pt x="32" y="1"/>
                  </a:lnTo>
                  <a:lnTo>
                    <a:pt x="30" y="0"/>
                  </a:lnTo>
                  <a:lnTo>
                    <a:pt x="28" y="0"/>
                  </a:lnTo>
                  <a:lnTo>
                    <a:pt x="26" y="0"/>
                  </a:lnTo>
                  <a:lnTo>
                    <a:pt x="23" y="1"/>
                  </a:lnTo>
                  <a:lnTo>
                    <a:pt x="21" y="1"/>
                  </a:lnTo>
                  <a:lnTo>
                    <a:pt x="19" y="1"/>
                  </a:lnTo>
                  <a:lnTo>
                    <a:pt x="17" y="1"/>
                  </a:lnTo>
                  <a:lnTo>
                    <a:pt x="15" y="2"/>
                  </a:lnTo>
                  <a:lnTo>
                    <a:pt x="12" y="3"/>
                  </a:lnTo>
                  <a:lnTo>
                    <a:pt x="10" y="4"/>
                  </a:lnTo>
                  <a:lnTo>
                    <a:pt x="7" y="5"/>
                  </a:lnTo>
                  <a:lnTo>
                    <a:pt x="5" y="7"/>
                  </a:lnTo>
                  <a:lnTo>
                    <a:pt x="3" y="8"/>
                  </a:lnTo>
                  <a:lnTo>
                    <a:pt x="3" y="1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4" name="Freeform 252"/>
            <p:cNvSpPr>
              <a:spLocks/>
            </p:cNvSpPr>
            <p:nvPr/>
          </p:nvSpPr>
          <p:spPr bwMode="auto">
            <a:xfrm>
              <a:off x="2205" y="1769"/>
              <a:ext cx="75" cy="104"/>
            </a:xfrm>
            <a:custGeom>
              <a:avLst/>
              <a:gdLst>
                <a:gd name="T0" fmla="*/ 40 w 75"/>
                <a:gd name="T1" fmla="*/ 1 h 104"/>
                <a:gd name="T2" fmla="*/ 45 w 75"/>
                <a:gd name="T3" fmla="*/ 2 h 104"/>
                <a:gd name="T4" fmla="*/ 51 w 75"/>
                <a:gd name="T5" fmla="*/ 3 h 104"/>
                <a:gd name="T6" fmla="*/ 57 w 75"/>
                <a:gd name="T7" fmla="*/ 6 h 104"/>
                <a:gd name="T8" fmla="*/ 62 w 75"/>
                <a:gd name="T9" fmla="*/ 8 h 104"/>
                <a:gd name="T10" fmla="*/ 67 w 75"/>
                <a:gd name="T11" fmla="*/ 10 h 104"/>
                <a:gd name="T12" fmla="*/ 71 w 75"/>
                <a:gd name="T13" fmla="*/ 12 h 104"/>
                <a:gd name="T14" fmla="*/ 74 w 75"/>
                <a:gd name="T15" fmla="*/ 14 h 104"/>
                <a:gd name="T16" fmla="*/ 74 w 75"/>
                <a:gd name="T17" fmla="*/ 18 h 104"/>
                <a:gd name="T18" fmla="*/ 72 w 75"/>
                <a:gd name="T19" fmla="*/ 23 h 104"/>
                <a:gd name="T20" fmla="*/ 69 w 75"/>
                <a:gd name="T21" fmla="*/ 28 h 104"/>
                <a:gd name="T22" fmla="*/ 67 w 75"/>
                <a:gd name="T23" fmla="*/ 33 h 104"/>
                <a:gd name="T24" fmla="*/ 65 w 75"/>
                <a:gd name="T25" fmla="*/ 35 h 104"/>
                <a:gd name="T26" fmla="*/ 63 w 75"/>
                <a:gd name="T27" fmla="*/ 39 h 104"/>
                <a:gd name="T28" fmla="*/ 60 w 75"/>
                <a:gd name="T29" fmla="*/ 44 h 104"/>
                <a:gd name="T30" fmla="*/ 57 w 75"/>
                <a:gd name="T31" fmla="*/ 47 h 104"/>
                <a:gd name="T32" fmla="*/ 55 w 75"/>
                <a:gd name="T33" fmla="*/ 50 h 104"/>
                <a:gd name="T34" fmla="*/ 53 w 75"/>
                <a:gd name="T35" fmla="*/ 53 h 104"/>
                <a:gd name="T36" fmla="*/ 50 w 75"/>
                <a:gd name="T37" fmla="*/ 56 h 104"/>
                <a:gd name="T38" fmla="*/ 48 w 75"/>
                <a:gd name="T39" fmla="*/ 59 h 104"/>
                <a:gd name="T40" fmla="*/ 44 w 75"/>
                <a:gd name="T41" fmla="*/ 63 h 104"/>
                <a:gd name="T42" fmla="*/ 40 w 75"/>
                <a:gd name="T43" fmla="*/ 67 h 104"/>
                <a:gd name="T44" fmla="*/ 37 w 75"/>
                <a:gd name="T45" fmla="*/ 70 h 104"/>
                <a:gd name="T46" fmla="*/ 33 w 75"/>
                <a:gd name="T47" fmla="*/ 74 h 104"/>
                <a:gd name="T48" fmla="*/ 28 w 75"/>
                <a:gd name="T49" fmla="*/ 80 h 104"/>
                <a:gd name="T50" fmla="*/ 22 w 75"/>
                <a:gd name="T51" fmla="*/ 85 h 104"/>
                <a:gd name="T52" fmla="*/ 17 w 75"/>
                <a:gd name="T53" fmla="*/ 90 h 104"/>
                <a:gd name="T54" fmla="*/ 12 w 75"/>
                <a:gd name="T55" fmla="*/ 95 h 104"/>
                <a:gd name="T56" fmla="*/ 7 w 75"/>
                <a:gd name="T57" fmla="*/ 100 h 104"/>
                <a:gd name="T58" fmla="*/ 0 w 75"/>
                <a:gd name="T59" fmla="*/ 104 h 104"/>
                <a:gd name="T60" fmla="*/ 4 w 75"/>
                <a:gd name="T61" fmla="*/ 99 h 104"/>
                <a:gd name="T62" fmla="*/ 9 w 75"/>
                <a:gd name="T63" fmla="*/ 94 h 104"/>
                <a:gd name="T64" fmla="*/ 14 w 75"/>
                <a:gd name="T65" fmla="*/ 89 h 104"/>
                <a:gd name="T66" fmla="*/ 20 w 75"/>
                <a:gd name="T67" fmla="*/ 84 h 104"/>
                <a:gd name="T68" fmla="*/ 22 w 75"/>
                <a:gd name="T69" fmla="*/ 81 h 104"/>
                <a:gd name="T70" fmla="*/ 25 w 75"/>
                <a:gd name="T71" fmla="*/ 78 h 104"/>
                <a:gd name="T72" fmla="*/ 28 w 75"/>
                <a:gd name="T73" fmla="*/ 75 h 104"/>
                <a:gd name="T74" fmla="*/ 31 w 75"/>
                <a:gd name="T75" fmla="*/ 72 h 104"/>
                <a:gd name="T76" fmla="*/ 33 w 75"/>
                <a:gd name="T77" fmla="*/ 69 h 104"/>
                <a:gd name="T78" fmla="*/ 37 w 75"/>
                <a:gd name="T79" fmla="*/ 66 h 104"/>
                <a:gd name="T80" fmla="*/ 40 w 75"/>
                <a:gd name="T81" fmla="*/ 63 h 104"/>
                <a:gd name="T82" fmla="*/ 42 w 75"/>
                <a:gd name="T83" fmla="*/ 60 h 104"/>
                <a:gd name="T84" fmla="*/ 45 w 75"/>
                <a:gd name="T85" fmla="*/ 57 h 104"/>
                <a:gd name="T86" fmla="*/ 48 w 75"/>
                <a:gd name="T87" fmla="*/ 54 h 104"/>
                <a:gd name="T88" fmla="*/ 50 w 75"/>
                <a:gd name="T89" fmla="*/ 51 h 104"/>
                <a:gd name="T90" fmla="*/ 53 w 75"/>
                <a:gd name="T91" fmla="*/ 48 h 104"/>
                <a:gd name="T92" fmla="*/ 55 w 75"/>
                <a:gd name="T93" fmla="*/ 44 h 104"/>
                <a:gd name="T94" fmla="*/ 57 w 75"/>
                <a:gd name="T95" fmla="*/ 41 h 104"/>
                <a:gd name="T96" fmla="*/ 61 w 75"/>
                <a:gd name="T97" fmla="*/ 36 h 104"/>
                <a:gd name="T98" fmla="*/ 65 w 75"/>
                <a:gd name="T99" fmla="*/ 30 h 104"/>
                <a:gd name="T100" fmla="*/ 68 w 75"/>
                <a:gd name="T101" fmla="*/ 25 h 104"/>
                <a:gd name="T102" fmla="*/ 69 w 75"/>
                <a:gd name="T103" fmla="*/ 20 h 104"/>
                <a:gd name="T104" fmla="*/ 71 w 75"/>
                <a:gd name="T105" fmla="*/ 16 h 104"/>
                <a:gd name="T106" fmla="*/ 69 w 75"/>
                <a:gd name="T107" fmla="*/ 14 h 104"/>
                <a:gd name="T108" fmla="*/ 66 w 75"/>
                <a:gd name="T109" fmla="*/ 13 h 104"/>
                <a:gd name="T110" fmla="*/ 62 w 75"/>
                <a:gd name="T111" fmla="*/ 10 h 104"/>
                <a:gd name="T112" fmla="*/ 57 w 75"/>
                <a:gd name="T113" fmla="*/ 9 h 104"/>
                <a:gd name="T114" fmla="*/ 52 w 75"/>
                <a:gd name="T115" fmla="*/ 6 h 104"/>
                <a:gd name="T116" fmla="*/ 46 w 75"/>
                <a:gd name="T117" fmla="*/ 5 h 104"/>
                <a:gd name="T118" fmla="*/ 41 w 75"/>
                <a:gd name="T119" fmla="*/ 3 h 104"/>
                <a:gd name="T120" fmla="*/ 37 w 75"/>
                <a:gd name="T121" fmla="*/ 1 h 104"/>
                <a:gd name="T122" fmla="*/ 38 w 75"/>
                <a:gd name="T123" fmla="*/ 0 h 10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5"/>
                <a:gd name="T187" fmla="*/ 0 h 104"/>
                <a:gd name="T188" fmla="*/ 75 w 75"/>
                <a:gd name="T189" fmla="*/ 104 h 10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5" h="104">
                  <a:moveTo>
                    <a:pt x="38" y="0"/>
                  </a:moveTo>
                  <a:lnTo>
                    <a:pt x="40" y="1"/>
                  </a:lnTo>
                  <a:lnTo>
                    <a:pt x="43" y="1"/>
                  </a:lnTo>
                  <a:lnTo>
                    <a:pt x="45" y="2"/>
                  </a:lnTo>
                  <a:lnTo>
                    <a:pt x="48" y="3"/>
                  </a:lnTo>
                  <a:lnTo>
                    <a:pt x="51" y="3"/>
                  </a:lnTo>
                  <a:lnTo>
                    <a:pt x="54" y="5"/>
                  </a:lnTo>
                  <a:lnTo>
                    <a:pt x="57" y="6"/>
                  </a:lnTo>
                  <a:lnTo>
                    <a:pt x="60" y="7"/>
                  </a:lnTo>
                  <a:lnTo>
                    <a:pt x="62" y="8"/>
                  </a:lnTo>
                  <a:lnTo>
                    <a:pt x="65" y="9"/>
                  </a:lnTo>
                  <a:lnTo>
                    <a:pt x="67" y="10"/>
                  </a:lnTo>
                  <a:lnTo>
                    <a:pt x="69" y="11"/>
                  </a:lnTo>
                  <a:lnTo>
                    <a:pt x="71" y="12"/>
                  </a:lnTo>
                  <a:lnTo>
                    <a:pt x="73" y="13"/>
                  </a:lnTo>
                  <a:lnTo>
                    <a:pt x="74" y="14"/>
                  </a:lnTo>
                  <a:lnTo>
                    <a:pt x="75" y="15"/>
                  </a:lnTo>
                  <a:lnTo>
                    <a:pt x="74" y="18"/>
                  </a:lnTo>
                  <a:lnTo>
                    <a:pt x="73" y="20"/>
                  </a:lnTo>
                  <a:lnTo>
                    <a:pt x="72" y="23"/>
                  </a:lnTo>
                  <a:lnTo>
                    <a:pt x="71" y="26"/>
                  </a:lnTo>
                  <a:lnTo>
                    <a:pt x="69" y="28"/>
                  </a:lnTo>
                  <a:lnTo>
                    <a:pt x="68" y="31"/>
                  </a:lnTo>
                  <a:lnTo>
                    <a:pt x="67" y="33"/>
                  </a:lnTo>
                  <a:lnTo>
                    <a:pt x="66" y="34"/>
                  </a:lnTo>
                  <a:lnTo>
                    <a:pt x="65" y="35"/>
                  </a:lnTo>
                  <a:lnTo>
                    <a:pt x="65" y="37"/>
                  </a:lnTo>
                  <a:lnTo>
                    <a:pt x="63" y="39"/>
                  </a:lnTo>
                  <a:lnTo>
                    <a:pt x="61" y="42"/>
                  </a:lnTo>
                  <a:lnTo>
                    <a:pt x="60" y="44"/>
                  </a:lnTo>
                  <a:lnTo>
                    <a:pt x="59" y="45"/>
                  </a:lnTo>
                  <a:lnTo>
                    <a:pt x="57" y="47"/>
                  </a:lnTo>
                  <a:lnTo>
                    <a:pt x="56" y="48"/>
                  </a:lnTo>
                  <a:lnTo>
                    <a:pt x="55" y="50"/>
                  </a:lnTo>
                  <a:lnTo>
                    <a:pt x="54" y="51"/>
                  </a:lnTo>
                  <a:lnTo>
                    <a:pt x="53" y="53"/>
                  </a:lnTo>
                  <a:lnTo>
                    <a:pt x="52" y="54"/>
                  </a:lnTo>
                  <a:lnTo>
                    <a:pt x="50" y="56"/>
                  </a:lnTo>
                  <a:lnTo>
                    <a:pt x="49" y="57"/>
                  </a:lnTo>
                  <a:lnTo>
                    <a:pt x="48" y="59"/>
                  </a:lnTo>
                  <a:lnTo>
                    <a:pt x="47" y="61"/>
                  </a:lnTo>
                  <a:lnTo>
                    <a:pt x="44" y="63"/>
                  </a:lnTo>
                  <a:lnTo>
                    <a:pt x="41" y="66"/>
                  </a:lnTo>
                  <a:lnTo>
                    <a:pt x="40" y="67"/>
                  </a:lnTo>
                  <a:lnTo>
                    <a:pt x="38" y="69"/>
                  </a:lnTo>
                  <a:lnTo>
                    <a:pt x="37" y="70"/>
                  </a:lnTo>
                  <a:lnTo>
                    <a:pt x="36" y="72"/>
                  </a:lnTo>
                  <a:lnTo>
                    <a:pt x="33" y="74"/>
                  </a:lnTo>
                  <a:lnTo>
                    <a:pt x="30" y="77"/>
                  </a:lnTo>
                  <a:lnTo>
                    <a:pt x="28" y="80"/>
                  </a:lnTo>
                  <a:lnTo>
                    <a:pt x="25" y="83"/>
                  </a:lnTo>
                  <a:lnTo>
                    <a:pt x="22" y="85"/>
                  </a:lnTo>
                  <a:lnTo>
                    <a:pt x="20" y="88"/>
                  </a:lnTo>
                  <a:lnTo>
                    <a:pt x="17" y="90"/>
                  </a:lnTo>
                  <a:lnTo>
                    <a:pt x="14" y="93"/>
                  </a:lnTo>
                  <a:lnTo>
                    <a:pt x="12" y="95"/>
                  </a:lnTo>
                  <a:lnTo>
                    <a:pt x="9" y="97"/>
                  </a:lnTo>
                  <a:lnTo>
                    <a:pt x="7" y="100"/>
                  </a:lnTo>
                  <a:lnTo>
                    <a:pt x="5" y="102"/>
                  </a:lnTo>
                  <a:lnTo>
                    <a:pt x="0" y="104"/>
                  </a:lnTo>
                  <a:lnTo>
                    <a:pt x="2" y="101"/>
                  </a:lnTo>
                  <a:lnTo>
                    <a:pt x="4" y="99"/>
                  </a:lnTo>
                  <a:lnTo>
                    <a:pt x="6" y="96"/>
                  </a:lnTo>
                  <a:lnTo>
                    <a:pt x="9" y="94"/>
                  </a:lnTo>
                  <a:lnTo>
                    <a:pt x="11" y="92"/>
                  </a:lnTo>
                  <a:lnTo>
                    <a:pt x="14" y="89"/>
                  </a:lnTo>
                  <a:lnTo>
                    <a:pt x="17" y="87"/>
                  </a:lnTo>
                  <a:lnTo>
                    <a:pt x="20" y="84"/>
                  </a:lnTo>
                  <a:lnTo>
                    <a:pt x="21" y="82"/>
                  </a:lnTo>
                  <a:lnTo>
                    <a:pt x="22" y="81"/>
                  </a:lnTo>
                  <a:lnTo>
                    <a:pt x="24" y="79"/>
                  </a:lnTo>
                  <a:lnTo>
                    <a:pt x="25" y="78"/>
                  </a:lnTo>
                  <a:lnTo>
                    <a:pt x="26" y="76"/>
                  </a:lnTo>
                  <a:lnTo>
                    <a:pt x="28" y="75"/>
                  </a:lnTo>
                  <a:lnTo>
                    <a:pt x="29" y="73"/>
                  </a:lnTo>
                  <a:lnTo>
                    <a:pt x="31" y="72"/>
                  </a:lnTo>
                  <a:lnTo>
                    <a:pt x="32" y="71"/>
                  </a:lnTo>
                  <a:lnTo>
                    <a:pt x="33" y="69"/>
                  </a:lnTo>
                  <a:lnTo>
                    <a:pt x="35" y="67"/>
                  </a:lnTo>
                  <a:lnTo>
                    <a:pt x="37" y="66"/>
                  </a:lnTo>
                  <a:lnTo>
                    <a:pt x="38" y="64"/>
                  </a:lnTo>
                  <a:lnTo>
                    <a:pt x="40" y="63"/>
                  </a:lnTo>
                  <a:lnTo>
                    <a:pt x="41" y="62"/>
                  </a:lnTo>
                  <a:lnTo>
                    <a:pt x="42" y="60"/>
                  </a:lnTo>
                  <a:lnTo>
                    <a:pt x="44" y="59"/>
                  </a:lnTo>
                  <a:lnTo>
                    <a:pt x="45" y="57"/>
                  </a:lnTo>
                  <a:lnTo>
                    <a:pt x="46" y="55"/>
                  </a:lnTo>
                  <a:lnTo>
                    <a:pt x="48" y="54"/>
                  </a:lnTo>
                  <a:lnTo>
                    <a:pt x="49" y="52"/>
                  </a:lnTo>
                  <a:lnTo>
                    <a:pt x="50" y="51"/>
                  </a:lnTo>
                  <a:lnTo>
                    <a:pt x="52" y="49"/>
                  </a:lnTo>
                  <a:lnTo>
                    <a:pt x="53" y="48"/>
                  </a:lnTo>
                  <a:lnTo>
                    <a:pt x="54" y="46"/>
                  </a:lnTo>
                  <a:lnTo>
                    <a:pt x="55" y="44"/>
                  </a:lnTo>
                  <a:lnTo>
                    <a:pt x="56" y="43"/>
                  </a:lnTo>
                  <a:lnTo>
                    <a:pt x="57" y="41"/>
                  </a:lnTo>
                  <a:lnTo>
                    <a:pt x="60" y="38"/>
                  </a:lnTo>
                  <a:lnTo>
                    <a:pt x="61" y="36"/>
                  </a:lnTo>
                  <a:lnTo>
                    <a:pt x="63" y="33"/>
                  </a:lnTo>
                  <a:lnTo>
                    <a:pt x="65" y="30"/>
                  </a:lnTo>
                  <a:lnTo>
                    <a:pt x="66" y="27"/>
                  </a:lnTo>
                  <a:lnTo>
                    <a:pt x="68" y="25"/>
                  </a:lnTo>
                  <a:lnTo>
                    <a:pt x="69" y="22"/>
                  </a:lnTo>
                  <a:lnTo>
                    <a:pt x="69" y="20"/>
                  </a:lnTo>
                  <a:lnTo>
                    <a:pt x="70" y="18"/>
                  </a:lnTo>
                  <a:lnTo>
                    <a:pt x="71" y="16"/>
                  </a:lnTo>
                  <a:lnTo>
                    <a:pt x="70" y="15"/>
                  </a:lnTo>
                  <a:lnTo>
                    <a:pt x="69" y="14"/>
                  </a:lnTo>
                  <a:lnTo>
                    <a:pt x="68" y="13"/>
                  </a:lnTo>
                  <a:lnTo>
                    <a:pt x="66" y="13"/>
                  </a:lnTo>
                  <a:lnTo>
                    <a:pt x="64" y="12"/>
                  </a:lnTo>
                  <a:lnTo>
                    <a:pt x="62" y="10"/>
                  </a:lnTo>
                  <a:lnTo>
                    <a:pt x="60" y="9"/>
                  </a:lnTo>
                  <a:lnTo>
                    <a:pt x="57" y="9"/>
                  </a:lnTo>
                  <a:lnTo>
                    <a:pt x="54" y="7"/>
                  </a:lnTo>
                  <a:lnTo>
                    <a:pt x="52" y="6"/>
                  </a:lnTo>
                  <a:lnTo>
                    <a:pt x="49" y="5"/>
                  </a:lnTo>
                  <a:lnTo>
                    <a:pt x="46" y="5"/>
                  </a:lnTo>
                  <a:lnTo>
                    <a:pt x="43" y="3"/>
                  </a:lnTo>
                  <a:lnTo>
                    <a:pt x="41" y="3"/>
                  </a:lnTo>
                  <a:lnTo>
                    <a:pt x="38" y="2"/>
                  </a:lnTo>
                  <a:lnTo>
                    <a:pt x="37" y="1"/>
                  </a:lnTo>
                  <a:lnTo>
                    <a:pt x="38"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5" name="Freeform 253"/>
            <p:cNvSpPr>
              <a:spLocks/>
            </p:cNvSpPr>
            <p:nvPr/>
          </p:nvSpPr>
          <p:spPr bwMode="auto">
            <a:xfrm>
              <a:off x="1862" y="1605"/>
              <a:ext cx="197" cy="311"/>
            </a:xfrm>
            <a:custGeom>
              <a:avLst/>
              <a:gdLst>
                <a:gd name="T0" fmla="*/ 180 w 197"/>
                <a:gd name="T1" fmla="*/ 7 h 311"/>
                <a:gd name="T2" fmla="*/ 156 w 197"/>
                <a:gd name="T3" fmla="*/ 14 h 311"/>
                <a:gd name="T4" fmla="*/ 133 w 197"/>
                <a:gd name="T5" fmla="*/ 21 h 311"/>
                <a:gd name="T6" fmla="*/ 113 w 197"/>
                <a:gd name="T7" fmla="*/ 30 h 311"/>
                <a:gd name="T8" fmla="*/ 93 w 197"/>
                <a:gd name="T9" fmla="*/ 41 h 311"/>
                <a:gd name="T10" fmla="*/ 76 w 197"/>
                <a:gd name="T11" fmla="*/ 53 h 311"/>
                <a:gd name="T12" fmla="*/ 60 w 197"/>
                <a:gd name="T13" fmla="*/ 66 h 311"/>
                <a:gd name="T14" fmla="*/ 47 w 197"/>
                <a:gd name="T15" fmla="*/ 81 h 311"/>
                <a:gd name="T16" fmla="*/ 35 w 197"/>
                <a:gd name="T17" fmla="*/ 98 h 311"/>
                <a:gd name="T18" fmla="*/ 25 w 197"/>
                <a:gd name="T19" fmla="*/ 115 h 311"/>
                <a:gd name="T20" fmla="*/ 16 w 197"/>
                <a:gd name="T21" fmla="*/ 134 h 311"/>
                <a:gd name="T22" fmla="*/ 11 w 197"/>
                <a:gd name="T23" fmla="*/ 154 h 311"/>
                <a:gd name="T24" fmla="*/ 7 w 197"/>
                <a:gd name="T25" fmla="*/ 177 h 311"/>
                <a:gd name="T26" fmla="*/ 5 w 197"/>
                <a:gd name="T27" fmla="*/ 190 h 311"/>
                <a:gd name="T28" fmla="*/ 4 w 197"/>
                <a:gd name="T29" fmla="*/ 200 h 311"/>
                <a:gd name="T30" fmla="*/ 5 w 197"/>
                <a:gd name="T31" fmla="*/ 210 h 311"/>
                <a:gd name="T32" fmla="*/ 5 w 197"/>
                <a:gd name="T33" fmla="*/ 221 h 311"/>
                <a:gd name="T34" fmla="*/ 7 w 197"/>
                <a:gd name="T35" fmla="*/ 231 h 311"/>
                <a:gd name="T36" fmla="*/ 9 w 197"/>
                <a:gd name="T37" fmla="*/ 242 h 311"/>
                <a:gd name="T38" fmla="*/ 12 w 197"/>
                <a:gd name="T39" fmla="*/ 252 h 311"/>
                <a:gd name="T40" fmla="*/ 15 w 197"/>
                <a:gd name="T41" fmla="*/ 262 h 311"/>
                <a:gd name="T42" fmla="*/ 19 w 197"/>
                <a:gd name="T43" fmla="*/ 272 h 311"/>
                <a:gd name="T44" fmla="*/ 23 w 197"/>
                <a:gd name="T45" fmla="*/ 281 h 311"/>
                <a:gd name="T46" fmla="*/ 27 w 197"/>
                <a:gd name="T47" fmla="*/ 291 h 311"/>
                <a:gd name="T48" fmla="*/ 31 w 197"/>
                <a:gd name="T49" fmla="*/ 301 h 311"/>
                <a:gd name="T50" fmla="*/ 36 w 197"/>
                <a:gd name="T51" fmla="*/ 311 h 311"/>
                <a:gd name="T52" fmla="*/ 30 w 197"/>
                <a:gd name="T53" fmla="*/ 309 h 311"/>
                <a:gd name="T54" fmla="*/ 25 w 197"/>
                <a:gd name="T55" fmla="*/ 300 h 311"/>
                <a:gd name="T56" fmla="*/ 20 w 197"/>
                <a:gd name="T57" fmla="*/ 289 h 311"/>
                <a:gd name="T58" fmla="*/ 16 w 197"/>
                <a:gd name="T59" fmla="*/ 279 h 311"/>
                <a:gd name="T60" fmla="*/ 12 w 197"/>
                <a:gd name="T61" fmla="*/ 269 h 311"/>
                <a:gd name="T62" fmla="*/ 8 w 197"/>
                <a:gd name="T63" fmla="*/ 258 h 311"/>
                <a:gd name="T64" fmla="*/ 6 w 197"/>
                <a:gd name="T65" fmla="*/ 248 h 311"/>
                <a:gd name="T66" fmla="*/ 4 w 197"/>
                <a:gd name="T67" fmla="*/ 237 h 311"/>
                <a:gd name="T68" fmla="*/ 2 w 197"/>
                <a:gd name="T69" fmla="*/ 226 h 311"/>
                <a:gd name="T70" fmla="*/ 1 w 197"/>
                <a:gd name="T71" fmla="*/ 215 h 311"/>
                <a:gd name="T72" fmla="*/ 0 w 197"/>
                <a:gd name="T73" fmla="*/ 204 h 311"/>
                <a:gd name="T74" fmla="*/ 0 w 197"/>
                <a:gd name="T75" fmla="*/ 193 h 311"/>
                <a:gd name="T76" fmla="*/ 1 w 197"/>
                <a:gd name="T77" fmla="*/ 182 h 311"/>
                <a:gd name="T78" fmla="*/ 3 w 197"/>
                <a:gd name="T79" fmla="*/ 164 h 311"/>
                <a:gd name="T80" fmla="*/ 10 w 197"/>
                <a:gd name="T81" fmla="*/ 137 h 311"/>
                <a:gd name="T82" fmla="*/ 20 w 197"/>
                <a:gd name="T83" fmla="*/ 113 h 311"/>
                <a:gd name="T84" fmla="*/ 33 w 197"/>
                <a:gd name="T85" fmla="*/ 92 h 311"/>
                <a:gd name="T86" fmla="*/ 48 w 197"/>
                <a:gd name="T87" fmla="*/ 73 h 311"/>
                <a:gd name="T88" fmla="*/ 65 w 197"/>
                <a:gd name="T89" fmla="*/ 57 h 311"/>
                <a:gd name="T90" fmla="*/ 84 w 197"/>
                <a:gd name="T91" fmla="*/ 44 h 311"/>
                <a:gd name="T92" fmla="*/ 102 w 197"/>
                <a:gd name="T93" fmla="*/ 31 h 311"/>
                <a:gd name="T94" fmla="*/ 122 w 197"/>
                <a:gd name="T95" fmla="*/ 22 h 311"/>
                <a:gd name="T96" fmla="*/ 141 w 197"/>
                <a:gd name="T97" fmla="*/ 14 h 311"/>
                <a:gd name="T98" fmla="*/ 159 w 197"/>
                <a:gd name="T99" fmla="*/ 8 h 311"/>
                <a:gd name="T100" fmla="*/ 176 w 197"/>
                <a:gd name="T101" fmla="*/ 3 h 311"/>
                <a:gd name="T102" fmla="*/ 191 w 197"/>
                <a:gd name="T103" fmla="*/ 0 h 31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97"/>
                <a:gd name="T157" fmla="*/ 0 h 311"/>
                <a:gd name="T158" fmla="*/ 197 w 197"/>
                <a:gd name="T159" fmla="*/ 311 h 311"/>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97" h="311">
                  <a:moveTo>
                    <a:pt x="197" y="0"/>
                  </a:moveTo>
                  <a:lnTo>
                    <a:pt x="196" y="4"/>
                  </a:lnTo>
                  <a:lnTo>
                    <a:pt x="191" y="5"/>
                  </a:lnTo>
                  <a:lnTo>
                    <a:pt x="185" y="6"/>
                  </a:lnTo>
                  <a:lnTo>
                    <a:pt x="180" y="7"/>
                  </a:lnTo>
                  <a:lnTo>
                    <a:pt x="176" y="9"/>
                  </a:lnTo>
                  <a:lnTo>
                    <a:pt x="171" y="9"/>
                  </a:lnTo>
                  <a:lnTo>
                    <a:pt x="165" y="11"/>
                  </a:lnTo>
                  <a:lnTo>
                    <a:pt x="161" y="12"/>
                  </a:lnTo>
                  <a:lnTo>
                    <a:pt x="156" y="14"/>
                  </a:lnTo>
                  <a:lnTo>
                    <a:pt x="152" y="15"/>
                  </a:lnTo>
                  <a:lnTo>
                    <a:pt x="147" y="16"/>
                  </a:lnTo>
                  <a:lnTo>
                    <a:pt x="142" y="18"/>
                  </a:lnTo>
                  <a:lnTo>
                    <a:pt x="138" y="20"/>
                  </a:lnTo>
                  <a:lnTo>
                    <a:pt x="133" y="21"/>
                  </a:lnTo>
                  <a:lnTo>
                    <a:pt x="129" y="23"/>
                  </a:lnTo>
                  <a:lnTo>
                    <a:pt x="125" y="25"/>
                  </a:lnTo>
                  <a:lnTo>
                    <a:pt x="121" y="26"/>
                  </a:lnTo>
                  <a:lnTo>
                    <a:pt x="117" y="28"/>
                  </a:lnTo>
                  <a:lnTo>
                    <a:pt x="113" y="30"/>
                  </a:lnTo>
                  <a:lnTo>
                    <a:pt x="109" y="32"/>
                  </a:lnTo>
                  <a:lnTo>
                    <a:pt x="105" y="34"/>
                  </a:lnTo>
                  <a:lnTo>
                    <a:pt x="101" y="36"/>
                  </a:lnTo>
                  <a:lnTo>
                    <a:pt x="97" y="38"/>
                  </a:lnTo>
                  <a:lnTo>
                    <a:pt x="93" y="41"/>
                  </a:lnTo>
                  <a:lnTo>
                    <a:pt x="90" y="43"/>
                  </a:lnTo>
                  <a:lnTo>
                    <a:pt x="86" y="46"/>
                  </a:lnTo>
                  <a:lnTo>
                    <a:pt x="82" y="48"/>
                  </a:lnTo>
                  <a:lnTo>
                    <a:pt x="79" y="51"/>
                  </a:lnTo>
                  <a:lnTo>
                    <a:pt x="76" y="53"/>
                  </a:lnTo>
                  <a:lnTo>
                    <a:pt x="73" y="55"/>
                  </a:lnTo>
                  <a:lnTo>
                    <a:pt x="70" y="58"/>
                  </a:lnTo>
                  <a:lnTo>
                    <a:pt x="66" y="61"/>
                  </a:lnTo>
                  <a:lnTo>
                    <a:pt x="64" y="64"/>
                  </a:lnTo>
                  <a:lnTo>
                    <a:pt x="60" y="66"/>
                  </a:lnTo>
                  <a:lnTo>
                    <a:pt x="58" y="69"/>
                  </a:lnTo>
                  <a:lnTo>
                    <a:pt x="55" y="72"/>
                  </a:lnTo>
                  <a:lnTo>
                    <a:pt x="52" y="75"/>
                  </a:lnTo>
                  <a:lnTo>
                    <a:pt x="49" y="78"/>
                  </a:lnTo>
                  <a:lnTo>
                    <a:pt x="47" y="81"/>
                  </a:lnTo>
                  <a:lnTo>
                    <a:pt x="44" y="84"/>
                  </a:lnTo>
                  <a:lnTo>
                    <a:pt x="42" y="88"/>
                  </a:lnTo>
                  <a:lnTo>
                    <a:pt x="39" y="91"/>
                  </a:lnTo>
                  <a:lnTo>
                    <a:pt x="37" y="94"/>
                  </a:lnTo>
                  <a:lnTo>
                    <a:pt x="35" y="98"/>
                  </a:lnTo>
                  <a:lnTo>
                    <a:pt x="32" y="101"/>
                  </a:lnTo>
                  <a:lnTo>
                    <a:pt x="31" y="104"/>
                  </a:lnTo>
                  <a:lnTo>
                    <a:pt x="28" y="108"/>
                  </a:lnTo>
                  <a:lnTo>
                    <a:pt x="27" y="111"/>
                  </a:lnTo>
                  <a:lnTo>
                    <a:pt x="25" y="115"/>
                  </a:lnTo>
                  <a:lnTo>
                    <a:pt x="23" y="119"/>
                  </a:lnTo>
                  <a:lnTo>
                    <a:pt x="22" y="123"/>
                  </a:lnTo>
                  <a:lnTo>
                    <a:pt x="20" y="127"/>
                  </a:lnTo>
                  <a:lnTo>
                    <a:pt x="19" y="130"/>
                  </a:lnTo>
                  <a:lnTo>
                    <a:pt x="16" y="134"/>
                  </a:lnTo>
                  <a:lnTo>
                    <a:pt x="15" y="138"/>
                  </a:lnTo>
                  <a:lnTo>
                    <a:pt x="14" y="142"/>
                  </a:lnTo>
                  <a:lnTo>
                    <a:pt x="13" y="146"/>
                  </a:lnTo>
                  <a:lnTo>
                    <a:pt x="12" y="150"/>
                  </a:lnTo>
                  <a:lnTo>
                    <a:pt x="11" y="154"/>
                  </a:lnTo>
                  <a:lnTo>
                    <a:pt x="9" y="159"/>
                  </a:lnTo>
                  <a:lnTo>
                    <a:pt x="9" y="163"/>
                  </a:lnTo>
                  <a:lnTo>
                    <a:pt x="8" y="167"/>
                  </a:lnTo>
                  <a:lnTo>
                    <a:pt x="7" y="172"/>
                  </a:lnTo>
                  <a:lnTo>
                    <a:pt x="7" y="177"/>
                  </a:lnTo>
                  <a:lnTo>
                    <a:pt x="6" y="181"/>
                  </a:lnTo>
                  <a:lnTo>
                    <a:pt x="5" y="183"/>
                  </a:lnTo>
                  <a:lnTo>
                    <a:pt x="5" y="185"/>
                  </a:lnTo>
                  <a:lnTo>
                    <a:pt x="5" y="187"/>
                  </a:lnTo>
                  <a:lnTo>
                    <a:pt x="5" y="190"/>
                  </a:lnTo>
                  <a:lnTo>
                    <a:pt x="4" y="191"/>
                  </a:lnTo>
                  <a:lnTo>
                    <a:pt x="4" y="194"/>
                  </a:lnTo>
                  <a:lnTo>
                    <a:pt x="4" y="196"/>
                  </a:lnTo>
                  <a:lnTo>
                    <a:pt x="4" y="198"/>
                  </a:lnTo>
                  <a:lnTo>
                    <a:pt x="4" y="200"/>
                  </a:lnTo>
                  <a:lnTo>
                    <a:pt x="4" y="202"/>
                  </a:lnTo>
                  <a:lnTo>
                    <a:pt x="4" y="204"/>
                  </a:lnTo>
                  <a:lnTo>
                    <a:pt x="4" y="206"/>
                  </a:lnTo>
                  <a:lnTo>
                    <a:pt x="4" y="208"/>
                  </a:lnTo>
                  <a:lnTo>
                    <a:pt x="5" y="210"/>
                  </a:lnTo>
                  <a:lnTo>
                    <a:pt x="5" y="212"/>
                  </a:lnTo>
                  <a:lnTo>
                    <a:pt x="5" y="215"/>
                  </a:lnTo>
                  <a:lnTo>
                    <a:pt x="5" y="217"/>
                  </a:lnTo>
                  <a:lnTo>
                    <a:pt x="5" y="219"/>
                  </a:lnTo>
                  <a:lnTo>
                    <a:pt x="5" y="221"/>
                  </a:lnTo>
                  <a:lnTo>
                    <a:pt x="6" y="223"/>
                  </a:lnTo>
                  <a:lnTo>
                    <a:pt x="6" y="225"/>
                  </a:lnTo>
                  <a:lnTo>
                    <a:pt x="7" y="227"/>
                  </a:lnTo>
                  <a:lnTo>
                    <a:pt x="7" y="229"/>
                  </a:lnTo>
                  <a:lnTo>
                    <a:pt x="7" y="231"/>
                  </a:lnTo>
                  <a:lnTo>
                    <a:pt x="7" y="233"/>
                  </a:lnTo>
                  <a:lnTo>
                    <a:pt x="8" y="235"/>
                  </a:lnTo>
                  <a:lnTo>
                    <a:pt x="8" y="237"/>
                  </a:lnTo>
                  <a:lnTo>
                    <a:pt x="9" y="240"/>
                  </a:lnTo>
                  <a:lnTo>
                    <a:pt x="9" y="242"/>
                  </a:lnTo>
                  <a:lnTo>
                    <a:pt x="10" y="244"/>
                  </a:lnTo>
                  <a:lnTo>
                    <a:pt x="10" y="246"/>
                  </a:lnTo>
                  <a:lnTo>
                    <a:pt x="11" y="248"/>
                  </a:lnTo>
                  <a:lnTo>
                    <a:pt x="11" y="250"/>
                  </a:lnTo>
                  <a:lnTo>
                    <a:pt x="12" y="252"/>
                  </a:lnTo>
                  <a:lnTo>
                    <a:pt x="12" y="254"/>
                  </a:lnTo>
                  <a:lnTo>
                    <a:pt x="13" y="256"/>
                  </a:lnTo>
                  <a:lnTo>
                    <a:pt x="13" y="258"/>
                  </a:lnTo>
                  <a:lnTo>
                    <a:pt x="14" y="260"/>
                  </a:lnTo>
                  <a:lnTo>
                    <a:pt x="15" y="262"/>
                  </a:lnTo>
                  <a:lnTo>
                    <a:pt x="16" y="264"/>
                  </a:lnTo>
                  <a:lnTo>
                    <a:pt x="16" y="266"/>
                  </a:lnTo>
                  <a:lnTo>
                    <a:pt x="17" y="268"/>
                  </a:lnTo>
                  <a:lnTo>
                    <a:pt x="17" y="270"/>
                  </a:lnTo>
                  <a:lnTo>
                    <a:pt x="19" y="272"/>
                  </a:lnTo>
                  <a:lnTo>
                    <a:pt x="19" y="274"/>
                  </a:lnTo>
                  <a:lnTo>
                    <a:pt x="20" y="276"/>
                  </a:lnTo>
                  <a:lnTo>
                    <a:pt x="21" y="277"/>
                  </a:lnTo>
                  <a:lnTo>
                    <a:pt x="22" y="280"/>
                  </a:lnTo>
                  <a:lnTo>
                    <a:pt x="23" y="281"/>
                  </a:lnTo>
                  <a:lnTo>
                    <a:pt x="23" y="283"/>
                  </a:lnTo>
                  <a:lnTo>
                    <a:pt x="24" y="285"/>
                  </a:lnTo>
                  <a:lnTo>
                    <a:pt x="25" y="287"/>
                  </a:lnTo>
                  <a:lnTo>
                    <a:pt x="26" y="289"/>
                  </a:lnTo>
                  <a:lnTo>
                    <a:pt x="27" y="291"/>
                  </a:lnTo>
                  <a:lnTo>
                    <a:pt x="28" y="293"/>
                  </a:lnTo>
                  <a:lnTo>
                    <a:pt x="28" y="295"/>
                  </a:lnTo>
                  <a:lnTo>
                    <a:pt x="30" y="297"/>
                  </a:lnTo>
                  <a:lnTo>
                    <a:pt x="31" y="299"/>
                  </a:lnTo>
                  <a:lnTo>
                    <a:pt x="31" y="301"/>
                  </a:lnTo>
                  <a:lnTo>
                    <a:pt x="32" y="303"/>
                  </a:lnTo>
                  <a:lnTo>
                    <a:pt x="33" y="305"/>
                  </a:lnTo>
                  <a:lnTo>
                    <a:pt x="35" y="307"/>
                  </a:lnTo>
                  <a:lnTo>
                    <a:pt x="35" y="309"/>
                  </a:lnTo>
                  <a:lnTo>
                    <a:pt x="36" y="311"/>
                  </a:lnTo>
                  <a:lnTo>
                    <a:pt x="35" y="310"/>
                  </a:lnTo>
                  <a:lnTo>
                    <a:pt x="34" y="311"/>
                  </a:lnTo>
                  <a:lnTo>
                    <a:pt x="32" y="311"/>
                  </a:lnTo>
                  <a:lnTo>
                    <a:pt x="31" y="311"/>
                  </a:lnTo>
                  <a:lnTo>
                    <a:pt x="30" y="309"/>
                  </a:lnTo>
                  <a:lnTo>
                    <a:pt x="29" y="307"/>
                  </a:lnTo>
                  <a:lnTo>
                    <a:pt x="28" y="305"/>
                  </a:lnTo>
                  <a:lnTo>
                    <a:pt x="27" y="303"/>
                  </a:lnTo>
                  <a:lnTo>
                    <a:pt x="26" y="302"/>
                  </a:lnTo>
                  <a:lnTo>
                    <a:pt x="25" y="300"/>
                  </a:lnTo>
                  <a:lnTo>
                    <a:pt x="24" y="298"/>
                  </a:lnTo>
                  <a:lnTo>
                    <a:pt x="23" y="296"/>
                  </a:lnTo>
                  <a:lnTo>
                    <a:pt x="22" y="294"/>
                  </a:lnTo>
                  <a:lnTo>
                    <a:pt x="21" y="291"/>
                  </a:lnTo>
                  <a:lnTo>
                    <a:pt x="20" y="289"/>
                  </a:lnTo>
                  <a:lnTo>
                    <a:pt x="19" y="287"/>
                  </a:lnTo>
                  <a:lnTo>
                    <a:pt x="18" y="285"/>
                  </a:lnTo>
                  <a:lnTo>
                    <a:pt x="17" y="283"/>
                  </a:lnTo>
                  <a:lnTo>
                    <a:pt x="16" y="281"/>
                  </a:lnTo>
                  <a:lnTo>
                    <a:pt x="16" y="279"/>
                  </a:lnTo>
                  <a:lnTo>
                    <a:pt x="15" y="277"/>
                  </a:lnTo>
                  <a:lnTo>
                    <a:pt x="14" y="275"/>
                  </a:lnTo>
                  <a:lnTo>
                    <a:pt x="13" y="273"/>
                  </a:lnTo>
                  <a:lnTo>
                    <a:pt x="12" y="271"/>
                  </a:lnTo>
                  <a:lnTo>
                    <a:pt x="12" y="269"/>
                  </a:lnTo>
                  <a:lnTo>
                    <a:pt x="11" y="267"/>
                  </a:lnTo>
                  <a:lnTo>
                    <a:pt x="11" y="264"/>
                  </a:lnTo>
                  <a:lnTo>
                    <a:pt x="10" y="263"/>
                  </a:lnTo>
                  <a:lnTo>
                    <a:pt x="9" y="260"/>
                  </a:lnTo>
                  <a:lnTo>
                    <a:pt x="8" y="258"/>
                  </a:lnTo>
                  <a:lnTo>
                    <a:pt x="8" y="256"/>
                  </a:lnTo>
                  <a:lnTo>
                    <a:pt x="8" y="254"/>
                  </a:lnTo>
                  <a:lnTo>
                    <a:pt x="7" y="252"/>
                  </a:lnTo>
                  <a:lnTo>
                    <a:pt x="7" y="250"/>
                  </a:lnTo>
                  <a:lnTo>
                    <a:pt x="6" y="248"/>
                  </a:lnTo>
                  <a:lnTo>
                    <a:pt x="6" y="246"/>
                  </a:lnTo>
                  <a:lnTo>
                    <a:pt x="5" y="243"/>
                  </a:lnTo>
                  <a:lnTo>
                    <a:pt x="5" y="241"/>
                  </a:lnTo>
                  <a:lnTo>
                    <a:pt x="4" y="239"/>
                  </a:lnTo>
                  <a:lnTo>
                    <a:pt x="4" y="237"/>
                  </a:lnTo>
                  <a:lnTo>
                    <a:pt x="3" y="234"/>
                  </a:lnTo>
                  <a:lnTo>
                    <a:pt x="3" y="232"/>
                  </a:lnTo>
                  <a:lnTo>
                    <a:pt x="3" y="230"/>
                  </a:lnTo>
                  <a:lnTo>
                    <a:pt x="3" y="228"/>
                  </a:lnTo>
                  <a:lnTo>
                    <a:pt x="2" y="226"/>
                  </a:lnTo>
                  <a:lnTo>
                    <a:pt x="2" y="224"/>
                  </a:lnTo>
                  <a:lnTo>
                    <a:pt x="1" y="222"/>
                  </a:lnTo>
                  <a:lnTo>
                    <a:pt x="1" y="219"/>
                  </a:lnTo>
                  <a:lnTo>
                    <a:pt x="1" y="217"/>
                  </a:lnTo>
                  <a:lnTo>
                    <a:pt x="1" y="215"/>
                  </a:lnTo>
                  <a:lnTo>
                    <a:pt x="1" y="213"/>
                  </a:lnTo>
                  <a:lnTo>
                    <a:pt x="1" y="211"/>
                  </a:lnTo>
                  <a:lnTo>
                    <a:pt x="0" y="208"/>
                  </a:lnTo>
                  <a:lnTo>
                    <a:pt x="0" y="206"/>
                  </a:lnTo>
                  <a:lnTo>
                    <a:pt x="0" y="204"/>
                  </a:lnTo>
                  <a:lnTo>
                    <a:pt x="0" y="202"/>
                  </a:lnTo>
                  <a:lnTo>
                    <a:pt x="0" y="199"/>
                  </a:lnTo>
                  <a:lnTo>
                    <a:pt x="0" y="197"/>
                  </a:lnTo>
                  <a:lnTo>
                    <a:pt x="0" y="195"/>
                  </a:lnTo>
                  <a:lnTo>
                    <a:pt x="0" y="193"/>
                  </a:lnTo>
                  <a:lnTo>
                    <a:pt x="0" y="191"/>
                  </a:lnTo>
                  <a:lnTo>
                    <a:pt x="0" y="188"/>
                  </a:lnTo>
                  <a:lnTo>
                    <a:pt x="0" y="186"/>
                  </a:lnTo>
                  <a:lnTo>
                    <a:pt x="1" y="184"/>
                  </a:lnTo>
                  <a:lnTo>
                    <a:pt x="1" y="182"/>
                  </a:lnTo>
                  <a:lnTo>
                    <a:pt x="1" y="180"/>
                  </a:lnTo>
                  <a:lnTo>
                    <a:pt x="1" y="177"/>
                  </a:lnTo>
                  <a:lnTo>
                    <a:pt x="2" y="176"/>
                  </a:lnTo>
                  <a:lnTo>
                    <a:pt x="3" y="170"/>
                  </a:lnTo>
                  <a:lnTo>
                    <a:pt x="3" y="164"/>
                  </a:lnTo>
                  <a:lnTo>
                    <a:pt x="4" y="158"/>
                  </a:lnTo>
                  <a:lnTo>
                    <a:pt x="5" y="152"/>
                  </a:lnTo>
                  <a:lnTo>
                    <a:pt x="7" y="147"/>
                  </a:lnTo>
                  <a:lnTo>
                    <a:pt x="8" y="142"/>
                  </a:lnTo>
                  <a:lnTo>
                    <a:pt x="10" y="137"/>
                  </a:lnTo>
                  <a:lnTo>
                    <a:pt x="12" y="132"/>
                  </a:lnTo>
                  <a:lnTo>
                    <a:pt x="14" y="127"/>
                  </a:lnTo>
                  <a:lnTo>
                    <a:pt x="16" y="122"/>
                  </a:lnTo>
                  <a:lnTo>
                    <a:pt x="18" y="117"/>
                  </a:lnTo>
                  <a:lnTo>
                    <a:pt x="20" y="113"/>
                  </a:lnTo>
                  <a:lnTo>
                    <a:pt x="23" y="108"/>
                  </a:lnTo>
                  <a:lnTo>
                    <a:pt x="25" y="104"/>
                  </a:lnTo>
                  <a:lnTo>
                    <a:pt x="28" y="100"/>
                  </a:lnTo>
                  <a:lnTo>
                    <a:pt x="31" y="96"/>
                  </a:lnTo>
                  <a:lnTo>
                    <a:pt x="33" y="92"/>
                  </a:lnTo>
                  <a:lnTo>
                    <a:pt x="36" y="87"/>
                  </a:lnTo>
                  <a:lnTo>
                    <a:pt x="39" y="83"/>
                  </a:lnTo>
                  <a:lnTo>
                    <a:pt x="42" y="80"/>
                  </a:lnTo>
                  <a:lnTo>
                    <a:pt x="45" y="76"/>
                  </a:lnTo>
                  <a:lnTo>
                    <a:pt x="48" y="73"/>
                  </a:lnTo>
                  <a:lnTo>
                    <a:pt x="51" y="70"/>
                  </a:lnTo>
                  <a:lnTo>
                    <a:pt x="55" y="66"/>
                  </a:lnTo>
                  <a:lnTo>
                    <a:pt x="58" y="63"/>
                  </a:lnTo>
                  <a:lnTo>
                    <a:pt x="62" y="60"/>
                  </a:lnTo>
                  <a:lnTo>
                    <a:pt x="65" y="57"/>
                  </a:lnTo>
                  <a:lnTo>
                    <a:pt x="69" y="54"/>
                  </a:lnTo>
                  <a:lnTo>
                    <a:pt x="73" y="51"/>
                  </a:lnTo>
                  <a:lnTo>
                    <a:pt x="77" y="49"/>
                  </a:lnTo>
                  <a:lnTo>
                    <a:pt x="80" y="46"/>
                  </a:lnTo>
                  <a:lnTo>
                    <a:pt x="84" y="44"/>
                  </a:lnTo>
                  <a:lnTo>
                    <a:pt x="87" y="41"/>
                  </a:lnTo>
                  <a:lnTo>
                    <a:pt x="91" y="38"/>
                  </a:lnTo>
                  <a:lnTo>
                    <a:pt x="95" y="36"/>
                  </a:lnTo>
                  <a:lnTo>
                    <a:pt x="99" y="34"/>
                  </a:lnTo>
                  <a:lnTo>
                    <a:pt x="102" y="31"/>
                  </a:lnTo>
                  <a:lnTo>
                    <a:pt x="106" y="29"/>
                  </a:lnTo>
                  <a:lnTo>
                    <a:pt x="110" y="27"/>
                  </a:lnTo>
                  <a:lnTo>
                    <a:pt x="114" y="26"/>
                  </a:lnTo>
                  <a:lnTo>
                    <a:pt x="118" y="24"/>
                  </a:lnTo>
                  <a:lnTo>
                    <a:pt x="122" y="22"/>
                  </a:lnTo>
                  <a:lnTo>
                    <a:pt x="125" y="21"/>
                  </a:lnTo>
                  <a:lnTo>
                    <a:pt x="129" y="19"/>
                  </a:lnTo>
                  <a:lnTo>
                    <a:pt x="133" y="17"/>
                  </a:lnTo>
                  <a:lnTo>
                    <a:pt x="137" y="16"/>
                  </a:lnTo>
                  <a:lnTo>
                    <a:pt x="141" y="14"/>
                  </a:lnTo>
                  <a:lnTo>
                    <a:pt x="145" y="13"/>
                  </a:lnTo>
                  <a:lnTo>
                    <a:pt x="148" y="12"/>
                  </a:lnTo>
                  <a:lnTo>
                    <a:pt x="152" y="10"/>
                  </a:lnTo>
                  <a:lnTo>
                    <a:pt x="156" y="9"/>
                  </a:lnTo>
                  <a:lnTo>
                    <a:pt x="159" y="8"/>
                  </a:lnTo>
                  <a:lnTo>
                    <a:pt x="163" y="7"/>
                  </a:lnTo>
                  <a:lnTo>
                    <a:pt x="166" y="6"/>
                  </a:lnTo>
                  <a:lnTo>
                    <a:pt x="169" y="5"/>
                  </a:lnTo>
                  <a:lnTo>
                    <a:pt x="173" y="4"/>
                  </a:lnTo>
                  <a:lnTo>
                    <a:pt x="176" y="3"/>
                  </a:lnTo>
                  <a:lnTo>
                    <a:pt x="179" y="3"/>
                  </a:lnTo>
                  <a:lnTo>
                    <a:pt x="182" y="2"/>
                  </a:lnTo>
                  <a:lnTo>
                    <a:pt x="185" y="1"/>
                  </a:lnTo>
                  <a:lnTo>
                    <a:pt x="188" y="1"/>
                  </a:lnTo>
                  <a:lnTo>
                    <a:pt x="191" y="0"/>
                  </a:lnTo>
                  <a:lnTo>
                    <a:pt x="194" y="0"/>
                  </a:lnTo>
                  <a:lnTo>
                    <a:pt x="197"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6" name="Freeform 254"/>
            <p:cNvSpPr>
              <a:spLocks/>
            </p:cNvSpPr>
            <p:nvPr/>
          </p:nvSpPr>
          <p:spPr bwMode="auto">
            <a:xfrm>
              <a:off x="1964" y="1638"/>
              <a:ext cx="91" cy="224"/>
            </a:xfrm>
            <a:custGeom>
              <a:avLst/>
              <a:gdLst>
                <a:gd name="T0" fmla="*/ 87 w 91"/>
                <a:gd name="T1" fmla="*/ 5 h 224"/>
                <a:gd name="T2" fmla="*/ 79 w 91"/>
                <a:gd name="T3" fmla="*/ 8 h 224"/>
                <a:gd name="T4" fmla="*/ 71 w 91"/>
                <a:gd name="T5" fmla="*/ 14 h 224"/>
                <a:gd name="T6" fmla="*/ 62 w 91"/>
                <a:gd name="T7" fmla="*/ 19 h 224"/>
                <a:gd name="T8" fmla="*/ 52 w 91"/>
                <a:gd name="T9" fmla="*/ 26 h 224"/>
                <a:gd name="T10" fmla="*/ 44 w 91"/>
                <a:gd name="T11" fmla="*/ 34 h 224"/>
                <a:gd name="T12" fmla="*/ 36 w 91"/>
                <a:gd name="T13" fmla="*/ 41 h 224"/>
                <a:gd name="T14" fmla="*/ 30 w 91"/>
                <a:gd name="T15" fmla="*/ 47 h 224"/>
                <a:gd name="T16" fmla="*/ 25 w 91"/>
                <a:gd name="T17" fmla="*/ 56 h 224"/>
                <a:gd name="T18" fmla="*/ 19 w 91"/>
                <a:gd name="T19" fmla="*/ 67 h 224"/>
                <a:gd name="T20" fmla="*/ 14 w 91"/>
                <a:gd name="T21" fmla="*/ 77 h 224"/>
                <a:gd name="T22" fmla="*/ 10 w 91"/>
                <a:gd name="T23" fmla="*/ 89 h 224"/>
                <a:gd name="T24" fmla="*/ 7 w 91"/>
                <a:gd name="T25" fmla="*/ 99 h 224"/>
                <a:gd name="T26" fmla="*/ 5 w 91"/>
                <a:gd name="T27" fmla="*/ 111 h 224"/>
                <a:gd name="T28" fmla="*/ 4 w 91"/>
                <a:gd name="T29" fmla="*/ 122 h 224"/>
                <a:gd name="T30" fmla="*/ 4 w 91"/>
                <a:gd name="T31" fmla="*/ 133 h 224"/>
                <a:gd name="T32" fmla="*/ 4 w 91"/>
                <a:gd name="T33" fmla="*/ 144 h 224"/>
                <a:gd name="T34" fmla="*/ 5 w 91"/>
                <a:gd name="T35" fmla="*/ 154 h 224"/>
                <a:gd name="T36" fmla="*/ 7 w 91"/>
                <a:gd name="T37" fmla="*/ 165 h 224"/>
                <a:gd name="T38" fmla="*/ 9 w 91"/>
                <a:gd name="T39" fmla="*/ 176 h 224"/>
                <a:gd name="T40" fmla="*/ 12 w 91"/>
                <a:gd name="T41" fmla="*/ 186 h 224"/>
                <a:gd name="T42" fmla="*/ 15 w 91"/>
                <a:gd name="T43" fmla="*/ 196 h 224"/>
                <a:gd name="T44" fmla="*/ 18 w 91"/>
                <a:gd name="T45" fmla="*/ 206 h 224"/>
                <a:gd name="T46" fmla="*/ 22 w 91"/>
                <a:gd name="T47" fmla="*/ 216 h 224"/>
                <a:gd name="T48" fmla="*/ 19 w 91"/>
                <a:gd name="T49" fmla="*/ 221 h 224"/>
                <a:gd name="T50" fmla="*/ 15 w 91"/>
                <a:gd name="T51" fmla="*/ 211 h 224"/>
                <a:gd name="T52" fmla="*/ 11 w 91"/>
                <a:gd name="T53" fmla="*/ 200 h 224"/>
                <a:gd name="T54" fmla="*/ 7 w 91"/>
                <a:gd name="T55" fmla="*/ 189 h 224"/>
                <a:gd name="T56" fmla="*/ 4 w 91"/>
                <a:gd name="T57" fmla="*/ 177 h 224"/>
                <a:gd name="T58" fmla="*/ 3 w 91"/>
                <a:gd name="T59" fmla="*/ 166 h 224"/>
                <a:gd name="T60" fmla="*/ 1 w 91"/>
                <a:gd name="T61" fmla="*/ 154 h 224"/>
                <a:gd name="T62" fmla="*/ 0 w 91"/>
                <a:gd name="T63" fmla="*/ 143 h 224"/>
                <a:gd name="T64" fmla="*/ 0 w 91"/>
                <a:gd name="T65" fmla="*/ 131 h 224"/>
                <a:gd name="T66" fmla="*/ 0 w 91"/>
                <a:gd name="T67" fmla="*/ 119 h 224"/>
                <a:gd name="T68" fmla="*/ 2 w 91"/>
                <a:gd name="T69" fmla="*/ 108 h 224"/>
                <a:gd name="T70" fmla="*/ 4 w 91"/>
                <a:gd name="T71" fmla="*/ 96 h 224"/>
                <a:gd name="T72" fmla="*/ 8 w 91"/>
                <a:gd name="T73" fmla="*/ 85 h 224"/>
                <a:gd name="T74" fmla="*/ 12 w 91"/>
                <a:gd name="T75" fmla="*/ 74 h 224"/>
                <a:gd name="T76" fmla="*/ 16 w 91"/>
                <a:gd name="T77" fmla="*/ 64 h 224"/>
                <a:gd name="T78" fmla="*/ 23 w 91"/>
                <a:gd name="T79" fmla="*/ 53 h 224"/>
                <a:gd name="T80" fmla="*/ 29 w 91"/>
                <a:gd name="T81" fmla="*/ 44 h 224"/>
                <a:gd name="T82" fmla="*/ 35 w 91"/>
                <a:gd name="T83" fmla="*/ 37 h 224"/>
                <a:gd name="T84" fmla="*/ 42 w 91"/>
                <a:gd name="T85" fmla="*/ 30 h 224"/>
                <a:gd name="T86" fmla="*/ 49 w 91"/>
                <a:gd name="T87" fmla="*/ 24 h 224"/>
                <a:gd name="T88" fmla="*/ 58 w 91"/>
                <a:gd name="T89" fmla="*/ 18 h 224"/>
                <a:gd name="T90" fmla="*/ 66 w 91"/>
                <a:gd name="T91" fmla="*/ 11 h 224"/>
                <a:gd name="T92" fmla="*/ 75 w 91"/>
                <a:gd name="T93" fmla="*/ 6 h 224"/>
                <a:gd name="T94" fmla="*/ 83 w 91"/>
                <a:gd name="T95" fmla="*/ 2 h 224"/>
                <a:gd name="T96" fmla="*/ 90 w 91"/>
                <a:gd name="T97" fmla="*/ 0 h 22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91"/>
                <a:gd name="T148" fmla="*/ 0 h 224"/>
                <a:gd name="T149" fmla="*/ 91 w 91"/>
                <a:gd name="T150" fmla="*/ 224 h 22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91" h="224">
                  <a:moveTo>
                    <a:pt x="90" y="0"/>
                  </a:moveTo>
                  <a:lnTo>
                    <a:pt x="91" y="3"/>
                  </a:lnTo>
                  <a:lnTo>
                    <a:pt x="89" y="4"/>
                  </a:lnTo>
                  <a:lnTo>
                    <a:pt x="87" y="5"/>
                  </a:lnTo>
                  <a:lnTo>
                    <a:pt x="86" y="5"/>
                  </a:lnTo>
                  <a:lnTo>
                    <a:pt x="83" y="6"/>
                  </a:lnTo>
                  <a:lnTo>
                    <a:pt x="82" y="7"/>
                  </a:lnTo>
                  <a:lnTo>
                    <a:pt x="79" y="8"/>
                  </a:lnTo>
                  <a:lnTo>
                    <a:pt x="78" y="9"/>
                  </a:lnTo>
                  <a:lnTo>
                    <a:pt x="75" y="11"/>
                  </a:lnTo>
                  <a:lnTo>
                    <a:pt x="73" y="12"/>
                  </a:lnTo>
                  <a:lnTo>
                    <a:pt x="71" y="14"/>
                  </a:lnTo>
                  <a:lnTo>
                    <a:pt x="69" y="15"/>
                  </a:lnTo>
                  <a:lnTo>
                    <a:pt x="66" y="17"/>
                  </a:lnTo>
                  <a:lnTo>
                    <a:pt x="63" y="18"/>
                  </a:lnTo>
                  <a:lnTo>
                    <a:pt x="62" y="19"/>
                  </a:lnTo>
                  <a:lnTo>
                    <a:pt x="59" y="21"/>
                  </a:lnTo>
                  <a:lnTo>
                    <a:pt x="57" y="23"/>
                  </a:lnTo>
                  <a:lnTo>
                    <a:pt x="55" y="25"/>
                  </a:lnTo>
                  <a:lnTo>
                    <a:pt x="52" y="26"/>
                  </a:lnTo>
                  <a:lnTo>
                    <a:pt x="50" y="28"/>
                  </a:lnTo>
                  <a:lnTo>
                    <a:pt x="48" y="30"/>
                  </a:lnTo>
                  <a:lnTo>
                    <a:pt x="46" y="32"/>
                  </a:lnTo>
                  <a:lnTo>
                    <a:pt x="44" y="34"/>
                  </a:lnTo>
                  <a:lnTo>
                    <a:pt x="42" y="36"/>
                  </a:lnTo>
                  <a:lnTo>
                    <a:pt x="40" y="37"/>
                  </a:lnTo>
                  <a:lnTo>
                    <a:pt x="38" y="39"/>
                  </a:lnTo>
                  <a:lnTo>
                    <a:pt x="36" y="41"/>
                  </a:lnTo>
                  <a:lnTo>
                    <a:pt x="34" y="42"/>
                  </a:lnTo>
                  <a:lnTo>
                    <a:pt x="33" y="44"/>
                  </a:lnTo>
                  <a:lnTo>
                    <a:pt x="32" y="45"/>
                  </a:lnTo>
                  <a:lnTo>
                    <a:pt x="30" y="47"/>
                  </a:lnTo>
                  <a:lnTo>
                    <a:pt x="30" y="49"/>
                  </a:lnTo>
                  <a:lnTo>
                    <a:pt x="29" y="50"/>
                  </a:lnTo>
                  <a:lnTo>
                    <a:pt x="27" y="53"/>
                  </a:lnTo>
                  <a:lnTo>
                    <a:pt x="25" y="56"/>
                  </a:lnTo>
                  <a:lnTo>
                    <a:pt x="23" y="58"/>
                  </a:lnTo>
                  <a:lnTo>
                    <a:pt x="22" y="61"/>
                  </a:lnTo>
                  <a:lnTo>
                    <a:pt x="20" y="64"/>
                  </a:lnTo>
                  <a:lnTo>
                    <a:pt x="19" y="67"/>
                  </a:lnTo>
                  <a:lnTo>
                    <a:pt x="18" y="69"/>
                  </a:lnTo>
                  <a:lnTo>
                    <a:pt x="17" y="72"/>
                  </a:lnTo>
                  <a:lnTo>
                    <a:pt x="15" y="74"/>
                  </a:lnTo>
                  <a:lnTo>
                    <a:pt x="14" y="77"/>
                  </a:lnTo>
                  <a:lnTo>
                    <a:pt x="13" y="80"/>
                  </a:lnTo>
                  <a:lnTo>
                    <a:pt x="12" y="83"/>
                  </a:lnTo>
                  <a:lnTo>
                    <a:pt x="11" y="86"/>
                  </a:lnTo>
                  <a:lnTo>
                    <a:pt x="10" y="89"/>
                  </a:lnTo>
                  <a:lnTo>
                    <a:pt x="9" y="91"/>
                  </a:lnTo>
                  <a:lnTo>
                    <a:pt x="9" y="94"/>
                  </a:lnTo>
                  <a:lnTo>
                    <a:pt x="8" y="97"/>
                  </a:lnTo>
                  <a:lnTo>
                    <a:pt x="7" y="99"/>
                  </a:lnTo>
                  <a:lnTo>
                    <a:pt x="7" y="102"/>
                  </a:lnTo>
                  <a:lnTo>
                    <a:pt x="7" y="105"/>
                  </a:lnTo>
                  <a:lnTo>
                    <a:pt x="5" y="108"/>
                  </a:lnTo>
                  <a:lnTo>
                    <a:pt x="5" y="111"/>
                  </a:lnTo>
                  <a:lnTo>
                    <a:pt x="5" y="113"/>
                  </a:lnTo>
                  <a:lnTo>
                    <a:pt x="5" y="116"/>
                  </a:lnTo>
                  <a:lnTo>
                    <a:pt x="4" y="119"/>
                  </a:lnTo>
                  <a:lnTo>
                    <a:pt x="4" y="122"/>
                  </a:lnTo>
                  <a:lnTo>
                    <a:pt x="4" y="124"/>
                  </a:lnTo>
                  <a:lnTo>
                    <a:pt x="4" y="127"/>
                  </a:lnTo>
                  <a:lnTo>
                    <a:pt x="4" y="130"/>
                  </a:lnTo>
                  <a:lnTo>
                    <a:pt x="4" y="133"/>
                  </a:lnTo>
                  <a:lnTo>
                    <a:pt x="4" y="136"/>
                  </a:lnTo>
                  <a:lnTo>
                    <a:pt x="4" y="138"/>
                  </a:lnTo>
                  <a:lnTo>
                    <a:pt x="4" y="141"/>
                  </a:lnTo>
                  <a:lnTo>
                    <a:pt x="4" y="144"/>
                  </a:lnTo>
                  <a:lnTo>
                    <a:pt x="4" y="146"/>
                  </a:lnTo>
                  <a:lnTo>
                    <a:pt x="4" y="149"/>
                  </a:lnTo>
                  <a:lnTo>
                    <a:pt x="4" y="151"/>
                  </a:lnTo>
                  <a:lnTo>
                    <a:pt x="5" y="154"/>
                  </a:lnTo>
                  <a:lnTo>
                    <a:pt x="5" y="157"/>
                  </a:lnTo>
                  <a:lnTo>
                    <a:pt x="6" y="160"/>
                  </a:lnTo>
                  <a:lnTo>
                    <a:pt x="6" y="162"/>
                  </a:lnTo>
                  <a:lnTo>
                    <a:pt x="7" y="165"/>
                  </a:lnTo>
                  <a:lnTo>
                    <a:pt x="7" y="168"/>
                  </a:lnTo>
                  <a:lnTo>
                    <a:pt x="8" y="170"/>
                  </a:lnTo>
                  <a:lnTo>
                    <a:pt x="8" y="173"/>
                  </a:lnTo>
                  <a:lnTo>
                    <a:pt x="9" y="176"/>
                  </a:lnTo>
                  <a:lnTo>
                    <a:pt x="9" y="178"/>
                  </a:lnTo>
                  <a:lnTo>
                    <a:pt x="10" y="181"/>
                  </a:lnTo>
                  <a:lnTo>
                    <a:pt x="11" y="183"/>
                  </a:lnTo>
                  <a:lnTo>
                    <a:pt x="12" y="186"/>
                  </a:lnTo>
                  <a:lnTo>
                    <a:pt x="12" y="189"/>
                  </a:lnTo>
                  <a:lnTo>
                    <a:pt x="13" y="191"/>
                  </a:lnTo>
                  <a:lnTo>
                    <a:pt x="14" y="194"/>
                  </a:lnTo>
                  <a:lnTo>
                    <a:pt x="15" y="196"/>
                  </a:lnTo>
                  <a:lnTo>
                    <a:pt x="16" y="199"/>
                  </a:lnTo>
                  <a:lnTo>
                    <a:pt x="16" y="201"/>
                  </a:lnTo>
                  <a:lnTo>
                    <a:pt x="17" y="204"/>
                  </a:lnTo>
                  <a:lnTo>
                    <a:pt x="18" y="206"/>
                  </a:lnTo>
                  <a:lnTo>
                    <a:pt x="19" y="209"/>
                  </a:lnTo>
                  <a:lnTo>
                    <a:pt x="20" y="211"/>
                  </a:lnTo>
                  <a:lnTo>
                    <a:pt x="21" y="214"/>
                  </a:lnTo>
                  <a:lnTo>
                    <a:pt x="22" y="216"/>
                  </a:lnTo>
                  <a:lnTo>
                    <a:pt x="23" y="219"/>
                  </a:lnTo>
                  <a:lnTo>
                    <a:pt x="24" y="221"/>
                  </a:lnTo>
                  <a:lnTo>
                    <a:pt x="20" y="224"/>
                  </a:lnTo>
                  <a:lnTo>
                    <a:pt x="19" y="221"/>
                  </a:lnTo>
                  <a:lnTo>
                    <a:pt x="18" y="219"/>
                  </a:lnTo>
                  <a:lnTo>
                    <a:pt x="16" y="216"/>
                  </a:lnTo>
                  <a:lnTo>
                    <a:pt x="16" y="214"/>
                  </a:lnTo>
                  <a:lnTo>
                    <a:pt x="15" y="211"/>
                  </a:lnTo>
                  <a:lnTo>
                    <a:pt x="14" y="208"/>
                  </a:lnTo>
                  <a:lnTo>
                    <a:pt x="13" y="205"/>
                  </a:lnTo>
                  <a:lnTo>
                    <a:pt x="12" y="203"/>
                  </a:lnTo>
                  <a:lnTo>
                    <a:pt x="11" y="200"/>
                  </a:lnTo>
                  <a:lnTo>
                    <a:pt x="10" y="197"/>
                  </a:lnTo>
                  <a:lnTo>
                    <a:pt x="9" y="194"/>
                  </a:lnTo>
                  <a:lnTo>
                    <a:pt x="8" y="192"/>
                  </a:lnTo>
                  <a:lnTo>
                    <a:pt x="7" y="189"/>
                  </a:lnTo>
                  <a:lnTo>
                    <a:pt x="7" y="186"/>
                  </a:lnTo>
                  <a:lnTo>
                    <a:pt x="6" y="183"/>
                  </a:lnTo>
                  <a:lnTo>
                    <a:pt x="5" y="180"/>
                  </a:lnTo>
                  <a:lnTo>
                    <a:pt x="4" y="177"/>
                  </a:lnTo>
                  <a:lnTo>
                    <a:pt x="4" y="174"/>
                  </a:lnTo>
                  <a:lnTo>
                    <a:pt x="3" y="171"/>
                  </a:lnTo>
                  <a:lnTo>
                    <a:pt x="3" y="169"/>
                  </a:lnTo>
                  <a:lnTo>
                    <a:pt x="3" y="166"/>
                  </a:lnTo>
                  <a:lnTo>
                    <a:pt x="2" y="163"/>
                  </a:lnTo>
                  <a:lnTo>
                    <a:pt x="1" y="160"/>
                  </a:lnTo>
                  <a:lnTo>
                    <a:pt x="1" y="157"/>
                  </a:lnTo>
                  <a:lnTo>
                    <a:pt x="1" y="154"/>
                  </a:lnTo>
                  <a:lnTo>
                    <a:pt x="0" y="151"/>
                  </a:lnTo>
                  <a:lnTo>
                    <a:pt x="0" y="148"/>
                  </a:lnTo>
                  <a:lnTo>
                    <a:pt x="0" y="146"/>
                  </a:lnTo>
                  <a:lnTo>
                    <a:pt x="0" y="143"/>
                  </a:lnTo>
                  <a:lnTo>
                    <a:pt x="0" y="140"/>
                  </a:lnTo>
                  <a:lnTo>
                    <a:pt x="0" y="137"/>
                  </a:lnTo>
                  <a:lnTo>
                    <a:pt x="0" y="134"/>
                  </a:lnTo>
                  <a:lnTo>
                    <a:pt x="0" y="131"/>
                  </a:lnTo>
                  <a:lnTo>
                    <a:pt x="0" y="128"/>
                  </a:lnTo>
                  <a:lnTo>
                    <a:pt x="0" y="125"/>
                  </a:lnTo>
                  <a:lnTo>
                    <a:pt x="0" y="122"/>
                  </a:lnTo>
                  <a:lnTo>
                    <a:pt x="0" y="119"/>
                  </a:lnTo>
                  <a:lnTo>
                    <a:pt x="1" y="117"/>
                  </a:lnTo>
                  <a:lnTo>
                    <a:pt x="1" y="113"/>
                  </a:lnTo>
                  <a:lnTo>
                    <a:pt x="1" y="111"/>
                  </a:lnTo>
                  <a:lnTo>
                    <a:pt x="2" y="108"/>
                  </a:lnTo>
                  <a:lnTo>
                    <a:pt x="3" y="105"/>
                  </a:lnTo>
                  <a:lnTo>
                    <a:pt x="3" y="102"/>
                  </a:lnTo>
                  <a:lnTo>
                    <a:pt x="4" y="99"/>
                  </a:lnTo>
                  <a:lnTo>
                    <a:pt x="4" y="96"/>
                  </a:lnTo>
                  <a:lnTo>
                    <a:pt x="5" y="94"/>
                  </a:lnTo>
                  <a:lnTo>
                    <a:pt x="6" y="91"/>
                  </a:lnTo>
                  <a:lnTo>
                    <a:pt x="7" y="88"/>
                  </a:lnTo>
                  <a:lnTo>
                    <a:pt x="8" y="85"/>
                  </a:lnTo>
                  <a:lnTo>
                    <a:pt x="8" y="82"/>
                  </a:lnTo>
                  <a:lnTo>
                    <a:pt x="9" y="80"/>
                  </a:lnTo>
                  <a:lnTo>
                    <a:pt x="11" y="77"/>
                  </a:lnTo>
                  <a:lnTo>
                    <a:pt x="12" y="74"/>
                  </a:lnTo>
                  <a:lnTo>
                    <a:pt x="13" y="71"/>
                  </a:lnTo>
                  <a:lnTo>
                    <a:pt x="14" y="69"/>
                  </a:lnTo>
                  <a:lnTo>
                    <a:pt x="16" y="66"/>
                  </a:lnTo>
                  <a:lnTo>
                    <a:pt x="16" y="64"/>
                  </a:lnTo>
                  <a:lnTo>
                    <a:pt x="18" y="61"/>
                  </a:lnTo>
                  <a:lnTo>
                    <a:pt x="19" y="58"/>
                  </a:lnTo>
                  <a:lnTo>
                    <a:pt x="21" y="56"/>
                  </a:lnTo>
                  <a:lnTo>
                    <a:pt x="23" y="53"/>
                  </a:lnTo>
                  <a:lnTo>
                    <a:pt x="24" y="50"/>
                  </a:lnTo>
                  <a:lnTo>
                    <a:pt x="26" y="48"/>
                  </a:lnTo>
                  <a:lnTo>
                    <a:pt x="28" y="46"/>
                  </a:lnTo>
                  <a:lnTo>
                    <a:pt x="29" y="44"/>
                  </a:lnTo>
                  <a:lnTo>
                    <a:pt x="30" y="43"/>
                  </a:lnTo>
                  <a:lnTo>
                    <a:pt x="32" y="41"/>
                  </a:lnTo>
                  <a:lnTo>
                    <a:pt x="34" y="39"/>
                  </a:lnTo>
                  <a:lnTo>
                    <a:pt x="35" y="37"/>
                  </a:lnTo>
                  <a:lnTo>
                    <a:pt x="36" y="36"/>
                  </a:lnTo>
                  <a:lnTo>
                    <a:pt x="38" y="34"/>
                  </a:lnTo>
                  <a:lnTo>
                    <a:pt x="40" y="32"/>
                  </a:lnTo>
                  <a:lnTo>
                    <a:pt x="42" y="30"/>
                  </a:lnTo>
                  <a:lnTo>
                    <a:pt x="44" y="29"/>
                  </a:lnTo>
                  <a:lnTo>
                    <a:pt x="46" y="27"/>
                  </a:lnTo>
                  <a:lnTo>
                    <a:pt x="47" y="25"/>
                  </a:lnTo>
                  <a:lnTo>
                    <a:pt x="49" y="24"/>
                  </a:lnTo>
                  <a:lnTo>
                    <a:pt x="51" y="22"/>
                  </a:lnTo>
                  <a:lnTo>
                    <a:pt x="54" y="21"/>
                  </a:lnTo>
                  <a:lnTo>
                    <a:pt x="56" y="19"/>
                  </a:lnTo>
                  <a:lnTo>
                    <a:pt x="58" y="18"/>
                  </a:lnTo>
                  <a:lnTo>
                    <a:pt x="60" y="16"/>
                  </a:lnTo>
                  <a:lnTo>
                    <a:pt x="62" y="15"/>
                  </a:lnTo>
                  <a:lnTo>
                    <a:pt x="65" y="13"/>
                  </a:lnTo>
                  <a:lnTo>
                    <a:pt x="66" y="11"/>
                  </a:lnTo>
                  <a:lnTo>
                    <a:pt x="69" y="10"/>
                  </a:lnTo>
                  <a:lnTo>
                    <a:pt x="71" y="9"/>
                  </a:lnTo>
                  <a:lnTo>
                    <a:pt x="74" y="8"/>
                  </a:lnTo>
                  <a:lnTo>
                    <a:pt x="75" y="6"/>
                  </a:lnTo>
                  <a:lnTo>
                    <a:pt x="78" y="5"/>
                  </a:lnTo>
                  <a:lnTo>
                    <a:pt x="79" y="4"/>
                  </a:lnTo>
                  <a:lnTo>
                    <a:pt x="82" y="3"/>
                  </a:lnTo>
                  <a:lnTo>
                    <a:pt x="83" y="2"/>
                  </a:lnTo>
                  <a:lnTo>
                    <a:pt x="86" y="1"/>
                  </a:lnTo>
                  <a:lnTo>
                    <a:pt x="88" y="0"/>
                  </a:lnTo>
                  <a:lnTo>
                    <a:pt x="9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7" name="Freeform 255"/>
            <p:cNvSpPr>
              <a:spLocks/>
            </p:cNvSpPr>
            <p:nvPr/>
          </p:nvSpPr>
          <p:spPr bwMode="auto">
            <a:xfrm>
              <a:off x="2085" y="1560"/>
              <a:ext cx="117" cy="101"/>
            </a:xfrm>
            <a:custGeom>
              <a:avLst/>
              <a:gdLst>
                <a:gd name="T0" fmla="*/ 8 w 117"/>
                <a:gd name="T1" fmla="*/ 0 h 101"/>
                <a:gd name="T2" fmla="*/ 20 w 117"/>
                <a:gd name="T3" fmla="*/ 0 h 101"/>
                <a:gd name="T4" fmla="*/ 27 w 117"/>
                <a:gd name="T5" fmla="*/ 0 h 101"/>
                <a:gd name="T6" fmla="*/ 35 w 117"/>
                <a:gd name="T7" fmla="*/ 0 h 101"/>
                <a:gd name="T8" fmla="*/ 43 w 117"/>
                <a:gd name="T9" fmla="*/ 0 h 101"/>
                <a:gd name="T10" fmla="*/ 51 w 117"/>
                <a:gd name="T11" fmla="*/ 0 h 101"/>
                <a:gd name="T12" fmla="*/ 60 w 117"/>
                <a:gd name="T13" fmla="*/ 0 h 101"/>
                <a:gd name="T14" fmla="*/ 68 w 117"/>
                <a:gd name="T15" fmla="*/ 0 h 101"/>
                <a:gd name="T16" fmla="*/ 76 w 117"/>
                <a:gd name="T17" fmla="*/ 0 h 101"/>
                <a:gd name="T18" fmla="*/ 85 w 117"/>
                <a:gd name="T19" fmla="*/ 0 h 101"/>
                <a:gd name="T20" fmla="*/ 93 w 117"/>
                <a:gd name="T21" fmla="*/ 0 h 101"/>
                <a:gd name="T22" fmla="*/ 99 w 117"/>
                <a:gd name="T23" fmla="*/ 0 h 101"/>
                <a:gd name="T24" fmla="*/ 108 w 117"/>
                <a:gd name="T25" fmla="*/ 0 h 101"/>
                <a:gd name="T26" fmla="*/ 117 w 117"/>
                <a:gd name="T27" fmla="*/ 1 h 101"/>
                <a:gd name="T28" fmla="*/ 113 w 117"/>
                <a:gd name="T29" fmla="*/ 4 h 101"/>
                <a:gd name="T30" fmla="*/ 105 w 117"/>
                <a:gd name="T31" fmla="*/ 4 h 101"/>
                <a:gd name="T32" fmla="*/ 97 w 117"/>
                <a:gd name="T33" fmla="*/ 4 h 101"/>
                <a:gd name="T34" fmla="*/ 90 w 117"/>
                <a:gd name="T35" fmla="*/ 4 h 101"/>
                <a:gd name="T36" fmla="*/ 82 w 117"/>
                <a:gd name="T37" fmla="*/ 4 h 101"/>
                <a:gd name="T38" fmla="*/ 74 w 117"/>
                <a:gd name="T39" fmla="*/ 4 h 101"/>
                <a:gd name="T40" fmla="*/ 67 w 117"/>
                <a:gd name="T41" fmla="*/ 4 h 101"/>
                <a:gd name="T42" fmla="*/ 60 w 117"/>
                <a:gd name="T43" fmla="*/ 4 h 101"/>
                <a:gd name="T44" fmla="*/ 50 w 117"/>
                <a:gd name="T45" fmla="*/ 4 h 101"/>
                <a:gd name="T46" fmla="*/ 41 w 117"/>
                <a:gd name="T47" fmla="*/ 4 h 101"/>
                <a:gd name="T48" fmla="*/ 33 w 117"/>
                <a:gd name="T49" fmla="*/ 4 h 101"/>
                <a:gd name="T50" fmla="*/ 23 w 117"/>
                <a:gd name="T51" fmla="*/ 3 h 101"/>
                <a:gd name="T52" fmla="*/ 11 w 117"/>
                <a:gd name="T53" fmla="*/ 3 h 101"/>
                <a:gd name="T54" fmla="*/ 4 w 117"/>
                <a:gd name="T55" fmla="*/ 5 h 101"/>
                <a:gd name="T56" fmla="*/ 4 w 117"/>
                <a:gd name="T57" fmla="*/ 14 h 101"/>
                <a:gd name="T58" fmla="*/ 4 w 117"/>
                <a:gd name="T59" fmla="*/ 21 h 101"/>
                <a:gd name="T60" fmla="*/ 4 w 117"/>
                <a:gd name="T61" fmla="*/ 27 h 101"/>
                <a:gd name="T62" fmla="*/ 4 w 117"/>
                <a:gd name="T63" fmla="*/ 33 h 101"/>
                <a:gd name="T64" fmla="*/ 5 w 117"/>
                <a:gd name="T65" fmla="*/ 40 h 101"/>
                <a:gd name="T66" fmla="*/ 5 w 117"/>
                <a:gd name="T67" fmla="*/ 46 h 101"/>
                <a:gd name="T68" fmla="*/ 5 w 117"/>
                <a:gd name="T69" fmla="*/ 54 h 101"/>
                <a:gd name="T70" fmla="*/ 5 w 117"/>
                <a:gd name="T71" fmla="*/ 60 h 101"/>
                <a:gd name="T72" fmla="*/ 5 w 117"/>
                <a:gd name="T73" fmla="*/ 67 h 101"/>
                <a:gd name="T74" fmla="*/ 5 w 117"/>
                <a:gd name="T75" fmla="*/ 73 h 101"/>
                <a:gd name="T76" fmla="*/ 5 w 117"/>
                <a:gd name="T77" fmla="*/ 80 h 101"/>
                <a:gd name="T78" fmla="*/ 5 w 117"/>
                <a:gd name="T79" fmla="*/ 86 h 101"/>
                <a:gd name="T80" fmla="*/ 4 w 117"/>
                <a:gd name="T81" fmla="*/ 93 h 101"/>
                <a:gd name="T82" fmla="*/ 3 w 117"/>
                <a:gd name="T83" fmla="*/ 100 h 101"/>
                <a:gd name="T84" fmla="*/ 1 w 117"/>
                <a:gd name="T85" fmla="*/ 93 h 101"/>
                <a:gd name="T86" fmla="*/ 1 w 117"/>
                <a:gd name="T87" fmla="*/ 86 h 101"/>
                <a:gd name="T88" fmla="*/ 1 w 117"/>
                <a:gd name="T89" fmla="*/ 79 h 101"/>
                <a:gd name="T90" fmla="*/ 0 w 117"/>
                <a:gd name="T91" fmla="*/ 72 h 101"/>
                <a:gd name="T92" fmla="*/ 0 w 117"/>
                <a:gd name="T93" fmla="*/ 64 h 101"/>
                <a:gd name="T94" fmla="*/ 0 w 117"/>
                <a:gd name="T95" fmla="*/ 56 h 101"/>
                <a:gd name="T96" fmla="*/ 0 w 117"/>
                <a:gd name="T97" fmla="*/ 47 h 101"/>
                <a:gd name="T98" fmla="*/ 0 w 117"/>
                <a:gd name="T99" fmla="*/ 39 h 101"/>
                <a:gd name="T100" fmla="*/ 0 w 117"/>
                <a:gd name="T101" fmla="*/ 31 h 101"/>
                <a:gd name="T102" fmla="*/ 0 w 117"/>
                <a:gd name="T103" fmla="*/ 23 h 101"/>
                <a:gd name="T104" fmla="*/ 0 w 117"/>
                <a:gd name="T105" fmla="*/ 17 h 101"/>
                <a:gd name="T106" fmla="*/ 0 w 117"/>
                <a:gd name="T107" fmla="*/ 10 h 101"/>
                <a:gd name="T108" fmla="*/ 0 w 117"/>
                <a:gd name="T109" fmla="*/ 3 h 101"/>
                <a:gd name="T110" fmla="*/ 0 w 117"/>
                <a:gd name="T111" fmla="*/ 0 h 10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17"/>
                <a:gd name="T169" fmla="*/ 0 h 101"/>
                <a:gd name="T170" fmla="*/ 117 w 117"/>
                <a:gd name="T171" fmla="*/ 101 h 10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17" h="101">
                  <a:moveTo>
                    <a:pt x="0" y="0"/>
                  </a:moveTo>
                  <a:lnTo>
                    <a:pt x="3" y="0"/>
                  </a:lnTo>
                  <a:lnTo>
                    <a:pt x="5" y="0"/>
                  </a:lnTo>
                  <a:lnTo>
                    <a:pt x="8" y="0"/>
                  </a:lnTo>
                  <a:lnTo>
                    <a:pt x="12" y="0"/>
                  </a:lnTo>
                  <a:lnTo>
                    <a:pt x="15" y="0"/>
                  </a:lnTo>
                  <a:lnTo>
                    <a:pt x="18" y="0"/>
                  </a:lnTo>
                  <a:lnTo>
                    <a:pt x="20" y="0"/>
                  </a:lnTo>
                  <a:lnTo>
                    <a:pt x="22" y="0"/>
                  </a:lnTo>
                  <a:lnTo>
                    <a:pt x="24" y="0"/>
                  </a:lnTo>
                  <a:lnTo>
                    <a:pt x="25" y="0"/>
                  </a:lnTo>
                  <a:lnTo>
                    <a:pt x="27" y="0"/>
                  </a:lnTo>
                  <a:lnTo>
                    <a:pt x="29" y="0"/>
                  </a:lnTo>
                  <a:lnTo>
                    <a:pt x="31" y="0"/>
                  </a:lnTo>
                  <a:lnTo>
                    <a:pt x="33" y="0"/>
                  </a:lnTo>
                  <a:lnTo>
                    <a:pt x="35" y="0"/>
                  </a:lnTo>
                  <a:lnTo>
                    <a:pt x="37" y="0"/>
                  </a:lnTo>
                  <a:lnTo>
                    <a:pt x="39" y="0"/>
                  </a:lnTo>
                  <a:lnTo>
                    <a:pt x="41" y="0"/>
                  </a:lnTo>
                  <a:lnTo>
                    <a:pt x="43" y="0"/>
                  </a:lnTo>
                  <a:lnTo>
                    <a:pt x="45" y="0"/>
                  </a:lnTo>
                  <a:lnTo>
                    <a:pt x="47" y="0"/>
                  </a:lnTo>
                  <a:lnTo>
                    <a:pt x="50" y="0"/>
                  </a:lnTo>
                  <a:lnTo>
                    <a:pt x="51" y="0"/>
                  </a:lnTo>
                  <a:lnTo>
                    <a:pt x="54" y="0"/>
                  </a:lnTo>
                  <a:lnTo>
                    <a:pt x="56" y="0"/>
                  </a:lnTo>
                  <a:lnTo>
                    <a:pt x="58" y="0"/>
                  </a:lnTo>
                  <a:lnTo>
                    <a:pt x="60" y="0"/>
                  </a:lnTo>
                  <a:lnTo>
                    <a:pt x="62" y="0"/>
                  </a:lnTo>
                  <a:lnTo>
                    <a:pt x="64" y="0"/>
                  </a:lnTo>
                  <a:lnTo>
                    <a:pt x="66" y="0"/>
                  </a:lnTo>
                  <a:lnTo>
                    <a:pt x="68" y="0"/>
                  </a:lnTo>
                  <a:lnTo>
                    <a:pt x="70" y="0"/>
                  </a:lnTo>
                  <a:lnTo>
                    <a:pt x="72" y="0"/>
                  </a:lnTo>
                  <a:lnTo>
                    <a:pt x="75" y="0"/>
                  </a:lnTo>
                  <a:lnTo>
                    <a:pt x="76" y="0"/>
                  </a:lnTo>
                  <a:lnTo>
                    <a:pt x="79" y="0"/>
                  </a:lnTo>
                  <a:lnTo>
                    <a:pt x="81" y="0"/>
                  </a:lnTo>
                  <a:lnTo>
                    <a:pt x="83" y="0"/>
                  </a:lnTo>
                  <a:lnTo>
                    <a:pt x="85" y="0"/>
                  </a:lnTo>
                  <a:lnTo>
                    <a:pt x="87" y="0"/>
                  </a:lnTo>
                  <a:lnTo>
                    <a:pt x="89" y="0"/>
                  </a:lnTo>
                  <a:lnTo>
                    <a:pt x="91" y="0"/>
                  </a:lnTo>
                  <a:lnTo>
                    <a:pt x="93" y="0"/>
                  </a:lnTo>
                  <a:lnTo>
                    <a:pt x="94" y="0"/>
                  </a:lnTo>
                  <a:lnTo>
                    <a:pt x="96" y="0"/>
                  </a:lnTo>
                  <a:lnTo>
                    <a:pt x="98" y="0"/>
                  </a:lnTo>
                  <a:lnTo>
                    <a:pt x="99" y="0"/>
                  </a:lnTo>
                  <a:lnTo>
                    <a:pt x="101" y="0"/>
                  </a:lnTo>
                  <a:lnTo>
                    <a:pt x="103" y="0"/>
                  </a:lnTo>
                  <a:lnTo>
                    <a:pt x="105" y="0"/>
                  </a:lnTo>
                  <a:lnTo>
                    <a:pt x="108" y="0"/>
                  </a:lnTo>
                  <a:lnTo>
                    <a:pt x="111" y="0"/>
                  </a:lnTo>
                  <a:lnTo>
                    <a:pt x="114" y="0"/>
                  </a:lnTo>
                  <a:lnTo>
                    <a:pt x="117" y="0"/>
                  </a:lnTo>
                  <a:lnTo>
                    <a:pt x="117" y="1"/>
                  </a:lnTo>
                  <a:lnTo>
                    <a:pt x="116" y="2"/>
                  </a:lnTo>
                  <a:lnTo>
                    <a:pt x="115" y="3"/>
                  </a:lnTo>
                  <a:lnTo>
                    <a:pt x="114" y="3"/>
                  </a:lnTo>
                  <a:lnTo>
                    <a:pt x="113" y="4"/>
                  </a:lnTo>
                  <a:lnTo>
                    <a:pt x="111" y="4"/>
                  </a:lnTo>
                  <a:lnTo>
                    <a:pt x="109" y="4"/>
                  </a:lnTo>
                  <a:lnTo>
                    <a:pt x="107" y="4"/>
                  </a:lnTo>
                  <a:lnTo>
                    <a:pt x="105" y="4"/>
                  </a:lnTo>
                  <a:lnTo>
                    <a:pt x="103" y="4"/>
                  </a:lnTo>
                  <a:lnTo>
                    <a:pt x="101" y="4"/>
                  </a:lnTo>
                  <a:lnTo>
                    <a:pt x="99" y="4"/>
                  </a:lnTo>
                  <a:lnTo>
                    <a:pt x="97" y="4"/>
                  </a:lnTo>
                  <a:lnTo>
                    <a:pt x="95" y="4"/>
                  </a:lnTo>
                  <a:lnTo>
                    <a:pt x="93" y="4"/>
                  </a:lnTo>
                  <a:lnTo>
                    <a:pt x="91" y="4"/>
                  </a:lnTo>
                  <a:lnTo>
                    <a:pt x="90" y="4"/>
                  </a:lnTo>
                  <a:lnTo>
                    <a:pt x="88" y="4"/>
                  </a:lnTo>
                  <a:lnTo>
                    <a:pt x="86" y="4"/>
                  </a:lnTo>
                  <a:lnTo>
                    <a:pt x="84" y="4"/>
                  </a:lnTo>
                  <a:lnTo>
                    <a:pt x="82" y="4"/>
                  </a:lnTo>
                  <a:lnTo>
                    <a:pt x="81" y="4"/>
                  </a:lnTo>
                  <a:lnTo>
                    <a:pt x="78" y="4"/>
                  </a:lnTo>
                  <a:lnTo>
                    <a:pt x="76" y="4"/>
                  </a:lnTo>
                  <a:lnTo>
                    <a:pt x="74" y="4"/>
                  </a:lnTo>
                  <a:lnTo>
                    <a:pt x="72" y="4"/>
                  </a:lnTo>
                  <a:lnTo>
                    <a:pt x="71" y="4"/>
                  </a:lnTo>
                  <a:lnTo>
                    <a:pt x="69" y="4"/>
                  </a:lnTo>
                  <a:lnTo>
                    <a:pt x="67" y="4"/>
                  </a:lnTo>
                  <a:lnTo>
                    <a:pt x="66" y="4"/>
                  </a:lnTo>
                  <a:lnTo>
                    <a:pt x="64" y="4"/>
                  </a:lnTo>
                  <a:lnTo>
                    <a:pt x="62" y="4"/>
                  </a:lnTo>
                  <a:lnTo>
                    <a:pt x="60" y="4"/>
                  </a:lnTo>
                  <a:lnTo>
                    <a:pt x="58" y="4"/>
                  </a:lnTo>
                  <a:lnTo>
                    <a:pt x="55" y="4"/>
                  </a:lnTo>
                  <a:lnTo>
                    <a:pt x="52" y="4"/>
                  </a:lnTo>
                  <a:lnTo>
                    <a:pt x="50" y="4"/>
                  </a:lnTo>
                  <a:lnTo>
                    <a:pt x="48" y="4"/>
                  </a:lnTo>
                  <a:lnTo>
                    <a:pt x="46" y="4"/>
                  </a:lnTo>
                  <a:lnTo>
                    <a:pt x="44" y="4"/>
                  </a:lnTo>
                  <a:lnTo>
                    <a:pt x="41" y="4"/>
                  </a:lnTo>
                  <a:lnTo>
                    <a:pt x="38" y="4"/>
                  </a:lnTo>
                  <a:lnTo>
                    <a:pt x="36" y="4"/>
                  </a:lnTo>
                  <a:lnTo>
                    <a:pt x="35" y="4"/>
                  </a:lnTo>
                  <a:lnTo>
                    <a:pt x="33" y="4"/>
                  </a:lnTo>
                  <a:lnTo>
                    <a:pt x="31" y="4"/>
                  </a:lnTo>
                  <a:lnTo>
                    <a:pt x="28" y="4"/>
                  </a:lnTo>
                  <a:lnTo>
                    <a:pt x="25" y="4"/>
                  </a:lnTo>
                  <a:lnTo>
                    <a:pt x="23" y="3"/>
                  </a:lnTo>
                  <a:lnTo>
                    <a:pt x="19" y="3"/>
                  </a:lnTo>
                  <a:lnTo>
                    <a:pt x="16" y="3"/>
                  </a:lnTo>
                  <a:lnTo>
                    <a:pt x="14" y="3"/>
                  </a:lnTo>
                  <a:lnTo>
                    <a:pt x="11" y="3"/>
                  </a:lnTo>
                  <a:lnTo>
                    <a:pt x="8" y="3"/>
                  </a:lnTo>
                  <a:lnTo>
                    <a:pt x="6" y="3"/>
                  </a:lnTo>
                  <a:lnTo>
                    <a:pt x="4" y="3"/>
                  </a:lnTo>
                  <a:lnTo>
                    <a:pt x="4" y="5"/>
                  </a:lnTo>
                  <a:lnTo>
                    <a:pt x="4" y="7"/>
                  </a:lnTo>
                  <a:lnTo>
                    <a:pt x="4" y="10"/>
                  </a:lnTo>
                  <a:lnTo>
                    <a:pt x="4" y="13"/>
                  </a:lnTo>
                  <a:lnTo>
                    <a:pt x="4" y="14"/>
                  </a:lnTo>
                  <a:lnTo>
                    <a:pt x="4" y="16"/>
                  </a:lnTo>
                  <a:lnTo>
                    <a:pt x="4" y="17"/>
                  </a:lnTo>
                  <a:lnTo>
                    <a:pt x="4" y="19"/>
                  </a:lnTo>
                  <a:lnTo>
                    <a:pt x="4" y="21"/>
                  </a:lnTo>
                  <a:lnTo>
                    <a:pt x="4" y="22"/>
                  </a:lnTo>
                  <a:lnTo>
                    <a:pt x="4" y="23"/>
                  </a:lnTo>
                  <a:lnTo>
                    <a:pt x="4" y="25"/>
                  </a:lnTo>
                  <a:lnTo>
                    <a:pt x="4" y="27"/>
                  </a:lnTo>
                  <a:lnTo>
                    <a:pt x="4" y="28"/>
                  </a:lnTo>
                  <a:lnTo>
                    <a:pt x="4" y="30"/>
                  </a:lnTo>
                  <a:lnTo>
                    <a:pt x="4" y="31"/>
                  </a:lnTo>
                  <a:lnTo>
                    <a:pt x="4" y="33"/>
                  </a:lnTo>
                  <a:lnTo>
                    <a:pt x="4" y="35"/>
                  </a:lnTo>
                  <a:lnTo>
                    <a:pt x="4" y="36"/>
                  </a:lnTo>
                  <a:lnTo>
                    <a:pt x="5" y="38"/>
                  </a:lnTo>
                  <a:lnTo>
                    <a:pt x="5" y="40"/>
                  </a:lnTo>
                  <a:lnTo>
                    <a:pt x="5" y="42"/>
                  </a:lnTo>
                  <a:lnTo>
                    <a:pt x="5" y="43"/>
                  </a:lnTo>
                  <a:lnTo>
                    <a:pt x="5" y="45"/>
                  </a:lnTo>
                  <a:lnTo>
                    <a:pt x="5" y="46"/>
                  </a:lnTo>
                  <a:lnTo>
                    <a:pt x="5" y="48"/>
                  </a:lnTo>
                  <a:lnTo>
                    <a:pt x="5" y="50"/>
                  </a:lnTo>
                  <a:lnTo>
                    <a:pt x="5" y="52"/>
                  </a:lnTo>
                  <a:lnTo>
                    <a:pt x="5" y="54"/>
                  </a:lnTo>
                  <a:lnTo>
                    <a:pt x="5" y="55"/>
                  </a:lnTo>
                  <a:lnTo>
                    <a:pt x="5" y="57"/>
                  </a:lnTo>
                  <a:lnTo>
                    <a:pt x="5" y="59"/>
                  </a:lnTo>
                  <a:lnTo>
                    <a:pt x="5" y="60"/>
                  </a:lnTo>
                  <a:lnTo>
                    <a:pt x="5" y="62"/>
                  </a:lnTo>
                  <a:lnTo>
                    <a:pt x="5" y="64"/>
                  </a:lnTo>
                  <a:lnTo>
                    <a:pt x="5" y="66"/>
                  </a:lnTo>
                  <a:lnTo>
                    <a:pt x="5" y="67"/>
                  </a:lnTo>
                  <a:lnTo>
                    <a:pt x="5" y="69"/>
                  </a:lnTo>
                  <a:lnTo>
                    <a:pt x="5" y="70"/>
                  </a:lnTo>
                  <a:lnTo>
                    <a:pt x="5" y="72"/>
                  </a:lnTo>
                  <a:lnTo>
                    <a:pt x="5" y="73"/>
                  </a:lnTo>
                  <a:lnTo>
                    <a:pt x="5" y="75"/>
                  </a:lnTo>
                  <a:lnTo>
                    <a:pt x="5" y="77"/>
                  </a:lnTo>
                  <a:lnTo>
                    <a:pt x="5" y="79"/>
                  </a:lnTo>
                  <a:lnTo>
                    <a:pt x="5" y="80"/>
                  </a:lnTo>
                  <a:lnTo>
                    <a:pt x="5" y="82"/>
                  </a:lnTo>
                  <a:lnTo>
                    <a:pt x="5" y="83"/>
                  </a:lnTo>
                  <a:lnTo>
                    <a:pt x="5" y="85"/>
                  </a:lnTo>
                  <a:lnTo>
                    <a:pt x="5" y="86"/>
                  </a:lnTo>
                  <a:lnTo>
                    <a:pt x="5" y="88"/>
                  </a:lnTo>
                  <a:lnTo>
                    <a:pt x="5" y="89"/>
                  </a:lnTo>
                  <a:lnTo>
                    <a:pt x="5" y="91"/>
                  </a:lnTo>
                  <a:lnTo>
                    <a:pt x="4" y="93"/>
                  </a:lnTo>
                  <a:lnTo>
                    <a:pt x="4" y="96"/>
                  </a:lnTo>
                  <a:lnTo>
                    <a:pt x="4" y="98"/>
                  </a:lnTo>
                  <a:lnTo>
                    <a:pt x="4" y="101"/>
                  </a:lnTo>
                  <a:lnTo>
                    <a:pt x="3" y="100"/>
                  </a:lnTo>
                  <a:lnTo>
                    <a:pt x="1" y="99"/>
                  </a:lnTo>
                  <a:lnTo>
                    <a:pt x="1" y="97"/>
                  </a:lnTo>
                  <a:lnTo>
                    <a:pt x="1" y="95"/>
                  </a:lnTo>
                  <a:lnTo>
                    <a:pt x="1" y="93"/>
                  </a:lnTo>
                  <a:lnTo>
                    <a:pt x="1" y="90"/>
                  </a:lnTo>
                  <a:lnTo>
                    <a:pt x="1" y="89"/>
                  </a:lnTo>
                  <a:lnTo>
                    <a:pt x="1" y="87"/>
                  </a:lnTo>
                  <a:lnTo>
                    <a:pt x="1" y="86"/>
                  </a:lnTo>
                  <a:lnTo>
                    <a:pt x="1" y="85"/>
                  </a:lnTo>
                  <a:lnTo>
                    <a:pt x="1" y="83"/>
                  </a:lnTo>
                  <a:lnTo>
                    <a:pt x="1" y="81"/>
                  </a:lnTo>
                  <a:lnTo>
                    <a:pt x="1" y="79"/>
                  </a:lnTo>
                  <a:lnTo>
                    <a:pt x="1" y="78"/>
                  </a:lnTo>
                  <a:lnTo>
                    <a:pt x="0" y="76"/>
                  </a:lnTo>
                  <a:lnTo>
                    <a:pt x="0" y="74"/>
                  </a:lnTo>
                  <a:lnTo>
                    <a:pt x="0" y="72"/>
                  </a:lnTo>
                  <a:lnTo>
                    <a:pt x="0" y="70"/>
                  </a:lnTo>
                  <a:lnTo>
                    <a:pt x="0" y="68"/>
                  </a:lnTo>
                  <a:lnTo>
                    <a:pt x="0" y="66"/>
                  </a:lnTo>
                  <a:lnTo>
                    <a:pt x="0" y="64"/>
                  </a:lnTo>
                  <a:lnTo>
                    <a:pt x="0" y="62"/>
                  </a:lnTo>
                  <a:lnTo>
                    <a:pt x="0" y="60"/>
                  </a:lnTo>
                  <a:lnTo>
                    <a:pt x="0" y="58"/>
                  </a:lnTo>
                  <a:lnTo>
                    <a:pt x="0" y="56"/>
                  </a:lnTo>
                  <a:lnTo>
                    <a:pt x="0" y="54"/>
                  </a:lnTo>
                  <a:lnTo>
                    <a:pt x="0" y="52"/>
                  </a:lnTo>
                  <a:lnTo>
                    <a:pt x="0" y="49"/>
                  </a:lnTo>
                  <a:lnTo>
                    <a:pt x="0" y="47"/>
                  </a:lnTo>
                  <a:lnTo>
                    <a:pt x="0" y="46"/>
                  </a:lnTo>
                  <a:lnTo>
                    <a:pt x="0" y="44"/>
                  </a:lnTo>
                  <a:lnTo>
                    <a:pt x="0" y="41"/>
                  </a:lnTo>
                  <a:lnTo>
                    <a:pt x="0" y="39"/>
                  </a:lnTo>
                  <a:lnTo>
                    <a:pt x="0" y="37"/>
                  </a:lnTo>
                  <a:lnTo>
                    <a:pt x="0" y="35"/>
                  </a:lnTo>
                  <a:lnTo>
                    <a:pt x="0" y="33"/>
                  </a:lnTo>
                  <a:lnTo>
                    <a:pt x="0" y="31"/>
                  </a:lnTo>
                  <a:lnTo>
                    <a:pt x="0" y="29"/>
                  </a:lnTo>
                  <a:lnTo>
                    <a:pt x="0" y="27"/>
                  </a:lnTo>
                  <a:lnTo>
                    <a:pt x="0" y="25"/>
                  </a:lnTo>
                  <a:lnTo>
                    <a:pt x="0" y="23"/>
                  </a:lnTo>
                  <a:lnTo>
                    <a:pt x="0" y="21"/>
                  </a:lnTo>
                  <a:lnTo>
                    <a:pt x="0" y="20"/>
                  </a:lnTo>
                  <a:lnTo>
                    <a:pt x="0" y="18"/>
                  </a:lnTo>
                  <a:lnTo>
                    <a:pt x="0" y="17"/>
                  </a:lnTo>
                  <a:lnTo>
                    <a:pt x="0" y="15"/>
                  </a:lnTo>
                  <a:lnTo>
                    <a:pt x="0" y="14"/>
                  </a:lnTo>
                  <a:lnTo>
                    <a:pt x="0" y="12"/>
                  </a:lnTo>
                  <a:lnTo>
                    <a:pt x="0" y="10"/>
                  </a:lnTo>
                  <a:lnTo>
                    <a:pt x="0" y="9"/>
                  </a:lnTo>
                  <a:lnTo>
                    <a:pt x="0" y="7"/>
                  </a:lnTo>
                  <a:lnTo>
                    <a:pt x="0" y="5"/>
                  </a:lnTo>
                  <a:lnTo>
                    <a:pt x="0" y="3"/>
                  </a:lnTo>
                  <a:lnTo>
                    <a:pt x="0" y="2"/>
                  </a:lnTo>
                  <a:lnTo>
                    <a:pt x="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8" name="Freeform 256"/>
            <p:cNvSpPr>
              <a:spLocks/>
            </p:cNvSpPr>
            <p:nvPr/>
          </p:nvSpPr>
          <p:spPr bwMode="auto">
            <a:xfrm>
              <a:off x="2023" y="1681"/>
              <a:ext cx="31" cy="145"/>
            </a:xfrm>
            <a:custGeom>
              <a:avLst/>
              <a:gdLst>
                <a:gd name="T0" fmla="*/ 27 w 31"/>
                <a:gd name="T1" fmla="*/ 9 h 145"/>
                <a:gd name="T2" fmla="*/ 21 w 31"/>
                <a:gd name="T3" fmla="*/ 16 h 145"/>
                <a:gd name="T4" fmla="*/ 18 w 31"/>
                <a:gd name="T5" fmla="*/ 23 h 145"/>
                <a:gd name="T6" fmla="*/ 14 w 31"/>
                <a:gd name="T7" fmla="*/ 30 h 145"/>
                <a:gd name="T8" fmla="*/ 11 w 31"/>
                <a:gd name="T9" fmla="*/ 37 h 145"/>
                <a:gd name="T10" fmla="*/ 8 w 31"/>
                <a:gd name="T11" fmla="*/ 45 h 145"/>
                <a:gd name="T12" fmla="*/ 7 w 31"/>
                <a:gd name="T13" fmla="*/ 52 h 145"/>
                <a:gd name="T14" fmla="*/ 6 w 31"/>
                <a:gd name="T15" fmla="*/ 59 h 145"/>
                <a:gd name="T16" fmla="*/ 5 w 31"/>
                <a:gd name="T17" fmla="*/ 67 h 145"/>
                <a:gd name="T18" fmla="*/ 6 w 31"/>
                <a:gd name="T19" fmla="*/ 74 h 145"/>
                <a:gd name="T20" fmla="*/ 6 w 31"/>
                <a:gd name="T21" fmla="*/ 81 h 145"/>
                <a:gd name="T22" fmla="*/ 7 w 31"/>
                <a:gd name="T23" fmla="*/ 88 h 145"/>
                <a:gd name="T24" fmla="*/ 8 w 31"/>
                <a:gd name="T25" fmla="*/ 95 h 145"/>
                <a:gd name="T26" fmla="*/ 10 w 31"/>
                <a:gd name="T27" fmla="*/ 102 h 145"/>
                <a:gd name="T28" fmla="*/ 11 w 31"/>
                <a:gd name="T29" fmla="*/ 108 h 145"/>
                <a:gd name="T30" fmla="*/ 13 w 31"/>
                <a:gd name="T31" fmla="*/ 115 h 145"/>
                <a:gd name="T32" fmla="*/ 16 w 31"/>
                <a:gd name="T33" fmla="*/ 121 h 145"/>
                <a:gd name="T34" fmla="*/ 18 w 31"/>
                <a:gd name="T35" fmla="*/ 126 h 145"/>
                <a:gd name="T36" fmla="*/ 21 w 31"/>
                <a:gd name="T37" fmla="*/ 132 h 145"/>
                <a:gd name="T38" fmla="*/ 24 w 31"/>
                <a:gd name="T39" fmla="*/ 136 h 145"/>
                <a:gd name="T40" fmla="*/ 27 w 31"/>
                <a:gd name="T41" fmla="*/ 141 h 145"/>
                <a:gd name="T42" fmla="*/ 24 w 31"/>
                <a:gd name="T43" fmla="*/ 145 h 145"/>
                <a:gd name="T44" fmla="*/ 19 w 31"/>
                <a:gd name="T45" fmla="*/ 136 h 145"/>
                <a:gd name="T46" fmla="*/ 14 w 31"/>
                <a:gd name="T47" fmla="*/ 127 h 145"/>
                <a:gd name="T48" fmla="*/ 10 w 31"/>
                <a:gd name="T49" fmla="*/ 118 h 145"/>
                <a:gd name="T50" fmla="*/ 6 w 31"/>
                <a:gd name="T51" fmla="*/ 110 h 145"/>
                <a:gd name="T52" fmla="*/ 4 w 31"/>
                <a:gd name="T53" fmla="*/ 102 h 145"/>
                <a:gd name="T54" fmla="*/ 2 w 31"/>
                <a:gd name="T55" fmla="*/ 94 h 145"/>
                <a:gd name="T56" fmla="*/ 0 w 31"/>
                <a:gd name="T57" fmla="*/ 86 h 145"/>
                <a:gd name="T58" fmla="*/ 0 w 31"/>
                <a:gd name="T59" fmla="*/ 79 h 145"/>
                <a:gd name="T60" fmla="*/ 0 w 31"/>
                <a:gd name="T61" fmla="*/ 71 h 145"/>
                <a:gd name="T62" fmla="*/ 1 w 31"/>
                <a:gd name="T63" fmla="*/ 64 h 145"/>
                <a:gd name="T64" fmla="*/ 2 w 31"/>
                <a:gd name="T65" fmla="*/ 57 h 145"/>
                <a:gd name="T66" fmla="*/ 3 w 31"/>
                <a:gd name="T67" fmla="*/ 50 h 145"/>
                <a:gd name="T68" fmla="*/ 5 w 31"/>
                <a:gd name="T69" fmla="*/ 44 h 145"/>
                <a:gd name="T70" fmla="*/ 7 w 31"/>
                <a:gd name="T71" fmla="*/ 37 h 145"/>
                <a:gd name="T72" fmla="*/ 10 w 31"/>
                <a:gd name="T73" fmla="*/ 31 h 145"/>
                <a:gd name="T74" fmla="*/ 12 w 31"/>
                <a:gd name="T75" fmla="*/ 26 h 145"/>
                <a:gd name="T76" fmla="*/ 15 w 31"/>
                <a:gd name="T77" fmla="*/ 20 h 145"/>
                <a:gd name="T78" fmla="*/ 19 w 31"/>
                <a:gd name="T79" fmla="*/ 15 h 145"/>
                <a:gd name="T80" fmla="*/ 22 w 31"/>
                <a:gd name="T81" fmla="*/ 10 h 145"/>
                <a:gd name="T82" fmla="*/ 25 w 31"/>
                <a:gd name="T83" fmla="*/ 5 h 145"/>
                <a:gd name="T84" fmla="*/ 31 w 31"/>
                <a:gd name="T85" fmla="*/ 4 h 14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1"/>
                <a:gd name="T130" fmla="*/ 0 h 145"/>
                <a:gd name="T131" fmla="*/ 31 w 31"/>
                <a:gd name="T132" fmla="*/ 145 h 14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1" h="145">
                  <a:moveTo>
                    <a:pt x="31" y="4"/>
                  </a:moveTo>
                  <a:lnTo>
                    <a:pt x="28" y="7"/>
                  </a:lnTo>
                  <a:lnTo>
                    <a:pt x="27" y="9"/>
                  </a:lnTo>
                  <a:lnTo>
                    <a:pt x="24" y="11"/>
                  </a:lnTo>
                  <a:lnTo>
                    <a:pt x="23" y="13"/>
                  </a:lnTo>
                  <a:lnTo>
                    <a:pt x="21" y="16"/>
                  </a:lnTo>
                  <a:lnTo>
                    <a:pt x="20" y="18"/>
                  </a:lnTo>
                  <a:lnTo>
                    <a:pt x="19" y="21"/>
                  </a:lnTo>
                  <a:lnTo>
                    <a:pt x="18" y="23"/>
                  </a:lnTo>
                  <a:lnTo>
                    <a:pt x="16" y="25"/>
                  </a:lnTo>
                  <a:lnTo>
                    <a:pt x="15" y="27"/>
                  </a:lnTo>
                  <a:lnTo>
                    <a:pt x="14" y="30"/>
                  </a:lnTo>
                  <a:lnTo>
                    <a:pt x="13" y="32"/>
                  </a:lnTo>
                  <a:lnTo>
                    <a:pt x="12" y="35"/>
                  </a:lnTo>
                  <a:lnTo>
                    <a:pt x="11" y="37"/>
                  </a:lnTo>
                  <a:lnTo>
                    <a:pt x="10" y="39"/>
                  </a:lnTo>
                  <a:lnTo>
                    <a:pt x="10" y="42"/>
                  </a:lnTo>
                  <a:lnTo>
                    <a:pt x="8" y="45"/>
                  </a:lnTo>
                  <a:lnTo>
                    <a:pt x="8" y="47"/>
                  </a:lnTo>
                  <a:lnTo>
                    <a:pt x="7" y="49"/>
                  </a:lnTo>
                  <a:lnTo>
                    <a:pt x="7" y="52"/>
                  </a:lnTo>
                  <a:lnTo>
                    <a:pt x="7" y="54"/>
                  </a:lnTo>
                  <a:lnTo>
                    <a:pt x="6" y="57"/>
                  </a:lnTo>
                  <a:lnTo>
                    <a:pt x="6" y="59"/>
                  </a:lnTo>
                  <a:lnTo>
                    <a:pt x="6" y="62"/>
                  </a:lnTo>
                  <a:lnTo>
                    <a:pt x="6" y="64"/>
                  </a:lnTo>
                  <a:lnTo>
                    <a:pt x="5" y="67"/>
                  </a:lnTo>
                  <a:lnTo>
                    <a:pt x="5" y="69"/>
                  </a:lnTo>
                  <a:lnTo>
                    <a:pt x="6" y="72"/>
                  </a:lnTo>
                  <a:lnTo>
                    <a:pt x="6" y="74"/>
                  </a:lnTo>
                  <a:lnTo>
                    <a:pt x="6" y="76"/>
                  </a:lnTo>
                  <a:lnTo>
                    <a:pt x="6" y="79"/>
                  </a:lnTo>
                  <a:lnTo>
                    <a:pt x="6" y="81"/>
                  </a:lnTo>
                  <a:lnTo>
                    <a:pt x="6" y="83"/>
                  </a:lnTo>
                  <a:lnTo>
                    <a:pt x="6" y="86"/>
                  </a:lnTo>
                  <a:lnTo>
                    <a:pt x="7" y="88"/>
                  </a:lnTo>
                  <a:lnTo>
                    <a:pt x="7" y="91"/>
                  </a:lnTo>
                  <a:lnTo>
                    <a:pt x="7" y="93"/>
                  </a:lnTo>
                  <a:lnTo>
                    <a:pt x="8" y="95"/>
                  </a:lnTo>
                  <a:lnTo>
                    <a:pt x="8" y="98"/>
                  </a:lnTo>
                  <a:lnTo>
                    <a:pt x="9" y="100"/>
                  </a:lnTo>
                  <a:lnTo>
                    <a:pt x="10" y="102"/>
                  </a:lnTo>
                  <a:lnTo>
                    <a:pt x="10" y="104"/>
                  </a:lnTo>
                  <a:lnTo>
                    <a:pt x="10" y="106"/>
                  </a:lnTo>
                  <a:lnTo>
                    <a:pt x="11" y="108"/>
                  </a:lnTo>
                  <a:lnTo>
                    <a:pt x="12" y="110"/>
                  </a:lnTo>
                  <a:lnTo>
                    <a:pt x="12" y="112"/>
                  </a:lnTo>
                  <a:lnTo>
                    <a:pt x="13" y="115"/>
                  </a:lnTo>
                  <a:lnTo>
                    <a:pt x="14" y="117"/>
                  </a:lnTo>
                  <a:lnTo>
                    <a:pt x="15" y="119"/>
                  </a:lnTo>
                  <a:lnTo>
                    <a:pt x="16" y="121"/>
                  </a:lnTo>
                  <a:lnTo>
                    <a:pt x="16" y="123"/>
                  </a:lnTo>
                  <a:lnTo>
                    <a:pt x="18" y="125"/>
                  </a:lnTo>
                  <a:lnTo>
                    <a:pt x="18" y="126"/>
                  </a:lnTo>
                  <a:lnTo>
                    <a:pt x="19" y="128"/>
                  </a:lnTo>
                  <a:lnTo>
                    <a:pt x="20" y="130"/>
                  </a:lnTo>
                  <a:lnTo>
                    <a:pt x="21" y="132"/>
                  </a:lnTo>
                  <a:lnTo>
                    <a:pt x="22" y="133"/>
                  </a:lnTo>
                  <a:lnTo>
                    <a:pt x="23" y="135"/>
                  </a:lnTo>
                  <a:lnTo>
                    <a:pt x="24" y="136"/>
                  </a:lnTo>
                  <a:lnTo>
                    <a:pt x="25" y="138"/>
                  </a:lnTo>
                  <a:lnTo>
                    <a:pt x="26" y="140"/>
                  </a:lnTo>
                  <a:lnTo>
                    <a:pt x="27" y="141"/>
                  </a:lnTo>
                  <a:lnTo>
                    <a:pt x="28" y="143"/>
                  </a:lnTo>
                  <a:lnTo>
                    <a:pt x="29" y="144"/>
                  </a:lnTo>
                  <a:lnTo>
                    <a:pt x="24" y="145"/>
                  </a:lnTo>
                  <a:lnTo>
                    <a:pt x="22" y="142"/>
                  </a:lnTo>
                  <a:lnTo>
                    <a:pt x="20" y="139"/>
                  </a:lnTo>
                  <a:lnTo>
                    <a:pt x="19" y="136"/>
                  </a:lnTo>
                  <a:lnTo>
                    <a:pt x="16" y="133"/>
                  </a:lnTo>
                  <a:lnTo>
                    <a:pt x="15" y="129"/>
                  </a:lnTo>
                  <a:lnTo>
                    <a:pt x="14" y="127"/>
                  </a:lnTo>
                  <a:lnTo>
                    <a:pt x="12" y="124"/>
                  </a:lnTo>
                  <a:lnTo>
                    <a:pt x="11" y="122"/>
                  </a:lnTo>
                  <a:lnTo>
                    <a:pt x="10" y="118"/>
                  </a:lnTo>
                  <a:lnTo>
                    <a:pt x="8" y="116"/>
                  </a:lnTo>
                  <a:lnTo>
                    <a:pt x="7" y="113"/>
                  </a:lnTo>
                  <a:lnTo>
                    <a:pt x="6" y="110"/>
                  </a:lnTo>
                  <a:lnTo>
                    <a:pt x="5" y="107"/>
                  </a:lnTo>
                  <a:lnTo>
                    <a:pt x="4" y="105"/>
                  </a:lnTo>
                  <a:lnTo>
                    <a:pt x="4" y="102"/>
                  </a:lnTo>
                  <a:lnTo>
                    <a:pt x="3" y="100"/>
                  </a:lnTo>
                  <a:lnTo>
                    <a:pt x="3" y="97"/>
                  </a:lnTo>
                  <a:lnTo>
                    <a:pt x="2" y="94"/>
                  </a:lnTo>
                  <a:lnTo>
                    <a:pt x="2" y="91"/>
                  </a:lnTo>
                  <a:lnTo>
                    <a:pt x="2" y="89"/>
                  </a:lnTo>
                  <a:lnTo>
                    <a:pt x="0" y="86"/>
                  </a:lnTo>
                  <a:lnTo>
                    <a:pt x="0" y="83"/>
                  </a:lnTo>
                  <a:lnTo>
                    <a:pt x="0" y="81"/>
                  </a:lnTo>
                  <a:lnTo>
                    <a:pt x="0" y="79"/>
                  </a:lnTo>
                  <a:lnTo>
                    <a:pt x="0" y="76"/>
                  </a:lnTo>
                  <a:lnTo>
                    <a:pt x="0" y="74"/>
                  </a:lnTo>
                  <a:lnTo>
                    <a:pt x="0" y="71"/>
                  </a:lnTo>
                  <a:lnTo>
                    <a:pt x="0" y="69"/>
                  </a:lnTo>
                  <a:lnTo>
                    <a:pt x="0" y="66"/>
                  </a:lnTo>
                  <a:lnTo>
                    <a:pt x="1" y="64"/>
                  </a:lnTo>
                  <a:lnTo>
                    <a:pt x="2" y="62"/>
                  </a:lnTo>
                  <a:lnTo>
                    <a:pt x="2" y="59"/>
                  </a:lnTo>
                  <a:lnTo>
                    <a:pt x="2" y="57"/>
                  </a:lnTo>
                  <a:lnTo>
                    <a:pt x="3" y="55"/>
                  </a:lnTo>
                  <a:lnTo>
                    <a:pt x="3" y="52"/>
                  </a:lnTo>
                  <a:lnTo>
                    <a:pt x="3" y="50"/>
                  </a:lnTo>
                  <a:lnTo>
                    <a:pt x="4" y="48"/>
                  </a:lnTo>
                  <a:lnTo>
                    <a:pt x="4" y="46"/>
                  </a:lnTo>
                  <a:lnTo>
                    <a:pt x="5" y="44"/>
                  </a:lnTo>
                  <a:lnTo>
                    <a:pt x="6" y="42"/>
                  </a:lnTo>
                  <a:lnTo>
                    <a:pt x="7" y="39"/>
                  </a:lnTo>
                  <a:lnTo>
                    <a:pt x="7" y="37"/>
                  </a:lnTo>
                  <a:lnTo>
                    <a:pt x="8" y="35"/>
                  </a:lnTo>
                  <a:lnTo>
                    <a:pt x="9" y="33"/>
                  </a:lnTo>
                  <a:lnTo>
                    <a:pt x="10" y="31"/>
                  </a:lnTo>
                  <a:lnTo>
                    <a:pt x="11" y="29"/>
                  </a:lnTo>
                  <a:lnTo>
                    <a:pt x="12" y="27"/>
                  </a:lnTo>
                  <a:lnTo>
                    <a:pt x="12" y="26"/>
                  </a:lnTo>
                  <a:lnTo>
                    <a:pt x="14" y="24"/>
                  </a:lnTo>
                  <a:lnTo>
                    <a:pt x="15" y="22"/>
                  </a:lnTo>
                  <a:lnTo>
                    <a:pt x="15" y="20"/>
                  </a:lnTo>
                  <a:lnTo>
                    <a:pt x="16" y="18"/>
                  </a:lnTo>
                  <a:lnTo>
                    <a:pt x="18" y="17"/>
                  </a:lnTo>
                  <a:lnTo>
                    <a:pt x="19" y="15"/>
                  </a:lnTo>
                  <a:lnTo>
                    <a:pt x="19" y="13"/>
                  </a:lnTo>
                  <a:lnTo>
                    <a:pt x="20" y="11"/>
                  </a:lnTo>
                  <a:lnTo>
                    <a:pt x="22" y="10"/>
                  </a:lnTo>
                  <a:lnTo>
                    <a:pt x="23" y="8"/>
                  </a:lnTo>
                  <a:lnTo>
                    <a:pt x="24" y="7"/>
                  </a:lnTo>
                  <a:lnTo>
                    <a:pt x="25" y="5"/>
                  </a:lnTo>
                  <a:lnTo>
                    <a:pt x="27" y="2"/>
                  </a:lnTo>
                  <a:lnTo>
                    <a:pt x="30" y="0"/>
                  </a:lnTo>
                  <a:lnTo>
                    <a:pt x="31" y="4"/>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69" name="Freeform 257"/>
            <p:cNvSpPr>
              <a:spLocks/>
            </p:cNvSpPr>
            <p:nvPr/>
          </p:nvSpPr>
          <p:spPr bwMode="auto">
            <a:xfrm>
              <a:off x="2398" y="1726"/>
              <a:ext cx="33" cy="194"/>
            </a:xfrm>
            <a:custGeom>
              <a:avLst/>
              <a:gdLst>
                <a:gd name="T0" fmla="*/ 32 w 33"/>
                <a:gd name="T1" fmla="*/ 2 h 194"/>
                <a:gd name="T2" fmla="*/ 32 w 33"/>
                <a:gd name="T3" fmla="*/ 5 h 194"/>
                <a:gd name="T4" fmla="*/ 32 w 33"/>
                <a:gd name="T5" fmla="*/ 11 h 194"/>
                <a:gd name="T6" fmla="*/ 32 w 33"/>
                <a:gd name="T7" fmla="*/ 18 h 194"/>
                <a:gd name="T8" fmla="*/ 33 w 33"/>
                <a:gd name="T9" fmla="*/ 23 h 194"/>
                <a:gd name="T10" fmla="*/ 33 w 33"/>
                <a:gd name="T11" fmla="*/ 29 h 194"/>
                <a:gd name="T12" fmla="*/ 33 w 33"/>
                <a:gd name="T13" fmla="*/ 34 h 194"/>
                <a:gd name="T14" fmla="*/ 32 w 33"/>
                <a:gd name="T15" fmla="*/ 39 h 194"/>
                <a:gd name="T16" fmla="*/ 32 w 33"/>
                <a:gd name="T17" fmla="*/ 44 h 194"/>
                <a:gd name="T18" fmla="*/ 32 w 33"/>
                <a:gd name="T19" fmla="*/ 49 h 194"/>
                <a:gd name="T20" fmla="*/ 32 w 33"/>
                <a:gd name="T21" fmla="*/ 54 h 194"/>
                <a:gd name="T22" fmla="*/ 31 w 33"/>
                <a:gd name="T23" fmla="*/ 59 h 194"/>
                <a:gd name="T24" fmla="*/ 31 w 33"/>
                <a:gd name="T25" fmla="*/ 64 h 194"/>
                <a:gd name="T26" fmla="*/ 30 w 33"/>
                <a:gd name="T27" fmla="*/ 69 h 194"/>
                <a:gd name="T28" fmla="*/ 29 w 33"/>
                <a:gd name="T29" fmla="*/ 74 h 194"/>
                <a:gd name="T30" fmla="*/ 28 w 33"/>
                <a:gd name="T31" fmla="*/ 78 h 194"/>
                <a:gd name="T32" fmla="*/ 27 w 33"/>
                <a:gd name="T33" fmla="*/ 83 h 194"/>
                <a:gd name="T34" fmla="*/ 25 w 33"/>
                <a:gd name="T35" fmla="*/ 89 h 194"/>
                <a:gd name="T36" fmla="*/ 24 w 33"/>
                <a:gd name="T37" fmla="*/ 95 h 194"/>
                <a:gd name="T38" fmla="*/ 23 w 33"/>
                <a:gd name="T39" fmla="*/ 102 h 194"/>
                <a:gd name="T40" fmla="*/ 23 w 33"/>
                <a:gd name="T41" fmla="*/ 109 h 194"/>
                <a:gd name="T42" fmla="*/ 21 w 33"/>
                <a:gd name="T43" fmla="*/ 116 h 194"/>
                <a:gd name="T44" fmla="*/ 20 w 33"/>
                <a:gd name="T45" fmla="*/ 123 h 194"/>
                <a:gd name="T46" fmla="*/ 19 w 33"/>
                <a:gd name="T47" fmla="*/ 130 h 194"/>
                <a:gd name="T48" fmla="*/ 18 w 33"/>
                <a:gd name="T49" fmla="*/ 138 h 194"/>
                <a:gd name="T50" fmla="*/ 17 w 33"/>
                <a:gd name="T51" fmla="*/ 145 h 194"/>
                <a:gd name="T52" fmla="*/ 16 w 33"/>
                <a:gd name="T53" fmla="*/ 152 h 194"/>
                <a:gd name="T54" fmla="*/ 16 w 33"/>
                <a:gd name="T55" fmla="*/ 158 h 194"/>
                <a:gd name="T56" fmla="*/ 15 w 33"/>
                <a:gd name="T57" fmla="*/ 165 h 194"/>
                <a:gd name="T58" fmla="*/ 15 w 33"/>
                <a:gd name="T59" fmla="*/ 170 h 194"/>
                <a:gd name="T60" fmla="*/ 14 w 33"/>
                <a:gd name="T61" fmla="*/ 176 h 194"/>
                <a:gd name="T62" fmla="*/ 13 w 33"/>
                <a:gd name="T63" fmla="*/ 181 h 194"/>
                <a:gd name="T64" fmla="*/ 13 w 33"/>
                <a:gd name="T65" fmla="*/ 185 h 194"/>
                <a:gd name="T66" fmla="*/ 13 w 33"/>
                <a:gd name="T67" fmla="*/ 191 h 194"/>
                <a:gd name="T68" fmla="*/ 13 w 33"/>
                <a:gd name="T69" fmla="*/ 193 h 194"/>
                <a:gd name="T70" fmla="*/ 0 w 33"/>
                <a:gd name="T71" fmla="*/ 192 h 194"/>
                <a:gd name="T72" fmla="*/ 0 w 33"/>
                <a:gd name="T73" fmla="*/ 188 h 194"/>
                <a:gd name="T74" fmla="*/ 0 w 33"/>
                <a:gd name="T75" fmla="*/ 184 h 194"/>
                <a:gd name="T76" fmla="*/ 0 w 33"/>
                <a:gd name="T77" fmla="*/ 178 h 194"/>
                <a:gd name="T78" fmla="*/ 1 w 33"/>
                <a:gd name="T79" fmla="*/ 171 h 194"/>
                <a:gd name="T80" fmla="*/ 1 w 33"/>
                <a:gd name="T81" fmla="*/ 162 h 194"/>
                <a:gd name="T82" fmla="*/ 3 w 33"/>
                <a:gd name="T83" fmla="*/ 153 h 194"/>
                <a:gd name="T84" fmla="*/ 3 w 33"/>
                <a:gd name="T85" fmla="*/ 143 h 194"/>
                <a:gd name="T86" fmla="*/ 4 w 33"/>
                <a:gd name="T87" fmla="*/ 133 h 194"/>
                <a:gd name="T88" fmla="*/ 5 w 33"/>
                <a:gd name="T89" fmla="*/ 122 h 194"/>
                <a:gd name="T90" fmla="*/ 6 w 33"/>
                <a:gd name="T91" fmla="*/ 112 h 194"/>
                <a:gd name="T92" fmla="*/ 7 w 33"/>
                <a:gd name="T93" fmla="*/ 101 h 194"/>
                <a:gd name="T94" fmla="*/ 7 w 33"/>
                <a:gd name="T95" fmla="*/ 91 h 194"/>
                <a:gd name="T96" fmla="*/ 8 w 33"/>
                <a:gd name="T97" fmla="*/ 81 h 194"/>
                <a:gd name="T98" fmla="*/ 9 w 33"/>
                <a:gd name="T99" fmla="*/ 72 h 194"/>
                <a:gd name="T100" fmla="*/ 9 w 33"/>
                <a:gd name="T101" fmla="*/ 64 h 194"/>
                <a:gd name="T102" fmla="*/ 11 w 33"/>
                <a:gd name="T103" fmla="*/ 56 h 194"/>
                <a:gd name="T104" fmla="*/ 11 w 33"/>
                <a:gd name="T105" fmla="*/ 50 h 194"/>
                <a:gd name="T106" fmla="*/ 12 w 33"/>
                <a:gd name="T107" fmla="*/ 46 h 194"/>
                <a:gd name="T108" fmla="*/ 13 w 33"/>
                <a:gd name="T109" fmla="*/ 42 h 194"/>
                <a:gd name="T110" fmla="*/ 15 w 33"/>
                <a:gd name="T111" fmla="*/ 37 h 194"/>
                <a:gd name="T112" fmla="*/ 19 w 33"/>
                <a:gd name="T113" fmla="*/ 31 h 194"/>
                <a:gd name="T114" fmla="*/ 21 w 33"/>
                <a:gd name="T115" fmla="*/ 25 h 194"/>
                <a:gd name="T116" fmla="*/ 23 w 33"/>
                <a:gd name="T117" fmla="*/ 20 h 194"/>
                <a:gd name="T118" fmla="*/ 25 w 33"/>
                <a:gd name="T119" fmla="*/ 14 h 194"/>
                <a:gd name="T120" fmla="*/ 27 w 33"/>
                <a:gd name="T121" fmla="*/ 10 h 194"/>
                <a:gd name="T122" fmla="*/ 29 w 33"/>
                <a:gd name="T123" fmla="*/ 6 h 194"/>
                <a:gd name="T124" fmla="*/ 31 w 33"/>
                <a:gd name="T125" fmla="*/ 0 h 19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3"/>
                <a:gd name="T190" fmla="*/ 0 h 194"/>
                <a:gd name="T191" fmla="*/ 33 w 33"/>
                <a:gd name="T192" fmla="*/ 194 h 19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3" h="194">
                  <a:moveTo>
                    <a:pt x="32" y="0"/>
                  </a:moveTo>
                  <a:lnTo>
                    <a:pt x="32" y="0"/>
                  </a:lnTo>
                  <a:lnTo>
                    <a:pt x="32" y="2"/>
                  </a:lnTo>
                  <a:lnTo>
                    <a:pt x="32" y="3"/>
                  </a:lnTo>
                  <a:lnTo>
                    <a:pt x="32" y="4"/>
                  </a:lnTo>
                  <a:lnTo>
                    <a:pt x="32" y="5"/>
                  </a:lnTo>
                  <a:lnTo>
                    <a:pt x="32" y="7"/>
                  </a:lnTo>
                  <a:lnTo>
                    <a:pt x="32" y="9"/>
                  </a:lnTo>
                  <a:lnTo>
                    <a:pt x="32" y="11"/>
                  </a:lnTo>
                  <a:lnTo>
                    <a:pt x="32" y="13"/>
                  </a:lnTo>
                  <a:lnTo>
                    <a:pt x="32" y="15"/>
                  </a:lnTo>
                  <a:lnTo>
                    <a:pt x="32" y="18"/>
                  </a:lnTo>
                  <a:lnTo>
                    <a:pt x="33" y="20"/>
                  </a:lnTo>
                  <a:lnTo>
                    <a:pt x="33" y="21"/>
                  </a:lnTo>
                  <a:lnTo>
                    <a:pt x="33" y="23"/>
                  </a:lnTo>
                  <a:lnTo>
                    <a:pt x="33" y="24"/>
                  </a:lnTo>
                  <a:lnTo>
                    <a:pt x="33" y="26"/>
                  </a:lnTo>
                  <a:lnTo>
                    <a:pt x="33" y="29"/>
                  </a:lnTo>
                  <a:lnTo>
                    <a:pt x="33" y="31"/>
                  </a:lnTo>
                  <a:lnTo>
                    <a:pt x="33" y="33"/>
                  </a:lnTo>
                  <a:lnTo>
                    <a:pt x="33" y="34"/>
                  </a:lnTo>
                  <a:lnTo>
                    <a:pt x="33" y="36"/>
                  </a:lnTo>
                  <a:lnTo>
                    <a:pt x="33" y="38"/>
                  </a:lnTo>
                  <a:lnTo>
                    <a:pt x="32" y="39"/>
                  </a:lnTo>
                  <a:lnTo>
                    <a:pt x="32" y="41"/>
                  </a:lnTo>
                  <a:lnTo>
                    <a:pt x="32" y="42"/>
                  </a:lnTo>
                  <a:lnTo>
                    <a:pt x="32" y="44"/>
                  </a:lnTo>
                  <a:lnTo>
                    <a:pt x="32" y="46"/>
                  </a:lnTo>
                  <a:lnTo>
                    <a:pt x="32" y="48"/>
                  </a:lnTo>
                  <a:lnTo>
                    <a:pt x="32" y="49"/>
                  </a:lnTo>
                  <a:lnTo>
                    <a:pt x="32" y="51"/>
                  </a:lnTo>
                  <a:lnTo>
                    <a:pt x="32" y="53"/>
                  </a:lnTo>
                  <a:lnTo>
                    <a:pt x="32" y="54"/>
                  </a:lnTo>
                  <a:lnTo>
                    <a:pt x="32" y="56"/>
                  </a:lnTo>
                  <a:lnTo>
                    <a:pt x="32" y="57"/>
                  </a:lnTo>
                  <a:lnTo>
                    <a:pt x="31" y="59"/>
                  </a:lnTo>
                  <a:lnTo>
                    <a:pt x="31" y="60"/>
                  </a:lnTo>
                  <a:lnTo>
                    <a:pt x="31" y="62"/>
                  </a:lnTo>
                  <a:lnTo>
                    <a:pt x="31" y="64"/>
                  </a:lnTo>
                  <a:lnTo>
                    <a:pt x="31" y="65"/>
                  </a:lnTo>
                  <a:lnTo>
                    <a:pt x="30" y="67"/>
                  </a:lnTo>
                  <a:lnTo>
                    <a:pt x="30" y="69"/>
                  </a:lnTo>
                  <a:lnTo>
                    <a:pt x="29" y="70"/>
                  </a:lnTo>
                  <a:lnTo>
                    <a:pt x="29" y="72"/>
                  </a:lnTo>
                  <a:lnTo>
                    <a:pt x="29" y="74"/>
                  </a:lnTo>
                  <a:lnTo>
                    <a:pt x="29" y="75"/>
                  </a:lnTo>
                  <a:lnTo>
                    <a:pt x="29" y="77"/>
                  </a:lnTo>
                  <a:lnTo>
                    <a:pt x="28" y="78"/>
                  </a:lnTo>
                  <a:lnTo>
                    <a:pt x="28" y="80"/>
                  </a:lnTo>
                  <a:lnTo>
                    <a:pt x="27" y="82"/>
                  </a:lnTo>
                  <a:lnTo>
                    <a:pt x="27" y="83"/>
                  </a:lnTo>
                  <a:lnTo>
                    <a:pt x="26" y="85"/>
                  </a:lnTo>
                  <a:lnTo>
                    <a:pt x="26" y="87"/>
                  </a:lnTo>
                  <a:lnTo>
                    <a:pt x="25" y="89"/>
                  </a:lnTo>
                  <a:lnTo>
                    <a:pt x="25" y="91"/>
                  </a:lnTo>
                  <a:lnTo>
                    <a:pt x="24" y="93"/>
                  </a:lnTo>
                  <a:lnTo>
                    <a:pt x="24" y="95"/>
                  </a:lnTo>
                  <a:lnTo>
                    <a:pt x="24" y="97"/>
                  </a:lnTo>
                  <a:lnTo>
                    <a:pt x="24" y="100"/>
                  </a:lnTo>
                  <a:lnTo>
                    <a:pt x="23" y="102"/>
                  </a:lnTo>
                  <a:lnTo>
                    <a:pt x="23" y="104"/>
                  </a:lnTo>
                  <a:lnTo>
                    <a:pt x="23" y="106"/>
                  </a:lnTo>
                  <a:lnTo>
                    <a:pt x="23" y="109"/>
                  </a:lnTo>
                  <a:lnTo>
                    <a:pt x="21" y="111"/>
                  </a:lnTo>
                  <a:lnTo>
                    <a:pt x="21" y="113"/>
                  </a:lnTo>
                  <a:lnTo>
                    <a:pt x="21" y="116"/>
                  </a:lnTo>
                  <a:lnTo>
                    <a:pt x="21" y="118"/>
                  </a:lnTo>
                  <a:lnTo>
                    <a:pt x="20" y="121"/>
                  </a:lnTo>
                  <a:lnTo>
                    <a:pt x="20" y="123"/>
                  </a:lnTo>
                  <a:lnTo>
                    <a:pt x="20" y="125"/>
                  </a:lnTo>
                  <a:lnTo>
                    <a:pt x="20" y="128"/>
                  </a:lnTo>
                  <a:lnTo>
                    <a:pt x="19" y="130"/>
                  </a:lnTo>
                  <a:lnTo>
                    <a:pt x="19" y="132"/>
                  </a:lnTo>
                  <a:lnTo>
                    <a:pt x="18" y="135"/>
                  </a:lnTo>
                  <a:lnTo>
                    <a:pt x="18" y="138"/>
                  </a:lnTo>
                  <a:lnTo>
                    <a:pt x="18" y="140"/>
                  </a:lnTo>
                  <a:lnTo>
                    <a:pt x="17" y="142"/>
                  </a:lnTo>
                  <a:lnTo>
                    <a:pt x="17" y="145"/>
                  </a:lnTo>
                  <a:lnTo>
                    <a:pt x="17" y="147"/>
                  </a:lnTo>
                  <a:lnTo>
                    <a:pt x="17" y="150"/>
                  </a:lnTo>
                  <a:lnTo>
                    <a:pt x="16" y="152"/>
                  </a:lnTo>
                  <a:lnTo>
                    <a:pt x="16" y="154"/>
                  </a:lnTo>
                  <a:lnTo>
                    <a:pt x="16" y="156"/>
                  </a:lnTo>
                  <a:lnTo>
                    <a:pt x="16" y="158"/>
                  </a:lnTo>
                  <a:lnTo>
                    <a:pt x="16" y="160"/>
                  </a:lnTo>
                  <a:lnTo>
                    <a:pt x="15" y="163"/>
                  </a:lnTo>
                  <a:lnTo>
                    <a:pt x="15" y="165"/>
                  </a:lnTo>
                  <a:lnTo>
                    <a:pt x="15" y="167"/>
                  </a:lnTo>
                  <a:lnTo>
                    <a:pt x="15" y="168"/>
                  </a:lnTo>
                  <a:lnTo>
                    <a:pt x="15" y="170"/>
                  </a:lnTo>
                  <a:lnTo>
                    <a:pt x="15" y="173"/>
                  </a:lnTo>
                  <a:lnTo>
                    <a:pt x="15" y="174"/>
                  </a:lnTo>
                  <a:lnTo>
                    <a:pt x="14" y="176"/>
                  </a:lnTo>
                  <a:lnTo>
                    <a:pt x="14" y="178"/>
                  </a:lnTo>
                  <a:lnTo>
                    <a:pt x="14" y="180"/>
                  </a:lnTo>
                  <a:lnTo>
                    <a:pt x="13" y="181"/>
                  </a:lnTo>
                  <a:lnTo>
                    <a:pt x="13" y="182"/>
                  </a:lnTo>
                  <a:lnTo>
                    <a:pt x="13" y="184"/>
                  </a:lnTo>
                  <a:lnTo>
                    <a:pt x="13" y="185"/>
                  </a:lnTo>
                  <a:lnTo>
                    <a:pt x="13" y="187"/>
                  </a:lnTo>
                  <a:lnTo>
                    <a:pt x="13" y="190"/>
                  </a:lnTo>
                  <a:lnTo>
                    <a:pt x="13" y="191"/>
                  </a:lnTo>
                  <a:lnTo>
                    <a:pt x="13" y="192"/>
                  </a:lnTo>
                  <a:lnTo>
                    <a:pt x="13" y="193"/>
                  </a:lnTo>
                  <a:lnTo>
                    <a:pt x="0" y="194"/>
                  </a:lnTo>
                  <a:lnTo>
                    <a:pt x="0" y="193"/>
                  </a:lnTo>
                  <a:lnTo>
                    <a:pt x="0" y="192"/>
                  </a:lnTo>
                  <a:lnTo>
                    <a:pt x="0" y="191"/>
                  </a:lnTo>
                  <a:lnTo>
                    <a:pt x="0" y="190"/>
                  </a:lnTo>
                  <a:lnTo>
                    <a:pt x="0" y="188"/>
                  </a:lnTo>
                  <a:lnTo>
                    <a:pt x="0" y="187"/>
                  </a:lnTo>
                  <a:lnTo>
                    <a:pt x="0" y="185"/>
                  </a:lnTo>
                  <a:lnTo>
                    <a:pt x="0" y="184"/>
                  </a:lnTo>
                  <a:lnTo>
                    <a:pt x="0" y="181"/>
                  </a:lnTo>
                  <a:lnTo>
                    <a:pt x="0" y="180"/>
                  </a:lnTo>
                  <a:lnTo>
                    <a:pt x="0" y="178"/>
                  </a:lnTo>
                  <a:lnTo>
                    <a:pt x="1" y="175"/>
                  </a:lnTo>
                  <a:lnTo>
                    <a:pt x="1" y="173"/>
                  </a:lnTo>
                  <a:lnTo>
                    <a:pt x="1" y="171"/>
                  </a:lnTo>
                  <a:lnTo>
                    <a:pt x="1" y="168"/>
                  </a:lnTo>
                  <a:lnTo>
                    <a:pt x="1" y="165"/>
                  </a:lnTo>
                  <a:lnTo>
                    <a:pt x="1" y="162"/>
                  </a:lnTo>
                  <a:lnTo>
                    <a:pt x="2" y="159"/>
                  </a:lnTo>
                  <a:lnTo>
                    <a:pt x="2" y="156"/>
                  </a:lnTo>
                  <a:lnTo>
                    <a:pt x="3" y="153"/>
                  </a:lnTo>
                  <a:lnTo>
                    <a:pt x="3" y="150"/>
                  </a:lnTo>
                  <a:lnTo>
                    <a:pt x="3" y="147"/>
                  </a:lnTo>
                  <a:lnTo>
                    <a:pt x="3" y="143"/>
                  </a:lnTo>
                  <a:lnTo>
                    <a:pt x="3" y="140"/>
                  </a:lnTo>
                  <a:lnTo>
                    <a:pt x="4" y="136"/>
                  </a:lnTo>
                  <a:lnTo>
                    <a:pt x="4" y="133"/>
                  </a:lnTo>
                  <a:lnTo>
                    <a:pt x="4" y="129"/>
                  </a:lnTo>
                  <a:lnTo>
                    <a:pt x="4" y="126"/>
                  </a:lnTo>
                  <a:lnTo>
                    <a:pt x="5" y="122"/>
                  </a:lnTo>
                  <a:lnTo>
                    <a:pt x="5" y="119"/>
                  </a:lnTo>
                  <a:lnTo>
                    <a:pt x="5" y="115"/>
                  </a:lnTo>
                  <a:lnTo>
                    <a:pt x="6" y="112"/>
                  </a:lnTo>
                  <a:lnTo>
                    <a:pt x="6" y="108"/>
                  </a:lnTo>
                  <a:lnTo>
                    <a:pt x="7" y="105"/>
                  </a:lnTo>
                  <a:lnTo>
                    <a:pt x="7" y="101"/>
                  </a:lnTo>
                  <a:lnTo>
                    <a:pt x="7" y="98"/>
                  </a:lnTo>
                  <a:lnTo>
                    <a:pt x="7" y="95"/>
                  </a:lnTo>
                  <a:lnTo>
                    <a:pt x="7" y="91"/>
                  </a:lnTo>
                  <a:lnTo>
                    <a:pt x="7" y="88"/>
                  </a:lnTo>
                  <a:lnTo>
                    <a:pt x="8" y="84"/>
                  </a:lnTo>
                  <a:lnTo>
                    <a:pt x="8" y="81"/>
                  </a:lnTo>
                  <a:lnTo>
                    <a:pt x="8" y="78"/>
                  </a:lnTo>
                  <a:lnTo>
                    <a:pt x="8" y="75"/>
                  </a:lnTo>
                  <a:lnTo>
                    <a:pt x="9" y="72"/>
                  </a:lnTo>
                  <a:lnTo>
                    <a:pt x="9" y="69"/>
                  </a:lnTo>
                  <a:lnTo>
                    <a:pt x="9" y="67"/>
                  </a:lnTo>
                  <a:lnTo>
                    <a:pt x="9" y="64"/>
                  </a:lnTo>
                  <a:lnTo>
                    <a:pt x="10" y="61"/>
                  </a:lnTo>
                  <a:lnTo>
                    <a:pt x="11" y="59"/>
                  </a:lnTo>
                  <a:lnTo>
                    <a:pt x="11" y="56"/>
                  </a:lnTo>
                  <a:lnTo>
                    <a:pt x="11" y="55"/>
                  </a:lnTo>
                  <a:lnTo>
                    <a:pt x="11" y="52"/>
                  </a:lnTo>
                  <a:lnTo>
                    <a:pt x="11" y="50"/>
                  </a:lnTo>
                  <a:lnTo>
                    <a:pt x="12" y="49"/>
                  </a:lnTo>
                  <a:lnTo>
                    <a:pt x="12" y="47"/>
                  </a:lnTo>
                  <a:lnTo>
                    <a:pt x="12" y="46"/>
                  </a:lnTo>
                  <a:lnTo>
                    <a:pt x="12" y="44"/>
                  </a:lnTo>
                  <a:lnTo>
                    <a:pt x="12" y="43"/>
                  </a:lnTo>
                  <a:lnTo>
                    <a:pt x="13" y="42"/>
                  </a:lnTo>
                  <a:lnTo>
                    <a:pt x="13" y="41"/>
                  </a:lnTo>
                  <a:lnTo>
                    <a:pt x="15" y="39"/>
                  </a:lnTo>
                  <a:lnTo>
                    <a:pt x="15" y="37"/>
                  </a:lnTo>
                  <a:lnTo>
                    <a:pt x="16" y="35"/>
                  </a:lnTo>
                  <a:lnTo>
                    <a:pt x="18" y="32"/>
                  </a:lnTo>
                  <a:lnTo>
                    <a:pt x="19" y="31"/>
                  </a:lnTo>
                  <a:lnTo>
                    <a:pt x="19" y="29"/>
                  </a:lnTo>
                  <a:lnTo>
                    <a:pt x="20" y="27"/>
                  </a:lnTo>
                  <a:lnTo>
                    <a:pt x="21" y="25"/>
                  </a:lnTo>
                  <a:lnTo>
                    <a:pt x="21" y="24"/>
                  </a:lnTo>
                  <a:lnTo>
                    <a:pt x="23" y="22"/>
                  </a:lnTo>
                  <a:lnTo>
                    <a:pt x="23" y="20"/>
                  </a:lnTo>
                  <a:lnTo>
                    <a:pt x="24" y="18"/>
                  </a:lnTo>
                  <a:lnTo>
                    <a:pt x="24" y="16"/>
                  </a:lnTo>
                  <a:lnTo>
                    <a:pt x="25" y="14"/>
                  </a:lnTo>
                  <a:lnTo>
                    <a:pt x="25" y="13"/>
                  </a:lnTo>
                  <a:lnTo>
                    <a:pt x="26" y="11"/>
                  </a:lnTo>
                  <a:lnTo>
                    <a:pt x="27" y="10"/>
                  </a:lnTo>
                  <a:lnTo>
                    <a:pt x="28" y="8"/>
                  </a:lnTo>
                  <a:lnTo>
                    <a:pt x="28" y="6"/>
                  </a:lnTo>
                  <a:lnTo>
                    <a:pt x="29" y="6"/>
                  </a:lnTo>
                  <a:lnTo>
                    <a:pt x="29" y="3"/>
                  </a:lnTo>
                  <a:lnTo>
                    <a:pt x="31" y="1"/>
                  </a:lnTo>
                  <a:lnTo>
                    <a:pt x="31" y="0"/>
                  </a:lnTo>
                  <a:lnTo>
                    <a:pt x="32" y="0"/>
                  </a:lnTo>
                  <a:close/>
                </a:path>
              </a:pathLst>
            </a:custGeom>
            <a:solidFill>
              <a:srgbClr val="E6E6E6"/>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0" name="Freeform 258"/>
            <p:cNvSpPr>
              <a:spLocks/>
            </p:cNvSpPr>
            <p:nvPr/>
          </p:nvSpPr>
          <p:spPr bwMode="auto">
            <a:xfrm>
              <a:off x="2054" y="1581"/>
              <a:ext cx="35" cy="121"/>
            </a:xfrm>
            <a:custGeom>
              <a:avLst/>
              <a:gdLst>
                <a:gd name="T0" fmla="*/ 34 w 35"/>
                <a:gd name="T1" fmla="*/ 3 h 121"/>
                <a:gd name="T2" fmla="*/ 28 w 35"/>
                <a:gd name="T3" fmla="*/ 4 h 121"/>
                <a:gd name="T4" fmla="*/ 22 w 35"/>
                <a:gd name="T5" fmla="*/ 4 h 121"/>
                <a:gd name="T6" fmla="*/ 16 w 35"/>
                <a:gd name="T7" fmla="*/ 4 h 121"/>
                <a:gd name="T8" fmla="*/ 11 w 35"/>
                <a:gd name="T9" fmla="*/ 4 h 121"/>
                <a:gd name="T10" fmla="*/ 5 w 35"/>
                <a:gd name="T11" fmla="*/ 6 h 121"/>
                <a:gd name="T12" fmla="*/ 5 w 35"/>
                <a:gd name="T13" fmla="*/ 11 h 121"/>
                <a:gd name="T14" fmla="*/ 5 w 35"/>
                <a:gd name="T15" fmla="*/ 16 h 121"/>
                <a:gd name="T16" fmla="*/ 5 w 35"/>
                <a:gd name="T17" fmla="*/ 21 h 121"/>
                <a:gd name="T18" fmla="*/ 5 w 35"/>
                <a:gd name="T19" fmla="*/ 26 h 121"/>
                <a:gd name="T20" fmla="*/ 5 w 35"/>
                <a:gd name="T21" fmla="*/ 32 h 121"/>
                <a:gd name="T22" fmla="*/ 5 w 35"/>
                <a:gd name="T23" fmla="*/ 37 h 121"/>
                <a:gd name="T24" fmla="*/ 5 w 35"/>
                <a:gd name="T25" fmla="*/ 42 h 121"/>
                <a:gd name="T26" fmla="*/ 5 w 35"/>
                <a:gd name="T27" fmla="*/ 48 h 121"/>
                <a:gd name="T28" fmla="*/ 5 w 35"/>
                <a:gd name="T29" fmla="*/ 53 h 121"/>
                <a:gd name="T30" fmla="*/ 5 w 35"/>
                <a:gd name="T31" fmla="*/ 58 h 121"/>
                <a:gd name="T32" fmla="*/ 4 w 35"/>
                <a:gd name="T33" fmla="*/ 64 h 121"/>
                <a:gd name="T34" fmla="*/ 4 w 35"/>
                <a:gd name="T35" fmla="*/ 69 h 121"/>
                <a:gd name="T36" fmla="*/ 4 w 35"/>
                <a:gd name="T37" fmla="*/ 75 h 121"/>
                <a:gd name="T38" fmla="*/ 4 w 35"/>
                <a:gd name="T39" fmla="*/ 79 h 121"/>
                <a:gd name="T40" fmla="*/ 4 w 35"/>
                <a:gd name="T41" fmla="*/ 85 h 121"/>
                <a:gd name="T42" fmla="*/ 4 w 35"/>
                <a:gd name="T43" fmla="*/ 90 h 121"/>
                <a:gd name="T44" fmla="*/ 4 w 35"/>
                <a:gd name="T45" fmla="*/ 96 h 121"/>
                <a:gd name="T46" fmla="*/ 4 w 35"/>
                <a:gd name="T47" fmla="*/ 101 h 121"/>
                <a:gd name="T48" fmla="*/ 4 w 35"/>
                <a:gd name="T49" fmla="*/ 106 h 121"/>
                <a:gd name="T50" fmla="*/ 4 w 35"/>
                <a:gd name="T51" fmla="*/ 111 h 121"/>
                <a:gd name="T52" fmla="*/ 5 w 35"/>
                <a:gd name="T53" fmla="*/ 116 h 121"/>
                <a:gd name="T54" fmla="*/ 10 w 35"/>
                <a:gd name="T55" fmla="*/ 117 h 121"/>
                <a:gd name="T56" fmla="*/ 16 w 35"/>
                <a:gd name="T57" fmla="*/ 117 h 121"/>
                <a:gd name="T58" fmla="*/ 22 w 35"/>
                <a:gd name="T59" fmla="*/ 116 h 121"/>
                <a:gd name="T60" fmla="*/ 27 w 35"/>
                <a:gd name="T61" fmla="*/ 116 h 121"/>
                <a:gd name="T62" fmla="*/ 33 w 35"/>
                <a:gd name="T63" fmla="*/ 116 h 121"/>
                <a:gd name="T64" fmla="*/ 35 w 35"/>
                <a:gd name="T65" fmla="*/ 118 h 121"/>
                <a:gd name="T66" fmla="*/ 33 w 35"/>
                <a:gd name="T67" fmla="*/ 121 h 121"/>
                <a:gd name="T68" fmla="*/ 27 w 35"/>
                <a:gd name="T69" fmla="*/ 121 h 121"/>
                <a:gd name="T70" fmla="*/ 20 w 35"/>
                <a:gd name="T71" fmla="*/ 121 h 121"/>
                <a:gd name="T72" fmla="*/ 13 w 35"/>
                <a:gd name="T73" fmla="*/ 120 h 121"/>
                <a:gd name="T74" fmla="*/ 5 w 35"/>
                <a:gd name="T75" fmla="*/ 120 h 121"/>
                <a:gd name="T76" fmla="*/ 0 w 35"/>
                <a:gd name="T77" fmla="*/ 119 h 121"/>
                <a:gd name="T78" fmla="*/ 0 w 35"/>
                <a:gd name="T79" fmla="*/ 114 h 121"/>
                <a:gd name="T80" fmla="*/ 0 w 35"/>
                <a:gd name="T81" fmla="*/ 108 h 121"/>
                <a:gd name="T82" fmla="*/ 0 w 35"/>
                <a:gd name="T83" fmla="*/ 103 h 121"/>
                <a:gd name="T84" fmla="*/ 0 w 35"/>
                <a:gd name="T85" fmla="*/ 98 h 121"/>
                <a:gd name="T86" fmla="*/ 0 w 35"/>
                <a:gd name="T87" fmla="*/ 92 h 121"/>
                <a:gd name="T88" fmla="*/ 0 w 35"/>
                <a:gd name="T89" fmla="*/ 86 h 121"/>
                <a:gd name="T90" fmla="*/ 0 w 35"/>
                <a:gd name="T91" fmla="*/ 81 h 121"/>
                <a:gd name="T92" fmla="*/ 0 w 35"/>
                <a:gd name="T93" fmla="*/ 75 h 121"/>
                <a:gd name="T94" fmla="*/ 0 w 35"/>
                <a:gd name="T95" fmla="*/ 70 h 121"/>
                <a:gd name="T96" fmla="*/ 0 w 35"/>
                <a:gd name="T97" fmla="*/ 64 h 121"/>
                <a:gd name="T98" fmla="*/ 1 w 35"/>
                <a:gd name="T99" fmla="*/ 59 h 121"/>
                <a:gd name="T100" fmla="*/ 1 w 35"/>
                <a:gd name="T101" fmla="*/ 53 h 121"/>
                <a:gd name="T102" fmla="*/ 1 w 35"/>
                <a:gd name="T103" fmla="*/ 48 h 121"/>
                <a:gd name="T104" fmla="*/ 1 w 35"/>
                <a:gd name="T105" fmla="*/ 42 h 121"/>
                <a:gd name="T106" fmla="*/ 1 w 35"/>
                <a:gd name="T107" fmla="*/ 36 h 121"/>
                <a:gd name="T108" fmla="*/ 1 w 35"/>
                <a:gd name="T109" fmla="*/ 31 h 121"/>
                <a:gd name="T110" fmla="*/ 1 w 35"/>
                <a:gd name="T111" fmla="*/ 25 h 121"/>
                <a:gd name="T112" fmla="*/ 1 w 35"/>
                <a:gd name="T113" fmla="*/ 20 h 121"/>
                <a:gd name="T114" fmla="*/ 1 w 35"/>
                <a:gd name="T115" fmla="*/ 15 h 121"/>
                <a:gd name="T116" fmla="*/ 1 w 35"/>
                <a:gd name="T117" fmla="*/ 9 h 121"/>
                <a:gd name="T118" fmla="*/ 1 w 35"/>
                <a:gd name="T119" fmla="*/ 4 h 121"/>
                <a:gd name="T120" fmla="*/ 30 w 35"/>
                <a:gd name="T121" fmla="*/ 0 h 12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5"/>
                <a:gd name="T184" fmla="*/ 0 h 121"/>
                <a:gd name="T185" fmla="*/ 35 w 35"/>
                <a:gd name="T186" fmla="*/ 121 h 121"/>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5" h="121">
                  <a:moveTo>
                    <a:pt x="30" y="0"/>
                  </a:moveTo>
                  <a:lnTo>
                    <a:pt x="32" y="1"/>
                  </a:lnTo>
                  <a:lnTo>
                    <a:pt x="34" y="3"/>
                  </a:lnTo>
                  <a:lnTo>
                    <a:pt x="31" y="3"/>
                  </a:lnTo>
                  <a:lnTo>
                    <a:pt x="30" y="4"/>
                  </a:lnTo>
                  <a:lnTo>
                    <a:pt x="28" y="4"/>
                  </a:lnTo>
                  <a:lnTo>
                    <a:pt x="26" y="4"/>
                  </a:lnTo>
                  <a:lnTo>
                    <a:pt x="24" y="4"/>
                  </a:lnTo>
                  <a:lnTo>
                    <a:pt x="22" y="4"/>
                  </a:lnTo>
                  <a:lnTo>
                    <a:pt x="20" y="4"/>
                  </a:lnTo>
                  <a:lnTo>
                    <a:pt x="18" y="4"/>
                  </a:lnTo>
                  <a:lnTo>
                    <a:pt x="16" y="4"/>
                  </a:lnTo>
                  <a:lnTo>
                    <a:pt x="14" y="4"/>
                  </a:lnTo>
                  <a:lnTo>
                    <a:pt x="12" y="4"/>
                  </a:lnTo>
                  <a:lnTo>
                    <a:pt x="11" y="4"/>
                  </a:lnTo>
                  <a:lnTo>
                    <a:pt x="8" y="4"/>
                  </a:lnTo>
                  <a:lnTo>
                    <a:pt x="5" y="5"/>
                  </a:lnTo>
                  <a:lnTo>
                    <a:pt x="5" y="6"/>
                  </a:lnTo>
                  <a:lnTo>
                    <a:pt x="5" y="8"/>
                  </a:lnTo>
                  <a:lnTo>
                    <a:pt x="5" y="9"/>
                  </a:lnTo>
                  <a:lnTo>
                    <a:pt x="5" y="11"/>
                  </a:lnTo>
                  <a:lnTo>
                    <a:pt x="5" y="13"/>
                  </a:lnTo>
                  <a:lnTo>
                    <a:pt x="5" y="14"/>
                  </a:lnTo>
                  <a:lnTo>
                    <a:pt x="5" y="16"/>
                  </a:lnTo>
                  <a:lnTo>
                    <a:pt x="5" y="18"/>
                  </a:lnTo>
                  <a:lnTo>
                    <a:pt x="5" y="20"/>
                  </a:lnTo>
                  <a:lnTo>
                    <a:pt x="5" y="21"/>
                  </a:lnTo>
                  <a:lnTo>
                    <a:pt x="5" y="23"/>
                  </a:lnTo>
                  <a:lnTo>
                    <a:pt x="5" y="25"/>
                  </a:lnTo>
                  <a:lnTo>
                    <a:pt x="5" y="26"/>
                  </a:lnTo>
                  <a:lnTo>
                    <a:pt x="5" y="28"/>
                  </a:lnTo>
                  <a:lnTo>
                    <a:pt x="5" y="30"/>
                  </a:lnTo>
                  <a:lnTo>
                    <a:pt x="5" y="32"/>
                  </a:lnTo>
                  <a:lnTo>
                    <a:pt x="5" y="33"/>
                  </a:lnTo>
                  <a:lnTo>
                    <a:pt x="5" y="35"/>
                  </a:lnTo>
                  <a:lnTo>
                    <a:pt x="5" y="37"/>
                  </a:lnTo>
                  <a:lnTo>
                    <a:pt x="5" y="39"/>
                  </a:lnTo>
                  <a:lnTo>
                    <a:pt x="5" y="41"/>
                  </a:lnTo>
                  <a:lnTo>
                    <a:pt x="5" y="42"/>
                  </a:lnTo>
                  <a:lnTo>
                    <a:pt x="5" y="44"/>
                  </a:lnTo>
                  <a:lnTo>
                    <a:pt x="5" y="46"/>
                  </a:lnTo>
                  <a:lnTo>
                    <a:pt x="5" y="48"/>
                  </a:lnTo>
                  <a:lnTo>
                    <a:pt x="5" y="50"/>
                  </a:lnTo>
                  <a:lnTo>
                    <a:pt x="5" y="51"/>
                  </a:lnTo>
                  <a:lnTo>
                    <a:pt x="5" y="53"/>
                  </a:lnTo>
                  <a:lnTo>
                    <a:pt x="5" y="55"/>
                  </a:lnTo>
                  <a:lnTo>
                    <a:pt x="5" y="57"/>
                  </a:lnTo>
                  <a:lnTo>
                    <a:pt x="5" y="58"/>
                  </a:lnTo>
                  <a:lnTo>
                    <a:pt x="5" y="60"/>
                  </a:lnTo>
                  <a:lnTo>
                    <a:pt x="4" y="62"/>
                  </a:lnTo>
                  <a:lnTo>
                    <a:pt x="4" y="64"/>
                  </a:lnTo>
                  <a:lnTo>
                    <a:pt x="4" y="65"/>
                  </a:lnTo>
                  <a:lnTo>
                    <a:pt x="4" y="67"/>
                  </a:lnTo>
                  <a:lnTo>
                    <a:pt x="4" y="69"/>
                  </a:lnTo>
                  <a:lnTo>
                    <a:pt x="4" y="71"/>
                  </a:lnTo>
                  <a:lnTo>
                    <a:pt x="4" y="73"/>
                  </a:lnTo>
                  <a:lnTo>
                    <a:pt x="4" y="75"/>
                  </a:lnTo>
                  <a:lnTo>
                    <a:pt x="4" y="76"/>
                  </a:lnTo>
                  <a:lnTo>
                    <a:pt x="4" y="78"/>
                  </a:lnTo>
                  <a:lnTo>
                    <a:pt x="4" y="79"/>
                  </a:lnTo>
                  <a:lnTo>
                    <a:pt x="4" y="81"/>
                  </a:lnTo>
                  <a:lnTo>
                    <a:pt x="4" y="83"/>
                  </a:lnTo>
                  <a:lnTo>
                    <a:pt x="4" y="85"/>
                  </a:lnTo>
                  <a:lnTo>
                    <a:pt x="4" y="87"/>
                  </a:lnTo>
                  <a:lnTo>
                    <a:pt x="4" y="89"/>
                  </a:lnTo>
                  <a:lnTo>
                    <a:pt x="4" y="90"/>
                  </a:lnTo>
                  <a:lnTo>
                    <a:pt x="4" y="92"/>
                  </a:lnTo>
                  <a:lnTo>
                    <a:pt x="4" y="94"/>
                  </a:lnTo>
                  <a:lnTo>
                    <a:pt x="4" y="96"/>
                  </a:lnTo>
                  <a:lnTo>
                    <a:pt x="4" y="97"/>
                  </a:lnTo>
                  <a:lnTo>
                    <a:pt x="4" y="99"/>
                  </a:lnTo>
                  <a:lnTo>
                    <a:pt x="4" y="101"/>
                  </a:lnTo>
                  <a:lnTo>
                    <a:pt x="4" y="102"/>
                  </a:lnTo>
                  <a:lnTo>
                    <a:pt x="4" y="104"/>
                  </a:lnTo>
                  <a:lnTo>
                    <a:pt x="4" y="106"/>
                  </a:lnTo>
                  <a:lnTo>
                    <a:pt x="4" y="107"/>
                  </a:lnTo>
                  <a:lnTo>
                    <a:pt x="4" y="109"/>
                  </a:lnTo>
                  <a:lnTo>
                    <a:pt x="4" y="111"/>
                  </a:lnTo>
                  <a:lnTo>
                    <a:pt x="5" y="113"/>
                  </a:lnTo>
                  <a:lnTo>
                    <a:pt x="5" y="114"/>
                  </a:lnTo>
                  <a:lnTo>
                    <a:pt x="5" y="116"/>
                  </a:lnTo>
                  <a:lnTo>
                    <a:pt x="7" y="117"/>
                  </a:lnTo>
                  <a:lnTo>
                    <a:pt x="8" y="117"/>
                  </a:lnTo>
                  <a:lnTo>
                    <a:pt x="10" y="117"/>
                  </a:lnTo>
                  <a:lnTo>
                    <a:pt x="12" y="117"/>
                  </a:lnTo>
                  <a:lnTo>
                    <a:pt x="13" y="117"/>
                  </a:lnTo>
                  <a:lnTo>
                    <a:pt x="16" y="117"/>
                  </a:lnTo>
                  <a:lnTo>
                    <a:pt x="18" y="117"/>
                  </a:lnTo>
                  <a:lnTo>
                    <a:pt x="19" y="117"/>
                  </a:lnTo>
                  <a:lnTo>
                    <a:pt x="22" y="116"/>
                  </a:lnTo>
                  <a:lnTo>
                    <a:pt x="23" y="116"/>
                  </a:lnTo>
                  <a:lnTo>
                    <a:pt x="25" y="116"/>
                  </a:lnTo>
                  <a:lnTo>
                    <a:pt x="27" y="116"/>
                  </a:lnTo>
                  <a:lnTo>
                    <a:pt x="29" y="116"/>
                  </a:lnTo>
                  <a:lnTo>
                    <a:pt x="31" y="116"/>
                  </a:lnTo>
                  <a:lnTo>
                    <a:pt x="33" y="116"/>
                  </a:lnTo>
                  <a:lnTo>
                    <a:pt x="35" y="116"/>
                  </a:lnTo>
                  <a:lnTo>
                    <a:pt x="35" y="117"/>
                  </a:lnTo>
                  <a:lnTo>
                    <a:pt x="35" y="118"/>
                  </a:lnTo>
                  <a:lnTo>
                    <a:pt x="35" y="119"/>
                  </a:lnTo>
                  <a:lnTo>
                    <a:pt x="35" y="121"/>
                  </a:lnTo>
                  <a:lnTo>
                    <a:pt x="33" y="121"/>
                  </a:lnTo>
                  <a:lnTo>
                    <a:pt x="31" y="121"/>
                  </a:lnTo>
                  <a:lnTo>
                    <a:pt x="30" y="121"/>
                  </a:lnTo>
                  <a:lnTo>
                    <a:pt x="27" y="121"/>
                  </a:lnTo>
                  <a:lnTo>
                    <a:pt x="25" y="121"/>
                  </a:lnTo>
                  <a:lnTo>
                    <a:pt x="23" y="121"/>
                  </a:lnTo>
                  <a:lnTo>
                    <a:pt x="20" y="121"/>
                  </a:lnTo>
                  <a:lnTo>
                    <a:pt x="18" y="121"/>
                  </a:lnTo>
                  <a:lnTo>
                    <a:pt x="16" y="121"/>
                  </a:lnTo>
                  <a:lnTo>
                    <a:pt x="13" y="120"/>
                  </a:lnTo>
                  <a:lnTo>
                    <a:pt x="11" y="120"/>
                  </a:lnTo>
                  <a:lnTo>
                    <a:pt x="8" y="120"/>
                  </a:lnTo>
                  <a:lnTo>
                    <a:pt x="5" y="120"/>
                  </a:lnTo>
                  <a:lnTo>
                    <a:pt x="4" y="120"/>
                  </a:lnTo>
                  <a:lnTo>
                    <a:pt x="1" y="119"/>
                  </a:lnTo>
                  <a:lnTo>
                    <a:pt x="0" y="119"/>
                  </a:lnTo>
                  <a:lnTo>
                    <a:pt x="0" y="117"/>
                  </a:lnTo>
                  <a:lnTo>
                    <a:pt x="0" y="116"/>
                  </a:lnTo>
                  <a:lnTo>
                    <a:pt x="0" y="114"/>
                  </a:lnTo>
                  <a:lnTo>
                    <a:pt x="0" y="112"/>
                  </a:lnTo>
                  <a:lnTo>
                    <a:pt x="0" y="110"/>
                  </a:lnTo>
                  <a:lnTo>
                    <a:pt x="0" y="108"/>
                  </a:lnTo>
                  <a:lnTo>
                    <a:pt x="0" y="106"/>
                  </a:lnTo>
                  <a:lnTo>
                    <a:pt x="0" y="104"/>
                  </a:lnTo>
                  <a:lnTo>
                    <a:pt x="0" y="103"/>
                  </a:lnTo>
                  <a:lnTo>
                    <a:pt x="0" y="101"/>
                  </a:lnTo>
                  <a:lnTo>
                    <a:pt x="0" y="99"/>
                  </a:lnTo>
                  <a:lnTo>
                    <a:pt x="0" y="98"/>
                  </a:lnTo>
                  <a:lnTo>
                    <a:pt x="0" y="96"/>
                  </a:lnTo>
                  <a:lnTo>
                    <a:pt x="0" y="94"/>
                  </a:lnTo>
                  <a:lnTo>
                    <a:pt x="0" y="92"/>
                  </a:lnTo>
                  <a:lnTo>
                    <a:pt x="0" y="90"/>
                  </a:lnTo>
                  <a:lnTo>
                    <a:pt x="0" y="88"/>
                  </a:lnTo>
                  <a:lnTo>
                    <a:pt x="0" y="86"/>
                  </a:lnTo>
                  <a:lnTo>
                    <a:pt x="0" y="85"/>
                  </a:lnTo>
                  <a:lnTo>
                    <a:pt x="0" y="83"/>
                  </a:lnTo>
                  <a:lnTo>
                    <a:pt x="0" y="81"/>
                  </a:lnTo>
                  <a:lnTo>
                    <a:pt x="0" y="79"/>
                  </a:lnTo>
                  <a:lnTo>
                    <a:pt x="0" y="77"/>
                  </a:lnTo>
                  <a:lnTo>
                    <a:pt x="0" y="75"/>
                  </a:lnTo>
                  <a:lnTo>
                    <a:pt x="0" y="74"/>
                  </a:lnTo>
                  <a:lnTo>
                    <a:pt x="0" y="72"/>
                  </a:lnTo>
                  <a:lnTo>
                    <a:pt x="0" y="70"/>
                  </a:lnTo>
                  <a:lnTo>
                    <a:pt x="0" y="68"/>
                  </a:lnTo>
                  <a:lnTo>
                    <a:pt x="0" y="66"/>
                  </a:lnTo>
                  <a:lnTo>
                    <a:pt x="0" y="64"/>
                  </a:lnTo>
                  <a:lnTo>
                    <a:pt x="0" y="62"/>
                  </a:lnTo>
                  <a:lnTo>
                    <a:pt x="1" y="61"/>
                  </a:lnTo>
                  <a:lnTo>
                    <a:pt x="1" y="59"/>
                  </a:lnTo>
                  <a:lnTo>
                    <a:pt x="1" y="57"/>
                  </a:lnTo>
                  <a:lnTo>
                    <a:pt x="1" y="55"/>
                  </a:lnTo>
                  <a:lnTo>
                    <a:pt x="1" y="53"/>
                  </a:lnTo>
                  <a:lnTo>
                    <a:pt x="1" y="51"/>
                  </a:lnTo>
                  <a:lnTo>
                    <a:pt x="1" y="50"/>
                  </a:lnTo>
                  <a:lnTo>
                    <a:pt x="1" y="48"/>
                  </a:lnTo>
                  <a:lnTo>
                    <a:pt x="1" y="46"/>
                  </a:lnTo>
                  <a:lnTo>
                    <a:pt x="1" y="44"/>
                  </a:lnTo>
                  <a:lnTo>
                    <a:pt x="1" y="42"/>
                  </a:lnTo>
                  <a:lnTo>
                    <a:pt x="1" y="40"/>
                  </a:lnTo>
                  <a:lnTo>
                    <a:pt x="1" y="38"/>
                  </a:lnTo>
                  <a:lnTo>
                    <a:pt x="1" y="36"/>
                  </a:lnTo>
                  <a:lnTo>
                    <a:pt x="1" y="34"/>
                  </a:lnTo>
                  <a:lnTo>
                    <a:pt x="1" y="33"/>
                  </a:lnTo>
                  <a:lnTo>
                    <a:pt x="1" y="31"/>
                  </a:lnTo>
                  <a:lnTo>
                    <a:pt x="1" y="29"/>
                  </a:lnTo>
                  <a:lnTo>
                    <a:pt x="1" y="27"/>
                  </a:lnTo>
                  <a:lnTo>
                    <a:pt x="1" y="25"/>
                  </a:lnTo>
                  <a:lnTo>
                    <a:pt x="1" y="24"/>
                  </a:lnTo>
                  <a:lnTo>
                    <a:pt x="1" y="22"/>
                  </a:lnTo>
                  <a:lnTo>
                    <a:pt x="1" y="20"/>
                  </a:lnTo>
                  <a:lnTo>
                    <a:pt x="1" y="18"/>
                  </a:lnTo>
                  <a:lnTo>
                    <a:pt x="1" y="17"/>
                  </a:lnTo>
                  <a:lnTo>
                    <a:pt x="1" y="15"/>
                  </a:lnTo>
                  <a:lnTo>
                    <a:pt x="1" y="13"/>
                  </a:lnTo>
                  <a:lnTo>
                    <a:pt x="1" y="11"/>
                  </a:lnTo>
                  <a:lnTo>
                    <a:pt x="1" y="9"/>
                  </a:lnTo>
                  <a:lnTo>
                    <a:pt x="1" y="7"/>
                  </a:lnTo>
                  <a:lnTo>
                    <a:pt x="1" y="6"/>
                  </a:lnTo>
                  <a:lnTo>
                    <a:pt x="1" y="4"/>
                  </a:lnTo>
                  <a:lnTo>
                    <a:pt x="1" y="2"/>
                  </a:lnTo>
                  <a:lnTo>
                    <a:pt x="3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1" name="Freeform 259"/>
            <p:cNvSpPr>
              <a:spLocks/>
            </p:cNvSpPr>
            <p:nvPr/>
          </p:nvSpPr>
          <p:spPr bwMode="auto">
            <a:xfrm>
              <a:off x="2102" y="1765"/>
              <a:ext cx="129" cy="63"/>
            </a:xfrm>
            <a:custGeom>
              <a:avLst/>
              <a:gdLst>
                <a:gd name="T0" fmla="*/ 84 w 129"/>
                <a:gd name="T1" fmla="*/ 0 h 63"/>
                <a:gd name="T2" fmla="*/ 89 w 129"/>
                <a:gd name="T3" fmla="*/ 0 h 63"/>
                <a:gd name="T4" fmla="*/ 95 w 129"/>
                <a:gd name="T5" fmla="*/ 0 h 63"/>
                <a:gd name="T6" fmla="*/ 101 w 129"/>
                <a:gd name="T7" fmla="*/ 1 h 63"/>
                <a:gd name="T8" fmla="*/ 108 w 129"/>
                <a:gd name="T9" fmla="*/ 1 h 63"/>
                <a:gd name="T10" fmla="*/ 114 w 129"/>
                <a:gd name="T11" fmla="*/ 1 h 63"/>
                <a:gd name="T12" fmla="*/ 120 w 129"/>
                <a:gd name="T13" fmla="*/ 2 h 63"/>
                <a:gd name="T14" fmla="*/ 126 w 129"/>
                <a:gd name="T15" fmla="*/ 2 h 63"/>
                <a:gd name="T16" fmla="*/ 129 w 129"/>
                <a:gd name="T17" fmla="*/ 3 h 63"/>
                <a:gd name="T18" fmla="*/ 127 w 129"/>
                <a:gd name="T19" fmla="*/ 4 h 63"/>
                <a:gd name="T20" fmla="*/ 124 w 129"/>
                <a:gd name="T21" fmla="*/ 4 h 63"/>
                <a:gd name="T22" fmla="*/ 119 w 129"/>
                <a:gd name="T23" fmla="*/ 4 h 63"/>
                <a:gd name="T24" fmla="*/ 116 w 129"/>
                <a:gd name="T25" fmla="*/ 4 h 63"/>
                <a:gd name="T26" fmla="*/ 112 w 129"/>
                <a:gd name="T27" fmla="*/ 3 h 63"/>
                <a:gd name="T28" fmla="*/ 109 w 129"/>
                <a:gd name="T29" fmla="*/ 3 h 63"/>
                <a:gd name="T30" fmla="*/ 105 w 129"/>
                <a:gd name="T31" fmla="*/ 3 h 63"/>
                <a:gd name="T32" fmla="*/ 101 w 129"/>
                <a:gd name="T33" fmla="*/ 3 h 63"/>
                <a:gd name="T34" fmla="*/ 97 w 129"/>
                <a:gd name="T35" fmla="*/ 3 h 63"/>
                <a:gd name="T36" fmla="*/ 93 w 129"/>
                <a:gd name="T37" fmla="*/ 3 h 63"/>
                <a:gd name="T38" fmla="*/ 88 w 129"/>
                <a:gd name="T39" fmla="*/ 3 h 63"/>
                <a:gd name="T40" fmla="*/ 83 w 129"/>
                <a:gd name="T41" fmla="*/ 3 h 63"/>
                <a:gd name="T42" fmla="*/ 80 w 129"/>
                <a:gd name="T43" fmla="*/ 5 h 63"/>
                <a:gd name="T44" fmla="*/ 76 w 129"/>
                <a:gd name="T45" fmla="*/ 8 h 63"/>
                <a:gd name="T46" fmla="*/ 72 w 129"/>
                <a:gd name="T47" fmla="*/ 12 h 63"/>
                <a:gd name="T48" fmla="*/ 68 w 129"/>
                <a:gd name="T49" fmla="*/ 15 h 63"/>
                <a:gd name="T50" fmla="*/ 64 w 129"/>
                <a:gd name="T51" fmla="*/ 18 h 63"/>
                <a:gd name="T52" fmla="*/ 60 w 129"/>
                <a:gd name="T53" fmla="*/ 21 h 63"/>
                <a:gd name="T54" fmla="*/ 55 w 129"/>
                <a:gd name="T55" fmla="*/ 25 h 63"/>
                <a:gd name="T56" fmla="*/ 51 w 129"/>
                <a:gd name="T57" fmla="*/ 29 h 63"/>
                <a:gd name="T58" fmla="*/ 45 w 129"/>
                <a:gd name="T59" fmla="*/ 34 h 63"/>
                <a:gd name="T60" fmla="*/ 39 w 129"/>
                <a:gd name="T61" fmla="*/ 38 h 63"/>
                <a:gd name="T62" fmla="*/ 33 w 129"/>
                <a:gd name="T63" fmla="*/ 43 h 63"/>
                <a:gd name="T64" fmla="*/ 27 w 129"/>
                <a:gd name="T65" fmla="*/ 47 h 63"/>
                <a:gd name="T66" fmla="*/ 22 w 129"/>
                <a:gd name="T67" fmla="*/ 51 h 63"/>
                <a:gd name="T68" fmla="*/ 15 w 129"/>
                <a:gd name="T69" fmla="*/ 55 h 63"/>
                <a:gd name="T70" fmla="*/ 10 w 129"/>
                <a:gd name="T71" fmla="*/ 58 h 63"/>
                <a:gd name="T72" fmla="*/ 4 w 129"/>
                <a:gd name="T73" fmla="*/ 61 h 63"/>
                <a:gd name="T74" fmla="*/ 0 w 129"/>
                <a:gd name="T75" fmla="*/ 60 h 63"/>
                <a:gd name="T76" fmla="*/ 3 w 129"/>
                <a:gd name="T77" fmla="*/ 58 h 63"/>
                <a:gd name="T78" fmla="*/ 8 w 129"/>
                <a:gd name="T79" fmla="*/ 55 h 63"/>
                <a:gd name="T80" fmla="*/ 11 w 129"/>
                <a:gd name="T81" fmla="*/ 53 h 63"/>
                <a:gd name="T82" fmla="*/ 14 w 129"/>
                <a:gd name="T83" fmla="*/ 51 h 63"/>
                <a:gd name="T84" fmla="*/ 18 w 129"/>
                <a:gd name="T85" fmla="*/ 49 h 63"/>
                <a:gd name="T86" fmla="*/ 22 w 129"/>
                <a:gd name="T87" fmla="*/ 47 h 63"/>
                <a:gd name="T88" fmla="*/ 25 w 129"/>
                <a:gd name="T89" fmla="*/ 44 h 63"/>
                <a:gd name="T90" fmla="*/ 29 w 129"/>
                <a:gd name="T91" fmla="*/ 42 h 63"/>
                <a:gd name="T92" fmla="*/ 32 w 129"/>
                <a:gd name="T93" fmla="*/ 39 h 63"/>
                <a:gd name="T94" fmla="*/ 35 w 129"/>
                <a:gd name="T95" fmla="*/ 38 h 63"/>
                <a:gd name="T96" fmla="*/ 40 w 129"/>
                <a:gd name="T97" fmla="*/ 34 h 63"/>
                <a:gd name="T98" fmla="*/ 43 w 129"/>
                <a:gd name="T99" fmla="*/ 32 h 63"/>
                <a:gd name="T100" fmla="*/ 48 w 129"/>
                <a:gd name="T101" fmla="*/ 27 h 63"/>
                <a:gd name="T102" fmla="*/ 53 w 129"/>
                <a:gd name="T103" fmla="*/ 23 h 63"/>
                <a:gd name="T104" fmla="*/ 57 w 129"/>
                <a:gd name="T105" fmla="*/ 19 h 63"/>
                <a:gd name="T106" fmla="*/ 62 w 129"/>
                <a:gd name="T107" fmla="*/ 16 h 63"/>
                <a:gd name="T108" fmla="*/ 66 w 129"/>
                <a:gd name="T109" fmla="*/ 11 h 63"/>
                <a:gd name="T110" fmla="*/ 70 w 129"/>
                <a:gd name="T111" fmla="*/ 8 h 63"/>
                <a:gd name="T112" fmla="*/ 75 w 129"/>
                <a:gd name="T113" fmla="*/ 4 h 63"/>
                <a:gd name="T114" fmla="*/ 81 w 129"/>
                <a:gd name="T115" fmla="*/ 0 h 6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29"/>
                <a:gd name="T175" fmla="*/ 0 h 63"/>
                <a:gd name="T176" fmla="*/ 129 w 129"/>
                <a:gd name="T177" fmla="*/ 63 h 6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29" h="63">
                  <a:moveTo>
                    <a:pt x="81" y="0"/>
                  </a:moveTo>
                  <a:lnTo>
                    <a:pt x="84" y="0"/>
                  </a:lnTo>
                  <a:lnTo>
                    <a:pt x="86" y="0"/>
                  </a:lnTo>
                  <a:lnTo>
                    <a:pt x="89" y="0"/>
                  </a:lnTo>
                  <a:lnTo>
                    <a:pt x="93" y="0"/>
                  </a:lnTo>
                  <a:lnTo>
                    <a:pt x="95" y="0"/>
                  </a:lnTo>
                  <a:lnTo>
                    <a:pt x="98" y="0"/>
                  </a:lnTo>
                  <a:lnTo>
                    <a:pt x="101" y="1"/>
                  </a:lnTo>
                  <a:lnTo>
                    <a:pt x="105" y="1"/>
                  </a:lnTo>
                  <a:lnTo>
                    <a:pt x="108" y="1"/>
                  </a:lnTo>
                  <a:lnTo>
                    <a:pt x="111" y="1"/>
                  </a:lnTo>
                  <a:lnTo>
                    <a:pt x="114" y="1"/>
                  </a:lnTo>
                  <a:lnTo>
                    <a:pt x="117" y="2"/>
                  </a:lnTo>
                  <a:lnTo>
                    <a:pt x="120" y="2"/>
                  </a:lnTo>
                  <a:lnTo>
                    <a:pt x="123" y="2"/>
                  </a:lnTo>
                  <a:lnTo>
                    <a:pt x="126" y="2"/>
                  </a:lnTo>
                  <a:lnTo>
                    <a:pt x="129" y="2"/>
                  </a:lnTo>
                  <a:lnTo>
                    <a:pt x="129" y="3"/>
                  </a:lnTo>
                  <a:lnTo>
                    <a:pt x="128" y="4"/>
                  </a:lnTo>
                  <a:lnTo>
                    <a:pt x="127" y="4"/>
                  </a:lnTo>
                  <a:lnTo>
                    <a:pt x="126" y="4"/>
                  </a:lnTo>
                  <a:lnTo>
                    <a:pt x="124" y="4"/>
                  </a:lnTo>
                  <a:lnTo>
                    <a:pt x="121" y="4"/>
                  </a:lnTo>
                  <a:lnTo>
                    <a:pt x="119" y="4"/>
                  </a:lnTo>
                  <a:lnTo>
                    <a:pt x="118" y="4"/>
                  </a:lnTo>
                  <a:lnTo>
                    <a:pt x="116" y="4"/>
                  </a:lnTo>
                  <a:lnTo>
                    <a:pt x="115" y="4"/>
                  </a:lnTo>
                  <a:lnTo>
                    <a:pt x="112" y="3"/>
                  </a:lnTo>
                  <a:lnTo>
                    <a:pt x="111" y="3"/>
                  </a:lnTo>
                  <a:lnTo>
                    <a:pt x="109" y="3"/>
                  </a:lnTo>
                  <a:lnTo>
                    <a:pt x="106" y="3"/>
                  </a:lnTo>
                  <a:lnTo>
                    <a:pt x="105" y="3"/>
                  </a:lnTo>
                  <a:lnTo>
                    <a:pt x="102" y="3"/>
                  </a:lnTo>
                  <a:lnTo>
                    <a:pt x="101" y="3"/>
                  </a:lnTo>
                  <a:lnTo>
                    <a:pt x="98" y="3"/>
                  </a:lnTo>
                  <a:lnTo>
                    <a:pt x="97" y="3"/>
                  </a:lnTo>
                  <a:lnTo>
                    <a:pt x="94" y="3"/>
                  </a:lnTo>
                  <a:lnTo>
                    <a:pt x="93" y="3"/>
                  </a:lnTo>
                  <a:lnTo>
                    <a:pt x="92" y="3"/>
                  </a:lnTo>
                  <a:lnTo>
                    <a:pt x="88" y="3"/>
                  </a:lnTo>
                  <a:lnTo>
                    <a:pt x="85" y="3"/>
                  </a:lnTo>
                  <a:lnTo>
                    <a:pt x="83" y="3"/>
                  </a:lnTo>
                  <a:lnTo>
                    <a:pt x="82" y="3"/>
                  </a:lnTo>
                  <a:lnTo>
                    <a:pt x="80" y="5"/>
                  </a:lnTo>
                  <a:lnTo>
                    <a:pt x="77" y="7"/>
                  </a:lnTo>
                  <a:lnTo>
                    <a:pt x="76" y="8"/>
                  </a:lnTo>
                  <a:lnTo>
                    <a:pt x="73" y="10"/>
                  </a:lnTo>
                  <a:lnTo>
                    <a:pt x="72" y="12"/>
                  </a:lnTo>
                  <a:lnTo>
                    <a:pt x="69" y="13"/>
                  </a:lnTo>
                  <a:lnTo>
                    <a:pt x="68" y="15"/>
                  </a:lnTo>
                  <a:lnTo>
                    <a:pt x="66" y="17"/>
                  </a:lnTo>
                  <a:lnTo>
                    <a:pt x="64" y="18"/>
                  </a:lnTo>
                  <a:lnTo>
                    <a:pt x="62" y="20"/>
                  </a:lnTo>
                  <a:lnTo>
                    <a:pt x="60" y="21"/>
                  </a:lnTo>
                  <a:lnTo>
                    <a:pt x="58" y="23"/>
                  </a:lnTo>
                  <a:lnTo>
                    <a:pt x="55" y="25"/>
                  </a:lnTo>
                  <a:lnTo>
                    <a:pt x="53" y="27"/>
                  </a:lnTo>
                  <a:lnTo>
                    <a:pt x="51" y="29"/>
                  </a:lnTo>
                  <a:lnTo>
                    <a:pt x="49" y="32"/>
                  </a:lnTo>
                  <a:lnTo>
                    <a:pt x="45" y="34"/>
                  </a:lnTo>
                  <a:lnTo>
                    <a:pt x="42" y="36"/>
                  </a:lnTo>
                  <a:lnTo>
                    <a:pt x="39" y="38"/>
                  </a:lnTo>
                  <a:lnTo>
                    <a:pt x="37" y="41"/>
                  </a:lnTo>
                  <a:lnTo>
                    <a:pt x="33" y="43"/>
                  </a:lnTo>
                  <a:lnTo>
                    <a:pt x="30" y="45"/>
                  </a:lnTo>
                  <a:lnTo>
                    <a:pt x="27" y="47"/>
                  </a:lnTo>
                  <a:lnTo>
                    <a:pt x="25" y="49"/>
                  </a:lnTo>
                  <a:lnTo>
                    <a:pt x="22" y="51"/>
                  </a:lnTo>
                  <a:lnTo>
                    <a:pt x="18" y="53"/>
                  </a:lnTo>
                  <a:lnTo>
                    <a:pt x="15" y="55"/>
                  </a:lnTo>
                  <a:lnTo>
                    <a:pt x="12" y="56"/>
                  </a:lnTo>
                  <a:lnTo>
                    <a:pt x="10" y="58"/>
                  </a:lnTo>
                  <a:lnTo>
                    <a:pt x="7" y="59"/>
                  </a:lnTo>
                  <a:lnTo>
                    <a:pt x="4" y="61"/>
                  </a:lnTo>
                  <a:lnTo>
                    <a:pt x="2" y="63"/>
                  </a:lnTo>
                  <a:lnTo>
                    <a:pt x="0" y="60"/>
                  </a:lnTo>
                  <a:lnTo>
                    <a:pt x="1" y="59"/>
                  </a:lnTo>
                  <a:lnTo>
                    <a:pt x="3" y="58"/>
                  </a:lnTo>
                  <a:lnTo>
                    <a:pt x="5" y="57"/>
                  </a:lnTo>
                  <a:lnTo>
                    <a:pt x="8" y="55"/>
                  </a:lnTo>
                  <a:lnTo>
                    <a:pt x="9" y="54"/>
                  </a:lnTo>
                  <a:lnTo>
                    <a:pt x="11" y="53"/>
                  </a:lnTo>
                  <a:lnTo>
                    <a:pt x="12" y="52"/>
                  </a:lnTo>
                  <a:lnTo>
                    <a:pt x="14" y="51"/>
                  </a:lnTo>
                  <a:lnTo>
                    <a:pt x="16" y="50"/>
                  </a:lnTo>
                  <a:lnTo>
                    <a:pt x="18" y="49"/>
                  </a:lnTo>
                  <a:lnTo>
                    <a:pt x="20" y="48"/>
                  </a:lnTo>
                  <a:lnTo>
                    <a:pt x="22" y="47"/>
                  </a:lnTo>
                  <a:lnTo>
                    <a:pt x="23" y="45"/>
                  </a:lnTo>
                  <a:lnTo>
                    <a:pt x="25" y="44"/>
                  </a:lnTo>
                  <a:lnTo>
                    <a:pt x="27" y="43"/>
                  </a:lnTo>
                  <a:lnTo>
                    <a:pt x="29" y="42"/>
                  </a:lnTo>
                  <a:lnTo>
                    <a:pt x="30" y="41"/>
                  </a:lnTo>
                  <a:lnTo>
                    <a:pt x="32" y="39"/>
                  </a:lnTo>
                  <a:lnTo>
                    <a:pt x="33" y="38"/>
                  </a:lnTo>
                  <a:lnTo>
                    <a:pt x="35" y="38"/>
                  </a:lnTo>
                  <a:lnTo>
                    <a:pt x="38" y="35"/>
                  </a:lnTo>
                  <a:lnTo>
                    <a:pt x="40" y="34"/>
                  </a:lnTo>
                  <a:lnTo>
                    <a:pt x="41" y="33"/>
                  </a:lnTo>
                  <a:lnTo>
                    <a:pt x="43" y="32"/>
                  </a:lnTo>
                  <a:lnTo>
                    <a:pt x="45" y="30"/>
                  </a:lnTo>
                  <a:lnTo>
                    <a:pt x="48" y="27"/>
                  </a:lnTo>
                  <a:lnTo>
                    <a:pt x="51" y="25"/>
                  </a:lnTo>
                  <a:lnTo>
                    <a:pt x="53" y="23"/>
                  </a:lnTo>
                  <a:lnTo>
                    <a:pt x="55" y="21"/>
                  </a:lnTo>
                  <a:lnTo>
                    <a:pt x="57" y="19"/>
                  </a:lnTo>
                  <a:lnTo>
                    <a:pt x="59" y="17"/>
                  </a:lnTo>
                  <a:lnTo>
                    <a:pt x="62" y="16"/>
                  </a:lnTo>
                  <a:lnTo>
                    <a:pt x="64" y="13"/>
                  </a:lnTo>
                  <a:lnTo>
                    <a:pt x="66" y="11"/>
                  </a:lnTo>
                  <a:lnTo>
                    <a:pt x="68" y="10"/>
                  </a:lnTo>
                  <a:lnTo>
                    <a:pt x="70" y="8"/>
                  </a:lnTo>
                  <a:lnTo>
                    <a:pt x="73" y="6"/>
                  </a:lnTo>
                  <a:lnTo>
                    <a:pt x="75" y="4"/>
                  </a:lnTo>
                  <a:lnTo>
                    <a:pt x="78" y="2"/>
                  </a:lnTo>
                  <a:lnTo>
                    <a:pt x="81"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2" name="Freeform 260"/>
            <p:cNvSpPr>
              <a:spLocks/>
            </p:cNvSpPr>
            <p:nvPr/>
          </p:nvSpPr>
          <p:spPr bwMode="auto">
            <a:xfrm>
              <a:off x="2180" y="1864"/>
              <a:ext cx="26" cy="29"/>
            </a:xfrm>
            <a:custGeom>
              <a:avLst/>
              <a:gdLst>
                <a:gd name="T0" fmla="*/ 18 w 26"/>
                <a:gd name="T1" fmla="*/ 0 h 29"/>
                <a:gd name="T2" fmla="*/ 1 w 26"/>
                <a:gd name="T3" fmla="*/ 13 h 29"/>
                <a:gd name="T4" fmla="*/ 0 w 26"/>
                <a:gd name="T5" fmla="*/ 28 h 29"/>
                <a:gd name="T6" fmla="*/ 11 w 26"/>
                <a:gd name="T7" fmla="*/ 29 h 29"/>
                <a:gd name="T8" fmla="*/ 18 w 26"/>
                <a:gd name="T9" fmla="*/ 18 h 29"/>
                <a:gd name="T10" fmla="*/ 26 w 26"/>
                <a:gd name="T11" fmla="*/ 7 h 29"/>
                <a:gd name="T12" fmla="*/ 26 w 26"/>
                <a:gd name="T13" fmla="*/ 6 h 29"/>
                <a:gd name="T14" fmla="*/ 26 w 26"/>
                <a:gd name="T15" fmla="*/ 5 h 29"/>
                <a:gd name="T16" fmla="*/ 26 w 26"/>
                <a:gd name="T17" fmla="*/ 4 h 29"/>
                <a:gd name="T18" fmla="*/ 25 w 26"/>
                <a:gd name="T19" fmla="*/ 3 h 29"/>
                <a:gd name="T20" fmla="*/ 24 w 26"/>
                <a:gd name="T21" fmla="*/ 2 h 29"/>
                <a:gd name="T22" fmla="*/ 23 w 26"/>
                <a:gd name="T23" fmla="*/ 1 h 29"/>
                <a:gd name="T24" fmla="*/ 21 w 26"/>
                <a:gd name="T25" fmla="*/ 1 h 29"/>
                <a:gd name="T26" fmla="*/ 20 w 26"/>
                <a:gd name="T27" fmla="*/ 0 h 29"/>
                <a:gd name="T28" fmla="*/ 19 w 26"/>
                <a:gd name="T29" fmla="*/ 0 h 29"/>
                <a:gd name="T30" fmla="*/ 19 w 26"/>
                <a:gd name="T31" fmla="*/ 0 h 29"/>
                <a:gd name="T32" fmla="*/ 18 w 26"/>
                <a:gd name="T33" fmla="*/ 0 h 29"/>
                <a:gd name="T34" fmla="*/ 18 w 26"/>
                <a:gd name="T35" fmla="*/ 0 h 2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26"/>
                <a:gd name="T55" fmla="*/ 0 h 29"/>
                <a:gd name="T56" fmla="*/ 26 w 26"/>
                <a:gd name="T57" fmla="*/ 29 h 2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26" h="29">
                  <a:moveTo>
                    <a:pt x="18" y="0"/>
                  </a:moveTo>
                  <a:lnTo>
                    <a:pt x="1" y="13"/>
                  </a:lnTo>
                  <a:lnTo>
                    <a:pt x="0" y="28"/>
                  </a:lnTo>
                  <a:lnTo>
                    <a:pt x="11" y="29"/>
                  </a:lnTo>
                  <a:lnTo>
                    <a:pt x="18" y="18"/>
                  </a:lnTo>
                  <a:lnTo>
                    <a:pt x="26" y="7"/>
                  </a:lnTo>
                  <a:lnTo>
                    <a:pt x="26" y="6"/>
                  </a:lnTo>
                  <a:lnTo>
                    <a:pt x="26" y="5"/>
                  </a:lnTo>
                  <a:lnTo>
                    <a:pt x="26" y="4"/>
                  </a:lnTo>
                  <a:lnTo>
                    <a:pt x="25" y="3"/>
                  </a:lnTo>
                  <a:lnTo>
                    <a:pt x="24" y="2"/>
                  </a:lnTo>
                  <a:lnTo>
                    <a:pt x="23" y="1"/>
                  </a:lnTo>
                  <a:lnTo>
                    <a:pt x="21" y="1"/>
                  </a:lnTo>
                  <a:lnTo>
                    <a:pt x="20" y="0"/>
                  </a:lnTo>
                  <a:lnTo>
                    <a:pt x="19" y="0"/>
                  </a:lnTo>
                  <a:lnTo>
                    <a:pt x="18" y="0"/>
                  </a:lnTo>
                  <a:close/>
                </a:path>
              </a:pathLst>
            </a:custGeom>
            <a:solidFill>
              <a:srgbClr val="FFD6C9"/>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3" name="Freeform 261"/>
            <p:cNvSpPr>
              <a:spLocks/>
            </p:cNvSpPr>
            <p:nvPr/>
          </p:nvSpPr>
          <p:spPr bwMode="auto">
            <a:xfrm>
              <a:off x="1907" y="1893"/>
              <a:ext cx="415" cy="274"/>
            </a:xfrm>
            <a:custGeom>
              <a:avLst/>
              <a:gdLst>
                <a:gd name="T0" fmla="*/ 350 w 415"/>
                <a:gd name="T1" fmla="*/ 14 h 274"/>
                <a:gd name="T2" fmla="*/ 358 w 415"/>
                <a:gd name="T3" fmla="*/ 28 h 274"/>
                <a:gd name="T4" fmla="*/ 367 w 415"/>
                <a:gd name="T5" fmla="*/ 43 h 274"/>
                <a:gd name="T6" fmla="*/ 378 w 415"/>
                <a:gd name="T7" fmla="*/ 60 h 274"/>
                <a:gd name="T8" fmla="*/ 388 w 415"/>
                <a:gd name="T9" fmla="*/ 75 h 274"/>
                <a:gd name="T10" fmla="*/ 398 w 415"/>
                <a:gd name="T11" fmla="*/ 90 h 274"/>
                <a:gd name="T12" fmla="*/ 408 w 415"/>
                <a:gd name="T13" fmla="*/ 103 h 274"/>
                <a:gd name="T14" fmla="*/ 405 w 415"/>
                <a:gd name="T15" fmla="*/ 124 h 274"/>
                <a:gd name="T16" fmla="*/ 390 w 415"/>
                <a:gd name="T17" fmla="*/ 146 h 274"/>
                <a:gd name="T18" fmla="*/ 375 w 415"/>
                <a:gd name="T19" fmla="*/ 169 h 274"/>
                <a:gd name="T20" fmla="*/ 361 w 415"/>
                <a:gd name="T21" fmla="*/ 191 h 274"/>
                <a:gd name="T22" fmla="*/ 347 w 415"/>
                <a:gd name="T23" fmla="*/ 213 h 274"/>
                <a:gd name="T24" fmla="*/ 334 w 415"/>
                <a:gd name="T25" fmla="*/ 233 h 274"/>
                <a:gd name="T26" fmla="*/ 321 w 415"/>
                <a:gd name="T27" fmla="*/ 252 h 274"/>
                <a:gd name="T28" fmla="*/ 310 w 415"/>
                <a:gd name="T29" fmla="*/ 268 h 274"/>
                <a:gd name="T30" fmla="*/ 281 w 415"/>
                <a:gd name="T31" fmla="*/ 270 h 274"/>
                <a:gd name="T32" fmla="*/ 245 w 415"/>
                <a:gd name="T33" fmla="*/ 266 h 274"/>
                <a:gd name="T34" fmla="*/ 212 w 415"/>
                <a:gd name="T35" fmla="*/ 262 h 274"/>
                <a:gd name="T36" fmla="*/ 180 w 415"/>
                <a:gd name="T37" fmla="*/ 259 h 274"/>
                <a:gd name="T38" fmla="*/ 148 w 415"/>
                <a:gd name="T39" fmla="*/ 256 h 274"/>
                <a:gd name="T40" fmla="*/ 116 w 415"/>
                <a:gd name="T41" fmla="*/ 252 h 274"/>
                <a:gd name="T42" fmla="*/ 82 w 415"/>
                <a:gd name="T43" fmla="*/ 248 h 274"/>
                <a:gd name="T44" fmla="*/ 45 w 415"/>
                <a:gd name="T45" fmla="*/ 243 h 274"/>
                <a:gd name="T46" fmla="*/ 31 w 415"/>
                <a:gd name="T47" fmla="*/ 228 h 274"/>
                <a:gd name="T48" fmla="*/ 32 w 415"/>
                <a:gd name="T49" fmla="*/ 213 h 274"/>
                <a:gd name="T50" fmla="*/ 33 w 415"/>
                <a:gd name="T51" fmla="*/ 201 h 274"/>
                <a:gd name="T52" fmla="*/ 34 w 415"/>
                <a:gd name="T53" fmla="*/ 189 h 274"/>
                <a:gd name="T54" fmla="*/ 36 w 415"/>
                <a:gd name="T55" fmla="*/ 176 h 274"/>
                <a:gd name="T56" fmla="*/ 36 w 415"/>
                <a:gd name="T57" fmla="*/ 164 h 274"/>
                <a:gd name="T58" fmla="*/ 36 w 415"/>
                <a:gd name="T59" fmla="*/ 151 h 274"/>
                <a:gd name="T60" fmla="*/ 41 w 415"/>
                <a:gd name="T61" fmla="*/ 150 h 274"/>
                <a:gd name="T62" fmla="*/ 42 w 415"/>
                <a:gd name="T63" fmla="*/ 172 h 274"/>
                <a:gd name="T64" fmla="*/ 41 w 415"/>
                <a:gd name="T65" fmla="*/ 187 h 274"/>
                <a:gd name="T66" fmla="*/ 40 w 415"/>
                <a:gd name="T67" fmla="*/ 201 h 274"/>
                <a:gd name="T68" fmla="*/ 38 w 415"/>
                <a:gd name="T69" fmla="*/ 213 h 274"/>
                <a:gd name="T70" fmla="*/ 37 w 415"/>
                <a:gd name="T71" fmla="*/ 225 h 274"/>
                <a:gd name="T72" fmla="*/ 37 w 415"/>
                <a:gd name="T73" fmla="*/ 237 h 274"/>
                <a:gd name="T74" fmla="*/ 72 w 415"/>
                <a:gd name="T75" fmla="*/ 241 h 274"/>
                <a:gd name="T76" fmla="*/ 105 w 415"/>
                <a:gd name="T77" fmla="*/ 246 h 274"/>
                <a:gd name="T78" fmla="*/ 139 w 415"/>
                <a:gd name="T79" fmla="*/ 250 h 274"/>
                <a:gd name="T80" fmla="*/ 173 w 415"/>
                <a:gd name="T81" fmla="*/ 254 h 274"/>
                <a:gd name="T82" fmla="*/ 206 w 415"/>
                <a:gd name="T83" fmla="*/ 257 h 274"/>
                <a:gd name="T84" fmla="*/ 238 w 415"/>
                <a:gd name="T85" fmla="*/ 261 h 274"/>
                <a:gd name="T86" fmla="*/ 270 w 415"/>
                <a:gd name="T87" fmla="*/ 265 h 274"/>
                <a:gd name="T88" fmla="*/ 301 w 415"/>
                <a:gd name="T89" fmla="*/ 268 h 274"/>
                <a:gd name="T90" fmla="*/ 315 w 415"/>
                <a:gd name="T91" fmla="*/ 250 h 274"/>
                <a:gd name="T92" fmla="*/ 330 w 415"/>
                <a:gd name="T93" fmla="*/ 228 h 274"/>
                <a:gd name="T94" fmla="*/ 346 w 415"/>
                <a:gd name="T95" fmla="*/ 204 h 274"/>
                <a:gd name="T96" fmla="*/ 362 w 415"/>
                <a:gd name="T97" fmla="*/ 180 h 274"/>
                <a:gd name="T98" fmla="*/ 378 w 415"/>
                <a:gd name="T99" fmla="*/ 157 h 274"/>
                <a:gd name="T100" fmla="*/ 391 w 415"/>
                <a:gd name="T101" fmla="*/ 136 h 274"/>
                <a:gd name="T102" fmla="*/ 402 w 415"/>
                <a:gd name="T103" fmla="*/ 120 h 274"/>
                <a:gd name="T104" fmla="*/ 405 w 415"/>
                <a:gd name="T105" fmla="*/ 106 h 274"/>
                <a:gd name="T106" fmla="*/ 396 w 415"/>
                <a:gd name="T107" fmla="*/ 93 h 274"/>
                <a:gd name="T108" fmla="*/ 386 w 415"/>
                <a:gd name="T109" fmla="*/ 80 h 274"/>
                <a:gd name="T110" fmla="*/ 377 w 415"/>
                <a:gd name="T111" fmla="*/ 65 h 274"/>
                <a:gd name="T112" fmla="*/ 367 w 415"/>
                <a:gd name="T113" fmla="*/ 50 h 274"/>
                <a:gd name="T114" fmla="*/ 358 w 415"/>
                <a:gd name="T115" fmla="*/ 35 h 274"/>
                <a:gd name="T116" fmla="*/ 350 w 415"/>
                <a:gd name="T117" fmla="*/ 21 h 274"/>
                <a:gd name="T118" fmla="*/ 341 w 415"/>
                <a:gd name="T119" fmla="*/ 9 h 27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415"/>
                <a:gd name="T181" fmla="*/ 0 h 274"/>
                <a:gd name="T182" fmla="*/ 415 w 415"/>
                <a:gd name="T183" fmla="*/ 274 h 27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415" h="274">
                  <a:moveTo>
                    <a:pt x="341" y="0"/>
                  </a:moveTo>
                  <a:lnTo>
                    <a:pt x="342" y="2"/>
                  </a:lnTo>
                  <a:lnTo>
                    <a:pt x="343" y="5"/>
                  </a:lnTo>
                  <a:lnTo>
                    <a:pt x="346" y="7"/>
                  </a:lnTo>
                  <a:lnTo>
                    <a:pt x="347" y="10"/>
                  </a:lnTo>
                  <a:lnTo>
                    <a:pt x="348" y="12"/>
                  </a:lnTo>
                  <a:lnTo>
                    <a:pt x="349" y="13"/>
                  </a:lnTo>
                  <a:lnTo>
                    <a:pt x="350" y="14"/>
                  </a:lnTo>
                  <a:lnTo>
                    <a:pt x="351" y="16"/>
                  </a:lnTo>
                  <a:lnTo>
                    <a:pt x="352" y="18"/>
                  </a:lnTo>
                  <a:lnTo>
                    <a:pt x="353" y="19"/>
                  </a:lnTo>
                  <a:lnTo>
                    <a:pt x="354" y="21"/>
                  </a:lnTo>
                  <a:lnTo>
                    <a:pt x="355" y="23"/>
                  </a:lnTo>
                  <a:lnTo>
                    <a:pt x="356" y="25"/>
                  </a:lnTo>
                  <a:lnTo>
                    <a:pt x="357" y="26"/>
                  </a:lnTo>
                  <a:lnTo>
                    <a:pt x="358" y="28"/>
                  </a:lnTo>
                  <a:lnTo>
                    <a:pt x="359" y="30"/>
                  </a:lnTo>
                  <a:lnTo>
                    <a:pt x="361" y="32"/>
                  </a:lnTo>
                  <a:lnTo>
                    <a:pt x="362" y="34"/>
                  </a:lnTo>
                  <a:lnTo>
                    <a:pt x="363" y="36"/>
                  </a:lnTo>
                  <a:lnTo>
                    <a:pt x="364" y="38"/>
                  </a:lnTo>
                  <a:lnTo>
                    <a:pt x="365" y="39"/>
                  </a:lnTo>
                  <a:lnTo>
                    <a:pt x="367" y="41"/>
                  </a:lnTo>
                  <a:lnTo>
                    <a:pt x="367" y="43"/>
                  </a:lnTo>
                  <a:lnTo>
                    <a:pt x="369" y="45"/>
                  </a:lnTo>
                  <a:lnTo>
                    <a:pt x="370" y="47"/>
                  </a:lnTo>
                  <a:lnTo>
                    <a:pt x="371" y="49"/>
                  </a:lnTo>
                  <a:lnTo>
                    <a:pt x="373" y="51"/>
                  </a:lnTo>
                  <a:lnTo>
                    <a:pt x="374" y="54"/>
                  </a:lnTo>
                  <a:lnTo>
                    <a:pt x="375" y="56"/>
                  </a:lnTo>
                  <a:lnTo>
                    <a:pt x="377" y="58"/>
                  </a:lnTo>
                  <a:lnTo>
                    <a:pt x="378" y="60"/>
                  </a:lnTo>
                  <a:lnTo>
                    <a:pt x="379" y="62"/>
                  </a:lnTo>
                  <a:lnTo>
                    <a:pt x="381" y="64"/>
                  </a:lnTo>
                  <a:lnTo>
                    <a:pt x="382" y="65"/>
                  </a:lnTo>
                  <a:lnTo>
                    <a:pt x="383" y="67"/>
                  </a:lnTo>
                  <a:lnTo>
                    <a:pt x="385" y="69"/>
                  </a:lnTo>
                  <a:lnTo>
                    <a:pt x="386" y="71"/>
                  </a:lnTo>
                  <a:lnTo>
                    <a:pt x="387" y="73"/>
                  </a:lnTo>
                  <a:lnTo>
                    <a:pt x="388" y="75"/>
                  </a:lnTo>
                  <a:lnTo>
                    <a:pt x="390" y="77"/>
                  </a:lnTo>
                  <a:lnTo>
                    <a:pt x="391" y="79"/>
                  </a:lnTo>
                  <a:lnTo>
                    <a:pt x="392" y="81"/>
                  </a:lnTo>
                  <a:lnTo>
                    <a:pt x="393" y="83"/>
                  </a:lnTo>
                  <a:lnTo>
                    <a:pt x="395" y="85"/>
                  </a:lnTo>
                  <a:lnTo>
                    <a:pt x="396" y="87"/>
                  </a:lnTo>
                  <a:lnTo>
                    <a:pt x="397" y="89"/>
                  </a:lnTo>
                  <a:lnTo>
                    <a:pt x="398" y="90"/>
                  </a:lnTo>
                  <a:lnTo>
                    <a:pt x="400" y="92"/>
                  </a:lnTo>
                  <a:lnTo>
                    <a:pt x="401" y="93"/>
                  </a:lnTo>
                  <a:lnTo>
                    <a:pt x="402" y="95"/>
                  </a:lnTo>
                  <a:lnTo>
                    <a:pt x="404" y="97"/>
                  </a:lnTo>
                  <a:lnTo>
                    <a:pt x="405" y="99"/>
                  </a:lnTo>
                  <a:lnTo>
                    <a:pt x="406" y="100"/>
                  </a:lnTo>
                  <a:lnTo>
                    <a:pt x="408" y="102"/>
                  </a:lnTo>
                  <a:lnTo>
                    <a:pt x="408" y="103"/>
                  </a:lnTo>
                  <a:lnTo>
                    <a:pt x="410" y="105"/>
                  </a:lnTo>
                  <a:lnTo>
                    <a:pt x="412" y="108"/>
                  </a:lnTo>
                  <a:lnTo>
                    <a:pt x="415" y="111"/>
                  </a:lnTo>
                  <a:lnTo>
                    <a:pt x="413" y="113"/>
                  </a:lnTo>
                  <a:lnTo>
                    <a:pt x="411" y="115"/>
                  </a:lnTo>
                  <a:lnTo>
                    <a:pt x="409" y="118"/>
                  </a:lnTo>
                  <a:lnTo>
                    <a:pt x="407" y="121"/>
                  </a:lnTo>
                  <a:lnTo>
                    <a:pt x="405" y="124"/>
                  </a:lnTo>
                  <a:lnTo>
                    <a:pt x="404" y="127"/>
                  </a:lnTo>
                  <a:lnTo>
                    <a:pt x="401" y="129"/>
                  </a:lnTo>
                  <a:lnTo>
                    <a:pt x="400" y="133"/>
                  </a:lnTo>
                  <a:lnTo>
                    <a:pt x="398" y="135"/>
                  </a:lnTo>
                  <a:lnTo>
                    <a:pt x="396" y="138"/>
                  </a:lnTo>
                  <a:lnTo>
                    <a:pt x="394" y="141"/>
                  </a:lnTo>
                  <a:lnTo>
                    <a:pt x="392" y="143"/>
                  </a:lnTo>
                  <a:lnTo>
                    <a:pt x="390" y="146"/>
                  </a:lnTo>
                  <a:lnTo>
                    <a:pt x="389" y="149"/>
                  </a:lnTo>
                  <a:lnTo>
                    <a:pt x="387" y="152"/>
                  </a:lnTo>
                  <a:lnTo>
                    <a:pt x="385" y="155"/>
                  </a:lnTo>
                  <a:lnTo>
                    <a:pt x="383" y="158"/>
                  </a:lnTo>
                  <a:lnTo>
                    <a:pt x="381" y="161"/>
                  </a:lnTo>
                  <a:lnTo>
                    <a:pt x="379" y="164"/>
                  </a:lnTo>
                  <a:lnTo>
                    <a:pt x="378" y="166"/>
                  </a:lnTo>
                  <a:lnTo>
                    <a:pt x="375" y="169"/>
                  </a:lnTo>
                  <a:lnTo>
                    <a:pt x="374" y="172"/>
                  </a:lnTo>
                  <a:lnTo>
                    <a:pt x="372" y="175"/>
                  </a:lnTo>
                  <a:lnTo>
                    <a:pt x="370" y="178"/>
                  </a:lnTo>
                  <a:lnTo>
                    <a:pt x="368" y="180"/>
                  </a:lnTo>
                  <a:lnTo>
                    <a:pt x="366" y="183"/>
                  </a:lnTo>
                  <a:lnTo>
                    <a:pt x="365" y="186"/>
                  </a:lnTo>
                  <a:lnTo>
                    <a:pt x="363" y="189"/>
                  </a:lnTo>
                  <a:lnTo>
                    <a:pt x="361" y="191"/>
                  </a:lnTo>
                  <a:lnTo>
                    <a:pt x="359" y="194"/>
                  </a:lnTo>
                  <a:lnTo>
                    <a:pt x="358" y="197"/>
                  </a:lnTo>
                  <a:lnTo>
                    <a:pt x="356" y="200"/>
                  </a:lnTo>
                  <a:lnTo>
                    <a:pt x="354" y="202"/>
                  </a:lnTo>
                  <a:lnTo>
                    <a:pt x="352" y="205"/>
                  </a:lnTo>
                  <a:lnTo>
                    <a:pt x="350" y="208"/>
                  </a:lnTo>
                  <a:lnTo>
                    <a:pt x="348" y="210"/>
                  </a:lnTo>
                  <a:lnTo>
                    <a:pt x="347" y="213"/>
                  </a:lnTo>
                  <a:lnTo>
                    <a:pt x="345" y="215"/>
                  </a:lnTo>
                  <a:lnTo>
                    <a:pt x="343" y="218"/>
                  </a:lnTo>
                  <a:lnTo>
                    <a:pt x="342" y="221"/>
                  </a:lnTo>
                  <a:lnTo>
                    <a:pt x="340" y="223"/>
                  </a:lnTo>
                  <a:lnTo>
                    <a:pt x="338" y="226"/>
                  </a:lnTo>
                  <a:lnTo>
                    <a:pt x="337" y="228"/>
                  </a:lnTo>
                  <a:lnTo>
                    <a:pt x="335" y="231"/>
                  </a:lnTo>
                  <a:lnTo>
                    <a:pt x="334" y="233"/>
                  </a:lnTo>
                  <a:lnTo>
                    <a:pt x="332" y="236"/>
                  </a:lnTo>
                  <a:lnTo>
                    <a:pt x="330" y="238"/>
                  </a:lnTo>
                  <a:lnTo>
                    <a:pt x="329" y="240"/>
                  </a:lnTo>
                  <a:lnTo>
                    <a:pt x="327" y="242"/>
                  </a:lnTo>
                  <a:lnTo>
                    <a:pt x="326" y="245"/>
                  </a:lnTo>
                  <a:lnTo>
                    <a:pt x="324" y="247"/>
                  </a:lnTo>
                  <a:lnTo>
                    <a:pt x="323" y="250"/>
                  </a:lnTo>
                  <a:lnTo>
                    <a:pt x="321" y="252"/>
                  </a:lnTo>
                  <a:lnTo>
                    <a:pt x="320" y="254"/>
                  </a:lnTo>
                  <a:lnTo>
                    <a:pt x="318" y="256"/>
                  </a:lnTo>
                  <a:lnTo>
                    <a:pt x="317" y="258"/>
                  </a:lnTo>
                  <a:lnTo>
                    <a:pt x="315" y="260"/>
                  </a:lnTo>
                  <a:lnTo>
                    <a:pt x="314" y="263"/>
                  </a:lnTo>
                  <a:lnTo>
                    <a:pt x="312" y="265"/>
                  </a:lnTo>
                  <a:lnTo>
                    <a:pt x="311" y="266"/>
                  </a:lnTo>
                  <a:lnTo>
                    <a:pt x="310" y="268"/>
                  </a:lnTo>
                  <a:lnTo>
                    <a:pt x="308" y="270"/>
                  </a:lnTo>
                  <a:lnTo>
                    <a:pt x="307" y="272"/>
                  </a:lnTo>
                  <a:lnTo>
                    <a:pt x="306" y="274"/>
                  </a:lnTo>
                  <a:lnTo>
                    <a:pt x="301" y="274"/>
                  </a:lnTo>
                  <a:lnTo>
                    <a:pt x="296" y="273"/>
                  </a:lnTo>
                  <a:lnTo>
                    <a:pt x="291" y="272"/>
                  </a:lnTo>
                  <a:lnTo>
                    <a:pt x="286" y="271"/>
                  </a:lnTo>
                  <a:lnTo>
                    <a:pt x="281" y="270"/>
                  </a:lnTo>
                  <a:lnTo>
                    <a:pt x="276" y="270"/>
                  </a:lnTo>
                  <a:lnTo>
                    <a:pt x="272" y="269"/>
                  </a:lnTo>
                  <a:lnTo>
                    <a:pt x="268" y="269"/>
                  </a:lnTo>
                  <a:lnTo>
                    <a:pt x="263" y="268"/>
                  </a:lnTo>
                  <a:lnTo>
                    <a:pt x="259" y="267"/>
                  </a:lnTo>
                  <a:lnTo>
                    <a:pt x="254" y="267"/>
                  </a:lnTo>
                  <a:lnTo>
                    <a:pt x="250" y="266"/>
                  </a:lnTo>
                  <a:lnTo>
                    <a:pt x="245" y="266"/>
                  </a:lnTo>
                  <a:lnTo>
                    <a:pt x="241" y="265"/>
                  </a:lnTo>
                  <a:lnTo>
                    <a:pt x="237" y="265"/>
                  </a:lnTo>
                  <a:lnTo>
                    <a:pt x="233" y="265"/>
                  </a:lnTo>
                  <a:lnTo>
                    <a:pt x="228" y="264"/>
                  </a:lnTo>
                  <a:lnTo>
                    <a:pt x="224" y="264"/>
                  </a:lnTo>
                  <a:lnTo>
                    <a:pt x="220" y="263"/>
                  </a:lnTo>
                  <a:lnTo>
                    <a:pt x="216" y="263"/>
                  </a:lnTo>
                  <a:lnTo>
                    <a:pt x="212" y="262"/>
                  </a:lnTo>
                  <a:lnTo>
                    <a:pt x="207" y="262"/>
                  </a:lnTo>
                  <a:lnTo>
                    <a:pt x="204" y="261"/>
                  </a:lnTo>
                  <a:lnTo>
                    <a:pt x="200" y="261"/>
                  </a:lnTo>
                  <a:lnTo>
                    <a:pt x="196" y="261"/>
                  </a:lnTo>
                  <a:lnTo>
                    <a:pt x="192" y="260"/>
                  </a:lnTo>
                  <a:lnTo>
                    <a:pt x="188" y="260"/>
                  </a:lnTo>
                  <a:lnTo>
                    <a:pt x="184" y="260"/>
                  </a:lnTo>
                  <a:lnTo>
                    <a:pt x="180" y="259"/>
                  </a:lnTo>
                  <a:lnTo>
                    <a:pt x="177" y="259"/>
                  </a:lnTo>
                  <a:lnTo>
                    <a:pt x="173" y="258"/>
                  </a:lnTo>
                  <a:lnTo>
                    <a:pt x="169" y="258"/>
                  </a:lnTo>
                  <a:lnTo>
                    <a:pt x="165" y="257"/>
                  </a:lnTo>
                  <a:lnTo>
                    <a:pt x="160" y="257"/>
                  </a:lnTo>
                  <a:lnTo>
                    <a:pt x="156" y="256"/>
                  </a:lnTo>
                  <a:lnTo>
                    <a:pt x="152" y="256"/>
                  </a:lnTo>
                  <a:lnTo>
                    <a:pt x="148" y="256"/>
                  </a:lnTo>
                  <a:lnTo>
                    <a:pt x="144" y="255"/>
                  </a:lnTo>
                  <a:lnTo>
                    <a:pt x="140" y="255"/>
                  </a:lnTo>
                  <a:lnTo>
                    <a:pt x="137" y="254"/>
                  </a:lnTo>
                  <a:lnTo>
                    <a:pt x="132" y="254"/>
                  </a:lnTo>
                  <a:lnTo>
                    <a:pt x="128" y="253"/>
                  </a:lnTo>
                  <a:lnTo>
                    <a:pt x="124" y="253"/>
                  </a:lnTo>
                  <a:lnTo>
                    <a:pt x="120" y="253"/>
                  </a:lnTo>
                  <a:lnTo>
                    <a:pt x="116" y="252"/>
                  </a:lnTo>
                  <a:lnTo>
                    <a:pt x="112" y="252"/>
                  </a:lnTo>
                  <a:lnTo>
                    <a:pt x="108" y="251"/>
                  </a:lnTo>
                  <a:lnTo>
                    <a:pt x="104" y="251"/>
                  </a:lnTo>
                  <a:lnTo>
                    <a:pt x="100" y="250"/>
                  </a:lnTo>
                  <a:lnTo>
                    <a:pt x="95" y="250"/>
                  </a:lnTo>
                  <a:lnTo>
                    <a:pt x="91" y="249"/>
                  </a:lnTo>
                  <a:lnTo>
                    <a:pt x="87" y="249"/>
                  </a:lnTo>
                  <a:lnTo>
                    <a:pt x="82" y="248"/>
                  </a:lnTo>
                  <a:lnTo>
                    <a:pt x="78" y="247"/>
                  </a:lnTo>
                  <a:lnTo>
                    <a:pt x="73" y="247"/>
                  </a:lnTo>
                  <a:lnTo>
                    <a:pt x="69" y="247"/>
                  </a:lnTo>
                  <a:lnTo>
                    <a:pt x="64" y="246"/>
                  </a:lnTo>
                  <a:lnTo>
                    <a:pt x="60" y="245"/>
                  </a:lnTo>
                  <a:lnTo>
                    <a:pt x="55" y="244"/>
                  </a:lnTo>
                  <a:lnTo>
                    <a:pt x="50" y="244"/>
                  </a:lnTo>
                  <a:lnTo>
                    <a:pt x="45" y="243"/>
                  </a:lnTo>
                  <a:lnTo>
                    <a:pt x="41" y="243"/>
                  </a:lnTo>
                  <a:lnTo>
                    <a:pt x="36" y="242"/>
                  </a:lnTo>
                  <a:lnTo>
                    <a:pt x="31" y="242"/>
                  </a:lnTo>
                  <a:lnTo>
                    <a:pt x="31" y="239"/>
                  </a:lnTo>
                  <a:lnTo>
                    <a:pt x="31" y="236"/>
                  </a:lnTo>
                  <a:lnTo>
                    <a:pt x="31" y="234"/>
                  </a:lnTo>
                  <a:lnTo>
                    <a:pt x="31" y="231"/>
                  </a:lnTo>
                  <a:lnTo>
                    <a:pt x="31" y="228"/>
                  </a:lnTo>
                  <a:lnTo>
                    <a:pt x="31" y="225"/>
                  </a:lnTo>
                  <a:lnTo>
                    <a:pt x="32" y="222"/>
                  </a:lnTo>
                  <a:lnTo>
                    <a:pt x="32" y="220"/>
                  </a:lnTo>
                  <a:lnTo>
                    <a:pt x="32" y="218"/>
                  </a:lnTo>
                  <a:lnTo>
                    <a:pt x="32" y="217"/>
                  </a:lnTo>
                  <a:lnTo>
                    <a:pt x="32" y="215"/>
                  </a:lnTo>
                  <a:lnTo>
                    <a:pt x="32" y="214"/>
                  </a:lnTo>
                  <a:lnTo>
                    <a:pt x="32" y="213"/>
                  </a:lnTo>
                  <a:lnTo>
                    <a:pt x="33" y="211"/>
                  </a:lnTo>
                  <a:lnTo>
                    <a:pt x="33" y="210"/>
                  </a:lnTo>
                  <a:lnTo>
                    <a:pt x="33" y="208"/>
                  </a:lnTo>
                  <a:lnTo>
                    <a:pt x="33" y="207"/>
                  </a:lnTo>
                  <a:lnTo>
                    <a:pt x="33" y="205"/>
                  </a:lnTo>
                  <a:lnTo>
                    <a:pt x="33" y="204"/>
                  </a:lnTo>
                  <a:lnTo>
                    <a:pt x="33" y="202"/>
                  </a:lnTo>
                  <a:lnTo>
                    <a:pt x="33" y="201"/>
                  </a:lnTo>
                  <a:lnTo>
                    <a:pt x="34" y="200"/>
                  </a:lnTo>
                  <a:lnTo>
                    <a:pt x="34" y="198"/>
                  </a:lnTo>
                  <a:lnTo>
                    <a:pt x="34" y="197"/>
                  </a:lnTo>
                  <a:lnTo>
                    <a:pt x="34" y="195"/>
                  </a:lnTo>
                  <a:lnTo>
                    <a:pt x="34" y="193"/>
                  </a:lnTo>
                  <a:lnTo>
                    <a:pt x="34" y="192"/>
                  </a:lnTo>
                  <a:lnTo>
                    <a:pt x="34" y="190"/>
                  </a:lnTo>
                  <a:lnTo>
                    <a:pt x="34" y="189"/>
                  </a:lnTo>
                  <a:lnTo>
                    <a:pt x="35" y="187"/>
                  </a:lnTo>
                  <a:lnTo>
                    <a:pt x="35" y="186"/>
                  </a:lnTo>
                  <a:lnTo>
                    <a:pt x="36" y="184"/>
                  </a:lnTo>
                  <a:lnTo>
                    <a:pt x="36" y="183"/>
                  </a:lnTo>
                  <a:lnTo>
                    <a:pt x="36" y="181"/>
                  </a:lnTo>
                  <a:lnTo>
                    <a:pt x="36" y="180"/>
                  </a:lnTo>
                  <a:lnTo>
                    <a:pt x="36" y="178"/>
                  </a:lnTo>
                  <a:lnTo>
                    <a:pt x="36" y="176"/>
                  </a:lnTo>
                  <a:lnTo>
                    <a:pt x="36" y="175"/>
                  </a:lnTo>
                  <a:lnTo>
                    <a:pt x="36" y="173"/>
                  </a:lnTo>
                  <a:lnTo>
                    <a:pt x="36" y="172"/>
                  </a:lnTo>
                  <a:lnTo>
                    <a:pt x="36" y="170"/>
                  </a:lnTo>
                  <a:lnTo>
                    <a:pt x="36" y="169"/>
                  </a:lnTo>
                  <a:lnTo>
                    <a:pt x="36" y="167"/>
                  </a:lnTo>
                  <a:lnTo>
                    <a:pt x="36" y="165"/>
                  </a:lnTo>
                  <a:lnTo>
                    <a:pt x="36" y="164"/>
                  </a:lnTo>
                  <a:lnTo>
                    <a:pt x="36" y="163"/>
                  </a:lnTo>
                  <a:lnTo>
                    <a:pt x="36" y="161"/>
                  </a:lnTo>
                  <a:lnTo>
                    <a:pt x="36" y="159"/>
                  </a:lnTo>
                  <a:lnTo>
                    <a:pt x="36" y="158"/>
                  </a:lnTo>
                  <a:lnTo>
                    <a:pt x="36" y="156"/>
                  </a:lnTo>
                  <a:lnTo>
                    <a:pt x="36" y="155"/>
                  </a:lnTo>
                  <a:lnTo>
                    <a:pt x="36" y="153"/>
                  </a:lnTo>
                  <a:lnTo>
                    <a:pt x="36" y="151"/>
                  </a:lnTo>
                  <a:lnTo>
                    <a:pt x="36" y="150"/>
                  </a:lnTo>
                  <a:lnTo>
                    <a:pt x="36" y="148"/>
                  </a:lnTo>
                  <a:lnTo>
                    <a:pt x="36" y="146"/>
                  </a:lnTo>
                  <a:lnTo>
                    <a:pt x="0" y="77"/>
                  </a:lnTo>
                  <a:lnTo>
                    <a:pt x="5" y="76"/>
                  </a:lnTo>
                  <a:lnTo>
                    <a:pt x="41" y="145"/>
                  </a:lnTo>
                  <a:lnTo>
                    <a:pt x="41" y="147"/>
                  </a:lnTo>
                  <a:lnTo>
                    <a:pt x="41" y="150"/>
                  </a:lnTo>
                  <a:lnTo>
                    <a:pt x="41" y="153"/>
                  </a:lnTo>
                  <a:lnTo>
                    <a:pt x="42" y="156"/>
                  </a:lnTo>
                  <a:lnTo>
                    <a:pt x="42" y="159"/>
                  </a:lnTo>
                  <a:lnTo>
                    <a:pt x="42" y="161"/>
                  </a:lnTo>
                  <a:lnTo>
                    <a:pt x="42" y="164"/>
                  </a:lnTo>
                  <a:lnTo>
                    <a:pt x="42" y="167"/>
                  </a:lnTo>
                  <a:lnTo>
                    <a:pt x="42" y="169"/>
                  </a:lnTo>
                  <a:lnTo>
                    <a:pt x="42" y="172"/>
                  </a:lnTo>
                  <a:lnTo>
                    <a:pt x="41" y="174"/>
                  </a:lnTo>
                  <a:lnTo>
                    <a:pt x="41" y="175"/>
                  </a:lnTo>
                  <a:lnTo>
                    <a:pt x="41" y="177"/>
                  </a:lnTo>
                  <a:lnTo>
                    <a:pt x="41" y="178"/>
                  </a:lnTo>
                  <a:lnTo>
                    <a:pt x="41" y="181"/>
                  </a:lnTo>
                  <a:lnTo>
                    <a:pt x="41" y="184"/>
                  </a:lnTo>
                  <a:lnTo>
                    <a:pt x="41" y="185"/>
                  </a:lnTo>
                  <a:lnTo>
                    <a:pt x="41" y="187"/>
                  </a:lnTo>
                  <a:lnTo>
                    <a:pt x="41" y="188"/>
                  </a:lnTo>
                  <a:lnTo>
                    <a:pt x="41" y="190"/>
                  </a:lnTo>
                  <a:lnTo>
                    <a:pt x="40" y="192"/>
                  </a:lnTo>
                  <a:lnTo>
                    <a:pt x="40" y="195"/>
                  </a:lnTo>
                  <a:lnTo>
                    <a:pt x="40" y="196"/>
                  </a:lnTo>
                  <a:lnTo>
                    <a:pt x="40" y="198"/>
                  </a:lnTo>
                  <a:lnTo>
                    <a:pt x="40" y="199"/>
                  </a:lnTo>
                  <a:lnTo>
                    <a:pt x="40" y="201"/>
                  </a:lnTo>
                  <a:lnTo>
                    <a:pt x="39" y="202"/>
                  </a:lnTo>
                  <a:lnTo>
                    <a:pt x="39" y="204"/>
                  </a:lnTo>
                  <a:lnTo>
                    <a:pt x="39" y="205"/>
                  </a:lnTo>
                  <a:lnTo>
                    <a:pt x="39" y="207"/>
                  </a:lnTo>
                  <a:lnTo>
                    <a:pt x="38" y="208"/>
                  </a:lnTo>
                  <a:lnTo>
                    <a:pt x="38" y="210"/>
                  </a:lnTo>
                  <a:lnTo>
                    <a:pt x="38" y="211"/>
                  </a:lnTo>
                  <a:lnTo>
                    <a:pt x="38" y="213"/>
                  </a:lnTo>
                  <a:lnTo>
                    <a:pt x="38" y="214"/>
                  </a:lnTo>
                  <a:lnTo>
                    <a:pt x="38" y="215"/>
                  </a:lnTo>
                  <a:lnTo>
                    <a:pt x="38" y="217"/>
                  </a:lnTo>
                  <a:lnTo>
                    <a:pt x="38" y="218"/>
                  </a:lnTo>
                  <a:lnTo>
                    <a:pt x="37" y="220"/>
                  </a:lnTo>
                  <a:lnTo>
                    <a:pt x="37" y="221"/>
                  </a:lnTo>
                  <a:lnTo>
                    <a:pt x="37" y="223"/>
                  </a:lnTo>
                  <a:lnTo>
                    <a:pt x="37" y="225"/>
                  </a:lnTo>
                  <a:lnTo>
                    <a:pt x="37" y="226"/>
                  </a:lnTo>
                  <a:lnTo>
                    <a:pt x="37" y="227"/>
                  </a:lnTo>
                  <a:lnTo>
                    <a:pt x="37" y="229"/>
                  </a:lnTo>
                  <a:lnTo>
                    <a:pt x="37" y="231"/>
                  </a:lnTo>
                  <a:lnTo>
                    <a:pt x="37" y="232"/>
                  </a:lnTo>
                  <a:lnTo>
                    <a:pt x="37" y="234"/>
                  </a:lnTo>
                  <a:lnTo>
                    <a:pt x="37" y="236"/>
                  </a:lnTo>
                  <a:lnTo>
                    <a:pt x="37" y="237"/>
                  </a:lnTo>
                  <a:lnTo>
                    <a:pt x="41" y="237"/>
                  </a:lnTo>
                  <a:lnTo>
                    <a:pt x="46" y="238"/>
                  </a:lnTo>
                  <a:lnTo>
                    <a:pt x="50" y="239"/>
                  </a:lnTo>
                  <a:lnTo>
                    <a:pt x="54" y="239"/>
                  </a:lnTo>
                  <a:lnTo>
                    <a:pt x="58" y="240"/>
                  </a:lnTo>
                  <a:lnTo>
                    <a:pt x="62" y="240"/>
                  </a:lnTo>
                  <a:lnTo>
                    <a:pt x="67" y="240"/>
                  </a:lnTo>
                  <a:lnTo>
                    <a:pt x="72" y="241"/>
                  </a:lnTo>
                  <a:lnTo>
                    <a:pt x="75" y="242"/>
                  </a:lnTo>
                  <a:lnTo>
                    <a:pt x="80" y="242"/>
                  </a:lnTo>
                  <a:lnTo>
                    <a:pt x="84" y="243"/>
                  </a:lnTo>
                  <a:lnTo>
                    <a:pt x="88" y="243"/>
                  </a:lnTo>
                  <a:lnTo>
                    <a:pt x="92" y="244"/>
                  </a:lnTo>
                  <a:lnTo>
                    <a:pt x="97" y="244"/>
                  </a:lnTo>
                  <a:lnTo>
                    <a:pt x="101" y="245"/>
                  </a:lnTo>
                  <a:lnTo>
                    <a:pt x="105" y="246"/>
                  </a:lnTo>
                  <a:lnTo>
                    <a:pt x="109" y="246"/>
                  </a:lnTo>
                  <a:lnTo>
                    <a:pt x="114" y="246"/>
                  </a:lnTo>
                  <a:lnTo>
                    <a:pt x="118" y="247"/>
                  </a:lnTo>
                  <a:lnTo>
                    <a:pt x="123" y="247"/>
                  </a:lnTo>
                  <a:lnTo>
                    <a:pt x="127" y="248"/>
                  </a:lnTo>
                  <a:lnTo>
                    <a:pt x="131" y="249"/>
                  </a:lnTo>
                  <a:lnTo>
                    <a:pt x="135" y="249"/>
                  </a:lnTo>
                  <a:lnTo>
                    <a:pt x="139" y="250"/>
                  </a:lnTo>
                  <a:lnTo>
                    <a:pt x="143" y="250"/>
                  </a:lnTo>
                  <a:lnTo>
                    <a:pt x="148" y="250"/>
                  </a:lnTo>
                  <a:lnTo>
                    <a:pt x="152" y="251"/>
                  </a:lnTo>
                  <a:lnTo>
                    <a:pt x="156" y="251"/>
                  </a:lnTo>
                  <a:lnTo>
                    <a:pt x="160" y="252"/>
                  </a:lnTo>
                  <a:lnTo>
                    <a:pt x="165" y="253"/>
                  </a:lnTo>
                  <a:lnTo>
                    <a:pt x="169" y="253"/>
                  </a:lnTo>
                  <a:lnTo>
                    <a:pt x="173" y="254"/>
                  </a:lnTo>
                  <a:lnTo>
                    <a:pt x="177" y="254"/>
                  </a:lnTo>
                  <a:lnTo>
                    <a:pt x="181" y="254"/>
                  </a:lnTo>
                  <a:lnTo>
                    <a:pt x="185" y="255"/>
                  </a:lnTo>
                  <a:lnTo>
                    <a:pt x="189" y="255"/>
                  </a:lnTo>
                  <a:lnTo>
                    <a:pt x="193" y="256"/>
                  </a:lnTo>
                  <a:lnTo>
                    <a:pt x="197" y="256"/>
                  </a:lnTo>
                  <a:lnTo>
                    <a:pt x="201" y="257"/>
                  </a:lnTo>
                  <a:lnTo>
                    <a:pt x="206" y="257"/>
                  </a:lnTo>
                  <a:lnTo>
                    <a:pt x="209" y="257"/>
                  </a:lnTo>
                  <a:lnTo>
                    <a:pt x="214" y="258"/>
                  </a:lnTo>
                  <a:lnTo>
                    <a:pt x="217" y="258"/>
                  </a:lnTo>
                  <a:lnTo>
                    <a:pt x="222" y="259"/>
                  </a:lnTo>
                  <a:lnTo>
                    <a:pt x="226" y="259"/>
                  </a:lnTo>
                  <a:lnTo>
                    <a:pt x="230" y="260"/>
                  </a:lnTo>
                  <a:lnTo>
                    <a:pt x="234" y="260"/>
                  </a:lnTo>
                  <a:lnTo>
                    <a:pt x="238" y="261"/>
                  </a:lnTo>
                  <a:lnTo>
                    <a:pt x="242" y="261"/>
                  </a:lnTo>
                  <a:lnTo>
                    <a:pt x="246" y="262"/>
                  </a:lnTo>
                  <a:lnTo>
                    <a:pt x="250" y="262"/>
                  </a:lnTo>
                  <a:lnTo>
                    <a:pt x="254" y="263"/>
                  </a:lnTo>
                  <a:lnTo>
                    <a:pt x="258" y="263"/>
                  </a:lnTo>
                  <a:lnTo>
                    <a:pt x="262" y="264"/>
                  </a:lnTo>
                  <a:lnTo>
                    <a:pt x="266" y="264"/>
                  </a:lnTo>
                  <a:lnTo>
                    <a:pt x="270" y="265"/>
                  </a:lnTo>
                  <a:lnTo>
                    <a:pt x="273" y="265"/>
                  </a:lnTo>
                  <a:lnTo>
                    <a:pt x="277" y="265"/>
                  </a:lnTo>
                  <a:lnTo>
                    <a:pt x="281" y="265"/>
                  </a:lnTo>
                  <a:lnTo>
                    <a:pt x="285" y="266"/>
                  </a:lnTo>
                  <a:lnTo>
                    <a:pt x="289" y="266"/>
                  </a:lnTo>
                  <a:lnTo>
                    <a:pt x="293" y="267"/>
                  </a:lnTo>
                  <a:lnTo>
                    <a:pt x="297" y="267"/>
                  </a:lnTo>
                  <a:lnTo>
                    <a:pt x="301" y="268"/>
                  </a:lnTo>
                  <a:lnTo>
                    <a:pt x="303" y="266"/>
                  </a:lnTo>
                  <a:lnTo>
                    <a:pt x="304" y="264"/>
                  </a:lnTo>
                  <a:lnTo>
                    <a:pt x="306" y="262"/>
                  </a:lnTo>
                  <a:lnTo>
                    <a:pt x="308" y="260"/>
                  </a:lnTo>
                  <a:lnTo>
                    <a:pt x="309" y="257"/>
                  </a:lnTo>
                  <a:lnTo>
                    <a:pt x="311" y="255"/>
                  </a:lnTo>
                  <a:lnTo>
                    <a:pt x="313" y="252"/>
                  </a:lnTo>
                  <a:lnTo>
                    <a:pt x="315" y="250"/>
                  </a:lnTo>
                  <a:lnTo>
                    <a:pt x="316" y="247"/>
                  </a:lnTo>
                  <a:lnTo>
                    <a:pt x="318" y="244"/>
                  </a:lnTo>
                  <a:lnTo>
                    <a:pt x="320" y="242"/>
                  </a:lnTo>
                  <a:lnTo>
                    <a:pt x="322" y="240"/>
                  </a:lnTo>
                  <a:lnTo>
                    <a:pt x="324" y="237"/>
                  </a:lnTo>
                  <a:lnTo>
                    <a:pt x="326" y="234"/>
                  </a:lnTo>
                  <a:lnTo>
                    <a:pt x="328" y="231"/>
                  </a:lnTo>
                  <a:lnTo>
                    <a:pt x="330" y="228"/>
                  </a:lnTo>
                  <a:lnTo>
                    <a:pt x="331" y="225"/>
                  </a:lnTo>
                  <a:lnTo>
                    <a:pt x="334" y="222"/>
                  </a:lnTo>
                  <a:lnTo>
                    <a:pt x="335" y="219"/>
                  </a:lnTo>
                  <a:lnTo>
                    <a:pt x="338" y="216"/>
                  </a:lnTo>
                  <a:lnTo>
                    <a:pt x="339" y="213"/>
                  </a:lnTo>
                  <a:lnTo>
                    <a:pt x="342" y="211"/>
                  </a:lnTo>
                  <a:lnTo>
                    <a:pt x="343" y="207"/>
                  </a:lnTo>
                  <a:lnTo>
                    <a:pt x="346" y="204"/>
                  </a:lnTo>
                  <a:lnTo>
                    <a:pt x="347" y="201"/>
                  </a:lnTo>
                  <a:lnTo>
                    <a:pt x="350" y="198"/>
                  </a:lnTo>
                  <a:lnTo>
                    <a:pt x="351" y="195"/>
                  </a:lnTo>
                  <a:lnTo>
                    <a:pt x="354" y="192"/>
                  </a:lnTo>
                  <a:lnTo>
                    <a:pt x="355" y="189"/>
                  </a:lnTo>
                  <a:lnTo>
                    <a:pt x="358" y="186"/>
                  </a:lnTo>
                  <a:lnTo>
                    <a:pt x="360" y="183"/>
                  </a:lnTo>
                  <a:lnTo>
                    <a:pt x="362" y="180"/>
                  </a:lnTo>
                  <a:lnTo>
                    <a:pt x="364" y="177"/>
                  </a:lnTo>
                  <a:lnTo>
                    <a:pt x="366" y="174"/>
                  </a:lnTo>
                  <a:lnTo>
                    <a:pt x="367" y="171"/>
                  </a:lnTo>
                  <a:lnTo>
                    <a:pt x="370" y="168"/>
                  </a:lnTo>
                  <a:lnTo>
                    <a:pt x="371" y="165"/>
                  </a:lnTo>
                  <a:lnTo>
                    <a:pt x="374" y="162"/>
                  </a:lnTo>
                  <a:lnTo>
                    <a:pt x="375" y="159"/>
                  </a:lnTo>
                  <a:lnTo>
                    <a:pt x="378" y="157"/>
                  </a:lnTo>
                  <a:lnTo>
                    <a:pt x="379" y="154"/>
                  </a:lnTo>
                  <a:lnTo>
                    <a:pt x="381" y="151"/>
                  </a:lnTo>
                  <a:lnTo>
                    <a:pt x="383" y="148"/>
                  </a:lnTo>
                  <a:lnTo>
                    <a:pt x="385" y="146"/>
                  </a:lnTo>
                  <a:lnTo>
                    <a:pt x="386" y="143"/>
                  </a:lnTo>
                  <a:lnTo>
                    <a:pt x="388" y="141"/>
                  </a:lnTo>
                  <a:lnTo>
                    <a:pt x="390" y="139"/>
                  </a:lnTo>
                  <a:lnTo>
                    <a:pt x="391" y="136"/>
                  </a:lnTo>
                  <a:lnTo>
                    <a:pt x="393" y="134"/>
                  </a:lnTo>
                  <a:lnTo>
                    <a:pt x="394" y="132"/>
                  </a:lnTo>
                  <a:lnTo>
                    <a:pt x="396" y="129"/>
                  </a:lnTo>
                  <a:lnTo>
                    <a:pt x="397" y="128"/>
                  </a:lnTo>
                  <a:lnTo>
                    <a:pt x="398" y="125"/>
                  </a:lnTo>
                  <a:lnTo>
                    <a:pt x="400" y="124"/>
                  </a:lnTo>
                  <a:lnTo>
                    <a:pt x="401" y="122"/>
                  </a:lnTo>
                  <a:lnTo>
                    <a:pt x="402" y="120"/>
                  </a:lnTo>
                  <a:lnTo>
                    <a:pt x="403" y="119"/>
                  </a:lnTo>
                  <a:lnTo>
                    <a:pt x="404" y="117"/>
                  </a:lnTo>
                  <a:lnTo>
                    <a:pt x="405" y="115"/>
                  </a:lnTo>
                  <a:lnTo>
                    <a:pt x="406" y="115"/>
                  </a:lnTo>
                  <a:lnTo>
                    <a:pt x="408" y="112"/>
                  </a:lnTo>
                  <a:lnTo>
                    <a:pt x="410" y="111"/>
                  </a:lnTo>
                  <a:lnTo>
                    <a:pt x="408" y="108"/>
                  </a:lnTo>
                  <a:lnTo>
                    <a:pt x="405" y="106"/>
                  </a:lnTo>
                  <a:lnTo>
                    <a:pt x="404" y="104"/>
                  </a:lnTo>
                  <a:lnTo>
                    <a:pt x="403" y="103"/>
                  </a:lnTo>
                  <a:lnTo>
                    <a:pt x="401" y="101"/>
                  </a:lnTo>
                  <a:lnTo>
                    <a:pt x="401" y="100"/>
                  </a:lnTo>
                  <a:lnTo>
                    <a:pt x="400" y="98"/>
                  </a:lnTo>
                  <a:lnTo>
                    <a:pt x="398" y="97"/>
                  </a:lnTo>
                  <a:lnTo>
                    <a:pt x="397" y="95"/>
                  </a:lnTo>
                  <a:lnTo>
                    <a:pt x="396" y="93"/>
                  </a:lnTo>
                  <a:lnTo>
                    <a:pt x="395" y="91"/>
                  </a:lnTo>
                  <a:lnTo>
                    <a:pt x="393" y="90"/>
                  </a:lnTo>
                  <a:lnTo>
                    <a:pt x="392" y="89"/>
                  </a:lnTo>
                  <a:lnTo>
                    <a:pt x="391" y="87"/>
                  </a:lnTo>
                  <a:lnTo>
                    <a:pt x="390" y="85"/>
                  </a:lnTo>
                  <a:lnTo>
                    <a:pt x="389" y="83"/>
                  </a:lnTo>
                  <a:lnTo>
                    <a:pt x="387" y="82"/>
                  </a:lnTo>
                  <a:lnTo>
                    <a:pt x="386" y="80"/>
                  </a:lnTo>
                  <a:lnTo>
                    <a:pt x="385" y="78"/>
                  </a:lnTo>
                  <a:lnTo>
                    <a:pt x="384" y="76"/>
                  </a:lnTo>
                  <a:lnTo>
                    <a:pt x="383" y="74"/>
                  </a:lnTo>
                  <a:lnTo>
                    <a:pt x="382" y="73"/>
                  </a:lnTo>
                  <a:lnTo>
                    <a:pt x="381" y="70"/>
                  </a:lnTo>
                  <a:lnTo>
                    <a:pt x="379" y="69"/>
                  </a:lnTo>
                  <a:lnTo>
                    <a:pt x="378" y="67"/>
                  </a:lnTo>
                  <a:lnTo>
                    <a:pt x="377" y="65"/>
                  </a:lnTo>
                  <a:lnTo>
                    <a:pt x="376" y="63"/>
                  </a:lnTo>
                  <a:lnTo>
                    <a:pt x="375" y="62"/>
                  </a:lnTo>
                  <a:lnTo>
                    <a:pt x="374" y="59"/>
                  </a:lnTo>
                  <a:lnTo>
                    <a:pt x="373" y="58"/>
                  </a:lnTo>
                  <a:lnTo>
                    <a:pt x="371" y="56"/>
                  </a:lnTo>
                  <a:lnTo>
                    <a:pt x="370" y="54"/>
                  </a:lnTo>
                  <a:lnTo>
                    <a:pt x="369" y="52"/>
                  </a:lnTo>
                  <a:lnTo>
                    <a:pt x="367" y="50"/>
                  </a:lnTo>
                  <a:lnTo>
                    <a:pt x="366" y="48"/>
                  </a:lnTo>
                  <a:lnTo>
                    <a:pt x="365" y="46"/>
                  </a:lnTo>
                  <a:lnTo>
                    <a:pt x="364" y="44"/>
                  </a:lnTo>
                  <a:lnTo>
                    <a:pt x="363" y="42"/>
                  </a:lnTo>
                  <a:lnTo>
                    <a:pt x="362" y="40"/>
                  </a:lnTo>
                  <a:lnTo>
                    <a:pt x="361" y="39"/>
                  </a:lnTo>
                  <a:lnTo>
                    <a:pt x="359" y="37"/>
                  </a:lnTo>
                  <a:lnTo>
                    <a:pt x="358" y="35"/>
                  </a:lnTo>
                  <a:lnTo>
                    <a:pt x="357" y="33"/>
                  </a:lnTo>
                  <a:lnTo>
                    <a:pt x="356" y="31"/>
                  </a:lnTo>
                  <a:lnTo>
                    <a:pt x="355" y="30"/>
                  </a:lnTo>
                  <a:lnTo>
                    <a:pt x="354" y="28"/>
                  </a:lnTo>
                  <a:lnTo>
                    <a:pt x="353" y="26"/>
                  </a:lnTo>
                  <a:lnTo>
                    <a:pt x="351" y="24"/>
                  </a:lnTo>
                  <a:lnTo>
                    <a:pt x="350" y="23"/>
                  </a:lnTo>
                  <a:lnTo>
                    <a:pt x="350" y="21"/>
                  </a:lnTo>
                  <a:lnTo>
                    <a:pt x="348" y="19"/>
                  </a:lnTo>
                  <a:lnTo>
                    <a:pt x="347" y="18"/>
                  </a:lnTo>
                  <a:lnTo>
                    <a:pt x="346" y="16"/>
                  </a:lnTo>
                  <a:lnTo>
                    <a:pt x="345" y="14"/>
                  </a:lnTo>
                  <a:lnTo>
                    <a:pt x="344" y="13"/>
                  </a:lnTo>
                  <a:lnTo>
                    <a:pt x="343" y="12"/>
                  </a:lnTo>
                  <a:lnTo>
                    <a:pt x="342" y="10"/>
                  </a:lnTo>
                  <a:lnTo>
                    <a:pt x="341" y="9"/>
                  </a:lnTo>
                  <a:lnTo>
                    <a:pt x="339" y="7"/>
                  </a:lnTo>
                  <a:lnTo>
                    <a:pt x="338" y="4"/>
                  </a:lnTo>
                  <a:lnTo>
                    <a:pt x="341"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4" name="Freeform 262"/>
            <p:cNvSpPr>
              <a:spLocks/>
            </p:cNvSpPr>
            <p:nvPr/>
          </p:nvSpPr>
          <p:spPr bwMode="auto">
            <a:xfrm>
              <a:off x="2107" y="1782"/>
              <a:ext cx="76" cy="52"/>
            </a:xfrm>
            <a:custGeom>
              <a:avLst/>
              <a:gdLst>
                <a:gd name="T0" fmla="*/ 2 w 76"/>
                <a:gd name="T1" fmla="*/ 50 h 52"/>
                <a:gd name="T2" fmla="*/ 6 w 76"/>
                <a:gd name="T3" fmla="*/ 47 h 52"/>
                <a:gd name="T4" fmla="*/ 10 w 76"/>
                <a:gd name="T5" fmla="*/ 45 h 52"/>
                <a:gd name="T6" fmla="*/ 14 w 76"/>
                <a:gd name="T7" fmla="*/ 42 h 52"/>
                <a:gd name="T8" fmla="*/ 19 w 76"/>
                <a:gd name="T9" fmla="*/ 40 h 52"/>
                <a:gd name="T10" fmla="*/ 24 w 76"/>
                <a:gd name="T11" fmla="*/ 37 h 52"/>
                <a:gd name="T12" fmla="*/ 28 w 76"/>
                <a:gd name="T13" fmla="*/ 34 h 52"/>
                <a:gd name="T14" fmla="*/ 33 w 76"/>
                <a:gd name="T15" fmla="*/ 31 h 52"/>
                <a:gd name="T16" fmla="*/ 38 w 76"/>
                <a:gd name="T17" fmla="*/ 28 h 52"/>
                <a:gd name="T18" fmla="*/ 42 w 76"/>
                <a:gd name="T19" fmla="*/ 25 h 52"/>
                <a:gd name="T20" fmla="*/ 47 w 76"/>
                <a:gd name="T21" fmla="*/ 22 h 52"/>
                <a:gd name="T22" fmla="*/ 52 w 76"/>
                <a:gd name="T23" fmla="*/ 18 h 52"/>
                <a:gd name="T24" fmla="*/ 56 w 76"/>
                <a:gd name="T25" fmla="*/ 15 h 52"/>
                <a:gd name="T26" fmla="*/ 61 w 76"/>
                <a:gd name="T27" fmla="*/ 11 h 52"/>
                <a:gd name="T28" fmla="*/ 66 w 76"/>
                <a:gd name="T29" fmla="*/ 7 h 52"/>
                <a:gd name="T30" fmla="*/ 71 w 76"/>
                <a:gd name="T31" fmla="*/ 2 h 52"/>
                <a:gd name="T32" fmla="*/ 75 w 76"/>
                <a:gd name="T33" fmla="*/ 0 h 52"/>
                <a:gd name="T34" fmla="*/ 75 w 76"/>
                <a:gd name="T35" fmla="*/ 2 h 52"/>
                <a:gd name="T36" fmla="*/ 71 w 76"/>
                <a:gd name="T37" fmla="*/ 5 h 52"/>
                <a:gd name="T38" fmla="*/ 68 w 76"/>
                <a:gd name="T39" fmla="*/ 9 h 52"/>
                <a:gd name="T40" fmla="*/ 64 w 76"/>
                <a:gd name="T41" fmla="*/ 12 h 52"/>
                <a:gd name="T42" fmla="*/ 60 w 76"/>
                <a:gd name="T43" fmla="*/ 15 h 52"/>
                <a:gd name="T44" fmla="*/ 56 w 76"/>
                <a:gd name="T45" fmla="*/ 19 h 52"/>
                <a:gd name="T46" fmla="*/ 52 w 76"/>
                <a:gd name="T47" fmla="*/ 22 h 52"/>
                <a:gd name="T48" fmla="*/ 48 w 76"/>
                <a:gd name="T49" fmla="*/ 25 h 52"/>
                <a:gd name="T50" fmla="*/ 43 w 76"/>
                <a:gd name="T51" fmla="*/ 28 h 52"/>
                <a:gd name="T52" fmla="*/ 38 w 76"/>
                <a:gd name="T53" fmla="*/ 31 h 52"/>
                <a:gd name="T54" fmla="*/ 33 w 76"/>
                <a:gd name="T55" fmla="*/ 35 h 52"/>
                <a:gd name="T56" fmla="*/ 28 w 76"/>
                <a:gd name="T57" fmla="*/ 38 h 52"/>
                <a:gd name="T58" fmla="*/ 23 w 76"/>
                <a:gd name="T59" fmla="*/ 41 h 52"/>
                <a:gd name="T60" fmla="*/ 18 w 76"/>
                <a:gd name="T61" fmla="*/ 44 h 52"/>
                <a:gd name="T62" fmla="*/ 12 w 76"/>
                <a:gd name="T63" fmla="*/ 48 h 52"/>
                <a:gd name="T64" fmla="*/ 6 w 76"/>
                <a:gd name="T65" fmla="*/ 51 h 52"/>
                <a:gd name="T66" fmla="*/ 0 w 76"/>
                <a:gd name="T67" fmla="*/ 51 h 5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76"/>
                <a:gd name="T103" fmla="*/ 0 h 52"/>
                <a:gd name="T104" fmla="*/ 76 w 76"/>
                <a:gd name="T105" fmla="*/ 52 h 5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76" h="52">
                  <a:moveTo>
                    <a:pt x="0" y="51"/>
                  </a:moveTo>
                  <a:lnTo>
                    <a:pt x="2" y="50"/>
                  </a:lnTo>
                  <a:lnTo>
                    <a:pt x="4" y="49"/>
                  </a:lnTo>
                  <a:lnTo>
                    <a:pt x="6" y="47"/>
                  </a:lnTo>
                  <a:lnTo>
                    <a:pt x="8" y="46"/>
                  </a:lnTo>
                  <a:lnTo>
                    <a:pt x="10" y="45"/>
                  </a:lnTo>
                  <a:lnTo>
                    <a:pt x="13" y="44"/>
                  </a:lnTo>
                  <a:lnTo>
                    <a:pt x="14" y="42"/>
                  </a:lnTo>
                  <a:lnTo>
                    <a:pt x="17" y="41"/>
                  </a:lnTo>
                  <a:lnTo>
                    <a:pt x="19" y="40"/>
                  </a:lnTo>
                  <a:lnTo>
                    <a:pt x="22" y="38"/>
                  </a:lnTo>
                  <a:lnTo>
                    <a:pt x="24" y="37"/>
                  </a:lnTo>
                  <a:lnTo>
                    <a:pt x="26" y="36"/>
                  </a:lnTo>
                  <a:lnTo>
                    <a:pt x="28" y="34"/>
                  </a:lnTo>
                  <a:lnTo>
                    <a:pt x="31" y="33"/>
                  </a:lnTo>
                  <a:lnTo>
                    <a:pt x="33" y="31"/>
                  </a:lnTo>
                  <a:lnTo>
                    <a:pt x="36" y="30"/>
                  </a:lnTo>
                  <a:lnTo>
                    <a:pt x="38" y="28"/>
                  </a:lnTo>
                  <a:lnTo>
                    <a:pt x="40" y="27"/>
                  </a:lnTo>
                  <a:lnTo>
                    <a:pt x="42" y="25"/>
                  </a:lnTo>
                  <a:lnTo>
                    <a:pt x="45" y="24"/>
                  </a:lnTo>
                  <a:lnTo>
                    <a:pt x="47" y="22"/>
                  </a:lnTo>
                  <a:lnTo>
                    <a:pt x="49" y="20"/>
                  </a:lnTo>
                  <a:lnTo>
                    <a:pt x="52" y="18"/>
                  </a:lnTo>
                  <a:lnTo>
                    <a:pt x="54" y="17"/>
                  </a:lnTo>
                  <a:lnTo>
                    <a:pt x="56" y="15"/>
                  </a:lnTo>
                  <a:lnTo>
                    <a:pt x="59" y="13"/>
                  </a:lnTo>
                  <a:lnTo>
                    <a:pt x="61" y="11"/>
                  </a:lnTo>
                  <a:lnTo>
                    <a:pt x="64" y="9"/>
                  </a:lnTo>
                  <a:lnTo>
                    <a:pt x="66" y="7"/>
                  </a:lnTo>
                  <a:lnTo>
                    <a:pt x="68" y="5"/>
                  </a:lnTo>
                  <a:lnTo>
                    <a:pt x="71" y="2"/>
                  </a:lnTo>
                  <a:lnTo>
                    <a:pt x="73" y="0"/>
                  </a:lnTo>
                  <a:lnTo>
                    <a:pt x="75" y="0"/>
                  </a:lnTo>
                  <a:lnTo>
                    <a:pt x="76" y="0"/>
                  </a:lnTo>
                  <a:lnTo>
                    <a:pt x="75" y="2"/>
                  </a:lnTo>
                  <a:lnTo>
                    <a:pt x="73" y="4"/>
                  </a:lnTo>
                  <a:lnTo>
                    <a:pt x="71" y="5"/>
                  </a:lnTo>
                  <a:lnTo>
                    <a:pt x="69" y="7"/>
                  </a:lnTo>
                  <a:lnTo>
                    <a:pt x="68" y="9"/>
                  </a:lnTo>
                  <a:lnTo>
                    <a:pt x="66" y="10"/>
                  </a:lnTo>
                  <a:lnTo>
                    <a:pt x="64" y="12"/>
                  </a:lnTo>
                  <a:lnTo>
                    <a:pt x="62" y="14"/>
                  </a:lnTo>
                  <a:lnTo>
                    <a:pt x="60" y="15"/>
                  </a:lnTo>
                  <a:lnTo>
                    <a:pt x="58" y="17"/>
                  </a:lnTo>
                  <a:lnTo>
                    <a:pt x="56" y="19"/>
                  </a:lnTo>
                  <a:lnTo>
                    <a:pt x="54" y="20"/>
                  </a:lnTo>
                  <a:lnTo>
                    <a:pt x="52" y="22"/>
                  </a:lnTo>
                  <a:lnTo>
                    <a:pt x="50" y="24"/>
                  </a:lnTo>
                  <a:lnTo>
                    <a:pt x="48" y="25"/>
                  </a:lnTo>
                  <a:lnTo>
                    <a:pt x="45" y="27"/>
                  </a:lnTo>
                  <a:lnTo>
                    <a:pt x="43" y="28"/>
                  </a:lnTo>
                  <a:lnTo>
                    <a:pt x="40" y="30"/>
                  </a:lnTo>
                  <a:lnTo>
                    <a:pt x="38" y="31"/>
                  </a:lnTo>
                  <a:lnTo>
                    <a:pt x="36" y="33"/>
                  </a:lnTo>
                  <a:lnTo>
                    <a:pt x="33" y="35"/>
                  </a:lnTo>
                  <a:lnTo>
                    <a:pt x="31" y="36"/>
                  </a:lnTo>
                  <a:lnTo>
                    <a:pt x="28" y="38"/>
                  </a:lnTo>
                  <a:lnTo>
                    <a:pt x="26" y="39"/>
                  </a:lnTo>
                  <a:lnTo>
                    <a:pt x="23" y="41"/>
                  </a:lnTo>
                  <a:lnTo>
                    <a:pt x="20" y="43"/>
                  </a:lnTo>
                  <a:lnTo>
                    <a:pt x="18" y="44"/>
                  </a:lnTo>
                  <a:lnTo>
                    <a:pt x="15" y="46"/>
                  </a:lnTo>
                  <a:lnTo>
                    <a:pt x="12" y="48"/>
                  </a:lnTo>
                  <a:lnTo>
                    <a:pt x="9" y="49"/>
                  </a:lnTo>
                  <a:lnTo>
                    <a:pt x="6" y="51"/>
                  </a:lnTo>
                  <a:lnTo>
                    <a:pt x="4" y="52"/>
                  </a:lnTo>
                  <a:lnTo>
                    <a:pt x="0" y="51"/>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5" name="Freeform 263"/>
            <p:cNvSpPr>
              <a:spLocks/>
            </p:cNvSpPr>
            <p:nvPr/>
          </p:nvSpPr>
          <p:spPr bwMode="auto">
            <a:xfrm>
              <a:off x="2067" y="1997"/>
              <a:ext cx="150" cy="167"/>
            </a:xfrm>
            <a:custGeom>
              <a:avLst/>
              <a:gdLst>
                <a:gd name="T0" fmla="*/ 10 w 150"/>
                <a:gd name="T1" fmla="*/ 5 h 167"/>
                <a:gd name="T2" fmla="*/ 17 w 150"/>
                <a:gd name="T3" fmla="*/ 12 h 167"/>
                <a:gd name="T4" fmla="*/ 24 w 150"/>
                <a:gd name="T5" fmla="*/ 21 h 167"/>
                <a:gd name="T6" fmla="*/ 31 w 150"/>
                <a:gd name="T7" fmla="*/ 28 h 167"/>
                <a:gd name="T8" fmla="*/ 38 w 150"/>
                <a:gd name="T9" fmla="*/ 36 h 167"/>
                <a:gd name="T10" fmla="*/ 45 w 150"/>
                <a:gd name="T11" fmla="*/ 44 h 167"/>
                <a:gd name="T12" fmla="*/ 53 w 150"/>
                <a:gd name="T13" fmla="*/ 53 h 167"/>
                <a:gd name="T14" fmla="*/ 60 w 150"/>
                <a:gd name="T15" fmla="*/ 60 h 167"/>
                <a:gd name="T16" fmla="*/ 67 w 150"/>
                <a:gd name="T17" fmla="*/ 68 h 167"/>
                <a:gd name="T18" fmla="*/ 74 w 150"/>
                <a:gd name="T19" fmla="*/ 76 h 167"/>
                <a:gd name="T20" fmla="*/ 82 w 150"/>
                <a:gd name="T21" fmla="*/ 85 h 167"/>
                <a:gd name="T22" fmla="*/ 88 w 150"/>
                <a:gd name="T23" fmla="*/ 92 h 167"/>
                <a:gd name="T24" fmla="*/ 96 w 150"/>
                <a:gd name="T25" fmla="*/ 100 h 167"/>
                <a:gd name="T26" fmla="*/ 103 w 150"/>
                <a:gd name="T27" fmla="*/ 107 h 167"/>
                <a:gd name="T28" fmla="*/ 109 w 150"/>
                <a:gd name="T29" fmla="*/ 115 h 167"/>
                <a:gd name="T30" fmla="*/ 116 w 150"/>
                <a:gd name="T31" fmla="*/ 122 h 167"/>
                <a:gd name="T32" fmla="*/ 122 w 150"/>
                <a:gd name="T33" fmla="*/ 130 h 167"/>
                <a:gd name="T34" fmla="*/ 128 w 150"/>
                <a:gd name="T35" fmla="*/ 137 h 167"/>
                <a:gd name="T36" fmla="*/ 135 w 150"/>
                <a:gd name="T37" fmla="*/ 144 h 167"/>
                <a:gd name="T38" fmla="*/ 140 w 150"/>
                <a:gd name="T39" fmla="*/ 151 h 167"/>
                <a:gd name="T40" fmla="*/ 146 w 150"/>
                <a:gd name="T41" fmla="*/ 158 h 167"/>
                <a:gd name="T42" fmla="*/ 145 w 150"/>
                <a:gd name="T43" fmla="*/ 167 h 167"/>
                <a:gd name="T44" fmla="*/ 138 w 150"/>
                <a:gd name="T45" fmla="*/ 159 h 167"/>
                <a:gd name="T46" fmla="*/ 132 w 150"/>
                <a:gd name="T47" fmla="*/ 151 h 167"/>
                <a:gd name="T48" fmla="*/ 125 w 150"/>
                <a:gd name="T49" fmla="*/ 143 h 167"/>
                <a:gd name="T50" fmla="*/ 120 w 150"/>
                <a:gd name="T51" fmla="*/ 135 h 167"/>
                <a:gd name="T52" fmla="*/ 113 w 150"/>
                <a:gd name="T53" fmla="*/ 127 h 167"/>
                <a:gd name="T54" fmla="*/ 107 w 150"/>
                <a:gd name="T55" fmla="*/ 119 h 167"/>
                <a:gd name="T56" fmla="*/ 99 w 150"/>
                <a:gd name="T57" fmla="*/ 111 h 167"/>
                <a:gd name="T58" fmla="*/ 93 w 150"/>
                <a:gd name="T59" fmla="*/ 104 h 167"/>
                <a:gd name="T60" fmla="*/ 86 w 150"/>
                <a:gd name="T61" fmla="*/ 96 h 167"/>
                <a:gd name="T62" fmla="*/ 79 w 150"/>
                <a:gd name="T63" fmla="*/ 88 h 167"/>
                <a:gd name="T64" fmla="*/ 72 w 150"/>
                <a:gd name="T65" fmla="*/ 81 h 167"/>
                <a:gd name="T66" fmla="*/ 65 w 150"/>
                <a:gd name="T67" fmla="*/ 73 h 167"/>
                <a:gd name="T68" fmla="*/ 58 w 150"/>
                <a:gd name="T69" fmla="*/ 65 h 167"/>
                <a:gd name="T70" fmla="*/ 51 w 150"/>
                <a:gd name="T71" fmla="*/ 58 h 167"/>
                <a:gd name="T72" fmla="*/ 44 w 150"/>
                <a:gd name="T73" fmla="*/ 50 h 167"/>
                <a:gd name="T74" fmla="*/ 37 w 150"/>
                <a:gd name="T75" fmla="*/ 42 h 167"/>
                <a:gd name="T76" fmla="*/ 30 w 150"/>
                <a:gd name="T77" fmla="*/ 35 h 167"/>
                <a:gd name="T78" fmla="*/ 23 w 150"/>
                <a:gd name="T79" fmla="*/ 27 h 167"/>
                <a:gd name="T80" fmla="*/ 16 w 150"/>
                <a:gd name="T81" fmla="*/ 19 h 167"/>
                <a:gd name="T82" fmla="*/ 9 w 150"/>
                <a:gd name="T83" fmla="*/ 11 h 167"/>
                <a:gd name="T84" fmla="*/ 2 w 150"/>
                <a:gd name="T85" fmla="*/ 4 h 167"/>
                <a:gd name="T86" fmla="*/ 2 w 150"/>
                <a:gd name="T87" fmla="*/ 0 h 167"/>
                <a:gd name="T88" fmla="*/ 6 w 150"/>
                <a:gd name="T89" fmla="*/ 0 h 167"/>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50"/>
                <a:gd name="T136" fmla="*/ 0 h 167"/>
                <a:gd name="T137" fmla="*/ 150 w 150"/>
                <a:gd name="T138" fmla="*/ 167 h 167"/>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50" h="167">
                  <a:moveTo>
                    <a:pt x="6" y="0"/>
                  </a:moveTo>
                  <a:lnTo>
                    <a:pt x="7" y="2"/>
                  </a:lnTo>
                  <a:lnTo>
                    <a:pt x="10" y="5"/>
                  </a:lnTo>
                  <a:lnTo>
                    <a:pt x="12" y="8"/>
                  </a:lnTo>
                  <a:lnTo>
                    <a:pt x="14" y="10"/>
                  </a:lnTo>
                  <a:lnTo>
                    <a:pt x="17" y="12"/>
                  </a:lnTo>
                  <a:lnTo>
                    <a:pt x="19" y="15"/>
                  </a:lnTo>
                  <a:lnTo>
                    <a:pt x="21" y="18"/>
                  </a:lnTo>
                  <a:lnTo>
                    <a:pt x="24" y="21"/>
                  </a:lnTo>
                  <a:lnTo>
                    <a:pt x="26" y="23"/>
                  </a:lnTo>
                  <a:lnTo>
                    <a:pt x="29" y="26"/>
                  </a:lnTo>
                  <a:lnTo>
                    <a:pt x="31" y="28"/>
                  </a:lnTo>
                  <a:lnTo>
                    <a:pt x="33" y="31"/>
                  </a:lnTo>
                  <a:lnTo>
                    <a:pt x="35" y="34"/>
                  </a:lnTo>
                  <a:lnTo>
                    <a:pt x="38" y="36"/>
                  </a:lnTo>
                  <a:lnTo>
                    <a:pt x="41" y="39"/>
                  </a:lnTo>
                  <a:lnTo>
                    <a:pt x="43" y="42"/>
                  </a:lnTo>
                  <a:lnTo>
                    <a:pt x="45" y="44"/>
                  </a:lnTo>
                  <a:lnTo>
                    <a:pt x="47" y="47"/>
                  </a:lnTo>
                  <a:lnTo>
                    <a:pt x="50" y="50"/>
                  </a:lnTo>
                  <a:lnTo>
                    <a:pt x="53" y="53"/>
                  </a:lnTo>
                  <a:lnTo>
                    <a:pt x="54" y="55"/>
                  </a:lnTo>
                  <a:lnTo>
                    <a:pt x="57" y="58"/>
                  </a:lnTo>
                  <a:lnTo>
                    <a:pt x="60" y="60"/>
                  </a:lnTo>
                  <a:lnTo>
                    <a:pt x="62" y="63"/>
                  </a:lnTo>
                  <a:lnTo>
                    <a:pt x="65" y="65"/>
                  </a:lnTo>
                  <a:lnTo>
                    <a:pt x="67" y="68"/>
                  </a:lnTo>
                  <a:lnTo>
                    <a:pt x="69" y="71"/>
                  </a:lnTo>
                  <a:lnTo>
                    <a:pt x="72" y="74"/>
                  </a:lnTo>
                  <a:lnTo>
                    <a:pt x="74" y="76"/>
                  </a:lnTo>
                  <a:lnTo>
                    <a:pt x="77" y="79"/>
                  </a:lnTo>
                  <a:lnTo>
                    <a:pt x="79" y="82"/>
                  </a:lnTo>
                  <a:lnTo>
                    <a:pt x="82" y="85"/>
                  </a:lnTo>
                  <a:lnTo>
                    <a:pt x="84" y="87"/>
                  </a:lnTo>
                  <a:lnTo>
                    <a:pt x="86" y="89"/>
                  </a:lnTo>
                  <a:lnTo>
                    <a:pt x="88" y="92"/>
                  </a:lnTo>
                  <a:lnTo>
                    <a:pt x="91" y="94"/>
                  </a:lnTo>
                  <a:lnTo>
                    <a:pt x="93" y="97"/>
                  </a:lnTo>
                  <a:lnTo>
                    <a:pt x="96" y="100"/>
                  </a:lnTo>
                  <a:lnTo>
                    <a:pt x="98" y="102"/>
                  </a:lnTo>
                  <a:lnTo>
                    <a:pt x="100" y="105"/>
                  </a:lnTo>
                  <a:lnTo>
                    <a:pt x="103" y="107"/>
                  </a:lnTo>
                  <a:lnTo>
                    <a:pt x="104" y="110"/>
                  </a:lnTo>
                  <a:lnTo>
                    <a:pt x="107" y="112"/>
                  </a:lnTo>
                  <a:lnTo>
                    <a:pt x="109" y="115"/>
                  </a:lnTo>
                  <a:lnTo>
                    <a:pt x="111" y="117"/>
                  </a:lnTo>
                  <a:lnTo>
                    <a:pt x="113" y="120"/>
                  </a:lnTo>
                  <a:lnTo>
                    <a:pt x="116" y="122"/>
                  </a:lnTo>
                  <a:lnTo>
                    <a:pt x="118" y="125"/>
                  </a:lnTo>
                  <a:lnTo>
                    <a:pt x="120" y="128"/>
                  </a:lnTo>
                  <a:lnTo>
                    <a:pt x="122" y="130"/>
                  </a:lnTo>
                  <a:lnTo>
                    <a:pt x="124" y="132"/>
                  </a:lnTo>
                  <a:lnTo>
                    <a:pt x="126" y="135"/>
                  </a:lnTo>
                  <a:lnTo>
                    <a:pt x="128" y="137"/>
                  </a:lnTo>
                  <a:lnTo>
                    <a:pt x="130" y="139"/>
                  </a:lnTo>
                  <a:lnTo>
                    <a:pt x="132" y="142"/>
                  </a:lnTo>
                  <a:lnTo>
                    <a:pt x="135" y="144"/>
                  </a:lnTo>
                  <a:lnTo>
                    <a:pt x="136" y="146"/>
                  </a:lnTo>
                  <a:lnTo>
                    <a:pt x="138" y="149"/>
                  </a:lnTo>
                  <a:lnTo>
                    <a:pt x="140" y="151"/>
                  </a:lnTo>
                  <a:lnTo>
                    <a:pt x="142" y="154"/>
                  </a:lnTo>
                  <a:lnTo>
                    <a:pt x="144" y="156"/>
                  </a:lnTo>
                  <a:lnTo>
                    <a:pt x="146" y="158"/>
                  </a:lnTo>
                  <a:lnTo>
                    <a:pt x="148" y="161"/>
                  </a:lnTo>
                  <a:lnTo>
                    <a:pt x="150" y="163"/>
                  </a:lnTo>
                  <a:lnTo>
                    <a:pt x="145" y="167"/>
                  </a:lnTo>
                  <a:lnTo>
                    <a:pt x="143" y="164"/>
                  </a:lnTo>
                  <a:lnTo>
                    <a:pt x="140" y="162"/>
                  </a:lnTo>
                  <a:lnTo>
                    <a:pt x="138" y="159"/>
                  </a:lnTo>
                  <a:lnTo>
                    <a:pt x="136" y="157"/>
                  </a:lnTo>
                  <a:lnTo>
                    <a:pt x="135" y="154"/>
                  </a:lnTo>
                  <a:lnTo>
                    <a:pt x="132" y="151"/>
                  </a:lnTo>
                  <a:lnTo>
                    <a:pt x="130" y="148"/>
                  </a:lnTo>
                  <a:lnTo>
                    <a:pt x="128" y="146"/>
                  </a:lnTo>
                  <a:lnTo>
                    <a:pt x="125" y="143"/>
                  </a:lnTo>
                  <a:lnTo>
                    <a:pt x="124" y="140"/>
                  </a:lnTo>
                  <a:lnTo>
                    <a:pt x="121" y="138"/>
                  </a:lnTo>
                  <a:lnTo>
                    <a:pt x="120" y="135"/>
                  </a:lnTo>
                  <a:lnTo>
                    <a:pt x="117" y="133"/>
                  </a:lnTo>
                  <a:lnTo>
                    <a:pt x="115" y="130"/>
                  </a:lnTo>
                  <a:lnTo>
                    <a:pt x="113" y="127"/>
                  </a:lnTo>
                  <a:lnTo>
                    <a:pt x="111" y="125"/>
                  </a:lnTo>
                  <a:lnTo>
                    <a:pt x="108" y="122"/>
                  </a:lnTo>
                  <a:lnTo>
                    <a:pt x="107" y="119"/>
                  </a:lnTo>
                  <a:lnTo>
                    <a:pt x="104" y="117"/>
                  </a:lnTo>
                  <a:lnTo>
                    <a:pt x="102" y="114"/>
                  </a:lnTo>
                  <a:lnTo>
                    <a:pt x="99" y="111"/>
                  </a:lnTo>
                  <a:lnTo>
                    <a:pt x="97" y="109"/>
                  </a:lnTo>
                  <a:lnTo>
                    <a:pt x="95" y="107"/>
                  </a:lnTo>
                  <a:lnTo>
                    <a:pt x="93" y="104"/>
                  </a:lnTo>
                  <a:lnTo>
                    <a:pt x="90" y="101"/>
                  </a:lnTo>
                  <a:lnTo>
                    <a:pt x="88" y="99"/>
                  </a:lnTo>
                  <a:lnTo>
                    <a:pt x="86" y="96"/>
                  </a:lnTo>
                  <a:lnTo>
                    <a:pt x="84" y="94"/>
                  </a:lnTo>
                  <a:lnTo>
                    <a:pt x="81" y="91"/>
                  </a:lnTo>
                  <a:lnTo>
                    <a:pt x="79" y="88"/>
                  </a:lnTo>
                  <a:lnTo>
                    <a:pt x="77" y="86"/>
                  </a:lnTo>
                  <a:lnTo>
                    <a:pt x="74" y="84"/>
                  </a:lnTo>
                  <a:lnTo>
                    <a:pt x="72" y="81"/>
                  </a:lnTo>
                  <a:lnTo>
                    <a:pt x="70" y="78"/>
                  </a:lnTo>
                  <a:lnTo>
                    <a:pt x="67" y="76"/>
                  </a:lnTo>
                  <a:lnTo>
                    <a:pt x="65" y="73"/>
                  </a:lnTo>
                  <a:lnTo>
                    <a:pt x="62" y="70"/>
                  </a:lnTo>
                  <a:lnTo>
                    <a:pt x="60" y="68"/>
                  </a:lnTo>
                  <a:lnTo>
                    <a:pt x="58" y="65"/>
                  </a:lnTo>
                  <a:lnTo>
                    <a:pt x="56" y="63"/>
                  </a:lnTo>
                  <a:lnTo>
                    <a:pt x="53" y="60"/>
                  </a:lnTo>
                  <a:lnTo>
                    <a:pt x="51" y="58"/>
                  </a:lnTo>
                  <a:lnTo>
                    <a:pt x="49" y="55"/>
                  </a:lnTo>
                  <a:lnTo>
                    <a:pt x="46" y="53"/>
                  </a:lnTo>
                  <a:lnTo>
                    <a:pt x="44" y="50"/>
                  </a:lnTo>
                  <a:lnTo>
                    <a:pt x="42" y="47"/>
                  </a:lnTo>
                  <a:lnTo>
                    <a:pt x="39" y="45"/>
                  </a:lnTo>
                  <a:lnTo>
                    <a:pt x="37" y="42"/>
                  </a:lnTo>
                  <a:lnTo>
                    <a:pt x="34" y="39"/>
                  </a:lnTo>
                  <a:lnTo>
                    <a:pt x="32" y="37"/>
                  </a:lnTo>
                  <a:lnTo>
                    <a:pt x="30" y="35"/>
                  </a:lnTo>
                  <a:lnTo>
                    <a:pt x="27" y="32"/>
                  </a:lnTo>
                  <a:lnTo>
                    <a:pt x="25" y="30"/>
                  </a:lnTo>
                  <a:lnTo>
                    <a:pt x="23" y="27"/>
                  </a:lnTo>
                  <a:lnTo>
                    <a:pt x="21" y="24"/>
                  </a:lnTo>
                  <a:lnTo>
                    <a:pt x="18" y="22"/>
                  </a:lnTo>
                  <a:lnTo>
                    <a:pt x="16" y="19"/>
                  </a:lnTo>
                  <a:lnTo>
                    <a:pt x="14" y="16"/>
                  </a:lnTo>
                  <a:lnTo>
                    <a:pt x="11" y="14"/>
                  </a:lnTo>
                  <a:lnTo>
                    <a:pt x="9" y="11"/>
                  </a:lnTo>
                  <a:lnTo>
                    <a:pt x="6" y="9"/>
                  </a:lnTo>
                  <a:lnTo>
                    <a:pt x="5" y="6"/>
                  </a:lnTo>
                  <a:lnTo>
                    <a:pt x="2" y="4"/>
                  </a:lnTo>
                  <a:lnTo>
                    <a:pt x="0" y="1"/>
                  </a:lnTo>
                  <a:lnTo>
                    <a:pt x="0" y="0"/>
                  </a:lnTo>
                  <a:lnTo>
                    <a:pt x="2" y="0"/>
                  </a:lnTo>
                  <a:lnTo>
                    <a:pt x="5" y="0"/>
                  </a:lnTo>
                  <a:lnTo>
                    <a:pt x="6"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6" name="Freeform 264"/>
            <p:cNvSpPr>
              <a:spLocks/>
            </p:cNvSpPr>
            <p:nvPr/>
          </p:nvSpPr>
          <p:spPr bwMode="auto">
            <a:xfrm>
              <a:off x="1838" y="1755"/>
              <a:ext cx="491" cy="244"/>
            </a:xfrm>
            <a:custGeom>
              <a:avLst/>
              <a:gdLst>
                <a:gd name="T0" fmla="*/ 440 w 491"/>
                <a:gd name="T1" fmla="*/ 0 h 244"/>
                <a:gd name="T2" fmla="*/ 455 w 491"/>
                <a:gd name="T3" fmla="*/ 1 h 244"/>
                <a:gd name="T4" fmla="*/ 470 w 491"/>
                <a:gd name="T5" fmla="*/ 2 h 244"/>
                <a:gd name="T6" fmla="*/ 482 w 491"/>
                <a:gd name="T7" fmla="*/ 2 h 244"/>
                <a:gd name="T8" fmla="*/ 491 w 491"/>
                <a:gd name="T9" fmla="*/ 2 h 244"/>
                <a:gd name="T10" fmla="*/ 483 w 491"/>
                <a:gd name="T11" fmla="*/ 12 h 244"/>
                <a:gd name="T12" fmla="*/ 470 w 491"/>
                <a:gd name="T13" fmla="*/ 29 h 244"/>
                <a:gd name="T14" fmla="*/ 452 w 491"/>
                <a:gd name="T15" fmla="*/ 52 h 244"/>
                <a:gd name="T16" fmla="*/ 431 w 491"/>
                <a:gd name="T17" fmla="*/ 79 h 244"/>
                <a:gd name="T18" fmla="*/ 408 w 491"/>
                <a:gd name="T19" fmla="*/ 110 h 244"/>
                <a:gd name="T20" fmla="*/ 384 w 491"/>
                <a:gd name="T21" fmla="*/ 141 h 244"/>
                <a:gd name="T22" fmla="*/ 361 w 491"/>
                <a:gd name="T23" fmla="*/ 170 h 244"/>
                <a:gd name="T24" fmla="*/ 340 w 491"/>
                <a:gd name="T25" fmla="*/ 198 h 244"/>
                <a:gd name="T26" fmla="*/ 323 w 491"/>
                <a:gd name="T27" fmla="*/ 221 h 244"/>
                <a:gd name="T28" fmla="*/ 310 w 491"/>
                <a:gd name="T29" fmla="*/ 238 h 244"/>
                <a:gd name="T30" fmla="*/ 299 w 491"/>
                <a:gd name="T31" fmla="*/ 242 h 244"/>
                <a:gd name="T32" fmla="*/ 281 w 491"/>
                <a:gd name="T33" fmla="*/ 239 h 244"/>
                <a:gd name="T34" fmla="*/ 258 w 491"/>
                <a:gd name="T35" fmla="*/ 236 h 244"/>
                <a:gd name="T36" fmla="*/ 232 w 491"/>
                <a:gd name="T37" fmla="*/ 231 h 244"/>
                <a:gd name="T38" fmla="*/ 202 w 491"/>
                <a:gd name="T39" fmla="*/ 226 h 244"/>
                <a:gd name="T40" fmla="*/ 170 w 491"/>
                <a:gd name="T41" fmla="*/ 221 h 244"/>
                <a:gd name="T42" fmla="*/ 137 w 491"/>
                <a:gd name="T43" fmla="*/ 214 h 244"/>
                <a:gd name="T44" fmla="*/ 103 w 491"/>
                <a:gd name="T45" fmla="*/ 208 h 244"/>
                <a:gd name="T46" fmla="*/ 70 w 491"/>
                <a:gd name="T47" fmla="*/ 203 h 244"/>
                <a:gd name="T48" fmla="*/ 38 w 491"/>
                <a:gd name="T49" fmla="*/ 198 h 244"/>
                <a:gd name="T50" fmla="*/ 9 w 491"/>
                <a:gd name="T51" fmla="*/ 194 h 244"/>
                <a:gd name="T52" fmla="*/ 2 w 491"/>
                <a:gd name="T53" fmla="*/ 190 h 244"/>
                <a:gd name="T54" fmla="*/ 17 w 491"/>
                <a:gd name="T55" fmla="*/ 191 h 244"/>
                <a:gd name="T56" fmla="*/ 32 w 491"/>
                <a:gd name="T57" fmla="*/ 193 h 244"/>
                <a:gd name="T58" fmla="*/ 43 w 491"/>
                <a:gd name="T59" fmla="*/ 195 h 244"/>
                <a:gd name="T60" fmla="*/ 54 w 491"/>
                <a:gd name="T61" fmla="*/ 196 h 244"/>
                <a:gd name="T62" fmla="*/ 65 w 491"/>
                <a:gd name="T63" fmla="*/ 198 h 244"/>
                <a:gd name="T64" fmla="*/ 76 w 491"/>
                <a:gd name="T65" fmla="*/ 200 h 244"/>
                <a:gd name="T66" fmla="*/ 86 w 491"/>
                <a:gd name="T67" fmla="*/ 202 h 244"/>
                <a:gd name="T68" fmla="*/ 101 w 491"/>
                <a:gd name="T69" fmla="*/ 205 h 244"/>
                <a:gd name="T70" fmla="*/ 119 w 491"/>
                <a:gd name="T71" fmla="*/ 208 h 244"/>
                <a:gd name="T72" fmla="*/ 138 w 491"/>
                <a:gd name="T73" fmla="*/ 211 h 244"/>
                <a:gd name="T74" fmla="*/ 157 w 491"/>
                <a:gd name="T75" fmla="*/ 215 h 244"/>
                <a:gd name="T76" fmla="*/ 175 w 491"/>
                <a:gd name="T77" fmla="*/ 218 h 244"/>
                <a:gd name="T78" fmla="*/ 194 w 491"/>
                <a:gd name="T79" fmla="*/ 221 h 244"/>
                <a:gd name="T80" fmla="*/ 212 w 491"/>
                <a:gd name="T81" fmla="*/ 225 h 244"/>
                <a:gd name="T82" fmla="*/ 231 w 491"/>
                <a:gd name="T83" fmla="*/ 228 h 244"/>
                <a:gd name="T84" fmla="*/ 250 w 491"/>
                <a:gd name="T85" fmla="*/ 230 h 244"/>
                <a:gd name="T86" fmla="*/ 269 w 491"/>
                <a:gd name="T87" fmla="*/ 233 h 244"/>
                <a:gd name="T88" fmla="*/ 288 w 491"/>
                <a:gd name="T89" fmla="*/ 236 h 244"/>
                <a:gd name="T90" fmla="*/ 305 w 491"/>
                <a:gd name="T91" fmla="*/ 237 h 244"/>
                <a:gd name="T92" fmla="*/ 313 w 491"/>
                <a:gd name="T93" fmla="*/ 227 h 244"/>
                <a:gd name="T94" fmla="*/ 327 w 491"/>
                <a:gd name="T95" fmla="*/ 209 h 244"/>
                <a:gd name="T96" fmla="*/ 345 w 491"/>
                <a:gd name="T97" fmla="*/ 186 h 244"/>
                <a:gd name="T98" fmla="*/ 365 w 491"/>
                <a:gd name="T99" fmla="*/ 159 h 244"/>
                <a:gd name="T100" fmla="*/ 388 w 491"/>
                <a:gd name="T101" fmla="*/ 131 h 244"/>
                <a:gd name="T102" fmla="*/ 410 w 491"/>
                <a:gd name="T103" fmla="*/ 101 h 244"/>
                <a:gd name="T104" fmla="*/ 432 w 491"/>
                <a:gd name="T105" fmla="*/ 73 h 244"/>
                <a:gd name="T106" fmla="*/ 451 w 491"/>
                <a:gd name="T107" fmla="*/ 47 h 244"/>
                <a:gd name="T108" fmla="*/ 468 w 491"/>
                <a:gd name="T109" fmla="*/ 26 h 244"/>
                <a:gd name="T110" fmla="*/ 481 w 491"/>
                <a:gd name="T111" fmla="*/ 10 h 244"/>
                <a:gd name="T112" fmla="*/ 480 w 491"/>
                <a:gd name="T113" fmla="*/ 5 h 244"/>
                <a:gd name="T114" fmla="*/ 470 w 491"/>
                <a:gd name="T115" fmla="*/ 4 h 244"/>
                <a:gd name="T116" fmla="*/ 459 w 491"/>
                <a:gd name="T117" fmla="*/ 3 h 244"/>
                <a:gd name="T118" fmla="*/ 447 w 491"/>
                <a:gd name="T119" fmla="*/ 2 h 244"/>
                <a:gd name="T120" fmla="*/ 435 w 491"/>
                <a:gd name="T121" fmla="*/ 2 h 244"/>
                <a:gd name="T122" fmla="*/ 428 w 491"/>
                <a:gd name="T123" fmla="*/ 0 h 24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491"/>
                <a:gd name="T187" fmla="*/ 0 h 244"/>
                <a:gd name="T188" fmla="*/ 491 w 491"/>
                <a:gd name="T189" fmla="*/ 244 h 24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491" h="244">
                  <a:moveTo>
                    <a:pt x="428" y="0"/>
                  </a:moveTo>
                  <a:lnTo>
                    <a:pt x="430" y="0"/>
                  </a:lnTo>
                  <a:lnTo>
                    <a:pt x="432" y="0"/>
                  </a:lnTo>
                  <a:lnTo>
                    <a:pt x="435" y="0"/>
                  </a:lnTo>
                  <a:lnTo>
                    <a:pt x="438" y="0"/>
                  </a:lnTo>
                  <a:lnTo>
                    <a:pt x="440" y="0"/>
                  </a:lnTo>
                  <a:lnTo>
                    <a:pt x="443" y="0"/>
                  </a:lnTo>
                  <a:lnTo>
                    <a:pt x="445" y="0"/>
                  </a:lnTo>
                  <a:lnTo>
                    <a:pt x="448" y="1"/>
                  </a:lnTo>
                  <a:lnTo>
                    <a:pt x="450" y="1"/>
                  </a:lnTo>
                  <a:lnTo>
                    <a:pt x="452" y="1"/>
                  </a:lnTo>
                  <a:lnTo>
                    <a:pt x="455" y="1"/>
                  </a:lnTo>
                  <a:lnTo>
                    <a:pt x="458" y="1"/>
                  </a:lnTo>
                  <a:lnTo>
                    <a:pt x="460" y="1"/>
                  </a:lnTo>
                  <a:lnTo>
                    <a:pt x="463" y="1"/>
                  </a:lnTo>
                  <a:lnTo>
                    <a:pt x="465" y="1"/>
                  </a:lnTo>
                  <a:lnTo>
                    <a:pt x="468" y="2"/>
                  </a:lnTo>
                  <a:lnTo>
                    <a:pt x="470" y="2"/>
                  </a:lnTo>
                  <a:lnTo>
                    <a:pt x="473" y="2"/>
                  </a:lnTo>
                  <a:lnTo>
                    <a:pt x="474" y="2"/>
                  </a:lnTo>
                  <a:lnTo>
                    <a:pt x="477" y="2"/>
                  </a:lnTo>
                  <a:lnTo>
                    <a:pt x="478" y="2"/>
                  </a:lnTo>
                  <a:lnTo>
                    <a:pt x="481" y="2"/>
                  </a:lnTo>
                  <a:lnTo>
                    <a:pt x="482" y="2"/>
                  </a:lnTo>
                  <a:lnTo>
                    <a:pt x="484" y="2"/>
                  </a:lnTo>
                  <a:lnTo>
                    <a:pt x="487" y="2"/>
                  </a:lnTo>
                  <a:lnTo>
                    <a:pt x="489" y="2"/>
                  </a:lnTo>
                  <a:lnTo>
                    <a:pt x="491" y="2"/>
                  </a:lnTo>
                  <a:lnTo>
                    <a:pt x="490" y="3"/>
                  </a:lnTo>
                  <a:lnTo>
                    <a:pt x="489" y="5"/>
                  </a:lnTo>
                  <a:lnTo>
                    <a:pt x="488" y="6"/>
                  </a:lnTo>
                  <a:lnTo>
                    <a:pt x="486" y="8"/>
                  </a:lnTo>
                  <a:lnTo>
                    <a:pt x="485" y="10"/>
                  </a:lnTo>
                  <a:lnTo>
                    <a:pt x="483" y="12"/>
                  </a:lnTo>
                  <a:lnTo>
                    <a:pt x="482" y="15"/>
                  </a:lnTo>
                  <a:lnTo>
                    <a:pt x="479" y="17"/>
                  </a:lnTo>
                  <a:lnTo>
                    <a:pt x="477" y="20"/>
                  </a:lnTo>
                  <a:lnTo>
                    <a:pt x="474" y="23"/>
                  </a:lnTo>
                  <a:lnTo>
                    <a:pt x="473" y="26"/>
                  </a:lnTo>
                  <a:lnTo>
                    <a:pt x="470" y="29"/>
                  </a:lnTo>
                  <a:lnTo>
                    <a:pt x="467" y="32"/>
                  </a:lnTo>
                  <a:lnTo>
                    <a:pt x="465" y="36"/>
                  </a:lnTo>
                  <a:lnTo>
                    <a:pt x="462" y="40"/>
                  </a:lnTo>
                  <a:lnTo>
                    <a:pt x="458" y="44"/>
                  </a:lnTo>
                  <a:lnTo>
                    <a:pt x="455" y="48"/>
                  </a:lnTo>
                  <a:lnTo>
                    <a:pt x="452" y="52"/>
                  </a:lnTo>
                  <a:lnTo>
                    <a:pt x="448" y="56"/>
                  </a:lnTo>
                  <a:lnTo>
                    <a:pt x="445" y="61"/>
                  </a:lnTo>
                  <a:lnTo>
                    <a:pt x="442" y="65"/>
                  </a:lnTo>
                  <a:lnTo>
                    <a:pt x="438" y="70"/>
                  </a:lnTo>
                  <a:lnTo>
                    <a:pt x="435" y="75"/>
                  </a:lnTo>
                  <a:lnTo>
                    <a:pt x="431" y="79"/>
                  </a:lnTo>
                  <a:lnTo>
                    <a:pt x="427" y="84"/>
                  </a:lnTo>
                  <a:lnTo>
                    <a:pt x="423" y="89"/>
                  </a:lnTo>
                  <a:lnTo>
                    <a:pt x="419" y="94"/>
                  </a:lnTo>
                  <a:lnTo>
                    <a:pt x="415" y="100"/>
                  </a:lnTo>
                  <a:lnTo>
                    <a:pt x="412" y="104"/>
                  </a:lnTo>
                  <a:lnTo>
                    <a:pt x="408" y="110"/>
                  </a:lnTo>
                  <a:lnTo>
                    <a:pt x="404" y="115"/>
                  </a:lnTo>
                  <a:lnTo>
                    <a:pt x="400" y="120"/>
                  </a:lnTo>
                  <a:lnTo>
                    <a:pt x="396" y="125"/>
                  </a:lnTo>
                  <a:lnTo>
                    <a:pt x="392" y="130"/>
                  </a:lnTo>
                  <a:lnTo>
                    <a:pt x="388" y="135"/>
                  </a:lnTo>
                  <a:lnTo>
                    <a:pt x="384" y="141"/>
                  </a:lnTo>
                  <a:lnTo>
                    <a:pt x="380" y="146"/>
                  </a:lnTo>
                  <a:lnTo>
                    <a:pt x="376" y="151"/>
                  </a:lnTo>
                  <a:lnTo>
                    <a:pt x="372" y="156"/>
                  </a:lnTo>
                  <a:lnTo>
                    <a:pt x="368" y="161"/>
                  </a:lnTo>
                  <a:lnTo>
                    <a:pt x="365" y="166"/>
                  </a:lnTo>
                  <a:lnTo>
                    <a:pt x="361" y="170"/>
                  </a:lnTo>
                  <a:lnTo>
                    <a:pt x="357" y="176"/>
                  </a:lnTo>
                  <a:lnTo>
                    <a:pt x="353" y="180"/>
                  </a:lnTo>
                  <a:lnTo>
                    <a:pt x="350" y="185"/>
                  </a:lnTo>
                  <a:lnTo>
                    <a:pt x="346" y="189"/>
                  </a:lnTo>
                  <a:lnTo>
                    <a:pt x="344" y="194"/>
                  </a:lnTo>
                  <a:lnTo>
                    <a:pt x="340" y="198"/>
                  </a:lnTo>
                  <a:lnTo>
                    <a:pt x="337" y="202"/>
                  </a:lnTo>
                  <a:lnTo>
                    <a:pt x="334" y="206"/>
                  </a:lnTo>
                  <a:lnTo>
                    <a:pt x="331" y="210"/>
                  </a:lnTo>
                  <a:lnTo>
                    <a:pt x="328" y="214"/>
                  </a:lnTo>
                  <a:lnTo>
                    <a:pt x="325" y="218"/>
                  </a:lnTo>
                  <a:lnTo>
                    <a:pt x="323" y="221"/>
                  </a:lnTo>
                  <a:lnTo>
                    <a:pt x="321" y="225"/>
                  </a:lnTo>
                  <a:lnTo>
                    <a:pt x="318" y="228"/>
                  </a:lnTo>
                  <a:lnTo>
                    <a:pt x="315" y="230"/>
                  </a:lnTo>
                  <a:lnTo>
                    <a:pt x="314" y="233"/>
                  </a:lnTo>
                  <a:lnTo>
                    <a:pt x="312" y="236"/>
                  </a:lnTo>
                  <a:lnTo>
                    <a:pt x="310" y="238"/>
                  </a:lnTo>
                  <a:lnTo>
                    <a:pt x="309" y="240"/>
                  </a:lnTo>
                  <a:lnTo>
                    <a:pt x="307" y="242"/>
                  </a:lnTo>
                  <a:lnTo>
                    <a:pt x="306" y="244"/>
                  </a:lnTo>
                  <a:lnTo>
                    <a:pt x="304" y="243"/>
                  </a:lnTo>
                  <a:lnTo>
                    <a:pt x="302" y="243"/>
                  </a:lnTo>
                  <a:lnTo>
                    <a:pt x="299" y="242"/>
                  </a:lnTo>
                  <a:lnTo>
                    <a:pt x="297" y="242"/>
                  </a:lnTo>
                  <a:lnTo>
                    <a:pt x="294" y="242"/>
                  </a:lnTo>
                  <a:lnTo>
                    <a:pt x="291" y="241"/>
                  </a:lnTo>
                  <a:lnTo>
                    <a:pt x="287" y="241"/>
                  </a:lnTo>
                  <a:lnTo>
                    <a:pt x="285" y="240"/>
                  </a:lnTo>
                  <a:lnTo>
                    <a:pt x="281" y="239"/>
                  </a:lnTo>
                  <a:lnTo>
                    <a:pt x="278" y="239"/>
                  </a:lnTo>
                  <a:lnTo>
                    <a:pt x="274" y="238"/>
                  </a:lnTo>
                  <a:lnTo>
                    <a:pt x="270" y="238"/>
                  </a:lnTo>
                  <a:lnTo>
                    <a:pt x="266" y="237"/>
                  </a:lnTo>
                  <a:lnTo>
                    <a:pt x="262" y="236"/>
                  </a:lnTo>
                  <a:lnTo>
                    <a:pt x="258" y="236"/>
                  </a:lnTo>
                  <a:lnTo>
                    <a:pt x="254" y="235"/>
                  </a:lnTo>
                  <a:lnTo>
                    <a:pt x="250" y="234"/>
                  </a:lnTo>
                  <a:lnTo>
                    <a:pt x="246" y="234"/>
                  </a:lnTo>
                  <a:lnTo>
                    <a:pt x="241" y="233"/>
                  </a:lnTo>
                  <a:lnTo>
                    <a:pt x="236" y="232"/>
                  </a:lnTo>
                  <a:lnTo>
                    <a:pt x="232" y="231"/>
                  </a:lnTo>
                  <a:lnTo>
                    <a:pt x="227" y="230"/>
                  </a:lnTo>
                  <a:lnTo>
                    <a:pt x="222" y="229"/>
                  </a:lnTo>
                  <a:lnTo>
                    <a:pt x="217" y="228"/>
                  </a:lnTo>
                  <a:lnTo>
                    <a:pt x="212" y="228"/>
                  </a:lnTo>
                  <a:lnTo>
                    <a:pt x="207" y="227"/>
                  </a:lnTo>
                  <a:lnTo>
                    <a:pt x="202" y="226"/>
                  </a:lnTo>
                  <a:lnTo>
                    <a:pt x="197" y="225"/>
                  </a:lnTo>
                  <a:lnTo>
                    <a:pt x="192" y="224"/>
                  </a:lnTo>
                  <a:lnTo>
                    <a:pt x="187" y="223"/>
                  </a:lnTo>
                  <a:lnTo>
                    <a:pt x="181" y="222"/>
                  </a:lnTo>
                  <a:lnTo>
                    <a:pt x="176" y="222"/>
                  </a:lnTo>
                  <a:lnTo>
                    <a:pt x="170" y="221"/>
                  </a:lnTo>
                  <a:lnTo>
                    <a:pt x="165" y="220"/>
                  </a:lnTo>
                  <a:lnTo>
                    <a:pt x="159" y="218"/>
                  </a:lnTo>
                  <a:lnTo>
                    <a:pt x="154" y="218"/>
                  </a:lnTo>
                  <a:lnTo>
                    <a:pt x="148" y="217"/>
                  </a:lnTo>
                  <a:lnTo>
                    <a:pt x="142" y="215"/>
                  </a:lnTo>
                  <a:lnTo>
                    <a:pt x="137" y="214"/>
                  </a:lnTo>
                  <a:lnTo>
                    <a:pt x="131" y="214"/>
                  </a:lnTo>
                  <a:lnTo>
                    <a:pt x="126" y="213"/>
                  </a:lnTo>
                  <a:lnTo>
                    <a:pt x="120" y="211"/>
                  </a:lnTo>
                  <a:lnTo>
                    <a:pt x="114" y="210"/>
                  </a:lnTo>
                  <a:lnTo>
                    <a:pt x="109" y="210"/>
                  </a:lnTo>
                  <a:lnTo>
                    <a:pt x="103" y="208"/>
                  </a:lnTo>
                  <a:lnTo>
                    <a:pt x="98" y="208"/>
                  </a:lnTo>
                  <a:lnTo>
                    <a:pt x="93" y="207"/>
                  </a:lnTo>
                  <a:lnTo>
                    <a:pt x="87" y="206"/>
                  </a:lnTo>
                  <a:lnTo>
                    <a:pt x="81" y="205"/>
                  </a:lnTo>
                  <a:lnTo>
                    <a:pt x="76" y="204"/>
                  </a:lnTo>
                  <a:lnTo>
                    <a:pt x="70" y="203"/>
                  </a:lnTo>
                  <a:lnTo>
                    <a:pt x="64" y="202"/>
                  </a:lnTo>
                  <a:lnTo>
                    <a:pt x="59" y="202"/>
                  </a:lnTo>
                  <a:lnTo>
                    <a:pt x="54" y="201"/>
                  </a:lnTo>
                  <a:lnTo>
                    <a:pt x="48" y="200"/>
                  </a:lnTo>
                  <a:lnTo>
                    <a:pt x="44" y="199"/>
                  </a:lnTo>
                  <a:lnTo>
                    <a:pt x="38" y="198"/>
                  </a:lnTo>
                  <a:lnTo>
                    <a:pt x="33" y="198"/>
                  </a:lnTo>
                  <a:lnTo>
                    <a:pt x="28" y="197"/>
                  </a:lnTo>
                  <a:lnTo>
                    <a:pt x="23" y="196"/>
                  </a:lnTo>
                  <a:lnTo>
                    <a:pt x="18" y="195"/>
                  </a:lnTo>
                  <a:lnTo>
                    <a:pt x="13" y="195"/>
                  </a:lnTo>
                  <a:lnTo>
                    <a:pt x="9" y="194"/>
                  </a:lnTo>
                  <a:lnTo>
                    <a:pt x="4" y="194"/>
                  </a:lnTo>
                  <a:lnTo>
                    <a:pt x="3" y="193"/>
                  </a:lnTo>
                  <a:lnTo>
                    <a:pt x="2" y="192"/>
                  </a:lnTo>
                  <a:lnTo>
                    <a:pt x="1" y="191"/>
                  </a:lnTo>
                  <a:lnTo>
                    <a:pt x="0" y="190"/>
                  </a:lnTo>
                  <a:lnTo>
                    <a:pt x="2" y="190"/>
                  </a:lnTo>
                  <a:lnTo>
                    <a:pt x="4" y="190"/>
                  </a:lnTo>
                  <a:lnTo>
                    <a:pt x="7" y="190"/>
                  </a:lnTo>
                  <a:lnTo>
                    <a:pt x="9" y="190"/>
                  </a:lnTo>
                  <a:lnTo>
                    <a:pt x="12" y="190"/>
                  </a:lnTo>
                  <a:lnTo>
                    <a:pt x="15" y="191"/>
                  </a:lnTo>
                  <a:lnTo>
                    <a:pt x="17" y="191"/>
                  </a:lnTo>
                  <a:lnTo>
                    <a:pt x="21" y="192"/>
                  </a:lnTo>
                  <a:lnTo>
                    <a:pt x="24" y="192"/>
                  </a:lnTo>
                  <a:lnTo>
                    <a:pt x="27" y="193"/>
                  </a:lnTo>
                  <a:lnTo>
                    <a:pt x="29" y="193"/>
                  </a:lnTo>
                  <a:lnTo>
                    <a:pt x="31" y="193"/>
                  </a:lnTo>
                  <a:lnTo>
                    <a:pt x="32" y="193"/>
                  </a:lnTo>
                  <a:lnTo>
                    <a:pt x="35" y="193"/>
                  </a:lnTo>
                  <a:lnTo>
                    <a:pt x="36" y="193"/>
                  </a:lnTo>
                  <a:lnTo>
                    <a:pt x="38" y="194"/>
                  </a:lnTo>
                  <a:lnTo>
                    <a:pt x="40" y="194"/>
                  </a:lnTo>
                  <a:lnTo>
                    <a:pt x="41" y="194"/>
                  </a:lnTo>
                  <a:lnTo>
                    <a:pt x="43" y="195"/>
                  </a:lnTo>
                  <a:lnTo>
                    <a:pt x="45" y="195"/>
                  </a:lnTo>
                  <a:lnTo>
                    <a:pt x="47" y="195"/>
                  </a:lnTo>
                  <a:lnTo>
                    <a:pt x="49" y="196"/>
                  </a:lnTo>
                  <a:lnTo>
                    <a:pt x="51" y="196"/>
                  </a:lnTo>
                  <a:lnTo>
                    <a:pt x="52" y="196"/>
                  </a:lnTo>
                  <a:lnTo>
                    <a:pt x="54" y="196"/>
                  </a:lnTo>
                  <a:lnTo>
                    <a:pt x="56" y="197"/>
                  </a:lnTo>
                  <a:lnTo>
                    <a:pt x="58" y="197"/>
                  </a:lnTo>
                  <a:lnTo>
                    <a:pt x="60" y="197"/>
                  </a:lnTo>
                  <a:lnTo>
                    <a:pt x="62" y="198"/>
                  </a:lnTo>
                  <a:lnTo>
                    <a:pt x="63" y="198"/>
                  </a:lnTo>
                  <a:lnTo>
                    <a:pt x="65" y="198"/>
                  </a:lnTo>
                  <a:lnTo>
                    <a:pt x="67" y="199"/>
                  </a:lnTo>
                  <a:lnTo>
                    <a:pt x="68" y="199"/>
                  </a:lnTo>
                  <a:lnTo>
                    <a:pt x="71" y="199"/>
                  </a:lnTo>
                  <a:lnTo>
                    <a:pt x="72" y="200"/>
                  </a:lnTo>
                  <a:lnTo>
                    <a:pt x="74" y="200"/>
                  </a:lnTo>
                  <a:lnTo>
                    <a:pt x="76" y="200"/>
                  </a:lnTo>
                  <a:lnTo>
                    <a:pt x="78" y="201"/>
                  </a:lnTo>
                  <a:lnTo>
                    <a:pt x="79" y="201"/>
                  </a:lnTo>
                  <a:lnTo>
                    <a:pt x="81" y="201"/>
                  </a:lnTo>
                  <a:lnTo>
                    <a:pt x="83" y="201"/>
                  </a:lnTo>
                  <a:lnTo>
                    <a:pt x="84" y="202"/>
                  </a:lnTo>
                  <a:lnTo>
                    <a:pt x="86" y="202"/>
                  </a:lnTo>
                  <a:lnTo>
                    <a:pt x="88" y="202"/>
                  </a:lnTo>
                  <a:lnTo>
                    <a:pt x="90" y="202"/>
                  </a:lnTo>
                  <a:lnTo>
                    <a:pt x="92" y="203"/>
                  </a:lnTo>
                  <a:lnTo>
                    <a:pt x="95" y="203"/>
                  </a:lnTo>
                  <a:lnTo>
                    <a:pt x="98" y="204"/>
                  </a:lnTo>
                  <a:lnTo>
                    <a:pt x="101" y="205"/>
                  </a:lnTo>
                  <a:lnTo>
                    <a:pt x="105" y="206"/>
                  </a:lnTo>
                  <a:lnTo>
                    <a:pt x="107" y="206"/>
                  </a:lnTo>
                  <a:lnTo>
                    <a:pt x="110" y="206"/>
                  </a:lnTo>
                  <a:lnTo>
                    <a:pt x="113" y="207"/>
                  </a:lnTo>
                  <a:lnTo>
                    <a:pt x="117" y="208"/>
                  </a:lnTo>
                  <a:lnTo>
                    <a:pt x="119" y="208"/>
                  </a:lnTo>
                  <a:lnTo>
                    <a:pt x="122" y="208"/>
                  </a:lnTo>
                  <a:lnTo>
                    <a:pt x="126" y="209"/>
                  </a:lnTo>
                  <a:lnTo>
                    <a:pt x="129" y="210"/>
                  </a:lnTo>
                  <a:lnTo>
                    <a:pt x="131" y="210"/>
                  </a:lnTo>
                  <a:lnTo>
                    <a:pt x="135" y="211"/>
                  </a:lnTo>
                  <a:lnTo>
                    <a:pt x="138" y="211"/>
                  </a:lnTo>
                  <a:lnTo>
                    <a:pt x="141" y="212"/>
                  </a:lnTo>
                  <a:lnTo>
                    <a:pt x="144" y="213"/>
                  </a:lnTo>
                  <a:lnTo>
                    <a:pt x="148" y="213"/>
                  </a:lnTo>
                  <a:lnTo>
                    <a:pt x="150" y="214"/>
                  </a:lnTo>
                  <a:lnTo>
                    <a:pt x="154" y="214"/>
                  </a:lnTo>
                  <a:lnTo>
                    <a:pt x="157" y="215"/>
                  </a:lnTo>
                  <a:lnTo>
                    <a:pt x="160" y="215"/>
                  </a:lnTo>
                  <a:lnTo>
                    <a:pt x="163" y="216"/>
                  </a:lnTo>
                  <a:lnTo>
                    <a:pt x="166" y="217"/>
                  </a:lnTo>
                  <a:lnTo>
                    <a:pt x="169" y="217"/>
                  </a:lnTo>
                  <a:lnTo>
                    <a:pt x="172" y="217"/>
                  </a:lnTo>
                  <a:lnTo>
                    <a:pt x="175" y="218"/>
                  </a:lnTo>
                  <a:lnTo>
                    <a:pt x="178" y="219"/>
                  </a:lnTo>
                  <a:lnTo>
                    <a:pt x="181" y="219"/>
                  </a:lnTo>
                  <a:lnTo>
                    <a:pt x="185" y="220"/>
                  </a:lnTo>
                  <a:lnTo>
                    <a:pt x="188" y="220"/>
                  </a:lnTo>
                  <a:lnTo>
                    <a:pt x="191" y="221"/>
                  </a:lnTo>
                  <a:lnTo>
                    <a:pt x="194" y="221"/>
                  </a:lnTo>
                  <a:lnTo>
                    <a:pt x="197" y="222"/>
                  </a:lnTo>
                  <a:lnTo>
                    <a:pt x="200" y="222"/>
                  </a:lnTo>
                  <a:lnTo>
                    <a:pt x="204" y="223"/>
                  </a:lnTo>
                  <a:lnTo>
                    <a:pt x="206" y="224"/>
                  </a:lnTo>
                  <a:lnTo>
                    <a:pt x="209" y="224"/>
                  </a:lnTo>
                  <a:lnTo>
                    <a:pt x="212" y="225"/>
                  </a:lnTo>
                  <a:lnTo>
                    <a:pt x="216" y="225"/>
                  </a:lnTo>
                  <a:lnTo>
                    <a:pt x="219" y="225"/>
                  </a:lnTo>
                  <a:lnTo>
                    <a:pt x="221" y="226"/>
                  </a:lnTo>
                  <a:lnTo>
                    <a:pt x="225" y="227"/>
                  </a:lnTo>
                  <a:lnTo>
                    <a:pt x="228" y="227"/>
                  </a:lnTo>
                  <a:lnTo>
                    <a:pt x="231" y="228"/>
                  </a:lnTo>
                  <a:lnTo>
                    <a:pt x="234" y="228"/>
                  </a:lnTo>
                  <a:lnTo>
                    <a:pt x="237" y="228"/>
                  </a:lnTo>
                  <a:lnTo>
                    <a:pt x="240" y="229"/>
                  </a:lnTo>
                  <a:lnTo>
                    <a:pt x="243" y="229"/>
                  </a:lnTo>
                  <a:lnTo>
                    <a:pt x="247" y="230"/>
                  </a:lnTo>
                  <a:lnTo>
                    <a:pt x="250" y="230"/>
                  </a:lnTo>
                  <a:lnTo>
                    <a:pt x="254" y="231"/>
                  </a:lnTo>
                  <a:lnTo>
                    <a:pt x="256" y="231"/>
                  </a:lnTo>
                  <a:lnTo>
                    <a:pt x="259" y="232"/>
                  </a:lnTo>
                  <a:lnTo>
                    <a:pt x="263" y="232"/>
                  </a:lnTo>
                  <a:lnTo>
                    <a:pt x="266" y="233"/>
                  </a:lnTo>
                  <a:lnTo>
                    <a:pt x="269" y="233"/>
                  </a:lnTo>
                  <a:lnTo>
                    <a:pt x="272" y="234"/>
                  </a:lnTo>
                  <a:lnTo>
                    <a:pt x="275" y="234"/>
                  </a:lnTo>
                  <a:lnTo>
                    <a:pt x="279" y="235"/>
                  </a:lnTo>
                  <a:lnTo>
                    <a:pt x="282" y="235"/>
                  </a:lnTo>
                  <a:lnTo>
                    <a:pt x="285" y="235"/>
                  </a:lnTo>
                  <a:lnTo>
                    <a:pt x="288" y="236"/>
                  </a:lnTo>
                  <a:lnTo>
                    <a:pt x="291" y="236"/>
                  </a:lnTo>
                  <a:lnTo>
                    <a:pt x="295" y="237"/>
                  </a:lnTo>
                  <a:lnTo>
                    <a:pt x="298" y="237"/>
                  </a:lnTo>
                  <a:lnTo>
                    <a:pt x="301" y="238"/>
                  </a:lnTo>
                  <a:lnTo>
                    <a:pt x="305" y="238"/>
                  </a:lnTo>
                  <a:lnTo>
                    <a:pt x="305" y="237"/>
                  </a:lnTo>
                  <a:lnTo>
                    <a:pt x="306" y="236"/>
                  </a:lnTo>
                  <a:lnTo>
                    <a:pt x="307" y="234"/>
                  </a:lnTo>
                  <a:lnTo>
                    <a:pt x="309" y="233"/>
                  </a:lnTo>
                  <a:lnTo>
                    <a:pt x="310" y="231"/>
                  </a:lnTo>
                  <a:lnTo>
                    <a:pt x="311" y="229"/>
                  </a:lnTo>
                  <a:lnTo>
                    <a:pt x="313" y="227"/>
                  </a:lnTo>
                  <a:lnTo>
                    <a:pt x="315" y="225"/>
                  </a:lnTo>
                  <a:lnTo>
                    <a:pt x="317" y="222"/>
                  </a:lnTo>
                  <a:lnTo>
                    <a:pt x="319" y="219"/>
                  </a:lnTo>
                  <a:lnTo>
                    <a:pt x="322" y="216"/>
                  </a:lnTo>
                  <a:lnTo>
                    <a:pt x="325" y="213"/>
                  </a:lnTo>
                  <a:lnTo>
                    <a:pt x="327" y="209"/>
                  </a:lnTo>
                  <a:lnTo>
                    <a:pt x="330" y="206"/>
                  </a:lnTo>
                  <a:lnTo>
                    <a:pt x="333" y="202"/>
                  </a:lnTo>
                  <a:lnTo>
                    <a:pt x="336" y="199"/>
                  </a:lnTo>
                  <a:lnTo>
                    <a:pt x="338" y="194"/>
                  </a:lnTo>
                  <a:lnTo>
                    <a:pt x="341" y="190"/>
                  </a:lnTo>
                  <a:lnTo>
                    <a:pt x="345" y="186"/>
                  </a:lnTo>
                  <a:lnTo>
                    <a:pt x="348" y="182"/>
                  </a:lnTo>
                  <a:lnTo>
                    <a:pt x="351" y="177"/>
                  </a:lnTo>
                  <a:lnTo>
                    <a:pt x="354" y="173"/>
                  </a:lnTo>
                  <a:lnTo>
                    <a:pt x="358" y="169"/>
                  </a:lnTo>
                  <a:lnTo>
                    <a:pt x="362" y="164"/>
                  </a:lnTo>
                  <a:lnTo>
                    <a:pt x="365" y="159"/>
                  </a:lnTo>
                  <a:lnTo>
                    <a:pt x="369" y="155"/>
                  </a:lnTo>
                  <a:lnTo>
                    <a:pt x="373" y="150"/>
                  </a:lnTo>
                  <a:lnTo>
                    <a:pt x="376" y="145"/>
                  </a:lnTo>
                  <a:lnTo>
                    <a:pt x="380" y="140"/>
                  </a:lnTo>
                  <a:lnTo>
                    <a:pt x="384" y="135"/>
                  </a:lnTo>
                  <a:lnTo>
                    <a:pt x="388" y="131"/>
                  </a:lnTo>
                  <a:lnTo>
                    <a:pt x="392" y="126"/>
                  </a:lnTo>
                  <a:lnTo>
                    <a:pt x="395" y="121"/>
                  </a:lnTo>
                  <a:lnTo>
                    <a:pt x="399" y="116"/>
                  </a:lnTo>
                  <a:lnTo>
                    <a:pt x="403" y="111"/>
                  </a:lnTo>
                  <a:lnTo>
                    <a:pt x="407" y="106"/>
                  </a:lnTo>
                  <a:lnTo>
                    <a:pt x="410" y="101"/>
                  </a:lnTo>
                  <a:lnTo>
                    <a:pt x="414" y="96"/>
                  </a:lnTo>
                  <a:lnTo>
                    <a:pt x="417" y="92"/>
                  </a:lnTo>
                  <a:lnTo>
                    <a:pt x="421" y="87"/>
                  </a:lnTo>
                  <a:lnTo>
                    <a:pt x="424" y="82"/>
                  </a:lnTo>
                  <a:lnTo>
                    <a:pt x="428" y="77"/>
                  </a:lnTo>
                  <a:lnTo>
                    <a:pt x="432" y="73"/>
                  </a:lnTo>
                  <a:lnTo>
                    <a:pt x="435" y="68"/>
                  </a:lnTo>
                  <a:lnTo>
                    <a:pt x="439" y="64"/>
                  </a:lnTo>
                  <a:lnTo>
                    <a:pt x="442" y="59"/>
                  </a:lnTo>
                  <a:lnTo>
                    <a:pt x="445" y="55"/>
                  </a:lnTo>
                  <a:lnTo>
                    <a:pt x="448" y="51"/>
                  </a:lnTo>
                  <a:lnTo>
                    <a:pt x="451" y="47"/>
                  </a:lnTo>
                  <a:lnTo>
                    <a:pt x="455" y="43"/>
                  </a:lnTo>
                  <a:lnTo>
                    <a:pt x="457" y="39"/>
                  </a:lnTo>
                  <a:lnTo>
                    <a:pt x="460" y="36"/>
                  </a:lnTo>
                  <a:lnTo>
                    <a:pt x="463" y="32"/>
                  </a:lnTo>
                  <a:lnTo>
                    <a:pt x="466" y="29"/>
                  </a:lnTo>
                  <a:lnTo>
                    <a:pt x="468" y="26"/>
                  </a:lnTo>
                  <a:lnTo>
                    <a:pt x="471" y="23"/>
                  </a:lnTo>
                  <a:lnTo>
                    <a:pt x="473" y="20"/>
                  </a:lnTo>
                  <a:lnTo>
                    <a:pt x="475" y="17"/>
                  </a:lnTo>
                  <a:lnTo>
                    <a:pt x="477" y="14"/>
                  </a:lnTo>
                  <a:lnTo>
                    <a:pt x="479" y="12"/>
                  </a:lnTo>
                  <a:lnTo>
                    <a:pt x="481" y="10"/>
                  </a:lnTo>
                  <a:lnTo>
                    <a:pt x="482" y="8"/>
                  </a:lnTo>
                  <a:lnTo>
                    <a:pt x="483" y="6"/>
                  </a:lnTo>
                  <a:lnTo>
                    <a:pt x="485" y="5"/>
                  </a:lnTo>
                  <a:lnTo>
                    <a:pt x="483" y="5"/>
                  </a:lnTo>
                  <a:lnTo>
                    <a:pt x="482" y="5"/>
                  </a:lnTo>
                  <a:lnTo>
                    <a:pt x="480" y="5"/>
                  </a:lnTo>
                  <a:lnTo>
                    <a:pt x="478" y="5"/>
                  </a:lnTo>
                  <a:lnTo>
                    <a:pt x="477" y="4"/>
                  </a:lnTo>
                  <a:lnTo>
                    <a:pt x="475" y="4"/>
                  </a:lnTo>
                  <a:lnTo>
                    <a:pt x="473" y="4"/>
                  </a:lnTo>
                  <a:lnTo>
                    <a:pt x="471" y="4"/>
                  </a:lnTo>
                  <a:lnTo>
                    <a:pt x="470" y="4"/>
                  </a:lnTo>
                  <a:lnTo>
                    <a:pt x="468" y="4"/>
                  </a:lnTo>
                  <a:lnTo>
                    <a:pt x="466" y="3"/>
                  </a:lnTo>
                  <a:lnTo>
                    <a:pt x="464" y="3"/>
                  </a:lnTo>
                  <a:lnTo>
                    <a:pt x="462" y="3"/>
                  </a:lnTo>
                  <a:lnTo>
                    <a:pt x="460" y="3"/>
                  </a:lnTo>
                  <a:lnTo>
                    <a:pt x="459" y="3"/>
                  </a:lnTo>
                  <a:lnTo>
                    <a:pt x="457" y="3"/>
                  </a:lnTo>
                  <a:lnTo>
                    <a:pt x="455" y="3"/>
                  </a:lnTo>
                  <a:lnTo>
                    <a:pt x="453" y="3"/>
                  </a:lnTo>
                  <a:lnTo>
                    <a:pt x="451" y="2"/>
                  </a:lnTo>
                  <a:lnTo>
                    <a:pt x="449" y="2"/>
                  </a:lnTo>
                  <a:lnTo>
                    <a:pt x="447" y="2"/>
                  </a:lnTo>
                  <a:lnTo>
                    <a:pt x="445" y="2"/>
                  </a:lnTo>
                  <a:lnTo>
                    <a:pt x="443" y="2"/>
                  </a:lnTo>
                  <a:lnTo>
                    <a:pt x="441" y="2"/>
                  </a:lnTo>
                  <a:lnTo>
                    <a:pt x="439" y="2"/>
                  </a:lnTo>
                  <a:lnTo>
                    <a:pt x="437" y="2"/>
                  </a:lnTo>
                  <a:lnTo>
                    <a:pt x="435" y="2"/>
                  </a:lnTo>
                  <a:lnTo>
                    <a:pt x="433" y="2"/>
                  </a:lnTo>
                  <a:lnTo>
                    <a:pt x="431" y="2"/>
                  </a:lnTo>
                  <a:lnTo>
                    <a:pt x="429" y="2"/>
                  </a:lnTo>
                  <a:lnTo>
                    <a:pt x="427" y="2"/>
                  </a:lnTo>
                  <a:lnTo>
                    <a:pt x="426" y="2"/>
                  </a:lnTo>
                  <a:lnTo>
                    <a:pt x="428"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7" name="Freeform 265"/>
            <p:cNvSpPr>
              <a:spLocks/>
            </p:cNvSpPr>
            <p:nvPr/>
          </p:nvSpPr>
          <p:spPr bwMode="auto">
            <a:xfrm>
              <a:off x="1837" y="1753"/>
              <a:ext cx="408" cy="194"/>
            </a:xfrm>
            <a:custGeom>
              <a:avLst/>
              <a:gdLst>
                <a:gd name="T0" fmla="*/ 348 w 408"/>
                <a:gd name="T1" fmla="*/ 0 h 194"/>
                <a:gd name="T2" fmla="*/ 358 w 408"/>
                <a:gd name="T3" fmla="*/ 0 h 194"/>
                <a:gd name="T4" fmla="*/ 370 w 408"/>
                <a:gd name="T5" fmla="*/ 0 h 194"/>
                <a:gd name="T6" fmla="*/ 380 w 408"/>
                <a:gd name="T7" fmla="*/ 1 h 194"/>
                <a:gd name="T8" fmla="*/ 392 w 408"/>
                <a:gd name="T9" fmla="*/ 1 h 194"/>
                <a:gd name="T10" fmla="*/ 402 w 408"/>
                <a:gd name="T11" fmla="*/ 1 h 194"/>
                <a:gd name="T12" fmla="*/ 404 w 408"/>
                <a:gd name="T13" fmla="*/ 3 h 194"/>
                <a:gd name="T14" fmla="*/ 394 w 408"/>
                <a:gd name="T15" fmla="*/ 3 h 194"/>
                <a:gd name="T16" fmla="*/ 384 w 408"/>
                <a:gd name="T17" fmla="*/ 3 h 194"/>
                <a:gd name="T18" fmla="*/ 374 w 408"/>
                <a:gd name="T19" fmla="*/ 3 h 194"/>
                <a:gd name="T20" fmla="*/ 363 w 408"/>
                <a:gd name="T21" fmla="*/ 2 h 194"/>
                <a:gd name="T22" fmla="*/ 354 w 408"/>
                <a:gd name="T23" fmla="*/ 2 h 194"/>
                <a:gd name="T24" fmla="*/ 344 w 408"/>
                <a:gd name="T25" fmla="*/ 2 h 194"/>
                <a:gd name="T26" fmla="*/ 320 w 408"/>
                <a:gd name="T27" fmla="*/ 15 h 194"/>
                <a:gd name="T28" fmla="*/ 292 w 408"/>
                <a:gd name="T29" fmla="*/ 30 h 194"/>
                <a:gd name="T30" fmla="*/ 266 w 408"/>
                <a:gd name="T31" fmla="*/ 45 h 194"/>
                <a:gd name="T32" fmla="*/ 240 w 408"/>
                <a:gd name="T33" fmla="*/ 60 h 194"/>
                <a:gd name="T34" fmla="*/ 214 w 408"/>
                <a:gd name="T35" fmla="*/ 74 h 194"/>
                <a:gd name="T36" fmla="*/ 189 w 408"/>
                <a:gd name="T37" fmla="*/ 88 h 194"/>
                <a:gd name="T38" fmla="*/ 164 w 408"/>
                <a:gd name="T39" fmla="*/ 103 h 194"/>
                <a:gd name="T40" fmla="*/ 139 w 408"/>
                <a:gd name="T41" fmla="*/ 117 h 194"/>
                <a:gd name="T42" fmla="*/ 113 w 408"/>
                <a:gd name="T43" fmla="*/ 132 h 194"/>
                <a:gd name="T44" fmla="*/ 87 w 408"/>
                <a:gd name="T45" fmla="*/ 147 h 194"/>
                <a:gd name="T46" fmla="*/ 60 w 408"/>
                <a:gd name="T47" fmla="*/ 161 h 194"/>
                <a:gd name="T48" fmla="*/ 33 w 408"/>
                <a:gd name="T49" fmla="*/ 178 h 194"/>
                <a:gd name="T50" fmla="*/ 5 w 408"/>
                <a:gd name="T51" fmla="*/ 194 h 194"/>
                <a:gd name="T52" fmla="*/ 12 w 408"/>
                <a:gd name="T53" fmla="*/ 185 h 194"/>
                <a:gd name="T54" fmla="*/ 27 w 408"/>
                <a:gd name="T55" fmla="*/ 177 h 194"/>
                <a:gd name="T56" fmla="*/ 41 w 408"/>
                <a:gd name="T57" fmla="*/ 168 h 194"/>
                <a:gd name="T58" fmla="*/ 55 w 408"/>
                <a:gd name="T59" fmla="*/ 160 h 194"/>
                <a:gd name="T60" fmla="*/ 69 w 408"/>
                <a:gd name="T61" fmla="*/ 152 h 194"/>
                <a:gd name="T62" fmla="*/ 81 w 408"/>
                <a:gd name="T63" fmla="*/ 145 h 194"/>
                <a:gd name="T64" fmla="*/ 94 w 408"/>
                <a:gd name="T65" fmla="*/ 137 h 194"/>
                <a:gd name="T66" fmla="*/ 106 w 408"/>
                <a:gd name="T67" fmla="*/ 130 h 194"/>
                <a:gd name="T68" fmla="*/ 118 w 408"/>
                <a:gd name="T69" fmla="*/ 124 h 194"/>
                <a:gd name="T70" fmla="*/ 130 w 408"/>
                <a:gd name="T71" fmla="*/ 118 h 194"/>
                <a:gd name="T72" fmla="*/ 141 w 408"/>
                <a:gd name="T73" fmla="*/ 111 h 194"/>
                <a:gd name="T74" fmla="*/ 152 w 408"/>
                <a:gd name="T75" fmla="*/ 105 h 194"/>
                <a:gd name="T76" fmla="*/ 163 w 408"/>
                <a:gd name="T77" fmla="*/ 100 h 194"/>
                <a:gd name="T78" fmla="*/ 178 w 408"/>
                <a:gd name="T79" fmla="*/ 91 h 194"/>
                <a:gd name="T80" fmla="*/ 193 w 408"/>
                <a:gd name="T81" fmla="*/ 82 h 194"/>
                <a:gd name="T82" fmla="*/ 208 w 408"/>
                <a:gd name="T83" fmla="*/ 74 h 194"/>
                <a:gd name="T84" fmla="*/ 222 w 408"/>
                <a:gd name="T85" fmla="*/ 66 h 194"/>
                <a:gd name="T86" fmla="*/ 236 w 408"/>
                <a:gd name="T87" fmla="*/ 58 h 194"/>
                <a:gd name="T88" fmla="*/ 250 w 408"/>
                <a:gd name="T89" fmla="*/ 51 h 194"/>
                <a:gd name="T90" fmla="*/ 263 w 408"/>
                <a:gd name="T91" fmla="*/ 43 h 194"/>
                <a:gd name="T92" fmla="*/ 276 w 408"/>
                <a:gd name="T93" fmla="*/ 36 h 194"/>
                <a:gd name="T94" fmla="*/ 289 w 408"/>
                <a:gd name="T95" fmla="*/ 29 h 194"/>
                <a:gd name="T96" fmla="*/ 303 w 408"/>
                <a:gd name="T97" fmla="*/ 21 h 194"/>
                <a:gd name="T98" fmla="*/ 316 w 408"/>
                <a:gd name="T99" fmla="*/ 13 h 194"/>
                <a:gd name="T100" fmla="*/ 329 w 408"/>
                <a:gd name="T101" fmla="*/ 6 h 194"/>
                <a:gd name="T102" fmla="*/ 340 w 408"/>
                <a:gd name="T103" fmla="*/ 0 h 19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08"/>
                <a:gd name="T157" fmla="*/ 0 h 194"/>
                <a:gd name="T158" fmla="*/ 408 w 408"/>
                <a:gd name="T159" fmla="*/ 194 h 194"/>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08" h="194">
                  <a:moveTo>
                    <a:pt x="340" y="0"/>
                  </a:moveTo>
                  <a:lnTo>
                    <a:pt x="342" y="0"/>
                  </a:lnTo>
                  <a:lnTo>
                    <a:pt x="343" y="0"/>
                  </a:lnTo>
                  <a:lnTo>
                    <a:pt x="346" y="0"/>
                  </a:lnTo>
                  <a:lnTo>
                    <a:pt x="348" y="0"/>
                  </a:lnTo>
                  <a:lnTo>
                    <a:pt x="350" y="0"/>
                  </a:lnTo>
                  <a:lnTo>
                    <a:pt x="352" y="0"/>
                  </a:lnTo>
                  <a:lnTo>
                    <a:pt x="354" y="0"/>
                  </a:lnTo>
                  <a:lnTo>
                    <a:pt x="357" y="0"/>
                  </a:lnTo>
                  <a:lnTo>
                    <a:pt x="358" y="0"/>
                  </a:lnTo>
                  <a:lnTo>
                    <a:pt x="361" y="0"/>
                  </a:lnTo>
                  <a:lnTo>
                    <a:pt x="363" y="0"/>
                  </a:lnTo>
                  <a:lnTo>
                    <a:pt x="365" y="0"/>
                  </a:lnTo>
                  <a:lnTo>
                    <a:pt x="367" y="0"/>
                  </a:lnTo>
                  <a:lnTo>
                    <a:pt x="370" y="0"/>
                  </a:lnTo>
                  <a:lnTo>
                    <a:pt x="371" y="0"/>
                  </a:lnTo>
                  <a:lnTo>
                    <a:pt x="374" y="1"/>
                  </a:lnTo>
                  <a:lnTo>
                    <a:pt x="376" y="1"/>
                  </a:lnTo>
                  <a:lnTo>
                    <a:pt x="378" y="1"/>
                  </a:lnTo>
                  <a:lnTo>
                    <a:pt x="380" y="1"/>
                  </a:lnTo>
                  <a:lnTo>
                    <a:pt x="383" y="1"/>
                  </a:lnTo>
                  <a:lnTo>
                    <a:pt x="385" y="1"/>
                  </a:lnTo>
                  <a:lnTo>
                    <a:pt x="387" y="1"/>
                  </a:lnTo>
                  <a:lnTo>
                    <a:pt x="389" y="1"/>
                  </a:lnTo>
                  <a:lnTo>
                    <a:pt x="392" y="1"/>
                  </a:lnTo>
                  <a:lnTo>
                    <a:pt x="393" y="1"/>
                  </a:lnTo>
                  <a:lnTo>
                    <a:pt x="396" y="1"/>
                  </a:lnTo>
                  <a:lnTo>
                    <a:pt x="398" y="1"/>
                  </a:lnTo>
                  <a:lnTo>
                    <a:pt x="400" y="1"/>
                  </a:lnTo>
                  <a:lnTo>
                    <a:pt x="402" y="1"/>
                  </a:lnTo>
                  <a:lnTo>
                    <a:pt x="404" y="1"/>
                  </a:lnTo>
                  <a:lnTo>
                    <a:pt x="406" y="1"/>
                  </a:lnTo>
                  <a:lnTo>
                    <a:pt x="408" y="1"/>
                  </a:lnTo>
                  <a:lnTo>
                    <a:pt x="405" y="4"/>
                  </a:lnTo>
                  <a:lnTo>
                    <a:pt x="404" y="3"/>
                  </a:lnTo>
                  <a:lnTo>
                    <a:pt x="401" y="3"/>
                  </a:lnTo>
                  <a:lnTo>
                    <a:pt x="400" y="3"/>
                  </a:lnTo>
                  <a:lnTo>
                    <a:pt x="398" y="3"/>
                  </a:lnTo>
                  <a:lnTo>
                    <a:pt x="396" y="3"/>
                  </a:lnTo>
                  <a:lnTo>
                    <a:pt x="394" y="3"/>
                  </a:lnTo>
                  <a:lnTo>
                    <a:pt x="392" y="3"/>
                  </a:lnTo>
                  <a:lnTo>
                    <a:pt x="390" y="3"/>
                  </a:lnTo>
                  <a:lnTo>
                    <a:pt x="388" y="3"/>
                  </a:lnTo>
                  <a:lnTo>
                    <a:pt x="386" y="3"/>
                  </a:lnTo>
                  <a:lnTo>
                    <a:pt x="384" y="3"/>
                  </a:lnTo>
                  <a:lnTo>
                    <a:pt x="382" y="3"/>
                  </a:lnTo>
                  <a:lnTo>
                    <a:pt x="380" y="3"/>
                  </a:lnTo>
                  <a:lnTo>
                    <a:pt x="378" y="3"/>
                  </a:lnTo>
                  <a:lnTo>
                    <a:pt x="376" y="3"/>
                  </a:lnTo>
                  <a:lnTo>
                    <a:pt x="374" y="3"/>
                  </a:lnTo>
                  <a:lnTo>
                    <a:pt x="371" y="2"/>
                  </a:lnTo>
                  <a:lnTo>
                    <a:pt x="370" y="2"/>
                  </a:lnTo>
                  <a:lnTo>
                    <a:pt x="367" y="2"/>
                  </a:lnTo>
                  <a:lnTo>
                    <a:pt x="366" y="2"/>
                  </a:lnTo>
                  <a:lnTo>
                    <a:pt x="363" y="2"/>
                  </a:lnTo>
                  <a:lnTo>
                    <a:pt x="362" y="2"/>
                  </a:lnTo>
                  <a:lnTo>
                    <a:pt x="359" y="2"/>
                  </a:lnTo>
                  <a:lnTo>
                    <a:pt x="358" y="2"/>
                  </a:lnTo>
                  <a:lnTo>
                    <a:pt x="355" y="2"/>
                  </a:lnTo>
                  <a:lnTo>
                    <a:pt x="354" y="2"/>
                  </a:lnTo>
                  <a:lnTo>
                    <a:pt x="351" y="2"/>
                  </a:lnTo>
                  <a:lnTo>
                    <a:pt x="350" y="2"/>
                  </a:lnTo>
                  <a:lnTo>
                    <a:pt x="347" y="2"/>
                  </a:lnTo>
                  <a:lnTo>
                    <a:pt x="346" y="2"/>
                  </a:lnTo>
                  <a:lnTo>
                    <a:pt x="344" y="2"/>
                  </a:lnTo>
                  <a:lnTo>
                    <a:pt x="342" y="2"/>
                  </a:lnTo>
                  <a:lnTo>
                    <a:pt x="337" y="5"/>
                  </a:lnTo>
                  <a:lnTo>
                    <a:pt x="331" y="8"/>
                  </a:lnTo>
                  <a:lnTo>
                    <a:pt x="325" y="11"/>
                  </a:lnTo>
                  <a:lnTo>
                    <a:pt x="320" y="15"/>
                  </a:lnTo>
                  <a:lnTo>
                    <a:pt x="314" y="18"/>
                  </a:lnTo>
                  <a:lnTo>
                    <a:pt x="308" y="21"/>
                  </a:lnTo>
                  <a:lnTo>
                    <a:pt x="303" y="24"/>
                  </a:lnTo>
                  <a:lnTo>
                    <a:pt x="298" y="27"/>
                  </a:lnTo>
                  <a:lnTo>
                    <a:pt x="292" y="30"/>
                  </a:lnTo>
                  <a:lnTo>
                    <a:pt x="287" y="33"/>
                  </a:lnTo>
                  <a:lnTo>
                    <a:pt x="282" y="36"/>
                  </a:lnTo>
                  <a:lnTo>
                    <a:pt x="276" y="39"/>
                  </a:lnTo>
                  <a:lnTo>
                    <a:pt x="271" y="42"/>
                  </a:lnTo>
                  <a:lnTo>
                    <a:pt x="266" y="45"/>
                  </a:lnTo>
                  <a:lnTo>
                    <a:pt x="260" y="48"/>
                  </a:lnTo>
                  <a:lnTo>
                    <a:pt x="256" y="51"/>
                  </a:lnTo>
                  <a:lnTo>
                    <a:pt x="250" y="54"/>
                  </a:lnTo>
                  <a:lnTo>
                    <a:pt x="245" y="57"/>
                  </a:lnTo>
                  <a:lnTo>
                    <a:pt x="240" y="60"/>
                  </a:lnTo>
                  <a:lnTo>
                    <a:pt x="235" y="63"/>
                  </a:lnTo>
                  <a:lnTo>
                    <a:pt x="229" y="65"/>
                  </a:lnTo>
                  <a:lnTo>
                    <a:pt x="225" y="68"/>
                  </a:lnTo>
                  <a:lnTo>
                    <a:pt x="219" y="71"/>
                  </a:lnTo>
                  <a:lnTo>
                    <a:pt x="214" y="74"/>
                  </a:lnTo>
                  <a:lnTo>
                    <a:pt x="209" y="77"/>
                  </a:lnTo>
                  <a:lnTo>
                    <a:pt x="204" y="80"/>
                  </a:lnTo>
                  <a:lnTo>
                    <a:pt x="199" y="83"/>
                  </a:lnTo>
                  <a:lnTo>
                    <a:pt x="194" y="86"/>
                  </a:lnTo>
                  <a:lnTo>
                    <a:pt x="189" y="88"/>
                  </a:lnTo>
                  <a:lnTo>
                    <a:pt x="184" y="92"/>
                  </a:lnTo>
                  <a:lnTo>
                    <a:pt x="179" y="94"/>
                  </a:lnTo>
                  <a:lnTo>
                    <a:pt x="174" y="98"/>
                  </a:lnTo>
                  <a:lnTo>
                    <a:pt x="169" y="100"/>
                  </a:lnTo>
                  <a:lnTo>
                    <a:pt x="164" y="103"/>
                  </a:lnTo>
                  <a:lnTo>
                    <a:pt x="159" y="105"/>
                  </a:lnTo>
                  <a:lnTo>
                    <a:pt x="154" y="108"/>
                  </a:lnTo>
                  <a:lnTo>
                    <a:pt x="149" y="111"/>
                  </a:lnTo>
                  <a:lnTo>
                    <a:pt x="144" y="114"/>
                  </a:lnTo>
                  <a:lnTo>
                    <a:pt x="139" y="117"/>
                  </a:lnTo>
                  <a:lnTo>
                    <a:pt x="134" y="120"/>
                  </a:lnTo>
                  <a:lnTo>
                    <a:pt x="128" y="123"/>
                  </a:lnTo>
                  <a:lnTo>
                    <a:pt x="123" y="126"/>
                  </a:lnTo>
                  <a:lnTo>
                    <a:pt x="118" y="129"/>
                  </a:lnTo>
                  <a:lnTo>
                    <a:pt x="113" y="132"/>
                  </a:lnTo>
                  <a:lnTo>
                    <a:pt x="108" y="134"/>
                  </a:lnTo>
                  <a:lnTo>
                    <a:pt x="103" y="137"/>
                  </a:lnTo>
                  <a:lnTo>
                    <a:pt x="98" y="140"/>
                  </a:lnTo>
                  <a:lnTo>
                    <a:pt x="92" y="144"/>
                  </a:lnTo>
                  <a:lnTo>
                    <a:pt x="87" y="147"/>
                  </a:lnTo>
                  <a:lnTo>
                    <a:pt x="81" y="150"/>
                  </a:lnTo>
                  <a:lnTo>
                    <a:pt x="76" y="153"/>
                  </a:lnTo>
                  <a:lnTo>
                    <a:pt x="71" y="155"/>
                  </a:lnTo>
                  <a:lnTo>
                    <a:pt x="65" y="158"/>
                  </a:lnTo>
                  <a:lnTo>
                    <a:pt x="60" y="161"/>
                  </a:lnTo>
                  <a:lnTo>
                    <a:pt x="55" y="165"/>
                  </a:lnTo>
                  <a:lnTo>
                    <a:pt x="49" y="168"/>
                  </a:lnTo>
                  <a:lnTo>
                    <a:pt x="44" y="171"/>
                  </a:lnTo>
                  <a:lnTo>
                    <a:pt x="38" y="174"/>
                  </a:lnTo>
                  <a:lnTo>
                    <a:pt x="33" y="178"/>
                  </a:lnTo>
                  <a:lnTo>
                    <a:pt x="28" y="180"/>
                  </a:lnTo>
                  <a:lnTo>
                    <a:pt x="22" y="184"/>
                  </a:lnTo>
                  <a:lnTo>
                    <a:pt x="16" y="187"/>
                  </a:lnTo>
                  <a:lnTo>
                    <a:pt x="11" y="190"/>
                  </a:lnTo>
                  <a:lnTo>
                    <a:pt x="5" y="194"/>
                  </a:lnTo>
                  <a:lnTo>
                    <a:pt x="0" y="193"/>
                  </a:lnTo>
                  <a:lnTo>
                    <a:pt x="3" y="191"/>
                  </a:lnTo>
                  <a:lnTo>
                    <a:pt x="6" y="189"/>
                  </a:lnTo>
                  <a:lnTo>
                    <a:pt x="9" y="187"/>
                  </a:lnTo>
                  <a:lnTo>
                    <a:pt x="12" y="185"/>
                  </a:lnTo>
                  <a:lnTo>
                    <a:pt x="15" y="183"/>
                  </a:lnTo>
                  <a:lnTo>
                    <a:pt x="18" y="181"/>
                  </a:lnTo>
                  <a:lnTo>
                    <a:pt x="21" y="179"/>
                  </a:lnTo>
                  <a:lnTo>
                    <a:pt x="24" y="178"/>
                  </a:lnTo>
                  <a:lnTo>
                    <a:pt x="27" y="177"/>
                  </a:lnTo>
                  <a:lnTo>
                    <a:pt x="30" y="175"/>
                  </a:lnTo>
                  <a:lnTo>
                    <a:pt x="33" y="173"/>
                  </a:lnTo>
                  <a:lnTo>
                    <a:pt x="36" y="171"/>
                  </a:lnTo>
                  <a:lnTo>
                    <a:pt x="38" y="170"/>
                  </a:lnTo>
                  <a:lnTo>
                    <a:pt x="41" y="168"/>
                  </a:lnTo>
                  <a:lnTo>
                    <a:pt x="44" y="166"/>
                  </a:lnTo>
                  <a:lnTo>
                    <a:pt x="47" y="165"/>
                  </a:lnTo>
                  <a:lnTo>
                    <a:pt x="49" y="163"/>
                  </a:lnTo>
                  <a:lnTo>
                    <a:pt x="52" y="161"/>
                  </a:lnTo>
                  <a:lnTo>
                    <a:pt x="55" y="160"/>
                  </a:lnTo>
                  <a:lnTo>
                    <a:pt x="58" y="158"/>
                  </a:lnTo>
                  <a:lnTo>
                    <a:pt x="60" y="156"/>
                  </a:lnTo>
                  <a:lnTo>
                    <a:pt x="63" y="155"/>
                  </a:lnTo>
                  <a:lnTo>
                    <a:pt x="66" y="154"/>
                  </a:lnTo>
                  <a:lnTo>
                    <a:pt x="69" y="152"/>
                  </a:lnTo>
                  <a:lnTo>
                    <a:pt x="71" y="151"/>
                  </a:lnTo>
                  <a:lnTo>
                    <a:pt x="74" y="149"/>
                  </a:lnTo>
                  <a:lnTo>
                    <a:pt x="76" y="148"/>
                  </a:lnTo>
                  <a:lnTo>
                    <a:pt x="79" y="146"/>
                  </a:lnTo>
                  <a:lnTo>
                    <a:pt x="81" y="145"/>
                  </a:lnTo>
                  <a:lnTo>
                    <a:pt x="84" y="143"/>
                  </a:lnTo>
                  <a:lnTo>
                    <a:pt x="87" y="142"/>
                  </a:lnTo>
                  <a:lnTo>
                    <a:pt x="89" y="141"/>
                  </a:lnTo>
                  <a:lnTo>
                    <a:pt x="92" y="139"/>
                  </a:lnTo>
                  <a:lnTo>
                    <a:pt x="94" y="137"/>
                  </a:lnTo>
                  <a:lnTo>
                    <a:pt x="97" y="136"/>
                  </a:lnTo>
                  <a:lnTo>
                    <a:pt x="99" y="135"/>
                  </a:lnTo>
                  <a:lnTo>
                    <a:pt x="102" y="133"/>
                  </a:lnTo>
                  <a:lnTo>
                    <a:pt x="104" y="132"/>
                  </a:lnTo>
                  <a:lnTo>
                    <a:pt x="106" y="130"/>
                  </a:lnTo>
                  <a:lnTo>
                    <a:pt x="109" y="129"/>
                  </a:lnTo>
                  <a:lnTo>
                    <a:pt x="111" y="128"/>
                  </a:lnTo>
                  <a:lnTo>
                    <a:pt x="114" y="127"/>
                  </a:lnTo>
                  <a:lnTo>
                    <a:pt x="116" y="126"/>
                  </a:lnTo>
                  <a:lnTo>
                    <a:pt x="118" y="124"/>
                  </a:lnTo>
                  <a:lnTo>
                    <a:pt x="120" y="123"/>
                  </a:lnTo>
                  <a:lnTo>
                    <a:pt x="123" y="122"/>
                  </a:lnTo>
                  <a:lnTo>
                    <a:pt x="126" y="120"/>
                  </a:lnTo>
                  <a:lnTo>
                    <a:pt x="128" y="119"/>
                  </a:lnTo>
                  <a:lnTo>
                    <a:pt x="130" y="118"/>
                  </a:lnTo>
                  <a:lnTo>
                    <a:pt x="132" y="117"/>
                  </a:lnTo>
                  <a:lnTo>
                    <a:pt x="134" y="115"/>
                  </a:lnTo>
                  <a:lnTo>
                    <a:pt x="136" y="114"/>
                  </a:lnTo>
                  <a:lnTo>
                    <a:pt x="139" y="113"/>
                  </a:lnTo>
                  <a:lnTo>
                    <a:pt x="141" y="111"/>
                  </a:lnTo>
                  <a:lnTo>
                    <a:pt x="143" y="110"/>
                  </a:lnTo>
                  <a:lnTo>
                    <a:pt x="146" y="109"/>
                  </a:lnTo>
                  <a:lnTo>
                    <a:pt x="147" y="108"/>
                  </a:lnTo>
                  <a:lnTo>
                    <a:pt x="150" y="106"/>
                  </a:lnTo>
                  <a:lnTo>
                    <a:pt x="152" y="105"/>
                  </a:lnTo>
                  <a:lnTo>
                    <a:pt x="154" y="104"/>
                  </a:lnTo>
                  <a:lnTo>
                    <a:pt x="157" y="103"/>
                  </a:lnTo>
                  <a:lnTo>
                    <a:pt x="159" y="102"/>
                  </a:lnTo>
                  <a:lnTo>
                    <a:pt x="161" y="101"/>
                  </a:lnTo>
                  <a:lnTo>
                    <a:pt x="163" y="100"/>
                  </a:lnTo>
                  <a:lnTo>
                    <a:pt x="166" y="98"/>
                  </a:lnTo>
                  <a:lnTo>
                    <a:pt x="169" y="96"/>
                  </a:lnTo>
                  <a:lnTo>
                    <a:pt x="172" y="94"/>
                  </a:lnTo>
                  <a:lnTo>
                    <a:pt x="175" y="92"/>
                  </a:lnTo>
                  <a:lnTo>
                    <a:pt x="178" y="91"/>
                  </a:lnTo>
                  <a:lnTo>
                    <a:pt x="181" y="89"/>
                  </a:lnTo>
                  <a:lnTo>
                    <a:pt x="185" y="87"/>
                  </a:lnTo>
                  <a:lnTo>
                    <a:pt x="188" y="85"/>
                  </a:lnTo>
                  <a:lnTo>
                    <a:pt x="190" y="84"/>
                  </a:lnTo>
                  <a:lnTo>
                    <a:pt x="193" y="82"/>
                  </a:lnTo>
                  <a:lnTo>
                    <a:pt x="196" y="80"/>
                  </a:lnTo>
                  <a:lnTo>
                    <a:pt x="199" y="79"/>
                  </a:lnTo>
                  <a:lnTo>
                    <a:pt x="202" y="78"/>
                  </a:lnTo>
                  <a:lnTo>
                    <a:pt x="205" y="76"/>
                  </a:lnTo>
                  <a:lnTo>
                    <a:pt x="208" y="74"/>
                  </a:lnTo>
                  <a:lnTo>
                    <a:pt x="211" y="73"/>
                  </a:lnTo>
                  <a:lnTo>
                    <a:pt x="214" y="71"/>
                  </a:lnTo>
                  <a:lnTo>
                    <a:pt x="217" y="70"/>
                  </a:lnTo>
                  <a:lnTo>
                    <a:pt x="220" y="68"/>
                  </a:lnTo>
                  <a:lnTo>
                    <a:pt x="222" y="66"/>
                  </a:lnTo>
                  <a:lnTo>
                    <a:pt x="225" y="65"/>
                  </a:lnTo>
                  <a:lnTo>
                    <a:pt x="228" y="63"/>
                  </a:lnTo>
                  <a:lnTo>
                    <a:pt x="230" y="62"/>
                  </a:lnTo>
                  <a:lnTo>
                    <a:pt x="233" y="60"/>
                  </a:lnTo>
                  <a:lnTo>
                    <a:pt x="236" y="58"/>
                  </a:lnTo>
                  <a:lnTo>
                    <a:pt x="239" y="57"/>
                  </a:lnTo>
                  <a:lnTo>
                    <a:pt x="241" y="55"/>
                  </a:lnTo>
                  <a:lnTo>
                    <a:pt x="244" y="54"/>
                  </a:lnTo>
                  <a:lnTo>
                    <a:pt x="247" y="53"/>
                  </a:lnTo>
                  <a:lnTo>
                    <a:pt x="250" y="51"/>
                  </a:lnTo>
                  <a:lnTo>
                    <a:pt x="252" y="50"/>
                  </a:lnTo>
                  <a:lnTo>
                    <a:pt x="255" y="48"/>
                  </a:lnTo>
                  <a:lnTo>
                    <a:pt x="258" y="47"/>
                  </a:lnTo>
                  <a:lnTo>
                    <a:pt x="260" y="45"/>
                  </a:lnTo>
                  <a:lnTo>
                    <a:pt x="263" y="43"/>
                  </a:lnTo>
                  <a:lnTo>
                    <a:pt x="266" y="42"/>
                  </a:lnTo>
                  <a:lnTo>
                    <a:pt x="268" y="40"/>
                  </a:lnTo>
                  <a:lnTo>
                    <a:pt x="271" y="39"/>
                  </a:lnTo>
                  <a:lnTo>
                    <a:pt x="273" y="37"/>
                  </a:lnTo>
                  <a:lnTo>
                    <a:pt x="276" y="36"/>
                  </a:lnTo>
                  <a:lnTo>
                    <a:pt x="279" y="34"/>
                  </a:lnTo>
                  <a:lnTo>
                    <a:pt x="282" y="33"/>
                  </a:lnTo>
                  <a:lnTo>
                    <a:pt x="284" y="31"/>
                  </a:lnTo>
                  <a:lnTo>
                    <a:pt x="287" y="30"/>
                  </a:lnTo>
                  <a:lnTo>
                    <a:pt x="289" y="29"/>
                  </a:lnTo>
                  <a:lnTo>
                    <a:pt x="292" y="27"/>
                  </a:lnTo>
                  <a:lnTo>
                    <a:pt x="295" y="26"/>
                  </a:lnTo>
                  <a:lnTo>
                    <a:pt x="298" y="24"/>
                  </a:lnTo>
                  <a:lnTo>
                    <a:pt x="300" y="23"/>
                  </a:lnTo>
                  <a:lnTo>
                    <a:pt x="303" y="21"/>
                  </a:lnTo>
                  <a:lnTo>
                    <a:pt x="305" y="19"/>
                  </a:lnTo>
                  <a:lnTo>
                    <a:pt x="308" y="18"/>
                  </a:lnTo>
                  <a:lnTo>
                    <a:pt x="310" y="17"/>
                  </a:lnTo>
                  <a:lnTo>
                    <a:pt x="313" y="15"/>
                  </a:lnTo>
                  <a:lnTo>
                    <a:pt x="316" y="13"/>
                  </a:lnTo>
                  <a:lnTo>
                    <a:pt x="318" y="12"/>
                  </a:lnTo>
                  <a:lnTo>
                    <a:pt x="321" y="10"/>
                  </a:lnTo>
                  <a:lnTo>
                    <a:pt x="324" y="9"/>
                  </a:lnTo>
                  <a:lnTo>
                    <a:pt x="326" y="7"/>
                  </a:lnTo>
                  <a:lnTo>
                    <a:pt x="329" y="6"/>
                  </a:lnTo>
                  <a:lnTo>
                    <a:pt x="332" y="4"/>
                  </a:lnTo>
                  <a:lnTo>
                    <a:pt x="334" y="3"/>
                  </a:lnTo>
                  <a:lnTo>
                    <a:pt x="337" y="1"/>
                  </a:lnTo>
                  <a:lnTo>
                    <a:pt x="34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8" name="Freeform 266"/>
            <p:cNvSpPr>
              <a:spLocks/>
            </p:cNvSpPr>
            <p:nvPr/>
          </p:nvSpPr>
          <p:spPr bwMode="auto">
            <a:xfrm>
              <a:off x="2407" y="1685"/>
              <a:ext cx="100" cy="235"/>
            </a:xfrm>
            <a:custGeom>
              <a:avLst/>
              <a:gdLst>
                <a:gd name="T0" fmla="*/ 90 w 100"/>
                <a:gd name="T1" fmla="*/ 12 h 235"/>
                <a:gd name="T2" fmla="*/ 89 w 100"/>
                <a:gd name="T3" fmla="*/ 26 h 235"/>
                <a:gd name="T4" fmla="*/ 86 w 100"/>
                <a:gd name="T5" fmla="*/ 41 h 235"/>
                <a:gd name="T6" fmla="*/ 83 w 100"/>
                <a:gd name="T7" fmla="*/ 55 h 235"/>
                <a:gd name="T8" fmla="*/ 80 w 100"/>
                <a:gd name="T9" fmla="*/ 69 h 235"/>
                <a:gd name="T10" fmla="*/ 77 w 100"/>
                <a:gd name="T11" fmla="*/ 80 h 235"/>
                <a:gd name="T12" fmla="*/ 77 w 100"/>
                <a:gd name="T13" fmla="*/ 92 h 235"/>
                <a:gd name="T14" fmla="*/ 78 w 100"/>
                <a:gd name="T15" fmla="*/ 103 h 235"/>
                <a:gd name="T16" fmla="*/ 79 w 100"/>
                <a:gd name="T17" fmla="*/ 116 h 235"/>
                <a:gd name="T18" fmla="*/ 81 w 100"/>
                <a:gd name="T19" fmla="*/ 127 h 235"/>
                <a:gd name="T20" fmla="*/ 83 w 100"/>
                <a:gd name="T21" fmla="*/ 138 h 235"/>
                <a:gd name="T22" fmla="*/ 85 w 100"/>
                <a:gd name="T23" fmla="*/ 147 h 235"/>
                <a:gd name="T24" fmla="*/ 86 w 100"/>
                <a:gd name="T25" fmla="*/ 156 h 235"/>
                <a:gd name="T26" fmla="*/ 87 w 100"/>
                <a:gd name="T27" fmla="*/ 167 h 235"/>
                <a:gd name="T28" fmla="*/ 89 w 100"/>
                <a:gd name="T29" fmla="*/ 179 h 235"/>
                <a:gd name="T30" fmla="*/ 91 w 100"/>
                <a:gd name="T31" fmla="*/ 192 h 235"/>
                <a:gd name="T32" fmla="*/ 93 w 100"/>
                <a:gd name="T33" fmla="*/ 204 h 235"/>
                <a:gd name="T34" fmla="*/ 95 w 100"/>
                <a:gd name="T35" fmla="*/ 216 h 235"/>
                <a:gd name="T36" fmla="*/ 97 w 100"/>
                <a:gd name="T37" fmla="*/ 226 h 235"/>
                <a:gd name="T38" fmla="*/ 96 w 100"/>
                <a:gd name="T39" fmla="*/ 234 h 235"/>
                <a:gd name="T40" fmla="*/ 93 w 100"/>
                <a:gd name="T41" fmla="*/ 222 h 235"/>
                <a:gd name="T42" fmla="*/ 91 w 100"/>
                <a:gd name="T43" fmla="*/ 212 h 235"/>
                <a:gd name="T44" fmla="*/ 89 w 100"/>
                <a:gd name="T45" fmla="*/ 201 h 235"/>
                <a:gd name="T46" fmla="*/ 87 w 100"/>
                <a:gd name="T47" fmla="*/ 190 h 235"/>
                <a:gd name="T48" fmla="*/ 85 w 100"/>
                <a:gd name="T49" fmla="*/ 177 h 235"/>
                <a:gd name="T50" fmla="*/ 83 w 100"/>
                <a:gd name="T51" fmla="*/ 166 h 235"/>
                <a:gd name="T52" fmla="*/ 82 w 100"/>
                <a:gd name="T53" fmla="*/ 155 h 235"/>
                <a:gd name="T54" fmla="*/ 80 w 100"/>
                <a:gd name="T55" fmla="*/ 146 h 235"/>
                <a:gd name="T56" fmla="*/ 79 w 100"/>
                <a:gd name="T57" fmla="*/ 137 h 235"/>
                <a:gd name="T58" fmla="*/ 77 w 100"/>
                <a:gd name="T59" fmla="*/ 125 h 235"/>
                <a:gd name="T60" fmla="*/ 75 w 100"/>
                <a:gd name="T61" fmla="*/ 114 h 235"/>
                <a:gd name="T62" fmla="*/ 74 w 100"/>
                <a:gd name="T63" fmla="*/ 101 h 235"/>
                <a:gd name="T64" fmla="*/ 73 w 100"/>
                <a:gd name="T65" fmla="*/ 89 h 235"/>
                <a:gd name="T66" fmla="*/ 74 w 100"/>
                <a:gd name="T67" fmla="*/ 77 h 235"/>
                <a:gd name="T68" fmla="*/ 77 w 100"/>
                <a:gd name="T69" fmla="*/ 64 h 235"/>
                <a:gd name="T70" fmla="*/ 80 w 100"/>
                <a:gd name="T71" fmla="*/ 51 h 235"/>
                <a:gd name="T72" fmla="*/ 82 w 100"/>
                <a:gd name="T73" fmla="*/ 38 h 235"/>
                <a:gd name="T74" fmla="*/ 85 w 100"/>
                <a:gd name="T75" fmla="*/ 26 h 235"/>
                <a:gd name="T76" fmla="*/ 86 w 100"/>
                <a:gd name="T77" fmla="*/ 13 h 235"/>
                <a:gd name="T78" fmla="*/ 84 w 100"/>
                <a:gd name="T79" fmla="*/ 5 h 235"/>
                <a:gd name="T80" fmla="*/ 71 w 100"/>
                <a:gd name="T81" fmla="*/ 5 h 235"/>
                <a:gd name="T82" fmla="*/ 56 w 100"/>
                <a:gd name="T83" fmla="*/ 5 h 235"/>
                <a:gd name="T84" fmla="*/ 39 w 100"/>
                <a:gd name="T85" fmla="*/ 5 h 235"/>
                <a:gd name="T86" fmla="*/ 27 w 100"/>
                <a:gd name="T87" fmla="*/ 6 h 235"/>
                <a:gd name="T88" fmla="*/ 12 w 100"/>
                <a:gd name="T89" fmla="*/ 5 h 235"/>
                <a:gd name="T90" fmla="*/ 0 w 100"/>
                <a:gd name="T91" fmla="*/ 3 h 235"/>
                <a:gd name="T92" fmla="*/ 8 w 100"/>
                <a:gd name="T93" fmla="*/ 2 h 235"/>
                <a:gd name="T94" fmla="*/ 20 w 100"/>
                <a:gd name="T95" fmla="*/ 3 h 235"/>
                <a:gd name="T96" fmla="*/ 30 w 100"/>
                <a:gd name="T97" fmla="*/ 3 h 235"/>
                <a:gd name="T98" fmla="*/ 43 w 100"/>
                <a:gd name="T99" fmla="*/ 2 h 235"/>
                <a:gd name="T100" fmla="*/ 58 w 100"/>
                <a:gd name="T101" fmla="*/ 2 h 235"/>
                <a:gd name="T102" fmla="*/ 74 w 100"/>
                <a:gd name="T103" fmla="*/ 1 h 235"/>
                <a:gd name="T104" fmla="*/ 86 w 100"/>
                <a:gd name="T105" fmla="*/ 0 h 23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
                <a:gd name="T160" fmla="*/ 0 h 235"/>
                <a:gd name="T161" fmla="*/ 100 w 100"/>
                <a:gd name="T162" fmla="*/ 235 h 23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 h="235">
                  <a:moveTo>
                    <a:pt x="91" y="0"/>
                  </a:moveTo>
                  <a:lnTo>
                    <a:pt x="91" y="3"/>
                  </a:lnTo>
                  <a:lnTo>
                    <a:pt x="90" y="5"/>
                  </a:lnTo>
                  <a:lnTo>
                    <a:pt x="90" y="7"/>
                  </a:lnTo>
                  <a:lnTo>
                    <a:pt x="90" y="9"/>
                  </a:lnTo>
                  <a:lnTo>
                    <a:pt x="90" y="12"/>
                  </a:lnTo>
                  <a:lnTo>
                    <a:pt x="90" y="14"/>
                  </a:lnTo>
                  <a:lnTo>
                    <a:pt x="90" y="17"/>
                  </a:lnTo>
                  <a:lnTo>
                    <a:pt x="90" y="19"/>
                  </a:lnTo>
                  <a:lnTo>
                    <a:pt x="89" y="21"/>
                  </a:lnTo>
                  <a:lnTo>
                    <a:pt x="89" y="23"/>
                  </a:lnTo>
                  <a:lnTo>
                    <a:pt x="89" y="26"/>
                  </a:lnTo>
                  <a:lnTo>
                    <a:pt x="88" y="28"/>
                  </a:lnTo>
                  <a:lnTo>
                    <a:pt x="88" y="31"/>
                  </a:lnTo>
                  <a:lnTo>
                    <a:pt x="88" y="33"/>
                  </a:lnTo>
                  <a:lnTo>
                    <a:pt x="87" y="35"/>
                  </a:lnTo>
                  <a:lnTo>
                    <a:pt x="87" y="38"/>
                  </a:lnTo>
                  <a:lnTo>
                    <a:pt x="86" y="41"/>
                  </a:lnTo>
                  <a:lnTo>
                    <a:pt x="86" y="43"/>
                  </a:lnTo>
                  <a:lnTo>
                    <a:pt x="85" y="45"/>
                  </a:lnTo>
                  <a:lnTo>
                    <a:pt x="85" y="47"/>
                  </a:lnTo>
                  <a:lnTo>
                    <a:pt x="84" y="50"/>
                  </a:lnTo>
                  <a:lnTo>
                    <a:pt x="84" y="52"/>
                  </a:lnTo>
                  <a:lnTo>
                    <a:pt x="83" y="55"/>
                  </a:lnTo>
                  <a:lnTo>
                    <a:pt x="83" y="57"/>
                  </a:lnTo>
                  <a:lnTo>
                    <a:pt x="82" y="59"/>
                  </a:lnTo>
                  <a:lnTo>
                    <a:pt x="82" y="62"/>
                  </a:lnTo>
                  <a:lnTo>
                    <a:pt x="81" y="64"/>
                  </a:lnTo>
                  <a:lnTo>
                    <a:pt x="81" y="66"/>
                  </a:lnTo>
                  <a:lnTo>
                    <a:pt x="80" y="69"/>
                  </a:lnTo>
                  <a:lnTo>
                    <a:pt x="80" y="71"/>
                  </a:lnTo>
                  <a:lnTo>
                    <a:pt x="79" y="73"/>
                  </a:lnTo>
                  <a:lnTo>
                    <a:pt x="79" y="75"/>
                  </a:lnTo>
                  <a:lnTo>
                    <a:pt x="78" y="77"/>
                  </a:lnTo>
                  <a:lnTo>
                    <a:pt x="78" y="78"/>
                  </a:lnTo>
                  <a:lnTo>
                    <a:pt x="77" y="80"/>
                  </a:lnTo>
                  <a:lnTo>
                    <a:pt x="77" y="82"/>
                  </a:lnTo>
                  <a:lnTo>
                    <a:pt x="77" y="84"/>
                  </a:lnTo>
                  <a:lnTo>
                    <a:pt x="77" y="86"/>
                  </a:lnTo>
                  <a:lnTo>
                    <a:pt x="77" y="88"/>
                  </a:lnTo>
                  <a:lnTo>
                    <a:pt x="77" y="90"/>
                  </a:lnTo>
                  <a:lnTo>
                    <a:pt x="77" y="92"/>
                  </a:lnTo>
                  <a:lnTo>
                    <a:pt x="77" y="94"/>
                  </a:lnTo>
                  <a:lnTo>
                    <a:pt x="77" y="96"/>
                  </a:lnTo>
                  <a:lnTo>
                    <a:pt x="77" y="97"/>
                  </a:lnTo>
                  <a:lnTo>
                    <a:pt x="77" y="99"/>
                  </a:lnTo>
                  <a:lnTo>
                    <a:pt x="77" y="102"/>
                  </a:lnTo>
                  <a:lnTo>
                    <a:pt x="78" y="103"/>
                  </a:lnTo>
                  <a:lnTo>
                    <a:pt x="78" y="106"/>
                  </a:lnTo>
                  <a:lnTo>
                    <a:pt x="78" y="108"/>
                  </a:lnTo>
                  <a:lnTo>
                    <a:pt x="78" y="110"/>
                  </a:lnTo>
                  <a:lnTo>
                    <a:pt x="79" y="112"/>
                  </a:lnTo>
                  <a:lnTo>
                    <a:pt x="79" y="114"/>
                  </a:lnTo>
                  <a:lnTo>
                    <a:pt x="79" y="116"/>
                  </a:lnTo>
                  <a:lnTo>
                    <a:pt x="79" y="118"/>
                  </a:lnTo>
                  <a:lnTo>
                    <a:pt x="80" y="120"/>
                  </a:lnTo>
                  <a:lnTo>
                    <a:pt x="81" y="122"/>
                  </a:lnTo>
                  <a:lnTo>
                    <a:pt x="81" y="123"/>
                  </a:lnTo>
                  <a:lnTo>
                    <a:pt x="81" y="125"/>
                  </a:lnTo>
                  <a:lnTo>
                    <a:pt x="81" y="127"/>
                  </a:lnTo>
                  <a:lnTo>
                    <a:pt x="82" y="129"/>
                  </a:lnTo>
                  <a:lnTo>
                    <a:pt x="82" y="131"/>
                  </a:lnTo>
                  <a:lnTo>
                    <a:pt x="82" y="133"/>
                  </a:lnTo>
                  <a:lnTo>
                    <a:pt x="82" y="135"/>
                  </a:lnTo>
                  <a:lnTo>
                    <a:pt x="83" y="137"/>
                  </a:lnTo>
                  <a:lnTo>
                    <a:pt x="83" y="138"/>
                  </a:lnTo>
                  <a:lnTo>
                    <a:pt x="83" y="139"/>
                  </a:lnTo>
                  <a:lnTo>
                    <a:pt x="84" y="141"/>
                  </a:lnTo>
                  <a:lnTo>
                    <a:pt x="84" y="143"/>
                  </a:lnTo>
                  <a:lnTo>
                    <a:pt x="84" y="144"/>
                  </a:lnTo>
                  <a:lnTo>
                    <a:pt x="84" y="145"/>
                  </a:lnTo>
                  <a:lnTo>
                    <a:pt x="85" y="147"/>
                  </a:lnTo>
                  <a:lnTo>
                    <a:pt x="85" y="148"/>
                  </a:lnTo>
                  <a:lnTo>
                    <a:pt x="85" y="149"/>
                  </a:lnTo>
                  <a:lnTo>
                    <a:pt x="85" y="151"/>
                  </a:lnTo>
                  <a:lnTo>
                    <a:pt x="85" y="152"/>
                  </a:lnTo>
                  <a:lnTo>
                    <a:pt x="86" y="154"/>
                  </a:lnTo>
                  <a:lnTo>
                    <a:pt x="86" y="156"/>
                  </a:lnTo>
                  <a:lnTo>
                    <a:pt x="86" y="157"/>
                  </a:lnTo>
                  <a:lnTo>
                    <a:pt x="86" y="159"/>
                  </a:lnTo>
                  <a:lnTo>
                    <a:pt x="86" y="161"/>
                  </a:lnTo>
                  <a:lnTo>
                    <a:pt x="86" y="163"/>
                  </a:lnTo>
                  <a:lnTo>
                    <a:pt x="87" y="165"/>
                  </a:lnTo>
                  <a:lnTo>
                    <a:pt x="87" y="167"/>
                  </a:lnTo>
                  <a:lnTo>
                    <a:pt x="88" y="169"/>
                  </a:lnTo>
                  <a:lnTo>
                    <a:pt x="88" y="171"/>
                  </a:lnTo>
                  <a:lnTo>
                    <a:pt x="89" y="173"/>
                  </a:lnTo>
                  <a:lnTo>
                    <a:pt x="89" y="175"/>
                  </a:lnTo>
                  <a:lnTo>
                    <a:pt x="89" y="177"/>
                  </a:lnTo>
                  <a:lnTo>
                    <a:pt x="89" y="179"/>
                  </a:lnTo>
                  <a:lnTo>
                    <a:pt x="90" y="181"/>
                  </a:lnTo>
                  <a:lnTo>
                    <a:pt x="90" y="184"/>
                  </a:lnTo>
                  <a:lnTo>
                    <a:pt x="90" y="186"/>
                  </a:lnTo>
                  <a:lnTo>
                    <a:pt x="90" y="188"/>
                  </a:lnTo>
                  <a:lnTo>
                    <a:pt x="91" y="190"/>
                  </a:lnTo>
                  <a:lnTo>
                    <a:pt x="91" y="192"/>
                  </a:lnTo>
                  <a:lnTo>
                    <a:pt x="92" y="194"/>
                  </a:lnTo>
                  <a:lnTo>
                    <a:pt x="92" y="196"/>
                  </a:lnTo>
                  <a:lnTo>
                    <a:pt x="93" y="198"/>
                  </a:lnTo>
                  <a:lnTo>
                    <a:pt x="93" y="200"/>
                  </a:lnTo>
                  <a:lnTo>
                    <a:pt x="93" y="202"/>
                  </a:lnTo>
                  <a:lnTo>
                    <a:pt x="93" y="204"/>
                  </a:lnTo>
                  <a:lnTo>
                    <a:pt x="94" y="206"/>
                  </a:lnTo>
                  <a:lnTo>
                    <a:pt x="94" y="208"/>
                  </a:lnTo>
                  <a:lnTo>
                    <a:pt x="94" y="210"/>
                  </a:lnTo>
                  <a:lnTo>
                    <a:pt x="94" y="212"/>
                  </a:lnTo>
                  <a:lnTo>
                    <a:pt x="95" y="214"/>
                  </a:lnTo>
                  <a:lnTo>
                    <a:pt x="95" y="216"/>
                  </a:lnTo>
                  <a:lnTo>
                    <a:pt x="96" y="218"/>
                  </a:lnTo>
                  <a:lnTo>
                    <a:pt x="96" y="219"/>
                  </a:lnTo>
                  <a:lnTo>
                    <a:pt x="96" y="221"/>
                  </a:lnTo>
                  <a:lnTo>
                    <a:pt x="97" y="222"/>
                  </a:lnTo>
                  <a:lnTo>
                    <a:pt x="97" y="223"/>
                  </a:lnTo>
                  <a:lnTo>
                    <a:pt x="97" y="226"/>
                  </a:lnTo>
                  <a:lnTo>
                    <a:pt x="98" y="229"/>
                  </a:lnTo>
                  <a:lnTo>
                    <a:pt x="98" y="231"/>
                  </a:lnTo>
                  <a:lnTo>
                    <a:pt x="99" y="233"/>
                  </a:lnTo>
                  <a:lnTo>
                    <a:pt x="100" y="234"/>
                  </a:lnTo>
                  <a:lnTo>
                    <a:pt x="100" y="235"/>
                  </a:lnTo>
                  <a:lnTo>
                    <a:pt x="96" y="234"/>
                  </a:lnTo>
                  <a:lnTo>
                    <a:pt x="95" y="233"/>
                  </a:lnTo>
                  <a:lnTo>
                    <a:pt x="94" y="231"/>
                  </a:lnTo>
                  <a:lnTo>
                    <a:pt x="94" y="229"/>
                  </a:lnTo>
                  <a:lnTo>
                    <a:pt x="94" y="227"/>
                  </a:lnTo>
                  <a:lnTo>
                    <a:pt x="93" y="225"/>
                  </a:lnTo>
                  <a:lnTo>
                    <a:pt x="93" y="222"/>
                  </a:lnTo>
                  <a:lnTo>
                    <a:pt x="93" y="221"/>
                  </a:lnTo>
                  <a:lnTo>
                    <a:pt x="92" y="219"/>
                  </a:lnTo>
                  <a:lnTo>
                    <a:pt x="92" y="218"/>
                  </a:lnTo>
                  <a:lnTo>
                    <a:pt x="92" y="216"/>
                  </a:lnTo>
                  <a:lnTo>
                    <a:pt x="91" y="214"/>
                  </a:lnTo>
                  <a:lnTo>
                    <a:pt x="91" y="212"/>
                  </a:lnTo>
                  <a:lnTo>
                    <a:pt x="90" y="211"/>
                  </a:lnTo>
                  <a:lnTo>
                    <a:pt x="90" y="209"/>
                  </a:lnTo>
                  <a:lnTo>
                    <a:pt x="90" y="207"/>
                  </a:lnTo>
                  <a:lnTo>
                    <a:pt x="90" y="205"/>
                  </a:lnTo>
                  <a:lnTo>
                    <a:pt x="89" y="203"/>
                  </a:lnTo>
                  <a:lnTo>
                    <a:pt x="89" y="201"/>
                  </a:lnTo>
                  <a:lnTo>
                    <a:pt x="89" y="199"/>
                  </a:lnTo>
                  <a:lnTo>
                    <a:pt x="89" y="197"/>
                  </a:lnTo>
                  <a:lnTo>
                    <a:pt x="88" y="195"/>
                  </a:lnTo>
                  <a:lnTo>
                    <a:pt x="88" y="194"/>
                  </a:lnTo>
                  <a:lnTo>
                    <a:pt x="88" y="191"/>
                  </a:lnTo>
                  <a:lnTo>
                    <a:pt x="87" y="190"/>
                  </a:lnTo>
                  <a:lnTo>
                    <a:pt x="87" y="187"/>
                  </a:lnTo>
                  <a:lnTo>
                    <a:pt x="87" y="186"/>
                  </a:lnTo>
                  <a:lnTo>
                    <a:pt x="86" y="183"/>
                  </a:lnTo>
                  <a:lnTo>
                    <a:pt x="86" y="181"/>
                  </a:lnTo>
                  <a:lnTo>
                    <a:pt x="86" y="179"/>
                  </a:lnTo>
                  <a:lnTo>
                    <a:pt x="85" y="177"/>
                  </a:lnTo>
                  <a:lnTo>
                    <a:pt x="85" y="175"/>
                  </a:lnTo>
                  <a:lnTo>
                    <a:pt x="85" y="173"/>
                  </a:lnTo>
                  <a:lnTo>
                    <a:pt x="84" y="171"/>
                  </a:lnTo>
                  <a:lnTo>
                    <a:pt x="84" y="170"/>
                  </a:lnTo>
                  <a:lnTo>
                    <a:pt x="84" y="167"/>
                  </a:lnTo>
                  <a:lnTo>
                    <a:pt x="83" y="166"/>
                  </a:lnTo>
                  <a:lnTo>
                    <a:pt x="83" y="163"/>
                  </a:lnTo>
                  <a:lnTo>
                    <a:pt x="82" y="162"/>
                  </a:lnTo>
                  <a:lnTo>
                    <a:pt x="82" y="160"/>
                  </a:lnTo>
                  <a:lnTo>
                    <a:pt x="82" y="158"/>
                  </a:lnTo>
                  <a:lnTo>
                    <a:pt x="82" y="156"/>
                  </a:lnTo>
                  <a:lnTo>
                    <a:pt x="82" y="155"/>
                  </a:lnTo>
                  <a:lnTo>
                    <a:pt x="81" y="153"/>
                  </a:lnTo>
                  <a:lnTo>
                    <a:pt x="81" y="151"/>
                  </a:lnTo>
                  <a:lnTo>
                    <a:pt x="81" y="150"/>
                  </a:lnTo>
                  <a:lnTo>
                    <a:pt x="81" y="148"/>
                  </a:lnTo>
                  <a:lnTo>
                    <a:pt x="81" y="147"/>
                  </a:lnTo>
                  <a:lnTo>
                    <a:pt x="80" y="146"/>
                  </a:lnTo>
                  <a:lnTo>
                    <a:pt x="80" y="145"/>
                  </a:lnTo>
                  <a:lnTo>
                    <a:pt x="80" y="143"/>
                  </a:lnTo>
                  <a:lnTo>
                    <a:pt x="79" y="141"/>
                  </a:lnTo>
                  <a:lnTo>
                    <a:pt x="79" y="139"/>
                  </a:lnTo>
                  <a:lnTo>
                    <a:pt x="79" y="138"/>
                  </a:lnTo>
                  <a:lnTo>
                    <a:pt x="79" y="137"/>
                  </a:lnTo>
                  <a:lnTo>
                    <a:pt x="78" y="135"/>
                  </a:lnTo>
                  <a:lnTo>
                    <a:pt x="78" y="133"/>
                  </a:lnTo>
                  <a:lnTo>
                    <a:pt x="78" y="131"/>
                  </a:lnTo>
                  <a:lnTo>
                    <a:pt x="78" y="129"/>
                  </a:lnTo>
                  <a:lnTo>
                    <a:pt x="77" y="127"/>
                  </a:lnTo>
                  <a:lnTo>
                    <a:pt x="77" y="125"/>
                  </a:lnTo>
                  <a:lnTo>
                    <a:pt x="77" y="123"/>
                  </a:lnTo>
                  <a:lnTo>
                    <a:pt x="77" y="122"/>
                  </a:lnTo>
                  <a:lnTo>
                    <a:pt x="76" y="120"/>
                  </a:lnTo>
                  <a:lnTo>
                    <a:pt x="75" y="118"/>
                  </a:lnTo>
                  <a:lnTo>
                    <a:pt x="75" y="115"/>
                  </a:lnTo>
                  <a:lnTo>
                    <a:pt x="75" y="114"/>
                  </a:lnTo>
                  <a:lnTo>
                    <a:pt x="75" y="111"/>
                  </a:lnTo>
                  <a:lnTo>
                    <a:pt x="74" y="109"/>
                  </a:lnTo>
                  <a:lnTo>
                    <a:pt x="74" y="107"/>
                  </a:lnTo>
                  <a:lnTo>
                    <a:pt x="74" y="105"/>
                  </a:lnTo>
                  <a:lnTo>
                    <a:pt x="74" y="103"/>
                  </a:lnTo>
                  <a:lnTo>
                    <a:pt x="74" y="101"/>
                  </a:lnTo>
                  <a:lnTo>
                    <a:pt x="73" y="99"/>
                  </a:lnTo>
                  <a:lnTo>
                    <a:pt x="73" y="97"/>
                  </a:lnTo>
                  <a:lnTo>
                    <a:pt x="73" y="95"/>
                  </a:lnTo>
                  <a:lnTo>
                    <a:pt x="73" y="93"/>
                  </a:lnTo>
                  <a:lnTo>
                    <a:pt x="73" y="91"/>
                  </a:lnTo>
                  <a:lnTo>
                    <a:pt x="73" y="89"/>
                  </a:lnTo>
                  <a:lnTo>
                    <a:pt x="73" y="87"/>
                  </a:lnTo>
                  <a:lnTo>
                    <a:pt x="73" y="85"/>
                  </a:lnTo>
                  <a:lnTo>
                    <a:pt x="74" y="83"/>
                  </a:lnTo>
                  <a:lnTo>
                    <a:pt x="74" y="81"/>
                  </a:lnTo>
                  <a:lnTo>
                    <a:pt x="74" y="79"/>
                  </a:lnTo>
                  <a:lnTo>
                    <a:pt x="74" y="77"/>
                  </a:lnTo>
                  <a:lnTo>
                    <a:pt x="75" y="76"/>
                  </a:lnTo>
                  <a:lnTo>
                    <a:pt x="75" y="74"/>
                  </a:lnTo>
                  <a:lnTo>
                    <a:pt x="76" y="72"/>
                  </a:lnTo>
                  <a:lnTo>
                    <a:pt x="77" y="69"/>
                  </a:lnTo>
                  <a:lnTo>
                    <a:pt x="77" y="67"/>
                  </a:lnTo>
                  <a:lnTo>
                    <a:pt x="77" y="64"/>
                  </a:lnTo>
                  <a:lnTo>
                    <a:pt x="78" y="62"/>
                  </a:lnTo>
                  <a:lnTo>
                    <a:pt x="78" y="60"/>
                  </a:lnTo>
                  <a:lnTo>
                    <a:pt x="78" y="57"/>
                  </a:lnTo>
                  <a:lnTo>
                    <a:pt x="79" y="55"/>
                  </a:lnTo>
                  <a:lnTo>
                    <a:pt x="79" y="53"/>
                  </a:lnTo>
                  <a:lnTo>
                    <a:pt x="80" y="51"/>
                  </a:lnTo>
                  <a:lnTo>
                    <a:pt x="80" y="48"/>
                  </a:lnTo>
                  <a:lnTo>
                    <a:pt x="81" y="47"/>
                  </a:lnTo>
                  <a:lnTo>
                    <a:pt x="81" y="45"/>
                  </a:lnTo>
                  <a:lnTo>
                    <a:pt x="82" y="42"/>
                  </a:lnTo>
                  <a:lnTo>
                    <a:pt x="82" y="40"/>
                  </a:lnTo>
                  <a:lnTo>
                    <a:pt x="82" y="38"/>
                  </a:lnTo>
                  <a:lnTo>
                    <a:pt x="82" y="36"/>
                  </a:lnTo>
                  <a:lnTo>
                    <a:pt x="83" y="34"/>
                  </a:lnTo>
                  <a:lnTo>
                    <a:pt x="83" y="32"/>
                  </a:lnTo>
                  <a:lnTo>
                    <a:pt x="84" y="30"/>
                  </a:lnTo>
                  <a:lnTo>
                    <a:pt x="84" y="28"/>
                  </a:lnTo>
                  <a:lnTo>
                    <a:pt x="85" y="26"/>
                  </a:lnTo>
                  <a:lnTo>
                    <a:pt x="85" y="23"/>
                  </a:lnTo>
                  <a:lnTo>
                    <a:pt x="85" y="22"/>
                  </a:lnTo>
                  <a:lnTo>
                    <a:pt x="85" y="20"/>
                  </a:lnTo>
                  <a:lnTo>
                    <a:pt x="86" y="18"/>
                  </a:lnTo>
                  <a:lnTo>
                    <a:pt x="86" y="15"/>
                  </a:lnTo>
                  <a:lnTo>
                    <a:pt x="86" y="13"/>
                  </a:lnTo>
                  <a:lnTo>
                    <a:pt x="86" y="11"/>
                  </a:lnTo>
                  <a:lnTo>
                    <a:pt x="87" y="9"/>
                  </a:lnTo>
                  <a:lnTo>
                    <a:pt x="87" y="7"/>
                  </a:lnTo>
                  <a:lnTo>
                    <a:pt x="88" y="5"/>
                  </a:lnTo>
                  <a:lnTo>
                    <a:pt x="86" y="5"/>
                  </a:lnTo>
                  <a:lnTo>
                    <a:pt x="84" y="5"/>
                  </a:lnTo>
                  <a:lnTo>
                    <a:pt x="82" y="5"/>
                  </a:lnTo>
                  <a:lnTo>
                    <a:pt x="80" y="5"/>
                  </a:lnTo>
                  <a:lnTo>
                    <a:pt x="78" y="5"/>
                  </a:lnTo>
                  <a:lnTo>
                    <a:pt x="77" y="5"/>
                  </a:lnTo>
                  <a:lnTo>
                    <a:pt x="74" y="5"/>
                  </a:lnTo>
                  <a:lnTo>
                    <a:pt x="71" y="5"/>
                  </a:lnTo>
                  <a:lnTo>
                    <a:pt x="69" y="5"/>
                  </a:lnTo>
                  <a:lnTo>
                    <a:pt x="66" y="5"/>
                  </a:lnTo>
                  <a:lnTo>
                    <a:pt x="64" y="5"/>
                  </a:lnTo>
                  <a:lnTo>
                    <a:pt x="61" y="5"/>
                  </a:lnTo>
                  <a:lnTo>
                    <a:pt x="58" y="5"/>
                  </a:lnTo>
                  <a:lnTo>
                    <a:pt x="56" y="5"/>
                  </a:lnTo>
                  <a:lnTo>
                    <a:pt x="53" y="5"/>
                  </a:lnTo>
                  <a:lnTo>
                    <a:pt x="50" y="5"/>
                  </a:lnTo>
                  <a:lnTo>
                    <a:pt x="47" y="5"/>
                  </a:lnTo>
                  <a:lnTo>
                    <a:pt x="45" y="5"/>
                  </a:lnTo>
                  <a:lnTo>
                    <a:pt x="42" y="5"/>
                  </a:lnTo>
                  <a:lnTo>
                    <a:pt x="39" y="5"/>
                  </a:lnTo>
                  <a:lnTo>
                    <a:pt x="37" y="5"/>
                  </a:lnTo>
                  <a:lnTo>
                    <a:pt x="35" y="5"/>
                  </a:lnTo>
                  <a:lnTo>
                    <a:pt x="32" y="5"/>
                  </a:lnTo>
                  <a:lnTo>
                    <a:pt x="30" y="5"/>
                  </a:lnTo>
                  <a:lnTo>
                    <a:pt x="28" y="5"/>
                  </a:lnTo>
                  <a:lnTo>
                    <a:pt x="27" y="6"/>
                  </a:lnTo>
                  <a:lnTo>
                    <a:pt x="24" y="6"/>
                  </a:lnTo>
                  <a:lnTo>
                    <a:pt x="23" y="6"/>
                  </a:lnTo>
                  <a:lnTo>
                    <a:pt x="20" y="6"/>
                  </a:lnTo>
                  <a:lnTo>
                    <a:pt x="17" y="5"/>
                  </a:lnTo>
                  <a:lnTo>
                    <a:pt x="14" y="5"/>
                  </a:lnTo>
                  <a:lnTo>
                    <a:pt x="12" y="5"/>
                  </a:lnTo>
                  <a:lnTo>
                    <a:pt x="9" y="5"/>
                  </a:lnTo>
                  <a:lnTo>
                    <a:pt x="6" y="5"/>
                  </a:lnTo>
                  <a:lnTo>
                    <a:pt x="4" y="5"/>
                  </a:lnTo>
                  <a:lnTo>
                    <a:pt x="2" y="5"/>
                  </a:lnTo>
                  <a:lnTo>
                    <a:pt x="0" y="4"/>
                  </a:lnTo>
                  <a:lnTo>
                    <a:pt x="0" y="3"/>
                  </a:lnTo>
                  <a:lnTo>
                    <a:pt x="0" y="2"/>
                  </a:lnTo>
                  <a:lnTo>
                    <a:pt x="0" y="1"/>
                  </a:lnTo>
                  <a:lnTo>
                    <a:pt x="2" y="1"/>
                  </a:lnTo>
                  <a:lnTo>
                    <a:pt x="6" y="2"/>
                  </a:lnTo>
                  <a:lnTo>
                    <a:pt x="7" y="2"/>
                  </a:lnTo>
                  <a:lnTo>
                    <a:pt x="8" y="2"/>
                  </a:lnTo>
                  <a:lnTo>
                    <a:pt x="11" y="2"/>
                  </a:lnTo>
                  <a:lnTo>
                    <a:pt x="12" y="3"/>
                  </a:lnTo>
                  <a:lnTo>
                    <a:pt x="14" y="3"/>
                  </a:lnTo>
                  <a:lnTo>
                    <a:pt x="16" y="3"/>
                  </a:lnTo>
                  <a:lnTo>
                    <a:pt x="18" y="3"/>
                  </a:lnTo>
                  <a:lnTo>
                    <a:pt x="20" y="3"/>
                  </a:lnTo>
                  <a:lnTo>
                    <a:pt x="22" y="3"/>
                  </a:lnTo>
                  <a:lnTo>
                    <a:pt x="24" y="3"/>
                  </a:lnTo>
                  <a:lnTo>
                    <a:pt x="26" y="3"/>
                  </a:lnTo>
                  <a:lnTo>
                    <a:pt x="28" y="3"/>
                  </a:lnTo>
                  <a:lnTo>
                    <a:pt x="30" y="3"/>
                  </a:lnTo>
                  <a:lnTo>
                    <a:pt x="32" y="3"/>
                  </a:lnTo>
                  <a:lnTo>
                    <a:pt x="34" y="3"/>
                  </a:lnTo>
                  <a:lnTo>
                    <a:pt x="35" y="2"/>
                  </a:lnTo>
                  <a:lnTo>
                    <a:pt x="38" y="2"/>
                  </a:lnTo>
                  <a:lnTo>
                    <a:pt x="40" y="2"/>
                  </a:lnTo>
                  <a:lnTo>
                    <a:pt x="43" y="2"/>
                  </a:lnTo>
                  <a:lnTo>
                    <a:pt x="45" y="2"/>
                  </a:lnTo>
                  <a:lnTo>
                    <a:pt x="47" y="2"/>
                  </a:lnTo>
                  <a:lnTo>
                    <a:pt x="50" y="2"/>
                  </a:lnTo>
                  <a:lnTo>
                    <a:pt x="53" y="2"/>
                  </a:lnTo>
                  <a:lnTo>
                    <a:pt x="55" y="2"/>
                  </a:lnTo>
                  <a:lnTo>
                    <a:pt x="58" y="2"/>
                  </a:lnTo>
                  <a:lnTo>
                    <a:pt x="61" y="2"/>
                  </a:lnTo>
                  <a:lnTo>
                    <a:pt x="64" y="2"/>
                  </a:lnTo>
                  <a:lnTo>
                    <a:pt x="66" y="1"/>
                  </a:lnTo>
                  <a:lnTo>
                    <a:pt x="69" y="1"/>
                  </a:lnTo>
                  <a:lnTo>
                    <a:pt x="71" y="1"/>
                  </a:lnTo>
                  <a:lnTo>
                    <a:pt x="74" y="1"/>
                  </a:lnTo>
                  <a:lnTo>
                    <a:pt x="76" y="1"/>
                  </a:lnTo>
                  <a:lnTo>
                    <a:pt x="78" y="1"/>
                  </a:lnTo>
                  <a:lnTo>
                    <a:pt x="81" y="1"/>
                  </a:lnTo>
                  <a:lnTo>
                    <a:pt x="83" y="1"/>
                  </a:lnTo>
                  <a:lnTo>
                    <a:pt x="85" y="0"/>
                  </a:lnTo>
                  <a:lnTo>
                    <a:pt x="86" y="0"/>
                  </a:lnTo>
                  <a:lnTo>
                    <a:pt x="87" y="0"/>
                  </a:lnTo>
                  <a:lnTo>
                    <a:pt x="89" y="0"/>
                  </a:lnTo>
                  <a:lnTo>
                    <a:pt x="90" y="0"/>
                  </a:lnTo>
                  <a:lnTo>
                    <a:pt x="91"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79" name="Freeform 267"/>
            <p:cNvSpPr>
              <a:spLocks/>
            </p:cNvSpPr>
            <p:nvPr/>
          </p:nvSpPr>
          <p:spPr bwMode="auto">
            <a:xfrm>
              <a:off x="2341" y="1687"/>
              <a:ext cx="166" cy="239"/>
            </a:xfrm>
            <a:custGeom>
              <a:avLst/>
              <a:gdLst>
                <a:gd name="T0" fmla="*/ 64 w 166"/>
                <a:gd name="T1" fmla="*/ 10 h 239"/>
                <a:gd name="T2" fmla="*/ 60 w 166"/>
                <a:gd name="T3" fmla="*/ 26 h 239"/>
                <a:gd name="T4" fmla="*/ 54 w 166"/>
                <a:gd name="T5" fmla="*/ 45 h 239"/>
                <a:gd name="T6" fmla="*/ 46 w 166"/>
                <a:gd name="T7" fmla="*/ 63 h 239"/>
                <a:gd name="T8" fmla="*/ 36 w 166"/>
                <a:gd name="T9" fmla="*/ 81 h 239"/>
                <a:gd name="T10" fmla="*/ 23 w 166"/>
                <a:gd name="T11" fmla="*/ 95 h 239"/>
                <a:gd name="T12" fmla="*/ 7 w 166"/>
                <a:gd name="T13" fmla="*/ 104 h 239"/>
                <a:gd name="T14" fmla="*/ 5 w 166"/>
                <a:gd name="T15" fmla="*/ 117 h 239"/>
                <a:gd name="T16" fmla="*/ 20 w 166"/>
                <a:gd name="T17" fmla="*/ 111 h 239"/>
                <a:gd name="T18" fmla="*/ 39 w 166"/>
                <a:gd name="T19" fmla="*/ 101 h 239"/>
                <a:gd name="T20" fmla="*/ 57 w 166"/>
                <a:gd name="T21" fmla="*/ 85 h 239"/>
                <a:gd name="T22" fmla="*/ 67 w 166"/>
                <a:gd name="T23" fmla="*/ 73 h 239"/>
                <a:gd name="T24" fmla="*/ 75 w 166"/>
                <a:gd name="T25" fmla="*/ 59 h 239"/>
                <a:gd name="T26" fmla="*/ 84 w 166"/>
                <a:gd name="T27" fmla="*/ 42 h 239"/>
                <a:gd name="T28" fmla="*/ 86 w 166"/>
                <a:gd name="T29" fmla="*/ 43 h 239"/>
                <a:gd name="T30" fmla="*/ 81 w 166"/>
                <a:gd name="T31" fmla="*/ 56 h 239"/>
                <a:gd name="T32" fmla="*/ 73 w 166"/>
                <a:gd name="T33" fmla="*/ 72 h 239"/>
                <a:gd name="T34" fmla="*/ 70 w 166"/>
                <a:gd name="T35" fmla="*/ 107 h 239"/>
                <a:gd name="T36" fmla="*/ 69 w 166"/>
                <a:gd name="T37" fmla="*/ 122 h 239"/>
                <a:gd name="T38" fmla="*/ 69 w 166"/>
                <a:gd name="T39" fmla="*/ 137 h 239"/>
                <a:gd name="T40" fmla="*/ 68 w 166"/>
                <a:gd name="T41" fmla="*/ 152 h 239"/>
                <a:gd name="T42" fmla="*/ 66 w 166"/>
                <a:gd name="T43" fmla="*/ 168 h 239"/>
                <a:gd name="T44" fmla="*/ 65 w 166"/>
                <a:gd name="T45" fmla="*/ 183 h 239"/>
                <a:gd name="T46" fmla="*/ 64 w 166"/>
                <a:gd name="T47" fmla="*/ 198 h 239"/>
                <a:gd name="T48" fmla="*/ 62 w 166"/>
                <a:gd name="T49" fmla="*/ 213 h 239"/>
                <a:gd name="T50" fmla="*/ 61 w 166"/>
                <a:gd name="T51" fmla="*/ 227 h 239"/>
                <a:gd name="T52" fmla="*/ 70 w 166"/>
                <a:gd name="T53" fmla="*/ 236 h 239"/>
                <a:gd name="T54" fmla="*/ 93 w 166"/>
                <a:gd name="T55" fmla="*/ 236 h 239"/>
                <a:gd name="T56" fmla="*/ 108 w 166"/>
                <a:gd name="T57" fmla="*/ 236 h 239"/>
                <a:gd name="T58" fmla="*/ 126 w 166"/>
                <a:gd name="T59" fmla="*/ 234 h 239"/>
                <a:gd name="T60" fmla="*/ 142 w 166"/>
                <a:gd name="T61" fmla="*/ 233 h 239"/>
                <a:gd name="T62" fmla="*/ 165 w 166"/>
                <a:gd name="T63" fmla="*/ 231 h 239"/>
                <a:gd name="T64" fmla="*/ 149 w 166"/>
                <a:gd name="T65" fmla="*/ 236 h 239"/>
                <a:gd name="T66" fmla="*/ 135 w 166"/>
                <a:gd name="T67" fmla="*/ 237 h 239"/>
                <a:gd name="T68" fmla="*/ 121 w 166"/>
                <a:gd name="T69" fmla="*/ 238 h 239"/>
                <a:gd name="T70" fmla="*/ 105 w 166"/>
                <a:gd name="T71" fmla="*/ 239 h 239"/>
                <a:gd name="T72" fmla="*/ 90 w 166"/>
                <a:gd name="T73" fmla="*/ 239 h 239"/>
                <a:gd name="T74" fmla="*/ 77 w 166"/>
                <a:gd name="T75" fmla="*/ 239 h 239"/>
                <a:gd name="T76" fmla="*/ 64 w 166"/>
                <a:gd name="T77" fmla="*/ 239 h 239"/>
                <a:gd name="T78" fmla="*/ 57 w 166"/>
                <a:gd name="T79" fmla="*/ 233 h 239"/>
                <a:gd name="T80" fmla="*/ 59 w 166"/>
                <a:gd name="T81" fmla="*/ 220 h 239"/>
                <a:gd name="T82" fmla="*/ 60 w 166"/>
                <a:gd name="T83" fmla="*/ 205 h 239"/>
                <a:gd name="T84" fmla="*/ 62 w 166"/>
                <a:gd name="T85" fmla="*/ 188 h 239"/>
                <a:gd name="T86" fmla="*/ 64 w 166"/>
                <a:gd name="T87" fmla="*/ 169 h 239"/>
                <a:gd name="T88" fmla="*/ 65 w 166"/>
                <a:gd name="T89" fmla="*/ 150 h 239"/>
                <a:gd name="T90" fmla="*/ 66 w 166"/>
                <a:gd name="T91" fmla="*/ 132 h 239"/>
                <a:gd name="T92" fmla="*/ 67 w 166"/>
                <a:gd name="T93" fmla="*/ 115 h 239"/>
                <a:gd name="T94" fmla="*/ 67 w 166"/>
                <a:gd name="T95" fmla="*/ 101 h 239"/>
                <a:gd name="T96" fmla="*/ 58 w 166"/>
                <a:gd name="T97" fmla="*/ 90 h 239"/>
                <a:gd name="T98" fmla="*/ 45 w 166"/>
                <a:gd name="T99" fmla="*/ 101 h 239"/>
                <a:gd name="T100" fmla="*/ 29 w 166"/>
                <a:gd name="T101" fmla="*/ 110 h 239"/>
                <a:gd name="T102" fmla="*/ 14 w 166"/>
                <a:gd name="T103" fmla="*/ 116 h 239"/>
                <a:gd name="T104" fmla="*/ 2 w 166"/>
                <a:gd name="T105" fmla="*/ 118 h 239"/>
                <a:gd name="T106" fmla="*/ 3 w 166"/>
                <a:gd name="T107" fmla="*/ 104 h 239"/>
                <a:gd name="T108" fmla="*/ 15 w 166"/>
                <a:gd name="T109" fmla="*/ 97 h 239"/>
                <a:gd name="T110" fmla="*/ 30 w 166"/>
                <a:gd name="T111" fmla="*/ 84 h 239"/>
                <a:gd name="T112" fmla="*/ 39 w 166"/>
                <a:gd name="T113" fmla="*/ 70 h 239"/>
                <a:gd name="T114" fmla="*/ 47 w 166"/>
                <a:gd name="T115" fmla="*/ 53 h 239"/>
                <a:gd name="T116" fmla="*/ 53 w 166"/>
                <a:gd name="T117" fmla="*/ 35 h 239"/>
                <a:gd name="T118" fmla="*/ 59 w 166"/>
                <a:gd name="T119" fmla="*/ 18 h 239"/>
                <a:gd name="T120" fmla="*/ 64 w 166"/>
                <a:gd name="T121" fmla="*/ 2 h 239"/>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66"/>
                <a:gd name="T184" fmla="*/ 0 h 239"/>
                <a:gd name="T185" fmla="*/ 166 w 166"/>
                <a:gd name="T186" fmla="*/ 239 h 239"/>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66" h="239">
                  <a:moveTo>
                    <a:pt x="65" y="0"/>
                  </a:moveTo>
                  <a:lnTo>
                    <a:pt x="68" y="1"/>
                  </a:lnTo>
                  <a:lnTo>
                    <a:pt x="67" y="3"/>
                  </a:lnTo>
                  <a:lnTo>
                    <a:pt x="66" y="4"/>
                  </a:lnTo>
                  <a:lnTo>
                    <a:pt x="66" y="6"/>
                  </a:lnTo>
                  <a:lnTo>
                    <a:pt x="65" y="8"/>
                  </a:lnTo>
                  <a:lnTo>
                    <a:pt x="64" y="10"/>
                  </a:lnTo>
                  <a:lnTo>
                    <a:pt x="64" y="12"/>
                  </a:lnTo>
                  <a:lnTo>
                    <a:pt x="63" y="15"/>
                  </a:lnTo>
                  <a:lnTo>
                    <a:pt x="63" y="17"/>
                  </a:lnTo>
                  <a:lnTo>
                    <a:pt x="62" y="19"/>
                  </a:lnTo>
                  <a:lnTo>
                    <a:pt x="61" y="21"/>
                  </a:lnTo>
                  <a:lnTo>
                    <a:pt x="60" y="24"/>
                  </a:lnTo>
                  <a:lnTo>
                    <a:pt x="60" y="26"/>
                  </a:lnTo>
                  <a:lnTo>
                    <a:pt x="58" y="29"/>
                  </a:lnTo>
                  <a:lnTo>
                    <a:pt x="58" y="31"/>
                  </a:lnTo>
                  <a:lnTo>
                    <a:pt x="57" y="34"/>
                  </a:lnTo>
                  <a:lnTo>
                    <a:pt x="57" y="37"/>
                  </a:lnTo>
                  <a:lnTo>
                    <a:pt x="56" y="39"/>
                  </a:lnTo>
                  <a:lnTo>
                    <a:pt x="55" y="42"/>
                  </a:lnTo>
                  <a:lnTo>
                    <a:pt x="54" y="45"/>
                  </a:lnTo>
                  <a:lnTo>
                    <a:pt x="53" y="47"/>
                  </a:lnTo>
                  <a:lnTo>
                    <a:pt x="52" y="50"/>
                  </a:lnTo>
                  <a:lnTo>
                    <a:pt x="51" y="53"/>
                  </a:lnTo>
                  <a:lnTo>
                    <a:pt x="50" y="55"/>
                  </a:lnTo>
                  <a:lnTo>
                    <a:pt x="49" y="58"/>
                  </a:lnTo>
                  <a:lnTo>
                    <a:pt x="47" y="61"/>
                  </a:lnTo>
                  <a:lnTo>
                    <a:pt x="46" y="63"/>
                  </a:lnTo>
                  <a:lnTo>
                    <a:pt x="45" y="66"/>
                  </a:lnTo>
                  <a:lnTo>
                    <a:pt x="44" y="69"/>
                  </a:lnTo>
                  <a:lnTo>
                    <a:pt x="42" y="71"/>
                  </a:lnTo>
                  <a:lnTo>
                    <a:pt x="41" y="73"/>
                  </a:lnTo>
                  <a:lnTo>
                    <a:pt x="39" y="76"/>
                  </a:lnTo>
                  <a:lnTo>
                    <a:pt x="38" y="78"/>
                  </a:lnTo>
                  <a:lnTo>
                    <a:pt x="36" y="81"/>
                  </a:lnTo>
                  <a:lnTo>
                    <a:pt x="34" y="83"/>
                  </a:lnTo>
                  <a:lnTo>
                    <a:pt x="33" y="85"/>
                  </a:lnTo>
                  <a:lnTo>
                    <a:pt x="31" y="87"/>
                  </a:lnTo>
                  <a:lnTo>
                    <a:pt x="29" y="89"/>
                  </a:lnTo>
                  <a:lnTo>
                    <a:pt x="27" y="91"/>
                  </a:lnTo>
                  <a:lnTo>
                    <a:pt x="25" y="93"/>
                  </a:lnTo>
                  <a:lnTo>
                    <a:pt x="23" y="95"/>
                  </a:lnTo>
                  <a:lnTo>
                    <a:pt x="21" y="96"/>
                  </a:lnTo>
                  <a:lnTo>
                    <a:pt x="19" y="98"/>
                  </a:lnTo>
                  <a:lnTo>
                    <a:pt x="16" y="99"/>
                  </a:lnTo>
                  <a:lnTo>
                    <a:pt x="14" y="101"/>
                  </a:lnTo>
                  <a:lnTo>
                    <a:pt x="12" y="102"/>
                  </a:lnTo>
                  <a:lnTo>
                    <a:pt x="10" y="103"/>
                  </a:lnTo>
                  <a:lnTo>
                    <a:pt x="7" y="104"/>
                  </a:lnTo>
                  <a:lnTo>
                    <a:pt x="5" y="105"/>
                  </a:lnTo>
                  <a:lnTo>
                    <a:pt x="4" y="108"/>
                  </a:lnTo>
                  <a:lnTo>
                    <a:pt x="3" y="109"/>
                  </a:lnTo>
                  <a:lnTo>
                    <a:pt x="3" y="111"/>
                  </a:lnTo>
                  <a:lnTo>
                    <a:pt x="3" y="113"/>
                  </a:lnTo>
                  <a:lnTo>
                    <a:pt x="4" y="115"/>
                  </a:lnTo>
                  <a:lnTo>
                    <a:pt x="5" y="117"/>
                  </a:lnTo>
                  <a:lnTo>
                    <a:pt x="7" y="116"/>
                  </a:lnTo>
                  <a:lnTo>
                    <a:pt x="9" y="115"/>
                  </a:lnTo>
                  <a:lnTo>
                    <a:pt x="11" y="114"/>
                  </a:lnTo>
                  <a:lnTo>
                    <a:pt x="13" y="114"/>
                  </a:lnTo>
                  <a:lnTo>
                    <a:pt x="15" y="113"/>
                  </a:lnTo>
                  <a:lnTo>
                    <a:pt x="18" y="112"/>
                  </a:lnTo>
                  <a:lnTo>
                    <a:pt x="20" y="111"/>
                  </a:lnTo>
                  <a:lnTo>
                    <a:pt x="23" y="110"/>
                  </a:lnTo>
                  <a:lnTo>
                    <a:pt x="25" y="109"/>
                  </a:lnTo>
                  <a:lnTo>
                    <a:pt x="28" y="107"/>
                  </a:lnTo>
                  <a:lnTo>
                    <a:pt x="31" y="106"/>
                  </a:lnTo>
                  <a:lnTo>
                    <a:pt x="33" y="104"/>
                  </a:lnTo>
                  <a:lnTo>
                    <a:pt x="36" y="102"/>
                  </a:lnTo>
                  <a:lnTo>
                    <a:pt x="39" y="101"/>
                  </a:lnTo>
                  <a:lnTo>
                    <a:pt x="42" y="99"/>
                  </a:lnTo>
                  <a:lnTo>
                    <a:pt x="45" y="97"/>
                  </a:lnTo>
                  <a:lnTo>
                    <a:pt x="47" y="95"/>
                  </a:lnTo>
                  <a:lnTo>
                    <a:pt x="50" y="92"/>
                  </a:lnTo>
                  <a:lnTo>
                    <a:pt x="53" y="89"/>
                  </a:lnTo>
                  <a:lnTo>
                    <a:pt x="56" y="87"/>
                  </a:lnTo>
                  <a:lnTo>
                    <a:pt x="57" y="85"/>
                  </a:lnTo>
                  <a:lnTo>
                    <a:pt x="58" y="83"/>
                  </a:lnTo>
                  <a:lnTo>
                    <a:pt x="60" y="82"/>
                  </a:lnTo>
                  <a:lnTo>
                    <a:pt x="61" y="80"/>
                  </a:lnTo>
                  <a:lnTo>
                    <a:pt x="63" y="78"/>
                  </a:lnTo>
                  <a:lnTo>
                    <a:pt x="64" y="77"/>
                  </a:lnTo>
                  <a:lnTo>
                    <a:pt x="65" y="75"/>
                  </a:lnTo>
                  <a:lnTo>
                    <a:pt x="67" y="73"/>
                  </a:lnTo>
                  <a:lnTo>
                    <a:pt x="68" y="71"/>
                  </a:lnTo>
                  <a:lnTo>
                    <a:pt x="69" y="70"/>
                  </a:lnTo>
                  <a:lnTo>
                    <a:pt x="70" y="67"/>
                  </a:lnTo>
                  <a:lnTo>
                    <a:pt x="72" y="66"/>
                  </a:lnTo>
                  <a:lnTo>
                    <a:pt x="73" y="63"/>
                  </a:lnTo>
                  <a:lnTo>
                    <a:pt x="74" y="61"/>
                  </a:lnTo>
                  <a:lnTo>
                    <a:pt x="75" y="59"/>
                  </a:lnTo>
                  <a:lnTo>
                    <a:pt x="77" y="57"/>
                  </a:lnTo>
                  <a:lnTo>
                    <a:pt x="78" y="54"/>
                  </a:lnTo>
                  <a:lnTo>
                    <a:pt x="79" y="52"/>
                  </a:lnTo>
                  <a:lnTo>
                    <a:pt x="80" y="49"/>
                  </a:lnTo>
                  <a:lnTo>
                    <a:pt x="81" y="47"/>
                  </a:lnTo>
                  <a:lnTo>
                    <a:pt x="82" y="44"/>
                  </a:lnTo>
                  <a:lnTo>
                    <a:pt x="84" y="42"/>
                  </a:lnTo>
                  <a:lnTo>
                    <a:pt x="85" y="39"/>
                  </a:lnTo>
                  <a:lnTo>
                    <a:pt x="86" y="36"/>
                  </a:lnTo>
                  <a:lnTo>
                    <a:pt x="88" y="36"/>
                  </a:lnTo>
                  <a:lnTo>
                    <a:pt x="87" y="38"/>
                  </a:lnTo>
                  <a:lnTo>
                    <a:pt x="86" y="39"/>
                  </a:lnTo>
                  <a:lnTo>
                    <a:pt x="86" y="41"/>
                  </a:lnTo>
                  <a:lnTo>
                    <a:pt x="86" y="43"/>
                  </a:lnTo>
                  <a:lnTo>
                    <a:pt x="85" y="44"/>
                  </a:lnTo>
                  <a:lnTo>
                    <a:pt x="85" y="45"/>
                  </a:lnTo>
                  <a:lnTo>
                    <a:pt x="85" y="47"/>
                  </a:lnTo>
                  <a:lnTo>
                    <a:pt x="84" y="49"/>
                  </a:lnTo>
                  <a:lnTo>
                    <a:pt x="83" y="51"/>
                  </a:lnTo>
                  <a:lnTo>
                    <a:pt x="82" y="54"/>
                  </a:lnTo>
                  <a:lnTo>
                    <a:pt x="81" y="56"/>
                  </a:lnTo>
                  <a:lnTo>
                    <a:pt x="81" y="59"/>
                  </a:lnTo>
                  <a:lnTo>
                    <a:pt x="79" y="61"/>
                  </a:lnTo>
                  <a:lnTo>
                    <a:pt x="78" y="64"/>
                  </a:lnTo>
                  <a:lnTo>
                    <a:pt x="77" y="66"/>
                  </a:lnTo>
                  <a:lnTo>
                    <a:pt x="76" y="68"/>
                  </a:lnTo>
                  <a:lnTo>
                    <a:pt x="74" y="70"/>
                  </a:lnTo>
                  <a:lnTo>
                    <a:pt x="73" y="72"/>
                  </a:lnTo>
                  <a:lnTo>
                    <a:pt x="72" y="74"/>
                  </a:lnTo>
                  <a:lnTo>
                    <a:pt x="70" y="77"/>
                  </a:lnTo>
                  <a:lnTo>
                    <a:pt x="70" y="99"/>
                  </a:lnTo>
                  <a:lnTo>
                    <a:pt x="70" y="101"/>
                  </a:lnTo>
                  <a:lnTo>
                    <a:pt x="70" y="103"/>
                  </a:lnTo>
                  <a:lnTo>
                    <a:pt x="70" y="105"/>
                  </a:lnTo>
                  <a:lnTo>
                    <a:pt x="70" y="107"/>
                  </a:lnTo>
                  <a:lnTo>
                    <a:pt x="70" y="109"/>
                  </a:lnTo>
                  <a:lnTo>
                    <a:pt x="70" y="111"/>
                  </a:lnTo>
                  <a:lnTo>
                    <a:pt x="70" y="113"/>
                  </a:lnTo>
                  <a:lnTo>
                    <a:pt x="70" y="116"/>
                  </a:lnTo>
                  <a:lnTo>
                    <a:pt x="69" y="118"/>
                  </a:lnTo>
                  <a:lnTo>
                    <a:pt x="69" y="120"/>
                  </a:lnTo>
                  <a:lnTo>
                    <a:pt x="69" y="122"/>
                  </a:lnTo>
                  <a:lnTo>
                    <a:pt x="69" y="124"/>
                  </a:lnTo>
                  <a:lnTo>
                    <a:pt x="69" y="126"/>
                  </a:lnTo>
                  <a:lnTo>
                    <a:pt x="69" y="128"/>
                  </a:lnTo>
                  <a:lnTo>
                    <a:pt x="69" y="130"/>
                  </a:lnTo>
                  <a:lnTo>
                    <a:pt x="69" y="133"/>
                  </a:lnTo>
                  <a:lnTo>
                    <a:pt x="69" y="135"/>
                  </a:lnTo>
                  <a:lnTo>
                    <a:pt x="69" y="137"/>
                  </a:lnTo>
                  <a:lnTo>
                    <a:pt x="69" y="139"/>
                  </a:lnTo>
                  <a:lnTo>
                    <a:pt x="69" y="142"/>
                  </a:lnTo>
                  <a:lnTo>
                    <a:pt x="68" y="144"/>
                  </a:lnTo>
                  <a:lnTo>
                    <a:pt x="68" y="146"/>
                  </a:lnTo>
                  <a:lnTo>
                    <a:pt x="68" y="148"/>
                  </a:lnTo>
                  <a:lnTo>
                    <a:pt x="68" y="150"/>
                  </a:lnTo>
                  <a:lnTo>
                    <a:pt x="68" y="152"/>
                  </a:lnTo>
                  <a:lnTo>
                    <a:pt x="68" y="154"/>
                  </a:lnTo>
                  <a:lnTo>
                    <a:pt x="68" y="157"/>
                  </a:lnTo>
                  <a:lnTo>
                    <a:pt x="68" y="159"/>
                  </a:lnTo>
                  <a:lnTo>
                    <a:pt x="67" y="161"/>
                  </a:lnTo>
                  <a:lnTo>
                    <a:pt x="66" y="164"/>
                  </a:lnTo>
                  <a:lnTo>
                    <a:pt x="66" y="166"/>
                  </a:lnTo>
                  <a:lnTo>
                    <a:pt x="66" y="168"/>
                  </a:lnTo>
                  <a:lnTo>
                    <a:pt x="66" y="170"/>
                  </a:lnTo>
                  <a:lnTo>
                    <a:pt x="66" y="172"/>
                  </a:lnTo>
                  <a:lnTo>
                    <a:pt x="66" y="174"/>
                  </a:lnTo>
                  <a:lnTo>
                    <a:pt x="66" y="177"/>
                  </a:lnTo>
                  <a:lnTo>
                    <a:pt x="65" y="179"/>
                  </a:lnTo>
                  <a:lnTo>
                    <a:pt x="65" y="181"/>
                  </a:lnTo>
                  <a:lnTo>
                    <a:pt x="65" y="183"/>
                  </a:lnTo>
                  <a:lnTo>
                    <a:pt x="65" y="185"/>
                  </a:lnTo>
                  <a:lnTo>
                    <a:pt x="65" y="188"/>
                  </a:lnTo>
                  <a:lnTo>
                    <a:pt x="65" y="190"/>
                  </a:lnTo>
                  <a:lnTo>
                    <a:pt x="64" y="192"/>
                  </a:lnTo>
                  <a:lnTo>
                    <a:pt x="64" y="194"/>
                  </a:lnTo>
                  <a:lnTo>
                    <a:pt x="64" y="196"/>
                  </a:lnTo>
                  <a:lnTo>
                    <a:pt x="64" y="198"/>
                  </a:lnTo>
                  <a:lnTo>
                    <a:pt x="64" y="200"/>
                  </a:lnTo>
                  <a:lnTo>
                    <a:pt x="64" y="203"/>
                  </a:lnTo>
                  <a:lnTo>
                    <a:pt x="64" y="205"/>
                  </a:lnTo>
                  <a:lnTo>
                    <a:pt x="63" y="207"/>
                  </a:lnTo>
                  <a:lnTo>
                    <a:pt x="63" y="209"/>
                  </a:lnTo>
                  <a:lnTo>
                    <a:pt x="63" y="211"/>
                  </a:lnTo>
                  <a:lnTo>
                    <a:pt x="62" y="213"/>
                  </a:lnTo>
                  <a:lnTo>
                    <a:pt x="62" y="215"/>
                  </a:lnTo>
                  <a:lnTo>
                    <a:pt x="62" y="217"/>
                  </a:lnTo>
                  <a:lnTo>
                    <a:pt x="62" y="219"/>
                  </a:lnTo>
                  <a:lnTo>
                    <a:pt x="62" y="221"/>
                  </a:lnTo>
                  <a:lnTo>
                    <a:pt x="62" y="223"/>
                  </a:lnTo>
                  <a:lnTo>
                    <a:pt x="61" y="225"/>
                  </a:lnTo>
                  <a:lnTo>
                    <a:pt x="61" y="227"/>
                  </a:lnTo>
                  <a:lnTo>
                    <a:pt x="61" y="229"/>
                  </a:lnTo>
                  <a:lnTo>
                    <a:pt x="61" y="231"/>
                  </a:lnTo>
                  <a:lnTo>
                    <a:pt x="61" y="233"/>
                  </a:lnTo>
                  <a:lnTo>
                    <a:pt x="61" y="235"/>
                  </a:lnTo>
                  <a:lnTo>
                    <a:pt x="64" y="235"/>
                  </a:lnTo>
                  <a:lnTo>
                    <a:pt x="67" y="236"/>
                  </a:lnTo>
                  <a:lnTo>
                    <a:pt x="70" y="236"/>
                  </a:lnTo>
                  <a:lnTo>
                    <a:pt x="73" y="236"/>
                  </a:lnTo>
                  <a:lnTo>
                    <a:pt x="77" y="236"/>
                  </a:lnTo>
                  <a:lnTo>
                    <a:pt x="80" y="236"/>
                  </a:lnTo>
                  <a:lnTo>
                    <a:pt x="83" y="236"/>
                  </a:lnTo>
                  <a:lnTo>
                    <a:pt x="86" y="236"/>
                  </a:lnTo>
                  <a:lnTo>
                    <a:pt x="89" y="236"/>
                  </a:lnTo>
                  <a:lnTo>
                    <a:pt x="93" y="236"/>
                  </a:lnTo>
                  <a:lnTo>
                    <a:pt x="96" y="236"/>
                  </a:lnTo>
                  <a:lnTo>
                    <a:pt x="99" y="236"/>
                  </a:lnTo>
                  <a:lnTo>
                    <a:pt x="101" y="236"/>
                  </a:lnTo>
                  <a:lnTo>
                    <a:pt x="103" y="236"/>
                  </a:lnTo>
                  <a:lnTo>
                    <a:pt x="104" y="236"/>
                  </a:lnTo>
                  <a:lnTo>
                    <a:pt x="106" y="236"/>
                  </a:lnTo>
                  <a:lnTo>
                    <a:pt x="108" y="236"/>
                  </a:lnTo>
                  <a:lnTo>
                    <a:pt x="109" y="236"/>
                  </a:lnTo>
                  <a:lnTo>
                    <a:pt x="111" y="236"/>
                  </a:lnTo>
                  <a:lnTo>
                    <a:pt x="113" y="236"/>
                  </a:lnTo>
                  <a:lnTo>
                    <a:pt x="116" y="235"/>
                  </a:lnTo>
                  <a:lnTo>
                    <a:pt x="119" y="235"/>
                  </a:lnTo>
                  <a:lnTo>
                    <a:pt x="123" y="234"/>
                  </a:lnTo>
                  <a:lnTo>
                    <a:pt x="126" y="234"/>
                  </a:lnTo>
                  <a:lnTo>
                    <a:pt x="129" y="234"/>
                  </a:lnTo>
                  <a:lnTo>
                    <a:pt x="132" y="234"/>
                  </a:lnTo>
                  <a:lnTo>
                    <a:pt x="134" y="234"/>
                  </a:lnTo>
                  <a:lnTo>
                    <a:pt x="136" y="233"/>
                  </a:lnTo>
                  <a:lnTo>
                    <a:pt x="137" y="233"/>
                  </a:lnTo>
                  <a:lnTo>
                    <a:pt x="139" y="233"/>
                  </a:lnTo>
                  <a:lnTo>
                    <a:pt x="142" y="233"/>
                  </a:lnTo>
                  <a:lnTo>
                    <a:pt x="145" y="233"/>
                  </a:lnTo>
                  <a:lnTo>
                    <a:pt x="148" y="232"/>
                  </a:lnTo>
                  <a:lnTo>
                    <a:pt x="152" y="232"/>
                  </a:lnTo>
                  <a:lnTo>
                    <a:pt x="155" y="231"/>
                  </a:lnTo>
                  <a:lnTo>
                    <a:pt x="159" y="231"/>
                  </a:lnTo>
                  <a:lnTo>
                    <a:pt x="162" y="231"/>
                  </a:lnTo>
                  <a:lnTo>
                    <a:pt x="165" y="231"/>
                  </a:lnTo>
                  <a:lnTo>
                    <a:pt x="166" y="233"/>
                  </a:lnTo>
                  <a:lnTo>
                    <a:pt x="163" y="233"/>
                  </a:lnTo>
                  <a:lnTo>
                    <a:pt x="161" y="234"/>
                  </a:lnTo>
                  <a:lnTo>
                    <a:pt x="158" y="234"/>
                  </a:lnTo>
                  <a:lnTo>
                    <a:pt x="155" y="235"/>
                  </a:lnTo>
                  <a:lnTo>
                    <a:pt x="152" y="236"/>
                  </a:lnTo>
                  <a:lnTo>
                    <a:pt x="149" y="236"/>
                  </a:lnTo>
                  <a:lnTo>
                    <a:pt x="147" y="236"/>
                  </a:lnTo>
                  <a:lnTo>
                    <a:pt x="145" y="236"/>
                  </a:lnTo>
                  <a:lnTo>
                    <a:pt x="143" y="237"/>
                  </a:lnTo>
                  <a:lnTo>
                    <a:pt x="142" y="237"/>
                  </a:lnTo>
                  <a:lnTo>
                    <a:pt x="140" y="237"/>
                  </a:lnTo>
                  <a:lnTo>
                    <a:pt x="137" y="237"/>
                  </a:lnTo>
                  <a:lnTo>
                    <a:pt x="135" y="237"/>
                  </a:lnTo>
                  <a:lnTo>
                    <a:pt x="133" y="237"/>
                  </a:lnTo>
                  <a:lnTo>
                    <a:pt x="131" y="237"/>
                  </a:lnTo>
                  <a:lnTo>
                    <a:pt x="129" y="238"/>
                  </a:lnTo>
                  <a:lnTo>
                    <a:pt x="127" y="238"/>
                  </a:lnTo>
                  <a:lnTo>
                    <a:pt x="125" y="238"/>
                  </a:lnTo>
                  <a:lnTo>
                    <a:pt x="123" y="238"/>
                  </a:lnTo>
                  <a:lnTo>
                    <a:pt x="121" y="238"/>
                  </a:lnTo>
                  <a:lnTo>
                    <a:pt x="119" y="238"/>
                  </a:lnTo>
                  <a:lnTo>
                    <a:pt x="117" y="238"/>
                  </a:lnTo>
                  <a:lnTo>
                    <a:pt x="114" y="238"/>
                  </a:lnTo>
                  <a:lnTo>
                    <a:pt x="112" y="238"/>
                  </a:lnTo>
                  <a:lnTo>
                    <a:pt x="110" y="238"/>
                  </a:lnTo>
                  <a:lnTo>
                    <a:pt x="108" y="239"/>
                  </a:lnTo>
                  <a:lnTo>
                    <a:pt x="105" y="239"/>
                  </a:lnTo>
                  <a:lnTo>
                    <a:pt x="103" y="239"/>
                  </a:lnTo>
                  <a:lnTo>
                    <a:pt x="101" y="239"/>
                  </a:lnTo>
                  <a:lnTo>
                    <a:pt x="99" y="239"/>
                  </a:lnTo>
                  <a:lnTo>
                    <a:pt x="97" y="239"/>
                  </a:lnTo>
                  <a:lnTo>
                    <a:pt x="94" y="239"/>
                  </a:lnTo>
                  <a:lnTo>
                    <a:pt x="93" y="239"/>
                  </a:lnTo>
                  <a:lnTo>
                    <a:pt x="90" y="239"/>
                  </a:lnTo>
                  <a:lnTo>
                    <a:pt x="89" y="239"/>
                  </a:lnTo>
                  <a:lnTo>
                    <a:pt x="86" y="239"/>
                  </a:lnTo>
                  <a:lnTo>
                    <a:pt x="85" y="239"/>
                  </a:lnTo>
                  <a:lnTo>
                    <a:pt x="82" y="239"/>
                  </a:lnTo>
                  <a:lnTo>
                    <a:pt x="81" y="239"/>
                  </a:lnTo>
                  <a:lnTo>
                    <a:pt x="79" y="239"/>
                  </a:lnTo>
                  <a:lnTo>
                    <a:pt x="77" y="239"/>
                  </a:lnTo>
                  <a:lnTo>
                    <a:pt x="76" y="239"/>
                  </a:lnTo>
                  <a:lnTo>
                    <a:pt x="74" y="239"/>
                  </a:lnTo>
                  <a:lnTo>
                    <a:pt x="72" y="239"/>
                  </a:lnTo>
                  <a:lnTo>
                    <a:pt x="70" y="239"/>
                  </a:lnTo>
                  <a:lnTo>
                    <a:pt x="69" y="239"/>
                  </a:lnTo>
                  <a:lnTo>
                    <a:pt x="66" y="239"/>
                  </a:lnTo>
                  <a:lnTo>
                    <a:pt x="64" y="239"/>
                  </a:lnTo>
                  <a:lnTo>
                    <a:pt x="61" y="239"/>
                  </a:lnTo>
                  <a:lnTo>
                    <a:pt x="60" y="239"/>
                  </a:lnTo>
                  <a:lnTo>
                    <a:pt x="58" y="239"/>
                  </a:lnTo>
                  <a:lnTo>
                    <a:pt x="57" y="239"/>
                  </a:lnTo>
                  <a:lnTo>
                    <a:pt x="57" y="237"/>
                  </a:lnTo>
                  <a:lnTo>
                    <a:pt x="57" y="236"/>
                  </a:lnTo>
                  <a:lnTo>
                    <a:pt x="57" y="233"/>
                  </a:lnTo>
                  <a:lnTo>
                    <a:pt x="58" y="230"/>
                  </a:lnTo>
                  <a:lnTo>
                    <a:pt x="58" y="229"/>
                  </a:lnTo>
                  <a:lnTo>
                    <a:pt x="58" y="227"/>
                  </a:lnTo>
                  <a:lnTo>
                    <a:pt x="58" y="225"/>
                  </a:lnTo>
                  <a:lnTo>
                    <a:pt x="58" y="224"/>
                  </a:lnTo>
                  <a:lnTo>
                    <a:pt x="58" y="222"/>
                  </a:lnTo>
                  <a:lnTo>
                    <a:pt x="59" y="220"/>
                  </a:lnTo>
                  <a:lnTo>
                    <a:pt x="60" y="219"/>
                  </a:lnTo>
                  <a:lnTo>
                    <a:pt x="60" y="217"/>
                  </a:lnTo>
                  <a:lnTo>
                    <a:pt x="60" y="214"/>
                  </a:lnTo>
                  <a:lnTo>
                    <a:pt x="60" y="212"/>
                  </a:lnTo>
                  <a:lnTo>
                    <a:pt x="60" y="210"/>
                  </a:lnTo>
                  <a:lnTo>
                    <a:pt x="60" y="208"/>
                  </a:lnTo>
                  <a:lnTo>
                    <a:pt x="60" y="205"/>
                  </a:lnTo>
                  <a:lnTo>
                    <a:pt x="61" y="203"/>
                  </a:lnTo>
                  <a:lnTo>
                    <a:pt x="61" y="200"/>
                  </a:lnTo>
                  <a:lnTo>
                    <a:pt x="61" y="198"/>
                  </a:lnTo>
                  <a:lnTo>
                    <a:pt x="61" y="195"/>
                  </a:lnTo>
                  <a:lnTo>
                    <a:pt x="61" y="193"/>
                  </a:lnTo>
                  <a:lnTo>
                    <a:pt x="62" y="191"/>
                  </a:lnTo>
                  <a:lnTo>
                    <a:pt x="62" y="188"/>
                  </a:lnTo>
                  <a:lnTo>
                    <a:pt x="62" y="185"/>
                  </a:lnTo>
                  <a:lnTo>
                    <a:pt x="63" y="183"/>
                  </a:lnTo>
                  <a:lnTo>
                    <a:pt x="63" y="180"/>
                  </a:lnTo>
                  <a:lnTo>
                    <a:pt x="64" y="178"/>
                  </a:lnTo>
                  <a:lnTo>
                    <a:pt x="64" y="175"/>
                  </a:lnTo>
                  <a:lnTo>
                    <a:pt x="64" y="172"/>
                  </a:lnTo>
                  <a:lnTo>
                    <a:pt x="64" y="169"/>
                  </a:lnTo>
                  <a:lnTo>
                    <a:pt x="64" y="167"/>
                  </a:lnTo>
                  <a:lnTo>
                    <a:pt x="64" y="164"/>
                  </a:lnTo>
                  <a:lnTo>
                    <a:pt x="64" y="161"/>
                  </a:lnTo>
                  <a:lnTo>
                    <a:pt x="65" y="158"/>
                  </a:lnTo>
                  <a:lnTo>
                    <a:pt x="65" y="156"/>
                  </a:lnTo>
                  <a:lnTo>
                    <a:pt x="65" y="153"/>
                  </a:lnTo>
                  <a:lnTo>
                    <a:pt x="65" y="150"/>
                  </a:lnTo>
                  <a:lnTo>
                    <a:pt x="65" y="147"/>
                  </a:lnTo>
                  <a:lnTo>
                    <a:pt x="65" y="145"/>
                  </a:lnTo>
                  <a:lnTo>
                    <a:pt x="65" y="143"/>
                  </a:lnTo>
                  <a:lnTo>
                    <a:pt x="66" y="140"/>
                  </a:lnTo>
                  <a:lnTo>
                    <a:pt x="66" y="137"/>
                  </a:lnTo>
                  <a:lnTo>
                    <a:pt x="66" y="135"/>
                  </a:lnTo>
                  <a:lnTo>
                    <a:pt x="66" y="132"/>
                  </a:lnTo>
                  <a:lnTo>
                    <a:pt x="66" y="129"/>
                  </a:lnTo>
                  <a:lnTo>
                    <a:pt x="66" y="127"/>
                  </a:lnTo>
                  <a:lnTo>
                    <a:pt x="66" y="124"/>
                  </a:lnTo>
                  <a:lnTo>
                    <a:pt x="66" y="122"/>
                  </a:lnTo>
                  <a:lnTo>
                    <a:pt x="66" y="120"/>
                  </a:lnTo>
                  <a:lnTo>
                    <a:pt x="66" y="117"/>
                  </a:lnTo>
                  <a:lnTo>
                    <a:pt x="67" y="115"/>
                  </a:lnTo>
                  <a:lnTo>
                    <a:pt x="67" y="113"/>
                  </a:lnTo>
                  <a:lnTo>
                    <a:pt x="67" y="110"/>
                  </a:lnTo>
                  <a:lnTo>
                    <a:pt x="67" y="108"/>
                  </a:lnTo>
                  <a:lnTo>
                    <a:pt x="67" y="106"/>
                  </a:lnTo>
                  <a:lnTo>
                    <a:pt x="67" y="104"/>
                  </a:lnTo>
                  <a:lnTo>
                    <a:pt x="67" y="102"/>
                  </a:lnTo>
                  <a:lnTo>
                    <a:pt x="67" y="101"/>
                  </a:lnTo>
                  <a:lnTo>
                    <a:pt x="68" y="99"/>
                  </a:lnTo>
                  <a:lnTo>
                    <a:pt x="66" y="80"/>
                  </a:lnTo>
                  <a:lnTo>
                    <a:pt x="65" y="82"/>
                  </a:lnTo>
                  <a:lnTo>
                    <a:pt x="64" y="84"/>
                  </a:lnTo>
                  <a:lnTo>
                    <a:pt x="62" y="86"/>
                  </a:lnTo>
                  <a:lnTo>
                    <a:pt x="60" y="88"/>
                  </a:lnTo>
                  <a:lnTo>
                    <a:pt x="58" y="90"/>
                  </a:lnTo>
                  <a:lnTo>
                    <a:pt x="57" y="92"/>
                  </a:lnTo>
                  <a:lnTo>
                    <a:pt x="55" y="94"/>
                  </a:lnTo>
                  <a:lnTo>
                    <a:pt x="53" y="95"/>
                  </a:lnTo>
                  <a:lnTo>
                    <a:pt x="50" y="97"/>
                  </a:lnTo>
                  <a:lnTo>
                    <a:pt x="49" y="98"/>
                  </a:lnTo>
                  <a:lnTo>
                    <a:pt x="46" y="100"/>
                  </a:lnTo>
                  <a:lnTo>
                    <a:pt x="45" y="101"/>
                  </a:lnTo>
                  <a:lnTo>
                    <a:pt x="42" y="103"/>
                  </a:lnTo>
                  <a:lnTo>
                    <a:pt x="40" y="104"/>
                  </a:lnTo>
                  <a:lnTo>
                    <a:pt x="38" y="105"/>
                  </a:lnTo>
                  <a:lnTo>
                    <a:pt x="36" y="107"/>
                  </a:lnTo>
                  <a:lnTo>
                    <a:pt x="33" y="108"/>
                  </a:lnTo>
                  <a:lnTo>
                    <a:pt x="31" y="109"/>
                  </a:lnTo>
                  <a:lnTo>
                    <a:pt x="29" y="110"/>
                  </a:lnTo>
                  <a:lnTo>
                    <a:pt x="27" y="111"/>
                  </a:lnTo>
                  <a:lnTo>
                    <a:pt x="24" y="112"/>
                  </a:lnTo>
                  <a:lnTo>
                    <a:pt x="22" y="113"/>
                  </a:lnTo>
                  <a:lnTo>
                    <a:pt x="19" y="114"/>
                  </a:lnTo>
                  <a:lnTo>
                    <a:pt x="18" y="115"/>
                  </a:lnTo>
                  <a:lnTo>
                    <a:pt x="15" y="116"/>
                  </a:lnTo>
                  <a:lnTo>
                    <a:pt x="14" y="116"/>
                  </a:lnTo>
                  <a:lnTo>
                    <a:pt x="11" y="117"/>
                  </a:lnTo>
                  <a:lnTo>
                    <a:pt x="10" y="118"/>
                  </a:lnTo>
                  <a:lnTo>
                    <a:pt x="8" y="119"/>
                  </a:lnTo>
                  <a:lnTo>
                    <a:pt x="6" y="119"/>
                  </a:lnTo>
                  <a:lnTo>
                    <a:pt x="4" y="120"/>
                  </a:lnTo>
                  <a:lnTo>
                    <a:pt x="3" y="120"/>
                  </a:lnTo>
                  <a:lnTo>
                    <a:pt x="2" y="118"/>
                  </a:lnTo>
                  <a:lnTo>
                    <a:pt x="0" y="115"/>
                  </a:lnTo>
                  <a:lnTo>
                    <a:pt x="0" y="113"/>
                  </a:lnTo>
                  <a:lnTo>
                    <a:pt x="0" y="110"/>
                  </a:lnTo>
                  <a:lnTo>
                    <a:pt x="0" y="108"/>
                  </a:lnTo>
                  <a:lnTo>
                    <a:pt x="1" y="106"/>
                  </a:lnTo>
                  <a:lnTo>
                    <a:pt x="2" y="105"/>
                  </a:lnTo>
                  <a:lnTo>
                    <a:pt x="3" y="104"/>
                  </a:lnTo>
                  <a:lnTo>
                    <a:pt x="4" y="103"/>
                  </a:lnTo>
                  <a:lnTo>
                    <a:pt x="6" y="102"/>
                  </a:lnTo>
                  <a:lnTo>
                    <a:pt x="7" y="101"/>
                  </a:lnTo>
                  <a:lnTo>
                    <a:pt x="10" y="100"/>
                  </a:lnTo>
                  <a:lnTo>
                    <a:pt x="11" y="99"/>
                  </a:lnTo>
                  <a:lnTo>
                    <a:pt x="13" y="98"/>
                  </a:lnTo>
                  <a:lnTo>
                    <a:pt x="15" y="97"/>
                  </a:lnTo>
                  <a:lnTo>
                    <a:pt x="18" y="95"/>
                  </a:lnTo>
                  <a:lnTo>
                    <a:pt x="19" y="94"/>
                  </a:lnTo>
                  <a:lnTo>
                    <a:pt x="21" y="93"/>
                  </a:lnTo>
                  <a:lnTo>
                    <a:pt x="23" y="91"/>
                  </a:lnTo>
                  <a:lnTo>
                    <a:pt x="26" y="89"/>
                  </a:lnTo>
                  <a:lnTo>
                    <a:pt x="28" y="86"/>
                  </a:lnTo>
                  <a:lnTo>
                    <a:pt x="30" y="84"/>
                  </a:lnTo>
                  <a:lnTo>
                    <a:pt x="31" y="82"/>
                  </a:lnTo>
                  <a:lnTo>
                    <a:pt x="32" y="81"/>
                  </a:lnTo>
                  <a:lnTo>
                    <a:pt x="33" y="79"/>
                  </a:lnTo>
                  <a:lnTo>
                    <a:pt x="35" y="78"/>
                  </a:lnTo>
                  <a:lnTo>
                    <a:pt x="36" y="75"/>
                  </a:lnTo>
                  <a:lnTo>
                    <a:pt x="37" y="73"/>
                  </a:lnTo>
                  <a:lnTo>
                    <a:pt x="39" y="70"/>
                  </a:lnTo>
                  <a:lnTo>
                    <a:pt x="40" y="68"/>
                  </a:lnTo>
                  <a:lnTo>
                    <a:pt x="41" y="66"/>
                  </a:lnTo>
                  <a:lnTo>
                    <a:pt x="42" y="63"/>
                  </a:lnTo>
                  <a:lnTo>
                    <a:pt x="43" y="61"/>
                  </a:lnTo>
                  <a:lnTo>
                    <a:pt x="45" y="58"/>
                  </a:lnTo>
                  <a:lnTo>
                    <a:pt x="46" y="56"/>
                  </a:lnTo>
                  <a:lnTo>
                    <a:pt x="47" y="53"/>
                  </a:lnTo>
                  <a:lnTo>
                    <a:pt x="47" y="50"/>
                  </a:lnTo>
                  <a:lnTo>
                    <a:pt x="49" y="48"/>
                  </a:lnTo>
                  <a:lnTo>
                    <a:pt x="50" y="45"/>
                  </a:lnTo>
                  <a:lnTo>
                    <a:pt x="50" y="43"/>
                  </a:lnTo>
                  <a:lnTo>
                    <a:pt x="51" y="40"/>
                  </a:lnTo>
                  <a:lnTo>
                    <a:pt x="53" y="38"/>
                  </a:lnTo>
                  <a:lnTo>
                    <a:pt x="53" y="35"/>
                  </a:lnTo>
                  <a:lnTo>
                    <a:pt x="54" y="33"/>
                  </a:lnTo>
                  <a:lnTo>
                    <a:pt x="55" y="30"/>
                  </a:lnTo>
                  <a:lnTo>
                    <a:pt x="56" y="28"/>
                  </a:lnTo>
                  <a:lnTo>
                    <a:pt x="57" y="25"/>
                  </a:lnTo>
                  <a:lnTo>
                    <a:pt x="57" y="22"/>
                  </a:lnTo>
                  <a:lnTo>
                    <a:pt x="58" y="20"/>
                  </a:lnTo>
                  <a:lnTo>
                    <a:pt x="59" y="18"/>
                  </a:lnTo>
                  <a:lnTo>
                    <a:pt x="60" y="16"/>
                  </a:lnTo>
                  <a:lnTo>
                    <a:pt x="60" y="13"/>
                  </a:lnTo>
                  <a:lnTo>
                    <a:pt x="61" y="11"/>
                  </a:lnTo>
                  <a:lnTo>
                    <a:pt x="62" y="9"/>
                  </a:lnTo>
                  <a:lnTo>
                    <a:pt x="63" y="6"/>
                  </a:lnTo>
                  <a:lnTo>
                    <a:pt x="64" y="4"/>
                  </a:lnTo>
                  <a:lnTo>
                    <a:pt x="64" y="2"/>
                  </a:lnTo>
                  <a:lnTo>
                    <a:pt x="65"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0" name="Freeform 268"/>
            <p:cNvSpPr>
              <a:spLocks/>
            </p:cNvSpPr>
            <p:nvPr/>
          </p:nvSpPr>
          <p:spPr bwMode="auto">
            <a:xfrm>
              <a:off x="2262" y="1649"/>
              <a:ext cx="160" cy="94"/>
            </a:xfrm>
            <a:custGeom>
              <a:avLst/>
              <a:gdLst>
                <a:gd name="T0" fmla="*/ 152 w 160"/>
                <a:gd name="T1" fmla="*/ 2 h 94"/>
                <a:gd name="T2" fmla="*/ 140 w 160"/>
                <a:gd name="T3" fmla="*/ 3 h 94"/>
                <a:gd name="T4" fmla="*/ 129 w 160"/>
                <a:gd name="T5" fmla="*/ 3 h 94"/>
                <a:gd name="T6" fmla="*/ 118 w 160"/>
                <a:gd name="T7" fmla="*/ 3 h 94"/>
                <a:gd name="T8" fmla="*/ 108 w 160"/>
                <a:gd name="T9" fmla="*/ 3 h 94"/>
                <a:gd name="T10" fmla="*/ 97 w 160"/>
                <a:gd name="T11" fmla="*/ 3 h 94"/>
                <a:gd name="T12" fmla="*/ 88 w 160"/>
                <a:gd name="T13" fmla="*/ 4 h 94"/>
                <a:gd name="T14" fmla="*/ 78 w 160"/>
                <a:gd name="T15" fmla="*/ 4 h 94"/>
                <a:gd name="T16" fmla="*/ 69 w 160"/>
                <a:gd name="T17" fmla="*/ 4 h 94"/>
                <a:gd name="T18" fmla="*/ 60 w 160"/>
                <a:gd name="T19" fmla="*/ 4 h 94"/>
                <a:gd name="T20" fmla="*/ 53 w 160"/>
                <a:gd name="T21" fmla="*/ 4 h 94"/>
                <a:gd name="T22" fmla="*/ 45 w 160"/>
                <a:gd name="T23" fmla="*/ 4 h 94"/>
                <a:gd name="T24" fmla="*/ 37 w 160"/>
                <a:gd name="T25" fmla="*/ 4 h 94"/>
                <a:gd name="T26" fmla="*/ 31 w 160"/>
                <a:gd name="T27" fmla="*/ 4 h 94"/>
                <a:gd name="T28" fmla="*/ 25 w 160"/>
                <a:gd name="T29" fmla="*/ 4 h 94"/>
                <a:gd name="T30" fmla="*/ 20 w 160"/>
                <a:gd name="T31" fmla="*/ 4 h 94"/>
                <a:gd name="T32" fmla="*/ 13 w 160"/>
                <a:gd name="T33" fmla="*/ 5 h 94"/>
                <a:gd name="T34" fmla="*/ 7 w 160"/>
                <a:gd name="T35" fmla="*/ 5 h 94"/>
                <a:gd name="T36" fmla="*/ 6 w 160"/>
                <a:gd name="T37" fmla="*/ 9 h 94"/>
                <a:gd name="T38" fmla="*/ 6 w 160"/>
                <a:gd name="T39" fmla="*/ 17 h 94"/>
                <a:gd name="T40" fmla="*/ 6 w 160"/>
                <a:gd name="T41" fmla="*/ 25 h 94"/>
                <a:gd name="T42" fmla="*/ 6 w 160"/>
                <a:gd name="T43" fmla="*/ 32 h 94"/>
                <a:gd name="T44" fmla="*/ 6 w 160"/>
                <a:gd name="T45" fmla="*/ 36 h 94"/>
                <a:gd name="T46" fmla="*/ 5 w 160"/>
                <a:gd name="T47" fmla="*/ 41 h 94"/>
                <a:gd name="T48" fmla="*/ 5 w 160"/>
                <a:gd name="T49" fmla="*/ 45 h 94"/>
                <a:gd name="T50" fmla="*/ 5 w 160"/>
                <a:gd name="T51" fmla="*/ 50 h 94"/>
                <a:gd name="T52" fmla="*/ 5 w 160"/>
                <a:gd name="T53" fmla="*/ 55 h 94"/>
                <a:gd name="T54" fmla="*/ 4 w 160"/>
                <a:gd name="T55" fmla="*/ 59 h 94"/>
                <a:gd name="T56" fmla="*/ 4 w 160"/>
                <a:gd name="T57" fmla="*/ 63 h 94"/>
                <a:gd name="T58" fmla="*/ 4 w 160"/>
                <a:gd name="T59" fmla="*/ 67 h 94"/>
                <a:gd name="T60" fmla="*/ 4 w 160"/>
                <a:gd name="T61" fmla="*/ 72 h 94"/>
                <a:gd name="T62" fmla="*/ 4 w 160"/>
                <a:gd name="T63" fmla="*/ 79 h 94"/>
                <a:gd name="T64" fmla="*/ 4 w 160"/>
                <a:gd name="T65" fmla="*/ 83 h 94"/>
                <a:gd name="T66" fmla="*/ 4 w 160"/>
                <a:gd name="T67" fmla="*/ 91 h 94"/>
                <a:gd name="T68" fmla="*/ 3 w 160"/>
                <a:gd name="T69" fmla="*/ 94 h 94"/>
                <a:gd name="T70" fmla="*/ 3 w 160"/>
                <a:gd name="T71" fmla="*/ 1 h 94"/>
                <a:gd name="T72" fmla="*/ 8 w 160"/>
                <a:gd name="T73" fmla="*/ 0 h 94"/>
                <a:gd name="T74" fmla="*/ 14 w 160"/>
                <a:gd name="T75" fmla="*/ 0 h 94"/>
                <a:gd name="T76" fmla="*/ 20 w 160"/>
                <a:gd name="T77" fmla="*/ 0 h 94"/>
                <a:gd name="T78" fmla="*/ 26 w 160"/>
                <a:gd name="T79" fmla="*/ 0 h 94"/>
                <a:gd name="T80" fmla="*/ 31 w 160"/>
                <a:gd name="T81" fmla="*/ 0 h 94"/>
                <a:gd name="T82" fmla="*/ 37 w 160"/>
                <a:gd name="T83" fmla="*/ 0 h 94"/>
                <a:gd name="T84" fmla="*/ 43 w 160"/>
                <a:gd name="T85" fmla="*/ 0 h 94"/>
                <a:gd name="T86" fmla="*/ 50 w 160"/>
                <a:gd name="T87" fmla="*/ 0 h 94"/>
                <a:gd name="T88" fmla="*/ 55 w 160"/>
                <a:gd name="T89" fmla="*/ 0 h 94"/>
                <a:gd name="T90" fmla="*/ 62 w 160"/>
                <a:gd name="T91" fmla="*/ 0 h 94"/>
                <a:gd name="T92" fmla="*/ 67 w 160"/>
                <a:gd name="T93" fmla="*/ 0 h 94"/>
                <a:gd name="T94" fmla="*/ 74 w 160"/>
                <a:gd name="T95" fmla="*/ 0 h 94"/>
                <a:gd name="T96" fmla="*/ 80 w 160"/>
                <a:gd name="T97" fmla="*/ 0 h 94"/>
                <a:gd name="T98" fmla="*/ 86 w 160"/>
                <a:gd name="T99" fmla="*/ 0 h 94"/>
                <a:gd name="T100" fmla="*/ 92 w 160"/>
                <a:gd name="T101" fmla="*/ 0 h 94"/>
                <a:gd name="T102" fmla="*/ 98 w 160"/>
                <a:gd name="T103" fmla="*/ 0 h 94"/>
                <a:gd name="T104" fmla="*/ 104 w 160"/>
                <a:gd name="T105" fmla="*/ 0 h 94"/>
                <a:gd name="T106" fmla="*/ 110 w 160"/>
                <a:gd name="T107" fmla="*/ 0 h 94"/>
                <a:gd name="T108" fmla="*/ 116 w 160"/>
                <a:gd name="T109" fmla="*/ 0 h 94"/>
                <a:gd name="T110" fmla="*/ 121 w 160"/>
                <a:gd name="T111" fmla="*/ 0 h 94"/>
                <a:gd name="T112" fmla="*/ 127 w 160"/>
                <a:gd name="T113" fmla="*/ 0 h 94"/>
                <a:gd name="T114" fmla="*/ 132 w 160"/>
                <a:gd name="T115" fmla="*/ 0 h 94"/>
                <a:gd name="T116" fmla="*/ 137 w 160"/>
                <a:gd name="T117" fmla="*/ 0 h 94"/>
                <a:gd name="T118" fmla="*/ 144 w 160"/>
                <a:gd name="T119" fmla="*/ 0 h 94"/>
                <a:gd name="T120" fmla="*/ 149 w 160"/>
                <a:gd name="T121" fmla="*/ 0 h 94"/>
                <a:gd name="T122" fmla="*/ 156 w 160"/>
                <a:gd name="T123" fmla="*/ 0 h 94"/>
                <a:gd name="T124" fmla="*/ 160 w 160"/>
                <a:gd name="T125" fmla="*/ 2 h 9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60"/>
                <a:gd name="T190" fmla="*/ 0 h 94"/>
                <a:gd name="T191" fmla="*/ 160 w 160"/>
                <a:gd name="T192" fmla="*/ 94 h 9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60" h="94">
                  <a:moveTo>
                    <a:pt x="160" y="2"/>
                  </a:moveTo>
                  <a:lnTo>
                    <a:pt x="156" y="2"/>
                  </a:lnTo>
                  <a:lnTo>
                    <a:pt x="152" y="2"/>
                  </a:lnTo>
                  <a:lnTo>
                    <a:pt x="148" y="2"/>
                  </a:lnTo>
                  <a:lnTo>
                    <a:pt x="144" y="3"/>
                  </a:lnTo>
                  <a:lnTo>
                    <a:pt x="140" y="3"/>
                  </a:lnTo>
                  <a:lnTo>
                    <a:pt x="137" y="3"/>
                  </a:lnTo>
                  <a:lnTo>
                    <a:pt x="133" y="3"/>
                  </a:lnTo>
                  <a:lnTo>
                    <a:pt x="129" y="3"/>
                  </a:lnTo>
                  <a:lnTo>
                    <a:pt x="126" y="3"/>
                  </a:lnTo>
                  <a:lnTo>
                    <a:pt x="122" y="3"/>
                  </a:lnTo>
                  <a:lnTo>
                    <a:pt x="118" y="3"/>
                  </a:lnTo>
                  <a:lnTo>
                    <a:pt x="115" y="3"/>
                  </a:lnTo>
                  <a:lnTo>
                    <a:pt x="111" y="3"/>
                  </a:lnTo>
                  <a:lnTo>
                    <a:pt x="108" y="3"/>
                  </a:lnTo>
                  <a:lnTo>
                    <a:pt x="104" y="3"/>
                  </a:lnTo>
                  <a:lnTo>
                    <a:pt x="101" y="3"/>
                  </a:lnTo>
                  <a:lnTo>
                    <a:pt x="97" y="3"/>
                  </a:lnTo>
                  <a:lnTo>
                    <a:pt x="94" y="3"/>
                  </a:lnTo>
                  <a:lnTo>
                    <a:pt x="90" y="3"/>
                  </a:lnTo>
                  <a:lnTo>
                    <a:pt x="88" y="4"/>
                  </a:lnTo>
                  <a:lnTo>
                    <a:pt x="84" y="4"/>
                  </a:lnTo>
                  <a:lnTo>
                    <a:pt x="81" y="4"/>
                  </a:lnTo>
                  <a:lnTo>
                    <a:pt x="78" y="4"/>
                  </a:lnTo>
                  <a:lnTo>
                    <a:pt x="75" y="4"/>
                  </a:lnTo>
                  <a:lnTo>
                    <a:pt x="72" y="4"/>
                  </a:lnTo>
                  <a:lnTo>
                    <a:pt x="69" y="4"/>
                  </a:lnTo>
                  <a:lnTo>
                    <a:pt x="66" y="4"/>
                  </a:lnTo>
                  <a:lnTo>
                    <a:pt x="63" y="4"/>
                  </a:lnTo>
                  <a:lnTo>
                    <a:pt x="60" y="4"/>
                  </a:lnTo>
                  <a:lnTo>
                    <a:pt x="57" y="4"/>
                  </a:lnTo>
                  <a:lnTo>
                    <a:pt x="55" y="4"/>
                  </a:lnTo>
                  <a:lnTo>
                    <a:pt x="53" y="4"/>
                  </a:lnTo>
                  <a:lnTo>
                    <a:pt x="50" y="4"/>
                  </a:lnTo>
                  <a:lnTo>
                    <a:pt x="47" y="4"/>
                  </a:lnTo>
                  <a:lnTo>
                    <a:pt x="45" y="4"/>
                  </a:lnTo>
                  <a:lnTo>
                    <a:pt x="42" y="4"/>
                  </a:lnTo>
                  <a:lnTo>
                    <a:pt x="39" y="4"/>
                  </a:lnTo>
                  <a:lnTo>
                    <a:pt x="37" y="4"/>
                  </a:lnTo>
                  <a:lnTo>
                    <a:pt x="35" y="4"/>
                  </a:lnTo>
                  <a:lnTo>
                    <a:pt x="33" y="4"/>
                  </a:lnTo>
                  <a:lnTo>
                    <a:pt x="31" y="4"/>
                  </a:lnTo>
                  <a:lnTo>
                    <a:pt x="29" y="4"/>
                  </a:lnTo>
                  <a:lnTo>
                    <a:pt x="27" y="4"/>
                  </a:lnTo>
                  <a:lnTo>
                    <a:pt x="25" y="4"/>
                  </a:lnTo>
                  <a:lnTo>
                    <a:pt x="23" y="4"/>
                  </a:lnTo>
                  <a:lnTo>
                    <a:pt x="22" y="4"/>
                  </a:lnTo>
                  <a:lnTo>
                    <a:pt x="20" y="4"/>
                  </a:lnTo>
                  <a:lnTo>
                    <a:pt x="19" y="5"/>
                  </a:lnTo>
                  <a:lnTo>
                    <a:pt x="16" y="5"/>
                  </a:lnTo>
                  <a:lnTo>
                    <a:pt x="13" y="5"/>
                  </a:lnTo>
                  <a:lnTo>
                    <a:pt x="11" y="5"/>
                  </a:lnTo>
                  <a:lnTo>
                    <a:pt x="10" y="5"/>
                  </a:lnTo>
                  <a:lnTo>
                    <a:pt x="7" y="5"/>
                  </a:lnTo>
                  <a:lnTo>
                    <a:pt x="6" y="7"/>
                  </a:lnTo>
                  <a:lnTo>
                    <a:pt x="6" y="9"/>
                  </a:lnTo>
                  <a:lnTo>
                    <a:pt x="6" y="12"/>
                  </a:lnTo>
                  <a:lnTo>
                    <a:pt x="6" y="14"/>
                  </a:lnTo>
                  <a:lnTo>
                    <a:pt x="6" y="17"/>
                  </a:lnTo>
                  <a:lnTo>
                    <a:pt x="6" y="20"/>
                  </a:lnTo>
                  <a:lnTo>
                    <a:pt x="6" y="22"/>
                  </a:lnTo>
                  <a:lnTo>
                    <a:pt x="6" y="25"/>
                  </a:lnTo>
                  <a:lnTo>
                    <a:pt x="6" y="28"/>
                  </a:lnTo>
                  <a:lnTo>
                    <a:pt x="6" y="31"/>
                  </a:lnTo>
                  <a:lnTo>
                    <a:pt x="6" y="32"/>
                  </a:lnTo>
                  <a:lnTo>
                    <a:pt x="6" y="33"/>
                  </a:lnTo>
                  <a:lnTo>
                    <a:pt x="6" y="35"/>
                  </a:lnTo>
                  <a:lnTo>
                    <a:pt x="6" y="36"/>
                  </a:lnTo>
                  <a:lnTo>
                    <a:pt x="5" y="38"/>
                  </a:lnTo>
                  <a:lnTo>
                    <a:pt x="5" y="39"/>
                  </a:lnTo>
                  <a:lnTo>
                    <a:pt x="5" y="41"/>
                  </a:lnTo>
                  <a:lnTo>
                    <a:pt x="5" y="42"/>
                  </a:lnTo>
                  <a:lnTo>
                    <a:pt x="5" y="44"/>
                  </a:lnTo>
                  <a:lnTo>
                    <a:pt x="5" y="45"/>
                  </a:lnTo>
                  <a:lnTo>
                    <a:pt x="5" y="47"/>
                  </a:lnTo>
                  <a:lnTo>
                    <a:pt x="5" y="49"/>
                  </a:lnTo>
                  <a:lnTo>
                    <a:pt x="5" y="50"/>
                  </a:lnTo>
                  <a:lnTo>
                    <a:pt x="5" y="52"/>
                  </a:lnTo>
                  <a:lnTo>
                    <a:pt x="5" y="53"/>
                  </a:lnTo>
                  <a:lnTo>
                    <a:pt x="5" y="55"/>
                  </a:lnTo>
                  <a:lnTo>
                    <a:pt x="4" y="56"/>
                  </a:lnTo>
                  <a:lnTo>
                    <a:pt x="4" y="57"/>
                  </a:lnTo>
                  <a:lnTo>
                    <a:pt x="4" y="59"/>
                  </a:lnTo>
                  <a:lnTo>
                    <a:pt x="4" y="60"/>
                  </a:lnTo>
                  <a:lnTo>
                    <a:pt x="4" y="62"/>
                  </a:lnTo>
                  <a:lnTo>
                    <a:pt x="4" y="63"/>
                  </a:lnTo>
                  <a:lnTo>
                    <a:pt x="4" y="64"/>
                  </a:lnTo>
                  <a:lnTo>
                    <a:pt x="4" y="66"/>
                  </a:lnTo>
                  <a:lnTo>
                    <a:pt x="4" y="67"/>
                  </a:lnTo>
                  <a:lnTo>
                    <a:pt x="4" y="69"/>
                  </a:lnTo>
                  <a:lnTo>
                    <a:pt x="4" y="71"/>
                  </a:lnTo>
                  <a:lnTo>
                    <a:pt x="4" y="72"/>
                  </a:lnTo>
                  <a:lnTo>
                    <a:pt x="4" y="75"/>
                  </a:lnTo>
                  <a:lnTo>
                    <a:pt x="4" y="78"/>
                  </a:lnTo>
                  <a:lnTo>
                    <a:pt x="4" y="79"/>
                  </a:lnTo>
                  <a:lnTo>
                    <a:pt x="4" y="81"/>
                  </a:lnTo>
                  <a:lnTo>
                    <a:pt x="4" y="82"/>
                  </a:lnTo>
                  <a:lnTo>
                    <a:pt x="4" y="83"/>
                  </a:lnTo>
                  <a:lnTo>
                    <a:pt x="4" y="86"/>
                  </a:lnTo>
                  <a:lnTo>
                    <a:pt x="4" y="89"/>
                  </a:lnTo>
                  <a:lnTo>
                    <a:pt x="4" y="91"/>
                  </a:lnTo>
                  <a:lnTo>
                    <a:pt x="5" y="94"/>
                  </a:lnTo>
                  <a:lnTo>
                    <a:pt x="4" y="94"/>
                  </a:lnTo>
                  <a:lnTo>
                    <a:pt x="3" y="94"/>
                  </a:lnTo>
                  <a:lnTo>
                    <a:pt x="0" y="93"/>
                  </a:lnTo>
                  <a:lnTo>
                    <a:pt x="3" y="1"/>
                  </a:lnTo>
                  <a:lnTo>
                    <a:pt x="5" y="0"/>
                  </a:lnTo>
                  <a:lnTo>
                    <a:pt x="7" y="0"/>
                  </a:lnTo>
                  <a:lnTo>
                    <a:pt x="8" y="0"/>
                  </a:lnTo>
                  <a:lnTo>
                    <a:pt x="11" y="0"/>
                  </a:lnTo>
                  <a:lnTo>
                    <a:pt x="12" y="0"/>
                  </a:lnTo>
                  <a:lnTo>
                    <a:pt x="14" y="0"/>
                  </a:lnTo>
                  <a:lnTo>
                    <a:pt x="16" y="0"/>
                  </a:lnTo>
                  <a:lnTo>
                    <a:pt x="18" y="0"/>
                  </a:lnTo>
                  <a:lnTo>
                    <a:pt x="20" y="0"/>
                  </a:lnTo>
                  <a:lnTo>
                    <a:pt x="22" y="0"/>
                  </a:lnTo>
                  <a:lnTo>
                    <a:pt x="23" y="0"/>
                  </a:lnTo>
                  <a:lnTo>
                    <a:pt x="26" y="0"/>
                  </a:lnTo>
                  <a:lnTo>
                    <a:pt x="27" y="0"/>
                  </a:lnTo>
                  <a:lnTo>
                    <a:pt x="30" y="0"/>
                  </a:lnTo>
                  <a:lnTo>
                    <a:pt x="31" y="0"/>
                  </a:lnTo>
                  <a:lnTo>
                    <a:pt x="34" y="0"/>
                  </a:lnTo>
                  <a:lnTo>
                    <a:pt x="35" y="0"/>
                  </a:lnTo>
                  <a:lnTo>
                    <a:pt x="37" y="0"/>
                  </a:lnTo>
                  <a:lnTo>
                    <a:pt x="39" y="0"/>
                  </a:lnTo>
                  <a:lnTo>
                    <a:pt x="42" y="0"/>
                  </a:lnTo>
                  <a:lnTo>
                    <a:pt x="43" y="0"/>
                  </a:lnTo>
                  <a:lnTo>
                    <a:pt x="45" y="0"/>
                  </a:lnTo>
                  <a:lnTo>
                    <a:pt x="47" y="0"/>
                  </a:lnTo>
                  <a:lnTo>
                    <a:pt x="50" y="0"/>
                  </a:lnTo>
                  <a:lnTo>
                    <a:pt x="51" y="0"/>
                  </a:lnTo>
                  <a:lnTo>
                    <a:pt x="54" y="0"/>
                  </a:lnTo>
                  <a:lnTo>
                    <a:pt x="55" y="0"/>
                  </a:lnTo>
                  <a:lnTo>
                    <a:pt x="58" y="0"/>
                  </a:lnTo>
                  <a:lnTo>
                    <a:pt x="59" y="0"/>
                  </a:lnTo>
                  <a:lnTo>
                    <a:pt x="62" y="0"/>
                  </a:lnTo>
                  <a:lnTo>
                    <a:pt x="64" y="0"/>
                  </a:lnTo>
                  <a:lnTo>
                    <a:pt x="66" y="0"/>
                  </a:lnTo>
                  <a:lnTo>
                    <a:pt x="67" y="0"/>
                  </a:lnTo>
                  <a:lnTo>
                    <a:pt x="70" y="0"/>
                  </a:lnTo>
                  <a:lnTo>
                    <a:pt x="72" y="0"/>
                  </a:lnTo>
                  <a:lnTo>
                    <a:pt x="74" y="0"/>
                  </a:lnTo>
                  <a:lnTo>
                    <a:pt x="75" y="0"/>
                  </a:lnTo>
                  <a:lnTo>
                    <a:pt x="78" y="0"/>
                  </a:lnTo>
                  <a:lnTo>
                    <a:pt x="80" y="0"/>
                  </a:lnTo>
                  <a:lnTo>
                    <a:pt x="82" y="0"/>
                  </a:lnTo>
                  <a:lnTo>
                    <a:pt x="83" y="0"/>
                  </a:lnTo>
                  <a:lnTo>
                    <a:pt x="86" y="0"/>
                  </a:lnTo>
                  <a:lnTo>
                    <a:pt x="88" y="0"/>
                  </a:lnTo>
                  <a:lnTo>
                    <a:pt x="90" y="0"/>
                  </a:lnTo>
                  <a:lnTo>
                    <a:pt x="92" y="0"/>
                  </a:lnTo>
                  <a:lnTo>
                    <a:pt x="94" y="0"/>
                  </a:lnTo>
                  <a:lnTo>
                    <a:pt x="96" y="0"/>
                  </a:lnTo>
                  <a:lnTo>
                    <a:pt x="98" y="0"/>
                  </a:lnTo>
                  <a:lnTo>
                    <a:pt x="100" y="0"/>
                  </a:lnTo>
                  <a:lnTo>
                    <a:pt x="102" y="0"/>
                  </a:lnTo>
                  <a:lnTo>
                    <a:pt x="104" y="0"/>
                  </a:lnTo>
                  <a:lnTo>
                    <a:pt x="106" y="0"/>
                  </a:lnTo>
                  <a:lnTo>
                    <a:pt x="108" y="0"/>
                  </a:lnTo>
                  <a:lnTo>
                    <a:pt x="110" y="0"/>
                  </a:lnTo>
                  <a:lnTo>
                    <a:pt x="112" y="0"/>
                  </a:lnTo>
                  <a:lnTo>
                    <a:pt x="114" y="0"/>
                  </a:lnTo>
                  <a:lnTo>
                    <a:pt x="116" y="0"/>
                  </a:lnTo>
                  <a:lnTo>
                    <a:pt x="117" y="0"/>
                  </a:lnTo>
                  <a:lnTo>
                    <a:pt x="119" y="0"/>
                  </a:lnTo>
                  <a:lnTo>
                    <a:pt x="121" y="0"/>
                  </a:lnTo>
                  <a:lnTo>
                    <a:pt x="123" y="0"/>
                  </a:lnTo>
                  <a:lnTo>
                    <a:pt x="125" y="0"/>
                  </a:lnTo>
                  <a:lnTo>
                    <a:pt x="127" y="0"/>
                  </a:lnTo>
                  <a:lnTo>
                    <a:pt x="129" y="0"/>
                  </a:lnTo>
                  <a:lnTo>
                    <a:pt x="130" y="0"/>
                  </a:lnTo>
                  <a:lnTo>
                    <a:pt x="132" y="0"/>
                  </a:lnTo>
                  <a:lnTo>
                    <a:pt x="134" y="0"/>
                  </a:lnTo>
                  <a:lnTo>
                    <a:pt x="136" y="0"/>
                  </a:lnTo>
                  <a:lnTo>
                    <a:pt x="137" y="0"/>
                  </a:lnTo>
                  <a:lnTo>
                    <a:pt x="140" y="0"/>
                  </a:lnTo>
                  <a:lnTo>
                    <a:pt x="141" y="0"/>
                  </a:lnTo>
                  <a:lnTo>
                    <a:pt x="144" y="0"/>
                  </a:lnTo>
                  <a:lnTo>
                    <a:pt x="145" y="0"/>
                  </a:lnTo>
                  <a:lnTo>
                    <a:pt x="148" y="0"/>
                  </a:lnTo>
                  <a:lnTo>
                    <a:pt x="149" y="0"/>
                  </a:lnTo>
                  <a:lnTo>
                    <a:pt x="152" y="0"/>
                  </a:lnTo>
                  <a:lnTo>
                    <a:pt x="153" y="0"/>
                  </a:lnTo>
                  <a:lnTo>
                    <a:pt x="156" y="0"/>
                  </a:lnTo>
                  <a:lnTo>
                    <a:pt x="157" y="0"/>
                  </a:lnTo>
                  <a:lnTo>
                    <a:pt x="160" y="0"/>
                  </a:lnTo>
                  <a:lnTo>
                    <a:pt x="160" y="2"/>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1" name="Freeform 269"/>
            <p:cNvSpPr>
              <a:spLocks/>
            </p:cNvSpPr>
            <p:nvPr/>
          </p:nvSpPr>
          <p:spPr bwMode="auto">
            <a:xfrm>
              <a:off x="2460" y="1649"/>
              <a:ext cx="26" cy="39"/>
            </a:xfrm>
            <a:custGeom>
              <a:avLst/>
              <a:gdLst>
                <a:gd name="T0" fmla="*/ 1 w 26"/>
                <a:gd name="T1" fmla="*/ 0 h 39"/>
                <a:gd name="T2" fmla="*/ 4 w 26"/>
                <a:gd name="T3" fmla="*/ 0 h 39"/>
                <a:gd name="T4" fmla="*/ 6 w 26"/>
                <a:gd name="T5" fmla="*/ 0 h 39"/>
                <a:gd name="T6" fmla="*/ 9 w 26"/>
                <a:gd name="T7" fmla="*/ 0 h 39"/>
                <a:gd name="T8" fmla="*/ 12 w 26"/>
                <a:gd name="T9" fmla="*/ 0 h 39"/>
                <a:gd name="T10" fmla="*/ 15 w 26"/>
                <a:gd name="T11" fmla="*/ 0 h 39"/>
                <a:gd name="T12" fmla="*/ 18 w 26"/>
                <a:gd name="T13" fmla="*/ 0 h 39"/>
                <a:gd name="T14" fmla="*/ 21 w 26"/>
                <a:gd name="T15" fmla="*/ 0 h 39"/>
                <a:gd name="T16" fmla="*/ 24 w 26"/>
                <a:gd name="T17" fmla="*/ 1 h 39"/>
                <a:gd name="T18" fmla="*/ 24 w 26"/>
                <a:gd name="T19" fmla="*/ 3 h 39"/>
                <a:gd name="T20" fmla="*/ 24 w 26"/>
                <a:gd name="T21" fmla="*/ 5 h 39"/>
                <a:gd name="T22" fmla="*/ 24 w 26"/>
                <a:gd name="T23" fmla="*/ 7 h 39"/>
                <a:gd name="T24" fmla="*/ 24 w 26"/>
                <a:gd name="T25" fmla="*/ 10 h 39"/>
                <a:gd name="T26" fmla="*/ 24 w 26"/>
                <a:gd name="T27" fmla="*/ 12 h 39"/>
                <a:gd name="T28" fmla="*/ 24 w 26"/>
                <a:gd name="T29" fmla="*/ 15 h 39"/>
                <a:gd name="T30" fmla="*/ 24 w 26"/>
                <a:gd name="T31" fmla="*/ 17 h 39"/>
                <a:gd name="T32" fmla="*/ 25 w 26"/>
                <a:gd name="T33" fmla="*/ 19 h 39"/>
                <a:gd name="T34" fmla="*/ 25 w 26"/>
                <a:gd name="T35" fmla="*/ 22 h 39"/>
                <a:gd name="T36" fmla="*/ 25 w 26"/>
                <a:gd name="T37" fmla="*/ 24 h 39"/>
                <a:gd name="T38" fmla="*/ 25 w 26"/>
                <a:gd name="T39" fmla="*/ 27 h 39"/>
                <a:gd name="T40" fmla="*/ 25 w 26"/>
                <a:gd name="T41" fmla="*/ 29 h 39"/>
                <a:gd name="T42" fmla="*/ 25 w 26"/>
                <a:gd name="T43" fmla="*/ 32 h 39"/>
                <a:gd name="T44" fmla="*/ 25 w 26"/>
                <a:gd name="T45" fmla="*/ 34 h 39"/>
                <a:gd name="T46" fmla="*/ 25 w 26"/>
                <a:gd name="T47" fmla="*/ 36 h 39"/>
                <a:gd name="T48" fmla="*/ 26 w 26"/>
                <a:gd name="T49" fmla="*/ 39 h 39"/>
                <a:gd name="T50" fmla="*/ 25 w 26"/>
                <a:gd name="T51" fmla="*/ 39 h 39"/>
                <a:gd name="T52" fmla="*/ 24 w 26"/>
                <a:gd name="T53" fmla="*/ 39 h 39"/>
                <a:gd name="T54" fmla="*/ 23 w 26"/>
                <a:gd name="T55" fmla="*/ 37 h 39"/>
                <a:gd name="T56" fmla="*/ 23 w 26"/>
                <a:gd name="T57" fmla="*/ 35 h 39"/>
                <a:gd name="T58" fmla="*/ 22 w 26"/>
                <a:gd name="T59" fmla="*/ 33 h 39"/>
                <a:gd name="T60" fmla="*/ 22 w 26"/>
                <a:gd name="T61" fmla="*/ 30 h 39"/>
                <a:gd name="T62" fmla="*/ 22 w 26"/>
                <a:gd name="T63" fmla="*/ 28 h 39"/>
                <a:gd name="T64" fmla="*/ 21 w 26"/>
                <a:gd name="T65" fmla="*/ 25 h 39"/>
                <a:gd name="T66" fmla="*/ 21 w 26"/>
                <a:gd name="T67" fmla="*/ 23 h 39"/>
                <a:gd name="T68" fmla="*/ 21 w 26"/>
                <a:gd name="T69" fmla="*/ 21 h 39"/>
                <a:gd name="T70" fmla="*/ 21 w 26"/>
                <a:gd name="T71" fmla="*/ 18 h 39"/>
                <a:gd name="T72" fmla="*/ 21 w 26"/>
                <a:gd name="T73" fmla="*/ 16 h 39"/>
                <a:gd name="T74" fmla="*/ 21 w 26"/>
                <a:gd name="T75" fmla="*/ 14 h 39"/>
                <a:gd name="T76" fmla="*/ 21 w 26"/>
                <a:gd name="T77" fmla="*/ 11 h 39"/>
                <a:gd name="T78" fmla="*/ 21 w 26"/>
                <a:gd name="T79" fmla="*/ 9 h 39"/>
                <a:gd name="T80" fmla="*/ 21 w 26"/>
                <a:gd name="T81" fmla="*/ 7 h 39"/>
                <a:gd name="T82" fmla="*/ 21 w 26"/>
                <a:gd name="T83" fmla="*/ 4 h 39"/>
                <a:gd name="T84" fmla="*/ 21 w 26"/>
                <a:gd name="T85" fmla="*/ 2 h 39"/>
                <a:gd name="T86" fmla="*/ 18 w 26"/>
                <a:gd name="T87" fmla="*/ 2 h 39"/>
                <a:gd name="T88" fmla="*/ 16 w 26"/>
                <a:gd name="T89" fmla="*/ 2 h 39"/>
                <a:gd name="T90" fmla="*/ 13 w 26"/>
                <a:gd name="T91" fmla="*/ 2 h 39"/>
                <a:gd name="T92" fmla="*/ 12 w 26"/>
                <a:gd name="T93" fmla="*/ 2 h 39"/>
                <a:gd name="T94" fmla="*/ 9 w 26"/>
                <a:gd name="T95" fmla="*/ 2 h 39"/>
                <a:gd name="T96" fmla="*/ 7 w 26"/>
                <a:gd name="T97" fmla="*/ 2 h 39"/>
                <a:gd name="T98" fmla="*/ 4 w 26"/>
                <a:gd name="T99" fmla="*/ 2 h 39"/>
                <a:gd name="T100" fmla="*/ 2 w 26"/>
                <a:gd name="T101" fmla="*/ 2 h 39"/>
                <a:gd name="T102" fmla="*/ 0 w 26"/>
                <a:gd name="T103" fmla="*/ 1 h 39"/>
                <a:gd name="T104" fmla="*/ 1 w 26"/>
                <a:gd name="T105" fmla="*/ 0 h 39"/>
                <a:gd name="T106" fmla="*/ 1 w 26"/>
                <a:gd name="T107" fmla="*/ 0 h 39"/>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6"/>
                <a:gd name="T163" fmla="*/ 0 h 39"/>
                <a:gd name="T164" fmla="*/ 26 w 26"/>
                <a:gd name="T165" fmla="*/ 39 h 39"/>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6" h="39">
                  <a:moveTo>
                    <a:pt x="1" y="0"/>
                  </a:moveTo>
                  <a:lnTo>
                    <a:pt x="4" y="0"/>
                  </a:lnTo>
                  <a:lnTo>
                    <a:pt x="6" y="0"/>
                  </a:lnTo>
                  <a:lnTo>
                    <a:pt x="9" y="0"/>
                  </a:lnTo>
                  <a:lnTo>
                    <a:pt x="12" y="0"/>
                  </a:lnTo>
                  <a:lnTo>
                    <a:pt x="15" y="0"/>
                  </a:lnTo>
                  <a:lnTo>
                    <a:pt x="18" y="0"/>
                  </a:lnTo>
                  <a:lnTo>
                    <a:pt x="21" y="0"/>
                  </a:lnTo>
                  <a:lnTo>
                    <a:pt x="24" y="1"/>
                  </a:lnTo>
                  <a:lnTo>
                    <a:pt x="24" y="3"/>
                  </a:lnTo>
                  <a:lnTo>
                    <a:pt x="24" y="5"/>
                  </a:lnTo>
                  <a:lnTo>
                    <a:pt x="24" y="7"/>
                  </a:lnTo>
                  <a:lnTo>
                    <a:pt x="24" y="10"/>
                  </a:lnTo>
                  <a:lnTo>
                    <a:pt x="24" y="12"/>
                  </a:lnTo>
                  <a:lnTo>
                    <a:pt x="24" y="15"/>
                  </a:lnTo>
                  <a:lnTo>
                    <a:pt x="24" y="17"/>
                  </a:lnTo>
                  <a:lnTo>
                    <a:pt x="25" y="19"/>
                  </a:lnTo>
                  <a:lnTo>
                    <a:pt x="25" y="22"/>
                  </a:lnTo>
                  <a:lnTo>
                    <a:pt x="25" y="24"/>
                  </a:lnTo>
                  <a:lnTo>
                    <a:pt x="25" y="27"/>
                  </a:lnTo>
                  <a:lnTo>
                    <a:pt x="25" y="29"/>
                  </a:lnTo>
                  <a:lnTo>
                    <a:pt x="25" y="32"/>
                  </a:lnTo>
                  <a:lnTo>
                    <a:pt x="25" y="34"/>
                  </a:lnTo>
                  <a:lnTo>
                    <a:pt x="25" y="36"/>
                  </a:lnTo>
                  <a:lnTo>
                    <a:pt x="26" y="39"/>
                  </a:lnTo>
                  <a:lnTo>
                    <a:pt x="25" y="39"/>
                  </a:lnTo>
                  <a:lnTo>
                    <a:pt x="24" y="39"/>
                  </a:lnTo>
                  <a:lnTo>
                    <a:pt x="23" y="37"/>
                  </a:lnTo>
                  <a:lnTo>
                    <a:pt x="23" y="35"/>
                  </a:lnTo>
                  <a:lnTo>
                    <a:pt x="22" y="33"/>
                  </a:lnTo>
                  <a:lnTo>
                    <a:pt x="22" y="30"/>
                  </a:lnTo>
                  <a:lnTo>
                    <a:pt x="22" y="28"/>
                  </a:lnTo>
                  <a:lnTo>
                    <a:pt x="21" y="25"/>
                  </a:lnTo>
                  <a:lnTo>
                    <a:pt x="21" y="23"/>
                  </a:lnTo>
                  <a:lnTo>
                    <a:pt x="21" y="21"/>
                  </a:lnTo>
                  <a:lnTo>
                    <a:pt x="21" y="18"/>
                  </a:lnTo>
                  <a:lnTo>
                    <a:pt x="21" y="16"/>
                  </a:lnTo>
                  <a:lnTo>
                    <a:pt x="21" y="14"/>
                  </a:lnTo>
                  <a:lnTo>
                    <a:pt x="21" y="11"/>
                  </a:lnTo>
                  <a:lnTo>
                    <a:pt x="21" y="9"/>
                  </a:lnTo>
                  <a:lnTo>
                    <a:pt x="21" y="7"/>
                  </a:lnTo>
                  <a:lnTo>
                    <a:pt x="21" y="4"/>
                  </a:lnTo>
                  <a:lnTo>
                    <a:pt x="21" y="2"/>
                  </a:lnTo>
                  <a:lnTo>
                    <a:pt x="18" y="2"/>
                  </a:lnTo>
                  <a:lnTo>
                    <a:pt x="16" y="2"/>
                  </a:lnTo>
                  <a:lnTo>
                    <a:pt x="13" y="2"/>
                  </a:lnTo>
                  <a:lnTo>
                    <a:pt x="12" y="2"/>
                  </a:lnTo>
                  <a:lnTo>
                    <a:pt x="9" y="2"/>
                  </a:lnTo>
                  <a:lnTo>
                    <a:pt x="7" y="2"/>
                  </a:lnTo>
                  <a:lnTo>
                    <a:pt x="4" y="2"/>
                  </a:lnTo>
                  <a:lnTo>
                    <a:pt x="2" y="2"/>
                  </a:lnTo>
                  <a:lnTo>
                    <a:pt x="0" y="1"/>
                  </a:lnTo>
                  <a:lnTo>
                    <a:pt x="1"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2" name="Freeform 270"/>
            <p:cNvSpPr>
              <a:spLocks/>
            </p:cNvSpPr>
            <p:nvPr/>
          </p:nvSpPr>
          <p:spPr bwMode="auto">
            <a:xfrm>
              <a:off x="2484" y="1761"/>
              <a:ext cx="49" cy="66"/>
            </a:xfrm>
            <a:custGeom>
              <a:avLst/>
              <a:gdLst>
                <a:gd name="T0" fmla="*/ 3 w 49"/>
                <a:gd name="T1" fmla="*/ 1 h 66"/>
                <a:gd name="T2" fmla="*/ 5 w 49"/>
                <a:gd name="T3" fmla="*/ 4 h 66"/>
                <a:gd name="T4" fmla="*/ 9 w 49"/>
                <a:gd name="T5" fmla="*/ 8 h 66"/>
                <a:gd name="T6" fmla="*/ 12 w 49"/>
                <a:gd name="T7" fmla="*/ 13 h 66"/>
                <a:gd name="T8" fmla="*/ 16 w 49"/>
                <a:gd name="T9" fmla="*/ 17 h 66"/>
                <a:gd name="T10" fmla="*/ 20 w 49"/>
                <a:gd name="T11" fmla="*/ 22 h 66"/>
                <a:gd name="T12" fmla="*/ 25 w 49"/>
                <a:gd name="T13" fmla="*/ 28 h 66"/>
                <a:gd name="T14" fmla="*/ 29 w 49"/>
                <a:gd name="T15" fmla="*/ 33 h 66"/>
                <a:gd name="T16" fmla="*/ 33 w 49"/>
                <a:gd name="T17" fmla="*/ 39 h 66"/>
                <a:gd name="T18" fmla="*/ 37 w 49"/>
                <a:gd name="T19" fmla="*/ 44 h 66"/>
                <a:gd name="T20" fmla="*/ 41 w 49"/>
                <a:gd name="T21" fmla="*/ 48 h 66"/>
                <a:gd name="T22" fmla="*/ 44 w 49"/>
                <a:gd name="T23" fmla="*/ 53 h 66"/>
                <a:gd name="T24" fmla="*/ 47 w 49"/>
                <a:gd name="T25" fmla="*/ 56 h 66"/>
                <a:gd name="T26" fmla="*/ 49 w 49"/>
                <a:gd name="T27" fmla="*/ 60 h 66"/>
                <a:gd name="T28" fmla="*/ 48 w 49"/>
                <a:gd name="T29" fmla="*/ 62 h 66"/>
                <a:gd name="T30" fmla="*/ 43 w 49"/>
                <a:gd name="T31" fmla="*/ 62 h 66"/>
                <a:gd name="T32" fmla="*/ 39 w 49"/>
                <a:gd name="T33" fmla="*/ 62 h 66"/>
                <a:gd name="T34" fmla="*/ 35 w 49"/>
                <a:gd name="T35" fmla="*/ 63 h 66"/>
                <a:gd name="T36" fmla="*/ 32 w 49"/>
                <a:gd name="T37" fmla="*/ 63 h 66"/>
                <a:gd name="T38" fmla="*/ 28 w 49"/>
                <a:gd name="T39" fmla="*/ 64 h 66"/>
                <a:gd name="T40" fmla="*/ 25 w 49"/>
                <a:gd name="T41" fmla="*/ 64 h 66"/>
                <a:gd name="T42" fmla="*/ 21 w 49"/>
                <a:gd name="T43" fmla="*/ 64 h 66"/>
                <a:gd name="T44" fmla="*/ 16 w 49"/>
                <a:gd name="T45" fmla="*/ 65 h 66"/>
                <a:gd name="T46" fmla="*/ 10 w 49"/>
                <a:gd name="T47" fmla="*/ 66 h 66"/>
                <a:gd name="T48" fmla="*/ 5 w 49"/>
                <a:gd name="T49" fmla="*/ 66 h 66"/>
                <a:gd name="T50" fmla="*/ 4 w 49"/>
                <a:gd name="T51" fmla="*/ 63 h 66"/>
                <a:gd name="T52" fmla="*/ 8 w 49"/>
                <a:gd name="T53" fmla="*/ 63 h 66"/>
                <a:gd name="T54" fmla="*/ 12 w 49"/>
                <a:gd name="T55" fmla="*/ 62 h 66"/>
                <a:gd name="T56" fmla="*/ 17 w 49"/>
                <a:gd name="T57" fmla="*/ 62 h 66"/>
                <a:gd name="T58" fmla="*/ 24 w 49"/>
                <a:gd name="T59" fmla="*/ 61 h 66"/>
                <a:gd name="T60" fmla="*/ 29 w 49"/>
                <a:gd name="T61" fmla="*/ 60 h 66"/>
                <a:gd name="T62" fmla="*/ 35 w 49"/>
                <a:gd name="T63" fmla="*/ 60 h 66"/>
                <a:gd name="T64" fmla="*/ 40 w 49"/>
                <a:gd name="T65" fmla="*/ 59 h 66"/>
                <a:gd name="T66" fmla="*/ 44 w 49"/>
                <a:gd name="T67" fmla="*/ 59 h 66"/>
                <a:gd name="T68" fmla="*/ 41 w 49"/>
                <a:gd name="T69" fmla="*/ 55 h 66"/>
                <a:gd name="T70" fmla="*/ 40 w 49"/>
                <a:gd name="T71" fmla="*/ 52 h 66"/>
                <a:gd name="T72" fmla="*/ 37 w 49"/>
                <a:gd name="T73" fmla="*/ 48 h 66"/>
                <a:gd name="T74" fmla="*/ 35 w 49"/>
                <a:gd name="T75" fmla="*/ 45 h 66"/>
                <a:gd name="T76" fmla="*/ 32 w 49"/>
                <a:gd name="T77" fmla="*/ 42 h 66"/>
                <a:gd name="T78" fmla="*/ 29 w 49"/>
                <a:gd name="T79" fmla="*/ 38 h 66"/>
                <a:gd name="T80" fmla="*/ 27 w 49"/>
                <a:gd name="T81" fmla="*/ 34 h 66"/>
                <a:gd name="T82" fmla="*/ 24 w 49"/>
                <a:gd name="T83" fmla="*/ 31 h 66"/>
                <a:gd name="T84" fmla="*/ 20 w 49"/>
                <a:gd name="T85" fmla="*/ 27 h 66"/>
                <a:gd name="T86" fmla="*/ 17 w 49"/>
                <a:gd name="T87" fmla="*/ 23 h 66"/>
                <a:gd name="T88" fmla="*/ 13 w 49"/>
                <a:gd name="T89" fmla="*/ 20 h 66"/>
                <a:gd name="T90" fmla="*/ 11 w 49"/>
                <a:gd name="T91" fmla="*/ 16 h 66"/>
                <a:gd name="T92" fmla="*/ 8 w 49"/>
                <a:gd name="T93" fmla="*/ 12 h 66"/>
                <a:gd name="T94" fmla="*/ 5 w 49"/>
                <a:gd name="T95" fmla="*/ 9 h 66"/>
                <a:gd name="T96" fmla="*/ 2 w 49"/>
                <a:gd name="T97" fmla="*/ 5 h 66"/>
                <a:gd name="T98" fmla="*/ 0 w 49"/>
                <a:gd name="T99" fmla="*/ 2 h 66"/>
                <a:gd name="T100" fmla="*/ 2 w 49"/>
                <a:gd name="T101" fmla="*/ 0 h 6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9"/>
                <a:gd name="T154" fmla="*/ 0 h 66"/>
                <a:gd name="T155" fmla="*/ 49 w 49"/>
                <a:gd name="T156" fmla="*/ 66 h 6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9" h="66">
                  <a:moveTo>
                    <a:pt x="2" y="0"/>
                  </a:moveTo>
                  <a:lnTo>
                    <a:pt x="3" y="1"/>
                  </a:lnTo>
                  <a:lnTo>
                    <a:pt x="5" y="3"/>
                  </a:lnTo>
                  <a:lnTo>
                    <a:pt x="5" y="4"/>
                  </a:lnTo>
                  <a:lnTo>
                    <a:pt x="7" y="6"/>
                  </a:lnTo>
                  <a:lnTo>
                    <a:pt x="9" y="8"/>
                  </a:lnTo>
                  <a:lnTo>
                    <a:pt x="11" y="10"/>
                  </a:lnTo>
                  <a:lnTo>
                    <a:pt x="12" y="13"/>
                  </a:lnTo>
                  <a:lnTo>
                    <a:pt x="14" y="15"/>
                  </a:lnTo>
                  <a:lnTo>
                    <a:pt x="16" y="17"/>
                  </a:lnTo>
                  <a:lnTo>
                    <a:pt x="19" y="20"/>
                  </a:lnTo>
                  <a:lnTo>
                    <a:pt x="20" y="22"/>
                  </a:lnTo>
                  <a:lnTo>
                    <a:pt x="23" y="25"/>
                  </a:lnTo>
                  <a:lnTo>
                    <a:pt x="25" y="28"/>
                  </a:lnTo>
                  <a:lnTo>
                    <a:pt x="28" y="31"/>
                  </a:lnTo>
                  <a:lnTo>
                    <a:pt x="29" y="33"/>
                  </a:lnTo>
                  <a:lnTo>
                    <a:pt x="31" y="36"/>
                  </a:lnTo>
                  <a:lnTo>
                    <a:pt x="33" y="39"/>
                  </a:lnTo>
                  <a:lnTo>
                    <a:pt x="36" y="42"/>
                  </a:lnTo>
                  <a:lnTo>
                    <a:pt x="37" y="44"/>
                  </a:lnTo>
                  <a:lnTo>
                    <a:pt x="39" y="46"/>
                  </a:lnTo>
                  <a:lnTo>
                    <a:pt x="41" y="48"/>
                  </a:lnTo>
                  <a:lnTo>
                    <a:pt x="43" y="51"/>
                  </a:lnTo>
                  <a:lnTo>
                    <a:pt x="44" y="53"/>
                  </a:lnTo>
                  <a:lnTo>
                    <a:pt x="45" y="55"/>
                  </a:lnTo>
                  <a:lnTo>
                    <a:pt x="47" y="56"/>
                  </a:lnTo>
                  <a:lnTo>
                    <a:pt x="48" y="58"/>
                  </a:lnTo>
                  <a:lnTo>
                    <a:pt x="49" y="60"/>
                  </a:lnTo>
                  <a:lnTo>
                    <a:pt x="49" y="62"/>
                  </a:lnTo>
                  <a:lnTo>
                    <a:pt x="48" y="62"/>
                  </a:lnTo>
                  <a:lnTo>
                    <a:pt x="45" y="62"/>
                  </a:lnTo>
                  <a:lnTo>
                    <a:pt x="43" y="62"/>
                  </a:lnTo>
                  <a:lnTo>
                    <a:pt x="40" y="62"/>
                  </a:lnTo>
                  <a:lnTo>
                    <a:pt x="39" y="62"/>
                  </a:lnTo>
                  <a:lnTo>
                    <a:pt x="37" y="63"/>
                  </a:lnTo>
                  <a:lnTo>
                    <a:pt x="35" y="63"/>
                  </a:lnTo>
                  <a:lnTo>
                    <a:pt x="33" y="63"/>
                  </a:lnTo>
                  <a:lnTo>
                    <a:pt x="32" y="63"/>
                  </a:lnTo>
                  <a:lnTo>
                    <a:pt x="30" y="63"/>
                  </a:lnTo>
                  <a:lnTo>
                    <a:pt x="28" y="64"/>
                  </a:lnTo>
                  <a:lnTo>
                    <a:pt x="27" y="64"/>
                  </a:lnTo>
                  <a:lnTo>
                    <a:pt x="25" y="64"/>
                  </a:lnTo>
                  <a:lnTo>
                    <a:pt x="23" y="64"/>
                  </a:lnTo>
                  <a:lnTo>
                    <a:pt x="21" y="64"/>
                  </a:lnTo>
                  <a:lnTo>
                    <a:pt x="20" y="65"/>
                  </a:lnTo>
                  <a:lnTo>
                    <a:pt x="16" y="65"/>
                  </a:lnTo>
                  <a:lnTo>
                    <a:pt x="13" y="65"/>
                  </a:lnTo>
                  <a:lnTo>
                    <a:pt x="10" y="66"/>
                  </a:lnTo>
                  <a:lnTo>
                    <a:pt x="8" y="66"/>
                  </a:lnTo>
                  <a:lnTo>
                    <a:pt x="5" y="66"/>
                  </a:lnTo>
                  <a:lnTo>
                    <a:pt x="4" y="66"/>
                  </a:lnTo>
                  <a:lnTo>
                    <a:pt x="4" y="63"/>
                  </a:lnTo>
                  <a:lnTo>
                    <a:pt x="5" y="63"/>
                  </a:lnTo>
                  <a:lnTo>
                    <a:pt x="8" y="63"/>
                  </a:lnTo>
                  <a:lnTo>
                    <a:pt x="9" y="62"/>
                  </a:lnTo>
                  <a:lnTo>
                    <a:pt x="12" y="62"/>
                  </a:lnTo>
                  <a:lnTo>
                    <a:pt x="15" y="62"/>
                  </a:lnTo>
                  <a:lnTo>
                    <a:pt x="17" y="62"/>
                  </a:lnTo>
                  <a:lnTo>
                    <a:pt x="21" y="61"/>
                  </a:lnTo>
                  <a:lnTo>
                    <a:pt x="24" y="61"/>
                  </a:lnTo>
                  <a:lnTo>
                    <a:pt x="27" y="61"/>
                  </a:lnTo>
                  <a:lnTo>
                    <a:pt x="29" y="60"/>
                  </a:lnTo>
                  <a:lnTo>
                    <a:pt x="32" y="60"/>
                  </a:lnTo>
                  <a:lnTo>
                    <a:pt x="35" y="60"/>
                  </a:lnTo>
                  <a:lnTo>
                    <a:pt x="37" y="59"/>
                  </a:lnTo>
                  <a:lnTo>
                    <a:pt x="40" y="59"/>
                  </a:lnTo>
                  <a:lnTo>
                    <a:pt x="41" y="59"/>
                  </a:lnTo>
                  <a:lnTo>
                    <a:pt x="44" y="59"/>
                  </a:lnTo>
                  <a:lnTo>
                    <a:pt x="43" y="57"/>
                  </a:lnTo>
                  <a:lnTo>
                    <a:pt x="41" y="55"/>
                  </a:lnTo>
                  <a:lnTo>
                    <a:pt x="41" y="54"/>
                  </a:lnTo>
                  <a:lnTo>
                    <a:pt x="40" y="52"/>
                  </a:lnTo>
                  <a:lnTo>
                    <a:pt x="39" y="50"/>
                  </a:lnTo>
                  <a:lnTo>
                    <a:pt x="37" y="48"/>
                  </a:lnTo>
                  <a:lnTo>
                    <a:pt x="36" y="47"/>
                  </a:lnTo>
                  <a:lnTo>
                    <a:pt x="35" y="45"/>
                  </a:lnTo>
                  <a:lnTo>
                    <a:pt x="33" y="43"/>
                  </a:lnTo>
                  <a:lnTo>
                    <a:pt x="32" y="42"/>
                  </a:lnTo>
                  <a:lnTo>
                    <a:pt x="31" y="40"/>
                  </a:lnTo>
                  <a:lnTo>
                    <a:pt x="29" y="38"/>
                  </a:lnTo>
                  <a:lnTo>
                    <a:pt x="28" y="36"/>
                  </a:lnTo>
                  <a:lnTo>
                    <a:pt x="27" y="34"/>
                  </a:lnTo>
                  <a:lnTo>
                    <a:pt x="25" y="32"/>
                  </a:lnTo>
                  <a:lnTo>
                    <a:pt x="24" y="31"/>
                  </a:lnTo>
                  <a:lnTo>
                    <a:pt x="22" y="28"/>
                  </a:lnTo>
                  <a:lnTo>
                    <a:pt x="20" y="27"/>
                  </a:lnTo>
                  <a:lnTo>
                    <a:pt x="19" y="25"/>
                  </a:lnTo>
                  <a:lnTo>
                    <a:pt x="17" y="23"/>
                  </a:lnTo>
                  <a:lnTo>
                    <a:pt x="15" y="21"/>
                  </a:lnTo>
                  <a:lnTo>
                    <a:pt x="13" y="20"/>
                  </a:lnTo>
                  <a:lnTo>
                    <a:pt x="12" y="18"/>
                  </a:lnTo>
                  <a:lnTo>
                    <a:pt x="11" y="16"/>
                  </a:lnTo>
                  <a:lnTo>
                    <a:pt x="9" y="14"/>
                  </a:lnTo>
                  <a:lnTo>
                    <a:pt x="8" y="12"/>
                  </a:lnTo>
                  <a:lnTo>
                    <a:pt x="6" y="10"/>
                  </a:lnTo>
                  <a:lnTo>
                    <a:pt x="5" y="9"/>
                  </a:lnTo>
                  <a:lnTo>
                    <a:pt x="3" y="7"/>
                  </a:lnTo>
                  <a:lnTo>
                    <a:pt x="2" y="5"/>
                  </a:lnTo>
                  <a:lnTo>
                    <a:pt x="0" y="4"/>
                  </a:lnTo>
                  <a:lnTo>
                    <a:pt x="0" y="2"/>
                  </a:lnTo>
                  <a:lnTo>
                    <a:pt x="2"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3" name="Freeform 271"/>
            <p:cNvSpPr>
              <a:spLocks/>
            </p:cNvSpPr>
            <p:nvPr/>
          </p:nvSpPr>
          <p:spPr bwMode="auto">
            <a:xfrm>
              <a:off x="2290" y="1831"/>
              <a:ext cx="116" cy="10"/>
            </a:xfrm>
            <a:custGeom>
              <a:avLst/>
              <a:gdLst>
                <a:gd name="T0" fmla="*/ 116 w 116"/>
                <a:gd name="T1" fmla="*/ 0 h 10"/>
                <a:gd name="T2" fmla="*/ 116 w 116"/>
                <a:gd name="T3" fmla="*/ 3 h 10"/>
                <a:gd name="T4" fmla="*/ 114 w 116"/>
                <a:gd name="T5" fmla="*/ 3 h 10"/>
                <a:gd name="T6" fmla="*/ 112 w 116"/>
                <a:gd name="T7" fmla="*/ 3 h 10"/>
                <a:gd name="T8" fmla="*/ 110 w 116"/>
                <a:gd name="T9" fmla="*/ 3 h 10"/>
                <a:gd name="T10" fmla="*/ 108 w 116"/>
                <a:gd name="T11" fmla="*/ 3 h 10"/>
                <a:gd name="T12" fmla="*/ 104 w 116"/>
                <a:gd name="T13" fmla="*/ 3 h 10"/>
                <a:gd name="T14" fmla="*/ 101 w 116"/>
                <a:gd name="T15" fmla="*/ 3 h 10"/>
                <a:gd name="T16" fmla="*/ 100 w 116"/>
                <a:gd name="T17" fmla="*/ 3 h 10"/>
                <a:gd name="T18" fmla="*/ 98 w 116"/>
                <a:gd name="T19" fmla="*/ 3 h 10"/>
                <a:gd name="T20" fmla="*/ 96 w 116"/>
                <a:gd name="T21" fmla="*/ 3 h 10"/>
                <a:gd name="T22" fmla="*/ 94 w 116"/>
                <a:gd name="T23" fmla="*/ 4 h 10"/>
                <a:gd name="T24" fmla="*/ 92 w 116"/>
                <a:gd name="T25" fmla="*/ 4 h 10"/>
                <a:gd name="T26" fmla="*/ 90 w 116"/>
                <a:gd name="T27" fmla="*/ 4 h 10"/>
                <a:gd name="T28" fmla="*/ 88 w 116"/>
                <a:gd name="T29" fmla="*/ 4 h 10"/>
                <a:gd name="T30" fmla="*/ 86 w 116"/>
                <a:gd name="T31" fmla="*/ 4 h 10"/>
                <a:gd name="T32" fmla="*/ 84 w 116"/>
                <a:gd name="T33" fmla="*/ 4 h 10"/>
                <a:gd name="T34" fmla="*/ 82 w 116"/>
                <a:gd name="T35" fmla="*/ 4 h 10"/>
                <a:gd name="T36" fmla="*/ 80 w 116"/>
                <a:gd name="T37" fmla="*/ 5 h 10"/>
                <a:gd name="T38" fmla="*/ 77 w 116"/>
                <a:gd name="T39" fmla="*/ 5 h 10"/>
                <a:gd name="T40" fmla="*/ 75 w 116"/>
                <a:gd name="T41" fmla="*/ 5 h 10"/>
                <a:gd name="T42" fmla="*/ 73 w 116"/>
                <a:gd name="T43" fmla="*/ 5 h 10"/>
                <a:gd name="T44" fmla="*/ 70 w 116"/>
                <a:gd name="T45" fmla="*/ 5 h 10"/>
                <a:gd name="T46" fmla="*/ 68 w 116"/>
                <a:gd name="T47" fmla="*/ 6 h 10"/>
                <a:gd name="T48" fmla="*/ 66 w 116"/>
                <a:gd name="T49" fmla="*/ 6 h 10"/>
                <a:gd name="T50" fmla="*/ 64 w 116"/>
                <a:gd name="T51" fmla="*/ 6 h 10"/>
                <a:gd name="T52" fmla="*/ 61 w 116"/>
                <a:gd name="T53" fmla="*/ 6 h 10"/>
                <a:gd name="T54" fmla="*/ 59 w 116"/>
                <a:gd name="T55" fmla="*/ 6 h 10"/>
                <a:gd name="T56" fmla="*/ 56 w 116"/>
                <a:gd name="T57" fmla="*/ 6 h 10"/>
                <a:gd name="T58" fmla="*/ 54 w 116"/>
                <a:gd name="T59" fmla="*/ 6 h 10"/>
                <a:gd name="T60" fmla="*/ 51 w 116"/>
                <a:gd name="T61" fmla="*/ 7 h 10"/>
                <a:gd name="T62" fmla="*/ 49 w 116"/>
                <a:gd name="T63" fmla="*/ 7 h 10"/>
                <a:gd name="T64" fmla="*/ 46 w 116"/>
                <a:gd name="T65" fmla="*/ 7 h 10"/>
                <a:gd name="T66" fmla="*/ 45 w 116"/>
                <a:gd name="T67" fmla="*/ 7 h 10"/>
                <a:gd name="T68" fmla="*/ 42 w 116"/>
                <a:gd name="T69" fmla="*/ 7 h 10"/>
                <a:gd name="T70" fmla="*/ 39 w 116"/>
                <a:gd name="T71" fmla="*/ 7 h 10"/>
                <a:gd name="T72" fmla="*/ 37 w 116"/>
                <a:gd name="T73" fmla="*/ 7 h 10"/>
                <a:gd name="T74" fmla="*/ 35 w 116"/>
                <a:gd name="T75" fmla="*/ 8 h 10"/>
                <a:gd name="T76" fmla="*/ 33 w 116"/>
                <a:gd name="T77" fmla="*/ 8 h 10"/>
                <a:gd name="T78" fmla="*/ 30 w 116"/>
                <a:gd name="T79" fmla="*/ 8 h 10"/>
                <a:gd name="T80" fmla="*/ 29 w 116"/>
                <a:gd name="T81" fmla="*/ 8 h 10"/>
                <a:gd name="T82" fmla="*/ 26 w 116"/>
                <a:gd name="T83" fmla="*/ 8 h 10"/>
                <a:gd name="T84" fmla="*/ 25 w 116"/>
                <a:gd name="T85" fmla="*/ 9 h 10"/>
                <a:gd name="T86" fmla="*/ 22 w 116"/>
                <a:gd name="T87" fmla="*/ 9 h 10"/>
                <a:gd name="T88" fmla="*/ 21 w 116"/>
                <a:gd name="T89" fmla="*/ 9 h 10"/>
                <a:gd name="T90" fmla="*/ 18 w 116"/>
                <a:gd name="T91" fmla="*/ 9 h 10"/>
                <a:gd name="T92" fmla="*/ 17 w 116"/>
                <a:gd name="T93" fmla="*/ 9 h 10"/>
                <a:gd name="T94" fmla="*/ 15 w 116"/>
                <a:gd name="T95" fmla="*/ 9 h 10"/>
                <a:gd name="T96" fmla="*/ 13 w 116"/>
                <a:gd name="T97" fmla="*/ 9 h 10"/>
                <a:gd name="T98" fmla="*/ 11 w 116"/>
                <a:gd name="T99" fmla="*/ 9 h 10"/>
                <a:gd name="T100" fmla="*/ 10 w 116"/>
                <a:gd name="T101" fmla="*/ 9 h 10"/>
                <a:gd name="T102" fmla="*/ 8 w 116"/>
                <a:gd name="T103" fmla="*/ 10 h 10"/>
                <a:gd name="T104" fmla="*/ 6 w 116"/>
                <a:gd name="T105" fmla="*/ 10 h 10"/>
                <a:gd name="T106" fmla="*/ 4 w 116"/>
                <a:gd name="T107" fmla="*/ 10 h 10"/>
                <a:gd name="T108" fmla="*/ 2 w 116"/>
                <a:gd name="T109" fmla="*/ 10 h 10"/>
                <a:gd name="T110" fmla="*/ 0 w 116"/>
                <a:gd name="T111" fmla="*/ 10 h 10"/>
                <a:gd name="T112" fmla="*/ 6 w 116"/>
                <a:gd name="T113" fmla="*/ 6 h 10"/>
                <a:gd name="T114" fmla="*/ 116 w 116"/>
                <a:gd name="T115" fmla="*/ 0 h 10"/>
                <a:gd name="T116" fmla="*/ 116 w 116"/>
                <a:gd name="T117" fmla="*/ 0 h 1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6"/>
                <a:gd name="T178" fmla="*/ 0 h 10"/>
                <a:gd name="T179" fmla="*/ 116 w 116"/>
                <a:gd name="T180" fmla="*/ 10 h 1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6" h="10">
                  <a:moveTo>
                    <a:pt x="116" y="0"/>
                  </a:moveTo>
                  <a:lnTo>
                    <a:pt x="116" y="3"/>
                  </a:lnTo>
                  <a:lnTo>
                    <a:pt x="114" y="3"/>
                  </a:lnTo>
                  <a:lnTo>
                    <a:pt x="112" y="3"/>
                  </a:lnTo>
                  <a:lnTo>
                    <a:pt x="110" y="3"/>
                  </a:lnTo>
                  <a:lnTo>
                    <a:pt x="108" y="3"/>
                  </a:lnTo>
                  <a:lnTo>
                    <a:pt x="104" y="3"/>
                  </a:lnTo>
                  <a:lnTo>
                    <a:pt x="101" y="3"/>
                  </a:lnTo>
                  <a:lnTo>
                    <a:pt x="100" y="3"/>
                  </a:lnTo>
                  <a:lnTo>
                    <a:pt x="98" y="3"/>
                  </a:lnTo>
                  <a:lnTo>
                    <a:pt x="96" y="3"/>
                  </a:lnTo>
                  <a:lnTo>
                    <a:pt x="94" y="4"/>
                  </a:lnTo>
                  <a:lnTo>
                    <a:pt x="92" y="4"/>
                  </a:lnTo>
                  <a:lnTo>
                    <a:pt x="90" y="4"/>
                  </a:lnTo>
                  <a:lnTo>
                    <a:pt x="88" y="4"/>
                  </a:lnTo>
                  <a:lnTo>
                    <a:pt x="86" y="4"/>
                  </a:lnTo>
                  <a:lnTo>
                    <a:pt x="84" y="4"/>
                  </a:lnTo>
                  <a:lnTo>
                    <a:pt x="82" y="4"/>
                  </a:lnTo>
                  <a:lnTo>
                    <a:pt x="80" y="5"/>
                  </a:lnTo>
                  <a:lnTo>
                    <a:pt x="77" y="5"/>
                  </a:lnTo>
                  <a:lnTo>
                    <a:pt x="75" y="5"/>
                  </a:lnTo>
                  <a:lnTo>
                    <a:pt x="73" y="5"/>
                  </a:lnTo>
                  <a:lnTo>
                    <a:pt x="70" y="5"/>
                  </a:lnTo>
                  <a:lnTo>
                    <a:pt x="68" y="6"/>
                  </a:lnTo>
                  <a:lnTo>
                    <a:pt x="66" y="6"/>
                  </a:lnTo>
                  <a:lnTo>
                    <a:pt x="64" y="6"/>
                  </a:lnTo>
                  <a:lnTo>
                    <a:pt x="61" y="6"/>
                  </a:lnTo>
                  <a:lnTo>
                    <a:pt x="59" y="6"/>
                  </a:lnTo>
                  <a:lnTo>
                    <a:pt x="56" y="6"/>
                  </a:lnTo>
                  <a:lnTo>
                    <a:pt x="54" y="6"/>
                  </a:lnTo>
                  <a:lnTo>
                    <a:pt x="51" y="7"/>
                  </a:lnTo>
                  <a:lnTo>
                    <a:pt x="49" y="7"/>
                  </a:lnTo>
                  <a:lnTo>
                    <a:pt x="46" y="7"/>
                  </a:lnTo>
                  <a:lnTo>
                    <a:pt x="45" y="7"/>
                  </a:lnTo>
                  <a:lnTo>
                    <a:pt x="42" y="7"/>
                  </a:lnTo>
                  <a:lnTo>
                    <a:pt x="39" y="7"/>
                  </a:lnTo>
                  <a:lnTo>
                    <a:pt x="37" y="7"/>
                  </a:lnTo>
                  <a:lnTo>
                    <a:pt x="35" y="8"/>
                  </a:lnTo>
                  <a:lnTo>
                    <a:pt x="33" y="8"/>
                  </a:lnTo>
                  <a:lnTo>
                    <a:pt x="30" y="8"/>
                  </a:lnTo>
                  <a:lnTo>
                    <a:pt x="29" y="8"/>
                  </a:lnTo>
                  <a:lnTo>
                    <a:pt x="26" y="8"/>
                  </a:lnTo>
                  <a:lnTo>
                    <a:pt x="25" y="9"/>
                  </a:lnTo>
                  <a:lnTo>
                    <a:pt x="22" y="9"/>
                  </a:lnTo>
                  <a:lnTo>
                    <a:pt x="21" y="9"/>
                  </a:lnTo>
                  <a:lnTo>
                    <a:pt x="18" y="9"/>
                  </a:lnTo>
                  <a:lnTo>
                    <a:pt x="17" y="9"/>
                  </a:lnTo>
                  <a:lnTo>
                    <a:pt x="15" y="9"/>
                  </a:lnTo>
                  <a:lnTo>
                    <a:pt x="13" y="9"/>
                  </a:lnTo>
                  <a:lnTo>
                    <a:pt x="11" y="9"/>
                  </a:lnTo>
                  <a:lnTo>
                    <a:pt x="10" y="9"/>
                  </a:lnTo>
                  <a:lnTo>
                    <a:pt x="8" y="10"/>
                  </a:lnTo>
                  <a:lnTo>
                    <a:pt x="6" y="10"/>
                  </a:lnTo>
                  <a:lnTo>
                    <a:pt x="4" y="10"/>
                  </a:lnTo>
                  <a:lnTo>
                    <a:pt x="2" y="10"/>
                  </a:lnTo>
                  <a:lnTo>
                    <a:pt x="0" y="10"/>
                  </a:lnTo>
                  <a:lnTo>
                    <a:pt x="6" y="6"/>
                  </a:lnTo>
                  <a:lnTo>
                    <a:pt x="116"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4" name="Freeform 272"/>
            <p:cNvSpPr>
              <a:spLocks/>
            </p:cNvSpPr>
            <p:nvPr/>
          </p:nvSpPr>
          <p:spPr bwMode="auto">
            <a:xfrm>
              <a:off x="2496" y="1817"/>
              <a:ext cx="40" cy="57"/>
            </a:xfrm>
            <a:custGeom>
              <a:avLst/>
              <a:gdLst>
                <a:gd name="T0" fmla="*/ 37 w 40"/>
                <a:gd name="T1" fmla="*/ 4 h 57"/>
                <a:gd name="T2" fmla="*/ 37 w 40"/>
                <a:gd name="T3" fmla="*/ 7 h 57"/>
                <a:gd name="T4" fmla="*/ 37 w 40"/>
                <a:gd name="T5" fmla="*/ 10 h 57"/>
                <a:gd name="T6" fmla="*/ 37 w 40"/>
                <a:gd name="T7" fmla="*/ 13 h 57"/>
                <a:gd name="T8" fmla="*/ 38 w 40"/>
                <a:gd name="T9" fmla="*/ 16 h 57"/>
                <a:gd name="T10" fmla="*/ 38 w 40"/>
                <a:gd name="T11" fmla="*/ 20 h 57"/>
                <a:gd name="T12" fmla="*/ 39 w 40"/>
                <a:gd name="T13" fmla="*/ 24 h 57"/>
                <a:gd name="T14" fmla="*/ 39 w 40"/>
                <a:gd name="T15" fmla="*/ 28 h 57"/>
                <a:gd name="T16" fmla="*/ 39 w 40"/>
                <a:gd name="T17" fmla="*/ 32 h 57"/>
                <a:gd name="T18" fmla="*/ 39 w 40"/>
                <a:gd name="T19" fmla="*/ 35 h 57"/>
                <a:gd name="T20" fmla="*/ 39 w 40"/>
                <a:gd name="T21" fmla="*/ 39 h 57"/>
                <a:gd name="T22" fmla="*/ 39 w 40"/>
                <a:gd name="T23" fmla="*/ 42 h 57"/>
                <a:gd name="T24" fmla="*/ 39 w 40"/>
                <a:gd name="T25" fmla="*/ 45 h 57"/>
                <a:gd name="T26" fmla="*/ 39 w 40"/>
                <a:gd name="T27" fmla="*/ 50 h 57"/>
                <a:gd name="T28" fmla="*/ 40 w 40"/>
                <a:gd name="T29" fmla="*/ 53 h 57"/>
                <a:gd name="T30" fmla="*/ 35 w 40"/>
                <a:gd name="T31" fmla="*/ 54 h 57"/>
                <a:gd name="T32" fmla="*/ 31 w 40"/>
                <a:gd name="T33" fmla="*/ 55 h 57"/>
                <a:gd name="T34" fmla="*/ 25 w 40"/>
                <a:gd name="T35" fmla="*/ 55 h 57"/>
                <a:gd name="T36" fmla="*/ 21 w 40"/>
                <a:gd name="T37" fmla="*/ 55 h 57"/>
                <a:gd name="T38" fmla="*/ 16 w 40"/>
                <a:gd name="T39" fmla="*/ 55 h 57"/>
                <a:gd name="T40" fmla="*/ 11 w 40"/>
                <a:gd name="T41" fmla="*/ 55 h 57"/>
                <a:gd name="T42" fmla="*/ 6 w 40"/>
                <a:gd name="T43" fmla="*/ 56 h 57"/>
                <a:gd name="T44" fmla="*/ 1 w 40"/>
                <a:gd name="T45" fmla="*/ 57 h 57"/>
                <a:gd name="T46" fmla="*/ 3 w 40"/>
                <a:gd name="T47" fmla="*/ 54 h 57"/>
                <a:gd name="T48" fmla="*/ 8 w 40"/>
                <a:gd name="T49" fmla="*/ 53 h 57"/>
                <a:gd name="T50" fmla="*/ 12 w 40"/>
                <a:gd name="T51" fmla="*/ 52 h 57"/>
                <a:gd name="T52" fmla="*/ 17 w 40"/>
                <a:gd name="T53" fmla="*/ 52 h 57"/>
                <a:gd name="T54" fmla="*/ 22 w 40"/>
                <a:gd name="T55" fmla="*/ 52 h 57"/>
                <a:gd name="T56" fmla="*/ 26 w 40"/>
                <a:gd name="T57" fmla="*/ 51 h 57"/>
                <a:gd name="T58" fmla="*/ 31 w 40"/>
                <a:gd name="T59" fmla="*/ 51 h 57"/>
                <a:gd name="T60" fmla="*/ 35 w 40"/>
                <a:gd name="T61" fmla="*/ 51 h 57"/>
                <a:gd name="T62" fmla="*/ 37 w 40"/>
                <a:gd name="T63" fmla="*/ 49 h 57"/>
                <a:gd name="T64" fmla="*/ 36 w 40"/>
                <a:gd name="T65" fmla="*/ 45 h 57"/>
                <a:gd name="T66" fmla="*/ 36 w 40"/>
                <a:gd name="T67" fmla="*/ 42 h 57"/>
                <a:gd name="T68" fmla="*/ 36 w 40"/>
                <a:gd name="T69" fmla="*/ 39 h 57"/>
                <a:gd name="T70" fmla="*/ 35 w 40"/>
                <a:gd name="T71" fmla="*/ 36 h 57"/>
                <a:gd name="T72" fmla="*/ 35 w 40"/>
                <a:gd name="T73" fmla="*/ 33 h 57"/>
                <a:gd name="T74" fmla="*/ 35 w 40"/>
                <a:gd name="T75" fmla="*/ 30 h 57"/>
                <a:gd name="T76" fmla="*/ 35 w 40"/>
                <a:gd name="T77" fmla="*/ 27 h 57"/>
                <a:gd name="T78" fmla="*/ 35 w 40"/>
                <a:gd name="T79" fmla="*/ 24 h 57"/>
                <a:gd name="T80" fmla="*/ 34 w 40"/>
                <a:gd name="T81" fmla="*/ 20 h 57"/>
                <a:gd name="T82" fmla="*/ 34 w 40"/>
                <a:gd name="T83" fmla="*/ 17 h 57"/>
                <a:gd name="T84" fmla="*/ 34 w 40"/>
                <a:gd name="T85" fmla="*/ 14 h 57"/>
                <a:gd name="T86" fmla="*/ 33 w 40"/>
                <a:gd name="T87" fmla="*/ 11 h 57"/>
                <a:gd name="T88" fmla="*/ 33 w 40"/>
                <a:gd name="T89" fmla="*/ 8 h 57"/>
                <a:gd name="T90" fmla="*/ 33 w 40"/>
                <a:gd name="T91" fmla="*/ 5 h 57"/>
                <a:gd name="T92" fmla="*/ 33 w 40"/>
                <a:gd name="T93" fmla="*/ 2 h 57"/>
                <a:gd name="T94" fmla="*/ 33 w 40"/>
                <a:gd name="T95" fmla="*/ 0 h 57"/>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40"/>
                <a:gd name="T145" fmla="*/ 0 h 57"/>
                <a:gd name="T146" fmla="*/ 40 w 40"/>
                <a:gd name="T147" fmla="*/ 57 h 57"/>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40" h="57">
                  <a:moveTo>
                    <a:pt x="33" y="0"/>
                  </a:moveTo>
                  <a:lnTo>
                    <a:pt x="37" y="4"/>
                  </a:lnTo>
                  <a:lnTo>
                    <a:pt x="37" y="5"/>
                  </a:lnTo>
                  <a:lnTo>
                    <a:pt x="37" y="7"/>
                  </a:lnTo>
                  <a:lnTo>
                    <a:pt x="37" y="8"/>
                  </a:lnTo>
                  <a:lnTo>
                    <a:pt x="37" y="10"/>
                  </a:lnTo>
                  <a:lnTo>
                    <a:pt x="37" y="11"/>
                  </a:lnTo>
                  <a:lnTo>
                    <a:pt x="37" y="13"/>
                  </a:lnTo>
                  <a:lnTo>
                    <a:pt x="37" y="15"/>
                  </a:lnTo>
                  <a:lnTo>
                    <a:pt x="38" y="16"/>
                  </a:lnTo>
                  <a:lnTo>
                    <a:pt x="38" y="18"/>
                  </a:lnTo>
                  <a:lnTo>
                    <a:pt x="38" y="20"/>
                  </a:lnTo>
                  <a:lnTo>
                    <a:pt x="38" y="22"/>
                  </a:lnTo>
                  <a:lnTo>
                    <a:pt x="39" y="24"/>
                  </a:lnTo>
                  <a:lnTo>
                    <a:pt x="39" y="25"/>
                  </a:lnTo>
                  <a:lnTo>
                    <a:pt x="39" y="28"/>
                  </a:lnTo>
                  <a:lnTo>
                    <a:pt x="39" y="30"/>
                  </a:lnTo>
                  <a:lnTo>
                    <a:pt x="39" y="32"/>
                  </a:lnTo>
                  <a:lnTo>
                    <a:pt x="39" y="33"/>
                  </a:lnTo>
                  <a:lnTo>
                    <a:pt x="39" y="35"/>
                  </a:lnTo>
                  <a:lnTo>
                    <a:pt x="39" y="37"/>
                  </a:lnTo>
                  <a:lnTo>
                    <a:pt x="39" y="39"/>
                  </a:lnTo>
                  <a:lnTo>
                    <a:pt x="39" y="40"/>
                  </a:lnTo>
                  <a:lnTo>
                    <a:pt x="39" y="42"/>
                  </a:lnTo>
                  <a:lnTo>
                    <a:pt x="39" y="43"/>
                  </a:lnTo>
                  <a:lnTo>
                    <a:pt x="39" y="45"/>
                  </a:lnTo>
                  <a:lnTo>
                    <a:pt x="39" y="48"/>
                  </a:lnTo>
                  <a:lnTo>
                    <a:pt x="39" y="50"/>
                  </a:lnTo>
                  <a:lnTo>
                    <a:pt x="39" y="52"/>
                  </a:lnTo>
                  <a:lnTo>
                    <a:pt x="40" y="53"/>
                  </a:lnTo>
                  <a:lnTo>
                    <a:pt x="37" y="54"/>
                  </a:lnTo>
                  <a:lnTo>
                    <a:pt x="35" y="54"/>
                  </a:lnTo>
                  <a:lnTo>
                    <a:pt x="33" y="54"/>
                  </a:lnTo>
                  <a:lnTo>
                    <a:pt x="31" y="55"/>
                  </a:lnTo>
                  <a:lnTo>
                    <a:pt x="28" y="55"/>
                  </a:lnTo>
                  <a:lnTo>
                    <a:pt x="25" y="55"/>
                  </a:lnTo>
                  <a:lnTo>
                    <a:pt x="23" y="55"/>
                  </a:lnTo>
                  <a:lnTo>
                    <a:pt x="21" y="55"/>
                  </a:lnTo>
                  <a:lnTo>
                    <a:pt x="18" y="55"/>
                  </a:lnTo>
                  <a:lnTo>
                    <a:pt x="16" y="55"/>
                  </a:lnTo>
                  <a:lnTo>
                    <a:pt x="13" y="55"/>
                  </a:lnTo>
                  <a:lnTo>
                    <a:pt x="11" y="55"/>
                  </a:lnTo>
                  <a:lnTo>
                    <a:pt x="8" y="55"/>
                  </a:lnTo>
                  <a:lnTo>
                    <a:pt x="6" y="56"/>
                  </a:lnTo>
                  <a:lnTo>
                    <a:pt x="4" y="56"/>
                  </a:lnTo>
                  <a:lnTo>
                    <a:pt x="1" y="57"/>
                  </a:lnTo>
                  <a:lnTo>
                    <a:pt x="0" y="54"/>
                  </a:lnTo>
                  <a:lnTo>
                    <a:pt x="3" y="54"/>
                  </a:lnTo>
                  <a:lnTo>
                    <a:pt x="5" y="53"/>
                  </a:lnTo>
                  <a:lnTo>
                    <a:pt x="8" y="53"/>
                  </a:lnTo>
                  <a:lnTo>
                    <a:pt x="10" y="53"/>
                  </a:lnTo>
                  <a:lnTo>
                    <a:pt x="12" y="52"/>
                  </a:lnTo>
                  <a:lnTo>
                    <a:pt x="15" y="52"/>
                  </a:lnTo>
                  <a:lnTo>
                    <a:pt x="17" y="52"/>
                  </a:lnTo>
                  <a:lnTo>
                    <a:pt x="20" y="52"/>
                  </a:lnTo>
                  <a:lnTo>
                    <a:pt x="22" y="52"/>
                  </a:lnTo>
                  <a:lnTo>
                    <a:pt x="24" y="52"/>
                  </a:lnTo>
                  <a:lnTo>
                    <a:pt x="26" y="51"/>
                  </a:lnTo>
                  <a:lnTo>
                    <a:pt x="29" y="51"/>
                  </a:lnTo>
                  <a:lnTo>
                    <a:pt x="31" y="51"/>
                  </a:lnTo>
                  <a:lnTo>
                    <a:pt x="33" y="51"/>
                  </a:lnTo>
                  <a:lnTo>
                    <a:pt x="35" y="51"/>
                  </a:lnTo>
                  <a:lnTo>
                    <a:pt x="37" y="50"/>
                  </a:lnTo>
                  <a:lnTo>
                    <a:pt x="37" y="49"/>
                  </a:lnTo>
                  <a:lnTo>
                    <a:pt x="36" y="47"/>
                  </a:lnTo>
                  <a:lnTo>
                    <a:pt x="36" y="45"/>
                  </a:lnTo>
                  <a:lnTo>
                    <a:pt x="36" y="44"/>
                  </a:lnTo>
                  <a:lnTo>
                    <a:pt x="36" y="42"/>
                  </a:lnTo>
                  <a:lnTo>
                    <a:pt x="36" y="41"/>
                  </a:lnTo>
                  <a:lnTo>
                    <a:pt x="36" y="39"/>
                  </a:lnTo>
                  <a:lnTo>
                    <a:pt x="36" y="38"/>
                  </a:lnTo>
                  <a:lnTo>
                    <a:pt x="35" y="36"/>
                  </a:lnTo>
                  <a:lnTo>
                    <a:pt x="35" y="35"/>
                  </a:lnTo>
                  <a:lnTo>
                    <a:pt x="35" y="33"/>
                  </a:lnTo>
                  <a:lnTo>
                    <a:pt x="35" y="31"/>
                  </a:lnTo>
                  <a:lnTo>
                    <a:pt x="35" y="30"/>
                  </a:lnTo>
                  <a:lnTo>
                    <a:pt x="35" y="28"/>
                  </a:lnTo>
                  <a:lnTo>
                    <a:pt x="35" y="27"/>
                  </a:lnTo>
                  <a:lnTo>
                    <a:pt x="35" y="25"/>
                  </a:lnTo>
                  <a:lnTo>
                    <a:pt x="35" y="24"/>
                  </a:lnTo>
                  <a:lnTo>
                    <a:pt x="35" y="22"/>
                  </a:lnTo>
                  <a:lnTo>
                    <a:pt x="34" y="20"/>
                  </a:lnTo>
                  <a:lnTo>
                    <a:pt x="34" y="19"/>
                  </a:lnTo>
                  <a:lnTo>
                    <a:pt x="34" y="17"/>
                  </a:lnTo>
                  <a:lnTo>
                    <a:pt x="34" y="16"/>
                  </a:lnTo>
                  <a:lnTo>
                    <a:pt x="34" y="14"/>
                  </a:lnTo>
                  <a:lnTo>
                    <a:pt x="34" y="13"/>
                  </a:lnTo>
                  <a:lnTo>
                    <a:pt x="33" y="11"/>
                  </a:lnTo>
                  <a:lnTo>
                    <a:pt x="33" y="10"/>
                  </a:lnTo>
                  <a:lnTo>
                    <a:pt x="33" y="8"/>
                  </a:lnTo>
                  <a:lnTo>
                    <a:pt x="33" y="6"/>
                  </a:lnTo>
                  <a:lnTo>
                    <a:pt x="33" y="5"/>
                  </a:lnTo>
                  <a:lnTo>
                    <a:pt x="33" y="3"/>
                  </a:lnTo>
                  <a:lnTo>
                    <a:pt x="33" y="2"/>
                  </a:lnTo>
                  <a:lnTo>
                    <a:pt x="33"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5" name="Freeform 273"/>
            <p:cNvSpPr>
              <a:spLocks/>
            </p:cNvSpPr>
            <p:nvPr/>
          </p:nvSpPr>
          <p:spPr bwMode="auto">
            <a:xfrm>
              <a:off x="2313" y="1800"/>
              <a:ext cx="32" cy="15"/>
            </a:xfrm>
            <a:custGeom>
              <a:avLst/>
              <a:gdLst>
                <a:gd name="T0" fmla="*/ 28 w 32"/>
                <a:gd name="T1" fmla="*/ 0 h 15"/>
                <a:gd name="T2" fmla="*/ 30 w 32"/>
                <a:gd name="T3" fmla="*/ 1 h 15"/>
                <a:gd name="T4" fmla="*/ 32 w 32"/>
                <a:gd name="T5" fmla="*/ 3 h 15"/>
                <a:gd name="T6" fmla="*/ 30 w 32"/>
                <a:gd name="T7" fmla="*/ 3 h 15"/>
                <a:gd name="T8" fmla="*/ 28 w 32"/>
                <a:gd name="T9" fmla="*/ 3 h 15"/>
                <a:gd name="T10" fmla="*/ 26 w 32"/>
                <a:gd name="T11" fmla="*/ 4 h 15"/>
                <a:gd name="T12" fmla="*/ 24 w 32"/>
                <a:gd name="T13" fmla="*/ 5 h 15"/>
                <a:gd name="T14" fmla="*/ 22 w 32"/>
                <a:gd name="T15" fmla="*/ 6 h 15"/>
                <a:gd name="T16" fmla="*/ 21 w 32"/>
                <a:gd name="T17" fmla="*/ 7 h 15"/>
                <a:gd name="T18" fmla="*/ 19 w 32"/>
                <a:gd name="T19" fmla="*/ 8 h 15"/>
                <a:gd name="T20" fmla="*/ 18 w 32"/>
                <a:gd name="T21" fmla="*/ 9 h 15"/>
                <a:gd name="T22" fmla="*/ 15 w 32"/>
                <a:gd name="T23" fmla="*/ 10 h 15"/>
                <a:gd name="T24" fmla="*/ 14 w 32"/>
                <a:gd name="T25" fmla="*/ 11 h 15"/>
                <a:gd name="T26" fmla="*/ 12 w 32"/>
                <a:gd name="T27" fmla="*/ 12 h 15"/>
                <a:gd name="T28" fmla="*/ 10 w 32"/>
                <a:gd name="T29" fmla="*/ 13 h 15"/>
                <a:gd name="T30" fmla="*/ 8 w 32"/>
                <a:gd name="T31" fmla="*/ 13 h 15"/>
                <a:gd name="T32" fmla="*/ 6 w 32"/>
                <a:gd name="T33" fmla="*/ 14 h 15"/>
                <a:gd name="T34" fmla="*/ 4 w 32"/>
                <a:gd name="T35" fmla="*/ 15 h 15"/>
                <a:gd name="T36" fmla="*/ 3 w 32"/>
                <a:gd name="T37" fmla="*/ 15 h 15"/>
                <a:gd name="T38" fmla="*/ 2 w 32"/>
                <a:gd name="T39" fmla="*/ 14 h 15"/>
                <a:gd name="T40" fmla="*/ 0 w 32"/>
                <a:gd name="T41" fmla="*/ 13 h 15"/>
                <a:gd name="T42" fmla="*/ 2 w 32"/>
                <a:gd name="T43" fmla="*/ 12 h 15"/>
                <a:gd name="T44" fmla="*/ 4 w 32"/>
                <a:gd name="T45" fmla="*/ 12 h 15"/>
                <a:gd name="T46" fmla="*/ 6 w 32"/>
                <a:gd name="T47" fmla="*/ 10 h 15"/>
                <a:gd name="T48" fmla="*/ 8 w 32"/>
                <a:gd name="T49" fmla="*/ 9 h 15"/>
                <a:gd name="T50" fmla="*/ 10 w 32"/>
                <a:gd name="T51" fmla="*/ 8 h 15"/>
                <a:gd name="T52" fmla="*/ 11 w 32"/>
                <a:gd name="T53" fmla="*/ 7 h 15"/>
                <a:gd name="T54" fmla="*/ 14 w 32"/>
                <a:gd name="T55" fmla="*/ 7 h 15"/>
                <a:gd name="T56" fmla="*/ 15 w 32"/>
                <a:gd name="T57" fmla="*/ 6 h 15"/>
                <a:gd name="T58" fmla="*/ 17 w 32"/>
                <a:gd name="T59" fmla="*/ 4 h 15"/>
                <a:gd name="T60" fmla="*/ 19 w 32"/>
                <a:gd name="T61" fmla="*/ 3 h 15"/>
                <a:gd name="T62" fmla="*/ 21 w 32"/>
                <a:gd name="T63" fmla="*/ 3 h 15"/>
                <a:gd name="T64" fmla="*/ 23 w 32"/>
                <a:gd name="T65" fmla="*/ 2 h 15"/>
                <a:gd name="T66" fmla="*/ 26 w 32"/>
                <a:gd name="T67" fmla="*/ 1 h 15"/>
                <a:gd name="T68" fmla="*/ 28 w 32"/>
                <a:gd name="T69" fmla="*/ 0 h 15"/>
                <a:gd name="T70" fmla="*/ 28 w 32"/>
                <a:gd name="T71" fmla="*/ 0 h 1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2"/>
                <a:gd name="T109" fmla="*/ 0 h 15"/>
                <a:gd name="T110" fmla="*/ 32 w 32"/>
                <a:gd name="T111" fmla="*/ 15 h 1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2" h="15">
                  <a:moveTo>
                    <a:pt x="28" y="0"/>
                  </a:moveTo>
                  <a:lnTo>
                    <a:pt x="30" y="1"/>
                  </a:lnTo>
                  <a:lnTo>
                    <a:pt x="32" y="3"/>
                  </a:lnTo>
                  <a:lnTo>
                    <a:pt x="30" y="3"/>
                  </a:lnTo>
                  <a:lnTo>
                    <a:pt x="28" y="3"/>
                  </a:lnTo>
                  <a:lnTo>
                    <a:pt x="26" y="4"/>
                  </a:lnTo>
                  <a:lnTo>
                    <a:pt x="24" y="5"/>
                  </a:lnTo>
                  <a:lnTo>
                    <a:pt x="22" y="6"/>
                  </a:lnTo>
                  <a:lnTo>
                    <a:pt x="21" y="7"/>
                  </a:lnTo>
                  <a:lnTo>
                    <a:pt x="19" y="8"/>
                  </a:lnTo>
                  <a:lnTo>
                    <a:pt x="18" y="9"/>
                  </a:lnTo>
                  <a:lnTo>
                    <a:pt x="15" y="10"/>
                  </a:lnTo>
                  <a:lnTo>
                    <a:pt x="14" y="11"/>
                  </a:lnTo>
                  <a:lnTo>
                    <a:pt x="12" y="12"/>
                  </a:lnTo>
                  <a:lnTo>
                    <a:pt x="10" y="13"/>
                  </a:lnTo>
                  <a:lnTo>
                    <a:pt x="8" y="13"/>
                  </a:lnTo>
                  <a:lnTo>
                    <a:pt x="6" y="14"/>
                  </a:lnTo>
                  <a:lnTo>
                    <a:pt x="4" y="15"/>
                  </a:lnTo>
                  <a:lnTo>
                    <a:pt x="3" y="15"/>
                  </a:lnTo>
                  <a:lnTo>
                    <a:pt x="2" y="14"/>
                  </a:lnTo>
                  <a:lnTo>
                    <a:pt x="0" y="13"/>
                  </a:lnTo>
                  <a:lnTo>
                    <a:pt x="2" y="12"/>
                  </a:lnTo>
                  <a:lnTo>
                    <a:pt x="4" y="12"/>
                  </a:lnTo>
                  <a:lnTo>
                    <a:pt x="6" y="10"/>
                  </a:lnTo>
                  <a:lnTo>
                    <a:pt x="8" y="9"/>
                  </a:lnTo>
                  <a:lnTo>
                    <a:pt x="10" y="8"/>
                  </a:lnTo>
                  <a:lnTo>
                    <a:pt x="11" y="7"/>
                  </a:lnTo>
                  <a:lnTo>
                    <a:pt x="14" y="7"/>
                  </a:lnTo>
                  <a:lnTo>
                    <a:pt x="15" y="6"/>
                  </a:lnTo>
                  <a:lnTo>
                    <a:pt x="17" y="4"/>
                  </a:lnTo>
                  <a:lnTo>
                    <a:pt x="19" y="3"/>
                  </a:lnTo>
                  <a:lnTo>
                    <a:pt x="21" y="3"/>
                  </a:lnTo>
                  <a:lnTo>
                    <a:pt x="23" y="2"/>
                  </a:lnTo>
                  <a:lnTo>
                    <a:pt x="26" y="1"/>
                  </a:lnTo>
                  <a:lnTo>
                    <a:pt x="28"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6" name="Freeform 274"/>
            <p:cNvSpPr>
              <a:spLocks/>
            </p:cNvSpPr>
            <p:nvPr/>
          </p:nvSpPr>
          <p:spPr bwMode="auto">
            <a:xfrm>
              <a:off x="2328" y="1757"/>
              <a:ext cx="4" cy="37"/>
            </a:xfrm>
            <a:custGeom>
              <a:avLst/>
              <a:gdLst>
                <a:gd name="T0" fmla="*/ 3 w 4"/>
                <a:gd name="T1" fmla="*/ 0 h 37"/>
                <a:gd name="T2" fmla="*/ 3 w 4"/>
                <a:gd name="T3" fmla="*/ 1 h 37"/>
                <a:gd name="T4" fmla="*/ 3 w 4"/>
                <a:gd name="T5" fmla="*/ 3 h 37"/>
                <a:gd name="T6" fmla="*/ 3 w 4"/>
                <a:gd name="T7" fmla="*/ 5 h 37"/>
                <a:gd name="T8" fmla="*/ 3 w 4"/>
                <a:gd name="T9" fmla="*/ 7 h 37"/>
                <a:gd name="T10" fmla="*/ 3 w 4"/>
                <a:gd name="T11" fmla="*/ 10 h 37"/>
                <a:gd name="T12" fmla="*/ 4 w 4"/>
                <a:gd name="T13" fmla="*/ 12 h 37"/>
                <a:gd name="T14" fmla="*/ 4 w 4"/>
                <a:gd name="T15" fmla="*/ 15 h 37"/>
                <a:gd name="T16" fmla="*/ 4 w 4"/>
                <a:gd name="T17" fmla="*/ 17 h 37"/>
                <a:gd name="T18" fmla="*/ 4 w 4"/>
                <a:gd name="T19" fmla="*/ 20 h 37"/>
                <a:gd name="T20" fmla="*/ 4 w 4"/>
                <a:gd name="T21" fmla="*/ 22 h 37"/>
                <a:gd name="T22" fmla="*/ 4 w 4"/>
                <a:gd name="T23" fmla="*/ 25 h 37"/>
                <a:gd name="T24" fmla="*/ 4 w 4"/>
                <a:gd name="T25" fmla="*/ 27 h 37"/>
                <a:gd name="T26" fmla="*/ 4 w 4"/>
                <a:gd name="T27" fmla="*/ 29 h 37"/>
                <a:gd name="T28" fmla="*/ 4 w 4"/>
                <a:gd name="T29" fmla="*/ 31 h 37"/>
                <a:gd name="T30" fmla="*/ 4 w 4"/>
                <a:gd name="T31" fmla="*/ 33 h 37"/>
                <a:gd name="T32" fmla="*/ 4 w 4"/>
                <a:gd name="T33" fmla="*/ 35 h 37"/>
                <a:gd name="T34" fmla="*/ 1 w 4"/>
                <a:gd name="T35" fmla="*/ 37 h 37"/>
                <a:gd name="T36" fmla="*/ 1 w 4"/>
                <a:gd name="T37" fmla="*/ 35 h 37"/>
                <a:gd name="T38" fmla="*/ 0 w 4"/>
                <a:gd name="T39" fmla="*/ 34 h 37"/>
                <a:gd name="T40" fmla="*/ 0 w 4"/>
                <a:gd name="T41" fmla="*/ 32 h 37"/>
                <a:gd name="T42" fmla="*/ 0 w 4"/>
                <a:gd name="T43" fmla="*/ 30 h 37"/>
                <a:gd name="T44" fmla="*/ 0 w 4"/>
                <a:gd name="T45" fmla="*/ 27 h 37"/>
                <a:gd name="T46" fmla="*/ 0 w 4"/>
                <a:gd name="T47" fmla="*/ 25 h 37"/>
                <a:gd name="T48" fmla="*/ 0 w 4"/>
                <a:gd name="T49" fmla="*/ 22 h 37"/>
                <a:gd name="T50" fmla="*/ 0 w 4"/>
                <a:gd name="T51" fmla="*/ 20 h 37"/>
                <a:gd name="T52" fmla="*/ 0 w 4"/>
                <a:gd name="T53" fmla="*/ 17 h 37"/>
                <a:gd name="T54" fmla="*/ 0 w 4"/>
                <a:gd name="T55" fmla="*/ 14 h 37"/>
                <a:gd name="T56" fmla="*/ 0 w 4"/>
                <a:gd name="T57" fmla="*/ 11 h 37"/>
                <a:gd name="T58" fmla="*/ 0 w 4"/>
                <a:gd name="T59" fmla="*/ 9 h 37"/>
                <a:gd name="T60" fmla="*/ 0 w 4"/>
                <a:gd name="T61" fmla="*/ 7 h 37"/>
                <a:gd name="T62" fmla="*/ 0 w 4"/>
                <a:gd name="T63" fmla="*/ 4 h 37"/>
                <a:gd name="T64" fmla="*/ 0 w 4"/>
                <a:gd name="T65" fmla="*/ 3 h 37"/>
                <a:gd name="T66" fmla="*/ 0 w 4"/>
                <a:gd name="T67" fmla="*/ 1 h 37"/>
                <a:gd name="T68" fmla="*/ 3 w 4"/>
                <a:gd name="T69" fmla="*/ 0 h 37"/>
                <a:gd name="T70" fmla="*/ 3 w 4"/>
                <a:gd name="T71" fmla="*/ 0 h 3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
                <a:gd name="T109" fmla="*/ 0 h 37"/>
                <a:gd name="T110" fmla="*/ 4 w 4"/>
                <a:gd name="T111" fmla="*/ 37 h 3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 h="37">
                  <a:moveTo>
                    <a:pt x="3" y="0"/>
                  </a:moveTo>
                  <a:lnTo>
                    <a:pt x="3" y="1"/>
                  </a:lnTo>
                  <a:lnTo>
                    <a:pt x="3" y="3"/>
                  </a:lnTo>
                  <a:lnTo>
                    <a:pt x="3" y="5"/>
                  </a:lnTo>
                  <a:lnTo>
                    <a:pt x="3" y="7"/>
                  </a:lnTo>
                  <a:lnTo>
                    <a:pt x="3" y="10"/>
                  </a:lnTo>
                  <a:lnTo>
                    <a:pt x="4" y="12"/>
                  </a:lnTo>
                  <a:lnTo>
                    <a:pt x="4" y="15"/>
                  </a:lnTo>
                  <a:lnTo>
                    <a:pt x="4" y="17"/>
                  </a:lnTo>
                  <a:lnTo>
                    <a:pt x="4" y="20"/>
                  </a:lnTo>
                  <a:lnTo>
                    <a:pt x="4" y="22"/>
                  </a:lnTo>
                  <a:lnTo>
                    <a:pt x="4" y="25"/>
                  </a:lnTo>
                  <a:lnTo>
                    <a:pt x="4" y="27"/>
                  </a:lnTo>
                  <a:lnTo>
                    <a:pt x="4" y="29"/>
                  </a:lnTo>
                  <a:lnTo>
                    <a:pt x="4" y="31"/>
                  </a:lnTo>
                  <a:lnTo>
                    <a:pt x="4" y="33"/>
                  </a:lnTo>
                  <a:lnTo>
                    <a:pt x="4" y="35"/>
                  </a:lnTo>
                  <a:lnTo>
                    <a:pt x="1" y="37"/>
                  </a:lnTo>
                  <a:lnTo>
                    <a:pt x="1" y="35"/>
                  </a:lnTo>
                  <a:lnTo>
                    <a:pt x="0" y="34"/>
                  </a:lnTo>
                  <a:lnTo>
                    <a:pt x="0" y="32"/>
                  </a:lnTo>
                  <a:lnTo>
                    <a:pt x="0" y="30"/>
                  </a:lnTo>
                  <a:lnTo>
                    <a:pt x="0" y="27"/>
                  </a:lnTo>
                  <a:lnTo>
                    <a:pt x="0" y="25"/>
                  </a:lnTo>
                  <a:lnTo>
                    <a:pt x="0" y="22"/>
                  </a:lnTo>
                  <a:lnTo>
                    <a:pt x="0" y="20"/>
                  </a:lnTo>
                  <a:lnTo>
                    <a:pt x="0" y="17"/>
                  </a:lnTo>
                  <a:lnTo>
                    <a:pt x="0" y="14"/>
                  </a:lnTo>
                  <a:lnTo>
                    <a:pt x="0" y="11"/>
                  </a:lnTo>
                  <a:lnTo>
                    <a:pt x="0" y="9"/>
                  </a:lnTo>
                  <a:lnTo>
                    <a:pt x="0" y="7"/>
                  </a:lnTo>
                  <a:lnTo>
                    <a:pt x="0" y="4"/>
                  </a:lnTo>
                  <a:lnTo>
                    <a:pt x="0" y="3"/>
                  </a:lnTo>
                  <a:lnTo>
                    <a:pt x="0" y="1"/>
                  </a:lnTo>
                  <a:lnTo>
                    <a:pt x="3"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7" name="Freeform 275"/>
            <p:cNvSpPr>
              <a:spLocks/>
            </p:cNvSpPr>
            <p:nvPr/>
          </p:nvSpPr>
          <p:spPr bwMode="auto">
            <a:xfrm>
              <a:off x="2328" y="1791"/>
              <a:ext cx="18" cy="4"/>
            </a:xfrm>
            <a:custGeom>
              <a:avLst/>
              <a:gdLst>
                <a:gd name="T0" fmla="*/ 18 w 18"/>
                <a:gd name="T1" fmla="*/ 0 h 4"/>
                <a:gd name="T2" fmla="*/ 18 w 18"/>
                <a:gd name="T3" fmla="*/ 1 h 4"/>
                <a:gd name="T4" fmla="*/ 16 w 18"/>
                <a:gd name="T5" fmla="*/ 2 h 4"/>
                <a:gd name="T6" fmla="*/ 14 w 18"/>
                <a:gd name="T7" fmla="*/ 3 h 4"/>
                <a:gd name="T8" fmla="*/ 12 w 18"/>
                <a:gd name="T9" fmla="*/ 3 h 4"/>
                <a:gd name="T10" fmla="*/ 10 w 18"/>
                <a:gd name="T11" fmla="*/ 4 h 4"/>
                <a:gd name="T12" fmla="*/ 8 w 18"/>
                <a:gd name="T13" fmla="*/ 3 h 4"/>
                <a:gd name="T14" fmla="*/ 6 w 18"/>
                <a:gd name="T15" fmla="*/ 3 h 4"/>
                <a:gd name="T16" fmla="*/ 4 w 18"/>
                <a:gd name="T17" fmla="*/ 3 h 4"/>
                <a:gd name="T18" fmla="*/ 1 w 18"/>
                <a:gd name="T19" fmla="*/ 4 h 4"/>
                <a:gd name="T20" fmla="*/ 1 w 18"/>
                <a:gd name="T21" fmla="*/ 3 h 4"/>
                <a:gd name="T22" fmla="*/ 0 w 18"/>
                <a:gd name="T23" fmla="*/ 2 h 4"/>
                <a:gd name="T24" fmla="*/ 1 w 18"/>
                <a:gd name="T25" fmla="*/ 1 h 4"/>
                <a:gd name="T26" fmla="*/ 4 w 18"/>
                <a:gd name="T27" fmla="*/ 1 h 4"/>
                <a:gd name="T28" fmla="*/ 6 w 18"/>
                <a:gd name="T29" fmla="*/ 1 h 4"/>
                <a:gd name="T30" fmla="*/ 9 w 18"/>
                <a:gd name="T31" fmla="*/ 1 h 4"/>
                <a:gd name="T32" fmla="*/ 11 w 18"/>
                <a:gd name="T33" fmla="*/ 1 h 4"/>
                <a:gd name="T34" fmla="*/ 14 w 18"/>
                <a:gd name="T35" fmla="*/ 1 h 4"/>
                <a:gd name="T36" fmla="*/ 16 w 18"/>
                <a:gd name="T37" fmla="*/ 1 h 4"/>
                <a:gd name="T38" fmla="*/ 18 w 18"/>
                <a:gd name="T39" fmla="*/ 0 h 4"/>
                <a:gd name="T40" fmla="*/ 18 w 18"/>
                <a:gd name="T41" fmla="*/ 0 h 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
                <a:gd name="T64" fmla="*/ 0 h 4"/>
                <a:gd name="T65" fmla="*/ 18 w 18"/>
                <a:gd name="T66" fmla="*/ 4 h 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 h="4">
                  <a:moveTo>
                    <a:pt x="18" y="0"/>
                  </a:moveTo>
                  <a:lnTo>
                    <a:pt x="18" y="1"/>
                  </a:lnTo>
                  <a:lnTo>
                    <a:pt x="16" y="2"/>
                  </a:lnTo>
                  <a:lnTo>
                    <a:pt x="14" y="3"/>
                  </a:lnTo>
                  <a:lnTo>
                    <a:pt x="12" y="3"/>
                  </a:lnTo>
                  <a:lnTo>
                    <a:pt x="10" y="4"/>
                  </a:lnTo>
                  <a:lnTo>
                    <a:pt x="8" y="3"/>
                  </a:lnTo>
                  <a:lnTo>
                    <a:pt x="6" y="3"/>
                  </a:lnTo>
                  <a:lnTo>
                    <a:pt x="4" y="3"/>
                  </a:lnTo>
                  <a:lnTo>
                    <a:pt x="1" y="4"/>
                  </a:lnTo>
                  <a:lnTo>
                    <a:pt x="1" y="3"/>
                  </a:lnTo>
                  <a:lnTo>
                    <a:pt x="0" y="2"/>
                  </a:lnTo>
                  <a:lnTo>
                    <a:pt x="1" y="1"/>
                  </a:lnTo>
                  <a:lnTo>
                    <a:pt x="4" y="1"/>
                  </a:lnTo>
                  <a:lnTo>
                    <a:pt x="6" y="1"/>
                  </a:lnTo>
                  <a:lnTo>
                    <a:pt x="9" y="1"/>
                  </a:lnTo>
                  <a:lnTo>
                    <a:pt x="11" y="1"/>
                  </a:lnTo>
                  <a:lnTo>
                    <a:pt x="14" y="1"/>
                  </a:lnTo>
                  <a:lnTo>
                    <a:pt x="16" y="1"/>
                  </a:lnTo>
                  <a:lnTo>
                    <a:pt x="18"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8" name="Freeform 276"/>
            <p:cNvSpPr>
              <a:spLocks/>
            </p:cNvSpPr>
            <p:nvPr/>
          </p:nvSpPr>
          <p:spPr bwMode="auto">
            <a:xfrm>
              <a:off x="2296" y="1670"/>
              <a:ext cx="94" cy="75"/>
            </a:xfrm>
            <a:custGeom>
              <a:avLst/>
              <a:gdLst>
                <a:gd name="T0" fmla="*/ 10 w 94"/>
                <a:gd name="T1" fmla="*/ 0 h 75"/>
                <a:gd name="T2" fmla="*/ 22 w 94"/>
                <a:gd name="T3" fmla="*/ 0 h 75"/>
                <a:gd name="T4" fmla="*/ 35 w 94"/>
                <a:gd name="T5" fmla="*/ 0 h 75"/>
                <a:gd name="T6" fmla="*/ 48 w 94"/>
                <a:gd name="T7" fmla="*/ 0 h 75"/>
                <a:gd name="T8" fmla="*/ 58 w 94"/>
                <a:gd name="T9" fmla="*/ 0 h 75"/>
                <a:gd name="T10" fmla="*/ 70 w 94"/>
                <a:gd name="T11" fmla="*/ 1 h 75"/>
                <a:gd name="T12" fmla="*/ 81 w 94"/>
                <a:gd name="T13" fmla="*/ 1 h 75"/>
                <a:gd name="T14" fmla="*/ 92 w 94"/>
                <a:gd name="T15" fmla="*/ 1 h 75"/>
                <a:gd name="T16" fmla="*/ 90 w 94"/>
                <a:gd name="T17" fmla="*/ 4 h 75"/>
                <a:gd name="T18" fmla="*/ 80 w 94"/>
                <a:gd name="T19" fmla="*/ 4 h 75"/>
                <a:gd name="T20" fmla="*/ 69 w 94"/>
                <a:gd name="T21" fmla="*/ 4 h 75"/>
                <a:gd name="T22" fmla="*/ 60 w 94"/>
                <a:gd name="T23" fmla="*/ 4 h 75"/>
                <a:gd name="T24" fmla="*/ 49 w 94"/>
                <a:gd name="T25" fmla="*/ 4 h 75"/>
                <a:gd name="T26" fmla="*/ 43 w 94"/>
                <a:gd name="T27" fmla="*/ 3 h 75"/>
                <a:gd name="T28" fmla="*/ 32 w 94"/>
                <a:gd name="T29" fmla="*/ 3 h 75"/>
                <a:gd name="T30" fmla="*/ 24 w 94"/>
                <a:gd name="T31" fmla="*/ 3 h 75"/>
                <a:gd name="T32" fmla="*/ 13 w 94"/>
                <a:gd name="T33" fmla="*/ 3 h 75"/>
                <a:gd name="T34" fmla="*/ 6 w 94"/>
                <a:gd name="T35" fmla="*/ 3 h 75"/>
                <a:gd name="T36" fmla="*/ 5 w 94"/>
                <a:gd name="T37" fmla="*/ 9 h 75"/>
                <a:gd name="T38" fmla="*/ 5 w 94"/>
                <a:gd name="T39" fmla="*/ 15 h 75"/>
                <a:gd name="T40" fmla="*/ 5 w 94"/>
                <a:gd name="T41" fmla="*/ 23 h 75"/>
                <a:gd name="T42" fmla="*/ 4 w 94"/>
                <a:gd name="T43" fmla="*/ 32 h 75"/>
                <a:gd name="T44" fmla="*/ 4 w 94"/>
                <a:gd name="T45" fmla="*/ 41 h 75"/>
                <a:gd name="T46" fmla="*/ 4 w 94"/>
                <a:gd name="T47" fmla="*/ 52 h 75"/>
                <a:gd name="T48" fmla="*/ 4 w 94"/>
                <a:gd name="T49" fmla="*/ 58 h 75"/>
                <a:gd name="T50" fmla="*/ 4 w 94"/>
                <a:gd name="T51" fmla="*/ 64 h 75"/>
                <a:gd name="T52" fmla="*/ 4 w 94"/>
                <a:gd name="T53" fmla="*/ 70 h 75"/>
                <a:gd name="T54" fmla="*/ 15 w 94"/>
                <a:gd name="T55" fmla="*/ 71 h 75"/>
                <a:gd name="T56" fmla="*/ 25 w 94"/>
                <a:gd name="T57" fmla="*/ 72 h 75"/>
                <a:gd name="T58" fmla="*/ 36 w 94"/>
                <a:gd name="T59" fmla="*/ 72 h 75"/>
                <a:gd name="T60" fmla="*/ 48 w 94"/>
                <a:gd name="T61" fmla="*/ 72 h 75"/>
                <a:gd name="T62" fmla="*/ 59 w 94"/>
                <a:gd name="T63" fmla="*/ 72 h 75"/>
                <a:gd name="T64" fmla="*/ 71 w 94"/>
                <a:gd name="T65" fmla="*/ 72 h 75"/>
                <a:gd name="T66" fmla="*/ 82 w 94"/>
                <a:gd name="T67" fmla="*/ 72 h 75"/>
                <a:gd name="T68" fmla="*/ 92 w 94"/>
                <a:gd name="T69" fmla="*/ 72 h 75"/>
                <a:gd name="T70" fmla="*/ 92 w 94"/>
                <a:gd name="T71" fmla="*/ 74 h 75"/>
                <a:gd name="T72" fmla="*/ 83 w 94"/>
                <a:gd name="T73" fmla="*/ 74 h 75"/>
                <a:gd name="T74" fmla="*/ 74 w 94"/>
                <a:gd name="T75" fmla="*/ 75 h 75"/>
                <a:gd name="T76" fmla="*/ 67 w 94"/>
                <a:gd name="T77" fmla="*/ 75 h 75"/>
                <a:gd name="T78" fmla="*/ 60 w 94"/>
                <a:gd name="T79" fmla="*/ 75 h 75"/>
                <a:gd name="T80" fmla="*/ 52 w 94"/>
                <a:gd name="T81" fmla="*/ 75 h 75"/>
                <a:gd name="T82" fmla="*/ 44 w 94"/>
                <a:gd name="T83" fmla="*/ 74 h 75"/>
                <a:gd name="T84" fmla="*/ 37 w 94"/>
                <a:gd name="T85" fmla="*/ 74 h 75"/>
                <a:gd name="T86" fmla="*/ 29 w 94"/>
                <a:gd name="T87" fmla="*/ 74 h 75"/>
                <a:gd name="T88" fmla="*/ 19 w 94"/>
                <a:gd name="T89" fmla="*/ 74 h 75"/>
                <a:gd name="T90" fmla="*/ 12 w 94"/>
                <a:gd name="T91" fmla="*/ 74 h 75"/>
                <a:gd name="T92" fmla="*/ 2 w 94"/>
                <a:gd name="T93" fmla="*/ 74 h 75"/>
                <a:gd name="T94" fmla="*/ 0 w 94"/>
                <a:gd name="T95" fmla="*/ 70 h 75"/>
                <a:gd name="T96" fmla="*/ 0 w 94"/>
                <a:gd name="T97" fmla="*/ 60 h 75"/>
                <a:gd name="T98" fmla="*/ 0 w 94"/>
                <a:gd name="T99" fmla="*/ 50 h 75"/>
                <a:gd name="T100" fmla="*/ 1 w 94"/>
                <a:gd name="T101" fmla="*/ 38 h 75"/>
                <a:gd name="T102" fmla="*/ 1 w 94"/>
                <a:gd name="T103" fmla="*/ 28 h 75"/>
                <a:gd name="T104" fmla="*/ 1 w 94"/>
                <a:gd name="T105" fmla="*/ 17 h 75"/>
                <a:gd name="T106" fmla="*/ 2 w 94"/>
                <a:gd name="T107" fmla="*/ 9 h 75"/>
                <a:gd name="T108" fmla="*/ 2 w 94"/>
                <a:gd name="T109" fmla="*/ 3 h 7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4"/>
                <a:gd name="T166" fmla="*/ 0 h 75"/>
                <a:gd name="T167" fmla="*/ 94 w 94"/>
                <a:gd name="T168" fmla="*/ 75 h 7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4" h="75">
                  <a:moveTo>
                    <a:pt x="3" y="0"/>
                  </a:moveTo>
                  <a:lnTo>
                    <a:pt x="5" y="0"/>
                  </a:lnTo>
                  <a:lnTo>
                    <a:pt x="8" y="0"/>
                  </a:lnTo>
                  <a:lnTo>
                    <a:pt x="10" y="0"/>
                  </a:lnTo>
                  <a:lnTo>
                    <a:pt x="13" y="0"/>
                  </a:lnTo>
                  <a:lnTo>
                    <a:pt x="16" y="0"/>
                  </a:lnTo>
                  <a:lnTo>
                    <a:pt x="19" y="0"/>
                  </a:lnTo>
                  <a:lnTo>
                    <a:pt x="22" y="0"/>
                  </a:lnTo>
                  <a:lnTo>
                    <a:pt x="25" y="0"/>
                  </a:lnTo>
                  <a:lnTo>
                    <a:pt x="28" y="0"/>
                  </a:lnTo>
                  <a:lnTo>
                    <a:pt x="32" y="0"/>
                  </a:lnTo>
                  <a:lnTo>
                    <a:pt x="35" y="0"/>
                  </a:lnTo>
                  <a:lnTo>
                    <a:pt x="38" y="0"/>
                  </a:lnTo>
                  <a:lnTo>
                    <a:pt x="41" y="0"/>
                  </a:lnTo>
                  <a:lnTo>
                    <a:pt x="44" y="0"/>
                  </a:lnTo>
                  <a:lnTo>
                    <a:pt x="48" y="0"/>
                  </a:lnTo>
                  <a:lnTo>
                    <a:pt x="51" y="0"/>
                  </a:lnTo>
                  <a:lnTo>
                    <a:pt x="53" y="0"/>
                  </a:lnTo>
                  <a:lnTo>
                    <a:pt x="55" y="0"/>
                  </a:lnTo>
                  <a:lnTo>
                    <a:pt x="58" y="0"/>
                  </a:lnTo>
                  <a:lnTo>
                    <a:pt x="61" y="1"/>
                  </a:lnTo>
                  <a:lnTo>
                    <a:pt x="64" y="1"/>
                  </a:lnTo>
                  <a:lnTo>
                    <a:pt x="66" y="1"/>
                  </a:lnTo>
                  <a:lnTo>
                    <a:pt x="70" y="1"/>
                  </a:lnTo>
                  <a:lnTo>
                    <a:pt x="72" y="1"/>
                  </a:lnTo>
                  <a:lnTo>
                    <a:pt x="75" y="1"/>
                  </a:lnTo>
                  <a:lnTo>
                    <a:pt x="78" y="1"/>
                  </a:lnTo>
                  <a:lnTo>
                    <a:pt x="81" y="1"/>
                  </a:lnTo>
                  <a:lnTo>
                    <a:pt x="84" y="1"/>
                  </a:lnTo>
                  <a:lnTo>
                    <a:pt x="86" y="1"/>
                  </a:lnTo>
                  <a:lnTo>
                    <a:pt x="89" y="1"/>
                  </a:lnTo>
                  <a:lnTo>
                    <a:pt x="92" y="1"/>
                  </a:lnTo>
                  <a:lnTo>
                    <a:pt x="94" y="1"/>
                  </a:lnTo>
                  <a:lnTo>
                    <a:pt x="94" y="4"/>
                  </a:lnTo>
                  <a:lnTo>
                    <a:pt x="92" y="4"/>
                  </a:lnTo>
                  <a:lnTo>
                    <a:pt x="90" y="4"/>
                  </a:lnTo>
                  <a:lnTo>
                    <a:pt x="88" y="4"/>
                  </a:lnTo>
                  <a:lnTo>
                    <a:pt x="86" y="4"/>
                  </a:lnTo>
                  <a:lnTo>
                    <a:pt x="83" y="4"/>
                  </a:lnTo>
                  <a:lnTo>
                    <a:pt x="80" y="4"/>
                  </a:lnTo>
                  <a:lnTo>
                    <a:pt x="78" y="4"/>
                  </a:lnTo>
                  <a:lnTo>
                    <a:pt x="75" y="4"/>
                  </a:lnTo>
                  <a:lnTo>
                    <a:pt x="72" y="4"/>
                  </a:lnTo>
                  <a:lnTo>
                    <a:pt x="69" y="4"/>
                  </a:lnTo>
                  <a:lnTo>
                    <a:pt x="66" y="4"/>
                  </a:lnTo>
                  <a:lnTo>
                    <a:pt x="63" y="4"/>
                  </a:lnTo>
                  <a:lnTo>
                    <a:pt x="61" y="4"/>
                  </a:lnTo>
                  <a:lnTo>
                    <a:pt x="60" y="4"/>
                  </a:lnTo>
                  <a:lnTo>
                    <a:pt x="58" y="4"/>
                  </a:lnTo>
                  <a:lnTo>
                    <a:pt x="56" y="4"/>
                  </a:lnTo>
                  <a:lnTo>
                    <a:pt x="53" y="4"/>
                  </a:lnTo>
                  <a:lnTo>
                    <a:pt x="49" y="4"/>
                  </a:lnTo>
                  <a:lnTo>
                    <a:pt x="48" y="3"/>
                  </a:lnTo>
                  <a:lnTo>
                    <a:pt x="46" y="3"/>
                  </a:lnTo>
                  <a:lnTo>
                    <a:pt x="44" y="3"/>
                  </a:lnTo>
                  <a:lnTo>
                    <a:pt x="43" y="3"/>
                  </a:lnTo>
                  <a:lnTo>
                    <a:pt x="39" y="3"/>
                  </a:lnTo>
                  <a:lnTo>
                    <a:pt x="36" y="3"/>
                  </a:lnTo>
                  <a:lnTo>
                    <a:pt x="35" y="3"/>
                  </a:lnTo>
                  <a:lnTo>
                    <a:pt x="32" y="3"/>
                  </a:lnTo>
                  <a:lnTo>
                    <a:pt x="31" y="3"/>
                  </a:lnTo>
                  <a:lnTo>
                    <a:pt x="29" y="3"/>
                  </a:lnTo>
                  <a:lnTo>
                    <a:pt x="27" y="3"/>
                  </a:lnTo>
                  <a:lnTo>
                    <a:pt x="24" y="3"/>
                  </a:lnTo>
                  <a:lnTo>
                    <a:pt x="20" y="3"/>
                  </a:lnTo>
                  <a:lnTo>
                    <a:pt x="18" y="3"/>
                  </a:lnTo>
                  <a:lnTo>
                    <a:pt x="15" y="3"/>
                  </a:lnTo>
                  <a:lnTo>
                    <a:pt x="13" y="3"/>
                  </a:lnTo>
                  <a:lnTo>
                    <a:pt x="11" y="3"/>
                  </a:lnTo>
                  <a:lnTo>
                    <a:pt x="9" y="3"/>
                  </a:lnTo>
                  <a:lnTo>
                    <a:pt x="7" y="3"/>
                  </a:lnTo>
                  <a:lnTo>
                    <a:pt x="6" y="3"/>
                  </a:lnTo>
                  <a:lnTo>
                    <a:pt x="5" y="5"/>
                  </a:lnTo>
                  <a:lnTo>
                    <a:pt x="5" y="7"/>
                  </a:lnTo>
                  <a:lnTo>
                    <a:pt x="5" y="8"/>
                  </a:lnTo>
                  <a:lnTo>
                    <a:pt x="5" y="9"/>
                  </a:lnTo>
                  <a:lnTo>
                    <a:pt x="5" y="11"/>
                  </a:lnTo>
                  <a:lnTo>
                    <a:pt x="5" y="12"/>
                  </a:lnTo>
                  <a:lnTo>
                    <a:pt x="5" y="13"/>
                  </a:lnTo>
                  <a:lnTo>
                    <a:pt x="5" y="15"/>
                  </a:lnTo>
                  <a:lnTo>
                    <a:pt x="5" y="17"/>
                  </a:lnTo>
                  <a:lnTo>
                    <a:pt x="5" y="19"/>
                  </a:lnTo>
                  <a:lnTo>
                    <a:pt x="5" y="21"/>
                  </a:lnTo>
                  <a:lnTo>
                    <a:pt x="5" y="23"/>
                  </a:lnTo>
                  <a:lnTo>
                    <a:pt x="5" y="25"/>
                  </a:lnTo>
                  <a:lnTo>
                    <a:pt x="5" y="27"/>
                  </a:lnTo>
                  <a:lnTo>
                    <a:pt x="4" y="29"/>
                  </a:lnTo>
                  <a:lnTo>
                    <a:pt x="4" y="32"/>
                  </a:lnTo>
                  <a:lnTo>
                    <a:pt x="4" y="34"/>
                  </a:lnTo>
                  <a:lnTo>
                    <a:pt x="4" y="37"/>
                  </a:lnTo>
                  <a:lnTo>
                    <a:pt x="4" y="39"/>
                  </a:lnTo>
                  <a:lnTo>
                    <a:pt x="4" y="41"/>
                  </a:lnTo>
                  <a:lnTo>
                    <a:pt x="4" y="44"/>
                  </a:lnTo>
                  <a:lnTo>
                    <a:pt x="4" y="47"/>
                  </a:lnTo>
                  <a:lnTo>
                    <a:pt x="4" y="49"/>
                  </a:lnTo>
                  <a:lnTo>
                    <a:pt x="4" y="52"/>
                  </a:lnTo>
                  <a:lnTo>
                    <a:pt x="4" y="54"/>
                  </a:lnTo>
                  <a:lnTo>
                    <a:pt x="4" y="55"/>
                  </a:lnTo>
                  <a:lnTo>
                    <a:pt x="4" y="57"/>
                  </a:lnTo>
                  <a:lnTo>
                    <a:pt x="4" y="58"/>
                  </a:lnTo>
                  <a:lnTo>
                    <a:pt x="4" y="60"/>
                  </a:lnTo>
                  <a:lnTo>
                    <a:pt x="4" y="61"/>
                  </a:lnTo>
                  <a:lnTo>
                    <a:pt x="4" y="62"/>
                  </a:lnTo>
                  <a:lnTo>
                    <a:pt x="4" y="64"/>
                  </a:lnTo>
                  <a:lnTo>
                    <a:pt x="4" y="66"/>
                  </a:lnTo>
                  <a:lnTo>
                    <a:pt x="4" y="67"/>
                  </a:lnTo>
                  <a:lnTo>
                    <a:pt x="4" y="69"/>
                  </a:lnTo>
                  <a:lnTo>
                    <a:pt x="4" y="70"/>
                  </a:lnTo>
                  <a:lnTo>
                    <a:pt x="7" y="70"/>
                  </a:lnTo>
                  <a:lnTo>
                    <a:pt x="9" y="71"/>
                  </a:lnTo>
                  <a:lnTo>
                    <a:pt x="12" y="71"/>
                  </a:lnTo>
                  <a:lnTo>
                    <a:pt x="15" y="71"/>
                  </a:lnTo>
                  <a:lnTo>
                    <a:pt x="17" y="71"/>
                  </a:lnTo>
                  <a:lnTo>
                    <a:pt x="20" y="71"/>
                  </a:lnTo>
                  <a:lnTo>
                    <a:pt x="23" y="71"/>
                  </a:lnTo>
                  <a:lnTo>
                    <a:pt x="25" y="72"/>
                  </a:lnTo>
                  <a:lnTo>
                    <a:pt x="28" y="72"/>
                  </a:lnTo>
                  <a:lnTo>
                    <a:pt x="31" y="72"/>
                  </a:lnTo>
                  <a:lnTo>
                    <a:pt x="33" y="72"/>
                  </a:lnTo>
                  <a:lnTo>
                    <a:pt x="36" y="72"/>
                  </a:lnTo>
                  <a:lnTo>
                    <a:pt x="39" y="72"/>
                  </a:lnTo>
                  <a:lnTo>
                    <a:pt x="42" y="72"/>
                  </a:lnTo>
                  <a:lnTo>
                    <a:pt x="45" y="72"/>
                  </a:lnTo>
                  <a:lnTo>
                    <a:pt x="48" y="72"/>
                  </a:lnTo>
                  <a:lnTo>
                    <a:pt x="51" y="72"/>
                  </a:lnTo>
                  <a:lnTo>
                    <a:pt x="54" y="72"/>
                  </a:lnTo>
                  <a:lnTo>
                    <a:pt x="56" y="72"/>
                  </a:lnTo>
                  <a:lnTo>
                    <a:pt x="59" y="72"/>
                  </a:lnTo>
                  <a:lnTo>
                    <a:pt x="62" y="72"/>
                  </a:lnTo>
                  <a:lnTo>
                    <a:pt x="65" y="72"/>
                  </a:lnTo>
                  <a:lnTo>
                    <a:pt x="68" y="72"/>
                  </a:lnTo>
                  <a:lnTo>
                    <a:pt x="71" y="72"/>
                  </a:lnTo>
                  <a:lnTo>
                    <a:pt x="73" y="72"/>
                  </a:lnTo>
                  <a:lnTo>
                    <a:pt x="76" y="72"/>
                  </a:lnTo>
                  <a:lnTo>
                    <a:pt x="79" y="72"/>
                  </a:lnTo>
                  <a:lnTo>
                    <a:pt x="82" y="72"/>
                  </a:lnTo>
                  <a:lnTo>
                    <a:pt x="84" y="72"/>
                  </a:lnTo>
                  <a:lnTo>
                    <a:pt x="87" y="72"/>
                  </a:lnTo>
                  <a:lnTo>
                    <a:pt x="90" y="72"/>
                  </a:lnTo>
                  <a:lnTo>
                    <a:pt x="92" y="72"/>
                  </a:lnTo>
                  <a:lnTo>
                    <a:pt x="94" y="72"/>
                  </a:lnTo>
                  <a:lnTo>
                    <a:pt x="94" y="73"/>
                  </a:lnTo>
                  <a:lnTo>
                    <a:pt x="93" y="73"/>
                  </a:lnTo>
                  <a:lnTo>
                    <a:pt x="92" y="74"/>
                  </a:lnTo>
                  <a:lnTo>
                    <a:pt x="90" y="74"/>
                  </a:lnTo>
                  <a:lnTo>
                    <a:pt x="88" y="74"/>
                  </a:lnTo>
                  <a:lnTo>
                    <a:pt x="86" y="74"/>
                  </a:lnTo>
                  <a:lnTo>
                    <a:pt x="83" y="74"/>
                  </a:lnTo>
                  <a:lnTo>
                    <a:pt x="80" y="74"/>
                  </a:lnTo>
                  <a:lnTo>
                    <a:pt x="78" y="75"/>
                  </a:lnTo>
                  <a:lnTo>
                    <a:pt x="76" y="75"/>
                  </a:lnTo>
                  <a:lnTo>
                    <a:pt x="74" y="75"/>
                  </a:lnTo>
                  <a:lnTo>
                    <a:pt x="72" y="75"/>
                  </a:lnTo>
                  <a:lnTo>
                    <a:pt x="71" y="75"/>
                  </a:lnTo>
                  <a:lnTo>
                    <a:pt x="69" y="75"/>
                  </a:lnTo>
                  <a:lnTo>
                    <a:pt x="67" y="75"/>
                  </a:lnTo>
                  <a:lnTo>
                    <a:pt x="65" y="75"/>
                  </a:lnTo>
                  <a:lnTo>
                    <a:pt x="64" y="75"/>
                  </a:lnTo>
                  <a:lnTo>
                    <a:pt x="62" y="75"/>
                  </a:lnTo>
                  <a:lnTo>
                    <a:pt x="60" y="75"/>
                  </a:lnTo>
                  <a:lnTo>
                    <a:pt x="58" y="75"/>
                  </a:lnTo>
                  <a:lnTo>
                    <a:pt x="56" y="75"/>
                  </a:lnTo>
                  <a:lnTo>
                    <a:pt x="55" y="75"/>
                  </a:lnTo>
                  <a:lnTo>
                    <a:pt x="52" y="75"/>
                  </a:lnTo>
                  <a:lnTo>
                    <a:pt x="51" y="75"/>
                  </a:lnTo>
                  <a:lnTo>
                    <a:pt x="49" y="75"/>
                  </a:lnTo>
                  <a:lnTo>
                    <a:pt x="47" y="74"/>
                  </a:lnTo>
                  <a:lnTo>
                    <a:pt x="44" y="74"/>
                  </a:lnTo>
                  <a:lnTo>
                    <a:pt x="43" y="74"/>
                  </a:lnTo>
                  <a:lnTo>
                    <a:pt x="41" y="74"/>
                  </a:lnTo>
                  <a:lnTo>
                    <a:pt x="39" y="74"/>
                  </a:lnTo>
                  <a:lnTo>
                    <a:pt x="37" y="74"/>
                  </a:lnTo>
                  <a:lnTo>
                    <a:pt x="35" y="74"/>
                  </a:lnTo>
                  <a:lnTo>
                    <a:pt x="33" y="74"/>
                  </a:lnTo>
                  <a:lnTo>
                    <a:pt x="31" y="74"/>
                  </a:lnTo>
                  <a:lnTo>
                    <a:pt x="29" y="74"/>
                  </a:lnTo>
                  <a:lnTo>
                    <a:pt x="27" y="74"/>
                  </a:lnTo>
                  <a:lnTo>
                    <a:pt x="25" y="74"/>
                  </a:lnTo>
                  <a:lnTo>
                    <a:pt x="22" y="74"/>
                  </a:lnTo>
                  <a:lnTo>
                    <a:pt x="19" y="74"/>
                  </a:lnTo>
                  <a:lnTo>
                    <a:pt x="17" y="74"/>
                  </a:lnTo>
                  <a:lnTo>
                    <a:pt x="15" y="74"/>
                  </a:lnTo>
                  <a:lnTo>
                    <a:pt x="14" y="74"/>
                  </a:lnTo>
                  <a:lnTo>
                    <a:pt x="12" y="74"/>
                  </a:lnTo>
                  <a:lnTo>
                    <a:pt x="9" y="74"/>
                  </a:lnTo>
                  <a:lnTo>
                    <a:pt x="7" y="74"/>
                  </a:lnTo>
                  <a:lnTo>
                    <a:pt x="4" y="74"/>
                  </a:lnTo>
                  <a:lnTo>
                    <a:pt x="2" y="74"/>
                  </a:lnTo>
                  <a:lnTo>
                    <a:pt x="1" y="74"/>
                  </a:lnTo>
                  <a:lnTo>
                    <a:pt x="0" y="74"/>
                  </a:lnTo>
                  <a:lnTo>
                    <a:pt x="0" y="72"/>
                  </a:lnTo>
                  <a:lnTo>
                    <a:pt x="0" y="70"/>
                  </a:lnTo>
                  <a:lnTo>
                    <a:pt x="0" y="67"/>
                  </a:lnTo>
                  <a:lnTo>
                    <a:pt x="0" y="65"/>
                  </a:lnTo>
                  <a:lnTo>
                    <a:pt x="0" y="62"/>
                  </a:lnTo>
                  <a:lnTo>
                    <a:pt x="0" y="60"/>
                  </a:lnTo>
                  <a:lnTo>
                    <a:pt x="0" y="58"/>
                  </a:lnTo>
                  <a:lnTo>
                    <a:pt x="0" y="55"/>
                  </a:lnTo>
                  <a:lnTo>
                    <a:pt x="0" y="52"/>
                  </a:lnTo>
                  <a:lnTo>
                    <a:pt x="0" y="50"/>
                  </a:lnTo>
                  <a:lnTo>
                    <a:pt x="0" y="47"/>
                  </a:lnTo>
                  <a:lnTo>
                    <a:pt x="1" y="44"/>
                  </a:lnTo>
                  <a:lnTo>
                    <a:pt x="1" y="41"/>
                  </a:lnTo>
                  <a:lnTo>
                    <a:pt x="1" y="38"/>
                  </a:lnTo>
                  <a:lnTo>
                    <a:pt x="1" y="36"/>
                  </a:lnTo>
                  <a:lnTo>
                    <a:pt x="1" y="33"/>
                  </a:lnTo>
                  <a:lnTo>
                    <a:pt x="1" y="30"/>
                  </a:lnTo>
                  <a:lnTo>
                    <a:pt x="1" y="28"/>
                  </a:lnTo>
                  <a:lnTo>
                    <a:pt x="1" y="25"/>
                  </a:lnTo>
                  <a:lnTo>
                    <a:pt x="1" y="22"/>
                  </a:lnTo>
                  <a:lnTo>
                    <a:pt x="1" y="20"/>
                  </a:lnTo>
                  <a:lnTo>
                    <a:pt x="1" y="17"/>
                  </a:lnTo>
                  <a:lnTo>
                    <a:pt x="1" y="15"/>
                  </a:lnTo>
                  <a:lnTo>
                    <a:pt x="2" y="13"/>
                  </a:lnTo>
                  <a:lnTo>
                    <a:pt x="2" y="11"/>
                  </a:lnTo>
                  <a:lnTo>
                    <a:pt x="2" y="9"/>
                  </a:lnTo>
                  <a:lnTo>
                    <a:pt x="2" y="7"/>
                  </a:lnTo>
                  <a:lnTo>
                    <a:pt x="2" y="5"/>
                  </a:lnTo>
                  <a:lnTo>
                    <a:pt x="2" y="4"/>
                  </a:lnTo>
                  <a:lnTo>
                    <a:pt x="2" y="3"/>
                  </a:lnTo>
                  <a:lnTo>
                    <a:pt x="3" y="1"/>
                  </a:lnTo>
                  <a:lnTo>
                    <a:pt x="3"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89" name="Freeform 277"/>
            <p:cNvSpPr>
              <a:spLocks/>
            </p:cNvSpPr>
            <p:nvPr/>
          </p:nvSpPr>
          <p:spPr bwMode="auto">
            <a:xfrm>
              <a:off x="2386" y="1671"/>
              <a:ext cx="4" cy="71"/>
            </a:xfrm>
            <a:custGeom>
              <a:avLst/>
              <a:gdLst>
                <a:gd name="T0" fmla="*/ 4 w 4"/>
                <a:gd name="T1" fmla="*/ 1 h 71"/>
                <a:gd name="T2" fmla="*/ 4 w 4"/>
                <a:gd name="T3" fmla="*/ 4 h 71"/>
                <a:gd name="T4" fmla="*/ 4 w 4"/>
                <a:gd name="T5" fmla="*/ 7 h 71"/>
                <a:gd name="T6" fmla="*/ 4 w 4"/>
                <a:gd name="T7" fmla="*/ 11 h 71"/>
                <a:gd name="T8" fmla="*/ 4 w 4"/>
                <a:gd name="T9" fmla="*/ 15 h 71"/>
                <a:gd name="T10" fmla="*/ 4 w 4"/>
                <a:gd name="T11" fmla="*/ 19 h 71"/>
                <a:gd name="T12" fmla="*/ 4 w 4"/>
                <a:gd name="T13" fmla="*/ 24 h 71"/>
                <a:gd name="T14" fmla="*/ 4 w 4"/>
                <a:gd name="T15" fmla="*/ 28 h 71"/>
                <a:gd name="T16" fmla="*/ 4 w 4"/>
                <a:gd name="T17" fmla="*/ 33 h 71"/>
                <a:gd name="T18" fmla="*/ 4 w 4"/>
                <a:gd name="T19" fmla="*/ 37 h 71"/>
                <a:gd name="T20" fmla="*/ 4 w 4"/>
                <a:gd name="T21" fmla="*/ 42 h 71"/>
                <a:gd name="T22" fmla="*/ 4 w 4"/>
                <a:gd name="T23" fmla="*/ 46 h 71"/>
                <a:gd name="T24" fmla="*/ 4 w 4"/>
                <a:gd name="T25" fmla="*/ 51 h 71"/>
                <a:gd name="T26" fmla="*/ 4 w 4"/>
                <a:gd name="T27" fmla="*/ 55 h 71"/>
                <a:gd name="T28" fmla="*/ 4 w 4"/>
                <a:gd name="T29" fmla="*/ 59 h 71"/>
                <a:gd name="T30" fmla="*/ 4 w 4"/>
                <a:gd name="T31" fmla="*/ 62 h 71"/>
                <a:gd name="T32" fmla="*/ 4 w 4"/>
                <a:gd name="T33" fmla="*/ 65 h 71"/>
                <a:gd name="T34" fmla="*/ 2 w 4"/>
                <a:gd name="T35" fmla="*/ 68 h 71"/>
                <a:gd name="T36" fmla="*/ 1 w 4"/>
                <a:gd name="T37" fmla="*/ 71 h 71"/>
                <a:gd name="T38" fmla="*/ 1 w 4"/>
                <a:gd name="T39" fmla="*/ 68 h 71"/>
                <a:gd name="T40" fmla="*/ 1 w 4"/>
                <a:gd name="T41" fmla="*/ 64 h 71"/>
                <a:gd name="T42" fmla="*/ 1 w 4"/>
                <a:gd name="T43" fmla="*/ 60 h 71"/>
                <a:gd name="T44" fmla="*/ 1 w 4"/>
                <a:gd name="T45" fmla="*/ 55 h 71"/>
                <a:gd name="T46" fmla="*/ 0 w 4"/>
                <a:gd name="T47" fmla="*/ 52 h 71"/>
                <a:gd name="T48" fmla="*/ 0 w 4"/>
                <a:gd name="T49" fmla="*/ 49 h 71"/>
                <a:gd name="T50" fmla="*/ 0 w 4"/>
                <a:gd name="T51" fmla="*/ 43 h 71"/>
                <a:gd name="T52" fmla="*/ 0 w 4"/>
                <a:gd name="T53" fmla="*/ 40 h 71"/>
                <a:gd name="T54" fmla="*/ 0 w 4"/>
                <a:gd name="T55" fmla="*/ 37 h 71"/>
                <a:gd name="T56" fmla="*/ 0 w 4"/>
                <a:gd name="T57" fmla="*/ 32 h 71"/>
                <a:gd name="T58" fmla="*/ 0 w 4"/>
                <a:gd name="T59" fmla="*/ 29 h 71"/>
                <a:gd name="T60" fmla="*/ 0 w 4"/>
                <a:gd name="T61" fmla="*/ 26 h 71"/>
                <a:gd name="T62" fmla="*/ 0 w 4"/>
                <a:gd name="T63" fmla="*/ 20 h 71"/>
                <a:gd name="T64" fmla="*/ 0 w 4"/>
                <a:gd name="T65" fmla="*/ 15 h 71"/>
                <a:gd name="T66" fmla="*/ 0 w 4"/>
                <a:gd name="T67" fmla="*/ 11 h 71"/>
                <a:gd name="T68" fmla="*/ 0 w 4"/>
                <a:gd name="T69" fmla="*/ 7 h 71"/>
                <a:gd name="T70" fmla="*/ 0 w 4"/>
                <a:gd name="T71" fmla="*/ 4 h 71"/>
                <a:gd name="T72" fmla="*/ 0 w 4"/>
                <a:gd name="T73" fmla="*/ 0 h 7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
                <a:gd name="T112" fmla="*/ 0 h 71"/>
                <a:gd name="T113" fmla="*/ 4 w 4"/>
                <a:gd name="T114" fmla="*/ 71 h 7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 h="71">
                  <a:moveTo>
                    <a:pt x="0" y="0"/>
                  </a:moveTo>
                  <a:lnTo>
                    <a:pt x="4" y="1"/>
                  </a:lnTo>
                  <a:lnTo>
                    <a:pt x="4" y="2"/>
                  </a:lnTo>
                  <a:lnTo>
                    <a:pt x="4" y="4"/>
                  </a:lnTo>
                  <a:lnTo>
                    <a:pt x="4" y="6"/>
                  </a:lnTo>
                  <a:lnTo>
                    <a:pt x="4" y="7"/>
                  </a:lnTo>
                  <a:lnTo>
                    <a:pt x="4" y="9"/>
                  </a:lnTo>
                  <a:lnTo>
                    <a:pt x="4" y="11"/>
                  </a:lnTo>
                  <a:lnTo>
                    <a:pt x="4" y="13"/>
                  </a:lnTo>
                  <a:lnTo>
                    <a:pt x="4" y="15"/>
                  </a:lnTo>
                  <a:lnTo>
                    <a:pt x="4" y="17"/>
                  </a:lnTo>
                  <a:lnTo>
                    <a:pt x="4" y="19"/>
                  </a:lnTo>
                  <a:lnTo>
                    <a:pt x="4" y="21"/>
                  </a:lnTo>
                  <a:lnTo>
                    <a:pt x="4" y="24"/>
                  </a:lnTo>
                  <a:lnTo>
                    <a:pt x="4" y="26"/>
                  </a:lnTo>
                  <a:lnTo>
                    <a:pt x="4" y="28"/>
                  </a:lnTo>
                  <a:lnTo>
                    <a:pt x="4" y="31"/>
                  </a:lnTo>
                  <a:lnTo>
                    <a:pt x="4" y="33"/>
                  </a:lnTo>
                  <a:lnTo>
                    <a:pt x="4" y="35"/>
                  </a:lnTo>
                  <a:lnTo>
                    <a:pt x="4" y="37"/>
                  </a:lnTo>
                  <a:lnTo>
                    <a:pt x="4" y="40"/>
                  </a:lnTo>
                  <a:lnTo>
                    <a:pt x="4" y="42"/>
                  </a:lnTo>
                  <a:lnTo>
                    <a:pt x="4" y="44"/>
                  </a:lnTo>
                  <a:lnTo>
                    <a:pt x="4" y="46"/>
                  </a:lnTo>
                  <a:lnTo>
                    <a:pt x="4" y="48"/>
                  </a:lnTo>
                  <a:lnTo>
                    <a:pt x="4" y="51"/>
                  </a:lnTo>
                  <a:lnTo>
                    <a:pt x="4" y="53"/>
                  </a:lnTo>
                  <a:lnTo>
                    <a:pt x="4" y="55"/>
                  </a:lnTo>
                  <a:lnTo>
                    <a:pt x="4" y="57"/>
                  </a:lnTo>
                  <a:lnTo>
                    <a:pt x="4" y="59"/>
                  </a:lnTo>
                  <a:lnTo>
                    <a:pt x="4" y="60"/>
                  </a:lnTo>
                  <a:lnTo>
                    <a:pt x="4" y="62"/>
                  </a:lnTo>
                  <a:lnTo>
                    <a:pt x="4" y="64"/>
                  </a:lnTo>
                  <a:lnTo>
                    <a:pt x="4" y="65"/>
                  </a:lnTo>
                  <a:lnTo>
                    <a:pt x="4" y="66"/>
                  </a:lnTo>
                  <a:lnTo>
                    <a:pt x="2" y="68"/>
                  </a:lnTo>
                  <a:lnTo>
                    <a:pt x="2" y="70"/>
                  </a:lnTo>
                  <a:lnTo>
                    <a:pt x="1" y="71"/>
                  </a:lnTo>
                  <a:lnTo>
                    <a:pt x="1" y="69"/>
                  </a:lnTo>
                  <a:lnTo>
                    <a:pt x="1" y="68"/>
                  </a:lnTo>
                  <a:lnTo>
                    <a:pt x="1" y="66"/>
                  </a:lnTo>
                  <a:lnTo>
                    <a:pt x="1" y="64"/>
                  </a:lnTo>
                  <a:lnTo>
                    <a:pt x="1" y="61"/>
                  </a:lnTo>
                  <a:lnTo>
                    <a:pt x="1" y="60"/>
                  </a:lnTo>
                  <a:lnTo>
                    <a:pt x="1" y="57"/>
                  </a:lnTo>
                  <a:lnTo>
                    <a:pt x="1" y="55"/>
                  </a:lnTo>
                  <a:lnTo>
                    <a:pt x="0" y="53"/>
                  </a:lnTo>
                  <a:lnTo>
                    <a:pt x="0" y="52"/>
                  </a:lnTo>
                  <a:lnTo>
                    <a:pt x="0" y="50"/>
                  </a:lnTo>
                  <a:lnTo>
                    <a:pt x="0" y="49"/>
                  </a:lnTo>
                  <a:lnTo>
                    <a:pt x="0" y="46"/>
                  </a:lnTo>
                  <a:lnTo>
                    <a:pt x="0" y="43"/>
                  </a:lnTo>
                  <a:lnTo>
                    <a:pt x="0" y="41"/>
                  </a:lnTo>
                  <a:lnTo>
                    <a:pt x="0" y="40"/>
                  </a:lnTo>
                  <a:lnTo>
                    <a:pt x="0" y="38"/>
                  </a:lnTo>
                  <a:lnTo>
                    <a:pt x="0" y="37"/>
                  </a:lnTo>
                  <a:lnTo>
                    <a:pt x="0" y="35"/>
                  </a:lnTo>
                  <a:lnTo>
                    <a:pt x="0" y="32"/>
                  </a:lnTo>
                  <a:lnTo>
                    <a:pt x="0" y="30"/>
                  </a:lnTo>
                  <a:lnTo>
                    <a:pt x="0" y="29"/>
                  </a:lnTo>
                  <a:lnTo>
                    <a:pt x="0" y="27"/>
                  </a:lnTo>
                  <a:lnTo>
                    <a:pt x="0" y="26"/>
                  </a:lnTo>
                  <a:lnTo>
                    <a:pt x="0" y="23"/>
                  </a:lnTo>
                  <a:lnTo>
                    <a:pt x="0" y="20"/>
                  </a:lnTo>
                  <a:lnTo>
                    <a:pt x="0" y="18"/>
                  </a:lnTo>
                  <a:lnTo>
                    <a:pt x="0" y="15"/>
                  </a:lnTo>
                  <a:lnTo>
                    <a:pt x="0" y="13"/>
                  </a:lnTo>
                  <a:lnTo>
                    <a:pt x="0" y="11"/>
                  </a:lnTo>
                  <a:lnTo>
                    <a:pt x="0" y="9"/>
                  </a:lnTo>
                  <a:lnTo>
                    <a:pt x="0" y="7"/>
                  </a:lnTo>
                  <a:lnTo>
                    <a:pt x="0" y="5"/>
                  </a:lnTo>
                  <a:lnTo>
                    <a:pt x="0" y="4"/>
                  </a:lnTo>
                  <a:lnTo>
                    <a:pt x="0" y="1"/>
                  </a:lnTo>
                  <a:lnTo>
                    <a:pt x="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0" name="Freeform 278"/>
            <p:cNvSpPr>
              <a:spLocks/>
            </p:cNvSpPr>
            <p:nvPr/>
          </p:nvSpPr>
          <p:spPr bwMode="auto">
            <a:xfrm>
              <a:off x="2254" y="1874"/>
              <a:ext cx="151" cy="12"/>
            </a:xfrm>
            <a:custGeom>
              <a:avLst/>
              <a:gdLst>
                <a:gd name="T0" fmla="*/ 145 w 151"/>
                <a:gd name="T1" fmla="*/ 3 h 12"/>
                <a:gd name="T2" fmla="*/ 137 w 151"/>
                <a:gd name="T3" fmla="*/ 4 h 12"/>
                <a:gd name="T4" fmla="*/ 132 w 151"/>
                <a:gd name="T5" fmla="*/ 4 h 12"/>
                <a:gd name="T6" fmla="*/ 127 w 151"/>
                <a:gd name="T7" fmla="*/ 4 h 12"/>
                <a:gd name="T8" fmla="*/ 121 w 151"/>
                <a:gd name="T9" fmla="*/ 5 h 12"/>
                <a:gd name="T10" fmla="*/ 114 w 151"/>
                <a:gd name="T11" fmla="*/ 5 h 12"/>
                <a:gd name="T12" fmla="*/ 108 w 151"/>
                <a:gd name="T13" fmla="*/ 6 h 12"/>
                <a:gd name="T14" fmla="*/ 101 w 151"/>
                <a:gd name="T15" fmla="*/ 6 h 12"/>
                <a:gd name="T16" fmla="*/ 93 w 151"/>
                <a:gd name="T17" fmla="*/ 7 h 12"/>
                <a:gd name="T18" fmla="*/ 85 w 151"/>
                <a:gd name="T19" fmla="*/ 7 h 12"/>
                <a:gd name="T20" fmla="*/ 77 w 151"/>
                <a:gd name="T21" fmla="*/ 8 h 12"/>
                <a:gd name="T22" fmla="*/ 69 w 151"/>
                <a:gd name="T23" fmla="*/ 8 h 12"/>
                <a:gd name="T24" fmla="*/ 61 w 151"/>
                <a:gd name="T25" fmla="*/ 8 h 12"/>
                <a:gd name="T26" fmla="*/ 53 w 151"/>
                <a:gd name="T27" fmla="*/ 9 h 12"/>
                <a:gd name="T28" fmla="*/ 44 w 151"/>
                <a:gd name="T29" fmla="*/ 9 h 12"/>
                <a:gd name="T30" fmla="*/ 35 w 151"/>
                <a:gd name="T31" fmla="*/ 10 h 12"/>
                <a:gd name="T32" fmla="*/ 27 w 151"/>
                <a:gd name="T33" fmla="*/ 10 h 12"/>
                <a:gd name="T34" fmla="*/ 19 w 151"/>
                <a:gd name="T35" fmla="*/ 11 h 12"/>
                <a:gd name="T36" fmla="*/ 11 w 151"/>
                <a:gd name="T37" fmla="*/ 11 h 12"/>
                <a:gd name="T38" fmla="*/ 3 w 151"/>
                <a:gd name="T39" fmla="*/ 12 h 12"/>
                <a:gd name="T40" fmla="*/ 6 w 151"/>
                <a:gd name="T41" fmla="*/ 8 h 12"/>
                <a:gd name="T42" fmla="*/ 12 w 151"/>
                <a:gd name="T43" fmla="*/ 8 h 12"/>
                <a:gd name="T44" fmla="*/ 18 w 151"/>
                <a:gd name="T45" fmla="*/ 7 h 12"/>
                <a:gd name="T46" fmla="*/ 24 w 151"/>
                <a:gd name="T47" fmla="*/ 7 h 12"/>
                <a:gd name="T48" fmla="*/ 31 w 151"/>
                <a:gd name="T49" fmla="*/ 6 h 12"/>
                <a:gd name="T50" fmla="*/ 39 w 151"/>
                <a:gd name="T51" fmla="*/ 6 h 12"/>
                <a:gd name="T52" fmla="*/ 45 w 151"/>
                <a:gd name="T53" fmla="*/ 6 h 12"/>
                <a:gd name="T54" fmla="*/ 53 w 151"/>
                <a:gd name="T55" fmla="*/ 5 h 12"/>
                <a:gd name="T56" fmla="*/ 59 w 151"/>
                <a:gd name="T57" fmla="*/ 5 h 12"/>
                <a:gd name="T58" fmla="*/ 67 w 151"/>
                <a:gd name="T59" fmla="*/ 5 h 12"/>
                <a:gd name="T60" fmla="*/ 74 w 151"/>
                <a:gd name="T61" fmla="*/ 4 h 12"/>
                <a:gd name="T62" fmla="*/ 81 w 151"/>
                <a:gd name="T63" fmla="*/ 4 h 12"/>
                <a:gd name="T64" fmla="*/ 89 w 151"/>
                <a:gd name="T65" fmla="*/ 3 h 12"/>
                <a:gd name="T66" fmla="*/ 96 w 151"/>
                <a:gd name="T67" fmla="*/ 3 h 12"/>
                <a:gd name="T68" fmla="*/ 103 w 151"/>
                <a:gd name="T69" fmla="*/ 2 h 12"/>
                <a:gd name="T70" fmla="*/ 110 w 151"/>
                <a:gd name="T71" fmla="*/ 2 h 12"/>
                <a:gd name="T72" fmla="*/ 117 w 151"/>
                <a:gd name="T73" fmla="*/ 1 h 12"/>
                <a:gd name="T74" fmla="*/ 124 w 151"/>
                <a:gd name="T75" fmla="*/ 1 h 12"/>
                <a:gd name="T76" fmla="*/ 131 w 151"/>
                <a:gd name="T77" fmla="*/ 1 h 12"/>
                <a:gd name="T78" fmla="*/ 137 w 151"/>
                <a:gd name="T79" fmla="*/ 1 h 12"/>
                <a:gd name="T80" fmla="*/ 144 w 151"/>
                <a:gd name="T81" fmla="*/ 0 h 12"/>
                <a:gd name="T82" fmla="*/ 151 w 151"/>
                <a:gd name="T83" fmla="*/ 0 h 1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51"/>
                <a:gd name="T127" fmla="*/ 0 h 12"/>
                <a:gd name="T128" fmla="*/ 151 w 151"/>
                <a:gd name="T129" fmla="*/ 12 h 1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51" h="12">
                  <a:moveTo>
                    <a:pt x="149" y="3"/>
                  </a:moveTo>
                  <a:lnTo>
                    <a:pt x="147" y="3"/>
                  </a:lnTo>
                  <a:lnTo>
                    <a:pt x="145" y="3"/>
                  </a:lnTo>
                  <a:lnTo>
                    <a:pt x="142" y="3"/>
                  </a:lnTo>
                  <a:lnTo>
                    <a:pt x="139" y="4"/>
                  </a:lnTo>
                  <a:lnTo>
                    <a:pt x="137" y="4"/>
                  </a:lnTo>
                  <a:lnTo>
                    <a:pt x="136" y="4"/>
                  </a:lnTo>
                  <a:lnTo>
                    <a:pt x="134" y="4"/>
                  </a:lnTo>
                  <a:lnTo>
                    <a:pt x="132" y="4"/>
                  </a:lnTo>
                  <a:lnTo>
                    <a:pt x="130" y="4"/>
                  </a:lnTo>
                  <a:lnTo>
                    <a:pt x="129" y="4"/>
                  </a:lnTo>
                  <a:lnTo>
                    <a:pt x="127" y="4"/>
                  </a:lnTo>
                  <a:lnTo>
                    <a:pt x="125" y="5"/>
                  </a:lnTo>
                  <a:lnTo>
                    <a:pt x="123" y="5"/>
                  </a:lnTo>
                  <a:lnTo>
                    <a:pt x="121" y="5"/>
                  </a:lnTo>
                  <a:lnTo>
                    <a:pt x="118" y="5"/>
                  </a:lnTo>
                  <a:lnTo>
                    <a:pt x="117" y="5"/>
                  </a:lnTo>
                  <a:lnTo>
                    <a:pt x="114" y="5"/>
                  </a:lnTo>
                  <a:lnTo>
                    <a:pt x="112" y="5"/>
                  </a:lnTo>
                  <a:lnTo>
                    <a:pt x="110" y="5"/>
                  </a:lnTo>
                  <a:lnTo>
                    <a:pt x="108" y="6"/>
                  </a:lnTo>
                  <a:lnTo>
                    <a:pt x="105" y="6"/>
                  </a:lnTo>
                  <a:lnTo>
                    <a:pt x="103" y="6"/>
                  </a:lnTo>
                  <a:lnTo>
                    <a:pt x="101" y="6"/>
                  </a:lnTo>
                  <a:lnTo>
                    <a:pt x="98" y="6"/>
                  </a:lnTo>
                  <a:lnTo>
                    <a:pt x="96" y="6"/>
                  </a:lnTo>
                  <a:lnTo>
                    <a:pt x="93" y="7"/>
                  </a:lnTo>
                  <a:lnTo>
                    <a:pt x="90" y="7"/>
                  </a:lnTo>
                  <a:lnTo>
                    <a:pt x="88" y="7"/>
                  </a:lnTo>
                  <a:lnTo>
                    <a:pt x="85" y="7"/>
                  </a:lnTo>
                  <a:lnTo>
                    <a:pt x="82" y="7"/>
                  </a:lnTo>
                  <a:lnTo>
                    <a:pt x="80" y="8"/>
                  </a:lnTo>
                  <a:lnTo>
                    <a:pt x="77" y="8"/>
                  </a:lnTo>
                  <a:lnTo>
                    <a:pt x="74" y="8"/>
                  </a:lnTo>
                  <a:lnTo>
                    <a:pt x="71" y="8"/>
                  </a:lnTo>
                  <a:lnTo>
                    <a:pt x="69" y="8"/>
                  </a:lnTo>
                  <a:lnTo>
                    <a:pt x="66" y="8"/>
                  </a:lnTo>
                  <a:lnTo>
                    <a:pt x="63" y="8"/>
                  </a:lnTo>
                  <a:lnTo>
                    <a:pt x="61" y="8"/>
                  </a:lnTo>
                  <a:lnTo>
                    <a:pt x="58" y="8"/>
                  </a:lnTo>
                  <a:lnTo>
                    <a:pt x="55" y="9"/>
                  </a:lnTo>
                  <a:lnTo>
                    <a:pt x="53" y="9"/>
                  </a:lnTo>
                  <a:lnTo>
                    <a:pt x="50" y="9"/>
                  </a:lnTo>
                  <a:lnTo>
                    <a:pt x="47" y="9"/>
                  </a:lnTo>
                  <a:lnTo>
                    <a:pt x="44" y="9"/>
                  </a:lnTo>
                  <a:lnTo>
                    <a:pt x="41" y="9"/>
                  </a:lnTo>
                  <a:lnTo>
                    <a:pt x="38" y="10"/>
                  </a:lnTo>
                  <a:lnTo>
                    <a:pt x="35" y="10"/>
                  </a:lnTo>
                  <a:lnTo>
                    <a:pt x="32" y="10"/>
                  </a:lnTo>
                  <a:lnTo>
                    <a:pt x="30" y="10"/>
                  </a:lnTo>
                  <a:lnTo>
                    <a:pt x="27" y="10"/>
                  </a:lnTo>
                  <a:lnTo>
                    <a:pt x="24" y="11"/>
                  </a:lnTo>
                  <a:lnTo>
                    <a:pt x="22" y="11"/>
                  </a:lnTo>
                  <a:lnTo>
                    <a:pt x="19" y="11"/>
                  </a:lnTo>
                  <a:lnTo>
                    <a:pt x="16" y="11"/>
                  </a:lnTo>
                  <a:lnTo>
                    <a:pt x="13" y="11"/>
                  </a:lnTo>
                  <a:lnTo>
                    <a:pt x="11" y="11"/>
                  </a:lnTo>
                  <a:lnTo>
                    <a:pt x="8" y="11"/>
                  </a:lnTo>
                  <a:lnTo>
                    <a:pt x="5" y="11"/>
                  </a:lnTo>
                  <a:lnTo>
                    <a:pt x="3" y="12"/>
                  </a:lnTo>
                  <a:lnTo>
                    <a:pt x="0" y="12"/>
                  </a:lnTo>
                  <a:lnTo>
                    <a:pt x="4" y="8"/>
                  </a:lnTo>
                  <a:lnTo>
                    <a:pt x="6" y="8"/>
                  </a:lnTo>
                  <a:lnTo>
                    <a:pt x="8" y="8"/>
                  </a:lnTo>
                  <a:lnTo>
                    <a:pt x="10" y="8"/>
                  </a:lnTo>
                  <a:lnTo>
                    <a:pt x="12" y="8"/>
                  </a:lnTo>
                  <a:lnTo>
                    <a:pt x="14" y="7"/>
                  </a:lnTo>
                  <a:lnTo>
                    <a:pt x="16" y="7"/>
                  </a:lnTo>
                  <a:lnTo>
                    <a:pt x="18" y="7"/>
                  </a:lnTo>
                  <a:lnTo>
                    <a:pt x="20" y="7"/>
                  </a:lnTo>
                  <a:lnTo>
                    <a:pt x="22" y="7"/>
                  </a:lnTo>
                  <a:lnTo>
                    <a:pt x="24" y="7"/>
                  </a:lnTo>
                  <a:lnTo>
                    <a:pt x="27" y="7"/>
                  </a:lnTo>
                  <a:lnTo>
                    <a:pt x="29" y="7"/>
                  </a:lnTo>
                  <a:lnTo>
                    <a:pt x="31" y="6"/>
                  </a:lnTo>
                  <a:lnTo>
                    <a:pt x="34" y="6"/>
                  </a:lnTo>
                  <a:lnTo>
                    <a:pt x="36" y="6"/>
                  </a:lnTo>
                  <a:lnTo>
                    <a:pt x="39" y="6"/>
                  </a:lnTo>
                  <a:lnTo>
                    <a:pt x="40" y="6"/>
                  </a:lnTo>
                  <a:lnTo>
                    <a:pt x="43" y="6"/>
                  </a:lnTo>
                  <a:lnTo>
                    <a:pt x="45" y="6"/>
                  </a:lnTo>
                  <a:lnTo>
                    <a:pt x="48" y="6"/>
                  </a:lnTo>
                  <a:lnTo>
                    <a:pt x="50" y="5"/>
                  </a:lnTo>
                  <a:lnTo>
                    <a:pt x="53" y="5"/>
                  </a:lnTo>
                  <a:lnTo>
                    <a:pt x="54" y="5"/>
                  </a:lnTo>
                  <a:lnTo>
                    <a:pt x="57" y="5"/>
                  </a:lnTo>
                  <a:lnTo>
                    <a:pt x="59" y="5"/>
                  </a:lnTo>
                  <a:lnTo>
                    <a:pt x="62" y="5"/>
                  </a:lnTo>
                  <a:lnTo>
                    <a:pt x="65" y="5"/>
                  </a:lnTo>
                  <a:lnTo>
                    <a:pt x="67" y="5"/>
                  </a:lnTo>
                  <a:lnTo>
                    <a:pt x="69" y="4"/>
                  </a:lnTo>
                  <a:lnTo>
                    <a:pt x="72" y="4"/>
                  </a:lnTo>
                  <a:lnTo>
                    <a:pt x="74" y="4"/>
                  </a:lnTo>
                  <a:lnTo>
                    <a:pt x="77" y="4"/>
                  </a:lnTo>
                  <a:lnTo>
                    <a:pt x="79" y="4"/>
                  </a:lnTo>
                  <a:lnTo>
                    <a:pt x="81" y="4"/>
                  </a:lnTo>
                  <a:lnTo>
                    <a:pt x="83" y="3"/>
                  </a:lnTo>
                  <a:lnTo>
                    <a:pt x="86" y="3"/>
                  </a:lnTo>
                  <a:lnTo>
                    <a:pt x="89" y="3"/>
                  </a:lnTo>
                  <a:lnTo>
                    <a:pt x="91" y="3"/>
                  </a:lnTo>
                  <a:lnTo>
                    <a:pt x="93" y="3"/>
                  </a:lnTo>
                  <a:lnTo>
                    <a:pt x="96" y="3"/>
                  </a:lnTo>
                  <a:lnTo>
                    <a:pt x="98" y="2"/>
                  </a:lnTo>
                  <a:lnTo>
                    <a:pt x="101" y="2"/>
                  </a:lnTo>
                  <a:lnTo>
                    <a:pt x="103" y="2"/>
                  </a:lnTo>
                  <a:lnTo>
                    <a:pt x="105" y="2"/>
                  </a:lnTo>
                  <a:lnTo>
                    <a:pt x="108" y="2"/>
                  </a:lnTo>
                  <a:lnTo>
                    <a:pt x="110" y="2"/>
                  </a:lnTo>
                  <a:lnTo>
                    <a:pt x="112" y="2"/>
                  </a:lnTo>
                  <a:lnTo>
                    <a:pt x="115" y="2"/>
                  </a:lnTo>
                  <a:lnTo>
                    <a:pt x="117" y="1"/>
                  </a:lnTo>
                  <a:lnTo>
                    <a:pt x="120" y="1"/>
                  </a:lnTo>
                  <a:lnTo>
                    <a:pt x="122" y="1"/>
                  </a:lnTo>
                  <a:lnTo>
                    <a:pt x="124" y="1"/>
                  </a:lnTo>
                  <a:lnTo>
                    <a:pt x="126" y="1"/>
                  </a:lnTo>
                  <a:lnTo>
                    <a:pt x="129" y="1"/>
                  </a:lnTo>
                  <a:lnTo>
                    <a:pt x="131" y="1"/>
                  </a:lnTo>
                  <a:lnTo>
                    <a:pt x="133" y="1"/>
                  </a:lnTo>
                  <a:lnTo>
                    <a:pt x="136" y="1"/>
                  </a:lnTo>
                  <a:lnTo>
                    <a:pt x="137" y="1"/>
                  </a:lnTo>
                  <a:lnTo>
                    <a:pt x="140" y="0"/>
                  </a:lnTo>
                  <a:lnTo>
                    <a:pt x="143" y="0"/>
                  </a:lnTo>
                  <a:lnTo>
                    <a:pt x="144" y="0"/>
                  </a:lnTo>
                  <a:lnTo>
                    <a:pt x="147" y="0"/>
                  </a:lnTo>
                  <a:lnTo>
                    <a:pt x="148" y="0"/>
                  </a:lnTo>
                  <a:lnTo>
                    <a:pt x="151" y="0"/>
                  </a:lnTo>
                  <a:lnTo>
                    <a:pt x="149" y="3"/>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1" name="Freeform 279"/>
            <p:cNvSpPr>
              <a:spLocks/>
            </p:cNvSpPr>
            <p:nvPr/>
          </p:nvSpPr>
          <p:spPr bwMode="auto">
            <a:xfrm>
              <a:off x="2178" y="1803"/>
              <a:ext cx="68" cy="90"/>
            </a:xfrm>
            <a:custGeom>
              <a:avLst/>
              <a:gdLst>
                <a:gd name="T0" fmla="*/ 68 w 68"/>
                <a:gd name="T1" fmla="*/ 0 h 90"/>
                <a:gd name="T2" fmla="*/ 67 w 68"/>
                <a:gd name="T3" fmla="*/ 4 h 90"/>
                <a:gd name="T4" fmla="*/ 64 w 68"/>
                <a:gd name="T5" fmla="*/ 8 h 90"/>
                <a:gd name="T6" fmla="*/ 61 w 68"/>
                <a:gd name="T7" fmla="*/ 12 h 90"/>
                <a:gd name="T8" fmla="*/ 59 w 68"/>
                <a:gd name="T9" fmla="*/ 17 h 90"/>
                <a:gd name="T10" fmla="*/ 55 w 68"/>
                <a:gd name="T11" fmla="*/ 21 h 90"/>
                <a:gd name="T12" fmla="*/ 52 w 68"/>
                <a:gd name="T13" fmla="*/ 26 h 90"/>
                <a:gd name="T14" fmla="*/ 48 w 68"/>
                <a:gd name="T15" fmla="*/ 30 h 90"/>
                <a:gd name="T16" fmla="*/ 45 w 68"/>
                <a:gd name="T17" fmla="*/ 35 h 90"/>
                <a:gd name="T18" fmla="*/ 41 w 68"/>
                <a:gd name="T19" fmla="*/ 39 h 90"/>
                <a:gd name="T20" fmla="*/ 38 w 68"/>
                <a:gd name="T21" fmla="*/ 43 h 90"/>
                <a:gd name="T22" fmla="*/ 34 w 68"/>
                <a:gd name="T23" fmla="*/ 47 h 90"/>
                <a:gd name="T24" fmla="*/ 31 w 68"/>
                <a:gd name="T25" fmla="*/ 51 h 90"/>
                <a:gd name="T26" fmla="*/ 28 w 68"/>
                <a:gd name="T27" fmla="*/ 54 h 90"/>
                <a:gd name="T28" fmla="*/ 25 w 68"/>
                <a:gd name="T29" fmla="*/ 58 h 90"/>
                <a:gd name="T30" fmla="*/ 22 w 68"/>
                <a:gd name="T31" fmla="*/ 61 h 90"/>
                <a:gd name="T32" fmla="*/ 20 w 68"/>
                <a:gd name="T33" fmla="*/ 64 h 90"/>
                <a:gd name="T34" fmla="*/ 14 w 68"/>
                <a:gd name="T35" fmla="*/ 67 h 90"/>
                <a:gd name="T36" fmla="*/ 9 w 68"/>
                <a:gd name="T37" fmla="*/ 70 h 90"/>
                <a:gd name="T38" fmla="*/ 5 w 68"/>
                <a:gd name="T39" fmla="*/ 74 h 90"/>
                <a:gd name="T40" fmla="*/ 4 w 68"/>
                <a:gd name="T41" fmla="*/ 77 h 90"/>
                <a:gd name="T42" fmla="*/ 4 w 68"/>
                <a:gd name="T43" fmla="*/ 81 h 90"/>
                <a:gd name="T44" fmla="*/ 4 w 68"/>
                <a:gd name="T45" fmla="*/ 84 h 90"/>
                <a:gd name="T46" fmla="*/ 5 w 68"/>
                <a:gd name="T47" fmla="*/ 87 h 90"/>
                <a:gd name="T48" fmla="*/ 7 w 68"/>
                <a:gd name="T49" fmla="*/ 88 h 90"/>
                <a:gd name="T50" fmla="*/ 10 w 68"/>
                <a:gd name="T51" fmla="*/ 86 h 90"/>
                <a:gd name="T52" fmla="*/ 14 w 68"/>
                <a:gd name="T53" fmla="*/ 82 h 90"/>
                <a:gd name="T54" fmla="*/ 14 w 68"/>
                <a:gd name="T55" fmla="*/ 79 h 90"/>
                <a:gd name="T56" fmla="*/ 17 w 68"/>
                <a:gd name="T57" fmla="*/ 76 h 90"/>
                <a:gd name="T58" fmla="*/ 31 w 68"/>
                <a:gd name="T59" fmla="*/ 69 h 90"/>
                <a:gd name="T60" fmla="*/ 18 w 68"/>
                <a:gd name="T61" fmla="*/ 78 h 90"/>
                <a:gd name="T62" fmla="*/ 17 w 68"/>
                <a:gd name="T63" fmla="*/ 81 h 90"/>
                <a:gd name="T64" fmla="*/ 15 w 68"/>
                <a:gd name="T65" fmla="*/ 84 h 90"/>
                <a:gd name="T66" fmla="*/ 13 w 68"/>
                <a:gd name="T67" fmla="*/ 87 h 90"/>
                <a:gd name="T68" fmla="*/ 10 w 68"/>
                <a:gd name="T69" fmla="*/ 89 h 90"/>
                <a:gd name="T70" fmla="*/ 6 w 68"/>
                <a:gd name="T71" fmla="*/ 89 h 90"/>
                <a:gd name="T72" fmla="*/ 2 w 68"/>
                <a:gd name="T73" fmla="*/ 90 h 90"/>
                <a:gd name="T74" fmla="*/ 1 w 68"/>
                <a:gd name="T75" fmla="*/ 89 h 90"/>
                <a:gd name="T76" fmla="*/ 0 w 68"/>
                <a:gd name="T77" fmla="*/ 85 h 90"/>
                <a:gd name="T78" fmla="*/ 0 w 68"/>
                <a:gd name="T79" fmla="*/ 81 h 90"/>
                <a:gd name="T80" fmla="*/ 0 w 68"/>
                <a:gd name="T81" fmla="*/ 78 h 90"/>
                <a:gd name="T82" fmla="*/ 1 w 68"/>
                <a:gd name="T83" fmla="*/ 74 h 90"/>
                <a:gd name="T84" fmla="*/ 4 w 68"/>
                <a:gd name="T85" fmla="*/ 70 h 90"/>
                <a:gd name="T86" fmla="*/ 8 w 68"/>
                <a:gd name="T87" fmla="*/ 67 h 90"/>
                <a:gd name="T88" fmla="*/ 12 w 68"/>
                <a:gd name="T89" fmla="*/ 65 h 90"/>
                <a:gd name="T90" fmla="*/ 16 w 68"/>
                <a:gd name="T91" fmla="*/ 63 h 90"/>
                <a:gd name="T92" fmla="*/ 18 w 68"/>
                <a:gd name="T93" fmla="*/ 61 h 90"/>
                <a:gd name="T94" fmla="*/ 21 w 68"/>
                <a:gd name="T95" fmla="*/ 58 h 90"/>
                <a:gd name="T96" fmla="*/ 24 w 68"/>
                <a:gd name="T97" fmla="*/ 55 h 90"/>
                <a:gd name="T98" fmla="*/ 26 w 68"/>
                <a:gd name="T99" fmla="*/ 51 h 90"/>
                <a:gd name="T100" fmla="*/ 30 w 68"/>
                <a:gd name="T101" fmla="*/ 47 h 90"/>
                <a:gd name="T102" fmla="*/ 33 w 68"/>
                <a:gd name="T103" fmla="*/ 43 h 90"/>
                <a:gd name="T104" fmla="*/ 37 w 68"/>
                <a:gd name="T105" fmla="*/ 39 h 90"/>
                <a:gd name="T106" fmla="*/ 41 w 68"/>
                <a:gd name="T107" fmla="*/ 34 h 90"/>
                <a:gd name="T108" fmla="*/ 45 w 68"/>
                <a:gd name="T109" fmla="*/ 30 h 90"/>
                <a:gd name="T110" fmla="*/ 48 w 68"/>
                <a:gd name="T111" fmla="*/ 26 h 90"/>
                <a:gd name="T112" fmla="*/ 51 w 68"/>
                <a:gd name="T113" fmla="*/ 21 h 90"/>
                <a:gd name="T114" fmla="*/ 55 w 68"/>
                <a:gd name="T115" fmla="*/ 17 h 90"/>
                <a:gd name="T116" fmla="*/ 57 w 68"/>
                <a:gd name="T117" fmla="*/ 13 h 90"/>
                <a:gd name="T118" fmla="*/ 59 w 68"/>
                <a:gd name="T119" fmla="*/ 9 h 90"/>
                <a:gd name="T120" fmla="*/ 61 w 68"/>
                <a:gd name="T121" fmla="*/ 6 h 90"/>
                <a:gd name="T122" fmla="*/ 63 w 68"/>
                <a:gd name="T123" fmla="*/ 3 h 90"/>
                <a:gd name="T124" fmla="*/ 64 w 68"/>
                <a:gd name="T125" fmla="*/ 2 h 9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68"/>
                <a:gd name="T190" fmla="*/ 0 h 90"/>
                <a:gd name="T191" fmla="*/ 68 w 68"/>
                <a:gd name="T192" fmla="*/ 90 h 9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68" h="90">
                  <a:moveTo>
                    <a:pt x="64" y="2"/>
                  </a:moveTo>
                  <a:lnTo>
                    <a:pt x="68" y="0"/>
                  </a:lnTo>
                  <a:lnTo>
                    <a:pt x="67" y="2"/>
                  </a:lnTo>
                  <a:lnTo>
                    <a:pt x="67" y="4"/>
                  </a:lnTo>
                  <a:lnTo>
                    <a:pt x="65" y="6"/>
                  </a:lnTo>
                  <a:lnTo>
                    <a:pt x="64" y="8"/>
                  </a:lnTo>
                  <a:lnTo>
                    <a:pt x="63" y="10"/>
                  </a:lnTo>
                  <a:lnTo>
                    <a:pt x="61" y="12"/>
                  </a:lnTo>
                  <a:lnTo>
                    <a:pt x="60" y="14"/>
                  </a:lnTo>
                  <a:lnTo>
                    <a:pt x="59" y="17"/>
                  </a:lnTo>
                  <a:lnTo>
                    <a:pt x="57" y="19"/>
                  </a:lnTo>
                  <a:lnTo>
                    <a:pt x="55" y="21"/>
                  </a:lnTo>
                  <a:lnTo>
                    <a:pt x="53" y="24"/>
                  </a:lnTo>
                  <a:lnTo>
                    <a:pt x="52" y="26"/>
                  </a:lnTo>
                  <a:lnTo>
                    <a:pt x="50" y="28"/>
                  </a:lnTo>
                  <a:lnTo>
                    <a:pt x="48" y="30"/>
                  </a:lnTo>
                  <a:lnTo>
                    <a:pt x="47" y="32"/>
                  </a:lnTo>
                  <a:lnTo>
                    <a:pt x="45" y="35"/>
                  </a:lnTo>
                  <a:lnTo>
                    <a:pt x="43" y="37"/>
                  </a:lnTo>
                  <a:lnTo>
                    <a:pt x="41" y="39"/>
                  </a:lnTo>
                  <a:lnTo>
                    <a:pt x="39" y="41"/>
                  </a:lnTo>
                  <a:lnTo>
                    <a:pt x="38" y="43"/>
                  </a:lnTo>
                  <a:lnTo>
                    <a:pt x="36" y="45"/>
                  </a:lnTo>
                  <a:lnTo>
                    <a:pt x="34" y="47"/>
                  </a:lnTo>
                  <a:lnTo>
                    <a:pt x="33" y="49"/>
                  </a:lnTo>
                  <a:lnTo>
                    <a:pt x="31" y="51"/>
                  </a:lnTo>
                  <a:lnTo>
                    <a:pt x="29" y="53"/>
                  </a:lnTo>
                  <a:lnTo>
                    <a:pt x="28" y="54"/>
                  </a:lnTo>
                  <a:lnTo>
                    <a:pt x="26" y="56"/>
                  </a:lnTo>
                  <a:lnTo>
                    <a:pt x="25" y="58"/>
                  </a:lnTo>
                  <a:lnTo>
                    <a:pt x="24" y="59"/>
                  </a:lnTo>
                  <a:lnTo>
                    <a:pt x="22" y="61"/>
                  </a:lnTo>
                  <a:lnTo>
                    <a:pt x="21" y="62"/>
                  </a:lnTo>
                  <a:lnTo>
                    <a:pt x="20" y="64"/>
                  </a:lnTo>
                  <a:lnTo>
                    <a:pt x="17" y="65"/>
                  </a:lnTo>
                  <a:lnTo>
                    <a:pt x="14" y="67"/>
                  </a:lnTo>
                  <a:lnTo>
                    <a:pt x="12" y="68"/>
                  </a:lnTo>
                  <a:lnTo>
                    <a:pt x="9" y="70"/>
                  </a:lnTo>
                  <a:lnTo>
                    <a:pt x="6" y="72"/>
                  </a:lnTo>
                  <a:lnTo>
                    <a:pt x="5" y="74"/>
                  </a:lnTo>
                  <a:lnTo>
                    <a:pt x="4" y="75"/>
                  </a:lnTo>
                  <a:lnTo>
                    <a:pt x="4" y="77"/>
                  </a:lnTo>
                  <a:lnTo>
                    <a:pt x="4" y="79"/>
                  </a:lnTo>
                  <a:lnTo>
                    <a:pt x="4" y="81"/>
                  </a:lnTo>
                  <a:lnTo>
                    <a:pt x="4" y="82"/>
                  </a:lnTo>
                  <a:lnTo>
                    <a:pt x="4" y="84"/>
                  </a:lnTo>
                  <a:lnTo>
                    <a:pt x="4" y="86"/>
                  </a:lnTo>
                  <a:lnTo>
                    <a:pt x="5" y="87"/>
                  </a:lnTo>
                  <a:lnTo>
                    <a:pt x="5" y="88"/>
                  </a:lnTo>
                  <a:lnTo>
                    <a:pt x="7" y="88"/>
                  </a:lnTo>
                  <a:lnTo>
                    <a:pt x="9" y="87"/>
                  </a:lnTo>
                  <a:lnTo>
                    <a:pt x="10" y="86"/>
                  </a:lnTo>
                  <a:lnTo>
                    <a:pt x="12" y="84"/>
                  </a:lnTo>
                  <a:lnTo>
                    <a:pt x="14" y="82"/>
                  </a:lnTo>
                  <a:lnTo>
                    <a:pt x="14" y="80"/>
                  </a:lnTo>
                  <a:lnTo>
                    <a:pt x="14" y="79"/>
                  </a:lnTo>
                  <a:lnTo>
                    <a:pt x="16" y="77"/>
                  </a:lnTo>
                  <a:lnTo>
                    <a:pt x="17" y="76"/>
                  </a:lnTo>
                  <a:lnTo>
                    <a:pt x="29" y="68"/>
                  </a:lnTo>
                  <a:lnTo>
                    <a:pt x="31" y="69"/>
                  </a:lnTo>
                  <a:lnTo>
                    <a:pt x="18" y="77"/>
                  </a:lnTo>
                  <a:lnTo>
                    <a:pt x="18" y="78"/>
                  </a:lnTo>
                  <a:lnTo>
                    <a:pt x="17" y="79"/>
                  </a:lnTo>
                  <a:lnTo>
                    <a:pt x="17" y="81"/>
                  </a:lnTo>
                  <a:lnTo>
                    <a:pt x="16" y="83"/>
                  </a:lnTo>
                  <a:lnTo>
                    <a:pt x="15" y="84"/>
                  </a:lnTo>
                  <a:lnTo>
                    <a:pt x="14" y="86"/>
                  </a:lnTo>
                  <a:lnTo>
                    <a:pt x="13" y="87"/>
                  </a:lnTo>
                  <a:lnTo>
                    <a:pt x="12" y="88"/>
                  </a:lnTo>
                  <a:lnTo>
                    <a:pt x="10" y="89"/>
                  </a:lnTo>
                  <a:lnTo>
                    <a:pt x="9" y="89"/>
                  </a:lnTo>
                  <a:lnTo>
                    <a:pt x="6" y="89"/>
                  </a:lnTo>
                  <a:lnTo>
                    <a:pt x="5" y="90"/>
                  </a:lnTo>
                  <a:lnTo>
                    <a:pt x="2" y="90"/>
                  </a:lnTo>
                  <a:lnTo>
                    <a:pt x="1" y="90"/>
                  </a:lnTo>
                  <a:lnTo>
                    <a:pt x="1" y="89"/>
                  </a:lnTo>
                  <a:lnTo>
                    <a:pt x="1" y="87"/>
                  </a:lnTo>
                  <a:lnTo>
                    <a:pt x="0" y="85"/>
                  </a:lnTo>
                  <a:lnTo>
                    <a:pt x="0" y="83"/>
                  </a:lnTo>
                  <a:lnTo>
                    <a:pt x="0" y="81"/>
                  </a:lnTo>
                  <a:lnTo>
                    <a:pt x="0" y="80"/>
                  </a:lnTo>
                  <a:lnTo>
                    <a:pt x="0" y="78"/>
                  </a:lnTo>
                  <a:lnTo>
                    <a:pt x="1" y="76"/>
                  </a:lnTo>
                  <a:lnTo>
                    <a:pt x="1" y="74"/>
                  </a:lnTo>
                  <a:lnTo>
                    <a:pt x="2" y="72"/>
                  </a:lnTo>
                  <a:lnTo>
                    <a:pt x="4" y="70"/>
                  </a:lnTo>
                  <a:lnTo>
                    <a:pt x="6" y="69"/>
                  </a:lnTo>
                  <a:lnTo>
                    <a:pt x="8" y="67"/>
                  </a:lnTo>
                  <a:lnTo>
                    <a:pt x="10" y="66"/>
                  </a:lnTo>
                  <a:lnTo>
                    <a:pt x="12" y="65"/>
                  </a:lnTo>
                  <a:lnTo>
                    <a:pt x="13" y="64"/>
                  </a:lnTo>
                  <a:lnTo>
                    <a:pt x="16" y="63"/>
                  </a:lnTo>
                  <a:lnTo>
                    <a:pt x="17" y="63"/>
                  </a:lnTo>
                  <a:lnTo>
                    <a:pt x="18" y="61"/>
                  </a:lnTo>
                  <a:lnTo>
                    <a:pt x="19" y="60"/>
                  </a:lnTo>
                  <a:lnTo>
                    <a:pt x="21" y="58"/>
                  </a:lnTo>
                  <a:lnTo>
                    <a:pt x="22" y="56"/>
                  </a:lnTo>
                  <a:lnTo>
                    <a:pt x="24" y="55"/>
                  </a:lnTo>
                  <a:lnTo>
                    <a:pt x="25" y="53"/>
                  </a:lnTo>
                  <a:lnTo>
                    <a:pt x="26" y="51"/>
                  </a:lnTo>
                  <a:lnTo>
                    <a:pt x="28" y="49"/>
                  </a:lnTo>
                  <a:lnTo>
                    <a:pt x="30" y="47"/>
                  </a:lnTo>
                  <a:lnTo>
                    <a:pt x="32" y="45"/>
                  </a:lnTo>
                  <a:lnTo>
                    <a:pt x="33" y="43"/>
                  </a:lnTo>
                  <a:lnTo>
                    <a:pt x="35" y="41"/>
                  </a:lnTo>
                  <a:lnTo>
                    <a:pt x="37" y="39"/>
                  </a:lnTo>
                  <a:lnTo>
                    <a:pt x="39" y="37"/>
                  </a:lnTo>
                  <a:lnTo>
                    <a:pt x="41" y="34"/>
                  </a:lnTo>
                  <a:lnTo>
                    <a:pt x="43" y="32"/>
                  </a:lnTo>
                  <a:lnTo>
                    <a:pt x="45" y="30"/>
                  </a:lnTo>
                  <a:lnTo>
                    <a:pt x="47" y="28"/>
                  </a:lnTo>
                  <a:lnTo>
                    <a:pt x="48" y="26"/>
                  </a:lnTo>
                  <a:lnTo>
                    <a:pt x="50" y="24"/>
                  </a:lnTo>
                  <a:lnTo>
                    <a:pt x="51" y="21"/>
                  </a:lnTo>
                  <a:lnTo>
                    <a:pt x="53" y="19"/>
                  </a:lnTo>
                  <a:lnTo>
                    <a:pt x="55" y="17"/>
                  </a:lnTo>
                  <a:lnTo>
                    <a:pt x="56" y="15"/>
                  </a:lnTo>
                  <a:lnTo>
                    <a:pt x="57" y="13"/>
                  </a:lnTo>
                  <a:lnTo>
                    <a:pt x="59" y="11"/>
                  </a:lnTo>
                  <a:lnTo>
                    <a:pt x="59" y="9"/>
                  </a:lnTo>
                  <a:lnTo>
                    <a:pt x="60" y="7"/>
                  </a:lnTo>
                  <a:lnTo>
                    <a:pt x="61" y="6"/>
                  </a:lnTo>
                  <a:lnTo>
                    <a:pt x="62" y="4"/>
                  </a:lnTo>
                  <a:lnTo>
                    <a:pt x="63" y="3"/>
                  </a:lnTo>
                  <a:lnTo>
                    <a:pt x="64" y="2"/>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2" name="Freeform 280"/>
            <p:cNvSpPr>
              <a:spLocks/>
            </p:cNvSpPr>
            <p:nvPr/>
          </p:nvSpPr>
          <p:spPr bwMode="auto">
            <a:xfrm>
              <a:off x="2192" y="1812"/>
              <a:ext cx="47" cy="33"/>
            </a:xfrm>
            <a:custGeom>
              <a:avLst/>
              <a:gdLst>
                <a:gd name="T0" fmla="*/ 47 w 47"/>
                <a:gd name="T1" fmla="*/ 0 h 33"/>
                <a:gd name="T2" fmla="*/ 47 w 47"/>
                <a:gd name="T3" fmla="*/ 4 h 33"/>
                <a:gd name="T4" fmla="*/ 45 w 47"/>
                <a:gd name="T5" fmla="*/ 5 h 33"/>
                <a:gd name="T6" fmla="*/ 42 w 47"/>
                <a:gd name="T7" fmla="*/ 6 h 33"/>
                <a:gd name="T8" fmla="*/ 39 w 47"/>
                <a:gd name="T9" fmla="*/ 8 h 33"/>
                <a:gd name="T10" fmla="*/ 37 w 47"/>
                <a:gd name="T11" fmla="*/ 10 h 33"/>
                <a:gd name="T12" fmla="*/ 34 w 47"/>
                <a:gd name="T13" fmla="*/ 12 h 33"/>
                <a:gd name="T14" fmla="*/ 31 w 47"/>
                <a:gd name="T15" fmla="*/ 14 h 33"/>
                <a:gd name="T16" fmla="*/ 28 w 47"/>
                <a:gd name="T17" fmla="*/ 16 h 33"/>
                <a:gd name="T18" fmla="*/ 25 w 47"/>
                <a:gd name="T19" fmla="*/ 18 h 33"/>
                <a:gd name="T20" fmla="*/ 22 w 47"/>
                <a:gd name="T21" fmla="*/ 20 h 33"/>
                <a:gd name="T22" fmla="*/ 19 w 47"/>
                <a:gd name="T23" fmla="*/ 22 h 33"/>
                <a:gd name="T24" fmla="*/ 16 w 47"/>
                <a:gd name="T25" fmla="*/ 24 h 33"/>
                <a:gd name="T26" fmla="*/ 13 w 47"/>
                <a:gd name="T27" fmla="*/ 26 h 33"/>
                <a:gd name="T28" fmla="*/ 11 w 47"/>
                <a:gd name="T29" fmla="*/ 28 h 33"/>
                <a:gd name="T30" fmla="*/ 8 w 47"/>
                <a:gd name="T31" fmla="*/ 30 h 33"/>
                <a:gd name="T32" fmla="*/ 6 w 47"/>
                <a:gd name="T33" fmla="*/ 32 h 33"/>
                <a:gd name="T34" fmla="*/ 4 w 47"/>
                <a:gd name="T35" fmla="*/ 33 h 33"/>
                <a:gd name="T36" fmla="*/ 3 w 47"/>
                <a:gd name="T37" fmla="*/ 32 h 33"/>
                <a:gd name="T38" fmla="*/ 0 w 47"/>
                <a:gd name="T39" fmla="*/ 32 h 33"/>
                <a:gd name="T40" fmla="*/ 3 w 47"/>
                <a:gd name="T41" fmla="*/ 30 h 33"/>
                <a:gd name="T42" fmla="*/ 6 w 47"/>
                <a:gd name="T43" fmla="*/ 28 h 33"/>
                <a:gd name="T44" fmla="*/ 8 w 47"/>
                <a:gd name="T45" fmla="*/ 25 h 33"/>
                <a:gd name="T46" fmla="*/ 11 w 47"/>
                <a:gd name="T47" fmla="*/ 24 h 33"/>
                <a:gd name="T48" fmla="*/ 14 w 47"/>
                <a:gd name="T49" fmla="*/ 21 h 33"/>
                <a:gd name="T50" fmla="*/ 17 w 47"/>
                <a:gd name="T51" fmla="*/ 20 h 33"/>
                <a:gd name="T52" fmla="*/ 20 w 47"/>
                <a:gd name="T53" fmla="*/ 18 h 33"/>
                <a:gd name="T54" fmla="*/ 23 w 47"/>
                <a:gd name="T55" fmla="*/ 16 h 33"/>
                <a:gd name="T56" fmla="*/ 26 w 47"/>
                <a:gd name="T57" fmla="*/ 14 h 33"/>
                <a:gd name="T58" fmla="*/ 29 w 47"/>
                <a:gd name="T59" fmla="*/ 12 h 33"/>
                <a:gd name="T60" fmla="*/ 32 w 47"/>
                <a:gd name="T61" fmla="*/ 10 h 33"/>
                <a:gd name="T62" fmla="*/ 35 w 47"/>
                <a:gd name="T63" fmla="*/ 8 h 33"/>
                <a:gd name="T64" fmla="*/ 38 w 47"/>
                <a:gd name="T65" fmla="*/ 6 h 33"/>
                <a:gd name="T66" fmla="*/ 41 w 47"/>
                <a:gd name="T67" fmla="*/ 4 h 33"/>
                <a:gd name="T68" fmla="*/ 44 w 47"/>
                <a:gd name="T69" fmla="*/ 1 h 33"/>
                <a:gd name="T70" fmla="*/ 47 w 47"/>
                <a:gd name="T71" fmla="*/ 0 h 33"/>
                <a:gd name="T72" fmla="*/ 47 w 47"/>
                <a:gd name="T73" fmla="*/ 0 h 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7"/>
                <a:gd name="T112" fmla="*/ 0 h 33"/>
                <a:gd name="T113" fmla="*/ 47 w 47"/>
                <a:gd name="T114" fmla="*/ 33 h 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7" h="33">
                  <a:moveTo>
                    <a:pt x="47" y="0"/>
                  </a:moveTo>
                  <a:lnTo>
                    <a:pt x="47" y="4"/>
                  </a:lnTo>
                  <a:lnTo>
                    <a:pt x="45" y="5"/>
                  </a:lnTo>
                  <a:lnTo>
                    <a:pt x="42" y="6"/>
                  </a:lnTo>
                  <a:lnTo>
                    <a:pt x="39" y="8"/>
                  </a:lnTo>
                  <a:lnTo>
                    <a:pt x="37" y="10"/>
                  </a:lnTo>
                  <a:lnTo>
                    <a:pt x="34" y="12"/>
                  </a:lnTo>
                  <a:lnTo>
                    <a:pt x="31" y="14"/>
                  </a:lnTo>
                  <a:lnTo>
                    <a:pt x="28" y="16"/>
                  </a:lnTo>
                  <a:lnTo>
                    <a:pt x="25" y="18"/>
                  </a:lnTo>
                  <a:lnTo>
                    <a:pt x="22" y="20"/>
                  </a:lnTo>
                  <a:lnTo>
                    <a:pt x="19" y="22"/>
                  </a:lnTo>
                  <a:lnTo>
                    <a:pt x="16" y="24"/>
                  </a:lnTo>
                  <a:lnTo>
                    <a:pt x="13" y="26"/>
                  </a:lnTo>
                  <a:lnTo>
                    <a:pt x="11" y="28"/>
                  </a:lnTo>
                  <a:lnTo>
                    <a:pt x="8" y="30"/>
                  </a:lnTo>
                  <a:lnTo>
                    <a:pt x="6" y="32"/>
                  </a:lnTo>
                  <a:lnTo>
                    <a:pt x="4" y="33"/>
                  </a:lnTo>
                  <a:lnTo>
                    <a:pt x="3" y="32"/>
                  </a:lnTo>
                  <a:lnTo>
                    <a:pt x="0" y="32"/>
                  </a:lnTo>
                  <a:lnTo>
                    <a:pt x="3" y="30"/>
                  </a:lnTo>
                  <a:lnTo>
                    <a:pt x="6" y="28"/>
                  </a:lnTo>
                  <a:lnTo>
                    <a:pt x="8" y="25"/>
                  </a:lnTo>
                  <a:lnTo>
                    <a:pt x="11" y="24"/>
                  </a:lnTo>
                  <a:lnTo>
                    <a:pt x="14" y="21"/>
                  </a:lnTo>
                  <a:lnTo>
                    <a:pt x="17" y="20"/>
                  </a:lnTo>
                  <a:lnTo>
                    <a:pt x="20" y="18"/>
                  </a:lnTo>
                  <a:lnTo>
                    <a:pt x="23" y="16"/>
                  </a:lnTo>
                  <a:lnTo>
                    <a:pt x="26" y="14"/>
                  </a:lnTo>
                  <a:lnTo>
                    <a:pt x="29" y="12"/>
                  </a:lnTo>
                  <a:lnTo>
                    <a:pt x="32" y="10"/>
                  </a:lnTo>
                  <a:lnTo>
                    <a:pt x="35" y="8"/>
                  </a:lnTo>
                  <a:lnTo>
                    <a:pt x="38" y="6"/>
                  </a:lnTo>
                  <a:lnTo>
                    <a:pt x="41" y="4"/>
                  </a:lnTo>
                  <a:lnTo>
                    <a:pt x="44" y="1"/>
                  </a:lnTo>
                  <a:lnTo>
                    <a:pt x="47"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3" name="Freeform 281"/>
            <p:cNvSpPr>
              <a:spLocks/>
            </p:cNvSpPr>
            <p:nvPr/>
          </p:nvSpPr>
          <p:spPr bwMode="auto">
            <a:xfrm>
              <a:off x="2081" y="1827"/>
              <a:ext cx="24" cy="25"/>
            </a:xfrm>
            <a:custGeom>
              <a:avLst/>
              <a:gdLst>
                <a:gd name="T0" fmla="*/ 21 w 24"/>
                <a:gd name="T1" fmla="*/ 0 h 25"/>
                <a:gd name="T2" fmla="*/ 21 w 24"/>
                <a:gd name="T3" fmla="*/ 0 h 25"/>
                <a:gd name="T4" fmla="*/ 22 w 24"/>
                <a:gd name="T5" fmla="*/ 0 h 25"/>
                <a:gd name="T6" fmla="*/ 23 w 24"/>
                <a:gd name="T7" fmla="*/ 0 h 25"/>
                <a:gd name="T8" fmla="*/ 24 w 24"/>
                <a:gd name="T9" fmla="*/ 0 h 25"/>
                <a:gd name="T10" fmla="*/ 23 w 24"/>
                <a:gd name="T11" fmla="*/ 1 h 25"/>
                <a:gd name="T12" fmla="*/ 21 w 24"/>
                <a:gd name="T13" fmla="*/ 2 h 25"/>
                <a:gd name="T14" fmla="*/ 19 w 24"/>
                <a:gd name="T15" fmla="*/ 3 h 25"/>
                <a:gd name="T16" fmla="*/ 18 w 24"/>
                <a:gd name="T17" fmla="*/ 3 h 25"/>
                <a:gd name="T18" fmla="*/ 16 w 24"/>
                <a:gd name="T19" fmla="*/ 4 h 25"/>
                <a:gd name="T20" fmla="*/ 15 w 24"/>
                <a:gd name="T21" fmla="*/ 5 h 25"/>
                <a:gd name="T22" fmla="*/ 12 w 24"/>
                <a:gd name="T23" fmla="*/ 5 h 25"/>
                <a:gd name="T24" fmla="*/ 11 w 24"/>
                <a:gd name="T25" fmla="*/ 7 h 25"/>
                <a:gd name="T26" fmla="*/ 9 w 24"/>
                <a:gd name="T27" fmla="*/ 7 h 25"/>
                <a:gd name="T28" fmla="*/ 8 w 24"/>
                <a:gd name="T29" fmla="*/ 9 h 25"/>
                <a:gd name="T30" fmla="*/ 7 w 24"/>
                <a:gd name="T31" fmla="*/ 10 h 25"/>
                <a:gd name="T32" fmla="*/ 6 w 24"/>
                <a:gd name="T33" fmla="*/ 12 h 25"/>
                <a:gd name="T34" fmla="*/ 5 w 24"/>
                <a:gd name="T35" fmla="*/ 14 h 25"/>
                <a:gd name="T36" fmla="*/ 5 w 24"/>
                <a:gd name="T37" fmla="*/ 16 h 25"/>
                <a:gd name="T38" fmla="*/ 5 w 24"/>
                <a:gd name="T39" fmla="*/ 18 h 25"/>
                <a:gd name="T40" fmla="*/ 5 w 24"/>
                <a:gd name="T41" fmla="*/ 21 h 25"/>
                <a:gd name="T42" fmla="*/ 3 w 24"/>
                <a:gd name="T43" fmla="*/ 25 h 25"/>
                <a:gd name="T44" fmla="*/ 1 w 24"/>
                <a:gd name="T45" fmla="*/ 22 h 25"/>
                <a:gd name="T46" fmla="*/ 0 w 24"/>
                <a:gd name="T47" fmla="*/ 20 h 25"/>
                <a:gd name="T48" fmla="*/ 0 w 24"/>
                <a:gd name="T49" fmla="*/ 18 h 25"/>
                <a:gd name="T50" fmla="*/ 0 w 24"/>
                <a:gd name="T51" fmla="*/ 16 h 25"/>
                <a:gd name="T52" fmla="*/ 0 w 24"/>
                <a:gd name="T53" fmla="*/ 14 h 25"/>
                <a:gd name="T54" fmla="*/ 1 w 24"/>
                <a:gd name="T55" fmla="*/ 12 h 25"/>
                <a:gd name="T56" fmla="*/ 3 w 24"/>
                <a:gd name="T57" fmla="*/ 11 h 25"/>
                <a:gd name="T58" fmla="*/ 4 w 24"/>
                <a:gd name="T59" fmla="*/ 9 h 25"/>
                <a:gd name="T60" fmla="*/ 6 w 24"/>
                <a:gd name="T61" fmla="*/ 7 h 25"/>
                <a:gd name="T62" fmla="*/ 8 w 24"/>
                <a:gd name="T63" fmla="*/ 6 h 25"/>
                <a:gd name="T64" fmla="*/ 10 w 24"/>
                <a:gd name="T65" fmla="*/ 5 h 25"/>
                <a:gd name="T66" fmla="*/ 12 w 24"/>
                <a:gd name="T67" fmla="*/ 3 h 25"/>
                <a:gd name="T68" fmla="*/ 14 w 24"/>
                <a:gd name="T69" fmla="*/ 2 h 25"/>
                <a:gd name="T70" fmla="*/ 16 w 24"/>
                <a:gd name="T71" fmla="*/ 1 h 25"/>
                <a:gd name="T72" fmla="*/ 19 w 24"/>
                <a:gd name="T73" fmla="*/ 0 h 25"/>
                <a:gd name="T74" fmla="*/ 21 w 24"/>
                <a:gd name="T75" fmla="*/ 0 h 25"/>
                <a:gd name="T76" fmla="*/ 21 w 24"/>
                <a:gd name="T77" fmla="*/ 0 h 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4"/>
                <a:gd name="T118" fmla="*/ 0 h 25"/>
                <a:gd name="T119" fmla="*/ 24 w 24"/>
                <a:gd name="T120" fmla="*/ 25 h 25"/>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4" h="25">
                  <a:moveTo>
                    <a:pt x="21" y="0"/>
                  </a:moveTo>
                  <a:lnTo>
                    <a:pt x="21" y="0"/>
                  </a:lnTo>
                  <a:lnTo>
                    <a:pt x="22" y="0"/>
                  </a:lnTo>
                  <a:lnTo>
                    <a:pt x="23" y="0"/>
                  </a:lnTo>
                  <a:lnTo>
                    <a:pt x="24" y="0"/>
                  </a:lnTo>
                  <a:lnTo>
                    <a:pt x="23" y="1"/>
                  </a:lnTo>
                  <a:lnTo>
                    <a:pt x="21" y="2"/>
                  </a:lnTo>
                  <a:lnTo>
                    <a:pt x="19" y="3"/>
                  </a:lnTo>
                  <a:lnTo>
                    <a:pt x="18" y="3"/>
                  </a:lnTo>
                  <a:lnTo>
                    <a:pt x="16" y="4"/>
                  </a:lnTo>
                  <a:lnTo>
                    <a:pt x="15" y="5"/>
                  </a:lnTo>
                  <a:lnTo>
                    <a:pt x="12" y="5"/>
                  </a:lnTo>
                  <a:lnTo>
                    <a:pt x="11" y="7"/>
                  </a:lnTo>
                  <a:lnTo>
                    <a:pt x="9" y="7"/>
                  </a:lnTo>
                  <a:lnTo>
                    <a:pt x="8" y="9"/>
                  </a:lnTo>
                  <a:lnTo>
                    <a:pt x="7" y="10"/>
                  </a:lnTo>
                  <a:lnTo>
                    <a:pt x="6" y="12"/>
                  </a:lnTo>
                  <a:lnTo>
                    <a:pt x="5" y="14"/>
                  </a:lnTo>
                  <a:lnTo>
                    <a:pt x="5" y="16"/>
                  </a:lnTo>
                  <a:lnTo>
                    <a:pt x="5" y="18"/>
                  </a:lnTo>
                  <a:lnTo>
                    <a:pt x="5" y="21"/>
                  </a:lnTo>
                  <a:lnTo>
                    <a:pt x="3" y="25"/>
                  </a:lnTo>
                  <a:lnTo>
                    <a:pt x="1" y="22"/>
                  </a:lnTo>
                  <a:lnTo>
                    <a:pt x="0" y="20"/>
                  </a:lnTo>
                  <a:lnTo>
                    <a:pt x="0" y="18"/>
                  </a:lnTo>
                  <a:lnTo>
                    <a:pt x="0" y="16"/>
                  </a:lnTo>
                  <a:lnTo>
                    <a:pt x="0" y="14"/>
                  </a:lnTo>
                  <a:lnTo>
                    <a:pt x="1" y="12"/>
                  </a:lnTo>
                  <a:lnTo>
                    <a:pt x="3" y="11"/>
                  </a:lnTo>
                  <a:lnTo>
                    <a:pt x="4" y="9"/>
                  </a:lnTo>
                  <a:lnTo>
                    <a:pt x="6" y="7"/>
                  </a:lnTo>
                  <a:lnTo>
                    <a:pt x="8" y="6"/>
                  </a:lnTo>
                  <a:lnTo>
                    <a:pt x="10" y="5"/>
                  </a:lnTo>
                  <a:lnTo>
                    <a:pt x="12" y="3"/>
                  </a:lnTo>
                  <a:lnTo>
                    <a:pt x="14" y="2"/>
                  </a:lnTo>
                  <a:lnTo>
                    <a:pt x="16" y="1"/>
                  </a:lnTo>
                  <a:lnTo>
                    <a:pt x="19" y="0"/>
                  </a:lnTo>
                  <a:lnTo>
                    <a:pt x="21"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4" name="Freeform 282"/>
            <p:cNvSpPr>
              <a:spLocks/>
            </p:cNvSpPr>
            <p:nvPr/>
          </p:nvSpPr>
          <p:spPr bwMode="auto">
            <a:xfrm>
              <a:off x="2472" y="1871"/>
              <a:ext cx="47" cy="122"/>
            </a:xfrm>
            <a:custGeom>
              <a:avLst/>
              <a:gdLst>
                <a:gd name="T0" fmla="*/ 35 w 47"/>
                <a:gd name="T1" fmla="*/ 3 h 122"/>
                <a:gd name="T2" fmla="*/ 35 w 47"/>
                <a:gd name="T3" fmla="*/ 8 h 122"/>
                <a:gd name="T4" fmla="*/ 35 w 47"/>
                <a:gd name="T5" fmla="*/ 12 h 122"/>
                <a:gd name="T6" fmla="*/ 36 w 47"/>
                <a:gd name="T7" fmla="*/ 18 h 122"/>
                <a:gd name="T8" fmla="*/ 36 w 47"/>
                <a:gd name="T9" fmla="*/ 23 h 122"/>
                <a:gd name="T10" fmla="*/ 37 w 47"/>
                <a:gd name="T11" fmla="*/ 30 h 122"/>
                <a:gd name="T12" fmla="*/ 37 w 47"/>
                <a:gd name="T13" fmla="*/ 36 h 122"/>
                <a:gd name="T14" fmla="*/ 38 w 47"/>
                <a:gd name="T15" fmla="*/ 43 h 122"/>
                <a:gd name="T16" fmla="*/ 39 w 47"/>
                <a:gd name="T17" fmla="*/ 51 h 122"/>
                <a:gd name="T18" fmla="*/ 40 w 47"/>
                <a:gd name="T19" fmla="*/ 59 h 122"/>
                <a:gd name="T20" fmla="*/ 40 w 47"/>
                <a:gd name="T21" fmla="*/ 66 h 122"/>
                <a:gd name="T22" fmla="*/ 41 w 47"/>
                <a:gd name="T23" fmla="*/ 73 h 122"/>
                <a:gd name="T24" fmla="*/ 41 w 47"/>
                <a:gd name="T25" fmla="*/ 80 h 122"/>
                <a:gd name="T26" fmla="*/ 42 w 47"/>
                <a:gd name="T27" fmla="*/ 87 h 122"/>
                <a:gd name="T28" fmla="*/ 43 w 47"/>
                <a:gd name="T29" fmla="*/ 94 h 122"/>
                <a:gd name="T30" fmla="*/ 44 w 47"/>
                <a:gd name="T31" fmla="*/ 100 h 122"/>
                <a:gd name="T32" fmla="*/ 44 w 47"/>
                <a:gd name="T33" fmla="*/ 106 h 122"/>
                <a:gd name="T34" fmla="*/ 45 w 47"/>
                <a:gd name="T35" fmla="*/ 111 h 122"/>
                <a:gd name="T36" fmla="*/ 46 w 47"/>
                <a:gd name="T37" fmla="*/ 115 h 122"/>
                <a:gd name="T38" fmla="*/ 0 w 47"/>
                <a:gd name="T39" fmla="*/ 122 h 122"/>
                <a:gd name="T40" fmla="*/ 0 w 47"/>
                <a:gd name="T41" fmla="*/ 119 h 122"/>
                <a:gd name="T42" fmla="*/ 43 w 47"/>
                <a:gd name="T43" fmla="*/ 115 h 122"/>
                <a:gd name="T44" fmla="*/ 43 w 47"/>
                <a:gd name="T45" fmla="*/ 110 h 122"/>
                <a:gd name="T46" fmla="*/ 42 w 47"/>
                <a:gd name="T47" fmla="*/ 104 h 122"/>
                <a:gd name="T48" fmla="*/ 41 w 47"/>
                <a:gd name="T49" fmla="*/ 99 h 122"/>
                <a:gd name="T50" fmla="*/ 41 w 47"/>
                <a:gd name="T51" fmla="*/ 93 h 122"/>
                <a:gd name="T52" fmla="*/ 40 w 47"/>
                <a:gd name="T53" fmla="*/ 88 h 122"/>
                <a:gd name="T54" fmla="*/ 40 w 47"/>
                <a:gd name="T55" fmla="*/ 82 h 122"/>
                <a:gd name="T56" fmla="*/ 39 w 47"/>
                <a:gd name="T57" fmla="*/ 77 h 122"/>
                <a:gd name="T58" fmla="*/ 38 w 47"/>
                <a:gd name="T59" fmla="*/ 71 h 122"/>
                <a:gd name="T60" fmla="*/ 37 w 47"/>
                <a:gd name="T61" fmla="*/ 65 h 122"/>
                <a:gd name="T62" fmla="*/ 37 w 47"/>
                <a:gd name="T63" fmla="*/ 60 h 122"/>
                <a:gd name="T64" fmla="*/ 36 w 47"/>
                <a:gd name="T65" fmla="*/ 54 h 122"/>
                <a:gd name="T66" fmla="*/ 36 w 47"/>
                <a:gd name="T67" fmla="*/ 48 h 122"/>
                <a:gd name="T68" fmla="*/ 35 w 47"/>
                <a:gd name="T69" fmla="*/ 43 h 122"/>
                <a:gd name="T70" fmla="*/ 34 w 47"/>
                <a:gd name="T71" fmla="*/ 37 h 122"/>
                <a:gd name="T72" fmla="*/ 33 w 47"/>
                <a:gd name="T73" fmla="*/ 32 h 122"/>
                <a:gd name="T74" fmla="*/ 33 w 47"/>
                <a:gd name="T75" fmla="*/ 26 h 122"/>
                <a:gd name="T76" fmla="*/ 33 w 47"/>
                <a:gd name="T77" fmla="*/ 21 h 122"/>
                <a:gd name="T78" fmla="*/ 32 w 47"/>
                <a:gd name="T79" fmla="*/ 15 h 122"/>
                <a:gd name="T80" fmla="*/ 32 w 47"/>
                <a:gd name="T81" fmla="*/ 10 h 122"/>
                <a:gd name="T82" fmla="*/ 32 w 47"/>
                <a:gd name="T83" fmla="*/ 5 h 122"/>
                <a:gd name="T84" fmla="*/ 32 w 47"/>
                <a:gd name="T85" fmla="*/ 0 h 122"/>
                <a:gd name="T86" fmla="*/ 35 w 47"/>
                <a:gd name="T87" fmla="*/ 1 h 12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7"/>
                <a:gd name="T133" fmla="*/ 0 h 122"/>
                <a:gd name="T134" fmla="*/ 47 w 47"/>
                <a:gd name="T135" fmla="*/ 122 h 12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7" h="122">
                  <a:moveTo>
                    <a:pt x="35" y="1"/>
                  </a:moveTo>
                  <a:lnTo>
                    <a:pt x="35" y="1"/>
                  </a:lnTo>
                  <a:lnTo>
                    <a:pt x="35" y="3"/>
                  </a:lnTo>
                  <a:lnTo>
                    <a:pt x="35" y="5"/>
                  </a:lnTo>
                  <a:lnTo>
                    <a:pt x="35" y="7"/>
                  </a:lnTo>
                  <a:lnTo>
                    <a:pt x="35" y="8"/>
                  </a:lnTo>
                  <a:lnTo>
                    <a:pt x="35" y="10"/>
                  </a:lnTo>
                  <a:lnTo>
                    <a:pt x="35" y="11"/>
                  </a:lnTo>
                  <a:lnTo>
                    <a:pt x="35" y="12"/>
                  </a:lnTo>
                  <a:lnTo>
                    <a:pt x="35" y="14"/>
                  </a:lnTo>
                  <a:lnTo>
                    <a:pt x="36" y="16"/>
                  </a:lnTo>
                  <a:lnTo>
                    <a:pt x="36" y="18"/>
                  </a:lnTo>
                  <a:lnTo>
                    <a:pt x="36" y="20"/>
                  </a:lnTo>
                  <a:lnTo>
                    <a:pt x="36" y="21"/>
                  </a:lnTo>
                  <a:lnTo>
                    <a:pt x="36" y="23"/>
                  </a:lnTo>
                  <a:lnTo>
                    <a:pt x="36" y="25"/>
                  </a:lnTo>
                  <a:lnTo>
                    <a:pt x="37" y="28"/>
                  </a:lnTo>
                  <a:lnTo>
                    <a:pt x="37" y="30"/>
                  </a:lnTo>
                  <a:lnTo>
                    <a:pt x="37" y="32"/>
                  </a:lnTo>
                  <a:lnTo>
                    <a:pt x="37" y="35"/>
                  </a:lnTo>
                  <a:lnTo>
                    <a:pt x="37" y="36"/>
                  </a:lnTo>
                  <a:lnTo>
                    <a:pt x="37" y="39"/>
                  </a:lnTo>
                  <a:lnTo>
                    <a:pt x="38" y="41"/>
                  </a:lnTo>
                  <a:lnTo>
                    <a:pt x="38" y="43"/>
                  </a:lnTo>
                  <a:lnTo>
                    <a:pt x="39" y="46"/>
                  </a:lnTo>
                  <a:lnTo>
                    <a:pt x="39" y="48"/>
                  </a:lnTo>
                  <a:lnTo>
                    <a:pt x="39" y="51"/>
                  </a:lnTo>
                  <a:lnTo>
                    <a:pt x="39" y="53"/>
                  </a:lnTo>
                  <a:lnTo>
                    <a:pt x="40" y="56"/>
                  </a:lnTo>
                  <a:lnTo>
                    <a:pt x="40" y="59"/>
                  </a:lnTo>
                  <a:lnTo>
                    <a:pt x="40" y="61"/>
                  </a:lnTo>
                  <a:lnTo>
                    <a:pt x="40" y="63"/>
                  </a:lnTo>
                  <a:lnTo>
                    <a:pt x="40" y="66"/>
                  </a:lnTo>
                  <a:lnTo>
                    <a:pt x="40" y="68"/>
                  </a:lnTo>
                  <a:lnTo>
                    <a:pt x="41" y="70"/>
                  </a:lnTo>
                  <a:lnTo>
                    <a:pt x="41" y="73"/>
                  </a:lnTo>
                  <a:lnTo>
                    <a:pt x="41" y="75"/>
                  </a:lnTo>
                  <a:lnTo>
                    <a:pt x="41" y="78"/>
                  </a:lnTo>
                  <a:lnTo>
                    <a:pt x="41" y="80"/>
                  </a:lnTo>
                  <a:lnTo>
                    <a:pt x="42" y="83"/>
                  </a:lnTo>
                  <a:lnTo>
                    <a:pt x="42" y="85"/>
                  </a:lnTo>
                  <a:lnTo>
                    <a:pt x="42" y="87"/>
                  </a:lnTo>
                  <a:lnTo>
                    <a:pt x="43" y="89"/>
                  </a:lnTo>
                  <a:lnTo>
                    <a:pt x="43" y="91"/>
                  </a:lnTo>
                  <a:lnTo>
                    <a:pt x="43" y="94"/>
                  </a:lnTo>
                  <a:lnTo>
                    <a:pt x="43" y="96"/>
                  </a:lnTo>
                  <a:lnTo>
                    <a:pt x="44" y="98"/>
                  </a:lnTo>
                  <a:lnTo>
                    <a:pt x="44" y="100"/>
                  </a:lnTo>
                  <a:lnTo>
                    <a:pt x="44" y="102"/>
                  </a:lnTo>
                  <a:lnTo>
                    <a:pt x="44" y="104"/>
                  </a:lnTo>
                  <a:lnTo>
                    <a:pt x="44" y="106"/>
                  </a:lnTo>
                  <a:lnTo>
                    <a:pt x="45" y="108"/>
                  </a:lnTo>
                  <a:lnTo>
                    <a:pt x="45" y="109"/>
                  </a:lnTo>
                  <a:lnTo>
                    <a:pt x="45" y="111"/>
                  </a:lnTo>
                  <a:lnTo>
                    <a:pt x="45" y="112"/>
                  </a:lnTo>
                  <a:lnTo>
                    <a:pt x="45" y="113"/>
                  </a:lnTo>
                  <a:lnTo>
                    <a:pt x="46" y="115"/>
                  </a:lnTo>
                  <a:lnTo>
                    <a:pt x="46" y="118"/>
                  </a:lnTo>
                  <a:lnTo>
                    <a:pt x="47" y="120"/>
                  </a:lnTo>
                  <a:lnTo>
                    <a:pt x="0" y="122"/>
                  </a:lnTo>
                  <a:lnTo>
                    <a:pt x="0" y="121"/>
                  </a:lnTo>
                  <a:lnTo>
                    <a:pt x="0" y="120"/>
                  </a:lnTo>
                  <a:lnTo>
                    <a:pt x="0" y="119"/>
                  </a:lnTo>
                  <a:lnTo>
                    <a:pt x="0" y="118"/>
                  </a:lnTo>
                  <a:lnTo>
                    <a:pt x="43" y="116"/>
                  </a:lnTo>
                  <a:lnTo>
                    <a:pt x="43" y="115"/>
                  </a:lnTo>
                  <a:lnTo>
                    <a:pt x="43" y="113"/>
                  </a:lnTo>
                  <a:lnTo>
                    <a:pt x="43" y="111"/>
                  </a:lnTo>
                  <a:lnTo>
                    <a:pt x="43" y="110"/>
                  </a:lnTo>
                  <a:lnTo>
                    <a:pt x="42" y="108"/>
                  </a:lnTo>
                  <a:lnTo>
                    <a:pt x="42" y="106"/>
                  </a:lnTo>
                  <a:lnTo>
                    <a:pt x="42" y="104"/>
                  </a:lnTo>
                  <a:lnTo>
                    <a:pt x="42" y="103"/>
                  </a:lnTo>
                  <a:lnTo>
                    <a:pt x="41" y="101"/>
                  </a:lnTo>
                  <a:lnTo>
                    <a:pt x="41" y="99"/>
                  </a:lnTo>
                  <a:lnTo>
                    <a:pt x="41" y="97"/>
                  </a:lnTo>
                  <a:lnTo>
                    <a:pt x="41" y="95"/>
                  </a:lnTo>
                  <a:lnTo>
                    <a:pt x="41" y="93"/>
                  </a:lnTo>
                  <a:lnTo>
                    <a:pt x="41" y="91"/>
                  </a:lnTo>
                  <a:lnTo>
                    <a:pt x="40" y="90"/>
                  </a:lnTo>
                  <a:lnTo>
                    <a:pt x="40" y="88"/>
                  </a:lnTo>
                  <a:lnTo>
                    <a:pt x="40" y="86"/>
                  </a:lnTo>
                  <a:lnTo>
                    <a:pt x="40" y="84"/>
                  </a:lnTo>
                  <a:lnTo>
                    <a:pt x="40" y="82"/>
                  </a:lnTo>
                  <a:lnTo>
                    <a:pt x="40" y="81"/>
                  </a:lnTo>
                  <a:lnTo>
                    <a:pt x="39" y="78"/>
                  </a:lnTo>
                  <a:lnTo>
                    <a:pt x="39" y="77"/>
                  </a:lnTo>
                  <a:lnTo>
                    <a:pt x="39" y="75"/>
                  </a:lnTo>
                  <a:lnTo>
                    <a:pt x="39" y="73"/>
                  </a:lnTo>
                  <a:lnTo>
                    <a:pt x="38" y="71"/>
                  </a:lnTo>
                  <a:lnTo>
                    <a:pt x="38" y="69"/>
                  </a:lnTo>
                  <a:lnTo>
                    <a:pt x="37" y="67"/>
                  </a:lnTo>
                  <a:lnTo>
                    <a:pt x="37" y="65"/>
                  </a:lnTo>
                  <a:lnTo>
                    <a:pt x="37" y="63"/>
                  </a:lnTo>
                  <a:lnTo>
                    <a:pt x="37" y="61"/>
                  </a:lnTo>
                  <a:lnTo>
                    <a:pt x="37" y="60"/>
                  </a:lnTo>
                  <a:lnTo>
                    <a:pt x="37" y="58"/>
                  </a:lnTo>
                  <a:lnTo>
                    <a:pt x="37" y="56"/>
                  </a:lnTo>
                  <a:lnTo>
                    <a:pt x="36" y="54"/>
                  </a:lnTo>
                  <a:lnTo>
                    <a:pt x="36" y="52"/>
                  </a:lnTo>
                  <a:lnTo>
                    <a:pt x="36" y="50"/>
                  </a:lnTo>
                  <a:lnTo>
                    <a:pt x="36" y="48"/>
                  </a:lnTo>
                  <a:lnTo>
                    <a:pt x="35" y="46"/>
                  </a:lnTo>
                  <a:lnTo>
                    <a:pt x="35" y="44"/>
                  </a:lnTo>
                  <a:lnTo>
                    <a:pt x="35" y="43"/>
                  </a:lnTo>
                  <a:lnTo>
                    <a:pt x="35" y="40"/>
                  </a:lnTo>
                  <a:lnTo>
                    <a:pt x="35" y="39"/>
                  </a:lnTo>
                  <a:lnTo>
                    <a:pt x="34" y="37"/>
                  </a:lnTo>
                  <a:lnTo>
                    <a:pt x="34" y="35"/>
                  </a:lnTo>
                  <a:lnTo>
                    <a:pt x="34" y="33"/>
                  </a:lnTo>
                  <a:lnTo>
                    <a:pt x="33" y="32"/>
                  </a:lnTo>
                  <a:lnTo>
                    <a:pt x="33" y="30"/>
                  </a:lnTo>
                  <a:lnTo>
                    <a:pt x="33" y="28"/>
                  </a:lnTo>
                  <a:lnTo>
                    <a:pt x="33" y="26"/>
                  </a:lnTo>
                  <a:lnTo>
                    <a:pt x="33" y="24"/>
                  </a:lnTo>
                  <a:lnTo>
                    <a:pt x="33" y="22"/>
                  </a:lnTo>
                  <a:lnTo>
                    <a:pt x="33" y="21"/>
                  </a:lnTo>
                  <a:lnTo>
                    <a:pt x="32" y="19"/>
                  </a:lnTo>
                  <a:lnTo>
                    <a:pt x="32" y="17"/>
                  </a:lnTo>
                  <a:lnTo>
                    <a:pt x="32" y="15"/>
                  </a:lnTo>
                  <a:lnTo>
                    <a:pt x="32" y="13"/>
                  </a:lnTo>
                  <a:lnTo>
                    <a:pt x="32" y="11"/>
                  </a:lnTo>
                  <a:lnTo>
                    <a:pt x="32" y="10"/>
                  </a:lnTo>
                  <a:lnTo>
                    <a:pt x="32" y="8"/>
                  </a:lnTo>
                  <a:lnTo>
                    <a:pt x="32" y="7"/>
                  </a:lnTo>
                  <a:lnTo>
                    <a:pt x="32" y="5"/>
                  </a:lnTo>
                  <a:lnTo>
                    <a:pt x="32" y="4"/>
                  </a:lnTo>
                  <a:lnTo>
                    <a:pt x="32" y="2"/>
                  </a:lnTo>
                  <a:lnTo>
                    <a:pt x="32" y="0"/>
                  </a:lnTo>
                  <a:lnTo>
                    <a:pt x="33" y="1"/>
                  </a:lnTo>
                  <a:lnTo>
                    <a:pt x="35" y="1"/>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5" name="Freeform 283"/>
            <p:cNvSpPr>
              <a:spLocks/>
            </p:cNvSpPr>
            <p:nvPr/>
          </p:nvSpPr>
          <p:spPr bwMode="auto">
            <a:xfrm>
              <a:off x="2313" y="1992"/>
              <a:ext cx="118" cy="10"/>
            </a:xfrm>
            <a:custGeom>
              <a:avLst/>
              <a:gdLst>
                <a:gd name="T0" fmla="*/ 118 w 118"/>
                <a:gd name="T1" fmla="*/ 4 h 10"/>
                <a:gd name="T2" fmla="*/ 114 w 118"/>
                <a:gd name="T3" fmla="*/ 4 h 10"/>
                <a:gd name="T4" fmla="*/ 109 w 118"/>
                <a:gd name="T5" fmla="*/ 4 h 10"/>
                <a:gd name="T6" fmla="*/ 103 w 118"/>
                <a:gd name="T7" fmla="*/ 4 h 10"/>
                <a:gd name="T8" fmla="*/ 97 w 118"/>
                <a:gd name="T9" fmla="*/ 4 h 10"/>
                <a:gd name="T10" fmla="*/ 93 w 118"/>
                <a:gd name="T11" fmla="*/ 4 h 10"/>
                <a:gd name="T12" fmla="*/ 89 w 118"/>
                <a:gd name="T13" fmla="*/ 4 h 10"/>
                <a:gd name="T14" fmla="*/ 85 w 118"/>
                <a:gd name="T15" fmla="*/ 4 h 10"/>
                <a:gd name="T16" fmla="*/ 81 w 118"/>
                <a:gd name="T17" fmla="*/ 4 h 10"/>
                <a:gd name="T18" fmla="*/ 77 w 118"/>
                <a:gd name="T19" fmla="*/ 4 h 10"/>
                <a:gd name="T20" fmla="*/ 73 w 118"/>
                <a:gd name="T21" fmla="*/ 4 h 10"/>
                <a:gd name="T22" fmla="*/ 68 w 118"/>
                <a:gd name="T23" fmla="*/ 4 h 10"/>
                <a:gd name="T24" fmla="*/ 64 w 118"/>
                <a:gd name="T25" fmla="*/ 5 h 10"/>
                <a:gd name="T26" fmla="*/ 59 w 118"/>
                <a:gd name="T27" fmla="*/ 5 h 10"/>
                <a:gd name="T28" fmla="*/ 55 w 118"/>
                <a:gd name="T29" fmla="*/ 5 h 10"/>
                <a:gd name="T30" fmla="*/ 50 w 118"/>
                <a:gd name="T31" fmla="*/ 5 h 10"/>
                <a:gd name="T32" fmla="*/ 46 w 118"/>
                <a:gd name="T33" fmla="*/ 5 h 10"/>
                <a:gd name="T34" fmla="*/ 42 w 118"/>
                <a:gd name="T35" fmla="*/ 5 h 10"/>
                <a:gd name="T36" fmla="*/ 38 w 118"/>
                <a:gd name="T37" fmla="*/ 5 h 10"/>
                <a:gd name="T38" fmla="*/ 33 w 118"/>
                <a:gd name="T39" fmla="*/ 6 h 10"/>
                <a:gd name="T40" fmla="*/ 30 w 118"/>
                <a:gd name="T41" fmla="*/ 6 h 10"/>
                <a:gd name="T42" fmla="*/ 26 w 118"/>
                <a:gd name="T43" fmla="*/ 6 h 10"/>
                <a:gd name="T44" fmla="*/ 22 w 118"/>
                <a:gd name="T45" fmla="*/ 7 h 10"/>
                <a:gd name="T46" fmla="*/ 18 w 118"/>
                <a:gd name="T47" fmla="*/ 7 h 10"/>
                <a:gd name="T48" fmla="*/ 15 w 118"/>
                <a:gd name="T49" fmla="*/ 8 h 10"/>
                <a:gd name="T50" fmla="*/ 9 w 118"/>
                <a:gd name="T51" fmla="*/ 9 h 10"/>
                <a:gd name="T52" fmla="*/ 4 w 118"/>
                <a:gd name="T53" fmla="*/ 10 h 10"/>
                <a:gd name="T54" fmla="*/ 3 w 118"/>
                <a:gd name="T55" fmla="*/ 5 h 10"/>
                <a:gd name="T56" fmla="*/ 10 w 118"/>
                <a:gd name="T57" fmla="*/ 5 h 10"/>
                <a:gd name="T58" fmla="*/ 15 w 118"/>
                <a:gd name="T59" fmla="*/ 4 h 10"/>
                <a:gd name="T60" fmla="*/ 18 w 118"/>
                <a:gd name="T61" fmla="*/ 4 h 10"/>
                <a:gd name="T62" fmla="*/ 22 w 118"/>
                <a:gd name="T63" fmla="*/ 4 h 10"/>
                <a:gd name="T64" fmla="*/ 25 w 118"/>
                <a:gd name="T65" fmla="*/ 4 h 10"/>
                <a:gd name="T66" fmla="*/ 28 w 118"/>
                <a:gd name="T67" fmla="*/ 4 h 10"/>
                <a:gd name="T68" fmla="*/ 32 w 118"/>
                <a:gd name="T69" fmla="*/ 3 h 10"/>
                <a:gd name="T70" fmla="*/ 35 w 118"/>
                <a:gd name="T71" fmla="*/ 3 h 10"/>
                <a:gd name="T72" fmla="*/ 39 w 118"/>
                <a:gd name="T73" fmla="*/ 3 h 10"/>
                <a:gd name="T74" fmla="*/ 43 w 118"/>
                <a:gd name="T75" fmla="*/ 3 h 10"/>
                <a:gd name="T76" fmla="*/ 47 w 118"/>
                <a:gd name="T77" fmla="*/ 3 h 10"/>
                <a:gd name="T78" fmla="*/ 50 w 118"/>
                <a:gd name="T79" fmla="*/ 2 h 10"/>
                <a:gd name="T80" fmla="*/ 54 w 118"/>
                <a:gd name="T81" fmla="*/ 2 h 10"/>
                <a:gd name="T82" fmla="*/ 58 w 118"/>
                <a:gd name="T83" fmla="*/ 2 h 10"/>
                <a:gd name="T84" fmla="*/ 62 w 118"/>
                <a:gd name="T85" fmla="*/ 2 h 10"/>
                <a:gd name="T86" fmla="*/ 65 w 118"/>
                <a:gd name="T87" fmla="*/ 2 h 10"/>
                <a:gd name="T88" fmla="*/ 69 w 118"/>
                <a:gd name="T89" fmla="*/ 2 h 10"/>
                <a:gd name="T90" fmla="*/ 73 w 118"/>
                <a:gd name="T91" fmla="*/ 1 h 10"/>
                <a:gd name="T92" fmla="*/ 77 w 118"/>
                <a:gd name="T93" fmla="*/ 1 h 10"/>
                <a:gd name="T94" fmla="*/ 81 w 118"/>
                <a:gd name="T95" fmla="*/ 1 h 10"/>
                <a:gd name="T96" fmla="*/ 84 w 118"/>
                <a:gd name="T97" fmla="*/ 1 h 10"/>
                <a:gd name="T98" fmla="*/ 88 w 118"/>
                <a:gd name="T99" fmla="*/ 1 h 10"/>
                <a:gd name="T100" fmla="*/ 92 w 118"/>
                <a:gd name="T101" fmla="*/ 1 h 10"/>
                <a:gd name="T102" fmla="*/ 96 w 118"/>
                <a:gd name="T103" fmla="*/ 1 h 10"/>
                <a:gd name="T104" fmla="*/ 100 w 118"/>
                <a:gd name="T105" fmla="*/ 1 h 10"/>
                <a:gd name="T106" fmla="*/ 104 w 118"/>
                <a:gd name="T107" fmla="*/ 0 h 10"/>
                <a:gd name="T108" fmla="*/ 108 w 118"/>
                <a:gd name="T109" fmla="*/ 0 h 10"/>
                <a:gd name="T110" fmla="*/ 111 w 118"/>
                <a:gd name="T111" fmla="*/ 0 h 10"/>
                <a:gd name="T112" fmla="*/ 115 w 118"/>
                <a:gd name="T113" fmla="*/ 0 h 10"/>
                <a:gd name="T114" fmla="*/ 117 w 118"/>
                <a:gd name="T115" fmla="*/ 0 h 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
                <a:gd name="T175" fmla="*/ 0 h 10"/>
                <a:gd name="T176" fmla="*/ 118 w 118"/>
                <a:gd name="T177" fmla="*/ 10 h 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 h="10">
                  <a:moveTo>
                    <a:pt x="117" y="0"/>
                  </a:moveTo>
                  <a:lnTo>
                    <a:pt x="118" y="4"/>
                  </a:lnTo>
                  <a:lnTo>
                    <a:pt x="116" y="4"/>
                  </a:lnTo>
                  <a:lnTo>
                    <a:pt x="114" y="4"/>
                  </a:lnTo>
                  <a:lnTo>
                    <a:pt x="112" y="4"/>
                  </a:lnTo>
                  <a:lnTo>
                    <a:pt x="109" y="4"/>
                  </a:lnTo>
                  <a:lnTo>
                    <a:pt x="106" y="4"/>
                  </a:lnTo>
                  <a:lnTo>
                    <a:pt x="103" y="4"/>
                  </a:lnTo>
                  <a:lnTo>
                    <a:pt x="100" y="4"/>
                  </a:lnTo>
                  <a:lnTo>
                    <a:pt x="97" y="4"/>
                  </a:lnTo>
                  <a:lnTo>
                    <a:pt x="94" y="4"/>
                  </a:lnTo>
                  <a:lnTo>
                    <a:pt x="93" y="4"/>
                  </a:lnTo>
                  <a:lnTo>
                    <a:pt x="91" y="4"/>
                  </a:lnTo>
                  <a:lnTo>
                    <a:pt x="89" y="4"/>
                  </a:lnTo>
                  <a:lnTo>
                    <a:pt x="87" y="4"/>
                  </a:lnTo>
                  <a:lnTo>
                    <a:pt x="85" y="4"/>
                  </a:lnTo>
                  <a:lnTo>
                    <a:pt x="83" y="4"/>
                  </a:lnTo>
                  <a:lnTo>
                    <a:pt x="81" y="4"/>
                  </a:lnTo>
                  <a:lnTo>
                    <a:pt x="78" y="4"/>
                  </a:lnTo>
                  <a:lnTo>
                    <a:pt x="77" y="4"/>
                  </a:lnTo>
                  <a:lnTo>
                    <a:pt x="74" y="4"/>
                  </a:lnTo>
                  <a:lnTo>
                    <a:pt x="73" y="4"/>
                  </a:lnTo>
                  <a:lnTo>
                    <a:pt x="70" y="4"/>
                  </a:lnTo>
                  <a:lnTo>
                    <a:pt x="68" y="4"/>
                  </a:lnTo>
                  <a:lnTo>
                    <a:pt x="66" y="4"/>
                  </a:lnTo>
                  <a:lnTo>
                    <a:pt x="64" y="5"/>
                  </a:lnTo>
                  <a:lnTo>
                    <a:pt x="61" y="5"/>
                  </a:lnTo>
                  <a:lnTo>
                    <a:pt x="59" y="5"/>
                  </a:lnTo>
                  <a:lnTo>
                    <a:pt x="57" y="5"/>
                  </a:lnTo>
                  <a:lnTo>
                    <a:pt x="55" y="5"/>
                  </a:lnTo>
                  <a:lnTo>
                    <a:pt x="52" y="5"/>
                  </a:lnTo>
                  <a:lnTo>
                    <a:pt x="50" y="5"/>
                  </a:lnTo>
                  <a:lnTo>
                    <a:pt x="48" y="5"/>
                  </a:lnTo>
                  <a:lnTo>
                    <a:pt x="46" y="5"/>
                  </a:lnTo>
                  <a:lnTo>
                    <a:pt x="43" y="5"/>
                  </a:lnTo>
                  <a:lnTo>
                    <a:pt x="42" y="5"/>
                  </a:lnTo>
                  <a:lnTo>
                    <a:pt x="39" y="5"/>
                  </a:lnTo>
                  <a:lnTo>
                    <a:pt x="38" y="5"/>
                  </a:lnTo>
                  <a:lnTo>
                    <a:pt x="35" y="5"/>
                  </a:lnTo>
                  <a:lnTo>
                    <a:pt x="33" y="6"/>
                  </a:lnTo>
                  <a:lnTo>
                    <a:pt x="31" y="6"/>
                  </a:lnTo>
                  <a:lnTo>
                    <a:pt x="30" y="6"/>
                  </a:lnTo>
                  <a:lnTo>
                    <a:pt x="27" y="6"/>
                  </a:lnTo>
                  <a:lnTo>
                    <a:pt x="26" y="6"/>
                  </a:lnTo>
                  <a:lnTo>
                    <a:pt x="23" y="7"/>
                  </a:lnTo>
                  <a:lnTo>
                    <a:pt x="22" y="7"/>
                  </a:lnTo>
                  <a:lnTo>
                    <a:pt x="20" y="7"/>
                  </a:lnTo>
                  <a:lnTo>
                    <a:pt x="18" y="7"/>
                  </a:lnTo>
                  <a:lnTo>
                    <a:pt x="16" y="8"/>
                  </a:lnTo>
                  <a:lnTo>
                    <a:pt x="15" y="8"/>
                  </a:lnTo>
                  <a:lnTo>
                    <a:pt x="11" y="8"/>
                  </a:lnTo>
                  <a:lnTo>
                    <a:pt x="9" y="9"/>
                  </a:lnTo>
                  <a:lnTo>
                    <a:pt x="6" y="9"/>
                  </a:lnTo>
                  <a:lnTo>
                    <a:pt x="4" y="10"/>
                  </a:lnTo>
                  <a:lnTo>
                    <a:pt x="0" y="6"/>
                  </a:lnTo>
                  <a:lnTo>
                    <a:pt x="3" y="5"/>
                  </a:lnTo>
                  <a:lnTo>
                    <a:pt x="7" y="5"/>
                  </a:lnTo>
                  <a:lnTo>
                    <a:pt x="10" y="5"/>
                  </a:lnTo>
                  <a:lnTo>
                    <a:pt x="13" y="5"/>
                  </a:lnTo>
                  <a:lnTo>
                    <a:pt x="15" y="4"/>
                  </a:lnTo>
                  <a:lnTo>
                    <a:pt x="16" y="4"/>
                  </a:lnTo>
                  <a:lnTo>
                    <a:pt x="18" y="4"/>
                  </a:lnTo>
                  <a:lnTo>
                    <a:pt x="20" y="4"/>
                  </a:lnTo>
                  <a:lnTo>
                    <a:pt x="22" y="4"/>
                  </a:lnTo>
                  <a:lnTo>
                    <a:pt x="23" y="4"/>
                  </a:lnTo>
                  <a:lnTo>
                    <a:pt x="25" y="4"/>
                  </a:lnTo>
                  <a:lnTo>
                    <a:pt x="27" y="4"/>
                  </a:lnTo>
                  <a:lnTo>
                    <a:pt x="28" y="4"/>
                  </a:lnTo>
                  <a:lnTo>
                    <a:pt x="30" y="4"/>
                  </a:lnTo>
                  <a:lnTo>
                    <a:pt x="32" y="3"/>
                  </a:lnTo>
                  <a:lnTo>
                    <a:pt x="34" y="3"/>
                  </a:lnTo>
                  <a:lnTo>
                    <a:pt x="35" y="3"/>
                  </a:lnTo>
                  <a:lnTo>
                    <a:pt x="38" y="3"/>
                  </a:lnTo>
                  <a:lnTo>
                    <a:pt x="39" y="3"/>
                  </a:lnTo>
                  <a:lnTo>
                    <a:pt x="41" y="3"/>
                  </a:lnTo>
                  <a:lnTo>
                    <a:pt x="43" y="3"/>
                  </a:lnTo>
                  <a:lnTo>
                    <a:pt x="45" y="3"/>
                  </a:lnTo>
                  <a:lnTo>
                    <a:pt x="47" y="3"/>
                  </a:lnTo>
                  <a:lnTo>
                    <a:pt x="49" y="3"/>
                  </a:lnTo>
                  <a:lnTo>
                    <a:pt x="50" y="2"/>
                  </a:lnTo>
                  <a:lnTo>
                    <a:pt x="52" y="2"/>
                  </a:lnTo>
                  <a:lnTo>
                    <a:pt x="54" y="2"/>
                  </a:lnTo>
                  <a:lnTo>
                    <a:pt x="56" y="2"/>
                  </a:lnTo>
                  <a:lnTo>
                    <a:pt x="58" y="2"/>
                  </a:lnTo>
                  <a:lnTo>
                    <a:pt x="60" y="2"/>
                  </a:lnTo>
                  <a:lnTo>
                    <a:pt x="62" y="2"/>
                  </a:lnTo>
                  <a:lnTo>
                    <a:pt x="63" y="2"/>
                  </a:lnTo>
                  <a:lnTo>
                    <a:pt x="65" y="2"/>
                  </a:lnTo>
                  <a:lnTo>
                    <a:pt x="67" y="2"/>
                  </a:lnTo>
                  <a:lnTo>
                    <a:pt x="69" y="2"/>
                  </a:lnTo>
                  <a:lnTo>
                    <a:pt x="71" y="2"/>
                  </a:lnTo>
                  <a:lnTo>
                    <a:pt x="73" y="1"/>
                  </a:lnTo>
                  <a:lnTo>
                    <a:pt x="75" y="1"/>
                  </a:lnTo>
                  <a:lnTo>
                    <a:pt x="77" y="1"/>
                  </a:lnTo>
                  <a:lnTo>
                    <a:pt x="78" y="1"/>
                  </a:lnTo>
                  <a:lnTo>
                    <a:pt x="81" y="1"/>
                  </a:lnTo>
                  <a:lnTo>
                    <a:pt x="82" y="1"/>
                  </a:lnTo>
                  <a:lnTo>
                    <a:pt x="84" y="1"/>
                  </a:lnTo>
                  <a:lnTo>
                    <a:pt x="86" y="1"/>
                  </a:lnTo>
                  <a:lnTo>
                    <a:pt x="88" y="1"/>
                  </a:lnTo>
                  <a:lnTo>
                    <a:pt x="90" y="1"/>
                  </a:lnTo>
                  <a:lnTo>
                    <a:pt x="92" y="1"/>
                  </a:lnTo>
                  <a:lnTo>
                    <a:pt x="94" y="1"/>
                  </a:lnTo>
                  <a:lnTo>
                    <a:pt x="96" y="1"/>
                  </a:lnTo>
                  <a:lnTo>
                    <a:pt x="98" y="1"/>
                  </a:lnTo>
                  <a:lnTo>
                    <a:pt x="100" y="1"/>
                  </a:lnTo>
                  <a:lnTo>
                    <a:pt x="102" y="1"/>
                  </a:lnTo>
                  <a:lnTo>
                    <a:pt x="104" y="0"/>
                  </a:lnTo>
                  <a:lnTo>
                    <a:pt x="105" y="0"/>
                  </a:lnTo>
                  <a:lnTo>
                    <a:pt x="108" y="0"/>
                  </a:lnTo>
                  <a:lnTo>
                    <a:pt x="109" y="0"/>
                  </a:lnTo>
                  <a:lnTo>
                    <a:pt x="111" y="0"/>
                  </a:lnTo>
                  <a:lnTo>
                    <a:pt x="113" y="0"/>
                  </a:lnTo>
                  <a:lnTo>
                    <a:pt x="115" y="0"/>
                  </a:lnTo>
                  <a:lnTo>
                    <a:pt x="117"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6" name="Freeform 284"/>
            <p:cNvSpPr>
              <a:spLocks/>
            </p:cNvSpPr>
            <p:nvPr/>
          </p:nvSpPr>
          <p:spPr bwMode="auto">
            <a:xfrm>
              <a:off x="2417" y="1922"/>
              <a:ext cx="32" cy="103"/>
            </a:xfrm>
            <a:custGeom>
              <a:avLst/>
              <a:gdLst>
                <a:gd name="T0" fmla="*/ 29 w 32"/>
                <a:gd name="T1" fmla="*/ 6 h 103"/>
                <a:gd name="T2" fmla="*/ 31 w 32"/>
                <a:gd name="T3" fmla="*/ 15 h 103"/>
                <a:gd name="T4" fmla="*/ 31 w 32"/>
                <a:gd name="T5" fmla="*/ 24 h 103"/>
                <a:gd name="T6" fmla="*/ 31 w 32"/>
                <a:gd name="T7" fmla="*/ 33 h 103"/>
                <a:gd name="T8" fmla="*/ 31 w 32"/>
                <a:gd name="T9" fmla="*/ 40 h 103"/>
                <a:gd name="T10" fmla="*/ 30 w 32"/>
                <a:gd name="T11" fmla="*/ 49 h 103"/>
                <a:gd name="T12" fmla="*/ 29 w 32"/>
                <a:gd name="T13" fmla="*/ 59 h 103"/>
                <a:gd name="T14" fmla="*/ 28 w 32"/>
                <a:gd name="T15" fmla="*/ 68 h 103"/>
                <a:gd name="T16" fmla="*/ 28 w 32"/>
                <a:gd name="T17" fmla="*/ 74 h 103"/>
                <a:gd name="T18" fmla="*/ 27 w 32"/>
                <a:gd name="T19" fmla="*/ 80 h 103"/>
                <a:gd name="T20" fmla="*/ 27 w 32"/>
                <a:gd name="T21" fmla="*/ 86 h 103"/>
                <a:gd name="T22" fmla="*/ 27 w 32"/>
                <a:gd name="T23" fmla="*/ 94 h 103"/>
                <a:gd name="T24" fmla="*/ 5 w 32"/>
                <a:gd name="T25" fmla="*/ 103 h 103"/>
                <a:gd name="T26" fmla="*/ 14 w 32"/>
                <a:gd name="T27" fmla="*/ 89 h 103"/>
                <a:gd name="T28" fmla="*/ 14 w 32"/>
                <a:gd name="T29" fmla="*/ 83 h 103"/>
                <a:gd name="T30" fmla="*/ 13 w 32"/>
                <a:gd name="T31" fmla="*/ 77 h 103"/>
                <a:gd name="T32" fmla="*/ 12 w 32"/>
                <a:gd name="T33" fmla="*/ 70 h 103"/>
                <a:gd name="T34" fmla="*/ 10 w 32"/>
                <a:gd name="T35" fmla="*/ 63 h 103"/>
                <a:gd name="T36" fmla="*/ 9 w 32"/>
                <a:gd name="T37" fmla="*/ 56 h 103"/>
                <a:gd name="T38" fmla="*/ 7 w 32"/>
                <a:gd name="T39" fmla="*/ 48 h 103"/>
                <a:gd name="T40" fmla="*/ 6 w 32"/>
                <a:gd name="T41" fmla="*/ 41 h 103"/>
                <a:gd name="T42" fmla="*/ 4 w 32"/>
                <a:gd name="T43" fmla="*/ 35 h 103"/>
                <a:gd name="T44" fmla="*/ 3 w 32"/>
                <a:gd name="T45" fmla="*/ 29 h 103"/>
                <a:gd name="T46" fmla="*/ 2 w 32"/>
                <a:gd name="T47" fmla="*/ 21 h 103"/>
                <a:gd name="T48" fmla="*/ 0 w 32"/>
                <a:gd name="T49" fmla="*/ 11 h 103"/>
                <a:gd name="T50" fmla="*/ 0 w 32"/>
                <a:gd name="T51" fmla="*/ 5 h 103"/>
                <a:gd name="T52" fmla="*/ 2 w 32"/>
                <a:gd name="T53" fmla="*/ 8 h 103"/>
                <a:gd name="T54" fmla="*/ 4 w 32"/>
                <a:gd name="T55" fmla="*/ 18 h 103"/>
                <a:gd name="T56" fmla="*/ 6 w 32"/>
                <a:gd name="T57" fmla="*/ 24 h 103"/>
                <a:gd name="T58" fmla="*/ 6 w 32"/>
                <a:gd name="T59" fmla="*/ 31 h 103"/>
                <a:gd name="T60" fmla="*/ 8 w 32"/>
                <a:gd name="T61" fmla="*/ 37 h 103"/>
                <a:gd name="T62" fmla="*/ 10 w 32"/>
                <a:gd name="T63" fmla="*/ 44 h 103"/>
                <a:gd name="T64" fmla="*/ 12 w 32"/>
                <a:gd name="T65" fmla="*/ 51 h 103"/>
                <a:gd name="T66" fmla="*/ 13 w 32"/>
                <a:gd name="T67" fmla="*/ 58 h 103"/>
                <a:gd name="T68" fmla="*/ 14 w 32"/>
                <a:gd name="T69" fmla="*/ 64 h 103"/>
                <a:gd name="T70" fmla="*/ 15 w 32"/>
                <a:gd name="T71" fmla="*/ 70 h 103"/>
                <a:gd name="T72" fmla="*/ 17 w 32"/>
                <a:gd name="T73" fmla="*/ 77 h 103"/>
                <a:gd name="T74" fmla="*/ 18 w 32"/>
                <a:gd name="T75" fmla="*/ 87 h 103"/>
                <a:gd name="T76" fmla="*/ 18 w 32"/>
                <a:gd name="T77" fmla="*/ 95 h 103"/>
                <a:gd name="T78" fmla="*/ 24 w 32"/>
                <a:gd name="T79" fmla="*/ 90 h 103"/>
                <a:gd name="T80" fmla="*/ 24 w 32"/>
                <a:gd name="T81" fmla="*/ 81 h 103"/>
                <a:gd name="T82" fmla="*/ 24 w 32"/>
                <a:gd name="T83" fmla="*/ 73 h 103"/>
                <a:gd name="T84" fmla="*/ 25 w 32"/>
                <a:gd name="T85" fmla="*/ 66 h 103"/>
                <a:gd name="T86" fmla="*/ 25 w 32"/>
                <a:gd name="T87" fmla="*/ 60 h 103"/>
                <a:gd name="T88" fmla="*/ 26 w 32"/>
                <a:gd name="T89" fmla="*/ 51 h 103"/>
                <a:gd name="T90" fmla="*/ 27 w 32"/>
                <a:gd name="T91" fmla="*/ 42 h 103"/>
                <a:gd name="T92" fmla="*/ 27 w 32"/>
                <a:gd name="T93" fmla="*/ 34 h 103"/>
                <a:gd name="T94" fmla="*/ 27 w 32"/>
                <a:gd name="T95" fmla="*/ 26 h 103"/>
                <a:gd name="T96" fmla="*/ 27 w 32"/>
                <a:gd name="T97" fmla="*/ 17 h 103"/>
                <a:gd name="T98" fmla="*/ 26 w 32"/>
                <a:gd name="T99" fmla="*/ 8 h 103"/>
                <a:gd name="T100" fmla="*/ 27 w 32"/>
                <a:gd name="T101" fmla="*/ 0 h 103"/>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2"/>
                <a:gd name="T154" fmla="*/ 0 h 103"/>
                <a:gd name="T155" fmla="*/ 32 w 32"/>
                <a:gd name="T156" fmla="*/ 103 h 103"/>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2" h="103">
                  <a:moveTo>
                    <a:pt x="27" y="0"/>
                  </a:moveTo>
                  <a:lnTo>
                    <a:pt x="28" y="2"/>
                  </a:lnTo>
                  <a:lnTo>
                    <a:pt x="29" y="4"/>
                  </a:lnTo>
                  <a:lnTo>
                    <a:pt x="29" y="6"/>
                  </a:lnTo>
                  <a:lnTo>
                    <a:pt x="30" y="8"/>
                  </a:lnTo>
                  <a:lnTo>
                    <a:pt x="30" y="10"/>
                  </a:lnTo>
                  <a:lnTo>
                    <a:pt x="30" y="12"/>
                  </a:lnTo>
                  <a:lnTo>
                    <a:pt x="31" y="15"/>
                  </a:lnTo>
                  <a:lnTo>
                    <a:pt x="32" y="17"/>
                  </a:lnTo>
                  <a:lnTo>
                    <a:pt x="31" y="19"/>
                  </a:lnTo>
                  <a:lnTo>
                    <a:pt x="31" y="22"/>
                  </a:lnTo>
                  <a:lnTo>
                    <a:pt x="31" y="24"/>
                  </a:lnTo>
                  <a:lnTo>
                    <a:pt x="31" y="26"/>
                  </a:lnTo>
                  <a:lnTo>
                    <a:pt x="31" y="28"/>
                  </a:lnTo>
                  <a:lnTo>
                    <a:pt x="31" y="31"/>
                  </a:lnTo>
                  <a:lnTo>
                    <a:pt x="31" y="33"/>
                  </a:lnTo>
                  <a:lnTo>
                    <a:pt x="31" y="35"/>
                  </a:lnTo>
                  <a:lnTo>
                    <a:pt x="31" y="36"/>
                  </a:lnTo>
                  <a:lnTo>
                    <a:pt x="31" y="39"/>
                  </a:lnTo>
                  <a:lnTo>
                    <a:pt x="31" y="40"/>
                  </a:lnTo>
                  <a:lnTo>
                    <a:pt x="31" y="43"/>
                  </a:lnTo>
                  <a:lnTo>
                    <a:pt x="30" y="45"/>
                  </a:lnTo>
                  <a:lnTo>
                    <a:pt x="30" y="47"/>
                  </a:lnTo>
                  <a:lnTo>
                    <a:pt x="30" y="49"/>
                  </a:lnTo>
                  <a:lnTo>
                    <a:pt x="30" y="52"/>
                  </a:lnTo>
                  <a:lnTo>
                    <a:pt x="29" y="54"/>
                  </a:lnTo>
                  <a:lnTo>
                    <a:pt x="29" y="56"/>
                  </a:lnTo>
                  <a:lnTo>
                    <a:pt x="29" y="59"/>
                  </a:lnTo>
                  <a:lnTo>
                    <a:pt x="29" y="61"/>
                  </a:lnTo>
                  <a:lnTo>
                    <a:pt x="29" y="63"/>
                  </a:lnTo>
                  <a:lnTo>
                    <a:pt x="28" y="66"/>
                  </a:lnTo>
                  <a:lnTo>
                    <a:pt x="28" y="68"/>
                  </a:lnTo>
                  <a:lnTo>
                    <a:pt x="28" y="69"/>
                  </a:lnTo>
                  <a:lnTo>
                    <a:pt x="28" y="71"/>
                  </a:lnTo>
                  <a:lnTo>
                    <a:pt x="28" y="72"/>
                  </a:lnTo>
                  <a:lnTo>
                    <a:pt x="28" y="74"/>
                  </a:lnTo>
                  <a:lnTo>
                    <a:pt x="28" y="75"/>
                  </a:lnTo>
                  <a:lnTo>
                    <a:pt x="28" y="77"/>
                  </a:lnTo>
                  <a:lnTo>
                    <a:pt x="28" y="78"/>
                  </a:lnTo>
                  <a:lnTo>
                    <a:pt x="27" y="80"/>
                  </a:lnTo>
                  <a:lnTo>
                    <a:pt x="27" y="82"/>
                  </a:lnTo>
                  <a:lnTo>
                    <a:pt x="27" y="83"/>
                  </a:lnTo>
                  <a:lnTo>
                    <a:pt x="27" y="85"/>
                  </a:lnTo>
                  <a:lnTo>
                    <a:pt x="27" y="86"/>
                  </a:lnTo>
                  <a:lnTo>
                    <a:pt x="27" y="88"/>
                  </a:lnTo>
                  <a:lnTo>
                    <a:pt x="27" y="90"/>
                  </a:lnTo>
                  <a:lnTo>
                    <a:pt x="27" y="92"/>
                  </a:lnTo>
                  <a:lnTo>
                    <a:pt x="27" y="94"/>
                  </a:lnTo>
                  <a:lnTo>
                    <a:pt x="27" y="96"/>
                  </a:lnTo>
                  <a:lnTo>
                    <a:pt x="27" y="98"/>
                  </a:lnTo>
                  <a:lnTo>
                    <a:pt x="27" y="101"/>
                  </a:lnTo>
                  <a:lnTo>
                    <a:pt x="5" y="103"/>
                  </a:lnTo>
                  <a:lnTo>
                    <a:pt x="16" y="96"/>
                  </a:lnTo>
                  <a:lnTo>
                    <a:pt x="15" y="93"/>
                  </a:lnTo>
                  <a:lnTo>
                    <a:pt x="15" y="91"/>
                  </a:lnTo>
                  <a:lnTo>
                    <a:pt x="14" y="89"/>
                  </a:lnTo>
                  <a:lnTo>
                    <a:pt x="14" y="88"/>
                  </a:lnTo>
                  <a:lnTo>
                    <a:pt x="14" y="86"/>
                  </a:lnTo>
                  <a:lnTo>
                    <a:pt x="14" y="85"/>
                  </a:lnTo>
                  <a:lnTo>
                    <a:pt x="14" y="83"/>
                  </a:lnTo>
                  <a:lnTo>
                    <a:pt x="14" y="82"/>
                  </a:lnTo>
                  <a:lnTo>
                    <a:pt x="13" y="80"/>
                  </a:lnTo>
                  <a:lnTo>
                    <a:pt x="13" y="79"/>
                  </a:lnTo>
                  <a:lnTo>
                    <a:pt x="13" y="77"/>
                  </a:lnTo>
                  <a:lnTo>
                    <a:pt x="13" y="75"/>
                  </a:lnTo>
                  <a:lnTo>
                    <a:pt x="12" y="74"/>
                  </a:lnTo>
                  <a:lnTo>
                    <a:pt x="12" y="72"/>
                  </a:lnTo>
                  <a:lnTo>
                    <a:pt x="12" y="70"/>
                  </a:lnTo>
                  <a:lnTo>
                    <a:pt x="11" y="68"/>
                  </a:lnTo>
                  <a:lnTo>
                    <a:pt x="11" y="66"/>
                  </a:lnTo>
                  <a:lnTo>
                    <a:pt x="10" y="65"/>
                  </a:lnTo>
                  <a:lnTo>
                    <a:pt x="10" y="63"/>
                  </a:lnTo>
                  <a:lnTo>
                    <a:pt x="10" y="61"/>
                  </a:lnTo>
                  <a:lnTo>
                    <a:pt x="9" y="60"/>
                  </a:lnTo>
                  <a:lnTo>
                    <a:pt x="9" y="58"/>
                  </a:lnTo>
                  <a:lnTo>
                    <a:pt x="9" y="56"/>
                  </a:lnTo>
                  <a:lnTo>
                    <a:pt x="9" y="54"/>
                  </a:lnTo>
                  <a:lnTo>
                    <a:pt x="8" y="52"/>
                  </a:lnTo>
                  <a:lnTo>
                    <a:pt x="8" y="50"/>
                  </a:lnTo>
                  <a:lnTo>
                    <a:pt x="7" y="48"/>
                  </a:lnTo>
                  <a:lnTo>
                    <a:pt x="7" y="47"/>
                  </a:lnTo>
                  <a:lnTo>
                    <a:pt x="6" y="45"/>
                  </a:lnTo>
                  <a:lnTo>
                    <a:pt x="6" y="43"/>
                  </a:lnTo>
                  <a:lnTo>
                    <a:pt x="6" y="41"/>
                  </a:lnTo>
                  <a:lnTo>
                    <a:pt x="6" y="40"/>
                  </a:lnTo>
                  <a:lnTo>
                    <a:pt x="5" y="38"/>
                  </a:lnTo>
                  <a:lnTo>
                    <a:pt x="5" y="36"/>
                  </a:lnTo>
                  <a:lnTo>
                    <a:pt x="4" y="35"/>
                  </a:lnTo>
                  <a:lnTo>
                    <a:pt x="4" y="33"/>
                  </a:lnTo>
                  <a:lnTo>
                    <a:pt x="4" y="32"/>
                  </a:lnTo>
                  <a:lnTo>
                    <a:pt x="4" y="30"/>
                  </a:lnTo>
                  <a:lnTo>
                    <a:pt x="3" y="29"/>
                  </a:lnTo>
                  <a:lnTo>
                    <a:pt x="2" y="27"/>
                  </a:lnTo>
                  <a:lnTo>
                    <a:pt x="2" y="25"/>
                  </a:lnTo>
                  <a:lnTo>
                    <a:pt x="2" y="24"/>
                  </a:lnTo>
                  <a:lnTo>
                    <a:pt x="2" y="21"/>
                  </a:lnTo>
                  <a:lnTo>
                    <a:pt x="1" y="18"/>
                  </a:lnTo>
                  <a:lnTo>
                    <a:pt x="1" y="16"/>
                  </a:lnTo>
                  <a:lnTo>
                    <a:pt x="1" y="13"/>
                  </a:lnTo>
                  <a:lnTo>
                    <a:pt x="0" y="11"/>
                  </a:lnTo>
                  <a:lnTo>
                    <a:pt x="0" y="10"/>
                  </a:lnTo>
                  <a:lnTo>
                    <a:pt x="0" y="8"/>
                  </a:lnTo>
                  <a:lnTo>
                    <a:pt x="0" y="6"/>
                  </a:lnTo>
                  <a:lnTo>
                    <a:pt x="0" y="5"/>
                  </a:lnTo>
                  <a:lnTo>
                    <a:pt x="1" y="4"/>
                  </a:lnTo>
                  <a:lnTo>
                    <a:pt x="2" y="4"/>
                  </a:lnTo>
                  <a:lnTo>
                    <a:pt x="2" y="6"/>
                  </a:lnTo>
                  <a:lnTo>
                    <a:pt x="2" y="8"/>
                  </a:lnTo>
                  <a:lnTo>
                    <a:pt x="2" y="10"/>
                  </a:lnTo>
                  <a:lnTo>
                    <a:pt x="4" y="13"/>
                  </a:lnTo>
                  <a:lnTo>
                    <a:pt x="4" y="15"/>
                  </a:lnTo>
                  <a:lnTo>
                    <a:pt x="4" y="18"/>
                  </a:lnTo>
                  <a:lnTo>
                    <a:pt x="5" y="20"/>
                  </a:lnTo>
                  <a:lnTo>
                    <a:pt x="5" y="21"/>
                  </a:lnTo>
                  <a:lnTo>
                    <a:pt x="5" y="23"/>
                  </a:lnTo>
                  <a:lnTo>
                    <a:pt x="6" y="24"/>
                  </a:lnTo>
                  <a:lnTo>
                    <a:pt x="6" y="26"/>
                  </a:lnTo>
                  <a:lnTo>
                    <a:pt x="6" y="27"/>
                  </a:lnTo>
                  <a:lnTo>
                    <a:pt x="6" y="29"/>
                  </a:lnTo>
                  <a:lnTo>
                    <a:pt x="6" y="31"/>
                  </a:lnTo>
                  <a:lnTo>
                    <a:pt x="7" y="32"/>
                  </a:lnTo>
                  <a:lnTo>
                    <a:pt x="7" y="34"/>
                  </a:lnTo>
                  <a:lnTo>
                    <a:pt x="8" y="35"/>
                  </a:lnTo>
                  <a:lnTo>
                    <a:pt x="8" y="37"/>
                  </a:lnTo>
                  <a:lnTo>
                    <a:pt x="9" y="39"/>
                  </a:lnTo>
                  <a:lnTo>
                    <a:pt x="9" y="40"/>
                  </a:lnTo>
                  <a:lnTo>
                    <a:pt x="9" y="42"/>
                  </a:lnTo>
                  <a:lnTo>
                    <a:pt x="10" y="44"/>
                  </a:lnTo>
                  <a:lnTo>
                    <a:pt x="10" y="46"/>
                  </a:lnTo>
                  <a:lnTo>
                    <a:pt x="10" y="47"/>
                  </a:lnTo>
                  <a:lnTo>
                    <a:pt x="11" y="49"/>
                  </a:lnTo>
                  <a:lnTo>
                    <a:pt x="12" y="51"/>
                  </a:lnTo>
                  <a:lnTo>
                    <a:pt x="12" y="53"/>
                  </a:lnTo>
                  <a:lnTo>
                    <a:pt x="12" y="54"/>
                  </a:lnTo>
                  <a:lnTo>
                    <a:pt x="12" y="56"/>
                  </a:lnTo>
                  <a:lnTo>
                    <a:pt x="13" y="58"/>
                  </a:lnTo>
                  <a:lnTo>
                    <a:pt x="13" y="60"/>
                  </a:lnTo>
                  <a:lnTo>
                    <a:pt x="13" y="61"/>
                  </a:lnTo>
                  <a:lnTo>
                    <a:pt x="13" y="62"/>
                  </a:lnTo>
                  <a:lnTo>
                    <a:pt x="14" y="64"/>
                  </a:lnTo>
                  <a:lnTo>
                    <a:pt x="14" y="65"/>
                  </a:lnTo>
                  <a:lnTo>
                    <a:pt x="14" y="67"/>
                  </a:lnTo>
                  <a:lnTo>
                    <a:pt x="14" y="69"/>
                  </a:lnTo>
                  <a:lnTo>
                    <a:pt x="15" y="70"/>
                  </a:lnTo>
                  <a:lnTo>
                    <a:pt x="15" y="72"/>
                  </a:lnTo>
                  <a:lnTo>
                    <a:pt x="16" y="74"/>
                  </a:lnTo>
                  <a:lnTo>
                    <a:pt x="16" y="75"/>
                  </a:lnTo>
                  <a:lnTo>
                    <a:pt x="17" y="77"/>
                  </a:lnTo>
                  <a:lnTo>
                    <a:pt x="17" y="79"/>
                  </a:lnTo>
                  <a:lnTo>
                    <a:pt x="17" y="82"/>
                  </a:lnTo>
                  <a:lnTo>
                    <a:pt x="17" y="85"/>
                  </a:lnTo>
                  <a:lnTo>
                    <a:pt x="18" y="87"/>
                  </a:lnTo>
                  <a:lnTo>
                    <a:pt x="18" y="89"/>
                  </a:lnTo>
                  <a:lnTo>
                    <a:pt x="18" y="91"/>
                  </a:lnTo>
                  <a:lnTo>
                    <a:pt x="18" y="93"/>
                  </a:lnTo>
                  <a:lnTo>
                    <a:pt x="18" y="95"/>
                  </a:lnTo>
                  <a:lnTo>
                    <a:pt x="21" y="95"/>
                  </a:lnTo>
                  <a:lnTo>
                    <a:pt x="24" y="95"/>
                  </a:lnTo>
                  <a:lnTo>
                    <a:pt x="24" y="92"/>
                  </a:lnTo>
                  <a:lnTo>
                    <a:pt x="24" y="90"/>
                  </a:lnTo>
                  <a:lnTo>
                    <a:pt x="24" y="87"/>
                  </a:lnTo>
                  <a:lnTo>
                    <a:pt x="24" y="85"/>
                  </a:lnTo>
                  <a:lnTo>
                    <a:pt x="24" y="83"/>
                  </a:lnTo>
                  <a:lnTo>
                    <a:pt x="24" y="81"/>
                  </a:lnTo>
                  <a:lnTo>
                    <a:pt x="24" y="79"/>
                  </a:lnTo>
                  <a:lnTo>
                    <a:pt x="24" y="77"/>
                  </a:lnTo>
                  <a:lnTo>
                    <a:pt x="24" y="75"/>
                  </a:lnTo>
                  <a:lnTo>
                    <a:pt x="24" y="73"/>
                  </a:lnTo>
                  <a:lnTo>
                    <a:pt x="24" y="71"/>
                  </a:lnTo>
                  <a:lnTo>
                    <a:pt x="25" y="69"/>
                  </a:lnTo>
                  <a:lnTo>
                    <a:pt x="25" y="67"/>
                  </a:lnTo>
                  <a:lnTo>
                    <a:pt x="25" y="66"/>
                  </a:lnTo>
                  <a:lnTo>
                    <a:pt x="25" y="64"/>
                  </a:lnTo>
                  <a:lnTo>
                    <a:pt x="25" y="62"/>
                  </a:lnTo>
                  <a:lnTo>
                    <a:pt x="25" y="61"/>
                  </a:lnTo>
                  <a:lnTo>
                    <a:pt x="25" y="60"/>
                  </a:lnTo>
                  <a:lnTo>
                    <a:pt x="25" y="58"/>
                  </a:lnTo>
                  <a:lnTo>
                    <a:pt x="25" y="57"/>
                  </a:lnTo>
                  <a:lnTo>
                    <a:pt x="26" y="54"/>
                  </a:lnTo>
                  <a:lnTo>
                    <a:pt x="26" y="51"/>
                  </a:lnTo>
                  <a:lnTo>
                    <a:pt x="26" y="49"/>
                  </a:lnTo>
                  <a:lnTo>
                    <a:pt x="27" y="47"/>
                  </a:lnTo>
                  <a:lnTo>
                    <a:pt x="27" y="44"/>
                  </a:lnTo>
                  <a:lnTo>
                    <a:pt x="27" y="42"/>
                  </a:lnTo>
                  <a:lnTo>
                    <a:pt x="27" y="40"/>
                  </a:lnTo>
                  <a:lnTo>
                    <a:pt x="27" y="38"/>
                  </a:lnTo>
                  <a:lnTo>
                    <a:pt x="27" y="36"/>
                  </a:lnTo>
                  <a:lnTo>
                    <a:pt x="27" y="34"/>
                  </a:lnTo>
                  <a:lnTo>
                    <a:pt x="27" y="32"/>
                  </a:lnTo>
                  <a:lnTo>
                    <a:pt x="27" y="30"/>
                  </a:lnTo>
                  <a:lnTo>
                    <a:pt x="27" y="28"/>
                  </a:lnTo>
                  <a:lnTo>
                    <a:pt x="27" y="26"/>
                  </a:lnTo>
                  <a:lnTo>
                    <a:pt x="27" y="24"/>
                  </a:lnTo>
                  <a:lnTo>
                    <a:pt x="27" y="22"/>
                  </a:lnTo>
                  <a:lnTo>
                    <a:pt x="27" y="19"/>
                  </a:lnTo>
                  <a:lnTo>
                    <a:pt x="27" y="17"/>
                  </a:lnTo>
                  <a:lnTo>
                    <a:pt x="27" y="15"/>
                  </a:lnTo>
                  <a:lnTo>
                    <a:pt x="27" y="12"/>
                  </a:lnTo>
                  <a:lnTo>
                    <a:pt x="26" y="10"/>
                  </a:lnTo>
                  <a:lnTo>
                    <a:pt x="26" y="8"/>
                  </a:lnTo>
                  <a:lnTo>
                    <a:pt x="26" y="5"/>
                  </a:lnTo>
                  <a:lnTo>
                    <a:pt x="27" y="3"/>
                  </a:lnTo>
                  <a:lnTo>
                    <a:pt x="27" y="1"/>
                  </a:lnTo>
                  <a:lnTo>
                    <a:pt x="27"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7" name="Freeform 285"/>
            <p:cNvSpPr>
              <a:spLocks/>
            </p:cNvSpPr>
            <p:nvPr/>
          </p:nvSpPr>
          <p:spPr bwMode="auto">
            <a:xfrm>
              <a:off x="2450" y="1920"/>
              <a:ext cx="31" cy="103"/>
            </a:xfrm>
            <a:custGeom>
              <a:avLst/>
              <a:gdLst>
                <a:gd name="T0" fmla="*/ 30 w 31"/>
                <a:gd name="T1" fmla="*/ 6 h 103"/>
                <a:gd name="T2" fmla="*/ 30 w 31"/>
                <a:gd name="T3" fmla="*/ 15 h 103"/>
                <a:gd name="T4" fmla="*/ 30 w 31"/>
                <a:gd name="T5" fmla="*/ 24 h 103"/>
                <a:gd name="T6" fmla="*/ 29 w 31"/>
                <a:gd name="T7" fmla="*/ 33 h 103"/>
                <a:gd name="T8" fmla="*/ 28 w 31"/>
                <a:gd name="T9" fmla="*/ 41 h 103"/>
                <a:gd name="T10" fmla="*/ 26 w 31"/>
                <a:gd name="T11" fmla="*/ 49 h 103"/>
                <a:gd name="T12" fmla="*/ 25 w 31"/>
                <a:gd name="T13" fmla="*/ 58 h 103"/>
                <a:gd name="T14" fmla="*/ 23 w 31"/>
                <a:gd name="T15" fmla="*/ 67 h 103"/>
                <a:gd name="T16" fmla="*/ 23 w 31"/>
                <a:gd name="T17" fmla="*/ 73 h 103"/>
                <a:gd name="T18" fmla="*/ 22 w 31"/>
                <a:gd name="T19" fmla="*/ 79 h 103"/>
                <a:gd name="T20" fmla="*/ 21 w 31"/>
                <a:gd name="T21" fmla="*/ 86 h 103"/>
                <a:gd name="T22" fmla="*/ 20 w 31"/>
                <a:gd name="T23" fmla="*/ 93 h 103"/>
                <a:gd name="T24" fmla="*/ 0 w 31"/>
                <a:gd name="T25" fmla="*/ 103 h 103"/>
                <a:gd name="T26" fmla="*/ 10 w 31"/>
                <a:gd name="T27" fmla="*/ 94 h 103"/>
                <a:gd name="T28" fmla="*/ 9 w 31"/>
                <a:gd name="T29" fmla="*/ 86 h 103"/>
                <a:gd name="T30" fmla="*/ 8 w 31"/>
                <a:gd name="T31" fmla="*/ 80 h 103"/>
                <a:gd name="T32" fmla="*/ 8 w 31"/>
                <a:gd name="T33" fmla="*/ 73 h 103"/>
                <a:gd name="T34" fmla="*/ 7 w 31"/>
                <a:gd name="T35" fmla="*/ 66 h 103"/>
                <a:gd name="T36" fmla="*/ 6 w 31"/>
                <a:gd name="T37" fmla="*/ 59 h 103"/>
                <a:gd name="T38" fmla="*/ 5 w 31"/>
                <a:gd name="T39" fmla="*/ 52 h 103"/>
                <a:gd name="T40" fmla="*/ 4 w 31"/>
                <a:gd name="T41" fmla="*/ 45 h 103"/>
                <a:gd name="T42" fmla="*/ 3 w 31"/>
                <a:gd name="T43" fmla="*/ 38 h 103"/>
                <a:gd name="T44" fmla="*/ 2 w 31"/>
                <a:gd name="T45" fmla="*/ 32 h 103"/>
                <a:gd name="T46" fmla="*/ 2 w 31"/>
                <a:gd name="T47" fmla="*/ 25 h 103"/>
                <a:gd name="T48" fmla="*/ 1 w 31"/>
                <a:gd name="T49" fmla="*/ 17 h 103"/>
                <a:gd name="T50" fmla="*/ 0 w 31"/>
                <a:gd name="T51" fmla="*/ 8 h 103"/>
                <a:gd name="T52" fmla="*/ 1 w 31"/>
                <a:gd name="T53" fmla="*/ 3 h 103"/>
                <a:gd name="T54" fmla="*/ 3 w 31"/>
                <a:gd name="T55" fmla="*/ 9 h 103"/>
                <a:gd name="T56" fmla="*/ 4 w 31"/>
                <a:gd name="T57" fmla="*/ 18 h 103"/>
                <a:gd name="T58" fmla="*/ 5 w 31"/>
                <a:gd name="T59" fmla="*/ 25 h 103"/>
                <a:gd name="T60" fmla="*/ 6 w 31"/>
                <a:gd name="T61" fmla="*/ 31 h 103"/>
                <a:gd name="T62" fmla="*/ 6 w 31"/>
                <a:gd name="T63" fmla="*/ 38 h 103"/>
                <a:gd name="T64" fmla="*/ 7 w 31"/>
                <a:gd name="T65" fmla="*/ 45 h 103"/>
                <a:gd name="T66" fmla="*/ 8 w 31"/>
                <a:gd name="T67" fmla="*/ 52 h 103"/>
                <a:gd name="T68" fmla="*/ 9 w 31"/>
                <a:gd name="T69" fmla="*/ 59 h 103"/>
                <a:gd name="T70" fmla="*/ 10 w 31"/>
                <a:gd name="T71" fmla="*/ 65 h 103"/>
                <a:gd name="T72" fmla="*/ 10 w 31"/>
                <a:gd name="T73" fmla="*/ 71 h 103"/>
                <a:gd name="T74" fmla="*/ 11 w 31"/>
                <a:gd name="T75" fmla="*/ 79 h 103"/>
                <a:gd name="T76" fmla="*/ 12 w 31"/>
                <a:gd name="T77" fmla="*/ 88 h 103"/>
                <a:gd name="T78" fmla="*/ 13 w 31"/>
                <a:gd name="T79" fmla="*/ 95 h 103"/>
                <a:gd name="T80" fmla="*/ 18 w 31"/>
                <a:gd name="T81" fmla="*/ 94 h 103"/>
                <a:gd name="T82" fmla="*/ 18 w 31"/>
                <a:gd name="T83" fmla="*/ 84 h 103"/>
                <a:gd name="T84" fmla="*/ 19 w 31"/>
                <a:gd name="T85" fmla="*/ 76 h 103"/>
                <a:gd name="T86" fmla="*/ 20 w 31"/>
                <a:gd name="T87" fmla="*/ 69 h 103"/>
                <a:gd name="T88" fmla="*/ 21 w 31"/>
                <a:gd name="T89" fmla="*/ 63 h 103"/>
                <a:gd name="T90" fmla="*/ 22 w 31"/>
                <a:gd name="T91" fmla="*/ 55 h 103"/>
                <a:gd name="T92" fmla="*/ 24 w 31"/>
                <a:gd name="T93" fmla="*/ 45 h 103"/>
                <a:gd name="T94" fmla="*/ 25 w 31"/>
                <a:gd name="T95" fmla="*/ 37 h 103"/>
                <a:gd name="T96" fmla="*/ 26 w 31"/>
                <a:gd name="T97" fmla="*/ 28 h 103"/>
                <a:gd name="T98" fmla="*/ 26 w 31"/>
                <a:gd name="T99" fmla="*/ 20 h 103"/>
                <a:gd name="T100" fmla="*/ 26 w 31"/>
                <a:gd name="T101" fmla="*/ 10 h 103"/>
                <a:gd name="T102" fmla="*/ 27 w 31"/>
                <a:gd name="T103" fmla="*/ 1 h 103"/>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1"/>
                <a:gd name="T157" fmla="*/ 0 h 103"/>
                <a:gd name="T158" fmla="*/ 31 w 31"/>
                <a:gd name="T159" fmla="*/ 103 h 103"/>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1" h="103">
                  <a:moveTo>
                    <a:pt x="28" y="0"/>
                  </a:moveTo>
                  <a:lnTo>
                    <a:pt x="30" y="2"/>
                  </a:lnTo>
                  <a:lnTo>
                    <a:pt x="30" y="4"/>
                  </a:lnTo>
                  <a:lnTo>
                    <a:pt x="30" y="6"/>
                  </a:lnTo>
                  <a:lnTo>
                    <a:pt x="30" y="9"/>
                  </a:lnTo>
                  <a:lnTo>
                    <a:pt x="30" y="11"/>
                  </a:lnTo>
                  <a:lnTo>
                    <a:pt x="30" y="13"/>
                  </a:lnTo>
                  <a:lnTo>
                    <a:pt x="30" y="15"/>
                  </a:lnTo>
                  <a:lnTo>
                    <a:pt x="31" y="17"/>
                  </a:lnTo>
                  <a:lnTo>
                    <a:pt x="31" y="19"/>
                  </a:lnTo>
                  <a:lnTo>
                    <a:pt x="31" y="22"/>
                  </a:lnTo>
                  <a:lnTo>
                    <a:pt x="30" y="24"/>
                  </a:lnTo>
                  <a:lnTo>
                    <a:pt x="30" y="26"/>
                  </a:lnTo>
                  <a:lnTo>
                    <a:pt x="30" y="28"/>
                  </a:lnTo>
                  <a:lnTo>
                    <a:pt x="30" y="31"/>
                  </a:lnTo>
                  <a:lnTo>
                    <a:pt x="29" y="33"/>
                  </a:lnTo>
                  <a:lnTo>
                    <a:pt x="29" y="35"/>
                  </a:lnTo>
                  <a:lnTo>
                    <a:pt x="28" y="37"/>
                  </a:lnTo>
                  <a:lnTo>
                    <a:pt x="28" y="39"/>
                  </a:lnTo>
                  <a:lnTo>
                    <a:pt x="28" y="41"/>
                  </a:lnTo>
                  <a:lnTo>
                    <a:pt x="27" y="43"/>
                  </a:lnTo>
                  <a:lnTo>
                    <a:pt x="27" y="45"/>
                  </a:lnTo>
                  <a:lnTo>
                    <a:pt x="27" y="47"/>
                  </a:lnTo>
                  <a:lnTo>
                    <a:pt x="26" y="49"/>
                  </a:lnTo>
                  <a:lnTo>
                    <a:pt x="26" y="52"/>
                  </a:lnTo>
                  <a:lnTo>
                    <a:pt x="26" y="54"/>
                  </a:lnTo>
                  <a:lnTo>
                    <a:pt x="26" y="56"/>
                  </a:lnTo>
                  <a:lnTo>
                    <a:pt x="25" y="58"/>
                  </a:lnTo>
                  <a:lnTo>
                    <a:pt x="24" y="61"/>
                  </a:lnTo>
                  <a:lnTo>
                    <a:pt x="24" y="63"/>
                  </a:lnTo>
                  <a:lnTo>
                    <a:pt x="23" y="65"/>
                  </a:lnTo>
                  <a:lnTo>
                    <a:pt x="23" y="67"/>
                  </a:lnTo>
                  <a:lnTo>
                    <a:pt x="23" y="68"/>
                  </a:lnTo>
                  <a:lnTo>
                    <a:pt x="23" y="70"/>
                  </a:lnTo>
                  <a:lnTo>
                    <a:pt x="23" y="71"/>
                  </a:lnTo>
                  <a:lnTo>
                    <a:pt x="23" y="73"/>
                  </a:lnTo>
                  <a:lnTo>
                    <a:pt x="22" y="74"/>
                  </a:lnTo>
                  <a:lnTo>
                    <a:pt x="22" y="76"/>
                  </a:lnTo>
                  <a:lnTo>
                    <a:pt x="22" y="77"/>
                  </a:lnTo>
                  <a:lnTo>
                    <a:pt x="22" y="79"/>
                  </a:lnTo>
                  <a:lnTo>
                    <a:pt x="22" y="81"/>
                  </a:lnTo>
                  <a:lnTo>
                    <a:pt x="21" y="83"/>
                  </a:lnTo>
                  <a:lnTo>
                    <a:pt x="21" y="84"/>
                  </a:lnTo>
                  <a:lnTo>
                    <a:pt x="21" y="86"/>
                  </a:lnTo>
                  <a:lnTo>
                    <a:pt x="20" y="88"/>
                  </a:lnTo>
                  <a:lnTo>
                    <a:pt x="20" y="89"/>
                  </a:lnTo>
                  <a:lnTo>
                    <a:pt x="20" y="91"/>
                  </a:lnTo>
                  <a:lnTo>
                    <a:pt x="20" y="93"/>
                  </a:lnTo>
                  <a:lnTo>
                    <a:pt x="20" y="95"/>
                  </a:lnTo>
                  <a:lnTo>
                    <a:pt x="19" y="97"/>
                  </a:lnTo>
                  <a:lnTo>
                    <a:pt x="19" y="100"/>
                  </a:lnTo>
                  <a:lnTo>
                    <a:pt x="0" y="103"/>
                  </a:lnTo>
                  <a:lnTo>
                    <a:pt x="2" y="101"/>
                  </a:lnTo>
                  <a:lnTo>
                    <a:pt x="4" y="98"/>
                  </a:lnTo>
                  <a:lnTo>
                    <a:pt x="7" y="96"/>
                  </a:lnTo>
                  <a:lnTo>
                    <a:pt x="10" y="94"/>
                  </a:lnTo>
                  <a:lnTo>
                    <a:pt x="9" y="91"/>
                  </a:lnTo>
                  <a:lnTo>
                    <a:pt x="9" y="89"/>
                  </a:lnTo>
                  <a:lnTo>
                    <a:pt x="9" y="88"/>
                  </a:lnTo>
                  <a:lnTo>
                    <a:pt x="9" y="86"/>
                  </a:lnTo>
                  <a:lnTo>
                    <a:pt x="9" y="84"/>
                  </a:lnTo>
                  <a:lnTo>
                    <a:pt x="9" y="83"/>
                  </a:lnTo>
                  <a:lnTo>
                    <a:pt x="8" y="81"/>
                  </a:lnTo>
                  <a:lnTo>
                    <a:pt x="8" y="80"/>
                  </a:lnTo>
                  <a:lnTo>
                    <a:pt x="8" y="78"/>
                  </a:lnTo>
                  <a:lnTo>
                    <a:pt x="8" y="77"/>
                  </a:lnTo>
                  <a:lnTo>
                    <a:pt x="8" y="75"/>
                  </a:lnTo>
                  <a:lnTo>
                    <a:pt x="8" y="73"/>
                  </a:lnTo>
                  <a:lnTo>
                    <a:pt x="8" y="71"/>
                  </a:lnTo>
                  <a:lnTo>
                    <a:pt x="8" y="70"/>
                  </a:lnTo>
                  <a:lnTo>
                    <a:pt x="7" y="68"/>
                  </a:lnTo>
                  <a:lnTo>
                    <a:pt x="7" y="66"/>
                  </a:lnTo>
                  <a:lnTo>
                    <a:pt x="7" y="64"/>
                  </a:lnTo>
                  <a:lnTo>
                    <a:pt x="7" y="63"/>
                  </a:lnTo>
                  <a:lnTo>
                    <a:pt x="6" y="61"/>
                  </a:lnTo>
                  <a:lnTo>
                    <a:pt x="6" y="59"/>
                  </a:lnTo>
                  <a:lnTo>
                    <a:pt x="6" y="57"/>
                  </a:lnTo>
                  <a:lnTo>
                    <a:pt x="6" y="56"/>
                  </a:lnTo>
                  <a:lnTo>
                    <a:pt x="6" y="54"/>
                  </a:lnTo>
                  <a:lnTo>
                    <a:pt x="5" y="52"/>
                  </a:lnTo>
                  <a:lnTo>
                    <a:pt x="5" y="50"/>
                  </a:lnTo>
                  <a:lnTo>
                    <a:pt x="5" y="49"/>
                  </a:lnTo>
                  <a:lnTo>
                    <a:pt x="4" y="47"/>
                  </a:lnTo>
                  <a:lnTo>
                    <a:pt x="4" y="45"/>
                  </a:lnTo>
                  <a:lnTo>
                    <a:pt x="4" y="43"/>
                  </a:lnTo>
                  <a:lnTo>
                    <a:pt x="4" y="42"/>
                  </a:lnTo>
                  <a:lnTo>
                    <a:pt x="3" y="40"/>
                  </a:lnTo>
                  <a:lnTo>
                    <a:pt x="3" y="38"/>
                  </a:lnTo>
                  <a:lnTo>
                    <a:pt x="3" y="36"/>
                  </a:lnTo>
                  <a:lnTo>
                    <a:pt x="3" y="35"/>
                  </a:lnTo>
                  <a:lnTo>
                    <a:pt x="3" y="33"/>
                  </a:lnTo>
                  <a:lnTo>
                    <a:pt x="2" y="32"/>
                  </a:lnTo>
                  <a:lnTo>
                    <a:pt x="2" y="30"/>
                  </a:lnTo>
                  <a:lnTo>
                    <a:pt x="2" y="28"/>
                  </a:lnTo>
                  <a:lnTo>
                    <a:pt x="2" y="27"/>
                  </a:lnTo>
                  <a:lnTo>
                    <a:pt x="2" y="25"/>
                  </a:lnTo>
                  <a:lnTo>
                    <a:pt x="1" y="24"/>
                  </a:lnTo>
                  <a:lnTo>
                    <a:pt x="1" y="22"/>
                  </a:lnTo>
                  <a:lnTo>
                    <a:pt x="1" y="19"/>
                  </a:lnTo>
                  <a:lnTo>
                    <a:pt x="1" y="17"/>
                  </a:lnTo>
                  <a:lnTo>
                    <a:pt x="0" y="14"/>
                  </a:lnTo>
                  <a:lnTo>
                    <a:pt x="0" y="12"/>
                  </a:lnTo>
                  <a:lnTo>
                    <a:pt x="0" y="10"/>
                  </a:lnTo>
                  <a:lnTo>
                    <a:pt x="0" y="8"/>
                  </a:lnTo>
                  <a:lnTo>
                    <a:pt x="0" y="6"/>
                  </a:lnTo>
                  <a:lnTo>
                    <a:pt x="0" y="5"/>
                  </a:lnTo>
                  <a:lnTo>
                    <a:pt x="0" y="4"/>
                  </a:lnTo>
                  <a:lnTo>
                    <a:pt x="1" y="3"/>
                  </a:lnTo>
                  <a:lnTo>
                    <a:pt x="3" y="2"/>
                  </a:lnTo>
                  <a:lnTo>
                    <a:pt x="3" y="4"/>
                  </a:lnTo>
                  <a:lnTo>
                    <a:pt x="3" y="7"/>
                  </a:lnTo>
                  <a:lnTo>
                    <a:pt x="3" y="9"/>
                  </a:lnTo>
                  <a:lnTo>
                    <a:pt x="3" y="12"/>
                  </a:lnTo>
                  <a:lnTo>
                    <a:pt x="3" y="14"/>
                  </a:lnTo>
                  <a:lnTo>
                    <a:pt x="4" y="17"/>
                  </a:lnTo>
                  <a:lnTo>
                    <a:pt x="4" y="18"/>
                  </a:lnTo>
                  <a:lnTo>
                    <a:pt x="4" y="20"/>
                  </a:lnTo>
                  <a:lnTo>
                    <a:pt x="4" y="22"/>
                  </a:lnTo>
                  <a:lnTo>
                    <a:pt x="5" y="23"/>
                  </a:lnTo>
                  <a:lnTo>
                    <a:pt x="5" y="25"/>
                  </a:lnTo>
                  <a:lnTo>
                    <a:pt x="5" y="26"/>
                  </a:lnTo>
                  <a:lnTo>
                    <a:pt x="5" y="28"/>
                  </a:lnTo>
                  <a:lnTo>
                    <a:pt x="6" y="30"/>
                  </a:lnTo>
                  <a:lnTo>
                    <a:pt x="6" y="31"/>
                  </a:lnTo>
                  <a:lnTo>
                    <a:pt x="6" y="33"/>
                  </a:lnTo>
                  <a:lnTo>
                    <a:pt x="6" y="35"/>
                  </a:lnTo>
                  <a:lnTo>
                    <a:pt x="6" y="36"/>
                  </a:lnTo>
                  <a:lnTo>
                    <a:pt x="6" y="38"/>
                  </a:lnTo>
                  <a:lnTo>
                    <a:pt x="7" y="39"/>
                  </a:lnTo>
                  <a:lnTo>
                    <a:pt x="7" y="41"/>
                  </a:lnTo>
                  <a:lnTo>
                    <a:pt x="7" y="43"/>
                  </a:lnTo>
                  <a:lnTo>
                    <a:pt x="7" y="45"/>
                  </a:lnTo>
                  <a:lnTo>
                    <a:pt x="8" y="46"/>
                  </a:lnTo>
                  <a:lnTo>
                    <a:pt x="8" y="48"/>
                  </a:lnTo>
                  <a:lnTo>
                    <a:pt x="8" y="50"/>
                  </a:lnTo>
                  <a:lnTo>
                    <a:pt x="8" y="52"/>
                  </a:lnTo>
                  <a:lnTo>
                    <a:pt x="8" y="53"/>
                  </a:lnTo>
                  <a:lnTo>
                    <a:pt x="8" y="55"/>
                  </a:lnTo>
                  <a:lnTo>
                    <a:pt x="9" y="57"/>
                  </a:lnTo>
                  <a:lnTo>
                    <a:pt x="9" y="59"/>
                  </a:lnTo>
                  <a:lnTo>
                    <a:pt x="9" y="60"/>
                  </a:lnTo>
                  <a:lnTo>
                    <a:pt x="10" y="62"/>
                  </a:lnTo>
                  <a:lnTo>
                    <a:pt x="10" y="63"/>
                  </a:lnTo>
                  <a:lnTo>
                    <a:pt x="10" y="65"/>
                  </a:lnTo>
                  <a:lnTo>
                    <a:pt x="10" y="66"/>
                  </a:lnTo>
                  <a:lnTo>
                    <a:pt x="10" y="68"/>
                  </a:lnTo>
                  <a:lnTo>
                    <a:pt x="10" y="70"/>
                  </a:lnTo>
                  <a:lnTo>
                    <a:pt x="10" y="71"/>
                  </a:lnTo>
                  <a:lnTo>
                    <a:pt x="11" y="73"/>
                  </a:lnTo>
                  <a:lnTo>
                    <a:pt x="11" y="74"/>
                  </a:lnTo>
                  <a:lnTo>
                    <a:pt x="11" y="76"/>
                  </a:lnTo>
                  <a:lnTo>
                    <a:pt x="11" y="79"/>
                  </a:lnTo>
                  <a:lnTo>
                    <a:pt x="11" y="82"/>
                  </a:lnTo>
                  <a:lnTo>
                    <a:pt x="11" y="84"/>
                  </a:lnTo>
                  <a:lnTo>
                    <a:pt x="12" y="87"/>
                  </a:lnTo>
                  <a:lnTo>
                    <a:pt x="12" y="88"/>
                  </a:lnTo>
                  <a:lnTo>
                    <a:pt x="12" y="91"/>
                  </a:lnTo>
                  <a:lnTo>
                    <a:pt x="12" y="93"/>
                  </a:lnTo>
                  <a:lnTo>
                    <a:pt x="12" y="95"/>
                  </a:lnTo>
                  <a:lnTo>
                    <a:pt x="13" y="95"/>
                  </a:lnTo>
                  <a:lnTo>
                    <a:pt x="15" y="95"/>
                  </a:lnTo>
                  <a:lnTo>
                    <a:pt x="16" y="95"/>
                  </a:lnTo>
                  <a:lnTo>
                    <a:pt x="18" y="96"/>
                  </a:lnTo>
                  <a:lnTo>
                    <a:pt x="18" y="94"/>
                  </a:lnTo>
                  <a:lnTo>
                    <a:pt x="18" y="91"/>
                  </a:lnTo>
                  <a:lnTo>
                    <a:pt x="18" y="88"/>
                  </a:lnTo>
                  <a:lnTo>
                    <a:pt x="18" y="87"/>
                  </a:lnTo>
                  <a:lnTo>
                    <a:pt x="18" y="84"/>
                  </a:lnTo>
                  <a:lnTo>
                    <a:pt x="19" y="82"/>
                  </a:lnTo>
                  <a:lnTo>
                    <a:pt x="19" y="80"/>
                  </a:lnTo>
                  <a:lnTo>
                    <a:pt x="19" y="78"/>
                  </a:lnTo>
                  <a:lnTo>
                    <a:pt x="19" y="76"/>
                  </a:lnTo>
                  <a:lnTo>
                    <a:pt x="19" y="74"/>
                  </a:lnTo>
                  <a:lnTo>
                    <a:pt x="20" y="72"/>
                  </a:lnTo>
                  <a:lnTo>
                    <a:pt x="20" y="70"/>
                  </a:lnTo>
                  <a:lnTo>
                    <a:pt x="20" y="69"/>
                  </a:lnTo>
                  <a:lnTo>
                    <a:pt x="20" y="67"/>
                  </a:lnTo>
                  <a:lnTo>
                    <a:pt x="21" y="65"/>
                  </a:lnTo>
                  <a:lnTo>
                    <a:pt x="21" y="64"/>
                  </a:lnTo>
                  <a:lnTo>
                    <a:pt x="21" y="63"/>
                  </a:lnTo>
                  <a:lnTo>
                    <a:pt x="22" y="61"/>
                  </a:lnTo>
                  <a:lnTo>
                    <a:pt x="22" y="59"/>
                  </a:lnTo>
                  <a:lnTo>
                    <a:pt x="22" y="58"/>
                  </a:lnTo>
                  <a:lnTo>
                    <a:pt x="22" y="55"/>
                  </a:lnTo>
                  <a:lnTo>
                    <a:pt x="23" y="52"/>
                  </a:lnTo>
                  <a:lnTo>
                    <a:pt x="23" y="50"/>
                  </a:lnTo>
                  <a:lnTo>
                    <a:pt x="23" y="47"/>
                  </a:lnTo>
                  <a:lnTo>
                    <a:pt x="24" y="45"/>
                  </a:lnTo>
                  <a:lnTo>
                    <a:pt x="24" y="43"/>
                  </a:lnTo>
                  <a:lnTo>
                    <a:pt x="24" y="41"/>
                  </a:lnTo>
                  <a:lnTo>
                    <a:pt x="25" y="38"/>
                  </a:lnTo>
                  <a:lnTo>
                    <a:pt x="25" y="37"/>
                  </a:lnTo>
                  <a:lnTo>
                    <a:pt x="25" y="35"/>
                  </a:lnTo>
                  <a:lnTo>
                    <a:pt x="25" y="32"/>
                  </a:lnTo>
                  <a:lnTo>
                    <a:pt x="26" y="31"/>
                  </a:lnTo>
                  <a:lnTo>
                    <a:pt x="26" y="28"/>
                  </a:lnTo>
                  <a:lnTo>
                    <a:pt x="26" y="26"/>
                  </a:lnTo>
                  <a:lnTo>
                    <a:pt x="26" y="24"/>
                  </a:lnTo>
                  <a:lnTo>
                    <a:pt x="26" y="22"/>
                  </a:lnTo>
                  <a:lnTo>
                    <a:pt x="26" y="20"/>
                  </a:lnTo>
                  <a:lnTo>
                    <a:pt x="26" y="18"/>
                  </a:lnTo>
                  <a:lnTo>
                    <a:pt x="26" y="15"/>
                  </a:lnTo>
                  <a:lnTo>
                    <a:pt x="26" y="12"/>
                  </a:lnTo>
                  <a:lnTo>
                    <a:pt x="26" y="10"/>
                  </a:lnTo>
                  <a:lnTo>
                    <a:pt x="26" y="8"/>
                  </a:lnTo>
                  <a:lnTo>
                    <a:pt x="26" y="5"/>
                  </a:lnTo>
                  <a:lnTo>
                    <a:pt x="27" y="4"/>
                  </a:lnTo>
                  <a:lnTo>
                    <a:pt x="27" y="1"/>
                  </a:lnTo>
                  <a:lnTo>
                    <a:pt x="28"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8" name="Freeform 286"/>
            <p:cNvSpPr>
              <a:spLocks/>
            </p:cNvSpPr>
            <p:nvPr/>
          </p:nvSpPr>
          <p:spPr bwMode="auto">
            <a:xfrm>
              <a:off x="2092" y="1707"/>
              <a:ext cx="125" cy="33"/>
            </a:xfrm>
            <a:custGeom>
              <a:avLst/>
              <a:gdLst>
                <a:gd name="T0" fmla="*/ 0 w 125"/>
                <a:gd name="T1" fmla="*/ 25 h 33"/>
                <a:gd name="T2" fmla="*/ 1 w 125"/>
                <a:gd name="T3" fmla="*/ 25 h 33"/>
                <a:gd name="T4" fmla="*/ 5 w 125"/>
                <a:gd name="T5" fmla="*/ 26 h 33"/>
                <a:gd name="T6" fmla="*/ 8 w 125"/>
                <a:gd name="T7" fmla="*/ 27 h 33"/>
                <a:gd name="T8" fmla="*/ 12 w 125"/>
                <a:gd name="T9" fmla="*/ 28 h 33"/>
                <a:gd name="T10" fmla="*/ 16 w 125"/>
                <a:gd name="T11" fmla="*/ 29 h 33"/>
                <a:gd name="T12" fmla="*/ 21 w 125"/>
                <a:gd name="T13" fmla="*/ 30 h 33"/>
                <a:gd name="T14" fmla="*/ 25 w 125"/>
                <a:gd name="T15" fmla="*/ 30 h 33"/>
                <a:gd name="T16" fmla="*/ 30 w 125"/>
                <a:gd name="T17" fmla="*/ 31 h 33"/>
                <a:gd name="T18" fmla="*/ 35 w 125"/>
                <a:gd name="T19" fmla="*/ 32 h 33"/>
                <a:gd name="T20" fmla="*/ 41 w 125"/>
                <a:gd name="T21" fmla="*/ 32 h 33"/>
                <a:gd name="T22" fmla="*/ 46 w 125"/>
                <a:gd name="T23" fmla="*/ 33 h 33"/>
                <a:gd name="T24" fmla="*/ 52 w 125"/>
                <a:gd name="T25" fmla="*/ 33 h 33"/>
                <a:gd name="T26" fmla="*/ 57 w 125"/>
                <a:gd name="T27" fmla="*/ 33 h 33"/>
                <a:gd name="T28" fmla="*/ 63 w 125"/>
                <a:gd name="T29" fmla="*/ 33 h 33"/>
                <a:gd name="T30" fmla="*/ 67 w 125"/>
                <a:gd name="T31" fmla="*/ 33 h 33"/>
                <a:gd name="T32" fmla="*/ 73 w 125"/>
                <a:gd name="T33" fmla="*/ 32 h 33"/>
                <a:gd name="T34" fmla="*/ 78 w 125"/>
                <a:gd name="T35" fmla="*/ 32 h 33"/>
                <a:gd name="T36" fmla="*/ 83 w 125"/>
                <a:gd name="T37" fmla="*/ 32 h 33"/>
                <a:gd name="T38" fmla="*/ 88 w 125"/>
                <a:gd name="T39" fmla="*/ 31 h 33"/>
                <a:gd name="T40" fmla="*/ 94 w 125"/>
                <a:gd name="T41" fmla="*/ 31 h 33"/>
                <a:gd name="T42" fmla="*/ 99 w 125"/>
                <a:gd name="T43" fmla="*/ 30 h 33"/>
                <a:gd name="T44" fmla="*/ 104 w 125"/>
                <a:gd name="T45" fmla="*/ 30 h 33"/>
                <a:gd name="T46" fmla="*/ 108 w 125"/>
                <a:gd name="T47" fmla="*/ 29 h 33"/>
                <a:gd name="T48" fmla="*/ 112 w 125"/>
                <a:gd name="T49" fmla="*/ 29 h 33"/>
                <a:gd name="T50" fmla="*/ 115 w 125"/>
                <a:gd name="T51" fmla="*/ 29 h 33"/>
                <a:gd name="T52" fmla="*/ 119 w 125"/>
                <a:gd name="T53" fmla="*/ 29 h 33"/>
                <a:gd name="T54" fmla="*/ 123 w 125"/>
                <a:gd name="T55" fmla="*/ 28 h 33"/>
                <a:gd name="T56" fmla="*/ 125 w 125"/>
                <a:gd name="T57" fmla="*/ 28 h 33"/>
                <a:gd name="T58" fmla="*/ 123 w 125"/>
                <a:gd name="T59" fmla="*/ 0 h 33"/>
                <a:gd name="T60" fmla="*/ 121 w 125"/>
                <a:gd name="T61" fmla="*/ 1 h 33"/>
                <a:gd name="T62" fmla="*/ 117 w 125"/>
                <a:gd name="T63" fmla="*/ 2 h 33"/>
                <a:gd name="T64" fmla="*/ 112 w 125"/>
                <a:gd name="T65" fmla="*/ 4 h 33"/>
                <a:gd name="T66" fmla="*/ 107 w 125"/>
                <a:gd name="T67" fmla="*/ 5 h 33"/>
                <a:gd name="T68" fmla="*/ 103 w 125"/>
                <a:gd name="T69" fmla="*/ 5 h 33"/>
                <a:gd name="T70" fmla="*/ 98 w 125"/>
                <a:gd name="T71" fmla="*/ 6 h 33"/>
                <a:gd name="T72" fmla="*/ 94 w 125"/>
                <a:gd name="T73" fmla="*/ 6 h 33"/>
                <a:gd name="T74" fmla="*/ 88 w 125"/>
                <a:gd name="T75" fmla="*/ 7 h 33"/>
                <a:gd name="T76" fmla="*/ 83 w 125"/>
                <a:gd name="T77" fmla="*/ 8 h 33"/>
                <a:gd name="T78" fmla="*/ 78 w 125"/>
                <a:gd name="T79" fmla="*/ 8 h 33"/>
                <a:gd name="T80" fmla="*/ 72 w 125"/>
                <a:gd name="T81" fmla="*/ 8 h 33"/>
                <a:gd name="T82" fmla="*/ 67 w 125"/>
                <a:gd name="T83" fmla="*/ 8 h 33"/>
                <a:gd name="T84" fmla="*/ 63 w 125"/>
                <a:gd name="T85" fmla="*/ 8 h 33"/>
                <a:gd name="T86" fmla="*/ 60 w 125"/>
                <a:gd name="T87" fmla="*/ 8 h 33"/>
                <a:gd name="T88" fmla="*/ 57 w 125"/>
                <a:gd name="T89" fmla="*/ 8 h 33"/>
                <a:gd name="T90" fmla="*/ 52 w 125"/>
                <a:gd name="T91" fmla="*/ 7 h 33"/>
                <a:gd name="T92" fmla="*/ 45 w 125"/>
                <a:gd name="T93" fmla="*/ 7 h 33"/>
                <a:gd name="T94" fmla="*/ 40 w 125"/>
                <a:gd name="T95" fmla="*/ 6 h 33"/>
                <a:gd name="T96" fmla="*/ 33 w 125"/>
                <a:gd name="T97" fmla="*/ 6 h 33"/>
                <a:gd name="T98" fmla="*/ 28 w 125"/>
                <a:gd name="T99" fmla="*/ 5 h 33"/>
                <a:gd name="T100" fmla="*/ 22 w 125"/>
                <a:gd name="T101" fmla="*/ 5 h 33"/>
                <a:gd name="T102" fmla="*/ 18 w 125"/>
                <a:gd name="T103" fmla="*/ 4 h 33"/>
                <a:gd name="T104" fmla="*/ 13 w 125"/>
                <a:gd name="T105" fmla="*/ 4 h 33"/>
                <a:gd name="T106" fmla="*/ 10 w 125"/>
                <a:gd name="T107" fmla="*/ 3 h 33"/>
                <a:gd name="T108" fmla="*/ 6 w 125"/>
                <a:gd name="T109" fmla="*/ 3 h 33"/>
                <a:gd name="T110" fmla="*/ 2 w 125"/>
                <a:gd name="T111" fmla="*/ 2 h 33"/>
                <a:gd name="T112" fmla="*/ 0 w 125"/>
                <a:gd name="T113" fmla="*/ 2 h 3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5"/>
                <a:gd name="T172" fmla="*/ 0 h 33"/>
                <a:gd name="T173" fmla="*/ 125 w 125"/>
                <a:gd name="T174" fmla="*/ 33 h 3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5" h="33">
                  <a:moveTo>
                    <a:pt x="0" y="2"/>
                  </a:moveTo>
                  <a:lnTo>
                    <a:pt x="0" y="25"/>
                  </a:lnTo>
                  <a:lnTo>
                    <a:pt x="1" y="25"/>
                  </a:lnTo>
                  <a:lnTo>
                    <a:pt x="3" y="26"/>
                  </a:lnTo>
                  <a:lnTo>
                    <a:pt x="5" y="26"/>
                  </a:lnTo>
                  <a:lnTo>
                    <a:pt x="7" y="26"/>
                  </a:lnTo>
                  <a:lnTo>
                    <a:pt x="8" y="27"/>
                  </a:lnTo>
                  <a:lnTo>
                    <a:pt x="10" y="27"/>
                  </a:lnTo>
                  <a:lnTo>
                    <a:pt x="12" y="28"/>
                  </a:lnTo>
                  <a:lnTo>
                    <a:pt x="14" y="28"/>
                  </a:lnTo>
                  <a:lnTo>
                    <a:pt x="16" y="29"/>
                  </a:lnTo>
                  <a:lnTo>
                    <a:pt x="18" y="29"/>
                  </a:lnTo>
                  <a:lnTo>
                    <a:pt x="21" y="30"/>
                  </a:lnTo>
                  <a:lnTo>
                    <a:pt x="22" y="30"/>
                  </a:lnTo>
                  <a:lnTo>
                    <a:pt x="25" y="30"/>
                  </a:lnTo>
                  <a:lnTo>
                    <a:pt x="28" y="30"/>
                  </a:lnTo>
                  <a:lnTo>
                    <a:pt x="30" y="31"/>
                  </a:lnTo>
                  <a:lnTo>
                    <a:pt x="33" y="31"/>
                  </a:lnTo>
                  <a:lnTo>
                    <a:pt x="35" y="32"/>
                  </a:lnTo>
                  <a:lnTo>
                    <a:pt x="38" y="32"/>
                  </a:lnTo>
                  <a:lnTo>
                    <a:pt x="41" y="32"/>
                  </a:lnTo>
                  <a:lnTo>
                    <a:pt x="43" y="32"/>
                  </a:lnTo>
                  <a:lnTo>
                    <a:pt x="46" y="33"/>
                  </a:lnTo>
                  <a:lnTo>
                    <a:pt x="49" y="33"/>
                  </a:lnTo>
                  <a:lnTo>
                    <a:pt x="52" y="33"/>
                  </a:lnTo>
                  <a:lnTo>
                    <a:pt x="54" y="33"/>
                  </a:lnTo>
                  <a:lnTo>
                    <a:pt x="57" y="33"/>
                  </a:lnTo>
                  <a:lnTo>
                    <a:pt x="60" y="33"/>
                  </a:lnTo>
                  <a:lnTo>
                    <a:pt x="63" y="33"/>
                  </a:lnTo>
                  <a:lnTo>
                    <a:pt x="65" y="33"/>
                  </a:lnTo>
                  <a:lnTo>
                    <a:pt x="67" y="33"/>
                  </a:lnTo>
                  <a:lnTo>
                    <a:pt x="70" y="32"/>
                  </a:lnTo>
                  <a:lnTo>
                    <a:pt x="73" y="32"/>
                  </a:lnTo>
                  <a:lnTo>
                    <a:pt x="75" y="32"/>
                  </a:lnTo>
                  <a:lnTo>
                    <a:pt x="78" y="32"/>
                  </a:lnTo>
                  <a:lnTo>
                    <a:pt x="81" y="32"/>
                  </a:lnTo>
                  <a:lnTo>
                    <a:pt x="83" y="32"/>
                  </a:lnTo>
                  <a:lnTo>
                    <a:pt x="86" y="31"/>
                  </a:lnTo>
                  <a:lnTo>
                    <a:pt x="88" y="31"/>
                  </a:lnTo>
                  <a:lnTo>
                    <a:pt x="91" y="31"/>
                  </a:lnTo>
                  <a:lnTo>
                    <a:pt x="94" y="31"/>
                  </a:lnTo>
                  <a:lnTo>
                    <a:pt x="96" y="30"/>
                  </a:lnTo>
                  <a:lnTo>
                    <a:pt x="99" y="30"/>
                  </a:lnTo>
                  <a:lnTo>
                    <a:pt x="102" y="30"/>
                  </a:lnTo>
                  <a:lnTo>
                    <a:pt x="104" y="30"/>
                  </a:lnTo>
                  <a:lnTo>
                    <a:pt x="106" y="30"/>
                  </a:lnTo>
                  <a:lnTo>
                    <a:pt x="108" y="29"/>
                  </a:lnTo>
                  <a:lnTo>
                    <a:pt x="110" y="29"/>
                  </a:lnTo>
                  <a:lnTo>
                    <a:pt x="112" y="29"/>
                  </a:lnTo>
                  <a:lnTo>
                    <a:pt x="113" y="29"/>
                  </a:lnTo>
                  <a:lnTo>
                    <a:pt x="115" y="29"/>
                  </a:lnTo>
                  <a:lnTo>
                    <a:pt x="116" y="29"/>
                  </a:lnTo>
                  <a:lnTo>
                    <a:pt x="119" y="29"/>
                  </a:lnTo>
                  <a:lnTo>
                    <a:pt x="121" y="28"/>
                  </a:lnTo>
                  <a:lnTo>
                    <a:pt x="123" y="28"/>
                  </a:lnTo>
                  <a:lnTo>
                    <a:pt x="124" y="28"/>
                  </a:lnTo>
                  <a:lnTo>
                    <a:pt x="125" y="28"/>
                  </a:lnTo>
                  <a:lnTo>
                    <a:pt x="123" y="0"/>
                  </a:lnTo>
                  <a:lnTo>
                    <a:pt x="122" y="0"/>
                  </a:lnTo>
                  <a:lnTo>
                    <a:pt x="121" y="1"/>
                  </a:lnTo>
                  <a:lnTo>
                    <a:pt x="119" y="1"/>
                  </a:lnTo>
                  <a:lnTo>
                    <a:pt x="117" y="2"/>
                  </a:lnTo>
                  <a:lnTo>
                    <a:pt x="115" y="3"/>
                  </a:lnTo>
                  <a:lnTo>
                    <a:pt x="112" y="4"/>
                  </a:lnTo>
                  <a:lnTo>
                    <a:pt x="108" y="4"/>
                  </a:lnTo>
                  <a:lnTo>
                    <a:pt x="107" y="5"/>
                  </a:lnTo>
                  <a:lnTo>
                    <a:pt x="104" y="5"/>
                  </a:lnTo>
                  <a:lnTo>
                    <a:pt x="103" y="5"/>
                  </a:lnTo>
                  <a:lnTo>
                    <a:pt x="100" y="6"/>
                  </a:lnTo>
                  <a:lnTo>
                    <a:pt x="98" y="6"/>
                  </a:lnTo>
                  <a:lnTo>
                    <a:pt x="96" y="6"/>
                  </a:lnTo>
                  <a:lnTo>
                    <a:pt x="94" y="6"/>
                  </a:lnTo>
                  <a:lnTo>
                    <a:pt x="91" y="7"/>
                  </a:lnTo>
                  <a:lnTo>
                    <a:pt x="88" y="7"/>
                  </a:lnTo>
                  <a:lnTo>
                    <a:pt x="86" y="7"/>
                  </a:lnTo>
                  <a:lnTo>
                    <a:pt x="83" y="8"/>
                  </a:lnTo>
                  <a:lnTo>
                    <a:pt x="81" y="8"/>
                  </a:lnTo>
                  <a:lnTo>
                    <a:pt x="78" y="8"/>
                  </a:lnTo>
                  <a:lnTo>
                    <a:pt x="75" y="8"/>
                  </a:lnTo>
                  <a:lnTo>
                    <a:pt x="72" y="8"/>
                  </a:lnTo>
                  <a:lnTo>
                    <a:pt x="69" y="8"/>
                  </a:lnTo>
                  <a:lnTo>
                    <a:pt x="67" y="8"/>
                  </a:lnTo>
                  <a:lnTo>
                    <a:pt x="65" y="8"/>
                  </a:lnTo>
                  <a:lnTo>
                    <a:pt x="63" y="8"/>
                  </a:lnTo>
                  <a:lnTo>
                    <a:pt x="62" y="8"/>
                  </a:lnTo>
                  <a:lnTo>
                    <a:pt x="60" y="8"/>
                  </a:lnTo>
                  <a:lnTo>
                    <a:pt x="58" y="8"/>
                  </a:lnTo>
                  <a:lnTo>
                    <a:pt x="57" y="8"/>
                  </a:lnTo>
                  <a:lnTo>
                    <a:pt x="55" y="8"/>
                  </a:lnTo>
                  <a:lnTo>
                    <a:pt x="52" y="7"/>
                  </a:lnTo>
                  <a:lnTo>
                    <a:pt x="49" y="7"/>
                  </a:lnTo>
                  <a:lnTo>
                    <a:pt x="45" y="7"/>
                  </a:lnTo>
                  <a:lnTo>
                    <a:pt x="43" y="7"/>
                  </a:lnTo>
                  <a:lnTo>
                    <a:pt x="40" y="6"/>
                  </a:lnTo>
                  <a:lnTo>
                    <a:pt x="36" y="6"/>
                  </a:lnTo>
                  <a:lnTo>
                    <a:pt x="33" y="6"/>
                  </a:lnTo>
                  <a:lnTo>
                    <a:pt x="31" y="6"/>
                  </a:lnTo>
                  <a:lnTo>
                    <a:pt x="28" y="5"/>
                  </a:lnTo>
                  <a:lnTo>
                    <a:pt x="25" y="5"/>
                  </a:lnTo>
                  <a:lnTo>
                    <a:pt x="22" y="5"/>
                  </a:lnTo>
                  <a:lnTo>
                    <a:pt x="21" y="5"/>
                  </a:lnTo>
                  <a:lnTo>
                    <a:pt x="18" y="4"/>
                  </a:lnTo>
                  <a:lnTo>
                    <a:pt x="16" y="4"/>
                  </a:lnTo>
                  <a:lnTo>
                    <a:pt x="13" y="4"/>
                  </a:lnTo>
                  <a:lnTo>
                    <a:pt x="12" y="4"/>
                  </a:lnTo>
                  <a:lnTo>
                    <a:pt x="10" y="3"/>
                  </a:lnTo>
                  <a:lnTo>
                    <a:pt x="8" y="3"/>
                  </a:lnTo>
                  <a:lnTo>
                    <a:pt x="6" y="3"/>
                  </a:lnTo>
                  <a:lnTo>
                    <a:pt x="5" y="3"/>
                  </a:lnTo>
                  <a:lnTo>
                    <a:pt x="2" y="2"/>
                  </a:lnTo>
                  <a:lnTo>
                    <a:pt x="1" y="2"/>
                  </a:lnTo>
                  <a:lnTo>
                    <a:pt x="0" y="2"/>
                  </a:lnTo>
                  <a:close/>
                </a:path>
              </a:pathLst>
            </a:custGeom>
            <a:solidFill>
              <a:srgbClr val="BDC77A"/>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99" name="Freeform 287"/>
            <p:cNvSpPr>
              <a:spLocks/>
            </p:cNvSpPr>
            <p:nvPr/>
          </p:nvSpPr>
          <p:spPr bwMode="auto">
            <a:xfrm>
              <a:off x="2086" y="1560"/>
              <a:ext cx="136" cy="179"/>
            </a:xfrm>
            <a:custGeom>
              <a:avLst/>
              <a:gdLst>
                <a:gd name="T0" fmla="*/ 109 w 136"/>
                <a:gd name="T1" fmla="*/ 0 h 179"/>
                <a:gd name="T2" fmla="*/ 123 w 136"/>
                <a:gd name="T3" fmla="*/ 0 h 179"/>
                <a:gd name="T4" fmla="*/ 135 w 136"/>
                <a:gd name="T5" fmla="*/ 2 h 179"/>
                <a:gd name="T6" fmla="*/ 135 w 136"/>
                <a:gd name="T7" fmla="*/ 18 h 179"/>
                <a:gd name="T8" fmla="*/ 135 w 136"/>
                <a:gd name="T9" fmla="*/ 34 h 179"/>
                <a:gd name="T10" fmla="*/ 135 w 136"/>
                <a:gd name="T11" fmla="*/ 50 h 179"/>
                <a:gd name="T12" fmla="*/ 135 w 136"/>
                <a:gd name="T13" fmla="*/ 67 h 179"/>
                <a:gd name="T14" fmla="*/ 135 w 136"/>
                <a:gd name="T15" fmla="*/ 83 h 179"/>
                <a:gd name="T16" fmla="*/ 136 w 136"/>
                <a:gd name="T17" fmla="*/ 99 h 179"/>
                <a:gd name="T18" fmla="*/ 136 w 136"/>
                <a:gd name="T19" fmla="*/ 115 h 179"/>
                <a:gd name="T20" fmla="*/ 136 w 136"/>
                <a:gd name="T21" fmla="*/ 132 h 179"/>
                <a:gd name="T22" fmla="*/ 136 w 136"/>
                <a:gd name="T23" fmla="*/ 148 h 179"/>
                <a:gd name="T24" fmla="*/ 136 w 136"/>
                <a:gd name="T25" fmla="*/ 164 h 179"/>
                <a:gd name="T26" fmla="*/ 131 w 136"/>
                <a:gd name="T27" fmla="*/ 174 h 179"/>
                <a:gd name="T28" fmla="*/ 120 w 136"/>
                <a:gd name="T29" fmla="*/ 176 h 179"/>
                <a:gd name="T30" fmla="*/ 107 w 136"/>
                <a:gd name="T31" fmla="*/ 177 h 179"/>
                <a:gd name="T32" fmla="*/ 92 w 136"/>
                <a:gd name="T33" fmla="*/ 179 h 179"/>
                <a:gd name="T34" fmla="*/ 75 w 136"/>
                <a:gd name="T35" fmla="*/ 179 h 179"/>
                <a:gd name="T36" fmla="*/ 58 w 136"/>
                <a:gd name="T37" fmla="*/ 179 h 179"/>
                <a:gd name="T38" fmla="*/ 42 w 136"/>
                <a:gd name="T39" fmla="*/ 178 h 179"/>
                <a:gd name="T40" fmla="*/ 26 w 136"/>
                <a:gd name="T41" fmla="*/ 177 h 179"/>
                <a:gd name="T42" fmla="*/ 14 w 136"/>
                <a:gd name="T43" fmla="*/ 175 h 179"/>
                <a:gd name="T44" fmla="*/ 3 w 136"/>
                <a:gd name="T45" fmla="*/ 172 h 179"/>
                <a:gd name="T46" fmla="*/ 0 w 136"/>
                <a:gd name="T47" fmla="*/ 145 h 179"/>
                <a:gd name="T48" fmla="*/ 0 w 136"/>
                <a:gd name="T49" fmla="*/ 130 h 179"/>
                <a:gd name="T50" fmla="*/ 0 w 136"/>
                <a:gd name="T51" fmla="*/ 116 h 179"/>
                <a:gd name="T52" fmla="*/ 0 w 136"/>
                <a:gd name="T53" fmla="*/ 102 h 179"/>
                <a:gd name="T54" fmla="*/ 1 w 136"/>
                <a:gd name="T55" fmla="*/ 88 h 179"/>
                <a:gd name="T56" fmla="*/ 4 w 136"/>
                <a:gd name="T57" fmla="*/ 81 h 179"/>
                <a:gd name="T58" fmla="*/ 4 w 136"/>
                <a:gd name="T59" fmla="*/ 96 h 179"/>
                <a:gd name="T60" fmla="*/ 4 w 136"/>
                <a:gd name="T61" fmla="*/ 110 h 179"/>
                <a:gd name="T62" fmla="*/ 4 w 136"/>
                <a:gd name="T63" fmla="*/ 119 h 179"/>
                <a:gd name="T64" fmla="*/ 4 w 136"/>
                <a:gd name="T65" fmla="*/ 127 h 179"/>
                <a:gd name="T66" fmla="*/ 4 w 136"/>
                <a:gd name="T67" fmla="*/ 137 h 179"/>
                <a:gd name="T68" fmla="*/ 4 w 136"/>
                <a:gd name="T69" fmla="*/ 146 h 179"/>
                <a:gd name="T70" fmla="*/ 4 w 136"/>
                <a:gd name="T71" fmla="*/ 160 h 179"/>
                <a:gd name="T72" fmla="*/ 10 w 136"/>
                <a:gd name="T73" fmla="*/ 171 h 179"/>
                <a:gd name="T74" fmla="*/ 24 w 136"/>
                <a:gd name="T75" fmla="*/ 174 h 179"/>
                <a:gd name="T76" fmla="*/ 38 w 136"/>
                <a:gd name="T77" fmla="*/ 175 h 179"/>
                <a:gd name="T78" fmla="*/ 52 w 136"/>
                <a:gd name="T79" fmla="*/ 175 h 179"/>
                <a:gd name="T80" fmla="*/ 68 w 136"/>
                <a:gd name="T81" fmla="*/ 175 h 179"/>
                <a:gd name="T82" fmla="*/ 84 w 136"/>
                <a:gd name="T83" fmla="*/ 175 h 179"/>
                <a:gd name="T84" fmla="*/ 98 w 136"/>
                <a:gd name="T85" fmla="*/ 174 h 179"/>
                <a:gd name="T86" fmla="*/ 112 w 136"/>
                <a:gd name="T87" fmla="*/ 173 h 179"/>
                <a:gd name="T88" fmla="*/ 125 w 136"/>
                <a:gd name="T89" fmla="*/ 172 h 179"/>
                <a:gd name="T90" fmla="*/ 133 w 136"/>
                <a:gd name="T91" fmla="*/ 162 h 179"/>
                <a:gd name="T92" fmla="*/ 133 w 136"/>
                <a:gd name="T93" fmla="*/ 147 h 179"/>
                <a:gd name="T94" fmla="*/ 133 w 136"/>
                <a:gd name="T95" fmla="*/ 131 h 179"/>
                <a:gd name="T96" fmla="*/ 132 w 136"/>
                <a:gd name="T97" fmla="*/ 115 h 179"/>
                <a:gd name="T98" fmla="*/ 132 w 136"/>
                <a:gd name="T99" fmla="*/ 100 h 179"/>
                <a:gd name="T100" fmla="*/ 132 w 136"/>
                <a:gd name="T101" fmla="*/ 84 h 179"/>
                <a:gd name="T102" fmla="*/ 132 w 136"/>
                <a:gd name="T103" fmla="*/ 69 h 179"/>
                <a:gd name="T104" fmla="*/ 132 w 136"/>
                <a:gd name="T105" fmla="*/ 53 h 179"/>
                <a:gd name="T106" fmla="*/ 132 w 136"/>
                <a:gd name="T107" fmla="*/ 37 h 179"/>
                <a:gd name="T108" fmla="*/ 132 w 136"/>
                <a:gd name="T109" fmla="*/ 22 h 179"/>
                <a:gd name="T110" fmla="*/ 132 w 136"/>
                <a:gd name="T111" fmla="*/ 6 h 179"/>
                <a:gd name="T112" fmla="*/ 121 w 136"/>
                <a:gd name="T113" fmla="*/ 3 h 179"/>
                <a:gd name="T114" fmla="*/ 108 w 136"/>
                <a:gd name="T115" fmla="*/ 3 h 179"/>
                <a:gd name="T116" fmla="*/ 97 w 136"/>
                <a:gd name="T117" fmla="*/ 2 h 1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6"/>
                <a:gd name="T178" fmla="*/ 0 h 179"/>
                <a:gd name="T179" fmla="*/ 136 w 136"/>
                <a:gd name="T180" fmla="*/ 179 h 17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6" h="179">
                  <a:moveTo>
                    <a:pt x="97" y="0"/>
                  </a:moveTo>
                  <a:lnTo>
                    <a:pt x="100" y="0"/>
                  </a:lnTo>
                  <a:lnTo>
                    <a:pt x="102" y="0"/>
                  </a:lnTo>
                  <a:lnTo>
                    <a:pt x="104" y="0"/>
                  </a:lnTo>
                  <a:lnTo>
                    <a:pt x="106" y="0"/>
                  </a:lnTo>
                  <a:lnTo>
                    <a:pt x="109" y="0"/>
                  </a:lnTo>
                  <a:lnTo>
                    <a:pt x="111" y="0"/>
                  </a:lnTo>
                  <a:lnTo>
                    <a:pt x="114" y="0"/>
                  </a:lnTo>
                  <a:lnTo>
                    <a:pt x="116" y="0"/>
                  </a:lnTo>
                  <a:lnTo>
                    <a:pt x="118" y="0"/>
                  </a:lnTo>
                  <a:lnTo>
                    <a:pt x="121" y="0"/>
                  </a:lnTo>
                  <a:lnTo>
                    <a:pt x="123" y="0"/>
                  </a:lnTo>
                  <a:lnTo>
                    <a:pt x="125" y="0"/>
                  </a:lnTo>
                  <a:lnTo>
                    <a:pt x="128" y="0"/>
                  </a:lnTo>
                  <a:lnTo>
                    <a:pt x="130" y="0"/>
                  </a:lnTo>
                  <a:lnTo>
                    <a:pt x="132" y="0"/>
                  </a:lnTo>
                  <a:lnTo>
                    <a:pt x="135" y="0"/>
                  </a:lnTo>
                  <a:lnTo>
                    <a:pt x="135" y="2"/>
                  </a:lnTo>
                  <a:lnTo>
                    <a:pt x="135" y="5"/>
                  </a:lnTo>
                  <a:lnTo>
                    <a:pt x="135" y="8"/>
                  </a:lnTo>
                  <a:lnTo>
                    <a:pt x="135" y="10"/>
                  </a:lnTo>
                  <a:lnTo>
                    <a:pt x="135" y="13"/>
                  </a:lnTo>
                  <a:lnTo>
                    <a:pt x="135" y="16"/>
                  </a:lnTo>
                  <a:lnTo>
                    <a:pt x="135" y="18"/>
                  </a:lnTo>
                  <a:lnTo>
                    <a:pt x="135" y="21"/>
                  </a:lnTo>
                  <a:lnTo>
                    <a:pt x="135" y="23"/>
                  </a:lnTo>
                  <a:lnTo>
                    <a:pt x="135" y="26"/>
                  </a:lnTo>
                  <a:lnTo>
                    <a:pt x="135" y="29"/>
                  </a:lnTo>
                  <a:lnTo>
                    <a:pt x="135" y="32"/>
                  </a:lnTo>
                  <a:lnTo>
                    <a:pt x="135" y="34"/>
                  </a:lnTo>
                  <a:lnTo>
                    <a:pt x="135" y="37"/>
                  </a:lnTo>
                  <a:lnTo>
                    <a:pt x="135" y="40"/>
                  </a:lnTo>
                  <a:lnTo>
                    <a:pt x="135" y="43"/>
                  </a:lnTo>
                  <a:lnTo>
                    <a:pt x="135" y="45"/>
                  </a:lnTo>
                  <a:lnTo>
                    <a:pt x="135" y="48"/>
                  </a:lnTo>
                  <a:lnTo>
                    <a:pt x="135" y="50"/>
                  </a:lnTo>
                  <a:lnTo>
                    <a:pt x="135" y="53"/>
                  </a:lnTo>
                  <a:lnTo>
                    <a:pt x="135" y="56"/>
                  </a:lnTo>
                  <a:lnTo>
                    <a:pt x="135" y="59"/>
                  </a:lnTo>
                  <a:lnTo>
                    <a:pt x="135" y="61"/>
                  </a:lnTo>
                  <a:lnTo>
                    <a:pt x="135" y="64"/>
                  </a:lnTo>
                  <a:lnTo>
                    <a:pt x="135" y="67"/>
                  </a:lnTo>
                  <a:lnTo>
                    <a:pt x="135" y="70"/>
                  </a:lnTo>
                  <a:lnTo>
                    <a:pt x="135" y="72"/>
                  </a:lnTo>
                  <a:lnTo>
                    <a:pt x="135" y="75"/>
                  </a:lnTo>
                  <a:lnTo>
                    <a:pt x="135" y="78"/>
                  </a:lnTo>
                  <a:lnTo>
                    <a:pt x="135" y="80"/>
                  </a:lnTo>
                  <a:lnTo>
                    <a:pt x="135" y="83"/>
                  </a:lnTo>
                  <a:lnTo>
                    <a:pt x="136" y="86"/>
                  </a:lnTo>
                  <a:lnTo>
                    <a:pt x="136" y="89"/>
                  </a:lnTo>
                  <a:lnTo>
                    <a:pt x="136" y="92"/>
                  </a:lnTo>
                  <a:lnTo>
                    <a:pt x="136" y="94"/>
                  </a:lnTo>
                  <a:lnTo>
                    <a:pt x="136" y="96"/>
                  </a:lnTo>
                  <a:lnTo>
                    <a:pt x="136" y="99"/>
                  </a:lnTo>
                  <a:lnTo>
                    <a:pt x="136" y="102"/>
                  </a:lnTo>
                  <a:lnTo>
                    <a:pt x="136" y="105"/>
                  </a:lnTo>
                  <a:lnTo>
                    <a:pt x="136" y="108"/>
                  </a:lnTo>
                  <a:lnTo>
                    <a:pt x="136" y="110"/>
                  </a:lnTo>
                  <a:lnTo>
                    <a:pt x="136" y="113"/>
                  </a:lnTo>
                  <a:lnTo>
                    <a:pt x="136" y="115"/>
                  </a:lnTo>
                  <a:lnTo>
                    <a:pt x="136" y="118"/>
                  </a:lnTo>
                  <a:lnTo>
                    <a:pt x="136" y="121"/>
                  </a:lnTo>
                  <a:lnTo>
                    <a:pt x="136" y="124"/>
                  </a:lnTo>
                  <a:lnTo>
                    <a:pt x="136" y="126"/>
                  </a:lnTo>
                  <a:lnTo>
                    <a:pt x="136" y="129"/>
                  </a:lnTo>
                  <a:lnTo>
                    <a:pt x="136" y="132"/>
                  </a:lnTo>
                  <a:lnTo>
                    <a:pt x="136" y="135"/>
                  </a:lnTo>
                  <a:lnTo>
                    <a:pt x="136" y="137"/>
                  </a:lnTo>
                  <a:lnTo>
                    <a:pt x="136" y="140"/>
                  </a:lnTo>
                  <a:lnTo>
                    <a:pt x="136" y="143"/>
                  </a:lnTo>
                  <a:lnTo>
                    <a:pt x="136" y="145"/>
                  </a:lnTo>
                  <a:lnTo>
                    <a:pt x="136" y="148"/>
                  </a:lnTo>
                  <a:lnTo>
                    <a:pt x="136" y="151"/>
                  </a:lnTo>
                  <a:lnTo>
                    <a:pt x="136" y="153"/>
                  </a:lnTo>
                  <a:lnTo>
                    <a:pt x="136" y="156"/>
                  </a:lnTo>
                  <a:lnTo>
                    <a:pt x="136" y="159"/>
                  </a:lnTo>
                  <a:lnTo>
                    <a:pt x="136" y="162"/>
                  </a:lnTo>
                  <a:lnTo>
                    <a:pt x="136" y="164"/>
                  </a:lnTo>
                  <a:lnTo>
                    <a:pt x="136" y="167"/>
                  </a:lnTo>
                  <a:lnTo>
                    <a:pt x="136" y="170"/>
                  </a:lnTo>
                  <a:lnTo>
                    <a:pt x="136" y="172"/>
                  </a:lnTo>
                  <a:lnTo>
                    <a:pt x="135" y="173"/>
                  </a:lnTo>
                  <a:lnTo>
                    <a:pt x="133" y="173"/>
                  </a:lnTo>
                  <a:lnTo>
                    <a:pt x="131" y="174"/>
                  </a:lnTo>
                  <a:lnTo>
                    <a:pt x="128" y="175"/>
                  </a:lnTo>
                  <a:lnTo>
                    <a:pt x="127" y="175"/>
                  </a:lnTo>
                  <a:lnTo>
                    <a:pt x="125" y="175"/>
                  </a:lnTo>
                  <a:lnTo>
                    <a:pt x="123" y="175"/>
                  </a:lnTo>
                  <a:lnTo>
                    <a:pt x="122" y="176"/>
                  </a:lnTo>
                  <a:lnTo>
                    <a:pt x="120" y="176"/>
                  </a:lnTo>
                  <a:lnTo>
                    <a:pt x="118" y="176"/>
                  </a:lnTo>
                  <a:lnTo>
                    <a:pt x="116" y="177"/>
                  </a:lnTo>
                  <a:lnTo>
                    <a:pt x="114" y="177"/>
                  </a:lnTo>
                  <a:lnTo>
                    <a:pt x="112" y="177"/>
                  </a:lnTo>
                  <a:lnTo>
                    <a:pt x="109" y="177"/>
                  </a:lnTo>
                  <a:lnTo>
                    <a:pt x="107" y="177"/>
                  </a:lnTo>
                  <a:lnTo>
                    <a:pt x="105" y="178"/>
                  </a:lnTo>
                  <a:lnTo>
                    <a:pt x="102" y="178"/>
                  </a:lnTo>
                  <a:lnTo>
                    <a:pt x="100" y="178"/>
                  </a:lnTo>
                  <a:lnTo>
                    <a:pt x="97" y="178"/>
                  </a:lnTo>
                  <a:lnTo>
                    <a:pt x="94" y="179"/>
                  </a:lnTo>
                  <a:lnTo>
                    <a:pt x="92" y="179"/>
                  </a:lnTo>
                  <a:lnTo>
                    <a:pt x="89" y="179"/>
                  </a:lnTo>
                  <a:lnTo>
                    <a:pt x="86" y="179"/>
                  </a:lnTo>
                  <a:lnTo>
                    <a:pt x="84" y="179"/>
                  </a:lnTo>
                  <a:lnTo>
                    <a:pt x="81" y="179"/>
                  </a:lnTo>
                  <a:lnTo>
                    <a:pt x="78" y="179"/>
                  </a:lnTo>
                  <a:lnTo>
                    <a:pt x="75" y="179"/>
                  </a:lnTo>
                  <a:lnTo>
                    <a:pt x="73" y="179"/>
                  </a:lnTo>
                  <a:lnTo>
                    <a:pt x="70" y="179"/>
                  </a:lnTo>
                  <a:lnTo>
                    <a:pt x="67" y="179"/>
                  </a:lnTo>
                  <a:lnTo>
                    <a:pt x="64" y="179"/>
                  </a:lnTo>
                  <a:lnTo>
                    <a:pt x="61" y="179"/>
                  </a:lnTo>
                  <a:lnTo>
                    <a:pt x="58" y="179"/>
                  </a:lnTo>
                  <a:lnTo>
                    <a:pt x="55" y="179"/>
                  </a:lnTo>
                  <a:lnTo>
                    <a:pt x="53" y="179"/>
                  </a:lnTo>
                  <a:lnTo>
                    <a:pt x="50" y="179"/>
                  </a:lnTo>
                  <a:lnTo>
                    <a:pt x="47" y="179"/>
                  </a:lnTo>
                  <a:lnTo>
                    <a:pt x="45" y="178"/>
                  </a:lnTo>
                  <a:lnTo>
                    <a:pt x="42" y="178"/>
                  </a:lnTo>
                  <a:lnTo>
                    <a:pt x="39" y="178"/>
                  </a:lnTo>
                  <a:lnTo>
                    <a:pt x="36" y="178"/>
                  </a:lnTo>
                  <a:lnTo>
                    <a:pt x="34" y="178"/>
                  </a:lnTo>
                  <a:lnTo>
                    <a:pt x="31" y="177"/>
                  </a:lnTo>
                  <a:lnTo>
                    <a:pt x="29" y="177"/>
                  </a:lnTo>
                  <a:lnTo>
                    <a:pt x="26" y="177"/>
                  </a:lnTo>
                  <a:lnTo>
                    <a:pt x="24" y="177"/>
                  </a:lnTo>
                  <a:lnTo>
                    <a:pt x="22" y="176"/>
                  </a:lnTo>
                  <a:lnTo>
                    <a:pt x="20" y="176"/>
                  </a:lnTo>
                  <a:lnTo>
                    <a:pt x="18" y="176"/>
                  </a:lnTo>
                  <a:lnTo>
                    <a:pt x="15" y="175"/>
                  </a:lnTo>
                  <a:lnTo>
                    <a:pt x="14" y="175"/>
                  </a:lnTo>
                  <a:lnTo>
                    <a:pt x="12" y="175"/>
                  </a:lnTo>
                  <a:lnTo>
                    <a:pt x="10" y="174"/>
                  </a:lnTo>
                  <a:lnTo>
                    <a:pt x="8" y="174"/>
                  </a:lnTo>
                  <a:lnTo>
                    <a:pt x="7" y="173"/>
                  </a:lnTo>
                  <a:lnTo>
                    <a:pt x="6" y="173"/>
                  </a:lnTo>
                  <a:lnTo>
                    <a:pt x="3" y="172"/>
                  </a:lnTo>
                  <a:lnTo>
                    <a:pt x="1" y="171"/>
                  </a:lnTo>
                  <a:lnTo>
                    <a:pt x="0" y="154"/>
                  </a:lnTo>
                  <a:lnTo>
                    <a:pt x="0" y="151"/>
                  </a:lnTo>
                  <a:lnTo>
                    <a:pt x="0" y="149"/>
                  </a:lnTo>
                  <a:lnTo>
                    <a:pt x="0" y="147"/>
                  </a:lnTo>
                  <a:lnTo>
                    <a:pt x="0" y="145"/>
                  </a:lnTo>
                  <a:lnTo>
                    <a:pt x="0" y="142"/>
                  </a:lnTo>
                  <a:lnTo>
                    <a:pt x="0" y="140"/>
                  </a:lnTo>
                  <a:lnTo>
                    <a:pt x="0" y="137"/>
                  </a:lnTo>
                  <a:lnTo>
                    <a:pt x="0" y="135"/>
                  </a:lnTo>
                  <a:lnTo>
                    <a:pt x="0" y="132"/>
                  </a:lnTo>
                  <a:lnTo>
                    <a:pt x="0" y="130"/>
                  </a:lnTo>
                  <a:lnTo>
                    <a:pt x="0" y="128"/>
                  </a:lnTo>
                  <a:lnTo>
                    <a:pt x="0" y="125"/>
                  </a:lnTo>
                  <a:lnTo>
                    <a:pt x="0" y="123"/>
                  </a:lnTo>
                  <a:lnTo>
                    <a:pt x="0" y="121"/>
                  </a:lnTo>
                  <a:lnTo>
                    <a:pt x="0" y="118"/>
                  </a:lnTo>
                  <a:lnTo>
                    <a:pt x="0" y="116"/>
                  </a:lnTo>
                  <a:lnTo>
                    <a:pt x="0" y="114"/>
                  </a:lnTo>
                  <a:lnTo>
                    <a:pt x="0" y="111"/>
                  </a:lnTo>
                  <a:lnTo>
                    <a:pt x="0" y="109"/>
                  </a:lnTo>
                  <a:lnTo>
                    <a:pt x="0" y="107"/>
                  </a:lnTo>
                  <a:lnTo>
                    <a:pt x="0" y="104"/>
                  </a:lnTo>
                  <a:lnTo>
                    <a:pt x="0" y="102"/>
                  </a:lnTo>
                  <a:lnTo>
                    <a:pt x="0" y="99"/>
                  </a:lnTo>
                  <a:lnTo>
                    <a:pt x="0" y="97"/>
                  </a:lnTo>
                  <a:lnTo>
                    <a:pt x="0" y="95"/>
                  </a:lnTo>
                  <a:lnTo>
                    <a:pt x="0" y="93"/>
                  </a:lnTo>
                  <a:lnTo>
                    <a:pt x="0" y="90"/>
                  </a:lnTo>
                  <a:lnTo>
                    <a:pt x="1" y="88"/>
                  </a:lnTo>
                  <a:lnTo>
                    <a:pt x="1" y="86"/>
                  </a:lnTo>
                  <a:lnTo>
                    <a:pt x="1" y="83"/>
                  </a:lnTo>
                  <a:lnTo>
                    <a:pt x="1" y="81"/>
                  </a:lnTo>
                  <a:lnTo>
                    <a:pt x="1" y="79"/>
                  </a:lnTo>
                  <a:lnTo>
                    <a:pt x="4" y="79"/>
                  </a:lnTo>
                  <a:lnTo>
                    <a:pt x="4" y="81"/>
                  </a:lnTo>
                  <a:lnTo>
                    <a:pt x="4" y="83"/>
                  </a:lnTo>
                  <a:lnTo>
                    <a:pt x="4" y="86"/>
                  </a:lnTo>
                  <a:lnTo>
                    <a:pt x="4" y="89"/>
                  </a:lnTo>
                  <a:lnTo>
                    <a:pt x="4" y="91"/>
                  </a:lnTo>
                  <a:lnTo>
                    <a:pt x="4" y="94"/>
                  </a:lnTo>
                  <a:lnTo>
                    <a:pt x="4" y="96"/>
                  </a:lnTo>
                  <a:lnTo>
                    <a:pt x="4" y="99"/>
                  </a:lnTo>
                  <a:lnTo>
                    <a:pt x="4" y="102"/>
                  </a:lnTo>
                  <a:lnTo>
                    <a:pt x="4" y="105"/>
                  </a:lnTo>
                  <a:lnTo>
                    <a:pt x="4" y="106"/>
                  </a:lnTo>
                  <a:lnTo>
                    <a:pt x="4" y="108"/>
                  </a:lnTo>
                  <a:lnTo>
                    <a:pt x="4" y="110"/>
                  </a:lnTo>
                  <a:lnTo>
                    <a:pt x="4" y="111"/>
                  </a:lnTo>
                  <a:lnTo>
                    <a:pt x="4" y="113"/>
                  </a:lnTo>
                  <a:lnTo>
                    <a:pt x="4" y="114"/>
                  </a:lnTo>
                  <a:lnTo>
                    <a:pt x="4" y="115"/>
                  </a:lnTo>
                  <a:lnTo>
                    <a:pt x="4" y="117"/>
                  </a:lnTo>
                  <a:lnTo>
                    <a:pt x="4" y="119"/>
                  </a:lnTo>
                  <a:lnTo>
                    <a:pt x="4" y="120"/>
                  </a:lnTo>
                  <a:lnTo>
                    <a:pt x="4" y="122"/>
                  </a:lnTo>
                  <a:lnTo>
                    <a:pt x="4" y="123"/>
                  </a:lnTo>
                  <a:lnTo>
                    <a:pt x="4" y="124"/>
                  </a:lnTo>
                  <a:lnTo>
                    <a:pt x="4" y="126"/>
                  </a:lnTo>
                  <a:lnTo>
                    <a:pt x="4" y="127"/>
                  </a:lnTo>
                  <a:lnTo>
                    <a:pt x="4" y="129"/>
                  </a:lnTo>
                  <a:lnTo>
                    <a:pt x="4" y="130"/>
                  </a:lnTo>
                  <a:lnTo>
                    <a:pt x="4" y="132"/>
                  </a:lnTo>
                  <a:lnTo>
                    <a:pt x="4" y="134"/>
                  </a:lnTo>
                  <a:lnTo>
                    <a:pt x="4" y="135"/>
                  </a:lnTo>
                  <a:lnTo>
                    <a:pt x="4" y="137"/>
                  </a:lnTo>
                  <a:lnTo>
                    <a:pt x="4" y="138"/>
                  </a:lnTo>
                  <a:lnTo>
                    <a:pt x="4" y="139"/>
                  </a:lnTo>
                  <a:lnTo>
                    <a:pt x="4" y="141"/>
                  </a:lnTo>
                  <a:lnTo>
                    <a:pt x="4" y="142"/>
                  </a:lnTo>
                  <a:lnTo>
                    <a:pt x="4" y="144"/>
                  </a:lnTo>
                  <a:lnTo>
                    <a:pt x="4" y="146"/>
                  </a:lnTo>
                  <a:lnTo>
                    <a:pt x="4" y="147"/>
                  </a:lnTo>
                  <a:lnTo>
                    <a:pt x="4" y="149"/>
                  </a:lnTo>
                  <a:lnTo>
                    <a:pt x="4" y="152"/>
                  </a:lnTo>
                  <a:lnTo>
                    <a:pt x="4" y="155"/>
                  </a:lnTo>
                  <a:lnTo>
                    <a:pt x="4" y="158"/>
                  </a:lnTo>
                  <a:lnTo>
                    <a:pt x="4" y="160"/>
                  </a:lnTo>
                  <a:lnTo>
                    <a:pt x="4" y="163"/>
                  </a:lnTo>
                  <a:lnTo>
                    <a:pt x="4" y="166"/>
                  </a:lnTo>
                  <a:lnTo>
                    <a:pt x="4" y="169"/>
                  </a:lnTo>
                  <a:lnTo>
                    <a:pt x="6" y="169"/>
                  </a:lnTo>
                  <a:lnTo>
                    <a:pt x="7" y="170"/>
                  </a:lnTo>
                  <a:lnTo>
                    <a:pt x="10" y="171"/>
                  </a:lnTo>
                  <a:lnTo>
                    <a:pt x="12" y="172"/>
                  </a:lnTo>
                  <a:lnTo>
                    <a:pt x="15" y="172"/>
                  </a:lnTo>
                  <a:lnTo>
                    <a:pt x="19" y="173"/>
                  </a:lnTo>
                  <a:lnTo>
                    <a:pt x="20" y="173"/>
                  </a:lnTo>
                  <a:lnTo>
                    <a:pt x="22" y="174"/>
                  </a:lnTo>
                  <a:lnTo>
                    <a:pt x="24" y="174"/>
                  </a:lnTo>
                  <a:lnTo>
                    <a:pt x="27" y="174"/>
                  </a:lnTo>
                  <a:lnTo>
                    <a:pt x="28" y="174"/>
                  </a:lnTo>
                  <a:lnTo>
                    <a:pt x="31" y="175"/>
                  </a:lnTo>
                  <a:lnTo>
                    <a:pt x="33" y="175"/>
                  </a:lnTo>
                  <a:lnTo>
                    <a:pt x="35" y="175"/>
                  </a:lnTo>
                  <a:lnTo>
                    <a:pt x="38" y="175"/>
                  </a:lnTo>
                  <a:lnTo>
                    <a:pt x="40" y="175"/>
                  </a:lnTo>
                  <a:lnTo>
                    <a:pt x="42" y="175"/>
                  </a:lnTo>
                  <a:lnTo>
                    <a:pt x="45" y="175"/>
                  </a:lnTo>
                  <a:lnTo>
                    <a:pt x="47" y="175"/>
                  </a:lnTo>
                  <a:lnTo>
                    <a:pt x="49" y="175"/>
                  </a:lnTo>
                  <a:lnTo>
                    <a:pt x="52" y="175"/>
                  </a:lnTo>
                  <a:lnTo>
                    <a:pt x="55" y="175"/>
                  </a:lnTo>
                  <a:lnTo>
                    <a:pt x="57" y="175"/>
                  </a:lnTo>
                  <a:lnTo>
                    <a:pt x="60" y="175"/>
                  </a:lnTo>
                  <a:lnTo>
                    <a:pt x="63" y="175"/>
                  </a:lnTo>
                  <a:lnTo>
                    <a:pt x="65" y="176"/>
                  </a:lnTo>
                  <a:lnTo>
                    <a:pt x="68" y="175"/>
                  </a:lnTo>
                  <a:lnTo>
                    <a:pt x="70" y="175"/>
                  </a:lnTo>
                  <a:lnTo>
                    <a:pt x="73" y="175"/>
                  </a:lnTo>
                  <a:lnTo>
                    <a:pt x="75" y="175"/>
                  </a:lnTo>
                  <a:lnTo>
                    <a:pt x="78" y="175"/>
                  </a:lnTo>
                  <a:lnTo>
                    <a:pt x="81" y="175"/>
                  </a:lnTo>
                  <a:lnTo>
                    <a:pt x="84" y="175"/>
                  </a:lnTo>
                  <a:lnTo>
                    <a:pt x="86" y="175"/>
                  </a:lnTo>
                  <a:lnTo>
                    <a:pt x="88" y="175"/>
                  </a:lnTo>
                  <a:lnTo>
                    <a:pt x="91" y="174"/>
                  </a:lnTo>
                  <a:lnTo>
                    <a:pt x="93" y="174"/>
                  </a:lnTo>
                  <a:lnTo>
                    <a:pt x="96" y="174"/>
                  </a:lnTo>
                  <a:lnTo>
                    <a:pt x="98" y="174"/>
                  </a:lnTo>
                  <a:lnTo>
                    <a:pt x="101" y="174"/>
                  </a:lnTo>
                  <a:lnTo>
                    <a:pt x="103" y="174"/>
                  </a:lnTo>
                  <a:lnTo>
                    <a:pt x="105" y="174"/>
                  </a:lnTo>
                  <a:lnTo>
                    <a:pt x="108" y="173"/>
                  </a:lnTo>
                  <a:lnTo>
                    <a:pt x="109" y="173"/>
                  </a:lnTo>
                  <a:lnTo>
                    <a:pt x="112" y="173"/>
                  </a:lnTo>
                  <a:lnTo>
                    <a:pt x="114" y="173"/>
                  </a:lnTo>
                  <a:lnTo>
                    <a:pt x="116" y="172"/>
                  </a:lnTo>
                  <a:lnTo>
                    <a:pt x="117" y="172"/>
                  </a:lnTo>
                  <a:lnTo>
                    <a:pt x="119" y="172"/>
                  </a:lnTo>
                  <a:lnTo>
                    <a:pt x="121" y="172"/>
                  </a:lnTo>
                  <a:lnTo>
                    <a:pt x="125" y="172"/>
                  </a:lnTo>
                  <a:lnTo>
                    <a:pt x="128" y="171"/>
                  </a:lnTo>
                  <a:lnTo>
                    <a:pt x="130" y="171"/>
                  </a:lnTo>
                  <a:lnTo>
                    <a:pt x="133" y="171"/>
                  </a:lnTo>
                  <a:lnTo>
                    <a:pt x="133" y="168"/>
                  </a:lnTo>
                  <a:lnTo>
                    <a:pt x="133" y="165"/>
                  </a:lnTo>
                  <a:lnTo>
                    <a:pt x="133" y="162"/>
                  </a:lnTo>
                  <a:lnTo>
                    <a:pt x="133" y="160"/>
                  </a:lnTo>
                  <a:lnTo>
                    <a:pt x="133" y="157"/>
                  </a:lnTo>
                  <a:lnTo>
                    <a:pt x="133" y="154"/>
                  </a:lnTo>
                  <a:lnTo>
                    <a:pt x="133" y="152"/>
                  </a:lnTo>
                  <a:lnTo>
                    <a:pt x="133" y="149"/>
                  </a:lnTo>
                  <a:lnTo>
                    <a:pt x="133" y="147"/>
                  </a:lnTo>
                  <a:lnTo>
                    <a:pt x="133" y="144"/>
                  </a:lnTo>
                  <a:lnTo>
                    <a:pt x="133" y="141"/>
                  </a:lnTo>
                  <a:lnTo>
                    <a:pt x="133" y="139"/>
                  </a:lnTo>
                  <a:lnTo>
                    <a:pt x="133" y="136"/>
                  </a:lnTo>
                  <a:lnTo>
                    <a:pt x="133" y="134"/>
                  </a:lnTo>
                  <a:lnTo>
                    <a:pt x="133" y="131"/>
                  </a:lnTo>
                  <a:lnTo>
                    <a:pt x="133" y="128"/>
                  </a:lnTo>
                  <a:lnTo>
                    <a:pt x="132" y="125"/>
                  </a:lnTo>
                  <a:lnTo>
                    <a:pt x="132" y="123"/>
                  </a:lnTo>
                  <a:lnTo>
                    <a:pt x="132" y="121"/>
                  </a:lnTo>
                  <a:lnTo>
                    <a:pt x="132" y="118"/>
                  </a:lnTo>
                  <a:lnTo>
                    <a:pt x="132" y="115"/>
                  </a:lnTo>
                  <a:lnTo>
                    <a:pt x="132" y="113"/>
                  </a:lnTo>
                  <a:lnTo>
                    <a:pt x="132" y="110"/>
                  </a:lnTo>
                  <a:lnTo>
                    <a:pt x="132" y="108"/>
                  </a:lnTo>
                  <a:lnTo>
                    <a:pt x="132" y="105"/>
                  </a:lnTo>
                  <a:lnTo>
                    <a:pt x="132" y="102"/>
                  </a:lnTo>
                  <a:lnTo>
                    <a:pt x="132" y="100"/>
                  </a:lnTo>
                  <a:lnTo>
                    <a:pt x="132" y="97"/>
                  </a:lnTo>
                  <a:lnTo>
                    <a:pt x="132" y="95"/>
                  </a:lnTo>
                  <a:lnTo>
                    <a:pt x="132" y="92"/>
                  </a:lnTo>
                  <a:lnTo>
                    <a:pt x="132" y="90"/>
                  </a:lnTo>
                  <a:lnTo>
                    <a:pt x="132" y="87"/>
                  </a:lnTo>
                  <a:lnTo>
                    <a:pt x="132" y="84"/>
                  </a:lnTo>
                  <a:lnTo>
                    <a:pt x="132" y="82"/>
                  </a:lnTo>
                  <a:lnTo>
                    <a:pt x="132" y="79"/>
                  </a:lnTo>
                  <a:lnTo>
                    <a:pt x="132" y="76"/>
                  </a:lnTo>
                  <a:lnTo>
                    <a:pt x="132" y="74"/>
                  </a:lnTo>
                  <a:lnTo>
                    <a:pt x="132" y="71"/>
                  </a:lnTo>
                  <a:lnTo>
                    <a:pt x="132" y="69"/>
                  </a:lnTo>
                  <a:lnTo>
                    <a:pt x="132" y="66"/>
                  </a:lnTo>
                  <a:lnTo>
                    <a:pt x="132" y="63"/>
                  </a:lnTo>
                  <a:lnTo>
                    <a:pt x="132" y="61"/>
                  </a:lnTo>
                  <a:lnTo>
                    <a:pt x="132" y="58"/>
                  </a:lnTo>
                  <a:lnTo>
                    <a:pt x="132" y="56"/>
                  </a:lnTo>
                  <a:lnTo>
                    <a:pt x="132" y="53"/>
                  </a:lnTo>
                  <a:lnTo>
                    <a:pt x="132" y="50"/>
                  </a:lnTo>
                  <a:lnTo>
                    <a:pt x="132" y="48"/>
                  </a:lnTo>
                  <a:lnTo>
                    <a:pt x="132" y="46"/>
                  </a:lnTo>
                  <a:lnTo>
                    <a:pt x="132" y="43"/>
                  </a:lnTo>
                  <a:lnTo>
                    <a:pt x="132" y="40"/>
                  </a:lnTo>
                  <a:lnTo>
                    <a:pt x="132" y="37"/>
                  </a:lnTo>
                  <a:lnTo>
                    <a:pt x="132" y="35"/>
                  </a:lnTo>
                  <a:lnTo>
                    <a:pt x="132" y="32"/>
                  </a:lnTo>
                  <a:lnTo>
                    <a:pt x="132" y="30"/>
                  </a:lnTo>
                  <a:lnTo>
                    <a:pt x="132" y="27"/>
                  </a:lnTo>
                  <a:lnTo>
                    <a:pt x="132" y="24"/>
                  </a:lnTo>
                  <a:lnTo>
                    <a:pt x="132" y="22"/>
                  </a:lnTo>
                  <a:lnTo>
                    <a:pt x="132" y="20"/>
                  </a:lnTo>
                  <a:lnTo>
                    <a:pt x="132" y="17"/>
                  </a:lnTo>
                  <a:lnTo>
                    <a:pt x="132" y="14"/>
                  </a:lnTo>
                  <a:lnTo>
                    <a:pt x="132" y="12"/>
                  </a:lnTo>
                  <a:lnTo>
                    <a:pt x="132" y="9"/>
                  </a:lnTo>
                  <a:lnTo>
                    <a:pt x="132" y="6"/>
                  </a:lnTo>
                  <a:lnTo>
                    <a:pt x="132" y="4"/>
                  </a:lnTo>
                  <a:lnTo>
                    <a:pt x="129" y="4"/>
                  </a:lnTo>
                  <a:lnTo>
                    <a:pt x="127" y="4"/>
                  </a:lnTo>
                  <a:lnTo>
                    <a:pt x="125" y="3"/>
                  </a:lnTo>
                  <a:lnTo>
                    <a:pt x="123" y="3"/>
                  </a:lnTo>
                  <a:lnTo>
                    <a:pt x="121" y="3"/>
                  </a:lnTo>
                  <a:lnTo>
                    <a:pt x="118" y="3"/>
                  </a:lnTo>
                  <a:lnTo>
                    <a:pt x="116" y="3"/>
                  </a:lnTo>
                  <a:lnTo>
                    <a:pt x="114" y="3"/>
                  </a:lnTo>
                  <a:lnTo>
                    <a:pt x="112" y="3"/>
                  </a:lnTo>
                  <a:lnTo>
                    <a:pt x="110" y="3"/>
                  </a:lnTo>
                  <a:lnTo>
                    <a:pt x="108" y="3"/>
                  </a:lnTo>
                  <a:lnTo>
                    <a:pt x="106" y="3"/>
                  </a:lnTo>
                  <a:lnTo>
                    <a:pt x="103" y="3"/>
                  </a:lnTo>
                  <a:lnTo>
                    <a:pt x="101" y="3"/>
                  </a:lnTo>
                  <a:lnTo>
                    <a:pt x="99" y="3"/>
                  </a:lnTo>
                  <a:lnTo>
                    <a:pt x="97" y="3"/>
                  </a:lnTo>
                  <a:lnTo>
                    <a:pt x="97" y="2"/>
                  </a:lnTo>
                  <a:lnTo>
                    <a:pt x="97"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0" name="Freeform 288"/>
            <p:cNvSpPr>
              <a:spLocks/>
            </p:cNvSpPr>
            <p:nvPr/>
          </p:nvSpPr>
          <p:spPr bwMode="auto">
            <a:xfrm>
              <a:off x="2025" y="2091"/>
              <a:ext cx="6" cy="49"/>
            </a:xfrm>
            <a:custGeom>
              <a:avLst/>
              <a:gdLst>
                <a:gd name="T0" fmla="*/ 1 w 6"/>
                <a:gd name="T1" fmla="*/ 49 h 49"/>
                <a:gd name="T2" fmla="*/ 0 w 6"/>
                <a:gd name="T3" fmla="*/ 47 h 49"/>
                <a:gd name="T4" fmla="*/ 0 w 6"/>
                <a:gd name="T5" fmla="*/ 45 h 49"/>
                <a:gd name="T6" fmla="*/ 0 w 6"/>
                <a:gd name="T7" fmla="*/ 42 h 49"/>
                <a:gd name="T8" fmla="*/ 0 w 6"/>
                <a:gd name="T9" fmla="*/ 41 h 49"/>
                <a:gd name="T10" fmla="*/ 0 w 6"/>
                <a:gd name="T11" fmla="*/ 39 h 49"/>
                <a:gd name="T12" fmla="*/ 0 w 6"/>
                <a:gd name="T13" fmla="*/ 37 h 49"/>
                <a:gd name="T14" fmla="*/ 0 w 6"/>
                <a:gd name="T15" fmla="*/ 36 h 49"/>
                <a:gd name="T16" fmla="*/ 0 w 6"/>
                <a:gd name="T17" fmla="*/ 34 h 49"/>
                <a:gd name="T18" fmla="*/ 0 w 6"/>
                <a:gd name="T19" fmla="*/ 33 h 49"/>
                <a:gd name="T20" fmla="*/ 1 w 6"/>
                <a:gd name="T21" fmla="*/ 31 h 49"/>
                <a:gd name="T22" fmla="*/ 1 w 6"/>
                <a:gd name="T23" fmla="*/ 29 h 49"/>
                <a:gd name="T24" fmla="*/ 1 w 6"/>
                <a:gd name="T25" fmla="*/ 28 h 49"/>
                <a:gd name="T26" fmla="*/ 1 w 6"/>
                <a:gd name="T27" fmla="*/ 26 h 49"/>
                <a:gd name="T28" fmla="*/ 1 w 6"/>
                <a:gd name="T29" fmla="*/ 24 h 49"/>
                <a:gd name="T30" fmla="*/ 1 w 6"/>
                <a:gd name="T31" fmla="*/ 22 h 49"/>
                <a:gd name="T32" fmla="*/ 1 w 6"/>
                <a:gd name="T33" fmla="*/ 21 h 49"/>
                <a:gd name="T34" fmla="*/ 1 w 6"/>
                <a:gd name="T35" fmla="*/ 19 h 49"/>
                <a:gd name="T36" fmla="*/ 1 w 6"/>
                <a:gd name="T37" fmla="*/ 17 h 49"/>
                <a:gd name="T38" fmla="*/ 1 w 6"/>
                <a:gd name="T39" fmla="*/ 15 h 49"/>
                <a:gd name="T40" fmla="*/ 1 w 6"/>
                <a:gd name="T41" fmla="*/ 14 h 49"/>
                <a:gd name="T42" fmla="*/ 1 w 6"/>
                <a:gd name="T43" fmla="*/ 12 h 49"/>
                <a:gd name="T44" fmla="*/ 1 w 6"/>
                <a:gd name="T45" fmla="*/ 10 h 49"/>
                <a:gd name="T46" fmla="*/ 1 w 6"/>
                <a:gd name="T47" fmla="*/ 8 h 49"/>
                <a:gd name="T48" fmla="*/ 1 w 6"/>
                <a:gd name="T49" fmla="*/ 7 h 49"/>
                <a:gd name="T50" fmla="*/ 1 w 6"/>
                <a:gd name="T51" fmla="*/ 5 h 49"/>
                <a:gd name="T52" fmla="*/ 2 w 6"/>
                <a:gd name="T53" fmla="*/ 3 h 49"/>
                <a:gd name="T54" fmla="*/ 2 w 6"/>
                <a:gd name="T55" fmla="*/ 2 h 49"/>
                <a:gd name="T56" fmla="*/ 2 w 6"/>
                <a:gd name="T57" fmla="*/ 0 h 49"/>
                <a:gd name="T58" fmla="*/ 4 w 6"/>
                <a:gd name="T59" fmla="*/ 1 h 49"/>
                <a:gd name="T60" fmla="*/ 6 w 6"/>
                <a:gd name="T61" fmla="*/ 2 h 49"/>
                <a:gd name="T62" fmla="*/ 6 w 6"/>
                <a:gd name="T63" fmla="*/ 4 h 49"/>
                <a:gd name="T64" fmla="*/ 6 w 6"/>
                <a:gd name="T65" fmla="*/ 6 h 49"/>
                <a:gd name="T66" fmla="*/ 6 w 6"/>
                <a:gd name="T67" fmla="*/ 7 h 49"/>
                <a:gd name="T68" fmla="*/ 6 w 6"/>
                <a:gd name="T69" fmla="*/ 9 h 49"/>
                <a:gd name="T70" fmla="*/ 6 w 6"/>
                <a:gd name="T71" fmla="*/ 11 h 49"/>
                <a:gd name="T72" fmla="*/ 6 w 6"/>
                <a:gd name="T73" fmla="*/ 13 h 49"/>
                <a:gd name="T74" fmla="*/ 6 w 6"/>
                <a:gd name="T75" fmla="*/ 15 h 49"/>
                <a:gd name="T76" fmla="*/ 6 w 6"/>
                <a:gd name="T77" fmla="*/ 17 h 49"/>
                <a:gd name="T78" fmla="*/ 6 w 6"/>
                <a:gd name="T79" fmla="*/ 19 h 49"/>
                <a:gd name="T80" fmla="*/ 6 w 6"/>
                <a:gd name="T81" fmla="*/ 21 h 49"/>
                <a:gd name="T82" fmla="*/ 6 w 6"/>
                <a:gd name="T83" fmla="*/ 23 h 49"/>
                <a:gd name="T84" fmla="*/ 6 w 6"/>
                <a:gd name="T85" fmla="*/ 25 h 49"/>
                <a:gd name="T86" fmla="*/ 6 w 6"/>
                <a:gd name="T87" fmla="*/ 27 h 49"/>
                <a:gd name="T88" fmla="*/ 6 w 6"/>
                <a:gd name="T89" fmla="*/ 29 h 49"/>
                <a:gd name="T90" fmla="*/ 6 w 6"/>
                <a:gd name="T91" fmla="*/ 31 h 49"/>
                <a:gd name="T92" fmla="*/ 6 w 6"/>
                <a:gd name="T93" fmla="*/ 33 h 49"/>
                <a:gd name="T94" fmla="*/ 6 w 6"/>
                <a:gd name="T95" fmla="*/ 34 h 49"/>
                <a:gd name="T96" fmla="*/ 6 w 6"/>
                <a:gd name="T97" fmla="*/ 36 h 49"/>
                <a:gd name="T98" fmla="*/ 6 w 6"/>
                <a:gd name="T99" fmla="*/ 38 h 49"/>
                <a:gd name="T100" fmla="*/ 6 w 6"/>
                <a:gd name="T101" fmla="*/ 39 h 49"/>
                <a:gd name="T102" fmla="*/ 6 w 6"/>
                <a:gd name="T103" fmla="*/ 42 h 49"/>
                <a:gd name="T104" fmla="*/ 6 w 6"/>
                <a:gd name="T105" fmla="*/ 44 h 49"/>
                <a:gd name="T106" fmla="*/ 6 w 6"/>
                <a:gd name="T107" fmla="*/ 46 h 49"/>
                <a:gd name="T108" fmla="*/ 6 w 6"/>
                <a:gd name="T109" fmla="*/ 48 h 49"/>
                <a:gd name="T110" fmla="*/ 6 w 6"/>
                <a:gd name="T111" fmla="*/ 49 h 49"/>
                <a:gd name="T112" fmla="*/ 6 w 6"/>
                <a:gd name="T113" fmla="*/ 49 h 49"/>
                <a:gd name="T114" fmla="*/ 1 w 6"/>
                <a:gd name="T115" fmla="*/ 49 h 49"/>
                <a:gd name="T116" fmla="*/ 1 w 6"/>
                <a:gd name="T117" fmla="*/ 49 h 4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
                <a:gd name="T178" fmla="*/ 0 h 49"/>
                <a:gd name="T179" fmla="*/ 6 w 6"/>
                <a:gd name="T180" fmla="*/ 49 h 4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 h="49">
                  <a:moveTo>
                    <a:pt x="1" y="49"/>
                  </a:moveTo>
                  <a:lnTo>
                    <a:pt x="0" y="47"/>
                  </a:lnTo>
                  <a:lnTo>
                    <a:pt x="0" y="45"/>
                  </a:lnTo>
                  <a:lnTo>
                    <a:pt x="0" y="42"/>
                  </a:lnTo>
                  <a:lnTo>
                    <a:pt x="0" y="41"/>
                  </a:lnTo>
                  <a:lnTo>
                    <a:pt x="0" y="39"/>
                  </a:lnTo>
                  <a:lnTo>
                    <a:pt x="0" y="37"/>
                  </a:lnTo>
                  <a:lnTo>
                    <a:pt x="0" y="36"/>
                  </a:lnTo>
                  <a:lnTo>
                    <a:pt x="0" y="34"/>
                  </a:lnTo>
                  <a:lnTo>
                    <a:pt x="0" y="33"/>
                  </a:lnTo>
                  <a:lnTo>
                    <a:pt x="1" y="31"/>
                  </a:lnTo>
                  <a:lnTo>
                    <a:pt x="1" y="29"/>
                  </a:lnTo>
                  <a:lnTo>
                    <a:pt x="1" y="28"/>
                  </a:lnTo>
                  <a:lnTo>
                    <a:pt x="1" y="26"/>
                  </a:lnTo>
                  <a:lnTo>
                    <a:pt x="1" y="24"/>
                  </a:lnTo>
                  <a:lnTo>
                    <a:pt x="1" y="22"/>
                  </a:lnTo>
                  <a:lnTo>
                    <a:pt x="1" y="21"/>
                  </a:lnTo>
                  <a:lnTo>
                    <a:pt x="1" y="19"/>
                  </a:lnTo>
                  <a:lnTo>
                    <a:pt x="1" y="17"/>
                  </a:lnTo>
                  <a:lnTo>
                    <a:pt x="1" y="15"/>
                  </a:lnTo>
                  <a:lnTo>
                    <a:pt x="1" y="14"/>
                  </a:lnTo>
                  <a:lnTo>
                    <a:pt x="1" y="12"/>
                  </a:lnTo>
                  <a:lnTo>
                    <a:pt x="1" y="10"/>
                  </a:lnTo>
                  <a:lnTo>
                    <a:pt x="1" y="8"/>
                  </a:lnTo>
                  <a:lnTo>
                    <a:pt x="1" y="7"/>
                  </a:lnTo>
                  <a:lnTo>
                    <a:pt x="1" y="5"/>
                  </a:lnTo>
                  <a:lnTo>
                    <a:pt x="2" y="3"/>
                  </a:lnTo>
                  <a:lnTo>
                    <a:pt x="2" y="2"/>
                  </a:lnTo>
                  <a:lnTo>
                    <a:pt x="2" y="0"/>
                  </a:lnTo>
                  <a:lnTo>
                    <a:pt x="4" y="1"/>
                  </a:lnTo>
                  <a:lnTo>
                    <a:pt x="6" y="2"/>
                  </a:lnTo>
                  <a:lnTo>
                    <a:pt x="6" y="4"/>
                  </a:lnTo>
                  <a:lnTo>
                    <a:pt x="6" y="6"/>
                  </a:lnTo>
                  <a:lnTo>
                    <a:pt x="6" y="7"/>
                  </a:lnTo>
                  <a:lnTo>
                    <a:pt x="6" y="9"/>
                  </a:lnTo>
                  <a:lnTo>
                    <a:pt x="6" y="11"/>
                  </a:lnTo>
                  <a:lnTo>
                    <a:pt x="6" y="13"/>
                  </a:lnTo>
                  <a:lnTo>
                    <a:pt x="6" y="15"/>
                  </a:lnTo>
                  <a:lnTo>
                    <a:pt x="6" y="17"/>
                  </a:lnTo>
                  <a:lnTo>
                    <a:pt x="6" y="19"/>
                  </a:lnTo>
                  <a:lnTo>
                    <a:pt x="6" y="21"/>
                  </a:lnTo>
                  <a:lnTo>
                    <a:pt x="6" y="23"/>
                  </a:lnTo>
                  <a:lnTo>
                    <a:pt x="6" y="25"/>
                  </a:lnTo>
                  <a:lnTo>
                    <a:pt x="6" y="27"/>
                  </a:lnTo>
                  <a:lnTo>
                    <a:pt x="6" y="29"/>
                  </a:lnTo>
                  <a:lnTo>
                    <a:pt x="6" y="31"/>
                  </a:lnTo>
                  <a:lnTo>
                    <a:pt x="6" y="33"/>
                  </a:lnTo>
                  <a:lnTo>
                    <a:pt x="6" y="34"/>
                  </a:lnTo>
                  <a:lnTo>
                    <a:pt x="6" y="36"/>
                  </a:lnTo>
                  <a:lnTo>
                    <a:pt x="6" y="38"/>
                  </a:lnTo>
                  <a:lnTo>
                    <a:pt x="6" y="39"/>
                  </a:lnTo>
                  <a:lnTo>
                    <a:pt x="6" y="42"/>
                  </a:lnTo>
                  <a:lnTo>
                    <a:pt x="6" y="44"/>
                  </a:lnTo>
                  <a:lnTo>
                    <a:pt x="6" y="46"/>
                  </a:lnTo>
                  <a:lnTo>
                    <a:pt x="6" y="48"/>
                  </a:lnTo>
                  <a:lnTo>
                    <a:pt x="6" y="49"/>
                  </a:lnTo>
                  <a:lnTo>
                    <a:pt x="1" y="49"/>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1" name="Freeform 289"/>
            <p:cNvSpPr>
              <a:spLocks/>
            </p:cNvSpPr>
            <p:nvPr/>
          </p:nvSpPr>
          <p:spPr bwMode="auto">
            <a:xfrm>
              <a:off x="2042" y="2096"/>
              <a:ext cx="5" cy="44"/>
            </a:xfrm>
            <a:custGeom>
              <a:avLst/>
              <a:gdLst>
                <a:gd name="T0" fmla="*/ 0 w 5"/>
                <a:gd name="T1" fmla="*/ 44 h 44"/>
                <a:gd name="T2" fmla="*/ 0 w 5"/>
                <a:gd name="T3" fmla="*/ 42 h 44"/>
                <a:gd name="T4" fmla="*/ 0 w 5"/>
                <a:gd name="T5" fmla="*/ 40 h 44"/>
                <a:gd name="T6" fmla="*/ 0 w 5"/>
                <a:gd name="T7" fmla="*/ 37 h 44"/>
                <a:gd name="T8" fmla="*/ 0 w 5"/>
                <a:gd name="T9" fmla="*/ 36 h 44"/>
                <a:gd name="T10" fmla="*/ 0 w 5"/>
                <a:gd name="T11" fmla="*/ 33 h 44"/>
                <a:gd name="T12" fmla="*/ 0 w 5"/>
                <a:gd name="T13" fmla="*/ 30 h 44"/>
                <a:gd name="T14" fmla="*/ 0 w 5"/>
                <a:gd name="T15" fmla="*/ 28 h 44"/>
                <a:gd name="T16" fmla="*/ 0 w 5"/>
                <a:gd name="T17" fmla="*/ 27 h 44"/>
                <a:gd name="T18" fmla="*/ 0 w 5"/>
                <a:gd name="T19" fmla="*/ 25 h 44"/>
                <a:gd name="T20" fmla="*/ 1 w 5"/>
                <a:gd name="T21" fmla="*/ 24 h 44"/>
                <a:gd name="T22" fmla="*/ 1 w 5"/>
                <a:gd name="T23" fmla="*/ 22 h 44"/>
                <a:gd name="T24" fmla="*/ 1 w 5"/>
                <a:gd name="T25" fmla="*/ 20 h 44"/>
                <a:gd name="T26" fmla="*/ 1 w 5"/>
                <a:gd name="T27" fmla="*/ 19 h 44"/>
                <a:gd name="T28" fmla="*/ 1 w 5"/>
                <a:gd name="T29" fmla="*/ 17 h 44"/>
                <a:gd name="T30" fmla="*/ 1 w 5"/>
                <a:gd name="T31" fmla="*/ 16 h 44"/>
                <a:gd name="T32" fmla="*/ 1 w 5"/>
                <a:gd name="T33" fmla="*/ 14 h 44"/>
                <a:gd name="T34" fmla="*/ 1 w 5"/>
                <a:gd name="T35" fmla="*/ 12 h 44"/>
                <a:gd name="T36" fmla="*/ 1 w 5"/>
                <a:gd name="T37" fmla="*/ 12 h 44"/>
                <a:gd name="T38" fmla="*/ 1 w 5"/>
                <a:gd name="T39" fmla="*/ 10 h 44"/>
                <a:gd name="T40" fmla="*/ 1 w 5"/>
                <a:gd name="T41" fmla="*/ 8 h 44"/>
                <a:gd name="T42" fmla="*/ 1 w 5"/>
                <a:gd name="T43" fmla="*/ 7 h 44"/>
                <a:gd name="T44" fmla="*/ 1 w 5"/>
                <a:gd name="T45" fmla="*/ 5 h 44"/>
                <a:gd name="T46" fmla="*/ 1 w 5"/>
                <a:gd name="T47" fmla="*/ 3 h 44"/>
                <a:gd name="T48" fmla="*/ 1 w 5"/>
                <a:gd name="T49" fmla="*/ 0 h 44"/>
                <a:gd name="T50" fmla="*/ 3 w 5"/>
                <a:gd name="T51" fmla="*/ 1 h 44"/>
                <a:gd name="T52" fmla="*/ 5 w 5"/>
                <a:gd name="T53" fmla="*/ 1 h 44"/>
                <a:gd name="T54" fmla="*/ 5 w 5"/>
                <a:gd name="T55" fmla="*/ 3 h 44"/>
                <a:gd name="T56" fmla="*/ 5 w 5"/>
                <a:gd name="T57" fmla="*/ 4 h 44"/>
                <a:gd name="T58" fmla="*/ 5 w 5"/>
                <a:gd name="T59" fmla="*/ 6 h 44"/>
                <a:gd name="T60" fmla="*/ 5 w 5"/>
                <a:gd name="T61" fmla="*/ 8 h 44"/>
                <a:gd name="T62" fmla="*/ 5 w 5"/>
                <a:gd name="T63" fmla="*/ 9 h 44"/>
                <a:gd name="T64" fmla="*/ 5 w 5"/>
                <a:gd name="T65" fmla="*/ 11 h 44"/>
                <a:gd name="T66" fmla="*/ 5 w 5"/>
                <a:gd name="T67" fmla="*/ 12 h 44"/>
                <a:gd name="T68" fmla="*/ 5 w 5"/>
                <a:gd name="T69" fmla="*/ 14 h 44"/>
                <a:gd name="T70" fmla="*/ 5 w 5"/>
                <a:gd name="T71" fmla="*/ 16 h 44"/>
                <a:gd name="T72" fmla="*/ 5 w 5"/>
                <a:gd name="T73" fmla="*/ 18 h 44"/>
                <a:gd name="T74" fmla="*/ 5 w 5"/>
                <a:gd name="T75" fmla="*/ 20 h 44"/>
                <a:gd name="T76" fmla="*/ 5 w 5"/>
                <a:gd name="T77" fmla="*/ 22 h 44"/>
                <a:gd name="T78" fmla="*/ 5 w 5"/>
                <a:gd name="T79" fmla="*/ 23 h 44"/>
                <a:gd name="T80" fmla="*/ 5 w 5"/>
                <a:gd name="T81" fmla="*/ 25 h 44"/>
                <a:gd name="T82" fmla="*/ 5 w 5"/>
                <a:gd name="T83" fmla="*/ 27 h 44"/>
                <a:gd name="T84" fmla="*/ 5 w 5"/>
                <a:gd name="T85" fmla="*/ 29 h 44"/>
                <a:gd name="T86" fmla="*/ 5 w 5"/>
                <a:gd name="T87" fmla="*/ 30 h 44"/>
                <a:gd name="T88" fmla="*/ 5 w 5"/>
                <a:gd name="T89" fmla="*/ 32 h 44"/>
                <a:gd name="T90" fmla="*/ 5 w 5"/>
                <a:gd name="T91" fmla="*/ 33 h 44"/>
                <a:gd name="T92" fmla="*/ 5 w 5"/>
                <a:gd name="T93" fmla="*/ 35 h 44"/>
                <a:gd name="T94" fmla="*/ 5 w 5"/>
                <a:gd name="T95" fmla="*/ 37 h 44"/>
                <a:gd name="T96" fmla="*/ 5 w 5"/>
                <a:gd name="T97" fmla="*/ 40 h 44"/>
                <a:gd name="T98" fmla="*/ 5 w 5"/>
                <a:gd name="T99" fmla="*/ 41 h 44"/>
                <a:gd name="T100" fmla="*/ 5 w 5"/>
                <a:gd name="T101" fmla="*/ 43 h 44"/>
                <a:gd name="T102" fmla="*/ 5 w 5"/>
                <a:gd name="T103" fmla="*/ 44 h 44"/>
                <a:gd name="T104" fmla="*/ 5 w 5"/>
                <a:gd name="T105" fmla="*/ 44 h 44"/>
                <a:gd name="T106" fmla="*/ 0 w 5"/>
                <a:gd name="T107" fmla="*/ 44 h 44"/>
                <a:gd name="T108" fmla="*/ 0 w 5"/>
                <a:gd name="T109" fmla="*/ 44 h 4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
                <a:gd name="T166" fmla="*/ 0 h 44"/>
                <a:gd name="T167" fmla="*/ 5 w 5"/>
                <a:gd name="T168" fmla="*/ 44 h 4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 h="44">
                  <a:moveTo>
                    <a:pt x="0" y="44"/>
                  </a:moveTo>
                  <a:lnTo>
                    <a:pt x="0" y="42"/>
                  </a:lnTo>
                  <a:lnTo>
                    <a:pt x="0" y="40"/>
                  </a:lnTo>
                  <a:lnTo>
                    <a:pt x="0" y="37"/>
                  </a:lnTo>
                  <a:lnTo>
                    <a:pt x="0" y="36"/>
                  </a:lnTo>
                  <a:lnTo>
                    <a:pt x="0" y="33"/>
                  </a:lnTo>
                  <a:lnTo>
                    <a:pt x="0" y="30"/>
                  </a:lnTo>
                  <a:lnTo>
                    <a:pt x="0" y="28"/>
                  </a:lnTo>
                  <a:lnTo>
                    <a:pt x="0" y="27"/>
                  </a:lnTo>
                  <a:lnTo>
                    <a:pt x="0" y="25"/>
                  </a:lnTo>
                  <a:lnTo>
                    <a:pt x="1" y="24"/>
                  </a:lnTo>
                  <a:lnTo>
                    <a:pt x="1" y="22"/>
                  </a:lnTo>
                  <a:lnTo>
                    <a:pt x="1" y="20"/>
                  </a:lnTo>
                  <a:lnTo>
                    <a:pt x="1" y="19"/>
                  </a:lnTo>
                  <a:lnTo>
                    <a:pt x="1" y="17"/>
                  </a:lnTo>
                  <a:lnTo>
                    <a:pt x="1" y="16"/>
                  </a:lnTo>
                  <a:lnTo>
                    <a:pt x="1" y="14"/>
                  </a:lnTo>
                  <a:lnTo>
                    <a:pt x="1" y="12"/>
                  </a:lnTo>
                  <a:lnTo>
                    <a:pt x="1" y="10"/>
                  </a:lnTo>
                  <a:lnTo>
                    <a:pt x="1" y="8"/>
                  </a:lnTo>
                  <a:lnTo>
                    <a:pt x="1" y="7"/>
                  </a:lnTo>
                  <a:lnTo>
                    <a:pt x="1" y="5"/>
                  </a:lnTo>
                  <a:lnTo>
                    <a:pt x="1" y="3"/>
                  </a:lnTo>
                  <a:lnTo>
                    <a:pt x="1" y="0"/>
                  </a:lnTo>
                  <a:lnTo>
                    <a:pt x="3" y="1"/>
                  </a:lnTo>
                  <a:lnTo>
                    <a:pt x="5" y="1"/>
                  </a:lnTo>
                  <a:lnTo>
                    <a:pt x="5" y="3"/>
                  </a:lnTo>
                  <a:lnTo>
                    <a:pt x="5" y="4"/>
                  </a:lnTo>
                  <a:lnTo>
                    <a:pt x="5" y="6"/>
                  </a:lnTo>
                  <a:lnTo>
                    <a:pt x="5" y="8"/>
                  </a:lnTo>
                  <a:lnTo>
                    <a:pt x="5" y="9"/>
                  </a:lnTo>
                  <a:lnTo>
                    <a:pt x="5" y="11"/>
                  </a:lnTo>
                  <a:lnTo>
                    <a:pt x="5" y="12"/>
                  </a:lnTo>
                  <a:lnTo>
                    <a:pt x="5" y="14"/>
                  </a:lnTo>
                  <a:lnTo>
                    <a:pt x="5" y="16"/>
                  </a:lnTo>
                  <a:lnTo>
                    <a:pt x="5" y="18"/>
                  </a:lnTo>
                  <a:lnTo>
                    <a:pt x="5" y="20"/>
                  </a:lnTo>
                  <a:lnTo>
                    <a:pt x="5" y="22"/>
                  </a:lnTo>
                  <a:lnTo>
                    <a:pt x="5" y="23"/>
                  </a:lnTo>
                  <a:lnTo>
                    <a:pt x="5" y="25"/>
                  </a:lnTo>
                  <a:lnTo>
                    <a:pt x="5" y="27"/>
                  </a:lnTo>
                  <a:lnTo>
                    <a:pt x="5" y="29"/>
                  </a:lnTo>
                  <a:lnTo>
                    <a:pt x="5" y="30"/>
                  </a:lnTo>
                  <a:lnTo>
                    <a:pt x="5" y="32"/>
                  </a:lnTo>
                  <a:lnTo>
                    <a:pt x="5" y="33"/>
                  </a:lnTo>
                  <a:lnTo>
                    <a:pt x="5" y="35"/>
                  </a:lnTo>
                  <a:lnTo>
                    <a:pt x="5" y="37"/>
                  </a:lnTo>
                  <a:lnTo>
                    <a:pt x="5" y="40"/>
                  </a:lnTo>
                  <a:lnTo>
                    <a:pt x="5" y="41"/>
                  </a:lnTo>
                  <a:lnTo>
                    <a:pt x="5" y="43"/>
                  </a:lnTo>
                  <a:lnTo>
                    <a:pt x="5" y="44"/>
                  </a:lnTo>
                  <a:lnTo>
                    <a:pt x="0" y="44"/>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2" name="Freeform 290"/>
            <p:cNvSpPr>
              <a:spLocks/>
            </p:cNvSpPr>
            <p:nvPr/>
          </p:nvSpPr>
          <p:spPr bwMode="auto">
            <a:xfrm>
              <a:off x="2058" y="2099"/>
              <a:ext cx="5" cy="43"/>
            </a:xfrm>
            <a:custGeom>
              <a:avLst/>
              <a:gdLst>
                <a:gd name="T0" fmla="*/ 4 w 5"/>
                <a:gd name="T1" fmla="*/ 43 h 43"/>
                <a:gd name="T2" fmla="*/ 0 w 5"/>
                <a:gd name="T3" fmla="*/ 42 h 43"/>
                <a:gd name="T4" fmla="*/ 0 w 5"/>
                <a:gd name="T5" fmla="*/ 42 h 43"/>
                <a:gd name="T6" fmla="*/ 0 w 5"/>
                <a:gd name="T7" fmla="*/ 41 h 43"/>
                <a:gd name="T8" fmla="*/ 0 w 5"/>
                <a:gd name="T9" fmla="*/ 39 h 43"/>
                <a:gd name="T10" fmla="*/ 0 w 5"/>
                <a:gd name="T11" fmla="*/ 37 h 43"/>
                <a:gd name="T12" fmla="*/ 0 w 5"/>
                <a:gd name="T13" fmla="*/ 36 h 43"/>
                <a:gd name="T14" fmla="*/ 0 w 5"/>
                <a:gd name="T15" fmla="*/ 35 h 43"/>
                <a:gd name="T16" fmla="*/ 0 w 5"/>
                <a:gd name="T17" fmla="*/ 34 h 43"/>
                <a:gd name="T18" fmla="*/ 0 w 5"/>
                <a:gd name="T19" fmla="*/ 33 h 43"/>
                <a:gd name="T20" fmla="*/ 0 w 5"/>
                <a:gd name="T21" fmla="*/ 31 h 43"/>
                <a:gd name="T22" fmla="*/ 0 w 5"/>
                <a:gd name="T23" fmla="*/ 30 h 43"/>
                <a:gd name="T24" fmla="*/ 0 w 5"/>
                <a:gd name="T25" fmla="*/ 28 h 43"/>
                <a:gd name="T26" fmla="*/ 0 w 5"/>
                <a:gd name="T27" fmla="*/ 27 h 43"/>
                <a:gd name="T28" fmla="*/ 0 w 5"/>
                <a:gd name="T29" fmla="*/ 25 h 43"/>
                <a:gd name="T30" fmla="*/ 0 w 5"/>
                <a:gd name="T31" fmla="*/ 23 h 43"/>
                <a:gd name="T32" fmla="*/ 0 w 5"/>
                <a:gd name="T33" fmla="*/ 21 h 43"/>
                <a:gd name="T34" fmla="*/ 0 w 5"/>
                <a:gd name="T35" fmla="*/ 19 h 43"/>
                <a:gd name="T36" fmla="*/ 0 w 5"/>
                <a:gd name="T37" fmla="*/ 17 h 43"/>
                <a:gd name="T38" fmla="*/ 0 w 5"/>
                <a:gd name="T39" fmla="*/ 16 h 43"/>
                <a:gd name="T40" fmla="*/ 0 w 5"/>
                <a:gd name="T41" fmla="*/ 14 h 43"/>
                <a:gd name="T42" fmla="*/ 0 w 5"/>
                <a:gd name="T43" fmla="*/ 12 h 43"/>
                <a:gd name="T44" fmla="*/ 0 w 5"/>
                <a:gd name="T45" fmla="*/ 10 h 43"/>
                <a:gd name="T46" fmla="*/ 0 w 5"/>
                <a:gd name="T47" fmla="*/ 9 h 43"/>
                <a:gd name="T48" fmla="*/ 0 w 5"/>
                <a:gd name="T49" fmla="*/ 8 h 43"/>
                <a:gd name="T50" fmla="*/ 1 w 5"/>
                <a:gd name="T51" fmla="*/ 6 h 43"/>
                <a:gd name="T52" fmla="*/ 1 w 5"/>
                <a:gd name="T53" fmla="*/ 5 h 43"/>
                <a:gd name="T54" fmla="*/ 1 w 5"/>
                <a:gd name="T55" fmla="*/ 3 h 43"/>
                <a:gd name="T56" fmla="*/ 1 w 5"/>
                <a:gd name="T57" fmla="*/ 1 h 43"/>
                <a:gd name="T58" fmla="*/ 1 w 5"/>
                <a:gd name="T59" fmla="*/ 0 h 43"/>
                <a:gd name="T60" fmla="*/ 3 w 5"/>
                <a:gd name="T61" fmla="*/ 1 h 43"/>
                <a:gd name="T62" fmla="*/ 5 w 5"/>
                <a:gd name="T63" fmla="*/ 1 h 43"/>
                <a:gd name="T64" fmla="*/ 5 w 5"/>
                <a:gd name="T65" fmla="*/ 3 h 43"/>
                <a:gd name="T66" fmla="*/ 5 w 5"/>
                <a:gd name="T67" fmla="*/ 6 h 43"/>
                <a:gd name="T68" fmla="*/ 5 w 5"/>
                <a:gd name="T69" fmla="*/ 9 h 43"/>
                <a:gd name="T70" fmla="*/ 5 w 5"/>
                <a:gd name="T71" fmla="*/ 11 h 43"/>
                <a:gd name="T72" fmla="*/ 5 w 5"/>
                <a:gd name="T73" fmla="*/ 12 h 43"/>
                <a:gd name="T74" fmla="*/ 5 w 5"/>
                <a:gd name="T75" fmla="*/ 14 h 43"/>
                <a:gd name="T76" fmla="*/ 5 w 5"/>
                <a:gd name="T77" fmla="*/ 16 h 43"/>
                <a:gd name="T78" fmla="*/ 5 w 5"/>
                <a:gd name="T79" fmla="*/ 17 h 43"/>
                <a:gd name="T80" fmla="*/ 5 w 5"/>
                <a:gd name="T81" fmla="*/ 19 h 43"/>
                <a:gd name="T82" fmla="*/ 5 w 5"/>
                <a:gd name="T83" fmla="*/ 20 h 43"/>
                <a:gd name="T84" fmla="*/ 5 w 5"/>
                <a:gd name="T85" fmla="*/ 22 h 43"/>
                <a:gd name="T86" fmla="*/ 5 w 5"/>
                <a:gd name="T87" fmla="*/ 24 h 43"/>
                <a:gd name="T88" fmla="*/ 5 w 5"/>
                <a:gd name="T89" fmla="*/ 25 h 43"/>
                <a:gd name="T90" fmla="*/ 5 w 5"/>
                <a:gd name="T91" fmla="*/ 27 h 43"/>
                <a:gd name="T92" fmla="*/ 5 w 5"/>
                <a:gd name="T93" fmla="*/ 28 h 43"/>
                <a:gd name="T94" fmla="*/ 5 w 5"/>
                <a:gd name="T95" fmla="*/ 30 h 43"/>
                <a:gd name="T96" fmla="*/ 5 w 5"/>
                <a:gd name="T97" fmla="*/ 32 h 43"/>
                <a:gd name="T98" fmla="*/ 5 w 5"/>
                <a:gd name="T99" fmla="*/ 35 h 43"/>
                <a:gd name="T100" fmla="*/ 5 w 5"/>
                <a:gd name="T101" fmla="*/ 37 h 43"/>
                <a:gd name="T102" fmla="*/ 5 w 5"/>
                <a:gd name="T103" fmla="*/ 39 h 43"/>
                <a:gd name="T104" fmla="*/ 4 w 5"/>
                <a:gd name="T105" fmla="*/ 41 h 43"/>
                <a:gd name="T106" fmla="*/ 4 w 5"/>
                <a:gd name="T107" fmla="*/ 43 h 43"/>
                <a:gd name="T108" fmla="*/ 4 w 5"/>
                <a:gd name="T109" fmla="*/ 43 h 43"/>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
                <a:gd name="T166" fmla="*/ 0 h 43"/>
                <a:gd name="T167" fmla="*/ 5 w 5"/>
                <a:gd name="T168" fmla="*/ 43 h 43"/>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 h="43">
                  <a:moveTo>
                    <a:pt x="4" y="43"/>
                  </a:moveTo>
                  <a:lnTo>
                    <a:pt x="0" y="42"/>
                  </a:lnTo>
                  <a:lnTo>
                    <a:pt x="0" y="41"/>
                  </a:lnTo>
                  <a:lnTo>
                    <a:pt x="0" y="39"/>
                  </a:lnTo>
                  <a:lnTo>
                    <a:pt x="0" y="37"/>
                  </a:lnTo>
                  <a:lnTo>
                    <a:pt x="0" y="36"/>
                  </a:lnTo>
                  <a:lnTo>
                    <a:pt x="0" y="35"/>
                  </a:lnTo>
                  <a:lnTo>
                    <a:pt x="0" y="34"/>
                  </a:lnTo>
                  <a:lnTo>
                    <a:pt x="0" y="33"/>
                  </a:lnTo>
                  <a:lnTo>
                    <a:pt x="0" y="31"/>
                  </a:lnTo>
                  <a:lnTo>
                    <a:pt x="0" y="30"/>
                  </a:lnTo>
                  <a:lnTo>
                    <a:pt x="0" y="28"/>
                  </a:lnTo>
                  <a:lnTo>
                    <a:pt x="0" y="27"/>
                  </a:lnTo>
                  <a:lnTo>
                    <a:pt x="0" y="25"/>
                  </a:lnTo>
                  <a:lnTo>
                    <a:pt x="0" y="23"/>
                  </a:lnTo>
                  <a:lnTo>
                    <a:pt x="0" y="21"/>
                  </a:lnTo>
                  <a:lnTo>
                    <a:pt x="0" y="19"/>
                  </a:lnTo>
                  <a:lnTo>
                    <a:pt x="0" y="17"/>
                  </a:lnTo>
                  <a:lnTo>
                    <a:pt x="0" y="16"/>
                  </a:lnTo>
                  <a:lnTo>
                    <a:pt x="0" y="14"/>
                  </a:lnTo>
                  <a:lnTo>
                    <a:pt x="0" y="12"/>
                  </a:lnTo>
                  <a:lnTo>
                    <a:pt x="0" y="10"/>
                  </a:lnTo>
                  <a:lnTo>
                    <a:pt x="0" y="9"/>
                  </a:lnTo>
                  <a:lnTo>
                    <a:pt x="0" y="8"/>
                  </a:lnTo>
                  <a:lnTo>
                    <a:pt x="1" y="6"/>
                  </a:lnTo>
                  <a:lnTo>
                    <a:pt x="1" y="5"/>
                  </a:lnTo>
                  <a:lnTo>
                    <a:pt x="1" y="3"/>
                  </a:lnTo>
                  <a:lnTo>
                    <a:pt x="1" y="1"/>
                  </a:lnTo>
                  <a:lnTo>
                    <a:pt x="1" y="0"/>
                  </a:lnTo>
                  <a:lnTo>
                    <a:pt x="3" y="1"/>
                  </a:lnTo>
                  <a:lnTo>
                    <a:pt x="5" y="1"/>
                  </a:lnTo>
                  <a:lnTo>
                    <a:pt x="5" y="3"/>
                  </a:lnTo>
                  <a:lnTo>
                    <a:pt x="5" y="6"/>
                  </a:lnTo>
                  <a:lnTo>
                    <a:pt x="5" y="9"/>
                  </a:lnTo>
                  <a:lnTo>
                    <a:pt x="5" y="11"/>
                  </a:lnTo>
                  <a:lnTo>
                    <a:pt x="5" y="12"/>
                  </a:lnTo>
                  <a:lnTo>
                    <a:pt x="5" y="14"/>
                  </a:lnTo>
                  <a:lnTo>
                    <a:pt x="5" y="16"/>
                  </a:lnTo>
                  <a:lnTo>
                    <a:pt x="5" y="17"/>
                  </a:lnTo>
                  <a:lnTo>
                    <a:pt x="5" y="19"/>
                  </a:lnTo>
                  <a:lnTo>
                    <a:pt x="5" y="20"/>
                  </a:lnTo>
                  <a:lnTo>
                    <a:pt x="5" y="22"/>
                  </a:lnTo>
                  <a:lnTo>
                    <a:pt x="5" y="24"/>
                  </a:lnTo>
                  <a:lnTo>
                    <a:pt x="5" y="25"/>
                  </a:lnTo>
                  <a:lnTo>
                    <a:pt x="5" y="27"/>
                  </a:lnTo>
                  <a:lnTo>
                    <a:pt x="5" y="28"/>
                  </a:lnTo>
                  <a:lnTo>
                    <a:pt x="5" y="30"/>
                  </a:lnTo>
                  <a:lnTo>
                    <a:pt x="5" y="32"/>
                  </a:lnTo>
                  <a:lnTo>
                    <a:pt x="5" y="35"/>
                  </a:lnTo>
                  <a:lnTo>
                    <a:pt x="5" y="37"/>
                  </a:lnTo>
                  <a:lnTo>
                    <a:pt x="5" y="39"/>
                  </a:lnTo>
                  <a:lnTo>
                    <a:pt x="4" y="41"/>
                  </a:lnTo>
                  <a:lnTo>
                    <a:pt x="4" y="43"/>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3" name="Freeform 291"/>
            <p:cNvSpPr>
              <a:spLocks/>
            </p:cNvSpPr>
            <p:nvPr/>
          </p:nvSpPr>
          <p:spPr bwMode="auto">
            <a:xfrm>
              <a:off x="1957" y="2063"/>
              <a:ext cx="14" cy="69"/>
            </a:xfrm>
            <a:custGeom>
              <a:avLst/>
              <a:gdLst>
                <a:gd name="T0" fmla="*/ 4 w 14"/>
                <a:gd name="T1" fmla="*/ 69 h 69"/>
                <a:gd name="T2" fmla="*/ 1 w 14"/>
                <a:gd name="T3" fmla="*/ 68 h 69"/>
                <a:gd name="T4" fmla="*/ 0 w 14"/>
                <a:gd name="T5" fmla="*/ 66 h 69"/>
                <a:gd name="T6" fmla="*/ 0 w 14"/>
                <a:gd name="T7" fmla="*/ 63 h 69"/>
                <a:gd name="T8" fmla="*/ 0 w 14"/>
                <a:gd name="T9" fmla="*/ 60 h 69"/>
                <a:gd name="T10" fmla="*/ 0 w 14"/>
                <a:gd name="T11" fmla="*/ 56 h 69"/>
                <a:gd name="T12" fmla="*/ 2 w 14"/>
                <a:gd name="T13" fmla="*/ 52 h 69"/>
                <a:gd name="T14" fmla="*/ 2 w 14"/>
                <a:gd name="T15" fmla="*/ 47 h 69"/>
                <a:gd name="T16" fmla="*/ 3 w 14"/>
                <a:gd name="T17" fmla="*/ 43 h 69"/>
                <a:gd name="T18" fmla="*/ 3 w 14"/>
                <a:gd name="T19" fmla="*/ 38 h 69"/>
                <a:gd name="T20" fmla="*/ 4 w 14"/>
                <a:gd name="T21" fmla="*/ 33 h 69"/>
                <a:gd name="T22" fmla="*/ 4 w 14"/>
                <a:gd name="T23" fmla="*/ 28 h 69"/>
                <a:gd name="T24" fmla="*/ 5 w 14"/>
                <a:gd name="T25" fmla="*/ 23 h 69"/>
                <a:gd name="T26" fmla="*/ 6 w 14"/>
                <a:gd name="T27" fmla="*/ 19 h 69"/>
                <a:gd name="T28" fmla="*/ 6 w 14"/>
                <a:gd name="T29" fmla="*/ 14 h 69"/>
                <a:gd name="T30" fmla="*/ 7 w 14"/>
                <a:gd name="T31" fmla="*/ 9 h 69"/>
                <a:gd name="T32" fmla="*/ 7 w 14"/>
                <a:gd name="T33" fmla="*/ 5 h 69"/>
                <a:gd name="T34" fmla="*/ 7 w 14"/>
                <a:gd name="T35" fmla="*/ 1 h 69"/>
                <a:gd name="T36" fmla="*/ 14 w 14"/>
                <a:gd name="T37" fmla="*/ 3 h 69"/>
                <a:gd name="T38" fmla="*/ 13 w 14"/>
                <a:gd name="T39" fmla="*/ 6 h 69"/>
                <a:gd name="T40" fmla="*/ 12 w 14"/>
                <a:gd name="T41" fmla="*/ 10 h 69"/>
                <a:gd name="T42" fmla="*/ 12 w 14"/>
                <a:gd name="T43" fmla="*/ 15 h 69"/>
                <a:gd name="T44" fmla="*/ 12 w 14"/>
                <a:gd name="T45" fmla="*/ 20 h 69"/>
                <a:gd name="T46" fmla="*/ 11 w 14"/>
                <a:gd name="T47" fmla="*/ 24 h 69"/>
                <a:gd name="T48" fmla="*/ 11 w 14"/>
                <a:gd name="T49" fmla="*/ 29 h 69"/>
                <a:gd name="T50" fmla="*/ 10 w 14"/>
                <a:gd name="T51" fmla="*/ 34 h 69"/>
                <a:gd name="T52" fmla="*/ 10 w 14"/>
                <a:gd name="T53" fmla="*/ 39 h 69"/>
                <a:gd name="T54" fmla="*/ 9 w 14"/>
                <a:gd name="T55" fmla="*/ 44 h 69"/>
                <a:gd name="T56" fmla="*/ 8 w 14"/>
                <a:gd name="T57" fmla="*/ 48 h 69"/>
                <a:gd name="T58" fmla="*/ 8 w 14"/>
                <a:gd name="T59" fmla="*/ 53 h 69"/>
                <a:gd name="T60" fmla="*/ 8 w 14"/>
                <a:gd name="T61" fmla="*/ 57 h 69"/>
                <a:gd name="T62" fmla="*/ 7 w 14"/>
                <a:gd name="T63" fmla="*/ 61 h 69"/>
                <a:gd name="T64" fmla="*/ 7 w 14"/>
                <a:gd name="T65" fmla="*/ 64 h 69"/>
                <a:gd name="T66" fmla="*/ 7 w 14"/>
                <a:gd name="T67" fmla="*/ 69 h 6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
                <a:gd name="T103" fmla="*/ 0 h 69"/>
                <a:gd name="T104" fmla="*/ 14 w 14"/>
                <a:gd name="T105" fmla="*/ 69 h 6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 h="69">
                  <a:moveTo>
                    <a:pt x="7" y="69"/>
                  </a:moveTo>
                  <a:lnTo>
                    <a:pt x="4" y="69"/>
                  </a:lnTo>
                  <a:lnTo>
                    <a:pt x="3" y="69"/>
                  </a:lnTo>
                  <a:lnTo>
                    <a:pt x="1" y="68"/>
                  </a:lnTo>
                  <a:lnTo>
                    <a:pt x="0" y="68"/>
                  </a:lnTo>
                  <a:lnTo>
                    <a:pt x="0" y="66"/>
                  </a:lnTo>
                  <a:lnTo>
                    <a:pt x="0" y="65"/>
                  </a:lnTo>
                  <a:lnTo>
                    <a:pt x="0" y="63"/>
                  </a:lnTo>
                  <a:lnTo>
                    <a:pt x="0" y="62"/>
                  </a:lnTo>
                  <a:lnTo>
                    <a:pt x="0" y="60"/>
                  </a:lnTo>
                  <a:lnTo>
                    <a:pt x="0" y="58"/>
                  </a:lnTo>
                  <a:lnTo>
                    <a:pt x="0" y="56"/>
                  </a:lnTo>
                  <a:lnTo>
                    <a:pt x="2" y="54"/>
                  </a:lnTo>
                  <a:lnTo>
                    <a:pt x="2" y="52"/>
                  </a:lnTo>
                  <a:lnTo>
                    <a:pt x="2" y="50"/>
                  </a:lnTo>
                  <a:lnTo>
                    <a:pt x="2" y="47"/>
                  </a:lnTo>
                  <a:lnTo>
                    <a:pt x="2" y="45"/>
                  </a:lnTo>
                  <a:lnTo>
                    <a:pt x="3" y="43"/>
                  </a:lnTo>
                  <a:lnTo>
                    <a:pt x="3" y="41"/>
                  </a:lnTo>
                  <a:lnTo>
                    <a:pt x="3" y="38"/>
                  </a:lnTo>
                  <a:lnTo>
                    <a:pt x="4" y="36"/>
                  </a:lnTo>
                  <a:lnTo>
                    <a:pt x="4" y="33"/>
                  </a:lnTo>
                  <a:lnTo>
                    <a:pt x="4" y="31"/>
                  </a:lnTo>
                  <a:lnTo>
                    <a:pt x="4" y="28"/>
                  </a:lnTo>
                  <a:lnTo>
                    <a:pt x="5" y="26"/>
                  </a:lnTo>
                  <a:lnTo>
                    <a:pt x="5" y="23"/>
                  </a:lnTo>
                  <a:lnTo>
                    <a:pt x="6" y="21"/>
                  </a:lnTo>
                  <a:lnTo>
                    <a:pt x="6" y="19"/>
                  </a:lnTo>
                  <a:lnTo>
                    <a:pt x="6" y="17"/>
                  </a:lnTo>
                  <a:lnTo>
                    <a:pt x="6" y="14"/>
                  </a:lnTo>
                  <a:lnTo>
                    <a:pt x="6" y="12"/>
                  </a:lnTo>
                  <a:lnTo>
                    <a:pt x="7" y="9"/>
                  </a:lnTo>
                  <a:lnTo>
                    <a:pt x="7" y="7"/>
                  </a:lnTo>
                  <a:lnTo>
                    <a:pt x="7" y="5"/>
                  </a:lnTo>
                  <a:lnTo>
                    <a:pt x="7" y="3"/>
                  </a:lnTo>
                  <a:lnTo>
                    <a:pt x="7" y="1"/>
                  </a:lnTo>
                  <a:lnTo>
                    <a:pt x="8" y="0"/>
                  </a:lnTo>
                  <a:lnTo>
                    <a:pt x="14" y="3"/>
                  </a:lnTo>
                  <a:lnTo>
                    <a:pt x="13" y="4"/>
                  </a:lnTo>
                  <a:lnTo>
                    <a:pt x="13" y="6"/>
                  </a:lnTo>
                  <a:lnTo>
                    <a:pt x="12" y="8"/>
                  </a:lnTo>
                  <a:lnTo>
                    <a:pt x="12" y="10"/>
                  </a:lnTo>
                  <a:lnTo>
                    <a:pt x="12" y="12"/>
                  </a:lnTo>
                  <a:lnTo>
                    <a:pt x="12" y="15"/>
                  </a:lnTo>
                  <a:lnTo>
                    <a:pt x="12" y="17"/>
                  </a:lnTo>
                  <a:lnTo>
                    <a:pt x="12" y="20"/>
                  </a:lnTo>
                  <a:lnTo>
                    <a:pt x="11" y="22"/>
                  </a:lnTo>
                  <a:lnTo>
                    <a:pt x="11" y="24"/>
                  </a:lnTo>
                  <a:lnTo>
                    <a:pt x="11" y="27"/>
                  </a:lnTo>
                  <a:lnTo>
                    <a:pt x="11" y="29"/>
                  </a:lnTo>
                  <a:lnTo>
                    <a:pt x="11" y="32"/>
                  </a:lnTo>
                  <a:lnTo>
                    <a:pt x="10" y="34"/>
                  </a:lnTo>
                  <a:lnTo>
                    <a:pt x="10" y="37"/>
                  </a:lnTo>
                  <a:lnTo>
                    <a:pt x="10" y="39"/>
                  </a:lnTo>
                  <a:lnTo>
                    <a:pt x="10" y="42"/>
                  </a:lnTo>
                  <a:lnTo>
                    <a:pt x="9" y="44"/>
                  </a:lnTo>
                  <a:lnTo>
                    <a:pt x="8" y="46"/>
                  </a:lnTo>
                  <a:lnTo>
                    <a:pt x="8" y="48"/>
                  </a:lnTo>
                  <a:lnTo>
                    <a:pt x="8" y="51"/>
                  </a:lnTo>
                  <a:lnTo>
                    <a:pt x="8" y="53"/>
                  </a:lnTo>
                  <a:lnTo>
                    <a:pt x="8" y="55"/>
                  </a:lnTo>
                  <a:lnTo>
                    <a:pt x="8" y="57"/>
                  </a:lnTo>
                  <a:lnTo>
                    <a:pt x="7" y="59"/>
                  </a:lnTo>
                  <a:lnTo>
                    <a:pt x="7" y="61"/>
                  </a:lnTo>
                  <a:lnTo>
                    <a:pt x="7" y="62"/>
                  </a:lnTo>
                  <a:lnTo>
                    <a:pt x="7" y="64"/>
                  </a:lnTo>
                  <a:lnTo>
                    <a:pt x="7" y="67"/>
                  </a:lnTo>
                  <a:lnTo>
                    <a:pt x="7" y="69"/>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4" name="Freeform 292"/>
            <p:cNvSpPr>
              <a:spLocks/>
            </p:cNvSpPr>
            <p:nvPr/>
          </p:nvSpPr>
          <p:spPr bwMode="auto">
            <a:xfrm>
              <a:off x="1975" y="2071"/>
              <a:ext cx="11" cy="62"/>
            </a:xfrm>
            <a:custGeom>
              <a:avLst/>
              <a:gdLst>
                <a:gd name="T0" fmla="*/ 3 w 11"/>
                <a:gd name="T1" fmla="*/ 62 h 62"/>
                <a:gd name="T2" fmla="*/ 0 w 11"/>
                <a:gd name="T3" fmla="*/ 61 h 62"/>
                <a:gd name="T4" fmla="*/ 0 w 11"/>
                <a:gd name="T5" fmla="*/ 57 h 62"/>
                <a:gd name="T6" fmla="*/ 0 w 11"/>
                <a:gd name="T7" fmla="*/ 53 h 62"/>
                <a:gd name="T8" fmla="*/ 1 w 11"/>
                <a:gd name="T9" fmla="*/ 49 h 62"/>
                <a:gd name="T10" fmla="*/ 1 w 11"/>
                <a:gd name="T11" fmla="*/ 44 h 62"/>
                <a:gd name="T12" fmla="*/ 1 w 11"/>
                <a:gd name="T13" fmla="*/ 38 h 62"/>
                <a:gd name="T14" fmla="*/ 2 w 11"/>
                <a:gd name="T15" fmla="*/ 33 h 62"/>
                <a:gd name="T16" fmla="*/ 3 w 11"/>
                <a:gd name="T17" fmla="*/ 27 h 62"/>
                <a:gd name="T18" fmla="*/ 3 w 11"/>
                <a:gd name="T19" fmla="*/ 22 h 62"/>
                <a:gd name="T20" fmla="*/ 4 w 11"/>
                <a:gd name="T21" fmla="*/ 17 h 62"/>
                <a:gd name="T22" fmla="*/ 4 w 11"/>
                <a:gd name="T23" fmla="*/ 12 h 62"/>
                <a:gd name="T24" fmla="*/ 4 w 11"/>
                <a:gd name="T25" fmla="*/ 8 h 62"/>
                <a:gd name="T26" fmla="*/ 5 w 11"/>
                <a:gd name="T27" fmla="*/ 5 h 62"/>
                <a:gd name="T28" fmla="*/ 5 w 11"/>
                <a:gd name="T29" fmla="*/ 2 h 62"/>
                <a:gd name="T30" fmla="*/ 5 w 11"/>
                <a:gd name="T31" fmla="*/ 0 h 62"/>
                <a:gd name="T32" fmla="*/ 11 w 11"/>
                <a:gd name="T33" fmla="*/ 4 h 62"/>
                <a:gd name="T34" fmla="*/ 10 w 11"/>
                <a:gd name="T35" fmla="*/ 7 h 62"/>
                <a:gd name="T36" fmla="*/ 10 w 11"/>
                <a:gd name="T37" fmla="*/ 11 h 62"/>
                <a:gd name="T38" fmla="*/ 9 w 11"/>
                <a:gd name="T39" fmla="*/ 14 h 62"/>
                <a:gd name="T40" fmla="*/ 9 w 11"/>
                <a:gd name="T41" fmla="*/ 19 h 62"/>
                <a:gd name="T42" fmla="*/ 9 w 11"/>
                <a:gd name="T43" fmla="*/ 23 h 62"/>
                <a:gd name="T44" fmla="*/ 9 w 11"/>
                <a:gd name="T45" fmla="*/ 27 h 62"/>
                <a:gd name="T46" fmla="*/ 8 w 11"/>
                <a:gd name="T47" fmla="*/ 32 h 62"/>
                <a:gd name="T48" fmla="*/ 8 w 11"/>
                <a:gd name="T49" fmla="*/ 37 h 62"/>
                <a:gd name="T50" fmla="*/ 8 w 11"/>
                <a:gd name="T51" fmla="*/ 40 h 62"/>
                <a:gd name="T52" fmla="*/ 7 w 11"/>
                <a:gd name="T53" fmla="*/ 44 h 62"/>
                <a:gd name="T54" fmla="*/ 7 w 11"/>
                <a:gd name="T55" fmla="*/ 48 h 62"/>
                <a:gd name="T56" fmla="*/ 7 w 11"/>
                <a:gd name="T57" fmla="*/ 52 h 62"/>
                <a:gd name="T58" fmla="*/ 7 w 11"/>
                <a:gd name="T59" fmla="*/ 55 h 62"/>
                <a:gd name="T60" fmla="*/ 6 w 11"/>
                <a:gd name="T61" fmla="*/ 58 h 62"/>
                <a:gd name="T62" fmla="*/ 6 w 11"/>
                <a:gd name="T63" fmla="*/ 62 h 6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1"/>
                <a:gd name="T97" fmla="*/ 0 h 62"/>
                <a:gd name="T98" fmla="*/ 11 w 11"/>
                <a:gd name="T99" fmla="*/ 62 h 6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1" h="62">
                  <a:moveTo>
                    <a:pt x="6" y="62"/>
                  </a:moveTo>
                  <a:lnTo>
                    <a:pt x="3" y="62"/>
                  </a:lnTo>
                  <a:lnTo>
                    <a:pt x="0" y="62"/>
                  </a:lnTo>
                  <a:lnTo>
                    <a:pt x="0" y="61"/>
                  </a:lnTo>
                  <a:lnTo>
                    <a:pt x="0" y="59"/>
                  </a:lnTo>
                  <a:lnTo>
                    <a:pt x="0" y="57"/>
                  </a:lnTo>
                  <a:lnTo>
                    <a:pt x="0" y="56"/>
                  </a:lnTo>
                  <a:lnTo>
                    <a:pt x="0" y="53"/>
                  </a:lnTo>
                  <a:lnTo>
                    <a:pt x="0" y="51"/>
                  </a:lnTo>
                  <a:lnTo>
                    <a:pt x="1" y="49"/>
                  </a:lnTo>
                  <a:lnTo>
                    <a:pt x="1" y="47"/>
                  </a:lnTo>
                  <a:lnTo>
                    <a:pt x="1" y="44"/>
                  </a:lnTo>
                  <a:lnTo>
                    <a:pt x="1" y="41"/>
                  </a:lnTo>
                  <a:lnTo>
                    <a:pt x="1" y="38"/>
                  </a:lnTo>
                  <a:lnTo>
                    <a:pt x="2" y="36"/>
                  </a:lnTo>
                  <a:lnTo>
                    <a:pt x="2" y="33"/>
                  </a:lnTo>
                  <a:lnTo>
                    <a:pt x="3" y="30"/>
                  </a:lnTo>
                  <a:lnTo>
                    <a:pt x="3" y="27"/>
                  </a:lnTo>
                  <a:lnTo>
                    <a:pt x="3" y="25"/>
                  </a:lnTo>
                  <a:lnTo>
                    <a:pt x="3" y="22"/>
                  </a:lnTo>
                  <a:lnTo>
                    <a:pt x="4" y="19"/>
                  </a:lnTo>
                  <a:lnTo>
                    <a:pt x="4" y="17"/>
                  </a:lnTo>
                  <a:lnTo>
                    <a:pt x="4" y="14"/>
                  </a:lnTo>
                  <a:lnTo>
                    <a:pt x="4" y="12"/>
                  </a:lnTo>
                  <a:lnTo>
                    <a:pt x="4" y="10"/>
                  </a:lnTo>
                  <a:lnTo>
                    <a:pt x="4" y="8"/>
                  </a:lnTo>
                  <a:lnTo>
                    <a:pt x="5" y="7"/>
                  </a:lnTo>
                  <a:lnTo>
                    <a:pt x="5" y="5"/>
                  </a:lnTo>
                  <a:lnTo>
                    <a:pt x="5" y="3"/>
                  </a:lnTo>
                  <a:lnTo>
                    <a:pt x="5" y="2"/>
                  </a:lnTo>
                  <a:lnTo>
                    <a:pt x="5" y="0"/>
                  </a:lnTo>
                  <a:lnTo>
                    <a:pt x="5" y="1"/>
                  </a:lnTo>
                  <a:lnTo>
                    <a:pt x="11" y="4"/>
                  </a:lnTo>
                  <a:lnTo>
                    <a:pt x="10" y="5"/>
                  </a:lnTo>
                  <a:lnTo>
                    <a:pt x="10" y="7"/>
                  </a:lnTo>
                  <a:lnTo>
                    <a:pt x="10" y="9"/>
                  </a:lnTo>
                  <a:lnTo>
                    <a:pt x="10" y="11"/>
                  </a:lnTo>
                  <a:lnTo>
                    <a:pt x="9" y="12"/>
                  </a:lnTo>
                  <a:lnTo>
                    <a:pt x="9" y="14"/>
                  </a:lnTo>
                  <a:lnTo>
                    <a:pt x="9" y="16"/>
                  </a:lnTo>
                  <a:lnTo>
                    <a:pt x="9" y="19"/>
                  </a:lnTo>
                  <a:lnTo>
                    <a:pt x="9" y="21"/>
                  </a:lnTo>
                  <a:lnTo>
                    <a:pt x="9" y="23"/>
                  </a:lnTo>
                  <a:lnTo>
                    <a:pt x="9" y="25"/>
                  </a:lnTo>
                  <a:lnTo>
                    <a:pt x="9" y="27"/>
                  </a:lnTo>
                  <a:lnTo>
                    <a:pt x="8" y="30"/>
                  </a:lnTo>
                  <a:lnTo>
                    <a:pt x="8" y="32"/>
                  </a:lnTo>
                  <a:lnTo>
                    <a:pt x="8" y="34"/>
                  </a:lnTo>
                  <a:lnTo>
                    <a:pt x="8" y="37"/>
                  </a:lnTo>
                  <a:lnTo>
                    <a:pt x="8" y="38"/>
                  </a:lnTo>
                  <a:lnTo>
                    <a:pt x="8" y="40"/>
                  </a:lnTo>
                  <a:lnTo>
                    <a:pt x="7" y="42"/>
                  </a:lnTo>
                  <a:lnTo>
                    <a:pt x="7" y="44"/>
                  </a:lnTo>
                  <a:lnTo>
                    <a:pt x="7" y="46"/>
                  </a:lnTo>
                  <a:lnTo>
                    <a:pt x="7" y="48"/>
                  </a:lnTo>
                  <a:lnTo>
                    <a:pt x="7" y="50"/>
                  </a:lnTo>
                  <a:lnTo>
                    <a:pt x="7" y="52"/>
                  </a:lnTo>
                  <a:lnTo>
                    <a:pt x="7" y="54"/>
                  </a:lnTo>
                  <a:lnTo>
                    <a:pt x="7" y="55"/>
                  </a:lnTo>
                  <a:lnTo>
                    <a:pt x="6" y="56"/>
                  </a:lnTo>
                  <a:lnTo>
                    <a:pt x="6" y="58"/>
                  </a:lnTo>
                  <a:lnTo>
                    <a:pt x="6" y="61"/>
                  </a:lnTo>
                  <a:lnTo>
                    <a:pt x="6" y="62"/>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5" name="Freeform 293"/>
            <p:cNvSpPr>
              <a:spLocks/>
            </p:cNvSpPr>
            <p:nvPr/>
          </p:nvSpPr>
          <p:spPr bwMode="auto">
            <a:xfrm>
              <a:off x="1991" y="2081"/>
              <a:ext cx="7" cy="55"/>
            </a:xfrm>
            <a:custGeom>
              <a:avLst/>
              <a:gdLst>
                <a:gd name="T0" fmla="*/ 3 w 7"/>
                <a:gd name="T1" fmla="*/ 54 h 55"/>
                <a:gd name="T2" fmla="*/ 0 w 7"/>
                <a:gd name="T3" fmla="*/ 52 h 55"/>
                <a:gd name="T4" fmla="*/ 0 w 7"/>
                <a:gd name="T5" fmla="*/ 48 h 55"/>
                <a:gd name="T6" fmla="*/ 0 w 7"/>
                <a:gd name="T7" fmla="*/ 44 h 55"/>
                <a:gd name="T8" fmla="*/ 0 w 7"/>
                <a:gd name="T9" fmla="*/ 41 h 55"/>
                <a:gd name="T10" fmla="*/ 0 w 7"/>
                <a:gd name="T11" fmla="*/ 38 h 55"/>
                <a:gd name="T12" fmla="*/ 1 w 7"/>
                <a:gd name="T13" fmla="*/ 34 h 55"/>
                <a:gd name="T14" fmla="*/ 1 w 7"/>
                <a:gd name="T15" fmla="*/ 30 h 55"/>
                <a:gd name="T16" fmla="*/ 1 w 7"/>
                <a:gd name="T17" fmla="*/ 27 h 55"/>
                <a:gd name="T18" fmla="*/ 1 w 7"/>
                <a:gd name="T19" fmla="*/ 23 h 55"/>
                <a:gd name="T20" fmla="*/ 1 w 7"/>
                <a:gd name="T21" fmla="*/ 19 h 55"/>
                <a:gd name="T22" fmla="*/ 1 w 7"/>
                <a:gd name="T23" fmla="*/ 15 h 55"/>
                <a:gd name="T24" fmla="*/ 1 w 7"/>
                <a:gd name="T25" fmla="*/ 11 h 55"/>
                <a:gd name="T26" fmla="*/ 1 w 7"/>
                <a:gd name="T27" fmla="*/ 8 h 55"/>
                <a:gd name="T28" fmla="*/ 2 w 7"/>
                <a:gd name="T29" fmla="*/ 4 h 55"/>
                <a:gd name="T30" fmla="*/ 2 w 7"/>
                <a:gd name="T31" fmla="*/ 1 h 55"/>
                <a:gd name="T32" fmla="*/ 5 w 7"/>
                <a:gd name="T33" fmla="*/ 2 h 55"/>
                <a:gd name="T34" fmla="*/ 7 w 7"/>
                <a:gd name="T35" fmla="*/ 5 h 55"/>
                <a:gd name="T36" fmla="*/ 6 w 7"/>
                <a:gd name="T37" fmla="*/ 8 h 55"/>
                <a:gd name="T38" fmla="*/ 6 w 7"/>
                <a:gd name="T39" fmla="*/ 12 h 55"/>
                <a:gd name="T40" fmla="*/ 6 w 7"/>
                <a:gd name="T41" fmla="*/ 16 h 55"/>
                <a:gd name="T42" fmla="*/ 6 w 7"/>
                <a:gd name="T43" fmla="*/ 19 h 55"/>
                <a:gd name="T44" fmla="*/ 6 w 7"/>
                <a:gd name="T45" fmla="*/ 23 h 55"/>
                <a:gd name="T46" fmla="*/ 6 w 7"/>
                <a:gd name="T47" fmla="*/ 27 h 55"/>
                <a:gd name="T48" fmla="*/ 6 w 7"/>
                <a:gd name="T49" fmla="*/ 30 h 55"/>
                <a:gd name="T50" fmla="*/ 6 w 7"/>
                <a:gd name="T51" fmla="*/ 34 h 55"/>
                <a:gd name="T52" fmla="*/ 6 w 7"/>
                <a:gd name="T53" fmla="*/ 37 h 55"/>
                <a:gd name="T54" fmla="*/ 6 w 7"/>
                <a:gd name="T55" fmla="*/ 41 h 55"/>
                <a:gd name="T56" fmla="*/ 6 w 7"/>
                <a:gd name="T57" fmla="*/ 44 h 55"/>
                <a:gd name="T58" fmla="*/ 6 w 7"/>
                <a:gd name="T59" fmla="*/ 48 h 55"/>
                <a:gd name="T60" fmla="*/ 6 w 7"/>
                <a:gd name="T61" fmla="*/ 53 h 55"/>
                <a:gd name="T62" fmla="*/ 6 w 7"/>
                <a:gd name="T63" fmla="*/ 55 h 5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7"/>
                <a:gd name="T97" fmla="*/ 0 h 55"/>
                <a:gd name="T98" fmla="*/ 7 w 7"/>
                <a:gd name="T99" fmla="*/ 55 h 5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7" h="55">
                  <a:moveTo>
                    <a:pt x="6" y="55"/>
                  </a:moveTo>
                  <a:lnTo>
                    <a:pt x="3" y="54"/>
                  </a:lnTo>
                  <a:lnTo>
                    <a:pt x="0" y="54"/>
                  </a:lnTo>
                  <a:lnTo>
                    <a:pt x="0" y="52"/>
                  </a:lnTo>
                  <a:lnTo>
                    <a:pt x="0" y="49"/>
                  </a:lnTo>
                  <a:lnTo>
                    <a:pt x="0" y="48"/>
                  </a:lnTo>
                  <a:lnTo>
                    <a:pt x="0" y="46"/>
                  </a:lnTo>
                  <a:lnTo>
                    <a:pt x="0" y="44"/>
                  </a:lnTo>
                  <a:lnTo>
                    <a:pt x="0" y="43"/>
                  </a:lnTo>
                  <a:lnTo>
                    <a:pt x="0" y="41"/>
                  </a:lnTo>
                  <a:lnTo>
                    <a:pt x="0" y="39"/>
                  </a:lnTo>
                  <a:lnTo>
                    <a:pt x="0" y="38"/>
                  </a:lnTo>
                  <a:lnTo>
                    <a:pt x="1" y="36"/>
                  </a:lnTo>
                  <a:lnTo>
                    <a:pt x="1" y="34"/>
                  </a:lnTo>
                  <a:lnTo>
                    <a:pt x="1" y="32"/>
                  </a:lnTo>
                  <a:lnTo>
                    <a:pt x="1" y="30"/>
                  </a:lnTo>
                  <a:lnTo>
                    <a:pt x="1" y="28"/>
                  </a:lnTo>
                  <a:lnTo>
                    <a:pt x="1" y="27"/>
                  </a:lnTo>
                  <a:lnTo>
                    <a:pt x="1" y="25"/>
                  </a:lnTo>
                  <a:lnTo>
                    <a:pt x="1" y="23"/>
                  </a:lnTo>
                  <a:lnTo>
                    <a:pt x="1" y="21"/>
                  </a:lnTo>
                  <a:lnTo>
                    <a:pt x="1" y="19"/>
                  </a:lnTo>
                  <a:lnTo>
                    <a:pt x="1" y="17"/>
                  </a:lnTo>
                  <a:lnTo>
                    <a:pt x="1" y="15"/>
                  </a:lnTo>
                  <a:lnTo>
                    <a:pt x="1" y="13"/>
                  </a:lnTo>
                  <a:lnTo>
                    <a:pt x="1" y="11"/>
                  </a:lnTo>
                  <a:lnTo>
                    <a:pt x="1" y="9"/>
                  </a:lnTo>
                  <a:lnTo>
                    <a:pt x="1" y="8"/>
                  </a:lnTo>
                  <a:lnTo>
                    <a:pt x="2" y="6"/>
                  </a:lnTo>
                  <a:lnTo>
                    <a:pt x="2" y="4"/>
                  </a:lnTo>
                  <a:lnTo>
                    <a:pt x="2" y="3"/>
                  </a:lnTo>
                  <a:lnTo>
                    <a:pt x="2" y="1"/>
                  </a:lnTo>
                  <a:lnTo>
                    <a:pt x="3" y="0"/>
                  </a:lnTo>
                  <a:lnTo>
                    <a:pt x="5" y="2"/>
                  </a:lnTo>
                  <a:lnTo>
                    <a:pt x="7" y="3"/>
                  </a:lnTo>
                  <a:lnTo>
                    <a:pt x="7" y="5"/>
                  </a:lnTo>
                  <a:lnTo>
                    <a:pt x="7" y="7"/>
                  </a:lnTo>
                  <a:lnTo>
                    <a:pt x="6" y="8"/>
                  </a:lnTo>
                  <a:lnTo>
                    <a:pt x="6" y="10"/>
                  </a:lnTo>
                  <a:lnTo>
                    <a:pt x="6" y="12"/>
                  </a:lnTo>
                  <a:lnTo>
                    <a:pt x="6" y="14"/>
                  </a:lnTo>
                  <a:lnTo>
                    <a:pt x="6" y="16"/>
                  </a:lnTo>
                  <a:lnTo>
                    <a:pt x="6" y="17"/>
                  </a:lnTo>
                  <a:lnTo>
                    <a:pt x="6" y="19"/>
                  </a:lnTo>
                  <a:lnTo>
                    <a:pt x="6" y="21"/>
                  </a:lnTo>
                  <a:lnTo>
                    <a:pt x="6" y="23"/>
                  </a:lnTo>
                  <a:lnTo>
                    <a:pt x="6" y="25"/>
                  </a:lnTo>
                  <a:lnTo>
                    <a:pt x="6" y="27"/>
                  </a:lnTo>
                  <a:lnTo>
                    <a:pt x="6" y="28"/>
                  </a:lnTo>
                  <a:lnTo>
                    <a:pt x="6" y="30"/>
                  </a:lnTo>
                  <a:lnTo>
                    <a:pt x="6" y="32"/>
                  </a:lnTo>
                  <a:lnTo>
                    <a:pt x="6" y="34"/>
                  </a:lnTo>
                  <a:lnTo>
                    <a:pt x="6" y="35"/>
                  </a:lnTo>
                  <a:lnTo>
                    <a:pt x="6" y="37"/>
                  </a:lnTo>
                  <a:lnTo>
                    <a:pt x="6" y="39"/>
                  </a:lnTo>
                  <a:lnTo>
                    <a:pt x="6" y="41"/>
                  </a:lnTo>
                  <a:lnTo>
                    <a:pt x="6" y="42"/>
                  </a:lnTo>
                  <a:lnTo>
                    <a:pt x="6" y="44"/>
                  </a:lnTo>
                  <a:lnTo>
                    <a:pt x="6" y="46"/>
                  </a:lnTo>
                  <a:lnTo>
                    <a:pt x="6" y="48"/>
                  </a:lnTo>
                  <a:lnTo>
                    <a:pt x="6" y="51"/>
                  </a:lnTo>
                  <a:lnTo>
                    <a:pt x="6" y="53"/>
                  </a:lnTo>
                  <a:lnTo>
                    <a:pt x="6" y="55"/>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6" name="Freeform 294"/>
            <p:cNvSpPr>
              <a:spLocks/>
            </p:cNvSpPr>
            <p:nvPr/>
          </p:nvSpPr>
          <p:spPr bwMode="auto">
            <a:xfrm>
              <a:off x="2008" y="2087"/>
              <a:ext cx="7" cy="50"/>
            </a:xfrm>
            <a:custGeom>
              <a:avLst/>
              <a:gdLst>
                <a:gd name="T0" fmla="*/ 7 w 7"/>
                <a:gd name="T1" fmla="*/ 50 h 50"/>
                <a:gd name="T2" fmla="*/ 3 w 7"/>
                <a:gd name="T3" fmla="*/ 50 h 50"/>
                <a:gd name="T4" fmla="*/ 0 w 7"/>
                <a:gd name="T5" fmla="*/ 50 h 50"/>
                <a:gd name="T6" fmla="*/ 0 w 7"/>
                <a:gd name="T7" fmla="*/ 47 h 50"/>
                <a:gd name="T8" fmla="*/ 0 w 7"/>
                <a:gd name="T9" fmla="*/ 45 h 50"/>
                <a:gd name="T10" fmla="*/ 0 w 7"/>
                <a:gd name="T11" fmla="*/ 43 h 50"/>
                <a:gd name="T12" fmla="*/ 0 w 7"/>
                <a:gd name="T13" fmla="*/ 42 h 50"/>
                <a:gd name="T14" fmla="*/ 0 w 7"/>
                <a:gd name="T15" fmla="*/ 40 h 50"/>
                <a:gd name="T16" fmla="*/ 0 w 7"/>
                <a:gd name="T17" fmla="*/ 39 h 50"/>
                <a:gd name="T18" fmla="*/ 0 w 7"/>
                <a:gd name="T19" fmla="*/ 37 h 50"/>
                <a:gd name="T20" fmla="*/ 0 w 7"/>
                <a:gd name="T21" fmla="*/ 36 h 50"/>
                <a:gd name="T22" fmla="*/ 0 w 7"/>
                <a:gd name="T23" fmla="*/ 34 h 50"/>
                <a:gd name="T24" fmla="*/ 0 w 7"/>
                <a:gd name="T25" fmla="*/ 32 h 50"/>
                <a:gd name="T26" fmla="*/ 0 w 7"/>
                <a:gd name="T27" fmla="*/ 31 h 50"/>
                <a:gd name="T28" fmla="*/ 0 w 7"/>
                <a:gd name="T29" fmla="*/ 29 h 50"/>
                <a:gd name="T30" fmla="*/ 0 w 7"/>
                <a:gd name="T31" fmla="*/ 28 h 50"/>
                <a:gd name="T32" fmla="*/ 0 w 7"/>
                <a:gd name="T33" fmla="*/ 26 h 50"/>
                <a:gd name="T34" fmla="*/ 0 w 7"/>
                <a:gd name="T35" fmla="*/ 24 h 50"/>
                <a:gd name="T36" fmla="*/ 0 w 7"/>
                <a:gd name="T37" fmla="*/ 22 h 50"/>
                <a:gd name="T38" fmla="*/ 0 w 7"/>
                <a:gd name="T39" fmla="*/ 21 h 50"/>
                <a:gd name="T40" fmla="*/ 0 w 7"/>
                <a:gd name="T41" fmla="*/ 19 h 50"/>
                <a:gd name="T42" fmla="*/ 0 w 7"/>
                <a:gd name="T43" fmla="*/ 18 h 50"/>
                <a:gd name="T44" fmla="*/ 0 w 7"/>
                <a:gd name="T45" fmla="*/ 16 h 50"/>
                <a:gd name="T46" fmla="*/ 0 w 7"/>
                <a:gd name="T47" fmla="*/ 14 h 50"/>
                <a:gd name="T48" fmla="*/ 0 w 7"/>
                <a:gd name="T49" fmla="*/ 13 h 50"/>
                <a:gd name="T50" fmla="*/ 0 w 7"/>
                <a:gd name="T51" fmla="*/ 11 h 50"/>
                <a:gd name="T52" fmla="*/ 0 w 7"/>
                <a:gd name="T53" fmla="*/ 9 h 50"/>
                <a:gd name="T54" fmla="*/ 0 w 7"/>
                <a:gd name="T55" fmla="*/ 8 h 50"/>
                <a:gd name="T56" fmla="*/ 1 w 7"/>
                <a:gd name="T57" fmla="*/ 6 h 50"/>
                <a:gd name="T58" fmla="*/ 1 w 7"/>
                <a:gd name="T59" fmla="*/ 3 h 50"/>
                <a:gd name="T60" fmla="*/ 1 w 7"/>
                <a:gd name="T61" fmla="*/ 0 h 50"/>
                <a:gd name="T62" fmla="*/ 3 w 7"/>
                <a:gd name="T63" fmla="*/ 1 h 50"/>
                <a:gd name="T64" fmla="*/ 6 w 7"/>
                <a:gd name="T65" fmla="*/ 1 h 50"/>
                <a:gd name="T66" fmla="*/ 6 w 7"/>
                <a:gd name="T67" fmla="*/ 2 h 50"/>
                <a:gd name="T68" fmla="*/ 6 w 7"/>
                <a:gd name="T69" fmla="*/ 4 h 50"/>
                <a:gd name="T70" fmla="*/ 6 w 7"/>
                <a:gd name="T71" fmla="*/ 6 h 50"/>
                <a:gd name="T72" fmla="*/ 6 w 7"/>
                <a:gd name="T73" fmla="*/ 7 h 50"/>
                <a:gd name="T74" fmla="*/ 6 w 7"/>
                <a:gd name="T75" fmla="*/ 9 h 50"/>
                <a:gd name="T76" fmla="*/ 6 w 7"/>
                <a:gd name="T77" fmla="*/ 11 h 50"/>
                <a:gd name="T78" fmla="*/ 6 w 7"/>
                <a:gd name="T79" fmla="*/ 13 h 50"/>
                <a:gd name="T80" fmla="*/ 6 w 7"/>
                <a:gd name="T81" fmla="*/ 15 h 50"/>
                <a:gd name="T82" fmla="*/ 6 w 7"/>
                <a:gd name="T83" fmla="*/ 16 h 50"/>
                <a:gd name="T84" fmla="*/ 6 w 7"/>
                <a:gd name="T85" fmla="*/ 18 h 50"/>
                <a:gd name="T86" fmla="*/ 6 w 7"/>
                <a:gd name="T87" fmla="*/ 20 h 50"/>
                <a:gd name="T88" fmla="*/ 6 w 7"/>
                <a:gd name="T89" fmla="*/ 21 h 50"/>
                <a:gd name="T90" fmla="*/ 6 w 7"/>
                <a:gd name="T91" fmla="*/ 23 h 50"/>
                <a:gd name="T92" fmla="*/ 6 w 7"/>
                <a:gd name="T93" fmla="*/ 25 h 50"/>
                <a:gd name="T94" fmla="*/ 6 w 7"/>
                <a:gd name="T95" fmla="*/ 27 h 50"/>
                <a:gd name="T96" fmla="*/ 6 w 7"/>
                <a:gd name="T97" fmla="*/ 29 h 50"/>
                <a:gd name="T98" fmla="*/ 6 w 7"/>
                <a:gd name="T99" fmla="*/ 30 h 50"/>
                <a:gd name="T100" fmla="*/ 6 w 7"/>
                <a:gd name="T101" fmla="*/ 32 h 50"/>
                <a:gd name="T102" fmla="*/ 6 w 7"/>
                <a:gd name="T103" fmla="*/ 33 h 50"/>
                <a:gd name="T104" fmla="*/ 6 w 7"/>
                <a:gd name="T105" fmla="*/ 35 h 50"/>
                <a:gd name="T106" fmla="*/ 6 w 7"/>
                <a:gd name="T107" fmla="*/ 37 h 50"/>
                <a:gd name="T108" fmla="*/ 6 w 7"/>
                <a:gd name="T109" fmla="*/ 39 h 50"/>
                <a:gd name="T110" fmla="*/ 6 w 7"/>
                <a:gd name="T111" fmla="*/ 40 h 50"/>
                <a:gd name="T112" fmla="*/ 6 w 7"/>
                <a:gd name="T113" fmla="*/ 42 h 50"/>
                <a:gd name="T114" fmla="*/ 6 w 7"/>
                <a:gd name="T115" fmla="*/ 44 h 50"/>
                <a:gd name="T116" fmla="*/ 6 w 7"/>
                <a:gd name="T117" fmla="*/ 46 h 50"/>
                <a:gd name="T118" fmla="*/ 6 w 7"/>
                <a:gd name="T119" fmla="*/ 49 h 50"/>
                <a:gd name="T120" fmla="*/ 7 w 7"/>
                <a:gd name="T121" fmla="*/ 50 h 50"/>
                <a:gd name="T122" fmla="*/ 7 w 7"/>
                <a:gd name="T123" fmla="*/ 50 h 5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
                <a:gd name="T187" fmla="*/ 0 h 50"/>
                <a:gd name="T188" fmla="*/ 7 w 7"/>
                <a:gd name="T189" fmla="*/ 50 h 5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 h="50">
                  <a:moveTo>
                    <a:pt x="7" y="50"/>
                  </a:moveTo>
                  <a:lnTo>
                    <a:pt x="3" y="50"/>
                  </a:lnTo>
                  <a:lnTo>
                    <a:pt x="0" y="50"/>
                  </a:lnTo>
                  <a:lnTo>
                    <a:pt x="0" y="47"/>
                  </a:lnTo>
                  <a:lnTo>
                    <a:pt x="0" y="45"/>
                  </a:lnTo>
                  <a:lnTo>
                    <a:pt x="0" y="43"/>
                  </a:lnTo>
                  <a:lnTo>
                    <a:pt x="0" y="42"/>
                  </a:lnTo>
                  <a:lnTo>
                    <a:pt x="0" y="40"/>
                  </a:lnTo>
                  <a:lnTo>
                    <a:pt x="0" y="39"/>
                  </a:lnTo>
                  <a:lnTo>
                    <a:pt x="0" y="37"/>
                  </a:lnTo>
                  <a:lnTo>
                    <a:pt x="0" y="36"/>
                  </a:lnTo>
                  <a:lnTo>
                    <a:pt x="0" y="34"/>
                  </a:lnTo>
                  <a:lnTo>
                    <a:pt x="0" y="32"/>
                  </a:lnTo>
                  <a:lnTo>
                    <a:pt x="0" y="31"/>
                  </a:lnTo>
                  <a:lnTo>
                    <a:pt x="0" y="29"/>
                  </a:lnTo>
                  <a:lnTo>
                    <a:pt x="0" y="28"/>
                  </a:lnTo>
                  <a:lnTo>
                    <a:pt x="0" y="26"/>
                  </a:lnTo>
                  <a:lnTo>
                    <a:pt x="0" y="24"/>
                  </a:lnTo>
                  <a:lnTo>
                    <a:pt x="0" y="22"/>
                  </a:lnTo>
                  <a:lnTo>
                    <a:pt x="0" y="21"/>
                  </a:lnTo>
                  <a:lnTo>
                    <a:pt x="0" y="19"/>
                  </a:lnTo>
                  <a:lnTo>
                    <a:pt x="0" y="18"/>
                  </a:lnTo>
                  <a:lnTo>
                    <a:pt x="0" y="16"/>
                  </a:lnTo>
                  <a:lnTo>
                    <a:pt x="0" y="14"/>
                  </a:lnTo>
                  <a:lnTo>
                    <a:pt x="0" y="13"/>
                  </a:lnTo>
                  <a:lnTo>
                    <a:pt x="0" y="11"/>
                  </a:lnTo>
                  <a:lnTo>
                    <a:pt x="0" y="9"/>
                  </a:lnTo>
                  <a:lnTo>
                    <a:pt x="0" y="8"/>
                  </a:lnTo>
                  <a:lnTo>
                    <a:pt x="1" y="6"/>
                  </a:lnTo>
                  <a:lnTo>
                    <a:pt x="1" y="3"/>
                  </a:lnTo>
                  <a:lnTo>
                    <a:pt x="1" y="0"/>
                  </a:lnTo>
                  <a:lnTo>
                    <a:pt x="3" y="1"/>
                  </a:lnTo>
                  <a:lnTo>
                    <a:pt x="6" y="1"/>
                  </a:lnTo>
                  <a:lnTo>
                    <a:pt x="6" y="2"/>
                  </a:lnTo>
                  <a:lnTo>
                    <a:pt x="6" y="4"/>
                  </a:lnTo>
                  <a:lnTo>
                    <a:pt x="6" y="6"/>
                  </a:lnTo>
                  <a:lnTo>
                    <a:pt x="6" y="7"/>
                  </a:lnTo>
                  <a:lnTo>
                    <a:pt x="6" y="9"/>
                  </a:lnTo>
                  <a:lnTo>
                    <a:pt x="6" y="11"/>
                  </a:lnTo>
                  <a:lnTo>
                    <a:pt x="6" y="13"/>
                  </a:lnTo>
                  <a:lnTo>
                    <a:pt x="6" y="15"/>
                  </a:lnTo>
                  <a:lnTo>
                    <a:pt x="6" y="16"/>
                  </a:lnTo>
                  <a:lnTo>
                    <a:pt x="6" y="18"/>
                  </a:lnTo>
                  <a:lnTo>
                    <a:pt x="6" y="20"/>
                  </a:lnTo>
                  <a:lnTo>
                    <a:pt x="6" y="21"/>
                  </a:lnTo>
                  <a:lnTo>
                    <a:pt x="6" y="23"/>
                  </a:lnTo>
                  <a:lnTo>
                    <a:pt x="6" y="25"/>
                  </a:lnTo>
                  <a:lnTo>
                    <a:pt x="6" y="27"/>
                  </a:lnTo>
                  <a:lnTo>
                    <a:pt x="6" y="29"/>
                  </a:lnTo>
                  <a:lnTo>
                    <a:pt x="6" y="30"/>
                  </a:lnTo>
                  <a:lnTo>
                    <a:pt x="6" y="32"/>
                  </a:lnTo>
                  <a:lnTo>
                    <a:pt x="6" y="33"/>
                  </a:lnTo>
                  <a:lnTo>
                    <a:pt x="6" y="35"/>
                  </a:lnTo>
                  <a:lnTo>
                    <a:pt x="6" y="37"/>
                  </a:lnTo>
                  <a:lnTo>
                    <a:pt x="6" y="39"/>
                  </a:lnTo>
                  <a:lnTo>
                    <a:pt x="6" y="40"/>
                  </a:lnTo>
                  <a:lnTo>
                    <a:pt x="6" y="42"/>
                  </a:lnTo>
                  <a:lnTo>
                    <a:pt x="6" y="44"/>
                  </a:lnTo>
                  <a:lnTo>
                    <a:pt x="6" y="46"/>
                  </a:lnTo>
                  <a:lnTo>
                    <a:pt x="6" y="49"/>
                  </a:lnTo>
                  <a:lnTo>
                    <a:pt x="7" y="5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7" name="Freeform 295"/>
            <p:cNvSpPr>
              <a:spLocks/>
            </p:cNvSpPr>
            <p:nvPr/>
          </p:nvSpPr>
          <p:spPr bwMode="auto">
            <a:xfrm>
              <a:off x="2091" y="1670"/>
              <a:ext cx="50" cy="6"/>
            </a:xfrm>
            <a:custGeom>
              <a:avLst/>
              <a:gdLst>
                <a:gd name="T0" fmla="*/ 0 w 50"/>
                <a:gd name="T1" fmla="*/ 0 h 6"/>
                <a:gd name="T2" fmla="*/ 0 w 50"/>
                <a:gd name="T3" fmla="*/ 1 h 6"/>
                <a:gd name="T4" fmla="*/ 0 w 50"/>
                <a:gd name="T5" fmla="*/ 3 h 6"/>
                <a:gd name="T6" fmla="*/ 0 w 50"/>
                <a:gd name="T7" fmla="*/ 4 h 6"/>
                <a:gd name="T8" fmla="*/ 0 w 50"/>
                <a:gd name="T9" fmla="*/ 6 h 6"/>
                <a:gd name="T10" fmla="*/ 2 w 50"/>
                <a:gd name="T11" fmla="*/ 6 h 6"/>
                <a:gd name="T12" fmla="*/ 5 w 50"/>
                <a:gd name="T13" fmla="*/ 6 h 6"/>
                <a:gd name="T14" fmla="*/ 7 w 50"/>
                <a:gd name="T15" fmla="*/ 6 h 6"/>
                <a:gd name="T16" fmla="*/ 10 w 50"/>
                <a:gd name="T17" fmla="*/ 6 h 6"/>
                <a:gd name="T18" fmla="*/ 13 w 50"/>
                <a:gd name="T19" fmla="*/ 6 h 6"/>
                <a:gd name="T20" fmla="*/ 16 w 50"/>
                <a:gd name="T21" fmla="*/ 6 h 6"/>
                <a:gd name="T22" fmla="*/ 18 w 50"/>
                <a:gd name="T23" fmla="*/ 6 h 6"/>
                <a:gd name="T24" fmla="*/ 19 w 50"/>
                <a:gd name="T25" fmla="*/ 6 h 6"/>
                <a:gd name="T26" fmla="*/ 21 w 50"/>
                <a:gd name="T27" fmla="*/ 6 h 6"/>
                <a:gd name="T28" fmla="*/ 23 w 50"/>
                <a:gd name="T29" fmla="*/ 6 h 6"/>
                <a:gd name="T30" fmla="*/ 26 w 50"/>
                <a:gd name="T31" fmla="*/ 6 h 6"/>
                <a:gd name="T32" fmla="*/ 30 w 50"/>
                <a:gd name="T33" fmla="*/ 6 h 6"/>
                <a:gd name="T34" fmla="*/ 31 w 50"/>
                <a:gd name="T35" fmla="*/ 6 h 6"/>
                <a:gd name="T36" fmla="*/ 33 w 50"/>
                <a:gd name="T37" fmla="*/ 6 h 6"/>
                <a:gd name="T38" fmla="*/ 35 w 50"/>
                <a:gd name="T39" fmla="*/ 6 h 6"/>
                <a:gd name="T40" fmla="*/ 37 w 50"/>
                <a:gd name="T41" fmla="*/ 6 h 6"/>
                <a:gd name="T42" fmla="*/ 38 w 50"/>
                <a:gd name="T43" fmla="*/ 6 h 6"/>
                <a:gd name="T44" fmla="*/ 40 w 50"/>
                <a:gd name="T45" fmla="*/ 6 h 6"/>
                <a:gd name="T46" fmla="*/ 42 w 50"/>
                <a:gd name="T47" fmla="*/ 6 h 6"/>
                <a:gd name="T48" fmla="*/ 44 w 50"/>
                <a:gd name="T49" fmla="*/ 6 h 6"/>
                <a:gd name="T50" fmla="*/ 46 w 50"/>
                <a:gd name="T51" fmla="*/ 6 h 6"/>
                <a:gd name="T52" fmla="*/ 50 w 50"/>
                <a:gd name="T53" fmla="*/ 6 h 6"/>
                <a:gd name="T54" fmla="*/ 49 w 50"/>
                <a:gd name="T55" fmla="*/ 4 h 6"/>
                <a:gd name="T56" fmla="*/ 48 w 50"/>
                <a:gd name="T57" fmla="*/ 3 h 6"/>
                <a:gd name="T58" fmla="*/ 0 w 50"/>
                <a:gd name="T59" fmla="*/ 0 h 6"/>
                <a:gd name="T60" fmla="*/ 0 w 50"/>
                <a:gd name="T61" fmla="*/ 0 h 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50"/>
                <a:gd name="T94" fmla="*/ 0 h 6"/>
                <a:gd name="T95" fmla="*/ 50 w 50"/>
                <a:gd name="T96" fmla="*/ 6 h 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50" h="6">
                  <a:moveTo>
                    <a:pt x="0" y="0"/>
                  </a:moveTo>
                  <a:lnTo>
                    <a:pt x="0" y="1"/>
                  </a:lnTo>
                  <a:lnTo>
                    <a:pt x="0" y="3"/>
                  </a:lnTo>
                  <a:lnTo>
                    <a:pt x="0" y="4"/>
                  </a:lnTo>
                  <a:lnTo>
                    <a:pt x="0" y="6"/>
                  </a:lnTo>
                  <a:lnTo>
                    <a:pt x="2" y="6"/>
                  </a:lnTo>
                  <a:lnTo>
                    <a:pt x="5" y="6"/>
                  </a:lnTo>
                  <a:lnTo>
                    <a:pt x="7" y="6"/>
                  </a:lnTo>
                  <a:lnTo>
                    <a:pt x="10" y="6"/>
                  </a:lnTo>
                  <a:lnTo>
                    <a:pt x="13" y="6"/>
                  </a:lnTo>
                  <a:lnTo>
                    <a:pt x="16" y="6"/>
                  </a:lnTo>
                  <a:lnTo>
                    <a:pt x="18" y="6"/>
                  </a:lnTo>
                  <a:lnTo>
                    <a:pt x="19" y="6"/>
                  </a:lnTo>
                  <a:lnTo>
                    <a:pt x="21" y="6"/>
                  </a:lnTo>
                  <a:lnTo>
                    <a:pt x="23" y="6"/>
                  </a:lnTo>
                  <a:lnTo>
                    <a:pt x="26" y="6"/>
                  </a:lnTo>
                  <a:lnTo>
                    <a:pt x="30" y="6"/>
                  </a:lnTo>
                  <a:lnTo>
                    <a:pt x="31" y="6"/>
                  </a:lnTo>
                  <a:lnTo>
                    <a:pt x="33" y="6"/>
                  </a:lnTo>
                  <a:lnTo>
                    <a:pt x="35" y="6"/>
                  </a:lnTo>
                  <a:lnTo>
                    <a:pt x="37" y="6"/>
                  </a:lnTo>
                  <a:lnTo>
                    <a:pt x="38" y="6"/>
                  </a:lnTo>
                  <a:lnTo>
                    <a:pt x="40" y="6"/>
                  </a:lnTo>
                  <a:lnTo>
                    <a:pt x="42" y="6"/>
                  </a:lnTo>
                  <a:lnTo>
                    <a:pt x="44" y="6"/>
                  </a:lnTo>
                  <a:lnTo>
                    <a:pt x="46" y="6"/>
                  </a:lnTo>
                  <a:lnTo>
                    <a:pt x="50" y="6"/>
                  </a:lnTo>
                  <a:lnTo>
                    <a:pt x="49" y="4"/>
                  </a:lnTo>
                  <a:lnTo>
                    <a:pt x="48" y="3"/>
                  </a:lnTo>
                  <a:lnTo>
                    <a:pt x="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8" name="Freeform 296"/>
            <p:cNvSpPr>
              <a:spLocks/>
            </p:cNvSpPr>
            <p:nvPr/>
          </p:nvSpPr>
          <p:spPr bwMode="auto">
            <a:xfrm>
              <a:off x="2444" y="1990"/>
              <a:ext cx="16" cy="5"/>
            </a:xfrm>
            <a:custGeom>
              <a:avLst/>
              <a:gdLst>
                <a:gd name="T0" fmla="*/ 0 w 16"/>
                <a:gd name="T1" fmla="*/ 1 h 5"/>
                <a:gd name="T2" fmla="*/ 15 w 16"/>
                <a:gd name="T3" fmla="*/ 0 h 5"/>
                <a:gd name="T4" fmla="*/ 16 w 16"/>
                <a:gd name="T5" fmla="*/ 3 h 5"/>
                <a:gd name="T6" fmla="*/ 0 w 16"/>
                <a:gd name="T7" fmla="*/ 5 h 5"/>
                <a:gd name="T8" fmla="*/ 0 w 16"/>
                <a:gd name="T9" fmla="*/ 1 h 5"/>
                <a:gd name="T10" fmla="*/ 0 w 16"/>
                <a:gd name="T11" fmla="*/ 1 h 5"/>
                <a:gd name="T12" fmla="*/ 0 60000 65536"/>
                <a:gd name="T13" fmla="*/ 0 60000 65536"/>
                <a:gd name="T14" fmla="*/ 0 60000 65536"/>
                <a:gd name="T15" fmla="*/ 0 60000 65536"/>
                <a:gd name="T16" fmla="*/ 0 60000 65536"/>
                <a:gd name="T17" fmla="*/ 0 60000 65536"/>
                <a:gd name="T18" fmla="*/ 0 w 16"/>
                <a:gd name="T19" fmla="*/ 0 h 5"/>
                <a:gd name="T20" fmla="*/ 16 w 16"/>
                <a:gd name="T21" fmla="*/ 5 h 5"/>
              </a:gdLst>
              <a:ahLst/>
              <a:cxnLst>
                <a:cxn ang="T12">
                  <a:pos x="T0" y="T1"/>
                </a:cxn>
                <a:cxn ang="T13">
                  <a:pos x="T2" y="T3"/>
                </a:cxn>
                <a:cxn ang="T14">
                  <a:pos x="T4" y="T5"/>
                </a:cxn>
                <a:cxn ang="T15">
                  <a:pos x="T6" y="T7"/>
                </a:cxn>
                <a:cxn ang="T16">
                  <a:pos x="T8" y="T9"/>
                </a:cxn>
                <a:cxn ang="T17">
                  <a:pos x="T10" y="T11"/>
                </a:cxn>
              </a:cxnLst>
              <a:rect l="T18" t="T19" r="T20" b="T21"/>
              <a:pathLst>
                <a:path w="16" h="5">
                  <a:moveTo>
                    <a:pt x="0" y="1"/>
                  </a:moveTo>
                  <a:lnTo>
                    <a:pt x="15" y="0"/>
                  </a:lnTo>
                  <a:lnTo>
                    <a:pt x="16" y="3"/>
                  </a:lnTo>
                  <a:lnTo>
                    <a:pt x="0" y="5"/>
                  </a:lnTo>
                  <a:lnTo>
                    <a:pt x="0" y="1"/>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09" name="Freeform 297"/>
            <p:cNvSpPr>
              <a:spLocks/>
            </p:cNvSpPr>
            <p:nvPr/>
          </p:nvSpPr>
          <p:spPr bwMode="auto">
            <a:xfrm>
              <a:off x="2350" y="1676"/>
              <a:ext cx="20" cy="7"/>
            </a:xfrm>
            <a:custGeom>
              <a:avLst/>
              <a:gdLst>
                <a:gd name="T0" fmla="*/ 1 w 20"/>
                <a:gd name="T1" fmla="*/ 0 h 7"/>
                <a:gd name="T2" fmla="*/ 2 w 20"/>
                <a:gd name="T3" fmla="*/ 0 h 7"/>
                <a:gd name="T4" fmla="*/ 5 w 20"/>
                <a:gd name="T5" fmla="*/ 0 h 7"/>
                <a:gd name="T6" fmla="*/ 8 w 20"/>
                <a:gd name="T7" fmla="*/ 0 h 7"/>
                <a:gd name="T8" fmla="*/ 10 w 20"/>
                <a:gd name="T9" fmla="*/ 0 h 7"/>
                <a:gd name="T10" fmla="*/ 12 w 20"/>
                <a:gd name="T11" fmla="*/ 0 h 7"/>
                <a:gd name="T12" fmla="*/ 14 w 20"/>
                <a:gd name="T13" fmla="*/ 0 h 7"/>
                <a:gd name="T14" fmla="*/ 16 w 20"/>
                <a:gd name="T15" fmla="*/ 1 h 7"/>
                <a:gd name="T16" fmla="*/ 18 w 20"/>
                <a:gd name="T17" fmla="*/ 2 h 7"/>
                <a:gd name="T18" fmla="*/ 19 w 20"/>
                <a:gd name="T19" fmla="*/ 4 h 7"/>
                <a:gd name="T20" fmla="*/ 20 w 20"/>
                <a:gd name="T21" fmla="*/ 6 h 7"/>
                <a:gd name="T22" fmla="*/ 17 w 20"/>
                <a:gd name="T23" fmla="*/ 7 h 7"/>
                <a:gd name="T24" fmla="*/ 14 w 20"/>
                <a:gd name="T25" fmla="*/ 7 h 7"/>
                <a:gd name="T26" fmla="*/ 12 w 20"/>
                <a:gd name="T27" fmla="*/ 6 h 7"/>
                <a:gd name="T28" fmla="*/ 10 w 20"/>
                <a:gd name="T29" fmla="*/ 6 h 7"/>
                <a:gd name="T30" fmla="*/ 7 w 20"/>
                <a:gd name="T31" fmla="*/ 6 h 7"/>
                <a:gd name="T32" fmla="*/ 5 w 20"/>
                <a:gd name="T33" fmla="*/ 5 h 7"/>
                <a:gd name="T34" fmla="*/ 2 w 20"/>
                <a:gd name="T35" fmla="*/ 5 h 7"/>
                <a:gd name="T36" fmla="*/ 0 w 20"/>
                <a:gd name="T37" fmla="*/ 5 h 7"/>
                <a:gd name="T38" fmla="*/ 0 w 20"/>
                <a:gd name="T39" fmla="*/ 4 h 7"/>
                <a:gd name="T40" fmla="*/ 0 w 20"/>
                <a:gd name="T41" fmla="*/ 2 h 7"/>
                <a:gd name="T42" fmla="*/ 0 w 20"/>
                <a:gd name="T43" fmla="*/ 1 h 7"/>
                <a:gd name="T44" fmla="*/ 1 w 20"/>
                <a:gd name="T45" fmla="*/ 0 h 7"/>
                <a:gd name="T46" fmla="*/ 1 w 20"/>
                <a:gd name="T47" fmla="*/ 0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
                <a:gd name="T73" fmla="*/ 0 h 7"/>
                <a:gd name="T74" fmla="*/ 20 w 20"/>
                <a:gd name="T75" fmla="*/ 7 h 7"/>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 h="7">
                  <a:moveTo>
                    <a:pt x="1" y="0"/>
                  </a:moveTo>
                  <a:lnTo>
                    <a:pt x="2" y="0"/>
                  </a:lnTo>
                  <a:lnTo>
                    <a:pt x="5" y="0"/>
                  </a:lnTo>
                  <a:lnTo>
                    <a:pt x="8" y="0"/>
                  </a:lnTo>
                  <a:lnTo>
                    <a:pt x="10" y="0"/>
                  </a:lnTo>
                  <a:lnTo>
                    <a:pt x="12" y="0"/>
                  </a:lnTo>
                  <a:lnTo>
                    <a:pt x="14" y="0"/>
                  </a:lnTo>
                  <a:lnTo>
                    <a:pt x="16" y="1"/>
                  </a:lnTo>
                  <a:lnTo>
                    <a:pt x="18" y="2"/>
                  </a:lnTo>
                  <a:lnTo>
                    <a:pt x="19" y="4"/>
                  </a:lnTo>
                  <a:lnTo>
                    <a:pt x="20" y="6"/>
                  </a:lnTo>
                  <a:lnTo>
                    <a:pt x="17" y="7"/>
                  </a:lnTo>
                  <a:lnTo>
                    <a:pt x="14" y="7"/>
                  </a:lnTo>
                  <a:lnTo>
                    <a:pt x="12" y="6"/>
                  </a:lnTo>
                  <a:lnTo>
                    <a:pt x="10" y="6"/>
                  </a:lnTo>
                  <a:lnTo>
                    <a:pt x="7" y="6"/>
                  </a:lnTo>
                  <a:lnTo>
                    <a:pt x="5" y="5"/>
                  </a:lnTo>
                  <a:lnTo>
                    <a:pt x="2" y="5"/>
                  </a:lnTo>
                  <a:lnTo>
                    <a:pt x="0" y="5"/>
                  </a:lnTo>
                  <a:lnTo>
                    <a:pt x="0" y="4"/>
                  </a:lnTo>
                  <a:lnTo>
                    <a:pt x="0" y="2"/>
                  </a:lnTo>
                  <a:lnTo>
                    <a:pt x="0" y="1"/>
                  </a:lnTo>
                  <a:lnTo>
                    <a:pt x="1"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0" name="Freeform 298"/>
            <p:cNvSpPr>
              <a:spLocks/>
            </p:cNvSpPr>
            <p:nvPr/>
          </p:nvSpPr>
          <p:spPr bwMode="auto">
            <a:xfrm>
              <a:off x="2314" y="1678"/>
              <a:ext cx="18" cy="13"/>
            </a:xfrm>
            <a:custGeom>
              <a:avLst/>
              <a:gdLst>
                <a:gd name="T0" fmla="*/ 15 w 18"/>
                <a:gd name="T1" fmla="*/ 0 h 13"/>
                <a:gd name="T2" fmla="*/ 17 w 18"/>
                <a:gd name="T3" fmla="*/ 1 h 13"/>
                <a:gd name="T4" fmla="*/ 18 w 18"/>
                <a:gd name="T5" fmla="*/ 3 h 13"/>
                <a:gd name="T6" fmla="*/ 17 w 18"/>
                <a:gd name="T7" fmla="*/ 4 h 13"/>
                <a:gd name="T8" fmla="*/ 15 w 18"/>
                <a:gd name="T9" fmla="*/ 6 h 13"/>
                <a:gd name="T10" fmla="*/ 13 w 18"/>
                <a:gd name="T11" fmla="*/ 8 h 13"/>
                <a:gd name="T12" fmla="*/ 10 w 18"/>
                <a:gd name="T13" fmla="*/ 9 h 13"/>
                <a:gd name="T14" fmla="*/ 8 w 18"/>
                <a:gd name="T15" fmla="*/ 10 h 13"/>
                <a:gd name="T16" fmla="*/ 6 w 18"/>
                <a:gd name="T17" fmla="*/ 12 h 13"/>
                <a:gd name="T18" fmla="*/ 3 w 18"/>
                <a:gd name="T19" fmla="*/ 12 h 13"/>
                <a:gd name="T20" fmla="*/ 2 w 18"/>
                <a:gd name="T21" fmla="*/ 13 h 13"/>
                <a:gd name="T22" fmla="*/ 0 w 18"/>
                <a:gd name="T23" fmla="*/ 10 h 13"/>
                <a:gd name="T24" fmla="*/ 1 w 18"/>
                <a:gd name="T25" fmla="*/ 8 h 13"/>
                <a:gd name="T26" fmla="*/ 2 w 18"/>
                <a:gd name="T27" fmla="*/ 6 h 13"/>
                <a:gd name="T28" fmla="*/ 5 w 18"/>
                <a:gd name="T29" fmla="*/ 5 h 13"/>
                <a:gd name="T30" fmla="*/ 7 w 18"/>
                <a:gd name="T31" fmla="*/ 4 h 13"/>
                <a:gd name="T32" fmla="*/ 10 w 18"/>
                <a:gd name="T33" fmla="*/ 2 h 13"/>
                <a:gd name="T34" fmla="*/ 13 w 18"/>
                <a:gd name="T35" fmla="*/ 1 h 13"/>
                <a:gd name="T36" fmla="*/ 15 w 18"/>
                <a:gd name="T37" fmla="*/ 0 h 13"/>
                <a:gd name="T38" fmla="*/ 15 w 18"/>
                <a:gd name="T39" fmla="*/ 0 h 1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8"/>
                <a:gd name="T61" fmla="*/ 0 h 13"/>
                <a:gd name="T62" fmla="*/ 18 w 18"/>
                <a:gd name="T63" fmla="*/ 13 h 1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8" h="13">
                  <a:moveTo>
                    <a:pt x="15" y="0"/>
                  </a:moveTo>
                  <a:lnTo>
                    <a:pt x="17" y="1"/>
                  </a:lnTo>
                  <a:lnTo>
                    <a:pt x="18" y="3"/>
                  </a:lnTo>
                  <a:lnTo>
                    <a:pt x="17" y="4"/>
                  </a:lnTo>
                  <a:lnTo>
                    <a:pt x="15" y="6"/>
                  </a:lnTo>
                  <a:lnTo>
                    <a:pt x="13" y="8"/>
                  </a:lnTo>
                  <a:lnTo>
                    <a:pt x="10" y="9"/>
                  </a:lnTo>
                  <a:lnTo>
                    <a:pt x="8" y="10"/>
                  </a:lnTo>
                  <a:lnTo>
                    <a:pt x="6" y="12"/>
                  </a:lnTo>
                  <a:lnTo>
                    <a:pt x="3" y="12"/>
                  </a:lnTo>
                  <a:lnTo>
                    <a:pt x="2" y="13"/>
                  </a:lnTo>
                  <a:lnTo>
                    <a:pt x="0" y="10"/>
                  </a:lnTo>
                  <a:lnTo>
                    <a:pt x="1" y="8"/>
                  </a:lnTo>
                  <a:lnTo>
                    <a:pt x="2" y="6"/>
                  </a:lnTo>
                  <a:lnTo>
                    <a:pt x="5" y="5"/>
                  </a:lnTo>
                  <a:lnTo>
                    <a:pt x="7" y="4"/>
                  </a:lnTo>
                  <a:lnTo>
                    <a:pt x="10" y="2"/>
                  </a:lnTo>
                  <a:lnTo>
                    <a:pt x="13" y="1"/>
                  </a:lnTo>
                  <a:lnTo>
                    <a:pt x="15"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1" name="Freeform 299"/>
            <p:cNvSpPr>
              <a:spLocks/>
            </p:cNvSpPr>
            <p:nvPr/>
          </p:nvSpPr>
          <p:spPr bwMode="auto">
            <a:xfrm>
              <a:off x="2345" y="1684"/>
              <a:ext cx="25" cy="13"/>
            </a:xfrm>
            <a:custGeom>
              <a:avLst/>
              <a:gdLst>
                <a:gd name="T0" fmla="*/ 1 w 25"/>
                <a:gd name="T1" fmla="*/ 0 h 13"/>
                <a:gd name="T2" fmla="*/ 3 w 25"/>
                <a:gd name="T3" fmla="*/ 1 h 13"/>
                <a:gd name="T4" fmla="*/ 6 w 25"/>
                <a:gd name="T5" fmla="*/ 2 h 13"/>
                <a:gd name="T6" fmla="*/ 9 w 25"/>
                <a:gd name="T7" fmla="*/ 3 h 13"/>
                <a:gd name="T8" fmla="*/ 12 w 25"/>
                <a:gd name="T9" fmla="*/ 4 h 13"/>
                <a:gd name="T10" fmla="*/ 15 w 25"/>
                <a:gd name="T11" fmla="*/ 4 h 13"/>
                <a:gd name="T12" fmla="*/ 17 w 25"/>
                <a:gd name="T13" fmla="*/ 5 h 13"/>
                <a:gd name="T14" fmla="*/ 20 w 25"/>
                <a:gd name="T15" fmla="*/ 6 h 13"/>
                <a:gd name="T16" fmla="*/ 22 w 25"/>
                <a:gd name="T17" fmla="*/ 8 h 13"/>
                <a:gd name="T18" fmla="*/ 23 w 25"/>
                <a:gd name="T19" fmla="*/ 9 h 13"/>
                <a:gd name="T20" fmla="*/ 24 w 25"/>
                <a:gd name="T21" fmla="*/ 10 h 13"/>
                <a:gd name="T22" fmla="*/ 25 w 25"/>
                <a:gd name="T23" fmla="*/ 11 h 13"/>
                <a:gd name="T24" fmla="*/ 25 w 25"/>
                <a:gd name="T25" fmla="*/ 13 h 13"/>
                <a:gd name="T26" fmla="*/ 23 w 25"/>
                <a:gd name="T27" fmla="*/ 13 h 13"/>
                <a:gd name="T28" fmla="*/ 20 w 25"/>
                <a:gd name="T29" fmla="*/ 13 h 13"/>
                <a:gd name="T30" fmla="*/ 17 w 25"/>
                <a:gd name="T31" fmla="*/ 13 h 13"/>
                <a:gd name="T32" fmla="*/ 14 w 25"/>
                <a:gd name="T33" fmla="*/ 13 h 13"/>
                <a:gd name="T34" fmla="*/ 11 w 25"/>
                <a:gd name="T35" fmla="*/ 11 h 13"/>
                <a:gd name="T36" fmla="*/ 9 w 25"/>
                <a:gd name="T37" fmla="*/ 10 h 13"/>
                <a:gd name="T38" fmla="*/ 6 w 25"/>
                <a:gd name="T39" fmla="*/ 9 h 13"/>
                <a:gd name="T40" fmla="*/ 4 w 25"/>
                <a:gd name="T41" fmla="*/ 7 h 13"/>
                <a:gd name="T42" fmla="*/ 2 w 25"/>
                <a:gd name="T43" fmla="*/ 6 h 13"/>
                <a:gd name="T44" fmla="*/ 1 w 25"/>
                <a:gd name="T45" fmla="*/ 4 h 13"/>
                <a:gd name="T46" fmla="*/ 0 w 25"/>
                <a:gd name="T47" fmla="*/ 2 h 13"/>
                <a:gd name="T48" fmla="*/ 1 w 25"/>
                <a:gd name="T49" fmla="*/ 0 h 13"/>
                <a:gd name="T50" fmla="*/ 1 w 25"/>
                <a:gd name="T51" fmla="*/ 0 h 1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25"/>
                <a:gd name="T79" fmla="*/ 0 h 13"/>
                <a:gd name="T80" fmla="*/ 25 w 25"/>
                <a:gd name="T81" fmla="*/ 13 h 1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25" h="13">
                  <a:moveTo>
                    <a:pt x="1" y="0"/>
                  </a:moveTo>
                  <a:lnTo>
                    <a:pt x="3" y="1"/>
                  </a:lnTo>
                  <a:lnTo>
                    <a:pt x="6" y="2"/>
                  </a:lnTo>
                  <a:lnTo>
                    <a:pt x="9" y="3"/>
                  </a:lnTo>
                  <a:lnTo>
                    <a:pt x="12" y="4"/>
                  </a:lnTo>
                  <a:lnTo>
                    <a:pt x="15" y="4"/>
                  </a:lnTo>
                  <a:lnTo>
                    <a:pt x="17" y="5"/>
                  </a:lnTo>
                  <a:lnTo>
                    <a:pt x="20" y="6"/>
                  </a:lnTo>
                  <a:lnTo>
                    <a:pt x="22" y="8"/>
                  </a:lnTo>
                  <a:lnTo>
                    <a:pt x="23" y="9"/>
                  </a:lnTo>
                  <a:lnTo>
                    <a:pt x="24" y="10"/>
                  </a:lnTo>
                  <a:lnTo>
                    <a:pt x="25" y="11"/>
                  </a:lnTo>
                  <a:lnTo>
                    <a:pt x="25" y="13"/>
                  </a:lnTo>
                  <a:lnTo>
                    <a:pt x="23" y="13"/>
                  </a:lnTo>
                  <a:lnTo>
                    <a:pt x="20" y="13"/>
                  </a:lnTo>
                  <a:lnTo>
                    <a:pt x="17" y="13"/>
                  </a:lnTo>
                  <a:lnTo>
                    <a:pt x="14" y="13"/>
                  </a:lnTo>
                  <a:lnTo>
                    <a:pt x="11" y="11"/>
                  </a:lnTo>
                  <a:lnTo>
                    <a:pt x="9" y="10"/>
                  </a:lnTo>
                  <a:lnTo>
                    <a:pt x="6" y="9"/>
                  </a:lnTo>
                  <a:lnTo>
                    <a:pt x="4" y="7"/>
                  </a:lnTo>
                  <a:lnTo>
                    <a:pt x="2" y="6"/>
                  </a:lnTo>
                  <a:lnTo>
                    <a:pt x="1" y="4"/>
                  </a:lnTo>
                  <a:lnTo>
                    <a:pt x="0" y="2"/>
                  </a:lnTo>
                  <a:lnTo>
                    <a:pt x="1"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2" name="Freeform 300"/>
            <p:cNvSpPr>
              <a:spLocks/>
            </p:cNvSpPr>
            <p:nvPr/>
          </p:nvSpPr>
          <p:spPr bwMode="auto">
            <a:xfrm>
              <a:off x="2309" y="1685"/>
              <a:ext cx="36" cy="29"/>
            </a:xfrm>
            <a:custGeom>
              <a:avLst/>
              <a:gdLst>
                <a:gd name="T0" fmla="*/ 24 w 36"/>
                <a:gd name="T1" fmla="*/ 0 h 29"/>
                <a:gd name="T2" fmla="*/ 26 w 36"/>
                <a:gd name="T3" fmla="*/ 2 h 29"/>
                <a:gd name="T4" fmla="*/ 26 w 36"/>
                <a:gd name="T5" fmla="*/ 5 h 29"/>
                <a:gd name="T6" fmla="*/ 24 w 36"/>
                <a:gd name="T7" fmla="*/ 7 h 29"/>
                <a:gd name="T8" fmla="*/ 22 w 36"/>
                <a:gd name="T9" fmla="*/ 9 h 29"/>
                <a:gd name="T10" fmla="*/ 20 w 36"/>
                <a:gd name="T11" fmla="*/ 10 h 29"/>
                <a:gd name="T12" fmla="*/ 18 w 36"/>
                <a:gd name="T13" fmla="*/ 11 h 29"/>
                <a:gd name="T14" fmla="*/ 16 w 36"/>
                <a:gd name="T15" fmla="*/ 12 h 29"/>
                <a:gd name="T16" fmla="*/ 15 w 36"/>
                <a:gd name="T17" fmla="*/ 14 h 29"/>
                <a:gd name="T18" fmla="*/ 12 w 36"/>
                <a:gd name="T19" fmla="*/ 16 h 29"/>
                <a:gd name="T20" fmla="*/ 10 w 36"/>
                <a:gd name="T21" fmla="*/ 18 h 29"/>
                <a:gd name="T22" fmla="*/ 13 w 36"/>
                <a:gd name="T23" fmla="*/ 18 h 29"/>
                <a:gd name="T24" fmla="*/ 16 w 36"/>
                <a:gd name="T25" fmla="*/ 17 h 29"/>
                <a:gd name="T26" fmla="*/ 19 w 36"/>
                <a:gd name="T27" fmla="*/ 16 h 29"/>
                <a:gd name="T28" fmla="*/ 22 w 36"/>
                <a:gd name="T29" fmla="*/ 14 h 29"/>
                <a:gd name="T30" fmla="*/ 24 w 36"/>
                <a:gd name="T31" fmla="*/ 14 h 29"/>
                <a:gd name="T32" fmla="*/ 26 w 36"/>
                <a:gd name="T33" fmla="*/ 13 h 29"/>
                <a:gd name="T34" fmla="*/ 27 w 36"/>
                <a:gd name="T35" fmla="*/ 13 h 29"/>
                <a:gd name="T36" fmla="*/ 29 w 36"/>
                <a:gd name="T37" fmla="*/ 13 h 29"/>
                <a:gd name="T38" fmla="*/ 31 w 36"/>
                <a:gd name="T39" fmla="*/ 13 h 29"/>
                <a:gd name="T40" fmla="*/ 32 w 36"/>
                <a:gd name="T41" fmla="*/ 13 h 29"/>
                <a:gd name="T42" fmla="*/ 34 w 36"/>
                <a:gd name="T43" fmla="*/ 14 h 29"/>
                <a:gd name="T44" fmla="*/ 36 w 36"/>
                <a:gd name="T45" fmla="*/ 15 h 29"/>
                <a:gd name="T46" fmla="*/ 34 w 36"/>
                <a:gd name="T47" fmla="*/ 16 h 29"/>
                <a:gd name="T48" fmla="*/ 32 w 36"/>
                <a:gd name="T49" fmla="*/ 17 h 29"/>
                <a:gd name="T50" fmla="*/ 30 w 36"/>
                <a:gd name="T51" fmla="*/ 18 h 29"/>
                <a:gd name="T52" fmla="*/ 28 w 36"/>
                <a:gd name="T53" fmla="*/ 19 h 29"/>
                <a:gd name="T54" fmla="*/ 26 w 36"/>
                <a:gd name="T55" fmla="*/ 19 h 29"/>
                <a:gd name="T56" fmla="*/ 24 w 36"/>
                <a:gd name="T57" fmla="*/ 20 h 29"/>
                <a:gd name="T58" fmla="*/ 22 w 36"/>
                <a:gd name="T59" fmla="*/ 20 h 29"/>
                <a:gd name="T60" fmla="*/ 20 w 36"/>
                <a:gd name="T61" fmla="*/ 21 h 29"/>
                <a:gd name="T62" fmla="*/ 18 w 36"/>
                <a:gd name="T63" fmla="*/ 21 h 29"/>
                <a:gd name="T64" fmla="*/ 16 w 36"/>
                <a:gd name="T65" fmla="*/ 22 h 29"/>
                <a:gd name="T66" fmla="*/ 14 w 36"/>
                <a:gd name="T67" fmla="*/ 22 h 29"/>
                <a:gd name="T68" fmla="*/ 12 w 36"/>
                <a:gd name="T69" fmla="*/ 23 h 29"/>
                <a:gd name="T70" fmla="*/ 10 w 36"/>
                <a:gd name="T71" fmla="*/ 24 h 29"/>
                <a:gd name="T72" fmla="*/ 8 w 36"/>
                <a:gd name="T73" fmla="*/ 25 h 29"/>
                <a:gd name="T74" fmla="*/ 7 w 36"/>
                <a:gd name="T75" fmla="*/ 27 h 29"/>
                <a:gd name="T76" fmla="*/ 6 w 36"/>
                <a:gd name="T77" fmla="*/ 29 h 29"/>
                <a:gd name="T78" fmla="*/ 4 w 36"/>
                <a:gd name="T79" fmla="*/ 28 h 29"/>
                <a:gd name="T80" fmla="*/ 2 w 36"/>
                <a:gd name="T81" fmla="*/ 28 h 29"/>
                <a:gd name="T82" fmla="*/ 1 w 36"/>
                <a:gd name="T83" fmla="*/ 27 h 29"/>
                <a:gd name="T84" fmla="*/ 0 w 36"/>
                <a:gd name="T85" fmla="*/ 27 h 29"/>
                <a:gd name="T86" fmla="*/ 2 w 36"/>
                <a:gd name="T87" fmla="*/ 24 h 29"/>
                <a:gd name="T88" fmla="*/ 2 w 36"/>
                <a:gd name="T89" fmla="*/ 22 h 29"/>
                <a:gd name="T90" fmla="*/ 2 w 36"/>
                <a:gd name="T91" fmla="*/ 20 h 29"/>
                <a:gd name="T92" fmla="*/ 2 w 36"/>
                <a:gd name="T93" fmla="*/ 17 h 29"/>
                <a:gd name="T94" fmla="*/ 2 w 36"/>
                <a:gd name="T95" fmla="*/ 15 h 29"/>
                <a:gd name="T96" fmla="*/ 3 w 36"/>
                <a:gd name="T97" fmla="*/ 13 h 29"/>
                <a:gd name="T98" fmla="*/ 4 w 36"/>
                <a:gd name="T99" fmla="*/ 11 h 29"/>
                <a:gd name="T100" fmla="*/ 5 w 36"/>
                <a:gd name="T101" fmla="*/ 10 h 29"/>
                <a:gd name="T102" fmla="*/ 7 w 36"/>
                <a:gd name="T103" fmla="*/ 10 h 29"/>
                <a:gd name="T104" fmla="*/ 10 w 36"/>
                <a:gd name="T105" fmla="*/ 9 h 29"/>
                <a:gd name="T106" fmla="*/ 11 w 36"/>
                <a:gd name="T107" fmla="*/ 7 h 29"/>
                <a:gd name="T108" fmla="*/ 12 w 36"/>
                <a:gd name="T109" fmla="*/ 6 h 29"/>
                <a:gd name="T110" fmla="*/ 15 w 36"/>
                <a:gd name="T111" fmla="*/ 5 h 29"/>
                <a:gd name="T112" fmla="*/ 17 w 36"/>
                <a:gd name="T113" fmla="*/ 4 h 29"/>
                <a:gd name="T114" fmla="*/ 19 w 36"/>
                <a:gd name="T115" fmla="*/ 3 h 29"/>
                <a:gd name="T116" fmla="*/ 20 w 36"/>
                <a:gd name="T117" fmla="*/ 2 h 29"/>
                <a:gd name="T118" fmla="*/ 22 w 36"/>
                <a:gd name="T119" fmla="*/ 1 h 29"/>
                <a:gd name="T120" fmla="*/ 24 w 36"/>
                <a:gd name="T121" fmla="*/ 0 h 29"/>
                <a:gd name="T122" fmla="*/ 24 w 36"/>
                <a:gd name="T123" fmla="*/ 0 h 29"/>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
                <a:gd name="T187" fmla="*/ 0 h 29"/>
                <a:gd name="T188" fmla="*/ 36 w 36"/>
                <a:gd name="T189" fmla="*/ 29 h 29"/>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 h="29">
                  <a:moveTo>
                    <a:pt x="24" y="0"/>
                  </a:moveTo>
                  <a:lnTo>
                    <a:pt x="26" y="2"/>
                  </a:lnTo>
                  <a:lnTo>
                    <a:pt x="26" y="5"/>
                  </a:lnTo>
                  <a:lnTo>
                    <a:pt x="24" y="7"/>
                  </a:lnTo>
                  <a:lnTo>
                    <a:pt x="22" y="9"/>
                  </a:lnTo>
                  <a:lnTo>
                    <a:pt x="20" y="10"/>
                  </a:lnTo>
                  <a:lnTo>
                    <a:pt x="18" y="11"/>
                  </a:lnTo>
                  <a:lnTo>
                    <a:pt x="16" y="12"/>
                  </a:lnTo>
                  <a:lnTo>
                    <a:pt x="15" y="14"/>
                  </a:lnTo>
                  <a:lnTo>
                    <a:pt x="12" y="16"/>
                  </a:lnTo>
                  <a:lnTo>
                    <a:pt x="10" y="18"/>
                  </a:lnTo>
                  <a:lnTo>
                    <a:pt x="13" y="18"/>
                  </a:lnTo>
                  <a:lnTo>
                    <a:pt x="16" y="17"/>
                  </a:lnTo>
                  <a:lnTo>
                    <a:pt x="19" y="16"/>
                  </a:lnTo>
                  <a:lnTo>
                    <a:pt x="22" y="14"/>
                  </a:lnTo>
                  <a:lnTo>
                    <a:pt x="24" y="14"/>
                  </a:lnTo>
                  <a:lnTo>
                    <a:pt x="26" y="13"/>
                  </a:lnTo>
                  <a:lnTo>
                    <a:pt x="27" y="13"/>
                  </a:lnTo>
                  <a:lnTo>
                    <a:pt x="29" y="13"/>
                  </a:lnTo>
                  <a:lnTo>
                    <a:pt x="31" y="13"/>
                  </a:lnTo>
                  <a:lnTo>
                    <a:pt x="32" y="13"/>
                  </a:lnTo>
                  <a:lnTo>
                    <a:pt x="34" y="14"/>
                  </a:lnTo>
                  <a:lnTo>
                    <a:pt x="36" y="15"/>
                  </a:lnTo>
                  <a:lnTo>
                    <a:pt x="34" y="16"/>
                  </a:lnTo>
                  <a:lnTo>
                    <a:pt x="32" y="17"/>
                  </a:lnTo>
                  <a:lnTo>
                    <a:pt x="30" y="18"/>
                  </a:lnTo>
                  <a:lnTo>
                    <a:pt x="28" y="19"/>
                  </a:lnTo>
                  <a:lnTo>
                    <a:pt x="26" y="19"/>
                  </a:lnTo>
                  <a:lnTo>
                    <a:pt x="24" y="20"/>
                  </a:lnTo>
                  <a:lnTo>
                    <a:pt x="22" y="20"/>
                  </a:lnTo>
                  <a:lnTo>
                    <a:pt x="20" y="21"/>
                  </a:lnTo>
                  <a:lnTo>
                    <a:pt x="18" y="21"/>
                  </a:lnTo>
                  <a:lnTo>
                    <a:pt x="16" y="22"/>
                  </a:lnTo>
                  <a:lnTo>
                    <a:pt x="14" y="22"/>
                  </a:lnTo>
                  <a:lnTo>
                    <a:pt x="12" y="23"/>
                  </a:lnTo>
                  <a:lnTo>
                    <a:pt x="10" y="24"/>
                  </a:lnTo>
                  <a:lnTo>
                    <a:pt x="8" y="25"/>
                  </a:lnTo>
                  <a:lnTo>
                    <a:pt x="7" y="27"/>
                  </a:lnTo>
                  <a:lnTo>
                    <a:pt x="6" y="29"/>
                  </a:lnTo>
                  <a:lnTo>
                    <a:pt x="4" y="28"/>
                  </a:lnTo>
                  <a:lnTo>
                    <a:pt x="2" y="28"/>
                  </a:lnTo>
                  <a:lnTo>
                    <a:pt x="1" y="27"/>
                  </a:lnTo>
                  <a:lnTo>
                    <a:pt x="0" y="27"/>
                  </a:lnTo>
                  <a:lnTo>
                    <a:pt x="2" y="24"/>
                  </a:lnTo>
                  <a:lnTo>
                    <a:pt x="2" y="22"/>
                  </a:lnTo>
                  <a:lnTo>
                    <a:pt x="2" y="20"/>
                  </a:lnTo>
                  <a:lnTo>
                    <a:pt x="2" y="17"/>
                  </a:lnTo>
                  <a:lnTo>
                    <a:pt x="2" y="15"/>
                  </a:lnTo>
                  <a:lnTo>
                    <a:pt x="3" y="13"/>
                  </a:lnTo>
                  <a:lnTo>
                    <a:pt x="4" y="11"/>
                  </a:lnTo>
                  <a:lnTo>
                    <a:pt x="5" y="10"/>
                  </a:lnTo>
                  <a:lnTo>
                    <a:pt x="7" y="10"/>
                  </a:lnTo>
                  <a:lnTo>
                    <a:pt x="10" y="9"/>
                  </a:lnTo>
                  <a:lnTo>
                    <a:pt x="11" y="7"/>
                  </a:lnTo>
                  <a:lnTo>
                    <a:pt x="12" y="6"/>
                  </a:lnTo>
                  <a:lnTo>
                    <a:pt x="15" y="5"/>
                  </a:lnTo>
                  <a:lnTo>
                    <a:pt x="17" y="4"/>
                  </a:lnTo>
                  <a:lnTo>
                    <a:pt x="19" y="3"/>
                  </a:lnTo>
                  <a:lnTo>
                    <a:pt x="20" y="2"/>
                  </a:lnTo>
                  <a:lnTo>
                    <a:pt x="22" y="1"/>
                  </a:lnTo>
                  <a:lnTo>
                    <a:pt x="24"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3" name="Freeform 301"/>
            <p:cNvSpPr>
              <a:spLocks/>
            </p:cNvSpPr>
            <p:nvPr/>
          </p:nvSpPr>
          <p:spPr bwMode="auto">
            <a:xfrm>
              <a:off x="2349" y="1700"/>
              <a:ext cx="31" cy="12"/>
            </a:xfrm>
            <a:custGeom>
              <a:avLst/>
              <a:gdLst>
                <a:gd name="T0" fmla="*/ 3 w 31"/>
                <a:gd name="T1" fmla="*/ 0 h 12"/>
                <a:gd name="T2" fmla="*/ 5 w 31"/>
                <a:gd name="T3" fmla="*/ 1 h 12"/>
                <a:gd name="T4" fmla="*/ 8 w 31"/>
                <a:gd name="T5" fmla="*/ 2 h 12"/>
                <a:gd name="T6" fmla="*/ 10 w 31"/>
                <a:gd name="T7" fmla="*/ 2 h 12"/>
                <a:gd name="T8" fmla="*/ 11 w 31"/>
                <a:gd name="T9" fmla="*/ 2 h 12"/>
                <a:gd name="T10" fmla="*/ 13 w 31"/>
                <a:gd name="T11" fmla="*/ 2 h 12"/>
                <a:gd name="T12" fmla="*/ 15 w 31"/>
                <a:gd name="T13" fmla="*/ 3 h 12"/>
                <a:gd name="T14" fmla="*/ 17 w 31"/>
                <a:gd name="T15" fmla="*/ 3 h 12"/>
                <a:gd name="T16" fmla="*/ 19 w 31"/>
                <a:gd name="T17" fmla="*/ 3 h 12"/>
                <a:gd name="T18" fmla="*/ 20 w 31"/>
                <a:gd name="T19" fmla="*/ 3 h 12"/>
                <a:gd name="T20" fmla="*/ 22 w 31"/>
                <a:gd name="T21" fmla="*/ 4 h 12"/>
                <a:gd name="T22" fmla="*/ 25 w 31"/>
                <a:gd name="T23" fmla="*/ 5 h 12"/>
                <a:gd name="T24" fmla="*/ 28 w 31"/>
                <a:gd name="T25" fmla="*/ 6 h 12"/>
                <a:gd name="T26" fmla="*/ 29 w 31"/>
                <a:gd name="T27" fmla="*/ 7 h 12"/>
                <a:gd name="T28" fmla="*/ 30 w 31"/>
                <a:gd name="T29" fmla="*/ 8 h 12"/>
                <a:gd name="T30" fmla="*/ 31 w 31"/>
                <a:gd name="T31" fmla="*/ 10 h 12"/>
                <a:gd name="T32" fmla="*/ 31 w 31"/>
                <a:gd name="T33" fmla="*/ 12 h 12"/>
                <a:gd name="T34" fmla="*/ 29 w 31"/>
                <a:gd name="T35" fmla="*/ 12 h 12"/>
                <a:gd name="T36" fmla="*/ 27 w 31"/>
                <a:gd name="T37" fmla="*/ 12 h 12"/>
                <a:gd name="T38" fmla="*/ 25 w 31"/>
                <a:gd name="T39" fmla="*/ 11 h 12"/>
                <a:gd name="T40" fmla="*/ 23 w 31"/>
                <a:gd name="T41" fmla="*/ 11 h 12"/>
                <a:gd name="T42" fmla="*/ 21 w 31"/>
                <a:gd name="T43" fmla="*/ 10 h 12"/>
                <a:gd name="T44" fmla="*/ 19 w 31"/>
                <a:gd name="T45" fmla="*/ 9 h 12"/>
                <a:gd name="T46" fmla="*/ 17 w 31"/>
                <a:gd name="T47" fmla="*/ 9 h 12"/>
                <a:gd name="T48" fmla="*/ 15 w 31"/>
                <a:gd name="T49" fmla="*/ 8 h 12"/>
                <a:gd name="T50" fmla="*/ 13 w 31"/>
                <a:gd name="T51" fmla="*/ 8 h 12"/>
                <a:gd name="T52" fmla="*/ 11 w 31"/>
                <a:gd name="T53" fmla="*/ 7 h 12"/>
                <a:gd name="T54" fmla="*/ 10 w 31"/>
                <a:gd name="T55" fmla="*/ 6 h 12"/>
                <a:gd name="T56" fmla="*/ 7 w 31"/>
                <a:gd name="T57" fmla="*/ 6 h 12"/>
                <a:gd name="T58" fmla="*/ 6 w 31"/>
                <a:gd name="T59" fmla="*/ 5 h 12"/>
                <a:gd name="T60" fmla="*/ 3 w 31"/>
                <a:gd name="T61" fmla="*/ 5 h 12"/>
                <a:gd name="T62" fmla="*/ 2 w 31"/>
                <a:gd name="T63" fmla="*/ 4 h 12"/>
                <a:gd name="T64" fmla="*/ 0 w 31"/>
                <a:gd name="T65" fmla="*/ 4 h 12"/>
                <a:gd name="T66" fmla="*/ 1 w 31"/>
                <a:gd name="T67" fmla="*/ 2 h 12"/>
                <a:gd name="T68" fmla="*/ 3 w 31"/>
                <a:gd name="T69" fmla="*/ 0 h 12"/>
                <a:gd name="T70" fmla="*/ 3 w 31"/>
                <a:gd name="T71" fmla="*/ 0 h 1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1"/>
                <a:gd name="T109" fmla="*/ 0 h 12"/>
                <a:gd name="T110" fmla="*/ 31 w 31"/>
                <a:gd name="T111" fmla="*/ 12 h 1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1" h="12">
                  <a:moveTo>
                    <a:pt x="3" y="0"/>
                  </a:moveTo>
                  <a:lnTo>
                    <a:pt x="5" y="1"/>
                  </a:lnTo>
                  <a:lnTo>
                    <a:pt x="8" y="2"/>
                  </a:lnTo>
                  <a:lnTo>
                    <a:pt x="10" y="2"/>
                  </a:lnTo>
                  <a:lnTo>
                    <a:pt x="11" y="2"/>
                  </a:lnTo>
                  <a:lnTo>
                    <a:pt x="13" y="2"/>
                  </a:lnTo>
                  <a:lnTo>
                    <a:pt x="15" y="3"/>
                  </a:lnTo>
                  <a:lnTo>
                    <a:pt x="17" y="3"/>
                  </a:lnTo>
                  <a:lnTo>
                    <a:pt x="19" y="3"/>
                  </a:lnTo>
                  <a:lnTo>
                    <a:pt x="20" y="3"/>
                  </a:lnTo>
                  <a:lnTo>
                    <a:pt x="22" y="4"/>
                  </a:lnTo>
                  <a:lnTo>
                    <a:pt x="25" y="5"/>
                  </a:lnTo>
                  <a:lnTo>
                    <a:pt x="28" y="6"/>
                  </a:lnTo>
                  <a:lnTo>
                    <a:pt x="29" y="7"/>
                  </a:lnTo>
                  <a:lnTo>
                    <a:pt x="30" y="8"/>
                  </a:lnTo>
                  <a:lnTo>
                    <a:pt x="31" y="10"/>
                  </a:lnTo>
                  <a:lnTo>
                    <a:pt x="31" y="12"/>
                  </a:lnTo>
                  <a:lnTo>
                    <a:pt x="29" y="12"/>
                  </a:lnTo>
                  <a:lnTo>
                    <a:pt x="27" y="12"/>
                  </a:lnTo>
                  <a:lnTo>
                    <a:pt x="25" y="11"/>
                  </a:lnTo>
                  <a:lnTo>
                    <a:pt x="23" y="11"/>
                  </a:lnTo>
                  <a:lnTo>
                    <a:pt x="21" y="10"/>
                  </a:lnTo>
                  <a:lnTo>
                    <a:pt x="19" y="9"/>
                  </a:lnTo>
                  <a:lnTo>
                    <a:pt x="17" y="9"/>
                  </a:lnTo>
                  <a:lnTo>
                    <a:pt x="15" y="8"/>
                  </a:lnTo>
                  <a:lnTo>
                    <a:pt x="13" y="8"/>
                  </a:lnTo>
                  <a:lnTo>
                    <a:pt x="11" y="7"/>
                  </a:lnTo>
                  <a:lnTo>
                    <a:pt x="10" y="6"/>
                  </a:lnTo>
                  <a:lnTo>
                    <a:pt x="7" y="6"/>
                  </a:lnTo>
                  <a:lnTo>
                    <a:pt x="6" y="5"/>
                  </a:lnTo>
                  <a:lnTo>
                    <a:pt x="3" y="5"/>
                  </a:lnTo>
                  <a:lnTo>
                    <a:pt x="2" y="4"/>
                  </a:lnTo>
                  <a:lnTo>
                    <a:pt x="0" y="4"/>
                  </a:lnTo>
                  <a:lnTo>
                    <a:pt x="1" y="2"/>
                  </a:lnTo>
                  <a:lnTo>
                    <a:pt x="3"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4" name="Freeform 302"/>
            <p:cNvSpPr>
              <a:spLocks/>
            </p:cNvSpPr>
            <p:nvPr/>
          </p:nvSpPr>
          <p:spPr bwMode="auto">
            <a:xfrm>
              <a:off x="2317" y="1677"/>
              <a:ext cx="29" cy="62"/>
            </a:xfrm>
            <a:custGeom>
              <a:avLst/>
              <a:gdLst>
                <a:gd name="T0" fmla="*/ 24 w 29"/>
                <a:gd name="T1" fmla="*/ 1 h 62"/>
                <a:gd name="T2" fmla="*/ 25 w 29"/>
                <a:gd name="T3" fmla="*/ 2 h 62"/>
                <a:gd name="T4" fmla="*/ 26 w 29"/>
                <a:gd name="T5" fmla="*/ 5 h 62"/>
                <a:gd name="T6" fmla="*/ 27 w 29"/>
                <a:gd name="T7" fmla="*/ 10 h 62"/>
                <a:gd name="T8" fmla="*/ 28 w 29"/>
                <a:gd name="T9" fmla="*/ 14 h 62"/>
                <a:gd name="T10" fmla="*/ 28 w 29"/>
                <a:gd name="T11" fmla="*/ 20 h 62"/>
                <a:gd name="T12" fmla="*/ 28 w 29"/>
                <a:gd name="T13" fmla="*/ 25 h 62"/>
                <a:gd name="T14" fmla="*/ 28 w 29"/>
                <a:gd name="T15" fmla="*/ 30 h 62"/>
                <a:gd name="T16" fmla="*/ 28 w 29"/>
                <a:gd name="T17" fmla="*/ 34 h 62"/>
                <a:gd name="T18" fmla="*/ 28 w 29"/>
                <a:gd name="T19" fmla="*/ 39 h 62"/>
                <a:gd name="T20" fmla="*/ 28 w 29"/>
                <a:gd name="T21" fmla="*/ 43 h 62"/>
                <a:gd name="T22" fmla="*/ 25 w 29"/>
                <a:gd name="T23" fmla="*/ 45 h 62"/>
                <a:gd name="T24" fmla="*/ 21 w 29"/>
                <a:gd name="T25" fmla="*/ 46 h 62"/>
                <a:gd name="T26" fmla="*/ 18 w 29"/>
                <a:gd name="T27" fmla="*/ 46 h 62"/>
                <a:gd name="T28" fmla="*/ 14 w 29"/>
                <a:gd name="T29" fmla="*/ 46 h 62"/>
                <a:gd name="T30" fmla="*/ 10 w 29"/>
                <a:gd name="T31" fmla="*/ 46 h 62"/>
                <a:gd name="T32" fmla="*/ 8 w 29"/>
                <a:gd name="T33" fmla="*/ 48 h 62"/>
                <a:gd name="T34" fmla="*/ 7 w 29"/>
                <a:gd name="T35" fmla="*/ 50 h 62"/>
                <a:gd name="T36" fmla="*/ 7 w 29"/>
                <a:gd name="T37" fmla="*/ 53 h 62"/>
                <a:gd name="T38" fmla="*/ 8 w 29"/>
                <a:gd name="T39" fmla="*/ 55 h 62"/>
                <a:gd name="T40" fmla="*/ 12 w 29"/>
                <a:gd name="T41" fmla="*/ 56 h 62"/>
                <a:gd name="T42" fmla="*/ 12 w 29"/>
                <a:gd name="T43" fmla="*/ 58 h 62"/>
                <a:gd name="T44" fmla="*/ 9 w 29"/>
                <a:gd name="T45" fmla="*/ 60 h 62"/>
                <a:gd name="T46" fmla="*/ 6 w 29"/>
                <a:gd name="T47" fmla="*/ 60 h 62"/>
                <a:gd name="T48" fmla="*/ 2 w 29"/>
                <a:gd name="T49" fmla="*/ 58 h 62"/>
                <a:gd name="T50" fmla="*/ 0 w 29"/>
                <a:gd name="T51" fmla="*/ 55 h 62"/>
                <a:gd name="T52" fmla="*/ 0 w 29"/>
                <a:gd name="T53" fmla="*/ 51 h 62"/>
                <a:gd name="T54" fmla="*/ 0 w 29"/>
                <a:gd name="T55" fmla="*/ 47 h 62"/>
                <a:gd name="T56" fmla="*/ 0 w 29"/>
                <a:gd name="T57" fmla="*/ 45 h 62"/>
                <a:gd name="T58" fmla="*/ 2 w 29"/>
                <a:gd name="T59" fmla="*/ 42 h 62"/>
                <a:gd name="T60" fmla="*/ 6 w 29"/>
                <a:gd name="T61" fmla="*/ 41 h 62"/>
                <a:gd name="T62" fmla="*/ 9 w 29"/>
                <a:gd name="T63" fmla="*/ 41 h 62"/>
                <a:gd name="T64" fmla="*/ 13 w 29"/>
                <a:gd name="T65" fmla="*/ 41 h 62"/>
                <a:gd name="T66" fmla="*/ 17 w 29"/>
                <a:gd name="T67" fmla="*/ 41 h 62"/>
                <a:gd name="T68" fmla="*/ 20 w 29"/>
                <a:gd name="T69" fmla="*/ 40 h 62"/>
                <a:gd name="T70" fmla="*/ 22 w 29"/>
                <a:gd name="T71" fmla="*/ 37 h 62"/>
                <a:gd name="T72" fmla="*/ 23 w 29"/>
                <a:gd name="T73" fmla="*/ 33 h 62"/>
                <a:gd name="T74" fmla="*/ 23 w 29"/>
                <a:gd name="T75" fmla="*/ 29 h 62"/>
                <a:gd name="T76" fmla="*/ 22 w 29"/>
                <a:gd name="T77" fmla="*/ 24 h 62"/>
                <a:gd name="T78" fmla="*/ 22 w 29"/>
                <a:gd name="T79" fmla="*/ 20 h 62"/>
                <a:gd name="T80" fmla="*/ 21 w 29"/>
                <a:gd name="T81" fmla="*/ 15 h 62"/>
                <a:gd name="T82" fmla="*/ 20 w 29"/>
                <a:gd name="T83" fmla="*/ 10 h 62"/>
                <a:gd name="T84" fmla="*/ 20 w 29"/>
                <a:gd name="T85" fmla="*/ 6 h 62"/>
                <a:gd name="T86" fmla="*/ 22 w 29"/>
                <a:gd name="T87" fmla="*/ 2 h 62"/>
                <a:gd name="T88" fmla="*/ 23 w 29"/>
                <a:gd name="T89" fmla="*/ 0 h 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9"/>
                <a:gd name="T136" fmla="*/ 0 h 62"/>
                <a:gd name="T137" fmla="*/ 29 w 29"/>
                <a:gd name="T138" fmla="*/ 62 h 6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9" h="62">
                  <a:moveTo>
                    <a:pt x="23" y="0"/>
                  </a:moveTo>
                  <a:lnTo>
                    <a:pt x="24" y="1"/>
                  </a:lnTo>
                  <a:lnTo>
                    <a:pt x="25" y="1"/>
                  </a:lnTo>
                  <a:lnTo>
                    <a:pt x="25" y="2"/>
                  </a:lnTo>
                  <a:lnTo>
                    <a:pt x="26" y="4"/>
                  </a:lnTo>
                  <a:lnTo>
                    <a:pt x="26" y="5"/>
                  </a:lnTo>
                  <a:lnTo>
                    <a:pt x="27" y="7"/>
                  </a:lnTo>
                  <a:lnTo>
                    <a:pt x="27" y="10"/>
                  </a:lnTo>
                  <a:lnTo>
                    <a:pt x="28" y="12"/>
                  </a:lnTo>
                  <a:lnTo>
                    <a:pt x="28" y="14"/>
                  </a:lnTo>
                  <a:lnTo>
                    <a:pt x="28" y="17"/>
                  </a:lnTo>
                  <a:lnTo>
                    <a:pt x="28" y="20"/>
                  </a:lnTo>
                  <a:lnTo>
                    <a:pt x="28" y="22"/>
                  </a:lnTo>
                  <a:lnTo>
                    <a:pt x="28" y="25"/>
                  </a:lnTo>
                  <a:lnTo>
                    <a:pt x="28" y="28"/>
                  </a:lnTo>
                  <a:lnTo>
                    <a:pt x="28" y="30"/>
                  </a:lnTo>
                  <a:lnTo>
                    <a:pt x="28" y="32"/>
                  </a:lnTo>
                  <a:lnTo>
                    <a:pt x="28" y="34"/>
                  </a:lnTo>
                  <a:lnTo>
                    <a:pt x="28" y="37"/>
                  </a:lnTo>
                  <a:lnTo>
                    <a:pt x="28" y="39"/>
                  </a:lnTo>
                  <a:lnTo>
                    <a:pt x="29" y="41"/>
                  </a:lnTo>
                  <a:lnTo>
                    <a:pt x="28" y="43"/>
                  </a:lnTo>
                  <a:lnTo>
                    <a:pt x="27" y="44"/>
                  </a:lnTo>
                  <a:lnTo>
                    <a:pt x="25" y="45"/>
                  </a:lnTo>
                  <a:lnTo>
                    <a:pt x="23" y="46"/>
                  </a:lnTo>
                  <a:lnTo>
                    <a:pt x="21" y="46"/>
                  </a:lnTo>
                  <a:lnTo>
                    <a:pt x="19" y="46"/>
                  </a:lnTo>
                  <a:lnTo>
                    <a:pt x="18" y="46"/>
                  </a:lnTo>
                  <a:lnTo>
                    <a:pt x="15" y="46"/>
                  </a:lnTo>
                  <a:lnTo>
                    <a:pt x="14" y="46"/>
                  </a:lnTo>
                  <a:lnTo>
                    <a:pt x="12" y="46"/>
                  </a:lnTo>
                  <a:lnTo>
                    <a:pt x="10" y="46"/>
                  </a:lnTo>
                  <a:lnTo>
                    <a:pt x="9" y="47"/>
                  </a:lnTo>
                  <a:lnTo>
                    <a:pt x="8" y="48"/>
                  </a:lnTo>
                  <a:lnTo>
                    <a:pt x="7" y="50"/>
                  </a:lnTo>
                  <a:lnTo>
                    <a:pt x="7" y="52"/>
                  </a:lnTo>
                  <a:lnTo>
                    <a:pt x="7" y="53"/>
                  </a:lnTo>
                  <a:lnTo>
                    <a:pt x="7" y="54"/>
                  </a:lnTo>
                  <a:lnTo>
                    <a:pt x="8" y="55"/>
                  </a:lnTo>
                  <a:lnTo>
                    <a:pt x="10" y="55"/>
                  </a:lnTo>
                  <a:lnTo>
                    <a:pt x="12" y="56"/>
                  </a:lnTo>
                  <a:lnTo>
                    <a:pt x="14" y="58"/>
                  </a:lnTo>
                  <a:lnTo>
                    <a:pt x="12" y="58"/>
                  </a:lnTo>
                  <a:lnTo>
                    <a:pt x="11" y="59"/>
                  </a:lnTo>
                  <a:lnTo>
                    <a:pt x="9" y="60"/>
                  </a:lnTo>
                  <a:lnTo>
                    <a:pt x="8" y="62"/>
                  </a:lnTo>
                  <a:lnTo>
                    <a:pt x="6" y="60"/>
                  </a:lnTo>
                  <a:lnTo>
                    <a:pt x="4" y="59"/>
                  </a:lnTo>
                  <a:lnTo>
                    <a:pt x="2" y="58"/>
                  </a:lnTo>
                  <a:lnTo>
                    <a:pt x="2" y="57"/>
                  </a:lnTo>
                  <a:lnTo>
                    <a:pt x="0" y="55"/>
                  </a:lnTo>
                  <a:lnTo>
                    <a:pt x="0" y="53"/>
                  </a:lnTo>
                  <a:lnTo>
                    <a:pt x="0" y="51"/>
                  </a:lnTo>
                  <a:lnTo>
                    <a:pt x="0" y="49"/>
                  </a:lnTo>
                  <a:lnTo>
                    <a:pt x="0" y="47"/>
                  </a:lnTo>
                  <a:lnTo>
                    <a:pt x="0" y="46"/>
                  </a:lnTo>
                  <a:lnTo>
                    <a:pt x="0" y="45"/>
                  </a:lnTo>
                  <a:lnTo>
                    <a:pt x="1" y="44"/>
                  </a:lnTo>
                  <a:lnTo>
                    <a:pt x="2" y="42"/>
                  </a:lnTo>
                  <a:lnTo>
                    <a:pt x="4" y="41"/>
                  </a:lnTo>
                  <a:lnTo>
                    <a:pt x="6" y="41"/>
                  </a:lnTo>
                  <a:lnTo>
                    <a:pt x="7" y="41"/>
                  </a:lnTo>
                  <a:lnTo>
                    <a:pt x="9" y="41"/>
                  </a:lnTo>
                  <a:lnTo>
                    <a:pt x="11" y="41"/>
                  </a:lnTo>
                  <a:lnTo>
                    <a:pt x="13" y="41"/>
                  </a:lnTo>
                  <a:lnTo>
                    <a:pt x="15" y="41"/>
                  </a:lnTo>
                  <a:lnTo>
                    <a:pt x="17" y="41"/>
                  </a:lnTo>
                  <a:lnTo>
                    <a:pt x="19" y="41"/>
                  </a:lnTo>
                  <a:lnTo>
                    <a:pt x="20" y="40"/>
                  </a:lnTo>
                  <a:lnTo>
                    <a:pt x="21" y="39"/>
                  </a:lnTo>
                  <a:lnTo>
                    <a:pt x="22" y="37"/>
                  </a:lnTo>
                  <a:lnTo>
                    <a:pt x="23" y="35"/>
                  </a:lnTo>
                  <a:lnTo>
                    <a:pt x="23" y="33"/>
                  </a:lnTo>
                  <a:lnTo>
                    <a:pt x="23" y="31"/>
                  </a:lnTo>
                  <a:lnTo>
                    <a:pt x="23" y="29"/>
                  </a:lnTo>
                  <a:lnTo>
                    <a:pt x="23" y="27"/>
                  </a:lnTo>
                  <a:lnTo>
                    <a:pt x="22" y="24"/>
                  </a:lnTo>
                  <a:lnTo>
                    <a:pt x="22" y="22"/>
                  </a:lnTo>
                  <a:lnTo>
                    <a:pt x="22" y="20"/>
                  </a:lnTo>
                  <a:lnTo>
                    <a:pt x="22" y="17"/>
                  </a:lnTo>
                  <a:lnTo>
                    <a:pt x="21" y="15"/>
                  </a:lnTo>
                  <a:lnTo>
                    <a:pt x="20" y="13"/>
                  </a:lnTo>
                  <a:lnTo>
                    <a:pt x="20" y="10"/>
                  </a:lnTo>
                  <a:lnTo>
                    <a:pt x="20" y="8"/>
                  </a:lnTo>
                  <a:lnTo>
                    <a:pt x="20" y="6"/>
                  </a:lnTo>
                  <a:lnTo>
                    <a:pt x="22" y="4"/>
                  </a:lnTo>
                  <a:lnTo>
                    <a:pt x="22" y="2"/>
                  </a:lnTo>
                  <a:lnTo>
                    <a:pt x="23"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5" name="Freeform 303"/>
            <p:cNvSpPr>
              <a:spLocks/>
            </p:cNvSpPr>
            <p:nvPr/>
          </p:nvSpPr>
          <p:spPr bwMode="auto">
            <a:xfrm>
              <a:off x="2345" y="1715"/>
              <a:ext cx="27" cy="25"/>
            </a:xfrm>
            <a:custGeom>
              <a:avLst/>
              <a:gdLst>
                <a:gd name="T0" fmla="*/ 11 w 27"/>
                <a:gd name="T1" fmla="*/ 0 h 25"/>
                <a:gd name="T2" fmla="*/ 13 w 27"/>
                <a:gd name="T3" fmla="*/ 0 h 25"/>
                <a:gd name="T4" fmla="*/ 15 w 27"/>
                <a:gd name="T5" fmla="*/ 0 h 25"/>
                <a:gd name="T6" fmla="*/ 17 w 27"/>
                <a:gd name="T7" fmla="*/ 0 h 25"/>
                <a:gd name="T8" fmla="*/ 18 w 27"/>
                <a:gd name="T9" fmla="*/ 0 h 25"/>
                <a:gd name="T10" fmla="*/ 21 w 27"/>
                <a:gd name="T11" fmla="*/ 1 h 25"/>
                <a:gd name="T12" fmla="*/ 23 w 27"/>
                <a:gd name="T13" fmla="*/ 3 h 25"/>
                <a:gd name="T14" fmla="*/ 25 w 27"/>
                <a:gd name="T15" fmla="*/ 5 h 25"/>
                <a:gd name="T16" fmla="*/ 26 w 27"/>
                <a:gd name="T17" fmla="*/ 7 h 25"/>
                <a:gd name="T18" fmla="*/ 26 w 27"/>
                <a:gd name="T19" fmla="*/ 10 h 25"/>
                <a:gd name="T20" fmla="*/ 27 w 27"/>
                <a:gd name="T21" fmla="*/ 12 h 25"/>
                <a:gd name="T22" fmla="*/ 26 w 27"/>
                <a:gd name="T23" fmla="*/ 15 h 25"/>
                <a:gd name="T24" fmla="*/ 25 w 27"/>
                <a:gd name="T25" fmla="*/ 17 h 25"/>
                <a:gd name="T26" fmla="*/ 24 w 27"/>
                <a:gd name="T27" fmla="*/ 19 h 25"/>
                <a:gd name="T28" fmla="*/ 22 w 27"/>
                <a:gd name="T29" fmla="*/ 21 h 25"/>
                <a:gd name="T30" fmla="*/ 20 w 27"/>
                <a:gd name="T31" fmla="*/ 23 h 25"/>
                <a:gd name="T32" fmla="*/ 18 w 27"/>
                <a:gd name="T33" fmla="*/ 24 h 25"/>
                <a:gd name="T34" fmla="*/ 15 w 27"/>
                <a:gd name="T35" fmla="*/ 25 h 25"/>
                <a:gd name="T36" fmla="*/ 11 w 27"/>
                <a:gd name="T37" fmla="*/ 25 h 25"/>
                <a:gd name="T38" fmla="*/ 11 w 27"/>
                <a:gd name="T39" fmla="*/ 24 h 25"/>
                <a:gd name="T40" fmla="*/ 11 w 27"/>
                <a:gd name="T41" fmla="*/ 22 h 25"/>
                <a:gd name="T42" fmla="*/ 11 w 27"/>
                <a:gd name="T43" fmla="*/ 21 h 25"/>
                <a:gd name="T44" fmla="*/ 12 w 27"/>
                <a:gd name="T45" fmla="*/ 20 h 25"/>
                <a:gd name="T46" fmla="*/ 14 w 27"/>
                <a:gd name="T47" fmla="*/ 18 h 25"/>
                <a:gd name="T48" fmla="*/ 17 w 27"/>
                <a:gd name="T49" fmla="*/ 16 h 25"/>
                <a:gd name="T50" fmla="*/ 19 w 27"/>
                <a:gd name="T51" fmla="*/ 14 h 25"/>
                <a:gd name="T52" fmla="*/ 19 w 27"/>
                <a:gd name="T53" fmla="*/ 12 h 25"/>
                <a:gd name="T54" fmla="*/ 19 w 27"/>
                <a:gd name="T55" fmla="*/ 11 h 25"/>
                <a:gd name="T56" fmla="*/ 18 w 27"/>
                <a:gd name="T57" fmla="*/ 10 h 25"/>
                <a:gd name="T58" fmla="*/ 17 w 27"/>
                <a:gd name="T59" fmla="*/ 8 h 25"/>
                <a:gd name="T60" fmla="*/ 15 w 27"/>
                <a:gd name="T61" fmla="*/ 7 h 25"/>
                <a:gd name="T62" fmla="*/ 13 w 27"/>
                <a:gd name="T63" fmla="*/ 7 h 25"/>
                <a:gd name="T64" fmla="*/ 11 w 27"/>
                <a:gd name="T65" fmla="*/ 8 h 25"/>
                <a:gd name="T66" fmla="*/ 9 w 27"/>
                <a:gd name="T67" fmla="*/ 8 h 25"/>
                <a:gd name="T68" fmla="*/ 7 w 27"/>
                <a:gd name="T69" fmla="*/ 8 h 25"/>
                <a:gd name="T70" fmla="*/ 5 w 27"/>
                <a:gd name="T71" fmla="*/ 7 h 25"/>
                <a:gd name="T72" fmla="*/ 3 w 27"/>
                <a:gd name="T73" fmla="*/ 7 h 25"/>
                <a:gd name="T74" fmla="*/ 1 w 27"/>
                <a:gd name="T75" fmla="*/ 7 h 25"/>
                <a:gd name="T76" fmla="*/ 0 w 27"/>
                <a:gd name="T77" fmla="*/ 6 h 25"/>
                <a:gd name="T78" fmla="*/ 2 w 27"/>
                <a:gd name="T79" fmla="*/ 6 h 25"/>
                <a:gd name="T80" fmla="*/ 3 w 27"/>
                <a:gd name="T81" fmla="*/ 5 h 25"/>
                <a:gd name="T82" fmla="*/ 5 w 27"/>
                <a:gd name="T83" fmla="*/ 4 h 25"/>
                <a:gd name="T84" fmla="*/ 6 w 27"/>
                <a:gd name="T85" fmla="*/ 3 h 25"/>
                <a:gd name="T86" fmla="*/ 10 w 27"/>
                <a:gd name="T87" fmla="*/ 1 h 25"/>
                <a:gd name="T88" fmla="*/ 11 w 27"/>
                <a:gd name="T89" fmla="*/ 0 h 25"/>
                <a:gd name="T90" fmla="*/ 11 w 27"/>
                <a:gd name="T91" fmla="*/ 0 h 2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7"/>
                <a:gd name="T139" fmla="*/ 0 h 25"/>
                <a:gd name="T140" fmla="*/ 27 w 27"/>
                <a:gd name="T141" fmla="*/ 25 h 2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7" h="25">
                  <a:moveTo>
                    <a:pt x="11" y="0"/>
                  </a:moveTo>
                  <a:lnTo>
                    <a:pt x="13" y="0"/>
                  </a:lnTo>
                  <a:lnTo>
                    <a:pt x="15" y="0"/>
                  </a:lnTo>
                  <a:lnTo>
                    <a:pt x="17" y="0"/>
                  </a:lnTo>
                  <a:lnTo>
                    <a:pt x="18" y="0"/>
                  </a:lnTo>
                  <a:lnTo>
                    <a:pt x="21" y="1"/>
                  </a:lnTo>
                  <a:lnTo>
                    <a:pt x="23" y="3"/>
                  </a:lnTo>
                  <a:lnTo>
                    <a:pt x="25" y="5"/>
                  </a:lnTo>
                  <a:lnTo>
                    <a:pt x="26" y="7"/>
                  </a:lnTo>
                  <a:lnTo>
                    <a:pt x="26" y="10"/>
                  </a:lnTo>
                  <a:lnTo>
                    <a:pt x="27" y="12"/>
                  </a:lnTo>
                  <a:lnTo>
                    <a:pt x="26" y="15"/>
                  </a:lnTo>
                  <a:lnTo>
                    <a:pt x="25" y="17"/>
                  </a:lnTo>
                  <a:lnTo>
                    <a:pt x="24" y="19"/>
                  </a:lnTo>
                  <a:lnTo>
                    <a:pt x="22" y="21"/>
                  </a:lnTo>
                  <a:lnTo>
                    <a:pt x="20" y="23"/>
                  </a:lnTo>
                  <a:lnTo>
                    <a:pt x="18" y="24"/>
                  </a:lnTo>
                  <a:lnTo>
                    <a:pt x="15" y="25"/>
                  </a:lnTo>
                  <a:lnTo>
                    <a:pt x="11" y="25"/>
                  </a:lnTo>
                  <a:lnTo>
                    <a:pt x="11" y="24"/>
                  </a:lnTo>
                  <a:lnTo>
                    <a:pt x="11" y="22"/>
                  </a:lnTo>
                  <a:lnTo>
                    <a:pt x="11" y="21"/>
                  </a:lnTo>
                  <a:lnTo>
                    <a:pt x="12" y="20"/>
                  </a:lnTo>
                  <a:lnTo>
                    <a:pt x="14" y="18"/>
                  </a:lnTo>
                  <a:lnTo>
                    <a:pt x="17" y="16"/>
                  </a:lnTo>
                  <a:lnTo>
                    <a:pt x="19" y="14"/>
                  </a:lnTo>
                  <a:lnTo>
                    <a:pt x="19" y="12"/>
                  </a:lnTo>
                  <a:lnTo>
                    <a:pt x="19" y="11"/>
                  </a:lnTo>
                  <a:lnTo>
                    <a:pt x="18" y="10"/>
                  </a:lnTo>
                  <a:lnTo>
                    <a:pt x="17" y="8"/>
                  </a:lnTo>
                  <a:lnTo>
                    <a:pt x="15" y="7"/>
                  </a:lnTo>
                  <a:lnTo>
                    <a:pt x="13" y="7"/>
                  </a:lnTo>
                  <a:lnTo>
                    <a:pt x="11" y="8"/>
                  </a:lnTo>
                  <a:lnTo>
                    <a:pt x="9" y="8"/>
                  </a:lnTo>
                  <a:lnTo>
                    <a:pt x="7" y="8"/>
                  </a:lnTo>
                  <a:lnTo>
                    <a:pt x="5" y="7"/>
                  </a:lnTo>
                  <a:lnTo>
                    <a:pt x="3" y="7"/>
                  </a:lnTo>
                  <a:lnTo>
                    <a:pt x="1" y="7"/>
                  </a:lnTo>
                  <a:lnTo>
                    <a:pt x="0" y="6"/>
                  </a:lnTo>
                  <a:lnTo>
                    <a:pt x="2" y="6"/>
                  </a:lnTo>
                  <a:lnTo>
                    <a:pt x="3" y="5"/>
                  </a:lnTo>
                  <a:lnTo>
                    <a:pt x="5" y="4"/>
                  </a:lnTo>
                  <a:lnTo>
                    <a:pt x="6" y="3"/>
                  </a:lnTo>
                  <a:lnTo>
                    <a:pt x="10" y="1"/>
                  </a:lnTo>
                  <a:lnTo>
                    <a:pt x="11"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6" name="Freeform 304"/>
            <p:cNvSpPr>
              <a:spLocks/>
            </p:cNvSpPr>
            <p:nvPr/>
          </p:nvSpPr>
          <p:spPr bwMode="auto">
            <a:xfrm>
              <a:off x="2337" y="1705"/>
              <a:ext cx="15" cy="3"/>
            </a:xfrm>
            <a:custGeom>
              <a:avLst/>
              <a:gdLst>
                <a:gd name="T0" fmla="*/ 11 w 15"/>
                <a:gd name="T1" fmla="*/ 0 h 3"/>
                <a:gd name="T2" fmla="*/ 13 w 15"/>
                <a:gd name="T3" fmla="*/ 0 h 3"/>
                <a:gd name="T4" fmla="*/ 15 w 15"/>
                <a:gd name="T5" fmla="*/ 1 h 3"/>
                <a:gd name="T6" fmla="*/ 13 w 15"/>
                <a:gd name="T7" fmla="*/ 2 h 3"/>
                <a:gd name="T8" fmla="*/ 11 w 15"/>
                <a:gd name="T9" fmla="*/ 2 h 3"/>
                <a:gd name="T10" fmla="*/ 9 w 15"/>
                <a:gd name="T11" fmla="*/ 2 h 3"/>
                <a:gd name="T12" fmla="*/ 7 w 15"/>
                <a:gd name="T13" fmla="*/ 3 h 3"/>
                <a:gd name="T14" fmla="*/ 6 w 15"/>
                <a:gd name="T15" fmla="*/ 2 h 3"/>
                <a:gd name="T16" fmla="*/ 4 w 15"/>
                <a:gd name="T17" fmla="*/ 2 h 3"/>
                <a:gd name="T18" fmla="*/ 2 w 15"/>
                <a:gd name="T19" fmla="*/ 2 h 3"/>
                <a:gd name="T20" fmla="*/ 0 w 15"/>
                <a:gd name="T21" fmla="*/ 2 h 3"/>
                <a:gd name="T22" fmla="*/ 1 w 15"/>
                <a:gd name="T23" fmla="*/ 0 h 3"/>
                <a:gd name="T24" fmla="*/ 2 w 15"/>
                <a:gd name="T25" fmla="*/ 0 h 3"/>
                <a:gd name="T26" fmla="*/ 3 w 15"/>
                <a:gd name="T27" fmla="*/ 0 h 3"/>
                <a:gd name="T28" fmla="*/ 5 w 15"/>
                <a:gd name="T29" fmla="*/ 0 h 3"/>
                <a:gd name="T30" fmla="*/ 8 w 15"/>
                <a:gd name="T31" fmla="*/ 0 h 3"/>
                <a:gd name="T32" fmla="*/ 11 w 15"/>
                <a:gd name="T33" fmla="*/ 0 h 3"/>
                <a:gd name="T34" fmla="*/ 11 w 15"/>
                <a:gd name="T35" fmla="*/ 0 h 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
                <a:gd name="T55" fmla="*/ 0 h 3"/>
                <a:gd name="T56" fmla="*/ 15 w 15"/>
                <a:gd name="T57" fmla="*/ 3 h 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 h="3">
                  <a:moveTo>
                    <a:pt x="11" y="0"/>
                  </a:moveTo>
                  <a:lnTo>
                    <a:pt x="13" y="0"/>
                  </a:lnTo>
                  <a:lnTo>
                    <a:pt x="15" y="1"/>
                  </a:lnTo>
                  <a:lnTo>
                    <a:pt x="13" y="2"/>
                  </a:lnTo>
                  <a:lnTo>
                    <a:pt x="11" y="2"/>
                  </a:lnTo>
                  <a:lnTo>
                    <a:pt x="9" y="2"/>
                  </a:lnTo>
                  <a:lnTo>
                    <a:pt x="7" y="3"/>
                  </a:lnTo>
                  <a:lnTo>
                    <a:pt x="6" y="2"/>
                  </a:lnTo>
                  <a:lnTo>
                    <a:pt x="4" y="2"/>
                  </a:lnTo>
                  <a:lnTo>
                    <a:pt x="2" y="2"/>
                  </a:lnTo>
                  <a:lnTo>
                    <a:pt x="0" y="2"/>
                  </a:lnTo>
                  <a:lnTo>
                    <a:pt x="1" y="0"/>
                  </a:lnTo>
                  <a:lnTo>
                    <a:pt x="2" y="0"/>
                  </a:lnTo>
                  <a:lnTo>
                    <a:pt x="3" y="0"/>
                  </a:lnTo>
                  <a:lnTo>
                    <a:pt x="5" y="0"/>
                  </a:lnTo>
                  <a:lnTo>
                    <a:pt x="8" y="0"/>
                  </a:lnTo>
                  <a:lnTo>
                    <a:pt x="11"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7" name="Freeform 305"/>
            <p:cNvSpPr>
              <a:spLocks/>
            </p:cNvSpPr>
            <p:nvPr/>
          </p:nvSpPr>
          <p:spPr bwMode="auto">
            <a:xfrm>
              <a:off x="2337" y="1711"/>
              <a:ext cx="14" cy="3"/>
            </a:xfrm>
            <a:custGeom>
              <a:avLst/>
              <a:gdLst>
                <a:gd name="T0" fmla="*/ 11 w 14"/>
                <a:gd name="T1" fmla="*/ 0 h 3"/>
                <a:gd name="T2" fmla="*/ 13 w 14"/>
                <a:gd name="T3" fmla="*/ 0 h 3"/>
                <a:gd name="T4" fmla="*/ 14 w 14"/>
                <a:gd name="T5" fmla="*/ 1 h 3"/>
                <a:gd name="T6" fmla="*/ 14 w 14"/>
                <a:gd name="T7" fmla="*/ 1 h 3"/>
                <a:gd name="T8" fmla="*/ 13 w 14"/>
                <a:gd name="T9" fmla="*/ 2 h 3"/>
                <a:gd name="T10" fmla="*/ 11 w 14"/>
                <a:gd name="T11" fmla="*/ 2 h 3"/>
                <a:gd name="T12" fmla="*/ 8 w 14"/>
                <a:gd name="T13" fmla="*/ 2 h 3"/>
                <a:gd name="T14" fmla="*/ 7 w 14"/>
                <a:gd name="T15" fmla="*/ 2 h 3"/>
                <a:gd name="T16" fmla="*/ 6 w 14"/>
                <a:gd name="T17" fmla="*/ 3 h 3"/>
                <a:gd name="T18" fmla="*/ 3 w 14"/>
                <a:gd name="T19" fmla="*/ 3 h 3"/>
                <a:gd name="T20" fmla="*/ 2 w 14"/>
                <a:gd name="T21" fmla="*/ 3 h 3"/>
                <a:gd name="T22" fmla="*/ 2 w 14"/>
                <a:gd name="T23" fmla="*/ 2 h 3"/>
                <a:gd name="T24" fmla="*/ 0 w 14"/>
                <a:gd name="T25" fmla="*/ 1 h 3"/>
                <a:gd name="T26" fmla="*/ 2 w 14"/>
                <a:gd name="T27" fmla="*/ 1 h 3"/>
                <a:gd name="T28" fmla="*/ 6 w 14"/>
                <a:gd name="T29" fmla="*/ 0 h 3"/>
                <a:gd name="T30" fmla="*/ 8 w 14"/>
                <a:gd name="T31" fmla="*/ 0 h 3"/>
                <a:gd name="T32" fmla="*/ 11 w 14"/>
                <a:gd name="T33" fmla="*/ 0 h 3"/>
                <a:gd name="T34" fmla="*/ 11 w 14"/>
                <a:gd name="T35" fmla="*/ 0 h 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4"/>
                <a:gd name="T55" fmla="*/ 0 h 3"/>
                <a:gd name="T56" fmla="*/ 14 w 14"/>
                <a:gd name="T57" fmla="*/ 3 h 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4" h="3">
                  <a:moveTo>
                    <a:pt x="11" y="0"/>
                  </a:moveTo>
                  <a:lnTo>
                    <a:pt x="13" y="0"/>
                  </a:lnTo>
                  <a:lnTo>
                    <a:pt x="14" y="1"/>
                  </a:lnTo>
                  <a:lnTo>
                    <a:pt x="13" y="2"/>
                  </a:lnTo>
                  <a:lnTo>
                    <a:pt x="11" y="2"/>
                  </a:lnTo>
                  <a:lnTo>
                    <a:pt x="8" y="2"/>
                  </a:lnTo>
                  <a:lnTo>
                    <a:pt x="7" y="2"/>
                  </a:lnTo>
                  <a:lnTo>
                    <a:pt x="6" y="3"/>
                  </a:lnTo>
                  <a:lnTo>
                    <a:pt x="3" y="3"/>
                  </a:lnTo>
                  <a:lnTo>
                    <a:pt x="2" y="3"/>
                  </a:lnTo>
                  <a:lnTo>
                    <a:pt x="2" y="2"/>
                  </a:lnTo>
                  <a:lnTo>
                    <a:pt x="0" y="1"/>
                  </a:lnTo>
                  <a:lnTo>
                    <a:pt x="2" y="1"/>
                  </a:lnTo>
                  <a:lnTo>
                    <a:pt x="6" y="0"/>
                  </a:lnTo>
                  <a:lnTo>
                    <a:pt x="8" y="0"/>
                  </a:lnTo>
                  <a:lnTo>
                    <a:pt x="11"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8" name="Freeform 306"/>
            <p:cNvSpPr>
              <a:spLocks/>
            </p:cNvSpPr>
            <p:nvPr/>
          </p:nvSpPr>
          <p:spPr bwMode="auto">
            <a:xfrm>
              <a:off x="2340" y="1719"/>
              <a:ext cx="7" cy="17"/>
            </a:xfrm>
            <a:custGeom>
              <a:avLst/>
              <a:gdLst>
                <a:gd name="T0" fmla="*/ 5 w 7"/>
                <a:gd name="T1" fmla="*/ 0 h 17"/>
                <a:gd name="T2" fmla="*/ 5 w 7"/>
                <a:gd name="T3" fmla="*/ 2 h 17"/>
                <a:gd name="T4" fmla="*/ 7 w 7"/>
                <a:gd name="T5" fmla="*/ 4 h 17"/>
                <a:gd name="T6" fmla="*/ 7 w 7"/>
                <a:gd name="T7" fmla="*/ 6 h 17"/>
                <a:gd name="T8" fmla="*/ 7 w 7"/>
                <a:gd name="T9" fmla="*/ 8 h 17"/>
                <a:gd name="T10" fmla="*/ 7 w 7"/>
                <a:gd name="T11" fmla="*/ 10 h 17"/>
                <a:gd name="T12" fmla="*/ 7 w 7"/>
                <a:gd name="T13" fmla="*/ 12 h 17"/>
                <a:gd name="T14" fmla="*/ 6 w 7"/>
                <a:gd name="T15" fmla="*/ 14 h 17"/>
                <a:gd name="T16" fmla="*/ 6 w 7"/>
                <a:gd name="T17" fmla="*/ 16 h 17"/>
                <a:gd name="T18" fmla="*/ 4 w 7"/>
                <a:gd name="T19" fmla="*/ 16 h 17"/>
                <a:gd name="T20" fmla="*/ 3 w 7"/>
                <a:gd name="T21" fmla="*/ 17 h 17"/>
                <a:gd name="T22" fmla="*/ 2 w 7"/>
                <a:gd name="T23" fmla="*/ 15 h 17"/>
                <a:gd name="T24" fmla="*/ 1 w 7"/>
                <a:gd name="T25" fmla="*/ 13 h 17"/>
                <a:gd name="T26" fmla="*/ 1 w 7"/>
                <a:gd name="T27" fmla="*/ 11 h 17"/>
                <a:gd name="T28" fmla="*/ 0 w 7"/>
                <a:gd name="T29" fmla="*/ 8 h 17"/>
                <a:gd name="T30" fmla="*/ 0 w 7"/>
                <a:gd name="T31" fmla="*/ 6 h 17"/>
                <a:gd name="T32" fmla="*/ 1 w 7"/>
                <a:gd name="T33" fmla="*/ 3 h 17"/>
                <a:gd name="T34" fmla="*/ 3 w 7"/>
                <a:gd name="T35" fmla="*/ 1 h 17"/>
                <a:gd name="T36" fmla="*/ 5 w 7"/>
                <a:gd name="T37" fmla="*/ 0 h 17"/>
                <a:gd name="T38" fmla="*/ 5 w 7"/>
                <a:gd name="T39" fmla="*/ 0 h 1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7"/>
                <a:gd name="T61" fmla="*/ 0 h 17"/>
                <a:gd name="T62" fmla="*/ 7 w 7"/>
                <a:gd name="T63" fmla="*/ 17 h 1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7" h="17">
                  <a:moveTo>
                    <a:pt x="5" y="0"/>
                  </a:moveTo>
                  <a:lnTo>
                    <a:pt x="5" y="2"/>
                  </a:lnTo>
                  <a:lnTo>
                    <a:pt x="7" y="4"/>
                  </a:lnTo>
                  <a:lnTo>
                    <a:pt x="7" y="6"/>
                  </a:lnTo>
                  <a:lnTo>
                    <a:pt x="7" y="8"/>
                  </a:lnTo>
                  <a:lnTo>
                    <a:pt x="7" y="10"/>
                  </a:lnTo>
                  <a:lnTo>
                    <a:pt x="7" y="12"/>
                  </a:lnTo>
                  <a:lnTo>
                    <a:pt x="6" y="14"/>
                  </a:lnTo>
                  <a:lnTo>
                    <a:pt x="6" y="16"/>
                  </a:lnTo>
                  <a:lnTo>
                    <a:pt x="4" y="16"/>
                  </a:lnTo>
                  <a:lnTo>
                    <a:pt x="3" y="17"/>
                  </a:lnTo>
                  <a:lnTo>
                    <a:pt x="2" y="15"/>
                  </a:lnTo>
                  <a:lnTo>
                    <a:pt x="1" y="13"/>
                  </a:lnTo>
                  <a:lnTo>
                    <a:pt x="1" y="11"/>
                  </a:lnTo>
                  <a:lnTo>
                    <a:pt x="0" y="8"/>
                  </a:lnTo>
                  <a:lnTo>
                    <a:pt x="0" y="6"/>
                  </a:lnTo>
                  <a:lnTo>
                    <a:pt x="1" y="3"/>
                  </a:lnTo>
                  <a:lnTo>
                    <a:pt x="3" y="1"/>
                  </a:lnTo>
                  <a:lnTo>
                    <a:pt x="5"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19" name="Freeform 307"/>
            <p:cNvSpPr>
              <a:spLocks/>
            </p:cNvSpPr>
            <p:nvPr/>
          </p:nvSpPr>
          <p:spPr bwMode="auto">
            <a:xfrm>
              <a:off x="1837" y="1788"/>
              <a:ext cx="495" cy="226"/>
            </a:xfrm>
            <a:custGeom>
              <a:avLst/>
              <a:gdLst>
                <a:gd name="T0" fmla="*/ 487 w 495"/>
                <a:gd name="T1" fmla="*/ 14 h 226"/>
                <a:gd name="T2" fmla="*/ 477 w 495"/>
                <a:gd name="T3" fmla="*/ 27 h 226"/>
                <a:gd name="T4" fmla="*/ 466 w 495"/>
                <a:gd name="T5" fmla="*/ 40 h 226"/>
                <a:gd name="T6" fmla="*/ 455 w 495"/>
                <a:gd name="T7" fmla="*/ 54 h 226"/>
                <a:gd name="T8" fmla="*/ 443 w 495"/>
                <a:gd name="T9" fmla="*/ 68 h 226"/>
                <a:gd name="T10" fmla="*/ 431 w 495"/>
                <a:gd name="T11" fmla="*/ 82 h 226"/>
                <a:gd name="T12" fmla="*/ 420 w 495"/>
                <a:gd name="T13" fmla="*/ 96 h 226"/>
                <a:gd name="T14" fmla="*/ 408 w 495"/>
                <a:gd name="T15" fmla="*/ 111 h 226"/>
                <a:gd name="T16" fmla="*/ 396 w 495"/>
                <a:gd name="T17" fmla="*/ 125 h 226"/>
                <a:gd name="T18" fmla="*/ 384 w 495"/>
                <a:gd name="T19" fmla="*/ 140 h 226"/>
                <a:gd name="T20" fmla="*/ 372 w 495"/>
                <a:gd name="T21" fmla="*/ 154 h 226"/>
                <a:gd name="T22" fmla="*/ 361 w 495"/>
                <a:gd name="T23" fmla="*/ 168 h 226"/>
                <a:gd name="T24" fmla="*/ 349 w 495"/>
                <a:gd name="T25" fmla="*/ 182 h 226"/>
                <a:gd name="T26" fmla="*/ 338 w 495"/>
                <a:gd name="T27" fmla="*/ 195 h 226"/>
                <a:gd name="T28" fmla="*/ 327 w 495"/>
                <a:gd name="T29" fmla="*/ 209 h 226"/>
                <a:gd name="T30" fmla="*/ 317 w 495"/>
                <a:gd name="T31" fmla="*/ 222 h 226"/>
                <a:gd name="T32" fmla="*/ 300 w 495"/>
                <a:gd name="T33" fmla="*/ 223 h 226"/>
                <a:gd name="T34" fmla="*/ 282 w 495"/>
                <a:gd name="T35" fmla="*/ 220 h 226"/>
                <a:gd name="T36" fmla="*/ 262 w 495"/>
                <a:gd name="T37" fmla="*/ 217 h 226"/>
                <a:gd name="T38" fmla="*/ 242 w 495"/>
                <a:gd name="T39" fmla="*/ 214 h 226"/>
                <a:gd name="T40" fmla="*/ 222 w 495"/>
                <a:gd name="T41" fmla="*/ 210 h 226"/>
                <a:gd name="T42" fmla="*/ 201 w 495"/>
                <a:gd name="T43" fmla="*/ 207 h 226"/>
                <a:gd name="T44" fmla="*/ 181 w 495"/>
                <a:gd name="T45" fmla="*/ 203 h 226"/>
                <a:gd name="T46" fmla="*/ 161 w 495"/>
                <a:gd name="T47" fmla="*/ 200 h 226"/>
                <a:gd name="T48" fmla="*/ 140 w 495"/>
                <a:gd name="T49" fmla="*/ 196 h 226"/>
                <a:gd name="T50" fmla="*/ 120 w 495"/>
                <a:gd name="T51" fmla="*/ 193 h 226"/>
                <a:gd name="T52" fmla="*/ 100 w 495"/>
                <a:gd name="T53" fmla="*/ 190 h 226"/>
                <a:gd name="T54" fmla="*/ 81 w 495"/>
                <a:gd name="T55" fmla="*/ 187 h 226"/>
                <a:gd name="T56" fmla="*/ 62 w 495"/>
                <a:gd name="T57" fmla="*/ 184 h 226"/>
                <a:gd name="T58" fmla="*/ 44 w 495"/>
                <a:gd name="T59" fmla="*/ 180 h 226"/>
                <a:gd name="T60" fmla="*/ 27 w 495"/>
                <a:gd name="T61" fmla="*/ 178 h 226"/>
                <a:gd name="T62" fmla="*/ 11 w 495"/>
                <a:gd name="T63" fmla="*/ 175 h 226"/>
                <a:gd name="T64" fmla="*/ 3 w 495"/>
                <a:gd name="T65" fmla="*/ 169 h 226"/>
                <a:gd name="T66" fmla="*/ 0 w 495"/>
                <a:gd name="T67" fmla="*/ 160 h 226"/>
                <a:gd name="T68" fmla="*/ 5 w 495"/>
                <a:gd name="T69" fmla="*/ 158 h 226"/>
                <a:gd name="T70" fmla="*/ 20 w 495"/>
                <a:gd name="T71" fmla="*/ 171 h 226"/>
                <a:gd name="T72" fmla="*/ 40 w 495"/>
                <a:gd name="T73" fmla="*/ 174 h 226"/>
                <a:gd name="T74" fmla="*/ 61 w 495"/>
                <a:gd name="T75" fmla="*/ 178 h 226"/>
                <a:gd name="T76" fmla="*/ 81 w 495"/>
                <a:gd name="T77" fmla="*/ 182 h 226"/>
                <a:gd name="T78" fmla="*/ 101 w 495"/>
                <a:gd name="T79" fmla="*/ 186 h 226"/>
                <a:gd name="T80" fmla="*/ 122 w 495"/>
                <a:gd name="T81" fmla="*/ 189 h 226"/>
                <a:gd name="T82" fmla="*/ 142 w 495"/>
                <a:gd name="T83" fmla="*/ 193 h 226"/>
                <a:gd name="T84" fmla="*/ 161 w 495"/>
                <a:gd name="T85" fmla="*/ 196 h 226"/>
                <a:gd name="T86" fmla="*/ 180 w 495"/>
                <a:gd name="T87" fmla="*/ 200 h 226"/>
                <a:gd name="T88" fmla="*/ 199 w 495"/>
                <a:gd name="T89" fmla="*/ 203 h 226"/>
                <a:gd name="T90" fmla="*/ 218 w 495"/>
                <a:gd name="T91" fmla="*/ 206 h 226"/>
                <a:gd name="T92" fmla="*/ 236 w 495"/>
                <a:gd name="T93" fmla="*/ 210 h 226"/>
                <a:gd name="T94" fmla="*/ 254 w 495"/>
                <a:gd name="T95" fmla="*/ 213 h 226"/>
                <a:gd name="T96" fmla="*/ 271 w 495"/>
                <a:gd name="T97" fmla="*/ 215 h 226"/>
                <a:gd name="T98" fmla="*/ 288 w 495"/>
                <a:gd name="T99" fmla="*/ 218 h 226"/>
                <a:gd name="T100" fmla="*/ 304 w 495"/>
                <a:gd name="T101" fmla="*/ 220 h 226"/>
                <a:gd name="T102" fmla="*/ 495 w 495"/>
                <a:gd name="T103" fmla="*/ 4 h 22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95"/>
                <a:gd name="T157" fmla="*/ 0 h 226"/>
                <a:gd name="T158" fmla="*/ 495 w 495"/>
                <a:gd name="T159" fmla="*/ 226 h 22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95" h="226">
                  <a:moveTo>
                    <a:pt x="495" y="4"/>
                  </a:moveTo>
                  <a:lnTo>
                    <a:pt x="492" y="7"/>
                  </a:lnTo>
                  <a:lnTo>
                    <a:pt x="490" y="10"/>
                  </a:lnTo>
                  <a:lnTo>
                    <a:pt x="487" y="14"/>
                  </a:lnTo>
                  <a:lnTo>
                    <a:pt x="485" y="17"/>
                  </a:lnTo>
                  <a:lnTo>
                    <a:pt x="482" y="20"/>
                  </a:lnTo>
                  <a:lnTo>
                    <a:pt x="479" y="23"/>
                  </a:lnTo>
                  <a:lnTo>
                    <a:pt x="477" y="27"/>
                  </a:lnTo>
                  <a:lnTo>
                    <a:pt x="474" y="30"/>
                  </a:lnTo>
                  <a:lnTo>
                    <a:pt x="471" y="33"/>
                  </a:lnTo>
                  <a:lnTo>
                    <a:pt x="468" y="37"/>
                  </a:lnTo>
                  <a:lnTo>
                    <a:pt x="466" y="40"/>
                  </a:lnTo>
                  <a:lnTo>
                    <a:pt x="463" y="44"/>
                  </a:lnTo>
                  <a:lnTo>
                    <a:pt x="460" y="47"/>
                  </a:lnTo>
                  <a:lnTo>
                    <a:pt x="457" y="50"/>
                  </a:lnTo>
                  <a:lnTo>
                    <a:pt x="455" y="54"/>
                  </a:lnTo>
                  <a:lnTo>
                    <a:pt x="452" y="57"/>
                  </a:lnTo>
                  <a:lnTo>
                    <a:pt x="449" y="61"/>
                  </a:lnTo>
                  <a:lnTo>
                    <a:pt x="446" y="64"/>
                  </a:lnTo>
                  <a:lnTo>
                    <a:pt x="443" y="68"/>
                  </a:lnTo>
                  <a:lnTo>
                    <a:pt x="440" y="71"/>
                  </a:lnTo>
                  <a:lnTo>
                    <a:pt x="437" y="75"/>
                  </a:lnTo>
                  <a:lnTo>
                    <a:pt x="434" y="78"/>
                  </a:lnTo>
                  <a:lnTo>
                    <a:pt x="431" y="82"/>
                  </a:lnTo>
                  <a:lnTo>
                    <a:pt x="428" y="86"/>
                  </a:lnTo>
                  <a:lnTo>
                    <a:pt x="425" y="89"/>
                  </a:lnTo>
                  <a:lnTo>
                    <a:pt x="422" y="93"/>
                  </a:lnTo>
                  <a:lnTo>
                    <a:pt x="420" y="96"/>
                  </a:lnTo>
                  <a:lnTo>
                    <a:pt x="417" y="100"/>
                  </a:lnTo>
                  <a:lnTo>
                    <a:pt x="413" y="103"/>
                  </a:lnTo>
                  <a:lnTo>
                    <a:pt x="410" y="107"/>
                  </a:lnTo>
                  <a:lnTo>
                    <a:pt x="408" y="111"/>
                  </a:lnTo>
                  <a:lnTo>
                    <a:pt x="405" y="115"/>
                  </a:lnTo>
                  <a:lnTo>
                    <a:pt x="402" y="118"/>
                  </a:lnTo>
                  <a:lnTo>
                    <a:pt x="399" y="121"/>
                  </a:lnTo>
                  <a:lnTo>
                    <a:pt x="396" y="125"/>
                  </a:lnTo>
                  <a:lnTo>
                    <a:pt x="393" y="129"/>
                  </a:lnTo>
                  <a:lnTo>
                    <a:pt x="390" y="132"/>
                  </a:lnTo>
                  <a:lnTo>
                    <a:pt x="387" y="136"/>
                  </a:lnTo>
                  <a:lnTo>
                    <a:pt x="384" y="140"/>
                  </a:lnTo>
                  <a:lnTo>
                    <a:pt x="381" y="143"/>
                  </a:lnTo>
                  <a:lnTo>
                    <a:pt x="378" y="146"/>
                  </a:lnTo>
                  <a:lnTo>
                    <a:pt x="375" y="150"/>
                  </a:lnTo>
                  <a:lnTo>
                    <a:pt x="372" y="154"/>
                  </a:lnTo>
                  <a:lnTo>
                    <a:pt x="369" y="157"/>
                  </a:lnTo>
                  <a:lnTo>
                    <a:pt x="366" y="161"/>
                  </a:lnTo>
                  <a:lnTo>
                    <a:pt x="363" y="165"/>
                  </a:lnTo>
                  <a:lnTo>
                    <a:pt x="361" y="168"/>
                  </a:lnTo>
                  <a:lnTo>
                    <a:pt x="358" y="171"/>
                  </a:lnTo>
                  <a:lnTo>
                    <a:pt x="355" y="175"/>
                  </a:lnTo>
                  <a:lnTo>
                    <a:pt x="352" y="178"/>
                  </a:lnTo>
                  <a:lnTo>
                    <a:pt x="349" y="182"/>
                  </a:lnTo>
                  <a:lnTo>
                    <a:pt x="346" y="185"/>
                  </a:lnTo>
                  <a:lnTo>
                    <a:pt x="343" y="189"/>
                  </a:lnTo>
                  <a:lnTo>
                    <a:pt x="341" y="192"/>
                  </a:lnTo>
                  <a:lnTo>
                    <a:pt x="338" y="195"/>
                  </a:lnTo>
                  <a:lnTo>
                    <a:pt x="335" y="199"/>
                  </a:lnTo>
                  <a:lnTo>
                    <a:pt x="333" y="202"/>
                  </a:lnTo>
                  <a:lnTo>
                    <a:pt x="330" y="206"/>
                  </a:lnTo>
                  <a:lnTo>
                    <a:pt x="327" y="209"/>
                  </a:lnTo>
                  <a:lnTo>
                    <a:pt x="324" y="213"/>
                  </a:lnTo>
                  <a:lnTo>
                    <a:pt x="322" y="216"/>
                  </a:lnTo>
                  <a:lnTo>
                    <a:pt x="319" y="219"/>
                  </a:lnTo>
                  <a:lnTo>
                    <a:pt x="317" y="222"/>
                  </a:lnTo>
                  <a:lnTo>
                    <a:pt x="315" y="226"/>
                  </a:lnTo>
                  <a:lnTo>
                    <a:pt x="310" y="225"/>
                  </a:lnTo>
                  <a:lnTo>
                    <a:pt x="305" y="224"/>
                  </a:lnTo>
                  <a:lnTo>
                    <a:pt x="300" y="223"/>
                  </a:lnTo>
                  <a:lnTo>
                    <a:pt x="296" y="223"/>
                  </a:lnTo>
                  <a:lnTo>
                    <a:pt x="291" y="222"/>
                  </a:lnTo>
                  <a:lnTo>
                    <a:pt x="287" y="221"/>
                  </a:lnTo>
                  <a:lnTo>
                    <a:pt x="282" y="220"/>
                  </a:lnTo>
                  <a:lnTo>
                    <a:pt x="277" y="220"/>
                  </a:lnTo>
                  <a:lnTo>
                    <a:pt x="272" y="219"/>
                  </a:lnTo>
                  <a:lnTo>
                    <a:pt x="267" y="218"/>
                  </a:lnTo>
                  <a:lnTo>
                    <a:pt x="262" y="217"/>
                  </a:lnTo>
                  <a:lnTo>
                    <a:pt x="257" y="216"/>
                  </a:lnTo>
                  <a:lnTo>
                    <a:pt x="252" y="216"/>
                  </a:lnTo>
                  <a:lnTo>
                    <a:pt x="247" y="215"/>
                  </a:lnTo>
                  <a:lnTo>
                    <a:pt x="242" y="214"/>
                  </a:lnTo>
                  <a:lnTo>
                    <a:pt x="237" y="213"/>
                  </a:lnTo>
                  <a:lnTo>
                    <a:pt x="232" y="212"/>
                  </a:lnTo>
                  <a:lnTo>
                    <a:pt x="227" y="211"/>
                  </a:lnTo>
                  <a:lnTo>
                    <a:pt x="222" y="210"/>
                  </a:lnTo>
                  <a:lnTo>
                    <a:pt x="217" y="209"/>
                  </a:lnTo>
                  <a:lnTo>
                    <a:pt x="212" y="209"/>
                  </a:lnTo>
                  <a:lnTo>
                    <a:pt x="206" y="208"/>
                  </a:lnTo>
                  <a:lnTo>
                    <a:pt x="201" y="207"/>
                  </a:lnTo>
                  <a:lnTo>
                    <a:pt x="197" y="206"/>
                  </a:lnTo>
                  <a:lnTo>
                    <a:pt x="191" y="205"/>
                  </a:lnTo>
                  <a:lnTo>
                    <a:pt x="186" y="204"/>
                  </a:lnTo>
                  <a:lnTo>
                    <a:pt x="181" y="203"/>
                  </a:lnTo>
                  <a:lnTo>
                    <a:pt x="176" y="202"/>
                  </a:lnTo>
                  <a:lnTo>
                    <a:pt x="171" y="202"/>
                  </a:lnTo>
                  <a:lnTo>
                    <a:pt x="166" y="201"/>
                  </a:lnTo>
                  <a:lnTo>
                    <a:pt x="161" y="200"/>
                  </a:lnTo>
                  <a:lnTo>
                    <a:pt x="156" y="199"/>
                  </a:lnTo>
                  <a:lnTo>
                    <a:pt x="150" y="198"/>
                  </a:lnTo>
                  <a:lnTo>
                    <a:pt x="145" y="197"/>
                  </a:lnTo>
                  <a:lnTo>
                    <a:pt x="140" y="196"/>
                  </a:lnTo>
                  <a:lnTo>
                    <a:pt x="135" y="195"/>
                  </a:lnTo>
                  <a:lnTo>
                    <a:pt x="130" y="195"/>
                  </a:lnTo>
                  <a:lnTo>
                    <a:pt x="125" y="194"/>
                  </a:lnTo>
                  <a:lnTo>
                    <a:pt x="120" y="193"/>
                  </a:lnTo>
                  <a:lnTo>
                    <a:pt x="115" y="192"/>
                  </a:lnTo>
                  <a:lnTo>
                    <a:pt x="110" y="191"/>
                  </a:lnTo>
                  <a:lnTo>
                    <a:pt x="105" y="191"/>
                  </a:lnTo>
                  <a:lnTo>
                    <a:pt x="100" y="190"/>
                  </a:lnTo>
                  <a:lnTo>
                    <a:pt x="95" y="189"/>
                  </a:lnTo>
                  <a:lnTo>
                    <a:pt x="91" y="188"/>
                  </a:lnTo>
                  <a:lnTo>
                    <a:pt x="85" y="187"/>
                  </a:lnTo>
                  <a:lnTo>
                    <a:pt x="81" y="187"/>
                  </a:lnTo>
                  <a:lnTo>
                    <a:pt x="76" y="186"/>
                  </a:lnTo>
                  <a:lnTo>
                    <a:pt x="72" y="185"/>
                  </a:lnTo>
                  <a:lnTo>
                    <a:pt x="67" y="184"/>
                  </a:lnTo>
                  <a:lnTo>
                    <a:pt x="62" y="184"/>
                  </a:lnTo>
                  <a:lnTo>
                    <a:pt x="57" y="183"/>
                  </a:lnTo>
                  <a:lnTo>
                    <a:pt x="53" y="182"/>
                  </a:lnTo>
                  <a:lnTo>
                    <a:pt x="49" y="181"/>
                  </a:lnTo>
                  <a:lnTo>
                    <a:pt x="44" y="180"/>
                  </a:lnTo>
                  <a:lnTo>
                    <a:pt x="40" y="180"/>
                  </a:lnTo>
                  <a:lnTo>
                    <a:pt x="36" y="179"/>
                  </a:lnTo>
                  <a:lnTo>
                    <a:pt x="31" y="178"/>
                  </a:lnTo>
                  <a:lnTo>
                    <a:pt x="27" y="178"/>
                  </a:lnTo>
                  <a:lnTo>
                    <a:pt x="23" y="177"/>
                  </a:lnTo>
                  <a:lnTo>
                    <a:pt x="18" y="176"/>
                  </a:lnTo>
                  <a:lnTo>
                    <a:pt x="14" y="176"/>
                  </a:lnTo>
                  <a:lnTo>
                    <a:pt x="11" y="175"/>
                  </a:lnTo>
                  <a:lnTo>
                    <a:pt x="7" y="175"/>
                  </a:lnTo>
                  <a:lnTo>
                    <a:pt x="5" y="173"/>
                  </a:lnTo>
                  <a:lnTo>
                    <a:pt x="4" y="171"/>
                  </a:lnTo>
                  <a:lnTo>
                    <a:pt x="3" y="169"/>
                  </a:lnTo>
                  <a:lnTo>
                    <a:pt x="2" y="167"/>
                  </a:lnTo>
                  <a:lnTo>
                    <a:pt x="1" y="165"/>
                  </a:lnTo>
                  <a:lnTo>
                    <a:pt x="1" y="163"/>
                  </a:lnTo>
                  <a:lnTo>
                    <a:pt x="0" y="160"/>
                  </a:lnTo>
                  <a:lnTo>
                    <a:pt x="0" y="158"/>
                  </a:lnTo>
                  <a:lnTo>
                    <a:pt x="1" y="157"/>
                  </a:lnTo>
                  <a:lnTo>
                    <a:pt x="4" y="158"/>
                  </a:lnTo>
                  <a:lnTo>
                    <a:pt x="5" y="158"/>
                  </a:lnTo>
                  <a:lnTo>
                    <a:pt x="6" y="159"/>
                  </a:lnTo>
                  <a:lnTo>
                    <a:pt x="10" y="169"/>
                  </a:lnTo>
                  <a:lnTo>
                    <a:pt x="15" y="170"/>
                  </a:lnTo>
                  <a:lnTo>
                    <a:pt x="20" y="171"/>
                  </a:lnTo>
                  <a:lnTo>
                    <a:pt x="25" y="172"/>
                  </a:lnTo>
                  <a:lnTo>
                    <a:pt x="30" y="173"/>
                  </a:lnTo>
                  <a:lnTo>
                    <a:pt x="35" y="174"/>
                  </a:lnTo>
                  <a:lnTo>
                    <a:pt x="40" y="174"/>
                  </a:lnTo>
                  <a:lnTo>
                    <a:pt x="45" y="175"/>
                  </a:lnTo>
                  <a:lnTo>
                    <a:pt x="51" y="177"/>
                  </a:lnTo>
                  <a:lnTo>
                    <a:pt x="56" y="177"/>
                  </a:lnTo>
                  <a:lnTo>
                    <a:pt x="61" y="178"/>
                  </a:lnTo>
                  <a:lnTo>
                    <a:pt x="65" y="179"/>
                  </a:lnTo>
                  <a:lnTo>
                    <a:pt x="71" y="180"/>
                  </a:lnTo>
                  <a:lnTo>
                    <a:pt x="76" y="181"/>
                  </a:lnTo>
                  <a:lnTo>
                    <a:pt x="81" y="182"/>
                  </a:lnTo>
                  <a:lnTo>
                    <a:pt x="86" y="183"/>
                  </a:lnTo>
                  <a:lnTo>
                    <a:pt x="91" y="184"/>
                  </a:lnTo>
                  <a:lnTo>
                    <a:pt x="96" y="185"/>
                  </a:lnTo>
                  <a:lnTo>
                    <a:pt x="101" y="186"/>
                  </a:lnTo>
                  <a:lnTo>
                    <a:pt x="106" y="187"/>
                  </a:lnTo>
                  <a:lnTo>
                    <a:pt x="111" y="188"/>
                  </a:lnTo>
                  <a:lnTo>
                    <a:pt x="116" y="188"/>
                  </a:lnTo>
                  <a:lnTo>
                    <a:pt x="122" y="189"/>
                  </a:lnTo>
                  <a:lnTo>
                    <a:pt x="126" y="190"/>
                  </a:lnTo>
                  <a:lnTo>
                    <a:pt x="131" y="191"/>
                  </a:lnTo>
                  <a:lnTo>
                    <a:pt x="136" y="192"/>
                  </a:lnTo>
                  <a:lnTo>
                    <a:pt x="142" y="193"/>
                  </a:lnTo>
                  <a:lnTo>
                    <a:pt x="146" y="194"/>
                  </a:lnTo>
                  <a:lnTo>
                    <a:pt x="151" y="195"/>
                  </a:lnTo>
                  <a:lnTo>
                    <a:pt x="156" y="195"/>
                  </a:lnTo>
                  <a:lnTo>
                    <a:pt x="161" y="196"/>
                  </a:lnTo>
                  <a:lnTo>
                    <a:pt x="166" y="197"/>
                  </a:lnTo>
                  <a:lnTo>
                    <a:pt x="171" y="198"/>
                  </a:lnTo>
                  <a:lnTo>
                    <a:pt x="175" y="199"/>
                  </a:lnTo>
                  <a:lnTo>
                    <a:pt x="180" y="200"/>
                  </a:lnTo>
                  <a:lnTo>
                    <a:pt x="185" y="201"/>
                  </a:lnTo>
                  <a:lnTo>
                    <a:pt x="190" y="202"/>
                  </a:lnTo>
                  <a:lnTo>
                    <a:pt x="194" y="202"/>
                  </a:lnTo>
                  <a:lnTo>
                    <a:pt x="199" y="203"/>
                  </a:lnTo>
                  <a:lnTo>
                    <a:pt x="204" y="204"/>
                  </a:lnTo>
                  <a:lnTo>
                    <a:pt x="209" y="205"/>
                  </a:lnTo>
                  <a:lnTo>
                    <a:pt x="213" y="206"/>
                  </a:lnTo>
                  <a:lnTo>
                    <a:pt x="218" y="206"/>
                  </a:lnTo>
                  <a:lnTo>
                    <a:pt x="222" y="207"/>
                  </a:lnTo>
                  <a:lnTo>
                    <a:pt x="227" y="208"/>
                  </a:lnTo>
                  <a:lnTo>
                    <a:pt x="232" y="209"/>
                  </a:lnTo>
                  <a:lnTo>
                    <a:pt x="236" y="210"/>
                  </a:lnTo>
                  <a:lnTo>
                    <a:pt x="241" y="210"/>
                  </a:lnTo>
                  <a:lnTo>
                    <a:pt x="245" y="211"/>
                  </a:lnTo>
                  <a:lnTo>
                    <a:pt x="250" y="212"/>
                  </a:lnTo>
                  <a:lnTo>
                    <a:pt x="254" y="213"/>
                  </a:lnTo>
                  <a:lnTo>
                    <a:pt x="259" y="213"/>
                  </a:lnTo>
                  <a:lnTo>
                    <a:pt x="263" y="214"/>
                  </a:lnTo>
                  <a:lnTo>
                    <a:pt x="267" y="215"/>
                  </a:lnTo>
                  <a:lnTo>
                    <a:pt x="271" y="215"/>
                  </a:lnTo>
                  <a:lnTo>
                    <a:pt x="276" y="216"/>
                  </a:lnTo>
                  <a:lnTo>
                    <a:pt x="280" y="217"/>
                  </a:lnTo>
                  <a:lnTo>
                    <a:pt x="284" y="217"/>
                  </a:lnTo>
                  <a:lnTo>
                    <a:pt x="288" y="218"/>
                  </a:lnTo>
                  <a:lnTo>
                    <a:pt x="292" y="219"/>
                  </a:lnTo>
                  <a:lnTo>
                    <a:pt x="296" y="219"/>
                  </a:lnTo>
                  <a:lnTo>
                    <a:pt x="300" y="220"/>
                  </a:lnTo>
                  <a:lnTo>
                    <a:pt x="304" y="220"/>
                  </a:lnTo>
                  <a:lnTo>
                    <a:pt x="308" y="221"/>
                  </a:lnTo>
                  <a:lnTo>
                    <a:pt x="312" y="222"/>
                  </a:lnTo>
                  <a:lnTo>
                    <a:pt x="494" y="0"/>
                  </a:lnTo>
                  <a:lnTo>
                    <a:pt x="495" y="4"/>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0" name="Freeform 308"/>
            <p:cNvSpPr>
              <a:spLocks/>
            </p:cNvSpPr>
            <p:nvPr/>
          </p:nvSpPr>
          <p:spPr bwMode="auto">
            <a:xfrm>
              <a:off x="2359" y="1803"/>
              <a:ext cx="9" cy="22"/>
            </a:xfrm>
            <a:custGeom>
              <a:avLst/>
              <a:gdLst>
                <a:gd name="T0" fmla="*/ 2 w 9"/>
                <a:gd name="T1" fmla="*/ 0 h 22"/>
                <a:gd name="T2" fmla="*/ 3 w 9"/>
                <a:gd name="T3" fmla="*/ 1 h 22"/>
                <a:gd name="T4" fmla="*/ 3 w 9"/>
                <a:gd name="T5" fmla="*/ 4 h 22"/>
                <a:gd name="T6" fmla="*/ 4 w 9"/>
                <a:gd name="T7" fmla="*/ 5 h 22"/>
                <a:gd name="T8" fmla="*/ 4 w 9"/>
                <a:gd name="T9" fmla="*/ 6 h 22"/>
                <a:gd name="T10" fmla="*/ 5 w 9"/>
                <a:gd name="T11" fmla="*/ 8 h 22"/>
                <a:gd name="T12" fmla="*/ 5 w 9"/>
                <a:gd name="T13" fmla="*/ 9 h 22"/>
                <a:gd name="T14" fmla="*/ 5 w 9"/>
                <a:gd name="T15" fmla="*/ 11 h 22"/>
                <a:gd name="T16" fmla="*/ 6 w 9"/>
                <a:gd name="T17" fmla="*/ 12 h 22"/>
                <a:gd name="T18" fmla="*/ 7 w 9"/>
                <a:gd name="T19" fmla="*/ 14 h 22"/>
                <a:gd name="T20" fmla="*/ 7 w 9"/>
                <a:gd name="T21" fmla="*/ 15 h 22"/>
                <a:gd name="T22" fmla="*/ 7 w 9"/>
                <a:gd name="T23" fmla="*/ 17 h 22"/>
                <a:gd name="T24" fmla="*/ 8 w 9"/>
                <a:gd name="T25" fmla="*/ 18 h 22"/>
                <a:gd name="T26" fmla="*/ 8 w 9"/>
                <a:gd name="T27" fmla="*/ 19 h 22"/>
                <a:gd name="T28" fmla="*/ 9 w 9"/>
                <a:gd name="T29" fmla="*/ 21 h 22"/>
                <a:gd name="T30" fmla="*/ 7 w 9"/>
                <a:gd name="T31" fmla="*/ 21 h 22"/>
                <a:gd name="T32" fmla="*/ 5 w 9"/>
                <a:gd name="T33" fmla="*/ 22 h 22"/>
                <a:gd name="T34" fmla="*/ 0 w 9"/>
                <a:gd name="T35" fmla="*/ 3 h 22"/>
                <a:gd name="T36" fmla="*/ 0 w 9"/>
                <a:gd name="T37" fmla="*/ 1 h 22"/>
                <a:gd name="T38" fmla="*/ 2 w 9"/>
                <a:gd name="T39" fmla="*/ 0 h 22"/>
                <a:gd name="T40" fmla="*/ 2 w 9"/>
                <a:gd name="T41" fmla="*/ 0 h 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9"/>
                <a:gd name="T64" fmla="*/ 0 h 22"/>
                <a:gd name="T65" fmla="*/ 9 w 9"/>
                <a:gd name="T66" fmla="*/ 22 h 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9" h="22">
                  <a:moveTo>
                    <a:pt x="2" y="0"/>
                  </a:moveTo>
                  <a:lnTo>
                    <a:pt x="3" y="1"/>
                  </a:lnTo>
                  <a:lnTo>
                    <a:pt x="3" y="4"/>
                  </a:lnTo>
                  <a:lnTo>
                    <a:pt x="4" y="5"/>
                  </a:lnTo>
                  <a:lnTo>
                    <a:pt x="4" y="6"/>
                  </a:lnTo>
                  <a:lnTo>
                    <a:pt x="5" y="8"/>
                  </a:lnTo>
                  <a:lnTo>
                    <a:pt x="5" y="9"/>
                  </a:lnTo>
                  <a:lnTo>
                    <a:pt x="5" y="11"/>
                  </a:lnTo>
                  <a:lnTo>
                    <a:pt x="6" y="12"/>
                  </a:lnTo>
                  <a:lnTo>
                    <a:pt x="7" y="14"/>
                  </a:lnTo>
                  <a:lnTo>
                    <a:pt x="7" y="15"/>
                  </a:lnTo>
                  <a:lnTo>
                    <a:pt x="7" y="17"/>
                  </a:lnTo>
                  <a:lnTo>
                    <a:pt x="8" y="18"/>
                  </a:lnTo>
                  <a:lnTo>
                    <a:pt x="8" y="19"/>
                  </a:lnTo>
                  <a:lnTo>
                    <a:pt x="9" y="21"/>
                  </a:lnTo>
                  <a:lnTo>
                    <a:pt x="7" y="21"/>
                  </a:lnTo>
                  <a:lnTo>
                    <a:pt x="5" y="22"/>
                  </a:lnTo>
                  <a:lnTo>
                    <a:pt x="0" y="3"/>
                  </a:lnTo>
                  <a:lnTo>
                    <a:pt x="0" y="1"/>
                  </a:lnTo>
                  <a:lnTo>
                    <a:pt x="2"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1" name="Freeform 309"/>
            <p:cNvSpPr>
              <a:spLocks/>
            </p:cNvSpPr>
            <p:nvPr/>
          </p:nvSpPr>
          <p:spPr bwMode="auto">
            <a:xfrm>
              <a:off x="2345" y="1806"/>
              <a:ext cx="10" cy="22"/>
            </a:xfrm>
            <a:custGeom>
              <a:avLst/>
              <a:gdLst>
                <a:gd name="T0" fmla="*/ 3 w 10"/>
                <a:gd name="T1" fmla="*/ 0 h 22"/>
                <a:gd name="T2" fmla="*/ 4 w 10"/>
                <a:gd name="T3" fmla="*/ 2 h 22"/>
                <a:gd name="T4" fmla="*/ 5 w 10"/>
                <a:gd name="T5" fmla="*/ 4 h 22"/>
                <a:gd name="T6" fmla="*/ 6 w 10"/>
                <a:gd name="T7" fmla="*/ 7 h 22"/>
                <a:gd name="T8" fmla="*/ 7 w 10"/>
                <a:gd name="T9" fmla="*/ 9 h 22"/>
                <a:gd name="T10" fmla="*/ 7 w 10"/>
                <a:gd name="T11" fmla="*/ 12 h 22"/>
                <a:gd name="T12" fmla="*/ 8 w 10"/>
                <a:gd name="T13" fmla="*/ 15 h 22"/>
                <a:gd name="T14" fmla="*/ 9 w 10"/>
                <a:gd name="T15" fmla="*/ 17 h 22"/>
                <a:gd name="T16" fmla="*/ 10 w 10"/>
                <a:gd name="T17" fmla="*/ 20 h 22"/>
                <a:gd name="T18" fmla="*/ 7 w 10"/>
                <a:gd name="T19" fmla="*/ 21 h 22"/>
                <a:gd name="T20" fmla="*/ 7 w 10"/>
                <a:gd name="T21" fmla="*/ 22 h 22"/>
                <a:gd name="T22" fmla="*/ 6 w 10"/>
                <a:gd name="T23" fmla="*/ 19 h 22"/>
                <a:gd name="T24" fmla="*/ 5 w 10"/>
                <a:gd name="T25" fmla="*/ 17 h 22"/>
                <a:gd name="T26" fmla="*/ 4 w 10"/>
                <a:gd name="T27" fmla="*/ 14 h 22"/>
                <a:gd name="T28" fmla="*/ 3 w 10"/>
                <a:gd name="T29" fmla="*/ 11 h 22"/>
                <a:gd name="T30" fmla="*/ 3 w 10"/>
                <a:gd name="T31" fmla="*/ 9 h 22"/>
                <a:gd name="T32" fmla="*/ 2 w 10"/>
                <a:gd name="T33" fmla="*/ 6 h 22"/>
                <a:gd name="T34" fmla="*/ 1 w 10"/>
                <a:gd name="T35" fmla="*/ 4 h 22"/>
                <a:gd name="T36" fmla="*/ 0 w 10"/>
                <a:gd name="T37" fmla="*/ 2 h 22"/>
                <a:gd name="T38" fmla="*/ 0 w 10"/>
                <a:gd name="T39" fmla="*/ 1 h 22"/>
                <a:gd name="T40" fmla="*/ 1 w 10"/>
                <a:gd name="T41" fmla="*/ 0 h 22"/>
                <a:gd name="T42" fmla="*/ 2 w 10"/>
                <a:gd name="T43" fmla="*/ 0 h 22"/>
                <a:gd name="T44" fmla="*/ 3 w 10"/>
                <a:gd name="T45" fmla="*/ 0 h 22"/>
                <a:gd name="T46" fmla="*/ 3 w 10"/>
                <a:gd name="T47" fmla="*/ 0 h 2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10"/>
                <a:gd name="T73" fmla="*/ 0 h 22"/>
                <a:gd name="T74" fmla="*/ 10 w 10"/>
                <a:gd name="T75" fmla="*/ 22 h 2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10" h="22">
                  <a:moveTo>
                    <a:pt x="3" y="0"/>
                  </a:moveTo>
                  <a:lnTo>
                    <a:pt x="4" y="2"/>
                  </a:lnTo>
                  <a:lnTo>
                    <a:pt x="5" y="4"/>
                  </a:lnTo>
                  <a:lnTo>
                    <a:pt x="6" y="7"/>
                  </a:lnTo>
                  <a:lnTo>
                    <a:pt x="7" y="9"/>
                  </a:lnTo>
                  <a:lnTo>
                    <a:pt x="7" y="12"/>
                  </a:lnTo>
                  <a:lnTo>
                    <a:pt x="8" y="15"/>
                  </a:lnTo>
                  <a:lnTo>
                    <a:pt x="9" y="17"/>
                  </a:lnTo>
                  <a:lnTo>
                    <a:pt x="10" y="20"/>
                  </a:lnTo>
                  <a:lnTo>
                    <a:pt x="7" y="21"/>
                  </a:lnTo>
                  <a:lnTo>
                    <a:pt x="7" y="22"/>
                  </a:lnTo>
                  <a:lnTo>
                    <a:pt x="6" y="19"/>
                  </a:lnTo>
                  <a:lnTo>
                    <a:pt x="5" y="17"/>
                  </a:lnTo>
                  <a:lnTo>
                    <a:pt x="4" y="14"/>
                  </a:lnTo>
                  <a:lnTo>
                    <a:pt x="3" y="11"/>
                  </a:lnTo>
                  <a:lnTo>
                    <a:pt x="3" y="9"/>
                  </a:lnTo>
                  <a:lnTo>
                    <a:pt x="2" y="6"/>
                  </a:lnTo>
                  <a:lnTo>
                    <a:pt x="1" y="4"/>
                  </a:lnTo>
                  <a:lnTo>
                    <a:pt x="0" y="2"/>
                  </a:lnTo>
                  <a:lnTo>
                    <a:pt x="0" y="1"/>
                  </a:lnTo>
                  <a:lnTo>
                    <a:pt x="1" y="0"/>
                  </a:lnTo>
                  <a:lnTo>
                    <a:pt x="2" y="0"/>
                  </a:lnTo>
                  <a:lnTo>
                    <a:pt x="3"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2" name="Freeform 310"/>
            <p:cNvSpPr>
              <a:spLocks/>
            </p:cNvSpPr>
            <p:nvPr/>
          </p:nvSpPr>
          <p:spPr bwMode="auto">
            <a:xfrm>
              <a:off x="2331" y="1771"/>
              <a:ext cx="43" cy="3"/>
            </a:xfrm>
            <a:custGeom>
              <a:avLst/>
              <a:gdLst>
                <a:gd name="T0" fmla="*/ 43 w 43"/>
                <a:gd name="T1" fmla="*/ 0 h 3"/>
                <a:gd name="T2" fmla="*/ 42 w 43"/>
                <a:gd name="T3" fmla="*/ 1 h 3"/>
                <a:gd name="T4" fmla="*/ 41 w 43"/>
                <a:gd name="T5" fmla="*/ 2 h 3"/>
                <a:gd name="T6" fmla="*/ 39 w 43"/>
                <a:gd name="T7" fmla="*/ 2 h 3"/>
                <a:gd name="T8" fmla="*/ 36 w 43"/>
                <a:gd name="T9" fmla="*/ 3 h 3"/>
                <a:gd name="T10" fmla="*/ 33 w 43"/>
                <a:gd name="T11" fmla="*/ 3 h 3"/>
                <a:gd name="T12" fmla="*/ 31 w 43"/>
                <a:gd name="T13" fmla="*/ 3 h 3"/>
                <a:gd name="T14" fmla="*/ 28 w 43"/>
                <a:gd name="T15" fmla="*/ 3 h 3"/>
                <a:gd name="T16" fmla="*/ 25 w 43"/>
                <a:gd name="T17" fmla="*/ 3 h 3"/>
                <a:gd name="T18" fmla="*/ 23 w 43"/>
                <a:gd name="T19" fmla="*/ 3 h 3"/>
                <a:gd name="T20" fmla="*/ 20 w 43"/>
                <a:gd name="T21" fmla="*/ 3 h 3"/>
                <a:gd name="T22" fmla="*/ 17 w 43"/>
                <a:gd name="T23" fmla="*/ 3 h 3"/>
                <a:gd name="T24" fmla="*/ 14 w 43"/>
                <a:gd name="T25" fmla="*/ 3 h 3"/>
                <a:gd name="T26" fmla="*/ 12 w 43"/>
                <a:gd name="T27" fmla="*/ 3 h 3"/>
                <a:gd name="T28" fmla="*/ 9 w 43"/>
                <a:gd name="T29" fmla="*/ 3 h 3"/>
                <a:gd name="T30" fmla="*/ 6 w 43"/>
                <a:gd name="T31" fmla="*/ 3 h 3"/>
                <a:gd name="T32" fmla="*/ 4 w 43"/>
                <a:gd name="T33" fmla="*/ 3 h 3"/>
                <a:gd name="T34" fmla="*/ 2 w 43"/>
                <a:gd name="T35" fmla="*/ 3 h 3"/>
                <a:gd name="T36" fmla="*/ 0 w 43"/>
                <a:gd name="T37" fmla="*/ 3 h 3"/>
                <a:gd name="T38" fmla="*/ 0 w 43"/>
                <a:gd name="T39" fmla="*/ 0 h 3"/>
                <a:gd name="T40" fmla="*/ 2 w 43"/>
                <a:gd name="T41" fmla="*/ 0 h 3"/>
                <a:gd name="T42" fmla="*/ 5 w 43"/>
                <a:gd name="T43" fmla="*/ 0 h 3"/>
                <a:gd name="T44" fmla="*/ 6 w 43"/>
                <a:gd name="T45" fmla="*/ 0 h 3"/>
                <a:gd name="T46" fmla="*/ 9 w 43"/>
                <a:gd name="T47" fmla="*/ 0 h 3"/>
                <a:gd name="T48" fmla="*/ 10 w 43"/>
                <a:gd name="T49" fmla="*/ 0 h 3"/>
                <a:gd name="T50" fmla="*/ 12 w 43"/>
                <a:gd name="T51" fmla="*/ 0 h 3"/>
                <a:gd name="T52" fmla="*/ 14 w 43"/>
                <a:gd name="T53" fmla="*/ 0 h 3"/>
                <a:gd name="T54" fmla="*/ 16 w 43"/>
                <a:gd name="T55" fmla="*/ 0 h 3"/>
                <a:gd name="T56" fmla="*/ 17 w 43"/>
                <a:gd name="T57" fmla="*/ 0 h 3"/>
                <a:gd name="T58" fmla="*/ 20 w 43"/>
                <a:gd name="T59" fmla="*/ 0 h 3"/>
                <a:gd name="T60" fmla="*/ 21 w 43"/>
                <a:gd name="T61" fmla="*/ 0 h 3"/>
                <a:gd name="T62" fmla="*/ 23 w 43"/>
                <a:gd name="T63" fmla="*/ 0 h 3"/>
                <a:gd name="T64" fmla="*/ 25 w 43"/>
                <a:gd name="T65" fmla="*/ 0 h 3"/>
                <a:gd name="T66" fmla="*/ 27 w 43"/>
                <a:gd name="T67" fmla="*/ 0 h 3"/>
                <a:gd name="T68" fmla="*/ 29 w 43"/>
                <a:gd name="T69" fmla="*/ 0 h 3"/>
                <a:gd name="T70" fmla="*/ 32 w 43"/>
                <a:gd name="T71" fmla="*/ 0 h 3"/>
                <a:gd name="T72" fmla="*/ 35 w 43"/>
                <a:gd name="T73" fmla="*/ 0 h 3"/>
                <a:gd name="T74" fmla="*/ 37 w 43"/>
                <a:gd name="T75" fmla="*/ 0 h 3"/>
                <a:gd name="T76" fmla="*/ 39 w 43"/>
                <a:gd name="T77" fmla="*/ 0 h 3"/>
                <a:gd name="T78" fmla="*/ 41 w 43"/>
                <a:gd name="T79" fmla="*/ 0 h 3"/>
                <a:gd name="T80" fmla="*/ 42 w 43"/>
                <a:gd name="T81" fmla="*/ 0 h 3"/>
                <a:gd name="T82" fmla="*/ 43 w 43"/>
                <a:gd name="T83" fmla="*/ 0 h 3"/>
                <a:gd name="T84" fmla="*/ 43 w 43"/>
                <a:gd name="T85" fmla="*/ 0 h 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43"/>
                <a:gd name="T130" fmla="*/ 0 h 3"/>
                <a:gd name="T131" fmla="*/ 43 w 43"/>
                <a:gd name="T132" fmla="*/ 3 h 3"/>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43" h="3">
                  <a:moveTo>
                    <a:pt x="43" y="0"/>
                  </a:moveTo>
                  <a:lnTo>
                    <a:pt x="42" y="1"/>
                  </a:lnTo>
                  <a:lnTo>
                    <a:pt x="41" y="2"/>
                  </a:lnTo>
                  <a:lnTo>
                    <a:pt x="39" y="2"/>
                  </a:lnTo>
                  <a:lnTo>
                    <a:pt x="36" y="3"/>
                  </a:lnTo>
                  <a:lnTo>
                    <a:pt x="33" y="3"/>
                  </a:lnTo>
                  <a:lnTo>
                    <a:pt x="31" y="3"/>
                  </a:lnTo>
                  <a:lnTo>
                    <a:pt x="28" y="3"/>
                  </a:lnTo>
                  <a:lnTo>
                    <a:pt x="25" y="3"/>
                  </a:lnTo>
                  <a:lnTo>
                    <a:pt x="23" y="3"/>
                  </a:lnTo>
                  <a:lnTo>
                    <a:pt x="20" y="3"/>
                  </a:lnTo>
                  <a:lnTo>
                    <a:pt x="17" y="3"/>
                  </a:lnTo>
                  <a:lnTo>
                    <a:pt x="14" y="3"/>
                  </a:lnTo>
                  <a:lnTo>
                    <a:pt x="12" y="3"/>
                  </a:lnTo>
                  <a:lnTo>
                    <a:pt x="9" y="3"/>
                  </a:lnTo>
                  <a:lnTo>
                    <a:pt x="6" y="3"/>
                  </a:lnTo>
                  <a:lnTo>
                    <a:pt x="4" y="3"/>
                  </a:lnTo>
                  <a:lnTo>
                    <a:pt x="2" y="3"/>
                  </a:lnTo>
                  <a:lnTo>
                    <a:pt x="0" y="3"/>
                  </a:lnTo>
                  <a:lnTo>
                    <a:pt x="0" y="0"/>
                  </a:lnTo>
                  <a:lnTo>
                    <a:pt x="2" y="0"/>
                  </a:lnTo>
                  <a:lnTo>
                    <a:pt x="5" y="0"/>
                  </a:lnTo>
                  <a:lnTo>
                    <a:pt x="6" y="0"/>
                  </a:lnTo>
                  <a:lnTo>
                    <a:pt x="9" y="0"/>
                  </a:lnTo>
                  <a:lnTo>
                    <a:pt x="10" y="0"/>
                  </a:lnTo>
                  <a:lnTo>
                    <a:pt x="12" y="0"/>
                  </a:lnTo>
                  <a:lnTo>
                    <a:pt x="14" y="0"/>
                  </a:lnTo>
                  <a:lnTo>
                    <a:pt x="16" y="0"/>
                  </a:lnTo>
                  <a:lnTo>
                    <a:pt x="17" y="0"/>
                  </a:lnTo>
                  <a:lnTo>
                    <a:pt x="20" y="0"/>
                  </a:lnTo>
                  <a:lnTo>
                    <a:pt x="21" y="0"/>
                  </a:lnTo>
                  <a:lnTo>
                    <a:pt x="23" y="0"/>
                  </a:lnTo>
                  <a:lnTo>
                    <a:pt x="25" y="0"/>
                  </a:lnTo>
                  <a:lnTo>
                    <a:pt x="27" y="0"/>
                  </a:lnTo>
                  <a:lnTo>
                    <a:pt x="29" y="0"/>
                  </a:lnTo>
                  <a:lnTo>
                    <a:pt x="32" y="0"/>
                  </a:lnTo>
                  <a:lnTo>
                    <a:pt x="35" y="0"/>
                  </a:lnTo>
                  <a:lnTo>
                    <a:pt x="37" y="0"/>
                  </a:lnTo>
                  <a:lnTo>
                    <a:pt x="39" y="0"/>
                  </a:lnTo>
                  <a:lnTo>
                    <a:pt x="41" y="0"/>
                  </a:lnTo>
                  <a:lnTo>
                    <a:pt x="42" y="0"/>
                  </a:lnTo>
                  <a:lnTo>
                    <a:pt x="43"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3" name="Freeform 311"/>
            <p:cNvSpPr>
              <a:spLocks/>
            </p:cNvSpPr>
            <p:nvPr/>
          </p:nvSpPr>
          <p:spPr bwMode="auto">
            <a:xfrm>
              <a:off x="2370" y="1798"/>
              <a:ext cx="11" cy="26"/>
            </a:xfrm>
            <a:custGeom>
              <a:avLst/>
              <a:gdLst>
                <a:gd name="T0" fmla="*/ 3 w 11"/>
                <a:gd name="T1" fmla="*/ 0 h 26"/>
                <a:gd name="T2" fmla="*/ 3 w 11"/>
                <a:gd name="T3" fmla="*/ 0 h 26"/>
                <a:gd name="T4" fmla="*/ 3 w 11"/>
                <a:gd name="T5" fmla="*/ 1 h 26"/>
                <a:gd name="T6" fmla="*/ 4 w 11"/>
                <a:gd name="T7" fmla="*/ 3 h 26"/>
                <a:gd name="T8" fmla="*/ 4 w 11"/>
                <a:gd name="T9" fmla="*/ 4 h 26"/>
                <a:gd name="T10" fmla="*/ 4 w 11"/>
                <a:gd name="T11" fmla="*/ 6 h 26"/>
                <a:gd name="T12" fmla="*/ 5 w 11"/>
                <a:gd name="T13" fmla="*/ 8 h 26"/>
                <a:gd name="T14" fmla="*/ 6 w 11"/>
                <a:gd name="T15" fmla="*/ 9 h 26"/>
                <a:gd name="T16" fmla="*/ 6 w 11"/>
                <a:gd name="T17" fmla="*/ 11 h 26"/>
                <a:gd name="T18" fmla="*/ 7 w 11"/>
                <a:gd name="T19" fmla="*/ 13 h 26"/>
                <a:gd name="T20" fmla="*/ 8 w 11"/>
                <a:gd name="T21" fmla="*/ 15 h 26"/>
                <a:gd name="T22" fmla="*/ 8 w 11"/>
                <a:gd name="T23" fmla="*/ 17 h 26"/>
                <a:gd name="T24" fmla="*/ 9 w 11"/>
                <a:gd name="T25" fmla="*/ 19 h 26"/>
                <a:gd name="T26" fmla="*/ 9 w 11"/>
                <a:gd name="T27" fmla="*/ 21 h 26"/>
                <a:gd name="T28" fmla="*/ 10 w 11"/>
                <a:gd name="T29" fmla="*/ 22 h 26"/>
                <a:gd name="T30" fmla="*/ 10 w 11"/>
                <a:gd name="T31" fmla="*/ 23 h 26"/>
                <a:gd name="T32" fmla="*/ 11 w 11"/>
                <a:gd name="T33" fmla="*/ 25 h 26"/>
                <a:gd name="T34" fmla="*/ 9 w 11"/>
                <a:gd name="T35" fmla="*/ 25 h 26"/>
                <a:gd name="T36" fmla="*/ 8 w 11"/>
                <a:gd name="T37" fmla="*/ 26 h 26"/>
                <a:gd name="T38" fmla="*/ 0 w 11"/>
                <a:gd name="T39" fmla="*/ 2 h 26"/>
                <a:gd name="T40" fmla="*/ 3 w 11"/>
                <a:gd name="T41" fmla="*/ 0 h 26"/>
                <a:gd name="T42" fmla="*/ 3 w 11"/>
                <a:gd name="T43" fmla="*/ 0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1"/>
                <a:gd name="T67" fmla="*/ 0 h 26"/>
                <a:gd name="T68" fmla="*/ 11 w 11"/>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1" h="26">
                  <a:moveTo>
                    <a:pt x="3" y="0"/>
                  </a:moveTo>
                  <a:lnTo>
                    <a:pt x="3" y="0"/>
                  </a:lnTo>
                  <a:lnTo>
                    <a:pt x="3" y="1"/>
                  </a:lnTo>
                  <a:lnTo>
                    <a:pt x="4" y="3"/>
                  </a:lnTo>
                  <a:lnTo>
                    <a:pt x="4" y="4"/>
                  </a:lnTo>
                  <a:lnTo>
                    <a:pt x="4" y="6"/>
                  </a:lnTo>
                  <a:lnTo>
                    <a:pt x="5" y="8"/>
                  </a:lnTo>
                  <a:lnTo>
                    <a:pt x="6" y="9"/>
                  </a:lnTo>
                  <a:lnTo>
                    <a:pt x="6" y="11"/>
                  </a:lnTo>
                  <a:lnTo>
                    <a:pt x="7" y="13"/>
                  </a:lnTo>
                  <a:lnTo>
                    <a:pt x="8" y="15"/>
                  </a:lnTo>
                  <a:lnTo>
                    <a:pt x="8" y="17"/>
                  </a:lnTo>
                  <a:lnTo>
                    <a:pt x="9" y="19"/>
                  </a:lnTo>
                  <a:lnTo>
                    <a:pt x="9" y="21"/>
                  </a:lnTo>
                  <a:lnTo>
                    <a:pt x="10" y="22"/>
                  </a:lnTo>
                  <a:lnTo>
                    <a:pt x="10" y="23"/>
                  </a:lnTo>
                  <a:lnTo>
                    <a:pt x="11" y="25"/>
                  </a:lnTo>
                  <a:lnTo>
                    <a:pt x="9" y="25"/>
                  </a:lnTo>
                  <a:lnTo>
                    <a:pt x="8" y="26"/>
                  </a:lnTo>
                  <a:lnTo>
                    <a:pt x="0" y="2"/>
                  </a:lnTo>
                  <a:lnTo>
                    <a:pt x="3"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4" name="Freeform 312"/>
            <p:cNvSpPr>
              <a:spLocks/>
            </p:cNvSpPr>
            <p:nvPr/>
          </p:nvSpPr>
          <p:spPr bwMode="auto">
            <a:xfrm>
              <a:off x="2336" y="1698"/>
              <a:ext cx="13" cy="4"/>
            </a:xfrm>
            <a:custGeom>
              <a:avLst/>
              <a:gdLst>
                <a:gd name="T0" fmla="*/ 10 w 13"/>
                <a:gd name="T1" fmla="*/ 1 h 4"/>
                <a:gd name="T2" fmla="*/ 12 w 13"/>
                <a:gd name="T3" fmla="*/ 0 h 4"/>
                <a:gd name="T4" fmla="*/ 13 w 13"/>
                <a:gd name="T5" fmla="*/ 2 h 4"/>
                <a:gd name="T6" fmla="*/ 12 w 13"/>
                <a:gd name="T7" fmla="*/ 2 h 4"/>
                <a:gd name="T8" fmla="*/ 12 w 13"/>
                <a:gd name="T9" fmla="*/ 3 h 4"/>
                <a:gd name="T10" fmla="*/ 11 w 13"/>
                <a:gd name="T11" fmla="*/ 3 h 4"/>
                <a:gd name="T12" fmla="*/ 8 w 13"/>
                <a:gd name="T13" fmla="*/ 4 h 4"/>
                <a:gd name="T14" fmla="*/ 7 w 13"/>
                <a:gd name="T15" fmla="*/ 4 h 4"/>
                <a:gd name="T16" fmla="*/ 5 w 13"/>
                <a:gd name="T17" fmla="*/ 4 h 4"/>
                <a:gd name="T18" fmla="*/ 3 w 13"/>
                <a:gd name="T19" fmla="*/ 4 h 4"/>
                <a:gd name="T20" fmla="*/ 2 w 13"/>
                <a:gd name="T21" fmla="*/ 4 h 4"/>
                <a:gd name="T22" fmla="*/ 1 w 13"/>
                <a:gd name="T23" fmla="*/ 3 h 4"/>
                <a:gd name="T24" fmla="*/ 0 w 13"/>
                <a:gd name="T25" fmla="*/ 2 h 4"/>
                <a:gd name="T26" fmla="*/ 1 w 13"/>
                <a:gd name="T27" fmla="*/ 1 h 4"/>
                <a:gd name="T28" fmla="*/ 5 w 13"/>
                <a:gd name="T29" fmla="*/ 1 h 4"/>
                <a:gd name="T30" fmla="*/ 7 w 13"/>
                <a:gd name="T31" fmla="*/ 1 h 4"/>
                <a:gd name="T32" fmla="*/ 8 w 13"/>
                <a:gd name="T33" fmla="*/ 1 h 4"/>
                <a:gd name="T34" fmla="*/ 9 w 13"/>
                <a:gd name="T35" fmla="*/ 1 h 4"/>
                <a:gd name="T36" fmla="*/ 10 w 13"/>
                <a:gd name="T37" fmla="*/ 1 h 4"/>
                <a:gd name="T38" fmla="*/ 10 w 13"/>
                <a:gd name="T39" fmla="*/ 1 h 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4"/>
                <a:gd name="T62" fmla="*/ 13 w 13"/>
                <a:gd name="T63" fmla="*/ 4 h 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4">
                  <a:moveTo>
                    <a:pt x="10" y="1"/>
                  </a:moveTo>
                  <a:lnTo>
                    <a:pt x="12" y="0"/>
                  </a:lnTo>
                  <a:lnTo>
                    <a:pt x="13" y="2"/>
                  </a:lnTo>
                  <a:lnTo>
                    <a:pt x="12" y="2"/>
                  </a:lnTo>
                  <a:lnTo>
                    <a:pt x="12" y="3"/>
                  </a:lnTo>
                  <a:lnTo>
                    <a:pt x="11" y="3"/>
                  </a:lnTo>
                  <a:lnTo>
                    <a:pt x="8" y="4"/>
                  </a:lnTo>
                  <a:lnTo>
                    <a:pt x="7" y="4"/>
                  </a:lnTo>
                  <a:lnTo>
                    <a:pt x="5" y="4"/>
                  </a:lnTo>
                  <a:lnTo>
                    <a:pt x="3" y="4"/>
                  </a:lnTo>
                  <a:lnTo>
                    <a:pt x="2" y="4"/>
                  </a:lnTo>
                  <a:lnTo>
                    <a:pt x="1" y="3"/>
                  </a:lnTo>
                  <a:lnTo>
                    <a:pt x="0" y="2"/>
                  </a:lnTo>
                  <a:lnTo>
                    <a:pt x="1" y="1"/>
                  </a:lnTo>
                  <a:lnTo>
                    <a:pt x="5" y="1"/>
                  </a:lnTo>
                  <a:lnTo>
                    <a:pt x="7" y="1"/>
                  </a:lnTo>
                  <a:lnTo>
                    <a:pt x="8" y="1"/>
                  </a:lnTo>
                  <a:lnTo>
                    <a:pt x="9" y="1"/>
                  </a:lnTo>
                  <a:lnTo>
                    <a:pt x="10" y="1"/>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5" name="Freeform 313"/>
            <p:cNvSpPr>
              <a:spLocks/>
            </p:cNvSpPr>
            <p:nvPr/>
          </p:nvSpPr>
          <p:spPr bwMode="auto">
            <a:xfrm>
              <a:off x="2336" y="1691"/>
              <a:ext cx="13" cy="3"/>
            </a:xfrm>
            <a:custGeom>
              <a:avLst/>
              <a:gdLst>
                <a:gd name="T0" fmla="*/ 10 w 13"/>
                <a:gd name="T1" fmla="*/ 0 h 3"/>
                <a:gd name="T2" fmla="*/ 12 w 13"/>
                <a:gd name="T3" fmla="*/ 0 h 3"/>
                <a:gd name="T4" fmla="*/ 13 w 13"/>
                <a:gd name="T5" fmla="*/ 1 h 3"/>
                <a:gd name="T6" fmla="*/ 13 w 13"/>
                <a:gd name="T7" fmla="*/ 2 h 3"/>
                <a:gd name="T8" fmla="*/ 12 w 13"/>
                <a:gd name="T9" fmla="*/ 3 h 3"/>
                <a:gd name="T10" fmla="*/ 11 w 13"/>
                <a:gd name="T11" fmla="*/ 3 h 3"/>
                <a:gd name="T12" fmla="*/ 9 w 13"/>
                <a:gd name="T13" fmla="*/ 3 h 3"/>
                <a:gd name="T14" fmla="*/ 7 w 13"/>
                <a:gd name="T15" fmla="*/ 3 h 3"/>
                <a:gd name="T16" fmla="*/ 5 w 13"/>
                <a:gd name="T17" fmla="*/ 3 h 3"/>
                <a:gd name="T18" fmla="*/ 3 w 13"/>
                <a:gd name="T19" fmla="*/ 3 h 3"/>
                <a:gd name="T20" fmla="*/ 2 w 13"/>
                <a:gd name="T21" fmla="*/ 3 h 3"/>
                <a:gd name="T22" fmla="*/ 1 w 13"/>
                <a:gd name="T23" fmla="*/ 3 h 3"/>
                <a:gd name="T24" fmla="*/ 0 w 13"/>
                <a:gd name="T25" fmla="*/ 2 h 3"/>
                <a:gd name="T26" fmla="*/ 2 w 13"/>
                <a:gd name="T27" fmla="*/ 1 h 3"/>
                <a:gd name="T28" fmla="*/ 5 w 13"/>
                <a:gd name="T29" fmla="*/ 0 h 3"/>
                <a:gd name="T30" fmla="*/ 8 w 13"/>
                <a:gd name="T31" fmla="*/ 0 h 3"/>
                <a:gd name="T32" fmla="*/ 10 w 13"/>
                <a:gd name="T33" fmla="*/ 0 h 3"/>
                <a:gd name="T34" fmla="*/ 10 w 13"/>
                <a:gd name="T35" fmla="*/ 0 h 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
                <a:gd name="T55" fmla="*/ 0 h 3"/>
                <a:gd name="T56" fmla="*/ 13 w 13"/>
                <a:gd name="T57" fmla="*/ 3 h 3"/>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 h="3">
                  <a:moveTo>
                    <a:pt x="10" y="0"/>
                  </a:moveTo>
                  <a:lnTo>
                    <a:pt x="12" y="0"/>
                  </a:lnTo>
                  <a:lnTo>
                    <a:pt x="13" y="1"/>
                  </a:lnTo>
                  <a:lnTo>
                    <a:pt x="13" y="2"/>
                  </a:lnTo>
                  <a:lnTo>
                    <a:pt x="12" y="3"/>
                  </a:lnTo>
                  <a:lnTo>
                    <a:pt x="11" y="3"/>
                  </a:lnTo>
                  <a:lnTo>
                    <a:pt x="9" y="3"/>
                  </a:lnTo>
                  <a:lnTo>
                    <a:pt x="7" y="3"/>
                  </a:lnTo>
                  <a:lnTo>
                    <a:pt x="5" y="3"/>
                  </a:lnTo>
                  <a:lnTo>
                    <a:pt x="3" y="3"/>
                  </a:lnTo>
                  <a:lnTo>
                    <a:pt x="2" y="3"/>
                  </a:lnTo>
                  <a:lnTo>
                    <a:pt x="1" y="3"/>
                  </a:lnTo>
                  <a:lnTo>
                    <a:pt x="0" y="2"/>
                  </a:lnTo>
                  <a:lnTo>
                    <a:pt x="2" y="1"/>
                  </a:lnTo>
                  <a:lnTo>
                    <a:pt x="5" y="0"/>
                  </a:lnTo>
                  <a:lnTo>
                    <a:pt x="8" y="0"/>
                  </a:lnTo>
                  <a:lnTo>
                    <a:pt x="10"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6" name="Freeform 314"/>
            <p:cNvSpPr>
              <a:spLocks/>
            </p:cNvSpPr>
            <p:nvPr/>
          </p:nvSpPr>
          <p:spPr bwMode="auto">
            <a:xfrm>
              <a:off x="2335" y="1684"/>
              <a:ext cx="13" cy="3"/>
            </a:xfrm>
            <a:custGeom>
              <a:avLst/>
              <a:gdLst>
                <a:gd name="T0" fmla="*/ 10 w 13"/>
                <a:gd name="T1" fmla="*/ 0 h 3"/>
                <a:gd name="T2" fmla="*/ 12 w 13"/>
                <a:gd name="T3" fmla="*/ 0 h 3"/>
                <a:gd name="T4" fmla="*/ 13 w 13"/>
                <a:gd name="T5" fmla="*/ 1 h 3"/>
                <a:gd name="T6" fmla="*/ 13 w 13"/>
                <a:gd name="T7" fmla="*/ 2 h 3"/>
                <a:gd name="T8" fmla="*/ 12 w 13"/>
                <a:gd name="T9" fmla="*/ 2 h 3"/>
                <a:gd name="T10" fmla="*/ 10 w 13"/>
                <a:gd name="T11" fmla="*/ 3 h 3"/>
                <a:gd name="T12" fmla="*/ 9 w 13"/>
                <a:gd name="T13" fmla="*/ 3 h 3"/>
                <a:gd name="T14" fmla="*/ 7 w 13"/>
                <a:gd name="T15" fmla="*/ 3 h 3"/>
                <a:gd name="T16" fmla="*/ 5 w 13"/>
                <a:gd name="T17" fmla="*/ 3 h 3"/>
                <a:gd name="T18" fmla="*/ 4 w 13"/>
                <a:gd name="T19" fmla="*/ 3 h 3"/>
                <a:gd name="T20" fmla="*/ 2 w 13"/>
                <a:gd name="T21" fmla="*/ 3 h 3"/>
                <a:gd name="T22" fmla="*/ 1 w 13"/>
                <a:gd name="T23" fmla="*/ 3 h 3"/>
                <a:gd name="T24" fmla="*/ 0 w 13"/>
                <a:gd name="T25" fmla="*/ 2 h 3"/>
                <a:gd name="T26" fmla="*/ 2 w 13"/>
                <a:gd name="T27" fmla="*/ 1 h 3"/>
                <a:gd name="T28" fmla="*/ 5 w 13"/>
                <a:gd name="T29" fmla="*/ 1 h 3"/>
                <a:gd name="T30" fmla="*/ 7 w 13"/>
                <a:gd name="T31" fmla="*/ 0 h 3"/>
                <a:gd name="T32" fmla="*/ 8 w 13"/>
                <a:gd name="T33" fmla="*/ 0 h 3"/>
                <a:gd name="T34" fmla="*/ 9 w 13"/>
                <a:gd name="T35" fmla="*/ 0 h 3"/>
                <a:gd name="T36" fmla="*/ 10 w 13"/>
                <a:gd name="T37" fmla="*/ 0 h 3"/>
                <a:gd name="T38" fmla="*/ 10 w 13"/>
                <a:gd name="T39" fmla="*/ 0 h 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3"/>
                <a:gd name="T61" fmla="*/ 0 h 3"/>
                <a:gd name="T62" fmla="*/ 13 w 13"/>
                <a:gd name="T63" fmla="*/ 3 h 3"/>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3" h="3">
                  <a:moveTo>
                    <a:pt x="10" y="0"/>
                  </a:moveTo>
                  <a:lnTo>
                    <a:pt x="12" y="0"/>
                  </a:lnTo>
                  <a:lnTo>
                    <a:pt x="13" y="1"/>
                  </a:lnTo>
                  <a:lnTo>
                    <a:pt x="13" y="2"/>
                  </a:lnTo>
                  <a:lnTo>
                    <a:pt x="12" y="2"/>
                  </a:lnTo>
                  <a:lnTo>
                    <a:pt x="10" y="3"/>
                  </a:lnTo>
                  <a:lnTo>
                    <a:pt x="9" y="3"/>
                  </a:lnTo>
                  <a:lnTo>
                    <a:pt x="7" y="3"/>
                  </a:lnTo>
                  <a:lnTo>
                    <a:pt x="5" y="3"/>
                  </a:lnTo>
                  <a:lnTo>
                    <a:pt x="4" y="3"/>
                  </a:lnTo>
                  <a:lnTo>
                    <a:pt x="2" y="3"/>
                  </a:lnTo>
                  <a:lnTo>
                    <a:pt x="1" y="3"/>
                  </a:lnTo>
                  <a:lnTo>
                    <a:pt x="0" y="2"/>
                  </a:lnTo>
                  <a:lnTo>
                    <a:pt x="2" y="1"/>
                  </a:lnTo>
                  <a:lnTo>
                    <a:pt x="5" y="1"/>
                  </a:lnTo>
                  <a:lnTo>
                    <a:pt x="7" y="0"/>
                  </a:lnTo>
                  <a:lnTo>
                    <a:pt x="8" y="0"/>
                  </a:lnTo>
                  <a:lnTo>
                    <a:pt x="9" y="0"/>
                  </a:lnTo>
                  <a:lnTo>
                    <a:pt x="10" y="0"/>
                  </a:lnTo>
                  <a:close/>
                </a:path>
              </a:pathLst>
            </a:custGeom>
            <a:solidFill>
              <a:srgbClr val="CCCCCC"/>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7" name="Freeform 315"/>
            <p:cNvSpPr>
              <a:spLocks/>
            </p:cNvSpPr>
            <p:nvPr/>
          </p:nvSpPr>
          <p:spPr bwMode="auto">
            <a:xfrm>
              <a:off x="2221" y="1767"/>
              <a:ext cx="35" cy="10"/>
            </a:xfrm>
            <a:custGeom>
              <a:avLst/>
              <a:gdLst>
                <a:gd name="T0" fmla="*/ 1 w 35"/>
                <a:gd name="T1" fmla="*/ 0 h 10"/>
                <a:gd name="T2" fmla="*/ 2 w 35"/>
                <a:gd name="T3" fmla="*/ 1 h 10"/>
                <a:gd name="T4" fmla="*/ 4 w 35"/>
                <a:gd name="T5" fmla="*/ 2 h 10"/>
                <a:gd name="T6" fmla="*/ 5 w 35"/>
                <a:gd name="T7" fmla="*/ 3 h 10"/>
                <a:gd name="T8" fmla="*/ 7 w 35"/>
                <a:gd name="T9" fmla="*/ 5 h 10"/>
                <a:gd name="T10" fmla="*/ 9 w 35"/>
                <a:gd name="T11" fmla="*/ 6 h 10"/>
                <a:gd name="T12" fmla="*/ 11 w 35"/>
                <a:gd name="T13" fmla="*/ 7 h 10"/>
                <a:gd name="T14" fmla="*/ 13 w 35"/>
                <a:gd name="T15" fmla="*/ 7 h 10"/>
                <a:gd name="T16" fmla="*/ 15 w 35"/>
                <a:gd name="T17" fmla="*/ 8 h 10"/>
                <a:gd name="T18" fmla="*/ 17 w 35"/>
                <a:gd name="T19" fmla="*/ 8 h 10"/>
                <a:gd name="T20" fmla="*/ 20 w 35"/>
                <a:gd name="T21" fmla="*/ 8 h 10"/>
                <a:gd name="T22" fmla="*/ 22 w 35"/>
                <a:gd name="T23" fmla="*/ 8 h 10"/>
                <a:gd name="T24" fmla="*/ 24 w 35"/>
                <a:gd name="T25" fmla="*/ 8 h 10"/>
                <a:gd name="T26" fmla="*/ 26 w 35"/>
                <a:gd name="T27" fmla="*/ 7 h 10"/>
                <a:gd name="T28" fmla="*/ 28 w 35"/>
                <a:gd name="T29" fmla="*/ 7 h 10"/>
                <a:gd name="T30" fmla="*/ 30 w 35"/>
                <a:gd name="T31" fmla="*/ 7 h 10"/>
                <a:gd name="T32" fmla="*/ 33 w 35"/>
                <a:gd name="T33" fmla="*/ 6 h 10"/>
                <a:gd name="T34" fmla="*/ 35 w 35"/>
                <a:gd name="T35" fmla="*/ 8 h 10"/>
                <a:gd name="T36" fmla="*/ 32 w 35"/>
                <a:gd name="T37" fmla="*/ 8 h 10"/>
                <a:gd name="T38" fmla="*/ 30 w 35"/>
                <a:gd name="T39" fmla="*/ 8 h 10"/>
                <a:gd name="T40" fmla="*/ 27 w 35"/>
                <a:gd name="T41" fmla="*/ 9 h 10"/>
                <a:gd name="T42" fmla="*/ 25 w 35"/>
                <a:gd name="T43" fmla="*/ 10 h 10"/>
                <a:gd name="T44" fmla="*/ 21 w 35"/>
                <a:gd name="T45" fmla="*/ 10 h 10"/>
                <a:gd name="T46" fmla="*/ 19 w 35"/>
                <a:gd name="T47" fmla="*/ 10 h 10"/>
                <a:gd name="T48" fmla="*/ 16 w 35"/>
                <a:gd name="T49" fmla="*/ 10 h 10"/>
                <a:gd name="T50" fmla="*/ 13 w 35"/>
                <a:gd name="T51" fmla="*/ 10 h 10"/>
                <a:gd name="T52" fmla="*/ 11 w 35"/>
                <a:gd name="T53" fmla="*/ 9 h 10"/>
                <a:gd name="T54" fmla="*/ 9 w 35"/>
                <a:gd name="T55" fmla="*/ 8 h 10"/>
                <a:gd name="T56" fmla="*/ 7 w 35"/>
                <a:gd name="T57" fmla="*/ 8 h 10"/>
                <a:gd name="T58" fmla="*/ 5 w 35"/>
                <a:gd name="T59" fmla="*/ 7 h 10"/>
                <a:gd name="T60" fmla="*/ 4 w 35"/>
                <a:gd name="T61" fmla="*/ 5 h 10"/>
                <a:gd name="T62" fmla="*/ 2 w 35"/>
                <a:gd name="T63" fmla="*/ 4 h 10"/>
                <a:gd name="T64" fmla="*/ 1 w 35"/>
                <a:gd name="T65" fmla="*/ 3 h 10"/>
                <a:gd name="T66" fmla="*/ 0 w 35"/>
                <a:gd name="T67" fmla="*/ 1 h 10"/>
                <a:gd name="T68" fmla="*/ 0 w 35"/>
                <a:gd name="T69" fmla="*/ 0 h 10"/>
                <a:gd name="T70" fmla="*/ 1 w 35"/>
                <a:gd name="T71" fmla="*/ 0 h 10"/>
                <a:gd name="T72" fmla="*/ 1 w 35"/>
                <a:gd name="T73" fmla="*/ 0 h 1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5"/>
                <a:gd name="T112" fmla="*/ 0 h 10"/>
                <a:gd name="T113" fmla="*/ 35 w 35"/>
                <a:gd name="T114" fmla="*/ 10 h 1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5" h="10">
                  <a:moveTo>
                    <a:pt x="1" y="0"/>
                  </a:moveTo>
                  <a:lnTo>
                    <a:pt x="2" y="1"/>
                  </a:lnTo>
                  <a:lnTo>
                    <a:pt x="4" y="2"/>
                  </a:lnTo>
                  <a:lnTo>
                    <a:pt x="5" y="3"/>
                  </a:lnTo>
                  <a:lnTo>
                    <a:pt x="7" y="5"/>
                  </a:lnTo>
                  <a:lnTo>
                    <a:pt x="9" y="6"/>
                  </a:lnTo>
                  <a:lnTo>
                    <a:pt x="11" y="7"/>
                  </a:lnTo>
                  <a:lnTo>
                    <a:pt x="13" y="7"/>
                  </a:lnTo>
                  <a:lnTo>
                    <a:pt x="15" y="8"/>
                  </a:lnTo>
                  <a:lnTo>
                    <a:pt x="17" y="8"/>
                  </a:lnTo>
                  <a:lnTo>
                    <a:pt x="20" y="8"/>
                  </a:lnTo>
                  <a:lnTo>
                    <a:pt x="22" y="8"/>
                  </a:lnTo>
                  <a:lnTo>
                    <a:pt x="24" y="8"/>
                  </a:lnTo>
                  <a:lnTo>
                    <a:pt x="26" y="7"/>
                  </a:lnTo>
                  <a:lnTo>
                    <a:pt x="28" y="7"/>
                  </a:lnTo>
                  <a:lnTo>
                    <a:pt x="30" y="7"/>
                  </a:lnTo>
                  <a:lnTo>
                    <a:pt x="33" y="6"/>
                  </a:lnTo>
                  <a:lnTo>
                    <a:pt x="35" y="8"/>
                  </a:lnTo>
                  <a:lnTo>
                    <a:pt x="32" y="8"/>
                  </a:lnTo>
                  <a:lnTo>
                    <a:pt x="30" y="8"/>
                  </a:lnTo>
                  <a:lnTo>
                    <a:pt x="27" y="9"/>
                  </a:lnTo>
                  <a:lnTo>
                    <a:pt x="25" y="10"/>
                  </a:lnTo>
                  <a:lnTo>
                    <a:pt x="21" y="10"/>
                  </a:lnTo>
                  <a:lnTo>
                    <a:pt x="19" y="10"/>
                  </a:lnTo>
                  <a:lnTo>
                    <a:pt x="16" y="10"/>
                  </a:lnTo>
                  <a:lnTo>
                    <a:pt x="13" y="10"/>
                  </a:lnTo>
                  <a:lnTo>
                    <a:pt x="11" y="9"/>
                  </a:lnTo>
                  <a:lnTo>
                    <a:pt x="9" y="8"/>
                  </a:lnTo>
                  <a:lnTo>
                    <a:pt x="7" y="8"/>
                  </a:lnTo>
                  <a:lnTo>
                    <a:pt x="5" y="7"/>
                  </a:lnTo>
                  <a:lnTo>
                    <a:pt x="4" y="5"/>
                  </a:lnTo>
                  <a:lnTo>
                    <a:pt x="2" y="4"/>
                  </a:lnTo>
                  <a:lnTo>
                    <a:pt x="1" y="3"/>
                  </a:lnTo>
                  <a:lnTo>
                    <a:pt x="0" y="1"/>
                  </a:lnTo>
                  <a:lnTo>
                    <a:pt x="0" y="0"/>
                  </a:lnTo>
                  <a:lnTo>
                    <a:pt x="1"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8" name="Freeform 316"/>
            <p:cNvSpPr>
              <a:spLocks/>
            </p:cNvSpPr>
            <p:nvPr/>
          </p:nvSpPr>
          <p:spPr bwMode="auto">
            <a:xfrm>
              <a:off x="2090" y="1595"/>
              <a:ext cx="26" cy="7"/>
            </a:xfrm>
            <a:custGeom>
              <a:avLst/>
              <a:gdLst>
                <a:gd name="T0" fmla="*/ 0 w 26"/>
                <a:gd name="T1" fmla="*/ 0 h 7"/>
                <a:gd name="T2" fmla="*/ 26 w 26"/>
                <a:gd name="T3" fmla="*/ 2 h 7"/>
                <a:gd name="T4" fmla="*/ 26 w 26"/>
                <a:gd name="T5" fmla="*/ 4 h 7"/>
                <a:gd name="T6" fmla="*/ 26 w 26"/>
                <a:gd name="T7" fmla="*/ 7 h 7"/>
                <a:gd name="T8" fmla="*/ 24 w 26"/>
                <a:gd name="T9" fmla="*/ 6 h 7"/>
                <a:gd name="T10" fmla="*/ 22 w 26"/>
                <a:gd name="T11" fmla="*/ 6 h 7"/>
                <a:gd name="T12" fmla="*/ 19 w 26"/>
                <a:gd name="T13" fmla="*/ 5 h 7"/>
                <a:gd name="T14" fmla="*/ 17 w 26"/>
                <a:gd name="T15" fmla="*/ 5 h 7"/>
                <a:gd name="T16" fmla="*/ 15 w 26"/>
                <a:gd name="T17" fmla="*/ 5 h 7"/>
                <a:gd name="T18" fmla="*/ 12 w 26"/>
                <a:gd name="T19" fmla="*/ 5 h 7"/>
                <a:gd name="T20" fmla="*/ 11 w 26"/>
                <a:gd name="T21" fmla="*/ 4 h 7"/>
                <a:gd name="T22" fmla="*/ 9 w 26"/>
                <a:gd name="T23" fmla="*/ 4 h 7"/>
                <a:gd name="T24" fmla="*/ 7 w 26"/>
                <a:gd name="T25" fmla="*/ 4 h 7"/>
                <a:gd name="T26" fmla="*/ 5 w 26"/>
                <a:gd name="T27" fmla="*/ 4 h 7"/>
                <a:gd name="T28" fmla="*/ 3 w 26"/>
                <a:gd name="T29" fmla="*/ 4 h 7"/>
                <a:gd name="T30" fmla="*/ 3 w 26"/>
                <a:gd name="T31" fmla="*/ 4 h 7"/>
                <a:gd name="T32" fmla="*/ 1 w 26"/>
                <a:gd name="T33" fmla="*/ 4 h 7"/>
                <a:gd name="T34" fmla="*/ 0 w 26"/>
                <a:gd name="T35" fmla="*/ 4 h 7"/>
                <a:gd name="T36" fmla="*/ 0 w 26"/>
                <a:gd name="T37" fmla="*/ 0 h 7"/>
                <a:gd name="T38" fmla="*/ 0 w 26"/>
                <a:gd name="T39" fmla="*/ 0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26"/>
                <a:gd name="T61" fmla="*/ 0 h 7"/>
                <a:gd name="T62" fmla="*/ 26 w 26"/>
                <a:gd name="T63" fmla="*/ 7 h 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26" h="7">
                  <a:moveTo>
                    <a:pt x="0" y="0"/>
                  </a:moveTo>
                  <a:lnTo>
                    <a:pt x="26" y="2"/>
                  </a:lnTo>
                  <a:lnTo>
                    <a:pt x="26" y="4"/>
                  </a:lnTo>
                  <a:lnTo>
                    <a:pt x="26" y="7"/>
                  </a:lnTo>
                  <a:lnTo>
                    <a:pt x="24" y="6"/>
                  </a:lnTo>
                  <a:lnTo>
                    <a:pt x="22" y="6"/>
                  </a:lnTo>
                  <a:lnTo>
                    <a:pt x="19" y="5"/>
                  </a:lnTo>
                  <a:lnTo>
                    <a:pt x="17" y="5"/>
                  </a:lnTo>
                  <a:lnTo>
                    <a:pt x="15" y="5"/>
                  </a:lnTo>
                  <a:lnTo>
                    <a:pt x="12" y="5"/>
                  </a:lnTo>
                  <a:lnTo>
                    <a:pt x="11" y="4"/>
                  </a:lnTo>
                  <a:lnTo>
                    <a:pt x="9" y="4"/>
                  </a:lnTo>
                  <a:lnTo>
                    <a:pt x="7" y="4"/>
                  </a:lnTo>
                  <a:lnTo>
                    <a:pt x="5" y="4"/>
                  </a:lnTo>
                  <a:lnTo>
                    <a:pt x="3" y="4"/>
                  </a:lnTo>
                  <a:lnTo>
                    <a:pt x="1" y="4"/>
                  </a:lnTo>
                  <a:lnTo>
                    <a:pt x="0" y="4"/>
                  </a:lnTo>
                  <a:lnTo>
                    <a:pt x="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29" name="Freeform 317"/>
            <p:cNvSpPr>
              <a:spLocks/>
            </p:cNvSpPr>
            <p:nvPr/>
          </p:nvSpPr>
          <p:spPr bwMode="auto">
            <a:xfrm>
              <a:off x="2090" y="1607"/>
              <a:ext cx="30" cy="7"/>
            </a:xfrm>
            <a:custGeom>
              <a:avLst/>
              <a:gdLst>
                <a:gd name="T0" fmla="*/ 0 w 30"/>
                <a:gd name="T1" fmla="*/ 5 h 7"/>
                <a:gd name="T2" fmla="*/ 1 w 30"/>
                <a:gd name="T3" fmla="*/ 0 h 7"/>
                <a:gd name="T4" fmla="*/ 29 w 30"/>
                <a:gd name="T5" fmla="*/ 3 h 7"/>
                <a:gd name="T6" fmla="*/ 29 w 30"/>
                <a:gd name="T7" fmla="*/ 5 h 7"/>
                <a:gd name="T8" fmla="*/ 30 w 30"/>
                <a:gd name="T9" fmla="*/ 7 h 7"/>
                <a:gd name="T10" fmla="*/ 27 w 30"/>
                <a:gd name="T11" fmla="*/ 6 h 7"/>
                <a:gd name="T12" fmla="*/ 26 w 30"/>
                <a:gd name="T13" fmla="*/ 6 h 7"/>
                <a:gd name="T14" fmla="*/ 23 w 30"/>
                <a:gd name="T15" fmla="*/ 6 h 7"/>
                <a:gd name="T16" fmla="*/ 21 w 30"/>
                <a:gd name="T17" fmla="*/ 6 h 7"/>
                <a:gd name="T18" fmla="*/ 19 w 30"/>
                <a:gd name="T19" fmla="*/ 6 h 7"/>
                <a:gd name="T20" fmla="*/ 17 w 30"/>
                <a:gd name="T21" fmla="*/ 5 h 7"/>
                <a:gd name="T22" fmla="*/ 15 w 30"/>
                <a:gd name="T23" fmla="*/ 5 h 7"/>
                <a:gd name="T24" fmla="*/ 13 w 30"/>
                <a:gd name="T25" fmla="*/ 5 h 7"/>
                <a:gd name="T26" fmla="*/ 11 w 30"/>
                <a:gd name="T27" fmla="*/ 5 h 7"/>
                <a:gd name="T28" fmla="*/ 10 w 30"/>
                <a:gd name="T29" fmla="*/ 5 h 7"/>
                <a:gd name="T30" fmla="*/ 7 w 30"/>
                <a:gd name="T31" fmla="*/ 5 h 7"/>
                <a:gd name="T32" fmla="*/ 6 w 30"/>
                <a:gd name="T33" fmla="*/ 5 h 7"/>
                <a:gd name="T34" fmla="*/ 3 w 30"/>
                <a:gd name="T35" fmla="*/ 5 h 7"/>
                <a:gd name="T36" fmla="*/ 0 w 30"/>
                <a:gd name="T37" fmla="*/ 5 h 7"/>
                <a:gd name="T38" fmla="*/ 0 w 30"/>
                <a:gd name="T39" fmla="*/ 5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0"/>
                <a:gd name="T61" fmla="*/ 0 h 7"/>
                <a:gd name="T62" fmla="*/ 30 w 30"/>
                <a:gd name="T63" fmla="*/ 7 h 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0" h="7">
                  <a:moveTo>
                    <a:pt x="0" y="5"/>
                  </a:moveTo>
                  <a:lnTo>
                    <a:pt x="1" y="0"/>
                  </a:lnTo>
                  <a:lnTo>
                    <a:pt x="29" y="3"/>
                  </a:lnTo>
                  <a:lnTo>
                    <a:pt x="29" y="5"/>
                  </a:lnTo>
                  <a:lnTo>
                    <a:pt x="30" y="7"/>
                  </a:lnTo>
                  <a:lnTo>
                    <a:pt x="27" y="6"/>
                  </a:lnTo>
                  <a:lnTo>
                    <a:pt x="26" y="6"/>
                  </a:lnTo>
                  <a:lnTo>
                    <a:pt x="23" y="6"/>
                  </a:lnTo>
                  <a:lnTo>
                    <a:pt x="21" y="6"/>
                  </a:lnTo>
                  <a:lnTo>
                    <a:pt x="19" y="6"/>
                  </a:lnTo>
                  <a:lnTo>
                    <a:pt x="17" y="5"/>
                  </a:lnTo>
                  <a:lnTo>
                    <a:pt x="15" y="5"/>
                  </a:lnTo>
                  <a:lnTo>
                    <a:pt x="13" y="5"/>
                  </a:lnTo>
                  <a:lnTo>
                    <a:pt x="11" y="5"/>
                  </a:lnTo>
                  <a:lnTo>
                    <a:pt x="10" y="5"/>
                  </a:lnTo>
                  <a:lnTo>
                    <a:pt x="7" y="5"/>
                  </a:lnTo>
                  <a:lnTo>
                    <a:pt x="6" y="5"/>
                  </a:lnTo>
                  <a:lnTo>
                    <a:pt x="3" y="5"/>
                  </a:lnTo>
                  <a:lnTo>
                    <a:pt x="0" y="5"/>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30" name="Freeform 318"/>
            <p:cNvSpPr>
              <a:spLocks/>
            </p:cNvSpPr>
            <p:nvPr/>
          </p:nvSpPr>
          <p:spPr bwMode="auto">
            <a:xfrm>
              <a:off x="2090" y="1620"/>
              <a:ext cx="33" cy="7"/>
            </a:xfrm>
            <a:custGeom>
              <a:avLst/>
              <a:gdLst>
                <a:gd name="T0" fmla="*/ 0 w 33"/>
                <a:gd name="T1" fmla="*/ 4 h 7"/>
                <a:gd name="T2" fmla="*/ 1 w 33"/>
                <a:gd name="T3" fmla="*/ 0 h 7"/>
                <a:gd name="T4" fmla="*/ 32 w 33"/>
                <a:gd name="T5" fmla="*/ 3 h 7"/>
                <a:gd name="T6" fmla="*/ 32 w 33"/>
                <a:gd name="T7" fmla="*/ 5 h 7"/>
                <a:gd name="T8" fmla="*/ 33 w 33"/>
                <a:gd name="T9" fmla="*/ 7 h 7"/>
                <a:gd name="T10" fmla="*/ 30 w 33"/>
                <a:gd name="T11" fmla="*/ 7 h 7"/>
                <a:gd name="T12" fmla="*/ 27 w 33"/>
                <a:gd name="T13" fmla="*/ 7 h 7"/>
                <a:gd name="T14" fmla="*/ 24 w 33"/>
                <a:gd name="T15" fmla="*/ 6 h 7"/>
                <a:gd name="T16" fmla="*/ 22 w 33"/>
                <a:gd name="T17" fmla="*/ 6 h 7"/>
                <a:gd name="T18" fmla="*/ 20 w 33"/>
                <a:gd name="T19" fmla="*/ 6 h 7"/>
                <a:gd name="T20" fmla="*/ 18 w 33"/>
                <a:gd name="T21" fmla="*/ 6 h 7"/>
                <a:gd name="T22" fmla="*/ 15 w 33"/>
                <a:gd name="T23" fmla="*/ 6 h 7"/>
                <a:gd name="T24" fmla="*/ 13 w 33"/>
                <a:gd name="T25" fmla="*/ 6 h 7"/>
                <a:gd name="T26" fmla="*/ 11 w 33"/>
                <a:gd name="T27" fmla="*/ 5 h 7"/>
                <a:gd name="T28" fmla="*/ 8 w 33"/>
                <a:gd name="T29" fmla="*/ 5 h 7"/>
                <a:gd name="T30" fmla="*/ 7 w 33"/>
                <a:gd name="T31" fmla="*/ 5 h 7"/>
                <a:gd name="T32" fmla="*/ 5 w 33"/>
                <a:gd name="T33" fmla="*/ 5 h 7"/>
                <a:gd name="T34" fmla="*/ 2 w 33"/>
                <a:gd name="T35" fmla="*/ 4 h 7"/>
                <a:gd name="T36" fmla="*/ 0 w 33"/>
                <a:gd name="T37" fmla="*/ 4 h 7"/>
                <a:gd name="T38" fmla="*/ 0 w 33"/>
                <a:gd name="T39" fmla="*/ 4 h 7"/>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33"/>
                <a:gd name="T61" fmla="*/ 0 h 7"/>
                <a:gd name="T62" fmla="*/ 33 w 33"/>
                <a:gd name="T63" fmla="*/ 7 h 7"/>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33" h="7">
                  <a:moveTo>
                    <a:pt x="0" y="4"/>
                  </a:moveTo>
                  <a:lnTo>
                    <a:pt x="1" y="0"/>
                  </a:lnTo>
                  <a:lnTo>
                    <a:pt x="32" y="3"/>
                  </a:lnTo>
                  <a:lnTo>
                    <a:pt x="32" y="5"/>
                  </a:lnTo>
                  <a:lnTo>
                    <a:pt x="33" y="7"/>
                  </a:lnTo>
                  <a:lnTo>
                    <a:pt x="30" y="7"/>
                  </a:lnTo>
                  <a:lnTo>
                    <a:pt x="27" y="7"/>
                  </a:lnTo>
                  <a:lnTo>
                    <a:pt x="24" y="6"/>
                  </a:lnTo>
                  <a:lnTo>
                    <a:pt x="22" y="6"/>
                  </a:lnTo>
                  <a:lnTo>
                    <a:pt x="20" y="6"/>
                  </a:lnTo>
                  <a:lnTo>
                    <a:pt x="18" y="6"/>
                  </a:lnTo>
                  <a:lnTo>
                    <a:pt x="15" y="6"/>
                  </a:lnTo>
                  <a:lnTo>
                    <a:pt x="13" y="6"/>
                  </a:lnTo>
                  <a:lnTo>
                    <a:pt x="11" y="5"/>
                  </a:lnTo>
                  <a:lnTo>
                    <a:pt x="8" y="5"/>
                  </a:lnTo>
                  <a:lnTo>
                    <a:pt x="7" y="5"/>
                  </a:lnTo>
                  <a:lnTo>
                    <a:pt x="5" y="5"/>
                  </a:lnTo>
                  <a:lnTo>
                    <a:pt x="2" y="4"/>
                  </a:lnTo>
                  <a:lnTo>
                    <a:pt x="0" y="4"/>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31" name="Freeform 319"/>
            <p:cNvSpPr>
              <a:spLocks/>
            </p:cNvSpPr>
            <p:nvPr/>
          </p:nvSpPr>
          <p:spPr bwMode="auto">
            <a:xfrm>
              <a:off x="2090" y="1633"/>
              <a:ext cx="36" cy="9"/>
            </a:xfrm>
            <a:custGeom>
              <a:avLst/>
              <a:gdLst>
                <a:gd name="T0" fmla="*/ 0 w 36"/>
                <a:gd name="T1" fmla="*/ 0 h 9"/>
                <a:gd name="T2" fmla="*/ 35 w 36"/>
                <a:gd name="T3" fmla="*/ 5 h 9"/>
                <a:gd name="T4" fmla="*/ 35 w 36"/>
                <a:gd name="T5" fmla="*/ 7 h 9"/>
                <a:gd name="T6" fmla="*/ 36 w 36"/>
                <a:gd name="T7" fmla="*/ 9 h 9"/>
                <a:gd name="T8" fmla="*/ 34 w 36"/>
                <a:gd name="T9" fmla="*/ 9 h 9"/>
                <a:gd name="T10" fmla="*/ 31 w 36"/>
                <a:gd name="T11" fmla="*/ 8 h 9"/>
                <a:gd name="T12" fmla="*/ 29 w 36"/>
                <a:gd name="T13" fmla="*/ 8 h 9"/>
                <a:gd name="T14" fmla="*/ 26 w 36"/>
                <a:gd name="T15" fmla="*/ 8 h 9"/>
                <a:gd name="T16" fmla="*/ 23 w 36"/>
                <a:gd name="T17" fmla="*/ 8 h 9"/>
                <a:gd name="T18" fmla="*/ 22 w 36"/>
                <a:gd name="T19" fmla="*/ 8 h 9"/>
                <a:gd name="T20" fmla="*/ 19 w 36"/>
                <a:gd name="T21" fmla="*/ 7 h 9"/>
                <a:gd name="T22" fmla="*/ 17 w 36"/>
                <a:gd name="T23" fmla="*/ 7 h 9"/>
                <a:gd name="T24" fmla="*/ 14 w 36"/>
                <a:gd name="T25" fmla="*/ 7 h 9"/>
                <a:gd name="T26" fmla="*/ 12 w 36"/>
                <a:gd name="T27" fmla="*/ 7 h 9"/>
                <a:gd name="T28" fmla="*/ 10 w 36"/>
                <a:gd name="T29" fmla="*/ 7 h 9"/>
                <a:gd name="T30" fmla="*/ 8 w 36"/>
                <a:gd name="T31" fmla="*/ 7 h 9"/>
                <a:gd name="T32" fmla="*/ 6 w 36"/>
                <a:gd name="T33" fmla="*/ 6 h 9"/>
                <a:gd name="T34" fmla="*/ 4 w 36"/>
                <a:gd name="T35" fmla="*/ 6 h 9"/>
                <a:gd name="T36" fmla="*/ 2 w 36"/>
                <a:gd name="T37" fmla="*/ 6 h 9"/>
                <a:gd name="T38" fmla="*/ 0 w 36"/>
                <a:gd name="T39" fmla="*/ 6 h 9"/>
                <a:gd name="T40" fmla="*/ 0 w 36"/>
                <a:gd name="T41" fmla="*/ 3 h 9"/>
                <a:gd name="T42" fmla="*/ 0 w 36"/>
                <a:gd name="T43" fmla="*/ 0 h 9"/>
                <a:gd name="T44" fmla="*/ 0 w 36"/>
                <a:gd name="T45" fmla="*/ 0 h 9"/>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6"/>
                <a:gd name="T70" fmla="*/ 0 h 9"/>
                <a:gd name="T71" fmla="*/ 36 w 36"/>
                <a:gd name="T72" fmla="*/ 9 h 9"/>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6" h="9">
                  <a:moveTo>
                    <a:pt x="0" y="0"/>
                  </a:moveTo>
                  <a:lnTo>
                    <a:pt x="35" y="5"/>
                  </a:lnTo>
                  <a:lnTo>
                    <a:pt x="35" y="7"/>
                  </a:lnTo>
                  <a:lnTo>
                    <a:pt x="36" y="9"/>
                  </a:lnTo>
                  <a:lnTo>
                    <a:pt x="34" y="9"/>
                  </a:lnTo>
                  <a:lnTo>
                    <a:pt x="31" y="8"/>
                  </a:lnTo>
                  <a:lnTo>
                    <a:pt x="29" y="8"/>
                  </a:lnTo>
                  <a:lnTo>
                    <a:pt x="26" y="8"/>
                  </a:lnTo>
                  <a:lnTo>
                    <a:pt x="23" y="8"/>
                  </a:lnTo>
                  <a:lnTo>
                    <a:pt x="22" y="8"/>
                  </a:lnTo>
                  <a:lnTo>
                    <a:pt x="19" y="7"/>
                  </a:lnTo>
                  <a:lnTo>
                    <a:pt x="17" y="7"/>
                  </a:lnTo>
                  <a:lnTo>
                    <a:pt x="14" y="7"/>
                  </a:lnTo>
                  <a:lnTo>
                    <a:pt x="12" y="7"/>
                  </a:lnTo>
                  <a:lnTo>
                    <a:pt x="10" y="7"/>
                  </a:lnTo>
                  <a:lnTo>
                    <a:pt x="8" y="7"/>
                  </a:lnTo>
                  <a:lnTo>
                    <a:pt x="6" y="6"/>
                  </a:lnTo>
                  <a:lnTo>
                    <a:pt x="4" y="6"/>
                  </a:lnTo>
                  <a:lnTo>
                    <a:pt x="2" y="6"/>
                  </a:lnTo>
                  <a:lnTo>
                    <a:pt x="0" y="6"/>
                  </a:lnTo>
                  <a:lnTo>
                    <a:pt x="0" y="3"/>
                  </a:lnTo>
                  <a:lnTo>
                    <a:pt x="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32" name="Freeform 320"/>
            <p:cNvSpPr>
              <a:spLocks/>
            </p:cNvSpPr>
            <p:nvPr/>
          </p:nvSpPr>
          <p:spPr bwMode="auto">
            <a:xfrm>
              <a:off x="2091" y="1647"/>
              <a:ext cx="39" cy="8"/>
            </a:xfrm>
            <a:custGeom>
              <a:avLst/>
              <a:gdLst>
                <a:gd name="T0" fmla="*/ 0 w 39"/>
                <a:gd name="T1" fmla="*/ 0 h 8"/>
                <a:gd name="T2" fmla="*/ 38 w 39"/>
                <a:gd name="T3" fmla="*/ 4 h 8"/>
                <a:gd name="T4" fmla="*/ 38 w 39"/>
                <a:gd name="T5" fmla="*/ 6 h 8"/>
                <a:gd name="T6" fmla="*/ 39 w 39"/>
                <a:gd name="T7" fmla="*/ 8 h 8"/>
                <a:gd name="T8" fmla="*/ 36 w 39"/>
                <a:gd name="T9" fmla="*/ 7 h 8"/>
                <a:gd name="T10" fmla="*/ 33 w 39"/>
                <a:gd name="T11" fmla="*/ 7 h 8"/>
                <a:gd name="T12" fmla="*/ 30 w 39"/>
                <a:gd name="T13" fmla="*/ 7 h 8"/>
                <a:gd name="T14" fmla="*/ 28 w 39"/>
                <a:gd name="T15" fmla="*/ 7 h 8"/>
                <a:gd name="T16" fmla="*/ 25 w 39"/>
                <a:gd name="T17" fmla="*/ 7 h 8"/>
                <a:gd name="T18" fmla="*/ 22 w 39"/>
                <a:gd name="T19" fmla="*/ 6 h 8"/>
                <a:gd name="T20" fmla="*/ 19 w 39"/>
                <a:gd name="T21" fmla="*/ 6 h 8"/>
                <a:gd name="T22" fmla="*/ 17 w 39"/>
                <a:gd name="T23" fmla="*/ 6 h 8"/>
                <a:gd name="T24" fmla="*/ 14 w 39"/>
                <a:gd name="T25" fmla="*/ 6 h 8"/>
                <a:gd name="T26" fmla="*/ 11 w 39"/>
                <a:gd name="T27" fmla="*/ 6 h 8"/>
                <a:gd name="T28" fmla="*/ 9 w 39"/>
                <a:gd name="T29" fmla="*/ 6 h 8"/>
                <a:gd name="T30" fmla="*/ 7 w 39"/>
                <a:gd name="T31" fmla="*/ 6 h 8"/>
                <a:gd name="T32" fmla="*/ 5 w 39"/>
                <a:gd name="T33" fmla="*/ 6 h 8"/>
                <a:gd name="T34" fmla="*/ 3 w 39"/>
                <a:gd name="T35" fmla="*/ 6 h 8"/>
                <a:gd name="T36" fmla="*/ 1 w 39"/>
                <a:gd name="T37" fmla="*/ 6 h 8"/>
                <a:gd name="T38" fmla="*/ 0 w 39"/>
                <a:gd name="T39" fmla="*/ 6 h 8"/>
                <a:gd name="T40" fmla="*/ 0 w 39"/>
                <a:gd name="T41" fmla="*/ 3 h 8"/>
                <a:gd name="T42" fmla="*/ 0 w 39"/>
                <a:gd name="T43" fmla="*/ 0 h 8"/>
                <a:gd name="T44" fmla="*/ 0 w 39"/>
                <a:gd name="T45" fmla="*/ 0 h 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9"/>
                <a:gd name="T70" fmla="*/ 0 h 8"/>
                <a:gd name="T71" fmla="*/ 39 w 39"/>
                <a:gd name="T72" fmla="*/ 8 h 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9" h="8">
                  <a:moveTo>
                    <a:pt x="0" y="0"/>
                  </a:moveTo>
                  <a:lnTo>
                    <a:pt x="38" y="4"/>
                  </a:lnTo>
                  <a:lnTo>
                    <a:pt x="38" y="6"/>
                  </a:lnTo>
                  <a:lnTo>
                    <a:pt x="39" y="8"/>
                  </a:lnTo>
                  <a:lnTo>
                    <a:pt x="36" y="7"/>
                  </a:lnTo>
                  <a:lnTo>
                    <a:pt x="33" y="7"/>
                  </a:lnTo>
                  <a:lnTo>
                    <a:pt x="30" y="7"/>
                  </a:lnTo>
                  <a:lnTo>
                    <a:pt x="28" y="7"/>
                  </a:lnTo>
                  <a:lnTo>
                    <a:pt x="25" y="7"/>
                  </a:lnTo>
                  <a:lnTo>
                    <a:pt x="22" y="6"/>
                  </a:lnTo>
                  <a:lnTo>
                    <a:pt x="19" y="6"/>
                  </a:lnTo>
                  <a:lnTo>
                    <a:pt x="17" y="6"/>
                  </a:lnTo>
                  <a:lnTo>
                    <a:pt x="14" y="6"/>
                  </a:lnTo>
                  <a:lnTo>
                    <a:pt x="11" y="6"/>
                  </a:lnTo>
                  <a:lnTo>
                    <a:pt x="9" y="6"/>
                  </a:lnTo>
                  <a:lnTo>
                    <a:pt x="7" y="6"/>
                  </a:lnTo>
                  <a:lnTo>
                    <a:pt x="5" y="6"/>
                  </a:lnTo>
                  <a:lnTo>
                    <a:pt x="3" y="6"/>
                  </a:lnTo>
                  <a:lnTo>
                    <a:pt x="1" y="6"/>
                  </a:lnTo>
                  <a:lnTo>
                    <a:pt x="0" y="6"/>
                  </a:lnTo>
                  <a:lnTo>
                    <a:pt x="0" y="3"/>
                  </a:lnTo>
                  <a:lnTo>
                    <a:pt x="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33" name="Freeform 321"/>
            <p:cNvSpPr>
              <a:spLocks/>
            </p:cNvSpPr>
            <p:nvPr/>
          </p:nvSpPr>
          <p:spPr bwMode="auto">
            <a:xfrm>
              <a:off x="2091" y="1659"/>
              <a:ext cx="43" cy="6"/>
            </a:xfrm>
            <a:custGeom>
              <a:avLst/>
              <a:gdLst>
                <a:gd name="T0" fmla="*/ 0 w 43"/>
                <a:gd name="T1" fmla="*/ 0 h 6"/>
                <a:gd name="T2" fmla="*/ 42 w 43"/>
                <a:gd name="T3" fmla="*/ 2 h 6"/>
                <a:gd name="T4" fmla="*/ 42 w 43"/>
                <a:gd name="T5" fmla="*/ 4 h 6"/>
                <a:gd name="T6" fmla="*/ 43 w 43"/>
                <a:gd name="T7" fmla="*/ 6 h 6"/>
                <a:gd name="T8" fmla="*/ 41 w 43"/>
                <a:gd name="T9" fmla="*/ 6 h 6"/>
                <a:gd name="T10" fmla="*/ 38 w 43"/>
                <a:gd name="T11" fmla="*/ 6 h 6"/>
                <a:gd name="T12" fmla="*/ 35 w 43"/>
                <a:gd name="T13" fmla="*/ 6 h 6"/>
                <a:gd name="T14" fmla="*/ 32 w 43"/>
                <a:gd name="T15" fmla="*/ 6 h 6"/>
                <a:gd name="T16" fmla="*/ 29 w 43"/>
                <a:gd name="T17" fmla="*/ 5 h 6"/>
                <a:gd name="T18" fmla="*/ 26 w 43"/>
                <a:gd name="T19" fmla="*/ 5 h 6"/>
                <a:gd name="T20" fmla="*/ 22 w 43"/>
                <a:gd name="T21" fmla="*/ 5 h 6"/>
                <a:gd name="T22" fmla="*/ 20 w 43"/>
                <a:gd name="T23" fmla="*/ 5 h 6"/>
                <a:gd name="T24" fmla="*/ 17 w 43"/>
                <a:gd name="T25" fmla="*/ 5 h 6"/>
                <a:gd name="T26" fmla="*/ 13 w 43"/>
                <a:gd name="T27" fmla="*/ 5 h 6"/>
                <a:gd name="T28" fmla="*/ 10 w 43"/>
                <a:gd name="T29" fmla="*/ 5 h 6"/>
                <a:gd name="T30" fmla="*/ 8 w 43"/>
                <a:gd name="T31" fmla="*/ 5 h 6"/>
                <a:gd name="T32" fmla="*/ 5 w 43"/>
                <a:gd name="T33" fmla="*/ 5 h 6"/>
                <a:gd name="T34" fmla="*/ 3 w 43"/>
                <a:gd name="T35" fmla="*/ 5 h 6"/>
                <a:gd name="T36" fmla="*/ 1 w 43"/>
                <a:gd name="T37" fmla="*/ 5 h 6"/>
                <a:gd name="T38" fmla="*/ 0 w 43"/>
                <a:gd name="T39" fmla="*/ 5 h 6"/>
                <a:gd name="T40" fmla="*/ 0 w 43"/>
                <a:gd name="T41" fmla="*/ 2 h 6"/>
                <a:gd name="T42" fmla="*/ 0 w 43"/>
                <a:gd name="T43" fmla="*/ 0 h 6"/>
                <a:gd name="T44" fmla="*/ 0 w 43"/>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3"/>
                <a:gd name="T70" fmla="*/ 0 h 6"/>
                <a:gd name="T71" fmla="*/ 43 w 43"/>
                <a:gd name="T72" fmla="*/ 6 h 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3" h="6">
                  <a:moveTo>
                    <a:pt x="0" y="0"/>
                  </a:moveTo>
                  <a:lnTo>
                    <a:pt x="42" y="2"/>
                  </a:lnTo>
                  <a:lnTo>
                    <a:pt x="42" y="4"/>
                  </a:lnTo>
                  <a:lnTo>
                    <a:pt x="43" y="6"/>
                  </a:lnTo>
                  <a:lnTo>
                    <a:pt x="41" y="6"/>
                  </a:lnTo>
                  <a:lnTo>
                    <a:pt x="38" y="6"/>
                  </a:lnTo>
                  <a:lnTo>
                    <a:pt x="35" y="6"/>
                  </a:lnTo>
                  <a:lnTo>
                    <a:pt x="32" y="6"/>
                  </a:lnTo>
                  <a:lnTo>
                    <a:pt x="29" y="5"/>
                  </a:lnTo>
                  <a:lnTo>
                    <a:pt x="26" y="5"/>
                  </a:lnTo>
                  <a:lnTo>
                    <a:pt x="22" y="5"/>
                  </a:lnTo>
                  <a:lnTo>
                    <a:pt x="20" y="5"/>
                  </a:lnTo>
                  <a:lnTo>
                    <a:pt x="17" y="5"/>
                  </a:lnTo>
                  <a:lnTo>
                    <a:pt x="13" y="5"/>
                  </a:lnTo>
                  <a:lnTo>
                    <a:pt x="10" y="5"/>
                  </a:lnTo>
                  <a:lnTo>
                    <a:pt x="8" y="5"/>
                  </a:lnTo>
                  <a:lnTo>
                    <a:pt x="5" y="5"/>
                  </a:lnTo>
                  <a:lnTo>
                    <a:pt x="3" y="5"/>
                  </a:lnTo>
                  <a:lnTo>
                    <a:pt x="1" y="5"/>
                  </a:lnTo>
                  <a:lnTo>
                    <a:pt x="0" y="5"/>
                  </a:lnTo>
                  <a:lnTo>
                    <a:pt x="0" y="2"/>
                  </a:lnTo>
                  <a:lnTo>
                    <a:pt x="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34" name="Freeform 322"/>
            <p:cNvSpPr>
              <a:spLocks/>
            </p:cNvSpPr>
            <p:nvPr/>
          </p:nvSpPr>
          <p:spPr bwMode="auto">
            <a:xfrm>
              <a:off x="2382" y="1797"/>
              <a:ext cx="12" cy="25"/>
            </a:xfrm>
            <a:custGeom>
              <a:avLst/>
              <a:gdLst>
                <a:gd name="T0" fmla="*/ 4 w 12"/>
                <a:gd name="T1" fmla="*/ 0 h 25"/>
                <a:gd name="T2" fmla="*/ 4 w 12"/>
                <a:gd name="T3" fmla="*/ 0 h 25"/>
                <a:gd name="T4" fmla="*/ 4 w 12"/>
                <a:gd name="T5" fmla="*/ 1 h 25"/>
                <a:gd name="T6" fmla="*/ 4 w 12"/>
                <a:gd name="T7" fmla="*/ 3 h 25"/>
                <a:gd name="T8" fmla="*/ 5 w 12"/>
                <a:gd name="T9" fmla="*/ 4 h 25"/>
                <a:gd name="T10" fmla="*/ 5 w 12"/>
                <a:gd name="T11" fmla="*/ 6 h 25"/>
                <a:gd name="T12" fmla="*/ 6 w 12"/>
                <a:gd name="T13" fmla="*/ 7 h 25"/>
                <a:gd name="T14" fmla="*/ 6 w 12"/>
                <a:gd name="T15" fmla="*/ 9 h 25"/>
                <a:gd name="T16" fmla="*/ 8 w 12"/>
                <a:gd name="T17" fmla="*/ 11 h 25"/>
                <a:gd name="T18" fmla="*/ 8 w 12"/>
                <a:gd name="T19" fmla="*/ 13 h 25"/>
                <a:gd name="T20" fmla="*/ 8 w 12"/>
                <a:gd name="T21" fmla="*/ 15 h 25"/>
                <a:gd name="T22" fmla="*/ 9 w 12"/>
                <a:gd name="T23" fmla="*/ 17 h 25"/>
                <a:gd name="T24" fmla="*/ 9 w 12"/>
                <a:gd name="T25" fmla="*/ 19 h 25"/>
                <a:gd name="T26" fmla="*/ 10 w 12"/>
                <a:gd name="T27" fmla="*/ 20 h 25"/>
                <a:gd name="T28" fmla="*/ 10 w 12"/>
                <a:gd name="T29" fmla="*/ 22 h 25"/>
                <a:gd name="T30" fmla="*/ 11 w 12"/>
                <a:gd name="T31" fmla="*/ 23 h 25"/>
                <a:gd name="T32" fmla="*/ 12 w 12"/>
                <a:gd name="T33" fmla="*/ 25 h 25"/>
                <a:gd name="T34" fmla="*/ 10 w 12"/>
                <a:gd name="T35" fmla="*/ 25 h 25"/>
                <a:gd name="T36" fmla="*/ 8 w 12"/>
                <a:gd name="T37" fmla="*/ 25 h 25"/>
                <a:gd name="T38" fmla="*/ 0 w 12"/>
                <a:gd name="T39" fmla="*/ 1 h 25"/>
                <a:gd name="T40" fmla="*/ 4 w 12"/>
                <a:gd name="T41" fmla="*/ 0 h 25"/>
                <a:gd name="T42" fmla="*/ 4 w 12"/>
                <a:gd name="T43" fmla="*/ 0 h 2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25"/>
                <a:gd name="T68" fmla="*/ 12 w 12"/>
                <a:gd name="T69" fmla="*/ 25 h 25"/>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25">
                  <a:moveTo>
                    <a:pt x="4" y="0"/>
                  </a:moveTo>
                  <a:lnTo>
                    <a:pt x="4" y="0"/>
                  </a:lnTo>
                  <a:lnTo>
                    <a:pt x="4" y="1"/>
                  </a:lnTo>
                  <a:lnTo>
                    <a:pt x="4" y="3"/>
                  </a:lnTo>
                  <a:lnTo>
                    <a:pt x="5" y="4"/>
                  </a:lnTo>
                  <a:lnTo>
                    <a:pt x="5" y="6"/>
                  </a:lnTo>
                  <a:lnTo>
                    <a:pt x="6" y="7"/>
                  </a:lnTo>
                  <a:lnTo>
                    <a:pt x="6" y="9"/>
                  </a:lnTo>
                  <a:lnTo>
                    <a:pt x="8" y="11"/>
                  </a:lnTo>
                  <a:lnTo>
                    <a:pt x="8" y="13"/>
                  </a:lnTo>
                  <a:lnTo>
                    <a:pt x="8" y="15"/>
                  </a:lnTo>
                  <a:lnTo>
                    <a:pt x="9" y="17"/>
                  </a:lnTo>
                  <a:lnTo>
                    <a:pt x="9" y="19"/>
                  </a:lnTo>
                  <a:lnTo>
                    <a:pt x="10" y="20"/>
                  </a:lnTo>
                  <a:lnTo>
                    <a:pt x="10" y="22"/>
                  </a:lnTo>
                  <a:lnTo>
                    <a:pt x="11" y="23"/>
                  </a:lnTo>
                  <a:lnTo>
                    <a:pt x="12" y="25"/>
                  </a:lnTo>
                  <a:lnTo>
                    <a:pt x="10" y="25"/>
                  </a:lnTo>
                  <a:lnTo>
                    <a:pt x="8" y="25"/>
                  </a:lnTo>
                  <a:lnTo>
                    <a:pt x="0" y="1"/>
                  </a:lnTo>
                  <a:lnTo>
                    <a:pt x="4"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35" name="Freeform 323"/>
            <p:cNvSpPr>
              <a:spLocks/>
            </p:cNvSpPr>
            <p:nvPr/>
          </p:nvSpPr>
          <p:spPr bwMode="auto">
            <a:xfrm>
              <a:off x="2395" y="1795"/>
              <a:ext cx="12" cy="26"/>
            </a:xfrm>
            <a:custGeom>
              <a:avLst/>
              <a:gdLst>
                <a:gd name="T0" fmla="*/ 3 w 12"/>
                <a:gd name="T1" fmla="*/ 0 h 26"/>
                <a:gd name="T2" fmla="*/ 3 w 12"/>
                <a:gd name="T3" fmla="*/ 1 h 26"/>
                <a:gd name="T4" fmla="*/ 4 w 12"/>
                <a:gd name="T5" fmla="*/ 2 h 26"/>
                <a:gd name="T6" fmla="*/ 4 w 12"/>
                <a:gd name="T7" fmla="*/ 4 h 26"/>
                <a:gd name="T8" fmla="*/ 4 w 12"/>
                <a:gd name="T9" fmla="*/ 5 h 26"/>
                <a:gd name="T10" fmla="*/ 5 w 12"/>
                <a:gd name="T11" fmla="*/ 7 h 26"/>
                <a:gd name="T12" fmla="*/ 6 w 12"/>
                <a:gd name="T13" fmla="*/ 8 h 26"/>
                <a:gd name="T14" fmla="*/ 6 w 12"/>
                <a:gd name="T15" fmla="*/ 10 h 26"/>
                <a:gd name="T16" fmla="*/ 7 w 12"/>
                <a:gd name="T17" fmla="*/ 12 h 26"/>
                <a:gd name="T18" fmla="*/ 7 w 12"/>
                <a:gd name="T19" fmla="*/ 14 h 26"/>
                <a:gd name="T20" fmla="*/ 8 w 12"/>
                <a:gd name="T21" fmla="*/ 16 h 26"/>
                <a:gd name="T22" fmla="*/ 9 w 12"/>
                <a:gd name="T23" fmla="*/ 18 h 26"/>
                <a:gd name="T24" fmla="*/ 10 w 12"/>
                <a:gd name="T25" fmla="*/ 20 h 26"/>
                <a:gd name="T26" fmla="*/ 10 w 12"/>
                <a:gd name="T27" fmla="*/ 21 h 26"/>
                <a:gd name="T28" fmla="*/ 11 w 12"/>
                <a:gd name="T29" fmla="*/ 23 h 26"/>
                <a:gd name="T30" fmla="*/ 11 w 12"/>
                <a:gd name="T31" fmla="*/ 24 h 26"/>
                <a:gd name="T32" fmla="*/ 12 w 12"/>
                <a:gd name="T33" fmla="*/ 26 h 26"/>
                <a:gd name="T34" fmla="*/ 10 w 12"/>
                <a:gd name="T35" fmla="*/ 26 h 26"/>
                <a:gd name="T36" fmla="*/ 8 w 12"/>
                <a:gd name="T37" fmla="*/ 26 h 26"/>
                <a:gd name="T38" fmla="*/ 0 w 12"/>
                <a:gd name="T39" fmla="*/ 2 h 26"/>
                <a:gd name="T40" fmla="*/ 3 w 12"/>
                <a:gd name="T41" fmla="*/ 0 h 26"/>
                <a:gd name="T42" fmla="*/ 3 w 12"/>
                <a:gd name="T43" fmla="*/ 0 h 2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
                <a:gd name="T67" fmla="*/ 0 h 26"/>
                <a:gd name="T68" fmla="*/ 12 w 12"/>
                <a:gd name="T69" fmla="*/ 26 h 2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 h="26">
                  <a:moveTo>
                    <a:pt x="3" y="0"/>
                  </a:moveTo>
                  <a:lnTo>
                    <a:pt x="3" y="1"/>
                  </a:lnTo>
                  <a:lnTo>
                    <a:pt x="4" y="2"/>
                  </a:lnTo>
                  <a:lnTo>
                    <a:pt x="4" y="4"/>
                  </a:lnTo>
                  <a:lnTo>
                    <a:pt x="4" y="5"/>
                  </a:lnTo>
                  <a:lnTo>
                    <a:pt x="5" y="7"/>
                  </a:lnTo>
                  <a:lnTo>
                    <a:pt x="6" y="8"/>
                  </a:lnTo>
                  <a:lnTo>
                    <a:pt x="6" y="10"/>
                  </a:lnTo>
                  <a:lnTo>
                    <a:pt x="7" y="12"/>
                  </a:lnTo>
                  <a:lnTo>
                    <a:pt x="7" y="14"/>
                  </a:lnTo>
                  <a:lnTo>
                    <a:pt x="8" y="16"/>
                  </a:lnTo>
                  <a:lnTo>
                    <a:pt x="9" y="18"/>
                  </a:lnTo>
                  <a:lnTo>
                    <a:pt x="10" y="20"/>
                  </a:lnTo>
                  <a:lnTo>
                    <a:pt x="10" y="21"/>
                  </a:lnTo>
                  <a:lnTo>
                    <a:pt x="11" y="23"/>
                  </a:lnTo>
                  <a:lnTo>
                    <a:pt x="11" y="24"/>
                  </a:lnTo>
                  <a:lnTo>
                    <a:pt x="12" y="26"/>
                  </a:lnTo>
                  <a:lnTo>
                    <a:pt x="10" y="26"/>
                  </a:lnTo>
                  <a:lnTo>
                    <a:pt x="8" y="26"/>
                  </a:lnTo>
                  <a:lnTo>
                    <a:pt x="0" y="2"/>
                  </a:lnTo>
                  <a:lnTo>
                    <a:pt x="3"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36" name="Freeform 324"/>
            <p:cNvSpPr>
              <a:spLocks/>
            </p:cNvSpPr>
            <p:nvPr/>
          </p:nvSpPr>
          <p:spPr bwMode="auto">
            <a:xfrm>
              <a:off x="2437" y="2020"/>
              <a:ext cx="7" cy="8"/>
            </a:xfrm>
            <a:custGeom>
              <a:avLst/>
              <a:gdLst>
                <a:gd name="T0" fmla="*/ 0 w 7"/>
                <a:gd name="T1" fmla="*/ 0 h 8"/>
                <a:gd name="T2" fmla="*/ 7 w 7"/>
                <a:gd name="T3" fmla="*/ 8 h 8"/>
                <a:gd name="T4" fmla="*/ 7 w 7"/>
                <a:gd name="T5" fmla="*/ 0 h 8"/>
                <a:gd name="T6" fmla="*/ 0 w 7"/>
                <a:gd name="T7" fmla="*/ 0 h 8"/>
                <a:gd name="T8" fmla="*/ 0 w 7"/>
                <a:gd name="T9" fmla="*/ 0 h 8"/>
                <a:gd name="T10" fmla="*/ 0 60000 65536"/>
                <a:gd name="T11" fmla="*/ 0 60000 65536"/>
                <a:gd name="T12" fmla="*/ 0 60000 65536"/>
                <a:gd name="T13" fmla="*/ 0 60000 65536"/>
                <a:gd name="T14" fmla="*/ 0 60000 65536"/>
                <a:gd name="T15" fmla="*/ 0 w 7"/>
                <a:gd name="T16" fmla="*/ 0 h 8"/>
                <a:gd name="T17" fmla="*/ 7 w 7"/>
                <a:gd name="T18" fmla="*/ 8 h 8"/>
              </a:gdLst>
              <a:ahLst/>
              <a:cxnLst>
                <a:cxn ang="T10">
                  <a:pos x="T0" y="T1"/>
                </a:cxn>
                <a:cxn ang="T11">
                  <a:pos x="T2" y="T3"/>
                </a:cxn>
                <a:cxn ang="T12">
                  <a:pos x="T4" y="T5"/>
                </a:cxn>
                <a:cxn ang="T13">
                  <a:pos x="T6" y="T7"/>
                </a:cxn>
                <a:cxn ang="T14">
                  <a:pos x="T8" y="T9"/>
                </a:cxn>
              </a:cxnLst>
              <a:rect l="T15" t="T16" r="T17" b="T18"/>
              <a:pathLst>
                <a:path w="7" h="8">
                  <a:moveTo>
                    <a:pt x="0" y="0"/>
                  </a:moveTo>
                  <a:lnTo>
                    <a:pt x="7" y="8"/>
                  </a:lnTo>
                  <a:lnTo>
                    <a:pt x="7" y="0"/>
                  </a:lnTo>
                  <a:lnTo>
                    <a:pt x="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sp>
          <p:nvSpPr>
            <p:cNvPr id="137" name="Freeform 325"/>
            <p:cNvSpPr>
              <a:spLocks/>
            </p:cNvSpPr>
            <p:nvPr/>
          </p:nvSpPr>
          <p:spPr bwMode="auto">
            <a:xfrm>
              <a:off x="2463" y="2017"/>
              <a:ext cx="6" cy="8"/>
            </a:xfrm>
            <a:custGeom>
              <a:avLst/>
              <a:gdLst>
                <a:gd name="T0" fmla="*/ 0 w 6"/>
                <a:gd name="T1" fmla="*/ 0 h 8"/>
                <a:gd name="T2" fmla="*/ 6 w 6"/>
                <a:gd name="T3" fmla="*/ 8 h 8"/>
                <a:gd name="T4" fmla="*/ 6 w 6"/>
                <a:gd name="T5" fmla="*/ 0 h 8"/>
                <a:gd name="T6" fmla="*/ 0 w 6"/>
                <a:gd name="T7" fmla="*/ 0 h 8"/>
                <a:gd name="T8" fmla="*/ 0 w 6"/>
                <a:gd name="T9" fmla="*/ 0 h 8"/>
                <a:gd name="T10" fmla="*/ 0 60000 65536"/>
                <a:gd name="T11" fmla="*/ 0 60000 65536"/>
                <a:gd name="T12" fmla="*/ 0 60000 65536"/>
                <a:gd name="T13" fmla="*/ 0 60000 65536"/>
                <a:gd name="T14" fmla="*/ 0 60000 65536"/>
                <a:gd name="T15" fmla="*/ 0 w 6"/>
                <a:gd name="T16" fmla="*/ 0 h 8"/>
                <a:gd name="T17" fmla="*/ 6 w 6"/>
                <a:gd name="T18" fmla="*/ 8 h 8"/>
              </a:gdLst>
              <a:ahLst/>
              <a:cxnLst>
                <a:cxn ang="T10">
                  <a:pos x="T0" y="T1"/>
                </a:cxn>
                <a:cxn ang="T11">
                  <a:pos x="T2" y="T3"/>
                </a:cxn>
                <a:cxn ang="T12">
                  <a:pos x="T4" y="T5"/>
                </a:cxn>
                <a:cxn ang="T13">
                  <a:pos x="T6" y="T7"/>
                </a:cxn>
                <a:cxn ang="T14">
                  <a:pos x="T8" y="T9"/>
                </a:cxn>
              </a:cxnLst>
              <a:rect l="T15" t="T16" r="T17" b="T18"/>
              <a:pathLst>
                <a:path w="6" h="8">
                  <a:moveTo>
                    <a:pt x="0" y="0"/>
                  </a:moveTo>
                  <a:lnTo>
                    <a:pt x="6" y="8"/>
                  </a:lnTo>
                  <a:lnTo>
                    <a:pt x="6" y="0"/>
                  </a:lnTo>
                  <a:lnTo>
                    <a:pt x="0" y="0"/>
                  </a:lnTo>
                  <a:close/>
                </a:path>
              </a:pathLst>
            </a:custGeom>
            <a:solidFill>
              <a:srgbClr val="000000"/>
            </a:solidFill>
            <a:ln w="9525">
              <a:noFill/>
              <a:round/>
              <a:headEnd/>
              <a:tailEnd/>
            </a:ln>
          </p:spPr>
          <p:txBody>
            <a:bodyPr/>
            <a:lstStyle/>
            <a:p>
              <a:pPr fontAlgn="base">
                <a:spcBef>
                  <a:spcPct val="0"/>
                </a:spcBef>
                <a:spcAft>
                  <a:spcPct val="0"/>
                </a:spcAft>
              </a:pPr>
              <a:endParaRPr lang="ja-JP" altLang="en-US" smtClean="0">
                <a:solidFill>
                  <a:srgbClr val="000000"/>
                </a:solidFill>
              </a:endParaRPr>
            </a:p>
          </p:txBody>
        </p:sp>
      </p:grpSp>
      <p:pic>
        <p:nvPicPr>
          <p:cNvPr id="141" name="Picture 2" descr="C:\Users\KTIOM\AppData\Local\Microsoft\Windows\Temporary Internet Files\Content.IE5\YO97QDGR\MC900239657[1].wmf"/>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auto">
          <a:xfrm>
            <a:off x="7150635" y="4713191"/>
            <a:ext cx="1152902" cy="1023256"/>
          </a:xfrm>
          <a:prstGeom prst="rect">
            <a:avLst/>
          </a:prstGeom>
          <a:noFill/>
          <a:ln w="28575">
            <a:noFill/>
            <a:prstDash val="sysDash"/>
          </a:ln>
          <a:extLst>
            <a:ext uri="{909E8E84-426E-40DD-AFC4-6F175D3DCCD1}">
              <a14:hiddenFill xmlns:a14="http://schemas.microsoft.com/office/drawing/2010/main">
                <a:solidFill>
                  <a:srgbClr val="FFFFFF"/>
                </a:solidFill>
              </a14:hiddenFill>
            </a:ext>
          </a:extLst>
        </p:spPr>
      </p:pic>
      <p:pic>
        <p:nvPicPr>
          <p:cNvPr id="23" name="Picture 16" descr="クライア"/>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51407" y="5408673"/>
            <a:ext cx="543893" cy="5337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0" name="Picture 3" descr="C:\Users\SKQUS\AppData\Local\Microsoft\Windows\Temporary Internet Files\Content.IE5\JCUVCOOY\MC900347445[1].wmf"/>
          <p:cNvPicPr>
            <a:picLocks noChangeAspect="1" noChangeArrowheads="1"/>
          </p:cNvPicPr>
          <p:nvPr/>
        </p:nvPicPr>
        <p:blipFill>
          <a:blip r:embed="rId6" cstate="print"/>
          <a:srcRect/>
          <a:stretch>
            <a:fillRect/>
          </a:stretch>
        </p:blipFill>
        <p:spPr bwMode="auto">
          <a:xfrm>
            <a:off x="8261548" y="5235397"/>
            <a:ext cx="648072" cy="874383"/>
          </a:xfrm>
          <a:prstGeom prst="rect">
            <a:avLst/>
          </a:prstGeom>
          <a:noFill/>
        </p:spPr>
      </p:pic>
      <p:sp>
        <p:nvSpPr>
          <p:cNvPr id="142" name="Rectangle 2"/>
          <p:cNvSpPr>
            <a:spLocks noChangeArrowheads="1"/>
          </p:cNvSpPr>
          <p:nvPr/>
        </p:nvSpPr>
        <p:spPr bwMode="auto">
          <a:xfrm>
            <a:off x="213524" y="1632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latin typeface="Calibri"/>
                <a:ea typeface="ＭＳ Ｐゴシック"/>
              </a:rPr>
              <a:t>２１．ＩＣＴを活用したデータの収集・利活用の推進</a:t>
            </a:r>
            <a:endParaRPr lang="ja-JP" altLang="en-US" kern="0" dirty="0">
              <a:solidFill>
                <a:srgbClr val="000000"/>
              </a:solidFill>
              <a:latin typeface="Calibri"/>
              <a:ea typeface="ＭＳ Ｐゴシック"/>
            </a:endParaRPr>
          </a:p>
        </p:txBody>
      </p:sp>
      <p:sp>
        <p:nvSpPr>
          <p:cNvPr id="13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271</a:t>
            </a:fld>
            <a:endParaRPr lang="ja-JP" altLang="en-US" dirty="0">
              <a:solidFill>
                <a:prstClr val="black"/>
              </a:solidFill>
            </a:endParaRPr>
          </a:p>
        </p:txBody>
      </p:sp>
      <p:sp>
        <p:nvSpPr>
          <p:cNvPr id="143" name="テキスト ボックス 8"/>
          <p:cNvSpPr txBox="1"/>
          <p:nvPr/>
        </p:nvSpPr>
        <p:spPr>
          <a:xfrm>
            <a:off x="7929237" y="889516"/>
            <a:ext cx="1071777"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smtClean="0">
                <a:solidFill>
                  <a:srgbClr val="002060"/>
                </a:solidFill>
                <a:latin typeface="ＭＳ Ｐゴシック" panose="020B0600070205080204" pitchFamily="50" charset="-128"/>
              </a:rPr>
              <a:t>様式ｐ</a:t>
            </a:r>
            <a:r>
              <a:rPr lang="en-US" altLang="ja-JP" smtClean="0">
                <a:solidFill>
                  <a:srgbClr val="002060"/>
                </a:solidFill>
                <a:latin typeface="ＭＳ Ｐゴシック" panose="020B0600070205080204" pitchFamily="50" charset="-128"/>
              </a:rPr>
              <a:t>1002</a:t>
            </a:r>
            <a:endParaRPr lang="ja-JP" altLang="en-US" dirty="0">
              <a:solidFill>
                <a:srgbClr val="002060"/>
              </a:solidFill>
              <a:latin typeface="ＭＳ Ｐゴシック" panose="020B0600070205080204" pitchFamily="50" charset="-128"/>
            </a:endParaRPr>
          </a:p>
        </p:txBody>
      </p:sp>
      <p:sp>
        <p:nvSpPr>
          <p:cNvPr id="144" name="テキスト ボックス 8"/>
          <p:cNvSpPr txBox="1"/>
          <p:nvPr/>
        </p:nvSpPr>
        <p:spPr>
          <a:xfrm>
            <a:off x="6637201" y="2110532"/>
            <a:ext cx="2492263"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defRPr/>
            </a:pPr>
            <a:r>
              <a:rPr lang="ja-JP" altLang="en-US" dirty="0" smtClean="0">
                <a:solidFill>
                  <a:srgbClr val="002060"/>
                </a:solidFill>
                <a:latin typeface="ＭＳ Ｐゴシック" panose="020B0600070205080204" pitchFamily="50" charset="-128"/>
              </a:rPr>
              <a:t>点</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185</a:t>
            </a:r>
            <a:r>
              <a:rPr lang="ja-JP" altLang="en-US" dirty="0" err="1" smtClean="0">
                <a:solidFill>
                  <a:srgbClr val="002060"/>
                </a:solidFill>
                <a:latin typeface="ＭＳ Ｐゴシック" panose="020B0600070205080204" pitchFamily="50" charset="-128"/>
              </a:rPr>
              <a:t>，</a:t>
            </a:r>
            <a:r>
              <a:rPr lang="en-US" altLang="ja-JP" dirty="0" smtClean="0">
                <a:solidFill>
                  <a:srgbClr val="002060"/>
                </a:solidFill>
                <a:latin typeface="ＭＳ Ｐゴシック" panose="020B0600070205080204" pitchFamily="50" charset="-128"/>
              </a:rPr>
              <a:t>186</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留</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232</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施告</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758</a:t>
            </a:r>
            <a:r>
              <a:rPr lang="ja-JP" altLang="en-US" dirty="0" err="1" smtClean="0">
                <a:solidFill>
                  <a:srgbClr val="002060"/>
                </a:solidFill>
                <a:latin typeface="ＭＳ Ｐゴシック" panose="020B0600070205080204" pitchFamily="50" charset="-128"/>
              </a:rPr>
              <a:t>，</a:t>
            </a:r>
            <a:endParaRPr lang="en-US" altLang="ja-JP" dirty="0" smtClean="0">
              <a:solidFill>
                <a:srgbClr val="002060"/>
              </a:solidFill>
              <a:latin typeface="ＭＳ Ｐゴシック" panose="020B0600070205080204" pitchFamily="50" charset="-128"/>
            </a:endParaRPr>
          </a:p>
          <a:p>
            <a:pPr>
              <a:defRPr/>
            </a:pPr>
            <a:r>
              <a:rPr lang="ja-JP" altLang="en-US" dirty="0" smtClean="0">
                <a:solidFill>
                  <a:srgbClr val="002060"/>
                </a:solidFill>
                <a:latin typeface="ＭＳ Ｐゴシック" panose="020B0600070205080204" pitchFamily="50" charset="-128"/>
              </a:rPr>
              <a:t>施通</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812-813</a:t>
            </a:r>
            <a:r>
              <a:rPr lang="ja-JP" altLang="en-US" dirty="0" err="1" smtClean="0">
                <a:solidFill>
                  <a:srgbClr val="002060"/>
                </a:solidFill>
                <a:latin typeface="ＭＳ Ｐゴシック" panose="020B0600070205080204" pitchFamily="50" charset="-128"/>
              </a:rPr>
              <a:t>，</a:t>
            </a:r>
            <a:r>
              <a:rPr lang="ja-JP" altLang="en-US" dirty="0" smtClean="0">
                <a:solidFill>
                  <a:srgbClr val="002060"/>
                </a:solidFill>
                <a:latin typeface="ＭＳ Ｐゴシック" panose="020B0600070205080204" pitchFamily="50" charset="-128"/>
              </a:rPr>
              <a:t>様式</a:t>
            </a:r>
            <a:r>
              <a:rPr lang="ja-JP" altLang="en-US" dirty="0" err="1" smtClean="0">
                <a:solidFill>
                  <a:srgbClr val="002060"/>
                </a:solidFill>
                <a:latin typeface="ＭＳ Ｐゴシック" panose="020B0600070205080204" pitchFamily="50" charset="-128"/>
              </a:rPr>
              <a:t>ｐ</a:t>
            </a:r>
            <a:r>
              <a:rPr lang="en-US" altLang="ja-JP" dirty="0" smtClean="0">
                <a:solidFill>
                  <a:srgbClr val="002060"/>
                </a:solidFill>
                <a:latin typeface="ＭＳ Ｐゴシック" panose="020B0600070205080204" pitchFamily="50" charset="-128"/>
              </a:rPr>
              <a:t>1126</a:t>
            </a:r>
            <a:endParaRPr lang="ja-JP" altLang="en-US"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453846618"/>
      </p:ext>
    </p:extLst>
  </p:cSld>
  <p:clrMapOvr>
    <a:masterClrMapping/>
  </p:clrMapOvr>
  <p:timing>
    <p:tnLst>
      <p:par>
        <p:cT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13524" y="1271800"/>
            <a:ext cx="9434336" cy="1592906"/>
          </a:xfrm>
          <a:prstGeom prst="rect">
            <a:avLst/>
          </a:prstGeom>
          <a:solidFill>
            <a:srgbClr val="FFFFAF">
              <a:alpha val="49804"/>
            </a:srgbClr>
          </a:solidFill>
          <a:ln w="9525">
            <a:solidFill>
              <a:schemeClr val="tx1"/>
            </a:solidFill>
            <a:miter lim="800000"/>
            <a:headEnd/>
            <a:tailEnd/>
          </a:ln>
        </p:spPr>
        <p:txBody>
          <a:bodyPr/>
          <a:lstStyle/>
          <a:p>
            <a:pPr marL="285750" indent="-285750">
              <a:lnSpc>
                <a:spcPts val="1900"/>
              </a:lnSpc>
              <a:buFont typeface="Wingdings" panose="05000000000000000000" pitchFamily="2" charset="2"/>
              <a:buChar char="Ø"/>
            </a:pPr>
            <a:r>
              <a:rPr lang="ja-JP" altLang="en-US" dirty="0" smtClean="0">
                <a:solidFill>
                  <a:prstClr val="black"/>
                </a:solidFill>
              </a:rPr>
              <a:t>　公費負担医療により自己負担がない患者についても、患者に対する情報提供の観点から、電子レセプト請求を行っている医療機関では、患者から求めがあった場合に、明細書の無料発行を義務づける。</a:t>
            </a:r>
            <a:r>
              <a:rPr lang="en-US" altLang="ja-JP" dirty="0" smtClean="0">
                <a:solidFill>
                  <a:prstClr val="black"/>
                </a:solidFill>
              </a:rPr>
              <a:t>〔</a:t>
            </a:r>
            <a:r>
              <a:rPr lang="ja-JP" altLang="en-US" dirty="0" smtClean="0">
                <a:solidFill>
                  <a:prstClr val="black"/>
                </a:solidFill>
              </a:rPr>
              <a:t>療養担当規則の改正</a:t>
            </a:r>
            <a:r>
              <a:rPr lang="en-US" altLang="ja-JP" dirty="0" smtClean="0">
                <a:solidFill>
                  <a:prstClr val="black"/>
                </a:solidFill>
              </a:rPr>
              <a:t>〕</a:t>
            </a:r>
          </a:p>
          <a:p>
            <a:pPr marL="285750" indent="-285750">
              <a:lnSpc>
                <a:spcPts val="1900"/>
              </a:lnSpc>
              <a:buFont typeface="Wingdings" panose="05000000000000000000" pitchFamily="2" charset="2"/>
              <a:buChar char="Ø"/>
            </a:pPr>
            <a:r>
              <a:rPr lang="ja-JP" altLang="en-US" dirty="0" smtClean="0">
                <a:solidFill>
                  <a:prstClr val="black"/>
                </a:solidFill>
              </a:rPr>
              <a:t>  ただし、自己負担がない患者に対応した明細書発行機能が付与されていないレセコンを使用している、又は自動入金機の改修が必要な医療機関に対しては、２年間（診療所は当面の間）の猶予措置を設ける。</a:t>
            </a:r>
            <a:r>
              <a:rPr lang="ja-JP" altLang="en-US" dirty="0" smtClean="0">
                <a:solidFill>
                  <a:prstClr val="black"/>
                </a:solidFill>
                <a:latin typeface="ＭＳ Ｐゴシック" pitchFamily="50" charset="-128"/>
              </a:rPr>
              <a:t>　　 　　　　　　　　　　　　　　　　　　　　</a:t>
            </a:r>
            <a:r>
              <a:rPr lang="ja-JP" altLang="en-US" sz="1600" dirty="0" smtClean="0">
                <a:solidFill>
                  <a:prstClr val="black"/>
                </a:solidFill>
                <a:latin typeface="ＭＳ Ｐゴシック" pitchFamily="50" charset="-128"/>
              </a:rPr>
              <a:t>　　</a:t>
            </a:r>
            <a:endParaRPr lang="ja-JP" altLang="en-US" sz="1600" dirty="0">
              <a:solidFill>
                <a:prstClr val="black"/>
              </a:solidFill>
            </a:endParaRPr>
          </a:p>
        </p:txBody>
      </p:sp>
      <p:sp>
        <p:nvSpPr>
          <p:cNvPr id="10" name="Rectangle 36"/>
          <p:cNvSpPr>
            <a:spLocks noChangeArrowheads="1"/>
          </p:cNvSpPr>
          <p:nvPr/>
        </p:nvSpPr>
        <p:spPr bwMode="auto">
          <a:xfrm>
            <a:off x="213524" y="766604"/>
            <a:ext cx="2993496" cy="43721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spcBef>
                <a:spcPct val="20000"/>
              </a:spcBef>
            </a:pPr>
            <a:r>
              <a:rPr lang="ja-JP" altLang="en-US" sz="2400" dirty="0" smtClean="0">
                <a:solidFill>
                  <a:prstClr val="black"/>
                </a:solidFill>
              </a:rPr>
              <a:t>明細書の無料発行</a:t>
            </a:r>
            <a:endParaRPr lang="ja-JP" altLang="en-US" sz="2400" dirty="0">
              <a:solidFill>
                <a:prstClr val="black"/>
              </a:solidFill>
            </a:endParaRPr>
          </a:p>
        </p:txBody>
      </p:sp>
      <p:sp>
        <p:nvSpPr>
          <p:cNvPr id="14" name="Rectangle 2"/>
          <p:cNvSpPr>
            <a:spLocks noChangeArrowheads="1"/>
          </p:cNvSpPr>
          <p:nvPr/>
        </p:nvSpPr>
        <p:spPr bwMode="auto">
          <a:xfrm>
            <a:off x="213524" y="80539"/>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1900" kern="0" dirty="0" smtClean="0">
                <a:solidFill>
                  <a:srgbClr val="000000"/>
                </a:solidFill>
                <a:latin typeface="Calibri"/>
                <a:ea typeface="ＭＳ Ｐゴシック"/>
              </a:rPr>
              <a:t>２２．患者</a:t>
            </a:r>
            <a:r>
              <a:rPr lang="ja-JP" altLang="en-US" sz="1900" kern="0" dirty="0">
                <a:solidFill>
                  <a:srgbClr val="000000"/>
                </a:solidFill>
                <a:latin typeface="Calibri"/>
                <a:ea typeface="ＭＳ Ｐゴシック"/>
              </a:rPr>
              <a:t>に</a:t>
            </a:r>
            <a:r>
              <a:rPr lang="ja-JP" altLang="en-US" sz="1900" kern="0" dirty="0" smtClean="0">
                <a:solidFill>
                  <a:srgbClr val="000000"/>
                </a:solidFill>
                <a:latin typeface="Calibri"/>
                <a:ea typeface="ＭＳ Ｐゴシック"/>
              </a:rPr>
              <a:t>とって安心・安全で納得できる効果的・効率的で質が高い医療を実現する視点</a:t>
            </a:r>
            <a:endParaRPr lang="ja-JP" altLang="en-US" sz="1900" kern="0" dirty="0">
              <a:solidFill>
                <a:srgbClr val="000000"/>
              </a:solidFill>
              <a:latin typeface="Calibri"/>
              <a:ea typeface="ＭＳ Ｐゴシック"/>
            </a:endParaRPr>
          </a:p>
        </p:txBody>
      </p:sp>
      <p:sp>
        <p:nvSpPr>
          <p:cNvPr id="15" name="スライド番号プレースホルダー 2"/>
          <p:cNvSpPr txBox="1">
            <a:spLocks/>
          </p:cNvSpPr>
          <p:nvPr/>
        </p:nvSpPr>
        <p:spPr>
          <a:xfrm>
            <a:off x="7452794" y="6381328"/>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272</a:t>
            </a:fld>
            <a:endParaRPr lang="ja-JP" altLang="en-US" dirty="0">
              <a:solidFill>
                <a:prstClr val="black"/>
              </a:solidFill>
            </a:endParaRPr>
          </a:p>
        </p:txBody>
      </p:sp>
      <p:sp>
        <p:nvSpPr>
          <p:cNvPr id="16" name="テキスト ボックス 15"/>
          <p:cNvSpPr txBox="1"/>
          <p:nvPr/>
        </p:nvSpPr>
        <p:spPr>
          <a:xfrm>
            <a:off x="3359268" y="897409"/>
            <a:ext cx="2025779"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defRPr/>
            </a:pPr>
            <a:r>
              <a:rPr lang="ja-JP" altLang="en-US" sz="1100" dirty="0" smtClean="0">
                <a:solidFill>
                  <a:srgbClr val="002060"/>
                </a:solidFill>
                <a:latin typeface="ＭＳ Ｐゴシック" panose="020B0600070205080204" pitchFamily="50" charset="-128"/>
              </a:rPr>
              <a:t>療担</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887</a:t>
            </a:r>
            <a:r>
              <a:rPr lang="ja-JP" altLang="en-US" sz="1100" dirty="0" smtClean="0">
                <a:solidFill>
                  <a:srgbClr val="002060"/>
                </a:solidFill>
                <a:latin typeface="ＭＳ Ｐゴシック" panose="020B0600070205080204" pitchFamily="50" charset="-128"/>
              </a:rPr>
              <a:t>等，通知</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924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451316255"/>
      </p:ext>
    </p:extLst>
  </p:cSld>
  <p:clrMapOvr>
    <a:masterClrMapping/>
  </p:clrMapOvr>
  <p:timing>
    <p:tnLst>
      <p:par>
        <p:cTn id="1" dur="indefinite" restart="never" nodeType="tmRoot"/>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273</a:t>
            </a:fld>
            <a:endParaRPr lang="ja-JP" altLang="en-US">
              <a:solidFill>
                <a:prstClr val="black"/>
              </a:solidFill>
            </a:endParaRPr>
          </a:p>
        </p:txBody>
      </p:sp>
      <p:sp>
        <p:nvSpPr>
          <p:cNvPr id="3" name="テキスト ボックス 2"/>
          <p:cNvSpPr txBox="1"/>
          <p:nvPr/>
        </p:nvSpPr>
        <p:spPr>
          <a:xfrm>
            <a:off x="318643" y="1268761"/>
            <a:ext cx="9393098" cy="5032147"/>
          </a:xfrm>
          <a:prstGeom prst="rect">
            <a:avLst/>
          </a:prstGeom>
          <a:solidFill>
            <a:schemeClr val="accent6">
              <a:lumMod val="20000"/>
              <a:lumOff val="80000"/>
            </a:schemeClr>
          </a:solidFill>
        </p:spPr>
        <p:txBody>
          <a:bodyPr wrap="square">
            <a:spAutoFit/>
          </a:bodyPr>
          <a:lstStyle/>
          <a:p>
            <a:pPr marL="177800" indent="-177800" algn="just"/>
            <a:r>
              <a:rPr lang="en-US" altLang="ja-JP" b="1" u="sng" kern="100" dirty="0" smtClean="0">
                <a:solidFill>
                  <a:prstClr val="black"/>
                </a:solidFill>
                <a:latin typeface="ＭＳ Ｐゴシック" panose="020B0600070205080204" pitchFamily="50" charset="-128"/>
                <a:cs typeface="Times New Roman"/>
              </a:rPr>
              <a:t>(</a:t>
            </a:r>
            <a:r>
              <a:rPr lang="ja-JP" altLang="en-US" b="1" u="sng" kern="100" dirty="0" smtClean="0">
                <a:solidFill>
                  <a:prstClr val="black"/>
                </a:solidFill>
                <a:latin typeface="ＭＳ Ｐゴシック" panose="020B0600070205080204" pitchFamily="50" charset="-128"/>
                <a:cs typeface="Times New Roman"/>
              </a:rPr>
              <a:t>１</a:t>
            </a:r>
            <a:r>
              <a:rPr lang="en-US" altLang="ja-JP" b="1" u="sng" kern="100" dirty="0" smtClean="0">
                <a:solidFill>
                  <a:prstClr val="black"/>
                </a:solidFill>
                <a:latin typeface="ＭＳ Ｐゴシック" panose="020B0600070205080204" pitchFamily="50" charset="-128"/>
                <a:cs typeface="Times New Roman"/>
              </a:rPr>
              <a:t>)</a:t>
            </a:r>
            <a:r>
              <a:rPr lang="ja-JP" altLang="en-US" b="1" u="sng" kern="100" dirty="0">
                <a:solidFill>
                  <a:prstClr val="black"/>
                </a:solidFill>
                <a:latin typeface="ＭＳ Ｐゴシック" panose="020B0600070205080204" pitchFamily="50" charset="-128"/>
                <a:cs typeface="Times New Roman"/>
              </a:rPr>
              <a:t>調整係数の見直しに係る</a:t>
            </a:r>
            <a:r>
              <a:rPr lang="ja-JP" altLang="en-US" b="1" u="sng" kern="100" dirty="0" smtClean="0">
                <a:solidFill>
                  <a:prstClr val="black"/>
                </a:solidFill>
                <a:latin typeface="ＭＳ Ｐゴシック" panose="020B0600070205080204" pitchFamily="50" charset="-128"/>
                <a:cs typeface="Times New Roman"/>
              </a:rPr>
              <a:t>対応</a:t>
            </a:r>
            <a:endParaRPr lang="ja-JP" altLang="en-US" kern="100" dirty="0">
              <a:solidFill>
                <a:prstClr val="black"/>
              </a:solidFill>
              <a:latin typeface="ＭＳ Ｐゴシック" panose="020B0600070205080204" pitchFamily="50" charset="-128"/>
              <a:cs typeface="Times New Roman"/>
            </a:endParaRPr>
          </a:p>
          <a:p>
            <a:pPr marL="177800" indent="-177800" algn="just"/>
            <a:r>
              <a:rPr lang="ja-JP" altLang="en-US" kern="100" dirty="0">
                <a:solidFill>
                  <a:prstClr val="black"/>
                </a:solidFill>
                <a:latin typeface="ＭＳ Ｐゴシック" panose="020B0600070205080204" pitchFamily="50" charset="-128"/>
                <a:cs typeface="Times New Roman"/>
              </a:rPr>
              <a:t>○</a:t>
            </a:r>
            <a:r>
              <a:rPr lang="ja-JP" altLang="en-US" kern="100">
                <a:solidFill>
                  <a:prstClr val="black"/>
                </a:solidFill>
                <a:latin typeface="ＭＳ Ｐゴシック" panose="020B0600070205080204" pitchFamily="50" charset="-128"/>
                <a:cs typeface="Times New Roman"/>
              </a:rPr>
              <a:t>　</a:t>
            </a:r>
            <a:r>
              <a:rPr lang="en-US" altLang="ja-JP" kern="100" smtClean="0">
                <a:solidFill>
                  <a:prstClr val="black"/>
                </a:solidFill>
                <a:latin typeface="ＭＳ Ｐゴシック" panose="020B0600070205080204" pitchFamily="50" charset="-128"/>
                <a:cs typeface="Times New Roman"/>
              </a:rPr>
              <a:t>DPC/PDPS</a:t>
            </a:r>
            <a:r>
              <a:rPr lang="ja-JP" altLang="en-US" kern="100" dirty="0">
                <a:solidFill>
                  <a:prstClr val="black"/>
                </a:solidFill>
                <a:latin typeface="ＭＳ Ｐゴシック" panose="020B0600070205080204" pitchFamily="50" charset="-128"/>
                <a:cs typeface="Times New Roman"/>
              </a:rPr>
              <a:t>の円滑導入のために設定された調整係数については、今回の改定も</a:t>
            </a:r>
            <a:r>
              <a:rPr lang="ja-JP" altLang="en-US" kern="100" dirty="0" smtClean="0">
                <a:solidFill>
                  <a:prstClr val="black"/>
                </a:solidFill>
                <a:latin typeface="ＭＳ Ｐゴシック" panose="020B0600070205080204" pitchFamily="50" charset="-128"/>
                <a:cs typeface="Times New Roman"/>
              </a:rPr>
              <a:t>含め</a:t>
            </a:r>
            <a:r>
              <a:rPr lang="en-US" altLang="ja-JP" kern="100" dirty="0">
                <a:solidFill>
                  <a:prstClr val="black"/>
                </a:solidFill>
                <a:latin typeface="ＭＳ Ｐゴシック" panose="020B0600070205080204" pitchFamily="50" charset="-128"/>
                <a:cs typeface="Times New Roman"/>
              </a:rPr>
              <a:t>2</a:t>
            </a:r>
            <a:r>
              <a:rPr lang="ja-JP" altLang="en-US" kern="100" dirty="0" smtClean="0">
                <a:solidFill>
                  <a:prstClr val="black"/>
                </a:solidFill>
                <a:latin typeface="ＭＳ Ｐゴシック" panose="020B0600070205080204" pitchFamily="50" charset="-128"/>
                <a:cs typeface="Times New Roman"/>
              </a:rPr>
              <a:t>回</a:t>
            </a:r>
            <a:r>
              <a:rPr lang="ja-JP" altLang="en-US" kern="100" dirty="0">
                <a:solidFill>
                  <a:prstClr val="black"/>
                </a:solidFill>
                <a:latin typeface="ＭＳ Ｐゴシック" panose="020B0600070205080204" pitchFamily="50" charset="-128"/>
                <a:cs typeface="Times New Roman"/>
              </a:rPr>
              <a:t>の改定を目途に段階的に基礎係数と機能評価係数</a:t>
            </a:r>
            <a:r>
              <a:rPr lang="en-US" altLang="ja-JP" kern="100" dirty="0">
                <a:solidFill>
                  <a:prstClr val="black"/>
                </a:solidFill>
                <a:latin typeface="ＭＳ Ｐゴシック" panose="020B0600070205080204" pitchFamily="50" charset="-128"/>
                <a:cs typeface="Times New Roman"/>
              </a:rPr>
              <a:t>Ⅱ</a:t>
            </a:r>
            <a:r>
              <a:rPr lang="ja-JP" altLang="en-US" kern="100" dirty="0" err="1">
                <a:solidFill>
                  <a:prstClr val="black"/>
                </a:solidFill>
                <a:latin typeface="ＭＳ Ｐゴシック" panose="020B0600070205080204" pitchFamily="50" charset="-128"/>
                <a:cs typeface="Times New Roman"/>
              </a:rPr>
              <a:t>への</a:t>
            </a:r>
            <a:r>
              <a:rPr lang="ja-JP" altLang="en-US" kern="100" dirty="0">
                <a:solidFill>
                  <a:prstClr val="black"/>
                </a:solidFill>
                <a:latin typeface="ＭＳ Ｐゴシック" panose="020B0600070205080204" pitchFamily="50" charset="-128"/>
                <a:cs typeface="Times New Roman"/>
              </a:rPr>
              <a:t>置換えを進めることとされており、今回改定においては、</a:t>
            </a:r>
            <a:r>
              <a:rPr lang="ja-JP" altLang="en-US" b="1" u="sng" kern="100" dirty="0">
                <a:solidFill>
                  <a:srgbClr val="FF0000"/>
                </a:solidFill>
                <a:latin typeface="ＭＳ Ｐゴシック" panose="020B0600070205080204" pitchFamily="50" charset="-128"/>
                <a:cs typeface="Times New Roman"/>
              </a:rPr>
              <a:t>調整部分</a:t>
            </a:r>
            <a:r>
              <a:rPr lang="ja-JP" altLang="en-US" b="1" u="sng" kern="100" dirty="0" smtClean="0">
                <a:solidFill>
                  <a:srgbClr val="FF0000"/>
                </a:solidFill>
                <a:latin typeface="ＭＳ Ｐゴシック" panose="020B0600070205080204" pitchFamily="50" charset="-128"/>
                <a:cs typeface="Times New Roman"/>
              </a:rPr>
              <a:t>の</a:t>
            </a:r>
            <a:r>
              <a:rPr lang="en-US" altLang="ja-JP" b="1" u="sng" kern="100" dirty="0" smtClean="0">
                <a:solidFill>
                  <a:srgbClr val="FF0000"/>
                </a:solidFill>
                <a:latin typeface="ＭＳ Ｐゴシック" panose="020B0600070205080204" pitchFamily="50" charset="-128"/>
                <a:cs typeface="Times New Roman"/>
              </a:rPr>
              <a:t>75</a:t>
            </a:r>
            <a:r>
              <a:rPr lang="ja-JP" altLang="en-US" b="1" u="sng" kern="100" dirty="0" smtClean="0">
                <a:solidFill>
                  <a:srgbClr val="FF0000"/>
                </a:solidFill>
                <a:latin typeface="ＭＳ Ｐゴシック" panose="020B0600070205080204" pitchFamily="50" charset="-128"/>
                <a:cs typeface="Times New Roman"/>
              </a:rPr>
              <a:t>％</a:t>
            </a:r>
            <a:r>
              <a:rPr lang="ja-JP" altLang="en-US" b="1" u="sng" kern="100" dirty="0">
                <a:solidFill>
                  <a:srgbClr val="FF0000"/>
                </a:solidFill>
                <a:latin typeface="ＭＳ Ｐゴシック" panose="020B0600070205080204" pitchFamily="50" charset="-128"/>
                <a:cs typeface="Times New Roman"/>
              </a:rPr>
              <a:t>を機能評価係数</a:t>
            </a:r>
            <a:r>
              <a:rPr lang="en-US" altLang="ja-JP" b="1" u="sng" kern="100" dirty="0">
                <a:solidFill>
                  <a:srgbClr val="FF0000"/>
                </a:solidFill>
                <a:latin typeface="ＭＳ Ｐゴシック" panose="020B0600070205080204" pitchFamily="50" charset="-128"/>
                <a:cs typeface="Times New Roman"/>
              </a:rPr>
              <a:t>Ⅱ</a:t>
            </a:r>
            <a:r>
              <a:rPr lang="ja-JP" altLang="en-US" b="1" u="sng" kern="100" dirty="0">
                <a:solidFill>
                  <a:srgbClr val="FF0000"/>
                </a:solidFill>
                <a:latin typeface="ＭＳ Ｐゴシック" panose="020B0600070205080204" pitchFamily="50" charset="-128"/>
                <a:cs typeface="Times New Roman"/>
              </a:rPr>
              <a:t>に置換え、残りの調整部分を「暫定調整係数」として設定する。</a:t>
            </a:r>
          </a:p>
          <a:p>
            <a:pPr marL="177800" indent="-177800" algn="just"/>
            <a:endParaRPr lang="ja-JP" altLang="en-US" kern="100" dirty="0">
              <a:solidFill>
                <a:prstClr val="black"/>
              </a:solidFill>
              <a:latin typeface="ＭＳ Ｐゴシック" panose="020B0600070205080204" pitchFamily="50" charset="-128"/>
              <a:cs typeface="Times New Roman"/>
            </a:endParaRPr>
          </a:p>
          <a:p>
            <a:pPr marL="635000" lvl="1" indent="-177800" algn="just"/>
            <a:r>
              <a:rPr lang="en-US" altLang="ja-JP" sz="1700" kern="100" dirty="0">
                <a:solidFill>
                  <a:prstClr val="black"/>
                </a:solidFill>
                <a:latin typeface="ＭＳ Ｐゴシック" panose="020B0600070205080204" pitchFamily="50" charset="-128"/>
                <a:cs typeface="Times New Roman"/>
              </a:rPr>
              <a:t>〔</a:t>
            </a:r>
            <a:r>
              <a:rPr lang="ja-JP" altLang="en-US" sz="1700" kern="100" dirty="0">
                <a:solidFill>
                  <a:prstClr val="black"/>
                </a:solidFill>
                <a:latin typeface="ＭＳ Ｐゴシック" panose="020B0600070205080204" pitchFamily="50" charset="-128"/>
                <a:cs typeface="Times New Roman"/>
              </a:rPr>
              <a:t>医療機関Ａの暫定調整係数</a:t>
            </a:r>
            <a:r>
              <a:rPr lang="en-US" altLang="ja-JP" sz="1700" kern="100" dirty="0" smtClean="0">
                <a:solidFill>
                  <a:prstClr val="black"/>
                </a:solidFill>
                <a:latin typeface="ＭＳ Ｐゴシック" panose="020B0600070205080204" pitchFamily="50" charset="-128"/>
                <a:cs typeface="Times New Roman"/>
              </a:rPr>
              <a:t>〕</a:t>
            </a:r>
          </a:p>
          <a:p>
            <a:pPr marL="635000" lvl="1" indent="-177800" algn="just"/>
            <a:r>
              <a:rPr lang="ja-JP" altLang="en-US" sz="1700" kern="100" dirty="0">
                <a:solidFill>
                  <a:prstClr val="black"/>
                </a:solidFill>
                <a:latin typeface="ＭＳ Ｐゴシック" panose="020B0600070205080204" pitchFamily="50" charset="-128"/>
                <a:cs typeface="Times New Roman"/>
              </a:rPr>
              <a:t>　</a:t>
            </a:r>
            <a:r>
              <a:rPr lang="ja-JP" altLang="en-US" sz="1700" kern="100" dirty="0" smtClean="0">
                <a:solidFill>
                  <a:prstClr val="black"/>
                </a:solidFill>
                <a:latin typeface="ＭＳ Ｐゴシック" panose="020B0600070205080204" pitchFamily="50" charset="-128"/>
                <a:cs typeface="Times New Roman"/>
              </a:rPr>
              <a:t>　＝（</a:t>
            </a:r>
            <a:r>
              <a:rPr lang="en-US" altLang="ja-JP" sz="1700" kern="100" dirty="0">
                <a:solidFill>
                  <a:prstClr val="black"/>
                </a:solidFill>
                <a:latin typeface="ＭＳ Ｐゴシック" panose="020B0600070205080204" pitchFamily="50" charset="-128"/>
                <a:cs typeface="Times New Roman"/>
              </a:rPr>
              <a:t>〔</a:t>
            </a:r>
            <a:r>
              <a:rPr lang="ja-JP" altLang="en-US" sz="1700" kern="100" dirty="0">
                <a:solidFill>
                  <a:prstClr val="black"/>
                </a:solidFill>
                <a:latin typeface="ＭＳ Ｐゴシック" panose="020B0600070205080204" pitchFamily="50" charset="-128"/>
                <a:cs typeface="Times New Roman"/>
              </a:rPr>
              <a:t>医療機関Ａの調整係数（</a:t>
            </a:r>
            <a:r>
              <a:rPr lang="en-US" altLang="ja-JP" sz="1700" kern="100" dirty="0">
                <a:solidFill>
                  <a:prstClr val="black"/>
                </a:solidFill>
                <a:latin typeface="ＭＳ Ｐゴシック" panose="020B0600070205080204" pitchFamily="50" charset="-128"/>
                <a:cs typeface="Times New Roman"/>
              </a:rPr>
              <a:t>※</a:t>
            </a:r>
            <a:r>
              <a:rPr lang="ja-JP" altLang="en-US" sz="1700" kern="100" dirty="0">
                <a:solidFill>
                  <a:prstClr val="black"/>
                </a:solidFill>
                <a:latin typeface="ＭＳ Ｐゴシック" panose="020B0600070205080204" pitchFamily="50" charset="-128"/>
                <a:cs typeface="Times New Roman"/>
              </a:rPr>
              <a:t>）</a:t>
            </a:r>
            <a:r>
              <a:rPr lang="en-US" altLang="ja-JP" sz="1700" kern="100" dirty="0" smtClean="0">
                <a:solidFill>
                  <a:prstClr val="black"/>
                </a:solidFill>
                <a:latin typeface="ＭＳ Ｐゴシック" panose="020B0600070205080204" pitchFamily="50" charset="-128"/>
                <a:cs typeface="Times New Roman"/>
              </a:rPr>
              <a:t>〕</a:t>
            </a:r>
            <a:r>
              <a:rPr lang="ja-JP" altLang="en-US" sz="1700" kern="100" dirty="0" smtClean="0">
                <a:solidFill>
                  <a:prstClr val="black"/>
                </a:solidFill>
                <a:latin typeface="ＭＳ Ｐゴシック" panose="020B0600070205080204" pitchFamily="50" charset="-128"/>
                <a:cs typeface="Times New Roman"/>
              </a:rPr>
              <a:t>　－</a:t>
            </a:r>
            <a:r>
              <a:rPr lang="en-US" altLang="ja-JP" sz="1700" kern="100" dirty="0">
                <a:solidFill>
                  <a:prstClr val="black"/>
                </a:solidFill>
                <a:latin typeface="ＭＳ Ｐゴシック" panose="020B0600070205080204" pitchFamily="50" charset="-128"/>
                <a:cs typeface="Times New Roman"/>
              </a:rPr>
              <a:t>〔</a:t>
            </a:r>
            <a:r>
              <a:rPr lang="ja-JP" altLang="en-US" sz="1700" kern="100" dirty="0">
                <a:solidFill>
                  <a:prstClr val="black"/>
                </a:solidFill>
                <a:latin typeface="ＭＳ Ｐゴシック" panose="020B0600070205080204" pitchFamily="50" charset="-128"/>
                <a:cs typeface="Times New Roman"/>
              </a:rPr>
              <a:t>医療機関Ａの属する医療機関群の基礎係数</a:t>
            </a:r>
            <a:r>
              <a:rPr lang="en-US" altLang="ja-JP" sz="1700" kern="100" dirty="0">
                <a:solidFill>
                  <a:prstClr val="black"/>
                </a:solidFill>
                <a:latin typeface="ＭＳ Ｐゴシック" panose="020B0600070205080204" pitchFamily="50" charset="-128"/>
                <a:cs typeface="Times New Roman"/>
              </a:rPr>
              <a:t>〕</a:t>
            </a:r>
            <a:r>
              <a:rPr lang="ja-JP" altLang="en-US" sz="1700" kern="100" dirty="0">
                <a:solidFill>
                  <a:prstClr val="black"/>
                </a:solidFill>
                <a:latin typeface="ＭＳ Ｐゴシック" panose="020B0600070205080204" pitchFamily="50" charset="-128"/>
                <a:cs typeface="Times New Roman"/>
              </a:rPr>
              <a:t>）</a:t>
            </a:r>
            <a:r>
              <a:rPr lang="en-US" altLang="ja-JP" sz="1700" kern="100" dirty="0" smtClean="0">
                <a:solidFill>
                  <a:prstClr val="black"/>
                </a:solidFill>
                <a:latin typeface="ＭＳ Ｐゴシック" panose="020B0600070205080204" pitchFamily="50" charset="-128"/>
                <a:cs typeface="Times New Roman"/>
              </a:rPr>
              <a:t>×0.25</a:t>
            </a:r>
          </a:p>
          <a:p>
            <a:pPr marL="635000" lvl="1" indent="-177800" algn="just"/>
            <a:r>
              <a:rPr lang="ja-JP" altLang="en-US" sz="1700" kern="100" dirty="0" smtClean="0">
                <a:solidFill>
                  <a:prstClr val="black"/>
                </a:solidFill>
                <a:latin typeface="ＭＳ Ｐゴシック" panose="020B0600070205080204" pitchFamily="50" charset="-128"/>
                <a:cs typeface="Times New Roman"/>
              </a:rPr>
              <a:t>　</a:t>
            </a:r>
            <a:r>
              <a:rPr lang="en-US" altLang="ja-JP" sz="1700" kern="100" dirty="0" smtClean="0">
                <a:solidFill>
                  <a:prstClr val="black"/>
                </a:solidFill>
                <a:latin typeface="ＭＳ Ｐゴシック" panose="020B0600070205080204" pitchFamily="50" charset="-128"/>
                <a:cs typeface="Times New Roman"/>
              </a:rPr>
              <a:t>※</a:t>
            </a:r>
            <a:r>
              <a:rPr lang="ja-JP" altLang="en-US" sz="1700" kern="100" dirty="0">
                <a:solidFill>
                  <a:prstClr val="black"/>
                </a:solidFill>
                <a:latin typeface="ＭＳ Ｐゴシック" panose="020B0600070205080204" pitchFamily="50" charset="-128"/>
                <a:cs typeface="Times New Roman"/>
              </a:rPr>
              <a:t>「調整係数」は制度創設時（平成</a:t>
            </a:r>
            <a:r>
              <a:rPr lang="en-US" altLang="ja-JP" sz="1700" kern="100" dirty="0">
                <a:solidFill>
                  <a:prstClr val="black"/>
                </a:solidFill>
                <a:latin typeface="ＭＳ Ｐゴシック" panose="020B0600070205080204" pitchFamily="50" charset="-128"/>
                <a:cs typeface="Times New Roman"/>
              </a:rPr>
              <a:t>15</a:t>
            </a:r>
            <a:r>
              <a:rPr lang="ja-JP" altLang="en-US" sz="1700" kern="100" dirty="0">
                <a:solidFill>
                  <a:prstClr val="black"/>
                </a:solidFill>
                <a:latin typeface="ＭＳ Ｐゴシック" panose="020B0600070205080204" pitchFamily="50" charset="-128"/>
                <a:cs typeface="Times New Roman"/>
              </a:rPr>
              <a:t>年）の定義に基づく</a:t>
            </a:r>
          </a:p>
          <a:p>
            <a:pPr marL="177800" indent="-177800" algn="just"/>
            <a:endParaRPr lang="ja-JP" altLang="en-US" kern="100" dirty="0">
              <a:solidFill>
                <a:prstClr val="black"/>
              </a:solidFill>
              <a:latin typeface="ＭＳ Ｐゴシック" panose="020B0600070205080204" pitchFamily="50" charset="-128"/>
              <a:cs typeface="Times New Roman"/>
            </a:endParaRPr>
          </a:p>
          <a:p>
            <a:pPr marL="177800" indent="-177800" algn="just"/>
            <a:r>
              <a:rPr lang="ja-JP" altLang="en-US" b="1" u="sng" kern="100" dirty="0" smtClean="0">
                <a:solidFill>
                  <a:prstClr val="black"/>
                </a:solidFill>
                <a:latin typeface="ＭＳ Ｐゴシック" panose="020B0600070205080204" pitchFamily="50" charset="-128"/>
                <a:cs typeface="Times New Roman"/>
              </a:rPr>
              <a:t>（</a:t>
            </a:r>
            <a:r>
              <a:rPr lang="ja-JP" altLang="en-US" b="1" u="sng" kern="100" dirty="0">
                <a:solidFill>
                  <a:prstClr val="black"/>
                </a:solidFill>
                <a:latin typeface="ＭＳ Ｐゴシック" panose="020B0600070205080204" pitchFamily="50" charset="-128"/>
                <a:cs typeface="Times New Roman"/>
              </a:rPr>
              <a:t>２</a:t>
            </a:r>
            <a:r>
              <a:rPr lang="ja-JP" altLang="en-US" b="1" u="sng" kern="100" dirty="0" smtClean="0">
                <a:solidFill>
                  <a:prstClr val="black"/>
                </a:solidFill>
                <a:latin typeface="ＭＳ Ｐゴシック" panose="020B0600070205080204" pitchFamily="50" charset="-128"/>
                <a:cs typeface="Times New Roman"/>
              </a:rPr>
              <a:t>）個別</a:t>
            </a:r>
            <a:r>
              <a:rPr lang="ja-JP" altLang="en-US" b="1" u="sng" kern="100" dirty="0">
                <a:solidFill>
                  <a:prstClr val="black"/>
                </a:solidFill>
                <a:latin typeface="ＭＳ Ｐゴシック" panose="020B0600070205080204" pitchFamily="50" charset="-128"/>
                <a:cs typeface="Times New Roman"/>
              </a:rPr>
              <a:t>医療機関の医療機関別係数に係る経過措置（激変緩和）について</a:t>
            </a:r>
          </a:p>
          <a:p>
            <a:pPr marL="177800" indent="-177800" algn="just"/>
            <a:r>
              <a:rPr lang="ja-JP" altLang="en-US" kern="100" dirty="0" smtClean="0">
                <a:solidFill>
                  <a:prstClr val="black"/>
                </a:solidFill>
                <a:latin typeface="ＭＳ Ｐゴシック" panose="020B0600070205080204" pitchFamily="50" charset="-128"/>
                <a:cs typeface="Times New Roman"/>
              </a:rPr>
              <a:t>○　平成</a:t>
            </a:r>
            <a:r>
              <a:rPr lang="en-US" altLang="ja-JP" kern="100" dirty="0">
                <a:solidFill>
                  <a:prstClr val="black"/>
                </a:solidFill>
                <a:latin typeface="ＭＳ Ｐゴシック" panose="020B0600070205080204" pitchFamily="50" charset="-128"/>
                <a:cs typeface="Times New Roman"/>
              </a:rPr>
              <a:t>24</a:t>
            </a:r>
            <a:r>
              <a:rPr lang="ja-JP" altLang="en-US" kern="100" dirty="0">
                <a:solidFill>
                  <a:prstClr val="black"/>
                </a:solidFill>
                <a:latin typeface="ＭＳ Ｐゴシック" panose="020B0600070205080204" pitchFamily="50" charset="-128"/>
                <a:cs typeface="Times New Roman"/>
              </a:rPr>
              <a:t>年度、平成</a:t>
            </a:r>
            <a:r>
              <a:rPr lang="en-US" altLang="ja-JP" kern="100" dirty="0">
                <a:solidFill>
                  <a:prstClr val="black"/>
                </a:solidFill>
                <a:latin typeface="ＭＳ Ｐゴシック" panose="020B0600070205080204" pitchFamily="50" charset="-128"/>
                <a:cs typeface="Times New Roman"/>
              </a:rPr>
              <a:t>26</a:t>
            </a:r>
            <a:r>
              <a:rPr lang="ja-JP" altLang="en-US" kern="100" dirty="0">
                <a:solidFill>
                  <a:prstClr val="black"/>
                </a:solidFill>
                <a:latin typeface="ＭＳ Ｐゴシック" panose="020B0600070205080204" pitchFamily="50" charset="-128"/>
                <a:cs typeface="Times New Roman"/>
              </a:rPr>
              <a:t>年度診療報酬改定においては、調整係数の置き換え等に伴う診療報酬の激変を緩和する観点から、個別医療機関の医療機関係数の変動の影響による推計診療報酬変動率（出来高部分も含む）が２％程度を超えて変動しないよう暫定調整係数を調整する措置を講じた</a:t>
            </a:r>
            <a:r>
              <a:rPr lang="ja-JP" altLang="en-US" kern="100" dirty="0" smtClean="0">
                <a:solidFill>
                  <a:prstClr val="black"/>
                </a:solidFill>
                <a:latin typeface="ＭＳ Ｐゴシック" panose="020B0600070205080204" pitchFamily="50" charset="-128"/>
                <a:cs typeface="Times New Roman"/>
              </a:rPr>
              <a:t>。</a:t>
            </a:r>
            <a:endParaRPr lang="ja-JP" altLang="en-US" kern="100" dirty="0">
              <a:solidFill>
                <a:prstClr val="black"/>
              </a:solidFill>
              <a:latin typeface="ＭＳ Ｐゴシック" panose="020B0600070205080204" pitchFamily="50" charset="-128"/>
              <a:cs typeface="Times New Roman"/>
            </a:endParaRPr>
          </a:p>
          <a:p>
            <a:pPr marL="177800" indent="-177800" algn="just"/>
            <a:r>
              <a:rPr lang="ja-JP" altLang="en-US" kern="100" dirty="0" smtClean="0">
                <a:solidFill>
                  <a:prstClr val="black"/>
                </a:solidFill>
                <a:latin typeface="ＭＳ Ｐゴシック" panose="020B0600070205080204" pitchFamily="50" charset="-128"/>
                <a:cs typeface="Times New Roman"/>
              </a:rPr>
              <a:t>○　今回</a:t>
            </a:r>
            <a:r>
              <a:rPr lang="ja-JP" altLang="en-US" kern="100" dirty="0">
                <a:solidFill>
                  <a:prstClr val="black"/>
                </a:solidFill>
                <a:latin typeface="ＭＳ Ｐゴシック" panose="020B0600070205080204" pitchFamily="50" charset="-128"/>
                <a:cs typeface="Times New Roman"/>
              </a:rPr>
              <a:t>の「暫定調整係数」の置き換えの対応（調整分の「</a:t>
            </a:r>
            <a:r>
              <a:rPr lang="en-US" altLang="ja-JP" kern="100" dirty="0">
                <a:solidFill>
                  <a:prstClr val="black"/>
                </a:solidFill>
                <a:latin typeface="ＭＳ Ｐゴシック" panose="020B0600070205080204" pitchFamily="50" charset="-128"/>
                <a:cs typeface="Times New Roman"/>
              </a:rPr>
              <a:t>50</a:t>
            </a:r>
            <a:r>
              <a:rPr lang="ja-JP" altLang="en-US" kern="100" dirty="0">
                <a:solidFill>
                  <a:prstClr val="black"/>
                </a:solidFill>
                <a:latin typeface="ＭＳ Ｐゴシック" panose="020B0600070205080204" pitchFamily="50" charset="-128"/>
                <a:cs typeface="Times New Roman"/>
              </a:rPr>
              <a:t>％」→「</a:t>
            </a:r>
            <a:r>
              <a:rPr lang="en-US" altLang="ja-JP" kern="100" dirty="0">
                <a:solidFill>
                  <a:prstClr val="black"/>
                </a:solidFill>
                <a:latin typeface="ＭＳ Ｐゴシック" panose="020B0600070205080204" pitchFamily="50" charset="-128"/>
                <a:cs typeface="Times New Roman"/>
              </a:rPr>
              <a:t>75</a:t>
            </a:r>
            <a:r>
              <a:rPr lang="ja-JP" altLang="en-US" kern="100" dirty="0">
                <a:solidFill>
                  <a:prstClr val="black"/>
                </a:solidFill>
                <a:latin typeface="ＭＳ Ｐゴシック" panose="020B0600070205080204" pitchFamily="50" charset="-128"/>
                <a:cs typeface="Times New Roman"/>
              </a:rPr>
              <a:t>％」の置き換え）等に伴う個別医療機関別係数の変動に関して、推計診療報酬変動率（出来高部分も含む）が</a:t>
            </a:r>
            <a:r>
              <a:rPr lang="ja-JP" altLang="en-US" b="1" u="sng" kern="100" dirty="0">
                <a:solidFill>
                  <a:srgbClr val="FF0000"/>
                </a:solidFill>
                <a:latin typeface="ＭＳ Ｐゴシック" panose="020B0600070205080204" pitchFamily="50" charset="-128"/>
                <a:cs typeface="Times New Roman"/>
              </a:rPr>
              <a:t>２％程度を超えて変動しないよう暫定調整係数の調整を行う</a:t>
            </a:r>
            <a:r>
              <a:rPr lang="ja-JP" altLang="en-US" kern="100" dirty="0">
                <a:solidFill>
                  <a:srgbClr val="FF0000"/>
                </a:solidFill>
                <a:latin typeface="ＭＳ Ｐゴシック" panose="020B0600070205080204" pitchFamily="50" charset="-128"/>
                <a:cs typeface="Times New Roman"/>
              </a:rPr>
              <a:t>。</a:t>
            </a:r>
          </a:p>
        </p:txBody>
      </p:sp>
      <p:sp>
        <p:nvSpPr>
          <p:cNvPr id="5" name="Rectangle 2"/>
          <p:cNvSpPr txBox="1">
            <a:spLocks noChangeArrowheads="1"/>
          </p:cNvSpPr>
          <p:nvPr/>
        </p:nvSpPr>
        <p:spPr>
          <a:xfrm>
            <a:off x="194414" y="772451"/>
            <a:ext cx="3002282" cy="484816"/>
          </a:xfrm>
          <a:prstGeom prst="rect">
            <a:avLst/>
          </a:prstGeo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r>
              <a:rPr lang="ja-JP" altLang="en-US" sz="2400" dirty="0" smtClean="0">
                <a:solidFill>
                  <a:prstClr val="black"/>
                </a:solidFill>
              </a:rPr>
              <a:t>調整係数見直し（１）</a:t>
            </a:r>
            <a:endParaRPr lang="en-US" altLang="ja-JP" sz="2400" dirty="0" smtClean="0">
              <a:solidFill>
                <a:prstClr val="black"/>
              </a:solidFill>
            </a:endParaRPr>
          </a:p>
        </p:txBody>
      </p:sp>
      <p:sp>
        <p:nvSpPr>
          <p:cNvPr id="6"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1090047096"/>
      </p:ext>
    </p:extLst>
  </p:cSld>
  <p:clrMapOvr>
    <a:masterClrMapping/>
  </p:clrMapOvr>
  <p:timing>
    <p:tnLst>
      <p:par>
        <p:cT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37"/>
          <p:cNvSpPr>
            <a:spLocks noChangeArrowheads="1"/>
          </p:cNvSpPr>
          <p:nvPr/>
        </p:nvSpPr>
        <p:spPr bwMode="auto">
          <a:xfrm>
            <a:off x="143571" y="919749"/>
            <a:ext cx="9640879" cy="5938253"/>
          </a:xfrm>
          <a:prstGeom prst="rect">
            <a:avLst/>
          </a:prstGeom>
          <a:solidFill>
            <a:srgbClr val="FFFFAF">
              <a:alpha val="49804"/>
            </a:srgbClr>
          </a:solid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2000" dirty="0" smtClean="0">
              <a:solidFill>
                <a:prstClr val="black"/>
              </a:solidFill>
              <a:latin typeface="ＭＳ Ｐゴシック"/>
            </a:endParaRPr>
          </a:p>
          <a:p>
            <a:pPr marL="342900" indent="-342900">
              <a:buFont typeface="Wingdings" panose="05000000000000000000" pitchFamily="2" charset="2"/>
              <a:buChar char="Ø"/>
              <a:defRPr/>
            </a:pPr>
            <a:r>
              <a:rPr lang="ja-JP" altLang="en-US" sz="1600" smtClean="0">
                <a:solidFill>
                  <a:prstClr val="black"/>
                </a:solidFill>
                <a:latin typeface="ＭＳ Ｐゴシック"/>
              </a:rPr>
              <a:t>　</a:t>
            </a:r>
            <a:r>
              <a:rPr lang="en-US" altLang="ja-JP" sz="1600" b="1" smtClean="0">
                <a:solidFill>
                  <a:prstClr val="black"/>
                </a:solidFill>
                <a:latin typeface="ＭＳ Ｐゴシック"/>
              </a:rPr>
              <a:t>DPC/PDPS</a:t>
            </a:r>
            <a:r>
              <a:rPr lang="ja-JP" altLang="en-US" sz="1600" b="1" dirty="0" smtClean="0">
                <a:solidFill>
                  <a:prstClr val="black"/>
                </a:solidFill>
                <a:latin typeface="ＭＳ Ｐゴシック"/>
              </a:rPr>
              <a:t>の</a:t>
            </a:r>
            <a:r>
              <a:rPr lang="ja-JP" altLang="en-US" sz="1600" b="1" dirty="0">
                <a:solidFill>
                  <a:prstClr val="black"/>
                </a:solidFill>
                <a:latin typeface="ＭＳ Ｐゴシック"/>
              </a:rPr>
              <a:t>円滑導入のために設定された調整係数については、今回</a:t>
            </a:r>
            <a:r>
              <a:rPr lang="ja-JP" altLang="en-US" sz="1600" b="1" dirty="0" smtClean="0">
                <a:solidFill>
                  <a:prstClr val="black"/>
                </a:solidFill>
                <a:latin typeface="ＭＳ Ｐゴシック"/>
              </a:rPr>
              <a:t>の改定</a:t>
            </a:r>
            <a:r>
              <a:rPr lang="ja-JP" altLang="en-US" sz="1600" b="1" dirty="0">
                <a:solidFill>
                  <a:prstClr val="black"/>
                </a:solidFill>
                <a:latin typeface="ＭＳ Ｐゴシック"/>
              </a:rPr>
              <a:t>も</a:t>
            </a:r>
            <a:r>
              <a:rPr lang="ja-JP" altLang="en-US" sz="1600" b="1" dirty="0" smtClean="0">
                <a:solidFill>
                  <a:prstClr val="black"/>
                </a:solidFill>
                <a:latin typeface="ＭＳ Ｐゴシック"/>
              </a:rPr>
              <a:t>含め２回</a:t>
            </a:r>
            <a:r>
              <a:rPr lang="ja-JP" altLang="en-US" sz="1600" b="1" dirty="0">
                <a:solidFill>
                  <a:prstClr val="black"/>
                </a:solidFill>
                <a:latin typeface="ＭＳ Ｐゴシック"/>
              </a:rPr>
              <a:t>の改定を目途に段階的に基礎係数と機能評価係数</a:t>
            </a:r>
            <a:r>
              <a:rPr lang="en-US" altLang="ja-JP" sz="1600" b="1" dirty="0">
                <a:solidFill>
                  <a:prstClr val="black"/>
                </a:solidFill>
                <a:latin typeface="ＭＳ Ｐゴシック"/>
              </a:rPr>
              <a:t>II</a:t>
            </a:r>
            <a:r>
              <a:rPr lang="ja-JP" altLang="en-US" sz="1600" b="1" dirty="0" smtClean="0">
                <a:solidFill>
                  <a:prstClr val="black"/>
                </a:solidFill>
                <a:latin typeface="ＭＳ Ｐゴシック"/>
              </a:rPr>
              <a:t>へ置換えを進めること</a:t>
            </a:r>
            <a:r>
              <a:rPr lang="ja-JP" altLang="en-US" sz="1600" b="1" dirty="0">
                <a:solidFill>
                  <a:prstClr val="black"/>
                </a:solidFill>
                <a:latin typeface="ＭＳ Ｐゴシック"/>
              </a:rPr>
              <a:t>とされており、今回の改定において引き続き</a:t>
            </a:r>
            <a:r>
              <a:rPr lang="ja-JP" altLang="en-US" sz="1600" b="1" dirty="0" smtClean="0">
                <a:solidFill>
                  <a:prstClr val="black"/>
                </a:solidFill>
                <a:latin typeface="ＭＳ Ｐゴシック"/>
              </a:rPr>
              <a:t>段階的な</a:t>
            </a:r>
            <a:r>
              <a:rPr lang="ja-JP" altLang="en-US" sz="1600" b="1" dirty="0">
                <a:solidFill>
                  <a:prstClr val="black"/>
                </a:solidFill>
                <a:latin typeface="ＭＳ Ｐゴシック"/>
              </a:rPr>
              <a:t>基礎係数と機能評価係数</a:t>
            </a:r>
            <a:r>
              <a:rPr lang="en-US" altLang="ja-JP" sz="1600" b="1" dirty="0">
                <a:solidFill>
                  <a:prstClr val="black"/>
                </a:solidFill>
                <a:latin typeface="ＭＳ Ｐゴシック"/>
              </a:rPr>
              <a:t>II</a:t>
            </a:r>
            <a:r>
              <a:rPr lang="ja-JP" altLang="en-US" sz="1600" b="1" dirty="0" smtClean="0">
                <a:solidFill>
                  <a:prstClr val="black"/>
                </a:solidFill>
                <a:latin typeface="ＭＳ Ｐゴシック"/>
              </a:rPr>
              <a:t>へ置換え</a:t>
            </a:r>
            <a:r>
              <a:rPr lang="ja-JP" altLang="en-US" sz="1600" b="1" dirty="0">
                <a:solidFill>
                  <a:prstClr val="black"/>
                </a:solidFill>
                <a:latin typeface="ＭＳ Ｐゴシック"/>
              </a:rPr>
              <a:t>を</a:t>
            </a:r>
            <a:r>
              <a:rPr lang="ja-JP" altLang="en-US" sz="1600" b="1" dirty="0" smtClean="0">
                <a:solidFill>
                  <a:prstClr val="black"/>
                </a:solidFill>
                <a:latin typeface="ＭＳ Ｐゴシック"/>
              </a:rPr>
              <a:t>進める</a:t>
            </a:r>
            <a:endParaRPr lang="en-US" altLang="ja-JP" sz="1200" b="1" dirty="0" smtClean="0">
              <a:solidFill>
                <a:prstClr val="black"/>
              </a:solidFill>
              <a:latin typeface="ＭＳ Ｐゴシック" panose="020B0600070205080204" pitchFamily="50" charset="-128"/>
            </a:endParaRPr>
          </a:p>
        </p:txBody>
      </p:sp>
      <p:sp>
        <p:nvSpPr>
          <p:cNvPr id="5" name="Rectangle 36"/>
          <p:cNvSpPr>
            <a:spLocks noChangeArrowheads="1"/>
          </p:cNvSpPr>
          <p:nvPr/>
        </p:nvSpPr>
        <p:spPr bwMode="auto">
          <a:xfrm>
            <a:off x="3242958" y="757541"/>
            <a:ext cx="2472662" cy="40738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nchor="ctr"/>
          <a:lstStyle/>
          <a:p>
            <a:pPr>
              <a:defRPr/>
            </a:pPr>
            <a:r>
              <a:rPr lang="ja-JP" altLang="en-US" sz="2000" dirty="0" smtClean="0">
                <a:solidFill>
                  <a:prstClr val="black"/>
                </a:solidFill>
                <a:latin typeface="ＭＳ Ｐゴシック"/>
              </a:rPr>
              <a:t>調整係数の置き換え</a:t>
            </a:r>
            <a:endParaRPr lang="en-US" altLang="ja-JP" sz="2000" dirty="0">
              <a:solidFill>
                <a:prstClr val="black"/>
              </a:solidFill>
              <a:latin typeface="ＭＳ Ｐゴシック"/>
            </a:endParaRPr>
          </a:p>
        </p:txBody>
      </p:sp>
      <p:sp>
        <p:nvSpPr>
          <p:cNvPr id="10" name="Rectangle 2"/>
          <p:cNvSpPr txBox="1">
            <a:spLocks noChangeArrowheads="1"/>
          </p:cNvSpPr>
          <p:nvPr/>
        </p:nvSpPr>
        <p:spPr>
          <a:xfrm>
            <a:off x="156991" y="695799"/>
            <a:ext cx="3065169" cy="484816"/>
          </a:xfrm>
          <a:prstGeom prst="rect">
            <a:avLst/>
          </a:prstGeo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chor="ctr">
            <a:normAutofit/>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r>
              <a:rPr lang="ja-JP" altLang="en-US" sz="2400" dirty="0" smtClean="0">
                <a:solidFill>
                  <a:prstClr val="black"/>
                </a:solidFill>
              </a:rPr>
              <a:t>調整係数見直し（２）</a:t>
            </a:r>
            <a:endParaRPr lang="en-US" altLang="ja-JP" sz="2400" dirty="0" smtClean="0">
              <a:solidFill>
                <a:prstClr val="black"/>
              </a:solidFill>
            </a:endParaRPr>
          </a:p>
        </p:txBody>
      </p:sp>
      <p:sp>
        <p:nvSpPr>
          <p:cNvPr id="11" name="スライド番号プレースホルダー 3"/>
          <p:cNvSpPr>
            <a:spLocks noGrp="1"/>
          </p:cNvSpPr>
          <p:nvPr>
            <p:ph type="sldNum" sz="quarter" idx="12"/>
          </p:nvPr>
        </p:nvSpPr>
        <p:spPr>
          <a:xfrm>
            <a:off x="7651749" y="6442143"/>
            <a:ext cx="2228850" cy="365125"/>
          </a:xfrm>
        </p:spPr>
        <p:txBody>
          <a:bodyPr/>
          <a:lstStyle/>
          <a:p>
            <a:fld id="{3CD7FEE9-580A-4EA0-A7DE-8D177AC2609D}" type="slidenum">
              <a:rPr lang="ja-JP" altLang="en-US" smtClean="0">
                <a:solidFill>
                  <a:prstClr val="black"/>
                </a:solidFill>
              </a:rPr>
              <a:pPr/>
              <a:t>274</a:t>
            </a:fld>
            <a:endParaRPr lang="ja-JP" altLang="en-US" dirty="0">
              <a:solidFill>
                <a:prstClr val="black"/>
              </a:solidFill>
            </a:endParaRPr>
          </a:p>
        </p:txBody>
      </p:sp>
      <p:sp>
        <p:nvSpPr>
          <p:cNvPr id="170" name="テキスト ボックス 75"/>
          <p:cNvSpPr txBox="1">
            <a:spLocks noChangeArrowheads="1"/>
          </p:cNvSpPr>
          <p:nvPr/>
        </p:nvSpPr>
        <p:spPr bwMode="auto">
          <a:xfrm>
            <a:off x="3618593" y="4283804"/>
            <a:ext cx="293171" cy="369332"/>
          </a:xfrm>
          <a:prstGeom prst="rect">
            <a:avLst/>
          </a:prstGeom>
          <a:solidFill>
            <a:schemeClr val="bg1"/>
          </a:solidFill>
          <a:ln w="9525">
            <a:noFill/>
            <a:miter lim="800000"/>
            <a:headEnd/>
            <a:tailEnd/>
          </a:ln>
        </p:spPr>
        <p:txBody>
          <a:bodyPr wrap="square">
            <a:spAutoFit/>
          </a:bodyPr>
          <a:lstStyle/>
          <a:p>
            <a:r>
              <a:rPr lang="en-US" altLang="ja-JP" dirty="0">
                <a:solidFill>
                  <a:prstClr val="black"/>
                </a:solidFill>
              </a:rPr>
              <a:t>C</a:t>
            </a:r>
            <a:endParaRPr lang="ja-JP" altLang="en-US" dirty="0">
              <a:solidFill>
                <a:prstClr val="black"/>
              </a:solidFill>
            </a:endParaRPr>
          </a:p>
        </p:txBody>
      </p:sp>
      <p:sp>
        <p:nvSpPr>
          <p:cNvPr id="171" name="テキスト ボックス 73"/>
          <p:cNvSpPr txBox="1">
            <a:spLocks noChangeArrowheads="1"/>
          </p:cNvSpPr>
          <p:nvPr/>
        </p:nvSpPr>
        <p:spPr bwMode="auto">
          <a:xfrm>
            <a:off x="3044401" y="4073537"/>
            <a:ext cx="328612" cy="369332"/>
          </a:xfrm>
          <a:prstGeom prst="rect">
            <a:avLst/>
          </a:prstGeom>
          <a:solidFill>
            <a:schemeClr val="bg1"/>
          </a:solidFill>
          <a:ln w="9525">
            <a:noFill/>
            <a:miter lim="800000"/>
            <a:headEnd/>
            <a:tailEnd/>
          </a:ln>
        </p:spPr>
        <p:txBody>
          <a:bodyPr>
            <a:spAutoFit/>
          </a:bodyPr>
          <a:lstStyle/>
          <a:p>
            <a:r>
              <a:rPr lang="en-US" altLang="ja-JP" dirty="0">
                <a:solidFill>
                  <a:prstClr val="black"/>
                </a:solidFill>
              </a:rPr>
              <a:t>B</a:t>
            </a:r>
            <a:endParaRPr lang="ja-JP" altLang="en-US" dirty="0">
              <a:solidFill>
                <a:prstClr val="black"/>
              </a:solidFill>
            </a:endParaRPr>
          </a:p>
        </p:txBody>
      </p:sp>
      <p:sp>
        <p:nvSpPr>
          <p:cNvPr id="172" name="テキスト ボックス 71"/>
          <p:cNvSpPr txBox="1">
            <a:spLocks noChangeArrowheads="1"/>
          </p:cNvSpPr>
          <p:nvPr/>
        </p:nvSpPr>
        <p:spPr bwMode="auto">
          <a:xfrm>
            <a:off x="2621559" y="3626890"/>
            <a:ext cx="285750" cy="369332"/>
          </a:xfrm>
          <a:prstGeom prst="rect">
            <a:avLst/>
          </a:prstGeom>
          <a:solidFill>
            <a:schemeClr val="bg1"/>
          </a:solidFill>
          <a:ln w="9525">
            <a:noFill/>
            <a:miter lim="800000"/>
            <a:headEnd/>
            <a:tailEnd/>
          </a:ln>
        </p:spPr>
        <p:txBody>
          <a:bodyPr>
            <a:spAutoFit/>
          </a:bodyPr>
          <a:lstStyle/>
          <a:p>
            <a:r>
              <a:rPr lang="en-US" altLang="ja-JP" dirty="0">
                <a:solidFill>
                  <a:prstClr val="black"/>
                </a:solidFill>
              </a:rPr>
              <a:t>A</a:t>
            </a:r>
            <a:endParaRPr lang="ja-JP" altLang="en-US" dirty="0">
              <a:solidFill>
                <a:prstClr val="black"/>
              </a:solidFill>
            </a:endParaRPr>
          </a:p>
        </p:txBody>
      </p:sp>
      <p:sp>
        <p:nvSpPr>
          <p:cNvPr id="173" name="テキスト ボックス 75"/>
          <p:cNvSpPr txBox="1">
            <a:spLocks noChangeArrowheads="1"/>
          </p:cNvSpPr>
          <p:nvPr/>
        </p:nvSpPr>
        <p:spPr bwMode="auto">
          <a:xfrm>
            <a:off x="5139559" y="3806463"/>
            <a:ext cx="299220" cy="369332"/>
          </a:xfrm>
          <a:prstGeom prst="rect">
            <a:avLst/>
          </a:prstGeom>
          <a:solidFill>
            <a:schemeClr val="bg1"/>
          </a:solidFill>
          <a:ln w="9525">
            <a:noFill/>
            <a:miter lim="800000"/>
            <a:headEnd/>
            <a:tailEnd/>
          </a:ln>
        </p:spPr>
        <p:txBody>
          <a:bodyPr wrap="square">
            <a:spAutoFit/>
          </a:bodyPr>
          <a:lstStyle/>
          <a:p>
            <a:r>
              <a:rPr lang="en-US" altLang="ja-JP" dirty="0">
                <a:solidFill>
                  <a:prstClr val="black"/>
                </a:solidFill>
              </a:rPr>
              <a:t>C</a:t>
            </a:r>
            <a:endParaRPr lang="ja-JP" altLang="en-US" dirty="0">
              <a:solidFill>
                <a:prstClr val="black"/>
              </a:solidFill>
            </a:endParaRPr>
          </a:p>
        </p:txBody>
      </p:sp>
      <p:sp>
        <p:nvSpPr>
          <p:cNvPr id="174" name="テキスト ボックス 73"/>
          <p:cNvSpPr txBox="1">
            <a:spLocks noChangeArrowheads="1"/>
          </p:cNvSpPr>
          <p:nvPr/>
        </p:nvSpPr>
        <p:spPr bwMode="auto">
          <a:xfrm>
            <a:off x="4619170" y="4211796"/>
            <a:ext cx="337146" cy="369332"/>
          </a:xfrm>
          <a:prstGeom prst="rect">
            <a:avLst/>
          </a:prstGeom>
          <a:solidFill>
            <a:schemeClr val="bg1"/>
          </a:solidFill>
          <a:ln w="9525">
            <a:noFill/>
            <a:miter lim="800000"/>
            <a:headEnd/>
            <a:tailEnd/>
          </a:ln>
        </p:spPr>
        <p:txBody>
          <a:bodyPr wrap="square">
            <a:spAutoFit/>
          </a:bodyPr>
          <a:lstStyle/>
          <a:p>
            <a:r>
              <a:rPr lang="en-US" altLang="ja-JP" dirty="0">
                <a:solidFill>
                  <a:prstClr val="black"/>
                </a:solidFill>
              </a:rPr>
              <a:t>B</a:t>
            </a:r>
            <a:endParaRPr lang="ja-JP" altLang="en-US" dirty="0">
              <a:solidFill>
                <a:prstClr val="black"/>
              </a:solidFill>
            </a:endParaRPr>
          </a:p>
        </p:txBody>
      </p:sp>
      <p:sp>
        <p:nvSpPr>
          <p:cNvPr id="175" name="テキスト ボックス 71"/>
          <p:cNvSpPr txBox="1">
            <a:spLocks noChangeArrowheads="1"/>
          </p:cNvSpPr>
          <p:nvPr/>
        </p:nvSpPr>
        <p:spPr bwMode="auto">
          <a:xfrm>
            <a:off x="4150155" y="3852206"/>
            <a:ext cx="285750" cy="369332"/>
          </a:xfrm>
          <a:prstGeom prst="rect">
            <a:avLst/>
          </a:prstGeom>
          <a:solidFill>
            <a:schemeClr val="bg1"/>
          </a:solidFill>
          <a:ln w="9525">
            <a:noFill/>
            <a:miter lim="800000"/>
            <a:headEnd/>
            <a:tailEnd/>
          </a:ln>
        </p:spPr>
        <p:txBody>
          <a:bodyPr>
            <a:spAutoFit/>
          </a:bodyPr>
          <a:lstStyle/>
          <a:p>
            <a:r>
              <a:rPr lang="en-US" altLang="ja-JP" dirty="0">
                <a:solidFill>
                  <a:prstClr val="black"/>
                </a:solidFill>
              </a:rPr>
              <a:t>A</a:t>
            </a:r>
            <a:endParaRPr lang="ja-JP" altLang="en-US" dirty="0">
              <a:solidFill>
                <a:prstClr val="black"/>
              </a:solidFill>
            </a:endParaRPr>
          </a:p>
        </p:txBody>
      </p:sp>
      <p:sp>
        <p:nvSpPr>
          <p:cNvPr id="176" name="テキスト ボックス 73"/>
          <p:cNvSpPr txBox="1">
            <a:spLocks noChangeArrowheads="1"/>
          </p:cNvSpPr>
          <p:nvPr/>
        </p:nvSpPr>
        <p:spPr bwMode="auto">
          <a:xfrm flipH="1">
            <a:off x="6549712" y="4208782"/>
            <a:ext cx="56969" cy="307777"/>
          </a:xfrm>
          <a:prstGeom prst="rect">
            <a:avLst/>
          </a:prstGeom>
          <a:solidFill>
            <a:schemeClr val="bg1"/>
          </a:solidFill>
          <a:ln w="9525">
            <a:noFill/>
            <a:miter lim="800000"/>
            <a:headEnd/>
            <a:tailEnd/>
          </a:ln>
        </p:spPr>
        <p:txBody>
          <a:bodyPr wrap="square">
            <a:spAutoFit/>
          </a:bodyPr>
          <a:lstStyle/>
          <a:p>
            <a:r>
              <a:rPr lang="en-US" altLang="ja-JP" sz="1400" dirty="0">
                <a:solidFill>
                  <a:prstClr val="black"/>
                </a:solidFill>
              </a:rPr>
              <a:t>B</a:t>
            </a:r>
            <a:endParaRPr lang="ja-JP" altLang="en-US" sz="1400" dirty="0">
              <a:solidFill>
                <a:prstClr val="black"/>
              </a:solidFill>
            </a:endParaRPr>
          </a:p>
        </p:txBody>
      </p:sp>
      <p:cxnSp>
        <p:nvCxnSpPr>
          <p:cNvPr id="177" name="直線コネクタ 176"/>
          <p:cNvCxnSpPr/>
          <p:nvPr/>
        </p:nvCxnSpPr>
        <p:spPr>
          <a:xfrm>
            <a:off x="135010" y="6019700"/>
            <a:ext cx="9210333" cy="2"/>
          </a:xfrm>
          <a:prstGeom prst="line">
            <a:avLst/>
          </a:prstGeom>
          <a:ln w="19050">
            <a:solidFill>
              <a:srgbClr val="002060"/>
            </a:solidFill>
            <a:prstDash val="lgDash"/>
          </a:ln>
        </p:spPr>
        <p:style>
          <a:lnRef idx="1">
            <a:schemeClr val="accent1"/>
          </a:lnRef>
          <a:fillRef idx="0">
            <a:schemeClr val="accent1"/>
          </a:fillRef>
          <a:effectRef idx="0">
            <a:schemeClr val="accent1"/>
          </a:effectRef>
          <a:fontRef idx="minor">
            <a:schemeClr val="tx1"/>
          </a:fontRef>
        </p:style>
      </p:cxnSp>
      <p:sp>
        <p:nvSpPr>
          <p:cNvPr id="178" name="テキスト ボックス 131"/>
          <p:cNvSpPr txBox="1">
            <a:spLocks noChangeArrowheads="1"/>
          </p:cNvSpPr>
          <p:nvPr/>
        </p:nvSpPr>
        <p:spPr bwMode="auto">
          <a:xfrm>
            <a:off x="243013" y="2096891"/>
            <a:ext cx="1315590" cy="307777"/>
          </a:xfrm>
          <a:prstGeom prst="rect">
            <a:avLst/>
          </a:prstGeom>
          <a:noFill/>
          <a:ln w="9525">
            <a:solidFill>
              <a:schemeClr val="tx1"/>
            </a:solidFill>
            <a:prstDash val="dash"/>
            <a:miter lim="800000"/>
            <a:headEnd/>
            <a:tailEnd/>
          </a:ln>
        </p:spPr>
        <p:txBody>
          <a:bodyPr wrap="square">
            <a:spAutoFit/>
          </a:bodyPr>
          <a:lstStyle/>
          <a:p>
            <a:pPr algn="ctr"/>
            <a:r>
              <a:rPr lang="ja-JP" altLang="en-US" sz="1400" dirty="0" smtClean="0">
                <a:solidFill>
                  <a:prstClr val="black"/>
                </a:solidFill>
              </a:rPr>
              <a:t>調整係数</a:t>
            </a:r>
            <a:endParaRPr lang="ja-JP" altLang="en-US" sz="1400" dirty="0">
              <a:solidFill>
                <a:prstClr val="black"/>
              </a:solidFill>
            </a:endParaRPr>
          </a:p>
        </p:txBody>
      </p:sp>
      <p:cxnSp>
        <p:nvCxnSpPr>
          <p:cNvPr id="179" name="直線コネクタ 178"/>
          <p:cNvCxnSpPr/>
          <p:nvPr/>
        </p:nvCxnSpPr>
        <p:spPr>
          <a:xfrm flipV="1">
            <a:off x="243013" y="2476910"/>
            <a:ext cx="8596188" cy="7144"/>
          </a:xfrm>
          <a:prstGeom prst="line">
            <a:avLst/>
          </a:prstGeom>
          <a:ln>
            <a:prstDash val="dash"/>
          </a:ln>
        </p:spPr>
        <p:style>
          <a:lnRef idx="1">
            <a:schemeClr val="accent1"/>
          </a:lnRef>
          <a:fillRef idx="0">
            <a:schemeClr val="accent1"/>
          </a:fillRef>
          <a:effectRef idx="0">
            <a:schemeClr val="accent1"/>
          </a:effectRef>
          <a:fontRef idx="minor">
            <a:schemeClr val="tx1"/>
          </a:fontRef>
        </p:style>
      </p:cxnSp>
      <p:sp>
        <p:nvSpPr>
          <p:cNvPr id="180" name="ストライプ矢印 179"/>
          <p:cNvSpPr/>
          <p:nvPr/>
        </p:nvSpPr>
        <p:spPr>
          <a:xfrm>
            <a:off x="4923533" y="4799728"/>
            <a:ext cx="1088225" cy="717504"/>
          </a:xfrm>
          <a:prstGeom prst="stripedRightArrow">
            <a:avLst>
              <a:gd name="adj1" fmla="val 65657"/>
              <a:gd name="adj2" fmla="val 22447"/>
            </a:avLst>
          </a:prstGeom>
          <a:ln/>
        </p:spPr>
        <p:style>
          <a:lnRef idx="2">
            <a:schemeClr val="dk1"/>
          </a:lnRef>
          <a:fillRef idx="1">
            <a:schemeClr val="lt1"/>
          </a:fillRef>
          <a:effectRef idx="0">
            <a:schemeClr val="dk1"/>
          </a:effectRef>
          <a:fontRef idx="minor">
            <a:schemeClr val="dk1"/>
          </a:fontRef>
        </p:style>
        <p:txBody>
          <a:bodyPr rtlCol="0" anchor="ctr"/>
          <a:lstStyle/>
          <a:p>
            <a:pPr algn="ctr"/>
            <a:r>
              <a:rPr lang="ja-JP" altLang="en-US" sz="1200" dirty="0" smtClean="0">
                <a:solidFill>
                  <a:prstClr val="black"/>
                </a:solidFill>
              </a:rPr>
              <a:t>平成</a:t>
            </a:r>
            <a:r>
              <a:rPr lang="en-US" altLang="ja-JP" sz="1200" dirty="0" smtClean="0">
                <a:solidFill>
                  <a:prstClr val="black"/>
                </a:solidFill>
              </a:rPr>
              <a:t>28</a:t>
            </a:r>
            <a:r>
              <a:rPr lang="ja-JP" altLang="en-US" sz="1200" dirty="0" smtClean="0">
                <a:solidFill>
                  <a:prstClr val="black"/>
                </a:solidFill>
              </a:rPr>
              <a:t>年改定</a:t>
            </a:r>
            <a:endParaRPr lang="ja-JP" altLang="en-US" sz="1200" dirty="0">
              <a:solidFill>
                <a:prstClr val="black"/>
              </a:solidFill>
            </a:endParaRPr>
          </a:p>
        </p:txBody>
      </p:sp>
      <p:grpSp>
        <p:nvGrpSpPr>
          <p:cNvPr id="181" name="グループ化 21"/>
          <p:cNvGrpSpPr/>
          <p:nvPr/>
        </p:nvGrpSpPr>
        <p:grpSpPr>
          <a:xfrm>
            <a:off x="2375562" y="2484054"/>
            <a:ext cx="360040" cy="2160240"/>
            <a:chOff x="2483768" y="1124744"/>
            <a:chExt cx="360040" cy="2160240"/>
          </a:xfrm>
        </p:grpSpPr>
        <p:cxnSp>
          <p:nvCxnSpPr>
            <p:cNvPr id="182" name="直線コネクタ 181"/>
            <p:cNvCxnSpPr/>
            <p:nvPr/>
          </p:nvCxnSpPr>
          <p:spPr>
            <a:xfrm>
              <a:off x="2483768" y="1124744"/>
              <a:ext cx="1682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3" name="直線コネクタ 182"/>
            <p:cNvCxnSpPr/>
            <p:nvPr/>
          </p:nvCxnSpPr>
          <p:spPr>
            <a:xfrm>
              <a:off x="2549897" y="1128958"/>
              <a:ext cx="15403" cy="215602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84" name="直線コネクタ 183"/>
            <p:cNvCxnSpPr/>
            <p:nvPr/>
          </p:nvCxnSpPr>
          <p:spPr>
            <a:xfrm>
              <a:off x="2495522" y="2206456"/>
              <a:ext cx="2762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5" name="直線コネクタ 184"/>
            <p:cNvCxnSpPr/>
            <p:nvPr/>
          </p:nvCxnSpPr>
          <p:spPr>
            <a:xfrm>
              <a:off x="2483768" y="2745205"/>
              <a:ext cx="1682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6" name="直線コネクタ 185"/>
            <p:cNvCxnSpPr/>
            <p:nvPr/>
          </p:nvCxnSpPr>
          <p:spPr>
            <a:xfrm>
              <a:off x="2483768" y="1667707"/>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7" name="直線コネクタ 186"/>
            <p:cNvCxnSpPr/>
            <p:nvPr/>
          </p:nvCxnSpPr>
          <p:spPr>
            <a:xfrm>
              <a:off x="2483768" y="3284984"/>
              <a:ext cx="1682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グループ化 204"/>
          <p:cNvGrpSpPr/>
          <p:nvPr/>
        </p:nvGrpSpPr>
        <p:grpSpPr>
          <a:xfrm>
            <a:off x="2857458" y="3276197"/>
            <a:ext cx="360040" cy="1368151"/>
            <a:chOff x="2483768" y="1124744"/>
            <a:chExt cx="360040" cy="2160240"/>
          </a:xfrm>
        </p:grpSpPr>
        <p:cxnSp>
          <p:nvCxnSpPr>
            <p:cNvPr id="189" name="直線コネクタ 188"/>
            <p:cNvCxnSpPr/>
            <p:nvPr/>
          </p:nvCxnSpPr>
          <p:spPr>
            <a:xfrm>
              <a:off x="2483768" y="1124744"/>
              <a:ext cx="1682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0" name="直線コネクタ 189"/>
            <p:cNvCxnSpPr/>
            <p:nvPr/>
          </p:nvCxnSpPr>
          <p:spPr>
            <a:xfrm>
              <a:off x="2549897" y="1128958"/>
              <a:ext cx="15403" cy="215602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1" name="直線コネクタ 190"/>
            <p:cNvCxnSpPr/>
            <p:nvPr/>
          </p:nvCxnSpPr>
          <p:spPr>
            <a:xfrm>
              <a:off x="2495522" y="2206456"/>
              <a:ext cx="2762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直線コネクタ 191"/>
            <p:cNvCxnSpPr/>
            <p:nvPr/>
          </p:nvCxnSpPr>
          <p:spPr>
            <a:xfrm>
              <a:off x="2483768" y="2745205"/>
              <a:ext cx="1682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直線コネクタ 192"/>
            <p:cNvCxnSpPr/>
            <p:nvPr/>
          </p:nvCxnSpPr>
          <p:spPr>
            <a:xfrm>
              <a:off x="2483768" y="1667707"/>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直線コネクタ 193"/>
            <p:cNvCxnSpPr/>
            <p:nvPr/>
          </p:nvCxnSpPr>
          <p:spPr>
            <a:xfrm>
              <a:off x="2483768" y="3284984"/>
              <a:ext cx="1682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5" name="グループ化 211"/>
          <p:cNvGrpSpPr/>
          <p:nvPr/>
        </p:nvGrpSpPr>
        <p:grpSpPr>
          <a:xfrm>
            <a:off x="3322740" y="4222971"/>
            <a:ext cx="369390" cy="421703"/>
            <a:chOff x="2483768" y="1124744"/>
            <a:chExt cx="360040" cy="2160240"/>
          </a:xfrm>
        </p:grpSpPr>
        <p:cxnSp>
          <p:nvCxnSpPr>
            <p:cNvPr id="196" name="直線コネクタ 195"/>
            <p:cNvCxnSpPr/>
            <p:nvPr/>
          </p:nvCxnSpPr>
          <p:spPr>
            <a:xfrm>
              <a:off x="2483768" y="1124744"/>
              <a:ext cx="1682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7" name="直線コネクタ 196"/>
            <p:cNvCxnSpPr/>
            <p:nvPr/>
          </p:nvCxnSpPr>
          <p:spPr>
            <a:xfrm>
              <a:off x="2549897" y="1128958"/>
              <a:ext cx="15403" cy="215602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198" name="直線コネクタ 197"/>
            <p:cNvCxnSpPr/>
            <p:nvPr/>
          </p:nvCxnSpPr>
          <p:spPr>
            <a:xfrm>
              <a:off x="2495522" y="2206456"/>
              <a:ext cx="27627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直線コネクタ 198"/>
            <p:cNvCxnSpPr/>
            <p:nvPr/>
          </p:nvCxnSpPr>
          <p:spPr>
            <a:xfrm>
              <a:off x="2483768" y="2745205"/>
              <a:ext cx="1682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直線コネクタ 199"/>
            <p:cNvCxnSpPr/>
            <p:nvPr/>
          </p:nvCxnSpPr>
          <p:spPr>
            <a:xfrm>
              <a:off x="2483768" y="1667707"/>
              <a:ext cx="3600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直線コネクタ 200"/>
            <p:cNvCxnSpPr/>
            <p:nvPr/>
          </p:nvCxnSpPr>
          <p:spPr>
            <a:xfrm>
              <a:off x="2483768" y="3284984"/>
              <a:ext cx="168266"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02" name="直線矢印コネクタ 201"/>
          <p:cNvCxnSpPr/>
          <p:nvPr/>
        </p:nvCxnSpPr>
        <p:spPr bwMode="auto">
          <a:xfrm>
            <a:off x="2515470" y="2484435"/>
            <a:ext cx="9642" cy="542965"/>
          </a:xfrm>
          <a:prstGeom prst="straightConnector1">
            <a:avLst/>
          </a:prstGeom>
          <a:ln>
            <a:solidFill>
              <a:schemeClr val="tx1"/>
            </a:solidFill>
            <a:prstDash val="solid"/>
            <a:headEnd type="none" w="med" len="med"/>
            <a:tailEnd type="arrow" w="med" len="med"/>
          </a:ln>
        </p:spPr>
        <p:style>
          <a:lnRef idx="2">
            <a:schemeClr val="accent2"/>
          </a:lnRef>
          <a:fillRef idx="1">
            <a:schemeClr val="lt1"/>
          </a:fillRef>
          <a:effectRef idx="0">
            <a:schemeClr val="accent2"/>
          </a:effectRef>
          <a:fontRef idx="minor">
            <a:schemeClr val="dk1"/>
          </a:fontRef>
        </p:style>
      </p:cxnSp>
      <p:grpSp>
        <p:nvGrpSpPr>
          <p:cNvPr id="203" name="グループ化 30"/>
          <p:cNvGrpSpPr/>
          <p:nvPr/>
        </p:nvGrpSpPr>
        <p:grpSpPr>
          <a:xfrm>
            <a:off x="6203924" y="3276197"/>
            <a:ext cx="309710" cy="1368151"/>
            <a:chOff x="7473280" y="1916835"/>
            <a:chExt cx="335519" cy="1368151"/>
          </a:xfrm>
        </p:grpSpPr>
        <p:cxnSp>
          <p:nvCxnSpPr>
            <p:cNvPr id="204" name="直線コネクタ 203"/>
            <p:cNvCxnSpPr/>
            <p:nvPr/>
          </p:nvCxnSpPr>
          <p:spPr>
            <a:xfrm>
              <a:off x="7473280" y="1916835"/>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5" name="直線コネクタ 204"/>
            <p:cNvCxnSpPr/>
            <p:nvPr/>
          </p:nvCxnSpPr>
          <p:spPr>
            <a:xfrm>
              <a:off x="7544920" y="1919504"/>
              <a:ext cx="16687" cy="13654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06" name="直線コネクタ 205"/>
            <p:cNvCxnSpPr/>
            <p:nvPr/>
          </p:nvCxnSpPr>
          <p:spPr>
            <a:xfrm>
              <a:off x="7486014" y="2601919"/>
              <a:ext cx="155025" cy="531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7" name="直線コネクタ 206"/>
            <p:cNvCxnSpPr/>
            <p:nvPr/>
          </p:nvCxnSpPr>
          <p:spPr>
            <a:xfrm>
              <a:off x="7473280" y="2943126"/>
              <a:ext cx="3355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8" name="直線コネクタ 207"/>
            <p:cNvCxnSpPr/>
            <p:nvPr/>
          </p:nvCxnSpPr>
          <p:spPr>
            <a:xfrm>
              <a:off x="7473280" y="2260711"/>
              <a:ext cx="1623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9" name="直線コネクタ 208"/>
            <p:cNvCxnSpPr/>
            <p:nvPr/>
          </p:nvCxnSpPr>
          <p:spPr>
            <a:xfrm>
              <a:off x="7473280" y="3284986"/>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0" name="グループ化 308"/>
          <p:cNvGrpSpPr/>
          <p:nvPr/>
        </p:nvGrpSpPr>
        <p:grpSpPr>
          <a:xfrm>
            <a:off x="6669237" y="4226957"/>
            <a:ext cx="317753" cy="417719"/>
            <a:chOff x="7977336" y="2857020"/>
            <a:chExt cx="335519" cy="427965"/>
          </a:xfrm>
        </p:grpSpPr>
        <p:cxnSp>
          <p:nvCxnSpPr>
            <p:cNvPr id="211" name="直線コネクタ 210"/>
            <p:cNvCxnSpPr/>
            <p:nvPr/>
          </p:nvCxnSpPr>
          <p:spPr>
            <a:xfrm>
              <a:off x="7977336" y="2857020"/>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直線コネクタ 211"/>
            <p:cNvCxnSpPr/>
            <p:nvPr/>
          </p:nvCxnSpPr>
          <p:spPr>
            <a:xfrm>
              <a:off x="8048976" y="2857855"/>
              <a:ext cx="16687" cy="42713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13" name="直線コネクタ 212"/>
            <p:cNvCxnSpPr/>
            <p:nvPr/>
          </p:nvCxnSpPr>
          <p:spPr>
            <a:xfrm flipV="1">
              <a:off x="7990070" y="3066602"/>
              <a:ext cx="149650" cy="23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4" name="直線コネクタ 213"/>
            <p:cNvCxnSpPr/>
            <p:nvPr/>
          </p:nvCxnSpPr>
          <p:spPr>
            <a:xfrm>
              <a:off x="7977336" y="3140968"/>
              <a:ext cx="3355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5" name="直線コネクタ 214"/>
            <p:cNvCxnSpPr/>
            <p:nvPr/>
          </p:nvCxnSpPr>
          <p:spPr>
            <a:xfrm>
              <a:off x="7977336" y="2964586"/>
              <a:ext cx="1623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直線コネクタ 215"/>
            <p:cNvCxnSpPr/>
            <p:nvPr/>
          </p:nvCxnSpPr>
          <p:spPr>
            <a:xfrm>
              <a:off x="7977336" y="3284984"/>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17" name="グループ化 286"/>
          <p:cNvGrpSpPr/>
          <p:nvPr/>
        </p:nvGrpSpPr>
        <p:grpSpPr>
          <a:xfrm>
            <a:off x="5715620" y="2484117"/>
            <a:ext cx="309710" cy="2160239"/>
            <a:chOff x="6944284" y="1124747"/>
            <a:chExt cx="335519" cy="2160239"/>
          </a:xfrm>
        </p:grpSpPr>
        <p:cxnSp>
          <p:nvCxnSpPr>
            <p:cNvPr id="218" name="直線コネクタ 217"/>
            <p:cNvCxnSpPr/>
            <p:nvPr/>
          </p:nvCxnSpPr>
          <p:spPr>
            <a:xfrm>
              <a:off x="6944284" y="1124747"/>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直線コネクタ 218"/>
            <p:cNvCxnSpPr/>
            <p:nvPr/>
          </p:nvCxnSpPr>
          <p:spPr>
            <a:xfrm>
              <a:off x="7015924" y="1128961"/>
              <a:ext cx="16687" cy="2156025"/>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20" name="直線コネクタ 219"/>
            <p:cNvCxnSpPr/>
            <p:nvPr/>
          </p:nvCxnSpPr>
          <p:spPr>
            <a:xfrm>
              <a:off x="6957018" y="2206459"/>
              <a:ext cx="169554" cy="41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1" name="直線コネクタ 220"/>
            <p:cNvCxnSpPr/>
            <p:nvPr/>
          </p:nvCxnSpPr>
          <p:spPr>
            <a:xfrm>
              <a:off x="6944284" y="2708920"/>
              <a:ext cx="3355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2" name="直線コネクタ 221"/>
            <p:cNvCxnSpPr/>
            <p:nvPr/>
          </p:nvCxnSpPr>
          <p:spPr>
            <a:xfrm>
              <a:off x="6944284" y="1667709"/>
              <a:ext cx="1623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直線コネクタ 222"/>
            <p:cNvCxnSpPr/>
            <p:nvPr/>
          </p:nvCxnSpPr>
          <p:spPr>
            <a:xfrm>
              <a:off x="6944284" y="3284986"/>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24" name="角丸四角形 223"/>
          <p:cNvSpPr/>
          <p:nvPr/>
        </p:nvSpPr>
        <p:spPr>
          <a:xfrm>
            <a:off x="2591582" y="2742095"/>
            <a:ext cx="108012" cy="285305"/>
          </a:xfrm>
          <a:prstGeom prst="roundRect">
            <a:avLst/>
          </a:prstGeom>
          <a:solidFill>
            <a:srgbClr val="B6C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5" name="角丸四角形 224"/>
          <p:cNvSpPr/>
          <p:nvPr/>
        </p:nvSpPr>
        <p:spPr>
          <a:xfrm>
            <a:off x="3081790" y="3334770"/>
            <a:ext cx="108012" cy="285305"/>
          </a:xfrm>
          <a:prstGeom prst="roundRect">
            <a:avLst/>
          </a:prstGeom>
          <a:solidFill>
            <a:srgbClr val="B6C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6" name="角丸四角形 225"/>
          <p:cNvSpPr/>
          <p:nvPr/>
        </p:nvSpPr>
        <p:spPr>
          <a:xfrm>
            <a:off x="3547076" y="4031796"/>
            <a:ext cx="108012" cy="285305"/>
          </a:xfrm>
          <a:prstGeom prst="roundRect">
            <a:avLst/>
          </a:prstGeom>
          <a:solidFill>
            <a:srgbClr val="B6CFFF"/>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nvGrpSpPr>
          <p:cNvPr id="227" name="グループ化 310"/>
          <p:cNvGrpSpPr/>
          <p:nvPr/>
        </p:nvGrpSpPr>
        <p:grpSpPr>
          <a:xfrm>
            <a:off x="5080725" y="3857660"/>
            <a:ext cx="108012" cy="570610"/>
            <a:chOff x="4283968" y="636859"/>
            <a:chExt cx="108012" cy="570610"/>
          </a:xfrm>
          <a:solidFill>
            <a:srgbClr val="B6CFFF"/>
          </a:solidFill>
        </p:grpSpPr>
        <p:sp>
          <p:nvSpPr>
            <p:cNvPr id="228" name="角丸四角形 227"/>
            <p:cNvSpPr/>
            <p:nvPr/>
          </p:nvSpPr>
          <p:spPr>
            <a:xfrm>
              <a:off x="4283968" y="636859"/>
              <a:ext cx="108012"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29" name="角丸四角形 228"/>
            <p:cNvSpPr/>
            <p:nvPr/>
          </p:nvSpPr>
          <p:spPr>
            <a:xfrm>
              <a:off x="4283968" y="922164"/>
              <a:ext cx="108012"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grpSp>
        <p:nvGrpSpPr>
          <p:cNvPr id="230" name="グループ化 313"/>
          <p:cNvGrpSpPr/>
          <p:nvPr/>
        </p:nvGrpSpPr>
        <p:grpSpPr>
          <a:xfrm>
            <a:off x="4640363" y="3389770"/>
            <a:ext cx="108012" cy="570610"/>
            <a:chOff x="4283968" y="636859"/>
            <a:chExt cx="108012" cy="570610"/>
          </a:xfrm>
          <a:solidFill>
            <a:srgbClr val="B6CFFF"/>
          </a:solidFill>
        </p:grpSpPr>
        <p:sp>
          <p:nvSpPr>
            <p:cNvPr id="231" name="角丸四角形 230"/>
            <p:cNvSpPr/>
            <p:nvPr/>
          </p:nvSpPr>
          <p:spPr>
            <a:xfrm>
              <a:off x="4283968" y="636859"/>
              <a:ext cx="108012"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2" name="角丸四角形 231"/>
            <p:cNvSpPr/>
            <p:nvPr/>
          </p:nvSpPr>
          <p:spPr>
            <a:xfrm>
              <a:off x="4283968" y="922164"/>
              <a:ext cx="108012"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grpSp>
        <p:nvGrpSpPr>
          <p:cNvPr id="233" name="グループ化 316"/>
          <p:cNvGrpSpPr/>
          <p:nvPr/>
        </p:nvGrpSpPr>
        <p:grpSpPr>
          <a:xfrm>
            <a:off x="4175086" y="2995156"/>
            <a:ext cx="108012" cy="570610"/>
            <a:chOff x="4283968" y="636859"/>
            <a:chExt cx="108012" cy="570610"/>
          </a:xfrm>
          <a:solidFill>
            <a:srgbClr val="B6CFFF"/>
          </a:solidFill>
        </p:grpSpPr>
        <p:sp>
          <p:nvSpPr>
            <p:cNvPr id="234" name="角丸四角形 233"/>
            <p:cNvSpPr/>
            <p:nvPr/>
          </p:nvSpPr>
          <p:spPr>
            <a:xfrm>
              <a:off x="4283968" y="636859"/>
              <a:ext cx="108012"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35" name="角丸四角形 234"/>
            <p:cNvSpPr/>
            <p:nvPr/>
          </p:nvSpPr>
          <p:spPr>
            <a:xfrm>
              <a:off x="4283968" y="922164"/>
              <a:ext cx="108012"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sp>
        <p:nvSpPr>
          <p:cNvPr id="236" name="テキスト ボックス 132"/>
          <p:cNvSpPr txBox="1">
            <a:spLocks noChangeArrowheads="1"/>
          </p:cNvSpPr>
          <p:nvPr/>
        </p:nvSpPr>
        <p:spPr bwMode="auto">
          <a:xfrm>
            <a:off x="2331245" y="2097127"/>
            <a:ext cx="1368549" cy="307777"/>
          </a:xfrm>
          <a:prstGeom prst="rect">
            <a:avLst/>
          </a:prstGeom>
          <a:noFill/>
          <a:ln w="9525">
            <a:solidFill>
              <a:schemeClr val="tx1"/>
            </a:solidFill>
            <a:miter lim="800000"/>
            <a:headEnd/>
            <a:tailEnd/>
          </a:ln>
        </p:spPr>
        <p:txBody>
          <a:bodyPr wrap="square">
            <a:spAutoFit/>
          </a:bodyPr>
          <a:lstStyle/>
          <a:p>
            <a:pPr algn="ctr"/>
            <a:r>
              <a:rPr lang="en-US" altLang="ja-JP" sz="1400" dirty="0" smtClean="0">
                <a:solidFill>
                  <a:prstClr val="black"/>
                </a:solidFill>
              </a:rPr>
              <a:t>H24</a:t>
            </a:r>
            <a:r>
              <a:rPr lang="ja-JP" altLang="en-US" sz="1400" dirty="0" smtClean="0">
                <a:solidFill>
                  <a:prstClr val="black"/>
                </a:solidFill>
              </a:rPr>
              <a:t>改定</a:t>
            </a:r>
            <a:endParaRPr lang="ja-JP" altLang="en-US" sz="1400" dirty="0">
              <a:solidFill>
                <a:prstClr val="black"/>
              </a:solidFill>
            </a:endParaRPr>
          </a:p>
        </p:txBody>
      </p:sp>
      <p:sp>
        <p:nvSpPr>
          <p:cNvPr id="237" name="テキスト ボックス 236"/>
          <p:cNvSpPr txBox="1"/>
          <p:nvPr/>
        </p:nvSpPr>
        <p:spPr>
          <a:xfrm>
            <a:off x="2852682" y="2567326"/>
            <a:ext cx="719349" cy="253916"/>
          </a:xfrm>
          <a:prstGeom prst="rect">
            <a:avLst/>
          </a:prstGeom>
          <a:ln/>
        </p:spPr>
        <p:style>
          <a:lnRef idx="2">
            <a:schemeClr val="dk1"/>
          </a:lnRef>
          <a:fillRef idx="1">
            <a:schemeClr val="lt1"/>
          </a:fillRef>
          <a:effectRef idx="0">
            <a:schemeClr val="dk1"/>
          </a:effectRef>
          <a:fontRef idx="minor">
            <a:schemeClr val="dk1"/>
          </a:fontRef>
        </p:style>
        <p:txBody>
          <a:bodyPr wrap="square" rtlCol="0">
            <a:spAutoFit/>
          </a:bodyPr>
          <a:lstStyle/>
          <a:p>
            <a:r>
              <a:rPr lang="en-US" altLang="ja-JP" sz="1050" dirty="0" smtClean="0">
                <a:solidFill>
                  <a:prstClr val="black"/>
                </a:solidFill>
              </a:rPr>
              <a:t>25%</a:t>
            </a:r>
            <a:r>
              <a:rPr lang="ja-JP" altLang="en-US" sz="1050" dirty="0" smtClean="0">
                <a:solidFill>
                  <a:prstClr val="black"/>
                </a:solidFill>
              </a:rPr>
              <a:t>置換</a:t>
            </a:r>
            <a:endParaRPr lang="ja-JP" altLang="en-US" sz="1050" dirty="0">
              <a:solidFill>
                <a:prstClr val="black"/>
              </a:solidFill>
            </a:endParaRPr>
          </a:p>
        </p:txBody>
      </p:sp>
      <p:grpSp>
        <p:nvGrpSpPr>
          <p:cNvPr id="238" name="グループ化 76"/>
          <p:cNvGrpSpPr>
            <a:grpSpLocks/>
          </p:cNvGrpSpPr>
          <p:nvPr/>
        </p:nvGrpSpPr>
        <p:grpSpPr bwMode="auto">
          <a:xfrm>
            <a:off x="483599" y="2488324"/>
            <a:ext cx="285750" cy="3532965"/>
            <a:chOff x="628620" y="1928812"/>
            <a:chExt cx="285752" cy="4357687"/>
          </a:xfrm>
        </p:grpSpPr>
        <p:cxnSp>
          <p:nvCxnSpPr>
            <p:cNvPr id="239" name="直線矢印コネクタ 238"/>
            <p:cNvCxnSpPr/>
            <p:nvPr/>
          </p:nvCxnSpPr>
          <p:spPr>
            <a:xfrm rot="5400000">
              <a:off x="-1407347" y="4106862"/>
              <a:ext cx="4357687" cy="1587"/>
            </a:xfrm>
            <a:prstGeom prst="straightConnector1">
              <a:avLst/>
            </a:prstGeom>
            <a:ln>
              <a:headEnd type="arrow"/>
              <a:tailEnd type="arrow"/>
            </a:ln>
          </p:spPr>
          <p:style>
            <a:lnRef idx="2">
              <a:schemeClr val="accent4"/>
            </a:lnRef>
            <a:fillRef idx="1">
              <a:schemeClr val="lt1"/>
            </a:fillRef>
            <a:effectRef idx="0">
              <a:schemeClr val="accent4"/>
            </a:effectRef>
            <a:fontRef idx="minor">
              <a:schemeClr val="dk1"/>
            </a:fontRef>
          </p:style>
        </p:cxnSp>
        <p:sp>
          <p:nvSpPr>
            <p:cNvPr id="240" name="テキスト ボックス 71"/>
            <p:cNvSpPr txBox="1">
              <a:spLocks noChangeArrowheads="1"/>
            </p:cNvSpPr>
            <p:nvPr/>
          </p:nvSpPr>
          <p:spPr bwMode="auto">
            <a:xfrm>
              <a:off x="628620" y="2302342"/>
              <a:ext cx="285752" cy="455547"/>
            </a:xfrm>
            <a:prstGeom prst="rect">
              <a:avLst/>
            </a:prstGeom>
            <a:ln>
              <a:headEnd/>
              <a:tailEnd/>
            </a:ln>
          </p:spPr>
          <p:style>
            <a:lnRef idx="2">
              <a:schemeClr val="accent4"/>
            </a:lnRef>
            <a:fillRef idx="1">
              <a:schemeClr val="lt1"/>
            </a:fillRef>
            <a:effectRef idx="0">
              <a:schemeClr val="accent4"/>
            </a:effectRef>
            <a:fontRef idx="minor">
              <a:schemeClr val="dk1"/>
            </a:fontRef>
          </p:style>
          <p:txBody>
            <a:bodyPr>
              <a:spAutoFit/>
            </a:bodyPr>
            <a:lstStyle/>
            <a:p>
              <a:r>
                <a:rPr lang="en-US" altLang="ja-JP" dirty="0">
                  <a:solidFill>
                    <a:prstClr val="black"/>
                  </a:solidFill>
                </a:rPr>
                <a:t>A</a:t>
              </a:r>
              <a:endParaRPr lang="ja-JP" altLang="en-US" dirty="0">
                <a:solidFill>
                  <a:prstClr val="black"/>
                </a:solidFill>
              </a:endParaRPr>
            </a:p>
          </p:txBody>
        </p:sp>
      </p:grpSp>
      <p:grpSp>
        <p:nvGrpSpPr>
          <p:cNvPr id="241" name="グループ化 78"/>
          <p:cNvGrpSpPr>
            <a:grpSpLocks/>
          </p:cNvGrpSpPr>
          <p:nvPr/>
        </p:nvGrpSpPr>
        <p:grpSpPr bwMode="auto">
          <a:xfrm>
            <a:off x="825516" y="3063456"/>
            <a:ext cx="328612" cy="2957835"/>
            <a:chOff x="1194164" y="2500312"/>
            <a:chExt cx="285752" cy="3786187"/>
          </a:xfrm>
        </p:grpSpPr>
        <p:cxnSp>
          <p:nvCxnSpPr>
            <p:cNvPr id="242" name="直線矢印コネクタ 241"/>
            <p:cNvCxnSpPr/>
            <p:nvPr/>
          </p:nvCxnSpPr>
          <p:spPr>
            <a:xfrm rot="5400000">
              <a:off x="-551131" y="4392612"/>
              <a:ext cx="3786187" cy="1587"/>
            </a:xfrm>
            <a:prstGeom prst="straightConnector1">
              <a:avLst/>
            </a:prstGeom>
            <a:ln>
              <a:headEnd type="arrow"/>
              <a:tailEnd type="arrow"/>
            </a:ln>
          </p:spPr>
          <p:style>
            <a:lnRef idx="2">
              <a:schemeClr val="accent4"/>
            </a:lnRef>
            <a:fillRef idx="1">
              <a:schemeClr val="lt1"/>
            </a:fillRef>
            <a:effectRef idx="0">
              <a:schemeClr val="accent4"/>
            </a:effectRef>
            <a:fontRef idx="minor">
              <a:schemeClr val="dk1"/>
            </a:fontRef>
          </p:style>
        </p:cxnSp>
        <p:sp>
          <p:nvSpPr>
            <p:cNvPr id="243" name="テキスト ボックス 73"/>
            <p:cNvSpPr txBox="1">
              <a:spLocks noChangeArrowheads="1"/>
            </p:cNvSpPr>
            <p:nvPr/>
          </p:nvSpPr>
          <p:spPr bwMode="auto">
            <a:xfrm>
              <a:off x="1194164" y="2904736"/>
              <a:ext cx="285752" cy="472765"/>
            </a:xfrm>
            <a:prstGeom prst="rect">
              <a:avLst/>
            </a:prstGeom>
            <a:ln>
              <a:headEnd/>
              <a:tailEnd/>
            </a:ln>
          </p:spPr>
          <p:style>
            <a:lnRef idx="2">
              <a:schemeClr val="accent4"/>
            </a:lnRef>
            <a:fillRef idx="1">
              <a:schemeClr val="lt1"/>
            </a:fillRef>
            <a:effectRef idx="0">
              <a:schemeClr val="accent4"/>
            </a:effectRef>
            <a:fontRef idx="minor">
              <a:schemeClr val="dk1"/>
            </a:fontRef>
          </p:style>
          <p:txBody>
            <a:bodyPr>
              <a:spAutoFit/>
            </a:bodyPr>
            <a:lstStyle/>
            <a:p>
              <a:r>
                <a:rPr lang="en-US" altLang="ja-JP" dirty="0">
                  <a:solidFill>
                    <a:prstClr val="black"/>
                  </a:solidFill>
                </a:rPr>
                <a:t>B</a:t>
              </a:r>
              <a:endParaRPr lang="ja-JP" altLang="en-US" dirty="0">
                <a:solidFill>
                  <a:prstClr val="black"/>
                </a:solidFill>
              </a:endParaRPr>
            </a:p>
          </p:txBody>
        </p:sp>
      </p:grpSp>
      <p:grpSp>
        <p:nvGrpSpPr>
          <p:cNvPr id="244" name="グループ化 80"/>
          <p:cNvGrpSpPr>
            <a:grpSpLocks/>
          </p:cNvGrpSpPr>
          <p:nvPr/>
        </p:nvGrpSpPr>
        <p:grpSpPr bwMode="auto">
          <a:xfrm>
            <a:off x="1233084" y="3756080"/>
            <a:ext cx="285750" cy="2265260"/>
            <a:chOff x="1778453" y="3117850"/>
            <a:chExt cx="285752" cy="3168650"/>
          </a:xfrm>
        </p:grpSpPr>
        <p:cxnSp>
          <p:nvCxnSpPr>
            <p:cNvPr id="245" name="直線矢印コネクタ 244"/>
            <p:cNvCxnSpPr/>
            <p:nvPr/>
          </p:nvCxnSpPr>
          <p:spPr>
            <a:xfrm rot="5400000">
              <a:off x="330183" y="4701381"/>
              <a:ext cx="3168650" cy="1588"/>
            </a:xfrm>
            <a:prstGeom prst="straightConnector1">
              <a:avLst/>
            </a:prstGeom>
            <a:ln>
              <a:headEnd type="arrow"/>
              <a:tailEnd type="arrow"/>
            </a:ln>
          </p:spPr>
          <p:style>
            <a:lnRef idx="2">
              <a:schemeClr val="accent4"/>
            </a:lnRef>
            <a:fillRef idx="1">
              <a:schemeClr val="lt1"/>
            </a:fillRef>
            <a:effectRef idx="0">
              <a:schemeClr val="accent4"/>
            </a:effectRef>
            <a:fontRef idx="minor">
              <a:schemeClr val="dk1"/>
            </a:fontRef>
          </p:style>
        </p:cxnSp>
        <p:sp>
          <p:nvSpPr>
            <p:cNvPr id="246" name="テキスト ボックス 75"/>
            <p:cNvSpPr txBox="1">
              <a:spLocks noChangeArrowheads="1"/>
            </p:cNvSpPr>
            <p:nvPr/>
          </p:nvSpPr>
          <p:spPr bwMode="auto">
            <a:xfrm>
              <a:off x="1778453" y="3444239"/>
              <a:ext cx="285752" cy="516622"/>
            </a:xfrm>
            <a:prstGeom prst="rect">
              <a:avLst/>
            </a:prstGeom>
            <a:ln>
              <a:headEnd/>
              <a:tailEnd/>
            </a:ln>
          </p:spPr>
          <p:style>
            <a:lnRef idx="2">
              <a:schemeClr val="accent4"/>
            </a:lnRef>
            <a:fillRef idx="1">
              <a:schemeClr val="lt1"/>
            </a:fillRef>
            <a:effectRef idx="0">
              <a:schemeClr val="accent4"/>
            </a:effectRef>
            <a:fontRef idx="minor">
              <a:schemeClr val="dk1"/>
            </a:fontRef>
          </p:style>
          <p:txBody>
            <a:bodyPr>
              <a:spAutoFit/>
            </a:bodyPr>
            <a:lstStyle/>
            <a:p>
              <a:r>
                <a:rPr lang="en-US" altLang="ja-JP" dirty="0">
                  <a:solidFill>
                    <a:prstClr val="black"/>
                  </a:solidFill>
                </a:rPr>
                <a:t>C</a:t>
              </a:r>
              <a:endParaRPr lang="ja-JP" altLang="en-US" dirty="0">
                <a:solidFill>
                  <a:prstClr val="black"/>
                </a:solidFill>
              </a:endParaRPr>
            </a:p>
          </p:txBody>
        </p:sp>
      </p:grpSp>
      <p:sp>
        <p:nvSpPr>
          <p:cNvPr id="247" name="テキスト ボックス 175"/>
          <p:cNvSpPr txBox="1">
            <a:spLocks noChangeArrowheads="1"/>
          </p:cNvSpPr>
          <p:nvPr/>
        </p:nvSpPr>
        <p:spPr bwMode="auto">
          <a:xfrm>
            <a:off x="173312" y="6109162"/>
            <a:ext cx="1783596" cy="461665"/>
          </a:xfrm>
          <a:prstGeom prst="rect">
            <a:avLst/>
          </a:prstGeom>
          <a:noFill/>
          <a:ln w="9525">
            <a:noFill/>
            <a:miter lim="800000"/>
            <a:headEnd/>
            <a:tailEnd/>
          </a:ln>
        </p:spPr>
        <p:txBody>
          <a:bodyPr wrap="square">
            <a:spAutoFit/>
          </a:bodyPr>
          <a:lstStyle/>
          <a:p>
            <a:pPr algn="ctr"/>
            <a:r>
              <a:rPr lang="ja-JP" altLang="en-US" sz="1200" dirty="0" smtClean="0">
                <a:solidFill>
                  <a:prstClr val="black"/>
                </a:solidFill>
              </a:rPr>
              <a:t>Ａ　　　Ｂ　　　Ｃ</a:t>
            </a:r>
            <a:endParaRPr lang="en-US" altLang="ja-JP" sz="1200" dirty="0" smtClean="0">
              <a:solidFill>
                <a:prstClr val="black"/>
              </a:solidFill>
            </a:endParaRPr>
          </a:p>
          <a:p>
            <a:pPr algn="ctr"/>
            <a:r>
              <a:rPr lang="ja-JP" altLang="en-US" sz="1200" dirty="0">
                <a:solidFill>
                  <a:prstClr val="black"/>
                </a:solidFill>
              </a:rPr>
              <a:t>病院</a:t>
            </a:r>
            <a:r>
              <a:rPr lang="ja-JP" altLang="en-US" sz="1200" dirty="0" smtClean="0">
                <a:solidFill>
                  <a:prstClr val="black"/>
                </a:solidFill>
              </a:rPr>
              <a:t>　病院　病院</a:t>
            </a:r>
            <a:endParaRPr lang="ja-JP" altLang="en-US" sz="1200" dirty="0">
              <a:solidFill>
                <a:prstClr val="black"/>
              </a:solidFill>
            </a:endParaRPr>
          </a:p>
        </p:txBody>
      </p:sp>
      <p:cxnSp>
        <p:nvCxnSpPr>
          <p:cNvPr id="248" name="直線矢印コネクタ 247"/>
          <p:cNvCxnSpPr/>
          <p:nvPr/>
        </p:nvCxnSpPr>
        <p:spPr bwMode="auto">
          <a:xfrm flipH="1">
            <a:off x="2658049" y="2990890"/>
            <a:ext cx="1588" cy="1653461"/>
          </a:xfrm>
          <a:prstGeom prst="straightConnector1">
            <a:avLst/>
          </a:prstGeom>
          <a:ln>
            <a:headEnd type="arrow" w="med" len="med"/>
            <a:tailEnd type="none" w="med" len="med"/>
          </a:ln>
        </p:spPr>
        <p:style>
          <a:lnRef idx="3">
            <a:schemeClr val="accent2"/>
          </a:lnRef>
          <a:fillRef idx="0">
            <a:schemeClr val="accent2"/>
          </a:fillRef>
          <a:effectRef idx="2">
            <a:schemeClr val="accent2"/>
          </a:effectRef>
          <a:fontRef idx="minor">
            <a:schemeClr val="tx1"/>
          </a:fontRef>
        </p:style>
      </p:cxnSp>
      <p:sp>
        <p:nvSpPr>
          <p:cNvPr id="249" name="上下矢印 248"/>
          <p:cNvSpPr/>
          <p:nvPr/>
        </p:nvSpPr>
        <p:spPr>
          <a:xfrm>
            <a:off x="2636936" y="4646721"/>
            <a:ext cx="1024811" cy="1373822"/>
          </a:xfrm>
          <a:prstGeom prst="upDownArrow">
            <a:avLst>
              <a:gd name="adj1" fmla="val 50000"/>
              <a:gd name="adj2" fmla="val 19314"/>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smtClean="0">
                <a:solidFill>
                  <a:prstClr val="black"/>
                </a:solidFill>
              </a:rPr>
              <a:t>基</a:t>
            </a:r>
            <a:endParaRPr lang="en-US" altLang="ja-JP" sz="1200" dirty="0" smtClean="0">
              <a:solidFill>
                <a:prstClr val="black"/>
              </a:solidFill>
            </a:endParaRPr>
          </a:p>
          <a:p>
            <a:pPr algn="ctr"/>
            <a:r>
              <a:rPr lang="ja-JP" altLang="en-US" sz="1200" dirty="0" smtClean="0">
                <a:solidFill>
                  <a:prstClr val="black"/>
                </a:solidFill>
              </a:rPr>
              <a:t>礎</a:t>
            </a:r>
            <a:endParaRPr lang="en-US" altLang="ja-JP" sz="1200" dirty="0" smtClean="0">
              <a:solidFill>
                <a:prstClr val="black"/>
              </a:solidFill>
            </a:endParaRPr>
          </a:p>
          <a:p>
            <a:pPr algn="ctr"/>
            <a:r>
              <a:rPr lang="ja-JP" altLang="en-US" sz="1200" dirty="0" smtClean="0">
                <a:solidFill>
                  <a:prstClr val="black"/>
                </a:solidFill>
              </a:rPr>
              <a:t>係</a:t>
            </a:r>
            <a:endParaRPr lang="en-US" altLang="ja-JP" sz="1200" dirty="0" smtClean="0">
              <a:solidFill>
                <a:prstClr val="black"/>
              </a:solidFill>
            </a:endParaRPr>
          </a:p>
          <a:p>
            <a:pPr algn="ctr"/>
            <a:r>
              <a:rPr lang="ja-JP" altLang="en-US" sz="1200" dirty="0" smtClean="0">
                <a:solidFill>
                  <a:prstClr val="black"/>
                </a:solidFill>
              </a:rPr>
              <a:t>数</a:t>
            </a:r>
            <a:endParaRPr lang="en-US" altLang="ja-JP" sz="1200" dirty="0" smtClean="0">
              <a:solidFill>
                <a:prstClr val="black"/>
              </a:solidFill>
            </a:endParaRPr>
          </a:p>
          <a:p>
            <a:pPr algn="ctr"/>
            <a:endParaRPr lang="en-US" altLang="ja-JP" sz="1200" dirty="0">
              <a:solidFill>
                <a:prstClr val="black"/>
              </a:solidFill>
            </a:endParaRPr>
          </a:p>
          <a:p>
            <a:pPr algn="ctr"/>
            <a:endParaRPr lang="en-US" altLang="ja-JP" sz="1200" dirty="0" smtClean="0">
              <a:solidFill>
                <a:prstClr val="black"/>
              </a:solidFill>
            </a:endParaRPr>
          </a:p>
        </p:txBody>
      </p:sp>
      <p:cxnSp>
        <p:nvCxnSpPr>
          <p:cNvPr id="250" name="直線矢印コネクタ 249"/>
          <p:cNvCxnSpPr/>
          <p:nvPr/>
        </p:nvCxnSpPr>
        <p:spPr bwMode="auto">
          <a:xfrm flipH="1">
            <a:off x="3121744" y="3586443"/>
            <a:ext cx="1588" cy="1055128"/>
          </a:xfrm>
          <a:prstGeom prst="straightConnector1">
            <a:avLst/>
          </a:prstGeom>
          <a:ln w="38100" cmpd="sng">
            <a:solidFill>
              <a:schemeClr val="accent2"/>
            </a:solidFill>
            <a:prstDash val="soli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1" name="直線矢印コネクタ 250"/>
          <p:cNvCxnSpPr/>
          <p:nvPr/>
        </p:nvCxnSpPr>
        <p:spPr bwMode="auto">
          <a:xfrm flipH="1">
            <a:off x="3588616" y="4397638"/>
            <a:ext cx="852" cy="247041"/>
          </a:xfrm>
          <a:prstGeom prst="straightConnector1">
            <a:avLst/>
          </a:prstGeom>
          <a:ln w="38100" cmpd="sng">
            <a:solidFill>
              <a:schemeClr val="accent2"/>
            </a:solidFill>
            <a:prstDash val="soli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52" name="直線矢印コネクタ 251"/>
          <p:cNvCxnSpPr/>
          <p:nvPr/>
        </p:nvCxnSpPr>
        <p:spPr bwMode="auto">
          <a:xfrm>
            <a:off x="2990394" y="3315674"/>
            <a:ext cx="9642" cy="320565"/>
          </a:xfrm>
          <a:prstGeom prst="straightConnector1">
            <a:avLst/>
          </a:prstGeom>
          <a:ln>
            <a:solidFill>
              <a:schemeClr val="tx1"/>
            </a:solidFill>
            <a:prstDash val="solid"/>
            <a:headEnd type="none" w="med" len="med"/>
            <a:tailEnd type="arrow" w="med" len="med"/>
          </a:ln>
        </p:spPr>
        <p:style>
          <a:lnRef idx="2">
            <a:schemeClr val="accent2"/>
          </a:lnRef>
          <a:fillRef idx="1">
            <a:schemeClr val="lt1"/>
          </a:fillRef>
          <a:effectRef idx="0">
            <a:schemeClr val="accent2"/>
          </a:effectRef>
          <a:fontRef idx="minor">
            <a:schemeClr val="dk1"/>
          </a:fontRef>
        </p:style>
      </p:cxnSp>
      <p:cxnSp>
        <p:nvCxnSpPr>
          <p:cNvPr id="253" name="直線矢印コネクタ 252"/>
          <p:cNvCxnSpPr/>
          <p:nvPr/>
        </p:nvCxnSpPr>
        <p:spPr bwMode="auto">
          <a:xfrm>
            <a:off x="3455677" y="4216076"/>
            <a:ext cx="0" cy="121638"/>
          </a:xfrm>
          <a:prstGeom prst="straightConnector1">
            <a:avLst/>
          </a:prstGeom>
          <a:ln>
            <a:solidFill>
              <a:schemeClr val="tx1"/>
            </a:solidFill>
            <a:prstDash val="solid"/>
            <a:headEnd type="none" w="med" len="med"/>
            <a:tailEnd type="arrow" w="med" len="med"/>
          </a:ln>
        </p:spPr>
        <p:style>
          <a:lnRef idx="2">
            <a:schemeClr val="accent2"/>
          </a:lnRef>
          <a:fillRef idx="1">
            <a:schemeClr val="lt1"/>
          </a:fillRef>
          <a:effectRef idx="0">
            <a:schemeClr val="accent2"/>
          </a:effectRef>
          <a:fontRef idx="minor">
            <a:schemeClr val="dk1"/>
          </a:fontRef>
        </p:style>
      </p:cxnSp>
      <p:cxnSp>
        <p:nvCxnSpPr>
          <p:cNvPr id="254" name="直線コネクタ 253"/>
          <p:cNvCxnSpPr/>
          <p:nvPr/>
        </p:nvCxnSpPr>
        <p:spPr>
          <a:xfrm>
            <a:off x="2479627" y="4644605"/>
            <a:ext cx="1262833" cy="0"/>
          </a:xfrm>
          <a:prstGeom prst="line">
            <a:avLst/>
          </a:prstGeom>
          <a:ln w="28575"/>
        </p:spPr>
        <p:style>
          <a:lnRef idx="1">
            <a:schemeClr val="accent1"/>
          </a:lnRef>
          <a:fillRef idx="0">
            <a:schemeClr val="accent1"/>
          </a:fillRef>
          <a:effectRef idx="0">
            <a:schemeClr val="accent1"/>
          </a:effectRef>
          <a:fontRef idx="minor">
            <a:schemeClr val="tx1"/>
          </a:fontRef>
        </p:style>
      </p:cxnSp>
      <p:grpSp>
        <p:nvGrpSpPr>
          <p:cNvPr id="255" name="グループ化 53"/>
          <p:cNvGrpSpPr/>
          <p:nvPr/>
        </p:nvGrpSpPr>
        <p:grpSpPr>
          <a:xfrm>
            <a:off x="4416034" y="3276197"/>
            <a:ext cx="288031" cy="1368151"/>
            <a:chOff x="5673080" y="1916835"/>
            <a:chExt cx="312034" cy="1368151"/>
          </a:xfrm>
        </p:grpSpPr>
        <p:cxnSp>
          <p:nvCxnSpPr>
            <p:cNvPr id="256" name="直線コネクタ 255"/>
            <p:cNvCxnSpPr/>
            <p:nvPr/>
          </p:nvCxnSpPr>
          <p:spPr>
            <a:xfrm>
              <a:off x="5673080" y="1916835"/>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7" name="直線コネクタ 256"/>
            <p:cNvCxnSpPr/>
            <p:nvPr/>
          </p:nvCxnSpPr>
          <p:spPr>
            <a:xfrm>
              <a:off x="5744720" y="1919504"/>
              <a:ext cx="16687" cy="1365482"/>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58" name="直線コネクタ 257"/>
            <p:cNvCxnSpPr/>
            <p:nvPr/>
          </p:nvCxnSpPr>
          <p:spPr>
            <a:xfrm>
              <a:off x="5685813" y="2601919"/>
              <a:ext cx="29930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9" name="直線コネクタ 258"/>
            <p:cNvCxnSpPr/>
            <p:nvPr/>
          </p:nvCxnSpPr>
          <p:spPr>
            <a:xfrm>
              <a:off x="5673080" y="2943126"/>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0" name="直線コネクタ 259"/>
            <p:cNvCxnSpPr/>
            <p:nvPr/>
          </p:nvCxnSpPr>
          <p:spPr>
            <a:xfrm>
              <a:off x="5673080" y="2260711"/>
              <a:ext cx="17758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1" name="直線コネクタ 260"/>
            <p:cNvCxnSpPr/>
            <p:nvPr/>
          </p:nvCxnSpPr>
          <p:spPr>
            <a:xfrm>
              <a:off x="5673080" y="3284986"/>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2" name="グループ化 55"/>
          <p:cNvGrpSpPr/>
          <p:nvPr/>
        </p:nvGrpSpPr>
        <p:grpSpPr>
          <a:xfrm>
            <a:off x="4881321" y="4222971"/>
            <a:ext cx="295511" cy="421703"/>
            <a:chOff x="6177136" y="2852936"/>
            <a:chExt cx="312034" cy="432047"/>
          </a:xfrm>
        </p:grpSpPr>
        <p:cxnSp>
          <p:nvCxnSpPr>
            <p:cNvPr id="263" name="直線コネクタ 262"/>
            <p:cNvCxnSpPr/>
            <p:nvPr/>
          </p:nvCxnSpPr>
          <p:spPr>
            <a:xfrm>
              <a:off x="6177136" y="2852936"/>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4" name="直線コネクタ 263"/>
            <p:cNvCxnSpPr/>
            <p:nvPr/>
          </p:nvCxnSpPr>
          <p:spPr>
            <a:xfrm>
              <a:off x="6248776" y="2853779"/>
              <a:ext cx="16687" cy="431204"/>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65" name="直線コネクタ 264"/>
            <p:cNvCxnSpPr/>
            <p:nvPr/>
          </p:nvCxnSpPr>
          <p:spPr>
            <a:xfrm>
              <a:off x="6189869" y="3069278"/>
              <a:ext cx="29930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6" name="直線コネクタ 265"/>
            <p:cNvCxnSpPr/>
            <p:nvPr/>
          </p:nvCxnSpPr>
          <p:spPr>
            <a:xfrm>
              <a:off x="6177136" y="3177027"/>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7" name="直線コネクタ 266"/>
            <p:cNvCxnSpPr/>
            <p:nvPr/>
          </p:nvCxnSpPr>
          <p:spPr>
            <a:xfrm>
              <a:off x="6177136" y="2961528"/>
              <a:ext cx="144016" cy="305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8" name="直線コネクタ 267"/>
            <p:cNvCxnSpPr/>
            <p:nvPr/>
          </p:nvCxnSpPr>
          <p:spPr>
            <a:xfrm>
              <a:off x="6177136" y="3284983"/>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69" name="直線矢印コネクタ 268"/>
          <p:cNvCxnSpPr/>
          <p:nvPr/>
        </p:nvCxnSpPr>
        <p:spPr bwMode="auto">
          <a:xfrm>
            <a:off x="4074044" y="2484054"/>
            <a:ext cx="9642" cy="1081712"/>
          </a:xfrm>
          <a:prstGeom prst="straightConnector1">
            <a:avLst/>
          </a:prstGeom>
          <a:ln>
            <a:solidFill>
              <a:schemeClr val="tx1"/>
            </a:solidFill>
            <a:prstDash val="solid"/>
            <a:headEnd type="none" w="med" len="med"/>
            <a:tailEnd type="arrow" w="med" len="med"/>
          </a:ln>
        </p:spPr>
        <p:style>
          <a:lnRef idx="2">
            <a:schemeClr val="accent2"/>
          </a:lnRef>
          <a:fillRef idx="1">
            <a:schemeClr val="lt1"/>
          </a:fillRef>
          <a:effectRef idx="0">
            <a:schemeClr val="accent2"/>
          </a:effectRef>
          <a:fontRef idx="minor">
            <a:schemeClr val="dk1"/>
          </a:fontRef>
        </p:style>
      </p:cxnSp>
      <p:cxnSp>
        <p:nvCxnSpPr>
          <p:cNvPr id="270" name="直線矢印コネクタ 269"/>
          <p:cNvCxnSpPr/>
          <p:nvPr/>
        </p:nvCxnSpPr>
        <p:spPr bwMode="auto">
          <a:xfrm flipH="1">
            <a:off x="4216624" y="3570274"/>
            <a:ext cx="5538" cy="1074335"/>
          </a:xfrm>
          <a:prstGeom prst="straightConnector1">
            <a:avLst/>
          </a:prstGeom>
          <a:ln w="38100" cmpd="sng">
            <a:solidFill>
              <a:schemeClr val="accent2"/>
            </a:solidFill>
            <a:prstDash val="soli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1" name="直線矢印コネクタ 270"/>
          <p:cNvCxnSpPr/>
          <p:nvPr/>
        </p:nvCxnSpPr>
        <p:spPr bwMode="auto">
          <a:xfrm>
            <a:off x="4680319" y="3944887"/>
            <a:ext cx="0" cy="696999"/>
          </a:xfrm>
          <a:prstGeom prst="straightConnector1">
            <a:avLst/>
          </a:prstGeom>
          <a:ln w="38100" cmpd="sng">
            <a:solidFill>
              <a:schemeClr val="accent2"/>
            </a:solidFill>
            <a:prstDash val="soli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72" name="直線矢印コネクタ 271"/>
          <p:cNvCxnSpPr/>
          <p:nvPr/>
        </p:nvCxnSpPr>
        <p:spPr bwMode="auto">
          <a:xfrm>
            <a:off x="5147188" y="4486012"/>
            <a:ext cx="0" cy="158667"/>
          </a:xfrm>
          <a:prstGeom prst="straightConnector1">
            <a:avLst/>
          </a:prstGeom>
          <a:ln w="38100" cmpd="sng">
            <a:solidFill>
              <a:schemeClr val="accent2"/>
            </a:solidFill>
            <a:prstDash val="solid"/>
            <a:headEnd type="arrow" w="med" len="sm"/>
            <a:tailEnd type="none" w="med" len="med"/>
          </a:ln>
        </p:spPr>
        <p:style>
          <a:lnRef idx="1">
            <a:schemeClr val="accent1"/>
          </a:lnRef>
          <a:fillRef idx="0">
            <a:schemeClr val="accent1"/>
          </a:fillRef>
          <a:effectRef idx="0">
            <a:schemeClr val="accent1"/>
          </a:effectRef>
          <a:fontRef idx="minor">
            <a:schemeClr val="tx1"/>
          </a:fontRef>
        </p:style>
      </p:cxnSp>
      <p:cxnSp>
        <p:nvCxnSpPr>
          <p:cNvPr id="273" name="直線矢印コネクタ 272"/>
          <p:cNvCxnSpPr/>
          <p:nvPr/>
        </p:nvCxnSpPr>
        <p:spPr bwMode="auto">
          <a:xfrm>
            <a:off x="4548968" y="3315670"/>
            <a:ext cx="0" cy="644763"/>
          </a:xfrm>
          <a:prstGeom prst="straightConnector1">
            <a:avLst/>
          </a:prstGeom>
          <a:ln>
            <a:solidFill>
              <a:schemeClr val="tx1"/>
            </a:solidFill>
            <a:prstDash val="solid"/>
            <a:headEnd type="none" w="med" len="med"/>
            <a:tailEnd type="arrow" w="med" len="med"/>
          </a:ln>
        </p:spPr>
        <p:style>
          <a:lnRef idx="2">
            <a:schemeClr val="accent2"/>
          </a:lnRef>
          <a:fillRef idx="1">
            <a:schemeClr val="lt1"/>
          </a:fillRef>
          <a:effectRef idx="0">
            <a:schemeClr val="accent2"/>
          </a:effectRef>
          <a:fontRef idx="minor">
            <a:schemeClr val="dk1"/>
          </a:fontRef>
        </p:style>
      </p:cxnSp>
      <p:cxnSp>
        <p:nvCxnSpPr>
          <p:cNvPr id="274" name="直線矢印コネクタ 273"/>
          <p:cNvCxnSpPr/>
          <p:nvPr/>
        </p:nvCxnSpPr>
        <p:spPr bwMode="auto">
          <a:xfrm>
            <a:off x="5014251" y="4218775"/>
            <a:ext cx="0" cy="216141"/>
          </a:xfrm>
          <a:prstGeom prst="straightConnector1">
            <a:avLst/>
          </a:prstGeom>
          <a:ln>
            <a:solidFill>
              <a:schemeClr val="tx1"/>
            </a:solidFill>
            <a:prstDash val="solid"/>
            <a:headEnd type="none" w="med" len="med"/>
            <a:tailEnd type="arrow" w="med" len="med"/>
          </a:ln>
        </p:spPr>
        <p:style>
          <a:lnRef idx="2">
            <a:schemeClr val="accent2"/>
          </a:lnRef>
          <a:fillRef idx="1">
            <a:schemeClr val="lt1"/>
          </a:fillRef>
          <a:effectRef idx="0">
            <a:schemeClr val="accent2"/>
          </a:effectRef>
          <a:fontRef idx="minor">
            <a:schemeClr val="dk1"/>
          </a:fontRef>
        </p:style>
      </p:cxnSp>
      <p:cxnSp>
        <p:nvCxnSpPr>
          <p:cNvPr id="275" name="直線コネクタ 274"/>
          <p:cNvCxnSpPr/>
          <p:nvPr/>
        </p:nvCxnSpPr>
        <p:spPr>
          <a:xfrm>
            <a:off x="4038201" y="4644605"/>
            <a:ext cx="1262833"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76" name="上下矢印 275"/>
          <p:cNvSpPr/>
          <p:nvPr/>
        </p:nvSpPr>
        <p:spPr>
          <a:xfrm>
            <a:off x="4059436" y="4653136"/>
            <a:ext cx="1024811" cy="1373822"/>
          </a:xfrm>
          <a:prstGeom prst="upDownArrow">
            <a:avLst>
              <a:gd name="adj1" fmla="val 50000"/>
              <a:gd name="adj2" fmla="val 19314"/>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smtClean="0">
                <a:solidFill>
                  <a:prstClr val="black"/>
                </a:solidFill>
              </a:rPr>
              <a:t>基</a:t>
            </a:r>
            <a:endParaRPr lang="en-US" altLang="ja-JP" sz="1200" dirty="0" smtClean="0">
              <a:solidFill>
                <a:prstClr val="black"/>
              </a:solidFill>
            </a:endParaRPr>
          </a:p>
          <a:p>
            <a:pPr algn="ctr"/>
            <a:r>
              <a:rPr lang="ja-JP" altLang="en-US" sz="1200" dirty="0" smtClean="0">
                <a:solidFill>
                  <a:prstClr val="black"/>
                </a:solidFill>
              </a:rPr>
              <a:t>礎</a:t>
            </a:r>
            <a:endParaRPr lang="en-US" altLang="ja-JP" sz="1200" dirty="0" smtClean="0">
              <a:solidFill>
                <a:prstClr val="black"/>
              </a:solidFill>
            </a:endParaRPr>
          </a:p>
          <a:p>
            <a:pPr algn="ctr"/>
            <a:r>
              <a:rPr lang="ja-JP" altLang="en-US" sz="1200" dirty="0" smtClean="0">
                <a:solidFill>
                  <a:prstClr val="black"/>
                </a:solidFill>
              </a:rPr>
              <a:t>係</a:t>
            </a:r>
            <a:endParaRPr lang="en-US" altLang="ja-JP" sz="1200" dirty="0" smtClean="0">
              <a:solidFill>
                <a:prstClr val="black"/>
              </a:solidFill>
            </a:endParaRPr>
          </a:p>
          <a:p>
            <a:pPr algn="ctr"/>
            <a:r>
              <a:rPr lang="ja-JP" altLang="en-US" sz="1200" dirty="0" smtClean="0">
                <a:solidFill>
                  <a:prstClr val="black"/>
                </a:solidFill>
              </a:rPr>
              <a:t>数</a:t>
            </a:r>
            <a:endParaRPr lang="en-US" altLang="ja-JP" sz="1200" dirty="0" smtClean="0">
              <a:solidFill>
                <a:prstClr val="black"/>
              </a:solidFill>
            </a:endParaRPr>
          </a:p>
          <a:p>
            <a:pPr algn="ctr"/>
            <a:endParaRPr lang="en-US" altLang="ja-JP" sz="1200" dirty="0">
              <a:solidFill>
                <a:prstClr val="black"/>
              </a:solidFill>
            </a:endParaRPr>
          </a:p>
          <a:p>
            <a:pPr algn="ctr"/>
            <a:endParaRPr lang="en-US" altLang="ja-JP" sz="1200" dirty="0" smtClean="0">
              <a:solidFill>
                <a:prstClr val="black"/>
              </a:solidFill>
            </a:endParaRPr>
          </a:p>
        </p:txBody>
      </p:sp>
      <p:cxnSp>
        <p:nvCxnSpPr>
          <p:cNvPr id="277" name="直線矢印コネクタ 276"/>
          <p:cNvCxnSpPr/>
          <p:nvPr/>
        </p:nvCxnSpPr>
        <p:spPr bwMode="auto">
          <a:xfrm>
            <a:off x="5871577" y="2484054"/>
            <a:ext cx="0" cy="1584176"/>
          </a:xfrm>
          <a:prstGeom prst="straightConnector1">
            <a:avLst/>
          </a:prstGeom>
          <a:ln>
            <a:solidFill>
              <a:schemeClr val="tx1"/>
            </a:solidFill>
            <a:prstDash val="solid"/>
            <a:headEnd type="none" w="med" len="med"/>
            <a:tailEnd type="arrow" w="med" len="med"/>
          </a:ln>
        </p:spPr>
        <p:style>
          <a:lnRef idx="2">
            <a:schemeClr val="accent2"/>
          </a:lnRef>
          <a:fillRef idx="1">
            <a:schemeClr val="lt1"/>
          </a:fillRef>
          <a:effectRef idx="0">
            <a:schemeClr val="accent2"/>
          </a:effectRef>
          <a:fontRef idx="minor">
            <a:schemeClr val="dk1"/>
          </a:fontRef>
        </p:style>
      </p:cxnSp>
      <p:cxnSp>
        <p:nvCxnSpPr>
          <p:cNvPr id="278" name="直線矢印コネクタ 277"/>
          <p:cNvCxnSpPr/>
          <p:nvPr/>
        </p:nvCxnSpPr>
        <p:spPr bwMode="auto">
          <a:xfrm>
            <a:off x="6004515" y="4068230"/>
            <a:ext cx="0" cy="576064"/>
          </a:xfrm>
          <a:prstGeom prst="straightConnector1">
            <a:avLst/>
          </a:prstGeom>
          <a:ln w="38100" cmpd="sng">
            <a:solidFill>
              <a:schemeClr val="accent2"/>
            </a:solidFill>
            <a:prstDash val="solid"/>
            <a:headEnd type="arrow" w="med" len="med"/>
            <a:tailEnd type="none" w="med" len="med"/>
          </a:ln>
        </p:spPr>
        <p:style>
          <a:lnRef idx="1">
            <a:schemeClr val="accent1"/>
          </a:lnRef>
          <a:fillRef idx="0">
            <a:schemeClr val="accent1"/>
          </a:fillRef>
          <a:effectRef idx="0">
            <a:schemeClr val="accent1"/>
          </a:effectRef>
          <a:fontRef idx="minor">
            <a:schemeClr val="tx1"/>
          </a:fontRef>
        </p:style>
      </p:cxnSp>
      <p:sp>
        <p:nvSpPr>
          <p:cNvPr id="279" name="テキスト ボックス 71"/>
          <p:cNvSpPr txBox="1">
            <a:spLocks noChangeArrowheads="1"/>
          </p:cNvSpPr>
          <p:nvPr/>
        </p:nvSpPr>
        <p:spPr bwMode="auto">
          <a:xfrm>
            <a:off x="6028788" y="4272259"/>
            <a:ext cx="45719" cy="307777"/>
          </a:xfrm>
          <a:prstGeom prst="rect">
            <a:avLst/>
          </a:prstGeom>
          <a:solidFill>
            <a:schemeClr val="bg1"/>
          </a:solidFill>
          <a:ln w="9525">
            <a:noFill/>
            <a:miter lim="800000"/>
            <a:headEnd/>
            <a:tailEnd/>
          </a:ln>
        </p:spPr>
        <p:txBody>
          <a:bodyPr wrap="square">
            <a:spAutoFit/>
          </a:bodyPr>
          <a:lstStyle/>
          <a:p>
            <a:r>
              <a:rPr lang="en-US" altLang="ja-JP" sz="1400" dirty="0">
                <a:solidFill>
                  <a:prstClr val="black"/>
                </a:solidFill>
              </a:rPr>
              <a:t>A</a:t>
            </a:r>
            <a:endParaRPr lang="ja-JP" altLang="en-US" sz="1400" dirty="0">
              <a:solidFill>
                <a:prstClr val="black"/>
              </a:solidFill>
            </a:endParaRPr>
          </a:p>
        </p:txBody>
      </p:sp>
      <p:sp>
        <p:nvSpPr>
          <p:cNvPr id="280" name="テキスト ボックス 75"/>
          <p:cNvSpPr txBox="1">
            <a:spLocks noChangeArrowheads="1"/>
          </p:cNvSpPr>
          <p:nvPr/>
        </p:nvSpPr>
        <p:spPr bwMode="auto">
          <a:xfrm>
            <a:off x="7001554" y="3996226"/>
            <a:ext cx="42202" cy="307777"/>
          </a:xfrm>
          <a:prstGeom prst="rect">
            <a:avLst/>
          </a:prstGeom>
          <a:solidFill>
            <a:schemeClr val="bg1"/>
          </a:solidFill>
          <a:ln w="9525">
            <a:noFill/>
            <a:miter lim="800000"/>
            <a:headEnd/>
            <a:tailEnd/>
          </a:ln>
        </p:spPr>
        <p:txBody>
          <a:bodyPr wrap="square">
            <a:spAutoFit/>
          </a:bodyPr>
          <a:lstStyle/>
          <a:p>
            <a:r>
              <a:rPr lang="en-US" altLang="ja-JP" sz="1400" dirty="0">
                <a:solidFill>
                  <a:prstClr val="black"/>
                </a:solidFill>
              </a:rPr>
              <a:t>C</a:t>
            </a:r>
            <a:endParaRPr lang="ja-JP" altLang="en-US" sz="1400" dirty="0">
              <a:solidFill>
                <a:prstClr val="black"/>
              </a:solidFill>
            </a:endParaRPr>
          </a:p>
        </p:txBody>
      </p:sp>
      <p:cxnSp>
        <p:nvCxnSpPr>
          <p:cNvPr id="281" name="直線矢印コネクタ 280"/>
          <p:cNvCxnSpPr/>
          <p:nvPr/>
        </p:nvCxnSpPr>
        <p:spPr bwMode="auto">
          <a:xfrm>
            <a:off x="6469797" y="4371956"/>
            <a:ext cx="0" cy="272338"/>
          </a:xfrm>
          <a:prstGeom prst="straightConnector1">
            <a:avLst/>
          </a:prstGeom>
          <a:ln w="38100" cmpd="sng">
            <a:solidFill>
              <a:schemeClr val="accent2"/>
            </a:solidFill>
            <a:prstDash val="solid"/>
            <a:headEnd type="arrow"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282" name="直線矢印コネクタ 281"/>
          <p:cNvCxnSpPr/>
          <p:nvPr/>
        </p:nvCxnSpPr>
        <p:spPr bwMode="auto">
          <a:xfrm>
            <a:off x="6935079" y="4535429"/>
            <a:ext cx="0" cy="108935"/>
          </a:xfrm>
          <a:prstGeom prst="straightConnector1">
            <a:avLst/>
          </a:prstGeom>
          <a:ln w="12700" cmpd="sng">
            <a:solidFill>
              <a:schemeClr val="accent2"/>
            </a:solidFill>
            <a:prstDash val="solid"/>
            <a:headEnd type="arrow" w="med" len="sm"/>
            <a:tailEnd type="none" w="med" len="med"/>
          </a:ln>
        </p:spPr>
        <p:style>
          <a:lnRef idx="1">
            <a:schemeClr val="accent1"/>
          </a:lnRef>
          <a:fillRef idx="0">
            <a:schemeClr val="accent1"/>
          </a:fillRef>
          <a:effectRef idx="0">
            <a:schemeClr val="accent1"/>
          </a:effectRef>
          <a:fontRef idx="minor">
            <a:schemeClr val="tx1"/>
          </a:fontRef>
        </p:style>
      </p:cxnSp>
      <p:cxnSp>
        <p:nvCxnSpPr>
          <p:cNvPr id="283" name="直線矢印コネクタ 282"/>
          <p:cNvCxnSpPr/>
          <p:nvPr/>
        </p:nvCxnSpPr>
        <p:spPr bwMode="auto">
          <a:xfrm>
            <a:off x="6336859" y="3276142"/>
            <a:ext cx="0" cy="1008112"/>
          </a:xfrm>
          <a:prstGeom prst="straightConnector1">
            <a:avLst/>
          </a:prstGeom>
          <a:ln>
            <a:solidFill>
              <a:schemeClr val="tx1"/>
            </a:solidFill>
            <a:prstDash val="solid"/>
            <a:headEnd type="none" w="med" len="med"/>
            <a:tailEnd type="arrow" w="med" len="med"/>
          </a:ln>
        </p:spPr>
        <p:style>
          <a:lnRef idx="2">
            <a:schemeClr val="accent2"/>
          </a:lnRef>
          <a:fillRef idx="1">
            <a:schemeClr val="lt1"/>
          </a:fillRef>
          <a:effectRef idx="0">
            <a:schemeClr val="accent2"/>
          </a:effectRef>
          <a:fontRef idx="minor">
            <a:schemeClr val="dk1"/>
          </a:fontRef>
        </p:style>
      </p:cxnSp>
      <p:cxnSp>
        <p:nvCxnSpPr>
          <p:cNvPr id="284" name="直線矢印コネクタ 283"/>
          <p:cNvCxnSpPr/>
          <p:nvPr/>
        </p:nvCxnSpPr>
        <p:spPr bwMode="auto">
          <a:xfrm>
            <a:off x="6802142" y="4219142"/>
            <a:ext cx="0" cy="281136"/>
          </a:xfrm>
          <a:prstGeom prst="straightConnector1">
            <a:avLst/>
          </a:prstGeom>
          <a:ln>
            <a:solidFill>
              <a:schemeClr val="tx1"/>
            </a:solidFill>
            <a:prstDash val="solid"/>
            <a:headEnd type="none" w="med" len="med"/>
            <a:tailEnd type="arrow" w="med" len="med"/>
          </a:ln>
        </p:spPr>
        <p:style>
          <a:lnRef idx="2">
            <a:schemeClr val="accent2"/>
          </a:lnRef>
          <a:fillRef idx="1">
            <a:schemeClr val="lt1"/>
          </a:fillRef>
          <a:effectRef idx="0">
            <a:schemeClr val="accent2"/>
          </a:effectRef>
          <a:fontRef idx="minor">
            <a:schemeClr val="dk1"/>
          </a:fontRef>
        </p:style>
      </p:cxnSp>
      <p:cxnSp>
        <p:nvCxnSpPr>
          <p:cNvPr id="285" name="直線コネクタ 284"/>
          <p:cNvCxnSpPr/>
          <p:nvPr/>
        </p:nvCxnSpPr>
        <p:spPr>
          <a:xfrm>
            <a:off x="5842709" y="4644605"/>
            <a:ext cx="1262833"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286" name="上下矢印 285"/>
          <p:cNvSpPr/>
          <p:nvPr/>
        </p:nvSpPr>
        <p:spPr>
          <a:xfrm>
            <a:off x="5931644" y="4653081"/>
            <a:ext cx="1024811" cy="1373822"/>
          </a:xfrm>
          <a:prstGeom prst="upDownArrow">
            <a:avLst>
              <a:gd name="adj1" fmla="val 50000"/>
              <a:gd name="adj2" fmla="val 19314"/>
            </a:avLst>
          </a:prstGeom>
          <a:ln/>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smtClean="0">
                <a:solidFill>
                  <a:prstClr val="black"/>
                </a:solidFill>
              </a:rPr>
              <a:t>基</a:t>
            </a:r>
            <a:endParaRPr lang="en-US" altLang="ja-JP" sz="1200" dirty="0" smtClean="0">
              <a:solidFill>
                <a:prstClr val="black"/>
              </a:solidFill>
            </a:endParaRPr>
          </a:p>
          <a:p>
            <a:pPr algn="ctr"/>
            <a:r>
              <a:rPr lang="ja-JP" altLang="en-US" sz="1200" dirty="0" smtClean="0">
                <a:solidFill>
                  <a:prstClr val="black"/>
                </a:solidFill>
              </a:rPr>
              <a:t>礎</a:t>
            </a:r>
            <a:endParaRPr lang="en-US" altLang="ja-JP" sz="1200" dirty="0" smtClean="0">
              <a:solidFill>
                <a:prstClr val="black"/>
              </a:solidFill>
            </a:endParaRPr>
          </a:p>
          <a:p>
            <a:pPr algn="ctr"/>
            <a:r>
              <a:rPr lang="ja-JP" altLang="en-US" sz="1200" dirty="0" smtClean="0">
                <a:solidFill>
                  <a:prstClr val="black"/>
                </a:solidFill>
              </a:rPr>
              <a:t>係</a:t>
            </a:r>
            <a:endParaRPr lang="en-US" altLang="ja-JP" sz="1200" dirty="0" smtClean="0">
              <a:solidFill>
                <a:prstClr val="black"/>
              </a:solidFill>
            </a:endParaRPr>
          </a:p>
          <a:p>
            <a:pPr algn="ctr"/>
            <a:r>
              <a:rPr lang="ja-JP" altLang="en-US" sz="1200" dirty="0" smtClean="0">
                <a:solidFill>
                  <a:prstClr val="black"/>
                </a:solidFill>
              </a:rPr>
              <a:t>数</a:t>
            </a:r>
            <a:endParaRPr lang="en-US" altLang="ja-JP" sz="1200" dirty="0" smtClean="0">
              <a:solidFill>
                <a:prstClr val="black"/>
              </a:solidFill>
            </a:endParaRPr>
          </a:p>
          <a:p>
            <a:pPr algn="ctr"/>
            <a:endParaRPr lang="en-US" altLang="ja-JP" sz="1200" dirty="0">
              <a:solidFill>
                <a:prstClr val="black"/>
              </a:solidFill>
            </a:endParaRPr>
          </a:p>
          <a:p>
            <a:pPr algn="ctr"/>
            <a:endParaRPr lang="en-US" altLang="ja-JP" sz="1200" dirty="0" smtClean="0">
              <a:solidFill>
                <a:prstClr val="black"/>
              </a:solidFill>
            </a:endParaRPr>
          </a:p>
        </p:txBody>
      </p:sp>
      <p:grpSp>
        <p:nvGrpSpPr>
          <p:cNvPr id="287" name="グループ化 41"/>
          <p:cNvGrpSpPr/>
          <p:nvPr/>
        </p:nvGrpSpPr>
        <p:grpSpPr>
          <a:xfrm>
            <a:off x="3915420" y="2484054"/>
            <a:ext cx="306742" cy="2160240"/>
            <a:chOff x="5130752" y="1124744"/>
            <a:chExt cx="332304" cy="2160240"/>
          </a:xfrm>
        </p:grpSpPr>
        <p:cxnSp>
          <p:nvCxnSpPr>
            <p:cNvPr id="288" name="直線コネクタ 287"/>
            <p:cNvCxnSpPr/>
            <p:nvPr/>
          </p:nvCxnSpPr>
          <p:spPr>
            <a:xfrm>
              <a:off x="5151022" y="1124744"/>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直線コネクタ 288"/>
            <p:cNvCxnSpPr/>
            <p:nvPr/>
          </p:nvCxnSpPr>
          <p:spPr>
            <a:xfrm>
              <a:off x="5222662" y="1128958"/>
              <a:ext cx="16687" cy="2156026"/>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90" name="直線コネクタ 289"/>
            <p:cNvCxnSpPr/>
            <p:nvPr/>
          </p:nvCxnSpPr>
          <p:spPr>
            <a:xfrm>
              <a:off x="5163755" y="2206456"/>
              <a:ext cx="29930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直線コネクタ 290"/>
            <p:cNvCxnSpPr/>
            <p:nvPr/>
          </p:nvCxnSpPr>
          <p:spPr>
            <a:xfrm>
              <a:off x="5151022" y="2745205"/>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2" name="直線コネクタ 291"/>
            <p:cNvCxnSpPr/>
            <p:nvPr/>
          </p:nvCxnSpPr>
          <p:spPr>
            <a:xfrm>
              <a:off x="5151022" y="3284984"/>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3" name="直線コネクタ 292"/>
            <p:cNvCxnSpPr/>
            <p:nvPr/>
          </p:nvCxnSpPr>
          <p:spPr>
            <a:xfrm>
              <a:off x="5130752" y="1628800"/>
              <a:ext cx="182288"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94" name="グループ化 236"/>
          <p:cNvGrpSpPr/>
          <p:nvPr/>
        </p:nvGrpSpPr>
        <p:grpSpPr>
          <a:xfrm>
            <a:off x="6428254" y="3425612"/>
            <a:ext cx="108012" cy="858642"/>
            <a:chOff x="7842568" y="1879639"/>
            <a:chExt cx="117013" cy="858642"/>
          </a:xfrm>
          <a:solidFill>
            <a:srgbClr val="B6CFFF"/>
          </a:solidFill>
        </p:grpSpPr>
        <p:sp>
          <p:nvSpPr>
            <p:cNvPr id="295" name="角丸四角形 294"/>
            <p:cNvSpPr/>
            <p:nvPr/>
          </p:nvSpPr>
          <p:spPr>
            <a:xfrm>
              <a:off x="7842568" y="1879639"/>
              <a:ext cx="117013"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6" name="角丸四角形 295"/>
            <p:cNvSpPr/>
            <p:nvPr/>
          </p:nvSpPr>
          <p:spPr>
            <a:xfrm>
              <a:off x="7842568" y="2164944"/>
              <a:ext cx="117013"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97" name="角丸四角形 296"/>
            <p:cNvSpPr/>
            <p:nvPr/>
          </p:nvSpPr>
          <p:spPr>
            <a:xfrm>
              <a:off x="7842568" y="2452976"/>
              <a:ext cx="117013"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grpSp>
        <p:nvGrpSpPr>
          <p:cNvPr id="298" name="グループ化 258"/>
          <p:cNvGrpSpPr/>
          <p:nvPr/>
        </p:nvGrpSpPr>
        <p:grpSpPr>
          <a:xfrm>
            <a:off x="6893542" y="3636182"/>
            <a:ext cx="108012" cy="858642"/>
            <a:chOff x="7842568" y="1879639"/>
            <a:chExt cx="117013" cy="858642"/>
          </a:xfrm>
          <a:solidFill>
            <a:srgbClr val="B6CFFF"/>
          </a:solidFill>
        </p:grpSpPr>
        <p:sp>
          <p:nvSpPr>
            <p:cNvPr id="299" name="角丸四角形 298"/>
            <p:cNvSpPr/>
            <p:nvPr/>
          </p:nvSpPr>
          <p:spPr>
            <a:xfrm>
              <a:off x="7842568" y="1879639"/>
              <a:ext cx="117013"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a:solidFill>
                  <a:prstClr val="white"/>
                </a:solidFill>
              </a:endParaRPr>
            </a:p>
          </p:txBody>
        </p:sp>
        <p:sp>
          <p:nvSpPr>
            <p:cNvPr id="300" name="角丸四角形 299"/>
            <p:cNvSpPr/>
            <p:nvPr/>
          </p:nvSpPr>
          <p:spPr>
            <a:xfrm>
              <a:off x="7842568" y="2164944"/>
              <a:ext cx="117013"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a:solidFill>
                  <a:prstClr val="white"/>
                </a:solidFill>
              </a:endParaRPr>
            </a:p>
          </p:txBody>
        </p:sp>
        <p:sp>
          <p:nvSpPr>
            <p:cNvPr id="301" name="角丸四角形 300"/>
            <p:cNvSpPr/>
            <p:nvPr/>
          </p:nvSpPr>
          <p:spPr>
            <a:xfrm>
              <a:off x="7842568" y="2452976"/>
              <a:ext cx="117013"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b="1">
                <a:solidFill>
                  <a:prstClr val="white"/>
                </a:solidFill>
              </a:endParaRPr>
            </a:p>
          </p:txBody>
        </p:sp>
      </p:grpSp>
      <p:grpSp>
        <p:nvGrpSpPr>
          <p:cNvPr id="302" name="グループ化 266"/>
          <p:cNvGrpSpPr/>
          <p:nvPr/>
        </p:nvGrpSpPr>
        <p:grpSpPr>
          <a:xfrm>
            <a:off x="5962978" y="3204134"/>
            <a:ext cx="108012" cy="858642"/>
            <a:chOff x="7842568" y="1879639"/>
            <a:chExt cx="117013" cy="858642"/>
          </a:xfrm>
          <a:solidFill>
            <a:srgbClr val="B6CFFF"/>
          </a:solidFill>
        </p:grpSpPr>
        <p:sp>
          <p:nvSpPr>
            <p:cNvPr id="303" name="角丸四角形 302"/>
            <p:cNvSpPr/>
            <p:nvPr/>
          </p:nvSpPr>
          <p:spPr>
            <a:xfrm>
              <a:off x="7842568" y="1879639"/>
              <a:ext cx="117013"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4" name="角丸四角形 303"/>
            <p:cNvSpPr/>
            <p:nvPr/>
          </p:nvSpPr>
          <p:spPr>
            <a:xfrm>
              <a:off x="7842568" y="2164944"/>
              <a:ext cx="117013"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05" name="角丸四角形 304"/>
            <p:cNvSpPr/>
            <p:nvPr/>
          </p:nvSpPr>
          <p:spPr>
            <a:xfrm>
              <a:off x="7842568" y="2452976"/>
              <a:ext cx="117013" cy="285305"/>
            </a:xfrm>
            <a:prstGeom prst="roundRect">
              <a:avLst/>
            </a:prstGeom>
            <a:grp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sp>
        <p:nvSpPr>
          <p:cNvPr id="306" name="上下矢印 305"/>
          <p:cNvSpPr/>
          <p:nvPr/>
        </p:nvSpPr>
        <p:spPr>
          <a:xfrm>
            <a:off x="8087390" y="4653136"/>
            <a:ext cx="1024811" cy="1373822"/>
          </a:xfrm>
          <a:prstGeom prst="upDownArrow">
            <a:avLst>
              <a:gd name="adj1" fmla="val 50000"/>
              <a:gd name="adj2" fmla="val 19314"/>
            </a:avLst>
          </a:prstGeom>
        </p:spPr>
        <p:style>
          <a:lnRef idx="1">
            <a:schemeClr val="accent6"/>
          </a:lnRef>
          <a:fillRef idx="2">
            <a:schemeClr val="accent6"/>
          </a:fillRef>
          <a:effectRef idx="1">
            <a:schemeClr val="accent6"/>
          </a:effectRef>
          <a:fontRef idx="minor">
            <a:schemeClr val="dk1"/>
          </a:fontRef>
        </p:style>
        <p:txBody>
          <a:bodyPr rtlCol="0" anchor="ctr"/>
          <a:lstStyle/>
          <a:p>
            <a:pPr algn="ctr"/>
            <a:r>
              <a:rPr lang="ja-JP" altLang="en-US" sz="1200" dirty="0" smtClean="0">
                <a:solidFill>
                  <a:prstClr val="black"/>
                </a:solidFill>
              </a:rPr>
              <a:t>基</a:t>
            </a:r>
            <a:endParaRPr lang="en-US" altLang="ja-JP" sz="1200" dirty="0" smtClean="0">
              <a:solidFill>
                <a:prstClr val="black"/>
              </a:solidFill>
            </a:endParaRPr>
          </a:p>
          <a:p>
            <a:pPr algn="ctr"/>
            <a:r>
              <a:rPr lang="ja-JP" altLang="en-US" sz="1200" dirty="0" smtClean="0">
                <a:solidFill>
                  <a:prstClr val="black"/>
                </a:solidFill>
              </a:rPr>
              <a:t>礎</a:t>
            </a:r>
            <a:endParaRPr lang="en-US" altLang="ja-JP" sz="1200" dirty="0" smtClean="0">
              <a:solidFill>
                <a:prstClr val="black"/>
              </a:solidFill>
            </a:endParaRPr>
          </a:p>
          <a:p>
            <a:pPr algn="ctr"/>
            <a:r>
              <a:rPr lang="ja-JP" altLang="en-US" sz="1200" dirty="0" smtClean="0">
                <a:solidFill>
                  <a:prstClr val="black"/>
                </a:solidFill>
              </a:rPr>
              <a:t>係</a:t>
            </a:r>
            <a:endParaRPr lang="en-US" altLang="ja-JP" sz="1200" dirty="0" smtClean="0">
              <a:solidFill>
                <a:prstClr val="black"/>
              </a:solidFill>
            </a:endParaRPr>
          </a:p>
          <a:p>
            <a:pPr algn="ctr"/>
            <a:r>
              <a:rPr lang="ja-JP" altLang="en-US" sz="1200" dirty="0" smtClean="0">
                <a:solidFill>
                  <a:prstClr val="black"/>
                </a:solidFill>
              </a:rPr>
              <a:t>数</a:t>
            </a:r>
            <a:endParaRPr lang="en-US" altLang="ja-JP" sz="1200" dirty="0" smtClean="0">
              <a:solidFill>
                <a:prstClr val="black"/>
              </a:solidFill>
            </a:endParaRPr>
          </a:p>
          <a:p>
            <a:pPr algn="ctr"/>
            <a:endParaRPr lang="en-US" altLang="ja-JP" sz="1200" dirty="0">
              <a:solidFill>
                <a:prstClr val="black"/>
              </a:solidFill>
            </a:endParaRPr>
          </a:p>
          <a:p>
            <a:pPr algn="ctr"/>
            <a:endParaRPr lang="en-US" altLang="ja-JP" sz="1200" dirty="0" smtClean="0">
              <a:solidFill>
                <a:prstClr val="black"/>
              </a:solidFill>
            </a:endParaRPr>
          </a:p>
        </p:txBody>
      </p:sp>
      <p:cxnSp>
        <p:nvCxnSpPr>
          <p:cNvPr id="307" name="直線コネクタ 306"/>
          <p:cNvCxnSpPr/>
          <p:nvPr/>
        </p:nvCxnSpPr>
        <p:spPr>
          <a:xfrm>
            <a:off x="8245807" y="4644604"/>
            <a:ext cx="762965"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308" name="テキスト ボックス 118"/>
          <p:cNvSpPr txBox="1">
            <a:spLocks noChangeArrowheads="1"/>
          </p:cNvSpPr>
          <p:nvPr/>
        </p:nvSpPr>
        <p:spPr bwMode="auto">
          <a:xfrm>
            <a:off x="8276468" y="3492488"/>
            <a:ext cx="546576" cy="1138773"/>
          </a:xfrm>
          <a:prstGeom prst="rect">
            <a:avLst/>
          </a:prstGeom>
          <a:ln>
            <a:headEnd/>
            <a:tailEnd/>
          </a:ln>
        </p:spPr>
        <p:style>
          <a:lnRef idx="1">
            <a:schemeClr val="accent1"/>
          </a:lnRef>
          <a:fillRef idx="2">
            <a:schemeClr val="accent1"/>
          </a:fillRef>
          <a:effectRef idx="1">
            <a:schemeClr val="accent1"/>
          </a:effectRef>
          <a:fontRef idx="minor">
            <a:schemeClr val="dk1"/>
          </a:fontRef>
        </p:style>
        <p:txBody>
          <a:bodyPr wrap="square">
            <a:spAutoFit/>
          </a:bodyPr>
          <a:lstStyle/>
          <a:p>
            <a:pPr algn="ctr"/>
            <a:endParaRPr lang="en-US" altLang="ja-JP" sz="800" dirty="0" smtClean="0">
              <a:solidFill>
                <a:prstClr val="black"/>
              </a:solidFill>
            </a:endParaRPr>
          </a:p>
          <a:p>
            <a:pPr algn="ctr"/>
            <a:r>
              <a:rPr lang="ja-JP" altLang="en-US" sz="1400" dirty="0" smtClean="0">
                <a:solidFill>
                  <a:prstClr val="black"/>
                </a:solidFill>
              </a:rPr>
              <a:t>機能</a:t>
            </a:r>
            <a:endParaRPr lang="en-US" altLang="ja-JP" sz="1400" dirty="0" smtClean="0">
              <a:solidFill>
                <a:prstClr val="black"/>
              </a:solidFill>
            </a:endParaRPr>
          </a:p>
          <a:p>
            <a:pPr algn="ctr"/>
            <a:r>
              <a:rPr lang="ja-JP" altLang="en-US" sz="1400" dirty="0" smtClean="0">
                <a:solidFill>
                  <a:prstClr val="black"/>
                </a:solidFill>
              </a:rPr>
              <a:t>評価</a:t>
            </a:r>
            <a:endParaRPr lang="en-US" altLang="ja-JP" sz="1400" dirty="0" smtClean="0">
              <a:solidFill>
                <a:prstClr val="black"/>
              </a:solidFill>
            </a:endParaRPr>
          </a:p>
          <a:p>
            <a:pPr algn="ctr"/>
            <a:r>
              <a:rPr lang="ja-JP" altLang="en-US" sz="1400" dirty="0" smtClean="0">
                <a:solidFill>
                  <a:prstClr val="black"/>
                </a:solidFill>
              </a:rPr>
              <a:t>係数</a:t>
            </a:r>
            <a:endParaRPr lang="en-US" altLang="ja-JP" sz="1400" dirty="0" smtClean="0">
              <a:solidFill>
                <a:prstClr val="black"/>
              </a:solidFill>
            </a:endParaRPr>
          </a:p>
          <a:p>
            <a:pPr algn="ctr"/>
            <a:r>
              <a:rPr lang="en-US" altLang="ja-JP" sz="1400" dirty="0" smtClean="0">
                <a:solidFill>
                  <a:prstClr val="black"/>
                </a:solidFill>
              </a:rPr>
              <a:t>Ⅱ</a:t>
            </a:r>
          </a:p>
          <a:p>
            <a:pPr algn="ctr"/>
            <a:endParaRPr lang="en-US" altLang="ja-JP" sz="400" dirty="0" smtClean="0">
              <a:solidFill>
                <a:prstClr val="black"/>
              </a:solidFill>
            </a:endParaRPr>
          </a:p>
        </p:txBody>
      </p:sp>
      <p:sp>
        <p:nvSpPr>
          <p:cNvPr id="309" name="テキスト ボックス 308"/>
          <p:cNvSpPr txBox="1"/>
          <p:nvPr/>
        </p:nvSpPr>
        <p:spPr>
          <a:xfrm>
            <a:off x="2442045" y="5595942"/>
            <a:ext cx="6801382" cy="276999"/>
          </a:xfrm>
          <a:prstGeom prst="rect">
            <a:avLst/>
          </a:prstGeom>
          <a:solidFill>
            <a:schemeClr val="bg1"/>
          </a:solidFill>
          <a:ln>
            <a:solidFill>
              <a:schemeClr val="tx1"/>
            </a:solidFill>
            <a:prstDash val="dash"/>
          </a:ln>
        </p:spPr>
        <p:txBody>
          <a:bodyPr vert="horz" wrap="square" rtlCol="0">
            <a:spAutoFit/>
          </a:bodyPr>
          <a:lstStyle/>
          <a:p>
            <a:pPr algn="ctr"/>
            <a:r>
              <a:rPr lang="ja-JP" altLang="en-US" sz="1200" dirty="0">
                <a:solidFill>
                  <a:prstClr val="black"/>
                </a:solidFill>
              </a:rPr>
              <a:t>調整</a:t>
            </a:r>
            <a:r>
              <a:rPr lang="ja-JP" altLang="en-US" sz="1200" dirty="0" smtClean="0">
                <a:solidFill>
                  <a:prstClr val="black"/>
                </a:solidFill>
              </a:rPr>
              <a:t>係数</a:t>
            </a:r>
            <a:r>
              <a:rPr lang="ja-JP" altLang="en-US" sz="1200" dirty="0">
                <a:solidFill>
                  <a:prstClr val="black"/>
                </a:solidFill>
              </a:rPr>
              <a:t>から</a:t>
            </a:r>
            <a:r>
              <a:rPr lang="ja-JP" altLang="en-US" sz="1200" dirty="0" smtClean="0">
                <a:solidFill>
                  <a:prstClr val="black"/>
                </a:solidFill>
              </a:rPr>
              <a:t>段階的に、基礎係数＋機能評価係数</a:t>
            </a:r>
            <a:r>
              <a:rPr lang="en-US" altLang="ja-JP" sz="1200" dirty="0" smtClean="0">
                <a:solidFill>
                  <a:prstClr val="black"/>
                </a:solidFill>
              </a:rPr>
              <a:t>Ⅱ</a:t>
            </a:r>
            <a:r>
              <a:rPr lang="ja-JP" altLang="en-US" sz="1200" dirty="0" smtClean="0">
                <a:solidFill>
                  <a:prstClr val="black"/>
                </a:solidFill>
              </a:rPr>
              <a:t>に近づける</a:t>
            </a:r>
            <a:endParaRPr lang="ja-JP" altLang="en-US" sz="1200" dirty="0">
              <a:solidFill>
                <a:prstClr val="black"/>
              </a:solidFill>
            </a:endParaRPr>
          </a:p>
        </p:txBody>
      </p:sp>
      <p:sp>
        <p:nvSpPr>
          <p:cNvPr id="310" name="テキスト ボックス 309"/>
          <p:cNvSpPr txBox="1"/>
          <p:nvPr/>
        </p:nvSpPr>
        <p:spPr>
          <a:xfrm>
            <a:off x="6007871" y="2579943"/>
            <a:ext cx="1056857" cy="338554"/>
          </a:xfrm>
          <a:prstGeom prst="rect">
            <a:avLst/>
          </a:prstGeom>
          <a:solidFill>
            <a:srgbClr val="FFFF00"/>
          </a:solidFill>
          <a:ln>
            <a:solidFill>
              <a:srgbClr val="FF0000"/>
            </a:solidFill>
          </a:ln>
        </p:spPr>
        <p:style>
          <a:lnRef idx="3">
            <a:schemeClr val="lt1"/>
          </a:lnRef>
          <a:fillRef idx="1">
            <a:schemeClr val="accent2"/>
          </a:fillRef>
          <a:effectRef idx="1">
            <a:schemeClr val="accent2"/>
          </a:effectRef>
          <a:fontRef idx="minor">
            <a:schemeClr val="lt1"/>
          </a:fontRef>
        </p:style>
        <p:txBody>
          <a:bodyPr wrap="square" rtlCol="0" anchor="ctr">
            <a:spAutoFit/>
          </a:bodyPr>
          <a:lstStyle/>
          <a:p>
            <a:pPr algn="ctr"/>
            <a:r>
              <a:rPr lang="en-US" altLang="ja-JP" sz="1600" dirty="0" smtClean="0">
                <a:solidFill>
                  <a:prstClr val="black"/>
                </a:solidFill>
              </a:rPr>
              <a:t>75%</a:t>
            </a:r>
            <a:r>
              <a:rPr lang="ja-JP" altLang="en-US" sz="1600" dirty="0" smtClean="0">
                <a:solidFill>
                  <a:prstClr val="black"/>
                </a:solidFill>
              </a:rPr>
              <a:t>置換</a:t>
            </a:r>
            <a:endParaRPr lang="ja-JP" altLang="en-US" sz="1600" dirty="0">
              <a:solidFill>
                <a:prstClr val="black"/>
              </a:solidFill>
            </a:endParaRPr>
          </a:p>
        </p:txBody>
      </p:sp>
      <p:sp>
        <p:nvSpPr>
          <p:cNvPr id="311" name="テキスト ボックス 310"/>
          <p:cNvSpPr txBox="1"/>
          <p:nvPr/>
        </p:nvSpPr>
        <p:spPr>
          <a:xfrm>
            <a:off x="8170168" y="2556293"/>
            <a:ext cx="785818" cy="261610"/>
          </a:xfrm>
          <a:prstGeom prst="rect">
            <a:avLst/>
          </a:prstGeom>
          <a:ln/>
        </p:spPr>
        <p:style>
          <a:lnRef idx="2">
            <a:schemeClr val="dk1"/>
          </a:lnRef>
          <a:fillRef idx="1">
            <a:schemeClr val="lt1"/>
          </a:fillRef>
          <a:effectRef idx="0">
            <a:schemeClr val="dk1"/>
          </a:effectRef>
          <a:fontRef idx="minor">
            <a:schemeClr val="dk1"/>
          </a:fontRef>
        </p:style>
        <p:txBody>
          <a:bodyPr wrap="square" rtlCol="0">
            <a:spAutoFit/>
          </a:bodyPr>
          <a:lstStyle/>
          <a:p>
            <a:pPr algn="ctr"/>
            <a:r>
              <a:rPr lang="ja-JP" altLang="en-US" sz="1050" dirty="0" smtClean="0">
                <a:solidFill>
                  <a:prstClr val="black"/>
                </a:solidFill>
              </a:rPr>
              <a:t>移行完了</a:t>
            </a:r>
            <a:endParaRPr lang="ja-JP" altLang="en-US" sz="1050" dirty="0">
              <a:solidFill>
                <a:prstClr val="black"/>
              </a:solidFill>
            </a:endParaRPr>
          </a:p>
        </p:txBody>
      </p:sp>
      <p:sp>
        <p:nvSpPr>
          <p:cNvPr id="312" name="テキスト ボックス 132"/>
          <p:cNvSpPr txBox="1">
            <a:spLocks noChangeArrowheads="1"/>
          </p:cNvSpPr>
          <p:nvPr/>
        </p:nvSpPr>
        <p:spPr bwMode="auto">
          <a:xfrm>
            <a:off x="5931645" y="2097088"/>
            <a:ext cx="1368000" cy="307777"/>
          </a:xfrm>
          <a:prstGeom prst="rect">
            <a:avLst/>
          </a:prstGeom>
          <a:solidFill>
            <a:srgbClr val="FFFF00"/>
          </a:solidFill>
          <a:ln w="38100">
            <a:solidFill>
              <a:srgbClr val="FF0000"/>
            </a:solidFill>
            <a:prstDash val="solid"/>
            <a:miter lim="800000"/>
            <a:headEnd/>
            <a:tailEnd/>
          </a:ln>
        </p:spPr>
        <p:txBody>
          <a:bodyPr wrap="square">
            <a:spAutoFit/>
          </a:bodyPr>
          <a:lstStyle/>
          <a:p>
            <a:pPr algn="ctr"/>
            <a:r>
              <a:rPr lang="en-US" altLang="ja-JP" sz="1400" dirty="0" smtClean="0">
                <a:solidFill>
                  <a:prstClr val="black"/>
                </a:solidFill>
              </a:rPr>
              <a:t>H28</a:t>
            </a:r>
            <a:r>
              <a:rPr lang="ja-JP" altLang="en-US" sz="1400" dirty="0" smtClean="0">
                <a:solidFill>
                  <a:prstClr val="black"/>
                </a:solidFill>
              </a:rPr>
              <a:t>改定</a:t>
            </a:r>
            <a:endParaRPr lang="ja-JP" altLang="en-US" sz="1400" dirty="0">
              <a:solidFill>
                <a:prstClr val="black"/>
              </a:solidFill>
            </a:endParaRPr>
          </a:p>
        </p:txBody>
      </p:sp>
      <p:sp>
        <p:nvSpPr>
          <p:cNvPr id="313" name="テキスト ボックス 132"/>
          <p:cNvSpPr txBox="1">
            <a:spLocks noChangeArrowheads="1"/>
          </p:cNvSpPr>
          <p:nvPr/>
        </p:nvSpPr>
        <p:spPr bwMode="auto">
          <a:xfrm>
            <a:off x="7804004" y="2097088"/>
            <a:ext cx="1368000" cy="307777"/>
          </a:xfrm>
          <a:prstGeom prst="rect">
            <a:avLst/>
          </a:prstGeom>
          <a:noFill/>
          <a:ln w="9525">
            <a:solidFill>
              <a:schemeClr val="tx1"/>
            </a:solidFill>
            <a:prstDash val="dash"/>
            <a:miter lim="800000"/>
            <a:headEnd/>
            <a:tailEnd/>
          </a:ln>
        </p:spPr>
        <p:txBody>
          <a:bodyPr wrap="square">
            <a:spAutoFit/>
          </a:bodyPr>
          <a:lstStyle/>
          <a:p>
            <a:pPr algn="ctr"/>
            <a:r>
              <a:rPr lang="en-US" altLang="ja-JP" sz="1400" dirty="0" smtClean="0">
                <a:solidFill>
                  <a:prstClr val="black"/>
                </a:solidFill>
              </a:rPr>
              <a:t>H30</a:t>
            </a:r>
            <a:r>
              <a:rPr lang="ja-JP" altLang="en-US" sz="1400" dirty="0" smtClean="0">
                <a:solidFill>
                  <a:prstClr val="black"/>
                </a:solidFill>
              </a:rPr>
              <a:t>（想定）</a:t>
            </a:r>
            <a:endParaRPr lang="ja-JP" altLang="en-US" sz="1400" dirty="0">
              <a:solidFill>
                <a:prstClr val="black"/>
              </a:solidFill>
            </a:endParaRPr>
          </a:p>
        </p:txBody>
      </p:sp>
      <p:sp>
        <p:nvSpPr>
          <p:cNvPr id="314" name="テキスト ボックス 175"/>
          <p:cNvSpPr txBox="1">
            <a:spLocks noChangeArrowheads="1"/>
          </p:cNvSpPr>
          <p:nvPr/>
        </p:nvSpPr>
        <p:spPr bwMode="auto">
          <a:xfrm>
            <a:off x="2267508" y="6095944"/>
            <a:ext cx="1783596" cy="461665"/>
          </a:xfrm>
          <a:prstGeom prst="rect">
            <a:avLst/>
          </a:prstGeom>
          <a:noFill/>
          <a:ln w="9525">
            <a:noFill/>
            <a:miter lim="800000"/>
            <a:headEnd/>
            <a:tailEnd/>
          </a:ln>
        </p:spPr>
        <p:txBody>
          <a:bodyPr wrap="square">
            <a:spAutoFit/>
          </a:bodyPr>
          <a:lstStyle/>
          <a:p>
            <a:pPr algn="ctr"/>
            <a:r>
              <a:rPr lang="ja-JP" altLang="en-US" sz="1200" dirty="0" smtClean="0">
                <a:solidFill>
                  <a:prstClr val="black"/>
                </a:solidFill>
              </a:rPr>
              <a:t>Ａ　　　Ｂ　　　Ｃ</a:t>
            </a:r>
            <a:endParaRPr lang="en-US" altLang="ja-JP" sz="1200" dirty="0" smtClean="0">
              <a:solidFill>
                <a:prstClr val="black"/>
              </a:solidFill>
            </a:endParaRPr>
          </a:p>
          <a:p>
            <a:pPr algn="ctr"/>
            <a:r>
              <a:rPr lang="ja-JP" altLang="en-US" sz="1200" dirty="0">
                <a:solidFill>
                  <a:prstClr val="black"/>
                </a:solidFill>
              </a:rPr>
              <a:t>病院</a:t>
            </a:r>
            <a:r>
              <a:rPr lang="ja-JP" altLang="en-US" sz="1200" dirty="0" smtClean="0">
                <a:solidFill>
                  <a:prstClr val="black"/>
                </a:solidFill>
              </a:rPr>
              <a:t>　病院　病院</a:t>
            </a:r>
            <a:endParaRPr lang="ja-JP" altLang="en-US" sz="1200" dirty="0">
              <a:solidFill>
                <a:prstClr val="black"/>
              </a:solidFill>
            </a:endParaRPr>
          </a:p>
        </p:txBody>
      </p:sp>
      <p:sp>
        <p:nvSpPr>
          <p:cNvPr id="315" name="テキスト ボックス 175"/>
          <p:cNvSpPr txBox="1">
            <a:spLocks noChangeArrowheads="1"/>
          </p:cNvSpPr>
          <p:nvPr/>
        </p:nvSpPr>
        <p:spPr bwMode="auto">
          <a:xfrm>
            <a:off x="3771404" y="6095944"/>
            <a:ext cx="1783596" cy="461665"/>
          </a:xfrm>
          <a:prstGeom prst="rect">
            <a:avLst/>
          </a:prstGeom>
          <a:noFill/>
          <a:ln w="9525">
            <a:noFill/>
            <a:miter lim="800000"/>
            <a:headEnd/>
            <a:tailEnd/>
          </a:ln>
        </p:spPr>
        <p:txBody>
          <a:bodyPr wrap="square">
            <a:spAutoFit/>
          </a:bodyPr>
          <a:lstStyle/>
          <a:p>
            <a:pPr algn="ctr"/>
            <a:r>
              <a:rPr lang="ja-JP" altLang="en-US" sz="1200" dirty="0" smtClean="0">
                <a:solidFill>
                  <a:prstClr val="black"/>
                </a:solidFill>
              </a:rPr>
              <a:t>Ａ　　　Ｂ　　　Ｃ</a:t>
            </a:r>
            <a:endParaRPr lang="en-US" altLang="ja-JP" sz="1200" dirty="0" smtClean="0">
              <a:solidFill>
                <a:prstClr val="black"/>
              </a:solidFill>
            </a:endParaRPr>
          </a:p>
          <a:p>
            <a:pPr algn="ctr"/>
            <a:r>
              <a:rPr lang="ja-JP" altLang="en-US" sz="1200" dirty="0">
                <a:solidFill>
                  <a:prstClr val="black"/>
                </a:solidFill>
              </a:rPr>
              <a:t>病院</a:t>
            </a:r>
            <a:r>
              <a:rPr lang="ja-JP" altLang="en-US" sz="1200" dirty="0" smtClean="0">
                <a:solidFill>
                  <a:prstClr val="black"/>
                </a:solidFill>
              </a:rPr>
              <a:t>　病院　病院</a:t>
            </a:r>
            <a:endParaRPr lang="ja-JP" altLang="en-US" sz="1200" dirty="0">
              <a:solidFill>
                <a:prstClr val="black"/>
              </a:solidFill>
            </a:endParaRPr>
          </a:p>
        </p:txBody>
      </p:sp>
      <p:sp>
        <p:nvSpPr>
          <p:cNvPr id="316" name="テキスト ボックス 175"/>
          <p:cNvSpPr txBox="1">
            <a:spLocks noChangeArrowheads="1"/>
          </p:cNvSpPr>
          <p:nvPr/>
        </p:nvSpPr>
        <p:spPr bwMode="auto">
          <a:xfrm>
            <a:off x="5643612" y="6095944"/>
            <a:ext cx="1783596" cy="461665"/>
          </a:xfrm>
          <a:prstGeom prst="rect">
            <a:avLst/>
          </a:prstGeom>
          <a:noFill/>
          <a:ln w="9525">
            <a:noFill/>
            <a:miter lim="800000"/>
            <a:headEnd/>
            <a:tailEnd/>
          </a:ln>
        </p:spPr>
        <p:txBody>
          <a:bodyPr wrap="square">
            <a:spAutoFit/>
          </a:bodyPr>
          <a:lstStyle/>
          <a:p>
            <a:pPr algn="ctr"/>
            <a:r>
              <a:rPr lang="ja-JP" altLang="en-US" sz="1200" dirty="0" smtClean="0">
                <a:solidFill>
                  <a:prstClr val="black"/>
                </a:solidFill>
              </a:rPr>
              <a:t>Ａ　　　Ｂ　　　Ｃ</a:t>
            </a:r>
            <a:endParaRPr lang="en-US" altLang="ja-JP" sz="1200" dirty="0" smtClean="0">
              <a:solidFill>
                <a:prstClr val="black"/>
              </a:solidFill>
            </a:endParaRPr>
          </a:p>
          <a:p>
            <a:pPr algn="ctr"/>
            <a:r>
              <a:rPr lang="ja-JP" altLang="en-US" sz="1200" dirty="0">
                <a:solidFill>
                  <a:prstClr val="black"/>
                </a:solidFill>
              </a:rPr>
              <a:t>病院</a:t>
            </a:r>
            <a:r>
              <a:rPr lang="ja-JP" altLang="en-US" sz="1200" dirty="0" smtClean="0">
                <a:solidFill>
                  <a:prstClr val="black"/>
                </a:solidFill>
              </a:rPr>
              <a:t>　病院　病院</a:t>
            </a:r>
            <a:endParaRPr lang="ja-JP" altLang="en-US" sz="1200" dirty="0">
              <a:solidFill>
                <a:prstClr val="black"/>
              </a:solidFill>
            </a:endParaRPr>
          </a:p>
        </p:txBody>
      </p:sp>
      <p:sp>
        <p:nvSpPr>
          <p:cNvPr id="317" name="テキスト ボックス 175"/>
          <p:cNvSpPr txBox="1">
            <a:spLocks noChangeArrowheads="1"/>
          </p:cNvSpPr>
          <p:nvPr/>
        </p:nvSpPr>
        <p:spPr bwMode="auto">
          <a:xfrm>
            <a:off x="8291296" y="6095944"/>
            <a:ext cx="696022" cy="461665"/>
          </a:xfrm>
          <a:prstGeom prst="rect">
            <a:avLst/>
          </a:prstGeom>
          <a:noFill/>
          <a:ln w="9525">
            <a:noFill/>
            <a:miter lim="800000"/>
            <a:headEnd/>
            <a:tailEnd/>
          </a:ln>
        </p:spPr>
        <p:txBody>
          <a:bodyPr wrap="square">
            <a:spAutoFit/>
          </a:bodyPr>
          <a:lstStyle/>
          <a:p>
            <a:pPr algn="ctr"/>
            <a:r>
              <a:rPr lang="ja-JP" altLang="en-US" sz="1200" dirty="0" smtClean="0">
                <a:solidFill>
                  <a:prstClr val="black"/>
                </a:solidFill>
              </a:rPr>
              <a:t>Ａ～Ｃ</a:t>
            </a:r>
            <a:endParaRPr lang="en-US" altLang="ja-JP" sz="1200" dirty="0" smtClean="0">
              <a:solidFill>
                <a:prstClr val="black"/>
              </a:solidFill>
            </a:endParaRPr>
          </a:p>
          <a:p>
            <a:pPr algn="ctr"/>
            <a:r>
              <a:rPr lang="ja-JP" altLang="en-US" sz="1200" dirty="0" smtClean="0">
                <a:solidFill>
                  <a:prstClr val="black"/>
                </a:solidFill>
              </a:rPr>
              <a:t>病院</a:t>
            </a:r>
            <a:endParaRPr lang="ja-JP" altLang="en-US" sz="1200" dirty="0">
              <a:solidFill>
                <a:prstClr val="black"/>
              </a:solidFill>
            </a:endParaRPr>
          </a:p>
        </p:txBody>
      </p:sp>
      <p:sp>
        <p:nvSpPr>
          <p:cNvPr id="319" name="右矢印 318"/>
          <p:cNvSpPr/>
          <p:nvPr/>
        </p:nvSpPr>
        <p:spPr>
          <a:xfrm>
            <a:off x="2299150" y="5024810"/>
            <a:ext cx="476096" cy="239168"/>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100">
              <a:solidFill>
                <a:prstClr val="black"/>
              </a:solidFill>
              <a:latin typeface="ＭＳ Ｐゴシック" pitchFamily="50" charset="-128"/>
            </a:endParaRPr>
          </a:p>
        </p:txBody>
      </p:sp>
      <p:sp>
        <p:nvSpPr>
          <p:cNvPr id="320" name="角丸四角形 319"/>
          <p:cNvSpPr/>
          <p:nvPr/>
        </p:nvSpPr>
        <p:spPr>
          <a:xfrm>
            <a:off x="7073027" y="4411737"/>
            <a:ext cx="1219544" cy="172264"/>
          </a:xfrm>
          <a:prstGeom prst="roundRect">
            <a:avLst/>
          </a:prstGeom>
        </p:spPr>
        <p:style>
          <a:lnRef idx="1">
            <a:schemeClr val="accent2"/>
          </a:lnRef>
          <a:fillRef idx="2">
            <a:schemeClr val="accent2"/>
          </a:fillRef>
          <a:effectRef idx="1">
            <a:schemeClr val="accent2"/>
          </a:effectRef>
          <a:fontRef idx="minor">
            <a:schemeClr val="dk1"/>
          </a:fontRef>
        </p:style>
        <p:txBody>
          <a:bodyPr rtlCol="0" anchor="ctr"/>
          <a:lstStyle/>
          <a:p>
            <a:pPr algn="ctr"/>
            <a:r>
              <a:rPr lang="ja-JP" altLang="en-US" sz="1200" dirty="0" smtClean="0">
                <a:solidFill>
                  <a:prstClr val="black"/>
                </a:solidFill>
              </a:rPr>
              <a:t>暫定調整係数</a:t>
            </a:r>
            <a:endParaRPr lang="ja-JP" altLang="en-US" sz="1200" dirty="0">
              <a:solidFill>
                <a:prstClr val="black"/>
              </a:solidFill>
            </a:endParaRPr>
          </a:p>
        </p:txBody>
      </p:sp>
      <p:sp>
        <p:nvSpPr>
          <p:cNvPr id="321" name="テキスト ボックス 132"/>
          <p:cNvSpPr txBox="1">
            <a:spLocks noChangeArrowheads="1"/>
          </p:cNvSpPr>
          <p:nvPr/>
        </p:nvSpPr>
        <p:spPr bwMode="auto">
          <a:xfrm>
            <a:off x="3766228" y="6495146"/>
            <a:ext cx="4997603" cy="261610"/>
          </a:xfrm>
          <a:prstGeom prst="rect">
            <a:avLst/>
          </a:prstGeom>
          <a:solidFill>
            <a:schemeClr val="bg1"/>
          </a:solidFill>
          <a:ln w="9525">
            <a:solidFill>
              <a:schemeClr val="tx1"/>
            </a:solidFill>
            <a:prstDash val="dash"/>
            <a:miter lim="800000"/>
            <a:headEnd/>
            <a:tailEnd/>
          </a:ln>
        </p:spPr>
        <p:txBody>
          <a:bodyPr wrap="square">
            <a:spAutoFit/>
          </a:bodyPr>
          <a:lstStyle/>
          <a:p>
            <a:pPr algn="ctr"/>
            <a:r>
              <a:rPr lang="en-US" altLang="ja-JP" sz="1100" dirty="0" smtClean="0">
                <a:solidFill>
                  <a:prstClr val="black"/>
                </a:solidFill>
              </a:rPr>
              <a:t>※</a:t>
            </a:r>
            <a:r>
              <a:rPr lang="ja-JP" altLang="en-US" sz="1100" dirty="0" smtClean="0">
                <a:solidFill>
                  <a:prstClr val="black"/>
                </a:solidFill>
              </a:rPr>
              <a:t>　同程度の機能評価係数</a:t>
            </a:r>
            <a:r>
              <a:rPr lang="en-US" altLang="ja-JP" sz="1100" dirty="0" smtClean="0">
                <a:solidFill>
                  <a:prstClr val="black"/>
                </a:solidFill>
              </a:rPr>
              <a:t>Ⅱ</a:t>
            </a:r>
            <a:r>
              <a:rPr lang="ja-JP" altLang="en-US" sz="1100" dirty="0" smtClean="0">
                <a:solidFill>
                  <a:prstClr val="black"/>
                </a:solidFill>
              </a:rPr>
              <a:t>の評価となる</a:t>
            </a:r>
            <a:r>
              <a:rPr lang="ja-JP" altLang="en-US" sz="1100" dirty="0">
                <a:solidFill>
                  <a:prstClr val="black"/>
                </a:solidFill>
              </a:rPr>
              <a:t>Ａ病院～Ｃ</a:t>
            </a:r>
            <a:r>
              <a:rPr lang="ja-JP" altLang="en-US" sz="1100" dirty="0" smtClean="0">
                <a:solidFill>
                  <a:prstClr val="black"/>
                </a:solidFill>
              </a:rPr>
              <a:t>病院を想定したイメージ</a:t>
            </a:r>
            <a:endParaRPr lang="ja-JP" altLang="en-US" sz="1100" dirty="0">
              <a:solidFill>
                <a:prstClr val="black"/>
              </a:solidFill>
            </a:endParaRPr>
          </a:p>
        </p:txBody>
      </p:sp>
      <p:sp>
        <p:nvSpPr>
          <p:cNvPr id="322" name="角丸四角形 321"/>
          <p:cNvSpPr/>
          <p:nvPr/>
        </p:nvSpPr>
        <p:spPr>
          <a:xfrm>
            <a:off x="6750231" y="3087979"/>
            <a:ext cx="1341655" cy="223881"/>
          </a:xfrm>
          <a:prstGeom prst="roundRect">
            <a:avLst/>
          </a:prstGeom>
          <a:ln/>
        </p:spPr>
        <p:style>
          <a:lnRef idx="1">
            <a:schemeClr val="accent1"/>
          </a:lnRef>
          <a:fillRef idx="2">
            <a:schemeClr val="accent1"/>
          </a:fillRef>
          <a:effectRef idx="1">
            <a:schemeClr val="accent1"/>
          </a:effectRef>
          <a:fontRef idx="minor">
            <a:schemeClr val="dk1"/>
          </a:fontRef>
        </p:style>
        <p:txBody>
          <a:bodyPr rtlCol="0" anchor="ctr"/>
          <a:lstStyle/>
          <a:p>
            <a:pPr algn="ctr"/>
            <a:r>
              <a:rPr lang="ja-JP" altLang="en-US" sz="1200" dirty="0" smtClean="0">
                <a:solidFill>
                  <a:prstClr val="black"/>
                </a:solidFill>
              </a:rPr>
              <a:t>機能評価係数</a:t>
            </a:r>
            <a:r>
              <a:rPr lang="en-US" altLang="ja-JP" sz="1200" dirty="0" smtClean="0">
                <a:solidFill>
                  <a:prstClr val="black"/>
                </a:solidFill>
              </a:rPr>
              <a:t>Ⅱ</a:t>
            </a:r>
            <a:endParaRPr lang="ja-JP" altLang="en-US" sz="1200" dirty="0">
              <a:solidFill>
                <a:prstClr val="black"/>
              </a:solidFill>
            </a:endParaRPr>
          </a:p>
        </p:txBody>
      </p:sp>
      <p:sp>
        <p:nvSpPr>
          <p:cNvPr id="323" name="テキスト ボックス 132"/>
          <p:cNvSpPr txBox="1">
            <a:spLocks noChangeArrowheads="1"/>
          </p:cNvSpPr>
          <p:nvPr/>
        </p:nvSpPr>
        <p:spPr bwMode="auto">
          <a:xfrm>
            <a:off x="3987429" y="2097093"/>
            <a:ext cx="1368000" cy="307777"/>
          </a:xfrm>
          <a:prstGeom prst="rect">
            <a:avLst/>
          </a:prstGeom>
          <a:noFill/>
          <a:ln w="9525">
            <a:solidFill>
              <a:schemeClr val="tx1"/>
            </a:solidFill>
            <a:prstDash val="solid"/>
            <a:miter lim="800000"/>
            <a:headEnd/>
            <a:tailEnd/>
          </a:ln>
        </p:spPr>
        <p:txBody>
          <a:bodyPr wrap="square">
            <a:spAutoFit/>
          </a:bodyPr>
          <a:lstStyle/>
          <a:p>
            <a:pPr algn="ctr"/>
            <a:r>
              <a:rPr lang="en-US" altLang="ja-JP" sz="1400" dirty="0" smtClean="0">
                <a:solidFill>
                  <a:prstClr val="black"/>
                </a:solidFill>
              </a:rPr>
              <a:t>H26</a:t>
            </a:r>
            <a:r>
              <a:rPr lang="ja-JP" altLang="en-US" sz="1400" dirty="0" smtClean="0">
                <a:solidFill>
                  <a:prstClr val="black"/>
                </a:solidFill>
              </a:rPr>
              <a:t>改定</a:t>
            </a:r>
            <a:endParaRPr lang="ja-JP" altLang="en-US" sz="1400" dirty="0">
              <a:solidFill>
                <a:prstClr val="black"/>
              </a:solidFill>
            </a:endParaRPr>
          </a:p>
        </p:txBody>
      </p:sp>
      <p:sp>
        <p:nvSpPr>
          <p:cNvPr id="324" name="テキスト ボックス 323"/>
          <p:cNvSpPr txBox="1"/>
          <p:nvPr/>
        </p:nvSpPr>
        <p:spPr>
          <a:xfrm>
            <a:off x="4348234" y="2556293"/>
            <a:ext cx="719349" cy="253916"/>
          </a:xfrm>
          <a:prstGeom prst="rect">
            <a:avLst/>
          </a:prstGeom>
          <a:ln/>
        </p:spPr>
        <p:style>
          <a:lnRef idx="2">
            <a:schemeClr val="dk1"/>
          </a:lnRef>
          <a:fillRef idx="1">
            <a:schemeClr val="lt1"/>
          </a:fillRef>
          <a:effectRef idx="0">
            <a:schemeClr val="dk1"/>
          </a:effectRef>
          <a:fontRef idx="minor">
            <a:schemeClr val="dk1"/>
          </a:fontRef>
        </p:style>
        <p:txBody>
          <a:bodyPr wrap="square" rtlCol="0">
            <a:spAutoFit/>
          </a:bodyPr>
          <a:lstStyle/>
          <a:p>
            <a:r>
              <a:rPr lang="en-US" altLang="ja-JP" sz="1050" dirty="0" smtClean="0">
                <a:solidFill>
                  <a:prstClr val="black"/>
                </a:solidFill>
              </a:rPr>
              <a:t>50%</a:t>
            </a:r>
            <a:r>
              <a:rPr lang="ja-JP" altLang="en-US" sz="1050" dirty="0" smtClean="0">
                <a:solidFill>
                  <a:prstClr val="black"/>
                </a:solidFill>
              </a:rPr>
              <a:t>置換</a:t>
            </a:r>
            <a:endParaRPr lang="ja-JP" altLang="en-US" sz="1050" dirty="0">
              <a:solidFill>
                <a:prstClr val="black"/>
              </a:solidFill>
            </a:endParaRPr>
          </a:p>
        </p:txBody>
      </p:sp>
      <p:sp>
        <p:nvSpPr>
          <p:cNvPr id="325" name="右矢印 324"/>
          <p:cNvSpPr/>
          <p:nvPr/>
        </p:nvSpPr>
        <p:spPr>
          <a:xfrm>
            <a:off x="3682779" y="5024810"/>
            <a:ext cx="476096" cy="239168"/>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100">
              <a:solidFill>
                <a:prstClr val="black"/>
              </a:solidFill>
              <a:latin typeface="ＭＳ Ｐゴシック" pitchFamily="50" charset="-128"/>
            </a:endParaRPr>
          </a:p>
        </p:txBody>
      </p:sp>
      <p:sp>
        <p:nvSpPr>
          <p:cNvPr id="326" name="右矢印 325"/>
          <p:cNvSpPr/>
          <p:nvPr/>
        </p:nvSpPr>
        <p:spPr>
          <a:xfrm>
            <a:off x="7415679" y="5007720"/>
            <a:ext cx="476096" cy="239168"/>
          </a:xfrm>
          <a:prstGeom prst="rightArrow">
            <a:avLst/>
          </a:prstGeom>
          <a:ln/>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sz="1100">
              <a:solidFill>
                <a:prstClr val="black"/>
              </a:solidFill>
              <a:latin typeface="ＭＳ Ｐゴシック" pitchFamily="50" charset="-128"/>
            </a:endParaRPr>
          </a:p>
        </p:txBody>
      </p:sp>
      <p:sp>
        <p:nvSpPr>
          <p:cNvPr id="163"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1613806540"/>
      </p:ext>
    </p:extLst>
  </p:cSld>
  <p:clrMapOvr>
    <a:masterClrMapping/>
  </p:clrMapOvr>
  <p:timing>
    <p:tnLst>
      <p:par>
        <p:cT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2736" y="1217357"/>
            <a:ext cx="9601199" cy="776613"/>
          </a:xfrm>
          <a:prstGeom prst="rect">
            <a:avLst/>
          </a:prstGeom>
          <a:solidFill>
            <a:srgbClr val="FFFFAF">
              <a:alpha val="50195"/>
            </a:srgbClr>
          </a:solidFill>
          <a:ln w="9525">
            <a:solidFill>
              <a:schemeClr val="tx1"/>
            </a:solidFill>
            <a:miter lim="800000"/>
            <a:headEnd/>
            <a:tailEnd/>
          </a:ln>
        </p:spPr>
        <p:txBody>
          <a:bodyPr/>
          <a:lstStyle/>
          <a:p>
            <a:pPr marL="342900" indent="-342900">
              <a:buFont typeface="Wingdings" panose="05000000000000000000" pitchFamily="2" charset="2"/>
              <a:buChar char="Ø"/>
              <a:defRPr/>
            </a:pPr>
            <a:r>
              <a:rPr lang="ja-JP" altLang="en-US" sz="2000" dirty="0" smtClean="0">
                <a:solidFill>
                  <a:prstClr val="black"/>
                </a:solidFill>
                <a:latin typeface="ＭＳ Ｐゴシック"/>
              </a:rPr>
              <a:t>　</a:t>
            </a:r>
            <a:r>
              <a:rPr lang="en-US" altLang="ja-JP" sz="2000" dirty="0">
                <a:solidFill>
                  <a:prstClr val="black"/>
                </a:solidFill>
                <a:latin typeface="ＭＳ Ｐゴシック"/>
              </a:rPr>
              <a:t>Ⅱ</a:t>
            </a:r>
            <a:r>
              <a:rPr lang="ja-JP" altLang="en-US" sz="2000" dirty="0">
                <a:solidFill>
                  <a:prstClr val="black"/>
                </a:solidFill>
                <a:latin typeface="ＭＳ Ｐゴシック"/>
              </a:rPr>
              <a:t>群</a:t>
            </a:r>
            <a:r>
              <a:rPr lang="ja-JP" altLang="en-US" sz="2000" dirty="0" smtClean="0">
                <a:solidFill>
                  <a:prstClr val="black"/>
                </a:solidFill>
                <a:latin typeface="ＭＳ Ｐゴシック"/>
              </a:rPr>
              <a:t>病院</a:t>
            </a:r>
            <a:r>
              <a:rPr lang="ja-JP" altLang="en-US" sz="2000" dirty="0">
                <a:solidFill>
                  <a:prstClr val="black"/>
                </a:solidFill>
                <a:latin typeface="ＭＳ Ｐゴシック"/>
              </a:rPr>
              <a:t>（高機能な</a:t>
            </a:r>
            <a:r>
              <a:rPr lang="ja-JP" altLang="en-US" sz="2000" dirty="0" smtClean="0">
                <a:solidFill>
                  <a:prstClr val="black"/>
                </a:solidFill>
                <a:latin typeface="ＭＳ Ｐゴシック"/>
              </a:rPr>
              <a:t>病院群）の</a:t>
            </a:r>
            <a:r>
              <a:rPr lang="ja-JP" altLang="en-US" sz="2000" dirty="0">
                <a:solidFill>
                  <a:prstClr val="black"/>
                </a:solidFill>
                <a:latin typeface="ＭＳ Ｐゴシック"/>
              </a:rPr>
              <a:t>選定</a:t>
            </a:r>
            <a:r>
              <a:rPr lang="ja-JP" altLang="en-US" sz="2000" dirty="0" smtClean="0">
                <a:solidFill>
                  <a:prstClr val="black"/>
                </a:solidFill>
                <a:latin typeface="ＭＳ Ｐゴシック"/>
              </a:rPr>
              <a:t>に係る実績要件について、内科系技術の評価を追加する</a:t>
            </a:r>
            <a:endParaRPr lang="en-US" altLang="ja-JP" sz="2000" dirty="0">
              <a:solidFill>
                <a:prstClr val="black"/>
              </a:solidFill>
              <a:latin typeface="ＭＳ Ｐゴシック"/>
            </a:endParaRPr>
          </a:p>
        </p:txBody>
      </p:sp>
      <p:sp>
        <p:nvSpPr>
          <p:cNvPr id="23" name="Rectangle 36"/>
          <p:cNvSpPr>
            <a:spLocks noChangeArrowheads="1"/>
          </p:cNvSpPr>
          <p:nvPr/>
        </p:nvSpPr>
        <p:spPr bwMode="auto">
          <a:xfrm>
            <a:off x="3080792" y="843364"/>
            <a:ext cx="2367482"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en-US" altLang="ja-JP" sz="1846" dirty="0" smtClean="0">
                <a:solidFill>
                  <a:prstClr val="black"/>
                </a:solidFill>
                <a:latin typeface="ＭＳ Ｐゴシック"/>
              </a:rPr>
              <a:t>Ⅱ</a:t>
            </a:r>
            <a:r>
              <a:rPr lang="ja-JP" altLang="en-US" sz="1846" dirty="0" smtClean="0">
                <a:solidFill>
                  <a:prstClr val="black"/>
                </a:solidFill>
                <a:latin typeface="ＭＳ Ｐゴシック"/>
              </a:rPr>
              <a:t>群病院の選定要件</a:t>
            </a:r>
            <a:endParaRPr lang="ja-JP" altLang="en-US" sz="1846"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275</a:t>
            </a:fld>
            <a:endParaRPr lang="ja-JP" altLang="en-US">
              <a:solidFill>
                <a:prstClr val="black"/>
              </a:solidFill>
            </a:endParaRPr>
          </a:p>
        </p:txBody>
      </p:sp>
      <p:sp>
        <p:nvSpPr>
          <p:cNvPr id="9" name="Rectangle 2"/>
          <p:cNvSpPr>
            <a:spLocks noGrp="1" noChangeArrowheads="1"/>
          </p:cNvSpPr>
          <p:nvPr>
            <p:ph type="ctrTitle"/>
          </p:nvPr>
        </p:nvSpPr>
        <p:spPr>
          <a:xfrm>
            <a:off x="132736" y="732473"/>
            <a:ext cx="2937254"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smtClean="0">
                <a:solidFill>
                  <a:schemeClr val="tx1"/>
                </a:solidFill>
              </a:rPr>
              <a:t>医療機関群の見直し</a:t>
            </a:r>
            <a:endParaRPr lang="en-US" altLang="ja-JP" sz="2400" dirty="0">
              <a:solidFill>
                <a:schemeClr val="tx1"/>
              </a:solidFill>
            </a:endParaRPr>
          </a:p>
        </p:txBody>
      </p:sp>
      <p:graphicFrame>
        <p:nvGraphicFramePr>
          <p:cNvPr id="5" name="表 4"/>
          <p:cNvGraphicFramePr>
            <a:graphicFrameLocks noGrp="1"/>
          </p:cNvGraphicFramePr>
          <p:nvPr>
            <p:extLst/>
          </p:nvPr>
        </p:nvGraphicFramePr>
        <p:xfrm>
          <a:off x="374035" y="2908300"/>
          <a:ext cx="9118601" cy="3581400"/>
        </p:xfrm>
        <a:graphic>
          <a:graphicData uri="http://schemas.openxmlformats.org/drawingml/2006/table">
            <a:tbl>
              <a:tblPr/>
              <a:tblGrid>
                <a:gridCol w="3314700"/>
                <a:gridCol w="1168400"/>
                <a:gridCol w="4635501"/>
              </a:tblGrid>
              <a:tr h="46990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ja-JP" sz="1200" kern="100" dirty="0" smtClean="0">
                          <a:effectLst/>
                          <a:latin typeface="Century"/>
                          <a:ea typeface="ＭＳ ゴシック"/>
                          <a:cs typeface="Times New Roman"/>
                        </a:rPr>
                        <a:t>【実績要件</a:t>
                      </a:r>
                      <a:r>
                        <a:rPr lang="en-US" altLang="ja-JP" sz="1200" kern="100" dirty="0" smtClean="0">
                          <a:effectLst/>
                          <a:latin typeface="Century"/>
                          <a:ea typeface="ＭＳ ゴシック"/>
                          <a:cs typeface="Times New Roman"/>
                        </a:rPr>
                        <a:t>1</a:t>
                      </a:r>
                      <a:r>
                        <a:rPr lang="ja-JP" altLang="ja-JP" sz="1200" kern="100" dirty="0" smtClean="0">
                          <a:effectLst/>
                          <a:latin typeface="Century"/>
                          <a:ea typeface="ＭＳ ゴシック"/>
                          <a:cs typeface="Times New Roman"/>
                        </a:rPr>
                        <a:t>】：診療密度</a:t>
                      </a:r>
                      <a:endParaRPr lang="ja-JP" altLang="ja-JP" sz="1200" kern="100" dirty="0" smtClean="0">
                        <a:effectLst/>
                        <a:latin typeface="Century"/>
                        <a:ea typeface="ＭＳ 明朝"/>
                        <a:cs typeface="Times New Roman"/>
                      </a:endParaRPr>
                    </a:p>
                  </a:txBody>
                  <a:tcPr marL="64332" marR="64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ECE8"/>
                    </a:solidFill>
                  </a:tcPr>
                </a:tc>
                <a:tc gridSpan="2">
                  <a:txBody>
                    <a:bodyPr/>
                    <a:lstStyle/>
                    <a:p>
                      <a:pPr marL="0" indent="0" algn="just">
                        <a:spcAft>
                          <a:spcPts val="0"/>
                        </a:spcAft>
                      </a:pPr>
                      <a:r>
                        <a:rPr lang="ja-JP" sz="1200" kern="100" dirty="0" smtClean="0">
                          <a:effectLst/>
                          <a:latin typeface="Century"/>
                          <a:ea typeface="ＭＳ ゴシック"/>
                          <a:cs typeface="Times New Roman"/>
                        </a:rPr>
                        <a:t>１日</a:t>
                      </a:r>
                      <a:r>
                        <a:rPr lang="ja-JP" sz="1200" kern="100" dirty="0">
                          <a:effectLst/>
                          <a:latin typeface="Century"/>
                          <a:ea typeface="ＭＳ ゴシック"/>
                          <a:cs typeface="Times New Roman"/>
                        </a:rPr>
                        <a:t>当たり包括範囲出来高平均点数（全病院患者構成で補正；外的要因補正）</a:t>
                      </a:r>
                      <a:endParaRPr lang="ja-JP" sz="1200" kern="100" dirty="0">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FDFF"/>
                    </a:solidFill>
                  </a:tcPr>
                </a:tc>
                <a:tc hMerge="1">
                  <a:txBody>
                    <a:bodyPr/>
                    <a:lstStyle/>
                    <a:p>
                      <a:endParaRPr kumimoji="1" lang="ja-JP" altLang="en-US"/>
                    </a:p>
                  </a:txBody>
                  <a:tcPr/>
                </a:tc>
              </a:tr>
              <a:tr h="632036">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ja-JP" sz="1200" kern="100" dirty="0" smtClean="0">
                          <a:effectLst/>
                          <a:latin typeface="Century"/>
                          <a:ea typeface="ＭＳ ゴシック"/>
                          <a:cs typeface="Times New Roman"/>
                        </a:rPr>
                        <a:t>【実績要件</a:t>
                      </a:r>
                      <a:r>
                        <a:rPr lang="en-US" altLang="ja-JP" sz="1200" kern="100" dirty="0" smtClean="0">
                          <a:effectLst/>
                          <a:latin typeface="Century"/>
                          <a:ea typeface="ＭＳ ゴシック"/>
                          <a:cs typeface="Times New Roman"/>
                        </a:rPr>
                        <a:t>2</a:t>
                      </a:r>
                      <a:r>
                        <a:rPr lang="ja-JP" altLang="ja-JP" sz="1200" kern="100" dirty="0" smtClean="0">
                          <a:effectLst/>
                          <a:latin typeface="Century"/>
                          <a:ea typeface="ＭＳ ゴシック"/>
                          <a:cs typeface="Times New Roman"/>
                        </a:rPr>
                        <a:t>】：医師研修の実施</a:t>
                      </a:r>
                      <a:endParaRPr lang="ja-JP" altLang="ja-JP" sz="1200" kern="100" dirty="0" smtClean="0">
                        <a:effectLst/>
                        <a:latin typeface="Century"/>
                        <a:ea typeface="ＭＳ 明朝"/>
                        <a:cs typeface="Times New Roman"/>
                      </a:endParaRPr>
                    </a:p>
                  </a:txBody>
                  <a:tcPr marL="64332" marR="64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ECE8"/>
                    </a:solidFill>
                  </a:tcPr>
                </a:tc>
                <a:tc gridSpan="2">
                  <a:txBody>
                    <a:bodyPr/>
                    <a:lstStyle/>
                    <a:p>
                      <a:pPr marL="0" indent="0" algn="just">
                        <a:spcAft>
                          <a:spcPts val="0"/>
                        </a:spcAft>
                      </a:pPr>
                      <a:r>
                        <a:rPr lang="ja-JP" sz="1200" kern="100" dirty="0" smtClean="0">
                          <a:effectLst/>
                          <a:latin typeface="Century"/>
                          <a:ea typeface="ＭＳ ゴシック"/>
                          <a:cs typeface="Times New Roman"/>
                        </a:rPr>
                        <a:t>許可</a:t>
                      </a:r>
                      <a:r>
                        <a:rPr lang="ja-JP" sz="1200" kern="100" dirty="0">
                          <a:effectLst/>
                          <a:latin typeface="Century"/>
                          <a:ea typeface="ＭＳ ゴシック"/>
                          <a:cs typeface="Times New Roman"/>
                        </a:rPr>
                        <a:t>病床１床あたりの臨床研修</a:t>
                      </a:r>
                      <a:r>
                        <a:rPr lang="ja-JP" sz="1200" kern="100" dirty="0" smtClean="0">
                          <a:effectLst/>
                          <a:latin typeface="Century"/>
                          <a:ea typeface="ＭＳ ゴシック"/>
                          <a:cs typeface="Times New Roman"/>
                        </a:rPr>
                        <a:t>医師数</a:t>
                      </a:r>
                      <a:endParaRPr lang="en-US" altLang="ja-JP" sz="1200" kern="100" dirty="0" smtClean="0">
                        <a:effectLst/>
                        <a:latin typeface="Century"/>
                        <a:ea typeface="ＭＳ ゴシック"/>
                        <a:cs typeface="Times New Roman"/>
                      </a:endParaRPr>
                    </a:p>
                    <a:p>
                      <a:pPr marL="0" indent="0" algn="just">
                        <a:spcAft>
                          <a:spcPts val="0"/>
                        </a:spcAft>
                      </a:pPr>
                      <a:r>
                        <a:rPr lang="ja-JP" sz="1200" kern="100" dirty="0" smtClean="0">
                          <a:effectLst/>
                          <a:latin typeface="Century"/>
                          <a:ea typeface="ＭＳ ゴシック"/>
                          <a:cs typeface="Times New Roman"/>
                        </a:rPr>
                        <a:t>（</a:t>
                      </a:r>
                      <a:r>
                        <a:rPr lang="ja-JP" sz="1200" kern="100" dirty="0">
                          <a:effectLst/>
                          <a:latin typeface="Century"/>
                          <a:ea typeface="ＭＳ ゴシック"/>
                          <a:cs typeface="Times New Roman"/>
                        </a:rPr>
                        <a:t>基幹型臨床研修病院における免許取得後</a:t>
                      </a:r>
                      <a:r>
                        <a:rPr lang="en-US" sz="1200" kern="100" dirty="0">
                          <a:effectLst/>
                          <a:latin typeface="Century"/>
                          <a:ea typeface="ＭＳ ゴシック"/>
                          <a:cs typeface="Times New Roman"/>
                        </a:rPr>
                        <a:t>2</a:t>
                      </a:r>
                      <a:r>
                        <a:rPr lang="ja-JP" sz="1200" kern="100" dirty="0">
                          <a:effectLst/>
                          <a:latin typeface="Century"/>
                          <a:ea typeface="ＭＳ ゴシック"/>
                          <a:cs typeface="Times New Roman"/>
                        </a:rPr>
                        <a:t>年目まで）</a:t>
                      </a:r>
                      <a:endParaRPr lang="ja-JP" sz="1200" kern="100" dirty="0">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FDFF"/>
                    </a:solidFill>
                  </a:tcPr>
                </a:tc>
                <a:tc hMerge="1">
                  <a:txBody>
                    <a:bodyPr/>
                    <a:lstStyle/>
                    <a:p>
                      <a:endParaRPr kumimoji="1" lang="ja-JP" altLang="en-US"/>
                    </a:p>
                  </a:txBody>
                  <a:tcPr/>
                </a:tc>
              </a:tr>
              <a:tr h="333164">
                <a:tc rowSpan="6">
                  <a:txBody>
                    <a:bodyPr/>
                    <a:lstStyle/>
                    <a:p>
                      <a:pPr algn="l">
                        <a:spcAft>
                          <a:spcPts val="0"/>
                        </a:spcAft>
                      </a:pPr>
                      <a:r>
                        <a:rPr lang="en-US" altLang="ja-JP" sz="1200" kern="100" dirty="0" smtClean="0">
                          <a:effectLst/>
                          <a:latin typeface="Century"/>
                          <a:ea typeface="ＭＳ 明朝"/>
                          <a:cs typeface="Times New Roman"/>
                        </a:rPr>
                        <a:t>【</a:t>
                      </a:r>
                      <a:r>
                        <a:rPr lang="ja-JP" altLang="en-US" sz="1200" kern="100" dirty="0" smtClean="0">
                          <a:effectLst/>
                          <a:latin typeface="Century"/>
                          <a:ea typeface="ＭＳ 明朝"/>
                          <a:cs typeface="Times New Roman"/>
                        </a:rPr>
                        <a:t>実績要件</a:t>
                      </a:r>
                      <a:r>
                        <a:rPr lang="en-US" altLang="ja-JP" sz="1200" kern="100" dirty="0" smtClean="0">
                          <a:effectLst/>
                          <a:latin typeface="Century"/>
                          <a:ea typeface="ＭＳ 明朝"/>
                          <a:cs typeface="Times New Roman"/>
                        </a:rPr>
                        <a:t>3】</a:t>
                      </a:r>
                      <a:r>
                        <a:rPr lang="ja-JP" altLang="en-US" sz="1200" kern="100" dirty="0" smtClean="0">
                          <a:effectLst/>
                          <a:latin typeface="Century"/>
                          <a:ea typeface="ＭＳ 明朝"/>
                          <a:cs typeface="Times New Roman"/>
                        </a:rPr>
                        <a:t>：高度な医療技術の実施</a:t>
                      </a:r>
                      <a:endParaRPr lang="en-US" altLang="ja-JP" sz="1200" kern="100" dirty="0" smtClean="0">
                        <a:effectLst/>
                        <a:latin typeface="Century"/>
                        <a:ea typeface="ＭＳ 明朝"/>
                        <a:cs typeface="Times New Roman"/>
                      </a:endParaRPr>
                    </a:p>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200" kern="100" dirty="0" smtClean="0">
                          <a:effectLst/>
                          <a:latin typeface="Century"/>
                          <a:ea typeface="ＭＳ ゴシック"/>
                          <a:cs typeface="Times New Roman"/>
                        </a:rPr>
                        <a:t>　　　　　　</a:t>
                      </a:r>
                      <a:r>
                        <a:rPr lang="en-US" altLang="ja-JP" sz="1200" kern="100" dirty="0" smtClean="0">
                          <a:effectLst/>
                          <a:latin typeface="Century"/>
                          <a:ea typeface="ＭＳ ゴシック"/>
                          <a:cs typeface="Times New Roman"/>
                        </a:rPr>
                        <a:t>(</a:t>
                      </a:r>
                      <a:r>
                        <a:rPr lang="en-US" altLang="ja-JP" sz="1200" kern="100" dirty="0" smtClean="0">
                          <a:solidFill>
                            <a:srgbClr val="FF0000"/>
                          </a:solidFill>
                          <a:effectLst/>
                          <a:latin typeface="Century"/>
                          <a:ea typeface="ＭＳ ゴシック"/>
                          <a:cs typeface="Times New Roman"/>
                        </a:rPr>
                        <a:t>6</a:t>
                      </a:r>
                      <a:r>
                        <a:rPr lang="ja-JP" altLang="ja-JP" sz="1200" kern="100" dirty="0" smtClean="0">
                          <a:solidFill>
                            <a:srgbClr val="FF0000"/>
                          </a:solidFill>
                          <a:effectLst/>
                          <a:latin typeface="Century"/>
                          <a:ea typeface="ＭＳ ゴシック"/>
                          <a:cs typeface="Times New Roman"/>
                        </a:rPr>
                        <a:t>項目のうち</a:t>
                      </a:r>
                      <a:r>
                        <a:rPr lang="en-US" altLang="ja-JP" sz="1200" kern="100" dirty="0" smtClean="0">
                          <a:solidFill>
                            <a:srgbClr val="FF0000"/>
                          </a:solidFill>
                          <a:effectLst/>
                          <a:latin typeface="Century"/>
                          <a:ea typeface="ＭＳ ゴシック"/>
                          <a:cs typeface="Times New Roman"/>
                        </a:rPr>
                        <a:t>5</a:t>
                      </a:r>
                      <a:r>
                        <a:rPr lang="ja-JP" altLang="ja-JP" sz="1200" kern="100" dirty="0" smtClean="0">
                          <a:solidFill>
                            <a:srgbClr val="FF0000"/>
                          </a:solidFill>
                          <a:effectLst/>
                          <a:latin typeface="Century"/>
                          <a:ea typeface="ＭＳ ゴシック"/>
                          <a:cs typeface="Times New Roman"/>
                        </a:rPr>
                        <a:t>項目以上を満たす</a:t>
                      </a:r>
                      <a:r>
                        <a:rPr lang="en-US" altLang="ja-JP" sz="1200" kern="100" dirty="0" smtClean="0">
                          <a:effectLst/>
                          <a:latin typeface="Century"/>
                          <a:ea typeface="ＭＳ ゴシック"/>
                          <a:cs typeface="Times New Roman"/>
                        </a:rPr>
                        <a:t>)</a:t>
                      </a:r>
                      <a:endParaRPr lang="ja-JP" altLang="ja-JP" sz="1200" kern="100" dirty="0" smtClean="0">
                        <a:effectLst/>
                        <a:latin typeface="Century"/>
                        <a:ea typeface="ＭＳ 明朝"/>
                        <a:cs typeface="Times New Roman"/>
                      </a:endParaRPr>
                    </a:p>
                  </a:txBody>
                  <a:tcPr marL="64332" marR="64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ECE8"/>
                    </a:solidFill>
                  </a:tcPr>
                </a:tc>
                <a:tc rowSpan="3">
                  <a:txBody>
                    <a:bodyPr/>
                    <a:lstStyle/>
                    <a:p>
                      <a:pPr algn="just">
                        <a:spcAft>
                          <a:spcPts val="0"/>
                        </a:spcAft>
                      </a:pPr>
                      <a:r>
                        <a:rPr lang="ja-JP" sz="1200" kern="100" dirty="0">
                          <a:effectLst/>
                          <a:latin typeface="Century"/>
                          <a:ea typeface="ＭＳ ゴシック"/>
                          <a:cs typeface="Times New Roman"/>
                        </a:rPr>
                        <a:t>外保連試案</a:t>
                      </a:r>
                      <a:endParaRPr lang="ja-JP" sz="1200" kern="100" dirty="0">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solidFill>
                      <a:srgbClr val="F7FDFF"/>
                    </a:solidFill>
                  </a:tcPr>
                </a:tc>
                <a:tc>
                  <a:txBody>
                    <a:bodyPr/>
                    <a:lstStyle/>
                    <a:p>
                      <a:pPr marL="477520" indent="-344170" algn="just">
                        <a:spcAft>
                          <a:spcPts val="0"/>
                        </a:spcAft>
                      </a:pPr>
                      <a:r>
                        <a:rPr lang="en-US" sz="1200" kern="100" dirty="0">
                          <a:effectLst/>
                          <a:latin typeface="ＭＳ ゴシック"/>
                          <a:ea typeface="ＭＳ 明朝"/>
                          <a:cs typeface="Times New Roman"/>
                        </a:rPr>
                        <a:t>(3a</a:t>
                      </a:r>
                      <a:r>
                        <a:rPr lang="ja-JP" sz="1200" kern="100" dirty="0">
                          <a:effectLst/>
                          <a:latin typeface="Century"/>
                          <a:ea typeface="ＭＳ ゴシック"/>
                          <a:cs typeface="Times New Roman"/>
                        </a:rPr>
                        <a:t>）：手術実施症例</a:t>
                      </a:r>
                      <a:r>
                        <a:rPr lang="en-US" sz="1200" kern="100" dirty="0">
                          <a:effectLst/>
                          <a:latin typeface="Century"/>
                          <a:ea typeface="ＭＳ ゴシック"/>
                          <a:cs typeface="Times New Roman"/>
                        </a:rPr>
                        <a:t>1</a:t>
                      </a:r>
                      <a:r>
                        <a:rPr lang="ja-JP" sz="1200" kern="100" dirty="0">
                          <a:effectLst/>
                          <a:latin typeface="Century"/>
                          <a:ea typeface="ＭＳ ゴシック"/>
                          <a:cs typeface="Times New Roman"/>
                        </a:rPr>
                        <a:t>件あたりの外保連手術指数</a:t>
                      </a:r>
                      <a:endParaRPr lang="ja-JP" sz="1200" kern="100" dirty="0">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rgbClr val="000000"/>
                      </a:solidFill>
                      <a:prstDash val="dash"/>
                      <a:round/>
                      <a:headEnd type="none" w="med" len="med"/>
                      <a:tailEnd type="none" w="med" len="med"/>
                    </a:lnB>
                    <a:solidFill>
                      <a:srgbClr val="F7FDFF"/>
                    </a:solidFill>
                  </a:tcPr>
                </a:tc>
              </a:tr>
              <a:tr h="333164">
                <a:tc vMerge="1">
                  <a:txBody>
                    <a:bodyPr/>
                    <a:lstStyle/>
                    <a:p>
                      <a:endParaRPr kumimoji="1" lang="ja-JP" altLang="en-US"/>
                    </a:p>
                  </a:txBody>
                  <a:tcPr/>
                </a:tc>
                <a:tc vMerge="1">
                  <a:txBody>
                    <a:bodyPr/>
                    <a:lstStyle/>
                    <a:p>
                      <a:endParaRPr kumimoji="1" lang="ja-JP" altLang="en-US"/>
                    </a:p>
                  </a:txBody>
                  <a:tcPr/>
                </a:tc>
                <a:tc>
                  <a:txBody>
                    <a:bodyPr/>
                    <a:lstStyle/>
                    <a:p>
                      <a:pPr marL="477520" indent="-477520" algn="just">
                        <a:spcAft>
                          <a:spcPts val="0"/>
                        </a:spcAft>
                      </a:pPr>
                      <a:r>
                        <a:rPr lang="en-US" sz="1200" kern="100" dirty="0">
                          <a:effectLst/>
                          <a:latin typeface="ＭＳ ゴシック"/>
                          <a:ea typeface="ＭＳ 明朝"/>
                          <a:cs typeface="Times New Roman"/>
                        </a:rPr>
                        <a:t>  (3b)</a:t>
                      </a:r>
                      <a:r>
                        <a:rPr lang="ja-JP" sz="1200" kern="100">
                          <a:effectLst/>
                          <a:latin typeface="Century"/>
                          <a:ea typeface="ＭＳ ゴシック"/>
                          <a:cs typeface="Times New Roman"/>
                        </a:rPr>
                        <a:t>：</a:t>
                      </a:r>
                      <a:r>
                        <a:rPr lang="en-US" sz="1200" kern="100" smtClean="0">
                          <a:effectLst/>
                          <a:latin typeface="Century"/>
                          <a:ea typeface="ＭＳ ゴシック"/>
                          <a:cs typeface="Times New Roman"/>
                        </a:rPr>
                        <a:t>DPC</a:t>
                      </a:r>
                      <a:r>
                        <a:rPr lang="ja-JP" sz="1200" kern="100" dirty="0">
                          <a:effectLst/>
                          <a:latin typeface="Century"/>
                          <a:ea typeface="ＭＳ ゴシック"/>
                          <a:cs typeface="Times New Roman"/>
                        </a:rPr>
                        <a:t>算定病床当たりの同指数</a:t>
                      </a:r>
                      <a:endParaRPr lang="ja-JP" sz="1200" kern="100" dirty="0">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rgbClr val="F7FDFF"/>
                    </a:solidFill>
                  </a:tcPr>
                </a:tc>
              </a:tr>
              <a:tr h="333164">
                <a:tc vMerge="1">
                  <a:txBody>
                    <a:bodyPr/>
                    <a:lstStyle/>
                    <a:p>
                      <a:endParaRPr kumimoji="1" lang="ja-JP" altLang="en-US"/>
                    </a:p>
                  </a:txBody>
                  <a:tcPr/>
                </a:tc>
                <a:tc vMerge="1">
                  <a:txBody>
                    <a:bodyPr/>
                    <a:lstStyle/>
                    <a:p>
                      <a:endParaRPr kumimoji="1" lang="ja-JP" altLang="en-US"/>
                    </a:p>
                  </a:txBody>
                  <a:tcPr/>
                </a:tc>
                <a:tc>
                  <a:txBody>
                    <a:bodyPr/>
                    <a:lstStyle/>
                    <a:p>
                      <a:pPr marL="477520" indent="-344170" algn="just">
                        <a:spcAft>
                          <a:spcPts val="0"/>
                        </a:spcAft>
                      </a:pPr>
                      <a:r>
                        <a:rPr lang="en-US" sz="1200" kern="100" dirty="0">
                          <a:effectLst/>
                          <a:latin typeface="ＭＳ ゴシック"/>
                          <a:ea typeface="ＭＳ 明朝"/>
                          <a:cs typeface="Times New Roman"/>
                        </a:rPr>
                        <a:t>(3c)</a:t>
                      </a:r>
                      <a:r>
                        <a:rPr lang="ja-JP" sz="1200" kern="100" dirty="0">
                          <a:effectLst/>
                          <a:latin typeface="Century"/>
                          <a:ea typeface="ＭＳ ゴシック"/>
                          <a:cs typeface="Times New Roman"/>
                        </a:rPr>
                        <a:t>：手術実施症例件数</a:t>
                      </a:r>
                      <a:r>
                        <a:rPr lang="en-US" sz="1200" kern="100" dirty="0">
                          <a:effectLst/>
                          <a:latin typeface="Century"/>
                          <a:ea typeface="ＭＳ ゴシック"/>
                          <a:cs typeface="Times New Roman"/>
                        </a:rPr>
                        <a:t>    </a:t>
                      </a:r>
                      <a:endParaRPr lang="ja-JP" sz="1200" kern="100" dirty="0">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rgbClr val="F7FDFF"/>
                    </a:solidFill>
                  </a:tcPr>
                </a:tc>
              </a:tr>
              <a:tr h="333164">
                <a:tc vMerge="1">
                  <a:txBody>
                    <a:bodyPr/>
                    <a:lstStyle/>
                    <a:p>
                      <a:pPr algn="just">
                        <a:spcAft>
                          <a:spcPts val="0"/>
                        </a:spcAft>
                      </a:pPr>
                      <a:endParaRPr lang="ja-JP" sz="1200" kern="100" dirty="0">
                        <a:effectLst/>
                        <a:latin typeface="Century"/>
                        <a:ea typeface="ＭＳ 明朝"/>
                        <a:cs typeface="Times New Roman"/>
                      </a:endParaRPr>
                    </a:p>
                  </a:txBody>
                  <a:tcPr marL="64332" marR="64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just">
                        <a:spcAft>
                          <a:spcPts val="0"/>
                        </a:spcAft>
                      </a:pPr>
                      <a:r>
                        <a:rPr lang="ja-JP" sz="1200" kern="100" dirty="0">
                          <a:solidFill>
                            <a:srgbClr val="FF0000"/>
                          </a:solidFill>
                          <a:effectLst/>
                          <a:latin typeface="Century"/>
                          <a:ea typeface="ＭＳ ゴシック"/>
                          <a:cs typeface="Times New Roman"/>
                        </a:rPr>
                        <a:t>特定内科診療</a:t>
                      </a:r>
                      <a:endParaRPr lang="ja-JP" sz="1200" kern="100" dirty="0">
                        <a:solidFill>
                          <a:srgbClr val="FF0000"/>
                        </a:solidFill>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solidFill>
                      <a:srgbClr val="F7FDFF"/>
                    </a:solidFill>
                  </a:tcPr>
                </a:tc>
                <a:tc>
                  <a:txBody>
                    <a:bodyPr/>
                    <a:lstStyle/>
                    <a:p>
                      <a:pPr marL="477520" indent="-344170" algn="just">
                        <a:spcAft>
                          <a:spcPts val="0"/>
                        </a:spcAft>
                      </a:pPr>
                      <a:r>
                        <a:rPr lang="en-US" sz="1200" kern="100" dirty="0">
                          <a:solidFill>
                            <a:srgbClr val="FF0000"/>
                          </a:solidFill>
                          <a:effectLst/>
                          <a:latin typeface="ＭＳ ゴシック"/>
                          <a:ea typeface="ＭＳ 明朝"/>
                          <a:cs typeface="Times New Roman"/>
                        </a:rPr>
                        <a:t>(3A</a:t>
                      </a:r>
                      <a:r>
                        <a:rPr lang="ja-JP" sz="1200" kern="100" dirty="0">
                          <a:solidFill>
                            <a:srgbClr val="FF0000"/>
                          </a:solidFill>
                          <a:effectLst/>
                          <a:latin typeface="Century"/>
                          <a:ea typeface="ＭＳ ゴシック"/>
                          <a:cs typeface="Times New Roman"/>
                        </a:rPr>
                        <a:t>）：症例割合</a:t>
                      </a:r>
                      <a:endParaRPr lang="ja-JP" sz="1200" kern="100" dirty="0">
                        <a:solidFill>
                          <a:srgbClr val="FF0000"/>
                        </a:solidFill>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rgbClr val="F7FDFF"/>
                    </a:solidFill>
                  </a:tcPr>
                </a:tc>
              </a:tr>
              <a:tr h="333164">
                <a:tc vMerge="1">
                  <a:txBody>
                    <a:bodyPr/>
                    <a:lstStyle/>
                    <a:p>
                      <a:endParaRPr kumimoji="1" lang="ja-JP" altLang="en-US"/>
                    </a:p>
                  </a:txBody>
                  <a:tcPr/>
                </a:tc>
                <a:tc vMerge="1">
                  <a:txBody>
                    <a:bodyPr/>
                    <a:lstStyle/>
                    <a:p>
                      <a:endParaRPr kumimoji="1" lang="ja-JP" altLang="en-US"/>
                    </a:p>
                  </a:txBody>
                  <a:tcPr/>
                </a:tc>
                <a:tc>
                  <a:txBody>
                    <a:bodyPr/>
                    <a:lstStyle/>
                    <a:p>
                      <a:pPr marL="477520" indent="-344170" algn="just">
                        <a:spcAft>
                          <a:spcPts val="0"/>
                        </a:spcAft>
                      </a:pPr>
                      <a:r>
                        <a:rPr lang="en-US" sz="1200" kern="100" dirty="0">
                          <a:solidFill>
                            <a:srgbClr val="FF0000"/>
                          </a:solidFill>
                          <a:effectLst/>
                          <a:latin typeface="ＭＳ ゴシック"/>
                          <a:ea typeface="ＭＳ 明朝"/>
                          <a:cs typeface="Times New Roman"/>
                        </a:rPr>
                        <a:t>(3B)</a:t>
                      </a:r>
                      <a:r>
                        <a:rPr lang="ja-JP" sz="1200" kern="100">
                          <a:solidFill>
                            <a:srgbClr val="FF0000"/>
                          </a:solidFill>
                          <a:effectLst/>
                          <a:latin typeface="Century"/>
                          <a:ea typeface="ＭＳ ゴシック"/>
                          <a:cs typeface="Times New Roman"/>
                        </a:rPr>
                        <a:t>：</a:t>
                      </a:r>
                      <a:r>
                        <a:rPr lang="en-US" sz="1200" kern="100" smtClean="0">
                          <a:solidFill>
                            <a:srgbClr val="FF0000"/>
                          </a:solidFill>
                          <a:effectLst/>
                          <a:latin typeface="Century"/>
                          <a:ea typeface="ＭＳ ゴシック"/>
                          <a:cs typeface="Times New Roman"/>
                        </a:rPr>
                        <a:t>DPC</a:t>
                      </a:r>
                      <a:r>
                        <a:rPr lang="ja-JP" sz="1200" kern="100" dirty="0">
                          <a:solidFill>
                            <a:srgbClr val="FF0000"/>
                          </a:solidFill>
                          <a:effectLst/>
                          <a:latin typeface="Century"/>
                          <a:ea typeface="ＭＳ ゴシック"/>
                          <a:cs typeface="Times New Roman"/>
                        </a:rPr>
                        <a:t>算定病床当たりの症例件数</a:t>
                      </a:r>
                      <a:endParaRPr lang="ja-JP" sz="1200" kern="100" dirty="0">
                        <a:solidFill>
                          <a:srgbClr val="FF0000"/>
                        </a:solidFill>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rgbClr val="F7FDFF"/>
                    </a:solidFill>
                  </a:tcPr>
                </a:tc>
              </a:tr>
              <a:tr h="333164">
                <a:tc vMerge="1">
                  <a:txBody>
                    <a:bodyPr/>
                    <a:lstStyle/>
                    <a:p>
                      <a:endParaRPr kumimoji="1" lang="ja-JP" altLang="en-US"/>
                    </a:p>
                  </a:txBody>
                  <a:tcPr/>
                </a:tc>
                <a:tc vMerge="1">
                  <a:txBody>
                    <a:bodyPr/>
                    <a:lstStyle/>
                    <a:p>
                      <a:endParaRPr kumimoji="1" lang="ja-JP" altLang="en-US"/>
                    </a:p>
                  </a:txBody>
                  <a:tcPr/>
                </a:tc>
                <a:tc>
                  <a:txBody>
                    <a:bodyPr/>
                    <a:lstStyle/>
                    <a:p>
                      <a:pPr marL="477520" indent="-344170" algn="just">
                        <a:spcAft>
                          <a:spcPts val="0"/>
                        </a:spcAft>
                      </a:pPr>
                      <a:r>
                        <a:rPr lang="en-US" sz="1200" kern="100" dirty="0">
                          <a:solidFill>
                            <a:srgbClr val="FF0000"/>
                          </a:solidFill>
                          <a:effectLst/>
                          <a:latin typeface="ＭＳ ゴシック"/>
                          <a:ea typeface="ＭＳ 明朝"/>
                          <a:cs typeface="Times New Roman"/>
                        </a:rPr>
                        <a:t>(3C)</a:t>
                      </a:r>
                      <a:r>
                        <a:rPr lang="ja-JP" sz="1200" kern="100" dirty="0">
                          <a:solidFill>
                            <a:srgbClr val="FF0000"/>
                          </a:solidFill>
                          <a:effectLst/>
                          <a:latin typeface="Century"/>
                          <a:ea typeface="ＭＳ ゴシック"/>
                          <a:cs typeface="Times New Roman"/>
                        </a:rPr>
                        <a:t>：対象症例件数</a:t>
                      </a:r>
                      <a:endParaRPr lang="ja-JP" sz="1200" kern="100" dirty="0">
                        <a:solidFill>
                          <a:srgbClr val="FF0000"/>
                        </a:solidFill>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solidFill>
                      <a:srgbClr val="F7FDFF"/>
                    </a:solidFill>
                  </a:tcPr>
                </a:tc>
              </a:tr>
              <a:tr h="480480">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ja-JP" sz="1200" kern="100" dirty="0" smtClean="0">
                          <a:effectLst/>
                          <a:latin typeface="Century"/>
                          <a:ea typeface="ＭＳ ゴシック"/>
                          <a:cs typeface="Times New Roman"/>
                        </a:rPr>
                        <a:t>【実績要件</a:t>
                      </a:r>
                      <a:r>
                        <a:rPr lang="en-US" altLang="ja-JP" sz="1200" kern="100" dirty="0" smtClean="0">
                          <a:effectLst/>
                          <a:latin typeface="Century"/>
                          <a:ea typeface="ＭＳ ゴシック"/>
                          <a:cs typeface="Times New Roman"/>
                        </a:rPr>
                        <a:t>4</a:t>
                      </a:r>
                      <a:r>
                        <a:rPr lang="ja-JP" altLang="ja-JP" sz="1200" kern="100" dirty="0" smtClean="0">
                          <a:effectLst/>
                          <a:latin typeface="Century"/>
                          <a:ea typeface="ＭＳ ゴシック"/>
                          <a:cs typeface="Times New Roman"/>
                        </a:rPr>
                        <a:t>】：重症患者に対する診療の実施</a:t>
                      </a:r>
                      <a:endParaRPr lang="ja-JP" altLang="ja-JP" sz="1200" kern="100" dirty="0" smtClean="0">
                        <a:effectLst/>
                        <a:latin typeface="Century"/>
                        <a:ea typeface="ＭＳ 明朝"/>
                        <a:cs typeface="Times New Roman"/>
                      </a:endParaRPr>
                    </a:p>
                  </a:txBody>
                  <a:tcPr marL="64332" marR="6433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CECE8"/>
                    </a:solidFill>
                  </a:tcPr>
                </a:tc>
                <a:tc gridSpan="2">
                  <a:txBody>
                    <a:bodyPr/>
                    <a:lstStyle/>
                    <a:p>
                      <a:pPr marL="0" indent="0" algn="just">
                        <a:spcAft>
                          <a:spcPts val="0"/>
                        </a:spcAft>
                      </a:pPr>
                      <a:r>
                        <a:rPr lang="ja-JP" sz="1200" kern="100" dirty="0" smtClean="0">
                          <a:effectLst/>
                          <a:latin typeface="Century"/>
                          <a:ea typeface="ＭＳ ゴシック"/>
                          <a:cs typeface="Times New Roman"/>
                        </a:rPr>
                        <a:t>複雑性</a:t>
                      </a:r>
                      <a:r>
                        <a:rPr lang="ja-JP" sz="1200" kern="100" dirty="0">
                          <a:effectLst/>
                          <a:latin typeface="Century"/>
                          <a:ea typeface="ＭＳ ゴシック"/>
                          <a:cs typeface="Times New Roman"/>
                        </a:rPr>
                        <a:t>指数（</a:t>
                      </a:r>
                      <a:r>
                        <a:rPr lang="ja-JP" sz="1200" kern="100">
                          <a:effectLst/>
                          <a:latin typeface="Century"/>
                          <a:ea typeface="ＭＳ ゴシック"/>
                          <a:cs typeface="Times New Roman"/>
                        </a:rPr>
                        <a:t>重症</a:t>
                      </a:r>
                      <a:r>
                        <a:rPr lang="en-US" sz="1200" kern="100" smtClean="0">
                          <a:effectLst/>
                          <a:latin typeface="Century"/>
                          <a:ea typeface="ＭＳ ゴシック"/>
                          <a:cs typeface="Times New Roman"/>
                        </a:rPr>
                        <a:t>DPC</a:t>
                      </a:r>
                      <a:r>
                        <a:rPr lang="ja-JP" sz="1200" kern="100" dirty="0">
                          <a:effectLst/>
                          <a:latin typeface="Century"/>
                          <a:ea typeface="ＭＳ ゴシック"/>
                          <a:cs typeface="Times New Roman"/>
                        </a:rPr>
                        <a:t>補正後）</a:t>
                      </a:r>
                      <a:endParaRPr lang="ja-JP" sz="1200" kern="100" dirty="0">
                        <a:effectLst/>
                        <a:latin typeface="Century"/>
                        <a:ea typeface="ＭＳ 明朝"/>
                        <a:cs typeface="Times New Roman"/>
                      </a:endParaRPr>
                    </a:p>
                  </a:txBody>
                  <a:tcPr marL="64332" marR="64332"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7FDFF"/>
                    </a:solidFill>
                  </a:tcPr>
                </a:tc>
                <a:tc hMerge="1">
                  <a:txBody>
                    <a:bodyPr/>
                    <a:lstStyle/>
                    <a:p>
                      <a:endParaRPr kumimoji="1" lang="ja-JP" altLang="en-US"/>
                    </a:p>
                  </a:txBody>
                  <a:tcPr/>
                </a:tc>
              </a:tr>
            </a:tbl>
          </a:graphicData>
        </a:graphic>
      </p:graphicFrame>
      <p:sp>
        <p:nvSpPr>
          <p:cNvPr id="6" name="テキスト ボックス 5"/>
          <p:cNvSpPr txBox="1"/>
          <p:nvPr/>
        </p:nvSpPr>
        <p:spPr>
          <a:xfrm>
            <a:off x="355599" y="2276940"/>
            <a:ext cx="9356141" cy="584775"/>
          </a:xfrm>
          <a:prstGeom prst="rect">
            <a:avLst/>
          </a:prstGeom>
          <a:noFill/>
        </p:spPr>
        <p:txBody>
          <a:bodyPr wrap="square" rtlCol="0">
            <a:spAutoFit/>
          </a:bodyPr>
          <a:lstStyle/>
          <a:p>
            <a:pPr marL="174625" indent="-174625">
              <a:buFont typeface="Arial" panose="020B0604020202020204" pitchFamily="34" charset="0"/>
              <a:buChar char="•"/>
            </a:pPr>
            <a:r>
              <a:rPr lang="ja-JP" altLang="en-US" sz="1600" dirty="0" smtClean="0">
                <a:solidFill>
                  <a:prstClr val="black"/>
                </a:solidFill>
              </a:rPr>
              <a:t> 下記</a:t>
            </a:r>
            <a:r>
              <a:rPr lang="ja-JP" altLang="en-US" sz="1600" dirty="0">
                <a:solidFill>
                  <a:prstClr val="black"/>
                </a:solidFill>
              </a:rPr>
              <a:t>の</a:t>
            </a:r>
            <a:r>
              <a:rPr lang="en-US" altLang="ja-JP" sz="1600" dirty="0">
                <a:solidFill>
                  <a:prstClr val="black"/>
                </a:solidFill>
              </a:rPr>
              <a:t>【</a:t>
            </a:r>
            <a:r>
              <a:rPr lang="ja-JP" altLang="en-US" sz="1600" dirty="0">
                <a:solidFill>
                  <a:prstClr val="black"/>
                </a:solidFill>
              </a:rPr>
              <a:t>実績要件１</a:t>
            </a:r>
            <a:r>
              <a:rPr lang="en-US" altLang="ja-JP" sz="1600" dirty="0">
                <a:solidFill>
                  <a:prstClr val="black"/>
                </a:solidFill>
              </a:rPr>
              <a:t>】</a:t>
            </a:r>
            <a:r>
              <a:rPr lang="ja-JP" altLang="en-US" sz="1600" dirty="0">
                <a:solidFill>
                  <a:prstClr val="black"/>
                </a:solidFill>
              </a:rPr>
              <a:t>～</a:t>
            </a:r>
            <a:r>
              <a:rPr lang="en-US" altLang="ja-JP" sz="1600" dirty="0">
                <a:solidFill>
                  <a:prstClr val="black"/>
                </a:solidFill>
              </a:rPr>
              <a:t>【</a:t>
            </a:r>
            <a:r>
              <a:rPr lang="ja-JP" altLang="en-US" sz="1600" dirty="0">
                <a:solidFill>
                  <a:prstClr val="black"/>
                </a:solidFill>
              </a:rPr>
              <a:t>実績要件４</a:t>
            </a:r>
            <a:r>
              <a:rPr lang="en-US" altLang="ja-JP" sz="1600" dirty="0">
                <a:solidFill>
                  <a:prstClr val="black"/>
                </a:solidFill>
              </a:rPr>
              <a:t>】</a:t>
            </a:r>
            <a:r>
              <a:rPr lang="ja-JP" altLang="en-US" sz="1600" dirty="0">
                <a:solidFill>
                  <a:prstClr val="black"/>
                </a:solidFill>
              </a:rPr>
              <a:t>のそれぞれについて、</a:t>
            </a:r>
            <a:r>
              <a:rPr lang="en-US" altLang="ja-JP" sz="1600" dirty="0">
                <a:solidFill>
                  <a:prstClr val="black"/>
                </a:solidFill>
              </a:rPr>
              <a:t>Ⅰ</a:t>
            </a:r>
            <a:r>
              <a:rPr lang="ja-JP" altLang="en-US" sz="1600" dirty="0">
                <a:solidFill>
                  <a:prstClr val="black"/>
                </a:solidFill>
              </a:rPr>
              <a:t>群（大学病院本院）の最低値（但し、外れ値を除く）より高い医療機関を</a:t>
            </a:r>
            <a:r>
              <a:rPr lang="en-US" altLang="ja-JP" sz="1600" dirty="0">
                <a:solidFill>
                  <a:prstClr val="black"/>
                </a:solidFill>
              </a:rPr>
              <a:t>Ⅱ</a:t>
            </a:r>
            <a:r>
              <a:rPr lang="ja-JP" altLang="en-US" sz="1600" dirty="0">
                <a:solidFill>
                  <a:prstClr val="black"/>
                </a:solidFill>
              </a:rPr>
              <a:t>群と</a:t>
            </a:r>
            <a:r>
              <a:rPr lang="ja-JP" altLang="en-US" sz="1600" dirty="0" smtClean="0">
                <a:solidFill>
                  <a:prstClr val="black"/>
                </a:solidFill>
              </a:rPr>
              <a:t>する</a:t>
            </a:r>
            <a:endParaRPr lang="ja-JP" altLang="en-US" sz="1600" dirty="0">
              <a:solidFill>
                <a:prstClr val="black"/>
              </a:solidFill>
            </a:endParaRPr>
          </a:p>
        </p:txBody>
      </p:sp>
      <p:sp>
        <p:nvSpPr>
          <p:cNvPr id="10"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1423141634"/>
      </p:ext>
    </p:extLst>
  </p:cSld>
  <p:clrMapOvr>
    <a:masterClrMapping/>
  </p:clrMapOvr>
  <p:timing>
    <p:tnLst>
      <p:par>
        <p:cTn id="1" dur="indefinite" restart="never" nodeType="tmRoot"/>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正方形/長方形 1"/>
          <p:cNvSpPr/>
          <p:nvPr/>
        </p:nvSpPr>
        <p:spPr>
          <a:xfrm>
            <a:off x="194512" y="1340768"/>
            <a:ext cx="9517057" cy="1296144"/>
          </a:xfrm>
          <a:prstGeom prst="rect">
            <a:avLst/>
          </a:prstGeom>
          <a:solidFill>
            <a:srgbClr val="FFFF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sz="3200">
              <a:solidFill>
                <a:prstClr val="white"/>
              </a:solidFill>
            </a:endParaRPr>
          </a:p>
        </p:txBody>
      </p:sp>
      <p:sp>
        <p:nvSpPr>
          <p:cNvPr id="11" name="正方形/長方形 10"/>
          <p:cNvSpPr/>
          <p:nvPr/>
        </p:nvSpPr>
        <p:spPr>
          <a:xfrm>
            <a:off x="194512" y="1340768"/>
            <a:ext cx="9517057" cy="5400600"/>
          </a:xfrm>
          <a:prstGeom prst="rect">
            <a:avLst/>
          </a:prstGeom>
          <a:noFill/>
          <a:ln>
            <a:solidFill>
              <a:schemeClr val="accent1">
                <a:lumMod val="60000"/>
                <a:lumOff val="40000"/>
              </a:schemeClr>
            </a:solidFill>
          </a:ln>
        </p:spPr>
        <p:style>
          <a:lnRef idx="2">
            <a:schemeClr val="accent6"/>
          </a:lnRef>
          <a:fillRef idx="1">
            <a:schemeClr val="lt1"/>
          </a:fillRef>
          <a:effectRef idx="0">
            <a:schemeClr val="accent6"/>
          </a:effectRef>
          <a:fontRef idx="minor">
            <a:schemeClr val="dk1"/>
          </a:fontRef>
        </p:style>
        <p:txBody>
          <a:bodyPr rtlCol="0" anchor="ctr"/>
          <a:lstStyle/>
          <a:p>
            <a:pPr algn="ctr" fontAlgn="base">
              <a:spcBef>
                <a:spcPct val="0"/>
              </a:spcBef>
              <a:spcAft>
                <a:spcPct val="0"/>
              </a:spcAft>
            </a:pPr>
            <a:endParaRPr lang="ja-JP" altLang="en-US" sz="3200">
              <a:solidFill>
                <a:prstClr val="black"/>
              </a:solidFill>
            </a:endParaRPr>
          </a:p>
        </p:txBody>
      </p:sp>
      <p:sp>
        <p:nvSpPr>
          <p:cNvPr id="8195" name="Rectangle 3"/>
          <p:cNvSpPr>
            <a:spLocks noGrp="1" noChangeArrowheads="1"/>
          </p:cNvSpPr>
          <p:nvPr>
            <p:ph idx="1"/>
          </p:nvPr>
        </p:nvSpPr>
        <p:spPr>
          <a:xfrm>
            <a:off x="169245" y="1340768"/>
            <a:ext cx="9736755" cy="3344788"/>
          </a:xfrm>
        </p:spPr>
        <p:txBody>
          <a:bodyPr rtlCol="0">
            <a:normAutofit fontScale="92500" lnSpcReduction="10000"/>
          </a:bodyPr>
          <a:lstStyle/>
          <a:p>
            <a:pPr marL="0" indent="0">
              <a:buNone/>
            </a:pPr>
            <a:r>
              <a:rPr lang="en-US" altLang="ja-JP" sz="2400" dirty="0"/>
              <a:t> </a:t>
            </a:r>
            <a:r>
              <a:rPr lang="ja-JP" altLang="en-US" sz="2400" dirty="0" smtClean="0"/>
              <a:t>［各病院群の</a:t>
            </a:r>
            <a:r>
              <a:rPr lang="ja-JP" altLang="ja-JP" sz="2400" dirty="0" smtClean="0"/>
              <a:t>基礎係数</a:t>
            </a:r>
            <a:r>
              <a:rPr lang="ja-JP" altLang="en-US" sz="2400" dirty="0" smtClean="0"/>
              <a:t>（平成</a:t>
            </a:r>
            <a:r>
              <a:rPr lang="en-US" altLang="ja-JP" sz="2400" dirty="0" smtClean="0"/>
              <a:t>28</a:t>
            </a:r>
            <a:r>
              <a:rPr lang="ja-JP" altLang="en-US" sz="2400" dirty="0" smtClean="0"/>
              <a:t>年度）</a:t>
            </a:r>
            <a:r>
              <a:rPr lang="en-US" altLang="ja-JP" sz="2400" baseline="30000" dirty="0" smtClean="0"/>
              <a:t> </a:t>
            </a:r>
            <a:r>
              <a:rPr lang="ja-JP" altLang="en-US" sz="2400" dirty="0" smtClean="0"/>
              <a:t>］</a:t>
            </a:r>
            <a:endParaRPr lang="en-US" altLang="ja-JP" sz="2400" dirty="0" smtClean="0"/>
          </a:p>
          <a:p>
            <a:pPr marL="0" indent="0">
              <a:buNone/>
            </a:pPr>
            <a:r>
              <a:rPr lang="ja-JP" altLang="en-US" sz="2400" dirty="0"/>
              <a:t>　</a:t>
            </a:r>
            <a:r>
              <a:rPr lang="ja-JP" altLang="ja-JP" sz="2400" dirty="0" smtClean="0"/>
              <a:t>＝</a:t>
            </a:r>
            <a:r>
              <a:rPr lang="ja-JP" altLang="en-US" sz="2400" dirty="0" smtClean="0"/>
              <a:t>｛［各病院</a:t>
            </a:r>
            <a:r>
              <a:rPr lang="ja-JP" altLang="ja-JP" sz="2400" dirty="0" smtClean="0"/>
              <a:t>群の包括</a:t>
            </a:r>
            <a:r>
              <a:rPr lang="ja-JP" altLang="ja-JP" sz="2400" dirty="0"/>
              <a:t>範囲出来</a:t>
            </a:r>
            <a:r>
              <a:rPr lang="ja-JP" altLang="ja-JP" sz="2400" dirty="0" smtClean="0"/>
              <a:t>高点数</a:t>
            </a:r>
            <a:r>
              <a:rPr lang="en-US" altLang="ja-JP" sz="2400" baseline="30000" dirty="0"/>
              <a:t>*1</a:t>
            </a:r>
            <a:r>
              <a:rPr lang="ja-JP" altLang="ja-JP" sz="2400" dirty="0" smtClean="0"/>
              <a:t>の平均</a:t>
            </a:r>
            <a:r>
              <a:rPr lang="ja-JP" altLang="en-US" sz="2400" dirty="0" smtClean="0"/>
              <a:t>値</a:t>
            </a:r>
            <a:r>
              <a:rPr lang="en-US" altLang="ja-JP" sz="2400" baseline="30000" dirty="0" smtClean="0"/>
              <a:t>*2</a:t>
            </a:r>
            <a:r>
              <a:rPr lang="ja-JP" altLang="en-US" sz="2400" dirty="0" smtClean="0"/>
              <a:t>］</a:t>
            </a:r>
            <a:r>
              <a:rPr lang="ja-JP" altLang="ja-JP" sz="2400" dirty="0" smtClean="0"/>
              <a:t>×</a:t>
            </a:r>
            <a:r>
              <a:rPr lang="ja-JP" altLang="en-US" sz="2400" dirty="0" smtClean="0"/>
              <a:t>［</a:t>
            </a:r>
            <a:r>
              <a:rPr lang="ja-JP" altLang="ja-JP" sz="2400" dirty="0" smtClean="0"/>
              <a:t>改定率</a:t>
            </a:r>
            <a:r>
              <a:rPr lang="en-US" altLang="ja-JP" sz="2400" baseline="30000" dirty="0" smtClean="0"/>
              <a:t>*3</a:t>
            </a:r>
            <a:r>
              <a:rPr lang="ja-JP" altLang="en-US" sz="2400" dirty="0" smtClean="0"/>
              <a:t>］</a:t>
            </a:r>
            <a:endParaRPr lang="en-US" altLang="ja-JP" sz="2400" dirty="0"/>
          </a:p>
          <a:p>
            <a:pPr marL="0" indent="0">
              <a:buNone/>
            </a:pPr>
            <a:r>
              <a:rPr lang="ja-JP" altLang="en-US" sz="2400" dirty="0"/>
              <a:t>　</a:t>
            </a:r>
            <a:r>
              <a:rPr lang="ja-JP" altLang="en-US" sz="2400" dirty="0" smtClean="0"/>
              <a:t>　／［各病院群</a:t>
            </a:r>
            <a:r>
              <a:rPr lang="ja-JP" altLang="ja-JP" sz="2400" smtClean="0"/>
              <a:t>の</a:t>
            </a:r>
            <a:r>
              <a:rPr lang="en-US" altLang="ja-JP" sz="2400" smtClean="0"/>
              <a:t>DPC</a:t>
            </a:r>
            <a:r>
              <a:rPr lang="ja-JP" altLang="ja-JP" sz="2400" dirty="0" smtClean="0"/>
              <a:t>点数表</a:t>
            </a:r>
            <a:r>
              <a:rPr lang="en-US" altLang="ja-JP" sz="2400" baseline="30000" dirty="0" smtClean="0"/>
              <a:t>*4</a:t>
            </a:r>
            <a:r>
              <a:rPr lang="ja-JP" altLang="en-US" sz="2400" kern="100" dirty="0" smtClean="0">
                <a:solidFill>
                  <a:srgbClr val="000000"/>
                </a:solidFill>
                <a:latin typeface="+mn-ea"/>
                <a:cs typeface="Times New Roman"/>
              </a:rPr>
              <a:t>に基づく包括点数</a:t>
            </a:r>
            <a:r>
              <a:rPr lang="en-US" altLang="ja-JP" sz="2400" baseline="30000" dirty="0" smtClean="0"/>
              <a:t>*5</a:t>
            </a:r>
            <a:r>
              <a:rPr lang="ja-JP" altLang="en-US" sz="2400" kern="100" dirty="0" smtClean="0">
                <a:solidFill>
                  <a:srgbClr val="000000"/>
                </a:solidFill>
                <a:latin typeface="+mn-ea"/>
                <a:cs typeface="Times New Roman"/>
              </a:rPr>
              <a:t>の平均値</a:t>
            </a:r>
            <a:r>
              <a:rPr lang="en-US" altLang="ja-JP" sz="2400" baseline="30000" dirty="0" smtClean="0"/>
              <a:t>*2</a:t>
            </a:r>
            <a:r>
              <a:rPr lang="ja-JP" altLang="en-US" sz="2400" dirty="0" smtClean="0"/>
              <a:t> </a:t>
            </a:r>
            <a:r>
              <a:rPr lang="ja-JP" altLang="en-US" sz="2400" dirty="0"/>
              <a:t>］</a:t>
            </a:r>
            <a:endParaRPr lang="en-US" altLang="ja-JP" sz="2400" dirty="0"/>
          </a:p>
          <a:p>
            <a:endParaRPr lang="en-US" altLang="ja-JP" sz="2400" dirty="0"/>
          </a:p>
          <a:p>
            <a:pPr marL="324000" indent="-324000">
              <a:buNone/>
            </a:pPr>
            <a:r>
              <a:rPr lang="en-US" altLang="ja-JP" sz="2000" dirty="0" smtClean="0"/>
              <a:t>*1</a:t>
            </a:r>
            <a:r>
              <a:rPr lang="ja-JP" altLang="ja-JP" sz="2000" dirty="0"/>
              <a:t>　改定前</a:t>
            </a:r>
            <a:r>
              <a:rPr lang="ja-JP" altLang="ja-JP" sz="2000" dirty="0" smtClean="0"/>
              <a:t>の</a:t>
            </a:r>
            <a:r>
              <a:rPr lang="ja-JP" altLang="en-US" sz="2000" dirty="0" smtClean="0"/>
              <a:t>出来高</a:t>
            </a:r>
            <a:r>
              <a:rPr lang="ja-JP" altLang="ja-JP" sz="2000" dirty="0" smtClean="0"/>
              <a:t>点数表</a:t>
            </a:r>
            <a:r>
              <a:rPr lang="ja-JP" altLang="en-US" sz="2000" dirty="0" smtClean="0"/>
              <a:t>に基づく実績値（</a:t>
            </a:r>
            <a:r>
              <a:rPr lang="ja-JP" altLang="ja-JP" sz="2000" dirty="0" smtClean="0"/>
              <a:t>退院</a:t>
            </a:r>
            <a:r>
              <a:rPr lang="ja-JP" altLang="ja-JP" sz="2000" dirty="0"/>
              <a:t>患者</a:t>
            </a:r>
            <a:r>
              <a:rPr lang="ja-JP" altLang="ja-JP" sz="2000" dirty="0" smtClean="0"/>
              <a:t>調査</a:t>
            </a:r>
            <a:r>
              <a:rPr lang="ja-JP" altLang="en-US" sz="2000" dirty="0" smtClean="0"/>
              <a:t>）。但し、改定での</a:t>
            </a:r>
            <a:r>
              <a:rPr lang="ja-JP" altLang="ja-JP" sz="2000" dirty="0" smtClean="0"/>
              <a:t>入院基本料</a:t>
            </a:r>
            <a:r>
              <a:rPr lang="ja-JP" altLang="en-US" sz="2000" dirty="0" smtClean="0"/>
              <a:t>や包括範囲</a:t>
            </a:r>
            <a:r>
              <a:rPr lang="ja-JP" altLang="ja-JP" sz="2000" dirty="0" smtClean="0"/>
              <a:t>の見直</a:t>
            </a:r>
            <a:r>
              <a:rPr lang="ja-JP" altLang="en-US" sz="2000" dirty="0" smtClean="0"/>
              <a:t>しは補正して</a:t>
            </a:r>
            <a:r>
              <a:rPr lang="ja-JP" altLang="ja-JP" sz="2000" dirty="0" smtClean="0"/>
              <a:t>反映</a:t>
            </a:r>
            <a:r>
              <a:rPr lang="ja-JP" altLang="ja-JP" sz="2000" dirty="0"/>
              <a:t>。</a:t>
            </a:r>
          </a:p>
          <a:p>
            <a:pPr marL="324000" indent="-324000">
              <a:buNone/>
            </a:pPr>
            <a:r>
              <a:rPr lang="en-US" altLang="ja-JP" sz="2000" dirty="0" smtClean="0"/>
              <a:t>*2</a:t>
            </a:r>
            <a:r>
              <a:rPr lang="ja-JP" altLang="ja-JP" sz="2000" dirty="0"/>
              <a:t>　</a:t>
            </a:r>
            <a:r>
              <a:rPr lang="ja-JP" altLang="en-US" sz="2000" dirty="0" smtClean="0"/>
              <a:t>当該病院群の全病院・全包括対象患者（改定後）の１入院あたりの平均値。</a:t>
            </a:r>
            <a:endParaRPr lang="ja-JP" altLang="ja-JP" sz="2000" dirty="0"/>
          </a:p>
          <a:p>
            <a:pPr marL="324000" indent="-324000">
              <a:buNone/>
            </a:pPr>
            <a:r>
              <a:rPr lang="en-US" altLang="ja-JP" sz="2000" dirty="0"/>
              <a:t>*</a:t>
            </a:r>
            <a:r>
              <a:rPr lang="en-US" altLang="ja-JP" sz="2000" dirty="0" smtClean="0"/>
              <a:t>3</a:t>
            </a:r>
            <a:r>
              <a:rPr lang="ja-JP" altLang="ja-JP" sz="2000" dirty="0"/>
              <a:t>　</a:t>
            </a:r>
            <a:r>
              <a:rPr lang="ja-JP" altLang="en-US" sz="2000" dirty="0" smtClean="0"/>
              <a:t>平成</a:t>
            </a:r>
            <a:r>
              <a:rPr lang="en-US" altLang="ja-JP" sz="2000" dirty="0" smtClean="0"/>
              <a:t>28</a:t>
            </a:r>
            <a:r>
              <a:rPr lang="ja-JP" altLang="en-US" sz="2000" dirty="0" smtClean="0"/>
              <a:t>年度改定では（</a:t>
            </a:r>
            <a:r>
              <a:rPr lang="en-US" altLang="ja-JP" sz="2000" dirty="0" smtClean="0"/>
              <a:t>1</a:t>
            </a:r>
            <a:r>
              <a:rPr lang="ja-JP" altLang="en-US" sz="2000" dirty="0" smtClean="0"/>
              <a:t>－</a:t>
            </a:r>
            <a:r>
              <a:rPr lang="en-US" altLang="ja-JP" sz="2000" dirty="0" smtClean="0"/>
              <a:t>0.0103</a:t>
            </a:r>
            <a:r>
              <a:rPr lang="ja-JP" altLang="en-US" sz="2000" dirty="0" smtClean="0"/>
              <a:t>）となる。特例市場拡大再算定分は点数表へ別途反映。</a:t>
            </a:r>
            <a:endParaRPr lang="ja-JP" altLang="ja-JP" sz="2000" dirty="0"/>
          </a:p>
          <a:p>
            <a:pPr marL="324000" indent="-324000">
              <a:buNone/>
            </a:pPr>
            <a:r>
              <a:rPr lang="en-US" altLang="ja-JP" sz="2000" dirty="0" smtClean="0"/>
              <a:t>*4</a:t>
            </a:r>
            <a:r>
              <a:rPr lang="ja-JP" altLang="ja-JP" sz="2000"/>
              <a:t>　</a:t>
            </a:r>
            <a:r>
              <a:rPr lang="en-US" altLang="ja-JP" sz="2000" smtClean="0"/>
              <a:t>DPC</a:t>
            </a:r>
            <a:r>
              <a:rPr lang="ja-JP" altLang="en-US" sz="2000" dirty="0" smtClean="0"/>
              <a:t>点数表は例外的な症例（アウトライヤー）を除外して集計・点数設定される。更に基礎係数には改定率も反映されるため、基礎係数の全病院群・加重平均値は</a:t>
            </a:r>
            <a:r>
              <a:rPr lang="en-US" altLang="ja-JP" sz="2000" dirty="0" smtClean="0"/>
              <a:t>1.0</a:t>
            </a:r>
            <a:r>
              <a:rPr lang="ja-JP" altLang="en-US" sz="2000" dirty="0" smtClean="0"/>
              <a:t>を</a:t>
            </a:r>
            <a:r>
              <a:rPr lang="ja-JP" altLang="ja-JP" sz="2000" dirty="0" smtClean="0"/>
              <a:t>上回る。</a:t>
            </a:r>
            <a:endParaRPr lang="en-US" altLang="ja-JP" sz="2000" dirty="0" smtClean="0"/>
          </a:p>
        </p:txBody>
      </p:sp>
      <p:sp>
        <p:nvSpPr>
          <p:cNvPr id="7" name="スライド番号プレースホルダ 6"/>
          <p:cNvSpPr>
            <a:spLocks noGrp="1"/>
          </p:cNvSpPr>
          <p:nvPr>
            <p:ph type="sldNum" sz="quarter" idx="12"/>
          </p:nvPr>
        </p:nvSpPr>
        <p:spPr>
          <a:xfrm>
            <a:off x="7579947" y="6472081"/>
            <a:ext cx="2311400" cy="365125"/>
          </a:xfrm>
        </p:spPr>
        <p:txBody>
          <a:bodyPr/>
          <a:lstStyle/>
          <a:p>
            <a:pPr>
              <a:defRPr/>
            </a:pPr>
            <a:fld id="{964FEBA6-0917-40D7-9B60-FDA0C4F81051}" type="slidenum">
              <a:rPr lang="en-US" altLang="ja-JP" smtClean="0">
                <a:solidFill>
                  <a:prstClr val="black">
                    <a:tint val="75000"/>
                  </a:prstClr>
                </a:solidFill>
              </a:rPr>
              <a:pPr>
                <a:defRPr/>
              </a:pPr>
              <a:t>276</a:t>
            </a:fld>
            <a:endParaRPr lang="en-US" altLang="ja-JP" dirty="0">
              <a:solidFill>
                <a:prstClr val="black">
                  <a:tint val="75000"/>
                </a:prstClr>
              </a:solidFill>
            </a:endParaRPr>
          </a:p>
        </p:txBody>
      </p:sp>
      <p:sp>
        <p:nvSpPr>
          <p:cNvPr id="8" name="Rectangle 3"/>
          <p:cNvSpPr txBox="1">
            <a:spLocks noChangeArrowheads="1"/>
          </p:cNvSpPr>
          <p:nvPr/>
        </p:nvSpPr>
        <p:spPr>
          <a:xfrm>
            <a:off x="194506" y="4869160"/>
            <a:ext cx="2808311" cy="1785416"/>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324000" indent="-324000" fontAlgn="base">
              <a:spcAft>
                <a:spcPct val="0"/>
              </a:spcAft>
              <a:buFont typeface="Arial" pitchFamily="34" charset="0"/>
              <a:buNone/>
            </a:pPr>
            <a:r>
              <a:rPr lang="en-US" altLang="ja-JP" sz="2000" dirty="0" smtClean="0">
                <a:solidFill>
                  <a:prstClr val="black"/>
                </a:solidFill>
              </a:rPr>
              <a:t>*5</a:t>
            </a:r>
            <a:r>
              <a:rPr lang="ja-JP" altLang="ja-JP" sz="2000" dirty="0" smtClean="0">
                <a:solidFill>
                  <a:prstClr val="black"/>
                </a:solidFill>
              </a:rPr>
              <a:t>　</a:t>
            </a:r>
            <a:r>
              <a:rPr lang="ja-JP" altLang="en-US" sz="2000" dirty="0" smtClean="0">
                <a:solidFill>
                  <a:prstClr val="black"/>
                </a:solidFill>
              </a:rPr>
              <a:t>医療機関別係数を乗じる前</a:t>
            </a:r>
            <a:r>
              <a:rPr lang="ja-JP" altLang="en-US" sz="2000" smtClean="0">
                <a:solidFill>
                  <a:prstClr val="black"/>
                </a:solidFill>
              </a:rPr>
              <a:t>の</a:t>
            </a:r>
            <a:r>
              <a:rPr lang="en-US" altLang="ja-JP" sz="2000" smtClean="0">
                <a:solidFill>
                  <a:prstClr val="black"/>
                </a:solidFill>
              </a:rPr>
              <a:t>DPC</a:t>
            </a:r>
            <a:r>
              <a:rPr lang="ja-JP" altLang="en-US" sz="2000" dirty="0" smtClean="0">
                <a:solidFill>
                  <a:prstClr val="black"/>
                </a:solidFill>
              </a:rPr>
              <a:t>点数表に基づく１入院あたりの包括点数。</a:t>
            </a:r>
            <a:endParaRPr lang="en-US" altLang="ja-JP" sz="2000" dirty="0" smtClean="0">
              <a:solidFill>
                <a:prstClr val="black"/>
              </a:solidFill>
            </a:endParaRPr>
          </a:p>
        </p:txBody>
      </p:sp>
      <p:graphicFrame>
        <p:nvGraphicFramePr>
          <p:cNvPr id="5" name="表 4"/>
          <p:cNvGraphicFramePr>
            <a:graphicFrameLocks noGrp="1"/>
          </p:cNvGraphicFramePr>
          <p:nvPr>
            <p:extLst/>
          </p:nvPr>
        </p:nvGraphicFramePr>
        <p:xfrm>
          <a:off x="3512860" y="4694250"/>
          <a:ext cx="5850649" cy="1800200"/>
        </p:xfrm>
        <a:graphic>
          <a:graphicData uri="http://schemas.openxmlformats.org/drawingml/2006/table">
            <a:tbl>
              <a:tblPr firstRow="1" firstCol="1" bandRow="1"/>
              <a:tblGrid>
                <a:gridCol w="3104340"/>
                <a:gridCol w="1074936"/>
                <a:gridCol w="1671373"/>
              </a:tblGrid>
              <a:tr h="514680">
                <a:tc>
                  <a:txBody>
                    <a:bodyPr/>
                    <a:lstStyle/>
                    <a:p>
                      <a:pPr algn="ctr">
                        <a:spcAft>
                          <a:spcPts val="0"/>
                        </a:spcAft>
                      </a:pPr>
                      <a:r>
                        <a:rPr lang="ja-JP" sz="1400" kern="100" dirty="0">
                          <a:effectLst/>
                          <a:latin typeface="Century"/>
                          <a:ea typeface="ＭＳ Ｐゴシック"/>
                          <a:cs typeface="Arial"/>
                        </a:rPr>
                        <a:t>医療機関群</a:t>
                      </a:r>
                      <a:endParaRPr lang="ja-JP" sz="1200" kern="100" dirty="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8BFE62"/>
                    </a:solidFill>
                  </a:tcPr>
                </a:tc>
                <a:tc>
                  <a:txBody>
                    <a:bodyPr/>
                    <a:lstStyle/>
                    <a:p>
                      <a:pPr algn="ctr">
                        <a:spcAft>
                          <a:spcPts val="0"/>
                        </a:spcAft>
                      </a:pPr>
                      <a:r>
                        <a:rPr lang="ja-JP" sz="1400" kern="100">
                          <a:effectLst/>
                          <a:latin typeface="Century"/>
                          <a:ea typeface="ＭＳ Ｐゴシック"/>
                          <a:cs typeface="Arial"/>
                        </a:rPr>
                        <a:t>施設数</a:t>
                      </a:r>
                      <a:endParaRPr lang="ja-JP" sz="1200" kern="10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8BFE62"/>
                    </a:solidFill>
                  </a:tcPr>
                </a:tc>
                <a:tc>
                  <a:txBody>
                    <a:bodyPr/>
                    <a:lstStyle/>
                    <a:p>
                      <a:pPr algn="ctr">
                        <a:spcAft>
                          <a:spcPts val="0"/>
                        </a:spcAft>
                      </a:pPr>
                      <a:r>
                        <a:rPr lang="ja-JP" sz="1400" kern="100">
                          <a:effectLst/>
                          <a:latin typeface="Century"/>
                          <a:ea typeface="ＭＳ Ｐゴシック"/>
                          <a:cs typeface="Arial"/>
                        </a:rPr>
                        <a:t>基礎係数</a:t>
                      </a:r>
                      <a:endParaRPr lang="ja-JP" sz="1200" kern="100">
                        <a:effectLst/>
                        <a:latin typeface="Century"/>
                        <a:ea typeface="ＭＳ 明朝"/>
                        <a:cs typeface="Times New Roman"/>
                      </a:endParaRPr>
                    </a:p>
                  </a:txBody>
                  <a:tcPr marL="68104" marR="68104"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solidFill>
                      <a:srgbClr val="8BFE62"/>
                    </a:solidFill>
                  </a:tcPr>
                </a:tc>
              </a:tr>
              <a:tr h="318724">
                <a:tc>
                  <a:txBody>
                    <a:bodyPr/>
                    <a:lstStyle/>
                    <a:p>
                      <a:pPr algn="just">
                        <a:spcAft>
                          <a:spcPts val="0"/>
                        </a:spcAft>
                      </a:pPr>
                      <a:r>
                        <a:rPr lang="en-US" sz="1200" kern="100" smtClean="0">
                          <a:effectLst/>
                          <a:latin typeface="ＭＳ Ｐゴシック"/>
                          <a:ea typeface="ＭＳ 明朝"/>
                          <a:cs typeface="Arial"/>
                        </a:rPr>
                        <a:t>DPC</a:t>
                      </a:r>
                      <a:r>
                        <a:rPr lang="ja-JP" sz="1200" kern="100" dirty="0">
                          <a:effectLst/>
                          <a:latin typeface="Century"/>
                          <a:ea typeface="ＭＳ Ｐゴシック"/>
                          <a:cs typeface="Arial"/>
                        </a:rPr>
                        <a:t>病院Ⅰ群（大学病院本院）</a:t>
                      </a:r>
                      <a:endParaRPr lang="ja-JP" sz="1100" kern="100" dirty="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spcAft>
                          <a:spcPts val="0"/>
                        </a:spcAft>
                      </a:pPr>
                      <a:r>
                        <a:rPr lang="en-US" sz="1600" kern="100" dirty="0">
                          <a:effectLst/>
                          <a:latin typeface="ＭＳ Ｐゴシック"/>
                          <a:ea typeface="ＭＳ 明朝"/>
                          <a:cs typeface="Times New Roman"/>
                        </a:rPr>
                        <a:t>80</a:t>
                      </a:r>
                      <a:endParaRPr lang="ja-JP" sz="1400" kern="100" dirty="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spcAft>
                          <a:spcPts val="0"/>
                        </a:spcAft>
                      </a:pPr>
                      <a:r>
                        <a:rPr lang="en-US" sz="1600" kern="100" dirty="0">
                          <a:effectLst/>
                          <a:latin typeface="ＭＳ Ｐゴシック"/>
                          <a:ea typeface="ＭＳ 明朝"/>
                          <a:cs typeface="Times New Roman"/>
                        </a:rPr>
                        <a:t>1.1351</a:t>
                      </a:r>
                      <a:endParaRPr lang="ja-JP" sz="1400" kern="100" dirty="0">
                        <a:effectLst/>
                        <a:latin typeface="Century"/>
                        <a:ea typeface="ＭＳ 明朝"/>
                        <a:cs typeface="Times New Roman"/>
                      </a:endParaRPr>
                    </a:p>
                  </a:txBody>
                  <a:tcPr marL="68104" marR="68104"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8724">
                <a:tc>
                  <a:txBody>
                    <a:bodyPr/>
                    <a:lstStyle/>
                    <a:p>
                      <a:pPr algn="just">
                        <a:spcAft>
                          <a:spcPts val="0"/>
                        </a:spcAft>
                      </a:pPr>
                      <a:r>
                        <a:rPr lang="en-US" sz="1200" kern="100" smtClean="0">
                          <a:effectLst/>
                          <a:latin typeface="ＭＳ Ｐゴシック"/>
                          <a:ea typeface="ＭＳ 明朝"/>
                          <a:cs typeface="Arial"/>
                        </a:rPr>
                        <a:t>DPC</a:t>
                      </a:r>
                      <a:r>
                        <a:rPr lang="ja-JP" sz="1200" kern="100" dirty="0">
                          <a:effectLst/>
                          <a:latin typeface="Century"/>
                          <a:ea typeface="ＭＳ Ｐゴシック"/>
                          <a:cs typeface="Arial"/>
                        </a:rPr>
                        <a:t>病院Ⅱ群</a:t>
                      </a:r>
                      <a:r>
                        <a:rPr lang="ja-JP" sz="1200" kern="100" dirty="0" smtClean="0">
                          <a:effectLst/>
                          <a:latin typeface="Century"/>
                          <a:ea typeface="ＭＳ Ｐゴシック"/>
                          <a:cs typeface="Arial"/>
                        </a:rPr>
                        <a:t>（</a:t>
                      </a:r>
                      <a:r>
                        <a:rPr lang="ja-JP" altLang="en-US" sz="1200" kern="100" dirty="0" smtClean="0">
                          <a:effectLst/>
                          <a:latin typeface="Century"/>
                          <a:ea typeface="ＭＳ Ｐゴシック"/>
                          <a:cs typeface="Arial"/>
                        </a:rPr>
                        <a:t>高機能な</a:t>
                      </a:r>
                      <a:r>
                        <a:rPr lang="ja-JP" sz="1200" kern="100" dirty="0" smtClean="0">
                          <a:effectLst/>
                          <a:latin typeface="Century"/>
                          <a:ea typeface="ＭＳ Ｐゴシック"/>
                          <a:cs typeface="Arial"/>
                        </a:rPr>
                        <a:t>病院</a:t>
                      </a:r>
                      <a:r>
                        <a:rPr lang="ja-JP" sz="1200" kern="100" dirty="0">
                          <a:effectLst/>
                          <a:latin typeface="Century"/>
                          <a:ea typeface="ＭＳ Ｐゴシック"/>
                          <a:cs typeface="Arial"/>
                        </a:rPr>
                        <a:t>）</a:t>
                      </a:r>
                      <a:endParaRPr lang="ja-JP" sz="1100" kern="100" dirty="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spcAft>
                          <a:spcPts val="0"/>
                        </a:spcAft>
                      </a:pPr>
                      <a:r>
                        <a:rPr lang="en-US" sz="1600" kern="100" dirty="0">
                          <a:effectLst/>
                          <a:latin typeface="ＭＳ Ｐゴシック"/>
                          <a:ea typeface="ＭＳ 明朝"/>
                          <a:cs typeface="Times New Roman"/>
                        </a:rPr>
                        <a:t>99</a:t>
                      </a:r>
                      <a:endParaRPr lang="ja-JP" sz="1400" kern="100" dirty="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r">
                        <a:spcAft>
                          <a:spcPts val="0"/>
                        </a:spcAft>
                      </a:pPr>
                      <a:r>
                        <a:rPr lang="en-US" sz="1600" kern="100" dirty="0">
                          <a:effectLst/>
                          <a:latin typeface="ＭＳ Ｐゴシック"/>
                          <a:ea typeface="ＭＳ 明朝"/>
                          <a:cs typeface="Times New Roman"/>
                        </a:rPr>
                        <a:t>1.0629</a:t>
                      </a:r>
                      <a:endParaRPr lang="ja-JP" sz="1400" kern="100" dirty="0">
                        <a:effectLst/>
                        <a:latin typeface="Century"/>
                        <a:ea typeface="ＭＳ 明朝"/>
                        <a:cs typeface="Times New Roman"/>
                      </a:endParaRPr>
                    </a:p>
                  </a:txBody>
                  <a:tcPr marL="68104" marR="68104"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11641">
                <a:tc>
                  <a:txBody>
                    <a:bodyPr/>
                    <a:lstStyle/>
                    <a:p>
                      <a:pPr algn="just">
                        <a:spcAft>
                          <a:spcPts val="0"/>
                        </a:spcAft>
                      </a:pPr>
                      <a:r>
                        <a:rPr lang="en-US" sz="1200" kern="100" smtClean="0">
                          <a:effectLst/>
                          <a:latin typeface="ＭＳ Ｐゴシック"/>
                          <a:ea typeface="ＭＳ 明朝"/>
                          <a:cs typeface="Arial"/>
                        </a:rPr>
                        <a:t>DPC</a:t>
                      </a:r>
                      <a:r>
                        <a:rPr lang="ja-JP" sz="1200" kern="100" dirty="0">
                          <a:effectLst/>
                          <a:latin typeface="Century"/>
                          <a:ea typeface="ＭＳ Ｐゴシック"/>
                          <a:cs typeface="Arial"/>
                        </a:rPr>
                        <a:t>病院Ⅲ群</a:t>
                      </a:r>
                      <a:endParaRPr lang="ja-JP" sz="1100" kern="100" dirty="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r">
                        <a:spcAft>
                          <a:spcPts val="0"/>
                        </a:spcAft>
                      </a:pPr>
                      <a:r>
                        <a:rPr lang="en-US" sz="1600" kern="100">
                          <a:effectLst/>
                          <a:latin typeface="ＭＳ Ｐゴシック"/>
                          <a:ea typeface="ＭＳ 明朝"/>
                          <a:cs typeface="Times New Roman"/>
                        </a:rPr>
                        <a:t>1406</a:t>
                      </a:r>
                      <a:endParaRPr lang="ja-JP" sz="1400" kern="10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r">
                        <a:spcAft>
                          <a:spcPts val="0"/>
                        </a:spcAft>
                      </a:pPr>
                      <a:r>
                        <a:rPr lang="en-US" sz="1600" kern="100" dirty="0">
                          <a:effectLst/>
                          <a:latin typeface="ＭＳ Ｐゴシック"/>
                          <a:ea typeface="ＭＳ 明朝"/>
                          <a:cs typeface="Times New Roman"/>
                        </a:rPr>
                        <a:t>1.0276</a:t>
                      </a:r>
                      <a:endParaRPr lang="ja-JP" sz="1400" kern="100" dirty="0">
                        <a:effectLst/>
                        <a:latin typeface="Century"/>
                        <a:ea typeface="ＭＳ 明朝"/>
                        <a:cs typeface="Times New Roman"/>
                      </a:endParaRPr>
                    </a:p>
                  </a:txBody>
                  <a:tcPr marL="68104" marR="68104"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r h="336431">
                <a:tc>
                  <a:txBody>
                    <a:bodyPr/>
                    <a:lstStyle/>
                    <a:p>
                      <a:pPr algn="r">
                        <a:spcAft>
                          <a:spcPts val="0"/>
                        </a:spcAft>
                      </a:pPr>
                      <a:r>
                        <a:rPr lang="ja-JP" sz="1400" kern="100">
                          <a:effectLst/>
                          <a:latin typeface="Century"/>
                          <a:ea typeface="ＭＳ Ｐゴシック"/>
                          <a:cs typeface="Arial"/>
                        </a:rPr>
                        <a:t>合計</a:t>
                      </a:r>
                      <a:endParaRPr lang="ja-JP" sz="1200" kern="10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r">
                        <a:spcAft>
                          <a:spcPts val="0"/>
                        </a:spcAft>
                      </a:pPr>
                      <a:r>
                        <a:rPr lang="en-US" sz="1600" kern="100">
                          <a:effectLst/>
                          <a:latin typeface="ＭＳ Ｐゴシック"/>
                          <a:ea typeface="ＭＳ 明朝"/>
                          <a:cs typeface="Times New Roman"/>
                        </a:rPr>
                        <a:t>1585</a:t>
                      </a:r>
                      <a:endParaRPr lang="ja-JP" sz="1400" kern="100">
                        <a:effectLst/>
                        <a:latin typeface="Century"/>
                        <a:ea typeface="ＭＳ 明朝"/>
                        <a:cs typeface="Times New Roman"/>
                      </a:endParaRPr>
                    </a:p>
                  </a:txBody>
                  <a:tcPr marL="68104" marR="68104" marT="0" marB="0" anchor="ctr">
                    <a:lnL w="190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c>
                  <a:txBody>
                    <a:bodyPr/>
                    <a:lstStyle/>
                    <a:p>
                      <a:pPr algn="r">
                        <a:spcAft>
                          <a:spcPts val="0"/>
                        </a:spcAft>
                      </a:pPr>
                      <a:r>
                        <a:rPr lang="en-US" sz="1600" kern="100" dirty="0">
                          <a:effectLst/>
                          <a:latin typeface="ＭＳ Ｐゴシック"/>
                          <a:ea typeface="ＭＳ 明朝"/>
                          <a:cs typeface="Times New Roman"/>
                        </a:rPr>
                        <a:t>1.0464</a:t>
                      </a:r>
                      <a:endParaRPr lang="ja-JP" sz="1400" kern="100" dirty="0">
                        <a:effectLst/>
                        <a:latin typeface="Century"/>
                        <a:ea typeface="ＭＳ 明朝"/>
                        <a:cs typeface="Times New Roman"/>
                      </a:endParaRPr>
                    </a:p>
                  </a:txBody>
                  <a:tcPr marL="68104" marR="68104" marT="0" marB="0" anchor="ctr">
                    <a:lnL w="12700" cap="flat" cmpd="sng" algn="ctr">
                      <a:solidFill>
                        <a:srgbClr val="000000"/>
                      </a:solidFill>
                      <a:prstDash val="solid"/>
                      <a:round/>
                      <a:headEnd type="none" w="med" len="med"/>
                      <a:tailEnd type="none" w="med" len="med"/>
                    </a:lnL>
                    <a:lnR w="19050" cap="flat" cmpd="sng" algn="ctr">
                      <a:solidFill>
                        <a:srgbClr val="000000"/>
                      </a:solidFill>
                      <a:prstDash val="solid"/>
                      <a:round/>
                      <a:headEnd type="none" w="med" len="med"/>
                      <a:tailEnd type="none" w="med" len="med"/>
                    </a:lnR>
                    <a:lnT w="19050" cap="flat" cmpd="sng" algn="ctr">
                      <a:solidFill>
                        <a:srgbClr val="000000"/>
                      </a:solidFill>
                      <a:prstDash val="solid"/>
                      <a:round/>
                      <a:headEnd type="none" w="med" len="med"/>
                      <a:tailEnd type="none" w="med" len="med"/>
                    </a:lnT>
                    <a:lnB w="19050" cap="flat" cmpd="sng" algn="ctr">
                      <a:solidFill>
                        <a:srgbClr val="000000"/>
                      </a:solidFill>
                      <a:prstDash val="solid"/>
                      <a:round/>
                      <a:headEnd type="none" w="med" len="med"/>
                      <a:tailEnd type="none" w="med" len="med"/>
                    </a:lnB>
                  </a:tcPr>
                </a:tc>
              </a:tr>
            </a:tbl>
          </a:graphicData>
        </a:graphic>
      </p:graphicFrame>
      <p:sp>
        <p:nvSpPr>
          <p:cNvPr id="3" name="角丸四角形 2"/>
          <p:cNvSpPr/>
          <p:nvPr/>
        </p:nvSpPr>
        <p:spPr>
          <a:xfrm>
            <a:off x="6681192" y="5229200"/>
            <a:ext cx="2679700" cy="12319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smtClean="0">
                <a:solidFill>
                  <a:prstClr val="white"/>
                </a:solidFill>
              </a:rPr>
              <a:t>集計中</a:t>
            </a:r>
            <a:endParaRPr lang="ja-JP" altLang="en-US" b="1" dirty="0">
              <a:solidFill>
                <a:prstClr val="white"/>
              </a:solidFill>
            </a:endParaRPr>
          </a:p>
        </p:txBody>
      </p:sp>
      <p:sp>
        <p:nvSpPr>
          <p:cNvPr id="12" name="Rectangle 2"/>
          <p:cNvSpPr txBox="1">
            <a:spLocks noChangeArrowheads="1"/>
          </p:cNvSpPr>
          <p:nvPr/>
        </p:nvSpPr>
        <p:spPr>
          <a:xfrm>
            <a:off x="194414" y="836415"/>
            <a:ext cx="4809467" cy="484816"/>
          </a:xfrm>
          <a:prstGeom prst="rect">
            <a:avLst/>
          </a:prstGeo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rmAutofit/>
          </a:bodyPr>
          <a:lstStyle>
            <a:lvl1pPr algn="ctr" defTabSz="914400" rtl="0" eaLnBrk="1" latinLnBrk="0" hangingPunct="1">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r>
              <a:rPr lang="ja-JP" altLang="en-US" sz="2400" dirty="0" smtClean="0">
                <a:solidFill>
                  <a:prstClr val="black"/>
                </a:solidFill>
              </a:rPr>
              <a:t>医療機関群・基礎係数の見直し</a:t>
            </a:r>
            <a:endParaRPr lang="en-US" altLang="ja-JP" sz="2400" dirty="0">
              <a:solidFill>
                <a:prstClr val="black"/>
              </a:solidFill>
            </a:endParaRPr>
          </a:p>
        </p:txBody>
      </p:sp>
      <p:sp>
        <p:nvSpPr>
          <p:cNvPr id="10"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2635831495"/>
      </p:ext>
    </p:extLst>
  </p:cSld>
  <p:clrMapOvr>
    <a:masterClrMapping/>
  </p:clrMapOvr>
  <p:timing>
    <p:tnLst>
      <p:par>
        <p:cT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2736" y="1217357"/>
            <a:ext cx="9601199" cy="598813"/>
          </a:xfrm>
          <a:prstGeom prst="rect">
            <a:avLst/>
          </a:prstGeom>
          <a:solidFill>
            <a:srgbClr val="FFFFAF">
              <a:alpha val="50195"/>
            </a:srgbClr>
          </a:solidFill>
          <a:ln w="9525">
            <a:solidFill>
              <a:schemeClr val="tx1"/>
            </a:solidFill>
            <a:miter lim="800000"/>
            <a:headEnd/>
            <a:tailEnd/>
          </a:ln>
        </p:spPr>
        <p:txBody>
          <a:bodyPr/>
          <a:lstStyle/>
          <a:p>
            <a:pPr marL="342900" indent="-342900">
              <a:buFont typeface="Wingdings" panose="05000000000000000000" pitchFamily="2" charset="2"/>
              <a:buChar char="Ø"/>
              <a:defRPr/>
            </a:pPr>
            <a:r>
              <a:rPr lang="ja-JP" altLang="en-US" sz="1600" dirty="0" smtClean="0">
                <a:solidFill>
                  <a:prstClr val="black"/>
                </a:solidFill>
                <a:latin typeface="ＭＳ Ｐゴシック"/>
              </a:rPr>
              <a:t>　</a:t>
            </a:r>
            <a:r>
              <a:rPr lang="ja-JP" altLang="en-US" sz="1600" b="1" dirty="0">
                <a:solidFill>
                  <a:prstClr val="black"/>
                </a:solidFill>
                <a:latin typeface="ＭＳ Ｐゴシック"/>
              </a:rPr>
              <a:t>機能評価係数</a:t>
            </a:r>
            <a:r>
              <a:rPr lang="en-US" altLang="ja-JP" sz="1600" b="1" dirty="0">
                <a:solidFill>
                  <a:prstClr val="black"/>
                </a:solidFill>
                <a:latin typeface="ＭＳ Ｐゴシック"/>
              </a:rPr>
              <a:t>Ⅰ</a:t>
            </a:r>
            <a:r>
              <a:rPr lang="ja-JP" altLang="en-US" sz="1600" b="1" dirty="0">
                <a:solidFill>
                  <a:prstClr val="black"/>
                </a:solidFill>
                <a:latin typeface="ＭＳ Ｐゴシック"/>
              </a:rPr>
              <a:t>については、出来高評価体系における「当該医療機関の入院患者全員に対して算定される加算」や「入院基本料の補正値」等を機能評価係数</a:t>
            </a:r>
            <a:r>
              <a:rPr lang="en-US" altLang="ja-JP" sz="1600" b="1" dirty="0">
                <a:solidFill>
                  <a:prstClr val="black"/>
                </a:solidFill>
                <a:latin typeface="ＭＳ Ｐゴシック"/>
              </a:rPr>
              <a:t>Ⅰ</a:t>
            </a:r>
            <a:r>
              <a:rPr lang="ja-JP" altLang="en-US" sz="1600" b="1" dirty="0">
                <a:solidFill>
                  <a:prstClr val="black"/>
                </a:solidFill>
                <a:latin typeface="ＭＳ Ｐゴシック"/>
              </a:rPr>
              <a:t>として評価</a:t>
            </a:r>
            <a:r>
              <a:rPr lang="ja-JP" altLang="en-US" sz="1600" b="1" dirty="0" smtClean="0">
                <a:solidFill>
                  <a:prstClr val="black"/>
                </a:solidFill>
                <a:latin typeface="ＭＳ Ｐゴシック"/>
              </a:rPr>
              <a:t>する</a:t>
            </a:r>
            <a:endParaRPr lang="en-US" altLang="ja-JP" sz="1600" b="1" dirty="0">
              <a:solidFill>
                <a:prstClr val="black"/>
              </a:solidFill>
              <a:latin typeface="ＭＳ Ｐゴシック"/>
            </a:endParaRPr>
          </a:p>
        </p:txBody>
      </p:sp>
      <p:sp>
        <p:nvSpPr>
          <p:cNvPr id="23" name="Rectangle 36"/>
          <p:cNvSpPr>
            <a:spLocks noChangeArrowheads="1"/>
          </p:cNvSpPr>
          <p:nvPr/>
        </p:nvSpPr>
        <p:spPr bwMode="auto">
          <a:xfrm>
            <a:off x="4542729" y="839583"/>
            <a:ext cx="2354488"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機能評価係数</a:t>
            </a:r>
            <a:r>
              <a:rPr lang="en-US" altLang="ja-JP" sz="1846" dirty="0" smtClean="0">
                <a:solidFill>
                  <a:prstClr val="black"/>
                </a:solidFill>
                <a:latin typeface="ＭＳ Ｐゴシック"/>
              </a:rPr>
              <a:t>Ⅰ</a:t>
            </a:r>
            <a:r>
              <a:rPr lang="ja-JP" altLang="en-US" sz="1846" dirty="0" smtClean="0">
                <a:solidFill>
                  <a:prstClr val="black"/>
                </a:solidFill>
                <a:latin typeface="ＭＳ Ｐゴシック"/>
              </a:rPr>
              <a:t>とは</a:t>
            </a:r>
            <a:endParaRPr lang="ja-JP" altLang="en-US" sz="1846"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277</a:t>
            </a:fld>
            <a:endParaRPr lang="ja-JP" altLang="en-US">
              <a:solidFill>
                <a:prstClr val="black"/>
              </a:solidFill>
            </a:endParaRPr>
          </a:p>
        </p:txBody>
      </p:sp>
      <p:sp>
        <p:nvSpPr>
          <p:cNvPr id="9" name="Rectangle 2"/>
          <p:cNvSpPr>
            <a:spLocks noGrp="1" noChangeArrowheads="1"/>
          </p:cNvSpPr>
          <p:nvPr>
            <p:ph type="ctrTitle"/>
          </p:nvPr>
        </p:nvSpPr>
        <p:spPr>
          <a:xfrm>
            <a:off x="132742" y="732472"/>
            <a:ext cx="4377413"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a:solidFill>
                  <a:schemeClr val="tx1"/>
                </a:solidFill>
              </a:rPr>
              <a:t>機能評価</a:t>
            </a:r>
            <a:r>
              <a:rPr lang="ja-JP" altLang="en-US" sz="2400" dirty="0" smtClean="0">
                <a:solidFill>
                  <a:schemeClr val="tx1"/>
                </a:solidFill>
              </a:rPr>
              <a:t>係数</a:t>
            </a:r>
            <a:r>
              <a:rPr lang="en-US" altLang="ja-JP" sz="2400" dirty="0" smtClean="0">
                <a:solidFill>
                  <a:schemeClr val="tx1"/>
                </a:solidFill>
              </a:rPr>
              <a:t>Ⅰ</a:t>
            </a:r>
            <a:r>
              <a:rPr lang="ja-JP" altLang="en-US" sz="2400" dirty="0" smtClean="0">
                <a:solidFill>
                  <a:schemeClr val="tx1"/>
                </a:solidFill>
              </a:rPr>
              <a:t>の見直し（１）</a:t>
            </a:r>
            <a:endParaRPr lang="en-US" altLang="ja-JP" sz="2400" dirty="0">
              <a:solidFill>
                <a:schemeClr val="tx1"/>
              </a:solidFill>
            </a:endParaRPr>
          </a:p>
        </p:txBody>
      </p:sp>
      <p:sp>
        <p:nvSpPr>
          <p:cNvPr id="10" name="コンテンツ プレースホルダー 2"/>
          <p:cNvSpPr txBox="1">
            <a:spLocks/>
          </p:cNvSpPr>
          <p:nvPr/>
        </p:nvSpPr>
        <p:spPr>
          <a:xfrm>
            <a:off x="518344" y="2060234"/>
            <a:ext cx="3826768" cy="2304255"/>
          </a:xfrm>
          <a:prstGeom prst="rect">
            <a:avLst/>
          </a:prstGeom>
          <a:ln>
            <a:solidFill>
              <a:schemeClr val="tx1"/>
            </a:solidFill>
            <a:prstDash val="solid"/>
          </a:ln>
        </p:spPr>
        <p:txBody>
          <a:bodyPr vert="horz"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kumimoji="1"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kumimoji="1"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kumimoji="1"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kumimoji="1" sz="1600" kern="1200">
                <a:solidFill>
                  <a:schemeClr val="tx1"/>
                </a:solidFill>
                <a:latin typeface="+mn-lt"/>
                <a:ea typeface="+mn-ea"/>
                <a:cs typeface="+mn-cs"/>
              </a:defRPr>
            </a:lvl9pPr>
          </a:lstStyle>
          <a:p>
            <a:r>
              <a:rPr lang="ja-JP" altLang="en-US" sz="2000" u="sng" dirty="0" smtClean="0">
                <a:solidFill>
                  <a:prstClr val="black"/>
                </a:solidFill>
              </a:rPr>
              <a:t>１．　「入院基本料の差額」を評価</a:t>
            </a:r>
            <a:endParaRPr lang="en-US" altLang="ja-JP" sz="2000" u="sng" dirty="0" smtClean="0">
              <a:solidFill>
                <a:prstClr val="black"/>
              </a:solidFill>
            </a:endParaRPr>
          </a:p>
          <a:p>
            <a:pPr algn="l"/>
            <a:r>
              <a:rPr lang="ja-JP" altLang="en-US" sz="2000" dirty="0" smtClean="0">
                <a:solidFill>
                  <a:prstClr val="black"/>
                </a:solidFill>
              </a:rPr>
              <a:t>　診断群分類点数表は、</a:t>
            </a:r>
            <a:r>
              <a:rPr lang="ja-JP" altLang="en-US" sz="2000" u="sng" dirty="0" smtClean="0">
                <a:solidFill>
                  <a:srgbClr val="FF0000"/>
                </a:solidFill>
              </a:rPr>
              <a:t>「一般病棟</a:t>
            </a:r>
            <a:r>
              <a:rPr lang="en-US" altLang="ja-JP" sz="2000" u="sng" dirty="0" smtClean="0">
                <a:solidFill>
                  <a:srgbClr val="FF0000"/>
                </a:solidFill>
              </a:rPr>
              <a:t>10</a:t>
            </a:r>
            <a:r>
              <a:rPr lang="ja-JP" altLang="en-US" sz="2000" u="sng" dirty="0" smtClean="0">
                <a:solidFill>
                  <a:srgbClr val="FF0000"/>
                </a:solidFill>
              </a:rPr>
              <a:t>対１入院基本料」を基本として作成</a:t>
            </a:r>
            <a:r>
              <a:rPr lang="ja-JP" altLang="en-US" sz="2000" dirty="0" smtClean="0">
                <a:solidFill>
                  <a:prstClr val="black"/>
                </a:solidFill>
              </a:rPr>
              <a:t>されており、それぞれの入院基本料について、「一般病棟入院基本料</a:t>
            </a:r>
            <a:r>
              <a:rPr lang="en-US" altLang="ja-JP" sz="2000" dirty="0" smtClean="0">
                <a:solidFill>
                  <a:prstClr val="black"/>
                </a:solidFill>
              </a:rPr>
              <a:t>10</a:t>
            </a:r>
            <a:r>
              <a:rPr lang="ja-JP" altLang="en-US" sz="2000" dirty="0" smtClean="0">
                <a:solidFill>
                  <a:prstClr val="black"/>
                </a:solidFill>
              </a:rPr>
              <a:t>対１」との差額に係る評価を行う。</a:t>
            </a:r>
            <a:endParaRPr lang="en-US" altLang="ja-JP" sz="2000" dirty="0" smtClean="0">
              <a:solidFill>
                <a:prstClr val="black"/>
              </a:solidFill>
            </a:endParaRPr>
          </a:p>
        </p:txBody>
      </p:sp>
      <p:graphicFrame>
        <p:nvGraphicFramePr>
          <p:cNvPr id="11" name="表 10"/>
          <p:cNvGraphicFramePr>
            <a:graphicFrameLocks noGrp="1"/>
          </p:cNvGraphicFramePr>
          <p:nvPr>
            <p:extLst/>
          </p:nvPr>
        </p:nvGraphicFramePr>
        <p:xfrm>
          <a:off x="5258070" y="2117834"/>
          <a:ext cx="3362999" cy="2246652"/>
        </p:xfrm>
        <a:graphic>
          <a:graphicData uri="http://schemas.openxmlformats.org/drawingml/2006/table">
            <a:tbl>
              <a:tblPr firstRow="1" bandRow="1">
                <a:tableStyleId>{5940675A-B579-460E-94D1-54222C63F5DA}</a:tableStyleId>
              </a:tblPr>
              <a:tblGrid>
                <a:gridCol w="3362999"/>
              </a:tblGrid>
              <a:tr h="374442">
                <a:tc>
                  <a:txBody>
                    <a:bodyPr/>
                    <a:lstStyle/>
                    <a:p>
                      <a:r>
                        <a:rPr kumimoji="1" lang="ja-JP" altLang="en-US" dirty="0" smtClean="0"/>
                        <a:t>（例）</a:t>
                      </a:r>
                      <a:endParaRPr kumimoji="1" lang="ja-JP" altLang="en-US" dirty="0"/>
                    </a:p>
                  </a:txBody>
                  <a:tcPr/>
                </a:tc>
              </a:tr>
              <a:tr h="374442">
                <a:tc>
                  <a:txBody>
                    <a:bodyPr/>
                    <a:lstStyle/>
                    <a:p>
                      <a:r>
                        <a:rPr kumimoji="1" lang="ja-JP" altLang="en-US" dirty="0" smtClean="0"/>
                        <a:t>一般病棟７対１入院基本料</a:t>
                      </a:r>
                      <a:endParaRPr kumimoji="1" lang="ja-JP" altLang="en-US" dirty="0"/>
                    </a:p>
                  </a:txBody>
                  <a:tcPr/>
                </a:tc>
              </a:tr>
              <a:tr h="374442">
                <a:tc>
                  <a:txBody>
                    <a:bodyPr/>
                    <a:lstStyle/>
                    <a:p>
                      <a:r>
                        <a:rPr kumimoji="1" lang="ja-JP" altLang="en-US" dirty="0" smtClean="0"/>
                        <a:t>専門病院７対１入院基本料</a:t>
                      </a:r>
                      <a:endParaRPr kumimoji="1" lang="ja-JP" altLang="en-US" dirty="0"/>
                    </a:p>
                  </a:txBody>
                  <a:tcPr/>
                </a:tc>
              </a:tr>
              <a:tr h="374442">
                <a:tc>
                  <a:txBody>
                    <a:bodyPr/>
                    <a:lstStyle/>
                    <a:p>
                      <a:r>
                        <a:rPr kumimoji="1" lang="ja-JP" altLang="en-US" dirty="0" smtClean="0"/>
                        <a:t>専門病院</a:t>
                      </a:r>
                      <a:r>
                        <a:rPr kumimoji="1" lang="en-US" altLang="ja-JP" dirty="0" smtClean="0"/>
                        <a:t>10</a:t>
                      </a:r>
                      <a:r>
                        <a:rPr kumimoji="1" lang="ja-JP" altLang="en-US" dirty="0" smtClean="0"/>
                        <a:t>対１入院基本料</a:t>
                      </a:r>
                      <a:endParaRPr kumimoji="1" lang="ja-JP" altLang="en-US" dirty="0"/>
                    </a:p>
                  </a:txBody>
                  <a:tcPr/>
                </a:tc>
              </a:tr>
              <a:tr h="374442">
                <a:tc>
                  <a:txBody>
                    <a:bodyPr/>
                    <a:lstStyle/>
                    <a:p>
                      <a:r>
                        <a:rPr kumimoji="1" lang="ja-JP" altLang="en-US" dirty="0" smtClean="0"/>
                        <a:t>特定機能病院７対１入院基本料</a:t>
                      </a:r>
                      <a:endParaRPr kumimoji="1" lang="ja-JP" altLang="en-US" dirty="0"/>
                    </a:p>
                  </a:txBody>
                  <a:tcPr/>
                </a:tc>
              </a:tr>
              <a:tr h="374442">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dirty="0" smtClean="0"/>
                        <a:t>特定機能病院</a:t>
                      </a:r>
                      <a:r>
                        <a:rPr kumimoji="1" lang="en-US" altLang="ja-JP" dirty="0" smtClean="0"/>
                        <a:t>10</a:t>
                      </a:r>
                      <a:r>
                        <a:rPr kumimoji="1" lang="ja-JP" altLang="en-US" dirty="0" smtClean="0"/>
                        <a:t>対１入院基本料</a:t>
                      </a:r>
                    </a:p>
                  </a:txBody>
                  <a:tcPr/>
                </a:tc>
              </a:tr>
            </a:tbl>
          </a:graphicData>
        </a:graphic>
      </p:graphicFrame>
      <p:graphicFrame>
        <p:nvGraphicFramePr>
          <p:cNvPr id="12" name="表 11"/>
          <p:cNvGraphicFramePr>
            <a:graphicFrameLocks noGrp="1"/>
          </p:cNvGraphicFramePr>
          <p:nvPr>
            <p:extLst/>
          </p:nvPr>
        </p:nvGraphicFramePr>
        <p:xfrm>
          <a:off x="5270749" y="4635996"/>
          <a:ext cx="3168352" cy="1828800"/>
        </p:xfrm>
        <a:graphic>
          <a:graphicData uri="http://schemas.openxmlformats.org/drawingml/2006/table">
            <a:tbl>
              <a:tblPr firstRow="1" bandRow="1">
                <a:tableStyleId>{5940675A-B579-460E-94D1-54222C63F5DA}</a:tableStyleId>
              </a:tblPr>
              <a:tblGrid>
                <a:gridCol w="3168352"/>
              </a:tblGrid>
              <a:tr h="312551">
                <a:tc>
                  <a:txBody>
                    <a:bodyPr/>
                    <a:lstStyle/>
                    <a:p>
                      <a:r>
                        <a:rPr kumimoji="1" lang="ja-JP" altLang="en-US" dirty="0" smtClean="0"/>
                        <a:t>（例）</a:t>
                      </a:r>
                      <a:endParaRPr kumimoji="1" lang="ja-JP" altLang="en-US" dirty="0"/>
                    </a:p>
                  </a:txBody>
                  <a:tcPr/>
                </a:tc>
              </a:tr>
              <a:tr h="312551">
                <a:tc>
                  <a:txBody>
                    <a:bodyPr/>
                    <a:lstStyle/>
                    <a:p>
                      <a:r>
                        <a:rPr kumimoji="1" lang="ja-JP" altLang="en-US" dirty="0" smtClean="0"/>
                        <a:t>総合入院体制加算</a:t>
                      </a:r>
                      <a:endParaRPr kumimoji="1" lang="ja-JP" altLang="en-US" dirty="0"/>
                    </a:p>
                  </a:txBody>
                  <a:tcPr/>
                </a:tc>
              </a:tr>
              <a:tr h="312551">
                <a:tc>
                  <a:txBody>
                    <a:bodyPr/>
                    <a:lstStyle/>
                    <a:p>
                      <a:r>
                        <a:rPr kumimoji="1" lang="ja-JP" altLang="en-US" dirty="0" smtClean="0"/>
                        <a:t>医師事務補助体制加算</a:t>
                      </a:r>
                      <a:endParaRPr kumimoji="1" lang="ja-JP" altLang="en-US" dirty="0"/>
                    </a:p>
                  </a:txBody>
                  <a:tcPr/>
                </a:tc>
              </a:tr>
              <a:tr h="312551">
                <a:tc>
                  <a:txBody>
                    <a:bodyPr/>
                    <a:lstStyle/>
                    <a:p>
                      <a:r>
                        <a:rPr kumimoji="1" lang="ja-JP" altLang="en-US" dirty="0" smtClean="0"/>
                        <a:t>診療録管理体制加算</a:t>
                      </a:r>
                      <a:endParaRPr kumimoji="1" lang="ja-JP" altLang="en-US" dirty="0"/>
                    </a:p>
                  </a:txBody>
                  <a:tcPr/>
                </a:tc>
              </a:tr>
              <a:tr h="312551">
                <a:tc>
                  <a:txBody>
                    <a:bodyPr/>
                    <a:lstStyle/>
                    <a:p>
                      <a:r>
                        <a:rPr kumimoji="1" lang="ja-JP" altLang="en-US" dirty="0" smtClean="0"/>
                        <a:t>検体検査判断料</a:t>
                      </a:r>
                      <a:endParaRPr kumimoji="1" lang="ja-JP" altLang="en-US" dirty="0"/>
                    </a:p>
                  </a:txBody>
                  <a:tcPr/>
                </a:tc>
              </a:tr>
            </a:tbl>
          </a:graphicData>
        </a:graphic>
      </p:graphicFrame>
      <p:sp>
        <p:nvSpPr>
          <p:cNvPr id="13" name="コンテンツ プレースホルダー 2"/>
          <p:cNvSpPr txBox="1">
            <a:spLocks/>
          </p:cNvSpPr>
          <p:nvPr/>
        </p:nvSpPr>
        <p:spPr>
          <a:xfrm>
            <a:off x="543745" y="4635996"/>
            <a:ext cx="3826768" cy="1440160"/>
          </a:xfrm>
          <a:prstGeom prst="rect">
            <a:avLst/>
          </a:prstGeom>
          <a:ln w="3175">
            <a:solidFill>
              <a:schemeClr val="tx1"/>
            </a:solidFill>
          </a:ln>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buFont typeface="Arial" pitchFamily="34" charset="0"/>
              <a:buNone/>
            </a:pPr>
            <a:r>
              <a:rPr lang="ja-JP" altLang="en-US" sz="2000" u="sng" dirty="0" smtClean="0">
                <a:solidFill>
                  <a:prstClr val="black"/>
                </a:solidFill>
              </a:rPr>
              <a:t>２．　「入院基本料等加算」等</a:t>
            </a:r>
            <a:endParaRPr lang="en-US" altLang="ja-JP" sz="2000" u="sng" dirty="0" smtClean="0">
              <a:solidFill>
                <a:prstClr val="black"/>
              </a:solidFill>
            </a:endParaRPr>
          </a:p>
          <a:p>
            <a:pPr marL="0" indent="0">
              <a:buFont typeface="Arial" pitchFamily="34" charset="0"/>
              <a:buNone/>
            </a:pPr>
            <a:r>
              <a:rPr lang="ja-JP" altLang="en-US" sz="2000" dirty="0" smtClean="0">
                <a:solidFill>
                  <a:prstClr val="black"/>
                </a:solidFill>
              </a:rPr>
              <a:t>　「当該医療機関に</a:t>
            </a:r>
            <a:r>
              <a:rPr lang="ja-JP" altLang="en-US" sz="2000" smtClean="0">
                <a:solidFill>
                  <a:prstClr val="black"/>
                </a:solidFill>
              </a:rPr>
              <a:t>おいて</a:t>
            </a:r>
            <a:r>
              <a:rPr lang="en-US" altLang="ja-JP" sz="2000" smtClean="0">
                <a:solidFill>
                  <a:prstClr val="black"/>
                </a:solidFill>
              </a:rPr>
              <a:t>DPC</a:t>
            </a:r>
            <a:r>
              <a:rPr lang="ja-JP" altLang="en-US" sz="2000" dirty="0" smtClean="0">
                <a:solidFill>
                  <a:prstClr val="black"/>
                </a:solidFill>
              </a:rPr>
              <a:t>包括算定をする</a:t>
            </a:r>
            <a:r>
              <a:rPr lang="ja-JP" altLang="en-US" sz="2000" u="sng" dirty="0" smtClean="0">
                <a:solidFill>
                  <a:srgbClr val="FF0000"/>
                </a:solidFill>
              </a:rPr>
              <a:t>全入院患者が算定</a:t>
            </a:r>
            <a:r>
              <a:rPr lang="ja-JP" altLang="en-US" sz="2000" dirty="0" smtClean="0">
                <a:solidFill>
                  <a:prstClr val="black"/>
                </a:solidFill>
              </a:rPr>
              <a:t>する加算」等について評価する。</a:t>
            </a:r>
            <a:endParaRPr lang="ja-JP" altLang="en-US" dirty="0">
              <a:solidFill>
                <a:prstClr val="black"/>
              </a:solidFill>
            </a:endParaRPr>
          </a:p>
        </p:txBody>
      </p:sp>
      <p:sp>
        <p:nvSpPr>
          <p:cNvPr id="14"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089815953"/>
      </p:ext>
    </p:extLst>
  </p:cSld>
  <p:clrMapOvr>
    <a:masterClrMapping/>
  </p:clrMapOvr>
  <p:timing>
    <p:tnLst>
      <p:par>
        <p:cTn id="1" dur="indefinite" restart="never" nodeType="tmRoot"/>
      </p:par>
    </p:tn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3CD7FEE9-580A-4EA0-A7DE-8D177AC2609D}" type="slidenum">
              <a:rPr lang="ja-JP" altLang="en-US" smtClean="0">
                <a:solidFill>
                  <a:prstClr val="black"/>
                </a:solidFill>
              </a:rPr>
              <a:pPr/>
              <a:t>278</a:t>
            </a:fld>
            <a:endParaRPr lang="ja-JP" altLang="en-US">
              <a:solidFill>
                <a:prstClr val="black"/>
              </a:solidFill>
            </a:endParaRPr>
          </a:p>
        </p:txBody>
      </p:sp>
      <p:graphicFrame>
        <p:nvGraphicFramePr>
          <p:cNvPr id="5" name="表 4"/>
          <p:cNvGraphicFramePr>
            <a:graphicFrameLocks noGrp="1"/>
          </p:cNvGraphicFramePr>
          <p:nvPr>
            <p:extLst/>
          </p:nvPr>
        </p:nvGraphicFramePr>
        <p:xfrm>
          <a:off x="444509" y="402389"/>
          <a:ext cx="8348729" cy="6395831"/>
        </p:xfrm>
        <a:graphic>
          <a:graphicData uri="http://schemas.openxmlformats.org/drawingml/2006/table">
            <a:tbl>
              <a:tblPr/>
              <a:tblGrid>
                <a:gridCol w="951443"/>
                <a:gridCol w="1032136"/>
                <a:gridCol w="578797"/>
                <a:gridCol w="2572348"/>
                <a:gridCol w="3214005"/>
              </a:tblGrid>
              <a:tr h="188263">
                <a:tc>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l" fontAlgn="ctr"/>
                      <a:endParaRPr lang="en-US" sz="1200" b="1" i="0" u="none" strike="noStrike" dirty="0">
                        <a:solidFill>
                          <a:srgbClr val="00000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fontAlgn="ctr"/>
                      <a:endParaRPr lang="ja-JP" altLang="en-US" sz="1200" b="1" i="0" u="none" strike="noStrike" dirty="0">
                        <a:solidFill>
                          <a:srgbClr val="00000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c>
                  <a:txBody>
                    <a:bodyPr/>
                    <a:lstStyle/>
                    <a:p>
                      <a:pPr algn="l" fontAlgn="ctr"/>
                      <a:r>
                        <a:rPr lang="ja-JP" altLang="en-US" sz="1200" b="1" i="0" u="none" strike="noStrike" dirty="0" smtClean="0">
                          <a:solidFill>
                            <a:srgbClr val="000000"/>
                          </a:solidFill>
                          <a:effectLst/>
                          <a:latin typeface="+mn-ea"/>
                          <a:ea typeface="+mn-ea"/>
                        </a:rPr>
                        <a:t>　主な変更点（概要）</a:t>
                      </a:r>
                      <a:endParaRPr lang="ja-JP" altLang="en-US" sz="1200" b="1" i="0" u="none" strike="noStrike" dirty="0">
                        <a:solidFill>
                          <a:srgbClr val="00000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2"/>
                    </a:solidFill>
                  </a:tcPr>
                </a:tc>
              </a:tr>
              <a:tr h="188263">
                <a:tc rowSpan="30">
                  <a:txBody>
                    <a:bodyPr/>
                    <a:lstStyle/>
                    <a:p>
                      <a:pPr algn="ctr" fontAlgn="ctr"/>
                      <a:r>
                        <a:rPr lang="ja-JP" altLang="en-US" sz="1200" b="0" i="0" u="none" strike="noStrike" dirty="0" smtClean="0">
                          <a:solidFill>
                            <a:srgbClr val="000000"/>
                          </a:solidFill>
                          <a:effectLst/>
                          <a:latin typeface="+mn-ea"/>
                          <a:ea typeface="+mn-ea"/>
                        </a:rPr>
                        <a:t>医療</a:t>
                      </a:r>
                      <a:r>
                        <a:rPr lang="ja-JP" altLang="en-US" sz="1200" b="0" i="0" u="none" strike="noStrike" dirty="0">
                          <a:solidFill>
                            <a:srgbClr val="000000"/>
                          </a:solidFill>
                          <a:effectLst/>
                          <a:latin typeface="+mn-ea"/>
                          <a:ea typeface="+mn-ea"/>
                        </a:rPr>
                        <a:t>機関の評価</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rowSpan="12">
                  <a:txBody>
                    <a:bodyPr/>
                    <a:lstStyle/>
                    <a:p>
                      <a:pPr algn="ctr" fontAlgn="ctr"/>
                      <a:r>
                        <a:rPr lang="ja-JP" altLang="en-US" sz="1200" b="0" i="0" u="none" strike="noStrike" dirty="0">
                          <a:solidFill>
                            <a:srgbClr val="000000"/>
                          </a:solidFill>
                          <a:effectLst/>
                          <a:latin typeface="+mn-ea"/>
                          <a:ea typeface="+mn-ea"/>
                        </a:rPr>
                        <a:t>病院の体制の評価</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l" fontAlgn="ctr"/>
                      <a:r>
                        <a:rPr lang="en-US" sz="1200" b="1" i="0" u="none" strike="noStrike" dirty="0">
                          <a:solidFill>
                            <a:srgbClr val="000000"/>
                          </a:solidFill>
                          <a:effectLst/>
                          <a:latin typeface="+mn-ea"/>
                          <a:ea typeface="+mn-ea"/>
                        </a:rPr>
                        <a:t>A200</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a:solidFill>
                            <a:srgbClr val="000000"/>
                          </a:solidFill>
                          <a:effectLst/>
                          <a:latin typeface="+mj-ea"/>
                          <a:ea typeface="+mj-ea"/>
                        </a:rPr>
                        <a:t>総合入院体制加算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endParaRPr lang="ja-JP"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A204</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zh-TW"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地</a:t>
                      </a:r>
                      <a:r>
                        <a:rPr kumimoji="1" lang="zh-TW" altLang="en-US" sz="1200" b="1"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rPr>
                        <a:t>域医療支援病院入院診療加算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endParaRPr lang="zh-TW"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A204-2</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zh-TW"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臨床研修病院入院診療加算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endParaRPr lang="zh-TW"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A207</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zh-TW"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診療録管理体制加算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endParaRPr lang="zh-TW"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A207-2</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zh-TW"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医師事務作業補助体制加算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smtClean="0">
                          <a:solidFill>
                            <a:srgbClr val="000000"/>
                          </a:solidFill>
                          <a:effectLst/>
                          <a:latin typeface="+mn-ea"/>
                          <a:ea typeface="+mn-ea"/>
                        </a:rPr>
                        <a:t>　⇒　特定機能病院に追加</a:t>
                      </a:r>
                      <a:endParaRPr lang="zh-TW"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A234</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医療安全対策加算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endParaRPr lang="ja-JP"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A234-2</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感染防止対策加算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endParaRPr lang="ja-JP"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A244</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zh-TW"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病棟薬剤業務実施</a:t>
                      </a:r>
                      <a:r>
                        <a:rPr lang="zh-TW" altLang="en-US" sz="1200" b="1" i="0" u="none" strike="noStrike" dirty="0" smtClean="0">
                          <a:solidFill>
                            <a:srgbClr val="000000"/>
                          </a:solidFill>
                          <a:effectLst/>
                          <a:latin typeface="ＭＳ Ｐゴシック" panose="020B0600070205080204" pitchFamily="50" charset="-128"/>
                          <a:ea typeface="ＭＳ Ｐゴシック" panose="020B0600070205080204" pitchFamily="50" charset="-128"/>
                        </a:rPr>
                        <a:t>加算</a:t>
                      </a:r>
                      <a:endParaRPr lang="zh-TW" altLang="en-US" sz="1200" b="1" i="0" u="none" strike="noStrike" dirty="0">
                        <a:solidFill>
                          <a:schemeClr val="tx1"/>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smtClean="0">
                          <a:solidFill>
                            <a:schemeClr val="tx1"/>
                          </a:solidFill>
                          <a:effectLst/>
                          <a:latin typeface="+mn-ea"/>
                          <a:ea typeface="+mn-ea"/>
                        </a:rPr>
                        <a:t>　⇒　病棟薬剤業務実施加算２の新設</a:t>
                      </a:r>
                      <a:endParaRPr lang="zh-TW" altLang="en-US" sz="1200" b="1" i="0" u="none" strike="noStrike" dirty="0">
                        <a:solidFill>
                          <a:schemeClr val="tx1"/>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A245</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データ提出加算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l" fontAlgn="ctr"/>
                      <a:endParaRPr lang="ja-JP"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a:solidFill>
                            <a:srgbClr val="808080"/>
                          </a:solidFill>
                          <a:effectLst/>
                          <a:latin typeface="+mn-ea"/>
                          <a:ea typeface="+mn-ea"/>
                        </a:rPr>
                        <a:t>A230</a:t>
                      </a:r>
                    </a:p>
                  </a:txBody>
                  <a:tcPr marL="9034" marR="9034" marT="9034" marB="0" anchor="ct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精神病棟入院時医学管理加算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ja-JP" altLang="en-US" sz="1200" b="0" i="0" u="none" strike="noStrike" dirty="0">
                        <a:solidFill>
                          <a:srgbClr val="80808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88263">
                <a:tc vMerge="1">
                  <a:txBody>
                    <a:bodyPr/>
                    <a:lstStyle/>
                    <a:p>
                      <a:endParaRPr kumimoji="1" lang="ja-JP" altLang="en-US"/>
                    </a:p>
                  </a:txBody>
                  <a:tcPr/>
                </a:tc>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a:solidFill>
                            <a:srgbClr val="808080"/>
                          </a:solidFill>
                          <a:effectLst/>
                          <a:latin typeface="+mn-ea"/>
                          <a:ea typeface="+mn-ea"/>
                        </a:rPr>
                        <a:t>A230-2</a:t>
                      </a:r>
                    </a:p>
                  </a:txBody>
                  <a:tcPr marL="9034" marR="9034" marT="9034"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ja-JP" alt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精神科地域移行実施加算</a:t>
                      </a:r>
                    </a:p>
                  </a:txBody>
                  <a:tcPr marL="9034" marR="9034" marT="9034"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ja-JP" altLang="en-US" sz="1200" b="0" i="0" u="none" strike="noStrike">
                        <a:solidFill>
                          <a:srgbClr val="80808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88263">
                <a:tc vMerge="1">
                  <a:txBody>
                    <a:bodyPr/>
                    <a:lstStyle/>
                    <a:p>
                      <a:endParaRPr kumimoji="1" lang="ja-JP" altLang="en-US"/>
                    </a:p>
                  </a:txBody>
                  <a:tcPr/>
                </a:tc>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a:solidFill>
                            <a:srgbClr val="808080"/>
                          </a:solidFill>
                          <a:effectLst/>
                          <a:latin typeface="+mn-ea"/>
                          <a:ea typeface="+mn-ea"/>
                        </a:rPr>
                        <a:t>A243</a:t>
                      </a:r>
                    </a:p>
                  </a:txBody>
                  <a:tcPr marL="9034" marR="9034" marT="9034"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CN" alt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後発医薬品使用体制加算</a:t>
                      </a:r>
                    </a:p>
                  </a:txBody>
                  <a:tcPr marL="9034" marR="9034" marT="9034"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zh-CN" altLang="en-US" sz="1200" b="0" i="0" u="none" strike="noStrike" dirty="0">
                        <a:solidFill>
                          <a:srgbClr val="80808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455531">
                <a:tc vMerge="1">
                  <a:txBody>
                    <a:bodyPr/>
                    <a:lstStyle/>
                    <a:p>
                      <a:endParaRPr kumimoji="1" lang="ja-JP" altLang="en-US"/>
                    </a:p>
                  </a:txBody>
                  <a:tcPr/>
                </a:tc>
                <a:tc rowSpan="4">
                  <a:txBody>
                    <a:bodyPr/>
                    <a:lstStyle/>
                    <a:p>
                      <a:pPr algn="ctr" fontAlgn="ctr"/>
                      <a:r>
                        <a:rPr lang="ja-JP" altLang="en-US" sz="1200" b="0" i="0" u="none" strike="noStrike" dirty="0">
                          <a:solidFill>
                            <a:srgbClr val="000000"/>
                          </a:solidFill>
                          <a:effectLst/>
                          <a:latin typeface="+mn-ea"/>
                          <a:ea typeface="+mn-ea"/>
                        </a:rPr>
                        <a:t>看護配置の評価</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l" fontAlgn="ctr"/>
                      <a:r>
                        <a:rPr lang="en-US" sz="1200" b="1" i="0" u="none" strike="noStrike" dirty="0">
                          <a:solidFill>
                            <a:srgbClr val="000000"/>
                          </a:solidFill>
                          <a:effectLst/>
                          <a:latin typeface="+mn-ea"/>
                          <a:ea typeface="+mn-ea"/>
                        </a:rPr>
                        <a:t>A207-3</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zh-TW"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急性期看護補助体制加算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marL="355600" indent="-355600" algn="l" fontAlgn="ctr">
                        <a:tabLst>
                          <a:tab pos="355600" algn="l"/>
                        </a:tabLst>
                      </a:pPr>
                      <a:r>
                        <a:rPr lang="ja-JP" altLang="en-US" sz="1200" b="1" i="0" u="none" strike="noStrike" dirty="0" smtClean="0">
                          <a:solidFill>
                            <a:srgbClr val="000000"/>
                          </a:solidFill>
                          <a:effectLst/>
                          <a:latin typeface="+mn-ea"/>
                          <a:ea typeface="+mn-ea"/>
                        </a:rPr>
                        <a:t>　⇒　夜間</a:t>
                      </a:r>
                      <a:r>
                        <a:rPr lang="en-US" altLang="ja-JP" sz="1200" b="1" i="0" u="none" strike="noStrike" dirty="0" smtClean="0">
                          <a:solidFill>
                            <a:srgbClr val="000000"/>
                          </a:solidFill>
                          <a:effectLst/>
                          <a:latin typeface="+mn-ea"/>
                          <a:ea typeface="+mn-ea"/>
                        </a:rPr>
                        <a:t>25</a:t>
                      </a:r>
                      <a:r>
                        <a:rPr lang="ja-JP" altLang="en-US" sz="1200" b="1" i="0" u="none" strike="noStrike" dirty="0" smtClean="0">
                          <a:solidFill>
                            <a:srgbClr val="000000"/>
                          </a:solidFill>
                          <a:effectLst/>
                          <a:latin typeface="+mn-ea"/>
                          <a:ea typeface="+mn-ea"/>
                        </a:rPr>
                        <a:t>対１から</a:t>
                      </a:r>
                      <a:r>
                        <a:rPr lang="en-US" altLang="ja-JP" sz="1200" b="1" i="0" u="none" strike="noStrike" dirty="0" smtClean="0">
                          <a:solidFill>
                            <a:srgbClr val="000000"/>
                          </a:solidFill>
                          <a:effectLst/>
                          <a:latin typeface="+mn-ea"/>
                          <a:ea typeface="+mn-ea"/>
                        </a:rPr>
                        <a:t>30</a:t>
                      </a:r>
                      <a:r>
                        <a:rPr lang="ja-JP" altLang="en-US" sz="1200" b="1" i="0" u="none" strike="noStrike" dirty="0" smtClean="0">
                          <a:solidFill>
                            <a:srgbClr val="000000"/>
                          </a:solidFill>
                          <a:effectLst/>
                          <a:latin typeface="+mn-ea"/>
                          <a:ea typeface="+mn-ea"/>
                        </a:rPr>
                        <a:t>対１への変更、</a:t>
                      </a:r>
                      <a:endParaRPr lang="en-US" altLang="ja-JP" sz="1200" b="1" i="0" u="none" strike="noStrike" dirty="0" smtClean="0">
                        <a:solidFill>
                          <a:srgbClr val="000000"/>
                        </a:solidFill>
                        <a:effectLst/>
                        <a:latin typeface="+mn-ea"/>
                        <a:ea typeface="+mn-ea"/>
                      </a:endParaRPr>
                    </a:p>
                    <a:p>
                      <a:pPr marL="355600" indent="0" algn="l" fontAlgn="ctr">
                        <a:tabLst>
                          <a:tab pos="355600" algn="l"/>
                        </a:tabLst>
                      </a:pPr>
                      <a:r>
                        <a:rPr lang="ja-JP" altLang="en-US" sz="1200" b="1" i="0" u="none" strike="noStrike" dirty="0" smtClean="0">
                          <a:solidFill>
                            <a:srgbClr val="000000"/>
                          </a:solidFill>
                          <a:effectLst/>
                          <a:latin typeface="+mn-ea"/>
                          <a:ea typeface="+mn-ea"/>
                        </a:rPr>
                        <a:t>夜間看護体制加算の新設</a:t>
                      </a:r>
                      <a:endParaRPr lang="zh-TW"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a:solidFill>
                            <a:srgbClr val="000000"/>
                          </a:solidFill>
                          <a:effectLst/>
                          <a:latin typeface="+mn-ea"/>
                          <a:ea typeface="+mn-ea"/>
                        </a:rPr>
                        <a:t>A207-4</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solidFill>
                      <a:srgbClr val="92D050"/>
                    </a:solidFill>
                  </a:tcPr>
                </a:tc>
                <a:tc>
                  <a:txBody>
                    <a:bodyPr/>
                    <a:lstStyle/>
                    <a:p>
                      <a:pPr algn="l" fontAlgn="ctr"/>
                      <a:r>
                        <a:rPr lang="zh-TW"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看護職員夜間配置加算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solidFill>
                      <a:srgbClr val="92D050"/>
                    </a:solidFill>
                  </a:tcPr>
                </a:tc>
                <a:tc>
                  <a:txBody>
                    <a:bodyPr/>
                    <a:lstStyle/>
                    <a:p>
                      <a:pPr algn="l" fontAlgn="ctr"/>
                      <a:r>
                        <a:rPr lang="ja-JP" altLang="en-US" sz="1200" b="1" i="0" u="none" strike="noStrike" dirty="0" smtClean="0">
                          <a:solidFill>
                            <a:srgbClr val="000000"/>
                          </a:solidFill>
                          <a:effectLst/>
                          <a:latin typeface="+mn-ea"/>
                          <a:ea typeface="+mn-ea"/>
                        </a:rPr>
                        <a:t>　⇒　</a:t>
                      </a:r>
                      <a:r>
                        <a:rPr lang="en-US" altLang="ja-JP" sz="1200" b="1" i="0" u="none" strike="noStrike" dirty="0" smtClean="0">
                          <a:solidFill>
                            <a:srgbClr val="000000"/>
                          </a:solidFill>
                          <a:effectLst/>
                          <a:latin typeface="+mn-ea"/>
                          <a:ea typeface="+mn-ea"/>
                        </a:rPr>
                        <a:t>12</a:t>
                      </a:r>
                      <a:r>
                        <a:rPr lang="ja-JP" altLang="en-US" sz="1200" b="1" i="0" u="none" strike="noStrike" dirty="0" smtClean="0">
                          <a:solidFill>
                            <a:srgbClr val="000000"/>
                          </a:solidFill>
                          <a:effectLst/>
                          <a:latin typeface="+mn-ea"/>
                          <a:ea typeface="+mn-ea"/>
                        </a:rPr>
                        <a:t>対１加算１・２　、　</a:t>
                      </a:r>
                      <a:r>
                        <a:rPr lang="en-US" altLang="ja-JP" sz="1200" b="1" i="0" u="none" strike="noStrike" dirty="0" smtClean="0">
                          <a:solidFill>
                            <a:srgbClr val="000000"/>
                          </a:solidFill>
                          <a:effectLst/>
                          <a:latin typeface="+mn-ea"/>
                          <a:ea typeface="+mn-ea"/>
                        </a:rPr>
                        <a:t>16</a:t>
                      </a:r>
                      <a:r>
                        <a:rPr lang="ja-JP" altLang="en-US" sz="1200" b="1" i="0" u="none" strike="noStrike" dirty="0" smtClean="0">
                          <a:solidFill>
                            <a:srgbClr val="000000"/>
                          </a:solidFill>
                          <a:effectLst/>
                          <a:latin typeface="+mn-ea"/>
                          <a:ea typeface="+mn-ea"/>
                        </a:rPr>
                        <a:t>対１加算への細分化</a:t>
                      </a:r>
                      <a:endParaRPr lang="zh-TW"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a:noFill/>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0" i="0" u="none" strike="noStrike" dirty="0">
                          <a:solidFill>
                            <a:srgbClr val="808080"/>
                          </a:solidFill>
                          <a:effectLst/>
                          <a:latin typeface="+mn-ea"/>
                          <a:ea typeface="+mn-ea"/>
                        </a:rPr>
                        <a:t>A213</a:t>
                      </a:r>
                    </a:p>
                  </a:txBody>
                  <a:tcPr marL="9034" marR="9034" marT="9034" marB="0" anchor="ctr">
                    <a:lnL w="12700" cap="flat" cmpd="sng" algn="ctr">
                      <a:solidFill>
                        <a:srgbClr val="000000"/>
                      </a:solidFill>
                      <a:prstDash val="solid"/>
                      <a:round/>
                      <a:headEnd type="none" w="med" len="med"/>
                      <a:tailEnd type="none" w="med" len="med"/>
                    </a:lnL>
                    <a:lnR>
                      <a:noFill/>
                    </a:lnR>
                    <a:lnT>
                      <a:noFill/>
                    </a:lnT>
                    <a:lnB w="12700" cap="flat" cmpd="sng" algn="ctr">
                      <a:noFill/>
                      <a:prstDash val="solid"/>
                      <a:round/>
                      <a:headEnd type="none" w="med" len="med"/>
                      <a:tailEnd type="none" w="med" len="med"/>
                    </a:lnB>
                    <a:noFill/>
                  </a:tcPr>
                </a:tc>
                <a:tc>
                  <a:txBody>
                    <a:bodyPr/>
                    <a:lstStyle/>
                    <a:p>
                      <a:pPr algn="l" fontAlgn="ctr"/>
                      <a:r>
                        <a:rPr lang="zh-TW" alt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看護配置加算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l" fontAlgn="ctr"/>
                      <a:endParaRPr lang="zh-TW" altLang="en-US" sz="1200" b="0" i="0" u="none" strike="noStrike" dirty="0">
                        <a:solidFill>
                          <a:srgbClr val="80808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noFill/>
                      <a:prstDash val="solid"/>
                      <a:round/>
                      <a:headEnd type="none" w="med" len="med"/>
                      <a:tailEnd type="none" w="med" len="med"/>
                    </a:lnB>
                    <a:no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A214</a:t>
                      </a:r>
                    </a:p>
                  </a:txBody>
                  <a:tcPr marL="9034" marR="9034" marT="9034" marB="0" anchor="ctr">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solidFill>
                      <a:srgbClr val="92D050"/>
                    </a:solidFill>
                  </a:tcPr>
                </a:tc>
                <a:tc>
                  <a:txBody>
                    <a:bodyPr/>
                    <a:lstStyle/>
                    <a:p>
                      <a:pPr algn="l" fontAlgn="ctr"/>
                      <a:r>
                        <a:rPr lang="zh-TW"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看護補助加算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smtClean="0">
                          <a:solidFill>
                            <a:srgbClr val="000000"/>
                          </a:solidFill>
                          <a:effectLst/>
                          <a:latin typeface="+mn-ea"/>
                          <a:ea typeface="+mn-ea"/>
                        </a:rPr>
                        <a:t>　</a:t>
                      </a:r>
                      <a:r>
                        <a:rPr lang="ja-JP" altLang="en-US" sz="1200" b="1" i="0" u="none" strike="noStrike" dirty="0" smtClean="0">
                          <a:solidFill>
                            <a:srgbClr val="000000"/>
                          </a:solidFill>
                          <a:effectLst/>
                          <a:latin typeface="ＭＳ Ｐゴシック" panose="020B0600070205080204" pitchFamily="50" charset="-128"/>
                          <a:ea typeface="ＭＳ Ｐゴシック" panose="020B0600070205080204" pitchFamily="50" charset="-128"/>
                        </a:rPr>
                        <a:t>⇒　夜間</a:t>
                      </a:r>
                      <a:r>
                        <a:rPr lang="en-US" altLang="ja-JP" sz="1200" b="1" i="0" u="none" strike="noStrike" dirty="0" smtClean="0">
                          <a:solidFill>
                            <a:srgbClr val="000000"/>
                          </a:solidFill>
                          <a:effectLst/>
                          <a:latin typeface="ＭＳ Ｐゴシック" panose="020B0600070205080204" pitchFamily="50" charset="-128"/>
                          <a:ea typeface="ＭＳ Ｐゴシック" panose="020B0600070205080204" pitchFamily="50" charset="-128"/>
                        </a:rPr>
                        <a:t>75</a:t>
                      </a:r>
                      <a:r>
                        <a:rPr lang="ja-JP" altLang="en-US" sz="1200" b="1" i="0" u="none" strike="noStrike" dirty="0" smtClean="0">
                          <a:solidFill>
                            <a:srgbClr val="000000"/>
                          </a:solidFill>
                          <a:effectLst/>
                          <a:latin typeface="ＭＳ Ｐゴシック" panose="020B0600070205080204" pitchFamily="50" charset="-128"/>
                          <a:ea typeface="ＭＳ Ｐゴシック" panose="020B0600070205080204" pitchFamily="50" charset="-128"/>
                        </a:rPr>
                        <a:t>対１</a:t>
                      </a:r>
                      <a:r>
                        <a:rPr lang="zh-TW" altLang="en-US" sz="1200" b="1" i="0" u="none" strike="noStrike" dirty="0" smtClean="0">
                          <a:solidFill>
                            <a:srgbClr val="000000"/>
                          </a:solidFill>
                          <a:effectLst/>
                          <a:latin typeface="ＭＳ Ｐゴシック" panose="020B0600070205080204" pitchFamily="50" charset="-128"/>
                          <a:ea typeface="ＭＳ Ｐゴシック" panose="020B0600070205080204" pitchFamily="50" charset="-128"/>
                        </a:rPr>
                        <a:t>看護補助加算</a:t>
                      </a:r>
                      <a:r>
                        <a:rPr lang="ja-JP" altLang="en-US" sz="1200" b="1" i="0" u="none" strike="noStrike" dirty="0" smtClean="0">
                          <a:solidFill>
                            <a:srgbClr val="000000"/>
                          </a:solidFill>
                          <a:effectLst/>
                          <a:latin typeface="ＭＳ Ｐゴシック" panose="020B0600070205080204" pitchFamily="50" charset="-128"/>
                          <a:ea typeface="ＭＳ Ｐゴシック" panose="020B0600070205080204" pitchFamily="50" charset="-128"/>
                        </a:rPr>
                        <a:t>加算、</a:t>
                      </a:r>
                      <a:endParaRPr lang="en-US" altLang="ja-JP" sz="1200" b="1"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marL="355600" indent="0" algn="l" fontAlgn="ctr"/>
                      <a:r>
                        <a:rPr lang="ja-JP" altLang="en-US" sz="1200" b="1" i="0" u="none" strike="noStrike" dirty="0" smtClean="0">
                          <a:solidFill>
                            <a:srgbClr val="000000"/>
                          </a:solidFill>
                          <a:effectLst/>
                          <a:latin typeface="ＭＳ Ｐゴシック" panose="020B0600070205080204" pitchFamily="50" charset="-128"/>
                          <a:ea typeface="ＭＳ Ｐゴシック" panose="020B0600070205080204" pitchFamily="50" charset="-128"/>
                        </a:rPr>
                        <a:t>夜間看護体制加算の新設</a:t>
                      </a:r>
                      <a:endParaRPr lang="zh-TW"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solidFill>
                      <a:srgbClr val="92D050"/>
                    </a:solidFill>
                  </a:tcPr>
                </a:tc>
              </a:tr>
              <a:tr h="188263">
                <a:tc vMerge="1">
                  <a:txBody>
                    <a:bodyPr/>
                    <a:lstStyle/>
                    <a:p>
                      <a:endParaRPr kumimoji="1" lang="ja-JP" altLang="en-US"/>
                    </a:p>
                  </a:txBody>
                  <a:tcPr/>
                </a:tc>
                <a:tc rowSpan="2">
                  <a:txBody>
                    <a:bodyPr/>
                    <a:lstStyle/>
                    <a:p>
                      <a:pPr algn="ctr" fontAlgn="ctr"/>
                      <a:r>
                        <a:rPr lang="ja-JP" altLang="en-US" sz="1200" b="0" i="0" u="none" strike="noStrike" dirty="0">
                          <a:solidFill>
                            <a:srgbClr val="000000"/>
                          </a:solidFill>
                          <a:effectLst/>
                          <a:latin typeface="+mn-ea"/>
                          <a:ea typeface="+mn-ea"/>
                        </a:rPr>
                        <a:t>地域特性の評価</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l" fontAlgn="ctr"/>
                      <a:r>
                        <a:rPr lang="en-US" sz="1200" b="1" i="0" u="none" strike="noStrike" dirty="0">
                          <a:solidFill>
                            <a:srgbClr val="000000"/>
                          </a:solidFill>
                          <a:effectLst/>
                          <a:latin typeface="+mn-ea"/>
                          <a:ea typeface="+mn-ea"/>
                        </a:rPr>
                        <a:t>A218</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地域加算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smtClean="0">
                          <a:solidFill>
                            <a:srgbClr val="000000"/>
                          </a:solidFill>
                          <a:effectLst/>
                          <a:latin typeface="+mn-ea"/>
                          <a:ea typeface="+mn-ea"/>
                        </a:rPr>
                        <a:t>　⇒　７級地の新設</a:t>
                      </a:r>
                      <a:endParaRPr lang="ja-JP"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rgbClr val="92D050"/>
                    </a:solid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1" i="0" u="none" strike="noStrike" dirty="0">
                          <a:solidFill>
                            <a:srgbClr val="000000"/>
                          </a:solidFill>
                          <a:effectLst/>
                          <a:latin typeface="+mn-ea"/>
                          <a:ea typeface="+mn-ea"/>
                        </a:rPr>
                        <a:t>A218-2</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l" fontAlgn="ctr"/>
                      <a:r>
                        <a:rPr lang="ja-JP" altLang="en-US" sz="1200" b="1" i="0" u="none" strike="noStrike" dirty="0">
                          <a:solidFill>
                            <a:srgbClr val="000000"/>
                          </a:solidFill>
                          <a:effectLst/>
                          <a:latin typeface="ＭＳ Ｐゴシック" panose="020B0600070205080204" pitchFamily="50" charset="-128"/>
                          <a:ea typeface="ＭＳ Ｐゴシック" panose="020B0600070205080204" pitchFamily="50" charset="-128"/>
                        </a:rPr>
                        <a:t>離島加算</a:t>
                      </a:r>
                    </a:p>
                  </a:txBody>
                  <a:tcPr marL="9034" marR="9034" marT="9034" marB="0" anchor="ct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c>
                  <a:txBody>
                    <a:bodyPr/>
                    <a:lstStyle/>
                    <a:p>
                      <a:pPr algn="l" fontAlgn="ctr"/>
                      <a:endParaRPr lang="ja-JP" altLang="en-US" sz="1200" b="1" i="0" u="none" strike="noStrike" dirty="0">
                        <a:solidFill>
                          <a:srgbClr val="000000"/>
                        </a:solidFill>
                        <a:effectLst/>
                        <a:latin typeface="+mn-ea"/>
                        <a:ea typeface="+mn-ea"/>
                      </a:endParaRPr>
                    </a:p>
                  </a:txBody>
                  <a:tcPr marL="9034" marR="9034" marT="9034" marB="0" anchor="ctr">
                    <a:lnL w="12700" cap="flat" cmpd="sng" algn="ctr">
                      <a:solidFill>
                        <a:schemeClr val="bg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2D050"/>
                    </a:solidFill>
                  </a:tcPr>
                </a:tc>
              </a:tr>
              <a:tr h="188263">
                <a:tc vMerge="1">
                  <a:txBody>
                    <a:bodyPr/>
                    <a:lstStyle/>
                    <a:p>
                      <a:endParaRPr kumimoji="1" lang="ja-JP" altLang="en-US"/>
                    </a:p>
                  </a:txBody>
                  <a:tcPr/>
                </a:tc>
                <a:tc rowSpan="3">
                  <a:txBody>
                    <a:bodyPr/>
                    <a:lstStyle/>
                    <a:p>
                      <a:pPr algn="ctr" fontAlgn="ctr"/>
                      <a:r>
                        <a:rPr lang="ja-JP" altLang="en-US" sz="1200" b="0" i="0" u="none" strike="noStrike" dirty="0">
                          <a:solidFill>
                            <a:srgbClr val="000000"/>
                          </a:solidFill>
                          <a:effectLst/>
                          <a:latin typeface="+mn-ea"/>
                          <a:ea typeface="+mn-ea"/>
                        </a:rPr>
                        <a:t>特殊病室の評価</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l" fontAlgn="ctr"/>
                      <a:r>
                        <a:rPr 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A224</a:t>
                      </a:r>
                    </a:p>
                  </a:txBody>
                  <a:tcPr marL="9034" marR="9034" marT="9034"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noFill/>
                  </a:tcPr>
                </a:tc>
                <a:tc>
                  <a:txBody>
                    <a:bodyPr/>
                    <a:lstStyle/>
                    <a:p>
                      <a:pPr algn="l" fontAlgn="ctr"/>
                      <a:r>
                        <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無菌治療室管理加算</a:t>
                      </a:r>
                    </a:p>
                  </a:txBody>
                  <a:tcPr marL="9034" marR="9034" marT="9034" marB="0" anchor="ctr">
                    <a:lnL>
                      <a:noFill/>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tc>
                  <a:txBody>
                    <a:bodyPr/>
                    <a:lstStyle/>
                    <a:p>
                      <a:pPr algn="l" fontAlgn="ctr"/>
                      <a:endPar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no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A225</a:t>
                      </a:r>
                    </a:p>
                  </a:txBody>
                  <a:tcPr marL="9034" marR="9034" marT="9034" marB="0" anchor="ctr">
                    <a:lnL w="12700" cap="flat" cmpd="sng" algn="ctr">
                      <a:solidFill>
                        <a:srgbClr val="000000"/>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noFill/>
                  </a:tcPr>
                </a:tc>
                <a:tc>
                  <a:txBody>
                    <a:bodyPr/>
                    <a:lstStyle/>
                    <a:p>
                      <a:pPr algn="l" fontAlgn="ctr"/>
                      <a:r>
                        <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放射線治療病室管理加算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algn="l" fontAlgn="ctr"/>
                      <a:endParaRPr lang="zh-TW" altLang="en-US" sz="1200" b="0" i="0" u="none" strike="noStrike">
                        <a:solidFill>
                          <a:schemeClr val="bg1">
                            <a:lumMod val="50000"/>
                          </a:schemeClr>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r>
              <a:tr h="188263">
                <a:tc vMerge="1">
                  <a:txBody>
                    <a:bodyPr/>
                    <a:lstStyle/>
                    <a:p>
                      <a:endParaRPr kumimoji="1" lang="ja-JP" altLang="en-US"/>
                    </a:p>
                  </a:txBody>
                  <a:tcPr/>
                </a:tc>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A229</a:t>
                      </a:r>
                    </a:p>
                  </a:txBody>
                  <a:tcPr marL="9034" marR="9034" marT="9034" marB="0" anchor="ctr">
                    <a:lnL w="12700" cap="flat" cmpd="sng" algn="ctr">
                      <a:solidFill>
                        <a:srgbClr val="000000"/>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精神科隔離室管理加算</a:t>
                      </a:r>
                    </a:p>
                  </a:txBody>
                  <a:tcPr marL="9034" marR="9034" marT="9034"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endPar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r>
              <a:tr h="188263">
                <a:tc vMerge="1">
                  <a:txBody>
                    <a:bodyPr/>
                    <a:lstStyle/>
                    <a:p>
                      <a:endParaRPr kumimoji="1" lang="ja-JP" altLang="en-US"/>
                    </a:p>
                  </a:txBody>
                  <a:tcPr/>
                </a:tc>
                <a:tc rowSpan="9">
                  <a:txBody>
                    <a:bodyPr/>
                    <a:lstStyle/>
                    <a:p>
                      <a:pPr algn="ctr" fontAlgn="ctr"/>
                      <a:r>
                        <a:rPr lang="ja-JP" altLang="en-US" sz="1200" b="0" i="0" u="none" strike="noStrike" dirty="0">
                          <a:solidFill>
                            <a:srgbClr val="000000"/>
                          </a:solidFill>
                          <a:effectLst/>
                          <a:latin typeface="+mn-ea"/>
                          <a:ea typeface="+mn-ea"/>
                        </a:rPr>
                        <a:t>療養環境の評価</a:t>
                      </a: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2"/>
                    </a:solidFill>
                  </a:tcPr>
                </a:tc>
                <a:tc>
                  <a:txBody>
                    <a:bodyPr/>
                    <a:lstStyle/>
                    <a:p>
                      <a:pPr algn="l" fontAlgn="ctr"/>
                      <a:r>
                        <a:rPr 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A219</a:t>
                      </a:r>
                    </a:p>
                  </a:txBody>
                  <a:tcPr marL="9034" marR="9034" marT="9034"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noFill/>
                  </a:tcPr>
                </a:tc>
                <a:tc>
                  <a:txBody>
                    <a:bodyPr/>
                    <a:lstStyle/>
                    <a:p>
                      <a:pPr algn="l" fontAlgn="ctr"/>
                      <a:r>
                        <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療養環境加算</a:t>
                      </a:r>
                    </a:p>
                  </a:txBody>
                  <a:tcPr marL="9034" marR="9034" marT="9034" marB="0" anchor="ctr">
                    <a:lnL>
                      <a:noFill/>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noFill/>
                  </a:tcPr>
                </a:tc>
                <a:tc>
                  <a:txBody>
                    <a:bodyPr/>
                    <a:lstStyle/>
                    <a:p>
                      <a:pPr algn="l" fontAlgn="ctr"/>
                      <a:endPar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no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A220</a:t>
                      </a:r>
                    </a:p>
                  </a:txBody>
                  <a:tcPr marL="9034" marR="9034" marT="9034" marB="0" anchor="ctr">
                    <a:lnL w="12700" cap="flat" cmpd="sng" algn="ctr">
                      <a:solidFill>
                        <a:schemeClr val="tx1"/>
                      </a:solidFill>
                      <a:prstDash val="solid"/>
                      <a:round/>
                      <a:headEnd type="none" w="med" len="med"/>
                      <a:tailEnd type="none" w="med" len="med"/>
                    </a:lnL>
                    <a:lnR>
                      <a:noFill/>
                    </a:lnR>
                    <a:lnT>
                      <a:noFill/>
                    </a:lnT>
                    <a:lnB>
                      <a:noFill/>
                    </a:lnB>
                    <a:noFill/>
                  </a:tcPr>
                </a:tc>
                <a:tc>
                  <a:txBody>
                    <a:bodyPr/>
                    <a:lstStyle/>
                    <a:p>
                      <a:pPr algn="l" fontAlgn="ctr"/>
                      <a:r>
                        <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ＨＩＶ感染者療養環境特別加算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a:noFill/>
                    </a:lnB>
                    <a:noFill/>
                  </a:tcPr>
                </a:tc>
                <a:tc>
                  <a:txBody>
                    <a:bodyPr/>
                    <a:lstStyle/>
                    <a:p>
                      <a:pPr algn="l" fontAlgn="ctr"/>
                      <a:endPar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no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A220-2</a:t>
                      </a:r>
                    </a:p>
                  </a:txBody>
                  <a:tcPr marL="9034" marR="9034" marT="9034" marB="0" anchor="ctr">
                    <a:lnL w="12700" cap="flat" cmpd="sng" algn="ctr">
                      <a:solidFill>
                        <a:schemeClr val="tx1"/>
                      </a:solidFill>
                      <a:prstDash val="solid"/>
                      <a:round/>
                      <a:headEnd type="none" w="med" len="med"/>
                      <a:tailEnd type="none" w="med" len="med"/>
                    </a:lnL>
                    <a:lnR>
                      <a:noFill/>
                    </a:lnR>
                    <a:lnT>
                      <a:noFill/>
                    </a:lnT>
                    <a:lnB>
                      <a:noFill/>
                    </a:lnB>
                    <a:noFill/>
                  </a:tcPr>
                </a:tc>
                <a:tc>
                  <a:txBody>
                    <a:bodyPr/>
                    <a:lstStyle/>
                    <a:p>
                      <a:pPr algn="l" fontAlgn="ctr"/>
                      <a:r>
                        <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二類感染症患者療養環境特別加算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a:noFill/>
                    </a:lnB>
                    <a:noFill/>
                  </a:tcPr>
                </a:tc>
                <a:tc>
                  <a:txBody>
                    <a:bodyPr/>
                    <a:lstStyle/>
                    <a:p>
                      <a:pPr algn="l" fontAlgn="ctr"/>
                      <a:endPar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no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A221</a:t>
                      </a:r>
                    </a:p>
                  </a:txBody>
                  <a:tcPr marL="9034" marR="9034" marT="9034" marB="0" anchor="ctr">
                    <a:lnL w="12700" cap="flat" cmpd="sng" algn="ctr">
                      <a:solidFill>
                        <a:schemeClr val="tx1"/>
                      </a:solidFill>
                      <a:prstDash val="solid"/>
                      <a:round/>
                      <a:headEnd type="none" w="med" len="med"/>
                      <a:tailEnd type="none" w="med" len="med"/>
                    </a:lnL>
                    <a:lnR>
                      <a:noFill/>
                    </a:lnR>
                    <a:lnT>
                      <a:noFill/>
                    </a:lnT>
                    <a:lnB>
                      <a:noFill/>
                    </a:lnB>
                    <a:noFill/>
                  </a:tcPr>
                </a:tc>
                <a:tc>
                  <a:txBody>
                    <a:bodyPr/>
                    <a:lstStyle/>
                    <a:p>
                      <a:pPr algn="l" fontAlgn="ctr"/>
                      <a:r>
                        <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重症者等療養環境特別加算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a:noFill/>
                    </a:lnB>
                    <a:noFill/>
                  </a:tcPr>
                </a:tc>
                <a:tc>
                  <a:txBody>
                    <a:bodyPr/>
                    <a:lstStyle/>
                    <a:p>
                      <a:pPr algn="l" fontAlgn="ctr"/>
                      <a:endPar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a:noFill/>
                    </a:lnB>
                    <a:noFill/>
                  </a:tcPr>
                </a:tc>
              </a:tr>
              <a:tr h="188263">
                <a:tc vMerge="1">
                  <a:txBody>
                    <a:bodyPr/>
                    <a:lstStyle/>
                    <a:p>
                      <a:endParaRPr kumimoji="1" lang="ja-JP" altLang="en-US"/>
                    </a:p>
                  </a:txBody>
                  <a:tcPr/>
                </a:tc>
                <a:tc vMerge="1">
                  <a:txBody>
                    <a:bodyPr/>
                    <a:lstStyle/>
                    <a:p>
                      <a:endParaRPr kumimoji="1" lang="ja-JP" altLang="en-US"/>
                    </a:p>
                  </a:txBody>
                  <a:tcPr/>
                </a:tc>
                <a:tc>
                  <a:txBody>
                    <a:bodyPr/>
                    <a:lstStyle/>
                    <a:p>
                      <a:pPr algn="l" fontAlgn="ctr"/>
                      <a:r>
                        <a:rPr 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A221-2</a:t>
                      </a:r>
                    </a:p>
                  </a:txBody>
                  <a:tcPr marL="9034" marR="9034" marT="9034" marB="0" anchor="ctr">
                    <a:lnL w="12700" cap="flat" cmpd="sng" algn="ctr">
                      <a:solidFill>
                        <a:schemeClr val="tx1"/>
                      </a:solidFill>
                      <a:prstDash val="solid"/>
                      <a:round/>
                      <a:headEnd type="none" w="med" len="med"/>
                      <a:tailEnd type="none" w="med" len="med"/>
                    </a:lnL>
                    <a:lnR>
                      <a:noFill/>
                    </a:lnR>
                    <a:lnT>
                      <a:noFill/>
                    </a:lnT>
                    <a:lnB w="12700" cap="flat" cmpd="sng" algn="ctr">
                      <a:noFill/>
                      <a:prstDash val="solid"/>
                      <a:round/>
                      <a:headEnd type="none" w="med" len="med"/>
                      <a:tailEnd type="none" w="med" len="med"/>
                    </a:lnB>
                    <a:noFill/>
                  </a:tcPr>
                </a:tc>
                <a:tc>
                  <a:txBody>
                    <a:bodyPr/>
                    <a:lstStyle/>
                    <a:p>
                      <a:pPr algn="l" fontAlgn="ctr"/>
                      <a:r>
                        <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rPr>
                        <a:t>小児療養環境特別加算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l" fontAlgn="ctr"/>
                      <a:endParaRPr lang="zh-TW" altLang="en-US" sz="1200" b="0" i="0" u="none" strike="noStrike" dirty="0">
                        <a:solidFill>
                          <a:schemeClr val="bg1">
                            <a:lumMod val="50000"/>
                          </a:schemeClr>
                        </a:solidFill>
                        <a:effectLst/>
                        <a:latin typeface="ＭＳ Ｐゴシック" panose="020B0600070205080204" pitchFamily="50" charset="-128"/>
                        <a:ea typeface="ＭＳ Ｐゴシック" panose="020B0600070205080204" pitchFamily="50" charset="-128"/>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noFill/>
                      <a:prstDash val="solid"/>
                      <a:round/>
                      <a:headEnd type="none" w="med" len="med"/>
                      <a:tailEnd type="none" w="med" len="med"/>
                    </a:lnB>
                    <a:noFill/>
                  </a:tcPr>
                </a:tc>
              </a:tr>
              <a:tr h="188263">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A222</a:t>
                      </a:r>
                    </a:p>
                  </a:txBody>
                  <a:tcPr marL="9034" marR="9034" marT="9034" marB="0" anchor="ctr">
                    <a:lnL w="12700" cap="flat" cmpd="sng" algn="ctr">
                      <a:solidFill>
                        <a:schemeClr val="tx1"/>
                      </a:solidFill>
                      <a:prstDash val="solid"/>
                      <a:round/>
                      <a:headEnd type="none" w="med" len="med"/>
                      <a:tailEnd type="none" w="med" len="med"/>
                    </a:lnL>
                    <a:lnR>
                      <a:noFill/>
                    </a:lnR>
                    <a:lnT>
                      <a:noFill/>
                    </a:lnT>
                    <a:lnB w="12700" cap="flat" cmpd="sng" algn="ctr">
                      <a:noFill/>
                      <a:prstDash val="solid"/>
                      <a:round/>
                      <a:headEnd type="none" w="med" len="med"/>
                      <a:tailEnd type="none" w="med" len="med"/>
                    </a:lnB>
                    <a:noFill/>
                  </a:tcPr>
                </a:tc>
                <a:tc>
                  <a:txBody>
                    <a:bodyPr/>
                    <a:lstStyle/>
                    <a:p>
                      <a:pPr algn="l" fontAlgn="ctr"/>
                      <a:r>
                        <a:rPr lang="zh-TW" alt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療養病棟療養環境加算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l" fontAlgn="ctr"/>
                      <a:endParaRPr lang="zh-TW" altLang="en-US" sz="1200" b="0" i="0" u="none" strike="noStrike" dirty="0">
                        <a:solidFill>
                          <a:srgbClr val="80808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noFill/>
                      <a:prstDash val="solid"/>
                      <a:round/>
                      <a:headEnd type="none" w="med" len="med"/>
                      <a:tailEnd type="none" w="med" len="med"/>
                    </a:lnB>
                    <a:noFill/>
                  </a:tcPr>
                </a:tc>
              </a:tr>
              <a:tr h="188263">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A222-2</a:t>
                      </a:r>
                    </a:p>
                  </a:txBody>
                  <a:tcPr marL="9034" marR="9034" marT="9034" marB="0" anchor="ctr">
                    <a:lnL w="12700" cap="flat" cmpd="sng" algn="ctr">
                      <a:solidFill>
                        <a:schemeClr val="tx1"/>
                      </a:solidFill>
                      <a:prstDash val="solid"/>
                      <a:round/>
                      <a:headEnd type="none" w="med" len="med"/>
                      <a:tailEnd type="none" w="med" len="med"/>
                    </a:lnL>
                    <a:lnR>
                      <a:noFill/>
                    </a:lnR>
                    <a:lnT>
                      <a:noFill/>
                    </a:lnT>
                    <a:lnB w="12700" cap="flat" cmpd="sng" algn="ctr">
                      <a:noFill/>
                      <a:prstDash val="solid"/>
                      <a:round/>
                      <a:headEnd type="none" w="med" len="med"/>
                      <a:tailEnd type="none" w="med" len="med"/>
                    </a:lnB>
                    <a:noFill/>
                  </a:tcPr>
                </a:tc>
                <a:tc>
                  <a:txBody>
                    <a:bodyPr/>
                    <a:lstStyle/>
                    <a:p>
                      <a:pPr algn="l" fontAlgn="ctr"/>
                      <a:r>
                        <a:rPr lang="zh-TW" alt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療養病棟療養環境改善加算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l" fontAlgn="ctr"/>
                      <a:endParaRPr lang="zh-TW" altLang="en-US" sz="1200" b="0" i="0" u="none" strike="noStrike" dirty="0">
                        <a:solidFill>
                          <a:srgbClr val="80808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noFill/>
                      <a:prstDash val="solid"/>
                      <a:round/>
                      <a:headEnd type="none" w="med" len="med"/>
                      <a:tailEnd type="none" w="med" len="med"/>
                    </a:lnB>
                    <a:noFill/>
                  </a:tcPr>
                </a:tc>
              </a:tr>
              <a:tr h="188263">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A223</a:t>
                      </a:r>
                    </a:p>
                  </a:txBody>
                  <a:tcPr marL="9034" marR="9034" marT="9034" marB="0" anchor="ctr">
                    <a:lnL w="12700" cap="flat" cmpd="sng" algn="ctr">
                      <a:solidFill>
                        <a:schemeClr val="tx1"/>
                      </a:solidFill>
                      <a:prstDash val="solid"/>
                      <a:round/>
                      <a:headEnd type="none" w="med" len="med"/>
                      <a:tailEnd type="none" w="med" len="med"/>
                    </a:lnL>
                    <a:lnR>
                      <a:noFill/>
                    </a:lnR>
                    <a:lnT>
                      <a:noFill/>
                    </a:lnT>
                    <a:lnB w="12700" cap="flat" cmpd="sng" algn="ctr">
                      <a:noFill/>
                      <a:prstDash val="solid"/>
                      <a:round/>
                      <a:headEnd type="none" w="med" len="med"/>
                      <a:tailEnd type="none" w="med" len="med"/>
                    </a:lnB>
                    <a:noFill/>
                  </a:tcPr>
                </a:tc>
                <a:tc>
                  <a:txBody>
                    <a:bodyPr/>
                    <a:lstStyle/>
                    <a:p>
                      <a:pPr algn="l" fontAlgn="ctr"/>
                      <a:r>
                        <a:rPr lang="zh-TW" alt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診療所療養病床療養環境加算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w="12700" cap="flat" cmpd="sng" algn="ctr">
                      <a:noFill/>
                      <a:prstDash val="solid"/>
                      <a:round/>
                      <a:headEnd type="none" w="med" len="med"/>
                      <a:tailEnd type="none" w="med" len="med"/>
                    </a:lnB>
                    <a:noFill/>
                  </a:tcPr>
                </a:tc>
                <a:tc>
                  <a:txBody>
                    <a:bodyPr/>
                    <a:lstStyle/>
                    <a:p>
                      <a:pPr algn="l" fontAlgn="ctr"/>
                      <a:endParaRPr lang="zh-TW" altLang="en-US" sz="1200" b="0" i="0" u="none" strike="noStrike" dirty="0">
                        <a:solidFill>
                          <a:srgbClr val="80808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noFill/>
                      <a:prstDash val="solid"/>
                      <a:round/>
                      <a:headEnd type="none" w="med" len="med"/>
                      <a:tailEnd type="none" w="med" len="med"/>
                    </a:lnB>
                    <a:noFill/>
                  </a:tcPr>
                </a:tc>
              </a:tr>
              <a:tr h="188263">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vMerge="1">
                  <a:txBody>
                    <a:bodyPr/>
                    <a:lstStyle/>
                    <a:p>
                      <a:pPr algn="ctr" fontAlgn="ctr"/>
                      <a:endParaRPr lang="ja-JP" altLang="en-US" sz="1200" b="0" i="0" u="none" strike="noStrike" dirty="0">
                        <a:solidFill>
                          <a:srgbClr val="000000"/>
                        </a:solidFill>
                        <a:effectLst/>
                        <a:latin typeface="+mn-ea"/>
                        <a:ea typeface="+mn-ea"/>
                      </a:endParaRPr>
                    </a:p>
                  </a:txBody>
                  <a:tcPr marL="9034" marR="9034" marT="9034" marB="0" anchor="ctr">
                    <a:lnL w="12700" cap="flat" cmpd="sng" algn="ctr">
                      <a:solidFill>
                        <a:srgbClr val="000000"/>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95000"/>
                      </a:schemeClr>
                    </a:solidFill>
                  </a:tcPr>
                </a:tc>
                <a:tc>
                  <a:txBody>
                    <a:bodyPr/>
                    <a:lstStyle/>
                    <a:p>
                      <a:pPr algn="l" fontAlgn="ctr"/>
                      <a:r>
                        <a:rPr 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A223-2</a:t>
                      </a:r>
                    </a:p>
                  </a:txBody>
                  <a:tcPr marL="9034" marR="9034" marT="9034" marB="0" anchor="ctr">
                    <a:lnL w="12700" cap="flat" cmpd="sng" algn="ctr">
                      <a:solidFill>
                        <a:schemeClr val="tx1"/>
                      </a:solidFill>
                      <a:prstDash val="solid"/>
                      <a:round/>
                      <a:headEnd type="none" w="med" len="med"/>
                      <a:tailEnd type="none" w="med" len="med"/>
                    </a:lnL>
                    <a:lnR>
                      <a:noFill/>
                    </a:lnR>
                    <a:lnT>
                      <a:noFill/>
                    </a:lnT>
                    <a:lnB w="12700" cap="flat" cmpd="sng" algn="ctr">
                      <a:solidFill>
                        <a:schemeClr val="tx1"/>
                      </a:solidFill>
                      <a:prstDash val="solid"/>
                      <a:round/>
                      <a:headEnd type="none" w="med" len="med"/>
                      <a:tailEnd type="none" w="med" len="med"/>
                    </a:lnB>
                    <a:noFill/>
                  </a:tcPr>
                </a:tc>
                <a:tc>
                  <a:txBody>
                    <a:bodyPr/>
                    <a:lstStyle/>
                    <a:p>
                      <a:pPr algn="l" fontAlgn="ctr"/>
                      <a:r>
                        <a:rPr lang="zh-TW" altLang="en-US" sz="1200" b="0" i="0" u="none" strike="noStrike" dirty="0">
                          <a:solidFill>
                            <a:srgbClr val="808080"/>
                          </a:solidFill>
                          <a:effectLst/>
                          <a:latin typeface="ＭＳ Ｐゴシック" panose="020B0600070205080204" pitchFamily="50" charset="-128"/>
                          <a:ea typeface="ＭＳ Ｐゴシック" panose="020B0600070205080204" pitchFamily="50" charset="-128"/>
                        </a:rPr>
                        <a:t>診療所療養病床療養環境改善加算</a:t>
                      </a:r>
                    </a:p>
                  </a:txBody>
                  <a:tcPr marL="9034" marR="9034" marT="9034" marB="0" anchor="ctr">
                    <a:lnL>
                      <a:noFill/>
                    </a:lnL>
                    <a:lnR w="1270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algn="l" fontAlgn="ctr"/>
                      <a:endParaRPr lang="zh-TW" altLang="en-US" sz="1200" b="0" i="0" u="none" strike="noStrike" dirty="0">
                        <a:solidFill>
                          <a:srgbClr val="808080"/>
                        </a:solidFill>
                        <a:effectLst/>
                        <a:latin typeface="+mn-ea"/>
                        <a:ea typeface="+mn-ea"/>
                      </a:endParaRPr>
                    </a:p>
                  </a:txBody>
                  <a:tcPr marL="9034" marR="9034" marT="9034" marB="0"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r>
            </a:tbl>
          </a:graphicData>
        </a:graphic>
      </p:graphicFrame>
      <p:grpSp>
        <p:nvGrpSpPr>
          <p:cNvPr id="6" name="グループ化 5"/>
          <p:cNvGrpSpPr/>
          <p:nvPr/>
        </p:nvGrpSpPr>
        <p:grpSpPr>
          <a:xfrm>
            <a:off x="7372055" y="43128"/>
            <a:ext cx="2533946" cy="299587"/>
            <a:chOff x="6444214" y="653747"/>
            <a:chExt cx="2533946" cy="299587"/>
          </a:xfrm>
        </p:grpSpPr>
        <p:sp>
          <p:nvSpPr>
            <p:cNvPr id="7" name="正方形/長方形 6"/>
            <p:cNvSpPr/>
            <p:nvPr/>
          </p:nvSpPr>
          <p:spPr>
            <a:xfrm>
              <a:off x="6444214" y="653747"/>
              <a:ext cx="360040" cy="288032"/>
            </a:xfrm>
            <a:prstGeom prst="rect">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8" name="テキスト ボックス 7"/>
            <p:cNvSpPr txBox="1"/>
            <p:nvPr/>
          </p:nvSpPr>
          <p:spPr>
            <a:xfrm>
              <a:off x="6817920" y="676335"/>
              <a:ext cx="2160240" cy="276999"/>
            </a:xfrm>
            <a:prstGeom prst="rect">
              <a:avLst/>
            </a:prstGeom>
            <a:noFill/>
          </p:spPr>
          <p:txBody>
            <a:bodyPr wrap="square" rtlCol="0">
              <a:spAutoFit/>
            </a:bodyPr>
            <a:lstStyle/>
            <a:p>
              <a:r>
                <a:rPr lang="ja-JP" altLang="en-US" sz="1200" dirty="0" smtClean="0">
                  <a:solidFill>
                    <a:prstClr val="black"/>
                  </a:solidFill>
                </a:rPr>
                <a:t>機能評価係数</a:t>
              </a:r>
              <a:r>
                <a:rPr lang="en-US" altLang="ja-JP" sz="1200" dirty="0" smtClean="0">
                  <a:solidFill>
                    <a:prstClr val="black"/>
                  </a:solidFill>
                </a:rPr>
                <a:t>Ⅰ</a:t>
              </a:r>
              <a:r>
                <a:rPr lang="ja-JP" altLang="en-US" sz="1200" dirty="0" smtClean="0">
                  <a:solidFill>
                    <a:prstClr val="black"/>
                  </a:solidFill>
                </a:rPr>
                <a:t>として評価</a:t>
              </a:r>
              <a:endParaRPr lang="ja-JP" altLang="en-US" sz="1200" dirty="0">
                <a:solidFill>
                  <a:prstClr val="black"/>
                </a:solidFill>
              </a:endParaRPr>
            </a:p>
          </p:txBody>
        </p:sp>
      </p:grpSp>
      <p:sp>
        <p:nvSpPr>
          <p:cNvPr id="11" name="テキスト ボックス 6"/>
          <p:cNvSpPr txBox="1"/>
          <p:nvPr/>
        </p:nvSpPr>
        <p:spPr>
          <a:xfrm>
            <a:off x="177228" y="124540"/>
            <a:ext cx="2261174" cy="294561"/>
          </a:xfrm>
          <a:prstGeom prst="rect">
            <a:avLst/>
          </a:prstGeom>
          <a:solidFill>
            <a:schemeClr val="lt1"/>
          </a:solidFill>
          <a:ln w="9525" cmpd="sng">
            <a:solidFill>
              <a:srgbClr val="4F81BD"/>
            </a:solidFill>
          </a:ln>
        </p:spPr>
        <p:style>
          <a:lnRef idx="0">
            <a:scrgbClr r="0" g="0" b="0"/>
          </a:lnRef>
          <a:fillRef idx="0">
            <a:scrgbClr r="0" g="0" b="0"/>
          </a:fillRef>
          <a:effectRef idx="0">
            <a:scrgbClr r="0" g="0" b="0"/>
          </a:effectRef>
          <a:fontRef idx="minor">
            <a:schemeClr val="dk1"/>
          </a:fontRef>
        </p:style>
        <p:txBody>
          <a:bodyPr wrap="square" rtlCol="0" anchor="t"/>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r>
              <a:rPr lang="ja-JP" altLang="en-US" sz="1600" dirty="0" smtClean="0">
                <a:solidFill>
                  <a:prstClr val="black"/>
                </a:solidFill>
              </a:rPr>
              <a:t>「入院</a:t>
            </a:r>
            <a:r>
              <a:rPr lang="ja-JP" altLang="en-US" sz="1600" dirty="0">
                <a:solidFill>
                  <a:prstClr val="black"/>
                </a:solidFill>
              </a:rPr>
              <a:t>基本料等</a:t>
            </a:r>
            <a:r>
              <a:rPr lang="ja-JP" altLang="en-US" sz="1600" dirty="0" smtClean="0">
                <a:solidFill>
                  <a:prstClr val="black"/>
                </a:solidFill>
              </a:rPr>
              <a:t>加算」　</a:t>
            </a:r>
            <a:endParaRPr lang="ja-JP" altLang="en-US" sz="1600" dirty="0">
              <a:solidFill>
                <a:prstClr val="black"/>
              </a:solidFill>
            </a:endParaRPr>
          </a:p>
        </p:txBody>
      </p:sp>
    </p:spTree>
    <p:extLst>
      <p:ext uri="{BB962C8B-B14F-4D97-AF65-F5344CB8AC3E}">
        <p14:creationId xmlns:p14="http://schemas.microsoft.com/office/powerpoint/2010/main" val="3225736144"/>
      </p:ext>
    </p:extLst>
  </p:cSld>
  <p:clrMapOvr>
    <a:masterClrMapping/>
  </p:clrMapOvr>
  <p:timing>
    <p:tnLst>
      <p:par>
        <p:cTn id="1" dur="indefinite" restart="never" nodeType="tmRoot"/>
      </p:par>
    </p:tn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268086"/>
            <a:ext cx="9601199" cy="4015114"/>
          </a:xfrm>
          <a:prstGeom prst="rect">
            <a:avLst/>
          </a:prstGeom>
          <a:solidFill>
            <a:srgbClr val="FFFFAF">
              <a:alpha val="50195"/>
            </a:srgbClr>
          </a:solidFill>
          <a:ln w="9525">
            <a:solidFill>
              <a:schemeClr val="tx1"/>
            </a:solidFill>
            <a:miter lim="800000"/>
            <a:headEnd/>
            <a:tailEnd/>
          </a:ln>
        </p:spPr>
        <p:txBody>
          <a:bodyPr/>
          <a:lstStyle/>
          <a:p>
            <a:pPr marL="342900" indent="-342900">
              <a:buFont typeface="Wingdings" panose="05000000000000000000" pitchFamily="2" charset="2"/>
              <a:buChar char="Ø"/>
              <a:defRPr/>
            </a:pPr>
            <a:r>
              <a:rPr lang="ja-JP" altLang="en-US" sz="2000" dirty="0" smtClean="0">
                <a:solidFill>
                  <a:prstClr val="black"/>
                </a:solidFill>
                <a:latin typeface="ＭＳ Ｐゴシック"/>
              </a:rPr>
              <a:t> 重症度</a:t>
            </a:r>
            <a:r>
              <a:rPr lang="ja-JP" altLang="en-US" sz="2000" dirty="0">
                <a:solidFill>
                  <a:prstClr val="black"/>
                </a:solidFill>
                <a:latin typeface="ＭＳ Ｐゴシック"/>
              </a:rPr>
              <a:t>指数を追加した８指数により評価を</a:t>
            </a:r>
            <a:r>
              <a:rPr lang="ja-JP" altLang="en-US" sz="2000" dirty="0" smtClean="0">
                <a:solidFill>
                  <a:prstClr val="black"/>
                </a:solidFill>
                <a:latin typeface="ＭＳ Ｐゴシック"/>
              </a:rPr>
              <a:t>行う</a:t>
            </a:r>
            <a:endParaRPr lang="en-US" altLang="ja-JP" sz="20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2000" dirty="0" smtClean="0">
              <a:solidFill>
                <a:prstClr val="black"/>
              </a:solidFill>
              <a:latin typeface="ＭＳ Ｐゴシック"/>
            </a:endParaRPr>
          </a:p>
          <a:p>
            <a:pPr marL="800100" lvl="1" indent="-342900">
              <a:buFont typeface="Wingdings" panose="05000000000000000000" pitchFamily="2" charset="2"/>
              <a:buChar char="ü"/>
              <a:defRPr/>
            </a:pPr>
            <a:r>
              <a:rPr lang="ja-JP" altLang="ja-JP" sz="1600" kern="100" dirty="0">
                <a:solidFill>
                  <a:prstClr val="black"/>
                </a:solidFill>
                <a:latin typeface="ＭＳ Ｐゴシック"/>
                <a:cs typeface="Times New Roman"/>
              </a:rPr>
              <a:t>診断群分類点数表で表現しきれない、患者の重症度の乖離率を評価</a:t>
            </a:r>
            <a:endParaRPr lang="ja-JP" altLang="ja-JP" sz="2800" kern="100" dirty="0">
              <a:solidFill>
                <a:prstClr val="black"/>
              </a:solidFill>
              <a:latin typeface="ＭＳ Ｐゴシック"/>
              <a:cs typeface="Times New Roman"/>
            </a:endParaRPr>
          </a:p>
          <a:p>
            <a:pPr marL="800100" lvl="1" indent="-342900">
              <a:buFont typeface="Wingdings" panose="05000000000000000000" pitchFamily="2" charset="2"/>
              <a:buChar char="ü"/>
              <a:defRPr/>
            </a:pPr>
            <a:endParaRPr lang="en-US" altLang="ja-JP" sz="2000" dirty="0" smtClean="0">
              <a:solidFill>
                <a:prstClr val="black"/>
              </a:solidFill>
              <a:latin typeface="ＭＳ Ｐゴシック"/>
            </a:endParaRPr>
          </a:p>
        </p:txBody>
      </p:sp>
      <p:sp>
        <p:nvSpPr>
          <p:cNvPr id="23" name="Rectangle 36"/>
          <p:cNvSpPr>
            <a:spLocks noChangeArrowheads="1"/>
          </p:cNvSpPr>
          <p:nvPr/>
        </p:nvSpPr>
        <p:spPr bwMode="auto">
          <a:xfrm>
            <a:off x="4808984" y="883644"/>
            <a:ext cx="2913583"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機能評価係数</a:t>
            </a:r>
            <a:r>
              <a:rPr lang="en-US" altLang="ja-JP" sz="1846" dirty="0" smtClean="0">
                <a:solidFill>
                  <a:prstClr val="black"/>
                </a:solidFill>
                <a:latin typeface="ＭＳ Ｐゴシック"/>
              </a:rPr>
              <a:t>Ⅱ</a:t>
            </a:r>
            <a:r>
              <a:rPr lang="ja-JP" altLang="en-US" sz="1846" dirty="0" smtClean="0">
                <a:solidFill>
                  <a:prstClr val="black"/>
                </a:solidFill>
                <a:latin typeface="ＭＳ Ｐゴシック"/>
              </a:rPr>
              <a:t>の新項目</a:t>
            </a:r>
            <a:endParaRPr lang="ja-JP" altLang="en-US" sz="1846"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279</a:t>
            </a:fld>
            <a:endParaRPr lang="ja-JP" altLang="en-US">
              <a:solidFill>
                <a:prstClr val="black"/>
              </a:solidFill>
            </a:endParaRPr>
          </a:p>
        </p:txBody>
      </p:sp>
      <p:sp>
        <p:nvSpPr>
          <p:cNvPr id="9" name="Rectangle 2"/>
          <p:cNvSpPr>
            <a:spLocks noGrp="1" noChangeArrowheads="1"/>
          </p:cNvSpPr>
          <p:nvPr>
            <p:ph type="ctrTitle"/>
          </p:nvPr>
        </p:nvSpPr>
        <p:spPr>
          <a:xfrm>
            <a:off x="134419" y="769761"/>
            <a:ext cx="4665446"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a:solidFill>
                  <a:schemeClr val="tx1"/>
                </a:solidFill>
              </a:rPr>
              <a:t>機能評価</a:t>
            </a:r>
            <a:r>
              <a:rPr lang="ja-JP" altLang="en-US" sz="2400" dirty="0" smtClean="0">
                <a:solidFill>
                  <a:schemeClr val="tx1"/>
                </a:solidFill>
              </a:rPr>
              <a:t>係数</a:t>
            </a:r>
            <a:r>
              <a:rPr lang="en-US" altLang="ja-JP" sz="2400" dirty="0" smtClean="0">
                <a:solidFill>
                  <a:schemeClr val="tx1"/>
                </a:solidFill>
              </a:rPr>
              <a:t>Ⅱ</a:t>
            </a:r>
            <a:r>
              <a:rPr lang="ja-JP" altLang="en-US" sz="2400" dirty="0" smtClean="0">
                <a:solidFill>
                  <a:schemeClr val="tx1"/>
                </a:solidFill>
              </a:rPr>
              <a:t>の</a:t>
            </a:r>
            <a:r>
              <a:rPr lang="ja-JP" altLang="en-US" sz="2400" dirty="0">
                <a:solidFill>
                  <a:schemeClr val="tx1"/>
                </a:solidFill>
              </a:rPr>
              <a:t>見直し（１）</a:t>
            </a:r>
            <a:endParaRPr lang="en-US" altLang="ja-JP" sz="2400" dirty="0">
              <a:solidFill>
                <a:schemeClr val="tx1"/>
              </a:solidFill>
            </a:endParaRPr>
          </a:p>
        </p:txBody>
      </p:sp>
      <p:cxnSp>
        <p:nvCxnSpPr>
          <p:cNvPr id="16" name="直線矢印コネクタ 15"/>
          <p:cNvCxnSpPr/>
          <p:nvPr/>
        </p:nvCxnSpPr>
        <p:spPr>
          <a:xfrm>
            <a:off x="6013450" y="8286750"/>
            <a:ext cx="0" cy="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graphicFrame>
        <p:nvGraphicFramePr>
          <p:cNvPr id="20" name="表 19"/>
          <p:cNvGraphicFramePr>
            <a:graphicFrameLocks noGrp="1"/>
          </p:cNvGraphicFramePr>
          <p:nvPr>
            <p:extLst/>
          </p:nvPr>
        </p:nvGraphicFramePr>
        <p:xfrm>
          <a:off x="2635588" y="2501306"/>
          <a:ext cx="4036695" cy="2606675"/>
        </p:xfrm>
        <a:graphic>
          <a:graphicData uri="http://schemas.openxmlformats.org/drawingml/2006/table">
            <a:tbl>
              <a:tblPr firstRow="1" firstCol="1" bandRow="1"/>
              <a:tblGrid>
                <a:gridCol w="1636395"/>
                <a:gridCol w="800100"/>
                <a:gridCol w="1600200"/>
              </a:tblGrid>
              <a:tr h="300355">
                <a:tc>
                  <a:txBody>
                    <a:bodyPr/>
                    <a:lstStyle/>
                    <a:p>
                      <a:pPr algn="ctr">
                        <a:spcAft>
                          <a:spcPts val="0"/>
                        </a:spcAft>
                      </a:pPr>
                      <a:r>
                        <a:rPr lang="ja-JP" sz="1200" kern="100" dirty="0">
                          <a:effectLst/>
                          <a:latin typeface="Century"/>
                          <a:ea typeface="ＭＳ ゴシック"/>
                          <a:cs typeface="Times New Roman"/>
                        </a:rPr>
                        <a:t>現行</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pattFill prst="pct10">
                      <a:fgClr>
                        <a:srgbClr val="FFFFFF"/>
                      </a:fgClr>
                      <a:bgClr>
                        <a:srgbClr val="E5E5E5"/>
                      </a:bgClr>
                    </a:pattFill>
                  </a:tcPr>
                </a:tc>
                <a:tc>
                  <a:txBody>
                    <a:bodyPr/>
                    <a:lstStyle/>
                    <a:p>
                      <a:pPr algn="ctr">
                        <a:spcAft>
                          <a:spcPts val="0"/>
                        </a:spcAft>
                      </a:pPr>
                      <a:r>
                        <a:rPr lang="en-US" sz="1200" kern="100">
                          <a:solidFill>
                            <a:srgbClr val="FF0000"/>
                          </a:solidFill>
                          <a:effectLst/>
                          <a:latin typeface="ＭＳ ゴシック"/>
                          <a:ea typeface="ＭＳ 明朝"/>
                          <a:cs typeface="Times New Roman"/>
                        </a:rPr>
                        <a:t> </a:t>
                      </a:r>
                      <a:endParaRPr lang="ja-JP" sz="1050" kern="10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dash"/>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平成</a:t>
                      </a:r>
                      <a:r>
                        <a:rPr lang="en-US" sz="1200" kern="100">
                          <a:effectLst/>
                          <a:latin typeface="Century"/>
                          <a:ea typeface="ＭＳ ゴシック"/>
                          <a:cs typeface="Times New Roman"/>
                        </a:rPr>
                        <a:t>28</a:t>
                      </a:r>
                      <a:r>
                        <a:rPr lang="ja-JP" sz="1200" kern="100">
                          <a:effectLst/>
                          <a:latin typeface="Century"/>
                          <a:ea typeface="ＭＳ ゴシック"/>
                          <a:cs typeface="Times New Roman"/>
                        </a:rPr>
                        <a:t>年改定</a:t>
                      </a:r>
                      <a:endParaRPr lang="ja-JP" sz="1050" kern="10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pattFill prst="pct10">
                      <a:fgClr>
                        <a:srgbClr val="FFFFFF"/>
                      </a:fgClr>
                      <a:bgClr>
                        <a:srgbClr val="E5E5E5"/>
                      </a:bgClr>
                    </a:pattFill>
                  </a:tcPr>
                </a:tc>
              </a:tr>
              <a:tr h="288290">
                <a:tc>
                  <a:txBody>
                    <a:bodyPr/>
                    <a:lstStyle/>
                    <a:p>
                      <a:pPr algn="just">
                        <a:spcAft>
                          <a:spcPts val="0"/>
                        </a:spcAft>
                      </a:pPr>
                      <a:r>
                        <a:rPr lang="ja-JP" sz="1200" kern="100" dirty="0">
                          <a:effectLst/>
                          <a:latin typeface="Century"/>
                          <a:ea typeface="ＭＳ ゴシック"/>
                          <a:cs typeface="Times New Roman"/>
                        </a:rPr>
                        <a:t>①　保険診療指数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ja-JP" sz="1200" b="1" u="sng" kern="100" dirty="0">
                          <a:effectLst/>
                          <a:latin typeface="Century"/>
                          <a:ea typeface="ＭＳ ゴシック"/>
                          <a:cs typeface="Times New Roman"/>
                        </a:rPr>
                        <a:t>→見直し</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chemeClr val="bg1"/>
                    </a:solidFill>
                  </a:tcPr>
                </a:tc>
                <a:tc>
                  <a:txBody>
                    <a:bodyPr/>
                    <a:lstStyle/>
                    <a:p>
                      <a:pPr algn="just">
                        <a:spcAft>
                          <a:spcPts val="0"/>
                        </a:spcAft>
                      </a:pPr>
                      <a:r>
                        <a:rPr lang="ja-JP" sz="1200" kern="100" dirty="0">
                          <a:effectLst/>
                          <a:latin typeface="Century"/>
                          <a:ea typeface="ＭＳ ゴシック"/>
                          <a:cs typeface="Times New Roman"/>
                        </a:rPr>
                        <a:t>①　保険診療指数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r>
              <a:tr h="288290">
                <a:tc>
                  <a:txBody>
                    <a:bodyPr/>
                    <a:lstStyle/>
                    <a:p>
                      <a:pPr algn="just">
                        <a:spcAft>
                          <a:spcPts val="0"/>
                        </a:spcAft>
                      </a:pPr>
                      <a:r>
                        <a:rPr lang="ja-JP" sz="1200" kern="100" dirty="0">
                          <a:effectLst/>
                          <a:latin typeface="Century"/>
                          <a:ea typeface="ＭＳ ゴシック"/>
                          <a:cs typeface="Times New Roman"/>
                        </a:rPr>
                        <a:t>②　効率性指数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ja-JP" sz="1200" kern="100" dirty="0">
                          <a:effectLst/>
                          <a:latin typeface="Century"/>
                          <a:ea typeface="ＭＳ ゴシック"/>
                          <a:cs typeface="Times New Roman"/>
                        </a:rPr>
                        <a:t>現行通り</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chemeClr val="bg1"/>
                    </a:solidFill>
                  </a:tcPr>
                </a:tc>
                <a:tc>
                  <a:txBody>
                    <a:bodyPr/>
                    <a:lstStyle/>
                    <a:p>
                      <a:pPr algn="just">
                        <a:spcAft>
                          <a:spcPts val="0"/>
                        </a:spcAft>
                      </a:pPr>
                      <a:r>
                        <a:rPr lang="ja-JP" sz="1200" kern="100" dirty="0">
                          <a:effectLst/>
                          <a:latin typeface="Century"/>
                          <a:ea typeface="ＭＳ ゴシック"/>
                          <a:cs typeface="Times New Roman"/>
                        </a:rPr>
                        <a:t>②　効率性指数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r>
              <a:tr h="288290">
                <a:tc>
                  <a:txBody>
                    <a:bodyPr/>
                    <a:lstStyle/>
                    <a:p>
                      <a:pPr algn="just">
                        <a:spcAft>
                          <a:spcPts val="0"/>
                        </a:spcAft>
                      </a:pPr>
                      <a:r>
                        <a:rPr lang="ja-JP" sz="1200" kern="100" dirty="0">
                          <a:effectLst/>
                          <a:latin typeface="Century"/>
                          <a:ea typeface="ＭＳ ゴシック"/>
                          <a:cs typeface="Times New Roman"/>
                        </a:rPr>
                        <a:t>③　複雑性指数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ja-JP" sz="1200" kern="100" dirty="0">
                          <a:effectLst/>
                          <a:latin typeface="Century"/>
                          <a:ea typeface="ＭＳ ゴシック"/>
                          <a:cs typeface="Times New Roman"/>
                        </a:rPr>
                        <a:t>現行通り</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chemeClr val="bg1"/>
                    </a:solidFill>
                  </a:tcPr>
                </a:tc>
                <a:tc>
                  <a:txBody>
                    <a:bodyPr/>
                    <a:lstStyle/>
                    <a:p>
                      <a:pPr algn="just">
                        <a:spcAft>
                          <a:spcPts val="0"/>
                        </a:spcAft>
                      </a:pPr>
                      <a:r>
                        <a:rPr lang="ja-JP" sz="1200" kern="100" dirty="0">
                          <a:effectLst/>
                          <a:latin typeface="Century"/>
                          <a:ea typeface="ＭＳ ゴシック"/>
                          <a:cs typeface="Times New Roman"/>
                        </a:rPr>
                        <a:t>③　複雑性指数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r>
              <a:tr h="288290">
                <a:tc>
                  <a:txBody>
                    <a:bodyPr/>
                    <a:lstStyle/>
                    <a:p>
                      <a:pPr algn="just">
                        <a:spcAft>
                          <a:spcPts val="0"/>
                        </a:spcAft>
                      </a:pPr>
                      <a:r>
                        <a:rPr lang="ja-JP" sz="1200" kern="100" dirty="0">
                          <a:effectLst/>
                          <a:latin typeface="Century"/>
                          <a:ea typeface="ＭＳ ゴシック"/>
                          <a:cs typeface="Times New Roman"/>
                        </a:rPr>
                        <a:t>④　カバー率指数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ja-JP" sz="1200" b="1" u="sng" kern="100" dirty="0">
                          <a:effectLst/>
                          <a:latin typeface="Century"/>
                          <a:ea typeface="ＭＳ ゴシック"/>
                          <a:cs typeface="Times New Roman"/>
                        </a:rPr>
                        <a:t>→見直し</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chemeClr val="bg1"/>
                    </a:solidFill>
                  </a:tcPr>
                </a:tc>
                <a:tc>
                  <a:txBody>
                    <a:bodyPr/>
                    <a:lstStyle/>
                    <a:p>
                      <a:pPr algn="just">
                        <a:spcAft>
                          <a:spcPts val="0"/>
                        </a:spcAft>
                      </a:pPr>
                      <a:r>
                        <a:rPr lang="ja-JP" sz="1200" kern="100" dirty="0">
                          <a:effectLst/>
                          <a:latin typeface="Century"/>
                          <a:ea typeface="ＭＳ ゴシック"/>
                          <a:cs typeface="Times New Roman"/>
                        </a:rPr>
                        <a:t>④　カバー率指数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r>
              <a:tr h="288290">
                <a:tc>
                  <a:txBody>
                    <a:bodyPr/>
                    <a:lstStyle/>
                    <a:p>
                      <a:pPr algn="just">
                        <a:spcAft>
                          <a:spcPts val="0"/>
                        </a:spcAft>
                      </a:pPr>
                      <a:r>
                        <a:rPr lang="ja-JP" sz="1200" kern="100" dirty="0">
                          <a:effectLst/>
                          <a:latin typeface="Century"/>
                          <a:ea typeface="ＭＳ ゴシック"/>
                          <a:cs typeface="Times New Roman"/>
                        </a:rPr>
                        <a:t>⑤　救急医療指数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ja-JP" sz="1200" kern="100" dirty="0">
                          <a:effectLst/>
                          <a:latin typeface="Century"/>
                          <a:ea typeface="ＭＳ ゴシック"/>
                          <a:cs typeface="Times New Roman"/>
                        </a:rPr>
                        <a:t>現行通り</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chemeClr val="bg1"/>
                    </a:solidFill>
                  </a:tcPr>
                </a:tc>
                <a:tc>
                  <a:txBody>
                    <a:bodyPr/>
                    <a:lstStyle/>
                    <a:p>
                      <a:pPr algn="just">
                        <a:spcAft>
                          <a:spcPts val="0"/>
                        </a:spcAft>
                      </a:pPr>
                      <a:r>
                        <a:rPr lang="ja-JP" sz="1200" kern="100" dirty="0">
                          <a:effectLst/>
                          <a:latin typeface="Century"/>
                          <a:ea typeface="ＭＳ ゴシック"/>
                          <a:cs typeface="Times New Roman"/>
                        </a:rPr>
                        <a:t>⑤　救急医療指数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r>
              <a:tr h="288290">
                <a:tc>
                  <a:txBody>
                    <a:bodyPr/>
                    <a:lstStyle/>
                    <a:p>
                      <a:pPr algn="just">
                        <a:spcAft>
                          <a:spcPts val="0"/>
                        </a:spcAft>
                      </a:pPr>
                      <a:r>
                        <a:rPr lang="ja-JP" sz="1200" kern="100" dirty="0">
                          <a:effectLst/>
                          <a:latin typeface="Century"/>
                          <a:ea typeface="ＭＳ ゴシック"/>
                          <a:cs typeface="Times New Roman"/>
                        </a:rPr>
                        <a:t>⑥　地域医療指数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ja-JP" sz="1200" b="1" u="sng" kern="100" dirty="0">
                          <a:effectLst/>
                          <a:latin typeface="Century"/>
                          <a:ea typeface="ＭＳ ゴシック"/>
                          <a:cs typeface="Times New Roman"/>
                        </a:rPr>
                        <a:t>→見直し</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chemeClr val="bg1"/>
                    </a:solidFill>
                  </a:tcPr>
                </a:tc>
                <a:tc>
                  <a:txBody>
                    <a:bodyPr/>
                    <a:lstStyle/>
                    <a:p>
                      <a:pPr algn="just">
                        <a:spcAft>
                          <a:spcPts val="0"/>
                        </a:spcAft>
                      </a:pPr>
                      <a:r>
                        <a:rPr lang="ja-JP" sz="1200" kern="100" dirty="0">
                          <a:effectLst/>
                          <a:latin typeface="Century"/>
                          <a:ea typeface="ＭＳ ゴシック"/>
                          <a:cs typeface="Times New Roman"/>
                        </a:rPr>
                        <a:t>⑥　地域医療指数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r>
              <a:tr h="288290">
                <a:tc>
                  <a:txBody>
                    <a:bodyPr/>
                    <a:lstStyle/>
                    <a:p>
                      <a:pPr algn="just">
                        <a:spcAft>
                          <a:spcPts val="0"/>
                        </a:spcAft>
                      </a:pPr>
                      <a:r>
                        <a:rPr lang="ja-JP" sz="1200" kern="100" dirty="0">
                          <a:effectLst/>
                          <a:latin typeface="Century"/>
                          <a:ea typeface="ＭＳ ゴシック"/>
                          <a:cs typeface="Times New Roman"/>
                        </a:rPr>
                        <a:t>⑦　後発医薬品指数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c>
                  <a:txBody>
                    <a:bodyPr/>
                    <a:lstStyle/>
                    <a:p>
                      <a:pPr algn="ctr">
                        <a:spcAft>
                          <a:spcPts val="0"/>
                        </a:spcAft>
                      </a:pPr>
                      <a:r>
                        <a:rPr lang="ja-JP" sz="1200" b="1" u="sng" kern="100" dirty="0">
                          <a:effectLst/>
                          <a:latin typeface="Century"/>
                          <a:ea typeface="ＭＳ ゴシック"/>
                          <a:cs typeface="Times New Roman"/>
                        </a:rPr>
                        <a:t>→見直し</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dash"/>
                      <a:round/>
                      <a:headEnd type="none" w="med" len="med"/>
                      <a:tailEnd type="none" w="med" len="med"/>
                    </a:lnB>
                    <a:solidFill>
                      <a:schemeClr val="bg1"/>
                    </a:solidFill>
                  </a:tcPr>
                </a:tc>
                <a:tc>
                  <a:txBody>
                    <a:bodyPr/>
                    <a:lstStyle/>
                    <a:p>
                      <a:pPr algn="just">
                        <a:spcAft>
                          <a:spcPts val="0"/>
                        </a:spcAft>
                      </a:pPr>
                      <a:r>
                        <a:rPr lang="ja-JP" sz="1200" kern="100" dirty="0">
                          <a:effectLst/>
                          <a:latin typeface="Century"/>
                          <a:ea typeface="ＭＳ ゴシック"/>
                          <a:cs typeface="Times New Roman"/>
                        </a:rPr>
                        <a:t>⑦　後発医薬品指数</a:t>
                      </a:r>
                      <a:endParaRPr lang="ja-JP" sz="1050" kern="100" dirty="0">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r>
              <a:tr h="288290">
                <a:tc>
                  <a:txBody>
                    <a:bodyPr/>
                    <a:lstStyle/>
                    <a:p>
                      <a:pPr algn="just">
                        <a:spcAft>
                          <a:spcPts val="0"/>
                        </a:spcAft>
                      </a:pPr>
                      <a:r>
                        <a:rPr lang="en-US" sz="1200" kern="100">
                          <a:effectLst/>
                          <a:latin typeface="ＭＳ ゴシック"/>
                          <a:ea typeface="ＭＳ 明朝"/>
                          <a:cs typeface="Times New Roman"/>
                        </a:rPr>
                        <a:t> </a:t>
                      </a:r>
                      <a:endParaRPr lang="ja-JP" sz="1050" kern="100">
                        <a:effectLst/>
                        <a:latin typeface="Century"/>
                        <a:ea typeface="ＭＳ 明朝"/>
                        <a:cs typeface="Times New Roman"/>
                      </a:endParaRPr>
                    </a:p>
                  </a:txBody>
                  <a:tcPr marL="68580" marR="68580" marT="0" marB="0">
                    <a:lnL>
                      <a:noFill/>
                    </a:lnL>
                    <a:lnR>
                      <a:noFill/>
                    </a:lnR>
                    <a:lnT w="12700" cap="flat" cmpd="sng" algn="ctr">
                      <a:solidFill>
                        <a:srgbClr val="000000"/>
                      </a:solidFill>
                      <a:prstDash val="solid"/>
                      <a:round/>
                      <a:headEnd type="none" w="med" len="med"/>
                      <a:tailEnd type="none" w="med" len="med"/>
                    </a:lnT>
                    <a:lnB>
                      <a:noFill/>
                    </a:lnB>
                  </a:tcPr>
                </a:tc>
                <a:tc>
                  <a:txBody>
                    <a:bodyPr/>
                    <a:lstStyle/>
                    <a:p>
                      <a:pPr algn="ctr">
                        <a:spcAft>
                          <a:spcPts val="0"/>
                        </a:spcAft>
                      </a:pPr>
                      <a:r>
                        <a:rPr lang="ja-JP" sz="1200" b="1" u="sng" kern="100" dirty="0">
                          <a:solidFill>
                            <a:srgbClr val="FF0000"/>
                          </a:solidFill>
                          <a:effectLst/>
                          <a:latin typeface="Century"/>
                          <a:ea typeface="ＭＳ ゴシック"/>
                          <a:cs typeface="Times New Roman"/>
                        </a:rPr>
                        <a:t>新設</a:t>
                      </a:r>
                      <a:endParaRPr lang="ja-JP" sz="1050" kern="100" dirty="0">
                        <a:solidFill>
                          <a:srgbClr val="FF0000"/>
                        </a:solidFill>
                        <a:effectLst/>
                        <a:latin typeface="Century"/>
                        <a:ea typeface="ＭＳ 明朝"/>
                        <a:cs typeface="Times New Roman"/>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a:noFill/>
                    </a:lnB>
                    <a:solidFill>
                      <a:schemeClr val="bg1"/>
                    </a:solidFill>
                  </a:tcPr>
                </a:tc>
                <a:tc>
                  <a:txBody>
                    <a:bodyPr/>
                    <a:lstStyle/>
                    <a:p>
                      <a:pPr algn="just">
                        <a:spcAft>
                          <a:spcPts val="0"/>
                        </a:spcAft>
                      </a:pPr>
                      <a:r>
                        <a:rPr lang="ja-JP" sz="1200" kern="100" dirty="0">
                          <a:solidFill>
                            <a:srgbClr val="FF0000"/>
                          </a:solidFill>
                          <a:effectLst/>
                          <a:latin typeface="Century"/>
                          <a:ea typeface="ＭＳ ゴシック"/>
                          <a:cs typeface="Times New Roman"/>
                        </a:rPr>
                        <a:t>⑧　重症度指数</a:t>
                      </a:r>
                      <a:endParaRPr lang="ja-JP" sz="1050" kern="100" dirty="0">
                        <a:solidFill>
                          <a:srgbClr val="FF0000"/>
                        </a:solidFill>
                        <a:effectLst/>
                        <a:latin typeface="Century"/>
                        <a:ea typeface="ＭＳ 明朝"/>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solidFill>
                  </a:tcPr>
                </a:tc>
              </a:tr>
            </a:tbl>
          </a:graphicData>
        </a:graphic>
      </p:graphicFrame>
      <p:graphicFrame>
        <p:nvGraphicFramePr>
          <p:cNvPr id="22" name="表 21"/>
          <p:cNvGraphicFramePr>
            <a:graphicFrameLocks noGrp="1"/>
          </p:cNvGraphicFramePr>
          <p:nvPr>
            <p:extLst/>
          </p:nvPr>
        </p:nvGraphicFramePr>
        <p:xfrm>
          <a:off x="1371502" y="5537268"/>
          <a:ext cx="7531199" cy="788969"/>
        </p:xfrm>
        <a:graphic>
          <a:graphicData uri="http://schemas.openxmlformats.org/drawingml/2006/table">
            <a:tbl>
              <a:tblPr firstRow="1" firstCol="1" bandRow="1"/>
              <a:tblGrid>
                <a:gridCol w="7531199"/>
              </a:tblGrid>
              <a:tr h="214331">
                <a:tc>
                  <a:txBody>
                    <a:bodyPr/>
                    <a:lstStyle/>
                    <a:p>
                      <a:pPr marL="260350" indent="-127000" algn="just">
                        <a:lnSpc>
                          <a:spcPts val="1700"/>
                        </a:lnSpc>
                        <a:spcAft>
                          <a:spcPts val="0"/>
                        </a:spcAft>
                      </a:pPr>
                      <a:r>
                        <a:rPr lang="ja-JP" sz="1200" kern="100" dirty="0">
                          <a:effectLst/>
                          <a:latin typeface="ＭＳ ゴシック"/>
                          <a:cs typeface="Times New Roman"/>
                        </a:rPr>
                        <a:t>評価指標（指数</a:t>
                      </a:r>
                      <a:r>
                        <a:rPr lang="ja-JP" sz="1200" kern="100" dirty="0" smtClean="0">
                          <a:effectLst/>
                          <a:latin typeface="ＭＳ ゴシック"/>
                          <a:cs typeface="Times New Roman"/>
                        </a:rPr>
                        <a:t>）</a:t>
                      </a:r>
                      <a:r>
                        <a:rPr lang="ja-JP" altLang="en-US" sz="1200" kern="100" dirty="0" smtClean="0">
                          <a:effectLst/>
                          <a:latin typeface="ＭＳ ゴシック"/>
                          <a:cs typeface="Times New Roman"/>
                        </a:rPr>
                        <a:t>の計算方法</a:t>
                      </a:r>
                      <a:endParaRPr lang="ja-JP" sz="2000" kern="100" dirty="0">
                        <a:effectLst/>
                        <a:latin typeface="ＭＳ ゴシック"/>
                        <a:cs typeface="Times New Roman"/>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73069">
                <a:tc>
                  <a:txBody>
                    <a:bodyPr/>
                    <a:lstStyle/>
                    <a:p>
                      <a:pPr algn="just">
                        <a:lnSpc>
                          <a:spcPts val="1700"/>
                        </a:lnSpc>
                        <a:spcAft>
                          <a:spcPts val="0"/>
                        </a:spcAft>
                      </a:pPr>
                      <a:r>
                        <a:rPr lang="ja-JP" sz="1200" b="0" u="none" kern="100" dirty="0">
                          <a:effectLst/>
                          <a:latin typeface="+mj-ea"/>
                          <a:ea typeface="+mj-ea"/>
                          <a:cs typeface="Times New Roman"/>
                        </a:rPr>
                        <a:t>当該医療機関における〔包括範囲出来高点数〕／〔診断群分類点数表に基づく包括点数〕を評価する。</a:t>
                      </a:r>
                      <a:endParaRPr lang="ja-JP" sz="2000" b="0" u="none" kern="100" dirty="0">
                        <a:effectLst/>
                        <a:latin typeface="+mj-ea"/>
                        <a:ea typeface="+mj-ea"/>
                        <a:cs typeface="Times New Roman"/>
                      </a:endParaRPr>
                    </a:p>
                    <a:p>
                      <a:pPr marL="154305" indent="-127635" algn="just">
                        <a:lnSpc>
                          <a:spcPts val="1700"/>
                        </a:lnSpc>
                        <a:spcAft>
                          <a:spcPts val="0"/>
                        </a:spcAft>
                      </a:pPr>
                      <a:r>
                        <a:rPr lang="ja-JP" sz="1200" b="0" u="none" kern="100" dirty="0">
                          <a:effectLst/>
                          <a:latin typeface="+mj-ea"/>
                          <a:ea typeface="+mj-ea"/>
                          <a:cs typeface="Times New Roman"/>
                        </a:rPr>
                        <a:t>（ただし救急医療指数で既に評価されている救急入院２日目までの包括範囲出来高点数は除外する。）</a:t>
                      </a:r>
                      <a:endParaRPr lang="ja-JP" sz="2000" b="0" u="none" kern="100" dirty="0">
                        <a:effectLst/>
                        <a:latin typeface="+mj-ea"/>
                        <a:ea typeface="+mj-ea"/>
                        <a:cs typeface="Times New Roman"/>
                      </a:endParaRPr>
                    </a:p>
                  </a:txBody>
                  <a:tcPr marL="63673" marR="636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3" name="正方形/長方形 2"/>
          <p:cNvSpPr/>
          <p:nvPr/>
        </p:nvSpPr>
        <p:spPr>
          <a:xfrm>
            <a:off x="546101" y="1846893"/>
            <a:ext cx="8001000" cy="426407"/>
          </a:xfrm>
          <a:prstGeom prst="rect">
            <a:avLst/>
          </a:prstGeom>
          <a:noFill/>
          <a:ln>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1"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072415258"/>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91635" y="44625"/>
            <a:ext cx="9283031"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10</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9</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zh-TW" altLang="en-US" sz="2000" dirty="0">
                <a:solidFill>
                  <a:srgbClr val="000000"/>
                </a:solidFill>
                <a:ea typeface="ＭＳ Ｐゴシック" charset="-128"/>
              </a:rPr>
              <a:t>財政制度等審議会財政制度</a:t>
            </a:r>
            <a:r>
              <a:rPr lang="zh-TW" altLang="en-US" sz="2000" dirty="0" smtClean="0">
                <a:solidFill>
                  <a:srgbClr val="000000"/>
                </a:solidFill>
                <a:ea typeface="ＭＳ Ｐゴシック" charset="-128"/>
              </a:rPr>
              <a:t>分科会</a:t>
            </a:r>
            <a:r>
              <a:rPr lang="ja-JP" altLang="en-US" sz="2000" dirty="0" smtClean="0">
                <a:solidFill>
                  <a:srgbClr val="000000"/>
                </a:solidFill>
                <a:ea typeface="ＭＳ Ｐゴシック" charset="-128"/>
              </a:rPr>
              <a:t>が、「</a:t>
            </a:r>
            <a:r>
              <a:rPr lang="ja-JP" altLang="en-US" sz="2000" dirty="0">
                <a:solidFill>
                  <a:srgbClr val="000000"/>
                </a:solidFill>
                <a:ea typeface="ＭＳ Ｐゴシック" charset="-128"/>
              </a:rPr>
              <a:t>骨太の方針</a:t>
            </a:r>
            <a:r>
              <a:rPr lang="en-US" altLang="ja-JP" sz="2000" dirty="0">
                <a:solidFill>
                  <a:srgbClr val="000000"/>
                </a:solidFill>
                <a:ea typeface="ＭＳ Ｐゴシック" charset="-128"/>
              </a:rPr>
              <a:t>2015</a:t>
            </a:r>
            <a:r>
              <a:rPr lang="ja-JP" altLang="en-US" sz="2000" dirty="0">
                <a:solidFill>
                  <a:srgbClr val="000000"/>
                </a:solidFill>
                <a:ea typeface="ＭＳ Ｐゴシック" charset="-128"/>
              </a:rPr>
              <a:t>」に盛り込まれた社会保障の</a:t>
            </a:r>
            <a:r>
              <a:rPr lang="en-US" altLang="ja-JP" sz="2000" dirty="0">
                <a:solidFill>
                  <a:srgbClr val="000000"/>
                </a:solidFill>
                <a:ea typeface="ＭＳ Ｐゴシック" charset="-128"/>
              </a:rPr>
              <a:t>44</a:t>
            </a:r>
            <a:r>
              <a:rPr lang="ja-JP" altLang="en-US" sz="2000" dirty="0">
                <a:solidFill>
                  <a:srgbClr val="000000"/>
                </a:solidFill>
                <a:ea typeface="ＭＳ Ｐゴシック" charset="-128"/>
              </a:rPr>
              <a:t>の改革検討項目について、財政審の</a:t>
            </a:r>
            <a:r>
              <a:rPr lang="ja-JP" altLang="en-US" sz="2000" dirty="0" smtClean="0">
                <a:solidFill>
                  <a:srgbClr val="000000"/>
                </a:solidFill>
                <a:ea typeface="ＭＳ Ｐゴシック" charset="-128"/>
              </a:rPr>
              <a:t>考え方を提示</a:t>
            </a:r>
            <a:endParaRPr lang="ja-JP" altLang="en-US" sz="2000" dirty="0">
              <a:solidFill>
                <a:srgbClr val="000000"/>
              </a:solidFill>
              <a:ea typeface="ＭＳ Ｐゴシック" charset="-128"/>
            </a:endParaRPr>
          </a:p>
        </p:txBody>
      </p:sp>
      <p:sp>
        <p:nvSpPr>
          <p:cNvPr id="7" name="Text Box 3"/>
          <p:cNvSpPr txBox="1">
            <a:spLocks noChangeArrowheads="1"/>
          </p:cNvSpPr>
          <p:nvPr/>
        </p:nvSpPr>
        <p:spPr bwMode="auto">
          <a:xfrm>
            <a:off x="272482" y="1060419"/>
            <a:ext cx="9205023" cy="1015663"/>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600"/>
              </a:spcBef>
              <a:buFontTx/>
              <a:buNone/>
              <a:defRPr/>
            </a:pPr>
            <a:r>
              <a:rPr lang="ja-JP" altLang="en-US" sz="2000" dirty="0" smtClean="0">
                <a:solidFill>
                  <a:srgbClr val="000000"/>
                </a:solidFill>
              </a:rPr>
              <a:t>○ 外来</a:t>
            </a:r>
            <a:r>
              <a:rPr lang="ja-JP" altLang="en-US" sz="2000" dirty="0">
                <a:solidFill>
                  <a:srgbClr val="000000"/>
                </a:solidFill>
              </a:rPr>
              <a:t>の機能分化と医療保険制度の持続可能性の観点から、かかりつけ医以外を受診した場合（地域包括診療料が適用されない場合）に、</a:t>
            </a:r>
            <a:r>
              <a:rPr lang="ja-JP" altLang="en-US" sz="2000" u="sng" dirty="0">
                <a:solidFill>
                  <a:srgbClr val="0000FF"/>
                </a:solidFill>
              </a:rPr>
              <a:t>現行の定率負担（月額上限あり）に加え、個人が日常生活で通常負担できる少額の定額負担を導入すべき</a:t>
            </a:r>
            <a:r>
              <a:rPr lang="ja-JP" altLang="en-US" sz="2000" dirty="0">
                <a:solidFill>
                  <a:srgbClr val="000000"/>
                </a:solidFill>
              </a:rPr>
              <a:t>。</a:t>
            </a:r>
          </a:p>
        </p:txBody>
      </p:sp>
      <p:sp>
        <p:nvSpPr>
          <p:cNvPr id="9" name="Text Box 2"/>
          <p:cNvSpPr txBox="1">
            <a:spLocks noChangeArrowheads="1"/>
          </p:cNvSpPr>
          <p:nvPr/>
        </p:nvSpPr>
        <p:spPr bwMode="auto">
          <a:xfrm>
            <a:off x="84866" y="2637071"/>
            <a:ext cx="9425645"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10</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21</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日本医師会定例記者会見</a:t>
            </a:r>
            <a:endParaRPr lang="en-US" altLang="ja-JP" sz="2000" dirty="0" smtClean="0">
              <a:solidFill>
                <a:srgbClr val="000000"/>
              </a:solidFill>
              <a:ea typeface="ＭＳ Ｐゴシック" charset="-128"/>
            </a:endParaRPr>
          </a:p>
          <a:p>
            <a:pPr eaLnBrk="1" hangingPunct="1">
              <a:spcBef>
                <a:spcPts val="0"/>
              </a:spcBef>
              <a:buFontTx/>
              <a:buNone/>
            </a:pPr>
            <a:r>
              <a:rPr lang="ja-JP" altLang="en-US" sz="2000" dirty="0">
                <a:solidFill>
                  <a:srgbClr val="000000"/>
                </a:solidFill>
                <a:ea typeface="ＭＳ Ｐゴシック" charset="-128"/>
              </a:rPr>
              <a:t>　</a:t>
            </a:r>
            <a:r>
              <a:rPr lang="ja-JP" altLang="en-US" sz="2000" dirty="0" smtClean="0">
                <a:solidFill>
                  <a:srgbClr val="000000"/>
                </a:solidFill>
                <a:ea typeface="ＭＳ Ｐゴシック" charset="-128"/>
              </a:rPr>
              <a:t>「財政</a:t>
            </a:r>
            <a:r>
              <a:rPr lang="ja-JP" altLang="en-US" sz="2000" dirty="0">
                <a:solidFill>
                  <a:srgbClr val="000000"/>
                </a:solidFill>
                <a:ea typeface="ＭＳ Ｐゴシック" charset="-128"/>
              </a:rPr>
              <a:t>制度等審議会財政制度分科会（</a:t>
            </a:r>
            <a:r>
              <a:rPr lang="en-US" altLang="ja-JP" sz="2000" dirty="0">
                <a:solidFill>
                  <a:srgbClr val="000000"/>
                </a:solidFill>
                <a:ea typeface="ＭＳ Ｐゴシック" charset="-128"/>
              </a:rPr>
              <a:t>2015</a:t>
            </a:r>
            <a:r>
              <a:rPr lang="ja-JP" altLang="en-US" sz="2000" dirty="0">
                <a:solidFill>
                  <a:srgbClr val="000000"/>
                </a:solidFill>
                <a:ea typeface="ＭＳ Ｐゴシック" charset="-128"/>
              </a:rPr>
              <a:t>年</a:t>
            </a:r>
            <a:r>
              <a:rPr lang="en-US" altLang="ja-JP" sz="2000" dirty="0">
                <a:solidFill>
                  <a:srgbClr val="000000"/>
                </a:solidFill>
                <a:ea typeface="ＭＳ Ｐゴシック" charset="-128"/>
              </a:rPr>
              <a:t>10</a:t>
            </a:r>
            <a:r>
              <a:rPr lang="ja-JP" altLang="en-US" sz="2000" dirty="0">
                <a:solidFill>
                  <a:srgbClr val="000000"/>
                </a:solidFill>
                <a:ea typeface="ＭＳ Ｐゴシック" charset="-128"/>
              </a:rPr>
              <a:t>月</a:t>
            </a:r>
            <a:r>
              <a:rPr lang="en-US" altLang="ja-JP" sz="2000" dirty="0">
                <a:solidFill>
                  <a:srgbClr val="000000"/>
                </a:solidFill>
                <a:ea typeface="ＭＳ Ｐゴシック" charset="-128"/>
              </a:rPr>
              <a:t>9</a:t>
            </a:r>
            <a:r>
              <a:rPr lang="ja-JP" altLang="en-US" sz="2000" dirty="0">
                <a:solidFill>
                  <a:srgbClr val="000000"/>
                </a:solidFill>
                <a:ea typeface="ＭＳ Ｐゴシック" charset="-128"/>
              </a:rPr>
              <a:t>日）における社会保障の検討項目に対する日本医師会の考え方とあるべき姿の方向性（案）に</a:t>
            </a:r>
            <a:r>
              <a:rPr lang="ja-JP" altLang="en-US" sz="2000" dirty="0" smtClean="0">
                <a:solidFill>
                  <a:srgbClr val="000000"/>
                </a:solidFill>
                <a:ea typeface="ＭＳ Ｐゴシック" charset="-128"/>
              </a:rPr>
              <a:t>ついて」</a:t>
            </a:r>
            <a:endParaRPr lang="en-US" altLang="ja-JP" sz="2000" dirty="0" smtClean="0">
              <a:solidFill>
                <a:srgbClr val="000000"/>
              </a:solidFill>
              <a:ea typeface="ＭＳ Ｐゴシック" charset="-128"/>
            </a:endParaRPr>
          </a:p>
        </p:txBody>
      </p:sp>
      <p:sp>
        <p:nvSpPr>
          <p:cNvPr id="10" name="Text Box 3"/>
          <p:cNvSpPr txBox="1">
            <a:spLocks noChangeArrowheads="1"/>
          </p:cNvSpPr>
          <p:nvPr/>
        </p:nvSpPr>
        <p:spPr bwMode="auto">
          <a:xfrm>
            <a:off x="254099" y="4067338"/>
            <a:ext cx="9420811" cy="2015936"/>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spcBef>
                <a:spcPts val="600"/>
              </a:spcBef>
              <a:buFontTx/>
              <a:buNone/>
              <a:defRPr/>
            </a:pPr>
            <a:r>
              <a:rPr lang="ja-JP" altLang="en-US" sz="2000" dirty="0" smtClean="0">
                <a:solidFill>
                  <a:srgbClr val="000000"/>
                </a:solidFill>
              </a:rPr>
              <a:t>　受診</a:t>
            </a:r>
            <a:r>
              <a:rPr lang="ja-JP" altLang="en-US" sz="2000" dirty="0">
                <a:solidFill>
                  <a:srgbClr val="000000"/>
                </a:solidFill>
              </a:rPr>
              <a:t>時の定額負担は、毎回一定額を支払うことから、特に受診回数の多い高齢者には大きな</a:t>
            </a:r>
            <a:r>
              <a:rPr lang="ja-JP" altLang="en-US" sz="2000" dirty="0" smtClean="0">
                <a:solidFill>
                  <a:srgbClr val="000000"/>
                </a:solidFill>
              </a:rPr>
              <a:t>負担。</a:t>
            </a:r>
            <a:r>
              <a:rPr lang="ja-JP" altLang="en-US" sz="2000" dirty="0">
                <a:solidFill>
                  <a:srgbClr val="000000"/>
                </a:solidFill>
              </a:rPr>
              <a:t>高齢者や低所得者が受診を差し控えれば、より重症化してから受診することに</a:t>
            </a:r>
            <a:r>
              <a:rPr lang="ja-JP" altLang="en-US" sz="2000" dirty="0" smtClean="0">
                <a:solidFill>
                  <a:srgbClr val="000000"/>
                </a:solidFill>
              </a:rPr>
              <a:t>なる。</a:t>
            </a:r>
            <a:r>
              <a:rPr lang="ja-JP" altLang="en-US" sz="2000" dirty="0">
                <a:solidFill>
                  <a:srgbClr val="000000"/>
                </a:solidFill>
              </a:rPr>
              <a:t>これにより、逆に医療費の高騰を招くことに</a:t>
            </a:r>
            <a:r>
              <a:rPr lang="ja-JP" altLang="en-US" sz="2000" dirty="0" smtClean="0">
                <a:solidFill>
                  <a:srgbClr val="000000"/>
                </a:solidFill>
              </a:rPr>
              <a:t>なる。</a:t>
            </a:r>
            <a:endParaRPr lang="ja-JP" altLang="en-US" sz="2000" dirty="0">
              <a:solidFill>
                <a:srgbClr val="000000"/>
              </a:solidFill>
            </a:endParaRPr>
          </a:p>
          <a:p>
            <a:pPr eaLnBrk="1" hangingPunct="1">
              <a:spcBef>
                <a:spcPts val="600"/>
              </a:spcBef>
              <a:buFontTx/>
              <a:buNone/>
              <a:defRPr/>
            </a:pPr>
            <a:r>
              <a:rPr lang="ja-JP" altLang="en-US" sz="2000" dirty="0" smtClean="0">
                <a:solidFill>
                  <a:srgbClr val="000000"/>
                </a:solidFill>
              </a:rPr>
              <a:t>　</a:t>
            </a:r>
            <a:r>
              <a:rPr lang="en-US" altLang="ja-JP" sz="2000" u="sng" dirty="0" smtClean="0">
                <a:solidFill>
                  <a:srgbClr val="FF0000"/>
                </a:solidFill>
              </a:rPr>
              <a:t>2011</a:t>
            </a:r>
            <a:r>
              <a:rPr lang="ja-JP" altLang="en-US" sz="2000" u="sng" dirty="0">
                <a:solidFill>
                  <a:srgbClr val="FF0000"/>
                </a:solidFill>
              </a:rPr>
              <a:t>年に行われた「社会保障・税一体改革」の議論の際にも導入が議論</a:t>
            </a:r>
            <a:r>
              <a:rPr lang="ja-JP" altLang="en-US" sz="2000" u="sng" dirty="0" smtClean="0">
                <a:solidFill>
                  <a:srgbClr val="FF0000"/>
                </a:solidFill>
              </a:rPr>
              <a:t>された</a:t>
            </a:r>
            <a:r>
              <a:rPr lang="ja-JP" altLang="en-US" sz="2000" u="sng" dirty="0">
                <a:solidFill>
                  <a:srgbClr val="FF0000"/>
                </a:solidFill>
              </a:rPr>
              <a:t>が、患者の強い反対によって導入が</a:t>
            </a:r>
            <a:r>
              <a:rPr lang="ja-JP" altLang="en-US" sz="2000" u="sng" dirty="0" smtClean="0">
                <a:solidFill>
                  <a:srgbClr val="FF0000"/>
                </a:solidFill>
              </a:rPr>
              <a:t>見送られた。社会</a:t>
            </a:r>
            <a:r>
              <a:rPr lang="ja-JP" altLang="en-US" sz="2000" u="sng" dirty="0">
                <a:solidFill>
                  <a:srgbClr val="FF0000"/>
                </a:solidFill>
              </a:rPr>
              <a:t>保障負担は、患者から更なる一定の負担を求めるべきではなく、所得や資産の多寡に応じて負担す</a:t>
            </a:r>
            <a:r>
              <a:rPr lang="ja-JP" altLang="en-US" sz="2000" u="sng" dirty="0" smtClean="0">
                <a:solidFill>
                  <a:srgbClr val="FF0000"/>
                </a:solidFill>
              </a:rPr>
              <a:t>べき。</a:t>
            </a:r>
            <a:endParaRPr lang="ja-JP" altLang="en-US" sz="2000" u="sng" dirty="0">
              <a:solidFill>
                <a:srgbClr val="FF0000"/>
              </a:solidFill>
            </a:endParaRPr>
          </a:p>
        </p:txBody>
      </p:sp>
      <p:sp>
        <p:nvSpPr>
          <p:cNvPr id="8"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28</a:t>
            </a:fld>
            <a:endParaRPr lang="ja-JP" altLang="en-US" dirty="0">
              <a:solidFill>
                <a:prstClr val="black"/>
              </a:solidFill>
            </a:endParaRPr>
          </a:p>
        </p:txBody>
      </p:sp>
    </p:spTree>
    <p:extLst>
      <p:ext uri="{BB962C8B-B14F-4D97-AF65-F5344CB8AC3E}">
        <p14:creationId xmlns:p14="http://schemas.microsoft.com/office/powerpoint/2010/main" val="2257580367"/>
      </p:ext>
    </p:extLst>
  </p:cSld>
  <p:clrMapOvr>
    <a:masterClrMapping/>
  </p:clrMapOvr>
  <p:timing>
    <p:tnLst>
      <p:par>
        <p:cT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97359" y="1488959"/>
            <a:ext cx="9601199" cy="776613"/>
          </a:xfrm>
          <a:prstGeom prst="rect">
            <a:avLst/>
          </a:prstGeom>
          <a:solidFill>
            <a:srgbClr val="FFFFAF">
              <a:alpha val="50195"/>
            </a:srgbClr>
          </a:solidFill>
          <a:ln w="9525">
            <a:solidFill>
              <a:schemeClr val="tx1"/>
            </a:solidFill>
            <a:miter lim="800000"/>
            <a:headEnd/>
            <a:tailEnd/>
          </a:ln>
        </p:spPr>
        <p:txBody>
          <a:bodyPr/>
          <a:lstStyle/>
          <a:p>
            <a:pPr marL="342900" indent="-342900">
              <a:buFont typeface="Wingdings" panose="05000000000000000000" pitchFamily="2" charset="2"/>
              <a:buChar char="Ø"/>
              <a:defRPr/>
            </a:pPr>
            <a:r>
              <a:rPr lang="ja-JP" altLang="en-US" sz="2000" dirty="0">
                <a:solidFill>
                  <a:prstClr val="black"/>
                </a:solidFill>
                <a:latin typeface="ＭＳ Ｐゴシック"/>
              </a:rPr>
              <a:t> 機能評価係数</a:t>
            </a:r>
            <a:r>
              <a:rPr lang="en-US" altLang="ja-JP" sz="2000" dirty="0">
                <a:solidFill>
                  <a:prstClr val="black"/>
                </a:solidFill>
                <a:latin typeface="ＭＳ Ｐゴシック"/>
              </a:rPr>
              <a:t>Ⅱ</a:t>
            </a:r>
            <a:r>
              <a:rPr lang="ja-JP" altLang="en-US" sz="2000" dirty="0">
                <a:solidFill>
                  <a:prstClr val="black"/>
                </a:solidFill>
                <a:latin typeface="ＭＳ Ｐゴシック"/>
              </a:rPr>
              <a:t>の各係数への報酬配分（重み付け）は等分とする。ただし、各係数の重み付けに関しては標準化を</a:t>
            </a:r>
            <a:r>
              <a:rPr lang="ja-JP" altLang="en-US" sz="2000" dirty="0" smtClean="0">
                <a:solidFill>
                  <a:prstClr val="black"/>
                </a:solidFill>
                <a:latin typeface="ＭＳ Ｐゴシック"/>
              </a:rPr>
              <a:t>行う</a:t>
            </a:r>
            <a:endParaRPr lang="ja-JP" altLang="en-US" sz="20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280</a:t>
            </a:fld>
            <a:endParaRPr lang="ja-JP" altLang="en-US">
              <a:solidFill>
                <a:prstClr val="black"/>
              </a:solidFill>
            </a:endParaRPr>
          </a:p>
        </p:txBody>
      </p:sp>
      <p:sp>
        <p:nvSpPr>
          <p:cNvPr id="9" name="Rectangle 2"/>
          <p:cNvSpPr>
            <a:spLocks noGrp="1" noChangeArrowheads="1"/>
          </p:cNvSpPr>
          <p:nvPr>
            <p:ph type="ctrTitle"/>
          </p:nvPr>
        </p:nvSpPr>
        <p:spPr>
          <a:xfrm>
            <a:off x="194414" y="992541"/>
            <a:ext cx="3676999"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fontScale="90000"/>
          </a:bodyPr>
          <a:lstStyle/>
          <a:p>
            <a:r>
              <a:rPr lang="ja-JP" altLang="en-US" sz="2400" dirty="0">
                <a:solidFill>
                  <a:schemeClr val="tx1"/>
                </a:solidFill>
              </a:rPr>
              <a:t>機能評価係数</a:t>
            </a:r>
            <a:r>
              <a:rPr lang="en-US" altLang="ja-JP" sz="2400" dirty="0">
                <a:solidFill>
                  <a:schemeClr val="tx1"/>
                </a:solidFill>
              </a:rPr>
              <a:t>Ⅱ</a:t>
            </a:r>
            <a:r>
              <a:rPr lang="ja-JP" altLang="en-US" sz="2400" dirty="0">
                <a:solidFill>
                  <a:schemeClr val="tx1"/>
                </a:solidFill>
              </a:rPr>
              <a:t>の見直し</a:t>
            </a:r>
            <a:r>
              <a:rPr lang="ja-JP" altLang="en-US" sz="2400" dirty="0" smtClean="0">
                <a:solidFill>
                  <a:schemeClr val="tx1"/>
                </a:solidFill>
              </a:rPr>
              <a:t>（２）</a:t>
            </a:r>
            <a:endParaRPr lang="en-US" altLang="ja-JP" sz="2400" dirty="0">
              <a:solidFill>
                <a:schemeClr val="tx1"/>
              </a:solidFill>
            </a:endParaRPr>
          </a:p>
        </p:txBody>
      </p:sp>
      <p:sp>
        <p:nvSpPr>
          <p:cNvPr id="11" name="Rectangle 36"/>
          <p:cNvSpPr>
            <a:spLocks noChangeArrowheads="1"/>
          </p:cNvSpPr>
          <p:nvPr/>
        </p:nvSpPr>
        <p:spPr bwMode="auto">
          <a:xfrm>
            <a:off x="3872914" y="1115094"/>
            <a:ext cx="3218383"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機能評価係数</a:t>
            </a:r>
            <a:r>
              <a:rPr lang="en-US" altLang="ja-JP" sz="1846" dirty="0" smtClean="0">
                <a:solidFill>
                  <a:prstClr val="black"/>
                </a:solidFill>
                <a:latin typeface="ＭＳ Ｐゴシック"/>
              </a:rPr>
              <a:t>Ⅱ</a:t>
            </a:r>
            <a:r>
              <a:rPr lang="ja-JP" altLang="en-US" sz="1846" dirty="0" smtClean="0">
                <a:solidFill>
                  <a:prstClr val="black"/>
                </a:solidFill>
                <a:latin typeface="ＭＳ Ｐゴシック"/>
              </a:rPr>
              <a:t>の重み付け</a:t>
            </a:r>
            <a:endParaRPr lang="ja-JP" altLang="en-US" sz="1846" dirty="0">
              <a:solidFill>
                <a:prstClr val="black"/>
              </a:solidFill>
              <a:latin typeface="ＭＳ Ｐゴシック"/>
            </a:endParaRPr>
          </a:p>
        </p:txBody>
      </p:sp>
      <p:graphicFrame>
        <p:nvGraphicFramePr>
          <p:cNvPr id="14" name="表 13"/>
          <p:cNvGraphicFramePr>
            <a:graphicFrameLocks noGrp="1"/>
          </p:cNvGraphicFramePr>
          <p:nvPr>
            <p:extLst/>
          </p:nvPr>
        </p:nvGraphicFramePr>
        <p:xfrm>
          <a:off x="152207" y="2755334"/>
          <a:ext cx="5753299" cy="2476500"/>
        </p:xfrm>
        <a:graphic>
          <a:graphicData uri="http://schemas.openxmlformats.org/drawingml/2006/table">
            <a:tbl>
              <a:tblPr firstRow="1" firstCol="1" bandRow="1"/>
              <a:tblGrid>
                <a:gridCol w="1205862"/>
                <a:gridCol w="982875"/>
                <a:gridCol w="982875"/>
                <a:gridCol w="655251"/>
                <a:gridCol w="1284290"/>
                <a:gridCol w="642146"/>
              </a:tblGrid>
              <a:tr h="190500">
                <a:tc rowSpan="2">
                  <a:txBody>
                    <a:bodyPr/>
                    <a:lstStyle/>
                    <a:p>
                      <a:pPr marL="285750" indent="-285750" algn="l">
                        <a:spcAft>
                          <a:spcPts val="0"/>
                        </a:spcAft>
                      </a:pPr>
                      <a:r>
                        <a:rPr lang="ja-JP" sz="1200" kern="100" dirty="0">
                          <a:effectLst/>
                          <a:latin typeface="+mj-ea"/>
                          <a:ea typeface="+mj-ea"/>
                          <a:cs typeface="Times New Roman"/>
                        </a:rPr>
                        <a:t>具体的な設定</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2F2F2"/>
                    </a:solidFill>
                  </a:tcPr>
                </a:tc>
                <a:tc gridSpan="2">
                  <a:txBody>
                    <a:bodyPr/>
                    <a:lstStyle/>
                    <a:p>
                      <a:pPr marL="285750" indent="-152400" algn="ctr">
                        <a:spcAft>
                          <a:spcPts val="0"/>
                        </a:spcAft>
                      </a:pPr>
                      <a:r>
                        <a:rPr lang="ja-JP" sz="1200" kern="100" dirty="0">
                          <a:effectLst/>
                          <a:latin typeface="+mj-ea"/>
                          <a:ea typeface="+mj-ea"/>
                          <a:cs typeface="Times New Roman"/>
                        </a:rPr>
                        <a:t>指数</a:t>
                      </a:r>
                      <a:endParaRPr lang="ja-JP" sz="1050" kern="100" dirty="0">
                        <a:effectLst/>
                        <a:latin typeface="+mj-ea"/>
                        <a:ea typeface="+mj-ea"/>
                        <a:cs typeface="Times New Roman"/>
                      </a:endParaRPr>
                    </a:p>
                  </a:txBody>
                  <a:tcPr marL="62865" marR="62865" marT="0" marB="0">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pattFill prst="pct5">
                      <a:fgClr>
                        <a:srgbClr val="FFFFFF"/>
                      </a:fgClr>
                      <a:bgClr>
                        <a:srgbClr val="F2F2F2"/>
                      </a:bgClr>
                    </a:pattFill>
                  </a:tcPr>
                </a:tc>
                <a:tc hMerge="1">
                  <a:txBody>
                    <a:bodyPr/>
                    <a:lstStyle/>
                    <a:p>
                      <a:endParaRPr kumimoji="1" lang="ja-JP" altLang="en-US"/>
                    </a:p>
                  </a:txBody>
                  <a:tcPr/>
                </a:tc>
                <a:tc>
                  <a:txBody>
                    <a:bodyPr/>
                    <a:lstStyle/>
                    <a:p>
                      <a:pPr algn="ctr">
                        <a:spcAft>
                          <a:spcPts val="0"/>
                        </a:spcAft>
                      </a:pPr>
                      <a:r>
                        <a:rPr lang="ja-JP" sz="1200" kern="100" dirty="0">
                          <a:effectLst/>
                          <a:latin typeface="+mj-ea"/>
                          <a:ea typeface="+mj-ea"/>
                          <a:cs typeface="Times New Roman"/>
                        </a:rPr>
                        <a:t>係数</a:t>
                      </a:r>
                      <a:endParaRPr lang="ja-JP" sz="1050" kern="100" dirty="0">
                        <a:effectLst/>
                        <a:latin typeface="+mj-ea"/>
                        <a:ea typeface="+mj-ea"/>
                        <a:cs typeface="Times New Roman"/>
                      </a:endParaRPr>
                    </a:p>
                  </a:txBody>
                  <a:tcPr marL="62865" marR="62865" marT="0" marB="0">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pattFill prst="pct5">
                      <a:fgClr>
                        <a:srgbClr val="FFFFFF"/>
                      </a:fgClr>
                      <a:bgClr>
                        <a:srgbClr val="F2F2F2"/>
                      </a:bgClr>
                    </a:pattFill>
                  </a:tcPr>
                </a:tc>
                <a:tc rowSpan="2">
                  <a:txBody>
                    <a:bodyPr/>
                    <a:lstStyle/>
                    <a:p>
                      <a:pPr marL="285750" indent="-152400" algn="ctr">
                        <a:spcAft>
                          <a:spcPts val="0"/>
                        </a:spcAft>
                      </a:pPr>
                      <a:r>
                        <a:rPr lang="ja-JP" sz="1200" kern="100">
                          <a:effectLst/>
                          <a:latin typeface="+mj-ea"/>
                          <a:ea typeface="+mj-ea"/>
                          <a:cs typeface="Times New Roman"/>
                        </a:rPr>
                        <a:t>評価の考え方</a:t>
                      </a:r>
                      <a:endParaRPr lang="ja-JP" sz="105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pattFill prst="pct5">
                      <a:fgClr>
                        <a:srgbClr val="FFFFFF"/>
                      </a:fgClr>
                      <a:bgClr>
                        <a:srgbClr val="F2F2F2"/>
                      </a:bgClr>
                    </a:pattFill>
                  </a:tcPr>
                </a:tc>
                <a:tc rowSpan="2">
                  <a:txBody>
                    <a:bodyPr/>
                    <a:lstStyle/>
                    <a:p>
                      <a:pPr algn="just">
                        <a:spcAft>
                          <a:spcPts val="0"/>
                        </a:spcAft>
                      </a:pPr>
                      <a:r>
                        <a:rPr lang="ja-JP" sz="1200" u="sng" kern="100" dirty="0">
                          <a:solidFill>
                            <a:srgbClr val="FF0000"/>
                          </a:solidFill>
                          <a:effectLst/>
                          <a:latin typeface="+mj-ea"/>
                          <a:ea typeface="+mj-ea"/>
                          <a:cs typeface="Times New Roman"/>
                        </a:rPr>
                        <a:t>標準化</a:t>
                      </a:r>
                      <a:endParaRPr lang="ja-JP" sz="1050" kern="100" dirty="0">
                        <a:solidFill>
                          <a:srgbClr val="FF0000"/>
                        </a:solidFill>
                        <a:effectLst/>
                        <a:latin typeface="+mj-ea"/>
                        <a:ea typeface="+mj-ea"/>
                        <a:cs typeface="Times New Roman"/>
                      </a:endParaRPr>
                    </a:p>
                    <a:p>
                      <a:pPr algn="just">
                        <a:spcAft>
                          <a:spcPts val="0"/>
                        </a:spcAft>
                      </a:pPr>
                      <a:r>
                        <a:rPr lang="ja-JP" sz="1200" u="sng" kern="100" dirty="0">
                          <a:solidFill>
                            <a:srgbClr val="FF0000"/>
                          </a:solidFill>
                          <a:effectLst/>
                          <a:latin typeface="+mj-ea"/>
                          <a:ea typeface="+mj-ea"/>
                          <a:cs typeface="Times New Roman"/>
                        </a:rPr>
                        <a:t>（※</a:t>
                      </a:r>
                      <a:r>
                        <a:rPr lang="en-US" sz="1200" u="sng" kern="100" dirty="0">
                          <a:solidFill>
                            <a:srgbClr val="FF0000"/>
                          </a:solidFill>
                          <a:effectLst/>
                          <a:latin typeface="+mj-ea"/>
                          <a:ea typeface="+mj-ea"/>
                          <a:cs typeface="Times New Roman"/>
                        </a:rPr>
                        <a:t>4</a:t>
                      </a:r>
                      <a:r>
                        <a:rPr lang="ja-JP" sz="1200" u="sng" kern="100" dirty="0">
                          <a:solidFill>
                            <a:srgbClr val="FF0000"/>
                          </a:solidFill>
                          <a:effectLst/>
                          <a:latin typeface="+mj-ea"/>
                          <a:ea typeface="+mj-ea"/>
                          <a:cs typeface="Times New Roman"/>
                        </a:rPr>
                        <a:t>）</a:t>
                      </a:r>
                      <a:endParaRPr lang="ja-JP" sz="1050" kern="100" dirty="0">
                        <a:solidFill>
                          <a:srgbClr val="FF0000"/>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pattFill prst="pct5">
                      <a:fgClr>
                        <a:srgbClr val="FFFFFF"/>
                      </a:fgClr>
                      <a:bgClr>
                        <a:srgbClr val="F2F2F2"/>
                      </a:bgClr>
                    </a:pattFill>
                  </a:tcPr>
                </a:tc>
              </a:tr>
              <a:tr h="165735">
                <a:tc vMerge="1">
                  <a:txBody>
                    <a:bodyPr/>
                    <a:lstStyle/>
                    <a:p>
                      <a:endParaRPr kumimoji="1" lang="ja-JP" altLang="en-US"/>
                    </a:p>
                  </a:txBody>
                  <a:tcPr/>
                </a:tc>
                <a:tc>
                  <a:txBody>
                    <a:bodyPr/>
                    <a:lstStyle/>
                    <a:p>
                      <a:pPr marL="285750" indent="-152400" algn="ctr">
                        <a:spcAft>
                          <a:spcPts val="0"/>
                        </a:spcAft>
                      </a:pPr>
                      <a:r>
                        <a:rPr lang="ja-JP" sz="1200" kern="100">
                          <a:effectLst/>
                          <a:latin typeface="+mj-ea"/>
                          <a:ea typeface="+mj-ea"/>
                          <a:cs typeface="Times New Roman"/>
                        </a:rPr>
                        <a:t>上限値</a:t>
                      </a:r>
                      <a:endParaRPr lang="ja-JP" sz="1050" kern="100">
                        <a:effectLst/>
                        <a:latin typeface="+mj-ea"/>
                        <a:ea typeface="+mj-ea"/>
                        <a:cs typeface="Times New Roman"/>
                      </a:endParaRPr>
                    </a:p>
                  </a:txBody>
                  <a:tcPr marL="62865" marR="62865" marT="0" marB="0">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pattFill prst="pct5">
                      <a:fgClr>
                        <a:srgbClr val="FFFFFF"/>
                      </a:fgClr>
                      <a:bgClr>
                        <a:srgbClr val="F2F2F2"/>
                      </a:bgClr>
                    </a:pattFill>
                  </a:tcPr>
                </a:tc>
                <a:tc>
                  <a:txBody>
                    <a:bodyPr/>
                    <a:lstStyle/>
                    <a:p>
                      <a:pPr marL="285750" indent="-152400" algn="ctr">
                        <a:spcAft>
                          <a:spcPts val="0"/>
                        </a:spcAft>
                      </a:pPr>
                      <a:r>
                        <a:rPr lang="ja-JP" sz="1200" kern="100" dirty="0">
                          <a:effectLst/>
                          <a:latin typeface="+mj-ea"/>
                          <a:ea typeface="+mj-ea"/>
                          <a:cs typeface="Times New Roman"/>
                        </a:rPr>
                        <a:t>下限値</a:t>
                      </a:r>
                      <a:endParaRPr lang="ja-JP" sz="1050" kern="100" dirty="0">
                        <a:effectLst/>
                        <a:latin typeface="+mj-ea"/>
                        <a:ea typeface="+mj-ea"/>
                        <a:cs typeface="Times New Roman"/>
                      </a:endParaRPr>
                    </a:p>
                  </a:txBody>
                  <a:tcPr marL="62865" marR="62865" marT="0" marB="0">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pattFill prst="pct5">
                      <a:fgClr>
                        <a:srgbClr val="FFFFFF"/>
                      </a:fgClr>
                      <a:bgClr>
                        <a:srgbClr val="F2F2F2"/>
                      </a:bgClr>
                    </a:pattFill>
                  </a:tcPr>
                </a:tc>
                <a:tc>
                  <a:txBody>
                    <a:bodyPr/>
                    <a:lstStyle/>
                    <a:p>
                      <a:pPr algn="just">
                        <a:spcAft>
                          <a:spcPts val="0"/>
                        </a:spcAft>
                        <a:tabLst>
                          <a:tab pos="380365" algn="ctr"/>
                        </a:tabLst>
                      </a:pPr>
                      <a:r>
                        <a:rPr lang="ja-JP" sz="1200" kern="100" dirty="0">
                          <a:effectLst/>
                          <a:latin typeface="+mj-ea"/>
                          <a:ea typeface="+mj-ea"/>
                          <a:cs typeface="Times New Roman"/>
                        </a:rPr>
                        <a:t>最小値</a:t>
                      </a:r>
                      <a:endParaRPr lang="ja-JP" sz="1050" kern="100" dirty="0">
                        <a:effectLst/>
                        <a:latin typeface="+mj-ea"/>
                        <a:ea typeface="+mj-ea"/>
                        <a:cs typeface="Times New Roman"/>
                      </a:endParaRPr>
                    </a:p>
                  </a:txBody>
                  <a:tcPr marL="62865" marR="62865" marT="0" marB="0">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pattFill prst="pct5">
                      <a:fgClr>
                        <a:srgbClr val="FFFFFF"/>
                      </a:fgClr>
                      <a:bgClr>
                        <a:srgbClr val="F2F2F2"/>
                      </a:bgClr>
                    </a:pattFill>
                  </a:tcPr>
                </a:tc>
                <a:tc vMerge="1">
                  <a:txBody>
                    <a:bodyPr/>
                    <a:lstStyle/>
                    <a:p>
                      <a:endParaRPr kumimoji="1" lang="ja-JP" altLang="en-US"/>
                    </a:p>
                  </a:txBody>
                  <a:tcPr/>
                </a:tc>
                <a:tc vMerge="1">
                  <a:txBody>
                    <a:bodyPr/>
                    <a:lstStyle/>
                    <a:p>
                      <a:endParaRPr kumimoji="1" lang="ja-JP" altLang="en-US"/>
                    </a:p>
                  </a:txBody>
                  <a:tcPr/>
                </a:tc>
              </a:tr>
              <a:tr h="76200">
                <a:tc>
                  <a:txBody>
                    <a:bodyPr/>
                    <a:lstStyle/>
                    <a:p>
                      <a:pPr marL="137795" indent="-152400" algn="just">
                        <a:spcAft>
                          <a:spcPts val="0"/>
                        </a:spcAft>
                      </a:pPr>
                      <a:r>
                        <a:rPr lang="ja-JP" sz="1200" kern="100" dirty="0">
                          <a:solidFill>
                            <a:schemeClr val="tx1"/>
                          </a:solidFill>
                          <a:effectLst/>
                          <a:latin typeface="+mj-ea"/>
                          <a:ea typeface="+mj-ea"/>
                          <a:cs typeface="Times New Roman"/>
                        </a:rPr>
                        <a:t>保険診療</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marL="138430" indent="-153035" algn="just">
                        <a:spcAft>
                          <a:spcPts val="0"/>
                        </a:spcAft>
                      </a:pPr>
                      <a:r>
                        <a:rPr lang="ja-JP" sz="1200" kern="100" dirty="0">
                          <a:effectLst/>
                          <a:latin typeface="+mj-ea"/>
                          <a:ea typeface="+mj-ea"/>
                          <a:cs typeface="Times New Roman"/>
                        </a:rPr>
                        <a:t>（固定の係数値のため設定なし。）</a:t>
                      </a:r>
                      <a:endParaRPr lang="ja-JP" sz="1050" kern="100" dirty="0">
                        <a:effectLst/>
                        <a:latin typeface="+mj-ea"/>
                        <a:ea typeface="+mj-ea"/>
                        <a:cs typeface="Times New Roman"/>
                      </a:endParaRPr>
                    </a:p>
                  </a:txBody>
                  <a:tcPr marL="62865" marR="6286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c>
                  <a:txBody>
                    <a:bodyPr/>
                    <a:lstStyle/>
                    <a:p>
                      <a:pPr marL="138430" indent="-153035" algn="just">
                        <a:spcAft>
                          <a:spcPts val="0"/>
                        </a:spcAft>
                      </a:pPr>
                      <a:r>
                        <a:rPr lang="ja-JP" sz="1200" kern="100" dirty="0">
                          <a:effectLst/>
                          <a:latin typeface="+mj-ea"/>
                          <a:ea typeface="+mj-ea"/>
                          <a:cs typeface="Times New Roman"/>
                        </a:rPr>
                        <a:t>群ごとに評価</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8430" indent="-153035" algn="ctr">
                        <a:spcAft>
                          <a:spcPts val="0"/>
                        </a:spcAft>
                      </a:pPr>
                      <a:r>
                        <a:rPr lang="ja-JP" sz="1200" kern="100" dirty="0">
                          <a:solidFill>
                            <a:srgbClr val="FF0000"/>
                          </a:solidFill>
                          <a:effectLst/>
                          <a:latin typeface="+mj-ea"/>
                          <a:ea typeface="+mj-ea"/>
                          <a:cs typeface="Times New Roman"/>
                        </a:rPr>
                        <a:t>×</a:t>
                      </a:r>
                      <a:endParaRPr lang="ja-JP" sz="1050" kern="100" dirty="0">
                        <a:solidFill>
                          <a:srgbClr val="FF0000"/>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00025">
                <a:tc>
                  <a:txBody>
                    <a:bodyPr/>
                    <a:lstStyle/>
                    <a:p>
                      <a:pPr marL="137795" indent="-152400" algn="just">
                        <a:spcAft>
                          <a:spcPts val="0"/>
                        </a:spcAft>
                      </a:pPr>
                      <a:r>
                        <a:rPr lang="ja-JP" sz="1200" kern="100" dirty="0">
                          <a:solidFill>
                            <a:schemeClr val="tx1"/>
                          </a:solidFill>
                          <a:effectLst/>
                          <a:latin typeface="+mj-ea"/>
                          <a:ea typeface="+mj-ea"/>
                          <a:cs typeface="Times New Roman"/>
                        </a:rPr>
                        <a:t>効率性</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en-US" sz="1200" kern="100">
                          <a:effectLst/>
                          <a:latin typeface="+mj-ea"/>
                          <a:ea typeface="+mj-ea"/>
                          <a:cs typeface="Times New Roman"/>
                        </a:rPr>
                        <a:t>97.5%tile</a:t>
                      </a:r>
                      <a:r>
                        <a:rPr lang="ja-JP" sz="1200" kern="100">
                          <a:effectLst/>
                          <a:latin typeface="+mj-ea"/>
                          <a:ea typeface="+mj-ea"/>
                          <a:cs typeface="Times New Roman"/>
                        </a:rPr>
                        <a:t>値</a:t>
                      </a:r>
                      <a:endParaRPr lang="ja-JP" sz="105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en-US" sz="1200" kern="100" dirty="0">
                          <a:effectLst/>
                          <a:latin typeface="+mj-ea"/>
                          <a:ea typeface="+mj-ea"/>
                          <a:cs typeface="Times New Roman"/>
                        </a:rPr>
                        <a:t>2.5%tile</a:t>
                      </a:r>
                      <a:r>
                        <a:rPr lang="ja-JP" sz="1200" kern="100" dirty="0">
                          <a:effectLst/>
                          <a:latin typeface="+mj-ea"/>
                          <a:ea typeface="+mj-ea"/>
                          <a:cs typeface="Times New Roman"/>
                        </a:rPr>
                        <a:t>値</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en-US" sz="1200" kern="100" dirty="0">
                          <a:effectLst/>
                          <a:latin typeface="+mj-ea"/>
                          <a:ea typeface="+mj-ea"/>
                          <a:cs typeface="Times New Roman"/>
                        </a:rPr>
                        <a:t>0</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ja-JP" sz="1200" kern="100" dirty="0">
                          <a:effectLst/>
                          <a:latin typeface="+mj-ea"/>
                          <a:ea typeface="+mj-ea"/>
                          <a:cs typeface="Times New Roman"/>
                        </a:rPr>
                        <a:t>全群共通で評価</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ja-JP" sz="1200" kern="100" dirty="0">
                          <a:solidFill>
                            <a:srgbClr val="FF0000"/>
                          </a:solidFill>
                          <a:effectLst/>
                          <a:latin typeface="+mj-ea"/>
                          <a:ea typeface="+mj-ea"/>
                          <a:cs typeface="Times New Roman"/>
                        </a:rPr>
                        <a:t>○</a:t>
                      </a:r>
                      <a:endParaRPr lang="ja-JP" sz="1050" kern="100" dirty="0">
                        <a:solidFill>
                          <a:srgbClr val="FF0000"/>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19075">
                <a:tc>
                  <a:txBody>
                    <a:bodyPr/>
                    <a:lstStyle/>
                    <a:p>
                      <a:pPr marL="137795" indent="-152400" algn="just">
                        <a:spcAft>
                          <a:spcPts val="0"/>
                        </a:spcAft>
                      </a:pPr>
                      <a:r>
                        <a:rPr lang="ja-JP" sz="1200" kern="100" dirty="0">
                          <a:solidFill>
                            <a:schemeClr val="tx1"/>
                          </a:solidFill>
                          <a:effectLst/>
                          <a:latin typeface="+mj-ea"/>
                          <a:ea typeface="+mj-ea"/>
                          <a:cs typeface="Times New Roman"/>
                        </a:rPr>
                        <a:t>複雑性</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en-US" sz="1200" kern="100" dirty="0">
                          <a:effectLst/>
                          <a:latin typeface="+mj-ea"/>
                          <a:ea typeface="+mj-ea"/>
                          <a:cs typeface="Times New Roman"/>
                        </a:rPr>
                        <a:t>97.5%tile</a:t>
                      </a:r>
                      <a:r>
                        <a:rPr lang="ja-JP" sz="1200" kern="100" dirty="0">
                          <a:effectLst/>
                          <a:latin typeface="+mj-ea"/>
                          <a:ea typeface="+mj-ea"/>
                          <a:cs typeface="Times New Roman"/>
                        </a:rPr>
                        <a:t>値</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en-US" sz="1200" kern="100" dirty="0">
                          <a:effectLst/>
                          <a:latin typeface="+mj-ea"/>
                          <a:ea typeface="+mj-ea"/>
                          <a:cs typeface="Times New Roman"/>
                        </a:rPr>
                        <a:t>2.5%tile</a:t>
                      </a:r>
                      <a:r>
                        <a:rPr lang="ja-JP" sz="1200" kern="100" dirty="0">
                          <a:effectLst/>
                          <a:latin typeface="+mj-ea"/>
                          <a:ea typeface="+mj-ea"/>
                          <a:cs typeface="Times New Roman"/>
                        </a:rPr>
                        <a:t>値</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en-US" sz="1200" kern="100">
                          <a:effectLst/>
                          <a:latin typeface="+mj-ea"/>
                          <a:ea typeface="+mj-ea"/>
                          <a:cs typeface="Times New Roman"/>
                        </a:rPr>
                        <a:t>0</a:t>
                      </a:r>
                      <a:endParaRPr lang="ja-JP" sz="1050" kern="10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ja-JP" sz="1200" kern="100">
                          <a:effectLst/>
                          <a:latin typeface="+mj-ea"/>
                          <a:ea typeface="+mj-ea"/>
                          <a:cs typeface="Times New Roman"/>
                        </a:rPr>
                        <a:t>群ごとに評価</a:t>
                      </a:r>
                      <a:endParaRPr lang="ja-JP" sz="105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ja-JP" sz="1200" kern="100" dirty="0">
                          <a:solidFill>
                            <a:srgbClr val="FF0000"/>
                          </a:solidFill>
                          <a:effectLst/>
                          <a:latin typeface="+mj-ea"/>
                          <a:ea typeface="+mj-ea"/>
                          <a:cs typeface="Times New Roman"/>
                        </a:rPr>
                        <a:t>○</a:t>
                      </a:r>
                      <a:endParaRPr lang="ja-JP" sz="1050" kern="100" dirty="0">
                        <a:solidFill>
                          <a:srgbClr val="FF0000"/>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8125">
                <a:tc>
                  <a:txBody>
                    <a:bodyPr/>
                    <a:lstStyle/>
                    <a:p>
                      <a:pPr marL="137795" indent="-152400" algn="just">
                        <a:spcAft>
                          <a:spcPts val="0"/>
                        </a:spcAft>
                      </a:pPr>
                      <a:r>
                        <a:rPr lang="ja-JP" sz="1200" kern="100" dirty="0">
                          <a:solidFill>
                            <a:schemeClr val="tx1"/>
                          </a:solidFill>
                          <a:effectLst/>
                          <a:latin typeface="+mj-ea"/>
                          <a:ea typeface="+mj-ea"/>
                          <a:cs typeface="Times New Roman"/>
                        </a:rPr>
                        <a:t>カバー率</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ja-JP" sz="1200" kern="100" dirty="0">
                          <a:effectLst/>
                          <a:latin typeface="+mj-ea"/>
                          <a:ea typeface="+mj-ea"/>
                          <a:cs typeface="Times New Roman"/>
                        </a:rPr>
                        <a:t>　</a:t>
                      </a:r>
                      <a:r>
                        <a:rPr lang="en-US" sz="1200" kern="100" dirty="0">
                          <a:effectLst/>
                          <a:latin typeface="+mj-ea"/>
                          <a:ea typeface="+mj-ea"/>
                          <a:cs typeface="Times New Roman"/>
                        </a:rPr>
                        <a:t>1.0</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2715" indent="152400" algn="just">
                        <a:spcAft>
                          <a:spcPts val="0"/>
                        </a:spcAft>
                      </a:pPr>
                      <a:r>
                        <a:rPr lang="en-US" sz="1200" kern="100" dirty="0">
                          <a:solidFill>
                            <a:schemeClr val="tx1"/>
                          </a:solidFill>
                          <a:effectLst/>
                          <a:latin typeface="+mj-ea"/>
                          <a:ea typeface="+mj-ea"/>
                          <a:cs typeface="Times New Roman"/>
                        </a:rPr>
                        <a:t>0</a:t>
                      </a:r>
                      <a:r>
                        <a:rPr lang="ja-JP" sz="1200" kern="100" dirty="0">
                          <a:solidFill>
                            <a:schemeClr val="tx1"/>
                          </a:solidFill>
                          <a:effectLst/>
                          <a:latin typeface="+mj-ea"/>
                          <a:ea typeface="+mj-ea"/>
                          <a:cs typeface="Times New Roman"/>
                        </a:rPr>
                        <a:t>（※</a:t>
                      </a:r>
                      <a:r>
                        <a:rPr lang="en-US" sz="1200" kern="100" dirty="0">
                          <a:solidFill>
                            <a:schemeClr val="tx1"/>
                          </a:solidFill>
                          <a:effectLst/>
                          <a:latin typeface="+mj-ea"/>
                          <a:ea typeface="+mj-ea"/>
                          <a:cs typeface="Times New Roman"/>
                        </a:rPr>
                        <a:t>1</a:t>
                      </a:r>
                      <a:r>
                        <a:rPr lang="ja-JP" sz="1200" kern="100" dirty="0">
                          <a:solidFill>
                            <a:schemeClr val="tx1"/>
                          </a:solidFill>
                          <a:effectLst/>
                          <a:latin typeface="+mj-ea"/>
                          <a:ea typeface="+mj-ea"/>
                          <a:cs typeface="Times New Roman"/>
                        </a:rPr>
                        <a:t>）</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en-US" sz="1200" kern="100">
                          <a:effectLst/>
                          <a:latin typeface="+mj-ea"/>
                          <a:ea typeface="+mj-ea"/>
                          <a:cs typeface="Times New Roman"/>
                        </a:rPr>
                        <a:t>0</a:t>
                      </a:r>
                      <a:endParaRPr lang="ja-JP" sz="1050" kern="10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ja-JP" sz="1200" kern="100" dirty="0">
                          <a:effectLst/>
                          <a:latin typeface="+mj-ea"/>
                          <a:ea typeface="+mj-ea"/>
                          <a:cs typeface="Times New Roman"/>
                        </a:rPr>
                        <a:t>群ごとに評価</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ja-JP" sz="1200" kern="100" dirty="0">
                          <a:solidFill>
                            <a:srgbClr val="FF0000"/>
                          </a:solidFill>
                          <a:effectLst/>
                          <a:latin typeface="+mj-ea"/>
                          <a:ea typeface="+mj-ea"/>
                          <a:cs typeface="Times New Roman"/>
                        </a:rPr>
                        <a:t>×</a:t>
                      </a:r>
                      <a:endParaRPr lang="ja-JP" sz="1050" kern="100" dirty="0">
                        <a:solidFill>
                          <a:srgbClr val="FF0000"/>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8125">
                <a:tc>
                  <a:txBody>
                    <a:bodyPr/>
                    <a:lstStyle/>
                    <a:p>
                      <a:pPr marL="137795" indent="-152400" algn="just">
                        <a:spcAft>
                          <a:spcPts val="0"/>
                        </a:spcAft>
                      </a:pPr>
                      <a:r>
                        <a:rPr lang="ja-JP" sz="1200" kern="100" dirty="0">
                          <a:solidFill>
                            <a:schemeClr val="tx1"/>
                          </a:solidFill>
                          <a:effectLst/>
                          <a:latin typeface="+mj-ea"/>
                          <a:ea typeface="+mj-ea"/>
                          <a:cs typeface="Times New Roman"/>
                        </a:rPr>
                        <a:t>救急医療</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en-US" sz="1200" kern="100">
                          <a:effectLst/>
                          <a:latin typeface="+mj-ea"/>
                          <a:ea typeface="+mj-ea"/>
                          <a:cs typeface="Times New Roman"/>
                        </a:rPr>
                        <a:t>97.5%tile</a:t>
                      </a:r>
                      <a:r>
                        <a:rPr lang="ja-JP" sz="1200" kern="100">
                          <a:effectLst/>
                          <a:latin typeface="+mj-ea"/>
                          <a:ea typeface="+mj-ea"/>
                          <a:cs typeface="Times New Roman"/>
                        </a:rPr>
                        <a:t>値</a:t>
                      </a:r>
                      <a:endParaRPr lang="ja-JP" sz="105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2715" indent="152400" algn="just">
                        <a:spcAft>
                          <a:spcPts val="0"/>
                        </a:spcAft>
                      </a:pPr>
                      <a:r>
                        <a:rPr lang="en-US" sz="1200" kern="100" dirty="0">
                          <a:effectLst/>
                          <a:latin typeface="+mj-ea"/>
                          <a:ea typeface="+mj-ea"/>
                          <a:cs typeface="Times New Roman"/>
                        </a:rPr>
                        <a:t>0</a:t>
                      </a:r>
                      <a:r>
                        <a:rPr lang="ja-JP" sz="1200" kern="100" dirty="0">
                          <a:effectLst/>
                          <a:latin typeface="+mj-ea"/>
                          <a:ea typeface="+mj-ea"/>
                          <a:cs typeface="Times New Roman"/>
                        </a:rPr>
                        <a:t>（※</a:t>
                      </a:r>
                      <a:r>
                        <a:rPr lang="en-US" sz="1200" kern="100" dirty="0">
                          <a:effectLst/>
                          <a:latin typeface="+mj-ea"/>
                          <a:ea typeface="+mj-ea"/>
                          <a:cs typeface="Times New Roman"/>
                        </a:rPr>
                        <a:t>2</a:t>
                      </a:r>
                      <a:r>
                        <a:rPr lang="ja-JP" sz="1200" kern="100" dirty="0">
                          <a:effectLst/>
                          <a:latin typeface="+mj-ea"/>
                          <a:ea typeface="+mj-ea"/>
                          <a:cs typeface="Times New Roman"/>
                        </a:rPr>
                        <a:t>）</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en-US" sz="1200" kern="100">
                          <a:effectLst/>
                          <a:latin typeface="+mj-ea"/>
                          <a:ea typeface="+mj-ea"/>
                          <a:cs typeface="Times New Roman"/>
                        </a:rPr>
                        <a:t>0</a:t>
                      </a:r>
                      <a:endParaRPr lang="ja-JP" sz="1050" kern="10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ja-JP" sz="1200" kern="100" dirty="0">
                          <a:effectLst/>
                          <a:latin typeface="+mj-ea"/>
                          <a:ea typeface="+mj-ea"/>
                          <a:cs typeface="Times New Roman"/>
                        </a:rPr>
                        <a:t>全群共通で評価</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ja-JP" sz="1200" kern="100" dirty="0">
                          <a:solidFill>
                            <a:srgbClr val="FF0000"/>
                          </a:solidFill>
                          <a:effectLst/>
                          <a:latin typeface="+mj-ea"/>
                          <a:ea typeface="+mj-ea"/>
                          <a:cs typeface="Times New Roman"/>
                        </a:rPr>
                        <a:t>×</a:t>
                      </a:r>
                      <a:endParaRPr lang="ja-JP" sz="1050" kern="100" dirty="0">
                        <a:solidFill>
                          <a:srgbClr val="FF0000"/>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78752">
                <a:tc>
                  <a:txBody>
                    <a:bodyPr/>
                    <a:lstStyle/>
                    <a:p>
                      <a:pPr marL="137795" indent="-152400" algn="just">
                        <a:spcAft>
                          <a:spcPts val="0"/>
                        </a:spcAft>
                      </a:pPr>
                      <a:r>
                        <a:rPr lang="ja-JP" sz="1200" kern="100" dirty="0">
                          <a:solidFill>
                            <a:schemeClr val="tx1"/>
                          </a:solidFill>
                          <a:effectLst/>
                          <a:latin typeface="+mj-ea"/>
                          <a:ea typeface="+mj-ea"/>
                          <a:cs typeface="Times New Roman"/>
                        </a:rPr>
                        <a:t>地域医療（定量）</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marL="137795" indent="-152400" algn="just">
                        <a:spcAft>
                          <a:spcPts val="0"/>
                        </a:spcAft>
                      </a:pPr>
                      <a:r>
                        <a:rPr lang="ja-JP" sz="1200" kern="100" dirty="0">
                          <a:effectLst/>
                          <a:latin typeface="+mj-ea"/>
                          <a:ea typeface="+mj-ea"/>
                          <a:cs typeface="Times New Roman"/>
                        </a:rPr>
                        <a:t>　</a:t>
                      </a:r>
                      <a:r>
                        <a:rPr lang="en-US" sz="1200" kern="100" dirty="0">
                          <a:effectLst/>
                          <a:latin typeface="+mj-ea"/>
                          <a:ea typeface="+mj-ea"/>
                          <a:cs typeface="Times New Roman"/>
                        </a:rPr>
                        <a:t>1.0</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marL="132715" indent="152400" algn="just">
                        <a:spcAft>
                          <a:spcPts val="0"/>
                        </a:spcAft>
                      </a:pPr>
                      <a:r>
                        <a:rPr lang="en-US" sz="1200" kern="100" dirty="0">
                          <a:effectLst/>
                          <a:latin typeface="+mj-ea"/>
                          <a:ea typeface="+mj-ea"/>
                          <a:cs typeface="Times New Roman"/>
                        </a:rPr>
                        <a:t>0</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a:txBody>
                    <a:bodyPr/>
                    <a:lstStyle/>
                    <a:p>
                      <a:pPr marL="137795" indent="-152400" algn="ctr">
                        <a:spcAft>
                          <a:spcPts val="0"/>
                        </a:spcAft>
                      </a:pPr>
                      <a:r>
                        <a:rPr lang="en-US" sz="1200" kern="100">
                          <a:effectLst/>
                          <a:latin typeface="+mj-ea"/>
                          <a:ea typeface="+mj-ea"/>
                          <a:cs typeface="Times New Roman"/>
                        </a:rPr>
                        <a:t>0</a:t>
                      </a:r>
                      <a:endParaRPr lang="ja-JP" sz="1050" kern="10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dash"/>
                      <a:round/>
                      <a:headEnd type="none" w="med" len="med"/>
                      <a:tailEnd type="none" w="med" len="med"/>
                    </a:lnB>
                  </a:tcPr>
                </a:tc>
                <a:tc rowSpan="2">
                  <a:txBody>
                    <a:bodyPr/>
                    <a:lstStyle/>
                    <a:p>
                      <a:pPr marL="137795" indent="-152400" algn="just">
                        <a:spcAft>
                          <a:spcPts val="0"/>
                        </a:spcAft>
                      </a:pPr>
                      <a:r>
                        <a:rPr lang="ja-JP" sz="1200" kern="100">
                          <a:effectLst/>
                          <a:latin typeface="+mj-ea"/>
                          <a:ea typeface="+mj-ea"/>
                          <a:cs typeface="Times New Roman"/>
                        </a:rPr>
                        <a:t>群ごとに評価</a:t>
                      </a:r>
                      <a:endParaRPr lang="ja-JP" sz="105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137795" indent="-152400" algn="ctr">
                        <a:spcAft>
                          <a:spcPts val="0"/>
                        </a:spcAft>
                      </a:pPr>
                      <a:r>
                        <a:rPr lang="ja-JP" sz="1200" kern="100" dirty="0">
                          <a:solidFill>
                            <a:srgbClr val="FF0000"/>
                          </a:solidFill>
                          <a:effectLst/>
                          <a:latin typeface="+mj-ea"/>
                          <a:ea typeface="+mj-ea"/>
                          <a:cs typeface="Times New Roman"/>
                        </a:rPr>
                        <a:t>×</a:t>
                      </a:r>
                      <a:endParaRPr lang="ja-JP" sz="1050" kern="100" dirty="0">
                        <a:solidFill>
                          <a:srgbClr val="FF0000"/>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8125">
                <a:tc>
                  <a:txBody>
                    <a:bodyPr/>
                    <a:lstStyle/>
                    <a:p>
                      <a:pPr marL="137795" indent="-152400" algn="ctr">
                        <a:spcAft>
                          <a:spcPts val="0"/>
                        </a:spcAft>
                      </a:pPr>
                      <a:r>
                        <a:rPr lang="en-US" sz="1200" kern="100" dirty="0">
                          <a:solidFill>
                            <a:schemeClr val="tx1"/>
                          </a:solidFill>
                          <a:effectLst/>
                          <a:latin typeface="+mj-ea"/>
                          <a:ea typeface="+mj-ea"/>
                          <a:cs typeface="Times New Roman"/>
                        </a:rPr>
                        <a:t>       </a:t>
                      </a:r>
                      <a:r>
                        <a:rPr lang="ja-JP" sz="1200" kern="100" dirty="0">
                          <a:solidFill>
                            <a:schemeClr val="tx1"/>
                          </a:solidFill>
                          <a:effectLst/>
                          <a:latin typeface="+mj-ea"/>
                          <a:ea typeface="+mj-ea"/>
                          <a:cs typeface="Times New Roman"/>
                        </a:rPr>
                        <a:t>（体制）</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ja-JP" sz="1200" kern="100" dirty="0">
                          <a:effectLst/>
                          <a:latin typeface="+mj-ea"/>
                          <a:ea typeface="+mj-ea"/>
                          <a:cs typeface="Times New Roman"/>
                        </a:rPr>
                        <a:t>　</a:t>
                      </a:r>
                      <a:r>
                        <a:rPr lang="en-US" sz="1200" kern="100" dirty="0">
                          <a:effectLst/>
                          <a:latin typeface="+mj-ea"/>
                          <a:ea typeface="+mj-ea"/>
                          <a:cs typeface="Times New Roman"/>
                        </a:rPr>
                        <a:t>1.0</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2715" indent="152400" algn="just">
                        <a:spcAft>
                          <a:spcPts val="0"/>
                        </a:spcAft>
                      </a:pPr>
                      <a:r>
                        <a:rPr lang="en-US" sz="1200" kern="100" dirty="0">
                          <a:effectLst/>
                          <a:latin typeface="+mj-ea"/>
                          <a:ea typeface="+mj-ea"/>
                          <a:cs typeface="Times New Roman"/>
                        </a:rPr>
                        <a:t>0</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en-US" sz="1200" kern="100" dirty="0">
                          <a:effectLst/>
                          <a:latin typeface="+mj-ea"/>
                          <a:ea typeface="+mj-ea"/>
                          <a:cs typeface="Times New Roman"/>
                        </a:rPr>
                        <a:t>0</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dash"/>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kumimoji="1" lang="ja-JP" altLang="en-US"/>
                    </a:p>
                  </a:txBody>
                  <a:tcPr/>
                </a:tc>
                <a:tc vMerge="1">
                  <a:txBody>
                    <a:bodyPr/>
                    <a:lstStyle/>
                    <a:p>
                      <a:endParaRPr kumimoji="1" lang="ja-JP" altLang="en-US"/>
                    </a:p>
                  </a:txBody>
                  <a:tcPr/>
                </a:tc>
              </a:tr>
              <a:tr h="238125">
                <a:tc>
                  <a:txBody>
                    <a:bodyPr/>
                    <a:lstStyle/>
                    <a:p>
                      <a:pPr marL="137795" indent="-152400" algn="just">
                        <a:spcAft>
                          <a:spcPts val="0"/>
                        </a:spcAft>
                      </a:pPr>
                      <a:r>
                        <a:rPr lang="ja-JP" sz="1200" kern="100" dirty="0">
                          <a:solidFill>
                            <a:schemeClr val="tx1"/>
                          </a:solidFill>
                          <a:effectLst/>
                          <a:latin typeface="+mj-ea"/>
                          <a:ea typeface="+mj-ea"/>
                          <a:cs typeface="Times New Roman"/>
                        </a:rPr>
                        <a:t>後発医薬品</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20638" indent="-20638" algn="just">
                        <a:spcAft>
                          <a:spcPts val="0"/>
                        </a:spcAft>
                      </a:pPr>
                      <a:r>
                        <a:rPr lang="en-US" sz="1200" kern="100" dirty="0" smtClean="0">
                          <a:effectLst/>
                          <a:latin typeface="+mj-ea"/>
                          <a:ea typeface="+mj-ea"/>
                          <a:cs typeface="Times New Roman"/>
                        </a:rPr>
                        <a:t>97.5%tile</a:t>
                      </a:r>
                      <a:r>
                        <a:rPr lang="ja-JP" sz="1200" kern="100" dirty="0" smtClean="0">
                          <a:effectLst/>
                          <a:latin typeface="+mj-ea"/>
                          <a:ea typeface="+mj-ea"/>
                          <a:cs typeface="Times New Roman"/>
                        </a:rPr>
                        <a:t>値</a:t>
                      </a:r>
                      <a:r>
                        <a:rPr lang="en-US" sz="1200" kern="100" dirty="0">
                          <a:solidFill>
                            <a:schemeClr val="tx1"/>
                          </a:solidFill>
                          <a:effectLst/>
                          <a:latin typeface="+mj-ea"/>
                          <a:ea typeface="+mj-ea"/>
                          <a:cs typeface="Times New Roman"/>
                        </a:rPr>
                        <a:t>(</a:t>
                      </a:r>
                      <a:r>
                        <a:rPr lang="ja-JP" sz="1200" kern="100" dirty="0">
                          <a:solidFill>
                            <a:schemeClr val="tx1"/>
                          </a:solidFill>
                          <a:effectLst/>
                          <a:latin typeface="+mj-ea"/>
                          <a:ea typeface="+mj-ea"/>
                          <a:cs typeface="Times New Roman"/>
                        </a:rPr>
                        <a:t>※</a:t>
                      </a:r>
                      <a:r>
                        <a:rPr lang="en-US" sz="1200" kern="100" dirty="0">
                          <a:solidFill>
                            <a:schemeClr val="tx1"/>
                          </a:solidFill>
                          <a:effectLst/>
                          <a:latin typeface="+mj-ea"/>
                          <a:ea typeface="+mj-ea"/>
                          <a:cs typeface="Times New Roman"/>
                        </a:rPr>
                        <a:t>3)</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en-US" sz="1200" kern="100">
                          <a:effectLst/>
                          <a:latin typeface="+mj-ea"/>
                          <a:ea typeface="+mj-ea"/>
                          <a:cs typeface="Times New Roman"/>
                        </a:rPr>
                        <a:t>2.5%tile</a:t>
                      </a:r>
                      <a:r>
                        <a:rPr lang="ja-JP" sz="1200" kern="100">
                          <a:effectLst/>
                          <a:latin typeface="+mj-ea"/>
                          <a:ea typeface="+mj-ea"/>
                          <a:cs typeface="Times New Roman"/>
                        </a:rPr>
                        <a:t>値</a:t>
                      </a:r>
                      <a:endParaRPr lang="ja-JP" sz="1050" kern="10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en-US" sz="1200" kern="100">
                          <a:effectLst/>
                          <a:latin typeface="+mj-ea"/>
                          <a:ea typeface="+mj-ea"/>
                          <a:cs typeface="Times New Roman"/>
                        </a:rPr>
                        <a:t>0</a:t>
                      </a:r>
                      <a:endParaRPr lang="ja-JP" sz="1050" kern="100">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ja-JP" sz="1200" kern="100" dirty="0">
                          <a:effectLst/>
                          <a:latin typeface="+mj-ea"/>
                          <a:ea typeface="+mj-ea"/>
                          <a:cs typeface="Times New Roman"/>
                        </a:rPr>
                        <a:t>全群共通で評価</a:t>
                      </a:r>
                      <a:endParaRPr lang="ja-JP" sz="105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ja-JP" sz="1200" kern="100" dirty="0">
                          <a:solidFill>
                            <a:srgbClr val="FF0000"/>
                          </a:solidFill>
                          <a:effectLst/>
                          <a:latin typeface="+mj-ea"/>
                          <a:ea typeface="+mj-ea"/>
                          <a:cs typeface="Times New Roman"/>
                        </a:rPr>
                        <a:t>○</a:t>
                      </a:r>
                      <a:endParaRPr lang="ja-JP" sz="1050" kern="100" dirty="0">
                        <a:solidFill>
                          <a:srgbClr val="FF0000"/>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238125">
                <a:tc>
                  <a:txBody>
                    <a:bodyPr/>
                    <a:lstStyle/>
                    <a:p>
                      <a:pPr marL="137795" indent="-152400" algn="just">
                        <a:spcAft>
                          <a:spcPts val="0"/>
                        </a:spcAft>
                      </a:pPr>
                      <a:r>
                        <a:rPr lang="ja-JP" sz="1200" kern="100" dirty="0" smtClean="0">
                          <a:solidFill>
                            <a:schemeClr val="tx1"/>
                          </a:solidFill>
                          <a:effectLst/>
                          <a:latin typeface="+mj-ea"/>
                          <a:ea typeface="+mj-ea"/>
                          <a:cs typeface="Times New Roman"/>
                        </a:rPr>
                        <a:t>重症度</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2715" indent="-152400" algn="just">
                        <a:spcAft>
                          <a:spcPts val="0"/>
                        </a:spcAft>
                      </a:pPr>
                      <a:r>
                        <a:rPr lang="en-US" sz="1200" kern="100" dirty="0">
                          <a:solidFill>
                            <a:schemeClr val="tx1"/>
                          </a:solidFill>
                          <a:effectLst/>
                          <a:latin typeface="+mj-ea"/>
                          <a:ea typeface="+mj-ea"/>
                          <a:cs typeface="Times New Roman"/>
                        </a:rPr>
                        <a:t>90%tile</a:t>
                      </a:r>
                      <a:r>
                        <a:rPr lang="ja-JP" sz="1200" kern="100" dirty="0">
                          <a:solidFill>
                            <a:schemeClr val="tx1"/>
                          </a:solidFill>
                          <a:effectLst/>
                          <a:latin typeface="+mj-ea"/>
                          <a:ea typeface="+mj-ea"/>
                          <a:cs typeface="Times New Roman"/>
                        </a:rPr>
                        <a:t>値</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en-US" sz="1200" kern="100" dirty="0">
                          <a:solidFill>
                            <a:schemeClr val="tx1"/>
                          </a:solidFill>
                          <a:effectLst/>
                          <a:latin typeface="+mj-ea"/>
                          <a:ea typeface="+mj-ea"/>
                          <a:cs typeface="Times New Roman"/>
                        </a:rPr>
                        <a:t>10%tile</a:t>
                      </a:r>
                      <a:r>
                        <a:rPr lang="ja-JP" sz="1200" kern="100" dirty="0">
                          <a:solidFill>
                            <a:schemeClr val="tx1"/>
                          </a:solidFill>
                          <a:effectLst/>
                          <a:latin typeface="+mj-ea"/>
                          <a:ea typeface="+mj-ea"/>
                          <a:cs typeface="Times New Roman"/>
                        </a:rPr>
                        <a:t>値</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dash"/>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en-US" sz="1200" kern="100" dirty="0">
                          <a:solidFill>
                            <a:schemeClr val="tx1"/>
                          </a:solidFill>
                          <a:effectLst/>
                          <a:latin typeface="+mj-ea"/>
                          <a:ea typeface="+mj-ea"/>
                          <a:cs typeface="Times New Roman"/>
                        </a:rPr>
                        <a:t>0</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dash"/>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just">
                        <a:spcAft>
                          <a:spcPts val="0"/>
                        </a:spcAft>
                      </a:pPr>
                      <a:r>
                        <a:rPr lang="ja-JP" sz="1200" kern="100" dirty="0">
                          <a:solidFill>
                            <a:schemeClr val="tx1"/>
                          </a:solidFill>
                          <a:effectLst/>
                          <a:latin typeface="+mj-ea"/>
                          <a:ea typeface="+mj-ea"/>
                          <a:cs typeface="Times New Roman"/>
                        </a:rPr>
                        <a:t>群ごとに評価</a:t>
                      </a:r>
                      <a:endParaRPr lang="ja-JP" sz="1050" kern="100" dirty="0">
                        <a:solidFill>
                          <a:schemeClr val="tx1"/>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37795" indent="-152400" algn="ctr">
                        <a:spcAft>
                          <a:spcPts val="0"/>
                        </a:spcAft>
                      </a:pPr>
                      <a:r>
                        <a:rPr lang="ja-JP" sz="1200" kern="100" dirty="0">
                          <a:solidFill>
                            <a:srgbClr val="FF0000"/>
                          </a:solidFill>
                          <a:effectLst/>
                          <a:latin typeface="+mj-ea"/>
                          <a:ea typeface="+mj-ea"/>
                          <a:cs typeface="Times New Roman"/>
                        </a:rPr>
                        <a:t>×</a:t>
                      </a:r>
                      <a:endParaRPr lang="ja-JP" sz="1050" kern="100" dirty="0">
                        <a:solidFill>
                          <a:srgbClr val="FF0000"/>
                        </a:solidFill>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15" name="正方形/長方形 14"/>
          <p:cNvSpPr/>
          <p:nvPr/>
        </p:nvSpPr>
        <p:spPr>
          <a:xfrm>
            <a:off x="249240" y="5313280"/>
            <a:ext cx="5987115" cy="692497"/>
          </a:xfrm>
          <a:prstGeom prst="rect">
            <a:avLst/>
          </a:prstGeom>
        </p:spPr>
        <p:txBody>
          <a:bodyPr wrap="square">
            <a:spAutoFit/>
          </a:bodyPr>
          <a:lstStyle/>
          <a:p>
            <a:r>
              <a:rPr lang="en-US" altLang="ja-JP" sz="1300" dirty="0">
                <a:solidFill>
                  <a:prstClr val="black"/>
                </a:solidFill>
                <a:latin typeface="ＭＳ Ｐゴシック"/>
              </a:rPr>
              <a:t>※1 </a:t>
            </a:r>
            <a:r>
              <a:rPr lang="ja-JP" altLang="en-US" sz="1300" dirty="0">
                <a:solidFill>
                  <a:prstClr val="black"/>
                </a:solidFill>
                <a:latin typeface="ＭＳ Ｐゴシック"/>
              </a:rPr>
              <a:t>専門病院・専門診療機能に配慮し、</a:t>
            </a:r>
            <a:r>
              <a:rPr lang="en-US" altLang="ja-JP" sz="1300" dirty="0">
                <a:solidFill>
                  <a:prstClr val="black"/>
                </a:solidFill>
                <a:latin typeface="ＭＳ Ｐゴシック"/>
              </a:rPr>
              <a:t>Ⅲ</a:t>
            </a:r>
            <a:r>
              <a:rPr lang="ja-JP" altLang="en-US" sz="1300" dirty="0">
                <a:solidFill>
                  <a:prstClr val="black"/>
                </a:solidFill>
                <a:latin typeface="ＭＳ Ｐゴシック"/>
              </a:rPr>
              <a:t>群では</a:t>
            </a:r>
            <a:r>
              <a:rPr lang="ja-JP" altLang="en-US" sz="1300" dirty="0" smtClean="0">
                <a:solidFill>
                  <a:prstClr val="black"/>
                </a:solidFill>
                <a:latin typeface="ＭＳ Ｐゴシック"/>
              </a:rPr>
              <a:t>下限値・最小値を</a:t>
            </a:r>
            <a:r>
              <a:rPr lang="en-US" altLang="ja-JP" sz="1300" dirty="0">
                <a:solidFill>
                  <a:prstClr val="black"/>
                </a:solidFill>
                <a:latin typeface="ＭＳ Ｐゴシック"/>
              </a:rPr>
              <a:t>30%tile</a:t>
            </a:r>
            <a:r>
              <a:rPr lang="ja-JP" altLang="en-US" sz="1300" dirty="0">
                <a:solidFill>
                  <a:prstClr val="black"/>
                </a:solidFill>
                <a:latin typeface="ＭＳ Ｐゴシック"/>
              </a:rPr>
              <a:t>値とする</a:t>
            </a:r>
          </a:p>
          <a:p>
            <a:r>
              <a:rPr lang="en-US" altLang="ja-JP" sz="1300" dirty="0">
                <a:solidFill>
                  <a:prstClr val="black"/>
                </a:solidFill>
                <a:latin typeface="ＭＳ Ｐゴシック"/>
              </a:rPr>
              <a:t>※2 </a:t>
            </a:r>
            <a:r>
              <a:rPr lang="ja-JP" altLang="en-US" sz="1300" dirty="0">
                <a:solidFill>
                  <a:prstClr val="black"/>
                </a:solidFill>
                <a:latin typeface="ＭＳ Ｐゴシック"/>
              </a:rPr>
              <a:t>報酬差額の評価という趣旨から設定する　</a:t>
            </a:r>
            <a:r>
              <a:rPr lang="ja-JP" altLang="en-US" sz="1300" dirty="0" smtClean="0">
                <a:solidFill>
                  <a:prstClr val="black"/>
                </a:solidFill>
                <a:latin typeface="ＭＳ Ｐゴシック"/>
              </a:rPr>
              <a:t>　</a:t>
            </a:r>
            <a:r>
              <a:rPr lang="en-US" altLang="ja-JP" sz="1300" dirty="0" smtClean="0">
                <a:solidFill>
                  <a:prstClr val="black"/>
                </a:solidFill>
                <a:latin typeface="ＭＳ Ｐゴシック"/>
              </a:rPr>
              <a:t>※</a:t>
            </a:r>
            <a:r>
              <a:rPr lang="en-US" altLang="ja-JP" sz="1300" dirty="0">
                <a:solidFill>
                  <a:prstClr val="black"/>
                </a:solidFill>
                <a:latin typeface="ＭＳ Ｐゴシック"/>
              </a:rPr>
              <a:t>3</a:t>
            </a:r>
            <a:r>
              <a:rPr lang="ja-JP" altLang="en-US" sz="1300" dirty="0">
                <a:solidFill>
                  <a:prstClr val="black"/>
                </a:solidFill>
                <a:latin typeface="ＭＳ Ｐゴシック"/>
              </a:rPr>
              <a:t>上限値は</a:t>
            </a:r>
            <a:r>
              <a:rPr lang="en-US" altLang="ja-JP" sz="1300" dirty="0">
                <a:solidFill>
                  <a:prstClr val="black"/>
                </a:solidFill>
                <a:latin typeface="ＭＳ Ｐゴシック"/>
              </a:rPr>
              <a:t>70</a:t>
            </a:r>
            <a:r>
              <a:rPr lang="ja-JP" altLang="en-US" sz="1300" dirty="0">
                <a:solidFill>
                  <a:prstClr val="black"/>
                </a:solidFill>
                <a:latin typeface="ＭＳ Ｐゴシック"/>
              </a:rPr>
              <a:t>％とする。</a:t>
            </a:r>
          </a:p>
          <a:p>
            <a:r>
              <a:rPr lang="en-US" altLang="ja-JP" sz="1300" dirty="0">
                <a:solidFill>
                  <a:prstClr val="black"/>
                </a:solidFill>
                <a:latin typeface="ＭＳ Ｐゴシック"/>
              </a:rPr>
              <a:t>※4 </a:t>
            </a:r>
            <a:r>
              <a:rPr lang="ja-JP" altLang="en-US" sz="1300" dirty="0">
                <a:solidFill>
                  <a:prstClr val="black"/>
                </a:solidFill>
                <a:latin typeface="ＭＳ Ｐゴシック"/>
              </a:rPr>
              <a:t>分散が均等となるように標準化を</a:t>
            </a:r>
            <a:r>
              <a:rPr lang="ja-JP" altLang="en-US" sz="1300" dirty="0" smtClean="0">
                <a:solidFill>
                  <a:prstClr val="black"/>
                </a:solidFill>
                <a:latin typeface="ＭＳ Ｐゴシック"/>
              </a:rPr>
              <a:t>行う（標準化対象の分散の平均値へ標準化）。</a:t>
            </a:r>
            <a:endParaRPr lang="ja-JP" altLang="en-US" sz="1300" dirty="0">
              <a:solidFill>
                <a:prstClr val="black"/>
              </a:solidFill>
              <a:latin typeface="ＭＳ Ｐゴシック"/>
            </a:endParaRPr>
          </a:p>
        </p:txBody>
      </p:sp>
      <p:pic>
        <p:nvPicPr>
          <p:cNvPr id="10" name="図 9"/>
          <p:cNvPicPr/>
          <p:nvPr/>
        </p:nvPicPr>
        <p:blipFill>
          <a:blip r:embed="rId3">
            <a:extLst>
              <a:ext uri="{28A0092B-C50C-407E-A947-70E740481C1C}">
                <a14:useLocalDpi xmlns:a14="http://schemas.microsoft.com/office/drawing/2010/main" val="0"/>
              </a:ext>
            </a:extLst>
          </a:blip>
          <a:srcRect/>
          <a:stretch>
            <a:fillRect/>
          </a:stretch>
        </p:blipFill>
        <p:spPr bwMode="auto">
          <a:xfrm>
            <a:off x="6659800" y="2795022"/>
            <a:ext cx="3054350" cy="1109345"/>
          </a:xfrm>
          <a:prstGeom prst="rect">
            <a:avLst/>
          </a:prstGeom>
          <a:noFill/>
          <a:ln>
            <a:noFill/>
          </a:ln>
        </p:spPr>
      </p:pic>
      <p:pic>
        <p:nvPicPr>
          <p:cNvPr id="12" name="図 11"/>
          <p:cNvPicPr/>
          <p:nvPr/>
        </p:nvPicPr>
        <p:blipFill>
          <a:blip r:embed="rId4">
            <a:extLst>
              <a:ext uri="{28A0092B-C50C-407E-A947-70E740481C1C}">
                <a14:useLocalDpi xmlns:a14="http://schemas.microsoft.com/office/drawing/2010/main" val="0"/>
              </a:ext>
            </a:extLst>
          </a:blip>
          <a:srcRect/>
          <a:stretch>
            <a:fillRect/>
          </a:stretch>
        </p:blipFill>
        <p:spPr bwMode="auto">
          <a:xfrm>
            <a:off x="6691684" y="4487545"/>
            <a:ext cx="3042285" cy="999171"/>
          </a:xfrm>
          <a:prstGeom prst="rect">
            <a:avLst/>
          </a:prstGeom>
          <a:noFill/>
          <a:ln>
            <a:noFill/>
          </a:ln>
        </p:spPr>
      </p:pic>
      <p:sp>
        <p:nvSpPr>
          <p:cNvPr id="13" name="テキスト ボックス 465"/>
          <p:cNvSpPr txBox="1"/>
          <p:nvPr/>
        </p:nvSpPr>
        <p:spPr>
          <a:xfrm>
            <a:off x="6236388" y="2807721"/>
            <a:ext cx="455295" cy="63436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eaVert" wrap="square" lIns="91440" tIns="45720" rIns="91440" bIns="45720" numCol="1" spcCol="0" rtlCol="0" fromWordArt="0" anchor="t" anchorCtr="0" forceAA="0" compatLnSpc="1">
            <a:prstTxWarp prst="textNoShape">
              <a:avLst/>
            </a:prstTxWarp>
            <a:noAutofit/>
          </a:bodyPr>
          <a:lstStyle/>
          <a:p>
            <a:pPr algn="just"/>
            <a:r>
              <a:rPr lang="ja-JP" altLang="en-US" sz="900" kern="100">
                <a:solidFill>
                  <a:prstClr val="black"/>
                </a:solidFill>
                <a:ea typeface="ＭＳ 明朝"/>
                <a:cs typeface="Times New Roman"/>
              </a:rPr>
              <a:t>病院数</a:t>
            </a:r>
            <a:endParaRPr lang="ja-JP" altLang="en-US" sz="1050" kern="100">
              <a:solidFill>
                <a:prstClr val="black"/>
              </a:solidFill>
              <a:ea typeface="ＭＳ 明朝"/>
              <a:cs typeface="Times New Roman"/>
            </a:endParaRPr>
          </a:p>
        </p:txBody>
      </p:sp>
      <p:sp>
        <p:nvSpPr>
          <p:cNvPr id="16" name="テキスト ボックス 465"/>
          <p:cNvSpPr txBox="1"/>
          <p:nvPr/>
        </p:nvSpPr>
        <p:spPr>
          <a:xfrm>
            <a:off x="6236388" y="4487545"/>
            <a:ext cx="455295" cy="634365"/>
          </a:xfrm>
          <a:prstGeom prst="rect">
            <a:avLst/>
          </a:prstGeom>
          <a:noFill/>
          <a:ln w="6350">
            <a:noFill/>
          </a:ln>
          <a:effectLst/>
        </p:spPr>
        <p:style>
          <a:lnRef idx="0">
            <a:schemeClr val="accent1"/>
          </a:lnRef>
          <a:fillRef idx="0">
            <a:schemeClr val="accent1"/>
          </a:fillRef>
          <a:effectRef idx="0">
            <a:schemeClr val="accent1"/>
          </a:effectRef>
          <a:fontRef idx="minor">
            <a:schemeClr val="dk1"/>
          </a:fontRef>
        </p:style>
        <p:txBody>
          <a:bodyPr rot="0" spcFirstLastPara="0" vert="eaVert" wrap="square" lIns="91440" tIns="45720" rIns="91440" bIns="45720" numCol="1" spcCol="0" rtlCol="0" fromWordArt="0" anchor="t" anchorCtr="0" forceAA="0" compatLnSpc="1">
            <a:prstTxWarp prst="textNoShape">
              <a:avLst/>
            </a:prstTxWarp>
            <a:noAutofit/>
          </a:bodyPr>
          <a:lstStyle/>
          <a:p>
            <a:pPr algn="just"/>
            <a:r>
              <a:rPr lang="ja-JP" altLang="en-US" sz="900" kern="100">
                <a:solidFill>
                  <a:prstClr val="black"/>
                </a:solidFill>
                <a:ea typeface="ＭＳ 明朝"/>
                <a:cs typeface="Times New Roman"/>
              </a:rPr>
              <a:t>病院数</a:t>
            </a:r>
            <a:endParaRPr lang="ja-JP" altLang="en-US" sz="1050" kern="100">
              <a:solidFill>
                <a:prstClr val="black"/>
              </a:solidFill>
              <a:ea typeface="ＭＳ 明朝"/>
              <a:cs typeface="Times New Roman"/>
            </a:endParaRPr>
          </a:p>
        </p:txBody>
      </p:sp>
      <p:sp>
        <p:nvSpPr>
          <p:cNvPr id="3" name="テキスト ボックス 2"/>
          <p:cNvSpPr txBox="1"/>
          <p:nvPr/>
        </p:nvSpPr>
        <p:spPr>
          <a:xfrm>
            <a:off x="7632735" y="3960588"/>
            <a:ext cx="1682901" cy="461665"/>
          </a:xfrm>
          <a:prstGeom prst="rect">
            <a:avLst/>
          </a:prstGeom>
          <a:noFill/>
        </p:spPr>
        <p:txBody>
          <a:bodyPr wrap="square" rtlCol="0">
            <a:spAutoFit/>
          </a:bodyPr>
          <a:lstStyle/>
          <a:p>
            <a:r>
              <a:rPr lang="ja-JP" altLang="en-US" sz="1200" dirty="0" smtClean="0">
                <a:solidFill>
                  <a:prstClr val="black"/>
                </a:solidFill>
              </a:rPr>
              <a:t>各医療</a:t>
            </a:r>
            <a:r>
              <a:rPr lang="ja-JP" altLang="en-US" sz="1200" dirty="0">
                <a:solidFill>
                  <a:prstClr val="black"/>
                </a:solidFill>
              </a:rPr>
              <a:t>機関</a:t>
            </a:r>
            <a:r>
              <a:rPr lang="ja-JP" altLang="en-US" sz="1200" dirty="0" smtClean="0">
                <a:solidFill>
                  <a:prstClr val="black"/>
                </a:solidFill>
              </a:rPr>
              <a:t>の指数</a:t>
            </a:r>
            <a:r>
              <a:rPr lang="ja-JP" altLang="en-US" sz="1200" dirty="0">
                <a:solidFill>
                  <a:prstClr val="black"/>
                </a:solidFill>
              </a:rPr>
              <a:t>に</a:t>
            </a:r>
            <a:r>
              <a:rPr lang="en-US" altLang="ja-JP" sz="1200" dirty="0">
                <a:solidFill>
                  <a:prstClr val="black"/>
                </a:solidFill>
              </a:rPr>
              <a:t>1.59</a:t>
            </a:r>
            <a:r>
              <a:rPr lang="ja-JP" altLang="en-US" sz="1200" dirty="0">
                <a:solidFill>
                  <a:prstClr val="black"/>
                </a:solidFill>
              </a:rPr>
              <a:t>乗の処理</a:t>
            </a:r>
          </a:p>
        </p:txBody>
      </p:sp>
      <p:sp>
        <p:nvSpPr>
          <p:cNvPr id="4" name="テキスト ボックス 3"/>
          <p:cNvSpPr txBox="1"/>
          <p:nvPr/>
        </p:nvSpPr>
        <p:spPr>
          <a:xfrm>
            <a:off x="6400501" y="2381686"/>
            <a:ext cx="1943399" cy="369332"/>
          </a:xfrm>
          <a:prstGeom prst="rect">
            <a:avLst/>
          </a:prstGeom>
          <a:noFill/>
          <a:ln>
            <a:solidFill>
              <a:schemeClr val="bg1"/>
            </a:solidFill>
          </a:ln>
        </p:spPr>
        <p:txBody>
          <a:bodyPr wrap="square" rtlCol="0">
            <a:spAutoFit/>
          </a:bodyPr>
          <a:lstStyle/>
          <a:p>
            <a:r>
              <a:rPr lang="ja-JP" altLang="en-US" b="1" u="sng" dirty="0" smtClean="0">
                <a:solidFill>
                  <a:prstClr val="black"/>
                </a:solidFill>
              </a:rPr>
              <a:t>標準化のイメージ</a:t>
            </a:r>
            <a:endParaRPr lang="ja-JP" altLang="en-US" b="1" u="sng" dirty="0">
              <a:solidFill>
                <a:prstClr val="black"/>
              </a:solidFill>
            </a:endParaRPr>
          </a:p>
        </p:txBody>
      </p:sp>
      <p:sp>
        <p:nvSpPr>
          <p:cNvPr id="5" name="テキスト ボックス 4"/>
          <p:cNvSpPr txBox="1"/>
          <p:nvPr/>
        </p:nvSpPr>
        <p:spPr>
          <a:xfrm>
            <a:off x="6794534" y="5600700"/>
            <a:ext cx="2919651" cy="523220"/>
          </a:xfrm>
          <a:prstGeom prst="rect">
            <a:avLst/>
          </a:prstGeom>
          <a:noFill/>
        </p:spPr>
        <p:txBody>
          <a:bodyPr wrap="square" rtlCol="0">
            <a:spAutoFit/>
          </a:bodyPr>
          <a:lstStyle/>
          <a:p>
            <a:r>
              <a:rPr lang="ja-JP" altLang="en-US" sz="1400" dirty="0" smtClean="0">
                <a:solidFill>
                  <a:prstClr val="black"/>
                </a:solidFill>
              </a:rPr>
              <a:t>対象の係数の分散が一定になるように標準化を行う。</a:t>
            </a:r>
            <a:endParaRPr lang="ja-JP" altLang="en-US" sz="1400" dirty="0">
              <a:solidFill>
                <a:prstClr val="black"/>
              </a:solidFill>
            </a:endParaRPr>
          </a:p>
        </p:txBody>
      </p:sp>
      <p:sp>
        <p:nvSpPr>
          <p:cNvPr id="6" name="下矢印 5"/>
          <p:cNvSpPr/>
          <p:nvPr/>
        </p:nvSpPr>
        <p:spPr>
          <a:xfrm>
            <a:off x="7213600" y="4009659"/>
            <a:ext cx="355600" cy="363516"/>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7"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135976335"/>
      </p:ext>
    </p:extLst>
  </p:cSld>
  <p:clrMapOvr>
    <a:masterClrMapping/>
  </p:clrMapOvr>
  <p:timing>
    <p:tnLst>
      <p:par>
        <p:cTn id="1" dur="indefinite" restart="never" nodeType="tmRoot"/>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2736" y="1293288"/>
            <a:ext cx="9601199" cy="776613"/>
          </a:xfrm>
          <a:prstGeom prst="rect">
            <a:avLst/>
          </a:prstGeom>
          <a:solidFill>
            <a:srgbClr val="FFFFAF">
              <a:alpha val="50195"/>
            </a:srgbClr>
          </a:solidFill>
          <a:ln w="9525">
            <a:solidFill>
              <a:schemeClr val="tx1"/>
            </a:solidFill>
            <a:miter lim="800000"/>
            <a:headEnd/>
            <a:tailEnd/>
          </a:ln>
        </p:spPr>
        <p:txBody>
          <a:bodyPr/>
          <a:lstStyle/>
          <a:p>
            <a:pPr marL="342900" indent="-342900">
              <a:buFont typeface="Wingdings" panose="05000000000000000000" pitchFamily="2" charset="2"/>
              <a:buChar char="Ø"/>
              <a:defRPr/>
            </a:pPr>
            <a:r>
              <a:rPr lang="ja-JP" altLang="en-US" sz="2000" dirty="0" smtClean="0">
                <a:solidFill>
                  <a:prstClr val="black"/>
                </a:solidFill>
                <a:latin typeface="ＭＳ Ｐゴシック"/>
              </a:rPr>
              <a:t>保険</a:t>
            </a:r>
            <a:r>
              <a:rPr lang="ja-JP" altLang="en-US" sz="2000" dirty="0">
                <a:solidFill>
                  <a:prstClr val="black"/>
                </a:solidFill>
                <a:latin typeface="ＭＳ Ｐゴシック"/>
              </a:rPr>
              <a:t>診療指数、カバー率指数、地域医療指数、後発医薬品指数について必要な見直しを</a:t>
            </a:r>
            <a:r>
              <a:rPr lang="ja-JP" altLang="en-US" sz="2000" dirty="0" smtClean="0">
                <a:solidFill>
                  <a:prstClr val="black"/>
                </a:solidFill>
                <a:latin typeface="ＭＳ Ｐゴシック"/>
              </a:rPr>
              <a:t>行う</a:t>
            </a:r>
            <a:endParaRPr lang="ja-JP" altLang="en-US" sz="20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281</a:t>
            </a:fld>
            <a:endParaRPr lang="ja-JP" altLang="en-US">
              <a:solidFill>
                <a:prstClr val="black"/>
              </a:solidFill>
            </a:endParaRPr>
          </a:p>
        </p:txBody>
      </p:sp>
      <p:sp>
        <p:nvSpPr>
          <p:cNvPr id="9" name="Rectangle 2"/>
          <p:cNvSpPr>
            <a:spLocks noGrp="1" noChangeArrowheads="1"/>
          </p:cNvSpPr>
          <p:nvPr>
            <p:ph type="ctrTitle"/>
          </p:nvPr>
        </p:nvSpPr>
        <p:spPr>
          <a:xfrm>
            <a:off x="132736" y="795267"/>
            <a:ext cx="4342688"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a:solidFill>
                  <a:schemeClr val="tx1"/>
                </a:solidFill>
              </a:rPr>
              <a:t>機能評価係数</a:t>
            </a:r>
            <a:r>
              <a:rPr lang="en-US" altLang="ja-JP" sz="2400" dirty="0">
                <a:solidFill>
                  <a:schemeClr val="tx1"/>
                </a:solidFill>
              </a:rPr>
              <a:t>Ⅱ</a:t>
            </a:r>
            <a:r>
              <a:rPr lang="ja-JP" altLang="en-US" sz="2400" dirty="0">
                <a:solidFill>
                  <a:schemeClr val="tx1"/>
                </a:solidFill>
              </a:rPr>
              <a:t>の見直し</a:t>
            </a:r>
            <a:r>
              <a:rPr lang="ja-JP" altLang="en-US" sz="2400" dirty="0" smtClean="0">
                <a:solidFill>
                  <a:schemeClr val="tx1"/>
                </a:solidFill>
              </a:rPr>
              <a:t>（</a:t>
            </a:r>
            <a:r>
              <a:rPr lang="ja-JP" altLang="en-US" sz="2400" dirty="0">
                <a:solidFill>
                  <a:schemeClr val="tx1"/>
                </a:solidFill>
              </a:rPr>
              <a:t>３</a:t>
            </a:r>
            <a:r>
              <a:rPr lang="ja-JP" altLang="en-US" sz="2400" dirty="0" smtClean="0">
                <a:solidFill>
                  <a:schemeClr val="tx1"/>
                </a:solidFill>
              </a:rPr>
              <a:t>）</a:t>
            </a:r>
            <a:endParaRPr lang="en-US" altLang="ja-JP" sz="2400" dirty="0">
              <a:solidFill>
                <a:schemeClr val="tx1"/>
              </a:solidFill>
            </a:endParaRPr>
          </a:p>
        </p:txBody>
      </p:sp>
      <p:sp>
        <p:nvSpPr>
          <p:cNvPr id="11" name="Rectangle 36"/>
          <p:cNvSpPr>
            <a:spLocks noChangeArrowheads="1"/>
          </p:cNvSpPr>
          <p:nvPr/>
        </p:nvSpPr>
        <p:spPr bwMode="auto">
          <a:xfrm>
            <a:off x="4448944" y="906154"/>
            <a:ext cx="3802583"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機能評価係数</a:t>
            </a:r>
            <a:r>
              <a:rPr lang="en-US" altLang="ja-JP" sz="1846" dirty="0" smtClean="0">
                <a:solidFill>
                  <a:prstClr val="black"/>
                </a:solidFill>
                <a:latin typeface="ＭＳ Ｐゴシック"/>
              </a:rPr>
              <a:t>Ⅱ</a:t>
            </a:r>
            <a:r>
              <a:rPr lang="ja-JP" altLang="en-US" sz="1846" dirty="0" smtClean="0">
                <a:solidFill>
                  <a:prstClr val="black"/>
                </a:solidFill>
                <a:latin typeface="ＭＳ Ｐゴシック"/>
              </a:rPr>
              <a:t>の各項目の見直し</a:t>
            </a:r>
            <a:endParaRPr lang="ja-JP" altLang="en-US" sz="1846" dirty="0">
              <a:solidFill>
                <a:prstClr val="black"/>
              </a:solidFill>
              <a:latin typeface="ＭＳ Ｐゴシック"/>
            </a:endParaRPr>
          </a:p>
        </p:txBody>
      </p:sp>
      <p:sp>
        <p:nvSpPr>
          <p:cNvPr id="12" name="正方形/長方形 11"/>
          <p:cNvSpPr/>
          <p:nvPr/>
        </p:nvSpPr>
        <p:spPr>
          <a:xfrm>
            <a:off x="132736" y="2070101"/>
            <a:ext cx="9601199" cy="4616648"/>
          </a:xfrm>
          <a:prstGeom prst="rect">
            <a:avLst/>
          </a:prstGeom>
          <a:ln>
            <a:solidFill>
              <a:schemeClr val="bg1">
                <a:lumMod val="50000"/>
              </a:schemeClr>
            </a:solidFill>
            <a:prstDash val="sysDash"/>
          </a:ln>
        </p:spPr>
        <p:txBody>
          <a:bodyPr wrap="square">
            <a:spAutoFit/>
          </a:bodyPr>
          <a:lstStyle/>
          <a:p>
            <a:pPr marL="266700" indent="-266700">
              <a:defRPr/>
            </a:pPr>
            <a:r>
              <a:rPr lang="ja-JP" altLang="en-US" sz="1400" dirty="0" smtClean="0">
                <a:solidFill>
                  <a:prstClr val="black"/>
                </a:solidFill>
              </a:rPr>
              <a:t>①保険診療指数（</a:t>
            </a:r>
            <a:r>
              <a:rPr lang="ja-JP" altLang="en-US" sz="1400" dirty="0" smtClean="0">
                <a:solidFill>
                  <a:prstClr val="black"/>
                </a:solidFill>
                <a:latin typeface="ＭＳ Ｐゴシック"/>
              </a:rPr>
              <a:t>全医療</a:t>
            </a:r>
            <a:r>
              <a:rPr lang="ja-JP" altLang="en-US" sz="1400" dirty="0">
                <a:solidFill>
                  <a:prstClr val="black"/>
                </a:solidFill>
                <a:latin typeface="ＭＳ Ｐゴシック"/>
              </a:rPr>
              <a:t>機関に</a:t>
            </a:r>
            <a:r>
              <a:rPr lang="en-US" altLang="ja-JP" sz="1400" dirty="0">
                <a:solidFill>
                  <a:prstClr val="black"/>
                </a:solidFill>
                <a:latin typeface="ＭＳ Ｐゴシック"/>
              </a:rPr>
              <a:t>1</a:t>
            </a:r>
            <a:r>
              <a:rPr lang="ja-JP" altLang="en-US" sz="1400" dirty="0">
                <a:solidFill>
                  <a:prstClr val="black"/>
                </a:solidFill>
                <a:latin typeface="ＭＳ Ｐゴシック"/>
              </a:rPr>
              <a:t>点が与えられた上で、各評価項目に応じて加点・減点を行う。</a:t>
            </a:r>
            <a:r>
              <a:rPr lang="ja-JP" altLang="en-US" sz="1400" dirty="0" smtClean="0">
                <a:solidFill>
                  <a:prstClr val="black"/>
                </a:solidFill>
                <a:latin typeface="ＭＳ Ｐゴシック"/>
              </a:rPr>
              <a:t>）</a:t>
            </a:r>
            <a:endParaRPr lang="en-US" altLang="ja-JP" sz="1400" dirty="0" smtClean="0">
              <a:solidFill>
                <a:prstClr val="black"/>
              </a:solidFill>
              <a:latin typeface="ＭＳ Ｐゴシック"/>
            </a:endParaRPr>
          </a:p>
          <a:p>
            <a:pPr marL="266700" indent="-266700">
              <a:defRPr/>
            </a:pPr>
            <a:endParaRPr lang="en-US" altLang="ja-JP" sz="1400" dirty="0">
              <a:solidFill>
                <a:prstClr val="black"/>
              </a:solidFill>
              <a:latin typeface="ＭＳ Ｐゴシック"/>
            </a:endParaRPr>
          </a:p>
          <a:p>
            <a:pPr marL="266700" indent="-266700">
              <a:defRPr/>
            </a:pPr>
            <a:endParaRPr lang="en-US" altLang="ja-JP" sz="1400" dirty="0" smtClean="0">
              <a:solidFill>
                <a:prstClr val="black"/>
              </a:solidFill>
              <a:latin typeface="ＭＳ Ｐゴシック"/>
            </a:endParaRPr>
          </a:p>
          <a:p>
            <a:pPr marL="266700" indent="-266700">
              <a:defRPr/>
            </a:pPr>
            <a:endParaRPr lang="en-US" altLang="ja-JP" sz="1400" dirty="0">
              <a:solidFill>
                <a:prstClr val="black"/>
              </a:solidFill>
              <a:latin typeface="ＭＳ Ｐゴシック"/>
            </a:endParaRPr>
          </a:p>
          <a:p>
            <a:pPr marL="266700" indent="-266700">
              <a:defRPr/>
            </a:pPr>
            <a:endParaRPr lang="en-US" altLang="ja-JP" sz="1400" dirty="0" smtClean="0">
              <a:solidFill>
                <a:prstClr val="black"/>
              </a:solidFill>
              <a:latin typeface="ＭＳ Ｐゴシック"/>
            </a:endParaRPr>
          </a:p>
          <a:p>
            <a:pPr marL="266700" indent="-266700">
              <a:defRPr/>
            </a:pPr>
            <a:endParaRPr lang="en-US" altLang="ja-JP" sz="1400" dirty="0">
              <a:solidFill>
                <a:prstClr val="black"/>
              </a:solidFill>
              <a:latin typeface="ＭＳ Ｐゴシック"/>
            </a:endParaRPr>
          </a:p>
          <a:p>
            <a:pPr marL="266700" indent="-266700">
              <a:defRPr/>
            </a:pPr>
            <a:endParaRPr lang="en-US" altLang="ja-JP" sz="1400" dirty="0" smtClean="0">
              <a:solidFill>
                <a:prstClr val="black"/>
              </a:solidFill>
              <a:latin typeface="ＭＳ Ｐゴシック"/>
            </a:endParaRPr>
          </a:p>
          <a:p>
            <a:pPr marL="266700" indent="-266700">
              <a:defRPr/>
            </a:pPr>
            <a:endParaRPr lang="en-US" altLang="ja-JP" sz="1400" dirty="0">
              <a:solidFill>
                <a:prstClr val="black"/>
              </a:solidFill>
              <a:latin typeface="ＭＳ Ｐゴシック"/>
            </a:endParaRPr>
          </a:p>
          <a:p>
            <a:pPr marL="266700" indent="-266700">
              <a:defRPr/>
            </a:pPr>
            <a:endParaRPr lang="en-US" altLang="ja-JP" sz="1400" dirty="0" smtClean="0">
              <a:solidFill>
                <a:prstClr val="black"/>
              </a:solidFill>
              <a:latin typeface="ＭＳ Ｐゴシック"/>
            </a:endParaRPr>
          </a:p>
          <a:p>
            <a:pPr marL="266700" indent="-266700">
              <a:defRPr/>
            </a:pPr>
            <a:endParaRPr lang="en-US" altLang="ja-JP" sz="1400" dirty="0" smtClean="0">
              <a:solidFill>
                <a:prstClr val="black"/>
              </a:solidFill>
              <a:latin typeface="ＭＳ Ｐゴシック"/>
            </a:endParaRPr>
          </a:p>
          <a:p>
            <a:pPr marL="266700" indent="-266700">
              <a:defRPr/>
            </a:pPr>
            <a:r>
              <a:rPr lang="ja-JP" altLang="en-US" sz="1400" dirty="0" smtClean="0">
                <a:solidFill>
                  <a:prstClr val="black"/>
                </a:solidFill>
                <a:latin typeface="ＭＳ Ｐゴシック"/>
              </a:rPr>
              <a:t>④</a:t>
            </a:r>
            <a:r>
              <a:rPr lang="ja-JP" altLang="en-US" sz="1400" dirty="0">
                <a:solidFill>
                  <a:prstClr val="black"/>
                </a:solidFill>
                <a:latin typeface="ＭＳ Ｐゴシック"/>
              </a:rPr>
              <a:t>カバー率</a:t>
            </a:r>
            <a:r>
              <a:rPr lang="ja-JP" altLang="en-US" sz="1400" dirty="0" smtClean="0">
                <a:solidFill>
                  <a:prstClr val="black"/>
                </a:solidFill>
                <a:latin typeface="ＭＳ Ｐゴシック"/>
              </a:rPr>
              <a:t>指数</a:t>
            </a:r>
            <a:endParaRPr lang="en-US" altLang="ja-JP" sz="1400" dirty="0" smtClean="0">
              <a:solidFill>
                <a:prstClr val="black"/>
              </a:solidFill>
              <a:latin typeface="ＭＳ Ｐゴシック"/>
            </a:endParaRPr>
          </a:p>
          <a:p>
            <a:pPr marL="742950" lvl="1" indent="-285750">
              <a:buFont typeface="Arial" panose="020B0604020202020204" pitchFamily="34" charset="0"/>
              <a:buChar char="•"/>
              <a:defRPr/>
            </a:pPr>
            <a:r>
              <a:rPr lang="en-US" altLang="ja-JP" sz="1400" u="sng" dirty="0" smtClean="0">
                <a:solidFill>
                  <a:srgbClr val="FF0000"/>
                </a:solidFill>
                <a:latin typeface="ＭＳ Ｐゴシック"/>
              </a:rPr>
              <a:t>Ⅲ</a:t>
            </a:r>
            <a:r>
              <a:rPr lang="ja-JP" altLang="en-US" sz="1400" u="sng" dirty="0" smtClean="0">
                <a:solidFill>
                  <a:srgbClr val="FF0000"/>
                </a:solidFill>
                <a:latin typeface="ＭＳ Ｐゴシック"/>
              </a:rPr>
              <a:t>群においては、最低値・最小値を</a:t>
            </a:r>
            <a:r>
              <a:rPr lang="en-US" altLang="ja-JP" sz="1400" u="sng" dirty="0" smtClean="0">
                <a:solidFill>
                  <a:srgbClr val="FF0000"/>
                </a:solidFill>
                <a:latin typeface="ＭＳ Ｐゴシック"/>
              </a:rPr>
              <a:t>30%tile</a:t>
            </a:r>
            <a:r>
              <a:rPr lang="ja-JP" altLang="en-US" sz="1400" u="sng" dirty="0" smtClean="0">
                <a:solidFill>
                  <a:srgbClr val="FF0000"/>
                </a:solidFill>
                <a:latin typeface="ＭＳ Ｐゴシック"/>
              </a:rPr>
              <a:t>値とする。</a:t>
            </a:r>
            <a:endParaRPr lang="en-US" altLang="ja-JP" sz="1400" u="sng" dirty="0" smtClean="0">
              <a:solidFill>
                <a:srgbClr val="FF0000"/>
              </a:solidFill>
              <a:latin typeface="ＭＳ Ｐゴシック"/>
            </a:endParaRPr>
          </a:p>
          <a:p>
            <a:pPr marL="1200150" lvl="2" indent="-285750">
              <a:buFont typeface="Wingdings" panose="05000000000000000000" pitchFamily="2" charset="2"/>
              <a:buChar char="ü"/>
              <a:defRPr/>
            </a:pPr>
            <a:r>
              <a:rPr lang="ja-JP" altLang="en-US" sz="1400" dirty="0" smtClean="0">
                <a:solidFill>
                  <a:prstClr val="black"/>
                </a:solidFill>
                <a:latin typeface="ＭＳ Ｐゴシック"/>
              </a:rPr>
              <a:t>専門</a:t>
            </a:r>
            <a:r>
              <a:rPr lang="ja-JP" altLang="en-US" sz="1400" dirty="0">
                <a:solidFill>
                  <a:prstClr val="black"/>
                </a:solidFill>
                <a:latin typeface="ＭＳ Ｐゴシック"/>
              </a:rPr>
              <a:t>病院・専門診療機能に一定の配慮を残した上で、機能がより反映されるように評価方法を変更する</a:t>
            </a:r>
            <a:r>
              <a:rPr lang="ja-JP" altLang="en-US" sz="1400" dirty="0" smtClean="0">
                <a:solidFill>
                  <a:prstClr val="black"/>
                </a:solidFill>
                <a:latin typeface="ＭＳ Ｐゴシック"/>
              </a:rPr>
              <a:t>。</a:t>
            </a:r>
            <a:endParaRPr lang="en-US" altLang="ja-JP" sz="1400" dirty="0" smtClean="0">
              <a:solidFill>
                <a:prstClr val="black"/>
              </a:solidFill>
              <a:latin typeface="ＭＳ Ｐゴシック"/>
            </a:endParaRPr>
          </a:p>
          <a:p>
            <a:pPr marL="266700" indent="-266700">
              <a:defRPr/>
            </a:pPr>
            <a:r>
              <a:rPr lang="ja-JP" altLang="en-US" sz="1400" dirty="0">
                <a:solidFill>
                  <a:prstClr val="black"/>
                </a:solidFill>
                <a:latin typeface="ＭＳ Ｐゴシック"/>
              </a:rPr>
              <a:t>　</a:t>
            </a:r>
            <a:r>
              <a:rPr lang="ja-JP" altLang="en-US" sz="1400" dirty="0" smtClean="0">
                <a:solidFill>
                  <a:prstClr val="black"/>
                </a:solidFill>
                <a:latin typeface="ＭＳ Ｐゴシック"/>
              </a:rPr>
              <a:t>　　</a:t>
            </a:r>
            <a:endParaRPr lang="en-US" altLang="ja-JP" sz="1400" dirty="0" smtClean="0">
              <a:solidFill>
                <a:prstClr val="black"/>
              </a:solidFill>
            </a:endParaRPr>
          </a:p>
          <a:p>
            <a:pPr marL="266700" indent="-266700">
              <a:defRPr/>
            </a:pPr>
            <a:r>
              <a:rPr lang="ja-JP" altLang="en-US" sz="1400" dirty="0">
                <a:solidFill>
                  <a:prstClr val="black"/>
                </a:solidFill>
                <a:latin typeface="ＭＳ Ｐゴシック"/>
              </a:rPr>
              <a:t>⑥地域医療指数</a:t>
            </a:r>
          </a:p>
          <a:p>
            <a:pPr marL="742950" lvl="1" indent="-285750">
              <a:buFont typeface="Arial" panose="020B0604020202020204" pitchFamily="34" charset="0"/>
              <a:buChar char="•"/>
              <a:defRPr/>
            </a:pPr>
            <a:r>
              <a:rPr lang="ja-JP" altLang="en-US" sz="1400" u="sng" dirty="0" smtClean="0">
                <a:solidFill>
                  <a:srgbClr val="FF0000"/>
                </a:solidFill>
                <a:latin typeface="ＭＳ Ｐゴシック"/>
              </a:rPr>
              <a:t>地域</a:t>
            </a:r>
            <a:r>
              <a:rPr lang="ja-JP" altLang="en-US" sz="1400" u="sng" dirty="0">
                <a:solidFill>
                  <a:srgbClr val="FF0000"/>
                </a:solidFill>
                <a:latin typeface="ＭＳ Ｐゴシック"/>
              </a:rPr>
              <a:t>がん登録に関する評価を</a:t>
            </a:r>
            <a:r>
              <a:rPr lang="ja-JP" altLang="en-US" sz="1400" u="sng" dirty="0" smtClean="0">
                <a:solidFill>
                  <a:srgbClr val="FF0000"/>
                </a:solidFill>
                <a:latin typeface="ＭＳ Ｐゴシック"/>
              </a:rPr>
              <a:t>廃止（平成</a:t>
            </a:r>
            <a:r>
              <a:rPr lang="en-US" altLang="ja-JP" sz="1400" u="sng" dirty="0" smtClean="0">
                <a:solidFill>
                  <a:srgbClr val="FF0000"/>
                </a:solidFill>
                <a:latin typeface="ＭＳ Ｐゴシック"/>
              </a:rPr>
              <a:t>29</a:t>
            </a:r>
            <a:r>
              <a:rPr lang="ja-JP" altLang="en-US" sz="1400" u="sng" dirty="0" smtClean="0">
                <a:solidFill>
                  <a:srgbClr val="FF0000"/>
                </a:solidFill>
                <a:latin typeface="ＭＳ Ｐゴシック"/>
              </a:rPr>
              <a:t>年度より）</a:t>
            </a:r>
            <a:endParaRPr lang="en-US" altLang="ja-JP" sz="1400" u="sng" dirty="0" smtClean="0">
              <a:solidFill>
                <a:srgbClr val="FF0000"/>
              </a:solidFill>
              <a:latin typeface="ＭＳ Ｐゴシック"/>
            </a:endParaRPr>
          </a:p>
          <a:p>
            <a:pPr marL="742950" lvl="1" indent="-285750">
              <a:buFont typeface="Arial" panose="020B0604020202020204" pitchFamily="34" charset="0"/>
              <a:buChar char="•"/>
              <a:defRPr/>
            </a:pPr>
            <a:r>
              <a:rPr lang="ja-JP" altLang="en-US" sz="1400" u="sng" dirty="0" smtClean="0">
                <a:solidFill>
                  <a:srgbClr val="FF0000"/>
                </a:solidFill>
                <a:latin typeface="ＭＳ Ｐゴシック"/>
              </a:rPr>
              <a:t>高度</a:t>
            </a:r>
            <a:r>
              <a:rPr lang="ja-JP" altLang="en-US" sz="1400" u="sng" dirty="0">
                <a:solidFill>
                  <a:srgbClr val="FF0000"/>
                </a:solidFill>
                <a:latin typeface="ＭＳ Ｐゴシック"/>
              </a:rPr>
              <a:t>・先進的な医療の提供体制に対する評価項目を</a:t>
            </a:r>
            <a:r>
              <a:rPr lang="ja-JP" altLang="en-US" sz="1400" u="sng" dirty="0" smtClean="0">
                <a:solidFill>
                  <a:srgbClr val="FF0000"/>
                </a:solidFill>
                <a:latin typeface="ＭＳ Ｐゴシック"/>
              </a:rPr>
              <a:t>追加（平成</a:t>
            </a:r>
            <a:r>
              <a:rPr lang="en-US" altLang="ja-JP" sz="1400" u="sng" dirty="0" smtClean="0">
                <a:solidFill>
                  <a:srgbClr val="FF0000"/>
                </a:solidFill>
                <a:latin typeface="ＭＳ Ｐゴシック"/>
              </a:rPr>
              <a:t>29</a:t>
            </a:r>
            <a:r>
              <a:rPr lang="ja-JP" altLang="en-US" sz="1400" u="sng" dirty="0" smtClean="0">
                <a:solidFill>
                  <a:srgbClr val="FF0000"/>
                </a:solidFill>
                <a:latin typeface="ＭＳ Ｐゴシック"/>
              </a:rPr>
              <a:t>年度より）</a:t>
            </a:r>
            <a:endParaRPr lang="en-US" altLang="ja-JP" u="sng" dirty="0">
              <a:solidFill>
                <a:prstClr val="black"/>
              </a:solidFill>
              <a:latin typeface="ＭＳ Ｐゴシック"/>
            </a:endParaRPr>
          </a:p>
          <a:p>
            <a:pPr marL="266700" indent="-266700">
              <a:defRPr/>
            </a:pPr>
            <a:endParaRPr lang="en-US" altLang="ja-JP" sz="1400" u="sng" dirty="0">
              <a:solidFill>
                <a:prstClr val="black"/>
              </a:solidFill>
              <a:latin typeface="ＭＳ Ｐゴシック"/>
            </a:endParaRPr>
          </a:p>
          <a:p>
            <a:pPr marL="266700" indent="-266700">
              <a:defRPr/>
            </a:pPr>
            <a:r>
              <a:rPr lang="ja-JP" altLang="en-US" sz="1400" dirty="0">
                <a:solidFill>
                  <a:prstClr val="black"/>
                </a:solidFill>
                <a:latin typeface="ＭＳ Ｐゴシック"/>
              </a:rPr>
              <a:t>⑦後発医薬品指数</a:t>
            </a:r>
          </a:p>
          <a:p>
            <a:pPr marL="742950" lvl="1" indent="-285750">
              <a:buFont typeface="Arial" panose="020B0604020202020204" pitchFamily="34" charset="0"/>
              <a:buChar char="•"/>
              <a:defRPr/>
            </a:pPr>
            <a:r>
              <a:rPr lang="ja-JP" altLang="en-US" sz="1400" u="sng" dirty="0" smtClean="0">
                <a:solidFill>
                  <a:srgbClr val="FF0000"/>
                </a:solidFill>
                <a:latin typeface="ＭＳ Ｐゴシック"/>
              </a:rPr>
              <a:t>評価上限を</a:t>
            </a:r>
            <a:r>
              <a:rPr lang="en-US" altLang="ja-JP" sz="1400" u="sng" dirty="0" smtClean="0">
                <a:solidFill>
                  <a:srgbClr val="FF0000"/>
                </a:solidFill>
                <a:latin typeface="ＭＳ Ｐゴシック"/>
              </a:rPr>
              <a:t>70</a:t>
            </a:r>
            <a:r>
              <a:rPr lang="ja-JP" altLang="en-US" sz="1400" u="sng" dirty="0" smtClean="0">
                <a:solidFill>
                  <a:srgbClr val="FF0000"/>
                </a:solidFill>
                <a:latin typeface="ＭＳ Ｐゴシック"/>
              </a:rPr>
              <a:t>％とする。</a:t>
            </a:r>
            <a:endParaRPr lang="en-US" altLang="ja-JP" sz="1400" u="sng" dirty="0">
              <a:solidFill>
                <a:prstClr val="black"/>
              </a:solidFill>
              <a:latin typeface="ＭＳ Ｐゴシック"/>
            </a:endParaRPr>
          </a:p>
          <a:p>
            <a:pPr marL="1200150" lvl="2" indent="-285750">
              <a:buFont typeface="Wingdings" panose="05000000000000000000" pitchFamily="2" charset="2"/>
              <a:buChar char="ü"/>
              <a:defRPr/>
            </a:pPr>
            <a:r>
              <a:rPr lang="ja-JP" altLang="en-US" sz="1400" dirty="0" smtClean="0">
                <a:solidFill>
                  <a:prstClr val="black"/>
                </a:solidFill>
                <a:latin typeface="ＭＳ Ｐゴシック"/>
              </a:rPr>
              <a:t>政府目標である</a:t>
            </a:r>
            <a:r>
              <a:rPr lang="en-US" altLang="ja-JP" sz="1400" dirty="0" smtClean="0">
                <a:solidFill>
                  <a:prstClr val="black"/>
                </a:solidFill>
                <a:latin typeface="ＭＳ Ｐゴシック"/>
              </a:rPr>
              <a:t>70</a:t>
            </a:r>
            <a:r>
              <a:rPr lang="ja-JP" altLang="en-US" sz="1400" dirty="0" smtClean="0">
                <a:solidFill>
                  <a:prstClr val="black"/>
                </a:solidFill>
                <a:latin typeface="ＭＳ Ｐゴシック"/>
              </a:rPr>
              <a:t>％へ評価上限を引き上げ。</a:t>
            </a:r>
            <a:endParaRPr lang="en-US" altLang="ja-JP" sz="1400" dirty="0">
              <a:solidFill>
                <a:prstClr val="black"/>
              </a:solidFill>
              <a:latin typeface="ＭＳ Ｐゴシック"/>
            </a:endParaRPr>
          </a:p>
        </p:txBody>
      </p:sp>
      <p:graphicFrame>
        <p:nvGraphicFramePr>
          <p:cNvPr id="13" name="表 12"/>
          <p:cNvGraphicFramePr>
            <a:graphicFrameLocks noGrp="1"/>
          </p:cNvGraphicFramePr>
          <p:nvPr>
            <p:extLst/>
          </p:nvPr>
        </p:nvGraphicFramePr>
        <p:xfrm>
          <a:off x="876235" y="2383225"/>
          <a:ext cx="8636099" cy="1828800"/>
        </p:xfrm>
        <a:graphic>
          <a:graphicData uri="http://schemas.openxmlformats.org/drawingml/2006/table">
            <a:tbl>
              <a:tblPr firstRow="1" bandRow="1">
                <a:tableStyleId>{5940675A-B579-460E-94D1-54222C63F5DA}</a:tableStyleId>
              </a:tblPr>
              <a:tblGrid>
                <a:gridCol w="1203567"/>
                <a:gridCol w="7432532"/>
              </a:tblGrid>
              <a:tr h="362605">
                <a:tc>
                  <a:txBody>
                    <a:bodyPr/>
                    <a:lstStyle/>
                    <a:p>
                      <a:r>
                        <a:rPr kumimoji="1" lang="en-US" altLang="ja-JP" sz="1200" kern="100" dirty="0" smtClean="0">
                          <a:solidFill>
                            <a:schemeClr val="tx1"/>
                          </a:solidFill>
                          <a:effectLst/>
                          <a:latin typeface="+mj-ea"/>
                          <a:ea typeface="+mj-ea"/>
                          <a:cs typeface="Times New Roman"/>
                        </a:rPr>
                        <a:t>0.05</a:t>
                      </a:r>
                      <a:r>
                        <a:rPr kumimoji="1" lang="ja-JP" altLang="en-US" sz="1200" kern="100" dirty="0" smtClean="0">
                          <a:solidFill>
                            <a:schemeClr val="tx1"/>
                          </a:solidFill>
                          <a:effectLst/>
                          <a:latin typeface="+mj-ea"/>
                          <a:ea typeface="+mj-ea"/>
                          <a:cs typeface="Times New Roman"/>
                        </a:rPr>
                        <a:t>点加点</a:t>
                      </a:r>
                      <a:endParaRPr kumimoji="1" lang="ja-JP" altLang="en-US" sz="1200" kern="100" dirty="0">
                        <a:solidFill>
                          <a:schemeClr val="tx1"/>
                        </a:solidFill>
                        <a:effectLst/>
                        <a:latin typeface="+mj-ea"/>
                        <a:ea typeface="+mj-ea"/>
                        <a:cs typeface="Times New Roman"/>
                      </a:endParaRPr>
                    </a:p>
                  </a:txBody>
                  <a:tcPr>
                    <a:solidFill>
                      <a:srgbClr val="FFFFCC"/>
                    </a:solidFill>
                  </a:tcPr>
                </a:tc>
                <a:tc>
                  <a:txBody>
                    <a:bodyPr/>
                    <a:lstStyle/>
                    <a:p>
                      <a:pPr marL="171450" indent="-171450">
                        <a:buFont typeface="Arial" panose="020B0604020202020204" pitchFamily="34" charset="0"/>
                        <a:buChar char="•"/>
                      </a:pPr>
                      <a:r>
                        <a:rPr kumimoji="1" lang="ja-JP" altLang="en-US" sz="1200" kern="100" dirty="0" smtClean="0">
                          <a:solidFill>
                            <a:schemeClr val="tx1"/>
                          </a:solidFill>
                          <a:effectLst/>
                          <a:latin typeface="+mj-ea"/>
                          <a:ea typeface="+mj-ea"/>
                          <a:cs typeface="Times New Roman"/>
                        </a:rPr>
                        <a:t>適切な保険診療の普及のための教育に向けた取組の評価（</a:t>
                      </a:r>
                      <a:r>
                        <a:rPr kumimoji="1" lang="en-US" altLang="ja-JP" sz="1200" kern="100" dirty="0" smtClean="0">
                          <a:solidFill>
                            <a:schemeClr val="tx1"/>
                          </a:solidFill>
                          <a:effectLst/>
                          <a:latin typeface="+mj-ea"/>
                          <a:ea typeface="+mj-ea"/>
                          <a:cs typeface="Times New Roman"/>
                        </a:rPr>
                        <a:t>Ⅰ</a:t>
                      </a:r>
                      <a:r>
                        <a:rPr kumimoji="1" lang="ja-JP" altLang="en-US" sz="1200" kern="100" dirty="0" smtClean="0">
                          <a:solidFill>
                            <a:schemeClr val="tx1"/>
                          </a:solidFill>
                          <a:effectLst/>
                          <a:latin typeface="+mj-ea"/>
                          <a:ea typeface="+mj-ea"/>
                          <a:cs typeface="Times New Roman"/>
                        </a:rPr>
                        <a:t>群のみ）</a:t>
                      </a:r>
                    </a:p>
                    <a:p>
                      <a:pPr marL="171450" indent="-171450">
                        <a:buFont typeface="Arial" panose="020B0604020202020204" pitchFamily="34" charset="0"/>
                        <a:buChar char="•"/>
                      </a:pPr>
                      <a:r>
                        <a:rPr kumimoji="1" lang="ja-JP" altLang="en-US" sz="1200" u="sng" kern="100" dirty="0" smtClean="0">
                          <a:solidFill>
                            <a:srgbClr val="FF0000"/>
                          </a:solidFill>
                          <a:effectLst/>
                          <a:latin typeface="+mj-ea"/>
                          <a:ea typeface="+mj-ea"/>
                          <a:cs typeface="Times New Roman"/>
                        </a:rPr>
                        <a:t>病院情報の公表（平成</a:t>
                      </a:r>
                      <a:r>
                        <a:rPr kumimoji="1" lang="en-US" altLang="ja-JP" sz="1200" u="sng" kern="100" dirty="0" smtClean="0">
                          <a:solidFill>
                            <a:srgbClr val="FF0000"/>
                          </a:solidFill>
                          <a:effectLst/>
                          <a:latin typeface="+mj-ea"/>
                          <a:ea typeface="+mj-ea"/>
                          <a:cs typeface="Times New Roman"/>
                        </a:rPr>
                        <a:t>29</a:t>
                      </a:r>
                      <a:r>
                        <a:rPr kumimoji="1" lang="ja-JP" altLang="en-US" sz="1200" u="sng" kern="100" dirty="0" smtClean="0">
                          <a:solidFill>
                            <a:srgbClr val="FF0000"/>
                          </a:solidFill>
                          <a:effectLst/>
                          <a:latin typeface="+mj-ea"/>
                          <a:ea typeface="+mj-ea"/>
                          <a:cs typeface="Times New Roman"/>
                        </a:rPr>
                        <a:t>年度より）</a:t>
                      </a:r>
                      <a:endParaRPr kumimoji="1" lang="ja-JP" altLang="en-US" sz="1200" u="sng" kern="100" dirty="0">
                        <a:solidFill>
                          <a:srgbClr val="FF0000"/>
                        </a:solidFill>
                        <a:effectLst/>
                        <a:latin typeface="+mj-ea"/>
                        <a:ea typeface="+mj-ea"/>
                        <a:cs typeface="Times New Roman"/>
                      </a:endParaRPr>
                    </a:p>
                  </a:txBody>
                  <a:tcPr>
                    <a:solidFill>
                      <a:srgbClr val="F7FDFF"/>
                    </a:solidFill>
                  </a:tcPr>
                </a:tc>
              </a:tr>
              <a:tr h="1299775">
                <a:tc>
                  <a:txBody>
                    <a:bodyPr/>
                    <a:lstStyle/>
                    <a:p>
                      <a:r>
                        <a:rPr kumimoji="1" lang="en-US" altLang="ja-JP" sz="1200" kern="100" dirty="0" smtClean="0">
                          <a:solidFill>
                            <a:schemeClr val="tx1"/>
                          </a:solidFill>
                          <a:effectLst/>
                          <a:latin typeface="+mj-ea"/>
                          <a:ea typeface="+mj-ea"/>
                          <a:cs typeface="Times New Roman"/>
                        </a:rPr>
                        <a:t>0.05</a:t>
                      </a:r>
                      <a:r>
                        <a:rPr kumimoji="1" lang="ja-JP" altLang="en-US" sz="1200" kern="100" dirty="0" smtClean="0">
                          <a:solidFill>
                            <a:schemeClr val="tx1"/>
                          </a:solidFill>
                          <a:effectLst/>
                          <a:latin typeface="+mj-ea"/>
                          <a:ea typeface="+mj-ea"/>
                          <a:cs typeface="Times New Roman"/>
                        </a:rPr>
                        <a:t>点減点</a:t>
                      </a:r>
                      <a:endParaRPr kumimoji="1" lang="ja-JP" altLang="en-US" sz="1200" kern="100" dirty="0">
                        <a:solidFill>
                          <a:schemeClr val="tx1"/>
                        </a:solidFill>
                        <a:effectLst/>
                        <a:latin typeface="+mj-ea"/>
                        <a:ea typeface="+mj-ea"/>
                        <a:cs typeface="Times New Roman"/>
                      </a:endParaRPr>
                    </a:p>
                  </a:txBody>
                  <a:tcPr>
                    <a:solidFill>
                      <a:srgbClr val="FFFFCC"/>
                    </a:solidFill>
                  </a:tcPr>
                </a:tc>
                <a:tc>
                  <a:txBody>
                    <a:bodyPr/>
                    <a:lstStyle/>
                    <a:p>
                      <a:pPr marL="171450" indent="-171450">
                        <a:buFont typeface="Arial" panose="020B0604020202020204" pitchFamily="34" charset="0"/>
                        <a:buChar char="•"/>
                      </a:pPr>
                      <a:r>
                        <a:rPr kumimoji="1" lang="ja-JP" altLang="en-US" sz="1200" kern="100" dirty="0" smtClean="0">
                          <a:solidFill>
                            <a:schemeClr val="tx1"/>
                          </a:solidFill>
                          <a:effectLst/>
                          <a:latin typeface="+mj-ea"/>
                          <a:ea typeface="+mj-ea"/>
                          <a:cs typeface="Times New Roman"/>
                        </a:rPr>
                        <a:t>適切</a:t>
                      </a:r>
                      <a:r>
                        <a:rPr kumimoji="1" lang="ja-JP" altLang="en-US" sz="1200" kern="100" smtClean="0">
                          <a:solidFill>
                            <a:schemeClr val="tx1"/>
                          </a:solidFill>
                          <a:effectLst/>
                          <a:latin typeface="+mj-ea"/>
                          <a:ea typeface="+mj-ea"/>
                          <a:cs typeface="Times New Roman"/>
                        </a:rPr>
                        <a:t>な</a:t>
                      </a:r>
                      <a:r>
                        <a:rPr kumimoji="1" lang="en-US" altLang="ja-JP" sz="1200" kern="100" smtClean="0">
                          <a:solidFill>
                            <a:schemeClr val="tx1"/>
                          </a:solidFill>
                          <a:effectLst/>
                          <a:latin typeface="+mj-ea"/>
                          <a:ea typeface="+mj-ea"/>
                          <a:cs typeface="Times New Roman"/>
                        </a:rPr>
                        <a:t>DPC</a:t>
                      </a:r>
                      <a:r>
                        <a:rPr kumimoji="1" lang="ja-JP" altLang="en-US" sz="1200" kern="100" dirty="0" smtClean="0">
                          <a:solidFill>
                            <a:schemeClr val="tx1"/>
                          </a:solidFill>
                          <a:effectLst/>
                          <a:latin typeface="+mj-ea"/>
                          <a:ea typeface="+mj-ea"/>
                          <a:cs typeface="Times New Roman"/>
                        </a:rPr>
                        <a:t>データの提出（様式間の記載矛盾による評価）</a:t>
                      </a:r>
                    </a:p>
                    <a:p>
                      <a:pPr marL="171450" indent="-171450">
                        <a:buFont typeface="Arial" panose="020B0604020202020204" pitchFamily="34" charset="0"/>
                        <a:buChar char="•"/>
                      </a:pPr>
                      <a:r>
                        <a:rPr kumimoji="1" lang="ja-JP" altLang="en-US" sz="1200" kern="100" dirty="0" smtClean="0">
                          <a:solidFill>
                            <a:schemeClr val="tx1"/>
                          </a:solidFill>
                          <a:effectLst/>
                          <a:latin typeface="+mj-ea"/>
                          <a:ea typeface="+mj-ea"/>
                          <a:cs typeface="Times New Roman"/>
                        </a:rPr>
                        <a:t>適切な傷病名コードによるレセプトの請求</a:t>
                      </a:r>
                    </a:p>
                    <a:p>
                      <a:pPr marL="171450" indent="-171450">
                        <a:buFont typeface="Arial" panose="020B0604020202020204" pitchFamily="34" charset="0"/>
                        <a:buChar char="•"/>
                      </a:pPr>
                      <a:r>
                        <a:rPr kumimoji="1" lang="ja-JP" altLang="en-US" sz="1200" u="sng" kern="100" dirty="0" smtClean="0">
                          <a:solidFill>
                            <a:srgbClr val="FF0000"/>
                          </a:solidFill>
                          <a:effectLst/>
                          <a:latin typeface="+mj-ea"/>
                          <a:ea typeface="+mj-ea"/>
                          <a:cs typeface="Times New Roman"/>
                        </a:rPr>
                        <a:t>本院よりも機能が高い（</a:t>
                      </a:r>
                      <a:r>
                        <a:rPr kumimoji="1" lang="en-US" altLang="ja-JP" sz="1200" u="sng" kern="100" dirty="0" smtClean="0">
                          <a:solidFill>
                            <a:srgbClr val="FF0000"/>
                          </a:solidFill>
                          <a:effectLst/>
                          <a:latin typeface="+mj-ea"/>
                          <a:ea typeface="+mj-ea"/>
                          <a:cs typeface="Times New Roman"/>
                        </a:rPr>
                        <a:t>※</a:t>
                      </a:r>
                      <a:r>
                        <a:rPr kumimoji="1" lang="ja-JP" altLang="en-US" sz="1200" u="sng" kern="100" dirty="0" smtClean="0">
                          <a:solidFill>
                            <a:srgbClr val="FF0000"/>
                          </a:solidFill>
                          <a:effectLst/>
                          <a:latin typeface="+mj-ea"/>
                          <a:ea typeface="+mj-ea"/>
                          <a:cs typeface="Times New Roman"/>
                        </a:rPr>
                        <a:t>）分院</a:t>
                      </a:r>
                      <a:r>
                        <a:rPr kumimoji="1" lang="ja-JP" altLang="en-US" sz="1200" u="sng" kern="100" smtClean="0">
                          <a:solidFill>
                            <a:srgbClr val="FF0000"/>
                          </a:solidFill>
                          <a:effectLst/>
                          <a:latin typeface="+mj-ea"/>
                          <a:ea typeface="+mj-ea"/>
                          <a:cs typeface="Times New Roman"/>
                        </a:rPr>
                        <a:t>（</a:t>
                      </a:r>
                      <a:r>
                        <a:rPr kumimoji="1" lang="en-US" altLang="ja-JP" sz="1200" u="sng" kern="100" smtClean="0">
                          <a:solidFill>
                            <a:srgbClr val="FF0000"/>
                          </a:solidFill>
                          <a:effectLst/>
                          <a:latin typeface="+mj-ea"/>
                          <a:ea typeface="+mj-ea"/>
                          <a:cs typeface="Times New Roman"/>
                        </a:rPr>
                        <a:t>DPC</a:t>
                      </a:r>
                      <a:r>
                        <a:rPr kumimoji="1" lang="ja-JP" altLang="en-US" sz="1200" u="sng" kern="100" dirty="0" smtClean="0">
                          <a:solidFill>
                            <a:srgbClr val="FF0000"/>
                          </a:solidFill>
                          <a:effectLst/>
                          <a:latin typeface="+mj-ea"/>
                          <a:ea typeface="+mj-ea"/>
                          <a:cs typeface="Times New Roman"/>
                        </a:rPr>
                        <a:t>対象病院）を持つ大学病院本院（</a:t>
                      </a:r>
                      <a:r>
                        <a:rPr kumimoji="1" lang="en-US" altLang="ja-JP" sz="1200" u="sng" kern="100" dirty="0" smtClean="0">
                          <a:solidFill>
                            <a:srgbClr val="FF0000"/>
                          </a:solidFill>
                          <a:effectLst/>
                          <a:latin typeface="+mj-ea"/>
                          <a:ea typeface="+mj-ea"/>
                          <a:cs typeface="Times New Roman"/>
                        </a:rPr>
                        <a:t>Ⅰ</a:t>
                      </a:r>
                      <a:r>
                        <a:rPr kumimoji="1" lang="ja-JP" altLang="en-US" sz="1200" u="sng" kern="100" dirty="0" smtClean="0">
                          <a:solidFill>
                            <a:srgbClr val="FF0000"/>
                          </a:solidFill>
                          <a:effectLst/>
                          <a:latin typeface="+mj-ea"/>
                          <a:ea typeface="+mj-ea"/>
                          <a:cs typeface="Times New Roman"/>
                        </a:rPr>
                        <a:t>群のみ）</a:t>
                      </a:r>
                      <a:endParaRPr kumimoji="1" lang="en-US" altLang="ja-JP" sz="1200" u="sng" kern="100" dirty="0" smtClean="0">
                        <a:solidFill>
                          <a:srgbClr val="FF0000"/>
                        </a:solidFill>
                        <a:effectLst/>
                        <a:latin typeface="+mj-ea"/>
                        <a:ea typeface="+mj-ea"/>
                        <a:cs typeface="Times New Roman"/>
                      </a:endParaRPr>
                    </a:p>
                    <a:p>
                      <a:pPr marL="0" indent="0">
                        <a:buFont typeface="Arial" panose="020B0604020202020204" pitchFamily="34" charset="0"/>
                        <a:buNone/>
                      </a:pPr>
                      <a:r>
                        <a:rPr kumimoji="1" lang="ja-JP" altLang="en-US" sz="1200" kern="100" dirty="0" smtClean="0">
                          <a:solidFill>
                            <a:srgbClr val="FF0000"/>
                          </a:solidFill>
                          <a:effectLst/>
                          <a:latin typeface="+mj-ea"/>
                          <a:ea typeface="+mj-ea"/>
                          <a:cs typeface="Times New Roman"/>
                        </a:rPr>
                        <a:t>　　</a:t>
                      </a:r>
                      <a:r>
                        <a:rPr kumimoji="1" lang="en-US" altLang="ja-JP" sz="1200" kern="100" dirty="0" smtClean="0">
                          <a:solidFill>
                            <a:srgbClr val="FF0000"/>
                          </a:solidFill>
                          <a:effectLst/>
                          <a:latin typeface="+mj-ea"/>
                          <a:ea typeface="+mj-ea"/>
                          <a:cs typeface="Times New Roman"/>
                        </a:rPr>
                        <a:t>※</a:t>
                      </a:r>
                      <a:r>
                        <a:rPr kumimoji="1" lang="ja-JP" altLang="en-US" sz="1200" kern="100" dirty="0" smtClean="0">
                          <a:solidFill>
                            <a:srgbClr val="FF0000"/>
                          </a:solidFill>
                          <a:effectLst/>
                          <a:latin typeface="+mj-ea"/>
                          <a:ea typeface="+mj-ea"/>
                          <a:cs typeface="Times New Roman"/>
                        </a:rPr>
                        <a:t>　</a:t>
                      </a:r>
                      <a:r>
                        <a:rPr kumimoji="1" lang="en-US" altLang="ja-JP" sz="1200" kern="100" dirty="0" smtClean="0">
                          <a:solidFill>
                            <a:srgbClr val="FF0000"/>
                          </a:solidFill>
                          <a:effectLst/>
                          <a:latin typeface="+mj-ea"/>
                          <a:ea typeface="+mj-ea"/>
                          <a:cs typeface="Times New Roman"/>
                        </a:rPr>
                        <a:t>Ⅱ</a:t>
                      </a:r>
                      <a:r>
                        <a:rPr kumimoji="1" lang="ja-JP" altLang="en-US" sz="1200" kern="100" dirty="0" smtClean="0">
                          <a:solidFill>
                            <a:srgbClr val="FF0000"/>
                          </a:solidFill>
                          <a:effectLst/>
                          <a:latin typeface="+mj-ea"/>
                          <a:ea typeface="+mj-ea"/>
                          <a:cs typeface="Times New Roman"/>
                        </a:rPr>
                        <a:t>群病院の選定にかかる各実績要件の</a:t>
                      </a:r>
                      <a:r>
                        <a:rPr kumimoji="1" lang="en-US" altLang="ja-JP" sz="1200" kern="100" dirty="0" smtClean="0">
                          <a:solidFill>
                            <a:srgbClr val="FF0000"/>
                          </a:solidFill>
                          <a:effectLst/>
                          <a:latin typeface="+mj-ea"/>
                          <a:ea typeface="+mj-ea"/>
                          <a:cs typeface="Times New Roman"/>
                        </a:rPr>
                        <a:t>9</a:t>
                      </a:r>
                      <a:r>
                        <a:rPr kumimoji="1" lang="ja-JP" altLang="en-US" sz="1200" kern="100" dirty="0" smtClean="0">
                          <a:solidFill>
                            <a:srgbClr val="FF0000"/>
                          </a:solidFill>
                          <a:effectLst/>
                          <a:latin typeface="+mj-ea"/>
                          <a:ea typeface="+mj-ea"/>
                          <a:cs typeface="Times New Roman"/>
                        </a:rPr>
                        <a:t>項目のうち、</a:t>
                      </a:r>
                      <a:r>
                        <a:rPr kumimoji="1" lang="en-US" altLang="ja-JP" sz="1200" kern="100" dirty="0" smtClean="0">
                          <a:solidFill>
                            <a:srgbClr val="FF0000"/>
                          </a:solidFill>
                          <a:effectLst/>
                          <a:latin typeface="+mj-ea"/>
                          <a:ea typeface="+mj-ea"/>
                          <a:cs typeface="Times New Roman"/>
                        </a:rPr>
                        <a:t>5</a:t>
                      </a:r>
                      <a:r>
                        <a:rPr kumimoji="1" lang="ja-JP" altLang="en-US" sz="1200" kern="100" dirty="0" smtClean="0">
                          <a:solidFill>
                            <a:srgbClr val="FF0000"/>
                          </a:solidFill>
                          <a:effectLst/>
                          <a:latin typeface="+mj-ea"/>
                          <a:ea typeface="+mj-ea"/>
                          <a:cs typeface="Times New Roman"/>
                        </a:rPr>
                        <a:t>項目以上において、分院が本院上回っている場合</a:t>
                      </a:r>
                      <a:endParaRPr kumimoji="1" lang="en-US" altLang="ja-JP" sz="1200" kern="100" dirty="0" smtClean="0">
                        <a:solidFill>
                          <a:srgbClr val="FF0000"/>
                        </a:solidFill>
                        <a:effectLst/>
                        <a:latin typeface="+mj-ea"/>
                        <a:ea typeface="+mj-ea"/>
                        <a:cs typeface="Times New Roman"/>
                      </a:endParaRPr>
                    </a:p>
                    <a:p>
                      <a:pPr marL="171450" indent="-171450">
                        <a:buFont typeface="Arial" panose="020B0604020202020204" pitchFamily="34" charset="0"/>
                        <a:buChar char="•"/>
                      </a:pPr>
                      <a:r>
                        <a:rPr kumimoji="1" lang="en-US" altLang="ja-JP" sz="1200" u="sng" kern="100" dirty="0" smtClean="0">
                          <a:solidFill>
                            <a:srgbClr val="FF0000"/>
                          </a:solidFill>
                          <a:effectLst/>
                          <a:latin typeface="+mj-ea"/>
                          <a:ea typeface="+mj-ea"/>
                          <a:cs typeface="Times New Roman"/>
                        </a:rPr>
                        <a:t>Ⅱ</a:t>
                      </a:r>
                      <a:r>
                        <a:rPr kumimoji="1" lang="ja-JP" altLang="en-US" sz="1200" u="sng" kern="100" dirty="0" smtClean="0">
                          <a:solidFill>
                            <a:srgbClr val="FF0000"/>
                          </a:solidFill>
                          <a:effectLst/>
                          <a:latin typeface="+mj-ea"/>
                          <a:ea typeface="+mj-ea"/>
                          <a:cs typeface="Times New Roman"/>
                        </a:rPr>
                        <a:t>群の実績要件決定の際に外れ値に該当した大学病院本院（</a:t>
                      </a:r>
                      <a:r>
                        <a:rPr kumimoji="1" lang="en-US" altLang="ja-JP" sz="1200" u="sng" kern="100" dirty="0" smtClean="0">
                          <a:solidFill>
                            <a:srgbClr val="FF0000"/>
                          </a:solidFill>
                          <a:effectLst/>
                          <a:latin typeface="+mj-ea"/>
                          <a:ea typeface="+mj-ea"/>
                          <a:cs typeface="Times New Roman"/>
                        </a:rPr>
                        <a:t>Ⅰ</a:t>
                      </a:r>
                      <a:r>
                        <a:rPr kumimoji="1" lang="ja-JP" altLang="en-US" sz="1200" u="sng" kern="100" dirty="0" smtClean="0">
                          <a:solidFill>
                            <a:srgbClr val="FF0000"/>
                          </a:solidFill>
                          <a:effectLst/>
                          <a:latin typeface="+mj-ea"/>
                          <a:ea typeface="+mj-ea"/>
                          <a:cs typeface="Times New Roman"/>
                        </a:rPr>
                        <a:t>群のみ）</a:t>
                      </a:r>
                      <a:endParaRPr kumimoji="1" lang="en-US" altLang="ja-JP" sz="1200" u="sng" kern="100" dirty="0" smtClean="0">
                        <a:solidFill>
                          <a:srgbClr val="FF0000"/>
                        </a:solidFill>
                        <a:effectLst/>
                        <a:latin typeface="+mj-ea"/>
                        <a:ea typeface="+mj-ea"/>
                        <a:cs typeface="Times New Roman"/>
                      </a:endParaRPr>
                    </a:p>
                    <a:p>
                      <a:pPr marL="171450" indent="-171450">
                        <a:buFont typeface="Arial" panose="020B0604020202020204" pitchFamily="34" charset="0"/>
                        <a:buChar char="•"/>
                      </a:pPr>
                      <a:r>
                        <a:rPr kumimoji="1" lang="ja-JP" altLang="en-US" sz="1200" u="sng" kern="100" dirty="0" smtClean="0">
                          <a:solidFill>
                            <a:srgbClr val="FF0000"/>
                          </a:solidFill>
                          <a:effectLst/>
                          <a:latin typeface="+mj-ea"/>
                          <a:ea typeface="+mj-ea"/>
                          <a:cs typeface="Times New Roman"/>
                        </a:rPr>
                        <a:t>精神病床を備えていない又は医療保護入院もしくは措置入院の実績のない大学病院本院及び</a:t>
                      </a:r>
                      <a:r>
                        <a:rPr kumimoji="1" lang="en-US" altLang="ja-JP" sz="1200" u="sng" kern="100" dirty="0" smtClean="0">
                          <a:solidFill>
                            <a:srgbClr val="FF0000"/>
                          </a:solidFill>
                          <a:effectLst/>
                          <a:latin typeface="+mj-ea"/>
                          <a:ea typeface="+mj-ea"/>
                          <a:cs typeface="Times New Roman"/>
                        </a:rPr>
                        <a:t>Ⅱ</a:t>
                      </a:r>
                      <a:r>
                        <a:rPr kumimoji="1" lang="ja-JP" altLang="en-US" sz="1200" u="sng" kern="100" dirty="0" smtClean="0">
                          <a:solidFill>
                            <a:srgbClr val="FF0000"/>
                          </a:solidFill>
                          <a:effectLst/>
                          <a:latin typeface="+mj-ea"/>
                          <a:ea typeface="+mj-ea"/>
                          <a:cs typeface="Times New Roman"/>
                        </a:rPr>
                        <a:t>群病院（</a:t>
                      </a:r>
                      <a:r>
                        <a:rPr kumimoji="1" lang="en-US" altLang="ja-JP" sz="1200" u="sng" kern="100" dirty="0" smtClean="0">
                          <a:solidFill>
                            <a:srgbClr val="FF0000"/>
                          </a:solidFill>
                          <a:effectLst/>
                          <a:latin typeface="+mj-ea"/>
                          <a:ea typeface="+mj-ea"/>
                          <a:cs typeface="Times New Roman"/>
                        </a:rPr>
                        <a:t>Ⅰ</a:t>
                      </a:r>
                      <a:r>
                        <a:rPr kumimoji="1" lang="ja-JP" altLang="en-US" sz="1200" u="sng" kern="100" dirty="0" smtClean="0">
                          <a:solidFill>
                            <a:srgbClr val="FF0000"/>
                          </a:solidFill>
                          <a:effectLst/>
                          <a:latin typeface="+mj-ea"/>
                          <a:ea typeface="+mj-ea"/>
                          <a:cs typeface="Times New Roman"/>
                        </a:rPr>
                        <a:t>群・</a:t>
                      </a:r>
                      <a:r>
                        <a:rPr kumimoji="1" lang="en-US" altLang="ja-JP" sz="1200" u="sng" kern="100" dirty="0" smtClean="0">
                          <a:solidFill>
                            <a:srgbClr val="FF0000"/>
                          </a:solidFill>
                          <a:effectLst/>
                          <a:latin typeface="+mj-ea"/>
                          <a:ea typeface="+mj-ea"/>
                          <a:cs typeface="Times New Roman"/>
                        </a:rPr>
                        <a:t>Ⅱ</a:t>
                      </a:r>
                      <a:r>
                        <a:rPr kumimoji="1" lang="ja-JP" altLang="en-US" sz="1200" u="sng" kern="100" dirty="0" smtClean="0">
                          <a:solidFill>
                            <a:srgbClr val="FF0000"/>
                          </a:solidFill>
                          <a:effectLst/>
                          <a:latin typeface="+mj-ea"/>
                          <a:ea typeface="+mj-ea"/>
                          <a:cs typeface="Times New Roman"/>
                        </a:rPr>
                        <a:t>群）</a:t>
                      </a:r>
                      <a:endParaRPr kumimoji="1" lang="en-US" altLang="ja-JP" sz="1200" u="sng" kern="100" dirty="0" smtClean="0">
                        <a:solidFill>
                          <a:srgbClr val="FF0000"/>
                        </a:solidFill>
                        <a:effectLst/>
                        <a:latin typeface="+mj-ea"/>
                        <a:ea typeface="+mj-ea"/>
                        <a:cs typeface="Times New Roman"/>
                      </a:endParaRPr>
                    </a:p>
                  </a:txBody>
                  <a:tcPr>
                    <a:solidFill>
                      <a:srgbClr val="F7FDFF"/>
                    </a:solidFill>
                  </a:tcPr>
                </a:tc>
              </a:tr>
            </a:tbl>
          </a:graphicData>
        </a:graphic>
      </p:graphicFrame>
      <p:sp>
        <p:nvSpPr>
          <p:cNvPr id="8"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2709257752"/>
      </p:ext>
    </p:extLst>
  </p:cSld>
  <p:clrMapOvr>
    <a:masterClrMapping/>
  </p:clrMapOvr>
  <p:timing>
    <p:tnLst>
      <p:par>
        <p:cTn id="1" dur="indefinite" restart="never" nodeType="tmRoot"/>
      </p:par>
    </p:tn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003094"/>
            <a:ext cx="9601199" cy="5766006"/>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282</a:t>
            </a:fld>
            <a:endParaRPr lang="ja-JP" altLang="en-US">
              <a:solidFill>
                <a:prstClr val="black"/>
              </a:solidFill>
            </a:endParaRPr>
          </a:p>
        </p:txBody>
      </p:sp>
      <p:sp>
        <p:nvSpPr>
          <p:cNvPr id="9" name="Rectangle 2"/>
          <p:cNvSpPr>
            <a:spLocks noGrp="1" noChangeArrowheads="1"/>
          </p:cNvSpPr>
          <p:nvPr>
            <p:ph type="ctrTitle"/>
          </p:nvPr>
        </p:nvSpPr>
        <p:spPr>
          <a:xfrm>
            <a:off x="134418" y="705242"/>
            <a:ext cx="4089382"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smtClean="0">
                <a:solidFill>
                  <a:schemeClr val="tx1"/>
                </a:solidFill>
              </a:rPr>
              <a:t>算定ルールの見直し（１）</a:t>
            </a:r>
            <a:endParaRPr lang="en-US" altLang="ja-JP" sz="2400" dirty="0">
              <a:solidFill>
                <a:schemeClr val="tx1"/>
              </a:solidFill>
            </a:endParaRPr>
          </a:p>
        </p:txBody>
      </p:sp>
      <p:sp>
        <p:nvSpPr>
          <p:cNvPr id="11" name="Rectangle 36"/>
          <p:cNvSpPr>
            <a:spLocks noChangeArrowheads="1"/>
          </p:cNvSpPr>
          <p:nvPr/>
        </p:nvSpPr>
        <p:spPr bwMode="auto">
          <a:xfrm>
            <a:off x="4232920" y="809686"/>
            <a:ext cx="2596082"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点数設定方法の見直し</a:t>
            </a:r>
            <a:endParaRPr lang="ja-JP" altLang="en-US" sz="1846" dirty="0">
              <a:solidFill>
                <a:prstClr val="black"/>
              </a:solidFill>
              <a:latin typeface="ＭＳ Ｐゴシック"/>
            </a:endParaRPr>
          </a:p>
        </p:txBody>
      </p:sp>
      <p:pic>
        <p:nvPicPr>
          <p:cNvPr id="10" name="図 9"/>
          <p:cNvPicPr/>
          <p:nvPr/>
        </p:nvPicPr>
        <p:blipFill>
          <a:blip r:embed="rId3">
            <a:extLst>
              <a:ext uri="{28A0092B-C50C-407E-A947-70E740481C1C}">
                <a14:useLocalDpi xmlns:a14="http://schemas.microsoft.com/office/drawing/2010/main" val="0"/>
              </a:ext>
            </a:extLst>
          </a:blip>
          <a:srcRect/>
          <a:stretch>
            <a:fillRect/>
          </a:stretch>
        </p:blipFill>
        <p:spPr bwMode="auto">
          <a:xfrm>
            <a:off x="222249" y="1759186"/>
            <a:ext cx="6019803" cy="2571517"/>
          </a:xfrm>
          <a:prstGeom prst="rect">
            <a:avLst/>
          </a:prstGeom>
          <a:noFill/>
          <a:ln>
            <a:noFill/>
          </a:ln>
        </p:spPr>
      </p:pic>
      <p:sp>
        <p:nvSpPr>
          <p:cNvPr id="2048" name="テキスト ボックス 2047"/>
          <p:cNvSpPr txBox="1"/>
          <p:nvPr/>
        </p:nvSpPr>
        <p:spPr>
          <a:xfrm>
            <a:off x="450456" y="1363691"/>
            <a:ext cx="8820544" cy="338554"/>
          </a:xfrm>
          <a:prstGeom prst="rect">
            <a:avLst/>
          </a:prstGeom>
          <a:solidFill>
            <a:srgbClr val="F8D7CD"/>
          </a:solidFill>
        </p:spPr>
        <p:txBody>
          <a:bodyPr wrap="square" rtlCol="0">
            <a:spAutoFit/>
          </a:bodyPr>
          <a:lstStyle/>
          <a:p>
            <a:pPr marL="342900" indent="-342900">
              <a:buFont typeface="Wingdings" panose="05000000000000000000" pitchFamily="2" charset="2"/>
              <a:buChar char="Ø"/>
              <a:defRPr/>
            </a:pPr>
            <a:r>
              <a:rPr lang="ja-JP" altLang="en-US" sz="1600" dirty="0">
                <a:solidFill>
                  <a:prstClr val="black"/>
                </a:solidFill>
                <a:latin typeface="ＭＳ Ｐゴシック"/>
              </a:rPr>
              <a:t>第</a:t>
            </a:r>
            <a:r>
              <a:rPr lang="en-US" altLang="ja-JP" sz="1600" dirty="0">
                <a:solidFill>
                  <a:prstClr val="black"/>
                </a:solidFill>
                <a:latin typeface="ＭＳ Ｐゴシック"/>
              </a:rPr>
              <a:t>Ⅲ</a:t>
            </a:r>
            <a:r>
              <a:rPr lang="ja-JP" altLang="en-US" sz="1600" dirty="0">
                <a:solidFill>
                  <a:prstClr val="black"/>
                </a:solidFill>
                <a:latin typeface="ＭＳ Ｐゴシック"/>
              </a:rPr>
              <a:t>日（包括算定の終了日）を入院日から</a:t>
            </a:r>
            <a:r>
              <a:rPr lang="en-US" altLang="ja-JP" sz="1600" dirty="0">
                <a:solidFill>
                  <a:prstClr val="black"/>
                </a:solidFill>
                <a:latin typeface="ＭＳ Ｐゴシック"/>
              </a:rPr>
              <a:t>30 </a:t>
            </a:r>
            <a:r>
              <a:rPr lang="ja-JP" altLang="en-US" sz="1600" dirty="0" err="1">
                <a:solidFill>
                  <a:prstClr val="black"/>
                </a:solidFill>
                <a:latin typeface="ＭＳ Ｐゴシック"/>
              </a:rPr>
              <a:t>の整</a:t>
            </a:r>
            <a:r>
              <a:rPr lang="ja-JP" altLang="en-US" sz="1600" dirty="0" smtClean="0">
                <a:solidFill>
                  <a:prstClr val="black"/>
                </a:solidFill>
                <a:latin typeface="ＭＳ Ｐゴシック"/>
              </a:rPr>
              <a:t>数倍と</a:t>
            </a:r>
            <a:r>
              <a:rPr lang="ja-JP" altLang="en-US" sz="1600" dirty="0">
                <a:solidFill>
                  <a:prstClr val="black"/>
                </a:solidFill>
                <a:latin typeface="ＭＳ Ｐゴシック"/>
              </a:rPr>
              <a:t>し、入院期間</a:t>
            </a:r>
            <a:r>
              <a:rPr lang="en-US" altLang="ja-JP" sz="1600" dirty="0">
                <a:solidFill>
                  <a:prstClr val="black"/>
                </a:solidFill>
                <a:latin typeface="ＭＳ Ｐゴシック"/>
              </a:rPr>
              <a:t>Ⅲ</a:t>
            </a:r>
            <a:r>
              <a:rPr lang="ja-JP" altLang="en-US" sz="1600" dirty="0">
                <a:solidFill>
                  <a:prstClr val="black"/>
                </a:solidFill>
                <a:latin typeface="ＭＳ Ｐゴシック"/>
              </a:rPr>
              <a:t>の点数の調整を行う</a:t>
            </a:r>
            <a:r>
              <a:rPr lang="ja-JP" altLang="en-US" sz="1600" dirty="0" smtClean="0">
                <a:solidFill>
                  <a:prstClr val="black"/>
                </a:solidFill>
                <a:latin typeface="ＭＳ Ｐゴシック"/>
              </a:rPr>
              <a:t>。</a:t>
            </a:r>
            <a:endParaRPr lang="en-US" altLang="ja-JP" sz="1600" dirty="0">
              <a:solidFill>
                <a:prstClr val="black"/>
              </a:solidFill>
              <a:latin typeface="ＭＳ Ｐゴシック"/>
            </a:endParaRPr>
          </a:p>
        </p:txBody>
      </p:sp>
      <p:sp>
        <p:nvSpPr>
          <p:cNvPr id="3" name="円/楕円 2"/>
          <p:cNvSpPr/>
          <p:nvPr/>
        </p:nvSpPr>
        <p:spPr>
          <a:xfrm>
            <a:off x="3346451" y="3937000"/>
            <a:ext cx="812800" cy="495300"/>
          </a:xfrm>
          <a:prstGeom prst="ellipse">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2" name="円/楕円 11"/>
          <p:cNvSpPr/>
          <p:nvPr/>
        </p:nvSpPr>
        <p:spPr>
          <a:xfrm>
            <a:off x="5203824" y="3937000"/>
            <a:ext cx="796926" cy="4953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 name="上カーブ矢印 4"/>
          <p:cNvSpPr/>
          <p:nvPr/>
        </p:nvSpPr>
        <p:spPr>
          <a:xfrm>
            <a:off x="3870325" y="4457770"/>
            <a:ext cx="1774826" cy="375451"/>
          </a:xfrm>
          <a:prstGeom prst="curvedUp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ln>
                <a:solidFill>
                  <a:srgbClr val="FF0000"/>
                </a:solidFill>
              </a:ln>
              <a:solidFill>
                <a:srgbClr val="FF0000"/>
              </a:solidFill>
            </a:endParaRPr>
          </a:p>
        </p:txBody>
      </p:sp>
      <p:sp>
        <p:nvSpPr>
          <p:cNvPr id="15" name="円/楕円 14"/>
          <p:cNvSpPr/>
          <p:nvPr/>
        </p:nvSpPr>
        <p:spPr>
          <a:xfrm>
            <a:off x="5372100" y="2907338"/>
            <a:ext cx="1009650" cy="928029"/>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aphicFrame>
        <p:nvGraphicFramePr>
          <p:cNvPr id="18" name="グラフ 17"/>
          <p:cNvGraphicFramePr>
            <a:graphicFrameLocks/>
          </p:cNvGraphicFramePr>
          <p:nvPr>
            <p:extLst/>
          </p:nvPr>
        </p:nvGraphicFramePr>
        <p:xfrm>
          <a:off x="5252107" y="4774544"/>
          <a:ext cx="3594100" cy="1792296"/>
        </p:xfrm>
        <a:graphic>
          <a:graphicData uri="http://schemas.openxmlformats.org/drawingml/2006/chart">
            <c:chart xmlns:c="http://schemas.openxmlformats.org/drawingml/2006/chart" xmlns:r="http://schemas.openxmlformats.org/officeDocument/2006/relationships" r:id="rId4"/>
          </a:graphicData>
        </a:graphic>
      </p:graphicFrame>
      <p:sp>
        <p:nvSpPr>
          <p:cNvPr id="8" name="正方形/長方形 7"/>
          <p:cNvSpPr/>
          <p:nvPr/>
        </p:nvSpPr>
        <p:spPr>
          <a:xfrm>
            <a:off x="5188639" y="4645425"/>
            <a:ext cx="3721101" cy="2050534"/>
          </a:xfrm>
          <a:prstGeom prst="rect">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 name="テキスト ボックス 12"/>
          <p:cNvSpPr txBox="1"/>
          <p:nvPr/>
        </p:nvSpPr>
        <p:spPr>
          <a:xfrm>
            <a:off x="8430935" y="6021864"/>
            <a:ext cx="304800" cy="577081"/>
          </a:xfrm>
          <a:prstGeom prst="rect">
            <a:avLst/>
          </a:prstGeom>
          <a:noFill/>
        </p:spPr>
        <p:txBody>
          <a:bodyPr wrap="square" rtlCol="0">
            <a:spAutoFit/>
          </a:bodyPr>
          <a:lstStyle/>
          <a:p>
            <a:r>
              <a:rPr lang="ja-JP" altLang="en-US" sz="1050" dirty="0" smtClean="0">
                <a:solidFill>
                  <a:prstClr val="black"/>
                </a:solidFill>
              </a:rPr>
              <a:t>第</a:t>
            </a:r>
            <a:r>
              <a:rPr lang="en-US" altLang="ja-JP" sz="1050" dirty="0" smtClean="0">
                <a:solidFill>
                  <a:prstClr val="black"/>
                </a:solidFill>
              </a:rPr>
              <a:t>Ⅲ</a:t>
            </a:r>
            <a:r>
              <a:rPr lang="ja-JP" altLang="en-US" sz="1050" dirty="0" smtClean="0">
                <a:solidFill>
                  <a:prstClr val="black"/>
                </a:solidFill>
              </a:rPr>
              <a:t>日</a:t>
            </a:r>
            <a:endParaRPr lang="ja-JP" altLang="en-US" sz="1050" dirty="0">
              <a:solidFill>
                <a:prstClr val="black"/>
              </a:solidFill>
            </a:endParaRPr>
          </a:p>
        </p:txBody>
      </p:sp>
      <p:sp>
        <p:nvSpPr>
          <p:cNvPr id="21" name="正方形/長方形 20"/>
          <p:cNvSpPr/>
          <p:nvPr/>
        </p:nvSpPr>
        <p:spPr>
          <a:xfrm>
            <a:off x="6381748" y="2907269"/>
            <a:ext cx="3200402" cy="845582"/>
          </a:xfrm>
          <a:prstGeom prst="rect">
            <a:avLst/>
          </a:prstGeom>
          <a:noFill/>
          <a:ln>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altLang="ja-JP" sz="1400" u="sng" dirty="0" smtClean="0">
                <a:solidFill>
                  <a:prstClr val="black"/>
                </a:solidFill>
              </a:rPr>
              <a:t>2,410</a:t>
            </a:r>
            <a:r>
              <a:rPr lang="ja-JP" altLang="en-US" sz="1400" u="sng" dirty="0" smtClean="0">
                <a:solidFill>
                  <a:prstClr val="black"/>
                </a:solidFill>
              </a:rPr>
              <a:t>種類</a:t>
            </a:r>
            <a:r>
              <a:rPr lang="ja-JP" altLang="en-US" sz="1400" dirty="0" smtClean="0">
                <a:solidFill>
                  <a:prstClr val="black"/>
                </a:solidFill>
              </a:rPr>
              <a:t>の支払分類のうち、</a:t>
            </a:r>
            <a:r>
              <a:rPr lang="en-US" altLang="ja-JP" sz="1400" u="sng" dirty="0" smtClean="0">
                <a:solidFill>
                  <a:prstClr val="black"/>
                </a:solidFill>
              </a:rPr>
              <a:t>426</a:t>
            </a:r>
            <a:r>
              <a:rPr lang="ja-JP" altLang="en-US" sz="1400" u="sng" dirty="0" smtClean="0">
                <a:solidFill>
                  <a:prstClr val="black"/>
                </a:solidFill>
              </a:rPr>
              <a:t>種類</a:t>
            </a:r>
            <a:r>
              <a:rPr lang="ja-JP" altLang="en-US" sz="1400" dirty="0" smtClean="0">
                <a:solidFill>
                  <a:prstClr val="black"/>
                </a:solidFill>
              </a:rPr>
              <a:t>の支払分類において、調整が行われた。</a:t>
            </a:r>
            <a:r>
              <a:rPr lang="en-US" altLang="ja-JP" sz="1400" dirty="0" smtClean="0">
                <a:solidFill>
                  <a:prstClr val="black"/>
                </a:solidFill>
              </a:rPr>
              <a:t> </a:t>
            </a:r>
          </a:p>
        </p:txBody>
      </p:sp>
      <p:sp>
        <p:nvSpPr>
          <p:cNvPr id="16"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193678082"/>
      </p:ext>
    </p:extLst>
  </p:cSld>
  <p:clrMapOvr>
    <a:masterClrMapping/>
  </p:clrMapOvr>
  <p:timing>
    <p:tnLst>
      <p:par>
        <p:cT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2"/>
          <p:cNvSpPr>
            <a:spLocks noGrp="1" noChangeArrowheads="1"/>
          </p:cNvSpPr>
          <p:nvPr>
            <p:ph type="ctrTitle"/>
          </p:nvPr>
        </p:nvSpPr>
        <p:spPr>
          <a:xfrm>
            <a:off x="134420" y="751338"/>
            <a:ext cx="3945366"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a:solidFill>
                  <a:schemeClr val="tx1"/>
                </a:solidFill>
              </a:rPr>
              <a:t>算定ルールの見直し</a:t>
            </a:r>
            <a:r>
              <a:rPr lang="ja-JP" altLang="en-US" sz="2400" dirty="0" smtClean="0">
                <a:solidFill>
                  <a:schemeClr val="tx1"/>
                </a:solidFill>
              </a:rPr>
              <a:t>（２）</a:t>
            </a:r>
            <a:endParaRPr lang="en-US" altLang="ja-JP" sz="2400" dirty="0">
              <a:solidFill>
                <a:schemeClr val="tx1"/>
              </a:solidFill>
            </a:endParaRPr>
          </a:p>
        </p:txBody>
      </p:sp>
      <p:pic>
        <p:nvPicPr>
          <p:cNvPr id="2067" name="Picture 19"/>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0937" y="1452909"/>
            <a:ext cx="5097983" cy="24930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68" name="Picture 20"/>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19117" y="1331903"/>
            <a:ext cx="4970984" cy="25299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69" name="Picture 2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34419" y="4086564"/>
            <a:ext cx="4800599" cy="251585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70" name="Picture 22"/>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618564" y="4121692"/>
            <a:ext cx="4977387" cy="26487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53" name="Rectangle 37"/>
          <p:cNvSpPr>
            <a:spLocks noChangeArrowheads="1"/>
          </p:cNvSpPr>
          <p:nvPr/>
        </p:nvSpPr>
        <p:spPr bwMode="auto">
          <a:xfrm>
            <a:off x="134418" y="1003094"/>
            <a:ext cx="9601199" cy="5766006"/>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11" name="Rectangle 36"/>
          <p:cNvSpPr>
            <a:spLocks noChangeArrowheads="1"/>
          </p:cNvSpPr>
          <p:nvPr/>
        </p:nvSpPr>
        <p:spPr bwMode="auto">
          <a:xfrm>
            <a:off x="4088904" y="816131"/>
            <a:ext cx="2646882"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点数設定方法の見直し</a:t>
            </a:r>
            <a:endParaRPr lang="ja-JP" altLang="en-US" sz="1846" dirty="0">
              <a:solidFill>
                <a:prstClr val="black"/>
              </a:solidFill>
              <a:latin typeface="ＭＳ Ｐゴシック"/>
            </a:endParaRPr>
          </a:p>
        </p:txBody>
      </p:sp>
      <p:sp>
        <p:nvSpPr>
          <p:cNvPr id="40" name="Rectangle 10"/>
          <p:cNvSpPr>
            <a:spLocks noChangeArrowheads="1"/>
          </p:cNvSpPr>
          <p:nvPr/>
        </p:nvSpPr>
        <p:spPr bwMode="auto">
          <a:xfrm>
            <a:off x="1099453" y="1380349"/>
            <a:ext cx="1910449"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r>
              <a:rPr lang="en-US" altLang="ja-JP" sz="1200" dirty="0">
                <a:solidFill>
                  <a:srgbClr val="000000"/>
                </a:solidFill>
                <a:latin typeface="Century" pitchFamily="18" charset="0"/>
                <a:ea typeface="ＭＳ 明朝" pitchFamily="17" charset="-128"/>
                <a:cs typeface="Times New Roman" pitchFamily="18" charset="0"/>
              </a:rPr>
              <a:t>A</a:t>
            </a:r>
            <a:r>
              <a:rPr lang="ja-JP" altLang="en-US" sz="1200" dirty="0">
                <a:solidFill>
                  <a:srgbClr val="000000"/>
                </a:solidFill>
                <a:latin typeface="Century" pitchFamily="18" charset="0"/>
                <a:ea typeface="ＭＳ 明朝" pitchFamily="17" charset="-128"/>
                <a:cs typeface="Times New Roman" pitchFamily="18" charset="0"/>
              </a:rPr>
              <a:t>　一般的な診断群分類</a:t>
            </a:r>
            <a:endParaRPr lang="ja-JP" altLang="en-US" sz="900" dirty="0">
              <a:solidFill>
                <a:srgbClr val="000000"/>
              </a:solidFill>
              <a:latin typeface="Arial" pitchFamily="34" charset="0"/>
              <a:cs typeface="ＭＳ Ｐゴシック" pitchFamily="50" charset="-128"/>
            </a:endParaRPr>
          </a:p>
        </p:txBody>
      </p:sp>
      <p:sp>
        <p:nvSpPr>
          <p:cNvPr id="41" name="Rectangle 11"/>
          <p:cNvSpPr>
            <a:spLocks noChangeArrowheads="1"/>
          </p:cNvSpPr>
          <p:nvPr/>
        </p:nvSpPr>
        <p:spPr bwMode="auto">
          <a:xfrm>
            <a:off x="5655328" y="1327009"/>
            <a:ext cx="3615707"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a:r>
              <a:rPr lang="en-US" altLang="ja-JP" sz="1200" dirty="0">
                <a:solidFill>
                  <a:srgbClr val="000000"/>
                </a:solidFill>
                <a:latin typeface="Century" pitchFamily="18" charset="0"/>
                <a:ea typeface="ＭＳ 明朝" pitchFamily="17" charset="-128"/>
                <a:cs typeface="Times New Roman" pitchFamily="18" charset="0"/>
              </a:rPr>
              <a:t>B</a:t>
            </a:r>
            <a:r>
              <a:rPr lang="ja-JP" altLang="en-US" sz="1200" dirty="0">
                <a:solidFill>
                  <a:srgbClr val="000000"/>
                </a:solidFill>
                <a:latin typeface="Century" pitchFamily="18" charset="0"/>
                <a:ea typeface="ＭＳ 明朝" pitchFamily="17" charset="-128"/>
                <a:cs typeface="Times New Roman" pitchFamily="18" charset="0"/>
              </a:rPr>
              <a:t>　入院初期の医療資源投入量の多い診断群分類</a:t>
            </a:r>
            <a:endParaRPr lang="ja-JP" altLang="en-US" sz="900" dirty="0">
              <a:solidFill>
                <a:srgbClr val="000000"/>
              </a:solidFill>
              <a:latin typeface="Arial" pitchFamily="34" charset="0"/>
              <a:cs typeface="ＭＳ Ｐゴシック" pitchFamily="50" charset="-128"/>
            </a:endParaRPr>
          </a:p>
        </p:txBody>
      </p:sp>
      <p:sp>
        <p:nvSpPr>
          <p:cNvPr id="42" name="Rectangle 12"/>
          <p:cNvSpPr>
            <a:spLocks noChangeArrowheads="1"/>
          </p:cNvSpPr>
          <p:nvPr/>
        </p:nvSpPr>
        <p:spPr bwMode="auto">
          <a:xfrm>
            <a:off x="972451" y="4139567"/>
            <a:ext cx="3829462"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a:r>
              <a:rPr lang="en-US" altLang="ja-JP" sz="1200" dirty="0">
                <a:solidFill>
                  <a:srgbClr val="000000"/>
                </a:solidFill>
                <a:latin typeface="Century" pitchFamily="18" charset="0"/>
                <a:ea typeface="ＭＳ 明朝" pitchFamily="17" charset="-128"/>
                <a:cs typeface="Times New Roman" pitchFamily="18" charset="0"/>
              </a:rPr>
              <a:t>C</a:t>
            </a:r>
            <a:r>
              <a:rPr lang="ja-JP" altLang="en-US" sz="1200" dirty="0">
                <a:solidFill>
                  <a:srgbClr val="000000"/>
                </a:solidFill>
                <a:latin typeface="Century" pitchFamily="18" charset="0"/>
                <a:ea typeface="ＭＳ 明朝" pitchFamily="17" charset="-128"/>
                <a:cs typeface="Times New Roman" pitchFamily="18" charset="0"/>
              </a:rPr>
              <a:t>　入院初期の医療資源</a:t>
            </a:r>
            <a:r>
              <a:rPr lang="ja-JP" altLang="en-US" sz="1200" dirty="0" smtClean="0">
                <a:solidFill>
                  <a:srgbClr val="000000"/>
                </a:solidFill>
                <a:latin typeface="Century" pitchFamily="18" charset="0"/>
                <a:ea typeface="ＭＳ 明朝" pitchFamily="17" charset="-128"/>
                <a:cs typeface="Times New Roman" pitchFamily="18" charset="0"/>
              </a:rPr>
              <a:t>投入量の</a:t>
            </a:r>
            <a:r>
              <a:rPr lang="ja-JP" altLang="en-US" sz="1200" dirty="0">
                <a:solidFill>
                  <a:srgbClr val="000000"/>
                </a:solidFill>
                <a:latin typeface="Century" pitchFamily="18" charset="0"/>
                <a:ea typeface="ＭＳ 明朝" pitchFamily="17" charset="-128"/>
                <a:cs typeface="Times New Roman" pitchFamily="18" charset="0"/>
              </a:rPr>
              <a:t>少ない診断群分類</a:t>
            </a:r>
            <a:endParaRPr lang="ja-JP" altLang="en-US" dirty="0">
              <a:solidFill>
                <a:srgbClr val="000000"/>
              </a:solidFill>
              <a:latin typeface="Arial" pitchFamily="34" charset="0"/>
              <a:cs typeface="ＭＳ Ｐゴシック" pitchFamily="50" charset="-128"/>
            </a:endParaRPr>
          </a:p>
        </p:txBody>
      </p:sp>
      <p:sp>
        <p:nvSpPr>
          <p:cNvPr id="43" name="Rectangle 12"/>
          <p:cNvSpPr>
            <a:spLocks noChangeArrowheads="1"/>
          </p:cNvSpPr>
          <p:nvPr/>
        </p:nvSpPr>
        <p:spPr bwMode="auto">
          <a:xfrm>
            <a:off x="6417455" y="3969355"/>
            <a:ext cx="2624946" cy="2769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r>
              <a:rPr lang="en-US" altLang="ja-JP" sz="1200" dirty="0" smtClean="0">
                <a:solidFill>
                  <a:prstClr val="black"/>
                </a:solidFill>
                <a:latin typeface="Century" pitchFamily="18" charset="0"/>
                <a:ea typeface="ＭＳ 明朝" pitchFamily="17" charset="-128"/>
                <a:cs typeface="Times New Roman" pitchFamily="18" charset="0"/>
              </a:rPr>
              <a:t>D</a:t>
            </a:r>
            <a:r>
              <a:rPr lang="ja-JP" altLang="en-US" sz="1200" dirty="0">
                <a:solidFill>
                  <a:prstClr val="black"/>
                </a:solidFill>
                <a:latin typeface="Century" pitchFamily="18" charset="0"/>
                <a:ea typeface="ＭＳ 明朝" pitchFamily="17" charset="-128"/>
                <a:cs typeface="Times New Roman" pitchFamily="18" charset="0"/>
              </a:rPr>
              <a:t>　</a:t>
            </a:r>
            <a:r>
              <a:rPr lang="ja-JP" altLang="en-US" sz="1200" dirty="0" smtClean="0">
                <a:solidFill>
                  <a:prstClr val="black"/>
                </a:solidFill>
                <a:latin typeface="Century" pitchFamily="18" charset="0"/>
                <a:ea typeface="ＭＳ 明朝" pitchFamily="17" charset="-128"/>
                <a:cs typeface="Times New Roman" pitchFamily="18" charset="0"/>
              </a:rPr>
              <a:t>高額薬剤等に係る診断群分類</a:t>
            </a:r>
            <a:endParaRPr lang="en-US" altLang="ja-JP" sz="1200" dirty="0" smtClean="0">
              <a:solidFill>
                <a:prstClr val="black"/>
              </a:solidFill>
              <a:latin typeface="Century" pitchFamily="18" charset="0"/>
              <a:ea typeface="ＭＳ 明朝" pitchFamily="17" charset="-128"/>
              <a:cs typeface="Times New Roman" pitchFamily="18" charset="0"/>
            </a:endParaRPr>
          </a:p>
        </p:txBody>
      </p:sp>
      <p:sp>
        <p:nvSpPr>
          <p:cNvPr id="14"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
        <p:nvSpPr>
          <p:cNvPr id="2" name="スライド番号プレースホルダー 1"/>
          <p:cNvSpPr>
            <a:spLocks noGrp="1"/>
          </p:cNvSpPr>
          <p:nvPr>
            <p:ph type="sldNum" sz="quarter" idx="12"/>
          </p:nvPr>
        </p:nvSpPr>
        <p:spPr>
          <a:xfrm>
            <a:off x="7677150" y="6368364"/>
            <a:ext cx="2228850" cy="365125"/>
          </a:xfrm>
        </p:spPr>
        <p:txBody>
          <a:bodyPr/>
          <a:lstStyle/>
          <a:p>
            <a:fld id="{3CD7FEE9-580A-4EA0-A7DE-8D177AC2609D}" type="slidenum">
              <a:rPr lang="ja-JP" altLang="en-US" smtClean="0">
                <a:solidFill>
                  <a:prstClr val="black"/>
                </a:solidFill>
              </a:rPr>
              <a:pPr/>
              <a:t>283</a:t>
            </a:fld>
            <a:endParaRPr lang="ja-JP" altLang="en-US" dirty="0">
              <a:solidFill>
                <a:prstClr val="black"/>
              </a:solidFill>
            </a:endParaRPr>
          </a:p>
        </p:txBody>
      </p:sp>
    </p:spTree>
    <p:extLst>
      <p:ext uri="{BB962C8B-B14F-4D97-AF65-F5344CB8AC3E}">
        <p14:creationId xmlns:p14="http://schemas.microsoft.com/office/powerpoint/2010/main" val="1348720100"/>
      </p:ext>
    </p:extLst>
  </p:cSld>
  <p:clrMapOvr>
    <a:masterClrMapping/>
  </p:clrMapOvr>
  <p:timing>
    <p:tnLst>
      <p:par>
        <p:cT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番号プレースホルダー 1"/>
          <p:cNvSpPr>
            <a:spLocks noGrp="1"/>
          </p:cNvSpPr>
          <p:nvPr>
            <p:ph type="sldNum" sz="quarter" idx="12"/>
          </p:nvPr>
        </p:nvSpPr>
        <p:spPr>
          <a:xfrm>
            <a:off x="7689850" y="6427859"/>
            <a:ext cx="2228850" cy="365125"/>
          </a:xfrm>
        </p:spPr>
        <p:txBody>
          <a:bodyPr/>
          <a:lstStyle/>
          <a:p>
            <a:fld id="{3CD7FEE9-580A-4EA0-A7DE-8D177AC2609D}" type="slidenum">
              <a:rPr lang="ja-JP" altLang="en-US" smtClean="0">
                <a:solidFill>
                  <a:prstClr val="black"/>
                </a:solidFill>
              </a:rPr>
              <a:pPr/>
              <a:t>284</a:t>
            </a:fld>
            <a:endParaRPr lang="ja-JP" altLang="en-US">
              <a:solidFill>
                <a:prstClr val="black"/>
              </a:solidFill>
            </a:endParaRPr>
          </a:p>
        </p:txBody>
      </p:sp>
      <p:sp>
        <p:nvSpPr>
          <p:cNvPr id="9" name="Rectangle 2"/>
          <p:cNvSpPr>
            <a:spLocks noGrp="1" noChangeArrowheads="1"/>
          </p:cNvSpPr>
          <p:nvPr>
            <p:ph type="ctrTitle"/>
          </p:nvPr>
        </p:nvSpPr>
        <p:spPr>
          <a:xfrm>
            <a:off x="134418" y="705242"/>
            <a:ext cx="3513318"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a:solidFill>
                  <a:schemeClr val="tx1"/>
                </a:solidFill>
              </a:rPr>
              <a:t>算定ルールの見直し</a:t>
            </a:r>
            <a:r>
              <a:rPr lang="ja-JP" altLang="en-US" sz="2400" dirty="0" smtClean="0">
                <a:solidFill>
                  <a:schemeClr val="tx1"/>
                </a:solidFill>
              </a:rPr>
              <a:t>（３）</a:t>
            </a:r>
            <a:endParaRPr lang="en-US" altLang="ja-JP" sz="2400" dirty="0">
              <a:solidFill>
                <a:schemeClr val="tx1"/>
              </a:solidFill>
            </a:endParaRPr>
          </a:p>
        </p:txBody>
      </p:sp>
      <p:sp>
        <p:nvSpPr>
          <p:cNvPr id="2053" name="Rectangle 37"/>
          <p:cNvSpPr>
            <a:spLocks noChangeArrowheads="1"/>
          </p:cNvSpPr>
          <p:nvPr/>
        </p:nvSpPr>
        <p:spPr bwMode="auto">
          <a:xfrm>
            <a:off x="134418" y="1003094"/>
            <a:ext cx="9601199" cy="5766006"/>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11" name="Rectangle 36"/>
          <p:cNvSpPr>
            <a:spLocks noChangeArrowheads="1"/>
          </p:cNvSpPr>
          <p:nvPr/>
        </p:nvSpPr>
        <p:spPr bwMode="auto">
          <a:xfrm>
            <a:off x="3656857" y="816131"/>
            <a:ext cx="2736304"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点数設定方式</a:t>
            </a:r>
            <a:r>
              <a:rPr lang="en-US" altLang="ja-JP" sz="1846" dirty="0" smtClean="0">
                <a:solidFill>
                  <a:prstClr val="black"/>
                </a:solidFill>
                <a:latin typeface="ＭＳ Ｐゴシック"/>
              </a:rPr>
              <a:t>D</a:t>
            </a:r>
            <a:r>
              <a:rPr lang="ja-JP" altLang="en-US" sz="1846" dirty="0" smtClean="0">
                <a:solidFill>
                  <a:prstClr val="black"/>
                </a:solidFill>
                <a:latin typeface="ＭＳ Ｐゴシック"/>
              </a:rPr>
              <a:t>の見直し</a:t>
            </a:r>
            <a:endParaRPr lang="ja-JP" altLang="en-US" sz="1846" dirty="0">
              <a:solidFill>
                <a:prstClr val="black"/>
              </a:solidFill>
              <a:latin typeface="ＭＳ Ｐゴシック"/>
            </a:endParaRPr>
          </a:p>
        </p:txBody>
      </p:sp>
      <p:graphicFrame>
        <p:nvGraphicFramePr>
          <p:cNvPr id="3" name="表 2"/>
          <p:cNvGraphicFramePr>
            <a:graphicFrameLocks noGrp="1"/>
          </p:cNvGraphicFramePr>
          <p:nvPr>
            <p:extLst/>
          </p:nvPr>
        </p:nvGraphicFramePr>
        <p:xfrm>
          <a:off x="1694136" y="3697446"/>
          <a:ext cx="7003280" cy="2978150"/>
        </p:xfrm>
        <a:graphic>
          <a:graphicData uri="http://schemas.openxmlformats.org/drawingml/2006/table">
            <a:tbl>
              <a:tblPr firstRow="1" firstCol="1" bandRow="1"/>
              <a:tblGrid>
                <a:gridCol w="1644728"/>
                <a:gridCol w="4206424"/>
                <a:gridCol w="1152128"/>
              </a:tblGrid>
              <a:tr h="47625">
                <a:tc>
                  <a:txBody>
                    <a:bodyPr/>
                    <a:lstStyle/>
                    <a:p>
                      <a:pPr algn="ctr">
                        <a:spcAft>
                          <a:spcPts val="0"/>
                        </a:spcAft>
                      </a:pPr>
                      <a:r>
                        <a:rPr lang="en-US" sz="1400" kern="0" smtClean="0">
                          <a:solidFill>
                            <a:srgbClr val="000000"/>
                          </a:solidFill>
                          <a:effectLst/>
                          <a:latin typeface="+mj-ea"/>
                          <a:ea typeface="+mj-ea"/>
                          <a:cs typeface="ＭＳ Ｐゴシック"/>
                        </a:rPr>
                        <a:t>H28DPC</a:t>
                      </a:r>
                      <a:r>
                        <a:rPr lang="en-US" sz="1400" kern="0" dirty="0">
                          <a:solidFill>
                            <a:srgbClr val="000000"/>
                          </a:solidFill>
                          <a:effectLst/>
                          <a:latin typeface="+mj-ea"/>
                          <a:ea typeface="+mj-ea"/>
                          <a:cs typeface="ＭＳ Ｐゴシック"/>
                        </a:rPr>
                        <a:t/>
                      </a:r>
                      <a:br>
                        <a:rPr lang="en-US" sz="1400" kern="0" dirty="0">
                          <a:solidFill>
                            <a:srgbClr val="000000"/>
                          </a:solidFill>
                          <a:effectLst/>
                          <a:latin typeface="+mj-ea"/>
                          <a:ea typeface="+mj-ea"/>
                          <a:cs typeface="ＭＳ Ｐゴシック"/>
                        </a:rPr>
                      </a:br>
                      <a:r>
                        <a:rPr lang="ja-JP" sz="1400" kern="0" dirty="0">
                          <a:solidFill>
                            <a:srgbClr val="000000"/>
                          </a:solidFill>
                          <a:effectLst/>
                          <a:latin typeface="+mj-ea"/>
                          <a:ea typeface="+mj-ea"/>
                          <a:cs typeface="ＭＳ Ｐゴシック"/>
                        </a:rPr>
                        <a:t>（副傷病分岐なし）</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a:txBody>
                    <a:bodyPr/>
                    <a:lstStyle/>
                    <a:p>
                      <a:pPr algn="ctr">
                        <a:spcAft>
                          <a:spcPts val="0"/>
                        </a:spcAft>
                      </a:pPr>
                      <a:r>
                        <a:rPr lang="ja-JP" sz="1400" kern="0">
                          <a:solidFill>
                            <a:srgbClr val="000000"/>
                          </a:solidFill>
                          <a:effectLst/>
                          <a:latin typeface="+mj-ea"/>
                          <a:ea typeface="+mj-ea"/>
                          <a:cs typeface="ＭＳ Ｐゴシック"/>
                        </a:rPr>
                        <a:t>内容</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a:txBody>
                    <a:bodyPr/>
                    <a:lstStyle/>
                    <a:p>
                      <a:pPr algn="ctr">
                        <a:spcAft>
                          <a:spcPts val="0"/>
                        </a:spcAft>
                      </a:pPr>
                      <a:r>
                        <a:rPr lang="ja-JP" sz="1400" kern="0" spc="-100" baseline="0" dirty="0">
                          <a:solidFill>
                            <a:srgbClr val="000000"/>
                          </a:solidFill>
                          <a:effectLst/>
                          <a:latin typeface="+mj-ea"/>
                          <a:ea typeface="+mj-ea"/>
                          <a:cs typeface="ＭＳ Ｐゴシック"/>
                        </a:rPr>
                        <a:t>平均在院日数</a:t>
                      </a:r>
                      <a:endParaRPr lang="ja-JP" sz="1200" kern="100" spc="-100" baseline="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r>
              <a:tr h="342900">
                <a:tc>
                  <a:txBody>
                    <a:bodyPr/>
                    <a:lstStyle/>
                    <a:p>
                      <a:pPr algn="ctr">
                        <a:spcAft>
                          <a:spcPts val="0"/>
                        </a:spcAft>
                      </a:pPr>
                      <a:r>
                        <a:rPr lang="en-US" sz="1400" kern="0">
                          <a:solidFill>
                            <a:srgbClr val="000000"/>
                          </a:solidFill>
                          <a:effectLst/>
                          <a:latin typeface="+mj-ea"/>
                          <a:ea typeface="+mj-ea"/>
                          <a:cs typeface="ＭＳ Ｐゴシック"/>
                        </a:rPr>
                        <a:t>060020xx99x7xx</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400" kern="0">
                          <a:solidFill>
                            <a:srgbClr val="000000"/>
                          </a:solidFill>
                          <a:effectLst/>
                          <a:latin typeface="+mj-ea"/>
                          <a:ea typeface="+mj-ea"/>
                          <a:cs typeface="ＭＳ Ｐゴシック"/>
                        </a:rPr>
                        <a:t>胃の悪性腫瘍　ラムシルマブ</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0">
                          <a:solidFill>
                            <a:srgbClr val="000000"/>
                          </a:solidFill>
                          <a:effectLst/>
                          <a:latin typeface="+mj-ea"/>
                          <a:ea typeface="+mj-ea"/>
                          <a:cs typeface="ＭＳ Ｐゴシック"/>
                        </a:rPr>
                        <a:t>5.7</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2900">
                <a:tc>
                  <a:txBody>
                    <a:bodyPr/>
                    <a:lstStyle/>
                    <a:p>
                      <a:pPr algn="ctr">
                        <a:spcAft>
                          <a:spcPts val="0"/>
                        </a:spcAft>
                      </a:pPr>
                      <a:r>
                        <a:rPr lang="en-US" sz="1400" kern="0">
                          <a:solidFill>
                            <a:srgbClr val="000000"/>
                          </a:solidFill>
                          <a:effectLst/>
                          <a:latin typeface="+mj-ea"/>
                          <a:ea typeface="+mj-ea"/>
                          <a:cs typeface="ＭＳ Ｐゴシック"/>
                        </a:rPr>
                        <a:t>080005xx99x2xx</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400" kern="0" dirty="0">
                          <a:solidFill>
                            <a:srgbClr val="000000"/>
                          </a:solidFill>
                          <a:effectLst/>
                          <a:latin typeface="+mj-ea"/>
                          <a:ea typeface="+mj-ea"/>
                          <a:cs typeface="ＭＳ Ｐゴシック"/>
                        </a:rPr>
                        <a:t>黒色腫　ニボルマブ</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0">
                          <a:solidFill>
                            <a:srgbClr val="000000"/>
                          </a:solidFill>
                          <a:effectLst/>
                          <a:latin typeface="+mj-ea"/>
                          <a:ea typeface="+mj-ea"/>
                          <a:cs typeface="ＭＳ Ｐゴシック"/>
                        </a:rPr>
                        <a:t>3.7</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2900">
                <a:tc>
                  <a:txBody>
                    <a:bodyPr/>
                    <a:lstStyle/>
                    <a:p>
                      <a:pPr algn="ctr">
                        <a:spcAft>
                          <a:spcPts val="0"/>
                        </a:spcAft>
                      </a:pPr>
                      <a:r>
                        <a:rPr lang="en-US" sz="1400" kern="0">
                          <a:solidFill>
                            <a:srgbClr val="000000"/>
                          </a:solidFill>
                          <a:effectLst/>
                          <a:latin typeface="+mj-ea"/>
                          <a:ea typeface="+mj-ea"/>
                          <a:cs typeface="ＭＳ Ｐゴシック"/>
                        </a:rPr>
                        <a:t>010070xx9910xx</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400" kern="0">
                          <a:solidFill>
                            <a:srgbClr val="000000"/>
                          </a:solidFill>
                          <a:effectLst/>
                          <a:latin typeface="+mj-ea"/>
                          <a:ea typeface="+mj-ea"/>
                          <a:cs typeface="ＭＳ Ｐゴシック"/>
                        </a:rPr>
                        <a:t>脳血管障害　</a:t>
                      </a:r>
                      <a:r>
                        <a:rPr lang="en-US" sz="1400" kern="0">
                          <a:solidFill>
                            <a:srgbClr val="000000"/>
                          </a:solidFill>
                          <a:effectLst/>
                          <a:latin typeface="+mj-ea"/>
                          <a:ea typeface="+mj-ea"/>
                          <a:cs typeface="ＭＳ Ｐゴシック"/>
                        </a:rPr>
                        <a:t>E003</a:t>
                      </a:r>
                      <a:r>
                        <a:rPr lang="ja-JP" sz="1400" kern="0">
                          <a:solidFill>
                            <a:srgbClr val="000000"/>
                          </a:solidFill>
                          <a:effectLst/>
                          <a:latin typeface="+mj-ea"/>
                          <a:ea typeface="+mj-ea"/>
                          <a:cs typeface="ＭＳ Ｐゴシック"/>
                        </a:rPr>
                        <a:t>造影剤注入手技</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0" dirty="0">
                          <a:solidFill>
                            <a:srgbClr val="000000"/>
                          </a:solidFill>
                          <a:effectLst/>
                          <a:latin typeface="+mj-ea"/>
                          <a:ea typeface="+mj-ea"/>
                          <a:cs typeface="ＭＳ Ｐゴシック"/>
                        </a:rPr>
                        <a:t>2.6</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342900">
                <a:tc>
                  <a:txBody>
                    <a:bodyPr/>
                    <a:lstStyle/>
                    <a:p>
                      <a:pPr algn="ctr">
                        <a:spcAft>
                          <a:spcPts val="0"/>
                        </a:spcAft>
                      </a:pPr>
                      <a:r>
                        <a:rPr lang="en-US" sz="1400" kern="0">
                          <a:solidFill>
                            <a:srgbClr val="000000"/>
                          </a:solidFill>
                          <a:effectLst/>
                          <a:latin typeface="+mj-ea"/>
                          <a:ea typeface="+mj-ea"/>
                          <a:cs typeface="ＭＳ Ｐゴシック"/>
                        </a:rPr>
                        <a:t>100020xx99x2xx</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400" kern="0">
                          <a:solidFill>
                            <a:srgbClr val="000000"/>
                          </a:solidFill>
                          <a:effectLst/>
                          <a:latin typeface="+mj-ea"/>
                          <a:ea typeface="+mj-ea"/>
                          <a:cs typeface="ＭＳ Ｐゴシック"/>
                        </a:rPr>
                        <a:t>甲状腺の悪性腫瘍　</a:t>
                      </a:r>
                      <a:r>
                        <a:rPr lang="en-US" sz="1400" kern="0">
                          <a:solidFill>
                            <a:srgbClr val="000000"/>
                          </a:solidFill>
                          <a:effectLst/>
                          <a:latin typeface="+mj-ea"/>
                          <a:ea typeface="+mj-ea"/>
                          <a:cs typeface="ＭＳ Ｐゴシック"/>
                        </a:rPr>
                        <a:t>I131</a:t>
                      </a:r>
                      <a:r>
                        <a:rPr lang="ja-JP" sz="1400" kern="0">
                          <a:solidFill>
                            <a:srgbClr val="000000"/>
                          </a:solidFill>
                          <a:effectLst/>
                          <a:latin typeface="+mj-ea"/>
                          <a:ea typeface="+mj-ea"/>
                          <a:cs typeface="ＭＳ Ｐゴシック"/>
                        </a:rPr>
                        <a:t>内用療法</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0" dirty="0">
                          <a:solidFill>
                            <a:srgbClr val="000000"/>
                          </a:solidFill>
                          <a:effectLst/>
                          <a:latin typeface="+mj-ea"/>
                          <a:ea typeface="+mj-ea"/>
                          <a:cs typeface="ＭＳ Ｐゴシック"/>
                        </a:rPr>
                        <a:t>6.0</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45465">
                <a:tc>
                  <a:txBody>
                    <a:bodyPr/>
                    <a:lstStyle/>
                    <a:p>
                      <a:pPr algn="ctr">
                        <a:spcAft>
                          <a:spcPts val="0"/>
                        </a:spcAft>
                      </a:pPr>
                      <a:r>
                        <a:rPr lang="en-US" sz="1400" kern="0">
                          <a:solidFill>
                            <a:srgbClr val="000000"/>
                          </a:solidFill>
                          <a:effectLst/>
                          <a:latin typeface="+mj-ea"/>
                          <a:ea typeface="+mj-ea"/>
                          <a:cs typeface="ＭＳ Ｐゴシック"/>
                        </a:rPr>
                        <a:t>010030xx9910xx</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400" kern="0">
                          <a:solidFill>
                            <a:srgbClr val="000000"/>
                          </a:solidFill>
                          <a:effectLst/>
                          <a:latin typeface="+mj-ea"/>
                          <a:ea typeface="+mj-ea"/>
                          <a:cs typeface="ＭＳ Ｐゴシック"/>
                        </a:rPr>
                        <a:t>未破裂脳動脈瘤　</a:t>
                      </a:r>
                      <a:r>
                        <a:rPr lang="en-US" sz="1400" kern="0">
                          <a:solidFill>
                            <a:srgbClr val="000000"/>
                          </a:solidFill>
                          <a:effectLst/>
                          <a:latin typeface="+mj-ea"/>
                          <a:ea typeface="+mj-ea"/>
                          <a:cs typeface="ＭＳ Ｐゴシック"/>
                        </a:rPr>
                        <a:t>E003</a:t>
                      </a:r>
                      <a:r>
                        <a:rPr lang="ja-JP" sz="1400" kern="0">
                          <a:solidFill>
                            <a:srgbClr val="000000"/>
                          </a:solidFill>
                          <a:effectLst/>
                          <a:latin typeface="+mj-ea"/>
                          <a:ea typeface="+mj-ea"/>
                          <a:cs typeface="ＭＳ Ｐゴシック"/>
                        </a:rPr>
                        <a:t>造影剤注入手技　動脈造影カテーテル法　主要血管の分枝血管を選択的に造影撮影した場合</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0">
                          <a:solidFill>
                            <a:srgbClr val="000000"/>
                          </a:solidFill>
                          <a:effectLst/>
                          <a:latin typeface="+mj-ea"/>
                          <a:ea typeface="+mj-ea"/>
                          <a:cs typeface="ＭＳ Ｐゴシック"/>
                        </a:rPr>
                        <a:t>2.6</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539750">
                <a:tc>
                  <a:txBody>
                    <a:bodyPr/>
                    <a:lstStyle/>
                    <a:p>
                      <a:pPr algn="ctr">
                        <a:spcAft>
                          <a:spcPts val="0"/>
                        </a:spcAft>
                      </a:pPr>
                      <a:r>
                        <a:rPr lang="en-US" sz="1400" kern="0" dirty="0">
                          <a:solidFill>
                            <a:srgbClr val="000000"/>
                          </a:solidFill>
                          <a:effectLst/>
                          <a:latin typeface="+mj-ea"/>
                          <a:ea typeface="+mj-ea"/>
                          <a:cs typeface="ＭＳ Ｐゴシック"/>
                        </a:rPr>
                        <a:t>050050xx9920xx</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400" kern="0">
                          <a:solidFill>
                            <a:srgbClr val="000000"/>
                          </a:solidFill>
                          <a:effectLst/>
                          <a:latin typeface="+mj-ea"/>
                          <a:ea typeface="+mj-ea"/>
                          <a:cs typeface="ＭＳ Ｐゴシック"/>
                        </a:rPr>
                        <a:t>狭心症、慢性虚血性心疾患　</a:t>
                      </a:r>
                      <a:r>
                        <a:rPr lang="en-US" sz="1400" kern="0">
                          <a:solidFill>
                            <a:srgbClr val="000000"/>
                          </a:solidFill>
                          <a:effectLst/>
                          <a:latin typeface="+mj-ea"/>
                          <a:ea typeface="+mj-ea"/>
                          <a:cs typeface="ＭＳ Ｐゴシック"/>
                        </a:rPr>
                        <a:t>D206</a:t>
                      </a:r>
                      <a:r>
                        <a:rPr lang="ja-JP" sz="1400" kern="0">
                          <a:solidFill>
                            <a:srgbClr val="000000"/>
                          </a:solidFill>
                          <a:effectLst/>
                          <a:latin typeface="+mj-ea"/>
                          <a:ea typeface="+mj-ea"/>
                          <a:cs typeface="ＭＳ Ｐゴシック"/>
                        </a:rPr>
                        <a:t>心臓カテーテル法による諸検査＋血管内超音波検査等</a:t>
                      </a:r>
                      <a:endParaRPr lang="ja-JP" sz="1200" kern="10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1400" kern="0" dirty="0">
                          <a:solidFill>
                            <a:srgbClr val="000000"/>
                          </a:solidFill>
                          <a:effectLst/>
                          <a:latin typeface="+mj-ea"/>
                          <a:ea typeface="+mj-ea"/>
                          <a:cs typeface="ＭＳ Ｐゴシック"/>
                        </a:rPr>
                        <a:t>2.9</a:t>
                      </a:r>
                      <a:endParaRPr lang="ja-JP" sz="1200" kern="100" dirty="0">
                        <a:effectLst/>
                        <a:latin typeface="+mj-ea"/>
                        <a:ea typeface="+mj-ea"/>
                        <a:cs typeface="Times New Roman"/>
                      </a:endParaRPr>
                    </a:p>
                  </a:txBody>
                  <a:tcPr marL="62865" marR="6286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16" name="テキスト ボックス 15"/>
          <p:cNvSpPr txBox="1"/>
          <p:nvPr/>
        </p:nvSpPr>
        <p:spPr>
          <a:xfrm>
            <a:off x="450456" y="1291123"/>
            <a:ext cx="9128974" cy="1877437"/>
          </a:xfrm>
          <a:prstGeom prst="rect">
            <a:avLst/>
          </a:prstGeom>
          <a:solidFill>
            <a:srgbClr val="F8D7CD"/>
          </a:solidFill>
        </p:spPr>
        <p:txBody>
          <a:bodyPr wrap="square" rtlCol="0">
            <a:spAutoFit/>
          </a:bodyPr>
          <a:lstStyle/>
          <a:p>
            <a:r>
              <a:rPr lang="ja-JP" altLang="en-US" sz="1600" kern="100" dirty="0" smtClean="0">
                <a:solidFill>
                  <a:prstClr val="black"/>
                </a:solidFill>
              </a:rPr>
              <a:t>点数設定方式</a:t>
            </a:r>
            <a:r>
              <a:rPr lang="en-US" altLang="ja-JP" sz="1600" kern="100" dirty="0" smtClean="0">
                <a:solidFill>
                  <a:prstClr val="black"/>
                </a:solidFill>
              </a:rPr>
              <a:t>D</a:t>
            </a:r>
            <a:r>
              <a:rPr lang="ja-JP" altLang="en-US" sz="1600" kern="100" dirty="0" smtClean="0">
                <a:solidFill>
                  <a:prstClr val="black"/>
                </a:solidFill>
              </a:rPr>
              <a:t>の対象選定に係る観点</a:t>
            </a:r>
            <a:endParaRPr lang="en-US" altLang="ja-JP" sz="1600" kern="100" dirty="0" smtClean="0">
              <a:solidFill>
                <a:prstClr val="black"/>
              </a:solidFill>
            </a:endParaRPr>
          </a:p>
          <a:p>
            <a:pPr marL="342900" indent="-342900">
              <a:buFont typeface="ＭＳ 明朝"/>
              <a:buChar char="○"/>
            </a:pPr>
            <a:r>
              <a:rPr lang="ja-JP" altLang="ja-JP" sz="1400" kern="100" dirty="0" smtClean="0">
                <a:solidFill>
                  <a:prstClr val="black"/>
                </a:solidFill>
              </a:rPr>
              <a:t>十分</a:t>
            </a:r>
            <a:r>
              <a:rPr lang="ja-JP" altLang="ja-JP" sz="1400" kern="100" dirty="0">
                <a:solidFill>
                  <a:prstClr val="black"/>
                </a:solidFill>
              </a:rPr>
              <a:t>に普及している（全国実施症例数が十分に多い、多くの施設で実施されている、当該傷病において化学療法等が実施される全症例数に占める割合が一定以上含まれる）</a:t>
            </a:r>
            <a:endParaRPr lang="ja-JP" altLang="ja-JP" sz="1100" kern="100" dirty="0">
              <a:solidFill>
                <a:prstClr val="black"/>
              </a:solidFill>
            </a:endParaRPr>
          </a:p>
          <a:p>
            <a:pPr marL="342900" indent="-342900">
              <a:buFont typeface="ＭＳ 明朝"/>
              <a:buChar char="○"/>
            </a:pPr>
            <a:r>
              <a:rPr lang="ja-JP" altLang="ja-JP" sz="1400" kern="100" dirty="0">
                <a:solidFill>
                  <a:prstClr val="black"/>
                </a:solidFill>
              </a:rPr>
              <a:t>７日以内入院の退院数が一定以上を占めている</a:t>
            </a:r>
            <a:r>
              <a:rPr lang="en-US" altLang="ja-JP" sz="1400" kern="100" dirty="0">
                <a:solidFill>
                  <a:prstClr val="black"/>
                </a:solidFill>
              </a:rPr>
              <a:t>		</a:t>
            </a:r>
            <a:endParaRPr lang="ja-JP" altLang="ja-JP" sz="1100" kern="100" dirty="0">
              <a:solidFill>
                <a:prstClr val="black"/>
              </a:solidFill>
            </a:endParaRPr>
          </a:p>
          <a:p>
            <a:pPr marL="342900" indent="-342900">
              <a:buFont typeface="ＭＳ 明朝"/>
              <a:buChar char="○"/>
            </a:pPr>
            <a:r>
              <a:rPr lang="ja-JP" altLang="ja-JP" sz="1400" kern="100" dirty="0">
                <a:solidFill>
                  <a:prstClr val="black"/>
                </a:solidFill>
              </a:rPr>
              <a:t>１入院あたりの化学療法等に係る薬剤等が高額</a:t>
            </a:r>
            <a:endParaRPr lang="ja-JP" altLang="ja-JP" sz="1100" kern="100" dirty="0">
              <a:solidFill>
                <a:prstClr val="black"/>
              </a:solidFill>
            </a:endParaRPr>
          </a:p>
          <a:p>
            <a:pPr marL="342900" indent="-342900">
              <a:buFont typeface="ＭＳ 明朝"/>
              <a:buChar char="○"/>
            </a:pPr>
            <a:r>
              <a:rPr lang="ja-JP" altLang="ja-JP" sz="1400" kern="100" dirty="0">
                <a:solidFill>
                  <a:prstClr val="black"/>
                </a:solidFill>
              </a:rPr>
              <a:t>入院中に複数回実施されるものは除外</a:t>
            </a:r>
            <a:endParaRPr lang="ja-JP" altLang="ja-JP" sz="1100" kern="100" dirty="0">
              <a:solidFill>
                <a:prstClr val="black"/>
              </a:solidFill>
            </a:endParaRPr>
          </a:p>
          <a:p>
            <a:pPr marL="368935" indent="-103505"/>
            <a:r>
              <a:rPr lang="ja-JP" altLang="ja-JP" sz="1400" kern="100" dirty="0">
                <a:solidFill>
                  <a:prstClr val="black"/>
                </a:solidFill>
              </a:rPr>
              <a:t>※化学療法については、レジメン（入院単位で使用されたがん化学療法薬剤の組み合わせ）別に分析を行った。</a:t>
            </a:r>
            <a:endParaRPr lang="ja-JP" altLang="ja-JP" sz="1100" kern="100" dirty="0">
              <a:solidFill>
                <a:prstClr val="black"/>
              </a:solidFill>
            </a:endParaRPr>
          </a:p>
          <a:p>
            <a:pPr marL="368935" indent="-103505"/>
            <a:r>
              <a:rPr lang="ja-JP" altLang="ja-JP" sz="1400" kern="100" dirty="0">
                <a:solidFill>
                  <a:prstClr val="black"/>
                </a:solidFill>
              </a:rPr>
              <a:t>※検査等については、平成</a:t>
            </a:r>
            <a:r>
              <a:rPr lang="en-US" altLang="ja-JP" sz="1400" kern="100" dirty="0">
                <a:solidFill>
                  <a:prstClr val="black"/>
                </a:solidFill>
              </a:rPr>
              <a:t>26</a:t>
            </a:r>
            <a:r>
              <a:rPr lang="ja-JP" altLang="ja-JP" sz="1400" kern="100" dirty="0">
                <a:solidFill>
                  <a:prstClr val="black"/>
                </a:solidFill>
              </a:rPr>
              <a:t>年度診断群分類点数表で定義されている検査を対象として検討を行った。</a:t>
            </a:r>
            <a:endParaRPr lang="ja-JP" altLang="ja-JP" sz="1100" kern="100" dirty="0">
              <a:solidFill>
                <a:prstClr val="black"/>
              </a:solidFill>
              <a:latin typeface="Century"/>
              <a:ea typeface="ＭＳ 明朝"/>
              <a:cs typeface="Times New Roman"/>
            </a:endParaRPr>
          </a:p>
        </p:txBody>
      </p:sp>
      <p:sp>
        <p:nvSpPr>
          <p:cNvPr id="5" name="テキスト ボックス 4"/>
          <p:cNvSpPr txBox="1"/>
          <p:nvPr/>
        </p:nvSpPr>
        <p:spPr>
          <a:xfrm>
            <a:off x="488555" y="3289300"/>
            <a:ext cx="6128145" cy="338554"/>
          </a:xfrm>
          <a:prstGeom prst="rect">
            <a:avLst/>
          </a:prstGeom>
          <a:noFill/>
        </p:spPr>
        <p:txBody>
          <a:bodyPr wrap="square" rtlCol="0">
            <a:spAutoFit/>
          </a:bodyPr>
          <a:lstStyle/>
          <a:p>
            <a:r>
              <a:rPr lang="ja-JP" altLang="en-US" sz="1600" dirty="0" smtClean="0">
                <a:solidFill>
                  <a:prstClr val="black"/>
                </a:solidFill>
              </a:rPr>
              <a:t>以下の６項目を新たに点数設定方式</a:t>
            </a:r>
            <a:r>
              <a:rPr lang="en-US" altLang="ja-JP" sz="1600" dirty="0" smtClean="0">
                <a:solidFill>
                  <a:prstClr val="black"/>
                </a:solidFill>
              </a:rPr>
              <a:t>D</a:t>
            </a:r>
            <a:r>
              <a:rPr lang="ja-JP" altLang="en-US" sz="1600" dirty="0" smtClean="0">
                <a:solidFill>
                  <a:prstClr val="black"/>
                </a:solidFill>
              </a:rPr>
              <a:t>の対象として加える</a:t>
            </a:r>
            <a:endParaRPr lang="ja-JP" altLang="en-US" sz="1600" dirty="0">
              <a:solidFill>
                <a:prstClr val="black"/>
              </a:solidFill>
            </a:endParaRPr>
          </a:p>
        </p:txBody>
      </p:sp>
      <p:sp>
        <p:nvSpPr>
          <p:cNvPr id="10"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921804769"/>
      </p:ext>
    </p:extLst>
  </p:cSld>
  <p:clrMapOvr>
    <a:masterClrMapping/>
  </p:clrMapOvr>
  <p:timing>
    <p:tnLst>
      <p:par>
        <p:cT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003099"/>
            <a:ext cx="9601199" cy="5746049"/>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800100" lvl="1"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285</a:t>
            </a:fld>
            <a:endParaRPr lang="ja-JP" altLang="en-US">
              <a:solidFill>
                <a:prstClr val="black"/>
              </a:solidFill>
            </a:endParaRPr>
          </a:p>
        </p:txBody>
      </p:sp>
      <p:sp>
        <p:nvSpPr>
          <p:cNvPr id="9" name="Rectangle 2"/>
          <p:cNvSpPr>
            <a:spLocks noGrp="1" noChangeArrowheads="1"/>
          </p:cNvSpPr>
          <p:nvPr>
            <p:ph type="ctrTitle"/>
          </p:nvPr>
        </p:nvSpPr>
        <p:spPr>
          <a:xfrm>
            <a:off x="138555" y="760688"/>
            <a:ext cx="3441310"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a:solidFill>
                  <a:schemeClr val="tx1"/>
                </a:solidFill>
              </a:rPr>
              <a:t>算定ルールの見直し</a:t>
            </a:r>
            <a:r>
              <a:rPr lang="ja-JP" altLang="en-US" sz="2400" dirty="0" smtClean="0">
                <a:solidFill>
                  <a:schemeClr val="tx1"/>
                </a:solidFill>
              </a:rPr>
              <a:t>（４）</a:t>
            </a:r>
            <a:endParaRPr lang="en-US" altLang="ja-JP" sz="2400" dirty="0">
              <a:solidFill>
                <a:schemeClr val="tx1"/>
              </a:solidFill>
            </a:endParaRPr>
          </a:p>
        </p:txBody>
      </p:sp>
      <p:sp>
        <p:nvSpPr>
          <p:cNvPr id="11" name="Rectangle 36"/>
          <p:cNvSpPr>
            <a:spLocks noChangeArrowheads="1"/>
          </p:cNvSpPr>
          <p:nvPr/>
        </p:nvSpPr>
        <p:spPr bwMode="auto">
          <a:xfrm>
            <a:off x="3592528" y="866007"/>
            <a:ext cx="2684982"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点数設定方式の見直し</a:t>
            </a:r>
            <a:endParaRPr lang="ja-JP" altLang="en-US" sz="1846" dirty="0">
              <a:solidFill>
                <a:prstClr val="black"/>
              </a:solidFill>
              <a:latin typeface="ＭＳ Ｐゴシック"/>
            </a:endParaRPr>
          </a:p>
        </p:txBody>
      </p:sp>
      <p:sp>
        <p:nvSpPr>
          <p:cNvPr id="2048" name="テキスト ボックス 2047"/>
          <p:cNvSpPr txBox="1"/>
          <p:nvPr/>
        </p:nvSpPr>
        <p:spPr>
          <a:xfrm>
            <a:off x="450456" y="1291120"/>
            <a:ext cx="9128974" cy="338554"/>
          </a:xfrm>
          <a:prstGeom prst="rect">
            <a:avLst/>
          </a:prstGeom>
          <a:solidFill>
            <a:srgbClr val="F8D7CD"/>
          </a:solidFill>
        </p:spPr>
        <p:txBody>
          <a:bodyPr wrap="square" rtlCol="0">
            <a:spAutoFit/>
          </a:bodyPr>
          <a:lstStyle/>
          <a:p>
            <a:pPr marL="342900" indent="-342900">
              <a:buFont typeface="Wingdings" panose="05000000000000000000" pitchFamily="2" charset="2"/>
              <a:buChar char="Ø"/>
              <a:defRPr/>
            </a:pPr>
            <a:r>
              <a:rPr lang="ja-JP" altLang="en-US" sz="1600" dirty="0">
                <a:solidFill>
                  <a:prstClr val="black"/>
                </a:solidFill>
                <a:latin typeface="ＭＳ Ｐゴシック"/>
              </a:rPr>
              <a:t>診断群</a:t>
            </a:r>
            <a:r>
              <a:rPr lang="ja-JP" altLang="en-US" sz="1600" dirty="0" smtClean="0">
                <a:solidFill>
                  <a:prstClr val="black"/>
                </a:solidFill>
                <a:latin typeface="ＭＳ Ｐゴシック"/>
              </a:rPr>
              <a:t>分類点数表の</a:t>
            </a:r>
            <a:r>
              <a:rPr lang="ja-JP" altLang="en-US" sz="1600" dirty="0">
                <a:solidFill>
                  <a:prstClr val="black"/>
                </a:solidFill>
                <a:latin typeface="ＭＳ Ｐゴシック"/>
              </a:rPr>
              <a:t>一部に重症度を考慮した評価</a:t>
            </a:r>
            <a:r>
              <a:rPr lang="ja-JP" altLang="en-US" sz="1600" dirty="0" smtClean="0">
                <a:solidFill>
                  <a:prstClr val="black"/>
                </a:solidFill>
                <a:latin typeface="ＭＳ Ｐゴシック"/>
              </a:rPr>
              <a:t>手法</a:t>
            </a:r>
            <a:r>
              <a:rPr lang="ja-JP" altLang="en-US" sz="1600" smtClean="0">
                <a:solidFill>
                  <a:prstClr val="black"/>
                </a:solidFill>
                <a:latin typeface="ＭＳ Ｐゴシック"/>
              </a:rPr>
              <a:t>（</a:t>
            </a:r>
            <a:r>
              <a:rPr lang="en-US" altLang="ja-JP" sz="1600" smtClean="0">
                <a:solidFill>
                  <a:prstClr val="black"/>
                </a:solidFill>
                <a:latin typeface="ＭＳ Ｐゴシック"/>
              </a:rPr>
              <a:t>CCP</a:t>
            </a:r>
            <a:r>
              <a:rPr lang="ja-JP" altLang="en-US" sz="1600" smtClean="0">
                <a:solidFill>
                  <a:prstClr val="black"/>
                </a:solidFill>
                <a:latin typeface="ＭＳ Ｐゴシック"/>
              </a:rPr>
              <a:t>マトリックス</a:t>
            </a:r>
            <a:r>
              <a:rPr lang="ja-JP" altLang="en-US" sz="1600" dirty="0" smtClean="0">
                <a:solidFill>
                  <a:prstClr val="black"/>
                </a:solidFill>
                <a:latin typeface="ＭＳ Ｐゴシック"/>
              </a:rPr>
              <a:t>）を導入</a:t>
            </a:r>
            <a:endParaRPr lang="en-US" altLang="ja-JP" sz="1600" dirty="0">
              <a:solidFill>
                <a:prstClr val="black"/>
              </a:solidFill>
              <a:latin typeface="ＭＳ Ｐゴシック"/>
            </a:endParaRPr>
          </a:p>
        </p:txBody>
      </p:sp>
      <p:sp>
        <p:nvSpPr>
          <p:cNvPr id="16" name="正方形/長方形 15"/>
          <p:cNvSpPr/>
          <p:nvPr/>
        </p:nvSpPr>
        <p:spPr>
          <a:xfrm>
            <a:off x="358431" y="3486361"/>
            <a:ext cx="936104" cy="432048"/>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b="1" kern="0" dirty="0" smtClean="0">
                <a:solidFill>
                  <a:prstClr val="white"/>
                </a:solidFill>
              </a:rPr>
              <a:t>糖尿病</a:t>
            </a:r>
          </a:p>
        </p:txBody>
      </p:sp>
      <p:cxnSp>
        <p:nvCxnSpPr>
          <p:cNvPr id="23" name="図形 17"/>
          <p:cNvCxnSpPr>
            <a:stCxn id="29" idx="2"/>
            <a:endCxn id="16" idx="3"/>
          </p:cNvCxnSpPr>
          <p:nvPr/>
        </p:nvCxnSpPr>
        <p:spPr>
          <a:xfrm rot="10800000" flipV="1">
            <a:off x="1294537" y="3698541"/>
            <a:ext cx="198348" cy="3844"/>
          </a:xfrm>
          <a:prstGeom prst="bentConnector3">
            <a:avLst>
              <a:gd name="adj1" fmla="val 50000"/>
            </a:avLst>
          </a:prstGeom>
          <a:noFill/>
          <a:ln w="9525" cap="flat" cmpd="sng" algn="ctr">
            <a:solidFill>
              <a:srgbClr val="4F81BD">
                <a:shade val="95000"/>
                <a:satMod val="105000"/>
              </a:srgbClr>
            </a:solidFill>
            <a:prstDash val="solid"/>
          </a:ln>
          <a:effectLst/>
        </p:spPr>
      </p:cxnSp>
      <p:sp>
        <p:nvSpPr>
          <p:cNvPr id="25" name="テキスト ボックス 24"/>
          <p:cNvSpPr txBox="1"/>
          <p:nvPr/>
        </p:nvSpPr>
        <p:spPr>
          <a:xfrm>
            <a:off x="6184711" y="2156368"/>
            <a:ext cx="3114340" cy="369332"/>
          </a:xfrm>
          <a:prstGeom prst="rect">
            <a:avLst/>
          </a:prstGeom>
          <a:noFill/>
        </p:spPr>
        <p:txBody>
          <a:bodyPr wrap="square" rtlCol="0">
            <a:spAutoFit/>
          </a:bodyPr>
          <a:lstStyle/>
          <a:p>
            <a:pPr algn="ctr">
              <a:defRPr/>
            </a:pPr>
            <a:r>
              <a:rPr kumimoji="0" lang="en-US" altLang="ja-JP" b="1" kern="0" smtClean="0">
                <a:solidFill>
                  <a:srgbClr val="FF0000"/>
                </a:solidFill>
              </a:rPr>
              <a:t>CCP</a:t>
            </a:r>
            <a:r>
              <a:rPr kumimoji="0" lang="ja-JP" altLang="en-US" b="1" kern="0" smtClean="0">
                <a:solidFill>
                  <a:srgbClr val="FF0000"/>
                </a:solidFill>
              </a:rPr>
              <a:t>マトリックス</a:t>
            </a:r>
            <a:r>
              <a:rPr kumimoji="0" lang="ja-JP" altLang="en-US" b="1" kern="0" dirty="0" smtClean="0">
                <a:solidFill>
                  <a:srgbClr val="FF0000"/>
                </a:solidFill>
              </a:rPr>
              <a:t>支払い分類</a:t>
            </a:r>
            <a:endParaRPr kumimoji="0" lang="en-US" altLang="ja-JP" b="1" kern="0" dirty="0" smtClean="0">
              <a:solidFill>
                <a:srgbClr val="FF0000"/>
              </a:solidFill>
            </a:endParaRPr>
          </a:p>
        </p:txBody>
      </p:sp>
      <p:sp>
        <p:nvSpPr>
          <p:cNvPr id="27" name="テキスト ボックス 26"/>
          <p:cNvSpPr txBox="1"/>
          <p:nvPr/>
        </p:nvSpPr>
        <p:spPr>
          <a:xfrm>
            <a:off x="7107502" y="2656614"/>
            <a:ext cx="1107338" cy="369332"/>
          </a:xfrm>
          <a:prstGeom prst="rect">
            <a:avLst/>
          </a:prstGeom>
          <a:noFill/>
        </p:spPr>
        <p:txBody>
          <a:bodyPr wrap="square" rtlCol="0">
            <a:spAutoFit/>
          </a:bodyPr>
          <a:lstStyle/>
          <a:p>
            <a:pPr>
              <a:defRPr/>
            </a:pPr>
            <a:r>
              <a:rPr kumimoji="0" lang="ja-JP" altLang="en-US" b="1" kern="0" smtClean="0">
                <a:solidFill>
                  <a:srgbClr val="FF0000"/>
                </a:solidFill>
              </a:rPr>
              <a:t>分類</a:t>
            </a:r>
            <a:r>
              <a:rPr kumimoji="0" lang="en-US" altLang="ja-JP" b="1" kern="0" smtClean="0">
                <a:solidFill>
                  <a:srgbClr val="FF0000"/>
                </a:solidFill>
              </a:rPr>
              <a:t>p01</a:t>
            </a:r>
            <a:endParaRPr kumimoji="0" lang="ja-JP" altLang="en-US" b="1" kern="0" dirty="0" smtClean="0">
              <a:solidFill>
                <a:srgbClr val="FF0000"/>
              </a:solidFill>
            </a:endParaRPr>
          </a:p>
        </p:txBody>
      </p:sp>
      <p:sp>
        <p:nvSpPr>
          <p:cNvPr id="28" name="テキスト ボックス 27"/>
          <p:cNvSpPr txBox="1"/>
          <p:nvPr/>
        </p:nvSpPr>
        <p:spPr>
          <a:xfrm>
            <a:off x="7107504" y="3353860"/>
            <a:ext cx="1111026" cy="369332"/>
          </a:xfrm>
          <a:prstGeom prst="rect">
            <a:avLst/>
          </a:prstGeom>
          <a:noFill/>
        </p:spPr>
        <p:txBody>
          <a:bodyPr wrap="square" rtlCol="0">
            <a:spAutoFit/>
          </a:bodyPr>
          <a:lstStyle/>
          <a:p>
            <a:pPr>
              <a:defRPr/>
            </a:pPr>
            <a:r>
              <a:rPr kumimoji="0" lang="ja-JP" altLang="en-US" b="1" kern="0" smtClean="0">
                <a:solidFill>
                  <a:srgbClr val="FF0000"/>
                </a:solidFill>
              </a:rPr>
              <a:t>分類</a:t>
            </a:r>
            <a:r>
              <a:rPr kumimoji="0" lang="en-US" altLang="ja-JP" b="1" kern="0" smtClean="0">
                <a:solidFill>
                  <a:srgbClr val="FF0000"/>
                </a:solidFill>
              </a:rPr>
              <a:t>p02</a:t>
            </a:r>
            <a:endParaRPr kumimoji="0" lang="ja-JP" altLang="en-US" b="1" kern="0" dirty="0" smtClean="0">
              <a:solidFill>
                <a:srgbClr val="FF0000"/>
              </a:solidFill>
            </a:endParaRPr>
          </a:p>
        </p:txBody>
      </p:sp>
      <p:sp>
        <p:nvSpPr>
          <p:cNvPr id="29" name="円/楕円 28"/>
          <p:cNvSpPr/>
          <p:nvPr/>
        </p:nvSpPr>
        <p:spPr>
          <a:xfrm>
            <a:off x="1492883" y="3626533"/>
            <a:ext cx="144016" cy="144016"/>
          </a:xfrm>
          <a:prstGeom prst="ellipse">
            <a:avLst/>
          </a:prstGeom>
          <a:solidFill>
            <a:srgbClr val="4F81BD"/>
          </a:solidFill>
          <a:ln w="25400" cap="flat" cmpd="sng" algn="ctr">
            <a:solidFill>
              <a:srgbClr val="4F81BD">
                <a:shade val="50000"/>
              </a:srgbClr>
            </a:solidFill>
            <a:prstDash val="solid"/>
          </a:ln>
          <a:effectLst/>
        </p:spPr>
        <p:txBody>
          <a:bodyPr rtlCol="0" anchor="ctr"/>
          <a:lstStyle/>
          <a:p>
            <a:pPr algn="ctr">
              <a:defRPr/>
            </a:pPr>
            <a:endParaRPr kumimoji="0" lang="ja-JP" altLang="en-US" b="1" kern="0" smtClean="0">
              <a:solidFill>
                <a:prstClr val="white"/>
              </a:solidFill>
            </a:endParaRPr>
          </a:p>
        </p:txBody>
      </p:sp>
      <p:cxnSp>
        <p:nvCxnSpPr>
          <p:cNvPr id="30" name="図形 17"/>
          <p:cNvCxnSpPr>
            <a:stCxn id="80" idx="3"/>
            <a:endCxn id="32" idx="1"/>
          </p:cNvCxnSpPr>
          <p:nvPr/>
        </p:nvCxnSpPr>
        <p:spPr>
          <a:xfrm flipV="1">
            <a:off x="2367708" y="3016854"/>
            <a:ext cx="634750" cy="368606"/>
          </a:xfrm>
          <a:prstGeom prst="bentConnector3">
            <a:avLst>
              <a:gd name="adj1" fmla="val 50000"/>
            </a:avLst>
          </a:prstGeom>
          <a:noFill/>
          <a:ln w="9525" cap="flat" cmpd="sng" algn="ctr">
            <a:solidFill>
              <a:srgbClr val="4F81BD">
                <a:shade val="95000"/>
                <a:satMod val="105000"/>
              </a:srgbClr>
            </a:solidFill>
            <a:prstDash val="solid"/>
          </a:ln>
          <a:effectLst/>
        </p:spPr>
      </p:cxnSp>
      <p:sp>
        <p:nvSpPr>
          <p:cNvPr id="32" name="正方形/長方形 31"/>
          <p:cNvSpPr/>
          <p:nvPr/>
        </p:nvSpPr>
        <p:spPr>
          <a:xfrm>
            <a:off x="3002463" y="2888517"/>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なし</a:t>
            </a:r>
          </a:p>
        </p:txBody>
      </p:sp>
      <p:sp>
        <p:nvSpPr>
          <p:cNvPr id="33" name="下矢印吹き出し 32"/>
          <p:cNvSpPr/>
          <p:nvPr/>
        </p:nvSpPr>
        <p:spPr>
          <a:xfrm>
            <a:off x="2578316" y="2008542"/>
            <a:ext cx="1148174" cy="576064"/>
          </a:xfrm>
          <a:prstGeom prst="downArrowCallout">
            <a:avLst>
              <a:gd name="adj1" fmla="val 3823"/>
              <a:gd name="adj2" fmla="val 8658"/>
              <a:gd name="adj3" fmla="val 25000"/>
              <a:gd name="adj4" fmla="val 41060"/>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400" b="1" kern="0" dirty="0" smtClean="0">
                <a:solidFill>
                  <a:prstClr val="white"/>
                </a:solidFill>
              </a:rPr>
              <a:t>手術・処置</a:t>
            </a:r>
            <a:r>
              <a:rPr kumimoji="0" lang="en-US" altLang="ja-JP" sz="1400" b="1" kern="0" dirty="0" smtClean="0">
                <a:solidFill>
                  <a:prstClr val="white"/>
                </a:solidFill>
              </a:rPr>
              <a:t>2</a:t>
            </a:r>
            <a:endParaRPr kumimoji="0" lang="ja-JP" altLang="en-US" sz="1400" b="1" kern="0" dirty="0" smtClean="0">
              <a:solidFill>
                <a:prstClr val="white"/>
              </a:solidFill>
            </a:endParaRPr>
          </a:p>
        </p:txBody>
      </p:sp>
      <p:sp>
        <p:nvSpPr>
          <p:cNvPr id="34" name="下矢印吹き出し 33"/>
          <p:cNvSpPr/>
          <p:nvPr/>
        </p:nvSpPr>
        <p:spPr>
          <a:xfrm>
            <a:off x="3874458" y="2008542"/>
            <a:ext cx="926417" cy="576064"/>
          </a:xfrm>
          <a:prstGeom prst="downArrowCallout">
            <a:avLst>
              <a:gd name="adj1" fmla="val 1199"/>
              <a:gd name="adj2" fmla="val 7159"/>
              <a:gd name="adj3" fmla="val 30247"/>
              <a:gd name="adj4" fmla="val 39368"/>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400" b="1" kern="0" dirty="0" smtClean="0">
                <a:solidFill>
                  <a:prstClr val="white"/>
                </a:solidFill>
              </a:rPr>
              <a:t>重症度等</a:t>
            </a:r>
          </a:p>
        </p:txBody>
      </p:sp>
      <p:cxnSp>
        <p:nvCxnSpPr>
          <p:cNvPr id="35" name="直線コネクタ 34"/>
          <p:cNvCxnSpPr/>
          <p:nvPr/>
        </p:nvCxnSpPr>
        <p:spPr>
          <a:xfrm>
            <a:off x="6245595" y="2873122"/>
            <a:ext cx="571504" cy="0"/>
          </a:xfrm>
          <a:prstGeom prst="line">
            <a:avLst/>
          </a:prstGeom>
          <a:noFill/>
          <a:ln w="28575" cap="flat" cmpd="sng" algn="ctr">
            <a:solidFill>
              <a:srgbClr val="FF0000"/>
            </a:solidFill>
            <a:prstDash val="sysDash"/>
          </a:ln>
          <a:effectLst/>
        </p:spPr>
      </p:cxnSp>
      <p:cxnSp>
        <p:nvCxnSpPr>
          <p:cNvPr id="36" name="直線コネクタ 35"/>
          <p:cNvCxnSpPr/>
          <p:nvPr/>
        </p:nvCxnSpPr>
        <p:spPr>
          <a:xfrm>
            <a:off x="6245595" y="3215156"/>
            <a:ext cx="571504" cy="0"/>
          </a:xfrm>
          <a:prstGeom prst="line">
            <a:avLst/>
          </a:prstGeom>
          <a:noFill/>
          <a:ln w="28575" cap="flat" cmpd="sng" algn="ctr">
            <a:solidFill>
              <a:srgbClr val="FF0000"/>
            </a:solidFill>
            <a:prstDash val="sysDash"/>
          </a:ln>
          <a:effectLst/>
        </p:spPr>
      </p:cxnSp>
      <p:cxnSp>
        <p:nvCxnSpPr>
          <p:cNvPr id="37" name="直線コネクタ 36"/>
          <p:cNvCxnSpPr/>
          <p:nvPr/>
        </p:nvCxnSpPr>
        <p:spPr>
          <a:xfrm>
            <a:off x="6245595" y="3557190"/>
            <a:ext cx="571504" cy="0"/>
          </a:xfrm>
          <a:prstGeom prst="line">
            <a:avLst/>
          </a:prstGeom>
          <a:noFill/>
          <a:ln w="28575" cap="flat" cmpd="sng" algn="ctr">
            <a:solidFill>
              <a:srgbClr val="FF0000"/>
            </a:solidFill>
            <a:prstDash val="sysDash"/>
          </a:ln>
          <a:effectLst/>
        </p:spPr>
      </p:cxnSp>
      <p:cxnSp>
        <p:nvCxnSpPr>
          <p:cNvPr id="38" name="直線コネクタ 37"/>
          <p:cNvCxnSpPr/>
          <p:nvPr/>
        </p:nvCxnSpPr>
        <p:spPr>
          <a:xfrm>
            <a:off x="6245595" y="3899224"/>
            <a:ext cx="571504" cy="0"/>
          </a:xfrm>
          <a:prstGeom prst="line">
            <a:avLst/>
          </a:prstGeom>
          <a:noFill/>
          <a:ln w="28575" cap="flat" cmpd="sng" algn="ctr">
            <a:solidFill>
              <a:srgbClr val="FF0000"/>
            </a:solidFill>
            <a:prstDash val="sysDash"/>
          </a:ln>
          <a:effectLst/>
        </p:spPr>
      </p:cxnSp>
      <p:cxnSp>
        <p:nvCxnSpPr>
          <p:cNvPr id="39" name="直線コネクタ 38"/>
          <p:cNvCxnSpPr/>
          <p:nvPr/>
        </p:nvCxnSpPr>
        <p:spPr>
          <a:xfrm>
            <a:off x="6245595" y="4241258"/>
            <a:ext cx="571504" cy="0"/>
          </a:xfrm>
          <a:prstGeom prst="line">
            <a:avLst/>
          </a:prstGeom>
          <a:noFill/>
          <a:ln w="28575" cap="flat" cmpd="sng" algn="ctr">
            <a:solidFill>
              <a:srgbClr val="FF0000"/>
            </a:solidFill>
            <a:prstDash val="sysDash"/>
          </a:ln>
          <a:effectLst/>
        </p:spPr>
      </p:cxnSp>
      <p:sp>
        <p:nvSpPr>
          <p:cNvPr id="40" name="正方形/長方形 39"/>
          <p:cNvSpPr/>
          <p:nvPr/>
        </p:nvSpPr>
        <p:spPr>
          <a:xfrm>
            <a:off x="4114204" y="2728622"/>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なし</a:t>
            </a:r>
          </a:p>
        </p:txBody>
      </p:sp>
      <p:cxnSp>
        <p:nvCxnSpPr>
          <p:cNvPr id="41" name="図形 17"/>
          <p:cNvCxnSpPr>
            <a:stCxn id="80" idx="3"/>
            <a:endCxn id="74" idx="1"/>
          </p:cNvCxnSpPr>
          <p:nvPr/>
        </p:nvCxnSpPr>
        <p:spPr>
          <a:xfrm>
            <a:off x="2367705" y="3385462"/>
            <a:ext cx="627655" cy="326061"/>
          </a:xfrm>
          <a:prstGeom prst="bentConnector3">
            <a:avLst>
              <a:gd name="adj1" fmla="val 50000"/>
            </a:avLst>
          </a:prstGeom>
          <a:noFill/>
          <a:ln w="9525" cap="flat" cmpd="sng" algn="ctr">
            <a:solidFill>
              <a:srgbClr val="4F81BD">
                <a:shade val="95000"/>
                <a:satMod val="105000"/>
              </a:srgbClr>
            </a:solidFill>
            <a:prstDash val="solid"/>
          </a:ln>
          <a:effectLst/>
        </p:spPr>
      </p:cxnSp>
      <p:sp>
        <p:nvSpPr>
          <p:cNvPr id="42" name="テキスト ボックス 41"/>
          <p:cNvSpPr txBox="1"/>
          <p:nvPr/>
        </p:nvSpPr>
        <p:spPr>
          <a:xfrm>
            <a:off x="5032583" y="2665648"/>
            <a:ext cx="1152128" cy="369332"/>
          </a:xfrm>
          <a:prstGeom prst="rect">
            <a:avLst/>
          </a:prstGeom>
          <a:noFill/>
        </p:spPr>
        <p:txBody>
          <a:bodyPr wrap="square" rtlCol="0">
            <a:spAutoFit/>
          </a:bodyPr>
          <a:lstStyle/>
          <a:p>
            <a:pPr algn="ctr">
              <a:defRPr/>
            </a:pPr>
            <a:r>
              <a:rPr kumimoji="0" lang="ja-JP" altLang="en-US" b="1" kern="0" dirty="0" smtClean="0">
                <a:solidFill>
                  <a:prstClr val="black"/>
                </a:solidFill>
              </a:rPr>
              <a:t>分類</a:t>
            </a:r>
            <a:r>
              <a:rPr kumimoji="0" lang="en-US" altLang="ja-JP" b="1" kern="0" dirty="0" smtClean="0">
                <a:solidFill>
                  <a:prstClr val="black"/>
                </a:solidFill>
              </a:rPr>
              <a:t>01</a:t>
            </a:r>
            <a:endParaRPr kumimoji="0" lang="ja-JP" altLang="en-US" b="1" kern="0" dirty="0" smtClean="0">
              <a:solidFill>
                <a:prstClr val="black"/>
              </a:solidFill>
            </a:endParaRPr>
          </a:p>
        </p:txBody>
      </p:sp>
      <p:sp>
        <p:nvSpPr>
          <p:cNvPr id="43" name="テキスト ボックス 42"/>
          <p:cNvSpPr txBox="1"/>
          <p:nvPr/>
        </p:nvSpPr>
        <p:spPr>
          <a:xfrm>
            <a:off x="5032583" y="3011227"/>
            <a:ext cx="1152128" cy="369332"/>
          </a:xfrm>
          <a:prstGeom prst="rect">
            <a:avLst/>
          </a:prstGeom>
          <a:noFill/>
        </p:spPr>
        <p:txBody>
          <a:bodyPr wrap="square" rtlCol="0">
            <a:spAutoFit/>
          </a:bodyPr>
          <a:lstStyle/>
          <a:p>
            <a:pPr algn="ctr">
              <a:defRPr/>
            </a:pPr>
            <a:r>
              <a:rPr kumimoji="0" lang="ja-JP" altLang="en-US" b="1" kern="0" dirty="0" smtClean="0">
                <a:solidFill>
                  <a:prstClr val="black"/>
                </a:solidFill>
              </a:rPr>
              <a:t>分類</a:t>
            </a:r>
            <a:r>
              <a:rPr kumimoji="0" lang="en-US" altLang="ja-JP" b="1" kern="0" dirty="0" smtClean="0">
                <a:solidFill>
                  <a:prstClr val="black"/>
                </a:solidFill>
              </a:rPr>
              <a:t>02</a:t>
            </a:r>
            <a:endParaRPr kumimoji="0" lang="ja-JP" altLang="en-US" b="1" kern="0" dirty="0" smtClean="0">
              <a:solidFill>
                <a:prstClr val="black"/>
              </a:solidFill>
            </a:endParaRPr>
          </a:p>
        </p:txBody>
      </p:sp>
      <p:sp>
        <p:nvSpPr>
          <p:cNvPr id="44" name="テキスト ボックス 43"/>
          <p:cNvSpPr txBox="1"/>
          <p:nvPr/>
        </p:nvSpPr>
        <p:spPr>
          <a:xfrm>
            <a:off x="5032583" y="3356806"/>
            <a:ext cx="1152128" cy="369332"/>
          </a:xfrm>
          <a:prstGeom prst="rect">
            <a:avLst/>
          </a:prstGeom>
          <a:noFill/>
        </p:spPr>
        <p:txBody>
          <a:bodyPr wrap="square" rtlCol="0">
            <a:spAutoFit/>
          </a:bodyPr>
          <a:lstStyle/>
          <a:p>
            <a:pPr algn="ctr">
              <a:defRPr/>
            </a:pPr>
            <a:r>
              <a:rPr kumimoji="0" lang="ja-JP" altLang="en-US" b="1" kern="0" dirty="0" smtClean="0">
                <a:solidFill>
                  <a:prstClr val="black"/>
                </a:solidFill>
              </a:rPr>
              <a:t>分類</a:t>
            </a:r>
            <a:r>
              <a:rPr kumimoji="0" lang="en-US" altLang="ja-JP" b="1" kern="0" dirty="0" smtClean="0">
                <a:solidFill>
                  <a:prstClr val="black"/>
                </a:solidFill>
              </a:rPr>
              <a:t>03</a:t>
            </a:r>
            <a:endParaRPr kumimoji="0" lang="ja-JP" altLang="en-US" b="1" kern="0" dirty="0" smtClean="0">
              <a:solidFill>
                <a:prstClr val="black"/>
              </a:solidFill>
            </a:endParaRPr>
          </a:p>
        </p:txBody>
      </p:sp>
      <p:sp>
        <p:nvSpPr>
          <p:cNvPr id="45" name="テキスト ボックス 44"/>
          <p:cNvSpPr txBox="1"/>
          <p:nvPr/>
        </p:nvSpPr>
        <p:spPr>
          <a:xfrm>
            <a:off x="5032583" y="3702385"/>
            <a:ext cx="1152128" cy="369332"/>
          </a:xfrm>
          <a:prstGeom prst="rect">
            <a:avLst/>
          </a:prstGeom>
          <a:noFill/>
        </p:spPr>
        <p:txBody>
          <a:bodyPr wrap="square" rtlCol="0">
            <a:spAutoFit/>
          </a:bodyPr>
          <a:lstStyle/>
          <a:p>
            <a:pPr algn="ctr">
              <a:defRPr/>
            </a:pPr>
            <a:r>
              <a:rPr kumimoji="0" lang="ja-JP" altLang="en-US" b="1" kern="0" dirty="0" smtClean="0">
                <a:solidFill>
                  <a:prstClr val="black"/>
                </a:solidFill>
              </a:rPr>
              <a:t>分類</a:t>
            </a:r>
            <a:r>
              <a:rPr kumimoji="0" lang="en-US" altLang="ja-JP" b="1" kern="0" dirty="0" smtClean="0">
                <a:solidFill>
                  <a:prstClr val="black"/>
                </a:solidFill>
              </a:rPr>
              <a:t>04</a:t>
            </a:r>
            <a:endParaRPr kumimoji="0" lang="ja-JP" altLang="en-US" b="1" kern="0" dirty="0" smtClean="0">
              <a:solidFill>
                <a:prstClr val="black"/>
              </a:solidFill>
            </a:endParaRPr>
          </a:p>
        </p:txBody>
      </p:sp>
      <p:sp>
        <p:nvSpPr>
          <p:cNvPr id="46" name="テキスト ボックス 45"/>
          <p:cNvSpPr txBox="1"/>
          <p:nvPr/>
        </p:nvSpPr>
        <p:spPr>
          <a:xfrm>
            <a:off x="5032583" y="4047964"/>
            <a:ext cx="1152128" cy="369332"/>
          </a:xfrm>
          <a:prstGeom prst="rect">
            <a:avLst/>
          </a:prstGeom>
          <a:noFill/>
        </p:spPr>
        <p:txBody>
          <a:bodyPr wrap="square" rtlCol="0">
            <a:spAutoFit/>
          </a:bodyPr>
          <a:lstStyle/>
          <a:p>
            <a:pPr algn="ctr">
              <a:defRPr/>
            </a:pPr>
            <a:r>
              <a:rPr kumimoji="0" lang="ja-JP" altLang="en-US" b="1" kern="0" dirty="0" smtClean="0">
                <a:solidFill>
                  <a:prstClr val="black"/>
                </a:solidFill>
              </a:rPr>
              <a:t>分類</a:t>
            </a:r>
            <a:r>
              <a:rPr kumimoji="0" lang="en-US" altLang="ja-JP" b="1" kern="0" dirty="0" smtClean="0">
                <a:solidFill>
                  <a:prstClr val="black"/>
                </a:solidFill>
              </a:rPr>
              <a:t>05</a:t>
            </a:r>
            <a:endParaRPr kumimoji="0" lang="ja-JP" altLang="en-US" b="1" kern="0" dirty="0" smtClean="0">
              <a:solidFill>
                <a:prstClr val="black"/>
              </a:solidFill>
            </a:endParaRPr>
          </a:p>
        </p:txBody>
      </p:sp>
      <p:cxnSp>
        <p:nvCxnSpPr>
          <p:cNvPr id="47" name="直線コネクタ 46"/>
          <p:cNvCxnSpPr/>
          <p:nvPr/>
        </p:nvCxnSpPr>
        <p:spPr>
          <a:xfrm>
            <a:off x="4680582" y="3908205"/>
            <a:ext cx="432049" cy="0"/>
          </a:xfrm>
          <a:prstGeom prst="line">
            <a:avLst/>
          </a:prstGeom>
          <a:noFill/>
          <a:ln w="9525" cap="flat" cmpd="sng" algn="ctr">
            <a:solidFill>
              <a:srgbClr val="4F81BD">
                <a:shade val="95000"/>
                <a:satMod val="105000"/>
              </a:srgbClr>
            </a:solidFill>
            <a:prstDash val="solid"/>
          </a:ln>
          <a:effectLst/>
        </p:spPr>
      </p:cxnSp>
      <p:sp>
        <p:nvSpPr>
          <p:cNvPr id="48" name="テキスト ボックス 47"/>
          <p:cNvSpPr txBox="1"/>
          <p:nvPr/>
        </p:nvSpPr>
        <p:spPr>
          <a:xfrm>
            <a:off x="5032583" y="4393543"/>
            <a:ext cx="1152128" cy="369332"/>
          </a:xfrm>
          <a:prstGeom prst="rect">
            <a:avLst/>
          </a:prstGeom>
          <a:noFill/>
        </p:spPr>
        <p:txBody>
          <a:bodyPr wrap="square" rtlCol="0">
            <a:spAutoFit/>
          </a:bodyPr>
          <a:lstStyle/>
          <a:p>
            <a:pPr algn="ctr">
              <a:defRPr/>
            </a:pPr>
            <a:r>
              <a:rPr kumimoji="0" lang="ja-JP" altLang="en-US" b="1" kern="0" dirty="0" smtClean="0">
                <a:solidFill>
                  <a:prstClr val="black"/>
                </a:solidFill>
              </a:rPr>
              <a:t>分類</a:t>
            </a:r>
            <a:r>
              <a:rPr kumimoji="0" lang="en-US" altLang="ja-JP" b="1" kern="0" dirty="0" smtClean="0">
                <a:solidFill>
                  <a:prstClr val="black"/>
                </a:solidFill>
              </a:rPr>
              <a:t>06</a:t>
            </a:r>
            <a:endParaRPr kumimoji="0" lang="ja-JP" altLang="en-US" b="1" kern="0" dirty="0" smtClean="0">
              <a:solidFill>
                <a:prstClr val="black"/>
              </a:solidFill>
            </a:endParaRPr>
          </a:p>
        </p:txBody>
      </p:sp>
      <p:sp>
        <p:nvSpPr>
          <p:cNvPr id="49" name="テキスト ボックス 48"/>
          <p:cNvSpPr txBox="1"/>
          <p:nvPr/>
        </p:nvSpPr>
        <p:spPr>
          <a:xfrm>
            <a:off x="5032583" y="4739122"/>
            <a:ext cx="1152128" cy="369332"/>
          </a:xfrm>
          <a:prstGeom prst="rect">
            <a:avLst/>
          </a:prstGeom>
          <a:noFill/>
        </p:spPr>
        <p:txBody>
          <a:bodyPr wrap="square" rtlCol="0">
            <a:spAutoFit/>
          </a:bodyPr>
          <a:lstStyle/>
          <a:p>
            <a:pPr algn="ctr">
              <a:defRPr/>
            </a:pPr>
            <a:r>
              <a:rPr kumimoji="0" lang="ja-JP" altLang="en-US" b="1" kern="0" dirty="0" smtClean="0">
                <a:solidFill>
                  <a:prstClr val="black"/>
                </a:solidFill>
              </a:rPr>
              <a:t>分類</a:t>
            </a:r>
            <a:r>
              <a:rPr kumimoji="0" lang="en-US" altLang="ja-JP" b="1" kern="0" dirty="0" smtClean="0">
                <a:solidFill>
                  <a:prstClr val="black"/>
                </a:solidFill>
              </a:rPr>
              <a:t>07</a:t>
            </a:r>
            <a:endParaRPr kumimoji="0" lang="ja-JP" altLang="en-US" b="1" kern="0" dirty="0" smtClean="0">
              <a:solidFill>
                <a:prstClr val="black"/>
              </a:solidFill>
            </a:endParaRPr>
          </a:p>
        </p:txBody>
      </p:sp>
      <p:sp>
        <p:nvSpPr>
          <p:cNvPr id="50" name="テキスト ボックス 49"/>
          <p:cNvSpPr txBox="1"/>
          <p:nvPr/>
        </p:nvSpPr>
        <p:spPr>
          <a:xfrm>
            <a:off x="5032583" y="5084701"/>
            <a:ext cx="1152128" cy="369332"/>
          </a:xfrm>
          <a:prstGeom prst="rect">
            <a:avLst/>
          </a:prstGeom>
          <a:noFill/>
        </p:spPr>
        <p:txBody>
          <a:bodyPr wrap="square" rtlCol="0">
            <a:spAutoFit/>
          </a:bodyPr>
          <a:lstStyle/>
          <a:p>
            <a:pPr algn="ctr">
              <a:defRPr/>
            </a:pPr>
            <a:r>
              <a:rPr kumimoji="0" lang="ja-JP" altLang="en-US" b="1" kern="0" dirty="0" smtClean="0">
                <a:solidFill>
                  <a:prstClr val="black"/>
                </a:solidFill>
              </a:rPr>
              <a:t>分類</a:t>
            </a:r>
            <a:r>
              <a:rPr kumimoji="0" lang="en-US" altLang="ja-JP" b="1" kern="0" dirty="0" smtClean="0">
                <a:solidFill>
                  <a:prstClr val="black"/>
                </a:solidFill>
              </a:rPr>
              <a:t>08</a:t>
            </a:r>
            <a:endParaRPr kumimoji="0" lang="ja-JP" altLang="en-US" b="1" kern="0" dirty="0" smtClean="0">
              <a:solidFill>
                <a:prstClr val="black"/>
              </a:solidFill>
            </a:endParaRPr>
          </a:p>
        </p:txBody>
      </p:sp>
      <p:cxnSp>
        <p:nvCxnSpPr>
          <p:cNvPr id="51" name="直線コネクタ 50"/>
          <p:cNvCxnSpPr/>
          <p:nvPr/>
        </p:nvCxnSpPr>
        <p:spPr>
          <a:xfrm>
            <a:off x="4680582" y="2872638"/>
            <a:ext cx="432049" cy="0"/>
          </a:xfrm>
          <a:prstGeom prst="line">
            <a:avLst/>
          </a:prstGeom>
          <a:noFill/>
          <a:ln w="9525" cap="flat" cmpd="sng" algn="ctr">
            <a:solidFill>
              <a:srgbClr val="4F81BD">
                <a:shade val="95000"/>
                <a:satMod val="105000"/>
              </a:srgbClr>
            </a:solidFill>
            <a:prstDash val="solid"/>
          </a:ln>
          <a:effectLst/>
        </p:spPr>
      </p:cxnSp>
      <p:cxnSp>
        <p:nvCxnSpPr>
          <p:cNvPr id="52" name="直線コネクタ 51"/>
          <p:cNvCxnSpPr/>
          <p:nvPr/>
        </p:nvCxnSpPr>
        <p:spPr>
          <a:xfrm>
            <a:off x="4680582" y="4253394"/>
            <a:ext cx="432049" cy="0"/>
          </a:xfrm>
          <a:prstGeom prst="line">
            <a:avLst/>
          </a:prstGeom>
          <a:noFill/>
          <a:ln w="9525" cap="flat" cmpd="sng" algn="ctr">
            <a:solidFill>
              <a:srgbClr val="4F81BD">
                <a:shade val="95000"/>
                <a:satMod val="105000"/>
              </a:srgbClr>
            </a:solidFill>
            <a:prstDash val="solid"/>
          </a:ln>
          <a:effectLst/>
        </p:spPr>
      </p:cxnSp>
      <p:cxnSp>
        <p:nvCxnSpPr>
          <p:cNvPr id="53" name="直線コネクタ 52"/>
          <p:cNvCxnSpPr/>
          <p:nvPr/>
        </p:nvCxnSpPr>
        <p:spPr>
          <a:xfrm>
            <a:off x="4680582" y="4598583"/>
            <a:ext cx="432049" cy="0"/>
          </a:xfrm>
          <a:prstGeom prst="line">
            <a:avLst/>
          </a:prstGeom>
          <a:noFill/>
          <a:ln w="9525" cap="flat" cmpd="sng" algn="ctr">
            <a:solidFill>
              <a:srgbClr val="4F81BD">
                <a:shade val="95000"/>
                <a:satMod val="105000"/>
              </a:srgbClr>
            </a:solidFill>
            <a:prstDash val="solid"/>
          </a:ln>
          <a:effectLst/>
        </p:spPr>
      </p:cxnSp>
      <p:cxnSp>
        <p:nvCxnSpPr>
          <p:cNvPr id="54" name="直線コネクタ 53"/>
          <p:cNvCxnSpPr/>
          <p:nvPr/>
        </p:nvCxnSpPr>
        <p:spPr>
          <a:xfrm>
            <a:off x="4680582" y="4943772"/>
            <a:ext cx="432049" cy="0"/>
          </a:xfrm>
          <a:prstGeom prst="line">
            <a:avLst/>
          </a:prstGeom>
          <a:noFill/>
          <a:ln w="9525" cap="flat" cmpd="sng" algn="ctr">
            <a:solidFill>
              <a:srgbClr val="4F81BD">
                <a:shade val="95000"/>
                <a:satMod val="105000"/>
              </a:srgbClr>
            </a:solidFill>
            <a:prstDash val="solid"/>
          </a:ln>
          <a:effectLst/>
        </p:spPr>
      </p:cxnSp>
      <p:cxnSp>
        <p:nvCxnSpPr>
          <p:cNvPr id="55" name="直線コネクタ 54"/>
          <p:cNvCxnSpPr/>
          <p:nvPr/>
        </p:nvCxnSpPr>
        <p:spPr>
          <a:xfrm>
            <a:off x="4680582" y="3563016"/>
            <a:ext cx="432049" cy="0"/>
          </a:xfrm>
          <a:prstGeom prst="line">
            <a:avLst/>
          </a:prstGeom>
          <a:noFill/>
          <a:ln w="9525" cap="flat" cmpd="sng" algn="ctr">
            <a:solidFill>
              <a:srgbClr val="4F81BD">
                <a:shade val="95000"/>
                <a:satMod val="105000"/>
              </a:srgbClr>
            </a:solidFill>
            <a:prstDash val="solid"/>
          </a:ln>
          <a:effectLst/>
        </p:spPr>
      </p:cxnSp>
      <p:cxnSp>
        <p:nvCxnSpPr>
          <p:cNvPr id="56" name="直線コネクタ 55"/>
          <p:cNvCxnSpPr/>
          <p:nvPr/>
        </p:nvCxnSpPr>
        <p:spPr>
          <a:xfrm>
            <a:off x="4680582" y="3217827"/>
            <a:ext cx="432049" cy="0"/>
          </a:xfrm>
          <a:prstGeom prst="line">
            <a:avLst/>
          </a:prstGeom>
          <a:noFill/>
          <a:ln w="9525" cap="flat" cmpd="sng" algn="ctr">
            <a:solidFill>
              <a:srgbClr val="4F81BD">
                <a:shade val="95000"/>
                <a:satMod val="105000"/>
              </a:srgbClr>
            </a:solidFill>
            <a:prstDash val="solid"/>
          </a:ln>
          <a:effectLst/>
        </p:spPr>
      </p:cxnSp>
      <p:cxnSp>
        <p:nvCxnSpPr>
          <p:cNvPr id="57" name="直線コネクタ 56"/>
          <p:cNvCxnSpPr/>
          <p:nvPr/>
        </p:nvCxnSpPr>
        <p:spPr>
          <a:xfrm>
            <a:off x="4680582" y="5288961"/>
            <a:ext cx="432049" cy="0"/>
          </a:xfrm>
          <a:prstGeom prst="line">
            <a:avLst/>
          </a:prstGeom>
          <a:noFill/>
          <a:ln w="9525" cap="flat" cmpd="sng" algn="ctr">
            <a:solidFill>
              <a:srgbClr val="4F81BD">
                <a:shade val="95000"/>
                <a:satMod val="105000"/>
              </a:srgbClr>
            </a:solidFill>
            <a:prstDash val="solid"/>
          </a:ln>
          <a:effectLst/>
        </p:spPr>
      </p:cxnSp>
      <p:cxnSp>
        <p:nvCxnSpPr>
          <p:cNvPr id="58" name="直線コネクタ 57"/>
          <p:cNvCxnSpPr/>
          <p:nvPr/>
        </p:nvCxnSpPr>
        <p:spPr>
          <a:xfrm>
            <a:off x="6245595" y="4583292"/>
            <a:ext cx="571504" cy="0"/>
          </a:xfrm>
          <a:prstGeom prst="line">
            <a:avLst/>
          </a:prstGeom>
          <a:noFill/>
          <a:ln w="28575" cap="flat" cmpd="sng" algn="ctr">
            <a:solidFill>
              <a:srgbClr val="FF0000"/>
            </a:solidFill>
            <a:prstDash val="sysDash"/>
          </a:ln>
          <a:effectLst/>
        </p:spPr>
      </p:cxnSp>
      <p:cxnSp>
        <p:nvCxnSpPr>
          <p:cNvPr id="59" name="直線コネクタ 58"/>
          <p:cNvCxnSpPr/>
          <p:nvPr/>
        </p:nvCxnSpPr>
        <p:spPr>
          <a:xfrm>
            <a:off x="6245595" y="4925326"/>
            <a:ext cx="571504" cy="0"/>
          </a:xfrm>
          <a:prstGeom prst="line">
            <a:avLst/>
          </a:prstGeom>
          <a:noFill/>
          <a:ln w="28575" cap="flat" cmpd="sng" algn="ctr">
            <a:solidFill>
              <a:srgbClr val="FF0000"/>
            </a:solidFill>
            <a:prstDash val="sysDash"/>
          </a:ln>
          <a:effectLst/>
        </p:spPr>
      </p:cxnSp>
      <p:cxnSp>
        <p:nvCxnSpPr>
          <p:cNvPr id="60" name="直線コネクタ 59"/>
          <p:cNvCxnSpPr/>
          <p:nvPr/>
        </p:nvCxnSpPr>
        <p:spPr>
          <a:xfrm>
            <a:off x="6245595" y="5267360"/>
            <a:ext cx="571504" cy="0"/>
          </a:xfrm>
          <a:prstGeom prst="line">
            <a:avLst/>
          </a:prstGeom>
          <a:noFill/>
          <a:ln w="28575" cap="flat" cmpd="sng" algn="ctr">
            <a:solidFill>
              <a:srgbClr val="FF0000"/>
            </a:solidFill>
            <a:prstDash val="sysDash"/>
          </a:ln>
          <a:effectLst/>
        </p:spPr>
      </p:cxnSp>
      <p:sp>
        <p:nvSpPr>
          <p:cNvPr id="61" name="テキスト ボックス 60"/>
          <p:cNvSpPr txBox="1"/>
          <p:nvPr/>
        </p:nvSpPr>
        <p:spPr>
          <a:xfrm>
            <a:off x="7107502" y="3005237"/>
            <a:ext cx="1107338" cy="369332"/>
          </a:xfrm>
          <a:prstGeom prst="rect">
            <a:avLst/>
          </a:prstGeom>
          <a:noFill/>
        </p:spPr>
        <p:txBody>
          <a:bodyPr wrap="square" rtlCol="0">
            <a:spAutoFit/>
          </a:bodyPr>
          <a:lstStyle/>
          <a:p>
            <a:pPr>
              <a:defRPr/>
            </a:pPr>
            <a:r>
              <a:rPr kumimoji="0" lang="ja-JP" altLang="en-US" b="1" kern="0" smtClean="0">
                <a:solidFill>
                  <a:srgbClr val="FF0000"/>
                </a:solidFill>
              </a:rPr>
              <a:t>分類</a:t>
            </a:r>
            <a:r>
              <a:rPr kumimoji="0" lang="en-US" altLang="ja-JP" b="1" kern="0" smtClean="0">
                <a:solidFill>
                  <a:srgbClr val="FF0000"/>
                </a:solidFill>
              </a:rPr>
              <a:t>p01</a:t>
            </a:r>
            <a:endParaRPr kumimoji="0" lang="ja-JP" altLang="en-US" b="1" kern="0" dirty="0" smtClean="0">
              <a:solidFill>
                <a:srgbClr val="FF0000"/>
              </a:solidFill>
            </a:endParaRPr>
          </a:p>
        </p:txBody>
      </p:sp>
      <p:sp>
        <p:nvSpPr>
          <p:cNvPr id="62" name="テキスト ボックス 61"/>
          <p:cNvSpPr txBox="1"/>
          <p:nvPr/>
        </p:nvSpPr>
        <p:spPr>
          <a:xfrm>
            <a:off x="7107504" y="3702483"/>
            <a:ext cx="1111026" cy="369332"/>
          </a:xfrm>
          <a:prstGeom prst="rect">
            <a:avLst/>
          </a:prstGeom>
          <a:noFill/>
        </p:spPr>
        <p:txBody>
          <a:bodyPr wrap="square" rtlCol="0">
            <a:spAutoFit/>
          </a:bodyPr>
          <a:lstStyle/>
          <a:p>
            <a:pPr>
              <a:defRPr/>
            </a:pPr>
            <a:r>
              <a:rPr kumimoji="0" lang="ja-JP" altLang="en-US" b="1" kern="0" smtClean="0">
                <a:solidFill>
                  <a:srgbClr val="FF0000"/>
                </a:solidFill>
              </a:rPr>
              <a:t>分類</a:t>
            </a:r>
            <a:r>
              <a:rPr kumimoji="0" lang="en-US" altLang="ja-JP" b="1" kern="0" smtClean="0">
                <a:solidFill>
                  <a:srgbClr val="FF0000"/>
                </a:solidFill>
              </a:rPr>
              <a:t>p04</a:t>
            </a:r>
            <a:endParaRPr kumimoji="0" lang="ja-JP" altLang="en-US" b="1" kern="0" dirty="0" smtClean="0">
              <a:solidFill>
                <a:srgbClr val="FF0000"/>
              </a:solidFill>
            </a:endParaRPr>
          </a:p>
        </p:txBody>
      </p:sp>
      <p:sp>
        <p:nvSpPr>
          <p:cNvPr id="63" name="テキスト ボックス 62"/>
          <p:cNvSpPr txBox="1"/>
          <p:nvPr/>
        </p:nvSpPr>
        <p:spPr>
          <a:xfrm>
            <a:off x="7107504" y="4051106"/>
            <a:ext cx="1111026" cy="369332"/>
          </a:xfrm>
          <a:prstGeom prst="rect">
            <a:avLst/>
          </a:prstGeom>
          <a:noFill/>
        </p:spPr>
        <p:txBody>
          <a:bodyPr wrap="square" rtlCol="0">
            <a:spAutoFit/>
          </a:bodyPr>
          <a:lstStyle/>
          <a:p>
            <a:pPr>
              <a:defRPr/>
            </a:pPr>
            <a:r>
              <a:rPr kumimoji="0" lang="ja-JP" altLang="en-US" b="1" kern="0" smtClean="0">
                <a:solidFill>
                  <a:srgbClr val="FF0000"/>
                </a:solidFill>
              </a:rPr>
              <a:t>分類</a:t>
            </a:r>
            <a:r>
              <a:rPr kumimoji="0" lang="en-US" altLang="ja-JP" b="1" kern="0" smtClean="0">
                <a:solidFill>
                  <a:srgbClr val="FF0000"/>
                </a:solidFill>
              </a:rPr>
              <a:t>p01</a:t>
            </a:r>
            <a:endParaRPr kumimoji="0" lang="ja-JP" altLang="en-US" b="1" kern="0" dirty="0" smtClean="0">
              <a:solidFill>
                <a:srgbClr val="FF0000"/>
              </a:solidFill>
            </a:endParaRPr>
          </a:p>
        </p:txBody>
      </p:sp>
      <p:sp>
        <p:nvSpPr>
          <p:cNvPr id="64" name="テキスト ボックス 63"/>
          <p:cNvSpPr txBox="1"/>
          <p:nvPr/>
        </p:nvSpPr>
        <p:spPr>
          <a:xfrm>
            <a:off x="7107504" y="4748352"/>
            <a:ext cx="1111026" cy="369332"/>
          </a:xfrm>
          <a:prstGeom prst="rect">
            <a:avLst/>
          </a:prstGeom>
          <a:noFill/>
        </p:spPr>
        <p:txBody>
          <a:bodyPr wrap="square" rtlCol="0">
            <a:spAutoFit/>
          </a:bodyPr>
          <a:lstStyle/>
          <a:p>
            <a:pPr>
              <a:defRPr/>
            </a:pPr>
            <a:r>
              <a:rPr kumimoji="0" lang="ja-JP" altLang="en-US" b="1" kern="0" smtClean="0">
                <a:solidFill>
                  <a:srgbClr val="FF0000"/>
                </a:solidFill>
              </a:rPr>
              <a:t>分類</a:t>
            </a:r>
            <a:r>
              <a:rPr kumimoji="0" lang="en-US" altLang="ja-JP" b="1" kern="0" smtClean="0">
                <a:solidFill>
                  <a:srgbClr val="FF0000"/>
                </a:solidFill>
              </a:rPr>
              <a:t>p05</a:t>
            </a:r>
            <a:endParaRPr kumimoji="0" lang="ja-JP" altLang="en-US" b="1" kern="0" dirty="0" smtClean="0">
              <a:solidFill>
                <a:srgbClr val="FF0000"/>
              </a:solidFill>
            </a:endParaRPr>
          </a:p>
        </p:txBody>
      </p:sp>
      <p:sp>
        <p:nvSpPr>
          <p:cNvPr id="65" name="テキスト ボックス 64"/>
          <p:cNvSpPr txBox="1"/>
          <p:nvPr/>
        </p:nvSpPr>
        <p:spPr>
          <a:xfrm>
            <a:off x="7107501" y="5096975"/>
            <a:ext cx="1134668" cy="369332"/>
          </a:xfrm>
          <a:prstGeom prst="rect">
            <a:avLst/>
          </a:prstGeom>
          <a:noFill/>
        </p:spPr>
        <p:txBody>
          <a:bodyPr wrap="square" rtlCol="0">
            <a:spAutoFit/>
          </a:bodyPr>
          <a:lstStyle/>
          <a:p>
            <a:pPr>
              <a:defRPr/>
            </a:pPr>
            <a:r>
              <a:rPr kumimoji="0" lang="ja-JP" altLang="en-US" b="1" kern="0" smtClean="0">
                <a:solidFill>
                  <a:srgbClr val="FF0000"/>
                </a:solidFill>
              </a:rPr>
              <a:t>分類</a:t>
            </a:r>
            <a:r>
              <a:rPr kumimoji="0" lang="en-US" altLang="ja-JP" b="1" kern="0" smtClean="0">
                <a:solidFill>
                  <a:srgbClr val="FF0000"/>
                </a:solidFill>
              </a:rPr>
              <a:t>p05</a:t>
            </a:r>
            <a:endParaRPr kumimoji="0" lang="ja-JP" altLang="en-US" b="1" kern="0" dirty="0" smtClean="0">
              <a:solidFill>
                <a:srgbClr val="FF0000"/>
              </a:solidFill>
            </a:endParaRPr>
          </a:p>
        </p:txBody>
      </p:sp>
      <p:sp>
        <p:nvSpPr>
          <p:cNvPr id="66" name="テキスト ボックス 65"/>
          <p:cNvSpPr txBox="1"/>
          <p:nvPr/>
        </p:nvSpPr>
        <p:spPr>
          <a:xfrm>
            <a:off x="7107501" y="4399729"/>
            <a:ext cx="1134668" cy="369332"/>
          </a:xfrm>
          <a:prstGeom prst="rect">
            <a:avLst/>
          </a:prstGeom>
          <a:noFill/>
        </p:spPr>
        <p:txBody>
          <a:bodyPr wrap="square" rtlCol="0">
            <a:spAutoFit/>
          </a:bodyPr>
          <a:lstStyle/>
          <a:p>
            <a:pPr>
              <a:defRPr/>
            </a:pPr>
            <a:r>
              <a:rPr kumimoji="0" lang="ja-JP" altLang="en-US" b="1" kern="0" smtClean="0">
                <a:solidFill>
                  <a:srgbClr val="FF0000"/>
                </a:solidFill>
              </a:rPr>
              <a:t>分類</a:t>
            </a:r>
            <a:r>
              <a:rPr kumimoji="0" lang="en-US" altLang="ja-JP" b="1" kern="0" smtClean="0">
                <a:solidFill>
                  <a:srgbClr val="FF0000"/>
                </a:solidFill>
              </a:rPr>
              <a:t>p01</a:t>
            </a:r>
            <a:endParaRPr kumimoji="0" lang="ja-JP" altLang="en-US" b="1" kern="0" dirty="0" smtClean="0">
              <a:solidFill>
                <a:srgbClr val="FF0000"/>
              </a:solidFill>
            </a:endParaRPr>
          </a:p>
        </p:txBody>
      </p:sp>
      <p:sp>
        <p:nvSpPr>
          <p:cNvPr id="67" name="正方形/長方形 66"/>
          <p:cNvSpPr/>
          <p:nvPr/>
        </p:nvSpPr>
        <p:spPr>
          <a:xfrm>
            <a:off x="4114204" y="3073000"/>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あり</a:t>
            </a:r>
          </a:p>
        </p:txBody>
      </p:sp>
      <p:sp>
        <p:nvSpPr>
          <p:cNvPr id="68" name="正方形/長方形 67"/>
          <p:cNvSpPr/>
          <p:nvPr/>
        </p:nvSpPr>
        <p:spPr>
          <a:xfrm>
            <a:off x="4117748" y="3417378"/>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なし</a:t>
            </a:r>
          </a:p>
        </p:txBody>
      </p:sp>
      <p:sp>
        <p:nvSpPr>
          <p:cNvPr id="69" name="正方形/長方形 68"/>
          <p:cNvSpPr/>
          <p:nvPr/>
        </p:nvSpPr>
        <p:spPr>
          <a:xfrm>
            <a:off x="4117748" y="3761756"/>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あり</a:t>
            </a:r>
          </a:p>
        </p:txBody>
      </p:sp>
      <p:sp>
        <p:nvSpPr>
          <p:cNvPr id="70" name="正方形/長方形 69"/>
          <p:cNvSpPr/>
          <p:nvPr/>
        </p:nvSpPr>
        <p:spPr>
          <a:xfrm>
            <a:off x="4139008" y="4106134"/>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なし</a:t>
            </a:r>
          </a:p>
        </p:txBody>
      </p:sp>
      <p:sp>
        <p:nvSpPr>
          <p:cNvPr id="71" name="正方形/長方形 70"/>
          <p:cNvSpPr/>
          <p:nvPr/>
        </p:nvSpPr>
        <p:spPr>
          <a:xfrm>
            <a:off x="4139008" y="4450512"/>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あり</a:t>
            </a:r>
          </a:p>
        </p:txBody>
      </p:sp>
      <p:sp>
        <p:nvSpPr>
          <p:cNvPr id="72" name="正方形/長方形 71"/>
          <p:cNvSpPr/>
          <p:nvPr/>
        </p:nvSpPr>
        <p:spPr>
          <a:xfrm>
            <a:off x="4149646" y="4794890"/>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なし</a:t>
            </a:r>
          </a:p>
        </p:txBody>
      </p:sp>
      <p:sp>
        <p:nvSpPr>
          <p:cNvPr id="73" name="正方形/長方形 72"/>
          <p:cNvSpPr/>
          <p:nvPr/>
        </p:nvSpPr>
        <p:spPr>
          <a:xfrm>
            <a:off x="4149646" y="5139269"/>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あり</a:t>
            </a:r>
          </a:p>
        </p:txBody>
      </p:sp>
      <p:sp>
        <p:nvSpPr>
          <p:cNvPr id="74" name="正方形/長方形 73"/>
          <p:cNvSpPr/>
          <p:nvPr/>
        </p:nvSpPr>
        <p:spPr>
          <a:xfrm>
            <a:off x="2995393" y="3583184"/>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あり</a:t>
            </a:r>
          </a:p>
        </p:txBody>
      </p:sp>
      <p:sp>
        <p:nvSpPr>
          <p:cNvPr id="75" name="正方形/長方形 74"/>
          <p:cNvSpPr/>
          <p:nvPr/>
        </p:nvSpPr>
        <p:spPr>
          <a:xfrm>
            <a:off x="3016633" y="4263672"/>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なし</a:t>
            </a:r>
          </a:p>
        </p:txBody>
      </p:sp>
      <p:sp>
        <p:nvSpPr>
          <p:cNvPr id="76" name="正方形/長方形 75"/>
          <p:cNvSpPr/>
          <p:nvPr/>
        </p:nvSpPr>
        <p:spPr>
          <a:xfrm>
            <a:off x="3009548" y="4958339"/>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あり</a:t>
            </a:r>
          </a:p>
        </p:txBody>
      </p:sp>
      <p:sp>
        <p:nvSpPr>
          <p:cNvPr id="77" name="下矢印吹き出し 76"/>
          <p:cNvSpPr/>
          <p:nvPr/>
        </p:nvSpPr>
        <p:spPr>
          <a:xfrm>
            <a:off x="1816323" y="2012080"/>
            <a:ext cx="658224" cy="576064"/>
          </a:xfrm>
          <a:prstGeom prst="downArrowCallout">
            <a:avLst>
              <a:gd name="adj1" fmla="val 3823"/>
              <a:gd name="adj2" fmla="val 8658"/>
              <a:gd name="adj3" fmla="val 25000"/>
              <a:gd name="adj4" fmla="val 41060"/>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400" b="1" kern="0" dirty="0" smtClean="0">
                <a:solidFill>
                  <a:prstClr val="white"/>
                </a:solidFill>
              </a:rPr>
              <a:t>手術</a:t>
            </a:r>
          </a:p>
        </p:txBody>
      </p:sp>
      <p:cxnSp>
        <p:nvCxnSpPr>
          <p:cNvPr id="78" name="図形 17"/>
          <p:cNvCxnSpPr>
            <a:stCxn id="29" idx="6"/>
            <a:endCxn id="80" idx="1"/>
          </p:cNvCxnSpPr>
          <p:nvPr/>
        </p:nvCxnSpPr>
        <p:spPr>
          <a:xfrm flipV="1">
            <a:off x="1636900" y="3385468"/>
            <a:ext cx="298758" cy="313081"/>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79" name="図形 17"/>
          <p:cNvCxnSpPr>
            <a:stCxn id="29" idx="6"/>
            <a:endCxn id="81" idx="1"/>
          </p:cNvCxnSpPr>
          <p:nvPr/>
        </p:nvCxnSpPr>
        <p:spPr>
          <a:xfrm>
            <a:off x="1636902" y="3698544"/>
            <a:ext cx="291663" cy="1030169"/>
          </a:xfrm>
          <a:prstGeom prst="bentConnector3">
            <a:avLst>
              <a:gd name="adj1" fmla="val 50000"/>
            </a:avLst>
          </a:prstGeom>
          <a:noFill/>
          <a:ln w="9525" cap="flat" cmpd="sng" algn="ctr">
            <a:solidFill>
              <a:srgbClr val="4F81BD">
                <a:shade val="95000"/>
                <a:satMod val="105000"/>
              </a:srgbClr>
            </a:solidFill>
            <a:prstDash val="solid"/>
          </a:ln>
          <a:effectLst/>
        </p:spPr>
      </p:cxnSp>
      <p:sp>
        <p:nvSpPr>
          <p:cNvPr id="80" name="正方形/長方形 79"/>
          <p:cNvSpPr/>
          <p:nvPr/>
        </p:nvSpPr>
        <p:spPr>
          <a:xfrm>
            <a:off x="1935690" y="3257123"/>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なし</a:t>
            </a:r>
          </a:p>
        </p:txBody>
      </p:sp>
      <p:sp>
        <p:nvSpPr>
          <p:cNvPr id="81" name="正方形/長方形 80"/>
          <p:cNvSpPr/>
          <p:nvPr/>
        </p:nvSpPr>
        <p:spPr>
          <a:xfrm>
            <a:off x="1928596" y="4600373"/>
            <a:ext cx="432049" cy="256674"/>
          </a:xfrm>
          <a:prstGeom prst="rect">
            <a:avLst/>
          </a:prstGeom>
          <a:solidFill>
            <a:srgbClr val="4F81BD"/>
          </a:solidFill>
          <a:ln w="25400" cap="flat" cmpd="sng" algn="ctr">
            <a:solidFill>
              <a:srgbClr val="4F81BD">
                <a:shade val="50000"/>
              </a:srgbClr>
            </a:solidFill>
            <a:prstDash val="solid"/>
          </a:ln>
          <a:effectLst/>
        </p:spPr>
        <p:txBody>
          <a:bodyPr rtlCol="0" anchor="ctr"/>
          <a:lstStyle/>
          <a:p>
            <a:pPr algn="ctr">
              <a:defRPr/>
            </a:pPr>
            <a:r>
              <a:rPr kumimoji="0" lang="ja-JP" altLang="en-US" sz="1100" b="1" kern="0" dirty="0" smtClean="0">
                <a:solidFill>
                  <a:prstClr val="white"/>
                </a:solidFill>
              </a:rPr>
              <a:t>あり</a:t>
            </a:r>
          </a:p>
        </p:txBody>
      </p:sp>
      <p:cxnSp>
        <p:nvCxnSpPr>
          <p:cNvPr id="82" name="図形 17"/>
          <p:cNvCxnSpPr>
            <a:stCxn id="81" idx="3"/>
            <a:endCxn id="75" idx="1"/>
          </p:cNvCxnSpPr>
          <p:nvPr/>
        </p:nvCxnSpPr>
        <p:spPr>
          <a:xfrm flipV="1">
            <a:off x="2360612" y="4392079"/>
            <a:ext cx="656019" cy="336701"/>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83" name="図形 17"/>
          <p:cNvCxnSpPr>
            <a:stCxn id="81" idx="3"/>
            <a:endCxn id="76" idx="1"/>
          </p:cNvCxnSpPr>
          <p:nvPr/>
        </p:nvCxnSpPr>
        <p:spPr>
          <a:xfrm>
            <a:off x="2360610" y="4728710"/>
            <a:ext cx="648924" cy="357966"/>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84" name="図形 17"/>
          <p:cNvCxnSpPr>
            <a:stCxn id="32" idx="3"/>
            <a:endCxn id="40" idx="1"/>
          </p:cNvCxnSpPr>
          <p:nvPr/>
        </p:nvCxnSpPr>
        <p:spPr>
          <a:xfrm flipV="1">
            <a:off x="3434503" y="2857029"/>
            <a:ext cx="679668" cy="159895"/>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85" name="図形 17"/>
          <p:cNvCxnSpPr>
            <a:stCxn id="32" idx="3"/>
            <a:endCxn id="67" idx="1"/>
          </p:cNvCxnSpPr>
          <p:nvPr/>
        </p:nvCxnSpPr>
        <p:spPr>
          <a:xfrm>
            <a:off x="3434503" y="3016924"/>
            <a:ext cx="679668" cy="184483"/>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86" name="図形 17"/>
          <p:cNvCxnSpPr>
            <a:stCxn id="74" idx="3"/>
            <a:endCxn id="68" idx="1"/>
          </p:cNvCxnSpPr>
          <p:nvPr/>
        </p:nvCxnSpPr>
        <p:spPr>
          <a:xfrm flipV="1">
            <a:off x="3427443" y="3545715"/>
            <a:ext cx="690307" cy="165806"/>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87" name="図形 17"/>
          <p:cNvCxnSpPr>
            <a:stCxn id="74" idx="3"/>
            <a:endCxn id="69" idx="1"/>
          </p:cNvCxnSpPr>
          <p:nvPr/>
        </p:nvCxnSpPr>
        <p:spPr>
          <a:xfrm>
            <a:off x="3427443" y="3711521"/>
            <a:ext cx="690307" cy="178572"/>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88" name="図形 17"/>
          <p:cNvCxnSpPr>
            <a:stCxn id="75" idx="3"/>
            <a:endCxn id="70" idx="1"/>
          </p:cNvCxnSpPr>
          <p:nvPr/>
        </p:nvCxnSpPr>
        <p:spPr>
          <a:xfrm flipV="1">
            <a:off x="3448677" y="4234471"/>
            <a:ext cx="690298" cy="157538"/>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89" name="図形 17"/>
          <p:cNvCxnSpPr>
            <a:stCxn id="75" idx="3"/>
            <a:endCxn id="71" idx="1"/>
          </p:cNvCxnSpPr>
          <p:nvPr/>
        </p:nvCxnSpPr>
        <p:spPr>
          <a:xfrm>
            <a:off x="3448677" y="4392009"/>
            <a:ext cx="690298" cy="186840"/>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90" name="図形 17"/>
          <p:cNvCxnSpPr>
            <a:stCxn id="76" idx="3"/>
            <a:endCxn id="72" idx="1"/>
          </p:cNvCxnSpPr>
          <p:nvPr/>
        </p:nvCxnSpPr>
        <p:spPr>
          <a:xfrm flipV="1">
            <a:off x="3441582" y="4923297"/>
            <a:ext cx="708030" cy="163449"/>
          </a:xfrm>
          <a:prstGeom prst="bentConnector3">
            <a:avLst>
              <a:gd name="adj1" fmla="val 50000"/>
            </a:avLst>
          </a:prstGeom>
          <a:noFill/>
          <a:ln w="9525" cap="flat" cmpd="sng" algn="ctr">
            <a:solidFill>
              <a:srgbClr val="4F81BD">
                <a:shade val="95000"/>
                <a:satMod val="105000"/>
              </a:srgbClr>
            </a:solidFill>
            <a:prstDash val="solid"/>
          </a:ln>
          <a:effectLst/>
        </p:spPr>
      </p:cxnSp>
      <p:cxnSp>
        <p:nvCxnSpPr>
          <p:cNvPr id="91" name="図形 17"/>
          <p:cNvCxnSpPr>
            <a:stCxn id="76" idx="3"/>
            <a:endCxn id="73" idx="1"/>
          </p:cNvCxnSpPr>
          <p:nvPr/>
        </p:nvCxnSpPr>
        <p:spPr>
          <a:xfrm>
            <a:off x="3441582" y="5086676"/>
            <a:ext cx="708030" cy="180930"/>
          </a:xfrm>
          <a:prstGeom prst="bentConnector3">
            <a:avLst>
              <a:gd name="adj1" fmla="val 50000"/>
            </a:avLst>
          </a:prstGeom>
          <a:noFill/>
          <a:ln w="9525" cap="flat" cmpd="sng" algn="ctr">
            <a:solidFill>
              <a:srgbClr val="4F81BD">
                <a:shade val="95000"/>
                <a:satMod val="105000"/>
              </a:srgbClr>
            </a:solidFill>
            <a:prstDash val="solid"/>
          </a:ln>
          <a:effectLst/>
        </p:spPr>
      </p:cxnSp>
      <p:sp>
        <p:nvSpPr>
          <p:cNvPr id="3" name="テキスト ボックス 2"/>
          <p:cNvSpPr txBox="1"/>
          <p:nvPr/>
        </p:nvSpPr>
        <p:spPr>
          <a:xfrm>
            <a:off x="257780" y="1706173"/>
            <a:ext cx="1393972" cy="646331"/>
          </a:xfrm>
          <a:prstGeom prst="rect">
            <a:avLst/>
          </a:prstGeom>
          <a:noFill/>
        </p:spPr>
        <p:txBody>
          <a:bodyPr wrap="square" rtlCol="0">
            <a:spAutoFit/>
          </a:bodyPr>
          <a:lstStyle/>
          <a:p>
            <a:r>
              <a:rPr lang="ja-JP" altLang="en-US" b="1" u="sng" dirty="0" smtClean="0">
                <a:solidFill>
                  <a:prstClr val="black"/>
                </a:solidFill>
              </a:rPr>
              <a:t>イメージ図（ツリー</a:t>
            </a:r>
            <a:r>
              <a:rPr kumimoji="0" lang="ja-JP" altLang="en-US" b="1" u="sng" kern="0" dirty="0" smtClean="0">
                <a:solidFill>
                  <a:prstClr val="black"/>
                </a:solidFill>
              </a:rPr>
              <a:t>図</a:t>
            </a:r>
            <a:r>
              <a:rPr lang="ja-JP" altLang="en-US" b="1" u="sng" dirty="0" smtClean="0">
                <a:solidFill>
                  <a:prstClr val="black"/>
                </a:solidFill>
              </a:rPr>
              <a:t>）</a:t>
            </a:r>
            <a:endParaRPr lang="ja-JP" altLang="en-US" b="1" u="sng" dirty="0">
              <a:solidFill>
                <a:prstClr val="black"/>
              </a:solidFill>
            </a:endParaRPr>
          </a:p>
        </p:txBody>
      </p:sp>
      <p:sp>
        <p:nvSpPr>
          <p:cNvPr id="4" name="正方形/長方形 3"/>
          <p:cNvSpPr/>
          <p:nvPr/>
        </p:nvSpPr>
        <p:spPr>
          <a:xfrm>
            <a:off x="246745" y="1694462"/>
            <a:ext cx="9332686" cy="4947638"/>
          </a:xfrm>
          <a:prstGeom prst="rect">
            <a:avLst/>
          </a:prstGeom>
          <a:noFill/>
          <a:ln>
            <a:solidFill>
              <a:srgbClr val="00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6" name="右中かっこ 5"/>
          <p:cNvSpPr/>
          <p:nvPr/>
        </p:nvSpPr>
        <p:spPr>
          <a:xfrm>
            <a:off x="8214875" y="2841281"/>
            <a:ext cx="348589" cy="2447681"/>
          </a:xfrm>
          <a:prstGeom prst="rightBrace">
            <a:avLst/>
          </a:pr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a:solidFill>
                <a:prstClr val="black"/>
              </a:solidFill>
            </a:endParaRPr>
          </a:p>
        </p:txBody>
      </p:sp>
      <p:sp>
        <p:nvSpPr>
          <p:cNvPr id="7" name="テキスト ボックス 6"/>
          <p:cNvSpPr txBox="1"/>
          <p:nvPr/>
        </p:nvSpPr>
        <p:spPr>
          <a:xfrm>
            <a:off x="8694059" y="3694659"/>
            <a:ext cx="885372" cy="646331"/>
          </a:xfrm>
          <a:prstGeom prst="rect">
            <a:avLst/>
          </a:prstGeom>
          <a:noFill/>
        </p:spPr>
        <p:txBody>
          <a:bodyPr wrap="square" rtlCol="0">
            <a:spAutoFit/>
          </a:bodyPr>
          <a:lstStyle/>
          <a:p>
            <a:r>
              <a:rPr lang="ja-JP" altLang="en-US" sz="1200" dirty="0" smtClean="0">
                <a:solidFill>
                  <a:prstClr val="black"/>
                </a:solidFill>
              </a:rPr>
              <a:t>最終的な支払分類は</a:t>
            </a:r>
            <a:r>
              <a:rPr lang="en-US" altLang="ja-JP" sz="1200" dirty="0" smtClean="0">
                <a:solidFill>
                  <a:prstClr val="black"/>
                </a:solidFill>
              </a:rPr>
              <a:t>5</a:t>
            </a:r>
            <a:r>
              <a:rPr lang="ja-JP" altLang="en-US" sz="1200" dirty="0" smtClean="0">
                <a:solidFill>
                  <a:prstClr val="black"/>
                </a:solidFill>
              </a:rPr>
              <a:t>種類</a:t>
            </a:r>
            <a:endParaRPr lang="ja-JP" altLang="en-US" sz="1200" dirty="0">
              <a:solidFill>
                <a:prstClr val="black"/>
              </a:solidFill>
            </a:endParaRPr>
          </a:p>
        </p:txBody>
      </p:sp>
      <p:graphicFrame>
        <p:nvGraphicFramePr>
          <p:cNvPr id="10" name="表 9"/>
          <p:cNvGraphicFramePr>
            <a:graphicFrameLocks noGrp="1"/>
          </p:cNvGraphicFramePr>
          <p:nvPr>
            <p:extLst/>
          </p:nvPr>
        </p:nvGraphicFramePr>
        <p:xfrm>
          <a:off x="2091995" y="5466377"/>
          <a:ext cx="6560334" cy="1097643"/>
        </p:xfrm>
        <a:graphic>
          <a:graphicData uri="http://schemas.openxmlformats.org/drawingml/2006/table">
            <a:tbl>
              <a:tblPr firstRow="1" bandRow="1">
                <a:tableStyleId>{5C22544A-7EE6-4342-B048-85BDC9FD1C3A}</a:tableStyleId>
              </a:tblPr>
              <a:tblGrid>
                <a:gridCol w="3381829"/>
                <a:gridCol w="1961745"/>
                <a:gridCol w="1216760"/>
              </a:tblGrid>
              <a:tr h="27468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診断群分類</a:t>
                      </a:r>
                    </a:p>
                  </a:txBody>
                  <a:tcPr/>
                </a:tc>
                <a:tc>
                  <a:txBody>
                    <a:bodyPr/>
                    <a:lstStyle/>
                    <a:p>
                      <a:r>
                        <a:rPr kumimoji="1" lang="ja-JP" altLang="en-US" sz="1200" dirty="0" smtClean="0"/>
                        <a:t>診断群分類数</a:t>
                      </a:r>
                      <a:endParaRPr kumimoji="1" lang="ja-JP" altLang="en-US" sz="1200" dirty="0"/>
                    </a:p>
                  </a:txBody>
                  <a:tcPr/>
                </a:tc>
                <a:tc>
                  <a:txBody>
                    <a:bodyPr/>
                    <a:lstStyle/>
                    <a:p>
                      <a:r>
                        <a:rPr kumimoji="1" lang="ja-JP" altLang="en-US" sz="1200" dirty="0" smtClean="0"/>
                        <a:t>支払い分類</a:t>
                      </a:r>
                      <a:endParaRPr kumimoji="1" lang="ja-JP" altLang="en-US" sz="1200" dirty="0"/>
                    </a:p>
                  </a:txBody>
                  <a:tcPr/>
                </a:tc>
              </a:tr>
              <a:tr h="2062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010060</a:t>
                      </a:r>
                      <a:r>
                        <a:rPr kumimoji="1" lang="ja-JP" altLang="en-US" sz="1200" dirty="0" smtClean="0"/>
                        <a:t>　脳梗塞</a:t>
                      </a:r>
                    </a:p>
                  </a:txBody>
                  <a:tcPr/>
                </a:tc>
                <a:tc>
                  <a:txBody>
                    <a:bodyPr/>
                    <a:lstStyle/>
                    <a:p>
                      <a:r>
                        <a:rPr lang="en-US" altLang="ja-JP" sz="1200" dirty="0" smtClean="0"/>
                        <a:t>1728</a:t>
                      </a:r>
                      <a:r>
                        <a:rPr lang="ja-JP" altLang="en-US" sz="1200" dirty="0" smtClean="0"/>
                        <a:t>分類</a:t>
                      </a:r>
                      <a:endParaRPr kumimoji="1" lang="ja-JP" altLang="en-US" sz="1200" dirty="0"/>
                    </a:p>
                  </a:txBody>
                  <a:tcPr/>
                </a:tc>
                <a:tc>
                  <a:txBody>
                    <a:bodyPr/>
                    <a:lstStyle/>
                    <a:p>
                      <a:r>
                        <a:rPr lang="en-US" altLang="ja-JP" sz="1200" dirty="0" smtClean="0"/>
                        <a:t>7</a:t>
                      </a:r>
                      <a:r>
                        <a:rPr lang="ja-JP" altLang="en-US" sz="1200" dirty="0" smtClean="0"/>
                        <a:t>分類</a:t>
                      </a:r>
                      <a:endParaRPr kumimoji="1" lang="ja-JP" altLang="en-US" sz="1200" dirty="0"/>
                    </a:p>
                  </a:txBody>
                  <a:tcPr/>
                </a:tc>
              </a:tr>
              <a:tr h="206218">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040080</a:t>
                      </a:r>
                      <a:r>
                        <a:rPr kumimoji="1" lang="ja-JP" altLang="en-US" sz="1200" dirty="0" smtClean="0"/>
                        <a:t>　肺炎等</a:t>
                      </a:r>
                    </a:p>
                  </a:txBody>
                  <a:tcPr/>
                </a:tc>
                <a:tc>
                  <a:txBody>
                    <a:bodyPr/>
                    <a:lstStyle/>
                    <a:p>
                      <a:r>
                        <a:rPr lang="en-US" altLang="ja-JP" sz="1200" dirty="0" smtClean="0"/>
                        <a:t>1120</a:t>
                      </a:r>
                      <a:r>
                        <a:rPr lang="ja-JP" altLang="en-US" sz="1200" dirty="0" smtClean="0"/>
                        <a:t>分類</a:t>
                      </a:r>
                      <a:endParaRPr kumimoji="1" lang="ja-JP" altLang="en-US" sz="1200" dirty="0"/>
                    </a:p>
                  </a:txBody>
                  <a:tcPr/>
                </a:tc>
                <a:tc>
                  <a:txBody>
                    <a:bodyPr/>
                    <a:lstStyle/>
                    <a:p>
                      <a:r>
                        <a:rPr lang="en-US" altLang="ja-JP" sz="1200" dirty="0" smtClean="0"/>
                        <a:t>16</a:t>
                      </a:r>
                      <a:r>
                        <a:rPr lang="ja-JP" altLang="en-US" sz="1200" dirty="0" smtClean="0"/>
                        <a:t>分類</a:t>
                      </a:r>
                      <a:endParaRPr kumimoji="1" lang="ja-JP" altLang="en-US" sz="1200" dirty="0"/>
                    </a:p>
                  </a:txBody>
                  <a:tcPr/>
                </a:tc>
              </a:tr>
              <a:tr h="184106">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100060</a:t>
                      </a:r>
                      <a:r>
                        <a:rPr kumimoji="1" lang="ja-JP" altLang="en-US" sz="1200" dirty="0" smtClean="0"/>
                        <a:t>　～</a:t>
                      </a:r>
                      <a:r>
                        <a:rPr kumimoji="1" lang="en-US" altLang="ja-JP" sz="1200" dirty="0" smtClean="0"/>
                        <a:t>100081</a:t>
                      </a:r>
                      <a:r>
                        <a:rPr kumimoji="1" lang="ja-JP" altLang="en-US" sz="1200" dirty="0" smtClean="0"/>
                        <a:t>　糖尿病</a:t>
                      </a:r>
                    </a:p>
                  </a:txBody>
                  <a:tcPr/>
                </a:tc>
                <a:tc>
                  <a:txBody>
                    <a:bodyPr/>
                    <a:lstStyle/>
                    <a:p>
                      <a:r>
                        <a:rPr lang="en-US" altLang="ja-JP" sz="1200" dirty="0" smtClean="0"/>
                        <a:t>144</a:t>
                      </a:r>
                      <a:r>
                        <a:rPr lang="ja-JP" altLang="en-US" sz="1200" dirty="0" smtClean="0"/>
                        <a:t>分類</a:t>
                      </a:r>
                      <a:endParaRPr kumimoji="1" lang="ja-JP" altLang="en-US" sz="1200" dirty="0"/>
                    </a:p>
                  </a:txBody>
                  <a:tcPr/>
                </a:tc>
                <a:tc>
                  <a:txBody>
                    <a:bodyPr/>
                    <a:lstStyle/>
                    <a:p>
                      <a:r>
                        <a:rPr lang="en-US" altLang="ja-JP" sz="1200" dirty="0" smtClean="0"/>
                        <a:t>27</a:t>
                      </a:r>
                      <a:r>
                        <a:rPr lang="ja-JP" altLang="en-US" sz="1200" dirty="0" smtClean="0"/>
                        <a:t>分類</a:t>
                      </a:r>
                      <a:endParaRPr kumimoji="1" lang="ja-JP" altLang="en-US" sz="1200" dirty="0"/>
                    </a:p>
                  </a:txBody>
                  <a:tcPr/>
                </a:tc>
              </a:tr>
            </a:tbl>
          </a:graphicData>
        </a:graphic>
      </p:graphicFrame>
      <p:sp>
        <p:nvSpPr>
          <p:cNvPr id="5" name="テキスト ボックス 4"/>
          <p:cNvSpPr txBox="1"/>
          <p:nvPr/>
        </p:nvSpPr>
        <p:spPr>
          <a:xfrm>
            <a:off x="257782" y="5588000"/>
            <a:ext cx="1601430" cy="923330"/>
          </a:xfrm>
          <a:prstGeom prst="rect">
            <a:avLst/>
          </a:prstGeom>
          <a:noFill/>
        </p:spPr>
        <p:txBody>
          <a:bodyPr wrap="square" rtlCol="0">
            <a:spAutoFit/>
          </a:bodyPr>
          <a:lstStyle/>
          <a:p>
            <a:r>
              <a:rPr lang="en-US" altLang="ja-JP" smtClean="0">
                <a:solidFill>
                  <a:srgbClr val="FF0000"/>
                </a:solidFill>
              </a:rPr>
              <a:t>C</a:t>
            </a:r>
            <a:r>
              <a:rPr lang="en-US" altLang="ja-JP" smtClean="0">
                <a:solidFill>
                  <a:prstClr val="black"/>
                </a:solidFill>
              </a:rPr>
              <a:t>omorbidity </a:t>
            </a:r>
            <a:r>
              <a:rPr lang="en-US" altLang="ja-JP" smtClean="0">
                <a:solidFill>
                  <a:srgbClr val="FF0000"/>
                </a:solidFill>
              </a:rPr>
              <a:t>C</a:t>
            </a:r>
            <a:r>
              <a:rPr lang="en-US" altLang="ja-JP" smtClean="0">
                <a:solidFill>
                  <a:prstClr val="black"/>
                </a:solidFill>
              </a:rPr>
              <a:t>omplication </a:t>
            </a:r>
            <a:r>
              <a:rPr lang="en-US" altLang="ja-JP" smtClean="0">
                <a:solidFill>
                  <a:srgbClr val="FF0000"/>
                </a:solidFill>
              </a:rPr>
              <a:t>P</a:t>
            </a:r>
            <a:r>
              <a:rPr lang="en-US" altLang="ja-JP" smtClean="0">
                <a:solidFill>
                  <a:prstClr val="black"/>
                </a:solidFill>
              </a:rPr>
              <a:t>rocedure</a:t>
            </a:r>
            <a:endParaRPr lang="ja-JP" altLang="en-US" dirty="0">
              <a:solidFill>
                <a:prstClr val="black"/>
              </a:solidFill>
            </a:endParaRPr>
          </a:p>
        </p:txBody>
      </p:sp>
      <p:sp>
        <p:nvSpPr>
          <p:cNvPr id="92"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4252347871"/>
      </p:ext>
    </p:extLst>
  </p:cSld>
  <p:clrMapOvr>
    <a:masterClrMapping/>
  </p:clrMapOvr>
  <p:timing>
    <p:tnLst>
      <p:par>
        <p:cT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003094"/>
            <a:ext cx="9601199" cy="5766006"/>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286</a:t>
            </a:fld>
            <a:endParaRPr lang="ja-JP" altLang="en-US">
              <a:solidFill>
                <a:prstClr val="black"/>
              </a:solidFill>
            </a:endParaRPr>
          </a:p>
        </p:txBody>
      </p:sp>
      <p:sp>
        <p:nvSpPr>
          <p:cNvPr id="9" name="Rectangle 2"/>
          <p:cNvSpPr>
            <a:spLocks noGrp="1" noChangeArrowheads="1"/>
          </p:cNvSpPr>
          <p:nvPr>
            <p:ph type="ctrTitle"/>
          </p:nvPr>
        </p:nvSpPr>
        <p:spPr>
          <a:xfrm>
            <a:off x="134418" y="813485"/>
            <a:ext cx="3297294"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fontScale="90000"/>
          </a:bodyPr>
          <a:lstStyle/>
          <a:p>
            <a:r>
              <a:rPr lang="ja-JP" altLang="en-US" sz="2400" dirty="0">
                <a:solidFill>
                  <a:schemeClr val="tx1"/>
                </a:solidFill>
              </a:rPr>
              <a:t>算定ルールの見直し</a:t>
            </a:r>
            <a:r>
              <a:rPr lang="ja-JP" altLang="en-US" sz="2400" dirty="0" smtClean="0">
                <a:solidFill>
                  <a:schemeClr val="tx1"/>
                </a:solidFill>
              </a:rPr>
              <a:t>（</a:t>
            </a:r>
            <a:r>
              <a:rPr lang="ja-JP" altLang="en-US" sz="2400" dirty="0">
                <a:solidFill>
                  <a:schemeClr val="tx1"/>
                </a:solidFill>
              </a:rPr>
              <a:t>５</a:t>
            </a:r>
            <a:r>
              <a:rPr lang="ja-JP" altLang="en-US" sz="2400" dirty="0" smtClean="0">
                <a:solidFill>
                  <a:schemeClr val="tx1"/>
                </a:solidFill>
              </a:rPr>
              <a:t>）</a:t>
            </a:r>
            <a:endParaRPr lang="en-US" altLang="ja-JP" sz="2400" dirty="0">
              <a:solidFill>
                <a:schemeClr val="tx1"/>
              </a:solidFill>
            </a:endParaRPr>
          </a:p>
        </p:txBody>
      </p:sp>
      <p:graphicFrame>
        <p:nvGraphicFramePr>
          <p:cNvPr id="17" name="表 16"/>
          <p:cNvGraphicFramePr>
            <a:graphicFrameLocks noGrp="1"/>
          </p:cNvGraphicFramePr>
          <p:nvPr>
            <p:extLst/>
          </p:nvPr>
        </p:nvGraphicFramePr>
        <p:xfrm>
          <a:off x="495303" y="1933228"/>
          <a:ext cx="8496299" cy="3322034"/>
        </p:xfrm>
        <a:graphic>
          <a:graphicData uri="http://schemas.openxmlformats.org/drawingml/2006/table">
            <a:tbl>
              <a:tblPr firstRow="1" firstCol="1" bandRow="1">
                <a:tableStyleId>{5C22544A-7EE6-4342-B048-85BDC9FD1C3A}</a:tableStyleId>
              </a:tblPr>
              <a:tblGrid>
                <a:gridCol w="1854200"/>
                <a:gridCol w="1039211"/>
                <a:gridCol w="1289774"/>
                <a:gridCol w="1372985"/>
                <a:gridCol w="1622618"/>
                <a:gridCol w="1317511"/>
              </a:tblGrid>
              <a:tr h="656949">
                <a:tc>
                  <a:txBody>
                    <a:bodyPr/>
                    <a:lstStyle/>
                    <a:p>
                      <a:pPr algn="ctr">
                        <a:spcAft>
                          <a:spcPts val="0"/>
                        </a:spcAft>
                      </a:pPr>
                      <a:r>
                        <a:rPr lang="ja-JP" sz="1800" kern="100" dirty="0">
                          <a:effectLst/>
                        </a:rPr>
                        <a:t>改定時期</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a:effectLst/>
                        </a:rPr>
                        <a:t>MDC</a:t>
                      </a:r>
                      <a:r>
                        <a:rPr lang="ja-JP" sz="1800" kern="100">
                          <a:effectLst/>
                        </a:rPr>
                        <a:t>数（※１）</a:t>
                      </a:r>
                      <a:endParaRPr lang="ja-JP" sz="1800" kern="100">
                        <a:effectLst/>
                        <a:latin typeface="Century"/>
                        <a:ea typeface="ＭＳ 明朝"/>
                        <a:cs typeface="Times New Roman"/>
                      </a:endParaRPr>
                    </a:p>
                  </a:txBody>
                  <a:tcPr marL="63305" marR="63305" marT="0" marB="0" anchor="ctr"/>
                </a:tc>
                <a:tc>
                  <a:txBody>
                    <a:bodyPr/>
                    <a:lstStyle/>
                    <a:p>
                      <a:pPr algn="ctr">
                        <a:spcAft>
                          <a:spcPts val="0"/>
                        </a:spcAft>
                      </a:pPr>
                      <a:r>
                        <a:rPr lang="ja-JP" sz="1800" kern="100" dirty="0">
                          <a:effectLst/>
                        </a:rPr>
                        <a:t>傷病名数</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smtClean="0">
                          <a:effectLst/>
                        </a:rPr>
                        <a:t>DPC</a:t>
                      </a:r>
                      <a:r>
                        <a:rPr lang="ja-JP" altLang="en-US" sz="1800" kern="100" dirty="0" smtClean="0">
                          <a:effectLst/>
                        </a:rPr>
                        <a:t>コード</a:t>
                      </a:r>
                      <a:endParaRPr lang="en-US" altLang="ja-JP" sz="1800" kern="100" dirty="0" smtClean="0">
                        <a:effectLst/>
                      </a:endParaRPr>
                    </a:p>
                    <a:p>
                      <a:pPr algn="ctr">
                        <a:spcAft>
                          <a:spcPts val="0"/>
                        </a:spcAft>
                      </a:pPr>
                      <a:r>
                        <a:rPr lang="ja-JP" altLang="en-US" sz="1800" kern="100" dirty="0" smtClean="0">
                          <a:effectLst/>
                          <a:latin typeface="Century"/>
                          <a:ea typeface="ＭＳ 明朝"/>
                          <a:cs typeface="Times New Roman"/>
                        </a:rPr>
                        <a:t>（総数）</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ja-JP" sz="1800" kern="100" dirty="0">
                          <a:effectLst/>
                        </a:rPr>
                        <a:t>うち包括</a:t>
                      </a:r>
                      <a:r>
                        <a:rPr lang="ja-JP" sz="1800" kern="100" dirty="0" smtClean="0">
                          <a:effectLst/>
                        </a:rPr>
                        <a:t>対象</a:t>
                      </a:r>
                      <a:endParaRPr lang="en-US" altLang="ja-JP" sz="1800" kern="100" dirty="0" smtClean="0">
                        <a:effectLst/>
                      </a:endParaRPr>
                    </a:p>
                    <a:p>
                      <a:pPr algn="ctr">
                        <a:spcAft>
                          <a:spcPts val="0"/>
                        </a:spcAft>
                      </a:pPr>
                      <a:r>
                        <a:rPr lang="en-US" sz="1800" kern="100" smtClean="0">
                          <a:effectLst/>
                        </a:rPr>
                        <a:t>DPC</a:t>
                      </a:r>
                      <a:r>
                        <a:rPr lang="ja-JP" sz="1800" kern="100" dirty="0">
                          <a:effectLst/>
                        </a:rPr>
                        <a:t>数（※２）</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ja-JP" altLang="en-US" sz="1800" kern="100" dirty="0" smtClean="0">
                          <a:effectLst/>
                          <a:latin typeface="Century"/>
                          <a:ea typeface="ＭＳ 明朝"/>
                          <a:cs typeface="Times New Roman"/>
                        </a:rPr>
                        <a:t>支払い分類</a:t>
                      </a:r>
                      <a:endParaRPr lang="en-US" altLang="ja-JP" sz="1800" kern="100" dirty="0" smtClean="0">
                        <a:effectLst/>
                        <a:latin typeface="Century"/>
                        <a:ea typeface="ＭＳ 明朝"/>
                        <a:cs typeface="Times New Roman"/>
                      </a:endParaRPr>
                    </a:p>
                    <a:p>
                      <a:pPr algn="ctr">
                        <a:spcAft>
                          <a:spcPts val="0"/>
                        </a:spcAft>
                      </a:pPr>
                      <a:r>
                        <a:rPr lang="ja-JP" altLang="en-US" sz="1800" kern="100" dirty="0" smtClean="0">
                          <a:effectLst/>
                          <a:latin typeface="Century"/>
                          <a:ea typeface="ＭＳ 明朝"/>
                          <a:cs typeface="Times New Roman"/>
                        </a:rPr>
                        <a:t>（</a:t>
                      </a:r>
                      <a:r>
                        <a:rPr lang="en-US" altLang="ja-JP" sz="1800" kern="100" dirty="0" smtClean="0">
                          <a:effectLst/>
                          <a:latin typeface="Century"/>
                          <a:ea typeface="ＭＳ 明朝"/>
                          <a:cs typeface="Times New Roman"/>
                        </a:rPr>
                        <a:t>※</a:t>
                      </a:r>
                      <a:r>
                        <a:rPr lang="ja-JP" altLang="en-US" sz="1800" kern="100" dirty="0" smtClean="0">
                          <a:effectLst/>
                          <a:latin typeface="Century"/>
                          <a:ea typeface="ＭＳ 明朝"/>
                          <a:cs typeface="Times New Roman"/>
                        </a:rPr>
                        <a:t>３）</a:t>
                      </a:r>
                      <a:endParaRPr lang="ja-JP" sz="1800" kern="100" dirty="0">
                        <a:effectLst/>
                        <a:latin typeface="Century"/>
                        <a:ea typeface="ＭＳ 明朝"/>
                        <a:cs typeface="Times New Roman"/>
                      </a:endParaRPr>
                    </a:p>
                  </a:txBody>
                  <a:tcPr marL="63305" marR="63305" marT="0" marB="0" anchor="ctr"/>
                </a:tc>
              </a:tr>
              <a:tr h="328475">
                <a:tc>
                  <a:txBody>
                    <a:bodyPr/>
                    <a:lstStyle/>
                    <a:p>
                      <a:pPr algn="ctr">
                        <a:spcAft>
                          <a:spcPts val="0"/>
                        </a:spcAft>
                      </a:pPr>
                      <a:r>
                        <a:rPr lang="ja-JP" sz="1800" kern="100" dirty="0">
                          <a:effectLst/>
                        </a:rPr>
                        <a:t>平成</a:t>
                      </a:r>
                      <a:r>
                        <a:rPr lang="en-US" sz="1800" kern="100" dirty="0">
                          <a:effectLst/>
                        </a:rPr>
                        <a:t>15</a:t>
                      </a:r>
                      <a:r>
                        <a:rPr lang="ja-JP" sz="1800" kern="100" dirty="0">
                          <a:effectLst/>
                        </a:rPr>
                        <a:t>年４月</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16</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a:effectLst/>
                        </a:rPr>
                        <a:t>575</a:t>
                      </a:r>
                      <a:endParaRPr lang="ja-JP" sz="1800" kern="100">
                        <a:effectLst/>
                        <a:latin typeface="Century"/>
                        <a:ea typeface="ＭＳ 明朝"/>
                        <a:cs typeface="Times New Roman"/>
                      </a:endParaRPr>
                    </a:p>
                  </a:txBody>
                  <a:tcPr marL="63305" marR="63305" marT="0" marB="0" anchor="ctr"/>
                </a:tc>
                <a:tc>
                  <a:txBody>
                    <a:bodyPr/>
                    <a:lstStyle/>
                    <a:p>
                      <a:pPr algn="ctr">
                        <a:spcAft>
                          <a:spcPts val="0"/>
                        </a:spcAft>
                      </a:pPr>
                      <a:r>
                        <a:rPr lang="en-US" sz="1800" kern="100">
                          <a:effectLst/>
                        </a:rPr>
                        <a:t>2,552</a:t>
                      </a:r>
                      <a:endParaRPr lang="ja-JP" sz="1800" kern="100">
                        <a:effectLst/>
                        <a:latin typeface="Century"/>
                        <a:ea typeface="ＭＳ 明朝"/>
                        <a:cs typeface="Times New Roman"/>
                      </a:endParaRPr>
                    </a:p>
                  </a:txBody>
                  <a:tcPr marL="63305" marR="63305" marT="0" marB="0" anchor="ctr"/>
                </a:tc>
                <a:tc gridSpan="2">
                  <a:txBody>
                    <a:bodyPr/>
                    <a:lstStyle/>
                    <a:p>
                      <a:pPr algn="ctr">
                        <a:spcAft>
                          <a:spcPts val="0"/>
                        </a:spcAft>
                      </a:pPr>
                      <a:r>
                        <a:rPr lang="en-US" sz="1800" kern="100" dirty="0">
                          <a:effectLst/>
                        </a:rPr>
                        <a:t>1,860</a:t>
                      </a:r>
                      <a:endParaRPr lang="ja-JP" sz="1800" kern="100" dirty="0">
                        <a:effectLst/>
                        <a:latin typeface="Century"/>
                        <a:ea typeface="ＭＳ 明朝"/>
                        <a:cs typeface="Times New Roman"/>
                      </a:endParaRPr>
                    </a:p>
                  </a:txBody>
                  <a:tcPr marL="63305" marR="63305" marT="0" marB="0" anchor="ct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r>
              <a:tr h="328475">
                <a:tc>
                  <a:txBody>
                    <a:bodyPr/>
                    <a:lstStyle/>
                    <a:p>
                      <a:pPr algn="ctr">
                        <a:spcAft>
                          <a:spcPts val="0"/>
                        </a:spcAft>
                      </a:pPr>
                      <a:r>
                        <a:rPr lang="ja-JP" sz="1800" kern="100">
                          <a:effectLst/>
                        </a:rPr>
                        <a:t>平成</a:t>
                      </a:r>
                      <a:r>
                        <a:rPr lang="en-US" sz="1800" kern="100">
                          <a:effectLst/>
                        </a:rPr>
                        <a:t>16</a:t>
                      </a:r>
                      <a:r>
                        <a:rPr lang="ja-JP" sz="1800" kern="100">
                          <a:effectLst/>
                        </a:rPr>
                        <a:t>年４月</a:t>
                      </a:r>
                      <a:endParaRPr lang="ja-JP" sz="1800" kern="10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16</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a:effectLst/>
                        </a:rPr>
                        <a:t>591</a:t>
                      </a:r>
                      <a:endParaRPr lang="ja-JP" sz="1800" kern="100">
                        <a:effectLst/>
                        <a:latin typeface="Century"/>
                        <a:ea typeface="ＭＳ 明朝"/>
                        <a:cs typeface="Times New Roman"/>
                      </a:endParaRPr>
                    </a:p>
                  </a:txBody>
                  <a:tcPr marL="63305" marR="63305" marT="0" marB="0" anchor="ctr"/>
                </a:tc>
                <a:tc>
                  <a:txBody>
                    <a:bodyPr/>
                    <a:lstStyle/>
                    <a:p>
                      <a:pPr algn="ctr">
                        <a:spcAft>
                          <a:spcPts val="0"/>
                        </a:spcAft>
                      </a:pPr>
                      <a:r>
                        <a:rPr lang="en-US" sz="1800" kern="100">
                          <a:effectLst/>
                        </a:rPr>
                        <a:t>3,074</a:t>
                      </a:r>
                      <a:endParaRPr lang="ja-JP" sz="1800" kern="100">
                        <a:effectLst/>
                        <a:latin typeface="Century"/>
                        <a:ea typeface="ＭＳ 明朝"/>
                        <a:cs typeface="Times New Roman"/>
                      </a:endParaRPr>
                    </a:p>
                  </a:txBody>
                  <a:tcPr marL="63305" marR="63305" marT="0" marB="0" anchor="ctr"/>
                </a:tc>
                <a:tc gridSpan="2">
                  <a:txBody>
                    <a:bodyPr/>
                    <a:lstStyle/>
                    <a:p>
                      <a:pPr algn="ctr">
                        <a:spcAft>
                          <a:spcPts val="0"/>
                        </a:spcAft>
                      </a:pPr>
                      <a:r>
                        <a:rPr lang="en-US" sz="1800" kern="100" dirty="0">
                          <a:effectLst/>
                        </a:rPr>
                        <a:t>1,726</a:t>
                      </a:r>
                      <a:endParaRPr lang="ja-JP" sz="1800" kern="100" dirty="0">
                        <a:effectLst/>
                        <a:latin typeface="Century"/>
                        <a:ea typeface="ＭＳ 明朝"/>
                        <a:cs typeface="Times New Roman"/>
                      </a:endParaRPr>
                    </a:p>
                  </a:txBody>
                  <a:tcPr marL="63305" marR="63305" marT="0" marB="0" anchor="ct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r>
              <a:tr h="328475">
                <a:tc>
                  <a:txBody>
                    <a:bodyPr/>
                    <a:lstStyle/>
                    <a:p>
                      <a:pPr algn="ctr">
                        <a:spcAft>
                          <a:spcPts val="0"/>
                        </a:spcAft>
                      </a:pPr>
                      <a:r>
                        <a:rPr lang="ja-JP" sz="1800" kern="100">
                          <a:effectLst/>
                        </a:rPr>
                        <a:t>平成</a:t>
                      </a:r>
                      <a:r>
                        <a:rPr lang="en-US" sz="1800" kern="100">
                          <a:effectLst/>
                        </a:rPr>
                        <a:t>18</a:t>
                      </a:r>
                      <a:r>
                        <a:rPr lang="ja-JP" sz="1800" kern="100">
                          <a:effectLst/>
                        </a:rPr>
                        <a:t>年４月</a:t>
                      </a:r>
                      <a:endParaRPr lang="ja-JP" sz="1800" kern="100">
                        <a:effectLst/>
                        <a:latin typeface="Century"/>
                        <a:ea typeface="ＭＳ 明朝"/>
                        <a:cs typeface="Times New Roman"/>
                      </a:endParaRPr>
                    </a:p>
                  </a:txBody>
                  <a:tcPr marL="63305" marR="63305" marT="0" marB="0" anchor="ctr"/>
                </a:tc>
                <a:tc>
                  <a:txBody>
                    <a:bodyPr/>
                    <a:lstStyle/>
                    <a:p>
                      <a:pPr algn="ctr">
                        <a:spcAft>
                          <a:spcPts val="0"/>
                        </a:spcAft>
                      </a:pPr>
                      <a:r>
                        <a:rPr lang="en-US" sz="1800" kern="100">
                          <a:effectLst/>
                        </a:rPr>
                        <a:t>16</a:t>
                      </a:r>
                      <a:endParaRPr lang="ja-JP" sz="1800" kern="10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516</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a:effectLst/>
                        </a:rPr>
                        <a:t>2,347</a:t>
                      </a:r>
                      <a:endParaRPr lang="ja-JP" sz="1800" kern="100">
                        <a:effectLst/>
                        <a:latin typeface="Century"/>
                        <a:ea typeface="ＭＳ 明朝"/>
                        <a:cs typeface="Times New Roman"/>
                      </a:endParaRPr>
                    </a:p>
                  </a:txBody>
                  <a:tcPr marL="63305" marR="63305" marT="0" marB="0" anchor="ctr"/>
                </a:tc>
                <a:tc gridSpan="2">
                  <a:txBody>
                    <a:bodyPr/>
                    <a:lstStyle/>
                    <a:p>
                      <a:pPr algn="ctr">
                        <a:spcAft>
                          <a:spcPts val="0"/>
                        </a:spcAft>
                      </a:pPr>
                      <a:r>
                        <a:rPr lang="en-US" sz="1800" kern="100" dirty="0">
                          <a:effectLst/>
                        </a:rPr>
                        <a:t>1,438</a:t>
                      </a:r>
                      <a:endParaRPr lang="ja-JP" sz="1800" kern="100" dirty="0">
                        <a:effectLst/>
                        <a:latin typeface="Century"/>
                        <a:ea typeface="ＭＳ 明朝"/>
                        <a:cs typeface="Times New Roman"/>
                      </a:endParaRPr>
                    </a:p>
                  </a:txBody>
                  <a:tcPr marL="63305" marR="63305" marT="0" marB="0" anchor="ct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r>
              <a:tr h="328475">
                <a:tc>
                  <a:txBody>
                    <a:bodyPr/>
                    <a:lstStyle/>
                    <a:p>
                      <a:pPr algn="ctr">
                        <a:spcAft>
                          <a:spcPts val="0"/>
                        </a:spcAft>
                      </a:pPr>
                      <a:r>
                        <a:rPr lang="ja-JP" sz="1800" kern="100" dirty="0">
                          <a:effectLst/>
                        </a:rPr>
                        <a:t>平成</a:t>
                      </a:r>
                      <a:r>
                        <a:rPr lang="en-US" sz="1800" kern="100" dirty="0">
                          <a:effectLst/>
                        </a:rPr>
                        <a:t>20</a:t>
                      </a:r>
                      <a:r>
                        <a:rPr lang="ja-JP" sz="1800" kern="100" dirty="0">
                          <a:effectLst/>
                        </a:rPr>
                        <a:t>年４月</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18</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506</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a:effectLst/>
                        </a:rPr>
                        <a:t>2,451</a:t>
                      </a:r>
                      <a:endParaRPr lang="ja-JP" sz="1800" kern="100">
                        <a:effectLst/>
                        <a:latin typeface="Century"/>
                        <a:ea typeface="ＭＳ 明朝"/>
                        <a:cs typeface="Times New Roman"/>
                      </a:endParaRPr>
                    </a:p>
                  </a:txBody>
                  <a:tcPr marL="63305" marR="63305" marT="0" marB="0" anchor="ctr"/>
                </a:tc>
                <a:tc gridSpan="2">
                  <a:txBody>
                    <a:bodyPr/>
                    <a:lstStyle/>
                    <a:p>
                      <a:pPr algn="ctr">
                        <a:spcAft>
                          <a:spcPts val="0"/>
                        </a:spcAft>
                      </a:pPr>
                      <a:r>
                        <a:rPr lang="en-US" sz="1800" kern="100" dirty="0">
                          <a:effectLst/>
                        </a:rPr>
                        <a:t>1,572</a:t>
                      </a:r>
                      <a:endParaRPr lang="ja-JP" sz="1800" kern="100" dirty="0">
                        <a:effectLst/>
                        <a:latin typeface="Century"/>
                        <a:ea typeface="ＭＳ 明朝"/>
                        <a:cs typeface="Times New Roman"/>
                      </a:endParaRPr>
                    </a:p>
                  </a:txBody>
                  <a:tcPr marL="63305" marR="63305" marT="0" marB="0" anchor="ct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r>
              <a:tr h="328475">
                <a:tc>
                  <a:txBody>
                    <a:bodyPr/>
                    <a:lstStyle/>
                    <a:p>
                      <a:pPr algn="ctr">
                        <a:spcAft>
                          <a:spcPts val="0"/>
                        </a:spcAft>
                      </a:pPr>
                      <a:r>
                        <a:rPr lang="ja-JP" sz="1800" kern="100" dirty="0">
                          <a:effectLst/>
                        </a:rPr>
                        <a:t>平成</a:t>
                      </a:r>
                      <a:r>
                        <a:rPr lang="en-US" sz="1800" kern="100" dirty="0">
                          <a:effectLst/>
                        </a:rPr>
                        <a:t>22</a:t>
                      </a:r>
                      <a:r>
                        <a:rPr lang="ja-JP" sz="1800" kern="100" dirty="0">
                          <a:effectLst/>
                        </a:rPr>
                        <a:t>年４月</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a:effectLst/>
                        </a:rPr>
                        <a:t>18</a:t>
                      </a:r>
                      <a:endParaRPr lang="ja-JP" sz="1800" kern="10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507</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2,658</a:t>
                      </a:r>
                      <a:endParaRPr lang="ja-JP" sz="1800" kern="100" dirty="0">
                        <a:effectLst/>
                        <a:latin typeface="Century"/>
                        <a:ea typeface="ＭＳ 明朝"/>
                        <a:cs typeface="Times New Roman"/>
                      </a:endParaRPr>
                    </a:p>
                  </a:txBody>
                  <a:tcPr marL="63305" marR="63305" marT="0" marB="0" anchor="ctr"/>
                </a:tc>
                <a:tc gridSpan="2">
                  <a:txBody>
                    <a:bodyPr/>
                    <a:lstStyle/>
                    <a:p>
                      <a:pPr algn="ctr">
                        <a:spcAft>
                          <a:spcPts val="0"/>
                        </a:spcAft>
                      </a:pPr>
                      <a:r>
                        <a:rPr lang="en-US" sz="1800" kern="100" dirty="0">
                          <a:effectLst/>
                        </a:rPr>
                        <a:t>1,880</a:t>
                      </a:r>
                      <a:endParaRPr lang="ja-JP" sz="1800" kern="100" dirty="0">
                        <a:effectLst/>
                        <a:latin typeface="Century"/>
                        <a:ea typeface="ＭＳ 明朝"/>
                        <a:cs typeface="Times New Roman"/>
                      </a:endParaRPr>
                    </a:p>
                  </a:txBody>
                  <a:tcPr marL="63305" marR="63305" marT="0" marB="0" anchor="ct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r>
              <a:tr h="328475">
                <a:tc>
                  <a:txBody>
                    <a:bodyPr/>
                    <a:lstStyle/>
                    <a:p>
                      <a:pPr algn="ctr">
                        <a:spcAft>
                          <a:spcPts val="0"/>
                        </a:spcAft>
                      </a:pPr>
                      <a:r>
                        <a:rPr lang="ja-JP" sz="1800" kern="100" dirty="0">
                          <a:effectLst/>
                        </a:rPr>
                        <a:t>平成</a:t>
                      </a:r>
                      <a:r>
                        <a:rPr lang="en-US" sz="1800" kern="100" dirty="0">
                          <a:effectLst/>
                        </a:rPr>
                        <a:t>24</a:t>
                      </a:r>
                      <a:r>
                        <a:rPr lang="ja-JP" sz="1800" kern="100" dirty="0">
                          <a:effectLst/>
                        </a:rPr>
                        <a:t>年４月</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18</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516</a:t>
                      </a:r>
                      <a:endParaRPr lang="ja-JP" sz="1800" kern="100" dirty="0">
                        <a:effectLst/>
                        <a:latin typeface="Century"/>
                        <a:ea typeface="ＭＳ 明朝"/>
                        <a:cs typeface="Times New Roman"/>
                      </a:endParaRPr>
                    </a:p>
                  </a:txBody>
                  <a:tcPr marL="63305" marR="63305" marT="0" marB="0" anchor="ctr"/>
                </a:tc>
                <a:tc>
                  <a:txBody>
                    <a:bodyPr/>
                    <a:lstStyle/>
                    <a:p>
                      <a:pPr algn="ctr">
                        <a:spcAft>
                          <a:spcPts val="0"/>
                        </a:spcAft>
                      </a:pPr>
                      <a:r>
                        <a:rPr lang="en-US" sz="1800" kern="100" dirty="0">
                          <a:effectLst/>
                        </a:rPr>
                        <a:t>2,927</a:t>
                      </a:r>
                      <a:endParaRPr lang="ja-JP" sz="1800" kern="100" dirty="0">
                        <a:effectLst/>
                        <a:latin typeface="Century"/>
                        <a:ea typeface="ＭＳ 明朝"/>
                        <a:cs typeface="Times New Roman"/>
                      </a:endParaRPr>
                    </a:p>
                  </a:txBody>
                  <a:tcPr marL="63305" marR="63305" marT="0" marB="0" anchor="ctr"/>
                </a:tc>
                <a:tc gridSpan="2">
                  <a:txBody>
                    <a:bodyPr/>
                    <a:lstStyle/>
                    <a:p>
                      <a:pPr algn="ctr">
                        <a:spcAft>
                          <a:spcPts val="0"/>
                        </a:spcAft>
                      </a:pPr>
                      <a:r>
                        <a:rPr lang="en-US" sz="1800" kern="100" dirty="0">
                          <a:effectLst/>
                        </a:rPr>
                        <a:t>2,241</a:t>
                      </a:r>
                      <a:endParaRPr lang="ja-JP" sz="1800" kern="100" dirty="0">
                        <a:effectLst/>
                        <a:latin typeface="Century"/>
                        <a:ea typeface="ＭＳ 明朝"/>
                        <a:cs typeface="Times New Roman"/>
                      </a:endParaRPr>
                    </a:p>
                  </a:txBody>
                  <a:tcPr marL="63305" marR="63305" marT="0" marB="0" anchor="ctr"/>
                </a:tc>
                <a:tc hMerge="1">
                  <a:txBody>
                    <a:bodyPr/>
                    <a:lstStyle/>
                    <a:p>
                      <a:pPr algn="ctr">
                        <a:spcAft>
                          <a:spcPts val="0"/>
                        </a:spcAft>
                      </a:pPr>
                      <a:endParaRPr lang="ja-JP" sz="1800" kern="100" dirty="0">
                        <a:effectLst/>
                        <a:latin typeface="Century"/>
                        <a:ea typeface="ＭＳ 明朝"/>
                        <a:cs typeface="Times New Roman"/>
                      </a:endParaRPr>
                    </a:p>
                  </a:txBody>
                  <a:tcPr marL="63305" marR="63305" marT="0" marB="0" anchor="ctr"/>
                </a:tc>
              </a:tr>
              <a:tr h="328475">
                <a:tc>
                  <a:txBody>
                    <a:bodyPr/>
                    <a:lstStyle/>
                    <a:p>
                      <a:pPr algn="ctr">
                        <a:spcAft>
                          <a:spcPts val="0"/>
                        </a:spcAft>
                      </a:pPr>
                      <a:r>
                        <a:rPr kumimoji="1" lang="ja-JP" altLang="en-US" sz="1800" b="1" kern="100" dirty="0" smtClean="0">
                          <a:solidFill>
                            <a:schemeClr val="lt1"/>
                          </a:solidFill>
                          <a:effectLst/>
                          <a:latin typeface="+mn-lt"/>
                          <a:ea typeface="+mn-ea"/>
                          <a:cs typeface="+mn-cs"/>
                        </a:rPr>
                        <a:t>平成</a:t>
                      </a:r>
                      <a:r>
                        <a:rPr kumimoji="1" lang="en-US" altLang="ja-JP" sz="1800" b="1" kern="100" dirty="0" smtClean="0">
                          <a:solidFill>
                            <a:schemeClr val="lt1"/>
                          </a:solidFill>
                          <a:effectLst/>
                          <a:latin typeface="+mn-lt"/>
                          <a:ea typeface="+mn-ea"/>
                          <a:cs typeface="+mn-cs"/>
                        </a:rPr>
                        <a:t>26</a:t>
                      </a:r>
                      <a:r>
                        <a:rPr kumimoji="1" lang="ja-JP" altLang="en-US" sz="1800" b="1" kern="100" dirty="0" smtClean="0">
                          <a:solidFill>
                            <a:schemeClr val="lt1"/>
                          </a:solidFill>
                          <a:effectLst/>
                          <a:latin typeface="+mn-lt"/>
                          <a:ea typeface="+mn-ea"/>
                          <a:cs typeface="+mn-cs"/>
                        </a:rPr>
                        <a:t>年</a:t>
                      </a:r>
                      <a:r>
                        <a:rPr kumimoji="1" lang="en-US" altLang="ja-JP" sz="1800" b="1" kern="100" dirty="0" smtClean="0">
                          <a:solidFill>
                            <a:schemeClr val="lt1"/>
                          </a:solidFill>
                          <a:effectLst/>
                          <a:latin typeface="+mn-lt"/>
                          <a:ea typeface="+mn-ea"/>
                          <a:cs typeface="+mn-cs"/>
                        </a:rPr>
                        <a:t>4</a:t>
                      </a:r>
                      <a:r>
                        <a:rPr kumimoji="1" lang="ja-JP" altLang="en-US" sz="1800" b="1" kern="100" dirty="0" smtClean="0">
                          <a:solidFill>
                            <a:schemeClr val="lt1"/>
                          </a:solidFill>
                          <a:effectLst/>
                          <a:latin typeface="+mn-lt"/>
                          <a:ea typeface="+mn-ea"/>
                          <a:cs typeface="+mn-cs"/>
                        </a:rPr>
                        <a:t>月</a:t>
                      </a:r>
                      <a:endParaRPr kumimoji="1" lang="ja-JP" sz="1800" b="1" kern="100" dirty="0">
                        <a:solidFill>
                          <a:schemeClr val="lt1"/>
                        </a:solidFill>
                        <a:effectLst/>
                        <a:latin typeface="+mn-lt"/>
                        <a:ea typeface="+mn-ea"/>
                        <a:cs typeface="+mn-cs"/>
                      </a:endParaRPr>
                    </a:p>
                  </a:txBody>
                  <a:tcPr marL="63305" marR="63305" marT="0" marB="0" anchor="ctr"/>
                </a:tc>
                <a:tc>
                  <a:txBody>
                    <a:bodyPr/>
                    <a:lstStyle/>
                    <a:p>
                      <a:pPr marL="0" algn="ctr" defTabSz="914400" rtl="0" eaLnBrk="1" latinLnBrk="0" hangingPunct="1">
                        <a:spcAft>
                          <a:spcPts val="0"/>
                        </a:spcAft>
                      </a:pPr>
                      <a:r>
                        <a:rPr kumimoji="1" lang="en-US" altLang="ja-JP" sz="1800" kern="100" dirty="0" smtClean="0">
                          <a:solidFill>
                            <a:schemeClr val="dk1"/>
                          </a:solidFill>
                          <a:effectLst/>
                          <a:latin typeface="+mn-lt"/>
                          <a:ea typeface="+mn-ea"/>
                          <a:cs typeface="+mn-cs"/>
                        </a:rPr>
                        <a:t>18</a:t>
                      </a:r>
                      <a:endParaRPr kumimoji="1" lang="ja-JP" sz="1800" kern="100" dirty="0">
                        <a:solidFill>
                          <a:schemeClr val="dk1"/>
                        </a:solidFill>
                        <a:effectLst/>
                        <a:latin typeface="+mn-lt"/>
                        <a:ea typeface="+mn-ea"/>
                        <a:cs typeface="+mn-cs"/>
                      </a:endParaRPr>
                    </a:p>
                  </a:txBody>
                  <a:tcPr marL="63305" marR="63305" marT="0" marB="0" anchor="ctr"/>
                </a:tc>
                <a:tc>
                  <a:txBody>
                    <a:bodyPr/>
                    <a:lstStyle/>
                    <a:p>
                      <a:pPr marL="0" algn="ctr" defTabSz="914400" rtl="0" eaLnBrk="1" latinLnBrk="0" hangingPunct="1">
                        <a:spcAft>
                          <a:spcPts val="0"/>
                        </a:spcAft>
                      </a:pPr>
                      <a:r>
                        <a:rPr kumimoji="1" lang="en-US" altLang="ja-JP" sz="1800" kern="100" dirty="0" smtClean="0">
                          <a:solidFill>
                            <a:schemeClr val="dk1"/>
                          </a:solidFill>
                          <a:effectLst/>
                          <a:latin typeface="+mn-lt"/>
                          <a:ea typeface="+mn-ea"/>
                          <a:cs typeface="+mn-cs"/>
                        </a:rPr>
                        <a:t>504</a:t>
                      </a:r>
                      <a:endParaRPr kumimoji="1" lang="ja-JP" sz="1800" kern="100" dirty="0">
                        <a:solidFill>
                          <a:schemeClr val="dk1"/>
                        </a:solidFill>
                        <a:effectLst/>
                        <a:latin typeface="+mn-lt"/>
                        <a:ea typeface="+mn-ea"/>
                        <a:cs typeface="+mn-cs"/>
                      </a:endParaRPr>
                    </a:p>
                  </a:txBody>
                  <a:tcPr marL="63305" marR="63305" marT="0" marB="0" anchor="ctr"/>
                </a:tc>
                <a:tc>
                  <a:txBody>
                    <a:bodyPr/>
                    <a:lstStyle/>
                    <a:p>
                      <a:pPr marL="0" algn="ctr" defTabSz="914400" rtl="0" eaLnBrk="1" latinLnBrk="0" hangingPunct="1">
                        <a:spcAft>
                          <a:spcPts val="0"/>
                        </a:spcAft>
                      </a:pPr>
                      <a:r>
                        <a:rPr kumimoji="1" lang="en-US" altLang="ja-JP" sz="1800" kern="100" dirty="0" smtClean="0">
                          <a:solidFill>
                            <a:schemeClr val="dk1"/>
                          </a:solidFill>
                          <a:effectLst/>
                          <a:latin typeface="+mn-lt"/>
                          <a:ea typeface="+mn-ea"/>
                          <a:cs typeface="+mn-cs"/>
                        </a:rPr>
                        <a:t>2,873</a:t>
                      </a:r>
                      <a:endParaRPr kumimoji="1" lang="ja-JP" sz="1800" kern="100" dirty="0">
                        <a:solidFill>
                          <a:schemeClr val="dk1"/>
                        </a:solidFill>
                        <a:effectLst/>
                        <a:latin typeface="+mn-lt"/>
                        <a:ea typeface="+mn-ea"/>
                        <a:cs typeface="+mn-cs"/>
                      </a:endParaRPr>
                    </a:p>
                  </a:txBody>
                  <a:tcPr marL="63305" marR="63305" marT="0" marB="0" anchor="ctr"/>
                </a:tc>
                <a:tc gridSpan="2">
                  <a:txBody>
                    <a:bodyPr/>
                    <a:lstStyle/>
                    <a:p>
                      <a:pPr marL="0" algn="ctr" defTabSz="914400" rtl="0" eaLnBrk="1" latinLnBrk="0" hangingPunct="1">
                        <a:spcAft>
                          <a:spcPts val="0"/>
                        </a:spcAft>
                      </a:pPr>
                      <a:r>
                        <a:rPr kumimoji="1" lang="en-US" altLang="ja-JP" sz="1800" kern="100" dirty="0" smtClean="0">
                          <a:solidFill>
                            <a:schemeClr val="dk1"/>
                          </a:solidFill>
                          <a:effectLst/>
                          <a:latin typeface="+mn-lt"/>
                          <a:ea typeface="+mn-ea"/>
                          <a:cs typeface="+mn-cs"/>
                        </a:rPr>
                        <a:t>2,309</a:t>
                      </a:r>
                      <a:endParaRPr kumimoji="1" lang="ja-JP" sz="1800" kern="100" dirty="0">
                        <a:solidFill>
                          <a:schemeClr val="dk1"/>
                        </a:solidFill>
                        <a:effectLst/>
                        <a:latin typeface="+mn-lt"/>
                        <a:ea typeface="+mn-ea"/>
                        <a:cs typeface="+mn-cs"/>
                      </a:endParaRPr>
                    </a:p>
                  </a:txBody>
                  <a:tcPr marL="63305" marR="63305" marT="0" marB="0" anchor="ctr"/>
                </a:tc>
                <a:tc hMerge="1">
                  <a:txBody>
                    <a:bodyPr/>
                    <a:lstStyle/>
                    <a:p>
                      <a:pPr algn="ctr">
                        <a:spcAft>
                          <a:spcPts val="0"/>
                        </a:spcAft>
                      </a:pPr>
                      <a:endParaRPr lang="ja-JP" sz="2000" u="sng" kern="100" dirty="0">
                        <a:solidFill>
                          <a:schemeClr val="bg1"/>
                        </a:solidFill>
                        <a:effectLst/>
                        <a:latin typeface="+mn-lt"/>
                        <a:ea typeface="ＭＳ 明朝"/>
                        <a:cs typeface="Times New Roman"/>
                      </a:endParaRPr>
                    </a:p>
                  </a:txBody>
                  <a:tcPr marL="63305" marR="63305" marT="0" marB="0" anchor="ctr"/>
                </a:tc>
              </a:tr>
              <a:tr h="328475">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kumimoji="1" lang="ja-JP" altLang="en-US" sz="2400" b="1" kern="100" dirty="0" smtClean="0">
                          <a:solidFill>
                            <a:schemeClr val="lt1"/>
                          </a:solidFill>
                          <a:effectLst/>
                          <a:latin typeface="+mn-lt"/>
                          <a:ea typeface="+mn-ea"/>
                          <a:cs typeface="+mn-cs"/>
                        </a:rPr>
                        <a:t>平成</a:t>
                      </a:r>
                      <a:r>
                        <a:rPr kumimoji="1" lang="en-US" altLang="ja-JP" sz="2400" b="1" kern="100" dirty="0" smtClean="0">
                          <a:solidFill>
                            <a:schemeClr val="lt1"/>
                          </a:solidFill>
                          <a:effectLst/>
                          <a:latin typeface="+mn-lt"/>
                          <a:ea typeface="+mn-ea"/>
                          <a:cs typeface="+mn-cs"/>
                        </a:rPr>
                        <a:t>28</a:t>
                      </a:r>
                      <a:r>
                        <a:rPr kumimoji="1" lang="ja-JP" altLang="en-US" sz="2400" b="1" kern="100" dirty="0" smtClean="0">
                          <a:solidFill>
                            <a:schemeClr val="lt1"/>
                          </a:solidFill>
                          <a:effectLst/>
                          <a:latin typeface="+mn-lt"/>
                          <a:ea typeface="+mn-ea"/>
                          <a:cs typeface="+mn-cs"/>
                        </a:rPr>
                        <a:t>年</a:t>
                      </a:r>
                      <a:r>
                        <a:rPr kumimoji="1" lang="en-US" altLang="ja-JP" sz="2400" b="1" kern="100" dirty="0" smtClean="0">
                          <a:solidFill>
                            <a:schemeClr val="lt1"/>
                          </a:solidFill>
                          <a:effectLst/>
                          <a:latin typeface="+mn-lt"/>
                          <a:ea typeface="+mn-ea"/>
                          <a:cs typeface="+mn-cs"/>
                        </a:rPr>
                        <a:t>4</a:t>
                      </a:r>
                      <a:r>
                        <a:rPr kumimoji="1" lang="ja-JP" altLang="en-US" sz="2400" b="1" kern="100" dirty="0" smtClean="0">
                          <a:solidFill>
                            <a:schemeClr val="lt1"/>
                          </a:solidFill>
                          <a:effectLst/>
                          <a:latin typeface="+mn-lt"/>
                          <a:ea typeface="+mn-ea"/>
                          <a:cs typeface="+mn-cs"/>
                        </a:rPr>
                        <a:t>月</a:t>
                      </a:r>
                      <a:endParaRPr kumimoji="1" lang="ja-JP" altLang="ja-JP" sz="2400" b="1" kern="100" dirty="0" smtClean="0">
                        <a:solidFill>
                          <a:schemeClr val="lt1"/>
                        </a:solidFill>
                        <a:effectLst/>
                        <a:latin typeface="+mn-lt"/>
                        <a:ea typeface="+mn-ea"/>
                        <a:cs typeface="+mn-cs"/>
                      </a:endParaRPr>
                    </a:p>
                  </a:txBody>
                  <a:tcPr marL="63305" marR="63305" marT="0" marB="0" anchor="ctr"/>
                </a:tc>
                <a:tc>
                  <a:txBody>
                    <a:bodyPr/>
                    <a:lstStyle/>
                    <a:p>
                      <a:pPr algn="ctr">
                        <a:spcAft>
                          <a:spcPts val="0"/>
                        </a:spcAft>
                      </a:pPr>
                      <a:r>
                        <a:rPr lang="en-US" altLang="ja-JP" sz="2000" b="1" u="sng" kern="100" dirty="0" smtClean="0">
                          <a:solidFill>
                            <a:schemeClr val="tx1"/>
                          </a:solidFill>
                          <a:effectLst/>
                          <a:latin typeface="Century"/>
                          <a:ea typeface="ＭＳ 明朝"/>
                          <a:cs typeface="Times New Roman"/>
                        </a:rPr>
                        <a:t>18</a:t>
                      </a:r>
                      <a:endParaRPr lang="ja-JP" sz="2000" b="1" u="sng" kern="100" dirty="0">
                        <a:solidFill>
                          <a:schemeClr val="tx1"/>
                        </a:solidFill>
                        <a:effectLst/>
                        <a:latin typeface="Century"/>
                        <a:ea typeface="ＭＳ 明朝"/>
                        <a:cs typeface="Times New Roman"/>
                      </a:endParaRPr>
                    </a:p>
                  </a:txBody>
                  <a:tcPr marL="63305" marR="63305" marT="0" marB="0" anchor="ctr"/>
                </a:tc>
                <a:tc>
                  <a:txBody>
                    <a:bodyPr/>
                    <a:lstStyle/>
                    <a:p>
                      <a:pPr algn="ctr">
                        <a:spcAft>
                          <a:spcPts val="0"/>
                        </a:spcAft>
                      </a:pPr>
                      <a:r>
                        <a:rPr lang="en-US" altLang="ja-JP" sz="2000" b="1" u="sng" kern="100" dirty="0" smtClean="0">
                          <a:solidFill>
                            <a:schemeClr val="tx1"/>
                          </a:solidFill>
                          <a:effectLst/>
                          <a:latin typeface="Century"/>
                          <a:ea typeface="ＭＳ 明朝"/>
                          <a:cs typeface="Times New Roman"/>
                        </a:rPr>
                        <a:t>506</a:t>
                      </a:r>
                      <a:endParaRPr lang="ja-JP" sz="2000" b="1" u="sng" kern="100" dirty="0">
                        <a:solidFill>
                          <a:schemeClr val="tx1"/>
                        </a:solidFill>
                        <a:effectLst/>
                        <a:latin typeface="Century"/>
                        <a:ea typeface="ＭＳ 明朝"/>
                        <a:cs typeface="Times New Roman"/>
                      </a:endParaRPr>
                    </a:p>
                  </a:txBody>
                  <a:tcPr marL="63305" marR="63305" marT="0" marB="0" anchor="ctr"/>
                </a:tc>
                <a:tc>
                  <a:txBody>
                    <a:bodyPr/>
                    <a:lstStyle/>
                    <a:p>
                      <a:pPr algn="ctr">
                        <a:spcAft>
                          <a:spcPts val="0"/>
                        </a:spcAft>
                      </a:pPr>
                      <a:r>
                        <a:rPr lang="en-US" altLang="ja-JP" sz="2000" b="1" u="sng" kern="100" dirty="0" smtClean="0">
                          <a:solidFill>
                            <a:schemeClr val="tx1"/>
                          </a:solidFill>
                          <a:effectLst/>
                          <a:latin typeface="+mn-lt"/>
                          <a:ea typeface="ＭＳ 明朝"/>
                          <a:cs typeface="Times New Roman"/>
                        </a:rPr>
                        <a:t>5,078</a:t>
                      </a:r>
                      <a:endParaRPr lang="ja-JP" sz="2000" b="1" u="sng" kern="100" dirty="0">
                        <a:solidFill>
                          <a:schemeClr val="tx1"/>
                        </a:solidFill>
                        <a:effectLst/>
                        <a:latin typeface="+mn-lt"/>
                        <a:ea typeface="ＭＳ 明朝"/>
                        <a:cs typeface="Times New Roman"/>
                      </a:endParaRPr>
                    </a:p>
                  </a:txBody>
                  <a:tcPr marL="63305" marR="63305" marT="0" marB="0" anchor="ctr"/>
                </a:tc>
                <a:tc>
                  <a:txBody>
                    <a:bodyPr/>
                    <a:lstStyle/>
                    <a:p>
                      <a:pPr algn="ctr">
                        <a:spcAft>
                          <a:spcPts val="0"/>
                        </a:spcAft>
                      </a:pPr>
                      <a:r>
                        <a:rPr lang="en-US" altLang="ja-JP" sz="2000" b="1" u="sng" kern="100" dirty="0" smtClean="0">
                          <a:solidFill>
                            <a:schemeClr val="tx1"/>
                          </a:solidFill>
                          <a:effectLst/>
                          <a:latin typeface="+mn-lt"/>
                          <a:ea typeface="ＭＳ 明朝"/>
                          <a:cs typeface="Times New Roman"/>
                        </a:rPr>
                        <a:t>4,404</a:t>
                      </a:r>
                      <a:endParaRPr lang="ja-JP" sz="2000" b="1" u="sng" kern="100" dirty="0">
                        <a:solidFill>
                          <a:schemeClr val="tx1"/>
                        </a:solidFill>
                        <a:effectLst/>
                        <a:latin typeface="+mn-lt"/>
                        <a:ea typeface="ＭＳ 明朝"/>
                        <a:cs typeface="Times New Roman"/>
                      </a:endParaRPr>
                    </a:p>
                  </a:txBody>
                  <a:tcPr marL="63305" marR="63305" marT="0" marB="0" anchor="ctr"/>
                </a:tc>
                <a:tc>
                  <a:txBody>
                    <a:bodyPr/>
                    <a:lstStyle/>
                    <a:p>
                      <a:pPr marL="0" algn="ctr" defTabSz="914400" rtl="0" eaLnBrk="1" latinLnBrk="0" hangingPunct="1">
                        <a:spcAft>
                          <a:spcPts val="0"/>
                        </a:spcAft>
                      </a:pPr>
                      <a:r>
                        <a:rPr kumimoji="1" lang="en-US" altLang="ja-JP" sz="2000" b="1" u="sng" kern="100" dirty="0" smtClean="0">
                          <a:solidFill>
                            <a:schemeClr val="tx1"/>
                          </a:solidFill>
                          <a:effectLst/>
                          <a:latin typeface="+mn-lt"/>
                          <a:ea typeface="ＭＳ 明朝"/>
                          <a:cs typeface="Times New Roman"/>
                        </a:rPr>
                        <a:t>2,410</a:t>
                      </a:r>
                      <a:endParaRPr kumimoji="1" lang="ja-JP" sz="2000" b="1" u="sng" kern="100" dirty="0">
                        <a:solidFill>
                          <a:schemeClr val="tx1"/>
                        </a:solidFill>
                        <a:effectLst/>
                        <a:latin typeface="+mn-lt"/>
                        <a:ea typeface="ＭＳ 明朝"/>
                        <a:cs typeface="Times New Roman"/>
                      </a:endParaRPr>
                    </a:p>
                  </a:txBody>
                  <a:tcPr marL="63305" marR="63305" marT="0" marB="0" anchor="ctr"/>
                </a:tc>
              </a:tr>
            </a:tbl>
          </a:graphicData>
        </a:graphic>
      </p:graphicFrame>
      <p:sp>
        <p:nvSpPr>
          <p:cNvPr id="19" name="テキスト ボックス 18"/>
          <p:cNvSpPr txBox="1"/>
          <p:nvPr/>
        </p:nvSpPr>
        <p:spPr>
          <a:xfrm>
            <a:off x="1081991" y="5394494"/>
            <a:ext cx="7481535" cy="1200329"/>
          </a:xfrm>
          <a:prstGeom prst="rect">
            <a:avLst/>
          </a:prstGeom>
          <a:noFill/>
        </p:spPr>
        <p:txBody>
          <a:bodyPr wrap="none" rtlCol="0">
            <a:spAutoFit/>
          </a:bodyPr>
          <a:lstStyle/>
          <a:p>
            <a:r>
              <a:rPr lang="ja-JP" altLang="ja-JP" dirty="0">
                <a:solidFill>
                  <a:prstClr val="black"/>
                </a:solidFill>
              </a:rPr>
              <a:t>※１　</a:t>
            </a:r>
            <a:r>
              <a:rPr lang="en-US" altLang="ja-JP" dirty="0">
                <a:solidFill>
                  <a:prstClr val="black"/>
                </a:solidFill>
              </a:rPr>
              <a:t>MDC</a:t>
            </a:r>
            <a:r>
              <a:rPr lang="ja-JP" altLang="ja-JP" dirty="0">
                <a:solidFill>
                  <a:prstClr val="black"/>
                </a:solidFill>
              </a:rPr>
              <a:t>：</a:t>
            </a:r>
            <a:r>
              <a:rPr lang="en-US" altLang="ja-JP" dirty="0">
                <a:solidFill>
                  <a:prstClr val="black"/>
                </a:solidFill>
              </a:rPr>
              <a:t>Major Diagnostic Category</a:t>
            </a:r>
            <a:r>
              <a:rPr lang="ja-JP" altLang="ja-JP" dirty="0">
                <a:solidFill>
                  <a:prstClr val="black"/>
                </a:solidFill>
              </a:rPr>
              <a:t>　主要診断群</a:t>
            </a:r>
          </a:p>
          <a:p>
            <a:r>
              <a:rPr lang="ja-JP" altLang="ja-JP" dirty="0">
                <a:solidFill>
                  <a:prstClr val="black"/>
                </a:solidFill>
              </a:rPr>
              <a:t>※２　改定時点で包括対象となって</a:t>
            </a:r>
            <a:r>
              <a:rPr lang="ja-JP" altLang="ja-JP">
                <a:solidFill>
                  <a:prstClr val="black"/>
                </a:solidFill>
              </a:rPr>
              <a:t>いる</a:t>
            </a:r>
            <a:r>
              <a:rPr lang="en-US" altLang="ja-JP" smtClean="0">
                <a:solidFill>
                  <a:prstClr val="black"/>
                </a:solidFill>
              </a:rPr>
              <a:t>DPC</a:t>
            </a:r>
            <a:r>
              <a:rPr lang="ja-JP" altLang="ja-JP" dirty="0" smtClean="0">
                <a:solidFill>
                  <a:prstClr val="black"/>
                </a:solidFill>
              </a:rPr>
              <a:t>数</a:t>
            </a:r>
            <a:endParaRPr lang="en-US" altLang="ja-JP" dirty="0" smtClean="0">
              <a:solidFill>
                <a:prstClr val="black"/>
              </a:solidFill>
            </a:endParaRPr>
          </a:p>
          <a:p>
            <a:r>
              <a:rPr lang="en-US" altLang="ja-JP" dirty="0" smtClean="0">
                <a:solidFill>
                  <a:prstClr val="black"/>
                </a:solidFill>
              </a:rPr>
              <a:t>※</a:t>
            </a:r>
            <a:r>
              <a:rPr lang="ja-JP" altLang="en-US" dirty="0" smtClean="0">
                <a:solidFill>
                  <a:prstClr val="black"/>
                </a:solidFill>
              </a:rPr>
              <a:t>３</a:t>
            </a:r>
            <a:r>
              <a:rPr lang="ja-JP" altLang="en-US" smtClean="0">
                <a:solidFill>
                  <a:prstClr val="black"/>
                </a:solidFill>
              </a:rPr>
              <a:t>　</a:t>
            </a:r>
            <a:r>
              <a:rPr lang="en-US" altLang="ja-JP" smtClean="0">
                <a:solidFill>
                  <a:prstClr val="black"/>
                </a:solidFill>
              </a:rPr>
              <a:t>CCP</a:t>
            </a:r>
            <a:r>
              <a:rPr lang="ja-JP" altLang="en-US" smtClean="0">
                <a:solidFill>
                  <a:prstClr val="black"/>
                </a:solidFill>
              </a:rPr>
              <a:t>マトリックス</a:t>
            </a:r>
            <a:r>
              <a:rPr lang="ja-JP" altLang="en-US" dirty="0" smtClean="0">
                <a:solidFill>
                  <a:prstClr val="black"/>
                </a:solidFill>
              </a:rPr>
              <a:t>を導入した分類においては、複数の診断群分類番号が</a:t>
            </a:r>
            <a:endParaRPr lang="en-US" altLang="ja-JP" dirty="0" smtClean="0">
              <a:solidFill>
                <a:prstClr val="black"/>
              </a:solidFill>
            </a:endParaRPr>
          </a:p>
          <a:p>
            <a:r>
              <a:rPr lang="ja-JP" altLang="en-US" dirty="0">
                <a:solidFill>
                  <a:prstClr val="black"/>
                </a:solidFill>
              </a:rPr>
              <a:t>　</a:t>
            </a:r>
            <a:r>
              <a:rPr lang="ja-JP" altLang="en-US" dirty="0" smtClean="0">
                <a:solidFill>
                  <a:prstClr val="black"/>
                </a:solidFill>
              </a:rPr>
              <a:t>　　同一の支払い分類となっている。</a:t>
            </a:r>
            <a:endParaRPr lang="ja-JP" altLang="en-US" dirty="0">
              <a:solidFill>
                <a:prstClr val="black"/>
              </a:solidFill>
            </a:endParaRPr>
          </a:p>
        </p:txBody>
      </p:sp>
      <p:sp>
        <p:nvSpPr>
          <p:cNvPr id="20" name="テキスト ボックス 19"/>
          <p:cNvSpPr txBox="1"/>
          <p:nvPr/>
        </p:nvSpPr>
        <p:spPr>
          <a:xfrm>
            <a:off x="450456" y="1363690"/>
            <a:ext cx="8820544" cy="338554"/>
          </a:xfrm>
          <a:prstGeom prst="rect">
            <a:avLst/>
          </a:prstGeom>
          <a:solidFill>
            <a:srgbClr val="F8D7CD"/>
          </a:solidFill>
        </p:spPr>
        <p:txBody>
          <a:bodyPr wrap="square" rtlCol="0">
            <a:spAutoFit/>
          </a:bodyPr>
          <a:lstStyle/>
          <a:p>
            <a:pPr marL="342900" indent="-342900">
              <a:buFont typeface="Wingdings" panose="05000000000000000000" pitchFamily="2" charset="2"/>
              <a:buChar char="Ø"/>
              <a:defRPr/>
            </a:pPr>
            <a:r>
              <a:rPr lang="ja-JP" altLang="en-US" sz="1600" dirty="0" smtClean="0">
                <a:solidFill>
                  <a:prstClr val="black"/>
                </a:solidFill>
                <a:latin typeface="ＭＳ Ｐゴシック"/>
              </a:rPr>
              <a:t>診断群分類の見直しを行い平成</a:t>
            </a:r>
            <a:r>
              <a:rPr lang="en-US" altLang="ja-JP" sz="1600" dirty="0" smtClean="0">
                <a:solidFill>
                  <a:prstClr val="black"/>
                </a:solidFill>
                <a:latin typeface="ＭＳ Ｐゴシック"/>
              </a:rPr>
              <a:t>28</a:t>
            </a:r>
            <a:r>
              <a:rPr lang="ja-JP" altLang="en-US" sz="1600" dirty="0" smtClean="0">
                <a:solidFill>
                  <a:prstClr val="black"/>
                </a:solidFill>
                <a:latin typeface="ＭＳ Ｐゴシック"/>
              </a:rPr>
              <a:t>年度改定においては以下の通りの分類となった。</a:t>
            </a:r>
            <a:endParaRPr lang="en-US" altLang="ja-JP" sz="1600" dirty="0">
              <a:solidFill>
                <a:prstClr val="black"/>
              </a:solidFill>
              <a:latin typeface="ＭＳ Ｐゴシック"/>
            </a:endParaRPr>
          </a:p>
        </p:txBody>
      </p:sp>
      <p:sp>
        <p:nvSpPr>
          <p:cNvPr id="22" name="Rectangle 36"/>
          <p:cNvSpPr>
            <a:spLocks noChangeArrowheads="1"/>
          </p:cNvSpPr>
          <p:nvPr/>
        </p:nvSpPr>
        <p:spPr bwMode="auto">
          <a:xfrm>
            <a:off x="3440835" y="861021"/>
            <a:ext cx="3205681"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診断群分類点数表の見直し</a:t>
            </a:r>
            <a:endParaRPr lang="ja-JP" altLang="en-US" sz="1846" dirty="0">
              <a:solidFill>
                <a:prstClr val="black"/>
              </a:solidFill>
              <a:latin typeface="ＭＳ Ｐゴシック"/>
            </a:endParaRPr>
          </a:p>
        </p:txBody>
      </p:sp>
      <p:sp>
        <p:nvSpPr>
          <p:cNvPr id="10"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554715810"/>
      </p:ext>
    </p:extLst>
  </p:cSld>
  <p:clrMapOvr>
    <a:masterClrMapping/>
  </p:clrMapOvr>
  <p:timing>
    <p:tnLst>
      <p:par>
        <p:cT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047984"/>
            <a:ext cx="9601199" cy="5664406"/>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287</a:t>
            </a:fld>
            <a:endParaRPr lang="ja-JP" altLang="en-US">
              <a:solidFill>
                <a:prstClr val="black"/>
              </a:solidFill>
            </a:endParaRPr>
          </a:p>
        </p:txBody>
      </p:sp>
      <p:sp>
        <p:nvSpPr>
          <p:cNvPr id="9" name="Rectangle 2"/>
          <p:cNvSpPr>
            <a:spLocks noGrp="1" noChangeArrowheads="1"/>
          </p:cNvSpPr>
          <p:nvPr>
            <p:ph type="ctrTitle"/>
          </p:nvPr>
        </p:nvSpPr>
        <p:spPr>
          <a:xfrm>
            <a:off x="147083" y="805576"/>
            <a:ext cx="3297294"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fontScale="90000"/>
          </a:bodyPr>
          <a:lstStyle/>
          <a:p>
            <a:r>
              <a:rPr lang="ja-JP" altLang="en-US" sz="2400" dirty="0">
                <a:solidFill>
                  <a:schemeClr val="tx1"/>
                </a:solidFill>
              </a:rPr>
              <a:t>算定ルールの見直し</a:t>
            </a:r>
            <a:r>
              <a:rPr lang="ja-JP" altLang="en-US" sz="2400" dirty="0" smtClean="0">
                <a:solidFill>
                  <a:schemeClr val="tx1"/>
                </a:solidFill>
              </a:rPr>
              <a:t>（６）</a:t>
            </a:r>
            <a:endParaRPr lang="en-US" altLang="ja-JP" sz="2400" dirty="0">
              <a:solidFill>
                <a:schemeClr val="tx1"/>
              </a:solidFill>
            </a:endParaRPr>
          </a:p>
        </p:txBody>
      </p:sp>
      <p:sp>
        <p:nvSpPr>
          <p:cNvPr id="11" name="Rectangle 36"/>
          <p:cNvSpPr>
            <a:spLocks noChangeArrowheads="1"/>
          </p:cNvSpPr>
          <p:nvPr/>
        </p:nvSpPr>
        <p:spPr bwMode="auto">
          <a:xfrm>
            <a:off x="3440833" y="861021"/>
            <a:ext cx="2088232"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請求方法の見直し</a:t>
            </a:r>
            <a:endParaRPr lang="ja-JP" altLang="en-US" sz="1846" dirty="0">
              <a:solidFill>
                <a:prstClr val="black"/>
              </a:solidFill>
              <a:latin typeface="ＭＳ Ｐゴシック"/>
            </a:endParaRPr>
          </a:p>
        </p:txBody>
      </p:sp>
      <p:graphicFrame>
        <p:nvGraphicFramePr>
          <p:cNvPr id="29" name="表 28"/>
          <p:cNvGraphicFramePr>
            <a:graphicFrameLocks noGrp="1"/>
          </p:cNvGraphicFramePr>
          <p:nvPr>
            <p:extLst/>
          </p:nvPr>
        </p:nvGraphicFramePr>
        <p:xfrm>
          <a:off x="1752437" y="2233937"/>
          <a:ext cx="6216453" cy="2777490"/>
        </p:xfrm>
        <a:graphic>
          <a:graphicData uri="http://schemas.openxmlformats.org/drawingml/2006/table">
            <a:tbl>
              <a:tblPr/>
              <a:tblGrid>
                <a:gridCol w="730053"/>
                <a:gridCol w="685800"/>
                <a:gridCol w="685800"/>
                <a:gridCol w="685800"/>
                <a:gridCol w="685800"/>
                <a:gridCol w="685800"/>
                <a:gridCol w="685800"/>
                <a:gridCol w="685800"/>
                <a:gridCol w="685800"/>
              </a:tblGrid>
              <a:tr h="171450">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w="6350" cap="flat" cmpd="sng" algn="ctr">
                      <a:solidFill>
                        <a:srgbClr val="000000"/>
                      </a:solidFill>
                      <a:prstDash val="solid"/>
                      <a:round/>
                      <a:headEnd type="none" w="med" len="med"/>
                      <a:tailEnd type="none" w="med" len="med"/>
                    </a:lnR>
                    <a:lnT>
                      <a:noFill/>
                    </a:lnT>
                    <a:lnB>
                      <a:noFill/>
                    </a:lnB>
                  </a:tcPr>
                </a:tc>
                <a:tc>
                  <a:txBody>
                    <a:bodyPr/>
                    <a:lstStyle/>
                    <a:p>
                      <a:pPr algn="l" fontAlgn="ctr"/>
                      <a:r>
                        <a:rPr lang="ja-JP" altLang="en-US" sz="1100" b="0" i="0" u="none" strike="noStrike">
                          <a:solidFill>
                            <a:srgbClr val="000000"/>
                          </a:solidFill>
                          <a:effectLst/>
                          <a:latin typeface="ＭＳ Ｐゴシック"/>
                        </a:rPr>
                        <a:t>　</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a:solidFill>
                            <a:srgbClr val="000000"/>
                          </a:solidFill>
                          <a:effectLst/>
                          <a:latin typeface="ＭＳ Ｐゴシック"/>
                        </a:rPr>
                        <a:t>7</a:t>
                      </a:r>
                      <a:r>
                        <a:rPr lang="ja-JP" altLang="en-US" sz="1100" b="0" i="0" u="none" strike="noStrike">
                          <a:solidFill>
                            <a:srgbClr val="000000"/>
                          </a:solidFill>
                          <a:effectLst/>
                          <a:latin typeface="ＭＳ Ｐゴシック"/>
                        </a:rPr>
                        <a:t>月</a:t>
                      </a: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rgbClr val="000000"/>
                          </a:solidFill>
                          <a:effectLst/>
                          <a:latin typeface="ＭＳ Ｐゴシック"/>
                        </a:rPr>
                        <a:t>　</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rgbClr val="000000"/>
                          </a:solidFill>
                          <a:effectLst/>
                          <a:latin typeface="ＭＳ Ｐゴシック"/>
                        </a:rPr>
                        <a:t>　</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100" b="0" i="0" u="none" strike="noStrike">
                          <a:solidFill>
                            <a:srgbClr val="000000"/>
                          </a:solidFill>
                          <a:effectLst/>
                          <a:latin typeface="ＭＳ Ｐゴシック"/>
                        </a:rPr>
                        <a:t>8</a:t>
                      </a:r>
                      <a:r>
                        <a:rPr lang="ja-JP" altLang="en-US" sz="1100" b="0" i="0" u="none" strike="noStrike">
                          <a:solidFill>
                            <a:srgbClr val="000000"/>
                          </a:solidFill>
                          <a:effectLst/>
                          <a:latin typeface="ＭＳ Ｐゴシック"/>
                        </a:rPr>
                        <a:t>月</a:t>
                      </a: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solidFill>
                            <a:srgbClr val="000000"/>
                          </a:solidFill>
                          <a:effectLst/>
                          <a:latin typeface="ＭＳ Ｐゴシック"/>
                        </a:rPr>
                        <a:t>　</a:t>
                      </a: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a:noFill/>
                    </a:lnR>
                    <a:lnT>
                      <a:noFill/>
                    </a:lnT>
                    <a:lnB>
                      <a:noFill/>
                    </a:lnB>
                  </a:tcPr>
                </a:tc>
              </a:tr>
              <a:tr h="171450">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100" b="0" i="0" u="none" strike="noStrike">
                          <a:solidFill>
                            <a:srgbClr val="000000"/>
                          </a:solidFill>
                          <a:effectLst/>
                          <a:latin typeface="ＭＳ Ｐゴシック"/>
                        </a:rPr>
                        <a:t>　</a:t>
                      </a: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ja-JP" altLang="en-US" sz="1100" b="0" i="0" u="none" strike="noStrike">
                          <a:solidFill>
                            <a:srgbClr val="000000"/>
                          </a:solidFill>
                          <a:effectLst/>
                          <a:latin typeface="ＭＳ Ｐゴシック"/>
                        </a:rPr>
                        <a:t>　</a:t>
                      </a: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gridSpan="2">
                  <a:txBody>
                    <a:bodyPr/>
                    <a:lstStyle/>
                    <a:p>
                      <a:pPr algn="ctr" fontAlgn="ctr"/>
                      <a:r>
                        <a:rPr lang="ja-JP" altLang="en-US" sz="1100" b="0" i="0" u="none" strike="noStrike">
                          <a:solidFill>
                            <a:srgbClr val="000000"/>
                          </a:solidFill>
                          <a:effectLst/>
                          <a:latin typeface="ＭＳ Ｐゴシック"/>
                        </a:rPr>
                        <a:t>退院</a:t>
                      </a: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kumimoji="1" lang="ja-JP" altLang="en-US"/>
                    </a:p>
                  </a:txBody>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r>
              <a:tr h="171450">
                <a:tc gridSpan="2">
                  <a:txBody>
                    <a:bodyPr/>
                    <a:lstStyle/>
                    <a:p>
                      <a:pPr algn="l" fontAlgn="ctr"/>
                      <a:r>
                        <a:rPr lang="ja-JP" altLang="en-US" sz="1100" b="0" i="0" u="none" strike="noStrike">
                          <a:solidFill>
                            <a:srgbClr val="000000"/>
                          </a:solidFill>
                          <a:effectLst/>
                          <a:latin typeface="ＭＳ Ｐゴシック"/>
                        </a:rPr>
                        <a:t>診断群分類</a:t>
                      </a:r>
                      <a:r>
                        <a:rPr lang="en-US" sz="1100" b="0" i="0" u="none" strike="noStrike">
                          <a:solidFill>
                            <a:srgbClr val="000000"/>
                          </a:solidFill>
                          <a:effectLst/>
                          <a:latin typeface="ＭＳ Ｐゴシック"/>
                        </a:rPr>
                        <a:t>A</a:t>
                      </a:r>
                    </a:p>
                  </a:txBody>
                  <a:tcPr marL="0" marR="0" marT="0" marB="0" anchor="ctr">
                    <a:lnL>
                      <a:noFill/>
                    </a:lnL>
                    <a:lnR w="6350" cap="flat" cmpd="sng" algn="ctr">
                      <a:solidFill>
                        <a:srgbClr val="000000"/>
                      </a:solidFill>
                      <a:prstDash val="solid"/>
                      <a:round/>
                      <a:headEnd type="none" w="med" len="med"/>
                      <a:tailEnd type="none" w="med" len="med"/>
                    </a:lnR>
                    <a:lnT>
                      <a:noFill/>
                    </a:lnT>
                    <a:lnB>
                      <a:noFill/>
                    </a:lnB>
                  </a:tcPr>
                </a:tc>
                <a:tc hMerge="1">
                  <a:txBody>
                    <a:bodyPr/>
                    <a:lstStyle/>
                    <a:p>
                      <a:endParaRPr kumimoji="1" lang="ja-JP" altLang="en-US"/>
                    </a:p>
                  </a:txBody>
                  <a:tcPr/>
                </a:tc>
                <a:tc gridSpan="2">
                  <a:txBody>
                    <a:bodyPr/>
                    <a:lstStyle/>
                    <a:p>
                      <a:pPr algn="ctr" fontAlgn="ctr"/>
                      <a:r>
                        <a:rPr lang="en-US" sz="1100" b="0" i="0" u="none" strike="noStrike" smtClean="0">
                          <a:solidFill>
                            <a:srgbClr val="000000"/>
                          </a:solidFill>
                          <a:effectLst/>
                          <a:latin typeface="ＭＳ Ｐゴシック"/>
                        </a:rPr>
                        <a:t>DPC</a:t>
                      </a:r>
                      <a:r>
                        <a:rPr lang="ja-JP" altLang="en-US" sz="1100" b="0" i="0" u="none" strike="noStrike" dirty="0" smtClean="0">
                          <a:solidFill>
                            <a:srgbClr val="000000"/>
                          </a:solidFill>
                          <a:effectLst/>
                          <a:latin typeface="ＭＳ Ｐゴシック"/>
                        </a:rPr>
                        <a:t>算定（</a:t>
                      </a:r>
                      <a:r>
                        <a:rPr lang="en-US" altLang="ja-JP" sz="1100" b="0" i="0" u="none" strike="noStrike" dirty="0" smtClean="0">
                          <a:solidFill>
                            <a:srgbClr val="000000"/>
                          </a:solidFill>
                          <a:effectLst/>
                          <a:latin typeface="ＭＳ Ｐゴシック"/>
                        </a:rPr>
                        <a:t>A</a:t>
                      </a:r>
                      <a:r>
                        <a:rPr lang="ja-JP" altLang="en-US" sz="1100" b="0" i="0" u="none" strike="noStrike" dirty="0" smtClean="0">
                          <a:solidFill>
                            <a:srgbClr val="000000"/>
                          </a:solidFill>
                          <a:effectLst/>
                          <a:latin typeface="ＭＳ Ｐゴシック"/>
                        </a:rPr>
                        <a:t>）</a:t>
                      </a:r>
                      <a:endParaRPr lang="ja-JP" altLang="en-US" sz="1100" b="0" i="0" u="none" strike="noStrike" dirty="0">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hMerge="1">
                  <a:txBody>
                    <a:bodyPr/>
                    <a:lstStyle/>
                    <a:p>
                      <a:endParaRPr kumimoji="1" lang="ja-JP" altLang="en-US"/>
                    </a:p>
                  </a:txBody>
                  <a:tcPr/>
                </a:tc>
                <a:tc gridSpan="3">
                  <a:txBody>
                    <a:bodyPr/>
                    <a:lstStyle/>
                    <a:p>
                      <a:pPr algn="ctr" fontAlgn="ctr"/>
                      <a:r>
                        <a:rPr lang="zh-CN" altLang="en-US" sz="1100" b="0" i="0" u="none" strike="noStrike" dirty="0">
                          <a:solidFill>
                            <a:srgbClr val="000000"/>
                          </a:solidFill>
                          <a:effectLst/>
                          <a:latin typeface="ＭＳ Ｐゴシック"/>
                        </a:rPr>
                        <a:t>　出来高算定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r>
              <a:tr h="171450">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solidFill>
                            <a:srgbClr val="000000"/>
                          </a:solidFill>
                          <a:effectLst/>
                          <a:latin typeface="ＭＳ Ｐゴシック"/>
                        </a:rPr>
                        <a:t>　</a:t>
                      </a:r>
                    </a:p>
                  </a:txBody>
                  <a:tcPr marL="0" marR="0" marT="0" marB="0" anchor="ctr">
                    <a:lnL w="6350" cap="flat" cmpd="sng" algn="ctr">
                      <a:solidFill>
                        <a:srgbClr val="000000"/>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solidFill>
                            <a:srgbClr val="000000"/>
                          </a:solidFill>
                          <a:effectLst/>
                          <a:latin typeface="ＭＳ Ｐゴシック"/>
                        </a:rPr>
                        <a:t>　</a:t>
                      </a:r>
                    </a:p>
                  </a:txBody>
                  <a:tcPr marL="0" marR="0" marT="0"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r>
              <a:tr h="171450">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gridSpan="2">
                  <a:txBody>
                    <a:bodyPr/>
                    <a:lstStyle/>
                    <a:p>
                      <a:pPr algn="ctr" fontAlgn="ctr"/>
                      <a:r>
                        <a:rPr lang="ja-JP" altLang="en-US" sz="1100" b="0" i="0" u="none" strike="noStrike">
                          <a:solidFill>
                            <a:srgbClr val="000000"/>
                          </a:solidFill>
                          <a:effectLst/>
                          <a:latin typeface="ＭＳ Ｐゴシック"/>
                        </a:rPr>
                        <a:t>入院日</a:t>
                      </a:r>
                      <a:r>
                        <a:rPr lang="en-US" altLang="ja-JP" sz="1100" b="0" i="0" u="none" strike="noStrike">
                          <a:solidFill>
                            <a:srgbClr val="000000"/>
                          </a:solidFill>
                          <a:effectLst/>
                          <a:latin typeface="ＭＳ Ｐゴシック"/>
                        </a:rPr>
                        <a:t>Ⅲ</a:t>
                      </a:r>
                    </a:p>
                  </a:txBody>
                  <a:tcPr marL="0" marR="0" marT="0" marB="0" anchor="ctr">
                    <a:lnL>
                      <a:noFill/>
                    </a:lnL>
                    <a:lnR>
                      <a:noFill/>
                    </a:lnR>
                    <a:lnT>
                      <a:noFill/>
                    </a:lnT>
                    <a:lnB>
                      <a:noFill/>
                    </a:lnB>
                  </a:tcPr>
                </a:tc>
                <a:tc hMerge="1">
                  <a:txBody>
                    <a:bodyPr/>
                    <a:lstStyle/>
                    <a:p>
                      <a:endParaRPr kumimoji="1" lang="ja-JP" altLang="en-US"/>
                    </a:p>
                  </a:txBody>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gridSpan="3">
                  <a:txBody>
                    <a:bodyPr/>
                    <a:lstStyle/>
                    <a:p>
                      <a:pPr algn="l" fontAlgn="ctr"/>
                      <a:r>
                        <a:rPr lang="ja-JP" altLang="en-US" sz="1100" b="0" i="0" u="none" strike="noStrike">
                          <a:solidFill>
                            <a:srgbClr val="000000"/>
                          </a:solidFill>
                          <a:effectLst/>
                          <a:latin typeface="ＭＳ Ｐゴシック"/>
                        </a:rPr>
                        <a:t>退院時に診断群分類</a:t>
                      </a:r>
                      <a:r>
                        <a:rPr lang="en-US" altLang="ja-JP" sz="1100" b="0" i="0" u="none" strike="noStrike">
                          <a:solidFill>
                            <a:srgbClr val="000000"/>
                          </a:solidFill>
                          <a:effectLst/>
                          <a:latin typeface="ＭＳ Ｐゴシック"/>
                        </a:rPr>
                        <a:t>B</a:t>
                      </a:r>
                      <a:r>
                        <a:rPr lang="ja-JP" altLang="en-US" sz="1100" b="0" i="0" u="none" strike="noStrike">
                          <a:solidFill>
                            <a:srgbClr val="000000"/>
                          </a:solidFill>
                          <a:effectLst/>
                          <a:latin typeface="ＭＳ Ｐゴシック"/>
                        </a:rPr>
                        <a:t>へ変更</a:t>
                      </a:r>
                    </a:p>
                  </a:txBody>
                  <a:tcPr marL="0" marR="0" marT="0"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r>
              <a:tr h="171450">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r>
              <a:tr h="171450">
                <a:tc gridSpan="2">
                  <a:txBody>
                    <a:bodyPr/>
                    <a:lstStyle/>
                    <a:p>
                      <a:pPr algn="l" fontAlgn="ctr"/>
                      <a:r>
                        <a:rPr lang="ja-JP" altLang="en-US" sz="1100" b="0" i="0" u="none" strike="noStrike">
                          <a:solidFill>
                            <a:srgbClr val="000000"/>
                          </a:solidFill>
                          <a:effectLst/>
                          <a:latin typeface="ＭＳ Ｐゴシック"/>
                        </a:rPr>
                        <a:t>診断群分類</a:t>
                      </a:r>
                      <a:r>
                        <a:rPr lang="en-US" sz="1100" b="0" i="0" u="none" strike="noStrike">
                          <a:solidFill>
                            <a:srgbClr val="000000"/>
                          </a:solidFill>
                          <a:effectLst/>
                          <a:latin typeface="ＭＳ Ｐゴシック"/>
                        </a:rPr>
                        <a:t>B</a:t>
                      </a:r>
                    </a:p>
                  </a:txBody>
                  <a:tcPr marL="0" marR="0" marT="0" marB="0" anchor="ctr">
                    <a:lnL>
                      <a:noFill/>
                    </a:lnL>
                    <a:lnR w="6350" cap="flat" cmpd="sng" algn="ctr">
                      <a:solidFill>
                        <a:srgbClr val="000000"/>
                      </a:solidFill>
                      <a:prstDash val="solid"/>
                      <a:round/>
                      <a:headEnd type="none" w="med" len="med"/>
                      <a:tailEnd type="none" w="med" len="med"/>
                    </a:lnR>
                    <a:lnT>
                      <a:noFill/>
                    </a:lnT>
                    <a:lnB>
                      <a:noFill/>
                    </a:lnB>
                  </a:tcPr>
                </a:tc>
                <a:tc hMerge="1">
                  <a:txBody>
                    <a:bodyPr/>
                    <a:lstStyle/>
                    <a:p>
                      <a:endParaRPr kumimoji="1" lang="ja-JP" altLang="en-US"/>
                    </a:p>
                  </a:txBody>
                  <a:tcPr/>
                </a:tc>
                <a:tc gridSpan="5">
                  <a:txBody>
                    <a:bodyPr/>
                    <a:lstStyle/>
                    <a:p>
                      <a:pPr algn="ctr" fontAlgn="ctr"/>
                      <a:r>
                        <a:rPr lang="ja-JP" altLang="en-US" sz="1100" b="0" i="0" u="none" strike="noStrike" dirty="0" smtClean="0">
                          <a:solidFill>
                            <a:srgbClr val="000000"/>
                          </a:solidFill>
                          <a:effectLst/>
                          <a:latin typeface="ＭＳ Ｐゴシック"/>
                        </a:rPr>
                        <a:t>　　　</a:t>
                      </a:r>
                      <a:r>
                        <a:rPr lang="ja-JP" altLang="en-US" sz="1100" b="0" i="0" u="none" strike="noStrike" smtClean="0">
                          <a:solidFill>
                            <a:srgbClr val="000000"/>
                          </a:solidFill>
                          <a:effectLst/>
                          <a:latin typeface="ＭＳ Ｐゴシック"/>
                        </a:rPr>
                        <a:t>　</a:t>
                      </a:r>
                      <a:r>
                        <a:rPr lang="en-US" sz="1100" b="0" i="0" u="none" strike="noStrike" smtClean="0">
                          <a:solidFill>
                            <a:srgbClr val="000000"/>
                          </a:solidFill>
                          <a:effectLst/>
                          <a:latin typeface="ＭＳ Ｐゴシック"/>
                        </a:rPr>
                        <a:t>DPC</a:t>
                      </a:r>
                      <a:r>
                        <a:rPr lang="ja-JP" altLang="en-US" sz="1100" b="0" i="0" u="none" strike="noStrike" dirty="0" smtClean="0">
                          <a:solidFill>
                            <a:srgbClr val="000000"/>
                          </a:solidFill>
                          <a:effectLst/>
                          <a:latin typeface="ＭＳ Ｐゴシック"/>
                        </a:rPr>
                        <a:t>算定　（</a:t>
                      </a:r>
                      <a:r>
                        <a:rPr lang="en-US" altLang="ja-JP" sz="1100" b="0" i="0" u="none" strike="noStrike" dirty="0" smtClean="0">
                          <a:solidFill>
                            <a:srgbClr val="000000"/>
                          </a:solidFill>
                          <a:effectLst/>
                          <a:latin typeface="ＭＳ Ｐゴシック"/>
                        </a:rPr>
                        <a:t>B</a:t>
                      </a:r>
                      <a:r>
                        <a:rPr lang="ja-JP" altLang="en-US" sz="1100" b="0" i="0" u="none" strike="noStrike" dirty="0" smtClean="0">
                          <a:solidFill>
                            <a:srgbClr val="000000"/>
                          </a:solidFill>
                          <a:effectLst/>
                          <a:latin typeface="ＭＳ Ｐゴシック"/>
                        </a:rPr>
                        <a:t>）</a:t>
                      </a:r>
                      <a:endParaRPr lang="ja-JP" altLang="en-US" sz="1100" b="0" i="0" u="none" strike="noStrike" dirty="0">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a:noFill/>
                    </a:lnB>
                  </a:tcPr>
                </a:tc>
              </a:tr>
              <a:tr h="171450">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r>
              <a:tr h="171450">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gridSpan="3">
                  <a:txBody>
                    <a:bodyPr/>
                    <a:lstStyle/>
                    <a:p>
                      <a:pPr algn="l" fontAlgn="ctr"/>
                      <a:r>
                        <a:rPr lang="ja-JP" altLang="en-US" sz="1100" b="0" i="0" u="none" strike="noStrike">
                          <a:solidFill>
                            <a:srgbClr val="000000"/>
                          </a:solidFill>
                          <a:effectLst/>
                          <a:latin typeface="ＭＳ Ｐゴシック"/>
                        </a:rPr>
                        <a:t>包括と出来高で調整不可能</a:t>
                      </a:r>
                    </a:p>
                  </a:txBody>
                  <a:tcPr marL="0" marR="0" marT="0" marB="0" anchor="ctr">
                    <a:lnL>
                      <a:noFill/>
                    </a:lnL>
                    <a:lnR>
                      <a:noFill/>
                    </a:lnR>
                    <a:lnT>
                      <a:noFill/>
                    </a:lnT>
                    <a:lnB>
                      <a:noFill/>
                    </a:lnB>
                  </a:tcPr>
                </a:tc>
                <a:tc hMerge="1">
                  <a:txBody>
                    <a:bodyPr/>
                    <a:lstStyle/>
                    <a:p>
                      <a:endParaRPr kumimoji="1" lang="ja-JP" altLang="en-US"/>
                    </a:p>
                  </a:txBody>
                  <a:tcPr/>
                </a:tc>
                <a:tc hMerge="1">
                  <a:txBody>
                    <a:bodyPr/>
                    <a:lstStyle/>
                    <a:p>
                      <a:endParaRPr kumimoji="1" lang="ja-JP" altLang="en-US"/>
                    </a:p>
                  </a:txBody>
                  <a:tcPr/>
                </a:tc>
              </a:tr>
              <a:tr h="171450">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r>
              <a:tr h="171450">
                <a:tc gridSpan="2">
                  <a:txBody>
                    <a:bodyPr/>
                    <a:lstStyle/>
                    <a:p>
                      <a:pPr algn="ctr" fontAlgn="ctr"/>
                      <a:r>
                        <a:rPr lang="ja-JP" altLang="en-US" sz="1200" b="0" i="0" u="none" strike="noStrike" dirty="0">
                          <a:solidFill>
                            <a:schemeClr val="bg1"/>
                          </a:solidFill>
                          <a:effectLst/>
                          <a:latin typeface="ＭＳ Ｐゴシック"/>
                        </a:rPr>
                        <a:t>現在の請求方法</a:t>
                      </a:r>
                    </a:p>
                  </a:txBody>
                  <a:tcPr marL="0" marR="0" marT="0" marB="0" anchor="ctr">
                    <a:lnL>
                      <a:noFill/>
                    </a:lnL>
                    <a:lnR w="6350" cap="flat" cmpd="sng" algn="ctr">
                      <a:solidFill>
                        <a:srgbClr val="000000"/>
                      </a:solidFill>
                      <a:prstDash val="solid"/>
                      <a:round/>
                      <a:headEnd type="none" w="med" len="med"/>
                      <a:tailEnd type="none" w="med" len="med"/>
                    </a:lnR>
                    <a:lnT>
                      <a:noFill/>
                    </a:lnT>
                    <a:lnB>
                      <a:noFill/>
                    </a:lnB>
                    <a:solidFill>
                      <a:schemeClr val="accent1">
                        <a:lumMod val="75000"/>
                      </a:schemeClr>
                    </a:solidFill>
                  </a:tcPr>
                </a:tc>
                <a:tc hMerge="1">
                  <a:txBody>
                    <a:bodyPr/>
                    <a:lstStyle/>
                    <a:p>
                      <a:endParaRPr kumimoji="1" lang="ja-JP" altLang="en-US"/>
                    </a:p>
                  </a:txBody>
                  <a:tcPr/>
                </a:tc>
                <a:tc gridSpan="2">
                  <a:txBody>
                    <a:bodyPr/>
                    <a:lstStyle/>
                    <a:p>
                      <a:pPr algn="ctr" fontAlgn="ctr"/>
                      <a:r>
                        <a:rPr lang="en-US" sz="1100" b="0" i="0" u="none" strike="noStrike" smtClean="0">
                          <a:solidFill>
                            <a:srgbClr val="000000"/>
                          </a:solidFill>
                          <a:effectLst/>
                          <a:latin typeface="ＭＳ Ｐゴシック"/>
                        </a:rPr>
                        <a:t>DPC</a:t>
                      </a:r>
                      <a:r>
                        <a:rPr lang="ja-JP" altLang="en-US" sz="1100" b="0" i="0" u="none" strike="noStrike" dirty="0" smtClean="0">
                          <a:solidFill>
                            <a:srgbClr val="000000"/>
                          </a:solidFill>
                          <a:effectLst/>
                          <a:latin typeface="ＭＳ Ｐゴシック"/>
                        </a:rPr>
                        <a:t>算定（</a:t>
                      </a:r>
                      <a:r>
                        <a:rPr lang="en-US" altLang="ja-JP" sz="1100" b="0" i="0" u="none" strike="noStrike" dirty="0" smtClean="0">
                          <a:solidFill>
                            <a:srgbClr val="000000"/>
                          </a:solidFill>
                          <a:effectLst/>
                          <a:latin typeface="ＭＳ Ｐゴシック"/>
                        </a:rPr>
                        <a:t>A</a:t>
                      </a:r>
                      <a:r>
                        <a:rPr lang="ja-JP" altLang="en-US" sz="1100" b="0" i="0" u="none" strike="noStrike" dirty="0" smtClean="0">
                          <a:solidFill>
                            <a:srgbClr val="000000"/>
                          </a:solidFill>
                          <a:effectLst/>
                          <a:latin typeface="ＭＳ Ｐゴシック"/>
                        </a:rPr>
                        <a:t>）</a:t>
                      </a:r>
                      <a:endParaRPr lang="ja-JP" altLang="en-US" sz="1100" b="0" i="0" u="none" strike="noStrike" dirty="0">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hMerge="1">
                  <a:txBody>
                    <a:bodyPr/>
                    <a:lstStyle/>
                    <a:p>
                      <a:endParaRPr kumimoji="1" lang="ja-JP" altLang="en-US"/>
                    </a:p>
                  </a:txBody>
                  <a:tcPr/>
                </a:tc>
                <a:tc gridSpan="3">
                  <a:txBody>
                    <a:bodyPr/>
                    <a:lstStyle/>
                    <a:p>
                      <a:pPr algn="ctr" fontAlgn="ctr"/>
                      <a:r>
                        <a:rPr lang="zh-CN" altLang="en-US" sz="1100" b="0" i="0" u="none" strike="noStrike">
                          <a:solidFill>
                            <a:srgbClr val="000000"/>
                          </a:solidFill>
                          <a:effectLst/>
                          <a:latin typeface="ＭＳ Ｐゴシック"/>
                        </a:rPr>
                        <a:t>　出来高算定</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a:noFill/>
                    </a:lnB>
                  </a:tcPr>
                </a:tc>
              </a:tr>
              <a:tr h="171450">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r>
              <a:tr h="171450">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a:noFill/>
                    </a:lnB>
                  </a:tcPr>
                </a:tc>
                <a:tc rowSpan="2">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rowSpan="2">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rowSpan="2">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rowSpan="2">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rowSpan="2">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a:noFill/>
                    </a:lnB>
                  </a:tcPr>
                </a:tc>
              </a:tr>
              <a:tr h="171450">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a:noFill/>
                    </a:lnB>
                  </a:tcPr>
                </a:tc>
                <a:tc vMerge="1">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vMerge="1">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a:noFill/>
                    </a:lnB>
                  </a:tcPr>
                </a:tc>
              </a:tr>
              <a:tr h="171450">
                <a:tc gridSpan="2">
                  <a:txBody>
                    <a:bodyPr/>
                    <a:lstStyle/>
                    <a:p>
                      <a:pPr algn="l" fontAlgn="ctr"/>
                      <a:r>
                        <a:rPr lang="ja-JP" altLang="en-US" sz="1200" b="0" i="0" u="none" strike="noStrike" dirty="0" smtClean="0">
                          <a:solidFill>
                            <a:schemeClr val="bg1"/>
                          </a:solidFill>
                          <a:effectLst/>
                          <a:latin typeface="ＭＳ Ｐゴシック"/>
                        </a:rPr>
                        <a:t>一入院の請求方法を</a:t>
                      </a:r>
                      <a:endParaRPr lang="ja-JP" altLang="en-US" sz="1200" b="0" i="0" u="none" strike="noStrike" dirty="0">
                        <a:solidFill>
                          <a:schemeClr val="bg1"/>
                        </a:solidFill>
                        <a:effectLst/>
                        <a:latin typeface="ＭＳ Ｐゴシック"/>
                      </a:endParaRPr>
                    </a:p>
                  </a:txBody>
                  <a:tcPr marL="0" marR="0" marT="0" marB="0" anchor="ctr">
                    <a:lnL>
                      <a:noFill/>
                    </a:lnL>
                    <a:lnR w="6350" cap="flat" cmpd="sng" algn="ctr">
                      <a:solidFill>
                        <a:srgbClr val="000000"/>
                      </a:solidFill>
                      <a:prstDash val="solid"/>
                      <a:round/>
                      <a:headEnd type="none" w="med" len="med"/>
                      <a:tailEnd type="none" w="med" len="med"/>
                    </a:lnR>
                    <a:lnT>
                      <a:noFill/>
                    </a:lnT>
                    <a:lnB>
                      <a:noFill/>
                    </a:lnB>
                    <a:solidFill>
                      <a:schemeClr val="accent2"/>
                    </a:solidFill>
                  </a:tcPr>
                </a:tc>
                <a:tc hMerge="1">
                  <a:txBody>
                    <a:bodyPr/>
                    <a:lstStyle/>
                    <a:p>
                      <a:endParaRPr kumimoji="1" lang="ja-JP" altLang="en-US"/>
                    </a:p>
                  </a:txBody>
                  <a:tcPr/>
                </a:tc>
                <a:tc gridSpan="3">
                  <a:txBody>
                    <a:bodyPr/>
                    <a:lstStyle/>
                    <a:p>
                      <a:pPr algn="ctr" fontAlgn="ctr"/>
                      <a:r>
                        <a:rPr lang="en-US" sz="1100" b="0" i="0" u="none" strike="noStrike" smtClean="0">
                          <a:solidFill>
                            <a:srgbClr val="000000"/>
                          </a:solidFill>
                          <a:effectLst/>
                          <a:latin typeface="ＭＳ Ｐゴシック"/>
                        </a:rPr>
                        <a:t>DPC</a:t>
                      </a:r>
                      <a:r>
                        <a:rPr lang="ja-JP" altLang="en-US" sz="1100" b="0" i="0" u="none" strike="noStrike" dirty="0" smtClean="0">
                          <a:solidFill>
                            <a:srgbClr val="000000"/>
                          </a:solidFill>
                          <a:effectLst/>
                          <a:latin typeface="ＭＳ Ｐゴシック"/>
                        </a:rPr>
                        <a:t>算定（</a:t>
                      </a:r>
                      <a:r>
                        <a:rPr lang="en-US" altLang="ja-JP" sz="1100" b="0" i="0" u="none" strike="noStrike" dirty="0" smtClean="0">
                          <a:solidFill>
                            <a:srgbClr val="000000"/>
                          </a:solidFill>
                          <a:effectLst/>
                          <a:latin typeface="ＭＳ Ｐゴシック"/>
                        </a:rPr>
                        <a:t>B</a:t>
                      </a:r>
                      <a:r>
                        <a:rPr lang="ja-JP" altLang="en-US" sz="1100" b="0" i="0" u="none" strike="noStrike" dirty="0" smtClean="0">
                          <a:solidFill>
                            <a:srgbClr val="000000"/>
                          </a:solidFill>
                          <a:effectLst/>
                          <a:latin typeface="ＭＳ Ｐゴシック"/>
                        </a:rPr>
                        <a:t>）</a:t>
                      </a:r>
                      <a:endParaRPr lang="ja-JP" altLang="en-US" sz="1100" b="0" i="0" u="none" strike="noStrike" dirty="0">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hMerge="1">
                  <a:txBody>
                    <a:bodyPr/>
                    <a:lstStyle/>
                    <a:p>
                      <a:endParaRPr kumimoji="1" lang="ja-JP" altLang="en-US"/>
                    </a:p>
                  </a:txBody>
                  <a:tcPr/>
                </a:tc>
                <a:tc hMerge="1">
                  <a:txBody>
                    <a:bodyPr/>
                    <a:lstStyle/>
                    <a:p>
                      <a:endParaRPr kumimoji="1" lang="ja-JP" altLang="en-US"/>
                    </a:p>
                  </a:txBody>
                  <a:tcPr/>
                </a:tc>
                <a:tc gridSpan="2">
                  <a:txBody>
                    <a:bodyPr/>
                    <a:lstStyle/>
                    <a:p>
                      <a:pPr algn="ctr" fontAlgn="ctr"/>
                      <a:r>
                        <a:rPr lang="en-US" sz="1100" b="0" i="0" u="none" strike="noStrike" smtClean="0">
                          <a:solidFill>
                            <a:srgbClr val="000000"/>
                          </a:solidFill>
                          <a:effectLst/>
                          <a:latin typeface="ＭＳ Ｐゴシック"/>
                        </a:rPr>
                        <a:t>DPC</a:t>
                      </a:r>
                      <a:r>
                        <a:rPr lang="ja-JP" altLang="en-US" sz="1100" b="0" i="0" u="none" strike="noStrike" dirty="0" smtClean="0">
                          <a:solidFill>
                            <a:srgbClr val="000000"/>
                          </a:solidFill>
                          <a:effectLst/>
                          <a:latin typeface="ＭＳ Ｐゴシック"/>
                        </a:rPr>
                        <a:t>算定（</a:t>
                      </a:r>
                      <a:r>
                        <a:rPr lang="en-US" altLang="ja-JP" sz="1100" b="0" i="0" u="none" strike="noStrike" dirty="0" smtClean="0">
                          <a:solidFill>
                            <a:srgbClr val="000000"/>
                          </a:solidFill>
                          <a:effectLst/>
                          <a:latin typeface="ＭＳ Ｐゴシック"/>
                        </a:rPr>
                        <a:t>B</a:t>
                      </a:r>
                      <a:r>
                        <a:rPr lang="ja-JP" altLang="en-US" sz="1100" b="0" i="0" u="none" strike="noStrike" dirty="0" smtClean="0">
                          <a:solidFill>
                            <a:srgbClr val="000000"/>
                          </a:solidFill>
                          <a:effectLst/>
                          <a:latin typeface="ＭＳ Ｐゴシック"/>
                        </a:rPr>
                        <a:t>）</a:t>
                      </a:r>
                      <a:endParaRPr lang="ja-JP" altLang="en-US" sz="1100" b="0" i="0" u="none" strike="noStrike" dirty="0">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E9D9"/>
                    </a:solidFill>
                  </a:tcPr>
                </a:tc>
                <a:tc hMerge="1">
                  <a:txBody>
                    <a:bodyPr/>
                    <a:lstStyle/>
                    <a:p>
                      <a:endParaRPr kumimoji="1" lang="ja-JP" altLang="en-US"/>
                    </a:p>
                  </a:txBody>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r>
              <a:tr h="98208">
                <a:tc gridSpan="2">
                  <a:txBody>
                    <a:bodyPr/>
                    <a:lstStyle/>
                    <a:p>
                      <a:pPr algn="l" fontAlgn="ctr"/>
                      <a:r>
                        <a:rPr kumimoji="1" lang="ja-JP" altLang="en-US" sz="1200" b="0" i="0" u="none" strike="noStrike" kern="1200" dirty="0" smtClean="0">
                          <a:solidFill>
                            <a:schemeClr val="bg1"/>
                          </a:solidFill>
                          <a:effectLst/>
                          <a:latin typeface="ＭＳ Ｐゴシック" panose="020B0600070205080204" pitchFamily="50" charset="-128"/>
                          <a:ea typeface="ＭＳ Ｐゴシック" panose="020B0600070205080204" pitchFamily="50" charset="-128"/>
                          <a:cs typeface="+mn-cs"/>
                        </a:rPr>
                        <a:t>　　　　　</a:t>
                      </a:r>
                      <a:r>
                        <a:rPr kumimoji="1" lang="zh-TW" altLang="en-US" sz="1200" b="0" i="0" u="none" strike="noStrike" kern="1200" dirty="0" smtClean="0">
                          <a:solidFill>
                            <a:schemeClr val="bg1"/>
                          </a:solidFill>
                          <a:effectLst/>
                          <a:latin typeface="ＭＳ Ｐゴシック" panose="020B0600070205080204" pitchFamily="50" charset="-128"/>
                          <a:ea typeface="ＭＳ Ｐゴシック" panose="020B0600070205080204" pitchFamily="50" charset="-128"/>
                          <a:cs typeface="+mn-cs"/>
                        </a:rPr>
                        <a:t>統一</a:t>
                      </a:r>
                      <a:r>
                        <a:rPr kumimoji="1" lang="zh-TW" altLang="en-US" sz="1200" b="0" i="0" u="none" strike="noStrike" kern="1200" dirty="0">
                          <a:solidFill>
                            <a:schemeClr val="bg1"/>
                          </a:solidFill>
                          <a:effectLst/>
                          <a:latin typeface="ＭＳ Ｐゴシック" panose="020B0600070205080204" pitchFamily="50" charset="-128"/>
                          <a:ea typeface="ＭＳ Ｐゴシック" panose="020B0600070205080204" pitchFamily="50" charset="-128"/>
                          <a:cs typeface="+mn-cs"/>
                        </a:rPr>
                        <a:t>（改定後）</a:t>
                      </a:r>
                    </a:p>
                  </a:txBody>
                  <a:tcPr marL="0" marR="0" marT="0" marB="0" anchor="ctr">
                    <a:lnL>
                      <a:noFill/>
                    </a:lnL>
                    <a:lnR>
                      <a:noFill/>
                    </a:lnR>
                    <a:lnT>
                      <a:noFill/>
                    </a:lnT>
                    <a:lnB>
                      <a:noFill/>
                    </a:lnB>
                    <a:solidFill>
                      <a:schemeClr val="accent2"/>
                    </a:solidFill>
                  </a:tcPr>
                </a:tc>
                <a:tc hMerge="1">
                  <a:txBody>
                    <a:bodyPr/>
                    <a:lstStyle/>
                    <a:p>
                      <a:endParaRPr kumimoji="1" lang="ja-JP" altLang="en-US"/>
                    </a:p>
                  </a:txBody>
                  <a:tcPr/>
                </a:tc>
                <a:tc gridSpan="3">
                  <a:txBody>
                    <a:bodyPr/>
                    <a:lstStyle/>
                    <a:p>
                      <a:pPr algn="ctr" fontAlgn="ctr"/>
                      <a:r>
                        <a:rPr lang="en-US" altLang="ja-JP" sz="1100" b="1" i="0" u="sng" strike="noStrike">
                          <a:solidFill>
                            <a:srgbClr val="000000"/>
                          </a:solidFill>
                          <a:effectLst/>
                          <a:latin typeface="ＭＳ Ｐゴシック"/>
                        </a:rPr>
                        <a:t>7</a:t>
                      </a:r>
                      <a:r>
                        <a:rPr lang="ja-JP" altLang="en-US" sz="1100" b="1" i="0" u="sng" strike="noStrike">
                          <a:solidFill>
                            <a:srgbClr val="000000"/>
                          </a:solidFill>
                          <a:effectLst/>
                          <a:latin typeface="ＭＳ Ｐゴシック"/>
                        </a:rPr>
                        <a:t>月分は再請求で対応</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a:txBody>
                    <a:bodyPr/>
                    <a:lstStyle/>
                    <a:p>
                      <a:pPr algn="l" fontAlgn="ctr"/>
                      <a:r>
                        <a:rPr lang="ja-JP" altLang="en-US" sz="1100" b="0" i="0" u="none" strike="noStrike">
                          <a:solidFill>
                            <a:srgbClr val="000000"/>
                          </a:solidFill>
                          <a:effectLst/>
                          <a:latin typeface="ＭＳ Ｐゴシック"/>
                        </a:rPr>
                        <a:t>　</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solidFill>
                            <a:srgbClr val="000000"/>
                          </a:solidFill>
                          <a:effectLst/>
                          <a:latin typeface="ＭＳ Ｐゴシック"/>
                        </a:rPr>
                        <a:t>　</a:t>
                      </a:r>
                    </a:p>
                  </a:txBody>
                  <a:tcPr marL="0" marR="0" marT="0"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solidFill>
                          <a:srgbClr val="000000"/>
                        </a:solidFill>
                        <a:effectLst/>
                        <a:latin typeface="ＭＳ Ｐゴシック"/>
                      </a:endParaRPr>
                    </a:p>
                  </a:txBody>
                  <a:tcPr marL="0" marR="0" marT="0" marB="0" anchor="ctr">
                    <a:lnL>
                      <a:noFill/>
                    </a:lnL>
                    <a:lnR>
                      <a:noFill/>
                    </a:lnR>
                    <a:lnT>
                      <a:noFill/>
                    </a:lnT>
                    <a:lnB>
                      <a:noFill/>
                    </a:lnB>
                  </a:tcPr>
                </a:tc>
                <a:tc>
                  <a:txBody>
                    <a:bodyPr/>
                    <a:lstStyle/>
                    <a:p>
                      <a:pPr algn="l" fontAlgn="ctr"/>
                      <a:endParaRPr lang="ja-JP" altLang="en-US" sz="1100" b="0" i="0" u="none" strike="noStrike" dirty="0">
                        <a:solidFill>
                          <a:srgbClr val="000000"/>
                        </a:solidFill>
                        <a:effectLst/>
                        <a:latin typeface="ＭＳ Ｐゴシック"/>
                      </a:endParaRPr>
                    </a:p>
                  </a:txBody>
                  <a:tcPr marL="0" marR="0" marT="0" marB="0" anchor="ctr">
                    <a:lnL>
                      <a:noFill/>
                    </a:lnL>
                    <a:lnR>
                      <a:noFill/>
                    </a:lnR>
                    <a:lnT>
                      <a:noFill/>
                    </a:lnT>
                    <a:lnB>
                      <a:noFill/>
                    </a:lnB>
                  </a:tcPr>
                </a:tc>
              </a:tr>
            </a:tbl>
          </a:graphicData>
        </a:graphic>
      </p:graphicFrame>
      <p:cxnSp>
        <p:nvCxnSpPr>
          <p:cNvPr id="34" name="直線矢印コネクタ 33"/>
          <p:cNvCxnSpPr/>
          <p:nvPr/>
        </p:nvCxnSpPr>
        <p:spPr>
          <a:xfrm>
            <a:off x="5714803" y="3447740"/>
            <a:ext cx="0" cy="514350"/>
          </a:xfrm>
          <a:prstGeom prst="straightConnector1">
            <a:avLst/>
          </a:prstGeom>
          <a:ln>
            <a:solidFill>
              <a:sysClr val="windowText" lastClr="000000"/>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35" name="直線コネクタ 34"/>
          <p:cNvCxnSpPr/>
          <p:nvPr/>
        </p:nvCxnSpPr>
        <p:spPr>
          <a:xfrm>
            <a:off x="5219503" y="2379029"/>
            <a:ext cx="0" cy="2300922"/>
          </a:xfrm>
          <a:prstGeom prst="line">
            <a:avLst/>
          </a:prstGeom>
          <a:ln>
            <a:solidFill>
              <a:sysClr val="windowText" lastClr="000000"/>
            </a:solidFill>
            <a:prstDash val="dash"/>
          </a:ln>
        </p:spPr>
        <p:style>
          <a:lnRef idx="1">
            <a:schemeClr val="accent1"/>
          </a:lnRef>
          <a:fillRef idx="0">
            <a:schemeClr val="accent1"/>
          </a:fillRef>
          <a:effectRef idx="0">
            <a:schemeClr val="accent1"/>
          </a:effectRef>
          <a:fontRef idx="minor">
            <a:schemeClr val="tx1"/>
          </a:fontRef>
        </p:style>
      </p:cxnSp>
      <p:cxnSp>
        <p:nvCxnSpPr>
          <p:cNvPr id="36" name="直線矢印コネクタ 35"/>
          <p:cNvCxnSpPr/>
          <p:nvPr/>
        </p:nvCxnSpPr>
        <p:spPr>
          <a:xfrm>
            <a:off x="6591103" y="3088546"/>
            <a:ext cx="0" cy="17145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8" name="テキスト ボックス 37"/>
          <p:cNvSpPr txBox="1"/>
          <p:nvPr/>
        </p:nvSpPr>
        <p:spPr>
          <a:xfrm>
            <a:off x="450456" y="1352934"/>
            <a:ext cx="9045969" cy="523220"/>
          </a:xfrm>
          <a:prstGeom prst="rect">
            <a:avLst/>
          </a:prstGeom>
          <a:solidFill>
            <a:srgbClr val="F8D7CD"/>
          </a:solidFill>
        </p:spPr>
        <p:txBody>
          <a:bodyPr wrap="square" rtlCol="0">
            <a:spAutoFit/>
          </a:bodyPr>
          <a:lstStyle/>
          <a:p>
            <a:pPr marL="342900" indent="-342900">
              <a:buFont typeface="Wingdings" panose="05000000000000000000" pitchFamily="2" charset="2"/>
              <a:buChar char="Ø"/>
              <a:defRPr/>
            </a:pPr>
            <a:r>
              <a:rPr lang="en-US" altLang="ja-JP" sz="1400" smtClean="0">
                <a:solidFill>
                  <a:prstClr val="black"/>
                </a:solidFill>
              </a:rPr>
              <a:t>DPC </a:t>
            </a:r>
            <a:r>
              <a:rPr lang="ja-JP" altLang="en-US" sz="1400" dirty="0">
                <a:solidFill>
                  <a:prstClr val="black"/>
                </a:solidFill>
              </a:rPr>
              <a:t>対象病棟に入院中は、診断群分類点数表に基づく算定または医科点数表に基づく算定のいずれかに、一入院で統一する。</a:t>
            </a:r>
            <a:endParaRPr lang="x-none" altLang="ja-JP" sz="1400" dirty="0">
              <a:solidFill>
                <a:prstClr val="black"/>
              </a:solidFill>
            </a:endParaRPr>
          </a:p>
        </p:txBody>
      </p:sp>
      <p:sp>
        <p:nvSpPr>
          <p:cNvPr id="3" name="正方形/長方形 2"/>
          <p:cNvSpPr/>
          <p:nvPr/>
        </p:nvSpPr>
        <p:spPr>
          <a:xfrm>
            <a:off x="1533526" y="4546600"/>
            <a:ext cx="6391276" cy="571500"/>
          </a:xfrm>
          <a:prstGeom prst="rect">
            <a:avLst/>
          </a:prstGeom>
          <a:noFill/>
          <a:ln w="1905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4" name="下矢印 3"/>
          <p:cNvSpPr/>
          <p:nvPr/>
        </p:nvSpPr>
        <p:spPr>
          <a:xfrm>
            <a:off x="2352676" y="4184650"/>
            <a:ext cx="209550" cy="361950"/>
          </a:xfrm>
          <a:prstGeom prst="downArrow">
            <a:avLst/>
          </a:prstGeom>
          <a:solidFill>
            <a:srgbClr val="FF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 name="テキスト ボックス 4"/>
          <p:cNvSpPr txBox="1"/>
          <p:nvPr/>
        </p:nvSpPr>
        <p:spPr>
          <a:xfrm>
            <a:off x="1225304" y="5384800"/>
            <a:ext cx="7988398" cy="738664"/>
          </a:xfrm>
          <a:prstGeom prst="rect">
            <a:avLst/>
          </a:prstGeom>
          <a:noFill/>
        </p:spPr>
        <p:txBody>
          <a:bodyPr wrap="square" rtlCol="0">
            <a:spAutoFit/>
          </a:bodyPr>
          <a:lstStyle/>
          <a:p>
            <a:r>
              <a:rPr lang="ja-JP" altLang="en-US" sz="1400" dirty="0" smtClean="0">
                <a:solidFill>
                  <a:prstClr val="black"/>
                </a:solidFill>
              </a:rPr>
              <a:t>・病院ごと</a:t>
            </a:r>
            <a:r>
              <a:rPr lang="ja-JP" altLang="en-US" sz="1400" smtClean="0">
                <a:solidFill>
                  <a:prstClr val="black"/>
                </a:solidFill>
              </a:rPr>
              <a:t>に</a:t>
            </a:r>
            <a:r>
              <a:rPr lang="en-US" altLang="ja-JP" sz="1400" smtClean="0">
                <a:solidFill>
                  <a:prstClr val="black"/>
                </a:solidFill>
              </a:rPr>
              <a:t>DPC</a:t>
            </a:r>
            <a:r>
              <a:rPr lang="ja-JP" altLang="en-US" sz="1400" dirty="0" smtClean="0">
                <a:solidFill>
                  <a:prstClr val="black"/>
                </a:solidFill>
              </a:rPr>
              <a:t>コードが一入院期間で変更される割合が異なることがわかった。</a:t>
            </a:r>
            <a:endParaRPr lang="en-US" altLang="ja-JP" sz="1400" dirty="0" smtClean="0">
              <a:solidFill>
                <a:prstClr val="black"/>
              </a:solidFill>
            </a:endParaRPr>
          </a:p>
          <a:p>
            <a:pPr marL="88900" indent="-88900"/>
            <a:r>
              <a:rPr lang="ja-JP" altLang="en-US" sz="1400" dirty="0" smtClean="0">
                <a:solidFill>
                  <a:prstClr val="black"/>
                </a:solidFill>
              </a:rPr>
              <a:t>・医療機関がより適切なコーディングに取り組むことで、再請求に該当する症例を減らすことが可能ではないかと考えられる。</a:t>
            </a:r>
            <a:endParaRPr lang="ja-JP" altLang="en-US" sz="1400" dirty="0">
              <a:solidFill>
                <a:prstClr val="black"/>
              </a:solidFill>
            </a:endParaRPr>
          </a:p>
        </p:txBody>
      </p:sp>
      <p:sp>
        <p:nvSpPr>
          <p:cNvPr id="14"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270631997"/>
      </p:ext>
    </p:extLst>
  </p:cSld>
  <p:clrMapOvr>
    <a:masterClrMapping/>
  </p:clrMapOvr>
  <p:timing>
    <p:tnLst>
      <p:par>
        <p:cT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003094"/>
            <a:ext cx="9601199" cy="5664406"/>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288</a:t>
            </a:fld>
            <a:endParaRPr lang="ja-JP" altLang="en-US">
              <a:solidFill>
                <a:prstClr val="black"/>
              </a:solidFill>
            </a:endParaRPr>
          </a:p>
        </p:txBody>
      </p:sp>
      <p:sp>
        <p:nvSpPr>
          <p:cNvPr id="9" name="Rectangle 2"/>
          <p:cNvSpPr>
            <a:spLocks noGrp="1" noChangeArrowheads="1"/>
          </p:cNvSpPr>
          <p:nvPr>
            <p:ph type="ctrTitle"/>
          </p:nvPr>
        </p:nvSpPr>
        <p:spPr>
          <a:xfrm>
            <a:off x="134436" y="805576"/>
            <a:ext cx="3801349"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a:solidFill>
                  <a:schemeClr val="tx1"/>
                </a:solidFill>
              </a:rPr>
              <a:t>算定ルールの見直し</a:t>
            </a:r>
            <a:r>
              <a:rPr lang="ja-JP" altLang="en-US" sz="2400" dirty="0" smtClean="0">
                <a:solidFill>
                  <a:schemeClr val="tx1"/>
                </a:solidFill>
              </a:rPr>
              <a:t>（７）</a:t>
            </a:r>
            <a:endParaRPr lang="en-US" altLang="ja-JP" sz="2400" dirty="0">
              <a:solidFill>
                <a:schemeClr val="tx1"/>
              </a:solidFill>
            </a:endParaRPr>
          </a:p>
        </p:txBody>
      </p:sp>
      <p:sp>
        <p:nvSpPr>
          <p:cNvPr id="11" name="Rectangle 36"/>
          <p:cNvSpPr>
            <a:spLocks noChangeArrowheads="1"/>
          </p:cNvSpPr>
          <p:nvPr/>
        </p:nvSpPr>
        <p:spPr bwMode="auto">
          <a:xfrm>
            <a:off x="3944888" y="922180"/>
            <a:ext cx="3624782"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en-US" altLang="ja-JP" sz="1846" dirty="0" smtClean="0">
                <a:solidFill>
                  <a:prstClr val="black"/>
                </a:solidFill>
                <a:latin typeface="ＭＳ Ｐゴシック"/>
              </a:rPr>
              <a:t>7</a:t>
            </a:r>
            <a:r>
              <a:rPr lang="ja-JP" altLang="en-US" sz="1846" dirty="0" smtClean="0">
                <a:solidFill>
                  <a:prstClr val="black"/>
                </a:solidFill>
                <a:latin typeface="ＭＳ Ｐゴシック"/>
              </a:rPr>
              <a:t>日以内再入院の取扱いの見直し</a:t>
            </a:r>
            <a:endParaRPr lang="ja-JP" altLang="en-US" sz="1846" dirty="0">
              <a:solidFill>
                <a:prstClr val="black"/>
              </a:solidFill>
              <a:latin typeface="ＭＳ Ｐゴシック"/>
            </a:endParaRPr>
          </a:p>
        </p:txBody>
      </p:sp>
      <p:sp>
        <p:nvSpPr>
          <p:cNvPr id="2048" name="テキスト ボックス 2047"/>
          <p:cNvSpPr txBox="1"/>
          <p:nvPr/>
        </p:nvSpPr>
        <p:spPr>
          <a:xfrm>
            <a:off x="450456" y="1291156"/>
            <a:ext cx="9128974" cy="584775"/>
          </a:xfrm>
          <a:prstGeom prst="rect">
            <a:avLst/>
          </a:prstGeom>
          <a:solidFill>
            <a:srgbClr val="F8D7CD"/>
          </a:solidFill>
        </p:spPr>
        <p:txBody>
          <a:bodyPr wrap="square" rtlCol="0">
            <a:spAutoFit/>
          </a:bodyPr>
          <a:lstStyle/>
          <a:p>
            <a:pPr marL="342900" indent="-342900">
              <a:buFont typeface="Wingdings" panose="05000000000000000000" pitchFamily="2" charset="2"/>
              <a:buChar char="Ø"/>
              <a:defRPr/>
            </a:pPr>
            <a:r>
              <a:rPr lang="ja-JP" altLang="en-US" sz="1600" dirty="0" smtClean="0">
                <a:solidFill>
                  <a:prstClr val="black"/>
                </a:solidFill>
                <a:latin typeface="ＭＳ Ｐゴシック"/>
              </a:rPr>
              <a:t>再入院の契機となった病名に「分類不能コード」を用いた場合には、同一病名での入院による一連の入院として取扱う。</a:t>
            </a:r>
            <a:endParaRPr lang="en-US" altLang="ja-JP" sz="1600" dirty="0">
              <a:solidFill>
                <a:prstClr val="black"/>
              </a:solidFill>
              <a:latin typeface="ＭＳ Ｐゴシック"/>
            </a:endParaRPr>
          </a:p>
        </p:txBody>
      </p:sp>
      <p:graphicFrame>
        <p:nvGraphicFramePr>
          <p:cNvPr id="17" name="表 16"/>
          <p:cNvGraphicFramePr>
            <a:graphicFrameLocks noGrp="1"/>
          </p:cNvGraphicFramePr>
          <p:nvPr>
            <p:extLst/>
          </p:nvPr>
        </p:nvGraphicFramePr>
        <p:xfrm>
          <a:off x="428500" y="1905548"/>
          <a:ext cx="3508375" cy="708660"/>
        </p:xfrm>
        <a:graphic>
          <a:graphicData uri="http://schemas.openxmlformats.org/drawingml/2006/table">
            <a:tbl>
              <a:tblPr/>
              <a:tblGrid>
                <a:gridCol w="206375"/>
                <a:gridCol w="206375"/>
                <a:gridCol w="206375"/>
                <a:gridCol w="206375"/>
                <a:gridCol w="206375"/>
                <a:gridCol w="206375"/>
                <a:gridCol w="206375"/>
                <a:gridCol w="206375"/>
                <a:gridCol w="206375"/>
                <a:gridCol w="206375"/>
                <a:gridCol w="206375"/>
                <a:gridCol w="206375"/>
                <a:gridCol w="206375"/>
                <a:gridCol w="206375"/>
                <a:gridCol w="206375"/>
                <a:gridCol w="206375"/>
                <a:gridCol w="206375"/>
              </a:tblGrid>
              <a:tr h="171450">
                <a:tc>
                  <a:txBody>
                    <a:bodyPr/>
                    <a:lstStyle/>
                    <a:p>
                      <a:pPr algn="l" fontAlgn="ctr"/>
                      <a:r>
                        <a:rPr lang="ja-JP" altLang="en-US" sz="1100" b="0" i="0" u="none" strike="noStrike" dirty="0">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r>
                        <a:rPr lang="ja-JP" altLang="en-US" sz="1100" b="0" i="0" u="none" strike="noStrike">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gridSpan="5">
                  <a:txBody>
                    <a:bodyPr/>
                    <a:lstStyle/>
                    <a:p>
                      <a:pPr algn="ctr" fontAlgn="ctr"/>
                      <a:r>
                        <a:rPr lang="en-US" sz="1100" b="1" i="0" u="none" strike="noStrike" smtClean="0">
                          <a:solidFill>
                            <a:srgbClr val="FFFFFF"/>
                          </a:solidFill>
                          <a:effectLst/>
                          <a:latin typeface="ＭＳ Ｐゴシック"/>
                        </a:rPr>
                        <a:t>DPC：A</a:t>
                      </a:r>
                      <a:endParaRPr lang="en-US" sz="1100" b="1" i="0" u="none" strike="noStrike" dirty="0">
                        <a:solidFill>
                          <a:srgbClr val="FFFFFF"/>
                        </a:solidFill>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dirty="0">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w="6350" cap="flat" cmpd="sng" algn="ctr">
                      <a:solidFill>
                        <a:srgbClr val="000000"/>
                      </a:solidFill>
                      <a:prstDash val="solid"/>
                      <a:round/>
                      <a:headEnd type="none" w="med" len="med"/>
                      <a:tailEnd type="none" w="med" len="med"/>
                    </a:lnR>
                    <a:lnT>
                      <a:noFill/>
                    </a:lnT>
                    <a:lnB>
                      <a:noFill/>
                    </a:lnB>
                  </a:tcPr>
                </a:tc>
                <a:tc gridSpan="5">
                  <a:txBody>
                    <a:bodyPr/>
                    <a:lstStyle/>
                    <a:p>
                      <a:pPr algn="ctr" fontAlgn="ctr"/>
                      <a:r>
                        <a:rPr lang="en-US" sz="1100" b="1" i="0" u="none" strike="noStrike" smtClean="0">
                          <a:solidFill>
                            <a:srgbClr val="FFFFFF"/>
                          </a:solidFill>
                          <a:effectLst/>
                          <a:latin typeface="ＭＳ Ｐゴシック"/>
                        </a:rPr>
                        <a:t>DPC：A</a:t>
                      </a:r>
                      <a:r>
                        <a:rPr lang="en-US" sz="1100" b="1" i="0" u="none" strike="noStrike" dirty="0">
                          <a:solidFill>
                            <a:srgbClr val="FFFFFF"/>
                          </a:solidFill>
                          <a:effectLst/>
                          <a:latin typeface="ＭＳ Ｐゴシック"/>
                        </a:rPr>
                        <a:t>'</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a:noFill/>
                    </a:lnR>
                    <a:lnT>
                      <a:noFill/>
                    </a:lnT>
                    <a:lnB>
                      <a:noFill/>
                    </a:lnB>
                  </a:tcPr>
                </a:tc>
              </a:tr>
              <a:tr h="171450">
                <a:tc>
                  <a:txBody>
                    <a:bodyPr/>
                    <a:lstStyle/>
                    <a:p>
                      <a:pPr algn="l" fontAlgn="ctr"/>
                      <a:r>
                        <a:rPr lang="ja-JP" altLang="en-US" sz="1100" b="0" i="0" u="none" strike="noStrike">
                          <a:effectLst/>
                          <a:latin typeface="ＭＳ Ｐゴシック"/>
                        </a:rPr>
                        <a:t>①</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②</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③</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④</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⑤</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　</a:t>
                      </a:r>
                    </a:p>
                  </a:txBody>
                  <a:tcPr marL="10319" marR="10319" marT="9525" marB="0" anchor="ctr">
                    <a:lnL w="6350" cap="flat" cmpd="sng" algn="ctr">
                      <a:solidFill>
                        <a:srgbClr val="000000"/>
                      </a:solidFill>
                      <a:prstDash val="dash"/>
                      <a:round/>
                      <a:headEnd type="none" w="med" len="med"/>
                      <a:tailEnd type="none" w="med" len="med"/>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　</a:t>
                      </a:r>
                    </a:p>
                  </a:txBody>
                  <a:tcPr marL="10319" marR="10319" marT="9525" marB="0" anchor="ctr">
                    <a:lnL>
                      <a:noFill/>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　</a:t>
                      </a:r>
                    </a:p>
                  </a:txBody>
                  <a:tcPr marL="10319" marR="10319" marT="9525" marB="0" anchor="ctr">
                    <a:lnL>
                      <a:noFill/>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　</a:t>
                      </a:r>
                    </a:p>
                  </a:txBody>
                  <a:tcPr marL="10319" marR="10319" marT="9525" marB="0" anchor="ctr">
                    <a:lnL>
                      <a:noFill/>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　</a:t>
                      </a:r>
                    </a:p>
                  </a:txBody>
                  <a:tcPr marL="10319" marR="10319" marT="9525" marB="0" anchor="ctr">
                    <a:lnL>
                      <a:noFill/>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　</a:t>
                      </a:r>
                    </a:p>
                  </a:txBody>
                  <a:tcPr marL="10319" marR="10319" marT="9525" marB="0" anchor="ctr">
                    <a:lnL>
                      <a:noFill/>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⑥</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⑦</a:t>
                      </a:r>
                    </a:p>
                  </a:txBody>
                  <a:tcPr marL="10319" marR="10319" marT="9525" marB="0" anchor="ctr">
                    <a:lnL w="6350" cap="flat" cmpd="sng" algn="ctr">
                      <a:solidFill>
                        <a:srgbClr val="000000"/>
                      </a:solidFill>
                      <a:prstDash val="dash"/>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⑧</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dirty="0">
                          <a:effectLst/>
                          <a:latin typeface="ＭＳ Ｐゴシック"/>
                        </a:rPr>
                        <a:t>⑨</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⑩</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gridSpan="7">
                  <a:txBody>
                    <a:bodyPr/>
                    <a:lstStyle/>
                    <a:p>
                      <a:pPr algn="ctr" fontAlgn="ctr"/>
                      <a:r>
                        <a:rPr lang="en-US" altLang="ja-JP" sz="1100" b="0" i="0" u="none" strike="noStrike">
                          <a:effectLst/>
                          <a:latin typeface="ＭＳ Ｐゴシック"/>
                        </a:rPr>
                        <a:t>7</a:t>
                      </a:r>
                      <a:r>
                        <a:rPr lang="ja-JP" altLang="en-US" sz="1100" b="0" i="0" u="none" strike="noStrike">
                          <a:effectLst/>
                          <a:latin typeface="ＭＳ Ｐゴシック"/>
                        </a:rPr>
                        <a:t>日以内</a:t>
                      </a:r>
                    </a:p>
                  </a:txBody>
                  <a:tcPr marL="10319" marR="10319" marT="9525" marB="0" anchor="ctr">
                    <a:lnL>
                      <a:noFill/>
                    </a:lnL>
                    <a:lnR>
                      <a:noFill/>
                    </a:lnR>
                    <a:lnT w="6350" cap="flat" cmpd="sng" algn="ctr">
                      <a:solidFill>
                        <a:srgbClr val="000000"/>
                      </a:solidFill>
                      <a:prstDash val="dash"/>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dirty="0">
                        <a:effectLst/>
                        <a:latin typeface="ＭＳ Ｐゴシック"/>
                      </a:endParaRPr>
                    </a:p>
                  </a:txBody>
                  <a:tcPr marL="10319" marR="10319" marT="9525" marB="0" anchor="ctr">
                    <a:lnL>
                      <a:noFill/>
                    </a:lnL>
                    <a:lnR>
                      <a:noFill/>
                    </a:lnR>
                    <a:lnT>
                      <a:noFill/>
                    </a:lnT>
                    <a:lnB>
                      <a:noFill/>
                    </a:lnB>
                  </a:tcPr>
                </a:tc>
              </a:tr>
            </a:tbl>
          </a:graphicData>
        </a:graphic>
      </p:graphicFrame>
      <p:graphicFrame>
        <p:nvGraphicFramePr>
          <p:cNvPr id="18" name="表 17"/>
          <p:cNvGraphicFramePr>
            <a:graphicFrameLocks noGrp="1"/>
          </p:cNvGraphicFramePr>
          <p:nvPr>
            <p:extLst/>
          </p:nvPr>
        </p:nvGraphicFramePr>
        <p:xfrm>
          <a:off x="428500" y="2949664"/>
          <a:ext cx="3508375" cy="708660"/>
        </p:xfrm>
        <a:graphic>
          <a:graphicData uri="http://schemas.openxmlformats.org/drawingml/2006/table">
            <a:tbl>
              <a:tblPr/>
              <a:tblGrid>
                <a:gridCol w="206375"/>
                <a:gridCol w="206375"/>
                <a:gridCol w="206375"/>
                <a:gridCol w="206375"/>
                <a:gridCol w="206375"/>
                <a:gridCol w="206375"/>
                <a:gridCol w="206375"/>
                <a:gridCol w="206375"/>
                <a:gridCol w="206375"/>
                <a:gridCol w="206375"/>
                <a:gridCol w="206375"/>
                <a:gridCol w="206375"/>
                <a:gridCol w="206375"/>
                <a:gridCol w="206375"/>
                <a:gridCol w="206375"/>
                <a:gridCol w="206375"/>
                <a:gridCol w="206375"/>
              </a:tblGrid>
              <a:tr h="171450">
                <a:tc>
                  <a:txBody>
                    <a:bodyPr/>
                    <a:lstStyle/>
                    <a:p>
                      <a:pPr algn="l" fontAlgn="ctr"/>
                      <a:r>
                        <a:rPr lang="ja-JP" altLang="en-US" sz="1100" b="0" i="0" u="none" strike="noStrike" dirty="0">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gridSpan="5">
                  <a:txBody>
                    <a:bodyPr/>
                    <a:lstStyle/>
                    <a:p>
                      <a:pPr algn="ctr" fontAlgn="ctr"/>
                      <a:r>
                        <a:rPr lang="en-US" sz="1100" b="1" i="0" u="none" strike="noStrike" smtClean="0">
                          <a:solidFill>
                            <a:srgbClr val="FFFFFF"/>
                          </a:solidFill>
                          <a:effectLst/>
                          <a:latin typeface="ＭＳ Ｐゴシック"/>
                        </a:rPr>
                        <a:t>DPC：A</a:t>
                      </a:r>
                      <a:endParaRPr lang="en-US" sz="1100" b="1" i="0" u="none" strike="noStrike" dirty="0">
                        <a:solidFill>
                          <a:srgbClr val="FFFFFF"/>
                        </a:solidFill>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6">
                  <a:txBody>
                    <a:bodyPr/>
                    <a:lstStyle/>
                    <a:p>
                      <a:pPr algn="ctr" fontAlgn="ctr"/>
                      <a:r>
                        <a:rPr lang="ja-JP" altLang="en-US" sz="1100" b="1" i="0" u="none" strike="noStrike">
                          <a:solidFill>
                            <a:srgbClr val="000000"/>
                          </a:solidFill>
                          <a:effectLst/>
                          <a:latin typeface="ＭＳ Ｐゴシック"/>
                        </a:rPr>
                        <a:t>対象外病棟</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5">
                  <a:txBody>
                    <a:bodyPr/>
                    <a:lstStyle/>
                    <a:p>
                      <a:pPr algn="ctr" fontAlgn="ctr"/>
                      <a:r>
                        <a:rPr lang="en-US" sz="1100" b="1" i="0" u="none" strike="noStrike" smtClean="0">
                          <a:solidFill>
                            <a:srgbClr val="FFFFFF"/>
                          </a:solidFill>
                          <a:effectLst/>
                          <a:latin typeface="ＭＳ Ｐゴシック"/>
                        </a:rPr>
                        <a:t>DPC：A</a:t>
                      </a:r>
                      <a:r>
                        <a:rPr lang="en-US" sz="1100" b="1" i="0" u="none" strike="noStrike" dirty="0">
                          <a:solidFill>
                            <a:srgbClr val="FFFFFF"/>
                          </a:solidFill>
                          <a:effectLst/>
                          <a:latin typeface="ＭＳ Ｐゴシック"/>
                        </a:rPr>
                        <a:t>'</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a:noFill/>
                    </a:lnR>
                    <a:lnT>
                      <a:noFill/>
                    </a:lnT>
                    <a:lnB>
                      <a:noFill/>
                    </a:lnB>
                  </a:tcPr>
                </a:tc>
              </a:tr>
              <a:tr h="171450">
                <a:tc>
                  <a:txBody>
                    <a:bodyPr/>
                    <a:lstStyle/>
                    <a:p>
                      <a:pPr algn="l" fontAlgn="ctr"/>
                      <a:r>
                        <a:rPr lang="ja-JP" altLang="en-US" sz="1100" b="0" i="0" u="none" strike="noStrike">
                          <a:effectLst/>
                          <a:latin typeface="ＭＳ Ｐゴシック"/>
                        </a:rPr>
                        <a:t>①</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②</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③</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④</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⑤</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⑥</a:t>
                      </a:r>
                    </a:p>
                  </a:txBody>
                  <a:tcPr marL="10319" marR="10319" marT="9525" marB="0" anchor="ctr">
                    <a:lnL w="6350" cap="flat" cmpd="sng" algn="ctr">
                      <a:solidFill>
                        <a:srgbClr val="000000"/>
                      </a:solidFill>
                      <a:prstDash val="dash"/>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⑦</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⑧</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⑨</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⑩</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⑪</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⑫</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⑬</a:t>
                      </a:r>
                    </a:p>
                  </a:txBody>
                  <a:tcPr marL="10319" marR="10319" marT="9525" marB="0" anchor="ctr">
                    <a:lnL w="6350" cap="flat" cmpd="sng" algn="ctr">
                      <a:solidFill>
                        <a:srgbClr val="000000"/>
                      </a:solidFill>
                      <a:prstDash val="dash"/>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⑭</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dirty="0">
                          <a:effectLst/>
                          <a:latin typeface="ＭＳ Ｐゴシック"/>
                        </a:rPr>
                        <a:t>⑮</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⑯</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gridSpan="7">
                  <a:txBody>
                    <a:bodyPr/>
                    <a:lstStyle/>
                    <a:p>
                      <a:pPr algn="ctr" fontAlgn="ctr"/>
                      <a:r>
                        <a:rPr lang="en-US" altLang="ja-JP" sz="1100" b="0" i="0" u="none" strike="noStrike" dirty="0">
                          <a:effectLst/>
                          <a:latin typeface="ＭＳ Ｐゴシック"/>
                        </a:rPr>
                        <a:t>7</a:t>
                      </a:r>
                      <a:r>
                        <a:rPr lang="ja-JP" altLang="en-US" sz="1100" b="0" i="0" u="none" strike="noStrike" dirty="0">
                          <a:effectLst/>
                          <a:latin typeface="ＭＳ Ｐゴシック"/>
                        </a:rPr>
                        <a:t>日以内</a:t>
                      </a:r>
                    </a:p>
                  </a:txBody>
                  <a:tcPr marL="10319" marR="10319" marT="9525" marB="0" anchor="ctr">
                    <a:lnL>
                      <a:noFill/>
                    </a:lnL>
                    <a:lnR>
                      <a:noFill/>
                    </a:lnR>
                    <a:lnT w="6350" cap="flat" cmpd="sng" algn="ctr">
                      <a:solidFill>
                        <a:srgbClr val="000000"/>
                      </a:solidFill>
                      <a:prstDash val="dash"/>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dirty="0">
                        <a:effectLst/>
                        <a:latin typeface="ＭＳ Ｐゴシック"/>
                      </a:endParaRPr>
                    </a:p>
                  </a:txBody>
                  <a:tcPr marL="10319" marR="10319" marT="9525" marB="0" anchor="ctr">
                    <a:lnL>
                      <a:noFill/>
                    </a:lnL>
                    <a:lnR>
                      <a:noFill/>
                    </a:lnR>
                    <a:lnT>
                      <a:noFill/>
                    </a:lnT>
                    <a:lnB>
                      <a:noFill/>
                    </a:lnB>
                  </a:tcPr>
                </a:tc>
              </a:tr>
            </a:tbl>
          </a:graphicData>
        </a:graphic>
      </p:graphicFrame>
      <p:graphicFrame>
        <p:nvGraphicFramePr>
          <p:cNvPr id="19" name="表 18"/>
          <p:cNvGraphicFramePr>
            <a:graphicFrameLocks noGrp="1"/>
          </p:cNvGraphicFramePr>
          <p:nvPr>
            <p:extLst/>
          </p:nvPr>
        </p:nvGraphicFramePr>
        <p:xfrm>
          <a:off x="428500" y="3916074"/>
          <a:ext cx="3508375" cy="885825"/>
        </p:xfrm>
        <a:graphic>
          <a:graphicData uri="http://schemas.openxmlformats.org/drawingml/2006/table">
            <a:tbl>
              <a:tblPr/>
              <a:tblGrid>
                <a:gridCol w="206375"/>
                <a:gridCol w="206375"/>
                <a:gridCol w="206375"/>
                <a:gridCol w="206375"/>
                <a:gridCol w="206375"/>
                <a:gridCol w="206375"/>
                <a:gridCol w="206375"/>
                <a:gridCol w="206375"/>
                <a:gridCol w="206375"/>
                <a:gridCol w="206375"/>
                <a:gridCol w="206375"/>
                <a:gridCol w="206375"/>
                <a:gridCol w="206375"/>
                <a:gridCol w="206375"/>
                <a:gridCol w="206375"/>
                <a:gridCol w="206375"/>
                <a:gridCol w="206375"/>
              </a:tblGrid>
              <a:tr h="171450">
                <a:tc>
                  <a:txBody>
                    <a:bodyPr/>
                    <a:lstStyle/>
                    <a:p>
                      <a:pPr algn="l" fontAlgn="ctr"/>
                      <a:r>
                        <a:rPr lang="ja-JP" altLang="en-US" sz="1100" b="0" i="0" u="none" strike="noStrike" dirty="0">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r>
                        <a:rPr lang="ja-JP" altLang="en-US" sz="1100" b="0" i="0" u="none" strike="noStrike">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gridSpan="5">
                  <a:txBody>
                    <a:bodyPr/>
                    <a:lstStyle/>
                    <a:p>
                      <a:pPr algn="ctr" fontAlgn="ctr"/>
                      <a:r>
                        <a:rPr lang="en-US" sz="1100" b="1" i="0" u="none" strike="noStrike" smtClean="0">
                          <a:solidFill>
                            <a:srgbClr val="FFFFFF"/>
                          </a:solidFill>
                          <a:effectLst/>
                          <a:latin typeface="ＭＳ Ｐゴシック"/>
                        </a:rPr>
                        <a:t>DPC：A</a:t>
                      </a:r>
                      <a:endParaRPr lang="en-US" sz="1100" b="1" i="0" u="none" strike="noStrike" dirty="0">
                        <a:solidFill>
                          <a:srgbClr val="FFFFFF"/>
                        </a:solidFill>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w="6350" cap="flat" cmpd="sng" algn="ctr">
                      <a:solidFill>
                        <a:srgbClr val="000000"/>
                      </a:solidFill>
                      <a:prstDash val="solid"/>
                      <a:round/>
                      <a:headEnd type="none" w="med" len="med"/>
                      <a:tailEnd type="none" w="med" len="med"/>
                    </a:lnR>
                    <a:lnT>
                      <a:noFill/>
                    </a:lnT>
                    <a:lnB>
                      <a:noFill/>
                    </a:lnB>
                  </a:tcPr>
                </a:tc>
                <a:tc gridSpan="4">
                  <a:txBody>
                    <a:bodyPr/>
                    <a:lstStyle/>
                    <a:p>
                      <a:pPr algn="ctr" fontAlgn="ctr"/>
                      <a:r>
                        <a:rPr lang="ja-JP" altLang="en-US" sz="1100" b="1" i="0" u="none" strike="noStrike">
                          <a:solidFill>
                            <a:srgbClr val="000000"/>
                          </a:solidFill>
                          <a:effectLst/>
                          <a:latin typeface="ＭＳ Ｐゴシック"/>
                        </a:rPr>
                        <a:t>対象外</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5">
                  <a:txBody>
                    <a:bodyPr/>
                    <a:lstStyle/>
                    <a:p>
                      <a:pPr algn="ctr" fontAlgn="ctr"/>
                      <a:r>
                        <a:rPr lang="en-US" sz="1100" b="1" i="0" u="none" strike="noStrike" smtClean="0">
                          <a:solidFill>
                            <a:srgbClr val="FFFFFF"/>
                          </a:solidFill>
                          <a:effectLst/>
                          <a:latin typeface="ＭＳ Ｐゴシック"/>
                        </a:rPr>
                        <a:t>DPC：A</a:t>
                      </a:r>
                      <a:r>
                        <a:rPr lang="en-US" sz="1100" b="1" i="0" u="none" strike="noStrike" dirty="0">
                          <a:solidFill>
                            <a:srgbClr val="FFFFFF"/>
                          </a:solidFill>
                          <a:effectLst/>
                          <a:latin typeface="ＭＳ Ｐゴシック"/>
                        </a:rPr>
                        <a:t>'</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a:noFill/>
                    </a:lnR>
                    <a:lnT>
                      <a:noFill/>
                    </a:lnT>
                    <a:lnB>
                      <a:noFill/>
                    </a:lnB>
                  </a:tcPr>
                </a:tc>
              </a:tr>
              <a:tr h="171450">
                <a:tc>
                  <a:txBody>
                    <a:bodyPr/>
                    <a:lstStyle/>
                    <a:p>
                      <a:pPr algn="l" fontAlgn="ctr"/>
                      <a:r>
                        <a:rPr lang="ja-JP" altLang="en-US" sz="1100" b="0" i="0" u="none" strike="noStrike">
                          <a:effectLst/>
                          <a:latin typeface="ＭＳ Ｐゴシック"/>
                        </a:rPr>
                        <a:t>①</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②</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③</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④</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⑤</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　</a:t>
                      </a:r>
                    </a:p>
                  </a:txBody>
                  <a:tcPr marL="10319" marR="10319" marT="9525" marB="0" anchor="ctr">
                    <a:lnL w="6350" cap="flat" cmpd="sng" algn="ctr">
                      <a:solidFill>
                        <a:srgbClr val="000000"/>
                      </a:solidFill>
                      <a:prstDash val="dash"/>
                      <a:round/>
                      <a:headEnd type="none" w="med" len="med"/>
                      <a:tailEnd type="none" w="med" len="med"/>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　</a:t>
                      </a:r>
                    </a:p>
                  </a:txBody>
                  <a:tcPr marL="10319" marR="10319" marT="9525" marB="0" anchor="ctr">
                    <a:lnL>
                      <a:noFill/>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⑥</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⑦</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⑧</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⑨</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⑩</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⑪</a:t>
                      </a:r>
                    </a:p>
                  </a:txBody>
                  <a:tcPr marL="10319" marR="10319" marT="9525" marB="0" anchor="ctr">
                    <a:lnL w="6350" cap="flat" cmpd="sng" algn="ctr">
                      <a:solidFill>
                        <a:srgbClr val="000000"/>
                      </a:solidFill>
                      <a:prstDash val="dash"/>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⑫</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⑬</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⑭</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gridSpan="7">
                  <a:txBody>
                    <a:bodyPr/>
                    <a:lstStyle/>
                    <a:p>
                      <a:pPr algn="ctr" fontAlgn="ctr"/>
                      <a:r>
                        <a:rPr lang="en-US" altLang="ja-JP" sz="1100" b="0" i="0" u="none" strike="noStrike">
                          <a:effectLst/>
                          <a:latin typeface="ＭＳ Ｐゴシック"/>
                        </a:rPr>
                        <a:t>7</a:t>
                      </a:r>
                      <a:r>
                        <a:rPr lang="ja-JP" altLang="en-US" sz="1100" b="0" i="0" u="none" strike="noStrike">
                          <a:effectLst/>
                          <a:latin typeface="ＭＳ Ｐゴシック"/>
                        </a:rPr>
                        <a:t>日以内</a:t>
                      </a:r>
                    </a:p>
                  </a:txBody>
                  <a:tcPr marL="10319" marR="10319" marT="9525" marB="0" anchor="ctr">
                    <a:lnL>
                      <a:noFill/>
                    </a:lnL>
                    <a:lnR>
                      <a:noFill/>
                    </a:lnR>
                    <a:lnT w="6350" cap="flat" cmpd="sng" algn="ctr">
                      <a:solidFill>
                        <a:srgbClr val="000000"/>
                      </a:solidFill>
                      <a:prstDash val="dash"/>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ctr"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ctr"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ctr"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ctr"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ctr"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ctr"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ctr"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dirty="0">
                        <a:effectLst/>
                        <a:latin typeface="ＭＳ Ｐゴシック"/>
                      </a:endParaRPr>
                    </a:p>
                  </a:txBody>
                  <a:tcPr marL="10319" marR="10319" marT="9525" marB="0" anchor="ctr">
                    <a:lnL>
                      <a:noFill/>
                    </a:lnL>
                    <a:lnR>
                      <a:noFill/>
                    </a:lnR>
                    <a:lnT>
                      <a:noFill/>
                    </a:lnT>
                    <a:lnB>
                      <a:noFill/>
                    </a:lnB>
                  </a:tcPr>
                </a:tc>
              </a:tr>
            </a:tbl>
          </a:graphicData>
        </a:graphic>
      </p:graphicFrame>
      <p:graphicFrame>
        <p:nvGraphicFramePr>
          <p:cNvPr id="20" name="表 19"/>
          <p:cNvGraphicFramePr>
            <a:graphicFrameLocks noGrp="1"/>
          </p:cNvGraphicFramePr>
          <p:nvPr>
            <p:extLst/>
          </p:nvPr>
        </p:nvGraphicFramePr>
        <p:xfrm>
          <a:off x="428500" y="4942018"/>
          <a:ext cx="3508375" cy="708660"/>
        </p:xfrm>
        <a:graphic>
          <a:graphicData uri="http://schemas.openxmlformats.org/drawingml/2006/table">
            <a:tbl>
              <a:tblPr/>
              <a:tblGrid>
                <a:gridCol w="206375"/>
                <a:gridCol w="206375"/>
                <a:gridCol w="206375"/>
                <a:gridCol w="206375"/>
                <a:gridCol w="206375"/>
                <a:gridCol w="206375"/>
                <a:gridCol w="206375"/>
                <a:gridCol w="206375"/>
                <a:gridCol w="206375"/>
                <a:gridCol w="206375"/>
                <a:gridCol w="206375"/>
                <a:gridCol w="206375"/>
                <a:gridCol w="206375"/>
                <a:gridCol w="206375"/>
                <a:gridCol w="206375"/>
                <a:gridCol w="206375"/>
                <a:gridCol w="206375"/>
              </a:tblGrid>
              <a:tr h="171450">
                <a:tc>
                  <a:txBody>
                    <a:bodyPr/>
                    <a:lstStyle/>
                    <a:p>
                      <a:pPr algn="l" fontAlgn="ctr"/>
                      <a:r>
                        <a:rPr lang="ja-JP" altLang="en-US" sz="1100" b="0" i="0" u="none" strike="noStrike" dirty="0">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dirty="0">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r>
                        <a:rPr lang="ja-JP" altLang="en-US" sz="1100" b="0" i="0" u="none" strike="noStrike">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gridSpan="5">
                  <a:txBody>
                    <a:bodyPr/>
                    <a:lstStyle/>
                    <a:p>
                      <a:pPr algn="ctr" fontAlgn="ctr"/>
                      <a:r>
                        <a:rPr lang="en-US" sz="1100" b="1" i="0" u="none" strike="noStrike" smtClean="0">
                          <a:solidFill>
                            <a:srgbClr val="FFFFFF"/>
                          </a:solidFill>
                          <a:effectLst/>
                          <a:latin typeface="ＭＳ Ｐゴシック"/>
                        </a:rPr>
                        <a:t>DPC：A</a:t>
                      </a:r>
                      <a:endParaRPr lang="en-US" sz="1100" b="1" i="0" u="none" strike="noStrike" dirty="0">
                        <a:solidFill>
                          <a:srgbClr val="FFFFFF"/>
                        </a:solidFill>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gridSpan="4">
                  <a:txBody>
                    <a:bodyPr/>
                    <a:lstStyle/>
                    <a:p>
                      <a:pPr algn="ctr" fontAlgn="ctr"/>
                      <a:r>
                        <a:rPr lang="ja-JP" altLang="en-US" sz="1100" b="1" i="0" u="none" strike="noStrike">
                          <a:solidFill>
                            <a:srgbClr val="000000"/>
                          </a:solidFill>
                          <a:effectLst/>
                          <a:latin typeface="ＭＳ Ｐゴシック"/>
                        </a:rPr>
                        <a:t>対象外</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w="6350" cap="flat" cmpd="sng" algn="ctr">
                      <a:solidFill>
                        <a:srgbClr val="000000"/>
                      </a:solidFill>
                      <a:prstDash val="solid"/>
                      <a:round/>
                      <a:headEnd type="none" w="med" len="med"/>
                      <a:tailEnd type="none" w="med" len="med"/>
                    </a:lnR>
                    <a:lnT>
                      <a:noFill/>
                    </a:lnT>
                    <a:lnB>
                      <a:noFill/>
                    </a:lnB>
                  </a:tcPr>
                </a:tc>
                <a:tc gridSpan="5">
                  <a:txBody>
                    <a:bodyPr/>
                    <a:lstStyle/>
                    <a:p>
                      <a:pPr algn="ctr" fontAlgn="ctr"/>
                      <a:r>
                        <a:rPr lang="en-US" sz="1100" b="1" i="0" u="none" strike="noStrike" smtClean="0">
                          <a:solidFill>
                            <a:srgbClr val="FFFFFF"/>
                          </a:solidFill>
                          <a:effectLst/>
                          <a:latin typeface="ＭＳ Ｐゴシック"/>
                        </a:rPr>
                        <a:t>DPC：A</a:t>
                      </a:r>
                      <a:r>
                        <a:rPr lang="en-US" sz="1100" b="1" i="0" u="none" strike="noStrike" dirty="0">
                          <a:solidFill>
                            <a:srgbClr val="FFFFFF"/>
                          </a:solidFill>
                          <a:effectLst/>
                          <a:latin typeface="ＭＳ Ｐゴシック"/>
                        </a:rPr>
                        <a:t>'</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a:noFill/>
                    </a:lnR>
                    <a:lnT>
                      <a:noFill/>
                    </a:lnT>
                    <a:lnB>
                      <a:noFill/>
                    </a:lnB>
                  </a:tcPr>
                </a:tc>
              </a:tr>
              <a:tr h="171450">
                <a:tc>
                  <a:txBody>
                    <a:bodyPr/>
                    <a:lstStyle/>
                    <a:p>
                      <a:pPr algn="l" fontAlgn="ctr"/>
                      <a:r>
                        <a:rPr lang="ja-JP" altLang="en-US" sz="1100" b="0" i="0" u="none" strike="noStrike">
                          <a:effectLst/>
                          <a:latin typeface="ＭＳ Ｐゴシック"/>
                        </a:rPr>
                        <a:t>①</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②</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③</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④</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⑤</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⑥</a:t>
                      </a:r>
                    </a:p>
                  </a:txBody>
                  <a:tcPr marL="10319" marR="10319" marT="9525" marB="0" anchor="ctr">
                    <a:lnL w="6350" cap="flat" cmpd="sng" algn="ctr">
                      <a:solidFill>
                        <a:srgbClr val="000000"/>
                      </a:solidFill>
                      <a:prstDash val="dash"/>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⑦</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dirty="0">
                          <a:effectLst/>
                          <a:latin typeface="ＭＳ Ｐゴシック"/>
                        </a:rPr>
                        <a:t>⑧</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⑨</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　</a:t>
                      </a:r>
                    </a:p>
                  </a:txBody>
                  <a:tcPr marL="10319" marR="10319" marT="9525" marB="0" anchor="ctr">
                    <a:lnL>
                      <a:noFill/>
                    </a:lnL>
                    <a:lnR>
                      <a:noFill/>
                    </a:lnR>
                    <a:lnT>
                      <a:noFill/>
                    </a:lnT>
                    <a:lnB w="6350" cap="flat" cmpd="sng" algn="ctr">
                      <a:solidFill>
                        <a:srgbClr val="000000"/>
                      </a:solidFill>
                      <a:prstDash val="dash"/>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⑩</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⑪</a:t>
                      </a:r>
                    </a:p>
                  </a:txBody>
                  <a:tcPr marL="10319" marR="10319" marT="9525" marB="0" anchor="ctr">
                    <a:lnL w="6350" cap="flat" cmpd="sng" algn="ctr">
                      <a:solidFill>
                        <a:srgbClr val="000000"/>
                      </a:solidFill>
                      <a:prstDash val="dash"/>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⑫</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⑬</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⑭</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gridSpan="7">
                  <a:txBody>
                    <a:bodyPr/>
                    <a:lstStyle/>
                    <a:p>
                      <a:pPr algn="ctr" fontAlgn="ctr"/>
                      <a:r>
                        <a:rPr lang="en-US" altLang="ja-JP" sz="1100" b="0" i="0" u="none" strike="noStrike">
                          <a:effectLst/>
                          <a:latin typeface="ＭＳ Ｐゴシック"/>
                        </a:rPr>
                        <a:t>7</a:t>
                      </a:r>
                      <a:r>
                        <a:rPr lang="ja-JP" altLang="en-US" sz="1100" b="0" i="0" u="none" strike="noStrike">
                          <a:effectLst/>
                          <a:latin typeface="ＭＳ Ｐゴシック"/>
                        </a:rPr>
                        <a:t>日以内</a:t>
                      </a:r>
                    </a:p>
                  </a:txBody>
                  <a:tcPr marL="10319" marR="10319" marT="9525" marB="0" anchor="ctr">
                    <a:lnL>
                      <a:noFill/>
                    </a:lnL>
                    <a:lnR>
                      <a:noFill/>
                    </a:lnR>
                    <a:lnT w="6350" cap="flat" cmpd="sng" algn="ctr">
                      <a:solidFill>
                        <a:srgbClr val="000000"/>
                      </a:solidFill>
                      <a:prstDash val="dash"/>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dirty="0">
                        <a:effectLst/>
                        <a:latin typeface="ＭＳ Ｐゴシック"/>
                      </a:endParaRPr>
                    </a:p>
                  </a:txBody>
                  <a:tcPr marL="10319" marR="10319" marT="9525" marB="0" anchor="ctr">
                    <a:lnL>
                      <a:noFill/>
                    </a:lnL>
                    <a:lnR>
                      <a:noFill/>
                    </a:lnR>
                    <a:lnT>
                      <a:noFill/>
                    </a:lnT>
                    <a:lnB>
                      <a:noFill/>
                    </a:lnB>
                  </a:tcPr>
                </a:tc>
              </a:tr>
            </a:tbl>
          </a:graphicData>
        </a:graphic>
      </p:graphicFrame>
      <p:graphicFrame>
        <p:nvGraphicFramePr>
          <p:cNvPr id="21" name="表 20"/>
          <p:cNvGraphicFramePr>
            <a:graphicFrameLocks noGrp="1"/>
          </p:cNvGraphicFramePr>
          <p:nvPr>
            <p:extLst/>
          </p:nvPr>
        </p:nvGraphicFramePr>
        <p:xfrm>
          <a:off x="428500" y="5941456"/>
          <a:ext cx="3508375" cy="708660"/>
        </p:xfrm>
        <a:graphic>
          <a:graphicData uri="http://schemas.openxmlformats.org/drawingml/2006/table">
            <a:tbl>
              <a:tblPr/>
              <a:tblGrid>
                <a:gridCol w="206375"/>
                <a:gridCol w="206375"/>
                <a:gridCol w="206375"/>
                <a:gridCol w="206375"/>
                <a:gridCol w="206375"/>
                <a:gridCol w="206375"/>
                <a:gridCol w="206375"/>
                <a:gridCol w="206375"/>
                <a:gridCol w="206375"/>
                <a:gridCol w="206375"/>
                <a:gridCol w="206375"/>
                <a:gridCol w="206375"/>
                <a:gridCol w="206375"/>
                <a:gridCol w="206375"/>
                <a:gridCol w="206375"/>
                <a:gridCol w="206375"/>
                <a:gridCol w="206375"/>
              </a:tblGrid>
              <a:tr h="171450">
                <a:tc>
                  <a:txBody>
                    <a:bodyPr/>
                    <a:lstStyle/>
                    <a:p>
                      <a:pPr algn="l" fontAlgn="ctr"/>
                      <a:r>
                        <a:rPr lang="ja-JP" altLang="en-US" sz="1100" b="0" i="0" u="none" strike="noStrike" dirty="0">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r>
                        <a:rPr lang="ja-JP" altLang="en-US" sz="1100" b="0" i="0" u="none" strike="noStrike">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r>
                        <a:rPr lang="ja-JP" altLang="en-US" sz="1100" b="0" i="0" u="none" strike="noStrike">
                          <a:effectLst/>
                          <a:latin typeface="ＭＳ Ｐゴシック"/>
                        </a:rPr>
                        <a:t>入</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dirty="0">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r>
                        <a:rPr lang="ja-JP" altLang="en-US" sz="1100" b="0" i="0" u="none" strike="noStrike">
                          <a:effectLst/>
                          <a:latin typeface="ＭＳ Ｐゴシック"/>
                        </a:rPr>
                        <a:t>退</a:t>
                      </a:r>
                    </a:p>
                  </a:txBody>
                  <a:tcPr marL="10319" marR="10319" marT="9525" marB="0" anchor="ctr">
                    <a:lnL>
                      <a:noFill/>
                    </a:lnL>
                    <a:lnR>
                      <a:noFill/>
                    </a:lnR>
                    <a:lnT>
                      <a:noFill/>
                    </a:lnT>
                    <a:lnB w="6350" cap="flat" cmpd="sng" algn="ctr">
                      <a:solidFill>
                        <a:srgbClr val="000000"/>
                      </a:solidFill>
                      <a:prstDash val="solid"/>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gridSpan="5">
                  <a:txBody>
                    <a:bodyPr/>
                    <a:lstStyle/>
                    <a:p>
                      <a:pPr algn="ctr" fontAlgn="ctr"/>
                      <a:r>
                        <a:rPr lang="en-US" sz="1100" b="1" i="0" u="none" strike="noStrike" smtClean="0">
                          <a:solidFill>
                            <a:srgbClr val="FFFFFF"/>
                          </a:solidFill>
                          <a:effectLst/>
                          <a:latin typeface="ＭＳ Ｐゴシック"/>
                        </a:rPr>
                        <a:t>DPC：A</a:t>
                      </a:r>
                      <a:endParaRPr lang="en-US" sz="1100" b="1" i="0" u="none" strike="noStrike" dirty="0">
                        <a:solidFill>
                          <a:srgbClr val="FFFFFF"/>
                        </a:solidFill>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4">
                  <a:txBody>
                    <a:bodyPr/>
                    <a:lstStyle/>
                    <a:p>
                      <a:pPr algn="ctr" fontAlgn="ctr"/>
                      <a:r>
                        <a:rPr lang="ja-JP" altLang="en-US" sz="1100" b="1" i="0" u="none" strike="noStrike">
                          <a:solidFill>
                            <a:srgbClr val="000000"/>
                          </a:solidFill>
                          <a:effectLst/>
                          <a:latin typeface="ＭＳ Ｐゴシック"/>
                        </a:rPr>
                        <a:t>対象外</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BFBFBF"/>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a:noFill/>
                    </a:lnT>
                    <a:lnB>
                      <a:noFill/>
                    </a:lnB>
                  </a:tcPr>
                </a:tc>
                <a:tc gridSpan="5">
                  <a:txBody>
                    <a:bodyPr/>
                    <a:lstStyle/>
                    <a:p>
                      <a:pPr algn="ctr" fontAlgn="ctr"/>
                      <a:r>
                        <a:rPr lang="en-US" sz="1100" b="1" i="0" u="none" strike="noStrike" smtClean="0">
                          <a:solidFill>
                            <a:srgbClr val="FFFFFF"/>
                          </a:solidFill>
                          <a:effectLst/>
                          <a:latin typeface="ＭＳ Ｐゴシック"/>
                        </a:rPr>
                        <a:t>DPC：A</a:t>
                      </a:r>
                      <a:r>
                        <a:rPr lang="en-US" sz="1100" b="1" i="0" u="none" strike="noStrike" dirty="0">
                          <a:solidFill>
                            <a:srgbClr val="FFFFFF"/>
                          </a:solidFill>
                          <a:effectLst/>
                          <a:latin typeface="ＭＳ Ｐゴシック"/>
                        </a:rPr>
                        <a:t>'</a:t>
                      </a:r>
                    </a:p>
                  </a:txBody>
                  <a:tcPr marL="10319" marR="10319"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00000"/>
                    </a:solidFill>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w="6350" cap="flat" cmpd="sng" algn="ctr">
                      <a:solidFill>
                        <a:srgbClr val="000000"/>
                      </a:solidFill>
                      <a:prstDash val="solid"/>
                      <a:round/>
                      <a:headEnd type="none" w="med" len="med"/>
                      <a:tailEnd type="none" w="med" len="med"/>
                    </a:lnL>
                    <a:lnR>
                      <a:noFill/>
                    </a:lnR>
                    <a:lnT>
                      <a:noFill/>
                    </a:lnT>
                    <a:lnB>
                      <a:noFill/>
                    </a:lnB>
                  </a:tcPr>
                </a:tc>
              </a:tr>
              <a:tr h="171450">
                <a:tc>
                  <a:txBody>
                    <a:bodyPr/>
                    <a:lstStyle/>
                    <a:p>
                      <a:pPr algn="l" fontAlgn="ctr"/>
                      <a:r>
                        <a:rPr lang="ja-JP" altLang="en-US" sz="1100" b="0" i="0" u="none" strike="noStrike">
                          <a:effectLst/>
                          <a:latin typeface="ＭＳ Ｐゴシック"/>
                        </a:rPr>
                        <a:t>①</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②</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③</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④</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⑤</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　</a:t>
                      </a:r>
                    </a:p>
                  </a:txBody>
                  <a:tcPr marL="10319" marR="10319" marT="9525" marB="0" anchor="ctr">
                    <a:lnL w="6350" cap="flat" cmpd="sng" algn="ctr">
                      <a:solidFill>
                        <a:srgbClr val="000000"/>
                      </a:solidFill>
                      <a:prstDash val="dash"/>
                      <a:round/>
                      <a:headEnd type="none" w="med" len="med"/>
                      <a:tailEnd type="none" w="med" len="med"/>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⑥</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⑦</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⑧</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⑨</a:t>
                      </a:r>
                    </a:p>
                  </a:txBody>
                  <a:tcPr marL="10319" marR="10319" marT="9525"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⑩</a:t>
                      </a:r>
                    </a:p>
                  </a:txBody>
                  <a:tcPr marL="10319" marR="10319" marT="9525" marB="0" anchor="ctr">
                    <a:lnL>
                      <a:noFill/>
                    </a:lnL>
                    <a:lnR w="6350" cap="flat" cmpd="sng" algn="ctr">
                      <a:solidFill>
                        <a:srgbClr val="000000"/>
                      </a:solidFill>
                      <a:prstDash val="dash"/>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dash"/>
                      <a:round/>
                      <a:headEnd type="none" w="med" len="med"/>
                      <a:tailEnd type="none" w="med" len="med"/>
                    </a:lnB>
                  </a:tcPr>
                </a:tc>
                <a:tc>
                  <a:txBody>
                    <a:bodyPr/>
                    <a:lstStyle/>
                    <a:p>
                      <a:pPr algn="l" fontAlgn="ctr"/>
                      <a:r>
                        <a:rPr lang="ja-JP" altLang="en-US" sz="1100" b="0" i="0" u="none" strike="noStrike">
                          <a:effectLst/>
                          <a:latin typeface="ＭＳ Ｐゴシック"/>
                        </a:rPr>
                        <a:t>⑪</a:t>
                      </a:r>
                    </a:p>
                  </a:txBody>
                  <a:tcPr marL="10319" marR="10319" marT="9525" marB="0" anchor="ctr">
                    <a:lnL w="6350" cap="flat" cmpd="sng" algn="ctr">
                      <a:solidFill>
                        <a:srgbClr val="000000"/>
                      </a:solidFill>
                      <a:prstDash val="dash"/>
                      <a:round/>
                      <a:headEnd type="none" w="med" len="med"/>
                      <a:tailEnd type="none" w="med" len="med"/>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⑫</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⑬</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r>
                        <a:rPr lang="ja-JP" altLang="en-US" sz="1100" b="0" i="0" u="none" strike="noStrike">
                          <a:effectLst/>
                          <a:latin typeface="ＭＳ Ｐゴシック"/>
                        </a:rPr>
                        <a:t>⑭</a:t>
                      </a:r>
                    </a:p>
                  </a:txBody>
                  <a:tcPr marL="10319" marR="10319" marT="9525" marB="0" anchor="ctr">
                    <a:lnL>
                      <a:noFill/>
                    </a:lnL>
                    <a:lnR>
                      <a:noFill/>
                    </a:lnR>
                    <a:lnT w="6350" cap="flat" cmpd="sng" algn="ctr">
                      <a:solidFill>
                        <a:srgbClr val="000000"/>
                      </a:solidFill>
                      <a:prstDash val="solid"/>
                      <a:round/>
                      <a:headEnd type="none" w="med" len="med"/>
                      <a:tailEnd type="none" w="med" len="med"/>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r>
              <a:tr h="171450">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gridSpan="6">
                  <a:txBody>
                    <a:bodyPr/>
                    <a:lstStyle/>
                    <a:p>
                      <a:pPr algn="ctr" fontAlgn="ctr"/>
                      <a:r>
                        <a:rPr lang="en-US" altLang="ja-JP" sz="1100" b="0" i="0" u="none" strike="noStrike" dirty="0">
                          <a:effectLst/>
                          <a:latin typeface="ＭＳ Ｐゴシック"/>
                        </a:rPr>
                        <a:t>7</a:t>
                      </a:r>
                      <a:r>
                        <a:rPr lang="ja-JP" altLang="en-US" sz="1100" b="0" i="0" u="none" strike="noStrike" dirty="0">
                          <a:effectLst/>
                          <a:latin typeface="ＭＳ Ｐゴシック"/>
                        </a:rPr>
                        <a:t>日以内</a:t>
                      </a:r>
                    </a:p>
                  </a:txBody>
                  <a:tcPr marL="10319" marR="10319" marT="9525" marB="0" anchor="ctr">
                    <a:lnL>
                      <a:noFill/>
                    </a:lnL>
                    <a:lnR>
                      <a:noFill/>
                    </a:lnR>
                    <a:lnT w="6350" cap="flat" cmpd="sng" algn="ctr">
                      <a:solidFill>
                        <a:srgbClr val="000000"/>
                      </a:solidFill>
                      <a:prstDash val="dash"/>
                      <a:round/>
                      <a:headEnd type="none" w="med" len="med"/>
                      <a:tailEnd type="none" w="med" len="med"/>
                    </a:lnT>
                    <a:lnB>
                      <a:noFill/>
                    </a:lnB>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hMerge="1">
                  <a:txBody>
                    <a:bodyPr/>
                    <a:lstStyle/>
                    <a:p>
                      <a:endParaRPr kumimoji="1" lang="ja-JP" altLang="en-US"/>
                    </a:p>
                  </a:txBody>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w="6350" cap="flat" cmpd="sng" algn="ctr">
                      <a:solidFill>
                        <a:srgbClr val="000000"/>
                      </a:solidFill>
                      <a:prstDash val="dash"/>
                      <a:round/>
                      <a:headEnd type="none" w="med" len="med"/>
                      <a:tailEnd type="none" w="med" len="med"/>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a:effectLst/>
                        <a:latin typeface="ＭＳ Ｐゴシック"/>
                      </a:endParaRPr>
                    </a:p>
                  </a:txBody>
                  <a:tcPr marL="10319" marR="10319" marT="9525" marB="0" anchor="ctr">
                    <a:lnL>
                      <a:noFill/>
                    </a:lnL>
                    <a:lnR>
                      <a:noFill/>
                    </a:lnR>
                    <a:lnT>
                      <a:noFill/>
                    </a:lnT>
                    <a:lnB>
                      <a:noFill/>
                    </a:lnB>
                  </a:tcPr>
                </a:tc>
                <a:tc>
                  <a:txBody>
                    <a:bodyPr/>
                    <a:lstStyle/>
                    <a:p>
                      <a:pPr algn="l" fontAlgn="ctr"/>
                      <a:endParaRPr lang="ja-JP" altLang="en-US" sz="1100" b="0" i="0" u="none" strike="noStrike" dirty="0">
                        <a:effectLst/>
                        <a:latin typeface="ＭＳ Ｐゴシック"/>
                      </a:endParaRPr>
                    </a:p>
                  </a:txBody>
                  <a:tcPr marL="10319" marR="10319" marT="9525" marB="0" anchor="ctr">
                    <a:lnL>
                      <a:noFill/>
                    </a:lnL>
                    <a:lnR>
                      <a:noFill/>
                    </a:lnR>
                    <a:lnT>
                      <a:noFill/>
                    </a:lnT>
                    <a:lnB>
                      <a:noFill/>
                    </a:lnB>
                  </a:tcPr>
                </a:tc>
              </a:tr>
            </a:tbl>
          </a:graphicData>
        </a:graphic>
      </p:graphicFrame>
      <p:sp>
        <p:nvSpPr>
          <p:cNvPr id="22" name="正方形/長方形 21"/>
          <p:cNvSpPr/>
          <p:nvPr/>
        </p:nvSpPr>
        <p:spPr>
          <a:xfrm>
            <a:off x="4299642" y="1962979"/>
            <a:ext cx="4916965" cy="3218622"/>
          </a:xfrm>
          <a:prstGeom prst="rect">
            <a:avLst/>
          </a:prstGeom>
        </p:spPr>
        <p:style>
          <a:lnRef idx="2">
            <a:schemeClr val="dk1"/>
          </a:lnRef>
          <a:fillRef idx="1">
            <a:schemeClr val="lt1"/>
          </a:fillRef>
          <a:effectRef idx="0">
            <a:schemeClr val="dk1"/>
          </a:effectRef>
          <a:fontRef idx="minor">
            <a:schemeClr val="dk1"/>
          </a:fontRef>
        </p:style>
        <p:txBody>
          <a:bodyPr rtlCol="0" anchor="ctr"/>
          <a:lstStyle/>
          <a:p>
            <a:r>
              <a:rPr lang="en-US" altLang="ja-JP" sz="1600" dirty="0" smtClean="0">
                <a:solidFill>
                  <a:prstClr val="black"/>
                </a:solidFill>
              </a:rPr>
              <a:t>【</a:t>
            </a:r>
            <a:r>
              <a:rPr lang="ja-JP" altLang="en-US" sz="1600" dirty="0" smtClean="0">
                <a:solidFill>
                  <a:prstClr val="black"/>
                </a:solidFill>
              </a:rPr>
              <a:t>「７日以内」に係る日数の考え方</a:t>
            </a:r>
            <a:r>
              <a:rPr lang="en-US" altLang="ja-JP" sz="1600" dirty="0" smtClean="0">
                <a:solidFill>
                  <a:prstClr val="black"/>
                </a:solidFill>
              </a:rPr>
              <a:t>】</a:t>
            </a:r>
          </a:p>
          <a:p>
            <a:r>
              <a:rPr lang="ja-JP" altLang="en-US" sz="1400" dirty="0">
                <a:solidFill>
                  <a:prstClr val="black"/>
                </a:solidFill>
              </a:rPr>
              <a:t>　</a:t>
            </a:r>
            <a:r>
              <a:rPr lang="ja-JP" altLang="en-US" sz="1400" dirty="0" smtClean="0">
                <a:solidFill>
                  <a:prstClr val="black"/>
                </a:solidFill>
              </a:rPr>
              <a:t>○　直近</a:t>
            </a:r>
            <a:r>
              <a:rPr lang="ja-JP" altLang="en-US" sz="1400" smtClean="0">
                <a:solidFill>
                  <a:prstClr val="black"/>
                </a:solidFill>
              </a:rPr>
              <a:t>の</a:t>
            </a:r>
            <a:r>
              <a:rPr lang="en-US" altLang="ja-JP" sz="1400" smtClean="0">
                <a:solidFill>
                  <a:prstClr val="black"/>
                </a:solidFill>
              </a:rPr>
              <a:t>DPC</a:t>
            </a:r>
            <a:r>
              <a:rPr lang="ja-JP" altLang="en-US" sz="1400" dirty="0" smtClean="0">
                <a:solidFill>
                  <a:prstClr val="black"/>
                </a:solidFill>
              </a:rPr>
              <a:t>算定病床を退院した日</a:t>
            </a:r>
            <a:endParaRPr lang="en-US" altLang="ja-JP" sz="1400" dirty="0" smtClean="0">
              <a:solidFill>
                <a:prstClr val="black"/>
              </a:solidFill>
            </a:endParaRPr>
          </a:p>
          <a:p>
            <a:r>
              <a:rPr lang="ja-JP" altLang="en-US" sz="1400" dirty="0" smtClean="0">
                <a:solidFill>
                  <a:prstClr val="black"/>
                </a:solidFill>
              </a:rPr>
              <a:t>　○</a:t>
            </a:r>
            <a:r>
              <a:rPr lang="ja-JP" altLang="en-US" sz="1400" smtClean="0">
                <a:solidFill>
                  <a:prstClr val="black"/>
                </a:solidFill>
              </a:rPr>
              <a:t>　</a:t>
            </a:r>
            <a:r>
              <a:rPr lang="en-US" altLang="ja-JP" sz="1400" smtClean="0">
                <a:solidFill>
                  <a:prstClr val="black"/>
                </a:solidFill>
              </a:rPr>
              <a:t>DPC</a:t>
            </a:r>
            <a:r>
              <a:rPr lang="ja-JP" altLang="en-US" sz="1400" dirty="0" smtClean="0">
                <a:solidFill>
                  <a:prstClr val="black"/>
                </a:solidFill>
              </a:rPr>
              <a:t>算定病床へ再入院した日</a:t>
            </a:r>
            <a:endParaRPr lang="en-US" altLang="ja-JP" sz="1400" dirty="0" smtClean="0">
              <a:solidFill>
                <a:prstClr val="black"/>
              </a:solidFill>
            </a:endParaRPr>
          </a:p>
          <a:p>
            <a:pPr marL="266700"/>
            <a:endParaRPr lang="en-US" altLang="ja-JP" sz="1400" dirty="0">
              <a:solidFill>
                <a:prstClr val="black"/>
              </a:solidFill>
            </a:endParaRPr>
          </a:p>
          <a:p>
            <a:r>
              <a:rPr lang="en-US" altLang="ja-JP" sz="1600" dirty="0">
                <a:solidFill>
                  <a:prstClr val="black"/>
                </a:solidFill>
              </a:rPr>
              <a:t>【</a:t>
            </a:r>
            <a:r>
              <a:rPr lang="ja-JP" altLang="en-US" sz="1600" dirty="0">
                <a:solidFill>
                  <a:prstClr val="black"/>
                </a:solidFill>
              </a:rPr>
              <a:t>「同一傷病」の考え方</a:t>
            </a:r>
            <a:r>
              <a:rPr lang="en-US" altLang="ja-JP" sz="1600" dirty="0" smtClean="0">
                <a:solidFill>
                  <a:prstClr val="black"/>
                </a:solidFill>
              </a:rPr>
              <a:t>】</a:t>
            </a:r>
            <a:r>
              <a:rPr lang="ja-JP" altLang="en-US" sz="1600" dirty="0" smtClean="0">
                <a:solidFill>
                  <a:prstClr val="black"/>
                </a:solidFill>
              </a:rPr>
              <a:t>　</a:t>
            </a:r>
            <a:endParaRPr lang="en-US" altLang="ja-JP" sz="1600" dirty="0" smtClean="0">
              <a:solidFill>
                <a:prstClr val="black"/>
              </a:solidFill>
            </a:endParaRPr>
          </a:p>
          <a:p>
            <a:pPr marL="363538" indent="-363538"/>
            <a:r>
              <a:rPr lang="ja-JP" altLang="en-US" sz="1600" dirty="0">
                <a:solidFill>
                  <a:prstClr val="black"/>
                </a:solidFill>
              </a:rPr>
              <a:t>　</a:t>
            </a:r>
            <a:r>
              <a:rPr lang="ja-JP" altLang="en-US" sz="1400" dirty="0" smtClean="0">
                <a:solidFill>
                  <a:prstClr val="black"/>
                </a:solidFill>
              </a:rPr>
              <a:t>○</a:t>
            </a:r>
            <a:r>
              <a:rPr lang="ja-JP" altLang="en-US" sz="1400" dirty="0">
                <a:solidFill>
                  <a:prstClr val="black"/>
                </a:solidFill>
              </a:rPr>
              <a:t>　前回入院時の「医療資源を最も投入した傷病名」</a:t>
            </a:r>
            <a:r>
              <a:rPr lang="ja-JP" altLang="en-US" sz="1400" dirty="0" smtClean="0">
                <a:solidFill>
                  <a:prstClr val="black"/>
                </a:solidFill>
              </a:rPr>
              <a:t>と再入院</a:t>
            </a:r>
            <a:r>
              <a:rPr lang="ja-JP" altLang="en-US" sz="1400" dirty="0">
                <a:solidFill>
                  <a:prstClr val="black"/>
                </a:solidFill>
              </a:rPr>
              <a:t>時の「入院の契機となった傷病名」　</a:t>
            </a:r>
            <a:r>
              <a:rPr lang="ja-JP" altLang="en-US" sz="1400" dirty="0" smtClean="0">
                <a:solidFill>
                  <a:prstClr val="black"/>
                </a:solidFill>
              </a:rPr>
              <a:t>に</a:t>
            </a:r>
            <a:r>
              <a:rPr lang="ja-JP" altLang="en-US" sz="1400" dirty="0">
                <a:solidFill>
                  <a:prstClr val="black"/>
                </a:solidFill>
              </a:rPr>
              <a:t>よって</a:t>
            </a:r>
            <a:r>
              <a:rPr lang="ja-JP" altLang="en-US" sz="1400">
                <a:solidFill>
                  <a:prstClr val="black"/>
                </a:solidFill>
              </a:rPr>
              <a:t>、</a:t>
            </a:r>
            <a:r>
              <a:rPr lang="en-US" altLang="ja-JP" sz="1400" smtClean="0">
                <a:solidFill>
                  <a:prstClr val="black"/>
                </a:solidFill>
              </a:rPr>
              <a:t>DPC</a:t>
            </a:r>
            <a:r>
              <a:rPr lang="ja-JP" altLang="en-US" sz="1400" dirty="0">
                <a:solidFill>
                  <a:prstClr val="black"/>
                </a:solidFill>
              </a:rPr>
              <a:t>上２桁コード（</a:t>
            </a:r>
            <a:r>
              <a:rPr lang="en-US" altLang="ja-JP" sz="1400" dirty="0">
                <a:solidFill>
                  <a:prstClr val="black"/>
                </a:solidFill>
              </a:rPr>
              <a:t>MDC</a:t>
            </a:r>
            <a:r>
              <a:rPr lang="ja-JP" altLang="en-US" sz="1400" dirty="0">
                <a:solidFill>
                  <a:prstClr val="black"/>
                </a:solidFill>
              </a:rPr>
              <a:t>）が同一である場合、一連とする</a:t>
            </a:r>
            <a:r>
              <a:rPr lang="ja-JP" altLang="en-US" sz="1400" dirty="0" smtClean="0">
                <a:solidFill>
                  <a:prstClr val="black"/>
                </a:solidFill>
              </a:rPr>
              <a:t>。</a:t>
            </a:r>
            <a:endParaRPr lang="en-US" altLang="ja-JP" sz="1400" dirty="0" smtClean="0">
              <a:solidFill>
                <a:prstClr val="black"/>
              </a:solidFill>
            </a:endParaRPr>
          </a:p>
          <a:p>
            <a:pPr marL="363538" indent="-363538"/>
            <a:r>
              <a:rPr lang="ja-JP" altLang="en-US" sz="1400" dirty="0">
                <a:solidFill>
                  <a:prstClr val="black"/>
                </a:solidFill>
              </a:rPr>
              <a:t>　</a:t>
            </a:r>
            <a:r>
              <a:rPr lang="ja-JP" altLang="en-US" sz="1400" dirty="0" smtClean="0">
                <a:solidFill>
                  <a:prstClr val="black"/>
                </a:solidFill>
              </a:rPr>
              <a:t>○　</a:t>
            </a:r>
            <a:r>
              <a:rPr lang="ja-JP" altLang="en-US" sz="1400" dirty="0">
                <a:solidFill>
                  <a:srgbClr val="FF0000"/>
                </a:solidFill>
              </a:rPr>
              <a:t>再入院時の「入院の契機となった傷病名</a:t>
            </a:r>
            <a:r>
              <a:rPr lang="ja-JP" altLang="en-US" sz="1400" dirty="0" smtClean="0">
                <a:solidFill>
                  <a:srgbClr val="FF0000"/>
                </a:solidFill>
              </a:rPr>
              <a:t>」病名に</a:t>
            </a:r>
            <a:r>
              <a:rPr lang="ja-JP" altLang="en-US" sz="1400" u="sng" dirty="0" smtClean="0">
                <a:solidFill>
                  <a:srgbClr val="FF0000"/>
                </a:solidFill>
              </a:rPr>
              <a:t>「分類不能コード</a:t>
            </a:r>
            <a:r>
              <a:rPr lang="ja-JP" altLang="en-US" sz="1400" dirty="0" smtClean="0">
                <a:solidFill>
                  <a:srgbClr val="FF0000"/>
                </a:solidFill>
              </a:rPr>
              <a:t>」を用いた場合には、一連の入院として扱う。</a:t>
            </a:r>
            <a:endParaRPr lang="en-US" altLang="ja-JP" sz="1400" dirty="0" smtClean="0">
              <a:solidFill>
                <a:srgbClr val="FF0000"/>
              </a:solidFill>
            </a:endParaRPr>
          </a:p>
          <a:p>
            <a:pPr marL="444500" indent="-266700"/>
            <a:endParaRPr lang="en-US" altLang="ja-JP" sz="1400" dirty="0" smtClean="0">
              <a:solidFill>
                <a:prstClr val="black"/>
              </a:solidFill>
            </a:endParaRPr>
          </a:p>
          <a:p>
            <a:r>
              <a:rPr lang="en-US" altLang="ja-JP" sz="1600" dirty="0">
                <a:solidFill>
                  <a:prstClr val="black"/>
                </a:solidFill>
              </a:rPr>
              <a:t>【</a:t>
            </a:r>
            <a:r>
              <a:rPr lang="ja-JP" altLang="en-US" sz="1600" dirty="0">
                <a:solidFill>
                  <a:prstClr val="black"/>
                </a:solidFill>
              </a:rPr>
              <a:t>入院期間への日数算入の考え方</a:t>
            </a:r>
            <a:r>
              <a:rPr lang="en-US" altLang="ja-JP" sz="1600" dirty="0">
                <a:solidFill>
                  <a:prstClr val="black"/>
                </a:solidFill>
              </a:rPr>
              <a:t>】</a:t>
            </a:r>
          </a:p>
          <a:p>
            <a:pPr marL="363538" indent="-363538"/>
            <a:r>
              <a:rPr lang="ja-JP" altLang="en-US" sz="1400" dirty="0" smtClean="0">
                <a:solidFill>
                  <a:prstClr val="black"/>
                </a:solidFill>
              </a:rPr>
              <a:t>　○　退院</a:t>
            </a:r>
            <a:r>
              <a:rPr lang="ja-JP" altLang="en-US" sz="1400" dirty="0">
                <a:solidFill>
                  <a:prstClr val="black"/>
                </a:solidFill>
              </a:rPr>
              <a:t>期間は入院期間に算入せず</a:t>
            </a:r>
            <a:r>
              <a:rPr lang="ja-JP" altLang="en-US" sz="1400" dirty="0" smtClean="0">
                <a:solidFill>
                  <a:prstClr val="black"/>
                </a:solidFill>
              </a:rPr>
              <a:t>、転棟</a:t>
            </a:r>
            <a:r>
              <a:rPr lang="ja-JP" altLang="en-US" sz="1400" dirty="0">
                <a:solidFill>
                  <a:prstClr val="black"/>
                </a:solidFill>
              </a:rPr>
              <a:t>期間は入院期間に算入する</a:t>
            </a:r>
            <a:r>
              <a:rPr lang="ja-JP" altLang="en-US" sz="1400" dirty="0" smtClean="0">
                <a:solidFill>
                  <a:prstClr val="black"/>
                </a:solidFill>
              </a:rPr>
              <a:t>。</a:t>
            </a:r>
            <a:endParaRPr lang="en-US" altLang="ja-JP" sz="1400" dirty="0" smtClean="0">
              <a:solidFill>
                <a:prstClr val="black"/>
              </a:solidFill>
            </a:endParaRPr>
          </a:p>
        </p:txBody>
      </p:sp>
      <p:sp>
        <p:nvSpPr>
          <p:cNvPr id="26" name="正方形/長方形 25"/>
          <p:cNvSpPr/>
          <p:nvPr/>
        </p:nvSpPr>
        <p:spPr>
          <a:xfrm>
            <a:off x="4299642" y="5355769"/>
            <a:ext cx="4916965" cy="1117602"/>
          </a:xfrm>
          <a:prstGeom prst="rect">
            <a:avLst/>
          </a:prstGeom>
          <a:ln>
            <a:solidFill>
              <a:srgbClr val="000000"/>
            </a:solidFill>
            <a:prstDash val="dash"/>
          </a:ln>
        </p:spPr>
        <p:style>
          <a:lnRef idx="2">
            <a:schemeClr val="dk1"/>
          </a:lnRef>
          <a:fillRef idx="1">
            <a:schemeClr val="lt1"/>
          </a:fillRef>
          <a:effectRef idx="0">
            <a:schemeClr val="dk1"/>
          </a:effectRef>
          <a:fontRef idx="minor">
            <a:schemeClr val="dk1"/>
          </a:fontRef>
        </p:style>
        <p:txBody>
          <a:bodyPr rtlCol="0" anchor="t"/>
          <a:lstStyle/>
          <a:p>
            <a:r>
              <a:rPr lang="ja-JP" altLang="en-US" sz="1600" u="sng" dirty="0" smtClean="0">
                <a:solidFill>
                  <a:prstClr val="black"/>
                </a:solidFill>
              </a:rPr>
              <a:t>「分類不能コード」の例</a:t>
            </a:r>
            <a:endParaRPr lang="en-US" altLang="ja-JP" sz="1600" u="sng" dirty="0" smtClean="0">
              <a:solidFill>
                <a:prstClr val="black"/>
              </a:solidFill>
            </a:endParaRPr>
          </a:p>
          <a:p>
            <a:r>
              <a:rPr lang="ja-JP" altLang="en-US" sz="1600" dirty="0">
                <a:solidFill>
                  <a:prstClr val="black"/>
                </a:solidFill>
              </a:rPr>
              <a:t>○　</a:t>
            </a:r>
            <a:r>
              <a:rPr lang="en-US" altLang="ja-JP" sz="1600" dirty="0">
                <a:solidFill>
                  <a:prstClr val="black"/>
                </a:solidFill>
              </a:rPr>
              <a:t>R00.2</a:t>
            </a:r>
            <a:r>
              <a:rPr lang="ja-JP" altLang="en-US" sz="1600" dirty="0">
                <a:solidFill>
                  <a:prstClr val="black"/>
                </a:solidFill>
              </a:rPr>
              <a:t>　動悸</a:t>
            </a:r>
            <a:endParaRPr lang="en-US" altLang="ja-JP" sz="1600" dirty="0">
              <a:solidFill>
                <a:prstClr val="black"/>
              </a:solidFill>
            </a:endParaRPr>
          </a:p>
          <a:p>
            <a:r>
              <a:rPr lang="ja-JP" altLang="en-US" sz="1600" dirty="0" smtClean="0">
                <a:solidFill>
                  <a:prstClr val="black"/>
                </a:solidFill>
              </a:rPr>
              <a:t>○　</a:t>
            </a:r>
            <a:r>
              <a:rPr lang="en-US" altLang="ja-JP" sz="1600" dirty="0" smtClean="0">
                <a:solidFill>
                  <a:prstClr val="black"/>
                </a:solidFill>
              </a:rPr>
              <a:t>R05</a:t>
            </a:r>
            <a:r>
              <a:rPr lang="ja-JP" altLang="en-US" sz="1600" dirty="0">
                <a:solidFill>
                  <a:prstClr val="black"/>
                </a:solidFill>
              </a:rPr>
              <a:t>　</a:t>
            </a:r>
            <a:r>
              <a:rPr lang="ja-JP" altLang="en-US" sz="1600" dirty="0" smtClean="0">
                <a:solidFill>
                  <a:prstClr val="black"/>
                </a:solidFill>
              </a:rPr>
              <a:t>咳　</a:t>
            </a:r>
            <a:endParaRPr lang="en-US" altLang="ja-JP" sz="1600" dirty="0" smtClean="0">
              <a:solidFill>
                <a:prstClr val="black"/>
              </a:solidFill>
            </a:endParaRPr>
          </a:p>
          <a:p>
            <a:r>
              <a:rPr lang="ja-JP" altLang="en-US" sz="1600" dirty="0" smtClean="0">
                <a:solidFill>
                  <a:prstClr val="black"/>
                </a:solidFill>
              </a:rPr>
              <a:t>　等</a:t>
            </a:r>
            <a:endParaRPr lang="en-US" altLang="ja-JP" sz="1600" dirty="0" smtClean="0">
              <a:solidFill>
                <a:prstClr val="black"/>
              </a:solidFill>
            </a:endParaRPr>
          </a:p>
        </p:txBody>
      </p:sp>
      <p:sp>
        <p:nvSpPr>
          <p:cNvPr id="5" name="テキスト ボックス 4"/>
          <p:cNvSpPr txBox="1"/>
          <p:nvPr/>
        </p:nvSpPr>
        <p:spPr>
          <a:xfrm>
            <a:off x="6981373" y="5613078"/>
            <a:ext cx="2032000" cy="584775"/>
          </a:xfrm>
          <a:prstGeom prst="rect">
            <a:avLst/>
          </a:prstGeom>
          <a:noFill/>
        </p:spPr>
        <p:txBody>
          <a:bodyPr wrap="square" rtlCol="0">
            <a:spAutoFit/>
          </a:bodyPr>
          <a:lstStyle/>
          <a:p>
            <a:r>
              <a:rPr lang="ja-JP" altLang="en-US" sz="1600" dirty="0" smtClean="0">
                <a:solidFill>
                  <a:prstClr val="black"/>
                </a:solidFill>
              </a:rPr>
              <a:t>○</a:t>
            </a:r>
            <a:r>
              <a:rPr lang="ja-JP" altLang="en-US" sz="1600" dirty="0">
                <a:solidFill>
                  <a:prstClr val="black"/>
                </a:solidFill>
              </a:rPr>
              <a:t>　</a:t>
            </a:r>
            <a:r>
              <a:rPr lang="en-US" altLang="ja-JP" sz="1600" dirty="0">
                <a:solidFill>
                  <a:prstClr val="black"/>
                </a:solidFill>
              </a:rPr>
              <a:t>R06.0</a:t>
            </a:r>
            <a:r>
              <a:rPr lang="ja-JP" altLang="en-US" sz="1600" dirty="0">
                <a:solidFill>
                  <a:prstClr val="black"/>
                </a:solidFill>
              </a:rPr>
              <a:t>　呼吸</a:t>
            </a:r>
            <a:r>
              <a:rPr lang="ja-JP" altLang="en-US" sz="1600" dirty="0" smtClean="0">
                <a:solidFill>
                  <a:prstClr val="black"/>
                </a:solidFill>
              </a:rPr>
              <a:t>困難</a:t>
            </a:r>
            <a:endParaRPr lang="en-US" altLang="ja-JP" sz="1600" dirty="0" smtClean="0">
              <a:solidFill>
                <a:prstClr val="black"/>
              </a:solidFill>
            </a:endParaRPr>
          </a:p>
          <a:p>
            <a:r>
              <a:rPr lang="ja-JP" altLang="en-US" sz="1600" dirty="0" smtClean="0">
                <a:solidFill>
                  <a:prstClr val="black"/>
                </a:solidFill>
              </a:rPr>
              <a:t>○　</a:t>
            </a:r>
            <a:r>
              <a:rPr lang="en-US" altLang="ja-JP" sz="1600" dirty="0">
                <a:solidFill>
                  <a:prstClr val="black"/>
                </a:solidFill>
              </a:rPr>
              <a:t>R63.0</a:t>
            </a:r>
            <a:r>
              <a:rPr lang="ja-JP" altLang="en-US" sz="1600" dirty="0">
                <a:solidFill>
                  <a:prstClr val="black"/>
                </a:solidFill>
              </a:rPr>
              <a:t>　食欲不振</a:t>
            </a:r>
            <a:endParaRPr lang="en-US" altLang="ja-JP" sz="1600" dirty="0">
              <a:solidFill>
                <a:prstClr val="black"/>
              </a:solidFill>
            </a:endParaRPr>
          </a:p>
        </p:txBody>
      </p:sp>
      <p:sp>
        <p:nvSpPr>
          <p:cNvPr id="15"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292868683"/>
      </p:ext>
    </p:extLst>
  </p:cSld>
  <p:clrMapOvr>
    <a:masterClrMapping/>
  </p:clrMapOvr>
  <p:timing>
    <p:tnLst>
      <p:par>
        <p:cTn id="1" dur="indefinite" restart="never" nodeType="tmRoot"/>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003099"/>
            <a:ext cx="9601199" cy="5746049"/>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800100" lvl="1"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289</a:t>
            </a:fld>
            <a:endParaRPr lang="ja-JP" altLang="en-US">
              <a:solidFill>
                <a:prstClr val="black"/>
              </a:solidFill>
            </a:endParaRPr>
          </a:p>
        </p:txBody>
      </p:sp>
      <p:sp>
        <p:nvSpPr>
          <p:cNvPr id="9" name="Rectangle 2"/>
          <p:cNvSpPr>
            <a:spLocks noGrp="1" noChangeArrowheads="1"/>
          </p:cNvSpPr>
          <p:nvPr>
            <p:ph type="ctrTitle"/>
          </p:nvPr>
        </p:nvSpPr>
        <p:spPr>
          <a:xfrm>
            <a:off x="143539" y="746430"/>
            <a:ext cx="5025485"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en-US" altLang="ja-JP" sz="2400" smtClean="0">
                <a:solidFill>
                  <a:schemeClr val="tx1"/>
                </a:solidFill>
              </a:rPr>
              <a:t>DPC</a:t>
            </a:r>
            <a:r>
              <a:rPr lang="ja-JP" altLang="en-US" sz="2400" dirty="0" smtClean="0">
                <a:solidFill>
                  <a:schemeClr val="tx1"/>
                </a:solidFill>
              </a:rPr>
              <a:t>対象病院としての要件の見直し</a:t>
            </a:r>
            <a:endParaRPr lang="en-US" altLang="ja-JP" sz="2400" dirty="0">
              <a:solidFill>
                <a:schemeClr val="tx1"/>
              </a:solidFill>
            </a:endParaRPr>
          </a:p>
        </p:txBody>
      </p:sp>
      <p:sp>
        <p:nvSpPr>
          <p:cNvPr id="11" name="Rectangle 36"/>
          <p:cNvSpPr>
            <a:spLocks noChangeArrowheads="1"/>
          </p:cNvSpPr>
          <p:nvPr/>
        </p:nvSpPr>
        <p:spPr bwMode="auto">
          <a:xfrm>
            <a:off x="5169024" y="857321"/>
            <a:ext cx="3300539"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en-US" altLang="ja-JP" sz="1846" smtClean="0">
                <a:solidFill>
                  <a:prstClr val="black"/>
                </a:solidFill>
                <a:latin typeface="ＭＳ Ｐゴシック"/>
              </a:rPr>
              <a:t>DPC</a:t>
            </a:r>
            <a:r>
              <a:rPr lang="ja-JP" altLang="en-US" sz="1846" dirty="0" smtClean="0">
                <a:solidFill>
                  <a:prstClr val="black"/>
                </a:solidFill>
                <a:latin typeface="ＭＳ Ｐゴシック"/>
              </a:rPr>
              <a:t>対象病院としての要件</a:t>
            </a:r>
            <a:endParaRPr lang="ja-JP" altLang="en-US" sz="1846" dirty="0">
              <a:solidFill>
                <a:prstClr val="black"/>
              </a:solidFill>
              <a:latin typeface="ＭＳ Ｐゴシック"/>
            </a:endParaRPr>
          </a:p>
        </p:txBody>
      </p:sp>
      <p:sp>
        <p:nvSpPr>
          <p:cNvPr id="2048" name="テキスト ボックス 2047"/>
          <p:cNvSpPr txBox="1"/>
          <p:nvPr/>
        </p:nvSpPr>
        <p:spPr>
          <a:xfrm>
            <a:off x="450456" y="1231314"/>
            <a:ext cx="8668145" cy="584775"/>
          </a:xfrm>
          <a:prstGeom prst="rect">
            <a:avLst/>
          </a:prstGeom>
          <a:solidFill>
            <a:srgbClr val="F8D7CD"/>
          </a:solidFill>
        </p:spPr>
        <p:txBody>
          <a:bodyPr wrap="square" rtlCol="0">
            <a:spAutoFit/>
          </a:bodyPr>
          <a:lstStyle/>
          <a:p>
            <a:pPr marL="342900" indent="-342900">
              <a:buFont typeface="Wingdings" panose="05000000000000000000" pitchFamily="2" charset="2"/>
              <a:buChar char="Ø"/>
              <a:defRPr/>
            </a:pPr>
            <a:r>
              <a:rPr lang="ja-JP" altLang="en-US" sz="1600" dirty="0" smtClean="0">
                <a:solidFill>
                  <a:prstClr val="black"/>
                </a:solidFill>
                <a:latin typeface="ＭＳ Ｐゴシック"/>
              </a:rPr>
              <a:t>適切なコーディングを行う為の体制の強化を図る為に、コーディング委員会の開催回数の要件を年</a:t>
            </a:r>
            <a:r>
              <a:rPr lang="en-US" altLang="ja-JP" sz="1600" dirty="0" smtClean="0">
                <a:solidFill>
                  <a:prstClr val="black"/>
                </a:solidFill>
                <a:latin typeface="ＭＳ Ｐゴシック"/>
              </a:rPr>
              <a:t>2</a:t>
            </a:r>
            <a:r>
              <a:rPr lang="ja-JP" altLang="en-US" sz="1600" dirty="0" smtClean="0">
                <a:solidFill>
                  <a:prstClr val="black"/>
                </a:solidFill>
                <a:latin typeface="ＭＳ Ｐゴシック"/>
              </a:rPr>
              <a:t>回から４回へ引き上げる。</a:t>
            </a:r>
            <a:endParaRPr lang="en-US" altLang="ja-JP" sz="1600" dirty="0" smtClean="0">
              <a:solidFill>
                <a:prstClr val="black"/>
              </a:solidFill>
              <a:latin typeface="ＭＳ Ｐゴシック"/>
            </a:endParaRPr>
          </a:p>
        </p:txBody>
      </p:sp>
      <p:pic>
        <p:nvPicPr>
          <p:cNvPr id="2052" name="Picture 4" descr="C:\Users\NHFQB\AppData\Local\Microsoft\Windows\Temporary Internet Files\Content.IE5\09U1D00W\gi01a201402171400[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9786" y="2600570"/>
            <a:ext cx="1860214" cy="1316199"/>
          </a:xfrm>
          <a:prstGeom prst="rect">
            <a:avLst/>
          </a:prstGeom>
          <a:noFill/>
          <a:extLst>
            <a:ext uri="{909E8E84-426E-40DD-AFC4-6F175D3DCCD1}">
              <a14:hiddenFill xmlns:a14="http://schemas.microsoft.com/office/drawing/2010/main">
                <a:solidFill>
                  <a:srgbClr val="FFFFFF"/>
                </a:solidFill>
              </a14:hiddenFill>
            </a:ext>
          </a:extLst>
        </p:spPr>
      </p:pic>
      <p:sp>
        <p:nvSpPr>
          <p:cNvPr id="5" name="テキスト ボックス 4"/>
          <p:cNvSpPr txBox="1"/>
          <p:nvPr/>
        </p:nvSpPr>
        <p:spPr>
          <a:xfrm>
            <a:off x="479593" y="1870996"/>
            <a:ext cx="2260600" cy="553998"/>
          </a:xfrm>
          <a:prstGeom prst="rect">
            <a:avLst/>
          </a:prstGeom>
          <a:solidFill>
            <a:srgbClr val="FFFFAF"/>
          </a:solidFill>
        </p:spPr>
        <p:txBody>
          <a:bodyPr wrap="square" rtlCol="0">
            <a:spAutoFit/>
          </a:bodyPr>
          <a:lstStyle/>
          <a:p>
            <a:pPr algn="ctr"/>
            <a:r>
              <a:rPr lang="ja-JP" altLang="en-US" dirty="0" smtClean="0">
                <a:solidFill>
                  <a:prstClr val="black"/>
                </a:solidFill>
              </a:rPr>
              <a:t>要件：年２回</a:t>
            </a:r>
            <a:endParaRPr lang="en-US" altLang="ja-JP" dirty="0" smtClean="0">
              <a:solidFill>
                <a:prstClr val="black"/>
              </a:solidFill>
            </a:endParaRPr>
          </a:p>
          <a:p>
            <a:r>
              <a:rPr lang="ja-JP" altLang="en-US" sz="1200" dirty="0" smtClean="0">
                <a:solidFill>
                  <a:prstClr val="black"/>
                </a:solidFill>
              </a:rPr>
              <a:t>（毎月開催することが望ましい）</a:t>
            </a:r>
            <a:endParaRPr lang="ja-JP" altLang="en-US" sz="1200" dirty="0">
              <a:solidFill>
                <a:prstClr val="black"/>
              </a:solidFill>
            </a:endParaRPr>
          </a:p>
        </p:txBody>
      </p:sp>
      <p:sp>
        <p:nvSpPr>
          <p:cNvPr id="92" name="テキスト ボックス 91"/>
          <p:cNvSpPr txBox="1"/>
          <p:nvPr/>
        </p:nvSpPr>
        <p:spPr>
          <a:xfrm>
            <a:off x="4202047" y="1875897"/>
            <a:ext cx="2260600" cy="553998"/>
          </a:xfrm>
          <a:prstGeom prst="rect">
            <a:avLst/>
          </a:prstGeom>
          <a:solidFill>
            <a:schemeClr val="accent1">
              <a:lumMod val="40000"/>
              <a:lumOff val="60000"/>
            </a:schemeClr>
          </a:solidFill>
        </p:spPr>
        <p:txBody>
          <a:bodyPr wrap="square" rtlCol="0">
            <a:spAutoFit/>
          </a:bodyPr>
          <a:lstStyle/>
          <a:p>
            <a:pPr algn="ctr"/>
            <a:r>
              <a:rPr lang="ja-JP" altLang="en-US" dirty="0" smtClean="0">
                <a:solidFill>
                  <a:prstClr val="black"/>
                </a:solidFill>
              </a:rPr>
              <a:t>要件：年</a:t>
            </a:r>
            <a:r>
              <a:rPr lang="ja-JP" altLang="en-US" dirty="0" smtClean="0">
                <a:solidFill>
                  <a:srgbClr val="FF0000"/>
                </a:solidFill>
              </a:rPr>
              <a:t>４</a:t>
            </a:r>
            <a:r>
              <a:rPr lang="ja-JP" altLang="en-US" dirty="0" smtClean="0">
                <a:solidFill>
                  <a:prstClr val="black"/>
                </a:solidFill>
              </a:rPr>
              <a:t>回</a:t>
            </a:r>
            <a:endParaRPr lang="en-US" altLang="ja-JP" dirty="0" smtClean="0">
              <a:solidFill>
                <a:prstClr val="black"/>
              </a:solidFill>
            </a:endParaRPr>
          </a:p>
          <a:p>
            <a:r>
              <a:rPr lang="ja-JP" altLang="en-US" sz="1200" dirty="0" smtClean="0">
                <a:solidFill>
                  <a:prstClr val="black"/>
                </a:solidFill>
              </a:rPr>
              <a:t>（毎月開催することが望ましい）</a:t>
            </a:r>
            <a:endParaRPr lang="ja-JP" altLang="en-US" sz="1200" dirty="0">
              <a:solidFill>
                <a:prstClr val="black"/>
              </a:solidFill>
            </a:endParaRPr>
          </a:p>
        </p:txBody>
      </p:sp>
      <p:pic>
        <p:nvPicPr>
          <p:cNvPr id="8" name="Picture 5" descr="C:\Users\NHFQB\AppData\Local\Microsoft\Windows\Temporary Internet Files\Content.IE5\KZKMVD4P\clipart_of_15196_sm_2[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94146" y="2424995"/>
            <a:ext cx="2368502" cy="2368502"/>
          </a:xfrm>
          <a:prstGeom prst="rect">
            <a:avLst/>
          </a:prstGeom>
          <a:noFill/>
          <a:extLst>
            <a:ext uri="{909E8E84-426E-40DD-AFC4-6F175D3DCCD1}">
              <a14:hiddenFill xmlns:a14="http://schemas.microsoft.com/office/drawing/2010/main">
                <a:solidFill>
                  <a:srgbClr val="FFFFFF"/>
                </a:solidFill>
              </a14:hiddenFill>
            </a:ext>
          </a:extLst>
        </p:spPr>
      </p:pic>
      <p:sp>
        <p:nvSpPr>
          <p:cNvPr id="12" name="右矢印 11"/>
          <p:cNvSpPr/>
          <p:nvPr/>
        </p:nvSpPr>
        <p:spPr>
          <a:xfrm>
            <a:off x="3060700" y="2566174"/>
            <a:ext cx="622300" cy="59690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3" name="テキスト ボックス 12"/>
          <p:cNvSpPr txBox="1"/>
          <p:nvPr/>
        </p:nvSpPr>
        <p:spPr>
          <a:xfrm>
            <a:off x="6551548" y="2185488"/>
            <a:ext cx="2989527" cy="1384995"/>
          </a:xfrm>
          <a:prstGeom prst="rect">
            <a:avLst/>
          </a:prstGeom>
          <a:noFill/>
          <a:ln>
            <a:solidFill>
              <a:schemeClr val="tx1"/>
            </a:solidFill>
          </a:ln>
        </p:spPr>
        <p:txBody>
          <a:bodyPr wrap="square" rtlCol="0">
            <a:spAutoFit/>
          </a:bodyPr>
          <a:lstStyle/>
          <a:p>
            <a:r>
              <a:rPr lang="ja-JP" altLang="en-US" sz="1400" dirty="0" smtClean="0">
                <a:solidFill>
                  <a:prstClr val="black"/>
                </a:solidFill>
              </a:rPr>
              <a:t>・多職種の参加</a:t>
            </a:r>
            <a:endParaRPr lang="en-US" altLang="ja-JP" sz="1400" dirty="0" smtClean="0">
              <a:solidFill>
                <a:prstClr val="black"/>
              </a:solidFill>
            </a:endParaRPr>
          </a:p>
          <a:p>
            <a:pPr marL="88900" indent="-88900"/>
            <a:r>
              <a:rPr lang="ja-JP" altLang="en-US" sz="1400" smtClean="0">
                <a:solidFill>
                  <a:prstClr val="black"/>
                </a:solidFill>
              </a:rPr>
              <a:t>・ＤＰＣ</a:t>
            </a:r>
            <a:r>
              <a:rPr lang="ja-JP" altLang="en-US" sz="1400" dirty="0" smtClean="0">
                <a:solidFill>
                  <a:prstClr val="black"/>
                </a:solidFill>
              </a:rPr>
              <a:t>制度への理解を深め、適切なコーディングを推進する。</a:t>
            </a:r>
            <a:endParaRPr lang="en-US" altLang="ja-JP" sz="1400" dirty="0" smtClean="0">
              <a:solidFill>
                <a:prstClr val="black"/>
              </a:solidFill>
            </a:endParaRPr>
          </a:p>
          <a:p>
            <a:pPr marL="88900" indent="-88900"/>
            <a:r>
              <a:rPr lang="ja-JP" altLang="en-US" sz="1400" dirty="0" smtClean="0">
                <a:solidFill>
                  <a:prstClr val="black"/>
                </a:solidFill>
              </a:rPr>
              <a:t>・</a:t>
            </a:r>
            <a:r>
              <a:rPr lang="ja-JP" altLang="en-US" sz="1400" dirty="0">
                <a:solidFill>
                  <a:prstClr val="black"/>
                </a:solidFill>
                <a:latin typeface="ＭＳ Ｐゴシック"/>
              </a:rPr>
              <a:t>実症例をもって議論をする際には、担当医等が出席し、診療報酬の多寡の議論を行わない旨を周知</a:t>
            </a:r>
            <a:r>
              <a:rPr lang="ja-JP" altLang="en-US" sz="1400" dirty="0" smtClean="0">
                <a:solidFill>
                  <a:prstClr val="black"/>
                </a:solidFill>
                <a:latin typeface="ＭＳ Ｐゴシック"/>
              </a:rPr>
              <a:t>。</a:t>
            </a:r>
            <a:endParaRPr lang="en-US" altLang="ja-JP" sz="1400" dirty="0">
              <a:solidFill>
                <a:prstClr val="black"/>
              </a:solidFill>
              <a:latin typeface="ＭＳ Ｐゴシック"/>
            </a:endParaRPr>
          </a:p>
        </p:txBody>
      </p:sp>
      <p:sp>
        <p:nvSpPr>
          <p:cNvPr id="4" name="テキスト ボックス 3"/>
          <p:cNvSpPr txBox="1"/>
          <p:nvPr/>
        </p:nvSpPr>
        <p:spPr>
          <a:xfrm>
            <a:off x="304802" y="4793497"/>
            <a:ext cx="9236272" cy="1858970"/>
          </a:xfrm>
          <a:prstGeom prst="rect">
            <a:avLst/>
          </a:prstGeom>
          <a:noFill/>
          <a:ln>
            <a:solidFill>
              <a:schemeClr val="tx1"/>
            </a:solidFill>
            <a:prstDash val="dash"/>
          </a:ln>
        </p:spPr>
        <p:txBody>
          <a:bodyPr wrap="square" rtlCol="0">
            <a:spAutoFit/>
          </a:bodyPr>
          <a:lstStyle/>
          <a:p>
            <a:pPr marL="365760" indent="-283464">
              <a:lnSpc>
                <a:spcPct val="110000"/>
              </a:lnSpc>
              <a:spcAft>
                <a:spcPct val="10000"/>
              </a:spcAft>
              <a:defRPr/>
            </a:pPr>
            <a:r>
              <a:rPr lang="ja-JP" altLang="en-US" sz="1400" dirty="0" smtClean="0">
                <a:solidFill>
                  <a:prstClr val="black"/>
                </a:solidFill>
                <a:latin typeface="ＭＳ Ｐゴシック" pitchFamily="50" charset="-128"/>
              </a:rPr>
              <a:t>（参考</a:t>
            </a:r>
            <a:r>
              <a:rPr lang="ja-JP" altLang="en-US" sz="1400" smtClean="0">
                <a:solidFill>
                  <a:prstClr val="black"/>
                </a:solidFill>
                <a:latin typeface="ＭＳ Ｐゴシック" pitchFamily="50" charset="-128"/>
              </a:rPr>
              <a:t>）</a:t>
            </a:r>
            <a:r>
              <a:rPr lang="en-US" altLang="ja-JP" sz="1400" smtClean="0">
                <a:solidFill>
                  <a:prstClr val="black"/>
                </a:solidFill>
                <a:latin typeface="ＭＳ Ｐゴシック" pitchFamily="50" charset="-128"/>
              </a:rPr>
              <a:t>DPC</a:t>
            </a:r>
            <a:r>
              <a:rPr lang="ja-JP" altLang="en-US" sz="1400" dirty="0">
                <a:solidFill>
                  <a:prstClr val="black"/>
                </a:solidFill>
                <a:latin typeface="ＭＳ Ｐゴシック" pitchFamily="50" charset="-128"/>
              </a:rPr>
              <a:t>対象病院の要件に</a:t>
            </a:r>
            <a:r>
              <a:rPr lang="ja-JP" altLang="en-US" sz="1400" dirty="0" smtClean="0">
                <a:solidFill>
                  <a:prstClr val="black"/>
                </a:solidFill>
                <a:latin typeface="ＭＳ Ｐゴシック" pitchFamily="50" charset="-128"/>
              </a:rPr>
              <a:t>ついて</a:t>
            </a:r>
            <a:endParaRPr lang="en-US" altLang="ja-JP" sz="1400" dirty="0" smtClean="0">
              <a:solidFill>
                <a:prstClr val="black"/>
              </a:solidFill>
              <a:latin typeface="ＭＳ Ｐゴシック"/>
            </a:endParaRPr>
          </a:p>
          <a:p>
            <a:pPr marL="425196" indent="-342900">
              <a:lnSpc>
                <a:spcPct val="110000"/>
              </a:lnSpc>
              <a:spcAft>
                <a:spcPct val="10000"/>
              </a:spcAft>
              <a:buFontTx/>
              <a:buAutoNum type="ea1JpnKorPlain"/>
              <a:defRPr/>
            </a:pPr>
            <a:r>
              <a:rPr lang="ja-JP" altLang="en-US" sz="1400" dirty="0" smtClean="0">
                <a:solidFill>
                  <a:prstClr val="black"/>
                </a:solidFill>
                <a:latin typeface="ＭＳ Ｐゴシック"/>
              </a:rPr>
              <a:t>７対</a:t>
            </a:r>
            <a:r>
              <a:rPr lang="ja-JP" altLang="en-US" sz="1400" dirty="0">
                <a:solidFill>
                  <a:prstClr val="black"/>
                </a:solidFill>
                <a:latin typeface="ＭＳ Ｐゴシック"/>
              </a:rPr>
              <a:t>１入院基本料又は</a:t>
            </a:r>
            <a:r>
              <a:rPr lang="en-US" altLang="ja-JP" sz="1400" dirty="0">
                <a:solidFill>
                  <a:prstClr val="black"/>
                </a:solidFill>
                <a:latin typeface="ＭＳ Ｐゴシック"/>
              </a:rPr>
              <a:t>10</a:t>
            </a:r>
            <a:r>
              <a:rPr lang="ja-JP" altLang="en-US" sz="1400" dirty="0">
                <a:solidFill>
                  <a:prstClr val="black"/>
                </a:solidFill>
                <a:latin typeface="ＭＳ Ｐゴシック"/>
              </a:rPr>
              <a:t>対１入院基本料に係る</a:t>
            </a:r>
            <a:r>
              <a:rPr lang="ja-JP" altLang="en-US" sz="1400" dirty="0" smtClean="0">
                <a:solidFill>
                  <a:prstClr val="black"/>
                </a:solidFill>
                <a:latin typeface="ＭＳ Ｐゴシック"/>
              </a:rPr>
              <a:t>届出</a:t>
            </a:r>
            <a:endParaRPr lang="en-US" altLang="ja-JP" sz="1400" dirty="0" smtClean="0">
              <a:solidFill>
                <a:prstClr val="black"/>
              </a:solidFill>
              <a:latin typeface="ＭＳ Ｐゴシック"/>
            </a:endParaRPr>
          </a:p>
          <a:p>
            <a:pPr marL="425196" indent="-342900">
              <a:lnSpc>
                <a:spcPct val="110000"/>
              </a:lnSpc>
              <a:spcAft>
                <a:spcPct val="10000"/>
              </a:spcAft>
              <a:buFontTx/>
              <a:buAutoNum type="ea1JpnKorPlain"/>
              <a:defRPr/>
            </a:pPr>
            <a:r>
              <a:rPr lang="ja-JP" altLang="en-US" sz="1400" dirty="0">
                <a:solidFill>
                  <a:prstClr val="black"/>
                </a:solidFill>
                <a:latin typeface="ＭＳ Ｐゴシック"/>
              </a:rPr>
              <a:t>Ａ２０７診療録管理体制加算に係る</a:t>
            </a:r>
            <a:r>
              <a:rPr lang="ja-JP" altLang="en-US" sz="1400" dirty="0" smtClean="0">
                <a:solidFill>
                  <a:prstClr val="black"/>
                </a:solidFill>
                <a:latin typeface="ＭＳ Ｐゴシック"/>
              </a:rPr>
              <a:t>届出</a:t>
            </a:r>
            <a:endParaRPr lang="en-US" altLang="ja-JP" sz="1400" dirty="0" smtClean="0">
              <a:solidFill>
                <a:prstClr val="black"/>
              </a:solidFill>
              <a:latin typeface="ＭＳ Ｐゴシック"/>
            </a:endParaRPr>
          </a:p>
          <a:p>
            <a:pPr marL="425196" indent="-342900">
              <a:lnSpc>
                <a:spcPct val="110000"/>
              </a:lnSpc>
              <a:spcAft>
                <a:spcPct val="10000"/>
              </a:spcAft>
              <a:buFontTx/>
              <a:buAutoNum type="ea1JpnKorPlain"/>
              <a:defRPr/>
            </a:pPr>
            <a:r>
              <a:rPr lang="zh-TW" altLang="en-US" sz="1400" dirty="0">
                <a:solidFill>
                  <a:prstClr val="black"/>
                </a:solidFill>
                <a:latin typeface="ＭＳ Ｐゴシック" panose="020B0600070205080204" pitchFamily="50" charset="-128"/>
                <a:ea typeface="ＭＳ Ｐゴシック" panose="020B0600070205080204" pitchFamily="50" charset="-128"/>
              </a:rPr>
              <a:t>「退院患者調査</a:t>
            </a:r>
            <a:r>
              <a:rPr lang="zh-TW" altLang="en-US" sz="1400" dirty="0" smtClean="0">
                <a:solidFill>
                  <a:prstClr val="black"/>
                </a:solidFill>
                <a:latin typeface="ＭＳ Ｐゴシック" panose="020B0600070205080204" pitchFamily="50" charset="-128"/>
                <a:ea typeface="ＭＳ Ｐゴシック" panose="020B0600070205080204" pitchFamily="50" charset="-128"/>
              </a:rPr>
              <a:t>」</a:t>
            </a:r>
            <a:r>
              <a:rPr lang="ja-JP" altLang="en-US" sz="1400" dirty="0" err="1" smtClean="0">
                <a:solidFill>
                  <a:prstClr val="black"/>
                </a:solidFill>
                <a:latin typeface="ＭＳ Ｐゴシック" panose="020B0600070205080204" pitchFamily="50" charset="-128"/>
              </a:rPr>
              <a:t>、</a:t>
            </a:r>
            <a:r>
              <a:rPr lang="ja-JP" altLang="en-US" sz="1400" dirty="0" smtClean="0">
                <a:solidFill>
                  <a:prstClr val="black"/>
                </a:solidFill>
                <a:latin typeface="ＭＳ Ｐゴシック" panose="020B0600070205080204" pitchFamily="50" charset="-128"/>
              </a:rPr>
              <a:t>「特別調査」への参加</a:t>
            </a:r>
            <a:endParaRPr lang="en-US" altLang="ja-JP" sz="1400" dirty="0" smtClean="0">
              <a:solidFill>
                <a:prstClr val="black"/>
              </a:solidFill>
              <a:latin typeface="ＭＳ Ｐゴシック" panose="020B0600070205080204" pitchFamily="50" charset="-128"/>
            </a:endParaRPr>
          </a:p>
          <a:p>
            <a:pPr marL="425196" indent="-342900">
              <a:lnSpc>
                <a:spcPct val="110000"/>
              </a:lnSpc>
              <a:spcAft>
                <a:spcPct val="10000"/>
              </a:spcAft>
              <a:buFontTx/>
              <a:buAutoNum type="ea1JpnKorPlain"/>
              <a:defRPr/>
            </a:pPr>
            <a:r>
              <a:rPr lang="ja-JP" altLang="en-US" sz="1400" dirty="0" smtClean="0">
                <a:solidFill>
                  <a:prstClr val="black"/>
                </a:solidFill>
                <a:latin typeface="ＭＳ Ｐゴシック" panose="020B0600070205080204" pitchFamily="50" charset="-128"/>
              </a:rPr>
              <a:t>データ病床比</a:t>
            </a:r>
            <a:r>
              <a:rPr lang="ja-JP" altLang="en-US" sz="1400" dirty="0" smtClean="0">
                <a:solidFill>
                  <a:prstClr val="black"/>
                </a:solidFill>
                <a:latin typeface="ＭＳ Ｐゴシック"/>
              </a:rPr>
              <a:t>１月</a:t>
            </a:r>
            <a:r>
              <a:rPr lang="ja-JP" altLang="en-US" sz="1400" dirty="0">
                <a:solidFill>
                  <a:prstClr val="black"/>
                </a:solidFill>
                <a:latin typeface="ＭＳ Ｐゴシック"/>
              </a:rPr>
              <a:t>あたりの値が</a:t>
            </a:r>
            <a:r>
              <a:rPr lang="en-US" altLang="ja-JP" sz="1400" dirty="0">
                <a:solidFill>
                  <a:prstClr val="black"/>
                </a:solidFill>
                <a:latin typeface="ＭＳ Ｐゴシック"/>
              </a:rPr>
              <a:t>0.875</a:t>
            </a:r>
            <a:r>
              <a:rPr lang="ja-JP" altLang="en-US" sz="1400" dirty="0">
                <a:solidFill>
                  <a:prstClr val="black"/>
                </a:solidFill>
                <a:latin typeface="ＭＳ Ｐゴシック"/>
              </a:rPr>
              <a:t>以上</a:t>
            </a:r>
            <a:endParaRPr lang="en-US" altLang="ja-JP" sz="1400" dirty="0">
              <a:solidFill>
                <a:prstClr val="black"/>
              </a:solidFill>
              <a:latin typeface="ＭＳ Ｐゴシック" panose="020B0600070205080204" pitchFamily="50" charset="-128"/>
            </a:endParaRPr>
          </a:p>
          <a:p>
            <a:pPr marL="365760" indent="-283464">
              <a:lnSpc>
                <a:spcPct val="110000"/>
              </a:lnSpc>
              <a:spcAft>
                <a:spcPct val="10000"/>
              </a:spcAft>
              <a:defRPr/>
            </a:pPr>
            <a:r>
              <a:rPr lang="ja-JP" altLang="en-US" sz="1400" dirty="0" smtClean="0">
                <a:solidFill>
                  <a:prstClr val="black"/>
                </a:solidFill>
                <a:latin typeface="ＭＳ Ｐゴシック"/>
              </a:rPr>
              <a:t>五 </a:t>
            </a:r>
            <a:r>
              <a:rPr lang="ja-JP" altLang="en-US" sz="1400" dirty="0">
                <a:solidFill>
                  <a:prstClr val="black"/>
                </a:solidFill>
                <a:latin typeface="ＭＳ Ｐゴシック"/>
              </a:rPr>
              <a:t>　適切な診断群分類区分を決定するために必要な体制が整備されていること</a:t>
            </a:r>
            <a:r>
              <a:rPr lang="ja-JP" altLang="en-US" sz="1400" dirty="0" smtClean="0">
                <a:solidFill>
                  <a:prstClr val="black"/>
                </a:solidFill>
                <a:latin typeface="ＭＳ Ｐゴシック"/>
              </a:rPr>
              <a:t>。</a:t>
            </a:r>
            <a:r>
              <a:rPr lang="ja-JP" altLang="en-US" sz="1400" dirty="0">
                <a:solidFill>
                  <a:prstClr val="black"/>
                </a:solidFill>
                <a:latin typeface="ＭＳ Ｐゴシック"/>
              </a:rPr>
              <a:t>　適切なコーディング委員会の</a:t>
            </a:r>
            <a:r>
              <a:rPr lang="ja-JP" altLang="en-US" sz="1400" dirty="0" smtClean="0">
                <a:solidFill>
                  <a:srgbClr val="FF0000"/>
                </a:solidFill>
                <a:latin typeface="ＭＳ Ｐゴシック"/>
              </a:rPr>
              <a:t>年４回</a:t>
            </a:r>
            <a:r>
              <a:rPr lang="ja-JP" altLang="en-US" sz="1400" dirty="0">
                <a:solidFill>
                  <a:prstClr val="black"/>
                </a:solidFill>
                <a:latin typeface="ＭＳ Ｐゴシック"/>
              </a:rPr>
              <a:t>の</a:t>
            </a:r>
            <a:r>
              <a:rPr lang="ja-JP" altLang="en-US" sz="1400" dirty="0" smtClean="0">
                <a:solidFill>
                  <a:prstClr val="black"/>
                </a:solidFill>
                <a:latin typeface="ＭＳ Ｐゴシック"/>
              </a:rPr>
              <a:t>開催　等</a:t>
            </a:r>
            <a:endParaRPr lang="en-US" altLang="ja-JP" sz="1400" dirty="0">
              <a:solidFill>
                <a:prstClr val="black"/>
              </a:solidFill>
              <a:latin typeface="ＭＳ Ｐゴシック"/>
            </a:endParaRPr>
          </a:p>
        </p:txBody>
      </p:sp>
      <p:sp>
        <p:nvSpPr>
          <p:cNvPr id="14"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42464408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Box 2"/>
          <p:cNvSpPr txBox="1">
            <a:spLocks noChangeArrowheads="1"/>
          </p:cNvSpPr>
          <p:nvPr/>
        </p:nvSpPr>
        <p:spPr bwMode="auto">
          <a:xfrm>
            <a:off x="38454" y="116632"/>
            <a:ext cx="9205776"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1800" dirty="0" smtClean="0">
                <a:solidFill>
                  <a:srgbClr val="000000"/>
                </a:solidFill>
                <a:ea typeface="ＭＳ Ｐゴシック" charset="-128"/>
              </a:rPr>
              <a:t>【2015</a:t>
            </a:r>
            <a:r>
              <a:rPr lang="ja-JP" altLang="en-US" sz="1800" dirty="0" smtClean="0">
                <a:solidFill>
                  <a:srgbClr val="000000"/>
                </a:solidFill>
                <a:ea typeface="ＭＳ Ｐゴシック" charset="-128"/>
              </a:rPr>
              <a:t>年</a:t>
            </a:r>
            <a:r>
              <a:rPr lang="en-US" altLang="ja-JP" sz="1800" dirty="0" smtClean="0">
                <a:solidFill>
                  <a:srgbClr val="000000"/>
                </a:solidFill>
                <a:ea typeface="ＭＳ Ｐゴシック" charset="-128"/>
              </a:rPr>
              <a:t>10</a:t>
            </a:r>
            <a:r>
              <a:rPr lang="ja-JP" altLang="en-US" sz="1800" dirty="0" smtClean="0">
                <a:solidFill>
                  <a:srgbClr val="000000"/>
                </a:solidFill>
                <a:ea typeface="ＭＳ Ｐゴシック" charset="-128"/>
              </a:rPr>
              <a:t>月</a:t>
            </a:r>
            <a:r>
              <a:rPr lang="en-US" altLang="ja-JP" sz="1800" dirty="0" smtClean="0">
                <a:solidFill>
                  <a:srgbClr val="000000"/>
                </a:solidFill>
                <a:ea typeface="ＭＳ Ｐゴシック" charset="-128"/>
              </a:rPr>
              <a:t>21</a:t>
            </a:r>
            <a:r>
              <a:rPr lang="ja-JP" altLang="en-US" sz="1800" dirty="0" smtClean="0">
                <a:solidFill>
                  <a:srgbClr val="000000"/>
                </a:solidFill>
                <a:ea typeface="ＭＳ Ｐゴシック" charset="-128"/>
              </a:rPr>
              <a:t>日</a:t>
            </a:r>
            <a:r>
              <a:rPr lang="en-US" altLang="ja-JP" sz="1800" dirty="0" smtClean="0">
                <a:solidFill>
                  <a:srgbClr val="000000"/>
                </a:solidFill>
                <a:ea typeface="ＭＳ Ｐゴシック" charset="-128"/>
              </a:rPr>
              <a:t>】</a:t>
            </a:r>
            <a:endParaRPr lang="en-US" altLang="ja-JP" sz="1800" dirty="0">
              <a:solidFill>
                <a:srgbClr val="000000"/>
              </a:solidFill>
              <a:ea typeface="ＭＳ Ｐゴシック" charset="-128"/>
            </a:endParaRPr>
          </a:p>
          <a:p>
            <a:pPr eaLnBrk="1" hangingPunct="1">
              <a:spcBef>
                <a:spcPts val="0"/>
              </a:spcBef>
              <a:buFontTx/>
              <a:buNone/>
            </a:pPr>
            <a:r>
              <a:rPr lang="ja-JP" altLang="en-US" sz="1800" dirty="0" smtClean="0">
                <a:solidFill>
                  <a:srgbClr val="000000"/>
                </a:solidFill>
                <a:ea typeface="ＭＳ Ｐゴシック" charset="-128"/>
              </a:rPr>
              <a:t>　横倉会長、今村副会長が安倍内閣総理大臣と会談</a:t>
            </a:r>
            <a:endParaRPr lang="ja-JP" altLang="en-US" sz="1800" dirty="0">
              <a:solidFill>
                <a:srgbClr val="000000"/>
              </a:solidFill>
              <a:ea typeface="ＭＳ Ｐゴシック" charset="-128"/>
            </a:endParaRPr>
          </a:p>
        </p:txBody>
      </p:sp>
      <p:sp>
        <p:nvSpPr>
          <p:cNvPr id="5" name="Text Box 3"/>
          <p:cNvSpPr txBox="1">
            <a:spLocks noChangeArrowheads="1"/>
          </p:cNvSpPr>
          <p:nvPr/>
        </p:nvSpPr>
        <p:spPr bwMode="auto">
          <a:xfrm>
            <a:off x="128708" y="774791"/>
            <a:ext cx="5760396" cy="1292662"/>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361950" indent="-361950" eaLnBrk="1" hangingPunct="1">
              <a:lnSpc>
                <a:spcPts val="2200"/>
              </a:lnSpc>
              <a:spcBef>
                <a:spcPts val="0"/>
              </a:spcBef>
              <a:buFontTx/>
              <a:buNone/>
              <a:defRPr/>
            </a:pPr>
            <a:r>
              <a:rPr lang="ja-JP" altLang="en-US" sz="1800" dirty="0">
                <a:solidFill>
                  <a:srgbClr val="000000"/>
                </a:solidFill>
              </a:rPr>
              <a:t>医療における適切な財源</a:t>
            </a:r>
            <a:r>
              <a:rPr lang="ja-JP" altLang="en-US" sz="1800" dirty="0" smtClean="0">
                <a:solidFill>
                  <a:srgbClr val="000000"/>
                </a:solidFill>
              </a:rPr>
              <a:t>確保について</a:t>
            </a:r>
            <a:endParaRPr lang="en-US" altLang="ja-JP" sz="1800" dirty="0" smtClean="0">
              <a:solidFill>
                <a:srgbClr val="000000"/>
              </a:solidFill>
            </a:endParaRPr>
          </a:p>
          <a:p>
            <a:pPr marL="361950" indent="-361950" eaLnBrk="1" hangingPunct="1">
              <a:spcBef>
                <a:spcPts val="600"/>
              </a:spcBef>
              <a:buFontTx/>
              <a:buNone/>
              <a:defRPr/>
            </a:pPr>
            <a:r>
              <a:rPr lang="ja-JP" altLang="en-US" sz="1800" dirty="0" smtClean="0">
                <a:solidFill>
                  <a:srgbClr val="000000"/>
                </a:solidFill>
              </a:rPr>
              <a:t>　１．診療</a:t>
            </a:r>
            <a:r>
              <a:rPr lang="ja-JP" altLang="en-US" sz="1800" dirty="0">
                <a:solidFill>
                  <a:srgbClr val="000000"/>
                </a:solidFill>
              </a:rPr>
              <a:t>報酬は「モノ」だけでなく「ヒト」の評価も</a:t>
            </a:r>
          </a:p>
          <a:p>
            <a:pPr marL="361950" indent="-361950" eaLnBrk="1" hangingPunct="1">
              <a:lnSpc>
                <a:spcPts val="2200"/>
              </a:lnSpc>
              <a:spcBef>
                <a:spcPts val="0"/>
              </a:spcBef>
              <a:buFontTx/>
              <a:buNone/>
              <a:defRPr/>
            </a:pPr>
            <a:r>
              <a:rPr lang="ja-JP" altLang="en-US" sz="1800" dirty="0" smtClean="0">
                <a:solidFill>
                  <a:srgbClr val="000000"/>
                </a:solidFill>
              </a:rPr>
              <a:t>　</a:t>
            </a:r>
            <a:r>
              <a:rPr lang="ja-JP" altLang="en-US" sz="1800" dirty="0">
                <a:solidFill>
                  <a:srgbClr val="000000"/>
                </a:solidFill>
              </a:rPr>
              <a:t>２．</a:t>
            </a:r>
            <a:r>
              <a:rPr lang="ja-JP" altLang="en-US" sz="1800" dirty="0" smtClean="0">
                <a:solidFill>
                  <a:srgbClr val="000000"/>
                </a:solidFill>
              </a:rPr>
              <a:t>薬価</a:t>
            </a:r>
            <a:r>
              <a:rPr lang="ja-JP" altLang="en-US" sz="1800" dirty="0">
                <a:solidFill>
                  <a:srgbClr val="000000"/>
                </a:solidFill>
              </a:rPr>
              <a:t>改定財源の診療報酬本体への充当</a:t>
            </a:r>
          </a:p>
          <a:p>
            <a:pPr marL="361950" indent="-361950" eaLnBrk="1" hangingPunct="1">
              <a:lnSpc>
                <a:spcPts val="2200"/>
              </a:lnSpc>
              <a:spcBef>
                <a:spcPts val="0"/>
              </a:spcBef>
              <a:buFontTx/>
              <a:buNone/>
              <a:defRPr/>
            </a:pPr>
            <a:r>
              <a:rPr lang="ja-JP" altLang="en-US" sz="1800" dirty="0" smtClean="0">
                <a:solidFill>
                  <a:srgbClr val="000000"/>
                </a:solidFill>
              </a:rPr>
              <a:t>　</a:t>
            </a:r>
            <a:r>
              <a:rPr lang="ja-JP" altLang="en-US" sz="1800" dirty="0">
                <a:solidFill>
                  <a:srgbClr val="000000"/>
                </a:solidFill>
              </a:rPr>
              <a:t>３．</a:t>
            </a:r>
            <a:r>
              <a:rPr lang="ja-JP" altLang="en-US" sz="1800" dirty="0" smtClean="0">
                <a:solidFill>
                  <a:srgbClr val="000000"/>
                </a:solidFill>
              </a:rPr>
              <a:t>医療</a:t>
            </a:r>
            <a:r>
              <a:rPr lang="ja-JP" altLang="en-US" sz="1800" dirty="0">
                <a:solidFill>
                  <a:srgbClr val="000000"/>
                </a:solidFill>
              </a:rPr>
              <a:t>等に係る消費税の</a:t>
            </a:r>
            <a:r>
              <a:rPr lang="ja-JP" altLang="en-US" sz="1800" dirty="0" smtClean="0">
                <a:solidFill>
                  <a:srgbClr val="000000"/>
                </a:solidFill>
              </a:rPr>
              <a:t>解決</a:t>
            </a:r>
            <a:endParaRPr lang="ja-JP" altLang="en-US" sz="1800" dirty="0">
              <a:solidFill>
                <a:srgbClr val="000000"/>
              </a:solidFill>
            </a:endParaRPr>
          </a:p>
        </p:txBody>
      </p:sp>
      <p:pic>
        <p:nvPicPr>
          <p:cNvPr id="2051" name="Picture 3"/>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9490" t="7322"/>
          <a:stretch/>
        </p:blipFill>
        <p:spPr bwMode="auto">
          <a:xfrm>
            <a:off x="5967113" y="44624"/>
            <a:ext cx="3866630" cy="24267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6" name="Text Box 2"/>
          <p:cNvSpPr txBox="1">
            <a:spLocks noChangeArrowheads="1"/>
          </p:cNvSpPr>
          <p:nvPr/>
        </p:nvSpPr>
        <p:spPr bwMode="auto">
          <a:xfrm>
            <a:off x="38454" y="2638812"/>
            <a:ext cx="9205776"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1800" dirty="0" smtClean="0">
                <a:solidFill>
                  <a:srgbClr val="000000"/>
                </a:solidFill>
                <a:ea typeface="ＭＳ Ｐゴシック" charset="-128"/>
              </a:rPr>
              <a:t>【2015</a:t>
            </a:r>
            <a:r>
              <a:rPr lang="ja-JP" altLang="en-US" sz="1800" dirty="0" smtClean="0">
                <a:solidFill>
                  <a:srgbClr val="000000"/>
                </a:solidFill>
                <a:ea typeface="ＭＳ Ｐゴシック" charset="-128"/>
              </a:rPr>
              <a:t>年</a:t>
            </a:r>
            <a:r>
              <a:rPr lang="en-US" altLang="ja-JP" sz="1800" dirty="0" smtClean="0">
                <a:solidFill>
                  <a:srgbClr val="000000"/>
                </a:solidFill>
                <a:ea typeface="ＭＳ Ｐゴシック" charset="-128"/>
              </a:rPr>
              <a:t>10</a:t>
            </a:r>
            <a:r>
              <a:rPr lang="ja-JP" altLang="en-US" sz="1800" dirty="0" smtClean="0">
                <a:solidFill>
                  <a:srgbClr val="000000"/>
                </a:solidFill>
                <a:ea typeface="ＭＳ Ｐゴシック" charset="-128"/>
              </a:rPr>
              <a:t>月</a:t>
            </a:r>
            <a:r>
              <a:rPr lang="en-US" altLang="ja-JP" sz="1800" dirty="0" smtClean="0">
                <a:solidFill>
                  <a:srgbClr val="000000"/>
                </a:solidFill>
                <a:ea typeface="ＭＳ Ｐゴシック" charset="-128"/>
              </a:rPr>
              <a:t>30</a:t>
            </a:r>
            <a:r>
              <a:rPr lang="ja-JP" altLang="en-US" sz="1800" dirty="0" smtClean="0">
                <a:solidFill>
                  <a:srgbClr val="000000"/>
                </a:solidFill>
                <a:ea typeface="ＭＳ Ｐゴシック" charset="-128"/>
              </a:rPr>
              <a:t>日</a:t>
            </a:r>
            <a:r>
              <a:rPr lang="en-US" altLang="ja-JP" sz="1800" dirty="0" smtClean="0">
                <a:solidFill>
                  <a:srgbClr val="000000"/>
                </a:solidFill>
                <a:ea typeface="ＭＳ Ｐゴシック" charset="-128"/>
              </a:rPr>
              <a:t>】</a:t>
            </a:r>
            <a:endParaRPr lang="en-US" altLang="ja-JP" sz="1800" dirty="0">
              <a:solidFill>
                <a:srgbClr val="000000"/>
              </a:solidFill>
              <a:ea typeface="ＭＳ Ｐゴシック" charset="-128"/>
            </a:endParaRPr>
          </a:p>
          <a:p>
            <a:pPr eaLnBrk="1" hangingPunct="1">
              <a:spcBef>
                <a:spcPts val="0"/>
              </a:spcBef>
              <a:buFontTx/>
              <a:buNone/>
            </a:pPr>
            <a:r>
              <a:rPr lang="ja-JP" altLang="en-US" sz="1800" dirty="0" smtClean="0">
                <a:solidFill>
                  <a:srgbClr val="000000"/>
                </a:solidFill>
                <a:ea typeface="ＭＳ Ｐゴシック" charset="-128"/>
              </a:rPr>
              <a:t>　財政制度等審議会財政制度分科会が</a:t>
            </a:r>
            <a:r>
              <a:rPr lang="ja-JP" altLang="en-US" sz="1800" u="sng" dirty="0" smtClean="0">
                <a:solidFill>
                  <a:srgbClr val="0000FF"/>
                </a:solidFill>
                <a:ea typeface="ＭＳ Ｐゴシック" charset="-128"/>
              </a:rPr>
              <a:t>診療報酬本体のマイナス改定</a:t>
            </a:r>
            <a:r>
              <a:rPr lang="ja-JP" altLang="en-US" sz="1800" dirty="0" smtClean="0">
                <a:solidFill>
                  <a:srgbClr val="000000"/>
                </a:solidFill>
                <a:ea typeface="ＭＳ Ｐゴシック" charset="-128"/>
              </a:rPr>
              <a:t>を主張</a:t>
            </a:r>
            <a:endParaRPr lang="en-US" altLang="ja-JP" sz="1800" dirty="0" smtClean="0">
              <a:solidFill>
                <a:srgbClr val="000000"/>
              </a:solidFill>
              <a:ea typeface="ＭＳ Ｐゴシック" charset="-128"/>
            </a:endParaRPr>
          </a:p>
        </p:txBody>
      </p:sp>
      <p:sp>
        <p:nvSpPr>
          <p:cNvPr id="7" name="Text Box 2"/>
          <p:cNvSpPr txBox="1">
            <a:spLocks noChangeArrowheads="1"/>
          </p:cNvSpPr>
          <p:nvPr/>
        </p:nvSpPr>
        <p:spPr bwMode="auto">
          <a:xfrm>
            <a:off x="38452" y="3755928"/>
            <a:ext cx="9205776"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1800" dirty="0" smtClean="0">
                <a:solidFill>
                  <a:srgbClr val="000000"/>
                </a:solidFill>
                <a:ea typeface="ＭＳ Ｐゴシック" charset="-128"/>
              </a:rPr>
              <a:t>【2015</a:t>
            </a:r>
            <a:r>
              <a:rPr lang="ja-JP" altLang="en-US" sz="1800" dirty="0" smtClean="0">
                <a:solidFill>
                  <a:srgbClr val="000000"/>
                </a:solidFill>
                <a:ea typeface="ＭＳ Ｐゴシック" charset="-128"/>
              </a:rPr>
              <a:t>年</a:t>
            </a:r>
            <a:r>
              <a:rPr lang="en-US" altLang="ja-JP" sz="1800" dirty="0" smtClean="0">
                <a:solidFill>
                  <a:srgbClr val="000000"/>
                </a:solidFill>
                <a:ea typeface="ＭＳ Ｐゴシック" charset="-128"/>
              </a:rPr>
              <a:t>11</a:t>
            </a:r>
            <a:r>
              <a:rPr lang="ja-JP" altLang="en-US" sz="1800" dirty="0" smtClean="0">
                <a:solidFill>
                  <a:srgbClr val="000000"/>
                </a:solidFill>
                <a:ea typeface="ＭＳ Ｐゴシック" charset="-128"/>
              </a:rPr>
              <a:t>月</a:t>
            </a:r>
            <a:r>
              <a:rPr lang="en-US" altLang="ja-JP" sz="1800" dirty="0" smtClean="0">
                <a:solidFill>
                  <a:srgbClr val="000000"/>
                </a:solidFill>
                <a:ea typeface="ＭＳ Ｐゴシック" charset="-128"/>
              </a:rPr>
              <a:t>4</a:t>
            </a:r>
            <a:r>
              <a:rPr lang="ja-JP" altLang="en-US" sz="1800" dirty="0" smtClean="0">
                <a:solidFill>
                  <a:srgbClr val="000000"/>
                </a:solidFill>
                <a:ea typeface="ＭＳ Ｐゴシック" charset="-128"/>
              </a:rPr>
              <a:t>日</a:t>
            </a:r>
            <a:r>
              <a:rPr lang="en-US" altLang="ja-JP" sz="1800" dirty="0" smtClean="0">
                <a:solidFill>
                  <a:srgbClr val="000000"/>
                </a:solidFill>
                <a:ea typeface="ＭＳ Ｐゴシック" charset="-128"/>
              </a:rPr>
              <a:t>】</a:t>
            </a:r>
            <a:endParaRPr lang="en-US" altLang="ja-JP" sz="1800" dirty="0">
              <a:solidFill>
                <a:srgbClr val="000000"/>
              </a:solidFill>
              <a:ea typeface="ＭＳ Ｐゴシック" charset="-128"/>
            </a:endParaRPr>
          </a:p>
          <a:p>
            <a:pPr eaLnBrk="1" hangingPunct="1">
              <a:spcBef>
                <a:spcPts val="0"/>
              </a:spcBef>
              <a:buFontTx/>
              <a:buNone/>
            </a:pPr>
            <a:r>
              <a:rPr lang="ja-JP" altLang="en-US" sz="1800" dirty="0" smtClean="0">
                <a:solidFill>
                  <a:srgbClr val="000000"/>
                </a:solidFill>
                <a:ea typeface="ＭＳ Ｐゴシック" charset="-128"/>
              </a:rPr>
              <a:t>　横倉会長が塩崎厚生労働大臣と会談</a:t>
            </a:r>
            <a:endParaRPr lang="en-US" altLang="ja-JP" sz="1800" dirty="0" smtClean="0">
              <a:solidFill>
                <a:srgbClr val="000000"/>
              </a:solidFill>
              <a:ea typeface="ＭＳ Ｐゴシック" charset="-128"/>
            </a:endParaRPr>
          </a:p>
        </p:txBody>
      </p:sp>
      <p:sp>
        <p:nvSpPr>
          <p:cNvPr id="8" name="Text Box 3"/>
          <p:cNvSpPr txBox="1">
            <a:spLocks noChangeArrowheads="1"/>
          </p:cNvSpPr>
          <p:nvPr/>
        </p:nvSpPr>
        <p:spPr bwMode="auto">
          <a:xfrm>
            <a:off x="128751" y="4440594"/>
            <a:ext cx="5604379" cy="1292662"/>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361950" indent="-361950" eaLnBrk="1" hangingPunct="1">
              <a:lnSpc>
                <a:spcPts val="2200"/>
              </a:lnSpc>
              <a:spcBef>
                <a:spcPts val="0"/>
              </a:spcBef>
              <a:buFontTx/>
              <a:buNone/>
              <a:defRPr/>
            </a:pPr>
            <a:r>
              <a:rPr lang="ja-JP" altLang="en-US" sz="1800" dirty="0">
                <a:solidFill>
                  <a:srgbClr val="000000"/>
                </a:solidFill>
              </a:rPr>
              <a:t>医療における適切な財源</a:t>
            </a:r>
            <a:r>
              <a:rPr lang="ja-JP" altLang="en-US" sz="1800" dirty="0" smtClean="0">
                <a:solidFill>
                  <a:srgbClr val="000000"/>
                </a:solidFill>
              </a:rPr>
              <a:t>確保について</a:t>
            </a:r>
            <a:endParaRPr lang="en-US" altLang="ja-JP" sz="1800" dirty="0" smtClean="0">
              <a:solidFill>
                <a:srgbClr val="000000"/>
              </a:solidFill>
            </a:endParaRPr>
          </a:p>
          <a:p>
            <a:pPr marL="361950" indent="-361950" eaLnBrk="1" hangingPunct="1">
              <a:spcBef>
                <a:spcPts val="600"/>
              </a:spcBef>
              <a:buFontTx/>
              <a:buNone/>
              <a:defRPr/>
            </a:pPr>
            <a:r>
              <a:rPr lang="ja-JP" altLang="en-US" sz="1800" dirty="0" smtClean="0">
                <a:solidFill>
                  <a:srgbClr val="000000"/>
                </a:solidFill>
              </a:rPr>
              <a:t>　１．診療</a:t>
            </a:r>
            <a:r>
              <a:rPr lang="ja-JP" altLang="en-US" sz="1800" dirty="0">
                <a:solidFill>
                  <a:srgbClr val="000000"/>
                </a:solidFill>
              </a:rPr>
              <a:t>報酬は「モノ」だけでなく「ヒト」の評価も</a:t>
            </a:r>
          </a:p>
          <a:p>
            <a:pPr marL="361950" indent="-361950" eaLnBrk="1" hangingPunct="1">
              <a:lnSpc>
                <a:spcPts val="2200"/>
              </a:lnSpc>
              <a:spcBef>
                <a:spcPts val="0"/>
              </a:spcBef>
              <a:buFontTx/>
              <a:buNone/>
              <a:defRPr/>
            </a:pPr>
            <a:r>
              <a:rPr lang="ja-JP" altLang="en-US" sz="1800" dirty="0" smtClean="0">
                <a:solidFill>
                  <a:srgbClr val="000000"/>
                </a:solidFill>
              </a:rPr>
              <a:t>　</a:t>
            </a:r>
            <a:r>
              <a:rPr lang="ja-JP" altLang="en-US" sz="1800" dirty="0">
                <a:solidFill>
                  <a:srgbClr val="000000"/>
                </a:solidFill>
              </a:rPr>
              <a:t>２．</a:t>
            </a:r>
            <a:r>
              <a:rPr lang="ja-JP" altLang="en-US" sz="1800" dirty="0" smtClean="0">
                <a:solidFill>
                  <a:srgbClr val="000000"/>
                </a:solidFill>
              </a:rPr>
              <a:t>薬価</a:t>
            </a:r>
            <a:r>
              <a:rPr lang="ja-JP" altLang="en-US" sz="1800" dirty="0">
                <a:solidFill>
                  <a:srgbClr val="000000"/>
                </a:solidFill>
              </a:rPr>
              <a:t>改定財源の診療報酬本体への充当</a:t>
            </a:r>
          </a:p>
          <a:p>
            <a:pPr marL="361950" indent="-361950" eaLnBrk="1" hangingPunct="1">
              <a:lnSpc>
                <a:spcPts val="2200"/>
              </a:lnSpc>
              <a:spcBef>
                <a:spcPts val="0"/>
              </a:spcBef>
              <a:buFontTx/>
              <a:buNone/>
              <a:defRPr/>
            </a:pPr>
            <a:r>
              <a:rPr lang="ja-JP" altLang="en-US" sz="1800" dirty="0" smtClean="0">
                <a:solidFill>
                  <a:srgbClr val="000000"/>
                </a:solidFill>
              </a:rPr>
              <a:t>　</a:t>
            </a:r>
            <a:r>
              <a:rPr lang="ja-JP" altLang="en-US" sz="1800" dirty="0">
                <a:solidFill>
                  <a:srgbClr val="000000"/>
                </a:solidFill>
              </a:rPr>
              <a:t>３．</a:t>
            </a:r>
            <a:r>
              <a:rPr lang="ja-JP" altLang="en-US" sz="1800" dirty="0" smtClean="0">
                <a:solidFill>
                  <a:srgbClr val="000000"/>
                </a:solidFill>
              </a:rPr>
              <a:t>医療</a:t>
            </a:r>
            <a:r>
              <a:rPr lang="ja-JP" altLang="en-US" sz="1800" dirty="0">
                <a:solidFill>
                  <a:srgbClr val="000000"/>
                </a:solidFill>
              </a:rPr>
              <a:t>等に係る消費税の</a:t>
            </a:r>
            <a:r>
              <a:rPr lang="ja-JP" altLang="en-US" sz="1800" dirty="0" smtClean="0">
                <a:solidFill>
                  <a:srgbClr val="000000"/>
                </a:solidFill>
              </a:rPr>
              <a:t>解決</a:t>
            </a:r>
            <a:endParaRPr lang="ja-JP" altLang="en-US" sz="1800" dirty="0">
              <a:solidFill>
                <a:srgbClr val="000000"/>
              </a:solidFill>
            </a:endParaRPr>
          </a:p>
        </p:txBody>
      </p:sp>
      <p:pic>
        <p:nvPicPr>
          <p:cNvPr id="9" name="Picture 3"/>
          <p:cNvPicPr>
            <a:picLocks noChangeAspect="1" noChangeArrowheads="1"/>
          </p:cNvPicPr>
          <p:nvPr/>
        </p:nvPicPr>
        <p:blipFill rotWithShape="1">
          <a:blip r:embed="rId3">
            <a:extLst>
              <a:ext uri="{28A0092B-C50C-407E-A947-70E740481C1C}">
                <a14:useLocalDpi xmlns:a14="http://schemas.microsoft.com/office/drawing/2010/main" val="0"/>
              </a:ext>
            </a:extLst>
          </a:blip>
          <a:srcRect l="16088" t="8534" r="7871" b="7689"/>
          <a:stretch/>
        </p:blipFill>
        <p:spPr bwMode="auto">
          <a:xfrm>
            <a:off x="5889105" y="3650948"/>
            <a:ext cx="3944639" cy="266474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29</a:t>
            </a:fld>
            <a:endParaRPr lang="ja-JP" altLang="en-US" dirty="0">
              <a:solidFill>
                <a:prstClr val="black"/>
              </a:solidFill>
            </a:endParaRPr>
          </a:p>
        </p:txBody>
      </p:sp>
    </p:spTree>
    <p:extLst>
      <p:ext uri="{BB962C8B-B14F-4D97-AF65-F5344CB8AC3E}">
        <p14:creationId xmlns:p14="http://schemas.microsoft.com/office/powerpoint/2010/main" val="3302455333"/>
      </p:ext>
    </p:extLst>
  </p:cSld>
  <p:clrMapOvr>
    <a:masterClrMapping/>
  </p:clrMapOvr>
  <p:timing>
    <p:tnLst>
      <p:par>
        <p:cT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003099"/>
            <a:ext cx="9601199" cy="5746049"/>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800100" lvl="1"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290</a:t>
            </a:fld>
            <a:endParaRPr lang="ja-JP" altLang="en-US">
              <a:solidFill>
                <a:prstClr val="black"/>
              </a:solidFill>
            </a:endParaRPr>
          </a:p>
        </p:txBody>
      </p:sp>
      <p:sp>
        <p:nvSpPr>
          <p:cNvPr id="9" name="Rectangle 2"/>
          <p:cNvSpPr>
            <a:spLocks noGrp="1" noChangeArrowheads="1"/>
          </p:cNvSpPr>
          <p:nvPr>
            <p:ph type="ctrTitle"/>
          </p:nvPr>
        </p:nvSpPr>
        <p:spPr>
          <a:xfrm>
            <a:off x="147084" y="847511"/>
            <a:ext cx="3369301"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a:bodyPr>
          <a:lstStyle/>
          <a:p>
            <a:r>
              <a:rPr lang="ja-JP" altLang="en-US" sz="2400" dirty="0" smtClean="0">
                <a:solidFill>
                  <a:schemeClr val="tx1"/>
                </a:solidFill>
              </a:rPr>
              <a:t>退院患者調査の見直し</a:t>
            </a:r>
            <a:endParaRPr lang="en-US" altLang="ja-JP" sz="2400" dirty="0">
              <a:solidFill>
                <a:schemeClr val="tx1"/>
              </a:solidFill>
            </a:endParaRPr>
          </a:p>
        </p:txBody>
      </p:sp>
      <p:sp>
        <p:nvSpPr>
          <p:cNvPr id="11" name="Rectangle 36"/>
          <p:cNvSpPr>
            <a:spLocks noChangeArrowheads="1"/>
          </p:cNvSpPr>
          <p:nvPr/>
        </p:nvSpPr>
        <p:spPr bwMode="auto">
          <a:xfrm>
            <a:off x="3512840" y="861021"/>
            <a:ext cx="3882478"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退院患者調査</a:t>
            </a:r>
            <a:r>
              <a:rPr lang="ja-JP" altLang="en-US" sz="1846" smtClean="0">
                <a:solidFill>
                  <a:prstClr val="black"/>
                </a:solidFill>
                <a:latin typeface="ＭＳ Ｐゴシック"/>
              </a:rPr>
              <a:t>（</a:t>
            </a:r>
            <a:r>
              <a:rPr lang="en-US" altLang="ja-JP" sz="1846" smtClean="0">
                <a:solidFill>
                  <a:prstClr val="black"/>
                </a:solidFill>
                <a:latin typeface="ＭＳ Ｐゴシック"/>
              </a:rPr>
              <a:t>DPC</a:t>
            </a:r>
            <a:r>
              <a:rPr lang="ja-JP" altLang="en-US" sz="1846" dirty="0" smtClean="0">
                <a:solidFill>
                  <a:prstClr val="black"/>
                </a:solidFill>
                <a:latin typeface="ＭＳ Ｐゴシック"/>
              </a:rPr>
              <a:t>データ）の見直し</a:t>
            </a:r>
            <a:endParaRPr lang="ja-JP" altLang="en-US" sz="1846" dirty="0">
              <a:solidFill>
                <a:prstClr val="black"/>
              </a:solidFill>
              <a:latin typeface="ＭＳ Ｐゴシック"/>
            </a:endParaRPr>
          </a:p>
        </p:txBody>
      </p:sp>
      <p:sp>
        <p:nvSpPr>
          <p:cNvPr id="2048" name="テキスト ボックス 2047"/>
          <p:cNvSpPr txBox="1"/>
          <p:nvPr/>
        </p:nvSpPr>
        <p:spPr>
          <a:xfrm>
            <a:off x="450456" y="1396419"/>
            <a:ext cx="8668145" cy="338554"/>
          </a:xfrm>
          <a:prstGeom prst="rect">
            <a:avLst/>
          </a:prstGeom>
          <a:solidFill>
            <a:srgbClr val="F8D7CD"/>
          </a:solidFill>
        </p:spPr>
        <p:txBody>
          <a:bodyPr wrap="square" rtlCol="0">
            <a:spAutoFit/>
          </a:bodyPr>
          <a:lstStyle/>
          <a:p>
            <a:pPr marL="342900" indent="-342900">
              <a:buFont typeface="Wingdings" panose="05000000000000000000" pitchFamily="2" charset="2"/>
              <a:buChar char="Ø"/>
              <a:defRPr/>
            </a:pPr>
            <a:r>
              <a:rPr lang="ja-JP" altLang="en-US" sz="1600" dirty="0" smtClean="0">
                <a:solidFill>
                  <a:prstClr val="black"/>
                </a:solidFill>
                <a:latin typeface="ＭＳ Ｐゴシック"/>
              </a:rPr>
              <a:t>調査項目の見直しを行う。</a:t>
            </a:r>
            <a:endParaRPr lang="en-US" altLang="ja-JP" sz="1600" dirty="0" smtClean="0">
              <a:solidFill>
                <a:prstClr val="black"/>
              </a:solidFill>
              <a:latin typeface="ＭＳ Ｐゴシック"/>
            </a:endParaRPr>
          </a:p>
        </p:txBody>
      </p:sp>
      <p:graphicFrame>
        <p:nvGraphicFramePr>
          <p:cNvPr id="5" name="表 4"/>
          <p:cNvGraphicFramePr>
            <a:graphicFrameLocks noGrp="1"/>
          </p:cNvGraphicFramePr>
          <p:nvPr>
            <p:extLst/>
          </p:nvPr>
        </p:nvGraphicFramePr>
        <p:xfrm>
          <a:off x="450457" y="2362994"/>
          <a:ext cx="8934843" cy="3803332"/>
        </p:xfrm>
        <a:graphic>
          <a:graphicData uri="http://schemas.openxmlformats.org/drawingml/2006/table">
            <a:tbl>
              <a:tblPr firstRow="1" firstCol="1" bandRow="1"/>
              <a:tblGrid>
                <a:gridCol w="1348064"/>
                <a:gridCol w="1724269"/>
                <a:gridCol w="2037771"/>
                <a:gridCol w="3824739"/>
              </a:tblGrid>
              <a:tr h="0">
                <a:tc>
                  <a:txBody>
                    <a:bodyPr/>
                    <a:lstStyle/>
                    <a:p>
                      <a:pPr algn="ctr">
                        <a:spcAft>
                          <a:spcPts val="0"/>
                        </a:spcAft>
                      </a:pPr>
                      <a:r>
                        <a:rPr lang="ja-JP" sz="1200" kern="100" dirty="0">
                          <a:effectLst/>
                          <a:latin typeface="Century"/>
                          <a:ea typeface="ＭＳ ゴシック"/>
                          <a:cs typeface="Times New Roman"/>
                        </a:rPr>
                        <a:t>項目名</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対象患者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内容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考え方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ja-JP" sz="1200" kern="100">
                          <a:effectLst/>
                          <a:latin typeface="Century"/>
                          <a:ea typeface="ＭＳ ゴシック"/>
                          <a:cs typeface="Times New Roman"/>
                        </a:rPr>
                        <a:t>退院情報</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全患者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退院時転帰として「治癒・軽快」を入力</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調査項目の入力精度向上の為。</a:t>
                      </a:r>
                      <a:endParaRPr lang="ja-JP" sz="1050" kern="100">
                        <a:effectLst/>
                        <a:latin typeface="Century"/>
                        <a:ea typeface="ＭＳ 明朝"/>
                        <a:cs typeface="Times New Roman"/>
                      </a:endParaRPr>
                    </a:p>
                    <a:p>
                      <a:pPr algn="l">
                        <a:spcAft>
                          <a:spcPts val="0"/>
                        </a:spcAft>
                      </a:pPr>
                      <a:r>
                        <a:rPr lang="en-US" sz="1200" kern="100">
                          <a:effectLst/>
                          <a:latin typeface="ＭＳ ゴシック"/>
                          <a:ea typeface="ＭＳ 明朝"/>
                          <a:cs typeface="Times New Roman"/>
                        </a:rPr>
                        <a:t> </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ja-JP" sz="1200" kern="100">
                          <a:effectLst/>
                          <a:latin typeface="Century"/>
                          <a:ea typeface="ＭＳ ゴシック"/>
                          <a:cs typeface="Times New Roman"/>
                        </a:rPr>
                        <a:t>再入院調査・再転棟調査</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全患者</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1200" kern="100" smtClean="0">
                          <a:effectLst/>
                          <a:latin typeface="ＭＳ ゴシック"/>
                          <a:ea typeface="ＭＳ 明朝"/>
                          <a:cs typeface="Times New Roman"/>
                        </a:rPr>
                        <a:t>DPC</a:t>
                      </a:r>
                      <a:r>
                        <a:rPr lang="ja-JP" sz="1200" kern="100" dirty="0">
                          <a:effectLst/>
                          <a:latin typeface="Century"/>
                          <a:ea typeface="ＭＳ ゴシック"/>
                          <a:cs typeface="Times New Roman"/>
                        </a:rPr>
                        <a:t>対象病棟より、「計画的・計画外」再入院の場合入力</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調査項目の入力精度向上の為。</a:t>
                      </a:r>
                      <a:endParaRPr lang="ja-JP" sz="1050" kern="100">
                        <a:effectLst/>
                        <a:latin typeface="Century"/>
                        <a:ea typeface="ＭＳ 明朝"/>
                        <a:cs typeface="Times New Roman"/>
                      </a:endParaRPr>
                    </a:p>
                    <a:p>
                      <a:pPr algn="l">
                        <a:spcAft>
                          <a:spcPts val="0"/>
                        </a:spcAft>
                      </a:pPr>
                      <a:r>
                        <a:rPr lang="en-US" sz="1200" kern="100">
                          <a:effectLst/>
                          <a:latin typeface="ＭＳ ゴシック"/>
                          <a:ea typeface="ＭＳ 明朝"/>
                          <a:cs typeface="Times New Roman"/>
                        </a:rPr>
                        <a:t> </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53026">
                <a:tc>
                  <a:txBody>
                    <a:bodyPr/>
                    <a:lstStyle/>
                    <a:p>
                      <a:pPr algn="l">
                        <a:spcAft>
                          <a:spcPts val="0"/>
                        </a:spcAft>
                      </a:pPr>
                      <a:r>
                        <a:rPr lang="en-US" sz="1200" kern="100" dirty="0">
                          <a:effectLst/>
                          <a:latin typeface="ＭＳ ゴシック"/>
                          <a:ea typeface="ＭＳ 明朝"/>
                          <a:cs typeface="Times New Roman"/>
                        </a:rPr>
                        <a:t>CAN0040 </a:t>
                      </a:r>
                      <a:r>
                        <a:rPr lang="ja-JP" sz="1200" kern="100" dirty="0">
                          <a:effectLst/>
                          <a:latin typeface="Century"/>
                          <a:ea typeface="ＭＳ ゴシック"/>
                          <a:cs typeface="Times New Roman"/>
                        </a:rPr>
                        <a:t>がん患者</a:t>
                      </a:r>
                      <a:r>
                        <a:rPr lang="en-US" sz="1200" kern="100" dirty="0">
                          <a:effectLst/>
                          <a:latin typeface="Century"/>
                          <a:ea typeface="ＭＳ ゴシック"/>
                          <a:cs typeface="Times New Roman"/>
                        </a:rPr>
                        <a:t>/</a:t>
                      </a:r>
                      <a:r>
                        <a:rPr lang="ja-JP" sz="1200" kern="100" dirty="0">
                          <a:effectLst/>
                          <a:latin typeface="Century"/>
                          <a:ea typeface="ＭＳ ゴシック"/>
                          <a:cs typeface="Times New Roman"/>
                        </a:rPr>
                        <a:t>化学療法の有無</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化学療法ありの患者</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「化学療法の有無」の項目に経皮下を追加。</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現状の項目が</a:t>
                      </a:r>
                      <a:endParaRPr lang="ja-JP" sz="1050" kern="100" dirty="0">
                        <a:effectLst/>
                        <a:latin typeface="Century"/>
                        <a:ea typeface="ＭＳ 明朝"/>
                        <a:cs typeface="Times New Roman"/>
                      </a:endParaRPr>
                    </a:p>
                    <a:p>
                      <a:pPr algn="l">
                        <a:spcAft>
                          <a:spcPts val="0"/>
                        </a:spcAft>
                      </a:pPr>
                      <a:r>
                        <a:rPr lang="en-US" sz="1200" kern="100" dirty="0">
                          <a:effectLst/>
                          <a:latin typeface="ＭＳ ゴシック"/>
                          <a:ea typeface="ＭＳ 明朝"/>
                          <a:cs typeface="Times New Roman"/>
                        </a:rPr>
                        <a:t>0</a:t>
                      </a:r>
                      <a:r>
                        <a:rPr lang="ja-JP" sz="1200" kern="100" dirty="0" err="1">
                          <a:effectLst/>
                          <a:latin typeface="Century"/>
                          <a:ea typeface="ＭＳ ゴシック"/>
                          <a:cs typeface="Times New Roman"/>
                        </a:rPr>
                        <a:t>．</a:t>
                      </a:r>
                      <a:r>
                        <a:rPr lang="ja-JP" sz="1200" kern="100" dirty="0">
                          <a:effectLst/>
                          <a:latin typeface="Century"/>
                          <a:ea typeface="ＭＳ ゴシック"/>
                          <a:cs typeface="Times New Roman"/>
                        </a:rPr>
                        <a:t>無</a:t>
                      </a:r>
                      <a:endParaRPr lang="ja-JP" sz="1050" kern="100" dirty="0">
                        <a:effectLst/>
                        <a:latin typeface="Century"/>
                        <a:ea typeface="ＭＳ 明朝"/>
                        <a:cs typeface="Times New Roman"/>
                      </a:endParaRPr>
                    </a:p>
                    <a:p>
                      <a:pPr algn="l">
                        <a:spcAft>
                          <a:spcPts val="0"/>
                        </a:spcAft>
                      </a:pPr>
                      <a:r>
                        <a:rPr lang="en-US" sz="1200" kern="100" dirty="0">
                          <a:effectLst/>
                          <a:latin typeface="ＭＳ ゴシック"/>
                          <a:ea typeface="ＭＳ 明朝"/>
                          <a:cs typeface="Times New Roman"/>
                        </a:rPr>
                        <a:t>1</a:t>
                      </a:r>
                      <a:r>
                        <a:rPr lang="ja-JP" sz="1200" kern="100" dirty="0" err="1">
                          <a:effectLst/>
                          <a:latin typeface="Century"/>
                          <a:ea typeface="ＭＳ ゴシック"/>
                          <a:cs typeface="Times New Roman"/>
                        </a:rPr>
                        <a:t>．</a:t>
                      </a:r>
                      <a:r>
                        <a:rPr lang="ja-JP" sz="1200" kern="100" dirty="0">
                          <a:effectLst/>
                          <a:latin typeface="Century"/>
                          <a:ea typeface="ＭＳ ゴシック"/>
                          <a:cs typeface="Times New Roman"/>
                        </a:rPr>
                        <a:t>有（経口）</a:t>
                      </a:r>
                      <a:endParaRPr lang="ja-JP" sz="1050" kern="100" dirty="0">
                        <a:effectLst/>
                        <a:latin typeface="Century"/>
                        <a:ea typeface="ＭＳ 明朝"/>
                        <a:cs typeface="Times New Roman"/>
                      </a:endParaRPr>
                    </a:p>
                    <a:p>
                      <a:pPr algn="l">
                        <a:spcAft>
                          <a:spcPts val="0"/>
                        </a:spcAft>
                      </a:pPr>
                      <a:r>
                        <a:rPr lang="en-US" sz="1200" kern="100" dirty="0">
                          <a:effectLst/>
                          <a:latin typeface="ＭＳ ゴシック"/>
                          <a:ea typeface="ＭＳ 明朝"/>
                          <a:cs typeface="Times New Roman"/>
                        </a:rPr>
                        <a:t>2</a:t>
                      </a:r>
                      <a:r>
                        <a:rPr lang="ja-JP" sz="1200" kern="100" dirty="0" err="1">
                          <a:effectLst/>
                          <a:latin typeface="Century"/>
                          <a:ea typeface="ＭＳ ゴシック"/>
                          <a:cs typeface="Times New Roman"/>
                        </a:rPr>
                        <a:t>．</a:t>
                      </a:r>
                      <a:r>
                        <a:rPr lang="ja-JP" sz="1200" kern="100" dirty="0">
                          <a:effectLst/>
                          <a:latin typeface="Century"/>
                          <a:ea typeface="ＭＳ ゴシック"/>
                          <a:cs typeface="Times New Roman"/>
                        </a:rPr>
                        <a:t>有（経静脈又は経動脈）</a:t>
                      </a:r>
                      <a:endParaRPr lang="ja-JP" sz="1050" kern="100" dirty="0">
                        <a:effectLst/>
                        <a:latin typeface="Century"/>
                        <a:ea typeface="ＭＳ 明朝"/>
                        <a:cs typeface="Times New Roman"/>
                      </a:endParaRPr>
                    </a:p>
                    <a:p>
                      <a:pPr algn="l">
                        <a:spcAft>
                          <a:spcPts val="0"/>
                        </a:spcAft>
                      </a:pPr>
                      <a:r>
                        <a:rPr lang="en-US" sz="1200" kern="100" dirty="0">
                          <a:effectLst/>
                          <a:latin typeface="ＭＳ ゴシック"/>
                          <a:ea typeface="ＭＳ 明朝"/>
                          <a:cs typeface="Times New Roman"/>
                        </a:rPr>
                        <a:t>3</a:t>
                      </a:r>
                      <a:r>
                        <a:rPr lang="ja-JP" sz="1200" kern="100" dirty="0" err="1">
                          <a:effectLst/>
                          <a:latin typeface="Century"/>
                          <a:ea typeface="ＭＳ ゴシック"/>
                          <a:cs typeface="Times New Roman"/>
                        </a:rPr>
                        <a:t>．</a:t>
                      </a:r>
                      <a:r>
                        <a:rPr lang="ja-JP" sz="1200" kern="100" dirty="0">
                          <a:effectLst/>
                          <a:latin typeface="Century"/>
                          <a:ea typeface="ＭＳ ゴシック"/>
                          <a:cs typeface="Times New Roman"/>
                        </a:rPr>
                        <a:t>有（その他）</a:t>
                      </a:r>
                      <a:endParaRPr lang="ja-JP" sz="1050" kern="100" dirty="0">
                        <a:effectLst/>
                        <a:latin typeface="Century"/>
                        <a:ea typeface="ＭＳ 明朝"/>
                        <a:cs typeface="Times New Roman"/>
                      </a:endParaRPr>
                    </a:p>
                    <a:p>
                      <a:pPr algn="l">
                        <a:spcAft>
                          <a:spcPts val="0"/>
                        </a:spcAft>
                      </a:pPr>
                      <a:r>
                        <a:rPr lang="ja-JP" sz="1200" kern="100" dirty="0">
                          <a:effectLst/>
                          <a:latin typeface="Century"/>
                          <a:ea typeface="ＭＳ ゴシック"/>
                          <a:cs typeface="Times New Roman"/>
                        </a:rPr>
                        <a:t>であるが、経皮下で投与される薬剤も存在するため。</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353026">
                <a:tc>
                  <a:txBody>
                    <a:bodyPr/>
                    <a:lstStyle/>
                    <a:p>
                      <a:pPr algn="l">
                        <a:spcAft>
                          <a:spcPts val="0"/>
                        </a:spcAft>
                      </a:pPr>
                      <a:r>
                        <a:rPr lang="en-US" sz="1200" kern="100">
                          <a:effectLst/>
                          <a:latin typeface="ＭＳ ゴシック"/>
                          <a:ea typeface="ＭＳ 明朝"/>
                          <a:cs typeface="Times New Roman"/>
                        </a:rPr>
                        <a:t>M040020 </a:t>
                      </a:r>
                      <a:r>
                        <a:rPr lang="ja-JP" sz="1200" kern="100">
                          <a:effectLst/>
                          <a:latin typeface="Century"/>
                          <a:ea typeface="ＭＳ ゴシック"/>
                          <a:cs typeface="Times New Roman"/>
                        </a:rPr>
                        <a:t>肺炎患者</a:t>
                      </a:r>
                      <a:r>
                        <a:rPr lang="en-US" sz="1200" kern="100">
                          <a:effectLst/>
                          <a:latin typeface="Century"/>
                          <a:ea typeface="ＭＳ ゴシック"/>
                          <a:cs typeface="Times New Roman"/>
                        </a:rPr>
                        <a:t>/</a:t>
                      </a:r>
                      <a:r>
                        <a:rPr lang="ja-JP" sz="1200" kern="100">
                          <a:effectLst/>
                          <a:latin typeface="Century"/>
                          <a:ea typeface="ＭＳ ゴシック"/>
                          <a:cs typeface="Times New Roman"/>
                        </a:rPr>
                        <a:t>重症度</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1200" kern="100" dirty="0">
                          <a:effectLst/>
                          <a:latin typeface="ＭＳ ゴシック"/>
                          <a:ea typeface="ＭＳ 明朝"/>
                          <a:cs typeface="Times New Roman"/>
                        </a:rPr>
                        <a:t>15</a:t>
                      </a:r>
                      <a:r>
                        <a:rPr lang="ja-JP" sz="1200" kern="100" dirty="0">
                          <a:effectLst/>
                          <a:latin typeface="Century"/>
                          <a:ea typeface="ＭＳ ゴシック"/>
                          <a:cs typeface="Times New Roman"/>
                        </a:rPr>
                        <a:t>歳以上で、医療資源病名が「</a:t>
                      </a:r>
                      <a:r>
                        <a:rPr lang="en-US" sz="1200" kern="100" dirty="0">
                          <a:effectLst/>
                          <a:latin typeface="Century"/>
                          <a:ea typeface="ＭＳ ゴシック"/>
                          <a:cs typeface="Times New Roman"/>
                        </a:rPr>
                        <a:t>040070</a:t>
                      </a:r>
                      <a:r>
                        <a:rPr lang="ja-JP" sz="1200" kern="100" dirty="0">
                          <a:effectLst/>
                          <a:latin typeface="Century"/>
                          <a:ea typeface="ＭＳ ゴシック"/>
                          <a:cs typeface="Times New Roman"/>
                        </a:rPr>
                        <a:t>インフルエンザ、ウイルス性肺炎</a:t>
                      </a:r>
                      <a:r>
                        <a:rPr lang="ja-JP" sz="1200" kern="100" dirty="0" smtClean="0">
                          <a:effectLst/>
                          <a:latin typeface="Century"/>
                          <a:ea typeface="ＭＳ ゴシック"/>
                          <a:cs typeface="Times New Roman"/>
                        </a:rPr>
                        <a:t>」</a:t>
                      </a:r>
                      <a:r>
                        <a:rPr lang="ja-JP" altLang="en-US" sz="1200" kern="100" dirty="0" smtClean="0">
                          <a:effectLst/>
                          <a:latin typeface="Century"/>
                          <a:ea typeface="ＭＳ ゴシック"/>
                          <a:cs typeface="Times New Roman"/>
                        </a:rPr>
                        <a:t>「</a:t>
                      </a:r>
                      <a:r>
                        <a:rPr lang="en-US" sz="1200" kern="100" dirty="0" smtClean="0">
                          <a:effectLst/>
                          <a:latin typeface="Century"/>
                          <a:ea typeface="ＭＳ ゴシック"/>
                          <a:cs typeface="Times New Roman"/>
                        </a:rPr>
                        <a:t>040080</a:t>
                      </a:r>
                      <a:r>
                        <a:rPr lang="ja-JP" sz="1200" kern="100" dirty="0">
                          <a:effectLst/>
                          <a:latin typeface="Century"/>
                          <a:ea typeface="ＭＳ ゴシック"/>
                          <a:cs typeface="Times New Roman"/>
                        </a:rPr>
                        <a:t>肺炎、急性気管支炎、急性細気管支炎」の場合</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現状の「市中肺炎」か「院内肺炎」かの分類の別に、「医療介護関連肺炎」を追加。</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現在の調査では、医療介護関連肺炎は市中肺炎（入院時病名が肺炎）に含まれてしまうが、市中肺炎よりも院内肺炎に近く、治療介入が難しく長期になる。</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6" name="テキスト ボックス 5"/>
          <p:cNvSpPr txBox="1"/>
          <p:nvPr/>
        </p:nvSpPr>
        <p:spPr>
          <a:xfrm>
            <a:off x="2111909" y="1853825"/>
            <a:ext cx="2476500" cy="369332"/>
          </a:xfrm>
          <a:prstGeom prst="rect">
            <a:avLst/>
          </a:prstGeom>
          <a:noFill/>
        </p:spPr>
        <p:txBody>
          <a:bodyPr wrap="square" rtlCol="0">
            <a:spAutoFit/>
          </a:bodyPr>
          <a:lstStyle/>
          <a:p>
            <a:r>
              <a:rPr lang="en-US" altLang="ja-JP" dirty="0" smtClean="0">
                <a:solidFill>
                  <a:prstClr val="black"/>
                </a:solidFill>
              </a:rPr>
              <a:t>【</a:t>
            </a:r>
            <a:r>
              <a:rPr lang="ja-JP" altLang="en-US" dirty="0" smtClean="0">
                <a:solidFill>
                  <a:prstClr val="black"/>
                </a:solidFill>
              </a:rPr>
              <a:t>既存項目の見直し</a:t>
            </a:r>
            <a:r>
              <a:rPr lang="en-US" altLang="ja-JP" dirty="0" smtClean="0">
                <a:solidFill>
                  <a:prstClr val="black"/>
                </a:solidFill>
              </a:rPr>
              <a:t>】</a:t>
            </a:r>
            <a:endParaRPr lang="ja-JP" altLang="en-US" dirty="0">
              <a:solidFill>
                <a:prstClr val="black"/>
              </a:solidFill>
            </a:endParaRPr>
          </a:p>
        </p:txBody>
      </p:sp>
      <p:sp>
        <p:nvSpPr>
          <p:cNvPr id="7" name="正方形/長方形 6"/>
          <p:cNvSpPr/>
          <p:nvPr/>
        </p:nvSpPr>
        <p:spPr>
          <a:xfrm>
            <a:off x="596900" y="1790325"/>
            <a:ext cx="1333500" cy="4709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b="1" dirty="0" smtClean="0">
                <a:solidFill>
                  <a:prstClr val="white"/>
                </a:solidFill>
              </a:rPr>
              <a:t>様式１</a:t>
            </a:r>
            <a:endParaRPr lang="ja-JP" altLang="en-US" sz="2400" b="1" dirty="0">
              <a:solidFill>
                <a:prstClr val="white"/>
              </a:solidFill>
            </a:endParaRPr>
          </a:p>
        </p:txBody>
      </p:sp>
      <p:sp>
        <p:nvSpPr>
          <p:cNvPr id="10"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2498153586"/>
      </p:ext>
    </p:extLst>
  </p:cSld>
  <p:clrMapOvr>
    <a:masterClrMapping/>
  </p:clrMapOvr>
  <p:timing>
    <p:tnLst>
      <p:par>
        <p:cTn id="1" dur="indefinite" restart="never" nodeType="tmRoot"/>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003099"/>
            <a:ext cx="9601199" cy="5746049"/>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800100" lvl="1"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291</a:t>
            </a:fld>
            <a:endParaRPr lang="ja-JP" altLang="en-US">
              <a:solidFill>
                <a:prstClr val="black"/>
              </a:solidFill>
            </a:endParaRPr>
          </a:p>
        </p:txBody>
      </p:sp>
      <p:sp>
        <p:nvSpPr>
          <p:cNvPr id="9" name="Rectangle 2"/>
          <p:cNvSpPr>
            <a:spLocks noGrp="1" noChangeArrowheads="1"/>
          </p:cNvSpPr>
          <p:nvPr>
            <p:ph type="ctrTitle"/>
          </p:nvPr>
        </p:nvSpPr>
        <p:spPr>
          <a:xfrm>
            <a:off x="134418" y="729853"/>
            <a:ext cx="3009261"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fontScale="90000"/>
          </a:bodyPr>
          <a:lstStyle/>
          <a:p>
            <a:r>
              <a:rPr lang="ja-JP" altLang="en-US" sz="2400" dirty="0">
                <a:solidFill>
                  <a:schemeClr val="tx1"/>
                </a:solidFill>
              </a:rPr>
              <a:t>退院患者調査の見直し</a:t>
            </a:r>
            <a:endParaRPr lang="en-US" altLang="ja-JP" sz="2400" dirty="0">
              <a:solidFill>
                <a:schemeClr val="tx1"/>
              </a:solidFill>
            </a:endParaRPr>
          </a:p>
        </p:txBody>
      </p:sp>
      <p:sp>
        <p:nvSpPr>
          <p:cNvPr id="11" name="Rectangle 36"/>
          <p:cNvSpPr>
            <a:spLocks noChangeArrowheads="1"/>
          </p:cNvSpPr>
          <p:nvPr/>
        </p:nvSpPr>
        <p:spPr bwMode="auto">
          <a:xfrm>
            <a:off x="3168416" y="816131"/>
            <a:ext cx="3810470"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退院患者調査</a:t>
            </a:r>
            <a:r>
              <a:rPr lang="ja-JP" altLang="en-US" sz="1846" smtClean="0">
                <a:solidFill>
                  <a:prstClr val="black"/>
                </a:solidFill>
                <a:latin typeface="ＭＳ Ｐゴシック"/>
              </a:rPr>
              <a:t>（</a:t>
            </a:r>
            <a:r>
              <a:rPr lang="en-US" altLang="ja-JP" sz="1846" smtClean="0">
                <a:solidFill>
                  <a:prstClr val="black"/>
                </a:solidFill>
                <a:latin typeface="ＭＳ Ｐゴシック"/>
              </a:rPr>
              <a:t>DPC</a:t>
            </a:r>
            <a:r>
              <a:rPr lang="ja-JP" altLang="en-US" sz="1846" dirty="0" smtClean="0">
                <a:solidFill>
                  <a:prstClr val="black"/>
                </a:solidFill>
                <a:latin typeface="ＭＳ Ｐゴシック"/>
              </a:rPr>
              <a:t>データ）の見直し</a:t>
            </a:r>
            <a:endParaRPr lang="ja-JP" altLang="en-US" sz="1846" dirty="0">
              <a:solidFill>
                <a:prstClr val="black"/>
              </a:solidFill>
              <a:latin typeface="ＭＳ Ｐゴシック"/>
            </a:endParaRPr>
          </a:p>
        </p:txBody>
      </p:sp>
      <p:graphicFrame>
        <p:nvGraphicFramePr>
          <p:cNvPr id="5" name="表 4"/>
          <p:cNvGraphicFramePr>
            <a:graphicFrameLocks noGrp="1"/>
          </p:cNvGraphicFramePr>
          <p:nvPr>
            <p:extLst/>
          </p:nvPr>
        </p:nvGraphicFramePr>
        <p:xfrm>
          <a:off x="254000" y="1724740"/>
          <a:ext cx="9481617" cy="1463040"/>
        </p:xfrm>
        <a:graphic>
          <a:graphicData uri="http://schemas.openxmlformats.org/drawingml/2006/table">
            <a:tbl>
              <a:tblPr firstRow="1" firstCol="1" bandRow="1"/>
              <a:tblGrid>
                <a:gridCol w="952500"/>
                <a:gridCol w="1193800"/>
                <a:gridCol w="2590800"/>
                <a:gridCol w="4744517"/>
              </a:tblGrid>
              <a:tr h="0">
                <a:tc>
                  <a:txBody>
                    <a:bodyPr/>
                    <a:lstStyle/>
                    <a:p>
                      <a:pPr algn="ctr">
                        <a:spcAft>
                          <a:spcPts val="0"/>
                        </a:spcAft>
                      </a:pPr>
                      <a:r>
                        <a:rPr lang="ja-JP" sz="1200" kern="100" dirty="0">
                          <a:effectLst/>
                          <a:latin typeface="Century"/>
                          <a:ea typeface="ＭＳ ゴシック"/>
                          <a:cs typeface="Times New Roman"/>
                        </a:rPr>
                        <a:t>項目名</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対象患者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内容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考え方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ja-JP" sz="1200" kern="100">
                          <a:effectLst/>
                          <a:latin typeface="Century"/>
                          <a:ea typeface="ＭＳ ゴシック"/>
                          <a:cs typeface="Times New Roman"/>
                        </a:rPr>
                        <a:t>入院情報</a:t>
                      </a:r>
                      <a:endParaRPr lang="ja-JP" sz="1050" kern="100">
                        <a:effectLst/>
                        <a:latin typeface="Century"/>
                        <a:ea typeface="ＭＳ 明朝"/>
                        <a:cs typeface="Times New Roman"/>
                      </a:endParaRPr>
                    </a:p>
                    <a:p>
                      <a:pPr algn="l">
                        <a:spcAft>
                          <a:spcPts val="0"/>
                        </a:spcAft>
                      </a:pPr>
                      <a:r>
                        <a:rPr lang="en-US" sz="1200" kern="100">
                          <a:effectLst/>
                          <a:latin typeface="ＭＳ ゴシック"/>
                          <a:ea typeface="ＭＳ 明朝"/>
                          <a:cs typeface="Times New Roman"/>
                        </a:rPr>
                        <a:t> </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全患者</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「自傷行為・自殺企図の有無」を追加</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うつ病への入院加療として、緩やかな休養入院とは医療資源投入量（</a:t>
                      </a:r>
                      <a:r>
                        <a:rPr lang="ja-JP" sz="1200" kern="0">
                          <a:effectLst/>
                          <a:latin typeface="Century"/>
                          <a:ea typeface="ＭＳ ゴシック"/>
                          <a:cs typeface="Times New Roman"/>
                        </a:rPr>
                        <a:t>精神療法・薬物療法等）が大きく異なることが推測されるため。</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en-US" sz="1200" kern="100">
                          <a:effectLst/>
                          <a:latin typeface="ＭＳ ゴシック"/>
                          <a:ea typeface="ＭＳ 明朝"/>
                          <a:cs typeface="Times New Roman"/>
                        </a:rPr>
                        <a:t>M050010 </a:t>
                      </a:r>
                      <a:r>
                        <a:rPr lang="ja-JP" sz="1200" kern="100">
                          <a:effectLst/>
                          <a:latin typeface="Century"/>
                          <a:ea typeface="ＭＳ ゴシック"/>
                          <a:cs typeface="Times New Roman"/>
                        </a:rPr>
                        <a:t>心不全患者</a:t>
                      </a:r>
                      <a:r>
                        <a:rPr lang="en-US" sz="1200" kern="100">
                          <a:effectLst/>
                          <a:latin typeface="Century"/>
                          <a:ea typeface="ＭＳ ゴシック"/>
                          <a:cs typeface="Times New Roman"/>
                        </a:rPr>
                        <a:t>/NYHA</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主傷病・医療資源・医療資源２のいずれかが、心不全の場合</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心不全患者の場合は、入院・来院直後の①体血圧、②心拍数、③心調律</a:t>
                      </a:r>
                      <a:endParaRPr lang="ja-JP" sz="1050" kern="100" dirty="0">
                        <a:effectLst/>
                        <a:latin typeface="Century"/>
                        <a:ea typeface="ＭＳ 明朝"/>
                        <a:cs typeface="Times New Roman"/>
                      </a:endParaRPr>
                    </a:p>
                    <a:p>
                      <a:pPr algn="l">
                        <a:spcAft>
                          <a:spcPts val="0"/>
                        </a:spcAft>
                      </a:pPr>
                      <a:r>
                        <a:rPr lang="ja-JP" sz="1200" kern="100" dirty="0">
                          <a:effectLst/>
                          <a:latin typeface="Century"/>
                          <a:ea typeface="ＭＳ ゴシック"/>
                          <a:cs typeface="Times New Roman"/>
                        </a:rPr>
                        <a:t>を追加</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急性心不全のレジストリー研究によると体血圧・心拍数・心調律が重症度に関係する。</a:t>
                      </a:r>
                      <a:r>
                        <a:rPr lang="en-US" sz="1200" kern="100" dirty="0">
                          <a:effectLst/>
                          <a:latin typeface="Century"/>
                          <a:ea typeface="ＭＳ ゴシック"/>
                          <a:cs typeface="Times New Roman"/>
                        </a:rPr>
                        <a:t>NYHA</a:t>
                      </a:r>
                      <a:r>
                        <a:rPr lang="ja-JP" sz="1200" kern="100" dirty="0">
                          <a:effectLst/>
                          <a:latin typeface="Century"/>
                          <a:ea typeface="ＭＳ ゴシック"/>
                          <a:cs typeface="Times New Roman"/>
                        </a:rPr>
                        <a:t>分類では医療資源投入量との関係性を示すことができなかったため、既存の</a:t>
                      </a:r>
                      <a:r>
                        <a:rPr lang="en-US" sz="1200" kern="100" dirty="0">
                          <a:effectLst/>
                          <a:latin typeface="Century"/>
                          <a:ea typeface="ＭＳ ゴシック"/>
                          <a:cs typeface="Times New Roman"/>
                        </a:rPr>
                        <a:t>NYHA</a:t>
                      </a:r>
                      <a:r>
                        <a:rPr lang="ja-JP" sz="1200" kern="100" dirty="0">
                          <a:effectLst/>
                          <a:latin typeface="Century"/>
                          <a:ea typeface="ＭＳ ゴシック"/>
                          <a:cs typeface="Times New Roman"/>
                        </a:rPr>
                        <a:t>分類との置き換えを行い重症度の精緻な評価ができないかを検討する必要があるため。</a:t>
                      </a:r>
                      <a:endParaRPr lang="ja-JP" sz="1050" kern="100" dirty="0">
                        <a:effectLst/>
                        <a:latin typeface="Century"/>
                        <a:ea typeface="ＭＳ 明朝"/>
                        <a:cs typeface="Times New Roman"/>
                      </a:endParaRPr>
                    </a:p>
                    <a:p>
                      <a:pPr algn="l">
                        <a:spcAft>
                          <a:spcPts val="0"/>
                        </a:spcAft>
                      </a:pPr>
                      <a:r>
                        <a:rPr lang="en-US" sz="1200" kern="100" dirty="0">
                          <a:effectLst/>
                          <a:latin typeface="ＭＳ ゴシック"/>
                          <a:ea typeface="ＭＳ 明朝"/>
                          <a:cs typeface="Times New Roman"/>
                        </a:rPr>
                        <a:t> </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6" name="テキスト ボックス 5"/>
          <p:cNvSpPr txBox="1"/>
          <p:nvPr/>
        </p:nvSpPr>
        <p:spPr>
          <a:xfrm>
            <a:off x="2070100" y="1320425"/>
            <a:ext cx="2476500" cy="369332"/>
          </a:xfrm>
          <a:prstGeom prst="rect">
            <a:avLst/>
          </a:prstGeom>
          <a:noFill/>
        </p:spPr>
        <p:txBody>
          <a:bodyPr wrap="square" rtlCol="0">
            <a:spAutoFit/>
          </a:bodyPr>
          <a:lstStyle/>
          <a:p>
            <a:r>
              <a:rPr lang="en-US" altLang="ja-JP" dirty="0" smtClean="0">
                <a:solidFill>
                  <a:prstClr val="black"/>
                </a:solidFill>
              </a:rPr>
              <a:t>【</a:t>
            </a:r>
            <a:r>
              <a:rPr lang="ja-JP" altLang="en-US" dirty="0" smtClean="0">
                <a:solidFill>
                  <a:prstClr val="black"/>
                </a:solidFill>
              </a:rPr>
              <a:t>新規項目</a:t>
            </a:r>
            <a:r>
              <a:rPr lang="en-US" altLang="ja-JP" dirty="0" smtClean="0">
                <a:solidFill>
                  <a:prstClr val="black"/>
                </a:solidFill>
              </a:rPr>
              <a:t>】</a:t>
            </a:r>
            <a:endParaRPr lang="ja-JP" altLang="en-US" dirty="0">
              <a:solidFill>
                <a:prstClr val="black"/>
              </a:solidFill>
            </a:endParaRPr>
          </a:p>
        </p:txBody>
      </p:sp>
      <p:sp>
        <p:nvSpPr>
          <p:cNvPr id="10" name="正方形/長方形 9"/>
          <p:cNvSpPr/>
          <p:nvPr/>
        </p:nvSpPr>
        <p:spPr>
          <a:xfrm>
            <a:off x="279401" y="1218450"/>
            <a:ext cx="1333500" cy="4709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400" b="1" dirty="0" smtClean="0">
                <a:solidFill>
                  <a:prstClr val="white"/>
                </a:solidFill>
              </a:rPr>
              <a:t>様式１</a:t>
            </a:r>
            <a:endParaRPr lang="ja-JP" altLang="en-US" sz="2400" b="1" dirty="0">
              <a:solidFill>
                <a:prstClr val="white"/>
              </a:solidFill>
            </a:endParaRPr>
          </a:p>
        </p:txBody>
      </p:sp>
      <p:graphicFrame>
        <p:nvGraphicFramePr>
          <p:cNvPr id="12" name="表 11"/>
          <p:cNvGraphicFramePr>
            <a:graphicFrameLocks noGrp="1"/>
          </p:cNvGraphicFramePr>
          <p:nvPr>
            <p:extLst/>
          </p:nvPr>
        </p:nvGraphicFramePr>
        <p:xfrm>
          <a:off x="279400" y="3683794"/>
          <a:ext cx="9456217" cy="2926080"/>
        </p:xfrm>
        <a:graphic>
          <a:graphicData uri="http://schemas.openxmlformats.org/drawingml/2006/table">
            <a:tbl>
              <a:tblPr firstRow="1" firstCol="1" bandRow="1"/>
              <a:tblGrid>
                <a:gridCol w="939800"/>
                <a:gridCol w="1155700"/>
                <a:gridCol w="2616200"/>
                <a:gridCol w="4744517"/>
              </a:tblGrid>
              <a:tr h="0">
                <a:tc>
                  <a:txBody>
                    <a:bodyPr/>
                    <a:lstStyle/>
                    <a:p>
                      <a:pPr algn="ctr">
                        <a:spcAft>
                          <a:spcPts val="0"/>
                        </a:spcAft>
                      </a:pPr>
                      <a:r>
                        <a:rPr lang="ja-JP" sz="1200" kern="100" dirty="0">
                          <a:effectLst/>
                          <a:latin typeface="Century"/>
                          <a:ea typeface="ＭＳ ゴシック"/>
                          <a:cs typeface="Times New Roman"/>
                        </a:rPr>
                        <a:t>項目名</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対象患者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内容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考え方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ja-JP" sz="1200" kern="100" dirty="0">
                          <a:effectLst/>
                          <a:latin typeface="Century"/>
                          <a:ea typeface="ＭＳ ゴシック"/>
                          <a:cs typeface="Times New Roman"/>
                        </a:rPr>
                        <a:t>患者プロファイル</a:t>
                      </a:r>
                      <a:r>
                        <a:rPr lang="en-US" sz="1200" kern="100" dirty="0">
                          <a:effectLst/>
                          <a:latin typeface="Century"/>
                          <a:ea typeface="ＭＳ ゴシック"/>
                          <a:cs typeface="Times New Roman"/>
                        </a:rPr>
                        <a:t>/</a:t>
                      </a:r>
                      <a:r>
                        <a:rPr lang="ja-JP" sz="1200" kern="100" dirty="0">
                          <a:effectLst/>
                          <a:latin typeface="Century"/>
                          <a:ea typeface="ＭＳ ゴシック"/>
                          <a:cs typeface="Times New Roman"/>
                        </a:rPr>
                        <a:t>褥瘡</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全患者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現状の褥瘡スコアの調査が必須となる入院基本料や加算等を算定している患者のみ記載必須とする。</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現状、入院時と退院時に調査に記載必須とされているが、調査項目の簡素化をするため、医科点数表において求められている病棟の入退棟時にのみ対象を限定してはどうか。</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ja-JP" sz="1200" kern="100">
                          <a:effectLst/>
                          <a:latin typeface="Century"/>
                          <a:ea typeface="ＭＳ ゴシック"/>
                          <a:cs typeface="Times New Roman"/>
                        </a:rPr>
                        <a:t>診断情報</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全患者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レセプト電算処理用の傷病名マスターによる傷病名コードの記載。</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レセプト請求の際には、レセプト電算処理用の傷病名マスターによる請求が行われているため。</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ja-JP" sz="1200" kern="100">
                          <a:effectLst/>
                          <a:latin typeface="Century"/>
                          <a:ea typeface="ＭＳ ゴシック"/>
                          <a:cs typeface="Times New Roman"/>
                        </a:rPr>
                        <a:t>診断情報</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全患者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指定難病（医療費助成の対象患者）の有無、病名（告示番号等）の記載。</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平成</a:t>
                      </a:r>
                      <a:r>
                        <a:rPr lang="en-US" sz="1200" kern="100" dirty="0">
                          <a:effectLst/>
                          <a:latin typeface="Century"/>
                          <a:ea typeface="ＭＳ ゴシック"/>
                          <a:cs typeface="Times New Roman"/>
                        </a:rPr>
                        <a:t>27</a:t>
                      </a:r>
                      <a:r>
                        <a:rPr lang="ja-JP" sz="1200" kern="100" dirty="0">
                          <a:effectLst/>
                          <a:latin typeface="Century"/>
                          <a:ea typeface="ＭＳ ゴシック"/>
                          <a:cs typeface="Times New Roman"/>
                        </a:rPr>
                        <a:t>年</a:t>
                      </a:r>
                      <a:r>
                        <a:rPr lang="en-US" sz="1200" kern="100" dirty="0">
                          <a:effectLst/>
                          <a:latin typeface="Century"/>
                          <a:ea typeface="ＭＳ ゴシック"/>
                          <a:cs typeface="Times New Roman"/>
                        </a:rPr>
                        <a:t>1</a:t>
                      </a:r>
                      <a:r>
                        <a:rPr lang="ja-JP" sz="1200" kern="100" dirty="0">
                          <a:effectLst/>
                          <a:latin typeface="Century"/>
                          <a:ea typeface="ＭＳ ゴシック"/>
                          <a:cs typeface="Times New Roman"/>
                        </a:rPr>
                        <a:t>月</a:t>
                      </a:r>
                      <a:r>
                        <a:rPr lang="en-US" sz="1200" kern="100" dirty="0">
                          <a:effectLst/>
                          <a:latin typeface="Century"/>
                          <a:ea typeface="ＭＳ ゴシック"/>
                          <a:cs typeface="Times New Roman"/>
                        </a:rPr>
                        <a:t>1</a:t>
                      </a:r>
                      <a:r>
                        <a:rPr lang="ja-JP" sz="1200" kern="100" dirty="0">
                          <a:effectLst/>
                          <a:latin typeface="Century"/>
                          <a:ea typeface="ＭＳ ゴシック"/>
                          <a:cs typeface="Times New Roman"/>
                        </a:rPr>
                        <a:t>日より「難病の患者に対する医療等に関する法律」が施行され、医療費助成の対象疾病が</a:t>
                      </a:r>
                      <a:r>
                        <a:rPr lang="en-US" sz="1200" kern="100" dirty="0">
                          <a:effectLst/>
                          <a:latin typeface="Century"/>
                          <a:ea typeface="ＭＳ ゴシック"/>
                          <a:cs typeface="Times New Roman"/>
                        </a:rPr>
                        <a:t>306</a:t>
                      </a:r>
                      <a:r>
                        <a:rPr lang="ja-JP" sz="1200" kern="100" dirty="0">
                          <a:effectLst/>
                          <a:latin typeface="Century"/>
                          <a:ea typeface="ＭＳ ゴシック"/>
                          <a:cs typeface="Times New Roman"/>
                        </a:rPr>
                        <a:t>疾病に拡大した。医療機関ごとの取り組み状況を把握する必要があるため。</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ja-JP" sz="1200" kern="100">
                          <a:effectLst/>
                          <a:latin typeface="Century"/>
                          <a:ea typeface="ＭＳ ゴシック"/>
                          <a:cs typeface="Times New Roman"/>
                        </a:rPr>
                        <a:t>診断情報</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全患者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予定入院の場合は入院日に「入院の契機となった病名」を確定させること。</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より正確な病名の記載を求めるために、予定入院の場合は、入院日に「入院の契機となった病名」を確定させる。また、予定外入院の場合であっても３日以内に病名を確定させることが望ましい。</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ja-JP" sz="1200" kern="100">
                          <a:effectLst/>
                          <a:latin typeface="Century"/>
                          <a:ea typeface="ＭＳ ゴシック"/>
                          <a:cs typeface="Times New Roman"/>
                        </a:rPr>
                        <a:t>診断情報</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全患者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併存症・続発症の記入可能数の上限を１０に変更する。</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記入可能な傷病名の個数が制限されていること（現行では「入院時併存傷病名（４つ）」「入院後発症傷病名（４つ）」）が適切な副傷病名の記載を妨げている可能性があるため。</a:t>
                      </a:r>
                      <a:endParaRPr lang="ja-JP" sz="1050" kern="100" dirty="0">
                        <a:effectLst/>
                        <a:latin typeface="Century"/>
                        <a:ea typeface="ＭＳ 明朝"/>
                        <a:cs typeface="Times New Roman"/>
                      </a:endParaRPr>
                    </a:p>
                    <a:p>
                      <a:pPr algn="l">
                        <a:spcAft>
                          <a:spcPts val="0"/>
                        </a:spcAft>
                      </a:pPr>
                      <a:r>
                        <a:rPr lang="ja-JP" sz="1200" kern="100" dirty="0">
                          <a:effectLst/>
                          <a:latin typeface="Century"/>
                          <a:ea typeface="ＭＳ ゴシック"/>
                          <a:cs typeface="Times New Roman"/>
                        </a:rPr>
                        <a:t>また、様式１を縦持ち化したことにより拡張性が高まったため。</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13" name="テキスト ボックス 12"/>
          <p:cNvSpPr txBox="1"/>
          <p:nvPr/>
        </p:nvSpPr>
        <p:spPr>
          <a:xfrm>
            <a:off x="1917700" y="3250825"/>
            <a:ext cx="6311900" cy="369332"/>
          </a:xfrm>
          <a:prstGeom prst="rect">
            <a:avLst/>
          </a:prstGeom>
          <a:noFill/>
        </p:spPr>
        <p:txBody>
          <a:bodyPr wrap="square" rtlCol="0">
            <a:spAutoFit/>
          </a:bodyPr>
          <a:lstStyle/>
          <a:p>
            <a:r>
              <a:rPr lang="en-US" altLang="ja-JP" dirty="0" smtClean="0">
                <a:solidFill>
                  <a:prstClr val="black"/>
                </a:solidFill>
              </a:rPr>
              <a:t>【</a:t>
            </a:r>
            <a:r>
              <a:rPr lang="ja-JP" altLang="ja-JP" dirty="0" smtClean="0">
                <a:solidFill>
                  <a:prstClr val="black"/>
                </a:solidFill>
              </a:rPr>
              <a:t>その他</a:t>
            </a:r>
            <a:r>
              <a:rPr lang="ja-JP" altLang="ja-JP" dirty="0">
                <a:solidFill>
                  <a:prstClr val="black"/>
                </a:solidFill>
              </a:rPr>
              <a:t>簡素化・</a:t>
            </a:r>
            <a:r>
              <a:rPr lang="ja-JP" altLang="ja-JP" dirty="0" smtClean="0">
                <a:solidFill>
                  <a:prstClr val="black"/>
                </a:solidFill>
              </a:rPr>
              <a:t>精緻化</a:t>
            </a:r>
            <a:r>
              <a:rPr lang="ja-JP" altLang="en-US" dirty="0" smtClean="0">
                <a:solidFill>
                  <a:prstClr val="black"/>
                </a:solidFill>
              </a:rPr>
              <a:t>を行った項目</a:t>
            </a:r>
            <a:r>
              <a:rPr lang="en-US" altLang="ja-JP" dirty="0" smtClean="0">
                <a:solidFill>
                  <a:prstClr val="black"/>
                </a:solidFill>
              </a:rPr>
              <a:t>】</a:t>
            </a:r>
            <a:endParaRPr lang="ja-JP" altLang="en-US" dirty="0">
              <a:solidFill>
                <a:prstClr val="black"/>
              </a:solidFill>
            </a:endParaRPr>
          </a:p>
        </p:txBody>
      </p:sp>
      <p:sp>
        <p:nvSpPr>
          <p:cNvPr id="14"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128922443"/>
      </p:ext>
    </p:extLst>
  </p:cSld>
  <p:clrMapOvr>
    <a:masterClrMapping/>
  </p:clrMapOvr>
  <p:timing>
    <p:tnLst>
      <p:par>
        <p:cTn id="1" dur="indefinite" restart="never" nodeType="tmRoot"/>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p:cNvSpPr>
            <a:spLocks noGrp="1"/>
          </p:cNvSpPr>
          <p:nvPr>
            <p:ph type="sldNum" sz="quarter" idx="12"/>
          </p:nvPr>
        </p:nvSpPr>
        <p:spPr/>
        <p:txBody>
          <a:bodyPr/>
          <a:lstStyle/>
          <a:p>
            <a:fld id="{3CD7FEE9-580A-4EA0-A7DE-8D177AC2609D}" type="slidenum">
              <a:rPr lang="ja-JP" altLang="en-US" smtClean="0">
                <a:solidFill>
                  <a:prstClr val="black"/>
                </a:solidFill>
              </a:rPr>
              <a:pPr/>
              <a:t>292</a:t>
            </a:fld>
            <a:endParaRPr lang="ja-JP" altLang="en-US">
              <a:solidFill>
                <a:prstClr val="black"/>
              </a:solidFill>
            </a:endParaRPr>
          </a:p>
        </p:txBody>
      </p:sp>
      <p:sp>
        <p:nvSpPr>
          <p:cNvPr id="5" name="正方形/長方形 4"/>
          <p:cNvSpPr/>
          <p:nvPr/>
        </p:nvSpPr>
        <p:spPr>
          <a:xfrm>
            <a:off x="279401" y="1295682"/>
            <a:ext cx="2489200" cy="4709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400" b="1" dirty="0" smtClean="0">
                <a:solidFill>
                  <a:prstClr val="white"/>
                </a:solidFill>
              </a:rPr>
              <a:t>EF</a:t>
            </a:r>
            <a:r>
              <a:rPr lang="ja-JP" altLang="en-US" sz="2400" b="1" dirty="0" smtClean="0">
                <a:solidFill>
                  <a:prstClr val="white"/>
                </a:solidFill>
              </a:rPr>
              <a:t>統合ファイル</a:t>
            </a:r>
            <a:endParaRPr lang="ja-JP" altLang="en-US" sz="2400" b="1" dirty="0">
              <a:solidFill>
                <a:prstClr val="white"/>
              </a:solidFill>
            </a:endParaRPr>
          </a:p>
        </p:txBody>
      </p:sp>
      <p:sp>
        <p:nvSpPr>
          <p:cNvPr id="6" name="Rectangle 37"/>
          <p:cNvSpPr>
            <a:spLocks noChangeArrowheads="1"/>
          </p:cNvSpPr>
          <p:nvPr/>
        </p:nvSpPr>
        <p:spPr bwMode="auto">
          <a:xfrm>
            <a:off x="134418" y="1003099"/>
            <a:ext cx="9601199" cy="5746049"/>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800100" lvl="1"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8" name="Rectangle 2"/>
          <p:cNvSpPr txBox="1">
            <a:spLocks noChangeArrowheads="1"/>
          </p:cNvSpPr>
          <p:nvPr/>
        </p:nvSpPr>
        <p:spPr>
          <a:xfrm>
            <a:off x="119192" y="796190"/>
            <a:ext cx="3081270" cy="484816"/>
          </a:xfrm>
          <a:prstGeom prst="rect">
            <a:avLst/>
          </a:prstGeo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vert="horz" lIns="91440" tIns="45720" rIns="91440" bIns="45720" rtlCol="0" anchor="ctr">
            <a:normAutofit fontScale="92500"/>
          </a:bodyPr>
          <a:lstStyle>
            <a:lvl1pPr algn="l" defTabSz="914400" rtl="0" eaLnBrk="1" latinLnBrk="0" hangingPunct="1">
              <a:lnSpc>
                <a:spcPct val="90000"/>
              </a:lnSpc>
              <a:spcBef>
                <a:spcPct val="0"/>
              </a:spcBef>
              <a:buNone/>
              <a:defRPr kumimoji="1" sz="4400" kern="1200">
                <a:solidFill>
                  <a:schemeClr val="lt1"/>
                </a:solidFill>
                <a:latin typeface="+mn-lt"/>
                <a:ea typeface="+mn-ea"/>
                <a:cs typeface="+mn-cs"/>
              </a:defRPr>
            </a:lvl1pPr>
            <a:lvl2pPr>
              <a:defRPr>
                <a:solidFill>
                  <a:schemeClr val="lt1"/>
                </a:solidFill>
                <a:latin typeface="+mn-lt"/>
                <a:ea typeface="+mn-ea"/>
                <a:cs typeface="+mn-cs"/>
              </a:defRPr>
            </a:lvl2pPr>
            <a:lvl3pPr>
              <a:defRPr>
                <a:solidFill>
                  <a:schemeClr val="lt1"/>
                </a:solidFill>
                <a:latin typeface="+mn-lt"/>
                <a:ea typeface="+mn-ea"/>
                <a:cs typeface="+mn-cs"/>
              </a:defRPr>
            </a:lvl3pPr>
            <a:lvl4pPr>
              <a:defRPr>
                <a:solidFill>
                  <a:schemeClr val="lt1"/>
                </a:solidFill>
                <a:latin typeface="+mn-lt"/>
                <a:ea typeface="+mn-ea"/>
                <a:cs typeface="+mn-cs"/>
              </a:defRPr>
            </a:lvl4pPr>
            <a:lvl5pPr>
              <a:defRPr>
                <a:solidFill>
                  <a:schemeClr val="lt1"/>
                </a:solidFill>
                <a:latin typeface="+mn-lt"/>
                <a:ea typeface="+mn-ea"/>
                <a:cs typeface="+mn-cs"/>
              </a:defRPr>
            </a:lvl5pPr>
            <a:lvl6pPr>
              <a:defRPr>
                <a:solidFill>
                  <a:schemeClr val="lt1"/>
                </a:solidFill>
                <a:latin typeface="+mn-lt"/>
                <a:ea typeface="+mn-ea"/>
                <a:cs typeface="+mn-cs"/>
              </a:defRPr>
            </a:lvl6pPr>
            <a:lvl7pPr>
              <a:defRPr>
                <a:solidFill>
                  <a:schemeClr val="lt1"/>
                </a:solidFill>
                <a:latin typeface="+mn-lt"/>
                <a:ea typeface="+mn-ea"/>
                <a:cs typeface="+mn-cs"/>
              </a:defRPr>
            </a:lvl7pPr>
            <a:lvl8pPr>
              <a:defRPr>
                <a:solidFill>
                  <a:schemeClr val="lt1"/>
                </a:solidFill>
                <a:latin typeface="+mn-lt"/>
                <a:ea typeface="+mn-ea"/>
                <a:cs typeface="+mn-cs"/>
              </a:defRPr>
            </a:lvl8pPr>
            <a:lvl9pPr>
              <a:defRPr>
                <a:solidFill>
                  <a:schemeClr val="lt1"/>
                </a:solidFill>
                <a:latin typeface="+mn-lt"/>
                <a:ea typeface="+mn-ea"/>
                <a:cs typeface="+mn-cs"/>
              </a:defRPr>
            </a:lvl9pPr>
          </a:lstStyle>
          <a:p>
            <a:pPr algn="ctr"/>
            <a:r>
              <a:rPr lang="ja-JP" altLang="en-US" sz="2400" dirty="0">
                <a:solidFill>
                  <a:prstClr val="black"/>
                </a:solidFill>
              </a:rPr>
              <a:t>退院患者調査の見直し</a:t>
            </a:r>
            <a:endParaRPr lang="en-US" altLang="ja-JP" sz="2400" dirty="0">
              <a:solidFill>
                <a:prstClr val="black"/>
              </a:solidFill>
            </a:endParaRPr>
          </a:p>
        </p:txBody>
      </p:sp>
      <p:sp>
        <p:nvSpPr>
          <p:cNvPr id="9" name="Rectangle 36"/>
          <p:cNvSpPr>
            <a:spLocks noChangeArrowheads="1"/>
          </p:cNvSpPr>
          <p:nvPr/>
        </p:nvSpPr>
        <p:spPr bwMode="auto">
          <a:xfrm>
            <a:off x="3200462" y="901837"/>
            <a:ext cx="3810470"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退院患者調査</a:t>
            </a:r>
            <a:r>
              <a:rPr lang="ja-JP" altLang="en-US" sz="1846" smtClean="0">
                <a:solidFill>
                  <a:prstClr val="black"/>
                </a:solidFill>
                <a:latin typeface="ＭＳ Ｐゴシック"/>
              </a:rPr>
              <a:t>（</a:t>
            </a:r>
            <a:r>
              <a:rPr lang="en-US" altLang="ja-JP" sz="1846" smtClean="0">
                <a:solidFill>
                  <a:prstClr val="black"/>
                </a:solidFill>
                <a:latin typeface="ＭＳ Ｐゴシック"/>
              </a:rPr>
              <a:t>DPC</a:t>
            </a:r>
            <a:r>
              <a:rPr lang="ja-JP" altLang="en-US" sz="1846" dirty="0" smtClean="0">
                <a:solidFill>
                  <a:prstClr val="black"/>
                </a:solidFill>
                <a:latin typeface="ＭＳ Ｐゴシック"/>
              </a:rPr>
              <a:t>データ）の見直し</a:t>
            </a:r>
            <a:endParaRPr lang="ja-JP" altLang="en-US" sz="1846" dirty="0">
              <a:solidFill>
                <a:prstClr val="black"/>
              </a:solidFill>
              <a:latin typeface="ＭＳ Ｐゴシック"/>
            </a:endParaRPr>
          </a:p>
        </p:txBody>
      </p:sp>
      <p:graphicFrame>
        <p:nvGraphicFramePr>
          <p:cNvPr id="11" name="表 10"/>
          <p:cNvGraphicFramePr>
            <a:graphicFrameLocks noGrp="1"/>
          </p:cNvGraphicFramePr>
          <p:nvPr>
            <p:extLst/>
          </p:nvPr>
        </p:nvGraphicFramePr>
        <p:xfrm>
          <a:off x="711200" y="1806734"/>
          <a:ext cx="8534400" cy="3031966"/>
        </p:xfrm>
        <a:graphic>
          <a:graphicData uri="http://schemas.openxmlformats.org/drawingml/2006/table">
            <a:tbl>
              <a:tblPr firstRow="1" firstCol="1" bandRow="1"/>
              <a:tblGrid>
                <a:gridCol w="1289783"/>
                <a:gridCol w="1649723"/>
                <a:gridCol w="1949673"/>
                <a:gridCol w="3645221"/>
              </a:tblGrid>
              <a:tr h="216569">
                <a:tc>
                  <a:txBody>
                    <a:bodyPr/>
                    <a:lstStyle/>
                    <a:p>
                      <a:pPr algn="ctr">
                        <a:spcAft>
                          <a:spcPts val="0"/>
                        </a:spcAft>
                      </a:pPr>
                      <a:r>
                        <a:rPr lang="ja-JP" sz="1200" kern="100" dirty="0">
                          <a:effectLst/>
                          <a:latin typeface="Century"/>
                          <a:ea typeface="ＭＳ ゴシック"/>
                          <a:cs typeface="Times New Roman"/>
                        </a:rPr>
                        <a:t>項目名</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対象患者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内容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考え方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299414">
                <a:tc>
                  <a:txBody>
                    <a:bodyPr/>
                    <a:lstStyle/>
                    <a:p>
                      <a:pPr algn="l">
                        <a:spcAft>
                          <a:spcPts val="0"/>
                        </a:spcAft>
                      </a:pPr>
                      <a:r>
                        <a:rPr lang="ja-JP" sz="1200" kern="100" dirty="0">
                          <a:effectLst/>
                          <a:latin typeface="Century"/>
                          <a:ea typeface="ＭＳ ゴシック"/>
                          <a:cs typeface="Times New Roman"/>
                        </a:rPr>
                        <a:t>重症度、医療・看護必要度</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現状の「重症度、医療看護必要度」の各項目の調査が必須となる入院基本料や加算等を算定している患者</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重症度、医療看護必要度の各項目の記載。</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７対１病棟等においてデータ提出加算の届出が要件化されるなか、提出データに「重症度、医療・看護必要度」を含めることで、データに基づいたより的確な分析が可能になると考えられる。（診療報酬調査専門組織「入院医療等の調査・評価分科会」のとりまとめより）</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433138">
                <a:tc>
                  <a:txBody>
                    <a:bodyPr/>
                    <a:lstStyle/>
                    <a:p>
                      <a:pPr algn="l">
                        <a:spcAft>
                          <a:spcPts val="0"/>
                        </a:spcAft>
                      </a:pPr>
                      <a:r>
                        <a:rPr lang="ja-JP" sz="1200" kern="100">
                          <a:effectLst/>
                          <a:latin typeface="Century"/>
                          <a:ea typeface="ＭＳ ゴシック"/>
                          <a:cs typeface="Times New Roman"/>
                        </a:rPr>
                        <a:t>持参薬</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1200" kern="100">
                          <a:effectLst/>
                          <a:latin typeface="ＭＳ ゴシック"/>
                          <a:ea typeface="ＭＳ 明朝"/>
                          <a:cs typeface="Times New Roman"/>
                        </a:rPr>
                        <a:t>EF</a:t>
                      </a:r>
                      <a:r>
                        <a:rPr lang="ja-JP" sz="1200" kern="100">
                          <a:effectLst/>
                          <a:latin typeface="Century"/>
                          <a:ea typeface="ＭＳ ゴシック"/>
                          <a:cs typeface="Times New Roman"/>
                        </a:rPr>
                        <a:t>ファイルを出力する患者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持参薬を使用した場合は薬剤ごとに出力。</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持参薬の検討のため、</a:t>
                      </a:r>
                      <a:r>
                        <a:rPr lang="en-US" sz="1200" kern="100">
                          <a:effectLst/>
                          <a:latin typeface="Century"/>
                          <a:ea typeface="ＭＳ ゴシック"/>
                          <a:cs typeface="Times New Roman"/>
                        </a:rPr>
                        <a:t>EF</a:t>
                      </a:r>
                      <a:r>
                        <a:rPr lang="ja-JP" sz="1200" kern="100">
                          <a:effectLst/>
                          <a:latin typeface="Century"/>
                          <a:ea typeface="ＭＳ ゴシック"/>
                          <a:cs typeface="Times New Roman"/>
                        </a:rPr>
                        <a:t>ファイルに点数情報を含めて記載を求める。</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1082845">
                <a:tc>
                  <a:txBody>
                    <a:bodyPr/>
                    <a:lstStyle/>
                    <a:p>
                      <a:pPr algn="l">
                        <a:spcAft>
                          <a:spcPts val="0"/>
                        </a:spcAft>
                      </a:pPr>
                      <a:r>
                        <a:rPr lang="ja-JP" sz="1200" kern="100" dirty="0">
                          <a:effectLst/>
                          <a:latin typeface="Century"/>
                          <a:ea typeface="ＭＳ ゴシック"/>
                          <a:cs typeface="Times New Roman"/>
                        </a:rPr>
                        <a:t>医療区分</a:t>
                      </a:r>
                      <a:endParaRPr lang="ja-JP" sz="1050" kern="100" dirty="0">
                        <a:effectLst/>
                        <a:latin typeface="Century"/>
                        <a:ea typeface="ＭＳ 明朝"/>
                        <a:cs typeface="Times New Roman"/>
                      </a:endParaRPr>
                    </a:p>
                    <a:p>
                      <a:pPr algn="l">
                        <a:spcAft>
                          <a:spcPts val="0"/>
                        </a:spcAft>
                      </a:pPr>
                      <a:r>
                        <a:rPr lang="ja-JP" sz="1200" kern="100" dirty="0">
                          <a:effectLst/>
                          <a:latin typeface="Century"/>
                          <a:ea typeface="ＭＳ ゴシック"/>
                          <a:cs typeface="Times New Roman"/>
                        </a:rPr>
                        <a:t>・ＡＤＬ区分</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療養病棟に入院する患者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医療区分・ＡＤＬ区分の記載。</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データ提出加算の対象が療養病棟にも拡大された。また、次の医療・介護の同時改定等に向けて、医療区分のあり方について抜本的な調査や検討を求める意見があった。（診療報酬調査専門組織「入院医療等の調査・評価分科会」のとりまとめより）</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12" name="正方形/長方形 11"/>
          <p:cNvSpPr/>
          <p:nvPr/>
        </p:nvSpPr>
        <p:spPr>
          <a:xfrm>
            <a:off x="330201" y="4933998"/>
            <a:ext cx="2489200" cy="470932"/>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400" b="1" dirty="0" smtClean="0">
                <a:solidFill>
                  <a:prstClr val="white"/>
                </a:solidFill>
              </a:rPr>
              <a:t>D</a:t>
            </a:r>
            <a:r>
              <a:rPr lang="ja-JP" altLang="en-US" sz="2400" b="1" dirty="0" smtClean="0">
                <a:solidFill>
                  <a:prstClr val="white"/>
                </a:solidFill>
              </a:rPr>
              <a:t>ファイル</a:t>
            </a:r>
            <a:endParaRPr lang="ja-JP" altLang="en-US" sz="2400" b="1" dirty="0">
              <a:solidFill>
                <a:prstClr val="white"/>
              </a:solidFill>
            </a:endParaRPr>
          </a:p>
        </p:txBody>
      </p:sp>
      <p:graphicFrame>
        <p:nvGraphicFramePr>
          <p:cNvPr id="14" name="表 13"/>
          <p:cNvGraphicFramePr>
            <a:graphicFrameLocks noGrp="1"/>
          </p:cNvGraphicFramePr>
          <p:nvPr>
            <p:extLst/>
          </p:nvPr>
        </p:nvGraphicFramePr>
        <p:xfrm>
          <a:off x="693309" y="5430048"/>
          <a:ext cx="8612187" cy="1280160"/>
        </p:xfrm>
        <a:graphic>
          <a:graphicData uri="http://schemas.openxmlformats.org/drawingml/2006/table">
            <a:tbl>
              <a:tblPr firstRow="1" firstCol="1" bandRow="1"/>
              <a:tblGrid>
                <a:gridCol w="1301539"/>
                <a:gridCol w="1664759"/>
                <a:gridCol w="1967443"/>
                <a:gridCol w="3678446"/>
              </a:tblGrid>
              <a:tr h="0">
                <a:tc>
                  <a:txBody>
                    <a:bodyPr/>
                    <a:lstStyle/>
                    <a:p>
                      <a:pPr algn="ctr">
                        <a:spcAft>
                          <a:spcPts val="0"/>
                        </a:spcAft>
                      </a:pPr>
                      <a:r>
                        <a:rPr lang="ja-JP" sz="1200" kern="100" dirty="0">
                          <a:effectLst/>
                          <a:latin typeface="Century"/>
                          <a:ea typeface="ＭＳ ゴシック"/>
                          <a:cs typeface="Times New Roman"/>
                        </a:rPr>
                        <a:t>項目名</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対象患者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内容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ja-JP" sz="1200" kern="100">
                          <a:effectLst/>
                          <a:latin typeface="Century"/>
                          <a:ea typeface="ＭＳ ゴシック"/>
                          <a:cs typeface="Times New Roman"/>
                        </a:rPr>
                        <a:t>考え方</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r h="0">
                <a:tc>
                  <a:txBody>
                    <a:bodyPr/>
                    <a:lstStyle/>
                    <a:p>
                      <a:pPr algn="l">
                        <a:spcAft>
                          <a:spcPts val="0"/>
                        </a:spcAft>
                      </a:pPr>
                      <a:r>
                        <a:rPr lang="ja-JP" sz="1200" kern="100">
                          <a:effectLst/>
                          <a:latin typeface="Century"/>
                          <a:ea typeface="ＭＳ ゴシック"/>
                          <a:cs typeface="Times New Roman"/>
                        </a:rPr>
                        <a:t>診断群分類番号</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a:effectLst/>
                          <a:latin typeface="Century"/>
                          <a:ea typeface="ＭＳ ゴシック"/>
                          <a:cs typeface="Times New Roman"/>
                        </a:rPr>
                        <a:t>一部の包括評価対象外の患者</a:t>
                      </a:r>
                      <a:endParaRPr lang="ja-JP" sz="1050" kern="10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en-US" sz="1200" kern="100" smtClean="0">
                          <a:effectLst/>
                          <a:latin typeface="ＭＳ ゴシック"/>
                          <a:ea typeface="ＭＳ 明朝"/>
                          <a:cs typeface="Times New Roman"/>
                        </a:rPr>
                        <a:t>DPC</a:t>
                      </a:r>
                      <a:r>
                        <a:rPr lang="ja-JP" sz="1200" kern="100" dirty="0">
                          <a:effectLst/>
                          <a:latin typeface="Century"/>
                          <a:ea typeface="ＭＳ ゴシック"/>
                          <a:cs typeface="Times New Roman"/>
                        </a:rPr>
                        <a:t>コード（</a:t>
                      </a:r>
                      <a:r>
                        <a:rPr lang="en-US" sz="1200" kern="100" dirty="0">
                          <a:effectLst/>
                          <a:latin typeface="Century"/>
                          <a:ea typeface="ＭＳ ゴシック"/>
                          <a:cs typeface="Times New Roman"/>
                        </a:rPr>
                        <a:t>14</a:t>
                      </a:r>
                      <a:r>
                        <a:rPr lang="ja-JP" sz="1200" kern="100" dirty="0">
                          <a:effectLst/>
                          <a:latin typeface="Century"/>
                          <a:ea typeface="ＭＳ ゴシック"/>
                          <a:cs typeface="Times New Roman"/>
                        </a:rPr>
                        <a:t>桁）の記載対象の拡大と出来高請求理由の記載</a:t>
                      </a:r>
                      <a:endParaRPr lang="ja-JP" sz="1050" kern="100" dirty="0">
                        <a:effectLst/>
                        <a:latin typeface="Century"/>
                        <a:ea typeface="ＭＳ 明朝"/>
                        <a:cs typeface="Times New Roman"/>
                      </a:endParaRPr>
                    </a:p>
                    <a:p>
                      <a:pPr algn="l">
                        <a:spcAft>
                          <a:spcPts val="0"/>
                        </a:spcAft>
                      </a:pPr>
                      <a:r>
                        <a:rPr lang="en-US" sz="1200" kern="100" dirty="0">
                          <a:effectLst/>
                          <a:latin typeface="ＭＳ ゴシック"/>
                          <a:ea typeface="ＭＳ 明朝"/>
                          <a:cs typeface="Times New Roman"/>
                        </a:rPr>
                        <a:t> </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l">
                        <a:spcAft>
                          <a:spcPts val="0"/>
                        </a:spcAft>
                      </a:pPr>
                      <a:r>
                        <a:rPr lang="ja-JP" sz="1200" kern="100" dirty="0">
                          <a:effectLst/>
                          <a:latin typeface="Century"/>
                          <a:ea typeface="ＭＳ ゴシック"/>
                          <a:cs typeface="Times New Roman"/>
                        </a:rPr>
                        <a:t>包括評価の対象外の患者についても、以下の場合</a:t>
                      </a:r>
                      <a:r>
                        <a:rPr lang="ja-JP" sz="1200" kern="100">
                          <a:effectLst/>
                          <a:latin typeface="Century"/>
                          <a:ea typeface="ＭＳ ゴシック"/>
                          <a:cs typeface="Times New Roman"/>
                        </a:rPr>
                        <a:t>は</a:t>
                      </a:r>
                      <a:r>
                        <a:rPr lang="en-US" sz="1200" kern="100" smtClean="0">
                          <a:effectLst/>
                          <a:latin typeface="Century"/>
                          <a:ea typeface="ＭＳ ゴシック"/>
                          <a:cs typeface="Times New Roman"/>
                        </a:rPr>
                        <a:t>DPC</a:t>
                      </a:r>
                      <a:r>
                        <a:rPr lang="ja-JP" sz="1200" kern="100" dirty="0">
                          <a:effectLst/>
                          <a:latin typeface="Century"/>
                          <a:ea typeface="ＭＳ ゴシック"/>
                          <a:cs typeface="Times New Roman"/>
                        </a:rPr>
                        <a:t>コードを記載</a:t>
                      </a:r>
                      <a:endParaRPr lang="ja-JP" sz="1050" kern="100" dirty="0">
                        <a:effectLst/>
                        <a:latin typeface="Century"/>
                        <a:ea typeface="ＭＳ 明朝"/>
                        <a:cs typeface="Times New Roman"/>
                      </a:endParaRPr>
                    </a:p>
                    <a:p>
                      <a:pPr marL="135890" indent="-135890" algn="l">
                        <a:spcAft>
                          <a:spcPts val="0"/>
                        </a:spcAft>
                      </a:pPr>
                      <a:r>
                        <a:rPr lang="ja-JP" sz="1200" kern="100" dirty="0">
                          <a:effectLst/>
                          <a:latin typeface="Century"/>
                          <a:ea typeface="ＭＳ ゴシック"/>
                          <a:cs typeface="Times New Roman"/>
                        </a:rPr>
                        <a:t>①出来高請求</a:t>
                      </a:r>
                      <a:r>
                        <a:rPr lang="ja-JP" sz="1200" kern="100">
                          <a:effectLst/>
                          <a:latin typeface="Century"/>
                          <a:ea typeface="ＭＳ ゴシック"/>
                          <a:cs typeface="Times New Roman"/>
                        </a:rPr>
                        <a:t>の</a:t>
                      </a:r>
                      <a:r>
                        <a:rPr lang="en-US" sz="1200" kern="100" smtClean="0">
                          <a:effectLst/>
                          <a:latin typeface="Century"/>
                          <a:ea typeface="ＭＳ ゴシック"/>
                          <a:cs typeface="Times New Roman"/>
                        </a:rPr>
                        <a:t>DPC</a:t>
                      </a:r>
                      <a:r>
                        <a:rPr lang="ja-JP" sz="1200" kern="100" dirty="0">
                          <a:effectLst/>
                          <a:latin typeface="Century"/>
                          <a:ea typeface="ＭＳ ゴシック"/>
                          <a:cs typeface="Times New Roman"/>
                        </a:rPr>
                        <a:t>コードに該当する場合</a:t>
                      </a:r>
                      <a:endParaRPr lang="ja-JP" sz="1050" kern="100" dirty="0">
                        <a:effectLst/>
                        <a:latin typeface="Century"/>
                        <a:ea typeface="ＭＳ 明朝"/>
                        <a:cs typeface="Times New Roman"/>
                      </a:endParaRPr>
                    </a:p>
                    <a:p>
                      <a:pPr marL="135890" indent="-135890" algn="l">
                        <a:spcAft>
                          <a:spcPts val="0"/>
                        </a:spcAft>
                      </a:pPr>
                      <a:r>
                        <a:rPr lang="ja-JP" sz="1200" kern="100" dirty="0">
                          <a:effectLst/>
                          <a:latin typeface="Century"/>
                          <a:ea typeface="ＭＳ ゴシック"/>
                          <a:cs typeface="Times New Roman"/>
                        </a:rPr>
                        <a:t>②高額薬剤において、告示されて</a:t>
                      </a:r>
                      <a:r>
                        <a:rPr lang="ja-JP" sz="1200" kern="100">
                          <a:effectLst/>
                          <a:latin typeface="Century"/>
                          <a:ea typeface="ＭＳ ゴシック"/>
                          <a:cs typeface="Times New Roman"/>
                        </a:rPr>
                        <a:t>いる</a:t>
                      </a:r>
                      <a:r>
                        <a:rPr lang="en-US" sz="1200" kern="100" smtClean="0">
                          <a:effectLst/>
                          <a:latin typeface="Century"/>
                          <a:ea typeface="ＭＳ ゴシック"/>
                          <a:cs typeface="Times New Roman"/>
                        </a:rPr>
                        <a:t>DPC</a:t>
                      </a:r>
                      <a:r>
                        <a:rPr lang="ja-JP" sz="1200" kern="100" dirty="0">
                          <a:effectLst/>
                          <a:latin typeface="Century"/>
                          <a:ea typeface="ＭＳ ゴシック"/>
                          <a:cs typeface="Times New Roman"/>
                        </a:rPr>
                        <a:t>コードに該当する場合</a:t>
                      </a:r>
                      <a:endParaRPr lang="ja-JP" sz="1050" kern="100" dirty="0">
                        <a:effectLst/>
                        <a:latin typeface="Century"/>
                        <a:ea typeface="ＭＳ 明朝"/>
                        <a:cs typeface="Times New Roman"/>
                      </a:endParaRPr>
                    </a:p>
                    <a:p>
                      <a:pPr marL="135890" indent="-135890" algn="l">
                        <a:spcAft>
                          <a:spcPts val="0"/>
                        </a:spcAft>
                      </a:pPr>
                      <a:r>
                        <a:rPr lang="ja-JP" sz="1200" kern="100" dirty="0">
                          <a:effectLst/>
                          <a:latin typeface="Century"/>
                          <a:ea typeface="ＭＳ ゴシック"/>
                          <a:cs typeface="Times New Roman"/>
                        </a:rPr>
                        <a:t>③算定して</a:t>
                      </a:r>
                      <a:r>
                        <a:rPr lang="ja-JP" sz="1200" kern="100">
                          <a:effectLst/>
                          <a:latin typeface="Century"/>
                          <a:ea typeface="ＭＳ ゴシック"/>
                          <a:cs typeface="Times New Roman"/>
                        </a:rPr>
                        <a:t>いる</a:t>
                      </a:r>
                      <a:r>
                        <a:rPr lang="en-US" sz="1200" kern="100" smtClean="0">
                          <a:effectLst/>
                          <a:latin typeface="Century"/>
                          <a:ea typeface="ＭＳ ゴシック"/>
                          <a:cs typeface="Times New Roman"/>
                        </a:rPr>
                        <a:t>DPC</a:t>
                      </a:r>
                      <a:r>
                        <a:rPr lang="ja-JP" sz="1200" kern="100" dirty="0">
                          <a:effectLst/>
                          <a:latin typeface="Century"/>
                          <a:ea typeface="ＭＳ ゴシック"/>
                          <a:cs typeface="Times New Roman"/>
                        </a:rPr>
                        <a:t>コードの入院日Ⅲを超えた場合</a:t>
                      </a:r>
                      <a:endParaRPr lang="ja-JP" sz="1050" kern="100" dirty="0">
                        <a:effectLst/>
                        <a:latin typeface="Century"/>
                        <a:ea typeface="ＭＳ 明朝"/>
                        <a:cs typeface="Times New Roman"/>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r>
            </a:tbl>
          </a:graphicData>
        </a:graphic>
      </p:graphicFrame>
      <p:sp>
        <p:nvSpPr>
          <p:cNvPr id="10"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4182949025"/>
      </p:ext>
    </p:extLst>
  </p:cSld>
  <p:clrMapOvr>
    <a:masterClrMapping/>
  </p:clrMapOvr>
  <p:timing>
    <p:tnLst>
      <p:par>
        <p:cT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34418" y="1003099"/>
            <a:ext cx="9601199" cy="5746049"/>
          </a:xfrm>
          <a:prstGeom prst="rect">
            <a:avLst/>
          </a:prstGeom>
          <a:noFill/>
          <a:ln w="9525">
            <a:solidFill>
              <a:schemeClr val="tx1"/>
            </a:solidFill>
            <a:miter lim="800000"/>
            <a:headEnd/>
            <a:tailEnd/>
          </a:ln>
        </p:spPr>
        <p:txBody>
          <a:bodyPr/>
          <a:lstStyle/>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800100" lvl="1"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en-US" altLang="ja-JP" sz="1400" dirty="0" smtClean="0">
              <a:solidFill>
                <a:prstClr val="black"/>
              </a:solidFill>
              <a:latin typeface="ＭＳ Ｐゴシック"/>
            </a:endParaRPr>
          </a:p>
          <a:p>
            <a:pPr marL="342900" indent="-342900">
              <a:buFont typeface="Wingdings" panose="05000000000000000000" pitchFamily="2" charset="2"/>
              <a:buChar char="Ø"/>
              <a:defRPr/>
            </a:pPr>
            <a:endParaRPr lang="en-US" altLang="ja-JP" sz="1400" dirty="0">
              <a:solidFill>
                <a:prstClr val="black"/>
              </a:solidFill>
              <a:latin typeface="ＭＳ Ｐゴシック"/>
            </a:endParaRPr>
          </a:p>
          <a:p>
            <a:pPr>
              <a:defRPr/>
            </a:pPr>
            <a:endParaRPr lang="en-US" altLang="ja-JP" sz="1400" dirty="0">
              <a:solidFill>
                <a:prstClr val="black"/>
              </a:solidFill>
              <a:latin typeface="ＭＳ Ｐゴシック"/>
            </a:endParaRPr>
          </a:p>
          <a:p>
            <a:pPr marL="342900" indent="-342900">
              <a:buFont typeface="Wingdings" panose="05000000000000000000" pitchFamily="2" charset="2"/>
              <a:buChar char="Ø"/>
              <a:defRPr/>
            </a:pPr>
            <a:endParaRPr lang="ja-JP" altLang="en-US" sz="1400" dirty="0">
              <a:solidFill>
                <a:prstClr val="black"/>
              </a:solidFill>
              <a:latin typeface="ＭＳ Ｐゴシック"/>
            </a:endParaRPr>
          </a:p>
        </p:txBody>
      </p:sp>
      <p:sp>
        <p:nvSpPr>
          <p:cNvPr id="2" name="スライド番号プレースホルダー 1"/>
          <p:cNvSpPr>
            <a:spLocks noGrp="1"/>
          </p:cNvSpPr>
          <p:nvPr>
            <p:ph type="sldNum" sz="quarter" idx="12"/>
          </p:nvPr>
        </p:nvSpPr>
        <p:spPr/>
        <p:txBody>
          <a:bodyPr/>
          <a:lstStyle/>
          <a:p>
            <a:fld id="{3CD7FEE9-580A-4EA0-A7DE-8D177AC2609D}" type="slidenum">
              <a:rPr lang="ja-JP" altLang="en-US" smtClean="0">
                <a:solidFill>
                  <a:prstClr val="black"/>
                </a:solidFill>
              </a:rPr>
              <a:pPr/>
              <a:t>293</a:t>
            </a:fld>
            <a:endParaRPr lang="ja-JP" altLang="en-US">
              <a:solidFill>
                <a:prstClr val="black"/>
              </a:solidFill>
            </a:endParaRPr>
          </a:p>
        </p:txBody>
      </p:sp>
      <p:sp>
        <p:nvSpPr>
          <p:cNvPr id="9" name="Rectangle 2"/>
          <p:cNvSpPr>
            <a:spLocks noGrp="1" noChangeArrowheads="1"/>
          </p:cNvSpPr>
          <p:nvPr>
            <p:ph type="ctrTitle"/>
          </p:nvPr>
        </p:nvSpPr>
        <p:spPr>
          <a:xfrm>
            <a:off x="134418" y="876694"/>
            <a:ext cx="3081270" cy="484816"/>
          </a:xfrm>
          <a:solidFill>
            <a:srgbClr val="CFDEB0"/>
          </a:solidFill>
          <a:ln>
            <a:solidFill>
              <a:schemeClr val="tx2">
                <a:lumMod val="50000"/>
              </a:schemeClr>
            </a:solidFill>
          </a:ln>
        </p:spPr>
        <p:style>
          <a:lnRef idx="0">
            <a:schemeClr val="accent2"/>
          </a:lnRef>
          <a:fillRef idx="3">
            <a:schemeClr val="accent2"/>
          </a:fillRef>
          <a:effectRef idx="3">
            <a:schemeClr val="accent2"/>
          </a:effectRef>
          <a:fontRef idx="minor">
            <a:schemeClr val="lt1"/>
          </a:fontRef>
        </p:style>
        <p:txBody>
          <a:bodyPr>
            <a:normAutofit fontScale="90000"/>
          </a:bodyPr>
          <a:lstStyle/>
          <a:p>
            <a:r>
              <a:rPr lang="ja-JP" altLang="en-US" sz="2400" dirty="0">
                <a:solidFill>
                  <a:schemeClr val="tx1"/>
                </a:solidFill>
              </a:rPr>
              <a:t>退院患者調査の見直し</a:t>
            </a:r>
            <a:endParaRPr lang="en-US" altLang="ja-JP" sz="2400" dirty="0">
              <a:solidFill>
                <a:schemeClr val="tx1"/>
              </a:solidFill>
            </a:endParaRPr>
          </a:p>
        </p:txBody>
      </p:sp>
      <p:sp>
        <p:nvSpPr>
          <p:cNvPr id="11" name="Rectangle 36"/>
          <p:cNvSpPr>
            <a:spLocks noChangeArrowheads="1"/>
          </p:cNvSpPr>
          <p:nvPr/>
        </p:nvSpPr>
        <p:spPr bwMode="auto">
          <a:xfrm>
            <a:off x="3224809" y="861021"/>
            <a:ext cx="4800599" cy="373929"/>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defRPr/>
            </a:pPr>
            <a:r>
              <a:rPr lang="ja-JP" altLang="en-US" sz="1846" dirty="0" smtClean="0">
                <a:solidFill>
                  <a:prstClr val="black"/>
                </a:solidFill>
                <a:latin typeface="ＭＳ Ｐゴシック"/>
              </a:rPr>
              <a:t>退院患者調査</a:t>
            </a:r>
            <a:r>
              <a:rPr lang="ja-JP" altLang="en-US" sz="1846" smtClean="0">
                <a:solidFill>
                  <a:prstClr val="black"/>
                </a:solidFill>
                <a:latin typeface="ＭＳ Ｐゴシック"/>
              </a:rPr>
              <a:t>（</a:t>
            </a:r>
            <a:r>
              <a:rPr lang="en-US" altLang="ja-JP" sz="1846" smtClean="0">
                <a:solidFill>
                  <a:prstClr val="black"/>
                </a:solidFill>
                <a:latin typeface="ＭＳ Ｐゴシック"/>
              </a:rPr>
              <a:t>DPC</a:t>
            </a:r>
            <a:r>
              <a:rPr lang="ja-JP" altLang="en-US" sz="1846" dirty="0" smtClean="0">
                <a:solidFill>
                  <a:prstClr val="black"/>
                </a:solidFill>
                <a:latin typeface="ＭＳ Ｐゴシック"/>
              </a:rPr>
              <a:t>データ）に関する経過措置</a:t>
            </a:r>
            <a:endParaRPr lang="ja-JP" altLang="en-US" sz="1846" dirty="0">
              <a:solidFill>
                <a:prstClr val="black"/>
              </a:solidFill>
              <a:latin typeface="ＭＳ Ｐゴシック"/>
            </a:endParaRPr>
          </a:p>
        </p:txBody>
      </p:sp>
      <p:sp>
        <p:nvSpPr>
          <p:cNvPr id="2048" name="テキスト ボックス 2047"/>
          <p:cNvSpPr txBox="1"/>
          <p:nvPr/>
        </p:nvSpPr>
        <p:spPr>
          <a:xfrm>
            <a:off x="450456" y="1413671"/>
            <a:ext cx="8668145" cy="338554"/>
          </a:xfrm>
          <a:prstGeom prst="rect">
            <a:avLst/>
          </a:prstGeom>
          <a:solidFill>
            <a:srgbClr val="F8D7CD"/>
          </a:solidFill>
        </p:spPr>
        <p:txBody>
          <a:bodyPr wrap="square" rtlCol="0">
            <a:spAutoFit/>
          </a:bodyPr>
          <a:lstStyle/>
          <a:p>
            <a:pPr marL="342900" indent="-342900">
              <a:buFont typeface="Wingdings" panose="05000000000000000000" pitchFamily="2" charset="2"/>
              <a:buChar char="Ø"/>
              <a:defRPr/>
            </a:pPr>
            <a:r>
              <a:rPr lang="ja-JP" altLang="en-US" sz="1600" dirty="0" smtClean="0">
                <a:solidFill>
                  <a:prstClr val="black"/>
                </a:solidFill>
                <a:latin typeface="ＭＳ Ｐゴシック"/>
              </a:rPr>
              <a:t>それぞれの項目に適切な経過措置を設ける。</a:t>
            </a:r>
            <a:endParaRPr lang="en-US" altLang="ja-JP" sz="1600" dirty="0" smtClean="0">
              <a:solidFill>
                <a:prstClr val="black"/>
              </a:solidFill>
              <a:latin typeface="ＭＳ Ｐゴシック"/>
            </a:endParaRPr>
          </a:p>
        </p:txBody>
      </p:sp>
      <p:graphicFrame>
        <p:nvGraphicFramePr>
          <p:cNvPr id="3" name="表 2"/>
          <p:cNvGraphicFramePr>
            <a:graphicFrameLocks noGrp="1"/>
          </p:cNvGraphicFramePr>
          <p:nvPr>
            <p:extLst/>
          </p:nvPr>
        </p:nvGraphicFramePr>
        <p:xfrm>
          <a:off x="330202" y="1968507"/>
          <a:ext cx="9105899" cy="4543255"/>
        </p:xfrm>
        <a:graphic>
          <a:graphicData uri="http://schemas.openxmlformats.org/drawingml/2006/table">
            <a:tbl>
              <a:tblPr/>
              <a:tblGrid>
                <a:gridCol w="1587500"/>
                <a:gridCol w="1125598"/>
                <a:gridCol w="1998602"/>
                <a:gridCol w="3060730"/>
                <a:gridCol w="1333469"/>
              </a:tblGrid>
              <a:tr h="266599">
                <a:tc>
                  <a:txBody>
                    <a:bodyPr/>
                    <a:lstStyle/>
                    <a:p>
                      <a:pPr algn="ctr" fontAlgn="ctr"/>
                      <a:r>
                        <a:rPr lang="ja-JP" altLang="en-US" sz="1100" b="0" i="0" u="none" strike="noStrike" dirty="0" smtClean="0">
                          <a:solidFill>
                            <a:srgbClr val="000000"/>
                          </a:solidFill>
                          <a:effectLst/>
                          <a:latin typeface="ＭＳ Ｐゴシック"/>
                        </a:rPr>
                        <a:t>項目</a:t>
                      </a:r>
                      <a:endParaRPr lang="ja-JP" altLang="en-US" sz="1100" b="0" i="0" u="none" strike="noStrike" dirty="0">
                        <a:solidFill>
                          <a:srgbClr val="000000"/>
                        </a:solidFill>
                        <a:effectLst/>
                        <a:latin typeface="ＭＳ Ｐゴシック"/>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ja-JP" altLang="en-US" sz="1200" b="0" i="0" u="none" strike="noStrike" dirty="0">
                          <a:solidFill>
                            <a:srgbClr val="000000"/>
                          </a:solidFill>
                          <a:effectLst/>
                          <a:latin typeface="+mj-ea"/>
                          <a:ea typeface="+mj-ea"/>
                        </a:rPr>
                        <a:t>病院種別</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ja-JP" altLang="en-US" sz="1200" b="0" i="0" u="none" strike="noStrike" dirty="0">
                          <a:solidFill>
                            <a:srgbClr val="000000"/>
                          </a:solidFill>
                          <a:effectLst/>
                          <a:latin typeface="+mj-ea"/>
                          <a:ea typeface="+mj-ea"/>
                        </a:rPr>
                        <a:t>対象病棟</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ja-JP" altLang="en-US" sz="1200" b="0" i="0" u="none" strike="noStrike" dirty="0" smtClean="0">
                          <a:solidFill>
                            <a:srgbClr val="000000"/>
                          </a:solidFill>
                          <a:effectLst/>
                          <a:latin typeface="+mj-ea"/>
                          <a:ea typeface="+mj-ea"/>
                        </a:rPr>
                        <a:t>内容</a:t>
                      </a:r>
                      <a:endParaRPr lang="ja-JP" altLang="en-US" sz="1200" b="0" i="0" u="none" strike="noStrike" dirty="0">
                        <a:solidFill>
                          <a:srgbClr val="000000"/>
                        </a:solidFill>
                        <a:effectLst/>
                        <a:latin typeface="+mj-ea"/>
                        <a:ea typeface="+mj-ea"/>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c>
                  <a:txBody>
                    <a:bodyPr/>
                    <a:lstStyle/>
                    <a:p>
                      <a:pPr algn="ctr" fontAlgn="ctr"/>
                      <a:r>
                        <a:rPr lang="zh-TW"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経過措置期間</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C5D9F1"/>
                    </a:solidFill>
                  </a:tcPr>
                </a:tc>
              </a:tr>
              <a:tr h="773401">
                <a:tc>
                  <a:txBody>
                    <a:bodyPr/>
                    <a:lstStyle/>
                    <a:p>
                      <a:r>
                        <a:rPr lang="zh-TW" altLang="en-US" sz="1200" dirty="0" smtClean="0">
                          <a:latin typeface="ＭＳ Ｐゴシック" panose="020B0600070205080204" pitchFamily="50" charset="-128"/>
                          <a:ea typeface="ＭＳ Ｐゴシック" panose="020B0600070205080204" pitchFamily="50" charset="-128"/>
                        </a:rPr>
                        <a:t>重症度、医療</a:t>
                      </a:r>
                      <a:r>
                        <a:rPr lang="ja-JP" altLang="en-US" sz="1200" dirty="0" smtClean="0">
                          <a:latin typeface="ＭＳ Ｐゴシック" panose="020B0600070205080204" pitchFamily="50" charset="-128"/>
                          <a:ea typeface="ＭＳ Ｐゴシック" panose="020B0600070205080204" pitchFamily="50" charset="-128"/>
                        </a:rPr>
                        <a:t>・</a:t>
                      </a:r>
                      <a:r>
                        <a:rPr lang="zh-TW" altLang="en-US" sz="1200" dirty="0" smtClean="0">
                          <a:latin typeface="ＭＳ Ｐゴシック" panose="020B0600070205080204" pitchFamily="50" charset="-128"/>
                          <a:ea typeface="ＭＳ Ｐゴシック" panose="020B0600070205080204" pitchFamily="50" charset="-128"/>
                        </a:rPr>
                        <a:t>看護必要度</a:t>
                      </a:r>
                      <a:endParaRPr lang="en-US" altLang="zh-TW" sz="1200" dirty="0" smtClean="0">
                        <a:latin typeface="ＭＳ Ｐゴシック" panose="020B0600070205080204" pitchFamily="50" charset="-128"/>
                        <a:ea typeface="ＭＳ Ｐゴシック" panose="020B0600070205080204" pitchFamily="50" charset="-128"/>
                      </a:endParaRPr>
                    </a:p>
                    <a:p>
                      <a:r>
                        <a:rPr lang="ja-JP" altLang="en-US" sz="1200" dirty="0" smtClean="0">
                          <a:latin typeface="ＭＳ Ｐゴシック" panose="020B0600070205080204" pitchFamily="50" charset="-128"/>
                          <a:ea typeface="ＭＳ Ｐゴシック" panose="020B0600070205080204" pitchFamily="50" charset="-128"/>
                        </a:rPr>
                        <a:t>（</a:t>
                      </a:r>
                      <a:r>
                        <a:rPr lang="en-US" altLang="ja-JP" sz="1200" dirty="0" smtClean="0">
                          <a:latin typeface="ＭＳ Ｐゴシック" panose="020B0600070205080204" pitchFamily="50" charset="-128"/>
                          <a:ea typeface="ＭＳ Ｐゴシック" panose="020B0600070205080204" pitchFamily="50" charset="-128"/>
                        </a:rPr>
                        <a:t>H</a:t>
                      </a:r>
                      <a:r>
                        <a:rPr lang="ja-JP" altLang="en-US" sz="1200" dirty="0" smtClean="0">
                          <a:latin typeface="ＭＳ Ｐゴシック" panose="020B0600070205080204" pitchFamily="50" charset="-128"/>
                          <a:ea typeface="ＭＳ Ｐゴシック" panose="020B0600070205080204" pitchFamily="50" charset="-128"/>
                        </a:rPr>
                        <a:t>ファイル）</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全病院</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７対</a:t>
                      </a: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dirty="0" err="1">
                          <a:solidFill>
                            <a:srgbClr val="000000"/>
                          </a:solidFill>
                          <a:effectLst/>
                          <a:latin typeface="ＭＳ Ｐゴシック" panose="020B0600070205080204" pitchFamily="50" charset="-128"/>
                          <a:ea typeface="ＭＳ Ｐゴシック" panose="020B0600070205080204" pitchFamily="50" charset="-128"/>
                        </a:rPr>
                        <a:t>、</a:t>
                      </a: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対１、地域包括ケア</a:t>
                      </a:r>
                      <a:b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b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（評価票に</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より評価を行ことが必要な病棟）</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・医療看護必要度の対象患者について、患者ごとのデータを提出。</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9</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月末まで</a:t>
                      </a:r>
                      <a:endPar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６ヶ月）</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1364391">
                <a:tc>
                  <a:txBody>
                    <a:bodyPr/>
                    <a:lstStyle/>
                    <a:p>
                      <a:r>
                        <a:rPr lang="ja-JP" altLang="en-US" sz="1200" dirty="0" smtClean="0">
                          <a:latin typeface="ＭＳ Ｐゴシック" panose="020B0600070205080204" pitchFamily="50" charset="-128"/>
                          <a:ea typeface="ＭＳ Ｐゴシック" panose="020B0600070205080204" pitchFamily="50" charset="-128"/>
                        </a:rPr>
                        <a:t>詳細な診療行為の提出</a:t>
                      </a:r>
                      <a:endParaRPr lang="en-US" altLang="ja-JP" sz="1200" dirty="0" smtClean="0">
                        <a:latin typeface="ＭＳ Ｐゴシック" panose="020B0600070205080204" pitchFamily="50" charset="-128"/>
                        <a:ea typeface="ＭＳ Ｐゴシック" panose="020B0600070205080204" pitchFamily="50" charset="-128"/>
                      </a:endParaRPr>
                    </a:p>
                    <a:p>
                      <a:r>
                        <a:rPr lang="ja-JP" altLang="en-US" sz="1200" dirty="0" smtClean="0">
                          <a:latin typeface="ＭＳ Ｐゴシック" panose="020B0600070205080204" pitchFamily="50" charset="-128"/>
                          <a:ea typeface="ＭＳ Ｐゴシック" panose="020B0600070205080204" pitchFamily="50" charset="-128"/>
                        </a:rPr>
                        <a:t>（ＥＦファイル）</a:t>
                      </a:r>
                      <a:endParaRPr lang="ja-JP" altLang="en-US" sz="1200" dirty="0">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全病院</a:t>
                      </a:r>
                      <a:endPar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精神病棟グループ・その他病棟グループ（療養病棟、地域包括ケア病棟など）</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85725" indent="-85725" algn="l"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・診療行為や薬剤料等が包括されている入院料を算定している場合についても、実施された診療行為等を</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EF</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ファイルに出力。</a:t>
                      </a:r>
                      <a:endPar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marL="85725" indent="-85725" algn="l"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・これまでは一部の入院料が対象となっていなかったが、療養病棟入院基本料や精神病棟の特定入院料等を含め、全ての入院料が対象となる。</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9</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月末まで</a:t>
                      </a:r>
                      <a:endPar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６ヶ月）</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80710">
                <a:tc>
                  <a:txBody>
                    <a:bodyPr/>
                    <a:lstStyle/>
                    <a:p>
                      <a:r>
                        <a:rPr lang="ja-JP" altLang="en-US" sz="1200" dirty="0" smtClean="0">
                          <a:latin typeface="ＭＳ Ｐゴシック" panose="020B0600070205080204" pitchFamily="50" charset="-128"/>
                          <a:ea typeface="ＭＳ Ｐゴシック" panose="020B0600070205080204" pitchFamily="50" charset="-128"/>
                        </a:rPr>
                        <a:t>持参薬を出力</a:t>
                      </a:r>
                      <a:endParaRPr lang="en-US" altLang="ja-JP" sz="1200" dirty="0" smtClean="0">
                        <a:latin typeface="ＭＳ Ｐゴシック" panose="020B0600070205080204" pitchFamily="50" charset="-128"/>
                        <a:ea typeface="ＭＳ Ｐゴシック" panose="020B0600070205080204" pitchFamily="50" charset="-128"/>
                      </a:endParaRPr>
                    </a:p>
                    <a:p>
                      <a:r>
                        <a:rPr lang="ja-JP" altLang="en-US" sz="1200" dirty="0" smtClean="0">
                          <a:latin typeface="ＭＳ Ｐゴシック" panose="020B0600070205080204" pitchFamily="50" charset="-128"/>
                          <a:ea typeface="ＭＳ Ｐゴシック" panose="020B0600070205080204" pitchFamily="50" charset="-128"/>
                        </a:rPr>
                        <a:t>（ＥＦファイル）</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smtClean="0">
                          <a:solidFill>
                            <a:srgbClr val="000000"/>
                          </a:solidFill>
                          <a:effectLst/>
                          <a:latin typeface="ＭＳ Ｐゴシック" panose="020B0600070205080204" pitchFamily="50" charset="-128"/>
                          <a:ea typeface="ＭＳ Ｐゴシック" panose="020B0600070205080204" pitchFamily="50" charset="-128"/>
                        </a:rPr>
                        <a:t>ＤＰＣ</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対象病院・準備病院</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zh-TW"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７対１、</a:t>
                      </a:r>
                      <a:r>
                        <a:rPr lang="en-US" altLang="zh-TW" sz="1200" b="0" i="0" u="none" strike="noStrike" dirty="0">
                          <a:solidFill>
                            <a:srgbClr val="000000"/>
                          </a:solidFill>
                          <a:effectLst/>
                          <a:latin typeface="ＭＳ Ｐゴシック" panose="020B0600070205080204" pitchFamily="50" charset="-128"/>
                          <a:ea typeface="ＭＳ Ｐゴシック" panose="020B0600070205080204" pitchFamily="50" charset="-128"/>
                        </a:rPr>
                        <a:t>10</a:t>
                      </a:r>
                      <a:r>
                        <a:rPr lang="zh-TW"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対１</a:t>
                      </a:r>
                      <a:r>
                        <a:rPr lang="zh-TW" altLang="en-US" sz="1200" b="0" i="0" u="none" strike="noStrike">
                          <a:solidFill>
                            <a:srgbClr val="000000"/>
                          </a:solidFill>
                          <a:effectLst/>
                          <a:latin typeface="ＭＳ Ｐゴシック" panose="020B0600070205080204" pitchFamily="50" charset="-128"/>
                          <a:ea typeface="ＭＳ Ｐゴシック" panose="020B0600070205080204" pitchFamily="50" charset="-128"/>
                        </a:rPr>
                        <a:t>（</a:t>
                      </a:r>
                      <a:r>
                        <a:rPr lang="zh-TW" altLang="en-US" sz="1200" b="0" i="0" u="none" strike="noStrike" smtClean="0">
                          <a:solidFill>
                            <a:srgbClr val="000000"/>
                          </a:solidFill>
                          <a:effectLst/>
                          <a:latin typeface="ＭＳ Ｐゴシック" panose="020B0600070205080204" pitchFamily="50" charset="-128"/>
                          <a:ea typeface="ＭＳ Ｐゴシック" panose="020B0600070205080204" pitchFamily="50" charset="-128"/>
                        </a:rPr>
                        <a:t>ＤＰＣ</a:t>
                      </a:r>
                      <a:r>
                        <a:rPr lang="zh-TW"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対象病棟）</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88900" indent="-88900" algn="l"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・持参薬を使用した場合に、薬剤名・使用料を出力</a:t>
                      </a:r>
                      <a:endParaRPr lang="zh-TW"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9</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月末まで</a:t>
                      </a:r>
                      <a:endPar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６ヶ月）</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977444">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smtClean="0">
                          <a:solidFill>
                            <a:srgbClr val="000000"/>
                          </a:solidFill>
                          <a:effectLst/>
                          <a:latin typeface="ＭＳ Ｐゴシック"/>
                        </a:rPr>
                        <a:t>１４桁コードを出力</a:t>
                      </a:r>
                      <a:endParaRPr lang="en-US" altLang="ja-JP" sz="1200" b="0" i="0" u="none" strike="noStrike" dirty="0" smtClean="0">
                        <a:solidFill>
                          <a:srgbClr val="000000"/>
                        </a:solidFill>
                        <a:effectLst/>
                        <a:latin typeface="ＭＳ Ｐゴシック"/>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smtClean="0">
                          <a:solidFill>
                            <a:srgbClr val="000000"/>
                          </a:solidFill>
                          <a:effectLst/>
                          <a:latin typeface="ＭＳ Ｐゴシック"/>
                        </a:rPr>
                        <a:t>（</a:t>
                      </a:r>
                      <a:r>
                        <a:rPr lang="en-US" altLang="ja-JP" sz="1200" b="0" i="0" u="none" strike="noStrike" dirty="0" smtClean="0">
                          <a:solidFill>
                            <a:srgbClr val="000000"/>
                          </a:solidFill>
                          <a:effectLst/>
                          <a:latin typeface="ＭＳ Ｐゴシック"/>
                        </a:rPr>
                        <a:t>D</a:t>
                      </a:r>
                      <a:r>
                        <a:rPr lang="ja-JP" altLang="en-US" sz="1200" b="0" i="0" u="none" strike="noStrike" dirty="0" smtClean="0">
                          <a:solidFill>
                            <a:srgbClr val="000000"/>
                          </a:solidFill>
                          <a:effectLst/>
                          <a:latin typeface="ＭＳ Ｐゴシック"/>
                        </a:rPr>
                        <a:t>ファイル・レセプト）</a:t>
                      </a:r>
                      <a:endParaRPr lang="ja-JP" altLang="en-US" sz="1200" b="0" i="0" u="none" strike="noStrike" dirty="0">
                        <a:solidFill>
                          <a:srgbClr val="000000"/>
                        </a:solidFill>
                        <a:effectLst/>
                        <a:latin typeface="ＭＳ Ｐゴシック"/>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ctr" latinLnBrk="0" hangingPunct="1"/>
                      <a:r>
                        <a:rPr kumimoji="1" lang="en-US" sz="1200" b="0" i="0" u="none" strike="noStrike" kern="1200" smtClean="0">
                          <a:solidFill>
                            <a:srgbClr val="000000"/>
                          </a:solidFill>
                          <a:effectLst/>
                          <a:latin typeface="ＭＳ Ｐゴシック" panose="020B0600070205080204" pitchFamily="50" charset="-128"/>
                          <a:ea typeface="ＭＳ Ｐゴシック" panose="020B0600070205080204" pitchFamily="50" charset="-128"/>
                          <a:cs typeface="+mn-cs"/>
                        </a:rPr>
                        <a:t>ＤＰＣ</a:t>
                      </a:r>
                      <a:r>
                        <a:rPr kumimoji="1" lang="ja-JP" altLang="en-US" sz="12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rPr>
                        <a:t>対象病院</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ctr" latinLnBrk="0" hangingPunct="1"/>
                      <a:r>
                        <a:rPr kumimoji="1" lang="zh-TW" altLang="en-US" sz="12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rPr>
                        <a:t>７対１、</a:t>
                      </a:r>
                      <a:r>
                        <a:rPr kumimoji="1" lang="en-US" altLang="zh-TW" sz="12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rPr>
                        <a:t>10</a:t>
                      </a:r>
                      <a:r>
                        <a:rPr kumimoji="1" lang="zh-TW" altLang="en-US" sz="12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rPr>
                        <a:t>対１</a:t>
                      </a:r>
                      <a:r>
                        <a:rPr kumimoji="1" lang="zh-TW" altLang="en-US" sz="1200" b="0" i="0" u="none" strike="noStrike" kern="1200">
                          <a:solidFill>
                            <a:srgbClr val="000000"/>
                          </a:solidFill>
                          <a:effectLst/>
                          <a:latin typeface="ＭＳ Ｐゴシック" panose="020B0600070205080204" pitchFamily="50" charset="-128"/>
                          <a:ea typeface="ＭＳ Ｐゴシック" panose="020B0600070205080204" pitchFamily="50" charset="-128"/>
                          <a:cs typeface="+mn-cs"/>
                        </a:rPr>
                        <a:t>（</a:t>
                      </a:r>
                      <a:r>
                        <a:rPr kumimoji="1" lang="zh-TW" altLang="en-US" sz="1200" b="0" i="0" u="none" strike="noStrike" kern="1200" smtClean="0">
                          <a:solidFill>
                            <a:srgbClr val="000000"/>
                          </a:solidFill>
                          <a:effectLst/>
                          <a:latin typeface="ＭＳ Ｐゴシック" panose="020B0600070205080204" pitchFamily="50" charset="-128"/>
                          <a:ea typeface="ＭＳ Ｐゴシック" panose="020B0600070205080204" pitchFamily="50" charset="-128"/>
                          <a:cs typeface="+mn-cs"/>
                        </a:rPr>
                        <a:t>ＤＰＣ</a:t>
                      </a:r>
                      <a:r>
                        <a:rPr kumimoji="1" lang="zh-TW" altLang="en-US" sz="12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rPr>
                        <a:t>対象病棟）</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l" defTabSz="914400" rtl="0" eaLnBrk="1" fontAlgn="ctr" latinLnBrk="0" hangingPunct="1"/>
                      <a:r>
                        <a:rPr kumimoji="1" lang="ja-JP" altLang="en-US" sz="1200" b="0" i="0" u="none" strike="noStrike" kern="1200" dirty="0" smtClean="0">
                          <a:solidFill>
                            <a:srgbClr val="000000"/>
                          </a:solidFill>
                          <a:effectLst/>
                          <a:latin typeface="ＭＳ Ｐゴシック" panose="020B0600070205080204" pitchFamily="50" charset="-128"/>
                          <a:ea typeface="ＭＳ Ｐゴシック" panose="020B0600070205080204" pitchFamily="50" charset="-128"/>
                          <a:cs typeface="+mn-cs"/>
                        </a:rPr>
                        <a:t>①出来高請求</a:t>
                      </a:r>
                      <a:r>
                        <a:rPr kumimoji="1" lang="ja-JP" altLang="en-US" sz="1200" b="0" i="0" u="none" strike="noStrike" kern="1200" smtClean="0">
                          <a:solidFill>
                            <a:srgbClr val="000000"/>
                          </a:solidFill>
                          <a:effectLst/>
                          <a:latin typeface="ＭＳ Ｐゴシック" panose="020B0600070205080204" pitchFamily="50" charset="-128"/>
                          <a:ea typeface="ＭＳ Ｐゴシック" panose="020B0600070205080204" pitchFamily="50" charset="-128"/>
                          <a:cs typeface="+mn-cs"/>
                        </a:rPr>
                        <a:t>の</a:t>
                      </a:r>
                      <a:r>
                        <a:rPr kumimoji="1" lang="en-US" altLang="ja-JP" sz="1200" b="0" i="0" u="none" strike="noStrike" kern="1200" smtClean="0">
                          <a:solidFill>
                            <a:srgbClr val="000000"/>
                          </a:solidFill>
                          <a:effectLst/>
                          <a:latin typeface="ＭＳ Ｐゴシック" panose="020B0600070205080204" pitchFamily="50" charset="-128"/>
                          <a:ea typeface="ＭＳ Ｐゴシック" panose="020B0600070205080204" pitchFamily="50" charset="-128"/>
                          <a:cs typeface="+mn-cs"/>
                        </a:rPr>
                        <a:t>DPC</a:t>
                      </a:r>
                      <a:r>
                        <a:rPr kumimoji="1" lang="ja-JP" altLang="en-US" sz="1200" b="0" i="0" u="none" strike="noStrike" kern="1200" dirty="0" smtClean="0">
                          <a:solidFill>
                            <a:srgbClr val="000000"/>
                          </a:solidFill>
                          <a:effectLst/>
                          <a:latin typeface="ＭＳ Ｐゴシック" panose="020B0600070205080204" pitchFamily="50" charset="-128"/>
                          <a:ea typeface="ＭＳ Ｐゴシック" panose="020B0600070205080204" pitchFamily="50" charset="-128"/>
                          <a:cs typeface="+mn-cs"/>
                        </a:rPr>
                        <a:t>コードに該当する場合</a:t>
                      </a:r>
                    </a:p>
                    <a:p>
                      <a:pPr marL="177800" indent="-177800" algn="l" defTabSz="914400" rtl="0" eaLnBrk="1" fontAlgn="ctr" latinLnBrk="0" hangingPunct="1"/>
                      <a:r>
                        <a:rPr kumimoji="1" lang="ja-JP" altLang="en-US" sz="1200" b="0" i="0" u="none" strike="noStrike" kern="1200" dirty="0" smtClean="0">
                          <a:solidFill>
                            <a:srgbClr val="000000"/>
                          </a:solidFill>
                          <a:effectLst/>
                          <a:latin typeface="ＭＳ Ｐゴシック" panose="020B0600070205080204" pitchFamily="50" charset="-128"/>
                          <a:ea typeface="ＭＳ Ｐゴシック" panose="020B0600070205080204" pitchFamily="50" charset="-128"/>
                          <a:cs typeface="+mn-cs"/>
                        </a:rPr>
                        <a:t>②高額薬剤において、告示されて</a:t>
                      </a:r>
                      <a:r>
                        <a:rPr kumimoji="1" lang="ja-JP" altLang="en-US" sz="1200" b="0" i="0" u="none" strike="noStrike" kern="1200" smtClean="0">
                          <a:solidFill>
                            <a:srgbClr val="000000"/>
                          </a:solidFill>
                          <a:effectLst/>
                          <a:latin typeface="ＭＳ Ｐゴシック" panose="020B0600070205080204" pitchFamily="50" charset="-128"/>
                          <a:ea typeface="ＭＳ Ｐゴシック" panose="020B0600070205080204" pitchFamily="50" charset="-128"/>
                          <a:cs typeface="+mn-cs"/>
                        </a:rPr>
                        <a:t>いる</a:t>
                      </a:r>
                      <a:r>
                        <a:rPr kumimoji="1" lang="en-US" altLang="ja-JP" sz="1200" b="0" i="0" u="none" strike="noStrike" kern="1200" smtClean="0">
                          <a:solidFill>
                            <a:srgbClr val="000000"/>
                          </a:solidFill>
                          <a:effectLst/>
                          <a:latin typeface="ＭＳ Ｐゴシック" panose="020B0600070205080204" pitchFamily="50" charset="-128"/>
                          <a:ea typeface="ＭＳ Ｐゴシック" panose="020B0600070205080204" pitchFamily="50" charset="-128"/>
                          <a:cs typeface="+mn-cs"/>
                        </a:rPr>
                        <a:t>DPC</a:t>
                      </a:r>
                      <a:r>
                        <a:rPr kumimoji="1" lang="ja-JP" altLang="en-US" sz="1200" b="0" i="0" u="none" strike="noStrike" kern="1200" dirty="0" smtClean="0">
                          <a:solidFill>
                            <a:srgbClr val="000000"/>
                          </a:solidFill>
                          <a:effectLst/>
                          <a:latin typeface="ＭＳ Ｐゴシック" panose="020B0600070205080204" pitchFamily="50" charset="-128"/>
                          <a:ea typeface="ＭＳ Ｐゴシック" panose="020B0600070205080204" pitchFamily="50" charset="-128"/>
                          <a:cs typeface="+mn-cs"/>
                        </a:rPr>
                        <a:t>コードに該当する場合</a:t>
                      </a:r>
                    </a:p>
                    <a:p>
                      <a:pPr marL="177800" indent="-177800" algn="l" defTabSz="914400" rtl="0" eaLnBrk="1" fontAlgn="ctr" latinLnBrk="0" hangingPunct="1"/>
                      <a:r>
                        <a:rPr kumimoji="1" lang="ja-JP" altLang="en-US" sz="1200" b="0" i="0" u="none" strike="noStrike" kern="1200" dirty="0" smtClean="0">
                          <a:solidFill>
                            <a:srgbClr val="000000"/>
                          </a:solidFill>
                          <a:effectLst/>
                          <a:latin typeface="ＭＳ Ｐゴシック" panose="020B0600070205080204" pitchFamily="50" charset="-128"/>
                          <a:ea typeface="ＭＳ Ｐゴシック" panose="020B0600070205080204" pitchFamily="50" charset="-128"/>
                          <a:cs typeface="+mn-cs"/>
                        </a:rPr>
                        <a:t>③算定して</a:t>
                      </a:r>
                      <a:r>
                        <a:rPr kumimoji="1" lang="ja-JP" altLang="en-US" sz="1200" b="0" i="0" u="none" strike="noStrike" kern="1200" smtClean="0">
                          <a:solidFill>
                            <a:srgbClr val="000000"/>
                          </a:solidFill>
                          <a:effectLst/>
                          <a:latin typeface="ＭＳ Ｐゴシック" panose="020B0600070205080204" pitchFamily="50" charset="-128"/>
                          <a:ea typeface="ＭＳ Ｐゴシック" panose="020B0600070205080204" pitchFamily="50" charset="-128"/>
                          <a:cs typeface="+mn-cs"/>
                        </a:rPr>
                        <a:t>いる</a:t>
                      </a:r>
                      <a:r>
                        <a:rPr kumimoji="1" lang="en-US" altLang="ja-JP" sz="1200" b="0" i="0" u="none" strike="noStrike" kern="1200" smtClean="0">
                          <a:solidFill>
                            <a:srgbClr val="000000"/>
                          </a:solidFill>
                          <a:effectLst/>
                          <a:latin typeface="ＭＳ Ｐゴシック" panose="020B0600070205080204" pitchFamily="50" charset="-128"/>
                          <a:ea typeface="ＭＳ Ｐゴシック" panose="020B0600070205080204" pitchFamily="50" charset="-128"/>
                          <a:cs typeface="+mn-cs"/>
                        </a:rPr>
                        <a:t>DPC</a:t>
                      </a:r>
                      <a:r>
                        <a:rPr kumimoji="1" lang="ja-JP" altLang="en-US" sz="1200" b="0" i="0" u="none" strike="noStrike" kern="1200" dirty="0" smtClean="0">
                          <a:solidFill>
                            <a:srgbClr val="000000"/>
                          </a:solidFill>
                          <a:effectLst/>
                          <a:latin typeface="ＭＳ Ｐゴシック" panose="020B0600070205080204" pitchFamily="50" charset="-128"/>
                          <a:ea typeface="ＭＳ Ｐゴシック" panose="020B0600070205080204" pitchFamily="50" charset="-128"/>
                          <a:cs typeface="+mn-cs"/>
                        </a:rPr>
                        <a:t>コードの入院日</a:t>
                      </a:r>
                      <a:r>
                        <a:rPr kumimoji="1" lang="en-US" altLang="ja-JP" sz="1200" b="0" i="0" u="none" strike="noStrike" kern="1200" dirty="0" smtClean="0">
                          <a:solidFill>
                            <a:srgbClr val="000000"/>
                          </a:solidFill>
                          <a:effectLst/>
                          <a:latin typeface="ＭＳ Ｐゴシック" panose="020B0600070205080204" pitchFamily="50" charset="-128"/>
                          <a:ea typeface="ＭＳ Ｐゴシック" panose="020B0600070205080204" pitchFamily="50" charset="-128"/>
                          <a:cs typeface="+mn-cs"/>
                        </a:rPr>
                        <a:t>Ⅲ</a:t>
                      </a:r>
                      <a:r>
                        <a:rPr kumimoji="1" lang="ja-JP" altLang="en-US" sz="1200" b="0" i="0" u="none" strike="noStrike" kern="1200" dirty="0" smtClean="0">
                          <a:solidFill>
                            <a:srgbClr val="000000"/>
                          </a:solidFill>
                          <a:effectLst/>
                          <a:latin typeface="ＭＳ Ｐゴシック" panose="020B0600070205080204" pitchFamily="50" charset="-128"/>
                          <a:ea typeface="ＭＳ Ｐゴシック" panose="020B0600070205080204" pitchFamily="50" charset="-128"/>
                          <a:cs typeface="+mn-cs"/>
                        </a:rPr>
                        <a:t>を超えた場合</a:t>
                      </a:r>
                      <a:endParaRPr kumimoji="1" lang="zh-TW" altLang="en-US" sz="1200" b="0" i="0" u="none" strike="noStrike" kern="1200" dirty="0">
                        <a:solidFill>
                          <a:srgbClr val="000000"/>
                        </a:solidFill>
                        <a:effectLst/>
                        <a:latin typeface="ＭＳ Ｐゴシック" panose="020B0600070205080204" pitchFamily="50" charset="-128"/>
                        <a:ea typeface="ＭＳ Ｐゴシック" panose="020B0600070205080204" pitchFamily="50" charset="-128"/>
                        <a:cs typeface="+mn-cs"/>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dirty="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9</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月末まで</a:t>
                      </a:r>
                      <a:endPar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６ヶ月）</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r h="580710">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dirty="0" smtClean="0">
                          <a:solidFill>
                            <a:srgbClr val="000000"/>
                          </a:solidFill>
                          <a:effectLst/>
                          <a:latin typeface="ＭＳ Ｐゴシック"/>
                        </a:rPr>
                        <a:t>（参考）データ提出加算</a:t>
                      </a:r>
                      <a:endParaRPr lang="ja-JP" altLang="en-US" sz="1200" b="0" i="0" u="none" strike="noStrike" dirty="0">
                        <a:solidFill>
                          <a:srgbClr val="000000"/>
                        </a:solidFill>
                        <a:effectLst/>
                        <a:latin typeface="ＭＳ Ｐゴシック"/>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en-US" altLang="ja-JP" sz="1200" b="0" i="0" u="none" strike="noStrike" dirty="0">
                          <a:solidFill>
                            <a:srgbClr val="000000"/>
                          </a:solidFill>
                          <a:effectLst/>
                          <a:latin typeface="+mj-ea"/>
                          <a:ea typeface="+mj-ea"/>
                        </a:rPr>
                        <a:t>10</a:t>
                      </a:r>
                      <a:r>
                        <a:rPr lang="ja-JP" altLang="en-US" sz="1200" b="0" i="0" u="none" strike="noStrike" dirty="0">
                          <a:solidFill>
                            <a:srgbClr val="000000"/>
                          </a:solidFill>
                          <a:effectLst/>
                          <a:latin typeface="+mj-ea"/>
                          <a:ea typeface="+mj-ea"/>
                        </a:rPr>
                        <a:t>対１（</a:t>
                      </a:r>
                      <a:r>
                        <a:rPr lang="en-US" altLang="ja-JP" sz="1200" b="0" i="0" u="none" strike="noStrike" dirty="0">
                          <a:solidFill>
                            <a:srgbClr val="000000"/>
                          </a:solidFill>
                          <a:effectLst/>
                          <a:latin typeface="+mj-ea"/>
                          <a:ea typeface="+mj-ea"/>
                        </a:rPr>
                        <a:t>200</a:t>
                      </a:r>
                      <a:r>
                        <a:rPr lang="ja-JP" altLang="en-US" sz="1200" b="0" i="0" u="none" strike="noStrike" dirty="0" smtClean="0">
                          <a:solidFill>
                            <a:srgbClr val="000000"/>
                          </a:solidFill>
                          <a:effectLst/>
                          <a:latin typeface="+mj-ea"/>
                          <a:ea typeface="+mj-ea"/>
                        </a:rPr>
                        <a:t>床</a:t>
                      </a:r>
                      <a:endParaRPr lang="en-US" altLang="ja-JP" sz="1200" b="0" i="0" u="none" strike="noStrike" dirty="0" smtClean="0">
                        <a:solidFill>
                          <a:srgbClr val="000000"/>
                        </a:solidFill>
                        <a:effectLst/>
                        <a:latin typeface="+mj-ea"/>
                        <a:ea typeface="+mj-ea"/>
                      </a:endParaRPr>
                    </a:p>
                    <a:p>
                      <a:pPr algn="l" fontAlgn="ctr"/>
                      <a:r>
                        <a:rPr lang="ja-JP" altLang="en-US" sz="1200" b="0" i="0" u="none" strike="noStrike" dirty="0" smtClean="0">
                          <a:solidFill>
                            <a:srgbClr val="000000"/>
                          </a:solidFill>
                          <a:effectLst/>
                          <a:latin typeface="+mj-ea"/>
                          <a:ea typeface="+mj-ea"/>
                        </a:rPr>
                        <a:t>以上</a:t>
                      </a:r>
                      <a:r>
                        <a:rPr lang="ja-JP" altLang="en-US" sz="1200" b="0" i="0" u="none" strike="noStrike" dirty="0">
                          <a:solidFill>
                            <a:srgbClr val="000000"/>
                          </a:solidFill>
                          <a:effectLst/>
                          <a:latin typeface="+mj-ea"/>
                          <a:ea typeface="+mj-ea"/>
                        </a:rPr>
                        <a:t>）の病院</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l" fontAlgn="ctr"/>
                      <a:r>
                        <a:rPr lang="ja-JP" altLang="en-US" sz="1200" b="0" i="0" u="none" strike="noStrike" dirty="0">
                          <a:solidFill>
                            <a:srgbClr val="000000"/>
                          </a:solidFill>
                          <a:effectLst/>
                          <a:latin typeface="+mj-ea"/>
                          <a:ea typeface="+mj-ea"/>
                        </a:rPr>
                        <a:t>全病棟</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altLang="ja-JP" sz="1200" b="0" i="0" u="none" strike="noStrike" dirty="0" smtClean="0">
                          <a:solidFill>
                            <a:srgbClr val="000000"/>
                          </a:solidFill>
                          <a:effectLst/>
                          <a:latin typeface="+mj-ea"/>
                          <a:ea typeface="+mj-ea"/>
                        </a:rPr>
                        <a:t>-</a:t>
                      </a:r>
                      <a:endParaRPr lang="ja-JP" altLang="en-US" sz="1200" b="0" i="0" u="none" strike="noStrike" dirty="0">
                        <a:solidFill>
                          <a:srgbClr val="000000"/>
                        </a:solidFill>
                        <a:effectLst/>
                        <a:latin typeface="+mj-ea"/>
                        <a:ea typeface="+mj-ea"/>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lnTlToBr w="12700" cap="flat" cmpd="sng" algn="ctr">
                      <a:solidFill>
                        <a:schemeClr val="bg1"/>
                      </a:solidFill>
                      <a:prstDash val="solid"/>
                      <a:round/>
                      <a:headEnd type="none" w="med" len="med"/>
                      <a:tailEnd type="none" w="med" len="med"/>
                    </a:lnTlToBr>
                  </a:tcPr>
                </a:tc>
                <a:tc>
                  <a:txBody>
                    <a:bodyPr/>
                    <a:lstStyle/>
                    <a:p>
                      <a:pPr algn="l" fontAlgn="ctr"/>
                      <a:r>
                        <a:rPr lang="zh-TW" altLang="en-US" sz="1200" b="0" i="0" u="none" strike="noStrike" dirty="0">
                          <a:solidFill>
                            <a:srgbClr val="000000"/>
                          </a:solidFill>
                          <a:effectLst/>
                          <a:latin typeface="ＭＳ Ｐゴシック" panose="020B0600070205080204" pitchFamily="50" charset="-128"/>
                          <a:ea typeface="ＭＳ Ｐゴシック" panose="020B0600070205080204" pitchFamily="50" charset="-128"/>
                        </a:rPr>
                        <a:t>平成</a:t>
                      </a:r>
                      <a:r>
                        <a:rPr lang="en-US" altLang="zh-TW"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29</a:t>
                      </a:r>
                      <a:r>
                        <a:rPr lang="zh-TW"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月末まで</a:t>
                      </a:r>
                      <a:endParaRPr lang="en-US" altLang="zh-TW"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zh-TW"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a:t>
                      </a:r>
                      <a:r>
                        <a:rPr lang="ja-JP"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１</a:t>
                      </a:r>
                      <a:r>
                        <a:rPr lang="zh-TW" altLang="en-US" sz="1200" b="0" i="0" u="none" strike="noStrike" dirty="0" smtClean="0">
                          <a:solidFill>
                            <a:srgbClr val="000000"/>
                          </a:solidFill>
                          <a:effectLst/>
                          <a:latin typeface="ＭＳ Ｐゴシック" panose="020B0600070205080204" pitchFamily="50" charset="-128"/>
                          <a:ea typeface="ＭＳ Ｐゴシック" panose="020B0600070205080204" pitchFamily="50" charset="-128"/>
                        </a:rPr>
                        <a:t>年間</a:t>
                      </a:r>
                      <a:r>
                        <a:rPr lang="zh-TW" altLang="en-US" sz="1200" b="0" i="0" u="none" strike="noStrike" dirty="0">
                          <a:solidFill>
                            <a:srgbClr val="000000"/>
                          </a:solidFill>
                          <a:effectLst/>
                          <a:latin typeface="+mj-ea"/>
                          <a:ea typeface="+mj-ea"/>
                        </a:rPr>
                        <a:t>）</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r>
            </a:tbl>
          </a:graphicData>
        </a:graphic>
      </p:graphicFrame>
      <p:sp>
        <p:nvSpPr>
          <p:cNvPr id="8" name="Rectangle 2"/>
          <p:cNvSpPr>
            <a:spLocks noChangeArrowheads="1"/>
          </p:cNvSpPr>
          <p:nvPr/>
        </p:nvSpPr>
        <p:spPr bwMode="auto">
          <a:xfrm>
            <a:off x="194414" y="44450"/>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a:solidFill>
                  <a:prstClr val="black"/>
                </a:solidFill>
                <a:latin typeface="ＭＳ Ｐゴシック"/>
                <a:ea typeface="ＭＳ Ｐゴシック"/>
              </a:rPr>
              <a:t>２３</a:t>
            </a:r>
            <a:r>
              <a:rPr lang="ja-JP" altLang="en-US" sz="2800" kern="0" smtClean="0">
                <a:solidFill>
                  <a:prstClr val="black"/>
                </a:solidFill>
                <a:latin typeface="ＭＳ Ｐゴシック"/>
                <a:ea typeface="ＭＳ Ｐゴシック"/>
              </a:rPr>
              <a:t>．ＤＰＣ</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421419399"/>
      </p:ext>
    </p:extLst>
  </p:cSld>
  <p:clrMapOvr>
    <a:masterClrMapping/>
  </p:clrMapOvr>
  <p:timing>
    <p:tnLst>
      <p:par>
        <p:cT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05"/>
            <a:ext cx="9144000" cy="1228725"/>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3600" dirty="0">
                <a:solidFill>
                  <a:prstClr val="black"/>
                </a:solidFill>
                <a:latin typeface="ＭＳ Ｐゴシック"/>
              </a:rPr>
              <a:t>２４</a:t>
            </a:r>
            <a:r>
              <a:rPr lang="ja-JP" altLang="en-US" sz="3600" dirty="0" smtClean="0">
                <a:solidFill>
                  <a:prstClr val="black"/>
                </a:solidFill>
                <a:latin typeface="ＭＳ Ｐゴシック"/>
              </a:rPr>
              <a:t>．経過措置一覧</a:t>
            </a:r>
            <a:endParaRPr lang="en-US" altLang="ja-JP" sz="3600" dirty="0" smtClean="0">
              <a:solidFill>
                <a:prstClr val="black"/>
              </a:solidFill>
              <a:latin typeface="ＭＳ Ｐゴシック"/>
            </a:endParaRPr>
          </a:p>
        </p:txBody>
      </p:sp>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294</a:t>
            </a:fld>
            <a:endParaRPr lang="ja-JP" altLang="en-US" dirty="0">
              <a:solidFill>
                <a:prstClr val="black"/>
              </a:solidFill>
            </a:endParaRPr>
          </a:p>
        </p:txBody>
      </p:sp>
    </p:spTree>
    <p:extLst>
      <p:ext uri="{BB962C8B-B14F-4D97-AF65-F5344CB8AC3E}">
        <p14:creationId xmlns:p14="http://schemas.microsoft.com/office/powerpoint/2010/main" val="2975217651"/>
      </p:ext>
    </p:extLst>
  </p:cSld>
  <p:clrMapOvr>
    <a:masterClrMapping/>
  </p:clrMapOvr>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344488" y="579549"/>
          <a:ext cx="9367253" cy="6087500"/>
        </p:xfrm>
        <a:graphic>
          <a:graphicData uri="http://schemas.openxmlformats.org/drawingml/2006/table">
            <a:tbl>
              <a:tblPr firstRow="1" bandRow="1">
                <a:tableStyleId>{B301B821-A1FF-4177-AEE7-76D212191A09}</a:tableStyleId>
              </a:tblPr>
              <a:tblGrid>
                <a:gridCol w="365908"/>
                <a:gridCol w="2707722"/>
                <a:gridCol w="6293623"/>
              </a:tblGrid>
              <a:tr h="185155">
                <a:tc>
                  <a:txBody>
                    <a:bodyPr/>
                    <a:lstStyle/>
                    <a:p>
                      <a:pPr algn="ctr" fontAlgn="ctr"/>
                      <a:endParaRPr lang="ja-JP" altLang="en-US"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600" u="none" strike="noStrike" baseline="0" dirty="0">
                          <a:effectLst/>
                          <a:latin typeface="ＭＳ Ｐゴシック" panose="020B0600070205080204" pitchFamily="50" charset="-128"/>
                          <a:ea typeface="ＭＳ Ｐゴシック" panose="020B0600070205080204" pitchFamily="50" charset="-128"/>
                        </a:rPr>
                        <a:t>項目　</a:t>
                      </a:r>
                      <a:endParaRPr lang="ja-JP" altLang="en-US" sz="16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600" u="none" strike="noStrike" baseline="0" dirty="0">
                          <a:effectLst/>
                          <a:latin typeface="ＭＳ Ｐゴシック" panose="020B0600070205080204" pitchFamily="50" charset="-128"/>
                          <a:ea typeface="ＭＳ Ｐゴシック" panose="020B0600070205080204" pitchFamily="50" charset="-128"/>
                        </a:rPr>
                        <a:t>経過措置</a:t>
                      </a:r>
                      <a:endParaRPr lang="ja-JP" altLang="en-US" sz="16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368617">
                <a:tc>
                  <a:txBody>
                    <a:bodyPr/>
                    <a:lstStyle/>
                    <a:p>
                      <a:pPr algn="ctr" fontAlgn="ctr"/>
                      <a:r>
                        <a:rPr lang="en-US" altLang="ja-JP" sz="1100" u="none" strike="noStrike" baseline="0">
                          <a:effectLst/>
                          <a:latin typeface="ＭＳ Ｐゴシック" panose="020B0600070205080204" pitchFamily="50" charset="-128"/>
                          <a:ea typeface="ＭＳ Ｐゴシック" panose="020B0600070205080204" pitchFamily="50" charset="-128"/>
                        </a:rPr>
                        <a:t>1</a:t>
                      </a:r>
                      <a:endParaRPr lang="en-US" altLang="ja-JP" sz="1100" b="0" i="0" u="none" strike="noStrike" baseline="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重症度、医療・看護必要度の見直し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・重症度、医療・看護必要度に関する経過措置については、経過措置一覧の最終頁を参照のこと。</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25003">
                <a:tc>
                  <a:txBody>
                    <a:bodyPr/>
                    <a:lstStyle/>
                    <a:p>
                      <a:pPr algn="ctr" fontAlgn="ctr"/>
                      <a:r>
                        <a:rPr lang="en-US" altLang="ja-JP" sz="1100" b="0" i="0" u="none" strike="noStrike" baseline="0" dirty="0">
                          <a:solidFill>
                            <a:schemeClr val="dk1"/>
                          </a:solidFill>
                          <a:effectLst/>
                          <a:latin typeface="ＭＳ Ｐゴシック" panose="020B0600070205080204" pitchFamily="50" charset="-128"/>
                          <a:ea typeface="ＭＳ Ｐゴシック" panose="020B0600070205080204" pitchFamily="50" charset="-128"/>
                        </a:rPr>
                        <a:t>2</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病棟群単位による届出</a:t>
                      </a:r>
                      <a:endPar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・病棟群単位の新たな届出は１回に限り、平成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4</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日から平成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日の期間に行われることとし、病棟群単位による届出を利用できるのは平成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784346">
                <a:tc>
                  <a:txBody>
                    <a:bodyPr/>
                    <a:lstStyle/>
                    <a:p>
                      <a:pPr algn="ctr" fontAlgn="ctr"/>
                      <a:r>
                        <a:rPr lang="en-US" altLang="ja-JP" sz="1100" b="0" i="0" u="none" strike="noStrike" baseline="0" dirty="0">
                          <a:solidFill>
                            <a:schemeClr val="dk1"/>
                          </a:solidFill>
                          <a:effectLst/>
                          <a:latin typeface="ＭＳ Ｐゴシック" panose="020B0600070205080204" pitchFamily="50" charset="-128"/>
                          <a:ea typeface="ＭＳ Ｐゴシック" panose="020B0600070205080204" pitchFamily="50" charset="-128"/>
                        </a:rPr>
                        <a:t>3</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療養病棟入院基本料２における医療区分の高い患者の割合</a:t>
                      </a:r>
                      <a:endPar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mn-ea"/>
                        </a:rPr>
                        <a:t>・平成</a:t>
                      </a:r>
                      <a:r>
                        <a:rPr lang="en-US" altLang="ja-JP" sz="1200" b="0" i="0" u="none" strike="noStrike" baseline="0" dirty="0" smtClean="0">
                          <a:solidFill>
                            <a:srgbClr val="000000"/>
                          </a:solidFill>
                          <a:effectLst/>
                          <a:latin typeface="ＭＳ Ｐゴシック" panose="020B0600070205080204" pitchFamily="50" charset="-128"/>
                          <a:ea typeface="+mn-ea"/>
                        </a:rPr>
                        <a:t>28</a:t>
                      </a:r>
                      <a:r>
                        <a:rPr lang="ja-JP" altLang="en-US" sz="1200" b="0" i="0" u="none" strike="noStrike" baseline="0" dirty="0" smtClean="0">
                          <a:solidFill>
                            <a:srgbClr val="000000"/>
                          </a:solidFill>
                          <a:effectLst/>
                          <a:latin typeface="ＭＳ Ｐゴシック" panose="020B0600070205080204" pitchFamily="50" charset="-128"/>
                          <a:ea typeface="+mn-ea"/>
                        </a:rPr>
                        <a:t>年</a:t>
                      </a:r>
                      <a:r>
                        <a:rPr lang="en-US" altLang="ja-JP" sz="1200" b="0" i="0" u="none" strike="noStrike" baseline="0" dirty="0" smtClean="0">
                          <a:solidFill>
                            <a:srgbClr val="000000"/>
                          </a:solidFill>
                          <a:effectLst/>
                          <a:latin typeface="ＭＳ Ｐゴシック" panose="020B0600070205080204" pitchFamily="50" charset="-128"/>
                          <a:ea typeface="+mn-ea"/>
                        </a:rPr>
                        <a:t>3</a:t>
                      </a:r>
                      <a:r>
                        <a:rPr lang="ja-JP" altLang="en-US" sz="1200" b="0" i="0" u="none" strike="noStrike" baseline="0" dirty="0" smtClean="0">
                          <a:solidFill>
                            <a:srgbClr val="000000"/>
                          </a:solidFill>
                          <a:effectLst/>
                          <a:latin typeface="ＭＳ Ｐゴシック" panose="020B0600070205080204" pitchFamily="50" charset="-128"/>
                          <a:ea typeface="+mn-ea"/>
                        </a:rPr>
                        <a:t>月</a:t>
                      </a:r>
                      <a:r>
                        <a:rPr lang="en-US" altLang="ja-JP" sz="1200" b="0" i="0" u="none" strike="noStrike" baseline="0" dirty="0" smtClean="0">
                          <a:solidFill>
                            <a:srgbClr val="000000"/>
                          </a:solidFill>
                          <a:effectLst/>
                          <a:latin typeface="ＭＳ Ｐゴシック" panose="020B0600070205080204" pitchFamily="50" charset="-128"/>
                          <a:ea typeface="+mn-ea"/>
                        </a:rPr>
                        <a:t>31</a:t>
                      </a:r>
                      <a:r>
                        <a:rPr lang="ja-JP" altLang="en-US" sz="1200" b="0" i="0" u="none" strike="noStrike" baseline="0" dirty="0" smtClean="0">
                          <a:solidFill>
                            <a:srgbClr val="000000"/>
                          </a:solidFill>
                          <a:effectLst/>
                          <a:latin typeface="ＭＳ Ｐゴシック" panose="020B0600070205080204" pitchFamily="50" charset="-128"/>
                          <a:ea typeface="+mn-ea"/>
                        </a:rPr>
                        <a:t>日に当該入院料の届出を行っている病棟については、平成</a:t>
                      </a:r>
                      <a:r>
                        <a:rPr lang="en-US" altLang="ja-JP" sz="1200" b="0" i="0" u="none" strike="noStrike" baseline="0" dirty="0" smtClean="0">
                          <a:solidFill>
                            <a:srgbClr val="000000"/>
                          </a:solidFill>
                          <a:effectLst/>
                          <a:latin typeface="ＭＳ Ｐゴシック" panose="020B0600070205080204" pitchFamily="50" charset="-128"/>
                          <a:ea typeface="+mn-ea"/>
                        </a:rPr>
                        <a:t>28</a:t>
                      </a:r>
                      <a:r>
                        <a:rPr lang="ja-JP" altLang="en-US" sz="1200" b="0" i="0" u="none" strike="noStrike" baseline="0" dirty="0" smtClean="0">
                          <a:solidFill>
                            <a:srgbClr val="000000"/>
                          </a:solidFill>
                          <a:effectLst/>
                          <a:latin typeface="ＭＳ Ｐゴシック" panose="020B0600070205080204" pitchFamily="50" charset="-128"/>
                          <a:ea typeface="+mn-ea"/>
                        </a:rPr>
                        <a:t>年</a:t>
                      </a:r>
                      <a:r>
                        <a:rPr lang="en-US" altLang="ja-JP" sz="1200" b="0" i="0" u="none" strike="noStrike" baseline="0" dirty="0" smtClean="0">
                          <a:solidFill>
                            <a:srgbClr val="000000"/>
                          </a:solidFill>
                          <a:effectLst/>
                          <a:latin typeface="ＭＳ Ｐゴシック" panose="020B0600070205080204" pitchFamily="50" charset="-128"/>
                          <a:ea typeface="+mn-ea"/>
                        </a:rPr>
                        <a:t>9</a:t>
                      </a:r>
                      <a:r>
                        <a:rPr lang="ja-JP" altLang="en-US" sz="1200" b="0" i="0" u="none" strike="noStrike" baseline="0" dirty="0" smtClean="0">
                          <a:solidFill>
                            <a:srgbClr val="000000"/>
                          </a:solidFill>
                          <a:effectLst/>
                          <a:latin typeface="ＭＳ Ｐゴシック" panose="020B0600070205080204" pitchFamily="50" charset="-128"/>
                          <a:ea typeface="+mn-ea"/>
                        </a:rPr>
                        <a:t>月</a:t>
                      </a:r>
                      <a:r>
                        <a:rPr lang="en-US" altLang="ja-JP" sz="1200" b="0" i="0" u="none" strike="noStrike" baseline="0" dirty="0" smtClean="0">
                          <a:solidFill>
                            <a:srgbClr val="000000"/>
                          </a:solidFill>
                          <a:effectLst/>
                          <a:latin typeface="ＭＳ Ｐゴシック" panose="020B0600070205080204" pitchFamily="50" charset="-128"/>
                          <a:ea typeface="+mn-ea"/>
                        </a:rPr>
                        <a:t>30</a:t>
                      </a:r>
                      <a:r>
                        <a:rPr lang="ja-JP" altLang="en-US" sz="1200" b="0" i="0" u="none" strike="noStrike" baseline="0" dirty="0" smtClean="0">
                          <a:solidFill>
                            <a:srgbClr val="000000"/>
                          </a:solidFill>
                          <a:effectLst/>
                          <a:latin typeface="ＭＳ Ｐゴシック" panose="020B0600070205080204" pitchFamily="50" charset="-128"/>
                          <a:ea typeface="+mn-ea"/>
                        </a:rPr>
                        <a:t>日までは基準を満たしているものとする。</a:t>
                      </a:r>
                      <a:endParaRPr lang="en-US" altLang="ja-JP" sz="1200" b="0" i="0" u="none" strike="noStrike" baseline="0" dirty="0" smtClean="0">
                        <a:solidFill>
                          <a:srgbClr val="000000"/>
                        </a:solidFill>
                        <a:effectLst/>
                        <a:latin typeface="ＭＳ Ｐゴシック" panose="020B0600070205080204" pitchFamily="50" charset="-128"/>
                        <a:ea typeface="+mn-ea"/>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・当該基準又は、看護職員の配置基準（</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25</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対</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）のみを満たさない病棟が、別に定める基準を満たしている場合には、平成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日までは、所定点数の</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100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分の</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95</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を算定できる。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03910">
                <a:tc>
                  <a:txBody>
                    <a:bodyPr/>
                    <a:lstStyle/>
                    <a:p>
                      <a:pPr algn="ctr" fontAlgn="ctr"/>
                      <a:r>
                        <a:rPr lang="en-US" altLang="ja-JP" sz="1100" b="0" i="0" u="none" strike="noStrike" baseline="0" dirty="0">
                          <a:solidFill>
                            <a:schemeClr val="dk1"/>
                          </a:solidFill>
                          <a:effectLst/>
                          <a:latin typeface="ＭＳ Ｐゴシック" panose="020B0600070205080204" pitchFamily="50" charset="-128"/>
                          <a:ea typeface="ＭＳ Ｐゴシック" panose="020B0600070205080204" pitchFamily="50" charset="-128"/>
                        </a:rPr>
                        <a:t>4</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療養病棟の在宅復帰機能強化加算の見直し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日に当該加算の届出を行っている病棟については、平成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日までは基準を満たしているものとする。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548248">
                <a:tc>
                  <a:txBody>
                    <a:bodyPr/>
                    <a:lstStyle/>
                    <a:p>
                      <a:pPr algn="ctr" fontAlgn="ctr"/>
                      <a:r>
                        <a:rPr lang="en-US" altLang="ja-JP" sz="1100" b="0" i="0" u="none" strike="noStrike" baseline="0" dirty="0">
                          <a:solidFill>
                            <a:schemeClr val="dk1"/>
                          </a:solidFill>
                          <a:effectLst/>
                          <a:latin typeface="ＭＳ Ｐゴシック" panose="020B0600070205080204" pitchFamily="50" charset="-128"/>
                          <a:ea typeface="ＭＳ Ｐゴシック" panose="020B0600070205080204" pitchFamily="50" charset="-128"/>
                        </a:rPr>
                        <a:t>5</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障害者施設等入院基本料、特殊疾患病棟入院料、特殊疾患入院医療管理料における脳卒中患者の評価</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・重度の意識障害者（脳卒中の後遺症の患者に限る。）の疾患及び状態等が医療区分１又は２に相当する場合について、平成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日時点で当該病棟に</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6</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ヶ月以上入院している患者は医療区分３相当のものとして所定点数を算定できる。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88093">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6</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総合入院体制加算の実績要件等の見直し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日に総合入院体制加算１、加算２の届出を行っている保険医療機関については、平成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日までは、それぞれ総合入院体制加算１、加算３の基準を満たしているものとする。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85903">
                <a:tc>
                  <a:txBody>
                    <a:bodyPr/>
                    <a:lstStyle/>
                    <a:p>
                      <a:pPr algn="ctr" fontAlgn="ctr"/>
                      <a:r>
                        <a:rPr lang="en-US" altLang="ja-JP" sz="1100" b="0"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7</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認知症患者のケアに関する評価</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・認知症ケア加算２に</a:t>
                      </a:r>
                      <a:r>
                        <a:rPr lang="ja-JP" altLang="en-US" sz="1200" b="0" i="0" u="none" strike="noStrike" baseline="0" smtClean="0">
                          <a:solidFill>
                            <a:srgbClr val="000000"/>
                          </a:solidFill>
                          <a:effectLst/>
                          <a:latin typeface="ＭＳ Ｐゴシック" panose="020B0600070205080204" pitchFamily="50" charset="-128"/>
                          <a:ea typeface="ＭＳ Ｐゴシック" panose="020B0600070205080204" pitchFamily="50" charset="-128"/>
                        </a:rPr>
                        <a:t>おける、研修</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を受けた看護師の病棟配置要件について、届出日から</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年間は病棟に</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名の配置で要件を満たしているものとする。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643943">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8</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対</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入院基本料へのデータ提出要件化</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日に</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対</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一般病棟入院基本料、一般病棟</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対</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特定機能病院入院基本料、</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対</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専門病院入院基本料の届出を行っている保険医療機関については、平成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日までは要件を満たしているものとする。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28216">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9</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精神科リエゾンチーム加算の看護師要件</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日までは「精神科の経験</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年以上」の要件のうち、「入院患者の看護の経験が</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年以上」を満たしているものとする。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52176">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10</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地域包括ケア病棟入院料の届出病棟数の制限</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mn-ea"/>
                        </a:rPr>
                        <a:t>・集中治療室等を持つ保険医療機関又は許可病床数が</a:t>
                      </a:r>
                      <a:r>
                        <a:rPr lang="en-US" altLang="ja-JP" sz="1200" b="0" i="0" u="none" strike="noStrike" baseline="0" dirty="0" smtClean="0">
                          <a:solidFill>
                            <a:srgbClr val="000000"/>
                          </a:solidFill>
                          <a:effectLst/>
                          <a:latin typeface="ＭＳ Ｐゴシック" panose="020B0600070205080204" pitchFamily="50" charset="-128"/>
                          <a:ea typeface="+mn-ea"/>
                        </a:rPr>
                        <a:t>500</a:t>
                      </a:r>
                      <a:r>
                        <a:rPr lang="ja-JP" altLang="en-US" sz="1200" b="0" i="0" u="none" strike="noStrike" baseline="0" dirty="0" smtClean="0">
                          <a:solidFill>
                            <a:srgbClr val="000000"/>
                          </a:solidFill>
                          <a:effectLst/>
                          <a:latin typeface="ＭＳ Ｐゴシック" panose="020B0600070205080204" pitchFamily="50" charset="-128"/>
                          <a:ea typeface="+mn-ea"/>
                        </a:rPr>
                        <a:t>床以上の病院において、平成</a:t>
                      </a:r>
                      <a:r>
                        <a:rPr lang="en-US" altLang="ja-JP" sz="1200" b="0" i="0" u="none" strike="noStrike" baseline="0" dirty="0" smtClean="0">
                          <a:solidFill>
                            <a:srgbClr val="000000"/>
                          </a:solidFill>
                          <a:effectLst/>
                          <a:latin typeface="ＭＳ Ｐゴシック" panose="020B0600070205080204" pitchFamily="50" charset="-128"/>
                          <a:ea typeface="+mn-ea"/>
                        </a:rPr>
                        <a:t>28</a:t>
                      </a:r>
                      <a:r>
                        <a:rPr lang="ja-JP" altLang="en-US" sz="1200" b="0" i="0" u="none" strike="noStrike" baseline="0" dirty="0" smtClean="0">
                          <a:solidFill>
                            <a:srgbClr val="000000"/>
                          </a:solidFill>
                          <a:effectLst/>
                          <a:latin typeface="ＭＳ Ｐゴシック" panose="020B0600070205080204" pitchFamily="50" charset="-128"/>
                          <a:ea typeface="+mn-ea"/>
                        </a:rPr>
                        <a:t>年</a:t>
                      </a:r>
                      <a:r>
                        <a:rPr lang="en-US" altLang="ja-JP" sz="1200" b="0" i="0" u="none" strike="noStrike" baseline="0" dirty="0" smtClean="0">
                          <a:solidFill>
                            <a:srgbClr val="000000"/>
                          </a:solidFill>
                          <a:effectLst/>
                          <a:latin typeface="ＭＳ Ｐゴシック" panose="020B0600070205080204" pitchFamily="50" charset="-128"/>
                          <a:ea typeface="+mn-ea"/>
                        </a:rPr>
                        <a:t>1</a:t>
                      </a:r>
                      <a:r>
                        <a:rPr lang="ja-JP" altLang="en-US" sz="1200" b="0" i="0" u="none" strike="noStrike" baseline="0" dirty="0" smtClean="0">
                          <a:solidFill>
                            <a:srgbClr val="000000"/>
                          </a:solidFill>
                          <a:effectLst/>
                          <a:latin typeface="ＭＳ Ｐゴシック" panose="020B0600070205080204" pitchFamily="50" charset="-128"/>
                          <a:ea typeface="+mn-ea"/>
                        </a:rPr>
                        <a:t>月</a:t>
                      </a:r>
                      <a:r>
                        <a:rPr lang="en-US" altLang="ja-JP" sz="1200" b="0" i="0" u="none" strike="noStrike" baseline="0" dirty="0" smtClean="0">
                          <a:solidFill>
                            <a:srgbClr val="000000"/>
                          </a:solidFill>
                          <a:effectLst/>
                          <a:latin typeface="ＭＳ Ｐゴシック" panose="020B0600070205080204" pitchFamily="50" charset="-128"/>
                          <a:ea typeface="+mn-ea"/>
                        </a:rPr>
                        <a:t>1</a:t>
                      </a:r>
                      <a:r>
                        <a:rPr lang="ja-JP" altLang="en-US" sz="1200" b="0" i="0" u="none" strike="noStrike" baseline="0" dirty="0" smtClean="0">
                          <a:solidFill>
                            <a:srgbClr val="000000"/>
                          </a:solidFill>
                          <a:effectLst/>
                          <a:latin typeface="ＭＳ Ｐゴシック" panose="020B0600070205080204" pitchFamily="50" charset="-128"/>
                          <a:ea typeface="+mn-ea"/>
                        </a:rPr>
                        <a:t>日時点で既に届け出ている地域包括ケア病棟については当該制限の対象に含まないものとする。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24621">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11</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回復期リハビリテーション病棟におけるアウトカムの評価</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・当該アウトカムの評価に係る実績指数の算出は、平成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4</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日以降に当該病棟に入棟した患者を対象として、平成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月から</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ヶ月ごとに算出する。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371142">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12</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地域移行機能強化病棟入院料の届出</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・当該入院料の届出は平成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32</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日までに限り行うことができるものとする。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bl>
          </a:graphicData>
        </a:graphic>
      </p:graphicFrame>
      <p:sp>
        <p:nvSpPr>
          <p:cNvPr id="4" name="スライド番号プレースホルダー 3"/>
          <p:cNvSpPr>
            <a:spLocks noGrp="1"/>
          </p:cNvSpPr>
          <p:nvPr>
            <p:ph type="sldNum" sz="quarter" idx="12"/>
          </p:nvPr>
        </p:nvSpPr>
        <p:spPr>
          <a:xfrm>
            <a:off x="7677150" y="6597352"/>
            <a:ext cx="2228850" cy="365125"/>
          </a:xfrm>
        </p:spPr>
        <p:txBody>
          <a:bodyPr/>
          <a:lstStyle/>
          <a:p>
            <a:fld id="{3CD7FEE9-580A-4EA0-A7DE-8D177AC2609D}" type="slidenum">
              <a:rPr lang="ja-JP" altLang="en-US" smtClean="0">
                <a:solidFill>
                  <a:prstClr val="black"/>
                </a:solidFill>
              </a:rPr>
              <a:pPr/>
              <a:t>295</a:t>
            </a:fld>
            <a:endParaRPr lang="ja-JP" altLang="en-US" dirty="0">
              <a:solidFill>
                <a:prstClr val="black"/>
              </a:solidFill>
            </a:endParaRPr>
          </a:p>
        </p:txBody>
      </p:sp>
      <p:sp>
        <p:nvSpPr>
          <p:cNvPr id="5" name="Rectangle 2"/>
          <p:cNvSpPr>
            <a:spLocks noChangeArrowheads="1"/>
          </p:cNvSpPr>
          <p:nvPr/>
        </p:nvSpPr>
        <p:spPr bwMode="auto">
          <a:xfrm>
            <a:off x="194414" y="44450"/>
            <a:ext cx="9517327" cy="649288"/>
          </a:xfrm>
          <a:prstGeom prst="rect">
            <a:avLst/>
          </a:prstGeom>
          <a:noFill/>
          <a:ln w="38100" cmpd="dbl">
            <a:no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smtClean="0">
                <a:solidFill>
                  <a:prstClr val="black"/>
                </a:solidFill>
                <a:latin typeface="ＭＳ Ｐゴシック"/>
                <a:ea typeface="ＭＳ Ｐゴシック"/>
              </a:rPr>
              <a:t>経過措置について①</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006729738"/>
      </p:ext>
    </p:extLst>
  </p:cSld>
  <p:clrMapOvr>
    <a:masterClrMapping/>
  </p:clrMapOvr>
  <p:timing>
    <p:tnLst>
      <p:par>
        <p:cTn id="1" dur="indefinite" restart="never" nodeType="tmRoot"/>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344488" y="579549"/>
          <a:ext cx="9367253" cy="5885245"/>
        </p:xfrm>
        <a:graphic>
          <a:graphicData uri="http://schemas.openxmlformats.org/drawingml/2006/table">
            <a:tbl>
              <a:tblPr firstRow="1" bandRow="1">
                <a:tableStyleId>{B301B821-A1FF-4177-AEE7-76D212191A09}</a:tableStyleId>
              </a:tblPr>
              <a:tblGrid>
                <a:gridCol w="365908"/>
                <a:gridCol w="2707722"/>
                <a:gridCol w="6293623"/>
              </a:tblGrid>
              <a:tr h="185155">
                <a:tc>
                  <a:txBody>
                    <a:bodyPr/>
                    <a:lstStyle/>
                    <a:p>
                      <a:pPr algn="ctr" fontAlgn="ctr"/>
                      <a:endParaRPr lang="ja-JP" altLang="en-US"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600" u="none" strike="noStrike" baseline="0" dirty="0">
                          <a:effectLst/>
                          <a:latin typeface="ＭＳ Ｐゴシック" panose="020B0600070205080204" pitchFamily="50" charset="-128"/>
                          <a:ea typeface="ＭＳ Ｐゴシック" panose="020B0600070205080204" pitchFamily="50" charset="-128"/>
                        </a:rPr>
                        <a:t>項目</a:t>
                      </a:r>
                      <a:r>
                        <a:rPr lang="ja-JP" altLang="en-US" sz="1800" u="none" strike="noStrike" baseline="0" dirty="0">
                          <a:effectLst/>
                          <a:latin typeface="ＭＳ Ｐゴシック" panose="020B0600070205080204" pitchFamily="50" charset="-128"/>
                          <a:ea typeface="ＭＳ Ｐゴシック" panose="020B0600070205080204" pitchFamily="50" charset="-128"/>
                        </a:rPr>
                        <a:t>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600" u="none" strike="noStrike" baseline="0" dirty="0">
                          <a:effectLst/>
                          <a:latin typeface="ＭＳ Ｐゴシック" panose="020B0600070205080204" pitchFamily="50" charset="-128"/>
                          <a:ea typeface="ＭＳ Ｐゴシック" panose="020B0600070205080204" pitchFamily="50" charset="-128"/>
                        </a:rPr>
                        <a:t>経過措置</a:t>
                      </a:r>
                      <a:endParaRPr lang="ja-JP" altLang="en-US" sz="16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548248">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13</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医療資源の少ない地域に配慮した評価及び対象医療圏の見直し</a:t>
                      </a:r>
                      <a:endPar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日において現に改正前の対象地域に存在する保険医療機関が、医療資源の少ない地域の評価に係る届出を行っている場合は、平成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日までの間、なお効力を有するものとする。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32445">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14</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がん性疼痛緩和指導管理料の見直し</a:t>
                      </a:r>
                      <a:endPar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・現行のがん性疼痛緩和指導管理料２は、平成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日を以て廃止とする。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61959">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15</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ニコチン依存症管理料の要件見直し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・当該保険医療機関における過去</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年の当該管理料の平均継続回数に関する基準については、平成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7</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日算定分から適用する。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24556">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16</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自施設交付割合に応じたコンタクトレンズ検査料の見直し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日までは、コンタクトレンズの自施設交付率等の要件を満たしているものとする。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25003">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17</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診療情報提供料（</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Ⅰ</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検査・画像情報提供加算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・当該加算のイ（退院する患者について、当該患者の退院日の属する月又はその翌月に、必要な情報を提供した場合）を算定する場合、平成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日までは、退院時要約を含まなくてよいものとする。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368617">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18</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電子的診療情報評価料</a:t>
                      </a:r>
                      <a:endPar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・検査結果等の閲覧により評価する場合であって、当該患者が入院患者であっても、平成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日までは、退院時要約を含まなくてよいものとする。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368617">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19</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救命救急入院料等における薬剤管理指導の評価の見直し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・改定前の薬剤管理指導料の１（救命救急入院料等を算定している患者に対して行う場合）は、平成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日まで、なお効力を有するが、病棟薬剤業務実施加算２との併算定はできない。</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39180">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20</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在宅医療専門の医療機関に関する評価</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・在宅医療を専門に実施する保険医療機関であって、在宅療養支援診療所の施設基準を満たさないものは、在総管及び施設総管について、所定点数の</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80/100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を算定するところ、平成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日時点で在宅療養支援診療所として届け出ている保険医療機関については、平成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日までの間、基準を満たしているものとする。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548248">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21</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mn-ea"/>
                        </a:rPr>
                        <a:t>在宅医療専門の医療機関に関する評価</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kumimoji="1" lang="ja-JP" altLang="en-US" sz="1200" kern="1200" dirty="0" smtClean="0">
                          <a:solidFill>
                            <a:schemeClr val="dk1"/>
                          </a:solidFill>
                          <a:effectLst/>
                          <a:latin typeface="+mn-lt"/>
                          <a:ea typeface="+mn-ea"/>
                          <a:cs typeface="+mn-cs"/>
                        </a:rPr>
                        <a:t>・</a:t>
                      </a:r>
                      <a:r>
                        <a:rPr kumimoji="1" lang="ja-JP" altLang="ja-JP" sz="1200" kern="1200" dirty="0" smtClean="0">
                          <a:solidFill>
                            <a:schemeClr val="dk1"/>
                          </a:solidFill>
                          <a:effectLst/>
                          <a:latin typeface="+mn-lt"/>
                          <a:ea typeface="+mn-ea"/>
                          <a:cs typeface="+mn-cs"/>
                        </a:rPr>
                        <a:t>在宅療養支援歯科診療所以外の保険医療機関であって、歯科訪問診療料の注</a:t>
                      </a:r>
                      <a:r>
                        <a:rPr kumimoji="1" lang="en-US" altLang="ja-JP" sz="1200" kern="1200" dirty="0" smtClean="0">
                          <a:solidFill>
                            <a:schemeClr val="dk1"/>
                          </a:solidFill>
                          <a:effectLst/>
                          <a:latin typeface="+mn-lt"/>
                          <a:ea typeface="+mn-ea"/>
                          <a:cs typeface="+mn-cs"/>
                        </a:rPr>
                        <a:t>13</a:t>
                      </a:r>
                      <a:r>
                        <a:rPr kumimoji="1" lang="ja-JP" altLang="ja-JP" sz="1200" kern="1200" dirty="0" smtClean="0">
                          <a:solidFill>
                            <a:schemeClr val="dk1"/>
                          </a:solidFill>
                          <a:effectLst/>
                          <a:latin typeface="+mn-lt"/>
                          <a:ea typeface="+mn-ea"/>
                          <a:cs typeface="+mn-cs"/>
                        </a:rPr>
                        <a:t>に規定する基準を満たさないものは、注</a:t>
                      </a:r>
                      <a:r>
                        <a:rPr kumimoji="1" lang="en-US" altLang="ja-JP" sz="1200" kern="1200" dirty="0" smtClean="0">
                          <a:solidFill>
                            <a:schemeClr val="dk1"/>
                          </a:solidFill>
                          <a:effectLst/>
                          <a:latin typeface="+mn-lt"/>
                          <a:ea typeface="+mn-ea"/>
                          <a:cs typeface="+mn-cs"/>
                        </a:rPr>
                        <a:t>13</a:t>
                      </a:r>
                      <a:r>
                        <a:rPr kumimoji="1" lang="ja-JP" altLang="ja-JP" sz="1200" kern="1200" dirty="0" smtClean="0">
                          <a:solidFill>
                            <a:schemeClr val="dk1"/>
                          </a:solidFill>
                          <a:effectLst/>
                          <a:latin typeface="+mn-lt"/>
                          <a:ea typeface="+mn-ea"/>
                          <a:cs typeface="+mn-cs"/>
                        </a:rPr>
                        <a:t>に規定する点数（歯科初診料・歯科再診料に相当する点数）を算定するところ、平成</a:t>
                      </a:r>
                      <a:r>
                        <a:rPr kumimoji="1" lang="en-US" altLang="ja-JP" sz="1200" kern="1200" dirty="0" smtClean="0">
                          <a:solidFill>
                            <a:schemeClr val="dk1"/>
                          </a:solidFill>
                          <a:effectLst/>
                          <a:latin typeface="+mn-lt"/>
                          <a:ea typeface="+mn-ea"/>
                          <a:cs typeface="+mn-cs"/>
                        </a:rPr>
                        <a:t>29</a:t>
                      </a:r>
                      <a:r>
                        <a:rPr kumimoji="1" lang="ja-JP" altLang="ja-JP" sz="1200" kern="1200" dirty="0" smtClean="0">
                          <a:solidFill>
                            <a:schemeClr val="dk1"/>
                          </a:solidFill>
                          <a:effectLst/>
                          <a:latin typeface="+mn-lt"/>
                          <a:ea typeface="+mn-ea"/>
                          <a:cs typeface="+mn-cs"/>
                        </a:rPr>
                        <a:t>年</a:t>
                      </a:r>
                      <a:r>
                        <a:rPr kumimoji="1" lang="en-US" altLang="ja-JP" sz="1200" kern="1200" dirty="0" smtClean="0">
                          <a:solidFill>
                            <a:schemeClr val="dk1"/>
                          </a:solidFill>
                          <a:effectLst/>
                          <a:latin typeface="+mn-lt"/>
                          <a:ea typeface="+mn-ea"/>
                          <a:cs typeface="+mn-cs"/>
                        </a:rPr>
                        <a:t>3</a:t>
                      </a:r>
                      <a:r>
                        <a:rPr kumimoji="1" lang="ja-JP" altLang="ja-JP" sz="1200" kern="1200" dirty="0" smtClean="0">
                          <a:solidFill>
                            <a:schemeClr val="dk1"/>
                          </a:solidFill>
                          <a:effectLst/>
                          <a:latin typeface="+mn-lt"/>
                          <a:ea typeface="+mn-ea"/>
                          <a:cs typeface="+mn-cs"/>
                        </a:rPr>
                        <a:t>月</a:t>
                      </a:r>
                      <a:r>
                        <a:rPr kumimoji="1" lang="en-US" altLang="ja-JP" sz="1200" kern="1200" dirty="0" smtClean="0">
                          <a:solidFill>
                            <a:schemeClr val="dk1"/>
                          </a:solidFill>
                          <a:effectLst/>
                          <a:latin typeface="+mn-lt"/>
                          <a:ea typeface="+mn-ea"/>
                          <a:cs typeface="+mn-cs"/>
                        </a:rPr>
                        <a:t>31</a:t>
                      </a:r>
                      <a:r>
                        <a:rPr kumimoji="1" lang="ja-JP" altLang="ja-JP" sz="1200" kern="1200" dirty="0" smtClean="0">
                          <a:solidFill>
                            <a:schemeClr val="dk1"/>
                          </a:solidFill>
                          <a:effectLst/>
                          <a:latin typeface="+mn-lt"/>
                          <a:ea typeface="+mn-ea"/>
                          <a:cs typeface="+mn-cs"/>
                        </a:rPr>
                        <a:t>日までの間は歯科訪問診療</a:t>
                      </a:r>
                      <a:r>
                        <a:rPr kumimoji="1" lang="ja-JP" altLang="en-US" sz="1200" kern="1200" dirty="0" smtClean="0">
                          <a:solidFill>
                            <a:schemeClr val="dk1"/>
                          </a:solidFill>
                          <a:effectLst/>
                          <a:latin typeface="+mn-lt"/>
                          <a:ea typeface="+mn-ea"/>
                          <a:cs typeface="+mn-cs"/>
                        </a:rPr>
                        <a:t>料</a:t>
                      </a:r>
                      <a:r>
                        <a:rPr kumimoji="1" lang="ja-JP" altLang="ja-JP" sz="1200" kern="1200" dirty="0" smtClean="0">
                          <a:solidFill>
                            <a:schemeClr val="dk1"/>
                          </a:solidFill>
                          <a:effectLst/>
                          <a:latin typeface="+mn-lt"/>
                          <a:ea typeface="+mn-ea"/>
                          <a:cs typeface="+mn-cs"/>
                        </a:rPr>
                        <a:t>１，２，３により算定できる</a:t>
                      </a:r>
                      <a:r>
                        <a:rPr kumimoji="1" lang="ja-JP" altLang="en-US" sz="1200" kern="1200" dirty="0" smtClean="0">
                          <a:solidFill>
                            <a:schemeClr val="dk1"/>
                          </a:solidFill>
                          <a:effectLst/>
                          <a:latin typeface="+mn-lt"/>
                          <a:ea typeface="+mn-ea"/>
                          <a:cs typeface="+mn-cs"/>
                        </a:rPr>
                        <a:t>。</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371142">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22</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在宅療養支援歯科診療所の要件追加</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a:t>
                      </a:r>
                      <a:r>
                        <a:rPr kumimoji="1" lang="ja-JP" altLang="ja-JP" sz="1200" kern="1200" dirty="0" smtClean="0">
                          <a:solidFill>
                            <a:schemeClr val="dk1"/>
                          </a:solidFill>
                          <a:effectLst/>
                          <a:latin typeface="+mn-lt"/>
                          <a:ea typeface="+mn-ea"/>
                          <a:cs typeface="+mn-cs"/>
                        </a:rPr>
                        <a:t>在宅療養支援歯科診療所について、主として歯科訪問診療を実施する診療所については新たな要件が追加されるが、平成</a:t>
                      </a:r>
                      <a:r>
                        <a:rPr kumimoji="1" lang="en-US" altLang="ja-JP" sz="1200" kern="1200" dirty="0" smtClean="0">
                          <a:solidFill>
                            <a:schemeClr val="dk1"/>
                          </a:solidFill>
                          <a:effectLst/>
                          <a:latin typeface="+mn-lt"/>
                          <a:ea typeface="+mn-ea"/>
                          <a:cs typeface="+mn-cs"/>
                        </a:rPr>
                        <a:t>28</a:t>
                      </a:r>
                      <a:r>
                        <a:rPr kumimoji="1" lang="ja-JP" altLang="ja-JP" sz="1200" kern="1200" dirty="0" smtClean="0">
                          <a:solidFill>
                            <a:schemeClr val="dk1"/>
                          </a:solidFill>
                          <a:effectLst/>
                          <a:latin typeface="+mn-lt"/>
                          <a:ea typeface="+mn-ea"/>
                          <a:cs typeface="+mn-cs"/>
                        </a:rPr>
                        <a:t>年</a:t>
                      </a:r>
                      <a:r>
                        <a:rPr kumimoji="1" lang="en-US" altLang="ja-JP" sz="1200" kern="1200" dirty="0" smtClean="0">
                          <a:solidFill>
                            <a:schemeClr val="dk1"/>
                          </a:solidFill>
                          <a:effectLst/>
                          <a:latin typeface="+mn-lt"/>
                          <a:ea typeface="+mn-ea"/>
                          <a:cs typeface="+mn-cs"/>
                        </a:rPr>
                        <a:t>3</a:t>
                      </a:r>
                      <a:r>
                        <a:rPr kumimoji="1" lang="ja-JP" altLang="ja-JP" sz="1200" kern="1200" dirty="0" smtClean="0">
                          <a:solidFill>
                            <a:schemeClr val="dk1"/>
                          </a:solidFill>
                          <a:effectLst/>
                          <a:latin typeface="+mn-lt"/>
                          <a:ea typeface="+mn-ea"/>
                          <a:cs typeface="+mn-cs"/>
                        </a:rPr>
                        <a:t>月</a:t>
                      </a:r>
                      <a:r>
                        <a:rPr kumimoji="1" lang="en-US" altLang="ja-JP" sz="1200" kern="1200" dirty="0" smtClean="0">
                          <a:solidFill>
                            <a:schemeClr val="dk1"/>
                          </a:solidFill>
                          <a:effectLst/>
                          <a:latin typeface="+mn-lt"/>
                          <a:ea typeface="+mn-ea"/>
                          <a:cs typeface="+mn-cs"/>
                        </a:rPr>
                        <a:t>31</a:t>
                      </a:r>
                      <a:r>
                        <a:rPr kumimoji="1" lang="ja-JP" altLang="ja-JP" sz="1200" kern="1200" dirty="0" smtClean="0">
                          <a:solidFill>
                            <a:schemeClr val="dk1"/>
                          </a:solidFill>
                          <a:effectLst/>
                          <a:latin typeface="+mn-lt"/>
                          <a:ea typeface="+mn-ea"/>
                          <a:cs typeface="+mn-cs"/>
                        </a:rPr>
                        <a:t>日時点で在宅療養支援歯科診療所として届け出ている保険医療機関については、平成</a:t>
                      </a:r>
                      <a:r>
                        <a:rPr kumimoji="1" lang="en-US" altLang="ja-JP" sz="1200" kern="1200" dirty="0" smtClean="0">
                          <a:solidFill>
                            <a:schemeClr val="dk1"/>
                          </a:solidFill>
                          <a:effectLst/>
                          <a:latin typeface="+mn-lt"/>
                          <a:ea typeface="+mn-ea"/>
                          <a:cs typeface="+mn-cs"/>
                        </a:rPr>
                        <a:t>29</a:t>
                      </a:r>
                      <a:r>
                        <a:rPr kumimoji="1" lang="ja-JP" altLang="ja-JP" sz="1200" kern="1200" dirty="0" smtClean="0">
                          <a:solidFill>
                            <a:schemeClr val="dk1"/>
                          </a:solidFill>
                          <a:effectLst/>
                          <a:latin typeface="+mn-lt"/>
                          <a:ea typeface="+mn-ea"/>
                          <a:cs typeface="+mn-cs"/>
                        </a:rPr>
                        <a:t>年</a:t>
                      </a:r>
                      <a:r>
                        <a:rPr kumimoji="1" lang="en-US" altLang="ja-JP" sz="1200" kern="1200" dirty="0" smtClean="0">
                          <a:solidFill>
                            <a:schemeClr val="dk1"/>
                          </a:solidFill>
                          <a:effectLst/>
                          <a:latin typeface="+mn-lt"/>
                          <a:ea typeface="+mn-ea"/>
                          <a:cs typeface="+mn-cs"/>
                        </a:rPr>
                        <a:t>3</a:t>
                      </a:r>
                      <a:r>
                        <a:rPr kumimoji="1" lang="ja-JP" altLang="ja-JP" sz="1200" kern="1200" dirty="0" smtClean="0">
                          <a:solidFill>
                            <a:schemeClr val="dk1"/>
                          </a:solidFill>
                          <a:effectLst/>
                          <a:latin typeface="+mn-lt"/>
                          <a:ea typeface="+mn-ea"/>
                          <a:cs typeface="+mn-cs"/>
                        </a:rPr>
                        <a:t>月</a:t>
                      </a:r>
                      <a:r>
                        <a:rPr kumimoji="1" lang="en-US" altLang="ja-JP" sz="1200" kern="1200" dirty="0" smtClean="0">
                          <a:solidFill>
                            <a:schemeClr val="dk1"/>
                          </a:solidFill>
                          <a:effectLst/>
                          <a:latin typeface="+mn-lt"/>
                          <a:ea typeface="+mn-ea"/>
                          <a:cs typeface="+mn-cs"/>
                        </a:rPr>
                        <a:t>31</a:t>
                      </a:r>
                      <a:r>
                        <a:rPr kumimoji="1" lang="ja-JP" altLang="ja-JP" sz="1200" kern="1200" dirty="0" smtClean="0">
                          <a:solidFill>
                            <a:schemeClr val="dk1"/>
                          </a:solidFill>
                          <a:effectLst/>
                          <a:latin typeface="+mn-lt"/>
                          <a:ea typeface="+mn-ea"/>
                          <a:cs typeface="+mn-cs"/>
                        </a:rPr>
                        <a:t>日までの間、基準を満たしているものとする</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371142">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23</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在宅時医学総合管理料の対象となる住居</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・有料老人ホーム、サービス付き高齢者向け住宅、認知症グループホームに居住する患者であって、平成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月以前に当該住居に居住している際に、在宅時医学総合管理料を算定した患者については、平成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日までの間に限り、在宅時医学総合管理料を算定できることとする。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bl>
          </a:graphicData>
        </a:graphic>
      </p:graphicFrame>
      <p:sp>
        <p:nvSpPr>
          <p:cNvPr id="4" name="スライド番号プレースホルダー 3"/>
          <p:cNvSpPr>
            <a:spLocks noGrp="1"/>
          </p:cNvSpPr>
          <p:nvPr>
            <p:ph type="sldNum" sz="quarter" idx="12"/>
          </p:nvPr>
        </p:nvSpPr>
        <p:spPr/>
        <p:txBody>
          <a:bodyPr/>
          <a:lstStyle/>
          <a:p>
            <a:fld id="{3CD7FEE9-580A-4EA0-A7DE-8D177AC2609D}" type="slidenum">
              <a:rPr lang="ja-JP" altLang="en-US" smtClean="0">
                <a:solidFill>
                  <a:prstClr val="black"/>
                </a:solidFill>
              </a:rPr>
              <a:pPr/>
              <a:t>296</a:t>
            </a:fld>
            <a:endParaRPr lang="ja-JP" altLang="en-US">
              <a:solidFill>
                <a:prstClr val="black"/>
              </a:solidFill>
            </a:endParaRPr>
          </a:p>
        </p:txBody>
      </p:sp>
      <p:sp>
        <p:nvSpPr>
          <p:cNvPr id="5" name="Rectangle 2"/>
          <p:cNvSpPr>
            <a:spLocks noChangeArrowheads="1"/>
          </p:cNvSpPr>
          <p:nvPr/>
        </p:nvSpPr>
        <p:spPr bwMode="auto">
          <a:xfrm>
            <a:off x="194414" y="44450"/>
            <a:ext cx="9517327" cy="649288"/>
          </a:xfrm>
          <a:prstGeom prst="rect">
            <a:avLst/>
          </a:prstGeom>
          <a:noFill/>
          <a:ln w="38100" cmpd="dbl">
            <a:no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smtClean="0">
                <a:solidFill>
                  <a:prstClr val="black"/>
                </a:solidFill>
                <a:latin typeface="ＭＳ Ｐゴシック"/>
                <a:ea typeface="ＭＳ Ｐゴシック"/>
              </a:rPr>
              <a:t>経過措置について②</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3598437876"/>
      </p:ext>
    </p:extLst>
  </p:cSld>
  <p:clrMapOvr>
    <a:masterClrMapping/>
  </p:clrMapOvr>
  <p:timing>
    <p:tnLst>
      <p:par>
        <p:cTn id="1" dur="indefinite" restart="never" nodeType="tmRoot"/>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416496" y="579548"/>
          <a:ext cx="9295245" cy="6283240"/>
        </p:xfrm>
        <a:graphic>
          <a:graphicData uri="http://schemas.openxmlformats.org/drawingml/2006/table">
            <a:tbl>
              <a:tblPr firstRow="1" bandRow="1">
                <a:tableStyleId>{B301B821-A1FF-4177-AEE7-76D212191A09}</a:tableStyleId>
              </a:tblPr>
              <a:tblGrid>
                <a:gridCol w="328581"/>
                <a:gridCol w="2721531"/>
                <a:gridCol w="6245133"/>
              </a:tblGrid>
              <a:tr h="257164">
                <a:tc>
                  <a:txBody>
                    <a:bodyPr/>
                    <a:lstStyle/>
                    <a:p>
                      <a:pPr algn="ctr" fontAlgn="ctr"/>
                      <a:endParaRPr lang="ja-JP" altLang="en-US"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600" u="none" strike="noStrike" baseline="0" dirty="0">
                          <a:effectLst/>
                          <a:latin typeface="ＭＳ Ｐゴシック" panose="020B0600070205080204" pitchFamily="50" charset="-128"/>
                          <a:ea typeface="ＭＳ Ｐゴシック" panose="020B0600070205080204" pitchFamily="50" charset="-128"/>
                        </a:rPr>
                        <a:t>項目</a:t>
                      </a:r>
                      <a:r>
                        <a:rPr lang="ja-JP" altLang="en-US" sz="1800" u="none" strike="noStrike" baseline="0" dirty="0">
                          <a:effectLst/>
                          <a:latin typeface="ＭＳ Ｐゴシック" panose="020B0600070205080204" pitchFamily="50" charset="-128"/>
                          <a:ea typeface="ＭＳ Ｐゴシック" panose="020B0600070205080204" pitchFamily="50" charset="-128"/>
                        </a:rPr>
                        <a:t>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600" u="none" strike="noStrike" baseline="0" dirty="0">
                          <a:effectLst/>
                          <a:latin typeface="ＭＳ Ｐゴシック" panose="020B0600070205080204" pitchFamily="50" charset="-128"/>
                          <a:ea typeface="ＭＳ Ｐゴシック" panose="020B0600070205080204" pitchFamily="50" charset="-128"/>
                        </a:rPr>
                        <a:t>経過措置</a:t>
                      </a:r>
                      <a:endParaRPr lang="ja-JP" altLang="en-US" sz="16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32445">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24</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ポジトロン撮影等の施設共同利用率の要件見直し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日に施設共同利用率の要件を満たしている保険医療機関については</a:t>
                      </a:r>
                      <a:r>
                        <a:rPr lang="ja-JP" altLang="en-US" sz="1200" b="0" i="0" u="none" strike="noStrike" baseline="0" dirty="0" smtClean="0">
                          <a:solidFill>
                            <a:srgbClr val="000000"/>
                          </a:solidFill>
                          <a:effectLst/>
                          <a:latin typeface="ＭＳ Ｐゴシック" panose="020B0600070205080204" pitchFamily="50" charset="-128"/>
                          <a:ea typeface="+mn-ea"/>
                        </a:rPr>
                        <a:t>、平成</a:t>
                      </a:r>
                      <a:r>
                        <a:rPr lang="en-US" altLang="ja-JP" sz="1200" b="0" i="0" u="none" strike="noStrike" baseline="0" dirty="0" smtClean="0">
                          <a:solidFill>
                            <a:srgbClr val="000000"/>
                          </a:solidFill>
                          <a:effectLst/>
                          <a:latin typeface="ＭＳ Ｐゴシック" panose="020B0600070205080204" pitchFamily="50" charset="-128"/>
                          <a:ea typeface="+mn-ea"/>
                        </a:rPr>
                        <a:t>27</a:t>
                      </a:r>
                      <a:r>
                        <a:rPr lang="ja-JP" altLang="en-US" sz="1200" b="0" i="0" u="none" strike="noStrike" baseline="0" dirty="0" smtClean="0">
                          <a:solidFill>
                            <a:srgbClr val="000000"/>
                          </a:solidFill>
                          <a:effectLst/>
                          <a:latin typeface="ＭＳ Ｐゴシック" panose="020B0600070205080204" pitchFamily="50" charset="-128"/>
                          <a:ea typeface="+mn-ea"/>
                        </a:rPr>
                        <a:t>年１月から</a:t>
                      </a:r>
                      <a:r>
                        <a:rPr lang="en-US" altLang="ja-JP" sz="1200" b="0" i="0" u="none" strike="noStrike" baseline="0" dirty="0" smtClean="0">
                          <a:solidFill>
                            <a:srgbClr val="000000"/>
                          </a:solidFill>
                          <a:effectLst/>
                          <a:latin typeface="ＭＳ Ｐゴシック" panose="020B0600070205080204" pitchFamily="50" charset="-128"/>
                          <a:ea typeface="+mn-ea"/>
                        </a:rPr>
                        <a:t>12</a:t>
                      </a:r>
                      <a:r>
                        <a:rPr lang="ja-JP" altLang="en-US" sz="1200" b="0" i="0" u="none" strike="noStrike" baseline="0" dirty="0" smtClean="0">
                          <a:solidFill>
                            <a:srgbClr val="000000"/>
                          </a:solidFill>
                          <a:effectLst/>
                          <a:latin typeface="ＭＳ Ｐゴシック" panose="020B0600070205080204" pitchFamily="50" charset="-128"/>
                          <a:ea typeface="+mn-ea"/>
                        </a:rPr>
                        <a:t>月までの実績に基づき当該計算式により算出した数値が</a:t>
                      </a:r>
                      <a:r>
                        <a:rPr lang="en-US" altLang="ja-JP" sz="1200" b="0" i="0" u="none" strike="noStrike" baseline="0" dirty="0" smtClean="0">
                          <a:solidFill>
                            <a:srgbClr val="000000"/>
                          </a:solidFill>
                          <a:effectLst/>
                          <a:latin typeface="ＭＳ Ｐゴシック" panose="020B0600070205080204" pitchFamily="50" charset="-128"/>
                          <a:ea typeface="+mn-ea"/>
                        </a:rPr>
                        <a:t>100</a:t>
                      </a:r>
                      <a:r>
                        <a:rPr lang="ja-JP" altLang="en-US" sz="1200" b="0" i="0" u="none" strike="noStrike" baseline="0" dirty="0" smtClean="0">
                          <a:solidFill>
                            <a:srgbClr val="000000"/>
                          </a:solidFill>
                          <a:effectLst/>
                          <a:latin typeface="ＭＳ Ｐゴシック" panose="020B0600070205080204" pitchFamily="50" charset="-128"/>
                          <a:ea typeface="+mn-ea"/>
                        </a:rPr>
                        <a:t>分の</a:t>
                      </a:r>
                      <a:r>
                        <a:rPr lang="en-US" altLang="ja-JP" sz="1200" b="0" i="0" u="none" strike="noStrike" baseline="0" dirty="0" smtClean="0">
                          <a:solidFill>
                            <a:srgbClr val="000000"/>
                          </a:solidFill>
                          <a:effectLst/>
                          <a:latin typeface="ＭＳ Ｐゴシック" panose="020B0600070205080204" pitchFamily="50" charset="-128"/>
                          <a:ea typeface="+mn-ea"/>
                        </a:rPr>
                        <a:t>20</a:t>
                      </a:r>
                      <a:r>
                        <a:rPr lang="ja-JP" altLang="en-US" sz="1200" b="0" i="0" u="none" strike="noStrike" baseline="0" dirty="0" smtClean="0">
                          <a:solidFill>
                            <a:srgbClr val="000000"/>
                          </a:solidFill>
                          <a:effectLst/>
                          <a:latin typeface="ＭＳ Ｐゴシック" panose="020B0600070205080204" pitchFamily="50" charset="-128"/>
                          <a:ea typeface="+mn-ea"/>
                        </a:rPr>
                        <a:t>以上であれば、平成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日までの間、当該要件を満たしているものとする。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978096">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25</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向精神薬多剤投与に係る報告</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・向精神薬多剤投与を行った保険医療機関は、平成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7</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月以降、毎年度４月、７月、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月、１月に、前月から起算して</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ヶ月間の向精神薬多剤投与の状況を別紙様式</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40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を用いて地方厚生（支）局長に報告すること。</a:t>
                      </a:r>
                      <a:endPar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endParaRPr>
                    </a:p>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7</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月の報告については、平成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6</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月の向精神薬多剤投与の状況を、平成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年度診療報酬改定前の別紙様式</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40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を用いて報告することで代替しても差し支えない。</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24556">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26</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疾患別リハビリテーション料の初期加算、早期リハビリテーション加算の要件見直し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日時点で初期加算又は早期リハビリテーション加算を算定している患者は、従来通りの起算日から計算した算定上限日数を引き続き適用する。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25003">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27</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疾患別リハビリテーション料の標準的算定日数の起算日見直し</a:t>
                      </a:r>
                      <a:endPar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日時点で脳血管疾患等リハビリテーション料（廃用症候群の場合を含む。）及び運動器リハビリテーション料を算定している患者は、当該時点における算定上限日数を引き続き適用する。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53863">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廃用症候群リハビリテーション料の新設</a:t>
                      </a:r>
                      <a:endParaRPr lang="zh-TW"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日時点で脳血管疾患等リハビリテーション料（廃用症候群の場合）を算定している患者については、当該時点の算定上限日数を引き続き適用する。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413428">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維持期リハビリテーションの経過措置の延長</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・要介護被保険者等であって、入院中の患者以外の者に対する維持期リハビリテーションは、原則として平成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日までに介護保険へ移行するものとする。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578658">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要介護被保険者等に対するリハビリテーション</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・目標設定等支援・管理料を算定していない場合の脳血管疾患等リハビリテーション料、廃用症候群リハビリテーション料、運動器リハビリテーション料の減算（所定点数の</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90/100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を算定する。）については、平成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日から実施する。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617693">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１回の処方で抗精神病薬又は抗うつ薬が３種類以上処方されている場合の通院・在宅精神療法、精神科継続外来支援指導料の減算</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dirty="0" smtClean="0"/>
                        <a:t>・</a:t>
                      </a:r>
                      <a:r>
                        <a:rPr lang="ja-JP" altLang="en-US" sz="1200" dirty="0" smtClean="0">
                          <a:solidFill>
                            <a:schemeClr val="tx1"/>
                          </a:solidFill>
                        </a:rPr>
                        <a:t>減算しない場合の要件として、「当該保険医療機関において、３種類以上の抗うつ薬の投与を受けている患者及び３種類以上の抗精神病薬を受けている患者が、抗うつ薬又は抗精神病薬の投与を受けている患者の１割未満である。」については、平成</a:t>
                      </a:r>
                      <a:r>
                        <a:rPr lang="en-US" altLang="ja-JP" sz="1200" dirty="0" smtClean="0">
                          <a:solidFill>
                            <a:schemeClr val="tx1"/>
                          </a:solidFill>
                        </a:rPr>
                        <a:t>28</a:t>
                      </a:r>
                      <a:r>
                        <a:rPr lang="ja-JP" altLang="en-US" sz="1200" dirty="0" smtClean="0">
                          <a:solidFill>
                            <a:schemeClr val="tx1"/>
                          </a:solidFill>
                        </a:rPr>
                        <a:t>年９月までは、すべての保険医療機関がこの要件を満たすものとして扱う。</a:t>
                      </a:r>
                      <a:endParaRPr lang="en-US" altLang="ja-JP" sz="1200" dirty="0" smtClean="0">
                        <a:solidFill>
                          <a:schemeClr val="tx1"/>
                        </a:solidFill>
                      </a:endParaRPr>
                    </a:p>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dirty="0" smtClean="0"/>
                        <a:t>・減算しない場合の要件として、処方料等における「精神科の診療に係る経験を十分に有する医師が患者の病状等によりやむを得ず投与を行う必要があると認めた場合」については、平成</a:t>
                      </a:r>
                      <a:r>
                        <a:rPr lang="en-US" altLang="ja-JP" sz="1200" dirty="0" smtClean="0"/>
                        <a:t>28</a:t>
                      </a:r>
                      <a:r>
                        <a:rPr lang="ja-JP" altLang="en-US" sz="1200" dirty="0" smtClean="0"/>
                        <a:t>年９月までは精神科を担当する臨床経験５年以上の医師の判断でも可。</a:t>
                      </a:r>
                      <a:endParaRPr lang="en-US" altLang="ja-JP" sz="1200" dirty="0" smtClean="0"/>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744779">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32</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訪問看護療養費を算定した月の精神科訪問看護・指導料の算定</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同一患者について、訪問看護ステーションにおいて訪問看護療養費を算定した月に、精神科重症患者早期集中支援管理料を届け出ている保険医療機関において、精神保健福祉士による精神科訪問看護・指導を行う場合は精神科訪問看護・指導料を算定できるが、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日までの間は、精神科重症患者早期集中支援管理料の届出を行っていない場合でも</a:t>
                      </a:r>
                      <a:r>
                        <a:rPr lang="ja-JP" altLang="en-US" sz="1200" b="0" i="0" u="none" strike="noStrike" spc="-100" baseline="0" dirty="0" smtClean="0">
                          <a:solidFill>
                            <a:srgbClr val="000000"/>
                          </a:solidFill>
                          <a:effectLst/>
                          <a:latin typeface="ＭＳ Ｐゴシック" panose="020B0600070205080204" pitchFamily="50" charset="-128"/>
                          <a:ea typeface="ＭＳ Ｐゴシック" panose="020B0600070205080204" pitchFamily="50" charset="-128"/>
                        </a:rPr>
                        <a:t>算定できることとする。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bl>
          </a:graphicData>
        </a:graphic>
      </p:graphicFrame>
      <p:sp>
        <p:nvSpPr>
          <p:cNvPr id="4" name="スライド番号プレースホルダー 3"/>
          <p:cNvSpPr>
            <a:spLocks noGrp="1"/>
          </p:cNvSpPr>
          <p:nvPr>
            <p:ph type="sldNum" sz="quarter" idx="12"/>
          </p:nvPr>
        </p:nvSpPr>
        <p:spPr>
          <a:xfrm>
            <a:off x="8193360" y="6597352"/>
            <a:ext cx="1810941" cy="365125"/>
          </a:xfrm>
        </p:spPr>
        <p:txBody>
          <a:bodyPr/>
          <a:lstStyle/>
          <a:p>
            <a:fld id="{3CD7FEE9-580A-4EA0-A7DE-8D177AC2609D}" type="slidenum">
              <a:rPr lang="ja-JP" altLang="en-US" smtClean="0">
                <a:solidFill>
                  <a:prstClr val="black"/>
                </a:solidFill>
              </a:rPr>
              <a:pPr/>
              <a:t>297</a:t>
            </a:fld>
            <a:endParaRPr lang="ja-JP" altLang="en-US" dirty="0">
              <a:solidFill>
                <a:prstClr val="black"/>
              </a:solidFill>
            </a:endParaRPr>
          </a:p>
        </p:txBody>
      </p:sp>
      <p:sp>
        <p:nvSpPr>
          <p:cNvPr id="5" name="Rectangle 2"/>
          <p:cNvSpPr>
            <a:spLocks noChangeArrowheads="1"/>
          </p:cNvSpPr>
          <p:nvPr/>
        </p:nvSpPr>
        <p:spPr bwMode="auto">
          <a:xfrm>
            <a:off x="194414" y="44450"/>
            <a:ext cx="9517327" cy="649288"/>
          </a:xfrm>
          <a:prstGeom prst="rect">
            <a:avLst/>
          </a:prstGeom>
          <a:noFill/>
          <a:ln w="38100" cmpd="dbl">
            <a:no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smtClean="0">
                <a:solidFill>
                  <a:prstClr val="black"/>
                </a:solidFill>
                <a:latin typeface="ＭＳ Ｐゴシック"/>
                <a:ea typeface="ＭＳ Ｐゴシック"/>
              </a:rPr>
              <a:t>経過措置について③</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1281620000"/>
      </p:ext>
    </p:extLst>
  </p:cSld>
  <p:clrMapOvr>
    <a:masterClrMapping/>
  </p:clrMapOvr>
  <p:timing>
    <p:tnLst>
      <p:par>
        <p:cTn id="1" dur="indefinite" restart="never" nodeType="tmRoot"/>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344489" y="579548"/>
          <a:ext cx="9367252" cy="2061040"/>
        </p:xfrm>
        <a:graphic>
          <a:graphicData uri="http://schemas.openxmlformats.org/drawingml/2006/table">
            <a:tbl>
              <a:tblPr firstRow="1" bandRow="1">
                <a:tableStyleId>{B301B821-A1FF-4177-AEE7-76D212191A09}</a:tableStyleId>
              </a:tblPr>
              <a:tblGrid>
                <a:gridCol w="331126"/>
                <a:gridCol w="2742614"/>
                <a:gridCol w="6293512"/>
              </a:tblGrid>
              <a:tr h="257164">
                <a:tc>
                  <a:txBody>
                    <a:bodyPr/>
                    <a:lstStyle/>
                    <a:p>
                      <a:pPr algn="ctr" fontAlgn="ctr"/>
                      <a:endParaRPr lang="ja-JP" altLang="en-US"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600" u="none" strike="noStrike" baseline="0" dirty="0">
                          <a:effectLst/>
                          <a:latin typeface="ＭＳ Ｐゴシック" panose="020B0600070205080204" pitchFamily="50" charset="-128"/>
                          <a:ea typeface="ＭＳ Ｐゴシック" panose="020B0600070205080204" pitchFamily="50" charset="-128"/>
                        </a:rPr>
                        <a:t>項目</a:t>
                      </a:r>
                      <a:r>
                        <a:rPr lang="ja-JP" altLang="en-US" sz="1800" u="none" strike="noStrike" baseline="0" dirty="0">
                          <a:effectLst/>
                          <a:latin typeface="ＭＳ Ｐゴシック" panose="020B0600070205080204" pitchFamily="50" charset="-128"/>
                          <a:ea typeface="ＭＳ Ｐゴシック" panose="020B0600070205080204" pitchFamily="50" charset="-128"/>
                        </a:rPr>
                        <a:t>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r>
                        <a:rPr lang="ja-JP" altLang="en-US" sz="1600" u="none" strike="noStrike" baseline="0" dirty="0">
                          <a:effectLst/>
                          <a:latin typeface="ＭＳ Ｐゴシック" panose="020B0600070205080204" pitchFamily="50" charset="-128"/>
                          <a:ea typeface="ＭＳ Ｐゴシック" panose="020B0600070205080204" pitchFamily="50" charset="-128"/>
                        </a:rPr>
                        <a:t>経過措置</a:t>
                      </a:r>
                      <a:endParaRPr lang="ja-JP" altLang="en-US" sz="16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509020">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33</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精神科デイ・ケア等における患者の意向の聴取</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年を超えて精神科デイ・ケア等を実施する患者に対する意向の聴取については、平成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日までの間、精神保健福祉士及び臨床心理技術者以外の従事者であっても実施可能とする。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509020">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34</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紹介状なしの大病院受診時の定額負担導入</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・自治体による条例の制定等が必要な公的医療機関の導入については、条例の制定等に要する期間を考慮し、平成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28</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9</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日まで猶予措置を設ける。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759155">
                <a:tc>
                  <a:txBody>
                    <a:bodyPr/>
                    <a:lstStyle/>
                    <a:p>
                      <a:pPr algn="ctr" fontAlgn="ctr"/>
                      <a:r>
                        <a:rPr lang="en-US" altLang="ja-JP" sz="11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35</a:t>
                      </a:r>
                      <a:endParaRPr lang="en-US" altLang="ja-JP" sz="11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一部負担金のない患者に対する明細書無料発行</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ct val="100000"/>
                        </a:lnSpc>
                        <a:spcBef>
                          <a:spcPts val="0"/>
                        </a:spcBef>
                        <a:spcAft>
                          <a:spcPts val="0"/>
                        </a:spcAft>
                        <a:buClrTx/>
                        <a:buSzTx/>
                        <a:buFontTx/>
                        <a:buNone/>
                        <a:tabLst/>
                        <a:defRPr/>
                      </a:pP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自己負担のない患者（全額公費負担の患者を除く。）に対応した明細書発行機能が付与されていないレセプトコンピュータを使用している、又は自動入金機の改修が必要な医療機関及び薬局に対しては、平成</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30</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年</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月</a:t>
                      </a:r>
                      <a:r>
                        <a:rPr lang="en-US" altLang="ja-JP"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31</a:t>
                      </a:r>
                      <a:r>
                        <a:rPr lang="ja-JP" altLang="en-US" sz="1200" b="0"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日まで（診療所については当面の間）の猶予措置を設ける。</a:t>
                      </a:r>
                      <a:endParaRPr lang="ja-JP" altLang="en-US" sz="12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bl>
          </a:graphicData>
        </a:graphic>
      </p:graphicFrame>
      <p:sp>
        <p:nvSpPr>
          <p:cNvPr id="4" name="スライド番号プレースホルダー 3"/>
          <p:cNvSpPr>
            <a:spLocks noGrp="1"/>
          </p:cNvSpPr>
          <p:nvPr>
            <p:ph type="sldNum" sz="quarter" idx="12"/>
          </p:nvPr>
        </p:nvSpPr>
        <p:spPr>
          <a:xfrm>
            <a:off x="7654999" y="6492875"/>
            <a:ext cx="2228850" cy="365125"/>
          </a:xfrm>
        </p:spPr>
        <p:txBody>
          <a:bodyPr/>
          <a:lstStyle/>
          <a:p>
            <a:fld id="{3CD7FEE9-580A-4EA0-A7DE-8D177AC2609D}" type="slidenum">
              <a:rPr lang="ja-JP" altLang="en-US" smtClean="0">
                <a:solidFill>
                  <a:prstClr val="black"/>
                </a:solidFill>
              </a:rPr>
              <a:pPr/>
              <a:t>298</a:t>
            </a:fld>
            <a:endParaRPr lang="ja-JP" altLang="en-US" dirty="0">
              <a:solidFill>
                <a:prstClr val="black"/>
              </a:solidFill>
            </a:endParaRPr>
          </a:p>
        </p:txBody>
      </p:sp>
      <p:graphicFrame>
        <p:nvGraphicFramePr>
          <p:cNvPr id="8" name="コンテンツ プレースホルダー 5"/>
          <p:cNvGraphicFramePr>
            <a:graphicFrameLocks/>
          </p:cNvGraphicFramePr>
          <p:nvPr>
            <p:extLst/>
          </p:nvPr>
        </p:nvGraphicFramePr>
        <p:xfrm>
          <a:off x="344487" y="3334238"/>
          <a:ext cx="9367253" cy="2964189"/>
        </p:xfrm>
        <a:graphic>
          <a:graphicData uri="http://schemas.openxmlformats.org/drawingml/2006/table">
            <a:tbl>
              <a:tblPr firstRow="1" bandRow="1">
                <a:tableStyleId>{B301B821-A1FF-4177-AEE7-76D212191A09}</a:tableStyleId>
              </a:tblPr>
              <a:tblGrid>
                <a:gridCol w="1078308"/>
                <a:gridCol w="3381541"/>
                <a:gridCol w="4907404"/>
              </a:tblGrid>
              <a:tr h="209647">
                <a:tc>
                  <a:txBody>
                    <a:bodyPr/>
                    <a:lstStyle/>
                    <a:p>
                      <a:pPr algn="ctr" fontAlgn="ctr">
                        <a:lnSpc>
                          <a:spcPts val="1200"/>
                        </a:lnSpc>
                      </a:pPr>
                      <a:r>
                        <a:rPr lang="ja-JP" altLang="en-US" sz="1100" b="1" i="0" u="none" strike="noStrike" spc="-100" baseline="0" dirty="0" smtClean="0">
                          <a:solidFill>
                            <a:schemeClr val="bg1"/>
                          </a:solidFill>
                          <a:effectLst/>
                          <a:latin typeface="ＭＳ ゴシック" panose="020B0609070205080204" pitchFamily="49" charset="-128"/>
                          <a:ea typeface="ＭＳ ゴシック" panose="020B0609070205080204" pitchFamily="49" charset="-128"/>
                        </a:rPr>
                        <a:t>要件</a:t>
                      </a:r>
                      <a:endParaRPr lang="ja-JP" altLang="en-US" sz="1100" b="1" i="0" u="none" strike="noStrike" spc="-100" baseline="0" dirty="0">
                        <a:solidFill>
                          <a:schemeClr val="bg1"/>
                        </a:solidFill>
                        <a:effectLst/>
                        <a:latin typeface="ＭＳ ゴシック" panose="020B0609070205080204" pitchFamily="49" charset="-128"/>
                        <a:ea typeface="ＭＳ ゴシック" panose="020B0609070205080204" pitchFamily="49"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lnSpc>
                          <a:spcPts val="1200"/>
                        </a:lnSpc>
                      </a:pPr>
                      <a:r>
                        <a:rPr lang="ja-JP" altLang="en-US" sz="1100" u="none" strike="noStrike" spc="-100" baseline="0" dirty="0" smtClean="0">
                          <a:effectLst/>
                          <a:latin typeface="ＭＳ ゴシック" panose="020B0609070205080204" pitchFamily="49" charset="-128"/>
                          <a:ea typeface="ＭＳ ゴシック" panose="020B0609070205080204" pitchFamily="49" charset="-128"/>
                        </a:rPr>
                        <a:t>対象病棟</a:t>
                      </a:r>
                      <a:r>
                        <a:rPr lang="ja-JP" altLang="en-US" sz="1100" u="none" strike="noStrike" spc="-100" baseline="0" dirty="0">
                          <a:effectLst/>
                          <a:latin typeface="ＭＳ ゴシック" panose="020B0609070205080204" pitchFamily="49" charset="-128"/>
                          <a:ea typeface="ＭＳ ゴシック" panose="020B0609070205080204" pitchFamily="49" charset="-128"/>
                        </a:rPr>
                        <a:t>　</a:t>
                      </a:r>
                      <a:endPar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ctr" fontAlgn="ctr">
                        <a:lnSpc>
                          <a:spcPts val="1200"/>
                        </a:lnSpc>
                      </a:pPr>
                      <a:r>
                        <a:rPr lang="ja-JP" altLang="en-US" sz="1100" u="none" strike="noStrike" spc="-100" baseline="0" dirty="0">
                          <a:effectLst/>
                          <a:latin typeface="ＭＳ ゴシック" panose="020B0609070205080204" pitchFamily="49" charset="-128"/>
                          <a:ea typeface="ＭＳ ゴシック" panose="020B0609070205080204" pitchFamily="49" charset="-128"/>
                        </a:rPr>
                        <a:t>経過措置</a:t>
                      </a:r>
                      <a:endParaRPr lang="ja-JP" altLang="en-US" sz="11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789217">
                <a:tc>
                  <a:txBody>
                    <a:bodyPr/>
                    <a:lstStyle/>
                    <a:p>
                      <a:pPr marL="0" marR="0" indent="0" algn="ctr" defTabSz="914400" rtl="0" eaLnBrk="1" fontAlgn="ctr" latinLnBrk="0" hangingPunct="1">
                        <a:lnSpc>
                          <a:spcPts val="1200"/>
                        </a:lnSpc>
                        <a:spcBef>
                          <a:spcPts val="0"/>
                        </a:spcBef>
                        <a:spcAft>
                          <a:spcPts val="0"/>
                        </a:spcAft>
                        <a:buClrTx/>
                        <a:buSzTx/>
                        <a:buFontTx/>
                        <a:buNone/>
                        <a:tabLst/>
                        <a:defRPr/>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該当患者割合</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lnSpc>
                          <a:spcPts val="1400"/>
                        </a:lnSpc>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７対１入院基本料、</a:t>
                      </a:r>
                      <a:r>
                        <a:rPr lang="zh-TW"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看護必要度加算</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10</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対１）、</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400"/>
                        </a:lnSpc>
                      </a:pPr>
                      <a:r>
                        <a:rPr lang="en-US" altLang="zh-TW"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a:t>
                      </a:r>
                      <a:r>
                        <a:rPr lang="zh-TW"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急性期看護補助体制加算、看護職員夜間配置加算</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400"/>
                        </a:lnSpc>
                      </a:pP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看護補助加算１（</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13</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対１）、</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400"/>
                        </a:lnSpc>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救命救急入院料２・４、特定集中治療室管理料</a:t>
                      </a:r>
                      <a:endPar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0" algn="l" defTabSz="914400" rtl="0" eaLnBrk="1" fontAlgn="ctr" latinLnBrk="0" hangingPunct="1">
                        <a:lnSpc>
                          <a:spcPts val="1400"/>
                        </a:lnSpc>
                        <a:spcBef>
                          <a:spcPts val="0"/>
                        </a:spcBef>
                        <a:spcAft>
                          <a:spcPts val="0"/>
                        </a:spcAft>
                        <a:buClrTx/>
                        <a:buSzTx/>
                        <a:buFontTx/>
                        <a:buNone/>
                        <a:tabLst/>
                        <a:defRPr/>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平成</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28</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年３月</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31</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日に、当該入院料等を算定している病棟については、平成</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28</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年９月</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30</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日までの間は、「重症度、医療・看護必要度」の基準を満たしているものとする。</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tcPr>
                </a:tc>
              </a:tr>
              <a:tr h="1353398">
                <a:tc>
                  <a:txBody>
                    <a:bodyPr/>
                    <a:lstStyle/>
                    <a:p>
                      <a:pPr marL="0" marR="0" indent="0" algn="ctr" defTabSz="914400" rtl="0" eaLnBrk="1" fontAlgn="ctr" latinLnBrk="0" hangingPunct="1">
                        <a:lnSpc>
                          <a:spcPts val="1200"/>
                        </a:lnSpc>
                        <a:spcBef>
                          <a:spcPts val="0"/>
                        </a:spcBef>
                        <a:spcAft>
                          <a:spcPts val="0"/>
                        </a:spcAft>
                        <a:buClrTx/>
                        <a:buSzTx/>
                        <a:buFontTx/>
                        <a:buNone/>
                        <a:tabLst/>
                        <a:defRPr/>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評価票</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marL="0" marR="0" indent="0" algn="ctr" defTabSz="914400" rtl="0" eaLnBrk="1" fontAlgn="ctr" latinLnBrk="0" hangingPunct="1">
                        <a:lnSpc>
                          <a:spcPts val="1200"/>
                        </a:lnSpc>
                        <a:spcBef>
                          <a:spcPts val="0"/>
                        </a:spcBef>
                        <a:spcAft>
                          <a:spcPts val="0"/>
                        </a:spcAft>
                        <a:buClrTx/>
                        <a:buSzTx/>
                        <a:buFontTx/>
                        <a:buNone/>
                        <a:tabLst/>
                        <a:defRPr/>
                      </a:pP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marL="0" marR="0" indent="0" algn="ctr" defTabSz="914400" rtl="0" eaLnBrk="1" fontAlgn="ctr" latinLnBrk="0" hangingPunct="1">
                        <a:lnSpc>
                          <a:spcPts val="1200"/>
                        </a:lnSpc>
                        <a:spcBef>
                          <a:spcPts val="0"/>
                        </a:spcBef>
                        <a:spcAft>
                          <a:spcPts val="0"/>
                        </a:spcAft>
                        <a:buClrTx/>
                        <a:buSzTx/>
                        <a:buFontTx/>
                        <a:buNone/>
                        <a:tabLst/>
                        <a:defRPr/>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研　修</a:t>
                      </a: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lnSpc>
                          <a:spcPts val="1400"/>
                        </a:lnSpc>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７対１入院基本料、</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10</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対１入院基本料、</a:t>
                      </a:r>
                      <a:r>
                        <a:rPr lang="zh-TW"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看護必要度加算</a:t>
                      </a:r>
                      <a:r>
                        <a:rPr lang="ja-JP" altLang="en-US" sz="1200" b="0" i="0" u="none" strike="noStrike" spc="-100" baseline="0" dirty="0" err="1" smtClean="0">
                          <a:solidFill>
                            <a:srgbClr val="000000"/>
                          </a:solidFill>
                          <a:effectLst/>
                          <a:latin typeface="ＭＳ ゴシック" panose="020B0609070205080204" pitchFamily="49" charset="-128"/>
                          <a:ea typeface="ＭＳ ゴシック" panose="020B0609070205080204" pitchFamily="49" charset="-128"/>
                        </a:rPr>
                        <a:t>、</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総合入院体制加算、</a:t>
                      </a:r>
                      <a:r>
                        <a:rPr lang="zh-TW"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急性期看護補助体制加算</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400"/>
                        </a:lnSpc>
                      </a:pPr>
                      <a:r>
                        <a:rPr lang="en-US" altLang="zh-TW"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a:t>
                      </a:r>
                      <a:r>
                        <a:rPr lang="zh-TW"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看護職員夜間配置加算</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a:t>
                      </a:r>
                      <a:r>
                        <a:rPr lang="zh-TW"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看護補助加算</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１（</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13</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対１）、</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400"/>
                        </a:lnSpc>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救命救急入院料２・４、</a:t>
                      </a:r>
                      <a:r>
                        <a:rPr lang="zh-TW"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特定集中治療室管理料</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400"/>
                        </a:lnSpc>
                      </a:pP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ハイケアユニット入院医療管理料、</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400"/>
                        </a:lnSpc>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回復期リハビリテーション病棟入院料、</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algn="l" fontAlgn="ctr">
                        <a:lnSpc>
                          <a:spcPts val="1400"/>
                        </a:lnSpc>
                      </a:pP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地域包括ケア病棟入院料、</a:t>
                      </a:r>
                      <a:r>
                        <a:rPr lang="zh-TW"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特定一般病棟入院料</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（注７）</a:t>
                      </a:r>
                      <a:endParaRPr lang="ja-JP" altLang="en-US" sz="1200" b="0" i="0" u="none" strike="noStrike" spc="-100" baseline="0" dirty="0">
                        <a:solidFill>
                          <a:srgbClr val="000000"/>
                        </a:solidFill>
                        <a:effectLst/>
                        <a:latin typeface="ＭＳ ゴシック" panose="020B0609070205080204" pitchFamily="49" charset="-128"/>
                        <a:ea typeface="ＭＳ ゴシック" panose="020B0609070205080204" pitchFamily="49" charset="-128"/>
                      </a:endParaRPr>
                    </a:p>
                  </a:txBody>
                  <a:tcPr marL="7739" marR="7739"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c>
                  <a:txBody>
                    <a:bodyPr/>
                    <a:lstStyle/>
                    <a:p>
                      <a:pPr marL="0" marR="0" indent="-612000" algn="l" defTabSz="914400" rtl="0" eaLnBrk="1" fontAlgn="ctr" latinLnBrk="0" hangingPunct="1">
                        <a:lnSpc>
                          <a:spcPts val="1400"/>
                        </a:lnSpc>
                        <a:spcBef>
                          <a:spcPts val="0"/>
                        </a:spcBef>
                        <a:spcAft>
                          <a:spcPts val="0"/>
                        </a:spcAft>
                        <a:buClrTx/>
                        <a:buSzTx/>
                        <a:buFontTx/>
                        <a:buNone/>
                        <a:tabLst/>
                        <a:defRPr/>
                      </a:pP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marL="0" marR="0" indent="-612000" algn="l" defTabSz="914400" rtl="0" eaLnBrk="1" fontAlgn="ctr" latinLnBrk="0" hangingPunct="1">
                        <a:lnSpc>
                          <a:spcPts val="1400"/>
                        </a:lnSpc>
                        <a:spcBef>
                          <a:spcPts val="0"/>
                        </a:spcBef>
                        <a:spcAft>
                          <a:spcPts val="0"/>
                        </a:spcAft>
                        <a:buClrTx/>
                        <a:buSzTx/>
                        <a:buFontTx/>
                        <a:buNone/>
                        <a:tabLst/>
                        <a:defRPr/>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・平成</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28</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年９月</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30</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日までの間は、平成</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28</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年度診療報酬改定前の評価票を用いて測定しても差し支えない。</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marL="0" marR="0" indent="0" algn="l" defTabSz="914400" rtl="0" eaLnBrk="1" fontAlgn="ctr" latinLnBrk="0" hangingPunct="1">
                        <a:lnSpc>
                          <a:spcPts val="1400"/>
                        </a:lnSpc>
                        <a:spcBef>
                          <a:spcPts val="0"/>
                        </a:spcBef>
                        <a:spcAft>
                          <a:spcPts val="0"/>
                        </a:spcAft>
                        <a:buClrTx/>
                        <a:buSzTx/>
                        <a:buFontTx/>
                        <a:buNone/>
                        <a:tabLst/>
                        <a:defRPr/>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・評価者については、所属する医療機関において平成</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28</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年９月</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30</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日までの間に、平成</a:t>
                      </a:r>
                      <a:r>
                        <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28</a:t>
                      </a: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年度診療報酬改定後の内容を踏まえた院内研修を受講することが必要である。</a:t>
                      </a: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marL="0" marR="0" indent="0" algn="l" defTabSz="914400" rtl="0" eaLnBrk="1" fontAlgn="ctr" latinLnBrk="0" hangingPunct="1">
                        <a:lnSpc>
                          <a:spcPts val="1400"/>
                        </a:lnSpc>
                        <a:spcBef>
                          <a:spcPts val="0"/>
                        </a:spcBef>
                        <a:spcAft>
                          <a:spcPts val="0"/>
                        </a:spcAft>
                        <a:buClrTx/>
                        <a:buSzTx/>
                        <a:buFontTx/>
                        <a:buNone/>
                        <a:tabLst/>
                        <a:defRPr/>
                      </a:pPr>
                      <a:endParaRPr lang="en-US" altLang="ja-JP"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endParaRPr>
                    </a:p>
                    <a:p>
                      <a:pPr>
                        <a:lnSpc>
                          <a:spcPts val="1400"/>
                        </a:lnSpc>
                      </a:pPr>
                      <a:r>
                        <a:rPr lang="ja-JP" altLang="en-US" sz="1200" b="0" i="0" u="none" strike="noStrike" spc="-100" baseline="0" dirty="0" smtClean="0">
                          <a:solidFill>
                            <a:srgbClr val="000000"/>
                          </a:solidFill>
                          <a:effectLst/>
                          <a:latin typeface="ＭＳ ゴシック" panose="020B0609070205080204" pitchFamily="49" charset="-128"/>
                          <a:ea typeface="ＭＳ ゴシック" panose="020B0609070205080204" pitchFamily="49" charset="-128"/>
                        </a:rPr>
                        <a:t>　</a:t>
                      </a:r>
                      <a:r>
                        <a:rPr lang="en-US" altLang="ja-JP" sz="1200" spc="-100" dirty="0" smtClean="0">
                          <a:solidFill>
                            <a:srgbClr val="000000"/>
                          </a:solidFill>
                          <a:latin typeface="ＭＳ ゴシック" panose="020B0609070205080204" pitchFamily="49" charset="-128"/>
                          <a:ea typeface="ＭＳ ゴシック" panose="020B0609070205080204" pitchFamily="49" charset="-128"/>
                        </a:rPr>
                        <a:t>※</a:t>
                      </a:r>
                      <a:r>
                        <a:rPr lang="ja-JP" altLang="en-US" sz="1200" spc="-100" dirty="0" smtClean="0">
                          <a:solidFill>
                            <a:srgbClr val="000000"/>
                          </a:solidFill>
                          <a:latin typeface="ＭＳ ゴシック" panose="020B0609070205080204" pitchFamily="49" charset="-128"/>
                          <a:ea typeface="ＭＳ ゴシック" panose="020B0609070205080204" pitchFamily="49" charset="-128"/>
                        </a:rPr>
                        <a:t>平成</a:t>
                      </a:r>
                      <a:r>
                        <a:rPr lang="en-US" altLang="ja-JP" sz="1200" spc="-100" dirty="0" smtClean="0">
                          <a:solidFill>
                            <a:srgbClr val="000000"/>
                          </a:solidFill>
                          <a:latin typeface="ＭＳ ゴシック" panose="020B0609070205080204" pitchFamily="49" charset="-128"/>
                          <a:ea typeface="ＭＳ ゴシック" panose="020B0609070205080204" pitchFamily="49" charset="-128"/>
                        </a:rPr>
                        <a:t>28</a:t>
                      </a:r>
                      <a:r>
                        <a:rPr lang="ja-JP" altLang="en-US" sz="1200" spc="-100" dirty="0" smtClean="0">
                          <a:solidFill>
                            <a:srgbClr val="000000"/>
                          </a:solidFill>
                          <a:latin typeface="ＭＳ ゴシック" panose="020B0609070205080204" pitchFamily="49" charset="-128"/>
                          <a:ea typeface="ＭＳ ゴシック" panose="020B0609070205080204" pitchFamily="49" charset="-128"/>
                        </a:rPr>
                        <a:t>年</a:t>
                      </a:r>
                      <a:r>
                        <a:rPr lang="en-US" altLang="ja-JP" sz="1200" spc="-100" dirty="0" smtClean="0">
                          <a:solidFill>
                            <a:srgbClr val="000000"/>
                          </a:solidFill>
                          <a:latin typeface="ＭＳ ゴシック" panose="020B0609070205080204" pitchFamily="49" charset="-128"/>
                          <a:ea typeface="ＭＳ ゴシック" panose="020B0609070205080204" pitchFamily="49" charset="-128"/>
                        </a:rPr>
                        <a:t>10</a:t>
                      </a:r>
                      <a:r>
                        <a:rPr lang="ja-JP" altLang="en-US" sz="1200" spc="-100" dirty="0" smtClean="0">
                          <a:solidFill>
                            <a:srgbClr val="000000"/>
                          </a:solidFill>
                          <a:latin typeface="ＭＳ ゴシック" panose="020B0609070205080204" pitchFamily="49" charset="-128"/>
                          <a:ea typeface="ＭＳ ゴシック" panose="020B0609070205080204" pitchFamily="49" charset="-128"/>
                        </a:rPr>
                        <a:t>月１日以降も当該入院料又は加算の届出を行う場合には、少なくとも平成</a:t>
                      </a:r>
                      <a:r>
                        <a:rPr lang="en-US" altLang="ja-JP" sz="1200" spc="-100" dirty="0" smtClean="0">
                          <a:solidFill>
                            <a:srgbClr val="000000"/>
                          </a:solidFill>
                          <a:latin typeface="ＭＳ ゴシック" panose="020B0609070205080204" pitchFamily="49" charset="-128"/>
                          <a:ea typeface="ＭＳ ゴシック" panose="020B0609070205080204" pitchFamily="49" charset="-128"/>
                        </a:rPr>
                        <a:t>28</a:t>
                      </a:r>
                      <a:r>
                        <a:rPr lang="ja-JP" altLang="en-US" sz="1200" spc="-100" dirty="0" smtClean="0">
                          <a:solidFill>
                            <a:srgbClr val="000000"/>
                          </a:solidFill>
                          <a:latin typeface="ＭＳ ゴシック" panose="020B0609070205080204" pitchFamily="49" charset="-128"/>
                          <a:ea typeface="ＭＳ ゴシック" panose="020B0609070205080204" pitchFamily="49" charset="-128"/>
                        </a:rPr>
                        <a:t>年９月１日より平成</a:t>
                      </a:r>
                      <a:r>
                        <a:rPr lang="en-US" altLang="ja-JP" sz="1200" spc="-100" dirty="0" smtClean="0">
                          <a:solidFill>
                            <a:srgbClr val="000000"/>
                          </a:solidFill>
                          <a:latin typeface="ＭＳ ゴシック" panose="020B0609070205080204" pitchFamily="49" charset="-128"/>
                          <a:ea typeface="ＭＳ ゴシック" panose="020B0609070205080204" pitchFamily="49" charset="-128"/>
                        </a:rPr>
                        <a:t>28</a:t>
                      </a:r>
                      <a:r>
                        <a:rPr lang="ja-JP" altLang="en-US" sz="1200" spc="-100" dirty="0" smtClean="0">
                          <a:solidFill>
                            <a:srgbClr val="000000"/>
                          </a:solidFill>
                          <a:latin typeface="ＭＳ ゴシック" panose="020B0609070205080204" pitchFamily="49" charset="-128"/>
                          <a:ea typeface="ＭＳ ゴシック" panose="020B0609070205080204" pitchFamily="49" charset="-128"/>
                        </a:rPr>
                        <a:t>年度診療報酬改定後の評価表を用いて、当該内容を踏まえた院内研修を受講したものが評価を行う必要があることに留意すること。</a:t>
                      </a:r>
                    </a:p>
                  </a:txBody>
                  <a:tcPr marL="7739" marR="7739" marT="9525" marB="0">
                    <a:lnL w="12700" cap="flat" cmpd="sng" algn="ctr">
                      <a:solidFill>
                        <a:schemeClr val="accent5">
                          <a:lumMod val="60000"/>
                          <a:lumOff val="40000"/>
                        </a:schemeClr>
                      </a:solidFill>
                      <a:prstDash val="solid"/>
                      <a:round/>
                      <a:headEnd type="none" w="med" len="med"/>
                      <a:tailEnd type="none" w="med" len="med"/>
                    </a:lnL>
                  </a:tcPr>
                </a:tc>
              </a:tr>
            </a:tbl>
          </a:graphicData>
        </a:graphic>
      </p:graphicFrame>
      <p:sp>
        <p:nvSpPr>
          <p:cNvPr id="2" name="正方形/長方形 1"/>
          <p:cNvSpPr/>
          <p:nvPr/>
        </p:nvSpPr>
        <p:spPr>
          <a:xfrm>
            <a:off x="1001936" y="2937345"/>
            <a:ext cx="7767488" cy="386366"/>
          </a:xfrm>
          <a:prstGeom prst="rect">
            <a:avLst/>
          </a:prstGeom>
        </p:spPr>
        <p:style>
          <a:lnRef idx="1">
            <a:schemeClr val="accent4"/>
          </a:lnRef>
          <a:fillRef idx="2">
            <a:schemeClr val="accent4"/>
          </a:fillRef>
          <a:effectRef idx="1">
            <a:schemeClr val="accent4"/>
          </a:effectRef>
          <a:fontRef idx="minor">
            <a:schemeClr val="dk1"/>
          </a:fontRef>
        </p:style>
        <p:txBody>
          <a:bodyPr rtlCol="0" anchor="ctr"/>
          <a:lstStyle/>
          <a:p>
            <a:pPr algn="ctr"/>
            <a:r>
              <a:rPr lang="ja-JP" altLang="en-US" dirty="0">
                <a:solidFill>
                  <a:prstClr val="black"/>
                </a:solidFill>
              </a:rPr>
              <a:t>重症度、医療・看護必要度に関する経過措置</a:t>
            </a:r>
          </a:p>
        </p:txBody>
      </p:sp>
      <p:sp>
        <p:nvSpPr>
          <p:cNvPr id="9" name="Rectangle 2"/>
          <p:cNvSpPr>
            <a:spLocks noChangeArrowheads="1"/>
          </p:cNvSpPr>
          <p:nvPr/>
        </p:nvSpPr>
        <p:spPr bwMode="auto">
          <a:xfrm>
            <a:off x="194414" y="44450"/>
            <a:ext cx="9517327" cy="649288"/>
          </a:xfrm>
          <a:prstGeom prst="rect">
            <a:avLst/>
          </a:prstGeom>
          <a:noFill/>
          <a:ln w="38100" cmpd="dbl">
            <a:no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buFont typeface="Arial" charset="0"/>
              <a:buNone/>
              <a:defRPr/>
            </a:pPr>
            <a:r>
              <a:rPr lang="ja-JP" altLang="en-US" sz="2800" kern="0" dirty="0" smtClean="0">
                <a:solidFill>
                  <a:prstClr val="black"/>
                </a:solidFill>
                <a:latin typeface="ＭＳ Ｐゴシック"/>
                <a:ea typeface="ＭＳ Ｐゴシック"/>
              </a:rPr>
              <a:t>経過措置について④</a:t>
            </a:r>
            <a:endParaRPr lang="ja-JP" altLang="en-US" sz="2800" kern="0" dirty="0">
              <a:solidFill>
                <a:prstClr val="black"/>
              </a:solidFill>
              <a:latin typeface="ＭＳ Ｐゴシック"/>
              <a:ea typeface="ＭＳ Ｐゴシック"/>
            </a:endParaRPr>
          </a:p>
        </p:txBody>
      </p:sp>
    </p:spTree>
    <p:extLst>
      <p:ext uri="{BB962C8B-B14F-4D97-AF65-F5344CB8AC3E}">
        <p14:creationId xmlns:p14="http://schemas.microsoft.com/office/powerpoint/2010/main" val="1576963041"/>
      </p:ext>
    </p:extLst>
  </p:cSld>
  <p:clrMapOvr>
    <a:masterClrMapping/>
  </p:clrMapOvr>
  <p:timing>
    <p:tnLst>
      <p:par>
        <p:cTn id="1" dur="indefinite" restart="never" nodeType="tmRoot"/>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186626" y="44625"/>
            <a:ext cx="9469437" cy="787583"/>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3600" smtClean="0">
                <a:solidFill>
                  <a:prstClr val="black"/>
                </a:solidFill>
                <a:latin typeface="ＭＳ Ｐゴシック"/>
              </a:rPr>
              <a:t>２５．</a:t>
            </a:r>
            <a:r>
              <a:rPr lang="ja-JP" altLang="en-US" sz="3600" dirty="0" smtClean="0">
                <a:solidFill>
                  <a:prstClr val="black"/>
                </a:solidFill>
                <a:latin typeface="ＭＳ Ｐゴシック"/>
              </a:rPr>
              <a:t>届出</a:t>
            </a:r>
            <a:endParaRPr lang="en-US" altLang="ja-JP" sz="3600" dirty="0" smtClean="0">
              <a:solidFill>
                <a:prstClr val="black"/>
              </a:solidFill>
              <a:latin typeface="ＭＳ Ｐゴシック"/>
            </a:endParaRPr>
          </a:p>
        </p:txBody>
      </p:sp>
      <p:sp>
        <p:nvSpPr>
          <p:cNvPr id="5" name="Rectangle 37"/>
          <p:cNvSpPr>
            <a:spLocks noChangeArrowheads="1"/>
          </p:cNvSpPr>
          <p:nvPr/>
        </p:nvSpPr>
        <p:spPr bwMode="auto">
          <a:xfrm>
            <a:off x="175496" y="1730911"/>
            <a:ext cx="9469438" cy="2656154"/>
          </a:xfrm>
          <a:prstGeom prst="rect">
            <a:avLst/>
          </a:prstGeom>
          <a:solidFill>
            <a:srgbClr val="FFFFAF">
              <a:alpha val="49804"/>
            </a:srgbClr>
          </a:solidFill>
          <a:ln w="6350">
            <a:solidFill>
              <a:sysClr val="windowText" lastClr="000000"/>
            </a:solidFill>
            <a:miter lim="800000"/>
            <a:headEnd/>
            <a:tailEnd/>
          </a:ln>
        </p:spPr>
        <p:txBody>
          <a:bodyPr tIns="72000"/>
          <a:lstStyle/>
          <a:p>
            <a:pPr>
              <a:lnSpc>
                <a:spcPts val="2200"/>
              </a:lnSpc>
            </a:pPr>
            <a:r>
              <a:rPr lang="en-US" altLang="ja-JP" sz="2000" kern="0" dirty="0" smtClean="0">
                <a:solidFill>
                  <a:srgbClr val="000000"/>
                </a:solidFill>
                <a:latin typeface="ＭＳ Ｐゴシック"/>
                <a:cs typeface="ＭＳ Ｐゴシック"/>
              </a:rPr>
              <a:t>《</a:t>
            </a:r>
            <a:r>
              <a:rPr lang="ja-JP" altLang="en-US" sz="2000" kern="0" dirty="0" smtClean="0">
                <a:solidFill>
                  <a:srgbClr val="000000"/>
                </a:solidFill>
                <a:latin typeface="ＭＳ Ｐゴシック"/>
                <a:cs typeface="ＭＳ Ｐゴシック"/>
              </a:rPr>
              <a:t>医療課長通知</a:t>
            </a:r>
            <a:r>
              <a:rPr lang="en-US" altLang="ja-JP" sz="2000" kern="0" dirty="0" smtClean="0">
                <a:solidFill>
                  <a:srgbClr val="000000"/>
                </a:solidFill>
                <a:latin typeface="ＭＳ Ｐゴシック"/>
                <a:cs typeface="ＭＳ Ｐゴシック"/>
              </a:rPr>
              <a:t>》</a:t>
            </a:r>
          </a:p>
          <a:p>
            <a:pPr>
              <a:lnSpc>
                <a:spcPts val="2200"/>
              </a:lnSpc>
            </a:pPr>
            <a:r>
              <a:rPr lang="ja-JP" altLang="en-US" sz="2000" kern="0" dirty="0" smtClean="0">
                <a:solidFill>
                  <a:srgbClr val="000000"/>
                </a:solidFill>
                <a:latin typeface="ＭＳ Ｐゴシック"/>
                <a:cs typeface="ＭＳ Ｐゴシック"/>
              </a:rPr>
              <a:t>○　各月の末日までに要件審査を終え、届出を受理した場合は、翌月の１日から</a:t>
            </a:r>
            <a:endParaRPr lang="en-US" altLang="ja-JP" sz="2000" kern="0" dirty="0" smtClean="0">
              <a:solidFill>
                <a:srgbClr val="000000"/>
              </a:solidFill>
              <a:latin typeface="ＭＳ Ｐゴシック"/>
              <a:cs typeface="ＭＳ Ｐゴシック"/>
            </a:endParaRPr>
          </a:p>
          <a:p>
            <a:pPr>
              <a:lnSpc>
                <a:spcPts val="2200"/>
              </a:lnSpc>
            </a:pPr>
            <a:r>
              <a:rPr lang="en-US" altLang="ja-JP" sz="2000" kern="0" dirty="0">
                <a:solidFill>
                  <a:srgbClr val="000000"/>
                </a:solidFill>
                <a:latin typeface="ＭＳ Ｐゴシック"/>
                <a:cs typeface="ＭＳ Ｐゴシック"/>
              </a:rPr>
              <a:t> </a:t>
            </a:r>
            <a:r>
              <a:rPr lang="en-US" altLang="ja-JP" sz="2000" kern="0" dirty="0" smtClean="0">
                <a:solidFill>
                  <a:srgbClr val="000000"/>
                </a:solidFill>
                <a:latin typeface="ＭＳ Ｐゴシック"/>
                <a:cs typeface="ＭＳ Ｐゴシック"/>
              </a:rPr>
              <a:t>  </a:t>
            </a:r>
            <a:r>
              <a:rPr lang="ja-JP" altLang="en-US" sz="2000" kern="0" dirty="0" smtClean="0">
                <a:solidFill>
                  <a:srgbClr val="000000"/>
                </a:solidFill>
                <a:latin typeface="ＭＳ Ｐゴシック"/>
                <a:cs typeface="ＭＳ Ｐゴシック"/>
              </a:rPr>
              <a:t>当該届出に係る診療報酬を算定する。また、月の最初の開庁日に要件審査を終え、</a:t>
            </a:r>
            <a:endParaRPr lang="en-US" altLang="ja-JP" sz="2000" kern="0" dirty="0" smtClean="0">
              <a:solidFill>
                <a:srgbClr val="000000"/>
              </a:solidFill>
              <a:latin typeface="ＭＳ Ｐゴシック"/>
              <a:cs typeface="ＭＳ Ｐゴシック"/>
            </a:endParaRPr>
          </a:p>
          <a:p>
            <a:pPr>
              <a:lnSpc>
                <a:spcPts val="2200"/>
              </a:lnSpc>
            </a:pPr>
            <a:r>
              <a:rPr lang="en-US" altLang="ja-JP" sz="2000" kern="0" dirty="0">
                <a:solidFill>
                  <a:srgbClr val="000000"/>
                </a:solidFill>
                <a:latin typeface="ＭＳ Ｐゴシック"/>
                <a:cs typeface="ＭＳ Ｐゴシック"/>
              </a:rPr>
              <a:t> </a:t>
            </a:r>
            <a:r>
              <a:rPr lang="en-US" altLang="ja-JP" sz="2000" kern="0" dirty="0" smtClean="0">
                <a:solidFill>
                  <a:srgbClr val="000000"/>
                </a:solidFill>
                <a:latin typeface="ＭＳ Ｐゴシック"/>
                <a:cs typeface="ＭＳ Ｐゴシック"/>
              </a:rPr>
              <a:t>  </a:t>
            </a:r>
            <a:r>
              <a:rPr lang="ja-JP" altLang="en-US" sz="2000" kern="0" dirty="0" smtClean="0">
                <a:solidFill>
                  <a:srgbClr val="000000"/>
                </a:solidFill>
                <a:latin typeface="ＭＳ Ｐゴシック"/>
                <a:cs typeface="ＭＳ Ｐゴシック"/>
              </a:rPr>
              <a:t>届出を受理した場合には当該月の１日から算定する。</a:t>
            </a:r>
            <a:endParaRPr lang="en-US" altLang="ja-JP" sz="2000" kern="0" dirty="0" smtClean="0">
              <a:solidFill>
                <a:srgbClr val="000000"/>
              </a:solidFill>
              <a:latin typeface="ＭＳ Ｐゴシック"/>
              <a:cs typeface="ＭＳ Ｐゴシック"/>
            </a:endParaRPr>
          </a:p>
          <a:p>
            <a:pPr>
              <a:lnSpc>
                <a:spcPts val="2200"/>
              </a:lnSpc>
            </a:pPr>
            <a:r>
              <a:rPr lang="ja-JP" altLang="en-US" sz="2000" kern="0" dirty="0">
                <a:solidFill>
                  <a:srgbClr val="000000"/>
                </a:solidFill>
                <a:latin typeface="ＭＳ Ｐゴシック"/>
                <a:cs typeface="Times New Roman"/>
              </a:rPr>
              <a:t>　</a:t>
            </a:r>
            <a:r>
              <a:rPr lang="ja-JP" altLang="en-US" sz="2000" kern="0" dirty="0" smtClean="0">
                <a:solidFill>
                  <a:srgbClr val="000000"/>
                </a:solidFill>
                <a:latin typeface="ＭＳ Ｐゴシック"/>
                <a:cs typeface="Times New Roman"/>
              </a:rPr>
              <a:t>   なお、</a:t>
            </a:r>
            <a:r>
              <a:rPr lang="ja-JP" altLang="en-US" sz="2000" u="sng" kern="0" dirty="0" smtClean="0">
                <a:solidFill>
                  <a:srgbClr val="FF0000"/>
                </a:solidFill>
                <a:latin typeface="ＭＳ Ｐゴシック"/>
                <a:cs typeface="Times New Roman"/>
              </a:rPr>
              <a:t>平成２８年４月</a:t>
            </a:r>
            <a:r>
              <a:rPr lang="ja-JP" altLang="en-US" sz="2000" u="sng" kern="0" dirty="0">
                <a:solidFill>
                  <a:srgbClr val="FF0000"/>
                </a:solidFill>
                <a:latin typeface="ＭＳ Ｐゴシック"/>
                <a:cs typeface="Times New Roman"/>
              </a:rPr>
              <a:t>１４</a:t>
            </a:r>
            <a:r>
              <a:rPr lang="ja-JP" altLang="en-US" sz="2000" u="sng" kern="0" dirty="0" smtClean="0">
                <a:solidFill>
                  <a:srgbClr val="FF0000"/>
                </a:solidFill>
                <a:latin typeface="ＭＳ Ｐゴシック"/>
                <a:cs typeface="Times New Roman"/>
              </a:rPr>
              <a:t>日（木）までに届出書の提出があり、同月末日までに要件</a:t>
            </a:r>
            <a:endParaRPr lang="en-US" altLang="ja-JP" sz="2000" u="sng" kern="0" dirty="0" smtClean="0">
              <a:solidFill>
                <a:srgbClr val="FF0000"/>
              </a:solidFill>
              <a:latin typeface="ＭＳ Ｐゴシック"/>
              <a:cs typeface="Times New Roman"/>
            </a:endParaRPr>
          </a:p>
          <a:p>
            <a:pPr>
              <a:lnSpc>
                <a:spcPts val="2200"/>
              </a:lnSpc>
            </a:pPr>
            <a:r>
              <a:rPr lang="en-US" altLang="ja-JP" sz="2000" kern="0" dirty="0">
                <a:solidFill>
                  <a:srgbClr val="FF0000"/>
                </a:solidFill>
                <a:latin typeface="ＭＳ Ｐゴシック"/>
                <a:cs typeface="Times New Roman"/>
              </a:rPr>
              <a:t> </a:t>
            </a:r>
            <a:r>
              <a:rPr lang="en-US" altLang="ja-JP" sz="2000" kern="0" dirty="0" smtClean="0">
                <a:solidFill>
                  <a:srgbClr val="FF0000"/>
                </a:solidFill>
                <a:latin typeface="ＭＳ Ｐゴシック"/>
                <a:cs typeface="Times New Roman"/>
              </a:rPr>
              <a:t>  </a:t>
            </a:r>
            <a:r>
              <a:rPr lang="ja-JP" altLang="en-US" sz="2000" u="sng" kern="0" dirty="0" smtClean="0">
                <a:solidFill>
                  <a:srgbClr val="FF0000"/>
                </a:solidFill>
                <a:latin typeface="ＭＳ Ｐゴシック"/>
                <a:cs typeface="Times New Roman"/>
              </a:rPr>
              <a:t>審査を終え届出の受理が行われたものについては、同月１日に遡って算定することが</a:t>
            </a:r>
            <a:endParaRPr lang="en-US" altLang="ja-JP" sz="2000" u="sng" kern="0" dirty="0" smtClean="0">
              <a:solidFill>
                <a:srgbClr val="FF0000"/>
              </a:solidFill>
              <a:latin typeface="ＭＳ Ｐゴシック"/>
              <a:cs typeface="Times New Roman"/>
            </a:endParaRPr>
          </a:p>
          <a:p>
            <a:pPr>
              <a:lnSpc>
                <a:spcPts val="2200"/>
              </a:lnSpc>
            </a:pPr>
            <a:r>
              <a:rPr lang="en-US" altLang="ja-JP" sz="2000" kern="0" dirty="0">
                <a:solidFill>
                  <a:srgbClr val="FF0000"/>
                </a:solidFill>
                <a:latin typeface="ＭＳ Ｐゴシック"/>
                <a:cs typeface="Times New Roman"/>
              </a:rPr>
              <a:t> </a:t>
            </a:r>
            <a:r>
              <a:rPr lang="en-US" altLang="ja-JP" sz="2000" kern="0" dirty="0" smtClean="0">
                <a:solidFill>
                  <a:srgbClr val="FF0000"/>
                </a:solidFill>
                <a:latin typeface="ＭＳ Ｐゴシック"/>
                <a:cs typeface="Times New Roman"/>
              </a:rPr>
              <a:t>  </a:t>
            </a:r>
            <a:r>
              <a:rPr lang="ja-JP" altLang="en-US" sz="2000" u="sng" kern="0" dirty="0" smtClean="0">
                <a:solidFill>
                  <a:srgbClr val="FF0000"/>
                </a:solidFill>
                <a:latin typeface="ＭＳ Ｐゴシック"/>
                <a:cs typeface="Times New Roman"/>
              </a:rPr>
              <a:t>できる</a:t>
            </a:r>
            <a:r>
              <a:rPr lang="ja-JP" altLang="en-US" sz="2000" kern="0" dirty="0" smtClean="0">
                <a:solidFill>
                  <a:srgbClr val="000000"/>
                </a:solidFill>
                <a:latin typeface="ＭＳ Ｐゴシック"/>
                <a:cs typeface="Times New Roman"/>
              </a:rPr>
              <a:t>ものとする。</a:t>
            </a:r>
            <a:endParaRPr lang="en-US" altLang="ja-JP" sz="2000" kern="0" dirty="0" smtClean="0">
              <a:solidFill>
                <a:srgbClr val="000000"/>
              </a:solidFill>
              <a:latin typeface="ＭＳ Ｐゴシック"/>
              <a:cs typeface="Times New Roman"/>
            </a:endParaRPr>
          </a:p>
          <a:p>
            <a:pPr>
              <a:lnSpc>
                <a:spcPts val="2200"/>
              </a:lnSpc>
            </a:pPr>
            <a:r>
              <a:rPr lang="ja-JP" altLang="en-US" sz="2000" kern="0" dirty="0" smtClean="0">
                <a:solidFill>
                  <a:srgbClr val="000000"/>
                </a:solidFill>
                <a:latin typeface="ＭＳ Ｐゴシック"/>
                <a:cs typeface="Times New Roman"/>
              </a:rPr>
              <a:t>○　届出の不受理の決定を行った場合は、速やかにその旨を提出者に通知するもので</a:t>
            </a:r>
            <a:endParaRPr lang="en-US" altLang="ja-JP" sz="2000" kern="0" dirty="0" smtClean="0">
              <a:solidFill>
                <a:srgbClr val="000000"/>
              </a:solidFill>
              <a:latin typeface="ＭＳ Ｐゴシック"/>
              <a:cs typeface="Times New Roman"/>
            </a:endParaRPr>
          </a:p>
          <a:p>
            <a:pPr>
              <a:lnSpc>
                <a:spcPts val="2200"/>
              </a:lnSpc>
            </a:pPr>
            <a:r>
              <a:rPr lang="en-US" altLang="ja-JP" sz="2000" kern="0" dirty="0">
                <a:solidFill>
                  <a:srgbClr val="000000"/>
                </a:solidFill>
                <a:latin typeface="ＭＳ Ｐゴシック"/>
                <a:cs typeface="Times New Roman"/>
              </a:rPr>
              <a:t> </a:t>
            </a:r>
            <a:r>
              <a:rPr lang="en-US" altLang="ja-JP" sz="2000" kern="0" dirty="0" smtClean="0">
                <a:solidFill>
                  <a:srgbClr val="000000"/>
                </a:solidFill>
                <a:latin typeface="ＭＳ Ｐゴシック"/>
                <a:cs typeface="Times New Roman"/>
              </a:rPr>
              <a:t>  </a:t>
            </a:r>
            <a:r>
              <a:rPr lang="ja-JP" altLang="en-US" sz="2000" kern="0" dirty="0" smtClean="0">
                <a:solidFill>
                  <a:srgbClr val="000000"/>
                </a:solidFill>
                <a:latin typeface="ＭＳ Ｐゴシック"/>
                <a:cs typeface="Times New Roman"/>
              </a:rPr>
              <a:t>あること。</a:t>
            </a:r>
            <a:endParaRPr lang="en-US" altLang="ja-JP" sz="2000" kern="0" dirty="0" smtClean="0">
              <a:solidFill>
                <a:srgbClr val="000000"/>
              </a:solidFill>
              <a:latin typeface="ＭＳ Ｐゴシック"/>
              <a:cs typeface="Times New Roman"/>
            </a:endParaRPr>
          </a:p>
          <a:p>
            <a:endParaRPr lang="ja-JP" altLang="ja-JP" kern="100" dirty="0">
              <a:solidFill>
                <a:prstClr val="black"/>
              </a:solidFill>
              <a:latin typeface="ＭＳ Ｐゴシック"/>
              <a:cs typeface="Times New Roman"/>
            </a:endParaRPr>
          </a:p>
        </p:txBody>
      </p:sp>
      <p:sp>
        <p:nvSpPr>
          <p:cNvPr id="6" name="Rectangle 37"/>
          <p:cNvSpPr>
            <a:spLocks noChangeArrowheads="1"/>
          </p:cNvSpPr>
          <p:nvPr/>
        </p:nvSpPr>
        <p:spPr bwMode="auto">
          <a:xfrm>
            <a:off x="186602" y="4461001"/>
            <a:ext cx="9469438" cy="1066629"/>
          </a:xfrm>
          <a:prstGeom prst="rect">
            <a:avLst/>
          </a:prstGeom>
          <a:solidFill>
            <a:schemeClr val="accent5">
              <a:lumMod val="40000"/>
              <a:lumOff val="60000"/>
              <a:alpha val="50000"/>
            </a:schemeClr>
          </a:solidFill>
          <a:ln w="6350">
            <a:solidFill>
              <a:sysClr val="windowText" lastClr="000000"/>
            </a:solidFill>
            <a:miter lim="800000"/>
            <a:headEnd/>
            <a:tailEnd/>
          </a:ln>
        </p:spPr>
        <p:txBody>
          <a:bodyPr tIns="72000"/>
          <a:lstStyle/>
          <a:p>
            <a:pPr>
              <a:lnSpc>
                <a:spcPts val="2400"/>
              </a:lnSpc>
            </a:pPr>
            <a:r>
              <a:rPr lang="en-US" altLang="ja-JP" sz="2200" kern="0" dirty="0" smtClean="0">
                <a:solidFill>
                  <a:srgbClr val="000000"/>
                </a:solidFill>
                <a:latin typeface="ＭＳ Ｐゴシック"/>
                <a:cs typeface="Times New Roman"/>
              </a:rPr>
              <a:t>〔</a:t>
            </a:r>
            <a:r>
              <a:rPr lang="ja-JP" altLang="en-US" sz="2200" kern="0" dirty="0" smtClean="0">
                <a:solidFill>
                  <a:srgbClr val="000000"/>
                </a:solidFill>
                <a:latin typeface="ＭＳ Ｐゴシック"/>
                <a:cs typeface="Times New Roman"/>
              </a:rPr>
              <a:t>日本医師会から厚生労働省に要請</a:t>
            </a:r>
            <a:r>
              <a:rPr lang="en-US" altLang="ja-JP" sz="2200" kern="0" dirty="0" smtClean="0">
                <a:solidFill>
                  <a:srgbClr val="000000"/>
                </a:solidFill>
                <a:latin typeface="ＭＳ Ｐゴシック"/>
                <a:cs typeface="Times New Roman"/>
              </a:rPr>
              <a:t>〕</a:t>
            </a:r>
          </a:p>
          <a:p>
            <a:pPr>
              <a:lnSpc>
                <a:spcPts val="2400"/>
              </a:lnSpc>
            </a:pPr>
            <a:r>
              <a:rPr lang="ja-JP" altLang="en-US" sz="2200" kern="0" dirty="0" smtClean="0">
                <a:solidFill>
                  <a:srgbClr val="000000"/>
                </a:solidFill>
                <a:latin typeface="ＭＳ Ｐゴシック"/>
                <a:cs typeface="Times New Roman"/>
              </a:rPr>
              <a:t>○　届出やその受理等について、行政による周知を徹底していただくとともに、</a:t>
            </a:r>
            <a:endParaRPr lang="en-US" altLang="ja-JP" sz="2200" kern="0" dirty="0" smtClean="0">
              <a:solidFill>
                <a:srgbClr val="000000"/>
              </a:solidFill>
              <a:latin typeface="ＭＳ Ｐゴシック"/>
              <a:cs typeface="Times New Roman"/>
            </a:endParaRPr>
          </a:p>
          <a:p>
            <a:pPr>
              <a:lnSpc>
                <a:spcPts val="2400"/>
              </a:lnSpc>
            </a:pPr>
            <a:r>
              <a:rPr lang="en-US" altLang="ja-JP" sz="2200" kern="0" dirty="0">
                <a:solidFill>
                  <a:srgbClr val="000000"/>
                </a:solidFill>
                <a:latin typeface="ＭＳ Ｐゴシック"/>
                <a:cs typeface="Times New Roman"/>
              </a:rPr>
              <a:t> </a:t>
            </a:r>
            <a:r>
              <a:rPr lang="en-US" altLang="ja-JP" sz="2200" kern="0" dirty="0" smtClean="0">
                <a:solidFill>
                  <a:srgbClr val="000000"/>
                </a:solidFill>
                <a:latin typeface="ＭＳ Ｐゴシック"/>
                <a:cs typeface="Times New Roman"/>
              </a:rPr>
              <a:t>  </a:t>
            </a:r>
            <a:r>
              <a:rPr lang="ja-JP" altLang="en-US" sz="2200" kern="0" dirty="0" smtClean="0">
                <a:solidFill>
                  <a:srgbClr val="000000"/>
                </a:solidFill>
                <a:latin typeface="ＭＳ Ｐゴシック"/>
                <a:cs typeface="Times New Roman"/>
              </a:rPr>
              <a:t>医療機関からの届出に対しては柔軟・丁寧に対応していただきたい。</a:t>
            </a:r>
            <a:endParaRPr lang="en-US" altLang="ja-JP" sz="2200" kern="0" dirty="0" smtClean="0">
              <a:solidFill>
                <a:srgbClr val="000000"/>
              </a:solidFill>
              <a:latin typeface="ＭＳ Ｐゴシック"/>
              <a:cs typeface="Times New Roman"/>
            </a:endParaRPr>
          </a:p>
        </p:txBody>
      </p:sp>
      <p:sp>
        <p:nvSpPr>
          <p:cNvPr id="7" name="Rectangle 2"/>
          <p:cNvSpPr txBox="1">
            <a:spLocks noChangeArrowheads="1"/>
          </p:cNvSpPr>
          <p:nvPr/>
        </p:nvSpPr>
        <p:spPr>
          <a:xfrm>
            <a:off x="1349943" y="5758450"/>
            <a:ext cx="8294990" cy="800755"/>
          </a:xfrm>
          <a:prstGeom prst="rect">
            <a:avLst/>
          </a:prstGeom>
          <a:solidFill>
            <a:srgbClr val="00B0F0">
              <a:alpha val="41000"/>
            </a:srgbClr>
          </a:solidFill>
          <a:ln w="22225">
            <a:solidFill>
              <a:schemeClr val="tx1"/>
            </a:solidFill>
            <a:prstDash val="sysDash"/>
          </a:ln>
        </p:spPr>
        <p:txBody>
          <a:bodyPr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spcBef>
                <a:spcPts val="0"/>
              </a:spcBef>
            </a:pPr>
            <a:r>
              <a:rPr lang="ja-JP" altLang="en-US" sz="2400" dirty="0" smtClean="0">
                <a:solidFill>
                  <a:prstClr val="black"/>
                </a:solidFill>
                <a:latin typeface="ＭＳ Ｐゴシック"/>
              </a:rPr>
              <a:t>　</a:t>
            </a:r>
            <a:r>
              <a:rPr lang="ja-JP" altLang="en-US" sz="2400" dirty="0">
                <a:solidFill>
                  <a:prstClr val="black"/>
                </a:solidFill>
                <a:latin typeface="ＭＳ Ｐゴシック"/>
              </a:rPr>
              <a:t>昨日</a:t>
            </a:r>
            <a:r>
              <a:rPr lang="ja-JP" altLang="en-US" sz="2400" dirty="0" smtClean="0">
                <a:solidFill>
                  <a:prstClr val="black"/>
                </a:solidFill>
                <a:latin typeface="ＭＳ Ｐゴシック"/>
              </a:rPr>
              <a:t>（３月４日）開催された行政側の説明会にて、厚生労働省</a:t>
            </a:r>
            <a:endParaRPr lang="en-US" altLang="ja-JP" sz="2400" dirty="0" smtClean="0">
              <a:solidFill>
                <a:prstClr val="black"/>
              </a:solidFill>
              <a:latin typeface="ＭＳ Ｐゴシック"/>
            </a:endParaRPr>
          </a:p>
          <a:p>
            <a:pPr algn="l">
              <a:spcBef>
                <a:spcPts val="0"/>
              </a:spcBef>
            </a:pPr>
            <a:r>
              <a:rPr lang="ja-JP" altLang="en-US" sz="2400" dirty="0" smtClean="0">
                <a:solidFill>
                  <a:prstClr val="black"/>
                </a:solidFill>
                <a:latin typeface="ＭＳ Ｐゴシック"/>
              </a:rPr>
              <a:t>から各厚生局に対して要請</a:t>
            </a:r>
            <a:r>
              <a:rPr lang="ja-JP" altLang="en-US" sz="2400" dirty="0">
                <a:solidFill>
                  <a:prstClr val="black"/>
                </a:solidFill>
                <a:latin typeface="ＭＳ Ｐゴシック"/>
              </a:rPr>
              <a:t>し</a:t>
            </a:r>
            <a:r>
              <a:rPr lang="ja-JP" altLang="en-US" sz="2400" dirty="0" smtClean="0">
                <a:solidFill>
                  <a:prstClr val="black"/>
                </a:solidFill>
                <a:latin typeface="ＭＳ Ｐゴシック"/>
              </a:rPr>
              <a:t>た。</a:t>
            </a:r>
            <a:endParaRPr lang="en-US" altLang="ja-JP" sz="2400" dirty="0" smtClean="0">
              <a:solidFill>
                <a:prstClr val="black"/>
              </a:solidFill>
              <a:latin typeface="ＭＳ Ｐゴシック"/>
            </a:endParaRPr>
          </a:p>
        </p:txBody>
      </p:sp>
      <p:sp>
        <p:nvSpPr>
          <p:cNvPr id="2" name="右矢印 1"/>
          <p:cNvSpPr/>
          <p:nvPr/>
        </p:nvSpPr>
        <p:spPr>
          <a:xfrm>
            <a:off x="477751" y="5634929"/>
            <a:ext cx="791110" cy="1047530"/>
          </a:xfrm>
          <a:prstGeom prst="rightArrow">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9" name="Rectangle 2"/>
          <p:cNvSpPr txBox="1">
            <a:spLocks noChangeArrowheads="1"/>
          </p:cNvSpPr>
          <p:nvPr/>
        </p:nvSpPr>
        <p:spPr>
          <a:xfrm>
            <a:off x="178706" y="924751"/>
            <a:ext cx="9466245" cy="726677"/>
          </a:xfrm>
          <a:prstGeom prst="rect">
            <a:avLst/>
          </a:prstGeom>
          <a:solidFill>
            <a:srgbClr val="FF0000">
              <a:alpha val="23000"/>
            </a:srgbClr>
          </a:solidFill>
          <a:ln w="22225">
            <a:solidFill>
              <a:schemeClr val="tx1"/>
            </a:solidFill>
            <a:prstDash val="sysDash"/>
          </a:ln>
        </p:spPr>
        <p:txBody>
          <a:bodyPr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lnSpc>
                <a:spcPts val="2200"/>
              </a:lnSpc>
              <a:spcBef>
                <a:spcPts val="0"/>
              </a:spcBef>
            </a:pPr>
            <a:r>
              <a:rPr lang="ja-JP" altLang="en-US" sz="2400" dirty="0" smtClean="0">
                <a:solidFill>
                  <a:prstClr val="black"/>
                </a:solidFill>
                <a:latin typeface="ＭＳ Ｐゴシック"/>
              </a:rPr>
              <a:t>　</a:t>
            </a:r>
            <a:r>
              <a:rPr lang="ja-JP" altLang="en-US" sz="2000" dirty="0" smtClean="0">
                <a:solidFill>
                  <a:prstClr val="black"/>
                </a:solidFill>
                <a:latin typeface="ＭＳ Ｐゴシック"/>
              </a:rPr>
              <a:t>施設基準等の各種様式は日本医師会ホームページ（メンバーズルーム）に掲載しますので、ダウンロードしてご活用ください</a:t>
            </a:r>
            <a:endParaRPr lang="en-US" altLang="ja-JP" sz="2000" dirty="0" smtClean="0">
              <a:solidFill>
                <a:prstClr val="black"/>
              </a:solidFill>
              <a:latin typeface="ＭＳ Ｐゴシック"/>
            </a:endParaRPr>
          </a:p>
        </p:txBody>
      </p:sp>
      <p:sp>
        <p:nvSpPr>
          <p:cNvPr id="1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299</a:t>
            </a:fld>
            <a:endParaRPr lang="ja-JP" altLang="en-US" dirty="0">
              <a:solidFill>
                <a:prstClr val="black"/>
              </a:solidFill>
            </a:endParaRPr>
          </a:p>
        </p:txBody>
      </p:sp>
    </p:spTree>
    <p:extLst>
      <p:ext uri="{BB962C8B-B14F-4D97-AF65-F5344CB8AC3E}">
        <p14:creationId xmlns:p14="http://schemas.microsoft.com/office/powerpoint/2010/main" val="2286674894"/>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175642" y="64695"/>
            <a:ext cx="9517327" cy="587848"/>
          </a:xfrm>
          <a:solidFill>
            <a:srgbClr val="CFDEB0"/>
          </a:solidFill>
          <a:ln>
            <a:solidFill>
              <a:schemeClr val="tx2">
                <a:lumMod val="50000"/>
              </a:schemeClr>
            </a:solidFill>
          </a:ln>
          <a:scene3d>
            <a:camera prst="orthographicFront">
              <a:rot lat="0" lon="0" rev="0"/>
            </a:camera>
            <a:lightRig rig="threePt" dir="t">
              <a:rot lat="0" lon="0" rev="1200000"/>
            </a:lightRig>
          </a:scene3d>
          <a:sp3d>
            <a:bevelT w="63500" h="25400"/>
          </a:sp3d>
        </p:spPr>
        <p:style>
          <a:lnRef idx="0">
            <a:schemeClr val="accent3"/>
          </a:lnRef>
          <a:fillRef idx="3">
            <a:schemeClr val="accent3"/>
          </a:fillRef>
          <a:effectRef idx="3">
            <a:schemeClr val="accent3"/>
          </a:effectRef>
          <a:fontRef idx="minor">
            <a:schemeClr val="lt1"/>
          </a:fontRef>
        </p:style>
        <p:txBody>
          <a:bodyPr>
            <a:normAutofit/>
          </a:bodyPr>
          <a:lstStyle/>
          <a:p>
            <a:pPr eaLnBrk="1" hangingPunct="1"/>
            <a:r>
              <a:rPr lang="ja-JP" altLang="en-US" sz="3200" dirty="0" smtClean="0">
                <a:solidFill>
                  <a:schemeClr val="tx1"/>
                </a:solidFill>
              </a:rPr>
              <a:t>平成２８年度診療報酬改定</a:t>
            </a:r>
            <a:endParaRPr lang="en-US" altLang="ja-JP" sz="3200" dirty="0" smtClean="0">
              <a:solidFill>
                <a:schemeClr val="tx1"/>
              </a:solidFill>
            </a:endParaRPr>
          </a:p>
        </p:txBody>
      </p:sp>
      <p:grpSp>
        <p:nvGrpSpPr>
          <p:cNvPr id="3" name="グループ化 2"/>
          <p:cNvGrpSpPr/>
          <p:nvPr/>
        </p:nvGrpSpPr>
        <p:grpSpPr>
          <a:xfrm>
            <a:off x="153997" y="975688"/>
            <a:ext cx="9578828" cy="5760593"/>
            <a:chOff x="113262" y="2685611"/>
            <a:chExt cx="9578828" cy="5224947"/>
          </a:xfrm>
        </p:grpSpPr>
        <p:sp>
          <p:nvSpPr>
            <p:cNvPr id="2053" name="Rectangle 37"/>
            <p:cNvSpPr>
              <a:spLocks noChangeArrowheads="1"/>
            </p:cNvSpPr>
            <p:nvPr/>
          </p:nvSpPr>
          <p:spPr bwMode="auto">
            <a:xfrm>
              <a:off x="113262" y="3212679"/>
              <a:ext cx="9578828" cy="4697879"/>
            </a:xfrm>
            <a:prstGeom prst="rect">
              <a:avLst/>
            </a:prstGeom>
            <a:solidFill>
              <a:srgbClr val="FFFFAF">
                <a:alpha val="51000"/>
              </a:srgbClr>
            </a:solidFill>
            <a:ln w="9525">
              <a:solidFill>
                <a:schemeClr val="tx1"/>
              </a:solidFill>
              <a:miter lim="800000"/>
              <a:headEnd/>
              <a:tailEnd/>
            </a:ln>
          </p:spPr>
          <p:txBody>
            <a:bodyPr/>
            <a:lstStyle/>
            <a:p>
              <a:r>
                <a:rPr lang="ja-JP" altLang="en-US" b="1" dirty="0" smtClean="0">
                  <a:solidFill>
                    <a:srgbClr val="5B9BD5"/>
                  </a:solidFill>
                </a:rPr>
                <a:t>　　　　　　</a:t>
              </a:r>
              <a:endParaRPr lang="en-US" altLang="ja-JP" b="1" dirty="0" smtClean="0">
                <a:solidFill>
                  <a:srgbClr val="5B9BD5"/>
                </a:solidFill>
              </a:endParaRPr>
            </a:p>
            <a:p>
              <a:r>
                <a:rPr lang="ja-JP" altLang="en-US" dirty="0" smtClean="0">
                  <a:solidFill>
                    <a:prstClr val="black"/>
                  </a:solidFill>
                  <a:latin typeface="ＭＳ Ｐゴシック" pitchFamily="50" charset="-128"/>
                </a:rPr>
                <a:t>　　</a:t>
              </a:r>
              <a:r>
                <a:rPr lang="ja-JP" altLang="en-US" sz="2000" dirty="0" smtClean="0">
                  <a:solidFill>
                    <a:prstClr val="black"/>
                  </a:solidFill>
                  <a:latin typeface="ＭＳ Ｐゴシック" pitchFamily="50" charset="-128"/>
                </a:rPr>
                <a:t>　　　　　　　　　　</a:t>
              </a:r>
              <a:r>
                <a:rPr lang="ja-JP" altLang="en-US" dirty="0" smtClean="0">
                  <a:solidFill>
                    <a:prstClr val="black"/>
                  </a:solidFill>
                  <a:latin typeface="ＭＳ Ｐゴシック" pitchFamily="50" charset="-128"/>
                </a:rPr>
                <a:t>　</a:t>
              </a:r>
              <a:endParaRPr lang="ja-JP" altLang="en-US" dirty="0">
                <a:solidFill>
                  <a:prstClr val="black"/>
                </a:solidFill>
              </a:endParaRPr>
            </a:p>
          </p:txBody>
        </p:sp>
        <p:sp>
          <p:nvSpPr>
            <p:cNvPr id="33" name="正方形/長方形 32"/>
            <p:cNvSpPr/>
            <p:nvPr/>
          </p:nvSpPr>
          <p:spPr>
            <a:xfrm>
              <a:off x="155908" y="2685611"/>
              <a:ext cx="9355172" cy="4222515"/>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pPr>
                <a:lnSpc>
                  <a:spcPts val="2200"/>
                </a:lnSpc>
              </a:pPr>
              <a:r>
                <a:rPr lang="ja-JP" altLang="en-US" sz="2000" u="sng" dirty="0" smtClean="0">
                  <a:solidFill>
                    <a:prstClr val="black"/>
                  </a:solidFill>
                </a:rPr>
                <a:t>１．診療報酬本体　＋０．４９％</a:t>
              </a:r>
              <a:endParaRPr lang="en-US" altLang="ja-JP" sz="2000" u="sng" dirty="0" smtClean="0">
                <a:solidFill>
                  <a:prstClr val="black"/>
                </a:solidFill>
              </a:endParaRPr>
            </a:p>
            <a:p>
              <a:pPr>
                <a:lnSpc>
                  <a:spcPts val="2200"/>
                </a:lnSpc>
              </a:pPr>
              <a:r>
                <a:rPr lang="ja-JP" altLang="en-US" sz="2000" dirty="0" smtClean="0">
                  <a:solidFill>
                    <a:prstClr val="black"/>
                  </a:solidFill>
                </a:rPr>
                <a:t>　　　　　　 　　　　　　　       医科　　＋０．５６％ </a:t>
              </a:r>
              <a:endParaRPr lang="en-US" altLang="ja-JP" sz="2000" dirty="0" smtClean="0">
                <a:solidFill>
                  <a:prstClr val="black"/>
                </a:solidFill>
              </a:endParaRPr>
            </a:p>
            <a:p>
              <a:pPr>
                <a:lnSpc>
                  <a:spcPts val="2200"/>
                </a:lnSpc>
              </a:pPr>
              <a:r>
                <a:rPr lang="ja-JP" altLang="en-US" sz="2000" dirty="0" smtClean="0">
                  <a:solidFill>
                    <a:prstClr val="black"/>
                  </a:solidFill>
                </a:rPr>
                <a:t>　　 　　　　　　　　　　　       歯科　　＋０．６１％ </a:t>
              </a:r>
              <a:endParaRPr lang="en-US" altLang="ja-JP" sz="2000" dirty="0" smtClean="0">
                <a:solidFill>
                  <a:prstClr val="black"/>
                </a:solidFill>
              </a:endParaRPr>
            </a:p>
            <a:p>
              <a:pPr>
                <a:lnSpc>
                  <a:spcPts val="2200"/>
                </a:lnSpc>
              </a:pPr>
              <a:r>
                <a:rPr lang="ja-JP" altLang="en-US" sz="2000" dirty="0" smtClean="0">
                  <a:solidFill>
                    <a:prstClr val="black"/>
                  </a:solidFill>
                </a:rPr>
                <a:t>　　 　　　　　　　　　　　       調剤　　＋０．１７％ </a:t>
              </a:r>
              <a:endParaRPr lang="en-US" altLang="ja-JP" sz="2000" dirty="0" smtClean="0">
                <a:solidFill>
                  <a:prstClr val="black"/>
                </a:solidFill>
              </a:endParaRPr>
            </a:p>
            <a:p>
              <a:pPr>
                <a:lnSpc>
                  <a:spcPts val="2200"/>
                </a:lnSpc>
              </a:pPr>
              <a:r>
                <a:rPr lang="ja-JP" altLang="en-US" sz="2000" u="sng" dirty="0" smtClean="0">
                  <a:solidFill>
                    <a:prstClr val="black"/>
                  </a:solidFill>
                </a:rPr>
                <a:t>２．</a:t>
              </a:r>
              <a:r>
                <a:rPr lang="ja-JP" altLang="ja-JP" sz="2000" u="sng" dirty="0" smtClean="0">
                  <a:solidFill>
                    <a:prstClr val="black"/>
                  </a:solidFill>
                </a:rPr>
                <a:t>薬価</a:t>
              </a:r>
              <a:r>
                <a:rPr lang="ja-JP" altLang="en-US" sz="2000" u="sng" dirty="0" smtClean="0">
                  <a:solidFill>
                    <a:prstClr val="black"/>
                  </a:solidFill>
                </a:rPr>
                <a:t>等</a:t>
              </a:r>
              <a:endParaRPr lang="en-US" altLang="ja-JP" sz="2000" u="sng" dirty="0" smtClean="0">
                <a:solidFill>
                  <a:prstClr val="black"/>
                </a:solidFill>
              </a:endParaRPr>
            </a:p>
            <a:p>
              <a:pPr>
                <a:lnSpc>
                  <a:spcPts val="2200"/>
                </a:lnSpc>
              </a:pPr>
              <a:r>
                <a:rPr lang="ja-JP" altLang="en-US" sz="2000" dirty="0">
                  <a:solidFill>
                    <a:prstClr val="black"/>
                  </a:solidFill>
                </a:rPr>
                <a:t>　</a:t>
              </a:r>
              <a:r>
                <a:rPr lang="ja-JP" altLang="en-US" sz="2000" u="sng" dirty="0" smtClean="0">
                  <a:solidFill>
                    <a:prstClr val="black"/>
                  </a:solidFill>
                </a:rPr>
                <a:t>①　薬価</a:t>
              </a:r>
              <a:r>
                <a:rPr lang="ja-JP" altLang="ja-JP" sz="2000" u="sng" dirty="0" smtClean="0">
                  <a:solidFill>
                    <a:prstClr val="black"/>
                  </a:solidFill>
                </a:rPr>
                <a:t>　　　</a:t>
              </a:r>
              <a:r>
                <a:rPr lang="ja-JP" altLang="en-US" sz="2000" u="sng" dirty="0" smtClean="0">
                  <a:solidFill>
                    <a:prstClr val="black"/>
                  </a:solidFill>
                </a:rPr>
                <a:t>　 </a:t>
              </a:r>
              <a:r>
                <a:rPr lang="ja-JP" altLang="ja-JP" sz="2000" u="sng" dirty="0" smtClean="0">
                  <a:solidFill>
                    <a:prstClr val="black"/>
                  </a:solidFill>
                </a:rPr>
                <a:t>　</a:t>
              </a:r>
              <a:r>
                <a:rPr lang="en-US" altLang="ja-JP" sz="2000" u="sng" dirty="0" smtClean="0">
                  <a:solidFill>
                    <a:prstClr val="black"/>
                  </a:solidFill>
                </a:rPr>
                <a:t>  </a:t>
              </a:r>
              <a:r>
                <a:rPr lang="ja-JP" altLang="ja-JP" sz="2000" u="sng" dirty="0" smtClean="0">
                  <a:solidFill>
                    <a:prstClr val="black"/>
                  </a:solidFill>
                </a:rPr>
                <a:t>▲</a:t>
              </a:r>
              <a:r>
                <a:rPr lang="ja-JP" altLang="en-US" sz="2000" u="sng" dirty="0" smtClean="0">
                  <a:solidFill>
                    <a:prstClr val="black"/>
                  </a:solidFill>
                </a:rPr>
                <a:t>１．２２</a:t>
              </a:r>
              <a:r>
                <a:rPr lang="ja-JP" altLang="ja-JP" sz="2000" u="sng" dirty="0" smtClean="0">
                  <a:solidFill>
                    <a:prstClr val="black"/>
                  </a:solidFill>
                </a:rPr>
                <a:t>％</a:t>
              </a:r>
              <a:endParaRPr lang="en-US" altLang="ja-JP" sz="2000" u="sng" dirty="0" smtClean="0">
                <a:solidFill>
                  <a:prstClr val="black"/>
                </a:solidFill>
              </a:endParaRPr>
            </a:p>
            <a:p>
              <a:pPr>
                <a:lnSpc>
                  <a:spcPts val="1800"/>
                </a:lnSpc>
              </a:pPr>
              <a:r>
                <a:rPr lang="ja-JP" altLang="en-US" sz="2000" dirty="0">
                  <a:solidFill>
                    <a:prstClr val="black"/>
                  </a:solidFill>
                </a:rPr>
                <a:t>　</a:t>
              </a:r>
              <a:r>
                <a:rPr lang="ja-JP" altLang="en-US" sz="2000" dirty="0" smtClean="0">
                  <a:solidFill>
                    <a:prstClr val="black"/>
                  </a:solidFill>
                </a:rPr>
                <a:t>　　　</a:t>
              </a:r>
              <a:r>
                <a:rPr lang="ja-JP" altLang="en-US" dirty="0" smtClean="0">
                  <a:solidFill>
                    <a:prstClr val="black"/>
                  </a:solidFill>
                </a:rPr>
                <a:t>    上記のほか、・ 市場拡大再算定による薬価の見直しにより、▲０．１９％</a:t>
              </a:r>
              <a:endParaRPr lang="en-US" altLang="ja-JP" dirty="0" smtClean="0">
                <a:solidFill>
                  <a:prstClr val="black"/>
                </a:solidFill>
              </a:endParaRPr>
            </a:p>
            <a:p>
              <a:pPr>
                <a:lnSpc>
                  <a:spcPts val="1800"/>
                </a:lnSpc>
              </a:pPr>
              <a:r>
                <a:rPr lang="ja-JP" altLang="en-US" dirty="0">
                  <a:solidFill>
                    <a:prstClr val="black"/>
                  </a:solidFill>
                </a:rPr>
                <a:t>　</a:t>
              </a:r>
              <a:r>
                <a:rPr lang="ja-JP" altLang="en-US" dirty="0" smtClean="0">
                  <a:solidFill>
                    <a:prstClr val="black"/>
                  </a:solidFill>
                </a:rPr>
                <a:t>　　　　　　　　　　　       ・ 年間販売額が極めて大きい品目に対応する市場拡大再算定の特例の</a:t>
              </a:r>
              <a:endParaRPr lang="en-US" altLang="ja-JP" dirty="0" smtClean="0">
                <a:solidFill>
                  <a:prstClr val="black"/>
                </a:solidFill>
              </a:endParaRPr>
            </a:p>
            <a:p>
              <a:pPr>
                <a:lnSpc>
                  <a:spcPts val="1800"/>
                </a:lnSpc>
              </a:pPr>
              <a:r>
                <a:rPr lang="en-US" altLang="ja-JP" dirty="0">
                  <a:solidFill>
                    <a:prstClr val="black"/>
                  </a:solidFill>
                </a:rPr>
                <a:t> </a:t>
              </a:r>
              <a:r>
                <a:rPr lang="en-US" altLang="ja-JP" dirty="0" smtClean="0">
                  <a:solidFill>
                    <a:prstClr val="black"/>
                  </a:solidFill>
                </a:rPr>
                <a:t>                                           </a:t>
              </a:r>
              <a:r>
                <a:rPr lang="ja-JP" altLang="en-US" dirty="0" smtClean="0">
                  <a:solidFill>
                    <a:prstClr val="black"/>
                  </a:solidFill>
                </a:rPr>
                <a:t>実施により、▲０．２８％</a:t>
              </a:r>
              <a:endParaRPr lang="en-US" altLang="ja-JP" dirty="0" smtClean="0">
                <a:solidFill>
                  <a:prstClr val="black"/>
                </a:solidFill>
              </a:endParaRPr>
            </a:p>
            <a:p>
              <a:pPr>
                <a:lnSpc>
                  <a:spcPts val="1800"/>
                </a:lnSpc>
              </a:pPr>
              <a:r>
                <a:rPr lang="ja-JP" altLang="en-US" dirty="0">
                  <a:solidFill>
                    <a:prstClr val="black"/>
                  </a:solidFill>
                </a:rPr>
                <a:t>　</a:t>
              </a:r>
              <a:r>
                <a:rPr lang="ja-JP" altLang="en-US" sz="2000" u="sng" dirty="0" smtClean="0">
                  <a:solidFill>
                    <a:prstClr val="black"/>
                  </a:solidFill>
                </a:rPr>
                <a:t>②　</a:t>
              </a:r>
              <a:r>
                <a:rPr lang="ja-JP" altLang="ja-JP" sz="2000" u="sng" dirty="0" smtClean="0">
                  <a:solidFill>
                    <a:prstClr val="black"/>
                  </a:solidFill>
                </a:rPr>
                <a:t>材料</a:t>
              </a:r>
              <a:r>
                <a:rPr lang="ja-JP" altLang="en-US" sz="2000" u="sng" dirty="0" smtClean="0">
                  <a:solidFill>
                    <a:prstClr val="black"/>
                  </a:solidFill>
                </a:rPr>
                <a:t>価格</a:t>
              </a:r>
              <a:r>
                <a:rPr lang="ja-JP" altLang="ja-JP" sz="2000" u="sng" dirty="0">
                  <a:solidFill>
                    <a:prstClr val="black"/>
                  </a:solidFill>
                </a:rPr>
                <a:t>　</a:t>
              </a:r>
              <a:r>
                <a:rPr lang="en-US" altLang="ja-JP" sz="2000" u="sng" dirty="0" smtClean="0">
                  <a:solidFill>
                    <a:prstClr val="black"/>
                  </a:solidFill>
                </a:rPr>
                <a:t> </a:t>
              </a:r>
              <a:r>
                <a:rPr lang="ja-JP" altLang="ja-JP" sz="2000" u="sng" dirty="0">
                  <a:solidFill>
                    <a:prstClr val="black"/>
                  </a:solidFill>
                </a:rPr>
                <a:t>　</a:t>
              </a:r>
              <a:r>
                <a:rPr lang="en-US" altLang="ja-JP" sz="2000" u="sng" dirty="0" smtClean="0">
                  <a:solidFill>
                    <a:prstClr val="black"/>
                  </a:solidFill>
                </a:rPr>
                <a:t>  </a:t>
              </a:r>
              <a:r>
                <a:rPr lang="ja-JP" altLang="ja-JP" sz="2000" u="sng" dirty="0" smtClean="0">
                  <a:solidFill>
                    <a:prstClr val="black"/>
                  </a:solidFill>
                </a:rPr>
                <a:t>▲０．</a:t>
              </a:r>
              <a:r>
                <a:rPr lang="ja-JP" altLang="en-US" sz="2000" u="sng" dirty="0" smtClean="0">
                  <a:solidFill>
                    <a:prstClr val="black"/>
                  </a:solidFill>
                </a:rPr>
                <a:t>１１</a:t>
              </a:r>
              <a:r>
                <a:rPr lang="ja-JP" altLang="ja-JP" sz="2000" u="sng" dirty="0" smtClean="0">
                  <a:solidFill>
                    <a:prstClr val="black"/>
                  </a:solidFill>
                </a:rPr>
                <a:t>％</a:t>
              </a:r>
              <a:endParaRPr lang="en-US" altLang="ja-JP" sz="2000" u="sng" dirty="0">
                <a:solidFill>
                  <a:prstClr val="black"/>
                </a:solidFill>
                <a:latin typeface="ＭＳ Ｐゴシック" pitchFamily="50" charset="-128"/>
              </a:endParaRPr>
            </a:p>
            <a:p>
              <a:pPr>
                <a:lnSpc>
                  <a:spcPts val="1800"/>
                </a:lnSpc>
              </a:pPr>
              <a:r>
                <a:rPr lang="ja-JP" altLang="en-US" dirty="0" smtClean="0">
                  <a:solidFill>
                    <a:prstClr val="black"/>
                  </a:solidFill>
                  <a:latin typeface="ＭＳ Ｐゴシック" pitchFamily="50" charset="-128"/>
                </a:rPr>
                <a:t>　　</a:t>
              </a:r>
              <a:endParaRPr lang="ja-JP" altLang="en-US" dirty="0">
                <a:solidFill>
                  <a:prstClr val="black"/>
                </a:solidFill>
              </a:endParaRPr>
            </a:p>
          </p:txBody>
        </p:sp>
        <p:sp>
          <p:nvSpPr>
            <p:cNvPr id="16" name="左中かっこ 15"/>
            <p:cNvSpPr/>
            <p:nvPr/>
          </p:nvSpPr>
          <p:spPr>
            <a:xfrm>
              <a:off x="3463612" y="3735180"/>
              <a:ext cx="275089" cy="826536"/>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grpSp>
      <p:sp>
        <p:nvSpPr>
          <p:cNvPr id="13"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a:t>
            </a:fld>
            <a:endParaRPr lang="ja-JP" altLang="en-US" dirty="0">
              <a:solidFill>
                <a:prstClr val="black"/>
              </a:solidFill>
            </a:endParaRPr>
          </a:p>
        </p:txBody>
      </p:sp>
      <p:sp>
        <p:nvSpPr>
          <p:cNvPr id="2" name="正方形/長方形 1"/>
          <p:cNvSpPr/>
          <p:nvPr/>
        </p:nvSpPr>
        <p:spPr>
          <a:xfrm>
            <a:off x="285149" y="4546327"/>
            <a:ext cx="9378030" cy="2169825"/>
          </a:xfrm>
          <a:prstGeom prst="rect">
            <a:avLst/>
          </a:prstGeom>
        </p:spPr>
        <p:txBody>
          <a:bodyPr wrap="square">
            <a:spAutoFit/>
          </a:bodyPr>
          <a:lstStyle/>
          <a:p>
            <a:pPr>
              <a:lnSpc>
                <a:spcPts val="1800"/>
              </a:lnSpc>
            </a:pPr>
            <a:r>
              <a:rPr lang="ja-JP" altLang="en-US" sz="2000" dirty="0" smtClean="0">
                <a:solidFill>
                  <a:prstClr val="black"/>
                </a:solidFill>
              </a:rPr>
              <a:t>　</a:t>
            </a:r>
            <a:r>
              <a:rPr lang="ja-JP" altLang="en-US" dirty="0" smtClean="0">
                <a:solidFill>
                  <a:prstClr val="black"/>
                </a:solidFill>
              </a:rPr>
              <a:t>なお</a:t>
            </a:r>
            <a:r>
              <a:rPr lang="ja-JP" altLang="en-US" dirty="0">
                <a:solidFill>
                  <a:prstClr val="black"/>
                </a:solidFill>
              </a:rPr>
              <a:t>、上記のほか、</a:t>
            </a:r>
            <a:endParaRPr lang="en-US" altLang="ja-JP" dirty="0">
              <a:solidFill>
                <a:prstClr val="black"/>
              </a:solidFill>
            </a:endParaRPr>
          </a:p>
          <a:p>
            <a:pPr>
              <a:lnSpc>
                <a:spcPts val="1800"/>
              </a:lnSpc>
            </a:pPr>
            <a:r>
              <a:rPr lang="ja-JP" altLang="en-US" dirty="0">
                <a:solidFill>
                  <a:prstClr val="black"/>
                </a:solidFill>
              </a:rPr>
              <a:t>　　</a:t>
            </a:r>
            <a:r>
              <a:rPr lang="ja-JP" altLang="en-US" dirty="0" smtClean="0">
                <a:solidFill>
                  <a:prstClr val="black"/>
                </a:solidFill>
              </a:rPr>
              <a:t>・ 新規</a:t>
            </a:r>
            <a:r>
              <a:rPr lang="ja-JP" altLang="en-US" dirty="0">
                <a:solidFill>
                  <a:prstClr val="black"/>
                </a:solidFill>
              </a:rPr>
              <a:t>収載された後発医薬品の価格の</a:t>
            </a:r>
            <a:r>
              <a:rPr lang="ja-JP" altLang="en-US" dirty="0" smtClean="0">
                <a:solidFill>
                  <a:prstClr val="black"/>
                </a:solidFill>
              </a:rPr>
              <a:t>引下げ</a:t>
            </a:r>
            <a:endParaRPr lang="en-US" altLang="ja-JP" dirty="0">
              <a:solidFill>
                <a:prstClr val="black"/>
              </a:solidFill>
            </a:endParaRPr>
          </a:p>
          <a:p>
            <a:pPr>
              <a:lnSpc>
                <a:spcPts val="1800"/>
              </a:lnSpc>
            </a:pPr>
            <a:r>
              <a:rPr lang="ja-JP" altLang="en-US" dirty="0">
                <a:solidFill>
                  <a:prstClr val="black"/>
                </a:solidFill>
              </a:rPr>
              <a:t>　　</a:t>
            </a:r>
            <a:r>
              <a:rPr lang="ja-JP" altLang="en-US" dirty="0" smtClean="0">
                <a:solidFill>
                  <a:prstClr val="black"/>
                </a:solidFill>
              </a:rPr>
              <a:t>・ 長期</a:t>
            </a:r>
            <a:r>
              <a:rPr lang="ja-JP" altLang="en-US" dirty="0">
                <a:solidFill>
                  <a:prstClr val="black"/>
                </a:solidFill>
              </a:rPr>
              <a:t>収載品の特例的引下げの置き換え率の基準の見直し</a:t>
            </a:r>
            <a:endParaRPr lang="en-US" altLang="ja-JP" dirty="0">
              <a:solidFill>
                <a:prstClr val="black"/>
              </a:solidFill>
            </a:endParaRPr>
          </a:p>
          <a:p>
            <a:pPr>
              <a:lnSpc>
                <a:spcPts val="1800"/>
              </a:lnSpc>
            </a:pPr>
            <a:r>
              <a:rPr lang="ja-JP" altLang="en-US" dirty="0">
                <a:solidFill>
                  <a:prstClr val="black"/>
                </a:solidFill>
              </a:rPr>
              <a:t>　　</a:t>
            </a:r>
            <a:r>
              <a:rPr lang="ja-JP" altLang="en-US" dirty="0" smtClean="0">
                <a:solidFill>
                  <a:prstClr val="black"/>
                </a:solidFill>
              </a:rPr>
              <a:t>・ いわゆる</a:t>
            </a:r>
            <a:r>
              <a:rPr lang="ja-JP" altLang="en-US" dirty="0">
                <a:solidFill>
                  <a:prstClr val="black"/>
                </a:solidFill>
              </a:rPr>
              <a:t>大型門前薬局等に対する評価の適正化</a:t>
            </a:r>
            <a:endParaRPr lang="en-US" altLang="ja-JP" dirty="0">
              <a:solidFill>
                <a:prstClr val="black"/>
              </a:solidFill>
            </a:endParaRPr>
          </a:p>
          <a:p>
            <a:pPr>
              <a:lnSpc>
                <a:spcPts val="1800"/>
              </a:lnSpc>
            </a:pPr>
            <a:r>
              <a:rPr lang="ja-JP" altLang="en-US" dirty="0">
                <a:solidFill>
                  <a:prstClr val="black"/>
                </a:solidFill>
              </a:rPr>
              <a:t>　　</a:t>
            </a:r>
            <a:r>
              <a:rPr lang="ja-JP" altLang="en-US" dirty="0" smtClean="0">
                <a:solidFill>
                  <a:prstClr val="black"/>
                </a:solidFill>
              </a:rPr>
              <a:t>・ 入院</a:t>
            </a:r>
            <a:r>
              <a:rPr lang="ja-JP" altLang="en-US" dirty="0">
                <a:solidFill>
                  <a:prstClr val="black"/>
                </a:solidFill>
              </a:rPr>
              <a:t>医療において食事として提供される経腸栄養用製品に係る入院時食事</a:t>
            </a:r>
            <a:r>
              <a:rPr lang="ja-JP" altLang="en-US" dirty="0" smtClean="0">
                <a:solidFill>
                  <a:prstClr val="black"/>
                </a:solidFill>
              </a:rPr>
              <a:t>療養</a:t>
            </a:r>
            <a:endParaRPr lang="en-US" altLang="ja-JP" dirty="0" smtClean="0">
              <a:solidFill>
                <a:prstClr val="black"/>
              </a:solidFill>
            </a:endParaRPr>
          </a:p>
          <a:p>
            <a:pPr>
              <a:lnSpc>
                <a:spcPts val="1800"/>
              </a:lnSpc>
            </a:pPr>
            <a:r>
              <a:rPr lang="en-US" altLang="ja-JP" dirty="0">
                <a:solidFill>
                  <a:prstClr val="black"/>
                </a:solidFill>
              </a:rPr>
              <a:t> </a:t>
            </a:r>
            <a:r>
              <a:rPr lang="en-US" altLang="ja-JP" dirty="0" smtClean="0">
                <a:solidFill>
                  <a:prstClr val="black"/>
                </a:solidFill>
              </a:rPr>
              <a:t>      </a:t>
            </a:r>
            <a:r>
              <a:rPr lang="ja-JP" altLang="en-US" dirty="0" smtClean="0">
                <a:solidFill>
                  <a:prstClr val="black"/>
                </a:solidFill>
              </a:rPr>
              <a:t>費</a:t>
            </a:r>
            <a:r>
              <a:rPr lang="ja-JP" altLang="en-US" dirty="0">
                <a:solidFill>
                  <a:prstClr val="black"/>
                </a:solidFill>
              </a:rPr>
              <a:t>等の</a:t>
            </a:r>
            <a:r>
              <a:rPr lang="ja-JP" altLang="en-US" dirty="0" smtClean="0">
                <a:solidFill>
                  <a:prstClr val="black"/>
                </a:solidFill>
              </a:rPr>
              <a:t>適正化</a:t>
            </a:r>
            <a:endParaRPr lang="en-US" altLang="ja-JP" dirty="0" smtClean="0">
              <a:solidFill>
                <a:prstClr val="black"/>
              </a:solidFill>
            </a:endParaRPr>
          </a:p>
          <a:p>
            <a:pPr>
              <a:lnSpc>
                <a:spcPts val="1800"/>
              </a:lnSpc>
            </a:pPr>
            <a:r>
              <a:rPr lang="ja-JP" altLang="en-US" dirty="0">
                <a:solidFill>
                  <a:prstClr val="black"/>
                </a:solidFill>
              </a:rPr>
              <a:t>　</a:t>
            </a:r>
            <a:r>
              <a:rPr lang="ja-JP" altLang="en-US" dirty="0" smtClean="0">
                <a:solidFill>
                  <a:prstClr val="black"/>
                </a:solidFill>
              </a:rPr>
              <a:t>　・ 医薬品の適正使用等の観点等からの１処方当たりの湿布薬の枚数制限</a:t>
            </a:r>
            <a:endParaRPr lang="en-US" altLang="ja-JP" dirty="0" smtClean="0">
              <a:solidFill>
                <a:prstClr val="black"/>
              </a:solidFill>
            </a:endParaRPr>
          </a:p>
          <a:p>
            <a:pPr>
              <a:lnSpc>
                <a:spcPts val="1800"/>
              </a:lnSpc>
            </a:pPr>
            <a:r>
              <a:rPr lang="ja-JP" altLang="en-US" dirty="0">
                <a:solidFill>
                  <a:prstClr val="black"/>
                </a:solidFill>
              </a:rPr>
              <a:t>　</a:t>
            </a:r>
            <a:r>
              <a:rPr lang="ja-JP" altLang="en-US" dirty="0" smtClean="0">
                <a:solidFill>
                  <a:prstClr val="black"/>
                </a:solidFill>
              </a:rPr>
              <a:t>　・ 費用対効果の低下した歯科材料の適正化</a:t>
            </a:r>
            <a:endParaRPr lang="en-US" altLang="ja-JP" dirty="0" smtClean="0">
              <a:solidFill>
                <a:prstClr val="black"/>
              </a:solidFill>
            </a:endParaRPr>
          </a:p>
          <a:p>
            <a:pPr>
              <a:lnSpc>
                <a:spcPts val="1800"/>
              </a:lnSpc>
            </a:pPr>
            <a:r>
              <a:rPr lang="ja-JP" altLang="en-US" dirty="0" smtClean="0">
                <a:solidFill>
                  <a:prstClr val="black"/>
                </a:solidFill>
              </a:rPr>
              <a:t>の措置を講ずる　　</a:t>
            </a:r>
            <a:endParaRPr lang="en-US" altLang="ja-JP" dirty="0">
              <a:solidFill>
                <a:prstClr val="black"/>
              </a:solidFill>
            </a:endParaRPr>
          </a:p>
        </p:txBody>
      </p:sp>
      <p:sp>
        <p:nvSpPr>
          <p:cNvPr id="9" name="角丸四角形 8"/>
          <p:cNvSpPr/>
          <p:nvPr/>
        </p:nvSpPr>
        <p:spPr>
          <a:xfrm>
            <a:off x="153997" y="692696"/>
            <a:ext cx="9578828" cy="1178140"/>
          </a:xfrm>
          <a:prstGeom prst="roundRect">
            <a:avLst/>
          </a:prstGeom>
          <a:solidFill>
            <a:srgbClr val="FFFFAF"/>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lnSpc>
                <a:spcPts val="2200"/>
              </a:lnSpc>
            </a:pPr>
            <a:r>
              <a:rPr lang="ja-JP" altLang="en-US" sz="2000" b="1" dirty="0">
                <a:solidFill>
                  <a:prstClr val="black"/>
                </a:solidFill>
              </a:rPr>
              <a:t>・　</a:t>
            </a:r>
            <a:r>
              <a:rPr lang="ja-JP" altLang="en-US" sz="2000" b="1" u="sng" dirty="0" smtClean="0">
                <a:solidFill>
                  <a:prstClr val="black"/>
                </a:solidFill>
              </a:rPr>
              <a:t>２０２５年</a:t>
            </a:r>
            <a:r>
              <a:rPr lang="ja-JP" altLang="en-US" sz="2000" b="1" u="sng" dirty="0">
                <a:solidFill>
                  <a:prstClr val="black"/>
                </a:solidFill>
              </a:rPr>
              <a:t>（</a:t>
            </a:r>
            <a:r>
              <a:rPr lang="ja-JP" altLang="en-US" sz="2000" b="1" u="sng" dirty="0" smtClean="0">
                <a:solidFill>
                  <a:prstClr val="black"/>
                </a:solidFill>
              </a:rPr>
              <a:t>平成３７</a:t>
            </a:r>
            <a:r>
              <a:rPr lang="ja-JP" altLang="en-US" sz="2000" b="1" u="sng" dirty="0">
                <a:solidFill>
                  <a:prstClr val="black"/>
                </a:solidFill>
              </a:rPr>
              <a:t>）</a:t>
            </a:r>
            <a:r>
              <a:rPr lang="ja-JP" altLang="en-US" sz="2000" b="1" u="sng" dirty="0" smtClean="0">
                <a:solidFill>
                  <a:prstClr val="black"/>
                </a:solidFill>
              </a:rPr>
              <a:t>年に向けて、地域包括ケアシステムと効果的・効率的で質の高い医療提供体制の構築を図る。</a:t>
            </a:r>
            <a:endParaRPr lang="en-US" altLang="ja-JP" sz="2000" b="1" u="sng" dirty="0" smtClean="0">
              <a:solidFill>
                <a:prstClr val="black"/>
              </a:solidFill>
            </a:endParaRPr>
          </a:p>
          <a:p>
            <a:pPr marL="177800" indent="-177800">
              <a:lnSpc>
                <a:spcPts val="2200"/>
              </a:lnSpc>
            </a:pPr>
            <a:r>
              <a:rPr lang="ja-JP" altLang="en-US" sz="2000" b="1" dirty="0" smtClean="0">
                <a:solidFill>
                  <a:prstClr val="black"/>
                </a:solidFill>
              </a:rPr>
              <a:t>・　</a:t>
            </a:r>
            <a:r>
              <a:rPr lang="ja-JP" altLang="en-US" sz="2000" b="1" u="sng" dirty="0" smtClean="0">
                <a:solidFill>
                  <a:prstClr val="black"/>
                </a:solidFill>
              </a:rPr>
              <a:t>地域包括ケアシステムの推進と医療機能の機能分化・強化、連携に関する充実等に取り組む。</a:t>
            </a:r>
            <a:endParaRPr lang="en-US" altLang="ja-JP" sz="2000" b="1" u="sng" dirty="0" smtClean="0">
              <a:solidFill>
                <a:prstClr val="black"/>
              </a:solidFill>
            </a:endParaRPr>
          </a:p>
        </p:txBody>
      </p:sp>
    </p:spTree>
    <p:extLst>
      <p:ext uri="{BB962C8B-B14F-4D97-AF65-F5344CB8AC3E}">
        <p14:creationId xmlns:p14="http://schemas.microsoft.com/office/powerpoint/2010/main" val="3865260907"/>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37924" y="388110"/>
            <a:ext cx="9205776"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11</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5</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日本医師会定例記者会見</a:t>
            </a:r>
            <a:endParaRPr lang="en-US" altLang="ja-JP" sz="2000" dirty="0" smtClean="0">
              <a:solidFill>
                <a:srgbClr val="000000"/>
              </a:solidFill>
              <a:ea typeface="ＭＳ Ｐゴシック" charset="-128"/>
            </a:endParaRPr>
          </a:p>
          <a:p>
            <a:pPr eaLnBrk="1" hangingPunct="1">
              <a:spcBef>
                <a:spcPts val="0"/>
              </a:spcBef>
              <a:buFontTx/>
              <a:buNone/>
            </a:pPr>
            <a:r>
              <a:rPr lang="ja-JP" altLang="en-US" sz="2000" dirty="0">
                <a:solidFill>
                  <a:srgbClr val="000000"/>
                </a:solidFill>
                <a:ea typeface="ＭＳ Ｐゴシック" charset="-128"/>
              </a:rPr>
              <a:t>　「第</a:t>
            </a:r>
            <a:r>
              <a:rPr lang="en-US" altLang="ja-JP" sz="2000" dirty="0">
                <a:solidFill>
                  <a:srgbClr val="000000"/>
                </a:solidFill>
                <a:ea typeface="ＭＳ Ｐゴシック" charset="-128"/>
              </a:rPr>
              <a:t>20</a:t>
            </a:r>
            <a:r>
              <a:rPr lang="ja-JP" altLang="en-US" sz="2000" dirty="0">
                <a:solidFill>
                  <a:srgbClr val="000000"/>
                </a:solidFill>
                <a:ea typeface="ＭＳ Ｐゴシック" charset="-128"/>
              </a:rPr>
              <a:t>回医療経済実態調査（医療機関等調査）</a:t>
            </a:r>
            <a:r>
              <a:rPr lang="ja-JP" altLang="en-US" sz="2000" dirty="0" smtClean="0">
                <a:solidFill>
                  <a:srgbClr val="000000"/>
                </a:solidFill>
                <a:ea typeface="ＭＳ Ｐゴシック" charset="-128"/>
              </a:rPr>
              <a:t>報告速報値</a:t>
            </a:r>
            <a:r>
              <a:rPr lang="ja-JP" altLang="en-US" sz="2000" dirty="0">
                <a:solidFill>
                  <a:srgbClr val="000000"/>
                </a:solidFill>
                <a:ea typeface="ＭＳ Ｐゴシック" charset="-128"/>
              </a:rPr>
              <a:t>公表を</a:t>
            </a:r>
            <a:r>
              <a:rPr lang="ja-JP" altLang="en-US" sz="2000" dirty="0" smtClean="0">
                <a:solidFill>
                  <a:srgbClr val="000000"/>
                </a:solidFill>
                <a:ea typeface="ＭＳ Ｐゴシック" charset="-128"/>
              </a:rPr>
              <a:t>受けて」</a:t>
            </a:r>
            <a:endParaRPr lang="en-US" altLang="ja-JP" sz="2000" dirty="0" smtClean="0">
              <a:solidFill>
                <a:srgbClr val="000000"/>
              </a:solidFill>
              <a:ea typeface="ＭＳ Ｐゴシック" charset="-128"/>
            </a:endParaRPr>
          </a:p>
        </p:txBody>
      </p:sp>
      <p:sp>
        <p:nvSpPr>
          <p:cNvPr id="6" name="Text Box 3"/>
          <p:cNvSpPr txBox="1">
            <a:spLocks noChangeArrowheads="1"/>
          </p:cNvSpPr>
          <p:nvPr/>
        </p:nvSpPr>
        <p:spPr bwMode="auto">
          <a:xfrm>
            <a:off x="209796" y="1540239"/>
            <a:ext cx="9111689" cy="3400931"/>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361950" indent="-361950" eaLnBrk="1" hangingPunct="1">
              <a:spcBef>
                <a:spcPts val="600"/>
              </a:spcBef>
              <a:buFontTx/>
              <a:buNone/>
              <a:defRPr/>
            </a:pPr>
            <a:r>
              <a:rPr lang="ja-JP" altLang="en-US" sz="2000" dirty="0" smtClean="0">
                <a:solidFill>
                  <a:srgbClr val="000000"/>
                </a:solidFill>
              </a:rPr>
              <a:t>○ </a:t>
            </a:r>
            <a:r>
              <a:rPr lang="ja-JP" altLang="en-US" sz="2000" u="sng" dirty="0" smtClean="0">
                <a:solidFill>
                  <a:srgbClr val="FF0000"/>
                </a:solidFill>
              </a:rPr>
              <a:t>病院</a:t>
            </a:r>
            <a:r>
              <a:rPr lang="ja-JP" altLang="en-US" sz="2000" u="sng" dirty="0">
                <a:solidFill>
                  <a:srgbClr val="FF0000"/>
                </a:solidFill>
              </a:rPr>
              <a:t>、診療所のいずれも厳しい</a:t>
            </a:r>
            <a:r>
              <a:rPr lang="ja-JP" altLang="en-US" sz="2000" u="sng" dirty="0" smtClean="0">
                <a:solidFill>
                  <a:srgbClr val="FF0000"/>
                </a:solidFill>
              </a:rPr>
              <a:t>結果となった。</a:t>
            </a:r>
            <a:endParaRPr lang="en-US" altLang="ja-JP" sz="2000" u="sng" dirty="0" smtClean="0">
              <a:solidFill>
                <a:srgbClr val="FF0000"/>
              </a:solidFill>
            </a:endParaRPr>
          </a:p>
          <a:p>
            <a:pPr marL="269875" indent="-269875" eaLnBrk="1" hangingPunct="1">
              <a:spcBef>
                <a:spcPts val="600"/>
              </a:spcBef>
              <a:buFontTx/>
              <a:buNone/>
              <a:defRPr/>
            </a:pPr>
            <a:r>
              <a:rPr lang="ja-JP" altLang="en-US" sz="2000" dirty="0" smtClean="0">
                <a:solidFill>
                  <a:srgbClr val="000000"/>
                </a:solidFill>
              </a:rPr>
              <a:t>○ 病院</a:t>
            </a:r>
            <a:r>
              <a:rPr lang="ja-JP" altLang="en-US" sz="2000" dirty="0">
                <a:solidFill>
                  <a:srgbClr val="000000"/>
                </a:solidFill>
              </a:rPr>
              <a:t>では勤務医の給与が減少し、診療所では院長給与を</a:t>
            </a:r>
            <a:r>
              <a:rPr lang="ja-JP" altLang="en-US" sz="2000" dirty="0" smtClean="0">
                <a:solidFill>
                  <a:srgbClr val="000000"/>
                </a:solidFill>
              </a:rPr>
              <a:t>引き下げた。診療所</a:t>
            </a:r>
            <a:r>
              <a:rPr lang="ja-JP" altLang="en-US" sz="2000" dirty="0">
                <a:solidFill>
                  <a:srgbClr val="000000"/>
                </a:solidFill>
              </a:rPr>
              <a:t>は損益差額が減少し、院長給与を引き下げていることは重く見るべき</a:t>
            </a:r>
            <a:r>
              <a:rPr lang="ja-JP" altLang="en-US" sz="2000" dirty="0" smtClean="0">
                <a:solidFill>
                  <a:srgbClr val="000000"/>
                </a:solidFill>
              </a:rPr>
              <a:t>で</a:t>
            </a:r>
            <a:r>
              <a:rPr lang="ja-JP" altLang="en-US" sz="2000" dirty="0">
                <a:solidFill>
                  <a:srgbClr val="000000"/>
                </a:solidFill>
              </a:rPr>
              <a:t>ある</a:t>
            </a:r>
            <a:r>
              <a:rPr lang="ja-JP" altLang="en-US" sz="2000" dirty="0" smtClean="0">
                <a:solidFill>
                  <a:srgbClr val="000000"/>
                </a:solidFill>
              </a:rPr>
              <a:t>。なお</a:t>
            </a:r>
            <a:r>
              <a:rPr lang="ja-JP" altLang="en-US" sz="2000" dirty="0">
                <a:solidFill>
                  <a:srgbClr val="000000"/>
                </a:solidFill>
              </a:rPr>
              <a:t>、医師確保が困難な地域等では、医師の給与を引き上げざるを得ないケースもあることに注意が</a:t>
            </a:r>
            <a:r>
              <a:rPr lang="ja-JP" altLang="en-US" sz="2000" dirty="0" smtClean="0">
                <a:solidFill>
                  <a:srgbClr val="000000"/>
                </a:solidFill>
              </a:rPr>
              <a:t>必要</a:t>
            </a:r>
            <a:r>
              <a:rPr lang="ja-JP" altLang="en-US" sz="2000" dirty="0">
                <a:solidFill>
                  <a:srgbClr val="000000"/>
                </a:solidFill>
              </a:rPr>
              <a:t>である</a:t>
            </a:r>
            <a:r>
              <a:rPr lang="ja-JP" altLang="en-US" sz="2000" dirty="0" smtClean="0">
                <a:solidFill>
                  <a:srgbClr val="000000"/>
                </a:solidFill>
              </a:rPr>
              <a:t>。</a:t>
            </a:r>
            <a:endParaRPr lang="en-US" altLang="ja-JP" sz="2000" dirty="0" smtClean="0">
              <a:solidFill>
                <a:srgbClr val="000000"/>
              </a:solidFill>
            </a:endParaRPr>
          </a:p>
          <a:p>
            <a:pPr marL="269875" indent="-269875" eaLnBrk="1" hangingPunct="1">
              <a:spcBef>
                <a:spcPts val="600"/>
              </a:spcBef>
              <a:buFontTx/>
              <a:buNone/>
              <a:defRPr/>
            </a:pPr>
            <a:r>
              <a:rPr lang="ja-JP" altLang="en-US" sz="2000" dirty="0" smtClean="0">
                <a:solidFill>
                  <a:srgbClr val="000000"/>
                </a:solidFill>
              </a:rPr>
              <a:t>○ 財政審</a:t>
            </a:r>
            <a:r>
              <a:rPr lang="ja-JP" altLang="en-US" sz="2000" dirty="0">
                <a:solidFill>
                  <a:srgbClr val="000000"/>
                </a:solidFill>
              </a:rPr>
              <a:t>は</a:t>
            </a:r>
            <a:r>
              <a:rPr lang="en-US" altLang="ja-JP" sz="2000" dirty="0">
                <a:solidFill>
                  <a:srgbClr val="000000"/>
                </a:solidFill>
              </a:rPr>
              <a:t>10</a:t>
            </a:r>
            <a:r>
              <a:rPr lang="ja-JP" altLang="en-US" sz="2000" dirty="0">
                <a:solidFill>
                  <a:srgbClr val="000000"/>
                </a:solidFill>
              </a:rPr>
              <a:t>月</a:t>
            </a:r>
            <a:r>
              <a:rPr lang="en-US" altLang="ja-JP" sz="2000" dirty="0">
                <a:solidFill>
                  <a:srgbClr val="000000"/>
                </a:solidFill>
              </a:rPr>
              <a:t>30</a:t>
            </a:r>
            <a:r>
              <a:rPr lang="ja-JP" altLang="en-US" sz="2000" dirty="0">
                <a:solidFill>
                  <a:srgbClr val="000000"/>
                </a:solidFill>
              </a:rPr>
              <a:t>日の資料において賃金の動向を</a:t>
            </a:r>
            <a:r>
              <a:rPr lang="en-US" altLang="ja-JP" sz="2000" dirty="0">
                <a:solidFill>
                  <a:srgbClr val="000000"/>
                </a:solidFill>
              </a:rPr>
              <a:t>2004</a:t>
            </a:r>
            <a:r>
              <a:rPr lang="ja-JP" altLang="en-US" sz="2000" dirty="0">
                <a:solidFill>
                  <a:srgbClr val="000000"/>
                </a:solidFill>
              </a:rPr>
              <a:t>年を基準として指数化して</a:t>
            </a:r>
            <a:r>
              <a:rPr lang="ja-JP" altLang="en-US" sz="2000" dirty="0" smtClean="0">
                <a:solidFill>
                  <a:srgbClr val="000000"/>
                </a:solidFill>
              </a:rPr>
              <a:t>い</a:t>
            </a:r>
            <a:r>
              <a:rPr lang="ja-JP" altLang="en-US" sz="2000" dirty="0">
                <a:solidFill>
                  <a:srgbClr val="000000"/>
                </a:solidFill>
              </a:rPr>
              <a:t>る</a:t>
            </a:r>
            <a:r>
              <a:rPr lang="ja-JP" altLang="en-US" sz="2000" dirty="0" smtClean="0">
                <a:solidFill>
                  <a:srgbClr val="000000"/>
                </a:solidFill>
              </a:rPr>
              <a:t>が、リーマン</a:t>
            </a:r>
            <a:r>
              <a:rPr lang="ja-JP" altLang="en-US" sz="2000" dirty="0">
                <a:solidFill>
                  <a:srgbClr val="000000"/>
                </a:solidFill>
              </a:rPr>
              <a:t>・ショック後の</a:t>
            </a:r>
            <a:r>
              <a:rPr lang="en-US" altLang="ja-JP" sz="2000" dirty="0">
                <a:solidFill>
                  <a:srgbClr val="000000"/>
                </a:solidFill>
              </a:rPr>
              <a:t>2009</a:t>
            </a:r>
            <a:r>
              <a:rPr lang="ja-JP" altLang="en-US" sz="2000" dirty="0">
                <a:solidFill>
                  <a:srgbClr val="000000"/>
                </a:solidFill>
              </a:rPr>
              <a:t>年を基準とすると、医療・福祉業は低水準にあり、</a:t>
            </a:r>
            <a:r>
              <a:rPr lang="ja-JP" altLang="en-US" sz="2000" u="sng" dirty="0">
                <a:solidFill>
                  <a:srgbClr val="FF0000"/>
                </a:solidFill>
              </a:rPr>
              <a:t>財政審の資料は「マイナス改定」を導くために恣意的に作成されており、遺憾</a:t>
            </a:r>
            <a:r>
              <a:rPr lang="ja-JP" altLang="en-US" sz="2000" u="sng" dirty="0" smtClean="0">
                <a:solidFill>
                  <a:srgbClr val="FF0000"/>
                </a:solidFill>
              </a:rPr>
              <a:t>である</a:t>
            </a:r>
            <a:r>
              <a:rPr lang="ja-JP" altLang="en-US" sz="2000" dirty="0" smtClean="0">
                <a:solidFill>
                  <a:srgbClr val="000000"/>
                </a:solidFill>
              </a:rPr>
              <a:t>。</a:t>
            </a:r>
            <a:endParaRPr lang="en-US" altLang="ja-JP" sz="2000" dirty="0" smtClean="0">
              <a:solidFill>
                <a:srgbClr val="000000"/>
              </a:solidFill>
            </a:endParaRPr>
          </a:p>
          <a:p>
            <a:pPr marL="361950" indent="-361950" eaLnBrk="1" hangingPunct="1">
              <a:spcBef>
                <a:spcPts val="600"/>
              </a:spcBef>
              <a:buFontTx/>
              <a:buNone/>
              <a:defRPr/>
            </a:pPr>
            <a:r>
              <a:rPr lang="ja-JP" altLang="en-US" sz="2000" dirty="0" smtClean="0">
                <a:solidFill>
                  <a:srgbClr val="000000"/>
                </a:solidFill>
              </a:rPr>
              <a:t>○ </a:t>
            </a:r>
            <a:r>
              <a:rPr lang="ja-JP" altLang="en-US" sz="2000" u="sng" dirty="0" smtClean="0">
                <a:solidFill>
                  <a:srgbClr val="FF0000"/>
                </a:solidFill>
              </a:rPr>
              <a:t>更</a:t>
            </a:r>
            <a:r>
              <a:rPr lang="ja-JP" altLang="en-US" sz="2000" u="sng" dirty="0">
                <a:solidFill>
                  <a:srgbClr val="FF0000"/>
                </a:solidFill>
              </a:rPr>
              <a:t>なるマイナス改定は地域医療の崩壊を</a:t>
            </a:r>
            <a:r>
              <a:rPr lang="ja-JP" altLang="en-US" sz="2000" u="sng" dirty="0" smtClean="0">
                <a:solidFill>
                  <a:srgbClr val="FF0000"/>
                </a:solidFill>
              </a:rPr>
              <a:t>もたらす。</a:t>
            </a:r>
            <a:endParaRPr lang="ja-JP" altLang="en-US" sz="2000" u="sng" dirty="0">
              <a:solidFill>
                <a:srgbClr val="FF0000"/>
              </a:solidFill>
            </a:endParaRPr>
          </a:p>
        </p:txBody>
      </p:sp>
      <p:pic>
        <p:nvPicPr>
          <p:cNvPr id="10242" name="Picture 2"/>
          <p:cNvPicPr>
            <a:picLocks noChangeAspect="1" noChangeArrowheads="1"/>
          </p:cNvPicPr>
          <p:nvPr/>
        </p:nvPicPr>
        <p:blipFill rotWithShape="1">
          <a:blip r:embed="rId2">
            <a:extLst>
              <a:ext uri="{28A0092B-C50C-407E-A947-70E740481C1C}">
                <a14:useLocalDpi xmlns:a14="http://schemas.microsoft.com/office/drawing/2010/main" val="0"/>
              </a:ext>
            </a:extLst>
          </a:blip>
          <a:srcRect r="3937"/>
          <a:stretch/>
        </p:blipFill>
        <p:spPr bwMode="auto">
          <a:xfrm>
            <a:off x="6745907" y="4581128"/>
            <a:ext cx="3043629" cy="172819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30</a:t>
            </a:fld>
            <a:endParaRPr lang="ja-JP" altLang="en-US" dirty="0">
              <a:solidFill>
                <a:prstClr val="black"/>
              </a:solidFill>
            </a:endParaRPr>
          </a:p>
        </p:txBody>
      </p:sp>
    </p:spTree>
    <p:extLst>
      <p:ext uri="{BB962C8B-B14F-4D97-AF65-F5344CB8AC3E}">
        <p14:creationId xmlns:p14="http://schemas.microsoft.com/office/powerpoint/2010/main" val="3118314884"/>
      </p:ext>
    </p:extLst>
  </p:cSld>
  <p:clrMapOvr>
    <a:masterClrMapping/>
  </p:clrMapOvr>
  <p:timing>
    <p:tnLst>
      <p:par>
        <p:cT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05"/>
            <a:ext cx="9144000" cy="1367295"/>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2400" dirty="0" smtClean="0">
                <a:solidFill>
                  <a:prstClr val="black"/>
                </a:solidFill>
                <a:latin typeface="ＭＳ Ｐゴシック"/>
              </a:rPr>
              <a:t>届出の簡素化の観点から、</a:t>
            </a:r>
            <a:endParaRPr lang="en-US" altLang="ja-JP" sz="2400" dirty="0" smtClean="0">
              <a:solidFill>
                <a:prstClr val="black"/>
              </a:solidFill>
              <a:latin typeface="ＭＳ Ｐゴシック"/>
            </a:endParaRPr>
          </a:p>
          <a:p>
            <a:pPr>
              <a:spcBef>
                <a:spcPts val="0"/>
              </a:spcBef>
            </a:pPr>
            <a:r>
              <a:rPr lang="ja-JP" altLang="en-US" sz="2400" dirty="0" smtClean="0">
                <a:solidFill>
                  <a:prstClr val="black"/>
                </a:solidFill>
                <a:latin typeface="ＭＳ Ｐゴシック"/>
              </a:rPr>
              <a:t>施設基準を満たしていれば、厚生局に届出を行う必要がなくなった</a:t>
            </a:r>
            <a:endParaRPr lang="en-US" altLang="ja-JP" sz="2400" dirty="0" smtClean="0">
              <a:solidFill>
                <a:prstClr val="black"/>
              </a:solidFill>
              <a:latin typeface="ＭＳ Ｐゴシック"/>
            </a:endParaRPr>
          </a:p>
          <a:p>
            <a:pPr>
              <a:spcBef>
                <a:spcPts val="0"/>
              </a:spcBef>
            </a:pPr>
            <a:r>
              <a:rPr lang="ja-JP" altLang="en-US" sz="2400" dirty="0" smtClean="0">
                <a:solidFill>
                  <a:prstClr val="black"/>
                </a:solidFill>
                <a:latin typeface="ＭＳ Ｐゴシック"/>
              </a:rPr>
              <a:t>点数</a:t>
            </a:r>
            <a:endParaRPr lang="en-US" altLang="ja-JP" sz="2400" dirty="0" smtClean="0">
              <a:solidFill>
                <a:prstClr val="black"/>
              </a:solidFill>
              <a:latin typeface="ＭＳ Ｐゴシック"/>
            </a:endParaRPr>
          </a:p>
        </p:txBody>
      </p:sp>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300</a:t>
            </a:fld>
            <a:endParaRPr lang="ja-JP" altLang="en-US" dirty="0">
              <a:solidFill>
                <a:prstClr val="black"/>
              </a:solidFill>
            </a:endParaRPr>
          </a:p>
        </p:txBody>
      </p:sp>
      <p:sp>
        <p:nvSpPr>
          <p:cNvPr id="2" name="テキスト ボックス 1"/>
          <p:cNvSpPr txBox="1"/>
          <p:nvPr/>
        </p:nvSpPr>
        <p:spPr>
          <a:xfrm>
            <a:off x="272480" y="4150821"/>
            <a:ext cx="9468239" cy="369332"/>
          </a:xfrm>
          <a:prstGeom prst="rect">
            <a:avLst/>
          </a:prstGeom>
          <a:noFill/>
        </p:spPr>
        <p:txBody>
          <a:bodyPr wrap="square" rtlCol="0">
            <a:spAutoFit/>
          </a:bodyPr>
          <a:lstStyle/>
          <a:p>
            <a:r>
              <a:rPr lang="en-US" altLang="ja-JP" dirty="0" smtClean="0">
                <a:solidFill>
                  <a:prstClr val="black"/>
                </a:solidFill>
              </a:rPr>
              <a:t>※</a:t>
            </a:r>
            <a:r>
              <a:rPr lang="ja-JP" altLang="en-US" dirty="0" smtClean="0">
                <a:solidFill>
                  <a:prstClr val="black"/>
                </a:solidFill>
              </a:rPr>
              <a:t>届出不要になったが施設基準を満たしていることを明らかにすることができるような準備が必要</a:t>
            </a:r>
            <a:endParaRPr lang="ja-JP" altLang="en-US" dirty="0">
              <a:solidFill>
                <a:prstClr val="black"/>
              </a:solidFill>
            </a:endParaRPr>
          </a:p>
        </p:txBody>
      </p:sp>
    </p:spTree>
    <p:extLst>
      <p:ext uri="{BB962C8B-B14F-4D97-AF65-F5344CB8AC3E}">
        <p14:creationId xmlns:p14="http://schemas.microsoft.com/office/powerpoint/2010/main" val="2074129380"/>
      </p:ext>
    </p:extLst>
  </p:cSld>
  <p:clrMapOvr>
    <a:masterClrMapping/>
  </p:clrMapOvr>
  <p:timing>
    <p:tnLst>
      <p:par>
        <p:cT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272480" y="116632"/>
          <a:ext cx="9289031" cy="6120680"/>
        </p:xfrm>
        <a:graphic>
          <a:graphicData uri="http://schemas.openxmlformats.org/drawingml/2006/table">
            <a:tbl>
              <a:tblPr firstRow="1" bandRow="1">
                <a:tableStyleId>{5C22544A-7EE6-4342-B048-85BDC9FD1C3A}</a:tableStyleId>
              </a:tblPr>
              <a:tblGrid>
                <a:gridCol w="673118"/>
                <a:gridCol w="2495234"/>
                <a:gridCol w="6120679"/>
              </a:tblGrid>
              <a:tr h="308418">
                <a:tc>
                  <a:txBody>
                    <a:bodyPr/>
                    <a:lstStyle/>
                    <a:p>
                      <a:endParaRPr kumimoji="1" lang="ja-JP" altLang="en-US" sz="1200" dirty="0"/>
                    </a:p>
                  </a:txBody>
                  <a:tcPr/>
                </a:tc>
                <a:tc>
                  <a:txBody>
                    <a:bodyPr/>
                    <a:lstStyle/>
                    <a:p>
                      <a:pPr algn="ctr"/>
                      <a:r>
                        <a:rPr kumimoji="1" lang="ja-JP" altLang="en-US" sz="1400" dirty="0" smtClean="0"/>
                        <a:t>名称</a:t>
                      </a:r>
                      <a:endParaRPr kumimoji="1" lang="ja-JP" altLang="en-US" sz="1400" dirty="0"/>
                    </a:p>
                  </a:txBody>
                  <a:tcPr/>
                </a:tc>
                <a:tc>
                  <a:txBody>
                    <a:bodyPr/>
                    <a:lstStyle/>
                    <a:p>
                      <a:pPr algn="ctr"/>
                      <a:r>
                        <a:rPr kumimoji="1" lang="ja-JP" altLang="en-US" sz="1400" dirty="0" smtClean="0"/>
                        <a:t>施設基準の主な要件</a:t>
                      </a:r>
                      <a:endParaRPr kumimoji="1" lang="ja-JP" altLang="en-US" sz="1400" dirty="0"/>
                    </a:p>
                  </a:txBody>
                  <a:tcPr/>
                </a:tc>
              </a:tr>
              <a:tr h="1059734">
                <a:tc>
                  <a:txBody>
                    <a:bodyPr/>
                    <a:lstStyle/>
                    <a:p>
                      <a:pPr algn="ctr"/>
                      <a:r>
                        <a:rPr kumimoji="1" lang="en-US" altLang="ja-JP" sz="1200" dirty="0" smtClean="0"/>
                        <a:t>1</a:t>
                      </a:r>
                      <a:endParaRPr kumimoji="1" lang="ja-JP" altLang="en-US" sz="1200" dirty="0"/>
                    </a:p>
                  </a:txBody>
                  <a:tcPr/>
                </a:tc>
                <a:tc>
                  <a:txBody>
                    <a:bodyPr/>
                    <a:lstStyle/>
                    <a:p>
                      <a:r>
                        <a:rPr kumimoji="1" lang="ja-JP" altLang="en-US" sz="1400" dirty="0" smtClean="0"/>
                        <a:t>夜間・早朝等加算</a:t>
                      </a:r>
                      <a:endParaRPr kumimoji="1" lang="en-US" altLang="ja-JP" sz="1400" dirty="0" smtClean="0"/>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・１週間当たりの表示診療時間の合計が</a:t>
                      </a:r>
                      <a:r>
                        <a:rPr kumimoji="1" lang="en-US" altLang="ja-JP" sz="1200" kern="1200" dirty="0" smtClean="0">
                          <a:solidFill>
                            <a:schemeClr val="dk1"/>
                          </a:solidFill>
                          <a:latin typeface="+mn-lt"/>
                          <a:ea typeface="+mn-ea"/>
                          <a:cs typeface="+mn-cs"/>
                        </a:rPr>
                        <a:t>30</a:t>
                      </a:r>
                      <a:r>
                        <a:rPr kumimoji="1" lang="ja-JP" altLang="en-US" sz="1200" kern="1200" dirty="0" smtClean="0">
                          <a:solidFill>
                            <a:schemeClr val="dk1"/>
                          </a:solidFill>
                          <a:latin typeface="+mn-lt"/>
                          <a:ea typeface="+mn-ea"/>
                          <a:cs typeface="+mn-cs"/>
                        </a:rPr>
                        <a:t>時間以上の診療所である保険医療機関であること。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救急医療を行っている救急省令に定める救急診療所等であるか、又はそれらの病院に定期的に医師が赴いている場合は</a:t>
                      </a:r>
                      <a:r>
                        <a:rPr kumimoji="1" lang="en-US" altLang="ja-JP" sz="1200" kern="1200" dirty="0" smtClean="0">
                          <a:solidFill>
                            <a:schemeClr val="dk1"/>
                          </a:solidFill>
                          <a:latin typeface="+mn-lt"/>
                          <a:ea typeface="+mn-ea"/>
                          <a:cs typeface="+mn-cs"/>
                        </a:rPr>
                        <a:t>27</a:t>
                      </a:r>
                      <a:r>
                        <a:rPr kumimoji="1" lang="ja-JP" altLang="en-US" sz="1200" kern="1200" dirty="0" smtClean="0">
                          <a:solidFill>
                            <a:schemeClr val="dk1"/>
                          </a:solidFill>
                          <a:latin typeface="+mn-lt"/>
                          <a:ea typeface="+mn-ea"/>
                          <a:cs typeface="+mn-cs"/>
                        </a:rPr>
                        <a:t>時間以上でよい。</a:t>
                      </a:r>
                    </a:p>
                    <a:p>
                      <a:pPr marL="85725" indent="-85725" algn="l" defTabSz="914400" rtl="0" eaLnBrk="1" latinLnBrk="0" hangingPunct="1"/>
                      <a:r>
                        <a:rPr kumimoji="1" lang="ja-JP" altLang="en-US" sz="1200" kern="1200" dirty="0" smtClean="0">
                          <a:solidFill>
                            <a:schemeClr val="dk1"/>
                          </a:solidFill>
                          <a:latin typeface="+mn-lt"/>
                          <a:ea typeface="+mn-ea"/>
                          <a:cs typeface="+mn-cs"/>
                        </a:rPr>
                        <a:t>・診療時間については、当該保険医療機関の建造物の外部かつ敷地内に表示し、診療可能な時間を地域に周知していること。</a:t>
                      </a:r>
                      <a:endParaRPr kumimoji="1" lang="ja-JP" altLang="en-US" sz="1200" kern="1200" dirty="0">
                        <a:solidFill>
                          <a:schemeClr val="dk1"/>
                        </a:solidFill>
                        <a:latin typeface="+mn-lt"/>
                        <a:ea typeface="+mn-ea"/>
                        <a:cs typeface="+mn-cs"/>
                      </a:endParaRPr>
                    </a:p>
                  </a:txBody>
                  <a:tcPr/>
                </a:tc>
              </a:tr>
              <a:tr h="1080120">
                <a:tc>
                  <a:txBody>
                    <a:bodyPr/>
                    <a:lstStyle/>
                    <a:p>
                      <a:pPr algn="ctr"/>
                      <a:r>
                        <a:rPr kumimoji="1" lang="en-US" altLang="ja-JP" sz="1200" dirty="0" smtClean="0"/>
                        <a:t>2</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明細書発行体制等加算</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・診療所であること。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・電子情報処理組織を使用した診療報酬請求又は光ディスク等を用いた診療報酬請求を行っていること。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・算定した診療報酬の区分・項目の名称及びその点数又は金額を記載した詳細な明細書を患者に無料で交付していること。また、その旨の院内掲示を行っていること。</a:t>
                      </a:r>
                      <a:endParaRPr kumimoji="1" lang="ja-JP" altLang="en-US" sz="1200" kern="1200" dirty="0">
                        <a:solidFill>
                          <a:schemeClr val="dk1"/>
                        </a:solidFill>
                        <a:latin typeface="+mn-lt"/>
                        <a:ea typeface="+mn-ea"/>
                        <a:cs typeface="+mn-cs"/>
                      </a:endParaRPr>
                    </a:p>
                  </a:txBody>
                  <a:tcPr/>
                </a:tc>
              </a:tr>
              <a:tr h="936104">
                <a:tc>
                  <a:txBody>
                    <a:bodyPr/>
                    <a:lstStyle/>
                    <a:p>
                      <a:pPr algn="ctr"/>
                      <a:r>
                        <a:rPr kumimoji="1" lang="en-US" altLang="ja-JP" sz="1200" dirty="0" smtClean="0"/>
                        <a:t>3</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臨床研修病院入院診療加算</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①指導医は</a:t>
                      </a:r>
                      <a:r>
                        <a:rPr kumimoji="1" lang="en-US" altLang="ja-JP" sz="1200" dirty="0" smtClean="0"/>
                        <a:t>7</a:t>
                      </a:r>
                      <a:r>
                        <a:rPr kumimoji="1" lang="ja-JP" altLang="en-US" sz="1200" dirty="0" smtClean="0"/>
                        <a:t>年以上の臨床経験を有する者</a:t>
                      </a:r>
                    </a:p>
                    <a:p>
                      <a:r>
                        <a:rPr kumimoji="1" lang="ja-JP" altLang="en-US" sz="1200" dirty="0" smtClean="0"/>
                        <a:t>②研修医２．５人につき指導医１人</a:t>
                      </a:r>
                    </a:p>
                    <a:p>
                      <a:r>
                        <a:rPr kumimoji="1" lang="ja-JP" altLang="en-US" sz="1200" dirty="0" smtClean="0"/>
                        <a:t>③医師数は医療法標準を満たす</a:t>
                      </a:r>
                    </a:p>
                    <a:p>
                      <a:r>
                        <a:rPr kumimoji="1" lang="ja-JP" altLang="en-US" sz="1200" dirty="0" smtClean="0"/>
                        <a:t>④臨床研修病院である</a:t>
                      </a:r>
                    </a:p>
                    <a:p>
                      <a:r>
                        <a:rPr kumimoji="1" lang="ja-JP" altLang="en-US" sz="1200" dirty="0" smtClean="0"/>
                        <a:t>⑤保険診療に関する年</a:t>
                      </a:r>
                      <a:r>
                        <a:rPr kumimoji="1" lang="en-US" altLang="ja-JP" sz="1200" dirty="0" smtClean="0"/>
                        <a:t>2</a:t>
                      </a:r>
                      <a:r>
                        <a:rPr kumimoji="1" lang="ja-JP" altLang="en-US" sz="1200" dirty="0" smtClean="0"/>
                        <a:t>回以上の講習実施</a:t>
                      </a:r>
                      <a:endParaRPr kumimoji="1" lang="ja-JP" altLang="en-US" sz="1200" dirty="0"/>
                    </a:p>
                  </a:txBody>
                  <a:tcPr/>
                </a:tc>
              </a:tr>
              <a:tr h="1586448">
                <a:tc>
                  <a:txBody>
                    <a:bodyPr/>
                    <a:lstStyle/>
                    <a:p>
                      <a:pPr algn="ctr"/>
                      <a:r>
                        <a:rPr kumimoji="1" lang="en-US" altLang="ja-JP" sz="1200" dirty="0" smtClean="0"/>
                        <a:t>4</a:t>
                      </a:r>
                      <a:endParaRPr kumimoji="1" lang="ja-JP" altLang="en-US" sz="1200" dirty="0"/>
                    </a:p>
                  </a:txBody>
                  <a:tcPr/>
                </a:tc>
                <a:tc>
                  <a:txBody>
                    <a:bodyPr/>
                    <a:lstStyle/>
                    <a:p>
                      <a:r>
                        <a:rPr kumimoji="1" lang="ja-JP" altLang="en-US" sz="1400" dirty="0" smtClean="0"/>
                        <a:t>救急医療管理加算</a:t>
                      </a:r>
                      <a:endParaRPr kumimoji="1" lang="en-US" altLang="ja-JP" sz="1400" dirty="0" smtClean="0"/>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・次に掲げる保険医療機関</a:t>
                      </a:r>
                    </a:p>
                    <a:p>
                      <a:pPr marL="85725" indent="-85725" algn="l" defTabSz="914400" rtl="0" eaLnBrk="1" latinLnBrk="0" hangingPunct="1"/>
                      <a:r>
                        <a:rPr kumimoji="1" lang="ja-JP" altLang="en-US" sz="1200" kern="1200" dirty="0" smtClean="0">
                          <a:solidFill>
                            <a:schemeClr val="dk1"/>
                          </a:solidFill>
                          <a:latin typeface="+mn-lt"/>
                          <a:ea typeface="+mn-ea"/>
                          <a:cs typeface="+mn-cs"/>
                        </a:rPr>
                        <a:t>　ア　地域医療支援病院</a:t>
                      </a:r>
                    </a:p>
                    <a:p>
                      <a:pPr marL="85725" indent="-85725" algn="l" defTabSz="914400" rtl="0" eaLnBrk="1" latinLnBrk="0" hangingPunct="1"/>
                      <a:r>
                        <a:rPr kumimoji="1" lang="ja-JP" altLang="en-US" sz="1200" kern="1200" dirty="0" smtClean="0">
                          <a:solidFill>
                            <a:schemeClr val="dk1"/>
                          </a:solidFill>
                          <a:latin typeface="+mn-lt"/>
                          <a:ea typeface="+mn-ea"/>
                          <a:cs typeface="+mn-cs"/>
                        </a:rPr>
                        <a:t>　イ　救急病院等を定める省令に基づき認定された救急病院又は救急診療所</a:t>
                      </a:r>
                    </a:p>
                    <a:p>
                      <a:pPr marL="85725" indent="-85725" algn="l" defTabSz="914400" rtl="0" eaLnBrk="1" latinLnBrk="0" hangingPunct="1"/>
                      <a:r>
                        <a:rPr kumimoji="1" lang="ja-JP" altLang="en-US" sz="1200" kern="1200" dirty="0" smtClean="0">
                          <a:solidFill>
                            <a:schemeClr val="dk1"/>
                          </a:solidFill>
                          <a:latin typeface="+mn-lt"/>
                          <a:ea typeface="+mn-ea"/>
                          <a:cs typeface="+mn-cs"/>
                        </a:rPr>
                        <a:t>　ウ　「救急医療対策の整備事業について」に規定された病院群輪番制病院、病院群輪番制に参加している有床診療所又は共同利用型病院</a:t>
                      </a:r>
                    </a:p>
                    <a:p>
                      <a:pPr marL="85725" indent="-85725" algn="l" defTabSz="914400" rtl="0" eaLnBrk="1" latinLnBrk="0" hangingPunct="1"/>
                      <a:r>
                        <a:rPr kumimoji="1" lang="ja-JP" altLang="en-US" sz="1200" kern="1200" dirty="0" smtClean="0">
                          <a:solidFill>
                            <a:schemeClr val="dk1"/>
                          </a:solidFill>
                          <a:latin typeface="+mn-lt"/>
                          <a:ea typeface="+mn-ea"/>
                          <a:cs typeface="+mn-cs"/>
                        </a:rPr>
                        <a:t>　エ　都道府県知事の指定する精神科救急医療施設</a:t>
                      </a:r>
                    </a:p>
                    <a:p>
                      <a:pPr marL="85725" indent="-85725" algn="l" defTabSz="914400" rtl="0" eaLnBrk="1" latinLnBrk="0" hangingPunct="1"/>
                      <a:r>
                        <a:rPr kumimoji="1" lang="ja-JP" altLang="en-US" sz="1200" kern="1200" dirty="0" smtClean="0">
                          <a:solidFill>
                            <a:schemeClr val="dk1"/>
                          </a:solidFill>
                          <a:latin typeface="+mn-lt"/>
                          <a:ea typeface="+mn-ea"/>
                          <a:cs typeface="+mn-cs"/>
                        </a:rPr>
                        <a:t>その他、受入体制、関係機関周知</a:t>
                      </a:r>
                    </a:p>
                    <a:p>
                      <a:pPr marL="85725" indent="-85725" algn="l" defTabSz="914400" rtl="0" eaLnBrk="1" latinLnBrk="0" hangingPunct="1"/>
                      <a:r>
                        <a:rPr kumimoji="1" lang="ja-JP" altLang="en-US" sz="1200" kern="1200" dirty="0" smtClean="0">
                          <a:solidFill>
                            <a:schemeClr val="dk1"/>
                          </a:solidFill>
                          <a:latin typeface="+mn-lt"/>
                          <a:ea typeface="+mn-ea"/>
                          <a:cs typeface="+mn-cs"/>
                        </a:rPr>
                        <a:t>・第二次救急医療施設として、必要な診療機能及び専用病床の確保していること。</a:t>
                      </a:r>
                      <a:endParaRPr kumimoji="1" lang="ja-JP" altLang="en-US" sz="1200" kern="1200" dirty="0">
                        <a:solidFill>
                          <a:schemeClr val="dk1"/>
                        </a:solidFill>
                        <a:latin typeface="+mn-lt"/>
                        <a:ea typeface="+mn-ea"/>
                        <a:cs typeface="+mn-cs"/>
                      </a:endParaRPr>
                    </a:p>
                  </a:txBody>
                  <a:tcPr/>
                </a:tc>
              </a:tr>
              <a:tr h="1080120">
                <a:tc>
                  <a:txBody>
                    <a:bodyPr/>
                    <a:lstStyle/>
                    <a:p>
                      <a:pPr algn="ctr"/>
                      <a:r>
                        <a:rPr kumimoji="1" lang="en-US" altLang="ja-JP" sz="1200" dirty="0" smtClean="0"/>
                        <a:t>5</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妊産婦緊急搬送入院加算</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・妊娠状態の異常が疑われる妊産婦の受け入れ及び緊急の分娩対応の体制が整備されていること。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・産科又は産婦人科を標榜していること。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・妊産婦である患者の受診時に、緊急の分娩について十分な経験を有する医師が配置されており、緊急の分娩に対応できる十分な体制及び十分な設備を有していること。</a:t>
                      </a:r>
                      <a:endParaRPr kumimoji="1" lang="ja-JP" altLang="en-US" sz="1200" kern="1200" dirty="0">
                        <a:solidFill>
                          <a:schemeClr val="dk1"/>
                        </a:solidFill>
                        <a:latin typeface="+mn-lt"/>
                        <a:ea typeface="+mn-ea"/>
                        <a:cs typeface="+mn-cs"/>
                      </a:endParaRPr>
                    </a:p>
                  </a:txBody>
                  <a:tcP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301</a:t>
            </a:fld>
            <a:endParaRPr lang="ja-JP" altLang="en-US" dirty="0">
              <a:solidFill>
                <a:prstClr val="black"/>
              </a:solidFill>
            </a:endParaRPr>
          </a:p>
        </p:txBody>
      </p:sp>
    </p:spTree>
    <p:extLst>
      <p:ext uri="{BB962C8B-B14F-4D97-AF65-F5344CB8AC3E}">
        <p14:creationId xmlns:p14="http://schemas.microsoft.com/office/powerpoint/2010/main" val="2874917493"/>
      </p:ext>
    </p:extLst>
  </p:cSld>
  <p:clrMapOvr>
    <a:masterClrMapping/>
  </p:clrMapOvr>
  <p:timing>
    <p:tnLst>
      <p:par>
        <p:cTn id="1" dur="indefinite" restart="never" nodeType="tmRoot"/>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272480" y="116632"/>
          <a:ext cx="9433048" cy="6219800"/>
        </p:xfrm>
        <a:graphic>
          <a:graphicData uri="http://schemas.openxmlformats.org/drawingml/2006/table">
            <a:tbl>
              <a:tblPr firstRow="1" bandRow="1">
                <a:tableStyleId>{5C22544A-7EE6-4342-B048-85BDC9FD1C3A}</a:tableStyleId>
              </a:tblPr>
              <a:tblGrid>
                <a:gridCol w="648072"/>
                <a:gridCol w="2520280"/>
                <a:gridCol w="6264696"/>
              </a:tblGrid>
              <a:tr h="265824">
                <a:tc>
                  <a:txBody>
                    <a:bodyPr/>
                    <a:lstStyle/>
                    <a:p>
                      <a:endParaRPr kumimoji="1" lang="ja-JP" altLang="en-US" sz="1200" dirty="0"/>
                    </a:p>
                  </a:txBody>
                  <a:tcPr/>
                </a:tc>
                <a:tc>
                  <a:txBody>
                    <a:bodyPr/>
                    <a:lstStyle/>
                    <a:p>
                      <a:pPr algn="ctr"/>
                      <a:r>
                        <a:rPr kumimoji="1" lang="ja-JP" altLang="en-US" sz="1400" dirty="0" smtClean="0"/>
                        <a:t>名称</a:t>
                      </a:r>
                      <a:endParaRPr kumimoji="1" lang="ja-JP" altLang="en-US" sz="1400" dirty="0"/>
                    </a:p>
                  </a:txBody>
                  <a:tcPr/>
                </a:tc>
                <a:tc>
                  <a:txBody>
                    <a:bodyPr/>
                    <a:lstStyle/>
                    <a:p>
                      <a:pPr algn="ctr"/>
                      <a:r>
                        <a:rPr kumimoji="1" lang="ja-JP" altLang="en-US" sz="1400" dirty="0" smtClean="0"/>
                        <a:t>施設基準の主な要件</a:t>
                      </a:r>
                      <a:endParaRPr kumimoji="1" lang="ja-JP" altLang="en-US" sz="1400" dirty="0"/>
                    </a:p>
                  </a:txBody>
                  <a:tcPr/>
                </a:tc>
              </a:tr>
              <a:tr h="991344">
                <a:tc>
                  <a:txBody>
                    <a:bodyPr/>
                    <a:lstStyle/>
                    <a:p>
                      <a:pPr algn="ctr"/>
                      <a:r>
                        <a:rPr kumimoji="1" lang="en-US" altLang="ja-JP" sz="1200" dirty="0" smtClean="0"/>
                        <a:t>6</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重症皮膚潰瘍管理加算</a:t>
                      </a:r>
                      <a:endParaRPr kumimoji="1" lang="en-US" altLang="ja-JP" sz="1400" dirty="0" smtClean="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・皮膚泌尿器科若しくは皮膚科又は形成外科を標榜し、当該科を担当する医師が管理を行う。</a:t>
                      </a:r>
                      <a:endParaRPr kumimoji="1" lang="en-US" altLang="ja-JP" sz="1200" kern="1200" dirty="0" smtClean="0">
                        <a:solidFill>
                          <a:schemeClr val="dk1"/>
                        </a:solidFill>
                        <a:latin typeface="+mn-lt"/>
                        <a:ea typeface="+mn-ea"/>
                        <a:cs typeface="+mn-cs"/>
                      </a:endParaRPr>
                    </a:p>
                    <a:p>
                      <a:pPr marL="85725" indent="-85725" algn="l" defTabSz="914400" rtl="0" eaLnBrk="1" latinLnBrk="0" hangingPunct="1"/>
                      <a:r>
                        <a:rPr kumimoji="1" lang="ja-JP" altLang="en-US" sz="1200" kern="1200" dirty="0" smtClean="0">
                          <a:solidFill>
                            <a:schemeClr val="dk1"/>
                          </a:solidFill>
                          <a:latin typeface="+mn-lt"/>
                          <a:ea typeface="+mn-ea"/>
                          <a:cs typeface="+mn-cs"/>
                        </a:rPr>
                        <a:t>・個々の患者に対する看護計画の策定、患者の状態の継続的評価、適切な医療機器の使用、褥瘡等の皮膚潰瘍の早期発見及び重症化の防止にふさわしい体制であること。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・その他褥瘡の皮膚潰瘍の予防及び治療に関して必要な処置を行うにふさわしい体制にあること。</a:t>
                      </a:r>
                      <a:endParaRPr kumimoji="1" lang="ja-JP" altLang="en-US" sz="1200" kern="1200" dirty="0">
                        <a:solidFill>
                          <a:schemeClr val="dk1"/>
                        </a:solidFill>
                        <a:latin typeface="+mn-lt"/>
                        <a:ea typeface="+mn-ea"/>
                        <a:cs typeface="+mn-cs"/>
                      </a:endParaRPr>
                    </a:p>
                  </a:txBody>
                  <a:tcPr/>
                </a:tc>
              </a:tr>
              <a:tr h="1368152">
                <a:tc>
                  <a:txBody>
                    <a:bodyPr/>
                    <a:lstStyle/>
                    <a:p>
                      <a:pPr algn="ctr"/>
                      <a:r>
                        <a:rPr kumimoji="1" lang="en-US" altLang="ja-JP" sz="1200" dirty="0" smtClean="0"/>
                        <a:t>7</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強度行動障害入院医療管理加算</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・強度行動障害の診療を行うにつき必要な体制が整備されていること。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・次のいずれかに該当する病棟であること。  </a:t>
                      </a:r>
                    </a:p>
                    <a:p>
                      <a:pPr marL="85725" indent="-85725" algn="l" defTabSz="914400" rtl="0" eaLnBrk="1" latinLnBrk="0" hangingPunct="1"/>
                      <a:r>
                        <a:rPr kumimoji="1" lang="ja-JP" altLang="en-US" sz="1200" kern="1200" dirty="0" smtClean="0">
                          <a:solidFill>
                            <a:schemeClr val="dk1"/>
                          </a:solidFill>
                          <a:latin typeface="+mn-lt"/>
                          <a:ea typeface="+mn-ea"/>
                          <a:cs typeface="+mn-cs"/>
                        </a:rPr>
                        <a:t>ア  重症心身障害児施設又は独法国病機構の設置する医療機関であって厚労大臣の指定するものに係る障害者施設等入院基本料を算定する病棟であること。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イ  児童・思春期精神科入院医療管理料を算定する病棟であること。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・対象患者は、強度行動障害スコアが</a:t>
                      </a:r>
                      <a:r>
                        <a:rPr kumimoji="1" lang="en-US" altLang="ja-JP" sz="1200" kern="1200" dirty="0" smtClean="0">
                          <a:solidFill>
                            <a:schemeClr val="dk1"/>
                          </a:solidFill>
                          <a:latin typeface="+mn-lt"/>
                          <a:ea typeface="+mn-ea"/>
                          <a:cs typeface="+mn-cs"/>
                        </a:rPr>
                        <a:t>10</a:t>
                      </a:r>
                      <a:r>
                        <a:rPr kumimoji="1" lang="ja-JP" altLang="en-US" sz="1200" kern="1200" dirty="0" smtClean="0">
                          <a:solidFill>
                            <a:schemeClr val="dk1"/>
                          </a:solidFill>
                          <a:latin typeface="+mn-lt"/>
                          <a:ea typeface="+mn-ea"/>
                          <a:cs typeface="+mn-cs"/>
                        </a:rPr>
                        <a:t>点以上かつ医療度スコアが</a:t>
                      </a:r>
                      <a:r>
                        <a:rPr kumimoji="1" lang="en-US" altLang="ja-JP" sz="1200" kern="1200" dirty="0" smtClean="0">
                          <a:solidFill>
                            <a:schemeClr val="dk1"/>
                          </a:solidFill>
                          <a:latin typeface="+mn-lt"/>
                          <a:ea typeface="+mn-ea"/>
                          <a:cs typeface="+mn-cs"/>
                        </a:rPr>
                        <a:t>24</a:t>
                      </a:r>
                      <a:r>
                        <a:rPr kumimoji="1" lang="ja-JP" altLang="en-US" sz="1200" kern="1200" dirty="0" smtClean="0">
                          <a:solidFill>
                            <a:schemeClr val="dk1"/>
                          </a:solidFill>
                          <a:latin typeface="+mn-lt"/>
                          <a:ea typeface="+mn-ea"/>
                          <a:cs typeface="+mn-cs"/>
                        </a:rPr>
                        <a:t>点以上の患者</a:t>
                      </a:r>
                      <a:endParaRPr kumimoji="1" lang="ja-JP" altLang="en-US" sz="1200" kern="1200" dirty="0">
                        <a:solidFill>
                          <a:schemeClr val="dk1"/>
                        </a:solidFill>
                        <a:latin typeface="+mn-lt"/>
                        <a:ea typeface="+mn-ea"/>
                        <a:cs typeface="+mn-cs"/>
                      </a:endParaRPr>
                    </a:p>
                  </a:txBody>
                  <a:tcPr/>
                </a:tc>
              </a:tr>
              <a:tr h="936104">
                <a:tc>
                  <a:txBody>
                    <a:bodyPr/>
                    <a:lstStyle/>
                    <a:p>
                      <a:pPr algn="ctr"/>
                      <a:r>
                        <a:rPr kumimoji="1" lang="en-US" altLang="ja-JP" sz="1200" dirty="0" smtClean="0"/>
                        <a:t>8</a:t>
                      </a:r>
                      <a:endParaRPr kumimoji="1" lang="ja-JP" altLang="en-US" sz="1200" dirty="0"/>
                    </a:p>
                  </a:txBody>
                  <a:tcPr/>
                </a:tc>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がん拠点病院加算</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・１のイは、がん診療連携拠点病院の指定を受けていること。</a:t>
                      </a:r>
                      <a:endParaRPr kumimoji="1" lang="en-US" altLang="ja-JP" sz="1200" kern="1200" dirty="0" smtClean="0">
                        <a:solidFill>
                          <a:schemeClr val="dk1"/>
                        </a:solidFill>
                        <a:latin typeface="+mn-lt"/>
                        <a:ea typeface="+mn-ea"/>
                        <a:cs typeface="+mn-cs"/>
                      </a:endParaRPr>
                    </a:p>
                    <a:p>
                      <a:pPr marL="85725" indent="-85725" algn="l" defTabSz="914400" rtl="0" eaLnBrk="1" latinLnBrk="0" hangingPunct="1"/>
                      <a:r>
                        <a:rPr kumimoji="1" lang="ja-JP" altLang="en-US" sz="1200" kern="1200" dirty="0" smtClean="0">
                          <a:solidFill>
                            <a:schemeClr val="dk1"/>
                          </a:solidFill>
                          <a:latin typeface="+mn-lt"/>
                          <a:ea typeface="+mn-ea"/>
                          <a:cs typeface="+mn-cs"/>
                        </a:rPr>
                        <a:t>・１のロは、地域がん診療病院の指定を受けていること。</a:t>
                      </a:r>
                      <a:endParaRPr kumimoji="1" lang="en-US" altLang="ja-JP" sz="1200" kern="1200" dirty="0" smtClean="0">
                        <a:solidFill>
                          <a:schemeClr val="dk1"/>
                        </a:solidFill>
                        <a:latin typeface="+mn-lt"/>
                        <a:ea typeface="+mn-ea"/>
                        <a:cs typeface="+mn-cs"/>
                      </a:endParaRPr>
                    </a:p>
                    <a:p>
                      <a:pPr marL="85725" indent="-85725" algn="l" defTabSz="914400" rtl="0" eaLnBrk="1" latinLnBrk="0" hangingPunct="1"/>
                      <a:r>
                        <a:rPr kumimoji="1" lang="ja-JP" altLang="en-US" sz="1200" kern="1200" dirty="0" smtClean="0">
                          <a:solidFill>
                            <a:schemeClr val="dk1"/>
                          </a:solidFill>
                          <a:latin typeface="+mn-lt"/>
                          <a:ea typeface="+mn-ea"/>
                          <a:cs typeface="+mn-cs"/>
                        </a:rPr>
                        <a:t>・２は、小児がん拠点病院の指定を受けていること。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・保険医療機関の屋内における禁煙の取扱いについて、基準を満たしていること。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・屋内において喫煙が禁止されていること。</a:t>
                      </a:r>
                      <a:endParaRPr kumimoji="1" lang="ja-JP" altLang="en-US" sz="1200" kern="1200" dirty="0">
                        <a:solidFill>
                          <a:schemeClr val="dk1"/>
                        </a:solidFill>
                        <a:latin typeface="+mn-lt"/>
                        <a:ea typeface="+mn-ea"/>
                        <a:cs typeface="+mn-cs"/>
                      </a:endParaRPr>
                    </a:p>
                  </a:txBody>
                  <a:tcPr/>
                </a:tc>
              </a:tr>
              <a:tr h="432048">
                <a:tc>
                  <a:txBody>
                    <a:bodyPr/>
                    <a:lstStyle/>
                    <a:p>
                      <a:pPr algn="ctr"/>
                      <a:r>
                        <a:rPr kumimoji="1" lang="en-US" altLang="ja-JP" sz="1200" dirty="0" smtClean="0"/>
                        <a:t>9</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小児科外来診療料</a:t>
                      </a:r>
                      <a:endParaRPr kumimoji="1" lang="en-US" altLang="ja-JP" sz="1400" dirty="0" smtClean="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小児科を標榜</a:t>
                      </a:r>
                      <a:endParaRPr kumimoji="1" lang="ja-JP" altLang="en-US" sz="1200" dirty="0"/>
                    </a:p>
                  </a:txBody>
                  <a:tcPr/>
                </a:tc>
              </a:tr>
              <a:tr h="936104">
                <a:tc>
                  <a:txBody>
                    <a:bodyPr/>
                    <a:lstStyle/>
                    <a:p>
                      <a:pPr algn="ctr"/>
                      <a:r>
                        <a:rPr kumimoji="1" lang="en-US" altLang="ja-JP" sz="1200" dirty="0" smtClean="0"/>
                        <a:t>10</a:t>
                      </a:r>
                      <a:endParaRPr kumimoji="1" lang="ja-JP" altLang="en-US" sz="1200" dirty="0"/>
                    </a:p>
                  </a:txBody>
                  <a:tcPr/>
                </a:tc>
                <a:tc>
                  <a:txBody>
                    <a:bodyPr/>
                    <a:lstStyle/>
                    <a:p>
                      <a:r>
                        <a:rPr kumimoji="1" lang="zh-CN" altLang="en-US" sz="1400" dirty="0" smtClean="0">
                          <a:latin typeface="ＭＳ Ｐゴシック" panose="020B0600070205080204" pitchFamily="50" charset="-128"/>
                          <a:ea typeface="ＭＳ Ｐゴシック" panose="020B0600070205080204" pitchFamily="50" charset="-128"/>
                        </a:rPr>
                        <a:t>夜間休日救急搬送医学管理料</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・都道府県が作成する医療計画に記載されている第二次救急医療機関であること、又は都道府県知事の指定する精神科救急医療施設であること。</a:t>
                      </a:r>
                      <a:endParaRPr kumimoji="1" lang="en-US" altLang="ja-JP" sz="1200" kern="1200" dirty="0" smtClean="0">
                        <a:solidFill>
                          <a:schemeClr val="dk1"/>
                        </a:solidFill>
                        <a:latin typeface="+mn-lt"/>
                        <a:ea typeface="+mn-ea"/>
                        <a:cs typeface="+mn-cs"/>
                      </a:endParaRPr>
                    </a:p>
                    <a:p>
                      <a:pPr marL="85725" indent="-85725" algn="l" defTabSz="914400" rtl="0" eaLnBrk="1" latinLnBrk="0" hangingPunct="1"/>
                      <a:r>
                        <a:rPr kumimoji="1" lang="ja-JP" altLang="en-US" sz="1200" kern="1200" dirty="0" smtClean="0">
                          <a:solidFill>
                            <a:schemeClr val="dk1"/>
                          </a:solidFill>
                          <a:latin typeface="+mn-lt"/>
                          <a:ea typeface="+mn-ea"/>
                          <a:cs typeface="+mn-cs"/>
                        </a:rPr>
                        <a:t>ア　地域医療支援病院</a:t>
                      </a:r>
                    </a:p>
                    <a:p>
                      <a:pPr marL="85725" indent="-85725" algn="l" defTabSz="914400" rtl="0" eaLnBrk="1" latinLnBrk="0" hangingPunct="1"/>
                      <a:r>
                        <a:rPr kumimoji="1" lang="ja-JP" altLang="en-US" sz="1200" kern="1200" dirty="0" smtClean="0">
                          <a:solidFill>
                            <a:schemeClr val="dk1"/>
                          </a:solidFill>
                          <a:latin typeface="+mn-lt"/>
                          <a:ea typeface="+mn-ea"/>
                          <a:cs typeface="+mn-cs"/>
                        </a:rPr>
                        <a:t>イ　救急病院等を定める省令に基づき認定された救急病院又は救急診療所</a:t>
                      </a:r>
                    </a:p>
                    <a:p>
                      <a:pPr marL="85725" indent="-85725" algn="l" defTabSz="914400" rtl="0" eaLnBrk="1" latinLnBrk="0" hangingPunct="1"/>
                      <a:r>
                        <a:rPr kumimoji="1" lang="ja-JP" altLang="en-US" sz="1200" kern="1200" dirty="0" smtClean="0">
                          <a:solidFill>
                            <a:schemeClr val="dk1"/>
                          </a:solidFill>
                          <a:latin typeface="+mn-lt"/>
                          <a:ea typeface="+mn-ea"/>
                          <a:cs typeface="+mn-cs"/>
                        </a:rPr>
                        <a:t>ウ　「救急医療対策の整備事業について」に規定された病院群輪番制病院、病院群輪番制に参加している有床診療所又は共同利用型病院</a:t>
                      </a:r>
                    </a:p>
                    <a:p>
                      <a:pPr marL="85725" indent="-85725" algn="l" defTabSz="914400" rtl="0" eaLnBrk="1" latinLnBrk="0" hangingPunct="1"/>
                      <a:r>
                        <a:rPr kumimoji="1" lang="ja-JP" altLang="en-US" sz="1200" kern="1200" dirty="0" smtClean="0">
                          <a:solidFill>
                            <a:schemeClr val="dk1"/>
                          </a:solidFill>
                          <a:latin typeface="+mn-lt"/>
                          <a:ea typeface="+mn-ea"/>
                          <a:cs typeface="+mn-cs"/>
                        </a:rPr>
                        <a:t>エ　都道府県知事の指定する精神科救急医療施設</a:t>
                      </a:r>
                    </a:p>
                    <a:p>
                      <a:pPr marL="85725" indent="-85725" algn="l" defTabSz="914400" rtl="0" eaLnBrk="1" latinLnBrk="0" hangingPunct="1"/>
                      <a:r>
                        <a:rPr kumimoji="1" lang="ja-JP" altLang="en-US" sz="1200" kern="1200" dirty="0" smtClean="0">
                          <a:solidFill>
                            <a:schemeClr val="dk1"/>
                          </a:solidFill>
                          <a:latin typeface="+mn-lt"/>
                          <a:ea typeface="+mn-ea"/>
                          <a:cs typeface="+mn-cs"/>
                        </a:rPr>
                        <a:t>・第二次救急医療施設として必要な診療機能及び専用病床を確保し、通常の当直体制のほかに重症救急患者の受け入れに対応できる医療従事者を確保していること。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 夜間又は休日において入院治療を要する患者に対して救急医療を提供する日を医療関係者及び救急搬送機関等にあらかじめ周知していること。</a:t>
                      </a:r>
                      <a:endParaRPr kumimoji="1" lang="ja-JP" altLang="en-US" sz="1200" kern="1200" dirty="0">
                        <a:solidFill>
                          <a:schemeClr val="dk1"/>
                        </a:solidFill>
                        <a:latin typeface="+mn-lt"/>
                        <a:ea typeface="+mn-ea"/>
                        <a:cs typeface="+mn-cs"/>
                      </a:endParaRPr>
                    </a:p>
                  </a:txBody>
                  <a:tcP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302</a:t>
            </a:fld>
            <a:endParaRPr lang="ja-JP" altLang="en-US" dirty="0">
              <a:solidFill>
                <a:prstClr val="black"/>
              </a:solidFill>
            </a:endParaRPr>
          </a:p>
        </p:txBody>
      </p:sp>
    </p:spTree>
    <p:extLst>
      <p:ext uri="{BB962C8B-B14F-4D97-AF65-F5344CB8AC3E}">
        <p14:creationId xmlns:p14="http://schemas.microsoft.com/office/powerpoint/2010/main" val="1704847274"/>
      </p:ext>
    </p:extLst>
  </p:cSld>
  <p:clrMapOvr>
    <a:masterClrMapping/>
  </p:clrMapOvr>
  <p:timing>
    <p:tnLst>
      <p:par>
        <p:cT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272480" y="116632"/>
          <a:ext cx="9433048" cy="6493313"/>
        </p:xfrm>
        <a:graphic>
          <a:graphicData uri="http://schemas.openxmlformats.org/drawingml/2006/table">
            <a:tbl>
              <a:tblPr firstRow="1" bandRow="1">
                <a:tableStyleId>{5C22544A-7EE6-4342-B048-85BDC9FD1C3A}</a:tableStyleId>
              </a:tblPr>
              <a:tblGrid>
                <a:gridCol w="648072"/>
                <a:gridCol w="2544652"/>
                <a:gridCol w="6240324"/>
              </a:tblGrid>
              <a:tr h="265824">
                <a:tc>
                  <a:txBody>
                    <a:bodyPr/>
                    <a:lstStyle/>
                    <a:p>
                      <a:endParaRPr kumimoji="1" lang="ja-JP" altLang="en-US" sz="1200" dirty="0"/>
                    </a:p>
                  </a:txBody>
                  <a:tcPr/>
                </a:tc>
                <a:tc>
                  <a:txBody>
                    <a:bodyPr/>
                    <a:lstStyle/>
                    <a:p>
                      <a:pPr algn="ctr"/>
                      <a:r>
                        <a:rPr kumimoji="1" lang="ja-JP" altLang="en-US" sz="1400" dirty="0" smtClean="0"/>
                        <a:t>名称</a:t>
                      </a:r>
                      <a:endParaRPr kumimoji="1" lang="ja-JP" altLang="en-US" sz="1400" dirty="0"/>
                    </a:p>
                  </a:txBody>
                  <a:tcPr/>
                </a:tc>
                <a:tc>
                  <a:txBody>
                    <a:bodyPr/>
                    <a:lstStyle/>
                    <a:p>
                      <a:pPr algn="ctr"/>
                      <a:r>
                        <a:rPr kumimoji="1" lang="ja-JP" altLang="en-US" sz="1400" dirty="0" smtClean="0"/>
                        <a:t>施設基準の主な要件</a:t>
                      </a:r>
                      <a:endParaRPr kumimoji="1" lang="ja-JP" altLang="en-US" sz="1400" dirty="0"/>
                    </a:p>
                  </a:txBody>
                  <a:tcPr/>
                </a:tc>
              </a:tr>
              <a:tr h="1308737">
                <a:tc>
                  <a:txBody>
                    <a:bodyPr/>
                    <a:lstStyle/>
                    <a:p>
                      <a:pPr algn="ctr"/>
                      <a:r>
                        <a:rPr kumimoji="1" lang="en-US" altLang="ja-JP" sz="1200" dirty="0" smtClean="0"/>
                        <a:t>11</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認知症専門診断管理料</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・認知症に関する専門の保険医療機関であること。（認知症疾患医療センターであること。）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・当該保険医療機関内に認知症に係る診療を行うにつき十分な経験を有する専任の医師が配置されていること。</a:t>
                      </a:r>
                      <a:endParaRPr kumimoji="1" lang="ja-JP" altLang="en-US" sz="1200" kern="1200" dirty="0">
                        <a:solidFill>
                          <a:schemeClr val="dk1"/>
                        </a:solidFill>
                        <a:latin typeface="+mn-lt"/>
                        <a:ea typeface="+mn-ea"/>
                        <a:cs typeface="+mn-cs"/>
                      </a:endParaRPr>
                    </a:p>
                  </a:txBody>
                  <a:tcPr/>
                </a:tc>
              </a:tr>
              <a:tr h="1308737">
                <a:tc>
                  <a:txBody>
                    <a:bodyPr/>
                    <a:lstStyle/>
                    <a:p>
                      <a:pPr algn="ctr"/>
                      <a:r>
                        <a:rPr kumimoji="1" lang="en-US" altLang="ja-JP" sz="1200" dirty="0" smtClean="0"/>
                        <a:t>12</a:t>
                      </a:r>
                      <a:endParaRPr kumimoji="1" lang="ja-JP" altLang="en-US" sz="1200" dirty="0"/>
                    </a:p>
                  </a:txBody>
                  <a:tcPr/>
                </a:tc>
                <a:tc>
                  <a:txBody>
                    <a:bodyPr/>
                    <a:lstStyle/>
                    <a:p>
                      <a:r>
                        <a:rPr kumimoji="1" lang="ja-JP" altLang="en-US" sz="1400" kern="1200" dirty="0" smtClean="0">
                          <a:solidFill>
                            <a:schemeClr val="dk1"/>
                          </a:solidFill>
                          <a:latin typeface="ＭＳ Ｐゴシック" panose="020B0600070205080204" pitchFamily="50" charset="-128"/>
                          <a:ea typeface="ＭＳ Ｐゴシック" panose="020B0600070205080204" pitchFamily="50" charset="-128"/>
                          <a:cs typeface="+mn-cs"/>
                        </a:rPr>
                        <a:t>がん治療連携管理料</a:t>
                      </a:r>
                      <a:endParaRPr kumimoji="1" lang="ja-JP" altLang="en-US" sz="1400" kern="1200" dirty="0">
                        <a:solidFill>
                          <a:schemeClr val="dk1"/>
                        </a:solidFill>
                        <a:latin typeface="ＭＳ Ｐゴシック" panose="020B0600070205080204" pitchFamily="50" charset="-128"/>
                        <a:ea typeface="ＭＳ Ｐゴシック" panose="020B0600070205080204" pitchFamily="50" charset="-128"/>
                        <a:cs typeface="+mn-cs"/>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・１は、がん診療連携拠点病院の指定を受けていること。</a:t>
                      </a:r>
                      <a:endParaRPr kumimoji="1" lang="en-US" altLang="ja-JP" sz="1200" kern="1200" dirty="0" smtClean="0">
                        <a:solidFill>
                          <a:schemeClr val="dk1"/>
                        </a:solidFill>
                        <a:latin typeface="+mn-lt"/>
                        <a:ea typeface="+mn-ea"/>
                        <a:cs typeface="+mn-cs"/>
                      </a:endParaRPr>
                    </a:p>
                    <a:p>
                      <a:pPr marL="85725" indent="-85725" algn="l" defTabSz="914400" rtl="0" eaLnBrk="1" latinLnBrk="0" hangingPunct="1"/>
                      <a:r>
                        <a:rPr kumimoji="1" lang="ja-JP" altLang="en-US" sz="1200" kern="1200" dirty="0" smtClean="0">
                          <a:solidFill>
                            <a:schemeClr val="dk1"/>
                          </a:solidFill>
                          <a:latin typeface="+mn-lt"/>
                          <a:ea typeface="+mn-ea"/>
                          <a:cs typeface="+mn-cs"/>
                        </a:rPr>
                        <a:t>・２は、地域がん診療病院の指定を受けていること。</a:t>
                      </a:r>
                      <a:endParaRPr kumimoji="1" lang="en-US" altLang="ja-JP" sz="1200" kern="1200" dirty="0" smtClean="0">
                        <a:solidFill>
                          <a:schemeClr val="dk1"/>
                        </a:solidFill>
                        <a:latin typeface="+mn-lt"/>
                        <a:ea typeface="+mn-ea"/>
                        <a:cs typeface="+mn-cs"/>
                      </a:endParaRPr>
                    </a:p>
                    <a:p>
                      <a:pPr marL="85725" indent="-85725" algn="l" defTabSz="914400" rtl="0" eaLnBrk="1" latinLnBrk="0" hangingPunct="1"/>
                      <a:r>
                        <a:rPr kumimoji="1" lang="ja-JP" altLang="en-US" sz="1200" kern="1200" dirty="0" smtClean="0">
                          <a:solidFill>
                            <a:schemeClr val="dk1"/>
                          </a:solidFill>
                          <a:latin typeface="+mn-lt"/>
                          <a:ea typeface="+mn-ea"/>
                          <a:cs typeface="+mn-cs"/>
                        </a:rPr>
                        <a:t>・３は、小児がん拠点病院の指定を受けていること。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・１及び３は、キャンサーボードについては、看護師、薬剤師等の医療関係職種が参加していることが望ましい。</a:t>
                      </a:r>
                      <a:endParaRPr kumimoji="1" lang="ja-JP" altLang="en-US" sz="1200" kern="1200" dirty="0">
                        <a:solidFill>
                          <a:schemeClr val="dk1"/>
                        </a:solidFill>
                        <a:latin typeface="+mn-lt"/>
                        <a:ea typeface="+mn-ea"/>
                        <a:cs typeface="+mn-cs"/>
                      </a:endParaRPr>
                    </a:p>
                  </a:txBody>
                  <a:tcPr/>
                </a:tc>
              </a:tr>
              <a:tr h="1308737">
                <a:tc>
                  <a:txBody>
                    <a:bodyPr/>
                    <a:lstStyle/>
                    <a:p>
                      <a:pPr algn="ctr"/>
                      <a:r>
                        <a:rPr kumimoji="1" lang="en-US" altLang="ja-JP" sz="1200" dirty="0" smtClean="0"/>
                        <a:t>13</a:t>
                      </a:r>
                      <a:endParaRPr kumimoji="1" lang="ja-JP" altLang="en-US" sz="1200" dirty="0"/>
                    </a:p>
                  </a:txBody>
                  <a:tcPr/>
                </a:tc>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医科点数表第２章第</a:t>
                      </a:r>
                      <a:r>
                        <a:rPr kumimoji="1" lang="en-US" altLang="ja-JP" sz="1400" dirty="0" smtClean="0">
                          <a:latin typeface="ＭＳ Ｐゴシック" panose="020B0600070205080204" pitchFamily="50" charset="-128"/>
                          <a:ea typeface="ＭＳ Ｐゴシック" panose="020B0600070205080204" pitchFamily="50" charset="-128"/>
                        </a:rPr>
                        <a:t>10</a:t>
                      </a:r>
                      <a:r>
                        <a:rPr kumimoji="1" lang="ja-JP" altLang="en-US" sz="1400" dirty="0" smtClean="0">
                          <a:latin typeface="ＭＳ Ｐゴシック" panose="020B0600070205080204" pitchFamily="50" charset="-128"/>
                          <a:ea typeface="ＭＳ Ｐゴシック" panose="020B0600070205080204" pitchFamily="50" charset="-128"/>
                        </a:rPr>
                        <a:t>部手術の通則５及び６（歯科点数表第２章第９部の通則４を含む。）に掲げる手術</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①　緊急事態対応他、必要な体制が整備。</a:t>
                      </a:r>
                    </a:p>
                    <a:p>
                      <a:r>
                        <a:rPr kumimoji="1" lang="ja-JP" altLang="en-US" sz="1200" dirty="0" smtClean="0"/>
                        <a:t>②　必要な医師が配置。</a:t>
                      </a:r>
                    </a:p>
                    <a:p>
                      <a:r>
                        <a:rPr kumimoji="1" lang="ja-JP" altLang="en-US" sz="1200" dirty="0" smtClean="0"/>
                        <a:t>③　区分ごとに前年（１月から１２月）の手術件数を掲示。</a:t>
                      </a:r>
                    </a:p>
                    <a:p>
                      <a:r>
                        <a:rPr kumimoji="1" lang="ja-JP" altLang="en-US" sz="1200" dirty="0" smtClean="0"/>
                        <a:t>④　手術を受ける全ての患者に対し、説明を行い、十分な情報を提供。</a:t>
                      </a:r>
                      <a:endParaRPr kumimoji="1" lang="ja-JP" altLang="en-US" sz="1200" dirty="0"/>
                    </a:p>
                  </a:txBody>
                  <a:tcPr/>
                </a:tc>
              </a:tr>
              <a:tr h="1308737">
                <a:tc>
                  <a:txBody>
                    <a:bodyPr/>
                    <a:lstStyle/>
                    <a:p>
                      <a:pPr algn="ctr"/>
                      <a:r>
                        <a:rPr kumimoji="1" lang="en-US" altLang="ja-JP" sz="1200" dirty="0" smtClean="0"/>
                        <a:t>14</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経皮的冠動脈形成術</a:t>
                      </a:r>
                      <a:endParaRPr kumimoji="1" lang="en-US" altLang="ja-JP" sz="1400" dirty="0" smtClean="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・当該手術について、前年１月から</a:t>
                      </a:r>
                      <a:r>
                        <a:rPr kumimoji="1" lang="en-US" altLang="ja-JP" sz="1200" kern="1200" dirty="0" smtClean="0">
                          <a:solidFill>
                            <a:schemeClr val="dk1"/>
                          </a:solidFill>
                          <a:latin typeface="+mn-lt"/>
                          <a:ea typeface="+mn-ea"/>
                          <a:cs typeface="+mn-cs"/>
                        </a:rPr>
                        <a:t>12</a:t>
                      </a:r>
                      <a:r>
                        <a:rPr kumimoji="1" lang="ja-JP" altLang="en-US" sz="1200" kern="1200" dirty="0" smtClean="0">
                          <a:solidFill>
                            <a:schemeClr val="dk1"/>
                          </a:solidFill>
                          <a:latin typeface="+mn-lt"/>
                          <a:ea typeface="+mn-ea"/>
                          <a:cs typeface="+mn-cs"/>
                        </a:rPr>
                        <a:t>月の以下の手術件数を院内掲示すること。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急性心筋梗塞に対するもの</a:t>
                      </a:r>
                    </a:p>
                    <a:p>
                      <a:pPr marL="85725" indent="-85725" algn="l" defTabSz="914400" rtl="0" eaLnBrk="1" latinLnBrk="0" hangingPunct="1"/>
                      <a:r>
                        <a:rPr kumimoji="1" lang="ja-JP" altLang="en-US" sz="1200" kern="1200" dirty="0" smtClean="0">
                          <a:solidFill>
                            <a:schemeClr val="dk1"/>
                          </a:solidFill>
                          <a:latin typeface="+mn-lt"/>
                          <a:ea typeface="+mn-ea"/>
                          <a:cs typeface="+mn-cs"/>
                        </a:rPr>
                        <a:t>不安定狭心症に対するもの</a:t>
                      </a:r>
                    </a:p>
                    <a:p>
                      <a:pPr marL="85725" indent="-85725" algn="l" defTabSz="914400" rtl="0" eaLnBrk="1" latinLnBrk="0" hangingPunct="1"/>
                      <a:r>
                        <a:rPr kumimoji="1" lang="ja-JP" altLang="en-US" sz="1200" kern="1200" dirty="0" smtClean="0">
                          <a:solidFill>
                            <a:schemeClr val="dk1"/>
                          </a:solidFill>
                          <a:latin typeface="+mn-lt"/>
                          <a:ea typeface="+mn-ea"/>
                          <a:cs typeface="+mn-cs"/>
                        </a:rPr>
                        <a:t>その他のもの</a:t>
                      </a:r>
                      <a:endParaRPr kumimoji="1" lang="ja-JP" altLang="en-US" sz="1200" kern="1200" dirty="0">
                        <a:solidFill>
                          <a:schemeClr val="dk1"/>
                        </a:solidFill>
                        <a:latin typeface="+mn-lt"/>
                        <a:ea typeface="+mn-ea"/>
                        <a:cs typeface="+mn-cs"/>
                      </a:endParaRPr>
                    </a:p>
                  </a:txBody>
                  <a:tcPr/>
                </a:tc>
              </a:tr>
              <a:tr h="953565">
                <a:tc>
                  <a:txBody>
                    <a:bodyPr/>
                    <a:lstStyle/>
                    <a:p>
                      <a:pPr algn="ctr"/>
                      <a:r>
                        <a:rPr kumimoji="1" lang="en-US" altLang="ja-JP" sz="1200" dirty="0" smtClean="0"/>
                        <a:t>15</a:t>
                      </a:r>
                      <a:endParaRPr kumimoji="1" lang="ja-JP" altLang="en-US" sz="1200" dirty="0"/>
                    </a:p>
                  </a:txBody>
                  <a:tcPr/>
                </a:tc>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経皮的冠動脈ステント留置術</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・当該手術について、前年１月から</a:t>
                      </a:r>
                      <a:r>
                        <a:rPr kumimoji="1" lang="en-US" altLang="ja-JP" sz="1200" kern="1200" dirty="0" smtClean="0">
                          <a:solidFill>
                            <a:schemeClr val="dk1"/>
                          </a:solidFill>
                          <a:latin typeface="+mn-lt"/>
                          <a:ea typeface="+mn-ea"/>
                          <a:cs typeface="+mn-cs"/>
                        </a:rPr>
                        <a:t>12</a:t>
                      </a:r>
                      <a:r>
                        <a:rPr kumimoji="1" lang="ja-JP" altLang="en-US" sz="1200" kern="1200" dirty="0" smtClean="0">
                          <a:solidFill>
                            <a:schemeClr val="dk1"/>
                          </a:solidFill>
                          <a:latin typeface="+mn-lt"/>
                          <a:ea typeface="+mn-ea"/>
                          <a:cs typeface="+mn-cs"/>
                        </a:rPr>
                        <a:t>月の以下の手術件数を院内掲示すること。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急性心筋梗塞に対するもの</a:t>
                      </a:r>
                    </a:p>
                    <a:p>
                      <a:pPr marL="85725" indent="-85725" algn="l" defTabSz="914400" rtl="0" eaLnBrk="1" latinLnBrk="0" hangingPunct="1"/>
                      <a:r>
                        <a:rPr kumimoji="1" lang="ja-JP" altLang="en-US" sz="1200" kern="1200" dirty="0" smtClean="0">
                          <a:solidFill>
                            <a:schemeClr val="dk1"/>
                          </a:solidFill>
                          <a:latin typeface="+mn-lt"/>
                          <a:ea typeface="+mn-ea"/>
                          <a:cs typeface="+mn-cs"/>
                        </a:rPr>
                        <a:t>不安定狭心症に対するもの</a:t>
                      </a:r>
                    </a:p>
                    <a:p>
                      <a:pPr marL="85725" indent="-85725" algn="l" defTabSz="914400" rtl="0" eaLnBrk="1" latinLnBrk="0" hangingPunct="1"/>
                      <a:r>
                        <a:rPr kumimoji="1" lang="ja-JP" altLang="en-US" sz="1200" kern="1200" dirty="0" smtClean="0">
                          <a:solidFill>
                            <a:schemeClr val="dk1"/>
                          </a:solidFill>
                          <a:latin typeface="+mn-lt"/>
                          <a:ea typeface="+mn-ea"/>
                          <a:cs typeface="+mn-cs"/>
                        </a:rPr>
                        <a:t>その他のもの</a:t>
                      </a:r>
                      <a:endParaRPr kumimoji="1" lang="ja-JP" altLang="en-US" sz="1200" kern="1200" dirty="0">
                        <a:solidFill>
                          <a:schemeClr val="dk1"/>
                        </a:solidFill>
                        <a:latin typeface="+mn-lt"/>
                        <a:ea typeface="+mn-ea"/>
                        <a:cs typeface="+mn-cs"/>
                      </a:endParaRPr>
                    </a:p>
                  </a:txBody>
                  <a:tcP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303</a:t>
            </a:fld>
            <a:endParaRPr lang="ja-JP" altLang="en-US" dirty="0">
              <a:solidFill>
                <a:prstClr val="black"/>
              </a:solidFill>
            </a:endParaRPr>
          </a:p>
        </p:txBody>
      </p:sp>
    </p:spTree>
    <p:extLst>
      <p:ext uri="{BB962C8B-B14F-4D97-AF65-F5344CB8AC3E}">
        <p14:creationId xmlns:p14="http://schemas.microsoft.com/office/powerpoint/2010/main" val="828777032"/>
      </p:ext>
    </p:extLst>
  </p:cSld>
  <p:clrMapOvr>
    <a:masterClrMapping/>
  </p:clrMapOvr>
  <p:timing>
    <p:tnLst>
      <p:par>
        <p:cT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05"/>
            <a:ext cx="9144000" cy="1367295"/>
          </a:xfrm>
          <a:prstGeom prst="rect">
            <a:avLst/>
          </a:prstGeom>
          <a:solidFill>
            <a:srgbClr val="92D050"/>
          </a:solidFill>
          <a:ln w="38100" cmpd="dbl">
            <a:solidFill>
              <a:schemeClr val="tx1"/>
            </a:solidFill>
            <a:prstDash val="solid"/>
          </a:ln>
        </p:spPr>
        <p:txBody>
          <a:bodyPr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2400" dirty="0" smtClean="0">
                <a:solidFill>
                  <a:prstClr val="black"/>
                </a:solidFill>
                <a:latin typeface="ＭＳ Ｐゴシック"/>
              </a:rPr>
              <a:t>届出の簡素化の観点から、</a:t>
            </a:r>
            <a:endParaRPr lang="en-US" altLang="ja-JP" sz="2400" dirty="0" smtClean="0">
              <a:solidFill>
                <a:prstClr val="black"/>
              </a:solidFill>
              <a:latin typeface="ＭＳ Ｐゴシック"/>
            </a:endParaRPr>
          </a:p>
          <a:p>
            <a:pPr>
              <a:spcBef>
                <a:spcPts val="0"/>
              </a:spcBef>
            </a:pPr>
            <a:r>
              <a:rPr lang="ja-JP" altLang="en-US" sz="2400" dirty="0" smtClean="0">
                <a:solidFill>
                  <a:prstClr val="black"/>
                </a:solidFill>
                <a:latin typeface="ＭＳ Ｐゴシック"/>
              </a:rPr>
              <a:t>別の項目の施設基準を届出していれば、</a:t>
            </a:r>
            <a:r>
              <a:rPr lang="ja-JP" altLang="en-US" sz="2400" spc="-100" dirty="0" smtClean="0">
                <a:solidFill>
                  <a:prstClr val="black"/>
                </a:solidFill>
                <a:latin typeface="ＭＳ Ｐゴシック"/>
              </a:rPr>
              <a:t>別途届出不要で算定してよい</a:t>
            </a:r>
            <a:endParaRPr lang="en-US" altLang="ja-JP" sz="2400" spc="-100" dirty="0" smtClean="0">
              <a:solidFill>
                <a:prstClr val="black"/>
              </a:solidFill>
              <a:latin typeface="ＭＳ Ｐゴシック"/>
            </a:endParaRPr>
          </a:p>
          <a:p>
            <a:pPr>
              <a:spcBef>
                <a:spcPts val="0"/>
              </a:spcBef>
            </a:pPr>
            <a:r>
              <a:rPr lang="ja-JP" altLang="en-US" sz="2400" dirty="0" smtClean="0">
                <a:solidFill>
                  <a:prstClr val="black"/>
                </a:solidFill>
                <a:latin typeface="ＭＳ Ｐゴシック"/>
              </a:rPr>
              <a:t>となった点数</a:t>
            </a:r>
            <a:endParaRPr lang="en-US" altLang="ja-JP" sz="2400" dirty="0" smtClean="0">
              <a:solidFill>
                <a:prstClr val="black"/>
              </a:solidFill>
              <a:latin typeface="ＭＳ Ｐゴシック"/>
            </a:endParaRPr>
          </a:p>
        </p:txBody>
      </p:sp>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304</a:t>
            </a:fld>
            <a:endParaRPr lang="ja-JP" altLang="en-US" dirty="0">
              <a:solidFill>
                <a:prstClr val="black"/>
              </a:solidFill>
            </a:endParaRPr>
          </a:p>
        </p:txBody>
      </p:sp>
    </p:spTree>
    <p:extLst>
      <p:ext uri="{BB962C8B-B14F-4D97-AF65-F5344CB8AC3E}">
        <p14:creationId xmlns:p14="http://schemas.microsoft.com/office/powerpoint/2010/main" val="3034385530"/>
      </p:ext>
    </p:extLst>
  </p:cSld>
  <p:clrMapOvr>
    <a:masterClrMapping/>
  </p:clrMapOvr>
  <p:timing>
    <p:tnLst>
      <p:par>
        <p:cT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272480" y="116632"/>
          <a:ext cx="9361040" cy="5692937"/>
        </p:xfrm>
        <a:graphic>
          <a:graphicData uri="http://schemas.openxmlformats.org/drawingml/2006/table">
            <a:tbl>
              <a:tblPr firstRow="1" bandRow="1">
                <a:tableStyleId>{5C22544A-7EE6-4342-B048-85BDC9FD1C3A}</a:tableStyleId>
              </a:tblPr>
              <a:tblGrid>
                <a:gridCol w="510772"/>
                <a:gridCol w="2275252"/>
                <a:gridCol w="3566110"/>
                <a:gridCol w="3008906"/>
              </a:tblGrid>
              <a:tr h="308418">
                <a:tc>
                  <a:txBody>
                    <a:bodyPr/>
                    <a:lstStyle/>
                    <a:p>
                      <a:endParaRPr kumimoji="1" lang="ja-JP" altLang="en-US" sz="1200" dirty="0"/>
                    </a:p>
                  </a:txBody>
                  <a:tcPr/>
                </a:tc>
                <a:tc>
                  <a:txBody>
                    <a:bodyPr/>
                    <a:lstStyle/>
                    <a:p>
                      <a:pPr algn="ctr"/>
                      <a:r>
                        <a:rPr kumimoji="1" lang="ja-JP" altLang="en-US" sz="1400" dirty="0" smtClean="0"/>
                        <a:t>名称</a:t>
                      </a:r>
                      <a:endParaRPr kumimoji="1" lang="ja-JP" altLang="en-US" sz="1400" dirty="0"/>
                    </a:p>
                  </a:txBody>
                  <a:tcPr/>
                </a:tc>
                <a:tc>
                  <a:txBody>
                    <a:bodyPr/>
                    <a:lstStyle/>
                    <a:p>
                      <a:pPr algn="ctr"/>
                      <a:r>
                        <a:rPr kumimoji="1" lang="ja-JP" altLang="en-US" sz="1400" dirty="0" smtClean="0"/>
                        <a:t>施設基準の主な要件</a:t>
                      </a:r>
                      <a:endParaRPr kumimoji="1" lang="ja-JP" altLang="en-US" sz="1400" dirty="0"/>
                    </a:p>
                  </a:txBody>
                  <a:tcPr/>
                </a:tc>
                <a:tc>
                  <a:txBody>
                    <a:bodyPr/>
                    <a:lstStyle/>
                    <a:p>
                      <a:pPr algn="ctr"/>
                      <a:r>
                        <a:rPr kumimoji="1" lang="ja-JP" altLang="en-US" sz="1400" dirty="0" smtClean="0"/>
                        <a:t>届出していればよい</a:t>
                      </a:r>
                      <a:endParaRPr kumimoji="1" lang="en-US" altLang="ja-JP" sz="1400" dirty="0" smtClean="0"/>
                    </a:p>
                    <a:p>
                      <a:pPr algn="ctr"/>
                      <a:r>
                        <a:rPr kumimoji="1" lang="ja-JP" altLang="en-US" sz="1400" dirty="0" smtClean="0"/>
                        <a:t>もの</a:t>
                      </a:r>
                      <a:endParaRPr kumimoji="1" lang="ja-JP" altLang="en-US" sz="1400" dirty="0"/>
                    </a:p>
                  </a:txBody>
                  <a:tcPr/>
                </a:tc>
              </a:tr>
              <a:tr h="1779814">
                <a:tc>
                  <a:txBody>
                    <a:bodyPr/>
                    <a:lstStyle/>
                    <a:p>
                      <a:pPr algn="ctr"/>
                      <a:r>
                        <a:rPr kumimoji="1" lang="en-US" altLang="ja-JP" sz="1200" dirty="0" smtClean="0"/>
                        <a:t>1</a:t>
                      </a:r>
                      <a:endParaRPr kumimoji="1" lang="ja-JP" altLang="en-US" sz="1200" dirty="0"/>
                    </a:p>
                  </a:txBody>
                  <a:tcPr/>
                </a:tc>
                <a:tc>
                  <a:txBody>
                    <a:bodyPr/>
                    <a:lstStyle/>
                    <a:p>
                      <a:r>
                        <a:rPr kumimoji="1" lang="ja-JP" altLang="en-US" sz="1400" dirty="0" smtClean="0"/>
                        <a:t>外来リハビリテーション診療料</a:t>
                      </a:r>
                      <a:endParaRPr kumimoji="1" lang="en-US" altLang="ja-JP" sz="1400" dirty="0" smtClean="0"/>
                    </a:p>
                  </a:txBody>
                  <a:tcPr/>
                </a:tc>
                <a:tc>
                  <a:txBody>
                    <a:bodyPr/>
                    <a:lstStyle/>
                    <a:p>
                      <a:r>
                        <a:rPr kumimoji="1" lang="ja-JP" altLang="en-US" sz="1200" dirty="0" smtClean="0"/>
                        <a:t>・心大血管疾患リハ、脳血管疾患等リハ、運動器リハ又は呼吸器リハの届出を行っていること。</a:t>
                      </a:r>
                    </a:p>
                    <a:p>
                      <a:r>
                        <a:rPr kumimoji="1" lang="ja-JP" altLang="en-US" sz="1200" dirty="0" smtClean="0"/>
                        <a:t>・当該診療料を算定する患者がリハビリを実施している間、患者の急変時等にリハビリを担当する医師が直ちに診察を行える体制にあること。</a:t>
                      </a:r>
                      <a:endParaRPr kumimoji="1" lang="ja-JP" altLang="en-US" sz="1200" dirty="0"/>
                    </a:p>
                  </a:txBody>
                  <a:tcPr/>
                </a:tc>
                <a:tc>
                  <a:txBody>
                    <a:bodyPr/>
                    <a:lstStyle/>
                    <a:p>
                      <a:r>
                        <a:rPr kumimoji="1" lang="ja-JP" altLang="en-US" sz="1200" dirty="0" smtClean="0"/>
                        <a:t>以下のいずれかを届出すれば、別途届出を行わなくても算定できる。</a:t>
                      </a:r>
                    </a:p>
                    <a:p>
                      <a:r>
                        <a:rPr kumimoji="1" lang="ja-JP" altLang="en-US" sz="1200" dirty="0" smtClean="0"/>
                        <a:t>・心大血管リハ（</a:t>
                      </a:r>
                      <a:r>
                        <a:rPr kumimoji="1" lang="en-US" altLang="ja-JP" sz="1200" dirty="0" smtClean="0"/>
                        <a:t>Ⅰ</a:t>
                      </a:r>
                      <a:r>
                        <a:rPr kumimoji="1" lang="ja-JP" altLang="en-US" sz="1200" dirty="0" smtClean="0"/>
                        <a:t>）又は（</a:t>
                      </a:r>
                      <a:r>
                        <a:rPr kumimoji="1" lang="en-US" altLang="ja-JP" sz="1200" dirty="0" smtClean="0"/>
                        <a:t>Ⅱ</a:t>
                      </a:r>
                      <a:r>
                        <a:rPr kumimoji="1" lang="ja-JP" altLang="en-US" sz="1200" dirty="0" smtClean="0"/>
                        <a:t>）</a:t>
                      </a:r>
                    </a:p>
                    <a:p>
                      <a:r>
                        <a:rPr kumimoji="1" lang="ja-JP" altLang="en-US" sz="1200" dirty="0" smtClean="0"/>
                        <a:t>・脳リハ（</a:t>
                      </a:r>
                      <a:r>
                        <a:rPr kumimoji="1" lang="en-US" altLang="ja-JP" sz="1200" dirty="0" smtClean="0"/>
                        <a:t>Ⅰ</a:t>
                      </a:r>
                      <a:r>
                        <a:rPr kumimoji="1" lang="ja-JP" altLang="en-US" sz="1200" dirty="0" smtClean="0"/>
                        <a:t>）（</a:t>
                      </a:r>
                      <a:r>
                        <a:rPr kumimoji="1" lang="en-US" altLang="ja-JP" sz="1200" dirty="0" smtClean="0"/>
                        <a:t>Ⅱ</a:t>
                      </a:r>
                      <a:r>
                        <a:rPr kumimoji="1" lang="ja-JP" altLang="en-US" sz="1200" dirty="0" smtClean="0"/>
                        <a:t>）又は（</a:t>
                      </a:r>
                      <a:r>
                        <a:rPr kumimoji="1" lang="en-US" altLang="ja-JP" sz="1200" dirty="0" smtClean="0"/>
                        <a:t>Ⅲ</a:t>
                      </a:r>
                      <a:r>
                        <a:rPr kumimoji="1" lang="ja-JP" altLang="en-US" sz="1200" dirty="0" smtClean="0"/>
                        <a:t>）</a:t>
                      </a:r>
                    </a:p>
                    <a:p>
                      <a:r>
                        <a:rPr kumimoji="1" lang="ja-JP" altLang="en-US" sz="1200" dirty="0" smtClean="0"/>
                        <a:t>・運動器リハ（</a:t>
                      </a:r>
                      <a:r>
                        <a:rPr kumimoji="1" lang="en-US" altLang="ja-JP" sz="1200" dirty="0" smtClean="0"/>
                        <a:t>Ⅰ</a:t>
                      </a:r>
                      <a:r>
                        <a:rPr kumimoji="1" lang="ja-JP" altLang="en-US" sz="1200" dirty="0" smtClean="0"/>
                        <a:t>）（</a:t>
                      </a:r>
                      <a:r>
                        <a:rPr kumimoji="1" lang="en-US" altLang="ja-JP" sz="1200" dirty="0" smtClean="0"/>
                        <a:t>Ⅱ</a:t>
                      </a:r>
                      <a:r>
                        <a:rPr kumimoji="1" lang="ja-JP" altLang="en-US" sz="1200" dirty="0" smtClean="0"/>
                        <a:t>）又は（</a:t>
                      </a:r>
                      <a:r>
                        <a:rPr kumimoji="1" lang="en-US" altLang="ja-JP" sz="1200" dirty="0" smtClean="0"/>
                        <a:t>Ⅲ</a:t>
                      </a:r>
                      <a:r>
                        <a:rPr kumimoji="1" lang="ja-JP" altLang="en-US" sz="1200" dirty="0" smtClean="0"/>
                        <a:t>）</a:t>
                      </a:r>
                    </a:p>
                    <a:p>
                      <a:r>
                        <a:rPr kumimoji="1" lang="ja-JP" altLang="en-US" sz="1200" dirty="0" smtClean="0"/>
                        <a:t>・呼吸器リハ（</a:t>
                      </a:r>
                      <a:r>
                        <a:rPr kumimoji="1" lang="en-US" altLang="ja-JP" sz="1200" dirty="0" smtClean="0"/>
                        <a:t>Ⅰ</a:t>
                      </a:r>
                      <a:r>
                        <a:rPr kumimoji="1" lang="ja-JP" altLang="en-US" sz="1200" dirty="0" smtClean="0"/>
                        <a:t>）又は（</a:t>
                      </a:r>
                      <a:r>
                        <a:rPr kumimoji="1" lang="en-US" altLang="ja-JP" sz="1200" dirty="0" smtClean="0"/>
                        <a:t>Ⅱ</a:t>
                      </a:r>
                      <a:r>
                        <a:rPr kumimoji="1" lang="ja-JP" altLang="en-US" sz="1200" dirty="0" smtClean="0"/>
                        <a:t>）</a:t>
                      </a:r>
                      <a:endParaRPr kumimoji="1" lang="ja-JP" altLang="en-US" sz="1200" dirty="0"/>
                    </a:p>
                  </a:txBody>
                  <a:tcPr/>
                </a:tc>
              </a:tr>
              <a:tr h="1451926">
                <a:tc>
                  <a:txBody>
                    <a:bodyPr/>
                    <a:lstStyle/>
                    <a:p>
                      <a:pPr algn="ctr"/>
                      <a:r>
                        <a:rPr kumimoji="1" lang="en-US" altLang="ja-JP" sz="1200" dirty="0" smtClean="0"/>
                        <a:t>2</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一酸化窒素吸入療法</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・新生児特定集中治療室管理料又は総合周産期特定集中治療室管理料の届出を行っている保険医療機関であること。</a:t>
                      </a:r>
                      <a:endParaRPr kumimoji="1" lang="ja-JP" altLang="en-US" sz="1200" dirty="0"/>
                    </a:p>
                  </a:txBody>
                  <a:tcPr/>
                </a:tc>
                <a:tc>
                  <a:txBody>
                    <a:bodyPr/>
                    <a:lstStyle/>
                    <a:p>
                      <a:r>
                        <a:rPr kumimoji="1" lang="ja-JP" altLang="en-US" sz="1200" dirty="0" smtClean="0"/>
                        <a:t>以下のいずれかを届出すれば、別途届出を行わなくても算定できる。</a:t>
                      </a:r>
                    </a:p>
                    <a:p>
                      <a:r>
                        <a:rPr kumimoji="1" lang="ja-JP" altLang="en-US" sz="1200" dirty="0" smtClean="0"/>
                        <a:t>・新生児特定集中治療室管理料</a:t>
                      </a:r>
                    </a:p>
                    <a:p>
                      <a:r>
                        <a:rPr kumimoji="1" lang="ja-JP" altLang="en-US" sz="1200" dirty="0" smtClean="0"/>
                        <a:t>・総合周産期特定集中治療室管理料</a:t>
                      </a:r>
                      <a:endParaRPr kumimoji="1" lang="ja-JP" altLang="en-US" sz="1200" dirty="0"/>
                    </a:p>
                  </a:txBody>
                  <a:tcPr/>
                </a:tc>
              </a:tr>
              <a:tr h="1943037">
                <a:tc>
                  <a:txBody>
                    <a:bodyPr/>
                    <a:lstStyle/>
                    <a:p>
                      <a:pPr algn="ctr"/>
                      <a:r>
                        <a:rPr kumimoji="1" lang="en-US" altLang="ja-JP" sz="1200" dirty="0" smtClean="0"/>
                        <a:t>3</a:t>
                      </a:r>
                      <a:endParaRPr kumimoji="1" lang="ja-JP" altLang="en-US" sz="1200" dirty="0"/>
                    </a:p>
                  </a:txBody>
                  <a:tcPr/>
                </a:tc>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心臓ペースメーカー指導管理料 注４</a:t>
                      </a:r>
                    </a:p>
                    <a:p>
                      <a:r>
                        <a:rPr kumimoji="1" lang="ja-JP" altLang="en-US" sz="1400" dirty="0" smtClean="0">
                          <a:latin typeface="ＭＳ Ｐゴシック" panose="020B0600070205080204" pitchFamily="50" charset="-128"/>
                          <a:ea typeface="ＭＳ Ｐゴシック" panose="020B0600070205080204" pitchFamily="50" charset="-128"/>
                        </a:rPr>
                        <a:t>植込型除細動器移行期加算</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次のいずれかの施設基準の届出を行っている保険医療機関であること。</a:t>
                      </a:r>
                    </a:p>
                    <a:p>
                      <a:r>
                        <a:rPr kumimoji="1" lang="ja-JP" altLang="en-US" sz="1200" dirty="0" smtClean="0"/>
                        <a:t>・植込型除細動器移植術、植込型除細動器交換術及び経静脈電極抜去術（レーザーシースを用いるもの）</a:t>
                      </a:r>
                    </a:p>
                    <a:p>
                      <a:r>
                        <a:rPr kumimoji="1" lang="ja-JP" altLang="en-US" sz="1200" dirty="0" smtClean="0"/>
                        <a:t>・両室ペーシング機能付き植込型除細動器移植術及び両室ペーシング機能付き植込型除細動器交換術</a:t>
                      </a:r>
                      <a:endParaRPr kumimoji="1" lang="ja-JP" altLang="en-US" sz="1200" dirty="0"/>
                    </a:p>
                  </a:txBody>
                  <a:tcPr/>
                </a:tc>
                <a:tc>
                  <a:txBody>
                    <a:bodyPr/>
                    <a:lstStyle/>
                    <a:p>
                      <a:r>
                        <a:rPr kumimoji="1" lang="ja-JP" altLang="en-US" sz="1200" dirty="0" smtClean="0"/>
                        <a:t>以下のいずれかを届出すれば、別途届出を行わなくても算定できる。</a:t>
                      </a:r>
                    </a:p>
                    <a:p>
                      <a:r>
                        <a:rPr kumimoji="1" lang="ja-JP" altLang="en-US" sz="1200" dirty="0" smtClean="0"/>
                        <a:t>・植込型除細動器移植術、植込型除細動器交換術及び経静脈電極抜去術　（レーザーシースを用いるもの）</a:t>
                      </a:r>
                    </a:p>
                    <a:p>
                      <a:r>
                        <a:rPr kumimoji="1" lang="ja-JP" altLang="en-US" sz="1200" dirty="0" smtClean="0"/>
                        <a:t>・両室ペーシング機能付き植込型除細動器移植術及び両室ペーシング機能付き植込型除細動器交換術</a:t>
                      </a:r>
                      <a:endParaRPr kumimoji="1" lang="ja-JP" altLang="en-US" sz="1200" dirty="0"/>
                    </a:p>
                  </a:txBody>
                  <a:tcP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305</a:t>
            </a:fld>
            <a:endParaRPr lang="ja-JP" altLang="en-US" dirty="0">
              <a:solidFill>
                <a:prstClr val="black"/>
              </a:solidFill>
            </a:endParaRPr>
          </a:p>
        </p:txBody>
      </p:sp>
    </p:spTree>
    <p:extLst>
      <p:ext uri="{BB962C8B-B14F-4D97-AF65-F5344CB8AC3E}">
        <p14:creationId xmlns:p14="http://schemas.microsoft.com/office/powerpoint/2010/main" val="4098698484"/>
      </p:ext>
    </p:extLst>
  </p:cSld>
  <p:clrMapOvr>
    <a:masterClrMapping/>
  </p:clrMapOvr>
  <p:timing>
    <p:tnLst>
      <p:par>
        <p:cTn id="1" dur="indefinite" restart="never" nodeType="tmRoot"/>
      </p:par>
    </p:tn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272480" y="116632"/>
          <a:ext cx="9433048" cy="5112568"/>
        </p:xfrm>
        <a:graphic>
          <a:graphicData uri="http://schemas.openxmlformats.org/drawingml/2006/table">
            <a:tbl>
              <a:tblPr firstRow="1" bandRow="1">
                <a:tableStyleId>{5C22544A-7EE6-4342-B048-85BDC9FD1C3A}</a:tableStyleId>
              </a:tblPr>
              <a:tblGrid>
                <a:gridCol w="514701"/>
                <a:gridCol w="2292754"/>
                <a:gridCol w="3530415"/>
                <a:gridCol w="3095178"/>
              </a:tblGrid>
              <a:tr h="308418">
                <a:tc>
                  <a:txBody>
                    <a:bodyPr/>
                    <a:lstStyle/>
                    <a:p>
                      <a:endParaRPr kumimoji="1" lang="ja-JP" altLang="en-US" sz="1200" dirty="0"/>
                    </a:p>
                  </a:txBody>
                  <a:tcPr/>
                </a:tc>
                <a:tc>
                  <a:txBody>
                    <a:bodyPr/>
                    <a:lstStyle/>
                    <a:p>
                      <a:pPr algn="ctr"/>
                      <a:r>
                        <a:rPr kumimoji="1" lang="ja-JP" altLang="en-US" sz="1400" dirty="0" smtClean="0"/>
                        <a:t>名称</a:t>
                      </a:r>
                      <a:endParaRPr kumimoji="1" lang="ja-JP" altLang="en-US" sz="1400" dirty="0"/>
                    </a:p>
                  </a:txBody>
                  <a:tcPr/>
                </a:tc>
                <a:tc>
                  <a:txBody>
                    <a:bodyPr/>
                    <a:lstStyle/>
                    <a:p>
                      <a:pPr algn="ctr"/>
                      <a:r>
                        <a:rPr kumimoji="1" lang="ja-JP" altLang="en-US" sz="1400" dirty="0" smtClean="0"/>
                        <a:t>施設基準の主な要件</a:t>
                      </a:r>
                      <a:endParaRPr kumimoji="1" lang="ja-JP" altLang="en-US" sz="1400" dirty="0"/>
                    </a:p>
                  </a:txBody>
                  <a:tcPr/>
                </a:tc>
                <a:tc>
                  <a:txBody>
                    <a:bodyPr/>
                    <a:lstStyle/>
                    <a:p>
                      <a:pPr algn="ctr"/>
                      <a:r>
                        <a:rPr kumimoji="1" lang="ja-JP" altLang="en-US" sz="1400" dirty="0" smtClean="0"/>
                        <a:t>届出していればよい</a:t>
                      </a:r>
                      <a:endParaRPr kumimoji="1" lang="en-US" altLang="ja-JP" sz="1400" dirty="0" smtClean="0"/>
                    </a:p>
                    <a:p>
                      <a:pPr algn="ctr"/>
                      <a:r>
                        <a:rPr kumimoji="1" lang="ja-JP" altLang="en-US" sz="1400" dirty="0" smtClean="0"/>
                        <a:t>もの</a:t>
                      </a:r>
                      <a:endParaRPr kumimoji="1" lang="ja-JP" altLang="en-US" sz="1400" dirty="0"/>
                    </a:p>
                  </a:txBody>
                  <a:tcPr/>
                </a:tc>
              </a:tr>
              <a:tr h="633968">
                <a:tc>
                  <a:txBody>
                    <a:bodyPr/>
                    <a:lstStyle/>
                    <a:p>
                      <a:pPr algn="ctr"/>
                      <a:r>
                        <a:rPr kumimoji="1" lang="en-US" altLang="ja-JP" sz="1200" dirty="0" smtClean="0"/>
                        <a:t>4</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造血器腫瘍遺伝子検査</a:t>
                      </a:r>
                      <a:endParaRPr kumimoji="1" lang="en-US" altLang="ja-JP" sz="1400" dirty="0" smtClean="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・検体検査管理加算（</a:t>
                      </a:r>
                      <a:r>
                        <a:rPr kumimoji="1" lang="en-US" altLang="ja-JP" sz="1200" dirty="0" smtClean="0"/>
                        <a:t>Ⅱ</a:t>
                      </a:r>
                      <a:r>
                        <a:rPr kumimoji="1" lang="ja-JP" altLang="en-US" sz="1200" dirty="0" smtClean="0"/>
                        <a:t>）～（</a:t>
                      </a:r>
                      <a:r>
                        <a:rPr kumimoji="1" lang="en-US" altLang="ja-JP" sz="1200" dirty="0" smtClean="0"/>
                        <a:t>Ⅳ</a:t>
                      </a:r>
                      <a:r>
                        <a:rPr kumimoji="1" lang="ja-JP" altLang="en-US" sz="1200" dirty="0" smtClean="0"/>
                        <a:t>）に準ずる。</a:t>
                      </a:r>
                    </a:p>
                  </a:txBody>
                  <a:tcPr/>
                </a:tc>
                <a:tc>
                  <a:txBody>
                    <a:bodyPr/>
                    <a:lstStyle/>
                    <a:p>
                      <a:r>
                        <a:rPr kumimoji="1" lang="ja-JP" altLang="en-US" sz="1200" dirty="0" smtClean="0"/>
                        <a:t>検体検査管理加算を届出すれば、別途届出を行わなくても算定できる。</a:t>
                      </a:r>
                      <a:endParaRPr kumimoji="1" lang="ja-JP" altLang="en-US" sz="1200" dirty="0"/>
                    </a:p>
                  </a:txBody>
                  <a:tcPr/>
                </a:tc>
              </a:tr>
              <a:tr h="2304256">
                <a:tc>
                  <a:txBody>
                    <a:bodyPr/>
                    <a:lstStyle/>
                    <a:p>
                      <a:pPr algn="ctr"/>
                      <a:r>
                        <a:rPr kumimoji="1" lang="en-US" altLang="ja-JP" sz="1200" dirty="0" smtClean="0"/>
                        <a:t>5</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植込型心電図検査</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次のいずれかの施設基準の届出を行っている保険医療機関であること。</a:t>
                      </a:r>
                    </a:p>
                    <a:p>
                      <a:r>
                        <a:rPr kumimoji="1" lang="ja-JP" altLang="en-US" sz="1200" dirty="0" smtClean="0"/>
                        <a:t>・ペースメーカー移植術及びペースメーカー交換術</a:t>
                      </a:r>
                    </a:p>
                    <a:p>
                      <a:r>
                        <a:rPr kumimoji="1" lang="ja-JP" altLang="en-US" sz="1200" dirty="0" smtClean="0"/>
                        <a:t>・ 両心室ペースメーカー移植術及び両心室ペースメーカー交換術</a:t>
                      </a:r>
                    </a:p>
                    <a:p>
                      <a:r>
                        <a:rPr kumimoji="1" lang="ja-JP" altLang="en-US" sz="1200" dirty="0" smtClean="0"/>
                        <a:t>・ 植込型除細動器移植術及び植込型除細動器交換術</a:t>
                      </a: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 両室ペーシング機能付き植込型除細動器移植術及び両室ペーシング機能付き植込型除細動器交換術</a:t>
                      </a:r>
                    </a:p>
                    <a:p>
                      <a:endParaRPr kumimoji="1" lang="ja-JP" altLang="en-US" sz="1200" dirty="0"/>
                    </a:p>
                  </a:txBody>
                  <a:tcPr/>
                </a:tc>
                <a:tc>
                  <a:txBody>
                    <a:bodyPr/>
                    <a:lstStyle/>
                    <a:p>
                      <a:r>
                        <a:rPr kumimoji="1" lang="ja-JP" altLang="en-US" sz="1200" dirty="0" smtClean="0"/>
                        <a:t>以下のいずれかを届出すれば、別途届出を行わなくても算定できる。</a:t>
                      </a:r>
                    </a:p>
                    <a:p>
                      <a:r>
                        <a:rPr kumimoji="1" lang="ja-JP" altLang="en-US" sz="1200" dirty="0" smtClean="0"/>
                        <a:t>・ペースメーカー移植術及びペースメーカー交換術</a:t>
                      </a:r>
                    </a:p>
                    <a:p>
                      <a:r>
                        <a:rPr kumimoji="1" lang="ja-JP" altLang="en-US" sz="1200" dirty="0" smtClean="0"/>
                        <a:t>・両心室ペースメーカー移植術及び両心室ペースメーカー交換術</a:t>
                      </a:r>
                    </a:p>
                    <a:p>
                      <a:r>
                        <a:rPr kumimoji="1" lang="ja-JP" altLang="en-US" sz="1200" dirty="0" smtClean="0"/>
                        <a:t>・植込型除細動器移植術及び植込型除細動器交換術</a:t>
                      </a:r>
                    </a:p>
                    <a:p>
                      <a:r>
                        <a:rPr kumimoji="1" lang="ja-JP" altLang="en-US" sz="1200" dirty="0" smtClean="0"/>
                        <a:t>・両室ペーシング機能付き植込型除細動器移植術及び両室ペーシング機能付き植込型除細動器交換術</a:t>
                      </a:r>
                      <a:endParaRPr kumimoji="1" lang="ja-JP" altLang="en-US" sz="1200" dirty="0"/>
                    </a:p>
                  </a:txBody>
                  <a:tcPr/>
                </a:tc>
              </a:tr>
              <a:tr h="1656184">
                <a:tc>
                  <a:txBody>
                    <a:bodyPr/>
                    <a:lstStyle/>
                    <a:p>
                      <a:pPr algn="ctr"/>
                      <a:r>
                        <a:rPr kumimoji="1" lang="en-US" altLang="ja-JP" sz="1200" dirty="0" smtClean="0"/>
                        <a:t>6</a:t>
                      </a:r>
                      <a:endParaRPr kumimoji="1" lang="ja-JP" altLang="en-US" sz="1200" dirty="0"/>
                    </a:p>
                  </a:txBody>
                  <a:tcPr/>
                </a:tc>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コンピューター断層撮影（</a:t>
                      </a:r>
                      <a:r>
                        <a:rPr kumimoji="1" lang="en-US" altLang="ja-JP" sz="1400" dirty="0" smtClean="0">
                          <a:latin typeface="ＭＳ Ｐゴシック" panose="020B0600070205080204" pitchFamily="50" charset="-128"/>
                          <a:ea typeface="ＭＳ Ｐゴシック" panose="020B0600070205080204" pitchFamily="50" charset="-128"/>
                        </a:rPr>
                        <a:t>CT</a:t>
                      </a:r>
                      <a:r>
                        <a:rPr kumimoji="1" lang="ja-JP" altLang="en-US" sz="1400" dirty="0" smtClean="0">
                          <a:latin typeface="ＭＳ Ｐゴシック" panose="020B0600070205080204" pitchFamily="50" charset="-128"/>
                          <a:ea typeface="ＭＳ Ｐゴシック" panose="020B0600070205080204" pitchFamily="50" charset="-128"/>
                        </a:rPr>
                        <a:t>撮影）注</a:t>
                      </a:r>
                      <a:r>
                        <a:rPr kumimoji="1" lang="en-US" altLang="ja-JP" sz="1400" dirty="0" smtClean="0">
                          <a:latin typeface="ＭＳ Ｐゴシック" panose="020B0600070205080204" pitchFamily="50" charset="-128"/>
                          <a:ea typeface="ＭＳ Ｐゴシック" panose="020B0600070205080204" pitchFamily="50" charset="-128"/>
                        </a:rPr>
                        <a:t>7</a:t>
                      </a:r>
                    </a:p>
                    <a:p>
                      <a:r>
                        <a:rPr kumimoji="1" lang="ja-JP" altLang="en-US" sz="1400" dirty="0" smtClean="0">
                          <a:latin typeface="ＭＳ Ｐゴシック" panose="020B0600070205080204" pitchFamily="50" charset="-128"/>
                          <a:ea typeface="ＭＳ Ｐゴシック" panose="020B0600070205080204" pitchFamily="50" charset="-128"/>
                        </a:rPr>
                        <a:t>大腸ＣＴ撮影加算</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次のいずれかの施設基準の届出を行っている保険医療機関であること。</a:t>
                      </a:r>
                    </a:p>
                    <a:p>
                      <a:r>
                        <a:rPr kumimoji="1" lang="ja-JP" altLang="en-US" sz="1200" dirty="0" smtClean="0"/>
                        <a:t>・コンピューター断層撮影の１「ＣＴ撮影」の「イ」</a:t>
                      </a:r>
                      <a:r>
                        <a:rPr kumimoji="1" lang="en-US" altLang="ja-JP" sz="1200" dirty="0" smtClean="0"/>
                        <a:t>64</a:t>
                      </a:r>
                      <a:r>
                        <a:rPr kumimoji="1" lang="ja-JP" altLang="en-US" sz="1200" dirty="0" smtClean="0"/>
                        <a:t>列以上のマルチスライス型の機器による場合</a:t>
                      </a:r>
                    </a:p>
                    <a:p>
                      <a:r>
                        <a:rPr kumimoji="1" lang="ja-JP" altLang="en-US" sz="1200" dirty="0" smtClean="0"/>
                        <a:t>・コンピューター断層撮影の１「ＣＴ撮影」の「ロ」</a:t>
                      </a:r>
                      <a:r>
                        <a:rPr kumimoji="1" lang="en-US" altLang="ja-JP" sz="1200" dirty="0" smtClean="0"/>
                        <a:t>16</a:t>
                      </a:r>
                      <a:r>
                        <a:rPr kumimoji="1" lang="ja-JP" altLang="en-US" sz="1200" dirty="0" smtClean="0"/>
                        <a:t>列以上</a:t>
                      </a:r>
                      <a:r>
                        <a:rPr kumimoji="1" lang="en-US" altLang="ja-JP" sz="1200" dirty="0" smtClean="0"/>
                        <a:t>64</a:t>
                      </a:r>
                      <a:r>
                        <a:rPr kumimoji="1" lang="ja-JP" altLang="en-US" sz="1200" dirty="0" smtClean="0"/>
                        <a:t>列未満のマルチスライス型の機器による場合</a:t>
                      </a:r>
                      <a:endParaRPr kumimoji="1" lang="ja-JP" altLang="en-US" sz="1200" dirty="0"/>
                    </a:p>
                  </a:txBody>
                  <a:tcPr/>
                </a:tc>
                <a:tc>
                  <a:txBody>
                    <a:bodyPr/>
                    <a:lstStyle/>
                    <a:p>
                      <a:r>
                        <a:rPr kumimoji="1" lang="ja-JP" altLang="en-US" sz="1200" dirty="0" smtClean="0"/>
                        <a:t>以下のいずれかを届出すれば、別途届出を行わなくても算定できるようにする。</a:t>
                      </a:r>
                    </a:p>
                    <a:p>
                      <a:r>
                        <a:rPr kumimoji="1" lang="ja-JP" altLang="en-US" sz="1200" dirty="0" smtClean="0"/>
                        <a:t>・コンピューター断層撮影の１「ＣＴ撮影」の「イ」</a:t>
                      </a:r>
                      <a:r>
                        <a:rPr kumimoji="1" lang="en-US" altLang="ja-JP" sz="1200" dirty="0" smtClean="0"/>
                        <a:t>64</a:t>
                      </a:r>
                      <a:r>
                        <a:rPr kumimoji="1" lang="ja-JP" altLang="en-US" sz="1200" dirty="0" smtClean="0"/>
                        <a:t>列以上のマルチスライス型の機器による場合</a:t>
                      </a:r>
                    </a:p>
                    <a:p>
                      <a:r>
                        <a:rPr kumimoji="1" lang="ja-JP" altLang="en-US" sz="1200" dirty="0" smtClean="0"/>
                        <a:t>・コンピューター断層撮影の１「ＣＴ撮影」の「ロ」</a:t>
                      </a:r>
                      <a:r>
                        <a:rPr kumimoji="1" lang="en-US" altLang="ja-JP" sz="1200" dirty="0" smtClean="0"/>
                        <a:t>16</a:t>
                      </a:r>
                      <a:r>
                        <a:rPr kumimoji="1" lang="ja-JP" altLang="en-US" sz="1200" dirty="0" smtClean="0"/>
                        <a:t>列以上</a:t>
                      </a:r>
                      <a:r>
                        <a:rPr kumimoji="1" lang="en-US" altLang="ja-JP" sz="1200" dirty="0" smtClean="0"/>
                        <a:t>64</a:t>
                      </a:r>
                      <a:r>
                        <a:rPr kumimoji="1" lang="ja-JP" altLang="en-US" sz="1200" dirty="0" smtClean="0"/>
                        <a:t>列未満のマルチスライス型の機器による場合</a:t>
                      </a:r>
                      <a:endParaRPr kumimoji="1" lang="ja-JP" altLang="en-US" sz="1200" dirty="0"/>
                    </a:p>
                  </a:txBody>
                  <a:tcP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306</a:t>
            </a:fld>
            <a:endParaRPr lang="ja-JP" altLang="en-US" dirty="0">
              <a:solidFill>
                <a:prstClr val="black"/>
              </a:solidFill>
            </a:endParaRPr>
          </a:p>
        </p:txBody>
      </p:sp>
    </p:spTree>
    <p:extLst>
      <p:ext uri="{BB962C8B-B14F-4D97-AF65-F5344CB8AC3E}">
        <p14:creationId xmlns:p14="http://schemas.microsoft.com/office/powerpoint/2010/main" val="1234720047"/>
      </p:ext>
    </p:extLst>
  </p:cSld>
  <p:clrMapOvr>
    <a:masterClrMapping/>
  </p:clrMapOvr>
  <p:timing>
    <p:tnLst>
      <p:par>
        <p:cTn id="1" dur="indefinite" restart="never" nodeType="tmRoot"/>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272480" y="116632"/>
          <a:ext cx="9361040" cy="5145240"/>
        </p:xfrm>
        <a:graphic>
          <a:graphicData uri="http://schemas.openxmlformats.org/drawingml/2006/table">
            <a:tbl>
              <a:tblPr firstRow="1" bandRow="1">
                <a:tableStyleId>{5C22544A-7EE6-4342-B048-85BDC9FD1C3A}</a:tableStyleId>
              </a:tblPr>
              <a:tblGrid>
                <a:gridCol w="510772"/>
                <a:gridCol w="2275252"/>
                <a:gridCol w="3566110"/>
                <a:gridCol w="3008906"/>
              </a:tblGrid>
              <a:tr h="308418">
                <a:tc>
                  <a:txBody>
                    <a:bodyPr/>
                    <a:lstStyle/>
                    <a:p>
                      <a:endParaRPr kumimoji="1" lang="ja-JP" altLang="en-US" sz="1200" dirty="0"/>
                    </a:p>
                  </a:txBody>
                  <a:tcPr/>
                </a:tc>
                <a:tc>
                  <a:txBody>
                    <a:bodyPr/>
                    <a:lstStyle/>
                    <a:p>
                      <a:pPr algn="ctr"/>
                      <a:r>
                        <a:rPr kumimoji="1" lang="ja-JP" altLang="en-US" sz="1400" dirty="0" smtClean="0"/>
                        <a:t>名称</a:t>
                      </a:r>
                      <a:endParaRPr kumimoji="1" lang="ja-JP" altLang="en-US" sz="1400" dirty="0"/>
                    </a:p>
                  </a:txBody>
                  <a:tcPr/>
                </a:tc>
                <a:tc>
                  <a:txBody>
                    <a:bodyPr/>
                    <a:lstStyle/>
                    <a:p>
                      <a:pPr algn="ctr"/>
                      <a:r>
                        <a:rPr kumimoji="1" lang="ja-JP" altLang="en-US" sz="1400" dirty="0" smtClean="0"/>
                        <a:t>施設基準の主な要件</a:t>
                      </a:r>
                      <a:endParaRPr kumimoji="1" lang="ja-JP" altLang="en-US" sz="1400" dirty="0"/>
                    </a:p>
                  </a:txBody>
                  <a:tcPr/>
                </a:tc>
                <a:tc>
                  <a:txBody>
                    <a:bodyPr/>
                    <a:lstStyle/>
                    <a:p>
                      <a:pPr algn="ctr"/>
                      <a:r>
                        <a:rPr kumimoji="1" lang="ja-JP" altLang="en-US" sz="1400" dirty="0" smtClean="0"/>
                        <a:t>届出していればよい</a:t>
                      </a:r>
                      <a:endParaRPr kumimoji="1" lang="en-US" altLang="ja-JP" sz="1400" dirty="0" smtClean="0"/>
                    </a:p>
                    <a:p>
                      <a:pPr algn="ctr"/>
                      <a:r>
                        <a:rPr kumimoji="1" lang="ja-JP" altLang="en-US" sz="1400" dirty="0" smtClean="0"/>
                        <a:t>もの</a:t>
                      </a:r>
                      <a:endParaRPr kumimoji="1" lang="ja-JP" altLang="en-US" sz="1400" dirty="0"/>
                    </a:p>
                  </a:txBody>
                  <a:tcPr/>
                </a:tc>
              </a:tr>
              <a:tr h="633968">
                <a:tc>
                  <a:txBody>
                    <a:bodyPr/>
                    <a:lstStyle/>
                    <a:p>
                      <a:pPr algn="ctr"/>
                      <a:r>
                        <a:rPr kumimoji="1" lang="en-US" altLang="ja-JP" sz="1200" dirty="0" smtClean="0"/>
                        <a:t>7</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植込型心電図記録計移植術</a:t>
                      </a:r>
                      <a:r>
                        <a:rPr kumimoji="1" lang="ja-JP" altLang="en-US" sz="1400" dirty="0" smtClean="0">
                          <a:latin typeface="ＭＳ Ｐゴシック" panose="020B0600070205080204" pitchFamily="50" charset="-128"/>
                          <a:ea typeface="ＭＳ Ｐゴシック" panose="020B0600070205080204" pitchFamily="50" charset="-128"/>
                        </a:rPr>
                        <a:t>及び</a:t>
                      </a:r>
                      <a:r>
                        <a:rPr kumimoji="1" lang="zh-TW" altLang="en-US" sz="1400" dirty="0" smtClean="0">
                          <a:latin typeface="ＭＳ Ｐゴシック" panose="020B0600070205080204" pitchFamily="50" charset="-128"/>
                          <a:ea typeface="ＭＳ Ｐゴシック" panose="020B0600070205080204" pitchFamily="50" charset="-128"/>
                        </a:rPr>
                        <a:t>植込型心電図記録計</a:t>
                      </a:r>
                      <a:r>
                        <a:rPr kumimoji="1" lang="ja-JP" altLang="en-US" sz="1400" dirty="0" smtClean="0">
                          <a:latin typeface="ＭＳ Ｐゴシック" panose="020B0600070205080204" pitchFamily="50" charset="-128"/>
                          <a:ea typeface="ＭＳ Ｐゴシック" panose="020B0600070205080204" pitchFamily="50" charset="-128"/>
                        </a:rPr>
                        <a:t>摘出術</a:t>
                      </a:r>
                      <a:endParaRPr kumimoji="1" lang="en-US" altLang="ja-JP" sz="1400" dirty="0" smtClean="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次のいずれかの施設基準の届出を行っている保険医療機関であること。</a:t>
                      </a:r>
                    </a:p>
                    <a:p>
                      <a:r>
                        <a:rPr kumimoji="1" lang="ja-JP" altLang="en-US" sz="1200" dirty="0" smtClean="0"/>
                        <a:t>・ペースメーカー移植術及びペースメーカー交換術</a:t>
                      </a:r>
                    </a:p>
                    <a:p>
                      <a:r>
                        <a:rPr kumimoji="1" lang="ja-JP" altLang="en-US" sz="1200" dirty="0" smtClean="0"/>
                        <a:t>・ 両心室ペースメーカー移植術及び両心室ペースメーカー交換術</a:t>
                      </a:r>
                    </a:p>
                    <a:p>
                      <a:r>
                        <a:rPr kumimoji="1" lang="ja-JP" altLang="en-US" sz="1200" dirty="0" smtClean="0"/>
                        <a:t>・植込型除細動器移植術及び植込型除細動器交換術</a:t>
                      </a:r>
                    </a:p>
                    <a:p>
                      <a:r>
                        <a:rPr kumimoji="1" lang="ja-JP" altLang="en-US" sz="1200" dirty="0" smtClean="0"/>
                        <a:t>・ 両室ペーシング機能付き植込型除細動器移植術及び両室ペーシング機能付き植込型除細動器交換術</a:t>
                      </a:r>
                    </a:p>
                  </a:txBody>
                  <a:tcPr/>
                </a:tc>
                <a:tc>
                  <a:txBody>
                    <a:bodyPr/>
                    <a:lstStyle/>
                    <a:p>
                      <a:r>
                        <a:rPr kumimoji="1" lang="ja-JP" altLang="en-US" sz="1200" dirty="0" smtClean="0"/>
                        <a:t>以下のいずれかを届出すれば、別途届出を行わなくても算定できる。</a:t>
                      </a:r>
                    </a:p>
                    <a:p>
                      <a:r>
                        <a:rPr kumimoji="1" lang="ja-JP" altLang="en-US" sz="1200" dirty="0" smtClean="0"/>
                        <a:t>・ペースメーカー移植術及びペースメーカー交換術</a:t>
                      </a:r>
                    </a:p>
                    <a:p>
                      <a:r>
                        <a:rPr kumimoji="1" lang="ja-JP" altLang="en-US" sz="1200" dirty="0" smtClean="0"/>
                        <a:t>・両心室ペースメーカー移植術及び両心室ペースメーカー交換術</a:t>
                      </a:r>
                    </a:p>
                    <a:p>
                      <a:r>
                        <a:rPr kumimoji="1" lang="ja-JP" altLang="en-US" sz="1200" dirty="0" smtClean="0"/>
                        <a:t>・植込型除細動器移植術及び植込型除細動器交換術</a:t>
                      </a:r>
                    </a:p>
                    <a:p>
                      <a:r>
                        <a:rPr kumimoji="1" lang="ja-JP" altLang="en-US" sz="1200" dirty="0" smtClean="0"/>
                        <a:t>・両室ペーシング機能付き植込型除細動器移植術及び両室ペーシング機能付き植込型除細動器交換術</a:t>
                      </a:r>
                      <a:endParaRPr kumimoji="1" lang="ja-JP" altLang="en-US" sz="1200" dirty="0"/>
                    </a:p>
                  </a:txBody>
                  <a:tcPr/>
                </a:tc>
              </a:tr>
              <a:tr h="1172264">
                <a:tc>
                  <a:txBody>
                    <a:bodyPr/>
                    <a:lstStyle/>
                    <a:p>
                      <a:pPr algn="ctr"/>
                      <a:r>
                        <a:rPr kumimoji="1" lang="en-US" altLang="ja-JP" sz="1200" dirty="0" smtClean="0"/>
                        <a:t>8</a:t>
                      </a:r>
                      <a:endParaRPr kumimoji="1" lang="ja-JP" altLang="en-US" sz="1200" dirty="0"/>
                    </a:p>
                  </a:txBody>
                  <a:tcPr/>
                </a:tc>
                <a:tc>
                  <a:txBody>
                    <a:bodyPr/>
                    <a:lstStyle/>
                    <a:p>
                      <a:r>
                        <a:rPr kumimoji="1" lang="zh-TW" altLang="en-US" sz="1400" dirty="0" smtClean="0">
                          <a:latin typeface="ＭＳ Ｐゴシック" panose="020B0600070205080204" pitchFamily="50" charset="-128"/>
                          <a:ea typeface="ＭＳ Ｐゴシック" panose="020B0600070205080204" pitchFamily="50" charset="-128"/>
                        </a:rPr>
                        <a:t>経皮的大動脈遮断術</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・救命救急入院料又は特定集中治療室管理料の届出を行った保険医療機関であること。</a:t>
                      </a:r>
                    </a:p>
                    <a:p>
                      <a:r>
                        <a:rPr kumimoji="1" lang="ja-JP" altLang="en-US" sz="1200" dirty="0" smtClean="0"/>
                        <a:t>・当該保険医療機関内に当該療養を行うにつき必要な医師及び看護師が配置されていること。</a:t>
                      </a:r>
                      <a:endParaRPr kumimoji="1" lang="ja-JP" altLang="en-US" sz="1200" dirty="0"/>
                    </a:p>
                  </a:txBody>
                  <a:tcPr/>
                </a:tc>
                <a:tc>
                  <a:txBody>
                    <a:bodyPr/>
                    <a:lstStyle/>
                    <a:p>
                      <a:r>
                        <a:rPr kumimoji="1" lang="ja-JP" altLang="en-US" sz="1200" dirty="0" smtClean="0"/>
                        <a:t>以下のいずれかを届出すれば、別途届出を行わなくても算定できる。</a:t>
                      </a:r>
                    </a:p>
                    <a:p>
                      <a:r>
                        <a:rPr kumimoji="1" lang="ja-JP" altLang="en-US" sz="1200" dirty="0" smtClean="0"/>
                        <a:t> ・救命救急入院料</a:t>
                      </a:r>
                    </a:p>
                    <a:p>
                      <a:r>
                        <a:rPr kumimoji="1" lang="ja-JP" altLang="en-US" sz="1200" dirty="0" smtClean="0"/>
                        <a:t>・特定集中治療室管理料</a:t>
                      </a:r>
                      <a:endParaRPr kumimoji="1" lang="ja-JP" altLang="en-US" sz="1200" dirty="0"/>
                    </a:p>
                  </a:txBody>
                  <a:tcPr/>
                </a:tc>
              </a:tr>
              <a:tr h="1351696">
                <a:tc>
                  <a:txBody>
                    <a:bodyPr/>
                    <a:lstStyle/>
                    <a:p>
                      <a:pPr algn="ctr"/>
                      <a:r>
                        <a:rPr kumimoji="1" lang="en-US" altLang="ja-JP" sz="1200" dirty="0" smtClean="0"/>
                        <a:t>9</a:t>
                      </a:r>
                      <a:endParaRPr kumimoji="1" lang="ja-JP" altLang="en-US" sz="1200" dirty="0"/>
                    </a:p>
                  </a:txBody>
                  <a:tcPr/>
                </a:tc>
                <a:tc>
                  <a:txBody>
                    <a:bodyPr/>
                    <a:lstStyle/>
                    <a:p>
                      <a:r>
                        <a:rPr kumimoji="1" lang="ja-JP" altLang="en-US" sz="1400" dirty="0" smtClean="0">
                          <a:latin typeface="ＭＳ Ｐゴシック" panose="020B0600070205080204" pitchFamily="50" charset="-128"/>
                          <a:ea typeface="ＭＳ Ｐゴシック" panose="020B0600070205080204" pitchFamily="50" charset="-128"/>
                        </a:rPr>
                        <a:t>ダメージコントロール手術</a:t>
                      </a:r>
                      <a:endParaRPr kumimoji="1" lang="ja-JP" altLang="en-US" sz="1400" dirty="0">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sz="1200" dirty="0" smtClean="0"/>
                        <a:t>・救命救急入院料又は特定集中治療室管理料の届出を行った保険医療機関であること。</a:t>
                      </a:r>
                    </a:p>
                    <a:p>
                      <a:r>
                        <a:rPr kumimoji="1" lang="ja-JP" altLang="en-US" sz="1200" dirty="0" smtClean="0"/>
                        <a:t>・当該保険医療機関内に当該療養を行うにつき必要な医師及び看護師が配置されていること。</a:t>
                      </a:r>
                      <a:endParaRPr kumimoji="1" lang="ja-JP" altLang="en-US" sz="1200" dirty="0"/>
                    </a:p>
                  </a:txBody>
                  <a:tcPr/>
                </a:tc>
                <a:tc>
                  <a:txBody>
                    <a:bodyPr/>
                    <a:lstStyle/>
                    <a:p>
                      <a:r>
                        <a:rPr kumimoji="1" lang="ja-JP" altLang="en-US" sz="1200" dirty="0" smtClean="0"/>
                        <a:t>以下のいずれかを届出すれば、別途届出を行わなくても算定できる。</a:t>
                      </a:r>
                    </a:p>
                    <a:p>
                      <a:r>
                        <a:rPr kumimoji="1" lang="ja-JP" altLang="en-US" sz="1200" dirty="0" smtClean="0"/>
                        <a:t> ・救命救急入院料</a:t>
                      </a:r>
                    </a:p>
                    <a:p>
                      <a:r>
                        <a:rPr kumimoji="1" lang="ja-JP" altLang="en-US" sz="1200" dirty="0" smtClean="0"/>
                        <a:t>・特定集中治療室管理料</a:t>
                      </a:r>
                    </a:p>
                  </a:txBody>
                  <a:tcP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307</a:t>
            </a:fld>
            <a:endParaRPr lang="ja-JP" altLang="en-US" dirty="0">
              <a:solidFill>
                <a:prstClr val="black"/>
              </a:solidFill>
            </a:endParaRPr>
          </a:p>
        </p:txBody>
      </p:sp>
    </p:spTree>
    <p:extLst>
      <p:ext uri="{BB962C8B-B14F-4D97-AF65-F5344CB8AC3E}">
        <p14:creationId xmlns:p14="http://schemas.microsoft.com/office/powerpoint/2010/main" val="789243663"/>
      </p:ext>
    </p:extLst>
  </p:cSld>
  <p:clrMapOvr>
    <a:masterClrMapping/>
  </p:clrMapOvr>
  <p:timing>
    <p:tnLst>
      <p:par>
        <p:cTn id="1" dur="indefinite" restart="never" nodeType="tmRoot"/>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05"/>
            <a:ext cx="9144000" cy="1367295"/>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2800" dirty="0" smtClean="0">
                <a:solidFill>
                  <a:prstClr val="black"/>
                </a:solidFill>
                <a:latin typeface="ＭＳ Ｐゴシック"/>
              </a:rPr>
              <a:t>届出の簡素化の観点から、</a:t>
            </a:r>
            <a:endParaRPr lang="en-US" altLang="ja-JP" sz="2800" dirty="0" smtClean="0">
              <a:solidFill>
                <a:prstClr val="black"/>
              </a:solidFill>
              <a:latin typeface="ＭＳ Ｐゴシック"/>
            </a:endParaRPr>
          </a:p>
          <a:p>
            <a:pPr>
              <a:spcBef>
                <a:spcPts val="0"/>
              </a:spcBef>
            </a:pPr>
            <a:r>
              <a:rPr lang="ja-JP" altLang="en-US" sz="2800" dirty="0" smtClean="0">
                <a:solidFill>
                  <a:prstClr val="black"/>
                </a:solidFill>
                <a:latin typeface="ＭＳ Ｐゴシック"/>
              </a:rPr>
              <a:t>施設基準の届出を統一することとなった点数</a:t>
            </a:r>
            <a:endParaRPr lang="en-US" altLang="ja-JP" sz="2800" dirty="0" smtClean="0">
              <a:solidFill>
                <a:prstClr val="black"/>
              </a:solidFill>
              <a:latin typeface="ＭＳ Ｐゴシック"/>
            </a:endParaRPr>
          </a:p>
        </p:txBody>
      </p:sp>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308</a:t>
            </a:fld>
            <a:endParaRPr lang="ja-JP" altLang="en-US" dirty="0">
              <a:solidFill>
                <a:prstClr val="black"/>
              </a:solidFill>
            </a:endParaRPr>
          </a:p>
        </p:txBody>
      </p:sp>
    </p:spTree>
    <p:extLst>
      <p:ext uri="{BB962C8B-B14F-4D97-AF65-F5344CB8AC3E}">
        <p14:creationId xmlns:p14="http://schemas.microsoft.com/office/powerpoint/2010/main" val="3168696010"/>
      </p:ext>
    </p:extLst>
  </p:cSld>
  <p:clrMapOvr>
    <a:masterClrMapping/>
  </p:clrMapOvr>
  <p:timing>
    <p:tnLst>
      <p:par>
        <p:cTn id="1" dur="indefinite" restart="never" nodeType="tmRoot"/>
      </p:par>
    </p:tn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272492" y="116632"/>
          <a:ext cx="9289020" cy="6300518"/>
        </p:xfrm>
        <a:graphic>
          <a:graphicData uri="http://schemas.openxmlformats.org/drawingml/2006/table">
            <a:tbl>
              <a:tblPr firstRow="1" bandRow="1">
                <a:tableStyleId>{5C22544A-7EE6-4342-B048-85BDC9FD1C3A}</a:tableStyleId>
              </a:tblPr>
              <a:tblGrid>
                <a:gridCol w="432036"/>
                <a:gridCol w="3456384"/>
                <a:gridCol w="4464496"/>
                <a:gridCol w="936104"/>
              </a:tblGrid>
              <a:tr h="308418">
                <a:tc>
                  <a:txBody>
                    <a:bodyPr/>
                    <a:lstStyle/>
                    <a:p>
                      <a:endParaRPr kumimoji="1" lang="ja-JP" altLang="en-US" sz="1200" dirty="0"/>
                    </a:p>
                  </a:txBody>
                  <a:tcPr/>
                </a:tc>
                <a:tc>
                  <a:txBody>
                    <a:bodyPr/>
                    <a:lstStyle/>
                    <a:p>
                      <a:pPr algn="ctr"/>
                      <a:r>
                        <a:rPr kumimoji="1" lang="ja-JP" altLang="en-US" sz="1400" dirty="0" smtClean="0"/>
                        <a:t>名称</a:t>
                      </a:r>
                      <a:endParaRPr kumimoji="1" lang="ja-JP" altLang="en-US" sz="1400" dirty="0"/>
                    </a:p>
                  </a:txBody>
                  <a:tcPr/>
                </a:tc>
                <a:tc>
                  <a:txBody>
                    <a:bodyPr/>
                    <a:lstStyle/>
                    <a:p>
                      <a:pPr algn="ctr"/>
                      <a:r>
                        <a:rPr kumimoji="1" lang="ja-JP" altLang="en-US" sz="1400" dirty="0" smtClean="0"/>
                        <a:t>施設基準の主な要件</a:t>
                      </a:r>
                      <a:endParaRPr kumimoji="1" lang="ja-JP" altLang="en-US" sz="1400" dirty="0"/>
                    </a:p>
                  </a:txBody>
                  <a:tcPr/>
                </a:tc>
                <a:tc>
                  <a:txBody>
                    <a:bodyPr/>
                    <a:lstStyle/>
                    <a:p>
                      <a:pPr algn="ctr"/>
                      <a:r>
                        <a:rPr kumimoji="1" lang="ja-JP" altLang="en-US" sz="1400" dirty="0" smtClean="0"/>
                        <a:t>様式</a:t>
                      </a:r>
                      <a:endParaRPr kumimoji="1" lang="ja-JP" altLang="en-US" sz="1400" dirty="0"/>
                    </a:p>
                  </a:txBody>
                  <a:tcPr/>
                </a:tc>
              </a:tr>
              <a:tr h="699694">
                <a:tc>
                  <a:txBody>
                    <a:bodyPr/>
                    <a:lstStyle/>
                    <a:p>
                      <a:pPr algn="ctr"/>
                      <a:r>
                        <a:rPr kumimoji="1" lang="en-US" altLang="ja-JP" sz="1200" dirty="0" smtClean="0"/>
                        <a:t>1</a:t>
                      </a:r>
                      <a:endParaRPr kumimoji="1" lang="ja-JP" altLang="en-US" sz="1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【C152-2】</a:t>
                      </a:r>
                      <a:r>
                        <a:rPr kumimoji="1" lang="ja-JP" altLang="en-US" sz="1200" dirty="0" smtClean="0"/>
                        <a:t>持続血糖測定器加算</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【D231-2】</a:t>
                      </a:r>
                      <a:r>
                        <a:rPr kumimoji="1" lang="ja-JP" altLang="en-US" sz="1200" dirty="0" smtClean="0"/>
                        <a:t>皮下連続式グルコース測定</a:t>
                      </a:r>
                      <a:endParaRPr kumimoji="1" lang="en-US" altLang="ja-JP" sz="1200" dirty="0" smtClean="0"/>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・糖尿病の治療に関し、専門の知識及び少なくとも</a:t>
                      </a:r>
                      <a:r>
                        <a:rPr kumimoji="1" lang="en-US" altLang="ja-JP" sz="1200" kern="1200" dirty="0" smtClean="0">
                          <a:solidFill>
                            <a:schemeClr val="dk1"/>
                          </a:solidFill>
                          <a:latin typeface="+mn-lt"/>
                          <a:ea typeface="+mn-ea"/>
                          <a:cs typeface="+mn-cs"/>
                        </a:rPr>
                        <a:t>5</a:t>
                      </a:r>
                      <a:r>
                        <a:rPr kumimoji="1" lang="ja-JP" altLang="en-US" sz="1200" kern="1200" dirty="0" smtClean="0">
                          <a:solidFill>
                            <a:schemeClr val="dk1"/>
                          </a:solidFill>
                          <a:latin typeface="+mn-lt"/>
                          <a:ea typeface="+mn-ea"/>
                          <a:cs typeface="+mn-cs"/>
                        </a:rPr>
                        <a:t>年以上の経験を有する常勤の医師が</a:t>
                      </a:r>
                      <a:r>
                        <a:rPr kumimoji="1" lang="en-US" altLang="ja-JP" sz="1200" kern="1200" dirty="0" smtClean="0">
                          <a:solidFill>
                            <a:schemeClr val="dk1"/>
                          </a:solidFill>
                          <a:latin typeface="+mn-lt"/>
                          <a:ea typeface="+mn-ea"/>
                          <a:cs typeface="+mn-cs"/>
                        </a:rPr>
                        <a:t>2</a:t>
                      </a:r>
                      <a:r>
                        <a:rPr kumimoji="1" lang="ja-JP" altLang="en-US" sz="1200" kern="1200" dirty="0" smtClean="0">
                          <a:solidFill>
                            <a:schemeClr val="dk1"/>
                          </a:solidFill>
                          <a:latin typeface="+mn-lt"/>
                          <a:ea typeface="+mn-ea"/>
                          <a:cs typeface="+mn-cs"/>
                        </a:rPr>
                        <a:t>名以上配置されている</a:t>
                      </a:r>
                    </a:p>
                    <a:p>
                      <a:pPr marL="85725" indent="-85725" algn="l" defTabSz="914400" rtl="0" eaLnBrk="1" latinLnBrk="0" hangingPunct="1"/>
                      <a:r>
                        <a:rPr kumimoji="1" lang="ja-JP" altLang="en-US" sz="1200" kern="1200" dirty="0" smtClean="0">
                          <a:solidFill>
                            <a:schemeClr val="dk1"/>
                          </a:solidFill>
                          <a:latin typeface="+mn-lt"/>
                          <a:ea typeface="+mn-ea"/>
                          <a:cs typeface="+mn-cs"/>
                        </a:rPr>
                        <a:t>・持続皮下インスリン注入療法を行っている保険医療機関である</a:t>
                      </a:r>
                      <a:endParaRPr kumimoji="1" lang="ja-JP" altLang="en-US" sz="1200" kern="1200" dirty="0">
                        <a:solidFill>
                          <a:schemeClr val="dk1"/>
                        </a:solidFill>
                        <a:latin typeface="+mn-lt"/>
                        <a:ea typeface="+mn-ea"/>
                        <a:cs typeface="+mn-cs"/>
                      </a:endParaRPr>
                    </a:p>
                  </a:txBody>
                  <a:tcPr/>
                </a:tc>
                <a:tc>
                  <a:txBody>
                    <a:bodyPr/>
                    <a:lstStyle/>
                    <a:p>
                      <a:r>
                        <a:rPr kumimoji="1" lang="ja-JP" altLang="en-US" sz="1200" dirty="0" smtClean="0"/>
                        <a:t>様式</a:t>
                      </a:r>
                      <a:r>
                        <a:rPr kumimoji="1" lang="en-US" altLang="ja-JP" sz="1200" dirty="0" smtClean="0"/>
                        <a:t>24</a:t>
                      </a:r>
                      <a:r>
                        <a:rPr kumimoji="1" lang="ja-JP" altLang="en-US" sz="1200" dirty="0" smtClean="0"/>
                        <a:t>の</a:t>
                      </a:r>
                      <a:r>
                        <a:rPr kumimoji="1" lang="en-US" altLang="ja-JP" sz="1200" dirty="0" smtClean="0"/>
                        <a:t>5</a:t>
                      </a:r>
                      <a:endParaRPr kumimoji="1" lang="ja-JP" altLang="en-US" sz="1200" dirty="0"/>
                    </a:p>
                  </a:txBody>
                  <a:tcPr/>
                </a:tc>
              </a:tr>
              <a:tr h="1451926">
                <a:tc>
                  <a:txBody>
                    <a:bodyPr/>
                    <a:lstStyle/>
                    <a:p>
                      <a:pPr algn="ctr"/>
                      <a:r>
                        <a:rPr kumimoji="1" lang="en-US" altLang="ja-JP" sz="1200" dirty="0" smtClean="0"/>
                        <a:t>2</a:t>
                      </a:r>
                      <a:endParaRPr kumimoji="1" lang="ja-JP" altLang="en-US" sz="1200" dirty="0"/>
                    </a:p>
                  </a:txBody>
                  <a:tcPr/>
                </a:tc>
                <a:tc>
                  <a:txBody>
                    <a:bodyPr/>
                    <a:lstStyle/>
                    <a:p>
                      <a:r>
                        <a:rPr kumimoji="1" lang="en-US" altLang="ja-JP" sz="1200" dirty="0" smtClean="0">
                          <a:latin typeface="+mn-lt"/>
                          <a:ea typeface="ＭＳ Ｐゴシック" panose="020B0600070205080204" pitchFamily="50" charset="-128"/>
                        </a:rPr>
                        <a:t>【K627-3】</a:t>
                      </a:r>
                      <a:r>
                        <a:rPr kumimoji="1" lang="ja-JP" altLang="en-US" sz="1200" dirty="0" smtClean="0">
                          <a:latin typeface="ＭＳ Ｐゴシック" panose="020B0600070205080204" pitchFamily="50" charset="-128"/>
                          <a:ea typeface="ＭＳ Ｐゴシック" panose="020B0600070205080204" pitchFamily="50" charset="-128"/>
                        </a:rPr>
                        <a:t>腹腔鏡下小切開骨盤内リンパ節群郭清術</a:t>
                      </a:r>
                    </a:p>
                    <a:p>
                      <a:r>
                        <a:rPr kumimoji="1" lang="en-US" altLang="ja-JP" sz="1200" dirty="0" smtClean="0">
                          <a:latin typeface="+mn-lt"/>
                          <a:ea typeface="ＭＳ Ｐゴシック" panose="020B0600070205080204" pitchFamily="50" charset="-128"/>
                        </a:rPr>
                        <a:t>【K627-4】</a:t>
                      </a:r>
                      <a:r>
                        <a:rPr kumimoji="1" lang="ja-JP" altLang="en-US" sz="1200" dirty="0" smtClean="0">
                          <a:latin typeface="ＭＳ Ｐゴシック" panose="020B0600070205080204" pitchFamily="50" charset="-128"/>
                          <a:ea typeface="ＭＳ Ｐゴシック" panose="020B0600070205080204" pitchFamily="50" charset="-128"/>
                        </a:rPr>
                        <a:t>腹腔鏡下小切開後腹膜リンパ節群郭清術</a:t>
                      </a:r>
                    </a:p>
                    <a:p>
                      <a:r>
                        <a:rPr kumimoji="1" lang="en-US" altLang="ja-JP" sz="1200" dirty="0" smtClean="0">
                          <a:latin typeface="+mn-lt"/>
                          <a:ea typeface="ＭＳ Ｐゴシック" panose="020B0600070205080204" pitchFamily="50" charset="-128"/>
                        </a:rPr>
                        <a:t>【K642-3】</a:t>
                      </a:r>
                      <a:r>
                        <a:rPr kumimoji="1" lang="ja-JP" altLang="en-US" sz="1200" dirty="0" smtClean="0">
                          <a:latin typeface="ＭＳ Ｐゴシック" panose="020B0600070205080204" pitchFamily="50" charset="-128"/>
                          <a:ea typeface="ＭＳ Ｐゴシック" panose="020B0600070205080204" pitchFamily="50" charset="-128"/>
                        </a:rPr>
                        <a:t>腹腔鏡下小切開後腹膜腫瘍摘出術</a:t>
                      </a:r>
                    </a:p>
                    <a:p>
                      <a:r>
                        <a:rPr kumimoji="1" lang="en-US" altLang="ja-JP" sz="1200" dirty="0" smtClean="0">
                          <a:latin typeface="+mn-lt"/>
                          <a:ea typeface="ＭＳ Ｐゴシック" panose="020B0600070205080204" pitchFamily="50" charset="-128"/>
                        </a:rPr>
                        <a:t>【K643-2】</a:t>
                      </a:r>
                      <a:r>
                        <a:rPr kumimoji="1" lang="ja-JP" altLang="en-US" sz="1200" dirty="0" smtClean="0">
                          <a:latin typeface="ＭＳ Ｐゴシック" panose="020B0600070205080204" pitchFamily="50" charset="-128"/>
                          <a:ea typeface="ＭＳ Ｐゴシック" panose="020B0600070205080204" pitchFamily="50" charset="-128"/>
                        </a:rPr>
                        <a:t>腹腔鏡下小切開後腹膜悪性腫瘍手術</a:t>
                      </a:r>
                    </a:p>
                    <a:p>
                      <a:r>
                        <a:rPr kumimoji="1" lang="en-US" altLang="ja-JP" sz="1200" dirty="0" smtClean="0">
                          <a:latin typeface="+mn-lt"/>
                          <a:ea typeface="ＭＳ Ｐゴシック" panose="020B0600070205080204" pitchFamily="50" charset="-128"/>
                        </a:rPr>
                        <a:t>【K754-3】</a:t>
                      </a:r>
                      <a:r>
                        <a:rPr kumimoji="1" lang="ja-JP" altLang="en-US" sz="1200" dirty="0" smtClean="0">
                          <a:latin typeface="ＭＳ Ｐゴシック" panose="020B0600070205080204" pitchFamily="50" charset="-128"/>
                          <a:ea typeface="ＭＳ Ｐゴシック" panose="020B0600070205080204" pitchFamily="50" charset="-128"/>
                        </a:rPr>
                        <a:t>腹腔鏡下小切開副腎摘出術</a:t>
                      </a:r>
                    </a:p>
                    <a:p>
                      <a:r>
                        <a:rPr kumimoji="1" lang="en-US" altLang="ja-JP" sz="1200" dirty="0" smtClean="0">
                          <a:latin typeface="+mn-lt"/>
                          <a:ea typeface="ＭＳ Ｐゴシック" panose="020B0600070205080204" pitchFamily="50" charset="-128"/>
                        </a:rPr>
                        <a:t>【K769-3】</a:t>
                      </a:r>
                      <a:r>
                        <a:rPr kumimoji="1" lang="ja-JP" altLang="en-US" sz="1200" dirty="0" smtClean="0">
                          <a:latin typeface="ＭＳ Ｐゴシック" panose="020B0600070205080204" pitchFamily="50" charset="-128"/>
                          <a:ea typeface="ＭＳ Ｐゴシック" panose="020B0600070205080204" pitchFamily="50" charset="-128"/>
                        </a:rPr>
                        <a:t>腹腔鏡下小切開腎部分切除術</a:t>
                      </a:r>
                    </a:p>
                    <a:p>
                      <a:r>
                        <a:rPr kumimoji="1" lang="en-US" altLang="ja-JP" sz="1200" dirty="0" smtClean="0">
                          <a:latin typeface="+mn-lt"/>
                          <a:ea typeface="ＭＳ Ｐゴシック" panose="020B0600070205080204" pitchFamily="50" charset="-128"/>
                        </a:rPr>
                        <a:t>【K772-3】</a:t>
                      </a:r>
                      <a:r>
                        <a:rPr kumimoji="1" lang="ja-JP" altLang="en-US" sz="1200" dirty="0" smtClean="0">
                          <a:latin typeface="ＭＳ Ｐゴシック" panose="020B0600070205080204" pitchFamily="50" charset="-128"/>
                          <a:ea typeface="ＭＳ Ｐゴシック" panose="020B0600070205080204" pitchFamily="50" charset="-128"/>
                        </a:rPr>
                        <a:t>腹腔鏡下小切開腎摘出術</a:t>
                      </a:r>
                    </a:p>
                    <a:p>
                      <a:r>
                        <a:rPr kumimoji="1" lang="en-US" altLang="ja-JP" sz="1200" dirty="0" smtClean="0">
                          <a:latin typeface="+mn-lt"/>
                          <a:ea typeface="ＭＳ Ｐゴシック" panose="020B0600070205080204" pitchFamily="50" charset="-128"/>
                        </a:rPr>
                        <a:t>【K785-2】</a:t>
                      </a:r>
                      <a:r>
                        <a:rPr kumimoji="1" lang="ja-JP" altLang="en-US" sz="1200" dirty="0" smtClean="0">
                          <a:latin typeface="ＭＳ Ｐゴシック" panose="020B0600070205080204" pitchFamily="50" charset="-128"/>
                          <a:ea typeface="ＭＳ Ｐゴシック" panose="020B0600070205080204" pitchFamily="50" charset="-128"/>
                        </a:rPr>
                        <a:t>腹腔鏡下小切開尿管腫瘍摘出術</a:t>
                      </a:r>
                    </a:p>
                    <a:p>
                      <a:r>
                        <a:rPr kumimoji="1" lang="en-US" altLang="ja-JP" sz="1200" dirty="0" smtClean="0">
                          <a:latin typeface="+mn-lt"/>
                          <a:ea typeface="ＭＳ Ｐゴシック" panose="020B0600070205080204" pitchFamily="50" charset="-128"/>
                        </a:rPr>
                        <a:t>【K773-3】</a:t>
                      </a:r>
                      <a:r>
                        <a:rPr kumimoji="1" lang="ja-JP" altLang="en-US" sz="1200" dirty="0" smtClean="0">
                          <a:latin typeface="ＭＳ Ｐゴシック" panose="020B0600070205080204" pitchFamily="50" charset="-128"/>
                          <a:ea typeface="ＭＳ Ｐゴシック" panose="020B0600070205080204" pitchFamily="50" charset="-128"/>
                        </a:rPr>
                        <a:t>腹腔鏡下小切開腎（尿管）悪性腫瘍手術</a:t>
                      </a:r>
                    </a:p>
                    <a:p>
                      <a:r>
                        <a:rPr kumimoji="1" lang="en-US" altLang="ja-JP" sz="1200" dirty="0" smtClean="0">
                          <a:latin typeface="+mn-lt"/>
                          <a:ea typeface="ＭＳ Ｐゴシック" panose="020B0600070205080204" pitchFamily="50" charset="-128"/>
                        </a:rPr>
                        <a:t>【K802-4】</a:t>
                      </a:r>
                      <a:r>
                        <a:rPr kumimoji="1" lang="ja-JP" altLang="en-US" sz="1200" dirty="0" smtClean="0">
                          <a:latin typeface="ＭＳ Ｐゴシック" panose="020B0600070205080204" pitchFamily="50" charset="-128"/>
                          <a:ea typeface="ＭＳ Ｐゴシック" panose="020B0600070205080204" pitchFamily="50" charset="-128"/>
                        </a:rPr>
                        <a:t>腹腔鏡下小切開膀胱腫瘍摘出術</a:t>
                      </a:r>
                    </a:p>
                    <a:p>
                      <a:r>
                        <a:rPr kumimoji="1" lang="en-US" altLang="ja-JP" sz="1200" dirty="0" smtClean="0">
                          <a:latin typeface="+mn-lt"/>
                          <a:ea typeface="ＭＳ Ｐゴシック" panose="020B0600070205080204" pitchFamily="50" charset="-128"/>
                        </a:rPr>
                        <a:t>【K843-3】</a:t>
                      </a:r>
                      <a:r>
                        <a:rPr kumimoji="1" lang="ja-JP" altLang="en-US" sz="1200" dirty="0" smtClean="0">
                          <a:latin typeface="ＭＳ Ｐゴシック" panose="020B0600070205080204" pitchFamily="50" charset="-128"/>
                          <a:ea typeface="ＭＳ Ｐゴシック" panose="020B0600070205080204" pitchFamily="50" charset="-128"/>
                        </a:rPr>
                        <a:t>腹腔鏡下小切開前立腺悪性腫瘍手術　 </a:t>
                      </a:r>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・泌尿器科を標榜している病院であること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・対象手術を</a:t>
                      </a:r>
                      <a:r>
                        <a:rPr kumimoji="1" lang="en-US" altLang="ja-JP" sz="1200" kern="1200" dirty="0" smtClean="0">
                          <a:solidFill>
                            <a:schemeClr val="dk1"/>
                          </a:solidFill>
                          <a:latin typeface="+mn-lt"/>
                          <a:ea typeface="+mn-ea"/>
                          <a:cs typeface="+mn-cs"/>
                        </a:rPr>
                        <a:t>20</a:t>
                      </a:r>
                      <a:r>
                        <a:rPr kumimoji="1" lang="ja-JP" altLang="en-US" sz="1200" kern="1200" dirty="0" smtClean="0">
                          <a:solidFill>
                            <a:schemeClr val="dk1"/>
                          </a:solidFill>
                          <a:latin typeface="+mn-lt"/>
                          <a:ea typeface="+mn-ea"/>
                          <a:cs typeface="+mn-cs"/>
                        </a:rPr>
                        <a:t>例以上実施した経験を有する常勤の泌尿器科の医師が</a:t>
                      </a:r>
                      <a:r>
                        <a:rPr kumimoji="1" lang="en-US" altLang="ja-JP" sz="1200" kern="1200" dirty="0" smtClean="0">
                          <a:solidFill>
                            <a:schemeClr val="dk1"/>
                          </a:solidFill>
                          <a:latin typeface="+mn-lt"/>
                          <a:ea typeface="+mn-ea"/>
                          <a:cs typeface="+mn-cs"/>
                        </a:rPr>
                        <a:t>2</a:t>
                      </a:r>
                      <a:r>
                        <a:rPr kumimoji="1" lang="ja-JP" altLang="en-US" sz="1200" kern="1200" dirty="0" smtClean="0">
                          <a:solidFill>
                            <a:schemeClr val="dk1"/>
                          </a:solidFill>
                          <a:latin typeface="+mn-lt"/>
                          <a:ea typeface="+mn-ea"/>
                          <a:cs typeface="+mn-cs"/>
                        </a:rPr>
                        <a:t>名以上配置されていること</a:t>
                      </a:r>
                      <a:endParaRPr kumimoji="1" lang="en-US" altLang="ja-JP" sz="1200" kern="1200" dirty="0" smtClean="0">
                        <a:solidFill>
                          <a:schemeClr val="dk1"/>
                        </a:solidFill>
                        <a:latin typeface="+mn-lt"/>
                        <a:ea typeface="+mn-ea"/>
                        <a:cs typeface="+mn-cs"/>
                      </a:endParaRPr>
                    </a:p>
                    <a:p>
                      <a:pPr marL="85725" indent="-85725" algn="l" defTabSz="914400" rtl="0" eaLnBrk="1" latinLnBrk="0" hangingPunct="1"/>
                      <a:r>
                        <a:rPr kumimoji="1" lang="ja-JP" altLang="en-US" sz="1200" kern="1200" dirty="0" smtClean="0">
                          <a:solidFill>
                            <a:schemeClr val="dk1"/>
                          </a:solidFill>
                          <a:latin typeface="+mn-lt"/>
                          <a:ea typeface="+mn-ea"/>
                          <a:cs typeface="+mn-cs"/>
                        </a:rPr>
                        <a:t>・当該手術に習熟した医師の指導の下に、当該手術を術者として</a:t>
                      </a:r>
                      <a:r>
                        <a:rPr kumimoji="1" lang="en-US" altLang="ja-JP" sz="1200" kern="1200" dirty="0" smtClean="0">
                          <a:solidFill>
                            <a:schemeClr val="dk1"/>
                          </a:solidFill>
                          <a:latin typeface="+mn-lt"/>
                          <a:ea typeface="+mn-ea"/>
                          <a:cs typeface="+mn-cs"/>
                        </a:rPr>
                        <a:t>10</a:t>
                      </a:r>
                      <a:r>
                        <a:rPr kumimoji="1" lang="ja-JP" altLang="en-US" sz="1200" kern="1200" dirty="0" smtClean="0">
                          <a:solidFill>
                            <a:schemeClr val="dk1"/>
                          </a:solidFill>
                          <a:latin typeface="+mn-lt"/>
                          <a:ea typeface="+mn-ea"/>
                          <a:cs typeface="+mn-cs"/>
                        </a:rPr>
                        <a:t>例以上実施した経験を有する常勤の泌尿器科の医師が１名以上配置されていること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・当該保険医療機関において当該手術が</a:t>
                      </a:r>
                      <a:r>
                        <a:rPr kumimoji="1" lang="en-US" altLang="ja-JP" sz="1200" kern="1200" dirty="0" smtClean="0">
                          <a:solidFill>
                            <a:schemeClr val="dk1"/>
                          </a:solidFill>
                          <a:latin typeface="+mn-lt"/>
                          <a:ea typeface="+mn-ea"/>
                          <a:cs typeface="+mn-cs"/>
                        </a:rPr>
                        <a:t>10</a:t>
                      </a:r>
                      <a:r>
                        <a:rPr kumimoji="1" lang="ja-JP" altLang="en-US" sz="1200" kern="1200" dirty="0" smtClean="0">
                          <a:solidFill>
                            <a:schemeClr val="dk1"/>
                          </a:solidFill>
                          <a:latin typeface="+mn-lt"/>
                          <a:ea typeface="+mn-ea"/>
                          <a:cs typeface="+mn-cs"/>
                        </a:rPr>
                        <a:t>例以上実施されていること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a:t>
                      </a:r>
                      <a:r>
                        <a:rPr kumimoji="1" lang="en-US" altLang="ja-JP" sz="1200" kern="1200" dirty="0" smtClean="0">
                          <a:solidFill>
                            <a:schemeClr val="dk1"/>
                          </a:solidFill>
                          <a:latin typeface="+mn-lt"/>
                          <a:ea typeface="+mn-ea"/>
                          <a:cs typeface="+mn-cs"/>
                        </a:rPr>
                        <a:t> </a:t>
                      </a:r>
                      <a:r>
                        <a:rPr kumimoji="1" lang="ja-JP" altLang="en-US" sz="1200" kern="1200" dirty="0" smtClean="0">
                          <a:solidFill>
                            <a:schemeClr val="dk1"/>
                          </a:solidFill>
                          <a:latin typeface="+mn-lt"/>
                          <a:ea typeface="+mn-ea"/>
                          <a:cs typeface="+mn-cs"/>
                        </a:rPr>
                        <a:t>関係学会から示されている指針に基づき適切に実施されていること</a:t>
                      </a:r>
                      <a:endParaRPr kumimoji="1" lang="ja-JP" altLang="en-US" sz="1200" kern="1200" dirty="0">
                        <a:solidFill>
                          <a:schemeClr val="dk1"/>
                        </a:solidFill>
                        <a:latin typeface="+mn-lt"/>
                        <a:ea typeface="+mn-ea"/>
                        <a:cs typeface="+mn-cs"/>
                      </a:endParaRPr>
                    </a:p>
                  </a:txBody>
                  <a:tcPr/>
                </a:tc>
                <a:tc>
                  <a:txBody>
                    <a:bodyPr/>
                    <a:lstStyle/>
                    <a:p>
                      <a:r>
                        <a:rPr kumimoji="1" lang="ja-JP" altLang="en-US" sz="1200" kern="1200" dirty="0" smtClean="0">
                          <a:solidFill>
                            <a:schemeClr val="dk1"/>
                          </a:solidFill>
                          <a:latin typeface="+mn-lt"/>
                          <a:ea typeface="+mn-ea"/>
                          <a:cs typeface="+mn-cs"/>
                        </a:rPr>
                        <a:t>様式</a:t>
                      </a:r>
                      <a:r>
                        <a:rPr kumimoji="1" lang="en-US" altLang="ja-JP" sz="1200" kern="1200" dirty="0" smtClean="0">
                          <a:solidFill>
                            <a:schemeClr val="dk1"/>
                          </a:solidFill>
                          <a:latin typeface="+mn-lt"/>
                          <a:ea typeface="+mn-ea"/>
                          <a:cs typeface="+mn-cs"/>
                        </a:rPr>
                        <a:t>4</a:t>
                      </a:r>
                    </a:p>
                    <a:p>
                      <a:r>
                        <a:rPr kumimoji="1" lang="ja-JP" altLang="en-US" sz="1200" kern="1200" dirty="0" smtClean="0">
                          <a:solidFill>
                            <a:schemeClr val="dk1"/>
                          </a:solidFill>
                          <a:latin typeface="+mn-lt"/>
                          <a:ea typeface="+mn-ea"/>
                          <a:cs typeface="+mn-cs"/>
                        </a:rPr>
                        <a:t>様式</a:t>
                      </a:r>
                      <a:r>
                        <a:rPr kumimoji="1" lang="en-US" altLang="ja-JP" sz="1200" kern="1200" dirty="0" smtClean="0">
                          <a:solidFill>
                            <a:schemeClr val="dk1"/>
                          </a:solidFill>
                          <a:latin typeface="+mn-lt"/>
                          <a:ea typeface="+mn-ea"/>
                          <a:cs typeface="+mn-cs"/>
                        </a:rPr>
                        <a:t>52</a:t>
                      </a:r>
                    </a:p>
                    <a:p>
                      <a:r>
                        <a:rPr kumimoji="1" lang="ja-JP" altLang="en-US" sz="1200" kern="1200" dirty="0" smtClean="0">
                          <a:solidFill>
                            <a:schemeClr val="dk1"/>
                          </a:solidFill>
                          <a:latin typeface="+mn-lt"/>
                          <a:ea typeface="+mn-ea"/>
                          <a:cs typeface="+mn-cs"/>
                        </a:rPr>
                        <a:t>様式</a:t>
                      </a:r>
                      <a:r>
                        <a:rPr kumimoji="1" lang="en-US" altLang="ja-JP" sz="1200" kern="1200" dirty="0" smtClean="0">
                          <a:solidFill>
                            <a:schemeClr val="dk1"/>
                          </a:solidFill>
                          <a:latin typeface="+mn-lt"/>
                          <a:ea typeface="+mn-ea"/>
                          <a:cs typeface="+mn-cs"/>
                        </a:rPr>
                        <a:t>65</a:t>
                      </a:r>
                      <a:r>
                        <a:rPr kumimoji="1" lang="ja-JP" altLang="en-US" sz="1200" kern="1200" dirty="0" smtClean="0">
                          <a:solidFill>
                            <a:schemeClr val="dk1"/>
                          </a:solidFill>
                          <a:latin typeface="+mn-lt"/>
                          <a:ea typeface="+mn-ea"/>
                          <a:cs typeface="+mn-cs"/>
                        </a:rPr>
                        <a:t>の</a:t>
                      </a:r>
                      <a:r>
                        <a:rPr kumimoji="1" lang="en-US" altLang="ja-JP" sz="1200" kern="1200" dirty="0" smtClean="0">
                          <a:solidFill>
                            <a:schemeClr val="dk1"/>
                          </a:solidFill>
                          <a:latin typeface="+mn-lt"/>
                          <a:ea typeface="+mn-ea"/>
                          <a:cs typeface="+mn-cs"/>
                        </a:rPr>
                        <a:t>5</a:t>
                      </a:r>
                      <a:endParaRPr kumimoji="1" lang="ja-JP" altLang="en-US" sz="1200" kern="1200" dirty="0">
                        <a:solidFill>
                          <a:schemeClr val="dk1"/>
                        </a:solidFill>
                        <a:latin typeface="+mn-lt"/>
                        <a:ea typeface="+mn-ea"/>
                        <a:cs typeface="+mn-cs"/>
                      </a:endParaRPr>
                    </a:p>
                  </a:txBody>
                  <a:tcPr/>
                </a:tc>
              </a:tr>
              <a:tr h="1451926">
                <a:tc>
                  <a:txBody>
                    <a:bodyPr/>
                    <a:lstStyle/>
                    <a:p>
                      <a:pPr algn="ctr"/>
                      <a:r>
                        <a:rPr kumimoji="1" lang="en-US" altLang="ja-JP" sz="1200" dirty="0" smtClean="0"/>
                        <a:t>3</a:t>
                      </a:r>
                      <a:endParaRPr kumimoji="1" lang="ja-JP" altLang="en-US" sz="1200" dirty="0"/>
                    </a:p>
                  </a:txBody>
                  <a:tcPr/>
                </a:tc>
                <a:tc>
                  <a:txBody>
                    <a:bodyPr/>
                    <a:lstStyle/>
                    <a:p>
                      <a:r>
                        <a:rPr kumimoji="1" lang="en-US" altLang="ja-JP" sz="1200" dirty="0" smtClean="0"/>
                        <a:t>【D409-2</a:t>
                      </a:r>
                      <a:r>
                        <a:rPr kumimoji="1" lang="ja-JP" altLang="en-US" sz="1200" dirty="0" smtClean="0"/>
                        <a:t>・</a:t>
                      </a:r>
                      <a:r>
                        <a:rPr kumimoji="1" lang="en-US" altLang="ja-JP" sz="1200" dirty="0" smtClean="0"/>
                        <a:t>1】</a:t>
                      </a:r>
                      <a:r>
                        <a:rPr kumimoji="1" lang="ja-JP" altLang="en-US" sz="1200" dirty="0" smtClean="0"/>
                        <a:t>センチネルリンパ節生検（併用）</a:t>
                      </a:r>
                      <a:endParaRPr kumimoji="1" lang="en-US" altLang="ja-JP" sz="1200" dirty="0" smtClean="0"/>
                    </a:p>
                    <a:p>
                      <a:r>
                        <a:rPr kumimoji="1" lang="en-US" altLang="ja-JP" sz="1200" dirty="0" smtClean="0"/>
                        <a:t>【K476</a:t>
                      </a:r>
                      <a:r>
                        <a:rPr kumimoji="1" lang="ja-JP" altLang="en-US" sz="1200" dirty="0" smtClean="0"/>
                        <a:t>注</a:t>
                      </a:r>
                      <a:r>
                        <a:rPr kumimoji="1" lang="en-US" altLang="ja-JP" sz="1200" dirty="0" smtClean="0"/>
                        <a:t>1】</a:t>
                      </a:r>
                      <a:r>
                        <a:rPr kumimoji="1" lang="ja-JP" altLang="en-US" sz="1200" dirty="0" smtClean="0"/>
                        <a:t>乳がんセンチネルリンパ節加算１</a:t>
                      </a:r>
                      <a:endParaRPr kumimoji="1" lang="en-US" altLang="ja-JP" sz="1200" dirty="0" smtClean="0"/>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・乳腺外科又は外科の経験を５年以上有し、（乳房悪性腫瘍手術における）乳がんセンチネルリンパ節生検を、当該手術に習熟した医師の指導の下に、術者として５例以上経験している医師が配置</a:t>
                      </a:r>
                    </a:p>
                    <a:p>
                      <a:pPr marL="85725" indent="-85725" algn="l" defTabSz="914400" rtl="0" eaLnBrk="1" latinLnBrk="0" hangingPunct="1"/>
                      <a:r>
                        <a:rPr kumimoji="1" lang="ja-JP" altLang="en-US" sz="1200" kern="1200" dirty="0" smtClean="0">
                          <a:solidFill>
                            <a:schemeClr val="dk1"/>
                          </a:solidFill>
                          <a:latin typeface="+mn-lt"/>
                          <a:ea typeface="+mn-ea"/>
                          <a:cs typeface="+mn-cs"/>
                        </a:rPr>
                        <a:t>・乳腺外科又は外科及び放射線科を標榜し、当該診療科において常勤の医師が２名以上配置</a:t>
                      </a:r>
                    </a:p>
                    <a:p>
                      <a:pPr marL="85725" indent="-85725" algn="l" defTabSz="914400" rtl="0" eaLnBrk="1" latinLnBrk="0" hangingPunct="1"/>
                      <a:r>
                        <a:rPr kumimoji="1" lang="ja-JP" altLang="en-US" sz="1200" kern="1200" dirty="0" smtClean="0">
                          <a:solidFill>
                            <a:schemeClr val="dk1"/>
                          </a:solidFill>
                          <a:latin typeface="+mn-lt"/>
                          <a:ea typeface="+mn-ea"/>
                          <a:cs typeface="+mn-cs"/>
                        </a:rPr>
                        <a:t>・麻酔科標榜医が配置</a:t>
                      </a:r>
                    </a:p>
                    <a:p>
                      <a:pPr marL="85725" indent="-85725" algn="l" defTabSz="914400" rtl="0" eaLnBrk="1" latinLnBrk="0" hangingPunct="1"/>
                      <a:r>
                        <a:rPr kumimoji="1" lang="ja-JP" altLang="en-US" sz="1200" kern="1200" dirty="0" smtClean="0">
                          <a:solidFill>
                            <a:schemeClr val="dk1"/>
                          </a:solidFill>
                          <a:latin typeface="+mn-lt"/>
                          <a:ea typeface="+mn-ea"/>
                          <a:cs typeface="+mn-cs"/>
                        </a:rPr>
                        <a:t>・病理部門が設置され、病理医が配置</a:t>
                      </a:r>
                    </a:p>
                  </a:txBody>
                  <a:tcPr/>
                </a:tc>
                <a:tc>
                  <a:txBody>
                    <a:bodyPr/>
                    <a:lstStyle/>
                    <a:p>
                      <a:r>
                        <a:rPr kumimoji="1" lang="ja-JP" altLang="en-US" sz="1200" dirty="0" smtClean="0"/>
                        <a:t>様式</a:t>
                      </a:r>
                      <a:r>
                        <a:rPr kumimoji="1" lang="en-US" altLang="ja-JP" sz="1200" dirty="0" smtClean="0"/>
                        <a:t>31</a:t>
                      </a:r>
                      <a:r>
                        <a:rPr kumimoji="1" lang="ja-JP" altLang="en-US" sz="1200" dirty="0" smtClean="0"/>
                        <a:t>の</a:t>
                      </a:r>
                      <a:r>
                        <a:rPr kumimoji="1" lang="en-US" altLang="ja-JP" sz="1200" dirty="0" smtClean="0"/>
                        <a:t>3</a:t>
                      </a:r>
                    </a:p>
                    <a:p>
                      <a:r>
                        <a:rPr kumimoji="1" lang="ja-JP" altLang="en-US" sz="1200" dirty="0" smtClean="0"/>
                        <a:t>又は</a:t>
                      </a:r>
                      <a:endParaRPr kumimoji="1" lang="en-US" altLang="ja-JP" sz="1200" dirty="0" smtClean="0"/>
                    </a:p>
                    <a:p>
                      <a:r>
                        <a:rPr kumimoji="1" lang="ja-JP" altLang="en-US" sz="1200" dirty="0" smtClean="0"/>
                        <a:t>様式</a:t>
                      </a:r>
                      <a:r>
                        <a:rPr kumimoji="1" lang="en-US" altLang="ja-JP" sz="1200" dirty="0" smtClean="0"/>
                        <a:t>56</a:t>
                      </a:r>
                      <a:r>
                        <a:rPr kumimoji="1" lang="ja-JP" altLang="en-US" sz="1200" dirty="0" smtClean="0"/>
                        <a:t>の</a:t>
                      </a:r>
                      <a:r>
                        <a:rPr kumimoji="1" lang="en-US" altLang="ja-JP" sz="1200" dirty="0" smtClean="0"/>
                        <a:t>2</a:t>
                      </a:r>
                    </a:p>
                    <a:p>
                      <a:r>
                        <a:rPr kumimoji="1" lang="ja-JP" altLang="en-US" sz="1200" dirty="0" smtClean="0"/>
                        <a:t>様式</a:t>
                      </a:r>
                      <a:r>
                        <a:rPr kumimoji="1" lang="en-US" altLang="ja-JP" sz="1200" dirty="0" smtClean="0"/>
                        <a:t>52</a:t>
                      </a:r>
                      <a:endParaRPr kumimoji="1" lang="ja-JP" altLang="en-US" sz="1200" dirty="0"/>
                    </a:p>
                  </a:txBody>
                  <a:tcPr/>
                </a:tc>
              </a:tr>
              <a:tr h="1451926">
                <a:tc>
                  <a:txBody>
                    <a:bodyPr/>
                    <a:lstStyle/>
                    <a:p>
                      <a:pPr algn="ctr"/>
                      <a:r>
                        <a:rPr kumimoji="1" lang="en-US" altLang="ja-JP" sz="1200" dirty="0" smtClean="0"/>
                        <a:t>4</a:t>
                      </a:r>
                      <a:endParaRPr kumimoji="1" lang="ja-JP" altLang="en-US" sz="1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【D409-2</a:t>
                      </a:r>
                      <a:r>
                        <a:rPr kumimoji="1" lang="ja-JP" altLang="en-US" sz="1200" dirty="0" smtClean="0"/>
                        <a:t>・</a:t>
                      </a:r>
                      <a:r>
                        <a:rPr kumimoji="1" lang="en-US" altLang="ja-JP" sz="1200" dirty="0" smtClean="0"/>
                        <a:t>2】</a:t>
                      </a:r>
                      <a:r>
                        <a:rPr kumimoji="1" lang="ja-JP" altLang="en-US" sz="1200" dirty="0" smtClean="0"/>
                        <a:t>センチネルリンパ節生検（単独）</a:t>
                      </a:r>
                      <a:r>
                        <a:rPr kumimoji="1" lang="en-US" altLang="ja-JP" sz="1200" dirty="0" smtClean="0"/>
                        <a:t> </a:t>
                      </a:r>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【K476</a:t>
                      </a:r>
                      <a:r>
                        <a:rPr kumimoji="1" lang="ja-JP" altLang="en-US" sz="1200" dirty="0" smtClean="0"/>
                        <a:t>注</a:t>
                      </a:r>
                      <a:r>
                        <a:rPr kumimoji="1" lang="en-US" altLang="ja-JP" sz="1200" dirty="0" smtClean="0"/>
                        <a:t>2】</a:t>
                      </a:r>
                      <a:r>
                        <a:rPr kumimoji="1" lang="ja-JP" altLang="en-US" sz="1200" dirty="0" smtClean="0"/>
                        <a:t>乳がんセンチネルリンパ節加算２</a:t>
                      </a:r>
                      <a:endParaRPr kumimoji="1" lang="en-US" altLang="ja-JP" sz="1200" dirty="0" smtClean="0"/>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・乳腺外科又は外科の経験を５年以上有し、（乳房悪性腫瘍手術における）乳がんセンチネルリンパ節生検を、当該手術に習熟した医師の指導の下に、術者として５例以上経験している医師が配置</a:t>
                      </a:r>
                    </a:p>
                    <a:p>
                      <a:pPr marL="85725" indent="-85725" algn="l" defTabSz="914400" rtl="0" eaLnBrk="1" latinLnBrk="0" hangingPunct="1"/>
                      <a:r>
                        <a:rPr kumimoji="1" lang="ja-JP" altLang="en-US" sz="1200" kern="1200" dirty="0" smtClean="0">
                          <a:solidFill>
                            <a:schemeClr val="dk1"/>
                          </a:solidFill>
                          <a:latin typeface="+mn-lt"/>
                          <a:ea typeface="+mn-ea"/>
                          <a:cs typeface="+mn-cs"/>
                        </a:rPr>
                        <a:t>・乳腺外科又は外科及び放射線科を標榜し、当該診療科において常勤の医師が２名以上配置。ただし、色素のみによるもののみを算定する保険医療機関にあっては、放射線科を標榜していなくても差し支えない</a:t>
                      </a:r>
                    </a:p>
                    <a:p>
                      <a:pPr marL="85725" indent="-85725" algn="l" defTabSz="914400" rtl="0" eaLnBrk="1" latinLnBrk="0" hangingPunct="1"/>
                      <a:r>
                        <a:rPr kumimoji="1" lang="ja-JP" altLang="en-US" sz="1200" kern="1200" dirty="0" smtClean="0">
                          <a:solidFill>
                            <a:schemeClr val="dk1"/>
                          </a:solidFill>
                          <a:latin typeface="+mn-lt"/>
                          <a:ea typeface="+mn-ea"/>
                          <a:cs typeface="+mn-cs"/>
                        </a:rPr>
                        <a:t>・麻酔科標榜医が配置</a:t>
                      </a:r>
                    </a:p>
                    <a:p>
                      <a:pPr marL="85725" indent="-85725" algn="l" defTabSz="914400" rtl="0" eaLnBrk="1" latinLnBrk="0" hangingPunct="1"/>
                      <a:r>
                        <a:rPr kumimoji="1" lang="ja-JP" altLang="en-US" sz="1200" kern="1200" dirty="0" smtClean="0">
                          <a:solidFill>
                            <a:schemeClr val="dk1"/>
                          </a:solidFill>
                          <a:latin typeface="+mn-lt"/>
                          <a:ea typeface="+mn-ea"/>
                          <a:cs typeface="+mn-cs"/>
                        </a:rPr>
                        <a:t>・病理部門が設置され、病理医が配置</a:t>
                      </a:r>
                    </a:p>
                  </a:txBody>
                  <a:tcPr/>
                </a:tc>
                <a:tc>
                  <a:txBody>
                    <a:bodyPr/>
                    <a:lstStyle/>
                    <a:p>
                      <a:r>
                        <a:rPr kumimoji="1" lang="ja-JP" altLang="en-US" sz="1200" dirty="0" smtClean="0"/>
                        <a:t>様式</a:t>
                      </a:r>
                      <a:r>
                        <a:rPr kumimoji="1" lang="en-US" altLang="ja-JP" sz="1200" dirty="0" smtClean="0"/>
                        <a:t>31</a:t>
                      </a:r>
                      <a:r>
                        <a:rPr kumimoji="1" lang="ja-JP" altLang="en-US" sz="1200" dirty="0" smtClean="0"/>
                        <a:t>の</a:t>
                      </a:r>
                      <a:r>
                        <a:rPr kumimoji="1" lang="en-US" altLang="ja-JP" sz="1200" dirty="0" smtClean="0"/>
                        <a:t>3</a:t>
                      </a:r>
                    </a:p>
                    <a:p>
                      <a:r>
                        <a:rPr kumimoji="1" lang="ja-JP" altLang="en-US" sz="1200" dirty="0" smtClean="0"/>
                        <a:t>又は</a:t>
                      </a:r>
                      <a:endParaRPr kumimoji="1" lang="en-US" altLang="ja-JP" sz="1200" dirty="0" smtClean="0"/>
                    </a:p>
                    <a:p>
                      <a:r>
                        <a:rPr kumimoji="1" lang="ja-JP" altLang="en-US" sz="1200" dirty="0" smtClean="0"/>
                        <a:t>様式</a:t>
                      </a:r>
                      <a:r>
                        <a:rPr kumimoji="1" lang="en-US" altLang="ja-JP" sz="1200" dirty="0" smtClean="0"/>
                        <a:t>56</a:t>
                      </a:r>
                      <a:r>
                        <a:rPr kumimoji="1" lang="ja-JP" altLang="en-US" sz="1200" dirty="0" smtClean="0"/>
                        <a:t>の</a:t>
                      </a:r>
                      <a:r>
                        <a:rPr kumimoji="1" lang="en-US" altLang="ja-JP" sz="1200" dirty="0" smtClean="0"/>
                        <a:t>2</a:t>
                      </a:r>
                    </a:p>
                    <a:p>
                      <a:r>
                        <a:rPr kumimoji="1" lang="ja-JP" altLang="en-US" sz="1200" dirty="0" smtClean="0"/>
                        <a:t>様式</a:t>
                      </a:r>
                      <a:r>
                        <a:rPr kumimoji="1" lang="en-US" altLang="ja-JP" sz="1200" dirty="0" smtClean="0"/>
                        <a:t>52</a:t>
                      </a:r>
                      <a:endParaRPr kumimoji="1" lang="ja-JP" altLang="en-US" sz="1200" dirty="0" smtClean="0"/>
                    </a:p>
                  </a:txBody>
                  <a:tcP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309</a:t>
            </a:fld>
            <a:endParaRPr lang="ja-JP" altLang="en-US" dirty="0">
              <a:solidFill>
                <a:prstClr val="black"/>
              </a:solidFill>
            </a:endParaRPr>
          </a:p>
        </p:txBody>
      </p:sp>
    </p:spTree>
    <p:extLst>
      <p:ext uri="{BB962C8B-B14F-4D97-AF65-F5344CB8AC3E}">
        <p14:creationId xmlns:p14="http://schemas.microsoft.com/office/powerpoint/2010/main" val="666299155"/>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94477" y="44625"/>
            <a:ext cx="9205776"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11</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18</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日本医師会定例記者会見</a:t>
            </a:r>
            <a:endParaRPr lang="en-US" altLang="ja-JP" sz="2000" dirty="0" smtClean="0">
              <a:solidFill>
                <a:srgbClr val="000000"/>
              </a:solidFill>
              <a:ea typeface="ＭＳ Ｐゴシック" charset="-128"/>
            </a:endParaRPr>
          </a:p>
          <a:p>
            <a:pPr eaLnBrk="1" hangingPunct="1">
              <a:spcBef>
                <a:spcPts val="0"/>
              </a:spcBef>
              <a:buFontTx/>
              <a:buNone/>
            </a:pPr>
            <a:r>
              <a:rPr lang="ja-JP" altLang="en-US" sz="2000" dirty="0">
                <a:solidFill>
                  <a:srgbClr val="000000"/>
                </a:solidFill>
                <a:ea typeface="ＭＳ Ｐゴシック" charset="-128"/>
              </a:rPr>
              <a:t>　「医療における適切な財源確保について」</a:t>
            </a:r>
            <a:endParaRPr lang="en-US" altLang="ja-JP" sz="2000" dirty="0" smtClean="0">
              <a:solidFill>
                <a:srgbClr val="000000"/>
              </a:solidFill>
              <a:ea typeface="ＭＳ Ｐゴシック" charset="-128"/>
            </a:endParaRPr>
          </a:p>
        </p:txBody>
      </p:sp>
      <p:sp>
        <p:nvSpPr>
          <p:cNvPr id="6" name="Text Box 3"/>
          <p:cNvSpPr txBox="1">
            <a:spLocks noChangeArrowheads="1"/>
          </p:cNvSpPr>
          <p:nvPr/>
        </p:nvSpPr>
        <p:spPr bwMode="auto">
          <a:xfrm>
            <a:off x="72488" y="1124744"/>
            <a:ext cx="9561032" cy="4939814"/>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600"/>
              </a:spcBef>
              <a:buFontTx/>
              <a:buNone/>
              <a:defRPr/>
            </a:pPr>
            <a:r>
              <a:rPr lang="ja-JP" altLang="en-US" sz="2000" dirty="0" smtClean="0">
                <a:solidFill>
                  <a:srgbClr val="000000"/>
                </a:solidFill>
              </a:rPr>
              <a:t>○ </a:t>
            </a:r>
            <a:r>
              <a:rPr lang="ja-JP" altLang="en-US" sz="2000" u="sng" dirty="0" smtClean="0">
                <a:solidFill>
                  <a:srgbClr val="FF0000"/>
                </a:solidFill>
              </a:rPr>
              <a:t>高齢化</a:t>
            </a:r>
            <a:r>
              <a:rPr lang="ja-JP" altLang="en-US" sz="2000" u="sng" dirty="0">
                <a:solidFill>
                  <a:srgbClr val="FF0000"/>
                </a:solidFill>
              </a:rPr>
              <a:t>等に伴う増加額は、医療以外の介護、年金、その他の約</a:t>
            </a:r>
            <a:r>
              <a:rPr lang="en-US" altLang="ja-JP" sz="2000" u="sng" dirty="0">
                <a:solidFill>
                  <a:srgbClr val="FF0000"/>
                </a:solidFill>
              </a:rPr>
              <a:t>3,800</a:t>
            </a:r>
            <a:r>
              <a:rPr lang="ja-JP" altLang="en-US" sz="2000" u="sng" dirty="0">
                <a:solidFill>
                  <a:srgbClr val="FF0000"/>
                </a:solidFill>
              </a:rPr>
              <a:t>億円は、改定や制度改正がないことから、支出額が削減</a:t>
            </a:r>
            <a:r>
              <a:rPr lang="ja-JP" altLang="en-US" sz="2000" u="sng" dirty="0" smtClean="0">
                <a:solidFill>
                  <a:srgbClr val="FF0000"/>
                </a:solidFill>
              </a:rPr>
              <a:t>できない。</a:t>
            </a:r>
            <a:r>
              <a:rPr lang="ja-JP" altLang="en-US" sz="2000" u="sng" dirty="0">
                <a:solidFill>
                  <a:srgbClr val="FF0000"/>
                </a:solidFill>
              </a:rPr>
              <a:t>高齢化等に伴う増加額を財政審の主張する</a:t>
            </a:r>
            <a:r>
              <a:rPr lang="en-US" altLang="ja-JP" sz="2000" u="sng" dirty="0">
                <a:solidFill>
                  <a:srgbClr val="FF0000"/>
                </a:solidFill>
              </a:rPr>
              <a:t>5,000</a:t>
            </a:r>
            <a:r>
              <a:rPr lang="ja-JP" altLang="en-US" sz="2000" u="sng" dirty="0">
                <a:solidFill>
                  <a:srgbClr val="FF0000"/>
                </a:solidFill>
              </a:rPr>
              <a:t>億円にすると、平成</a:t>
            </a:r>
            <a:r>
              <a:rPr lang="en-US" altLang="ja-JP" sz="2000" u="sng" dirty="0">
                <a:solidFill>
                  <a:srgbClr val="FF0000"/>
                </a:solidFill>
              </a:rPr>
              <a:t>28</a:t>
            </a:r>
            <a:r>
              <a:rPr lang="ja-JP" altLang="en-US" sz="2000" u="sng" dirty="0">
                <a:solidFill>
                  <a:srgbClr val="FF0000"/>
                </a:solidFill>
              </a:rPr>
              <a:t>年度に診療報酬改定がある医療のみが大きく削減されることとなり、地域医療の崩壊を</a:t>
            </a:r>
            <a:r>
              <a:rPr lang="ja-JP" altLang="en-US" sz="2000" u="sng" dirty="0" smtClean="0">
                <a:solidFill>
                  <a:srgbClr val="FF0000"/>
                </a:solidFill>
              </a:rPr>
              <a:t>招きかねない。</a:t>
            </a:r>
            <a:endParaRPr lang="en-US" altLang="ja-JP" sz="2000" u="sng" dirty="0" smtClean="0">
              <a:solidFill>
                <a:srgbClr val="FF0000"/>
              </a:solidFill>
            </a:endParaRPr>
          </a:p>
          <a:p>
            <a:pPr marL="269875" indent="-269875" eaLnBrk="1" hangingPunct="1">
              <a:spcBef>
                <a:spcPts val="600"/>
              </a:spcBef>
              <a:buFontTx/>
              <a:buNone/>
              <a:defRPr/>
            </a:pPr>
            <a:r>
              <a:rPr lang="ja-JP" altLang="en-US" sz="2000" dirty="0" smtClean="0">
                <a:solidFill>
                  <a:srgbClr val="000000"/>
                </a:solidFill>
              </a:rPr>
              <a:t>○ 「</a:t>
            </a:r>
            <a:r>
              <a:rPr lang="ja-JP" altLang="en-US" sz="2000" dirty="0">
                <a:solidFill>
                  <a:srgbClr val="000000"/>
                </a:solidFill>
              </a:rPr>
              <a:t>経済財政運営と改革の基本方針</a:t>
            </a:r>
            <a:r>
              <a:rPr lang="en-US" altLang="ja-JP" sz="2000" dirty="0">
                <a:solidFill>
                  <a:srgbClr val="000000"/>
                </a:solidFill>
              </a:rPr>
              <a:t>2015</a:t>
            </a:r>
            <a:r>
              <a:rPr lang="ja-JP" altLang="en-US" sz="2000" dirty="0">
                <a:solidFill>
                  <a:srgbClr val="000000"/>
                </a:solidFill>
              </a:rPr>
              <a:t>」（骨太の方針</a:t>
            </a:r>
            <a:r>
              <a:rPr lang="en-US" altLang="ja-JP" sz="2000" dirty="0">
                <a:solidFill>
                  <a:srgbClr val="000000"/>
                </a:solidFill>
              </a:rPr>
              <a:t>2015</a:t>
            </a:r>
            <a:r>
              <a:rPr lang="ja-JP" altLang="en-US" sz="2000" dirty="0">
                <a:solidFill>
                  <a:srgbClr val="000000"/>
                </a:solidFill>
              </a:rPr>
              <a:t>）におけるこれまで</a:t>
            </a:r>
            <a:r>
              <a:rPr lang="en-US" altLang="ja-JP" sz="2000" dirty="0">
                <a:solidFill>
                  <a:srgbClr val="000000"/>
                </a:solidFill>
              </a:rPr>
              <a:t>3</a:t>
            </a:r>
            <a:r>
              <a:rPr lang="ja-JP" altLang="en-US" sz="2000" dirty="0">
                <a:solidFill>
                  <a:srgbClr val="000000"/>
                </a:solidFill>
              </a:rPr>
              <a:t>年間の社会保障関係費の伸び（</a:t>
            </a:r>
            <a:r>
              <a:rPr lang="en-US" altLang="ja-JP" sz="2000" dirty="0">
                <a:solidFill>
                  <a:srgbClr val="000000"/>
                </a:solidFill>
              </a:rPr>
              <a:t>1.5</a:t>
            </a:r>
            <a:r>
              <a:rPr lang="ja-JP" altLang="en-US" sz="2000" dirty="0">
                <a:solidFill>
                  <a:srgbClr val="000000"/>
                </a:solidFill>
              </a:rPr>
              <a:t>兆円程度）の基調を継続していくことは、決定過程の議論を重視し、</a:t>
            </a:r>
            <a:r>
              <a:rPr lang="ja-JP" altLang="en-US" sz="2000" u="sng" dirty="0">
                <a:solidFill>
                  <a:srgbClr val="FF0000"/>
                </a:solidFill>
              </a:rPr>
              <a:t>あくまでも「目安」である</a:t>
            </a:r>
            <a:r>
              <a:rPr lang="ja-JP" altLang="en-US" sz="2000" dirty="0">
                <a:solidFill>
                  <a:srgbClr val="000000"/>
                </a:solidFill>
              </a:rPr>
              <a:t>。</a:t>
            </a:r>
          </a:p>
          <a:p>
            <a:pPr marL="269875" indent="-269875" eaLnBrk="1" hangingPunct="1">
              <a:spcBef>
                <a:spcPts val="600"/>
              </a:spcBef>
              <a:buFontTx/>
              <a:buNone/>
              <a:defRPr/>
            </a:pPr>
            <a:r>
              <a:rPr lang="ja-JP" altLang="en-US" sz="2000" dirty="0" smtClean="0">
                <a:solidFill>
                  <a:srgbClr val="000000"/>
                </a:solidFill>
              </a:rPr>
              <a:t>○ 医療</a:t>
            </a:r>
            <a:r>
              <a:rPr lang="ja-JP" altLang="en-US" sz="2000" dirty="0">
                <a:solidFill>
                  <a:srgbClr val="000000"/>
                </a:solidFill>
              </a:rPr>
              <a:t>は技術革新により高度化しており、高齢化以外でも、</a:t>
            </a:r>
            <a:r>
              <a:rPr lang="ja-JP" altLang="en-US" sz="2000" u="sng" dirty="0">
                <a:solidFill>
                  <a:srgbClr val="FF0000"/>
                </a:solidFill>
              </a:rPr>
              <a:t>医療用消耗品、医療機器なども増加要因である。いずれも技術料から包括して償還されており、医療従事者の人件費を圧迫している。厚生労働省が概算要求で見込んだ高齢化等に伴う増加額の</a:t>
            </a:r>
            <a:r>
              <a:rPr lang="en-US" altLang="ja-JP" sz="2000" u="sng" dirty="0">
                <a:solidFill>
                  <a:srgbClr val="FF0000"/>
                </a:solidFill>
              </a:rPr>
              <a:t>6,700</a:t>
            </a:r>
            <a:r>
              <a:rPr lang="ja-JP" altLang="en-US" sz="2000" u="sng" dirty="0">
                <a:solidFill>
                  <a:srgbClr val="FF0000"/>
                </a:solidFill>
              </a:rPr>
              <a:t>億円は過不足のない医療提供に必要なものであり、医療側としてもしっかり確保できるように求めていく</a:t>
            </a:r>
            <a:r>
              <a:rPr lang="ja-JP" altLang="en-US" sz="2000" dirty="0">
                <a:solidFill>
                  <a:srgbClr val="000000"/>
                </a:solidFill>
              </a:rPr>
              <a:t>。</a:t>
            </a:r>
          </a:p>
          <a:p>
            <a:pPr marL="269875" indent="-269875" eaLnBrk="1" hangingPunct="1">
              <a:spcBef>
                <a:spcPts val="600"/>
              </a:spcBef>
              <a:buFontTx/>
              <a:buNone/>
              <a:defRPr/>
            </a:pPr>
            <a:r>
              <a:rPr lang="ja-JP" altLang="en-US" sz="2000" dirty="0" smtClean="0">
                <a:solidFill>
                  <a:srgbClr val="000000"/>
                </a:solidFill>
              </a:rPr>
              <a:t>○ 未曾有</a:t>
            </a:r>
            <a:r>
              <a:rPr lang="ja-JP" altLang="en-US" sz="2000" dirty="0">
                <a:solidFill>
                  <a:srgbClr val="000000"/>
                </a:solidFill>
              </a:rPr>
              <a:t>の少子高齢社会が進展し、人口が減少していく中で国民皆保険を堅持していくため、財政主導ではなく、我々医療側から、過不足ない医療提供ができる適切な医療を提言していく</a:t>
            </a:r>
            <a:r>
              <a:rPr lang="ja-JP" altLang="en-US" sz="2000" dirty="0" smtClean="0">
                <a:solidFill>
                  <a:srgbClr val="000000"/>
                </a:solidFill>
              </a:rPr>
              <a:t>。</a:t>
            </a:r>
            <a:endParaRPr lang="en-US" altLang="ja-JP" sz="2000" dirty="0" smtClean="0">
              <a:solidFill>
                <a:srgbClr val="000000"/>
              </a:solidFill>
            </a:endParaRPr>
          </a:p>
        </p:txBody>
      </p:sp>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31</a:t>
            </a:fld>
            <a:endParaRPr lang="ja-JP" altLang="en-US" dirty="0">
              <a:solidFill>
                <a:prstClr val="black"/>
              </a:solidFill>
            </a:endParaRPr>
          </a:p>
        </p:txBody>
      </p:sp>
    </p:spTree>
    <p:extLst>
      <p:ext uri="{BB962C8B-B14F-4D97-AF65-F5344CB8AC3E}">
        <p14:creationId xmlns:p14="http://schemas.microsoft.com/office/powerpoint/2010/main" val="942704353"/>
      </p:ext>
    </p:extLst>
  </p:cSld>
  <p:clrMapOvr>
    <a:masterClrMapping/>
  </p:clrMapOvr>
  <p:timing>
    <p:tnLst>
      <p:par>
        <p:cT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272492" y="116632"/>
          <a:ext cx="9289020" cy="4148898"/>
        </p:xfrm>
        <a:graphic>
          <a:graphicData uri="http://schemas.openxmlformats.org/drawingml/2006/table">
            <a:tbl>
              <a:tblPr firstRow="1" bandRow="1">
                <a:tableStyleId>{5C22544A-7EE6-4342-B048-85BDC9FD1C3A}</a:tableStyleId>
              </a:tblPr>
              <a:tblGrid>
                <a:gridCol w="432036"/>
                <a:gridCol w="3456384"/>
                <a:gridCol w="4464496"/>
                <a:gridCol w="936104"/>
              </a:tblGrid>
              <a:tr h="308418">
                <a:tc>
                  <a:txBody>
                    <a:bodyPr/>
                    <a:lstStyle/>
                    <a:p>
                      <a:endParaRPr kumimoji="1" lang="ja-JP" altLang="en-US" sz="1200" dirty="0"/>
                    </a:p>
                  </a:txBody>
                  <a:tcPr/>
                </a:tc>
                <a:tc>
                  <a:txBody>
                    <a:bodyPr/>
                    <a:lstStyle/>
                    <a:p>
                      <a:pPr algn="ctr"/>
                      <a:r>
                        <a:rPr kumimoji="1" lang="ja-JP" altLang="en-US" sz="1400" dirty="0" smtClean="0"/>
                        <a:t>名称</a:t>
                      </a:r>
                      <a:endParaRPr kumimoji="1" lang="ja-JP" altLang="en-US" sz="1400" dirty="0"/>
                    </a:p>
                  </a:txBody>
                  <a:tcPr/>
                </a:tc>
                <a:tc>
                  <a:txBody>
                    <a:bodyPr/>
                    <a:lstStyle/>
                    <a:p>
                      <a:pPr algn="ctr"/>
                      <a:r>
                        <a:rPr kumimoji="1" lang="ja-JP" altLang="en-US" sz="1400" dirty="0" smtClean="0"/>
                        <a:t>施設基準の主な要件</a:t>
                      </a:r>
                      <a:endParaRPr kumimoji="1" lang="ja-JP" altLang="en-US" sz="1400" dirty="0"/>
                    </a:p>
                  </a:txBody>
                  <a:tcPr/>
                </a:tc>
                <a:tc>
                  <a:txBody>
                    <a:bodyPr/>
                    <a:lstStyle/>
                    <a:p>
                      <a:pPr algn="ctr"/>
                      <a:r>
                        <a:rPr kumimoji="1" lang="ja-JP" altLang="en-US" sz="1400" dirty="0" smtClean="0"/>
                        <a:t>様式</a:t>
                      </a:r>
                      <a:endParaRPr kumimoji="1" lang="ja-JP" altLang="en-US" sz="1400" dirty="0"/>
                    </a:p>
                  </a:txBody>
                  <a:tcPr/>
                </a:tc>
              </a:tr>
              <a:tr h="1354048">
                <a:tc>
                  <a:txBody>
                    <a:bodyPr/>
                    <a:lstStyle/>
                    <a:p>
                      <a:pPr algn="ctr"/>
                      <a:r>
                        <a:rPr kumimoji="1" lang="en-US" altLang="ja-JP" sz="1200" dirty="0" smtClean="0"/>
                        <a:t>5</a:t>
                      </a:r>
                      <a:endParaRPr kumimoji="1" lang="ja-JP" altLang="en-US" sz="1200"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【D231】</a:t>
                      </a:r>
                      <a:r>
                        <a:rPr kumimoji="1" lang="ja-JP" altLang="en-US" sz="1200" dirty="0" smtClean="0"/>
                        <a:t>人工膵臓検査</a:t>
                      </a:r>
                      <a:endParaRPr kumimoji="1" lang="en-US" altLang="ja-JP" sz="1200" dirty="0" smtClean="0"/>
                    </a:p>
                    <a:p>
                      <a:pPr marL="0" marR="0" indent="0" algn="l" defTabSz="914400" rtl="0" eaLnBrk="1" fontAlgn="auto" latinLnBrk="0" hangingPunct="1">
                        <a:lnSpc>
                          <a:spcPct val="100000"/>
                        </a:lnSpc>
                        <a:spcBef>
                          <a:spcPts val="0"/>
                        </a:spcBef>
                        <a:spcAft>
                          <a:spcPts val="0"/>
                        </a:spcAft>
                        <a:buClrTx/>
                        <a:buSzTx/>
                        <a:buFontTx/>
                        <a:buNone/>
                        <a:tabLst/>
                        <a:defRPr/>
                      </a:pPr>
                      <a:r>
                        <a:rPr kumimoji="1" lang="en-US" altLang="ja-JP" sz="1200" dirty="0" smtClean="0"/>
                        <a:t>【J043-6】</a:t>
                      </a:r>
                      <a:r>
                        <a:rPr kumimoji="1" lang="ja-JP" altLang="en-US" sz="1200" dirty="0" smtClean="0"/>
                        <a:t>人工膵臓療法</a:t>
                      </a:r>
                      <a:endParaRPr kumimoji="1" lang="en-US" altLang="ja-JP" sz="1200" dirty="0" smtClean="0"/>
                    </a:p>
                  </a:txBody>
                  <a:tcPr/>
                </a:tc>
                <a:tc>
                  <a:txBody>
                    <a:bodyPr/>
                    <a:lstStyle/>
                    <a:p>
                      <a:pPr marL="85725" indent="-85725"/>
                      <a:r>
                        <a:rPr kumimoji="1" lang="ja-JP" altLang="en-US" sz="1200" dirty="0" smtClean="0"/>
                        <a:t>・患者の緊急事態に対応する緊急検査が可能な検査体制を有していること</a:t>
                      </a:r>
                      <a:endParaRPr kumimoji="1" lang="en-US" altLang="ja-JP" sz="1200" dirty="0" smtClean="0"/>
                    </a:p>
                    <a:p>
                      <a:pPr marL="85725" indent="-85725"/>
                      <a:r>
                        <a:rPr kumimoji="1" lang="ja-JP" altLang="en-US" sz="1200" dirty="0" smtClean="0"/>
                        <a:t>・担当する医師が常時待機しており、糖尿病の治療に関し、専門の知識及び少なくとも５年以上の経験を有する常勤の医師が２名以上配置されていること</a:t>
                      </a:r>
                    </a:p>
                    <a:p>
                      <a:pPr marL="85725" marR="0" indent="-85725" algn="l" defTabSz="914400" rtl="0" eaLnBrk="1" fontAlgn="auto" latinLnBrk="0" hangingPunct="1">
                        <a:lnSpc>
                          <a:spcPct val="100000"/>
                        </a:lnSpc>
                        <a:spcBef>
                          <a:spcPts val="0"/>
                        </a:spcBef>
                        <a:spcAft>
                          <a:spcPts val="0"/>
                        </a:spcAft>
                        <a:buClrTx/>
                        <a:buSzTx/>
                        <a:buFontTx/>
                        <a:buNone/>
                        <a:tabLst/>
                        <a:defRPr/>
                      </a:pPr>
                      <a:r>
                        <a:rPr kumimoji="1" lang="ja-JP" altLang="en-US" sz="1200" dirty="0" smtClean="0"/>
                        <a:t>・人工膵臓検査を行うために必要な検査が当該保険医療機関内で常時（午前０時より午後</a:t>
                      </a:r>
                      <a:r>
                        <a:rPr kumimoji="1" lang="en-US" altLang="ja-JP" sz="1200" dirty="0" smtClean="0"/>
                        <a:t>12</a:t>
                      </a:r>
                      <a:r>
                        <a:rPr kumimoji="1" lang="ja-JP" altLang="en-US" sz="1200" dirty="0" smtClean="0"/>
                        <a:t>時まで）実施できるよう必要な機器を備えていること</a:t>
                      </a:r>
                    </a:p>
                    <a:p>
                      <a:pPr marL="85725" indent="-85725"/>
                      <a:r>
                        <a:rPr kumimoji="1" lang="ja-JP" altLang="en-US" sz="1200" dirty="0" smtClean="0"/>
                        <a:t>・</a:t>
                      </a:r>
                      <a:r>
                        <a:rPr kumimoji="1" lang="en-US" altLang="ja-JP" sz="1200" dirty="0" smtClean="0">
                          <a:latin typeface="+mn-ea"/>
                          <a:ea typeface="+mn-ea"/>
                        </a:rPr>
                        <a:t>100</a:t>
                      </a:r>
                      <a:r>
                        <a:rPr kumimoji="1" lang="ja-JP" altLang="en-US" sz="1200" dirty="0" smtClean="0"/>
                        <a:t>人以上の糖尿病患者を入院又は外来で現に管理していること。</a:t>
                      </a:r>
                    </a:p>
                    <a:p>
                      <a:pPr marL="85725" indent="-85725"/>
                      <a:r>
                        <a:rPr kumimoji="1" lang="ja-JP" altLang="en-US" sz="1200" dirty="0" smtClean="0"/>
                        <a:t>・入院基本料（特別入院基本料を除く。）を算定していること。</a:t>
                      </a:r>
                    </a:p>
                    <a:p>
                      <a:pPr marL="85725" indent="-85725"/>
                      <a:r>
                        <a:rPr kumimoji="1" lang="ja-JP" altLang="en-US" sz="1200" dirty="0" smtClean="0"/>
                        <a:t>・</a:t>
                      </a:r>
                      <a:r>
                        <a:rPr kumimoji="1" lang="en-US" altLang="ja-JP" sz="1200" dirty="0" smtClean="0"/>
                        <a:t> </a:t>
                      </a:r>
                      <a:r>
                        <a:rPr kumimoji="1" lang="ja-JP" altLang="en-US" sz="1200" dirty="0" smtClean="0"/>
                        <a:t>医療計画との連携も図りつつ、地域における当該検査に使用する機器の配置の適正にも留意されていること</a:t>
                      </a:r>
                      <a:endParaRPr kumimoji="1" lang="ja-JP" altLang="en-US" sz="1200" dirty="0"/>
                    </a:p>
                  </a:txBody>
                  <a:tcPr/>
                </a:tc>
                <a:tc>
                  <a:txBody>
                    <a:bodyPr/>
                    <a:lstStyle/>
                    <a:p>
                      <a:r>
                        <a:rPr kumimoji="1" lang="ja-JP" altLang="en-US" sz="1200" dirty="0" smtClean="0"/>
                        <a:t>様式</a:t>
                      </a:r>
                      <a:r>
                        <a:rPr kumimoji="1" lang="en-US" altLang="ja-JP" sz="1200" dirty="0" smtClean="0"/>
                        <a:t>4</a:t>
                      </a:r>
                    </a:p>
                    <a:p>
                      <a:r>
                        <a:rPr kumimoji="1" lang="ja-JP" altLang="en-US" sz="1200" dirty="0" smtClean="0"/>
                        <a:t>様式</a:t>
                      </a:r>
                      <a:r>
                        <a:rPr kumimoji="1" lang="en-US" altLang="ja-JP" sz="1200" dirty="0" smtClean="0"/>
                        <a:t>24</a:t>
                      </a:r>
                      <a:r>
                        <a:rPr kumimoji="1" lang="ja-JP" altLang="en-US" sz="1200" dirty="0" smtClean="0"/>
                        <a:t>の</a:t>
                      </a:r>
                      <a:r>
                        <a:rPr kumimoji="1" lang="en-US" altLang="ja-JP" sz="1200" dirty="0" smtClean="0"/>
                        <a:t>4</a:t>
                      </a:r>
                      <a:endParaRPr kumimoji="1" lang="ja-JP" altLang="en-US" sz="1200" dirty="0"/>
                    </a:p>
                  </a:txBody>
                  <a:tcPr/>
                </a:tc>
              </a:tr>
              <a:tr h="1451926">
                <a:tc>
                  <a:txBody>
                    <a:bodyPr/>
                    <a:lstStyle/>
                    <a:p>
                      <a:pPr algn="ctr"/>
                      <a:r>
                        <a:rPr kumimoji="1" lang="en-US" altLang="ja-JP" sz="1200" dirty="0" smtClean="0"/>
                        <a:t>6</a:t>
                      </a:r>
                      <a:endParaRPr kumimoji="1" lang="ja-JP" altLang="en-US" sz="1200" dirty="0"/>
                    </a:p>
                  </a:txBody>
                  <a:tcPr/>
                </a:tc>
                <a:tc>
                  <a:txBody>
                    <a:bodyPr/>
                    <a:lstStyle/>
                    <a:p>
                      <a:r>
                        <a:rPr kumimoji="1" lang="en-US" altLang="ja-JP" sz="1200" dirty="0" smtClean="0">
                          <a:latin typeface="+mn-lt"/>
                          <a:ea typeface="ＭＳ Ｐゴシック" panose="020B0600070205080204" pitchFamily="50" charset="-128"/>
                        </a:rPr>
                        <a:t>【D211-3】</a:t>
                      </a:r>
                      <a:r>
                        <a:rPr kumimoji="1" lang="ja-JP" altLang="en-US" sz="1200" dirty="0" smtClean="0">
                          <a:latin typeface="+mn-lt"/>
                          <a:ea typeface="ＭＳ Ｐゴシック" panose="020B0600070205080204" pitchFamily="50" charset="-128"/>
                        </a:rPr>
                        <a:t>時間内歩行試験</a:t>
                      </a:r>
                      <a:endParaRPr kumimoji="1" lang="en-US" altLang="ja-JP" sz="1200" dirty="0" smtClean="0">
                        <a:latin typeface="+mn-lt"/>
                        <a:ea typeface="ＭＳ Ｐゴシック" panose="020B0600070205080204" pitchFamily="50" charset="-128"/>
                      </a:endParaRPr>
                    </a:p>
                    <a:p>
                      <a:r>
                        <a:rPr kumimoji="1" lang="en-US" altLang="ja-JP" sz="1200" dirty="0" smtClean="0">
                          <a:latin typeface="+mn-lt"/>
                          <a:ea typeface="ＭＳ Ｐゴシック" panose="020B0600070205080204" pitchFamily="50" charset="-128"/>
                        </a:rPr>
                        <a:t>【D211-4】</a:t>
                      </a:r>
                      <a:r>
                        <a:rPr kumimoji="1" lang="ja-JP" altLang="en-US" sz="1200" dirty="0" smtClean="0">
                          <a:latin typeface="+mn-lt"/>
                          <a:ea typeface="ＭＳ Ｐゴシック" panose="020B0600070205080204" pitchFamily="50" charset="-128"/>
                        </a:rPr>
                        <a:t>シャトルウォーキングテスト</a:t>
                      </a:r>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・当該検査の経験を有し、循環器内科又は呼吸器内科の経験を５年以上有する常勤の医師が</a:t>
                      </a:r>
                      <a:r>
                        <a:rPr kumimoji="1" lang="en-US" altLang="ja-JP" sz="1200" kern="1200" dirty="0" smtClean="0">
                          <a:solidFill>
                            <a:schemeClr val="dk1"/>
                          </a:solidFill>
                          <a:latin typeface="+mn-lt"/>
                          <a:ea typeface="+mn-ea"/>
                          <a:cs typeface="+mn-cs"/>
                        </a:rPr>
                        <a:t>1</a:t>
                      </a:r>
                      <a:r>
                        <a:rPr kumimoji="1" lang="ja-JP" altLang="en-US" sz="1200" kern="1200" dirty="0" smtClean="0">
                          <a:solidFill>
                            <a:schemeClr val="dk1"/>
                          </a:solidFill>
                          <a:latin typeface="+mn-lt"/>
                          <a:ea typeface="+mn-ea"/>
                          <a:cs typeface="+mn-cs"/>
                        </a:rPr>
                        <a:t>名以上配置されていること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・急変時等の緊急事態に対応するための体制その他当該検査を行うための体制が整備されていること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・次に掲げる緊急の検査又は画像診断が当該保険医療機関内で実施できる体制にあること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ア生化学的検査のうち、血液ガス分析</a:t>
                      </a:r>
                    </a:p>
                    <a:p>
                      <a:pPr marL="85725" indent="-85725" algn="l" defTabSz="914400" rtl="0" eaLnBrk="1" latinLnBrk="0" hangingPunct="1"/>
                      <a:r>
                        <a:rPr kumimoji="1" lang="ja-JP" altLang="en-US" sz="1200" kern="1200" dirty="0" smtClean="0">
                          <a:solidFill>
                            <a:schemeClr val="dk1"/>
                          </a:solidFill>
                          <a:latin typeface="+mn-lt"/>
                          <a:ea typeface="+mn-ea"/>
                          <a:cs typeface="+mn-cs"/>
                        </a:rPr>
                        <a:t>イ画像診断のうち、単純撮影（胸部）</a:t>
                      </a:r>
                      <a:endParaRPr kumimoji="1" lang="ja-JP" altLang="en-US" sz="1200" kern="1200" dirty="0">
                        <a:solidFill>
                          <a:schemeClr val="dk1"/>
                        </a:solidFill>
                        <a:latin typeface="+mn-lt"/>
                        <a:ea typeface="+mn-ea"/>
                        <a:cs typeface="+mn-cs"/>
                      </a:endParaRPr>
                    </a:p>
                  </a:txBody>
                  <a:tcPr/>
                </a:tc>
                <a:tc>
                  <a:txBody>
                    <a:bodyPr/>
                    <a:lstStyle/>
                    <a:p>
                      <a:r>
                        <a:rPr kumimoji="1" lang="ja-JP" altLang="en-US" sz="1200" kern="1200" dirty="0" smtClean="0">
                          <a:solidFill>
                            <a:schemeClr val="dk1"/>
                          </a:solidFill>
                          <a:latin typeface="+mn-lt"/>
                          <a:ea typeface="+mn-ea"/>
                          <a:cs typeface="+mn-cs"/>
                        </a:rPr>
                        <a:t>様式</a:t>
                      </a:r>
                      <a:r>
                        <a:rPr kumimoji="1" lang="en-US" altLang="ja-JP" sz="1200" kern="1200" dirty="0" smtClean="0">
                          <a:solidFill>
                            <a:schemeClr val="dk1"/>
                          </a:solidFill>
                          <a:latin typeface="+mn-lt"/>
                          <a:ea typeface="+mn-ea"/>
                          <a:cs typeface="+mn-cs"/>
                        </a:rPr>
                        <a:t>24</a:t>
                      </a:r>
                      <a:r>
                        <a:rPr kumimoji="1" lang="ja-JP" altLang="en-US" sz="1200" kern="1200" dirty="0" smtClean="0">
                          <a:solidFill>
                            <a:schemeClr val="dk1"/>
                          </a:solidFill>
                          <a:latin typeface="+mn-lt"/>
                          <a:ea typeface="+mn-ea"/>
                          <a:cs typeface="+mn-cs"/>
                        </a:rPr>
                        <a:t>の</a:t>
                      </a:r>
                      <a:r>
                        <a:rPr kumimoji="1" lang="en-US" altLang="ja-JP" sz="1200" kern="1200" dirty="0" smtClean="0">
                          <a:solidFill>
                            <a:schemeClr val="dk1"/>
                          </a:solidFill>
                          <a:latin typeface="+mn-lt"/>
                          <a:ea typeface="+mn-ea"/>
                          <a:cs typeface="+mn-cs"/>
                        </a:rPr>
                        <a:t>6</a:t>
                      </a:r>
                    </a:p>
                  </a:txBody>
                  <a:tcP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310</a:t>
            </a:fld>
            <a:endParaRPr lang="ja-JP" altLang="en-US" dirty="0">
              <a:solidFill>
                <a:prstClr val="black"/>
              </a:solidFill>
            </a:endParaRPr>
          </a:p>
        </p:txBody>
      </p:sp>
    </p:spTree>
    <p:extLst>
      <p:ext uri="{BB962C8B-B14F-4D97-AF65-F5344CB8AC3E}">
        <p14:creationId xmlns:p14="http://schemas.microsoft.com/office/powerpoint/2010/main" val="1488244323"/>
      </p:ext>
    </p:extLst>
  </p:cSld>
  <p:clrMapOvr>
    <a:masterClrMapping/>
  </p:clrMapOvr>
  <p:timing>
    <p:tnLst>
      <p:par>
        <p:cTn id="1" dur="indefinite" restart="never" nodeType="tmRoot"/>
      </p:par>
    </p:tn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272492" y="116632"/>
          <a:ext cx="9289020" cy="4606098"/>
        </p:xfrm>
        <a:graphic>
          <a:graphicData uri="http://schemas.openxmlformats.org/drawingml/2006/table">
            <a:tbl>
              <a:tblPr firstRow="1" bandRow="1">
                <a:tableStyleId>{5C22544A-7EE6-4342-B048-85BDC9FD1C3A}</a:tableStyleId>
              </a:tblPr>
              <a:tblGrid>
                <a:gridCol w="432036"/>
                <a:gridCol w="3456384"/>
                <a:gridCol w="4464496"/>
                <a:gridCol w="936104"/>
              </a:tblGrid>
              <a:tr h="308418">
                <a:tc>
                  <a:txBody>
                    <a:bodyPr/>
                    <a:lstStyle/>
                    <a:p>
                      <a:endParaRPr kumimoji="1" lang="ja-JP" altLang="en-US" sz="1200" dirty="0"/>
                    </a:p>
                  </a:txBody>
                  <a:tcPr/>
                </a:tc>
                <a:tc>
                  <a:txBody>
                    <a:bodyPr/>
                    <a:lstStyle/>
                    <a:p>
                      <a:pPr algn="ctr"/>
                      <a:r>
                        <a:rPr kumimoji="1" lang="ja-JP" altLang="en-US" sz="1400" dirty="0" smtClean="0"/>
                        <a:t>名称</a:t>
                      </a:r>
                      <a:endParaRPr kumimoji="1" lang="ja-JP" altLang="en-US" sz="1400" dirty="0"/>
                    </a:p>
                  </a:txBody>
                  <a:tcPr/>
                </a:tc>
                <a:tc>
                  <a:txBody>
                    <a:bodyPr/>
                    <a:lstStyle/>
                    <a:p>
                      <a:pPr algn="ctr"/>
                      <a:r>
                        <a:rPr kumimoji="1" lang="ja-JP" altLang="en-US" sz="1400" dirty="0" smtClean="0"/>
                        <a:t>施設基準の主な要件</a:t>
                      </a:r>
                      <a:endParaRPr kumimoji="1" lang="ja-JP" altLang="en-US" sz="1400" dirty="0"/>
                    </a:p>
                  </a:txBody>
                  <a:tcPr/>
                </a:tc>
                <a:tc>
                  <a:txBody>
                    <a:bodyPr/>
                    <a:lstStyle/>
                    <a:p>
                      <a:pPr algn="ctr"/>
                      <a:r>
                        <a:rPr kumimoji="1" lang="ja-JP" altLang="en-US" sz="1400" dirty="0" smtClean="0"/>
                        <a:t>様式</a:t>
                      </a:r>
                      <a:endParaRPr kumimoji="1" lang="ja-JP" altLang="en-US" sz="1400" dirty="0"/>
                    </a:p>
                  </a:txBody>
                  <a:tcPr/>
                </a:tc>
              </a:tr>
              <a:tr h="1451926">
                <a:tc>
                  <a:txBody>
                    <a:bodyPr/>
                    <a:lstStyle/>
                    <a:p>
                      <a:pPr algn="ctr"/>
                      <a:r>
                        <a:rPr kumimoji="1" lang="en-US" altLang="ja-JP" sz="1200" dirty="0" smtClean="0"/>
                        <a:t>7</a:t>
                      </a:r>
                      <a:endParaRPr kumimoji="1" lang="ja-JP" altLang="en-US" sz="1200" dirty="0"/>
                    </a:p>
                  </a:txBody>
                  <a:tcPr/>
                </a:tc>
                <a:tc>
                  <a:txBody>
                    <a:bodyPr/>
                    <a:lstStyle/>
                    <a:p>
                      <a:r>
                        <a:rPr kumimoji="1" lang="en-US" altLang="ja-JP" sz="1200" dirty="0" smtClean="0"/>
                        <a:t>【B009</a:t>
                      </a:r>
                      <a:r>
                        <a:rPr kumimoji="1" lang="ja-JP" altLang="en-US" sz="1200" dirty="0" smtClean="0"/>
                        <a:t>注</a:t>
                      </a:r>
                      <a:r>
                        <a:rPr kumimoji="1" lang="en-US" altLang="ja-JP" sz="1200" dirty="0" smtClean="0"/>
                        <a:t>15】</a:t>
                      </a:r>
                      <a:r>
                        <a:rPr kumimoji="1" lang="ja-JP" altLang="en-US" sz="1200" dirty="0" smtClean="0">
                          <a:latin typeface="ＭＳ Ｐゴシック" panose="020B0600070205080204" pitchFamily="50" charset="-128"/>
                          <a:ea typeface="ＭＳ Ｐゴシック" panose="020B0600070205080204" pitchFamily="50" charset="-128"/>
                        </a:rPr>
                        <a:t>診療情報提供料</a:t>
                      </a:r>
                      <a:r>
                        <a:rPr kumimoji="1" lang="en-US" altLang="ja-JP" sz="1200" dirty="0" smtClean="0">
                          <a:latin typeface="ＭＳ Ｐゴシック" panose="020B0600070205080204" pitchFamily="50" charset="-128"/>
                          <a:ea typeface="ＭＳ Ｐゴシック" panose="020B0600070205080204" pitchFamily="50" charset="-128"/>
                        </a:rPr>
                        <a:t>(Ⅰ)</a:t>
                      </a:r>
                      <a:r>
                        <a:rPr kumimoji="1" lang="ja-JP" altLang="en-US" sz="1200" dirty="0" smtClean="0">
                          <a:latin typeface="ＭＳ Ｐゴシック" panose="020B0600070205080204" pitchFamily="50" charset="-128"/>
                          <a:ea typeface="ＭＳ Ｐゴシック" panose="020B0600070205080204" pitchFamily="50" charset="-128"/>
                        </a:rPr>
                        <a:t>の検査・画像情報提供加算</a:t>
                      </a:r>
                      <a:endParaRPr kumimoji="1" lang="en-US" altLang="ja-JP" sz="1200" dirty="0" smtClean="0">
                        <a:latin typeface="ＭＳ Ｐゴシック" panose="020B0600070205080204" pitchFamily="50" charset="-128"/>
                        <a:ea typeface="ＭＳ Ｐゴシック" panose="020B0600070205080204" pitchFamily="50" charset="-128"/>
                      </a:endParaRPr>
                    </a:p>
                    <a:p>
                      <a:r>
                        <a:rPr kumimoji="1" lang="en-US" altLang="ja-JP" sz="1200" dirty="0" smtClean="0"/>
                        <a:t>【B009-2】</a:t>
                      </a:r>
                      <a:r>
                        <a:rPr kumimoji="1" lang="ja-JP" altLang="en-US" sz="1200" dirty="0" smtClean="0">
                          <a:latin typeface="ＭＳ Ｐゴシック" panose="020B0600070205080204" pitchFamily="50" charset="-128"/>
                          <a:ea typeface="ＭＳ Ｐゴシック" panose="020B0600070205080204" pitchFamily="50" charset="-128"/>
                        </a:rPr>
                        <a:t>電子的診療情報評価料</a:t>
                      </a:r>
                      <a:endParaRPr kumimoji="1" lang="ja-JP" altLang="en-US" sz="1200" dirty="0">
                        <a:latin typeface="ＭＳ Ｐゴシック" panose="020B0600070205080204" pitchFamily="50" charset="-128"/>
                        <a:ea typeface="ＭＳ Ｐゴシック" panose="020B0600070205080204" pitchFamily="50" charset="-128"/>
                      </a:endParaRPr>
                    </a:p>
                  </a:txBody>
                  <a:tcPr/>
                </a:tc>
                <a:tc>
                  <a:txBody>
                    <a:bodyPr/>
                    <a:lstStyle/>
                    <a:p>
                      <a:pPr marL="85725" indent="-85725" algn="l" defTabSz="914400" rtl="0" eaLnBrk="1" latinLnBrk="0" hangingPunct="1"/>
                      <a:r>
                        <a:rPr kumimoji="1" lang="ja-JP" altLang="en-US" sz="1200" kern="1200" dirty="0" smtClean="0">
                          <a:solidFill>
                            <a:schemeClr val="dk1"/>
                          </a:solidFill>
                          <a:latin typeface="+mn-lt"/>
                          <a:ea typeface="+mn-ea"/>
                          <a:cs typeface="+mn-cs"/>
                        </a:rPr>
                        <a:t>・他の医療機関等と連携し、患者の医療情報に関する電子的な送受信又は閲覧が可能なネットワークを構築していること。なお、電子的な送受信又は閲覧が可能な情報には、原則として、検査結果、画像情報、投薬内容、注射内容及び退院時要約が含まれ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厚生労働省「医療情報システムの安全管理に関するガイドライン」を遵守し、安全な通信環境を確保すること。また、保険医療機関において、個人単位の情報の閲覧権限の管理など個人情報の保護が確実に実施されていること</a:t>
                      </a:r>
                    </a:p>
                    <a:p>
                      <a:pPr marL="85725" indent="-85725" algn="l" defTabSz="914400" rtl="0" eaLnBrk="1" latinLnBrk="0" hangingPunct="1"/>
                      <a:r>
                        <a:rPr kumimoji="1" lang="ja-JP" altLang="en-US" sz="1200" kern="1200" dirty="0" smtClean="0">
                          <a:solidFill>
                            <a:schemeClr val="dk1"/>
                          </a:solidFill>
                          <a:latin typeface="+mn-lt"/>
                          <a:ea typeface="+mn-ea"/>
                          <a:cs typeface="+mn-cs"/>
                        </a:rPr>
                        <a:t>・常時データを閲覧できるネットワークを用いる際に、ストレージを活用する場合には、原則として厚生労働省標準規格に基づく標準化されたストレージ機能を有する情報蓄積環境を確保すること（ただし、当該規格を導入するためのシステム改修が必要な場合は、それを行うまでの間はこの限りでない）</a:t>
                      </a:r>
                    </a:p>
                    <a:p>
                      <a:pPr marL="85725" indent="-85725" algn="l" defTabSz="914400" rtl="0" eaLnBrk="1" latinLnBrk="0" hangingPunct="1"/>
                      <a:r>
                        <a:rPr kumimoji="1" lang="ja-JP" altLang="en-US" sz="1200" kern="1200" dirty="0" smtClean="0">
                          <a:solidFill>
                            <a:schemeClr val="dk1"/>
                          </a:solidFill>
                          <a:latin typeface="+mn-lt"/>
                          <a:ea typeface="+mn-ea"/>
                          <a:cs typeface="+mn-cs"/>
                        </a:rPr>
                        <a:t>・情報の提供側の保険医療機関においては、提供した診療情報又は閲覧可能とした情報の範囲及び日時が記録されており、必要に応じ随時確認できること。また、情報を提供された側の保険医療機関においては、提供を受けた情報を保管している、又は閲覧した情報及び閲覧者名を含むアクセスログを１年間記録していること。これらの記録について、（１）のネットワークを運営する事務局が保険医療機関に代わって記録を行っている場合は、当該加算・評価料を算定する保険医療機関は、当該事務局から必要に応じて随時記録を取り寄せることができること。</a:t>
                      </a:r>
                      <a:endParaRPr kumimoji="1" lang="ja-JP" altLang="en-US" sz="1200" kern="1200" dirty="0">
                        <a:solidFill>
                          <a:schemeClr val="dk1"/>
                        </a:solidFill>
                        <a:latin typeface="+mn-lt"/>
                        <a:ea typeface="+mn-ea"/>
                        <a:cs typeface="+mn-cs"/>
                      </a:endParaRPr>
                    </a:p>
                  </a:txBody>
                  <a:tcPr/>
                </a:tc>
                <a:tc>
                  <a:txBody>
                    <a:bodyPr/>
                    <a:lstStyle/>
                    <a:p>
                      <a:r>
                        <a:rPr kumimoji="1" lang="ja-JP" altLang="en-US" sz="1200" kern="1200" dirty="0" smtClean="0">
                          <a:solidFill>
                            <a:schemeClr val="dk1"/>
                          </a:solidFill>
                          <a:latin typeface="+mn-lt"/>
                          <a:ea typeface="+mn-ea"/>
                          <a:cs typeface="+mn-cs"/>
                        </a:rPr>
                        <a:t>様式</a:t>
                      </a:r>
                      <a:r>
                        <a:rPr kumimoji="1" lang="en-US" altLang="ja-JP" sz="1200" kern="1200" dirty="0" smtClean="0">
                          <a:solidFill>
                            <a:schemeClr val="dk1"/>
                          </a:solidFill>
                          <a:latin typeface="+mn-lt"/>
                          <a:ea typeface="+mn-ea"/>
                          <a:cs typeface="+mn-cs"/>
                        </a:rPr>
                        <a:t>14</a:t>
                      </a:r>
                      <a:r>
                        <a:rPr kumimoji="1" lang="ja-JP" altLang="en-US" sz="1200" kern="1200" dirty="0" smtClean="0">
                          <a:solidFill>
                            <a:schemeClr val="dk1"/>
                          </a:solidFill>
                          <a:latin typeface="+mn-lt"/>
                          <a:ea typeface="+mn-ea"/>
                          <a:cs typeface="+mn-cs"/>
                        </a:rPr>
                        <a:t>の</a:t>
                      </a:r>
                      <a:r>
                        <a:rPr kumimoji="1" lang="en-US" altLang="ja-JP" sz="1200" kern="1200" dirty="0" smtClean="0">
                          <a:solidFill>
                            <a:schemeClr val="dk1"/>
                          </a:solidFill>
                          <a:latin typeface="+mn-lt"/>
                          <a:ea typeface="+mn-ea"/>
                          <a:cs typeface="+mn-cs"/>
                        </a:rPr>
                        <a:t>2</a:t>
                      </a:r>
                      <a:endParaRPr kumimoji="1" lang="ja-JP" altLang="en-US" sz="1200" kern="1200" dirty="0">
                        <a:solidFill>
                          <a:schemeClr val="dk1"/>
                        </a:solidFill>
                        <a:latin typeface="+mn-lt"/>
                        <a:ea typeface="+mn-ea"/>
                        <a:cs typeface="+mn-cs"/>
                      </a:endParaRPr>
                    </a:p>
                  </a:txBody>
                  <a:tcPr/>
                </a:tc>
              </a:tr>
            </a:tbl>
          </a:graphicData>
        </a:graphic>
      </p:graphicFrame>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311</a:t>
            </a:fld>
            <a:endParaRPr lang="ja-JP" altLang="en-US" dirty="0">
              <a:solidFill>
                <a:prstClr val="black"/>
              </a:solidFill>
            </a:endParaRPr>
          </a:p>
        </p:txBody>
      </p:sp>
    </p:spTree>
    <p:extLst>
      <p:ext uri="{BB962C8B-B14F-4D97-AF65-F5344CB8AC3E}">
        <p14:creationId xmlns:p14="http://schemas.microsoft.com/office/powerpoint/2010/main" val="340668775"/>
      </p:ext>
    </p:extLst>
  </p:cSld>
  <p:clrMapOvr>
    <a:masterClrMapping/>
  </p:clrMapOvr>
  <p:timing>
    <p:tnLst>
      <p:par>
        <p:cTn id="1" dur="indefinite" restart="never" nodeType="tmRoot"/>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05"/>
            <a:ext cx="9144000" cy="1367295"/>
          </a:xfrm>
          <a:prstGeom prst="rect">
            <a:avLst/>
          </a:prstGeom>
          <a:solidFill>
            <a:srgbClr val="92D050"/>
          </a:solidFill>
          <a:ln w="38100" cmpd="dbl">
            <a:solidFill>
              <a:schemeClr val="tx1"/>
            </a:solidFill>
            <a:prstDash val="solid"/>
          </a:ln>
        </p:spPr>
        <p:txBody>
          <a:bodyPr anchor="ctr">
            <a:norm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2400" dirty="0" smtClean="0">
                <a:solidFill>
                  <a:prstClr val="black"/>
                </a:solidFill>
                <a:latin typeface="ＭＳ Ｐゴシック"/>
              </a:rPr>
              <a:t>新たに施設基準が創設されたことにより、</a:t>
            </a:r>
            <a:endParaRPr lang="en-US" altLang="ja-JP" sz="2400" dirty="0" smtClean="0">
              <a:solidFill>
                <a:prstClr val="black"/>
              </a:solidFill>
              <a:latin typeface="ＭＳ Ｐゴシック"/>
            </a:endParaRPr>
          </a:p>
          <a:p>
            <a:pPr>
              <a:spcBef>
                <a:spcPts val="0"/>
              </a:spcBef>
            </a:pPr>
            <a:r>
              <a:rPr lang="ja-JP" altLang="en-US" sz="2400" dirty="0" smtClean="0">
                <a:solidFill>
                  <a:prstClr val="black"/>
                </a:solidFill>
                <a:latin typeface="ＭＳ Ｐゴシック"/>
              </a:rPr>
              <a:t>平成２８年４月以降において当該点数を算定するにあたり</a:t>
            </a:r>
            <a:endParaRPr lang="en-US" altLang="ja-JP" sz="2400" dirty="0" smtClean="0">
              <a:solidFill>
                <a:prstClr val="black"/>
              </a:solidFill>
              <a:latin typeface="ＭＳ Ｐゴシック"/>
            </a:endParaRPr>
          </a:p>
          <a:p>
            <a:pPr>
              <a:spcBef>
                <a:spcPts val="0"/>
              </a:spcBef>
            </a:pPr>
            <a:r>
              <a:rPr lang="ja-JP" altLang="en-US" sz="2400" dirty="0" smtClean="0">
                <a:solidFill>
                  <a:srgbClr val="FF0000"/>
                </a:solidFill>
                <a:latin typeface="ＭＳ Ｐゴシック"/>
              </a:rPr>
              <a:t>届出の必要なもの</a:t>
            </a:r>
            <a:endParaRPr lang="en-US" altLang="ja-JP" sz="2400" dirty="0" smtClean="0">
              <a:solidFill>
                <a:srgbClr val="FF0000"/>
              </a:solidFill>
              <a:latin typeface="ＭＳ Ｐゴシック"/>
            </a:endParaRPr>
          </a:p>
        </p:txBody>
      </p:sp>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312</a:t>
            </a:fld>
            <a:endParaRPr lang="ja-JP" altLang="en-US" dirty="0">
              <a:solidFill>
                <a:prstClr val="black"/>
              </a:solidFill>
            </a:endParaRPr>
          </a:p>
        </p:txBody>
      </p:sp>
    </p:spTree>
    <p:extLst>
      <p:ext uri="{BB962C8B-B14F-4D97-AF65-F5344CB8AC3E}">
        <p14:creationId xmlns:p14="http://schemas.microsoft.com/office/powerpoint/2010/main" val="2256288727"/>
      </p:ext>
    </p:extLst>
  </p:cSld>
  <p:clrMapOvr>
    <a:masterClrMapping/>
  </p:clrMapOvr>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72480" y="548680"/>
          <a:ext cx="9317625" cy="5960234"/>
        </p:xfrm>
        <a:graphic>
          <a:graphicData uri="http://schemas.openxmlformats.org/drawingml/2006/table">
            <a:tbl>
              <a:tblPr firstRow="1" bandRow="1">
                <a:tableStyleId>{B301B821-A1FF-4177-AEE7-76D212191A09}</a:tableStyleId>
              </a:tblPr>
              <a:tblGrid>
                <a:gridCol w="648114"/>
                <a:gridCol w="8669511"/>
              </a:tblGrid>
              <a:tr h="379915">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基本診療料①</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1800" u="none" strike="noStrike" baseline="0" dirty="0">
                          <a:effectLst/>
                          <a:latin typeface="ＭＳ Ｐゴシック" panose="020B0600070205080204" pitchFamily="50" charset="-128"/>
                          <a:ea typeface="ＭＳ Ｐゴシック" panose="020B0600070205080204" pitchFamily="50" charset="-128"/>
                        </a:rPr>
                        <a:t>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925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一般病棟入院基本料の注６に掲げる看護必要度加算１</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0800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一般病棟入院基本料の注１３に掲げる夜勤時間特別入院基本料</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療養病棟入院基本料の注１２に掲げる夜勤時間特別入院基本料（療養病棟入院基本料２に限る）</a:t>
                      </a:r>
                      <a:endParaRPr lang="en-US" altLang="ja-JP" sz="1600" b="1" i="0" u="none" strike="noStrike" baseline="0" dirty="0" smtClean="0">
                        <a:latin typeface="ＭＳ明朝"/>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53155">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結核病棟入院基本料の注６に掲げる夜勤時間特別入院基本料</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精神病棟入院基本料の注９に掲げる夜勤時間特別入院基本料</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602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特定機能病院入院基本料の注５に掲げる看護必要度加算１</a:t>
                      </a:r>
                      <a:endParaRPr lang="zh-TW"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47476">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専門病院入院基本料の注３に掲げる看護必要度加算１</a:t>
                      </a:r>
                      <a:endParaRPr kumimoji="1" lang="zh-TW"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2783">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latin typeface="ＭＳ明朝"/>
                        </a:rPr>
                        <a:t>   有床診療所入院基本料の注１１に掲げる有床診療所在宅復帰機能強化加算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125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有床診療所療養病床入院基本料の注１１に掲げる有床診療所療養病床在宅復帰機能強化加算</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9391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latin typeface="ＭＳ明朝"/>
                        </a:rPr>
                        <a:t>   総合入院体制加算２</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急性期看護補助体制加算の注３に掲げる夜間看護体制加算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看護職員夜間１２対１配置加算１</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看護職員夜間１６対１配置加算</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看護補助加算の注２に掲げる夜間７５対１看護補助加算</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看護補助加算の注３に掲げる夜間看護体制加算</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313</a:t>
            </a:fld>
            <a:endParaRPr lang="ja-JP" altLang="en-US" dirty="0">
              <a:solidFill>
                <a:prstClr val="black"/>
              </a:solidFill>
            </a:endParaRPr>
          </a:p>
        </p:txBody>
      </p:sp>
    </p:spTree>
    <p:extLst>
      <p:ext uri="{BB962C8B-B14F-4D97-AF65-F5344CB8AC3E}">
        <p14:creationId xmlns:p14="http://schemas.microsoft.com/office/powerpoint/2010/main" val="2855972596"/>
      </p:ext>
    </p:extLst>
  </p:cSld>
  <p:clrMapOvr>
    <a:masterClrMapping/>
  </p:clrMapOvr>
  <p:timing>
    <p:tnLst>
      <p:par>
        <p:cTn id="1" dur="indefinite" restart="never" nodeType="tmRoot"/>
      </p:par>
    </p:tn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72480" y="476672"/>
          <a:ext cx="9317625" cy="4230788"/>
        </p:xfrm>
        <a:graphic>
          <a:graphicData uri="http://schemas.openxmlformats.org/drawingml/2006/table">
            <a:tbl>
              <a:tblPr firstRow="1" bandRow="1">
                <a:tableStyleId>{B301B821-A1FF-4177-AEE7-76D212191A09}</a:tableStyleId>
              </a:tblPr>
              <a:tblGrid>
                <a:gridCol w="648114"/>
                <a:gridCol w="8669511"/>
              </a:tblGrid>
              <a:tr h="379915">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基本診療料②</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a:effectLst/>
                          <a:latin typeface="ＭＳ Ｐゴシック" panose="020B0600070205080204" pitchFamily="50" charset="-128"/>
                          <a:ea typeface="ＭＳ Ｐゴシック" panose="020B0600070205080204" pitchFamily="50" charset="-128"/>
                        </a:rPr>
                        <a:t>　</a:t>
                      </a:r>
                      <a:endParaRPr lang="ja-JP" altLang="en-US" sz="20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925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病棟薬剤業務実施加算２</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9251">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退院支援加算１又は３</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0800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退院支援加算の注４に掲げる地域連携診療計画加算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834885">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退院支援加算の注５（別に厚生労働大臣が定める地域の保険医療機関の場合であって、平成２８年１月１日において現に旧算定方法別表第１区分番号Ａ２３８に掲げる退院調整加算の注３に係る届出を行っていないものに限る）</a:t>
                      </a:r>
                      <a:endParaRPr lang="en-US" altLang="ja-JP" sz="1600" b="1" i="0" u="none" strike="noStrike" baseline="0" dirty="0" smtClean="0">
                        <a:latin typeface="ＭＳ明朝"/>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53155">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認知症ケア加算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精神疾患診療体制加算</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602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小児入院医療管理料の注４に掲げる重症児受入体制加算</a:t>
                      </a:r>
                      <a:endParaRPr lang="zh-TW"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47476">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回復期リハビリテーション病棟入院料の注５に掲げる体制強化加算２</a:t>
                      </a:r>
                      <a:endParaRPr kumimoji="1" lang="zh-TW"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2783">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latin typeface="ＭＳ明朝"/>
                        </a:rPr>
                        <a:t>   地域移行機能強化病棟入院料</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314</a:t>
            </a:fld>
            <a:endParaRPr lang="ja-JP" altLang="en-US" dirty="0">
              <a:solidFill>
                <a:prstClr val="black"/>
              </a:solidFill>
            </a:endParaRPr>
          </a:p>
        </p:txBody>
      </p:sp>
    </p:spTree>
    <p:extLst>
      <p:ext uri="{BB962C8B-B14F-4D97-AF65-F5344CB8AC3E}">
        <p14:creationId xmlns:p14="http://schemas.microsoft.com/office/powerpoint/2010/main" val="294562576"/>
      </p:ext>
    </p:extLst>
  </p:cSld>
  <p:clrMapOvr>
    <a:masterClrMapping/>
  </p:clrMapOvr>
  <p:timing>
    <p:tnLst>
      <p:par>
        <p:cTn id="1" dur="indefinite" restart="never" nodeType="tmRoot"/>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72480" y="476672"/>
          <a:ext cx="9317625" cy="5960234"/>
        </p:xfrm>
        <a:graphic>
          <a:graphicData uri="http://schemas.openxmlformats.org/drawingml/2006/table">
            <a:tbl>
              <a:tblPr firstRow="1" bandRow="1">
                <a:tableStyleId>{B301B821-A1FF-4177-AEE7-76D212191A09}</a:tableStyleId>
              </a:tblPr>
              <a:tblGrid>
                <a:gridCol w="648114"/>
                <a:gridCol w="8669511"/>
              </a:tblGrid>
              <a:tr h="379915">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特掲診療料①</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a:effectLst/>
                          <a:latin typeface="ＭＳ Ｐゴシック" panose="020B0600070205080204" pitchFamily="50" charset="-128"/>
                          <a:ea typeface="ＭＳ Ｐゴシック" panose="020B0600070205080204" pitchFamily="50" charset="-128"/>
                        </a:rPr>
                        <a:t>　</a:t>
                      </a:r>
                      <a:endParaRPr lang="ja-JP" altLang="en-US" sz="20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925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糖尿病透析予防指導管理料の注５に掲げる腎不全期患者指導加算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0800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小児かかりつけ診療料</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かかりつけ歯科医機能強化型歯科診療所</a:t>
                      </a:r>
                      <a:endParaRPr lang="en-US" altLang="ja-JP" sz="1600" b="1" i="0" u="none" strike="noStrike" baseline="0" dirty="0" smtClean="0">
                        <a:latin typeface="ＭＳ明朝"/>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53155">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排尿自立指導料</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診療情報提供料（</a:t>
                      </a:r>
                      <a:r>
                        <a:rPr kumimoji="1" lang="en-US" altLang="ja-JP" sz="1600" b="1" i="0" u="none" strike="noStrike" kern="1200" cap="none" spc="0" normalizeH="0" baseline="0" noProof="0" dirty="0" smtClean="0">
                          <a:ln>
                            <a:noFill/>
                          </a:ln>
                          <a:solidFill>
                            <a:prstClr val="black"/>
                          </a:solidFill>
                          <a:effectLst/>
                          <a:uLnTx/>
                          <a:uFillTx/>
                          <a:latin typeface="+mn-lt"/>
                          <a:ea typeface="+mn-ea"/>
                          <a:cs typeface="+mn-cs"/>
                        </a:rPr>
                        <a:t>Ⅰ</a:t>
                      </a: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）の注１４に掲げる地域連携診療計画加算</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602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a:t>
                      </a: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診療情報提供料（</a:t>
                      </a:r>
                      <a:r>
                        <a:rPr kumimoji="1" lang="en-US" altLang="ja-JP" sz="1600" b="1" i="0" u="none" strike="noStrike" kern="1200" cap="none" spc="0" normalizeH="0" baseline="0" noProof="0" dirty="0" smtClean="0">
                          <a:ln>
                            <a:noFill/>
                          </a:ln>
                          <a:solidFill>
                            <a:prstClr val="black"/>
                          </a:solidFill>
                          <a:effectLst/>
                          <a:uLnTx/>
                          <a:uFillTx/>
                          <a:latin typeface="+mn-lt"/>
                          <a:ea typeface="+mn-ea"/>
                          <a:cs typeface="+mn-cs"/>
                        </a:rPr>
                        <a:t>Ⅰ</a:t>
                      </a: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）の注１５に掲げる検査・画像情報提供加算</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47476">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電子的診療情報評価料</a:t>
                      </a:r>
                      <a:endParaRPr kumimoji="1" lang="zh-TW"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2783">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latin typeface="ＭＳ明朝"/>
                        </a:rPr>
                        <a:t>   在宅緩和ケア充実診療所・病院加算  </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125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在宅療養実績加算２</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9391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latin typeface="ＭＳ明朝"/>
                        </a:rPr>
                        <a:t>   在宅植込型補助人工心臓（非拍動流型）指導管理料</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歯科訪問診療料の注１３に規定する基準</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遺伝学的検査（注に規定する届出に限る）</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国際標準検査管理加算</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長期脳波ビデオ同時記録検査１</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脳波検査判断料１</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315</a:t>
            </a:fld>
            <a:endParaRPr lang="ja-JP" altLang="en-US" dirty="0">
              <a:solidFill>
                <a:prstClr val="black"/>
              </a:solidFill>
            </a:endParaRPr>
          </a:p>
        </p:txBody>
      </p:sp>
    </p:spTree>
    <p:extLst>
      <p:ext uri="{BB962C8B-B14F-4D97-AF65-F5344CB8AC3E}">
        <p14:creationId xmlns:p14="http://schemas.microsoft.com/office/powerpoint/2010/main" val="231093031"/>
      </p:ext>
    </p:extLst>
  </p:cSld>
  <p:clrMapOvr>
    <a:masterClrMapping/>
  </p:clrMapOvr>
  <p:timing>
    <p:tnLst>
      <p:par>
        <p:cTn id="1" dur="indefinite" restart="never" nodeType="tmRoot"/>
      </p:par>
    </p:tn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72480" y="404664"/>
          <a:ext cx="9317625" cy="5960234"/>
        </p:xfrm>
        <a:graphic>
          <a:graphicData uri="http://schemas.openxmlformats.org/drawingml/2006/table">
            <a:tbl>
              <a:tblPr firstRow="1" bandRow="1">
                <a:tableStyleId>{B301B821-A1FF-4177-AEE7-76D212191A09}</a:tableStyleId>
              </a:tblPr>
              <a:tblGrid>
                <a:gridCol w="648114"/>
                <a:gridCol w="8669511"/>
              </a:tblGrid>
              <a:tr h="379915">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特掲診療料②</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a:effectLst/>
                          <a:latin typeface="ＭＳ Ｐゴシック" panose="020B0600070205080204" pitchFamily="50" charset="-128"/>
                          <a:ea typeface="ＭＳ Ｐゴシック" panose="020B0600070205080204" pitchFamily="50" charset="-128"/>
                        </a:rPr>
                        <a:t>　</a:t>
                      </a:r>
                      <a:endParaRPr lang="ja-JP" altLang="en-US" sz="20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925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遠隔脳波診断</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0800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コンタクトレンズ検査料２</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有床義歯咀嚼機能検査</a:t>
                      </a:r>
                      <a:endParaRPr lang="en-US" altLang="ja-JP" sz="1600" b="1" i="0" u="none" strike="noStrike" baseline="0" dirty="0" smtClean="0">
                        <a:latin typeface="ＭＳ明朝"/>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53155">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コンピューター断層撮影（ＣＴ撮影）（注８に規定する届出に限る）</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磁気共鳴コンピューター断層撮影（ＭＲＩ撮影）（注５に規定する届出に限る）</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602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a:t>
                      </a: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磁気共鳴コンピューター断層撮影（ＭＲＩ撮影）（注６に規定する届出に限る）</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47476">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外来後発医薬品使用体制加算</a:t>
                      </a:r>
                      <a:endParaRPr kumimoji="1" lang="zh-TW"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2783">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latin typeface="ＭＳ明朝"/>
                        </a:rPr>
                        <a:t>   摂食機能療法の注２に掲げる経口摂取回復促進加算２</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125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リンパ浮腫複合的治療料</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9391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latin typeface="ＭＳ明朝"/>
                        </a:rPr>
                        <a:t>   通院・在宅精神療法の注４に掲げる児童思春期精神科専門管理加算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救急患者精神科継続支援料</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２７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依存症集団療法</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２８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認知療法・認知行動療法３</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２９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硬膜外自家血注入</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767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３０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歩行運動処置（ロボットスーツによるもの）</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316</a:t>
            </a:fld>
            <a:endParaRPr lang="ja-JP" altLang="en-US" dirty="0">
              <a:solidFill>
                <a:prstClr val="black"/>
              </a:solidFill>
            </a:endParaRPr>
          </a:p>
        </p:txBody>
      </p:sp>
    </p:spTree>
    <p:extLst>
      <p:ext uri="{BB962C8B-B14F-4D97-AF65-F5344CB8AC3E}">
        <p14:creationId xmlns:p14="http://schemas.microsoft.com/office/powerpoint/2010/main" val="2761109224"/>
      </p:ext>
    </p:extLst>
  </p:cSld>
  <p:clrMapOvr>
    <a:masterClrMapping/>
  </p:clrMapOvr>
  <p:timing>
    <p:tnLst>
      <p:par>
        <p:cT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72480" y="404664"/>
          <a:ext cx="9317625" cy="6104189"/>
        </p:xfrm>
        <a:graphic>
          <a:graphicData uri="http://schemas.openxmlformats.org/drawingml/2006/table">
            <a:tbl>
              <a:tblPr firstRow="1" bandRow="1">
                <a:tableStyleId>{B301B821-A1FF-4177-AEE7-76D212191A09}</a:tableStyleId>
              </a:tblPr>
              <a:tblGrid>
                <a:gridCol w="648114"/>
                <a:gridCol w="8669511"/>
              </a:tblGrid>
              <a:tr h="360039">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特掲診療料③</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a:effectLst/>
                          <a:latin typeface="ＭＳ Ｐゴシック" panose="020B0600070205080204" pitchFamily="50" charset="-128"/>
                          <a:ea typeface="ＭＳ Ｐゴシック" panose="020B0600070205080204" pitchFamily="50" charset="-128"/>
                        </a:rPr>
                        <a:t>　</a:t>
                      </a:r>
                      <a:endParaRPr lang="ja-JP" altLang="en-US" sz="20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9262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人工腎臓の注１０に掲げる下肢末梢動脈疾患指導管理加算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1154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人工膵臓療法</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316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手術用顕微鏡加算</a:t>
                      </a:r>
                      <a:endParaRPr lang="en-US" altLang="ja-JP" sz="1600" b="1" i="0" u="none" strike="noStrike" baseline="0" dirty="0" smtClean="0">
                        <a:latin typeface="ＭＳ明朝"/>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56219">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同種骨移植（特殊なもの）</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316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内視鏡下甲状腺部分切除、甲状腺腫摘出術</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9377">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内視鏡下バセドウ甲状腺全摘（亜全摘）術（両葉）</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5049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内視鏡下副甲状腺（上皮小体）腺腫過形成手術</a:t>
                      </a:r>
                      <a:endParaRPr kumimoji="1" lang="zh-TW"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01519">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latin typeface="ＭＳ明朝"/>
                        </a:rPr>
                        <a:t>   乳腺悪性腫瘍手術（乳頭乳輪温存乳房切除術（腋窩郭清を伴わないもの）及び</a:t>
                      </a: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乳頭乳輪温存乳房切除術</a:t>
                      </a:r>
                      <a:r>
                        <a:rPr lang="ja-JP" altLang="en-US" sz="1600" b="1" i="0" u="none" strike="noStrike" baseline="0" dirty="0" smtClean="0">
                          <a:latin typeface="ＭＳ明朝"/>
                        </a:rPr>
                        <a:t>）</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438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肺悪性腫瘍手術（壁側・臓側胸膜全切除（横隔膜、心膜合併切除を伴うもの）に限る）</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97336">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latin typeface="ＭＳ明朝"/>
                        </a:rPr>
                        <a:t>   内視鏡下筋層切開術</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7086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骨格筋由来細胞シート心表面移植術</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7086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４２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胆管悪性手術（膵頭十二指腸切除及び肝切除（葉以上）を伴うものに限る）</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7086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４３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腹腔鏡下膵頭十二指腸切除術</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7086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４４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腹腔鏡下腎悪性腫瘍切除術（内視鏡手術用支援機器を用いるもの）</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70864">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４５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腹腔鏡下仙骨膣固定術</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317</a:t>
            </a:fld>
            <a:endParaRPr lang="ja-JP" altLang="en-US" dirty="0">
              <a:solidFill>
                <a:prstClr val="black"/>
              </a:solidFill>
            </a:endParaRPr>
          </a:p>
        </p:txBody>
      </p:sp>
    </p:spTree>
    <p:extLst>
      <p:ext uri="{BB962C8B-B14F-4D97-AF65-F5344CB8AC3E}">
        <p14:creationId xmlns:p14="http://schemas.microsoft.com/office/powerpoint/2010/main" val="632752588"/>
      </p:ext>
    </p:extLst>
  </p:cSld>
  <p:clrMapOvr>
    <a:masterClrMapping/>
  </p:clrMapOvr>
  <p:timing>
    <p:tnLst>
      <p:par>
        <p:cTn id="1" dur="indefinite" restart="never" nodeType="tmRoot"/>
      </p:par>
    </p:tn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72480" y="620688"/>
          <a:ext cx="9317625" cy="3331385"/>
        </p:xfrm>
        <a:graphic>
          <a:graphicData uri="http://schemas.openxmlformats.org/drawingml/2006/table">
            <a:tbl>
              <a:tblPr firstRow="1" bandRow="1">
                <a:tableStyleId>{B301B821-A1FF-4177-AEE7-76D212191A09}</a:tableStyleId>
              </a:tblPr>
              <a:tblGrid>
                <a:gridCol w="648114"/>
                <a:gridCol w="8669511"/>
              </a:tblGrid>
              <a:tr h="379915">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特掲診療料④</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1800" u="none" strike="noStrike" baseline="0" dirty="0">
                          <a:effectLst/>
                          <a:latin typeface="ＭＳ Ｐゴシック" panose="020B0600070205080204" pitchFamily="50" charset="-128"/>
                          <a:ea typeface="ＭＳ Ｐゴシック" panose="020B0600070205080204" pitchFamily="50" charset="-128"/>
                        </a:rPr>
                        <a:t>　</a:t>
                      </a: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925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凍結保存同種組織加算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0800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粒子線治療</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粒子線治療の注３に掲げる粒子線治療適応判定加算</a:t>
                      </a:r>
                      <a:endParaRPr lang="en-US" altLang="ja-JP" sz="1600" b="1" i="0" u="none" strike="noStrike" baseline="0" dirty="0" smtClean="0">
                        <a:latin typeface="ＭＳ明朝"/>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53155">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1" i="0" u="none" strike="noStrike" baseline="0" dirty="0" smtClean="0">
                          <a:latin typeface="ＭＳ明朝"/>
                        </a:rPr>
                        <a:t>　 </a:t>
                      </a: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粒子線治療の注４に掲げる粒子線治療医学管理加算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５０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prstClr val="black"/>
                          </a:solidFill>
                          <a:effectLst/>
                          <a:uLnTx/>
                          <a:uFillTx/>
                          <a:latin typeface="ＭＳ明朝"/>
                          <a:ea typeface="+mn-ea"/>
                          <a:cs typeface="+mn-cs"/>
                        </a:rPr>
                        <a:t>   密封小線源治療の注８に掲げる画像誘導密封小線源治療加算</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8602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５１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　 調剤基本料１、２、３、４又は５</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47476">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５２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調剤基本料（注１ただし書きに規定する届出）</a:t>
                      </a:r>
                      <a:endParaRPr kumimoji="1" lang="zh-TW"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47476">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５３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zh-TW"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かかりつけ薬剤師指導料及びかかりつけ薬剤師包括管理料</a:t>
                      </a:r>
                      <a:endParaRPr kumimoji="1" lang="zh-TW"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318</a:t>
            </a:fld>
            <a:endParaRPr lang="ja-JP" altLang="en-US" dirty="0">
              <a:solidFill>
                <a:prstClr val="black"/>
              </a:solidFill>
            </a:endParaRPr>
          </a:p>
        </p:txBody>
      </p:sp>
    </p:spTree>
    <p:extLst>
      <p:ext uri="{BB962C8B-B14F-4D97-AF65-F5344CB8AC3E}">
        <p14:creationId xmlns:p14="http://schemas.microsoft.com/office/powerpoint/2010/main" val="712618910"/>
      </p:ext>
    </p:extLst>
  </p:cSld>
  <p:clrMapOvr>
    <a:masterClrMapping/>
  </p:clrMapOvr>
  <p:timing>
    <p:tnLst>
      <p:par>
        <p:cTn id="1" dur="indefinite" restart="never" nodeType="tmRoot"/>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05"/>
            <a:ext cx="9144000" cy="1367295"/>
          </a:xfrm>
          <a:prstGeom prst="rect">
            <a:avLst/>
          </a:prstGeom>
          <a:solidFill>
            <a:srgbClr val="92D050"/>
          </a:solidFill>
          <a:ln w="38100" cmpd="dbl">
            <a:solidFill>
              <a:schemeClr val="tx1"/>
            </a:solidFill>
            <a:prstDash val="solid"/>
          </a:ln>
        </p:spPr>
        <p:txBody>
          <a:bodyPr anchor="ctr">
            <a:normAutofit fontScale="92500"/>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2400" dirty="0" smtClean="0">
                <a:solidFill>
                  <a:prstClr val="black"/>
                </a:solidFill>
                <a:latin typeface="ＭＳ明朝"/>
              </a:rPr>
              <a:t>施設</a:t>
            </a:r>
            <a:r>
              <a:rPr lang="ja-JP" altLang="en-US" sz="2400" dirty="0">
                <a:solidFill>
                  <a:prstClr val="black"/>
                </a:solidFill>
                <a:latin typeface="ＭＳ明朝"/>
              </a:rPr>
              <a:t>基準の改正により、平成２８年１月１日又は平成２８年３月３１日において現に当該点数を算定していた保険医療機関又は保険薬局であっても</a:t>
            </a:r>
            <a:r>
              <a:rPr lang="ja-JP" altLang="en-US" sz="2400" dirty="0" smtClean="0">
                <a:solidFill>
                  <a:prstClr val="black"/>
                </a:solidFill>
                <a:latin typeface="ＭＳ明朝"/>
              </a:rPr>
              <a:t>、</a:t>
            </a:r>
            <a:endParaRPr lang="en-US" altLang="ja-JP" sz="2400" dirty="0" smtClean="0">
              <a:solidFill>
                <a:prstClr val="black"/>
              </a:solidFill>
              <a:latin typeface="ＭＳ明朝"/>
            </a:endParaRPr>
          </a:p>
          <a:p>
            <a:pPr>
              <a:spcBef>
                <a:spcPts val="0"/>
              </a:spcBef>
            </a:pPr>
            <a:r>
              <a:rPr lang="ja-JP" altLang="en-US" sz="2400" dirty="0" smtClean="0">
                <a:solidFill>
                  <a:prstClr val="black"/>
                </a:solidFill>
                <a:latin typeface="ＭＳ明朝"/>
              </a:rPr>
              <a:t>平成</a:t>
            </a:r>
            <a:r>
              <a:rPr lang="ja-JP" altLang="en-US" sz="2400" dirty="0">
                <a:solidFill>
                  <a:prstClr val="black"/>
                </a:solidFill>
                <a:latin typeface="ＭＳ明朝"/>
              </a:rPr>
              <a:t>２８年４月以降において当該点数を算定するに当たり</a:t>
            </a:r>
            <a:r>
              <a:rPr lang="ja-JP" altLang="en-US" sz="2400" dirty="0">
                <a:solidFill>
                  <a:srgbClr val="FF0000"/>
                </a:solidFill>
                <a:latin typeface="ＭＳ明朝"/>
              </a:rPr>
              <a:t>届出の必要なもの</a:t>
            </a:r>
            <a:endParaRPr lang="en-US" altLang="ja-JP" sz="2400" dirty="0" smtClean="0">
              <a:solidFill>
                <a:srgbClr val="FF0000"/>
              </a:solidFill>
              <a:latin typeface="ＭＳ Ｐゴシック"/>
            </a:endParaRPr>
          </a:p>
        </p:txBody>
      </p:sp>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319</a:t>
            </a:fld>
            <a:endParaRPr lang="ja-JP" altLang="en-US" dirty="0">
              <a:solidFill>
                <a:prstClr val="black"/>
              </a:solidFill>
            </a:endParaRPr>
          </a:p>
        </p:txBody>
      </p:sp>
    </p:spTree>
    <p:extLst>
      <p:ext uri="{BB962C8B-B14F-4D97-AF65-F5344CB8AC3E}">
        <p14:creationId xmlns:p14="http://schemas.microsoft.com/office/powerpoint/2010/main" val="3788756353"/>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1" name="正方形/長方形 6"/>
          <p:cNvSpPr>
            <a:spLocks noChangeArrowheads="1"/>
          </p:cNvSpPr>
          <p:nvPr/>
        </p:nvSpPr>
        <p:spPr bwMode="auto">
          <a:xfrm>
            <a:off x="194477" y="97468"/>
            <a:ext cx="92834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2800" dirty="0">
                <a:solidFill>
                  <a:srgbClr val="0000FF"/>
                </a:solidFill>
                <a:latin typeface="Arial" pitchFamily="34" charset="0"/>
              </a:rPr>
              <a:t>高齢</a:t>
            </a:r>
            <a:r>
              <a:rPr lang="ja-JP" altLang="en-US" sz="2800" dirty="0" smtClean="0">
                <a:solidFill>
                  <a:srgbClr val="0000FF"/>
                </a:solidFill>
                <a:latin typeface="Arial" pitchFamily="34" charset="0"/>
              </a:rPr>
              <a:t>化等に伴う増加額</a:t>
            </a:r>
          </a:p>
        </p:txBody>
      </p:sp>
      <p:sp>
        <p:nvSpPr>
          <p:cNvPr id="5" name="正方形/長方形 4"/>
          <p:cNvSpPr/>
          <p:nvPr/>
        </p:nvSpPr>
        <p:spPr>
          <a:xfrm>
            <a:off x="2186340" y="4280902"/>
            <a:ext cx="2766743" cy="588258"/>
          </a:xfrm>
          <a:prstGeom prst="rect">
            <a:avLst/>
          </a:prstGeom>
          <a:solidFill>
            <a:srgbClr val="CCFFCC"/>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smtClean="0">
                <a:solidFill>
                  <a:srgbClr val="000000"/>
                </a:solidFill>
              </a:rPr>
              <a:t>約</a:t>
            </a:r>
            <a:r>
              <a:rPr lang="en-US" altLang="ja-JP" sz="2800" dirty="0" smtClean="0">
                <a:solidFill>
                  <a:srgbClr val="000000"/>
                </a:solidFill>
              </a:rPr>
              <a:t>1,100</a:t>
            </a:r>
            <a:r>
              <a:rPr lang="ja-JP" altLang="en-US" sz="2800" dirty="0" smtClean="0">
                <a:solidFill>
                  <a:srgbClr val="000000"/>
                </a:solidFill>
              </a:rPr>
              <a:t>億円</a:t>
            </a:r>
            <a:endParaRPr lang="ja-JP" altLang="en-US" sz="2800" dirty="0">
              <a:solidFill>
                <a:srgbClr val="000000"/>
              </a:solidFill>
            </a:endParaRPr>
          </a:p>
        </p:txBody>
      </p:sp>
      <p:sp>
        <p:nvSpPr>
          <p:cNvPr id="10" name="正方形/長方形 9"/>
          <p:cNvSpPr/>
          <p:nvPr/>
        </p:nvSpPr>
        <p:spPr>
          <a:xfrm>
            <a:off x="2144693" y="4869160"/>
            <a:ext cx="2808668" cy="864096"/>
          </a:xfrm>
          <a:prstGeom prst="rect">
            <a:avLst/>
          </a:prstGeom>
          <a:solidFill>
            <a:srgbClr val="CCCC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smtClean="0">
                <a:solidFill>
                  <a:srgbClr val="000000"/>
                </a:solidFill>
              </a:rPr>
              <a:t>約</a:t>
            </a:r>
            <a:r>
              <a:rPr lang="en-US" altLang="ja-JP" sz="2800" dirty="0" smtClean="0">
                <a:solidFill>
                  <a:srgbClr val="000000"/>
                </a:solidFill>
              </a:rPr>
              <a:t>1,900</a:t>
            </a:r>
            <a:r>
              <a:rPr lang="ja-JP" altLang="en-US" sz="2800" dirty="0" smtClean="0">
                <a:solidFill>
                  <a:srgbClr val="000000"/>
                </a:solidFill>
              </a:rPr>
              <a:t>億円</a:t>
            </a:r>
            <a:endParaRPr lang="ja-JP" altLang="en-US" sz="2800" dirty="0">
              <a:solidFill>
                <a:srgbClr val="000000"/>
              </a:solidFill>
            </a:endParaRPr>
          </a:p>
        </p:txBody>
      </p:sp>
      <p:sp>
        <p:nvSpPr>
          <p:cNvPr id="22" name="正方形/長方形 21"/>
          <p:cNvSpPr/>
          <p:nvPr/>
        </p:nvSpPr>
        <p:spPr>
          <a:xfrm>
            <a:off x="2186340" y="2634292"/>
            <a:ext cx="2766743" cy="1658804"/>
          </a:xfrm>
          <a:prstGeom prst="rect">
            <a:avLst/>
          </a:prstGeom>
          <a:solidFill>
            <a:srgbClr val="FF99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smtClean="0">
                <a:solidFill>
                  <a:srgbClr val="000000"/>
                </a:solidFill>
              </a:rPr>
              <a:t>約</a:t>
            </a:r>
            <a:r>
              <a:rPr lang="en-US" altLang="ja-JP" sz="2800" dirty="0" smtClean="0">
                <a:solidFill>
                  <a:srgbClr val="000000"/>
                </a:solidFill>
              </a:rPr>
              <a:t>2,900</a:t>
            </a:r>
            <a:r>
              <a:rPr lang="ja-JP" altLang="en-US" sz="2800" dirty="0" smtClean="0">
                <a:solidFill>
                  <a:srgbClr val="000000"/>
                </a:solidFill>
              </a:rPr>
              <a:t>億円</a:t>
            </a:r>
            <a:endParaRPr lang="ja-JP" altLang="en-US" sz="2800" dirty="0">
              <a:solidFill>
                <a:srgbClr val="000000"/>
              </a:solidFill>
            </a:endParaRPr>
          </a:p>
        </p:txBody>
      </p:sp>
      <p:sp>
        <p:nvSpPr>
          <p:cNvPr id="26" name="正方形/長方形 25"/>
          <p:cNvSpPr/>
          <p:nvPr/>
        </p:nvSpPr>
        <p:spPr>
          <a:xfrm>
            <a:off x="2144688" y="5733256"/>
            <a:ext cx="2808310" cy="432048"/>
          </a:xfrm>
          <a:prstGeom prst="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smtClean="0">
                <a:solidFill>
                  <a:srgbClr val="000000"/>
                </a:solidFill>
              </a:rPr>
              <a:t>約</a:t>
            </a:r>
            <a:r>
              <a:rPr lang="en-US" altLang="ja-JP" sz="2800" dirty="0" smtClean="0">
                <a:solidFill>
                  <a:srgbClr val="000000"/>
                </a:solidFill>
              </a:rPr>
              <a:t>800</a:t>
            </a:r>
            <a:r>
              <a:rPr lang="ja-JP" altLang="en-US" sz="2800" dirty="0" smtClean="0">
                <a:solidFill>
                  <a:srgbClr val="000000"/>
                </a:solidFill>
              </a:rPr>
              <a:t>億円</a:t>
            </a:r>
            <a:endParaRPr lang="ja-JP" altLang="en-US" sz="2800" dirty="0">
              <a:solidFill>
                <a:srgbClr val="000000"/>
              </a:solidFill>
            </a:endParaRPr>
          </a:p>
        </p:txBody>
      </p:sp>
      <p:sp>
        <p:nvSpPr>
          <p:cNvPr id="27" name="正方形/長方形 26"/>
          <p:cNvSpPr/>
          <p:nvPr/>
        </p:nvSpPr>
        <p:spPr>
          <a:xfrm>
            <a:off x="5791695" y="4280902"/>
            <a:ext cx="2811882" cy="588258"/>
          </a:xfrm>
          <a:prstGeom prst="rect">
            <a:avLst/>
          </a:prstGeom>
          <a:solidFill>
            <a:srgbClr val="CCFFCC"/>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smtClean="0">
                <a:solidFill>
                  <a:srgbClr val="000000"/>
                </a:solidFill>
              </a:rPr>
              <a:t>約</a:t>
            </a:r>
            <a:r>
              <a:rPr lang="en-US" altLang="ja-JP" sz="2800" dirty="0" smtClean="0">
                <a:solidFill>
                  <a:srgbClr val="000000"/>
                </a:solidFill>
              </a:rPr>
              <a:t>1,100</a:t>
            </a:r>
            <a:r>
              <a:rPr lang="ja-JP" altLang="en-US" sz="2800" dirty="0" smtClean="0">
                <a:solidFill>
                  <a:srgbClr val="000000"/>
                </a:solidFill>
              </a:rPr>
              <a:t>億円</a:t>
            </a:r>
            <a:endParaRPr lang="ja-JP" altLang="en-US" sz="2800" dirty="0">
              <a:solidFill>
                <a:srgbClr val="000000"/>
              </a:solidFill>
            </a:endParaRPr>
          </a:p>
        </p:txBody>
      </p:sp>
      <p:sp>
        <p:nvSpPr>
          <p:cNvPr id="28" name="正方形/長方形 27"/>
          <p:cNvSpPr/>
          <p:nvPr/>
        </p:nvSpPr>
        <p:spPr>
          <a:xfrm>
            <a:off x="5795275" y="4869160"/>
            <a:ext cx="2808668" cy="864096"/>
          </a:xfrm>
          <a:prstGeom prst="rect">
            <a:avLst/>
          </a:prstGeom>
          <a:solidFill>
            <a:srgbClr val="CCCC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smtClean="0">
                <a:solidFill>
                  <a:srgbClr val="000000"/>
                </a:solidFill>
              </a:rPr>
              <a:t>約</a:t>
            </a:r>
            <a:r>
              <a:rPr lang="en-US" altLang="ja-JP" sz="2800" dirty="0" smtClean="0">
                <a:solidFill>
                  <a:srgbClr val="000000"/>
                </a:solidFill>
              </a:rPr>
              <a:t>1,900</a:t>
            </a:r>
            <a:r>
              <a:rPr lang="ja-JP" altLang="en-US" sz="2800" dirty="0" smtClean="0">
                <a:solidFill>
                  <a:srgbClr val="000000"/>
                </a:solidFill>
              </a:rPr>
              <a:t>億円</a:t>
            </a:r>
            <a:endParaRPr lang="ja-JP" altLang="en-US" sz="2800" dirty="0">
              <a:solidFill>
                <a:srgbClr val="000000"/>
              </a:solidFill>
            </a:endParaRPr>
          </a:p>
        </p:txBody>
      </p:sp>
      <p:sp>
        <p:nvSpPr>
          <p:cNvPr id="34" name="正方形/長方形 33"/>
          <p:cNvSpPr/>
          <p:nvPr/>
        </p:nvSpPr>
        <p:spPr>
          <a:xfrm>
            <a:off x="5791695" y="3570396"/>
            <a:ext cx="2811882" cy="722700"/>
          </a:xfrm>
          <a:prstGeom prst="rect">
            <a:avLst/>
          </a:prstGeom>
          <a:solidFill>
            <a:srgbClr val="FF99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smtClean="0">
                <a:solidFill>
                  <a:srgbClr val="000000"/>
                </a:solidFill>
              </a:rPr>
              <a:t>約</a:t>
            </a:r>
            <a:r>
              <a:rPr lang="en-US" altLang="ja-JP" sz="2800" dirty="0" smtClean="0">
                <a:solidFill>
                  <a:srgbClr val="000000"/>
                </a:solidFill>
              </a:rPr>
              <a:t>1,200</a:t>
            </a:r>
            <a:r>
              <a:rPr lang="ja-JP" altLang="en-US" sz="2800" dirty="0" smtClean="0">
                <a:solidFill>
                  <a:srgbClr val="000000"/>
                </a:solidFill>
              </a:rPr>
              <a:t>億円</a:t>
            </a:r>
            <a:endParaRPr lang="ja-JP" altLang="en-US" sz="2800" dirty="0">
              <a:solidFill>
                <a:srgbClr val="000000"/>
              </a:solidFill>
            </a:endParaRPr>
          </a:p>
        </p:txBody>
      </p:sp>
      <p:sp>
        <p:nvSpPr>
          <p:cNvPr id="37" name="正方形/長方形 36"/>
          <p:cNvSpPr/>
          <p:nvPr/>
        </p:nvSpPr>
        <p:spPr>
          <a:xfrm>
            <a:off x="5791695" y="5733256"/>
            <a:ext cx="2811882" cy="432048"/>
          </a:xfrm>
          <a:prstGeom prst="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800" dirty="0" smtClean="0">
                <a:solidFill>
                  <a:srgbClr val="000000"/>
                </a:solidFill>
              </a:rPr>
              <a:t>約</a:t>
            </a:r>
            <a:r>
              <a:rPr lang="en-US" altLang="ja-JP" sz="2800" dirty="0" smtClean="0">
                <a:solidFill>
                  <a:srgbClr val="000000"/>
                </a:solidFill>
              </a:rPr>
              <a:t>800</a:t>
            </a:r>
            <a:r>
              <a:rPr lang="ja-JP" altLang="en-US" sz="2800" dirty="0" smtClean="0">
                <a:solidFill>
                  <a:srgbClr val="000000"/>
                </a:solidFill>
              </a:rPr>
              <a:t>億円</a:t>
            </a:r>
            <a:endParaRPr lang="ja-JP" altLang="en-US" sz="2800" dirty="0">
              <a:solidFill>
                <a:srgbClr val="000000"/>
              </a:solidFill>
            </a:endParaRPr>
          </a:p>
        </p:txBody>
      </p:sp>
      <p:sp>
        <p:nvSpPr>
          <p:cNvPr id="38" name="正方形/長方形 6"/>
          <p:cNvSpPr>
            <a:spLocks noChangeArrowheads="1"/>
          </p:cNvSpPr>
          <p:nvPr/>
        </p:nvSpPr>
        <p:spPr bwMode="auto">
          <a:xfrm>
            <a:off x="2300706" y="2041684"/>
            <a:ext cx="2567556" cy="523220"/>
          </a:xfrm>
          <a:prstGeom prst="rect">
            <a:avLst/>
          </a:prstGeom>
          <a:solidFill>
            <a:srgbClr val="FFFFCC"/>
          </a:solidFill>
          <a:ln>
            <a:solidFill>
              <a:schemeClr val="tx1"/>
            </a:solid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2800" u="sng" dirty="0" smtClean="0">
                <a:solidFill>
                  <a:srgbClr val="FF0000"/>
                </a:solidFill>
                <a:latin typeface="Arial" pitchFamily="34" charset="0"/>
              </a:rPr>
              <a:t>6,700</a:t>
            </a:r>
            <a:r>
              <a:rPr lang="ja-JP" altLang="en-US" sz="2800" u="sng" dirty="0" smtClean="0">
                <a:solidFill>
                  <a:srgbClr val="FF0000"/>
                </a:solidFill>
                <a:latin typeface="Arial" pitchFamily="34" charset="0"/>
              </a:rPr>
              <a:t>億円</a:t>
            </a:r>
          </a:p>
        </p:txBody>
      </p:sp>
      <p:sp>
        <p:nvSpPr>
          <p:cNvPr id="39" name="正方形/長方形 6"/>
          <p:cNvSpPr>
            <a:spLocks noChangeArrowheads="1"/>
          </p:cNvSpPr>
          <p:nvPr/>
        </p:nvSpPr>
        <p:spPr bwMode="auto">
          <a:xfrm>
            <a:off x="6064522" y="2022520"/>
            <a:ext cx="2398868" cy="523220"/>
          </a:xfrm>
          <a:prstGeom prst="rect">
            <a:avLst/>
          </a:prstGeom>
          <a:solidFill>
            <a:srgbClr val="FFFFCC"/>
          </a:solidFill>
          <a:ln>
            <a:solidFill>
              <a:schemeClr val="tx1"/>
            </a:solid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2800" u="sng" dirty="0" smtClean="0">
                <a:solidFill>
                  <a:srgbClr val="FF0000"/>
                </a:solidFill>
                <a:latin typeface="Arial" pitchFamily="34" charset="0"/>
              </a:rPr>
              <a:t>5,000</a:t>
            </a:r>
            <a:r>
              <a:rPr lang="ja-JP" altLang="en-US" sz="2800" u="sng" dirty="0" smtClean="0">
                <a:solidFill>
                  <a:srgbClr val="FF0000"/>
                </a:solidFill>
                <a:latin typeface="Arial" pitchFamily="34" charset="0"/>
              </a:rPr>
              <a:t>億円</a:t>
            </a:r>
          </a:p>
        </p:txBody>
      </p:sp>
      <p:cxnSp>
        <p:nvCxnSpPr>
          <p:cNvPr id="4" name="直線コネクタ 3"/>
          <p:cNvCxnSpPr/>
          <p:nvPr/>
        </p:nvCxnSpPr>
        <p:spPr>
          <a:xfrm>
            <a:off x="4952997" y="2645357"/>
            <a:ext cx="830314" cy="909256"/>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5028438" y="4283522"/>
            <a:ext cx="743943" cy="957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1" name="直線コネクタ 40"/>
          <p:cNvCxnSpPr/>
          <p:nvPr/>
        </p:nvCxnSpPr>
        <p:spPr>
          <a:xfrm>
            <a:off x="4926963" y="4859586"/>
            <a:ext cx="868305" cy="957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3" name="直線コネクタ 42"/>
          <p:cNvCxnSpPr/>
          <p:nvPr/>
        </p:nvCxnSpPr>
        <p:spPr>
          <a:xfrm>
            <a:off x="5011695" y="5733256"/>
            <a:ext cx="743943" cy="957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5011695" y="6155730"/>
            <a:ext cx="743943" cy="9574"/>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4926956" y="2637071"/>
            <a:ext cx="3886975" cy="21231"/>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9" name="右中かっこ 8"/>
          <p:cNvSpPr/>
          <p:nvPr/>
        </p:nvSpPr>
        <p:spPr>
          <a:xfrm>
            <a:off x="7059320" y="2685150"/>
            <a:ext cx="404037" cy="88802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srgbClr val="000000"/>
              </a:solidFill>
            </a:endParaRPr>
          </a:p>
        </p:txBody>
      </p:sp>
      <p:sp>
        <p:nvSpPr>
          <p:cNvPr id="47" name="正方形/長方形 6"/>
          <p:cNvSpPr>
            <a:spLocks noChangeArrowheads="1"/>
          </p:cNvSpPr>
          <p:nvPr/>
        </p:nvSpPr>
        <p:spPr bwMode="auto">
          <a:xfrm>
            <a:off x="7463357" y="2780928"/>
            <a:ext cx="232626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2800" dirty="0" smtClean="0">
                <a:solidFill>
                  <a:srgbClr val="000000"/>
                </a:solidFill>
                <a:latin typeface="Arial" pitchFamily="34" charset="0"/>
              </a:rPr>
              <a:t>約</a:t>
            </a:r>
            <a:r>
              <a:rPr lang="en-US" altLang="ja-JP" sz="2800" dirty="0" smtClean="0">
                <a:solidFill>
                  <a:srgbClr val="000000"/>
                </a:solidFill>
                <a:latin typeface="Arial" pitchFamily="34" charset="0"/>
              </a:rPr>
              <a:t>1,700</a:t>
            </a:r>
            <a:r>
              <a:rPr lang="ja-JP" altLang="en-US" sz="2800" dirty="0" smtClean="0">
                <a:solidFill>
                  <a:srgbClr val="000000"/>
                </a:solidFill>
                <a:latin typeface="Arial" pitchFamily="34" charset="0"/>
              </a:rPr>
              <a:t>億円</a:t>
            </a:r>
          </a:p>
        </p:txBody>
      </p:sp>
      <p:sp>
        <p:nvSpPr>
          <p:cNvPr id="48" name="正方形/長方形 6"/>
          <p:cNvSpPr>
            <a:spLocks noChangeArrowheads="1"/>
          </p:cNvSpPr>
          <p:nvPr/>
        </p:nvSpPr>
        <p:spPr bwMode="auto">
          <a:xfrm>
            <a:off x="194473" y="764704"/>
            <a:ext cx="9517056"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0"/>
              </a:spcBef>
              <a:buFontTx/>
              <a:buNone/>
            </a:pPr>
            <a:r>
              <a:rPr lang="ja-JP" altLang="en-US" sz="2200" dirty="0" smtClean="0">
                <a:solidFill>
                  <a:srgbClr val="000000"/>
                </a:solidFill>
                <a:latin typeface="Arial" pitchFamily="34" charset="0"/>
              </a:rPr>
              <a:t>　医療以外の介護、年金、その他の約</a:t>
            </a:r>
            <a:r>
              <a:rPr lang="en-US" altLang="ja-JP" sz="2200" dirty="0" smtClean="0">
                <a:solidFill>
                  <a:srgbClr val="000000"/>
                </a:solidFill>
                <a:latin typeface="Arial" pitchFamily="34" charset="0"/>
              </a:rPr>
              <a:t>3,800</a:t>
            </a:r>
            <a:r>
              <a:rPr lang="ja-JP" altLang="en-US" sz="2200" dirty="0" smtClean="0">
                <a:solidFill>
                  <a:srgbClr val="000000"/>
                </a:solidFill>
                <a:latin typeface="Arial" pitchFamily="34" charset="0"/>
              </a:rPr>
              <a:t>億円は、改定や制度改正がないことから、支出額が削減できない。財務省の主張する</a:t>
            </a:r>
            <a:r>
              <a:rPr lang="en-US" altLang="ja-JP" sz="2200" dirty="0" smtClean="0">
                <a:solidFill>
                  <a:srgbClr val="000000"/>
                </a:solidFill>
                <a:latin typeface="Arial" pitchFamily="34" charset="0"/>
              </a:rPr>
              <a:t>5,000</a:t>
            </a:r>
            <a:r>
              <a:rPr lang="ja-JP" altLang="en-US" sz="2200" dirty="0" smtClean="0">
                <a:solidFill>
                  <a:srgbClr val="000000"/>
                </a:solidFill>
                <a:latin typeface="Arial" pitchFamily="34" charset="0"/>
              </a:rPr>
              <a:t>億円になると、医療のみが削減されることとなり、地域医療の崩壊を招きかねない。</a:t>
            </a:r>
          </a:p>
        </p:txBody>
      </p:sp>
      <p:sp>
        <p:nvSpPr>
          <p:cNvPr id="51" name="正方形/長方形 50"/>
          <p:cNvSpPr/>
          <p:nvPr/>
        </p:nvSpPr>
        <p:spPr>
          <a:xfrm>
            <a:off x="428501" y="4280902"/>
            <a:ext cx="1755194" cy="588258"/>
          </a:xfrm>
          <a:prstGeom prst="rect">
            <a:avLst/>
          </a:prstGeom>
          <a:solidFill>
            <a:srgbClr val="CCFFCC"/>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200" dirty="0" smtClean="0">
                <a:solidFill>
                  <a:srgbClr val="000000"/>
                </a:solidFill>
              </a:rPr>
              <a:t>介護</a:t>
            </a:r>
            <a:endParaRPr lang="ja-JP" altLang="en-US" sz="3200" dirty="0">
              <a:solidFill>
                <a:srgbClr val="000000"/>
              </a:solidFill>
            </a:endParaRPr>
          </a:p>
        </p:txBody>
      </p:sp>
      <p:sp>
        <p:nvSpPr>
          <p:cNvPr id="54" name="正方形/長方形 53"/>
          <p:cNvSpPr/>
          <p:nvPr/>
        </p:nvSpPr>
        <p:spPr>
          <a:xfrm>
            <a:off x="433065" y="4869160"/>
            <a:ext cx="1750626" cy="864096"/>
          </a:xfrm>
          <a:prstGeom prst="rect">
            <a:avLst/>
          </a:prstGeom>
          <a:solidFill>
            <a:srgbClr val="CCCC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200" dirty="0">
                <a:solidFill>
                  <a:srgbClr val="000000"/>
                </a:solidFill>
              </a:rPr>
              <a:t>年</a:t>
            </a:r>
            <a:r>
              <a:rPr lang="ja-JP" altLang="en-US" sz="3200" dirty="0" smtClean="0">
                <a:solidFill>
                  <a:srgbClr val="000000"/>
                </a:solidFill>
              </a:rPr>
              <a:t>金</a:t>
            </a:r>
            <a:endParaRPr lang="ja-JP" altLang="en-US" sz="3200" dirty="0">
              <a:solidFill>
                <a:srgbClr val="000000"/>
              </a:solidFill>
            </a:endParaRPr>
          </a:p>
        </p:txBody>
      </p:sp>
      <p:sp>
        <p:nvSpPr>
          <p:cNvPr id="55" name="正方形/長方形 54"/>
          <p:cNvSpPr/>
          <p:nvPr/>
        </p:nvSpPr>
        <p:spPr>
          <a:xfrm>
            <a:off x="428507" y="2634292"/>
            <a:ext cx="1738331" cy="1658804"/>
          </a:xfrm>
          <a:prstGeom prst="rect">
            <a:avLst/>
          </a:prstGeom>
          <a:solidFill>
            <a:srgbClr val="FF99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3200" dirty="0" smtClean="0">
                <a:solidFill>
                  <a:srgbClr val="000000"/>
                </a:solidFill>
              </a:rPr>
              <a:t>医療</a:t>
            </a:r>
            <a:endParaRPr lang="ja-JP" altLang="en-US" sz="3200" dirty="0">
              <a:solidFill>
                <a:srgbClr val="000000"/>
              </a:solidFill>
            </a:endParaRPr>
          </a:p>
        </p:txBody>
      </p:sp>
      <p:sp>
        <p:nvSpPr>
          <p:cNvPr id="56" name="正方形/長方形 55"/>
          <p:cNvSpPr/>
          <p:nvPr/>
        </p:nvSpPr>
        <p:spPr>
          <a:xfrm>
            <a:off x="428505" y="5733256"/>
            <a:ext cx="1757757" cy="432048"/>
          </a:xfrm>
          <a:prstGeom prst="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srgbClr val="000000"/>
                </a:solidFill>
              </a:rPr>
              <a:t>その他</a:t>
            </a:r>
            <a:endParaRPr lang="en-US" altLang="ja-JP" sz="1600" dirty="0" smtClean="0">
              <a:solidFill>
                <a:srgbClr val="000000"/>
              </a:solidFill>
            </a:endParaRPr>
          </a:p>
          <a:p>
            <a:pPr algn="ctr"/>
            <a:r>
              <a:rPr lang="ja-JP" altLang="en-US" sz="1600" dirty="0" smtClean="0">
                <a:solidFill>
                  <a:srgbClr val="000000"/>
                </a:solidFill>
              </a:rPr>
              <a:t>（生活保護等）</a:t>
            </a:r>
            <a:endParaRPr lang="ja-JP" altLang="en-US" sz="1600" dirty="0">
              <a:solidFill>
                <a:srgbClr val="000000"/>
              </a:solidFill>
            </a:endParaRPr>
          </a:p>
        </p:txBody>
      </p:sp>
      <p:sp>
        <p:nvSpPr>
          <p:cNvPr id="57" name="正方形/長方形 6"/>
          <p:cNvSpPr>
            <a:spLocks noChangeArrowheads="1"/>
          </p:cNvSpPr>
          <p:nvPr/>
        </p:nvSpPr>
        <p:spPr bwMode="auto">
          <a:xfrm>
            <a:off x="1832653" y="6269250"/>
            <a:ext cx="335437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2000" dirty="0">
                <a:solidFill>
                  <a:srgbClr val="000000"/>
                </a:solidFill>
                <a:latin typeface="Arial" pitchFamily="34" charset="0"/>
              </a:rPr>
              <a:t>厚</a:t>
            </a:r>
            <a:r>
              <a:rPr lang="ja-JP" altLang="en-US" sz="2000" dirty="0" smtClean="0">
                <a:solidFill>
                  <a:srgbClr val="000000"/>
                </a:solidFill>
                <a:latin typeface="Arial" pitchFamily="34" charset="0"/>
              </a:rPr>
              <a:t>生</a:t>
            </a:r>
            <a:r>
              <a:rPr lang="ja-JP" altLang="en-US" sz="2000" dirty="0">
                <a:solidFill>
                  <a:srgbClr val="000000"/>
                </a:solidFill>
                <a:latin typeface="Arial" pitchFamily="34" charset="0"/>
              </a:rPr>
              <a:t>労働</a:t>
            </a:r>
            <a:r>
              <a:rPr lang="ja-JP" altLang="en-US" sz="2000" dirty="0" smtClean="0">
                <a:solidFill>
                  <a:srgbClr val="000000"/>
                </a:solidFill>
                <a:latin typeface="Arial" pitchFamily="34" charset="0"/>
              </a:rPr>
              <a:t>省予算概算要求</a:t>
            </a:r>
          </a:p>
        </p:txBody>
      </p:sp>
      <p:sp>
        <p:nvSpPr>
          <p:cNvPr id="59" name="正方形/長方形 6"/>
          <p:cNvSpPr>
            <a:spLocks noChangeArrowheads="1"/>
          </p:cNvSpPr>
          <p:nvPr/>
        </p:nvSpPr>
        <p:spPr bwMode="auto">
          <a:xfrm>
            <a:off x="6123130" y="6269250"/>
            <a:ext cx="202822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2000" dirty="0">
                <a:solidFill>
                  <a:srgbClr val="000000"/>
                </a:solidFill>
                <a:latin typeface="Arial" pitchFamily="34" charset="0"/>
              </a:rPr>
              <a:t>財務省</a:t>
            </a:r>
            <a:r>
              <a:rPr lang="ja-JP" altLang="en-US" sz="2000" dirty="0" smtClean="0">
                <a:solidFill>
                  <a:srgbClr val="000000"/>
                </a:solidFill>
                <a:latin typeface="Arial" pitchFamily="34" charset="0"/>
              </a:rPr>
              <a:t>要求</a:t>
            </a:r>
          </a:p>
        </p:txBody>
      </p:sp>
      <p:sp>
        <p:nvSpPr>
          <p:cNvPr id="2" name="テキスト ボックス 1"/>
          <p:cNvSpPr txBox="1"/>
          <p:nvPr/>
        </p:nvSpPr>
        <p:spPr>
          <a:xfrm>
            <a:off x="7493596" y="32857"/>
            <a:ext cx="2373733" cy="461665"/>
          </a:xfrm>
          <a:prstGeom prst="rect">
            <a:avLst/>
          </a:prstGeom>
          <a:noFill/>
          <a:ln>
            <a:solidFill>
              <a:schemeClr val="tx1"/>
            </a:solidFill>
          </a:ln>
        </p:spPr>
        <p:txBody>
          <a:bodyPr wrap="square" rtlCol="0">
            <a:spAutoFit/>
          </a:bodyPr>
          <a:lstStyle/>
          <a:p>
            <a:pPr algn="ctr"/>
            <a:r>
              <a:rPr lang="en-US" altLang="ja-JP" sz="1200" dirty="0" smtClean="0">
                <a:solidFill>
                  <a:prstClr val="black"/>
                </a:solidFill>
              </a:rPr>
              <a:t>2015</a:t>
            </a:r>
            <a:r>
              <a:rPr lang="ja-JP" altLang="en-US" sz="1200" dirty="0" smtClean="0">
                <a:solidFill>
                  <a:prstClr val="black"/>
                </a:solidFill>
              </a:rPr>
              <a:t>年</a:t>
            </a:r>
            <a:r>
              <a:rPr lang="en-US" altLang="ja-JP" sz="1200" dirty="0" smtClean="0">
                <a:solidFill>
                  <a:prstClr val="black"/>
                </a:solidFill>
              </a:rPr>
              <a:t>11</a:t>
            </a:r>
            <a:r>
              <a:rPr lang="ja-JP" altLang="en-US" sz="1200" dirty="0" smtClean="0">
                <a:solidFill>
                  <a:prstClr val="black"/>
                </a:solidFill>
              </a:rPr>
              <a:t>月</a:t>
            </a:r>
            <a:r>
              <a:rPr lang="en-US" altLang="ja-JP" sz="1200" dirty="0" smtClean="0">
                <a:solidFill>
                  <a:prstClr val="black"/>
                </a:solidFill>
              </a:rPr>
              <a:t>18</a:t>
            </a:r>
            <a:r>
              <a:rPr lang="ja-JP" altLang="en-US" sz="1200" dirty="0" smtClean="0">
                <a:solidFill>
                  <a:prstClr val="black"/>
                </a:solidFill>
              </a:rPr>
              <a:t>日</a:t>
            </a:r>
            <a:endParaRPr lang="en-US" altLang="ja-JP" sz="1200" dirty="0" smtClean="0">
              <a:solidFill>
                <a:prstClr val="black"/>
              </a:solidFill>
            </a:endParaRPr>
          </a:p>
          <a:p>
            <a:pPr algn="ctr"/>
            <a:r>
              <a:rPr lang="ja-JP" altLang="en-US" sz="1200" dirty="0" smtClean="0">
                <a:solidFill>
                  <a:prstClr val="black"/>
                </a:solidFill>
              </a:rPr>
              <a:t>日本医師会定例</a:t>
            </a:r>
            <a:r>
              <a:rPr lang="ja-JP" altLang="en-US" sz="1200" dirty="0">
                <a:solidFill>
                  <a:prstClr val="black"/>
                </a:solidFill>
              </a:rPr>
              <a:t>記者会見資料</a:t>
            </a:r>
          </a:p>
        </p:txBody>
      </p:sp>
      <p:sp>
        <p:nvSpPr>
          <p:cNvPr id="30"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32</a:t>
            </a:fld>
            <a:endParaRPr lang="ja-JP" altLang="en-US" dirty="0">
              <a:solidFill>
                <a:prstClr val="black"/>
              </a:solidFill>
            </a:endParaRPr>
          </a:p>
        </p:txBody>
      </p:sp>
    </p:spTree>
    <p:extLst>
      <p:ext uri="{BB962C8B-B14F-4D97-AF65-F5344CB8AC3E}">
        <p14:creationId xmlns:p14="http://schemas.microsoft.com/office/powerpoint/2010/main" val="1894584731"/>
      </p:ext>
    </p:extLst>
  </p:cSld>
  <p:clrMapOvr>
    <a:masterClrMapping/>
  </p:clrMapOvr>
  <p:timing>
    <p:tnLst>
      <p:par>
        <p:cT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00472" y="548680"/>
          <a:ext cx="9451439" cy="4972739"/>
        </p:xfrm>
        <a:graphic>
          <a:graphicData uri="http://schemas.openxmlformats.org/drawingml/2006/table">
            <a:tbl>
              <a:tblPr firstRow="1" bandRow="1">
                <a:tableStyleId>{B301B821-A1FF-4177-AEE7-76D212191A09}</a:tableStyleId>
              </a:tblPr>
              <a:tblGrid>
                <a:gridCol w="977666"/>
                <a:gridCol w="8473773"/>
              </a:tblGrid>
              <a:tr h="432048">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基本診療料①</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a:effectLst/>
                          <a:latin typeface="ＭＳ Ｐゴシック" panose="020B0600070205080204" pitchFamily="50" charset="-128"/>
                          <a:ea typeface="ＭＳ Ｐゴシック" panose="020B0600070205080204" pitchFamily="50" charset="-128"/>
                        </a:rPr>
                        <a:t>　</a:t>
                      </a:r>
                      <a:endParaRPr lang="ja-JP" altLang="en-US" sz="20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8025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solidFill>
                            <a:srgbClr val="000000"/>
                          </a:solidFill>
                          <a:effectLst/>
                          <a:latin typeface="+mn-ea"/>
                          <a:ea typeface="+mn-ea"/>
                        </a:rPr>
                        <a:t>　</a:t>
                      </a:r>
                      <a:r>
                        <a:rPr lang="ja-JP" altLang="en-US" sz="1600" b="1" i="0" u="none" strike="noStrike" baseline="0" dirty="0" smtClean="0">
                          <a:latin typeface="+mn-ea"/>
                          <a:ea typeface="+mn-ea"/>
                        </a:rPr>
                        <a:t>一般病棟入院基本料（７対１入院基本料に限る）</a:t>
                      </a:r>
                      <a:endParaRPr lang="en-US" altLang="ja-JP" sz="1600" b="1" i="0" u="none" strike="noStrike" baseline="0" dirty="0" smtClean="0">
                        <a:latin typeface="+mn-ea"/>
                        <a:ea typeface="+mn-ea"/>
                      </a:endParaRPr>
                    </a:p>
                    <a:p>
                      <a:pPr algn="l"/>
                      <a:r>
                        <a:rPr lang="ja-JP" altLang="en-US" sz="1600" b="0" i="0" u="none" strike="noStrike" baseline="0" dirty="0" smtClean="0">
                          <a:latin typeface="+mn-ea"/>
                          <a:ea typeface="+mn-ea"/>
                        </a:rPr>
                        <a:t>　　</a:t>
                      </a:r>
                      <a:r>
                        <a:rPr lang="en-US" altLang="ja-JP" sz="1600" b="0" i="0" u="none" strike="noStrike" baseline="0" dirty="0" smtClean="0">
                          <a:latin typeface="+mn-ea"/>
                          <a:ea typeface="+mn-ea"/>
                        </a:rPr>
                        <a:t>〔</a:t>
                      </a:r>
                      <a:r>
                        <a:rPr lang="ja-JP" altLang="en-US" sz="1600" b="0" i="0" u="none" strike="noStrike" baseline="0" dirty="0" smtClean="0">
                          <a:latin typeface="+mn-ea"/>
                          <a:ea typeface="+mn-ea"/>
                        </a:rPr>
                        <a:t>平成２８年１０月１日以降に引き続き算定する場合に限る</a:t>
                      </a:r>
                      <a:r>
                        <a:rPr lang="en-US" altLang="ja-JP" sz="1600" b="0" i="0" u="none" strike="noStrike" baseline="0" dirty="0" smtClean="0">
                          <a:latin typeface="+mn-ea"/>
                          <a:ea typeface="+mn-ea"/>
                        </a:rPr>
                        <a:t>〕</a:t>
                      </a:r>
                      <a:endParaRPr lang="ja-JP" altLang="en-US" sz="1600" b="0" i="0" u="none" strike="noStrike" baseline="0" dirty="0">
                        <a:solidFill>
                          <a:srgbClr val="000000"/>
                        </a:solidFill>
                        <a:effectLst/>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46409">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0" i="0" u="none" strike="noStrike" baseline="0" dirty="0" smtClean="0">
                          <a:latin typeface="+mn-ea"/>
                          <a:ea typeface="+mn-ea"/>
                        </a:rPr>
                        <a:t>　</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一般病棟入院基本料（１０対１入院基本料に限る）</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平成２９年４月１日以降に引き続き算定する場合に限る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3371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一般病棟入院基本料の注６に掲げる看護必要度加算２又は３</a:t>
                      </a:r>
                      <a:endParaRPr lang="en-US" altLang="ja-JP" sz="1600" b="1" i="0" u="none" strike="noStrike" baseline="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平成２８年１０月１日以降に引き続き算定する場合に限る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4641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一般病棟入院基本料の注１２に掲げるＡＤＬ維持向上等体制加算</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3525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療養病棟入院基本料の注１０に掲げる在宅復帰機能強化加算</a:t>
                      </a:r>
                      <a:endParaRPr lang="en-US" altLang="ja-JP" sz="1600" b="1" i="0" u="none" strike="noStrike" baseline="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平成２８年１０月１日以降に引き続き算定する場合に限る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74516">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療養病棟入院基本料（注１１に掲げる届出に限る）</a:t>
                      </a:r>
                      <a:endParaRPr lang="en-US" altLang="ja-JP" sz="1600" b="1" i="0" u="none" strike="noStrike" baseline="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平成２８年１０月１日以降に引き続き算定する場合に限る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7606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特定機能病院入院基本料（一般病棟に限る。７対１入院基本料に限る）</a:t>
                      </a:r>
                      <a:endParaRPr lang="en-US" altLang="ja-JP" sz="1600" b="1" i="0" u="none" strike="noStrike" baseline="0" dirty="0" smtClean="0">
                        <a:latin typeface="+mn-ea"/>
                        <a:ea typeface="+mn-ea"/>
                      </a:endParaRPr>
                    </a:p>
                    <a:p>
                      <a:pPr algn="l"/>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平成２８年１０月１日以降に引き続き算定する場合に限る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lang="zh-TW" altLang="en-US" sz="1600" b="0" i="0" u="none" strike="noStrike" baseline="0" dirty="0">
                        <a:solidFill>
                          <a:srgbClr val="000000"/>
                        </a:solidFill>
                        <a:effectLst/>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648072">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0" i="0" u="none" strike="noStrike" baseline="0" dirty="0" smtClean="0">
                          <a:latin typeface="ＭＳ明朝"/>
                        </a:rPr>
                        <a:t>　</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特定機能病院入院基本料（一般病棟に限る。１０対１入院基本料に限る）</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平成２９年４月１日以降に引き続き算定する場合に限る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zh-TW" altLang="en-US" sz="1600" b="0" i="0" u="none" strike="noStrike" kern="1200" cap="none" spc="0" normalizeH="0" baseline="0" noProof="0" dirty="0" smtClean="0">
                        <a:ln>
                          <a:noFill/>
                        </a:ln>
                        <a:solidFill>
                          <a:srgbClr val="000000"/>
                        </a:solidFill>
                        <a:effectLst/>
                        <a:uLnTx/>
                        <a:uFillTx/>
                        <a:latin typeface="新細明體"/>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320</a:t>
            </a:fld>
            <a:endParaRPr lang="ja-JP" altLang="en-US" dirty="0">
              <a:solidFill>
                <a:prstClr val="black"/>
              </a:solidFill>
            </a:endParaRPr>
          </a:p>
        </p:txBody>
      </p:sp>
    </p:spTree>
    <p:extLst>
      <p:ext uri="{BB962C8B-B14F-4D97-AF65-F5344CB8AC3E}">
        <p14:creationId xmlns:p14="http://schemas.microsoft.com/office/powerpoint/2010/main" val="4158903229"/>
      </p:ext>
    </p:extLst>
  </p:cSld>
  <p:clrMapOvr>
    <a:masterClrMapping/>
  </p:clrMapOvr>
  <p:timing>
    <p:tnLst>
      <p:par>
        <p:cT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72480" y="620688"/>
          <a:ext cx="9451439" cy="5210151"/>
        </p:xfrm>
        <a:graphic>
          <a:graphicData uri="http://schemas.openxmlformats.org/drawingml/2006/table">
            <a:tbl>
              <a:tblPr firstRow="1" bandRow="1">
                <a:tableStyleId>{B301B821-A1FF-4177-AEE7-76D212191A09}</a:tableStyleId>
              </a:tblPr>
              <a:tblGrid>
                <a:gridCol w="977666"/>
                <a:gridCol w="8473773"/>
              </a:tblGrid>
              <a:tr h="360040">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基本診療料②</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a:effectLst/>
                          <a:latin typeface="ＭＳ Ｐゴシック" panose="020B0600070205080204" pitchFamily="50" charset="-128"/>
                          <a:ea typeface="ＭＳ Ｐゴシック" panose="020B0600070205080204" pitchFamily="50" charset="-128"/>
                        </a:rPr>
                        <a:t>　</a:t>
                      </a:r>
                      <a:endParaRPr lang="ja-JP" altLang="en-US" sz="20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8025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solidFill>
                            <a:srgbClr val="000000"/>
                          </a:solidFill>
                          <a:effectLst/>
                          <a:latin typeface="+mn-ea"/>
                          <a:ea typeface="+mn-ea"/>
                        </a:rPr>
                        <a:t>　</a:t>
                      </a:r>
                      <a:r>
                        <a:rPr lang="ja-JP" altLang="en-US" sz="1600" b="1" i="0" u="none" strike="noStrike" baseline="0" dirty="0" smtClean="0">
                          <a:solidFill>
                            <a:schemeClr val="dk1"/>
                          </a:solidFill>
                          <a:effectLst/>
                          <a:latin typeface="+mn-ea"/>
                          <a:ea typeface="+mn-ea"/>
                        </a:rPr>
                        <a:t>特定機能病院</a:t>
                      </a:r>
                      <a:r>
                        <a:rPr lang="ja-JP" altLang="en-US" sz="1600" b="1" i="0" u="none" strike="noStrike" baseline="0" dirty="0" smtClean="0">
                          <a:latin typeface="+mn-ea"/>
                          <a:ea typeface="+mn-ea"/>
                        </a:rPr>
                        <a:t>入院基本料の注５に掲げる看護必要度加算２又は３</a:t>
                      </a:r>
                      <a:endParaRPr lang="en-US" altLang="ja-JP" sz="1600" b="1" i="0" u="none" strike="noStrike" baseline="0" dirty="0" smtClean="0">
                        <a:latin typeface="+mn-ea"/>
                        <a:ea typeface="+mn-ea"/>
                      </a:endParaRPr>
                    </a:p>
                    <a:p>
                      <a:pPr algn="l"/>
                      <a:r>
                        <a:rPr lang="ja-JP" altLang="en-US" sz="1600" b="0" i="0" u="none" strike="noStrike" baseline="0" dirty="0" smtClean="0">
                          <a:latin typeface="+mn-ea"/>
                          <a:ea typeface="+mn-ea"/>
                        </a:rPr>
                        <a:t>　　</a:t>
                      </a:r>
                      <a:r>
                        <a:rPr lang="en-US" altLang="ja-JP" sz="1600" b="0" i="0" u="none" strike="noStrike" baseline="0" dirty="0" smtClean="0">
                          <a:latin typeface="+mn-ea"/>
                          <a:ea typeface="+mn-ea"/>
                        </a:rPr>
                        <a:t>〔</a:t>
                      </a:r>
                      <a:r>
                        <a:rPr lang="ja-JP" altLang="en-US" sz="1600" b="0" i="0" u="none" strike="noStrike" baseline="0" dirty="0" smtClean="0">
                          <a:latin typeface="+mn-ea"/>
                          <a:ea typeface="+mn-ea"/>
                        </a:rPr>
                        <a:t>平成２８年１０月１日以降に引き続き算定する場合に限る</a:t>
                      </a:r>
                      <a:r>
                        <a:rPr lang="en-US" altLang="ja-JP" sz="1600" b="0" i="0" u="none" strike="noStrike" baseline="0" dirty="0" smtClean="0">
                          <a:latin typeface="+mn-ea"/>
                          <a:ea typeface="+mn-ea"/>
                        </a:rPr>
                        <a:t>〕</a:t>
                      </a:r>
                      <a:endParaRPr lang="ja-JP" altLang="en-US" sz="1600" b="0" i="0" u="none" strike="noStrike" baseline="0" dirty="0">
                        <a:solidFill>
                          <a:srgbClr val="000000"/>
                        </a:solidFill>
                        <a:effectLst/>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3204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0" i="0" u="none" strike="noStrike" baseline="0" dirty="0" smtClean="0">
                          <a:latin typeface="+mn-ea"/>
                          <a:ea typeface="+mn-ea"/>
                        </a:rPr>
                        <a:t>　</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特定機能病院入院基本料の注１０に掲げるＡＤＬ維持向上等体制加算</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3371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専門病院入院基本料（７対１入院基本料に限る）</a:t>
                      </a:r>
                      <a:endParaRPr lang="en-US" altLang="ja-JP" sz="1600" b="1" i="0" u="none" strike="noStrike" baseline="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平成２８年１０月１日以降に引き続き算定する場合に限る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4641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0" i="0" u="none" strike="noStrike" baseline="0" dirty="0" smtClean="0">
                          <a:latin typeface="+mn-ea"/>
                          <a:ea typeface="+mn-ea"/>
                        </a:rPr>
                        <a:t>　</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専門病院入院基本料（１０対１入院基本料に限る）</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平成２９年４月１日以降に引き続き算定する場合に限る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3525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専門病院入院基本料の注３に掲げる看護必要度加算２又は３</a:t>
                      </a:r>
                      <a:endParaRPr lang="en-US" altLang="ja-JP" sz="1600" b="1" i="0" u="none" strike="noStrike" baseline="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平成２８年１０月１日以降に引き続き算定する場合に限る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3050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0" i="0" u="none" strike="noStrike" baseline="0" dirty="0" smtClean="0">
                          <a:latin typeface="+mn-ea"/>
                          <a:ea typeface="+mn-ea"/>
                        </a:rPr>
                        <a:t>　</a:t>
                      </a:r>
                      <a:r>
                        <a:rPr lang="ja-JP" altLang="en-US" sz="1600" b="1" i="0" u="none" strike="noStrike" baseline="0" dirty="0" smtClean="0">
                          <a:latin typeface="+mn-ea"/>
                          <a:ea typeface="+mn-ea"/>
                        </a:rPr>
                        <a:t>専門病院入院基本料の注９に規定する</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ＡＤＬ維持向上等体制加算</a:t>
                      </a:r>
                      <a:endPar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762433">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総合入院体制加算１</a:t>
                      </a:r>
                      <a:r>
                        <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rPr>
                        <a:t> </a:t>
                      </a:r>
                    </a:p>
                    <a:p>
                      <a:pPr algn="l"/>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平成２８年１月１日において現に当該点数に係る届出を行っている保険医療機関であって、</a:t>
                      </a:r>
                      <a:endPar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endParaRPr>
                    </a:p>
                    <a:p>
                      <a:pPr algn="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平成２９年４月１日以降に引き続き算定する場合に限る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lang="zh-TW" altLang="en-US" sz="1600" b="0" i="0" u="none" strike="noStrike" baseline="0" dirty="0">
                        <a:solidFill>
                          <a:srgbClr val="000000"/>
                        </a:solidFill>
                        <a:effectLst/>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1029500">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0" i="0" u="none" strike="noStrike" baseline="0" dirty="0" smtClean="0">
                          <a:latin typeface="ＭＳ明朝"/>
                        </a:rPr>
                        <a:t>　</a:t>
                      </a:r>
                      <a:r>
                        <a:rPr kumimoji="1" lang="ja-JP" altLang="en-US" sz="1600" b="1" i="0" u="none" strike="noStrike" kern="1200" cap="none" spc="0" normalizeH="0" baseline="0" noProof="0" dirty="0" smtClean="0">
                          <a:ln>
                            <a:noFill/>
                          </a:ln>
                          <a:solidFill>
                            <a:prstClr val="black"/>
                          </a:solidFill>
                          <a:effectLst/>
                          <a:uLnTx/>
                          <a:uFillTx/>
                          <a:latin typeface="ＭＳ Ｐゴシック"/>
                          <a:ea typeface="+mn-ea"/>
                          <a:cs typeface="+mn-cs"/>
                        </a:rPr>
                        <a:t>総合入院体制加算３</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平成２８年１月１日において現に旧算定方法別表第１区分番号Ａ２００に掲げる総合入院体制加</a:t>
                      </a:r>
                      <a:endPar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算２に係る届出を行っている保険医療機関であって、平成２９年４月１日以降に引き続き算定する</a:t>
                      </a:r>
                      <a:endPar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zh-TW" altLang="en-US" sz="1600" b="0" i="0" u="none" strike="noStrike" kern="1200" cap="none" spc="0" normalizeH="0" baseline="0" noProof="0" dirty="0" smtClean="0">
                        <a:ln>
                          <a:noFill/>
                        </a:ln>
                        <a:solidFill>
                          <a:srgbClr val="000000"/>
                        </a:solidFill>
                        <a:effectLst/>
                        <a:uLnTx/>
                        <a:uFillTx/>
                        <a:latin typeface="新細明體"/>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321</a:t>
            </a:fld>
            <a:endParaRPr lang="ja-JP" altLang="en-US" dirty="0">
              <a:solidFill>
                <a:prstClr val="black"/>
              </a:solidFill>
            </a:endParaRPr>
          </a:p>
        </p:txBody>
      </p:sp>
    </p:spTree>
    <p:extLst>
      <p:ext uri="{BB962C8B-B14F-4D97-AF65-F5344CB8AC3E}">
        <p14:creationId xmlns:p14="http://schemas.microsoft.com/office/powerpoint/2010/main" val="2164146415"/>
      </p:ext>
    </p:extLst>
  </p:cSld>
  <p:clrMapOvr>
    <a:masterClrMapping/>
  </p:clrMapOvr>
  <p:timing>
    <p:tnLst>
      <p:par>
        <p:cT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72480" y="620688"/>
          <a:ext cx="9451439" cy="3676595"/>
        </p:xfrm>
        <a:graphic>
          <a:graphicData uri="http://schemas.openxmlformats.org/drawingml/2006/table">
            <a:tbl>
              <a:tblPr firstRow="1" bandRow="1">
                <a:tableStyleId>{B301B821-A1FF-4177-AEE7-76D212191A09}</a:tableStyleId>
              </a:tblPr>
              <a:tblGrid>
                <a:gridCol w="977666"/>
                <a:gridCol w="8473773"/>
              </a:tblGrid>
              <a:tr h="360040">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基本診療料③</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a:effectLst/>
                          <a:latin typeface="ＭＳ Ｐゴシック" panose="020B0600070205080204" pitchFamily="50" charset="-128"/>
                          <a:ea typeface="ＭＳ Ｐゴシック" panose="020B0600070205080204" pitchFamily="50" charset="-128"/>
                        </a:rPr>
                        <a:t>　</a:t>
                      </a:r>
                      <a:endParaRPr lang="ja-JP" altLang="en-US" sz="20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8025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solidFill>
                            <a:srgbClr val="000000"/>
                          </a:solidFill>
                          <a:effectLst/>
                          <a:latin typeface="+mn-ea"/>
                          <a:ea typeface="+mn-ea"/>
                        </a:rPr>
                        <a:t>　</a:t>
                      </a:r>
                      <a:r>
                        <a:rPr lang="ja-JP" altLang="en-US" sz="1600" b="1" i="0" u="none" strike="noStrike" baseline="0" dirty="0" smtClean="0">
                          <a:solidFill>
                            <a:srgbClr val="000000"/>
                          </a:solidFill>
                          <a:effectLst/>
                          <a:latin typeface="+mn-ea"/>
                          <a:ea typeface="+mn-ea"/>
                        </a:rPr>
                        <a:t>急性期看護補助体制加算</a:t>
                      </a:r>
                      <a:endParaRPr lang="en-US" altLang="ja-JP" sz="1600" b="1" i="0" u="none" strike="noStrike" baseline="0" dirty="0" smtClean="0">
                        <a:solidFill>
                          <a:srgbClr val="000000"/>
                        </a:solidFill>
                        <a:effectLst/>
                        <a:latin typeface="+mn-ea"/>
                        <a:ea typeface="+mn-ea"/>
                      </a:endParaRPr>
                    </a:p>
                    <a:p>
                      <a:pPr algn="l"/>
                      <a:r>
                        <a:rPr lang="ja-JP" altLang="en-US" sz="1600" b="0" i="0" u="none" strike="noStrike" baseline="0" dirty="0" smtClean="0">
                          <a:latin typeface="+mn-ea"/>
                          <a:ea typeface="+mn-ea"/>
                        </a:rPr>
                        <a:t>　　</a:t>
                      </a:r>
                      <a:r>
                        <a:rPr lang="en-US" altLang="ja-JP" sz="1600" b="0" i="0" u="none" strike="noStrike" baseline="0" dirty="0" smtClean="0">
                          <a:latin typeface="+mn-ea"/>
                          <a:ea typeface="+mn-ea"/>
                        </a:rPr>
                        <a:t>〔</a:t>
                      </a:r>
                      <a:r>
                        <a:rPr lang="ja-JP" altLang="en-US" sz="1600" b="0" i="0" u="none" strike="noStrike" baseline="0" dirty="0" smtClean="0">
                          <a:latin typeface="+mn-ea"/>
                          <a:ea typeface="+mn-ea"/>
                        </a:rPr>
                        <a:t>平成２８年１０月１日以降に引き続き算定する場合に限る</a:t>
                      </a:r>
                      <a:r>
                        <a:rPr lang="en-US" altLang="ja-JP" sz="1600" b="0" i="0" u="none" strike="noStrike" baseline="0" dirty="0" smtClean="0">
                          <a:latin typeface="+mn-ea"/>
                          <a:ea typeface="+mn-ea"/>
                        </a:rPr>
                        <a:t>〕</a:t>
                      </a:r>
                      <a:endParaRPr lang="ja-JP" altLang="en-US" sz="1600" b="0" i="0" u="none" strike="noStrike" baseline="0" dirty="0">
                        <a:solidFill>
                          <a:srgbClr val="000000"/>
                        </a:solidFill>
                        <a:effectLst/>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1080120">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0" i="0" u="none" strike="noStrike" baseline="0" dirty="0" smtClean="0">
                          <a:latin typeface="+mn-ea"/>
                          <a:ea typeface="+mn-ea"/>
                        </a:rPr>
                        <a:t>　</a:t>
                      </a:r>
                      <a:r>
                        <a:rPr lang="ja-JP" altLang="en-US" sz="1600" b="1" i="0" u="none" strike="noStrike" baseline="0" dirty="0" smtClean="0">
                          <a:latin typeface="+mn-ea"/>
                          <a:ea typeface="+mn-ea"/>
                        </a:rPr>
                        <a:t>看護職員夜間１２対１配置加算２</a:t>
                      </a:r>
                      <a:endParaRPr lang="en-US" altLang="ja-JP" sz="1600" b="1" i="0" u="none" strike="noStrike" baseline="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平成２８年３月３１日において現に旧算定方法別表第１区分番号Ａ２０７－４に掲げる看護職員</a:t>
                      </a:r>
                      <a:endPar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夜間配置加算に係る届出を行っている保険医療機関であって、平成２８年１０月１日以降に引き</a:t>
                      </a:r>
                      <a:endPar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3204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後発医薬品使用体制加算</a:t>
                      </a:r>
                      <a:endParaRPr kumimoji="1" lang="ja-JP" altLang="en-US" sz="1600" b="1"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7606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0" i="0" u="none" strike="noStrike" baseline="0" dirty="0" smtClean="0">
                          <a:latin typeface="+mn-ea"/>
                          <a:ea typeface="+mn-ea"/>
                        </a:rPr>
                        <a:t>　</a:t>
                      </a:r>
                      <a:r>
                        <a:rPr lang="ja-JP" altLang="en-US" sz="1600" b="1" i="0" u="none" strike="noStrike" baseline="0" dirty="0" smtClean="0">
                          <a:latin typeface="+mn-ea"/>
                          <a:ea typeface="+mn-ea"/>
                        </a:rPr>
                        <a:t>救命救急入院料２又は４</a:t>
                      </a:r>
                      <a:endParaRPr lang="en-US" altLang="ja-JP" sz="1600" b="1" i="0" u="none" strike="noStrike" baseline="0" dirty="0" smtClean="0">
                        <a:latin typeface="+mn-ea"/>
                        <a:ea typeface="+mn-ea"/>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平成２８年１０月１日以降に引き続き算定する場合に限る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648072">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ja-JP" altLang="en-US" sz="1600" b="0" i="0" u="none" strike="noStrike" baseline="0" dirty="0" smtClean="0">
                          <a:latin typeface="+mn-ea"/>
                          <a:ea typeface="+mn-ea"/>
                        </a:rPr>
                        <a:t>　</a:t>
                      </a:r>
                      <a:r>
                        <a:rPr lang="ja-JP" altLang="en-US" sz="1600" b="1" i="0" u="none" strike="noStrike" baseline="0" dirty="0" smtClean="0">
                          <a:latin typeface="+mn-ea"/>
                          <a:ea typeface="+mn-ea"/>
                        </a:rPr>
                        <a:t>特定集中治療室管理料</a:t>
                      </a:r>
                      <a:endParaRPr kumimoji="1" lang="en-US" altLang="ja-JP" sz="1600" b="1" i="0" u="none" strike="noStrike" kern="1200" cap="none" spc="0" normalizeH="0" baseline="0" noProof="0" dirty="0" smtClean="0">
                        <a:ln>
                          <a:noFill/>
                        </a:ln>
                        <a:solidFill>
                          <a:prstClr val="black"/>
                        </a:solidFill>
                        <a:effectLst/>
                        <a:uLnTx/>
                        <a:uFillTx/>
                        <a:latin typeface="ＭＳ Ｐゴシック"/>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    〔</a:t>
                      </a:r>
                      <a:r>
                        <a:rPr kumimoji="1" lang="ja-JP" altLang="en-US" sz="1600" b="0" i="0" u="none" strike="noStrike" kern="1200" cap="none" spc="0" normalizeH="0" baseline="0" noProof="0" dirty="0" smtClean="0">
                          <a:ln>
                            <a:noFill/>
                          </a:ln>
                          <a:solidFill>
                            <a:prstClr val="black"/>
                          </a:solidFill>
                          <a:effectLst/>
                          <a:uLnTx/>
                          <a:uFillTx/>
                          <a:latin typeface="ＭＳ Ｐゴシック"/>
                          <a:ea typeface="+mn-ea"/>
                          <a:cs typeface="+mn-cs"/>
                        </a:rPr>
                        <a:t>平成２８年１０月１日以降に引き続き算定する場合に限る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 Ｐゴシック"/>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322</a:t>
            </a:fld>
            <a:endParaRPr lang="ja-JP" altLang="en-US" dirty="0">
              <a:solidFill>
                <a:prstClr val="black"/>
              </a:solidFill>
            </a:endParaRPr>
          </a:p>
        </p:txBody>
      </p:sp>
    </p:spTree>
    <p:extLst>
      <p:ext uri="{BB962C8B-B14F-4D97-AF65-F5344CB8AC3E}">
        <p14:creationId xmlns:p14="http://schemas.microsoft.com/office/powerpoint/2010/main" val="1818953558"/>
      </p:ext>
    </p:extLst>
  </p:cSld>
  <p:clrMapOvr>
    <a:masterClrMapping/>
  </p:clrMapOvr>
  <p:timing>
    <p:tnLst>
      <p:par>
        <p:cT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a:xfrm>
            <a:off x="390425" y="2349805"/>
            <a:ext cx="9144000" cy="1367295"/>
          </a:xfrm>
          <a:prstGeom prst="rect">
            <a:avLst/>
          </a:prstGeom>
          <a:solidFill>
            <a:srgbClr val="92D050"/>
          </a:solidFill>
          <a:ln w="38100" cmpd="dbl">
            <a:solidFill>
              <a:schemeClr val="tx1"/>
            </a:solidFill>
            <a:prstDash val="solid"/>
          </a:ln>
        </p:spPr>
        <p:txBody>
          <a:bodyPr anchor="ctr">
            <a:normAutofit fontScale="92500"/>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pPr>
            <a:r>
              <a:rPr lang="ja-JP" altLang="en-US" sz="2400" dirty="0" smtClean="0">
                <a:solidFill>
                  <a:prstClr val="black"/>
                </a:solidFill>
                <a:latin typeface="ＭＳ明朝"/>
              </a:rPr>
              <a:t>施設</a:t>
            </a:r>
            <a:r>
              <a:rPr lang="ja-JP" altLang="en-US" sz="2400" dirty="0">
                <a:solidFill>
                  <a:prstClr val="black"/>
                </a:solidFill>
                <a:latin typeface="ＭＳ明朝"/>
              </a:rPr>
              <a:t>基準の改正により</a:t>
            </a:r>
            <a:r>
              <a:rPr lang="ja-JP" altLang="en-US" sz="2400" dirty="0" smtClean="0">
                <a:solidFill>
                  <a:prstClr val="black"/>
                </a:solidFill>
                <a:latin typeface="ＭＳ明朝"/>
              </a:rPr>
              <a:t>、平成</a:t>
            </a:r>
            <a:r>
              <a:rPr lang="ja-JP" altLang="en-US" sz="2400" dirty="0">
                <a:solidFill>
                  <a:prstClr val="black"/>
                </a:solidFill>
                <a:latin typeface="ＭＳ明朝"/>
              </a:rPr>
              <a:t>２８年３月３１日に</a:t>
            </a:r>
            <a:r>
              <a:rPr lang="ja-JP" altLang="en-US" sz="2400" dirty="0" smtClean="0">
                <a:solidFill>
                  <a:prstClr val="black"/>
                </a:solidFill>
                <a:latin typeface="ＭＳ明朝"/>
              </a:rPr>
              <a:t>おいて</a:t>
            </a:r>
            <a:endParaRPr lang="en-US" altLang="ja-JP" sz="2400" dirty="0" smtClean="0">
              <a:solidFill>
                <a:prstClr val="black"/>
              </a:solidFill>
              <a:latin typeface="ＭＳ明朝"/>
            </a:endParaRPr>
          </a:p>
          <a:p>
            <a:pPr>
              <a:spcBef>
                <a:spcPts val="0"/>
              </a:spcBef>
            </a:pPr>
            <a:r>
              <a:rPr lang="ja-JP" altLang="en-US" sz="2400" dirty="0" smtClean="0">
                <a:solidFill>
                  <a:prstClr val="black"/>
                </a:solidFill>
                <a:latin typeface="ＭＳ明朝"/>
              </a:rPr>
              <a:t>現</a:t>
            </a:r>
            <a:r>
              <a:rPr lang="ja-JP" altLang="en-US" sz="2400" dirty="0">
                <a:solidFill>
                  <a:prstClr val="black"/>
                </a:solidFill>
                <a:latin typeface="ＭＳ明朝"/>
              </a:rPr>
              <a:t>に当該点数を算定していた保険医療機関又は保険薬局であっても</a:t>
            </a:r>
            <a:r>
              <a:rPr lang="ja-JP" altLang="en-US" sz="2400" dirty="0" smtClean="0">
                <a:solidFill>
                  <a:prstClr val="black"/>
                </a:solidFill>
                <a:latin typeface="ＭＳ明朝"/>
              </a:rPr>
              <a:t>、</a:t>
            </a:r>
            <a:endParaRPr lang="en-US" altLang="ja-JP" sz="2400" dirty="0" smtClean="0">
              <a:solidFill>
                <a:prstClr val="black"/>
              </a:solidFill>
              <a:latin typeface="ＭＳ明朝"/>
            </a:endParaRPr>
          </a:p>
          <a:p>
            <a:pPr>
              <a:spcBef>
                <a:spcPts val="0"/>
              </a:spcBef>
            </a:pPr>
            <a:r>
              <a:rPr lang="ja-JP" altLang="en-US" sz="2400" dirty="0" smtClean="0">
                <a:solidFill>
                  <a:prstClr val="black"/>
                </a:solidFill>
                <a:latin typeface="ＭＳ明朝"/>
              </a:rPr>
              <a:t>平成</a:t>
            </a:r>
            <a:r>
              <a:rPr lang="ja-JP" altLang="en-US" sz="2400" dirty="0">
                <a:solidFill>
                  <a:prstClr val="black"/>
                </a:solidFill>
                <a:latin typeface="ＭＳ明朝"/>
              </a:rPr>
              <a:t>２８年４月以降において当該点数を算定するに当たり</a:t>
            </a:r>
            <a:r>
              <a:rPr lang="ja-JP" altLang="en-US" sz="2400" dirty="0">
                <a:solidFill>
                  <a:srgbClr val="FF0000"/>
                </a:solidFill>
                <a:latin typeface="ＭＳ明朝"/>
              </a:rPr>
              <a:t>届出の必要なもの</a:t>
            </a:r>
            <a:endParaRPr lang="en-US" altLang="ja-JP" sz="2400" dirty="0" smtClean="0">
              <a:solidFill>
                <a:srgbClr val="FF0000"/>
              </a:solidFill>
              <a:latin typeface="ＭＳ Ｐゴシック"/>
            </a:endParaRPr>
          </a:p>
        </p:txBody>
      </p:sp>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323</a:t>
            </a:fld>
            <a:endParaRPr lang="ja-JP" altLang="en-US" dirty="0">
              <a:solidFill>
                <a:prstClr val="black"/>
              </a:solidFill>
            </a:endParaRPr>
          </a:p>
        </p:txBody>
      </p:sp>
    </p:spTree>
    <p:extLst>
      <p:ext uri="{BB962C8B-B14F-4D97-AF65-F5344CB8AC3E}">
        <p14:creationId xmlns:p14="http://schemas.microsoft.com/office/powerpoint/2010/main" val="554499405"/>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コンテンツ プレースホルダー 5"/>
          <p:cNvGraphicFramePr>
            <a:graphicFrameLocks noGrp="1"/>
          </p:cNvGraphicFramePr>
          <p:nvPr>
            <p:ph idx="1"/>
            <p:extLst/>
          </p:nvPr>
        </p:nvGraphicFramePr>
        <p:xfrm>
          <a:off x="272480" y="692696"/>
          <a:ext cx="9406835" cy="5332779"/>
        </p:xfrm>
        <a:graphic>
          <a:graphicData uri="http://schemas.openxmlformats.org/drawingml/2006/table">
            <a:tbl>
              <a:tblPr firstRow="1" bandRow="1">
                <a:tableStyleId>{B301B821-A1FF-4177-AEE7-76D212191A09}</a:tableStyleId>
              </a:tblPr>
              <a:tblGrid>
                <a:gridCol w="973052"/>
                <a:gridCol w="8433783"/>
              </a:tblGrid>
              <a:tr h="360040">
                <a:tc gridSpan="2">
                  <a:txBody>
                    <a:bodyPr/>
                    <a:lstStyle/>
                    <a:p>
                      <a:pPr algn="ctr" fontAlgn="ct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smtClean="0">
                          <a:effectLst/>
                          <a:latin typeface="ＭＳ Ｐゴシック" panose="020B0600070205080204" pitchFamily="50" charset="-128"/>
                          <a:ea typeface="ＭＳ Ｐゴシック" panose="020B0600070205080204" pitchFamily="50" charset="-128"/>
                        </a:rPr>
                        <a:t>特掲診療料</a:t>
                      </a:r>
                      <a:r>
                        <a:rPr lang="en-US" altLang="ja-JP" sz="2000" u="none" strike="noStrike" baseline="0" dirty="0" smtClean="0">
                          <a:effectLst/>
                          <a:latin typeface="ＭＳ Ｐゴシック" panose="020B0600070205080204" pitchFamily="50" charset="-128"/>
                          <a:ea typeface="ＭＳ Ｐゴシック" panose="020B0600070205080204" pitchFamily="50" charset="-128"/>
                        </a:rPr>
                        <a:t>〕</a:t>
                      </a:r>
                      <a:r>
                        <a:rPr lang="ja-JP" altLang="en-US" sz="2000" u="none" strike="noStrike" baseline="0" dirty="0">
                          <a:effectLst/>
                          <a:latin typeface="ＭＳ Ｐゴシック" panose="020B0600070205080204" pitchFamily="50" charset="-128"/>
                          <a:ea typeface="ＭＳ Ｐゴシック" panose="020B0600070205080204" pitchFamily="50" charset="-128"/>
                        </a:rPr>
                        <a:t>　</a:t>
                      </a:r>
                      <a:endParaRPr lang="ja-JP" altLang="en-US" sz="20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solidFill>
                      <a:schemeClr val="accent6"/>
                    </a:solidFill>
                  </a:tcPr>
                </a:tc>
                <a:tc hMerge="1">
                  <a:txBody>
                    <a:bodyPr/>
                    <a:lstStyle/>
                    <a:p>
                      <a:pPr algn="ctr" fontAlgn="ctr"/>
                      <a:endParaRPr lang="ja-JP" altLang="en-US" sz="18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80251">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１</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solidFill>
                            <a:srgbClr val="000000"/>
                          </a:solidFill>
                          <a:effectLst/>
                          <a:latin typeface="+mn-ea"/>
                          <a:ea typeface="+mn-ea"/>
                        </a:rPr>
                        <a:t>　</a:t>
                      </a:r>
                      <a:r>
                        <a:rPr lang="ja-JP" altLang="en-US" sz="1600" b="1" i="0" u="none" strike="noStrike" baseline="0" dirty="0" smtClean="0">
                          <a:solidFill>
                            <a:srgbClr val="000000"/>
                          </a:solidFill>
                          <a:effectLst/>
                          <a:latin typeface="+mn-ea"/>
                          <a:ea typeface="+mn-ea"/>
                        </a:rPr>
                        <a:t>ニコチン依存症管理料</a:t>
                      </a:r>
                      <a:endParaRPr lang="en-US" altLang="ja-JP" sz="1600" b="1" i="0" u="none" strike="noStrike" baseline="0" dirty="0" smtClean="0">
                        <a:solidFill>
                          <a:srgbClr val="000000"/>
                        </a:solidFill>
                        <a:effectLst/>
                        <a:latin typeface="+mn-ea"/>
                        <a:ea typeface="+mn-ea"/>
                      </a:endParaRPr>
                    </a:p>
                    <a:p>
                      <a:pPr algn="l"/>
                      <a:r>
                        <a:rPr lang="en-US" altLang="ja-JP" sz="1600" b="1" i="0" u="none" strike="noStrike" baseline="0" dirty="0" smtClean="0">
                          <a:solidFill>
                            <a:srgbClr val="000000"/>
                          </a:solidFill>
                          <a:effectLst/>
                          <a:latin typeface="+mn-ea"/>
                          <a:ea typeface="+mn-ea"/>
                        </a:rPr>
                        <a:t>    </a:t>
                      </a:r>
                      <a:r>
                        <a:rPr lang="en-US" altLang="ja-JP" sz="1600" b="0" i="0" u="none" strike="noStrike" baseline="0" dirty="0" smtClean="0">
                          <a:solidFill>
                            <a:srgbClr val="000000"/>
                          </a:solidFill>
                          <a:effectLst/>
                          <a:latin typeface="+mn-ea"/>
                          <a:ea typeface="+mn-ea"/>
                        </a:rPr>
                        <a:t>〔</a:t>
                      </a:r>
                      <a:r>
                        <a:rPr lang="ja-JP" altLang="en-US" sz="1600" b="0" i="0" u="none" strike="noStrike" baseline="0" dirty="0" smtClean="0">
                          <a:solidFill>
                            <a:srgbClr val="000000"/>
                          </a:solidFill>
                          <a:effectLst/>
                          <a:latin typeface="+mn-ea"/>
                          <a:ea typeface="+mn-ea"/>
                        </a:rPr>
                        <a:t>平成２９年７月１日以降に引き続き算定する場合に限る</a:t>
                      </a:r>
                      <a:r>
                        <a:rPr lang="en-US" altLang="ja-JP" sz="1600" b="0" i="0" u="none" strike="noStrike" baseline="0" dirty="0" smtClean="0">
                          <a:solidFill>
                            <a:srgbClr val="000000"/>
                          </a:solidFill>
                          <a:effectLst/>
                          <a:latin typeface="+mn-ea"/>
                          <a:ea typeface="+mn-ea"/>
                        </a:rPr>
                        <a:t>〕</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7606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２</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ＭＳ明朝"/>
                        </a:rPr>
                        <a:t>在宅療養支援診療所</a:t>
                      </a:r>
                      <a:endParaRPr lang="en-US" altLang="ja-JP" sz="1600" b="1" i="0" u="none" strike="noStrike" baseline="0" dirty="0" smtClean="0">
                        <a:latin typeface="ＭＳ明朝"/>
                      </a:endParaRPr>
                    </a:p>
                    <a:p>
                      <a:pPr algn="l"/>
                      <a:r>
                        <a:rPr lang="en-US" altLang="ja-JP" sz="1600" b="1" i="0" u="none" strike="noStrike" baseline="0" dirty="0" smtClean="0">
                          <a:latin typeface="ＭＳ明朝"/>
                        </a:rPr>
                        <a:t>    </a:t>
                      </a:r>
                      <a:r>
                        <a:rPr lang="en-US" altLang="ja-JP" sz="1600" b="0" i="0" u="none" strike="noStrike" baseline="0" dirty="0" smtClean="0">
                          <a:latin typeface="ＭＳ明朝"/>
                        </a:rPr>
                        <a:t>〔</a:t>
                      </a:r>
                      <a:r>
                        <a:rPr lang="ja-JP" altLang="en-US" sz="1600" b="0" i="0" u="none" strike="noStrike" baseline="0" dirty="0" smtClean="0">
                          <a:latin typeface="ＭＳ明朝"/>
                        </a:rPr>
                        <a:t>平成２９年４月１日以降に引き続き算定する場合に限る</a:t>
                      </a:r>
                      <a:r>
                        <a:rPr lang="en-US" altLang="ja-JP" sz="1600" b="0" i="0" u="none" strike="noStrike" baseline="0" dirty="0" smtClean="0">
                          <a:latin typeface="ＭＳ明朝"/>
                        </a:rPr>
                        <a:t>〕</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76064">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３</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コンタクトレンズ検査料１又は３</a:t>
                      </a:r>
                      <a:endParaRPr lang="en-US" altLang="ja-JP" sz="1600" b="1" i="0" u="none" strike="noStrike" baseline="0" dirty="0" smtClean="0">
                        <a:latin typeface="+mn-ea"/>
                        <a:ea typeface="+mn-ea"/>
                      </a:endParaRPr>
                    </a:p>
                    <a:p>
                      <a:pPr algn="l"/>
                      <a:r>
                        <a:rPr lang="en-US" altLang="ja-JP" sz="1600" b="1" i="0" u="none" strike="noStrike" baseline="0" dirty="0" smtClean="0">
                          <a:latin typeface="+mn-ea"/>
                          <a:ea typeface="+mn-ea"/>
                        </a:rPr>
                        <a:t>    </a:t>
                      </a:r>
                      <a:r>
                        <a:rPr lang="en-US" altLang="ja-JP" sz="1600" b="0" i="0" u="none" strike="noStrike" baseline="0" dirty="0" smtClean="0">
                          <a:latin typeface="+mn-ea"/>
                          <a:ea typeface="+mn-ea"/>
                        </a:rPr>
                        <a:t>〔</a:t>
                      </a:r>
                      <a:r>
                        <a:rPr lang="ja-JP" altLang="en-US" sz="1600" b="0" i="0" u="none" strike="noStrike" baseline="0" dirty="0" smtClean="0">
                          <a:latin typeface="+mn-ea"/>
                          <a:ea typeface="+mn-ea"/>
                        </a:rPr>
                        <a:t>平成２９年４月１日以降に</a:t>
                      </a:r>
                      <a:r>
                        <a:rPr kumimoji="1" lang="ja-JP" altLang="en-US" sz="1600" b="0" i="0" u="none" strike="noStrike" kern="1200" cap="none" spc="0" normalizeH="0" baseline="0" noProof="0" dirty="0" smtClean="0">
                          <a:ln>
                            <a:noFill/>
                          </a:ln>
                          <a:solidFill>
                            <a:prstClr val="black"/>
                          </a:solidFill>
                          <a:effectLst/>
                          <a:uLnTx/>
                          <a:uFillTx/>
                          <a:latin typeface="ＭＳ明朝"/>
                          <a:ea typeface="+mn-ea"/>
                          <a:cs typeface="+mn-cs"/>
                        </a:rPr>
                        <a:t>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明朝"/>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a:ea typeface="+mn-ea"/>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792088">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４</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ポジトロン断層撮影、ポジトロン断層・コンピューター断層複合撮影、ポジトロン断層・磁気共鳴コンピューター断層複合撮影及び乳房用ポジトロン断層撮影（注３に規定する届出に限る）</a:t>
                      </a:r>
                      <a:endParaRPr lang="en-US" altLang="ja-JP" sz="1600" b="1" i="0" u="none" strike="noStrike" baseline="0" dirty="0" smtClean="0">
                        <a:latin typeface="+mn-ea"/>
                        <a:ea typeface="+mn-ea"/>
                      </a:endParaRPr>
                    </a:p>
                    <a:p>
                      <a:pPr algn="l"/>
                      <a:r>
                        <a:rPr lang="ja-JP" altLang="en-US" sz="1600" b="0" i="0" u="none" strike="noStrike" baseline="0" dirty="0" smtClean="0">
                          <a:latin typeface="+mn-ea"/>
                          <a:ea typeface="+mn-ea"/>
                        </a:rPr>
                        <a:t>　　</a:t>
                      </a:r>
                      <a:r>
                        <a:rPr lang="en-US" altLang="ja-JP" sz="1600" b="0" i="0" u="none" strike="noStrike" baseline="0" dirty="0" smtClean="0">
                          <a:latin typeface="ＭＳ明朝"/>
                          <a:ea typeface="+mn-ea"/>
                        </a:rPr>
                        <a:t>〔</a:t>
                      </a:r>
                      <a:r>
                        <a:rPr lang="ja-JP" altLang="en-US" sz="1600" b="0" i="0" u="none" strike="noStrike" baseline="0" dirty="0" smtClean="0">
                          <a:latin typeface="ＭＳ明朝"/>
                        </a:rPr>
                        <a:t>平成２９年４月１日以降に引き続き算定する場合に限る</a:t>
                      </a:r>
                      <a:r>
                        <a:rPr lang="en-US" altLang="ja-JP" sz="1600" b="0" i="0" u="none" strike="noStrike" baseline="0" dirty="0" smtClean="0">
                          <a:latin typeface="ＭＳ明朝"/>
                        </a:rPr>
                        <a:t>〕</a:t>
                      </a:r>
                      <a:endParaRPr lang="ja-JP" altLang="en-US" sz="1600" b="0"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03323">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５</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ＭＳ Ｐゴシック" panose="020B0600070205080204" pitchFamily="50" charset="-128"/>
                          <a:ea typeface="ＭＳ Ｐゴシック" panose="020B0600070205080204" pitchFamily="50" charset="-128"/>
                        </a:rPr>
                        <a:t>心大血管疾患リハビリテーション料（</a:t>
                      </a:r>
                      <a:r>
                        <a:rPr lang="en-US" altLang="ja-JP" sz="1600" b="1" i="0" u="none" strike="noStrike" baseline="0" dirty="0" smtClean="0">
                          <a:latin typeface="ＭＳ Ｐゴシック" panose="020B0600070205080204" pitchFamily="50" charset="-128"/>
                          <a:ea typeface="ＭＳ Ｐゴシック" panose="020B0600070205080204" pitchFamily="50" charset="-128"/>
                        </a:rPr>
                        <a:t>Ⅱ</a:t>
                      </a:r>
                      <a:r>
                        <a:rPr lang="ja-JP" altLang="en-US" sz="1600" b="1" i="0" u="none" strike="noStrike" baseline="0" dirty="0" smtClean="0">
                          <a:latin typeface="ＭＳ Ｐゴシック" panose="020B0600070205080204" pitchFamily="50" charset="-128"/>
                          <a:ea typeface="ＭＳ Ｐゴシック" panose="020B0600070205080204" pitchFamily="50" charset="-128"/>
                        </a:rPr>
                        <a:t>）</a:t>
                      </a:r>
                      <a:endParaRPr lang="ja-JP" altLang="en-US"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403323">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６</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mn-ea"/>
                          <a:ea typeface="+mn-ea"/>
                        </a:rPr>
                        <a:t>腹腔鏡下肝切除術（３、４、５又は６を算定する場合に限る）</a:t>
                      </a:r>
                      <a:endParaRPr lang="zh-TW" altLang="en-US" sz="1600" b="1" i="0" u="none" strike="noStrike" baseline="0" dirty="0">
                        <a:solidFill>
                          <a:srgbClr val="000000"/>
                        </a:solidFill>
                        <a:effectLst/>
                        <a:latin typeface="+mn-ea"/>
                        <a:ea typeface="+mn-ea"/>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561506">
                <a:tc>
                  <a:txBody>
                    <a:bodyPr/>
                    <a:lstStyle/>
                    <a:p>
                      <a:pPr algn="ctr" fontAlgn="ctr"/>
                      <a:r>
                        <a:rPr lang="ja-JP" altLang="en-US" sz="1600" b="1" i="0" u="none" strike="noStrike" baseline="0" dirty="0" smtClean="0">
                          <a:solidFill>
                            <a:schemeClr val="dk1"/>
                          </a:solidFill>
                          <a:effectLst/>
                          <a:latin typeface="ＭＳ Ｐゴシック" panose="020B0600070205080204" pitchFamily="50" charset="-128"/>
                          <a:ea typeface="ＭＳ Ｐゴシック" panose="020B0600070205080204" pitchFamily="50" charset="-128"/>
                        </a:rPr>
                        <a:t>７</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algn="l"/>
                      <a:r>
                        <a:rPr lang="ja-JP" altLang="en-US" sz="1600" b="0" i="0" u="none" strike="noStrike" baseline="0" dirty="0" smtClean="0">
                          <a:latin typeface="+mn-ea"/>
                          <a:ea typeface="+mn-ea"/>
                        </a:rPr>
                        <a:t>　</a:t>
                      </a:r>
                      <a:r>
                        <a:rPr lang="ja-JP" altLang="en-US" sz="1600" b="1" i="0" u="none" strike="noStrike" baseline="0" dirty="0" smtClean="0">
                          <a:latin typeface="ＭＳ明朝"/>
                          <a:ea typeface="+mn-ea"/>
                        </a:rPr>
                        <a:t>在宅療養支援歯科診療所</a:t>
                      </a:r>
                      <a:r>
                        <a:rPr kumimoji="1" lang="en-US" altLang="ja-JP" sz="1600" b="1" i="0" u="none" strike="noStrike" kern="1200" cap="none" spc="0" normalizeH="0" baseline="0" noProof="0" dirty="0" smtClean="0">
                          <a:ln>
                            <a:noFill/>
                          </a:ln>
                          <a:solidFill>
                            <a:prstClr val="black"/>
                          </a:solidFill>
                          <a:effectLst/>
                          <a:uLnTx/>
                          <a:uFillTx/>
                          <a:latin typeface="ＭＳ明朝"/>
                          <a:ea typeface="+mn-ea"/>
                          <a:cs typeface="+mn-cs"/>
                        </a:rPr>
                        <a:t> </a:t>
                      </a:r>
                    </a:p>
                    <a:p>
                      <a:pPr algn="l"/>
                      <a:r>
                        <a:rPr kumimoji="1" lang="en-US" altLang="ja-JP" sz="1600" b="1" i="0" u="none" strike="noStrike" kern="1200" cap="none" spc="0" normalizeH="0" baseline="0" noProof="0" dirty="0" smtClean="0">
                          <a:ln>
                            <a:noFill/>
                          </a:ln>
                          <a:solidFill>
                            <a:prstClr val="black"/>
                          </a:solidFill>
                          <a:effectLst/>
                          <a:uLnTx/>
                          <a:uFillTx/>
                          <a:latin typeface="ＭＳ明朝"/>
                          <a:ea typeface="+mn-ea"/>
                          <a:cs typeface="+mn-cs"/>
                        </a:rPr>
                        <a:t>    </a:t>
                      </a:r>
                      <a:r>
                        <a:rPr kumimoji="1" lang="en-US" altLang="ja-JP" sz="1600" b="0" i="0" u="none" strike="noStrike" kern="1200" cap="none" spc="0" normalizeH="0" baseline="0" noProof="0" dirty="0" smtClean="0">
                          <a:ln>
                            <a:noFill/>
                          </a:ln>
                          <a:solidFill>
                            <a:prstClr val="black"/>
                          </a:solidFill>
                          <a:effectLst/>
                          <a:uLnTx/>
                          <a:uFillTx/>
                          <a:latin typeface="ＭＳ明朝"/>
                          <a:ea typeface="+mn-ea"/>
                          <a:cs typeface="+mn-cs"/>
                        </a:rPr>
                        <a:t>〔</a:t>
                      </a:r>
                      <a:r>
                        <a:rPr kumimoji="1" lang="ja-JP" altLang="en-US" sz="1600" b="0" i="0" u="none" strike="noStrike" kern="1200" cap="none" spc="0" normalizeH="0" baseline="0" noProof="0" dirty="0" smtClean="0">
                          <a:ln>
                            <a:noFill/>
                          </a:ln>
                          <a:solidFill>
                            <a:prstClr val="black"/>
                          </a:solidFill>
                          <a:effectLst/>
                          <a:uLnTx/>
                          <a:uFillTx/>
                          <a:latin typeface="ＭＳ明朝"/>
                          <a:ea typeface="+mn-ea"/>
                          <a:cs typeface="+mn-cs"/>
                        </a:rPr>
                        <a:t>平成２９年４月１日以降に引き続き算定する場合に限る</a:t>
                      </a:r>
                      <a:r>
                        <a:rPr kumimoji="1" lang="en-US" altLang="ja-JP" sz="1600" b="0" i="0" u="none" strike="noStrike" kern="1200" cap="none" spc="0" normalizeH="0" baseline="0" noProof="0" dirty="0" smtClean="0">
                          <a:ln>
                            <a:noFill/>
                          </a:ln>
                          <a:solidFill>
                            <a:prstClr val="black"/>
                          </a:solidFill>
                          <a:effectLst/>
                          <a:uLnTx/>
                          <a:uFillTx/>
                          <a:latin typeface="ＭＳ明朝"/>
                          <a:ea typeface="+mn-ea"/>
                          <a:cs typeface="+mn-cs"/>
                        </a:rPr>
                        <a:t>〕</a:t>
                      </a:r>
                      <a:endParaRPr kumimoji="1" lang="ja-JP" altLang="en-US" sz="16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endParaRP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８</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歯根端切除手術の注３</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９</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基準調剤加算</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r h="360040">
                <a:tc>
                  <a:txBody>
                    <a:bodyPr/>
                    <a:lstStyle/>
                    <a:p>
                      <a:pPr algn="ctr" fontAlgn="ctr"/>
                      <a:r>
                        <a:rPr lang="ja-JP" altLang="en-US" sz="1600" b="1" i="0" u="none" strike="noStrike" baseline="0" dirty="0" smtClean="0">
                          <a:solidFill>
                            <a:srgbClr val="000000"/>
                          </a:solidFill>
                          <a:effectLst/>
                          <a:latin typeface="ＭＳ Ｐゴシック" panose="020B0600070205080204" pitchFamily="50" charset="-128"/>
                          <a:ea typeface="ＭＳ Ｐゴシック" panose="020B0600070205080204" pitchFamily="50" charset="-128"/>
                        </a:rPr>
                        <a:t>１０</a:t>
                      </a:r>
                      <a:endParaRPr lang="en-US" altLang="ja-JP" sz="1600" b="1" i="0" u="none" strike="noStrike" baseline="0" dirty="0">
                        <a:solidFill>
                          <a:srgbClr val="000000"/>
                        </a:solidFill>
                        <a:effectLst/>
                        <a:latin typeface="ＭＳ Ｐゴシック" panose="020B0600070205080204" pitchFamily="50" charset="-128"/>
                        <a:ea typeface="ＭＳ Ｐゴシック" panose="020B0600070205080204" pitchFamily="50" charset="-128"/>
                      </a:endParaRPr>
                    </a:p>
                  </a:txBody>
                  <a:tcPr marL="9525" marR="9525" marT="9525" marB="0" anchor="ctr">
                    <a:lnR w="12700" cap="flat" cmpd="sng" algn="ctr">
                      <a:solidFill>
                        <a:schemeClr val="accent5">
                          <a:lumMod val="60000"/>
                          <a:lumOff val="40000"/>
                        </a:schemeClr>
                      </a:solidFill>
                      <a:prstDash val="solid"/>
                      <a:round/>
                      <a:headEnd type="none" w="med" len="med"/>
                      <a:tailEnd type="none" w="med" len="med"/>
                    </a:lnR>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600" b="0"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　</a:t>
                      </a:r>
                      <a:r>
                        <a:rPr kumimoji="1" lang="ja-JP" altLang="en-US" sz="1600" b="1" i="0" u="none" strike="noStrike" kern="1200" cap="none" spc="0" normalizeH="0" baseline="0" noProof="0" dirty="0" smtClean="0">
                          <a:ln>
                            <a:noFill/>
                          </a:ln>
                          <a:solidFill>
                            <a:srgbClr val="000000"/>
                          </a:solidFill>
                          <a:effectLst/>
                          <a:uLnTx/>
                          <a:uFillTx/>
                          <a:latin typeface="ＭＳ Ｐゴシック" panose="020B0600070205080204" pitchFamily="50" charset="-128"/>
                          <a:ea typeface="ＭＳ Ｐゴシック" panose="020B0600070205080204" pitchFamily="50" charset="-128"/>
                          <a:cs typeface="+mn-cs"/>
                        </a:rPr>
                        <a:t>後発医薬品調剤体制加算１又は２</a:t>
                      </a:r>
                    </a:p>
                  </a:txBody>
                  <a:tcPr marL="9525" marR="9525" marT="9525" marB="0" anchor="ctr">
                    <a:lnL w="12700" cap="flat" cmpd="sng" algn="ctr">
                      <a:solidFill>
                        <a:schemeClr val="accent5">
                          <a:lumMod val="60000"/>
                          <a:lumOff val="40000"/>
                        </a:schemeClr>
                      </a:solidFill>
                      <a:prstDash val="solid"/>
                      <a:round/>
                      <a:headEnd type="none" w="med" len="med"/>
                      <a:tailEnd type="none" w="med" len="med"/>
                    </a:lnL>
                    <a:lnR w="12700" cap="flat" cmpd="sng" algn="ctr">
                      <a:solidFill>
                        <a:schemeClr val="accent5">
                          <a:lumMod val="60000"/>
                          <a:lumOff val="40000"/>
                        </a:schemeClr>
                      </a:solidFill>
                      <a:prstDash val="solid"/>
                      <a:round/>
                      <a:headEnd type="none" w="med" len="med"/>
                      <a:tailEnd type="none" w="med" len="med"/>
                    </a:lnR>
                  </a:tcPr>
                </a:tc>
              </a:tr>
            </a:tbl>
          </a:graphicData>
        </a:graphic>
      </p:graphicFrame>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324</a:t>
            </a:fld>
            <a:endParaRPr lang="ja-JP" altLang="en-US" dirty="0">
              <a:solidFill>
                <a:prstClr val="black"/>
              </a:solidFill>
            </a:endParaRPr>
          </a:p>
        </p:txBody>
      </p:sp>
    </p:spTree>
    <p:extLst>
      <p:ext uri="{BB962C8B-B14F-4D97-AF65-F5344CB8AC3E}">
        <p14:creationId xmlns:p14="http://schemas.microsoft.com/office/powerpoint/2010/main" val="3699226468"/>
      </p:ext>
    </p:extLst>
  </p:cSld>
  <p:clrMapOvr>
    <a:masterClrMapping/>
  </p:clrMapOvr>
  <p:timing>
    <p:tnLst>
      <p:par>
        <p:cTn id="1" dur="indefinite" restart="never" nodeType="tmRoot"/>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1"/>
          <p:cNvSpPr>
            <a:spLocks noGrp="1"/>
          </p:cNvSpPr>
          <p:nvPr>
            <p:ph type="title"/>
          </p:nvPr>
        </p:nvSpPr>
        <p:spPr>
          <a:xfrm>
            <a:off x="256485" y="102741"/>
            <a:ext cx="9433932" cy="1090439"/>
          </a:xfrm>
          <a:ln w="12700">
            <a:solidFill>
              <a:schemeClr val="tx1"/>
            </a:solidFill>
          </a:ln>
        </p:spPr>
        <p:txBody>
          <a:bodyPr>
            <a:noAutofit/>
          </a:bodyPr>
          <a:lstStyle/>
          <a:p>
            <a:r>
              <a:rPr lang="ja-JP" altLang="en-US" sz="2400" dirty="0">
                <a:latin typeface="ＭＳ明朝"/>
              </a:rPr>
              <a:t>診療報酬の算定項目の</a:t>
            </a:r>
            <a:r>
              <a:rPr lang="ja-JP" altLang="en-US" sz="2400" dirty="0">
                <a:solidFill>
                  <a:srgbClr val="66CCFF"/>
                </a:solidFill>
                <a:latin typeface="ＭＳ明朝"/>
              </a:rPr>
              <a:t>名称等</a:t>
            </a:r>
            <a:r>
              <a:rPr lang="ja-JP" altLang="en-US" sz="2400" dirty="0">
                <a:latin typeface="ＭＳ明朝"/>
              </a:rPr>
              <a:t>が以下のとおり変更されたが</a:t>
            </a:r>
            <a:r>
              <a:rPr lang="ja-JP" altLang="en-US" sz="2400" dirty="0" smtClean="0">
                <a:latin typeface="ＭＳ明朝"/>
              </a:rPr>
              <a:t>、</a:t>
            </a:r>
            <a:r>
              <a:rPr lang="en-US" altLang="ja-JP" sz="2400" dirty="0" smtClean="0">
                <a:latin typeface="ＭＳ明朝"/>
              </a:rPr>
              <a:t/>
            </a:r>
            <a:br>
              <a:rPr lang="en-US" altLang="ja-JP" sz="2400" dirty="0" smtClean="0">
                <a:latin typeface="ＭＳ明朝"/>
              </a:rPr>
            </a:br>
            <a:r>
              <a:rPr lang="ja-JP" altLang="en-US" sz="2400" dirty="0" smtClean="0">
                <a:solidFill>
                  <a:srgbClr val="FF0000"/>
                </a:solidFill>
                <a:latin typeface="ＭＳ明朝"/>
              </a:rPr>
              <a:t>平成２８年３月</a:t>
            </a:r>
            <a:r>
              <a:rPr lang="ja-JP" altLang="en-US" sz="2400" dirty="0">
                <a:solidFill>
                  <a:srgbClr val="FF0000"/>
                </a:solidFill>
                <a:latin typeface="ＭＳ明朝"/>
              </a:rPr>
              <a:t>３１</a:t>
            </a:r>
            <a:r>
              <a:rPr lang="ja-JP" altLang="en-US" sz="2400" dirty="0" smtClean="0">
                <a:solidFill>
                  <a:srgbClr val="FF0000"/>
                </a:solidFill>
                <a:latin typeface="ＭＳ明朝"/>
              </a:rPr>
              <a:t>日において</a:t>
            </a:r>
            <a:r>
              <a:rPr lang="ja-JP" altLang="en-US" sz="2400" dirty="0">
                <a:solidFill>
                  <a:srgbClr val="FF0000"/>
                </a:solidFill>
                <a:latin typeface="ＭＳ明朝"/>
              </a:rPr>
              <a:t>現に当該点数を算定して</a:t>
            </a:r>
            <a:r>
              <a:rPr lang="ja-JP" altLang="en-US" sz="2400" dirty="0" smtClean="0">
                <a:solidFill>
                  <a:srgbClr val="FF0000"/>
                </a:solidFill>
                <a:latin typeface="ＭＳ明朝"/>
              </a:rPr>
              <a:t>いた保険医療</a:t>
            </a:r>
            <a:r>
              <a:rPr lang="ja-JP" altLang="en-US" sz="2400" dirty="0">
                <a:solidFill>
                  <a:srgbClr val="FF0000"/>
                </a:solidFill>
                <a:latin typeface="ＭＳ明朝"/>
              </a:rPr>
              <a:t>機関であれば新たに届出は必要で</a:t>
            </a:r>
            <a:r>
              <a:rPr lang="ja-JP" altLang="en-US" sz="2400" dirty="0" smtClean="0">
                <a:solidFill>
                  <a:srgbClr val="FF0000"/>
                </a:solidFill>
                <a:latin typeface="ＭＳ明朝"/>
              </a:rPr>
              <a:t>ないもの</a:t>
            </a:r>
            <a:endParaRPr kumimoji="1" lang="ja-JP" altLang="en-US" sz="2400" dirty="0">
              <a:solidFill>
                <a:srgbClr val="FF0000"/>
              </a:solidFill>
              <a:latin typeface="+mj-ea"/>
            </a:endParaRPr>
          </a:p>
        </p:txBody>
      </p:sp>
      <p:graphicFrame>
        <p:nvGraphicFramePr>
          <p:cNvPr id="4" name="表 3"/>
          <p:cNvGraphicFramePr>
            <a:graphicFrameLocks noGrp="1"/>
          </p:cNvGraphicFramePr>
          <p:nvPr>
            <p:extLst/>
          </p:nvPr>
        </p:nvGraphicFramePr>
        <p:xfrm>
          <a:off x="457818" y="1717288"/>
          <a:ext cx="9175702" cy="2661920"/>
        </p:xfrm>
        <a:graphic>
          <a:graphicData uri="http://schemas.openxmlformats.org/drawingml/2006/table">
            <a:tbl>
              <a:tblPr bandRow="1">
                <a:tableStyleId>{5C22544A-7EE6-4342-B048-85BDC9FD1C3A}</a:tableStyleId>
              </a:tblPr>
              <a:tblGrid>
                <a:gridCol w="545954"/>
                <a:gridCol w="4099947"/>
                <a:gridCol w="443641"/>
                <a:gridCol w="4086160"/>
              </a:tblGrid>
              <a:tr h="370840">
                <a:tc>
                  <a:txBody>
                    <a:bodyPr/>
                    <a:lstStyle/>
                    <a:p>
                      <a:pPr algn="ctr"/>
                      <a:r>
                        <a:rPr kumimoji="1" lang="ja-JP" altLang="en-US" b="1" dirty="0" smtClean="0">
                          <a:solidFill>
                            <a:schemeClr val="tx1"/>
                          </a:solidFill>
                        </a:rPr>
                        <a:t>１</a:t>
                      </a:r>
                      <a:endParaRPr kumimoji="1" lang="ja-JP" altLang="en-US" b="1" dirty="0">
                        <a:solidFill>
                          <a:schemeClr val="tx1"/>
                        </a:solidFill>
                      </a:endParaRPr>
                    </a:p>
                  </a:txBody>
                  <a:tcPr>
                    <a:solidFill>
                      <a:schemeClr val="accent1">
                        <a:lumMod val="20000"/>
                        <a:lumOff val="80000"/>
                      </a:schemeClr>
                    </a:solidFill>
                  </a:tcPr>
                </a:tc>
                <a:tc>
                  <a:txBody>
                    <a:bodyPr/>
                    <a:lstStyle/>
                    <a:p>
                      <a:r>
                        <a:rPr lang="ja-JP" altLang="en-US" sz="1800" b="0" i="0" u="none" strike="noStrike" baseline="0" dirty="0" smtClean="0">
                          <a:solidFill>
                            <a:schemeClr val="tx1"/>
                          </a:solidFill>
                          <a:latin typeface="ＭＳ Ｐゴシック" panose="020B0600070205080204" pitchFamily="50" charset="-128"/>
                          <a:ea typeface="ＭＳ Ｐゴシック" panose="020B0600070205080204" pitchFamily="50" charset="-128"/>
                        </a:rPr>
                        <a:t>急性期看護補助体制加算の注２に掲げる夜間２５対１急性期看護補助体制加算</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solidFill>
                      <a:schemeClr val="accent1">
                        <a:lumMod val="20000"/>
                        <a:lumOff val="80000"/>
                      </a:schemeClr>
                    </a:solidFill>
                  </a:tcPr>
                </a:tc>
                <a:tc>
                  <a:txBody>
                    <a:bodyPr/>
                    <a:lstStyle/>
                    <a:p>
                      <a:pPr algn="ctr"/>
                      <a:r>
                        <a:rPr kumimoji="1" lang="ja-JP" altLang="en-US" b="1" dirty="0" smtClean="0">
                          <a:solidFill>
                            <a:srgbClr val="FF0000"/>
                          </a:solidFill>
                          <a:latin typeface="ＭＳ Ｐゴシック" panose="020B0600070205080204" pitchFamily="50" charset="-128"/>
                          <a:ea typeface="ＭＳ Ｐゴシック" panose="020B0600070205080204" pitchFamily="50" charset="-128"/>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solidFill>
                      <a:schemeClr val="accent1">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急性期看護補助体制加算の注２に掲げる夜間３０対１急性期看護補助体制加算</a:t>
                      </a:r>
                    </a:p>
                  </a:txBody>
                  <a:tcPr>
                    <a:solidFill>
                      <a:schemeClr val="accent1">
                        <a:lumMod val="20000"/>
                        <a:lumOff val="80000"/>
                      </a:schemeClr>
                    </a:solidFill>
                  </a:tcPr>
                </a:tc>
              </a:tr>
              <a:tr h="370840">
                <a:tc>
                  <a:txBody>
                    <a:bodyPr/>
                    <a:lstStyle/>
                    <a:p>
                      <a:pPr algn="ctr"/>
                      <a:r>
                        <a:rPr kumimoji="1" lang="ja-JP" altLang="en-US" b="1" dirty="0" smtClean="0">
                          <a:solidFill>
                            <a:schemeClr val="tx1"/>
                          </a:solidFill>
                        </a:rPr>
                        <a:t>２</a:t>
                      </a:r>
                      <a:endParaRPr kumimoji="1" lang="ja-JP" altLang="en-US" b="1" dirty="0">
                        <a:solidFill>
                          <a:schemeClr val="tx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病棟薬剤業務実施加算</a:t>
                      </a:r>
                    </a:p>
                  </a:txBody>
                  <a:tcPr/>
                </a:tc>
                <a:tc>
                  <a:txBody>
                    <a:bodyPr/>
                    <a:lstStyle/>
                    <a:p>
                      <a:pPr algn="ctr"/>
                      <a:r>
                        <a:rPr kumimoji="1" lang="ja-JP" altLang="en-US" b="1" dirty="0" smtClean="0">
                          <a:solidFill>
                            <a:srgbClr val="FF0000"/>
                          </a:solidFill>
                          <a:latin typeface="ＭＳ Ｐゴシック" panose="020B0600070205080204" pitchFamily="50" charset="-128"/>
                          <a:ea typeface="ＭＳ Ｐゴシック" panose="020B0600070205080204" pitchFamily="50" charset="-128"/>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baseline="0" dirty="0" smtClean="0">
                          <a:solidFill>
                            <a:schemeClr val="tx1"/>
                          </a:solidFill>
                          <a:latin typeface="ＭＳ Ｐゴシック" panose="020B0600070205080204" pitchFamily="50" charset="-128"/>
                          <a:ea typeface="ＭＳ Ｐゴシック" panose="020B0600070205080204" pitchFamily="50" charset="-128"/>
                        </a:rPr>
                        <a:t>病棟薬剤業務実施加算１</a:t>
                      </a:r>
                      <a:endParaRPr kumimoji="1" lang="ja-JP" altLang="en-US" b="0" dirty="0" smtClean="0">
                        <a:solidFill>
                          <a:schemeClr val="tx1"/>
                        </a:solidFill>
                        <a:latin typeface="ＭＳ Ｐゴシック" panose="020B0600070205080204" pitchFamily="50" charset="-128"/>
                        <a:ea typeface="ＭＳ Ｐゴシック" panose="020B0600070205080204" pitchFamily="50" charset="-128"/>
                      </a:endParaRPr>
                    </a:p>
                  </a:txBody>
                  <a:tcPr/>
                </a:tc>
              </a:tr>
              <a:tr h="370840">
                <a:tc>
                  <a:txBody>
                    <a:bodyPr/>
                    <a:lstStyle/>
                    <a:p>
                      <a:pPr algn="ctr"/>
                      <a:r>
                        <a:rPr kumimoji="1" lang="ja-JP" altLang="en-US" b="1" dirty="0" smtClean="0">
                          <a:solidFill>
                            <a:schemeClr val="tx1"/>
                          </a:solidFill>
                        </a:rPr>
                        <a:t>３</a:t>
                      </a:r>
                      <a:endParaRPr kumimoji="1" lang="en-US" altLang="ja-JP" b="1" dirty="0" smtClean="0">
                        <a:solidFill>
                          <a:schemeClr val="tx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退院調整加算</a:t>
                      </a:r>
                    </a:p>
                  </a:txBody>
                  <a:tcPr/>
                </a:tc>
                <a:tc>
                  <a:txBody>
                    <a:bodyPr/>
                    <a:lstStyle/>
                    <a:p>
                      <a:pPr algn="ctr"/>
                      <a:r>
                        <a:rPr kumimoji="1" lang="ja-JP" altLang="en-US" b="1" dirty="0" smtClean="0">
                          <a:solidFill>
                            <a:srgbClr val="FF0000"/>
                          </a:solidFill>
                          <a:latin typeface="ＭＳ Ｐゴシック" panose="020B0600070205080204" pitchFamily="50" charset="-128"/>
                          <a:ea typeface="ＭＳ Ｐゴシック" panose="020B0600070205080204" pitchFamily="50" charset="-128"/>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退院支援加算２</a:t>
                      </a:r>
                    </a:p>
                  </a:txBody>
                  <a:tcPr/>
                </a:tc>
              </a:tr>
              <a:tr h="370840">
                <a:tc>
                  <a:txBody>
                    <a:bodyPr/>
                    <a:lstStyle/>
                    <a:p>
                      <a:pPr algn="ctr"/>
                      <a:r>
                        <a:rPr kumimoji="1" lang="ja-JP" altLang="en-US" b="1" dirty="0" smtClean="0">
                          <a:solidFill>
                            <a:schemeClr val="tx1"/>
                          </a:solidFill>
                        </a:rPr>
                        <a:t>４</a:t>
                      </a:r>
                      <a:endParaRPr kumimoji="1" lang="ja-JP" altLang="en-US" b="1" dirty="0">
                        <a:solidFill>
                          <a:schemeClr val="tx1"/>
                        </a:solidFill>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精神科急性期治療病棟入院料の注４に掲げる精神科急性期医師配置加算</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algn="ctr"/>
                      <a:r>
                        <a:rPr kumimoji="1" lang="ja-JP" altLang="en-US" b="1" dirty="0" smtClean="0">
                          <a:solidFill>
                            <a:srgbClr val="FF0000"/>
                          </a:solidFill>
                          <a:latin typeface="ＭＳ Ｐゴシック" panose="020B0600070205080204" pitchFamily="50" charset="-128"/>
                          <a:ea typeface="ＭＳ Ｐゴシック" panose="020B0600070205080204" pitchFamily="50" charset="-128"/>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精神科急性期医師配置加算</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r>
              <a:tr h="370840">
                <a:tc>
                  <a:txBody>
                    <a:bodyPr/>
                    <a:lstStyle/>
                    <a:p>
                      <a:pPr algn="ctr"/>
                      <a:r>
                        <a:rPr kumimoji="1" lang="ja-JP" altLang="en-US" b="1" dirty="0" smtClean="0">
                          <a:solidFill>
                            <a:schemeClr val="tx1"/>
                          </a:solidFill>
                        </a:rPr>
                        <a:t>５</a:t>
                      </a:r>
                      <a:endParaRPr kumimoji="1" lang="ja-JP" altLang="en-US" b="1" dirty="0">
                        <a:solidFill>
                          <a:schemeClr val="tx1"/>
                        </a:solidFill>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回復期リハビリテーション病棟入院料の注５に掲げる体制強化加算</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algn="ctr"/>
                      <a:r>
                        <a:rPr kumimoji="1" lang="ja-JP" altLang="en-US" b="1" dirty="0" smtClean="0">
                          <a:solidFill>
                            <a:srgbClr val="FF0000"/>
                          </a:solidFill>
                          <a:latin typeface="ＭＳ Ｐゴシック" panose="020B0600070205080204" pitchFamily="50" charset="-128"/>
                          <a:ea typeface="ＭＳ Ｐゴシック" panose="020B0600070205080204" pitchFamily="50" charset="-128"/>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回復期リハビリテーション病棟入院料の注５に掲げる体制強化加算</a:t>
                      </a:r>
                      <a:r>
                        <a:rPr kumimoji="1" lang="ja-JP" altLang="en-US" sz="18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１</a:t>
                      </a:r>
                      <a:endPar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a:tc>
              </a:tr>
            </a:tbl>
          </a:graphicData>
        </a:graphic>
      </p:graphicFrame>
      <p:sp>
        <p:nvSpPr>
          <p:cNvPr id="9" name="Rectangle 36"/>
          <p:cNvSpPr>
            <a:spLocks noChangeArrowheads="1"/>
          </p:cNvSpPr>
          <p:nvPr/>
        </p:nvSpPr>
        <p:spPr bwMode="auto">
          <a:xfrm>
            <a:off x="251763" y="1256898"/>
            <a:ext cx="1978488" cy="415919"/>
          </a:xfrm>
          <a:prstGeom prst="rect">
            <a:avLst/>
          </a:prstGeom>
          <a:solidFill>
            <a:srgbClr val="00B0F0">
              <a:alpha val="30000"/>
            </a:srgbClr>
          </a:solidFill>
          <a:ln w="9525">
            <a:solidFill>
              <a:schemeClr val="tx1"/>
            </a:solidFill>
            <a:headEnd/>
            <a:tailEnd/>
          </a:ln>
        </p:spPr>
        <p:style>
          <a:lnRef idx="1">
            <a:schemeClr val="accent4"/>
          </a:lnRef>
          <a:fillRef idx="2">
            <a:schemeClr val="accent4"/>
          </a:fillRef>
          <a:effectRef idx="1">
            <a:schemeClr val="accent4"/>
          </a:effectRef>
          <a:fontRef idx="minor">
            <a:schemeClr val="dk1"/>
          </a:fontRef>
        </p:style>
        <p:txBody>
          <a:bodyPr/>
          <a:lstStyle/>
          <a:p>
            <a:pPr algn="ctr">
              <a:spcBef>
                <a:spcPct val="20000"/>
              </a:spcBef>
            </a:pPr>
            <a:r>
              <a:rPr lang="en-US" altLang="ja-JP" sz="2000" dirty="0" smtClean="0">
                <a:solidFill>
                  <a:prstClr val="black"/>
                </a:solidFill>
              </a:rPr>
              <a:t>〔</a:t>
            </a:r>
            <a:r>
              <a:rPr lang="ja-JP" altLang="en-US" sz="2000" dirty="0" smtClean="0">
                <a:solidFill>
                  <a:prstClr val="black"/>
                </a:solidFill>
              </a:rPr>
              <a:t>基本診療料</a:t>
            </a:r>
            <a:r>
              <a:rPr lang="en-US" altLang="ja-JP" sz="2000" dirty="0" smtClean="0">
                <a:solidFill>
                  <a:prstClr val="black"/>
                </a:solidFill>
              </a:rPr>
              <a:t>〕</a:t>
            </a:r>
            <a:endParaRPr lang="ja-JP" altLang="en-US" sz="2000" dirty="0">
              <a:solidFill>
                <a:prstClr val="black"/>
              </a:solidFill>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325</a:t>
            </a:fld>
            <a:endParaRPr lang="ja-JP" altLang="en-US" dirty="0">
              <a:solidFill>
                <a:prstClr val="black"/>
              </a:solidFill>
            </a:endParaRPr>
          </a:p>
        </p:txBody>
      </p:sp>
    </p:spTree>
    <p:extLst>
      <p:ext uri="{BB962C8B-B14F-4D97-AF65-F5344CB8AC3E}">
        <p14:creationId xmlns:p14="http://schemas.microsoft.com/office/powerpoint/2010/main" val="3996702620"/>
      </p:ext>
    </p:extLst>
  </p:cSld>
  <p:clrMapOvr>
    <a:masterClrMapping/>
  </p:clrMapOvr>
  <p:timing>
    <p:tnLst>
      <p:par>
        <p:cT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タイトル 1"/>
          <p:cNvSpPr>
            <a:spLocks noGrp="1"/>
          </p:cNvSpPr>
          <p:nvPr>
            <p:ph type="title"/>
          </p:nvPr>
        </p:nvSpPr>
        <p:spPr>
          <a:xfrm>
            <a:off x="256485" y="102741"/>
            <a:ext cx="9433932" cy="1090439"/>
          </a:xfrm>
          <a:ln w="12700">
            <a:solidFill>
              <a:schemeClr val="tx1"/>
            </a:solidFill>
            <a:prstDash val="solid"/>
          </a:ln>
        </p:spPr>
        <p:txBody>
          <a:bodyPr>
            <a:noAutofit/>
          </a:bodyPr>
          <a:lstStyle/>
          <a:p>
            <a:r>
              <a:rPr lang="ja-JP" altLang="en-US" sz="2400" dirty="0">
                <a:latin typeface="ＭＳ明朝"/>
              </a:rPr>
              <a:t>診療報酬の算定項目の</a:t>
            </a:r>
            <a:r>
              <a:rPr lang="ja-JP" altLang="en-US" sz="2400" dirty="0">
                <a:solidFill>
                  <a:srgbClr val="66CCFF"/>
                </a:solidFill>
                <a:latin typeface="ＭＳ明朝"/>
              </a:rPr>
              <a:t>名称等</a:t>
            </a:r>
            <a:r>
              <a:rPr lang="ja-JP" altLang="en-US" sz="2400" dirty="0">
                <a:latin typeface="ＭＳ明朝"/>
              </a:rPr>
              <a:t>が以下のとおり変更されたが</a:t>
            </a:r>
            <a:r>
              <a:rPr lang="ja-JP" altLang="en-US" sz="2400" dirty="0" smtClean="0">
                <a:latin typeface="ＭＳ明朝"/>
              </a:rPr>
              <a:t>、</a:t>
            </a:r>
            <a:r>
              <a:rPr lang="en-US" altLang="ja-JP" sz="2400" dirty="0" smtClean="0">
                <a:latin typeface="ＭＳ明朝"/>
              </a:rPr>
              <a:t/>
            </a:r>
            <a:br>
              <a:rPr lang="en-US" altLang="ja-JP" sz="2400" dirty="0" smtClean="0">
                <a:latin typeface="ＭＳ明朝"/>
              </a:rPr>
            </a:br>
            <a:r>
              <a:rPr lang="ja-JP" altLang="en-US" sz="2400" dirty="0" smtClean="0">
                <a:solidFill>
                  <a:srgbClr val="FF0000"/>
                </a:solidFill>
                <a:latin typeface="ＭＳ明朝"/>
              </a:rPr>
              <a:t>平成２８年３月</a:t>
            </a:r>
            <a:r>
              <a:rPr lang="ja-JP" altLang="en-US" sz="2400" dirty="0">
                <a:solidFill>
                  <a:srgbClr val="FF0000"/>
                </a:solidFill>
                <a:latin typeface="ＭＳ明朝"/>
              </a:rPr>
              <a:t>３１</a:t>
            </a:r>
            <a:r>
              <a:rPr lang="ja-JP" altLang="en-US" sz="2400" dirty="0" smtClean="0">
                <a:solidFill>
                  <a:srgbClr val="FF0000"/>
                </a:solidFill>
                <a:latin typeface="ＭＳ明朝"/>
              </a:rPr>
              <a:t>日において</a:t>
            </a:r>
            <a:r>
              <a:rPr lang="ja-JP" altLang="en-US" sz="2400" dirty="0">
                <a:solidFill>
                  <a:srgbClr val="FF0000"/>
                </a:solidFill>
                <a:latin typeface="ＭＳ明朝"/>
              </a:rPr>
              <a:t>現に当該点数を算定して</a:t>
            </a:r>
            <a:r>
              <a:rPr lang="ja-JP" altLang="en-US" sz="2400" dirty="0" smtClean="0">
                <a:solidFill>
                  <a:srgbClr val="FF0000"/>
                </a:solidFill>
                <a:latin typeface="ＭＳ明朝"/>
              </a:rPr>
              <a:t>いた保険医療</a:t>
            </a:r>
            <a:r>
              <a:rPr lang="ja-JP" altLang="en-US" sz="2400" dirty="0">
                <a:solidFill>
                  <a:srgbClr val="FF0000"/>
                </a:solidFill>
                <a:latin typeface="ＭＳ明朝"/>
              </a:rPr>
              <a:t>機関であれば新たに届出は必要で</a:t>
            </a:r>
            <a:r>
              <a:rPr lang="ja-JP" altLang="en-US" sz="2400" dirty="0" smtClean="0">
                <a:solidFill>
                  <a:srgbClr val="FF0000"/>
                </a:solidFill>
                <a:latin typeface="ＭＳ明朝"/>
              </a:rPr>
              <a:t>ないもの</a:t>
            </a:r>
            <a:endParaRPr kumimoji="1" lang="ja-JP" altLang="en-US" sz="2400" dirty="0">
              <a:solidFill>
                <a:srgbClr val="FF0000"/>
              </a:solidFill>
              <a:latin typeface="+mj-ea"/>
            </a:endParaRPr>
          </a:p>
        </p:txBody>
      </p:sp>
      <p:graphicFrame>
        <p:nvGraphicFramePr>
          <p:cNvPr id="4" name="表 3"/>
          <p:cNvGraphicFramePr>
            <a:graphicFrameLocks noGrp="1"/>
          </p:cNvGraphicFramePr>
          <p:nvPr>
            <p:extLst/>
          </p:nvPr>
        </p:nvGraphicFramePr>
        <p:xfrm>
          <a:off x="457818" y="1717288"/>
          <a:ext cx="9175702" cy="4246880"/>
        </p:xfrm>
        <a:graphic>
          <a:graphicData uri="http://schemas.openxmlformats.org/drawingml/2006/table">
            <a:tbl>
              <a:tblPr bandRow="1">
                <a:tableStyleId>{5C22544A-7EE6-4342-B048-85BDC9FD1C3A}</a:tableStyleId>
              </a:tblPr>
              <a:tblGrid>
                <a:gridCol w="534742"/>
                <a:gridCol w="4111159"/>
                <a:gridCol w="443641"/>
                <a:gridCol w="4086160"/>
              </a:tblGrid>
              <a:tr h="370840">
                <a:tc>
                  <a:txBody>
                    <a:bodyPr/>
                    <a:lstStyle/>
                    <a:p>
                      <a:pPr algn="ctr"/>
                      <a:r>
                        <a:rPr kumimoji="1" lang="ja-JP" altLang="en-US" b="1" dirty="0" smtClean="0"/>
                        <a:t>１</a:t>
                      </a:r>
                      <a:endParaRPr kumimoji="1" lang="ja-JP" altLang="en-US" b="1" dirty="0">
                        <a:solidFill>
                          <a:schemeClr val="tx1"/>
                        </a:solidFill>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在宅療養実績加算</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algn="ctr"/>
                      <a:r>
                        <a:rPr kumimoji="1" lang="ja-JP" altLang="en-US" b="1" dirty="0" smtClean="0">
                          <a:solidFill>
                            <a:srgbClr val="FF0000"/>
                          </a:solidFill>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在宅療養実績加算</a:t>
                      </a:r>
                      <a:r>
                        <a:rPr kumimoji="1" lang="ja-JP" altLang="en-US" sz="1800" b="0" i="0" u="none" strike="noStrike" kern="1200" cap="none" spc="0" normalizeH="0" baseline="0" noProof="0" dirty="0">
                          <a:ln>
                            <a:noFill/>
                          </a:ln>
                          <a:solidFill>
                            <a:schemeClr val="tx1"/>
                          </a:solidFill>
                          <a:effectLst/>
                          <a:uLnTx/>
                          <a:uFillTx/>
                          <a:latin typeface="ＭＳ Ｐゴシック" panose="020B0600070205080204" pitchFamily="50" charset="-128"/>
                          <a:ea typeface="ＭＳ Ｐゴシック" panose="020B0600070205080204" pitchFamily="50" charset="-128"/>
                          <a:cs typeface="+mn-cs"/>
                        </a:rPr>
                        <a:t>１</a:t>
                      </a:r>
                      <a:endPar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endParaRPr>
                    </a:p>
                  </a:txBody>
                  <a:tcPr/>
                </a:tc>
              </a:tr>
              <a:tr h="370840">
                <a:tc>
                  <a:txBody>
                    <a:bodyPr/>
                    <a:lstStyle/>
                    <a:p>
                      <a:pPr algn="ctr"/>
                      <a:r>
                        <a:rPr kumimoji="1" lang="ja-JP" altLang="en-US" b="1" dirty="0" smtClean="0"/>
                        <a:t>２</a:t>
                      </a:r>
                      <a:endParaRPr kumimoji="1" lang="ja-JP" altLang="en-US" b="1" dirty="0">
                        <a:solidFill>
                          <a:schemeClr val="tx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特定施設入居時等医学総合管理料</a:t>
                      </a:r>
                    </a:p>
                  </a:txBody>
                  <a:tcPr/>
                </a:tc>
                <a:tc>
                  <a:txBody>
                    <a:bodyPr/>
                    <a:lstStyle/>
                    <a:p>
                      <a:pPr algn="ctr"/>
                      <a:r>
                        <a:rPr kumimoji="1" lang="ja-JP" altLang="en-US" b="1" dirty="0" smtClean="0">
                          <a:solidFill>
                            <a:srgbClr val="FF0000"/>
                          </a:solidFill>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施設入居時等医学総合管理料</a:t>
                      </a:r>
                    </a:p>
                  </a:txBody>
                  <a:tcPr/>
                </a:tc>
              </a:tr>
              <a:tr h="370840">
                <a:tc>
                  <a:txBody>
                    <a:bodyPr/>
                    <a:lstStyle/>
                    <a:p>
                      <a:pPr algn="ctr"/>
                      <a:r>
                        <a:rPr kumimoji="1" lang="ja-JP" altLang="en-US" b="1" dirty="0" smtClean="0"/>
                        <a:t>３</a:t>
                      </a:r>
                      <a:endParaRPr kumimoji="1" lang="en-US" altLang="ja-JP" b="1" dirty="0" smtClean="0">
                        <a:solidFill>
                          <a:schemeClr val="tx1"/>
                        </a:solidFill>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人工膵臓</a:t>
                      </a:r>
                    </a:p>
                  </a:txBody>
                  <a:tcPr/>
                </a:tc>
                <a:tc>
                  <a:txBody>
                    <a:bodyPr/>
                    <a:lstStyle/>
                    <a:p>
                      <a:pPr algn="ctr"/>
                      <a:r>
                        <a:rPr kumimoji="1" lang="ja-JP" altLang="en-US" b="1" dirty="0" smtClean="0">
                          <a:solidFill>
                            <a:srgbClr val="FF0000"/>
                          </a:solidFill>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人工膵臓検査</a:t>
                      </a:r>
                    </a:p>
                  </a:txBody>
                  <a:tcPr/>
                </a:tc>
              </a:tr>
              <a:tr h="370840">
                <a:tc>
                  <a:txBody>
                    <a:bodyPr/>
                    <a:lstStyle/>
                    <a:p>
                      <a:pPr algn="ctr"/>
                      <a:r>
                        <a:rPr kumimoji="1" lang="ja-JP" altLang="en-US" b="1" dirty="0" smtClean="0"/>
                        <a:t>４</a:t>
                      </a:r>
                      <a:endParaRPr kumimoji="1" lang="ja-JP" altLang="en-US" b="1" dirty="0">
                        <a:solidFill>
                          <a:schemeClr val="tx1"/>
                        </a:solidFill>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経口摂取回復促進加算</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algn="ctr"/>
                      <a:r>
                        <a:rPr kumimoji="1" lang="ja-JP" altLang="en-US" b="1" dirty="0" smtClean="0">
                          <a:solidFill>
                            <a:srgbClr val="FF0000"/>
                          </a:solidFill>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経口摂取回復促進加算１</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r>
              <a:tr h="370840">
                <a:tc>
                  <a:txBody>
                    <a:bodyPr/>
                    <a:lstStyle/>
                    <a:p>
                      <a:pPr algn="ctr"/>
                      <a:r>
                        <a:rPr kumimoji="1" lang="ja-JP" altLang="en-US" b="1" dirty="0" smtClean="0"/>
                        <a:t>５</a:t>
                      </a:r>
                      <a:endParaRPr kumimoji="1" lang="ja-JP" altLang="en-US" b="1" dirty="0">
                        <a:solidFill>
                          <a:schemeClr val="tx1"/>
                        </a:solidFill>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内視鏡手術用支援機器加算</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algn="ctr"/>
                      <a:r>
                        <a:rPr kumimoji="1" lang="ja-JP" altLang="en-US" b="1" dirty="0" smtClean="0">
                          <a:solidFill>
                            <a:srgbClr val="FF0000"/>
                          </a:solidFill>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腹腔鏡下前立腺悪性腫瘍手術（内視鏡手術用支援機器を用いるもの）</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r>
              <a:tr h="370840">
                <a:tc>
                  <a:txBody>
                    <a:bodyPr/>
                    <a:lstStyle/>
                    <a:p>
                      <a:pPr algn="ctr"/>
                      <a:r>
                        <a:rPr kumimoji="1" lang="ja-JP" altLang="en-US" b="1" dirty="0" smtClean="0"/>
                        <a:t>６</a:t>
                      </a:r>
                      <a:endParaRPr kumimoji="1" lang="ja-JP" altLang="en-US" b="1" dirty="0">
                        <a:solidFill>
                          <a:schemeClr val="tx1"/>
                        </a:solidFill>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歯科治療総合医療管理料</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algn="ctr"/>
                      <a:r>
                        <a:rPr kumimoji="1" lang="ja-JP" altLang="en-US" b="1" dirty="0" smtClean="0">
                          <a:solidFill>
                            <a:srgbClr val="FF0000"/>
                          </a:solidFill>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歯科治療総合医療管理料（</a:t>
                      </a:r>
                      <a:r>
                        <a:rPr kumimoji="1" lang="en-US" altLang="ja-JP"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Ⅰ</a:t>
                      </a: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）及び</a:t>
                      </a:r>
                      <a:r>
                        <a:rPr kumimoji="1" lang="en-US" altLang="ja-JP"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(Ⅱ</a:t>
                      </a: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cs typeface="+mn-cs"/>
                        </a:rPr>
                        <a:t>）</a:t>
                      </a:r>
                    </a:p>
                  </a:txBody>
                  <a:tcPr/>
                </a:tc>
              </a:tr>
              <a:tr h="370840">
                <a:tc>
                  <a:txBody>
                    <a:bodyPr/>
                    <a:lstStyle/>
                    <a:p>
                      <a:pPr algn="ctr"/>
                      <a:r>
                        <a:rPr kumimoji="1" lang="ja-JP" altLang="en-US" b="1" dirty="0" smtClean="0"/>
                        <a:t>７</a:t>
                      </a:r>
                      <a:endParaRPr kumimoji="1" lang="ja-JP" altLang="en-US" b="1" dirty="0">
                        <a:solidFill>
                          <a:schemeClr val="tx1"/>
                        </a:solidFill>
                      </a:endParaRPr>
                    </a:p>
                  </a:txBody>
                  <a:tcPr/>
                </a:tc>
                <a:tc>
                  <a:txBody>
                    <a:bodyPr/>
                    <a:lstStyle/>
                    <a:p>
                      <a:r>
                        <a:rPr kumimoji="1" lang="ja-JP" altLang="en-US" b="0" dirty="0" smtClean="0">
                          <a:solidFill>
                            <a:schemeClr val="dk1"/>
                          </a:solidFill>
                          <a:latin typeface="+mn-lt"/>
                          <a:ea typeface="+mn-ea"/>
                        </a:rPr>
                        <a:t>在宅患者歯科治療総合医療管理料</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algn="ctr"/>
                      <a:r>
                        <a:rPr kumimoji="1" lang="ja-JP" altLang="en-US" b="1" dirty="0" smtClean="0">
                          <a:solidFill>
                            <a:srgbClr val="FF0000"/>
                          </a:solidFill>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schemeClr val="dk1"/>
                          </a:solidFill>
                          <a:effectLst/>
                          <a:uLnTx/>
                          <a:uFillTx/>
                          <a:latin typeface="+mn-lt"/>
                          <a:ea typeface="+mn-ea"/>
                        </a:rPr>
                        <a:t>在宅患者歯科治療総合医療管理料（</a:t>
                      </a:r>
                      <a:r>
                        <a:rPr kumimoji="1" lang="en-US" altLang="ja-JP" sz="1800" b="0" i="0" u="none" strike="noStrike" kern="1200" cap="none" spc="0" normalizeH="0" baseline="0" noProof="0" dirty="0" smtClean="0">
                          <a:ln>
                            <a:noFill/>
                          </a:ln>
                          <a:solidFill>
                            <a:schemeClr val="dk1"/>
                          </a:solidFill>
                          <a:effectLst/>
                          <a:uLnTx/>
                          <a:uFillTx/>
                          <a:latin typeface="+mn-lt"/>
                          <a:ea typeface="+mn-ea"/>
                        </a:rPr>
                        <a:t>Ⅰ</a:t>
                      </a:r>
                      <a:r>
                        <a:rPr kumimoji="1" lang="ja-JP" altLang="en-US" sz="1800" b="0" i="0" u="none" strike="noStrike" kern="1200" cap="none" spc="0" normalizeH="0" baseline="0" noProof="0" dirty="0" smtClean="0">
                          <a:ln>
                            <a:noFill/>
                          </a:ln>
                          <a:solidFill>
                            <a:schemeClr val="dk1"/>
                          </a:solidFill>
                          <a:effectLst/>
                          <a:uLnTx/>
                          <a:uFillTx/>
                          <a:latin typeface="+mn-lt"/>
                          <a:ea typeface="+mn-ea"/>
                        </a:rPr>
                        <a:t>）及び（</a:t>
                      </a:r>
                      <a:r>
                        <a:rPr kumimoji="1" lang="en-US" altLang="ja-JP" sz="1800" b="0" i="0" u="none" strike="noStrike" kern="1200" cap="none" spc="0" normalizeH="0" baseline="0" noProof="0" dirty="0" smtClean="0">
                          <a:ln>
                            <a:noFill/>
                          </a:ln>
                          <a:solidFill>
                            <a:schemeClr val="dk1"/>
                          </a:solidFill>
                          <a:effectLst/>
                          <a:uLnTx/>
                          <a:uFillTx/>
                          <a:latin typeface="+mn-lt"/>
                          <a:ea typeface="+mn-ea"/>
                        </a:rPr>
                        <a:t>Ⅱ</a:t>
                      </a:r>
                      <a:r>
                        <a:rPr kumimoji="1" lang="ja-JP" altLang="en-US" sz="1800" b="0" i="0" u="none" strike="noStrike" kern="1200" cap="none" spc="0" normalizeH="0" baseline="0" noProof="0" dirty="0" smtClean="0">
                          <a:ln>
                            <a:noFill/>
                          </a:ln>
                          <a:solidFill>
                            <a:schemeClr val="dk1"/>
                          </a:solidFill>
                          <a:effectLst/>
                          <a:uLnTx/>
                          <a:uFillTx/>
                          <a:latin typeface="+mn-lt"/>
                          <a:ea typeface="+mn-ea"/>
                        </a:rPr>
                        <a:t>）</a:t>
                      </a:r>
                      <a:endPar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endParaRPr>
                    </a:p>
                  </a:txBody>
                  <a:tcPr/>
                </a:tc>
              </a:tr>
              <a:tr h="370840">
                <a:tc>
                  <a:txBody>
                    <a:bodyPr/>
                    <a:lstStyle/>
                    <a:p>
                      <a:pPr algn="ctr"/>
                      <a:r>
                        <a:rPr kumimoji="1" lang="ja-JP" altLang="en-US" b="1" dirty="0" smtClean="0">
                          <a:solidFill>
                            <a:schemeClr val="tx1"/>
                          </a:solidFill>
                        </a:rPr>
                        <a:t>８</a:t>
                      </a:r>
                      <a:endParaRPr kumimoji="1" lang="ja-JP" altLang="en-US" b="1" dirty="0">
                        <a:solidFill>
                          <a:schemeClr val="tx1"/>
                        </a:solidFill>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在宅かかりつけ歯科診療所加算</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srgbClr val="FF0000"/>
                          </a:solidFill>
                          <a:effectLst/>
                          <a:uLnTx/>
                          <a:uFillTx/>
                          <a:latin typeface="+mn-lt"/>
                          <a:ea typeface="+mn-ea"/>
                          <a:cs typeface="+mn-cs"/>
                        </a:rPr>
                        <a:t>⇒</a:t>
                      </a:r>
                      <a:endParaRPr kumimoji="1" lang="ja-JP" altLang="en-US" sz="1800" b="1"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在宅歯科医療推進加算</a:t>
                      </a:r>
                    </a:p>
                  </a:txBody>
                  <a:tcPr/>
                </a:tc>
              </a:tr>
              <a:tr h="370840">
                <a:tc>
                  <a:txBody>
                    <a:bodyPr/>
                    <a:lstStyle/>
                    <a:p>
                      <a:pPr algn="ctr"/>
                      <a:r>
                        <a:rPr kumimoji="1" lang="ja-JP" altLang="en-US" b="1" dirty="0" smtClean="0">
                          <a:solidFill>
                            <a:schemeClr val="dk1"/>
                          </a:solidFill>
                        </a:rPr>
                        <a:t>９</a:t>
                      </a:r>
                      <a:endParaRPr kumimoji="1" lang="ja-JP" altLang="en-US" b="1" dirty="0">
                        <a:solidFill>
                          <a:schemeClr val="tx1"/>
                        </a:solidFill>
                      </a:endParaRPr>
                    </a:p>
                  </a:txBody>
                  <a:tcPr/>
                </a:tc>
                <a:tc>
                  <a:txBody>
                    <a:bodyPr/>
                    <a:lstStyle/>
                    <a:p>
                      <a:r>
                        <a:rPr kumimoji="1" lang="ja-JP" altLang="en-US" b="0" dirty="0" smtClean="0">
                          <a:solidFill>
                            <a:schemeClr val="dk1"/>
                          </a:solidFill>
                          <a:latin typeface="+mn-lt"/>
                          <a:ea typeface="+mn-ea"/>
                        </a:rPr>
                        <a:t>歯科技工加算</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algn="ctr"/>
                      <a:r>
                        <a:rPr kumimoji="1" lang="ja-JP" altLang="en-US" b="1" dirty="0" smtClean="0">
                          <a:solidFill>
                            <a:srgbClr val="FF0000"/>
                          </a:solidFill>
                        </a:rPr>
                        <a:t>⇒</a:t>
                      </a:r>
                      <a:endParaRPr kumimoji="1" lang="ja-JP" altLang="en-US" b="1" dirty="0">
                        <a:solidFill>
                          <a:srgbClr val="FF0000"/>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u="none" strike="noStrike" kern="1200" cap="none" spc="0" normalizeH="0" baseline="0" noProof="0" dirty="0" smtClean="0">
                          <a:ln>
                            <a:noFill/>
                          </a:ln>
                          <a:effectLst/>
                          <a:uLnTx/>
                          <a:uFillTx/>
                        </a:rPr>
                        <a:t>歯科技工加算１及び２</a:t>
                      </a:r>
                      <a:endPar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endParaRPr>
                    </a:p>
                  </a:txBody>
                  <a:tcPr/>
                </a:tc>
              </a:tr>
              <a:tr h="370840">
                <a:tc>
                  <a:txBody>
                    <a:bodyPr/>
                    <a:lstStyle/>
                    <a:p>
                      <a:pPr algn="ctr"/>
                      <a:r>
                        <a:rPr kumimoji="1" lang="ja-JP" altLang="en-US" b="1" dirty="0" smtClean="0">
                          <a:solidFill>
                            <a:schemeClr val="tx1"/>
                          </a:solidFill>
                        </a:rPr>
                        <a:t>１０</a:t>
                      </a:r>
                      <a:endParaRPr kumimoji="1" lang="ja-JP" altLang="en-US" b="1" dirty="0">
                        <a:solidFill>
                          <a:schemeClr val="tx1"/>
                        </a:solidFill>
                      </a:endParaRPr>
                    </a:p>
                  </a:txBody>
                  <a:tcPr/>
                </a:tc>
                <a:tc>
                  <a:txBody>
                    <a:bodyPr/>
                    <a:lstStyle/>
                    <a:p>
                      <a:r>
                        <a:rPr kumimoji="1" lang="ja-JP" altLang="en-US" b="0" dirty="0" smtClean="0">
                          <a:solidFill>
                            <a:schemeClr val="tx1"/>
                          </a:solidFill>
                          <a:latin typeface="ＭＳ Ｐゴシック" panose="020B0600070205080204" pitchFamily="50" charset="-128"/>
                          <a:ea typeface="ＭＳ Ｐゴシック" panose="020B0600070205080204" pitchFamily="50" charset="-128"/>
                        </a:rPr>
                        <a:t>経皮的大動脈弁置換術</a:t>
                      </a:r>
                      <a:endParaRPr kumimoji="1" lang="ja-JP" altLang="en-US" b="0" dirty="0">
                        <a:solidFill>
                          <a:schemeClr val="tx1"/>
                        </a:solidFill>
                        <a:latin typeface="ＭＳ Ｐゴシック" panose="020B0600070205080204" pitchFamily="50" charset="-128"/>
                        <a:ea typeface="ＭＳ Ｐゴシック" panose="020B0600070205080204" pitchFamily="50" charset="-128"/>
                      </a:endParaRPr>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smtClean="0">
                          <a:ln>
                            <a:noFill/>
                          </a:ln>
                          <a:solidFill>
                            <a:srgbClr val="FF0000"/>
                          </a:solidFill>
                          <a:effectLst/>
                          <a:uLnTx/>
                          <a:uFillTx/>
                          <a:latin typeface="+mn-lt"/>
                          <a:ea typeface="+mn-ea"/>
                          <a:cs typeface="+mn-cs"/>
                        </a:rPr>
                        <a:t>⇒</a:t>
                      </a:r>
                      <a:endParaRPr kumimoji="1" lang="ja-JP" altLang="en-US" sz="1800" b="1" i="0" u="none" strike="noStrike" kern="1200" cap="none" spc="0" normalizeH="0" baseline="0" noProof="0" dirty="0" smtClean="0">
                        <a:ln>
                          <a:noFill/>
                        </a:ln>
                        <a:solidFill>
                          <a:srgbClr val="FF0000"/>
                        </a:solidFill>
                        <a:effectLst/>
                        <a:uLnTx/>
                        <a:uFillTx/>
                        <a:latin typeface="ＭＳ Ｐゴシック" panose="020B0600070205080204" pitchFamily="50" charset="-128"/>
                        <a:ea typeface="ＭＳ Ｐゴシック" panose="020B0600070205080204" pitchFamily="50" charset="-128"/>
                        <a:cs typeface="+mn-cs"/>
                      </a:endParaRPr>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smtClean="0">
                          <a:ln>
                            <a:noFill/>
                          </a:ln>
                          <a:solidFill>
                            <a:prstClr val="black"/>
                          </a:solidFill>
                          <a:effectLst/>
                          <a:uLnTx/>
                          <a:uFillTx/>
                          <a:latin typeface="ＭＳ Ｐゴシック" panose="020B0600070205080204" pitchFamily="50" charset="-128"/>
                          <a:ea typeface="ＭＳ Ｐゴシック" panose="020B0600070205080204" pitchFamily="50" charset="-128"/>
                        </a:rPr>
                        <a:t>経カテーテル大動脈弁置換術</a:t>
                      </a:r>
                    </a:p>
                  </a:txBody>
                  <a:tcPr/>
                </a:tc>
              </a:tr>
            </a:tbl>
          </a:graphicData>
        </a:graphic>
      </p:graphicFrame>
      <p:sp>
        <p:nvSpPr>
          <p:cNvPr id="9" name="Rectangle 36"/>
          <p:cNvSpPr>
            <a:spLocks noChangeArrowheads="1"/>
          </p:cNvSpPr>
          <p:nvPr/>
        </p:nvSpPr>
        <p:spPr bwMode="auto">
          <a:xfrm>
            <a:off x="251763" y="1256898"/>
            <a:ext cx="1978488" cy="415919"/>
          </a:xfrm>
          <a:prstGeom prst="rect">
            <a:avLst/>
          </a:prstGeom>
          <a:solidFill>
            <a:srgbClr val="00B0F0">
              <a:alpha val="30000"/>
            </a:srgbClr>
          </a:solidFill>
          <a:ln w="9525">
            <a:solidFill>
              <a:schemeClr val="tx1"/>
            </a:solidFill>
            <a:headEnd/>
            <a:tailEnd/>
          </a:ln>
        </p:spPr>
        <p:style>
          <a:lnRef idx="1">
            <a:schemeClr val="accent4"/>
          </a:lnRef>
          <a:fillRef idx="2">
            <a:schemeClr val="accent4"/>
          </a:fillRef>
          <a:effectRef idx="1">
            <a:schemeClr val="accent4"/>
          </a:effectRef>
          <a:fontRef idx="minor">
            <a:schemeClr val="dk1"/>
          </a:fontRef>
        </p:style>
        <p:txBody>
          <a:bodyPr/>
          <a:lstStyle/>
          <a:p>
            <a:pPr algn="ctr">
              <a:spcBef>
                <a:spcPct val="20000"/>
              </a:spcBef>
            </a:pPr>
            <a:r>
              <a:rPr lang="en-US" altLang="ja-JP" sz="2000" dirty="0" smtClean="0">
                <a:solidFill>
                  <a:prstClr val="black"/>
                </a:solidFill>
              </a:rPr>
              <a:t>〔</a:t>
            </a:r>
            <a:r>
              <a:rPr lang="ja-JP" altLang="en-US" sz="2000" dirty="0" smtClean="0">
                <a:solidFill>
                  <a:prstClr val="black"/>
                </a:solidFill>
              </a:rPr>
              <a:t>特掲診療料</a:t>
            </a:r>
            <a:r>
              <a:rPr lang="en-US" altLang="ja-JP" sz="2000" dirty="0" smtClean="0">
                <a:solidFill>
                  <a:prstClr val="black"/>
                </a:solidFill>
              </a:rPr>
              <a:t>〕</a:t>
            </a:r>
            <a:endParaRPr lang="ja-JP" altLang="en-US" sz="2000" dirty="0">
              <a:solidFill>
                <a:prstClr val="black"/>
              </a:solidFill>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326</a:t>
            </a:fld>
            <a:endParaRPr lang="ja-JP" altLang="en-US" dirty="0">
              <a:solidFill>
                <a:prstClr val="black"/>
              </a:solidFill>
            </a:endParaRPr>
          </a:p>
        </p:txBody>
      </p:sp>
    </p:spTree>
    <p:extLst>
      <p:ext uri="{BB962C8B-B14F-4D97-AF65-F5344CB8AC3E}">
        <p14:creationId xmlns:p14="http://schemas.microsoft.com/office/powerpoint/2010/main" val="602930857"/>
      </p:ext>
    </p:extLst>
  </p:cSld>
  <p:clrMapOvr>
    <a:masterClrMapping/>
  </p:clrMapOvr>
  <p:timing>
    <p:tnLst>
      <p:par>
        <p:cT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7"/>
          <p:cNvSpPr txBox="1">
            <a:spLocks noChangeArrowheads="1"/>
          </p:cNvSpPr>
          <p:nvPr/>
        </p:nvSpPr>
        <p:spPr bwMode="auto">
          <a:xfrm>
            <a:off x="1383221" y="1988842"/>
            <a:ext cx="7535965" cy="76940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404" tIns="45704" rIns="91404" bIns="45704">
            <a:spAutoFit/>
          </a:bodyPr>
          <a:lstStyle>
            <a:lvl1pPr eaLnBrk="0" hangingPunct="0">
              <a:defRPr kumimoji="1" sz="2400">
                <a:solidFill>
                  <a:schemeClr val="tx1"/>
                </a:solidFill>
                <a:latin typeface="Times New Roman" pitchFamily="18" charset="0"/>
                <a:ea typeface="ＭＳ Ｐゴシック" pitchFamily="50" charset="-128"/>
              </a:defRPr>
            </a:lvl1pPr>
            <a:lvl2pPr marL="742950" indent="-285750" eaLnBrk="0" hangingPunct="0">
              <a:defRPr kumimoji="1" sz="2400">
                <a:solidFill>
                  <a:schemeClr val="tx1"/>
                </a:solidFill>
                <a:latin typeface="Times New Roman" pitchFamily="18" charset="0"/>
                <a:ea typeface="ＭＳ Ｐゴシック" pitchFamily="50" charset="-128"/>
              </a:defRPr>
            </a:lvl2pPr>
            <a:lvl3pPr marL="1143000" indent="-228600" eaLnBrk="0" hangingPunct="0">
              <a:defRPr kumimoji="1" sz="2400">
                <a:solidFill>
                  <a:schemeClr val="tx1"/>
                </a:solidFill>
                <a:latin typeface="Times New Roman" pitchFamily="18" charset="0"/>
                <a:ea typeface="ＭＳ Ｐゴシック" pitchFamily="50" charset="-128"/>
              </a:defRPr>
            </a:lvl3pPr>
            <a:lvl4pPr marL="1600200" indent="-228600" eaLnBrk="0" hangingPunct="0">
              <a:defRPr kumimoji="1" sz="2400">
                <a:solidFill>
                  <a:schemeClr val="tx1"/>
                </a:solidFill>
                <a:latin typeface="Times New Roman" pitchFamily="18" charset="0"/>
                <a:ea typeface="ＭＳ Ｐゴシック" pitchFamily="50" charset="-128"/>
              </a:defRPr>
            </a:lvl4pPr>
            <a:lvl5pPr marL="2057400" indent="-228600" eaLnBrk="0" hangingPunct="0">
              <a:defRPr kumimoji="1" sz="2400">
                <a:solidFill>
                  <a:schemeClr val="tx1"/>
                </a:solidFill>
                <a:latin typeface="Times New Roman" pitchFamily="18" charset="0"/>
                <a:ea typeface="ＭＳ Ｐゴシック" pitchFamily="50" charset="-128"/>
              </a:defRPr>
            </a:lvl5pPr>
            <a:lvl6pPr marL="25146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6pPr>
            <a:lvl7pPr marL="29718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7pPr>
            <a:lvl8pPr marL="34290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8pPr>
            <a:lvl9pPr marL="3886200" indent="-228600" eaLnBrk="0" fontAlgn="base" hangingPunct="0">
              <a:spcBef>
                <a:spcPct val="0"/>
              </a:spcBef>
              <a:spcAft>
                <a:spcPct val="0"/>
              </a:spcAft>
              <a:defRPr kumimoji="1" sz="2400">
                <a:solidFill>
                  <a:schemeClr val="tx1"/>
                </a:solidFill>
                <a:latin typeface="Times New Roman" pitchFamily="18" charset="0"/>
                <a:ea typeface="ＭＳ Ｐゴシック" pitchFamily="50" charset="-128"/>
              </a:defRPr>
            </a:lvl9pPr>
          </a:lstStyle>
          <a:p>
            <a:pPr eaLnBrk="1" fontAlgn="base" hangingPunct="1">
              <a:spcBef>
                <a:spcPct val="0"/>
              </a:spcBef>
              <a:spcAft>
                <a:spcPct val="0"/>
              </a:spcAft>
            </a:pPr>
            <a:r>
              <a:rPr lang="ja-JP" altLang="en-US" sz="4400" dirty="0">
                <a:solidFill>
                  <a:srgbClr val="000000"/>
                </a:solidFill>
              </a:rPr>
              <a:t>ご清聴ありがとう</a:t>
            </a:r>
            <a:r>
              <a:rPr lang="ja-JP" altLang="en-US" sz="4400" dirty="0" smtClean="0">
                <a:solidFill>
                  <a:srgbClr val="000000"/>
                </a:solidFill>
              </a:rPr>
              <a:t>ございました</a:t>
            </a:r>
            <a:r>
              <a:rPr lang="ja-JP" altLang="en-US" sz="4400" dirty="0">
                <a:solidFill>
                  <a:srgbClr val="000000"/>
                </a:solidFill>
              </a:rPr>
              <a:t>　</a:t>
            </a:r>
          </a:p>
        </p:txBody>
      </p:sp>
      <p:sp>
        <p:nvSpPr>
          <p:cNvPr id="2" name="正方形/長方形 1"/>
          <p:cNvSpPr/>
          <p:nvPr/>
        </p:nvSpPr>
        <p:spPr>
          <a:xfrm>
            <a:off x="605860" y="2996952"/>
            <a:ext cx="8955657" cy="1815882"/>
          </a:xfrm>
          <a:prstGeom prst="rect">
            <a:avLst/>
          </a:prstGeom>
        </p:spPr>
        <p:txBody>
          <a:bodyPr wrap="square">
            <a:spAutoFit/>
          </a:bodyPr>
          <a:lstStyle/>
          <a:p>
            <a:r>
              <a:rPr lang="ja-JP" altLang="en-US" sz="2800" kern="100" dirty="0" smtClean="0">
                <a:solidFill>
                  <a:srgbClr val="000000"/>
                </a:solidFill>
                <a:latin typeface="ＭＳ Ｐゴシック"/>
                <a:cs typeface="Times New Roman"/>
              </a:rPr>
              <a:t>　</a:t>
            </a:r>
            <a:r>
              <a:rPr lang="ja-JP" altLang="ja-JP" sz="2800" kern="100" dirty="0" smtClean="0">
                <a:solidFill>
                  <a:srgbClr val="000000"/>
                </a:solidFill>
                <a:latin typeface="ＭＳ Ｐゴシック"/>
                <a:cs typeface="Times New Roman"/>
              </a:rPr>
              <a:t>改定</a:t>
            </a:r>
            <a:r>
              <a:rPr lang="ja-JP" altLang="ja-JP" sz="2800" kern="100" dirty="0">
                <a:solidFill>
                  <a:srgbClr val="000000"/>
                </a:solidFill>
                <a:latin typeface="ＭＳ Ｐゴシック"/>
                <a:cs typeface="Times New Roman"/>
              </a:rPr>
              <a:t>内容についてのご質問</a:t>
            </a:r>
            <a:r>
              <a:rPr lang="ja-JP" altLang="ja-JP" sz="2800" kern="100" dirty="0" smtClean="0">
                <a:solidFill>
                  <a:srgbClr val="000000"/>
                </a:solidFill>
                <a:latin typeface="ＭＳ Ｐゴシック"/>
                <a:cs typeface="Times New Roman"/>
              </a:rPr>
              <a:t>は</a:t>
            </a:r>
            <a:r>
              <a:rPr lang="ja-JP" altLang="en-US" sz="2800" kern="100" dirty="0" smtClean="0">
                <a:solidFill>
                  <a:srgbClr val="000000"/>
                </a:solidFill>
                <a:latin typeface="ＭＳ Ｐゴシック"/>
                <a:cs typeface="Times New Roman"/>
              </a:rPr>
              <a:t>日本医師会</a:t>
            </a:r>
            <a:r>
              <a:rPr lang="ja-JP" altLang="ja-JP" sz="2800" kern="100" dirty="0" smtClean="0">
                <a:solidFill>
                  <a:srgbClr val="000000"/>
                </a:solidFill>
                <a:latin typeface="ＭＳ Ｐゴシック"/>
                <a:cs typeface="Times New Roman"/>
              </a:rPr>
              <a:t>医療</a:t>
            </a:r>
            <a:r>
              <a:rPr lang="ja-JP" altLang="ja-JP" sz="2800" kern="100" dirty="0">
                <a:solidFill>
                  <a:srgbClr val="000000"/>
                </a:solidFill>
                <a:latin typeface="ＭＳ Ｐゴシック"/>
                <a:cs typeface="Times New Roman"/>
              </a:rPr>
              <a:t>保険課宛にメールや</a:t>
            </a:r>
            <a:r>
              <a:rPr lang="ja-JP" altLang="ja-JP" sz="2800" kern="100" dirty="0" smtClean="0">
                <a:solidFill>
                  <a:srgbClr val="000000"/>
                </a:solidFill>
                <a:latin typeface="ＭＳ Ｐゴシック"/>
                <a:cs typeface="Times New Roman"/>
              </a:rPr>
              <a:t>ＦＡＸ</a:t>
            </a:r>
            <a:r>
              <a:rPr lang="ja-JP" altLang="en-US" sz="2800" kern="100" dirty="0" smtClean="0">
                <a:solidFill>
                  <a:srgbClr val="000000"/>
                </a:solidFill>
                <a:latin typeface="ＭＳ Ｐゴシック"/>
                <a:cs typeface="Times New Roman"/>
              </a:rPr>
              <a:t>等</a:t>
            </a:r>
            <a:r>
              <a:rPr lang="ja-JP" altLang="ja-JP" sz="2800" kern="100" dirty="0" smtClean="0">
                <a:solidFill>
                  <a:srgbClr val="000000"/>
                </a:solidFill>
                <a:latin typeface="ＭＳ Ｐゴシック"/>
                <a:cs typeface="Times New Roman"/>
              </a:rPr>
              <a:t>で</a:t>
            </a:r>
            <a:r>
              <a:rPr lang="ja-JP" altLang="en-US" sz="2800" kern="100" dirty="0" smtClean="0">
                <a:solidFill>
                  <a:srgbClr val="000000"/>
                </a:solidFill>
                <a:latin typeface="ＭＳ Ｐゴシック"/>
                <a:cs typeface="Times New Roman"/>
              </a:rPr>
              <a:t>ご</a:t>
            </a:r>
            <a:r>
              <a:rPr lang="ja-JP" altLang="ja-JP" sz="2800" kern="100" dirty="0" smtClean="0">
                <a:solidFill>
                  <a:srgbClr val="000000"/>
                </a:solidFill>
                <a:latin typeface="ＭＳ Ｐゴシック"/>
                <a:cs typeface="Times New Roman"/>
              </a:rPr>
              <a:t>送付</a:t>
            </a:r>
            <a:r>
              <a:rPr lang="ja-JP" altLang="en-US" sz="2800" kern="100" dirty="0" smtClean="0">
                <a:solidFill>
                  <a:srgbClr val="000000"/>
                </a:solidFill>
                <a:latin typeface="ＭＳ Ｐゴシック"/>
                <a:cs typeface="Times New Roman"/>
              </a:rPr>
              <a:t>ください</a:t>
            </a:r>
            <a:r>
              <a:rPr lang="ja-JP" altLang="ja-JP" sz="2800" kern="100" dirty="0" smtClean="0">
                <a:solidFill>
                  <a:srgbClr val="000000"/>
                </a:solidFill>
                <a:latin typeface="ＭＳ Ｐゴシック"/>
                <a:cs typeface="Times New Roman"/>
              </a:rPr>
              <a:t>。</a:t>
            </a:r>
            <a:endParaRPr lang="en-US" altLang="ja-JP" sz="2800" kern="100" dirty="0" smtClean="0">
              <a:solidFill>
                <a:srgbClr val="000000"/>
              </a:solidFill>
              <a:latin typeface="ＭＳ Ｐゴシック"/>
              <a:cs typeface="Times New Roman"/>
            </a:endParaRPr>
          </a:p>
          <a:p>
            <a:r>
              <a:rPr lang="en-US" altLang="ja-JP" sz="2800" kern="100" dirty="0">
                <a:solidFill>
                  <a:srgbClr val="000000"/>
                </a:solidFill>
                <a:latin typeface="ＭＳ Ｐゴシック"/>
                <a:cs typeface="Times New Roman"/>
              </a:rPr>
              <a:t> </a:t>
            </a:r>
            <a:r>
              <a:rPr lang="en-US" altLang="ja-JP" sz="2800" kern="100" dirty="0" smtClean="0">
                <a:solidFill>
                  <a:srgbClr val="000000"/>
                </a:solidFill>
                <a:latin typeface="ＭＳ Ｐゴシック"/>
                <a:cs typeface="Times New Roman"/>
              </a:rPr>
              <a:t> </a:t>
            </a:r>
            <a:r>
              <a:rPr lang="ja-JP" altLang="ja-JP" sz="2800" kern="100" dirty="0" smtClean="0">
                <a:solidFill>
                  <a:srgbClr val="000000"/>
                </a:solidFill>
                <a:latin typeface="ＭＳ Ｐゴシック"/>
                <a:cs typeface="Times New Roman"/>
              </a:rPr>
              <a:t>整理</a:t>
            </a:r>
            <a:r>
              <a:rPr lang="ja-JP" altLang="ja-JP" sz="2800" kern="100" dirty="0">
                <a:solidFill>
                  <a:srgbClr val="000000"/>
                </a:solidFill>
                <a:latin typeface="ＭＳ Ｐゴシック"/>
                <a:cs typeface="Times New Roman"/>
              </a:rPr>
              <a:t>・確認後、日医版『Ｑ＆Ａ』や厚生労働省疑義解釈資料に反映させて</a:t>
            </a:r>
            <a:r>
              <a:rPr lang="ja-JP" altLang="ja-JP" sz="2800" kern="100" dirty="0" smtClean="0">
                <a:solidFill>
                  <a:srgbClr val="000000"/>
                </a:solidFill>
                <a:latin typeface="ＭＳ Ｐゴシック"/>
                <a:cs typeface="Times New Roman"/>
              </a:rPr>
              <a:t>いただき</a:t>
            </a:r>
            <a:r>
              <a:rPr lang="ja-JP" altLang="en-US" sz="2800" kern="100" dirty="0" smtClean="0">
                <a:solidFill>
                  <a:srgbClr val="000000"/>
                </a:solidFill>
                <a:latin typeface="ＭＳ Ｐゴシック"/>
                <a:cs typeface="Times New Roman"/>
              </a:rPr>
              <a:t>ます</a:t>
            </a:r>
            <a:endParaRPr lang="ja-JP" altLang="en-US" sz="2800" dirty="0">
              <a:solidFill>
                <a:srgbClr val="000000"/>
              </a:solidFill>
              <a:latin typeface="ＭＳ Ｐゴシック"/>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327</a:t>
            </a:fld>
            <a:endParaRPr lang="ja-JP" altLang="en-US" dirty="0">
              <a:solidFill>
                <a:prstClr val="black"/>
              </a:solidFill>
              <a:latin typeface="Calibri"/>
            </a:endParaRPr>
          </a:p>
        </p:txBody>
      </p:sp>
    </p:spTree>
    <p:extLst>
      <p:ext uri="{BB962C8B-B14F-4D97-AF65-F5344CB8AC3E}">
        <p14:creationId xmlns:p14="http://schemas.microsoft.com/office/powerpoint/2010/main" val="361675249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94471" y="44624"/>
            <a:ext cx="9439049"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11</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19</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横倉会長</a:t>
            </a:r>
            <a:r>
              <a:rPr lang="ja-JP" altLang="en-US" sz="2000" dirty="0" smtClean="0">
                <a:solidFill>
                  <a:srgbClr val="000000"/>
                </a:solidFill>
                <a:ea typeface="ＭＳ Ｐゴシック" charset="-128"/>
              </a:rPr>
              <a:t>が麻生</a:t>
            </a:r>
            <a:r>
              <a:rPr lang="ja-JP" altLang="en-US" sz="2000" dirty="0">
                <a:solidFill>
                  <a:srgbClr val="000000"/>
                </a:solidFill>
                <a:ea typeface="ＭＳ Ｐゴシック" charset="-128"/>
              </a:rPr>
              <a:t>財務</a:t>
            </a:r>
            <a:r>
              <a:rPr lang="ja-JP" altLang="en-US" sz="2000" dirty="0" smtClean="0">
                <a:solidFill>
                  <a:srgbClr val="000000"/>
                </a:solidFill>
                <a:ea typeface="ＭＳ Ｐゴシック" charset="-128"/>
              </a:rPr>
              <a:t>大臣と会談</a:t>
            </a:r>
            <a:endParaRPr lang="en-US" altLang="ja-JP" sz="2000" dirty="0" smtClean="0">
              <a:solidFill>
                <a:srgbClr val="000000"/>
              </a:solidFill>
              <a:ea typeface="ＭＳ Ｐゴシック" charset="-128"/>
            </a:endParaRPr>
          </a:p>
        </p:txBody>
      </p:sp>
      <p:sp>
        <p:nvSpPr>
          <p:cNvPr id="6" name="Text Box 2"/>
          <p:cNvSpPr txBox="1">
            <a:spLocks noChangeArrowheads="1"/>
          </p:cNvSpPr>
          <p:nvPr/>
        </p:nvSpPr>
        <p:spPr bwMode="auto">
          <a:xfrm>
            <a:off x="194477" y="3953088"/>
            <a:ext cx="920577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11</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24</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財政審が「平成</a:t>
            </a:r>
            <a:r>
              <a:rPr lang="en-US" altLang="ja-JP" sz="2000" dirty="0">
                <a:solidFill>
                  <a:srgbClr val="000000"/>
                </a:solidFill>
                <a:ea typeface="ＭＳ Ｐゴシック" charset="-128"/>
              </a:rPr>
              <a:t>28</a:t>
            </a:r>
            <a:r>
              <a:rPr lang="ja-JP" altLang="en-US" sz="2000" dirty="0">
                <a:solidFill>
                  <a:srgbClr val="000000"/>
                </a:solidFill>
                <a:ea typeface="ＭＳ Ｐゴシック" charset="-128"/>
              </a:rPr>
              <a:t>年度予算の編成等に関する建議」を</a:t>
            </a:r>
            <a:r>
              <a:rPr lang="ja-JP" altLang="en-US" sz="2000" dirty="0" smtClean="0">
                <a:solidFill>
                  <a:srgbClr val="000000"/>
                </a:solidFill>
                <a:ea typeface="ＭＳ Ｐゴシック" charset="-128"/>
              </a:rPr>
              <a:t>とりまとめ</a:t>
            </a:r>
            <a:endParaRPr lang="en-US" altLang="ja-JP" sz="2000" dirty="0" smtClean="0">
              <a:solidFill>
                <a:srgbClr val="000000"/>
              </a:solidFill>
              <a:ea typeface="ＭＳ Ｐゴシック" charset="-128"/>
            </a:endParaRPr>
          </a:p>
        </p:txBody>
      </p:sp>
      <p:sp>
        <p:nvSpPr>
          <p:cNvPr id="7" name="Text Box 3"/>
          <p:cNvSpPr txBox="1">
            <a:spLocks noChangeArrowheads="1"/>
          </p:cNvSpPr>
          <p:nvPr/>
        </p:nvSpPr>
        <p:spPr bwMode="auto">
          <a:xfrm>
            <a:off x="506512" y="4745176"/>
            <a:ext cx="9025266" cy="170816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600"/>
              </a:spcBef>
              <a:buFontTx/>
              <a:buNone/>
              <a:defRPr/>
            </a:pPr>
            <a:r>
              <a:rPr lang="ja-JP" altLang="en-US" sz="2000" dirty="0" smtClean="0">
                <a:solidFill>
                  <a:srgbClr val="000000"/>
                </a:solidFill>
              </a:rPr>
              <a:t>○ 平成</a:t>
            </a:r>
            <a:r>
              <a:rPr lang="en-US" altLang="ja-JP" sz="2000" dirty="0" smtClean="0">
                <a:solidFill>
                  <a:srgbClr val="000000"/>
                </a:solidFill>
              </a:rPr>
              <a:t>28</a:t>
            </a:r>
            <a:r>
              <a:rPr lang="ja-JP" altLang="en-US" sz="2000" dirty="0" smtClean="0">
                <a:solidFill>
                  <a:srgbClr val="000000"/>
                </a:solidFill>
              </a:rPr>
              <a:t>年度の社会保障関係費については、改革工程表の策定や診療</a:t>
            </a:r>
            <a:r>
              <a:rPr lang="ja-JP" altLang="en-US" sz="2000" dirty="0">
                <a:solidFill>
                  <a:srgbClr val="000000"/>
                </a:solidFill>
              </a:rPr>
              <a:t>報酬改定・薬価改定等を通じて、「経済・</a:t>
            </a:r>
            <a:r>
              <a:rPr lang="ja-JP" altLang="en-US" sz="2000" dirty="0" smtClean="0">
                <a:solidFill>
                  <a:srgbClr val="000000"/>
                </a:solidFill>
              </a:rPr>
              <a:t>財政再生</a:t>
            </a:r>
            <a:r>
              <a:rPr lang="ja-JP" altLang="en-US" sz="2000" dirty="0">
                <a:solidFill>
                  <a:srgbClr val="000000"/>
                </a:solidFill>
              </a:rPr>
              <a:t>計画」初年度にふさわしいものとなるよう、</a:t>
            </a:r>
            <a:r>
              <a:rPr lang="ja-JP" altLang="en-US" sz="2000" dirty="0" smtClean="0">
                <a:solidFill>
                  <a:srgbClr val="000000"/>
                </a:solidFill>
              </a:rPr>
              <a:t>当審</a:t>
            </a:r>
            <a:r>
              <a:rPr lang="ja-JP" altLang="en-US" sz="2000" dirty="0">
                <a:solidFill>
                  <a:srgbClr val="000000"/>
                </a:solidFill>
              </a:rPr>
              <a:t>議会としては、</a:t>
            </a:r>
            <a:r>
              <a:rPr lang="ja-JP" altLang="en-US" sz="2000" u="sng" dirty="0">
                <a:solidFill>
                  <a:srgbClr val="0000FF"/>
                </a:solidFill>
              </a:rPr>
              <a:t>確実に高齢化による増加分の</a:t>
            </a:r>
            <a:r>
              <a:rPr lang="ja-JP" altLang="en-US" sz="2000" u="sng" dirty="0" smtClean="0">
                <a:solidFill>
                  <a:srgbClr val="0000FF"/>
                </a:solidFill>
              </a:rPr>
              <a:t>範囲内</a:t>
            </a:r>
            <a:r>
              <a:rPr lang="ja-JP" altLang="en-US" sz="2000" u="sng" dirty="0">
                <a:solidFill>
                  <a:srgbClr val="0000FF"/>
                </a:solidFill>
              </a:rPr>
              <a:t>（</a:t>
            </a:r>
            <a:r>
              <a:rPr lang="en-US" altLang="ja-JP" sz="2000" u="sng" dirty="0">
                <a:solidFill>
                  <a:srgbClr val="0000FF"/>
                </a:solidFill>
              </a:rPr>
              <a:t>5,000</a:t>
            </a:r>
            <a:r>
              <a:rPr lang="ja-JP" altLang="en-US" sz="2000" u="sng" dirty="0">
                <a:solidFill>
                  <a:srgbClr val="0000FF"/>
                </a:solidFill>
              </a:rPr>
              <a:t>億円弱）にして</a:t>
            </a:r>
            <a:r>
              <a:rPr lang="ja-JP" altLang="en-US" sz="2000" u="sng" dirty="0" smtClean="0">
                <a:solidFill>
                  <a:srgbClr val="0000FF"/>
                </a:solidFill>
              </a:rPr>
              <a:t>いくことを求めたい</a:t>
            </a:r>
            <a:r>
              <a:rPr lang="ja-JP" altLang="en-US" sz="2000" dirty="0" smtClean="0">
                <a:solidFill>
                  <a:srgbClr val="000000"/>
                </a:solidFill>
              </a:rPr>
              <a:t>。</a:t>
            </a:r>
            <a:endParaRPr lang="en-US" altLang="ja-JP" sz="2000" dirty="0" smtClean="0">
              <a:solidFill>
                <a:srgbClr val="000000"/>
              </a:solidFill>
            </a:endParaRPr>
          </a:p>
          <a:p>
            <a:pPr marL="361950" indent="-361950" eaLnBrk="1" hangingPunct="1">
              <a:spcBef>
                <a:spcPts val="600"/>
              </a:spcBef>
              <a:buFontTx/>
              <a:buNone/>
              <a:defRPr/>
            </a:pPr>
            <a:r>
              <a:rPr lang="ja-JP" altLang="en-US" sz="2000" dirty="0" smtClean="0">
                <a:solidFill>
                  <a:srgbClr val="000000"/>
                </a:solidFill>
              </a:rPr>
              <a:t>○ </a:t>
            </a:r>
            <a:r>
              <a:rPr lang="ja-JP" altLang="en-US" sz="2000" u="sng" dirty="0" smtClean="0">
                <a:solidFill>
                  <a:srgbClr val="0000FF"/>
                </a:solidFill>
              </a:rPr>
              <a:t>診療</a:t>
            </a:r>
            <a:r>
              <a:rPr lang="ja-JP" altLang="en-US" sz="2000" u="sng" dirty="0">
                <a:solidFill>
                  <a:srgbClr val="0000FF"/>
                </a:solidFill>
              </a:rPr>
              <a:t>報酬本体について、一定程度のマイナス</a:t>
            </a:r>
            <a:r>
              <a:rPr lang="ja-JP" altLang="en-US" sz="2000" u="sng" dirty="0" smtClean="0">
                <a:solidFill>
                  <a:srgbClr val="0000FF"/>
                </a:solidFill>
              </a:rPr>
              <a:t>改定が必要</a:t>
            </a:r>
            <a:r>
              <a:rPr lang="ja-JP" altLang="en-US" sz="2000" dirty="0" smtClean="0">
                <a:solidFill>
                  <a:srgbClr val="000000"/>
                </a:solidFill>
              </a:rPr>
              <a:t>と考えられる。</a:t>
            </a:r>
            <a:endParaRPr lang="ja-JP" altLang="en-US" sz="2000" dirty="0">
              <a:solidFill>
                <a:srgbClr val="000000"/>
              </a:solidFill>
            </a:endParaRPr>
          </a:p>
        </p:txBody>
      </p:sp>
      <p:pic>
        <p:nvPicPr>
          <p:cNvPr id="5123"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34731" y="839417"/>
            <a:ext cx="4758529" cy="29210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33</a:t>
            </a:fld>
            <a:endParaRPr lang="ja-JP" altLang="en-US" dirty="0">
              <a:solidFill>
                <a:prstClr val="black"/>
              </a:solidFill>
            </a:endParaRPr>
          </a:p>
        </p:txBody>
      </p:sp>
    </p:spTree>
    <p:extLst>
      <p:ext uri="{BB962C8B-B14F-4D97-AF65-F5344CB8AC3E}">
        <p14:creationId xmlns:p14="http://schemas.microsoft.com/office/powerpoint/2010/main" val="2255283370"/>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5298" name="Picture 2" descr="C:\Users\takita\Desktop\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83305" y="80169"/>
            <a:ext cx="1794198" cy="3060799"/>
          </a:xfrm>
          <a:prstGeom prst="rect">
            <a:avLst/>
          </a:prstGeom>
          <a:noFill/>
          <a:extLst>
            <a:ext uri="{909E8E84-426E-40DD-AFC4-6F175D3DCCD1}">
              <a14:hiddenFill xmlns:a14="http://schemas.microsoft.com/office/drawing/2010/main">
                <a:solidFill>
                  <a:srgbClr val="FFFFFF"/>
                </a:solidFill>
              </a14:hiddenFill>
            </a:ext>
          </a:extLst>
        </p:spPr>
      </p:pic>
      <p:pic>
        <p:nvPicPr>
          <p:cNvPr id="55299" name="Picture 3" descr="C:\Users\takita\Desktop\2-1.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43047" y="188640"/>
            <a:ext cx="2021408" cy="3002546"/>
          </a:xfrm>
          <a:prstGeom prst="rect">
            <a:avLst/>
          </a:prstGeom>
          <a:noFill/>
          <a:extLst>
            <a:ext uri="{909E8E84-426E-40DD-AFC4-6F175D3DCCD1}">
              <a14:hiddenFill xmlns:a14="http://schemas.microsoft.com/office/drawing/2010/main">
                <a:solidFill>
                  <a:srgbClr val="FFFFFF"/>
                </a:solidFill>
              </a14:hiddenFill>
            </a:ext>
          </a:extLst>
        </p:spPr>
      </p:pic>
      <p:pic>
        <p:nvPicPr>
          <p:cNvPr id="55300" name="Picture 4" descr="C:\Users\takita\Desktop\2-2.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65037" y="3207704"/>
            <a:ext cx="4368485" cy="3173624"/>
          </a:xfrm>
          <a:prstGeom prst="rect">
            <a:avLst/>
          </a:prstGeom>
          <a:noFill/>
          <a:extLst>
            <a:ext uri="{909E8E84-426E-40DD-AFC4-6F175D3DCCD1}">
              <a14:hiddenFill xmlns:a14="http://schemas.microsoft.com/office/drawing/2010/main">
                <a:solidFill>
                  <a:srgbClr val="FFFFFF"/>
                </a:solidFill>
              </a14:hiddenFill>
            </a:ext>
          </a:extLst>
        </p:spPr>
      </p:pic>
      <p:pic>
        <p:nvPicPr>
          <p:cNvPr id="55301" name="Picture 5" descr="C:\Users\takita\Desktop\3-1.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49079" y="476672"/>
            <a:ext cx="1535226" cy="5760640"/>
          </a:xfrm>
          <a:prstGeom prst="rect">
            <a:avLst/>
          </a:prstGeom>
          <a:noFill/>
          <a:extLst>
            <a:ext uri="{909E8E84-426E-40DD-AFC4-6F175D3DCCD1}">
              <a14:hiddenFill xmlns:a14="http://schemas.microsoft.com/office/drawing/2010/main">
                <a:solidFill>
                  <a:srgbClr val="FFFFFF"/>
                </a:solidFill>
              </a14:hiddenFill>
            </a:ext>
          </a:extLst>
        </p:spPr>
      </p:pic>
      <p:pic>
        <p:nvPicPr>
          <p:cNvPr id="55302" name="Picture 6" descr="C:\Users\takita\Desktop\3-2.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16463" y="308816"/>
            <a:ext cx="3276364" cy="5928496"/>
          </a:xfrm>
          <a:prstGeom prst="rect">
            <a:avLst/>
          </a:prstGeom>
          <a:noFill/>
          <a:extLst>
            <a:ext uri="{909E8E84-426E-40DD-AFC4-6F175D3DCCD1}">
              <a14:hiddenFill xmlns:a14="http://schemas.microsoft.com/office/drawing/2010/main">
                <a:solidFill>
                  <a:srgbClr val="FFFFFF"/>
                </a:solidFill>
              </a14:hiddenFill>
            </a:ext>
          </a:extLst>
        </p:spPr>
      </p:pic>
      <p:sp>
        <p:nvSpPr>
          <p:cNvPr id="2" name="テキスト ボックス 1"/>
          <p:cNvSpPr txBox="1"/>
          <p:nvPr/>
        </p:nvSpPr>
        <p:spPr>
          <a:xfrm>
            <a:off x="116463" y="6372036"/>
            <a:ext cx="4446494" cy="369332"/>
          </a:xfrm>
          <a:prstGeom prst="rect">
            <a:avLst/>
          </a:prstGeom>
          <a:noFill/>
        </p:spPr>
        <p:txBody>
          <a:bodyPr wrap="square" rtlCol="0">
            <a:spAutoFit/>
          </a:bodyPr>
          <a:lstStyle/>
          <a:p>
            <a:r>
              <a:rPr lang="en-US" altLang="ja-JP" dirty="0" smtClean="0">
                <a:solidFill>
                  <a:prstClr val="black"/>
                </a:solidFill>
              </a:rPr>
              <a:t>*</a:t>
            </a:r>
            <a:r>
              <a:rPr lang="ja-JP" altLang="en-US" dirty="0" smtClean="0">
                <a:solidFill>
                  <a:prstClr val="black"/>
                </a:solidFill>
              </a:rPr>
              <a:t>東京読売新聞夕刊</a:t>
            </a:r>
            <a:r>
              <a:rPr lang="en-US" altLang="ja-JP" dirty="0" smtClean="0">
                <a:solidFill>
                  <a:prstClr val="black"/>
                </a:solidFill>
              </a:rPr>
              <a:t>, 2015</a:t>
            </a:r>
            <a:r>
              <a:rPr lang="ja-JP" altLang="en-US" dirty="0" smtClean="0">
                <a:solidFill>
                  <a:prstClr val="black"/>
                </a:solidFill>
              </a:rPr>
              <a:t>年</a:t>
            </a:r>
            <a:r>
              <a:rPr lang="en-US" altLang="ja-JP" dirty="0" smtClean="0">
                <a:solidFill>
                  <a:prstClr val="black"/>
                </a:solidFill>
              </a:rPr>
              <a:t>11</a:t>
            </a:r>
            <a:r>
              <a:rPr lang="ja-JP" altLang="en-US" dirty="0" smtClean="0">
                <a:solidFill>
                  <a:prstClr val="black"/>
                </a:solidFill>
              </a:rPr>
              <a:t>月</a:t>
            </a:r>
            <a:r>
              <a:rPr lang="en-US" altLang="ja-JP" dirty="0" smtClean="0">
                <a:solidFill>
                  <a:prstClr val="black"/>
                </a:solidFill>
              </a:rPr>
              <a:t>24</a:t>
            </a:r>
            <a:r>
              <a:rPr lang="ja-JP" altLang="en-US" dirty="0" smtClean="0">
                <a:solidFill>
                  <a:prstClr val="black"/>
                </a:solidFill>
              </a:rPr>
              <a:t>日</a:t>
            </a:r>
            <a:endParaRPr lang="ja-JP" altLang="en-US" dirty="0">
              <a:solidFill>
                <a:prstClr val="black"/>
              </a:solidFill>
            </a:endParaRPr>
          </a:p>
        </p:txBody>
      </p:sp>
      <p:sp>
        <p:nvSpPr>
          <p:cNvPr id="10" name="テキスト ボックス 9"/>
          <p:cNvSpPr txBox="1"/>
          <p:nvPr/>
        </p:nvSpPr>
        <p:spPr>
          <a:xfrm>
            <a:off x="5265041" y="6381328"/>
            <a:ext cx="3588399" cy="369332"/>
          </a:xfrm>
          <a:prstGeom prst="rect">
            <a:avLst/>
          </a:prstGeom>
          <a:noFill/>
        </p:spPr>
        <p:txBody>
          <a:bodyPr wrap="square" rtlCol="0">
            <a:spAutoFit/>
          </a:bodyPr>
          <a:lstStyle/>
          <a:p>
            <a:r>
              <a:rPr lang="en-US" altLang="ja-JP" dirty="0" smtClean="0">
                <a:solidFill>
                  <a:prstClr val="black"/>
                </a:solidFill>
              </a:rPr>
              <a:t>*</a:t>
            </a:r>
            <a:r>
              <a:rPr lang="ja-JP" altLang="en-US" dirty="0" smtClean="0">
                <a:solidFill>
                  <a:prstClr val="black"/>
                </a:solidFill>
              </a:rPr>
              <a:t>毎日新聞</a:t>
            </a:r>
            <a:r>
              <a:rPr lang="en-US" altLang="ja-JP" dirty="0" smtClean="0">
                <a:solidFill>
                  <a:prstClr val="black"/>
                </a:solidFill>
              </a:rPr>
              <a:t>, 2015</a:t>
            </a:r>
            <a:r>
              <a:rPr lang="ja-JP" altLang="en-US" dirty="0" smtClean="0">
                <a:solidFill>
                  <a:prstClr val="black"/>
                </a:solidFill>
              </a:rPr>
              <a:t>年</a:t>
            </a:r>
            <a:r>
              <a:rPr lang="en-US" altLang="ja-JP" dirty="0" smtClean="0">
                <a:solidFill>
                  <a:prstClr val="black"/>
                </a:solidFill>
              </a:rPr>
              <a:t>11</a:t>
            </a:r>
            <a:r>
              <a:rPr lang="ja-JP" altLang="en-US" dirty="0" smtClean="0">
                <a:solidFill>
                  <a:prstClr val="black"/>
                </a:solidFill>
              </a:rPr>
              <a:t>月</a:t>
            </a:r>
            <a:r>
              <a:rPr lang="en-US" altLang="ja-JP" dirty="0" smtClean="0">
                <a:solidFill>
                  <a:prstClr val="black"/>
                </a:solidFill>
              </a:rPr>
              <a:t>22</a:t>
            </a:r>
            <a:r>
              <a:rPr lang="ja-JP" altLang="en-US" dirty="0" smtClean="0">
                <a:solidFill>
                  <a:prstClr val="black"/>
                </a:solidFill>
              </a:rPr>
              <a:t>日</a:t>
            </a:r>
            <a:endParaRPr lang="ja-JP" altLang="en-US" dirty="0">
              <a:solidFill>
                <a:prstClr val="black"/>
              </a:solidFill>
            </a:endParaRPr>
          </a:p>
        </p:txBody>
      </p:sp>
      <p:cxnSp>
        <p:nvCxnSpPr>
          <p:cNvPr id="4" name="直線コネクタ 3"/>
          <p:cNvCxnSpPr/>
          <p:nvPr/>
        </p:nvCxnSpPr>
        <p:spPr>
          <a:xfrm>
            <a:off x="5031015" y="116632"/>
            <a:ext cx="78009" cy="6599609"/>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bwMode="auto">
          <a:xfrm>
            <a:off x="3382312" y="2492896"/>
            <a:ext cx="624069" cy="3292268"/>
          </a:xfrm>
          <a:prstGeom prst="rect">
            <a:avLst/>
          </a:prstGeom>
          <a:noFill/>
          <a:ln w="31750">
            <a:solidFill>
              <a:srgbClr val="FF0000"/>
            </a:solidFill>
            <a:miter lim="800000"/>
            <a:headEnd/>
            <a:tailEnd/>
          </a:ln>
        </p:spPr>
        <p:txBody>
          <a:bodyPr wrap="none" rtlCol="0" anchor="ctr"/>
          <a:lstStyle/>
          <a:p>
            <a:pPr algn="ctr">
              <a:spcBef>
                <a:spcPct val="0"/>
              </a:spcBef>
            </a:pPr>
            <a:endParaRPr lang="ja-JP" altLang="en-US" b="1" dirty="0" smtClean="0">
              <a:solidFill>
                <a:prstClr val="black"/>
              </a:solidFill>
              <a:latin typeface="Century Gothic" pitchFamily="34" charset="0"/>
            </a:endParaRPr>
          </a:p>
        </p:txBody>
      </p:sp>
      <p:sp>
        <p:nvSpPr>
          <p:cNvPr id="16" name="正方形/長方形 15"/>
          <p:cNvSpPr/>
          <p:nvPr/>
        </p:nvSpPr>
        <p:spPr bwMode="auto">
          <a:xfrm>
            <a:off x="7626371" y="908720"/>
            <a:ext cx="624069" cy="1716785"/>
          </a:xfrm>
          <a:prstGeom prst="rect">
            <a:avLst/>
          </a:prstGeom>
          <a:noFill/>
          <a:ln w="31750">
            <a:solidFill>
              <a:srgbClr val="FF0000"/>
            </a:solidFill>
            <a:miter lim="800000"/>
            <a:headEnd/>
            <a:tailEnd/>
          </a:ln>
        </p:spPr>
        <p:txBody>
          <a:bodyPr wrap="none" rtlCol="0" anchor="ctr"/>
          <a:lstStyle/>
          <a:p>
            <a:pPr algn="ctr">
              <a:spcBef>
                <a:spcPct val="0"/>
              </a:spcBef>
            </a:pPr>
            <a:endParaRPr lang="ja-JP" altLang="en-US" b="1" dirty="0" smtClean="0">
              <a:solidFill>
                <a:prstClr val="black"/>
              </a:solidFill>
              <a:latin typeface="Century Gothic" pitchFamily="34" charset="0"/>
            </a:endParaRPr>
          </a:p>
        </p:txBody>
      </p:sp>
      <p:cxnSp>
        <p:nvCxnSpPr>
          <p:cNvPr id="17" name="直線コネクタ 16"/>
          <p:cNvCxnSpPr/>
          <p:nvPr/>
        </p:nvCxnSpPr>
        <p:spPr>
          <a:xfrm>
            <a:off x="2175014" y="2933986"/>
            <a:ext cx="0" cy="1287102"/>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a:off x="1930879" y="2348880"/>
            <a:ext cx="0" cy="187220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 name="直線コネクタ 22"/>
          <p:cNvCxnSpPr/>
          <p:nvPr/>
        </p:nvCxnSpPr>
        <p:spPr>
          <a:xfrm>
            <a:off x="1696853" y="2348880"/>
            <a:ext cx="0" cy="187220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1472936" y="2336960"/>
            <a:ext cx="0" cy="515976"/>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5811095" y="188640"/>
            <a:ext cx="0" cy="1728192"/>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 name="直線コネクタ 28"/>
          <p:cNvCxnSpPr/>
          <p:nvPr/>
        </p:nvCxnSpPr>
        <p:spPr>
          <a:xfrm>
            <a:off x="6006345" y="197694"/>
            <a:ext cx="0" cy="288032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flipH="1">
            <a:off x="6219147" y="845347"/>
            <a:ext cx="1353" cy="2259993"/>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5265035" y="4744892"/>
            <a:ext cx="421246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34</a:t>
            </a:fld>
            <a:endParaRPr lang="ja-JP" altLang="en-US" dirty="0">
              <a:solidFill>
                <a:prstClr val="black"/>
              </a:solidFill>
            </a:endParaRPr>
          </a:p>
        </p:txBody>
      </p:sp>
    </p:spTree>
    <p:extLst>
      <p:ext uri="{BB962C8B-B14F-4D97-AF65-F5344CB8AC3E}">
        <p14:creationId xmlns:p14="http://schemas.microsoft.com/office/powerpoint/2010/main" val="665023068"/>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30289" y="44625"/>
            <a:ext cx="9439049"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11</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24</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医療政策研究会（会長：武見敬三参議院議員）　第</a:t>
            </a:r>
            <a:r>
              <a:rPr lang="en-US" altLang="ja-JP" sz="2000" dirty="0" smtClean="0">
                <a:solidFill>
                  <a:srgbClr val="000000"/>
                </a:solidFill>
                <a:ea typeface="ＭＳ Ｐゴシック" charset="-128"/>
              </a:rPr>
              <a:t>14</a:t>
            </a:r>
            <a:r>
              <a:rPr lang="ja-JP" altLang="en-US" sz="2000" dirty="0" smtClean="0">
                <a:solidFill>
                  <a:srgbClr val="000000"/>
                </a:solidFill>
                <a:ea typeface="ＭＳ Ｐゴシック" charset="-128"/>
              </a:rPr>
              <a:t>回開催</a:t>
            </a:r>
            <a:endParaRPr lang="en-US" altLang="ja-JP" sz="2000" dirty="0" smtClean="0">
              <a:solidFill>
                <a:srgbClr val="000000"/>
              </a:solidFill>
              <a:ea typeface="ＭＳ Ｐゴシック" charset="-128"/>
            </a:endParaRPr>
          </a:p>
          <a:p>
            <a:pPr eaLnBrk="1" hangingPunct="1">
              <a:spcBef>
                <a:spcPts val="0"/>
              </a:spcBef>
              <a:buFontTx/>
              <a:buNone/>
            </a:pPr>
            <a:r>
              <a:rPr lang="ja-JP" altLang="en-US" sz="2000" dirty="0">
                <a:solidFill>
                  <a:srgbClr val="000000"/>
                </a:solidFill>
                <a:ea typeface="ＭＳ Ｐゴシック" charset="-128"/>
              </a:rPr>
              <a:t>　</a:t>
            </a:r>
            <a:r>
              <a:rPr lang="ja-JP" altLang="en-US" sz="2000" dirty="0" smtClean="0">
                <a:solidFill>
                  <a:srgbClr val="000000"/>
                </a:solidFill>
                <a:ea typeface="ＭＳ Ｐゴシック" charset="-128"/>
              </a:rPr>
              <a:t>平成</a:t>
            </a:r>
            <a:r>
              <a:rPr lang="en-US" altLang="ja-JP" sz="2000" dirty="0" smtClean="0">
                <a:solidFill>
                  <a:srgbClr val="000000"/>
                </a:solidFill>
                <a:ea typeface="ＭＳ Ｐゴシック" charset="-128"/>
              </a:rPr>
              <a:t>28</a:t>
            </a:r>
            <a:r>
              <a:rPr lang="ja-JP" altLang="en-US" sz="2000" dirty="0" smtClean="0">
                <a:solidFill>
                  <a:srgbClr val="000000"/>
                </a:solidFill>
                <a:ea typeface="ＭＳ Ｐゴシック" charset="-128"/>
              </a:rPr>
              <a:t>年度診療</a:t>
            </a:r>
            <a:r>
              <a:rPr lang="ja-JP" altLang="en-US" sz="2000" dirty="0">
                <a:solidFill>
                  <a:srgbClr val="000000"/>
                </a:solidFill>
                <a:ea typeface="ＭＳ Ｐゴシック" charset="-128"/>
              </a:rPr>
              <a:t>報酬改定と税制改正大綱に向けた</a:t>
            </a:r>
            <a:r>
              <a:rPr lang="ja-JP" altLang="en-US" sz="2000" dirty="0" smtClean="0">
                <a:solidFill>
                  <a:srgbClr val="000000"/>
                </a:solidFill>
                <a:ea typeface="ＭＳ Ｐゴシック" charset="-128"/>
              </a:rPr>
              <a:t>決議を採択</a:t>
            </a:r>
            <a:endParaRPr lang="en-US" altLang="ja-JP" sz="2000" dirty="0" smtClean="0">
              <a:solidFill>
                <a:srgbClr val="000000"/>
              </a:solidFill>
              <a:ea typeface="ＭＳ Ｐゴシック" charset="-128"/>
            </a:endParaRPr>
          </a:p>
        </p:txBody>
      </p:sp>
      <p:sp>
        <p:nvSpPr>
          <p:cNvPr id="6" name="Text Box 3"/>
          <p:cNvSpPr txBox="1">
            <a:spLocks noChangeArrowheads="1"/>
          </p:cNvSpPr>
          <p:nvPr/>
        </p:nvSpPr>
        <p:spPr bwMode="auto">
          <a:xfrm>
            <a:off x="401368" y="1196755"/>
            <a:ext cx="9025266" cy="3477875"/>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600"/>
              </a:spcBef>
              <a:buFontTx/>
              <a:buNone/>
              <a:defRPr/>
            </a:pPr>
            <a:r>
              <a:rPr lang="ja-JP" altLang="en-US" sz="2000" dirty="0">
                <a:solidFill>
                  <a:srgbClr val="000000"/>
                </a:solidFill>
              </a:rPr>
              <a:t>一</a:t>
            </a:r>
            <a:r>
              <a:rPr lang="ja-JP" altLang="en-US" sz="2000" dirty="0" smtClean="0">
                <a:solidFill>
                  <a:srgbClr val="000000"/>
                </a:solidFill>
              </a:rPr>
              <a:t>．薬価</a:t>
            </a:r>
            <a:r>
              <a:rPr lang="ja-JP" altLang="en-US" sz="2000" dirty="0">
                <a:solidFill>
                  <a:srgbClr val="000000"/>
                </a:solidFill>
              </a:rPr>
              <a:t>改定財源は診療報酬本体に充て、診療報酬改定率はネットプラス改定とすること。</a:t>
            </a:r>
          </a:p>
          <a:p>
            <a:pPr marL="269875" indent="-269875" eaLnBrk="1" hangingPunct="1">
              <a:spcBef>
                <a:spcPts val="600"/>
              </a:spcBef>
              <a:buFontTx/>
              <a:buNone/>
              <a:defRPr/>
            </a:pPr>
            <a:r>
              <a:rPr lang="ja-JP" altLang="en-US" sz="2000" dirty="0">
                <a:solidFill>
                  <a:srgbClr val="000000"/>
                </a:solidFill>
              </a:rPr>
              <a:t>一</a:t>
            </a:r>
            <a:r>
              <a:rPr lang="ja-JP" altLang="en-US" sz="2000" dirty="0" smtClean="0">
                <a:solidFill>
                  <a:srgbClr val="000000"/>
                </a:solidFill>
              </a:rPr>
              <a:t>．経済</a:t>
            </a:r>
            <a:r>
              <a:rPr lang="ja-JP" altLang="en-US" sz="2000" dirty="0">
                <a:solidFill>
                  <a:srgbClr val="000000"/>
                </a:solidFill>
              </a:rPr>
              <a:t>成長を促し、地方創生へつながる医療従事者を手当てすること。</a:t>
            </a:r>
          </a:p>
          <a:p>
            <a:pPr marL="269875" indent="-269875" eaLnBrk="1" hangingPunct="1">
              <a:spcBef>
                <a:spcPts val="600"/>
              </a:spcBef>
              <a:buFontTx/>
              <a:buNone/>
              <a:defRPr/>
            </a:pPr>
            <a:r>
              <a:rPr lang="ja-JP" altLang="en-US" sz="2000" dirty="0">
                <a:solidFill>
                  <a:srgbClr val="000000"/>
                </a:solidFill>
              </a:rPr>
              <a:t>一</a:t>
            </a:r>
            <a:r>
              <a:rPr lang="ja-JP" altLang="en-US" sz="2000" dirty="0" smtClean="0">
                <a:solidFill>
                  <a:srgbClr val="000000"/>
                </a:solidFill>
              </a:rPr>
              <a:t>．地域</a:t>
            </a:r>
            <a:r>
              <a:rPr lang="ja-JP" altLang="en-US" sz="2000" dirty="0">
                <a:solidFill>
                  <a:srgbClr val="000000"/>
                </a:solidFill>
              </a:rPr>
              <a:t>や患者ニーズに応えている医療機関の経営が安定して成り立つよう病床機能に関わらず入院基本料等を評価すること。</a:t>
            </a:r>
          </a:p>
          <a:p>
            <a:pPr marL="269875" indent="-269875" eaLnBrk="1" hangingPunct="1">
              <a:spcBef>
                <a:spcPts val="600"/>
              </a:spcBef>
              <a:buFontTx/>
              <a:buNone/>
              <a:defRPr/>
            </a:pPr>
            <a:r>
              <a:rPr lang="ja-JP" altLang="en-US" sz="2000" dirty="0">
                <a:solidFill>
                  <a:srgbClr val="000000"/>
                </a:solidFill>
              </a:rPr>
              <a:t>一</a:t>
            </a:r>
            <a:r>
              <a:rPr lang="ja-JP" altLang="en-US" sz="2000" dirty="0" smtClean="0">
                <a:solidFill>
                  <a:srgbClr val="000000"/>
                </a:solidFill>
              </a:rPr>
              <a:t>．救急</a:t>
            </a:r>
            <a:r>
              <a:rPr lang="ja-JP" altLang="en-US" sz="2000" dirty="0">
                <a:solidFill>
                  <a:srgbClr val="000000"/>
                </a:solidFill>
              </a:rPr>
              <a:t>、小児、周産期、がん医療、認知症など、評価が不十分である分野について、さらに引き上げること。</a:t>
            </a:r>
          </a:p>
          <a:p>
            <a:pPr marL="269875" indent="-269875" eaLnBrk="1" hangingPunct="1">
              <a:spcBef>
                <a:spcPts val="600"/>
              </a:spcBef>
              <a:buFontTx/>
              <a:buNone/>
              <a:defRPr/>
            </a:pPr>
            <a:r>
              <a:rPr lang="ja-JP" altLang="en-US" sz="2000" dirty="0">
                <a:solidFill>
                  <a:srgbClr val="000000"/>
                </a:solidFill>
              </a:rPr>
              <a:t>一</a:t>
            </a:r>
            <a:r>
              <a:rPr lang="ja-JP" altLang="en-US" sz="2000" dirty="0" smtClean="0">
                <a:solidFill>
                  <a:srgbClr val="000000"/>
                </a:solidFill>
              </a:rPr>
              <a:t>．速やか</a:t>
            </a:r>
            <a:r>
              <a:rPr lang="ja-JP" altLang="en-US" sz="2000" dirty="0">
                <a:solidFill>
                  <a:srgbClr val="000000"/>
                </a:solidFill>
              </a:rPr>
              <a:t>に医療機関等の消費税負担をめぐる問題の抜本的解決を図ること</a:t>
            </a:r>
            <a:r>
              <a:rPr lang="ja-JP" altLang="en-US" sz="2000" dirty="0" smtClean="0">
                <a:solidFill>
                  <a:srgbClr val="000000"/>
                </a:solidFill>
              </a:rPr>
              <a:t>。その</a:t>
            </a:r>
            <a:r>
              <a:rPr lang="ja-JP" altLang="en-US" sz="2000" dirty="0">
                <a:solidFill>
                  <a:srgbClr val="000000"/>
                </a:solidFill>
              </a:rPr>
              <a:t>際、国・地方の財源については、消費税税率引き上げによる税収のうち公経済負担分を充当すること</a:t>
            </a:r>
            <a:r>
              <a:rPr lang="ja-JP" altLang="en-US" sz="2000" dirty="0" smtClean="0">
                <a:solidFill>
                  <a:srgbClr val="000000"/>
                </a:solidFill>
              </a:rPr>
              <a:t>。</a:t>
            </a:r>
            <a:endParaRPr lang="en-US" altLang="ja-JP" sz="2000" dirty="0" smtClean="0">
              <a:solidFill>
                <a:srgbClr val="000000"/>
              </a:solidFill>
            </a:endParaRPr>
          </a:p>
        </p:txBody>
      </p:sp>
      <p:pic>
        <p:nvPicPr>
          <p:cNvPr id="8198" name="Picture 6" descr="C:\Users\ktakeno\Desktop\IMG_43472.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094907" y="4723660"/>
            <a:ext cx="5109017" cy="2046137"/>
          </a:xfrm>
          <a:prstGeom prst="rect">
            <a:avLst/>
          </a:prstGeom>
          <a:noFill/>
          <a:extLst>
            <a:ext uri="{909E8E84-426E-40DD-AFC4-6F175D3DCCD1}">
              <a14:hiddenFill xmlns:a14="http://schemas.microsoft.com/office/drawing/2010/main">
                <a:solidFill>
                  <a:srgbClr val="FFFFFF"/>
                </a:solidFill>
              </a14:hiddenFill>
            </a:ext>
          </a:extLst>
        </p:spPr>
      </p:pic>
      <p:sp>
        <p:nvSpPr>
          <p:cNvPr id="2" name="正方形/長方形 1"/>
          <p:cNvSpPr/>
          <p:nvPr/>
        </p:nvSpPr>
        <p:spPr>
          <a:xfrm>
            <a:off x="0" y="6093455"/>
            <a:ext cx="3938887" cy="584775"/>
          </a:xfrm>
          <a:prstGeom prst="rect">
            <a:avLst/>
          </a:prstGeom>
        </p:spPr>
        <p:txBody>
          <a:bodyPr wrap="square">
            <a:spAutoFit/>
          </a:bodyPr>
          <a:lstStyle/>
          <a:p>
            <a:r>
              <a:rPr lang="en-US" altLang="ja-JP" sz="1600" dirty="0" smtClean="0">
                <a:solidFill>
                  <a:prstClr val="black"/>
                </a:solidFill>
              </a:rPr>
              <a:t>※2015</a:t>
            </a:r>
            <a:r>
              <a:rPr lang="ja-JP" altLang="en-US" sz="1600" dirty="0" smtClean="0">
                <a:solidFill>
                  <a:prstClr val="black"/>
                </a:solidFill>
              </a:rPr>
              <a:t>年</a:t>
            </a:r>
            <a:r>
              <a:rPr lang="en-US" altLang="ja-JP" sz="1600" dirty="0" smtClean="0">
                <a:solidFill>
                  <a:prstClr val="black"/>
                </a:solidFill>
              </a:rPr>
              <a:t>12</a:t>
            </a:r>
            <a:r>
              <a:rPr lang="ja-JP" altLang="en-US" sz="1600" dirty="0">
                <a:solidFill>
                  <a:prstClr val="black"/>
                </a:solidFill>
              </a:rPr>
              <a:t>月</a:t>
            </a:r>
            <a:r>
              <a:rPr lang="en-US" altLang="ja-JP" sz="1600" dirty="0">
                <a:solidFill>
                  <a:prstClr val="black"/>
                </a:solidFill>
              </a:rPr>
              <a:t>4</a:t>
            </a:r>
            <a:r>
              <a:rPr lang="ja-JP" altLang="en-US" sz="1600" dirty="0">
                <a:solidFill>
                  <a:prstClr val="black"/>
                </a:solidFill>
              </a:rPr>
              <a:t>日、医療政策研究会</a:t>
            </a:r>
            <a:r>
              <a:rPr lang="ja-JP" altLang="en-US" sz="1600" dirty="0" smtClean="0">
                <a:solidFill>
                  <a:prstClr val="black"/>
                </a:solidFill>
              </a:rPr>
              <a:t>で</a:t>
            </a:r>
            <a:endParaRPr lang="en-US" altLang="ja-JP" sz="1600" dirty="0" smtClean="0">
              <a:solidFill>
                <a:prstClr val="black"/>
              </a:solidFill>
            </a:endParaRPr>
          </a:p>
          <a:p>
            <a:r>
              <a:rPr lang="ja-JP" altLang="en-US" sz="1600" dirty="0" smtClean="0">
                <a:solidFill>
                  <a:prstClr val="black"/>
                </a:solidFill>
              </a:rPr>
              <a:t>取りまとめた</a:t>
            </a:r>
            <a:r>
              <a:rPr lang="ja-JP" altLang="en-US" sz="1600" dirty="0">
                <a:solidFill>
                  <a:prstClr val="black"/>
                </a:solidFill>
              </a:rPr>
              <a:t>決議</a:t>
            </a:r>
            <a:r>
              <a:rPr lang="ja-JP" altLang="en-US" sz="1600" dirty="0" smtClean="0">
                <a:solidFill>
                  <a:prstClr val="black"/>
                </a:solidFill>
              </a:rPr>
              <a:t>を菅</a:t>
            </a:r>
            <a:r>
              <a:rPr lang="ja-JP" altLang="en-US" sz="1600" dirty="0">
                <a:solidFill>
                  <a:prstClr val="black"/>
                </a:solidFill>
              </a:rPr>
              <a:t>官房</a:t>
            </a:r>
            <a:r>
              <a:rPr lang="ja-JP" altLang="en-US" sz="1600" dirty="0" smtClean="0">
                <a:solidFill>
                  <a:prstClr val="black"/>
                </a:solidFill>
              </a:rPr>
              <a:t>長官に提出。</a:t>
            </a:r>
            <a:endParaRPr lang="ja-JP" altLang="en-US" sz="1600" dirty="0">
              <a:solidFill>
                <a:prstClr val="black"/>
              </a:solidFill>
            </a:endParaRPr>
          </a:p>
        </p:txBody>
      </p:sp>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35</a:t>
            </a:fld>
            <a:endParaRPr lang="ja-JP" altLang="en-US" dirty="0">
              <a:solidFill>
                <a:prstClr val="black"/>
              </a:solidFill>
            </a:endParaRPr>
          </a:p>
        </p:txBody>
      </p:sp>
    </p:spTree>
    <p:extLst>
      <p:ext uri="{BB962C8B-B14F-4D97-AF65-F5344CB8AC3E}">
        <p14:creationId xmlns:p14="http://schemas.microsoft.com/office/powerpoint/2010/main" val="4122359325"/>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0" y="188641"/>
            <a:ext cx="9906000"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11</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25</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日本医師会定例記者会見</a:t>
            </a:r>
            <a:endParaRPr lang="en-US" altLang="ja-JP" sz="2000" dirty="0">
              <a:solidFill>
                <a:srgbClr val="000000"/>
              </a:solidFill>
              <a:ea typeface="ＭＳ Ｐゴシック" charset="-128"/>
            </a:endParaRPr>
          </a:p>
          <a:p>
            <a:pPr marL="177800" indent="-177800" eaLnBrk="1" hangingPunct="1">
              <a:spcBef>
                <a:spcPts val="0"/>
              </a:spcBef>
              <a:buFontTx/>
              <a:buNone/>
            </a:pPr>
            <a:r>
              <a:rPr lang="ja-JP" altLang="en-US" sz="2000" dirty="0">
                <a:solidFill>
                  <a:srgbClr val="000000"/>
                </a:solidFill>
                <a:ea typeface="ＭＳ Ｐゴシック" charset="-128"/>
              </a:rPr>
              <a:t>　</a:t>
            </a:r>
            <a:r>
              <a:rPr lang="ja-JP" altLang="en-US" sz="2000" dirty="0" smtClean="0">
                <a:solidFill>
                  <a:srgbClr val="000000"/>
                </a:solidFill>
                <a:ea typeface="ＭＳ Ｐゴシック" charset="-128"/>
              </a:rPr>
              <a:t>「第</a:t>
            </a:r>
            <a:r>
              <a:rPr lang="en-US" altLang="ja-JP" sz="2000" dirty="0" smtClean="0">
                <a:solidFill>
                  <a:srgbClr val="000000"/>
                </a:solidFill>
                <a:ea typeface="ＭＳ Ｐゴシック" charset="-128"/>
              </a:rPr>
              <a:t>20</a:t>
            </a:r>
            <a:r>
              <a:rPr lang="ja-JP" altLang="en-US" sz="2000" dirty="0">
                <a:solidFill>
                  <a:srgbClr val="000000"/>
                </a:solidFill>
                <a:ea typeface="ＭＳ Ｐゴシック" charset="-128"/>
              </a:rPr>
              <a:t>回医療経済実態調査（医療機関等調査）報告に対する日医の見解に</a:t>
            </a:r>
            <a:r>
              <a:rPr lang="ja-JP" altLang="en-US" sz="2000" dirty="0" smtClean="0">
                <a:solidFill>
                  <a:srgbClr val="000000"/>
                </a:solidFill>
                <a:ea typeface="ＭＳ Ｐゴシック" charset="-128"/>
              </a:rPr>
              <a:t>ついて」</a:t>
            </a:r>
            <a:endParaRPr lang="en-US" altLang="ja-JP" sz="2000" dirty="0" smtClean="0">
              <a:solidFill>
                <a:srgbClr val="000000"/>
              </a:solidFill>
              <a:ea typeface="ＭＳ Ｐゴシック" charset="-128"/>
            </a:endParaRPr>
          </a:p>
        </p:txBody>
      </p:sp>
      <p:sp>
        <p:nvSpPr>
          <p:cNvPr id="6" name="Text Box 3"/>
          <p:cNvSpPr txBox="1">
            <a:spLocks noChangeArrowheads="1"/>
          </p:cNvSpPr>
          <p:nvPr/>
        </p:nvSpPr>
        <p:spPr bwMode="auto">
          <a:xfrm>
            <a:off x="284351" y="1628805"/>
            <a:ext cx="9205023" cy="4632037"/>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600"/>
              </a:spcBef>
              <a:buFontTx/>
              <a:buNone/>
              <a:defRPr/>
            </a:pPr>
            <a:r>
              <a:rPr lang="ja-JP" altLang="en-US" sz="2000" dirty="0" smtClean="0">
                <a:solidFill>
                  <a:srgbClr val="000000"/>
                </a:solidFill>
              </a:rPr>
              <a:t>○ 中医協において、診療側は（１）前回</a:t>
            </a:r>
            <a:r>
              <a:rPr lang="ja-JP" altLang="en-US" sz="2000" dirty="0">
                <a:solidFill>
                  <a:srgbClr val="000000"/>
                </a:solidFill>
              </a:rPr>
              <a:t>改定が実質</a:t>
            </a:r>
            <a:r>
              <a:rPr lang="en-US" altLang="ja-JP" sz="2000" dirty="0">
                <a:solidFill>
                  <a:srgbClr val="000000"/>
                </a:solidFill>
              </a:rPr>
              <a:t>1.26</a:t>
            </a:r>
            <a:r>
              <a:rPr lang="ja-JP" altLang="en-US" sz="2000" dirty="0">
                <a:solidFill>
                  <a:srgbClr val="000000"/>
                </a:solidFill>
              </a:rPr>
              <a:t>％のマイナス改定であった</a:t>
            </a:r>
            <a:r>
              <a:rPr lang="ja-JP" altLang="en-US" sz="2000" dirty="0" smtClean="0">
                <a:solidFill>
                  <a:srgbClr val="000000"/>
                </a:solidFill>
              </a:rPr>
              <a:t>、（２）消費</a:t>
            </a:r>
            <a:r>
              <a:rPr lang="ja-JP" altLang="en-US" sz="2000" dirty="0">
                <a:solidFill>
                  <a:srgbClr val="000000"/>
                </a:solidFill>
              </a:rPr>
              <a:t>税率引き上げに伴う補填は行われたが、医療機関は総じて経営悪化と</a:t>
            </a:r>
            <a:r>
              <a:rPr lang="ja-JP" altLang="en-US" sz="2000" dirty="0" smtClean="0">
                <a:solidFill>
                  <a:srgbClr val="000000"/>
                </a:solidFill>
              </a:rPr>
              <a:t>なったこと</a:t>
            </a:r>
            <a:r>
              <a:rPr lang="ja-JP" altLang="en-US" sz="2000" dirty="0">
                <a:solidFill>
                  <a:srgbClr val="000000"/>
                </a:solidFill>
              </a:rPr>
              <a:t>など</a:t>
            </a:r>
            <a:r>
              <a:rPr lang="ja-JP" altLang="en-US" sz="2000" dirty="0" smtClean="0">
                <a:solidFill>
                  <a:srgbClr val="000000"/>
                </a:solidFill>
              </a:rPr>
              <a:t>を指摘。</a:t>
            </a:r>
            <a:endParaRPr lang="en-US" altLang="ja-JP" sz="2000" dirty="0" smtClean="0">
              <a:solidFill>
                <a:srgbClr val="000000"/>
              </a:solidFill>
            </a:endParaRPr>
          </a:p>
          <a:p>
            <a:pPr marL="269875" indent="-269875" eaLnBrk="1" hangingPunct="1">
              <a:spcBef>
                <a:spcPts val="600"/>
              </a:spcBef>
              <a:buFontTx/>
              <a:buNone/>
              <a:defRPr/>
            </a:pPr>
            <a:r>
              <a:rPr lang="ja-JP" altLang="en-US" sz="2000" dirty="0">
                <a:solidFill>
                  <a:srgbClr val="000000"/>
                </a:solidFill>
              </a:rPr>
              <a:t>○ </a:t>
            </a:r>
            <a:r>
              <a:rPr lang="en-US" altLang="ja-JP" sz="2000" dirty="0" smtClean="0">
                <a:solidFill>
                  <a:srgbClr val="000000"/>
                </a:solidFill>
              </a:rPr>
              <a:t>6</a:t>
            </a:r>
            <a:r>
              <a:rPr lang="ja-JP" altLang="en-US" sz="2000" dirty="0" smtClean="0">
                <a:solidFill>
                  <a:srgbClr val="000000"/>
                </a:solidFill>
              </a:rPr>
              <a:t>月に閣議決定された「</a:t>
            </a:r>
            <a:r>
              <a:rPr lang="ja-JP" altLang="en-US" sz="2000" dirty="0">
                <a:solidFill>
                  <a:srgbClr val="000000"/>
                </a:solidFill>
              </a:rPr>
              <a:t>骨太の方針」では「各年度の歳出については、一律ではなく柔軟に対応する」と述べられているにもかかわらず、</a:t>
            </a:r>
            <a:r>
              <a:rPr lang="en-US" altLang="ja-JP" sz="2000" dirty="0">
                <a:solidFill>
                  <a:srgbClr val="000000"/>
                </a:solidFill>
              </a:rPr>
              <a:t>11</a:t>
            </a:r>
            <a:r>
              <a:rPr lang="ja-JP" altLang="en-US" sz="2000" dirty="0">
                <a:solidFill>
                  <a:srgbClr val="000000"/>
                </a:solidFill>
              </a:rPr>
              <a:t>月</a:t>
            </a:r>
            <a:r>
              <a:rPr lang="en-US" altLang="ja-JP" sz="2000" dirty="0">
                <a:solidFill>
                  <a:srgbClr val="000000"/>
                </a:solidFill>
              </a:rPr>
              <a:t>24</a:t>
            </a:r>
            <a:r>
              <a:rPr lang="ja-JP" altLang="en-US" sz="2000" dirty="0">
                <a:solidFill>
                  <a:srgbClr val="000000"/>
                </a:solidFill>
              </a:rPr>
              <a:t>日の</a:t>
            </a:r>
            <a:r>
              <a:rPr lang="ja-JP" altLang="en-US" sz="2000" dirty="0" smtClean="0">
                <a:solidFill>
                  <a:srgbClr val="000000"/>
                </a:solidFill>
              </a:rPr>
              <a:t>財政審</a:t>
            </a:r>
            <a:r>
              <a:rPr lang="ja-JP" altLang="en-US" sz="2000" dirty="0">
                <a:solidFill>
                  <a:srgbClr val="000000"/>
                </a:solidFill>
              </a:rPr>
              <a:t>の建議では</a:t>
            </a:r>
            <a:r>
              <a:rPr lang="ja-JP" altLang="en-US" sz="2000" dirty="0" smtClean="0">
                <a:solidFill>
                  <a:srgbClr val="000000"/>
                </a:solidFill>
              </a:rPr>
              <a:t>「確実</a:t>
            </a:r>
            <a:r>
              <a:rPr lang="ja-JP" altLang="en-US" sz="2000" dirty="0">
                <a:solidFill>
                  <a:srgbClr val="000000"/>
                </a:solidFill>
              </a:rPr>
              <a:t>に高齢化による増加分の範囲内（</a:t>
            </a:r>
            <a:r>
              <a:rPr lang="en-US" altLang="ja-JP" sz="2000" dirty="0">
                <a:solidFill>
                  <a:srgbClr val="000000"/>
                </a:solidFill>
              </a:rPr>
              <a:t>5,000</a:t>
            </a:r>
            <a:r>
              <a:rPr lang="ja-JP" altLang="en-US" sz="2000" dirty="0">
                <a:solidFill>
                  <a:srgbClr val="000000"/>
                </a:solidFill>
              </a:rPr>
              <a:t>億円弱）にしていく」</a:t>
            </a:r>
            <a:r>
              <a:rPr lang="ja-JP" altLang="en-US" sz="2000" dirty="0" smtClean="0">
                <a:solidFill>
                  <a:srgbClr val="000000"/>
                </a:solidFill>
              </a:rPr>
              <a:t>となっており、</a:t>
            </a:r>
            <a:r>
              <a:rPr lang="ja-JP" altLang="en-US" sz="2000" u="sng" dirty="0" smtClean="0">
                <a:solidFill>
                  <a:srgbClr val="FF0000"/>
                </a:solidFill>
              </a:rPr>
              <a:t>この</a:t>
            </a:r>
            <a:r>
              <a:rPr lang="ja-JP" altLang="en-US" sz="2000" u="sng" dirty="0">
                <a:solidFill>
                  <a:srgbClr val="FF0000"/>
                </a:solidFill>
              </a:rPr>
              <a:t>ままでは、平成</a:t>
            </a:r>
            <a:r>
              <a:rPr lang="en-US" altLang="ja-JP" sz="2000" u="sng" dirty="0">
                <a:solidFill>
                  <a:srgbClr val="FF0000"/>
                </a:solidFill>
              </a:rPr>
              <a:t>28</a:t>
            </a:r>
            <a:r>
              <a:rPr lang="ja-JP" altLang="en-US" sz="2000" u="sng" dirty="0">
                <a:solidFill>
                  <a:srgbClr val="FF0000"/>
                </a:solidFill>
              </a:rPr>
              <a:t>年度に診療報酬改定がある医療のみが大きく削減されることとなり、地域医療の崩壊に影響</a:t>
            </a:r>
            <a:r>
              <a:rPr lang="ja-JP" altLang="en-US" sz="2000" u="sng" dirty="0" smtClean="0">
                <a:solidFill>
                  <a:srgbClr val="FF0000"/>
                </a:solidFill>
              </a:rPr>
              <a:t>しかねない</a:t>
            </a:r>
            <a:r>
              <a:rPr lang="ja-JP" altLang="en-US" sz="2000" dirty="0" smtClean="0">
                <a:solidFill>
                  <a:srgbClr val="000000"/>
                </a:solidFill>
              </a:rPr>
              <a:t>。</a:t>
            </a:r>
            <a:endParaRPr lang="en-US" altLang="ja-JP" sz="2000" dirty="0" smtClean="0">
              <a:solidFill>
                <a:srgbClr val="000000"/>
              </a:solidFill>
            </a:endParaRPr>
          </a:p>
          <a:p>
            <a:pPr marL="269875" indent="-269875" eaLnBrk="1" hangingPunct="1">
              <a:spcBef>
                <a:spcPts val="600"/>
              </a:spcBef>
              <a:buFontTx/>
              <a:buNone/>
              <a:defRPr/>
            </a:pPr>
            <a:r>
              <a:rPr lang="ja-JP" altLang="en-US" sz="2000" dirty="0" smtClean="0">
                <a:solidFill>
                  <a:srgbClr val="000000"/>
                </a:solidFill>
              </a:rPr>
              <a:t>○ 医療</a:t>
            </a:r>
            <a:r>
              <a:rPr lang="ja-JP" altLang="en-US" sz="2000" dirty="0">
                <a:solidFill>
                  <a:srgbClr val="000000"/>
                </a:solidFill>
              </a:rPr>
              <a:t>従事者</a:t>
            </a:r>
            <a:r>
              <a:rPr lang="en-US" altLang="ja-JP" sz="2000" dirty="0">
                <a:solidFill>
                  <a:srgbClr val="000000"/>
                </a:solidFill>
              </a:rPr>
              <a:t>300</a:t>
            </a:r>
            <a:r>
              <a:rPr lang="ja-JP" altLang="en-US" sz="2000" dirty="0">
                <a:solidFill>
                  <a:srgbClr val="000000"/>
                </a:solidFill>
              </a:rPr>
              <a:t>万人の給与を</a:t>
            </a:r>
            <a:r>
              <a:rPr lang="en-US" altLang="ja-JP" sz="2000" dirty="0">
                <a:solidFill>
                  <a:srgbClr val="000000"/>
                </a:solidFill>
              </a:rPr>
              <a:t>2.5</a:t>
            </a:r>
            <a:r>
              <a:rPr lang="ja-JP" altLang="en-US" sz="2000" dirty="0">
                <a:solidFill>
                  <a:srgbClr val="000000"/>
                </a:solidFill>
              </a:rPr>
              <a:t>％引き上げるとすると約</a:t>
            </a:r>
            <a:r>
              <a:rPr lang="en-US" altLang="ja-JP" sz="2000" dirty="0" smtClean="0">
                <a:solidFill>
                  <a:srgbClr val="000000"/>
                </a:solidFill>
              </a:rPr>
              <a:t>4,700</a:t>
            </a:r>
            <a:r>
              <a:rPr lang="ja-JP" altLang="en-US" sz="2000" dirty="0">
                <a:solidFill>
                  <a:srgbClr val="000000"/>
                </a:solidFill>
              </a:rPr>
              <a:t>億円</a:t>
            </a:r>
            <a:r>
              <a:rPr lang="ja-JP" altLang="en-US" sz="2000" dirty="0" smtClean="0">
                <a:solidFill>
                  <a:srgbClr val="000000"/>
                </a:solidFill>
              </a:rPr>
              <a:t>（国庫負担分</a:t>
            </a:r>
            <a:r>
              <a:rPr lang="ja-JP" altLang="en-US" sz="2000" dirty="0">
                <a:solidFill>
                  <a:srgbClr val="000000"/>
                </a:solidFill>
              </a:rPr>
              <a:t>は</a:t>
            </a:r>
            <a:r>
              <a:rPr lang="en-US" altLang="ja-JP" sz="2000" dirty="0" smtClean="0">
                <a:solidFill>
                  <a:srgbClr val="000000"/>
                </a:solidFill>
              </a:rPr>
              <a:t>1,200</a:t>
            </a:r>
            <a:r>
              <a:rPr lang="ja-JP" altLang="en-US" sz="2000" dirty="0">
                <a:solidFill>
                  <a:srgbClr val="000000"/>
                </a:solidFill>
              </a:rPr>
              <a:t>億弱）の財源が必要と</a:t>
            </a:r>
            <a:r>
              <a:rPr lang="ja-JP" altLang="en-US" sz="2000" dirty="0" smtClean="0">
                <a:solidFill>
                  <a:srgbClr val="000000"/>
                </a:solidFill>
              </a:rPr>
              <a:t>な</a:t>
            </a:r>
            <a:r>
              <a:rPr lang="ja-JP" altLang="en-US" sz="2000" dirty="0">
                <a:solidFill>
                  <a:srgbClr val="000000"/>
                </a:solidFill>
              </a:rPr>
              <a:t>る</a:t>
            </a:r>
            <a:r>
              <a:rPr lang="ja-JP" altLang="en-US" sz="2000" dirty="0" smtClean="0">
                <a:solidFill>
                  <a:srgbClr val="000000"/>
                </a:solidFill>
              </a:rPr>
              <a:t>が、</a:t>
            </a:r>
            <a:r>
              <a:rPr lang="ja-JP" altLang="en-US" sz="2000" u="sng" dirty="0" smtClean="0">
                <a:solidFill>
                  <a:srgbClr val="FF0000"/>
                </a:solidFill>
              </a:rPr>
              <a:t>今回</a:t>
            </a:r>
            <a:r>
              <a:rPr lang="ja-JP" altLang="en-US" sz="2000" u="sng" dirty="0">
                <a:solidFill>
                  <a:srgbClr val="FF0000"/>
                </a:solidFill>
              </a:rPr>
              <a:t>の診療報酬改定が削減ありきの議論で進められれば</a:t>
            </a:r>
            <a:r>
              <a:rPr lang="ja-JP" altLang="en-US" sz="2000" u="sng" dirty="0" smtClean="0">
                <a:solidFill>
                  <a:srgbClr val="FF0000"/>
                </a:solidFill>
              </a:rPr>
              <a:t>、医療</a:t>
            </a:r>
            <a:r>
              <a:rPr lang="ja-JP" altLang="en-US" sz="2000" u="sng" dirty="0">
                <a:solidFill>
                  <a:srgbClr val="FF0000"/>
                </a:solidFill>
              </a:rPr>
              <a:t>現場は荒廃し国民にも影響が</a:t>
            </a:r>
            <a:r>
              <a:rPr lang="ja-JP" altLang="en-US" sz="2000" u="sng" dirty="0" smtClean="0">
                <a:solidFill>
                  <a:srgbClr val="FF0000"/>
                </a:solidFill>
              </a:rPr>
              <a:t>出る</a:t>
            </a:r>
            <a:r>
              <a:rPr lang="ja-JP" altLang="en-US" sz="2000" dirty="0" smtClean="0">
                <a:solidFill>
                  <a:srgbClr val="000000"/>
                </a:solidFill>
              </a:rPr>
              <a:t>。</a:t>
            </a:r>
            <a:endParaRPr lang="en-US" altLang="ja-JP" sz="2000" dirty="0" smtClean="0">
              <a:solidFill>
                <a:srgbClr val="000000"/>
              </a:solidFill>
            </a:endParaRPr>
          </a:p>
          <a:p>
            <a:pPr marL="269875" indent="-269875" eaLnBrk="1" hangingPunct="1">
              <a:spcBef>
                <a:spcPts val="600"/>
              </a:spcBef>
              <a:buFontTx/>
              <a:buNone/>
              <a:defRPr/>
            </a:pPr>
            <a:r>
              <a:rPr lang="ja-JP" altLang="en-US" sz="2000" dirty="0">
                <a:solidFill>
                  <a:srgbClr val="000000"/>
                </a:solidFill>
              </a:rPr>
              <a:t>○医療経済実態調査の結果でも明らかなように、</a:t>
            </a:r>
            <a:r>
              <a:rPr lang="ja-JP" altLang="en-US" sz="2000" u="sng" dirty="0">
                <a:solidFill>
                  <a:srgbClr val="FF0000"/>
                </a:solidFill>
              </a:rPr>
              <a:t>病院・診療所は厳しい経営状況におかれており 、国民が必要とする医療が過不足なく提供できるよう、政府に対し、引き続き必要な財源の確保を強く求めて</a:t>
            </a:r>
            <a:r>
              <a:rPr lang="ja-JP" altLang="en-US" sz="2000" u="sng" dirty="0" smtClean="0">
                <a:solidFill>
                  <a:srgbClr val="FF0000"/>
                </a:solidFill>
              </a:rPr>
              <a:t>いく</a:t>
            </a:r>
            <a:r>
              <a:rPr lang="ja-JP" altLang="en-US" sz="2000" dirty="0" smtClean="0">
                <a:solidFill>
                  <a:srgbClr val="000000"/>
                </a:solidFill>
              </a:rPr>
              <a:t>。</a:t>
            </a:r>
            <a:endParaRPr lang="en-US" altLang="ja-JP" sz="2000" dirty="0" smtClean="0">
              <a:solidFill>
                <a:srgbClr val="000000"/>
              </a:solidFill>
            </a:endParaRPr>
          </a:p>
        </p:txBody>
      </p:sp>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36</a:t>
            </a:fld>
            <a:endParaRPr lang="ja-JP" altLang="en-US" dirty="0">
              <a:solidFill>
                <a:prstClr val="black"/>
              </a:solidFill>
            </a:endParaRPr>
          </a:p>
        </p:txBody>
      </p:sp>
    </p:spTree>
    <p:extLst>
      <p:ext uri="{BB962C8B-B14F-4D97-AF65-F5344CB8AC3E}">
        <p14:creationId xmlns:p14="http://schemas.microsoft.com/office/powerpoint/2010/main" val="3699012487"/>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95991" y="3853260"/>
            <a:ext cx="8982862"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12</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横倉</a:t>
            </a:r>
            <a:r>
              <a:rPr lang="ja-JP" altLang="en-US" sz="2000" dirty="0" smtClean="0">
                <a:solidFill>
                  <a:srgbClr val="000000"/>
                </a:solidFill>
                <a:ea typeface="ＭＳ Ｐゴシック" charset="-128"/>
              </a:rPr>
              <a:t>会長、今村副会長が公明党・医療政策勉強会で、医療における適切な財源確保について説明</a:t>
            </a:r>
            <a:endParaRPr lang="en-US" altLang="ja-JP" sz="2000" dirty="0" smtClean="0">
              <a:solidFill>
                <a:srgbClr val="000000"/>
              </a:solidFill>
              <a:ea typeface="ＭＳ Ｐゴシック" charset="-128"/>
            </a:endParaRPr>
          </a:p>
        </p:txBody>
      </p:sp>
      <p:sp>
        <p:nvSpPr>
          <p:cNvPr id="6" name="Text Box 3"/>
          <p:cNvSpPr txBox="1">
            <a:spLocks noChangeArrowheads="1"/>
          </p:cNvSpPr>
          <p:nvPr/>
        </p:nvSpPr>
        <p:spPr bwMode="auto">
          <a:xfrm>
            <a:off x="608060" y="5092442"/>
            <a:ext cx="8467787" cy="78483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84138" eaLnBrk="1" hangingPunct="1">
              <a:spcBef>
                <a:spcPts val="600"/>
              </a:spcBef>
              <a:buFontTx/>
              <a:buNone/>
            </a:pPr>
            <a:r>
              <a:rPr lang="ja-JP" altLang="en-US" sz="2000" dirty="0">
                <a:solidFill>
                  <a:prstClr val="black"/>
                </a:solidFill>
              </a:rPr>
              <a:t>１．経済成長を支えるための社会保障の充実</a:t>
            </a:r>
            <a:endParaRPr lang="en-US" altLang="ja-JP" sz="2000" dirty="0">
              <a:solidFill>
                <a:prstClr val="black"/>
              </a:solidFill>
            </a:endParaRPr>
          </a:p>
          <a:p>
            <a:pPr marL="84138">
              <a:spcBef>
                <a:spcPts val="600"/>
              </a:spcBef>
              <a:buFontTx/>
              <a:buNone/>
            </a:pPr>
            <a:r>
              <a:rPr lang="ja-JP" altLang="en-US" sz="2000" dirty="0">
                <a:solidFill>
                  <a:prstClr val="black"/>
                </a:solidFill>
              </a:rPr>
              <a:t>２．医療等に係る消費税の</a:t>
            </a:r>
            <a:r>
              <a:rPr lang="ja-JP" altLang="en-US" sz="2000" dirty="0" smtClean="0">
                <a:solidFill>
                  <a:prstClr val="black"/>
                </a:solidFill>
              </a:rPr>
              <a:t>解決</a:t>
            </a:r>
            <a:endParaRPr lang="en-US" altLang="ja-JP" sz="2000" dirty="0" smtClean="0">
              <a:solidFill>
                <a:srgbClr val="000000"/>
              </a:solidFill>
            </a:endParaRPr>
          </a:p>
        </p:txBody>
      </p:sp>
      <p:sp>
        <p:nvSpPr>
          <p:cNvPr id="7" name="Text Box 2"/>
          <p:cNvSpPr txBox="1">
            <a:spLocks noChangeArrowheads="1"/>
          </p:cNvSpPr>
          <p:nvPr/>
        </p:nvSpPr>
        <p:spPr bwMode="auto">
          <a:xfrm>
            <a:off x="295990" y="404665"/>
            <a:ext cx="8982862" cy="10156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11</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26</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釜萢常任理事が民主党・厚生労働部門会議のヒアリングで、医療における適切な財源確保について説明</a:t>
            </a:r>
            <a:endParaRPr lang="en-US" altLang="ja-JP" sz="2000" dirty="0" smtClean="0">
              <a:solidFill>
                <a:srgbClr val="000000"/>
              </a:solidFill>
              <a:ea typeface="ＭＳ Ｐゴシック" charset="-128"/>
            </a:endParaRPr>
          </a:p>
        </p:txBody>
      </p:sp>
      <p:sp>
        <p:nvSpPr>
          <p:cNvPr id="9" name="Text Box 3"/>
          <p:cNvSpPr txBox="1">
            <a:spLocks noChangeArrowheads="1"/>
          </p:cNvSpPr>
          <p:nvPr/>
        </p:nvSpPr>
        <p:spPr bwMode="auto">
          <a:xfrm>
            <a:off x="631759" y="1604503"/>
            <a:ext cx="8467787" cy="1554272"/>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84138" eaLnBrk="1" hangingPunct="1">
              <a:spcBef>
                <a:spcPts val="600"/>
              </a:spcBef>
              <a:buFontTx/>
              <a:buNone/>
            </a:pPr>
            <a:r>
              <a:rPr lang="ja-JP" altLang="en-US" sz="2000" dirty="0">
                <a:solidFill>
                  <a:srgbClr val="000000"/>
                </a:solidFill>
              </a:rPr>
              <a:t>１．第</a:t>
            </a:r>
            <a:r>
              <a:rPr lang="en-US" altLang="ja-JP" sz="2000" dirty="0">
                <a:solidFill>
                  <a:srgbClr val="000000"/>
                </a:solidFill>
              </a:rPr>
              <a:t>20</a:t>
            </a:r>
            <a:r>
              <a:rPr lang="ja-JP" altLang="en-US" sz="2000" dirty="0">
                <a:solidFill>
                  <a:srgbClr val="000000"/>
                </a:solidFill>
              </a:rPr>
              <a:t>回医療経済実態調査（</a:t>
            </a:r>
            <a:r>
              <a:rPr lang="en-US" altLang="ja-JP" sz="2000" dirty="0">
                <a:solidFill>
                  <a:srgbClr val="000000"/>
                </a:solidFill>
              </a:rPr>
              <a:t>2015</a:t>
            </a:r>
            <a:r>
              <a:rPr lang="ja-JP" altLang="en-US" sz="2000" dirty="0">
                <a:solidFill>
                  <a:srgbClr val="000000"/>
                </a:solidFill>
              </a:rPr>
              <a:t>年</a:t>
            </a:r>
            <a:r>
              <a:rPr lang="en-US" altLang="ja-JP" sz="2000" dirty="0">
                <a:solidFill>
                  <a:srgbClr val="000000"/>
                </a:solidFill>
              </a:rPr>
              <a:t>11</a:t>
            </a:r>
            <a:r>
              <a:rPr lang="ja-JP" altLang="en-US" sz="2000" dirty="0">
                <a:solidFill>
                  <a:srgbClr val="000000"/>
                </a:solidFill>
              </a:rPr>
              <a:t>月</a:t>
            </a:r>
            <a:r>
              <a:rPr lang="en-US" altLang="ja-JP" sz="2000" dirty="0">
                <a:solidFill>
                  <a:srgbClr val="000000"/>
                </a:solidFill>
              </a:rPr>
              <a:t>4</a:t>
            </a:r>
            <a:r>
              <a:rPr lang="ja-JP" altLang="en-US" sz="2000" dirty="0">
                <a:solidFill>
                  <a:srgbClr val="000000"/>
                </a:solidFill>
              </a:rPr>
              <a:t>日公表）の概要</a:t>
            </a:r>
          </a:p>
          <a:p>
            <a:pPr marL="84138" eaLnBrk="1" hangingPunct="1">
              <a:spcBef>
                <a:spcPts val="600"/>
              </a:spcBef>
              <a:buFontTx/>
              <a:buNone/>
            </a:pPr>
            <a:r>
              <a:rPr lang="ja-JP" altLang="en-US" sz="2000" dirty="0">
                <a:solidFill>
                  <a:srgbClr val="000000"/>
                </a:solidFill>
              </a:rPr>
              <a:t>２．高齢化等に伴う増加額</a:t>
            </a:r>
          </a:p>
          <a:p>
            <a:pPr marL="84138" eaLnBrk="1" hangingPunct="1">
              <a:spcBef>
                <a:spcPts val="600"/>
              </a:spcBef>
              <a:buFontTx/>
              <a:buNone/>
            </a:pPr>
            <a:r>
              <a:rPr lang="ja-JP" altLang="en-US" sz="2000" dirty="0">
                <a:solidFill>
                  <a:srgbClr val="000000"/>
                </a:solidFill>
              </a:rPr>
              <a:t>３．医療従事者の手当てによる地域活性化</a:t>
            </a:r>
          </a:p>
          <a:p>
            <a:pPr marL="84138" eaLnBrk="1" hangingPunct="1">
              <a:spcBef>
                <a:spcPts val="600"/>
              </a:spcBef>
              <a:buFontTx/>
              <a:buNone/>
            </a:pPr>
            <a:r>
              <a:rPr lang="ja-JP" altLang="en-US" sz="2000" dirty="0">
                <a:solidFill>
                  <a:srgbClr val="000000"/>
                </a:solidFill>
              </a:rPr>
              <a:t>４．薬価改定財源の診療報酬本体への</a:t>
            </a:r>
            <a:r>
              <a:rPr lang="ja-JP" altLang="en-US" sz="2000" dirty="0" smtClean="0">
                <a:solidFill>
                  <a:srgbClr val="000000"/>
                </a:solidFill>
              </a:rPr>
              <a:t>充当</a:t>
            </a:r>
            <a:endParaRPr lang="ja-JP" altLang="en-US" sz="2000" dirty="0">
              <a:solidFill>
                <a:srgbClr val="000000"/>
              </a:solidFill>
            </a:endParaRPr>
          </a:p>
        </p:txBody>
      </p:sp>
      <p:sp>
        <p:nvSpPr>
          <p:cNvPr id="8"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37</a:t>
            </a:fld>
            <a:endParaRPr lang="ja-JP" altLang="en-US" dirty="0">
              <a:solidFill>
                <a:prstClr val="black"/>
              </a:solidFill>
            </a:endParaRPr>
          </a:p>
        </p:txBody>
      </p:sp>
    </p:spTree>
    <p:extLst>
      <p:ext uri="{BB962C8B-B14F-4D97-AF65-F5344CB8AC3E}">
        <p14:creationId xmlns:p14="http://schemas.microsoft.com/office/powerpoint/2010/main" val="141112608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38466" y="166420"/>
            <a:ext cx="9294897"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1900" dirty="0" smtClean="0">
                <a:solidFill>
                  <a:srgbClr val="000000"/>
                </a:solidFill>
                <a:ea typeface="ＭＳ Ｐゴシック" charset="-128"/>
              </a:rPr>
              <a:t>【2015</a:t>
            </a:r>
            <a:r>
              <a:rPr lang="ja-JP" altLang="en-US" sz="1900" dirty="0" smtClean="0">
                <a:solidFill>
                  <a:srgbClr val="000000"/>
                </a:solidFill>
                <a:ea typeface="ＭＳ Ｐゴシック" charset="-128"/>
              </a:rPr>
              <a:t>年</a:t>
            </a:r>
            <a:r>
              <a:rPr lang="en-US" altLang="ja-JP" sz="1900" dirty="0" smtClean="0">
                <a:solidFill>
                  <a:srgbClr val="000000"/>
                </a:solidFill>
                <a:ea typeface="ＭＳ Ｐゴシック" charset="-128"/>
              </a:rPr>
              <a:t>12</a:t>
            </a:r>
            <a:r>
              <a:rPr lang="ja-JP" altLang="en-US" sz="1900" dirty="0" smtClean="0">
                <a:solidFill>
                  <a:srgbClr val="000000"/>
                </a:solidFill>
                <a:ea typeface="ＭＳ Ｐゴシック" charset="-128"/>
              </a:rPr>
              <a:t>月</a:t>
            </a:r>
            <a:r>
              <a:rPr lang="en-US" altLang="ja-JP" sz="1900" dirty="0" smtClean="0">
                <a:solidFill>
                  <a:srgbClr val="000000"/>
                </a:solidFill>
                <a:ea typeface="ＭＳ Ｐゴシック" charset="-128"/>
              </a:rPr>
              <a:t>2</a:t>
            </a:r>
            <a:r>
              <a:rPr lang="ja-JP" altLang="en-US" sz="1900" dirty="0" smtClean="0">
                <a:solidFill>
                  <a:srgbClr val="000000"/>
                </a:solidFill>
                <a:ea typeface="ＭＳ Ｐゴシック" charset="-128"/>
              </a:rPr>
              <a:t>日</a:t>
            </a:r>
            <a:r>
              <a:rPr lang="en-US" altLang="ja-JP" sz="1900" dirty="0" smtClean="0">
                <a:solidFill>
                  <a:srgbClr val="000000"/>
                </a:solidFill>
                <a:ea typeface="ＭＳ Ｐゴシック" charset="-128"/>
              </a:rPr>
              <a:t>】</a:t>
            </a:r>
            <a:endParaRPr lang="en-US" altLang="ja-JP" sz="1900" dirty="0">
              <a:solidFill>
                <a:srgbClr val="000000"/>
              </a:solidFill>
              <a:ea typeface="ＭＳ Ｐゴシック" charset="-128"/>
            </a:endParaRPr>
          </a:p>
          <a:p>
            <a:pPr eaLnBrk="1" hangingPunct="1">
              <a:spcBef>
                <a:spcPts val="0"/>
              </a:spcBef>
              <a:buFontTx/>
              <a:buNone/>
            </a:pPr>
            <a:r>
              <a:rPr lang="ja-JP" altLang="en-US" sz="1900" dirty="0" smtClean="0">
                <a:solidFill>
                  <a:srgbClr val="000000"/>
                </a:solidFill>
                <a:ea typeface="ＭＳ Ｐゴシック" charset="-128"/>
              </a:rPr>
              <a:t>　</a:t>
            </a:r>
            <a:r>
              <a:rPr lang="ja-JP" altLang="en-US" sz="1900" dirty="0">
                <a:solidFill>
                  <a:srgbClr val="000000"/>
                </a:solidFill>
                <a:ea typeface="ＭＳ Ｐゴシック" charset="-128"/>
              </a:rPr>
              <a:t>横倉</a:t>
            </a:r>
            <a:r>
              <a:rPr lang="ja-JP" altLang="en-US" sz="1900" dirty="0" smtClean="0">
                <a:solidFill>
                  <a:srgbClr val="000000"/>
                </a:solidFill>
                <a:ea typeface="ＭＳ Ｐゴシック" charset="-128"/>
              </a:rPr>
              <a:t>会長が塩崎</a:t>
            </a:r>
            <a:r>
              <a:rPr lang="ja-JP" altLang="en-US" sz="1900" dirty="0">
                <a:solidFill>
                  <a:srgbClr val="000000"/>
                </a:solidFill>
                <a:ea typeface="ＭＳ Ｐゴシック" charset="-128"/>
              </a:rPr>
              <a:t>厚生労働</a:t>
            </a:r>
            <a:r>
              <a:rPr lang="ja-JP" altLang="en-US" sz="1900" dirty="0" smtClean="0">
                <a:solidFill>
                  <a:srgbClr val="000000"/>
                </a:solidFill>
                <a:ea typeface="ＭＳ Ｐゴシック" charset="-128"/>
              </a:rPr>
              <a:t>大臣と会談</a:t>
            </a:r>
            <a:endParaRPr lang="en-US" altLang="ja-JP" sz="1900" dirty="0" smtClean="0">
              <a:solidFill>
                <a:srgbClr val="000000"/>
              </a:solidFill>
              <a:ea typeface="ＭＳ Ｐゴシック" charset="-128"/>
            </a:endParaRPr>
          </a:p>
        </p:txBody>
      </p:sp>
      <p:sp>
        <p:nvSpPr>
          <p:cNvPr id="6" name="Text Box 3"/>
          <p:cNvSpPr txBox="1">
            <a:spLocks noChangeArrowheads="1"/>
          </p:cNvSpPr>
          <p:nvPr/>
        </p:nvSpPr>
        <p:spPr bwMode="auto">
          <a:xfrm>
            <a:off x="229634" y="850777"/>
            <a:ext cx="6049519" cy="723275"/>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600"/>
              </a:spcBef>
              <a:buFontTx/>
              <a:buNone/>
              <a:defRPr/>
            </a:pPr>
            <a:r>
              <a:rPr lang="ja-JP" altLang="en-US" sz="1800" dirty="0" smtClean="0">
                <a:solidFill>
                  <a:srgbClr val="000000"/>
                </a:solidFill>
              </a:rPr>
              <a:t>１．社会</a:t>
            </a:r>
            <a:r>
              <a:rPr lang="ja-JP" altLang="en-US" sz="1800" dirty="0">
                <a:solidFill>
                  <a:srgbClr val="000000"/>
                </a:solidFill>
              </a:rPr>
              <a:t>保障の充実によるローカル・アベノミクスの推進</a:t>
            </a:r>
          </a:p>
          <a:p>
            <a:pPr marL="269875" indent="-269875" eaLnBrk="1" hangingPunct="1">
              <a:spcBef>
                <a:spcPts val="600"/>
              </a:spcBef>
              <a:buFontTx/>
              <a:buNone/>
              <a:defRPr/>
            </a:pPr>
            <a:r>
              <a:rPr lang="ja-JP" altLang="en-US" sz="1800" dirty="0">
                <a:solidFill>
                  <a:srgbClr val="000000"/>
                </a:solidFill>
              </a:rPr>
              <a:t>２．</a:t>
            </a:r>
            <a:r>
              <a:rPr lang="ja-JP" altLang="en-US" sz="1800" dirty="0" smtClean="0">
                <a:solidFill>
                  <a:srgbClr val="000000"/>
                </a:solidFill>
              </a:rPr>
              <a:t>平成</a:t>
            </a:r>
            <a:r>
              <a:rPr lang="en-US" altLang="ja-JP" sz="1800" dirty="0">
                <a:solidFill>
                  <a:srgbClr val="000000"/>
                </a:solidFill>
              </a:rPr>
              <a:t>28</a:t>
            </a:r>
            <a:r>
              <a:rPr lang="ja-JP" altLang="en-US" sz="1800" dirty="0">
                <a:solidFill>
                  <a:srgbClr val="000000"/>
                </a:solidFill>
              </a:rPr>
              <a:t>年度診療報酬改定における社会保障の</a:t>
            </a:r>
            <a:r>
              <a:rPr lang="ja-JP" altLang="en-US" sz="1800" dirty="0" smtClean="0">
                <a:solidFill>
                  <a:srgbClr val="000000"/>
                </a:solidFill>
              </a:rPr>
              <a:t>充実</a:t>
            </a:r>
            <a:endParaRPr lang="en-US" altLang="ja-JP" sz="1800" dirty="0" smtClean="0">
              <a:solidFill>
                <a:srgbClr val="000000"/>
              </a:solidFill>
            </a:endParaRPr>
          </a:p>
        </p:txBody>
      </p:sp>
      <p:pic>
        <p:nvPicPr>
          <p:cNvPr id="3075" name="Picture 3"/>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7946" t="10595"/>
          <a:stretch/>
        </p:blipFill>
        <p:spPr bwMode="auto">
          <a:xfrm>
            <a:off x="6363091" y="548680"/>
            <a:ext cx="3429622" cy="204302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 Box 2"/>
          <p:cNvSpPr txBox="1">
            <a:spLocks noChangeArrowheads="1"/>
          </p:cNvSpPr>
          <p:nvPr/>
        </p:nvSpPr>
        <p:spPr bwMode="auto">
          <a:xfrm>
            <a:off x="31428" y="1691878"/>
            <a:ext cx="4219500"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1900" dirty="0" smtClean="0">
                <a:solidFill>
                  <a:srgbClr val="000000"/>
                </a:solidFill>
                <a:ea typeface="ＭＳ Ｐゴシック" charset="-128"/>
              </a:rPr>
              <a:t>【2015</a:t>
            </a:r>
            <a:r>
              <a:rPr lang="ja-JP" altLang="en-US" sz="1900" dirty="0" smtClean="0">
                <a:solidFill>
                  <a:srgbClr val="000000"/>
                </a:solidFill>
                <a:ea typeface="ＭＳ Ｐゴシック" charset="-128"/>
              </a:rPr>
              <a:t>年</a:t>
            </a:r>
            <a:r>
              <a:rPr lang="en-US" altLang="ja-JP" sz="1900" dirty="0" smtClean="0">
                <a:solidFill>
                  <a:srgbClr val="000000"/>
                </a:solidFill>
                <a:ea typeface="ＭＳ Ｐゴシック" charset="-128"/>
              </a:rPr>
              <a:t>12</a:t>
            </a:r>
            <a:r>
              <a:rPr lang="ja-JP" altLang="en-US" sz="1900" dirty="0" smtClean="0">
                <a:solidFill>
                  <a:srgbClr val="000000"/>
                </a:solidFill>
                <a:ea typeface="ＭＳ Ｐゴシック" charset="-128"/>
              </a:rPr>
              <a:t>月</a:t>
            </a:r>
            <a:r>
              <a:rPr lang="en-US" altLang="ja-JP" sz="1900" dirty="0" smtClean="0">
                <a:solidFill>
                  <a:srgbClr val="000000"/>
                </a:solidFill>
                <a:ea typeface="ＭＳ Ｐゴシック" charset="-128"/>
              </a:rPr>
              <a:t>3</a:t>
            </a:r>
            <a:r>
              <a:rPr lang="ja-JP" altLang="en-US" sz="1900" dirty="0" smtClean="0">
                <a:solidFill>
                  <a:srgbClr val="000000"/>
                </a:solidFill>
                <a:ea typeface="ＭＳ Ｐゴシック" charset="-128"/>
              </a:rPr>
              <a:t>日</a:t>
            </a:r>
            <a:r>
              <a:rPr lang="en-US" altLang="ja-JP" sz="1900" dirty="0" smtClean="0">
                <a:solidFill>
                  <a:srgbClr val="000000"/>
                </a:solidFill>
                <a:ea typeface="ＭＳ Ｐゴシック" charset="-128"/>
              </a:rPr>
              <a:t>】</a:t>
            </a:r>
            <a:endParaRPr lang="en-US" altLang="ja-JP" sz="1900" dirty="0">
              <a:solidFill>
                <a:srgbClr val="000000"/>
              </a:solidFill>
              <a:ea typeface="ＭＳ Ｐゴシック" charset="-128"/>
            </a:endParaRPr>
          </a:p>
          <a:p>
            <a:pPr eaLnBrk="1" hangingPunct="1">
              <a:spcBef>
                <a:spcPts val="0"/>
              </a:spcBef>
              <a:buFontTx/>
              <a:buNone/>
            </a:pPr>
            <a:r>
              <a:rPr lang="ja-JP" altLang="en-US" sz="1900" dirty="0">
                <a:solidFill>
                  <a:srgbClr val="000000"/>
                </a:solidFill>
                <a:ea typeface="ＭＳ Ｐゴシック" charset="-128"/>
              </a:rPr>
              <a:t>　</a:t>
            </a:r>
            <a:r>
              <a:rPr lang="ja-JP" altLang="en-US" sz="1900" dirty="0" smtClean="0">
                <a:solidFill>
                  <a:srgbClr val="000000"/>
                </a:solidFill>
                <a:ea typeface="ＭＳ Ｐゴシック" charset="-128"/>
              </a:rPr>
              <a:t>横倉会長</a:t>
            </a:r>
            <a:r>
              <a:rPr lang="ja-JP" altLang="en-US" sz="1900" dirty="0">
                <a:solidFill>
                  <a:srgbClr val="000000"/>
                </a:solidFill>
                <a:ea typeface="ＭＳ Ｐゴシック" charset="-128"/>
              </a:rPr>
              <a:t>が</a:t>
            </a:r>
            <a:r>
              <a:rPr lang="ja-JP" altLang="en-US" sz="1900" dirty="0" smtClean="0">
                <a:solidFill>
                  <a:srgbClr val="000000"/>
                </a:solidFill>
                <a:ea typeface="ＭＳ Ｐゴシック" charset="-128"/>
              </a:rPr>
              <a:t>菅官房長官と会談</a:t>
            </a:r>
            <a:endParaRPr lang="en-US" altLang="ja-JP" sz="1900" dirty="0" smtClean="0">
              <a:solidFill>
                <a:srgbClr val="000000"/>
              </a:solidFill>
              <a:ea typeface="ＭＳ Ｐゴシック" charset="-128"/>
            </a:endParaRPr>
          </a:p>
        </p:txBody>
      </p:sp>
      <p:pic>
        <p:nvPicPr>
          <p:cNvPr id="8"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8454" y="2397790"/>
            <a:ext cx="3521370" cy="216024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Text Box 2"/>
          <p:cNvSpPr txBox="1">
            <a:spLocks noChangeArrowheads="1"/>
          </p:cNvSpPr>
          <p:nvPr/>
        </p:nvSpPr>
        <p:spPr bwMode="auto">
          <a:xfrm>
            <a:off x="3626859" y="2924944"/>
            <a:ext cx="5971715"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1900" dirty="0" smtClean="0">
                <a:solidFill>
                  <a:srgbClr val="000000"/>
                </a:solidFill>
                <a:ea typeface="ＭＳ Ｐゴシック" charset="-128"/>
              </a:rPr>
              <a:t>【2015</a:t>
            </a:r>
            <a:r>
              <a:rPr lang="ja-JP" altLang="en-US" sz="1900" dirty="0" smtClean="0">
                <a:solidFill>
                  <a:srgbClr val="000000"/>
                </a:solidFill>
                <a:ea typeface="ＭＳ Ｐゴシック" charset="-128"/>
              </a:rPr>
              <a:t>年</a:t>
            </a:r>
            <a:r>
              <a:rPr lang="en-US" altLang="ja-JP" sz="1900" dirty="0" smtClean="0">
                <a:solidFill>
                  <a:srgbClr val="000000"/>
                </a:solidFill>
                <a:ea typeface="ＭＳ Ｐゴシック" charset="-128"/>
              </a:rPr>
              <a:t>12</a:t>
            </a:r>
            <a:r>
              <a:rPr lang="ja-JP" altLang="en-US" sz="1900" dirty="0" smtClean="0">
                <a:solidFill>
                  <a:srgbClr val="000000"/>
                </a:solidFill>
                <a:ea typeface="ＭＳ Ｐゴシック" charset="-128"/>
              </a:rPr>
              <a:t>月</a:t>
            </a:r>
            <a:r>
              <a:rPr lang="en-US" altLang="ja-JP" sz="1900" dirty="0">
                <a:solidFill>
                  <a:srgbClr val="000000"/>
                </a:solidFill>
                <a:ea typeface="ＭＳ Ｐゴシック" charset="-128"/>
              </a:rPr>
              <a:t>8</a:t>
            </a:r>
            <a:r>
              <a:rPr lang="ja-JP" altLang="en-US" sz="1900" dirty="0" smtClean="0">
                <a:solidFill>
                  <a:srgbClr val="000000"/>
                </a:solidFill>
                <a:ea typeface="ＭＳ Ｐゴシック" charset="-128"/>
              </a:rPr>
              <a:t>日</a:t>
            </a:r>
            <a:r>
              <a:rPr lang="en-US" altLang="ja-JP" sz="1900" dirty="0" smtClean="0">
                <a:solidFill>
                  <a:srgbClr val="000000"/>
                </a:solidFill>
                <a:ea typeface="ＭＳ Ｐゴシック" charset="-128"/>
              </a:rPr>
              <a:t>】</a:t>
            </a:r>
            <a:endParaRPr lang="en-US" altLang="ja-JP" sz="1900" dirty="0">
              <a:solidFill>
                <a:srgbClr val="000000"/>
              </a:solidFill>
              <a:ea typeface="ＭＳ Ｐゴシック" charset="-128"/>
            </a:endParaRPr>
          </a:p>
          <a:p>
            <a:pPr eaLnBrk="1" hangingPunct="1">
              <a:spcBef>
                <a:spcPts val="0"/>
              </a:spcBef>
              <a:buFontTx/>
              <a:buNone/>
            </a:pPr>
            <a:r>
              <a:rPr lang="ja-JP" altLang="en-US" sz="1900" dirty="0" smtClean="0">
                <a:solidFill>
                  <a:srgbClr val="000000"/>
                </a:solidFill>
                <a:ea typeface="ＭＳ Ｐゴシック" charset="-128"/>
              </a:rPr>
              <a:t>　</a:t>
            </a:r>
            <a:r>
              <a:rPr lang="ja-JP" altLang="en-US" sz="1900" dirty="0">
                <a:solidFill>
                  <a:srgbClr val="000000"/>
                </a:solidFill>
                <a:ea typeface="ＭＳ Ｐゴシック" charset="-128"/>
              </a:rPr>
              <a:t>横倉</a:t>
            </a:r>
            <a:r>
              <a:rPr lang="ja-JP" altLang="en-US" sz="1900" dirty="0" smtClean="0">
                <a:solidFill>
                  <a:srgbClr val="000000"/>
                </a:solidFill>
                <a:ea typeface="ＭＳ Ｐゴシック" charset="-128"/>
              </a:rPr>
              <a:t>会長、今村副会長が安倍内閣総理大臣と会談</a:t>
            </a:r>
            <a:endParaRPr lang="en-US" altLang="ja-JP" sz="1900" dirty="0" smtClean="0">
              <a:solidFill>
                <a:srgbClr val="000000"/>
              </a:solidFill>
              <a:ea typeface="ＭＳ Ｐゴシック" charset="-128"/>
            </a:endParaRPr>
          </a:p>
        </p:txBody>
      </p:sp>
      <p:pic>
        <p:nvPicPr>
          <p:cNvPr id="10" name="Picture 2" descr="C:\Users\ktakeno\AppData\Local\Temp\B2Temp\Attach\IMG_3718.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4261" t="2626" r="9459" b="15193"/>
          <a:stretch/>
        </p:blipFill>
        <p:spPr bwMode="auto">
          <a:xfrm>
            <a:off x="6914387" y="3674060"/>
            <a:ext cx="2953950" cy="2203212"/>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2"/>
          <p:cNvSpPr txBox="1">
            <a:spLocks noChangeArrowheads="1"/>
          </p:cNvSpPr>
          <p:nvPr/>
        </p:nvSpPr>
        <p:spPr bwMode="auto">
          <a:xfrm>
            <a:off x="31205" y="4725144"/>
            <a:ext cx="4739412"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1900" dirty="0" smtClean="0">
                <a:solidFill>
                  <a:srgbClr val="000000"/>
                </a:solidFill>
                <a:ea typeface="ＭＳ Ｐゴシック" charset="-128"/>
              </a:rPr>
              <a:t>【2015</a:t>
            </a:r>
            <a:r>
              <a:rPr lang="ja-JP" altLang="en-US" sz="1900" dirty="0" smtClean="0">
                <a:solidFill>
                  <a:srgbClr val="000000"/>
                </a:solidFill>
                <a:ea typeface="ＭＳ Ｐゴシック" charset="-128"/>
              </a:rPr>
              <a:t>年</a:t>
            </a:r>
            <a:r>
              <a:rPr lang="en-US" altLang="ja-JP" sz="1900" dirty="0" smtClean="0">
                <a:solidFill>
                  <a:srgbClr val="000000"/>
                </a:solidFill>
                <a:ea typeface="ＭＳ Ｐゴシック" charset="-128"/>
              </a:rPr>
              <a:t>12</a:t>
            </a:r>
            <a:r>
              <a:rPr lang="ja-JP" altLang="en-US" sz="1900" dirty="0" smtClean="0">
                <a:solidFill>
                  <a:srgbClr val="000000"/>
                </a:solidFill>
                <a:ea typeface="ＭＳ Ｐゴシック" charset="-128"/>
              </a:rPr>
              <a:t>月</a:t>
            </a:r>
            <a:r>
              <a:rPr lang="en-US" altLang="ja-JP" sz="1900" dirty="0">
                <a:solidFill>
                  <a:srgbClr val="000000"/>
                </a:solidFill>
                <a:ea typeface="ＭＳ Ｐゴシック" charset="-128"/>
              </a:rPr>
              <a:t>8</a:t>
            </a:r>
            <a:r>
              <a:rPr lang="ja-JP" altLang="en-US" sz="1900" dirty="0" smtClean="0">
                <a:solidFill>
                  <a:srgbClr val="000000"/>
                </a:solidFill>
                <a:ea typeface="ＭＳ Ｐゴシック" charset="-128"/>
              </a:rPr>
              <a:t>日</a:t>
            </a:r>
            <a:r>
              <a:rPr lang="en-US" altLang="ja-JP" sz="1900" dirty="0" smtClean="0">
                <a:solidFill>
                  <a:srgbClr val="000000"/>
                </a:solidFill>
                <a:ea typeface="ＭＳ Ｐゴシック" charset="-128"/>
              </a:rPr>
              <a:t>】</a:t>
            </a:r>
            <a:endParaRPr lang="en-US" altLang="ja-JP" sz="1900" dirty="0">
              <a:solidFill>
                <a:srgbClr val="000000"/>
              </a:solidFill>
              <a:ea typeface="ＭＳ Ｐゴシック" charset="-128"/>
            </a:endParaRPr>
          </a:p>
          <a:p>
            <a:pPr eaLnBrk="1" hangingPunct="1">
              <a:spcBef>
                <a:spcPts val="0"/>
              </a:spcBef>
              <a:buFontTx/>
              <a:buNone/>
            </a:pPr>
            <a:r>
              <a:rPr lang="ja-JP" altLang="en-US" sz="1900" dirty="0" smtClean="0">
                <a:solidFill>
                  <a:srgbClr val="000000"/>
                </a:solidFill>
                <a:ea typeface="ＭＳ Ｐゴシック" charset="-128"/>
              </a:rPr>
              <a:t>　</a:t>
            </a:r>
            <a:r>
              <a:rPr lang="ja-JP" altLang="en-US" sz="1900" dirty="0">
                <a:solidFill>
                  <a:srgbClr val="000000"/>
                </a:solidFill>
                <a:ea typeface="ＭＳ Ｐゴシック" charset="-128"/>
              </a:rPr>
              <a:t>横倉</a:t>
            </a:r>
            <a:r>
              <a:rPr lang="ja-JP" altLang="en-US" sz="1900" dirty="0" smtClean="0">
                <a:solidFill>
                  <a:srgbClr val="000000"/>
                </a:solidFill>
                <a:ea typeface="ＭＳ Ｐゴシック" charset="-128"/>
              </a:rPr>
              <a:t>会長が麻生財務大臣と会談</a:t>
            </a:r>
            <a:endParaRPr lang="en-US" altLang="ja-JP" sz="1900" dirty="0" smtClean="0">
              <a:solidFill>
                <a:srgbClr val="000000"/>
              </a:solidFill>
              <a:ea typeface="ＭＳ Ｐゴシック" charset="-128"/>
            </a:endParaRPr>
          </a:p>
        </p:txBody>
      </p:sp>
      <p:pic>
        <p:nvPicPr>
          <p:cNvPr id="12" name="Picture 2" descr="\\file\共有\総合医療政策課\03政治活動支援\2015年度\20151208安倍首相&amp;麻生大臣\20151208麻生財務大臣写真\IMG_3721.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5635" b="5292"/>
          <a:stretch/>
        </p:blipFill>
        <p:spPr bwMode="auto">
          <a:xfrm>
            <a:off x="3936090" y="4623172"/>
            <a:ext cx="2944911" cy="2046188"/>
          </a:xfrm>
          <a:prstGeom prst="rect">
            <a:avLst/>
          </a:prstGeom>
          <a:noFill/>
          <a:extLst>
            <a:ext uri="{909E8E84-426E-40DD-AFC4-6F175D3DCCD1}">
              <a14:hiddenFill xmlns:a14="http://schemas.microsoft.com/office/drawing/2010/main">
                <a:solidFill>
                  <a:srgbClr val="FFFFFF"/>
                </a:solidFill>
              </a14:hiddenFill>
            </a:ext>
          </a:extLst>
        </p:spPr>
      </p:pic>
      <p:sp>
        <p:nvSpPr>
          <p:cNvPr id="13"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38</a:t>
            </a:fld>
            <a:endParaRPr lang="ja-JP" altLang="en-US" dirty="0">
              <a:solidFill>
                <a:prstClr val="black"/>
              </a:solidFill>
            </a:endParaRPr>
          </a:p>
        </p:txBody>
      </p:sp>
    </p:spTree>
    <p:extLst>
      <p:ext uri="{BB962C8B-B14F-4D97-AF65-F5344CB8AC3E}">
        <p14:creationId xmlns:p14="http://schemas.microsoft.com/office/powerpoint/2010/main" val="1717909374"/>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60649" y="188640"/>
            <a:ext cx="929489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12</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9</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「国民医療を守る議員の会」（会長：高村正彦自民党副総裁）　総会開催</a:t>
            </a:r>
            <a:endParaRPr lang="en-US" altLang="ja-JP" sz="2000" dirty="0" smtClean="0">
              <a:solidFill>
                <a:srgbClr val="000000"/>
              </a:solidFill>
              <a:ea typeface="ＭＳ Ｐゴシック" charset="-128"/>
            </a:endParaRPr>
          </a:p>
        </p:txBody>
      </p:sp>
      <p:sp>
        <p:nvSpPr>
          <p:cNvPr id="6" name="Text Box 3"/>
          <p:cNvSpPr txBox="1">
            <a:spLocks noChangeArrowheads="1"/>
          </p:cNvSpPr>
          <p:nvPr/>
        </p:nvSpPr>
        <p:spPr bwMode="auto">
          <a:xfrm>
            <a:off x="260614" y="896526"/>
            <a:ext cx="9205023" cy="301621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algn="ctr" eaLnBrk="1" hangingPunct="1">
              <a:spcBef>
                <a:spcPts val="600"/>
              </a:spcBef>
              <a:buFontTx/>
              <a:buNone/>
              <a:defRPr/>
            </a:pPr>
            <a:r>
              <a:rPr lang="ja-JP" altLang="en-US" sz="2000" dirty="0" smtClean="0">
                <a:solidFill>
                  <a:srgbClr val="000000"/>
                </a:solidFill>
              </a:rPr>
              <a:t>「平成</a:t>
            </a:r>
            <a:r>
              <a:rPr lang="en-US" altLang="ja-JP" sz="2000" dirty="0" smtClean="0">
                <a:solidFill>
                  <a:srgbClr val="000000"/>
                </a:solidFill>
              </a:rPr>
              <a:t>28</a:t>
            </a:r>
            <a:r>
              <a:rPr lang="ja-JP" altLang="en-US" sz="2000" dirty="0">
                <a:solidFill>
                  <a:srgbClr val="000000"/>
                </a:solidFill>
              </a:rPr>
              <a:t>年度診療報酬改定及び税制改正大綱に</a:t>
            </a:r>
            <a:r>
              <a:rPr lang="ja-JP" altLang="en-US" sz="2000" dirty="0" smtClean="0">
                <a:solidFill>
                  <a:srgbClr val="000000"/>
                </a:solidFill>
              </a:rPr>
              <a:t>関する決議」</a:t>
            </a:r>
            <a:endParaRPr lang="en-US" altLang="ja-JP" sz="2000" dirty="0">
              <a:solidFill>
                <a:srgbClr val="000000"/>
              </a:solidFill>
            </a:endParaRPr>
          </a:p>
          <a:p>
            <a:pPr marL="269875" indent="-92075" eaLnBrk="1" hangingPunct="1">
              <a:spcBef>
                <a:spcPts val="600"/>
              </a:spcBef>
              <a:buFontTx/>
              <a:buNone/>
              <a:defRPr/>
            </a:pPr>
            <a:r>
              <a:rPr lang="ja-JP" altLang="en-US" sz="2000" dirty="0" smtClean="0">
                <a:solidFill>
                  <a:srgbClr val="000000"/>
                </a:solidFill>
              </a:rPr>
              <a:t>一、薬価</a:t>
            </a:r>
            <a:r>
              <a:rPr lang="ja-JP" altLang="en-US" sz="2000" dirty="0">
                <a:solidFill>
                  <a:srgbClr val="000000"/>
                </a:solidFill>
              </a:rPr>
              <a:t>改定財源を診療報酬本体に充てた</a:t>
            </a:r>
            <a:r>
              <a:rPr lang="ja-JP" altLang="en-US" sz="2000" dirty="0" smtClean="0">
                <a:solidFill>
                  <a:srgbClr val="000000"/>
                </a:solidFill>
              </a:rPr>
              <a:t>ネットプラス</a:t>
            </a:r>
            <a:r>
              <a:rPr lang="ja-JP" altLang="en-US" sz="2000" dirty="0">
                <a:solidFill>
                  <a:srgbClr val="000000"/>
                </a:solidFill>
              </a:rPr>
              <a:t>改定</a:t>
            </a:r>
          </a:p>
          <a:p>
            <a:pPr marL="541338" indent="-363538" eaLnBrk="1" hangingPunct="1">
              <a:spcBef>
                <a:spcPts val="600"/>
              </a:spcBef>
              <a:buFontTx/>
              <a:buNone/>
              <a:defRPr/>
            </a:pPr>
            <a:r>
              <a:rPr lang="ja-JP" altLang="en-US" sz="2000" dirty="0" smtClean="0">
                <a:solidFill>
                  <a:srgbClr val="000000"/>
                </a:solidFill>
              </a:rPr>
              <a:t>一、経済</a:t>
            </a:r>
            <a:r>
              <a:rPr lang="ja-JP" altLang="en-US" sz="2000" dirty="0">
                <a:solidFill>
                  <a:srgbClr val="000000"/>
                </a:solidFill>
              </a:rPr>
              <a:t>成長を促し、地方創生へつながる医療</a:t>
            </a:r>
            <a:r>
              <a:rPr lang="ja-JP" altLang="en-US" sz="2000" dirty="0" smtClean="0">
                <a:solidFill>
                  <a:srgbClr val="000000"/>
                </a:solidFill>
              </a:rPr>
              <a:t>従事者</a:t>
            </a:r>
            <a:r>
              <a:rPr lang="ja-JP" altLang="en-US" sz="2000" dirty="0">
                <a:solidFill>
                  <a:srgbClr val="000000"/>
                </a:solidFill>
              </a:rPr>
              <a:t>の手当てを含む処遇を改善すること</a:t>
            </a:r>
          </a:p>
          <a:p>
            <a:pPr marL="269875" indent="-92075" eaLnBrk="1" hangingPunct="1">
              <a:spcBef>
                <a:spcPts val="600"/>
              </a:spcBef>
              <a:buFontTx/>
              <a:buNone/>
              <a:defRPr/>
            </a:pPr>
            <a:r>
              <a:rPr lang="ja-JP" altLang="en-US" sz="2000" dirty="0" smtClean="0">
                <a:solidFill>
                  <a:srgbClr val="000000"/>
                </a:solidFill>
              </a:rPr>
              <a:t>一、地域</a:t>
            </a:r>
            <a:r>
              <a:rPr lang="ja-JP" altLang="en-US" sz="2000" dirty="0">
                <a:solidFill>
                  <a:srgbClr val="000000"/>
                </a:solidFill>
              </a:rPr>
              <a:t>包括ケアの中心となる「かかりつけ医」</a:t>
            </a:r>
            <a:r>
              <a:rPr lang="ja-JP" altLang="en-US" sz="2000" dirty="0" smtClean="0">
                <a:solidFill>
                  <a:srgbClr val="000000"/>
                </a:solidFill>
              </a:rPr>
              <a:t>の評価</a:t>
            </a:r>
            <a:endParaRPr lang="ja-JP" altLang="en-US" sz="2000" dirty="0">
              <a:solidFill>
                <a:srgbClr val="000000"/>
              </a:solidFill>
            </a:endParaRPr>
          </a:p>
          <a:p>
            <a:pPr marL="269875" indent="-92075" eaLnBrk="1" hangingPunct="1">
              <a:spcBef>
                <a:spcPts val="600"/>
              </a:spcBef>
              <a:buFontTx/>
              <a:buNone/>
              <a:defRPr/>
            </a:pPr>
            <a:r>
              <a:rPr lang="ja-JP" altLang="en-US" sz="2000" dirty="0" smtClean="0">
                <a:solidFill>
                  <a:srgbClr val="000000"/>
                </a:solidFill>
              </a:rPr>
              <a:t>一、機能</a:t>
            </a:r>
            <a:r>
              <a:rPr lang="ja-JP" altLang="en-US" sz="2000" dirty="0">
                <a:solidFill>
                  <a:srgbClr val="000000"/>
                </a:solidFill>
              </a:rPr>
              <a:t>分化による医療提供体制の推進</a:t>
            </a:r>
          </a:p>
          <a:p>
            <a:pPr marL="269875" indent="-92075" eaLnBrk="1" hangingPunct="1">
              <a:spcBef>
                <a:spcPts val="600"/>
              </a:spcBef>
              <a:buFontTx/>
              <a:buNone/>
              <a:defRPr/>
            </a:pPr>
            <a:r>
              <a:rPr lang="ja-JP" altLang="en-US" sz="2000" dirty="0" smtClean="0">
                <a:solidFill>
                  <a:srgbClr val="000000"/>
                </a:solidFill>
              </a:rPr>
              <a:t>一、評価</a:t>
            </a:r>
            <a:r>
              <a:rPr lang="ja-JP" altLang="en-US" sz="2000" dirty="0">
                <a:solidFill>
                  <a:srgbClr val="000000"/>
                </a:solidFill>
              </a:rPr>
              <a:t>が不十分な医療の更なる充実</a:t>
            </a:r>
          </a:p>
          <a:p>
            <a:pPr marL="269875" indent="-92075" eaLnBrk="1" hangingPunct="1">
              <a:spcBef>
                <a:spcPts val="600"/>
              </a:spcBef>
              <a:buFontTx/>
              <a:buNone/>
              <a:defRPr/>
            </a:pPr>
            <a:r>
              <a:rPr lang="ja-JP" altLang="en-US" sz="2000" dirty="0" smtClean="0">
                <a:solidFill>
                  <a:srgbClr val="000000"/>
                </a:solidFill>
              </a:rPr>
              <a:t>一、控除</a:t>
            </a:r>
            <a:r>
              <a:rPr lang="ja-JP" altLang="en-US" sz="2000" dirty="0">
                <a:solidFill>
                  <a:srgbClr val="000000"/>
                </a:solidFill>
              </a:rPr>
              <a:t>対象外消費税の抜本的</a:t>
            </a:r>
            <a:r>
              <a:rPr lang="ja-JP" altLang="en-US" sz="2000" dirty="0" smtClean="0">
                <a:solidFill>
                  <a:srgbClr val="000000"/>
                </a:solidFill>
              </a:rPr>
              <a:t>解決</a:t>
            </a:r>
            <a:endParaRPr lang="en-US" altLang="ja-JP" sz="2000" dirty="0" smtClean="0">
              <a:solidFill>
                <a:srgbClr val="000000"/>
              </a:solidFill>
            </a:endParaRPr>
          </a:p>
        </p:txBody>
      </p:sp>
      <p:pic>
        <p:nvPicPr>
          <p:cNvPr id="7171" name="Picture 3"/>
          <p:cNvPicPr>
            <a:picLocks noChangeAspect="1" noChangeArrowheads="1"/>
          </p:cNvPicPr>
          <p:nvPr/>
        </p:nvPicPr>
        <p:blipFill rotWithShape="1">
          <a:blip r:embed="rId2">
            <a:extLst>
              <a:ext uri="{28A0092B-C50C-407E-A947-70E740481C1C}">
                <a14:useLocalDpi xmlns:a14="http://schemas.microsoft.com/office/drawing/2010/main" val="0"/>
              </a:ext>
            </a:extLst>
          </a:blip>
          <a:srcRect t="21773" r="5147"/>
          <a:stretch/>
        </p:blipFill>
        <p:spPr bwMode="auto">
          <a:xfrm>
            <a:off x="4295530" y="3991904"/>
            <a:ext cx="4845107" cy="27645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 name="正方形/長方形 1"/>
          <p:cNvSpPr/>
          <p:nvPr/>
        </p:nvSpPr>
        <p:spPr>
          <a:xfrm>
            <a:off x="195136" y="5243006"/>
            <a:ext cx="3900432" cy="1323439"/>
          </a:xfrm>
          <a:prstGeom prst="rect">
            <a:avLst/>
          </a:prstGeom>
        </p:spPr>
        <p:txBody>
          <a:bodyPr wrap="square">
            <a:spAutoFit/>
          </a:bodyPr>
          <a:lstStyle/>
          <a:p>
            <a:r>
              <a:rPr lang="en-US" altLang="ja-JP" sz="1600" dirty="0" smtClean="0">
                <a:solidFill>
                  <a:prstClr val="black"/>
                </a:solidFill>
              </a:rPr>
              <a:t>※2015</a:t>
            </a:r>
            <a:r>
              <a:rPr lang="ja-JP" altLang="en-US" sz="1600" dirty="0" smtClean="0">
                <a:solidFill>
                  <a:prstClr val="black"/>
                </a:solidFill>
              </a:rPr>
              <a:t>年</a:t>
            </a:r>
            <a:r>
              <a:rPr lang="en-US" altLang="ja-JP" sz="1600" dirty="0" smtClean="0">
                <a:solidFill>
                  <a:prstClr val="black"/>
                </a:solidFill>
              </a:rPr>
              <a:t>12</a:t>
            </a:r>
            <a:r>
              <a:rPr lang="ja-JP" altLang="en-US" sz="1600" dirty="0" smtClean="0">
                <a:solidFill>
                  <a:prstClr val="black"/>
                </a:solidFill>
              </a:rPr>
              <a:t>月</a:t>
            </a:r>
            <a:r>
              <a:rPr lang="en-US" altLang="ja-JP" sz="1600" dirty="0" smtClean="0">
                <a:solidFill>
                  <a:prstClr val="black"/>
                </a:solidFill>
              </a:rPr>
              <a:t>10</a:t>
            </a:r>
            <a:r>
              <a:rPr lang="ja-JP" altLang="en-US" sz="1600" dirty="0" smtClean="0">
                <a:solidFill>
                  <a:prstClr val="black"/>
                </a:solidFill>
              </a:rPr>
              <a:t>日、「</a:t>
            </a:r>
            <a:r>
              <a:rPr lang="ja-JP" altLang="en-US" sz="1600" dirty="0">
                <a:solidFill>
                  <a:prstClr val="black"/>
                </a:solidFill>
              </a:rPr>
              <a:t>国民医療を守る議員の会」の高村正彦会長が、</a:t>
            </a:r>
            <a:r>
              <a:rPr lang="ja-JP" altLang="en-US" sz="1600" dirty="0" smtClean="0">
                <a:solidFill>
                  <a:prstClr val="black"/>
                </a:solidFill>
              </a:rPr>
              <a:t>同議連の</a:t>
            </a:r>
            <a:r>
              <a:rPr lang="ja-JP" altLang="en-US" sz="1600" dirty="0">
                <a:solidFill>
                  <a:prstClr val="black"/>
                </a:solidFill>
              </a:rPr>
              <a:t>総会で採択された「平成</a:t>
            </a:r>
            <a:r>
              <a:rPr lang="en-US" altLang="ja-JP" sz="1600" dirty="0">
                <a:solidFill>
                  <a:prstClr val="black"/>
                </a:solidFill>
              </a:rPr>
              <a:t>28</a:t>
            </a:r>
            <a:r>
              <a:rPr lang="ja-JP" altLang="en-US" sz="1600" dirty="0">
                <a:solidFill>
                  <a:prstClr val="black"/>
                </a:solidFill>
              </a:rPr>
              <a:t>年度診療報酬改定及び</a:t>
            </a:r>
            <a:r>
              <a:rPr lang="ja-JP" altLang="en-US" sz="1600" dirty="0" smtClean="0">
                <a:solidFill>
                  <a:prstClr val="black"/>
                </a:solidFill>
              </a:rPr>
              <a:t>税制</a:t>
            </a:r>
            <a:r>
              <a:rPr lang="ja-JP" altLang="en-US" sz="1600" dirty="0">
                <a:solidFill>
                  <a:prstClr val="black"/>
                </a:solidFill>
              </a:rPr>
              <a:t>改正大綱に関する決議」を安倍首相</a:t>
            </a:r>
            <a:r>
              <a:rPr lang="ja-JP" altLang="en-US" sz="1600" dirty="0" smtClean="0">
                <a:solidFill>
                  <a:prstClr val="black"/>
                </a:solidFill>
              </a:rPr>
              <a:t>に提出。</a:t>
            </a:r>
            <a:endParaRPr lang="ja-JP" altLang="en-US" sz="1600" dirty="0">
              <a:solidFill>
                <a:prstClr val="black"/>
              </a:solidFill>
            </a:endParaRPr>
          </a:p>
        </p:txBody>
      </p:sp>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39</a:t>
            </a:fld>
            <a:endParaRPr lang="ja-JP" altLang="en-US" dirty="0">
              <a:solidFill>
                <a:prstClr val="black"/>
              </a:solidFill>
            </a:endParaRPr>
          </a:p>
        </p:txBody>
      </p:sp>
    </p:spTree>
    <p:extLst>
      <p:ext uri="{BB962C8B-B14F-4D97-AF65-F5344CB8AC3E}">
        <p14:creationId xmlns:p14="http://schemas.microsoft.com/office/powerpoint/2010/main" val="260943560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正方形/長方形 6"/>
          <p:cNvSpPr/>
          <p:nvPr/>
        </p:nvSpPr>
        <p:spPr>
          <a:xfrm>
            <a:off x="187772" y="2113952"/>
            <a:ext cx="9649072" cy="4704960"/>
          </a:xfrm>
          <a:prstGeom prst="rect">
            <a:avLst/>
          </a:prstGeom>
          <a:solidFill>
            <a:schemeClr val="accent6">
              <a:lumMod val="20000"/>
              <a:lumOff val="8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dirty="0">
                <a:solidFill>
                  <a:prstClr val="black"/>
                </a:solidFill>
                <a:latin typeface="ＤＦ平成ゴシック体W5" panose="020B0509000000000000" pitchFamily="49" charset="-128"/>
                <a:ea typeface="ＤＦ平成ゴシック体W5" panose="020B0509000000000000" pitchFamily="49" charset="-128"/>
              </a:rPr>
              <a:t>　</a:t>
            </a:r>
            <a:r>
              <a:rPr lang="ja-JP" altLang="en-US" sz="1600" dirty="0" smtClean="0">
                <a:solidFill>
                  <a:prstClr val="black"/>
                </a:solidFill>
                <a:latin typeface="ＤＦ平成ゴシック体W5" panose="020B0509000000000000" pitchFamily="49" charset="-128"/>
                <a:ea typeface="ＤＦ平成ゴシック体W5" panose="020B0509000000000000" pitchFamily="49" charset="-128"/>
              </a:rPr>
              <a:t>　</a:t>
            </a:r>
            <a:endParaRPr lang="en-US" altLang="ja-JP" sz="1600" dirty="0">
              <a:solidFill>
                <a:prstClr val="black"/>
              </a:solidFill>
              <a:latin typeface="ＤＦ平成ゴシック体W5" panose="020B0509000000000000" pitchFamily="49" charset="-128"/>
              <a:ea typeface="ＤＦ平成ゴシック体W5" panose="020B0509000000000000" pitchFamily="49" charset="-128"/>
            </a:endParaRPr>
          </a:p>
          <a:p>
            <a:endParaRPr lang="en-US" altLang="ja-JP" sz="1600" b="1" dirty="0" smtClean="0">
              <a:solidFill>
                <a:prstClr val="black"/>
              </a:solidFill>
              <a:latin typeface="ＤＦ平成ゴシック体W5" panose="020B0509000000000000" pitchFamily="49" charset="-128"/>
              <a:ea typeface="ＤＦ平成ゴシック体W5" panose="020B0509000000000000" pitchFamily="49" charset="-128"/>
            </a:endParaRPr>
          </a:p>
          <a:p>
            <a:endParaRPr lang="en-US" altLang="ja-JP" sz="1600" b="1" dirty="0" smtClean="0">
              <a:solidFill>
                <a:prstClr val="black"/>
              </a:solidFill>
              <a:latin typeface="ＤＦ平成ゴシック体W5" panose="020B0509000000000000" pitchFamily="49" charset="-128"/>
              <a:ea typeface="ＤＦ平成ゴシック体W5" panose="020B0509000000000000" pitchFamily="49" charset="-128"/>
            </a:endParaRPr>
          </a:p>
          <a:p>
            <a:pPr>
              <a:lnSpc>
                <a:spcPts val="500"/>
              </a:lnSpc>
            </a:pPr>
            <a:endParaRPr lang="en-US" altLang="ja-JP" sz="1600" b="1" dirty="0" smtClean="0">
              <a:solidFill>
                <a:prstClr val="black"/>
              </a:solidFill>
              <a:latin typeface="ＤＦ平成ゴシック体W5" panose="020B0509000000000000" pitchFamily="49" charset="-128"/>
              <a:ea typeface="ＤＦ平成ゴシック体W5" panose="020B0509000000000000" pitchFamily="49" charset="-128"/>
            </a:endParaRPr>
          </a:p>
          <a:p>
            <a:r>
              <a:rPr lang="ja-JP" altLang="en-US" sz="1600" b="1" dirty="0">
                <a:solidFill>
                  <a:prstClr val="black"/>
                </a:solidFill>
                <a:latin typeface="ＤＦ平成ゴシック体W5" panose="020B0509000000000000" pitchFamily="49" charset="-128"/>
                <a:ea typeface="ＤＦ平成ゴシック体W5" panose="020B0509000000000000" pitchFamily="49" charset="-128"/>
              </a:rPr>
              <a:t>　</a:t>
            </a:r>
            <a:r>
              <a:rPr lang="ja-JP" altLang="en-US" sz="1600" b="1" dirty="0" smtClean="0">
                <a:solidFill>
                  <a:prstClr val="black"/>
                </a:solidFill>
                <a:latin typeface="ＤＦ平成ゴシック体W5" panose="020B0509000000000000" pitchFamily="49" charset="-128"/>
                <a:ea typeface="ＤＦ平成ゴシック体W5" panose="020B0509000000000000" pitchFamily="49" charset="-128"/>
              </a:rPr>
              <a:t>　　　　　「地域包括ケアシステム」の推進と、「病床の機能分化・連携」を含む医療機能の　　</a:t>
            </a:r>
            <a:endParaRPr lang="en-US" altLang="ja-JP" sz="1600" b="1" dirty="0" smtClean="0">
              <a:solidFill>
                <a:prstClr val="black"/>
              </a:solidFill>
              <a:latin typeface="ＤＦ平成ゴシック体W5" panose="020B0509000000000000" pitchFamily="49" charset="-128"/>
              <a:ea typeface="ＤＦ平成ゴシック体W5" panose="020B0509000000000000" pitchFamily="49" charset="-128"/>
            </a:endParaRPr>
          </a:p>
          <a:p>
            <a:r>
              <a:rPr lang="ja-JP" altLang="en-US" sz="1600" b="1" dirty="0">
                <a:solidFill>
                  <a:prstClr val="black"/>
                </a:solidFill>
                <a:latin typeface="ＤＦ平成ゴシック体W5" panose="020B0509000000000000" pitchFamily="49" charset="-128"/>
                <a:ea typeface="ＤＦ平成ゴシック体W5" panose="020B0509000000000000" pitchFamily="49" charset="-128"/>
              </a:rPr>
              <a:t>　</a:t>
            </a:r>
            <a:r>
              <a:rPr lang="ja-JP" altLang="en-US" sz="1600" b="1" dirty="0" smtClean="0">
                <a:solidFill>
                  <a:prstClr val="black"/>
                </a:solidFill>
                <a:latin typeface="ＤＦ平成ゴシック体W5" panose="020B0509000000000000" pitchFamily="49" charset="-128"/>
                <a:ea typeface="ＤＦ平成ゴシック体W5" panose="020B0509000000000000" pitchFamily="49" charset="-128"/>
              </a:rPr>
              <a:t>　　　　　分化・強化・連携を一層進めること</a:t>
            </a:r>
            <a:endParaRPr lang="en-US" altLang="ja-JP" sz="1600" b="1" dirty="0" smtClean="0">
              <a:solidFill>
                <a:prstClr val="black"/>
              </a:solidFill>
              <a:latin typeface="ＤＦ平成ゴシック体W5" panose="020B0509000000000000" pitchFamily="49" charset="-128"/>
              <a:ea typeface="ＤＦ平成ゴシック体W5" panose="020B0509000000000000" pitchFamily="49" charset="-128"/>
            </a:endParaRPr>
          </a:p>
          <a:p>
            <a:r>
              <a:rPr lang="ja-JP" altLang="en-US" sz="1400" dirty="0">
                <a:solidFill>
                  <a:prstClr val="black"/>
                </a:solidFill>
                <a:latin typeface="ＭＳ Ｐゴシック" panose="020B0600070205080204" pitchFamily="50" charset="-128"/>
              </a:rPr>
              <a:t>　</a:t>
            </a:r>
            <a:r>
              <a:rPr lang="ja-JP" altLang="en-US" sz="1400" dirty="0" smtClean="0">
                <a:solidFill>
                  <a:prstClr val="black"/>
                </a:solidFill>
                <a:latin typeface="ＭＳ Ｐゴシック" panose="020B0600070205080204" pitchFamily="50" charset="-128"/>
              </a:rPr>
              <a:t>　　　　　　　　　○「病床の機能分化・連携」の促進　</a:t>
            </a:r>
            <a:endParaRPr lang="en-US" altLang="ja-JP" sz="1400" b="1" dirty="0" smtClean="0">
              <a:solidFill>
                <a:srgbClr val="FF0000"/>
              </a:solidFill>
              <a:latin typeface="ＭＳ Ｐゴシック" panose="020B0600070205080204" pitchFamily="50" charset="-128"/>
            </a:endParaRPr>
          </a:p>
          <a:p>
            <a:r>
              <a:rPr lang="ja-JP" altLang="en-US" sz="1400" dirty="0">
                <a:solidFill>
                  <a:prstClr val="black"/>
                </a:solidFill>
                <a:latin typeface="ＭＳ Ｐゴシック" panose="020B0600070205080204" pitchFamily="50" charset="-128"/>
              </a:rPr>
              <a:t>　</a:t>
            </a:r>
            <a:r>
              <a:rPr lang="ja-JP" altLang="en-US" sz="1400" dirty="0" smtClean="0">
                <a:solidFill>
                  <a:prstClr val="black"/>
                </a:solidFill>
                <a:latin typeface="ＭＳ Ｐゴシック" panose="020B0600070205080204" pitchFamily="50" charset="-128"/>
              </a:rPr>
              <a:t>　　　　　　　　　○多職種の活用による「チーム医療の評価」、「勤務環境の改善」　</a:t>
            </a:r>
            <a:r>
              <a:rPr lang="ja-JP" altLang="en-US" sz="1400" b="1" dirty="0" smtClean="0">
                <a:solidFill>
                  <a:srgbClr val="FF0000"/>
                </a:solidFill>
                <a:latin typeface="ＭＳ Ｐゴシック" panose="020B0600070205080204" pitchFamily="50" charset="-128"/>
              </a:rPr>
              <a:t>　</a:t>
            </a:r>
            <a:endParaRPr lang="en-US" altLang="ja-JP" sz="1400" b="1" dirty="0" smtClean="0">
              <a:solidFill>
                <a:srgbClr val="FF0000"/>
              </a:solidFill>
              <a:latin typeface="ＭＳ Ｐゴシック" panose="020B0600070205080204" pitchFamily="50" charset="-128"/>
            </a:endParaRPr>
          </a:p>
          <a:p>
            <a:r>
              <a:rPr lang="ja-JP" altLang="en-US" sz="1400" dirty="0">
                <a:solidFill>
                  <a:prstClr val="black"/>
                </a:solidFill>
                <a:latin typeface="ＭＳ Ｐゴシック" panose="020B0600070205080204" pitchFamily="50" charset="-128"/>
              </a:rPr>
              <a:t>　</a:t>
            </a:r>
            <a:r>
              <a:rPr lang="ja-JP" altLang="en-US" sz="1400" dirty="0" smtClean="0">
                <a:solidFill>
                  <a:prstClr val="black"/>
                </a:solidFill>
                <a:latin typeface="ＭＳ Ｐゴシック" panose="020B0600070205080204" pitchFamily="50" charset="-128"/>
              </a:rPr>
              <a:t>　　　　　　　　　○質の高い「在宅医療・訪問看護」の確保　等　</a:t>
            </a:r>
            <a:endParaRPr lang="en-US" altLang="ja-JP" sz="1400" b="1" dirty="0" smtClean="0">
              <a:solidFill>
                <a:srgbClr val="FF0000"/>
              </a:solidFill>
              <a:latin typeface="ＭＳ Ｐゴシック" panose="020B0600070205080204" pitchFamily="50" charset="-128"/>
            </a:endParaRPr>
          </a:p>
          <a:p>
            <a:pPr>
              <a:lnSpc>
                <a:spcPts val="1100"/>
              </a:lnSpc>
            </a:pPr>
            <a:endParaRPr lang="en-US" altLang="ja-JP" sz="1600" dirty="0" smtClean="0">
              <a:solidFill>
                <a:prstClr val="black"/>
              </a:solidFill>
              <a:latin typeface="ＤＦ平成ゴシック体W5" panose="020B0509000000000000" pitchFamily="49" charset="-128"/>
              <a:ea typeface="ＤＦ平成ゴシック体W5" panose="020B0509000000000000" pitchFamily="49" charset="-128"/>
            </a:endParaRPr>
          </a:p>
          <a:p>
            <a:r>
              <a:rPr lang="ja-JP" altLang="en-US" sz="1600" dirty="0">
                <a:solidFill>
                  <a:prstClr val="black"/>
                </a:solidFill>
                <a:latin typeface="ＤＦ平成ゴシック体W5" panose="020B0509000000000000" pitchFamily="49" charset="-128"/>
                <a:ea typeface="ＤＦ平成ゴシック体W5" panose="020B0509000000000000" pitchFamily="49" charset="-128"/>
              </a:rPr>
              <a:t>　</a:t>
            </a:r>
            <a:r>
              <a:rPr lang="ja-JP" altLang="en-US" sz="1600" dirty="0" smtClean="0">
                <a:solidFill>
                  <a:prstClr val="black"/>
                </a:solidFill>
                <a:latin typeface="ＤＦ平成ゴシック体W5" panose="020B0509000000000000" pitchFamily="49" charset="-128"/>
                <a:ea typeface="ＤＦ平成ゴシック体W5" panose="020B0509000000000000" pitchFamily="49" charset="-128"/>
              </a:rPr>
              <a:t>　　　　</a:t>
            </a:r>
            <a:r>
              <a:rPr lang="ja-JP" altLang="en-US" sz="1600" b="1" dirty="0" smtClean="0">
                <a:solidFill>
                  <a:prstClr val="black"/>
                </a:solidFill>
                <a:latin typeface="ＤＦ平成ゴシック体W5" panose="020B0509000000000000" pitchFamily="49" charset="-128"/>
                <a:ea typeface="ＤＦ平成ゴシック体W5" panose="020B0509000000000000" pitchFamily="49" charset="-128"/>
              </a:rPr>
              <a:t>　「かかりつけ医等」のさらなる推進など、患者にとって安心・安全な医療を実現する</a:t>
            </a:r>
            <a:r>
              <a:rPr lang="ja-JP" altLang="en-US" sz="1600" b="1" dirty="0">
                <a:solidFill>
                  <a:prstClr val="black"/>
                </a:solidFill>
                <a:latin typeface="ＤＦ平成ゴシック体W5" panose="020B0509000000000000" pitchFamily="49" charset="-128"/>
                <a:ea typeface="ＤＦ平成ゴシック体W5" panose="020B0509000000000000" pitchFamily="49" charset="-128"/>
              </a:rPr>
              <a:t>こと</a:t>
            </a:r>
            <a:endParaRPr lang="en-US" altLang="ja-JP" sz="1600" b="1" dirty="0" smtClean="0">
              <a:solidFill>
                <a:prstClr val="black"/>
              </a:solidFill>
              <a:latin typeface="ＤＦ平成ゴシック体W5" panose="020B0509000000000000" pitchFamily="49" charset="-128"/>
              <a:ea typeface="ＤＦ平成ゴシック体W5" panose="020B0509000000000000" pitchFamily="49" charset="-128"/>
            </a:endParaRPr>
          </a:p>
          <a:p>
            <a:r>
              <a:rPr lang="ja-JP" altLang="en-US" sz="1600" dirty="0">
                <a:solidFill>
                  <a:prstClr val="black"/>
                </a:solidFill>
                <a:latin typeface="ＤＦ平成ゴシック体W5" panose="020B0509000000000000" pitchFamily="49" charset="-128"/>
                <a:ea typeface="ＤＦ平成ゴシック体W5" panose="020B0509000000000000" pitchFamily="49" charset="-128"/>
              </a:rPr>
              <a:t>　</a:t>
            </a:r>
            <a:r>
              <a:rPr lang="ja-JP" altLang="en-US" sz="1600" dirty="0" smtClean="0">
                <a:solidFill>
                  <a:prstClr val="black"/>
                </a:solidFill>
                <a:latin typeface="ＤＦ平成ゴシック体W5" panose="020B0509000000000000" pitchFamily="49" charset="-128"/>
                <a:ea typeface="ＤＦ平成ゴシック体W5" panose="020B0509000000000000" pitchFamily="49" charset="-128"/>
              </a:rPr>
              <a:t>　　　　　</a:t>
            </a:r>
            <a:r>
              <a:rPr lang="ja-JP" altLang="en-US" sz="1400" dirty="0" smtClean="0">
                <a:solidFill>
                  <a:prstClr val="black"/>
                </a:solidFill>
                <a:latin typeface="ＭＳ Ｐゴシック" panose="020B0600070205080204" pitchFamily="50" charset="-128"/>
              </a:rPr>
              <a:t>○かかりつけ医、かかりつけ歯科医、かかりつけ薬剤師・薬局の評価　等</a:t>
            </a:r>
            <a:endParaRPr lang="en-US" altLang="ja-JP" sz="1400" b="1" dirty="0" smtClean="0">
              <a:solidFill>
                <a:srgbClr val="FF0000"/>
              </a:solidFill>
              <a:latin typeface="ＭＳ Ｐゴシック" panose="020B0600070205080204" pitchFamily="50" charset="-128"/>
            </a:endParaRPr>
          </a:p>
          <a:p>
            <a:pPr>
              <a:lnSpc>
                <a:spcPts val="1100"/>
              </a:lnSpc>
            </a:pPr>
            <a:endParaRPr lang="en-US" altLang="ja-JP" sz="1600" dirty="0">
              <a:solidFill>
                <a:prstClr val="black"/>
              </a:solidFill>
              <a:latin typeface="ＤＦ平成ゴシック体W5" panose="020B0509000000000000" pitchFamily="49" charset="-128"/>
              <a:ea typeface="ＤＦ平成ゴシック体W5" panose="020B0509000000000000" pitchFamily="49" charset="-128"/>
            </a:endParaRPr>
          </a:p>
          <a:p>
            <a:r>
              <a:rPr lang="ja-JP" altLang="en-US" sz="1600" dirty="0" smtClean="0">
                <a:solidFill>
                  <a:prstClr val="black"/>
                </a:solidFill>
                <a:latin typeface="ＤＦ平成ゴシック体W5" panose="020B0509000000000000" pitchFamily="49" charset="-128"/>
                <a:ea typeface="ＤＦ平成ゴシック体W5" panose="020B0509000000000000" pitchFamily="49" charset="-128"/>
              </a:rPr>
              <a:t>　　　　　</a:t>
            </a:r>
            <a:r>
              <a:rPr lang="ja-JP" altLang="en-US" sz="1600" b="1" dirty="0" smtClean="0">
                <a:solidFill>
                  <a:prstClr val="black"/>
                </a:solidFill>
                <a:latin typeface="ＤＦ平成ゴシック体W5" panose="020B0509000000000000" pitchFamily="49" charset="-128"/>
                <a:ea typeface="ＤＦ平成ゴシック体W5" panose="020B0509000000000000" pitchFamily="49" charset="-128"/>
              </a:rPr>
              <a:t>　重点的な対応が求められる医療分野を充実する</a:t>
            </a:r>
            <a:r>
              <a:rPr lang="ja-JP" altLang="en-US" sz="1600" b="1" dirty="0">
                <a:solidFill>
                  <a:prstClr val="black"/>
                </a:solidFill>
                <a:latin typeface="ＤＦ平成ゴシック体W5" panose="020B0509000000000000" pitchFamily="49" charset="-128"/>
                <a:ea typeface="ＤＦ平成ゴシック体W5" panose="020B0509000000000000" pitchFamily="49" charset="-128"/>
              </a:rPr>
              <a:t>こと</a:t>
            </a:r>
            <a:endParaRPr lang="en-US" altLang="ja-JP" sz="1600" b="1" dirty="0" smtClean="0">
              <a:solidFill>
                <a:prstClr val="black"/>
              </a:solidFill>
              <a:latin typeface="ＤＦ平成ゴシック体W5" panose="020B0509000000000000" pitchFamily="49" charset="-128"/>
              <a:ea typeface="ＤＦ平成ゴシック体W5" panose="020B0509000000000000" pitchFamily="49" charset="-128"/>
            </a:endParaRPr>
          </a:p>
          <a:p>
            <a:r>
              <a:rPr lang="ja-JP" altLang="en-US" sz="1400" dirty="0">
                <a:solidFill>
                  <a:prstClr val="black"/>
                </a:solidFill>
                <a:latin typeface="ＭＳ Ｐゴシック" panose="020B0600070205080204" pitchFamily="50" charset="-128"/>
              </a:rPr>
              <a:t>　</a:t>
            </a:r>
            <a:r>
              <a:rPr lang="ja-JP" altLang="en-US" sz="1400" dirty="0" smtClean="0">
                <a:solidFill>
                  <a:prstClr val="black"/>
                </a:solidFill>
                <a:latin typeface="ＭＳ Ｐゴシック" panose="020B0600070205080204" pitchFamily="50" charset="-128"/>
              </a:rPr>
              <a:t>　　　　　　　　　○緩和ケアを含む質の高いがん医療の評価　</a:t>
            </a:r>
            <a:endParaRPr lang="en-US" altLang="ja-JP" sz="1400" b="1" dirty="0" smtClean="0">
              <a:solidFill>
                <a:srgbClr val="FF0000"/>
              </a:solidFill>
              <a:latin typeface="ＭＳ Ｐゴシック" panose="020B0600070205080204" pitchFamily="50" charset="-128"/>
            </a:endParaRPr>
          </a:p>
          <a:p>
            <a:r>
              <a:rPr lang="ja-JP" altLang="en-US" sz="1400" dirty="0">
                <a:solidFill>
                  <a:prstClr val="black"/>
                </a:solidFill>
                <a:latin typeface="ＭＳ Ｐゴシック" panose="020B0600070205080204" pitchFamily="50" charset="-128"/>
              </a:rPr>
              <a:t>　</a:t>
            </a:r>
            <a:r>
              <a:rPr lang="ja-JP" altLang="en-US" sz="1400" dirty="0" smtClean="0">
                <a:solidFill>
                  <a:prstClr val="black"/>
                </a:solidFill>
                <a:latin typeface="ＭＳ Ｐゴシック" panose="020B0600070205080204" pitchFamily="50" charset="-128"/>
              </a:rPr>
              <a:t>　　　　　　　　　○認知症患者への適切な医療の評価　</a:t>
            </a:r>
            <a:endParaRPr lang="en-US" altLang="ja-JP" sz="1400" b="1" dirty="0">
              <a:solidFill>
                <a:srgbClr val="FF0000"/>
              </a:solidFill>
              <a:latin typeface="ＭＳ Ｐゴシック" panose="020B0600070205080204" pitchFamily="50" charset="-128"/>
            </a:endParaRPr>
          </a:p>
          <a:p>
            <a:r>
              <a:rPr lang="ja-JP" altLang="en-US" sz="1400" dirty="0" smtClean="0">
                <a:solidFill>
                  <a:prstClr val="black"/>
                </a:solidFill>
                <a:latin typeface="ＭＳ Ｐゴシック" panose="020B0600070205080204" pitchFamily="50" charset="-128"/>
              </a:rPr>
              <a:t>　　　　　　　　　　○イノベーションや医療技術の評価　等　</a:t>
            </a:r>
            <a:endParaRPr lang="en-US" altLang="ja-JP" sz="1400" b="1" dirty="0" smtClean="0">
              <a:solidFill>
                <a:srgbClr val="FF0000"/>
              </a:solidFill>
              <a:latin typeface="ＭＳ Ｐゴシック" panose="020B0600070205080204" pitchFamily="50" charset="-128"/>
            </a:endParaRPr>
          </a:p>
          <a:p>
            <a:pPr>
              <a:lnSpc>
                <a:spcPts val="1100"/>
              </a:lnSpc>
            </a:pPr>
            <a:r>
              <a:rPr lang="ja-JP" altLang="en-US" sz="1600" dirty="0" smtClean="0">
                <a:solidFill>
                  <a:prstClr val="black"/>
                </a:solidFill>
                <a:latin typeface="ＤＦ平成ゴシック体W5" panose="020B0509000000000000" pitchFamily="49" charset="-128"/>
                <a:ea typeface="ＤＦ平成ゴシック体W5" panose="020B0509000000000000" pitchFamily="49" charset="-128"/>
              </a:rPr>
              <a:t>　</a:t>
            </a:r>
            <a:endParaRPr lang="en-US" altLang="ja-JP" sz="1600" dirty="0">
              <a:solidFill>
                <a:prstClr val="black"/>
              </a:solidFill>
              <a:latin typeface="ＤＦ平成ゴシック体W5" panose="020B0509000000000000" pitchFamily="49" charset="-128"/>
              <a:ea typeface="ＤＦ平成ゴシック体W5" panose="020B0509000000000000" pitchFamily="49" charset="-128"/>
            </a:endParaRPr>
          </a:p>
          <a:p>
            <a:r>
              <a:rPr lang="ja-JP" altLang="en-US" sz="1600" dirty="0" smtClean="0">
                <a:solidFill>
                  <a:prstClr val="black"/>
                </a:solidFill>
                <a:latin typeface="ＤＦ平成ゴシック体W5" panose="020B0509000000000000" pitchFamily="49" charset="-128"/>
                <a:ea typeface="ＤＦ平成ゴシック体W5" panose="020B0509000000000000" pitchFamily="49" charset="-128"/>
              </a:rPr>
              <a:t>　　</a:t>
            </a:r>
            <a:r>
              <a:rPr lang="ja-JP" altLang="en-US" sz="1600" b="1" dirty="0">
                <a:solidFill>
                  <a:prstClr val="black"/>
                </a:solidFill>
                <a:latin typeface="ＤＦ平成ゴシック体W5" panose="020B0509000000000000" pitchFamily="49" charset="-128"/>
                <a:ea typeface="ＤＦ平成ゴシック体W5" panose="020B0509000000000000" pitchFamily="49" charset="-128"/>
              </a:rPr>
              <a:t>　</a:t>
            </a:r>
            <a:r>
              <a:rPr lang="ja-JP" altLang="en-US" sz="1600" b="1" dirty="0" smtClean="0">
                <a:solidFill>
                  <a:prstClr val="black"/>
                </a:solidFill>
                <a:latin typeface="ＤＦ平成ゴシック体W5" panose="020B0509000000000000" pitchFamily="49" charset="-128"/>
                <a:ea typeface="ＤＦ平成ゴシック体W5" panose="020B0509000000000000" pitchFamily="49" charset="-128"/>
              </a:rPr>
              <a:t>　　　効率化・適正化を通じて制度の持続可能性を高める</a:t>
            </a:r>
            <a:r>
              <a:rPr lang="ja-JP" altLang="en-US" sz="1600" b="1" dirty="0">
                <a:solidFill>
                  <a:prstClr val="black"/>
                </a:solidFill>
                <a:latin typeface="ＤＦ平成ゴシック体W5" panose="020B0509000000000000" pitchFamily="49" charset="-128"/>
                <a:ea typeface="ＤＦ平成ゴシック体W5" panose="020B0509000000000000" pitchFamily="49" charset="-128"/>
              </a:rPr>
              <a:t>こと</a:t>
            </a:r>
            <a:endParaRPr lang="en-US" altLang="ja-JP" sz="1600" b="1" dirty="0" smtClean="0">
              <a:solidFill>
                <a:prstClr val="black"/>
              </a:solidFill>
              <a:latin typeface="ＤＦ平成ゴシック体W5" panose="020B0509000000000000" pitchFamily="49" charset="-128"/>
              <a:ea typeface="ＤＦ平成ゴシック体W5" panose="020B0509000000000000" pitchFamily="49" charset="-128"/>
            </a:endParaRPr>
          </a:p>
          <a:p>
            <a:r>
              <a:rPr lang="ja-JP" altLang="en-US" sz="1400" dirty="0">
                <a:solidFill>
                  <a:prstClr val="black"/>
                </a:solidFill>
                <a:latin typeface="ＭＳ Ｐゴシック" panose="020B0600070205080204" pitchFamily="50" charset="-128"/>
              </a:rPr>
              <a:t>　</a:t>
            </a:r>
            <a:r>
              <a:rPr lang="ja-JP" altLang="en-US" sz="1400" dirty="0" smtClean="0">
                <a:solidFill>
                  <a:prstClr val="black"/>
                </a:solidFill>
                <a:latin typeface="ＭＳ Ｐゴシック" panose="020B0600070205080204" pitchFamily="50" charset="-128"/>
              </a:rPr>
              <a:t>　　　　　　　　　○後発医薬品の価格算定ルールの見直し　</a:t>
            </a:r>
            <a:endParaRPr lang="en-US" altLang="ja-JP" sz="1400" b="1" dirty="0" smtClean="0">
              <a:solidFill>
                <a:srgbClr val="FF0000"/>
              </a:solidFill>
              <a:latin typeface="ＭＳ Ｐゴシック" panose="020B0600070205080204" pitchFamily="50" charset="-128"/>
            </a:endParaRPr>
          </a:p>
          <a:p>
            <a:r>
              <a:rPr lang="ja-JP" altLang="en-US" sz="1400" dirty="0">
                <a:solidFill>
                  <a:prstClr val="black"/>
                </a:solidFill>
                <a:latin typeface="ＭＳ Ｐゴシック" panose="020B0600070205080204" pitchFamily="50" charset="-128"/>
              </a:rPr>
              <a:t>　</a:t>
            </a:r>
            <a:r>
              <a:rPr lang="ja-JP" altLang="en-US" sz="1400" dirty="0" smtClean="0">
                <a:solidFill>
                  <a:prstClr val="black"/>
                </a:solidFill>
                <a:latin typeface="ＭＳ Ｐゴシック" panose="020B0600070205080204" pitchFamily="50" charset="-128"/>
              </a:rPr>
              <a:t>　　　　　　　　　○大型門前薬局の評価の適正化　</a:t>
            </a:r>
            <a:endParaRPr lang="en-US" altLang="ja-JP" sz="1400" b="1" dirty="0">
              <a:solidFill>
                <a:srgbClr val="FF0000"/>
              </a:solidFill>
              <a:latin typeface="ＭＳ Ｐゴシック" panose="020B0600070205080204" pitchFamily="50" charset="-128"/>
            </a:endParaRPr>
          </a:p>
          <a:p>
            <a:r>
              <a:rPr lang="ja-JP" altLang="en-US" sz="1400" dirty="0" smtClean="0">
                <a:solidFill>
                  <a:prstClr val="black"/>
                </a:solidFill>
                <a:latin typeface="ＭＳ Ｐゴシック" panose="020B0600070205080204" pitchFamily="50" charset="-128"/>
              </a:rPr>
              <a:t>　　　　　　　　　　○費用対効果評価（アウトカム評価）の試行導入　等　　</a:t>
            </a:r>
            <a:endParaRPr lang="en-US" altLang="ja-JP" sz="1400" b="1" dirty="0" smtClean="0">
              <a:solidFill>
                <a:srgbClr val="FF0000"/>
              </a:solidFill>
              <a:latin typeface="ＭＳ Ｐゴシック" panose="020B0600070205080204" pitchFamily="50" charset="-128"/>
            </a:endParaRPr>
          </a:p>
        </p:txBody>
      </p:sp>
      <p:sp>
        <p:nvSpPr>
          <p:cNvPr id="8" name="正方形/長方形 7"/>
          <p:cNvSpPr/>
          <p:nvPr/>
        </p:nvSpPr>
        <p:spPr>
          <a:xfrm>
            <a:off x="306264" y="679872"/>
            <a:ext cx="9577064" cy="1351690"/>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ts val="1900"/>
              </a:lnSpc>
            </a:pPr>
            <a:r>
              <a:rPr lang="ja-JP" altLang="en-US" b="1" dirty="0" smtClean="0">
                <a:solidFill>
                  <a:prstClr val="black"/>
                </a:solidFill>
                <a:latin typeface="+mn-ea"/>
              </a:rPr>
              <a:t>○ 前回改定の結果、「病床</a:t>
            </a:r>
            <a:r>
              <a:rPr lang="ja-JP" altLang="en-US" b="1" dirty="0">
                <a:solidFill>
                  <a:prstClr val="black"/>
                </a:solidFill>
                <a:latin typeface="+mn-ea"/>
              </a:rPr>
              <a:t>の</a:t>
            </a:r>
            <a:r>
              <a:rPr lang="ja-JP" altLang="en-US" b="1" dirty="0" smtClean="0">
                <a:solidFill>
                  <a:prstClr val="black"/>
                </a:solidFill>
                <a:latin typeface="+mn-ea"/>
              </a:rPr>
              <a:t>機能分化・連携」は進展。今後、さらに推進を図る必要。</a:t>
            </a:r>
            <a:endParaRPr lang="en-US" altLang="ja-JP" b="1" dirty="0" smtClean="0">
              <a:solidFill>
                <a:prstClr val="black"/>
              </a:solidFill>
              <a:latin typeface="+mn-ea"/>
            </a:endParaRPr>
          </a:p>
          <a:p>
            <a:pPr>
              <a:lnSpc>
                <a:spcPts val="1900"/>
              </a:lnSpc>
            </a:pPr>
            <a:r>
              <a:rPr lang="ja-JP" altLang="en-US" b="1" dirty="0">
                <a:solidFill>
                  <a:prstClr val="black"/>
                </a:solidFill>
                <a:latin typeface="+mn-ea"/>
              </a:rPr>
              <a:t>　</a:t>
            </a:r>
            <a:r>
              <a:rPr lang="ja-JP" altLang="en-US" b="1" dirty="0" smtClean="0">
                <a:solidFill>
                  <a:prstClr val="black"/>
                </a:solidFill>
                <a:latin typeface="+mn-ea"/>
              </a:rPr>
              <a:t>  「外来医療・在宅医療」については、「かかりつけ医機能」の一層の強化を図ることが必要。</a:t>
            </a:r>
            <a:endParaRPr lang="en-US" altLang="ja-JP" b="1" dirty="0" smtClean="0">
              <a:solidFill>
                <a:prstClr val="black"/>
              </a:solidFill>
              <a:latin typeface="+mn-ea"/>
            </a:endParaRPr>
          </a:p>
          <a:p>
            <a:pPr>
              <a:lnSpc>
                <a:spcPts val="1900"/>
              </a:lnSpc>
            </a:pPr>
            <a:r>
              <a:rPr lang="ja-JP" altLang="en-US" b="1" dirty="0" smtClean="0">
                <a:solidFill>
                  <a:prstClr val="black"/>
                </a:solidFill>
                <a:latin typeface="+mn-ea"/>
              </a:rPr>
              <a:t>○ また、後発医薬品については、格段</a:t>
            </a:r>
            <a:r>
              <a:rPr lang="ja-JP" altLang="en-US" b="1" dirty="0">
                <a:solidFill>
                  <a:prstClr val="black"/>
                </a:solidFill>
                <a:latin typeface="+mn-ea"/>
              </a:rPr>
              <a:t>の</a:t>
            </a:r>
            <a:r>
              <a:rPr lang="ja-JP" altLang="en-US" b="1" dirty="0" smtClean="0">
                <a:solidFill>
                  <a:prstClr val="black"/>
                </a:solidFill>
                <a:latin typeface="+mn-ea"/>
              </a:rPr>
              <a:t>使用促進や価格適正化に取り組むことが必要。</a:t>
            </a:r>
            <a:endParaRPr lang="en-US" altLang="ja-JP" b="1" dirty="0" smtClean="0">
              <a:solidFill>
                <a:prstClr val="black"/>
              </a:solidFill>
              <a:latin typeface="+mn-ea"/>
            </a:endParaRPr>
          </a:p>
          <a:p>
            <a:pPr>
              <a:lnSpc>
                <a:spcPts val="1900"/>
              </a:lnSpc>
            </a:pPr>
            <a:r>
              <a:rPr lang="ja-JP" altLang="en-US" b="1" dirty="0" smtClean="0">
                <a:solidFill>
                  <a:prstClr val="black"/>
                </a:solidFill>
                <a:latin typeface="+mn-ea"/>
              </a:rPr>
              <a:t>○ こうした平成</a:t>
            </a:r>
            <a:r>
              <a:rPr lang="ja-JP" altLang="en-US" b="1" dirty="0">
                <a:solidFill>
                  <a:prstClr val="black"/>
                </a:solidFill>
                <a:latin typeface="+mn-ea"/>
              </a:rPr>
              <a:t>２６</a:t>
            </a:r>
            <a:r>
              <a:rPr lang="ja-JP" altLang="en-US" b="1" dirty="0" smtClean="0">
                <a:solidFill>
                  <a:prstClr val="black"/>
                </a:solidFill>
                <a:latin typeface="+mn-ea"/>
              </a:rPr>
              <a:t>年度</a:t>
            </a:r>
            <a:r>
              <a:rPr lang="ja-JP" altLang="en-US" b="1" dirty="0">
                <a:solidFill>
                  <a:prstClr val="black"/>
                </a:solidFill>
                <a:latin typeface="+mn-ea"/>
              </a:rPr>
              <a:t>改定の結果</a:t>
            </a:r>
            <a:r>
              <a:rPr lang="ja-JP" altLang="en-US" b="1" dirty="0" smtClean="0">
                <a:solidFill>
                  <a:prstClr val="black"/>
                </a:solidFill>
                <a:latin typeface="+mn-ea"/>
              </a:rPr>
              <a:t>検証を踏まえ、</a:t>
            </a:r>
            <a:endParaRPr lang="en-US" altLang="ja-JP" b="1" dirty="0" smtClean="0">
              <a:solidFill>
                <a:prstClr val="black"/>
              </a:solidFill>
              <a:latin typeface="+mn-ea"/>
            </a:endParaRPr>
          </a:p>
          <a:p>
            <a:pPr>
              <a:lnSpc>
                <a:spcPts val="1900"/>
              </a:lnSpc>
            </a:pPr>
            <a:r>
              <a:rPr lang="ja-JP" altLang="en-US" b="1" dirty="0">
                <a:solidFill>
                  <a:prstClr val="black"/>
                </a:solidFill>
                <a:latin typeface="+mn-ea"/>
              </a:rPr>
              <a:t>　</a:t>
            </a:r>
            <a:r>
              <a:rPr lang="ja-JP" altLang="en-US" b="1" dirty="0" smtClean="0">
                <a:solidFill>
                  <a:prstClr val="black"/>
                </a:solidFill>
                <a:latin typeface="+mn-ea"/>
              </a:rPr>
              <a:t>　　　　平成</a:t>
            </a:r>
            <a:r>
              <a:rPr lang="ja-JP" altLang="en-US" b="1" dirty="0">
                <a:solidFill>
                  <a:prstClr val="black"/>
                </a:solidFill>
                <a:latin typeface="+mn-ea"/>
              </a:rPr>
              <a:t>２８</a:t>
            </a:r>
            <a:r>
              <a:rPr lang="ja-JP" altLang="en-US" b="1" dirty="0" smtClean="0">
                <a:solidFill>
                  <a:prstClr val="black"/>
                </a:solidFill>
                <a:latin typeface="+mn-ea"/>
              </a:rPr>
              <a:t>年度</a:t>
            </a:r>
            <a:r>
              <a:rPr lang="ja-JP" altLang="en-US" b="1" dirty="0">
                <a:solidFill>
                  <a:prstClr val="black"/>
                </a:solidFill>
                <a:latin typeface="+mn-ea"/>
              </a:rPr>
              <a:t>診療報酬改定</a:t>
            </a:r>
            <a:r>
              <a:rPr lang="ja-JP" altLang="en-US" b="1" dirty="0" smtClean="0">
                <a:solidFill>
                  <a:prstClr val="black"/>
                </a:solidFill>
                <a:latin typeface="+mn-ea"/>
              </a:rPr>
              <a:t>に</a:t>
            </a:r>
            <a:r>
              <a:rPr lang="ja-JP" altLang="en-US" b="1" dirty="0">
                <a:solidFill>
                  <a:prstClr val="black"/>
                </a:solidFill>
                <a:latin typeface="+mn-ea"/>
              </a:rPr>
              <a:t>ついて</a:t>
            </a:r>
            <a:r>
              <a:rPr lang="ja-JP" altLang="en-US" b="1" dirty="0" smtClean="0">
                <a:solidFill>
                  <a:prstClr val="black"/>
                </a:solidFill>
                <a:latin typeface="+mn-ea"/>
              </a:rPr>
              <a:t>、以下の基本的</a:t>
            </a:r>
            <a:r>
              <a:rPr lang="ja-JP" altLang="en-US" b="1" dirty="0">
                <a:solidFill>
                  <a:prstClr val="black"/>
                </a:solidFill>
                <a:latin typeface="+mn-ea"/>
              </a:rPr>
              <a:t>視点</a:t>
            </a:r>
            <a:r>
              <a:rPr lang="ja-JP" altLang="en-US" b="1" dirty="0" smtClean="0">
                <a:solidFill>
                  <a:prstClr val="black"/>
                </a:solidFill>
                <a:latin typeface="+mn-ea"/>
              </a:rPr>
              <a:t>をもって臨む。</a:t>
            </a:r>
            <a:endParaRPr lang="en-US" altLang="ja-JP" b="1" dirty="0">
              <a:solidFill>
                <a:prstClr val="black"/>
              </a:solidFill>
              <a:latin typeface="+mn-ea"/>
            </a:endParaRPr>
          </a:p>
        </p:txBody>
      </p:sp>
      <p:sp>
        <p:nvSpPr>
          <p:cNvPr id="10" name="正方形/長方形 9"/>
          <p:cNvSpPr/>
          <p:nvPr/>
        </p:nvSpPr>
        <p:spPr>
          <a:xfrm>
            <a:off x="187772" y="2073226"/>
            <a:ext cx="2757636" cy="799920"/>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latin typeface="ＤＦ特太ゴシック体" panose="020B0509000000000000" pitchFamily="49" charset="-128"/>
                <a:ea typeface="ＤＦ特太ゴシック体" panose="020B0509000000000000" pitchFamily="49" charset="-128"/>
              </a:rPr>
              <a:t>改定の基本的視点</a:t>
            </a:r>
            <a:endParaRPr lang="ja-JP" altLang="en-US" dirty="0">
              <a:solidFill>
                <a:prstClr val="black"/>
              </a:solidFill>
              <a:latin typeface="ＤＦ特太ゴシック体" panose="020B0509000000000000" pitchFamily="49" charset="-128"/>
              <a:ea typeface="ＤＦ特太ゴシック体" panose="020B0509000000000000" pitchFamily="49" charset="-128"/>
            </a:endParaRPr>
          </a:p>
        </p:txBody>
      </p:sp>
      <p:sp>
        <p:nvSpPr>
          <p:cNvPr id="2" name="正方形/長方形 1"/>
          <p:cNvSpPr/>
          <p:nvPr/>
        </p:nvSpPr>
        <p:spPr>
          <a:xfrm>
            <a:off x="487184" y="3004066"/>
            <a:ext cx="864096" cy="288032"/>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prstClr val="black"/>
                </a:solidFill>
                <a:latin typeface="ＤＦ平成ゴシック体W5" panose="020B0509000000000000" pitchFamily="49" charset="-128"/>
                <a:ea typeface="ＤＦ平成ゴシック体W5" panose="020B0509000000000000" pitchFamily="49" charset="-128"/>
              </a:rPr>
              <a:t>視点</a:t>
            </a:r>
            <a:r>
              <a:rPr lang="ja-JP" altLang="en-US" sz="1600" b="1" dirty="0">
                <a:solidFill>
                  <a:prstClr val="black"/>
                </a:solidFill>
                <a:latin typeface="ＤＦ平成ゴシック体W5" panose="020B0509000000000000" pitchFamily="49" charset="-128"/>
                <a:ea typeface="ＤＦ平成ゴシック体W5" panose="020B0509000000000000" pitchFamily="49" charset="-128"/>
              </a:rPr>
              <a:t>１</a:t>
            </a:r>
          </a:p>
        </p:txBody>
      </p:sp>
      <p:sp>
        <p:nvSpPr>
          <p:cNvPr id="9" name="正方形/長方形 8"/>
          <p:cNvSpPr/>
          <p:nvPr/>
        </p:nvSpPr>
        <p:spPr>
          <a:xfrm>
            <a:off x="487184" y="4264268"/>
            <a:ext cx="864096" cy="288032"/>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prstClr val="black"/>
                </a:solidFill>
                <a:latin typeface="ＤＦ平成ゴシック体W5" panose="020B0509000000000000" pitchFamily="49" charset="-128"/>
                <a:ea typeface="ＤＦ平成ゴシック体W5" panose="020B0509000000000000" pitchFamily="49" charset="-128"/>
              </a:rPr>
              <a:t>視点２</a:t>
            </a:r>
            <a:endParaRPr lang="ja-JP" altLang="en-US" sz="1600" b="1" dirty="0">
              <a:solidFill>
                <a:prstClr val="black"/>
              </a:solidFill>
              <a:latin typeface="ＤＦ平成ゴシック体W5" panose="020B0509000000000000" pitchFamily="49" charset="-128"/>
              <a:ea typeface="ＤＦ平成ゴシック体W5" panose="020B0509000000000000" pitchFamily="49" charset="-128"/>
            </a:endParaRPr>
          </a:p>
        </p:txBody>
      </p:sp>
      <p:sp>
        <p:nvSpPr>
          <p:cNvPr id="11" name="正方形/長方形 10"/>
          <p:cNvSpPr/>
          <p:nvPr/>
        </p:nvSpPr>
        <p:spPr>
          <a:xfrm>
            <a:off x="487184" y="4895448"/>
            <a:ext cx="864096" cy="288032"/>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prstClr val="black"/>
                </a:solidFill>
                <a:latin typeface="ＤＦ平成ゴシック体W5" panose="020B0509000000000000" pitchFamily="49" charset="-128"/>
                <a:ea typeface="ＤＦ平成ゴシック体W5" panose="020B0509000000000000" pitchFamily="49" charset="-128"/>
              </a:rPr>
              <a:t>視点３</a:t>
            </a:r>
            <a:endParaRPr lang="ja-JP" altLang="en-US" sz="1600" b="1" dirty="0">
              <a:solidFill>
                <a:prstClr val="black"/>
              </a:solidFill>
              <a:latin typeface="ＤＦ平成ゴシック体W5" panose="020B0509000000000000" pitchFamily="49" charset="-128"/>
              <a:ea typeface="ＤＦ平成ゴシック体W5" panose="020B0509000000000000" pitchFamily="49" charset="-128"/>
            </a:endParaRPr>
          </a:p>
        </p:txBody>
      </p:sp>
      <p:sp>
        <p:nvSpPr>
          <p:cNvPr id="12" name="正方形/長方形 11"/>
          <p:cNvSpPr/>
          <p:nvPr/>
        </p:nvSpPr>
        <p:spPr>
          <a:xfrm>
            <a:off x="468190" y="5919564"/>
            <a:ext cx="864096" cy="288032"/>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prstClr val="black"/>
                </a:solidFill>
                <a:latin typeface="ＤＦ平成ゴシック体W5" panose="020B0509000000000000" pitchFamily="49" charset="-128"/>
                <a:ea typeface="ＤＦ平成ゴシック体W5" panose="020B0509000000000000" pitchFamily="49" charset="-128"/>
              </a:rPr>
              <a:t>視点４</a:t>
            </a:r>
            <a:endParaRPr lang="ja-JP" altLang="en-US" sz="1600" b="1" dirty="0">
              <a:solidFill>
                <a:prstClr val="black"/>
              </a:solidFill>
              <a:latin typeface="ＤＦ平成ゴシック体W5" panose="020B0509000000000000" pitchFamily="49" charset="-128"/>
              <a:ea typeface="ＤＦ平成ゴシック体W5" panose="020B0509000000000000" pitchFamily="49" charset="-128"/>
            </a:endParaRPr>
          </a:p>
        </p:txBody>
      </p:sp>
      <p:sp>
        <p:nvSpPr>
          <p:cNvPr id="13" name="正方形/長方形 12"/>
          <p:cNvSpPr/>
          <p:nvPr/>
        </p:nvSpPr>
        <p:spPr>
          <a:xfrm>
            <a:off x="2939316" y="2075582"/>
            <a:ext cx="6912000" cy="792000"/>
          </a:xfrm>
          <a:prstGeom prst="rect">
            <a:avLst/>
          </a:prstGeom>
          <a:solidFill>
            <a:schemeClr val="accent6">
              <a:lumMod val="60000"/>
              <a:lumOff val="4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600" b="1" dirty="0" smtClean="0">
                <a:solidFill>
                  <a:prstClr val="black"/>
                </a:solidFill>
                <a:latin typeface="ＤＦ特太ゴシック体" panose="020B0509000000000000" pitchFamily="49" charset="-128"/>
                <a:ea typeface="ＤＦ特太ゴシック体" panose="020B0509000000000000" pitchFamily="49" charset="-128"/>
              </a:rPr>
              <a:t>「病床の機能分化・連携」や「かかりつけ医機能」等の充実を図りつつ、「イノベーション」、「アウトカム」等を重視。</a:t>
            </a:r>
            <a:endParaRPr lang="en-US" altLang="ja-JP" sz="1600" b="1" dirty="0" smtClean="0">
              <a:solidFill>
                <a:prstClr val="black"/>
              </a:solidFill>
              <a:latin typeface="ＤＦ特太ゴシック体" panose="020B0509000000000000" pitchFamily="49" charset="-128"/>
              <a:ea typeface="ＤＦ特太ゴシック体" panose="020B0509000000000000" pitchFamily="49" charset="-128"/>
            </a:endParaRPr>
          </a:p>
          <a:p>
            <a:r>
              <a:rPr lang="ja-JP" altLang="en-US" sz="1600" b="1" dirty="0" smtClean="0">
                <a:solidFill>
                  <a:prstClr val="black"/>
                </a:solidFill>
                <a:latin typeface="ＤＦ特太ゴシック体" panose="020B0509000000000000" pitchFamily="49" charset="-128"/>
                <a:ea typeface="ＤＦ特太ゴシック体" panose="020B0509000000000000" pitchFamily="49" charset="-128"/>
              </a:rPr>
              <a:t> ⇒ 地域で暮らす国民を中心とした、質が高く効率的な医療を実現。</a:t>
            </a:r>
            <a:endParaRPr lang="en-US" altLang="ja-JP" sz="1600" b="1" dirty="0" smtClean="0">
              <a:solidFill>
                <a:prstClr val="black"/>
              </a:solidFill>
              <a:latin typeface="ＤＦ特太ゴシック体" panose="020B0509000000000000" pitchFamily="49" charset="-128"/>
              <a:ea typeface="ＤＦ特太ゴシック体" panose="020B0509000000000000" pitchFamily="49" charset="-128"/>
            </a:endParaRPr>
          </a:p>
        </p:txBody>
      </p:sp>
      <p:sp>
        <p:nvSpPr>
          <p:cNvPr id="14" name="タイトル 1"/>
          <p:cNvSpPr txBox="1">
            <a:spLocks/>
          </p:cNvSpPr>
          <p:nvPr/>
        </p:nvSpPr>
        <p:spPr>
          <a:xfrm>
            <a:off x="0" y="139752"/>
            <a:ext cx="9906000" cy="496100"/>
          </a:xfrm>
          <a:prstGeom prst="rect">
            <a:avLst/>
          </a:prstGeom>
          <a:solidFill>
            <a:schemeClr val="tx2"/>
          </a:solidFill>
          <a:ln>
            <a:noFill/>
          </a:ln>
        </p:spPr>
        <p:txBody>
          <a:bodyPr vert="horz" lIns="91440" tIns="45720" rIns="91440" bIns="45720" rtlCol="0"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180975" indent="-180975"/>
            <a:r>
              <a:rPr lang="ja-JP" altLang="en-US" sz="2400" b="1" dirty="0" smtClean="0">
                <a:solidFill>
                  <a:prstClr val="white"/>
                </a:solidFill>
                <a:latin typeface="+mj-ea"/>
              </a:rPr>
              <a:t>平成２８年度診療報酬改定の基本的考え方</a:t>
            </a:r>
            <a:endParaRPr lang="en-US" altLang="ja-JP" sz="2400" b="1" dirty="0" smtClean="0">
              <a:solidFill>
                <a:prstClr val="white"/>
              </a:solidFill>
              <a:latin typeface="+mj-ea"/>
            </a:endParaRPr>
          </a:p>
        </p:txBody>
      </p:sp>
      <p:sp>
        <p:nvSpPr>
          <p:cNvPr id="15"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a:t>
            </a:fld>
            <a:endParaRPr lang="ja-JP" altLang="en-US" dirty="0">
              <a:solidFill>
                <a:prstClr val="black"/>
              </a:solidFill>
            </a:endParaRPr>
          </a:p>
        </p:txBody>
      </p:sp>
    </p:spTree>
    <p:extLst>
      <p:ext uri="{BB962C8B-B14F-4D97-AF65-F5344CB8AC3E}">
        <p14:creationId xmlns:p14="http://schemas.microsoft.com/office/powerpoint/2010/main" val="3656426593"/>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ボックス 1"/>
          <p:cNvSpPr txBox="1"/>
          <p:nvPr/>
        </p:nvSpPr>
        <p:spPr>
          <a:xfrm>
            <a:off x="38459" y="44625"/>
            <a:ext cx="7878874" cy="461665"/>
          </a:xfrm>
          <a:prstGeom prst="rect">
            <a:avLst/>
          </a:prstGeom>
          <a:noFill/>
        </p:spPr>
        <p:txBody>
          <a:bodyPr wrap="square" rtlCol="0">
            <a:spAutoFit/>
          </a:bodyPr>
          <a:lstStyle/>
          <a:p>
            <a:pPr algn="ctr"/>
            <a:r>
              <a:rPr lang="ja-JP" altLang="en-US" sz="2300" dirty="0" smtClean="0">
                <a:solidFill>
                  <a:srgbClr val="0000FF"/>
                </a:solidFill>
              </a:rPr>
              <a:t>医療従事者の</a:t>
            </a:r>
            <a:r>
              <a:rPr lang="ja-JP" altLang="en-US" sz="2300" dirty="0">
                <a:solidFill>
                  <a:srgbClr val="0000FF"/>
                </a:solidFill>
              </a:rPr>
              <a:t>手当てによるローカル・アベノミクスの</a:t>
            </a:r>
            <a:r>
              <a:rPr lang="ja-JP" altLang="en-US" sz="2300" dirty="0" smtClean="0">
                <a:solidFill>
                  <a:srgbClr val="0000FF"/>
                </a:solidFill>
              </a:rPr>
              <a:t>推進</a:t>
            </a:r>
            <a:endParaRPr lang="ja-JP" altLang="en-US" sz="2300" dirty="0">
              <a:solidFill>
                <a:srgbClr val="0000FF"/>
              </a:solidFill>
            </a:endParaRPr>
          </a:p>
        </p:txBody>
      </p:sp>
      <p:sp>
        <p:nvSpPr>
          <p:cNvPr id="13" name="正方形/長方形 12"/>
          <p:cNvSpPr/>
          <p:nvPr/>
        </p:nvSpPr>
        <p:spPr>
          <a:xfrm>
            <a:off x="78010" y="630722"/>
            <a:ext cx="9789536" cy="3051626"/>
          </a:xfrm>
          <a:prstGeom prst="rect">
            <a:avLst/>
          </a:prstGeom>
          <a:solidFill>
            <a:srgbClr val="FFFFCC"/>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600"/>
              </a:spcBef>
            </a:pPr>
            <a:r>
              <a:rPr lang="ja-JP" altLang="en-US" sz="2000" dirty="0">
                <a:solidFill>
                  <a:prstClr val="black"/>
                </a:solidFill>
              </a:rPr>
              <a:t>　</a:t>
            </a:r>
            <a:r>
              <a:rPr lang="ja-JP" altLang="en-US" sz="1900" dirty="0">
                <a:solidFill>
                  <a:prstClr val="black"/>
                </a:solidFill>
                <a:cs typeface="Arial" panose="020B0604020202020204" pitchFamily="34" charset="0"/>
              </a:rPr>
              <a:t>医療機関には全国で</a:t>
            </a:r>
            <a:r>
              <a:rPr lang="en-US" altLang="ja-JP" sz="1900" dirty="0">
                <a:solidFill>
                  <a:prstClr val="black"/>
                </a:solidFill>
                <a:cs typeface="Arial" panose="020B0604020202020204" pitchFamily="34" charset="0"/>
              </a:rPr>
              <a:t>300</a:t>
            </a:r>
            <a:r>
              <a:rPr lang="ja-JP" altLang="en-US" sz="1900" dirty="0">
                <a:solidFill>
                  <a:prstClr val="black"/>
                </a:solidFill>
                <a:cs typeface="Arial" panose="020B0604020202020204" pitchFamily="34" charset="0"/>
              </a:rPr>
              <a:t>万人以上が従事しており、特に地方において雇用誘発効果が高い。医療機関が経営的にも安定し、給与等の形で医療従事者に還元</a:t>
            </a:r>
            <a:r>
              <a:rPr lang="ja-JP" altLang="en-US" sz="1900" dirty="0" smtClean="0">
                <a:solidFill>
                  <a:prstClr val="black"/>
                </a:solidFill>
                <a:cs typeface="Arial" panose="020B0604020202020204" pitchFamily="34" charset="0"/>
              </a:rPr>
              <a:t>され、</a:t>
            </a:r>
            <a:r>
              <a:rPr lang="ja-JP" altLang="ja-JP" sz="1900" dirty="0" smtClean="0">
                <a:solidFill>
                  <a:prstClr val="black"/>
                </a:solidFill>
              </a:rPr>
              <a:t>賃金</a:t>
            </a:r>
            <a:r>
              <a:rPr lang="ja-JP" altLang="en-US" sz="1900" dirty="0" smtClean="0">
                <a:solidFill>
                  <a:prstClr val="black"/>
                </a:solidFill>
              </a:rPr>
              <a:t>引き上げ</a:t>
            </a:r>
            <a:r>
              <a:rPr lang="ja-JP" altLang="ja-JP" sz="1900" dirty="0" smtClean="0">
                <a:solidFill>
                  <a:prstClr val="black"/>
                </a:solidFill>
              </a:rPr>
              <a:t>を通じ</a:t>
            </a:r>
            <a:r>
              <a:rPr lang="ja-JP" altLang="en-US" sz="1900" dirty="0">
                <a:solidFill>
                  <a:prstClr val="black"/>
                </a:solidFill>
              </a:rPr>
              <a:t>て</a:t>
            </a:r>
            <a:r>
              <a:rPr lang="ja-JP" altLang="ja-JP" sz="1900" dirty="0" smtClean="0">
                <a:solidFill>
                  <a:prstClr val="black"/>
                </a:solidFill>
              </a:rPr>
              <a:t>消費</a:t>
            </a:r>
            <a:r>
              <a:rPr lang="ja-JP" altLang="en-US" sz="1900" dirty="0">
                <a:solidFill>
                  <a:prstClr val="black"/>
                </a:solidFill>
              </a:rPr>
              <a:t>が</a:t>
            </a:r>
            <a:r>
              <a:rPr lang="ja-JP" altLang="ja-JP" sz="1900" dirty="0" smtClean="0">
                <a:solidFill>
                  <a:prstClr val="black"/>
                </a:solidFill>
              </a:rPr>
              <a:t>喚起</a:t>
            </a:r>
            <a:r>
              <a:rPr lang="ja-JP" altLang="en-US" sz="1900" dirty="0" smtClean="0">
                <a:solidFill>
                  <a:prstClr val="black"/>
                </a:solidFill>
              </a:rPr>
              <a:t>されれば、我が国の経済全体への波及効果も大きい。</a:t>
            </a:r>
            <a:endParaRPr lang="en-US" altLang="ja-JP" sz="1900" dirty="0" smtClean="0">
              <a:solidFill>
                <a:prstClr val="black"/>
              </a:solidFill>
            </a:endParaRPr>
          </a:p>
          <a:p>
            <a:pPr>
              <a:spcBef>
                <a:spcPts val="300"/>
              </a:spcBef>
            </a:pPr>
            <a:r>
              <a:rPr lang="ja-JP" altLang="en-US" sz="1900" dirty="0">
                <a:solidFill>
                  <a:prstClr val="black"/>
                </a:solidFill>
              </a:rPr>
              <a:t>　</a:t>
            </a:r>
            <a:r>
              <a:rPr lang="ja-JP" altLang="en-US" sz="1900" dirty="0">
                <a:solidFill>
                  <a:prstClr val="black"/>
                </a:solidFill>
                <a:cs typeface="Arial" panose="020B0604020202020204" pitchFamily="34" charset="0"/>
              </a:rPr>
              <a:t>これにより、特に地方の経済も活性化し</a:t>
            </a:r>
            <a:r>
              <a:rPr lang="ja-JP" altLang="en-US" sz="1900" dirty="0" smtClean="0">
                <a:solidFill>
                  <a:prstClr val="black"/>
                </a:solidFill>
                <a:cs typeface="Arial" panose="020B0604020202020204" pitchFamily="34" charset="0"/>
              </a:rPr>
              <a:t>、女性の活躍や少子化対策につながり、ロ</a:t>
            </a:r>
            <a:r>
              <a:rPr lang="ja-JP" altLang="en-US" sz="1900" dirty="0">
                <a:solidFill>
                  <a:prstClr val="black"/>
                </a:solidFill>
                <a:cs typeface="Arial" panose="020B0604020202020204" pitchFamily="34" charset="0"/>
              </a:rPr>
              <a:t>ーカル・アベノミクスの推進が期待できる</a:t>
            </a:r>
            <a:r>
              <a:rPr lang="ja-JP" altLang="en-US" sz="1900" dirty="0" smtClean="0">
                <a:solidFill>
                  <a:prstClr val="black"/>
                </a:solidFill>
                <a:cs typeface="Arial" panose="020B0604020202020204" pitchFamily="34" charset="0"/>
              </a:rPr>
              <a:t>。</a:t>
            </a:r>
            <a:endParaRPr lang="en-US" altLang="ja-JP" sz="1900" dirty="0">
              <a:solidFill>
                <a:prstClr val="black"/>
              </a:solidFill>
            </a:endParaRPr>
          </a:p>
          <a:p>
            <a:pPr>
              <a:spcBef>
                <a:spcPts val="1200"/>
              </a:spcBef>
            </a:pPr>
            <a:r>
              <a:rPr lang="ja-JP" altLang="en-US" sz="1900" dirty="0" smtClean="0">
                <a:solidFill>
                  <a:prstClr val="black"/>
                </a:solidFill>
                <a:cs typeface="Arial" panose="020B0604020202020204" pitchFamily="34" charset="0"/>
              </a:rPr>
              <a:t>　</a:t>
            </a:r>
            <a:r>
              <a:rPr lang="en-US" altLang="ja-JP" sz="1900" u="sng" dirty="0" smtClean="0">
                <a:solidFill>
                  <a:prstClr val="black"/>
                </a:solidFill>
                <a:cs typeface="Arial" panose="020B0604020202020204" pitchFamily="34" charset="0"/>
              </a:rPr>
              <a:t>【</a:t>
            </a:r>
            <a:r>
              <a:rPr lang="ja-JP" altLang="en-US" sz="1900" u="sng" dirty="0" smtClean="0">
                <a:solidFill>
                  <a:prstClr val="black"/>
                </a:solidFill>
                <a:cs typeface="Arial" panose="020B0604020202020204" pitchFamily="34" charset="0"/>
              </a:rPr>
              <a:t>充実のための必要額</a:t>
            </a:r>
            <a:r>
              <a:rPr lang="en-US" altLang="ja-JP" sz="1900" u="sng" dirty="0" smtClean="0">
                <a:solidFill>
                  <a:prstClr val="black"/>
                </a:solidFill>
                <a:cs typeface="Arial" panose="020B0604020202020204" pitchFamily="34" charset="0"/>
              </a:rPr>
              <a:t>】</a:t>
            </a:r>
            <a:r>
              <a:rPr lang="ja-JP" altLang="en-US" sz="1900" u="sng" dirty="0" smtClean="0">
                <a:solidFill>
                  <a:prstClr val="black"/>
                </a:solidFill>
                <a:cs typeface="Arial" panose="020B0604020202020204" pitchFamily="34" charset="0"/>
              </a:rPr>
              <a:t>　約</a:t>
            </a:r>
            <a:r>
              <a:rPr lang="en-US" altLang="ja-JP" sz="1900" u="sng" dirty="0" smtClean="0">
                <a:solidFill>
                  <a:prstClr val="black"/>
                </a:solidFill>
                <a:cs typeface="Arial" panose="020B0604020202020204" pitchFamily="34" charset="0"/>
              </a:rPr>
              <a:t>4,700</a:t>
            </a:r>
            <a:r>
              <a:rPr lang="ja-JP" altLang="en-US" sz="1900" u="sng" dirty="0" smtClean="0">
                <a:solidFill>
                  <a:prstClr val="black"/>
                </a:solidFill>
                <a:cs typeface="Arial" panose="020B0604020202020204" pitchFamily="34" charset="0"/>
              </a:rPr>
              <a:t>億円（国庫ベース：</a:t>
            </a:r>
            <a:r>
              <a:rPr lang="ja-JP" altLang="en-US" sz="1900" b="1" u="sng" dirty="0" smtClean="0">
                <a:solidFill>
                  <a:srgbClr val="FF0000"/>
                </a:solidFill>
                <a:cs typeface="Arial" panose="020B0604020202020204" pitchFamily="34" charset="0"/>
              </a:rPr>
              <a:t>約</a:t>
            </a:r>
            <a:r>
              <a:rPr lang="en-US" altLang="ja-JP" sz="1900" b="1" u="sng" dirty="0" smtClean="0">
                <a:solidFill>
                  <a:srgbClr val="FF0000"/>
                </a:solidFill>
                <a:cs typeface="Arial" panose="020B0604020202020204" pitchFamily="34" charset="0"/>
              </a:rPr>
              <a:t>1,217</a:t>
            </a:r>
            <a:r>
              <a:rPr lang="ja-JP" altLang="en-US" sz="1900" b="1" u="sng" dirty="0" smtClean="0">
                <a:solidFill>
                  <a:srgbClr val="FF0000"/>
                </a:solidFill>
                <a:cs typeface="Arial" panose="020B0604020202020204" pitchFamily="34" charset="0"/>
              </a:rPr>
              <a:t>億円</a:t>
            </a:r>
            <a:r>
              <a:rPr lang="ja-JP" altLang="en-US" sz="1900" u="sng" dirty="0" smtClean="0">
                <a:solidFill>
                  <a:prstClr val="black"/>
                </a:solidFill>
                <a:cs typeface="Arial" panose="020B0604020202020204" pitchFamily="34" charset="0"/>
              </a:rPr>
              <a:t>）</a:t>
            </a:r>
            <a:endParaRPr lang="en-US" altLang="ja-JP" sz="1900" u="sng" dirty="0" smtClean="0">
              <a:solidFill>
                <a:prstClr val="black"/>
              </a:solidFill>
              <a:cs typeface="Arial" panose="020B0604020202020204" pitchFamily="34" charset="0"/>
            </a:endParaRPr>
          </a:p>
          <a:p>
            <a:endParaRPr lang="en-US" altLang="ja-JP" sz="800" dirty="0" smtClean="0">
              <a:solidFill>
                <a:prstClr val="black"/>
              </a:solidFill>
              <a:cs typeface="Arial" panose="020B0604020202020204" pitchFamily="34" charset="0"/>
            </a:endParaRPr>
          </a:p>
          <a:p>
            <a:r>
              <a:rPr lang="ja-JP" altLang="en-US" sz="1400" dirty="0" smtClean="0">
                <a:solidFill>
                  <a:prstClr val="black"/>
                </a:solidFill>
                <a:cs typeface="Arial" panose="020B0604020202020204" pitchFamily="34" charset="0"/>
              </a:rPr>
              <a:t>　　</a:t>
            </a:r>
            <a:r>
              <a:rPr lang="ja-JP" altLang="en-US" baseline="30000" dirty="0">
                <a:solidFill>
                  <a:prstClr val="black"/>
                </a:solidFill>
                <a:cs typeface="Arial" panose="020B0604020202020204" pitchFamily="34" charset="0"/>
              </a:rPr>
              <a:t>初診料・再診料・入院基本料をはじめとして、人件費、技術料が包括されている診療報酬項目に重点配</a:t>
            </a:r>
            <a:r>
              <a:rPr lang="ja-JP" altLang="en-US" baseline="30000" dirty="0" smtClean="0">
                <a:solidFill>
                  <a:prstClr val="black"/>
                </a:solidFill>
                <a:cs typeface="Arial" panose="020B0604020202020204" pitchFamily="34" charset="0"/>
              </a:rPr>
              <a:t>分</a:t>
            </a:r>
            <a:endParaRPr lang="en-US" altLang="ja-JP" baseline="30000" dirty="0">
              <a:solidFill>
                <a:prstClr val="black"/>
              </a:solidFill>
              <a:cs typeface="Arial" panose="020B0604020202020204" pitchFamily="34" charset="0"/>
            </a:endParaRPr>
          </a:p>
          <a:p>
            <a:pPr>
              <a:spcBef>
                <a:spcPts val="1200"/>
              </a:spcBef>
            </a:pPr>
            <a:r>
              <a:rPr lang="ja-JP" altLang="en-US" sz="1400" dirty="0" smtClean="0">
                <a:solidFill>
                  <a:prstClr val="black"/>
                </a:solidFill>
                <a:cs typeface="Arial" panose="020B0604020202020204" pitchFamily="34" charset="0"/>
              </a:rPr>
              <a:t>　　［積算根拠］ （</a:t>
            </a:r>
            <a:r>
              <a:rPr lang="ja-JP" altLang="en-US" sz="1400" dirty="0">
                <a:solidFill>
                  <a:prstClr val="black"/>
                </a:solidFill>
                <a:cs typeface="Arial" panose="020B0604020202020204" pitchFamily="34" charset="0"/>
              </a:rPr>
              <a:t>医療費）約</a:t>
            </a:r>
            <a:r>
              <a:rPr lang="en-US" altLang="ja-JP" sz="1400" dirty="0">
                <a:solidFill>
                  <a:prstClr val="black"/>
                </a:solidFill>
                <a:cs typeface="Arial" panose="020B0604020202020204" pitchFamily="34" charset="0"/>
              </a:rPr>
              <a:t>40</a:t>
            </a:r>
            <a:r>
              <a:rPr lang="ja-JP" altLang="en-US" sz="1400" dirty="0">
                <a:solidFill>
                  <a:prstClr val="black"/>
                </a:solidFill>
                <a:cs typeface="Arial" panose="020B0604020202020204" pitchFamily="34" charset="0"/>
              </a:rPr>
              <a:t>兆円</a:t>
            </a:r>
            <a:r>
              <a:rPr lang="en-US" altLang="ja-JP" sz="1400" dirty="0">
                <a:solidFill>
                  <a:prstClr val="black"/>
                </a:solidFill>
                <a:cs typeface="Arial" panose="020B0604020202020204" pitchFamily="34" charset="0"/>
              </a:rPr>
              <a:t>×</a:t>
            </a:r>
            <a:r>
              <a:rPr lang="ja-JP" altLang="en-US" sz="1400" dirty="0">
                <a:solidFill>
                  <a:prstClr val="black"/>
                </a:solidFill>
                <a:cs typeface="Arial" panose="020B0604020202020204" pitchFamily="34" charset="0"/>
              </a:rPr>
              <a:t>（医療機関の費用に占める人件費の割合）</a:t>
            </a:r>
            <a:r>
              <a:rPr lang="en-US" altLang="ja-JP" sz="1400" dirty="0">
                <a:solidFill>
                  <a:prstClr val="black"/>
                </a:solidFill>
                <a:cs typeface="Arial" panose="020B0604020202020204" pitchFamily="34" charset="0"/>
              </a:rPr>
              <a:t>46.4</a:t>
            </a:r>
            <a:r>
              <a:rPr lang="ja-JP" altLang="en-US" sz="1400" dirty="0">
                <a:solidFill>
                  <a:prstClr val="black"/>
                </a:solidFill>
                <a:cs typeface="Arial" panose="020B0604020202020204" pitchFamily="34" charset="0"/>
              </a:rPr>
              <a:t>％</a:t>
            </a:r>
            <a:r>
              <a:rPr lang="en-US" altLang="ja-JP" sz="1400" dirty="0">
                <a:solidFill>
                  <a:prstClr val="black"/>
                </a:solidFill>
                <a:cs typeface="Arial" panose="020B0604020202020204" pitchFamily="34" charset="0"/>
              </a:rPr>
              <a:t>×</a:t>
            </a:r>
            <a:r>
              <a:rPr lang="ja-JP" altLang="en-US" sz="1400" dirty="0">
                <a:solidFill>
                  <a:prstClr val="black"/>
                </a:solidFill>
                <a:cs typeface="Arial" panose="020B0604020202020204" pitchFamily="34" charset="0"/>
              </a:rPr>
              <a:t>（引き上げ幅）</a:t>
            </a:r>
            <a:r>
              <a:rPr lang="en-US" altLang="ja-JP" sz="1400" dirty="0">
                <a:solidFill>
                  <a:prstClr val="black"/>
                </a:solidFill>
                <a:cs typeface="Arial" panose="020B0604020202020204" pitchFamily="34" charset="0"/>
              </a:rPr>
              <a:t>2.52</a:t>
            </a:r>
            <a:r>
              <a:rPr lang="ja-JP" altLang="en-US" sz="1400" dirty="0" smtClean="0">
                <a:solidFill>
                  <a:prstClr val="black"/>
                </a:solidFill>
                <a:cs typeface="Arial" panose="020B0604020202020204" pitchFamily="34" charset="0"/>
              </a:rPr>
              <a:t>％</a:t>
            </a:r>
            <a:endParaRPr lang="en-US" altLang="ja-JP" sz="1400" dirty="0" smtClean="0">
              <a:solidFill>
                <a:prstClr val="black"/>
              </a:solidFill>
              <a:cs typeface="Arial" panose="020B0604020202020204" pitchFamily="34" charset="0"/>
            </a:endParaRPr>
          </a:p>
          <a:p>
            <a:pPr algn="r">
              <a:lnSpc>
                <a:spcPts val="2000"/>
              </a:lnSpc>
              <a:spcBef>
                <a:spcPts val="600"/>
              </a:spcBef>
            </a:pPr>
            <a:r>
              <a:rPr lang="ja-JP" altLang="en-US" sz="1400" baseline="30000" dirty="0" smtClean="0">
                <a:solidFill>
                  <a:prstClr val="black"/>
                </a:solidFill>
                <a:cs typeface="Arial" panose="020B0604020202020204" pitchFamily="34" charset="0"/>
              </a:rPr>
              <a:t>　　　</a:t>
            </a:r>
            <a:r>
              <a:rPr lang="en-US" altLang="ja-JP" sz="1200" dirty="0" smtClean="0">
                <a:solidFill>
                  <a:prstClr val="black"/>
                </a:solidFill>
                <a:cs typeface="Arial" panose="020B0604020202020204" pitchFamily="34" charset="0"/>
              </a:rPr>
              <a:t>※</a:t>
            </a:r>
            <a:r>
              <a:rPr lang="en-US" altLang="ja-JP" sz="1200" dirty="0">
                <a:solidFill>
                  <a:prstClr val="black"/>
                </a:solidFill>
                <a:cs typeface="Arial" panose="020B0604020202020204" pitchFamily="34" charset="0"/>
              </a:rPr>
              <a:t>2015</a:t>
            </a:r>
            <a:r>
              <a:rPr lang="ja-JP" altLang="en-US" sz="1200" dirty="0">
                <a:solidFill>
                  <a:prstClr val="black"/>
                </a:solidFill>
                <a:cs typeface="Arial" panose="020B0604020202020204" pitchFamily="34" charset="0"/>
              </a:rPr>
              <a:t>年春季労使交渉・大手企業業種別妥結結果：</a:t>
            </a:r>
            <a:r>
              <a:rPr lang="en-US" altLang="ja-JP" sz="1200" dirty="0">
                <a:solidFill>
                  <a:prstClr val="black"/>
                </a:solidFill>
                <a:cs typeface="Arial" panose="020B0604020202020204" pitchFamily="34" charset="0"/>
              </a:rPr>
              <a:t>2.52</a:t>
            </a:r>
            <a:r>
              <a:rPr lang="ja-JP" altLang="en-US" sz="1200" dirty="0" smtClean="0">
                <a:solidFill>
                  <a:prstClr val="black"/>
                </a:solidFill>
                <a:cs typeface="Arial" panose="020B0604020202020204" pitchFamily="34" charset="0"/>
              </a:rPr>
              <a:t>％</a:t>
            </a:r>
            <a:endParaRPr lang="ja-JP" altLang="en-US" sz="1200" dirty="0">
              <a:solidFill>
                <a:prstClr val="black"/>
              </a:solidFill>
              <a:cs typeface="Arial" panose="020B0604020202020204" pitchFamily="34" charset="0"/>
            </a:endParaRPr>
          </a:p>
        </p:txBody>
      </p:sp>
      <p:sp>
        <p:nvSpPr>
          <p:cNvPr id="19" name="テキスト ボックス 18"/>
          <p:cNvSpPr txBox="1"/>
          <p:nvPr/>
        </p:nvSpPr>
        <p:spPr>
          <a:xfrm>
            <a:off x="666087" y="3744322"/>
            <a:ext cx="6705182" cy="2492990"/>
          </a:xfrm>
          <a:prstGeom prst="rect">
            <a:avLst/>
          </a:prstGeom>
          <a:solidFill>
            <a:srgbClr val="CCECFF"/>
          </a:solidFill>
          <a:ln>
            <a:solidFill>
              <a:schemeClr val="tx1"/>
            </a:solidFill>
          </a:ln>
        </p:spPr>
        <p:txBody>
          <a:bodyPr wrap="square" rtlCol="0">
            <a:spAutoFit/>
          </a:bodyPr>
          <a:lstStyle/>
          <a:p>
            <a:pPr>
              <a:spcBef>
                <a:spcPts val="600"/>
              </a:spcBef>
            </a:pPr>
            <a:r>
              <a:rPr lang="ja-JP" altLang="en-US" dirty="0" smtClean="0">
                <a:solidFill>
                  <a:prstClr val="black"/>
                </a:solidFill>
              </a:rPr>
              <a:t>その他</a:t>
            </a:r>
            <a:endParaRPr lang="en-US" altLang="ja-JP" dirty="0" smtClean="0">
              <a:solidFill>
                <a:prstClr val="black"/>
              </a:solidFill>
            </a:endParaRPr>
          </a:p>
          <a:p>
            <a:pPr>
              <a:spcBef>
                <a:spcPts val="600"/>
              </a:spcBef>
            </a:pPr>
            <a:r>
              <a:rPr lang="ja-JP" altLang="en-US" dirty="0" smtClean="0">
                <a:solidFill>
                  <a:prstClr val="black"/>
                </a:solidFill>
              </a:rPr>
              <a:t>１．</a:t>
            </a:r>
            <a:r>
              <a:rPr lang="en-US" altLang="ja-JP" dirty="0" smtClean="0">
                <a:solidFill>
                  <a:prstClr val="black"/>
                </a:solidFill>
              </a:rPr>
              <a:t>2025</a:t>
            </a:r>
            <a:r>
              <a:rPr lang="ja-JP" altLang="en-US" dirty="0" smtClean="0">
                <a:solidFill>
                  <a:prstClr val="black"/>
                </a:solidFill>
              </a:rPr>
              <a:t>年に向けた医療提供体制とかかりつけ医の評価</a:t>
            </a:r>
            <a:endParaRPr lang="en-US" altLang="ja-JP" dirty="0" smtClean="0">
              <a:solidFill>
                <a:prstClr val="black"/>
              </a:solidFill>
            </a:endParaRPr>
          </a:p>
          <a:p>
            <a:pPr>
              <a:spcBef>
                <a:spcPts val="600"/>
              </a:spcBef>
            </a:pPr>
            <a:r>
              <a:rPr lang="ja-JP" altLang="en-US" dirty="0" smtClean="0">
                <a:solidFill>
                  <a:prstClr val="black"/>
                </a:solidFill>
              </a:rPr>
              <a:t>２．地域医療情報連携ネットワークの促進</a:t>
            </a:r>
            <a:endParaRPr lang="en-US" altLang="ja-JP" dirty="0" smtClean="0">
              <a:solidFill>
                <a:prstClr val="black"/>
              </a:solidFill>
            </a:endParaRPr>
          </a:p>
          <a:p>
            <a:pPr>
              <a:spcBef>
                <a:spcPts val="600"/>
              </a:spcBef>
            </a:pPr>
            <a:r>
              <a:rPr lang="ja-JP" altLang="en-US" dirty="0" smtClean="0">
                <a:solidFill>
                  <a:prstClr val="black"/>
                </a:solidFill>
              </a:rPr>
              <a:t>３．</a:t>
            </a:r>
            <a:r>
              <a:rPr lang="ja-JP" altLang="en-US" dirty="0">
                <a:solidFill>
                  <a:prstClr val="black"/>
                </a:solidFill>
              </a:rPr>
              <a:t>医療の高度化に伴う医療技術の</a:t>
            </a:r>
            <a:r>
              <a:rPr lang="ja-JP" altLang="en-US" dirty="0" smtClean="0">
                <a:solidFill>
                  <a:prstClr val="black"/>
                </a:solidFill>
              </a:rPr>
              <a:t>評価</a:t>
            </a:r>
            <a:endParaRPr lang="en-US" altLang="ja-JP" dirty="0" smtClean="0">
              <a:solidFill>
                <a:prstClr val="black"/>
              </a:solidFill>
            </a:endParaRPr>
          </a:p>
          <a:p>
            <a:pPr>
              <a:spcBef>
                <a:spcPts val="600"/>
              </a:spcBef>
            </a:pPr>
            <a:r>
              <a:rPr lang="ja-JP" altLang="en-US" dirty="0" smtClean="0">
                <a:solidFill>
                  <a:prstClr val="black"/>
                </a:solidFill>
              </a:rPr>
              <a:t>４．医療事故調査制度発足に伴う医療安全対策</a:t>
            </a:r>
            <a:endParaRPr lang="en-US" altLang="ja-JP" dirty="0" smtClean="0">
              <a:solidFill>
                <a:prstClr val="black"/>
              </a:solidFill>
            </a:endParaRPr>
          </a:p>
          <a:p>
            <a:pPr>
              <a:spcBef>
                <a:spcPts val="600"/>
              </a:spcBef>
            </a:pPr>
            <a:r>
              <a:rPr lang="ja-JP" altLang="en-US" dirty="0" smtClean="0">
                <a:solidFill>
                  <a:prstClr val="black"/>
                </a:solidFill>
              </a:rPr>
              <a:t>５．患者のニーズに応じた院内</a:t>
            </a:r>
            <a:r>
              <a:rPr lang="ja-JP" altLang="en-US" dirty="0">
                <a:solidFill>
                  <a:prstClr val="black"/>
                </a:solidFill>
              </a:rPr>
              <a:t>処方の評価</a:t>
            </a:r>
            <a:r>
              <a:rPr lang="ja-JP" altLang="en-US" dirty="0" smtClean="0">
                <a:solidFill>
                  <a:prstClr val="black"/>
                </a:solidFill>
              </a:rPr>
              <a:t>　</a:t>
            </a:r>
            <a:endParaRPr lang="en-US" altLang="ja-JP" dirty="0" smtClean="0">
              <a:solidFill>
                <a:prstClr val="black"/>
              </a:solidFill>
            </a:endParaRPr>
          </a:p>
          <a:p>
            <a:pPr algn="r">
              <a:spcBef>
                <a:spcPts val="600"/>
              </a:spcBef>
            </a:pPr>
            <a:r>
              <a:rPr lang="ja-JP" altLang="en-US" dirty="0" smtClean="0">
                <a:solidFill>
                  <a:prstClr val="black"/>
                </a:solidFill>
              </a:rPr>
              <a:t>等　</a:t>
            </a:r>
            <a:endParaRPr lang="en-US" altLang="ja-JP" dirty="0" smtClean="0">
              <a:solidFill>
                <a:prstClr val="black"/>
              </a:solidFill>
            </a:endParaRPr>
          </a:p>
        </p:txBody>
      </p:sp>
      <p:sp>
        <p:nvSpPr>
          <p:cNvPr id="20" name="正方形/長方形 19"/>
          <p:cNvSpPr/>
          <p:nvPr/>
        </p:nvSpPr>
        <p:spPr>
          <a:xfrm>
            <a:off x="574407" y="6310481"/>
            <a:ext cx="8736971" cy="400110"/>
          </a:xfrm>
          <a:prstGeom prst="rect">
            <a:avLst/>
          </a:prstGeom>
          <a:solidFill>
            <a:srgbClr val="FFFFCC"/>
          </a:solidFill>
          <a:ln w="19050">
            <a:solidFill>
              <a:srgbClr val="C00000"/>
            </a:solidFill>
          </a:ln>
        </p:spPr>
        <p:txBody>
          <a:bodyPr wrap="square">
            <a:spAutoFit/>
          </a:bodyPr>
          <a:lstStyle/>
          <a:p>
            <a:pPr algn="ctr"/>
            <a:r>
              <a:rPr lang="ja-JP" altLang="en-US" sz="2000" b="1" dirty="0" smtClean="0">
                <a:solidFill>
                  <a:srgbClr val="FF0000"/>
                </a:solidFill>
              </a:rPr>
              <a:t>物価・賃金の上昇、医療の高度化への対応のため、医療の充実が必要</a:t>
            </a:r>
            <a:endParaRPr lang="en-US" altLang="ja-JP" sz="2000" b="1" dirty="0">
              <a:solidFill>
                <a:srgbClr val="FF0000"/>
              </a:solidFill>
            </a:endParaRPr>
          </a:p>
        </p:txBody>
      </p:sp>
      <p:sp>
        <p:nvSpPr>
          <p:cNvPr id="21" name="右矢印 20"/>
          <p:cNvSpPr/>
          <p:nvPr/>
        </p:nvSpPr>
        <p:spPr>
          <a:xfrm>
            <a:off x="116465" y="6309320"/>
            <a:ext cx="390043" cy="432048"/>
          </a:xfrm>
          <a:prstGeom prst="rightArrow">
            <a:avLst/>
          </a:prstGeom>
          <a:solidFill>
            <a:srgbClr val="0000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9" name="テキスト ボックス 8"/>
          <p:cNvSpPr txBox="1"/>
          <p:nvPr/>
        </p:nvSpPr>
        <p:spPr>
          <a:xfrm>
            <a:off x="7995338" y="14197"/>
            <a:ext cx="1871989" cy="571301"/>
          </a:xfrm>
          <a:prstGeom prst="rect">
            <a:avLst/>
          </a:prstGeom>
          <a:noFill/>
          <a:ln>
            <a:solidFill>
              <a:schemeClr val="tx1"/>
            </a:solidFill>
          </a:ln>
        </p:spPr>
        <p:txBody>
          <a:bodyPr wrap="square" lIns="36000" tIns="36000" rIns="36000" bIns="36000" rtlCol="0">
            <a:spAutoFit/>
          </a:bodyPr>
          <a:lstStyle/>
          <a:p>
            <a:pPr algn="ctr">
              <a:lnSpc>
                <a:spcPct val="90000"/>
              </a:lnSpc>
            </a:pPr>
            <a:r>
              <a:rPr lang="en-US" altLang="ja-JP" sz="1200" dirty="0" smtClean="0">
                <a:solidFill>
                  <a:prstClr val="black"/>
                </a:solidFill>
              </a:rPr>
              <a:t>2015</a:t>
            </a:r>
            <a:r>
              <a:rPr lang="ja-JP" altLang="en-US" sz="1200" dirty="0" smtClean="0">
                <a:solidFill>
                  <a:prstClr val="black"/>
                </a:solidFill>
              </a:rPr>
              <a:t>年</a:t>
            </a:r>
            <a:r>
              <a:rPr lang="en-US" altLang="ja-JP" sz="1200" dirty="0" smtClean="0">
                <a:solidFill>
                  <a:prstClr val="black"/>
                </a:solidFill>
              </a:rPr>
              <a:t>12</a:t>
            </a:r>
            <a:r>
              <a:rPr lang="ja-JP" altLang="en-US" sz="1200" dirty="0" smtClean="0">
                <a:solidFill>
                  <a:prstClr val="black"/>
                </a:solidFill>
              </a:rPr>
              <a:t>月</a:t>
            </a:r>
            <a:r>
              <a:rPr lang="en-US" altLang="ja-JP" sz="1200" dirty="0" smtClean="0">
                <a:solidFill>
                  <a:prstClr val="black"/>
                </a:solidFill>
              </a:rPr>
              <a:t>9</a:t>
            </a:r>
            <a:r>
              <a:rPr lang="ja-JP" altLang="en-US" sz="1200" dirty="0" smtClean="0">
                <a:solidFill>
                  <a:prstClr val="black"/>
                </a:solidFill>
              </a:rPr>
              <a:t>日</a:t>
            </a:r>
            <a:endParaRPr lang="en-US" altLang="ja-JP" sz="1200" dirty="0" smtClean="0">
              <a:solidFill>
                <a:prstClr val="black"/>
              </a:solidFill>
            </a:endParaRPr>
          </a:p>
          <a:p>
            <a:pPr algn="ctr">
              <a:lnSpc>
                <a:spcPct val="90000"/>
              </a:lnSpc>
            </a:pPr>
            <a:r>
              <a:rPr lang="ja-JP" altLang="en-US" sz="1200" dirty="0" smtClean="0">
                <a:solidFill>
                  <a:prstClr val="black"/>
                </a:solidFill>
              </a:rPr>
              <a:t>国民医療を守る議員の会</a:t>
            </a:r>
            <a:endParaRPr lang="en-US" altLang="ja-JP" sz="1200" dirty="0" smtClean="0">
              <a:solidFill>
                <a:prstClr val="black"/>
              </a:solidFill>
            </a:endParaRPr>
          </a:p>
          <a:p>
            <a:pPr algn="ctr">
              <a:lnSpc>
                <a:spcPct val="90000"/>
              </a:lnSpc>
            </a:pPr>
            <a:r>
              <a:rPr lang="ja-JP" altLang="en-US" sz="1200" dirty="0" smtClean="0">
                <a:solidFill>
                  <a:prstClr val="black"/>
                </a:solidFill>
              </a:rPr>
              <a:t>日本医師会資料</a:t>
            </a:r>
            <a:endParaRPr lang="ja-JP" altLang="en-US" sz="1200" dirty="0">
              <a:solidFill>
                <a:prstClr val="black"/>
              </a:solidFill>
            </a:endParaRPr>
          </a:p>
        </p:txBody>
      </p:sp>
      <p:sp>
        <p:nvSpPr>
          <p:cNvPr id="10"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40</a:t>
            </a:fld>
            <a:endParaRPr lang="ja-JP" altLang="en-US" dirty="0">
              <a:solidFill>
                <a:prstClr val="black"/>
              </a:solidFill>
            </a:endParaRPr>
          </a:p>
        </p:txBody>
      </p:sp>
    </p:spTree>
    <p:extLst>
      <p:ext uri="{BB962C8B-B14F-4D97-AF65-F5344CB8AC3E}">
        <p14:creationId xmlns:p14="http://schemas.microsoft.com/office/powerpoint/2010/main" val="267001964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テキスト ボックス 49"/>
          <p:cNvSpPr txBox="1"/>
          <p:nvPr/>
        </p:nvSpPr>
        <p:spPr>
          <a:xfrm>
            <a:off x="74046" y="2092751"/>
            <a:ext cx="588513" cy="1025030"/>
          </a:xfrm>
          <a:prstGeom prst="rect">
            <a:avLst/>
          </a:prstGeom>
          <a:solidFill>
            <a:srgbClr val="FFFFCC"/>
          </a:solidFill>
        </p:spPr>
        <p:txBody>
          <a:bodyPr vert="eaVert" wrap="square" rtlCol="0" anchor="ctr">
            <a:noAutofit/>
          </a:bodyPr>
          <a:lstStyle/>
          <a:p>
            <a:pPr algn="ctr"/>
            <a:r>
              <a:rPr lang="ja-JP" altLang="en-US" sz="1400" b="1" dirty="0" smtClean="0">
                <a:solidFill>
                  <a:prstClr val="black"/>
                </a:solidFill>
              </a:rPr>
              <a:t>医療の充実</a:t>
            </a:r>
            <a:endParaRPr lang="ja-JP" altLang="en-US" sz="1400" b="1" dirty="0">
              <a:solidFill>
                <a:prstClr val="black"/>
              </a:solidFill>
            </a:endParaRPr>
          </a:p>
        </p:txBody>
      </p:sp>
      <p:sp>
        <p:nvSpPr>
          <p:cNvPr id="16" name="テキスト ボックス 15"/>
          <p:cNvSpPr txBox="1"/>
          <p:nvPr/>
        </p:nvSpPr>
        <p:spPr>
          <a:xfrm>
            <a:off x="74046" y="3159092"/>
            <a:ext cx="588513" cy="3294244"/>
          </a:xfrm>
          <a:prstGeom prst="rect">
            <a:avLst/>
          </a:prstGeom>
          <a:solidFill>
            <a:srgbClr val="FFFFCC"/>
          </a:solidFill>
        </p:spPr>
        <p:txBody>
          <a:bodyPr vert="eaVert" wrap="square" rtlCol="0" anchor="ctr">
            <a:noAutofit/>
          </a:bodyPr>
          <a:lstStyle/>
          <a:p>
            <a:pPr algn="ctr"/>
            <a:r>
              <a:rPr lang="ja-JP" altLang="en-US" dirty="0">
                <a:solidFill>
                  <a:prstClr val="black"/>
                </a:solidFill>
              </a:rPr>
              <a:t>高齢</a:t>
            </a:r>
            <a:r>
              <a:rPr lang="ja-JP" altLang="en-US" dirty="0" smtClean="0">
                <a:solidFill>
                  <a:prstClr val="black"/>
                </a:solidFill>
              </a:rPr>
              <a:t>化等に伴う増加額（自然増）</a:t>
            </a:r>
            <a:endParaRPr lang="ja-JP" altLang="en-US" dirty="0">
              <a:solidFill>
                <a:prstClr val="black"/>
              </a:solidFill>
            </a:endParaRPr>
          </a:p>
        </p:txBody>
      </p:sp>
      <p:cxnSp>
        <p:nvCxnSpPr>
          <p:cNvPr id="41" name="直線コネクタ 40"/>
          <p:cNvCxnSpPr/>
          <p:nvPr/>
        </p:nvCxnSpPr>
        <p:spPr>
          <a:xfrm>
            <a:off x="1208586" y="5157192"/>
            <a:ext cx="5694633"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7" name="下矢印 6"/>
          <p:cNvSpPr/>
          <p:nvPr/>
        </p:nvSpPr>
        <p:spPr>
          <a:xfrm rot="10800000">
            <a:off x="8307376" y="3995611"/>
            <a:ext cx="1326145" cy="867452"/>
          </a:xfrm>
          <a:prstGeom prst="downArrow">
            <a:avLst>
              <a:gd name="adj1" fmla="val 100000"/>
              <a:gd name="adj2" fmla="val 24707"/>
            </a:avLst>
          </a:prstGeom>
          <a:solidFill>
            <a:srgbClr val="FFFFCC"/>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66" name="正方形/長方形 65"/>
          <p:cNvSpPr/>
          <p:nvPr/>
        </p:nvSpPr>
        <p:spPr>
          <a:xfrm>
            <a:off x="3457091" y="2202738"/>
            <a:ext cx="1651713" cy="938230"/>
          </a:xfrm>
          <a:prstGeom prst="rect">
            <a:avLst/>
          </a:prstGeom>
          <a:solidFill>
            <a:srgbClr val="66CCFF"/>
          </a:solidFill>
          <a:ln>
            <a:solidFill>
              <a:srgbClr val="0000F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a:t>
            </a:r>
            <a:r>
              <a:rPr lang="en-US" altLang="ja-JP" dirty="0" smtClean="0">
                <a:solidFill>
                  <a:prstClr val="black"/>
                </a:solidFill>
              </a:rPr>
              <a:t>α</a:t>
            </a:r>
            <a:endParaRPr lang="ja-JP" altLang="en-US" dirty="0">
              <a:solidFill>
                <a:prstClr val="black"/>
              </a:solidFill>
            </a:endParaRPr>
          </a:p>
        </p:txBody>
      </p:sp>
      <p:sp>
        <p:nvSpPr>
          <p:cNvPr id="95" name="ホームベース 94"/>
          <p:cNvSpPr/>
          <p:nvPr/>
        </p:nvSpPr>
        <p:spPr>
          <a:xfrm rot="10800000">
            <a:off x="8164478" y="3267926"/>
            <a:ext cx="1343514" cy="202428"/>
          </a:xfrm>
          <a:prstGeom prst="homePlat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p:txBody>
      </p:sp>
      <p:cxnSp>
        <p:nvCxnSpPr>
          <p:cNvPr id="43" name="直線コネクタ 42"/>
          <p:cNvCxnSpPr/>
          <p:nvPr/>
        </p:nvCxnSpPr>
        <p:spPr>
          <a:xfrm>
            <a:off x="1286593" y="6030862"/>
            <a:ext cx="5616624"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4" name="直線コネクタ 43"/>
          <p:cNvCxnSpPr/>
          <p:nvPr/>
        </p:nvCxnSpPr>
        <p:spPr>
          <a:xfrm>
            <a:off x="974585" y="6453336"/>
            <a:ext cx="4729189"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40" name="直線コネクタ 39"/>
          <p:cNvCxnSpPr/>
          <p:nvPr/>
        </p:nvCxnSpPr>
        <p:spPr>
          <a:xfrm>
            <a:off x="1520619" y="4581128"/>
            <a:ext cx="5382598" cy="0"/>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5" name="正方形/長方形 4"/>
          <p:cNvSpPr/>
          <p:nvPr/>
        </p:nvSpPr>
        <p:spPr>
          <a:xfrm>
            <a:off x="3457088" y="4568934"/>
            <a:ext cx="1651714" cy="588258"/>
          </a:xfrm>
          <a:prstGeom prst="rect">
            <a:avLst/>
          </a:prstGeom>
          <a:solidFill>
            <a:srgbClr val="CCFFCC"/>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約</a:t>
            </a:r>
            <a:r>
              <a:rPr lang="en-US" altLang="ja-JP" dirty="0" smtClean="0">
                <a:solidFill>
                  <a:prstClr val="black"/>
                </a:solidFill>
              </a:rPr>
              <a:t>1,100</a:t>
            </a:r>
            <a:r>
              <a:rPr lang="ja-JP" altLang="en-US" dirty="0" smtClean="0">
                <a:solidFill>
                  <a:prstClr val="black"/>
                </a:solidFill>
              </a:rPr>
              <a:t>億円</a:t>
            </a:r>
            <a:endParaRPr lang="ja-JP" altLang="en-US" dirty="0">
              <a:solidFill>
                <a:prstClr val="black"/>
              </a:solidFill>
            </a:endParaRPr>
          </a:p>
        </p:txBody>
      </p:sp>
      <p:sp>
        <p:nvSpPr>
          <p:cNvPr id="10" name="正方形/長方形 9"/>
          <p:cNvSpPr/>
          <p:nvPr/>
        </p:nvSpPr>
        <p:spPr>
          <a:xfrm>
            <a:off x="3457089" y="5157192"/>
            <a:ext cx="1651927" cy="864096"/>
          </a:xfrm>
          <a:prstGeom prst="rect">
            <a:avLst/>
          </a:prstGeom>
          <a:solidFill>
            <a:srgbClr val="CCCC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約</a:t>
            </a:r>
            <a:r>
              <a:rPr lang="en-US" altLang="ja-JP" dirty="0" smtClean="0">
                <a:solidFill>
                  <a:prstClr val="black"/>
                </a:solidFill>
              </a:rPr>
              <a:t>1,900</a:t>
            </a:r>
            <a:r>
              <a:rPr lang="ja-JP" altLang="en-US" dirty="0" smtClean="0">
                <a:solidFill>
                  <a:prstClr val="black"/>
                </a:solidFill>
              </a:rPr>
              <a:t>億円</a:t>
            </a:r>
            <a:endParaRPr lang="ja-JP" altLang="en-US" dirty="0">
              <a:solidFill>
                <a:prstClr val="black"/>
              </a:solidFill>
            </a:endParaRPr>
          </a:p>
        </p:txBody>
      </p:sp>
      <p:sp>
        <p:nvSpPr>
          <p:cNvPr id="22" name="正方形/長方形 21"/>
          <p:cNvSpPr/>
          <p:nvPr/>
        </p:nvSpPr>
        <p:spPr>
          <a:xfrm>
            <a:off x="3457089" y="3140968"/>
            <a:ext cx="1651927" cy="1440160"/>
          </a:xfrm>
          <a:prstGeom prst="rect">
            <a:avLst/>
          </a:prstGeom>
          <a:solidFill>
            <a:srgbClr val="FF99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a:p>
            <a:pPr algn="ctr"/>
            <a:endParaRPr lang="en-US" altLang="ja-JP" dirty="0">
              <a:solidFill>
                <a:prstClr val="black"/>
              </a:solidFill>
            </a:endParaRPr>
          </a:p>
          <a:p>
            <a:pPr algn="ctr"/>
            <a:r>
              <a:rPr lang="ja-JP" altLang="en-US" dirty="0" smtClean="0">
                <a:solidFill>
                  <a:prstClr val="black"/>
                </a:solidFill>
              </a:rPr>
              <a:t>約</a:t>
            </a:r>
            <a:r>
              <a:rPr lang="en-US" altLang="ja-JP" dirty="0" smtClean="0">
                <a:solidFill>
                  <a:prstClr val="black"/>
                </a:solidFill>
              </a:rPr>
              <a:t>2,900</a:t>
            </a:r>
            <a:r>
              <a:rPr lang="ja-JP" altLang="en-US" dirty="0" smtClean="0">
                <a:solidFill>
                  <a:prstClr val="black"/>
                </a:solidFill>
              </a:rPr>
              <a:t>億円</a:t>
            </a:r>
            <a:endParaRPr lang="ja-JP" altLang="en-US" dirty="0">
              <a:solidFill>
                <a:prstClr val="black"/>
              </a:solidFill>
            </a:endParaRPr>
          </a:p>
        </p:txBody>
      </p:sp>
      <p:sp>
        <p:nvSpPr>
          <p:cNvPr id="26" name="正方形/長方形 25"/>
          <p:cNvSpPr/>
          <p:nvPr/>
        </p:nvSpPr>
        <p:spPr>
          <a:xfrm>
            <a:off x="3457086" y="6021288"/>
            <a:ext cx="1651716" cy="432048"/>
          </a:xfrm>
          <a:prstGeom prst="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約</a:t>
            </a:r>
            <a:r>
              <a:rPr lang="en-US" altLang="ja-JP" dirty="0" smtClean="0">
                <a:solidFill>
                  <a:prstClr val="black"/>
                </a:solidFill>
              </a:rPr>
              <a:t>800</a:t>
            </a:r>
            <a:r>
              <a:rPr lang="ja-JP" altLang="en-US" dirty="0" smtClean="0">
                <a:solidFill>
                  <a:prstClr val="black"/>
                </a:solidFill>
              </a:rPr>
              <a:t>億円</a:t>
            </a:r>
            <a:endParaRPr lang="ja-JP" altLang="en-US" dirty="0">
              <a:solidFill>
                <a:prstClr val="black"/>
              </a:solidFill>
            </a:endParaRPr>
          </a:p>
        </p:txBody>
      </p:sp>
      <p:sp>
        <p:nvSpPr>
          <p:cNvPr id="27" name="正方形/長方形 26"/>
          <p:cNvSpPr/>
          <p:nvPr/>
        </p:nvSpPr>
        <p:spPr>
          <a:xfrm>
            <a:off x="1682160" y="4568934"/>
            <a:ext cx="1654707" cy="588258"/>
          </a:xfrm>
          <a:prstGeom prst="rect">
            <a:avLst/>
          </a:prstGeom>
          <a:solidFill>
            <a:srgbClr val="CCFFCC"/>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約</a:t>
            </a:r>
            <a:r>
              <a:rPr lang="en-US" altLang="ja-JP" dirty="0" smtClean="0">
                <a:solidFill>
                  <a:prstClr val="black"/>
                </a:solidFill>
              </a:rPr>
              <a:t>1,100</a:t>
            </a:r>
            <a:r>
              <a:rPr lang="ja-JP" altLang="en-US" dirty="0" smtClean="0">
                <a:solidFill>
                  <a:prstClr val="black"/>
                </a:solidFill>
              </a:rPr>
              <a:t>億円</a:t>
            </a:r>
            <a:endParaRPr lang="ja-JP" altLang="en-US" dirty="0">
              <a:solidFill>
                <a:prstClr val="black"/>
              </a:solidFill>
            </a:endParaRPr>
          </a:p>
        </p:txBody>
      </p:sp>
      <p:sp>
        <p:nvSpPr>
          <p:cNvPr id="28" name="正方形/長方形 27"/>
          <p:cNvSpPr/>
          <p:nvPr/>
        </p:nvSpPr>
        <p:spPr>
          <a:xfrm>
            <a:off x="1682197" y="5157192"/>
            <a:ext cx="1656361" cy="864096"/>
          </a:xfrm>
          <a:prstGeom prst="rect">
            <a:avLst/>
          </a:prstGeom>
          <a:solidFill>
            <a:srgbClr val="CCCC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約</a:t>
            </a:r>
            <a:r>
              <a:rPr lang="en-US" altLang="ja-JP" dirty="0" smtClean="0">
                <a:solidFill>
                  <a:prstClr val="black"/>
                </a:solidFill>
              </a:rPr>
              <a:t>1,900</a:t>
            </a:r>
            <a:r>
              <a:rPr lang="ja-JP" altLang="en-US" dirty="0" smtClean="0">
                <a:solidFill>
                  <a:prstClr val="black"/>
                </a:solidFill>
              </a:rPr>
              <a:t>億円</a:t>
            </a:r>
            <a:endParaRPr lang="ja-JP" altLang="en-US" dirty="0">
              <a:solidFill>
                <a:prstClr val="black"/>
              </a:solidFill>
            </a:endParaRPr>
          </a:p>
        </p:txBody>
      </p:sp>
      <p:sp>
        <p:nvSpPr>
          <p:cNvPr id="34" name="正方形/長方形 33"/>
          <p:cNvSpPr/>
          <p:nvPr/>
        </p:nvSpPr>
        <p:spPr>
          <a:xfrm>
            <a:off x="1682160" y="3858428"/>
            <a:ext cx="1654707" cy="722700"/>
          </a:xfrm>
          <a:prstGeom prst="rect">
            <a:avLst/>
          </a:prstGeom>
          <a:solidFill>
            <a:srgbClr val="FF99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約</a:t>
            </a:r>
            <a:r>
              <a:rPr lang="en-US" altLang="ja-JP" dirty="0" smtClean="0">
                <a:solidFill>
                  <a:prstClr val="black"/>
                </a:solidFill>
              </a:rPr>
              <a:t>1,200</a:t>
            </a:r>
            <a:r>
              <a:rPr lang="ja-JP" altLang="en-US" dirty="0" smtClean="0">
                <a:solidFill>
                  <a:prstClr val="black"/>
                </a:solidFill>
              </a:rPr>
              <a:t>億円</a:t>
            </a:r>
            <a:endParaRPr lang="ja-JP" altLang="en-US" dirty="0">
              <a:solidFill>
                <a:prstClr val="black"/>
              </a:solidFill>
            </a:endParaRPr>
          </a:p>
        </p:txBody>
      </p:sp>
      <p:sp>
        <p:nvSpPr>
          <p:cNvPr id="37" name="正方形/長方形 36"/>
          <p:cNvSpPr/>
          <p:nvPr/>
        </p:nvSpPr>
        <p:spPr>
          <a:xfrm>
            <a:off x="1676636" y="6021288"/>
            <a:ext cx="1659439" cy="432048"/>
          </a:xfrm>
          <a:prstGeom prst="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約</a:t>
            </a:r>
            <a:r>
              <a:rPr lang="en-US" altLang="ja-JP" dirty="0" smtClean="0">
                <a:solidFill>
                  <a:prstClr val="black"/>
                </a:solidFill>
              </a:rPr>
              <a:t>800</a:t>
            </a:r>
            <a:r>
              <a:rPr lang="ja-JP" altLang="en-US" dirty="0" smtClean="0">
                <a:solidFill>
                  <a:prstClr val="black"/>
                </a:solidFill>
              </a:rPr>
              <a:t>億円</a:t>
            </a:r>
            <a:endParaRPr lang="ja-JP" altLang="en-US" dirty="0">
              <a:solidFill>
                <a:prstClr val="black"/>
              </a:solidFill>
            </a:endParaRPr>
          </a:p>
        </p:txBody>
      </p:sp>
      <p:sp>
        <p:nvSpPr>
          <p:cNvPr id="38" name="正方形/長方形 6"/>
          <p:cNvSpPr>
            <a:spLocks noChangeArrowheads="1"/>
          </p:cNvSpPr>
          <p:nvPr/>
        </p:nvSpPr>
        <p:spPr bwMode="auto">
          <a:xfrm>
            <a:off x="3467660" y="1667918"/>
            <a:ext cx="1651927" cy="338554"/>
          </a:xfrm>
          <a:prstGeom prst="rect">
            <a:avLst/>
          </a:prstGeom>
          <a:solidFill>
            <a:srgbClr val="FFFFCC"/>
          </a:solidFill>
          <a:ln>
            <a:solidFill>
              <a:schemeClr val="tx1"/>
            </a:solid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600" dirty="0" smtClean="0">
                <a:solidFill>
                  <a:srgbClr val="FF0000"/>
                </a:solidFill>
                <a:latin typeface="Arial" pitchFamily="34" charset="0"/>
              </a:rPr>
              <a:t>6,700</a:t>
            </a:r>
            <a:r>
              <a:rPr lang="ja-JP" altLang="en-US" sz="1600" dirty="0" smtClean="0">
                <a:solidFill>
                  <a:srgbClr val="FF0000"/>
                </a:solidFill>
                <a:latin typeface="Arial" pitchFamily="34" charset="0"/>
              </a:rPr>
              <a:t>億円＋</a:t>
            </a:r>
            <a:r>
              <a:rPr lang="en-US" altLang="ja-JP" sz="1600" dirty="0" smtClean="0">
                <a:solidFill>
                  <a:srgbClr val="FF0000"/>
                </a:solidFill>
                <a:latin typeface="Arial" pitchFamily="34" charset="0"/>
              </a:rPr>
              <a:t>α</a:t>
            </a:r>
            <a:endParaRPr lang="ja-JP" altLang="en-US" sz="1600" dirty="0" smtClean="0">
              <a:solidFill>
                <a:srgbClr val="FF0000"/>
              </a:solidFill>
              <a:latin typeface="Arial" pitchFamily="34" charset="0"/>
            </a:endParaRPr>
          </a:p>
        </p:txBody>
      </p:sp>
      <p:sp>
        <p:nvSpPr>
          <p:cNvPr id="48" name="正方形/長方形 6"/>
          <p:cNvSpPr>
            <a:spLocks noChangeArrowheads="1"/>
          </p:cNvSpPr>
          <p:nvPr/>
        </p:nvSpPr>
        <p:spPr bwMode="auto">
          <a:xfrm>
            <a:off x="116506" y="548680"/>
            <a:ext cx="9595065"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eaLnBrk="1" hangingPunct="1">
              <a:spcBef>
                <a:spcPct val="0"/>
              </a:spcBef>
              <a:buFontTx/>
              <a:buNone/>
            </a:pPr>
            <a:r>
              <a:rPr lang="ja-JP" altLang="en-US" sz="1600" b="1" dirty="0" smtClean="0">
                <a:solidFill>
                  <a:prstClr val="black"/>
                </a:solidFill>
                <a:latin typeface="Arial" pitchFamily="34" charset="0"/>
              </a:rPr>
              <a:t>　診</a:t>
            </a:r>
            <a:r>
              <a:rPr lang="ja-JP" altLang="en-US" sz="1600" b="1" dirty="0">
                <a:solidFill>
                  <a:prstClr val="black"/>
                </a:solidFill>
                <a:latin typeface="Arial" pitchFamily="34" charset="0"/>
              </a:rPr>
              <a:t>療報酬は、実質的に医業経営の原資を司るものであり、医業の再生産の可能性を左右し、ひいては医療提供体制の存続に直結する。国民に適切な医療を提供するために、過不足のない診療報酬の確保が重要である。物価・賃金の動向や医療の高度化を反映し、地域医療を確保するため、平成</a:t>
            </a:r>
            <a:r>
              <a:rPr lang="en-US" altLang="ja-JP" sz="1600" b="1" dirty="0">
                <a:solidFill>
                  <a:prstClr val="black"/>
                </a:solidFill>
                <a:latin typeface="Arial" pitchFamily="34" charset="0"/>
              </a:rPr>
              <a:t>28</a:t>
            </a:r>
            <a:r>
              <a:rPr lang="ja-JP" altLang="en-US" sz="1600" b="1" dirty="0">
                <a:solidFill>
                  <a:prstClr val="black"/>
                </a:solidFill>
                <a:latin typeface="Arial" pitchFamily="34" charset="0"/>
              </a:rPr>
              <a:t>年度診療報酬改定はプラス改定とするべきである。 </a:t>
            </a:r>
            <a:endParaRPr lang="ja-JP" altLang="en-US" sz="1600" b="1" dirty="0" smtClean="0">
              <a:solidFill>
                <a:prstClr val="black"/>
              </a:solidFill>
              <a:latin typeface="Arial" pitchFamily="34" charset="0"/>
            </a:endParaRPr>
          </a:p>
        </p:txBody>
      </p:sp>
      <p:sp>
        <p:nvSpPr>
          <p:cNvPr id="51" name="正方形/長方形 50"/>
          <p:cNvSpPr/>
          <p:nvPr/>
        </p:nvSpPr>
        <p:spPr>
          <a:xfrm>
            <a:off x="690340" y="4568934"/>
            <a:ext cx="827915" cy="588258"/>
          </a:xfrm>
          <a:prstGeom prst="rect">
            <a:avLst/>
          </a:prstGeom>
          <a:solidFill>
            <a:srgbClr val="CCFFCC"/>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prstClr val="black"/>
                </a:solidFill>
              </a:rPr>
              <a:t>介護</a:t>
            </a:r>
            <a:endParaRPr lang="ja-JP" altLang="en-US" sz="2000" dirty="0">
              <a:solidFill>
                <a:prstClr val="black"/>
              </a:solidFill>
            </a:endParaRPr>
          </a:p>
        </p:txBody>
      </p:sp>
      <p:sp>
        <p:nvSpPr>
          <p:cNvPr id="54" name="正方形/長方形 53"/>
          <p:cNvSpPr/>
          <p:nvPr/>
        </p:nvSpPr>
        <p:spPr>
          <a:xfrm>
            <a:off x="690292" y="5157192"/>
            <a:ext cx="830328" cy="864096"/>
          </a:xfrm>
          <a:prstGeom prst="rect">
            <a:avLst/>
          </a:prstGeom>
          <a:solidFill>
            <a:srgbClr val="CCCC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a:solidFill>
                  <a:prstClr val="black"/>
                </a:solidFill>
              </a:rPr>
              <a:t>年</a:t>
            </a:r>
            <a:r>
              <a:rPr lang="ja-JP" altLang="en-US" sz="2000" dirty="0" smtClean="0">
                <a:solidFill>
                  <a:prstClr val="black"/>
                </a:solidFill>
              </a:rPr>
              <a:t>金</a:t>
            </a:r>
            <a:endParaRPr lang="ja-JP" altLang="en-US" sz="2000" dirty="0">
              <a:solidFill>
                <a:prstClr val="black"/>
              </a:solidFill>
            </a:endParaRPr>
          </a:p>
        </p:txBody>
      </p:sp>
      <p:sp>
        <p:nvSpPr>
          <p:cNvPr id="55" name="正方形/長方形 54"/>
          <p:cNvSpPr/>
          <p:nvPr/>
        </p:nvSpPr>
        <p:spPr>
          <a:xfrm>
            <a:off x="690376" y="3140968"/>
            <a:ext cx="819961" cy="1440160"/>
          </a:xfrm>
          <a:prstGeom prst="rect">
            <a:avLst/>
          </a:prstGeom>
          <a:solidFill>
            <a:srgbClr val="FF99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prstClr val="black"/>
                </a:solidFill>
              </a:rPr>
              <a:t>医療</a:t>
            </a:r>
            <a:endParaRPr lang="ja-JP" altLang="en-US" sz="2000" dirty="0">
              <a:solidFill>
                <a:prstClr val="black"/>
              </a:solidFill>
            </a:endParaRPr>
          </a:p>
        </p:txBody>
      </p:sp>
      <p:sp>
        <p:nvSpPr>
          <p:cNvPr id="56" name="正方形/長方形 55"/>
          <p:cNvSpPr/>
          <p:nvPr/>
        </p:nvSpPr>
        <p:spPr>
          <a:xfrm>
            <a:off x="690295" y="6021288"/>
            <a:ext cx="829126" cy="432048"/>
          </a:xfrm>
          <a:prstGeom prst="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smtClean="0">
                <a:solidFill>
                  <a:prstClr val="black"/>
                </a:solidFill>
              </a:rPr>
              <a:t>その他</a:t>
            </a:r>
            <a:endParaRPr lang="en-US" altLang="ja-JP" sz="900" b="1" dirty="0" smtClean="0">
              <a:solidFill>
                <a:prstClr val="black"/>
              </a:solidFill>
            </a:endParaRPr>
          </a:p>
          <a:p>
            <a:pPr algn="ctr"/>
            <a:r>
              <a:rPr lang="ja-JP" altLang="en-US" sz="700" b="1" dirty="0" smtClean="0">
                <a:solidFill>
                  <a:prstClr val="black"/>
                </a:solidFill>
              </a:rPr>
              <a:t>（生活保護等）</a:t>
            </a:r>
            <a:endParaRPr lang="ja-JP" altLang="en-US" sz="700" b="1" dirty="0">
              <a:solidFill>
                <a:prstClr val="black"/>
              </a:solidFill>
            </a:endParaRPr>
          </a:p>
        </p:txBody>
      </p:sp>
      <p:sp>
        <p:nvSpPr>
          <p:cNvPr id="57" name="正方形/長方形 6"/>
          <p:cNvSpPr>
            <a:spLocks noChangeArrowheads="1"/>
          </p:cNvSpPr>
          <p:nvPr/>
        </p:nvSpPr>
        <p:spPr bwMode="auto">
          <a:xfrm>
            <a:off x="3534014" y="6474822"/>
            <a:ext cx="15547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600" b="1" dirty="0">
                <a:solidFill>
                  <a:prstClr val="black"/>
                </a:solidFill>
                <a:latin typeface="Arial" pitchFamily="34" charset="0"/>
              </a:rPr>
              <a:t>厚</a:t>
            </a:r>
            <a:r>
              <a:rPr lang="ja-JP" altLang="en-US" sz="1600" b="1" dirty="0" smtClean="0">
                <a:solidFill>
                  <a:prstClr val="black"/>
                </a:solidFill>
                <a:latin typeface="Arial" pitchFamily="34" charset="0"/>
              </a:rPr>
              <a:t>生</a:t>
            </a:r>
            <a:r>
              <a:rPr lang="ja-JP" altLang="en-US" sz="1600" b="1" dirty="0">
                <a:solidFill>
                  <a:prstClr val="black"/>
                </a:solidFill>
                <a:latin typeface="Arial" pitchFamily="34" charset="0"/>
              </a:rPr>
              <a:t>労働</a:t>
            </a:r>
            <a:r>
              <a:rPr lang="ja-JP" altLang="en-US" sz="1600" b="1" dirty="0" smtClean="0">
                <a:solidFill>
                  <a:prstClr val="black"/>
                </a:solidFill>
                <a:latin typeface="Arial" pitchFamily="34" charset="0"/>
              </a:rPr>
              <a:t>省</a:t>
            </a:r>
          </a:p>
        </p:txBody>
      </p:sp>
      <p:sp>
        <p:nvSpPr>
          <p:cNvPr id="59" name="正方形/長方形 6"/>
          <p:cNvSpPr>
            <a:spLocks noChangeArrowheads="1"/>
          </p:cNvSpPr>
          <p:nvPr/>
        </p:nvSpPr>
        <p:spPr bwMode="auto">
          <a:xfrm>
            <a:off x="1708097" y="6453336"/>
            <a:ext cx="16310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600" b="1" dirty="0">
                <a:solidFill>
                  <a:prstClr val="black"/>
                </a:solidFill>
                <a:latin typeface="Arial" pitchFamily="34" charset="0"/>
              </a:rPr>
              <a:t>財政</a:t>
            </a:r>
            <a:r>
              <a:rPr lang="ja-JP" altLang="en-US" sz="1600" b="1" dirty="0" smtClean="0">
                <a:solidFill>
                  <a:prstClr val="black"/>
                </a:solidFill>
                <a:latin typeface="Arial" pitchFamily="34" charset="0"/>
              </a:rPr>
              <a:t>審</a:t>
            </a:r>
          </a:p>
        </p:txBody>
      </p:sp>
      <p:sp>
        <p:nvSpPr>
          <p:cNvPr id="29" name="正方形/長方形 6"/>
          <p:cNvSpPr>
            <a:spLocks noChangeArrowheads="1"/>
          </p:cNvSpPr>
          <p:nvPr/>
        </p:nvSpPr>
        <p:spPr bwMode="auto">
          <a:xfrm>
            <a:off x="116467" y="64046"/>
            <a:ext cx="9353825" cy="523220"/>
          </a:xfrm>
          <a:prstGeom prst="rect">
            <a:avLst/>
          </a:prstGeom>
          <a:noFill/>
          <a:ln>
            <a:noFill/>
          </a:ln>
          <a:extLst/>
        </p:spPr>
        <p:txBody>
          <a:bodyPr wrap="square">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2950" indent="-285750" eaLnBrk="0" hangingPunct="0">
              <a:spcBef>
                <a:spcPct val="20000"/>
              </a:spcBef>
              <a:buChar char="–"/>
              <a:defRPr kumimoji="1" sz="2800">
                <a:solidFill>
                  <a:schemeClr val="tx1"/>
                </a:solidFill>
                <a:latin typeface="Arial" charset="0"/>
                <a:ea typeface="ＭＳ Ｐゴシック" charset="-128"/>
              </a:defRPr>
            </a:lvl2pPr>
            <a:lvl3pPr marL="1143000" indent="-228600" eaLnBrk="0" hangingPunct="0">
              <a:spcBef>
                <a:spcPct val="20000"/>
              </a:spcBef>
              <a:buChar char="•"/>
              <a:defRPr kumimoji="1" sz="2400">
                <a:solidFill>
                  <a:schemeClr val="tx1"/>
                </a:solidFill>
                <a:latin typeface="Arial" charset="0"/>
                <a:ea typeface="ＭＳ Ｐゴシック" charset="-128"/>
              </a:defRPr>
            </a:lvl3pPr>
            <a:lvl4pPr marL="1600200" indent="-228600" eaLnBrk="0" hangingPunct="0">
              <a:spcBef>
                <a:spcPct val="20000"/>
              </a:spcBef>
              <a:buChar char="–"/>
              <a:defRPr kumimoji="1" sz="2000">
                <a:solidFill>
                  <a:schemeClr val="tx1"/>
                </a:solidFill>
                <a:latin typeface="Arial" charset="0"/>
                <a:ea typeface="ＭＳ Ｐゴシック" charset="-128"/>
              </a:defRPr>
            </a:lvl4pPr>
            <a:lvl5pPr marL="2057400" indent="-228600" eaLnBrk="0" hangingPunct="0">
              <a:spcBef>
                <a:spcPct val="20000"/>
              </a:spcBef>
              <a:buChar char="»"/>
              <a:defRPr kumimoji="1" sz="2000">
                <a:solidFill>
                  <a:schemeClr val="tx1"/>
                </a:solidFill>
                <a:latin typeface="Arial" charset="0"/>
                <a:ea typeface="ＭＳ Ｐゴシック"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algn="ctr" eaLnBrk="1" hangingPunct="1">
              <a:spcBef>
                <a:spcPct val="0"/>
              </a:spcBef>
              <a:buFontTx/>
              <a:buNone/>
            </a:pPr>
            <a:r>
              <a:rPr lang="ja-JP" altLang="en-US" sz="2800" dirty="0" smtClean="0">
                <a:solidFill>
                  <a:srgbClr val="0000FF"/>
                </a:solidFill>
              </a:rPr>
              <a:t>社会保障における適切な財源の確保</a:t>
            </a:r>
            <a:endParaRPr lang="en-US" altLang="ja-JP" sz="2800" dirty="0">
              <a:solidFill>
                <a:srgbClr val="0000FF"/>
              </a:solidFill>
            </a:endParaRPr>
          </a:p>
        </p:txBody>
      </p:sp>
      <p:sp>
        <p:nvSpPr>
          <p:cNvPr id="30" name="正方形/長方形 29"/>
          <p:cNvSpPr/>
          <p:nvPr/>
        </p:nvSpPr>
        <p:spPr>
          <a:xfrm>
            <a:off x="5265036" y="4568934"/>
            <a:ext cx="1651714" cy="588258"/>
          </a:xfrm>
          <a:prstGeom prst="rect">
            <a:avLst/>
          </a:prstGeom>
          <a:solidFill>
            <a:srgbClr val="CCFFCC"/>
          </a:solidFill>
          <a:ln>
            <a:solidFill>
              <a:srgbClr val="0066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約</a:t>
            </a:r>
            <a:r>
              <a:rPr lang="en-US" altLang="ja-JP" dirty="0" smtClean="0">
                <a:solidFill>
                  <a:prstClr val="black"/>
                </a:solidFill>
              </a:rPr>
              <a:t>1,100</a:t>
            </a:r>
            <a:r>
              <a:rPr lang="ja-JP" altLang="en-US" dirty="0" smtClean="0">
                <a:solidFill>
                  <a:prstClr val="black"/>
                </a:solidFill>
              </a:rPr>
              <a:t>億円</a:t>
            </a:r>
            <a:endParaRPr lang="ja-JP" altLang="en-US" dirty="0">
              <a:solidFill>
                <a:prstClr val="black"/>
              </a:solidFill>
            </a:endParaRPr>
          </a:p>
        </p:txBody>
      </p:sp>
      <p:sp>
        <p:nvSpPr>
          <p:cNvPr id="31" name="正方形/長方形 30"/>
          <p:cNvSpPr/>
          <p:nvPr/>
        </p:nvSpPr>
        <p:spPr>
          <a:xfrm>
            <a:off x="5265037" y="5157192"/>
            <a:ext cx="1651927" cy="864096"/>
          </a:xfrm>
          <a:prstGeom prst="rect">
            <a:avLst/>
          </a:prstGeom>
          <a:solidFill>
            <a:srgbClr val="CCCC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smtClean="0">
                <a:solidFill>
                  <a:prstClr val="black"/>
                </a:solidFill>
              </a:rPr>
              <a:t>約</a:t>
            </a:r>
            <a:r>
              <a:rPr lang="en-US" altLang="ja-JP" dirty="0" smtClean="0">
                <a:solidFill>
                  <a:prstClr val="black"/>
                </a:solidFill>
              </a:rPr>
              <a:t>1,900</a:t>
            </a:r>
            <a:r>
              <a:rPr lang="ja-JP" altLang="en-US" dirty="0" smtClean="0">
                <a:solidFill>
                  <a:prstClr val="black"/>
                </a:solidFill>
              </a:rPr>
              <a:t>億円</a:t>
            </a:r>
            <a:endParaRPr lang="ja-JP" altLang="en-US" dirty="0">
              <a:solidFill>
                <a:prstClr val="black"/>
              </a:solidFill>
            </a:endParaRPr>
          </a:p>
        </p:txBody>
      </p:sp>
      <p:sp>
        <p:nvSpPr>
          <p:cNvPr id="32" name="正方形/長方形 31"/>
          <p:cNvSpPr/>
          <p:nvPr/>
        </p:nvSpPr>
        <p:spPr>
          <a:xfrm>
            <a:off x="5265036" y="3140968"/>
            <a:ext cx="1651714" cy="1440160"/>
          </a:xfrm>
          <a:prstGeom prst="rect">
            <a:avLst/>
          </a:prstGeom>
          <a:solidFill>
            <a:srgbClr val="FF9999"/>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a:p>
            <a:pPr algn="ctr"/>
            <a:endParaRPr lang="en-US" altLang="ja-JP" dirty="0">
              <a:solidFill>
                <a:prstClr val="black"/>
              </a:solidFill>
            </a:endParaRPr>
          </a:p>
          <a:p>
            <a:pPr algn="ctr"/>
            <a:r>
              <a:rPr lang="ja-JP" altLang="en-US" dirty="0" smtClean="0">
                <a:solidFill>
                  <a:prstClr val="black"/>
                </a:solidFill>
              </a:rPr>
              <a:t>約</a:t>
            </a:r>
            <a:r>
              <a:rPr lang="en-US" altLang="ja-JP" dirty="0" smtClean="0">
                <a:solidFill>
                  <a:prstClr val="black"/>
                </a:solidFill>
              </a:rPr>
              <a:t>2,900</a:t>
            </a:r>
            <a:r>
              <a:rPr lang="ja-JP" altLang="en-US" dirty="0" smtClean="0">
                <a:solidFill>
                  <a:prstClr val="black"/>
                </a:solidFill>
              </a:rPr>
              <a:t>億円</a:t>
            </a:r>
            <a:endParaRPr lang="ja-JP" altLang="en-US" dirty="0">
              <a:solidFill>
                <a:prstClr val="black"/>
              </a:solidFill>
            </a:endParaRPr>
          </a:p>
        </p:txBody>
      </p:sp>
      <p:sp>
        <p:nvSpPr>
          <p:cNvPr id="33" name="正方形/長方形 32"/>
          <p:cNvSpPr/>
          <p:nvPr/>
        </p:nvSpPr>
        <p:spPr>
          <a:xfrm>
            <a:off x="5265039" y="6021288"/>
            <a:ext cx="1651715" cy="432048"/>
          </a:xfrm>
          <a:prstGeom prst="rect">
            <a:avLst/>
          </a:prstGeom>
          <a:solidFill>
            <a:srgbClr val="FFFFCC"/>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2000" dirty="0" smtClean="0">
                <a:solidFill>
                  <a:prstClr val="black"/>
                </a:solidFill>
              </a:rPr>
              <a:t>約</a:t>
            </a:r>
            <a:r>
              <a:rPr lang="en-US" altLang="ja-JP" sz="2000" dirty="0" smtClean="0">
                <a:solidFill>
                  <a:prstClr val="black"/>
                </a:solidFill>
              </a:rPr>
              <a:t>800</a:t>
            </a:r>
            <a:r>
              <a:rPr lang="ja-JP" altLang="en-US" sz="2000" dirty="0" smtClean="0">
                <a:solidFill>
                  <a:prstClr val="black"/>
                </a:solidFill>
              </a:rPr>
              <a:t>億円</a:t>
            </a:r>
            <a:endParaRPr lang="ja-JP" altLang="en-US" sz="2000" dirty="0">
              <a:solidFill>
                <a:prstClr val="black"/>
              </a:solidFill>
            </a:endParaRPr>
          </a:p>
        </p:txBody>
      </p:sp>
      <p:sp>
        <p:nvSpPr>
          <p:cNvPr id="45" name="正方形/長方形 6"/>
          <p:cNvSpPr>
            <a:spLocks noChangeArrowheads="1"/>
          </p:cNvSpPr>
          <p:nvPr/>
        </p:nvSpPr>
        <p:spPr bwMode="auto">
          <a:xfrm>
            <a:off x="5031011" y="6453336"/>
            <a:ext cx="202822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600" b="1" dirty="0" smtClean="0">
                <a:solidFill>
                  <a:prstClr val="black"/>
                </a:solidFill>
                <a:latin typeface="Arial" pitchFamily="34" charset="0"/>
              </a:rPr>
              <a:t>適切な財源</a:t>
            </a:r>
          </a:p>
        </p:txBody>
      </p:sp>
      <p:sp>
        <p:nvSpPr>
          <p:cNvPr id="49" name="正方形/長方形 48"/>
          <p:cNvSpPr/>
          <p:nvPr/>
        </p:nvSpPr>
        <p:spPr>
          <a:xfrm>
            <a:off x="5265034" y="2092752"/>
            <a:ext cx="1651930" cy="1048217"/>
          </a:xfrm>
          <a:prstGeom prst="rect">
            <a:avLst/>
          </a:prstGeom>
          <a:solidFill>
            <a:srgbClr val="66CCFF"/>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dirty="0" smtClean="0">
                <a:solidFill>
                  <a:prstClr val="black"/>
                </a:solidFill>
              </a:rPr>
              <a:t>約</a:t>
            </a:r>
            <a:r>
              <a:rPr lang="en-US" altLang="ja-JP" sz="1600" dirty="0" smtClean="0">
                <a:solidFill>
                  <a:prstClr val="black"/>
                </a:solidFill>
              </a:rPr>
              <a:t>2,000</a:t>
            </a:r>
            <a:r>
              <a:rPr lang="ja-JP" altLang="en-US" sz="1600" dirty="0" smtClean="0">
                <a:solidFill>
                  <a:prstClr val="black"/>
                </a:solidFill>
              </a:rPr>
              <a:t>億円</a:t>
            </a:r>
            <a:endParaRPr lang="en-US" altLang="ja-JP" sz="1600" dirty="0" smtClean="0">
              <a:solidFill>
                <a:prstClr val="black"/>
              </a:solidFill>
            </a:endParaRPr>
          </a:p>
          <a:p>
            <a:pPr algn="ctr"/>
            <a:endParaRPr lang="en-US" altLang="ja-JP" dirty="0" smtClean="0">
              <a:solidFill>
                <a:prstClr val="black"/>
              </a:solidFill>
            </a:endParaRPr>
          </a:p>
          <a:p>
            <a:pPr algn="ctr"/>
            <a:endParaRPr lang="en-US" altLang="ja-JP" dirty="0" smtClean="0">
              <a:solidFill>
                <a:prstClr val="black"/>
              </a:solidFill>
            </a:endParaRPr>
          </a:p>
          <a:p>
            <a:pPr algn="ctr"/>
            <a:endParaRPr lang="ja-JP" altLang="en-US" dirty="0">
              <a:solidFill>
                <a:prstClr val="black"/>
              </a:solidFill>
            </a:endParaRPr>
          </a:p>
        </p:txBody>
      </p:sp>
      <p:sp>
        <p:nvSpPr>
          <p:cNvPr id="52" name="正方形/長方形 6"/>
          <p:cNvSpPr>
            <a:spLocks noChangeArrowheads="1"/>
          </p:cNvSpPr>
          <p:nvPr/>
        </p:nvSpPr>
        <p:spPr bwMode="auto">
          <a:xfrm>
            <a:off x="5267588" y="1650286"/>
            <a:ext cx="1649162" cy="338554"/>
          </a:xfrm>
          <a:prstGeom prst="rect">
            <a:avLst/>
          </a:prstGeom>
          <a:solidFill>
            <a:srgbClr val="FFFFCC"/>
          </a:solidFill>
          <a:ln>
            <a:solidFill>
              <a:schemeClr val="tx1"/>
            </a:solid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600" dirty="0" smtClean="0">
                <a:solidFill>
                  <a:srgbClr val="FF0000"/>
                </a:solidFill>
                <a:latin typeface="Arial" pitchFamily="34" charset="0"/>
              </a:rPr>
              <a:t>8,700</a:t>
            </a:r>
            <a:r>
              <a:rPr lang="ja-JP" altLang="en-US" sz="1600" dirty="0" smtClean="0">
                <a:solidFill>
                  <a:srgbClr val="FF0000"/>
                </a:solidFill>
                <a:latin typeface="Arial" pitchFamily="34" charset="0"/>
              </a:rPr>
              <a:t>億円</a:t>
            </a:r>
          </a:p>
        </p:txBody>
      </p:sp>
      <p:sp>
        <p:nvSpPr>
          <p:cNvPr id="60" name="正方形/長方形 59"/>
          <p:cNvSpPr/>
          <p:nvPr/>
        </p:nvSpPr>
        <p:spPr>
          <a:xfrm>
            <a:off x="690376" y="2360071"/>
            <a:ext cx="819961" cy="757869"/>
          </a:xfrm>
          <a:prstGeom prst="rect">
            <a:avLst/>
          </a:prstGeom>
          <a:solidFill>
            <a:srgbClr val="FFCCFF"/>
          </a:solidFill>
          <a:ln>
            <a:solidFill>
              <a:srgbClr val="CC00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50" b="1" dirty="0" smtClean="0">
                <a:solidFill>
                  <a:prstClr val="black"/>
                </a:solidFill>
              </a:rPr>
              <a:t>薬価</a:t>
            </a:r>
            <a:endParaRPr lang="en-US" altLang="ja-JP" sz="1050" b="1" dirty="0" smtClean="0">
              <a:solidFill>
                <a:prstClr val="black"/>
              </a:solidFill>
            </a:endParaRPr>
          </a:p>
          <a:p>
            <a:pPr algn="ctr"/>
            <a:r>
              <a:rPr lang="ja-JP" altLang="en-US" sz="1050" b="1" dirty="0" smtClean="0">
                <a:solidFill>
                  <a:prstClr val="black"/>
                </a:solidFill>
              </a:rPr>
              <a:t>改定財源</a:t>
            </a:r>
            <a:endParaRPr lang="en-US" altLang="ja-JP" sz="1050" b="1" dirty="0" smtClean="0">
              <a:solidFill>
                <a:prstClr val="black"/>
              </a:solidFill>
            </a:endParaRPr>
          </a:p>
          <a:p>
            <a:pPr algn="ctr"/>
            <a:r>
              <a:rPr lang="ja-JP" altLang="en-US" sz="1050" b="1" dirty="0">
                <a:solidFill>
                  <a:prstClr val="black"/>
                </a:solidFill>
              </a:rPr>
              <a:t>前回は</a:t>
            </a:r>
            <a:endParaRPr lang="en-US" altLang="ja-JP" sz="1050" b="1" dirty="0" smtClean="0">
              <a:solidFill>
                <a:prstClr val="black"/>
              </a:solidFill>
            </a:endParaRPr>
          </a:p>
          <a:p>
            <a:pPr algn="ctr"/>
            <a:r>
              <a:rPr lang="en-US" altLang="ja-JP" sz="1050" b="1" dirty="0" smtClean="0">
                <a:solidFill>
                  <a:prstClr val="black"/>
                </a:solidFill>
              </a:rPr>
              <a:t>1400</a:t>
            </a:r>
            <a:r>
              <a:rPr lang="ja-JP" altLang="en-US" sz="1050" b="1" dirty="0" smtClean="0">
                <a:solidFill>
                  <a:prstClr val="black"/>
                </a:solidFill>
              </a:rPr>
              <a:t>億円</a:t>
            </a:r>
            <a:endParaRPr lang="ja-JP" altLang="en-US" sz="1050" b="1" dirty="0">
              <a:solidFill>
                <a:prstClr val="black"/>
              </a:solidFill>
            </a:endParaRPr>
          </a:p>
        </p:txBody>
      </p:sp>
      <p:sp>
        <p:nvSpPr>
          <p:cNvPr id="39" name="正方形/長方形 6"/>
          <p:cNvSpPr>
            <a:spLocks noChangeArrowheads="1"/>
          </p:cNvSpPr>
          <p:nvPr/>
        </p:nvSpPr>
        <p:spPr bwMode="auto">
          <a:xfrm>
            <a:off x="1721176" y="1671119"/>
            <a:ext cx="1560173" cy="338554"/>
          </a:xfrm>
          <a:prstGeom prst="rect">
            <a:avLst/>
          </a:prstGeom>
          <a:solidFill>
            <a:srgbClr val="FFFFCC"/>
          </a:solidFill>
          <a:ln>
            <a:solidFill>
              <a:schemeClr val="tx1"/>
            </a:solid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600" dirty="0" smtClean="0">
                <a:solidFill>
                  <a:srgbClr val="FF0000"/>
                </a:solidFill>
                <a:latin typeface="Arial" pitchFamily="34" charset="0"/>
              </a:rPr>
              <a:t>5,000</a:t>
            </a:r>
            <a:r>
              <a:rPr lang="ja-JP" altLang="en-US" sz="1600" dirty="0" smtClean="0">
                <a:solidFill>
                  <a:srgbClr val="FF0000"/>
                </a:solidFill>
                <a:latin typeface="Arial" pitchFamily="34" charset="0"/>
              </a:rPr>
              <a:t>億円弱</a:t>
            </a:r>
          </a:p>
        </p:txBody>
      </p:sp>
      <p:cxnSp>
        <p:nvCxnSpPr>
          <p:cNvPr id="46" name="直線コネクタ 45"/>
          <p:cNvCxnSpPr/>
          <p:nvPr/>
        </p:nvCxnSpPr>
        <p:spPr>
          <a:xfrm>
            <a:off x="0" y="3140968"/>
            <a:ext cx="10061984" cy="12786"/>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8" name="直線コネクタ 57"/>
          <p:cNvCxnSpPr/>
          <p:nvPr/>
        </p:nvCxnSpPr>
        <p:spPr>
          <a:xfrm flipV="1">
            <a:off x="662524" y="2349040"/>
            <a:ext cx="9564560" cy="23159"/>
          </a:xfrm>
          <a:prstGeom prst="line">
            <a:avLst/>
          </a:prstGeom>
          <a:ln w="19050">
            <a:solidFill>
              <a:srgbClr val="FF0000"/>
            </a:solidFill>
            <a:prstDash val="solid"/>
          </a:ln>
        </p:spPr>
        <p:style>
          <a:lnRef idx="1">
            <a:schemeClr val="accent1"/>
          </a:lnRef>
          <a:fillRef idx="0">
            <a:schemeClr val="accent1"/>
          </a:fillRef>
          <a:effectRef idx="0">
            <a:schemeClr val="accent1"/>
          </a:effectRef>
          <a:fontRef idx="minor">
            <a:schemeClr val="tx1"/>
          </a:fontRef>
        </p:style>
      </p:cxnSp>
      <p:sp>
        <p:nvSpPr>
          <p:cNvPr id="64" name="ホームベース 63"/>
          <p:cNvSpPr/>
          <p:nvPr/>
        </p:nvSpPr>
        <p:spPr>
          <a:xfrm rot="5400000">
            <a:off x="2333810" y="1367000"/>
            <a:ext cx="289102" cy="1698871"/>
          </a:xfrm>
          <a:prstGeom prst="homePlate">
            <a:avLst>
              <a:gd name="adj" fmla="val 32627"/>
            </a:avLst>
          </a:prstGeom>
          <a:solidFill>
            <a:schemeClr val="bg1"/>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42" name="正方形/長方形 6"/>
          <p:cNvSpPr>
            <a:spLocks noChangeArrowheads="1"/>
          </p:cNvSpPr>
          <p:nvPr/>
        </p:nvSpPr>
        <p:spPr bwMode="auto">
          <a:xfrm>
            <a:off x="1560375" y="2071884"/>
            <a:ext cx="1832483" cy="276999"/>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200" b="1" dirty="0" smtClean="0">
                <a:solidFill>
                  <a:srgbClr val="FF0000"/>
                </a:solidFill>
                <a:latin typeface="Arial" pitchFamily="34" charset="0"/>
              </a:rPr>
              <a:t>H27</a:t>
            </a:r>
            <a:r>
              <a:rPr lang="ja-JP" altLang="en-US" sz="1200" b="1" dirty="0" smtClean="0">
                <a:solidFill>
                  <a:srgbClr val="FF0000"/>
                </a:solidFill>
                <a:latin typeface="Arial" pitchFamily="34" charset="0"/>
              </a:rPr>
              <a:t>年度予算ベース</a:t>
            </a:r>
            <a:endParaRPr lang="en-US" altLang="ja-JP" sz="1200" b="1" dirty="0" smtClean="0">
              <a:solidFill>
                <a:srgbClr val="FF0000"/>
              </a:solidFill>
              <a:latin typeface="Arial" pitchFamily="34" charset="0"/>
            </a:endParaRPr>
          </a:p>
        </p:txBody>
      </p:sp>
      <p:sp>
        <p:nvSpPr>
          <p:cNvPr id="67" name="正方形/長方形 66"/>
          <p:cNvSpPr/>
          <p:nvPr/>
        </p:nvSpPr>
        <p:spPr>
          <a:xfrm>
            <a:off x="1938559" y="3253332"/>
            <a:ext cx="1170130" cy="489527"/>
          </a:xfrm>
          <a:prstGeom prst="rect">
            <a:avLst/>
          </a:prstGeom>
          <a:solidFill>
            <a:schemeClr val="bg1"/>
          </a:solidFill>
          <a:ln w="158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dirty="0" smtClean="0">
                <a:solidFill>
                  <a:prstClr val="black"/>
                </a:solidFill>
              </a:rPr>
              <a:t>スキマ</a:t>
            </a:r>
            <a:endParaRPr lang="en-US" altLang="ja-JP" sz="1200" dirty="0" smtClean="0">
              <a:solidFill>
                <a:prstClr val="black"/>
              </a:solidFill>
            </a:endParaRPr>
          </a:p>
          <a:p>
            <a:pPr algn="ctr"/>
            <a:r>
              <a:rPr lang="ja-JP" altLang="en-US" sz="1050" dirty="0" smtClean="0">
                <a:solidFill>
                  <a:prstClr val="black"/>
                </a:solidFill>
              </a:rPr>
              <a:t>（約</a:t>
            </a:r>
            <a:r>
              <a:rPr lang="en-US" altLang="ja-JP" sz="1050" dirty="0" smtClean="0">
                <a:solidFill>
                  <a:prstClr val="black"/>
                </a:solidFill>
              </a:rPr>
              <a:t>1,700</a:t>
            </a:r>
            <a:r>
              <a:rPr lang="ja-JP" altLang="en-US" sz="1050" dirty="0" smtClean="0">
                <a:solidFill>
                  <a:prstClr val="black"/>
                </a:solidFill>
              </a:rPr>
              <a:t>億円）</a:t>
            </a:r>
            <a:endParaRPr lang="ja-JP" altLang="en-US" sz="1050" dirty="0">
              <a:solidFill>
                <a:prstClr val="black"/>
              </a:solidFill>
            </a:endParaRPr>
          </a:p>
        </p:txBody>
      </p:sp>
      <p:sp>
        <p:nvSpPr>
          <p:cNvPr id="68" name="正方形/長方形 67"/>
          <p:cNvSpPr/>
          <p:nvPr/>
        </p:nvSpPr>
        <p:spPr>
          <a:xfrm>
            <a:off x="7135091" y="3159092"/>
            <a:ext cx="1014113" cy="3294244"/>
          </a:xfrm>
          <a:prstGeom prst="rect">
            <a:avLst/>
          </a:prstGeom>
          <a:solidFill>
            <a:srgbClr val="CCFFFF"/>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600" b="1" dirty="0" smtClean="0">
                <a:solidFill>
                  <a:prstClr val="black"/>
                </a:solidFill>
              </a:rPr>
              <a:t>本体</a:t>
            </a:r>
            <a:endParaRPr lang="en-US" altLang="ja-JP" sz="1600" b="1" dirty="0" smtClean="0">
              <a:solidFill>
                <a:prstClr val="black"/>
              </a:solidFill>
            </a:endParaRPr>
          </a:p>
          <a:p>
            <a:pPr algn="ctr"/>
            <a:r>
              <a:rPr lang="ja-JP" altLang="en-US" sz="1600" b="1" dirty="0" smtClean="0">
                <a:solidFill>
                  <a:prstClr val="black"/>
                </a:solidFill>
              </a:rPr>
              <a:t>マイナス</a:t>
            </a:r>
            <a:endParaRPr lang="ja-JP" altLang="en-US" sz="1600" b="1" dirty="0">
              <a:solidFill>
                <a:prstClr val="black"/>
              </a:solidFill>
            </a:endParaRPr>
          </a:p>
        </p:txBody>
      </p:sp>
      <p:sp>
        <p:nvSpPr>
          <p:cNvPr id="69" name="正方形/長方形 68"/>
          <p:cNvSpPr/>
          <p:nvPr/>
        </p:nvSpPr>
        <p:spPr>
          <a:xfrm>
            <a:off x="7135092" y="2348879"/>
            <a:ext cx="1014113" cy="798482"/>
          </a:xfrm>
          <a:prstGeom prst="rect">
            <a:avLst/>
          </a:prstGeom>
          <a:solidFill>
            <a:srgbClr val="FFFF00"/>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000" b="1" dirty="0" smtClean="0">
                <a:solidFill>
                  <a:prstClr val="black"/>
                </a:solidFill>
              </a:rPr>
              <a:t>ネットマイナス</a:t>
            </a:r>
            <a:endParaRPr lang="en-US" altLang="ja-JP" sz="1000" b="1" dirty="0" smtClean="0">
              <a:solidFill>
                <a:prstClr val="black"/>
              </a:solidFill>
            </a:endParaRPr>
          </a:p>
          <a:p>
            <a:pPr algn="ctr"/>
            <a:r>
              <a:rPr lang="ja-JP" altLang="en-US" sz="1000" b="1" dirty="0">
                <a:solidFill>
                  <a:prstClr val="black"/>
                </a:solidFill>
              </a:rPr>
              <a:t>本</a:t>
            </a:r>
            <a:r>
              <a:rPr lang="ja-JP" altLang="en-US" sz="1000" b="1" dirty="0" smtClean="0">
                <a:solidFill>
                  <a:prstClr val="black"/>
                </a:solidFill>
              </a:rPr>
              <a:t>体</a:t>
            </a:r>
            <a:r>
              <a:rPr lang="ja-JP" altLang="en-US" sz="1000" b="1" dirty="0">
                <a:solidFill>
                  <a:prstClr val="black"/>
                </a:solidFill>
              </a:rPr>
              <a:t>プラス</a:t>
            </a:r>
          </a:p>
        </p:txBody>
      </p:sp>
      <p:sp>
        <p:nvSpPr>
          <p:cNvPr id="70" name="正方形/長方形 69"/>
          <p:cNvSpPr/>
          <p:nvPr/>
        </p:nvSpPr>
        <p:spPr>
          <a:xfrm>
            <a:off x="7135091" y="1593079"/>
            <a:ext cx="1014113" cy="755803"/>
          </a:xfrm>
          <a:prstGeom prst="rect">
            <a:avLst/>
          </a:prstGeom>
          <a:solidFill>
            <a:srgbClr val="FFC000"/>
          </a:solidFill>
          <a:ln>
            <a:solidFill>
              <a:schemeClr val="tx1"/>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1200" b="1" dirty="0" smtClean="0">
                <a:solidFill>
                  <a:prstClr val="black"/>
                </a:solidFill>
              </a:rPr>
              <a:t>ネット</a:t>
            </a:r>
            <a:endParaRPr lang="en-US" altLang="ja-JP" sz="1200" b="1" dirty="0" smtClean="0">
              <a:solidFill>
                <a:prstClr val="black"/>
              </a:solidFill>
            </a:endParaRPr>
          </a:p>
          <a:p>
            <a:pPr algn="ctr"/>
            <a:r>
              <a:rPr lang="ja-JP" altLang="en-US" sz="1200" b="1" dirty="0" smtClean="0">
                <a:solidFill>
                  <a:prstClr val="black"/>
                </a:solidFill>
              </a:rPr>
              <a:t>プラス</a:t>
            </a:r>
            <a:endParaRPr lang="ja-JP" altLang="en-US" sz="1200" b="1" dirty="0">
              <a:solidFill>
                <a:prstClr val="black"/>
              </a:solidFill>
            </a:endParaRPr>
          </a:p>
        </p:txBody>
      </p:sp>
      <p:sp>
        <p:nvSpPr>
          <p:cNvPr id="24" name="左右矢印 23"/>
          <p:cNvSpPr/>
          <p:nvPr/>
        </p:nvSpPr>
        <p:spPr>
          <a:xfrm>
            <a:off x="7135092" y="2258107"/>
            <a:ext cx="1014113" cy="181544"/>
          </a:xfrm>
          <a:prstGeom prst="leftRightArrow">
            <a:avLst>
              <a:gd name="adj1" fmla="val 100000"/>
              <a:gd name="adj2" fmla="val 50000"/>
            </a:avLst>
          </a:prstGeom>
          <a:solidFill>
            <a:schemeClr val="bg1"/>
          </a:solidFill>
          <a:ln w="158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a:solidFill>
                  <a:srgbClr val="FF0000"/>
                </a:solidFill>
              </a:rPr>
              <a:t>ネッ</a:t>
            </a:r>
            <a:r>
              <a:rPr lang="ja-JP" altLang="en-US" sz="900" b="1" dirty="0" smtClean="0">
                <a:solidFill>
                  <a:srgbClr val="FF0000"/>
                </a:solidFill>
              </a:rPr>
              <a:t>ト</a:t>
            </a:r>
            <a:r>
              <a:rPr lang="en-US" altLang="ja-JP" sz="900" b="1" dirty="0" smtClean="0">
                <a:solidFill>
                  <a:srgbClr val="FF0000"/>
                </a:solidFill>
              </a:rPr>
              <a:t>±0%</a:t>
            </a:r>
            <a:endParaRPr lang="ja-JP" altLang="en-US" sz="900" b="1" dirty="0">
              <a:solidFill>
                <a:srgbClr val="FF0000"/>
              </a:solidFill>
            </a:endParaRPr>
          </a:p>
        </p:txBody>
      </p:sp>
      <p:sp>
        <p:nvSpPr>
          <p:cNvPr id="71" name="左右矢印 70"/>
          <p:cNvSpPr/>
          <p:nvPr/>
        </p:nvSpPr>
        <p:spPr>
          <a:xfrm>
            <a:off x="7139175" y="3056589"/>
            <a:ext cx="1014113" cy="181544"/>
          </a:xfrm>
          <a:prstGeom prst="leftRightArrow">
            <a:avLst>
              <a:gd name="adj1" fmla="val 100000"/>
              <a:gd name="adj2" fmla="val 50000"/>
            </a:avLst>
          </a:prstGeom>
          <a:solidFill>
            <a:schemeClr val="bg1"/>
          </a:solidFill>
          <a:ln w="158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sz="900" b="1" dirty="0" smtClean="0">
                <a:solidFill>
                  <a:srgbClr val="0000FF"/>
                </a:solidFill>
              </a:rPr>
              <a:t>本体</a:t>
            </a:r>
            <a:r>
              <a:rPr lang="en-US" altLang="ja-JP" sz="900" b="1" dirty="0" smtClean="0">
                <a:solidFill>
                  <a:srgbClr val="0000FF"/>
                </a:solidFill>
              </a:rPr>
              <a:t>±0%</a:t>
            </a:r>
            <a:endParaRPr lang="ja-JP" altLang="en-US" sz="900" b="1" dirty="0">
              <a:solidFill>
                <a:srgbClr val="0000FF"/>
              </a:solidFill>
            </a:endParaRPr>
          </a:p>
        </p:txBody>
      </p:sp>
      <p:sp>
        <p:nvSpPr>
          <p:cNvPr id="75" name="正方形/長方形 6"/>
          <p:cNvSpPr>
            <a:spLocks noChangeArrowheads="1"/>
          </p:cNvSpPr>
          <p:nvPr/>
        </p:nvSpPr>
        <p:spPr bwMode="auto">
          <a:xfrm>
            <a:off x="8276317" y="4248606"/>
            <a:ext cx="1435212" cy="620554"/>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a:lnSpc>
                <a:spcPts val="1800"/>
              </a:lnSpc>
              <a:buFont typeface="Arial" pitchFamily="34" charset="0"/>
              <a:buNone/>
            </a:pPr>
            <a:r>
              <a:rPr lang="ja-JP" altLang="en-US" sz="2000" b="1" dirty="0">
                <a:solidFill>
                  <a:srgbClr val="FF0000"/>
                </a:solidFill>
              </a:rPr>
              <a:t>地域医</a:t>
            </a:r>
            <a:r>
              <a:rPr lang="ja-JP" altLang="en-US" sz="2000" b="1" dirty="0" smtClean="0">
                <a:solidFill>
                  <a:srgbClr val="FF0000"/>
                </a:solidFill>
              </a:rPr>
              <a:t>療</a:t>
            </a:r>
            <a:endParaRPr lang="en-US" altLang="ja-JP" sz="2000" b="1" dirty="0" smtClean="0">
              <a:solidFill>
                <a:srgbClr val="FF0000"/>
              </a:solidFill>
            </a:endParaRPr>
          </a:p>
          <a:p>
            <a:pPr algn="ctr">
              <a:lnSpc>
                <a:spcPts val="1800"/>
              </a:lnSpc>
              <a:buFont typeface="Arial" pitchFamily="34" charset="0"/>
              <a:buNone/>
            </a:pPr>
            <a:r>
              <a:rPr lang="ja-JP" altLang="en-US" sz="2000" b="1" dirty="0" smtClean="0">
                <a:solidFill>
                  <a:srgbClr val="FF0000"/>
                </a:solidFill>
              </a:rPr>
              <a:t>崩</a:t>
            </a:r>
            <a:r>
              <a:rPr lang="ja-JP" altLang="en-US" sz="2000" b="1" dirty="0">
                <a:solidFill>
                  <a:srgbClr val="FF0000"/>
                </a:solidFill>
              </a:rPr>
              <a:t>壊</a:t>
            </a:r>
          </a:p>
        </p:txBody>
      </p:sp>
      <p:sp>
        <p:nvSpPr>
          <p:cNvPr id="77" name="ホームベース 76"/>
          <p:cNvSpPr/>
          <p:nvPr/>
        </p:nvSpPr>
        <p:spPr>
          <a:xfrm rot="10800000">
            <a:off x="8149367" y="1700811"/>
            <a:ext cx="1343514" cy="216023"/>
          </a:xfrm>
          <a:prstGeom prst="homePlat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p:txBody>
      </p:sp>
      <p:sp>
        <p:nvSpPr>
          <p:cNvPr id="76" name="正方形/長方形 6"/>
          <p:cNvSpPr>
            <a:spLocks noChangeArrowheads="1"/>
          </p:cNvSpPr>
          <p:nvPr/>
        </p:nvSpPr>
        <p:spPr bwMode="auto">
          <a:xfrm>
            <a:off x="8149205" y="1671119"/>
            <a:ext cx="1309996" cy="253916"/>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050" b="1" dirty="0" smtClean="0">
                <a:solidFill>
                  <a:prstClr val="black"/>
                </a:solidFill>
                <a:latin typeface="Arial" pitchFamily="34" charset="0"/>
              </a:rPr>
              <a:t>H12</a:t>
            </a:r>
            <a:r>
              <a:rPr lang="ja-JP" altLang="en-US" sz="1050" b="1" dirty="0" smtClean="0">
                <a:solidFill>
                  <a:prstClr val="black"/>
                </a:solidFill>
                <a:latin typeface="Arial" pitchFamily="34" charset="0"/>
              </a:rPr>
              <a:t>年　</a:t>
            </a:r>
            <a:r>
              <a:rPr lang="en-US" altLang="ja-JP" sz="1050" b="1" dirty="0" smtClean="0">
                <a:solidFill>
                  <a:prstClr val="black"/>
                </a:solidFill>
                <a:latin typeface="Arial" pitchFamily="34" charset="0"/>
              </a:rPr>
              <a:t>+0.2</a:t>
            </a:r>
            <a:r>
              <a:rPr lang="ja-JP" altLang="en-US" sz="1050" b="1" dirty="0" smtClean="0">
                <a:solidFill>
                  <a:prstClr val="black"/>
                </a:solidFill>
                <a:latin typeface="Arial" pitchFamily="34" charset="0"/>
              </a:rPr>
              <a:t>％</a:t>
            </a:r>
            <a:endParaRPr lang="en-US" altLang="ja-JP" sz="1050" b="1" dirty="0" smtClean="0">
              <a:solidFill>
                <a:prstClr val="black"/>
              </a:solidFill>
              <a:latin typeface="Arial" pitchFamily="34" charset="0"/>
            </a:endParaRPr>
          </a:p>
        </p:txBody>
      </p:sp>
      <p:sp>
        <p:nvSpPr>
          <p:cNvPr id="78" name="ホームベース 77"/>
          <p:cNvSpPr/>
          <p:nvPr/>
        </p:nvSpPr>
        <p:spPr>
          <a:xfrm rot="10800000">
            <a:off x="8156155" y="1955858"/>
            <a:ext cx="1343514" cy="216023"/>
          </a:xfrm>
          <a:prstGeom prst="homePlat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p:txBody>
      </p:sp>
      <p:sp>
        <p:nvSpPr>
          <p:cNvPr id="79" name="正方形/長方形 6"/>
          <p:cNvSpPr>
            <a:spLocks noChangeArrowheads="1"/>
          </p:cNvSpPr>
          <p:nvPr/>
        </p:nvSpPr>
        <p:spPr bwMode="auto">
          <a:xfrm>
            <a:off x="8162580" y="1940282"/>
            <a:ext cx="1309996" cy="253916"/>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050" b="1" dirty="0" smtClean="0">
                <a:solidFill>
                  <a:prstClr val="black"/>
                </a:solidFill>
                <a:latin typeface="Arial" pitchFamily="34" charset="0"/>
              </a:rPr>
              <a:t>H22</a:t>
            </a:r>
            <a:r>
              <a:rPr lang="ja-JP" altLang="en-US" sz="1050" b="1" dirty="0">
                <a:solidFill>
                  <a:prstClr val="black"/>
                </a:solidFill>
                <a:latin typeface="Arial" pitchFamily="34" charset="0"/>
              </a:rPr>
              <a:t>年</a:t>
            </a:r>
            <a:r>
              <a:rPr lang="ja-JP" altLang="en-US" sz="1050" b="1" dirty="0" smtClean="0">
                <a:solidFill>
                  <a:prstClr val="black"/>
                </a:solidFill>
                <a:latin typeface="Arial" pitchFamily="34" charset="0"/>
              </a:rPr>
              <a:t>　</a:t>
            </a:r>
            <a:r>
              <a:rPr lang="en-US" altLang="ja-JP" sz="1050" b="1" dirty="0" smtClean="0">
                <a:solidFill>
                  <a:prstClr val="black"/>
                </a:solidFill>
                <a:latin typeface="Arial" pitchFamily="34" charset="0"/>
              </a:rPr>
              <a:t>+0.19</a:t>
            </a:r>
            <a:r>
              <a:rPr lang="ja-JP" altLang="en-US" sz="1050" b="1" dirty="0" smtClean="0">
                <a:solidFill>
                  <a:prstClr val="black"/>
                </a:solidFill>
                <a:latin typeface="Arial" pitchFamily="34" charset="0"/>
              </a:rPr>
              <a:t>％</a:t>
            </a:r>
            <a:endParaRPr lang="en-US" altLang="ja-JP" sz="1050" b="1" dirty="0" smtClean="0">
              <a:solidFill>
                <a:prstClr val="black"/>
              </a:solidFill>
              <a:latin typeface="Arial" pitchFamily="34" charset="0"/>
            </a:endParaRPr>
          </a:p>
        </p:txBody>
      </p:sp>
      <p:sp>
        <p:nvSpPr>
          <p:cNvPr id="80" name="ホームベース 79"/>
          <p:cNvSpPr/>
          <p:nvPr/>
        </p:nvSpPr>
        <p:spPr>
          <a:xfrm rot="10800000">
            <a:off x="8156156" y="2242916"/>
            <a:ext cx="1343514" cy="216023"/>
          </a:xfrm>
          <a:prstGeom prst="homePlat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p:txBody>
      </p:sp>
      <p:sp>
        <p:nvSpPr>
          <p:cNvPr id="81" name="正方形/長方形 6"/>
          <p:cNvSpPr>
            <a:spLocks noChangeArrowheads="1"/>
          </p:cNvSpPr>
          <p:nvPr/>
        </p:nvSpPr>
        <p:spPr bwMode="auto">
          <a:xfrm>
            <a:off x="8183573" y="2233502"/>
            <a:ext cx="1309996" cy="253916"/>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000" b="1" dirty="0" smtClean="0">
                <a:solidFill>
                  <a:prstClr val="black"/>
                </a:solidFill>
                <a:latin typeface="Arial" pitchFamily="34" charset="0"/>
              </a:rPr>
              <a:t>H24</a:t>
            </a:r>
            <a:r>
              <a:rPr lang="ja-JP" altLang="en-US" sz="1000" b="1" dirty="0">
                <a:solidFill>
                  <a:prstClr val="black"/>
                </a:solidFill>
                <a:latin typeface="Arial" pitchFamily="34" charset="0"/>
              </a:rPr>
              <a:t>年</a:t>
            </a:r>
            <a:r>
              <a:rPr lang="ja-JP" altLang="en-US" sz="1000" b="1" dirty="0" smtClean="0">
                <a:solidFill>
                  <a:prstClr val="black"/>
                </a:solidFill>
                <a:latin typeface="Arial" pitchFamily="34" charset="0"/>
              </a:rPr>
              <a:t>　</a:t>
            </a:r>
            <a:r>
              <a:rPr lang="en-US" altLang="ja-JP" sz="1000" b="1" dirty="0" smtClean="0">
                <a:solidFill>
                  <a:prstClr val="black"/>
                </a:solidFill>
                <a:latin typeface="Arial" pitchFamily="34" charset="0"/>
              </a:rPr>
              <a:t>+0.004</a:t>
            </a:r>
            <a:r>
              <a:rPr lang="ja-JP" altLang="en-US" sz="1000" b="1" dirty="0" smtClean="0">
                <a:solidFill>
                  <a:prstClr val="black"/>
                </a:solidFill>
                <a:latin typeface="Arial" pitchFamily="34" charset="0"/>
              </a:rPr>
              <a:t>％</a:t>
            </a:r>
            <a:endParaRPr lang="en-US" altLang="ja-JP" sz="1000" b="1" dirty="0" smtClean="0">
              <a:solidFill>
                <a:prstClr val="black"/>
              </a:solidFill>
              <a:latin typeface="Arial" pitchFamily="34" charset="0"/>
            </a:endParaRPr>
          </a:p>
        </p:txBody>
      </p:sp>
      <p:sp>
        <p:nvSpPr>
          <p:cNvPr id="82" name="ホームベース 81"/>
          <p:cNvSpPr/>
          <p:nvPr/>
        </p:nvSpPr>
        <p:spPr>
          <a:xfrm rot="10800000">
            <a:off x="8149212" y="2556860"/>
            <a:ext cx="1343514" cy="216023"/>
          </a:xfrm>
          <a:prstGeom prst="homePlat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p:txBody>
      </p:sp>
      <p:sp>
        <p:nvSpPr>
          <p:cNvPr id="83" name="正方形/長方形 6"/>
          <p:cNvSpPr>
            <a:spLocks noChangeArrowheads="1"/>
          </p:cNvSpPr>
          <p:nvPr/>
        </p:nvSpPr>
        <p:spPr bwMode="auto">
          <a:xfrm>
            <a:off x="8140258" y="2537754"/>
            <a:ext cx="1309996" cy="253916"/>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000" b="1" dirty="0" smtClean="0">
                <a:solidFill>
                  <a:prstClr val="black"/>
                </a:solidFill>
                <a:latin typeface="Arial" pitchFamily="34" charset="0"/>
              </a:rPr>
              <a:t>H20</a:t>
            </a:r>
            <a:r>
              <a:rPr lang="ja-JP" altLang="en-US" sz="1000" b="1" dirty="0">
                <a:solidFill>
                  <a:prstClr val="black"/>
                </a:solidFill>
                <a:latin typeface="Arial" pitchFamily="34" charset="0"/>
              </a:rPr>
              <a:t>年</a:t>
            </a:r>
            <a:r>
              <a:rPr lang="ja-JP" altLang="en-US" sz="1000" b="1" dirty="0" smtClean="0">
                <a:solidFill>
                  <a:prstClr val="black"/>
                </a:solidFill>
                <a:latin typeface="Arial" pitchFamily="34" charset="0"/>
              </a:rPr>
              <a:t>　</a:t>
            </a:r>
            <a:r>
              <a:rPr lang="en-US" altLang="ja-JP" sz="1000" b="1" dirty="0" smtClean="0">
                <a:solidFill>
                  <a:prstClr val="black"/>
                </a:solidFill>
                <a:latin typeface="Arial" pitchFamily="34" charset="0"/>
              </a:rPr>
              <a:t>-0.82</a:t>
            </a:r>
            <a:r>
              <a:rPr lang="ja-JP" altLang="en-US" sz="1000" b="1" dirty="0" smtClean="0">
                <a:solidFill>
                  <a:prstClr val="black"/>
                </a:solidFill>
                <a:latin typeface="Arial" pitchFamily="34" charset="0"/>
              </a:rPr>
              <a:t>％</a:t>
            </a:r>
            <a:endParaRPr lang="en-US" altLang="ja-JP" sz="1000" b="1" dirty="0" smtClean="0">
              <a:solidFill>
                <a:prstClr val="black"/>
              </a:solidFill>
              <a:latin typeface="Arial" pitchFamily="34" charset="0"/>
            </a:endParaRPr>
          </a:p>
        </p:txBody>
      </p:sp>
      <p:sp>
        <p:nvSpPr>
          <p:cNvPr id="84" name="ホームベース 83"/>
          <p:cNvSpPr/>
          <p:nvPr/>
        </p:nvSpPr>
        <p:spPr>
          <a:xfrm rot="10800000">
            <a:off x="8166814" y="3040809"/>
            <a:ext cx="1343514" cy="196453"/>
          </a:xfrm>
          <a:prstGeom prst="homePlat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p:txBody>
      </p:sp>
      <p:sp>
        <p:nvSpPr>
          <p:cNvPr id="85" name="正方形/長方形 6"/>
          <p:cNvSpPr>
            <a:spLocks noChangeArrowheads="1"/>
          </p:cNvSpPr>
          <p:nvPr/>
        </p:nvSpPr>
        <p:spPr bwMode="auto">
          <a:xfrm>
            <a:off x="8172913" y="3014010"/>
            <a:ext cx="1309996" cy="253916"/>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050" b="1" dirty="0" smtClean="0">
                <a:solidFill>
                  <a:prstClr val="black"/>
                </a:solidFill>
                <a:latin typeface="Arial" pitchFamily="34" charset="0"/>
              </a:rPr>
              <a:t>H16</a:t>
            </a:r>
            <a:r>
              <a:rPr lang="ja-JP" altLang="en-US" sz="1050" b="1" dirty="0" smtClean="0">
                <a:solidFill>
                  <a:prstClr val="black"/>
                </a:solidFill>
                <a:latin typeface="Arial" pitchFamily="34" charset="0"/>
              </a:rPr>
              <a:t>年　</a:t>
            </a:r>
            <a:r>
              <a:rPr lang="en-US" altLang="ja-JP" sz="1050" b="1" dirty="0" smtClean="0">
                <a:solidFill>
                  <a:prstClr val="black"/>
                </a:solidFill>
                <a:latin typeface="Arial" pitchFamily="34" charset="0"/>
              </a:rPr>
              <a:t>-1.0</a:t>
            </a:r>
            <a:r>
              <a:rPr lang="ja-JP" altLang="en-US" sz="1050" b="1" dirty="0" smtClean="0">
                <a:solidFill>
                  <a:prstClr val="black"/>
                </a:solidFill>
                <a:latin typeface="Arial" pitchFamily="34" charset="0"/>
              </a:rPr>
              <a:t>％</a:t>
            </a:r>
            <a:endParaRPr lang="en-US" altLang="ja-JP" sz="1050" b="1" dirty="0" smtClean="0">
              <a:solidFill>
                <a:prstClr val="black"/>
              </a:solidFill>
              <a:latin typeface="Arial" pitchFamily="34" charset="0"/>
            </a:endParaRPr>
          </a:p>
        </p:txBody>
      </p:sp>
      <p:sp>
        <p:nvSpPr>
          <p:cNvPr id="86" name="ホームベース 85"/>
          <p:cNvSpPr/>
          <p:nvPr/>
        </p:nvSpPr>
        <p:spPr>
          <a:xfrm rot="10800000">
            <a:off x="8156157" y="3514671"/>
            <a:ext cx="1343514" cy="216023"/>
          </a:xfrm>
          <a:prstGeom prst="homePlat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p:txBody>
      </p:sp>
      <p:sp>
        <p:nvSpPr>
          <p:cNvPr id="87" name="正方形/長方形 6"/>
          <p:cNvSpPr>
            <a:spLocks noChangeArrowheads="1"/>
          </p:cNvSpPr>
          <p:nvPr/>
        </p:nvSpPr>
        <p:spPr bwMode="auto">
          <a:xfrm>
            <a:off x="8185895" y="3501008"/>
            <a:ext cx="1213685" cy="253916"/>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050" b="1" dirty="0" smtClean="0">
                <a:solidFill>
                  <a:prstClr val="black"/>
                </a:solidFill>
                <a:latin typeface="Arial" pitchFamily="34" charset="0"/>
              </a:rPr>
              <a:t>H14</a:t>
            </a:r>
            <a:r>
              <a:rPr lang="ja-JP" altLang="en-US" sz="1050" b="1" dirty="0" smtClean="0">
                <a:solidFill>
                  <a:prstClr val="black"/>
                </a:solidFill>
                <a:latin typeface="Arial" pitchFamily="34" charset="0"/>
              </a:rPr>
              <a:t>年　</a:t>
            </a:r>
            <a:r>
              <a:rPr lang="en-US" altLang="ja-JP" sz="1050" b="1" dirty="0" smtClean="0">
                <a:solidFill>
                  <a:prstClr val="black"/>
                </a:solidFill>
                <a:latin typeface="Arial" pitchFamily="34" charset="0"/>
              </a:rPr>
              <a:t>-2.7</a:t>
            </a:r>
            <a:r>
              <a:rPr lang="ja-JP" altLang="en-US" sz="1050" b="1" dirty="0" smtClean="0">
                <a:solidFill>
                  <a:prstClr val="black"/>
                </a:solidFill>
                <a:latin typeface="Arial" pitchFamily="34" charset="0"/>
              </a:rPr>
              <a:t>％</a:t>
            </a:r>
            <a:endParaRPr lang="en-US" altLang="ja-JP" sz="1050" b="1" dirty="0" smtClean="0">
              <a:solidFill>
                <a:prstClr val="black"/>
              </a:solidFill>
              <a:latin typeface="Arial" pitchFamily="34" charset="0"/>
            </a:endParaRPr>
          </a:p>
        </p:txBody>
      </p:sp>
      <p:sp>
        <p:nvSpPr>
          <p:cNvPr id="96" name="正方形/長方形 6"/>
          <p:cNvSpPr>
            <a:spLocks noChangeArrowheads="1"/>
          </p:cNvSpPr>
          <p:nvPr/>
        </p:nvSpPr>
        <p:spPr bwMode="auto">
          <a:xfrm>
            <a:off x="8183573" y="3238133"/>
            <a:ext cx="1309996" cy="253916"/>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050" b="1" dirty="0" smtClean="0">
                <a:solidFill>
                  <a:prstClr val="black"/>
                </a:solidFill>
                <a:latin typeface="Arial" pitchFamily="34" charset="0"/>
              </a:rPr>
              <a:t>H26</a:t>
            </a:r>
            <a:r>
              <a:rPr lang="ja-JP" altLang="en-US" sz="1050" b="1" dirty="0" smtClean="0">
                <a:solidFill>
                  <a:prstClr val="black"/>
                </a:solidFill>
                <a:latin typeface="Arial" pitchFamily="34" charset="0"/>
              </a:rPr>
              <a:t>年　</a:t>
            </a:r>
            <a:r>
              <a:rPr lang="en-US" altLang="ja-JP" sz="1050" b="1" dirty="0" smtClean="0">
                <a:solidFill>
                  <a:prstClr val="black"/>
                </a:solidFill>
                <a:latin typeface="Arial" pitchFamily="34" charset="0"/>
              </a:rPr>
              <a:t>-1.26</a:t>
            </a:r>
            <a:r>
              <a:rPr lang="ja-JP" altLang="en-US" sz="1050" b="1" dirty="0" smtClean="0">
                <a:solidFill>
                  <a:prstClr val="black"/>
                </a:solidFill>
                <a:latin typeface="Arial" pitchFamily="34" charset="0"/>
              </a:rPr>
              <a:t>％</a:t>
            </a:r>
            <a:endParaRPr lang="en-US" altLang="ja-JP" sz="1050" b="1" dirty="0" smtClean="0">
              <a:solidFill>
                <a:prstClr val="black"/>
              </a:solidFill>
              <a:latin typeface="Arial" pitchFamily="34" charset="0"/>
            </a:endParaRPr>
          </a:p>
        </p:txBody>
      </p:sp>
      <p:cxnSp>
        <p:nvCxnSpPr>
          <p:cNvPr id="103" name="直線コネクタ 102"/>
          <p:cNvCxnSpPr/>
          <p:nvPr/>
        </p:nvCxnSpPr>
        <p:spPr>
          <a:xfrm>
            <a:off x="1721186" y="3861047"/>
            <a:ext cx="8486531" cy="15216"/>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07" name="正方形/長方形 6"/>
          <p:cNvSpPr>
            <a:spLocks noChangeArrowheads="1"/>
          </p:cNvSpPr>
          <p:nvPr/>
        </p:nvSpPr>
        <p:spPr bwMode="auto">
          <a:xfrm>
            <a:off x="8162580" y="1347014"/>
            <a:ext cx="1309996" cy="246221"/>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ja-JP" altLang="en-US" sz="1000" b="1" dirty="0" smtClean="0">
                <a:solidFill>
                  <a:prstClr val="black"/>
                </a:solidFill>
                <a:latin typeface="Arial" pitchFamily="34" charset="0"/>
              </a:rPr>
              <a:t>（</a:t>
            </a:r>
            <a:r>
              <a:rPr lang="ja-JP" altLang="en-US" sz="1000" b="1" dirty="0">
                <a:solidFill>
                  <a:prstClr val="black"/>
                </a:solidFill>
                <a:latin typeface="Arial" pitchFamily="34" charset="0"/>
              </a:rPr>
              <a:t>ネット</a:t>
            </a:r>
            <a:r>
              <a:rPr lang="ja-JP" altLang="en-US" sz="1000" b="1" dirty="0" smtClean="0">
                <a:solidFill>
                  <a:prstClr val="black"/>
                </a:solidFill>
                <a:latin typeface="Arial" pitchFamily="34" charset="0"/>
              </a:rPr>
              <a:t>改定率）</a:t>
            </a:r>
            <a:endParaRPr lang="en-US" altLang="ja-JP" sz="1000" b="1" dirty="0" smtClean="0">
              <a:solidFill>
                <a:prstClr val="black"/>
              </a:solidFill>
              <a:latin typeface="Arial" pitchFamily="34" charset="0"/>
            </a:endParaRPr>
          </a:p>
        </p:txBody>
      </p:sp>
      <p:sp>
        <p:nvSpPr>
          <p:cNvPr id="90" name="ホームベース 89"/>
          <p:cNvSpPr/>
          <p:nvPr/>
        </p:nvSpPr>
        <p:spPr>
          <a:xfrm rot="10800000">
            <a:off x="8149212" y="3761798"/>
            <a:ext cx="1343514" cy="216023"/>
          </a:xfrm>
          <a:prstGeom prst="homePlate">
            <a:avLst/>
          </a:pr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ja-JP" dirty="0" smtClean="0">
              <a:solidFill>
                <a:prstClr val="black"/>
              </a:solidFill>
            </a:endParaRPr>
          </a:p>
        </p:txBody>
      </p:sp>
      <p:sp>
        <p:nvSpPr>
          <p:cNvPr id="91" name="正方形/長方形 6"/>
          <p:cNvSpPr>
            <a:spLocks noChangeArrowheads="1"/>
          </p:cNvSpPr>
          <p:nvPr/>
        </p:nvSpPr>
        <p:spPr bwMode="auto">
          <a:xfrm>
            <a:off x="8162579" y="3741697"/>
            <a:ext cx="1309996" cy="253916"/>
          </a:xfrm>
          <a:prstGeom prst="rect">
            <a:avLst/>
          </a:prstGeom>
          <a:noFill/>
          <a:ln>
            <a:noFill/>
          </a:ln>
          <a:extLst/>
        </p:spPr>
        <p:txBody>
          <a:bodyPr wrap="square">
            <a:spAutoFit/>
          </a:bodyPr>
          <a:lstStyle>
            <a:lvl1pPr eaLnBrk="0" hangingPunct="0">
              <a:spcBef>
                <a:spcPct val="20000"/>
              </a:spcBef>
              <a:buFont typeface="Arial" pitchFamily="34"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pitchFamily="34"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pitchFamily="34"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pitchFamily="34"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pitchFamily="34" charset="0"/>
              <a:buChar char="»"/>
              <a:defRPr kumimoji="1" sz="2000">
                <a:solidFill>
                  <a:schemeClr val="tx1"/>
                </a:solidFill>
                <a:latin typeface="Calibri" pitchFamily="34" charset="0"/>
                <a:ea typeface="ＭＳ Ｐゴシック" pitchFamily="50" charset="-128"/>
              </a:defRPr>
            </a:lvl9pPr>
          </a:lstStyle>
          <a:p>
            <a:pPr algn="ctr" eaLnBrk="1" hangingPunct="1">
              <a:spcBef>
                <a:spcPct val="0"/>
              </a:spcBef>
              <a:buFontTx/>
              <a:buNone/>
            </a:pPr>
            <a:r>
              <a:rPr lang="en-US" altLang="ja-JP" sz="1000" b="1" dirty="0" smtClean="0">
                <a:solidFill>
                  <a:prstClr val="black"/>
                </a:solidFill>
                <a:latin typeface="Arial" pitchFamily="34" charset="0"/>
              </a:rPr>
              <a:t>H18</a:t>
            </a:r>
            <a:r>
              <a:rPr lang="ja-JP" altLang="en-US" sz="1000" b="1" dirty="0" smtClean="0">
                <a:solidFill>
                  <a:prstClr val="black"/>
                </a:solidFill>
                <a:latin typeface="Arial" pitchFamily="34" charset="0"/>
              </a:rPr>
              <a:t>年　</a:t>
            </a:r>
            <a:r>
              <a:rPr lang="en-US" altLang="ja-JP" sz="1000" b="1" dirty="0" smtClean="0">
                <a:solidFill>
                  <a:prstClr val="black"/>
                </a:solidFill>
                <a:latin typeface="Arial" pitchFamily="34" charset="0"/>
              </a:rPr>
              <a:t>-3.16</a:t>
            </a:r>
            <a:r>
              <a:rPr lang="ja-JP" altLang="en-US" sz="1000" b="1" dirty="0" smtClean="0">
                <a:solidFill>
                  <a:prstClr val="black"/>
                </a:solidFill>
                <a:latin typeface="Arial" pitchFamily="34" charset="0"/>
              </a:rPr>
              <a:t>％</a:t>
            </a:r>
            <a:endParaRPr lang="en-US" altLang="ja-JP" sz="1000" b="1" dirty="0" smtClean="0">
              <a:solidFill>
                <a:prstClr val="black"/>
              </a:solidFill>
              <a:latin typeface="Arial" pitchFamily="34" charset="0"/>
            </a:endParaRPr>
          </a:p>
        </p:txBody>
      </p:sp>
      <p:sp>
        <p:nvSpPr>
          <p:cNvPr id="72" name="正方形/長方形 71"/>
          <p:cNvSpPr/>
          <p:nvPr/>
        </p:nvSpPr>
        <p:spPr>
          <a:xfrm>
            <a:off x="5316985" y="2432849"/>
            <a:ext cx="1550366" cy="623740"/>
          </a:xfrm>
          <a:prstGeom prst="rect">
            <a:avLst/>
          </a:prstGeom>
          <a:solidFill>
            <a:srgbClr val="CCECFF"/>
          </a:solidFill>
          <a:ln w="15875">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1000" dirty="0" smtClean="0">
                <a:solidFill>
                  <a:prstClr val="black"/>
                </a:solidFill>
              </a:rPr>
              <a:t>300</a:t>
            </a:r>
            <a:r>
              <a:rPr lang="ja-JP" altLang="en-US" sz="1000" dirty="0" smtClean="0">
                <a:solidFill>
                  <a:prstClr val="black"/>
                </a:solidFill>
              </a:rPr>
              <a:t>万人以上の</a:t>
            </a:r>
            <a:endParaRPr lang="en-US" altLang="ja-JP" sz="1000" dirty="0" smtClean="0">
              <a:solidFill>
                <a:prstClr val="black"/>
              </a:solidFill>
            </a:endParaRPr>
          </a:p>
          <a:p>
            <a:pPr algn="ctr"/>
            <a:r>
              <a:rPr lang="ja-JP" altLang="en-US" sz="1000" dirty="0" smtClean="0">
                <a:solidFill>
                  <a:prstClr val="black"/>
                </a:solidFill>
              </a:rPr>
              <a:t>医療従事者の</a:t>
            </a:r>
            <a:r>
              <a:rPr lang="ja-JP" altLang="en-US" sz="1000" dirty="0">
                <a:solidFill>
                  <a:prstClr val="black"/>
                </a:solidFill>
              </a:rPr>
              <a:t>手</a:t>
            </a:r>
            <a:r>
              <a:rPr lang="ja-JP" altLang="en-US" sz="1000" dirty="0" smtClean="0">
                <a:solidFill>
                  <a:prstClr val="black"/>
                </a:solidFill>
              </a:rPr>
              <a:t>当</a:t>
            </a:r>
            <a:endParaRPr lang="en-US" altLang="ja-JP" sz="1000" dirty="0" smtClean="0">
              <a:solidFill>
                <a:prstClr val="black"/>
              </a:solidFill>
            </a:endParaRPr>
          </a:p>
          <a:p>
            <a:pPr algn="ctr"/>
            <a:r>
              <a:rPr lang="ja-JP" altLang="en-US" sz="1000" dirty="0" smtClean="0">
                <a:solidFill>
                  <a:prstClr val="black"/>
                </a:solidFill>
              </a:rPr>
              <a:t>約</a:t>
            </a:r>
            <a:r>
              <a:rPr lang="en-US" altLang="ja-JP" sz="1000" dirty="0" smtClean="0">
                <a:solidFill>
                  <a:prstClr val="black"/>
                </a:solidFill>
              </a:rPr>
              <a:t>1,217</a:t>
            </a:r>
            <a:r>
              <a:rPr lang="ja-JP" altLang="en-US" sz="1000" dirty="0" smtClean="0">
                <a:solidFill>
                  <a:prstClr val="black"/>
                </a:solidFill>
              </a:rPr>
              <a:t>億円</a:t>
            </a:r>
            <a:endParaRPr lang="en-US" altLang="ja-JP" sz="1000" dirty="0" smtClean="0">
              <a:solidFill>
                <a:prstClr val="black"/>
              </a:solidFill>
            </a:endParaRPr>
          </a:p>
          <a:p>
            <a:pPr algn="ctr"/>
            <a:r>
              <a:rPr lang="en-US" altLang="ja-JP" sz="650" dirty="0">
                <a:solidFill>
                  <a:prstClr val="black"/>
                </a:solidFill>
              </a:rPr>
              <a:t>※</a:t>
            </a:r>
            <a:r>
              <a:rPr lang="ja-JP" altLang="en-US" sz="650" dirty="0" smtClean="0">
                <a:solidFill>
                  <a:prstClr val="black"/>
                </a:solidFill>
              </a:rPr>
              <a:t>賃</a:t>
            </a:r>
            <a:r>
              <a:rPr lang="ja-JP" altLang="en-US" sz="650" dirty="0">
                <a:solidFill>
                  <a:prstClr val="black"/>
                </a:solidFill>
              </a:rPr>
              <a:t>金</a:t>
            </a:r>
            <a:r>
              <a:rPr lang="ja-JP" altLang="en-US" sz="650" dirty="0" smtClean="0">
                <a:solidFill>
                  <a:prstClr val="black"/>
                </a:solidFill>
              </a:rPr>
              <a:t>引き上げを</a:t>
            </a:r>
            <a:r>
              <a:rPr lang="ja-JP" altLang="en-US" sz="650" dirty="0">
                <a:solidFill>
                  <a:prstClr val="black"/>
                </a:solidFill>
              </a:rPr>
              <a:t>通じた消</a:t>
            </a:r>
            <a:r>
              <a:rPr lang="ja-JP" altLang="en-US" sz="650" dirty="0" smtClean="0">
                <a:solidFill>
                  <a:prstClr val="black"/>
                </a:solidFill>
              </a:rPr>
              <a:t>費喚起</a:t>
            </a:r>
            <a:endParaRPr lang="ja-JP" altLang="en-US" sz="650" dirty="0">
              <a:solidFill>
                <a:prstClr val="black"/>
              </a:solidFill>
            </a:endParaRPr>
          </a:p>
        </p:txBody>
      </p:sp>
      <p:sp>
        <p:nvSpPr>
          <p:cNvPr id="74" name="テキスト ボックス 73"/>
          <p:cNvSpPr txBox="1"/>
          <p:nvPr/>
        </p:nvSpPr>
        <p:spPr>
          <a:xfrm>
            <a:off x="7995338" y="14197"/>
            <a:ext cx="1871989" cy="571301"/>
          </a:xfrm>
          <a:prstGeom prst="rect">
            <a:avLst/>
          </a:prstGeom>
          <a:noFill/>
          <a:ln>
            <a:solidFill>
              <a:schemeClr val="tx1"/>
            </a:solidFill>
          </a:ln>
        </p:spPr>
        <p:txBody>
          <a:bodyPr wrap="square" lIns="36000" tIns="36000" rIns="36000" bIns="36000" rtlCol="0">
            <a:spAutoFit/>
          </a:bodyPr>
          <a:lstStyle/>
          <a:p>
            <a:pPr algn="ctr">
              <a:lnSpc>
                <a:spcPct val="90000"/>
              </a:lnSpc>
            </a:pPr>
            <a:r>
              <a:rPr lang="en-US" altLang="ja-JP" sz="1200" dirty="0" smtClean="0">
                <a:solidFill>
                  <a:prstClr val="black"/>
                </a:solidFill>
              </a:rPr>
              <a:t>2015</a:t>
            </a:r>
            <a:r>
              <a:rPr lang="ja-JP" altLang="en-US" sz="1200" dirty="0" smtClean="0">
                <a:solidFill>
                  <a:prstClr val="black"/>
                </a:solidFill>
              </a:rPr>
              <a:t>年</a:t>
            </a:r>
            <a:r>
              <a:rPr lang="en-US" altLang="ja-JP" sz="1200" dirty="0" smtClean="0">
                <a:solidFill>
                  <a:prstClr val="black"/>
                </a:solidFill>
              </a:rPr>
              <a:t>12</a:t>
            </a:r>
            <a:r>
              <a:rPr lang="ja-JP" altLang="en-US" sz="1200" dirty="0" smtClean="0">
                <a:solidFill>
                  <a:prstClr val="black"/>
                </a:solidFill>
              </a:rPr>
              <a:t>月</a:t>
            </a:r>
            <a:r>
              <a:rPr lang="en-US" altLang="ja-JP" sz="1200" dirty="0" smtClean="0">
                <a:solidFill>
                  <a:prstClr val="black"/>
                </a:solidFill>
              </a:rPr>
              <a:t>9</a:t>
            </a:r>
            <a:r>
              <a:rPr lang="ja-JP" altLang="en-US" sz="1200" dirty="0" smtClean="0">
                <a:solidFill>
                  <a:prstClr val="black"/>
                </a:solidFill>
              </a:rPr>
              <a:t>日</a:t>
            </a:r>
            <a:endParaRPr lang="en-US" altLang="ja-JP" sz="1200" dirty="0" smtClean="0">
              <a:solidFill>
                <a:prstClr val="black"/>
              </a:solidFill>
            </a:endParaRPr>
          </a:p>
          <a:p>
            <a:pPr algn="ctr">
              <a:lnSpc>
                <a:spcPct val="90000"/>
              </a:lnSpc>
            </a:pPr>
            <a:r>
              <a:rPr lang="ja-JP" altLang="en-US" sz="1200" dirty="0" smtClean="0">
                <a:solidFill>
                  <a:prstClr val="black"/>
                </a:solidFill>
              </a:rPr>
              <a:t>国民医療を守る議員の会</a:t>
            </a:r>
            <a:endParaRPr lang="en-US" altLang="ja-JP" sz="1200" dirty="0" smtClean="0">
              <a:solidFill>
                <a:prstClr val="black"/>
              </a:solidFill>
            </a:endParaRPr>
          </a:p>
          <a:p>
            <a:pPr algn="ctr">
              <a:lnSpc>
                <a:spcPct val="90000"/>
              </a:lnSpc>
            </a:pPr>
            <a:r>
              <a:rPr lang="ja-JP" altLang="en-US" sz="1200" dirty="0" smtClean="0">
                <a:solidFill>
                  <a:prstClr val="black"/>
                </a:solidFill>
              </a:rPr>
              <a:t>日本医師会資料</a:t>
            </a:r>
            <a:endParaRPr lang="ja-JP" altLang="en-US" sz="1200" dirty="0">
              <a:solidFill>
                <a:prstClr val="black"/>
              </a:solidFill>
            </a:endParaRPr>
          </a:p>
        </p:txBody>
      </p:sp>
      <p:sp>
        <p:nvSpPr>
          <p:cNvPr id="73"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41</a:t>
            </a:fld>
            <a:endParaRPr lang="ja-JP" altLang="en-US" dirty="0">
              <a:solidFill>
                <a:prstClr val="black"/>
              </a:solidFill>
            </a:endParaRPr>
          </a:p>
        </p:txBody>
      </p:sp>
    </p:spTree>
    <p:extLst>
      <p:ext uri="{BB962C8B-B14F-4D97-AF65-F5344CB8AC3E}">
        <p14:creationId xmlns:p14="http://schemas.microsoft.com/office/powerpoint/2010/main" val="2249340784"/>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260649" y="188640"/>
            <a:ext cx="929489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12</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9</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「国民医療を守るための総決起大会」</a:t>
            </a:r>
            <a:r>
              <a:rPr lang="ja-JP" altLang="en-US" sz="2000" dirty="0" smtClean="0">
                <a:solidFill>
                  <a:srgbClr val="000000"/>
                </a:solidFill>
                <a:ea typeface="ＭＳ Ｐゴシック" charset="-128"/>
              </a:rPr>
              <a:t>開催</a:t>
            </a:r>
            <a:endParaRPr lang="ja-JP" altLang="en-US" sz="2000" dirty="0">
              <a:solidFill>
                <a:srgbClr val="000000"/>
              </a:solidFill>
              <a:ea typeface="ＭＳ Ｐゴシック" charset="-128"/>
            </a:endParaRPr>
          </a:p>
        </p:txBody>
      </p:sp>
      <p:sp>
        <p:nvSpPr>
          <p:cNvPr id="6" name="Text Box 3"/>
          <p:cNvSpPr txBox="1">
            <a:spLocks noChangeArrowheads="1"/>
          </p:cNvSpPr>
          <p:nvPr/>
        </p:nvSpPr>
        <p:spPr bwMode="auto">
          <a:xfrm>
            <a:off x="277318" y="980728"/>
            <a:ext cx="9205023" cy="1477328"/>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algn="ctr" eaLnBrk="1" hangingPunct="1">
              <a:spcBef>
                <a:spcPts val="600"/>
              </a:spcBef>
              <a:buFontTx/>
              <a:buNone/>
              <a:defRPr/>
            </a:pPr>
            <a:r>
              <a:rPr lang="ja-JP" altLang="en-US" sz="2000" dirty="0" smtClean="0">
                <a:solidFill>
                  <a:srgbClr val="000000"/>
                </a:solidFill>
              </a:rPr>
              <a:t>決 議</a:t>
            </a:r>
            <a:endParaRPr lang="en-US" altLang="ja-JP" sz="2000" dirty="0" smtClean="0">
              <a:solidFill>
                <a:srgbClr val="000000"/>
              </a:solidFill>
            </a:endParaRPr>
          </a:p>
          <a:p>
            <a:pPr marL="269875" indent="-269875" eaLnBrk="1" hangingPunct="1">
              <a:spcBef>
                <a:spcPts val="600"/>
              </a:spcBef>
              <a:buFontTx/>
              <a:buNone/>
              <a:defRPr/>
            </a:pPr>
            <a:r>
              <a:rPr lang="ja-JP" altLang="en-US" sz="2000" dirty="0">
                <a:solidFill>
                  <a:srgbClr val="000000"/>
                </a:solidFill>
              </a:rPr>
              <a:t>一、国民に必要かつ充分な医療・介護を提供する</a:t>
            </a:r>
            <a:r>
              <a:rPr lang="ja-JP" altLang="en-US" sz="2000" dirty="0" smtClean="0">
                <a:solidFill>
                  <a:srgbClr val="000000"/>
                </a:solidFill>
              </a:rPr>
              <a:t>ための</a:t>
            </a:r>
            <a:r>
              <a:rPr lang="ja-JP" altLang="en-US" sz="2000" dirty="0">
                <a:solidFill>
                  <a:srgbClr val="000000"/>
                </a:solidFill>
              </a:rPr>
              <a:t>適切な財源の確保</a:t>
            </a:r>
          </a:p>
          <a:p>
            <a:pPr marL="354013" indent="-354013" eaLnBrk="1" hangingPunct="1">
              <a:spcBef>
                <a:spcPts val="600"/>
              </a:spcBef>
              <a:buFontTx/>
              <a:buNone/>
              <a:defRPr/>
            </a:pPr>
            <a:r>
              <a:rPr lang="ja-JP" altLang="en-US" sz="2000" dirty="0" smtClean="0">
                <a:solidFill>
                  <a:srgbClr val="000000"/>
                </a:solidFill>
              </a:rPr>
              <a:t>一</a:t>
            </a:r>
            <a:r>
              <a:rPr lang="ja-JP" altLang="en-US" sz="2000" dirty="0">
                <a:solidFill>
                  <a:srgbClr val="000000"/>
                </a:solidFill>
              </a:rPr>
              <a:t>、国民と医療機関等に不合理な負担を</a:t>
            </a:r>
            <a:r>
              <a:rPr lang="ja-JP" altLang="en-US" sz="2000" dirty="0" smtClean="0">
                <a:solidFill>
                  <a:srgbClr val="000000"/>
                </a:solidFill>
              </a:rPr>
              <a:t>生じさせている</a:t>
            </a:r>
            <a:r>
              <a:rPr lang="ja-JP" altLang="en-US" sz="2000" dirty="0">
                <a:solidFill>
                  <a:srgbClr val="000000"/>
                </a:solidFill>
              </a:rPr>
              <a:t>医療等に係る消費税問題の抜本的な</a:t>
            </a:r>
            <a:r>
              <a:rPr lang="ja-JP" altLang="en-US" sz="2000" dirty="0" smtClean="0">
                <a:solidFill>
                  <a:srgbClr val="000000"/>
                </a:solidFill>
              </a:rPr>
              <a:t>解決</a:t>
            </a:r>
            <a:endParaRPr lang="en-US" altLang="ja-JP" sz="2000" dirty="0" smtClean="0">
              <a:solidFill>
                <a:srgbClr val="000000"/>
              </a:solidFill>
            </a:endParaRPr>
          </a:p>
        </p:txBody>
      </p:sp>
      <p:pic>
        <p:nvPicPr>
          <p:cNvPr id="8195" name="Picture 3"/>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701651" y="2640159"/>
            <a:ext cx="6356350" cy="39020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42</a:t>
            </a:fld>
            <a:endParaRPr lang="ja-JP" altLang="en-US" dirty="0">
              <a:solidFill>
                <a:prstClr val="black"/>
              </a:solidFill>
            </a:endParaRPr>
          </a:p>
        </p:txBody>
      </p:sp>
    </p:spTree>
    <p:extLst>
      <p:ext uri="{BB962C8B-B14F-4D97-AF65-F5344CB8AC3E}">
        <p14:creationId xmlns:p14="http://schemas.microsoft.com/office/powerpoint/2010/main" val="377965125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29440" y="44624"/>
            <a:ext cx="9294897"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12</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11</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横倉会長が</a:t>
            </a:r>
            <a:r>
              <a:rPr lang="ja-JP" altLang="en-US" sz="2000" dirty="0" smtClean="0">
                <a:solidFill>
                  <a:srgbClr val="000000"/>
                </a:solidFill>
                <a:ea typeface="ＭＳ Ｐゴシック" charset="-128"/>
              </a:rPr>
              <a:t>稲田自民</a:t>
            </a:r>
            <a:r>
              <a:rPr lang="ja-JP" altLang="en-US" sz="2000" dirty="0">
                <a:solidFill>
                  <a:srgbClr val="000000"/>
                </a:solidFill>
                <a:ea typeface="ＭＳ Ｐゴシック" charset="-128"/>
              </a:rPr>
              <a:t>党政調会長</a:t>
            </a:r>
            <a:r>
              <a:rPr lang="ja-JP" altLang="en-US" sz="2000" dirty="0" smtClean="0">
                <a:solidFill>
                  <a:srgbClr val="000000"/>
                </a:solidFill>
                <a:ea typeface="ＭＳ Ｐゴシック" charset="-128"/>
              </a:rPr>
              <a:t>と会談</a:t>
            </a:r>
            <a:endParaRPr lang="ja-JP" altLang="en-US" sz="2000" dirty="0">
              <a:solidFill>
                <a:srgbClr val="000000"/>
              </a:solidFill>
              <a:ea typeface="ＭＳ Ｐゴシック" charset="-128"/>
            </a:endParaRPr>
          </a:p>
        </p:txBody>
      </p:sp>
      <p:sp>
        <p:nvSpPr>
          <p:cNvPr id="6" name="Text Box 2"/>
          <p:cNvSpPr txBox="1">
            <a:spLocks noChangeArrowheads="1"/>
          </p:cNvSpPr>
          <p:nvPr/>
        </p:nvSpPr>
        <p:spPr bwMode="auto">
          <a:xfrm>
            <a:off x="4525380" y="1818033"/>
            <a:ext cx="5148572"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12</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15</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横倉会長が</a:t>
            </a:r>
            <a:r>
              <a:rPr lang="ja-JP" altLang="en-US" sz="2000" dirty="0" smtClean="0">
                <a:solidFill>
                  <a:srgbClr val="000000"/>
                </a:solidFill>
                <a:ea typeface="ＭＳ Ｐゴシック" charset="-128"/>
              </a:rPr>
              <a:t>二階自民党</a:t>
            </a:r>
            <a:r>
              <a:rPr lang="ja-JP" altLang="en-US" sz="2000" dirty="0">
                <a:solidFill>
                  <a:srgbClr val="000000"/>
                </a:solidFill>
                <a:ea typeface="ＭＳ Ｐゴシック" charset="-128"/>
              </a:rPr>
              <a:t>総務</a:t>
            </a:r>
            <a:r>
              <a:rPr lang="ja-JP" altLang="en-US" sz="2000" dirty="0" smtClean="0">
                <a:solidFill>
                  <a:srgbClr val="000000"/>
                </a:solidFill>
                <a:ea typeface="ＭＳ Ｐゴシック" charset="-128"/>
              </a:rPr>
              <a:t>会長と会談</a:t>
            </a:r>
            <a:endParaRPr lang="ja-JP" altLang="en-US" sz="2000" dirty="0">
              <a:solidFill>
                <a:srgbClr val="000000"/>
              </a:solidFill>
              <a:ea typeface="ＭＳ Ｐゴシック" charset="-128"/>
            </a:endParaRPr>
          </a:p>
        </p:txBody>
      </p:sp>
      <p:pic>
        <p:nvPicPr>
          <p:cNvPr id="2050" name="Picture 2" descr="\\file\共有\総合医療政策課\03政治活動支援\2015年度\20151211稲田政調会長\20151211稲田政調会長写真\IMG_3723.JP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008" b="16994"/>
          <a:stretch/>
        </p:blipFill>
        <p:spPr bwMode="auto">
          <a:xfrm>
            <a:off x="433771" y="752511"/>
            <a:ext cx="3817151" cy="255089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p:cNvPicPr>
            <a:picLocks noChangeAspect="1" noChangeArrowheads="1"/>
          </p:cNvPicPr>
          <p:nvPr/>
        </p:nvPicPr>
        <p:blipFill rotWithShape="1">
          <a:blip r:embed="rId3">
            <a:extLst>
              <a:ext uri="{28A0092B-C50C-407E-A947-70E740481C1C}">
                <a14:useLocalDpi xmlns:a14="http://schemas.microsoft.com/office/drawing/2010/main" val="0"/>
              </a:ext>
            </a:extLst>
          </a:blip>
          <a:srcRect l="3070" r="5306" b="10985"/>
          <a:stretch/>
        </p:blipFill>
        <p:spPr bwMode="auto">
          <a:xfrm>
            <a:off x="5292770" y="2561627"/>
            <a:ext cx="4131603" cy="278070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 name="Text Box 2"/>
          <p:cNvSpPr txBox="1">
            <a:spLocks noChangeArrowheads="1"/>
          </p:cNvSpPr>
          <p:nvPr/>
        </p:nvSpPr>
        <p:spPr bwMode="auto">
          <a:xfrm>
            <a:off x="124162" y="3441194"/>
            <a:ext cx="4909711"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12</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16</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横倉</a:t>
            </a:r>
            <a:r>
              <a:rPr lang="ja-JP" altLang="en-US" sz="2000" dirty="0" smtClean="0">
                <a:solidFill>
                  <a:srgbClr val="000000"/>
                </a:solidFill>
                <a:ea typeface="ＭＳ Ｐゴシック" charset="-128"/>
              </a:rPr>
              <a:t>会長が谷垣自民党幹事長と会談</a:t>
            </a:r>
            <a:endParaRPr lang="ja-JP" altLang="en-US" sz="2000" dirty="0">
              <a:solidFill>
                <a:srgbClr val="000000"/>
              </a:solidFill>
              <a:ea typeface="ＭＳ Ｐゴシック" charset="-128"/>
            </a:endParaRPr>
          </a:p>
        </p:txBody>
      </p:sp>
      <p:pic>
        <p:nvPicPr>
          <p:cNvPr id="8" name="Picture 2"/>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4657" t="2226" r="4959" b="17088"/>
          <a:stretch/>
        </p:blipFill>
        <p:spPr bwMode="auto">
          <a:xfrm>
            <a:off x="305885" y="4161111"/>
            <a:ext cx="4219500" cy="26078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43</a:t>
            </a:fld>
            <a:endParaRPr lang="ja-JP" altLang="en-US" dirty="0">
              <a:solidFill>
                <a:prstClr val="black"/>
              </a:solidFill>
            </a:endParaRPr>
          </a:p>
        </p:txBody>
      </p:sp>
    </p:spTree>
    <p:extLst>
      <p:ext uri="{BB962C8B-B14F-4D97-AF65-F5344CB8AC3E}">
        <p14:creationId xmlns:p14="http://schemas.microsoft.com/office/powerpoint/2010/main" val="399723861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56017" y="188643"/>
            <a:ext cx="9633520" cy="132343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12</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16</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日本医師会定例記者会見</a:t>
            </a:r>
            <a:endParaRPr lang="en-US" altLang="ja-JP" sz="2000" dirty="0">
              <a:solidFill>
                <a:srgbClr val="000000"/>
              </a:solidFill>
              <a:ea typeface="ＭＳ Ｐゴシック" charset="-128"/>
            </a:endParaRPr>
          </a:p>
          <a:p>
            <a:pPr marL="177800" indent="-177800" eaLnBrk="1" hangingPunct="1">
              <a:spcBef>
                <a:spcPts val="0"/>
              </a:spcBef>
              <a:buFontTx/>
              <a:buNone/>
            </a:pPr>
            <a:r>
              <a:rPr lang="ja-JP" altLang="en-US" sz="2000" dirty="0">
                <a:solidFill>
                  <a:srgbClr val="000000"/>
                </a:solidFill>
                <a:ea typeface="ＭＳ Ｐゴシック" charset="-128"/>
              </a:rPr>
              <a:t>　「医療における適切な財源確保に</a:t>
            </a:r>
            <a:r>
              <a:rPr lang="ja-JP" altLang="en-US" sz="2000" dirty="0" smtClean="0">
                <a:solidFill>
                  <a:srgbClr val="000000"/>
                </a:solidFill>
                <a:ea typeface="ＭＳ Ｐゴシック" charset="-128"/>
              </a:rPr>
              <a:t>ついて</a:t>
            </a:r>
            <a:endParaRPr lang="en-US" altLang="ja-JP" sz="2000" dirty="0" smtClean="0">
              <a:solidFill>
                <a:srgbClr val="000000"/>
              </a:solidFill>
              <a:ea typeface="ＭＳ Ｐゴシック" charset="-128"/>
            </a:endParaRPr>
          </a:p>
          <a:p>
            <a:pPr marL="177800" indent="-177800" eaLnBrk="1" hangingPunct="1">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社会保障の充実によるローカル・アベノミクスの推進</a:t>
            </a:r>
            <a:r>
              <a:rPr lang="ja-JP" altLang="en-US" sz="2000" dirty="0" smtClean="0">
                <a:solidFill>
                  <a:srgbClr val="000000"/>
                </a:solidFill>
                <a:ea typeface="ＭＳ Ｐゴシック" charset="-128"/>
              </a:rPr>
              <a:t>～」</a:t>
            </a:r>
            <a:endParaRPr lang="en-US" altLang="ja-JP" sz="2000" dirty="0" smtClean="0">
              <a:solidFill>
                <a:srgbClr val="000000"/>
              </a:solidFill>
              <a:ea typeface="ＭＳ Ｐゴシック" charset="-128"/>
            </a:endParaRPr>
          </a:p>
        </p:txBody>
      </p:sp>
      <p:sp>
        <p:nvSpPr>
          <p:cNvPr id="6" name="Text Box 3"/>
          <p:cNvSpPr txBox="1">
            <a:spLocks noChangeArrowheads="1"/>
          </p:cNvSpPr>
          <p:nvPr/>
        </p:nvSpPr>
        <p:spPr bwMode="auto">
          <a:xfrm>
            <a:off x="284351" y="1615148"/>
            <a:ext cx="9205023" cy="4201150"/>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600"/>
              </a:spcBef>
              <a:buFontTx/>
              <a:buNone/>
              <a:defRPr/>
            </a:pPr>
            <a:r>
              <a:rPr lang="ja-JP" altLang="en-US" sz="1800" dirty="0">
                <a:solidFill>
                  <a:srgbClr val="000000"/>
                </a:solidFill>
              </a:rPr>
              <a:t>○ 「骨太の方針</a:t>
            </a:r>
            <a:r>
              <a:rPr lang="en-US" altLang="ja-JP" sz="1800" dirty="0">
                <a:solidFill>
                  <a:srgbClr val="000000"/>
                </a:solidFill>
              </a:rPr>
              <a:t>2015</a:t>
            </a:r>
            <a:r>
              <a:rPr lang="ja-JP" altLang="en-US" sz="1800" dirty="0">
                <a:solidFill>
                  <a:srgbClr val="000000"/>
                </a:solidFill>
              </a:rPr>
              <a:t>」では「各年度の歳出については、一律ではなく柔軟に対応する」と書かれて</a:t>
            </a:r>
            <a:r>
              <a:rPr lang="ja-JP" altLang="en-US" sz="1800" dirty="0" smtClean="0">
                <a:solidFill>
                  <a:srgbClr val="000000"/>
                </a:solidFill>
              </a:rPr>
              <a:t>いる。</a:t>
            </a:r>
            <a:r>
              <a:rPr lang="ja-JP" altLang="en-US" sz="1800" dirty="0">
                <a:solidFill>
                  <a:srgbClr val="000000"/>
                </a:solidFill>
              </a:rPr>
              <a:t>このことから、</a:t>
            </a:r>
            <a:r>
              <a:rPr lang="ja-JP" altLang="en-US" sz="1800" u="sng" dirty="0">
                <a:solidFill>
                  <a:srgbClr val="FF0000"/>
                </a:solidFill>
              </a:rPr>
              <a:t>高齢化等に伴う増加額を単純に</a:t>
            </a:r>
            <a:r>
              <a:rPr lang="en-US" altLang="ja-JP" sz="1800" u="sng" dirty="0">
                <a:solidFill>
                  <a:srgbClr val="FF0000"/>
                </a:solidFill>
              </a:rPr>
              <a:t>3</a:t>
            </a:r>
            <a:r>
              <a:rPr lang="ja-JP" altLang="en-US" sz="1800" u="sng" dirty="0">
                <a:solidFill>
                  <a:srgbClr val="FF0000"/>
                </a:solidFill>
              </a:rPr>
              <a:t>で割って年間</a:t>
            </a:r>
            <a:r>
              <a:rPr lang="en-US" altLang="ja-JP" sz="1800" u="sng" dirty="0">
                <a:solidFill>
                  <a:srgbClr val="FF0000"/>
                </a:solidFill>
              </a:rPr>
              <a:t>5,000</a:t>
            </a:r>
            <a:r>
              <a:rPr lang="ja-JP" altLang="en-US" sz="1800" u="sng" dirty="0">
                <a:solidFill>
                  <a:srgbClr val="FF0000"/>
                </a:solidFill>
              </a:rPr>
              <a:t>億円として良いもので</a:t>
            </a:r>
            <a:r>
              <a:rPr lang="ja-JP" altLang="en-US" sz="1800" u="sng" dirty="0" smtClean="0">
                <a:solidFill>
                  <a:srgbClr val="FF0000"/>
                </a:solidFill>
              </a:rPr>
              <a:t>はない</a:t>
            </a:r>
            <a:r>
              <a:rPr lang="ja-JP" altLang="en-US" sz="1800" dirty="0" smtClean="0">
                <a:solidFill>
                  <a:srgbClr val="000000"/>
                </a:solidFill>
              </a:rPr>
              <a:t>。</a:t>
            </a:r>
            <a:r>
              <a:rPr lang="ja-JP" altLang="en-US" sz="1800" dirty="0">
                <a:solidFill>
                  <a:srgbClr val="000000"/>
                </a:solidFill>
              </a:rPr>
              <a:t>現在、ジェネリック医薬品の使用促進などによる医療費適正化や、地域の実情を踏まえた改革、さらには今年発足した日本健康会議での取り組みも進んでおり、数年後には伸びの抑制の効果も期待</a:t>
            </a:r>
            <a:r>
              <a:rPr lang="ja-JP" altLang="en-US" sz="1800" dirty="0" smtClean="0">
                <a:solidFill>
                  <a:srgbClr val="000000"/>
                </a:solidFill>
              </a:rPr>
              <a:t>できる。</a:t>
            </a:r>
            <a:endParaRPr lang="en-US" altLang="ja-JP" sz="1800" dirty="0" smtClean="0">
              <a:solidFill>
                <a:srgbClr val="000000"/>
              </a:solidFill>
            </a:endParaRPr>
          </a:p>
          <a:p>
            <a:pPr marL="269875" indent="-269875" eaLnBrk="1" hangingPunct="1">
              <a:spcBef>
                <a:spcPts val="600"/>
              </a:spcBef>
              <a:buFontTx/>
              <a:buNone/>
              <a:defRPr/>
            </a:pPr>
            <a:r>
              <a:rPr lang="ja-JP" altLang="en-US" sz="1800" dirty="0" smtClean="0">
                <a:solidFill>
                  <a:srgbClr val="000000"/>
                </a:solidFill>
              </a:rPr>
              <a:t>○ 現在</a:t>
            </a:r>
            <a:r>
              <a:rPr lang="ja-JP" altLang="en-US" sz="1800" dirty="0">
                <a:solidFill>
                  <a:srgbClr val="000000"/>
                </a:solidFill>
              </a:rPr>
              <a:t>、医療機関の従事者は全国で</a:t>
            </a:r>
            <a:r>
              <a:rPr lang="en-US" altLang="ja-JP" sz="1800" dirty="0">
                <a:solidFill>
                  <a:srgbClr val="000000"/>
                </a:solidFill>
              </a:rPr>
              <a:t>300</a:t>
            </a:r>
            <a:r>
              <a:rPr lang="ja-JP" altLang="en-US" sz="1800" dirty="0">
                <a:solidFill>
                  <a:srgbClr val="000000"/>
                </a:solidFill>
              </a:rPr>
              <a:t>万人以上に上り、リーマンショック後の月間現金給与総額を見ると、製造業で</a:t>
            </a:r>
            <a:r>
              <a:rPr lang="ja-JP" altLang="en-US" sz="1800" dirty="0" smtClean="0">
                <a:solidFill>
                  <a:srgbClr val="000000"/>
                </a:solidFill>
              </a:rPr>
              <a:t>は約</a:t>
            </a:r>
            <a:r>
              <a:rPr lang="en-US" altLang="ja-JP" sz="1800" dirty="0" smtClean="0">
                <a:solidFill>
                  <a:srgbClr val="000000"/>
                </a:solidFill>
              </a:rPr>
              <a:t>1</a:t>
            </a:r>
            <a:r>
              <a:rPr lang="ja-JP" altLang="en-US" sz="1800" dirty="0" smtClean="0">
                <a:solidFill>
                  <a:srgbClr val="000000"/>
                </a:solidFill>
              </a:rPr>
              <a:t>割</a:t>
            </a:r>
            <a:r>
              <a:rPr lang="ja-JP" altLang="en-US" sz="1800" dirty="0">
                <a:solidFill>
                  <a:srgbClr val="000000"/>
                </a:solidFill>
              </a:rPr>
              <a:t>も上昇、それに対し医療で</a:t>
            </a:r>
            <a:r>
              <a:rPr lang="ja-JP" altLang="en-US" sz="1800" dirty="0" smtClean="0">
                <a:solidFill>
                  <a:srgbClr val="000000"/>
                </a:solidFill>
              </a:rPr>
              <a:t>は減少</a:t>
            </a:r>
            <a:r>
              <a:rPr lang="ja-JP" altLang="en-US" sz="1800" dirty="0">
                <a:solidFill>
                  <a:srgbClr val="000000"/>
                </a:solidFill>
              </a:rPr>
              <a:t>しており、景気回復を後押しできない</a:t>
            </a:r>
            <a:r>
              <a:rPr lang="ja-JP" altLang="en-US" sz="1800" dirty="0" smtClean="0">
                <a:solidFill>
                  <a:srgbClr val="000000"/>
                </a:solidFill>
              </a:rPr>
              <a:t>状況。</a:t>
            </a:r>
            <a:r>
              <a:rPr lang="ja-JP" altLang="en-US" sz="1800" dirty="0">
                <a:solidFill>
                  <a:srgbClr val="000000"/>
                </a:solidFill>
              </a:rPr>
              <a:t>さら</a:t>
            </a:r>
            <a:r>
              <a:rPr lang="ja-JP" altLang="en-US" sz="1800" dirty="0" smtClean="0">
                <a:solidFill>
                  <a:srgbClr val="000000"/>
                </a:solidFill>
              </a:rPr>
              <a:t>に、医療</a:t>
            </a:r>
            <a:r>
              <a:rPr lang="ja-JP" altLang="en-US" sz="1800" dirty="0">
                <a:solidFill>
                  <a:srgbClr val="000000"/>
                </a:solidFill>
              </a:rPr>
              <a:t>分野は他の産業より雇用誘発効果が大きく、特に医療従事者の比率が高い地方では、経済の活性化に多大な貢献を</a:t>
            </a:r>
            <a:r>
              <a:rPr lang="ja-JP" altLang="en-US" sz="1800" dirty="0" smtClean="0">
                <a:solidFill>
                  <a:srgbClr val="000000"/>
                </a:solidFill>
              </a:rPr>
              <a:t>する。</a:t>
            </a:r>
            <a:r>
              <a:rPr lang="ja-JP" altLang="en-US" sz="1800" u="sng" dirty="0" smtClean="0">
                <a:solidFill>
                  <a:srgbClr val="FF0000"/>
                </a:solidFill>
              </a:rPr>
              <a:t>医療</a:t>
            </a:r>
            <a:r>
              <a:rPr lang="ja-JP" altLang="en-US" sz="1800" u="sng" dirty="0">
                <a:solidFill>
                  <a:srgbClr val="FF0000"/>
                </a:solidFill>
              </a:rPr>
              <a:t>分野への財源投入は、地方の経済を活性化させ</a:t>
            </a:r>
            <a:r>
              <a:rPr lang="ja-JP" altLang="en-US" sz="1800" u="sng" dirty="0" smtClean="0">
                <a:solidFill>
                  <a:srgbClr val="FF0000"/>
                </a:solidFill>
              </a:rPr>
              <a:t>、ローカル</a:t>
            </a:r>
            <a:r>
              <a:rPr lang="ja-JP" altLang="en-US" sz="1800" u="sng" dirty="0">
                <a:solidFill>
                  <a:srgbClr val="FF0000"/>
                </a:solidFill>
              </a:rPr>
              <a:t>・アベノミクスの</a:t>
            </a:r>
            <a:r>
              <a:rPr lang="ja-JP" altLang="en-US" sz="1800" u="sng" dirty="0" smtClean="0">
                <a:solidFill>
                  <a:srgbClr val="FF0000"/>
                </a:solidFill>
              </a:rPr>
              <a:t>推進が</a:t>
            </a:r>
            <a:r>
              <a:rPr lang="ja-JP" altLang="en-US" sz="1800" u="sng" dirty="0">
                <a:solidFill>
                  <a:srgbClr val="FF0000"/>
                </a:solidFill>
              </a:rPr>
              <a:t>期待</a:t>
            </a:r>
            <a:r>
              <a:rPr lang="ja-JP" altLang="en-US" sz="1800" u="sng" dirty="0" smtClean="0">
                <a:solidFill>
                  <a:srgbClr val="FF0000"/>
                </a:solidFill>
              </a:rPr>
              <a:t>できる。</a:t>
            </a:r>
            <a:endParaRPr lang="en-US" altLang="ja-JP" sz="1800" u="sng" dirty="0" smtClean="0">
              <a:solidFill>
                <a:srgbClr val="FF0000"/>
              </a:solidFill>
            </a:endParaRPr>
          </a:p>
          <a:p>
            <a:pPr marL="269875" indent="-269875" eaLnBrk="1" hangingPunct="1">
              <a:spcBef>
                <a:spcPts val="600"/>
              </a:spcBef>
              <a:buFontTx/>
              <a:buNone/>
              <a:defRPr/>
            </a:pPr>
            <a:r>
              <a:rPr lang="ja-JP" altLang="en-US" sz="1800" dirty="0" smtClean="0">
                <a:solidFill>
                  <a:srgbClr val="000000"/>
                </a:solidFill>
              </a:rPr>
              <a:t>○ 国民</a:t>
            </a:r>
            <a:r>
              <a:rPr lang="ja-JP" altLang="en-US" sz="1800" dirty="0">
                <a:solidFill>
                  <a:srgbClr val="000000"/>
                </a:solidFill>
              </a:rPr>
              <a:t>に適切な医療を提供するためには、過不足のない診療報酬の確保が重要となります。高齢化だけではなく、物価・賃金の動向や医療の高度化を反映し、地域医療を確保するため、</a:t>
            </a:r>
            <a:r>
              <a:rPr lang="ja-JP" altLang="en-US" sz="1800" u="sng" dirty="0">
                <a:solidFill>
                  <a:srgbClr val="FF0000"/>
                </a:solidFill>
              </a:rPr>
              <a:t>平成</a:t>
            </a:r>
            <a:r>
              <a:rPr lang="en-US" altLang="ja-JP" sz="1800" u="sng" dirty="0">
                <a:solidFill>
                  <a:srgbClr val="FF0000"/>
                </a:solidFill>
              </a:rPr>
              <a:t>28</a:t>
            </a:r>
            <a:r>
              <a:rPr lang="ja-JP" altLang="en-US" sz="1800" u="sng" dirty="0">
                <a:solidFill>
                  <a:srgbClr val="FF0000"/>
                </a:solidFill>
              </a:rPr>
              <a:t>年度診療報酬改定はプラス改定とする</a:t>
            </a:r>
            <a:r>
              <a:rPr lang="ja-JP" altLang="en-US" sz="1800" u="sng" dirty="0" smtClean="0">
                <a:solidFill>
                  <a:srgbClr val="FF0000"/>
                </a:solidFill>
              </a:rPr>
              <a:t>べき</a:t>
            </a:r>
            <a:r>
              <a:rPr lang="ja-JP" altLang="en-US" sz="1800" dirty="0" smtClean="0">
                <a:solidFill>
                  <a:srgbClr val="000000"/>
                </a:solidFill>
              </a:rPr>
              <a:t>。</a:t>
            </a:r>
            <a:endParaRPr lang="en-US" altLang="ja-JP" sz="1800" dirty="0" smtClean="0">
              <a:solidFill>
                <a:srgbClr val="000000"/>
              </a:solidFill>
            </a:endParaRPr>
          </a:p>
          <a:p>
            <a:pPr marL="269875" indent="-269875" eaLnBrk="1" hangingPunct="1">
              <a:spcBef>
                <a:spcPts val="600"/>
              </a:spcBef>
              <a:buFontTx/>
              <a:buNone/>
              <a:defRPr/>
            </a:pPr>
            <a:r>
              <a:rPr lang="ja-JP" altLang="en-US" sz="1800" dirty="0" smtClean="0">
                <a:solidFill>
                  <a:srgbClr val="000000"/>
                </a:solidFill>
              </a:rPr>
              <a:t>○ </a:t>
            </a:r>
            <a:r>
              <a:rPr lang="ja-JP" altLang="ja-JP" sz="1800" u="sng" dirty="0" smtClean="0">
                <a:solidFill>
                  <a:srgbClr val="FF0000"/>
                </a:solidFill>
              </a:rPr>
              <a:t>薬価</a:t>
            </a:r>
            <a:r>
              <a:rPr lang="ja-JP" altLang="ja-JP" sz="1800" u="sng" dirty="0">
                <a:solidFill>
                  <a:srgbClr val="FF0000"/>
                </a:solidFill>
              </a:rPr>
              <a:t>等引き下げ分は本体改定財源にきちんと充当して活用す</a:t>
            </a:r>
            <a:r>
              <a:rPr lang="ja-JP" altLang="ja-JP" sz="1800" u="sng" dirty="0" smtClean="0">
                <a:solidFill>
                  <a:srgbClr val="FF0000"/>
                </a:solidFill>
              </a:rPr>
              <a:t>べき</a:t>
            </a:r>
            <a:r>
              <a:rPr lang="ja-JP" altLang="en-US" sz="1800" u="sng" dirty="0" smtClean="0">
                <a:solidFill>
                  <a:srgbClr val="FF0000"/>
                </a:solidFill>
              </a:rPr>
              <a:t>。</a:t>
            </a:r>
            <a:endParaRPr lang="en-US" altLang="ja-JP" sz="1800" u="sng" dirty="0" smtClean="0">
              <a:solidFill>
                <a:srgbClr val="FF0000"/>
              </a:solidFill>
            </a:endParaRPr>
          </a:p>
        </p:txBody>
      </p:sp>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44</a:t>
            </a:fld>
            <a:endParaRPr lang="ja-JP" altLang="en-US" dirty="0">
              <a:solidFill>
                <a:prstClr val="black"/>
              </a:solidFill>
            </a:endParaRPr>
          </a:p>
        </p:txBody>
      </p:sp>
    </p:spTree>
    <p:extLst>
      <p:ext uri="{BB962C8B-B14F-4D97-AF65-F5344CB8AC3E}">
        <p14:creationId xmlns:p14="http://schemas.microsoft.com/office/powerpoint/2010/main" val="967373293"/>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 Box 2"/>
          <p:cNvSpPr txBox="1">
            <a:spLocks noChangeArrowheads="1"/>
          </p:cNvSpPr>
          <p:nvPr/>
        </p:nvSpPr>
        <p:spPr bwMode="auto">
          <a:xfrm>
            <a:off x="126608" y="1598566"/>
            <a:ext cx="9779429" cy="605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lnSpc>
                <a:spcPts val="2000"/>
              </a:lnSpc>
              <a:spcBef>
                <a:spcPts val="0"/>
              </a:spcBef>
              <a:buFontTx/>
              <a:buNone/>
            </a:pPr>
            <a:r>
              <a:rPr lang="en-US" altLang="ja-JP" sz="1900" dirty="0" smtClean="0">
                <a:solidFill>
                  <a:srgbClr val="000000"/>
                </a:solidFill>
                <a:ea typeface="ＭＳ Ｐゴシック" charset="-128"/>
              </a:rPr>
              <a:t>【2015</a:t>
            </a:r>
            <a:r>
              <a:rPr lang="ja-JP" altLang="en-US" sz="1900" dirty="0" smtClean="0">
                <a:solidFill>
                  <a:srgbClr val="000000"/>
                </a:solidFill>
                <a:ea typeface="ＭＳ Ｐゴシック" charset="-128"/>
              </a:rPr>
              <a:t>年</a:t>
            </a:r>
            <a:r>
              <a:rPr lang="en-US" altLang="ja-JP" sz="1900" dirty="0" smtClean="0">
                <a:solidFill>
                  <a:srgbClr val="000000"/>
                </a:solidFill>
                <a:ea typeface="ＭＳ Ｐゴシック" charset="-128"/>
              </a:rPr>
              <a:t>12</a:t>
            </a:r>
            <a:r>
              <a:rPr lang="ja-JP" altLang="en-US" sz="1900" dirty="0" smtClean="0">
                <a:solidFill>
                  <a:srgbClr val="000000"/>
                </a:solidFill>
                <a:ea typeface="ＭＳ Ｐゴシック" charset="-128"/>
              </a:rPr>
              <a:t>月</a:t>
            </a:r>
            <a:r>
              <a:rPr lang="en-US" altLang="ja-JP" sz="1900" dirty="0" smtClean="0">
                <a:solidFill>
                  <a:srgbClr val="000000"/>
                </a:solidFill>
                <a:ea typeface="ＭＳ Ｐゴシック" charset="-128"/>
              </a:rPr>
              <a:t>17</a:t>
            </a:r>
            <a:r>
              <a:rPr lang="ja-JP" altLang="en-US" sz="1900" dirty="0" smtClean="0">
                <a:solidFill>
                  <a:srgbClr val="000000"/>
                </a:solidFill>
                <a:ea typeface="ＭＳ Ｐゴシック" charset="-128"/>
              </a:rPr>
              <a:t>日</a:t>
            </a:r>
            <a:r>
              <a:rPr lang="en-US" altLang="ja-JP" sz="1900" dirty="0" smtClean="0">
                <a:solidFill>
                  <a:srgbClr val="000000"/>
                </a:solidFill>
                <a:ea typeface="ＭＳ Ｐゴシック" charset="-128"/>
              </a:rPr>
              <a:t>】</a:t>
            </a:r>
          </a:p>
          <a:p>
            <a:pPr eaLnBrk="1" hangingPunct="1">
              <a:lnSpc>
                <a:spcPts val="2000"/>
              </a:lnSpc>
              <a:spcBef>
                <a:spcPts val="0"/>
              </a:spcBef>
              <a:buFontTx/>
              <a:buNone/>
            </a:pPr>
            <a:r>
              <a:rPr lang="ja-JP" altLang="en-US" sz="1900" dirty="0">
                <a:solidFill>
                  <a:srgbClr val="000000"/>
                </a:solidFill>
                <a:ea typeface="ＭＳ Ｐゴシック" charset="-128"/>
              </a:rPr>
              <a:t>　</a:t>
            </a:r>
            <a:r>
              <a:rPr lang="ja-JP" altLang="en-US" sz="1900" dirty="0" smtClean="0">
                <a:solidFill>
                  <a:srgbClr val="000000"/>
                </a:solidFill>
                <a:ea typeface="ＭＳ Ｐゴシック" charset="-128"/>
              </a:rPr>
              <a:t>自民党・</a:t>
            </a:r>
            <a:r>
              <a:rPr lang="ja-JP" altLang="en-US" sz="1900" dirty="0">
                <a:solidFill>
                  <a:srgbClr val="000000"/>
                </a:solidFill>
                <a:ea typeface="ＭＳ Ｐゴシック" charset="-128"/>
              </a:rPr>
              <a:t>志</a:t>
            </a:r>
            <a:r>
              <a:rPr lang="ja-JP" altLang="en-US" sz="1900" dirty="0" smtClean="0">
                <a:solidFill>
                  <a:srgbClr val="000000"/>
                </a:solidFill>
                <a:ea typeface="ＭＳ Ｐゴシック" charset="-128"/>
              </a:rPr>
              <a:t>帥会が</a:t>
            </a:r>
            <a:r>
              <a:rPr lang="ja-JP" altLang="en-US" sz="1900" dirty="0">
                <a:solidFill>
                  <a:srgbClr val="000000"/>
                </a:solidFill>
                <a:ea typeface="ＭＳ Ｐゴシック" charset="-128"/>
              </a:rPr>
              <a:t>財務省主計局に「診療報酬改定に</a:t>
            </a:r>
            <a:r>
              <a:rPr lang="ja-JP" altLang="en-US" sz="1900" dirty="0" smtClean="0">
                <a:solidFill>
                  <a:srgbClr val="000000"/>
                </a:solidFill>
                <a:ea typeface="ＭＳ Ｐゴシック" charset="-128"/>
              </a:rPr>
              <a:t>関する申入書」を提出</a:t>
            </a:r>
            <a:endParaRPr lang="ja-JP" altLang="en-US" sz="1900" dirty="0">
              <a:solidFill>
                <a:srgbClr val="000000"/>
              </a:solidFill>
              <a:ea typeface="ＭＳ Ｐゴシック" charset="-128"/>
            </a:endParaRPr>
          </a:p>
        </p:txBody>
      </p:sp>
      <p:sp>
        <p:nvSpPr>
          <p:cNvPr id="7" name="Text Box 3"/>
          <p:cNvSpPr txBox="1">
            <a:spLocks noChangeArrowheads="1"/>
          </p:cNvSpPr>
          <p:nvPr/>
        </p:nvSpPr>
        <p:spPr bwMode="auto">
          <a:xfrm>
            <a:off x="165925" y="2204869"/>
            <a:ext cx="9517056" cy="4529445"/>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hangingPunct="1">
              <a:lnSpc>
                <a:spcPts val="1800"/>
              </a:lnSpc>
              <a:spcBef>
                <a:spcPts val="500"/>
              </a:spcBef>
              <a:buFontTx/>
              <a:buNone/>
              <a:defRPr/>
            </a:pPr>
            <a:r>
              <a:rPr lang="ja-JP" altLang="en-US" sz="1800" dirty="0" smtClean="0">
                <a:solidFill>
                  <a:srgbClr val="000000"/>
                </a:solidFill>
              </a:rPr>
              <a:t>　社会</a:t>
            </a:r>
            <a:r>
              <a:rPr lang="ja-JP" altLang="en-US" sz="1800" dirty="0">
                <a:solidFill>
                  <a:srgbClr val="000000"/>
                </a:solidFill>
              </a:rPr>
              <a:t>保障の大きな柱である国民皆保険を基軸とした持続的で安定的な医療制度を次の世代</a:t>
            </a:r>
            <a:r>
              <a:rPr lang="ja-JP" altLang="en-US" sz="1800" dirty="0" smtClean="0">
                <a:solidFill>
                  <a:srgbClr val="000000"/>
                </a:solidFill>
              </a:rPr>
              <a:t>に継</a:t>
            </a:r>
            <a:r>
              <a:rPr lang="ja-JP" altLang="en-US" sz="1800" dirty="0">
                <a:solidFill>
                  <a:srgbClr val="000000"/>
                </a:solidFill>
              </a:rPr>
              <a:t>ないでいくのは我々の責務である。</a:t>
            </a:r>
          </a:p>
          <a:p>
            <a:pPr eaLnBrk="1" hangingPunct="1">
              <a:lnSpc>
                <a:spcPts val="1800"/>
              </a:lnSpc>
              <a:spcBef>
                <a:spcPts val="500"/>
              </a:spcBef>
              <a:buFontTx/>
              <a:buNone/>
              <a:defRPr/>
            </a:pPr>
            <a:r>
              <a:rPr lang="ja-JP" altLang="en-US" sz="1800" dirty="0" smtClean="0">
                <a:solidFill>
                  <a:srgbClr val="000000"/>
                </a:solidFill>
              </a:rPr>
              <a:t>　その</a:t>
            </a:r>
            <a:r>
              <a:rPr lang="ja-JP" altLang="en-US" sz="1800" dirty="0">
                <a:solidFill>
                  <a:srgbClr val="000000"/>
                </a:solidFill>
              </a:rPr>
              <a:t>為には財政再建はもとより、社会保障の財政基盤を支える為の経済の活性化と循環と</a:t>
            </a:r>
            <a:r>
              <a:rPr lang="ja-JP" altLang="en-US" sz="1800" dirty="0" smtClean="0">
                <a:solidFill>
                  <a:srgbClr val="000000"/>
                </a:solidFill>
              </a:rPr>
              <a:t>いう観点</a:t>
            </a:r>
            <a:r>
              <a:rPr lang="ja-JP" altLang="en-US" sz="1800" dirty="0">
                <a:solidFill>
                  <a:srgbClr val="000000"/>
                </a:solidFill>
              </a:rPr>
              <a:t>は欠かせない。経済の発展が社会保障の財政基盤を支え、社会保障の発展が生産誘発効果</a:t>
            </a:r>
            <a:r>
              <a:rPr lang="ja-JP" altLang="en-US" sz="1800" dirty="0" smtClean="0">
                <a:solidFill>
                  <a:srgbClr val="000000"/>
                </a:solidFill>
              </a:rPr>
              <a:t>や雇用</a:t>
            </a:r>
            <a:r>
              <a:rPr lang="ja-JP" altLang="en-US" sz="1800" dirty="0">
                <a:solidFill>
                  <a:srgbClr val="000000"/>
                </a:solidFill>
              </a:rPr>
              <a:t>誘発効果などを通じて日本の経済を底支えするのである。</a:t>
            </a:r>
          </a:p>
          <a:p>
            <a:pPr eaLnBrk="1" hangingPunct="1">
              <a:lnSpc>
                <a:spcPts val="1800"/>
              </a:lnSpc>
              <a:spcBef>
                <a:spcPts val="500"/>
              </a:spcBef>
              <a:buFontTx/>
              <a:buNone/>
              <a:defRPr/>
            </a:pPr>
            <a:r>
              <a:rPr lang="ja-JP" altLang="en-US" sz="1800" dirty="0" smtClean="0">
                <a:solidFill>
                  <a:srgbClr val="000000"/>
                </a:solidFill>
              </a:rPr>
              <a:t>　特</a:t>
            </a:r>
            <a:r>
              <a:rPr lang="ja-JP" altLang="en-US" sz="1800" dirty="0">
                <a:solidFill>
                  <a:srgbClr val="000000"/>
                </a:solidFill>
              </a:rPr>
              <a:t>に地方においては、医療従事者の比率が高く、地方における医療従事者は、地域の医療</a:t>
            </a:r>
            <a:r>
              <a:rPr lang="ja-JP" altLang="en-US" sz="1800" dirty="0" smtClean="0">
                <a:solidFill>
                  <a:srgbClr val="000000"/>
                </a:solidFill>
              </a:rPr>
              <a:t>のみならず</a:t>
            </a:r>
            <a:r>
              <a:rPr lang="ja-JP" altLang="en-US" sz="1800" dirty="0">
                <a:solidFill>
                  <a:srgbClr val="000000"/>
                </a:solidFill>
              </a:rPr>
              <a:t>経済をも支える大きな役目を担っている。医療機関経営が安定し、それが医療従事者の</a:t>
            </a:r>
            <a:r>
              <a:rPr lang="ja-JP" altLang="en-US" sz="1800" dirty="0" smtClean="0">
                <a:solidFill>
                  <a:srgbClr val="000000"/>
                </a:solidFill>
              </a:rPr>
              <a:t>給与</a:t>
            </a:r>
            <a:r>
              <a:rPr lang="ja-JP" altLang="en-US" sz="1800" dirty="0">
                <a:solidFill>
                  <a:srgbClr val="000000"/>
                </a:solidFill>
              </a:rPr>
              <a:t>等に還元されれば、消費を喚起し、地方経済ひいては国内経済全体への波及効果も期待</a:t>
            </a:r>
            <a:r>
              <a:rPr lang="ja-JP" altLang="en-US" sz="1800" dirty="0" smtClean="0">
                <a:solidFill>
                  <a:srgbClr val="000000"/>
                </a:solidFill>
              </a:rPr>
              <a:t>できる</a:t>
            </a:r>
            <a:r>
              <a:rPr lang="ja-JP" altLang="en-US" sz="1800" dirty="0">
                <a:solidFill>
                  <a:srgbClr val="000000"/>
                </a:solidFill>
              </a:rPr>
              <a:t>。</a:t>
            </a:r>
          </a:p>
          <a:p>
            <a:pPr eaLnBrk="1" hangingPunct="1">
              <a:lnSpc>
                <a:spcPts val="1800"/>
              </a:lnSpc>
              <a:spcBef>
                <a:spcPts val="500"/>
              </a:spcBef>
              <a:buFontTx/>
              <a:buNone/>
              <a:defRPr/>
            </a:pPr>
            <a:r>
              <a:rPr lang="ja-JP" altLang="en-US" sz="1800" dirty="0" smtClean="0">
                <a:solidFill>
                  <a:srgbClr val="000000"/>
                </a:solidFill>
              </a:rPr>
              <a:t>　以上</a:t>
            </a:r>
            <a:r>
              <a:rPr lang="ja-JP" altLang="en-US" sz="1800" dirty="0">
                <a:solidFill>
                  <a:srgbClr val="000000"/>
                </a:solidFill>
              </a:rPr>
              <a:t>のような観点から、政策集団・志帥会として、ローカルアベノミクスの推進を全きもの</a:t>
            </a:r>
            <a:r>
              <a:rPr lang="ja-JP" altLang="en-US" sz="1800" dirty="0" smtClean="0">
                <a:solidFill>
                  <a:srgbClr val="000000"/>
                </a:solidFill>
              </a:rPr>
              <a:t>とする</a:t>
            </a:r>
            <a:r>
              <a:rPr lang="ja-JP" altLang="en-US" sz="1800" dirty="0">
                <a:solidFill>
                  <a:srgbClr val="000000"/>
                </a:solidFill>
              </a:rPr>
              <a:t>ため、今般の診療報酬改定について、右の通り申し入れるものである。</a:t>
            </a:r>
          </a:p>
          <a:p>
            <a:pPr marL="269875" indent="-269875" algn="ctr" eaLnBrk="1" hangingPunct="1">
              <a:lnSpc>
                <a:spcPts val="1800"/>
              </a:lnSpc>
              <a:spcBef>
                <a:spcPts val="500"/>
              </a:spcBef>
              <a:buFontTx/>
              <a:buNone/>
              <a:defRPr/>
            </a:pPr>
            <a:r>
              <a:rPr lang="ja-JP" altLang="en-US" sz="1800" dirty="0">
                <a:solidFill>
                  <a:srgbClr val="000000"/>
                </a:solidFill>
              </a:rPr>
              <a:t>記</a:t>
            </a:r>
          </a:p>
          <a:p>
            <a:pPr marL="354013" indent="-354013" eaLnBrk="1" hangingPunct="1">
              <a:lnSpc>
                <a:spcPts val="1800"/>
              </a:lnSpc>
              <a:spcBef>
                <a:spcPts val="500"/>
              </a:spcBef>
              <a:buFontTx/>
              <a:buNone/>
              <a:defRPr/>
            </a:pPr>
            <a:r>
              <a:rPr lang="ja-JP" altLang="en-US" sz="1800" dirty="0" smtClean="0">
                <a:solidFill>
                  <a:srgbClr val="000000"/>
                </a:solidFill>
              </a:rPr>
              <a:t>一　今般</a:t>
            </a:r>
            <a:r>
              <a:rPr lang="ja-JP" altLang="en-US" sz="1800" dirty="0">
                <a:solidFill>
                  <a:srgbClr val="000000"/>
                </a:solidFill>
              </a:rPr>
              <a:t>の診療報酬改定に</a:t>
            </a:r>
            <a:r>
              <a:rPr lang="ja-JP" altLang="en-US" sz="1800" dirty="0" smtClean="0">
                <a:solidFill>
                  <a:srgbClr val="000000"/>
                </a:solidFill>
              </a:rPr>
              <a:t>当たっては</a:t>
            </a:r>
            <a:r>
              <a:rPr lang="ja-JP" altLang="en-US" sz="1800" dirty="0">
                <a:solidFill>
                  <a:srgbClr val="000000"/>
                </a:solidFill>
              </a:rPr>
              <a:t>、医療に携わる者にやる気と安心を与え、国民の安心に</a:t>
            </a:r>
            <a:r>
              <a:rPr lang="ja-JP" altLang="en-US" sz="1800" dirty="0" smtClean="0">
                <a:solidFill>
                  <a:srgbClr val="000000"/>
                </a:solidFill>
              </a:rPr>
              <a:t>も繋がり</a:t>
            </a:r>
            <a:r>
              <a:rPr lang="ja-JP" altLang="en-US" sz="1800" dirty="0">
                <a:solidFill>
                  <a:srgbClr val="000000"/>
                </a:solidFill>
              </a:rPr>
              <a:t>、ローカルアベノミクスの推進にも寄与するべく、必要な財源を確保すること。</a:t>
            </a:r>
          </a:p>
          <a:p>
            <a:pPr marL="269875" indent="-269875" algn="r" eaLnBrk="1" hangingPunct="1">
              <a:lnSpc>
                <a:spcPts val="1800"/>
              </a:lnSpc>
              <a:spcBef>
                <a:spcPts val="500"/>
              </a:spcBef>
              <a:buFontTx/>
              <a:buNone/>
              <a:defRPr/>
            </a:pPr>
            <a:r>
              <a:rPr lang="ja-JP" altLang="en-US" sz="1800" dirty="0">
                <a:solidFill>
                  <a:srgbClr val="000000"/>
                </a:solidFill>
              </a:rPr>
              <a:t>以上</a:t>
            </a:r>
          </a:p>
          <a:p>
            <a:pPr marL="269875" indent="-269875" eaLnBrk="1" hangingPunct="1">
              <a:lnSpc>
                <a:spcPts val="1800"/>
              </a:lnSpc>
              <a:spcBef>
                <a:spcPts val="500"/>
              </a:spcBef>
              <a:buFontTx/>
              <a:buNone/>
              <a:defRPr/>
            </a:pPr>
            <a:r>
              <a:rPr lang="ja-JP" altLang="en-US" sz="1800" dirty="0" smtClean="0">
                <a:solidFill>
                  <a:srgbClr val="000000"/>
                </a:solidFill>
              </a:rPr>
              <a:t>　　　　　　　平成</a:t>
            </a:r>
            <a:r>
              <a:rPr lang="en-US" altLang="ja-JP" sz="1800" dirty="0" smtClean="0">
                <a:solidFill>
                  <a:srgbClr val="000000"/>
                </a:solidFill>
              </a:rPr>
              <a:t>27</a:t>
            </a:r>
            <a:r>
              <a:rPr lang="ja-JP" altLang="en-US" sz="1800" dirty="0" smtClean="0">
                <a:solidFill>
                  <a:srgbClr val="000000"/>
                </a:solidFill>
              </a:rPr>
              <a:t>年</a:t>
            </a:r>
            <a:r>
              <a:rPr lang="en-US" altLang="ja-JP" sz="1800" dirty="0" smtClean="0">
                <a:solidFill>
                  <a:srgbClr val="000000"/>
                </a:solidFill>
              </a:rPr>
              <a:t>12</a:t>
            </a:r>
            <a:r>
              <a:rPr lang="ja-JP" altLang="en-US" sz="1800" dirty="0" smtClean="0">
                <a:solidFill>
                  <a:srgbClr val="000000"/>
                </a:solidFill>
              </a:rPr>
              <a:t>月</a:t>
            </a:r>
            <a:r>
              <a:rPr lang="en-US" altLang="ja-JP" sz="1800" dirty="0" smtClean="0">
                <a:solidFill>
                  <a:srgbClr val="000000"/>
                </a:solidFill>
              </a:rPr>
              <a:t>17</a:t>
            </a:r>
            <a:r>
              <a:rPr lang="ja-JP" altLang="en-US" sz="1800" dirty="0" smtClean="0">
                <a:solidFill>
                  <a:srgbClr val="000000"/>
                </a:solidFill>
              </a:rPr>
              <a:t>日</a:t>
            </a:r>
            <a:endParaRPr lang="ja-JP" altLang="en-US" sz="1800" dirty="0">
              <a:solidFill>
                <a:srgbClr val="000000"/>
              </a:solidFill>
            </a:endParaRPr>
          </a:p>
          <a:p>
            <a:pPr marL="269875" indent="-269875" eaLnBrk="1" hangingPunct="1">
              <a:lnSpc>
                <a:spcPts val="1800"/>
              </a:lnSpc>
              <a:spcBef>
                <a:spcPts val="500"/>
              </a:spcBef>
              <a:buFontTx/>
              <a:buNone/>
              <a:defRPr/>
            </a:pPr>
            <a:r>
              <a:rPr lang="ja-JP" altLang="en-US" sz="1800" dirty="0">
                <a:solidFill>
                  <a:srgbClr val="000000"/>
                </a:solidFill>
              </a:rPr>
              <a:t>財務省主計局可部次長殿</a:t>
            </a:r>
            <a:endParaRPr lang="en-US" altLang="ja-JP" sz="1800" dirty="0" smtClean="0">
              <a:solidFill>
                <a:srgbClr val="000000"/>
              </a:solidFill>
            </a:endParaRPr>
          </a:p>
        </p:txBody>
      </p:sp>
      <p:sp>
        <p:nvSpPr>
          <p:cNvPr id="5" name="Text Box 2"/>
          <p:cNvSpPr txBox="1">
            <a:spLocks noChangeArrowheads="1"/>
          </p:cNvSpPr>
          <p:nvPr/>
        </p:nvSpPr>
        <p:spPr bwMode="auto">
          <a:xfrm>
            <a:off x="165923" y="116632"/>
            <a:ext cx="9009451" cy="8617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lnSpc>
                <a:spcPts val="2000"/>
              </a:lnSpc>
              <a:spcBef>
                <a:spcPts val="0"/>
              </a:spcBef>
              <a:buFontTx/>
              <a:buNone/>
            </a:pPr>
            <a:r>
              <a:rPr lang="en-US" altLang="ja-JP" sz="1900" dirty="0" smtClean="0">
                <a:solidFill>
                  <a:srgbClr val="000000"/>
                </a:solidFill>
                <a:ea typeface="ＭＳ Ｐゴシック" charset="-128"/>
              </a:rPr>
              <a:t>【2015</a:t>
            </a:r>
            <a:r>
              <a:rPr lang="ja-JP" altLang="en-US" sz="1900" dirty="0" smtClean="0">
                <a:solidFill>
                  <a:srgbClr val="000000"/>
                </a:solidFill>
                <a:ea typeface="ＭＳ Ｐゴシック" charset="-128"/>
              </a:rPr>
              <a:t>年</a:t>
            </a:r>
            <a:r>
              <a:rPr lang="en-US" altLang="ja-JP" sz="1900" dirty="0" smtClean="0">
                <a:solidFill>
                  <a:srgbClr val="000000"/>
                </a:solidFill>
                <a:ea typeface="ＭＳ Ｐゴシック" charset="-128"/>
              </a:rPr>
              <a:t>12</a:t>
            </a:r>
            <a:r>
              <a:rPr lang="ja-JP" altLang="en-US" sz="1900" dirty="0" smtClean="0">
                <a:solidFill>
                  <a:srgbClr val="000000"/>
                </a:solidFill>
                <a:ea typeface="ＭＳ Ｐゴシック" charset="-128"/>
              </a:rPr>
              <a:t>月</a:t>
            </a:r>
            <a:r>
              <a:rPr lang="en-US" altLang="ja-JP" sz="1900" dirty="0" smtClean="0">
                <a:solidFill>
                  <a:srgbClr val="000000"/>
                </a:solidFill>
                <a:ea typeface="ＭＳ Ｐゴシック" charset="-128"/>
              </a:rPr>
              <a:t>17</a:t>
            </a:r>
            <a:r>
              <a:rPr lang="ja-JP" altLang="en-US" sz="1900" dirty="0" smtClean="0">
                <a:solidFill>
                  <a:srgbClr val="000000"/>
                </a:solidFill>
                <a:ea typeface="ＭＳ Ｐゴシック" charset="-128"/>
              </a:rPr>
              <a:t>日</a:t>
            </a:r>
            <a:r>
              <a:rPr lang="en-US" altLang="ja-JP" sz="1900" dirty="0" smtClean="0">
                <a:solidFill>
                  <a:srgbClr val="000000"/>
                </a:solidFill>
                <a:ea typeface="ＭＳ Ｐゴシック" charset="-128"/>
              </a:rPr>
              <a:t>】</a:t>
            </a:r>
          </a:p>
          <a:p>
            <a:pPr eaLnBrk="1" hangingPunct="1">
              <a:lnSpc>
                <a:spcPts val="2000"/>
              </a:lnSpc>
              <a:spcBef>
                <a:spcPts val="0"/>
              </a:spcBef>
              <a:buFontTx/>
              <a:buNone/>
            </a:pPr>
            <a:r>
              <a:rPr lang="ja-JP" altLang="en-US" sz="1900" dirty="0">
                <a:solidFill>
                  <a:srgbClr val="000000"/>
                </a:solidFill>
                <a:ea typeface="ＭＳ Ｐゴシック" charset="-128"/>
              </a:rPr>
              <a:t>　</a:t>
            </a:r>
            <a:r>
              <a:rPr lang="ja-JP" altLang="en-US" sz="1900" dirty="0" smtClean="0">
                <a:solidFill>
                  <a:srgbClr val="000000"/>
                </a:solidFill>
                <a:ea typeface="ＭＳ Ｐゴシック" charset="-128"/>
              </a:rPr>
              <a:t>横倉会長が自民党の志帥会（二階派）政策勉強会で、医療における適切な財源確保について説明</a:t>
            </a:r>
            <a:endParaRPr lang="ja-JP" altLang="en-US" sz="1900" dirty="0">
              <a:solidFill>
                <a:srgbClr val="000000"/>
              </a:solidFill>
              <a:ea typeface="ＭＳ Ｐゴシック" charset="-128"/>
            </a:endParaRPr>
          </a:p>
        </p:txBody>
      </p:sp>
      <p:pic>
        <p:nvPicPr>
          <p:cNvPr id="8" name="Picture 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830929" y="692696"/>
            <a:ext cx="1863485" cy="128918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 name="テキスト ボックス 8"/>
          <p:cNvSpPr txBox="1"/>
          <p:nvPr/>
        </p:nvSpPr>
        <p:spPr>
          <a:xfrm>
            <a:off x="2535172" y="275428"/>
            <a:ext cx="571112" cy="153888"/>
          </a:xfrm>
          <a:prstGeom prst="rect">
            <a:avLst/>
          </a:prstGeom>
          <a:noFill/>
        </p:spPr>
        <p:txBody>
          <a:bodyPr wrap="square" tIns="0" bIns="0" rtlCol="0">
            <a:spAutoFit/>
          </a:bodyPr>
          <a:lstStyle/>
          <a:p>
            <a:r>
              <a:rPr lang="ja-JP" altLang="en-US" sz="1000" dirty="0" smtClean="0">
                <a:solidFill>
                  <a:prstClr val="black"/>
                </a:solidFill>
              </a:rPr>
              <a:t>しすい</a:t>
            </a:r>
            <a:endParaRPr lang="ja-JP" altLang="en-US" sz="1000" dirty="0">
              <a:solidFill>
                <a:prstClr val="black"/>
              </a:solidFill>
            </a:endParaRPr>
          </a:p>
        </p:txBody>
      </p:sp>
      <p:sp>
        <p:nvSpPr>
          <p:cNvPr id="10"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45</a:t>
            </a:fld>
            <a:endParaRPr lang="ja-JP" altLang="en-US" dirty="0">
              <a:solidFill>
                <a:prstClr val="black"/>
              </a:solidFill>
            </a:endParaRPr>
          </a:p>
        </p:txBody>
      </p:sp>
    </p:spTree>
    <p:extLst>
      <p:ext uri="{BB962C8B-B14F-4D97-AF65-F5344CB8AC3E}">
        <p14:creationId xmlns:p14="http://schemas.microsoft.com/office/powerpoint/2010/main" val="194159063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175642" y="-171400"/>
            <a:ext cx="9517327" cy="6946257"/>
            <a:chOff x="113262" y="1779996"/>
            <a:chExt cx="9517327" cy="6130562"/>
          </a:xfrm>
        </p:grpSpPr>
        <p:sp>
          <p:nvSpPr>
            <p:cNvPr id="2053" name="Rectangle 37"/>
            <p:cNvSpPr>
              <a:spLocks noChangeArrowheads="1"/>
            </p:cNvSpPr>
            <p:nvPr/>
          </p:nvSpPr>
          <p:spPr bwMode="auto">
            <a:xfrm>
              <a:off x="113262" y="2037058"/>
              <a:ext cx="9517327" cy="5873500"/>
            </a:xfrm>
            <a:prstGeom prst="rect">
              <a:avLst/>
            </a:prstGeom>
            <a:solidFill>
              <a:srgbClr val="FFFFAF">
                <a:alpha val="51000"/>
              </a:srgbClr>
            </a:solidFill>
            <a:ln w="9525">
              <a:solidFill>
                <a:schemeClr val="tx1"/>
              </a:solidFill>
              <a:miter lim="800000"/>
              <a:headEnd/>
              <a:tailEnd/>
            </a:ln>
          </p:spPr>
          <p:txBody>
            <a:bodyPr/>
            <a:lstStyle/>
            <a:p>
              <a:r>
                <a:rPr lang="ja-JP" altLang="en-US" b="1" dirty="0" smtClean="0">
                  <a:solidFill>
                    <a:srgbClr val="5B9BD5"/>
                  </a:solidFill>
                </a:rPr>
                <a:t>　　　　　　</a:t>
              </a:r>
              <a:endParaRPr lang="en-US" altLang="ja-JP" b="1" dirty="0" smtClean="0">
                <a:solidFill>
                  <a:srgbClr val="5B9BD5"/>
                </a:solidFill>
              </a:endParaRPr>
            </a:p>
            <a:p>
              <a:r>
                <a:rPr lang="ja-JP" altLang="en-US" dirty="0" smtClean="0">
                  <a:solidFill>
                    <a:prstClr val="black"/>
                  </a:solidFill>
                  <a:latin typeface="ＭＳ Ｐゴシック" pitchFamily="50" charset="-128"/>
                </a:rPr>
                <a:t>　　</a:t>
              </a:r>
              <a:r>
                <a:rPr lang="ja-JP" altLang="en-US" sz="2000" dirty="0" smtClean="0">
                  <a:solidFill>
                    <a:prstClr val="black"/>
                  </a:solidFill>
                  <a:latin typeface="ＭＳ Ｐゴシック" pitchFamily="50" charset="-128"/>
                </a:rPr>
                <a:t>　　　　　　　　　　</a:t>
              </a:r>
              <a:r>
                <a:rPr lang="ja-JP" altLang="en-US" dirty="0" smtClean="0">
                  <a:solidFill>
                    <a:prstClr val="black"/>
                  </a:solidFill>
                  <a:latin typeface="ＭＳ Ｐゴシック" pitchFamily="50" charset="-128"/>
                </a:rPr>
                <a:t>　</a:t>
              </a:r>
              <a:endParaRPr lang="ja-JP" altLang="en-US" dirty="0">
                <a:solidFill>
                  <a:prstClr val="black"/>
                </a:solidFill>
              </a:endParaRPr>
            </a:p>
          </p:txBody>
        </p:sp>
        <p:sp>
          <p:nvSpPr>
            <p:cNvPr id="33" name="正方形/長方形 32"/>
            <p:cNvSpPr/>
            <p:nvPr/>
          </p:nvSpPr>
          <p:spPr>
            <a:xfrm>
              <a:off x="205753" y="1779996"/>
              <a:ext cx="9355172" cy="4222516"/>
            </a:xfrm>
            <a:prstGeom prst="rect">
              <a:avLst/>
            </a:prstGeom>
            <a:noFill/>
            <a:ln>
              <a:noFill/>
            </a:ln>
          </p:spPr>
          <p:style>
            <a:lnRef idx="2">
              <a:schemeClr val="accent6"/>
            </a:lnRef>
            <a:fillRef idx="1">
              <a:schemeClr val="lt1"/>
            </a:fillRef>
            <a:effectRef idx="0">
              <a:schemeClr val="accent6"/>
            </a:effectRef>
            <a:fontRef idx="minor">
              <a:schemeClr val="dk1"/>
            </a:fontRef>
          </p:style>
          <p:txBody>
            <a:bodyPr rtlCol="0" anchor="ctr"/>
            <a:lstStyle/>
            <a:p>
              <a:r>
                <a:rPr lang="ja-JP" altLang="en-US" sz="2000" dirty="0" smtClean="0">
                  <a:solidFill>
                    <a:prstClr val="black"/>
                  </a:solidFill>
                </a:rPr>
                <a:t>　　　　　　　　　　　　　　　　　　　　診療報酬改定について</a:t>
              </a:r>
              <a:endParaRPr lang="en-US" altLang="ja-JP" sz="2000" dirty="0" smtClean="0">
                <a:solidFill>
                  <a:prstClr val="black"/>
                </a:solidFill>
              </a:endParaRPr>
            </a:p>
            <a:p>
              <a:pPr>
                <a:spcBef>
                  <a:spcPts val="1200"/>
                </a:spcBef>
              </a:pPr>
              <a:r>
                <a:rPr lang="ja-JP" altLang="en-US" sz="2000" dirty="0" smtClean="0">
                  <a:solidFill>
                    <a:prstClr val="black"/>
                  </a:solidFill>
                </a:rPr>
                <a:t>　平成２８年度の診療報酬改定は、以下のとおりとする。</a:t>
              </a:r>
              <a:endParaRPr lang="en-US" altLang="ja-JP" sz="2000" dirty="0" smtClean="0">
                <a:solidFill>
                  <a:prstClr val="black"/>
                </a:solidFill>
              </a:endParaRPr>
            </a:p>
            <a:p>
              <a:r>
                <a:rPr lang="ja-JP" altLang="en-US" sz="2000" u="sng" dirty="0" smtClean="0">
                  <a:solidFill>
                    <a:prstClr val="black"/>
                  </a:solidFill>
                </a:rPr>
                <a:t>１．診療報酬本体　＋０．４９％</a:t>
              </a:r>
              <a:endParaRPr lang="en-US" altLang="ja-JP" sz="2000" u="sng" dirty="0" smtClean="0">
                <a:solidFill>
                  <a:prstClr val="black"/>
                </a:solidFill>
              </a:endParaRPr>
            </a:p>
            <a:p>
              <a:r>
                <a:rPr lang="ja-JP" altLang="en-US" sz="2000" dirty="0" smtClean="0">
                  <a:solidFill>
                    <a:prstClr val="black"/>
                  </a:solidFill>
                </a:rPr>
                <a:t>　　　　　　 　　　　　　　       医科　　＋０．５６％ </a:t>
              </a:r>
              <a:endParaRPr lang="en-US" altLang="ja-JP" sz="2000" dirty="0" smtClean="0">
                <a:solidFill>
                  <a:prstClr val="black"/>
                </a:solidFill>
              </a:endParaRPr>
            </a:p>
            <a:p>
              <a:r>
                <a:rPr lang="ja-JP" altLang="en-US" sz="2000" dirty="0" smtClean="0">
                  <a:solidFill>
                    <a:prstClr val="black"/>
                  </a:solidFill>
                </a:rPr>
                <a:t>　　 　　　　　　　　　　　       歯科　　＋０．６１％ </a:t>
              </a:r>
              <a:endParaRPr lang="en-US" altLang="ja-JP" sz="2000" dirty="0" smtClean="0">
                <a:solidFill>
                  <a:prstClr val="black"/>
                </a:solidFill>
              </a:endParaRPr>
            </a:p>
            <a:p>
              <a:r>
                <a:rPr lang="ja-JP" altLang="en-US" sz="2000" dirty="0" smtClean="0">
                  <a:solidFill>
                    <a:prstClr val="black"/>
                  </a:solidFill>
                </a:rPr>
                <a:t>　　 　　　　　　　　　　　       調剤　　＋０．１７％ </a:t>
              </a:r>
              <a:endParaRPr lang="en-US" altLang="ja-JP" sz="2000" dirty="0" smtClean="0">
                <a:solidFill>
                  <a:prstClr val="black"/>
                </a:solidFill>
              </a:endParaRPr>
            </a:p>
            <a:p>
              <a:r>
                <a:rPr lang="ja-JP" altLang="en-US" sz="2000" u="sng" dirty="0" smtClean="0">
                  <a:solidFill>
                    <a:prstClr val="black"/>
                  </a:solidFill>
                </a:rPr>
                <a:t>２．</a:t>
              </a:r>
              <a:r>
                <a:rPr lang="ja-JP" altLang="ja-JP" sz="2000" u="sng" dirty="0" smtClean="0">
                  <a:solidFill>
                    <a:prstClr val="black"/>
                  </a:solidFill>
                </a:rPr>
                <a:t>薬価</a:t>
              </a:r>
              <a:r>
                <a:rPr lang="ja-JP" altLang="en-US" sz="2000" u="sng" dirty="0" smtClean="0">
                  <a:solidFill>
                    <a:prstClr val="black"/>
                  </a:solidFill>
                </a:rPr>
                <a:t>等</a:t>
              </a:r>
              <a:endParaRPr lang="en-US" altLang="ja-JP" sz="2000" u="sng" dirty="0" smtClean="0">
                <a:solidFill>
                  <a:prstClr val="black"/>
                </a:solidFill>
              </a:endParaRPr>
            </a:p>
            <a:p>
              <a:r>
                <a:rPr lang="ja-JP" altLang="en-US" sz="2000" dirty="0">
                  <a:solidFill>
                    <a:prstClr val="black"/>
                  </a:solidFill>
                </a:rPr>
                <a:t>　</a:t>
              </a:r>
              <a:r>
                <a:rPr lang="ja-JP" altLang="en-US" sz="2000" u="sng" dirty="0" smtClean="0">
                  <a:solidFill>
                    <a:prstClr val="black"/>
                  </a:solidFill>
                </a:rPr>
                <a:t>①　薬価</a:t>
              </a:r>
              <a:r>
                <a:rPr lang="ja-JP" altLang="ja-JP" sz="2000" u="sng" dirty="0" smtClean="0">
                  <a:solidFill>
                    <a:prstClr val="black"/>
                  </a:solidFill>
                </a:rPr>
                <a:t>　　　</a:t>
              </a:r>
              <a:r>
                <a:rPr lang="ja-JP" altLang="en-US" sz="2000" u="sng" dirty="0" smtClean="0">
                  <a:solidFill>
                    <a:prstClr val="black"/>
                  </a:solidFill>
                </a:rPr>
                <a:t>　 </a:t>
              </a:r>
              <a:r>
                <a:rPr lang="ja-JP" altLang="ja-JP" sz="2000" u="sng" dirty="0" smtClean="0">
                  <a:solidFill>
                    <a:prstClr val="black"/>
                  </a:solidFill>
                </a:rPr>
                <a:t>　</a:t>
              </a:r>
              <a:r>
                <a:rPr lang="en-US" altLang="ja-JP" sz="2000" u="sng" dirty="0" smtClean="0">
                  <a:solidFill>
                    <a:prstClr val="black"/>
                  </a:solidFill>
                </a:rPr>
                <a:t>  </a:t>
              </a:r>
              <a:r>
                <a:rPr lang="ja-JP" altLang="ja-JP" sz="2000" u="sng" dirty="0" smtClean="0">
                  <a:solidFill>
                    <a:prstClr val="black"/>
                  </a:solidFill>
                </a:rPr>
                <a:t>▲</a:t>
              </a:r>
              <a:r>
                <a:rPr lang="ja-JP" altLang="en-US" sz="2000" u="sng" dirty="0" smtClean="0">
                  <a:solidFill>
                    <a:prstClr val="black"/>
                  </a:solidFill>
                </a:rPr>
                <a:t>１．２２</a:t>
              </a:r>
              <a:r>
                <a:rPr lang="ja-JP" altLang="ja-JP" sz="2000" u="sng" dirty="0" smtClean="0">
                  <a:solidFill>
                    <a:prstClr val="black"/>
                  </a:solidFill>
                </a:rPr>
                <a:t>％</a:t>
              </a:r>
              <a:endParaRPr lang="en-US" altLang="ja-JP" sz="2000" u="sng" dirty="0" smtClean="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上記のほか、・ 市場拡大再算定による薬価の見直しにより、▲０．１９％</a:t>
              </a:r>
              <a:endParaRPr lang="en-US" altLang="ja-JP" sz="2000" dirty="0" smtClean="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 年間販売額が極めて大きい品目に対応する市場拡大再算定</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en-US" sz="2000" dirty="0" smtClean="0">
                  <a:solidFill>
                    <a:prstClr val="black"/>
                  </a:solidFill>
                </a:rPr>
                <a:t>の特例の実施により、▲０．２８％</a:t>
              </a:r>
              <a:endParaRPr lang="en-US" altLang="ja-JP" sz="2000" dirty="0" smtClean="0">
                <a:solidFill>
                  <a:prstClr val="black"/>
                </a:solidFill>
              </a:endParaRPr>
            </a:p>
            <a:p>
              <a:r>
                <a:rPr lang="ja-JP" altLang="en-US" sz="2000" dirty="0">
                  <a:solidFill>
                    <a:prstClr val="black"/>
                  </a:solidFill>
                </a:rPr>
                <a:t>　</a:t>
              </a:r>
              <a:r>
                <a:rPr lang="ja-JP" altLang="en-US" sz="2000" u="sng" dirty="0" smtClean="0">
                  <a:solidFill>
                    <a:prstClr val="black"/>
                  </a:solidFill>
                </a:rPr>
                <a:t>②　</a:t>
              </a:r>
              <a:r>
                <a:rPr lang="ja-JP" altLang="ja-JP" sz="2000" u="sng" dirty="0" smtClean="0">
                  <a:solidFill>
                    <a:prstClr val="black"/>
                  </a:solidFill>
                </a:rPr>
                <a:t>材料</a:t>
              </a:r>
              <a:r>
                <a:rPr lang="ja-JP" altLang="en-US" sz="2000" u="sng" dirty="0" smtClean="0">
                  <a:solidFill>
                    <a:prstClr val="black"/>
                  </a:solidFill>
                </a:rPr>
                <a:t>価格</a:t>
              </a:r>
              <a:r>
                <a:rPr lang="ja-JP" altLang="ja-JP" sz="2000" u="sng" dirty="0">
                  <a:solidFill>
                    <a:prstClr val="black"/>
                  </a:solidFill>
                </a:rPr>
                <a:t>　</a:t>
              </a:r>
              <a:r>
                <a:rPr lang="en-US" altLang="ja-JP" sz="2000" u="sng" dirty="0" smtClean="0">
                  <a:solidFill>
                    <a:prstClr val="black"/>
                  </a:solidFill>
                </a:rPr>
                <a:t> </a:t>
              </a:r>
              <a:r>
                <a:rPr lang="ja-JP" altLang="ja-JP" sz="2000" u="sng" dirty="0">
                  <a:solidFill>
                    <a:prstClr val="black"/>
                  </a:solidFill>
                </a:rPr>
                <a:t>　</a:t>
              </a:r>
              <a:r>
                <a:rPr lang="en-US" altLang="ja-JP" sz="2000" u="sng" dirty="0" smtClean="0">
                  <a:solidFill>
                    <a:prstClr val="black"/>
                  </a:solidFill>
                </a:rPr>
                <a:t>  </a:t>
              </a:r>
              <a:r>
                <a:rPr lang="ja-JP" altLang="ja-JP" sz="2000" u="sng" dirty="0" smtClean="0">
                  <a:solidFill>
                    <a:prstClr val="black"/>
                  </a:solidFill>
                </a:rPr>
                <a:t>▲０．</a:t>
              </a:r>
              <a:r>
                <a:rPr lang="ja-JP" altLang="en-US" sz="2000" u="sng" dirty="0" smtClean="0">
                  <a:solidFill>
                    <a:prstClr val="black"/>
                  </a:solidFill>
                </a:rPr>
                <a:t>１１</a:t>
              </a:r>
              <a:r>
                <a:rPr lang="ja-JP" altLang="ja-JP" sz="2000" u="sng" dirty="0" smtClean="0">
                  <a:solidFill>
                    <a:prstClr val="black"/>
                  </a:solidFill>
                </a:rPr>
                <a:t>％</a:t>
              </a:r>
              <a:endParaRPr lang="en-US" altLang="ja-JP" sz="2000" u="sng" dirty="0">
                <a:solidFill>
                  <a:prstClr val="black"/>
                </a:solidFill>
                <a:latin typeface="ＭＳ Ｐゴシック" pitchFamily="50" charset="-128"/>
              </a:endParaRPr>
            </a:p>
            <a:p>
              <a:r>
                <a:rPr lang="ja-JP" altLang="en-US" sz="1400" dirty="0" smtClean="0">
                  <a:solidFill>
                    <a:prstClr val="black"/>
                  </a:solidFill>
                  <a:latin typeface="ＭＳ Ｐゴシック" pitchFamily="50" charset="-128"/>
                </a:rPr>
                <a:t>　　</a:t>
              </a:r>
              <a:endParaRPr lang="ja-JP" altLang="en-US" sz="1400" dirty="0">
                <a:solidFill>
                  <a:prstClr val="black"/>
                </a:solidFill>
              </a:endParaRPr>
            </a:p>
          </p:txBody>
        </p:sp>
        <p:sp>
          <p:nvSpPr>
            <p:cNvPr id="16" name="左中かっこ 15"/>
            <p:cNvSpPr/>
            <p:nvPr/>
          </p:nvSpPr>
          <p:spPr>
            <a:xfrm>
              <a:off x="3496484" y="3064718"/>
              <a:ext cx="275089" cy="826536"/>
            </a:xfrm>
            <a:prstGeom prst="lef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ja-JP" altLang="en-US" dirty="0">
                <a:solidFill>
                  <a:prstClr val="black"/>
                </a:solidFill>
              </a:endParaRPr>
            </a:p>
          </p:txBody>
        </p:sp>
      </p:grpSp>
      <p:sp>
        <p:nvSpPr>
          <p:cNvPr id="13"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46</a:t>
            </a:fld>
            <a:endParaRPr lang="ja-JP" altLang="en-US" dirty="0">
              <a:solidFill>
                <a:prstClr val="black"/>
              </a:solidFill>
            </a:endParaRPr>
          </a:p>
        </p:txBody>
      </p:sp>
      <p:sp>
        <p:nvSpPr>
          <p:cNvPr id="2" name="正方形/長方形 1"/>
          <p:cNvSpPr/>
          <p:nvPr/>
        </p:nvSpPr>
        <p:spPr>
          <a:xfrm>
            <a:off x="245240" y="4077072"/>
            <a:ext cx="9378030" cy="2631490"/>
          </a:xfrm>
          <a:prstGeom prst="rect">
            <a:avLst/>
          </a:prstGeom>
        </p:spPr>
        <p:txBody>
          <a:bodyPr wrap="square">
            <a:spAutoFit/>
          </a:bodyPr>
          <a:lstStyle/>
          <a:p>
            <a:pPr>
              <a:lnSpc>
                <a:spcPts val="2200"/>
              </a:lnSpc>
            </a:pPr>
            <a:r>
              <a:rPr lang="ja-JP" altLang="en-US" sz="2000" dirty="0" smtClean="0">
                <a:solidFill>
                  <a:prstClr val="black"/>
                </a:solidFill>
              </a:rPr>
              <a:t>　なお</a:t>
            </a:r>
            <a:r>
              <a:rPr lang="ja-JP" altLang="en-US" sz="2000" dirty="0">
                <a:solidFill>
                  <a:prstClr val="black"/>
                </a:solidFill>
              </a:rPr>
              <a:t>、上記のほか、</a:t>
            </a:r>
            <a:endParaRPr lang="en-US" altLang="ja-JP" sz="2000" dirty="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新規</a:t>
            </a:r>
            <a:r>
              <a:rPr lang="ja-JP" altLang="en-US" sz="2000" dirty="0">
                <a:solidFill>
                  <a:prstClr val="black"/>
                </a:solidFill>
              </a:rPr>
              <a:t>収載された後発医薬品の価格の</a:t>
            </a:r>
            <a:r>
              <a:rPr lang="ja-JP" altLang="en-US" sz="2000" dirty="0" smtClean="0">
                <a:solidFill>
                  <a:prstClr val="black"/>
                </a:solidFill>
              </a:rPr>
              <a:t>引下げ</a:t>
            </a:r>
            <a:endParaRPr lang="en-US" altLang="ja-JP" sz="2000" dirty="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長期</a:t>
            </a:r>
            <a:r>
              <a:rPr lang="ja-JP" altLang="en-US" sz="2000" dirty="0">
                <a:solidFill>
                  <a:prstClr val="black"/>
                </a:solidFill>
              </a:rPr>
              <a:t>収載品の特例的引下げの置き換え率の基準の見直し</a:t>
            </a:r>
            <a:endParaRPr lang="en-US" altLang="ja-JP" sz="2000" dirty="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いわゆる</a:t>
            </a:r>
            <a:r>
              <a:rPr lang="ja-JP" altLang="en-US" sz="2000" dirty="0">
                <a:solidFill>
                  <a:prstClr val="black"/>
                </a:solidFill>
              </a:rPr>
              <a:t>大型門前薬局等に対する評価の適正化</a:t>
            </a:r>
            <a:endParaRPr lang="en-US" altLang="ja-JP" sz="2000" dirty="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入院</a:t>
            </a:r>
            <a:r>
              <a:rPr lang="ja-JP" altLang="en-US" sz="2000" dirty="0">
                <a:solidFill>
                  <a:prstClr val="black"/>
                </a:solidFill>
              </a:rPr>
              <a:t>医療において食事として提供される経腸栄養用製品に係る入院時食事</a:t>
            </a:r>
            <a:r>
              <a:rPr lang="ja-JP" altLang="en-US" sz="2000" dirty="0" smtClean="0">
                <a:solidFill>
                  <a:prstClr val="black"/>
                </a:solidFill>
              </a:rPr>
              <a:t>療養</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en-US" sz="2000" dirty="0" smtClean="0">
                <a:solidFill>
                  <a:prstClr val="black"/>
                </a:solidFill>
              </a:rPr>
              <a:t>費</a:t>
            </a:r>
            <a:r>
              <a:rPr lang="ja-JP" altLang="en-US" sz="2000" dirty="0">
                <a:solidFill>
                  <a:prstClr val="black"/>
                </a:solidFill>
              </a:rPr>
              <a:t>等の</a:t>
            </a:r>
            <a:r>
              <a:rPr lang="ja-JP" altLang="en-US" sz="2000" dirty="0" smtClean="0">
                <a:solidFill>
                  <a:prstClr val="black"/>
                </a:solidFill>
              </a:rPr>
              <a:t>適正化</a:t>
            </a:r>
            <a:endParaRPr lang="en-US" altLang="ja-JP" sz="2000" dirty="0" smtClean="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 医薬品の適正使用等の観点等からの１処方当たりの湿布薬の枚数制限</a:t>
            </a:r>
            <a:endParaRPr lang="en-US" altLang="ja-JP" sz="2000" dirty="0" smtClean="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 費用対効果の低下した歯科材料の適正化</a:t>
            </a:r>
            <a:endParaRPr lang="en-US" altLang="ja-JP" sz="2000" dirty="0" smtClean="0">
              <a:solidFill>
                <a:prstClr val="black"/>
              </a:solidFill>
            </a:endParaRPr>
          </a:p>
          <a:p>
            <a:pPr>
              <a:lnSpc>
                <a:spcPts val="2200"/>
              </a:lnSpc>
            </a:pPr>
            <a:r>
              <a:rPr lang="ja-JP" altLang="en-US" sz="2000" dirty="0" smtClean="0">
                <a:solidFill>
                  <a:prstClr val="black"/>
                </a:solidFill>
              </a:rPr>
              <a:t>の措置を講ずる　　</a:t>
            </a:r>
            <a:endParaRPr lang="en-US" altLang="ja-JP" sz="2000" dirty="0">
              <a:solidFill>
                <a:prstClr val="black"/>
              </a:solidFill>
            </a:endParaRPr>
          </a:p>
        </p:txBody>
      </p:sp>
    </p:spTree>
    <p:extLst>
      <p:ext uri="{BB962C8B-B14F-4D97-AF65-F5344CB8AC3E}">
        <p14:creationId xmlns:p14="http://schemas.microsoft.com/office/powerpoint/2010/main" val="1494861443"/>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1778" name="Rectangle 2"/>
          <p:cNvSpPr>
            <a:spLocks noChangeArrowheads="1"/>
          </p:cNvSpPr>
          <p:nvPr/>
        </p:nvSpPr>
        <p:spPr bwMode="auto">
          <a:xfrm>
            <a:off x="619125" y="1585913"/>
            <a:ext cx="8502650" cy="1828800"/>
          </a:xfrm>
          <a:prstGeom prst="rect">
            <a:avLst/>
          </a:prstGeom>
          <a:noFill/>
          <a:ln w="9525">
            <a:noFill/>
            <a:miter lim="800000"/>
            <a:headEnd/>
            <a:tailEnd/>
          </a:ln>
          <a:effectLst/>
        </p:spPr>
        <p:txBody>
          <a:bodyPr anchor="ctr"/>
          <a:lstStyle/>
          <a:p>
            <a:pPr fontAlgn="base">
              <a:spcBef>
                <a:spcPct val="0"/>
              </a:spcBef>
              <a:spcAft>
                <a:spcPct val="0"/>
              </a:spcAft>
              <a:defRPr/>
            </a:pPr>
            <a:endParaRPr lang="ja-JP" altLang="en-US" sz="3600" b="1" dirty="0">
              <a:solidFill>
                <a:prstClr val="white"/>
              </a:solidFill>
              <a:effectLst>
                <a:outerShdw blurRad="38100" dist="38100" dir="2700000" algn="tl">
                  <a:srgbClr val="C0C0C0"/>
                </a:outerShdw>
              </a:effectLst>
              <a:latin typeface="Times New Roman" pitchFamily="18" charset="0"/>
            </a:endParaRPr>
          </a:p>
        </p:txBody>
      </p:sp>
      <p:sp>
        <p:nvSpPr>
          <p:cNvPr id="5124" name="Text Box 5"/>
          <p:cNvSpPr txBox="1">
            <a:spLocks noChangeArrowheads="1"/>
          </p:cNvSpPr>
          <p:nvPr/>
        </p:nvSpPr>
        <p:spPr bwMode="auto">
          <a:xfrm>
            <a:off x="518526" y="870940"/>
            <a:ext cx="9049544" cy="5087547"/>
          </a:xfrm>
          <a:prstGeom prst="rect">
            <a:avLst/>
          </a:prstGeom>
          <a:solidFill>
            <a:srgbClr val="FF0000">
              <a:alpha val="20000"/>
            </a:srgbClr>
          </a:solidFill>
          <a:ln w="22225">
            <a:solidFill>
              <a:schemeClr val="tx1"/>
            </a:solidFill>
            <a:headEnd/>
            <a:tailEnd/>
          </a:ln>
        </p:spPr>
        <p:style>
          <a:lnRef idx="2">
            <a:schemeClr val="accent1"/>
          </a:lnRef>
          <a:fillRef idx="1">
            <a:schemeClr val="lt1"/>
          </a:fillRef>
          <a:effectRef idx="0">
            <a:schemeClr val="accent1"/>
          </a:effectRef>
          <a:fontRef idx="minor">
            <a:schemeClr val="dk1"/>
          </a:fontRef>
        </p:style>
        <p:txBody>
          <a:bodyPr anchor="ctr">
            <a:spAutoFit/>
          </a:bodyPr>
          <a:lstStyle/>
          <a:p>
            <a:pPr marL="457200" lvl="0" indent="-457200">
              <a:lnSpc>
                <a:spcPct val="110000"/>
              </a:lnSpc>
              <a:buAutoNum type="arabicDbPeriod"/>
            </a:pPr>
            <a:r>
              <a:rPr lang="ja-JP" altLang="en-US" sz="2200" dirty="0" smtClean="0">
                <a:solidFill>
                  <a:srgbClr val="000000"/>
                </a:solidFill>
                <a:latin typeface="Arial"/>
              </a:rPr>
              <a:t>「</a:t>
            </a:r>
            <a:r>
              <a:rPr lang="ja-JP" altLang="en-US" sz="2200" dirty="0">
                <a:solidFill>
                  <a:srgbClr val="000000"/>
                </a:solidFill>
                <a:latin typeface="Arial"/>
              </a:rPr>
              <a:t>社会保障・税一体改革」で</a:t>
            </a:r>
            <a:r>
              <a:rPr lang="ja-JP" altLang="en-US" sz="2200" dirty="0" smtClean="0">
                <a:solidFill>
                  <a:srgbClr val="000000"/>
                </a:solidFill>
                <a:latin typeface="Arial"/>
              </a:rPr>
              <a:t>は平成２７年１０月</a:t>
            </a:r>
            <a:r>
              <a:rPr lang="ja-JP" altLang="en-US" sz="2200" dirty="0">
                <a:solidFill>
                  <a:srgbClr val="000000"/>
                </a:solidFill>
                <a:latin typeface="Arial"/>
              </a:rPr>
              <a:t>から消費税率</a:t>
            </a:r>
            <a:r>
              <a:rPr lang="ja-JP" altLang="en-US" sz="2200" dirty="0" smtClean="0">
                <a:solidFill>
                  <a:srgbClr val="000000"/>
                </a:solidFill>
                <a:latin typeface="Arial"/>
              </a:rPr>
              <a:t>が１０％</a:t>
            </a:r>
            <a:r>
              <a:rPr lang="ja-JP" altLang="en-US" sz="2200" dirty="0">
                <a:solidFill>
                  <a:srgbClr val="000000"/>
                </a:solidFill>
                <a:latin typeface="Arial"/>
              </a:rPr>
              <a:t>に引き上げられる予定であったが、景気への影響を配慮した結果</a:t>
            </a:r>
            <a:r>
              <a:rPr lang="ja-JP" altLang="en-US" sz="2200" dirty="0" smtClean="0">
                <a:solidFill>
                  <a:srgbClr val="000000"/>
                </a:solidFill>
                <a:latin typeface="Arial"/>
              </a:rPr>
              <a:t>、</a:t>
            </a:r>
            <a:endParaRPr lang="en-US" altLang="ja-JP" sz="2200" dirty="0" smtClean="0">
              <a:solidFill>
                <a:srgbClr val="000000"/>
              </a:solidFill>
              <a:latin typeface="Arial"/>
            </a:endParaRPr>
          </a:p>
          <a:p>
            <a:pPr lvl="0">
              <a:lnSpc>
                <a:spcPct val="110000"/>
              </a:lnSpc>
            </a:pPr>
            <a:r>
              <a:rPr lang="ja-JP" altLang="en-US" sz="2200" dirty="0">
                <a:solidFill>
                  <a:srgbClr val="000000"/>
                </a:solidFill>
                <a:latin typeface="Arial"/>
              </a:rPr>
              <a:t>　</a:t>
            </a:r>
            <a:r>
              <a:rPr lang="ja-JP" altLang="en-US" sz="2200" dirty="0" smtClean="0">
                <a:solidFill>
                  <a:srgbClr val="000000"/>
                </a:solidFill>
                <a:latin typeface="Arial"/>
              </a:rPr>
              <a:t>　 平成２９年４月</a:t>
            </a:r>
            <a:r>
              <a:rPr lang="ja-JP" altLang="en-US" sz="2200" dirty="0">
                <a:solidFill>
                  <a:srgbClr val="000000"/>
                </a:solidFill>
                <a:latin typeface="Arial"/>
              </a:rPr>
              <a:t>へと延期となり</a:t>
            </a:r>
            <a:r>
              <a:rPr lang="ja-JP" altLang="en-US" sz="2200" dirty="0" smtClean="0">
                <a:solidFill>
                  <a:srgbClr val="000000"/>
                </a:solidFill>
                <a:latin typeface="Arial"/>
              </a:rPr>
              <a:t>、</a:t>
            </a:r>
            <a:r>
              <a:rPr lang="ja-JP" altLang="en-US" sz="2200" dirty="0">
                <a:solidFill>
                  <a:srgbClr val="000000"/>
                </a:solidFill>
                <a:latin typeface="Arial"/>
              </a:rPr>
              <a:t>１０</a:t>
            </a:r>
            <a:r>
              <a:rPr lang="ja-JP" altLang="en-US" sz="2200" dirty="0" smtClean="0">
                <a:solidFill>
                  <a:srgbClr val="000000"/>
                </a:solidFill>
                <a:latin typeface="Arial"/>
              </a:rPr>
              <a:t>％</a:t>
            </a:r>
            <a:r>
              <a:rPr lang="ja-JP" altLang="en-US" sz="2200" dirty="0">
                <a:solidFill>
                  <a:srgbClr val="000000"/>
                </a:solidFill>
                <a:latin typeface="Arial"/>
              </a:rPr>
              <a:t>への消費税引き上げ財源が</a:t>
            </a:r>
            <a:r>
              <a:rPr lang="ja-JP" altLang="en-US" sz="2200" dirty="0" smtClean="0">
                <a:solidFill>
                  <a:srgbClr val="000000"/>
                </a:solidFill>
                <a:latin typeface="Arial"/>
              </a:rPr>
              <a:t>ない</a:t>
            </a:r>
            <a:endParaRPr lang="en-US" altLang="ja-JP" sz="2200" dirty="0" smtClean="0">
              <a:solidFill>
                <a:srgbClr val="000000"/>
              </a:solidFill>
              <a:latin typeface="Arial"/>
            </a:endParaRPr>
          </a:p>
          <a:p>
            <a:pPr lvl="0">
              <a:lnSpc>
                <a:spcPct val="110000"/>
              </a:lnSpc>
            </a:pPr>
            <a:r>
              <a:rPr lang="ja-JP" altLang="en-US" sz="2200" dirty="0">
                <a:solidFill>
                  <a:srgbClr val="000000"/>
                </a:solidFill>
                <a:latin typeface="Arial"/>
              </a:rPr>
              <a:t>　</a:t>
            </a:r>
            <a:r>
              <a:rPr lang="ja-JP" altLang="en-US" sz="2200" dirty="0" smtClean="0">
                <a:solidFill>
                  <a:srgbClr val="000000"/>
                </a:solidFill>
                <a:latin typeface="Arial"/>
              </a:rPr>
              <a:t>　 厳しい</a:t>
            </a:r>
            <a:r>
              <a:rPr lang="ja-JP" altLang="en-US" sz="2200" dirty="0">
                <a:solidFill>
                  <a:srgbClr val="000000"/>
                </a:solidFill>
                <a:latin typeface="Arial"/>
              </a:rPr>
              <a:t>財源の中での診療報酬改定となった。</a:t>
            </a:r>
            <a:endParaRPr lang="en-US" altLang="ja-JP" sz="2200" dirty="0">
              <a:solidFill>
                <a:srgbClr val="000000"/>
              </a:solidFill>
              <a:latin typeface="Arial"/>
            </a:endParaRPr>
          </a:p>
          <a:p>
            <a:pPr marL="271463" lvl="0" indent="-271463">
              <a:lnSpc>
                <a:spcPct val="110000"/>
              </a:lnSpc>
              <a:spcBef>
                <a:spcPts val="600"/>
              </a:spcBef>
            </a:pPr>
            <a:r>
              <a:rPr lang="ja-JP" altLang="en-US" sz="2200" dirty="0">
                <a:solidFill>
                  <a:srgbClr val="000000"/>
                </a:solidFill>
                <a:latin typeface="Arial"/>
              </a:rPr>
              <a:t>２． </a:t>
            </a:r>
            <a:r>
              <a:rPr lang="ja-JP" altLang="ja-JP" sz="2200" dirty="0">
                <a:solidFill>
                  <a:srgbClr val="000000"/>
                </a:solidFill>
                <a:latin typeface="Arial"/>
              </a:rPr>
              <a:t>厚生労働省が概算要求要望として</a:t>
            </a:r>
            <a:r>
              <a:rPr lang="en-US" altLang="ja-JP" sz="2200" dirty="0">
                <a:solidFill>
                  <a:srgbClr val="000000"/>
                </a:solidFill>
                <a:latin typeface="Arial"/>
              </a:rPr>
              <a:t>6,700</a:t>
            </a:r>
            <a:r>
              <a:rPr lang="ja-JP" altLang="ja-JP" sz="2200" dirty="0">
                <a:solidFill>
                  <a:srgbClr val="000000"/>
                </a:solidFill>
                <a:latin typeface="Arial"/>
              </a:rPr>
              <a:t>億円を要望した一方で、</a:t>
            </a:r>
            <a:endParaRPr lang="en-US" altLang="ja-JP" sz="2200" dirty="0">
              <a:solidFill>
                <a:srgbClr val="000000"/>
              </a:solidFill>
              <a:latin typeface="Arial"/>
            </a:endParaRPr>
          </a:p>
          <a:p>
            <a:pPr marL="271463" lvl="0" indent="-271463">
              <a:lnSpc>
                <a:spcPct val="110000"/>
              </a:lnSpc>
            </a:pPr>
            <a:r>
              <a:rPr lang="en-US" altLang="ja-JP" sz="2200" dirty="0">
                <a:solidFill>
                  <a:srgbClr val="000000"/>
                </a:solidFill>
                <a:latin typeface="Arial"/>
              </a:rPr>
              <a:t>    </a:t>
            </a:r>
            <a:r>
              <a:rPr lang="ja-JP" altLang="en-US" sz="2200" dirty="0" smtClean="0">
                <a:solidFill>
                  <a:srgbClr val="000000"/>
                </a:solidFill>
                <a:latin typeface="Arial"/>
              </a:rPr>
              <a:t>平成２７年１１</a:t>
            </a:r>
            <a:r>
              <a:rPr lang="ja-JP" altLang="ja-JP" sz="2200" dirty="0" smtClean="0">
                <a:solidFill>
                  <a:srgbClr val="000000"/>
                </a:solidFill>
                <a:latin typeface="Arial"/>
              </a:rPr>
              <a:t>月</a:t>
            </a:r>
            <a:r>
              <a:rPr lang="ja-JP" altLang="en-US" sz="2200" dirty="0" smtClean="0">
                <a:solidFill>
                  <a:srgbClr val="000000"/>
                </a:solidFill>
                <a:latin typeface="Arial"/>
              </a:rPr>
              <a:t>２４</a:t>
            </a:r>
            <a:r>
              <a:rPr lang="ja-JP" altLang="ja-JP" sz="2200" dirty="0" smtClean="0">
                <a:solidFill>
                  <a:srgbClr val="000000"/>
                </a:solidFill>
                <a:latin typeface="Arial"/>
              </a:rPr>
              <a:t>日</a:t>
            </a:r>
            <a:r>
              <a:rPr lang="ja-JP" altLang="ja-JP" sz="2200" dirty="0">
                <a:solidFill>
                  <a:srgbClr val="000000"/>
                </a:solidFill>
                <a:latin typeface="Arial"/>
              </a:rPr>
              <a:t>に財政制度等審議会が提出した</a:t>
            </a:r>
            <a:r>
              <a:rPr lang="en-US" altLang="ja-JP" sz="2200" dirty="0">
                <a:solidFill>
                  <a:srgbClr val="000000"/>
                </a:solidFill>
                <a:latin typeface="Arial"/>
              </a:rPr>
              <a:t>『</a:t>
            </a:r>
            <a:r>
              <a:rPr lang="ja-JP" altLang="ja-JP" sz="2200" dirty="0" smtClean="0">
                <a:solidFill>
                  <a:srgbClr val="000000"/>
                </a:solidFill>
                <a:latin typeface="Arial"/>
              </a:rPr>
              <a:t>平成</a:t>
            </a:r>
            <a:r>
              <a:rPr lang="ja-JP" altLang="en-US" sz="2200" dirty="0">
                <a:solidFill>
                  <a:srgbClr val="000000"/>
                </a:solidFill>
                <a:latin typeface="Arial"/>
              </a:rPr>
              <a:t>２８</a:t>
            </a:r>
            <a:r>
              <a:rPr lang="ja-JP" altLang="ja-JP" sz="2200" dirty="0" smtClean="0">
                <a:solidFill>
                  <a:srgbClr val="000000"/>
                </a:solidFill>
                <a:latin typeface="Arial"/>
              </a:rPr>
              <a:t>年度</a:t>
            </a:r>
            <a:r>
              <a:rPr lang="ja-JP" altLang="ja-JP" sz="2200" dirty="0">
                <a:solidFill>
                  <a:srgbClr val="000000"/>
                </a:solidFill>
                <a:latin typeface="Arial"/>
              </a:rPr>
              <a:t>予算の編成等に関する建議</a:t>
            </a:r>
            <a:r>
              <a:rPr lang="en-US" altLang="ja-JP" sz="2200" dirty="0">
                <a:solidFill>
                  <a:srgbClr val="000000"/>
                </a:solidFill>
                <a:latin typeface="Arial"/>
              </a:rPr>
              <a:t>』</a:t>
            </a:r>
            <a:r>
              <a:rPr lang="ja-JP" altLang="ja-JP" sz="2200" dirty="0">
                <a:solidFill>
                  <a:srgbClr val="000000"/>
                </a:solidFill>
                <a:latin typeface="Arial"/>
              </a:rPr>
              <a:t>では、</a:t>
            </a:r>
            <a:endParaRPr lang="en-US" altLang="ja-JP" sz="2200" dirty="0">
              <a:solidFill>
                <a:srgbClr val="000000"/>
              </a:solidFill>
              <a:latin typeface="Arial"/>
            </a:endParaRPr>
          </a:p>
          <a:p>
            <a:pPr marL="271463" lvl="0" indent="-271463">
              <a:lnSpc>
                <a:spcPct val="110000"/>
              </a:lnSpc>
            </a:pPr>
            <a:r>
              <a:rPr lang="ja-JP" altLang="en-US" sz="2200" dirty="0">
                <a:solidFill>
                  <a:srgbClr val="000000"/>
                </a:solidFill>
                <a:latin typeface="Arial"/>
              </a:rPr>
              <a:t>　　</a:t>
            </a:r>
            <a:r>
              <a:rPr lang="ja-JP" altLang="en-US" sz="2200" dirty="0" smtClean="0">
                <a:solidFill>
                  <a:srgbClr val="000000"/>
                </a:solidFill>
                <a:latin typeface="Arial"/>
              </a:rPr>
              <a:t>　◇ </a:t>
            </a:r>
            <a:r>
              <a:rPr lang="ja-JP" altLang="ja-JP" sz="2200" dirty="0" smtClean="0">
                <a:solidFill>
                  <a:srgbClr val="000000"/>
                </a:solidFill>
                <a:latin typeface="Arial"/>
              </a:rPr>
              <a:t>確実</a:t>
            </a:r>
            <a:r>
              <a:rPr lang="ja-JP" altLang="ja-JP" sz="2200" dirty="0">
                <a:solidFill>
                  <a:srgbClr val="000000"/>
                </a:solidFill>
                <a:latin typeface="Arial"/>
              </a:rPr>
              <a:t>に高齢化による増加分の範囲内（</a:t>
            </a:r>
            <a:r>
              <a:rPr lang="en-US" altLang="ja-JP" sz="2200" dirty="0">
                <a:solidFill>
                  <a:srgbClr val="000000"/>
                </a:solidFill>
                <a:latin typeface="Arial"/>
              </a:rPr>
              <a:t>5,000</a:t>
            </a:r>
            <a:r>
              <a:rPr lang="ja-JP" altLang="ja-JP" sz="2200" dirty="0">
                <a:solidFill>
                  <a:srgbClr val="000000"/>
                </a:solidFill>
                <a:latin typeface="Arial"/>
              </a:rPr>
              <a:t>億円弱）にして</a:t>
            </a:r>
            <a:r>
              <a:rPr lang="ja-JP" altLang="ja-JP" sz="2200" dirty="0" smtClean="0">
                <a:solidFill>
                  <a:srgbClr val="000000"/>
                </a:solidFill>
                <a:latin typeface="Arial"/>
              </a:rPr>
              <a:t>いく</a:t>
            </a:r>
            <a:endParaRPr lang="en-US" altLang="ja-JP" sz="2200" dirty="0" smtClean="0">
              <a:solidFill>
                <a:srgbClr val="000000"/>
              </a:solidFill>
              <a:latin typeface="Arial"/>
            </a:endParaRPr>
          </a:p>
          <a:p>
            <a:pPr marL="271463" lvl="0" indent="-271463">
              <a:lnSpc>
                <a:spcPct val="110000"/>
              </a:lnSpc>
            </a:pPr>
            <a:r>
              <a:rPr lang="en-US" altLang="ja-JP" sz="2200" dirty="0">
                <a:solidFill>
                  <a:srgbClr val="000000"/>
                </a:solidFill>
                <a:latin typeface="Arial"/>
              </a:rPr>
              <a:t> </a:t>
            </a:r>
            <a:r>
              <a:rPr lang="en-US" altLang="ja-JP" sz="2200" dirty="0" smtClean="0">
                <a:solidFill>
                  <a:srgbClr val="000000"/>
                </a:solidFill>
                <a:latin typeface="Arial"/>
              </a:rPr>
              <a:t>      </a:t>
            </a:r>
            <a:r>
              <a:rPr lang="ja-JP" altLang="en-US" sz="2200" dirty="0" smtClean="0">
                <a:solidFill>
                  <a:srgbClr val="000000"/>
                </a:solidFill>
                <a:latin typeface="Arial"/>
              </a:rPr>
              <a:t>◇ </a:t>
            </a:r>
            <a:r>
              <a:rPr lang="ja-JP" altLang="ja-JP" sz="2200" dirty="0" smtClean="0">
                <a:solidFill>
                  <a:srgbClr val="000000"/>
                </a:solidFill>
                <a:latin typeface="Arial"/>
              </a:rPr>
              <a:t>診療</a:t>
            </a:r>
            <a:r>
              <a:rPr lang="ja-JP" altLang="ja-JP" sz="2200" dirty="0">
                <a:solidFill>
                  <a:srgbClr val="000000"/>
                </a:solidFill>
                <a:latin typeface="Arial"/>
              </a:rPr>
              <a:t>報酬本体について、一定程度のマイナス改定が</a:t>
            </a:r>
            <a:r>
              <a:rPr lang="ja-JP" altLang="ja-JP" sz="2200" dirty="0" smtClean="0">
                <a:solidFill>
                  <a:srgbClr val="000000"/>
                </a:solidFill>
                <a:latin typeface="Arial"/>
              </a:rPr>
              <a:t>必要</a:t>
            </a:r>
            <a:endParaRPr lang="en-US" altLang="ja-JP" sz="2200" dirty="0">
              <a:solidFill>
                <a:srgbClr val="000000"/>
              </a:solidFill>
              <a:latin typeface="Arial"/>
            </a:endParaRPr>
          </a:p>
          <a:p>
            <a:pPr marL="271463" lvl="0" indent="-271463">
              <a:lnSpc>
                <a:spcPct val="110000"/>
              </a:lnSpc>
            </a:pPr>
            <a:r>
              <a:rPr lang="ja-JP" altLang="en-US" sz="2200" dirty="0">
                <a:solidFill>
                  <a:srgbClr val="000000"/>
                </a:solidFill>
                <a:latin typeface="Arial"/>
              </a:rPr>
              <a:t>　 </a:t>
            </a:r>
            <a:r>
              <a:rPr lang="ja-JP" altLang="ja-JP" sz="2200" dirty="0">
                <a:solidFill>
                  <a:srgbClr val="000000"/>
                </a:solidFill>
                <a:latin typeface="Arial"/>
              </a:rPr>
              <a:t>という提言がなされた。</a:t>
            </a:r>
            <a:endParaRPr lang="en-US" altLang="ja-JP" sz="2200" dirty="0">
              <a:solidFill>
                <a:srgbClr val="000000"/>
              </a:solidFill>
              <a:latin typeface="Arial"/>
            </a:endParaRPr>
          </a:p>
          <a:p>
            <a:pPr marL="271463" lvl="0" indent="-271463">
              <a:lnSpc>
                <a:spcPct val="110000"/>
              </a:lnSpc>
              <a:spcBef>
                <a:spcPts val="600"/>
              </a:spcBef>
            </a:pPr>
            <a:r>
              <a:rPr lang="ja-JP" altLang="en-US" sz="2200" dirty="0">
                <a:solidFill>
                  <a:srgbClr val="000000"/>
                </a:solidFill>
                <a:latin typeface="Arial"/>
              </a:rPr>
              <a:t>３． 医療以外の介護、年金、その他の約</a:t>
            </a:r>
            <a:r>
              <a:rPr lang="en-US" altLang="ja-JP" sz="2200" dirty="0">
                <a:solidFill>
                  <a:srgbClr val="000000"/>
                </a:solidFill>
                <a:latin typeface="Arial"/>
              </a:rPr>
              <a:t>3,800</a:t>
            </a:r>
            <a:r>
              <a:rPr lang="ja-JP" altLang="en-US" sz="2200" dirty="0">
                <a:solidFill>
                  <a:srgbClr val="000000"/>
                </a:solidFill>
                <a:latin typeface="Arial"/>
              </a:rPr>
              <a:t>億円は、改定や制度改正が</a:t>
            </a:r>
            <a:r>
              <a:rPr lang="ja-JP" altLang="en-US" sz="2200" dirty="0" smtClean="0">
                <a:solidFill>
                  <a:srgbClr val="000000"/>
                </a:solidFill>
                <a:latin typeface="Arial"/>
              </a:rPr>
              <a:t>ないため、支出</a:t>
            </a:r>
            <a:r>
              <a:rPr lang="ja-JP" altLang="en-US" sz="2200" dirty="0">
                <a:solidFill>
                  <a:srgbClr val="000000"/>
                </a:solidFill>
                <a:latin typeface="Arial"/>
              </a:rPr>
              <a:t>額が削減できず、</a:t>
            </a:r>
            <a:r>
              <a:rPr lang="ja-JP" altLang="en-US" sz="2200" dirty="0" smtClean="0">
                <a:solidFill>
                  <a:srgbClr val="000000"/>
                </a:solidFill>
                <a:latin typeface="Arial"/>
              </a:rPr>
              <a:t>平成</a:t>
            </a:r>
            <a:r>
              <a:rPr lang="ja-JP" altLang="en-US" sz="2200" dirty="0">
                <a:solidFill>
                  <a:srgbClr val="000000"/>
                </a:solidFill>
                <a:latin typeface="Arial"/>
              </a:rPr>
              <a:t>２８</a:t>
            </a:r>
            <a:r>
              <a:rPr lang="ja-JP" altLang="en-US" sz="2200" dirty="0" smtClean="0">
                <a:solidFill>
                  <a:srgbClr val="000000"/>
                </a:solidFill>
                <a:latin typeface="Arial"/>
              </a:rPr>
              <a:t>年度</a:t>
            </a:r>
            <a:r>
              <a:rPr lang="ja-JP" altLang="en-US" sz="2200" dirty="0">
                <a:solidFill>
                  <a:srgbClr val="000000"/>
                </a:solidFill>
                <a:latin typeface="Arial"/>
              </a:rPr>
              <a:t>に診療報酬改定</a:t>
            </a:r>
            <a:r>
              <a:rPr lang="ja-JP" altLang="en-US" sz="2200" dirty="0" smtClean="0">
                <a:solidFill>
                  <a:srgbClr val="000000"/>
                </a:solidFill>
                <a:latin typeface="Arial"/>
              </a:rPr>
              <a:t>が行われる</a:t>
            </a:r>
            <a:r>
              <a:rPr lang="ja-JP" altLang="en-US" sz="2200" dirty="0">
                <a:solidFill>
                  <a:srgbClr val="000000"/>
                </a:solidFill>
                <a:latin typeface="Arial"/>
              </a:rPr>
              <a:t>医療のみが社会保障費抑制の対象となった。</a:t>
            </a:r>
          </a:p>
        </p:txBody>
      </p:sp>
      <p:sp>
        <p:nvSpPr>
          <p:cNvPr id="167942" name="テキスト ボックス 5"/>
          <p:cNvSpPr txBox="1">
            <a:spLocks noChangeArrowheads="1"/>
          </p:cNvSpPr>
          <p:nvPr/>
        </p:nvSpPr>
        <p:spPr bwMode="auto">
          <a:xfrm>
            <a:off x="748112" y="260354"/>
            <a:ext cx="8590359" cy="523875"/>
          </a:xfrm>
          <a:prstGeom prst="rect">
            <a:avLst/>
          </a:prstGeom>
          <a:solidFill>
            <a:srgbClr val="FF0000">
              <a:alpha val="34901"/>
            </a:srgb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algn="ctr" eaLnBrk="1" fontAlgn="base" hangingPunct="1">
              <a:spcBef>
                <a:spcPct val="0"/>
              </a:spcBef>
              <a:spcAft>
                <a:spcPct val="0"/>
              </a:spcAft>
              <a:buFontTx/>
              <a:buNone/>
            </a:pPr>
            <a:r>
              <a:rPr lang="ja-JP" altLang="en-US" sz="2800" dirty="0" smtClean="0">
                <a:solidFill>
                  <a:srgbClr val="000000"/>
                </a:solidFill>
                <a:latin typeface="HG創英角ｺﾞｼｯｸUB" pitchFamily="49" charset="-128"/>
                <a:ea typeface="HG創英角ｺﾞｼｯｸUB" pitchFamily="49" charset="-128"/>
              </a:rPr>
              <a:t>平成２８年度診療報酬改定のポイント</a:t>
            </a:r>
            <a:endParaRPr lang="en-US" altLang="ja-JP" sz="2800" dirty="0" smtClean="0">
              <a:solidFill>
                <a:srgbClr val="000000"/>
              </a:solidFill>
              <a:latin typeface="HG創英角ｺﾞｼｯｸUB" pitchFamily="49" charset="-128"/>
              <a:ea typeface="HG創英角ｺﾞｼｯｸUB" pitchFamily="49" charset="-128"/>
            </a:endParaRPr>
          </a:p>
        </p:txBody>
      </p:sp>
      <p:sp>
        <p:nvSpPr>
          <p:cNvPr id="7" name="スライド番号プレースホルダー 2"/>
          <p:cNvSpPr txBox="1">
            <a:spLocks/>
          </p:cNvSpPr>
          <p:nvPr/>
        </p:nvSpPr>
        <p:spPr>
          <a:xfrm>
            <a:off x="7682160" y="6592333"/>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47</a:t>
            </a:fld>
            <a:endParaRPr lang="ja-JP" altLang="en-US" dirty="0">
              <a:solidFill>
                <a:prstClr val="black"/>
              </a:solidFill>
              <a:latin typeface="Arial"/>
            </a:endParaRPr>
          </a:p>
        </p:txBody>
      </p:sp>
    </p:spTree>
    <p:extLst>
      <p:ext uri="{BB962C8B-B14F-4D97-AF65-F5344CB8AC3E}">
        <p14:creationId xmlns:p14="http://schemas.microsoft.com/office/powerpoint/2010/main" val="639132034"/>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a:spLocks noChangeArrowheads="1"/>
          </p:cNvSpPr>
          <p:nvPr/>
        </p:nvSpPr>
        <p:spPr bwMode="auto">
          <a:xfrm>
            <a:off x="156017" y="303426"/>
            <a:ext cx="9633520" cy="605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72000" rIns="3600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lnSpc>
                <a:spcPts val="2000"/>
              </a:lnSpc>
              <a:spcBef>
                <a:spcPts val="0"/>
              </a:spcBef>
              <a:buFontTx/>
              <a:buNone/>
            </a:pPr>
            <a:r>
              <a:rPr lang="en-US" altLang="ja-JP" sz="2000" dirty="0" smtClean="0">
                <a:solidFill>
                  <a:srgbClr val="000000"/>
                </a:solidFill>
                <a:ea typeface="ＭＳ Ｐゴシック" charset="-128"/>
              </a:rPr>
              <a:t>【2015</a:t>
            </a:r>
            <a:r>
              <a:rPr lang="ja-JP" altLang="en-US" sz="2000" dirty="0" smtClean="0">
                <a:solidFill>
                  <a:srgbClr val="000000"/>
                </a:solidFill>
                <a:ea typeface="ＭＳ Ｐゴシック" charset="-128"/>
              </a:rPr>
              <a:t>年</a:t>
            </a:r>
            <a:r>
              <a:rPr lang="en-US" altLang="ja-JP" sz="2000" dirty="0" smtClean="0">
                <a:solidFill>
                  <a:srgbClr val="000000"/>
                </a:solidFill>
                <a:ea typeface="ＭＳ Ｐゴシック" charset="-128"/>
              </a:rPr>
              <a:t>12</a:t>
            </a:r>
            <a:r>
              <a:rPr lang="ja-JP" altLang="en-US" sz="2000" dirty="0" smtClean="0">
                <a:solidFill>
                  <a:srgbClr val="000000"/>
                </a:solidFill>
                <a:ea typeface="ＭＳ Ｐゴシック" charset="-128"/>
              </a:rPr>
              <a:t>月</a:t>
            </a:r>
            <a:r>
              <a:rPr lang="en-US" altLang="ja-JP" sz="2000" dirty="0" smtClean="0">
                <a:solidFill>
                  <a:srgbClr val="000000"/>
                </a:solidFill>
                <a:ea typeface="ＭＳ Ｐゴシック" charset="-128"/>
              </a:rPr>
              <a:t>21</a:t>
            </a:r>
            <a:r>
              <a:rPr lang="ja-JP" altLang="en-US" sz="2000" dirty="0" smtClean="0">
                <a:solidFill>
                  <a:srgbClr val="000000"/>
                </a:solidFill>
                <a:ea typeface="ＭＳ Ｐゴシック" charset="-128"/>
              </a:rPr>
              <a:t>日</a:t>
            </a:r>
            <a:r>
              <a:rPr lang="en-US" altLang="ja-JP" sz="2000" dirty="0" smtClean="0">
                <a:solidFill>
                  <a:srgbClr val="000000"/>
                </a:solidFill>
                <a:ea typeface="ＭＳ Ｐゴシック" charset="-128"/>
              </a:rPr>
              <a:t>】</a:t>
            </a:r>
            <a:endParaRPr lang="en-US" altLang="ja-JP" sz="2000" dirty="0">
              <a:solidFill>
                <a:srgbClr val="000000"/>
              </a:solidFill>
              <a:ea typeface="ＭＳ Ｐゴシック" charset="-128"/>
            </a:endParaRPr>
          </a:p>
          <a:p>
            <a:pPr eaLnBrk="1" hangingPunct="1">
              <a:lnSpc>
                <a:spcPts val="2000"/>
              </a:lnSpc>
              <a:spcBef>
                <a:spcPts val="0"/>
              </a:spcBef>
              <a:buFontTx/>
              <a:buNone/>
            </a:pPr>
            <a:r>
              <a:rPr lang="ja-JP" altLang="en-US" sz="2000" dirty="0" smtClean="0">
                <a:solidFill>
                  <a:srgbClr val="000000"/>
                </a:solidFill>
                <a:ea typeface="ＭＳ Ｐゴシック" charset="-128"/>
              </a:rPr>
              <a:t>　</a:t>
            </a:r>
            <a:r>
              <a:rPr lang="ja-JP" altLang="en-US" sz="2000" dirty="0">
                <a:solidFill>
                  <a:srgbClr val="000000"/>
                </a:solidFill>
                <a:ea typeface="ＭＳ Ｐゴシック" charset="-128"/>
              </a:rPr>
              <a:t>日本</a:t>
            </a:r>
            <a:r>
              <a:rPr lang="ja-JP" altLang="en-US" sz="2000" dirty="0" smtClean="0">
                <a:solidFill>
                  <a:srgbClr val="000000"/>
                </a:solidFill>
                <a:ea typeface="ＭＳ Ｐゴシック" charset="-128"/>
              </a:rPr>
              <a:t>医師会緊急記者会見「</a:t>
            </a:r>
            <a:r>
              <a:rPr lang="ja-JP" altLang="en-US" sz="2000" dirty="0">
                <a:solidFill>
                  <a:srgbClr val="000000"/>
                </a:solidFill>
                <a:ea typeface="ＭＳ Ｐゴシック" charset="-128"/>
              </a:rPr>
              <a:t>平成</a:t>
            </a:r>
            <a:r>
              <a:rPr lang="en-US" altLang="ja-JP" sz="2000" dirty="0">
                <a:solidFill>
                  <a:srgbClr val="000000"/>
                </a:solidFill>
                <a:ea typeface="ＭＳ Ｐゴシック" charset="-128"/>
              </a:rPr>
              <a:t>28</a:t>
            </a:r>
            <a:r>
              <a:rPr lang="ja-JP" altLang="en-US" sz="2000" dirty="0">
                <a:solidFill>
                  <a:srgbClr val="000000"/>
                </a:solidFill>
                <a:ea typeface="ＭＳ Ｐゴシック" charset="-128"/>
              </a:rPr>
              <a:t>年度診療報酬改定率決定を受けて</a:t>
            </a:r>
            <a:r>
              <a:rPr lang="ja-JP" altLang="en-US" sz="2000" dirty="0" smtClean="0">
                <a:solidFill>
                  <a:srgbClr val="000000"/>
                </a:solidFill>
                <a:ea typeface="ＭＳ Ｐゴシック" charset="-128"/>
              </a:rPr>
              <a:t>」</a:t>
            </a:r>
            <a:endParaRPr lang="en-US" altLang="ja-JP" sz="2000" dirty="0" smtClean="0">
              <a:solidFill>
                <a:srgbClr val="000000"/>
              </a:solidFill>
              <a:ea typeface="ＭＳ Ｐゴシック" charset="-128"/>
            </a:endParaRPr>
          </a:p>
        </p:txBody>
      </p:sp>
      <p:sp>
        <p:nvSpPr>
          <p:cNvPr id="6" name="Text Box 3"/>
          <p:cNvSpPr txBox="1">
            <a:spLocks noChangeArrowheads="1"/>
          </p:cNvSpPr>
          <p:nvPr/>
        </p:nvSpPr>
        <p:spPr bwMode="auto">
          <a:xfrm>
            <a:off x="75728" y="908720"/>
            <a:ext cx="9789537" cy="5355312"/>
          </a:xfrm>
          <a:prstGeom prst="rect">
            <a:avLst/>
          </a:prstGeom>
          <a:noFill/>
          <a:ln w="9525">
            <a:solidFill>
              <a:schemeClr val="tx1"/>
            </a:solidFill>
            <a:prstDash val="dash"/>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marL="269875" indent="-269875" eaLnBrk="1" hangingPunct="1">
              <a:spcBef>
                <a:spcPts val="0"/>
              </a:spcBef>
              <a:buFontTx/>
              <a:buNone/>
              <a:defRPr/>
            </a:pPr>
            <a:r>
              <a:rPr lang="ja-JP" altLang="en-US" sz="1800" dirty="0" smtClean="0">
                <a:solidFill>
                  <a:prstClr val="black"/>
                </a:solidFill>
              </a:rPr>
              <a:t>○ 消費税率</a:t>
            </a:r>
            <a:r>
              <a:rPr lang="en-US" altLang="ja-JP" sz="1800" dirty="0" smtClean="0">
                <a:solidFill>
                  <a:prstClr val="black"/>
                </a:solidFill>
              </a:rPr>
              <a:t>10</a:t>
            </a:r>
            <a:r>
              <a:rPr lang="ja-JP" altLang="en-US" sz="1800" dirty="0">
                <a:solidFill>
                  <a:prstClr val="black"/>
                </a:solidFill>
              </a:rPr>
              <a:t>％への引き上げは</a:t>
            </a:r>
            <a:r>
              <a:rPr lang="en-US" altLang="ja-JP" sz="1800" dirty="0">
                <a:solidFill>
                  <a:prstClr val="black"/>
                </a:solidFill>
              </a:rPr>
              <a:t>2017</a:t>
            </a:r>
            <a:r>
              <a:rPr lang="ja-JP" altLang="en-US" sz="1800" dirty="0">
                <a:solidFill>
                  <a:prstClr val="black"/>
                </a:solidFill>
              </a:rPr>
              <a:t>年</a:t>
            </a:r>
            <a:r>
              <a:rPr lang="en-US" altLang="ja-JP" sz="1800" dirty="0">
                <a:solidFill>
                  <a:prstClr val="black"/>
                </a:solidFill>
              </a:rPr>
              <a:t>4</a:t>
            </a:r>
            <a:r>
              <a:rPr lang="ja-JP" altLang="en-US" sz="1800" dirty="0">
                <a:solidFill>
                  <a:prstClr val="black"/>
                </a:solidFill>
              </a:rPr>
              <a:t>月へと延期となり、</a:t>
            </a:r>
            <a:r>
              <a:rPr lang="en-US" altLang="ja-JP" sz="1800" dirty="0">
                <a:solidFill>
                  <a:prstClr val="black"/>
                </a:solidFill>
              </a:rPr>
              <a:t>10</a:t>
            </a:r>
            <a:r>
              <a:rPr lang="ja-JP" altLang="en-US" sz="1800" dirty="0">
                <a:solidFill>
                  <a:prstClr val="black"/>
                </a:solidFill>
              </a:rPr>
              <a:t>％への消費税引き上げ財源がない厳しい財源の中での診療報酬改定</a:t>
            </a:r>
            <a:r>
              <a:rPr lang="ja-JP" altLang="en-US" sz="1800" dirty="0" smtClean="0">
                <a:solidFill>
                  <a:prstClr val="black"/>
                </a:solidFill>
              </a:rPr>
              <a:t>となった。</a:t>
            </a:r>
            <a:endParaRPr lang="en-US" altLang="ja-JP" sz="1800" dirty="0" smtClean="0">
              <a:solidFill>
                <a:prstClr val="black"/>
              </a:solidFill>
            </a:endParaRPr>
          </a:p>
          <a:p>
            <a:pPr marL="269875" indent="-269875" eaLnBrk="1" hangingPunct="1">
              <a:spcBef>
                <a:spcPts val="0"/>
              </a:spcBef>
              <a:buFontTx/>
              <a:buNone/>
              <a:defRPr/>
            </a:pPr>
            <a:r>
              <a:rPr lang="ja-JP" altLang="en-US" sz="1800" dirty="0" smtClean="0">
                <a:solidFill>
                  <a:prstClr val="black"/>
                </a:solidFill>
              </a:rPr>
              <a:t>○ 高齢化</a:t>
            </a:r>
            <a:r>
              <a:rPr lang="ja-JP" altLang="en-US" sz="1800" dirty="0">
                <a:solidFill>
                  <a:prstClr val="black"/>
                </a:solidFill>
              </a:rPr>
              <a:t>等に伴う増加額が社会保障全体で</a:t>
            </a:r>
            <a:r>
              <a:rPr lang="en-US" altLang="ja-JP" sz="1800" dirty="0">
                <a:solidFill>
                  <a:prstClr val="black"/>
                </a:solidFill>
              </a:rPr>
              <a:t>5,000</a:t>
            </a:r>
            <a:r>
              <a:rPr lang="ja-JP" altLang="en-US" sz="1800" dirty="0">
                <a:solidFill>
                  <a:prstClr val="black"/>
                </a:solidFill>
              </a:rPr>
              <a:t>億円に抑えられてしまうと</a:t>
            </a:r>
            <a:r>
              <a:rPr lang="ja-JP" altLang="en-US" sz="1800" dirty="0" smtClean="0">
                <a:solidFill>
                  <a:prstClr val="black"/>
                </a:solidFill>
              </a:rPr>
              <a:t>、平成</a:t>
            </a:r>
            <a:r>
              <a:rPr lang="en-US" altLang="ja-JP" sz="1800" dirty="0">
                <a:solidFill>
                  <a:prstClr val="black"/>
                </a:solidFill>
              </a:rPr>
              <a:t>28</a:t>
            </a:r>
            <a:r>
              <a:rPr lang="ja-JP" altLang="en-US" sz="1800" dirty="0">
                <a:solidFill>
                  <a:prstClr val="black"/>
                </a:solidFill>
              </a:rPr>
              <a:t>年度に診療報酬改定がある医療のみが大きく削減されるという非常に厳しい交渉</a:t>
            </a:r>
            <a:r>
              <a:rPr lang="ja-JP" altLang="en-US" sz="1800" dirty="0" smtClean="0">
                <a:solidFill>
                  <a:prstClr val="black"/>
                </a:solidFill>
              </a:rPr>
              <a:t>と</a:t>
            </a:r>
            <a:r>
              <a:rPr lang="ja-JP" altLang="en-US" sz="1800" dirty="0">
                <a:solidFill>
                  <a:prstClr val="black"/>
                </a:solidFill>
              </a:rPr>
              <a:t>なった</a:t>
            </a:r>
            <a:r>
              <a:rPr lang="ja-JP" altLang="en-US" sz="1800" dirty="0" smtClean="0">
                <a:solidFill>
                  <a:prstClr val="black"/>
                </a:solidFill>
              </a:rPr>
              <a:t>。</a:t>
            </a:r>
            <a:endParaRPr lang="en-US" altLang="ja-JP" sz="1800" dirty="0" smtClean="0">
              <a:solidFill>
                <a:prstClr val="black"/>
              </a:solidFill>
            </a:endParaRPr>
          </a:p>
          <a:p>
            <a:pPr marL="269875" indent="-269875" eaLnBrk="1" hangingPunct="1">
              <a:spcBef>
                <a:spcPts val="0"/>
              </a:spcBef>
              <a:buFontTx/>
              <a:buNone/>
              <a:defRPr/>
            </a:pPr>
            <a:r>
              <a:rPr lang="ja-JP" altLang="en-US" sz="1800" dirty="0" smtClean="0">
                <a:solidFill>
                  <a:prstClr val="black"/>
                </a:solidFill>
              </a:rPr>
              <a:t>○ </a:t>
            </a:r>
            <a:r>
              <a:rPr lang="en-US" altLang="ja-JP" sz="1800" dirty="0">
                <a:solidFill>
                  <a:prstClr val="black"/>
                </a:solidFill>
              </a:rPr>
              <a:t>11</a:t>
            </a:r>
            <a:r>
              <a:rPr lang="ja-JP" altLang="en-US" sz="1800" dirty="0">
                <a:solidFill>
                  <a:prstClr val="black"/>
                </a:solidFill>
              </a:rPr>
              <a:t>月</a:t>
            </a:r>
            <a:r>
              <a:rPr lang="en-US" altLang="ja-JP" sz="1800" dirty="0">
                <a:solidFill>
                  <a:prstClr val="black"/>
                </a:solidFill>
              </a:rPr>
              <a:t>4</a:t>
            </a:r>
            <a:r>
              <a:rPr lang="ja-JP" altLang="en-US" sz="1800" dirty="0">
                <a:solidFill>
                  <a:prstClr val="black"/>
                </a:solidFill>
              </a:rPr>
              <a:t>日に公表された医療経済実態調査の結果でも明らかなように、</a:t>
            </a:r>
            <a:r>
              <a:rPr lang="ja-JP" altLang="en-US" sz="1800" u="sng" dirty="0">
                <a:solidFill>
                  <a:srgbClr val="FF0000"/>
                </a:solidFill>
              </a:rPr>
              <a:t>病院・診療所は厳しい経営状況に置かれており、マイナス改定を行えば医療崩壊の再来を招くことや</a:t>
            </a:r>
            <a:r>
              <a:rPr lang="ja-JP" altLang="en-US" sz="1800" u="sng" dirty="0" smtClean="0">
                <a:solidFill>
                  <a:srgbClr val="FF0000"/>
                </a:solidFill>
              </a:rPr>
              <a:t>、医療</a:t>
            </a:r>
            <a:r>
              <a:rPr lang="ja-JP" altLang="en-US" sz="1800" u="sng" dirty="0">
                <a:solidFill>
                  <a:srgbClr val="FF0000"/>
                </a:solidFill>
              </a:rPr>
              <a:t>分野への財源投入は、我が国の経済全体への波及効果も大きいことなど</a:t>
            </a:r>
            <a:r>
              <a:rPr lang="ja-JP" altLang="en-US" sz="1800" u="sng" dirty="0" smtClean="0">
                <a:solidFill>
                  <a:srgbClr val="FF0000"/>
                </a:solidFill>
              </a:rPr>
              <a:t>を日本医師会は繰り返し主張してきた</a:t>
            </a:r>
            <a:r>
              <a:rPr lang="ja-JP" altLang="en-US" sz="1800" dirty="0" smtClean="0">
                <a:solidFill>
                  <a:prstClr val="black"/>
                </a:solidFill>
              </a:rPr>
              <a:t>。</a:t>
            </a:r>
            <a:endParaRPr lang="en-US" altLang="ja-JP" sz="1800" dirty="0" smtClean="0">
              <a:solidFill>
                <a:prstClr val="black"/>
              </a:solidFill>
            </a:endParaRPr>
          </a:p>
          <a:p>
            <a:pPr marL="269875" indent="-269875" eaLnBrk="1" hangingPunct="1">
              <a:spcBef>
                <a:spcPts val="0"/>
              </a:spcBef>
              <a:buFontTx/>
              <a:buNone/>
              <a:defRPr/>
            </a:pPr>
            <a:r>
              <a:rPr lang="ja-JP" altLang="en-US" sz="1800" dirty="0" smtClean="0">
                <a:solidFill>
                  <a:prstClr val="black"/>
                </a:solidFill>
              </a:rPr>
              <a:t>○ </a:t>
            </a:r>
            <a:r>
              <a:rPr lang="ja-JP" altLang="en-US" sz="1800" u="sng" dirty="0" smtClean="0">
                <a:solidFill>
                  <a:srgbClr val="FF0000"/>
                </a:solidFill>
              </a:rPr>
              <a:t>この</a:t>
            </a:r>
            <a:r>
              <a:rPr lang="ja-JP" altLang="en-US" sz="1800" u="sng" dirty="0">
                <a:solidFill>
                  <a:srgbClr val="FF0000"/>
                </a:solidFill>
              </a:rPr>
              <a:t>ような趣旨を国民にご理解いただき、最終的に、診療報酬の本体で＋</a:t>
            </a:r>
            <a:r>
              <a:rPr lang="en-US" altLang="ja-JP" sz="1800" u="sng" dirty="0">
                <a:solidFill>
                  <a:srgbClr val="FF0000"/>
                </a:solidFill>
              </a:rPr>
              <a:t>0.49</a:t>
            </a:r>
            <a:r>
              <a:rPr lang="ja-JP" altLang="en-US" sz="1800" u="sng" dirty="0">
                <a:solidFill>
                  <a:srgbClr val="FF0000"/>
                </a:solidFill>
              </a:rPr>
              <a:t>％となったことに対しては一定の評価を</a:t>
            </a:r>
            <a:r>
              <a:rPr lang="ja-JP" altLang="en-US" sz="1800" u="sng" dirty="0" smtClean="0">
                <a:solidFill>
                  <a:srgbClr val="FF0000"/>
                </a:solidFill>
              </a:rPr>
              <a:t>したい。</a:t>
            </a:r>
            <a:endParaRPr lang="en-US" altLang="ja-JP" sz="1800" u="sng" dirty="0" smtClean="0">
              <a:solidFill>
                <a:srgbClr val="FF0000"/>
              </a:solidFill>
            </a:endParaRPr>
          </a:p>
          <a:p>
            <a:pPr marL="269875" indent="-269875" eaLnBrk="1" hangingPunct="1">
              <a:spcBef>
                <a:spcPts val="0"/>
              </a:spcBef>
              <a:buFontTx/>
              <a:buNone/>
              <a:defRPr/>
            </a:pPr>
            <a:r>
              <a:rPr lang="ja-JP" altLang="en-US" sz="1800" dirty="0" smtClean="0">
                <a:solidFill>
                  <a:prstClr val="black"/>
                </a:solidFill>
              </a:rPr>
              <a:t>○ </a:t>
            </a:r>
            <a:r>
              <a:rPr lang="ja-JP" altLang="en-US" sz="1800" u="sng" dirty="0" smtClean="0">
                <a:solidFill>
                  <a:srgbClr val="FF0000"/>
                </a:solidFill>
              </a:rPr>
              <a:t>しかし</a:t>
            </a:r>
            <a:r>
              <a:rPr lang="ja-JP" altLang="en-US" sz="1800" u="sng" dirty="0">
                <a:solidFill>
                  <a:srgbClr val="FF0000"/>
                </a:solidFill>
              </a:rPr>
              <a:t>、今回の改定で薬価改定財源の半分以上が診療報酬本体に充当されなかったのは極めて</a:t>
            </a:r>
            <a:r>
              <a:rPr lang="ja-JP" altLang="en-US" sz="1800" u="sng" dirty="0" smtClean="0">
                <a:solidFill>
                  <a:srgbClr val="FF0000"/>
                </a:solidFill>
              </a:rPr>
              <a:t>残念</a:t>
            </a:r>
            <a:r>
              <a:rPr lang="ja-JP" altLang="en-US" sz="1800" u="sng" dirty="0">
                <a:solidFill>
                  <a:srgbClr val="FF0000"/>
                </a:solidFill>
              </a:rPr>
              <a:t>である</a:t>
            </a:r>
            <a:r>
              <a:rPr lang="ja-JP" altLang="en-US" sz="1800" u="sng" dirty="0" smtClean="0">
                <a:solidFill>
                  <a:srgbClr val="FF0000"/>
                </a:solidFill>
              </a:rPr>
              <a:t>。</a:t>
            </a:r>
            <a:endParaRPr lang="en-US" altLang="ja-JP" sz="1800" u="sng" dirty="0" smtClean="0">
              <a:solidFill>
                <a:srgbClr val="FF0000"/>
              </a:solidFill>
            </a:endParaRPr>
          </a:p>
          <a:p>
            <a:pPr marL="269875" indent="-269875" eaLnBrk="1" hangingPunct="1">
              <a:spcBef>
                <a:spcPts val="0"/>
              </a:spcBef>
              <a:buFontTx/>
              <a:buNone/>
              <a:defRPr/>
            </a:pPr>
            <a:r>
              <a:rPr lang="ja-JP" altLang="en-US" sz="1800" dirty="0">
                <a:solidFill>
                  <a:prstClr val="black"/>
                </a:solidFill>
              </a:rPr>
              <a:t>○医療用消耗品などは、技術料から包括して償還されて</a:t>
            </a:r>
            <a:r>
              <a:rPr lang="ja-JP" altLang="en-US" sz="1800" dirty="0" smtClean="0">
                <a:solidFill>
                  <a:prstClr val="black"/>
                </a:solidFill>
              </a:rPr>
              <a:t>いるが</a:t>
            </a:r>
            <a:r>
              <a:rPr lang="ja-JP" altLang="en-US" sz="1800" dirty="0">
                <a:solidFill>
                  <a:prstClr val="black"/>
                </a:solidFill>
              </a:rPr>
              <a:t>、これらの価格が上昇したことにより医療従事者の人件費が圧迫されている状況を鑑み、</a:t>
            </a:r>
            <a:r>
              <a:rPr lang="ja-JP" altLang="en-US" sz="1800" u="sng" dirty="0">
                <a:solidFill>
                  <a:srgbClr val="FF0000"/>
                </a:solidFill>
              </a:rPr>
              <a:t>基本診療料をはじめとして、人件費、技術料が包括されている診療報酬項目に重点配分することが</a:t>
            </a:r>
            <a:r>
              <a:rPr lang="ja-JP" altLang="en-US" sz="1800" u="sng" dirty="0" smtClean="0">
                <a:solidFill>
                  <a:srgbClr val="FF0000"/>
                </a:solidFill>
              </a:rPr>
              <a:t>必要</a:t>
            </a:r>
            <a:r>
              <a:rPr lang="ja-JP" altLang="en-US" sz="1800" dirty="0" smtClean="0">
                <a:solidFill>
                  <a:prstClr val="black"/>
                </a:solidFill>
              </a:rPr>
              <a:t>。</a:t>
            </a:r>
            <a:endParaRPr lang="en-US" altLang="ja-JP" sz="1800" dirty="0" smtClean="0">
              <a:solidFill>
                <a:prstClr val="black"/>
              </a:solidFill>
            </a:endParaRPr>
          </a:p>
          <a:p>
            <a:pPr marL="269875" indent="-269875" eaLnBrk="1" hangingPunct="1">
              <a:spcBef>
                <a:spcPts val="0"/>
              </a:spcBef>
              <a:buFontTx/>
              <a:buNone/>
              <a:defRPr/>
            </a:pPr>
            <a:r>
              <a:rPr lang="ja-JP" altLang="en-US" sz="1800" dirty="0">
                <a:solidFill>
                  <a:prstClr val="black"/>
                </a:solidFill>
              </a:rPr>
              <a:t>○ 「平成</a:t>
            </a:r>
            <a:r>
              <a:rPr lang="en-US" altLang="ja-JP" sz="1800" dirty="0">
                <a:solidFill>
                  <a:prstClr val="black"/>
                </a:solidFill>
              </a:rPr>
              <a:t>28</a:t>
            </a:r>
            <a:r>
              <a:rPr lang="ja-JP" altLang="en-US" sz="1800" dirty="0">
                <a:solidFill>
                  <a:prstClr val="black"/>
                </a:solidFill>
              </a:rPr>
              <a:t>年度診療報酬改定の基本方針</a:t>
            </a:r>
            <a:r>
              <a:rPr lang="ja-JP" altLang="en-US" sz="1800" dirty="0" smtClean="0">
                <a:solidFill>
                  <a:prstClr val="black"/>
                </a:solidFill>
              </a:rPr>
              <a:t>」を踏まえ、</a:t>
            </a:r>
            <a:endParaRPr lang="en-US" altLang="ja-JP" sz="1800" dirty="0" smtClean="0">
              <a:solidFill>
                <a:prstClr val="black"/>
              </a:solidFill>
            </a:endParaRPr>
          </a:p>
          <a:p>
            <a:pPr marL="354013" indent="-84138" eaLnBrk="1" hangingPunct="1">
              <a:spcBef>
                <a:spcPts val="0"/>
              </a:spcBef>
              <a:buFontTx/>
              <a:buNone/>
              <a:defRPr/>
            </a:pPr>
            <a:r>
              <a:rPr lang="ja-JP" altLang="en-US" sz="1800" dirty="0" smtClean="0">
                <a:solidFill>
                  <a:prstClr val="black"/>
                </a:solidFill>
              </a:rPr>
              <a:t>・</a:t>
            </a:r>
            <a:r>
              <a:rPr lang="ja-JP" altLang="en-US" sz="1800" u="sng" dirty="0" smtClean="0">
                <a:solidFill>
                  <a:srgbClr val="FF0000"/>
                </a:solidFill>
              </a:rPr>
              <a:t>地域包括ケアを推進していくため、</a:t>
            </a:r>
            <a:r>
              <a:rPr lang="ja-JP" altLang="ja-JP" sz="1800" u="sng" dirty="0" smtClean="0">
                <a:solidFill>
                  <a:srgbClr val="FF0000"/>
                </a:solidFill>
              </a:rPr>
              <a:t>医療</a:t>
            </a:r>
            <a:r>
              <a:rPr lang="ja-JP" altLang="ja-JP" sz="1800" u="sng" dirty="0">
                <a:solidFill>
                  <a:srgbClr val="FF0000"/>
                </a:solidFill>
              </a:rPr>
              <a:t>機関がどのような機能を選択して</a:t>
            </a:r>
            <a:r>
              <a:rPr lang="ja-JP" altLang="ja-JP" sz="1800" u="sng" dirty="0" smtClean="0">
                <a:solidFill>
                  <a:srgbClr val="FF0000"/>
                </a:solidFill>
              </a:rPr>
              <a:t>も経営</a:t>
            </a:r>
            <a:r>
              <a:rPr lang="ja-JP" altLang="ja-JP" sz="1800" u="sng" dirty="0">
                <a:solidFill>
                  <a:srgbClr val="FF0000"/>
                </a:solidFill>
              </a:rPr>
              <a:t>が安定して成り立つ</a:t>
            </a:r>
            <a:r>
              <a:rPr lang="ja-JP" altLang="ja-JP" sz="1800" u="sng" dirty="0" smtClean="0">
                <a:solidFill>
                  <a:srgbClr val="FF0000"/>
                </a:solidFill>
              </a:rPr>
              <a:t>よう</a:t>
            </a:r>
            <a:r>
              <a:rPr lang="ja-JP" altLang="en-US" sz="1800" u="sng" dirty="0" smtClean="0">
                <a:solidFill>
                  <a:srgbClr val="FF0000"/>
                </a:solidFill>
              </a:rPr>
              <a:t>、</a:t>
            </a:r>
            <a:r>
              <a:rPr lang="ja-JP" altLang="ja-JP" sz="1800" u="sng" dirty="0" smtClean="0">
                <a:solidFill>
                  <a:srgbClr val="FF0000"/>
                </a:solidFill>
              </a:rPr>
              <a:t>それぞれ</a:t>
            </a:r>
            <a:r>
              <a:rPr lang="ja-JP" altLang="ja-JP" sz="1800" u="sng" dirty="0">
                <a:solidFill>
                  <a:srgbClr val="FF0000"/>
                </a:solidFill>
              </a:rPr>
              <a:t>の機能のコストを適切に反映した診療報酬体系の</a:t>
            </a:r>
            <a:r>
              <a:rPr lang="ja-JP" altLang="ja-JP" sz="1800" u="sng" dirty="0" smtClean="0">
                <a:solidFill>
                  <a:srgbClr val="FF0000"/>
                </a:solidFill>
              </a:rPr>
              <a:t>実現</a:t>
            </a:r>
            <a:r>
              <a:rPr lang="ja-JP" altLang="en-US" sz="1800" u="sng" dirty="0" smtClean="0">
                <a:solidFill>
                  <a:srgbClr val="FF0000"/>
                </a:solidFill>
              </a:rPr>
              <a:t>が重要。</a:t>
            </a:r>
            <a:endParaRPr lang="en-US" altLang="ja-JP" sz="1800" u="sng" dirty="0" smtClean="0">
              <a:solidFill>
                <a:srgbClr val="FF0000"/>
              </a:solidFill>
            </a:endParaRPr>
          </a:p>
          <a:p>
            <a:pPr marL="354013" indent="-84138" eaLnBrk="1" hangingPunct="1">
              <a:spcBef>
                <a:spcPts val="0"/>
              </a:spcBef>
              <a:buFontTx/>
              <a:buNone/>
              <a:defRPr/>
            </a:pPr>
            <a:r>
              <a:rPr lang="ja-JP" altLang="en-US" sz="1800" dirty="0">
                <a:solidFill>
                  <a:prstClr val="black"/>
                </a:solidFill>
              </a:rPr>
              <a:t>・</a:t>
            </a:r>
            <a:r>
              <a:rPr lang="ja-JP" altLang="en-US" sz="1800" u="sng" dirty="0">
                <a:solidFill>
                  <a:srgbClr val="FF0000"/>
                </a:solidFill>
              </a:rPr>
              <a:t>患者にとって質の高い医療を提供する</a:t>
            </a:r>
            <a:r>
              <a:rPr lang="ja-JP" altLang="en-US" sz="1800" u="sng" dirty="0" smtClean="0">
                <a:solidFill>
                  <a:srgbClr val="FF0000"/>
                </a:solidFill>
              </a:rPr>
              <a:t>ため、「</a:t>
            </a:r>
            <a:r>
              <a:rPr lang="ja-JP" altLang="en-US" sz="1800" u="sng" dirty="0">
                <a:solidFill>
                  <a:srgbClr val="FF0000"/>
                </a:solidFill>
              </a:rPr>
              <a:t>かかりつけ医」をきちんと評価できるよう、前回改定で新設された「地域包括診療料」と「地域包括診療加算」の要件の</a:t>
            </a:r>
            <a:r>
              <a:rPr lang="ja-JP" altLang="en-US" sz="1800" u="sng" dirty="0" smtClean="0">
                <a:solidFill>
                  <a:srgbClr val="FF0000"/>
                </a:solidFill>
              </a:rPr>
              <a:t>見直しが必要。</a:t>
            </a:r>
            <a:endParaRPr lang="en-US" altLang="ja-JP" sz="1800" u="sng" dirty="0" smtClean="0">
              <a:solidFill>
                <a:srgbClr val="FF0000"/>
              </a:solidFill>
            </a:endParaRPr>
          </a:p>
        </p:txBody>
      </p:sp>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48</a:t>
            </a:fld>
            <a:endParaRPr lang="ja-JP" altLang="en-US" dirty="0">
              <a:solidFill>
                <a:prstClr val="black"/>
              </a:solidFill>
            </a:endParaRPr>
          </a:p>
        </p:txBody>
      </p:sp>
    </p:spTree>
    <p:extLst>
      <p:ext uri="{BB962C8B-B14F-4D97-AF65-F5344CB8AC3E}">
        <p14:creationId xmlns:p14="http://schemas.microsoft.com/office/powerpoint/2010/main" val="611065955"/>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C:\Users\takita\Desktop\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697416" y="53679"/>
            <a:ext cx="1092121" cy="6318358"/>
          </a:xfrm>
          <a:prstGeom prst="rect">
            <a:avLst/>
          </a:prstGeom>
          <a:noFill/>
          <a:extLst>
            <a:ext uri="{909E8E84-426E-40DD-AFC4-6F175D3DCCD1}">
              <a14:hiddenFill xmlns:a14="http://schemas.microsoft.com/office/drawing/2010/main">
                <a:solidFill>
                  <a:srgbClr val="FFFFFF"/>
                </a:solidFill>
              </a14:hiddenFill>
            </a:ext>
          </a:extLst>
        </p:spPr>
      </p:pic>
      <p:pic>
        <p:nvPicPr>
          <p:cNvPr id="1029" name="Picture 5" descr="C:\Users\takita\Desktop\4.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54" y="845347"/>
            <a:ext cx="8742760" cy="5463974"/>
          </a:xfrm>
          <a:prstGeom prst="rect">
            <a:avLst/>
          </a:prstGeom>
          <a:noFill/>
          <a:extLst>
            <a:ext uri="{909E8E84-426E-40DD-AFC4-6F175D3DCCD1}">
              <a14:hiddenFill xmlns:a14="http://schemas.microsoft.com/office/drawing/2010/main">
                <a:solidFill>
                  <a:srgbClr val="FFFFFF"/>
                </a:solidFill>
              </a14:hiddenFill>
            </a:ext>
          </a:extLst>
        </p:spPr>
      </p:pic>
      <p:sp>
        <p:nvSpPr>
          <p:cNvPr id="2" name="テキスト ボックス 1"/>
          <p:cNvSpPr txBox="1"/>
          <p:nvPr/>
        </p:nvSpPr>
        <p:spPr>
          <a:xfrm>
            <a:off x="116463" y="6372036"/>
            <a:ext cx="4446494" cy="369332"/>
          </a:xfrm>
          <a:prstGeom prst="rect">
            <a:avLst/>
          </a:prstGeom>
          <a:noFill/>
        </p:spPr>
        <p:txBody>
          <a:bodyPr wrap="square" rtlCol="0">
            <a:spAutoFit/>
          </a:bodyPr>
          <a:lstStyle/>
          <a:p>
            <a:r>
              <a:rPr lang="en-US" altLang="ja-JP" dirty="0" smtClean="0">
                <a:solidFill>
                  <a:prstClr val="black"/>
                </a:solidFill>
              </a:rPr>
              <a:t>*</a:t>
            </a:r>
            <a:r>
              <a:rPr lang="ja-JP" altLang="en-US" dirty="0">
                <a:solidFill>
                  <a:prstClr val="black"/>
                </a:solidFill>
              </a:rPr>
              <a:t>日</a:t>
            </a:r>
            <a:r>
              <a:rPr lang="ja-JP" altLang="en-US" dirty="0" smtClean="0">
                <a:solidFill>
                  <a:prstClr val="black"/>
                </a:solidFill>
              </a:rPr>
              <a:t>本</a:t>
            </a:r>
            <a:r>
              <a:rPr lang="ja-JP" altLang="en-US" dirty="0">
                <a:solidFill>
                  <a:prstClr val="black"/>
                </a:solidFill>
              </a:rPr>
              <a:t>経</a:t>
            </a:r>
            <a:r>
              <a:rPr lang="ja-JP" altLang="en-US" dirty="0" smtClean="0">
                <a:solidFill>
                  <a:prstClr val="black"/>
                </a:solidFill>
              </a:rPr>
              <a:t>済新聞朝刊</a:t>
            </a:r>
            <a:r>
              <a:rPr lang="en-US" altLang="ja-JP" dirty="0" smtClean="0">
                <a:solidFill>
                  <a:prstClr val="black"/>
                </a:solidFill>
              </a:rPr>
              <a:t>, 2015</a:t>
            </a:r>
            <a:r>
              <a:rPr lang="ja-JP" altLang="en-US" dirty="0" smtClean="0">
                <a:solidFill>
                  <a:prstClr val="black"/>
                </a:solidFill>
              </a:rPr>
              <a:t>年</a:t>
            </a:r>
            <a:r>
              <a:rPr lang="en-US" altLang="ja-JP" dirty="0" smtClean="0">
                <a:solidFill>
                  <a:prstClr val="black"/>
                </a:solidFill>
              </a:rPr>
              <a:t>12</a:t>
            </a:r>
            <a:r>
              <a:rPr lang="ja-JP" altLang="en-US" dirty="0" smtClean="0">
                <a:solidFill>
                  <a:prstClr val="black"/>
                </a:solidFill>
              </a:rPr>
              <a:t>月</a:t>
            </a:r>
            <a:r>
              <a:rPr lang="en-US" altLang="ja-JP" dirty="0" smtClean="0">
                <a:solidFill>
                  <a:prstClr val="black"/>
                </a:solidFill>
              </a:rPr>
              <a:t>22</a:t>
            </a:r>
            <a:r>
              <a:rPr lang="ja-JP" altLang="en-US" dirty="0" smtClean="0">
                <a:solidFill>
                  <a:prstClr val="black"/>
                </a:solidFill>
              </a:rPr>
              <a:t>日</a:t>
            </a:r>
            <a:endParaRPr lang="ja-JP" altLang="en-US" dirty="0">
              <a:solidFill>
                <a:prstClr val="black"/>
              </a:solidFill>
            </a:endParaRPr>
          </a:p>
        </p:txBody>
      </p:sp>
      <p:cxnSp>
        <p:nvCxnSpPr>
          <p:cNvPr id="4" name="直線コネクタ 3"/>
          <p:cNvCxnSpPr/>
          <p:nvPr/>
        </p:nvCxnSpPr>
        <p:spPr>
          <a:xfrm>
            <a:off x="272482" y="3577334"/>
            <a:ext cx="8268919"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16" name="正方形/長方形 15"/>
          <p:cNvSpPr/>
          <p:nvPr/>
        </p:nvSpPr>
        <p:spPr bwMode="auto">
          <a:xfrm>
            <a:off x="8781214" y="127670"/>
            <a:ext cx="1008323" cy="6244367"/>
          </a:xfrm>
          <a:prstGeom prst="rect">
            <a:avLst/>
          </a:prstGeom>
          <a:noFill/>
          <a:ln w="31750">
            <a:solidFill>
              <a:srgbClr val="FF0000"/>
            </a:solidFill>
            <a:miter lim="800000"/>
            <a:headEnd/>
            <a:tailEnd/>
          </a:ln>
        </p:spPr>
        <p:txBody>
          <a:bodyPr wrap="none" rtlCol="0" anchor="ctr"/>
          <a:lstStyle/>
          <a:p>
            <a:pPr algn="ctr">
              <a:spcBef>
                <a:spcPct val="0"/>
              </a:spcBef>
            </a:pPr>
            <a:endParaRPr lang="ja-JP" altLang="en-US" b="1" dirty="0" smtClean="0">
              <a:solidFill>
                <a:prstClr val="black"/>
              </a:solidFill>
              <a:latin typeface="Century Gothic" pitchFamily="34" charset="0"/>
            </a:endParaRPr>
          </a:p>
        </p:txBody>
      </p:sp>
      <p:cxnSp>
        <p:nvCxnSpPr>
          <p:cNvPr id="17" name="直線コネクタ 16"/>
          <p:cNvCxnSpPr/>
          <p:nvPr/>
        </p:nvCxnSpPr>
        <p:spPr>
          <a:xfrm>
            <a:off x="5181867" y="1045095"/>
            <a:ext cx="0" cy="2379142"/>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直線コネクタ 20"/>
          <p:cNvCxnSpPr/>
          <p:nvPr/>
        </p:nvCxnSpPr>
        <p:spPr>
          <a:xfrm>
            <a:off x="4911106" y="1027992"/>
            <a:ext cx="0" cy="2401008"/>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直線コネクタ 23"/>
          <p:cNvCxnSpPr/>
          <p:nvPr/>
        </p:nvCxnSpPr>
        <p:spPr>
          <a:xfrm>
            <a:off x="4387208" y="1051301"/>
            <a:ext cx="0" cy="2161561"/>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6" name="直線コネクタ 25"/>
          <p:cNvCxnSpPr/>
          <p:nvPr/>
        </p:nvCxnSpPr>
        <p:spPr>
          <a:xfrm>
            <a:off x="5733087" y="1049858"/>
            <a:ext cx="0" cy="2379142"/>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1" name="直線コネクタ 30"/>
          <p:cNvCxnSpPr/>
          <p:nvPr/>
        </p:nvCxnSpPr>
        <p:spPr>
          <a:xfrm flipH="1">
            <a:off x="5448289" y="1004182"/>
            <a:ext cx="1" cy="2410533"/>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pic>
        <p:nvPicPr>
          <p:cNvPr id="1027" name="Picture 3" descr="C:\Users\takita\Desktop\3.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578" y="127669"/>
            <a:ext cx="8493260" cy="781050"/>
          </a:xfrm>
          <a:prstGeom prst="rect">
            <a:avLst/>
          </a:prstGeom>
          <a:noFill/>
          <a:extLst>
            <a:ext uri="{909E8E84-426E-40DD-AFC4-6F175D3DCCD1}">
              <a14:hiddenFill xmlns:a14="http://schemas.microsoft.com/office/drawing/2010/main">
                <a:solidFill>
                  <a:srgbClr val="FFFFFF"/>
                </a:solidFill>
              </a14:hiddenFill>
            </a:ext>
          </a:extLst>
        </p:spPr>
      </p:pic>
      <p:cxnSp>
        <p:nvCxnSpPr>
          <p:cNvPr id="38" name="直線コネクタ 37"/>
          <p:cNvCxnSpPr/>
          <p:nvPr/>
        </p:nvCxnSpPr>
        <p:spPr>
          <a:xfrm>
            <a:off x="4640965" y="1051297"/>
            <a:ext cx="0" cy="2376264"/>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a:off x="5985465" y="1035571"/>
            <a:ext cx="0" cy="2379142"/>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8"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49</a:t>
            </a:fld>
            <a:endParaRPr lang="ja-JP" altLang="en-US" dirty="0">
              <a:solidFill>
                <a:prstClr val="black"/>
              </a:solidFill>
            </a:endParaRPr>
          </a:p>
        </p:txBody>
      </p:sp>
    </p:spTree>
    <p:extLst>
      <p:ext uri="{BB962C8B-B14F-4D97-AF65-F5344CB8AC3E}">
        <p14:creationId xmlns:p14="http://schemas.microsoft.com/office/powerpoint/2010/main" val="290742928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角丸四角形 16"/>
          <p:cNvSpPr/>
          <p:nvPr/>
        </p:nvSpPr>
        <p:spPr>
          <a:xfrm>
            <a:off x="111507" y="3536686"/>
            <a:ext cx="4708966" cy="3263560"/>
          </a:xfrm>
          <a:prstGeom prst="roundRect">
            <a:avLst>
              <a:gd name="adj" fmla="val 9566"/>
            </a:avLst>
          </a:prstGeom>
          <a:solidFill>
            <a:srgbClr val="FFFFAF">
              <a:alpha val="25000"/>
            </a:srgb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9" name="角丸四角形 18"/>
          <p:cNvSpPr/>
          <p:nvPr/>
        </p:nvSpPr>
        <p:spPr>
          <a:xfrm>
            <a:off x="5077771" y="3536686"/>
            <a:ext cx="4708966" cy="3263560"/>
          </a:xfrm>
          <a:prstGeom prst="roundRect">
            <a:avLst>
              <a:gd name="adj" fmla="val 9566"/>
            </a:avLst>
          </a:prstGeom>
          <a:solidFill>
            <a:srgbClr val="FFFFAF">
              <a:alpha val="25000"/>
            </a:srgb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8" name="角丸四角形 17"/>
          <p:cNvSpPr/>
          <p:nvPr/>
        </p:nvSpPr>
        <p:spPr>
          <a:xfrm>
            <a:off x="5091028" y="940905"/>
            <a:ext cx="4708966" cy="2239618"/>
          </a:xfrm>
          <a:prstGeom prst="roundRect">
            <a:avLst>
              <a:gd name="adj" fmla="val 9566"/>
            </a:avLst>
          </a:prstGeom>
          <a:solidFill>
            <a:srgbClr val="FFFFAF">
              <a:alpha val="25000"/>
            </a:srgb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15" name="角丸四角形 14"/>
          <p:cNvSpPr/>
          <p:nvPr/>
        </p:nvSpPr>
        <p:spPr>
          <a:xfrm>
            <a:off x="111507" y="940904"/>
            <a:ext cx="4708966" cy="2239618"/>
          </a:xfrm>
          <a:prstGeom prst="roundRect">
            <a:avLst>
              <a:gd name="adj" fmla="val 9566"/>
            </a:avLst>
          </a:prstGeom>
          <a:solidFill>
            <a:srgbClr val="FFFFAF">
              <a:alpha val="25000"/>
            </a:srgbClr>
          </a:solidFill>
          <a:ln w="381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dirty="0">
              <a:solidFill>
                <a:prstClr val="white"/>
              </a:solidFill>
            </a:endParaRPr>
          </a:p>
        </p:txBody>
      </p:sp>
      <p:sp>
        <p:nvSpPr>
          <p:cNvPr id="9" name="Rectangle 2"/>
          <p:cNvSpPr txBox="1">
            <a:spLocks noChangeArrowheads="1"/>
          </p:cNvSpPr>
          <p:nvPr/>
        </p:nvSpPr>
        <p:spPr bwMode="auto">
          <a:xfrm>
            <a:off x="194414" y="1"/>
            <a:ext cx="9517327" cy="611928"/>
          </a:xfrm>
          <a:prstGeom prst="rect">
            <a:avLst/>
          </a:prstGeom>
          <a:solidFill>
            <a:srgbClr val="CFDEB0"/>
          </a:solidFill>
          <a:ln w="9525">
            <a:solidFill>
              <a:schemeClr val="tx2">
                <a:lumMod val="50000"/>
              </a:schemeClr>
            </a:solidFill>
            <a:miter lim="800000"/>
            <a:headEnd/>
            <a:tailEnd/>
          </a:ln>
        </p:spPr>
        <p:style>
          <a:lnRef idx="0">
            <a:schemeClr val="accent3"/>
          </a:lnRef>
          <a:fillRef idx="3">
            <a:schemeClr val="accent3"/>
          </a:fillRef>
          <a:effectRef idx="3">
            <a:schemeClr val="accent3"/>
          </a:effectRef>
          <a:fontRef idx="minor">
            <a:schemeClr val="lt1"/>
          </a:fontRef>
        </p:style>
        <p:txBody>
          <a:bodyPr vert="horz" wrap="square" lIns="91440" tIns="45720" rIns="91440" bIns="45720" numCol="1" anchor="ctr" anchorCtr="0" compatLnSpc="1">
            <a:prstTxWarp prst="textNoShape">
              <a:avLst/>
            </a:prstTxWarp>
            <a:normAutofit/>
          </a:bodyPr>
          <a:lstStyle>
            <a:lvl1pPr algn="ctr" rtl="0" fontAlgn="base">
              <a:spcBef>
                <a:spcPct val="0"/>
              </a:spcBef>
              <a:spcAft>
                <a:spcPct val="0"/>
              </a:spcAft>
              <a:defRPr kumimoji="1" sz="4400" kern="1200">
                <a:solidFill>
                  <a:schemeClr val="lt1"/>
                </a:solidFill>
                <a:latin typeface="+mn-lt"/>
                <a:ea typeface="+mn-ea"/>
                <a:cs typeface="+mn-cs"/>
              </a:defRPr>
            </a:lvl1pPr>
            <a:lvl2pPr algn="ctr" rtl="0" fontAlgn="base">
              <a:spcBef>
                <a:spcPct val="0"/>
              </a:spcBef>
              <a:spcAft>
                <a:spcPct val="0"/>
              </a:spcAft>
              <a:defRPr kumimoji="1" sz="4400">
                <a:solidFill>
                  <a:schemeClr val="lt1"/>
                </a:solidFill>
                <a:latin typeface="+mn-lt"/>
                <a:ea typeface="+mn-ea"/>
                <a:cs typeface="+mn-cs"/>
              </a:defRPr>
            </a:lvl2pPr>
            <a:lvl3pPr algn="ctr" rtl="0" fontAlgn="base">
              <a:spcBef>
                <a:spcPct val="0"/>
              </a:spcBef>
              <a:spcAft>
                <a:spcPct val="0"/>
              </a:spcAft>
              <a:defRPr kumimoji="1" sz="4400">
                <a:solidFill>
                  <a:schemeClr val="lt1"/>
                </a:solidFill>
                <a:latin typeface="+mn-lt"/>
                <a:ea typeface="+mn-ea"/>
                <a:cs typeface="+mn-cs"/>
              </a:defRPr>
            </a:lvl3pPr>
            <a:lvl4pPr algn="ctr" rtl="0" fontAlgn="base">
              <a:spcBef>
                <a:spcPct val="0"/>
              </a:spcBef>
              <a:spcAft>
                <a:spcPct val="0"/>
              </a:spcAft>
              <a:defRPr kumimoji="1" sz="4400">
                <a:solidFill>
                  <a:schemeClr val="lt1"/>
                </a:solidFill>
                <a:latin typeface="+mn-lt"/>
                <a:ea typeface="+mn-ea"/>
                <a:cs typeface="+mn-cs"/>
              </a:defRPr>
            </a:lvl4pPr>
            <a:lvl5pPr algn="ctr" rtl="0" fontAlgn="base">
              <a:spcBef>
                <a:spcPct val="0"/>
              </a:spcBef>
              <a:spcAft>
                <a:spcPct val="0"/>
              </a:spcAft>
              <a:defRPr kumimoji="1" sz="4400">
                <a:solidFill>
                  <a:schemeClr val="lt1"/>
                </a:solidFill>
                <a:latin typeface="+mn-lt"/>
                <a:ea typeface="+mn-ea"/>
                <a:cs typeface="+mn-cs"/>
              </a:defRPr>
            </a:lvl5pPr>
            <a:lvl6pPr marL="457200" algn="ctr" rtl="0" fontAlgn="base">
              <a:spcBef>
                <a:spcPct val="0"/>
              </a:spcBef>
              <a:spcAft>
                <a:spcPct val="0"/>
              </a:spcAft>
              <a:defRPr kumimoji="1" sz="4400">
                <a:solidFill>
                  <a:schemeClr val="lt1"/>
                </a:solidFill>
                <a:latin typeface="+mn-lt"/>
                <a:ea typeface="+mn-ea"/>
                <a:cs typeface="+mn-cs"/>
              </a:defRPr>
            </a:lvl6pPr>
            <a:lvl7pPr marL="914400" algn="ctr" rtl="0" fontAlgn="base">
              <a:spcBef>
                <a:spcPct val="0"/>
              </a:spcBef>
              <a:spcAft>
                <a:spcPct val="0"/>
              </a:spcAft>
              <a:defRPr kumimoji="1" sz="4400">
                <a:solidFill>
                  <a:schemeClr val="lt1"/>
                </a:solidFill>
                <a:latin typeface="+mn-lt"/>
                <a:ea typeface="+mn-ea"/>
                <a:cs typeface="+mn-cs"/>
              </a:defRPr>
            </a:lvl7pPr>
            <a:lvl8pPr marL="1371600" algn="ctr" rtl="0" fontAlgn="base">
              <a:spcBef>
                <a:spcPct val="0"/>
              </a:spcBef>
              <a:spcAft>
                <a:spcPct val="0"/>
              </a:spcAft>
              <a:defRPr kumimoji="1" sz="4400">
                <a:solidFill>
                  <a:schemeClr val="lt1"/>
                </a:solidFill>
                <a:latin typeface="+mn-lt"/>
                <a:ea typeface="+mn-ea"/>
                <a:cs typeface="+mn-cs"/>
              </a:defRPr>
            </a:lvl8pPr>
            <a:lvl9pPr marL="1828800" algn="ctr" rtl="0" fontAlgn="base">
              <a:spcBef>
                <a:spcPct val="0"/>
              </a:spcBef>
              <a:spcAft>
                <a:spcPct val="0"/>
              </a:spcAft>
              <a:defRPr kumimoji="1" sz="4400">
                <a:solidFill>
                  <a:schemeClr val="lt1"/>
                </a:solidFill>
                <a:latin typeface="+mn-lt"/>
                <a:ea typeface="+mn-ea"/>
                <a:cs typeface="+mn-cs"/>
              </a:defRPr>
            </a:lvl9pPr>
          </a:lstStyle>
          <a:p>
            <a:r>
              <a:rPr lang="ja-JP" altLang="en-US" sz="3200" dirty="0" smtClean="0">
                <a:solidFill>
                  <a:prstClr val="black"/>
                </a:solidFill>
              </a:rPr>
              <a:t>平成２８年度診療報酬改定の概要</a:t>
            </a:r>
            <a:endParaRPr lang="en-US" altLang="ja-JP" sz="3200" dirty="0" smtClean="0">
              <a:solidFill>
                <a:prstClr val="black"/>
              </a:solidFill>
            </a:endParaRPr>
          </a:p>
        </p:txBody>
      </p:sp>
      <p:sp>
        <p:nvSpPr>
          <p:cNvPr id="4" name="テキスト ボックス 3"/>
          <p:cNvSpPr txBox="1"/>
          <p:nvPr/>
        </p:nvSpPr>
        <p:spPr>
          <a:xfrm>
            <a:off x="114826" y="1307048"/>
            <a:ext cx="4708966" cy="1477328"/>
          </a:xfrm>
          <a:prstGeom prst="rect">
            <a:avLst/>
          </a:prstGeom>
          <a:noFill/>
        </p:spPr>
        <p:txBody>
          <a:bodyPr wrap="square" rtlCol="0">
            <a:spAutoFit/>
          </a:bodyPr>
          <a:lstStyle/>
          <a:p>
            <a:pPr>
              <a:lnSpc>
                <a:spcPts val="1800"/>
              </a:lnSpc>
            </a:pPr>
            <a:r>
              <a:rPr lang="ja-JP" altLang="en-US" sz="1400" dirty="0" smtClean="0">
                <a:solidFill>
                  <a:prstClr val="black"/>
                </a:solidFill>
              </a:rPr>
              <a:t>○　医療機能に応じた入院医療の評価</a:t>
            </a:r>
            <a:endParaRPr lang="en-US" altLang="ja-JP" sz="1400" dirty="0" smtClean="0">
              <a:solidFill>
                <a:prstClr val="black"/>
              </a:solidFill>
            </a:endParaRPr>
          </a:p>
          <a:p>
            <a:pPr marL="185738" indent="-185738">
              <a:lnSpc>
                <a:spcPts val="1800"/>
              </a:lnSpc>
            </a:pPr>
            <a:r>
              <a:rPr lang="ja-JP" altLang="en-US" sz="1400" dirty="0" smtClean="0">
                <a:solidFill>
                  <a:prstClr val="black"/>
                </a:solidFill>
              </a:rPr>
              <a:t>○　チーム医療の推進、勤務環境の改善、業務効率化の取組等を通じた医療従事者の負担軽減・人材確保</a:t>
            </a:r>
            <a:endParaRPr lang="en-US" altLang="ja-JP" sz="1400" dirty="0" smtClean="0">
              <a:solidFill>
                <a:prstClr val="black"/>
              </a:solidFill>
            </a:endParaRPr>
          </a:p>
          <a:p>
            <a:pPr marL="185738" indent="-185738">
              <a:lnSpc>
                <a:spcPts val="1800"/>
              </a:lnSpc>
            </a:pPr>
            <a:r>
              <a:rPr lang="ja-JP" altLang="en-US" sz="1400" dirty="0" smtClean="0">
                <a:solidFill>
                  <a:prstClr val="black"/>
                </a:solidFill>
              </a:rPr>
              <a:t>○　地域包括ケアシステム推進のための取組の強化</a:t>
            </a:r>
            <a:endParaRPr lang="en-US" altLang="ja-JP" sz="1400" dirty="0" smtClean="0">
              <a:solidFill>
                <a:prstClr val="black"/>
              </a:solidFill>
            </a:endParaRPr>
          </a:p>
          <a:p>
            <a:pPr marL="185738" indent="-185738">
              <a:lnSpc>
                <a:spcPts val="1800"/>
              </a:lnSpc>
            </a:pPr>
            <a:r>
              <a:rPr lang="ja-JP" altLang="en-US" sz="1400" dirty="0" smtClean="0">
                <a:solidFill>
                  <a:prstClr val="black"/>
                </a:solidFill>
              </a:rPr>
              <a:t>○　質の高い在宅医療・訪問看護の確保</a:t>
            </a:r>
            <a:endParaRPr lang="en-US" altLang="ja-JP" sz="1400" dirty="0" smtClean="0">
              <a:solidFill>
                <a:prstClr val="black"/>
              </a:solidFill>
            </a:endParaRPr>
          </a:p>
          <a:p>
            <a:pPr marL="185738" indent="-185738">
              <a:lnSpc>
                <a:spcPts val="1800"/>
              </a:lnSpc>
            </a:pPr>
            <a:r>
              <a:rPr lang="ja-JP" altLang="en-US" sz="1400" dirty="0" smtClean="0">
                <a:solidFill>
                  <a:prstClr val="black"/>
                </a:solidFill>
              </a:rPr>
              <a:t>○　医療保険制度改革法も踏まえた外来医療の機能分化</a:t>
            </a:r>
            <a:endParaRPr lang="ja-JP" altLang="en-US" sz="1400" dirty="0">
              <a:solidFill>
                <a:prstClr val="black"/>
              </a:solidFill>
            </a:endParaRPr>
          </a:p>
        </p:txBody>
      </p:sp>
      <p:sp>
        <p:nvSpPr>
          <p:cNvPr id="12" name="テキスト ボックス 11"/>
          <p:cNvSpPr txBox="1"/>
          <p:nvPr/>
        </p:nvSpPr>
        <p:spPr>
          <a:xfrm>
            <a:off x="5117532" y="1199327"/>
            <a:ext cx="4708966" cy="1600438"/>
          </a:xfrm>
          <a:prstGeom prst="rect">
            <a:avLst/>
          </a:prstGeom>
          <a:noFill/>
        </p:spPr>
        <p:txBody>
          <a:bodyPr wrap="square" rtlCol="0">
            <a:spAutoFit/>
          </a:bodyPr>
          <a:lstStyle/>
          <a:p>
            <a:pPr marL="185738" indent="-185738"/>
            <a:r>
              <a:rPr lang="ja-JP" altLang="en-US" sz="1400" dirty="0" smtClean="0">
                <a:solidFill>
                  <a:prstClr val="black"/>
                </a:solidFill>
              </a:rPr>
              <a:t>○　かかりつけ医の評価、かかりつけ歯科医の評価、かかりつけ薬剤師・薬局の評価</a:t>
            </a:r>
            <a:endParaRPr lang="en-US" altLang="ja-JP" sz="1400" dirty="0" smtClean="0">
              <a:solidFill>
                <a:prstClr val="black"/>
              </a:solidFill>
            </a:endParaRPr>
          </a:p>
          <a:p>
            <a:pPr marL="185738" indent="-185738"/>
            <a:r>
              <a:rPr lang="ja-JP" altLang="en-US" sz="1400" dirty="0" smtClean="0">
                <a:solidFill>
                  <a:prstClr val="black"/>
                </a:solidFill>
              </a:rPr>
              <a:t>○　情報通信技術（</a:t>
            </a:r>
            <a:r>
              <a:rPr lang="en-US" altLang="ja-JP" sz="1400" dirty="0" smtClean="0">
                <a:solidFill>
                  <a:prstClr val="black"/>
                </a:solidFill>
              </a:rPr>
              <a:t>ICT)</a:t>
            </a:r>
            <a:r>
              <a:rPr lang="ja-JP" altLang="en-US" sz="1400" dirty="0" smtClean="0">
                <a:solidFill>
                  <a:prstClr val="black"/>
                </a:solidFill>
              </a:rPr>
              <a:t>を活用した医療連携や医療に関するデータの収集・利活用の推進</a:t>
            </a:r>
            <a:endParaRPr lang="en-US" altLang="ja-JP" sz="1400" dirty="0" smtClean="0">
              <a:solidFill>
                <a:prstClr val="black"/>
              </a:solidFill>
            </a:endParaRPr>
          </a:p>
          <a:p>
            <a:pPr marL="185738" indent="-185738"/>
            <a:r>
              <a:rPr lang="ja-JP" altLang="en-US" sz="1400" dirty="0" smtClean="0">
                <a:solidFill>
                  <a:prstClr val="black"/>
                </a:solidFill>
              </a:rPr>
              <a:t>○　質の高いリハビリテーションの評価等、患者の早期の機能回復の推進</a:t>
            </a:r>
            <a:endParaRPr lang="en-US" altLang="ja-JP" sz="1400" dirty="0" smtClean="0">
              <a:solidFill>
                <a:prstClr val="black"/>
              </a:solidFill>
            </a:endParaRPr>
          </a:p>
          <a:p>
            <a:pPr marL="185738" indent="-185738"/>
            <a:r>
              <a:rPr lang="ja-JP" altLang="en-US" sz="1400" dirty="0" smtClean="0">
                <a:solidFill>
                  <a:prstClr val="black"/>
                </a:solidFill>
              </a:rPr>
              <a:t>○　明細書無料発行の推進</a:t>
            </a:r>
            <a:endParaRPr lang="en-US" altLang="ja-JP" sz="1400" dirty="0">
              <a:solidFill>
                <a:prstClr val="black"/>
              </a:solidFill>
            </a:endParaRPr>
          </a:p>
        </p:txBody>
      </p:sp>
      <p:sp>
        <p:nvSpPr>
          <p:cNvPr id="13" name="テキスト ボックス 12"/>
          <p:cNvSpPr txBox="1"/>
          <p:nvPr/>
        </p:nvSpPr>
        <p:spPr>
          <a:xfrm>
            <a:off x="194340" y="3748522"/>
            <a:ext cx="4626135" cy="3093154"/>
          </a:xfrm>
          <a:prstGeom prst="rect">
            <a:avLst/>
          </a:prstGeom>
          <a:noFill/>
        </p:spPr>
        <p:txBody>
          <a:bodyPr wrap="square" rtlCol="0">
            <a:spAutoFit/>
          </a:bodyPr>
          <a:lstStyle/>
          <a:p>
            <a:pPr marL="185738" indent="-185738"/>
            <a:r>
              <a:rPr lang="ja-JP" altLang="en-US" sz="1300" dirty="0" smtClean="0">
                <a:solidFill>
                  <a:prstClr val="black"/>
                </a:solidFill>
              </a:rPr>
              <a:t>○　緩和ケアを含む質の高いがん医療の評価</a:t>
            </a:r>
            <a:endParaRPr lang="en-US" altLang="ja-JP" sz="1300" dirty="0" smtClean="0">
              <a:solidFill>
                <a:prstClr val="black"/>
              </a:solidFill>
            </a:endParaRPr>
          </a:p>
          <a:p>
            <a:pPr marL="185738" indent="-185738"/>
            <a:r>
              <a:rPr lang="ja-JP" altLang="en-US" sz="1300" dirty="0" smtClean="0">
                <a:solidFill>
                  <a:prstClr val="black"/>
                </a:solidFill>
              </a:rPr>
              <a:t>○　「認知症施策推進総合戦略」を踏まえた認知症患者への適切な医療の評価</a:t>
            </a:r>
            <a:endParaRPr lang="en-US" altLang="ja-JP" sz="1300" dirty="0" smtClean="0">
              <a:solidFill>
                <a:prstClr val="black"/>
              </a:solidFill>
            </a:endParaRPr>
          </a:p>
          <a:p>
            <a:pPr marL="185738" indent="-185738"/>
            <a:r>
              <a:rPr lang="ja-JP" altLang="en-US" sz="1300" dirty="0" smtClean="0">
                <a:solidFill>
                  <a:prstClr val="black"/>
                </a:solidFill>
              </a:rPr>
              <a:t>○　地域移行・地域生活支援の充実を含めた質の高い精神医療の評価</a:t>
            </a:r>
            <a:endParaRPr lang="en-US" altLang="ja-JP" sz="1300" dirty="0" smtClean="0">
              <a:solidFill>
                <a:prstClr val="black"/>
              </a:solidFill>
            </a:endParaRPr>
          </a:p>
          <a:p>
            <a:pPr marL="185738" indent="-185738"/>
            <a:r>
              <a:rPr lang="ja-JP" altLang="en-US" sz="1300" dirty="0" smtClean="0">
                <a:solidFill>
                  <a:prstClr val="black"/>
                </a:solidFill>
              </a:rPr>
              <a:t>○　難病法の施行を踏まえた難病患者への適切な医療の評価</a:t>
            </a:r>
            <a:endParaRPr lang="en-US" altLang="ja-JP" sz="1300" dirty="0" smtClean="0">
              <a:solidFill>
                <a:prstClr val="black"/>
              </a:solidFill>
            </a:endParaRPr>
          </a:p>
          <a:p>
            <a:pPr marL="185738" indent="-185738"/>
            <a:r>
              <a:rPr lang="ja-JP" altLang="en-US" sz="1300" dirty="0" smtClean="0">
                <a:solidFill>
                  <a:prstClr val="black"/>
                </a:solidFill>
              </a:rPr>
              <a:t>○　小児医療、周産期医療の充実、高齢者の増加を踏まえた救急医療の充実</a:t>
            </a:r>
            <a:endParaRPr lang="en-US" altLang="ja-JP" sz="1300" dirty="0" smtClean="0">
              <a:solidFill>
                <a:prstClr val="black"/>
              </a:solidFill>
            </a:endParaRPr>
          </a:p>
          <a:p>
            <a:pPr marL="185738" indent="-185738"/>
            <a:r>
              <a:rPr lang="ja-JP" altLang="en-US" sz="1300" dirty="0" smtClean="0">
                <a:solidFill>
                  <a:prstClr val="black"/>
                </a:solidFill>
              </a:rPr>
              <a:t>○　口腔疾患の重症化予防・口腔機能低下への対応、生活の質に配慮した医療の推進</a:t>
            </a:r>
            <a:endParaRPr lang="en-US" altLang="ja-JP" sz="1300" dirty="0" smtClean="0">
              <a:solidFill>
                <a:prstClr val="black"/>
              </a:solidFill>
            </a:endParaRPr>
          </a:p>
          <a:p>
            <a:pPr marL="185738" indent="-185738"/>
            <a:r>
              <a:rPr lang="ja-JP" altLang="en-US" sz="1300" dirty="0" smtClean="0">
                <a:solidFill>
                  <a:prstClr val="black"/>
                </a:solidFill>
              </a:rPr>
              <a:t>○　かかりつけ薬剤師・薬局による薬学管理や在宅医療等への貢献度による評価・適正化</a:t>
            </a:r>
            <a:endParaRPr lang="en-US" altLang="ja-JP" sz="1300" dirty="0" smtClean="0">
              <a:solidFill>
                <a:prstClr val="black"/>
              </a:solidFill>
            </a:endParaRPr>
          </a:p>
          <a:p>
            <a:pPr marL="185738" indent="-185738"/>
            <a:r>
              <a:rPr lang="ja-JP" altLang="en-US" sz="1300" dirty="0" smtClean="0">
                <a:solidFill>
                  <a:prstClr val="black"/>
                </a:solidFill>
              </a:rPr>
              <a:t>○　医薬品、医療機器、検査等におけるイノベーションや医療技術の適切な評価</a:t>
            </a:r>
            <a:endParaRPr lang="en-US" altLang="ja-JP" sz="1300" dirty="0" smtClean="0">
              <a:solidFill>
                <a:prstClr val="black"/>
              </a:solidFill>
            </a:endParaRPr>
          </a:p>
          <a:p>
            <a:pPr marL="185738" indent="-185738"/>
            <a:r>
              <a:rPr lang="ja-JP" altLang="en-US" sz="1300" dirty="0" smtClean="0">
                <a:solidFill>
                  <a:prstClr val="black"/>
                </a:solidFill>
              </a:rPr>
              <a:t>○　</a:t>
            </a:r>
            <a:r>
              <a:rPr lang="en-US" altLang="ja-JP" sz="1300" dirty="0" smtClean="0">
                <a:solidFill>
                  <a:prstClr val="black"/>
                </a:solidFill>
              </a:rPr>
              <a:t>DPC</a:t>
            </a:r>
            <a:r>
              <a:rPr lang="ja-JP" altLang="en-US" sz="1300" dirty="0" smtClean="0">
                <a:solidFill>
                  <a:prstClr val="black"/>
                </a:solidFill>
              </a:rPr>
              <a:t>に基づく急性期医療の適切な評価</a:t>
            </a:r>
            <a:endParaRPr lang="en-US" altLang="ja-JP" sz="1300" dirty="0">
              <a:solidFill>
                <a:prstClr val="black"/>
              </a:solidFill>
            </a:endParaRPr>
          </a:p>
        </p:txBody>
      </p:sp>
      <p:sp>
        <p:nvSpPr>
          <p:cNvPr id="14" name="テキスト ボックス 13"/>
          <p:cNvSpPr txBox="1"/>
          <p:nvPr/>
        </p:nvSpPr>
        <p:spPr>
          <a:xfrm>
            <a:off x="5091028" y="3962410"/>
            <a:ext cx="4708966" cy="2031325"/>
          </a:xfrm>
          <a:prstGeom prst="rect">
            <a:avLst/>
          </a:prstGeom>
          <a:noFill/>
        </p:spPr>
        <p:txBody>
          <a:bodyPr wrap="square" rtlCol="0">
            <a:spAutoFit/>
          </a:bodyPr>
          <a:lstStyle/>
          <a:p>
            <a:pPr marL="185738" indent="-185738"/>
            <a:r>
              <a:rPr lang="ja-JP" altLang="en-US" sz="1400" dirty="0" smtClean="0">
                <a:solidFill>
                  <a:prstClr val="black"/>
                </a:solidFill>
              </a:rPr>
              <a:t>○　後発医薬品の使用促進・価格適正化、長期収載品の評価の仕組みの検討</a:t>
            </a:r>
            <a:endParaRPr lang="en-US" altLang="ja-JP" sz="1400" dirty="0" smtClean="0">
              <a:solidFill>
                <a:prstClr val="black"/>
              </a:solidFill>
            </a:endParaRPr>
          </a:p>
          <a:p>
            <a:pPr marL="185738" indent="-185738"/>
            <a:r>
              <a:rPr lang="ja-JP" altLang="en-US" sz="1400" dirty="0" smtClean="0">
                <a:solidFill>
                  <a:prstClr val="black"/>
                </a:solidFill>
              </a:rPr>
              <a:t>○　退院支援等の取組による在宅復帰の推進</a:t>
            </a:r>
            <a:endParaRPr lang="en-US" altLang="ja-JP" sz="1400" dirty="0" smtClean="0">
              <a:solidFill>
                <a:prstClr val="black"/>
              </a:solidFill>
            </a:endParaRPr>
          </a:p>
          <a:p>
            <a:pPr marL="185738" indent="-185738"/>
            <a:r>
              <a:rPr lang="ja-JP" altLang="en-US" sz="1400" dirty="0" smtClean="0">
                <a:solidFill>
                  <a:prstClr val="black"/>
                </a:solidFill>
              </a:rPr>
              <a:t>○　残薬や重複投薬、不適切な多剤投薬・長期投薬を減らすための取組など医薬品の適正使用の推進</a:t>
            </a:r>
            <a:endParaRPr lang="en-US" altLang="ja-JP" sz="1400" dirty="0" smtClean="0">
              <a:solidFill>
                <a:prstClr val="black"/>
              </a:solidFill>
            </a:endParaRPr>
          </a:p>
          <a:p>
            <a:pPr marL="185738" indent="-185738"/>
            <a:r>
              <a:rPr lang="ja-JP" altLang="en-US" sz="1400" dirty="0" smtClean="0">
                <a:solidFill>
                  <a:prstClr val="black"/>
                </a:solidFill>
              </a:rPr>
              <a:t>○　患者本位の医薬分業を実現するための調剤報酬の見直し</a:t>
            </a:r>
            <a:endParaRPr lang="en-US" altLang="ja-JP" sz="1400" dirty="0" smtClean="0">
              <a:solidFill>
                <a:prstClr val="black"/>
              </a:solidFill>
            </a:endParaRPr>
          </a:p>
          <a:p>
            <a:pPr marL="185738" indent="-185738"/>
            <a:r>
              <a:rPr lang="ja-JP" altLang="en-US" sz="1400" dirty="0" smtClean="0">
                <a:solidFill>
                  <a:prstClr val="black"/>
                </a:solidFill>
              </a:rPr>
              <a:t>○　重症化予防の取組の推進</a:t>
            </a:r>
            <a:endParaRPr lang="en-US" altLang="ja-JP" sz="1400" dirty="0" smtClean="0">
              <a:solidFill>
                <a:prstClr val="black"/>
              </a:solidFill>
            </a:endParaRPr>
          </a:p>
          <a:p>
            <a:pPr marL="185738" indent="-185738"/>
            <a:r>
              <a:rPr lang="ja-JP" altLang="en-US" sz="1400" dirty="0" smtClean="0">
                <a:solidFill>
                  <a:prstClr val="black"/>
                </a:solidFill>
              </a:rPr>
              <a:t>○　医薬品、医療機器、検査等の適正な評価</a:t>
            </a:r>
            <a:endParaRPr lang="en-US" altLang="ja-JP" sz="1400" dirty="0">
              <a:solidFill>
                <a:prstClr val="black"/>
              </a:solidFill>
            </a:endParaRPr>
          </a:p>
        </p:txBody>
      </p:sp>
      <p:sp>
        <p:nvSpPr>
          <p:cNvPr id="7" name="正方形/長方形 6"/>
          <p:cNvSpPr/>
          <p:nvPr/>
        </p:nvSpPr>
        <p:spPr>
          <a:xfrm>
            <a:off x="499160" y="712095"/>
            <a:ext cx="3748187" cy="467352"/>
          </a:xfrm>
          <a:prstGeom prst="rect">
            <a:avLst/>
          </a:prstGeom>
          <a:solidFill>
            <a:srgbClr val="2F7F95"/>
          </a:solidFill>
          <a:ln>
            <a:solidFill>
              <a:srgbClr val="2F7F95"/>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000" indent="-180000" algn="ctr"/>
            <a:r>
              <a:rPr lang="en-US" altLang="ja-JP" sz="1400" b="1" dirty="0" smtClean="0">
                <a:solidFill>
                  <a:srgbClr val="FFFFFF"/>
                </a:solidFill>
              </a:rPr>
              <a:t>Ⅰ</a:t>
            </a:r>
            <a:r>
              <a:rPr lang="ja-JP" altLang="en-US" sz="1400" b="1" dirty="0" smtClean="0">
                <a:solidFill>
                  <a:srgbClr val="FFFFFF"/>
                </a:solidFill>
              </a:rPr>
              <a:t>　地域包括ケアシステムの推進と医療機能の分化・強化、連携に関する視点</a:t>
            </a:r>
            <a:endParaRPr lang="ja-JP" altLang="en-US" sz="1400" b="1" dirty="0">
              <a:solidFill>
                <a:srgbClr val="FFFFFF"/>
              </a:solidFill>
            </a:endParaRPr>
          </a:p>
        </p:txBody>
      </p:sp>
      <p:sp>
        <p:nvSpPr>
          <p:cNvPr id="10" name="正方形/長方形 9"/>
          <p:cNvSpPr/>
          <p:nvPr/>
        </p:nvSpPr>
        <p:spPr>
          <a:xfrm>
            <a:off x="499160" y="3259157"/>
            <a:ext cx="3748187" cy="520362"/>
          </a:xfrm>
          <a:prstGeom prst="rect">
            <a:avLst/>
          </a:prstGeom>
          <a:solidFill>
            <a:srgbClr val="2F7F95"/>
          </a:solidFill>
          <a:ln>
            <a:solidFill>
              <a:srgbClr val="2F7F95"/>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000" indent="-180000" algn="ctr"/>
            <a:r>
              <a:rPr lang="en-US" altLang="ja-JP" sz="1600" b="1" dirty="0" smtClean="0">
                <a:solidFill>
                  <a:srgbClr val="FFFFFF"/>
                </a:solidFill>
              </a:rPr>
              <a:t>Ⅲ</a:t>
            </a:r>
            <a:r>
              <a:rPr lang="ja-JP" altLang="en-US" sz="1600" b="1" dirty="0" smtClean="0">
                <a:solidFill>
                  <a:srgbClr val="FFFFFF"/>
                </a:solidFill>
              </a:rPr>
              <a:t>　重点的な対応が求められる医療分野を充実する視点</a:t>
            </a:r>
            <a:endParaRPr lang="ja-JP" altLang="en-US" sz="1600" b="1" dirty="0">
              <a:solidFill>
                <a:srgbClr val="FFFFFF"/>
              </a:solidFill>
            </a:endParaRPr>
          </a:p>
        </p:txBody>
      </p:sp>
      <p:sp>
        <p:nvSpPr>
          <p:cNvPr id="8" name="正方形/長方形 7"/>
          <p:cNvSpPr/>
          <p:nvPr/>
        </p:nvSpPr>
        <p:spPr>
          <a:xfrm>
            <a:off x="5486453" y="712095"/>
            <a:ext cx="3931047" cy="467352"/>
          </a:xfrm>
          <a:prstGeom prst="rect">
            <a:avLst/>
          </a:prstGeom>
          <a:solidFill>
            <a:srgbClr val="2F7F95"/>
          </a:solidFill>
          <a:ln>
            <a:solidFill>
              <a:srgbClr val="2F7F95"/>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000" indent="-180000" algn="ctr"/>
            <a:r>
              <a:rPr lang="en-US" altLang="ja-JP" sz="1400" b="1" dirty="0" smtClean="0">
                <a:solidFill>
                  <a:srgbClr val="FFFFFF"/>
                </a:solidFill>
              </a:rPr>
              <a:t>Ⅱ</a:t>
            </a:r>
            <a:r>
              <a:rPr lang="ja-JP" altLang="en-US" sz="1400" b="1" dirty="0" smtClean="0">
                <a:solidFill>
                  <a:srgbClr val="FFFFFF"/>
                </a:solidFill>
              </a:rPr>
              <a:t>　患者にとって安心・安全で納得できる効果的・効率的で質が高い医療を実現する視点</a:t>
            </a:r>
            <a:endParaRPr lang="ja-JP" altLang="en-US" sz="1400" b="1" dirty="0">
              <a:solidFill>
                <a:srgbClr val="FFFFFF"/>
              </a:solidFill>
            </a:endParaRPr>
          </a:p>
        </p:txBody>
      </p:sp>
      <p:sp>
        <p:nvSpPr>
          <p:cNvPr id="11" name="正方形/長方形 10"/>
          <p:cNvSpPr/>
          <p:nvPr/>
        </p:nvSpPr>
        <p:spPr>
          <a:xfrm>
            <a:off x="5486454" y="3356992"/>
            <a:ext cx="3748187" cy="520362"/>
          </a:xfrm>
          <a:prstGeom prst="rect">
            <a:avLst/>
          </a:prstGeom>
          <a:solidFill>
            <a:srgbClr val="2F7F95"/>
          </a:solidFill>
          <a:ln>
            <a:solidFill>
              <a:srgbClr val="2F7F95"/>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180000" indent="-180000" algn="ctr"/>
            <a:r>
              <a:rPr lang="en-US" altLang="ja-JP" sz="1600" b="1" dirty="0" smtClean="0">
                <a:solidFill>
                  <a:srgbClr val="FFFFFF"/>
                </a:solidFill>
              </a:rPr>
              <a:t>Ⅳ</a:t>
            </a:r>
            <a:r>
              <a:rPr lang="ja-JP" altLang="en-US" sz="1600" b="1" dirty="0" smtClean="0">
                <a:solidFill>
                  <a:srgbClr val="FFFFFF"/>
                </a:solidFill>
              </a:rPr>
              <a:t>　効率化・適正化を通じて制度の持続可能性を高める視点</a:t>
            </a:r>
            <a:endParaRPr lang="ja-JP" altLang="en-US" sz="1600" b="1" dirty="0">
              <a:solidFill>
                <a:srgbClr val="FFFFFF"/>
              </a:solidFill>
            </a:endParaRPr>
          </a:p>
        </p:txBody>
      </p:sp>
      <p:sp>
        <p:nvSpPr>
          <p:cNvPr id="16"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5</a:t>
            </a:fld>
            <a:endParaRPr lang="ja-JP" altLang="en-US" dirty="0">
              <a:solidFill>
                <a:prstClr val="black"/>
              </a:solidFill>
            </a:endParaRPr>
          </a:p>
        </p:txBody>
      </p:sp>
    </p:spTree>
    <p:extLst>
      <p:ext uri="{BB962C8B-B14F-4D97-AF65-F5344CB8AC3E}">
        <p14:creationId xmlns:p14="http://schemas.microsoft.com/office/powerpoint/2010/main" val="4106306651"/>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3" descr="C:\Users\takita\Desktop\2.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2802" y="44624"/>
            <a:ext cx="6973344" cy="1659434"/>
          </a:xfrm>
          <a:prstGeom prst="rect">
            <a:avLst/>
          </a:prstGeom>
          <a:noFill/>
          <a:extLst>
            <a:ext uri="{909E8E84-426E-40DD-AFC4-6F175D3DCCD1}">
              <a14:hiddenFill xmlns:a14="http://schemas.microsoft.com/office/drawing/2010/main">
                <a:solidFill>
                  <a:srgbClr val="FFFFFF"/>
                </a:solidFill>
              </a14:hiddenFill>
            </a:ext>
          </a:extLst>
        </p:spPr>
      </p:pic>
      <p:pic>
        <p:nvPicPr>
          <p:cNvPr id="1033" name="Picture 9" descr="C:\Users\takita\Desktop\8.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6463" y="1705497"/>
            <a:ext cx="5788628" cy="4747839"/>
          </a:xfrm>
          <a:prstGeom prst="rect">
            <a:avLst/>
          </a:prstGeom>
          <a:noFill/>
          <a:extLst>
            <a:ext uri="{909E8E84-426E-40DD-AFC4-6F175D3DCCD1}">
              <a14:hiddenFill xmlns:a14="http://schemas.microsoft.com/office/drawing/2010/main">
                <a:solidFill>
                  <a:srgbClr val="FFFFFF"/>
                </a:solidFill>
              </a14:hiddenFill>
            </a:ext>
          </a:extLst>
        </p:spPr>
      </p:pic>
      <p:sp>
        <p:nvSpPr>
          <p:cNvPr id="2" name="テキスト ボックス 1"/>
          <p:cNvSpPr txBox="1"/>
          <p:nvPr/>
        </p:nvSpPr>
        <p:spPr>
          <a:xfrm>
            <a:off x="116463" y="6444044"/>
            <a:ext cx="4446494" cy="369332"/>
          </a:xfrm>
          <a:prstGeom prst="rect">
            <a:avLst/>
          </a:prstGeom>
          <a:noFill/>
        </p:spPr>
        <p:txBody>
          <a:bodyPr wrap="square" rtlCol="0">
            <a:spAutoFit/>
          </a:bodyPr>
          <a:lstStyle/>
          <a:p>
            <a:r>
              <a:rPr lang="en-US" altLang="ja-JP" dirty="0" smtClean="0">
                <a:solidFill>
                  <a:prstClr val="black"/>
                </a:solidFill>
              </a:rPr>
              <a:t>*</a:t>
            </a:r>
            <a:r>
              <a:rPr lang="ja-JP" altLang="en-US" dirty="0" smtClean="0">
                <a:solidFill>
                  <a:prstClr val="black"/>
                </a:solidFill>
              </a:rPr>
              <a:t>読売新聞朝刊</a:t>
            </a:r>
            <a:r>
              <a:rPr lang="en-US" altLang="ja-JP" dirty="0" smtClean="0">
                <a:solidFill>
                  <a:prstClr val="black"/>
                </a:solidFill>
              </a:rPr>
              <a:t>, 2015</a:t>
            </a:r>
            <a:r>
              <a:rPr lang="ja-JP" altLang="en-US" dirty="0" smtClean="0">
                <a:solidFill>
                  <a:prstClr val="black"/>
                </a:solidFill>
              </a:rPr>
              <a:t>年</a:t>
            </a:r>
            <a:r>
              <a:rPr lang="en-US" altLang="ja-JP" dirty="0" smtClean="0">
                <a:solidFill>
                  <a:prstClr val="black"/>
                </a:solidFill>
              </a:rPr>
              <a:t>12</a:t>
            </a:r>
            <a:r>
              <a:rPr lang="ja-JP" altLang="en-US" dirty="0" smtClean="0">
                <a:solidFill>
                  <a:prstClr val="black"/>
                </a:solidFill>
              </a:rPr>
              <a:t>月</a:t>
            </a:r>
            <a:r>
              <a:rPr lang="en-US" altLang="ja-JP" dirty="0" smtClean="0">
                <a:solidFill>
                  <a:prstClr val="black"/>
                </a:solidFill>
              </a:rPr>
              <a:t>22</a:t>
            </a:r>
            <a:r>
              <a:rPr lang="ja-JP" altLang="en-US" dirty="0" smtClean="0">
                <a:solidFill>
                  <a:prstClr val="black"/>
                </a:solidFill>
              </a:rPr>
              <a:t>日</a:t>
            </a:r>
            <a:endParaRPr lang="ja-JP" altLang="en-US" dirty="0">
              <a:solidFill>
                <a:prstClr val="black"/>
              </a:solidFill>
            </a:endParaRPr>
          </a:p>
        </p:txBody>
      </p:sp>
      <p:cxnSp>
        <p:nvCxnSpPr>
          <p:cNvPr id="4" name="直線コネクタ 3"/>
          <p:cNvCxnSpPr/>
          <p:nvPr/>
        </p:nvCxnSpPr>
        <p:spPr>
          <a:xfrm>
            <a:off x="120208" y="3265934"/>
            <a:ext cx="5712652"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直線コネクタ 45"/>
          <p:cNvCxnSpPr/>
          <p:nvPr/>
        </p:nvCxnSpPr>
        <p:spPr>
          <a:xfrm flipH="1">
            <a:off x="1312056" y="3305183"/>
            <a:ext cx="3251" cy="1424731"/>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pic>
        <p:nvPicPr>
          <p:cNvPr id="1028" name="Picture 4" descr="C:\Users\takita\Desktop\3.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853433" y="502995"/>
            <a:ext cx="866775" cy="5419725"/>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C:\Users\takita\Desktop\4.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41630" y="5229200"/>
            <a:ext cx="1609725" cy="457200"/>
          </a:xfrm>
          <a:prstGeom prst="rect">
            <a:avLst/>
          </a:prstGeom>
          <a:noFill/>
          <a:extLst>
            <a:ext uri="{909E8E84-426E-40DD-AFC4-6F175D3DCCD1}">
              <a14:hiddenFill xmlns:a14="http://schemas.microsoft.com/office/drawing/2010/main">
                <a:solidFill>
                  <a:srgbClr val="FFFFFF"/>
                </a:solidFill>
              </a14:hiddenFill>
            </a:ext>
          </a:extLst>
        </p:spPr>
      </p:pic>
      <p:pic>
        <p:nvPicPr>
          <p:cNvPr id="1031" name="Picture 7" descr="C:\Users\takita\Desktop\5.jp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495814" y="5877272"/>
            <a:ext cx="1733550" cy="361950"/>
          </a:xfrm>
          <a:prstGeom prst="rect">
            <a:avLst/>
          </a:prstGeom>
          <a:noFill/>
          <a:extLst>
            <a:ext uri="{909E8E84-426E-40DD-AFC4-6F175D3DCCD1}">
              <a14:hiddenFill xmlns:a14="http://schemas.microsoft.com/office/drawing/2010/main">
                <a:solidFill>
                  <a:srgbClr val="FFFFFF"/>
                </a:solidFill>
              </a14:hiddenFill>
            </a:ext>
          </a:extLst>
        </p:spPr>
      </p:pic>
      <p:pic>
        <p:nvPicPr>
          <p:cNvPr id="1032" name="Picture 8" descr="C:\Users\takita\Desktop\7.jpg"/>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061194" y="1811608"/>
            <a:ext cx="2483569" cy="3206213"/>
          </a:xfrm>
          <a:prstGeom prst="rect">
            <a:avLst/>
          </a:prstGeom>
          <a:noFill/>
          <a:extLst>
            <a:ext uri="{909E8E84-426E-40DD-AFC4-6F175D3DCCD1}">
              <a14:hiddenFill xmlns:a14="http://schemas.microsoft.com/office/drawing/2010/main">
                <a:solidFill>
                  <a:srgbClr val="FFFFFF"/>
                </a:solidFill>
              </a14:hiddenFill>
            </a:ext>
          </a:extLst>
        </p:spPr>
      </p:pic>
      <p:cxnSp>
        <p:nvCxnSpPr>
          <p:cNvPr id="25" name="直線コネクタ 24"/>
          <p:cNvCxnSpPr/>
          <p:nvPr/>
        </p:nvCxnSpPr>
        <p:spPr>
          <a:xfrm>
            <a:off x="120208" y="4797152"/>
            <a:ext cx="5712652" cy="0"/>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0" name="直線コネクタ 29"/>
          <p:cNvCxnSpPr/>
          <p:nvPr/>
        </p:nvCxnSpPr>
        <p:spPr>
          <a:xfrm flipH="1">
            <a:off x="1554547" y="3295658"/>
            <a:ext cx="3251" cy="1424731"/>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2" name="直線コネクタ 31"/>
          <p:cNvCxnSpPr/>
          <p:nvPr/>
        </p:nvCxnSpPr>
        <p:spPr>
          <a:xfrm flipH="1">
            <a:off x="1774948" y="3318663"/>
            <a:ext cx="3251" cy="1424731"/>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 name="直線コネクタ 33"/>
          <p:cNvCxnSpPr/>
          <p:nvPr/>
        </p:nvCxnSpPr>
        <p:spPr>
          <a:xfrm>
            <a:off x="2008889" y="4149080"/>
            <a:ext cx="0" cy="591260"/>
          </a:xfrm>
          <a:prstGeom prst="line">
            <a:avLst/>
          </a:prstGeom>
          <a:ln w="25400">
            <a:solidFill>
              <a:srgbClr val="FF0000"/>
            </a:solidFill>
          </a:ln>
        </p:spPr>
        <p:style>
          <a:lnRef idx="1">
            <a:schemeClr val="accent1"/>
          </a:lnRef>
          <a:fillRef idx="0">
            <a:schemeClr val="accent1"/>
          </a:fillRef>
          <a:effectRef idx="0">
            <a:schemeClr val="accent1"/>
          </a:effectRef>
          <a:fontRef idx="minor">
            <a:schemeClr val="tx1"/>
          </a:fontRef>
        </p:style>
      </p:cxnSp>
      <p:sp>
        <p:nvSpPr>
          <p:cNvPr id="16"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50</a:t>
            </a:fld>
            <a:endParaRPr lang="ja-JP" altLang="en-US" dirty="0">
              <a:solidFill>
                <a:prstClr val="black"/>
              </a:solidFill>
            </a:endParaRPr>
          </a:p>
        </p:txBody>
      </p:sp>
    </p:spTree>
    <p:extLst>
      <p:ext uri="{BB962C8B-B14F-4D97-AF65-F5344CB8AC3E}">
        <p14:creationId xmlns:p14="http://schemas.microsoft.com/office/powerpoint/2010/main" val="2033507607"/>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3"/>
          <p:cNvSpPr>
            <a:spLocks noGrp="1" noChangeArrowheads="1"/>
          </p:cNvSpPr>
          <p:nvPr>
            <p:ph type="body" idx="4294967295"/>
          </p:nvPr>
        </p:nvSpPr>
        <p:spPr>
          <a:xfrm>
            <a:off x="490144" y="1211357"/>
            <a:ext cx="9089098" cy="4918075"/>
          </a:xfrm>
          <a:solidFill>
            <a:srgbClr val="92D050">
              <a:alpha val="79999"/>
            </a:srgbClr>
          </a:solidFill>
          <a:ln w="12700">
            <a:solidFill>
              <a:schemeClr val="tx1"/>
            </a:solidFill>
            <a:prstDash val="solid"/>
            <a:miter lim="800000"/>
            <a:headEnd/>
            <a:tailEnd/>
          </a:ln>
        </p:spPr>
        <p:txBody>
          <a:bodyPr/>
          <a:lstStyle/>
          <a:p>
            <a:pPr eaLnBrk="1" hangingPunct="1">
              <a:lnSpc>
                <a:spcPts val="3000"/>
              </a:lnSpc>
              <a:spcBef>
                <a:spcPts val="1800"/>
              </a:spcBef>
              <a:buFontTx/>
              <a:buNone/>
            </a:pPr>
            <a:endParaRPr lang="en-US" altLang="ja-JP" dirty="0" smtClean="0">
              <a:latin typeface="ＭＳ Ｐゴシック" pitchFamily="50" charset="-128"/>
            </a:endParaRPr>
          </a:p>
          <a:p>
            <a:pPr eaLnBrk="1" hangingPunct="1">
              <a:lnSpc>
                <a:spcPts val="3000"/>
              </a:lnSpc>
              <a:spcBef>
                <a:spcPts val="0"/>
              </a:spcBef>
              <a:buFontTx/>
              <a:buNone/>
            </a:pPr>
            <a:r>
              <a:rPr lang="ja-JP" altLang="en-US" dirty="0" smtClean="0">
                <a:latin typeface="ＭＳ Ｐゴシック" pitchFamily="50" charset="-128"/>
              </a:rPr>
              <a:t>１．改定率は内閣</a:t>
            </a:r>
          </a:p>
          <a:p>
            <a:pPr eaLnBrk="1" hangingPunct="1">
              <a:lnSpc>
                <a:spcPts val="3000"/>
              </a:lnSpc>
              <a:spcBef>
                <a:spcPts val="600"/>
              </a:spcBef>
              <a:buFontTx/>
              <a:buNone/>
            </a:pPr>
            <a:r>
              <a:rPr lang="ja-JP" altLang="en-US" dirty="0" smtClean="0">
                <a:latin typeface="ＭＳ Ｐゴシック" pitchFamily="50" charset="-128"/>
              </a:rPr>
              <a:t>　　（予算編成過程において決定される）</a:t>
            </a:r>
          </a:p>
          <a:p>
            <a:pPr eaLnBrk="1" hangingPunct="1">
              <a:lnSpc>
                <a:spcPts val="3000"/>
              </a:lnSpc>
              <a:spcBef>
                <a:spcPts val="1200"/>
              </a:spcBef>
              <a:buFontTx/>
              <a:buNone/>
            </a:pPr>
            <a:r>
              <a:rPr lang="ja-JP" altLang="en-US" dirty="0" smtClean="0">
                <a:latin typeface="ＭＳ Ｐゴシック" pitchFamily="50" charset="-128"/>
              </a:rPr>
              <a:t>２．診療報酬改定の基本方針は</a:t>
            </a:r>
          </a:p>
          <a:p>
            <a:pPr eaLnBrk="1" hangingPunct="1">
              <a:lnSpc>
                <a:spcPts val="3000"/>
              </a:lnSpc>
              <a:spcBef>
                <a:spcPts val="600"/>
              </a:spcBef>
              <a:buFontTx/>
              <a:buNone/>
            </a:pPr>
            <a:r>
              <a:rPr lang="ja-JP" altLang="en-US" dirty="0" smtClean="0">
                <a:latin typeface="ＭＳ Ｐゴシック" pitchFamily="50" charset="-128"/>
              </a:rPr>
              <a:t>　　社会保障審議会（医療保険部会・医療部会）</a:t>
            </a:r>
          </a:p>
          <a:p>
            <a:pPr eaLnBrk="1" hangingPunct="1">
              <a:lnSpc>
                <a:spcPts val="3000"/>
              </a:lnSpc>
              <a:spcBef>
                <a:spcPts val="600"/>
              </a:spcBef>
              <a:buFontTx/>
              <a:buNone/>
            </a:pPr>
            <a:endParaRPr lang="ja-JP" altLang="en-US" sz="1200" dirty="0">
              <a:latin typeface="ＭＳ Ｐゴシック" pitchFamily="50" charset="-128"/>
            </a:endParaRPr>
          </a:p>
          <a:p>
            <a:pPr eaLnBrk="1" hangingPunct="1">
              <a:lnSpc>
                <a:spcPts val="3000"/>
              </a:lnSpc>
              <a:spcBef>
                <a:spcPts val="600"/>
              </a:spcBef>
              <a:buFontTx/>
              <a:buNone/>
            </a:pPr>
            <a:endParaRPr lang="en-US" altLang="ja-JP" dirty="0" smtClean="0">
              <a:latin typeface="ＭＳ Ｐゴシック" pitchFamily="50" charset="-128"/>
            </a:endParaRPr>
          </a:p>
          <a:p>
            <a:pPr eaLnBrk="1" hangingPunct="1">
              <a:lnSpc>
                <a:spcPts val="3000"/>
              </a:lnSpc>
              <a:spcBef>
                <a:spcPts val="600"/>
              </a:spcBef>
              <a:buFontTx/>
              <a:buNone/>
            </a:pPr>
            <a:r>
              <a:rPr lang="ja-JP" altLang="en-US" dirty="0" smtClean="0">
                <a:latin typeface="ＭＳ Ｐゴシック" pitchFamily="50" charset="-128"/>
              </a:rPr>
              <a:t>３．個々の診療報酬改定項目は中医協</a:t>
            </a:r>
          </a:p>
          <a:p>
            <a:pPr eaLnBrk="1" hangingPunct="1">
              <a:lnSpc>
                <a:spcPts val="3000"/>
              </a:lnSpc>
              <a:spcBef>
                <a:spcPts val="600"/>
              </a:spcBef>
              <a:buFontTx/>
              <a:buNone/>
            </a:pPr>
            <a:r>
              <a:rPr lang="ja-JP" altLang="en-US" dirty="0" smtClean="0">
                <a:latin typeface="ＭＳ Ｐゴシック" pitchFamily="50" charset="-128"/>
              </a:rPr>
              <a:t>　　</a:t>
            </a:r>
            <a:r>
              <a:rPr lang="ja-JP" altLang="en-US" sz="2600" dirty="0">
                <a:latin typeface="ＭＳ Ｐゴシック" pitchFamily="50" charset="-128"/>
              </a:rPr>
              <a:t>国民の声：パブリックコメント募集、地方公聴会の開催</a:t>
            </a:r>
          </a:p>
        </p:txBody>
      </p:sp>
      <p:sp>
        <p:nvSpPr>
          <p:cNvPr id="5" name="Rectangle 2"/>
          <p:cNvSpPr txBox="1">
            <a:spLocks noChangeArrowheads="1"/>
          </p:cNvSpPr>
          <p:nvPr/>
        </p:nvSpPr>
        <p:spPr>
          <a:xfrm>
            <a:off x="734304" y="3429000"/>
            <a:ext cx="8915400" cy="990600"/>
          </a:xfrm>
          <a:prstGeom prst="rect">
            <a:avLst/>
          </a:prstGeom>
        </p:spPr>
        <p:txBody>
          <a:bodyPr anchor="ctr">
            <a:noAutofit/>
          </a:bodyP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lgn="l">
              <a:lnSpc>
                <a:spcPts val="2200"/>
              </a:lnSpc>
              <a:defRPr/>
            </a:pPr>
            <a:r>
              <a:rPr lang="en-US" altLang="ja-JP" sz="1800" dirty="0">
                <a:solidFill>
                  <a:prstClr val="black"/>
                </a:solidFill>
                <a:latin typeface="ＭＳ Ｐゴシック"/>
              </a:rPr>
              <a:t>※</a:t>
            </a:r>
            <a:r>
              <a:rPr lang="ja-JP" altLang="en-US" sz="1800" dirty="0">
                <a:solidFill>
                  <a:prstClr val="black"/>
                </a:solidFill>
                <a:latin typeface="ＭＳ Ｐゴシック"/>
              </a:rPr>
              <a:t>　</a:t>
            </a:r>
            <a:r>
              <a:rPr lang="ja-JP" altLang="en-US" sz="1800" dirty="0" smtClean="0">
                <a:solidFill>
                  <a:prstClr val="black"/>
                </a:solidFill>
                <a:latin typeface="ＭＳ Ｐゴシック"/>
              </a:rPr>
              <a:t>前回は</a:t>
            </a:r>
            <a:r>
              <a:rPr lang="en-US" altLang="ja-JP" sz="1800" dirty="0" smtClean="0">
                <a:solidFill>
                  <a:prstClr val="black"/>
                </a:solidFill>
                <a:latin typeface="ＭＳ Ｐゴシック"/>
              </a:rPr>
              <a:t>『</a:t>
            </a:r>
            <a:r>
              <a:rPr lang="ja-JP" altLang="en-US" sz="1800" dirty="0" smtClean="0">
                <a:solidFill>
                  <a:prstClr val="black"/>
                </a:solidFill>
                <a:latin typeface="ＭＳ Ｐゴシック"/>
              </a:rPr>
              <a:t>社会</a:t>
            </a:r>
            <a:r>
              <a:rPr lang="ja-JP" altLang="en-US" sz="1800" dirty="0">
                <a:solidFill>
                  <a:prstClr val="black"/>
                </a:solidFill>
                <a:latin typeface="ＭＳ Ｐゴシック"/>
              </a:rPr>
              <a:t>保障と税の一体</a:t>
            </a:r>
            <a:r>
              <a:rPr lang="ja-JP" altLang="en-US" sz="1800" dirty="0" smtClean="0">
                <a:solidFill>
                  <a:prstClr val="black"/>
                </a:solidFill>
                <a:latin typeface="ＭＳ Ｐゴシック"/>
              </a:rPr>
              <a:t>改革</a:t>
            </a:r>
            <a:r>
              <a:rPr lang="en-US" altLang="ja-JP" sz="1800" dirty="0" smtClean="0">
                <a:solidFill>
                  <a:prstClr val="black"/>
                </a:solidFill>
                <a:latin typeface="ＭＳ Ｐゴシック"/>
              </a:rPr>
              <a:t>』</a:t>
            </a:r>
            <a:r>
              <a:rPr lang="ja-JP" altLang="en-US" sz="1800" dirty="0" smtClean="0">
                <a:solidFill>
                  <a:prstClr val="black"/>
                </a:solidFill>
                <a:latin typeface="ＭＳ Ｐゴシック"/>
              </a:rPr>
              <a:t>（</a:t>
            </a:r>
            <a:r>
              <a:rPr lang="ja-JP" altLang="en-US" sz="1800" dirty="0">
                <a:solidFill>
                  <a:prstClr val="black"/>
                </a:solidFill>
                <a:latin typeface="ＭＳ Ｐゴシック"/>
              </a:rPr>
              <a:t>三党合意）に基づき、社会保障制度国民会議</a:t>
            </a:r>
            <a:r>
              <a:rPr lang="ja-JP" altLang="en-US" sz="1800" dirty="0" smtClean="0">
                <a:solidFill>
                  <a:prstClr val="black"/>
                </a:solidFill>
                <a:latin typeface="ＭＳ Ｐゴシック"/>
              </a:rPr>
              <a:t>に</a:t>
            </a:r>
            <a:endParaRPr lang="en-US" altLang="ja-JP" sz="1800" dirty="0" smtClean="0">
              <a:solidFill>
                <a:prstClr val="black"/>
              </a:solidFill>
              <a:latin typeface="ＭＳ Ｐゴシック"/>
            </a:endParaRPr>
          </a:p>
          <a:p>
            <a:pPr algn="l">
              <a:lnSpc>
                <a:spcPts val="2200"/>
              </a:lnSpc>
              <a:defRPr/>
            </a:pPr>
            <a:r>
              <a:rPr lang="en-US" altLang="ja-JP" sz="1800" dirty="0">
                <a:solidFill>
                  <a:prstClr val="black"/>
                </a:solidFill>
                <a:latin typeface="ＭＳ Ｐゴシック"/>
              </a:rPr>
              <a:t> </a:t>
            </a:r>
            <a:r>
              <a:rPr lang="en-US" altLang="ja-JP" sz="1800" dirty="0" smtClean="0">
                <a:solidFill>
                  <a:prstClr val="black"/>
                </a:solidFill>
                <a:latin typeface="ＭＳ Ｐゴシック"/>
              </a:rPr>
              <a:t>  </a:t>
            </a:r>
            <a:r>
              <a:rPr lang="ja-JP" altLang="en-US" sz="1800" dirty="0" smtClean="0">
                <a:solidFill>
                  <a:prstClr val="black"/>
                </a:solidFill>
                <a:latin typeface="ＭＳ Ｐゴシック"/>
              </a:rPr>
              <a:t>よる検討が</a:t>
            </a:r>
            <a:r>
              <a:rPr lang="ja-JP" altLang="en-US" sz="1800" dirty="0">
                <a:solidFill>
                  <a:prstClr val="black"/>
                </a:solidFill>
                <a:latin typeface="ＭＳ Ｐゴシック"/>
              </a:rPr>
              <a:t>行われ、医療部会・医療保険部会が「基本的な考え方」を別途</a:t>
            </a:r>
            <a:r>
              <a:rPr lang="ja-JP" altLang="en-US" sz="1800" dirty="0" smtClean="0">
                <a:solidFill>
                  <a:prstClr val="black"/>
                </a:solidFill>
                <a:latin typeface="ＭＳ Ｐゴシック"/>
              </a:rPr>
              <a:t>まとめ</a:t>
            </a:r>
            <a:r>
              <a:rPr lang="ja-JP" altLang="en-US" sz="1800" dirty="0">
                <a:solidFill>
                  <a:prstClr val="black"/>
                </a:solidFill>
                <a:latin typeface="ＭＳ Ｐゴシック"/>
              </a:rPr>
              <a:t>た</a:t>
            </a:r>
            <a:endParaRPr lang="en-US" altLang="ja-JP" sz="1800" dirty="0" smtClean="0">
              <a:solidFill>
                <a:prstClr val="black"/>
              </a:solidFill>
              <a:latin typeface="ＭＳ Ｐゴシック"/>
            </a:endParaRPr>
          </a:p>
          <a:p>
            <a:pPr algn="l">
              <a:lnSpc>
                <a:spcPts val="2200"/>
              </a:lnSpc>
              <a:defRPr/>
            </a:pPr>
            <a:r>
              <a:rPr lang="ja-JP" altLang="en-US" sz="1800" dirty="0" smtClean="0">
                <a:solidFill>
                  <a:prstClr val="black"/>
                </a:solidFill>
                <a:latin typeface="ＭＳ Ｐゴシック"/>
              </a:rPr>
              <a:t>☆　今回以降、 </a:t>
            </a:r>
            <a:r>
              <a:rPr lang="ja-JP" altLang="en-US" sz="1800" dirty="0">
                <a:solidFill>
                  <a:prstClr val="black"/>
                </a:solidFill>
                <a:latin typeface="ＭＳ Ｐゴシック"/>
              </a:rPr>
              <a:t>両部会の調整、事務局的</a:t>
            </a:r>
            <a:r>
              <a:rPr lang="ja-JP" altLang="en-US" sz="1800" dirty="0" smtClean="0">
                <a:solidFill>
                  <a:prstClr val="black"/>
                </a:solidFill>
                <a:latin typeface="ＭＳ Ｐゴシック"/>
              </a:rPr>
              <a:t>機能は保険局医療</a:t>
            </a:r>
            <a:r>
              <a:rPr lang="ja-JP" altLang="en-US" sz="1800" dirty="0">
                <a:solidFill>
                  <a:prstClr val="black"/>
                </a:solidFill>
                <a:latin typeface="ＭＳ Ｐゴシック"/>
              </a:rPr>
              <a:t>介護連携政策課が</a:t>
            </a:r>
            <a:r>
              <a:rPr lang="ja-JP" altLang="en-US" sz="1800" dirty="0" smtClean="0">
                <a:solidFill>
                  <a:prstClr val="black"/>
                </a:solidFill>
                <a:latin typeface="ＭＳ Ｐゴシック"/>
              </a:rPr>
              <a:t>担う</a:t>
            </a:r>
            <a:endParaRPr lang="en-US" altLang="ja-JP" sz="1800" dirty="0" smtClean="0">
              <a:solidFill>
                <a:prstClr val="black"/>
              </a:solidFill>
              <a:latin typeface="ＭＳ Ｐゴシック"/>
            </a:endParaRPr>
          </a:p>
        </p:txBody>
      </p:sp>
      <p:sp>
        <p:nvSpPr>
          <p:cNvPr id="195589" name="タイトル 1"/>
          <p:cNvSpPr txBox="1">
            <a:spLocks/>
          </p:cNvSpPr>
          <p:nvPr/>
        </p:nvSpPr>
        <p:spPr bwMode="auto">
          <a:xfrm>
            <a:off x="741231" y="260350"/>
            <a:ext cx="8420100" cy="865188"/>
          </a:xfrm>
          <a:prstGeom prst="rect">
            <a:avLst/>
          </a:prstGeom>
          <a:solidFill>
            <a:srgbClr val="92D050"/>
          </a:solidFill>
          <a:ln w="254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algn="ctr" eaLnBrk="1" fontAlgn="base" hangingPunct="1">
              <a:spcBef>
                <a:spcPct val="0"/>
              </a:spcBef>
              <a:spcAft>
                <a:spcPct val="0"/>
              </a:spcAft>
              <a:buFontTx/>
              <a:buNone/>
            </a:pPr>
            <a:r>
              <a:rPr lang="en-US" altLang="ja-JP" sz="4000" dirty="0">
                <a:solidFill>
                  <a:srgbClr val="000000"/>
                </a:solidFill>
                <a:latin typeface="ＭＳ Ｐゴシック" pitchFamily="50" charset="-128"/>
              </a:rPr>
              <a:t>《</a:t>
            </a:r>
            <a:r>
              <a:rPr lang="ja-JP" altLang="en-US" sz="4000" dirty="0">
                <a:solidFill>
                  <a:srgbClr val="000000"/>
                </a:solidFill>
                <a:latin typeface="ＭＳ Ｐゴシック" pitchFamily="50" charset="-128"/>
              </a:rPr>
              <a:t>診療報酬改定の役割分担</a:t>
            </a:r>
            <a:r>
              <a:rPr lang="en-US" altLang="ja-JP" sz="4000" dirty="0">
                <a:solidFill>
                  <a:srgbClr val="000000"/>
                </a:solidFill>
                <a:latin typeface="ＭＳ Ｐゴシック" pitchFamily="50" charset="-128"/>
              </a:rPr>
              <a:t>》</a:t>
            </a:r>
          </a:p>
        </p:txBody>
      </p:sp>
    </p:spTree>
    <p:extLst>
      <p:ext uri="{BB962C8B-B14F-4D97-AF65-F5344CB8AC3E}">
        <p14:creationId xmlns:p14="http://schemas.microsoft.com/office/powerpoint/2010/main" val="485714672"/>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Text Box 3"/>
          <p:cNvSpPr txBox="1">
            <a:spLocks noChangeArrowheads="1"/>
          </p:cNvSpPr>
          <p:nvPr/>
        </p:nvSpPr>
        <p:spPr bwMode="auto">
          <a:xfrm>
            <a:off x="271731" y="228602"/>
            <a:ext cx="9477772" cy="6093079"/>
          </a:xfrm>
          <a:prstGeom prst="rect">
            <a:avLst/>
          </a:prstGeom>
          <a:solidFill>
            <a:srgbClr val="92D050">
              <a:alpha val="80000"/>
            </a:srgbClr>
          </a:solidFill>
          <a:ln w="31750" cmpd="thickThin">
            <a:solidFill>
              <a:srgbClr val="000000"/>
            </a:solidFill>
            <a:prstDash val="solid"/>
            <a:miter lim="800000"/>
            <a:headEnd/>
            <a:tailEnd/>
          </a:ln>
          <a:extLst/>
        </p:spPr>
        <p:txBody>
          <a:bodyPr lIns="90000" tIns="46800" rIns="90000" bIns="46800">
            <a:spAutoFit/>
          </a:bodyPr>
          <a:lstStyle>
            <a:lvl1pPr eaLnBrk="0" hangingPunct="0">
              <a:defRPr kumimoji="1">
                <a:solidFill>
                  <a:schemeClr val="tx1"/>
                </a:solidFill>
                <a:latin typeface="Arial" pitchFamily="34" charset="0"/>
                <a:ea typeface="HG創英角ｺﾞｼｯｸUB" pitchFamily="49" charset="-128"/>
              </a:defRPr>
            </a:lvl1pPr>
            <a:lvl2pPr marL="742950" indent="-285750" eaLnBrk="0" hangingPunct="0">
              <a:defRPr kumimoji="1">
                <a:solidFill>
                  <a:schemeClr val="tx1"/>
                </a:solidFill>
                <a:latin typeface="Arial" pitchFamily="34" charset="0"/>
                <a:ea typeface="HG創英角ｺﾞｼｯｸUB" pitchFamily="49" charset="-128"/>
              </a:defRPr>
            </a:lvl2pPr>
            <a:lvl3pPr marL="1143000" indent="-228600" eaLnBrk="0" hangingPunct="0">
              <a:defRPr kumimoji="1">
                <a:solidFill>
                  <a:schemeClr val="tx1"/>
                </a:solidFill>
                <a:latin typeface="Arial" pitchFamily="34" charset="0"/>
                <a:ea typeface="HG創英角ｺﾞｼｯｸUB" pitchFamily="49" charset="-128"/>
              </a:defRPr>
            </a:lvl3pPr>
            <a:lvl4pPr marL="1600200" indent="-228600" eaLnBrk="0" hangingPunct="0">
              <a:defRPr kumimoji="1">
                <a:solidFill>
                  <a:schemeClr val="tx1"/>
                </a:solidFill>
                <a:latin typeface="Arial" pitchFamily="34" charset="0"/>
                <a:ea typeface="HG創英角ｺﾞｼｯｸUB" pitchFamily="49" charset="-128"/>
              </a:defRPr>
            </a:lvl4pPr>
            <a:lvl5pPr marL="2057400" indent="-228600" eaLnBrk="0" hangingPunct="0">
              <a:defRPr kumimoji="1">
                <a:solidFill>
                  <a:schemeClr val="tx1"/>
                </a:solidFill>
                <a:latin typeface="Arial" pitchFamily="34" charset="0"/>
                <a:ea typeface="HG創英角ｺﾞｼｯｸUB" pitchFamily="49" charset="-128"/>
              </a:defRPr>
            </a:lvl5pPr>
            <a:lvl6pPr marL="2514600" indent="-228600" eaLnBrk="0" fontAlgn="base" hangingPunct="0">
              <a:spcBef>
                <a:spcPct val="20000"/>
              </a:spcBef>
              <a:spcAft>
                <a:spcPct val="0"/>
              </a:spcAft>
              <a:defRPr kumimoji="1">
                <a:solidFill>
                  <a:schemeClr val="tx1"/>
                </a:solidFill>
                <a:latin typeface="Arial" pitchFamily="34" charset="0"/>
                <a:ea typeface="HG創英角ｺﾞｼｯｸUB" pitchFamily="49" charset="-128"/>
              </a:defRPr>
            </a:lvl6pPr>
            <a:lvl7pPr marL="2971800" indent="-228600" eaLnBrk="0" fontAlgn="base" hangingPunct="0">
              <a:spcBef>
                <a:spcPct val="20000"/>
              </a:spcBef>
              <a:spcAft>
                <a:spcPct val="0"/>
              </a:spcAft>
              <a:defRPr kumimoji="1">
                <a:solidFill>
                  <a:schemeClr val="tx1"/>
                </a:solidFill>
                <a:latin typeface="Arial" pitchFamily="34" charset="0"/>
                <a:ea typeface="HG創英角ｺﾞｼｯｸUB" pitchFamily="49" charset="-128"/>
              </a:defRPr>
            </a:lvl7pPr>
            <a:lvl8pPr marL="3429000" indent="-228600" eaLnBrk="0" fontAlgn="base" hangingPunct="0">
              <a:spcBef>
                <a:spcPct val="20000"/>
              </a:spcBef>
              <a:spcAft>
                <a:spcPct val="0"/>
              </a:spcAft>
              <a:defRPr kumimoji="1">
                <a:solidFill>
                  <a:schemeClr val="tx1"/>
                </a:solidFill>
                <a:latin typeface="Arial" pitchFamily="34" charset="0"/>
                <a:ea typeface="HG創英角ｺﾞｼｯｸUB" pitchFamily="49" charset="-128"/>
              </a:defRPr>
            </a:lvl8pPr>
            <a:lvl9pPr marL="3886200" indent="-228600" eaLnBrk="0" fontAlgn="base" hangingPunct="0">
              <a:spcBef>
                <a:spcPct val="20000"/>
              </a:spcBef>
              <a:spcAft>
                <a:spcPct val="0"/>
              </a:spcAft>
              <a:defRPr kumimoji="1">
                <a:solidFill>
                  <a:schemeClr val="tx1"/>
                </a:solidFill>
                <a:latin typeface="Arial" pitchFamily="34" charset="0"/>
                <a:ea typeface="HG創英角ｺﾞｼｯｸUB" pitchFamily="49" charset="-128"/>
              </a:defRPr>
            </a:lvl9pPr>
          </a:lstStyle>
          <a:p>
            <a:pPr eaLnBrk="1" fontAlgn="base" hangingPunct="1">
              <a:lnSpc>
                <a:spcPts val="2400"/>
              </a:lnSpc>
              <a:spcBef>
                <a:spcPct val="0"/>
              </a:spcBef>
              <a:spcAft>
                <a:spcPct val="0"/>
              </a:spcAft>
            </a:pPr>
            <a:endParaRPr lang="en-US" altLang="ja-JP" sz="2400" dirty="0" smtClean="0">
              <a:solidFill>
                <a:srgbClr val="000000"/>
              </a:solidFill>
              <a:latin typeface="ＭＳ Ｐゴシック" pitchFamily="50" charset="-128"/>
              <a:ea typeface="ＭＳ Ｐゴシック" pitchFamily="50" charset="-128"/>
            </a:endParaRPr>
          </a:p>
          <a:p>
            <a:pPr eaLnBrk="1" fontAlgn="base" hangingPunct="1">
              <a:lnSpc>
                <a:spcPts val="2400"/>
              </a:lnSpc>
              <a:spcBef>
                <a:spcPct val="0"/>
              </a:spcBef>
              <a:spcAft>
                <a:spcPct val="0"/>
              </a:spcAft>
            </a:pPr>
            <a:r>
              <a:rPr lang="ja-JP" altLang="en-US" sz="2400" dirty="0" smtClean="0">
                <a:solidFill>
                  <a:srgbClr val="000000"/>
                </a:solidFill>
                <a:latin typeface="ＭＳ Ｐゴシック" pitchFamily="50" charset="-128"/>
                <a:ea typeface="ＭＳ Ｐゴシック" pitchFamily="50" charset="-128"/>
              </a:rPr>
              <a:t>○</a:t>
            </a:r>
            <a:r>
              <a:rPr lang="ja-JP" altLang="en-US" sz="2400" dirty="0">
                <a:solidFill>
                  <a:srgbClr val="000000"/>
                </a:solidFill>
                <a:latin typeface="ＭＳ Ｐゴシック" pitchFamily="50" charset="-128"/>
                <a:ea typeface="ＭＳ Ｐゴシック" pitchFamily="50" charset="-128"/>
              </a:rPr>
              <a:t>　診療報酬改定は、中医協で</a:t>
            </a:r>
            <a:r>
              <a:rPr lang="ja-JP" altLang="en-US" sz="2400" dirty="0">
                <a:solidFill>
                  <a:srgbClr val="0000FF"/>
                </a:solidFill>
                <a:latin typeface="ＭＳ Ｐゴシック" pitchFamily="50" charset="-128"/>
                <a:ea typeface="ＭＳ Ｐゴシック" pitchFamily="50" charset="-128"/>
              </a:rPr>
              <a:t>エビデンス</a:t>
            </a:r>
            <a:r>
              <a:rPr lang="ja-JP" altLang="en-US" sz="2400" dirty="0">
                <a:solidFill>
                  <a:srgbClr val="000000"/>
                </a:solidFill>
                <a:latin typeface="ＭＳ Ｐゴシック" pitchFamily="50" charset="-128"/>
                <a:ea typeface="ＭＳ Ｐゴシック" pitchFamily="50" charset="-128"/>
              </a:rPr>
              <a:t>に基づく評価がなされ、</a:t>
            </a:r>
            <a:endParaRPr lang="en-US" altLang="ja-JP" sz="2400" dirty="0">
              <a:solidFill>
                <a:srgbClr val="000000"/>
              </a:solidFill>
              <a:latin typeface="ＭＳ Ｐゴシック" pitchFamily="50" charset="-128"/>
              <a:ea typeface="ＭＳ Ｐゴシック" pitchFamily="50" charset="-128"/>
            </a:endParaRPr>
          </a:p>
          <a:p>
            <a:pPr eaLnBrk="1" fontAlgn="base" hangingPunct="1">
              <a:lnSpc>
                <a:spcPts val="2400"/>
              </a:lnSpc>
              <a:spcBef>
                <a:spcPct val="0"/>
              </a:spcBef>
              <a:spcAft>
                <a:spcPct val="0"/>
              </a:spcAft>
            </a:pPr>
            <a:r>
              <a:rPr lang="en-US" altLang="ja-JP" sz="2400" dirty="0">
                <a:solidFill>
                  <a:srgbClr val="000000"/>
                </a:solidFill>
                <a:latin typeface="ＭＳ Ｐゴシック" pitchFamily="50" charset="-128"/>
                <a:ea typeface="ＭＳ Ｐゴシック" pitchFamily="50" charset="-128"/>
              </a:rPr>
              <a:t>   </a:t>
            </a:r>
            <a:r>
              <a:rPr lang="ja-JP" altLang="en-US" sz="2400" dirty="0">
                <a:solidFill>
                  <a:srgbClr val="000000"/>
                </a:solidFill>
                <a:latin typeface="ＭＳ Ｐゴシック" pitchFamily="50" charset="-128"/>
                <a:ea typeface="ＭＳ Ｐゴシック" pitchFamily="50" charset="-128"/>
              </a:rPr>
              <a:t>さらに</a:t>
            </a:r>
            <a:r>
              <a:rPr lang="ja-JP" altLang="en-US" sz="2400" dirty="0" smtClean="0">
                <a:solidFill>
                  <a:srgbClr val="000000"/>
                </a:solidFill>
                <a:latin typeface="ＭＳ Ｐゴシック" pitchFamily="50" charset="-128"/>
                <a:ea typeface="ＭＳ Ｐゴシック" pitchFamily="50" charset="-128"/>
              </a:rPr>
              <a:t>は前回の改定</a:t>
            </a:r>
            <a:r>
              <a:rPr lang="ja-JP" altLang="en-US" sz="2400" dirty="0">
                <a:solidFill>
                  <a:srgbClr val="000000"/>
                </a:solidFill>
                <a:latin typeface="ＭＳ Ｐゴシック" pitchFamily="50" charset="-128"/>
                <a:ea typeface="ＭＳ Ｐゴシック" pitchFamily="50" charset="-128"/>
              </a:rPr>
              <a:t>結果を</a:t>
            </a:r>
            <a:r>
              <a:rPr lang="ja-JP" altLang="en-US" sz="2400" dirty="0">
                <a:solidFill>
                  <a:srgbClr val="FF0000"/>
                </a:solidFill>
                <a:latin typeface="ＭＳ Ｐゴシック" pitchFamily="50" charset="-128"/>
                <a:ea typeface="ＭＳ Ｐゴシック" pitchFamily="50" charset="-128"/>
              </a:rPr>
              <a:t>検証</a:t>
            </a:r>
            <a:r>
              <a:rPr lang="ja-JP" altLang="en-US" sz="2400" dirty="0">
                <a:solidFill>
                  <a:srgbClr val="000000"/>
                </a:solidFill>
                <a:latin typeface="ＭＳ Ｐゴシック" pitchFamily="50" charset="-128"/>
                <a:ea typeface="ＭＳ Ｐゴシック" pitchFamily="50" charset="-128"/>
              </a:rPr>
              <a:t>した上で、次回改定で</a:t>
            </a:r>
            <a:r>
              <a:rPr lang="ja-JP" altLang="en-US" sz="2400" dirty="0">
                <a:solidFill>
                  <a:srgbClr val="0000FF"/>
                </a:solidFill>
                <a:latin typeface="ＭＳ Ｐゴシック" pitchFamily="50" charset="-128"/>
                <a:ea typeface="ＭＳ Ｐゴシック" pitchFamily="50" charset="-128"/>
              </a:rPr>
              <a:t>修正</a:t>
            </a:r>
            <a:r>
              <a:rPr lang="ja-JP" altLang="en-US" sz="2400" dirty="0">
                <a:solidFill>
                  <a:srgbClr val="000000"/>
                </a:solidFill>
                <a:latin typeface="ＭＳ Ｐゴシック" pitchFamily="50" charset="-128"/>
                <a:ea typeface="ＭＳ Ｐゴシック" pitchFamily="50" charset="-128"/>
              </a:rPr>
              <a:t>する</a:t>
            </a:r>
            <a:endParaRPr lang="en-US" altLang="ja-JP" sz="2400" dirty="0">
              <a:solidFill>
                <a:srgbClr val="000000"/>
              </a:solidFill>
              <a:latin typeface="ＭＳ Ｐゴシック" pitchFamily="50" charset="-128"/>
              <a:ea typeface="ＭＳ Ｐゴシック" pitchFamily="50" charset="-128"/>
            </a:endParaRPr>
          </a:p>
          <a:p>
            <a:pPr algn="r" eaLnBrk="1" fontAlgn="base" hangingPunct="1">
              <a:lnSpc>
                <a:spcPts val="2400"/>
              </a:lnSpc>
              <a:spcBef>
                <a:spcPct val="0"/>
              </a:spcBef>
              <a:spcAft>
                <a:spcPct val="0"/>
              </a:spcAft>
            </a:pPr>
            <a:r>
              <a:rPr lang="en-US" altLang="ja-JP" sz="2400" dirty="0">
                <a:solidFill>
                  <a:srgbClr val="000000"/>
                </a:solidFill>
                <a:latin typeface="ＭＳ Ｐゴシック" pitchFamily="50" charset="-128"/>
                <a:ea typeface="ＭＳ Ｐゴシック" pitchFamily="50" charset="-128"/>
              </a:rPr>
              <a:t>   </a:t>
            </a:r>
            <a:r>
              <a:rPr lang="ja-JP" altLang="en-US" sz="2400" dirty="0">
                <a:solidFill>
                  <a:srgbClr val="000000"/>
                </a:solidFill>
                <a:latin typeface="ＭＳ Ｐゴシック" pitchFamily="50" charset="-128"/>
                <a:ea typeface="ＭＳ Ｐゴシック" pitchFamily="50" charset="-128"/>
              </a:rPr>
              <a:t>という</a:t>
            </a:r>
            <a:r>
              <a:rPr lang="ja-JP" altLang="en-US" sz="2400" dirty="0">
                <a:solidFill>
                  <a:srgbClr val="FF0000"/>
                </a:solidFill>
                <a:latin typeface="ＭＳ Ｐゴシック" pitchFamily="50" charset="-128"/>
                <a:ea typeface="ＭＳ Ｐゴシック" pitchFamily="50" charset="-128"/>
              </a:rPr>
              <a:t>流れ</a:t>
            </a:r>
            <a:r>
              <a:rPr lang="ja-JP" altLang="en-US" sz="2400" dirty="0">
                <a:solidFill>
                  <a:srgbClr val="000000"/>
                </a:solidFill>
                <a:latin typeface="ＭＳ Ｐゴシック" pitchFamily="50" charset="-128"/>
                <a:ea typeface="ＭＳ Ｐゴシック" pitchFamily="50" charset="-128"/>
              </a:rPr>
              <a:t>が確立して</a:t>
            </a:r>
            <a:r>
              <a:rPr lang="ja-JP" altLang="en-US" sz="2400" dirty="0" smtClean="0">
                <a:solidFill>
                  <a:srgbClr val="000000"/>
                </a:solidFill>
                <a:latin typeface="ＭＳ Ｐゴシック" pitchFamily="50" charset="-128"/>
                <a:ea typeface="ＭＳ Ｐゴシック" pitchFamily="50" charset="-128"/>
              </a:rPr>
              <a:t>いる</a:t>
            </a:r>
            <a:endParaRPr lang="en-US" altLang="ja-JP" sz="2400" dirty="0">
              <a:solidFill>
                <a:srgbClr val="000000"/>
              </a:solidFill>
              <a:latin typeface="ＭＳ Ｐゴシック" pitchFamily="50" charset="-128"/>
              <a:ea typeface="ＭＳ Ｐゴシック" pitchFamily="50" charset="-128"/>
            </a:endParaRPr>
          </a:p>
          <a:p>
            <a:pPr eaLnBrk="1" fontAlgn="base" hangingPunct="1">
              <a:lnSpc>
                <a:spcPts val="2400"/>
              </a:lnSpc>
              <a:spcBef>
                <a:spcPct val="0"/>
              </a:spcBef>
              <a:spcAft>
                <a:spcPct val="0"/>
              </a:spcAft>
            </a:pPr>
            <a:r>
              <a:rPr lang="ja-JP" altLang="en-US" sz="2400" dirty="0">
                <a:solidFill>
                  <a:srgbClr val="FF0000"/>
                </a:solidFill>
                <a:latin typeface="ＭＳ Ｐゴシック" pitchFamily="50" charset="-128"/>
                <a:ea typeface="ＭＳ Ｐゴシック" pitchFamily="50" charset="-128"/>
              </a:rPr>
              <a:t>→</a:t>
            </a:r>
            <a:r>
              <a:rPr lang="ja-JP" altLang="en-US" sz="2400" dirty="0">
                <a:solidFill>
                  <a:srgbClr val="000000"/>
                </a:solidFill>
                <a:latin typeface="ＭＳ Ｐゴシック" pitchFamily="50" charset="-128"/>
                <a:ea typeface="ＭＳ Ｐゴシック" pitchFamily="50" charset="-128"/>
              </a:rPr>
              <a:t>　</a:t>
            </a:r>
            <a:r>
              <a:rPr lang="ja-JP" altLang="en-US" sz="2400" dirty="0" smtClean="0">
                <a:solidFill>
                  <a:srgbClr val="000000"/>
                </a:solidFill>
                <a:latin typeface="ＭＳ Ｐゴシック" pitchFamily="50" charset="-128"/>
                <a:ea typeface="ＭＳ Ｐゴシック" pitchFamily="50" charset="-128"/>
              </a:rPr>
              <a:t>平成２６・２７年度に分けて１３項目</a:t>
            </a:r>
            <a:r>
              <a:rPr lang="ja-JP" altLang="en-US" sz="2400" dirty="0">
                <a:solidFill>
                  <a:srgbClr val="000000"/>
                </a:solidFill>
                <a:latin typeface="ＭＳ Ｐゴシック" pitchFamily="50" charset="-128"/>
                <a:ea typeface="ＭＳ Ｐゴシック" pitchFamily="50" charset="-128"/>
              </a:rPr>
              <a:t>について</a:t>
            </a:r>
            <a:r>
              <a:rPr lang="ja-JP" altLang="en-US" sz="2400" dirty="0" smtClean="0">
                <a:solidFill>
                  <a:srgbClr val="000000"/>
                </a:solidFill>
                <a:latin typeface="ＭＳ Ｐゴシック" pitchFamily="50" charset="-128"/>
                <a:ea typeface="ＭＳ Ｐゴシック" pitchFamily="50" charset="-128"/>
              </a:rPr>
              <a:t>調査・検証を実施した</a:t>
            </a:r>
            <a:endParaRPr lang="en-US" altLang="ja-JP" sz="2400" dirty="0" smtClean="0">
              <a:solidFill>
                <a:srgbClr val="000000"/>
              </a:solidFill>
              <a:latin typeface="ＭＳ Ｐゴシック" pitchFamily="50" charset="-128"/>
              <a:ea typeface="ＭＳ Ｐゴシック" pitchFamily="50" charset="-128"/>
            </a:endParaRPr>
          </a:p>
          <a:p>
            <a:pPr eaLnBrk="1" fontAlgn="base" hangingPunct="1">
              <a:lnSpc>
                <a:spcPts val="2400"/>
              </a:lnSpc>
              <a:spcBef>
                <a:spcPts val="1200"/>
              </a:spcBef>
              <a:spcAft>
                <a:spcPct val="0"/>
              </a:spcAft>
            </a:pPr>
            <a:r>
              <a:rPr lang="ja-JP" altLang="en-US" sz="2400" dirty="0" smtClean="0">
                <a:solidFill>
                  <a:srgbClr val="000000"/>
                </a:solidFill>
                <a:latin typeface="ＭＳ Ｐゴシック" pitchFamily="50" charset="-128"/>
                <a:ea typeface="ＭＳ Ｐゴシック" pitchFamily="50" charset="-128"/>
              </a:rPr>
              <a:t>○</a:t>
            </a:r>
            <a:r>
              <a:rPr lang="ja-JP" altLang="en-US" sz="2400" dirty="0">
                <a:solidFill>
                  <a:srgbClr val="000000"/>
                </a:solidFill>
                <a:latin typeface="ＭＳ Ｐゴシック" pitchFamily="50" charset="-128"/>
                <a:ea typeface="ＭＳ Ｐゴシック" pitchFamily="50" charset="-128"/>
              </a:rPr>
              <a:t>　日本医師会では、社会保険診療報酬検討委員会で</a:t>
            </a:r>
          </a:p>
          <a:p>
            <a:pPr eaLnBrk="1" fontAlgn="base" hangingPunct="1">
              <a:lnSpc>
                <a:spcPts val="2400"/>
              </a:lnSpc>
              <a:spcBef>
                <a:spcPct val="0"/>
              </a:spcBef>
              <a:spcAft>
                <a:spcPct val="0"/>
              </a:spcAft>
            </a:pPr>
            <a:r>
              <a:rPr lang="ja-JP" altLang="en-US" sz="2400" dirty="0">
                <a:solidFill>
                  <a:srgbClr val="000000"/>
                </a:solidFill>
                <a:latin typeface="ＭＳ Ｐゴシック" pitchFamily="50" charset="-128"/>
                <a:ea typeface="ＭＳ Ｐゴシック" pitchFamily="50" charset="-128"/>
              </a:rPr>
              <a:t>　　   ①前回改定の評価</a:t>
            </a:r>
          </a:p>
          <a:p>
            <a:pPr eaLnBrk="1" fontAlgn="base" hangingPunct="1">
              <a:lnSpc>
                <a:spcPts val="2400"/>
              </a:lnSpc>
              <a:spcBef>
                <a:spcPct val="0"/>
              </a:spcBef>
              <a:spcAft>
                <a:spcPct val="0"/>
              </a:spcAft>
            </a:pPr>
            <a:r>
              <a:rPr lang="ja-JP" altLang="en-US" sz="2400" dirty="0">
                <a:solidFill>
                  <a:srgbClr val="000000"/>
                </a:solidFill>
                <a:latin typeface="ＭＳ Ｐゴシック" pitchFamily="50" charset="-128"/>
                <a:ea typeface="ＭＳ Ｐゴシック" pitchFamily="50" charset="-128"/>
              </a:rPr>
              <a:t>　　   ②次回改定の要望</a:t>
            </a:r>
            <a:r>
              <a:rPr lang="ja-JP" altLang="en-US" sz="2400" dirty="0" smtClean="0">
                <a:solidFill>
                  <a:srgbClr val="000000"/>
                </a:solidFill>
                <a:latin typeface="ＭＳ Ｐゴシック" pitchFamily="50" charset="-128"/>
                <a:ea typeface="ＭＳ Ｐゴシック" pitchFamily="50" charset="-128"/>
              </a:rPr>
              <a:t>事項　を</a:t>
            </a:r>
            <a:r>
              <a:rPr lang="ja-JP" altLang="en-US" sz="2400" dirty="0">
                <a:solidFill>
                  <a:srgbClr val="000000"/>
                </a:solidFill>
                <a:latin typeface="ＭＳ Ｐゴシック" pitchFamily="50" charset="-128"/>
                <a:ea typeface="ＭＳ Ｐゴシック" pitchFamily="50" charset="-128"/>
              </a:rPr>
              <a:t>まとめて</a:t>
            </a:r>
            <a:r>
              <a:rPr lang="ja-JP" altLang="en-US" sz="2400" dirty="0" smtClean="0">
                <a:solidFill>
                  <a:srgbClr val="000000"/>
                </a:solidFill>
                <a:latin typeface="ＭＳ Ｐゴシック" pitchFamily="50" charset="-128"/>
                <a:ea typeface="ＭＳ Ｐゴシック" pitchFamily="50" charset="-128"/>
              </a:rPr>
              <a:t>いただい</a:t>
            </a:r>
            <a:r>
              <a:rPr lang="ja-JP" altLang="en-US" sz="2400" dirty="0">
                <a:solidFill>
                  <a:srgbClr val="000000"/>
                </a:solidFill>
                <a:latin typeface="ＭＳ Ｐゴシック" pitchFamily="50" charset="-128"/>
                <a:ea typeface="ＭＳ Ｐゴシック" pitchFamily="50" charset="-128"/>
              </a:rPr>
              <a:t>ており</a:t>
            </a:r>
            <a:r>
              <a:rPr lang="ja-JP" altLang="en-US" sz="2400" dirty="0" smtClean="0">
                <a:solidFill>
                  <a:srgbClr val="000000"/>
                </a:solidFill>
                <a:latin typeface="ＭＳ Ｐゴシック" pitchFamily="50" charset="-128"/>
                <a:ea typeface="ＭＳ Ｐゴシック" pitchFamily="50" charset="-128"/>
              </a:rPr>
              <a:t>、</a:t>
            </a:r>
            <a:endParaRPr lang="en-US" altLang="ja-JP" sz="2400" dirty="0" smtClean="0">
              <a:solidFill>
                <a:srgbClr val="000000"/>
              </a:solidFill>
              <a:latin typeface="ＭＳ Ｐゴシック" pitchFamily="50" charset="-128"/>
              <a:ea typeface="ＭＳ Ｐゴシック" pitchFamily="50" charset="-128"/>
            </a:endParaRPr>
          </a:p>
          <a:p>
            <a:pPr algn="r" eaLnBrk="1" fontAlgn="base" hangingPunct="1">
              <a:lnSpc>
                <a:spcPts val="2400"/>
              </a:lnSpc>
              <a:spcBef>
                <a:spcPct val="0"/>
              </a:spcBef>
              <a:spcAft>
                <a:spcPct val="0"/>
              </a:spcAft>
            </a:pPr>
            <a:r>
              <a:rPr lang="ja-JP" altLang="en-US" sz="2400" dirty="0" smtClean="0">
                <a:solidFill>
                  <a:srgbClr val="000000"/>
                </a:solidFill>
                <a:latin typeface="ＭＳ Ｐゴシック" pitchFamily="50" charset="-128"/>
                <a:ea typeface="ＭＳ Ｐゴシック" pitchFamily="50" charset="-128"/>
              </a:rPr>
              <a:t>それを踏まえ対応</a:t>
            </a:r>
            <a:r>
              <a:rPr lang="ja-JP" altLang="en-US" sz="2400" dirty="0">
                <a:solidFill>
                  <a:srgbClr val="000000"/>
                </a:solidFill>
                <a:latin typeface="ＭＳ Ｐゴシック" pitchFamily="50" charset="-128"/>
                <a:ea typeface="ＭＳ Ｐゴシック" pitchFamily="50" charset="-128"/>
              </a:rPr>
              <a:t>して</a:t>
            </a:r>
            <a:r>
              <a:rPr lang="ja-JP" altLang="en-US" sz="2400" dirty="0" smtClean="0">
                <a:solidFill>
                  <a:srgbClr val="000000"/>
                </a:solidFill>
                <a:latin typeface="ＭＳ Ｐゴシック" pitchFamily="50" charset="-128"/>
                <a:ea typeface="ＭＳ Ｐゴシック" pitchFamily="50" charset="-128"/>
              </a:rPr>
              <a:t>いる</a:t>
            </a:r>
            <a:endParaRPr lang="ja-JP" altLang="en-US" sz="2400" dirty="0">
              <a:solidFill>
                <a:srgbClr val="000000"/>
              </a:solidFill>
              <a:latin typeface="ＭＳ Ｐゴシック" pitchFamily="50" charset="-128"/>
              <a:ea typeface="ＭＳ Ｐゴシック" pitchFamily="50" charset="-128"/>
            </a:endParaRPr>
          </a:p>
          <a:p>
            <a:pPr eaLnBrk="1" fontAlgn="base" hangingPunct="1">
              <a:lnSpc>
                <a:spcPts val="2400"/>
              </a:lnSpc>
              <a:spcBef>
                <a:spcPts val="1200"/>
              </a:spcBef>
              <a:spcAft>
                <a:spcPct val="0"/>
              </a:spcAft>
            </a:pPr>
            <a:r>
              <a:rPr lang="ja-JP" altLang="en-US" sz="2400" dirty="0">
                <a:solidFill>
                  <a:srgbClr val="000000"/>
                </a:solidFill>
                <a:latin typeface="ＭＳ Ｐゴシック" pitchFamily="50" charset="-128"/>
                <a:ea typeface="ＭＳ Ｐゴシック" pitchFamily="50" charset="-128"/>
              </a:rPr>
              <a:t>○　留意事項通知や施設基準の見直し等により、</a:t>
            </a:r>
          </a:p>
          <a:p>
            <a:pPr algn="r" eaLnBrk="1" fontAlgn="base" hangingPunct="1">
              <a:lnSpc>
                <a:spcPts val="2400"/>
              </a:lnSpc>
              <a:spcBef>
                <a:spcPct val="0"/>
              </a:spcBef>
              <a:spcAft>
                <a:spcPct val="0"/>
              </a:spcAft>
            </a:pPr>
            <a:r>
              <a:rPr lang="ja-JP" altLang="en-US" sz="2400" dirty="0">
                <a:solidFill>
                  <a:srgbClr val="000000"/>
                </a:solidFill>
                <a:latin typeface="ＭＳ Ｐゴシック" pitchFamily="50" charset="-128"/>
                <a:ea typeface="ＭＳ Ｐゴシック" pitchFamily="50" charset="-128"/>
              </a:rPr>
              <a:t>　 早急に是正すべき問題は、その都度対応して</a:t>
            </a:r>
            <a:r>
              <a:rPr lang="ja-JP" altLang="en-US" sz="2400" dirty="0" smtClean="0">
                <a:solidFill>
                  <a:srgbClr val="000000"/>
                </a:solidFill>
                <a:latin typeface="ＭＳ Ｐゴシック" pitchFamily="50" charset="-128"/>
                <a:ea typeface="ＭＳ Ｐゴシック" pitchFamily="50" charset="-128"/>
              </a:rPr>
              <a:t>いく</a:t>
            </a:r>
            <a:endParaRPr lang="ja-JP" altLang="en-US" sz="2400" dirty="0">
              <a:solidFill>
                <a:srgbClr val="000000"/>
              </a:solidFill>
              <a:latin typeface="ＭＳ Ｐゴシック" pitchFamily="50" charset="-128"/>
              <a:ea typeface="ＭＳ Ｐゴシック" pitchFamily="50" charset="-128"/>
            </a:endParaRPr>
          </a:p>
          <a:p>
            <a:pPr eaLnBrk="1" fontAlgn="base" hangingPunct="1">
              <a:lnSpc>
                <a:spcPts val="2400"/>
              </a:lnSpc>
              <a:spcBef>
                <a:spcPct val="20000"/>
              </a:spcBef>
              <a:spcAft>
                <a:spcPct val="0"/>
              </a:spcAft>
            </a:pPr>
            <a:r>
              <a:rPr lang="ja-JP" altLang="en-US" sz="2400" dirty="0">
                <a:solidFill>
                  <a:srgbClr val="000000"/>
                </a:solidFill>
                <a:latin typeface="ＭＳ Ｐゴシック" pitchFamily="50" charset="-128"/>
                <a:ea typeface="ＭＳ Ｐゴシック" pitchFamily="50" charset="-128"/>
              </a:rPr>
              <a:t>○　</a:t>
            </a:r>
            <a:r>
              <a:rPr lang="ja-JP" altLang="en-US" sz="2400" dirty="0" smtClean="0">
                <a:solidFill>
                  <a:srgbClr val="000000"/>
                </a:solidFill>
                <a:latin typeface="ＭＳ Ｐゴシック" pitchFamily="50" charset="-128"/>
                <a:ea typeface="ＭＳ Ｐゴシック" pitchFamily="50" charset="-128"/>
              </a:rPr>
              <a:t>平成２６年１０月に、都道府県</a:t>
            </a:r>
            <a:r>
              <a:rPr lang="ja-JP" altLang="en-US" sz="2400" dirty="0">
                <a:solidFill>
                  <a:srgbClr val="000000"/>
                </a:solidFill>
                <a:latin typeface="ＭＳ Ｐゴシック" pitchFamily="50" charset="-128"/>
                <a:ea typeface="ＭＳ Ｐゴシック" pitchFamily="50" charset="-128"/>
              </a:rPr>
              <a:t>医師会のご協力の下</a:t>
            </a:r>
            <a:r>
              <a:rPr lang="ja-JP" altLang="en-US" sz="2400" dirty="0" smtClean="0">
                <a:solidFill>
                  <a:srgbClr val="000000"/>
                </a:solidFill>
                <a:latin typeface="ＭＳ Ｐゴシック" pitchFamily="50" charset="-128"/>
                <a:ea typeface="ＭＳ Ｐゴシック" pitchFamily="50" charset="-128"/>
              </a:rPr>
              <a:t>、</a:t>
            </a:r>
            <a:endParaRPr lang="ja-JP" altLang="en-US" sz="2400" dirty="0">
              <a:solidFill>
                <a:srgbClr val="000000"/>
              </a:solidFill>
              <a:latin typeface="ＭＳ Ｐゴシック" pitchFamily="50" charset="-128"/>
              <a:ea typeface="ＭＳ Ｐゴシック" pitchFamily="50" charset="-128"/>
            </a:endParaRPr>
          </a:p>
          <a:p>
            <a:pPr eaLnBrk="1" fontAlgn="base" hangingPunct="1">
              <a:lnSpc>
                <a:spcPts val="2400"/>
              </a:lnSpc>
              <a:spcBef>
                <a:spcPct val="0"/>
              </a:spcBef>
              <a:spcAft>
                <a:spcPct val="0"/>
              </a:spcAft>
            </a:pPr>
            <a:r>
              <a:rPr lang="ja-JP" altLang="en-US" sz="2400" dirty="0">
                <a:solidFill>
                  <a:srgbClr val="000000"/>
                </a:solidFill>
                <a:latin typeface="ＭＳ Ｐゴシック" pitchFamily="50" charset="-128"/>
                <a:ea typeface="ＭＳ Ｐゴシック" pitchFamily="50" charset="-128"/>
              </a:rPr>
              <a:t>　 </a:t>
            </a:r>
            <a:r>
              <a:rPr lang="ja-JP" altLang="en-US" sz="2400" dirty="0">
                <a:solidFill>
                  <a:srgbClr val="0000FF"/>
                </a:solidFill>
                <a:latin typeface="ＭＳ Ｐゴシック" pitchFamily="50" charset="-128"/>
                <a:ea typeface="ＭＳ Ｐゴシック" pitchFamily="50" charset="-128"/>
              </a:rPr>
              <a:t>かかりつけ医機能</a:t>
            </a:r>
            <a:r>
              <a:rPr lang="ja-JP" altLang="en-US" sz="2400" dirty="0">
                <a:solidFill>
                  <a:srgbClr val="000000"/>
                </a:solidFill>
                <a:latin typeface="ＭＳ Ｐゴシック" pitchFamily="50" charset="-128"/>
                <a:ea typeface="ＭＳ Ｐゴシック" pitchFamily="50" charset="-128"/>
              </a:rPr>
              <a:t>と</a:t>
            </a:r>
            <a:r>
              <a:rPr lang="ja-JP" altLang="en-US" sz="2400" dirty="0">
                <a:solidFill>
                  <a:srgbClr val="0000FF"/>
                </a:solidFill>
                <a:latin typeface="ＭＳ Ｐゴシック" pitchFamily="50" charset="-128"/>
                <a:ea typeface="ＭＳ Ｐゴシック" pitchFamily="50" charset="-128"/>
              </a:rPr>
              <a:t>在宅医療</a:t>
            </a:r>
            <a:r>
              <a:rPr lang="ja-JP" altLang="en-US" sz="2400" dirty="0">
                <a:solidFill>
                  <a:srgbClr val="000000"/>
                </a:solidFill>
                <a:latin typeface="ＭＳ Ｐゴシック" pitchFamily="50" charset="-128"/>
                <a:ea typeface="ＭＳ Ｐゴシック" pitchFamily="50" charset="-128"/>
              </a:rPr>
              <a:t>を中心とした</a:t>
            </a:r>
            <a:endParaRPr lang="en-US" altLang="ja-JP" sz="2400" dirty="0">
              <a:solidFill>
                <a:srgbClr val="000000"/>
              </a:solidFill>
              <a:latin typeface="ＭＳ Ｐゴシック" pitchFamily="50" charset="-128"/>
              <a:ea typeface="ＭＳ Ｐゴシック" pitchFamily="50" charset="-128"/>
            </a:endParaRPr>
          </a:p>
          <a:p>
            <a:pPr algn="r" eaLnBrk="1" fontAlgn="base" hangingPunct="1">
              <a:lnSpc>
                <a:spcPts val="2400"/>
              </a:lnSpc>
              <a:spcBef>
                <a:spcPct val="0"/>
              </a:spcBef>
              <a:spcAft>
                <a:spcPct val="0"/>
              </a:spcAft>
            </a:pPr>
            <a:r>
              <a:rPr lang="en-US" altLang="ja-JP" sz="2400" dirty="0">
                <a:solidFill>
                  <a:srgbClr val="000000"/>
                </a:solidFill>
                <a:latin typeface="ＭＳ Ｐゴシック" pitchFamily="50" charset="-128"/>
                <a:ea typeface="ＭＳ Ｐゴシック" pitchFamily="50" charset="-128"/>
              </a:rPr>
              <a:t>『</a:t>
            </a:r>
            <a:r>
              <a:rPr lang="ja-JP" altLang="en-US" sz="2400" dirty="0">
                <a:solidFill>
                  <a:srgbClr val="000000"/>
                </a:solidFill>
                <a:latin typeface="ＭＳ Ｐゴシック" pitchFamily="50" charset="-128"/>
                <a:ea typeface="ＭＳ Ｐゴシック" pitchFamily="50" charset="-128"/>
              </a:rPr>
              <a:t>診療報酬改定に係る診療所調査</a:t>
            </a:r>
            <a:r>
              <a:rPr lang="en-US" altLang="ja-JP" sz="2400" dirty="0">
                <a:solidFill>
                  <a:srgbClr val="000000"/>
                </a:solidFill>
                <a:latin typeface="ＭＳ Ｐゴシック" pitchFamily="50" charset="-128"/>
                <a:ea typeface="ＭＳ Ｐゴシック" pitchFamily="50" charset="-128"/>
              </a:rPr>
              <a:t>』</a:t>
            </a:r>
            <a:r>
              <a:rPr lang="ja-JP" altLang="en-US" sz="2400" dirty="0">
                <a:solidFill>
                  <a:srgbClr val="000000"/>
                </a:solidFill>
                <a:latin typeface="ＭＳ Ｐゴシック" pitchFamily="50" charset="-128"/>
                <a:ea typeface="ＭＳ Ｐゴシック" pitchFamily="50" charset="-128"/>
              </a:rPr>
              <a:t>を実施させて</a:t>
            </a:r>
            <a:r>
              <a:rPr lang="ja-JP" altLang="en-US" sz="2400" dirty="0" smtClean="0">
                <a:solidFill>
                  <a:srgbClr val="000000"/>
                </a:solidFill>
                <a:latin typeface="ＭＳ Ｐゴシック" pitchFamily="50" charset="-128"/>
                <a:ea typeface="ＭＳ Ｐゴシック" pitchFamily="50" charset="-128"/>
              </a:rPr>
              <a:t>いただいた</a:t>
            </a:r>
            <a:endParaRPr lang="en-US" altLang="ja-JP" sz="2400" dirty="0" smtClean="0">
              <a:solidFill>
                <a:srgbClr val="000000"/>
              </a:solidFill>
              <a:latin typeface="ＭＳ Ｐゴシック" pitchFamily="50" charset="-128"/>
              <a:ea typeface="ＭＳ Ｐゴシック" pitchFamily="50" charset="-128"/>
            </a:endParaRPr>
          </a:p>
          <a:p>
            <a:pPr eaLnBrk="1" hangingPunct="1">
              <a:lnSpc>
                <a:spcPts val="2400"/>
              </a:lnSpc>
              <a:spcBef>
                <a:spcPts val="576"/>
              </a:spcBef>
            </a:pPr>
            <a:r>
              <a:rPr lang="ja-JP" altLang="en-US" sz="2400" dirty="0" smtClean="0">
                <a:solidFill>
                  <a:prstClr val="black"/>
                </a:solidFill>
                <a:latin typeface="ＭＳ Ｐゴシック"/>
                <a:ea typeface="ＭＳ Ｐゴシック"/>
              </a:rPr>
              <a:t>○</a:t>
            </a:r>
            <a:r>
              <a:rPr lang="ja-JP" altLang="en-US" sz="2400" dirty="0">
                <a:solidFill>
                  <a:prstClr val="black"/>
                </a:solidFill>
                <a:latin typeface="ＭＳ Ｐゴシック"/>
                <a:ea typeface="ＭＳ Ｐゴシック"/>
              </a:rPr>
              <a:t>　</a:t>
            </a:r>
            <a:r>
              <a:rPr lang="ja-JP" altLang="en-US" sz="2400" dirty="0" smtClean="0">
                <a:solidFill>
                  <a:prstClr val="black"/>
                </a:solidFill>
                <a:latin typeface="ＭＳ Ｐゴシック"/>
                <a:ea typeface="ＭＳ Ｐゴシック"/>
              </a:rPr>
              <a:t>中医協では、平成２８年度診療報酬改定に向けて</a:t>
            </a:r>
            <a:r>
              <a:rPr lang="ja-JP" altLang="ja-JP" sz="2400" dirty="0" smtClean="0">
                <a:solidFill>
                  <a:prstClr val="black"/>
                </a:solidFill>
                <a:latin typeface="ＭＳ Ｐゴシック"/>
                <a:ea typeface="ＭＳ Ｐゴシック"/>
              </a:rPr>
              <a:t>各種調査結果も</a:t>
            </a:r>
            <a:endParaRPr lang="en-US" altLang="ja-JP" sz="2400" dirty="0" smtClean="0">
              <a:solidFill>
                <a:prstClr val="black"/>
              </a:solidFill>
              <a:latin typeface="ＭＳ Ｐゴシック"/>
              <a:ea typeface="ＭＳ Ｐゴシック"/>
            </a:endParaRPr>
          </a:p>
          <a:p>
            <a:pPr eaLnBrk="1" hangingPunct="1">
              <a:lnSpc>
                <a:spcPts val="2400"/>
              </a:lnSpc>
            </a:pPr>
            <a:r>
              <a:rPr lang="en-US" altLang="ja-JP" sz="2400" dirty="0">
                <a:solidFill>
                  <a:prstClr val="black"/>
                </a:solidFill>
                <a:latin typeface="ＭＳ Ｐゴシック"/>
                <a:ea typeface="ＭＳ Ｐゴシック"/>
              </a:rPr>
              <a:t> </a:t>
            </a:r>
            <a:r>
              <a:rPr lang="en-US" altLang="ja-JP" sz="2400" dirty="0" smtClean="0">
                <a:solidFill>
                  <a:prstClr val="black"/>
                </a:solidFill>
                <a:latin typeface="ＭＳ Ｐゴシック"/>
                <a:ea typeface="ＭＳ Ｐゴシック"/>
              </a:rPr>
              <a:t>  </a:t>
            </a:r>
            <a:r>
              <a:rPr lang="ja-JP" altLang="ja-JP" sz="2400" dirty="0" smtClean="0">
                <a:solidFill>
                  <a:prstClr val="black"/>
                </a:solidFill>
                <a:latin typeface="ＭＳ Ｐゴシック"/>
                <a:ea typeface="ＭＳ Ｐゴシック"/>
              </a:rPr>
              <a:t>踏まえつつ総合的な観点から議論できるよう、また、総会と</a:t>
            </a:r>
            <a:r>
              <a:rPr lang="ja-JP" altLang="en-US" sz="2400" dirty="0" smtClean="0">
                <a:solidFill>
                  <a:prstClr val="black"/>
                </a:solidFill>
                <a:latin typeface="ＭＳ Ｐゴシック"/>
                <a:ea typeface="ＭＳ Ｐゴシック"/>
              </a:rPr>
              <a:t>診療報酬</a:t>
            </a:r>
            <a:r>
              <a:rPr lang="ja-JP" altLang="ja-JP" sz="2400" dirty="0" smtClean="0">
                <a:solidFill>
                  <a:prstClr val="black"/>
                </a:solidFill>
                <a:latin typeface="ＭＳ Ｐゴシック"/>
                <a:ea typeface="ＭＳ Ｐゴシック"/>
              </a:rPr>
              <a:t>基</a:t>
            </a:r>
            <a:endParaRPr lang="en-US" altLang="ja-JP" sz="2400" dirty="0" smtClean="0">
              <a:solidFill>
                <a:prstClr val="black"/>
              </a:solidFill>
              <a:latin typeface="ＭＳ Ｐゴシック"/>
              <a:ea typeface="ＭＳ Ｐゴシック"/>
            </a:endParaRPr>
          </a:p>
          <a:p>
            <a:pPr eaLnBrk="1" hangingPunct="1">
              <a:lnSpc>
                <a:spcPts val="2400"/>
              </a:lnSpc>
            </a:pPr>
            <a:r>
              <a:rPr lang="en-US" altLang="ja-JP" sz="2400" dirty="0">
                <a:solidFill>
                  <a:prstClr val="black"/>
                </a:solidFill>
                <a:latin typeface="ＭＳ Ｐゴシック"/>
                <a:ea typeface="ＭＳ Ｐゴシック"/>
              </a:rPr>
              <a:t> </a:t>
            </a:r>
            <a:r>
              <a:rPr lang="en-US" altLang="ja-JP" sz="2400" dirty="0" smtClean="0">
                <a:solidFill>
                  <a:prstClr val="black"/>
                </a:solidFill>
                <a:latin typeface="ＭＳ Ｐゴシック"/>
                <a:ea typeface="ＭＳ Ｐゴシック"/>
              </a:rPr>
              <a:t>  </a:t>
            </a:r>
            <a:r>
              <a:rPr lang="ja-JP" altLang="ja-JP" sz="2400" dirty="0" smtClean="0">
                <a:solidFill>
                  <a:prstClr val="black"/>
                </a:solidFill>
                <a:latin typeface="ＭＳ Ｐゴシック"/>
                <a:ea typeface="ＭＳ Ｐゴシック"/>
              </a:rPr>
              <a:t>本問題小委員会の役割を明確にして効率的に検討できるよう、</a:t>
            </a:r>
            <a:endParaRPr lang="en-US" altLang="ja-JP" sz="2400" dirty="0" smtClean="0">
              <a:solidFill>
                <a:prstClr val="black"/>
              </a:solidFill>
              <a:latin typeface="ＭＳ Ｐゴシック"/>
              <a:ea typeface="ＭＳ Ｐゴシック"/>
            </a:endParaRPr>
          </a:p>
          <a:p>
            <a:pPr algn="r" eaLnBrk="1" hangingPunct="1">
              <a:lnSpc>
                <a:spcPts val="2400"/>
              </a:lnSpc>
            </a:pPr>
            <a:r>
              <a:rPr lang="en-US" altLang="ja-JP" sz="2400" dirty="0" smtClean="0">
                <a:solidFill>
                  <a:prstClr val="black"/>
                </a:solidFill>
                <a:latin typeface="ＭＳ Ｐゴシック"/>
                <a:ea typeface="ＭＳ Ｐゴシック"/>
              </a:rPr>
              <a:t>   </a:t>
            </a:r>
            <a:r>
              <a:rPr lang="ja-JP" altLang="ja-JP" sz="2400" u="sng" dirty="0" smtClean="0">
                <a:solidFill>
                  <a:srgbClr val="000000"/>
                </a:solidFill>
                <a:latin typeface="ＭＳ Ｐゴシック"/>
                <a:ea typeface="ＭＳ Ｐゴシック"/>
              </a:rPr>
              <a:t>原則</a:t>
            </a:r>
            <a:r>
              <a:rPr lang="ja-JP" altLang="ja-JP" sz="2400" u="sng" dirty="0">
                <a:solidFill>
                  <a:srgbClr val="000000"/>
                </a:solidFill>
                <a:latin typeface="ＭＳ Ｐゴシック"/>
                <a:ea typeface="ＭＳ Ｐゴシック"/>
              </a:rPr>
              <a:t>として</a:t>
            </a:r>
            <a:r>
              <a:rPr lang="ja-JP" altLang="ja-JP" sz="2400" u="sng" dirty="0">
                <a:solidFill>
                  <a:srgbClr val="FF0000"/>
                </a:solidFill>
                <a:latin typeface="ＭＳ Ｐゴシック"/>
                <a:ea typeface="ＭＳ Ｐゴシック"/>
              </a:rPr>
              <a:t>総会</a:t>
            </a:r>
            <a:r>
              <a:rPr lang="ja-JP" altLang="ja-JP" sz="2400" u="sng" dirty="0">
                <a:solidFill>
                  <a:srgbClr val="000000"/>
                </a:solidFill>
                <a:latin typeface="ＭＳ Ｐゴシック"/>
                <a:ea typeface="ＭＳ Ｐゴシック"/>
              </a:rPr>
              <a:t>において検討を進める</a:t>
            </a:r>
            <a:r>
              <a:rPr lang="ja-JP" altLang="ja-JP" sz="2400" dirty="0">
                <a:solidFill>
                  <a:prstClr val="black"/>
                </a:solidFill>
                <a:latin typeface="ＭＳ Ｐゴシック"/>
                <a:ea typeface="ＭＳ Ｐゴシック"/>
              </a:rPr>
              <a:t>ことと</a:t>
            </a:r>
            <a:r>
              <a:rPr lang="ja-JP" altLang="ja-JP" sz="2400" dirty="0" smtClean="0">
                <a:solidFill>
                  <a:prstClr val="black"/>
                </a:solidFill>
                <a:latin typeface="ＭＳ Ｐゴシック"/>
                <a:ea typeface="ＭＳ Ｐゴシック"/>
              </a:rPr>
              <a:t>された</a:t>
            </a:r>
            <a:endParaRPr lang="en-US" altLang="ja-JP" sz="2400" dirty="0" smtClean="0">
              <a:solidFill>
                <a:prstClr val="black"/>
              </a:solidFill>
              <a:latin typeface="ＭＳ Ｐゴシック"/>
              <a:ea typeface="ＭＳ Ｐゴシック"/>
            </a:endParaRPr>
          </a:p>
        </p:txBody>
      </p:sp>
    </p:spTree>
    <p:extLst>
      <p:ext uri="{BB962C8B-B14F-4D97-AF65-F5344CB8AC3E}">
        <p14:creationId xmlns:p14="http://schemas.microsoft.com/office/powerpoint/2010/main" val="1376767665"/>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64219" y="12"/>
            <a:ext cx="9760115" cy="437055"/>
          </a:xfrm>
          <a:solidFill>
            <a:srgbClr val="CFDEB0"/>
          </a:solidFill>
          <a:ln>
            <a:solidFill>
              <a:schemeClr val="tx2">
                <a:lumMod val="50000"/>
              </a:schemeClr>
            </a:solidFill>
          </a:ln>
          <a:extLst/>
        </p:spPr>
        <p:style>
          <a:lnRef idx="0">
            <a:schemeClr val="accent2"/>
          </a:lnRef>
          <a:fillRef idx="3">
            <a:schemeClr val="accent2"/>
          </a:fillRef>
          <a:effectRef idx="3">
            <a:schemeClr val="accent2"/>
          </a:effectRef>
          <a:fontRef idx="minor">
            <a:schemeClr val="lt1"/>
          </a:fontRef>
        </p:style>
        <p:txBody>
          <a:bodyPr>
            <a:noAutofit/>
          </a:bodyPr>
          <a:lstStyle/>
          <a:p>
            <a:pPr>
              <a:defRPr/>
            </a:pPr>
            <a:r>
              <a:rPr lang="ja-JP" altLang="en-US" sz="2800" dirty="0" smtClean="0">
                <a:solidFill>
                  <a:schemeClr val="tx1"/>
                </a:solidFill>
                <a:latin typeface="ＭＳ Ｐゴシック" panose="020B0600070205080204" pitchFamily="50" charset="-128"/>
              </a:rPr>
              <a:t>前回改定「答申書</a:t>
            </a:r>
            <a:r>
              <a:rPr lang="ja-JP" altLang="en-US" sz="2800" dirty="0">
                <a:solidFill>
                  <a:schemeClr val="tx1"/>
                </a:solidFill>
                <a:latin typeface="ＭＳ Ｐゴシック" panose="020B0600070205080204" pitchFamily="50" charset="-128"/>
              </a:rPr>
              <a:t>」</a:t>
            </a:r>
            <a:r>
              <a:rPr lang="zh-TW" altLang="en-US" sz="2800" dirty="0" smtClean="0">
                <a:solidFill>
                  <a:schemeClr val="tx1"/>
                </a:solidFill>
                <a:latin typeface="ＭＳ Ｐゴシック" panose="020B0600070205080204" pitchFamily="50" charset="-128"/>
              </a:rPr>
              <a:t>附帯</a:t>
            </a:r>
            <a:r>
              <a:rPr lang="zh-TW" altLang="en-US" sz="2800" dirty="0">
                <a:solidFill>
                  <a:schemeClr val="tx1"/>
                </a:solidFill>
                <a:latin typeface="ＭＳ Ｐゴシック" panose="020B0600070205080204" pitchFamily="50" charset="-128"/>
              </a:rPr>
              <a:t>意見</a:t>
            </a:r>
            <a:r>
              <a:rPr lang="ja-JP" altLang="en-US" sz="2800" dirty="0">
                <a:solidFill>
                  <a:schemeClr val="tx1"/>
                </a:solidFill>
                <a:latin typeface="ＭＳ Ｐゴシック" panose="020B0600070205080204" pitchFamily="50" charset="-128"/>
              </a:rPr>
              <a:t>（１５項目）の</a:t>
            </a:r>
            <a:r>
              <a:rPr lang="ja-JP" altLang="en-US" sz="2800" dirty="0" smtClean="0">
                <a:solidFill>
                  <a:schemeClr val="tx1"/>
                </a:solidFill>
                <a:latin typeface="ＭＳ Ｐゴシック" panose="020B0600070205080204" pitchFamily="50" charset="-128"/>
              </a:rPr>
              <a:t>検討の場①</a:t>
            </a:r>
            <a:endParaRPr lang="en-US" altLang="ja-JP" sz="2800" dirty="0">
              <a:solidFill>
                <a:schemeClr val="tx1"/>
              </a:solidFill>
              <a:latin typeface="ＭＳ Ｐゴシック" panose="020B0600070205080204" pitchFamily="50" charset="-128"/>
            </a:endParaRPr>
          </a:p>
        </p:txBody>
      </p:sp>
      <p:sp>
        <p:nvSpPr>
          <p:cNvPr id="334853" name="テキスト ボックス 5"/>
          <p:cNvSpPr txBox="1">
            <a:spLocks noChangeArrowheads="1"/>
          </p:cNvSpPr>
          <p:nvPr/>
        </p:nvSpPr>
        <p:spPr bwMode="auto">
          <a:xfrm>
            <a:off x="6359790" y="461977"/>
            <a:ext cx="3546210"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1363" indent="-284163" eaLnBrk="0" hangingPunct="0">
              <a:spcBef>
                <a:spcPct val="20000"/>
              </a:spcBef>
              <a:buChar char="–"/>
              <a:defRPr kumimoji="1" sz="2800">
                <a:solidFill>
                  <a:schemeClr val="tx1"/>
                </a:solidFill>
                <a:latin typeface="Arial" charset="0"/>
                <a:ea typeface="ＭＳ Ｐゴシック" charset="-128"/>
              </a:defRPr>
            </a:lvl2pPr>
            <a:lvl3pPr marL="1141413" indent="-227013" eaLnBrk="0" hangingPunct="0">
              <a:spcBef>
                <a:spcPct val="20000"/>
              </a:spcBef>
              <a:buChar char="•"/>
              <a:defRPr kumimoji="1" sz="2400">
                <a:solidFill>
                  <a:schemeClr val="tx1"/>
                </a:solidFill>
                <a:latin typeface="Arial" charset="0"/>
                <a:ea typeface="ＭＳ Ｐゴシック" charset="-128"/>
              </a:defRPr>
            </a:lvl3pPr>
            <a:lvl4pPr marL="1598613" indent="-227013" eaLnBrk="0" hangingPunct="0">
              <a:spcBef>
                <a:spcPct val="20000"/>
              </a:spcBef>
              <a:buChar char="–"/>
              <a:defRPr kumimoji="1" sz="2000">
                <a:solidFill>
                  <a:schemeClr val="tx1"/>
                </a:solidFill>
                <a:latin typeface="Arial" charset="0"/>
                <a:ea typeface="ＭＳ Ｐゴシック" charset="-128"/>
              </a:defRPr>
            </a:lvl4pPr>
            <a:lvl5pPr marL="2055813" indent="-227013" eaLnBrk="0" hangingPunct="0">
              <a:spcBef>
                <a:spcPct val="20000"/>
              </a:spcBef>
              <a:buChar char="»"/>
              <a:defRPr kumimoji="1" sz="2000">
                <a:solidFill>
                  <a:schemeClr val="tx1"/>
                </a:solidFill>
                <a:latin typeface="Arial" charset="0"/>
                <a:ea typeface="ＭＳ Ｐゴシック" charset="-128"/>
              </a:defRPr>
            </a:lvl5pPr>
            <a:lvl6pPr marL="25130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02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74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46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fontAlgn="base" hangingPunct="1">
              <a:spcBef>
                <a:spcPct val="0"/>
              </a:spcBef>
              <a:spcAft>
                <a:spcPct val="0"/>
              </a:spcAft>
              <a:buFontTx/>
              <a:buNone/>
            </a:pPr>
            <a:r>
              <a:rPr lang="ja-JP" altLang="ja-JP" sz="1200" dirty="0">
                <a:solidFill>
                  <a:srgbClr val="000000"/>
                </a:solidFill>
                <a:latin typeface="Calibri" charset="0"/>
              </a:rPr>
              <a:t>平成２</a:t>
            </a:r>
            <a:r>
              <a:rPr lang="ja-JP" altLang="en-US" sz="1200" dirty="0">
                <a:solidFill>
                  <a:srgbClr val="000000"/>
                </a:solidFill>
                <a:latin typeface="Calibri" charset="0"/>
              </a:rPr>
              <a:t>６</a:t>
            </a:r>
            <a:r>
              <a:rPr lang="ja-JP" altLang="ja-JP" sz="1200" dirty="0">
                <a:solidFill>
                  <a:srgbClr val="000000"/>
                </a:solidFill>
                <a:latin typeface="Calibri" charset="0"/>
              </a:rPr>
              <a:t>年</a:t>
            </a:r>
            <a:r>
              <a:rPr lang="ja-JP" altLang="en-US" sz="1200" dirty="0">
                <a:solidFill>
                  <a:srgbClr val="000000"/>
                </a:solidFill>
                <a:latin typeface="Calibri" charset="0"/>
              </a:rPr>
              <a:t>４</a:t>
            </a:r>
            <a:r>
              <a:rPr lang="ja-JP" altLang="ja-JP" sz="1200" dirty="0">
                <a:solidFill>
                  <a:srgbClr val="000000"/>
                </a:solidFill>
                <a:latin typeface="Calibri" charset="0"/>
              </a:rPr>
              <a:t>月</a:t>
            </a:r>
            <a:r>
              <a:rPr lang="ja-JP" altLang="en-US" sz="1200" dirty="0">
                <a:solidFill>
                  <a:srgbClr val="000000"/>
                </a:solidFill>
                <a:latin typeface="Calibri" charset="0"/>
              </a:rPr>
              <a:t>２３</a:t>
            </a:r>
            <a:r>
              <a:rPr lang="ja-JP" altLang="ja-JP" sz="1200" dirty="0">
                <a:solidFill>
                  <a:srgbClr val="000000"/>
                </a:solidFill>
                <a:latin typeface="Calibri" charset="0"/>
              </a:rPr>
              <a:t>日　</a:t>
            </a:r>
            <a:r>
              <a:rPr lang="ja-JP" altLang="en-US" sz="1200" dirty="0">
                <a:solidFill>
                  <a:srgbClr val="000000"/>
                </a:solidFill>
                <a:latin typeface="Calibri" charset="0"/>
              </a:rPr>
              <a:t>中央社会保険医療協議会</a:t>
            </a:r>
            <a:endParaRPr lang="ja-JP" altLang="ja-JP" sz="1200" dirty="0">
              <a:solidFill>
                <a:srgbClr val="000000"/>
              </a:solidFill>
              <a:latin typeface="Calibri" charset="0"/>
            </a:endParaRPr>
          </a:p>
        </p:txBody>
      </p:sp>
      <p:graphicFrame>
        <p:nvGraphicFramePr>
          <p:cNvPr id="2" name="表 1"/>
          <p:cNvGraphicFramePr>
            <a:graphicFrameLocks noGrp="1"/>
          </p:cNvGraphicFramePr>
          <p:nvPr>
            <p:extLst>
              <p:ext uri="{D42A27DB-BD31-4B8C-83A1-F6EECF244321}">
                <p14:modId xmlns:p14="http://schemas.microsoft.com/office/powerpoint/2010/main" val="263143852"/>
              </p:ext>
            </p:extLst>
          </p:nvPr>
        </p:nvGraphicFramePr>
        <p:xfrm>
          <a:off x="80938" y="736636"/>
          <a:ext cx="9617075" cy="5972994"/>
        </p:xfrm>
        <a:graphic>
          <a:graphicData uri="http://schemas.openxmlformats.org/drawingml/2006/table">
            <a:tbl>
              <a:tblPr firstRow="1" bandRow="1">
                <a:tableStyleId>{5C22544A-7EE6-4342-B048-85BDC9FD1C3A}</a:tableStyleId>
              </a:tblPr>
              <a:tblGrid>
                <a:gridCol w="340962"/>
                <a:gridCol w="266721"/>
                <a:gridCol w="6743307"/>
                <a:gridCol w="2266085"/>
              </a:tblGrid>
              <a:tr h="360390">
                <a:tc gridSpan="3">
                  <a:txBody>
                    <a:bodyPr/>
                    <a:lstStyle/>
                    <a:p>
                      <a:pPr algn="ctr"/>
                      <a:r>
                        <a:rPr kumimoji="1" lang="zh-TW" altLang="en-US" sz="1700" dirty="0" smtClean="0">
                          <a:solidFill>
                            <a:schemeClr val="tx1"/>
                          </a:solidFill>
                        </a:rPr>
                        <a:t>答申附帯意見 </a:t>
                      </a:r>
                      <a:endParaRPr kumimoji="1" lang="ja-JP" altLang="en-US" sz="1700" dirty="0">
                        <a:solidFill>
                          <a:schemeClr val="tx1"/>
                        </a:solidFill>
                      </a:endParaRPr>
                    </a:p>
                  </a:txBody>
                  <a:tcPr marL="91432" marR="91432" marT="45723" marB="45723"/>
                </a:tc>
                <a:tc hMerge="1">
                  <a:txBody>
                    <a:bodyPr/>
                    <a:lstStyle/>
                    <a:p>
                      <a:endParaRPr kumimoji="1" lang="ja-JP" altLang="en-US" dirty="0"/>
                    </a:p>
                  </a:txBody>
                  <a:tcPr/>
                </a:tc>
                <a:tc hMerge="1">
                  <a:txBody>
                    <a:bodyPr/>
                    <a:lstStyle/>
                    <a:p>
                      <a:endParaRPr kumimoji="1" lang="ja-JP" altLang="en-US" dirty="0"/>
                    </a:p>
                  </a:txBody>
                  <a:tcPr/>
                </a:tc>
                <a:tc>
                  <a:txBody>
                    <a:bodyPr/>
                    <a:lstStyle/>
                    <a:p>
                      <a:pPr algn="ctr"/>
                      <a:r>
                        <a:rPr kumimoji="1" lang="ja-JP" altLang="en-US" sz="1700" dirty="0" smtClean="0">
                          <a:solidFill>
                            <a:schemeClr val="tx1"/>
                          </a:solidFill>
                        </a:rPr>
                        <a:t>検討の場</a:t>
                      </a:r>
                      <a:endParaRPr kumimoji="1" lang="ja-JP" altLang="en-US" sz="1700" dirty="0">
                        <a:solidFill>
                          <a:schemeClr val="tx1"/>
                        </a:solidFill>
                      </a:endParaRPr>
                    </a:p>
                  </a:txBody>
                  <a:tcPr marL="91432" marR="91432" marT="45723" marB="45723"/>
                </a:tc>
              </a:tr>
              <a:tr h="1417612">
                <a:tc>
                  <a:txBody>
                    <a:bodyPr/>
                    <a:lstStyle/>
                    <a:p>
                      <a:pPr algn="ctr"/>
                      <a:r>
                        <a:rPr kumimoji="1" lang="ja-JP" altLang="en-US" sz="1800" b="1" dirty="0" smtClean="0"/>
                        <a:t>１</a:t>
                      </a:r>
                      <a:endParaRPr kumimoji="1" lang="ja-JP" altLang="en-US" sz="1800" b="1" dirty="0"/>
                    </a:p>
                  </a:txBody>
                  <a:tcPr marL="91432" marR="91432" marT="45723" marB="45723"/>
                </a:tc>
                <a:tc gridSpan="2">
                  <a:txBody>
                    <a:bodyPr/>
                    <a:lstStyle/>
                    <a:p>
                      <a:r>
                        <a:rPr kumimoji="1" lang="ja-JP" altLang="en-US" sz="1700" dirty="0" smtClean="0"/>
                        <a:t>　</a:t>
                      </a:r>
                      <a:r>
                        <a:rPr kumimoji="1" lang="ja-JP" altLang="en-US" sz="1800" dirty="0" smtClean="0"/>
                        <a:t>初再診料、時間外対応加算等について、歯科を含めて、引き続き検討すること。また、主治医機能の評価（地域包括診療料・地域包括診療加算）の影響、大病院の紹介率・逆紹介率や長期処方の状況等を調査・検証し、外来医療の機能分化・連携の推進について引き続き検討すること。 </a:t>
                      </a:r>
                      <a:endParaRPr kumimoji="1" lang="ja-JP" altLang="en-US" sz="1800" dirty="0"/>
                    </a:p>
                  </a:txBody>
                  <a:tcPr marL="91432" marR="91432" marT="45723" marB="45723"/>
                </a:tc>
                <a:tc hMerge="1">
                  <a:txBody>
                    <a:bodyPr/>
                    <a:lstStyle/>
                    <a:p>
                      <a:endParaRPr kumimoji="1" lang="ja-JP" altLang="en-US" dirty="0"/>
                    </a:p>
                  </a:txBody>
                  <a:tcPr/>
                </a:tc>
                <a:tc>
                  <a:txBody>
                    <a:bodyPr/>
                    <a:lstStyle/>
                    <a:p>
                      <a:r>
                        <a:rPr kumimoji="1" lang="ja-JP" altLang="en-US" sz="1800" dirty="0" smtClean="0"/>
                        <a:t>検証部会</a:t>
                      </a:r>
                      <a:endParaRPr kumimoji="1" lang="ja-JP" altLang="en-US" sz="1800" dirty="0"/>
                    </a:p>
                  </a:txBody>
                  <a:tcPr marL="91432" marR="91432" marT="45723" marB="45723"/>
                </a:tc>
              </a:tr>
              <a:tr h="716528">
                <a:tc rowSpan="6">
                  <a:txBody>
                    <a:bodyPr/>
                    <a:lstStyle/>
                    <a:p>
                      <a:pPr algn="ctr"/>
                      <a:r>
                        <a:rPr kumimoji="1" lang="ja-JP" altLang="en-US" sz="1800" b="1" dirty="0" smtClean="0"/>
                        <a:t>２</a:t>
                      </a:r>
                      <a:endParaRPr kumimoji="1" lang="ja-JP" altLang="en-US" sz="1800" b="1" dirty="0"/>
                    </a:p>
                  </a:txBody>
                  <a:tcPr marL="91432" marR="91432" marT="45723" marB="45723"/>
                </a:tc>
                <a:tc gridSpan="2">
                  <a:txBody>
                    <a:bodyPr/>
                    <a:lstStyle/>
                    <a:p>
                      <a:r>
                        <a:rPr kumimoji="1" lang="ja-JP" altLang="en-US" sz="1700" dirty="0" smtClean="0"/>
                        <a:t>　</a:t>
                      </a:r>
                      <a:r>
                        <a:rPr kumimoji="1" lang="ja-JP" altLang="en-US" sz="1800" dirty="0" smtClean="0"/>
                        <a:t>入院医療の機能分化･連携の推進について、次に掲げる事項等の影響を調査・検証し、</a:t>
                      </a:r>
                      <a:r>
                        <a:rPr kumimoji="1" lang="ja-JP" altLang="en-US" sz="1800" spc="-100" baseline="0" dirty="0" smtClean="0"/>
                        <a:t>病床機能報告制度等も踏まえ、引き続き検討すること。 </a:t>
                      </a:r>
                      <a:endParaRPr kumimoji="1" lang="ja-JP" altLang="en-US" sz="1800" spc="-100" baseline="0" dirty="0"/>
                    </a:p>
                  </a:txBody>
                  <a:tcPr marL="91432" marR="91432" marT="45723" marB="45723"/>
                </a:tc>
                <a:tc hMerge="1">
                  <a:txBody>
                    <a:bodyPr/>
                    <a:lstStyle/>
                    <a:p>
                      <a:endParaRPr kumimoji="1" lang="ja-JP" altLang="en-US" dirty="0"/>
                    </a:p>
                  </a:txBody>
                  <a:tcPr/>
                </a:tc>
                <a:tc rowSpan="6">
                  <a:txBody>
                    <a:bodyPr/>
                    <a:lstStyle/>
                    <a:p>
                      <a:r>
                        <a:rPr kumimoji="1" lang="ja-JP" altLang="en-US" sz="1800" dirty="0" smtClean="0"/>
                        <a:t>入院医療等の調査・評価分科会</a:t>
                      </a:r>
                      <a:endParaRPr kumimoji="1" lang="ja-JP" altLang="en-US" sz="1800" dirty="0"/>
                    </a:p>
                  </a:txBody>
                  <a:tcPr marL="91432" marR="91432" marT="45723" marB="45723"/>
                </a:tc>
              </a:tr>
              <a:tr h="650290">
                <a:tc vMerge="1">
                  <a:txBody>
                    <a:bodyPr/>
                    <a:lstStyle/>
                    <a:p>
                      <a:endParaRPr kumimoji="1" lang="ja-JP" altLang="en-US" dirty="0"/>
                    </a:p>
                  </a:txBody>
                  <a:tcPr/>
                </a:tc>
                <a:tc rowSpan="5">
                  <a:txBody>
                    <a:bodyPr/>
                    <a:lstStyle/>
                    <a:p>
                      <a:endParaRPr kumimoji="1" lang="ja-JP" altLang="en-US" sz="1700" dirty="0"/>
                    </a:p>
                  </a:txBody>
                  <a:tcPr marL="91432" marR="91432" marT="45723" marB="45723"/>
                </a:tc>
                <a:tc>
                  <a:txBody>
                    <a:bodyPr/>
                    <a:lstStyle/>
                    <a:p>
                      <a:pPr marL="177800" indent="-177800" fontAlgn="auto">
                        <a:lnSpc>
                          <a:spcPts val="2200"/>
                        </a:lnSpc>
                        <a:spcBef>
                          <a:spcPts val="0"/>
                        </a:spcBef>
                        <a:spcAft>
                          <a:spcPts val="0"/>
                        </a:spcAft>
                      </a:pPr>
                      <a:r>
                        <a:rPr lang="en-US" altLang="ja-JP" sz="1700" spc="-100" dirty="0" smtClean="0">
                          <a:solidFill>
                            <a:prstClr val="black"/>
                          </a:solidFill>
                          <a:latin typeface="ＭＳ Ｐゴシック"/>
                          <a:ea typeface="+mn-ea"/>
                        </a:rPr>
                        <a:t>(1) </a:t>
                      </a:r>
                      <a:r>
                        <a:rPr lang="ja-JP" altLang="en-US" sz="1700" spc="-100" dirty="0" smtClean="0">
                          <a:solidFill>
                            <a:prstClr val="black"/>
                          </a:solidFill>
                          <a:latin typeface="ＭＳ Ｐゴシック"/>
                          <a:ea typeface="+mn-ea"/>
                        </a:rPr>
                        <a:t>一般病棟入院基本料（７対１、１０対１の特定除外制度、</a:t>
                      </a:r>
                      <a:r>
                        <a:rPr lang="en-US" altLang="ja-JP" sz="1700" spc="-100" dirty="0" smtClean="0">
                          <a:solidFill>
                            <a:prstClr val="black"/>
                          </a:solidFill>
                          <a:latin typeface="ＭＳ Ｐゴシック"/>
                          <a:ea typeface="+mn-ea"/>
                        </a:rPr>
                        <a:t>｢</a:t>
                      </a:r>
                      <a:r>
                        <a:rPr lang="ja-JP" altLang="en-US" sz="1700" spc="-100" dirty="0" smtClean="0">
                          <a:solidFill>
                            <a:prstClr val="black"/>
                          </a:solidFill>
                          <a:latin typeface="ＭＳ Ｐゴシック"/>
                          <a:ea typeface="+mn-ea"/>
                        </a:rPr>
                        <a:t>重症度</a:t>
                      </a:r>
                      <a:r>
                        <a:rPr lang="en-US" altLang="ja-JP" sz="1700" spc="-100" dirty="0" smtClean="0">
                          <a:solidFill>
                            <a:prstClr val="black"/>
                          </a:solidFill>
                          <a:latin typeface="ＭＳ Ｐゴシック"/>
                          <a:ea typeface="+mn-ea"/>
                        </a:rPr>
                        <a:t>､</a:t>
                      </a:r>
                      <a:r>
                        <a:rPr lang="ja-JP" altLang="en-US" sz="1700" spc="-100" dirty="0" smtClean="0">
                          <a:solidFill>
                            <a:prstClr val="black"/>
                          </a:solidFill>
                          <a:latin typeface="ＭＳ Ｐゴシック"/>
                          <a:ea typeface="+mn-ea"/>
                        </a:rPr>
                        <a:t>医療･看護必要度</a:t>
                      </a:r>
                      <a:r>
                        <a:rPr lang="en-US" altLang="ja-JP" sz="1700" spc="-100" dirty="0" smtClean="0">
                          <a:solidFill>
                            <a:prstClr val="black"/>
                          </a:solidFill>
                          <a:latin typeface="ＭＳ Ｐゴシック"/>
                          <a:ea typeface="+mn-ea"/>
                        </a:rPr>
                        <a:t>｣､</a:t>
                      </a:r>
                      <a:r>
                        <a:rPr lang="ja-JP" altLang="en-US" sz="1700" spc="-100" dirty="0" smtClean="0">
                          <a:solidFill>
                            <a:prstClr val="black"/>
                          </a:solidFill>
                          <a:latin typeface="ＭＳ Ｐゴシック"/>
                          <a:ea typeface="+mn-ea"/>
                        </a:rPr>
                        <a:t>短期滞在手術等基本料等）の見直し</a:t>
                      </a:r>
                      <a:endParaRPr kumimoji="1" lang="ja-JP" altLang="en-US" sz="1700" dirty="0"/>
                    </a:p>
                  </a:txBody>
                  <a:tcPr marL="91432" marR="91432" marT="45723" marB="45723"/>
                </a:tc>
                <a:tc vMerge="1">
                  <a:txBody>
                    <a:bodyPr/>
                    <a:lstStyle/>
                    <a:p>
                      <a:endParaRPr kumimoji="1" lang="ja-JP" altLang="en-US" dirty="0"/>
                    </a:p>
                  </a:txBody>
                  <a:tcPr/>
                </a:tc>
              </a:tr>
              <a:tr h="360390">
                <a:tc vMerge="1">
                  <a:txBody>
                    <a:bodyPr/>
                    <a:lstStyle/>
                    <a:p>
                      <a:endParaRPr kumimoji="1" lang="ja-JP" altLang="en-US" dirty="0"/>
                    </a:p>
                  </a:txBody>
                  <a:tcPr/>
                </a:tc>
                <a:tc vMerge="1">
                  <a:txBody>
                    <a:bodyPr/>
                    <a:lstStyle/>
                    <a:p>
                      <a:endParaRPr kumimoji="1" lang="ja-JP" alt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700" spc="-100" dirty="0" smtClean="0">
                          <a:solidFill>
                            <a:prstClr val="black"/>
                          </a:solidFill>
                          <a:latin typeface="ＭＳ Ｐゴシック"/>
                          <a:ea typeface="+mn-ea"/>
                        </a:rPr>
                        <a:t>(2) </a:t>
                      </a:r>
                      <a:r>
                        <a:rPr lang="ja-JP" altLang="en-US" sz="1700" spc="-100" dirty="0" smtClean="0">
                          <a:solidFill>
                            <a:prstClr val="black"/>
                          </a:solidFill>
                          <a:latin typeface="ＭＳ Ｐゴシック"/>
                          <a:ea typeface="+mn-ea"/>
                        </a:rPr>
                        <a:t>特定集中治療室管理料の見直し</a:t>
                      </a:r>
                      <a:endParaRPr kumimoji="1" lang="ja-JP" altLang="en-US" sz="1700" dirty="0"/>
                    </a:p>
                  </a:txBody>
                  <a:tcPr marL="91432" marR="91432" marT="45723" marB="45723"/>
                </a:tc>
                <a:tc vMerge="1">
                  <a:txBody>
                    <a:bodyPr/>
                    <a:lstStyle/>
                    <a:p>
                      <a:endParaRPr kumimoji="1" lang="ja-JP" altLang="en-US" dirty="0"/>
                    </a:p>
                  </a:txBody>
                  <a:tcPr/>
                </a:tc>
              </a:tr>
              <a:tr h="360390">
                <a:tc vMerge="1">
                  <a:txBody>
                    <a:bodyPr/>
                    <a:lstStyle/>
                    <a:p>
                      <a:endParaRPr kumimoji="1" lang="ja-JP" altLang="en-US" dirty="0"/>
                    </a:p>
                  </a:txBody>
                  <a:tcPr/>
                </a:tc>
                <a:tc vMerge="1">
                  <a:txBody>
                    <a:bodyPr/>
                    <a:lstStyle/>
                    <a:p>
                      <a:endParaRPr kumimoji="1" lang="ja-JP" altLang="en-US" dirty="0"/>
                    </a:p>
                  </a:txBody>
                  <a:tcPr/>
                </a:tc>
                <a:tc>
                  <a:txBody>
                    <a:bodyPr/>
                    <a:lstStyle/>
                    <a:p>
                      <a:r>
                        <a:rPr lang="en-US" altLang="ja-JP" sz="1700" spc="-100" dirty="0" smtClean="0">
                          <a:solidFill>
                            <a:prstClr val="black"/>
                          </a:solidFill>
                          <a:latin typeface="ＭＳ Ｐゴシック"/>
                          <a:ea typeface="+mn-ea"/>
                        </a:rPr>
                        <a:t>(3) </a:t>
                      </a:r>
                      <a:r>
                        <a:rPr lang="ja-JP" altLang="en-US" sz="1700" spc="-100" dirty="0" smtClean="0">
                          <a:solidFill>
                            <a:prstClr val="black"/>
                          </a:solidFill>
                          <a:latin typeface="ＭＳ Ｐゴシック"/>
                          <a:ea typeface="+mn-ea"/>
                        </a:rPr>
                        <a:t>総合入院体制加算の見直し</a:t>
                      </a:r>
                      <a:endParaRPr kumimoji="1" lang="ja-JP" altLang="en-US" sz="1700" dirty="0"/>
                    </a:p>
                  </a:txBody>
                  <a:tcPr marL="91432" marR="91432" marT="45723" marB="45723"/>
                </a:tc>
                <a:tc vMerge="1">
                  <a:txBody>
                    <a:bodyPr/>
                    <a:lstStyle/>
                    <a:p>
                      <a:endParaRPr kumimoji="1" lang="ja-JP" altLang="en-US" dirty="0"/>
                    </a:p>
                  </a:txBody>
                  <a:tcPr/>
                </a:tc>
              </a:tr>
              <a:tr h="360390">
                <a:tc vMerge="1">
                  <a:txBody>
                    <a:bodyPr/>
                    <a:lstStyle/>
                    <a:p>
                      <a:endParaRPr kumimoji="1" lang="ja-JP" altLang="en-US" dirty="0"/>
                    </a:p>
                  </a:txBody>
                  <a:tcPr/>
                </a:tc>
                <a:tc vMerge="1">
                  <a:txBody>
                    <a:bodyPr/>
                    <a:lstStyle/>
                    <a:p>
                      <a:endParaRPr kumimoji="1" lang="ja-JP" alt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700" spc="-100" dirty="0" smtClean="0">
                          <a:solidFill>
                            <a:prstClr val="black"/>
                          </a:solidFill>
                          <a:latin typeface="ＭＳ Ｐゴシック"/>
                          <a:ea typeface="+mn-ea"/>
                        </a:rPr>
                        <a:t>(4) </a:t>
                      </a:r>
                      <a:r>
                        <a:rPr lang="ja-JP" altLang="en-US" sz="1700" spc="-100" dirty="0" smtClean="0">
                          <a:solidFill>
                            <a:prstClr val="black"/>
                          </a:solidFill>
                          <a:latin typeface="ＭＳ Ｐゴシック"/>
                          <a:ea typeface="+mn-ea"/>
                        </a:rPr>
                        <a:t>有床診療所入院基本料の見直し</a:t>
                      </a:r>
                      <a:endParaRPr kumimoji="1" lang="ja-JP" altLang="en-US" sz="1700" dirty="0"/>
                    </a:p>
                  </a:txBody>
                  <a:tcPr marL="91432" marR="91432" marT="45723" marB="45723"/>
                </a:tc>
                <a:tc vMerge="1">
                  <a:txBody>
                    <a:bodyPr/>
                    <a:lstStyle/>
                    <a:p>
                      <a:endParaRPr kumimoji="1" lang="ja-JP" altLang="en-US" dirty="0"/>
                    </a:p>
                  </a:txBody>
                  <a:tcPr/>
                </a:tc>
              </a:tr>
              <a:tr h="360390">
                <a:tc vMerge="1">
                  <a:txBody>
                    <a:bodyPr/>
                    <a:lstStyle/>
                    <a:p>
                      <a:endParaRPr kumimoji="1" lang="ja-JP" altLang="en-US" dirty="0"/>
                    </a:p>
                  </a:txBody>
                  <a:tcPr/>
                </a:tc>
                <a:tc vMerge="1">
                  <a:txBody>
                    <a:bodyPr/>
                    <a:lstStyle/>
                    <a:p>
                      <a:endParaRPr kumimoji="1" lang="ja-JP" altLang="en-US" dirty="0"/>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altLang="ja-JP" sz="1700" spc="-100" dirty="0" smtClean="0">
                          <a:solidFill>
                            <a:prstClr val="black"/>
                          </a:solidFill>
                          <a:latin typeface="ＭＳ Ｐゴシック"/>
                          <a:ea typeface="+mn-ea"/>
                        </a:rPr>
                        <a:t>(5) </a:t>
                      </a:r>
                      <a:r>
                        <a:rPr lang="ja-JP" altLang="en-US" sz="1700" spc="-100" dirty="0" smtClean="0">
                          <a:solidFill>
                            <a:prstClr val="black"/>
                          </a:solidFill>
                          <a:latin typeface="ＭＳ Ｐゴシック"/>
                          <a:ea typeface="+mn-ea"/>
                        </a:rPr>
                        <a:t>地域包括ケア病棟入院料の創設</a:t>
                      </a:r>
                      <a:endParaRPr kumimoji="1" lang="ja-JP" altLang="en-US" sz="1700" dirty="0"/>
                    </a:p>
                  </a:txBody>
                  <a:tcPr marL="91432" marR="91432" marT="45723" marB="45723"/>
                </a:tc>
                <a:tc vMerge="1">
                  <a:txBody>
                    <a:bodyPr/>
                    <a:lstStyle/>
                    <a:p>
                      <a:endParaRPr kumimoji="1" lang="ja-JP" altLang="en-US" dirty="0"/>
                    </a:p>
                  </a:txBody>
                  <a:tcPr/>
                </a:tc>
              </a:tr>
              <a:tr h="701094">
                <a:tc>
                  <a:txBody>
                    <a:bodyPr/>
                    <a:lstStyle/>
                    <a:p>
                      <a:pPr algn="ctr"/>
                      <a:r>
                        <a:rPr kumimoji="1" lang="ja-JP" altLang="en-US" sz="1800" b="1" dirty="0" smtClean="0"/>
                        <a:t>３</a:t>
                      </a:r>
                      <a:endParaRPr kumimoji="1" lang="ja-JP" altLang="en-US" sz="1800" b="1" dirty="0"/>
                    </a:p>
                  </a:txBody>
                  <a:tcPr marL="91432" marR="91432" marT="45723" marB="45723"/>
                </a:tc>
                <a:tc gridSpan="2">
                  <a:txBody>
                    <a:bodyPr/>
                    <a:lstStyle/>
                    <a:p>
                      <a:pPr marL="0" indent="0" fontAlgn="auto">
                        <a:lnSpc>
                          <a:spcPts val="2400"/>
                        </a:lnSpc>
                        <a:spcBef>
                          <a:spcPts val="600"/>
                        </a:spcBef>
                        <a:spcAft>
                          <a:spcPts val="0"/>
                        </a:spcAft>
                      </a:pPr>
                      <a:r>
                        <a:rPr lang="ja-JP" altLang="en-US" sz="1700" spc="-100" dirty="0" smtClean="0">
                          <a:solidFill>
                            <a:prstClr val="black"/>
                          </a:solidFill>
                          <a:latin typeface="ＭＳ Ｐゴシック"/>
                          <a:ea typeface="+mn-ea"/>
                        </a:rPr>
                        <a:t>　</a:t>
                      </a:r>
                      <a:r>
                        <a:rPr lang="ja-JP" altLang="en-US" sz="1800" spc="-100" dirty="0" smtClean="0">
                          <a:solidFill>
                            <a:prstClr val="black"/>
                          </a:solidFill>
                          <a:latin typeface="ＭＳ Ｐゴシック"/>
                          <a:ea typeface="+mn-ea"/>
                        </a:rPr>
                        <a:t>医療を提供しているが医療資源の少ない地域に配慮した評価の影響を調査・検証し、</a:t>
                      </a:r>
                      <a:r>
                        <a:rPr lang="en-US" altLang="ja-JP" sz="1800" spc="-100" dirty="0" smtClean="0">
                          <a:solidFill>
                            <a:prstClr val="black"/>
                          </a:solidFill>
                          <a:latin typeface="ＭＳ Ｐゴシック"/>
                          <a:ea typeface="+mn-ea"/>
                        </a:rPr>
                        <a:t>  </a:t>
                      </a:r>
                      <a:r>
                        <a:rPr lang="ja-JP" altLang="en-US" sz="1800" spc="-100" dirty="0" smtClean="0">
                          <a:solidFill>
                            <a:prstClr val="black"/>
                          </a:solidFill>
                          <a:latin typeface="ＭＳ Ｐゴシック"/>
                          <a:ea typeface="+mn-ea"/>
                        </a:rPr>
                        <a:t>その在り方を引き続き検討すること。</a:t>
                      </a:r>
                      <a:endParaRPr kumimoji="1" lang="ja-JP" altLang="en-US" sz="1800" dirty="0"/>
                    </a:p>
                  </a:txBody>
                  <a:tcPr marL="91432" marR="91432" marT="45723" marB="45723"/>
                </a:tc>
                <a:tc hMerge="1">
                  <a:txBody>
                    <a:bodyPr/>
                    <a:lstStyle/>
                    <a:p>
                      <a:endParaRPr kumimoji="1" lang="ja-JP" altLang="en-US" dirty="0"/>
                    </a:p>
                  </a:txBody>
                  <a:tcPr/>
                </a:tc>
                <a:tc>
                  <a:txBody>
                    <a:bodyPr/>
                    <a:lstStyle/>
                    <a:p>
                      <a:r>
                        <a:rPr kumimoji="1" lang="ja-JP" altLang="en-US" sz="1800" dirty="0" smtClean="0"/>
                        <a:t>入院医療等の調査・評価分科会 </a:t>
                      </a:r>
                      <a:endParaRPr kumimoji="1" lang="ja-JP" altLang="en-US" sz="1800" dirty="0"/>
                    </a:p>
                  </a:txBody>
                  <a:tcPr marL="91432" marR="91432" marT="45723" marB="45723"/>
                </a:tc>
              </a:tr>
              <a:tr h="621912">
                <a:tc>
                  <a:txBody>
                    <a:bodyPr/>
                    <a:lstStyle/>
                    <a:p>
                      <a:pPr algn="ctr"/>
                      <a:r>
                        <a:rPr kumimoji="1" lang="ja-JP" altLang="en-US" sz="1800" b="1" dirty="0" smtClean="0"/>
                        <a:t>４</a:t>
                      </a:r>
                      <a:endParaRPr kumimoji="1" lang="ja-JP" altLang="en-US" sz="1800" b="1" dirty="0"/>
                    </a:p>
                  </a:txBody>
                  <a:tcPr marL="91432" marR="91432" marT="45723" marB="45723"/>
                </a:tc>
                <a:tc gridSpan="2">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ja-JP" altLang="en-US" sz="1700" spc="-100" dirty="0" smtClean="0">
                          <a:solidFill>
                            <a:prstClr val="black"/>
                          </a:solidFill>
                          <a:latin typeface="ＭＳ Ｐゴシック"/>
                          <a:ea typeface="+mn-ea"/>
                        </a:rPr>
                        <a:t>　</a:t>
                      </a:r>
                      <a:r>
                        <a:rPr lang="ja-JP" altLang="en-US" sz="1800" spc="-100" dirty="0" smtClean="0">
                          <a:solidFill>
                            <a:prstClr val="black"/>
                          </a:solidFill>
                          <a:latin typeface="ＭＳ Ｐゴシック"/>
                          <a:ea typeface="+mn-ea"/>
                        </a:rPr>
                        <a:t>療養病棟</a:t>
                      </a:r>
                      <a:r>
                        <a:rPr lang="en-US" altLang="ja-JP" sz="1800" spc="-100" dirty="0" smtClean="0">
                          <a:solidFill>
                            <a:prstClr val="black"/>
                          </a:solidFill>
                          <a:latin typeface="ＭＳ Ｐゴシック"/>
                          <a:ea typeface="+mn-ea"/>
                        </a:rPr>
                        <a:t>､</a:t>
                      </a:r>
                      <a:r>
                        <a:rPr lang="ja-JP" altLang="en-US" sz="1800" spc="-100" dirty="0" smtClean="0">
                          <a:solidFill>
                            <a:prstClr val="black"/>
                          </a:solidFill>
                          <a:latin typeface="ＭＳ Ｐゴシック"/>
                          <a:ea typeface="+mn-ea"/>
                        </a:rPr>
                        <a:t>障害者病棟</a:t>
                      </a:r>
                      <a:r>
                        <a:rPr lang="en-US" altLang="ja-JP" sz="1800" spc="-100" dirty="0" smtClean="0">
                          <a:solidFill>
                            <a:prstClr val="black"/>
                          </a:solidFill>
                          <a:latin typeface="ＭＳ Ｐゴシック"/>
                          <a:ea typeface="+mn-ea"/>
                        </a:rPr>
                        <a:t>､</a:t>
                      </a:r>
                      <a:r>
                        <a:rPr lang="ja-JP" altLang="en-US" sz="1800" spc="-100" dirty="0" smtClean="0">
                          <a:solidFill>
                            <a:prstClr val="black"/>
                          </a:solidFill>
                          <a:latin typeface="ＭＳ Ｐゴシック"/>
                          <a:ea typeface="+mn-ea"/>
                        </a:rPr>
                        <a:t>特殊疾患病棟等における長期入院も含めた慢性期入院医療の在り方について検討すること。</a:t>
                      </a:r>
                      <a:endParaRPr kumimoji="1" lang="ja-JP" altLang="en-US" sz="1800" dirty="0"/>
                    </a:p>
                  </a:txBody>
                  <a:tcPr marL="91432" marR="91432" marT="45723" marB="45723"/>
                </a:tc>
                <a:tc hMerge="1">
                  <a:txBody>
                    <a:bodyPr/>
                    <a:lstStyle/>
                    <a:p>
                      <a:endParaRPr kumimoji="1" lang="ja-JP" altLang="en-US" dirty="0"/>
                    </a:p>
                  </a:txBody>
                  <a:tcPr/>
                </a:tc>
                <a:tc>
                  <a:txBody>
                    <a:bodyPr/>
                    <a:lstStyle/>
                    <a:p>
                      <a:r>
                        <a:rPr kumimoji="1" lang="ja-JP" altLang="en-US" sz="1800" dirty="0" smtClean="0"/>
                        <a:t>入院医療等の調査・評価分科会 </a:t>
                      </a:r>
                      <a:endParaRPr kumimoji="1" lang="ja-JP" altLang="en-US" sz="1800" dirty="0"/>
                    </a:p>
                  </a:txBody>
                  <a:tcPr marL="91432" marR="91432" marT="45723" marB="45723"/>
                </a:tc>
              </a:tr>
            </a:tbl>
          </a:graphicData>
        </a:graphic>
      </p:graphicFrame>
    </p:spTree>
    <p:extLst>
      <p:ext uri="{BB962C8B-B14F-4D97-AF65-F5344CB8AC3E}">
        <p14:creationId xmlns:p14="http://schemas.microsoft.com/office/powerpoint/2010/main" val="821923534"/>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64219" y="4567"/>
            <a:ext cx="9760115" cy="437055"/>
          </a:xfrm>
          <a:solidFill>
            <a:srgbClr val="CFDEB0"/>
          </a:solidFill>
          <a:ln>
            <a:solidFill>
              <a:schemeClr val="tx2">
                <a:lumMod val="50000"/>
              </a:schemeClr>
            </a:solidFill>
          </a:ln>
          <a:extLst/>
        </p:spPr>
        <p:style>
          <a:lnRef idx="0">
            <a:schemeClr val="accent2"/>
          </a:lnRef>
          <a:fillRef idx="3">
            <a:schemeClr val="accent2"/>
          </a:fillRef>
          <a:effectRef idx="3">
            <a:schemeClr val="accent2"/>
          </a:effectRef>
          <a:fontRef idx="minor">
            <a:schemeClr val="lt1"/>
          </a:fontRef>
        </p:style>
        <p:txBody>
          <a:bodyPr>
            <a:noAutofit/>
          </a:bodyPr>
          <a:lstStyle/>
          <a:p>
            <a:pPr>
              <a:defRPr/>
            </a:pPr>
            <a:r>
              <a:rPr lang="ja-JP" altLang="en-US" sz="2800" dirty="0" smtClean="0">
                <a:solidFill>
                  <a:schemeClr val="tx1"/>
                </a:solidFill>
                <a:latin typeface="ＭＳ Ｐゴシック" panose="020B0600070205080204" pitchFamily="50" charset="-128"/>
              </a:rPr>
              <a:t>前回改定「答申書</a:t>
            </a:r>
            <a:r>
              <a:rPr lang="ja-JP" altLang="en-US" sz="2800" dirty="0">
                <a:solidFill>
                  <a:schemeClr val="tx1"/>
                </a:solidFill>
                <a:latin typeface="ＭＳ Ｐゴシック" panose="020B0600070205080204" pitchFamily="50" charset="-128"/>
              </a:rPr>
              <a:t>」</a:t>
            </a:r>
            <a:r>
              <a:rPr lang="zh-TW" altLang="en-US" sz="2800" dirty="0" smtClean="0">
                <a:solidFill>
                  <a:schemeClr val="tx1"/>
                </a:solidFill>
                <a:latin typeface="ＭＳ Ｐゴシック" panose="020B0600070205080204" pitchFamily="50" charset="-128"/>
              </a:rPr>
              <a:t>附帯</a:t>
            </a:r>
            <a:r>
              <a:rPr lang="zh-TW" altLang="en-US" sz="2800" dirty="0">
                <a:solidFill>
                  <a:schemeClr val="tx1"/>
                </a:solidFill>
                <a:latin typeface="ＭＳ Ｐゴシック" panose="020B0600070205080204" pitchFamily="50" charset="-128"/>
              </a:rPr>
              <a:t>意見</a:t>
            </a:r>
            <a:r>
              <a:rPr lang="ja-JP" altLang="en-US" sz="2800" dirty="0">
                <a:solidFill>
                  <a:schemeClr val="tx1"/>
                </a:solidFill>
                <a:latin typeface="ＭＳ Ｐゴシック" panose="020B0600070205080204" pitchFamily="50" charset="-128"/>
              </a:rPr>
              <a:t>（１５項目）の</a:t>
            </a:r>
            <a:r>
              <a:rPr lang="ja-JP" altLang="en-US" sz="2800" dirty="0" smtClean="0">
                <a:solidFill>
                  <a:schemeClr val="tx1"/>
                </a:solidFill>
                <a:latin typeface="ＭＳ Ｐゴシック" panose="020B0600070205080204" pitchFamily="50" charset="-128"/>
              </a:rPr>
              <a:t>検討の場②</a:t>
            </a:r>
            <a:endParaRPr lang="en-US" altLang="ja-JP" sz="2800" dirty="0">
              <a:solidFill>
                <a:schemeClr val="tx1"/>
              </a:solidFill>
              <a:latin typeface="ＭＳ Ｐゴシック" panose="020B0600070205080204" pitchFamily="50" charset="-128"/>
            </a:endParaRPr>
          </a:p>
        </p:txBody>
      </p:sp>
      <p:sp>
        <p:nvSpPr>
          <p:cNvPr id="335877" name="テキスト ボックス 12"/>
          <p:cNvSpPr txBox="1">
            <a:spLocks noChangeArrowheads="1"/>
          </p:cNvSpPr>
          <p:nvPr/>
        </p:nvSpPr>
        <p:spPr bwMode="auto">
          <a:xfrm>
            <a:off x="6359790" y="452450"/>
            <a:ext cx="3546210"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1363" indent="-284163" eaLnBrk="0" hangingPunct="0">
              <a:spcBef>
                <a:spcPct val="20000"/>
              </a:spcBef>
              <a:buChar char="–"/>
              <a:defRPr kumimoji="1" sz="2800">
                <a:solidFill>
                  <a:schemeClr val="tx1"/>
                </a:solidFill>
                <a:latin typeface="Arial" charset="0"/>
                <a:ea typeface="ＭＳ Ｐゴシック" charset="-128"/>
              </a:defRPr>
            </a:lvl2pPr>
            <a:lvl3pPr marL="1141413" indent="-227013" eaLnBrk="0" hangingPunct="0">
              <a:spcBef>
                <a:spcPct val="20000"/>
              </a:spcBef>
              <a:buChar char="•"/>
              <a:defRPr kumimoji="1" sz="2400">
                <a:solidFill>
                  <a:schemeClr val="tx1"/>
                </a:solidFill>
                <a:latin typeface="Arial" charset="0"/>
                <a:ea typeface="ＭＳ Ｐゴシック" charset="-128"/>
              </a:defRPr>
            </a:lvl3pPr>
            <a:lvl4pPr marL="1598613" indent="-227013" eaLnBrk="0" hangingPunct="0">
              <a:spcBef>
                <a:spcPct val="20000"/>
              </a:spcBef>
              <a:buChar char="–"/>
              <a:defRPr kumimoji="1" sz="2000">
                <a:solidFill>
                  <a:schemeClr val="tx1"/>
                </a:solidFill>
                <a:latin typeface="Arial" charset="0"/>
                <a:ea typeface="ＭＳ Ｐゴシック" charset="-128"/>
              </a:defRPr>
            </a:lvl4pPr>
            <a:lvl5pPr marL="2055813" indent="-227013" eaLnBrk="0" hangingPunct="0">
              <a:spcBef>
                <a:spcPct val="20000"/>
              </a:spcBef>
              <a:buChar char="»"/>
              <a:defRPr kumimoji="1" sz="2000">
                <a:solidFill>
                  <a:schemeClr val="tx1"/>
                </a:solidFill>
                <a:latin typeface="Arial" charset="0"/>
                <a:ea typeface="ＭＳ Ｐゴシック" charset="-128"/>
              </a:defRPr>
            </a:lvl5pPr>
            <a:lvl6pPr marL="25130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02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74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46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fontAlgn="base" hangingPunct="1">
              <a:spcBef>
                <a:spcPct val="0"/>
              </a:spcBef>
              <a:spcAft>
                <a:spcPct val="0"/>
              </a:spcAft>
              <a:buFontTx/>
              <a:buNone/>
            </a:pPr>
            <a:r>
              <a:rPr lang="ja-JP" altLang="ja-JP" sz="1200" dirty="0">
                <a:solidFill>
                  <a:srgbClr val="000000"/>
                </a:solidFill>
                <a:latin typeface="Calibri" charset="0"/>
              </a:rPr>
              <a:t>平成２</a:t>
            </a:r>
            <a:r>
              <a:rPr lang="ja-JP" altLang="en-US" sz="1200" dirty="0">
                <a:solidFill>
                  <a:srgbClr val="000000"/>
                </a:solidFill>
                <a:latin typeface="Calibri" charset="0"/>
              </a:rPr>
              <a:t>６</a:t>
            </a:r>
            <a:r>
              <a:rPr lang="ja-JP" altLang="ja-JP" sz="1200" dirty="0">
                <a:solidFill>
                  <a:srgbClr val="000000"/>
                </a:solidFill>
                <a:latin typeface="Calibri" charset="0"/>
              </a:rPr>
              <a:t>年</a:t>
            </a:r>
            <a:r>
              <a:rPr lang="ja-JP" altLang="en-US" sz="1200" dirty="0">
                <a:solidFill>
                  <a:srgbClr val="000000"/>
                </a:solidFill>
                <a:latin typeface="Calibri" charset="0"/>
              </a:rPr>
              <a:t>４</a:t>
            </a:r>
            <a:r>
              <a:rPr lang="ja-JP" altLang="ja-JP" sz="1200" dirty="0">
                <a:solidFill>
                  <a:srgbClr val="000000"/>
                </a:solidFill>
                <a:latin typeface="Calibri" charset="0"/>
              </a:rPr>
              <a:t>月</a:t>
            </a:r>
            <a:r>
              <a:rPr lang="ja-JP" altLang="en-US" sz="1200" dirty="0">
                <a:solidFill>
                  <a:srgbClr val="000000"/>
                </a:solidFill>
                <a:latin typeface="Calibri" charset="0"/>
              </a:rPr>
              <a:t>２３</a:t>
            </a:r>
            <a:r>
              <a:rPr lang="ja-JP" altLang="ja-JP" sz="1200" dirty="0">
                <a:solidFill>
                  <a:srgbClr val="000000"/>
                </a:solidFill>
                <a:latin typeface="Calibri" charset="0"/>
              </a:rPr>
              <a:t>日　</a:t>
            </a:r>
            <a:r>
              <a:rPr lang="ja-JP" altLang="en-US" sz="1200" dirty="0">
                <a:solidFill>
                  <a:srgbClr val="000000"/>
                </a:solidFill>
                <a:latin typeface="Calibri" charset="0"/>
              </a:rPr>
              <a:t>中央社会保険医療協議会</a:t>
            </a:r>
            <a:endParaRPr lang="ja-JP" altLang="ja-JP" sz="1200" dirty="0">
              <a:solidFill>
                <a:srgbClr val="000000"/>
              </a:solidFill>
              <a:latin typeface="Calibri" charset="0"/>
            </a:endParaRPr>
          </a:p>
        </p:txBody>
      </p:sp>
      <p:graphicFrame>
        <p:nvGraphicFramePr>
          <p:cNvPr id="14" name="表 13"/>
          <p:cNvGraphicFramePr>
            <a:graphicFrameLocks noGrp="1"/>
          </p:cNvGraphicFramePr>
          <p:nvPr>
            <p:extLst>
              <p:ext uri="{D42A27DB-BD31-4B8C-83A1-F6EECF244321}">
                <p14:modId xmlns:p14="http://schemas.microsoft.com/office/powerpoint/2010/main" val="828925203"/>
              </p:ext>
            </p:extLst>
          </p:nvPr>
        </p:nvGraphicFramePr>
        <p:xfrm>
          <a:off x="70587" y="760702"/>
          <a:ext cx="9778735" cy="6038981"/>
        </p:xfrm>
        <a:graphic>
          <a:graphicData uri="http://schemas.openxmlformats.org/drawingml/2006/table">
            <a:tbl>
              <a:tblPr firstRow="1" bandRow="1">
                <a:tableStyleId>{5C22544A-7EE6-4342-B048-85BDC9FD1C3A}</a:tableStyleId>
              </a:tblPr>
              <a:tblGrid>
                <a:gridCol w="346694"/>
                <a:gridCol w="271204"/>
                <a:gridCol w="6856660"/>
                <a:gridCol w="2304177"/>
              </a:tblGrid>
              <a:tr h="368259">
                <a:tc gridSpan="3">
                  <a:txBody>
                    <a:bodyPr/>
                    <a:lstStyle/>
                    <a:p>
                      <a:pPr algn="ctr"/>
                      <a:r>
                        <a:rPr kumimoji="1" lang="zh-TW" altLang="en-US" sz="1700" dirty="0" smtClean="0">
                          <a:solidFill>
                            <a:schemeClr val="tx1"/>
                          </a:solidFill>
                        </a:rPr>
                        <a:t>答申附帯意見 </a:t>
                      </a:r>
                      <a:endParaRPr kumimoji="1" lang="ja-JP" altLang="en-US" sz="1700" dirty="0">
                        <a:solidFill>
                          <a:schemeClr val="tx1"/>
                        </a:solidFill>
                      </a:endParaRPr>
                    </a:p>
                  </a:txBody>
                  <a:tcPr marL="91428" marR="91428" marT="45729" marB="45729"/>
                </a:tc>
                <a:tc hMerge="1">
                  <a:txBody>
                    <a:bodyPr/>
                    <a:lstStyle/>
                    <a:p>
                      <a:endParaRPr kumimoji="1" lang="ja-JP" altLang="en-US" dirty="0"/>
                    </a:p>
                  </a:txBody>
                  <a:tcPr/>
                </a:tc>
                <a:tc hMerge="1">
                  <a:txBody>
                    <a:bodyPr/>
                    <a:lstStyle/>
                    <a:p>
                      <a:endParaRPr kumimoji="1" lang="ja-JP" altLang="en-US" dirty="0"/>
                    </a:p>
                  </a:txBody>
                  <a:tcPr/>
                </a:tc>
                <a:tc>
                  <a:txBody>
                    <a:bodyPr/>
                    <a:lstStyle/>
                    <a:p>
                      <a:pPr algn="ctr"/>
                      <a:r>
                        <a:rPr kumimoji="1" lang="ja-JP" altLang="en-US" sz="1700" dirty="0" smtClean="0">
                          <a:solidFill>
                            <a:schemeClr val="tx1"/>
                          </a:solidFill>
                        </a:rPr>
                        <a:t>検討の場</a:t>
                      </a:r>
                      <a:endParaRPr kumimoji="1" lang="ja-JP" altLang="en-US" sz="1700" dirty="0">
                        <a:solidFill>
                          <a:schemeClr val="tx1"/>
                        </a:solidFill>
                      </a:endParaRPr>
                    </a:p>
                  </a:txBody>
                  <a:tcPr marL="91428" marR="91428" marT="45729" marB="45729"/>
                </a:tc>
              </a:tr>
              <a:tr h="859270">
                <a:tc rowSpan="6">
                  <a:txBody>
                    <a:bodyPr/>
                    <a:lstStyle/>
                    <a:p>
                      <a:pPr algn="ctr">
                        <a:lnSpc>
                          <a:spcPts val="2000"/>
                        </a:lnSpc>
                      </a:pPr>
                      <a:r>
                        <a:rPr kumimoji="1" lang="ja-JP" altLang="en-US" sz="1800" b="1" dirty="0" smtClean="0"/>
                        <a:t>５</a:t>
                      </a:r>
                      <a:endParaRPr kumimoji="1" lang="ja-JP" altLang="en-US" sz="1800" b="1" dirty="0"/>
                    </a:p>
                  </a:txBody>
                  <a:tcPr marL="91428" marR="91428" marT="45729" marB="45729"/>
                </a:tc>
                <a:tc gridSpan="2">
                  <a:txBody>
                    <a:bodyPr/>
                    <a:lstStyle/>
                    <a:p>
                      <a:pPr marL="0" indent="0" fontAlgn="auto">
                        <a:lnSpc>
                          <a:spcPts val="2000"/>
                        </a:lnSpc>
                        <a:spcBef>
                          <a:spcPts val="0"/>
                        </a:spcBef>
                        <a:spcAft>
                          <a:spcPts val="0"/>
                        </a:spcAft>
                      </a:pPr>
                      <a:r>
                        <a:rPr lang="ja-JP" altLang="en-US" sz="1700" spc="-100" dirty="0" smtClean="0">
                          <a:solidFill>
                            <a:prstClr val="black"/>
                          </a:solidFill>
                          <a:latin typeface="ＭＳ Ｐゴシック"/>
                          <a:ea typeface="+mn-ea"/>
                        </a:rPr>
                        <a:t>　</a:t>
                      </a:r>
                      <a:r>
                        <a:rPr lang="ja-JP" altLang="en-US" sz="1800" spc="-100" dirty="0" smtClean="0">
                          <a:solidFill>
                            <a:prstClr val="black"/>
                          </a:solidFill>
                          <a:latin typeface="ＭＳ Ｐゴシック"/>
                          <a:ea typeface="+mn-ea"/>
                        </a:rPr>
                        <a:t>在宅医療の適切な推進と介護保険との連携について、次に掲げる事項等を調査・検証し、在宅自己注射指導管理料の在り方、在宅医療を主に行う保険医療機関の外来医療の在り方等を引き続き検討すること。</a:t>
                      </a:r>
                      <a:endParaRPr kumimoji="1" lang="ja-JP" altLang="en-US" sz="1800" dirty="0"/>
                    </a:p>
                  </a:txBody>
                  <a:tcPr marL="91428" marR="91428" marT="45729" marB="45729"/>
                </a:tc>
                <a:tc hMerge="1">
                  <a:txBody>
                    <a:bodyPr/>
                    <a:lstStyle/>
                    <a:p>
                      <a:endParaRPr kumimoji="1" lang="ja-JP" altLang="en-US" dirty="0"/>
                    </a:p>
                  </a:txBody>
                  <a:tcPr/>
                </a:tc>
                <a:tc rowSpan="6">
                  <a:txBody>
                    <a:bodyPr/>
                    <a:lstStyle/>
                    <a:p>
                      <a:pPr>
                        <a:lnSpc>
                          <a:spcPts val="2000"/>
                        </a:lnSpc>
                      </a:pPr>
                      <a:r>
                        <a:rPr kumimoji="1" lang="ja-JP" altLang="en-US" sz="1800" dirty="0" smtClean="0"/>
                        <a:t>検証部会</a:t>
                      </a:r>
                      <a:endParaRPr kumimoji="1" lang="ja-JP" altLang="en-US" sz="1800" dirty="0"/>
                    </a:p>
                  </a:txBody>
                  <a:tcPr marL="91428" marR="91428" marT="45729" marB="45729"/>
                </a:tc>
              </a:tr>
              <a:tr h="347800">
                <a:tc vMerge="1">
                  <a:txBody>
                    <a:bodyPr/>
                    <a:lstStyle/>
                    <a:p>
                      <a:endParaRPr kumimoji="1" lang="ja-JP" altLang="en-US" dirty="0"/>
                    </a:p>
                  </a:txBody>
                  <a:tcPr/>
                </a:tc>
                <a:tc rowSpan="5">
                  <a:txBody>
                    <a:bodyPr/>
                    <a:lstStyle/>
                    <a:p>
                      <a:pPr>
                        <a:lnSpc>
                          <a:spcPts val="2000"/>
                        </a:lnSpc>
                      </a:pPr>
                      <a:endParaRPr kumimoji="1" lang="ja-JP" altLang="en-US" sz="1700" dirty="0"/>
                    </a:p>
                  </a:txBody>
                  <a:tcPr marL="91428" marR="91428" marT="45729" marB="45729"/>
                </a:tc>
                <a:tc>
                  <a:txBody>
                    <a:bodyPr/>
                    <a:lstStyle/>
                    <a:p>
                      <a:pPr marL="177800" marR="0" indent="-177800" algn="l" defTabSz="914400" rtl="0" eaLnBrk="1" fontAlgn="auto" latinLnBrk="0" hangingPunct="1">
                        <a:lnSpc>
                          <a:spcPts val="2000"/>
                        </a:lnSpc>
                        <a:spcBef>
                          <a:spcPts val="0"/>
                        </a:spcBef>
                        <a:spcAft>
                          <a:spcPts val="0"/>
                        </a:spcAft>
                        <a:buClrTx/>
                        <a:buSzTx/>
                        <a:buFontTx/>
                        <a:buNone/>
                        <a:tabLst/>
                        <a:defRPr/>
                      </a:pPr>
                      <a:r>
                        <a:rPr lang="en-US" altLang="ja-JP" sz="1700" spc="-100" dirty="0" smtClean="0">
                          <a:solidFill>
                            <a:prstClr val="black"/>
                          </a:solidFill>
                          <a:latin typeface="ＭＳ Ｐゴシック"/>
                          <a:ea typeface="+mn-ea"/>
                        </a:rPr>
                        <a:t>(1) </a:t>
                      </a:r>
                      <a:r>
                        <a:rPr lang="ja-JP" altLang="en-US" sz="1700" spc="-100" dirty="0" smtClean="0">
                          <a:solidFill>
                            <a:prstClr val="black"/>
                          </a:solidFill>
                          <a:latin typeface="ＭＳ Ｐゴシック"/>
                          <a:ea typeface="+mn-ea"/>
                        </a:rPr>
                        <a:t>機能強化型在宅療養支援診療所等の評価見直しの影響</a:t>
                      </a:r>
                      <a:endParaRPr kumimoji="1" lang="ja-JP" altLang="en-US" sz="1700" dirty="0"/>
                    </a:p>
                  </a:txBody>
                  <a:tcPr marL="91428" marR="91428" marT="45729" marB="45729"/>
                </a:tc>
                <a:tc vMerge="1">
                  <a:txBody>
                    <a:bodyPr/>
                    <a:lstStyle/>
                    <a:p>
                      <a:endParaRPr kumimoji="1" lang="ja-JP" altLang="en-US" dirty="0"/>
                    </a:p>
                  </a:txBody>
                  <a:tcPr/>
                </a:tc>
              </a:tr>
              <a:tr h="347800">
                <a:tc vMerge="1">
                  <a:txBody>
                    <a:bodyPr/>
                    <a:lstStyle/>
                    <a:p>
                      <a:endParaRPr kumimoji="1" lang="ja-JP" altLang="en-US" dirty="0"/>
                    </a:p>
                  </a:txBody>
                  <a:tcPr/>
                </a:tc>
                <a:tc vMerge="1">
                  <a:txBody>
                    <a:bodyPr/>
                    <a:lstStyle/>
                    <a:p>
                      <a:endParaRPr kumimoji="1" lang="ja-JP" altLang="en-US" dirty="0"/>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en-US" altLang="ja-JP" sz="1700" spc="-100" dirty="0" smtClean="0">
                          <a:solidFill>
                            <a:prstClr val="black"/>
                          </a:solidFill>
                          <a:latin typeface="ＭＳ Ｐゴシック"/>
                          <a:ea typeface="+mn-ea"/>
                        </a:rPr>
                        <a:t>(2) </a:t>
                      </a:r>
                      <a:r>
                        <a:rPr lang="ja-JP" altLang="en-US" sz="1700" spc="-100" dirty="0" smtClean="0">
                          <a:solidFill>
                            <a:prstClr val="black"/>
                          </a:solidFill>
                          <a:latin typeface="ＭＳ Ｐゴシック"/>
                          <a:ea typeface="+mn-ea"/>
                        </a:rPr>
                        <a:t>在宅不適切事例の適正化の影響</a:t>
                      </a:r>
                      <a:endParaRPr kumimoji="1" lang="ja-JP" altLang="en-US" sz="1700" dirty="0"/>
                    </a:p>
                  </a:txBody>
                  <a:tcPr marL="91428" marR="91428" marT="45729" marB="45729"/>
                </a:tc>
                <a:tc vMerge="1">
                  <a:txBody>
                    <a:bodyPr/>
                    <a:lstStyle/>
                    <a:p>
                      <a:endParaRPr kumimoji="1" lang="ja-JP" altLang="en-US" dirty="0"/>
                    </a:p>
                  </a:txBody>
                  <a:tcPr/>
                </a:tc>
              </a:tr>
              <a:tr h="347800">
                <a:tc vMerge="1">
                  <a:txBody>
                    <a:bodyPr/>
                    <a:lstStyle/>
                    <a:p>
                      <a:endParaRPr kumimoji="1" lang="ja-JP" altLang="en-US" dirty="0"/>
                    </a:p>
                  </a:txBody>
                  <a:tcPr/>
                </a:tc>
                <a:tc vMerge="1">
                  <a:txBody>
                    <a:bodyPr/>
                    <a:lstStyle/>
                    <a:p>
                      <a:endParaRPr kumimoji="1" lang="ja-JP" altLang="en-US" dirty="0"/>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en-US" altLang="ja-JP" sz="1700" spc="-100" dirty="0" smtClean="0">
                          <a:solidFill>
                            <a:prstClr val="black"/>
                          </a:solidFill>
                          <a:latin typeface="ＭＳ Ｐゴシック"/>
                          <a:ea typeface="+mn-ea"/>
                        </a:rPr>
                        <a:t>(3) </a:t>
                      </a:r>
                      <a:r>
                        <a:rPr lang="ja-JP" altLang="en-US" sz="1700" spc="-100" dirty="0" smtClean="0">
                          <a:solidFill>
                            <a:prstClr val="black"/>
                          </a:solidFill>
                          <a:latin typeface="ＭＳ Ｐゴシック"/>
                          <a:ea typeface="+mn-ea"/>
                        </a:rPr>
                        <a:t>歯科訪問診療の診療時間等</a:t>
                      </a:r>
                      <a:endParaRPr kumimoji="1" lang="ja-JP" altLang="en-US" sz="1700" dirty="0"/>
                    </a:p>
                  </a:txBody>
                  <a:tcPr marL="91428" marR="91428" marT="45729" marB="45729"/>
                </a:tc>
                <a:tc vMerge="1">
                  <a:txBody>
                    <a:bodyPr/>
                    <a:lstStyle/>
                    <a:p>
                      <a:endParaRPr kumimoji="1" lang="ja-JP" altLang="en-US" dirty="0"/>
                    </a:p>
                  </a:txBody>
                  <a:tcPr/>
                </a:tc>
              </a:tr>
              <a:tr h="347800">
                <a:tc vMerge="1">
                  <a:txBody>
                    <a:bodyPr/>
                    <a:lstStyle/>
                    <a:p>
                      <a:endParaRPr kumimoji="1" lang="ja-JP" altLang="en-US" dirty="0"/>
                    </a:p>
                  </a:txBody>
                  <a:tcPr/>
                </a:tc>
                <a:tc vMerge="1">
                  <a:txBody>
                    <a:bodyPr/>
                    <a:lstStyle/>
                    <a:p>
                      <a:endParaRPr kumimoji="1" lang="ja-JP" altLang="en-US" dirty="0"/>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en-US" altLang="ja-JP" sz="1700" spc="-100" dirty="0" smtClean="0">
                          <a:solidFill>
                            <a:prstClr val="black"/>
                          </a:solidFill>
                          <a:latin typeface="ＭＳ Ｐゴシック"/>
                          <a:ea typeface="+mn-ea"/>
                        </a:rPr>
                        <a:t>(4) </a:t>
                      </a:r>
                      <a:r>
                        <a:rPr lang="ja-JP" altLang="en-US" sz="1700" spc="-100" dirty="0" smtClean="0">
                          <a:solidFill>
                            <a:prstClr val="black"/>
                          </a:solidFill>
                          <a:latin typeface="ＭＳ Ｐゴシック"/>
                          <a:ea typeface="+mn-ea"/>
                        </a:rPr>
                        <a:t>機能強化型訪問看護ステーションの実態</a:t>
                      </a:r>
                      <a:endParaRPr kumimoji="1" lang="ja-JP" altLang="en-US" sz="1700" dirty="0"/>
                    </a:p>
                  </a:txBody>
                  <a:tcPr marL="91428" marR="91428" marT="45729" marB="45729"/>
                </a:tc>
                <a:tc vMerge="1">
                  <a:txBody>
                    <a:bodyPr/>
                    <a:lstStyle/>
                    <a:p>
                      <a:endParaRPr kumimoji="1" lang="ja-JP" altLang="en-US" dirty="0"/>
                    </a:p>
                  </a:txBody>
                  <a:tcPr/>
                </a:tc>
              </a:tr>
              <a:tr h="347800">
                <a:tc vMerge="1">
                  <a:txBody>
                    <a:bodyPr/>
                    <a:lstStyle/>
                    <a:p>
                      <a:endParaRPr kumimoji="1" lang="ja-JP" altLang="en-US" dirty="0"/>
                    </a:p>
                  </a:txBody>
                  <a:tcPr/>
                </a:tc>
                <a:tc vMerge="1">
                  <a:txBody>
                    <a:bodyPr/>
                    <a:lstStyle/>
                    <a:p>
                      <a:endParaRPr kumimoji="1" lang="ja-JP" altLang="en-US" dirty="0"/>
                    </a:p>
                  </a:txBody>
                  <a:tcPr/>
                </a:tc>
                <a:tc>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en-US" altLang="ja-JP" sz="1700" spc="-100" dirty="0" smtClean="0">
                          <a:solidFill>
                            <a:prstClr val="black"/>
                          </a:solidFill>
                          <a:latin typeface="ＭＳ Ｐゴシック"/>
                          <a:ea typeface="+mn-ea"/>
                        </a:rPr>
                        <a:t>(5) </a:t>
                      </a:r>
                      <a:r>
                        <a:rPr lang="ja-JP" altLang="en-US" sz="1700" spc="-100" dirty="0" smtClean="0">
                          <a:solidFill>
                            <a:prstClr val="black"/>
                          </a:solidFill>
                          <a:latin typeface="ＭＳ Ｐゴシック"/>
                          <a:ea typeface="+mn-ea"/>
                        </a:rPr>
                        <a:t>在宅における薬剤や衛生材料等の供給体制</a:t>
                      </a:r>
                      <a:endParaRPr kumimoji="1" lang="ja-JP" altLang="en-US" sz="1700" dirty="0"/>
                    </a:p>
                  </a:txBody>
                  <a:tcPr marL="91428" marR="91428" marT="45729" marB="45729"/>
                </a:tc>
                <a:tc vMerge="1">
                  <a:txBody>
                    <a:bodyPr/>
                    <a:lstStyle/>
                    <a:p>
                      <a:endParaRPr kumimoji="1" lang="ja-JP" altLang="en-US" dirty="0"/>
                    </a:p>
                  </a:txBody>
                  <a:tcPr/>
                </a:tc>
              </a:tr>
              <a:tr h="603536">
                <a:tc>
                  <a:txBody>
                    <a:bodyPr/>
                    <a:lstStyle/>
                    <a:p>
                      <a:pPr algn="ctr">
                        <a:lnSpc>
                          <a:spcPts val="2000"/>
                        </a:lnSpc>
                      </a:pPr>
                      <a:r>
                        <a:rPr kumimoji="1" lang="ja-JP" altLang="en-US" sz="1800" b="1" dirty="0" smtClean="0"/>
                        <a:t>６</a:t>
                      </a:r>
                      <a:endParaRPr kumimoji="1" lang="ja-JP" altLang="en-US" sz="1800" b="1" dirty="0"/>
                    </a:p>
                  </a:txBody>
                  <a:tcPr marL="91428" marR="91428" marT="45729" marB="45729"/>
                </a:tc>
                <a:tc gridSpan="2">
                  <a:txBody>
                    <a:bodyPr/>
                    <a:lstStyle/>
                    <a:p>
                      <a:pPr fontAlgn="auto">
                        <a:lnSpc>
                          <a:spcPts val="2000"/>
                        </a:lnSpc>
                        <a:spcBef>
                          <a:spcPts val="600"/>
                        </a:spcBef>
                        <a:spcAft>
                          <a:spcPts val="0"/>
                        </a:spcAft>
                      </a:pPr>
                      <a:r>
                        <a:rPr lang="ja-JP" altLang="en-US" sz="1700" spc="-100" dirty="0" smtClean="0">
                          <a:solidFill>
                            <a:prstClr val="black"/>
                          </a:solidFill>
                          <a:latin typeface="ＭＳ Ｐゴシック"/>
                          <a:ea typeface="+mn-ea"/>
                        </a:rPr>
                        <a:t>　</a:t>
                      </a:r>
                      <a:r>
                        <a:rPr lang="ja-JP" altLang="en-US" sz="1800" spc="-100" dirty="0" smtClean="0">
                          <a:solidFill>
                            <a:prstClr val="black"/>
                          </a:solidFill>
                          <a:latin typeface="ＭＳ Ｐゴシック"/>
                          <a:ea typeface="+mn-ea"/>
                        </a:rPr>
                        <a:t>適切な向精神薬使用の推進を含め、精神医療の実態を調査・検証し、精神医療の推進について 引き続き検討すること。</a:t>
                      </a:r>
                      <a:endParaRPr lang="en-US" altLang="ja-JP" sz="1800" spc="-100" dirty="0" smtClean="0">
                        <a:solidFill>
                          <a:prstClr val="black"/>
                        </a:solidFill>
                        <a:latin typeface="ＭＳ Ｐゴシック"/>
                        <a:ea typeface="+mn-ea"/>
                      </a:endParaRPr>
                    </a:p>
                  </a:txBody>
                  <a:tcPr marL="91428" marR="91428" marT="45729" marB="45729"/>
                </a:tc>
                <a:tc hMerge="1">
                  <a:txBody>
                    <a:bodyPr/>
                    <a:lstStyle/>
                    <a:p>
                      <a:endParaRPr kumimoji="1" lang="ja-JP" altLang="en-US" dirty="0"/>
                    </a:p>
                  </a:txBody>
                  <a:tcPr/>
                </a:tc>
                <a:tc>
                  <a:txBody>
                    <a:bodyPr/>
                    <a:lstStyle/>
                    <a:p>
                      <a:pPr>
                        <a:lnSpc>
                          <a:spcPts val="2000"/>
                        </a:lnSpc>
                      </a:pPr>
                      <a:r>
                        <a:rPr kumimoji="1" lang="ja-JP" altLang="en-US" sz="1800" dirty="0" smtClean="0"/>
                        <a:t>検証部会</a:t>
                      </a:r>
                      <a:endParaRPr kumimoji="1" lang="ja-JP" altLang="en-US" sz="1800" dirty="0"/>
                    </a:p>
                  </a:txBody>
                  <a:tcPr marL="91428" marR="91428" marT="45729" marB="45729"/>
                </a:tc>
              </a:tr>
              <a:tr h="1079433">
                <a:tc>
                  <a:txBody>
                    <a:bodyPr/>
                    <a:lstStyle/>
                    <a:p>
                      <a:pPr algn="ctr">
                        <a:lnSpc>
                          <a:spcPts val="2000"/>
                        </a:lnSpc>
                      </a:pPr>
                      <a:r>
                        <a:rPr kumimoji="1" lang="ja-JP" altLang="en-US" sz="1800" b="1" dirty="0" smtClean="0"/>
                        <a:t>７</a:t>
                      </a:r>
                      <a:endParaRPr kumimoji="1" lang="ja-JP" altLang="en-US" sz="1800" b="1" dirty="0"/>
                    </a:p>
                  </a:txBody>
                  <a:tcPr marL="91428" marR="91428" marT="45729" marB="45729"/>
                </a:tc>
                <a:tc gridSpan="2">
                  <a:txBody>
                    <a:bodyPr/>
                    <a:lstStyle/>
                    <a:p>
                      <a:pPr marL="0" marR="0" indent="0" algn="l" defTabSz="914400" rtl="0" eaLnBrk="1" fontAlgn="auto" latinLnBrk="0" hangingPunct="1">
                        <a:lnSpc>
                          <a:spcPts val="2000"/>
                        </a:lnSpc>
                        <a:spcBef>
                          <a:spcPts val="0"/>
                        </a:spcBef>
                        <a:spcAft>
                          <a:spcPts val="0"/>
                        </a:spcAft>
                        <a:buClrTx/>
                        <a:buSzTx/>
                        <a:buFontTx/>
                        <a:buNone/>
                        <a:tabLst/>
                        <a:defRPr/>
                      </a:pPr>
                      <a:r>
                        <a:rPr lang="ja-JP" altLang="en-US" sz="1700" spc="-100" dirty="0" smtClean="0">
                          <a:solidFill>
                            <a:prstClr val="black"/>
                          </a:solidFill>
                          <a:latin typeface="ＭＳ Ｐゴシック"/>
                          <a:ea typeface="+mn-ea"/>
                        </a:rPr>
                        <a:t>　</a:t>
                      </a:r>
                      <a:r>
                        <a:rPr lang="ja-JP" altLang="en-US" sz="1800" spc="-100" dirty="0" smtClean="0">
                          <a:solidFill>
                            <a:prstClr val="black"/>
                          </a:solidFill>
                          <a:latin typeface="ＭＳ Ｐゴシック"/>
                          <a:ea typeface="+mn-ea"/>
                        </a:rPr>
                        <a:t>救急医療管理加算の見直し、廃用症候群に対するリハビリテーションの適正化、リハビリテーションの推進等の影響、維持期リハビリテーションの介護サービスへの移行の状況、胃瘻の造設の状況等について調査･検証し、それらの在り方を引き続き検討すること。</a:t>
                      </a:r>
                      <a:endParaRPr kumimoji="1" lang="ja-JP" altLang="en-US" sz="1800" dirty="0"/>
                    </a:p>
                  </a:txBody>
                  <a:tcPr marL="91428" marR="91428" marT="45729" marB="45729"/>
                </a:tc>
                <a:tc hMerge="1">
                  <a:txBody>
                    <a:bodyPr/>
                    <a:lstStyle/>
                    <a:p>
                      <a:endParaRPr kumimoji="1" lang="ja-JP" altLang="en-US" dirty="0"/>
                    </a:p>
                  </a:txBody>
                  <a:tcPr/>
                </a:tc>
                <a:tc>
                  <a:txBody>
                    <a:bodyPr/>
                    <a:lstStyle/>
                    <a:p>
                      <a:pPr>
                        <a:lnSpc>
                          <a:spcPts val="2000"/>
                        </a:lnSpc>
                      </a:pPr>
                      <a:r>
                        <a:rPr kumimoji="1" lang="ja-JP" altLang="en-US" sz="1800" dirty="0" smtClean="0"/>
                        <a:t>検証部会</a:t>
                      </a:r>
                      <a:endParaRPr kumimoji="1" lang="ja-JP" altLang="en-US" sz="1800" dirty="0"/>
                    </a:p>
                  </a:txBody>
                  <a:tcPr marL="91428" marR="91428" marT="45729" marB="45729"/>
                </a:tc>
              </a:tr>
              <a:tr h="1319391">
                <a:tc>
                  <a:txBody>
                    <a:bodyPr/>
                    <a:lstStyle/>
                    <a:p>
                      <a:pPr algn="ctr">
                        <a:lnSpc>
                          <a:spcPts val="2000"/>
                        </a:lnSpc>
                      </a:pPr>
                      <a:r>
                        <a:rPr kumimoji="1" lang="ja-JP" altLang="en-US" sz="1800" b="1" dirty="0" smtClean="0"/>
                        <a:t>８</a:t>
                      </a:r>
                      <a:endParaRPr kumimoji="1" lang="ja-JP" altLang="en-US" sz="1800" b="1" dirty="0"/>
                    </a:p>
                  </a:txBody>
                  <a:tcPr marL="91428" marR="91428" marT="45729" marB="45729"/>
                </a:tc>
                <a:tc gridSpan="2">
                  <a:txBody>
                    <a:bodyPr/>
                    <a:lstStyle/>
                    <a:p>
                      <a:pPr marL="0" indent="0" fontAlgn="auto">
                        <a:lnSpc>
                          <a:spcPts val="2000"/>
                        </a:lnSpc>
                        <a:spcBef>
                          <a:spcPts val="600"/>
                        </a:spcBef>
                        <a:spcAft>
                          <a:spcPts val="0"/>
                        </a:spcAft>
                      </a:pPr>
                      <a:r>
                        <a:rPr lang="ja-JP" altLang="en-US" sz="1700" spc="-100" dirty="0" smtClean="0">
                          <a:solidFill>
                            <a:prstClr val="black"/>
                          </a:solidFill>
                          <a:latin typeface="ＭＳ Ｐゴシック"/>
                          <a:ea typeface="+mn-ea"/>
                        </a:rPr>
                        <a:t>　</a:t>
                      </a:r>
                      <a:r>
                        <a:rPr lang="ja-JP" altLang="en-US" sz="1800" spc="-100" dirty="0" smtClean="0">
                          <a:solidFill>
                            <a:prstClr val="black"/>
                          </a:solidFill>
                          <a:latin typeface="ＭＳ Ｐゴシック"/>
                          <a:ea typeface="+mn-ea"/>
                        </a:rPr>
                        <a:t>新薬創出･適応外薬解消等促進加算について、真に医療の質の向上に貢献する医薬品の国内研究･開発状況や財政影響を確認･検証するとともに、当該加算の対象品目の在り方等現行方式の見直しについても検討すること。また、長期収載品や後発医薬品の薬価の在り方について引き続き検討すること。</a:t>
                      </a:r>
                      <a:endParaRPr kumimoji="1" lang="ja-JP" altLang="en-US" sz="1800" dirty="0"/>
                    </a:p>
                  </a:txBody>
                  <a:tcPr marL="91428" marR="91428" marT="45729" marB="45729"/>
                </a:tc>
                <a:tc hMerge="1">
                  <a:txBody>
                    <a:bodyPr/>
                    <a:lstStyle/>
                    <a:p>
                      <a:endParaRPr kumimoji="1" lang="ja-JP" altLang="en-US"/>
                    </a:p>
                  </a:txBody>
                  <a:tcPr/>
                </a:tc>
                <a:tc>
                  <a:txBody>
                    <a:bodyPr/>
                    <a:lstStyle/>
                    <a:p>
                      <a:pPr>
                        <a:lnSpc>
                          <a:spcPts val="2000"/>
                        </a:lnSpc>
                      </a:pPr>
                      <a:r>
                        <a:rPr kumimoji="1" lang="ja-JP" altLang="en-US" sz="1800" dirty="0" smtClean="0"/>
                        <a:t>薬価専門部会</a:t>
                      </a:r>
                      <a:endParaRPr kumimoji="1" lang="ja-JP" altLang="en-US" sz="1800" dirty="0"/>
                    </a:p>
                  </a:txBody>
                  <a:tcPr marL="91428" marR="91428" marT="45729" marB="45729"/>
                </a:tc>
              </a:tr>
            </a:tbl>
          </a:graphicData>
        </a:graphic>
      </p:graphicFrame>
      <p:sp>
        <p:nvSpPr>
          <p:cNvPr id="7"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54</a:t>
            </a:fld>
            <a:endParaRPr lang="ja-JP" altLang="en-US" dirty="0">
              <a:solidFill>
                <a:prstClr val="black"/>
              </a:solidFill>
            </a:endParaRPr>
          </a:p>
        </p:txBody>
      </p:sp>
    </p:spTree>
    <p:extLst>
      <p:ext uri="{BB962C8B-B14F-4D97-AF65-F5344CB8AC3E}">
        <p14:creationId xmlns:p14="http://schemas.microsoft.com/office/powerpoint/2010/main" val="2674190549"/>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2"/>
          <p:cNvSpPr>
            <a:spLocks noGrp="1" noChangeArrowheads="1"/>
          </p:cNvSpPr>
          <p:nvPr>
            <p:ph type="ctrTitle"/>
          </p:nvPr>
        </p:nvSpPr>
        <p:spPr>
          <a:xfrm>
            <a:off x="76200" y="22302"/>
            <a:ext cx="9683915" cy="437055"/>
          </a:xfrm>
          <a:solidFill>
            <a:srgbClr val="CFDEB0"/>
          </a:solidFill>
          <a:ln>
            <a:solidFill>
              <a:schemeClr val="tx2">
                <a:lumMod val="50000"/>
              </a:schemeClr>
            </a:solidFill>
          </a:ln>
          <a:extLst/>
        </p:spPr>
        <p:style>
          <a:lnRef idx="0">
            <a:schemeClr val="accent2"/>
          </a:lnRef>
          <a:fillRef idx="3">
            <a:schemeClr val="accent2"/>
          </a:fillRef>
          <a:effectRef idx="3">
            <a:schemeClr val="accent2"/>
          </a:effectRef>
          <a:fontRef idx="minor">
            <a:schemeClr val="lt1"/>
          </a:fontRef>
        </p:style>
        <p:txBody>
          <a:bodyPr>
            <a:noAutofit/>
          </a:bodyPr>
          <a:lstStyle/>
          <a:p>
            <a:pPr>
              <a:defRPr/>
            </a:pPr>
            <a:r>
              <a:rPr lang="ja-JP" altLang="en-US" sz="2800" dirty="0" smtClean="0">
                <a:solidFill>
                  <a:schemeClr val="tx1"/>
                </a:solidFill>
                <a:latin typeface="ＭＳ Ｐゴシック" panose="020B0600070205080204" pitchFamily="50" charset="-128"/>
              </a:rPr>
              <a:t>前回改定「</a:t>
            </a:r>
            <a:r>
              <a:rPr lang="zh-TW" altLang="en-US" sz="2800" dirty="0" smtClean="0">
                <a:solidFill>
                  <a:schemeClr val="tx1"/>
                </a:solidFill>
                <a:latin typeface="ＭＳ Ｐゴシック" panose="020B0600070205080204" pitchFamily="50" charset="-128"/>
              </a:rPr>
              <a:t>答申</a:t>
            </a:r>
            <a:r>
              <a:rPr lang="ja-JP" altLang="en-US" sz="2800" dirty="0" smtClean="0">
                <a:solidFill>
                  <a:schemeClr val="tx1"/>
                </a:solidFill>
                <a:latin typeface="ＭＳ Ｐゴシック" panose="020B0600070205080204" pitchFamily="50" charset="-128"/>
              </a:rPr>
              <a:t>書」</a:t>
            </a:r>
            <a:r>
              <a:rPr lang="zh-TW" altLang="en-US" sz="2800" dirty="0" smtClean="0">
                <a:solidFill>
                  <a:schemeClr val="tx1"/>
                </a:solidFill>
                <a:latin typeface="ＭＳ Ｐゴシック" panose="020B0600070205080204" pitchFamily="50" charset="-128"/>
              </a:rPr>
              <a:t>附帯</a:t>
            </a:r>
            <a:r>
              <a:rPr lang="zh-TW" altLang="en-US" sz="2800" dirty="0">
                <a:solidFill>
                  <a:schemeClr val="tx1"/>
                </a:solidFill>
                <a:latin typeface="ＭＳ Ｐゴシック" panose="020B0600070205080204" pitchFamily="50" charset="-128"/>
              </a:rPr>
              <a:t>意見</a:t>
            </a:r>
            <a:r>
              <a:rPr lang="ja-JP" altLang="en-US" sz="2800" dirty="0">
                <a:solidFill>
                  <a:schemeClr val="tx1"/>
                </a:solidFill>
                <a:latin typeface="ＭＳ Ｐゴシック" panose="020B0600070205080204" pitchFamily="50" charset="-128"/>
              </a:rPr>
              <a:t>（１５項目）の</a:t>
            </a:r>
            <a:r>
              <a:rPr lang="ja-JP" altLang="en-US" sz="2800" dirty="0" smtClean="0">
                <a:solidFill>
                  <a:schemeClr val="tx1"/>
                </a:solidFill>
                <a:latin typeface="ＭＳ Ｐゴシック" panose="020B0600070205080204" pitchFamily="50" charset="-128"/>
              </a:rPr>
              <a:t>検討の場③</a:t>
            </a:r>
            <a:endParaRPr lang="en-US" altLang="ja-JP" sz="2800" dirty="0">
              <a:solidFill>
                <a:schemeClr val="tx1"/>
              </a:solidFill>
              <a:latin typeface="ＭＳ Ｐゴシック" panose="020B0600070205080204" pitchFamily="50" charset="-128"/>
            </a:endParaRPr>
          </a:p>
        </p:txBody>
      </p:sp>
      <p:sp>
        <p:nvSpPr>
          <p:cNvPr id="336901" name="テキスト ボックス 12"/>
          <p:cNvSpPr txBox="1">
            <a:spLocks noChangeArrowheads="1"/>
          </p:cNvSpPr>
          <p:nvPr/>
        </p:nvSpPr>
        <p:spPr bwMode="auto">
          <a:xfrm>
            <a:off x="6359790" y="473772"/>
            <a:ext cx="3546210" cy="280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1363" indent="-284163" eaLnBrk="0" hangingPunct="0">
              <a:spcBef>
                <a:spcPct val="20000"/>
              </a:spcBef>
              <a:buChar char="–"/>
              <a:defRPr kumimoji="1" sz="2800">
                <a:solidFill>
                  <a:schemeClr val="tx1"/>
                </a:solidFill>
                <a:latin typeface="Arial" charset="0"/>
                <a:ea typeface="ＭＳ Ｐゴシック" charset="-128"/>
              </a:defRPr>
            </a:lvl2pPr>
            <a:lvl3pPr marL="1141413" indent="-227013" eaLnBrk="0" hangingPunct="0">
              <a:spcBef>
                <a:spcPct val="20000"/>
              </a:spcBef>
              <a:buChar char="•"/>
              <a:defRPr kumimoji="1" sz="2400">
                <a:solidFill>
                  <a:schemeClr val="tx1"/>
                </a:solidFill>
                <a:latin typeface="Arial" charset="0"/>
                <a:ea typeface="ＭＳ Ｐゴシック" charset="-128"/>
              </a:defRPr>
            </a:lvl3pPr>
            <a:lvl4pPr marL="1598613" indent="-227013" eaLnBrk="0" hangingPunct="0">
              <a:spcBef>
                <a:spcPct val="20000"/>
              </a:spcBef>
              <a:buChar char="–"/>
              <a:defRPr kumimoji="1" sz="2000">
                <a:solidFill>
                  <a:schemeClr val="tx1"/>
                </a:solidFill>
                <a:latin typeface="Arial" charset="0"/>
                <a:ea typeface="ＭＳ Ｐゴシック" charset="-128"/>
              </a:defRPr>
            </a:lvl4pPr>
            <a:lvl5pPr marL="2055813" indent="-227013" eaLnBrk="0" hangingPunct="0">
              <a:spcBef>
                <a:spcPct val="20000"/>
              </a:spcBef>
              <a:buChar char="»"/>
              <a:defRPr kumimoji="1" sz="2000">
                <a:solidFill>
                  <a:schemeClr val="tx1"/>
                </a:solidFill>
                <a:latin typeface="Arial" charset="0"/>
                <a:ea typeface="ＭＳ Ｐゴシック" charset="-128"/>
              </a:defRPr>
            </a:lvl5pPr>
            <a:lvl6pPr marL="25130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02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74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46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fontAlgn="base" hangingPunct="1">
              <a:spcBef>
                <a:spcPct val="0"/>
              </a:spcBef>
              <a:spcAft>
                <a:spcPct val="0"/>
              </a:spcAft>
              <a:buFontTx/>
              <a:buNone/>
            </a:pPr>
            <a:r>
              <a:rPr lang="ja-JP" altLang="ja-JP" sz="1200" dirty="0">
                <a:solidFill>
                  <a:srgbClr val="000000"/>
                </a:solidFill>
                <a:latin typeface="Calibri" charset="0"/>
              </a:rPr>
              <a:t>平成２</a:t>
            </a:r>
            <a:r>
              <a:rPr lang="ja-JP" altLang="en-US" sz="1200" dirty="0">
                <a:solidFill>
                  <a:srgbClr val="000000"/>
                </a:solidFill>
                <a:latin typeface="Calibri" charset="0"/>
              </a:rPr>
              <a:t>６</a:t>
            </a:r>
            <a:r>
              <a:rPr lang="ja-JP" altLang="ja-JP" sz="1200" dirty="0">
                <a:solidFill>
                  <a:srgbClr val="000000"/>
                </a:solidFill>
                <a:latin typeface="Calibri" charset="0"/>
              </a:rPr>
              <a:t>年</a:t>
            </a:r>
            <a:r>
              <a:rPr lang="ja-JP" altLang="en-US" sz="1200" dirty="0">
                <a:solidFill>
                  <a:srgbClr val="000000"/>
                </a:solidFill>
                <a:latin typeface="Calibri" charset="0"/>
              </a:rPr>
              <a:t>４</a:t>
            </a:r>
            <a:r>
              <a:rPr lang="ja-JP" altLang="ja-JP" sz="1200" dirty="0">
                <a:solidFill>
                  <a:srgbClr val="000000"/>
                </a:solidFill>
                <a:latin typeface="Calibri" charset="0"/>
              </a:rPr>
              <a:t>月</a:t>
            </a:r>
            <a:r>
              <a:rPr lang="ja-JP" altLang="en-US" sz="1200" dirty="0">
                <a:solidFill>
                  <a:srgbClr val="000000"/>
                </a:solidFill>
                <a:latin typeface="Calibri" charset="0"/>
              </a:rPr>
              <a:t>２３</a:t>
            </a:r>
            <a:r>
              <a:rPr lang="ja-JP" altLang="ja-JP" sz="1200" dirty="0">
                <a:solidFill>
                  <a:srgbClr val="000000"/>
                </a:solidFill>
                <a:latin typeface="Calibri" charset="0"/>
              </a:rPr>
              <a:t>日　</a:t>
            </a:r>
            <a:r>
              <a:rPr lang="ja-JP" altLang="en-US" sz="1200" dirty="0">
                <a:solidFill>
                  <a:srgbClr val="000000"/>
                </a:solidFill>
                <a:latin typeface="Calibri" charset="0"/>
              </a:rPr>
              <a:t>中央社会保険医療協議会</a:t>
            </a:r>
            <a:endParaRPr lang="ja-JP" altLang="ja-JP" sz="1200" dirty="0">
              <a:solidFill>
                <a:srgbClr val="000000"/>
              </a:solidFill>
              <a:latin typeface="Calibri" charset="0"/>
            </a:endParaRPr>
          </a:p>
        </p:txBody>
      </p:sp>
      <p:graphicFrame>
        <p:nvGraphicFramePr>
          <p:cNvPr id="14" name="表 13"/>
          <p:cNvGraphicFramePr>
            <a:graphicFrameLocks noGrp="1"/>
          </p:cNvGraphicFramePr>
          <p:nvPr>
            <p:extLst>
              <p:ext uri="{D42A27DB-BD31-4B8C-83A1-F6EECF244321}">
                <p14:modId xmlns:p14="http://schemas.microsoft.com/office/powerpoint/2010/main" val="1894159679"/>
              </p:ext>
            </p:extLst>
          </p:nvPr>
        </p:nvGraphicFramePr>
        <p:xfrm>
          <a:off x="37320" y="754760"/>
          <a:ext cx="9778735" cy="5768338"/>
        </p:xfrm>
        <a:graphic>
          <a:graphicData uri="http://schemas.openxmlformats.org/drawingml/2006/table">
            <a:tbl>
              <a:tblPr firstRow="1" bandRow="1">
                <a:tableStyleId>{5C22544A-7EE6-4342-B048-85BDC9FD1C3A}</a:tableStyleId>
              </a:tblPr>
              <a:tblGrid>
                <a:gridCol w="465405"/>
                <a:gridCol w="7153321"/>
                <a:gridCol w="2160009"/>
              </a:tblGrid>
              <a:tr h="369632">
                <a:tc gridSpan="2">
                  <a:txBody>
                    <a:bodyPr/>
                    <a:lstStyle/>
                    <a:p>
                      <a:pPr algn="ctr">
                        <a:lnSpc>
                          <a:spcPts val="2100"/>
                        </a:lnSpc>
                      </a:pPr>
                      <a:r>
                        <a:rPr kumimoji="1" lang="zh-TW" altLang="en-US" sz="1800" dirty="0" smtClean="0">
                          <a:solidFill>
                            <a:schemeClr val="tx1"/>
                          </a:solidFill>
                        </a:rPr>
                        <a:t>答申附帯意見 </a:t>
                      </a:r>
                      <a:endParaRPr kumimoji="1" lang="ja-JP" altLang="en-US" sz="1800" dirty="0">
                        <a:solidFill>
                          <a:schemeClr val="tx1"/>
                        </a:solidFill>
                      </a:endParaRPr>
                    </a:p>
                  </a:txBody>
                  <a:tcPr marL="91430" marR="91430" marT="45729" marB="45729"/>
                </a:tc>
                <a:tc hMerge="1">
                  <a:txBody>
                    <a:bodyPr/>
                    <a:lstStyle/>
                    <a:p>
                      <a:endParaRPr kumimoji="1" lang="ja-JP" altLang="en-US" dirty="0"/>
                    </a:p>
                  </a:txBody>
                  <a:tcPr/>
                </a:tc>
                <a:tc>
                  <a:txBody>
                    <a:bodyPr/>
                    <a:lstStyle/>
                    <a:p>
                      <a:pPr algn="ctr">
                        <a:lnSpc>
                          <a:spcPts val="2100"/>
                        </a:lnSpc>
                      </a:pPr>
                      <a:r>
                        <a:rPr kumimoji="1" lang="ja-JP" altLang="en-US" sz="1800" dirty="0" smtClean="0">
                          <a:solidFill>
                            <a:schemeClr val="tx1"/>
                          </a:solidFill>
                        </a:rPr>
                        <a:t>検討の場</a:t>
                      </a:r>
                      <a:endParaRPr kumimoji="1" lang="ja-JP" altLang="en-US" sz="1800" dirty="0">
                        <a:solidFill>
                          <a:schemeClr val="tx1"/>
                        </a:solidFill>
                      </a:endParaRPr>
                    </a:p>
                  </a:txBody>
                  <a:tcPr marL="91430" marR="91430" marT="45729" marB="45729"/>
                </a:tc>
              </a:tr>
              <a:tr h="644889">
                <a:tc>
                  <a:txBody>
                    <a:bodyPr/>
                    <a:lstStyle/>
                    <a:p>
                      <a:pPr algn="ctr">
                        <a:lnSpc>
                          <a:spcPts val="2100"/>
                        </a:lnSpc>
                      </a:pPr>
                      <a:r>
                        <a:rPr kumimoji="1" lang="ja-JP" altLang="en-US" sz="1800" b="1" dirty="0" smtClean="0">
                          <a:latin typeface="+mn-ea"/>
                          <a:ea typeface="+mn-ea"/>
                        </a:rPr>
                        <a:t>９</a:t>
                      </a:r>
                      <a:endParaRPr kumimoji="1" lang="ja-JP" altLang="en-US" sz="1800" b="1" dirty="0">
                        <a:latin typeface="+mn-ea"/>
                        <a:ea typeface="+mn-ea"/>
                      </a:endParaRPr>
                    </a:p>
                  </a:txBody>
                  <a:tcPr marL="91430" marR="91430" marT="45729" marB="45729"/>
                </a:tc>
                <a:tc>
                  <a:txBody>
                    <a:bodyPr/>
                    <a:lstStyle/>
                    <a:p>
                      <a:pPr marL="0" marR="0" indent="0" algn="l" defTabSz="914400" rtl="0" eaLnBrk="1" fontAlgn="auto" latinLnBrk="0" hangingPunct="1">
                        <a:lnSpc>
                          <a:spcPts val="2100"/>
                        </a:lnSpc>
                        <a:spcBef>
                          <a:spcPts val="600"/>
                        </a:spcBef>
                        <a:spcAft>
                          <a:spcPts val="0"/>
                        </a:spcAft>
                        <a:buClrTx/>
                        <a:buSzTx/>
                        <a:buFontTx/>
                        <a:buNone/>
                        <a:tabLst/>
                        <a:defRPr/>
                      </a:pPr>
                      <a:r>
                        <a:rPr lang="ja-JP" altLang="en-US" sz="1800" spc="-100" dirty="0" smtClean="0">
                          <a:solidFill>
                            <a:prstClr val="black"/>
                          </a:solidFill>
                          <a:latin typeface="ＭＳ Ｐゴシック"/>
                          <a:ea typeface="+mn-ea"/>
                        </a:rPr>
                        <a:t>　ＤＰＣ制度について、医療機関群、機能評価係数</a:t>
                      </a:r>
                      <a:r>
                        <a:rPr lang="en-US" altLang="ja-JP" sz="1800" spc="-100" dirty="0" smtClean="0">
                          <a:solidFill>
                            <a:prstClr val="black"/>
                          </a:solidFill>
                          <a:latin typeface="ＭＳ Ｐゴシック"/>
                          <a:ea typeface="+mn-ea"/>
                        </a:rPr>
                        <a:t>Ⅱ</a:t>
                      </a:r>
                      <a:r>
                        <a:rPr lang="ja-JP" altLang="en-US" sz="1800" spc="-100" dirty="0" smtClean="0">
                          <a:solidFill>
                            <a:prstClr val="black"/>
                          </a:solidFill>
                          <a:latin typeface="ＭＳ Ｐゴシック"/>
                          <a:ea typeface="+mn-ea"/>
                        </a:rPr>
                        <a:t>の見直し等を含め、引き続き調査・検証し、その在り方を引き続き検討すること。</a:t>
                      </a:r>
                      <a:endParaRPr lang="en-US" altLang="ja-JP" sz="1800" spc="-100" dirty="0" smtClean="0">
                        <a:solidFill>
                          <a:prstClr val="black"/>
                        </a:solidFill>
                        <a:latin typeface="ＭＳ Ｐゴシック"/>
                        <a:ea typeface="+mn-ea"/>
                      </a:endParaRPr>
                    </a:p>
                  </a:txBody>
                  <a:tcPr marL="91430" marR="91430" marT="45729" marB="45729"/>
                </a:tc>
                <a:tc>
                  <a:txBody>
                    <a:bodyPr/>
                    <a:lstStyle/>
                    <a:p>
                      <a:pPr>
                        <a:lnSpc>
                          <a:spcPts val="2100"/>
                        </a:lnSpc>
                      </a:pPr>
                      <a:r>
                        <a:rPr kumimoji="1" lang="ja-JP" altLang="en-US" sz="1800" dirty="0" smtClean="0"/>
                        <a:t>ＤＰＣ評価分科会</a:t>
                      </a:r>
                      <a:endParaRPr kumimoji="1" lang="ja-JP" altLang="en-US" sz="1800" dirty="0"/>
                    </a:p>
                  </a:txBody>
                  <a:tcPr marL="91430" marR="91430" marT="45729" marB="45729"/>
                </a:tc>
              </a:tr>
              <a:tr h="644889">
                <a:tc>
                  <a:txBody>
                    <a:bodyPr/>
                    <a:lstStyle/>
                    <a:p>
                      <a:pPr algn="ctr">
                        <a:lnSpc>
                          <a:spcPts val="2100"/>
                        </a:lnSpc>
                      </a:pPr>
                      <a:r>
                        <a:rPr kumimoji="1" lang="en-US" altLang="ja-JP" sz="1800" b="1" dirty="0" smtClean="0">
                          <a:latin typeface="+mn-ea"/>
                          <a:ea typeface="+mn-ea"/>
                        </a:rPr>
                        <a:t>10</a:t>
                      </a:r>
                      <a:endParaRPr kumimoji="1" lang="ja-JP" altLang="en-US" sz="1800" b="1" dirty="0">
                        <a:latin typeface="+mn-ea"/>
                        <a:ea typeface="+mn-ea"/>
                      </a:endParaRPr>
                    </a:p>
                  </a:txBody>
                  <a:tcPr marL="91430" marR="91430" marT="45729" marB="45729"/>
                </a:tc>
                <a:tc>
                  <a:txBody>
                    <a:bodyPr/>
                    <a:lstStyle/>
                    <a:p>
                      <a:pPr marL="0" marR="0" indent="0" algn="l" defTabSz="914400" rtl="0" eaLnBrk="1" fontAlgn="auto" latinLnBrk="0" hangingPunct="1">
                        <a:lnSpc>
                          <a:spcPts val="2100"/>
                        </a:lnSpc>
                        <a:spcBef>
                          <a:spcPts val="0"/>
                        </a:spcBef>
                        <a:spcAft>
                          <a:spcPts val="0"/>
                        </a:spcAft>
                        <a:buClrTx/>
                        <a:buSzTx/>
                        <a:buFontTx/>
                        <a:buNone/>
                        <a:tabLst/>
                        <a:defRPr/>
                      </a:pPr>
                      <a:r>
                        <a:rPr lang="ja-JP" altLang="en-US" sz="1800" spc="-100" dirty="0" smtClean="0">
                          <a:solidFill>
                            <a:prstClr val="black"/>
                          </a:solidFill>
                          <a:latin typeface="ＭＳ Ｐゴシック"/>
                          <a:ea typeface="+mn-ea"/>
                        </a:rPr>
                        <a:t>　明細書の無料発行の促進の効果を含めた影響を調査・検証するとともに、診療報酬点数表の平易化・簡素化について引き続き検討すること。</a:t>
                      </a:r>
                      <a:endParaRPr kumimoji="1" lang="ja-JP" altLang="en-US" sz="1800" dirty="0"/>
                    </a:p>
                  </a:txBody>
                  <a:tcPr marL="91430" marR="91430" marT="45729" marB="45729"/>
                </a:tc>
                <a:tc>
                  <a:txBody>
                    <a:bodyPr/>
                    <a:lstStyle/>
                    <a:p>
                      <a:pPr>
                        <a:lnSpc>
                          <a:spcPts val="2100"/>
                        </a:lnSpc>
                      </a:pPr>
                      <a:r>
                        <a:rPr kumimoji="1" lang="ja-JP" altLang="en-US" sz="1800" dirty="0" smtClean="0"/>
                        <a:t>検証部会 </a:t>
                      </a:r>
                    </a:p>
                    <a:p>
                      <a:pPr>
                        <a:lnSpc>
                          <a:spcPts val="2100"/>
                        </a:lnSpc>
                      </a:pPr>
                      <a:endParaRPr kumimoji="1" lang="ja-JP" altLang="en-US" sz="1800" dirty="0"/>
                    </a:p>
                  </a:txBody>
                  <a:tcPr marL="91430" marR="91430" marT="45729" marB="45729"/>
                </a:tc>
              </a:tr>
              <a:tr h="899640">
                <a:tc>
                  <a:txBody>
                    <a:bodyPr/>
                    <a:lstStyle/>
                    <a:p>
                      <a:pPr algn="ctr">
                        <a:lnSpc>
                          <a:spcPts val="2100"/>
                        </a:lnSpc>
                      </a:pPr>
                      <a:r>
                        <a:rPr kumimoji="1" lang="en-US" altLang="ja-JP" sz="1800" b="1" dirty="0" smtClean="0">
                          <a:latin typeface="+mn-ea"/>
                          <a:ea typeface="+mn-ea"/>
                        </a:rPr>
                        <a:t>11</a:t>
                      </a:r>
                      <a:endParaRPr kumimoji="1" lang="ja-JP" altLang="en-US" sz="1800" b="1" dirty="0">
                        <a:latin typeface="+mn-ea"/>
                        <a:ea typeface="+mn-ea"/>
                      </a:endParaRPr>
                    </a:p>
                  </a:txBody>
                  <a:tcPr marL="91430" marR="91430" marT="45729" marB="45729"/>
                </a:tc>
                <a:tc>
                  <a:txBody>
                    <a:bodyPr/>
                    <a:lstStyle/>
                    <a:p>
                      <a:pPr marL="0" marR="0" indent="0" algn="l" defTabSz="914400" rtl="0" eaLnBrk="1" fontAlgn="auto" latinLnBrk="0" hangingPunct="1">
                        <a:lnSpc>
                          <a:spcPts val="2200"/>
                        </a:lnSpc>
                        <a:spcBef>
                          <a:spcPts val="600"/>
                        </a:spcBef>
                        <a:spcAft>
                          <a:spcPts val="0"/>
                        </a:spcAft>
                        <a:buClrTx/>
                        <a:buSzTx/>
                        <a:buFontTx/>
                        <a:buNone/>
                        <a:tabLst/>
                        <a:defRPr/>
                      </a:pPr>
                      <a:r>
                        <a:rPr lang="ja-JP" altLang="en-US" sz="1800" spc="-100" dirty="0" smtClean="0">
                          <a:solidFill>
                            <a:prstClr val="black"/>
                          </a:solidFill>
                          <a:latin typeface="ＭＳ Ｐゴシック"/>
                          <a:ea typeface="+mn-ea"/>
                        </a:rPr>
                        <a:t>　夜間の看護要員配置の評価、月平均夜勤時間７２時間要件を満たさない場合の緩和措置、チーム医療の推進等を含め、医療従事者の負担軽減措置の影響を調査・検証し、それらの在り方を引き続き検討すること。</a:t>
                      </a:r>
                      <a:endParaRPr kumimoji="1" lang="ja-JP" altLang="en-US" sz="1800" dirty="0"/>
                    </a:p>
                  </a:txBody>
                  <a:tcPr marL="91430" marR="91430" marT="45729" marB="45729"/>
                </a:tc>
                <a:tc>
                  <a:txBody>
                    <a:bodyPr/>
                    <a:lstStyle/>
                    <a:p>
                      <a:pPr>
                        <a:lnSpc>
                          <a:spcPts val="2100"/>
                        </a:lnSpc>
                      </a:pPr>
                      <a:r>
                        <a:rPr kumimoji="1" lang="ja-JP" altLang="en-US" sz="1800" dirty="0" smtClean="0"/>
                        <a:t>検証部会 </a:t>
                      </a:r>
                    </a:p>
                    <a:p>
                      <a:pPr>
                        <a:lnSpc>
                          <a:spcPts val="2100"/>
                        </a:lnSpc>
                      </a:pPr>
                      <a:endParaRPr kumimoji="1" lang="ja-JP" altLang="en-US" sz="1800" dirty="0"/>
                    </a:p>
                  </a:txBody>
                  <a:tcPr marL="91430" marR="91430" marT="45729" marB="45729"/>
                </a:tc>
              </a:tr>
              <a:tr h="920147">
                <a:tc>
                  <a:txBody>
                    <a:bodyPr/>
                    <a:lstStyle/>
                    <a:p>
                      <a:pPr algn="ctr">
                        <a:lnSpc>
                          <a:spcPts val="2100"/>
                        </a:lnSpc>
                      </a:pPr>
                      <a:r>
                        <a:rPr kumimoji="1" lang="en-US" altLang="ja-JP" sz="1800" b="1" dirty="0" smtClean="0">
                          <a:latin typeface="+mn-ea"/>
                          <a:ea typeface="+mn-ea"/>
                        </a:rPr>
                        <a:t>12</a:t>
                      </a:r>
                      <a:endParaRPr kumimoji="1" lang="ja-JP" altLang="en-US" sz="1800" b="1" dirty="0">
                        <a:latin typeface="+mn-ea"/>
                        <a:ea typeface="+mn-ea"/>
                      </a:endParaRPr>
                    </a:p>
                  </a:txBody>
                  <a:tcPr marL="91430" marR="91430" marT="45729" marB="45729"/>
                </a:tc>
                <a:tc>
                  <a:txBody>
                    <a:bodyPr/>
                    <a:lstStyle/>
                    <a:p>
                      <a:pPr marL="0" marR="0" indent="0" algn="l" defTabSz="914400" rtl="0" eaLnBrk="1" fontAlgn="auto" latinLnBrk="0" hangingPunct="1">
                        <a:lnSpc>
                          <a:spcPts val="2100"/>
                        </a:lnSpc>
                        <a:spcBef>
                          <a:spcPts val="600"/>
                        </a:spcBef>
                        <a:spcAft>
                          <a:spcPts val="0"/>
                        </a:spcAft>
                        <a:buClrTx/>
                        <a:buSzTx/>
                        <a:buFontTx/>
                        <a:buNone/>
                        <a:tabLst/>
                        <a:defRPr/>
                      </a:pPr>
                      <a:r>
                        <a:rPr lang="ja-JP" altLang="en-US" sz="1800" spc="-100" dirty="0" smtClean="0">
                          <a:solidFill>
                            <a:prstClr val="black"/>
                          </a:solidFill>
                          <a:latin typeface="ＭＳ Ｐゴシック"/>
                          <a:ea typeface="+mn-ea"/>
                        </a:rPr>
                        <a:t>　後発医薬品の使用促進策、いわゆる門前薬局の評価の見直し、妥結率が低い保険薬局等の適正化等の影響を調査・検証し、調剤報酬等の在り方について引き続き検討すること。</a:t>
                      </a:r>
                      <a:endParaRPr kumimoji="1" lang="ja-JP" altLang="en-US" sz="1800" dirty="0"/>
                    </a:p>
                  </a:txBody>
                  <a:tcPr marL="91430" marR="91430" marT="45729" marB="45729"/>
                </a:tc>
                <a:tc>
                  <a:txBody>
                    <a:bodyPr/>
                    <a:lstStyle/>
                    <a:p>
                      <a:pPr>
                        <a:lnSpc>
                          <a:spcPts val="2100"/>
                        </a:lnSpc>
                      </a:pPr>
                      <a:r>
                        <a:rPr kumimoji="1" lang="ja-JP" altLang="en-US" sz="1800" dirty="0" smtClean="0"/>
                        <a:t>検証部会 </a:t>
                      </a:r>
                    </a:p>
                    <a:p>
                      <a:pPr>
                        <a:lnSpc>
                          <a:spcPts val="2100"/>
                        </a:lnSpc>
                      </a:pPr>
                      <a:endParaRPr kumimoji="1" lang="ja-JP" altLang="en-US" sz="1800" dirty="0"/>
                    </a:p>
                  </a:txBody>
                  <a:tcPr marL="91430" marR="91430" marT="45729" marB="45729"/>
                </a:tc>
              </a:tr>
              <a:tr h="675211">
                <a:tc>
                  <a:txBody>
                    <a:bodyPr/>
                    <a:lstStyle/>
                    <a:p>
                      <a:pPr algn="ctr">
                        <a:lnSpc>
                          <a:spcPts val="2100"/>
                        </a:lnSpc>
                      </a:pPr>
                      <a:r>
                        <a:rPr kumimoji="1" lang="en-US" altLang="ja-JP" sz="1800" b="1" dirty="0" smtClean="0">
                          <a:latin typeface="+mn-ea"/>
                          <a:ea typeface="+mn-ea"/>
                        </a:rPr>
                        <a:t>13</a:t>
                      </a:r>
                      <a:endParaRPr kumimoji="1" lang="ja-JP" altLang="en-US" sz="1800" b="1" dirty="0">
                        <a:latin typeface="+mn-ea"/>
                        <a:ea typeface="+mn-ea"/>
                      </a:endParaRPr>
                    </a:p>
                  </a:txBody>
                  <a:tcPr marL="91430" marR="91430" marT="45729" marB="45729"/>
                </a:tc>
                <a:tc>
                  <a:txBody>
                    <a:bodyPr/>
                    <a:lstStyle/>
                    <a:p>
                      <a:pPr marL="0" marR="0" indent="0" algn="l" defTabSz="914400" rtl="0" eaLnBrk="1" fontAlgn="auto" latinLnBrk="0" hangingPunct="1">
                        <a:lnSpc>
                          <a:spcPts val="2100"/>
                        </a:lnSpc>
                        <a:spcBef>
                          <a:spcPts val="600"/>
                        </a:spcBef>
                        <a:spcAft>
                          <a:spcPts val="0"/>
                        </a:spcAft>
                        <a:buClrTx/>
                        <a:buSzTx/>
                        <a:buFontTx/>
                        <a:buNone/>
                        <a:tabLst/>
                        <a:defRPr/>
                      </a:pPr>
                      <a:r>
                        <a:rPr lang="ja-JP" altLang="en-US" sz="1800" spc="-100" dirty="0" smtClean="0">
                          <a:solidFill>
                            <a:prstClr val="black"/>
                          </a:solidFill>
                          <a:latin typeface="ＭＳ Ｐゴシック"/>
                          <a:ea typeface="+mn-ea"/>
                        </a:rPr>
                        <a:t>　残薬確認の徹底と外来医療の機能分化･連携の推進等のため、処方医やかかりつけ医との連携を含めた分割調剤について引き続き検討すること。</a:t>
                      </a:r>
                      <a:endParaRPr kumimoji="1" lang="ja-JP" altLang="en-US" sz="1800" dirty="0"/>
                    </a:p>
                  </a:txBody>
                  <a:tcPr marL="91430" marR="91430" marT="45729" marB="45729"/>
                </a:tc>
                <a:tc>
                  <a:txBody>
                    <a:bodyPr/>
                    <a:lstStyle/>
                    <a:p>
                      <a:pPr>
                        <a:lnSpc>
                          <a:spcPts val="2100"/>
                        </a:lnSpc>
                      </a:pPr>
                      <a:r>
                        <a:rPr kumimoji="1" lang="zh-TW" altLang="en-US" sz="1800" dirty="0" smtClean="0"/>
                        <a:t>基本問題小</a:t>
                      </a:r>
                      <a:r>
                        <a:rPr kumimoji="1" lang="ja-JP" altLang="en-US" sz="1800" dirty="0" smtClean="0"/>
                        <a:t>委員会</a:t>
                      </a:r>
                      <a:endParaRPr kumimoji="1" lang="ja-JP" altLang="en-US" sz="1800" dirty="0"/>
                    </a:p>
                  </a:txBody>
                  <a:tcPr marL="91430" marR="91430" marT="45729" marB="45729"/>
                </a:tc>
              </a:tr>
              <a:tr h="1214280">
                <a:tc>
                  <a:txBody>
                    <a:bodyPr/>
                    <a:lstStyle/>
                    <a:p>
                      <a:pPr algn="ctr">
                        <a:lnSpc>
                          <a:spcPts val="2100"/>
                        </a:lnSpc>
                      </a:pPr>
                      <a:r>
                        <a:rPr kumimoji="1" lang="en-US" altLang="ja-JP" sz="1800" b="1" dirty="0" smtClean="0">
                          <a:latin typeface="+mn-ea"/>
                          <a:ea typeface="+mn-ea"/>
                        </a:rPr>
                        <a:t>14</a:t>
                      </a:r>
                      <a:endParaRPr kumimoji="1" lang="ja-JP" altLang="en-US" sz="1800" b="1" dirty="0">
                        <a:latin typeface="+mn-ea"/>
                        <a:ea typeface="+mn-ea"/>
                      </a:endParaRPr>
                    </a:p>
                  </a:txBody>
                  <a:tcPr marL="91430" marR="91430" marT="45729" marB="45729"/>
                </a:tc>
                <a:tc>
                  <a:txBody>
                    <a:bodyPr/>
                    <a:lstStyle/>
                    <a:p>
                      <a:pPr marL="0" marR="0" indent="0" algn="l" defTabSz="914400" rtl="0" eaLnBrk="1" fontAlgn="auto" latinLnBrk="0" hangingPunct="1">
                        <a:lnSpc>
                          <a:spcPts val="2100"/>
                        </a:lnSpc>
                        <a:spcBef>
                          <a:spcPts val="600"/>
                        </a:spcBef>
                        <a:spcAft>
                          <a:spcPts val="0"/>
                        </a:spcAft>
                        <a:buClrTx/>
                        <a:buSzTx/>
                        <a:buFontTx/>
                        <a:buNone/>
                        <a:tabLst/>
                        <a:defRPr/>
                      </a:pPr>
                      <a:r>
                        <a:rPr lang="ja-JP" altLang="en-US" sz="1800" spc="-100" dirty="0" smtClean="0">
                          <a:solidFill>
                            <a:prstClr val="black"/>
                          </a:solidFill>
                          <a:latin typeface="ＭＳ Ｐゴシック"/>
                          <a:ea typeface="+mn-ea"/>
                        </a:rPr>
                        <a:t>　医薬品や医療機器等の保険適用の評価に際して費用対効果の観点を導入することについて、イノベーションの評価との整合性も踏まえつつ、データ・分析結果の収集、評価対象の範囲、評価の実施体制等を含め、平成２８年度診療報酬改定における試行的導入も視野に入れながら、引き続き検討すること。</a:t>
                      </a:r>
                      <a:endParaRPr kumimoji="1" lang="ja-JP" altLang="en-US" sz="1800" dirty="0"/>
                    </a:p>
                  </a:txBody>
                  <a:tcPr marL="91430" marR="91430" marT="45729" marB="45729"/>
                </a:tc>
                <a:tc>
                  <a:txBody>
                    <a:bodyPr/>
                    <a:lstStyle/>
                    <a:p>
                      <a:pPr>
                        <a:lnSpc>
                          <a:spcPts val="2100"/>
                        </a:lnSpc>
                      </a:pPr>
                      <a:r>
                        <a:rPr kumimoji="1" lang="zh-TW" altLang="en-US" sz="1800" dirty="0" smtClean="0"/>
                        <a:t>費用対効果評価専門部会 </a:t>
                      </a:r>
                    </a:p>
                    <a:p>
                      <a:pPr>
                        <a:lnSpc>
                          <a:spcPts val="2100"/>
                        </a:lnSpc>
                      </a:pPr>
                      <a:r>
                        <a:rPr kumimoji="1" lang="ja-JP" altLang="en-US" sz="1800" dirty="0" smtClean="0"/>
                        <a:t>（</a:t>
                      </a:r>
                      <a:r>
                        <a:rPr kumimoji="1" lang="zh-TW" altLang="en-US" sz="1800" dirty="0" smtClean="0"/>
                        <a:t>薬価専門部会</a:t>
                      </a:r>
                      <a:r>
                        <a:rPr kumimoji="1" lang="en-US" altLang="zh-TW" sz="1800" dirty="0" smtClean="0"/>
                        <a:t>､</a:t>
                      </a:r>
                      <a:r>
                        <a:rPr kumimoji="1" lang="zh-TW" altLang="en-US" sz="1800" dirty="0" smtClean="0"/>
                        <a:t>材料専門部会</a:t>
                      </a:r>
                      <a:r>
                        <a:rPr kumimoji="1" lang="ja-JP" altLang="en-US" sz="1800" dirty="0" smtClean="0"/>
                        <a:t>）</a:t>
                      </a:r>
                      <a:endParaRPr kumimoji="1" lang="ja-JP" altLang="en-US" sz="1800" dirty="0"/>
                    </a:p>
                  </a:txBody>
                  <a:tcPr marL="91430" marR="91430" marT="45729" marB="45729"/>
                </a:tc>
              </a:tr>
              <a:tr h="369632">
                <a:tc>
                  <a:txBody>
                    <a:bodyPr/>
                    <a:lstStyle/>
                    <a:p>
                      <a:pPr algn="ctr">
                        <a:lnSpc>
                          <a:spcPts val="2100"/>
                        </a:lnSpc>
                      </a:pPr>
                      <a:r>
                        <a:rPr kumimoji="1" lang="en-US" altLang="ja-JP" sz="1800" b="1" dirty="0" smtClean="0">
                          <a:latin typeface="+mn-ea"/>
                          <a:ea typeface="+mn-ea"/>
                        </a:rPr>
                        <a:t>15</a:t>
                      </a:r>
                      <a:endParaRPr kumimoji="1" lang="ja-JP" altLang="en-US" sz="1800" b="1" dirty="0">
                        <a:latin typeface="+mn-ea"/>
                        <a:ea typeface="+mn-ea"/>
                      </a:endParaRPr>
                    </a:p>
                  </a:txBody>
                  <a:tcPr marL="91430" marR="91430" marT="45729" marB="45729"/>
                </a:tc>
                <a:tc>
                  <a:txBody>
                    <a:bodyPr/>
                    <a:lstStyle/>
                    <a:p>
                      <a:pPr marL="0" marR="0" indent="0" algn="l" defTabSz="914400" rtl="0" eaLnBrk="1" fontAlgn="auto" latinLnBrk="0" hangingPunct="1">
                        <a:lnSpc>
                          <a:spcPts val="2100"/>
                        </a:lnSpc>
                        <a:spcBef>
                          <a:spcPts val="600"/>
                        </a:spcBef>
                        <a:spcAft>
                          <a:spcPts val="0"/>
                        </a:spcAft>
                        <a:buClrTx/>
                        <a:buSzTx/>
                        <a:buFontTx/>
                        <a:buNone/>
                        <a:tabLst/>
                        <a:defRPr/>
                      </a:pPr>
                      <a:r>
                        <a:rPr lang="ja-JP" altLang="en-US" sz="1800" spc="-100" dirty="0" smtClean="0">
                          <a:solidFill>
                            <a:prstClr val="black"/>
                          </a:solidFill>
                          <a:latin typeface="ＭＳ Ｐゴシック"/>
                          <a:ea typeface="+mn-ea"/>
                        </a:rPr>
                        <a:t>ＩＣＴを活用した医療情報の共有の評価の在り方を検討すること。</a:t>
                      </a:r>
                      <a:endParaRPr kumimoji="1" lang="ja-JP" altLang="en-US" sz="1800" dirty="0"/>
                    </a:p>
                  </a:txBody>
                  <a:tcPr marL="91430" marR="91430" marT="45729" marB="45729"/>
                </a:tc>
                <a:tc>
                  <a:txBody>
                    <a:bodyPr/>
                    <a:lstStyle/>
                    <a:p>
                      <a:pPr>
                        <a:lnSpc>
                          <a:spcPts val="2100"/>
                        </a:lnSpc>
                      </a:pPr>
                      <a:r>
                        <a:rPr kumimoji="1" lang="zh-TW" altLang="en-US" sz="1800" dirty="0" smtClean="0"/>
                        <a:t>基本問題小</a:t>
                      </a:r>
                      <a:r>
                        <a:rPr kumimoji="1" lang="ja-JP" altLang="en-US" sz="1800" dirty="0" smtClean="0"/>
                        <a:t>委員会</a:t>
                      </a:r>
                      <a:r>
                        <a:rPr kumimoji="1" lang="zh-TW" altLang="en-US" sz="1800" dirty="0" smtClean="0"/>
                        <a:t> </a:t>
                      </a:r>
                      <a:endParaRPr kumimoji="1" lang="ja-JP" altLang="en-US" sz="1800" dirty="0"/>
                    </a:p>
                  </a:txBody>
                  <a:tcPr marL="91430" marR="91430" marT="45729" marB="45729"/>
                </a:tc>
              </a:tr>
            </a:tbl>
          </a:graphicData>
        </a:graphic>
      </p:graphicFrame>
    </p:spTree>
    <p:extLst>
      <p:ext uri="{BB962C8B-B14F-4D97-AF65-F5344CB8AC3E}">
        <p14:creationId xmlns:p14="http://schemas.microsoft.com/office/powerpoint/2010/main" val="1070051929"/>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4" name="AutoShape 11"/>
          <p:cNvSpPr>
            <a:spLocks noChangeArrowheads="1"/>
          </p:cNvSpPr>
          <p:nvPr/>
        </p:nvSpPr>
        <p:spPr bwMode="auto">
          <a:xfrm flipH="1">
            <a:off x="4960046" y="2895950"/>
            <a:ext cx="209279" cy="719186"/>
          </a:xfrm>
          <a:prstGeom prst="leftArrow">
            <a:avLst>
              <a:gd name="adj1" fmla="val 50000"/>
              <a:gd name="adj2" fmla="val 37568"/>
            </a:avLst>
          </a:prstGeom>
          <a:solidFill>
            <a:srgbClr val="00B0F0"/>
          </a:solidFill>
          <a:ln w="9525">
            <a:solidFill>
              <a:srgbClr val="00B0F0"/>
            </a:solidFill>
            <a:miter lim="800000"/>
            <a:headEnd/>
            <a:tailEnd/>
          </a:ln>
        </p:spPr>
        <p:txBody>
          <a:bodyPr wrap="none" lIns="91355" tIns="45680" rIns="91355" bIns="45680" anchor="ctr"/>
          <a:lstStyle/>
          <a:p>
            <a:endParaRPr lang="ja-JP" altLang="en-US" dirty="0">
              <a:solidFill>
                <a:prstClr val="black"/>
              </a:solidFill>
            </a:endParaRPr>
          </a:p>
        </p:txBody>
      </p:sp>
      <p:sp>
        <p:nvSpPr>
          <p:cNvPr id="2060" name="Text Box 17"/>
          <p:cNvSpPr txBox="1">
            <a:spLocks noChangeArrowheads="1"/>
          </p:cNvSpPr>
          <p:nvPr/>
        </p:nvSpPr>
        <p:spPr bwMode="auto">
          <a:xfrm>
            <a:off x="-26146" y="225322"/>
            <a:ext cx="9906000" cy="523139"/>
          </a:xfrm>
          <a:prstGeom prst="rect">
            <a:avLst/>
          </a:prstGeom>
          <a:noFill/>
          <a:ln w="9525">
            <a:noFill/>
            <a:miter lim="800000"/>
            <a:headEnd/>
            <a:tailEnd/>
          </a:ln>
        </p:spPr>
        <p:txBody>
          <a:bodyPr lIns="91355" tIns="45680" rIns="91355" bIns="45680">
            <a:spAutoFit/>
          </a:bodyPr>
          <a:lstStyle/>
          <a:p>
            <a:pPr algn="ctr">
              <a:spcBef>
                <a:spcPct val="50000"/>
              </a:spcBef>
            </a:pPr>
            <a:r>
              <a:rPr lang="ja-JP" altLang="en-US" sz="2800" dirty="0" smtClean="0">
                <a:solidFill>
                  <a:prstClr val="black"/>
                </a:solidFill>
                <a:latin typeface="ＭＳ Ｐゴシック"/>
              </a:rPr>
              <a:t>平成</a:t>
            </a:r>
            <a:r>
              <a:rPr lang="ja-JP" altLang="en-US" sz="2800" dirty="0">
                <a:solidFill>
                  <a:prstClr val="black"/>
                </a:solidFill>
                <a:latin typeface="ＭＳ Ｐゴシック"/>
              </a:rPr>
              <a:t>２８</a:t>
            </a:r>
            <a:r>
              <a:rPr lang="ja-JP" altLang="en-US" sz="2800" dirty="0" smtClean="0">
                <a:solidFill>
                  <a:prstClr val="black"/>
                </a:solidFill>
                <a:latin typeface="ＭＳ Ｐゴシック"/>
              </a:rPr>
              <a:t>年度</a:t>
            </a:r>
            <a:r>
              <a:rPr lang="ja-JP" altLang="en-US" sz="2800" dirty="0">
                <a:solidFill>
                  <a:prstClr val="black"/>
                </a:solidFill>
                <a:latin typeface="ＭＳ Ｐゴシック"/>
              </a:rPr>
              <a:t>診療報酬改定</a:t>
            </a:r>
            <a:r>
              <a:rPr lang="ja-JP" altLang="en-US" sz="2800" dirty="0" smtClean="0">
                <a:solidFill>
                  <a:prstClr val="black"/>
                </a:solidFill>
                <a:latin typeface="ＭＳ Ｐゴシック"/>
              </a:rPr>
              <a:t>の大まかな流れ</a:t>
            </a:r>
            <a:endParaRPr lang="ja-JP" altLang="en-US" sz="2800" dirty="0">
              <a:solidFill>
                <a:prstClr val="black"/>
              </a:solidFill>
              <a:latin typeface="ＭＳ Ｐゴシック"/>
            </a:endParaRPr>
          </a:p>
        </p:txBody>
      </p:sp>
      <p:sp>
        <p:nvSpPr>
          <p:cNvPr id="2065" name="AutoShape 11"/>
          <p:cNvSpPr>
            <a:spLocks noChangeArrowheads="1"/>
          </p:cNvSpPr>
          <p:nvPr/>
        </p:nvSpPr>
        <p:spPr bwMode="auto">
          <a:xfrm flipH="1">
            <a:off x="4960046" y="4362118"/>
            <a:ext cx="209279" cy="720080"/>
          </a:xfrm>
          <a:prstGeom prst="leftArrow">
            <a:avLst>
              <a:gd name="adj1" fmla="val 50000"/>
              <a:gd name="adj2" fmla="val 37568"/>
            </a:avLst>
          </a:prstGeom>
          <a:solidFill>
            <a:srgbClr val="00B0F0"/>
          </a:solidFill>
          <a:ln w="9525">
            <a:solidFill>
              <a:srgbClr val="00B0F0"/>
            </a:solidFill>
            <a:miter lim="800000"/>
            <a:headEnd/>
            <a:tailEnd/>
          </a:ln>
        </p:spPr>
        <p:txBody>
          <a:bodyPr wrap="none" lIns="91355" tIns="45680" rIns="91355" bIns="45680" anchor="ctr"/>
          <a:lstStyle/>
          <a:p>
            <a:endParaRPr lang="ja-JP" altLang="en-US" dirty="0">
              <a:solidFill>
                <a:prstClr val="black"/>
              </a:solidFill>
            </a:endParaRPr>
          </a:p>
        </p:txBody>
      </p:sp>
      <p:sp>
        <p:nvSpPr>
          <p:cNvPr id="2066" name="AutoShape 16"/>
          <p:cNvSpPr>
            <a:spLocks noChangeArrowheads="1"/>
          </p:cNvSpPr>
          <p:nvPr/>
        </p:nvSpPr>
        <p:spPr bwMode="auto">
          <a:xfrm flipH="1">
            <a:off x="4964555" y="5769536"/>
            <a:ext cx="209277" cy="647971"/>
          </a:xfrm>
          <a:prstGeom prst="rightArrow">
            <a:avLst>
              <a:gd name="adj1" fmla="val 50000"/>
              <a:gd name="adj2" fmla="val 37568"/>
            </a:avLst>
          </a:prstGeom>
          <a:solidFill>
            <a:srgbClr val="FF0000"/>
          </a:solidFill>
          <a:ln w="9525">
            <a:solidFill>
              <a:srgbClr val="FF0000"/>
            </a:solidFill>
            <a:miter lim="800000"/>
            <a:headEnd/>
            <a:tailEnd/>
          </a:ln>
        </p:spPr>
        <p:txBody>
          <a:bodyPr wrap="none" lIns="91355" tIns="45680" rIns="91355" bIns="45680" anchor="ctr"/>
          <a:lstStyle/>
          <a:p>
            <a:endParaRPr lang="ja-JP" altLang="en-US" dirty="0">
              <a:solidFill>
                <a:prstClr val="black"/>
              </a:solidFill>
            </a:endParaRPr>
          </a:p>
        </p:txBody>
      </p:sp>
      <p:sp>
        <p:nvSpPr>
          <p:cNvPr id="2067" name="AutoShape 11"/>
          <p:cNvSpPr>
            <a:spLocks noChangeArrowheads="1"/>
          </p:cNvSpPr>
          <p:nvPr/>
        </p:nvSpPr>
        <p:spPr bwMode="auto">
          <a:xfrm flipH="1">
            <a:off x="4950956" y="1673914"/>
            <a:ext cx="228857" cy="648073"/>
          </a:xfrm>
          <a:prstGeom prst="leftArrow">
            <a:avLst>
              <a:gd name="adj1" fmla="val 50000"/>
              <a:gd name="adj2" fmla="val 37431"/>
            </a:avLst>
          </a:prstGeom>
          <a:solidFill>
            <a:srgbClr val="00B0F0"/>
          </a:solidFill>
          <a:ln w="9525">
            <a:solidFill>
              <a:srgbClr val="00B0F0"/>
            </a:solidFill>
            <a:miter lim="800000"/>
            <a:headEnd/>
            <a:tailEnd/>
          </a:ln>
        </p:spPr>
        <p:txBody>
          <a:bodyPr wrap="none" lIns="91355" tIns="45680" rIns="91355" bIns="45680" anchor="ctr"/>
          <a:lstStyle/>
          <a:p>
            <a:endParaRPr lang="ja-JP" altLang="en-US" dirty="0">
              <a:solidFill>
                <a:prstClr val="black"/>
              </a:solidFill>
            </a:endParaRPr>
          </a:p>
        </p:txBody>
      </p:sp>
      <p:sp>
        <p:nvSpPr>
          <p:cNvPr id="2051" name="Rectangle 3"/>
          <p:cNvSpPr>
            <a:spLocks noChangeArrowheads="1"/>
          </p:cNvSpPr>
          <p:nvPr/>
        </p:nvSpPr>
        <p:spPr bwMode="auto">
          <a:xfrm>
            <a:off x="128493" y="1410985"/>
            <a:ext cx="4752511" cy="1008112"/>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indent="-271206"/>
            <a:r>
              <a:rPr lang="ja-JP" altLang="en-US" sz="1500" dirty="0" smtClean="0">
                <a:solidFill>
                  <a:prstClr val="black"/>
                </a:solidFill>
                <a:latin typeface="ＭＳ Ｐゴシック"/>
              </a:rPr>
              <a:t>９月</a:t>
            </a:r>
            <a:r>
              <a:rPr lang="en-US" altLang="ja-JP" sz="1500" dirty="0" smtClean="0">
                <a:solidFill>
                  <a:prstClr val="black"/>
                </a:solidFill>
                <a:latin typeface="ＭＳ Ｐゴシック"/>
              </a:rPr>
              <a:t>16</a:t>
            </a:r>
            <a:r>
              <a:rPr lang="ja-JP" altLang="en-US" sz="1500" dirty="0" smtClean="0">
                <a:solidFill>
                  <a:prstClr val="black"/>
                </a:solidFill>
                <a:latin typeface="ＭＳ Ｐゴシック"/>
              </a:rPr>
              <a:t>日～</a:t>
            </a:r>
            <a:r>
              <a:rPr lang="en-US" altLang="ja-JP" sz="1500" dirty="0" smtClean="0">
                <a:solidFill>
                  <a:prstClr val="black"/>
                </a:solidFill>
                <a:latin typeface="ＭＳ Ｐゴシック"/>
              </a:rPr>
              <a:t>12</a:t>
            </a:r>
            <a:r>
              <a:rPr lang="ja-JP" altLang="en-US" sz="1500" dirty="0" smtClean="0">
                <a:solidFill>
                  <a:prstClr val="black"/>
                </a:solidFill>
                <a:latin typeface="ＭＳ Ｐゴシック"/>
              </a:rPr>
              <a:t>月４日</a:t>
            </a:r>
            <a:r>
              <a:rPr lang="en-US" altLang="ja-JP" sz="1500" dirty="0">
                <a:solidFill>
                  <a:prstClr val="black"/>
                </a:solidFill>
                <a:latin typeface="ＭＳ Ｐゴシック"/>
              </a:rPr>
              <a:t> </a:t>
            </a:r>
            <a:r>
              <a:rPr lang="en-US" altLang="ja-JP" sz="1500" dirty="0" smtClean="0">
                <a:solidFill>
                  <a:prstClr val="black"/>
                </a:solidFill>
                <a:latin typeface="ＭＳ Ｐゴシック"/>
              </a:rPr>
              <a:t>  </a:t>
            </a:r>
            <a:r>
              <a:rPr lang="ja-JP" altLang="en-US" sz="1500" dirty="0" smtClean="0">
                <a:solidFill>
                  <a:prstClr val="black"/>
                </a:solidFill>
                <a:latin typeface="ＭＳ Ｐゴシック"/>
              </a:rPr>
              <a:t>診療</a:t>
            </a:r>
            <a:r>
              <a:rPr lang="ja-JP" altLang="en-US" sz="1500" dirty="0">
                <a:solidFill>
                  <a:prstClr val="black"/>
                </a:solidFill>
                <a:latin typeface="ＭＳ Ｐゴシック"/>
              </a:rPr>
              <a:t>報酬改定の基本方針の議論</a:t>
            </a:r>
            <a:endParaRPr lang="en-US" altLang="ja-JP" sz="1500" dirty="0">
              <a:solidFill>
                <a:prstClr val="black"/>
              </a:solidFill>
              <a:latin typeface="ＭＳ Ｐゴシック"/>
            </a:endParaRPr>
          </a:p>
          <a:p>
            <a:pPr marL="271206" indent="-271206"/>
            <a:r>
              <a:rPr lang="en-US" altLang="zh-TW" sz="1500" dirty="0" smtClean="0">
                <a:solidFill>
                  <a:prstClr val="black"/>
                </a:solidFill>
                <a:latin typeface="ＭＳ Ｐゴシック"/>
              </a:rPr>
              <a:t>12</a:t>
            </a:r>
            <a:r>
              <a:rPr lang="ja-JP" altLang="en-US" sz="1500" dirty="0" smtClean="0">
                <a:solidFill>
                  <a:prstClr val="black"/>
                </a:solidFill>
                <a:latin typeface="ＭＳ Ｐゴシック"/>
              </a:rPr>
              <a:t>月７日　</a:t>
            </a:r>
            <a:r>
              <a:rPr lang="zh-TW" altLang="en-US" sz="1500" dirty="0" smtClean="0">
                <a:solidFill>
                  <a:prstClr val="black"/>
                </a:solidFill>
                <a:latin typeface="ＭＳ Ｐゴシック"/>
                <a:ea typeface="ＭＳ Ｐゴシック"/>
              </a:rPr>
              <a:t>平成</a:t>
            </a:r>
            <a:r>
              <a:rPr lang="ja-JP" altLang="en-US" sz="1500" dirty="0">
                <a:solidFill>
                  <a:prstClr val="black"/>
                </a:solidFill>
                <a:latin typeface="ＭＳ Ｐゴシック"/>
              </a:rPr>
              <a:t>２８</a:t>
            </a:r>
            <a:r>
              <a:rPr lang="zh-TW" altLang="en-US" sz="1500" dirty="0" smtClean="0">
                <a:solidFill>
                  <a:prstClr val="black"/>
                </a:solidFill>
                <a:latin typeface="ＭＳ Ｐゴシック"/>
                <a:ea typeface="ＭＳ Ｐゴシック"/>
              </a:rPr>
              <a:t>年度</a:t>
            </a:r>
            <a:r>
              <a:rPr lang="zh-TW" altLang="en-US" sz="1500" dirty="0">
                <a:solidFill>
                  <a:prstClr val="black"/>
                </a:solidFill>
                <a:latin typeface="ＭＳ Ｐゴシック"/>
                <a:ea typeface="ＭＳ Ｐゴシック"/>
              </a:rPr>
              <a:t>診療報酬</a:t>
            </a:r>
            <a:r>
              <a:rPr lang="zh-TW" altLang="en-US" sz="1500" dirty="0" smtClean="0">
                <a:solidFill>
                  <a:prstClr val="black"/>
                </a:solidFill>
                <a:latin typeface="ＭＳ Ｐゴシック"/>
                <a:ea typeface="ＭＳ Ｐゴシック"/>
              </a:rPr>
              <a:t>改定</a:t>
            </a:r>
            <a:r>
              <a:rPr lang="ja-JP" altLang="en-US" sz="1500" dirty="0" smtClean="0">
                <a:solidFill>
                  <a:prstClr val="black"/>
                </a:solidFill>
                <a:latin typeface="ＭＳ Ｐゴシック"/>
              </a:rPr>
              <a:t>の</a:t>
            </a:r>
            <a:r>
              <a:rPr lang="zh-TW" altLang="en-US" sz="1500" dirty="0" smtClean="0">
                <a:solidFill>
                  <a:prstClr val="black"/>
                </a:solidFill>
                <a:latin typeface="ＭＳ Ｐゴシック"/>
                <a:ea typeface="ＭＳ Ｐゴシック"/>
              </a:rPr>
              <a:t>基本方針</a:t>
            </a:r>
            <a:r>
              <a:rPr lang="ja-JP" altLang="en-US" sz="1500" dirty="0" smtClean="0">
                <a:solidFill>
                  <a:prstClr val="black"/>
                </a:solidFill>
                <a:latin typeface="ＭＳ Ｐゴシック"/>
              </a:rPr>
              <a:t>の</a:t>
            </a:r>
            <a:r>
              <a:rPr lang="ja-JP" altLang="en-US" sz="1500" dirty="0">
                <a:solidFill>
                  <a:prstClr val="black"/>
                </a:solidFill>
                <a:latin typeface="ＭＳ Ｐゴシック"/>
              </a:rPr>
              <a:t>策定</a:t>
            </a:r>
          </a:p>
        </p:txBody>
      </p:sp>
      <p:sp>
        <p:nvSpPr>
          <p:cNvPr id="2053" name="AutoShape 7"/>
          <p:cNvSpPr>
            <a:spLocks noChangeArrowheads="1"/>
          </p:cNvSpPr>
          <p:nvPr/>
        </p:nvSpPr>
        <p:spPr bwMode="auto">
          <a:xfrm>
            <a:off x="1448097" y="2708021"/>
            <a:ext cx="2015623" cy="358249"/>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algn="ctr"/>
            <a:r>
              <a:rPr lang="ja-JP" altLang="en-US" sz="1600" b="1" dirty="0">
                <a:solidFill>
                  <a:prstClr val="black"/>
                </a:solidFill>
              </a:rPr>
              <a:t>内　　閣</a:t>
            </a:r>
          </a:p>
        </p:txBody>
      </p:sp>
      <p:sp>
        <p:nvSpPr>
          <p:cNvPr id="2054" name="AutoShape 8"/>
          <p:cNvSpPr>
            <a:spLocks noChangeArrowheads="1"/>
          </p:cNvSpPr>
          <p:nvPr/>
        </p:nvSpPr>
        <p:spPr bwMode="auto">
          <a:xfrm>
            <a:off x="489209" y="1053040"/>
            <a:ext cx="4184456" cy="358249"/>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algn="ctr"/>
            <a:r>
              <a:rPr lang="ja-JP" altLang="en-US" sz="1600" b="1" dirty="0">
                <a:solidFill>
                  <a:prstClr val="black"/>
                </a:solidFill>
              </a:rPr>
              <a:t>社会保障審議会（医療保険部会、医療部会）</a:t>
            </a:r>
          </a:p>
        </p:txBody>
      </p:sp>
      <p:sp>
        <p:nvSpPr>
          <p:cNvPr id="2056" name="Rectangle 12"/>
          <p:cNvSpPr>
            <a:spLocks noChangeArrowheads="1"/>
          </p:cNvSpPr>
          <p:nvPr/>
        </p:nvSpPr>
        <p:spPr bwMode="auto">
          <a:xfrm>
            <a:off x="128493" y="4074078"/>
            <a:ext cx="4752511" cy="1293218"/>
          </a:xfrm>
          <a:prstGeom prst="rect">
            <a:avLst/>
          </a:prstGeom>
          <a:solidFill>
            <a:schemeClr val="accent6">
              <a:lumMod val="20000"/>
              <a:lumOff val="80000"/>
            </a:schemeClr>
          </a:solidFill>
          <a:ln w="9525">
            <a:solidFill>
              <a:schemeClr val="tx1"/>
            </a:solidFill>
            <a:miter lim="800000"/>
            <a:headEnd/>
            <a:tailEnd/>
          </a:ln>
        </p:spPr>
        <p:txBody>
          <a:bodyPr lIns="36000" rIns="0"/>
          <a:lstStyle/>
          <a:p>
            <a:pPr marL="271206" indent="-271206"/>
            <a:r>
              <a:rPr lang="ja-JP" altLang="en-US" sz="1500" dirty="0" smtClean="0">
                <a:solidFill>
                  <a:prstClr val="black"/>
                </a:solidFill>
                <a:latin typeface="ＭＳ Ｐゴシック"/>
              </a:rPr>
              <a:t> １月</a:t>
            </a:r>
            <a:r>
              <a:rPr lang="en-US" altLang="ja-JP" sz="1500" dirty="0" smtClean="0">
                <a:solidFill>
                  <a:prstClr val="black"/>
                </a:solidFill>
                <a:latin typeface="ＭＳ Ｐゴシック"/>
              </a:rPr>
              <a:t>13</a:t>
            </a:r>
            <a:r>
              <a:rPr lang="ja-JP" altLang="en-US" sz="1500" dirty="0" smtClean="0">
                <a:solidFill>
                  <a:prstClr val="black"/>
                </a:solidFill>
                <a:latin typeface="ＭＳ Ｐゴシック"/>
              </a:rPr>
              <a:t>日</a:t>
            </a:r>
            <a:endParaRPr lang="ja-JP" altLang="en-US" sz="1500" dirty="0">
              <a:solidFill>
                <a:prstClr val="black"/>
              </a:solidFill>
              <a:latin typeface="ＭＳ Ｐゴシック"/>
            </a:endParaRPr>
          </a:p>
          <a:p>
            <a:pPr marL="271206" indent="-271206"/>
            <a:r>
              <a:rPr lang="ja-JP" altLang="en-US" sz="1500" dirty="0">
                <a:solidFill>
                  <a:prstClr val="black"/>
                </a:solidFill>
                <a:latin typeface="ＭＳ Ｐゴシック"/>
              </a:rPr>
              <a:t>　</a:t>
            </a:r>
            <a:r>
              <a:rPr lang="ja-JP" altLang="en-US" sz="1500" dirty="0" smtClean="0">
                <a:solidFill>
                  <a:prstClr val="black"/>
                </a:solidFill>
                <a:latin typeface="ＭＳ Ｐゴシック"/>
              </a:rPr>
              <a:t> 中医協</a:t>
            </a:r>
            <a:r>
              <a:rPr lang="ja-JP" altLang="en-US" sz="1500" dirty="0">
                <a:solidFill>
                  <a:prstClr val="black"/>
                </a:solidFill>
                <a:latin typeface="ＭＳ Ｐゴシック"/>
              </a:rPr>
              <a:t>に対し、</a:t>
            </a:r>
            <a:endParaRPr lang="en-US" altLang="ja-JP" sz="1500" dirty="0">
              <a:solidFill>
                <a:prstClr val="black"/>
              </a:solidFill>
              <a:latin typeface="ＭＳ Ｐゴシック"/>
            </a:endParaRPr>
          </a:p>
          <a:p>
            <a:pPr marL="271206" indent="-98331"/>
            <a:r>
              <a:rPr lang="ja-JP" altLang="en-US" sz="1500" dirty="0" smtClean="0">
                <a:solidFill>
                  <a:prstClr val="black"/>
                </a:solidFill>
                <a:latin typeface="ＭＳ Ｐゴシック"/>
              </a:rPr>
              <a:t> ・</a:t>
            </a:r>
            <a:r>
              <a:rPr lang="ja-JP" altLang="en-US" sz="1500" dirty="0">
                <a:solidFill>
                  <a:prstClr val="black"/>
                </a:solidFill>
                <a:latin typeface="ＭＳ Ｐゴシック"/>
              </a:rPr>
              <a:t>　予算編成過程を通じて内閣が決定した「改定率」</a:t>
            </a:r>
            <a:endParaRPr lang="en-US" altLang="ja-JP" sz="1500" dirty="0">
              <a:solidFill>
                <a:prstClr val="black"/>
              </a:solidFill>
              <a:latin typeface="ＭＳ Ｐゴシック"/>
            </a:endParaRPr>
          </a:p>
          <a:p>
            <a:pPr marL="271206" indent="-98331"/>
            <a:r>
              <a:rPr lang="ja-JP" altLang="en-US" sz="1500" dirty="0" smtClean="0">
                <a:solidFill>
                  <a:prstClr val="black"/>
                </a:solidFill>
                <a:latin typeface="ＭＳ Ｐゴシック"/>
              </a:rPr>
              <a:t> ・</a:t>
            </a:r>
            <a:r>
              <a:rPr lang="ja-JP" altLang="en-US" sz="1500" dirty="0">
                <a:solidFill>
                  <a:prstClr val="black"/>
                </a:solidFill>
                <a:latin typeface="ＭＳ Ｐゴシック"/>
              </a:rPr>
              <a:t>　社会保障審議会で策定された「基本方針」</a:t>
            </a:r>
            <a:endParaRPr lang="en-US" altLang="ja-JP" sz="1500" dirty="0">
              <a:solidFill>
                <a:prstClr val="black"/>
              </a:solidFill>
              <a:latin typeface="ＭＳ Ｐゴシック"/>
            </a:endParaRPr>
          </a:p>
          <a:p>
            <a:pPr indent="95160"/>
            <a:r>
              <a:rPr lang="ja-JP" altLang="en-US" sz="1500" dirty="0" smtClean="0">
                <a:solidFill>
                  <a:prstClr val="black"/>
                </a:solidFill>
                <a:latin typeface="ＭＳ Ｐゴシック"/>
              </a:rPr>
              <a:t> に</a:t>
            </a:r>
            <a:r>
              <a:rPr lang="ja-JP" altLang="en-US" sz="1500" dirty="0">
                <a:solidFill>
                  <a:prstClr val="black"/>
                </a:solidFill>
                <a:latin typeface="ＭＳ Ｐゴシック"/>
              </a:rPr>
              <a:t>基づき改定案の調査･審議を行うよう諮問</a:t>
            </a:r>
          </a:p>
        </p:txBody>
      </p:sp>
      <p:sp>
        <p:nvSpPr>
          <p:cNvPr id="2057" name="AutoShape 13"/>
          <p:cNvSpPr>
            <a:spLocks noChangeArrowheads="1"/>
          </p:cNvSpPr>
          <p:nvPr/>
        </p:nvSpPr>
        <p:spPr bwMode="auto">
          <a:xfrm>
            <a:off x="1517669" y="3720498"/>
            <a:ext cx="2014092" cy="356281"/>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algn="ctr"/>
            <a:r>
              <a:rPr lang="ja-JP" altLang="en-US" sz="1600" b="1" dirty="0">
                <a:solidFill>
                  <a:prstClr val="black"/>
                </a:solidFill>
              </a:rPr>
              <a:t>厚生労働大臣</a:t>
            </a:r>
          </a:p>
        </p:txBody>
      </p:sp>
      <p:sp>
        <p:nvSpPr>
          <p:cNvPr id="2058" name="Rectangle 14"/>
          <p:cNvSpPr>
            <a:spLocks noChangeArrowheads="1"/>
          </p:cNvSpPr>
          <p:nvPr/>
        </p:nvSpPr>
        <p:spPr bwMode="auto">
          <a:xfrm>
            <a:off x="128482" y="5912405"/>
            <a:ext cx="4752510" cy="380112"/>
          </a:xfrm>
          <a:prstGeom prst="rect">
            <a:avLst/>
          </a:prstGeom>
          <a:solidFill>
            <a:schemeClr val="accent6">
              <a:lumMod val="20000"/>
              <a:lumOff val="80000"/>
            </a:schemeClr>
          </a:solidFill>
          <a:ln w="9525">
            <a:solidFill>
              <a:schemeClr val="tx1"/>
            </a:solidFill>
            <a:miter lim="800000"/>
            <a:headEnd/>
            <a:tailEnd/>
          </a:ln>
        </p:spPr>
        <p:txBody>
          <a:bodyPr anchor="ctr"/>
          <a:lstStyle/>
          <a:p>
            <a:pPr marL="271206" indent="-271206"/>
            <a:r>
              <a:rPr lang="ja-JP" altLang="en-US" sz="1500" dirty="0" smtClean="0">
                <a:solidFill>
                  <a:prstClr val="black"/>
                </a:solidFill>
              </a:rPr>
              <a:t> ３月４日</a:t>
            </a:r>
            <a:r>
              <a:rPr lang="ja-JP" altLang="en-US" sz="1500" dirty="0">
                <a:solidFill>
                  <a:prstClr val="black"/>
                </a:solidFill>
              </a:rPr>
              <a:t>　診療報酬改定に係る告示･通知の発出</a:t>
            </a:r>
          </a:p>
        </p:txBody>
      </p:sp>
      <p:sp>
        <p:nvSpPr>
          <p:cNvPr id="2059" name="AutoShape 15"/>
          <p:cNvSpPr>
            <a:spLocks noChangeArrowheads="1"/>
          </p:cNvSpPr>
          <p:nvPr/>
        </p:nvSpPr>
        <p:spPr bwMode="auto">
          <a:xfrm>
            <a:off x="1447378" y="5552669"/>
            <a:ext cx="2015623" cy="358249"/>
          </a:xfrm>
          <a:prstGeom prst="roundRect">
            <a:avLst>
              <a:gd name="adj" fmla="val 16667"/>
            </a:avLst>
          </a:prstGeom>
          <a:solidFill>
            <a:schemeClr val="accent6">
              <a:lumMod val="60000"/>
              <a:lumOff val="40000"/>
            </a:schemeClr>
          </a:solidFill>
          <a:ln w="9525">
            <a:solidFill>
              <a:schemeClr val="tx1"/>
            </a:solidFill>
            <a:round/>
            <a:headEnd/>
            <a:tailEnd/>
          </a:ln>
        </p:spPr>
        <p:txBody>
          <a:bodyPr wrap="none" anchor="ctr"/>
          <a:lstStyle/>
          <a:p>
            <a:pPr algn="ctr"/>
            <a:r>
              <a:rPr lang="ja-JP" altLang="en-US" sz="1600" b="1" dirty="0">
                <a:solidFill>
                  <a:prstClr val="black"/>
                </a:solidFill>
              </a:rPr>
              <a:t>厚生労働大臣</a:t>
            </a:r>
          </a:p>
        </p:txBody>
      </p:sp>
      <p:sp>
        <p:nvSpPr>
          <p:cNvPr id="2050" name="Rectangle 2"/>
          <p:cNvSpPr>
            <a:spLocks noChangeArrowheads="1"/>
          </p:cNvSpPr>
          <p:nvPr/>
        </p:nvSpPr>
        <p:spPr bwMode="auto">
          <a:xfrm>
            <a:off x="5233533" y="1391899"/>
            <a:ext cx="4544010" cy="4929251"/>
          </a:xfrm>
          <a:prstGeom prst="rect">
            <a:avLst/>
          </a:prstGeom>
          <a:solidFill>
            <a:schemeClr val="accent5">
              <a:lumMod val="20000"/>
              <a:lumOff val="80000"/>
            </a:schemeClr>
          </a:solidFill>
          <a:ln w="9525">
            <a:solidFill>
              <a:schemeClr val="tx1"/>
            </a:solidFill>
            <a:miter lim="800000"/>
            <a:headEnd/>
            <a:tailEnd/>
          </a:ln>
        </p:spPr>
        <p:txBody>
          <a:bodyPr lIns="36000" tIns="36000" rIns="0" bIns="36000"/>
          <a:lstStyle/>
          <a:p>
            <a:pPr marL="723900" indent="-723900"/>
            <a:r>
              <a:rPr lang="ja-JP" altLang="en-US" sz="1500" dirty="0" smtClean="0">
                <a:solidFill>
                  <a:prstClr val="black"/>
                </a:solidFill>
                <a:latin typeface="ＭＳ Ｐゴシック"/>
              </a:rPr>
              <a:t> </a:t>
            </a:r>
            <a:r>
              <a:rPr lang="ja-JP" altLang="en-US" sz="1500" b="1" dirty="0" smtClean="0">
                <a:solidFill>
                  <a:prstClr val="black"/>
                </a:solidFill>
                <a:latin typeface="ＭＳ Ｐゴシック"/>
              </a:rPr>
              <a:t>２月</a:t>
            </a:r>
            <a:r>
              <a:rPr lang="ja-JP" altLang="en-US" sz="1500" b="1" dirty="0">
                <a:solidFill>
                  <a:prstClr val="black"/>
                </a:solidFill>
                <a:latin typeface="ＭＳ Ｐゴシック"/>
              </a:rPr>
              <a:t>中旬</a:t>
            </a:r>
            <a:r>
              <a:rPr lang="ja-JP" altLang="en-US" sz="1500" b="1" dirty="0" smtClean="0">
                <a:solidFill>
                  <a:prstClr val="black"/>
                </a:solidFill>
                <a:latin typeface="ＭＳ Ｐゴシック"/>
              </a:rPr>
              <a:t>以降　入院</a:t>
            </a:r>
            <a:r>
              <a:rPr lang="ja-JP" altLang="en-US" sz="1500" b="1" dirty="0">
                <a:solidFill>
                  <a:prstClr val="black"/>
                </a:solidFill>
                <a:latin typeface="ＭＳ Ｐゴシック"/>
              </a:rPr>
              <a:t>医療</a:t>
            </a:r>
            <a:r>
              <a:rPr lang="en-US" altLang="ja-JP" sz="1500" b="1" dirty="0">
                <a:solidFill>
                  <a:prstClr val="black"/>
                </a:solidFill>
                <a:latin typeface="ＭＳ Ｐゴシック"/>
              </a:rPr>
              <a:t>､</a:t>
            </a:r>
            <a:r>
              <a:rPr lang="ja-JP" altLang="en-US" sz="1500" b="1" dirty="0">
                <a:solidFill>
                  <a:prstClr val="black"/>
                </a:solidFill>
                <a:latin typeface="ＭＳ Ｐゴシック"/>
              </a:rPr>
              <a:t>外来医療</a:t>
            </a:r>
            <a:r>
              <a:rPr lang="en-US" altLang="ja-JP" sz="1500" b="1" dirty="0">
                <a:solidFill>
                  <a:prstClr val="black"/>
                </a:solidFill>
                <a:latin typeface="ＭＳ Ｐゴシック"/>
              </a:rPr>
              <a:t>､</a:t>
            </a:r>
            <a:r>
              <a:rPr lang="ja-JP" altLang="en-US" sz="1500" b="1" dirty="0">
                <a:solidFill>
                  <a:prstClr val="black"/>
                </a:solidFill>
                <a:latin typeface="ＭＳ Ｐゴシック"/>
              </a:rPr>
              <a:t>在宅医療等</a:t>
            </a:r>
            <a:r>
              <a:rPr lang="ja-JP" altLang="en-US" sz="1500" b="1" dirty="0" smtClean="0">
                <a:solidFill>
                  <a:prstClr val="black"/>
                </a:solidFill>
                <a:latin typeface="ＭＳ Ｐゴシック"/>
              </a:rPr>
              <a:t>の</a:t>
            </a:r>
            <a:endParaRPr lang="en-US" altLang="ja-JP" sz="1500" b="1" dirty="0" smtClean="0">
              <a:solidFill>
                <a:prstClr val="black"/>
              </a:solidFill>
              <a:latin typeface="ＭＳ Ｐゴシック"/>
            </a:endParaRPr>
          </a:p>
          <a:p>
            <a:pPr marL="723900" indent="-723900"/>
            <a:r>
              <a:rPr lang="ja-JP" altLang="en-US" sz="1500" b="1" dirty="0">
                <a:solidFill>
                  <a:prstClr val="black"/>
                </a:solidFill>
                <a:latin typeface="ＭＳ Ｐゴシック"/>
              </a:rPr>
              <a:t>　</a:t>
            </a:r>
            <a:r>
              <a:rPr lang="ja-JP" altLang="en-US" sz="1500" b="1" dirty="0" smtClean="0">
                <a:solidFill>
                  <a:prstClr val="black"/>
                </a:solidFill>
                <a:latin typeface="ＭＳ Ｐゴシック"/>
              </a:rPr>
              <a:t>　　　　　　　　あり方について議論</a:t>
            </a:r>
            <a:endParaRPr lang="en-US" altLang="ja-JP" sz="1500" b="1" dirty="0">
              <a:solidFill>
                <a:prstClr val="black"/>
              </a:solidFill>
              <a:latin typeface="ＭＳ Ｐゴシック"/>
            </a:endParaRPr>
          </a:p>
          <a:p>
            <a:pPr marL="268034" indent="-268034"/>
            <a:endParaRPr lang="en-US" altLang="ja-JP" sz="1400" b="1" dirty="0">
              <a:solidFill>
                <a:prstClr val="black"/>
              </a:solidFill>
              <a:latin typeface="ＭＳ Ｐゴシック"/>
            </a:endParaRPr>
          </a:p>
          <a:p>
            <a:r>
              <a:rPr lang="ja-JP" altLang="en-US" sz="1500" b="1" dirty="0" smtClean="0">
                <a:solidFill>
                  <a:prstClr val="black"/>
                </a:solidFill>
                <a:latin typeface="ＭＳ Ｐゴシック"/>
              </a:rPr>
              <a:t> ～</a:t>
            </a:r>
            <a:r>
              <a:rPr lang="en-US" altLang="ja-JP" sz="1500" b="1" dirty="0">
                <a:solidFill>
                  <a:prstClr val="black"/>
                </a:solidFill>
                <a:latin typeface="ＭＳ Ｐゴシック"/>
              </a:rPr>
              <a:t>12</a:t>
            </a:r>
            <a:r>
              <a:rPr lang="ja-JP" altLang="en-US" sz="1500" b="1" dirty="0" smtClean="0">
                <a:solidFill>
                  <a:prstClr val="black"/>
                </a:solidFill>
                <a:latin typeface="ＭＳ Ｐゴシック"/>
              </a:rPr>
              <a:t>月</a:t>
            </a:r>
            <a:r>
              <a:rPr lang="en-US" altLang="ja-JP" sz="1500" b="1" dirty="0" smtClean="0">
                <a:solidFill>
                  <a:prstClr val="black"/>
                </a:solidFill>
                <a:latin typeface="ＭＳ Ｐゴシック"/>
              </a:rPr>
              <a:t>16</a:t>
            </a:r>
            <a:r>
              <a:rPr lang="ja-JP" altLang="en-US" sz="1500" b="1" dirty="0" smtClean="0">
                <a:solidFill>
                  <a:prstClr val="black"/>
                </a:solidFill>
                <a:latin typeface="ＭＳ Ｐゴシック"/>
              </a:rPr>
              <a:t>日</a:t>
            </a:r>
            <a:r>
              <a:rPr lang="ja-JP" altLang="en-US" sz="1500" b="1" dirty="0">
                <a:solidFill>
                  <a:prstClr val="black"/>
                </a:solidFill>
                <a:latin typeface="ＭＳ Ｐゴシック"/>
              </a:rPr>
              <a:t>　</a:t>
            </a:r>
          </a:p>
          <a:p>
            <a:r>
              <a:rPr lang="ja-JP" altLang="en-US" sz="1500" b="1" dirty="0" smtClean="0">
                <a:solidFill>
                  <a:prstClr val="black"/>
                </a:solidFill>
                <a:latin typeface="ＭＳ Ｐゴシック"/>
              </a:rPr>
              <a:t> </a:t>
            </a:r>
            <a:r>
              <a:rPr lang="ja-JP" altLang="en-US" sz="1500" b="1" dirty="0">
                <a:solidFill>
                  <a:prstClr val="black"/>
                </a:solidFill>
                <a:latin typeface="ＭＳ Ｐゴシック"/>
              </a:rPr>
              <a:t>　　</a:t>
            </a:r>
            <a:r>
              <a:rPr lang="ja-JP" altLang="en-US" sz="1500" b="1" dirty="0" smtClean="0">
                <a:solidFill>
                  <a:prstClr val="black"/>
                </a:solidFill>
                <a:latin typeface="ＭＳ Ｐゴシック"/>
              </a:rPr>
              <a:t>検証</a:t>
            </a:r>
            <a:r>
              <a:rPr lang="ja-JP" altLang="en-US" sz="1500" b="1" dirty="0">
                <a:solidFill>
                  <a:prstClr val="black"/>
                </a:solidFill>
                <a:latin typeface="ＭＳ Ｐゴシック"/>
              </a:rPr>
              <a:t>結果も含め、個別項目について集中的に議論</a:t>
            </a:r>
          </a:p>
          <a:p>
            <a:pPr marL="271206" indent="-271206"/>
            <a:endParaRPr lang="en-US" altLang="ja-JP" sz="1500" b="1" dirty="0" smtClean="0">
              <a:solidFill>
                <a:prstClr val="black"/>
              </a:solidFill>
              <a:latin typeface="ＭＳ Ｐゴシック"/>
            </a:endParaRPr>
          </a:p>
          <a:p>
            <a:pPr marL="271206" indent="-271206"/>
            <a:r>
              <a:rPr lang="en-US" altLang="ja-JP" sz="1500" b="1" dirty="0" smtClean="0">
                <a:solidFill>
                  <a:prstClr val="black"/>
                </a:solidFill>
                <a:latin typeface="ＭＳ Ｐゴシック"/>
              </a:rPr>
              <a:t> 11</a:t>
            </a:r>
            <a:r>
              <a:rPr lang="ja-JP" altLang="en-US" sz="1500" b="1" dirty="0" smtClean="0">
                <a:solidFill>
                  <a:prstClr val="black"/>
                </a:solidFill>
                <a:latin typeface="ＭＳ Ｐゴシック"/>
              </a:rPr>
              <a:t>月４日</a:t>
            </a:r>
            <a:r>
              <a:rPr lang="ja-JP" altLang="en-US" sz="1500" b="1" dirty="0">
                <a:solidFill>
                  <a:prstClr val="black"/>
                </a:solidFill>
                <a:latin typeface="ＭＳ Ｐゴシック"/>
              </a:rPr>
              <a:t>　医療経済実態調査の結果</a:t>
            </a:r>
            <a:r>
              <a:rPr lang="ja-JP" altLang="en-US" sz="1500" b="1" dirty="0" smtClean="0">
                <a:solidFill>
                  <a:prstClr val="black"/>
                </a:solidFill>
                <a:latin typeface="ＭＳ Ｐゴシック"/>
              </a:rPr>
              <a:t>報告</a:t>
            </a:r>
            <a:endParaRPr lang="en-US" altLang="ja-JP" sz="1500" b="1" dirty="0" smtClean="0">
              <a:solidFill>
                <a:prstClr val="black"/>
              </a:solidFill>
              <a:latin typeface="ＭＳ Ｐゴシック"/>
            </a:endParaRPr>
          </a:p>
          <a:p>
            <a:pPr marL="271206" indent="-271206"/>
            <a:r>
              <a:rPr lang="en-US" altLang="ja-JP" sz="1500" b="1" dirty="0" smtClean="0">
                <a:solidFill>
                  <a:prstClr val="black"/>
                </a:solidFill>
                <a:latin typeface="ＭＳ Ｐゴシック"/>
              </a:rPr>
              <a:t> 12</a:t>
            </a:r>
            <a:r>
              <a:rPr lang="ja-JP" altLang="en-US" sz="1500" b="1" dirty="0" smtClean="0">
                <a:solidFill>
                  <a:prstClr val="black"/>
                </a:solidFill>
                <a:latin typeface="ＭＳ Ｐゴシック"/>
              </a:rPr>
              <a:t>月２日  診療報酬改定に関する両側の見解</a:t>
            </a:r>
            <a:endParaRPr lang="en-US" altLang="ja-JP" sz="1500" b="1" dirty="0" smtClean="0">
              <a:solidFill>
                <a:prstClr val="black"/>
              </a:solidFill>
              <a:latin typeface="ＭＳ Ｐゴシック"/>
            </a:endParaRPr>
          </a:p>
          <a:p>
            <a:pPr marL="271206" indent="-271206"/>
            <a:r>
              <a:rPr lang="en-US" altLang="ja-JP" sz="1500" b="1" dirty="0">
                <a:solidFill>
                  <a:prstClr val="black"/>
                </a:solidFill>
                <a:latin typeface="ＭＳ Ｐゴシック"/>
              </a:rPr>
              <a:t> </a:t>
            </a:r>
            <a:r>
              <a:rPr lang="en-US" altLang="ja-JP" sz="1500" b="1" dirty="0" smtClean="0">
                <a:solidFill>
                  <a:prstClr val="black"/>
                </a:solidFill>
                <a:latin typeface="ＭＳ Ｐゴシック"/>
              </a:rPr>
              <a:t>12</a:t>
            </a:r>
            <a:r>
              <a:rPr lang="ja-JP" altLang="en-US" sz="1500" b="1" dirty="0" smtClean="0">
                <a:solidFill>
                  <a:prstClr val="black"/>
                </a:solidFill>
                <a:latin typeface="ＭＳ Ｐゴシック"/>
              </a:rPr>
              <a:t>月４日</a:t>
            </a:r>
            <a:r>
              <a:rPr lang="ja-JP" altLang="en-US" sz="1500" b="1" dirty="0">
                <a:solidFill>
                  <a:prstClr val="black"/>
                </a:solidFill>
                <a:latin typeface="ＭＳ Ｐゴシック"/>
              </a:rPr>
              <a:t>　薬価調査・材料価格調査</a:t>
            </a:r>
            <a:r>
              <a:rPr lang="ja-JP" altLang="en-US" sz="1500" b="1" dirty="0" smtClean="0">
                <a:solidFill>
                  <a:prstClr val="black"/>
                </a:solidFill>
                <a:latin typeface="ＭＳ Ｐゴシック"/>
              </a:rPr>
              <a:t>の速報報告</a:t>
            </a:r>
            <a:endParaRPr lang="ja-JP" altLang="en-US" sz="1500" b="1" dirty="0">
              <a:solidFill>
                <a:prstClr val="black"/>
              </a:solidFill>
              <a:latin typeface="ＭＳ Ｐゴシック"/>
            </a:endParaRPr>
          </a:p>
          <a:p>
            <a:pPr marL="271206" indent="-271206"/>
            <a:r>
              <a:rPr lang="en-US" altLang="ja-JP" sz="1500" b="1" dirty="0">
                <a:solidFill>
                  <a:prstClr val="black"/>
                </a:solidFill>
                <a:latin typeface="ＭＳ Ｐゴシック"/>
              </a:rPr>
              <a:t> </a:t>
            </a:r>
            <a:r>
              <a:rPr lang="en-US" altLang="ja-JP" sz="1500" b="1" dirty="0" smtClean="0">
                <a:solidFill>
                  <a:prstClr val="black"/>
                </a:solidFill>
                <a:latin typeface="ＭＳ Ｐゴシック"/>
              </a:rPr>
              <a:t>12</a:t>
            </a:r>
            <a:r>
              <a:rPr lang="ja-JP" altLang="en-US" sz="1500" b="1" dirty="0" smtClean="0">
                <a:solidFill>
                  <a:prstClr val="black"/>
                </a:solidFill>
                <a:latin typeface="ＭＳ Ｐゴシック"/>
              </a:rPr>
              <a:t>月</a:t>
            </a:r>
            <a:r>
              <a:rPr lang="en-US" altLang="ja-JP" sz="1500" b="1" dirty="0" smtClean="0">
                <a:solidFill>
                  <a:prstClr val="black"/>
                </a:solidFill>
                <a:latin typeface="ＭＳ Ｐゴシック"/>
              </a:rPr>
              <a:t>11</a:t>
            </a:r>
            <a:r>
              <a:rPr lang="ja-JP" altLang="en-US" sz="1500" b="1" dirty="0" smtClean="0">
                <a:solidFill>
                  <a:prstClr val="black"/>
                </a:solidFill>
                <a:latin typeface="ＭＳ Ｐゴシック"/>
              </a:rPr>
              <a:t>日　診療報酬改定への意見（両論併記）</a:t>
            </a:r>
            <a:endParaRPr lang="en-US" altLang="ja-JP" sz="1500" b="1" dirty="0" smtClean="0">
              <a:solidFill>
                <a:prstClr val="black"/>
              </a:solidFill>
              <a:latin typeface="ＭＳ Ｐゴシック"/>
            </a:endParaRPr>
          </a:p>
          <a:p>
            <a:pPr marL="271206" indent="-271206"/>
            <a:r>
              <a:rPr lang="ja-JP" altLang="en-US" sz="1500" b="1" dirty="0" smtClean="0">
                <a:solidFill>
                  <a:prstClr val="black"/>
                </a:solidFill>
                <a:latin typeface="ＭＳ Ｐゴシック"/>
              </a:rPr>
              <a:t>　　　　　　　　　　　　　　　　　　中医協→厚生労働大臣</a:t>
            </a:r>
            <a:endParaRPr lang="en-US" altLang="ja-JP" sz="1500" b="1" dirty="0">
              <a:solidFill>
                <a:prstClr val="black"/>
              </a:solidFill>
              <a:latin typeface="ＭＳ Ｐゴシック"/>
            </a:endParaRPr>
          </a:p>
          <a:p>
            <a:pPr marL="271206" indent="-271206"/>
            <a:r>
              <a:rPr lang="ja-JP" altLang="en-US" sz="1500" b="1" dirty="0" smtClean="0">
                <a:solidFill>
                  <a:prstClr val="black"/>
                </a:solidFill>
                <a:latin typeface="ＭＳ Ｐゴシック"/>
              </a:rPr>
              <a:t> </a:t>
            </a:r>
            <a:endParaRPr lang="en-US" altLang="ja-JP" sz="1500" b="1" dirty="0" smtClean="0">
              <a:solidFill>
                <a:prstClr val="black"/>
              </a:solidFill>
              <a:latin typeface="ＭＳ Ｐゴシック"/>
            </a:endParaRPr>
          </a:p>
          <a:p>
            <a:pPr marL="271206" indent="-271206"/>
            <a:r>
              <a:rPr lang="ja-JP" altLang="en-US" sz="1500" b="1" dirty="0" smtClean="0">
                <a:solidFill>
                  <a:prstClr val="black"/>
                </a:solidFill>
                <a:latin typeface="ＭＳ Ｐゴシック"/>
              </a:rPr>
              <a:t> １月</a:t>
            </a:r>
            <a:r>
              <a:rPr lang="en-US" altLang="ja-JP" sz="1500" b="1" dirty="0">
                <a:solidFill>
                  <a:prstClr val="black"/>
                </a:solidFill>
                <a:latin typeface="ＭＳ Ｐゴシック"/>
              </a:rPr>
              <a:t>13</a:t>
            </a:r>
            <a:r>
              <a:rPr lang="ja-JP" altLang="en-US" sz="1500" b="1" dirty="0" smtClean="0">
                <a:solidFill>
                  <a:prstClr val="black"/>
                </a:solidFill>
                <a:latin typeface="ＭＳ Ｐゴシック"/>
              </a:rPr>
              <a:t>日</a:t>
            </a:r>
            <a:r>
              <a:rPr lang="ja-JP" altLang="en-US" sz="1500" b="1" dirty="0">
                <a:solidFill>
                  <a:prstClr val="black"/>
                </a:solidFill>
                <a:latin typeface="ＭＳ Ｐゴシック"/>
              </a:rPr>
              <a:t>　</a:t>
            </a:r>
            <a:r>
              <a:rPr lang="ja-JP" altLang="en-US" sz="1500" b="1" dirty="0" smtClean="0">
                <a:solidFill>
                  <a:prstClr val="black"/>
                </a:solidFill>
                <a:latin typeface="ＭＳ Ｐゴシック"/>
              </a:rPr>
              <a:t>厚生</a:t>
            </a:r>
            <a:r>
              <a:rPr lang="ja-JP" altLang="en-US" sz="1500" b="1" dirty="0">
                <a:solidFill>
                  <a:prstClr val="black"/>
                </a:solidFill>
                <a:latin typeface="ＭＳ Ｐゴシック"/>
              </a:rPr>
              <a:t>労働大臣の諮問を受け、具体的な</a:t>
            </a:r>
            <a:r>
              <a:rPr lang="ja-JP" altLang="en-US" sz="1500" b="1" dirty="0" smtClean="0">
                <a:solidFill>
                  <a:prstClr val="black"/>
                </a:solidFill>
                <a:latin typeface="ＭＳ Ｐゴシック"/>
              </a:rPr>
              <a:t>診療</a:t>
            </a:r>
            <a:endParaRPr lang="en-US" altLang="ja-JP" sz="1500" b="1" dirty="0" smtClean="0">
              <a:solidFill>
                <a:prstClr val="black"/>
              </a:solidFill>
              <a:latin typeface="ＭＳ Ｐゴシック"/>
            </a:endParaRPr>
          </a:p>
          <a:p>
            <a:pPr marL="271206" indent="-271206"/>
            <a:r>
              <a:rPr lang="ja-JP" altLang="en-US" sz="1500" b="1" dirty="0" smtClean="0">
                <a:solidFill>
                  <a:prstClr val="black"/>
                </a:solidFill>
                <a:latin typeface="ＭＳ Ｐゴシック"/>
              </a:rPr>
              <a:t> </a:t>
            </a:r>
            <a:r>
              <a:rPr lang="ja-JP" altLang="en-US" sz="1500" b="1" dirty="0">
                <a:solidFill>
                  <a:prstClr val="black"/>
                </a:solidFill>
                <a:latin typeface="ＭＳ Ｐゴシック"/>
              </a:rPr>
              <a:t>　</a:t>
            </a:r>
            <a:r>
              <a:rPr lang="ja-JP" altLang="en-US" sz="1500" b="1" dirty="0" smtClean="0">
                <a:solidFill>
                  <a:prstClr val="black"/>
                </a:solidFill>
                <a:latin typeface="ＭＳ Ｐゴシック"/>
              </a:rPr>
              <a:t>　　　　　報酬点数</a:t>
            </a:r>
            <a:r>
              <a:rPr lang="ja-JP" altLang="en-US" sz="1500" b="1" dirty="0">
                <a:solidFill>
                  <a:prstClr val="black"/>
                </a:solidFill>
                <a:latin typeface="ＭＳ Ｐゴシック"/>
              </a:rPr>
              <a:t>の設定に</a:t>
            </a:r>
            <a:r>
              <a:rPr lang="ja-JP" altLang="en-US" sz="1500" b="1" dirty="0" smtClean="0">
                <a:solidFill>
                  <a:prstClr val="black"/>
                </a:solidFill>
                <a:latin typeface="ＭＳ Ｐゴシック"/>
              </a:rPr>
              <a:t>係る審議</a:t>
            </a:r>
            <a:endParaRPr lang="en-US" altLang="ja-JP" sz="1500" b="1" dirty="0" smtClean="0">
              <a:solidFill>
                <a:prstClr val="black"/>
              </a:solidFill>
              <a:latin typeface="ＭＳ Ｐゴシック"/>
            </a:endParaRPr>
          </a:p>
          <a:p>
            <a:pPr marL="271206" indent="-271206"/>
            <a:r>
              <a:rPr lang="ja-JP" altLang="en-US" sz="1500" b="1" dirty="0">
                <a:solidFill>
                  <a:prstClr val="black"/>
                </a:solidFill>
                <a:latin typeface="ＭＳ Ｐゴシック"/>
              </a:rPr>
              <a:t>　</a:t>
            </a:r>
            <a:r>
              <a:rPr lang="ja-JP" altLang="en-US" sz="1500" b="1" dirty="0" smtClean="0">
                <a:solidFill>
                  <a:prstClr val="black"/>
                </a:solidFill>
                <a:latin typeface="ＭＳ Ｐゴシック"/>
              </a:rPr>
              <a:t>　　　　　　　「これまでの議論の整理（現時点の骨子）」　</a:t>
            </a:r>
            <a:endParaRPr lang="en-US" altLang="ja-JP" sz="1500" b="1" dirty="0" smtClean="0">
              <a:solidFill>
                <a:prstClr val="black"/>
              </a:solidFill>
              <a:latin typeface="ＭＳ Ｐゴシック"/>
            </a:endParaRPr>
          </a:p>
          <a:p>
            <a:pPr marL="271206" indent="-271206">
              <a:lnSpc>
                <a:spcPts val="1500"/>
              </a:lnSpc>
            </a:pPr>
            <a:r>
              <a:rPr lang="en-US" altLang="ja-JP" sz="1500" b="1" dirty="0" smtClean="0">
                <a:solidFill>
                  <a:prstClr val="black"/>
                </a:solidFill>
                <a:latin typeface="ＭＳ Ｐゴシック"/>
              </a:rPr>
              <a:t> </a:t>
            </a:r>
            <a:r>
              <a:rPr lang="ja-JP" altLang="en-US" sz="1500" b="1" dirty="0" smtClean="0">
                <a:solidFill>
                  <a:prstClr val="black"/>
                </a:solidFill>
                <a:latin typeface="ＭＳ Ｐゴシック"/>
              </a:rPr>
              <a:t>　　　　　　 パブリックコメントの実施</a:t>
            </a:r>
            <a:endParaRPr lang="en-US" altLang="ja-JP" sz="1500" b="1" dirty="0" smtClean="0">
              <a:solidFill>
                <a:prstClr val="black"/>
              </a:solidFill>
              <a:latin typeface="ＭＳ Ｐゴシック"/>
            </a:endParaRPr>
          </a:p>
          <a:p>
            <a:pPr marL="271206" indent="-271206">
              <a:lnSpc>
                <a:spcPts val="1500"/>
              </a:lnSpc>
            </a:pPr>
            <a:r>
              <a:rPr lang="ja-JP" altLang="en-US" sz="1500" b="1" dirty="0" smtClean="0">
                <a:solidFill>
                  <a:prstClr val="black"/>
                </a:solidFill>
                <a:latin typeface="ＭＳ Ｐゴシック"/>
              </a:rPr>
              <a:t> １月</a:t>
            </a:r>
            <a:r>
              <a:rPr lang="en-US" altLang="ja-JP" sz="1500" b="1" dirty="0" smtClean="0">
                <a:solidFill>
                  <a:prstClr val="black"/>
                </a:solidFill>
                <a:latin typeface="ＭＳ Ｐゴシック"/>
              </a:rPr>
              <a:t>22</a:t>
            </a:r>
            <a:r>
              <a:rPr lang="ja-JP" altLang="en-US" sz="1500" b="1" dirty="0" smtClean="0">
                <a:solidFill>
                  <a:prstClr val="black"/>
                </a:solidFill>
                <a:latin typeface="ＭＳ Ｐゴシック"/>
              </a:rPr>
              <a:t>日　公聴会（埼玉県）</a:t>
            </a:r>
            <a:endParaRPr lang="en-US" altLang="ja-JP" sz="1500" b="1" dirty="0" smtClean="0">
              <a:solidFill>
                <a:prstClr val="black"/>
              </a:solidFill>
              <a:latin typeface="ＭＳ Ｐゴシック"/>
            </a:endParaRPr>
          </a:p>
          <a:p>
            <a:pPr marL="271206" indent="-271206">
              <a:lnSpc>
                <a:spcPts val="1500"/>
              </a:lnSpc>
            </a:pPr>
            <a:r>
              <a:rPr lang="ja-JP" altLang="en-US" sz="1500" b="1" dirty="0" smtClean="0">
                <a:solidFill>
                  <a:prstClr val="black"/>
                </a:solidFill>
                <a:latin typeface="ＭＳ Ｐゴシック"/>
              </a:rPr>
              <a:t> １月</a:t>
            </a:r>
            <a:r>
              <a:rPr lang="en-US" altLang="ja-JP" sz="1500" b="1" dirty="0" smtClean="0">
                <a:solidFill>
                  <a:prstClr val="black"/>
                </a:solidFill>
                <a:latin typeface="ＭＳ Ｐゴシック"/>
              </a:rPr>
              <a:t>27</a:t>
            </a:r>
            <a:r>
              <a:rPr lang="ja-JP" altLang="en-US" sz="1500" b="1" dirty="0" smtClean="0">
                <a:solidFill>
                  <a:prstClr val="black"/>
                </a:solidFill>
                <a:latin typeface="ＭＳ Ｐゴシック"/>
              </a:rPr>
              <a:t>日・</a:t>
            </a:r>
            <a:r>
              <a:rPr lang="en-US" altLang="ja-JP" sz="1500" b="1" dirty="0" smtClean="0">
                <a:solidFill>
                  <a:prstClr val="black"/>
                </a:solidFill>
                <a:latin typeface="ＭＳ Ｐゴシック"/>
              </a:rPr>
              <a:t>29</a:t>
            </a:r>
            <a:r>
              <a:rPr lang="ja-JP" altLang="en-US" sz="1500" b="1" dirty="0" smtClean="0">
                <a:solidFill>
                  <a:prstClr val="black"/>
                </a:solidFill>
                <a:latin typeface="ＭＳ Ｐゴシック"/>
              </a:rPr>
              <a:t>日、２月３日　個別改定項目（短冊）の審議</a:t>
            </a:r>
            <a:endParaRPr lang="en-US" altLang="ja-JP" sz="1500" b="1" dirty="0" smtClean="0">
              <a:solidFill>
                <a:prstClr val="black"/>
              </a:solidFill>
              <a:latin typeface="ＭＳ Ｐゴシック"/>
            </a:endParaRPr>
          </a:p>
          <a:p>
            <a:pPr marL="271206" indent="-271206">
              <a:lnSpc>
                <a:spcPts val="1500"/>
              </a:lnSpc>
            </a:pPr>
            <a:endParaRPr lang="en-US" altLang="ja-JP" sz="1500" b="1" dirty="0" smtClean="0">
              <a:solidFill>
                <a:prstClr val="black"/>
              </a:solidFill>
              <a:latin typeface="ＭＳ Ｐゴシック"/>
            </a:endParaRPr>
          </a:p>
          <a:p>
            <a:pPr marL="271206" indent="-271206"/>
            <a:r>
              <a:rPr lang="ja-JP" altLang="en-US" sz="1500" b="1" dirty="0" smtClean="0">
                <a:solidFill>
                  <a:prstClr val="black"/>
                </a:solidFill>
                <a:latin typeface="ＭＳ Ｐゴシック"/>
              </a:rPr>
              <a:t> ２月</a:t>
            </a:r>
            <a:r>
              <a:rPr lang="en-US" altLang="ja-JP" sz="1500" b="1" dirty="0" smtClean="0">
                <a:solidFill>
                  <a:prstClr val="black"/>
                </a:solidFill>
                <a:latin typeface="ＭＳ Ｐゴシック"/>
              </a:rPr>
              <a:t>10</a:t>
            </a:r>
            <a:r>
              <a:rPr lang="ja-JP" altLang="en-US" sz="1500" b="1" dirty="0" smtClean="0">
                <a:solidFill>
                  <a:prstClr val="black"/>
                </a:solidFill>
                <a:latin typeface="ＭＳ Ｐゴシック"/>
              </a:rPr>
              <a:t>日</a:t>
            </a:r>
            <a:endParaRPr lang="ja-JP" altLang="en-US" sz="1500" b="1" dirty="0">
              <a:solidFill>
                <a:prstClr val="black"/>
              </a:solidFill>
              <a:latin typeface="ＭＳ Ｐゴシック"/>
            </a:endParaRPr>
          </a:p>
          <a:p>
            <a:pPr marL="271206" indent="-271206"/>
            <a:r>
              <a:rPr lang="ja-JP" altLang="en-US" sz="1500" b="1" dirty="0" smtClean="0">
                <a:solidFill>
                  <a:prstClr val="black"/>
                </a:solidFill>
                <a:latin typeface="ＭＳ Ｐゴシック"/>
              </a:rPr>
              <a:t> </a:t>
            </a:r>
            <a:r>
              <a:rPr lang="ja-JP" altLang="en-US" sz="1500" b="1" dirty="0">
                <a:solidFill>
                  <a:prstClr val="black"/>
                </a:solidFill>
                <a:latin typeface="ＭＳ Ｐゴシック"/>
              </a:rPr>
              <a:t>　</a:t>
            </a:r>
            <a:r>
              <a:rPr lang="ja-JP" altLang="en-US" sz="1500" b="1" dirty="0" smtClean="0">
                <a:solidFill>
                  <a:prstClr val="black"/>
                </a:solidFill>
                <a:latin typeface="ＭＳ Ｐゴシック"/>
              </a:rPr>
              <a:t>厚生</a:t>
            </a:r>
            <a:r>
              <a:rPr lang="ja-JP" altLang="en-US" sz="1500" b="1" dirty="0">
                <a:solidFill>
                  <a:prstClr val="black"/>
                </a:solidFill>
                <a:latin typeface="ＭＳ Ｐゴシック"/>
              </a:rPr>
              <a:t>労働大臣に対し、改定案を答申</a:t>
            </a:r>
          </a:p>
        </p:txBody>
      </p:sp>
      <p:sp>
        <p:nvSpPr>
          <p:cNvPr id="2055" name="AutoShape 9"/>
          <p:cNvSpPr>
            <a:spLocks noChangeArrowheads="1"/>
          </p:cNvSpPr>
          <p:nvPr/>
        </p:nvSpPr>
        <p:spPr bwMode="auto">
          <a:xfrm>
            <a:off x="6184274" y="1046189"/>
            <a:ext cx="2873182" cy="345709"/>
          </a:xfrm>
          <a:prstGeom prst="roundRect">
            <a:avLst>
              <a:gd name="adj" fmla="val 16667"/>
            </a:avLst>
          </a:prstGeom>
          <a:solidFill>
            <a:schemeClr val="accent5">
              <a:lumMod val="40000"/>
              <a:lumOff val="60000"/>
            </a:schemeClr>
          </a:solidFill>
          <a:ln w="9525">
            <a:solidFill>
              <a:schemeClr val="tx1"/>
            </a:solidFill>
            <a:round/>
            <a:headEnd/>
            <a:tailEnd/>
          </a:ln>
        </p:spPr>
        <p:txBody>
          <a:bodyPr wrap="none" anchor="ctr"/>
          <a:lstStyle/>
          <a:p>
            <a:pPr algn="ctr"/>
            <a:r>
              <a:rPr lang="ja-JP" altLang="en-US" sz="1600" b="1" dirty="0" smtClean="0">
                <a:solidFill>
                  <a:prstClr val="black"/>
                </a:solidFill>
              </a:rPr>
              <a:t>中医協</a:t>
            </a:r>
            <a:endParaRPr lang="ja-JP" altLang="en-US" sz="1600" b="1" dirty="0">
              <a:solidFill>
                <a:prstClr val="black"/>
              </a:solidFill>
            </a:endParaRPr>
          </a:p>
        </p:txBody>
      </p:sp>
      <p:sp>
        <p:nvSpPr>
          <p:cNvPr id="29" name="正方形/長方形 28"/>
          <p:cNvSpPr/>
          <p:nvPr/>
        </p:nvSpPr>
        <p:spPr>
          <a:xfrm>
            <a:off x="128466" y="6459611"/>
            <a:ext cx="9649070" cy="332656"/>
          </a:xfrm>
          <a:prstGeom prst="rect">
            <a:avLst/>
          </a:prstGeom>
          <a:solidFill>
            <a:srgbClr val="CCFF99"/>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355" tIns="45680" rIns="91355" bIns="45680" rtlCol="0" anchor="ctr"/>
          <a:lstStyle/>
          <a:p>
            <a:pPr algn="ctr"/>
            <a:r>
              <a:rPr lang="ja-JP" altLang="en-US" sz="1600" b="1" dirty="0" smtClean="0">
                <a:solidFill>
                  <a:prstClr val="black"/>
                </a:solidFill>
              </a:rPr>
              <a:t>平成</a:t>
            </a:r>
            <a:r>
              <a:rPr lang="ja-JP" altLang="en-US" sz="1600" b="1" dirty="0">
                <a:solidFill>
                  <a:prstClr val="black"/>
                </a:solidFill>
              </a:rPr>
              <a:t>２８</a:t>
            </a:r>
            <a:r>
              <a:rPr lang="ja-JP" altLang="en-US" sz="1600" b="1" dirty="0" smtClean="0">
                <a:solidFill>
                  <a:prstClr val="black"/>
                </a:solidFill>
              </a:rPr>
              <a:t>年</a:t>
            </a:r>
            <a:r>
              <a:rPr lang="ja-JP" altLang="en-US" sz="1600" b="1" dirty="0">
                <a:solidFill>
                  <a:prstClr val="black"/>
                </a:solidFill>
              </a:rPr>
              <a:t>４月１日　施行</a:t>
            </a:r>
          </a:p>
        </p:txBody>
      </p:sp>
      <p:sp>
        <p:nvSpPr>
          <p:cNvPr id="2" name="テキスト ボックス 1"/>
          <p:cNvSpPr txBox="1"/>
          <p:nvPr/>
        </p:nvSpPr>
        <p:spPr>
          <a:xfrm>
            <a:off x="56500" y="724368"/>
            <a:ext cx="1238921" cy="369251"/>
          </a:xfrm>
          <a:prstGeom prst="rect">
            <a:avLst/>
          </a:prstGeom>
          <a:noFill/>
        </p:spPr>
        <p:txBody>
          <a:bodyPr wrap="square" lIns="91355" tIns="45680" rIns="91355" bIns="45680" rtlCol="0">
            <a:spAutoFit/>
          </a:bodyPr>
          <a:lstStyle/>
          <a:p>
            <a:r>
              <a:rPr lang="ja-JP" altLang="en-US" b="1" dirty="0" smtClean="0">
                <a:solidFill>
                  <a:prstClr val="black"/>
                </a:solidFill>
                <a:latin typeface="ＭＳ Ｐゴシック"/>
              </a:rPr>
              <a:t>平成</a:t>
            </a:r>
            <a:r>
              <a:rPr lang="ja-JP" altLang="en-US" b="1" dirty="0">
                <a:solidFill>
                  <a:prstClr val="black"/>
                </a:solidFill>
                <a:latin typeface="ＭＳ Ｐゴシック"/>
              </a:rPr>
              <a:t>２７</a:t>
            </a:r>
            <a:r>
              <a:rPr lang="ja-JP" altLang="en-US" b="1" dirty="0" smtClean="0">
                <a:solidFill>
                  <a:prstClr val="black"/>
                </a:solidFill>
                <a:latin typeface="ＭＳ Ｐゴシック"/>
              </a:rPr>
              <a:t>年</a:t>
            </a:r>
            <a:endParaRPr lang="ja-JP" altLang="en-US" b="1" dirty="0">
              <a:solidFill>
                <a:prstClr val="black"/>
              </a:solidFill>
              <a:latin typeface="ＭＳ Ｐゴシック"/>
            </a:endParaRPr>
          </a:p>
        </p:txBody>
      </p:sp>
      <p:sp>
        <p:nvSpPr>
          <p:cNvPr id="26" name="テキスト ボックス 25"/>
          <p:cNvSpPr txBox="1"/>
          <p:nvPr/>
        </p:nvSpPr>
        <p:spPr>
          <a:xfrm>
            <a:off x="123713" y="3681907"/>
            <a:ext cx="1323517" cy="369251"/>
          </a:xfrm>
          <a:prstGeom prst="rect">
            <a:avLst/>
          </a:prstGeom>
          <a:noFill/>
        </p:spPr>
        <p:txBody>
          <a:bodyPr wrap="square" lIns="91355" tIns="45680" rIns="91355" bIns="45680" rtlCol="0">
            <a:spAutoFit/>
          </a:bodyPr>
          <a:lstStyle/>
          <a:p>
            <a:r>
              <a:rPr lang="ja-JP" altLang="en-US" b="1" dirty="0" smtClean="0">
                <a:solidFill>
                  <a:prstClr val="black"/>
                </a:solidFill>
                <a:latin typeface="ＭＳ Ｐゴシック"/>
              </a:rPr>
              <a:t>平成</a:t>
            </a:r>
            <a:r>
              <a:rPr lang="ja-JP" altLang="en-US" b="1" dirty="0">
                <a:solidFill>
                  <a:prstClr val="black"/>
                </a:solidFill>
                <a:latin typeface="ＭＳ Ｐゴシック"/>
              </a:rPr>
              <a:t>２８</a:t>
            </a:r>
            <a:r>
              <a:rPr lang="ja-JP" altLang="en-US" b="1" dirty="0" smtClean="0">
                <a:solidFill>
                  <a:prstClr val="black"/>
                </a:solidFill>
                <a:latin typeface="ＭＳ Ｐゴシック"/>
              </a:rPr>
              <a:t>年</a:t>
            </a:r>
            <a:endParaRPr lang="ja-JP" altLang="en-US" b="1" dirty="0">
              <a:solidFill>
                <a:prstClr val="black"/>
              </a:solidFill>
              <a:latin typeface="ＭＳ Ｐゴシック"/>
            </a:endParaRPr>
          </a:p>
        </p:txBody>
      </p:sp>
      <p:sp>
        <p:nvSpPr>
          <p:cNvPr id="2052" name="Rectangle 6"/>
          <p:cNvSpPr>
            <a:spLocks noChangeArrowheads="1"/>
          </p:cNvSpPr>
          <p:nvPr/>
        </p:nvSpPr>
        <p:spPr bwMode="auto">
          <a:xfrm>
            <a:off x="128482" y="3066270"/>
            <a:ext cx="4752510" cy="386199"/>
          </a:xfrm>
          <a:prstGeom prst="rect">
            <a:avLst/>
          </a:prstGeom>
          <a:solidFill>
            <a:schemeClr val="accent6">
              <a:lumMod val="20000"/>
              <a:lumOff val="80000"/>
            </a:schemeClr>
          </a:solidFill>
          <a:ln w="9525">
            <a:solidFill>
              <a:schemeClr val="tx1"/>
            </a:solidFill>
            <a:miter lim="800000"/>
            <a:headEnd/>
            <a:tailEnd/>
          </a:ln>
        </p:spPr>
        <p:txBody>
          <a:bodyPr anchor="ctr"/>
          <a:lstStyle/>
          <a:p>
            <a:pPr marL="264861" indent="-264861"/>
            <a:r>
              <a:rPr lang="en-US" altLang="ja-JP" sz="1500" dirty="0" smtClean="0">
                <a:solidFill>
                  <a:prstClr val="black"/>
                </a:solidFill>
                <a:latin typeface="ＭＳ Ｐゴシック"/>
              </a:rPr>
              <a:t> 12</a:t>
            </a:r>
            <a:r>
              <a:rPr lang="ja-JP" altLang="en-US" sz="1500" dirty="0" smtClean="0">
                <a:solidFill>
                  <a:prstClr val="black"/>
                </a:solidFill>
                <a:latin typeface="ＭＳ Ｐゴシック"/>
              </a:rPr>
              <a:t>月</a:t>
            </a:r>
            <a:r>
              <a:rPr lang="en-US" altLang="ja-JP" sz="1500" dirty="0" smtClean="0">
                <a:solidFill>
                  <a:prstClr val="black"/>
                </a:solidFill>
                <a:latin typeface="ＭＳ Ｐゴシック"/>
              </a:rPr>
              <a:t>21</a:t>
            </a:r>
            <a:r>
              <a:rPr lang="ja-JP" altLang="en-US" sz="1500" dirty="0">
                <a:solidFill>
                  <a:prstClr val="black"/>
                </a:solidFill>
                <a:latin typeface="ＭＳ Ｐゴシック"/>
              </a:rPr>
              <a:t>日　予算編成過程で、診療報酬の改定率を決定</a:t>
            </a:r>
          </a:p>
        </p:txBody>
      </p:sp>
      <p:sp>
        <p:nvSpPr>
          <p:cNvPr id="20"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56</a:t>
            </a:fld>
            <a:endParaRPr lang="ja-JP" altLang="en-US" dirty="0">
              <a:solidFill>
                <a:prstClr val="black"/>
              </a:solidFill>
            </a:endParaRPr>
          </a:p>
        </p:txBody>
      </p:sp>
    </p:spTree>
    <p:extLst>
      <p:ext uri="{BB962C8B-B14F-4D97-AF65-F5344CB8AC3E}">
        <p14:creationId xmlns:p14="http://schemas.microsoft.com/office/powerpoint/2010/main" val="2883843706"/>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algn="ctr" eaLnBrk="1" fontAlgn="base" hangingPunct="1">
              <a:spcBef>
                <a:spcPct val="50000"/>
              </a:spcBef>
              <a:spcAft>
                <a:spcPct val="0"/>
              </a:spcAft>
              <a:buFontTx/>
              <a:buNone/>
            </a:pPr>
            <a:r>
              <a:rPr lang="ja-JP" altLang="en-US" sz="2600" dirty="0" smtClean="0">
                <a:solidFill>
                  <a:srgbClr val="000000"/>
                </a:solidFill>
              </a:rPr>
              <a:t>平成２８年度診療</a:t>
            </a:r>
            <a:r>
              <a:rPr lang="ja-JP" altLang="en-US" sz="2600" dirty="0">
                <a:solidFill>
                  <a:srgbClr val="000000"/>
                </a:solidFill>
              </a:rPr>
              <a:t>報酬改定の流れ</a:t>
            </a:r>
          </a:p>
        </p:txBody>
      </p:sp>
      <p:sp>
        <p:nvSpPr>
          <p:cNvPr id="5" name="Rectangle 3"/>
          <p:cNvSpPr txBox="1">
            <a:spLocks noChangeArrowheads="1"/>
          </p:cNvSpPr>
          <p:nvPr/>
        </p:nvSpPr>
        <p:spPr bwMode="auto">
          <a:xfrm>
            <a:off x="334186" y="657235"/>
            <a:ext cx="9319840" cy="942975"/>
          </a:xfrm>
          <a:prstGeom prst="rect">
            <a:avLst/>
          </a:prstGeom>
          <a:solidFill>
            <a:srgbClr val="00B0F0">
              <a:alpha val="20000"/>
            </a:srgbClr>
          </a:solidFill>
          <a:ln w="12700">
            <a:solidFill>
              <a:schemeClr val="tx1"/>
            </a:solidFill>
            <a:prstDash val="dash"/>
          </a:ln>
          <a:extLst/>
        </p:spPr>
        <p:txBody>
          <a:bodyPr vert="horz" wrap="square" lIns="91440" tIns="45720" rIns="91440" bIns="45720" numCol="1" rtlCol="0" anchor="t" anchorCtr="0" compatLnSpc="1">
            <a:prstTxWarp prst="textNoShape">
              <a:avLst/>
            </a:prstTxWarp>
            <a:normAutofit/>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eaLnBrk="1" fontAlgn="auto" hangingPunct="1">
              <a:spcAft>
                <a:spcPts val="0"/>
              </a:spcAft>
              <a:buFont typeface="Arial" charset="0"/>
              <a:buNone/>
              <a:defRPr/>
            </a:pPr>
            <a:r>
              <a:rPr lang="en-US" altLang="ja-JP" sz="1800" b="1" dirty="0" smtClean="0">
                <a:solidFill>
                  <a:prstClr val="black"/>
                </a:solidFill>
                <a:latin typeface="ＭＳ Ｐゴシック"/>
              </a:rPr>
              <a:t>〔</a:t>
            </a:r>
            <a:r>
              <a:rPr lang="ja-JP" altLang="en-US" sz="1800" b="1" dirty="0" smtClean="0">
                <a:solidFill>
                  <a:prstClr val="black"/>
                </a:solidFill>
                <a:latin typeface="ＭＳ Ｐゴシック"/>
              </a:rPr>
              <a:t>中医協　医療経済実態調査</a:t>
            </a:r>
            <a:r>
              <a:rPr lang="en-US" altLang="ja-JP" sz="1800" b="1" dirty="0" smtClean="0">
                <a:solidFill>
                  <a:prstClr val="black"/>
                </a:solidFill>
                <a:latin typeface="ＭＳ Ｐゴシック"/>
              </a:rPr>
              <a:t>〕</a:t>
            </a:r>
            <a:endParaRPr lang="ja-JP" altLang="en-US" sz="1800" b="1" dirty="0" smtClean="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smtClean="0">
                <a:solidFill>
                  <a:prstClr val="black"/>
                </a:solidFill>
                <a:latin typeface="ＭＳ Ｐゴシック"/>
              </a:rPr>
              <a:t>　平成２７年１１月４日　医療経済実態調査結果の報告</a:t>
            </a:r>
            <a:endParaRPr lang="en-US" altLang="ja-JP" sz="1800" b="1" dirty="0" smtClean="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平成２７年１１月２０日　医療経済実態調査結果に対する両側の見解</a:t>
            </a:r>
            <a:endParaRPr lang="en-US" altLang="ja-JP" sz="1800" b="1" dirty="0">
              <a:solidFill>
                <a:prstClr val="black"/>
              </a:solidFill>
              <a:latin typeface="ＭＳ Ｐゴシック"/>
            </a:endParaRPr>
          </a:p>
        </p:txBody>
      </p:sp>
      <p:sp>
        <p:nvSpPr>
          <p:cNvPr id="6" name="Rectangle 3"/>
          <p:cNvSpPr txBox="1">
            <a:spLocks noChangeArrowheads="1"/>
          </p:cNvSpPr>
          <p:nvPr/>
        </p:nvSpPr>
        <p:spPr>
          <a:xfrm>
            <a:off x="337502" y="5311821"/>
            <a:ext cx="9296648" cy="1368287"/>
          </a:xfrm>
          <a:prstGeom prst="rect">
            <a:avLst/>
          </a:prstGeom>
          <a:solidFill>
            <a:srgbClr val="00B0F0">
              <a:alpha val="40000"/>
            </a:srgbClr>
          </a:solidFill>
          <a:ln w="12700">
            <a:solidFill>
              <a:schemeClr val="tx1"/>
            </a:solidFill>
            <a:prstDash val="dash"/>
          </a:ln>
        </p:spPr>
        <p:txBody>
          <a:bodyPr>
            <a:normAutofit lnSpcReduction="1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en-US" altLang="ja-JP" sz="1800" b="1" dirty="0" smtClean="0">
                <a:solidFill>
                  <a:prstClr val="black"/>
                </a:solidFill>
              </a:rPr>
              <a:t>〔</a:t>
            </a:r>
            <a:r>
              <a:rPr lang="ja-JP" altLang="en-US" sz="1800" b="1" dirty="0" smtClean="0">
                <a:solidFill>
                  <a:prstClr val="black"/>
                </a:solidFill>
              </a:rPr>
              <a:t>中医協　診療</a:t>
            </a:r>
            <a:r>
              <a:rPr lang="ja-JP" altLang="en-US" sz="1800" b="1" dirty="0">
                <a:solidFill>
                  <a:prstClr val="black"/>
                </a:solidFill>
              </a:rPr>
              <a:t>報酬改定</a:t>
            </a:r>
            <a:r>
              <a:rPr lang="ja-JP" altLang="en-US" sz="1800" b="1" dirty="0" smtClean="0">
                <a:solidFill>
                  <a:prstClr val="black"/>
                </a:solidFill>
              </a:rPr>
              <a:t>に関する基本的見解</a:t>
            </a:r>
            <a:r>
              <a:rPr lang="en-US" altLang="ja-JP" sz="1800" b="1" dirty="0" smtClean="0">
                <a:solidFill>
                  <a:prstClr val="black"/>
                </a:solidFill>
              </a:rPr>
              <a:t>〕</a:t>
            </a:r>
            <a:endParaRPr lang="ja-JP" altLang="en-US" sz="1800" b="1" dirty="0">
              <a:solidFill>
                <a:prstClr val="black"/>
              </a:solidFill>
            </a:endParaRPr>
          </a:p>
          <a:p>
            <a:pPr marL="271463" indent="-271463">
              <a:spcBef>
                <a:spcPts val="0"/>
              </a:spcBef>
              <a:buFont typeface="Arial" pitchFamily="34" charset="0"/>
              <a:buNone/>
              <a:defRPr/>
            </a:pPr>
            <a:r>
              <a:rPr lang="ja-JP" altLang="en-US" sz="1800" dirty="0">
                <a:solidFill>
                  <a:prstClr val="black"/>
                </a:solidFill>
                <a:latin typeface="ＭＳ Ｐゴシック"/>
              </a:rPr>
              <a:t>　</a:t>
            </a:r>
            <a:r>
              <a:rPr lang="ja-JP" altLang="en-US" sz="1800" b="1" dirty="0">
                <a:solidFill>
                  <a:prstClr val="black"/>
                </a:solidFill>
                <a:latin typeface="ＭＳ Ｐゴシック"/>
              </a:rPr>
              <a:t>平成</a:t>
            </a:r>
            <a:r>
              <a:rPr lang="ja-JP" altLang="en-US" sz="1800" b="1" dirty="0" smtClean="0">
                <a:solidFill>
                  <a:prstClr val="black"/>
                </a:solidFill>
                <a:latin typeface="ＭＳ Ｐゴシック"/>
              </a:rPr>
              <a:t>２７年１２月</a:t>
            </a:r>
            <a:r>
              <a:rPr lang="ja-JP" altLang="en-US" sz="1800" b="1" dirty="0">
                <a:solidFill>
                  <a:prstClr val="black"/>
                </a:solidFill>
                <a:latin typeface="ＭＳ Ｐゴシック"/>
              </a:rPr>
              <a:t>２</a:t>
            </a:r>
            <a:r>
              <a:rPr lang="ja-JP" altLang="en-US" sz="1800" b="1" dirty="0" smtClean="0">
                <a:solidFill>
                  <a:prstClr val="black"/>
                </a:solidFill>
                <a:latin typeface="ＭＳ Ｐゴシック"/>
              </a:rPr>
              <a:t>日</a:t>
            </a: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平成２８年度診療報酬改定に関する両側の考え方</a:t>
            </a:r>
            <a:endParaRPr lang="en-US" altLang="ja-JP" sz="1800" b="1" dirty="0" smtClean="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平成２７年１２月１１日　平成２８年度診療報酬改定について</a:t>
            </a:r>
            <a:endParaRPr lang="en-US" altLang="ja-JP" sz="1800" b="1" dirty="0" smtClean="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中医協としてとりまとめ厚生労働大臣に意見具申するも両論併記</a:t>
            </a:r>
            <a:endParaRPr lang="en-US" altLang="ja-JP" sz="1800" b="1" dirty="0" smtClean="0">
              <a:solidFill>
                <a:prstClr val="black"/>
              </a:solidFill>
              <a:latin typeface="ＭＳ Ｐゴシック"/>
            </a:endParaRPr>
          </a:p>
          <a:p>
            <a:pPr marL="271463" indent="-271463">
              <a:spcBef>
                <a:spcPts val="0"/>
              </a:spcBef>
              <a:buFont typeface="Arial" pitchFamily="34" charset="0"/>
              <a:buNone/>
              <a:defRPr/>
            </a:pPr>
            <a:r>
              <a:rPr lang="ja-JP" altLang="en-US" sz="1800" b="1" dirty="0" smtClean="0">
                <a:solidFill>
                  <a:prstClr val="black"/>
                </a:solidFill>
                <a:latin typeface="ＭＳ Ｐゴシック"/>
              </a:rPr>
              <a:t>　　　　　　　　　　　　　　　　　　　　　　　　　　　　　　　　　　　　　　　　　　</a:t>
            </a:r>
            <a:r>
              <a:rPr lang="ja-JP" altLang="en-US" sz="1800" b="1" dirty="0">
                <a:solidFill>
                  <a:prstClr val="black"/>
                </a:solidFill>
                <a:latin typeface="ＭＳ Ｐゴシック"/>
              </a:rPr>
              <a:t>　</a:t>
            </a:r>
            <a:endParaRPr lang="en-US" altLang="ja-JP" sz="1800" dirty="0">
              <a:solidFill>
                <a:srgbClr val="FF0000"/>
              </a:solidFill>
              <a:latin typeface="ＭＳ Ｐゴシック"/>
            </a:endParaRPr>
          </a:p>
        </p:txBody>
      </p:sp>
      <p:sp>
        <p:nvSpPr>
          <p:cNvPr id="7" name="Rectangle 3"/>
          <p:cNvSpPr txBox="1">
            <a:spLocks noChangeArrowheads="1"/>
          </p:cNvSpPr>
          <p:nvPr/>
        </p:nvSpPr>
        <p:spPr bwMode="auto">
          <a:xfrm>
            <a:off x="334186" y="1600207"/>
            <a:ext cx="9319840" cy="1524000"/>
          </a:xfrm>
          <a:prstGeom prst="rect">
            <a:avLst/>
          </a:prstGeom>
          <a:solidFill>
            <a:srgbClr val="00B0F0">
              <a:alpha val="20000"/>
            </a:srgbClr>
          </a:solidFill>
          <a:ln w="12700">
            <a:solidFill>
              <a:schemeClr val="tx1"/>
            </a:solidFill>
            <a:prstDash val="dash"/>
          </a:ln>
          <a:extLst/>
        </p:spPr>
        <p:txBody>
          <a:bodyPr vert="horz" wrap="square" lIns="91440" tIns="45720" rIns="91440" bIns="45720" numCol="1" rtlCol="0" anchor="t" anchorCtr="0" compatLnSpc="1">
            <a:prstTxWarp prst="textNoShape">
              <a:avLst/>
            </a:prstTxWarp>
            <a:normAutofit/>
          </a:bodyPr>
          <a:lstStyle>
            <a:lvl1pPr marL="342900" indent="-342900" algn="l" rtl="0" eaLnBrk="0" fontAlgn="base" hangingPunct="0">
              <a:spcBef>
                <a:spcPct val="20000"/>
              </a:spcBef>
              <a:spcAft>
                <a:spcPct val="0"/>
              </a:spcAft>
              <a:buFont typeface="Arial" charset="0"/>
              <a:buChar char="•"/>
              <a:defRPr kumimoji="1" sz="3200" kern="1200">
                <a:solidFill>
                  <a:schemeClr val="tx1"/>
                </a:solidFill>
                <a:latin typeface="+mn-lt"/>
                <a:ea typeface="+mn-ea"/>
                <a:cs typeface="+mn-cs"/>
              </a:defRPr>
            </a:lvl1pPr>
            <a:lvl2pPr marL="742950" indent="-285750" algn="l" rtl="0" eaLnBrk="0" fontAlgn="base" hangingPunct="0">
              <a:spcBef>
                <a:spcPct val="20000"/>
              </a:spcBef>
              <a:spcAft>
                <a:spcPct val="0"/>
              </a:spcAft>
              <a:buFont typeface="Arial" charset="0"/>
              <a:buChar char="–"/>
              <a:defRPr kumimoji="1" sz="2800" kern="1200">
                <a:solidFill>
                  <a:schemeClr val="tx1"/>
                </a:solidFill>
                <a:latin typeface="+mn-lt"/>
                <a:ea typeface="+mn-ea"/>
                <a:cs typeface="+mn-cs"/>
              </a:defRPr>
            </a:lvl2pPr>
            <a:lvl3pPr marL="1143000" indent="-228600" algn="l" rtl="0" eaLnBrk="0" fontAlgn="base" hangingPunct="0">
              <a:spcBef>
                <a:spcPct val="20000"/>
              </a:spcBef>
              <a:spcAft>
                <a:spcPct val="0"/>
              </a:spcAft>
              <a:buFont typeface="Arial" charset="0"/>
              <a:buChar char="•"/>
              <a:defRPr kumimoji="1" sz="2400" kern="1200">
                <a:solidFill>
                  <a:schemeClr val="tx1"/>
                </a:solidFill>
                <a:latin typeface="+mn-lt"/>
                <a:ea typeface="+mn-ea"/>
                <a:cs typeface="+mn-cs"/>
              </a:defRPr>
            </a:lvl3pPr>
            <a:lvl4pPr marL="16002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4pPr>
            <a:lvl5pPr marL="2057400" indent="-228600" algn="l" rtl="0" eaLnBrk="0" fontAlgn="base" hangingPunct="0">
              <a:spcBef>
                <a:spcPct val="20000"/>
              </a:spcBef>
              <a:spcAft>
                <a:spcPct val="0"/>
              </a:spcAft>
              <a:buFont typeface="Arial"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eaLnBrk="1" fontAlgn="auto" hangingPunct="1">
              <a:spcAft>
                <a:spcPts val="0"/>
              </a:spcAft>
              <a:buFont typeface="Arial" charset="0"/>
              <a:buNone/>
              <a:defRPr/>
            </a:pPr>
            <a:r>
              <a:rPr lang="en-US" altLang="ja-JP" sz="1800" b="1" dirty="0" smtClean="0">
                <a:solidFill>
                  <a:prstClr val="black"/>
                </a:solidFill>
                <a:latin typeface="ＭＳ Ｐゴシック"/>
              </a:rPr>
              <a:t>〔</a:t>
            </a:r>
            <a:r>
              <a:rPr lang="ja-JP" altLang="en-US" sz="1800" b="1" dirty="0" smtClean="0">
                <a:solidFill>
                  <a:prstClr val="black"/>
                </a:solidFill>
                <a:latin typeface="ＭＳ Ｐゴシック"/>
              </a:rPr>
              <a:t>中医協　薬価調査・保険医療材料価格調査</a:t>
            </a:r>
            <a:r>
              <a:rPr lang="en-US" altLang="ja-JP" sz="1800" b="1" dirty="0" smtClean="0">
                <a:solidFill>
                  <a:prstClr val="black"/>
                </a:solidFill>
                <a:latin typeface="ＭＳ Ｐゴシック"/>
              </a:rPr>
              <a:t>〕</a:t>
            </a:r>
            <a:endParaRPr lang="ja-JP" altLang="en-US" sz="1800" b="1" dirty="0" smtClean="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smtClean="0">
                <a:solidFill>
                  <a:prstClr val="black"/>
                </a:solidFill>
                <a:latin typeface="ＭＳ Ｐゴシック"/>
              </a:rPr>
              <a:t>　平成２７年１２月４日　薬価調査・保険医療材料価格調査（速報値）</a:t>
            </a:r>
            <a:endParaRPr lang="en-US" altLang="ja-JP" sz="1800" b="1" dirty="0" smtClean="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a:t>
            </a:r>
            <a:r>
              <a:rPr lang="en-US" altLang="ja-JP" sz="1800" b="1" dirty="0" smtClean="0">
                <a:solidFill>
                  <a:prstClr val="black"/>
                </a:solidFill>
                <a:latin typeface="ＭＳ Ｐゴシック"/>
              </a:rPr>
              <a:t>《</a:t>
            </a:r>
            <a:r>
              <a:rPr lang="ja-JP" altLang="en-US" sz="1800" b="1" dirty="0" smtClean="0">
                <a:solidFill>
                  <a:prstClr val="black"/>
                </a:solidFill>
                <a:latin typeface="ＭＳ Ｐゴシック"/>
              </a:rPr>
              <a:t>平均乖離率</a:t>
            </a:r>
            <a:r>
              <a:rPr lang="en-US" altLang="ja-JP" sz="1800" b="1" dirty="0" smtClean="0">
                <a:solidFill>
                  <a:prstClr val="black"/>
                </a:solidFill>
                <a:latin typeface="ＭＳ Ｐゴシック"/>
              </a:rPr>
              <a:t>》</a:t>
            </a:r>
          </a:p>
          <a:p>
            <a:pPr marL="271463" indent="-271463" eaLnBrk="1" fontAlgn="auto" hangingPunct="1">
              <a:spcBef>
                <a:spcPts val="0"/>
              </a:spcBef>
              <a:spcAft>
                <a:spcPts val="0"/>
              </a:spcAft>
              <a:buFont typeface="Arial"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薬価：約８．８％（前回：８．２％）</a:t>
            </a:r>
            <a:endParaRPr lang="en-US" altLang="ja-JP" sz="1800" b="1" dirty="0" smtClean="0">
              <a:solidFill>
                <a:prstClr val="black"/>
              </a:solidFill>
              <a:latin typeface="ＭＳ Ｐゴシック"/>
            </a:endParaRPr>
          </a:p>
          <a:p>
            <a:pPr marL="271463" indent="-271463" eaLnBrk="1" fontAlgn="auto" hangingPunct="1">
              <a:spcBef>
                <a:spcPts val="0"/>
              </a:spcBef>
              <a:spcAft>
                <a:spcPts val="0"/>
              </a:spcAft>
              <a:buFont typeface="Arial" charset="0"/>
              <a:buNone/>
              <a:defRPr/>
            </a:pPr>
            <a:r>
              <a:rPr lang="ja-JP" altLang="en-US" sz="1800" b="1" dirty="0" smtClean="0">
                <a:solidFill>
                  <a:prstClr val="black"/>
                </a:solidFill>
                <a:latin typeface="ＭＳ Ｐゴシック"/>
              </a:rPr>
              <a:t>　　　　　　　　　　　　　　　　　 特定保険医療材料：約７．９％（前回：８．９％）</a:t>
            </a:r>
            <a:endParaRPr lang="en-US" altLang="ja-JP" sz="1800" b="1" dirty="0" smtClean="0">
              <a:solidFill>
                <a:prstClr val="black"/>
              </a:solidFill>
              <a:latin typeface="ＭＳ Ｐゴシック"/>
            </a:endParaRPr>
          </a:p>
        </p:txBody>
      </p:sp>
      <p:sp>
        <p:nvSpPr>
          <p:cNvPr id="8" name="Rectangle 3"/>
          <p:cNvSpPr txBox="1">
            <a:spLocks noChangeArrowheads="1"/>
          </p:cNvSpPr>
          <p:nvPr/>
        </p:nvSpPr>
        <p:spPr>
          <a:xfrm>
            <a:off x="337501" y="3273287"/>
            <a:ext cx="9319840" cy="1908313"/>
          </a:xfrm>
          <a:prstGeom prst="rect">
            <a:avLst/>
          </a:prstGeom>
          <a:solidFill>
            <a:srgbClr val="00B0F0">
              <a:alpha val="30000"/>
            </a:srgbClr>
          </a:solidFill>
          <a:ln w="12700">
            <a:solidFill>
              <a:schemeClr val="tx1"/>
            </a:solidFill>
            <a:prstDash val="dash"/>
          </a:ln>
        </p:spPr>
        <p:txBody>
          <a:bodyPr>
            <a:normAutofit lnSpcReduction="1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en-US" altLang="ja-JP" sz="1800" b="1" dirty="0">
                <a:solidFill>
                  <a:prstClr val="black"/>
                </a:solidFill>
              </a:rPr>
              <a:t>〔</a:t>
            </a:r>
            <a:r>
              <a:rPr lang="ja-JP" altLang="en-US" sz="1800" b="1" dirty="0">
                <a:solidFill>
                  <a:prstClr val="black"/>
                </a:solidFill>
              </a:rPr>
              <a:t>社会保障審議会 医療部会・医療保険部会</a:t>
            </a:r>
            <a:r>
              <a:rPr lang="en-US" altLang="ja-JP" sz="1800" b="1" dirty="0">
                <a:solidFill>
                  <a:prstClr val="black"/>
                </a:solidFill>
              </a:rPr>
              <a:t>〕</a:t>
            </a:r>
            <a:endParaRPr lang="ja-JP" altLang="en-US" sz="1800" b="1" dirty="0">
              <a:solidFill>
                <a:prstClr val="black"/>
              </a:solidFill>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平成２７年１２月７日</a:t>
            </a:r>
            <a:r>
              <a:rPr lang="ja-JP" altLang="en-US" sz="1800" b="1" dirty="0">
                <a:solidFill>
                  <a:prstClr val="black"/>
                </a:solidFill>
                <a:latin typeface="ＭＳ Ｐゴシック"/>
              </a:rPr>
              <a:t>　平成</a:t>
            </a:r>
            <a:r>
              <a:rPr lang="ja-JP" altLang="en-US" sz="1800" b="1" dirty="0" smtClean="0">
                <a:solidFill>
                  <a:prstClr val="black"/>
                </a:solidFill>
                <a:latin typeface="ＭＳ Ｐゴシック"/>
              </a:rPr>
              <a:t>２８年度</a:t>
            </a:r>
            <a:r>
              <a:rPr lang="ja-JP" altLang="en-US" sz="1800" b="1" dirty="0">
                <a:solidFill>
                  <a:prstClr val="black"/>
                </a:solidFill>
                <a:latin typeface="ＭＳ Ｐゴシック"/>
              </a:rPr>
              <a:t>診療報酬改定の基本</a:t>
            </a:r>
            <a:r>
              <a:rPr lang="ja-JP" altLang="en-US" sz="1800" b="1" dirty="0" smtClean="0">
                <a:solidFill>
                  <a:prstClr val="black"/>
                </a:solidFill>
                <a:latin typeface="ＭＳ Ｐゴシック"/>
              </a:rPr>
              <a:t>方針</a:t>
            </a:r>
            <a:endParaRPr lang="en-US" altLang="ja-JP" sz="1800" b="1" dirty="0" smtClean="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a:t>
            </a:r>
            <a:r>
              <a:rPr lang="en-US" altLang="ja-JP" sz="1800" b="1" dirty="0" smtClean="0">
                <a:solidFill>
                  <a:prstClr val="black"/>
                </a:solidFill>
                <a:latin typeface="ＭＳ Ｐゴシック"/>
              </a:rPr>
              <a:t>《</a:t>
            </a:r>
            <a:r>
              <a:rPr lang="ja-JP" altLang="en-US" sz="1800" b="1" dirty="0" smtClean="0">
                <a:solidFill>
                  <a:prstClr val="black"/>
                </a:solidFill>
                <a:latin typeface="ＭＳ Ｐゴシック"/>
              </a:rPr>
              <a:t>改定の基本的視点</a:t>
            </a:r>
            <a:r>
              <a:rPr lang="en-US" altLang="ja-JP" sz="1800" b="1" dirty="0" smtClean="0">
                <a:solidFill>
                  <a:prstClr val="black"/>
                </a:solidFill>
                <a:latin typeface="ＭＳ Ｐゴシック"/>
              </a:rPr>
              <a:t>》</a:t>
            </a:r>
          </a:p>
          <a:p>
            <a:pPr marL="271463" indent="-271463">
              <a:lnSpc>
                <a:spcPts val="2000"/>
              </a:lnSpc>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a:t>
            </a:r>
            <a:r>
              <a:rPr lang="en-US" altLang="ja-JP" sz="1800" b="1" dirty="0" smtClean="0">
                <a:solidFill>
                  <a:prstClr val="black"/>
                </a:solidFill>
                <a:latin typeface="ＭＳ Ｐゴシック"/>
              </a:rPr>
              <a:t>(1)</a:t>
            </a:r>
            <a:r>
              <a:rPr lang="ja-JP" altLang="en-US" sz="1800" b="1" dirty="0" smtClean="0">
                <a:solidFill>
                  <a:prstClr val="black"/>
                </a:solidFill>
                <a:latin typeface="ＭＳ Ｐゴシック"/>
              </a:rPr>
              <a:t>地域包括ケアシステムの推進と医療機能の分化・強化、連携に関する視点</a:t>
            </a:r>
            <a:r>
              <a:rPr lang="en-US" altLang="ja-JP" sz="1800" b="1" dirty="0" smtClean="0">
                <a:solidFill>
                  <a:srgbClr val="FF0000"/>
                </a:solidFill>
                <a:latin typeface="ＭＳ Ｐゴシック"/>
              </a:rPr>
              <a:t>【</a:t>
            </a:r>
            <a:r>
              <a:rPr lang="ja-JP" altLang="en-US" sz="1800" b="1" dirty="0" smtClean="0">
                <a:solidFill>
                  <a:srgbClr val="FF0000"/>
                </a:solidFill>
                <a:latin typeface="ＭＳ Ｐゴシック"/>
              </a:rPr>
              <a:t>重点課題</a:t>
            </a:r>
            <a:r>
              <a:rPr lang="en-US" altLang="ja-JP" sz="1800" b="1" dirty="0" smtClean="0">
                <a:solidFill>
                  <a:srgbClr val="FF0000"/>
                </a:solidFill>
                <a:latin typeface="ＭＳ Ｐゴシック"/>
              </a:rPr>
              <a:t>】</a:t>
            </a:r>
          </a:p>
          <a:p>
            <a:pPr marL="271463" indent="-271463">
              <a:lnSpc>
                <a:spcPts val="2000"/>
              </a:lnSpc>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a:t>
            </a:r>
            <a:r>
              <a:rPr lang="en-US" altLang="ja-JP" sz="1800" b="1" dirty="0" smtClean="0">
                <a:solidFill>
                  <a:prstClr val="black"/>
                </a:solidFill>
                <a:latin typeface="ＭＳ Ｐゴシック"/>
              </a:rPr>
              <a:t>(2)</a:t>
            </a:r>
            <a:r>
              <a:rPr lang="ja-JP" altLang="en-US" sz="1800" b="1" dirty="0" smtClean="0">
                <a:solidFill>
                  <a:prstClr val="black"/>
                </a:solidFill>
                <a:latin typeface="ＭＳ Ｐゴシック"/>
              </a:rPr>
              <a:t>患者にとって安心・安全で納得できる効果的・効率的で質が高い医療を実現する視点</a:t>
            </a:r>
            <a:endParaRPr lang="en-US" altLang="ja-JP" sz="1800" b="1" dirty="0" smtClean="0">
              <a:solidFill>
                <a:prstClr val="black"/>
              </a:solidFill>
              <a:latin typeface="ＭＳ Ｐゴシック"/>
            </a:endParaRPr>
          </a:p>
          <a:p>
            <a:pPr marL="271463" indent="-271463">
              <a:lnSpc>
                <a:spcPts val="2000"/>
              </a:lnSpc>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a:t>
            </a:r>
            <a:r>
              <a:rPr lang="en-US" altLang="ja-JP" sz="1800" b="1" dirty="0" smtClean="0">
                <a:solidFill>
                  <a:prstClr val="black"/>
                </a:solidFill>
                <a:latin typeface="ＭＳ Ｐゴシック"/>
              </a:rPr>
              <a:t>(3)</a:t>
            </a:r>
            <a:r>
              <a:rPr lang="ja-JP" altLang="en-US" sz="1800" b="1" dirty="0" smtClean="0">
                <a:solidFill>
                  <a:prstClr val="black"/>
                </a:solidFill>
                <a:latin typeface="ＭＳ Ｐゴシック"/>
              </a:rPr>
              <a:t>重点的な対応が求められる医療分野を充実する視点</a:t>
            </a:r>
            <a:endParaRPr lang="en-US" altLang="ja-JP" sz="1800" b="1" dirty="0">
              <a:solidFill>
                <a:prstClr val="black"/>
              </a:solidFill>
              <a:latin typeface="ＭＳ Ｐゴシック"/>
            </a:endParaRPr>
          </a:p>
          <a:p>
            <a:pPr marL="271463" indent="85725">
              <a:lnSpc>
                <a:spcPts val="2000"/>
              </a:lnSpc>
              <a:spcBef>
                <a:spcPts val="0"/>
              </a:spcBef>
              <a:buFont typeface="Arial" pitchFamily="34" charset="0"/>
              <a:buNone/>
              <a:defRPr/>
            </a:pPr>
            <a:r>
              <a:rPr lang="en-US" altLang="ja-JP" sz="1800" b="1" dirty="0" smtClean="0">
                <a:solidFill>
                  <a:prstClr val="black"/>
                </a:solidFill>
                <a:latin typeface="ＭＳ Ｐゴシック"/>
              </a:rPr>
              <a:t>(4)</a:t>
            </a:r>
            <a:r>
              <a:rPr lang="ja-JP" altLang="en-US" sz="1800" b="1" dirty="0" smtClean="0">
                <a:solidFill>
                  <a:prstClr val="black"/>
                </a:solidFill>
                <a:latin typeface="ＭＳ Ｐゴシック"/>
              </a:rPr>
              <a:t>効率化・適正化を通じて制度の持続可能性を高める視点</a:t>
            </a:r>
            <a:endParaRPr lang="en-US" altLang="ja-JP" sz="1800" b="1" dirty="0" smtClean="0">
              <a:solidFill>
                <a:prstClr val="black"/>
              </a:solidFill>
              <a:latin typeface="ＭＳ Ｐゴシック"/>
            </a:endParaRPr>
          </a:p>
        </p:txBody>
      </p:sp>
    </p:spTree>
    <p:extLst>
      <p:ext uri="{BB962C8B-B14F-4D97-AF65-F5344CB8AC3E}">
        <p14:creationId xmlns:p14="http://schemas.microsoft.com/office/powerpoint/2010/main" val="3221150724"/>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2" name="タイトル 1"/>
          <p:cNvSpPr txBox="1">
            <a:spLocks/>
          </p:cNvSpPr>
          <p:nvPr/>
        </p:nvSpPr>
        <p:spPr bwMode="auto">
          <a:xfrm>
            <a:off x="741231" y="152407"/>
            <a:ext cx="8420100" cy="504825"/>
          </a:xfrm>
          <a:prstGeom prst="rect">
            <a:avLst/>
          </a:prstGeom>
          <a:solidFill>
            <a:srgbClr val="00B0F0">
              <a:alpha val="59999"/>
            </a:srgbClr>
          </a:solidFill>
          <a:ln w="12700">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algn="ctr" eaLnBrk="1" fontAlgn="base" hangingPunct="1">
              <a:spcBef>
                <a:spcPct val="50000"/>
              </a:spcBef>
              <a:spcAft>
                <a:spcPct val="0"/>
              </a:spcAft>
              <a:buFontTx/>
              <a:buNone/>
            </a:pPr>
            <a:r>
              <a:rPr lang="ja-JP" altLang="en-US" sz="2600" dirty="0" smtClean="0">
                <a:solidFill>
                  <a:srgbClr val="000000"/>
                </a:solidFill>
              </a:rPr>
              <a:t>平成２８年度診療</a:t>
            </a:r>
            <a:r>
              <a:rPr lang="ja-JP" altLang="en-US" sz="2600" dirty="0">
                <a:solidFill>
                  <a:srgbClr val="000000"/>
                </a:solidFill>
              </a:rPr>
              <a:t>報酬改定の流れ</a:t>
            </a:r>
          </a:p>
        </p:txBody>
      </p:sp>
      <p:sp>
        <p:nvSpPr>
          <p:cNvPr id="9" name="Rectangle 3"/>
          <p:cNvSpPr txBox="1">
            <a:spLocks noChangeArrowheads="1"/>
          </p:cNvSpPr>
          <p:nvPr/>
        </p:nvSpPr>
        <p:spPr>
          <a:xfrm>
            <a:off x="204671" y="657232"/>
            <a:ext cx="9423034" cy="3657600"/>
          </a:xfrm>
          <a:prstGeom prst="rect">
            <a:avLst/>
          </a:prstGeom>
          <a:solidFill>
            <a:srgbClr val="00B0F0">
              <a:alpha val="20000"/>
            </a:srgbClr>
          </a:solidFill>
          <a:ln w="12700">
            <a:solidFill>
              <a:schemeClr val="tx1"/>
            </a:solidFill>
            <a:prstDash val="dash"/>
          </a:ln>
        </p:spPr>
        <p:txBody>
          <a:bodyPr>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en-US" altLang="ja-JP" sz="1800" b="1" dirty="0">
                <a:solidFill>
                  <a:prstClr val="black"/>
                </a:solidFill>
              </a:rPr>
              <a:t>〔</a:t>
            </a:r>
            <a:r>
              <a:rPr lang="ja-JP" altLang="en-US" sz="1800" b="1" dirty="0">
                <a:solidFill>
                  <a:prstClr val="black"/>
                </a:solidFill>
              </a:rPr>
              <a:t>内閣</a:t>
            </a:r>
            <a:r>
              <a:rPr lang="en-US" altLang="ja-JP" sz="1800" b="1" dirty="0">
                <a:solidFill>
                  <a:prstClr val="black"/>
                </a:solidFill>
              </a:rPr>
              <a:t>〕</a:t>
            </a:r>
            <a:endParaRPr lang="ja-JP" altLang="en-US" sz="1800" b="1" dirty="0">
              <a:solidFill>
                <a:prstClr val="black"/>
              </a:solidFill>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平成２７年</a:t>
            </a:r>
            <a:r>
              <a:rPr lang="ja-JP" altLang="en-US" sz="1800" b="1" dirty="0">
                <a:solidFill>
                  <a:prstClr val="black"/>
                </a:solidFill>
                <a:latin typeface="ＭＳ Ｐゴシック"/>
              </a:rPr>
              <a:t>１２月</a:t>
            </a:r>
            <a:r>
              <a:rPr lang="ja-JP" altLang="en-US" sz="1800" b="1" dirty="0" smtClean="0">
                <a:solidFill>
                  <a:prstClr val="black"/>
                </a:solidFill>
                <a:latin typeface="ＭＳ Ｐゴシック"/>
              </a:rPr>
              <a:t>２１日</a:t>
            </a:r>
            <a:r>
              <a:rPr lang="ja-JP" altLang="en-US" sz="1800" b="1" dirty="0">
                <a:solidFill>
                  <a:prstClr val="black"/>
                </a:solidFill>
                <a:latin typeface="ＭＳ Ｐゴシック"/>
              </a:rPr>
              <a:t>　平成</a:t>
            </a:r>
            <a:r>
              <a:rPr lang="ja-JP" altLang="en-US" sz="1800" b="1" dirty="0" smtClean="0">
                <a:solidFill>
                  <a:prstClr val="black"/>
                </a:solidFill>
                <a:latin typeface="ＭＳ Ｐゴシック"/>
              </a:rPr>
              <a:t>２８年度</a:t>
            </a:r>
            <a:r>
              <a:rPr lang="ja-JP" altLang="en-US" sz="1800" b="1" dirty="0">
                <a:solidFill>
                  <a:prstClr val="black"/>
                </a:solidFill>
                <a:latin typeface="ＭＳ Ｐゴシック"/>
              </a:rPr>
              <a:t>予算編成過程で、診療報酬等の改定率を決定</a:t>
            </a:r>
          </a:p>
          <a:p>
            <a:pPr marL="271463" indent="-271463">
              <a:spcBef>
                <a:spcPts val="0"/>
              </a:spcBef>
              <a:buFont typeface="Arial" pitchFamily="34" charset="0"/>
              <a:buNone/>
              <a:defRPr/>
            </a:pPr>
            <a:r>
              <a:rPr lang="ja-JP" altLang="en-US" sz="1800" b="1" dirty="0" smtClean="0">
                <a:solidFill>
                  <a:prstClr val="black"/>
                </a:solidFill>
                <a:latin typeface="ＭＳ Ｐゴシック"/>
              </a:rPr>
              <a:t>　 </a:t>
            </a:r>
            <a:r>
              <a:rPr lang="en-US" altLang="ja-JP" sz="1800" b="1" dirty="0" smtClean="0">
                <a:solidFill>
                  <a:prstClr val="black"/>
                </a:solidFill>
                <a:latin typeface="ＭＳ Ｐゴシック"/>
              </a:rPr>
              <a:t>《</a:t>
            </a:r>
            <a:r>
              <a:rPr lang="ja-JP" altLang="en-US" sz="1800" b="1" dirty="0" smtClean="0">
                <a:solidFill>
                  <a:prstClr val="black"/>
                </a:solidFill>
                <a:latin typeface="ＭＳ Ｐゴシック"/>
              </a:rPr>
              <a:t>財務大臣・厚生労働大臣合意文書</a:t>
            </a:r>
            <a:r>
              <a:rPr lang="en-US" altLang="ja-JP" sz="1800" b="1" dirty="0" smtClean="0">
                <a:solidFill>
                  <a:prstClr val="black"/>
                </a:solidFill>
                <a:latin typeface="ＭＳ Ｐゴシック"/>
              </a:rPr>
              <a:t>》</a:t>
            </a: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１</a:t>
            </a:r>
            <a:r>
              <a:rPr lang="ja-JP" altLang="en-US" sz="1800" b="1" dirty="0">
                <a:solidFill>
                  <a:prstClr val="black"/>
                </a:solidFill>
                <a:latin typeface="ＭＳ Ｐゴシック"/>
              </a:rPr>
              <a:t>．</a:t>
            </a:r>
            <a:r>
              <a:rPr lang="ja-JP" altLang="en-US" sz="1800" b="1" dirty="0" smtClean="0">
                <a:solidFill>
                  <a:prstClr val="black"/>
                </a:solidFill>
                <a:latin typeface="ＭＳ Ｐゴシック"/>
              </a:rPr>
              <a:t>診療報酬本体：＋０．４９％（医科：＋０．５６％、歯科：＋０．６１％、調剤：＋０．１７％）</a:t>
            </a:r>
            <a:endParaRPr lang="en-US" altLang="ja-JP" sz="1800" b="1" dirty="0" smtClean="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２</a:t>
            </a:r>
            <a:r>
              <a:rPr lang="ja-JP" altLang="en-US" sz="1800" b="1" dirty="0">
                <a:solidFill>
                  <a:prstClr val="black"/>
                </a:solidFill>
                <a:latin typeface="ＭＳ Ｐゴシック"/>
              </a:rPr>
              <a:t>．</a:t>
            </a:r>
            <a:r>
              <a:rPr lang="ja-JP" altLang="en-US" sz="1800" b="1" dirty="0" smtClean="0">
                <a:solidFill>
                  <a:prstClr val="black"/>
                </a:solidFill>
                <a:latin typeface="ＭＳ Ｐゴシック"/>
              </a:rPr>
              <a:t>薬価等　①薬価▲１．２２％　</a:t>
            </a:r>
            <a:r>
              <a:rPr lang="ja-JP" altLang="en-US" sz="1600" b="1" spc="-100" dirty="0" smtClean="0">
                <a:solidFill>
                  <a:prstClr val="black"/>
                </a:solidFill>
                <a:latin typeface="ＭＳ Ｐゴシック"/>
              </a:rPr>
              <a:t>①</a:t>
            </a:r>
            <a:r>
              <a:rPr lang="ja-JP" altLang="en-US" sz="1600" b="1" spc="-100" dirty="0">
                <a:solidFill>
                  <a:prstClr val="black"/>
                </a:solidFill>
                <a:latin typeface="ＭＳ Ｐゴシック"/>
              </a:rPr>
              <a:t>の</a:t>
            </a:r>
            <a:r>
              <a:rPr lang="ja-JP" altLang="en-US" sz="1600" b="1" spc="-100" dirty="0" smtClean="0">
                <a:solidFill>
                  <a:prstClr val="black"/>
                </a:solidFill>
                <a:latin typeface="ＭＳ Ｐゴシック"/>
              </a:rPr>
              <a:t>ほか・市場拡大再算定による薬価の見直しにより▲０．１９％</a:t>
            </a:r>
            <a:endParaRPr lang="en-US" altLang="ja-JP" sz="1600" b="1" spc="-100" dirty="0" smtClean="0">
              <a:solidFill>
                <a:prstClr val="black"/>
              </a:solidFill>
              <a:latin typeface="ＭＳ Ｐゴシック"/>
            </a:endParaRPr>
          </a:p>
          <a:p>
            <a:pPr marL="271463" indent="-271463">
              <a:spcBef>
                <a:spcPts val="0"/>
              </a:spcBef>
              <a:buFont typeface="Arial" pitchFamily="34" charset="0"/>
              <a:buNone/>
              <a:defRPr/>
            </a:pPr>
            <a:r>
              <a:rPr lang="ja-JP" altLang="en-US" sz="1600" b="1" spc="-100" dirty="0">
                <a:solidFill>
                  <a:prstClr val="black"/>
                </a:solidFill>
                <a:latin typeface="ＭＳ Ｐゴシック"/>
              </a:rPr>
              <a:t>　</a:t>
            </a:r>
            <a:r>
              <a:rPr lang="ja-JP" altLang="en-US" sz="1600" b="1" spc="-100" dirty="0" smtClean="0">
                <a:solidFill>
                  <a:prstClr val="black"/>
                </a:solidFill>
                <a:latin typeface="ＭＳ Ｐゴシック"/>
              </a:rPr>
              <a:t>　　　　　　　　　　　　　　　　　　　　　　　               　　　   ・年間販売額が極めて大きい品目に対応する市場拡大再算 </a:t>
            </a:r>
            <a:endParaRPr lang="en-US" altLang="ja-JP" sz="1600" b="1" spc="-100" dirty="0" smtClean="0">
              <a:solidFill>
                <a:prstClr val="black"/>
              </a:solidFill>
              <a:latin typeface="ＭＳ Ｐゴシック"/>
            </a:endParaRPr>
          </a:p>
          <a:p>
            <a:pPr marL="271463" indent="-271463">
              <a:spcBef>
                <a:spcPts val="0"/>
              </a:spcBef>
              <a:buFont typeface="Arial" pitchFamily="34" charset="0"/>
              <a:buNone/>
              <a:defRPr/>
            </a:pPr>
            <a:r>
              <a:rPr lang="en-US" altLang="ja-JP" sz="1600" b="1" spc="-100" dirty="0">
                <a:solidFill>
                  <a:prstClr val="black"/>
                </a:solidFill>
                <a:latin typeface="ＭＳ Ｐゴシック"/>
              </a:rPr>
              <a:t> </a:t>
            </a:r>
            <a:r>
              <a:rPr lang="en-US" altLang="ja-JP" sz="1600" b="1" spc="-100" dirty="0" smtClean="0">
                <a:solidFill>
                  <a:prstClr val="black"/>
                </a:solidFill>
                <a:latin typeface="ＭＳ Ｐゴシック"/>
              </a:rPr>
              <a:t>                                                                                     </a:t>
            </a:r>
            <a:r>
              <a:rPr lang="ja-JP" altLang="en-US" sz="1600" b="1" spc="-100" dirty="0" smtClean="0">
                <a:solidFill>
                  <a:prstClr val="black"/>
                </a:solidFill>
                <a:latin typeface="ＭＳ Ｐゴシック"/>
              </a:rPr>
              <a:t>定の特例の実施により▲０．２８％</a:t>
            </a:r>
            <a:r>
              <a:rPr lang="ja-JP" altLang="en-US" sz="1600" b="1" spc="-100" dirty="0">
                <a:solidFill>
                  <a:prstClr val="black"/>
                </a:solidFill>
                <a:latin typeface="ＭＳ Ｐゴシック"/>
              </a:rPr>
              <a:t>　</a:t>
            </a:r>
            <a:endParaRPr lang="en-US" altLang="ja-JP" sz="1600" b="1" spc="-100" dirty="0" smtClean="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②</a:t>
            </a:r>
            <a:r>
              <a:rPr lang="ja-JP" altLang="en-US" sz="1800" b="1" dirty="0">
                <a:solidFill>
                  <a:prstClr val="black"/>
                </a:solidFill>
                <a:latin typeface="ＭＳ Ｐゴシック"/>
              </a:rPr>
              <a:t>材料</a:t>
            </a:r>
            <a:r>
              <a:rPr lang="ja-JP" altLang="en-US" sz="1800" b="1" dirty="0" smtClean="0">
                <a:solidFill>
                  <a:prstClr val="black"/>
                </a:solidFill>
                <a:latin typeface="ＭＳ Ｐゴシック"/>
              </a:rPr>
              <a:t>価格▲０．１１％</a:t>
            </a:r>
            <a:endParaRPr lang="en-US" altLang="ja-JP" sz="1800" b="1" dirty="0" smtClean="0">
              <a:solidFill>
                <a:prstClr val="black"/>
              </a:solidFill>
              <a:latin typeface="ＭＳ Ｐゴシック"/>
            </a:endParaRPr>
          </a:p>
          <a:p>
            <a:pPr marL="271463" indent="-271463">
              <a:spcBef>
                <a:spcPts val="0"/>
              </a:spcBef>
              <a:buFont typeface="Arial" pitchFamily="34" charset="0"/>
              <a:buNone/>
              <a:defRPr/>
            </a:pPr>
            <a:r>
              <a:rPr lang="en-US" altLang="ja-JP" sz="1800" dirty="0">
                <a:solidFill>
                  <a:prstClr val="black"/>
                </a:solidFill>
                <a:latin typeface="ＭＳ Ｐゴシック"/>
              </a:rPr>
              <a:t> </a:t>
            </a:r>
            <a:r>
              <a:rPr lang="en-US" altLang="ja-JP" sz="1800" dirty="0" smtClean="0">
                <a:solidFill>
                  <a:prstClr val="black"/>
                </a:solidFill>
                <a:latin typeface="ＭＳ Ｐゴシック"/>
              </a:rPr>
              <a:t>        </a:t>
            </a:r>
            <a:r>
              <a:rPr lang="ja-JP" altLang="en-US" sz="1800" dirty="0" smtClean="0">
                <a:solidFill>
                  <a:prstClr val="black"/>
                </a:solidFill>
                <a:latin typeface="ＭＳ Ｐゴシック"/>
              </a:rPr>
              <a:t>なお、上記のほか、新規収載された後発医薬品の価格の引下げ、長期収載品の特例的</a:t>
            </a:r>
            <a:endParaRPr lang="en-US" altLang="ja-JP" sz="1800" dirty="0" smtClean="0">
              <a:solidFill>
                <a:prstClr val="black"/>
              </a:solidFill>
              <a:latin typeface="ＭＳ Ｐゴシック"/>
            </a:endParaRPr>
          </a:p>
          <a:p>
            <a:pPr marL="271463" indent="-271463">
              <a:spcBef>
                <a:spcPts val="0"/>
              </a:spcBef>
              <a:buFont typeface="Arial" pitchFamily="34" charset="0"/>
              <a:buNone/>
              <a:defRPr/>
            </a:pPr>
            <a:r>
              <a:rPr lang="ja-JP" altLang="en-US" sz="1800" dirty="0">
                <a:solidFill>
                  <a:prstClr val="black"/>
                </a:solidFill>
                <a:latin typeface="ＭＳ Ｐゴシック"/>
              </a:rPr>
              <a:t>　</a:t>
            </a:r>
            <a:r>
              <a:rPr lang="ja-JP" altLang="en-US" sz="1800" dirty="0" smtClean="0">
                <a:solidFill>
                  <a:prstClr val="black"/>
                </a:solidFill>
                <a:latin typeface="ＭＳ Ｐゴシック"/>
              </a:rPr>
              <a:t>　　引下げの置き換え率の基準の見直し、いわゆる大型門前薬局等に対する評価の適正化、</a:t>
            </a:r>
            <a:endParaRPr lang="en-US" altLang="ja-JP" sz="1800" dirty="0" smtClean="0">
              <a:solidFill>
                <a:prstClr val="black"/>
              </a:solidFill>
              <a:latin typeface="ＭＳ Ｐゴシック"/>
            </a:endParaRPr>
          </a:p>
          <a:p>
            <a:pPr marL="271463" indent="-271463">
              <a:spcBef>
                <a:spcPts val="0"/>
              </a:spcBef>
              <a:buFont typeface="Arial" pitchFamily="34" charset="0"/>
              <a:buNone/>
              <a:defRPr/>
            </a:pPr>
            <a:r>
              <a:rPr lang="ja-JP" altLang="en-US" sz="1800" dirty="0">
                <a:solidFill>
                  <a:prstClr val="black"/>
                </a:solidFill>
                <a:latin typeface="ＭＳ Ｐゴシック"/>
              </a:rPr>
              <a:t>　</a:t>
            </a:r>
            <a:r>
              <a:rPr lang="ja-JP" altLang="en-US" sz="1800" dirty="0" smtClean="0">
                <a:solidFill>
                  <a:prstClr val="black"/>
                </a:solidFill>
                <a:latin typeface="ＭＳ Ｐゴシック"/>
              </a:rPr>
              <a:t>　　入院医療において食事として提供される経腸栄養用製品に係る入院時食事療養費等の</a:t>
            </a:r>
            <a:endParaRPr lang="en-US" altLang="ja-JP" sz="1800" dirty="0" smtClean="0">
              <a:solidFill>
                <a:prstClr val="black"/>
              </a:solidFill>
              <a:latin typeface="ＭＳ Ｐゴシック"/>
            </a:endParaRPr>
          </a:p>
          <a:p>
            <a:pPr marL="271463" indent="-271463">
              <a:spcBef>
                <a:spcPts val="0"/>
              </a:spcBef>
              <a:buFont typeface="Arial" pitchFamily="34" charset="0"/>
              <a:buNone/>
              <a:defRPr/>
            </a:pPr>
            <a:r>
              <a:rPr lang="ja-JP" altLang="en-US" sz="1800" dirty="0">
                <a:solidFill>
                  <a:prstClr val="black"/>
                </a:solidFill>
                <a:latin typeface="ＭＳ Ｐゴシック"/>
              </a:rPr>
              <a:t>　</a:t>
            </a:r>
            <a:r>
              <a:rPr lang="ja-JP" altLang="en-US" sz="1800" dirty="0" smtClean="0">
                <a:solidFill>
                  <a:prstClr val="black"/>
                </a:solidFill>
                <a:latin typeface="ＭＳ Ｐゴシック"/>
              </a:rPr>
              <a:t>　　適正化、医薬品の適正使用等の観点等からの１処方当たりの湿布薬の枚数制限、費用対</a:t>
            </a:r>
            <a:endParaRPr lang="en-US" altLang="ja-JP" sz="1800" dirty="0" smtClean="0">
              <a:solidFill>
                <a:prstClr val="black"/>
              </a:solidFill>
              <a:latin typeface="ＭＳ Ｐゴシック"/>
            </a:endParaRPr>
          </a:p>
          <a:p>
            <a:pPr marL="271463" indent="-271463">
              <a:spcBef>
                <a:spcPts val="0"/>
              </a:spcBef>
              <a:buFont typeface="Arial" pitchFamily="34" charset="0"/>
              <a:buNone/>
              <a:defRPr/>
            </a:pPr>
            <a:r>
              <a:rPr lang="ja-JP" altLang="en-US" sz="1800" dirty="0">
                <a:solidFill>
                  <a:prstClr val="black"/>
                </a:solidFill>
                <a:latin typeface="ＭＳ Ｐゴシック"/>
              </a:rPr>
              <a:t>　</a:t>
            </a:r>
            <a:r>
              <a:rPr lang="ja-JP" altLang="en-US" sz="1800" dirty="0" smtClean="0">
                <a:solidFill>
                  <a:prstClr val="black"/>
                </a:solidFill>
                <a:latin typeface="ＭＳ Ｐゴシック"/>
              </a:rPr>
              <a:t>　　効果の低下した歯科材料の適正化の措置を講ずる</a:t>
            </a:r>
            <a:endParaRPr lang="en-US" altLang="ja-JP" sz="1800" dirty="0">
              <a:solidFill>
                <a:prstClr val="black"/>
              </a:solidFill>
              <a:latin typeface="ＭＳ Ｐゴシック"/>
            </a:endParaRPr>
          </a:p>
        </p:txBody>
      </p:sp>
      <p:sp>
        <p:nvSpPr>
          <p:cNvPr id="6" name="Rectangle 3"/>
          <p:cNvSpPr txBox="1">
            <a:spLocks noChangeArrowheads="1"/>
          </p:cNvSpPr>
          <p:nvPr/>
        </p:nvSpPr>
        <p:spPr>
          <a:xfrm>
            <a:off x="194738" y="4419600"/>
            <a:ext cx="9432973" cy="2321768"/>
          </a:xfrm>
          <a:prstGeom prst="rect">
            <a:avLst/>
          </a:prstGeom>
          <a:solidFill>
            <a:srgbClr val="00B0F0">
              <a:alpha val="40000"/>
            </a:srgbClr>
          </a:solidFill>
          <a:ln w="12700">
            <a:solidFill>
              <a:schemeClr val="tx1"/>
            </a:solidFill>
            <a:prstDash val="solid"/>
          </a:ln>
        </p:spPr>
        <p:txBody>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en-US" altLang="ja-JP" sz="1800" b="1" dirty="0">
                <a:solidFill>
                  <a:prstClr val="black"/>
                </a:solidFill>
              </a:rPr>
              <a:t>【</a:t>
            </a:r>
            <a:r>
              <a:rPr lang="ja-JP" altLang="en-US" sz="1800" b="1" dirty="0">
                <a:solidFill>
                  <a:prstClr val="black"/>
                </a:solidFill>
              </a:rPr>
              <a:t>厚生労働大臣</a:t>
            </a:r>
            <a:r>
              <a:rPr lang="en-US" altLang="ja-JP" sz="1800" b="1" dirty="0">
                <a:solidFill>
                  <a:prstClr val="black"/>
                </a:solidFill>
              </a:rPr>
              <a:t>】</a:t>
            </a:r>
            <a:endParaRPr lang="ja-JP" altLang="en-US" sz="1800" b="1" dirty="0">
              <a:solidFill>
                <a:prstClr val="black"/>
              </a:solidFill>
            </a:endParaRPr>
          </a:p>
          <a:p>
            <a:pPr marL="271463" indent="-271463">
              <a:spcBef>
                <a:spcPts val="0"/>
              </a:spcBef>
              <a:buFont typeface="Arial" pitchFamily="34" charset="0"/>
              <a:buNone/>
              <a:defRPr/>
            </a:pPr>
            <a:r>
              <a:rPr lang="ja-JP" altLang="en-US" sz="1800" b="1" dirty="0">
                <a:solidFill>
                  <a:prstClr val="black"/>
                </a:solidFill>
                <a:latin typeface="ＭＳ Ｐゴシック"/>
              </a:rPr>
              <a:t>　平成</a:t>
            </a:r>
            <a:r>
              <a:rPr lang="ja-JP" altLang="en-US" sz="1800" b="1" dirty="0" smtClean="0">
                <a:solidFill>
                  <a:prstClr val="black"/>
                </a:solidFill>
                <a:latin typeface="ＭＳ Ｐゴシック"/>
              </a:rPr>
              <a:t>２８年</a:t>
            </a:r>
            <a:r>
              <a:rPr lang="ja-JP" altLang="en-US" sz="1800" b="1" dirty="0">
                <a:solidFill>
                  <a:prstClr val="black"/>
                </a:solidFill>
                <a:latin typeface="ＭＳ Ｐゴシック"/>
              </a:rPr>
              <a:t>１月</a:t>
            </a:r>
            <a:r>
              <a:rPr lang="ja-JP" altLang="en-US" sz="1800" b="1" dirty="0" smtClean="0">
                <a:solidFill>
                  <a:prstClr val="black"/>
                </a:solidFill>
                <a:latin typeface="ＭＳ Ｐゴシック"/>
              </a:rPr>
              <a:t>１３日</a:t>
            </a: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中医協</a:t>
            </a:r>
            <a:r>
              <a:rPr lang="ja-JP" altLang="en-US" sz="1800" b="1" dirty="0">
                <a:solidFill>
                  <a:prstClr val="black"/>
                </a:solidFill>
                <a:latin typeface="ＭＳ Ｐゴシック"/>
              </a:rPr>
              <a:t>に対して以下に</a:t>
            </a:r>
            <a:r>
              <a:rPr lang="ja-JP" altLang="en-US" sz="1800" b="1" dirty="0" smtClean="0">
                <a:solidFill>
                  <a:prstClr val="black"/>
                </a:solidFill>
                <a:latin typeface="ＭＳ Ｐゴシック"/>
              </a:rPr>
              <a:t>基づき</a:t>
            </a:r>
            <a:r>
              <a:rPr lang="ja-JP" altLang="en-US" sz="1800" b="1" dirty="0">
                <a:solidFill>
                  <a:prstClr val="black"/>
                </a:solidFill>
                <a:latin typeface="ＭＳ Ｐゴシック"/>
              </a:rPr>
              <a:t>答申</a:t>
            </a:r>
            <a:r>
              <a:rPr lang="ja-JP" altLang="en-US" sz="1800" b="1" dirty="0" smtClean="0">
                <a:solidFill>
                  <a:prstClr val="black"/>
                </a:solidFill>
                <a:latin typeface="ＭＳ Ｐゴシック"/>
              </a:rPr>
              <a:t>を</a:t>
            </a:r>
            <a:r>
              <a:rPr lang="ja-JP" altLang="en-US" sz="1800" b="1" dirty="0">
                <a:solidFill>
                  <a:prstClr val="black"/>
                </a:solidFill>
                <a:latin typeface="ＭＳ Ｐゴシック"/>
              </a:rPr>
              <a:t>行うよう諮問</a:t>
            </a:r>
          </a:p>
          <a:p>
            <a:pPr marL="271463" indent="-271463">
              <a:spcBef>
                <a:spcPts val="0"/>
              </a:spcBef>
              <a:buFont typeface="Arial" pitchFamily="34" charset="0"/>
              <a:buNone/>
              <a:defRPr/>
            </a:pPr>
            <a:r>
              <a:rPr lang="ja-JP" altLang="en-US" sz="1800" b="1" dirty="0">
                <a:solidFill>
                  <a:prstClr val="black"/>
                </a:solidFill>
                <a:latin typeface="ＭＳ Ｐゴシック"/>
              </a:rPr>
              <a:t>　　　　①予算編成過程で内閣が決定した改定率</a:t>
            </a:r>
            <a:endParaRPr lang="en-US" altLang="ja-JP" sz="1800" b="1" dirty="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②社会保障審議会 医療部会・医療保険部会が策定した「改定の基本方針</a:t>
            </a:r>
            <a:r>
              <a:rPr lang="ja-JP" altLang="en-US" sz="1800" b="1" dirty="0" smtClean="0">
                <a:solidFill>
                  <a:prstClr val="black"/>
                </a:solidFill>
                <a:latin typeface="ＭＳ Ｐゴシック"/>
              </a:rPr>
              <a:t>」</a:t>
            </a:r>
            <a:endParaRPr lang="en-US" altLang="ja-JP" sz="1800" b="1" dirty="0" smtClean="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　中医協におけるこれまでの</a:t>
            </a:r>
            <a:r>
              <a:rPr lang="ja-JP" altLang="en-US" sz="1800" dirty="0" smtClean="0">
                <a:solidFill>
                  <a:srgbClr val="FF0000"/>
                </a:solidFill>
                <a:latin typeface="ＭＳ Ｐゴシック"/>
              </a:rPr>
              <a:t>議論の整理（現時点の骨子）</a:t>
            </a:r>
            <a:r>
              <a:rPr lang="ja-JP" altLang="en-US" sz="1800" b="1" dirty="0" smtClean="0">
                <a:solidFill>
                  <a:prstClr val="black"/>
                </a:solidFill>
                <a:latin typeface="ＭＳ Ｐゴシック"/>
              </a:rPr>
              <a:t>を公表し、パブリックコメントを募集</a:t>
            </a:r>
            <a:endParaRPr lang="en-US" altLang="ja-JP" sz="1800" b="1" dirty="0" smtClean="0">
              <a:solidFill>
                <a:prstClr val="black"/>
              </a:solidFill>
              <a:latin typeface="ＭＳ Ｐゴシック"/>
            </a:endParaRPr>
          </a:p>
          <a:p>
            <a:pPr marL="271463" indent="-271463">
              <a:spcBef>
                <a:spcPts val="0"/>
              </a:spcBef>
              <a:buFont typeface="Arial" pitchFamily="34" charset="0"/>
              <a:buNone/>
              <a:defRPr/>
            </a:pPr>
            <a:r>
              <a:rPr lang="en-US" altLang="ja-JP" sz="1800" b="1" dirty="0" smtClean="0">
                <a:solidFill>
                  <a:prstClr val="black"/>
                </a:solidFill>
                <a:latin typeface="ＭＳ Ｐゴシック"/>
              </a:rPr>
              <a:t>〔</a:t>
            </a:r>
            <a:r>
              <a:rPr lang="ja-JP" altLang="en-US" sz="1800" b="1" dirty="0" smtClean="0">
                <a:solidFill>
                  <a:prstClr val="black"/>
                </a:solidFill>
                <a:latin typeface="ＭＳ Ｐゴシック"/>
              </a:rPr>
              <a:t>中医協</a:t>
            </a:r>
            <a:r>
              <a:rPr lang="en-US" altLang="ja-JP" sz="1800" b="1" dirty="0" smtClean="0">
                <a:solidFill>
                  <a:prstClr val="black"/>
                </a:solidFill>
                <a:latin typeface="ＭＳ Ｐゴシック"/>
              </a:rPr>
              <a:t>〕</a:t>
            </a: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平成２８年１月２２日　地方公聴会を埼玉県で開催</a:t>
            </a:r>
            <a:endParaRPr lang="en-US" altLang="ja-JP" sz="1800" b="1" dirty="0" smtClean="0">
              <a:solidFill>
                <a:prstClr val="black"/>
              </a:solidFill>
              <a:latin typeface="ＭＳ Ｐゴシック"/>
            </a:endParaRPr>
          </a:p>
          <a:p>
            <a:pPr marL="271463" indent="-271463">
              <a:spcBef>
                <a:spcPts val="0"/>
              </a:spcBef>
              <a:buFont typeface="Arial" pitchFamily="34" charset="0"/>
              <a:buNone/>
              <a:defRPr/>
            </a:pPr>
            <a:r>
              <a:rPr lang="ja-JP" altLang="en-US" sz="1800" b="1" dirty="0">
                <a:solidFill>
                  <a:prstClr val="black"/>
                </a:solidFill>
                <a:latin typeface="ＭＳ Ｐゴシック"/>
              </a:rPr>
              <a:t>　</a:t>
            </a:r>
            <a:r>
              <a:rPr lang="ja-JP" altLang="en-US" sz="1800" b="1" dirty="0" smtClean="0">
                <a:solidFill>
                  <a:prstClr val="black"/>
                </a:solidFill>
                <a:latin typeface="ＭＳ Ｐゴシック"/>
              </a:rPr>
              <a:t>平成２８年１月２７・２９日、２月３日　</a:t>
            </a:r>
            <a:r>
              <a:rPr lang="ja-JP" altLang="en-US" sz="1800" b="1" dirty="0" smtClean="0">
                <a:solidFill>
                  <a:srgbClr val="FF0000"/>
                </a:solidFill>
                <a:latin typeface="ＭＳ Ｐゴシック"/>
              </a:rPr>
              <a:t>個別改定項目（短冊）</a:t>
            </a:r>
            <a:r>
              <a:rPr lang="ja-JP" altLang="en-US" sz="1800" b="1" dirty="0" smtClean="0">
                <a:solidFill>
                  <a:prstClr val="black"/>
                </a:solidFill>
                <a:latin typeface="ＭＳ Ｐゴシック"/>
              </a:rPr>
              <a:t>を議論</a:t>
            </a:r>
            <a:endParaRPr lang="en-US" altLang="ja-JP" sz="1800" b="1" dirty="0" smtClean="0">
              <a:solidFill>
                <a:prstClr val="black"/>
              </a:solidFill>
              <a:latin typeface="ＭＳ Ｐゴシック"/>
            </a:endParaRPr>
          </a:p>
        </p:txBody>
      </p:sp>
    </p:spTree>
    <p:extLst>
      <p:ext uri="{BB962C8B-B14F-4D97-AF65-F5344CB8AC3E}">
        <p14:creationId xmlns:p14="http://schemas.microsoft.com/office/powerpoint/2010/main" val="3883898490"/>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405871" y="642938"/>
            <a:ext cx="9089100" cy="4946650"/>
          </a:xfrm>
          <a:solidFill>
            <a:srgbClr val="00B0F0">
              <a:alpha val="40000"/>
            </a:srgbClr>
          </a:solidFill>
          <a:ln w="12700">
            <a:solidFill>
              <a:schemeClr val="tx1"/>
            </a:solidFill>
            <a:prstDash val="dash"/>
          </a:ln>
        </p:spPr>
        <p:txBody>
          <a:bodyPr rtlCol="0">
            <a:normAutofit/>
          </a:bodyPr>
          <a:lstStyle/>
          <a:p>
            <a:pPr eaLnBrk="1" fontAlgn="auto" hangingPunct="1">
              <a:lnSpc>
                <a:spcPts val="2200"/>
              </a:lnSpc>
              <a:spcBef>
                <a:spcPts val="0"/>
              </a:spcBef>
              <a:spcAft>
                <a:spcPts val="0"/>
              </a:spcAft>
              <a:buFontTx/>
              <a:buNone/>
              <a:defRPr/>
            </a:pPr>
            <a:r>
              <a:rPr lang="ja-JP" altLang="en-US" sz="2200" dirty="0" smtClean="0">
                <a:latin typeface="ＭＳ Ｐゴシック" charset="-128"/>
              </a:rPr>
              <a:t>◎前回（平成２６年度）改定「答申書」附帯意見（１５項目）に基づく検討</a:t>
            </a:r>
            <a:endParaRPr lang="en-US" altLang="ja-JP" sz="2200" dirty="0" smtClean="0">
              <a:latin typeface="ＭＳ Ｐゴシック" charset="-128"/>
            </a:endParaRPr>
          </a:p>
          <a:p>
            <a:pPr eaLnBrk="1" fontAlgn="auto" hangingPunct="1">
              <a:lnSpc>
                <a:spcPts val="2200"/>
              </a:lnSpc>
              <a:spcBef>
                <a:spcPts val="0"/>
              </a:spcBef>
              <a:spcAft>
                <a:spcPts val="0"/>
              </a:spcAft>
              <a:buFontTx/>
              <a:buNone/>
              <a:defRPr/>
            </a:pPr>
            <a:r>
              <a:rPr lang="ja-JP" altLang="en-US" sz="2200" dirty="0">
                <a:latin typeface="ＭＳ Ｐゴシック" charset="-128"/>
              </a:rPr>
              <a:t>　</a:t>
            </a:r>
            <a:r>
              <a:rPr lang="ja-JP" altLang="en-US" sz="2000" dirty="0" smtClean="0">
                <a:latin typeface="ＭＳ Ｐゴシック" charset="-128"/>
              </a:rPr>
              <a:t>・検証調査（１３項目）、医療経済実態調査</a:t>
            </a:r>
            <a:r>
              <a:rPr lang="ja-JP" altLang="en-US" sz="2000" dirty="0">
                <a:latin typeface="ＭＳ Ｐゴシック" charset="-128"/>
              </a:rPr>
              <a:t>、</a:t>
            </a:r>
            <a:r>
              <a:rPr lang="ja-JP" altLang="en-US" sz="2000" dirty="0" smtClean="0">
                <a:latin typeface="ＭＳ Ｐゴシック" charset="-128"/>
              </a:rPr>
              <a:t>薬価調査、保険医療材料価格調査</a:t>
            </a:r>
            <a:endParaRPr lang="en-US" altLang="ja-JP" sz="2000" dirty="0" smtClean="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2000" dirty="0">
                <a:latin typeface="ＭＳ Ｐゴシック" charset="-128"/>
              </a:rPr>
              <a:t>　</a:t>
            </a:r>
            <a:r>
              <a:rPr lang="ja-JP" altLang="en-US" sz="2000" dirty="0" smtClean="0">
                <a:latin typeface="ＭＳ Ｐゴシック" charset="-128"/>
              </a:rPr>
              <a:t>・入院医療、外来医療、在宅医療のあり方の検討</a:t>
            </a:r>
            <a:endParaRPr lang="en-US" altLang="ja-JP" sz="2000" dirty="0" smtClean="0">
              <a:latin typeface="ＭＳ Ｐゴシック" charset="-128"/>
            </a:endParaRPr>
          </a:p>
          <a:p>
            <a:pPr marL="0" indent="0" eaLnBrk="1" fontAlgn="auto" hangingPunct="1">
              <a:lnSpc>
                <a:spcPts val="2200"/>
              </a:lnSpc>
              <a:spcBef>
                <a:spcPts val="0"/>
              </a:spcBef>
              <a:spcAft>
                <a:spcPts val="0"/>
              </a:spcAft>
              <a:buFont typeface="Arial" pitchFamily="34" charset="0"/>
              <a:buNone/>
              <a:defRPr/>
            </a:pPr>
            <a:r>
              <a:rPr lang="ja-JP" altLang="en-US" sz="2000" dirty="0" smtClean="0">
                <a:solidFill>
                  <a:prstClr val="black"/>
                </a:solidFill>
                <a:latin typeface="+mn-ea"/>
              </a:rPr>
              <a:t>　・患者申出療養、再生医療等製品、特区、費用対効果評価、先進医療　　等</a:t>
            </a:r>
            <a:endParaRPr lang="en-US" altLang="ja-JP" sz="2000" i="1" dirty="0">
              <a:solidFill>
                <a:prstClr val="black"/>
              </a:solidFill>
              <a:latin typeface="+mn-ea"/>
            </a:endParaRPr>
          </a:p>
          <a:p>
            <a:pPr eaLnBrk="1" fontAlgn="auto" hangingPunct="1">
              <a:spcBef>
                <a:spcPts val="0"/>
              </a:spcBef>
              <a:spcAft>
                <a:spcPts val="0"/>
              </a:spcAft>
              <a:buFontTx/>
              <a:buNone/>
              <a:defRPr/>
            </a:pPr>
            <a:endParaRPr lang="en-US" altLang="ja-JP" sz="2200" dirty="0" smtClean="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a:p>
            <a:pPr eaLnBrk="1" fontAlgn="auto" hangingPunct="1">
              <a:spcBef>
                <a:spcPts val="0"/>
              </a:spcBef>
              <a:spcAft>
                <a:spcPts val="0"/>
              </a:spcAft>
              <a:buFontTx/>
              <a:buNone/>
              <a:defRPr/>
            </a:pPr>
            <a:endParaRPr lang="en-US" altLang="ja-JP" sz="2200" dirty="0">
              <a:latin typeface="ＭＳ Ｐゴシック" charset="-128"/>
            </a:endParaRPr>
          </a:p>
        </p:txBody>
      </p:sp>
      <p:sp>
        <p:nvSpPr>
          <p:cNvPr id="6"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en-US" altLang="ja-JP" sz="2400" dirty="0" smtClean="0">
                <a:solidFill>
                  <a:prstClr val="black"/>
                </a:solidFill>
                <a:latin typeface="ＭＳ Ｐゴシック"/>
              </a:rPr>
              <a:t>《</a:t>
            </a:r>
            <a:r>
              <a:rPr lang="ja-JP" altLang="en-US" sz="2400" dirty="0" smtClean="0">
                <a:solidFill>
                  <a:prstClr val="black"/>
                </a:solidFill>
                <a:latin typeface="ＭＳ Ｐゴシック"/>
              </a:rPr>
              <a:t>中医協</a:t>
            </a:r>
            <a:r>
              <a:rPr lang="en-US" altLang="ja-JP" sz="2400" dirty="0" smtClean="0">
                <a:solidFill>
                  <a:prstClr val="black"/>
                </a:solidFill>
                <a:latin typeface="ＭＳ Ｐゴシック"/>
              </a:rPr>
              <a:t>》</a:t>
            </a:r>
          </a:p>
        </p:txBody>
      </p:sp>
      <p:sp>
        <p:nvSpPr>
          <p:cNvPr id="8" name="Rectangle 3"/>
          <p:cNvSpPr txBox="1">
            <a:spLocks noChangeArrowheads="1"/>
          </p:cNvSpPr>
          <p:nvPr/>
        </p:nvSpPr>
        <p:spPr>
          <a:xfrm>
            <a:off x="975122" y="1844675"/>
            <a:ext cx="6425142" cy="3671888"/>
          </a:xfrm>
          <a:prstGeom prst="rect">
            <a:avLst/>
          </a:prstGeom>
          <a:solidFill>
            <a:schemeClr val="bg1"/>
          </a:solidFill>
          <a:ln w="12700">
            <a:solidFill>
              <a:schemeClr val="tx1"/>
            </a:solidFill>
            <a:prstDash val="dash"/>
          </a:ln>
        </p:spPr>
        <p:txBody>
          <a:bodyPr>
            <a:normAutofit lnSpcReduction="10000"/>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0" indent="0">
              <a:spcBef>
                <a:spcPts val="0"/>
              </a:spcBef>
              <a:buFont typeface="Arial" pitchFamily="34" charset="0"/>
              <a:buNone/>
              <a:defRPr/>
            </a:pPr>
            <a:r>
              <a:rPr lang="ja-JP" altLang="en-US" sz="2000" dirty="0">
                <a:solidFill>
                  <a:prstClr val="black"/>
                </a:solidFill>
                <a:latin typeface="ＭＳ Ｐゴシック" charset="-128"/>
              </a:rPr>
              <a:t>［総会］</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smtClean="0">
                <a:solidFill>
                  <a:prstClr val="black"/>
                </a:solidFill>
                <a:latin typeface="ＭＳ Ｐゴシック" charset="-128"/>
              </a:rPr>
              <a:t>［薬価専門部会］</a:t>
            </a:r>
            <a:endParaRPr lang="en-US" altLang="ja-JP" sz="2000" dirty="0" smtClean="0">
              <a:solidFill>
                <a:prstClr val="black"/>
              </a:solidFill>
              <a:latin typeface="ＭＳ Ｐゴシック" charset="-128"/>
            </a:endParaRPr>
          </a:p>
          <a:p>
            <a:pPr marL="0" indent="0">
              <a:spcBef>
                <a:spcPts val="0"/>
              </a:spcBef>
              <a:buFont typeface="Arial" pitchFamily="34" charset="0"/>
              <a:buNone/>
              <a:defRPr/>
            </a:pPr>
            <a:r>
              <a:rPr lang="ja-JP" altLang="en-US" sz="2000" dirty="0" smtClean="0">
                <a:solidFill>
                  <a:prstClr val="black"/>
                </a:solidFill>
                <a:latin typeface="ＭＳ Ｐゴシック" charset="-128"/>
              </a:rPr>
              <a:t>［保険医療材料専門部会］</a:t>
            </a:r>
            <a:endParaRPr lang="en-US" altLang="ja-JP" sz="2000" dirty="0" smtClean="0">
              <a:solidFill>
                <a:prstClr val="black"/>
              </a:solidFill>
              <a:latin typeface="ＭＳ Ｐゴシック" charset="-128"/>
            </a:endParaRPr>
          </a:p>
          <a:p>
            <a:pPr marL="0" indent="0">
              <a:spcBef>
                <a:spcPts val="0"/>
              </a:spcBef>
              <a:buFont typeface="Arial" pitchFamily="34" charset="0"/>
              <a:buNone/>
              <a:defRPr/>
            </a:pPr>
            <a:r>
              <a:rPr lang="ja-JP" altLang="en-US" sz="2000" dirty="0" smtClean="0">
                <a:solidFill>
                  <a:prstClr val="black"/>
                </a:solidFill>
                <a:latin typeface="ＭＳ Ｐゴシック" charset="-128"/>
              </a:rPr>
              <a:t>［費用対効果評価専門部会］</a:t>
            </a:r>
            <a:endParaRPr lang="en-US" altLang="ja-JP" sz="2000" dirty="0" smtClean="0">
              <a:solidFill>
                <a:prstClr val="black"/>
              </a:solidFill>
              <a:latin typeface="ＭＳ Ｐゴシック" charset="-128"/>
            </a:endParaRPr>
          </a:p>
          <a:p>
            <a:pPr marL="0" lvl="0" indent="0">
              <a:spcBef>
                <a:spcPts val="0"/>
              </a:spcBef>
              <a:buNone/>
              <a:defRPr/>
            </a:pPr>
            <a:r>
              <a:rPr lang="ja-JP" altLang="en-US" sz="2000" dirty="0">
                <a:solidFill>
                  <a:prstClr val="black"/>
                </a:solidFill>
                <a:latin typeface="ＭＳ Ｐゴシック" charset="-128"/>
              </a:rPr>
              <a:t>［診療報酬改定結果検証部会］</a:t>
            </a:r>
            <a:endParaRPr lang="en-US" altLang="ja-JP" sz="2000" dirty="0">
              <a:solidFill>
                <a:prstClr val="black"/>
              </a:solidFill>
              <a:latin typeface="ＭＳ Ｐゴシック" charset="-128"/>
            </a:endParaRPr>
          </a:p>
          <a:p>
            <a:pPr marL="0" indent="0">
              <a:spcBef>
                <a:spcPts val="0"/>
              </a:spcBef>
              <a:buFont typeface="Arial" pitchFamily="34" charset="0"/>
              <a:buNone/>
              <a:defRPr/>
            </a:pPr>
            <a:r>
              <a:rPr lang="ja-JP" altLang="en-US" sz="2000" dirty="0" smtClean="0">
                <a:solidFill>
                  <a:prstClr val="black"/>
                </a:solidFill>
                <a:latin typeface="ＭＳ Ｐゴシック" charset="-128"/>
              </a:rPr>
              <a:t>［診療報酬基本問題小委員会］</a:t>
            </a:r>
            <a:endParaRPr lang="en-US" altLang="ja-JP" sz="2000" dirty="0" smtClean="0">
              <a:solidFill>
                <a:prstClr val="black"/>
              </a:solidFill>
              <a:latin typeface="ＭＳ Ｐゴシック" charset="-128"/>
            </a:endParaRPr>
          </a:p>
          <a:p>
            <a:pPr marL="0" indent="0">
              <a:spcBef>
                <a:spcPts val="0"/>
              </a:spcBef>
              <a:buFont typeface="Arial" pitchFamily="34" charset="0"/>
              <a:buNone/>
              <a:defRPr/>
            </a:pPr>
            <a:r>
              <a:rPr lang="ja-JP" altLang="en-US" sz="2000" dirty="0" smtClean="0">
                <a:solidFill>
                  <a:prstClr val="black"/>
                </a:solidFill>
                <a:latin typeface="ＭＳ Ｐゴシック" charset="-128"/>
              </a:rPr>
              <a:t>［調査実施小委員会］</a:t>
            </a:r>
            <a:endParaRPr lang="en-US" altLang="ja-JP" sz="2000" dirty="0" smtClean="0">
              <a:solidFill>
                <a:prstClr val="black"/>
              </a:solidFill>
              <a:latin typeface="ＭＳ Ｐゴシック" charset="-128"/>
            </a:endParaRPr>
          </a:p>
          <a:p>
            <a:pPr marL="0" indent="0">
              <a:spcBef>
                <a:spcPts val="0"/>
              </a:spcBef>
              <a:buFont typeface="Arial" pitchFamily="34" charset="0"/>
              <a:buNone/>
              <a:defRPr/>
            </a:pPr>
            <a:r>
              <a:rPr lang="ja-JP" altLang="en-US" sz="2000" dirty="0" smtClean="0">
                <a:solidFill>
                  <a:prstClr val="black"/>
                </a:solidFill>
                <a:latin typeface="ＭＳ Ｐゴシック" charset="-128"/>
              </a:rPr>
              <a:t>［調査専門組織］</a:t>
            </a:r>
            <a:endParaRPr lang="en-US" altLang="ja-JP" sz="2000" dirty="0" smtClean="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　　</a:t>
            </a:r>
            <a:r>
              <a:rPr lang="ja-JP" altLang="en-US" sz="2000" dirty="0" smtClean="0">
                <a:solidFill>
                  <a:prstClr val="black"/>
                </a:solidFill>
                <a:latin typeface="ＭＳ Ｐゴシック" charset="-128"/>
              </a:rPr>
              <a:t>・ＤＰＣ評価分科会</a:t>
            </a:r>
            <a:endParaRPr lang="en-US" altLang="ja-JP" sz="2000" dirty="0" smtClean="0">
              <a:solidFill>
                <a:prstClr val="black"/>
              </a:solidFill>
              <a:latin typeface="ＭＳ Ｐゴシック" charset="-128"/>
            </a:endParaRPr>
          </a:p>
          <a:p>
            <a:pPr marL="0" indent="0">
              <a:spcBef>
                <a:spcPts val="0"/>
              </a:spcBef>
              <a:buFont typeface="Arial" pitchFamily="34" charset="0"/>
              <a:buNone/>
              <a:defRPr/>
            </a:pPr>
            <a:r>
              <a:rPr lang="ja-JP" altLang="en-US" sz="2000" dirty="0">
                <a:solidFill>
                  <a:prstClr val="black"/>
                </a:solidFill>
                <a:latin typeface="ＭＳ Ｐゴシック" charset="-128"/>
              </a:rPr>
              <a:t>　</a:t>
            </a:r>
            <a:r>
              <a:rPr lang="ja-JP" altLang="en-US" sz="2000" dirty="0" smtClean="0">
                <a:solidFill>
                  <a:prstClr val="black"/>
                </a:solidFill>
                <a:latin typeface="ＭＳ Ｐゴシック" charset="-128"/>
              </a:rPr>
              <a:t>  ・入院医療等の調査・評価分科会</a:t>
            </a:r>
            <a:endParaRPr lang="en-US" altLang="ja-JP" sz="2000" dirty="0" smtClean="0">
              <a:solidFill>
                <a:prstClr val="black"/>
              </a:solidFill>
              <a:latin typeface="ＭＳ Ｐゴシック" charset="-128"/>
            </a:endParaRPr>
          </a:p>
          <a:p>
            <a:pPr marL="0" lvl="0" indent="0">
              <a:spcBef>
                <a:spcPts val="0"/>
              </a:spcBef>
              <a:buNone/>
              <a:defRPr/>
            </a:pPr>
            <a:r>
              <a:rPr lang="ja-JP" altLang="en-US" sz="2000" dirty="0" smtClean="0">
                <a:solidFill>
                  <a:prstClr val="black"/>
                </a:solidFill>
                <a:latin typeface="ＭＳ Ｐゴシック" charset="-128"/>
              </a:rPr>
              <a:t>  </a:t>
            </a:r>
            <a:r>
              <a:rPr lang="ja-JP" altLang="en-US" sz="2000" dirty="0">
                <a:solidFill>
                  <a:prstClr val="black"/>
                </a:solidFill>
                <a:latin typeface="ＭＳ Ｐゴシック" charset="-128"/>
              </a:rPr>
              <a:t>　</a:t>
            </a:r>
            <a:r>
              <a:rPr lang="ja-JP" altLang="en-US" sz="2000" dirty="0" smtClean="0">
                <a:solidFill>
                  <a:prstClr val="black"/>
                </a:solidFill>
                <a:latin typeface="ＭＳ Ｐゴシック" charset="-128"/>
              </a:rPr>
              <a:t>・医療技術評価分科会</a:t>
            </a:r>
            <a:endParaRPr lang="en-US" altLang="ja-JP" sz="2000" dirty="0" smtClean="0">
              <a:solidFill>
                <a:prstClr val="black"/>
              </a:solidFill>
              <a:latin typeface="ＭＳ Ｐゴシック" charset="-128"/>
            </a:endParaRPr>
          </a:p>
          <a:p>
            <a:pPr marL="0" lvl="0" indent="0">
              <a:spcBef>
                <a:spcPts val="0"/>
              </a:spcBef>
              <a:buNone/>
              <a:defRPr/>
            </a:pPr>
            <a:r>
              <a:rPr lang="ja-JP" altLang="en-US" sz="2000" dirty="0" smtClean="0">
                <a:solidFill>
                  <a:prstClr val="black"/>
                </a:solidFill>
                <a:latin typeface="ＭＳ Ｐゴシック" charset="-128"/>
              </a:rPr>
              <a:t>    ・</a:t>
            </a:r>
            <a:r>
              <a:rPr lang="ja-JP" altLang="en-US" sz="2000" dirty="0">
                <a:solidFill>
                  <a:prstClr val="black"/>
                </a:solidFill>
                <a:latin typeface="ＭＳ Ｐゴシック" charset="-128"/>
              </a:rPr>
              <a:t>医療機関等における消費税負担に関する</a:t>
            </a:r>
            <a:r>
              <a:rPr lang="ja-JP" altLang="en-US" sz="2000" dirty="0" smtClean="0">
                <a:solidFill>
                  <a:prstClr val="black"/>
                </a:solidFill>
                <a:latin typeface="ＭＳ Ｐゴシック" charset="-128"/>
              </a:rPr>
              <a:t>分科会</a:t>
            </a:r>
            <a:endParaRPr lang="en-US" altLang="ja-JP" sz="2000" dirty="0">
              <a:solidFill>
                <a:prstClr val="black"/>
              </a:solidFill>
              <a:latin typeface="ＭＳ Ｐゴシック" charset="-128"/>
            </a:endParaRPr>
          </a:p>
        </p:txBody>
      </p:sp>
      <p:sp>
        <p:nvSpPr>
          <p:cNvPr id="7" name="タイトル 1"/>
          <p:cNvSpPr txBox="1">
            <a:spLocks/>
          </p:cNvSpPr>
          <p:nvPr/>
        </p:nvSpPr>
        <p:spPr>
          <a:xfrm>
            <a:off x="350844" y="5949950"/>
            <a:ext cx="9204325" cy="573088"/>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marL="271463" indent="-271463" algn="l">
              <a:spcBef>
                <a:spcPts val="0"/>
              </a:spcBef>
              <a:defRPr/>
            </a:pPr>
            <a:r>
              <a:rPr lang="ja-JP" altLang="en-US" sz="2000" dirty="0" smtClean="0">
                <a:solidFill>
                  <a:prstClr val="black"/>
                </a:solidFill>
                <a:latin typeface="ＭＳ Ｐゴシック"/>
              </a:rPr>
              <a:t>平成２８年２月１０日  </a:t>
            </a:r>
            <a:r>
              <a:rPr lang="ja-JP" altLang="en-US" sz="2000" dirty="0" smtClean="0">
                <a:solidFill>
                  <a:prstClr val="black"/>
                </a:solidFill>
              </a:rPr>
              <a:t>厚生</a:t>
            </a:r>
            <a:r>
              <a:rPr lang="ja-JP" altLang="en-US" sz="2000" dirty="0">
                <a:solidFill>
                  <a:prstClr val="black"/>
                </a:solidFill>
              </a:rPr>
              <a:t>労働大臣に対し、診療報酬点数の改定案を</a:t>
            </a:r>
            <a:r>
              <a:rPr lang="ja-JP" altLang="en-US" sz="2000" dirty="0" smtClean="0">
                <a:solidFill>
                  <a:prstClr val="black"/>
                </a:solidFill>
              </a:rPr>
              <a:t>答申</a:t>
            </a:r>
            <a:endParaRPr lang="en-US" altLang="ja-JP" sz="2000" dirty="0" smtClean="0">
              <a:solidFill>
                <a:prstClr val="black"/>
              </a:solidFill>
            </a:endParaRPr>
          </a:p>
          <a:p>
            <a:pPr marL="271463" indent="-271463" algn="r">
              <a:spcBef>
                <a:spcPts val="0"/>
              </a:spcBef>
              <a:defRPr/>
            </a:pPr>
            <a:r>
              <a:rPr lang="ja-JP" altLang="en-US" sz="1800" dirty="0" smtClean="0">
                <a:solidFill>
                  <a:prstClr val="black"/>
                </a:solidFill>
              </a:rPr>
              <a:t>（附帯意見：１</a:t>
            </a:r>
            <a:r>
              <a:rPr lang="ja-JP" altLang="en-US" sz="1800" dirty="0">
                <a:solidFill>
                  <a:prstClr val="black"/>
                </a:solidFill>
              </a:rPr>
              <a:t>８</a:t>
            </a:r>
            <a:r>
              <a:rPr lang="ja-JP" altLang="en-US" sz="1800" dirty="0" smtClean="0">
                <a:solidFill>
                  <a:prstClr val="black"/>
                </a:solidFill>
              </a:rPr>
              <a:t>項目）</a:t>
            </a:r>
            <a:endParaRPr lang="ja-JP" altLang="en-US" sz="1800" dirty="0">
              <a:solidFill>
                <a:prstClr val="black"/>
              </a:solidFill>
            </a:endParaRPr>
          </a:p>
        </p:txBody>
      </p:sp>
      <p:sp>
        <p:nvSpPr>
          <p:cNvPr id="2" name="下矢印 1"/>
          <p:cNvSpPr/>
          <p:nvPr/>
        </p:nvSpPr>
        <p:spPr>
          <a:xfrm>
            <a:off x="3938323" y="5618528"/>
            <a:ext cx="2106745" cy="287337"/>
          </a:xfrm>
          <a:prstGeom prst="down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base">
              <a:spcBef>
                <a:spcPct val="0"/>
              </a:spcBef>
              <a:spcAft>
                <a:spcPct val="0"/>
              </a:spcAft>
              <a:defRPr/>
            </a:pPr>
            <a:endParaRPr lang="ja-JP" altLang="en-US" dirty="0">
              <a:solidFill>
                <a:prstClr val="white"/>
              </a:solidFill>
            </a:endParaRP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59</a:t>
            </a:fld>
            <a:endParaRPr lang="ja-JP" altLang="en-US" dirty="0">
              <a:solidFill>
                <a:prstClr val="black"/>
              </a:solidFill>
            </a:endParaRPr>
          </a:p>
        </p:txBody>
      </p:sp>
      <p:pic>
        <p:nvPicPr>
          <p:cNvPr id="11" name="Picture 4" descr="\\Hokenfree\共有\中医協\15.11.4基小・調査・薬価・総会\DSC06906.JP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14335" y="1916832"/>
            <a:ext cx="3328167" cy="2160389"/>
          </a:xfrm>
          <a:prstGeom prst="rect">
            <a:avLst/>
          </a:prstGeom>
          <a:noFill/>
          <a:extLst>
            <a:ext uri="{909E8E84-426E-40DD-AFC4-6F175D3DCCD1}">
              <a14:hiddenFill xmlns:a14="http://schemas.microsoft.com/office/drawing/2010/main">
                <a:solidFill>
                  <a:srgbClr val="FFFFFF"/>
                </a:solidFill>
              </a14:hiddenFill>
            </a:ext>
          </a:extLst>
        </p:spPr>
      </p:pic>
      <p:sp>
        <p:nvSpPr>
          <p:cNvPr id="3" name="テキスト ボックス 2"/>
          <p:cNvSpPr txBox="1"/>
          <p:nvPr/>
        </p:nvSpPr>
        <p:spPr>
          <a:xfrm>
            <a:off x="6141119" y="5585103"/>
            <a:ext cx="2733318" cy="369332"/>
          </a:xfrm>
          <a:prstGeom prst="rect">
            <a:avLst/>
          </a:prstGeom>
          <a:noFill/>
        </p:spPr>
        <p:txBody>
          <a:bodyPr wrap="square" rtlCol="0">
            <a:spAutoFit/>
          </a:bodyPr>
          <a:lstStyle/>
          <a:p>
            <a:r>
              <a:rPr kumimoji="1" lang="en-US" altLang="ja-JP" dirty="0" smtClean="0">
                <a:solidFill>
                  <a:srgbClr val="FF0000"/>
                </a:solidFill>
              </a:rPr>
              <a:t>※</a:t>
            </a:r>
            <a:r>
              <a:rPr kumimoji="1" lang="ja-JP" altLang="en-US" dirty="0" smtClean="0">
                <a:solidFill>
                  <a:srgbClr val="FF0000"/>
                </a:solidFill>
              </a:rPr>
              <a:t>２年度で１６５回開催</a:t>
            </a:r>
            <a:endParaRPr kumimoji="1" lang="ja-JP" altLang="en-US" dirty="0">
              <a:solidFill>
                <a:srgbClr val="FF0000"/>
              </a:solidFill>
            </a:endParaRPr>
          </a:p>
        </p:txBody>
      </p:sp>
    </p:spTree>
    <p:extLst>
      <p:ext uri="{BB962C8B-B14F-4D97-AF65-F5344CB8AC3E}">
        <p14:creationId xmlns:p14="http://schemas.microsoft.com/office/powerpoint/2010/main" val="2938529302"/>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角丸四角形 53"/>
          <p:cNvSpPr/>
          <p:nvPr/>
        </p:nvSpPr>
        <p:spPr>
          <a:xfrm>
            <a:off x="350559" y="2709269"/>
            <a:ext cx="9322545" cy="4102469"/>
          </a:xfrm>
          <a:prstGeom prst="roundRect">
            <a:avLst/>
          </a:prstGeom>
          <a:blipFill>
            <a:blip r:embed="rId2" cstate="print"/>
            <a:tile tx="0" ty="0" sx="100000" sy="100000" flip="none" algn="tl"/>
          </a:blipFill>
          <a:ln>
            <a:noFill/>
          </a:ln>
        </p:spPr>
        <p:style>
          <a:lnRef idx="1">
            <a:schemeClr val="accent5"/>
          </a:lnRef>
          <a:fillRef idx="2">
            <a:schemeClr val="accent5"/>
          </a:fillRef>
          <a:effectRef idx="1">
            <a:schemeClr val="accent5"/>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70" name="円/楕円 69"/>
          <p:cNvSpPr/>
          <p:nvPr/>
        </p:nvSpPr>
        <p:spPr>
          <a:xfrm>
            <a:off x="992670" y="3500973"/>
            <a:ext cx="1452953" cy="503814"/>
          </a:xfrm>
          <a:prstGeom prst="ellipse">
            <a:avLst/>
          </a:prstGeom>
        </p:spPr>
        <p:style>
          <a:lnRef idx="1">
            <a:schemeClr val="accent1"/>
          </a:lnRef>
          <a:fillRef idx="2">
            <a:schemeClr val="accent1"/>
          </a:fillRef>
          <a:effectRef idx="1">
            <a:schemeClr val="accent1"/>
          </a:effectRef>
          <a:fontRef idx="minor">
            <a:schemeClr val="dk1"/>
          </a:fontRef>
        </p:style>
        <p:txBody>
          <a:bodyPr lIns="91376" tIns="45691" rIns="91376" bIns="45691" rtlCol="0" anchor="ctr"/>
          <a:lstStyle/>
          <a:p>
            <a:endParaRPr lang="ja-JP" altLang="en-US" spc="-100" dirty="0">
              <a:solidFill>
                <a:prstClr val="black"/>
              </a:solidFill>
            </a:endParaRPr>
          </a:p>
        </p:txBody>
      </p:sp>
      <p:sp>
        <p:nvSpPr>
          <p:cNvPr id="57" name="円/楕円 56"/>
          <p:cNvSpPr/>
          <p:nvPr/>
        </p:nvSpPr>
        <p:spPr>
          <a:xfrm>
            <a:off x="1298619" y="3500968"/>
            <a:ext cx="7254806" cy="3094855"/>
          </a:xfrm>
          <a:prstGeom prst="ellipse">
            <a:avLst/>
          </a:prstGeom>
        </p:spPr>
        <p:style>
          <a:lnRef idx="2">
            <a:schemeClr val="accent3"/>
          </a:lnRef>
          <a:fillRef idx="1">
            <a:schemeClr val="lt1"/>
          </a:fillRef>
          <a:effectRef idx="0">
            <a:schemeClr val="accent3"/>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69" name="円/楕円 68"/>
          <p:cNvSpPr/>
          <p:nvPr/>
        </p:nvSpPr>
        <p:spPr>
          <a:xfrm>
            <a:off x="7695315" y="3788853"/>
            <a:ext cx="1728192" cy="503814"/>
          </a:xfrm>
          <a:prstGeom prst="ellipse">
            <a:avLst/>
          </a:prstGeom>
        </p:spPr>
        <p:style>
          <a:lnRef idx="1">
            <a:schemeClr val="accent6"/>
          </a:lnRef>
          <a:fillRef idx="2">
            <a:schemeClr val="accent6"/>
          </a:fillRef>
          <a:effectRef idx="1">
            <a:schemeClr val="accent6"/>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73" name="右カーブ矢印 72"/>
          <p:cNvSpPr/>
          <p:nvPr/>
        </p:nvSpPr>
        <p:spPr>
          <a:xfrm rot="19031753">
            <a:off x="2709322" y="3998067"/>
            <a:ext cx="541706" cy="1431831"/>
          </a:xfrm>
          <a:prstGeom prst="curvedRightArrow">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4" name="左カーブ矢印 73"/>
          <p:cNvSpPr/>
          <p:nvPr/>
        </p:nvSpPr>
        <p:spPr>
          <a:xfrm rot="9981534" flipH="1">
            <a:off x="3989931" y="3896911"/>
            <a:ext cx="456880" cy="965849"/>
          </a:xfrm>
          <a:prstGeom prst="curvedLef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5" name="右カーブ矢印 74"/>
          <p:cNvSpPr/>
          <p:nvPr/>
        </p:nvSpPr>
        <p:spPr>
          <a:xfrm rot="11588426" flipH="1">
            <a:off x="5232831" y="3891541"/>
            <a:ext cx="411173" cy="950186"/>
          </a:xfrm>
          <a:prstGeom prst="curvedRigh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1" name="左カーブ矢印 70"/>
          <p:cNvSpPr/>
          <p:nvPr/>
        </p:nvSpPr>
        <p:spPr>
          <a:xfrm rot="2216199">
            <a:off x="6520584" y="3994435"/>
            <a:ext cx="439767" cy="1317898"/>
          </a:xfrm>
          <a:prstGeom prst="curvedLeftArrow">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7" name="左カーブ矢印 76"/>
          <p:cNvSpPr/>
          <p:nvPr/>
        </p:nvSpPr>
        <p:spPr>
          <a:xfrm rot="1592324" flipH="1">
            <a:off x="3640514" y="4771054"/>
            <a:ext cx="496094" cy="1219124"/>
          </a:xfrm>
          <a:prstGeom prst="curvedLeftArrow">
            <a:avLst/>
          </a:prstGeom>
        </p:spPr>
        <p:style>
          <a:lnRef idx="1">
            <a:schemeClr val="accent3"/>
          </a:lnRef>
          <a:fillRef idx="3">
            <a:schemeClr val="accent3"/>
          </a:fillRef>
          <a:effectRef idx="2">
            <a:schemeClr val="accent3"/>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76" name="右カーブ矢印 75"/>
          <p:cNvSpPr/>
          <p:nvPr/>
        </p:nvSpPr>
        <p:spPr>
          <a:xfrm rot="12586660">
            <a:off x="5647360" y="5165936"/>
            <a:ext cx="545322" cy="1443143"/>
          </a:xfrm>
          <a:prstGeom prst="curvedRightArrow">
            <a:avLst>
              <a:gd name="adj1" fmla="val 23452"/>
              <a:gd name="adj2" fmla="val 50000"/>
              <a:gd name="adj3" fmla="val 26143"/>
            </a:avLst>
          </a:prstGeom>
        </p:spPr>
        <p:style>
          <a:lnRef idx="1">
            <a:schemeClr val="accent6"/>
          </a:lnRef>
          <a:fillRef idx="3">
            <a:schemeClr val="accent6"/>
          </a:fillRef>
          <a:effectRef idx="2">
            <a:schemeClr val="accent6"/>
          </a:effectRef>
          <a:fontRef idx="minor">
            <a:schemeClr val="lt1"/>
          </a:fontRef>
        </p:style>
        <p:txBody>
          <a:bodyPr lIns="91376" tIns="45691" rIns="91376" bIns="45691" rtlCol="0" anchor="ctr"/>
          <a:lstStyle/>
          <a:p>
            <a:pPr algn="ctr"/>
            <a:endParaRPr lang="ja-JP" altLang="en-US" spc="-100" dirty="0">
              <a:solidFill>
                <a:prstClr val="black"/>
              </a:solidFill>
            </a:endParaRPr>
          </a:p>
        </p:txBody>
      </p:sp>
      <p:sp>
        <p:nvSpPr>
          <p:cNvPr id="38" name="円/楕円 37"/>
          <p:cNvSpPr/>
          <p:nvPr/>
        </p:nvSpPr>
        <p:spPr>
          <a:xfrm>
            <a:off x="3638879" y="4596784"/>
            <a:ext cx="2574286" cy="703510"/>
          </a:xfrm>
          <a:prstGeom prst="ellipse">
            <a:avLst/>
          </a:prstGeom>
        </p:spPr>
        <p:style>
          <a:lnRef idx="1">
            <a:schemeClr val="accent2"/>
          </a:lnRef>
          <a:fillRef idx="2">
            <a:schemeClr val="accent2"/>
          </a:fillRef>
          <a:effectRef idx="1">
            <a:schemeClr val="accent2"/>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36" name="円/楕円 35"/>
          <p:cNvSpPr/>
          <p:nvPr/>
        </p:nvSpPr>
        <p:spPr>
          <a:xfrm>
            <a:off x="3303716" y="6020207"/>
            <a:ext cx="1368151" cy="575787"/>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41" name="テキスト ボックス 40"/>
          <p:cNvSpPr txBox="1"/>
          <p:nvPr/>
        </p:nvSpPr>
        <p:spPr>
          <a:xfrm>
            <a:off x="1610593" y="3141272"/>
            <a:ext cx="1170130" cy="338391"/>
          </a:xfrm>
          <a:prstGeom prst="rect">
            <a:avLst/>
          </a:prstGeom>
          <a:noFill/>
        </p:spPr>
        <p:txBody>
          <a:bodyPr wrap="square" lIns="91376" tIns="45691" rIns="91376" bIns="45691" rtlCol="0">
            <a:spAutoFit/>
          </a:bodyPr>
          <a:lstStyle/>
          <a:p>
            <a:endParaRPr lang="en-US" altLang="ja-JP" sz="1599" b="1" spc="-100" dirty="0">
              <a:solidFill>
                <a:prstClr val="black"/>
              </a:solidFill>
              <a:latin typeface="HG丸ｺﾞｼｯｸM-PRO" pitchFamily="50" charset="-128"/>
              <a:ea typeface="HG丸ｺﾞｼｯｸM-PRO" pitchFamily="50" charset="-128"/>
            </a:endParaRPr>
          </a:p>
        </p:txBody>
      </p:sp>
      <p:sp>
        <p:nvSpPr>
          <p:cNvPr id="43" name="テキスト ボックス 42"/>
          <p:cNvSpPr txBox="1"/>
          <p:nvPr/>
        </p:nvSpPr>
        <p:spPr>
          <a:xfrm>
            <a:off x="3872903" y="5516892"/>
            <a:ext cx="2340260" cy="499883"/>
          </a:xfrm>
          <a:prstGeom prst="rect">
            <a:avLst/>
          </a:prstGeom>
          <a:noFill/>
        </p:spPr>
        <p:txBody>
          <a:bodyPr wrap="square" lIns="91376" tIns="45691" rIns="91376" bIns="45691" rtlCol="0">
            <a:spAutoFit/>
          </a:bodyPr>
          <a:lstStyle/>
          <a:p>
            <a:r>
              <a:rPr lang="ja-JP" altLang="en-US" sz="1049" spc="-100" dirty="0">
                <a:solidFill>
                  <a:prstClr val="black"/>
                </a:solidFill>
                <a:latin typeface="ＭＳ Ｐゴシック"/>
              </a:rPr>
              <a:t>いつまでも元気に暮らすために･･･  </a:t>
            </a:r>
            <a:endParaRPr lang="en-US" altLang="ja-JP" sz="1049" spc="-100" dirty="0">
              <a:solidFill>
                <a:prstClr val="black"/>
              </a:solidFill>
              <a:latin typeface="ＭＳ Ｐゴシック"/>
            </a:endParaRPr>
          </a:p>
          <a:p>
            <a:r>
              <a:rPr lang="ja-JP" altLang="en-US" sz="1599" b="1" spc="-100" dirty="0">
                <a:solidFill>
                  <a:prstClr val="black"/>
                </a:solidFill>
                <a:latin typeface="HG丸ｺﾞｼｯｸM-PRO" pitchFamily="50" charset="-128"/>
                <a:ea typeface="HG丸ｺﾞｼｯｸM-PRO" pitchFamily="50" charset="-128"/>
              </a:rPr>
              <a:t>生活支援・介護予防</a:t>
            </a:r>
            <a:endParaRPr lang="en-US" altLang="ja-JP" sz="1599" b="1" spc="-100" dirty="0">
              <a:solidFill>
                <a:prstClr val="black"/>
              </a:solidFill>
              <a:latin typeface="HG丸ｺﾞｼｯｸM-PRO" pitchFamily="50" charset="-128"/>
              <a:ea typeface="HG丸ｺﾞｼｯｸM-PRO" pitchFamily="50" charset="-128"/>
            </a:endParaRPr>
          </a:p>
        </p:txBody>
      </p:sp>
      <p:sp>
        <p:nvSpPr>
          <p:cNvPr id="44" name="テキスト ボックス 43"/>
          <p:cNvSpPr txBox="1"/>
          <p:nvPr/>
        </p:nvSpPr>
        <p:spPr>
          <a:xfrm>
            <a:off x="4454972" y="4386309"/>
            <a:ext cx="1032027" cy="338377"/>
          </a:xfrm>
          <a:prstGeom prst="rect">
            <a:avLst/>
          </a:prstGeom>
          <a:noFill/>
        </p:spPr>
        <p:txBody>
          <a:bodyPr wrap="square" lIns="91376" tIns="45691" rIns="91376" bIns="45691" rtlCol="0">
            <a:spAutoFit/>
          </a:bodyPr>
          <a:lstStyle/>
          <a:p>
            <a:r>
              <a:rPr lang="ja-JP" altLang="en-US" sz="1599" b="1" spc="-100" dirty="0">
                <a:solidFill>
                  <a:prstClr val="black"/>
                </a:solidFill>
                <a:latin typeface="HG丸ｺﾞｼｯｸM-PRO" pitchFamily="50" charset="-128"/>
                <a:ea typeface="HG丸ｺﾞｼｯｸM-PRO" pitchFamily="50" charset="-128"/>
              </a:rPr>
              <a:t>住まい</a:t>
            </a:r>
            <a:endParaRPr lang="en-US" altLang="ja-JP" sz="1599" b="1" spc="-100" dirty="0">
              <a:solidFill>
                <a:prstClr val="black"/>
              </a:solidFill>
              <a:latin typeface="HG丸ｺﾞｼｯｸM-PRO" pitchFamily="50" charset="-128"/>
              <a:ea typeface="HG丸ｺﾞｼｯｸM-PRO" pitchFamily="50" charset="-128"/>
            </a:endParaRPr>
          </a:p>
        </p:txBody>
      </p:sp>
      <p:pic>
        <p:nvPicPr>
          <p:cNvPr id="20" name="図 19" descr="building02_house1_cl.wmf"/>
          <p:cNvPicPr>
            <a:picLocks noChangeAspect="1"/>
          </p:cNvPicPr>
          <p:nvPr/>
        </p:nvPicPr>
        <p:blipFill>
          <a:blip r:embed="rId3" cstate="print"/>
          <a:stretch>
            <a:fillRect/>
          </a:stretch>
        </p:blipFill>
        <p:spPr>
          <a:xfrm>
            <a:off x="3951270" y="4580739"/>
            <a:ext cx="936105" cy="526645"/>
          </a:xfrm>
          <a:prstGeom prst="rect">
            <a:avLst/>
          </a:prstGeom>
        </p:spPr>
      </p:pic>
      <p:sp>
        <p:nvSpPr>
          <p:cNvPr id="55" name="角丸四角形 54"/>
          <p:cNvSpPr/>
          <p:nvPr/>
        </p:nvSpPr>
        <p:spPr>
          <a:xfrm>
            <a:off x="2959266" y="2925365"/>
            <a:ext cx="4368485" cy="359867"/>
          </a:xfrm>
          <a:prstGeom prst="roundRect">
            <a:avLst/>
          </a:prstGeom>
          <a:noFill/>
          <a:ln>
            <a:noFill/>
          </a:ln>
        </p:spPr>
        <p:style>
          <a:lnRef idx="2">
            <a:schemeClr val="accent6"/>
          </a:lnRef>
          <a:fillRef idx="1">
            <a:schemeClr val="lt1"/>
          </a:fillRef>
          <a:effectRef idx="0">
            <a:schemeClr val="accent6"/>
          </a:effectRef>
          <a:fontRef idx="minor">
            <a:schemeClr val="dk1"/>
          </a:fontRef>
        </p:style>
        <p:txBody>
          <a:bodyPr lIns="91376" tIns="45691" rIns="91376" bIns="45691" rtlCol="0" anchor="ctr"/>
          <a:lstStyle/>
          <a:p>
            <a:pPr algn="ctr"/>
            <a:r>
              <a:rPr lang="ja-JP" altLang="en-US" sz="2000" spc="-100" dirty="0">
                <a:solidFill>
                  <a:prstClr val="black"/>
                </a:solidFill>
              </a:rPr>
              <a:t>地域包括ケアシステムの姿</a:t>
            </a:r>
          </a:p>
        </p:txBody>
      </p:sp>
      <p:sp>
        <p:nvSpPr>
          <p:cNvPr id="59" name="角丸四角形 58"/>
          <p:cNvSpPr/>
          <p:nvPr/>
        </p:nvSpPr>
        <p:spPr>
          <a:xfrm>
            <a:off x="6543151" y="5300473"/>
            <a:ext cx="2884819" cy="863681"/>
          </a:xfrm>
          <a:prstGeom prst="roundRect">
            <a:avLst/>
          </a:prstGeom>
          <a:ln>
            <a:prstDash val="dash"/>
          </a:ln>
        </p:spPr>
        <p:style>
          <a:lnRef idx="2">
            <a:schemeClr val="accent3"/>
          </a:lnRef>
          <a:fillRef idx="1">
            <a:schemeClr val="lt1"/>
          </a:fillRef>
          <a:effectRef idx="0">
            <a:schemeClr val="accent3"/>
          </a:effectRef>
          <a:fontRef idx="minor">
            <a:schemeClr val="dk1"/>
          </a:fontRef>
        </p:style>
        <p:txBody>
          <a:bodyPr lIns="91376" tIns="45691" rIns="91376" bIns="45691" rtlCol="0" anchor="ctr"/>
          <a:lstStyle/>
          <a:p>
            <a:pPr marL="174538" indent="-174538"/>
            <a:r>
              <a:rPr lang="en-US" altLang="ja-JP" sz="1199" spc="-100" dirty="0">
                <a:solidFill>
                  <a:prstClr val="black"/>
                </a:solidFill>
              </a:rPr>
              <a:t>※</a:t>
            </a:r>
            <a:r>
              <a:rPr lang="ja-JP" altLang="en-US" sz="1199" spc="-100" dirty="0">
                <a:solidFill>
                  <a:prstClr val="black"/>
                </a:solidFill>
              </a:rPr>
              <a:t>　</a:t>
            </a:r>
            <a:r>
              <a:rPr lang="ja-JP" altLang="ja-JP" sz="1199" spc="-100" dirty="0">
                <a:solidFill>
                  <a:prstClr val="black"/>
                </a:solidFill>
              </a:rPr>
              <a:t>地域包括ケアシステムは、おおむね３０分以内に必要なサービスが提供される日常生活圏域（具体的には中学校区）を単位として想定</a:t>
            </a:r>
            <a:endParaRPr lang="ja-JP" altLang="en-US" sz="1199" spc="-100" dirty="0">
              <a:solidFill>
                <a:prstClr val="black"/>
              </a:solidFill>
            </a:endParaRPr>
          </a:p>
        </p:txBody>
      </p:sp>
      <p:pic>
        <p:nvPicPr>
          <p:cNvPr id="3" name="図 2" descr="health_0150.wmf"/>
          <p:cNvPicPr>
            <a:picLocks noChangeAspect="1"/>
          </p:cNvPicPr>
          <p:nvPr/>
        </p:nvPicPr>
        <p:blipFill>
          <a:blip r:embed="rId4" cstate="print"/>
          <a:stretch>
            <a:fillRect/>
          </a:stretch>
        </p:blipFill>
        <p:spPr>
          <a:xfrm>
            <a:off x="5535086" y="4221234"/>
            <a:ext cx="290177" cy="920446"/>
          </a:xfrm>
          <a:prstGeom prst="rect">
            <a:avLst/>
          </a:prstGeom>
        </p:spPr>
      </p:pic>
      <p:pic>
        <p:nvPicPr>
          <p:cNvPr id="8" name="図 7" descr="health_0180.wmf"/>
          <p:cNvPicPr>
            <a:picLocks noChangeAspect="1"/>
          </p:cNvPicPr>
          <p:nvPr/>
        </p:nvPicPr>
        <p:blipFill>
          <a:blip r:embed="rId5" cstate="print"/>
          <a:stretch>
            <a:fillRect/>
          </a:stretch>
        </p:blipFill>
        <p:spPr>
          <a:xfrm>
            <a:off x="4814940" y="4508768"/>
            <a:ext cx="936104" cy="695575"/>
          </a:xfrm>
          <a:prstGeom prst="rect">
            <a:avLst/>
          </a:prstGeom>
        </p:spPr>
      </p:pic>
      <p:sp>
        <p:nvSpPr>
          <p:cNvPr id="48" name="円/楕円 47"/>
          <p:cNvSpPr/>
          <p:nvPr/>
        </p:nvSpPr>
        <p:spPr>
          <a:xfrm>
            <a:off x="5967568" y="3644906"/>
            <a:ext cx="2303820" cy="719734"/>
          </a:xfrm>
          <a:prstGeom prst="ellipse">
            <a:avLst/>
          </a:prstGeom>
        </p:spPr>
        <p:style>
          <a:lnRef idx="1">
            <a:schemeClr val="accent6"/>
          </a:lnRef>
          <a:fillRef idx="2">
            <a:schemeClr val="accent6"/>
          </a:fillRef>
          <a:effectRef idx="1">
            <a:schemeClr val="accent6"/>
          </a:effectRef>
          <a:fontRef idx="minor">
            <a:schemeClr val="dk1"/>
          </a:fontRef>
        </p:style>
        <p:txBody>
          <a:bodyPr lIns="91376" tIns="45691" rIns="91376" bIns="45691" rtlCol="0" anchor="ctr"/>
          <a:lstStyle/>
          <a:p>
            <a:pPr algn="ctr"/>
            <a:endParaRPr lang="ja-JP" altLang="en-US" spc="-100" dirty="0">
              <a:solidFill>
                <a:prstClr val="black"/>
              </a:solidFill>
            </a:endParaRPr>
          </a:p>
        </p:txBody>
      </p:sp>
      <p:pic>
        <p:nvPicPr>
          <p:cNvPr id="18" name="図 17" descr="build32.wmf"/>
          <p:cNvPicPr>
            <a:picLocks noChangeAspect="1"/>
          </p:cNvPicPr>
          <p:nvPr/>
        </p:nvPicPr>
        <p:blipFill>
          <a:blip r:embed="rId6" cstate="print"/>
          <a:stretch>
            <a:fillRect/>
          </a:stretch>
        </p:blipFill>
        <p:spPr>
          <a:xfrm>
            <a:off x="8046689" y="3285047"/>
            <a:ext cx="936104" cy="604374"/>
          </a:xfrm>
          <a:prstGeom prst="rect">
            <a:avLst/>
          </a:prstGeom>
        </p:spPr>
      </p:pic>
      <p:pic>
        <p:nvPicPr>
          <p:cNvPr id="6" name="図 5" descr="health_0166.wmf"/>
          <p:cNvPicPr>
            <a:picLocks noChangeAspect="1"/>
          </p:cNvPicPr>
          <p:nvPr/>
        </p:nvPicPr>
        <p:blipFill>
          <a:blip r:embed="rId7" cstate="print"/>
          <a:stretch>
            <a:fillRect/>
          </a:stretch>
        </p:blipFill>
        <p:spPr>
          <a:xfrm>
            <a:off x="8046698" y="3572936"/>
            <a:ext cx="858094" cy="559452"/>
          </a:xfrm>
          <a:prstGeom prst="rect">
            <a:avLst/>
          </a:prstGeom>
        </p:spPr>
      </p:pic>
      <p:pic>
        <p:nvPicPr>
          <p:cNvPr id="32" name="図 31" descr="build34.wmf"/>
          <p:cNvPicPr>
            <a:picLocks noChangeAspect="1"/>
          </p:cNvPicPr>
          <p:nvPr/>
        </p:nvPicPr>
        <p:blipFill>
          <a:blip r:embed="rId8" cstate="print"/>
          <a:stretch>
            <a:fillRect/>
          </a:stretch>
        </p:blipFill>
        <p:spPr>
          <a:xfrm>
            <a:off x="6903245" y="3285054"/>
            <a:ext cx="733281" cy="520423"/>
          </a:xfrm>
          <a:prstGeom prst="rect">
            <a:avLst/>
          </a:prstGeom>
        </p:spPr>
      </p:pic>
      <p:pic>
        <p:nvPicPr>
          <p:cNvPr id="9" name="図 8" descr="health_0047.wmf"/>
          <p:cNvPicPr>
            <a:picLocks noChangeAspect="1"/>
          </p:cNvPicPr>
          <p:nvPr/>
        </p:nvPicPr>
        <p:blipFill>
          <a:blip r:embed="rId9" cstate="print"/>
          <a:stretch>
            <a:fillRect/>
          </a:stretch>
        </p:blipFill>
        <p:spPr>
          <a:xfrm>
            <a:off x="7332344" y="3530599"/>
            <a:ext cx="722972" cy="690094"/>
          </a:xfrm>
          <a:prstGeom prst="rect">
            <a:avLst/>
          </a:prstGeom>
        </p:spPr>
      </p:pic>
      <p:sp>
        <p:nvSpPr>
          <p:cNvPr id="39" name="テキスト ボックス 38"/>
          <p:cNvSpPr txBox="1"/>
          <p:nvPr/>
        </p:nvSpPr>
        <p:spPr>
          <a:xfrm>
            <a:off x="6179572" y="3879126"/>
            <a:ext cx="3228034" cy="1092068"/>
          </a:xfrm>
          <a:prstGeom prst="rect">
            <a:avLst/>
          </a:prstGeom>
          <a:noFill/>
        </p:spPr>
        <p:txBody>
          <a:bodyPr wrap="square" lIns="91376" tIns="45691" rIns="91376" bIns="45691" rtlCol="0">
            <a:spAutoFit/>
          </a:bodyPr>
          <a:lstStyle/>
          <a:p>
            <a:r>
              <a:rPr lang="ja-JP" altLang="en-US" sz="900" spc="-100" dirty="0">
                <a:solidFill>
                  <a:prstClr val="black"/>
                </a:solidFill>
                <a:latin typeface="ＭＳ Ｐゴシック"/>
              </a:rPr>
              <a:t>■在宅系サービス：</a:t>
            </a:r>
            <a:endParaRPr lang="en-US" altLang="ja-JP" sz="900" spc="-100" dirty="0">
              <a:solidFill>
                <a:prstClr val="black"/>
              </a:solidFill>
              <a:latin typeface="ＭＳ Ｐゴシック"/>
            </a:endParaRPr>
          </a:p>
          <a:p>
            <a:r>
              <a:rPr lang="ja-JP" altLang="en-US" sz="800" spc="-100" dirty="0">
                <a:solidFill>
                  <a:prstClr val="black"/>
                </a:solidFill>
                <a:latin typeface="ＭＳ Ｐゴシック"/>
              </a:rPr>
              <a:t>・訪問介護　・訪問看護　・通所介護　</a:t>
            </a:r>
            <a:endParaRPr lang="en-US" altLang="ja-JP" sz="800" spc="-100" dirty="0">
              <a:solidFill>
                <a:prstClr val="black"/>
              </a:solidFill>
              <a:latin typeface="ＭＳ Ｐゴシック"/>
            </a:endParaRPr>
          </a:p>
          <a:p>
            <a:r>
              <a:rPr lang="ja-JP" altLang="en-US" sz="800" spc="-100" dirty="0">
                <a:solidFill>
                  <a:prstClr val="black"/>
                </a:solidFill>
                <a:latin typeface="ＭＳ Ｐゴシック"/>
              </a:rPr>
              <a:t>・小規模多機能型居宅介護</a:t>
            </a:r>
            <a:endParaRPr lang="en-US" altLang="ja-JP" sz="800" spc="-100" dirty="0">
              <a:solidFill>
                <a:prstClr val="black"/>
              </a:solidFill>
              <a:latin typeface="ＭＳ Ｐゴシック"/>
            </a:endParaRPr>
          </a:p>
          <a:p>
            <a:r>
              <a:rPr lang="ja-JP" altLang="en-US" sz="800" spc="-100" dirty="0">
                <a:solidFill>
                  <a:prstClr val="black"/>
                </a:solidFill>
                <a:latin typeface="ＭＳ Ｐゴシック"/>
              </a:rPr>
              <a:t>・</a:t>
            </a:r>
            <a:r>
              <a:rPr lang="ja-JP" altLang="en-US" sz="800" spc="-100" dirty="0">
                <a:solidFill>
                  <a:prstClr val="black"/>
                </a:solidFill>
              </a:rPr>
              <a:t>短期入所生活介護</a:t>
            </a:r>
            <a:endParaRPr lang="en-US" altLang="ja-JP" sz="800" spc="-100" dirty="0">
              <a:solidFill>
                <a:prstClr val="black"/>
              </a:solidFill>
            </a:endParaRPr>
          </a:p>
          <a:p>
            <a:r>
              <a:rPr lang="ja-JP" altLang="en-US" sz="800" spc="-100" dirty="0">
                <a:solidFill>
                  <a:prstClr val="black"/>
                </a:solidFill>
              </a:rPr>
              <a:t>・福祉用具</a:t>
            </a:r>
            <a:endParaRPr lang="en-US" altLang="ja-JP" sz="800" spc="-100" dirty="0">
              <a:solidFill>
                <a:prstClr val="black"/>
              </a:solidFill>
            </a:endParaRPr>
          </a:p>
          <a:p>
            <a:r>
              <a:rPr lang="ja-JP" altLang="en-US" sz="800" spc="-100" dirty="0">
                <a:solidFill>
                  <a:prstClr val="black"/>
                </a:solidFill>
              </a:rPr>
              <a:t>・</a:t>
            </a:r>
            <a:r>
              <a:rPr lang="en-US" altLang="ja-JP" sz="800" spc="-100" dirty="0">
                <a:solidFill>
                  <a:prstClr val="black"/>
                </a:solidFill>
              </a:rPr>
              <a:t>24</a:t>
            </a:r>
            <a:r>
              <a:rPr lang="ja-JP" altLang="en-US" sz="800" spc="-100" dirty="0">
                <a:solidFill>
                  <a:prstClr val="black"/>
                </a:solidFill>
              </a:rPr>
              <a:t>時間対応の訪問サービス</a:t>
            </a:r>
            <a:endParaRPr lang="en-US" altLang="ja-JP" sz="800" spc="-100" dirty="0">
              <a:solidFill>
                <a:prstClr val="black"/>
              </a:solidFill>
            </a:endParaRPr>
          </a:p>
          <a:p>
            <a:r>
              <a:rPr lang="ja-JP" altLang="en-US" sz="800" spc="-100" dirty="0">
                <a:solidFill>
                  <a:prstClr val="black"/>
                </a:solidFill>
              </a:rPr>
              <a:t>・複合型サービス</a:t>
            </a:r>
            <a:endParaRPr lang="en-US" altLang="ja-JP" sz="800" spc="-100" dirty="0">
              <a:solidFill>
                <a:prstClr val="black"/>
              </a:solidFill>
            </a:endParaRPr>
          </a:p>
          <a:p>
            <a:r>
              <a:rPr lang="en-US" altLang="ja-JP" sz="800" spc="-100" dirty="0">
                <a:solidFill>
                  <a:prstClr val="black"/>
                </a:solidFill>
              </a:rPr>
              <a:t>  </a:t>
            </a:r>
            <a:r>
              <a:rPr lang="ja-JP" altLang="en-US" sz="800" spc="-100" dirty="0">
                <a:solidFill>
                  <a:prstClr val="black"/>
                </a:solidFill>
              </a:rPr>
              <a:t>　（小規模多機能型居宅介護＋訪問看護） </a:t>
            </a:r>
            <a:r>
              <a:rPr lang="ja-JP" altLang="en-US" sz="800" spc="-100" dirty="0">
                <a:solidFill>
                  <a:prstClr val="black"/>
                </a:solidFill>
                <a:latin typeface="ＭＳ Ｐゴシック"/>
              </a:rPr>
              <a:t>等</a:t>
            </a:r>
            <a:endParaRPr lang="en-US" altLang="ja-JP" sz="800" spc="-100" dirty="0">
              <a:solidFill>
                <a:prstClr val="black"/>
              </a:solidFill>
              <a:latin typeface="ＭＳ Ｐゴシック"/>
            </a:endParaRPr>
          </a:p>
        </p:txBody>
      </p:sp>
      <p:sp>
        <p:nvSpPr>
          <p:cNvPr id="51" name="角丸四角形吹き出し 50"/>
          <p:cNvSpPr/>
          <p:nvPr/>
        </p:nvSpPr>
        <p:spPr>
          <a:xfrm>
            <a:off x="3872847" y="5156347"/>
            <a:ext cx="1732224" cy="287894"/>
          </a:xfrm>
          <a:prstGeom prst="wedgeRoundRectCallout">
            <a:avLst>
              <a:gd name="adj1" fmla="val 3593"/>
              <a:gd name="adj2" fmla="val -98948"/>
              <a:gd name="adj3" fmla="val 16667"/>
            </a:avLst>
          </a:prstGeom>
          <a:ln w="12700">
            <a:prstDash val="dash"/>
          </a:ln>
        </p:spPr>
        <p:style>
          <a:lnRef idx="2">
            <a:schemeClr val="accent2"/>
          </a:lnRef>
          <a:fillRef idx="1">
            <a:schemeClr val="lt1"/>
          </a:fillRef>
          <a:effectRef idx="0">
            <a:schemeClr val="accent2"/>
          </a:effectRef>
          <a:fontRef idx="minor">
            <a:schemeClr val="dk1"/>
          </a:fontRef>
        </p:style>
        <p:txBody>
          <a:bodyPr lIns="0" tIns="0" rIns="0" bIns="0" rtlCol="0" anchor="ctr"/>
          <a:lstStyle/>
          <a:p>
            <a:r>
              <a:rPr lang="ja-JP" altLang="en-US" sz="900" spc="-100" dirty="0">
                <a:solidFill>
                  <a:prstClr val="black"/>
                </a:solidFill>
              </a:rPr>
              <a:t>　・自宅</a:t>
            </a:r>
            <a:endParaRPr lang="en-US" altLang="ja-JP" sz="900" spc="-100" dirty="0">
              <a:solidFill>
                <a:prstClr val="black"/>
              </a:solidFill>
            </a:endParaRPr>
          </a:p>
          <a:p>
            <a:r>
              <a:rPr lang="ja-JP" altLang="en-US" sz="900" spc="-100" dirty="0">
                <a:solidFill>
                  <a:prstClr val="black"/>
                </a:solidFill>
              </a:rPr>
              <a:t>　・サービス付き高齢者向け住宅 等</a:t>
            </a:r>
          </a:p>
        </p:txBody>
      </p:sp>
      <p:pic>
        <p:nvPicPr>
          <p:cNvPr id="66" name="図 65" descr="building03_cl2.wmf"/>
          <p:cNvPicPr>
            <a:picLocks noChangeAspect="1"/>
          </p:cNvPicPr>
          <p:nvPr/>
        </p:nvPicPr>
        <p:blipFill>
          <a:blip r:embed="rId10" cstate="print"/>
          <a:stretch>
            <a:fillRect/>
          </a:stretch>
        </p:blipFill>
        <p:spPr>
          <a:xfrm flipH="1">
            <a:off x="1380119" y="5322538"/>
            <a:ext cx="648074" cy="550752"/>
          </a:xfrm>
          <a:prstGeom prst="rect">
            <a:avLst/>
          </a:prstGeom>
        </p:spPr>
      </p:pic>
      <p:sp>
        <p:nvSpPr>
          <p:cNvPr id="78" name="角丸四角形吹き出し 77"/>
          <p:cNvSpPr/>
          <p:nvPr/>
        </p:nvSpPr>
        <p:spPr>
          <a:xfrm>
            <a:off x="2172254" y="5372443"/>
            <a:ext cx="1422159" cy="359867"/>
          </a:xfrm>
          <a:prstGeom prst="wedgeRoundRectCallout">
            <a:avLst>
              <a:gd name="adj1" fmla="val -69366"/>
              <a:gd name="adj2" fmla="val 26389"/>
              <a:gd name="adj3" fmla="val 16667"/>
            </a:avLst>
          </a:prstGeom>
          <a:ln w="19050">
            <a:solidFill>
              <a:srgbClr val="FFC000"/>
            </a:solidFill>
            <a:prstDash val="dash"/>
          </a:ln>
        </p:spPr>
        <p:style>
          <a:lnRef idx="2">
            <a:schemeClr val="accent2"/>
          </a:lnRef>
          <a:fillRef idx="1">
            <a:schemeClr val="lt1"/>
          </a:fillRef>
          <a:effectRef idx="0">
            <a:schemeClr val="accent2"/>
          </a:effectRef>
          <a:fontRef idx="minor">
            <a:schemeClr val="dk1"/>
          </a:fontRef>
        </p:style>
        <p:txBody>
          <a:bodyPr lIns="0" tIns="0" rIns="0" bIns="0" rtlCol="0" anchor="ctr"/>
          <a:lstStyle/>
          <a:p>
            <a:pPr algn="ctr"/>
            <a:r>
              <a:rPr lang="ja-JP" altLang="en-US" sz="900" spc="-100" dirty="0">
                <a:solidFill>
                  <a:prstClr val="black"/>
                </a:solidFill>
              </a:rPr>
              <a:t>相談業務やサービスの</a:t>
            </a:r>
            <a:endParaRPr lang="en-US" altLang="ja-JP" sz="900" spc="-100" dirty="0">
              <a:solidFill>
                <a:prstClr val="black"/>
              </a:solidFill>
            </a:endParaRPr>
          </a:p>
          <a:p>
            <a:pPr algn="ctr"/>
            <a:r>
              <a:rPr lang="ja-JP" altLang="en-US" sz="900" spc="-100" dirty="0">
                <a:solidFill>
                  <a:prstClr val="black"/>
                </a:solidFill>
              </a:rPr>
              <a:t>コーディネートを行います。</a:t>
            </a:r>
          </a:p>
        </p:txBody>
      </p:sp>
      <p:pic>
        <p:nvPicPr>
          <p:cNvPr id="40" name="図 39" descr="health_0179.wmf"/>
          <p:cNvPicPr>
            <a:picLocks noChangeAspect="1"/>
          </p:cNvPicPr>
          <p:nvPr/>
        </p:nvPicPr>
        <p:blipFill>
          <a:blip r:embed="rId11" cstate="print"/>
          <a:stretch>
            <a:fillRect/>
          </a:stretch>
        </p:blipFill>
        <p:spPr>
          <a:xfrm>
            <a:off x="6014866" y="3506447"/>
            <a:ext cx="888573" cy="498326"/>
          </a:xfrm>
          <a:prstGeom prst="rect">
            <a:avLst/>
          </a:prstGeom>
        </p:spPr>
      </p:pic>
      <p:sp>
        <p:nvSpPr>
          <p:cNvPr id="65" name="テキスト ボックス 64"/>
          <p:cNvSpPr txBox="1"/>
          <p:nvPr/>
        </p:nvSpPr>
        <p:spPr>
          <a:xfrm>
            <a:off x="8480320" y="4007696"/>
            <a:ext cx="1649237" cy="953634"/>
          </a:xfrm>
          <a:prstGeom prst="rect">
            <a:avLst/>
          </a:prstGeom>
          <a:noFill/>
        </p:spPr>
        <p:txBody>
          <a:bodyPr wrap="square" lIns="91376" tIns="45691" rIns="91376" bIns="45691" rtlCol="0">
            <a:spAutoFit/>
          </a:bodyPr>
          <a:lstStyle/>
          <a:p>
            <a:r>
              <a:rPr lang="ja-JP" altLang="en-US" sz="800" spc="-100" dirty="0">
                <a:solidFill>
                  <a:prstClr val="black"/>
                </a:solidFill>
              </a:rPr>
              <a:t>■施設・居住系サービス</a:t>
            </a:r>
          </a:p>
          <a:p>
            <a:r>
              <a:rPr lang="ja-JP" altLang="en-US" sz="800" spc="-100" dirty="0">
                <a:solidFill>
                  <a:prstClr val="black"/>
                </a:solidFill>
              </a:rPr>
              <a:t>・介護老人福祉施設</a:t>
            </a:r>
            <a:endParaRPr lang="en-US" altLang="ja-JP" sz="800" spc="-100" dirty="0">
              <a:solidFill>
                <a:prstClr val="black"/>
              </a:solidFill>
            </a:endParaRPr>
          </a:p>
          <a:p>
            <a:r>
              <a:rPr lang="ja-JP" altLang="en-US" sz="800" spc="-100" dirty="0">
                <a:solidFill>
                  <a:prstClr val="black"/>
                </a:solidFill>
              </a:rPr>
              <a:t>・介護老人保健施設</a:t>
            </a:r>
            <a:endParaRPr lang="en-US" altLang="ja-JP" sz="800" spc="-100" dirty="0">
              <a:solidFill>
                <a:prstClr val="black"/>
              </a:solidFill>
            </a:endParaRPr>
          </a:p>
          <a:p>
            <a:r>
              <a:rPr lang="ja-JP" altLang="en-US" sz="800" spc="-100" dirty="0">
                <a:solidFill>
                  <a:prstClr val="black"/>
                </a:solidFill>
                <a:latin typeface="ＭＳ Ｐゴシック"/>
              </a:rPr>
              <a:t>・</a:t>
            </a:r>
            <a:r>
              <a:rPr lang="ja-JP" altLang="en-US" sz="800" spc="-100" dirty="0">
                <a:solidFill>
                  <a:prstClr val="black"/>
                </a:solidFill>
              </a:rPr>
              <a:t>認知症共同生活介護</a:t>
            </a:r>
            <a:endParaRPr lang="en-US" altLang="ja-JP" sz="800" spc="-100" dirty="0">
              <a:solidFill>
                <a:prstClr val="black"/>
              </a:solidFill>
            </a:endParaRPr>
          </a:p>
          <a:p>
            <a:r>
              <a:rPr lang="ja-JP" altLang="en-US" sz="800" spc="-100" dirty="0">
                <a:solidFill>
                  <a:prstClr val="black"/>
                </a:solidFill>
              </a:rPr>
              <a:t>・特定施設入居者生活介護</a:t>
            </a:r>
            <a:endParaRPr lang="en-US" altLang="ja-JP" sz="800" spc="-100" dirty="0">
              <a:solidFill>
                <a:prstClr val="black"/>
              </a:solidFill>
            </a:endParaRPr>
          </a:p>
          <a:p>
            <a:r>
              <a:rPr lang="ja-JP" altLang="en-US" sz="800" spc="-100" dirty="0">
                <a:solidFill>
                  <a:prstClr val="black"/>
                </a:solidFill>
              </a:rPr>
              <a:t>　　　　　　　　　　　　　　　　等</a:t>
            </a:r>
            <a:endParaRPr lang="en-US" altLang="ja-JP" sz="800" spc="-100" dirty="0">
              <a:solidFill>
                <a:prstClr val="black"/>
              </a:solidFill>
            </a:endParaRPr>
          </a:p>
          <a:p>
            <a:endParaRPr lang="en-US" altLang="ja-JP" sz="800" spc="-100" dirty="0">
              <a:solidFill>
                <a:prstClr val="black"/>
              </a:solidFill>
              <a:latin typeface="ＭＳ Ｐゴシック"/>
            </a:endParaRPr>
          </a:p>
        </p:txBody>
      </p:sp>
      <p:sp>
        <p:nvSpPr>
          <p:cNvPr id="35" name="円/楕円 34"/>
          <p:cNvSpPr/>
          <p:nvPr/>
        </p:nvSpPr>
        <p:spPr>
          <a:xfrm>
            <a:off x="2086264" y="3644906"/>
            <a:ext cx="1864578" cy="647760"/>
          </a:xfrm>
          <a:prstGeom prst="ellipse">
            <a:avLst/>
          </a:prstGeom>
        </p:spPr>
        <p:style>
          <a:lnRef idx="1">
            <a:schemeClr val="accent1"/>
          </a:lnRef>
          <a:fillRef idx="2">
            <a:schemeClr val="accent1"/>
          </a:fillRef>
          <a:effectRef idx="1">
            <a:schemeClr val="accent1"/>
          </a:effectRef>
          <a:fontRef idx="minor">
            <a:schemeClr val="dk1"/>
          </a:fontRef>
        </p:style>
        <p:txBody>
          <a:bodyPr lIns="91376" tIns="45691" rIns="91376" bIns="45691" rtlCol="0" anchor="ctr"/>
          <a:lstStyle/>
          <a:p>
            <a:pPr algn="ctr"/>
            <a:endParaRPr lang="ja-JP" altLang="en-US" spc="-100" dirty="0">
              <a:solidFill>
                <a:prstClr val="black"/>
              </a:solidFill>
            </a:endParaRPr>
          </a:p>
        </p:txBody>
      </p:sp>
      <p:pic>
        <p:nvPicPr>
          <p:cNvPr id="13" name="図 12" descr="doctor4_3.gif"/>
          <p:cNvPicPr>
            <a:picLocks noChangeAspect="1"/>
          </p:cNvPicPr>
          <p:nvPr/>
        </p:nvPicPr>
        <p:blipFill>
          <a:blip r:embed="rId12" cstate="print"/>
          <a:stretch>
            <a:fillRect/>
          </a:stretch>
        </p:blipFill>
        <p:spPr>
          <a:xfrm>
            <a:off x="2510743" y="3357012"/>
            <a:ext cx="643706" cy="678750"/>
          </a:xfrm>
          <a:prstGeom prst="rect">
            <a:avLst/>
          </a:prstGeom>
        </p:spPr>
      </p:pic>
      <p:pic>
        <p:nvPicPr>
          <p:cNvPr id="14" name="図 13" descr="doctor_illust07_02.gif"/>
          <p:cNvPicPr>
            <a:picLocks noChangeAspect="1"/>
          </p:cNvPicPr>
          <p:nvPr/>
        </p:nvPicPr>
        <p:blipFill>
          <a:blip r:embed="rId13" cstate="print"/>
          <a:stretch>
            <a:fillRect/>
          </a:stretch>
        </p:blipFill>
        <p:spPr>
          <a:xfrm>
            <a:off x="2869512" y="3365500"/>
            <a:ext cx="643708" cy="712687"/>
          </a:xfrm>
          <a:prstGeom prst="rect">
            <a:avLst/>
          </a:prstGeom>
        </p:spPr>
      </p:pic>
      <p:sp>
        <p:nvSpPr>
          <p:cNvPr id="79" name="円/楕円 78"/>
          <p:cNvSpPr/>
          <p:nvPr/>
        </p:nvSpPr>
        <p:spPr>
          <a:xfrm>
            <a:off x="4310897" y="6280550"/>
            <a:ext cx="1152128" cy="387238"/>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72" name="円/楕円 71"/>
          <p:cNvSpPr/>
          <p:nvPr/>
        </p:nvSpPr>
        <p:spPr>
          <a:xfrm>
            <a:off x="5170938" y="6135656"/>
            <a:ext cx="1300269" cy="575787"/>
          </a:xfrm>
          <a:prstGeom prst="ellipse">
            <a:avLst/>
          </a:prstGeom>
        </p:spPr>
        <p:style>
          <a:lnRef idx="1">
            <a:schemeClr val="accent4"/>
          </a:lnRef>
          <a:fillRef idx="2">
            <a:schemeClr val="accent4"/>
          </a:fillRef>
          <a:effectRef idx="1">
            <a:schemeClr val="accent4"/>
          </a:effectRef>
          <a:fontRef idx="minor">
            <a:schemeClr val="dk1"/>
          </a:fontRef>
        </p:style>
        <p:txBody>
          <a:bodyPr lIns="91376" tIns="45691" rIns="91376" bIns="45691" rtlCol="0" anchor="ctr"/>
          <a:lstStyle/>
          <a:p>
            <a:pPr algn="ctr"/>
            <a:endParaRPr lang="ja-JP" altLang="en-US" spc="-100" dirty="0">
              <a:solidFill>
                <a:prstClr val="black"/>
              </a:solidFill>
            </a:endParaRPr>
          </a:p>
        </p:txBody>
      </p:sp>
      <p:sp>
        <p:nvSpPr>
          <p:cNvPr id="62" name="正方形/長方形 61"/>
          <p:cNvSpPr/>
          <p:nvPr/>
        </p:nvSpPr>
        <p:spPr>
          <a:xfrm>
            <a:off x="2541117" y="4059365"/>
            <a:ext cx="1944216" cy="575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100" spc="-100" dirty="0">
                <a:solidFill>
                  <a:prstClr val="black"/>
                </a:solidFill>
              </a:rPr>
              <a:t>日常の医療：</a:t>
            </a:r>
            <a:endParaRPr lang="en-US" altLang="ja-JP" sz="1100" spc="-100" dirty="0">
              <a:solidFill>
                <a:prstClr val="black"/>
              </a:solidFill>
            </a:endParaRPr>
          </a:p>
          <a:p>
            <a:r>
              <a:rPr lang="ja-JP" altLang="en-US" sz="1100" spc="-100" dirty="0">
                <a:solidFill>
                  <a:prstClr val="black"/>
                </a:solidFill>
              </a:rPr>
              <a:t>　・かかりつけ医、有床診療所</a:t>
            </a:r>
            <a:endParaRPr lang="en-US" altLang="ja-JP" sz="1100" spc="-100" dirty="0">
              <a:solidFill>
                <a:prstClr val="black"/>
              </a:solidFill>
            </a:endParaRPr>
          </a:p>
          <a:p>
            <a:r>
              <a:rPr lang="ja-JP" altLang="en-US" sz="1100" spc="-100" dirty="0">
                <a:solidFill>
                  <a:prstClr val="black"/>
                </a:solidFill>
              </a:rPr>
              <a:t>　・地域の連携病院</a:t>
            </a:r>
            <a:endParaRPr lang="en-US" altLang="ja-JP" sz="1100" spc="-100" dirty="0">
              <a:solidFill>
                <a:prstClr val="black"/>
              </a:solidFill>
            </a:endParaRPr>
          </a:p>
          <a:p>
            <a:r>
              <a:rPr lang="ja-JP" altLang="en-US" sz="1100" spc="-100" dirty="0">
                <a:solidFill>
                  <a:prstClr val="black"/>
                </a:solidFill>
              </a:rPr>
              <a:t>　・歯科医療、薬局</a:t>
            </a:r>
          </a:p>
        </p:txBody>
      </p:sp>
      <p:pic>
        <p:nvPicPr>
          <p:cNvPr id="4" name="図 3" descr="health_0183.wmf"/>
          <p:cNvPicPr>
            <a:picLocks noChangeAspect="1"/>
          </p:cNvPicPr>
          <p:nvPr/>
        </p:nvPicPr>
        <p:blipFill>
          <a:blip r:embed="rId14" cstate="print"/>
          <a:stretch>
            <a:fillRect/>
          </a:stretch>
        </p:blipFill>
        <p:spPr>
          <a:xfrm>
            <a:off x="5463015" y="5948740"/>
            <a:ext cx="790890" cy="661641"/>
          </a:xfrm>
          <a:prstGeom prst="rect">
            <a:avLst/>
          </a:prstGeom>
        </p:spPr>
      </p:pic>
      <p:pic>
        <p:nvPicPr>
          <p:cNvPr id="5" name="図 4" descr="health_0153.wmf"/>
          <p:cNvPicPr>
            <a:picLocks noChangeAspect="1"/>
          </p:cNvPicPr>
          <p:nvPr/>
        </p:nvPicPr>
        <p:blipFill>
          <a:blip r:embed="rId15" cstate="print"/>
          <a:stretch>
            <a:fillRect/>
          </a:stretch>
        </p:blipFill>
        <p:spPr>
          <a:xfrm>
            <a:off x="4671289" y="6020207"/>
            <a:ext cx="499255" cy="520999"/>
          </a:xfrm>
          <a:prstGeom prst="rect">
            <a:avLst/>
          </a:prstGeom>
        </p:spPr>
      </p:pic>
      <p:sp>
        <p:nvSpPr>
          <p:cNvPr id="47" name="テキスト ボックス 46"/>
          <p:cNvSpPr txBox="1"/>
          <p:nvPr/>
        </p:nvSpPr>
        <p:spPr>
          <a:xfrm>
            <a:off x="3212833" y="6603630"/>
            <a:ext cx="4914546" cy="280586"/>
          </a:xfrm>
          <a:prstGeom prst="rect">
            <a:avLst/>
          </a:prstGeom>
          <a:noFill/>
        </p:spPr>
        <p:txBody>
          <a:bodyPr wrap="square" lIns="91376" tIns="45691" rIns="91376" bIns="45691" rtlCol="0">
            <a:spAutoFit/>
          </a:bodyPr>
          <a:lstStyle/>
          <a:p>
            <a:r>
              <a:rPr lang="ja-JP" altLang="en-US" sz="1199" spc="-100" dirty="0">
                <a:solidFill>
                  <a:prstClr val="black"/>
                </a:solidFill>
                <a:latin typeface="HG丸ｺﾞｼｯｸM-PRO" pitchFamily="50" charset="-128"/>
                <a:ea typeface="HG丸ｺﾞｼｯｸM-PRO" pitchFamily="50" charset="-128"/>
              </a:rPr>
              <a:t>老人クラブ・自治会・ボランティア・</a:t>
            </a:r>
            <a:r>
              <a:rPr lang="en-US" altLang="ja-JP" sz="1199" spc="-100" dirty="0">
                <a:solidFill>
                  <a:prstClr val="black"/>
                </a:solidFill>
                <a:latin typeface="HG丸ｺﾞｼｯｸM-PRO" pitchFamily="50" charset="-128"/>
                <a:ea typeface="HG丸ｺﾞｼｯｸM-PRO" pitchFamily="50" charset="-128"/>
              </a:rPr>
              <a:t>NPO</a:t>
            </a:r>
            <a:r>
              <a:rPr lang="ja-JP" altLang="en-US" sz="1199" spc="-100" dirty="0">
                <a:solidFill>
                  <a:prstClr val="black"/>
                </a:solidFill>
                <a:latin typeface="HG丸ｺﾞｼｯｸM-PRO" pitchFamily="50" charset="-128"/>
                <a:ea typeface="HG丸ｺﾞｼｯｸM-PRO" pitchFamily="50" charset="-128"/>
              </a:rPr>
              <a:t>　等</a:t>
            </a:r>
            <a:endParaRPr lang="en-US" altLang="ja-JP" sz="1199" spc="-100" dirty="0">
              <a:solidFill>
                <a:prstClr val="black"/>
              </a:solidFill>
              <a:latin typeface="HG丸ｺﾞｼｯｸM-PRO" pitchFamily="50" charset="-128"/>
              <a:ea typeface="HG丸ｺﾞｼｯｸM-PRO" pitchFamily="50" charset="-128"/>
            </a:endParaRPr>
          </a:p>
        </p:txBody>
      </p:sp>
      <p:pic>
        <p:nvPicPr>
          <p:cNvPr id="28" name="図 27" descr="person_0290.wmf"/>
          <p:cNvPicPr>
            <a:picLocks noChangeAspect="1"/>
          </p:cNvPicPr>
          <p:nvPr/>
        </p:nvPicPr>
        <p:blipFill>
          <a:blip r:embed="rId16" cstate="print"/>
          <a:stretch>
            <a:fillRect/>
          </a:stretch>
        </p:blipFill>
        <p:spPr>
          <a:xfrm flipH="1">
            <a:off x="1236141" y="5106108"/>
            <a:ext cx="402046" cy="749891"/>
          </a:xfrm>
          <a:prstGeom prst="rect">
            <a:avLst/>
          </a:prstGeom>
        </p:spPr>
      </p:pic>
      <p:sp>
        <p:nvSpPr>
          <p:cNvPr id="49" name="テキスト ボックス 48"/>
          <p:cNvSpPr txBox="1"/>
          <p:nvPr/>
        </p:nvSpPr>
        <p:spPr>
          <a:xfrm>
            <a:off x="747613" y="4725011"/>
            <a:ext cx="1856656" cy="430666"/>
          </a:xfrm>
          <a:prstGeom prst="rect">
            <a:avLst/>
          </a:prstGeom>
          <a:noFill/>
        </p:spPr>
        <p:txBody>
          <a:bodyPr wrap="square" lIns="91376" tIns="45691" rIns="91376" bIns="45691" rtlCol="0">
            <a:spAutoFit/>
          </a:bodyPr>
          <a:lstStyle/>
          <a:p>
            <a:r>
              <a:rPr lang="ja-JP" altLang="en-US" sz="1099" spc="-100" dirty="0">
                <a:solidFill>
                  <a:prstClr val="black"/>
                </a:solidFill>
                <a:latin typeface="ＭＳ Ｐゴシック"/>
              </a:rPr>
              <a:t>・地域包括支援センター</a:t>
            </a:r>
            <a:endParaRPr lang="en-US" altLang="ja-JP" sz="1099" spc="-100" dirty="0">
              <a:solidFill>
                <a:prstClr val="black"/>
              </a:solidFill>
              <a:latin typeface="ＭＳ Ｐゴシック"/>
            </a:endParaRPr>
          </a:p>
          <a:p>
            <a:r>
              <a:rPr lang="ja-JP" altLang="en-US" sz="1099" spc="-100" dirty="0">
                <a:solidFill>
                  <a:prstClr val="black"/>
                </a:solidFill>
                <a:latin typeface="ＭＳ Ｐゴシック"/>
              </a:rPr>
              <a:t>・ケアマネジャー</a:t>
            </a:r>
            <a:endParaRPr lang="en-US" altLang="ja-JP" sz="1099" spc="-100" dirty="0">
              <a:solidFill>
                <a:prstClr val="black"/>
              </a:solidFill>
              <a:latin typeface="ＭＳ Ｐゴシック"/>
            </a:endParaRPr>
          </a:p>
        </p:txBody>
      </p:sp>
      <p:sp>
        <p:nvSpPr>
          <p:cNvPr id="50" name="テキスト ボックス 49"/>
          <p:cNvSpPr txBox="1"/>
          <p:nvPr/>
        </p:nvSpPr>
        <p:spPr>
          <a:xfrm>
            <a:off x="3800872" y="3799916"/>
            <a:ext cx="1008112" cy="276852"/>
          </a:xfrm>
          <a:prstGeom prst="rect">
            <a:avLst/>
          </a:prstGeom>
          <a:noFill/>
        </p:spPr>
        <p:txBody>
          <a:bodyPr wrap="square" lIns="91376" tIns="45691" rIns="91376" bIns="45691" rtlCol="0">
            <a:spAutoFit/>
          </a:bodyPr>
          <a:lstStyle/>
          <a:p>
            <a:r>
              <a:rPr lang="ja-JP" altLang="en-US" sz="1199" spc="-100" dirty="0">
                <a:solidFill>
                  <a:prstClr val="black"/>
                </a:solidFill>
                <a:latin typeface="HG丸ｺﾞｼｯｸM-PRO" pitchFamily="50" charset="-128"/>
                <a:ea typeface="HG丸ｺﾞｼｯｸM-PRO" pitchFamily="50" charset="-128"/>
              </a:rPr>
              <a:t>通院・入院</a:t>
            </a:r>
            <a:endParaRPr lang="en-US" altLang="ja-JP" sz="1199" spc="-100" dirty="0">
              <a:solidFill>
                <a:prstClr val="black"/>
              </a:solidFill>
              <a:latin typeface="HG丸ｺﾞｼｯｸM-PRO" pitchFamily="50" charset="-128"/>
              <a:ea typeface="HG丸ｺﾞｼｯｸM-PRO" pitchFamily="50" charset="-128"/>
            </a:endParaRPr>
          </a:p>
        </p:txBody>
      </p:sp>
      <p:sp>
        <p:nvSpPr>
          <p:cNvPr id="46" name="テキスト ボックス 45"/>
          <p:cNvSpPr txBox="1"/>
          <p:nvPr/>
        </p:nvSpPr>
        <p:spPr>
          <a:xfrm>
            <a:off x="5237362" y="3932813"/>
            <a:ext cx="945734" cy="276812"/>
          </a:xfrm>
          <a:prstGeom prst="rect">
            <a:avLst/>
          </a:prstGeom>
          <a:noFill/>
        </p:spPr>
        <p:txBody>
          <a:bodyPr wrap="square" lIns="91376" tIns="45691" rIns="91376" bIns="45691" rtlCol="0">
            <a:spAutoFit/>
          </a:bodyPr>
          <a:lstStyle/>
          <a:p>
            <a:r>
              <a:rPr lang="ja-JP" altLang="en-US" sz="1199" spc="-100" dirty="0">
                <a:solidFill>
                  <a:prstClr val="black"/>
                </a:solidFill>
                <a:latin typeface="HG丸ｺﾞｼｯｸM-PRO" pitchFamily="50" charset="-128"/>
                <a:ea typeface="HG丸ｺﾞｼｯｸM-PRO" pitchFamily="50" charset="-128"/>
              </a:rPr>
              <a:t>通所・入所</a:t>
            </a:r>
            <a:endParaRPr lang="en-US" altLang="ja-JP" sz="1199" spc="-100" dirty="0">
              <a:solidFill>
                <a:prstClr val="black"/>
              </a:solidFill>
              <a:latin typeface="HG丸ｺﾞｼｯｸM-PRO" pitchFamily="50" charset="-128"/>
              <a:ea typeface="HG丸ｺﾞｼｯｸM-PRO" pitchFamily="50" charset="-128"/>
            </a:endParaRPr>
          </a:p>
        </p:txBody>
      </p:sp>
      <p:pic>
        <p:nvPicPr>
          <p:cNvPr id="64" name="図 63" descr="小規模building03_cl2.png"/>
          <p:cNvPicPr>
            <a:picLocks noChangeAspect="1"/>
          </p:cNvPicPr>
          <p:nvPr/>
        </p:nvPicPr>
        <p:blipFill>
          <a:blip r:embed="rId17" cstate="print"/>
          <a:stretch>
            <a:fillRect/>
          </a:stretch>
        </p:blipFill>
        <p:spPr>
          <a:xfrm>
            <a:off x="1316447" y="3042134"/>
            <a:ext cx="540237" cy="602786"/>
          </a:xfrm>
          <a:prstGeom prst="rect">
            <a:avLst/>
          </a:prstGeom>
        </p:spPr>
      </p:pic>
      <p:sp>
        <p:nvSpPr>
          <p:cNvPr id="63" name="正方形/長方形 62"/>
          <p:cNvSpPr/>
          <p:nvPr/>
        </p:nvSpPr>
        <p:spPr>
          <a:xfrm>
            <a:off x="992572" y="3500977"/>
            <a:ext cx="1532620" cy="57578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1050" spc="-100" dirty="0">
                <a:solidFill>
                  <a:prstClr val="black"/>
                </a:solidFill>
              </a:rPr>
              <a:t>病院：</a:t>
            </a:r>
            <a:endParaRPr lang="en-US" altLang="ja-JP" sz="1050" spc="-100" dirty="0">
              <a:solidFill>
                <a:prstClr val="black"/>
              </a:solidFill>
            </a:endParaRPr>
          </a:p>
          <a:p>
            <a:r>
              <a:rPr lang="ja-JP" altLang="en-US" sz="1050" spc="-100" dirty="0">
                <a:solidFill>
                  <a:prstClr val="black"/>
                </a:solidFill>
              </a:rPr>
              <a:t>　急性期、回復期、慢性期</a:t>
            </a:r>
            <a:endParaRPr lang="en-US" altLang="ja-JP" sz="1050" spc="-100" dirty="0">
              <a:solidFill>
                <a:prstClr val="black"/>
              </a:solidFill>
            </a:endParaRPr>
          </a:p>
        </p:txBody>
      </p:sp>
      <p:pic>
        <p:nvPicPr>
          <p:cNvPr id="1026" name="Picture 2" descr="C:\Users\KNXVS\AppData\Local\Microsoft\Windows\Temporary Internet Files\Content.IE5\ADV5CF2Q\MC900426352[1].wmf"/>
          <p:cNvPicPr>
            <a:picLocks noChangeAspect="1" noChangeArrowheads="1"/>
          </p:cNvPicPr>
          <p:nvPr/>
        </p:nvPicPr>
        <p:blipFill>
          <a:blip r:embed="rId18" cstate="print"/>
          <a:srcRect/>
          <a:stretch>
            <a:fillRect/>
          </a:stretch>
        </p:blipFill>
        <p:spPr bwMode="auto">
          <a:xfrm>
            <a:off x="1851434" y="3386722"/>
            <a:ext cx="437307" cy="330173"/>
          </a:xfrm>
          <a:prstGeom prst="rect">
            <a:avLst/>
          </a:prstGeom>
          <a:noFill/>
        </p:spPr>
      </p:pic>
      <p:sp>
        <p:nvSpPr>
          <p:cNvPr id="58" name="正方形/長方形 57"/>
          <p:cNvSpPr/>
          <p:nvPr/>
        </p:nvSpPr>
        <p:spPr>
          <a:xfrm>
            <a:off x="1918044" y="2925187"/>
            <a:ext cx="1305165" cy="676724"/>
          </a:xfrm>
          <a:prstGeom prst="rect">
            <a:avLst/>
          </a:prstGeom>
        </p:spPr>
        <p:txBody>
          <a:bodyPr wrap="none">
            <a:spAutoFit/>
          </a:bodyPr>
          <a:lstStyle/>
          <a:p>
            <a:pPr defTabSz="913668">
              <a:defRPr/>
            </a:pPr>
            <a:r>
              <a:rPr lang="ja-JP" altLang="en-US" sz="1199" spc="-100" dirty="0">
                <a:solidFill>
                  <a:prstClr val="black"/>
                </a:solidFill>
                <a:latin typeface="ＭＳ Ｐゴシック"/>
              </a:rPr>
              <a:t>病気になったら･･･  </a:t>
            </a:r>
            <a:endParaRPr lang="en-US" altLang="ja-JP" sz="1199" spc="-100" dirty="0">
              <a:solidFill>
                <a:prstClr val="black"/>
              </a:solidFill>
              <a:latin typeface="ＭＳ Ｐゴシック"/>
            </a:endParaRPr>
          </a:p>
          <a:p>
            <a:pPr defTabSz="913668">
              <a:defRPr/>
            </a:pPr>
            <a:r>
              <a:rPr lang="ja-JP" altLang="en-US" sz="1399" b="1" spc="-100" dirty="0">
                <a:solidFill>
                  <a:prstClr val="black"/>
                </a:solidFill>
                <a:latin typeface="HG丸ｺﾞｼｯｸM-PRO" pitchFamily="50" charset="-128"/>
                <a:ea typeface="HG丸ｺﾞｼｯｸM-PRO" pitchFamily="50" charset="-128"/>
              </a:rPr>
              <a:t>医　療</a:t>
            </a:r>
            <a:endParaRPr lang="en-US" altLang="ja-JP" sz="1399" b="1" spc="-100" dirty="0">
              <a:solidFill>
                <a:prstClr val="black"/>
              </a:solidFill>
              <a:latin typeface="HG丸ｺﾞｼｯｸM-PRO" pitchFamily="50" charset="-128"/>
              <a:ea typeface="HG丸ｺﾞｼｯｸM-PRO" pitchFamily="50" charset="-128"/>
            </a:endParaRPr>
          </a:p>
          <a:p>
            <a:pPr defTabSz="913668">
              <a:defRPr/>
            </a:pPr>
            <a:endParaRPr lang="ja-JP" altLang="en-US" sz="1199" spc="-100" dirty="0">
              <a:solidFill>
                <a:prstClr val="black"/>
              </a:solidFill>
              <a:latin typeface="ＭＳ Ｐゴシック"/>
            </a:endParaRPr>
          </a:p>
        </p:txBody>
      </p:sp>
      <p:pic>
        <p:nvPicPr>
          <p:cNvPr id="33" name="Picture 5" descr="C:\Documents and Settings\nao\Local Settings\Temporary Internet Files\Content.IE5\TEYYXPF4\MC900343525[1].wmf"/>
          <p:cNvPicPr>
            <a:picLocks noChangeAspect="1" noChangeArrowheads="1"/>
          </p:cNvPicPr>
          <p:nvPr/>
        </p:nvPicPr>
        <p:blipFill>
          <a:blip r:embed="rId19" cstate="print"/>
          <a:srcRect/>
          <a:stretch>
            <a:fillRect/>
          </a:stretch>
        </p:blipFill>
        <p:spPr bwMode="auto">
          <a:xfrm>
            <a:off x="3422330" y="5936525"/>
            <a:ext cx="1177445" cy="587495"/>
          </a:xfrm>
          <a:prstGeom prst="rect">
            <a:avLst/>
          </a:prstGeom>
          <a:noFill/>
        </p:spPr>
      </p:pic>
      <p:sp>
        <p:nvSpPr>
          <p:cNvPr id="42" name="テキスト ボックス 41"/>
          <p:cNvSpPr txBox="1"/>
          <p:nvPr/>
        </p:nvSpPr>
        <p:spPr>
          <a:xfrm>
            <a:off x="6969565" y="3069119"/>
            <a:ext cx="2144688" cy="522954"/>
          </a:xfrm>
          <a:prstGeom prst="rect">
            <a:avLst/>
          </a:prstGeom>
          <a:noFill/>
        </p:spPr>
        <p:txBody>
          <a:bodyPr wrap="square" lIns="91376" tIns="45691" rIns="91376" bIns="45691" rtlCol="0">
            <a:spAutoFit/>
          </a:bodyPr>
          <a:lstStyle/>
          <a:p>
            <a:r>
              <a:rPr lang="ja-JP" altLang="en-US" sz="1199" spc="-100" dirty="0">
                <a:solidFill>
                  <a:prstClr val="black"/>
                </a:solidFill>
                <a:latin typeface="ＭＳ Ｐゴシック"/>
              </a:rPr>
              <a:t>介護が必要になったら･･･  </a:t>
            </a:r>
            <a:endParaRPr lang="en-US" altLang="ja-JP" sz="1199" spc="-100" dirty="0">
              <a:solidFill>
                <a:prstClr val="black"/>
              </a:solidFill>
              <a:latin typeface="ＭＳ Ｐゴシック"/>
            </a:endParaRPr>
          </a:p>
          <a:p>
            <a:r>
              <a:rPr lang="ja-JP" altLang="en-US" sz="1599" b="1" spc="-100" dirty="0">
                <a:solidFill>
                  <a:prstClr val="black"/>
                </a:solidFill>
                <a:latin typeface="HG丸ｺﾞｼｯｸM-PRO" pitchFamily="50" charset="-128"/>
                <a:ea typeface="HG丸ｺﾞｼｯｸM-PRO" pitchFamily="50" charset="-128"/>
              </a:rPr>
              <a:t>　　　介　護</a:t>
            </a:r>
            <a:endParaRPr lang="en-US" altLang="ja-JP" sz="1599" b="1" spc="-100" dirty="0">
              <a:solidFill>
                <a:prstClr val="black"/>
              </a:solidFill>
              <a:latin typeface="HG丸ｺﾞｼｯｸM-PRO" pitchFamily="50" charset="-128"/>
              <a:ea typeface="HG丸ｺﾞｼｯｸM-PRO" pitchFamily="50" charset="-128"/>
            </a:endParaRPr>
          </a:p>
        </p:txBody>
      </p:sp>
      <p:sp>
        <p:nvSpPr>
          <p:cNvPr id="67" name="テキスト ボックス 66"/>
          <p:cNvSpPr txBox="1"/>
          <p:nvPr/>
        </p:nvSpPr>
        <p:spPr>
          <a:xfrm>
            <a:off x="6209703" y="4868697"/>
            <a:ext cx="1239574" cy="215325"/>
          </a:xfrm>
          <a:prstGeom prst="rect">
            <a:avLst/>
          </a:prstGeom>
          <a:noFill/>
        </p:spPr>
        <p:txBody>
          <a:bodyPr wrap="square" lIns="91376" tIns="45691" rIns="91376" bIns="45691" rtlCol="0">
            <a:spAutoFit/>
          </a:bodyPr>
          <a:lstStyle/>
          <a:p>
            <a:r>
              <a:rPr lang="ja-JP" altLang="en-US" sz="800" spc="-100" dirty="0">
                <a:solidFill>
                  <a:prstClr val="black"/>
                </a:solidFill>
                <a:latin typeface="ＭＳ Ｐゴシック"/>
              </a:rPr>
              <a:t>■介護予防サービス</a:t>
            </a:r>
            <a:endParaRPr lang="en-US" altLang="ja-JP" sz="800" spc="-100" dirty="0">
              <a:solidFill>
                <a:prstClr val="black"/>
              </a:solidFill>
              <a:latin typeface="ＭＳ Ｐゴシック"/>
            </a:endParaRPr>
          </a:p>
        </p:txBody>
      </p:sp>
      <p:sp>
        <p:nvSpPr>
          <p:cNvPr id="68" name="正方形/長方形 67"/>
          <p:cNvSpPr/>
          <p:nvPr/>
        </p:nvSpPr>
        <p:spPr>
          <a:xfrm>
            <a:off x="81504" y="116633"/>
            <a:ext cx="9778938" cy="416749"/>
          </a:xfrm>
          <a:prstGeom prst="rect">
            <a:avLst/>
          </a:prstGeom>
          <a:solidFill>
            <a:srgbClr val="FFFF00">
              <a:alpha val="31000"/>
            </a:srgbClr>
          </a:solidFill>
          <a:ln>
            <a:solidFill>
              <a:srgbClr val="4F81BD">
                <a:shade val="50000"/>
              </a:srgbClr>
            </a:solid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a:defRPr/>
            </a:pPr>
            <a:r>
              <a:rPr lang="ja-JP" altLang="en-US" sz="1999" dirty="0">
                <a:solidFill>
                  <a:prstClr val="black"/>
                </a:solidFill>
                <a:latin typeface="HGP創英角ｺﾞｼｯｸUB" pitchFamily="50" charset="-128"/>
                <a:ea typeface="HGP創英角ｺﾞｼｯｸUB" pitchFamily="50" charset="-128"/>
              </a:rPr>
              <a:t>地域包括ケアシステムの構築について</a:t>
            </a:r>
          </a:p>
        </p:txBody>
      </p:sp>
      <p:pic>
        <p:nvPicPr>
          <p:cNvPr id="332802" name="Picture 2" descr="http://2.bp.blogspot.com/-ZutWWMGHrFI/T0NQ4UxCeUI/AAAAAAAAEXQ/2yMbzeE4if8/s1600/ojiisan_stand.png"/>
          <p:cNvPicPr>
            <a:picLocks noChangeAspect="1" noChangeArrowheads="1"/>
          </p:cNvPicPr>
          <p:nvPr/>
        </p:nvPicPr>
        <p:blipFill>
          <a:blip r:embed="rId20" cstate="print"/>
          <a:srcRect/>
          <a:stretch>
            <a:fillRect/>
          </a:stretch>
        </p:blipFill>
        <p:spPr bwMode="auto">
          <a:xfrm>
            <a:off x="5817096" y="4364654"/>
            <a:ext cx="352996" cy="710820"/>
          </a:xfrm>
          <a:prstGeom prst="rect">
            <a:avLst/>
          </a:prstGeom>
          <a:noFill/>
        </p:spPr>
      </p:pic>
      <p:sp>
        <p:nvSpPr>
          <p:cNvPr id="80" name="角丸四角形 79"/>
          <p:cNvSpPr/>
          <p:nvPr/>
        </p:nvSpPr>
        <p:spPr bwMode="auto">
          <a:xfrm>
            <a:off x="194550" y="632363"/>
            <a:ext cx="9584526" cy="2220574"/>
          </a:xfrm>
          <a:prstGeom prst="roundRect">
            <a:avLst>
              <a:gd name="adj" fmla="val 6785"/>
            </a:avLst>
          </a:prstGeom>
          <a:solidFill>
            <a:srgbClr val="FFFF99"/>
          </a:solidFill>
          <a:ln w="9525" cap="flat" cmpd="sng" algn="ctr">
            <a:solidFill>
              <a:schemeClr val="tx1"/>
            </a:solidFill>
            <a:prstDash val="solid"/>
            <a:round/>
            <a:headEnd type="none" w="med" len="med"/>
            <a:tailEnd type="none" w="med" len="med"/>
          </a:ln>
          <a:effectLst/>
          <a:scene3d>
            <a:camera prst="orthographicFront"/>
            <a:lightRig rig="threePt" dir="t"/>
          </a:scene3d>
          <a:sp3d>
            <a:bevelT/>
            <a:bevelB/>
          </a:sp3d>
        </p:spPr>
        <p:txBody>
          <a:bodyPr tIns="35983" bIns="35983" anchor="ctr"/>
          <a:lstStyle/>
          <a:p>
            <a:pPr marL="177711" indent="-177711">
              <a:lnSpc>
                <a:spcPts val="1700"/>
              </a:lnSpc>
              <a:spcBef>
                <a:spcPts val="600"/>
              </a:spcBef>
              <a:defRPr/>
            </a:pPr>
            <a:r>
              <a:rPr lang="ja-JP" altLang="en-US" sz="1599" dirty="0">
                <a:solidFill>
                  <a:srgbClr val="000000"/>
                </a:solidFill>
                <a:latin typeface="HGPｺﾞｼｯｸM" pitchFamily="50" charset="-128"/>
                <a:ea typeface="HGPｺﾞｼｯｸM" pitchFamily="50" charset="-128"/>
              </a:rPr>
              <a:t>○　団塊の世代が７５歳以上となる２０２５年を目途に、重度な要介護状態となっても住み慣れた地域で自分らしい暮らしを人生の最後まで続けることができるよう、</a:t>
            </a:r>
            <a:r>
              <a:rPr lang="ja-JP" altLang="en-US" sz="1599" b="1" dirty="0">
                <a:solidFill>
                  <a:srgbClr val="FF0000"/>
                </a:solidFill>
                <a:latin typeface="HGPｺﾞｼｯｸM" pitchFamily="50" charset="-128"/>
                <a:ea typeface="HGPｺﾞｼｯｸM" pitchFamily="50" charset="-128"/>
              </a:rPr>
              <a:t>医療・介護・予防・住まい・生活支援が包括的に確保される体制（地域包括ケアシステム）の構築を実現</a:t>
            </a:r>
            <a:r>
              <a:rPr lang="ja-JP" altLang="en-US" sz="1599" dirty="0">
                <a:solidFill>
                  <a:srgbClr val="000000"/>
                </a:solidFill>
                <a:latin typeface="HGPｺﾞｼｯｸM" pitchFamily="50" charset="-128"/>
                <a:ea typeface="HGPｺﾞｼｯｸM" pitchFamily="50" charset="-128"/>
              </a:rPr>
              <a:t>。</a:t>
            </a:r>
            <a:endParaRPr lang="en-US" altLang="ja-JP" sz="1599" dirty="0">
              <a:solidFill>
                <a:srgbClr val="000000"/>
              </a:solidFill>
              <a:latin typeface="HGPｺﾞｼｯｸM" pitchFamily="50" charset="-128"/>
              <a:ea typeface="HGPｺﾞｼｯｸM" pitchFamily="50" charset="-128"/>
            </a:endParaRPr>
          </a:p>
          <a:p>
            <a:pPr marL="177711" indent="-177711">
              <a:lnSpc>
                <a:spcPts val="1700"/>
              </a:lnSpc>
              <a:spcBef>
                <a:spcPts val="600"/>
              </a:spcBef>
              <a:defRPr/>
            </a:pPr>
            <a:r>
              <a:rPr lang="ja-JP" altLang="en-US" sz="1599" dirty="0">
                <a:solidFill>
                  <a:srgbClr val="000000"/>
                </a:solidFill>
                <a:latin typeface="HGPｺﾞｼｯｸM" pitchFamily="50" charset="-128"/>
                <a:ea typeface="HGPｺﾞｼｯｸM" pitchFamily="50" charset="-128"/>
              </a:rPr>
              <a:t>○　今後、認知症高齢者の増加が見込まれることから、認知症高齢者の地域での生活を支えるためにも、地域包括ケアシステムの構築が重要。</a:t>
            </a:r>
            <a:endParaRPr lang="en-US" altLang="ja-JP" sz="1599" dirty="0">
              <a:solidFill>
                <a:srgbClr val="000000"/>
              </a:solidFill>
              <a:latin typeface="HGPｺﾞｼｯｸM" pitchFamily="50" charset="-128"/>
              <a:ea typeface="HGPｺﾞｼｯｸM" pitchFamily="50" charset="-128"/>
            </a:endParaRPr>
          </a:p>
          <a:p>
            <a:pPr marL="177711" indent="-177711">
              <a:lnSpc>
                <a:spcPts val="1700"/>
              </a:lnSpc>
              <a:spcBef>
                <a:spcPts val="600"/>
              </a:spcBef>
              <a:defRPr/>
            </a:pPr>
            <a:r>
              <a:rPr lang="ja-JP" altLang="en-US" sz="1599" dirty="0">
                <a:solidFill>
                  <a:srgbClr val="000000"/>
                </a:solidFill>
                <a:latin typeface="HGPｺﾞｼｯｸM" pitchFamily="50" charset="-128"/>
                <a:ea typeface="HGPｺﾞｼｯｸM" pitchFamily="50" charset="-128"/>
              </a:rPr>
              <a:t>○　人口が横ばいで７５歳以上人口が急増する大都市部、７５歳以上人口の増加は緩やかだが人口は減少する町村部等、</a:t>
            </a:r>
            <a:r>
              <a:rPr lang="ja-JP" altLang="en-US" sz="1599" b="1" dirty="0">
                <a:solidFill>
                  <a:srgbClr val="FF0000"/>
                </a:solidFill>
                <a:latin typeface="HGPｺﾞｼｯｸM" pitchFamily="50" charset="-128"/>
                <a:ea typeface="HGPｺﾞｼｯｸM" pitchFamily="50" charset="-128"/>
              </a:rPr>
              <a:t>高齢化の進展状況には大きな地域差</a:t>
            </a:r>
            <a:r>
              <a:rPr lang="ja-JP" altLang="en-US" sz="1599" dirty="0">
                <a:solidFill>
                  <a:srgbClr val="000000"/>
                </a:solidFill>
                <a:latin typeface="HGPｺﾞｼｯｸM" pitchFamily="50" charset="-128"/>
                <a:ea typeface="HGPｺﾞｼｯｸM" pitchFamily="50" charset="-128"/>
              </a:rPr>
              <a:t>。</a:t>
            </a:r>
            <a:endParaRPr lang="en-US" altLang="ja-JP" sz="1599" dirty="0">
              <a:solidFill>
                <a:srgbClr val="000000"/>
              </a:solidFill>
              <a:latin typeface="HGPｺﾞｼｯｸM" pitchFamily="50" charset="-128"/>
              <a:ea typeface="HGPｺﾞｼｯｸM" pitchFamily="50" charset="-128"/>
            </a:endParaRPr>
          </a:p>
          <a:p>
            <a:pPr marL="177711" indent="-177711">
              <a:lnSpc>
                <a:spcPts val="1700"/>
              </a:lnSpc>
              <a:spcBef>
                <a:spcPts val="600"/>
              </a:spcBef>
              <a:defRPr/>
            </a:pPr>
            <a:r>
              <a:rPr lang="ja-JP" altLang="en-US" sz="1599" dirty="0">
                <a:solidFill>
                  <a:srgbClr val="000000"/>
                </a:solidFill>
                <a:latin typeface="HGPｺﾞｼｯｸM" pitchFamily="50" charset="-128"/>
                <a:ea typeface="HGPｺﾞｼｯｸM" pitchFamily="50" charset="-128"/>
              </a:rPr>
              <a:t>○　地域包括ケアシステムは、</a:t>
            </a:r>
            <a:r>
              <a:rPr lang="ja-JP" altLang="en-US" sz="1599" b="1" dirty="0">
                <a:solidFill>
                  <a:srgbClr val="FF0000"/>
                </a:solidFill>
                <a:latin typeface="HGPｺﾞｼｯｸM" pitchFamily="50" charset="-128"/>
                <a:ea typeface="HGPｺﾞｼｯｸM" pitchFamily="50" charset="-128"/>
              </a:rPr>
              <a:t>保険者である市町村や都道府県が、地域の自主性や主体性に基づき、地域の特性に応じて作り上げていく</a:t>
            </a:r>
            <a:r>
              <a:rPr lang="ja-JP" altLang="en-US" sz="1599" dirty="0">
                <a:solidFill>
                  <a:prstClr val="black"/>
                </a:solidFill>
                <a:latin typeface="HGPｺﾞｼｯｸM" pitchFamily="50" charset="-128"/>
                <a:ea typeface="HGPｺﾞｼｯｸM" pitchFamily="50" charset="-128"/>
              </a:rPr>
              <a:t>ことが必要。</a:t>
            </a:r>
            <a:endParaRPr lang="ja-JP" altLang="en-US" sz="1199" dirty="0">
              <a:solidFill>
                <a:prstClr val="black"/>
              </a:solidFill>
            </a:endParaRPr>
          </a:p>
        </p:txBody>
      </p:sp>
      <p:sp>
        <p:nvSpPr>
          <p:cNvPr id="60"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6</a:t>
            </a:fld>
            <a:endParaRPr lang="ja-JP" altLang="en-US" dirty="0">
              <a:solidFill>
                <a:prstClr val="black"/>
              </a:solidFill>
            </a:endParaRPr>
          </a:p>
        </p:txBody>
      </p:sp>
    </p:spTree>
    <p:extLst>
      <p:ext uri="{BB962C8B-B14F-4D97-AF65-F5344CB8AC3E}">
        <p14:creationId xmlns:p14="http://schemas.microsoft.com/office/powerpoint/2010/main" val="3699307294"/>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09563" y="692158"/>
            <a:ext cx="9281716" cy="5977202"/>
          </a:xfrm>
          <a:solidFill>
            <a:srgbClr val="00B0F0">
              <a:alpha val="30000"/>
            </a:srgbClr>
          </a:solidFill>
          <a:ln w="12700">
            <a:solidFill>
              <a:schemeClr val="tx1"/>
            </a:solidFill>
            <a:prstDash val="dash"/>
          </a:ln>
        </p:spPr>
        <p:txBody>
          <a:bodyPr rtlCol="0">
            <a:noAutofit/>
          </a:bodyPr>
          <a:lstStyle/>
          <a:p>
            <a:pPr eaLnBrk="1" fontAlgn="auto" hangingPunct="1">
              <a:lnSpc>
                <a:spcPts val="2000"/>
              </a:lnSpc>
              <a:spcBef>
                <a:spcPts val="0"/>
              </a:spcBef>
              <a:spcAft>
                <a:spcPts val="0"/>
              </a:spcAft>
              <a:buFont typeface="Arial" pitchFamily="34" charset="0"/>
              <a:buNone/>
              <a:defRPr/>
            </a:pPr>
            <a:r>
              <a:rPr lang="ja-JP" altLang="en-US" sz="1800" dirty="0" smtClean="0">
                <a:solidFill>
                  <a:prstClr val="black"/>
                </a:solidFill>
                <a:latin typeface="+mn-ea"/>
              </a:rPr>
              <a:t>［診療報酬改定結果検証部会］</a:t>
            </a:r>
            <a:endParaRPr lang="ja-JP" altLang="en-US" sz="1800" dirty="0">
              <a:solidFill>
                <a:prstClr val="black"/>
              </a:solidFill>
              <a:latin typeface="+mn-ea"/>
            </a:endParaRPr>
          </a:p>
          <a:p>
            <a:pPr marL="271463" indent="-271463" eaLnBrk="1" fontAlgn="auto" hangingPunct="1">
              <a:lnSpc>
                <a:spcPts val="1800"/>
              </a:lnSpc>
              <a:spcBef>
                <a:spcPts val="0"/>
              </a:spcBef>
              <a:spcAft>
                <a:spcPts val="0"/>
              </a:spcAft>
              <a:buFont typeface="Arial" pitchFamily="34" charset="0"/>
              <a:buNone/>
              <a:defRPr/>
            </a:pPr>
            <a:r>
              <a:rPr lang="en-US" altLang="ja-JP" sz="1800" dirty="0" smtClean="0">
                <a:solidFill>
                  <a:prstClr val="black"/>
                </a:solidFill>
                <a:latin typeface="+mn-ea"/>
              </a:rPr>
              <a:t>《</a:t>
            </a:r>
            <a:r>
              <a:rPr lang="ja-JP" altLang="en-US" sz="1800" dirty="0">
                <a:solidFill>
                  <a:prstClr val="black"/>
                </a:solidFill>
                <a:latin typeface="+mn-ea"/>
              </a:rPr>
              <a:t>検証</a:t>
            </a:r>
            <a:r>
              <a:rPr lang="ja-JP" altLang="en-US" sz="1800" dirty="0" smtClean="0">
                <a:solidFill>
                  <a:prstClr val="black"/>
                </a:solidFill>
                <a:latin typeface="+mn-ea"/>
              </a:rPr>
              <a:t>調査（平成２６年度実施分）</a:t>
            </a:r>
            <a:r>
              <a:rPr lang="en-US" altLang="ja-JP" sz="1800" dirty="0" smtClean="0">
                <a:solidFill>
                  <a:prstClr val="black"/>
                </a:solidFill>
                <a:latin typeface="+mn-ea"/>
              </a:rPr>
              <a:t>》</a:t>
            </a:r>
          </a:p>
          <a:p>
            <a:pPr marL="0" indent="0">
              <a:lnSpc>
                <a:spcPts val="1800"/>
              </a:lnSpc>
              <a:spcBef>
                <a:spcPts val="0"/>
              </a:spcBef>
              <a:spcAft>
                <a:spcPts val="0"/>
              </a:spcAft>
              <a:buNone/>
            </a:pPr>
            <a:r>
              <a:rPr lang="ja-JP" altLang="en-US" sz="1800" dirty="0">
                <a:solidFill>
                  <a:prstClr val="black"/>
                </a:solidFill>
                <a:latin typeface="+mn-ea"/>
              </a:rPr>
              <a:t>　</a:t>
            </a:r>
            <a:r>
              <a:rPr lang="ja-JP" altLang="en-US" sz="1800" dirty="0" smtClean="0">
                <a:solidFill>
                  <a:prstClr val="black"/>
                </a:solidFill>
                <a:latin typeface="+mn-ea"/>
              </a:rPr>
              <a:t> １） </a:t>
            </a:r>
            <a:r>
              <a:rPr lang="ja-JP" altLang="en-US" sz="1800" dirty="0" smtClean="0">
                <a:latin typeface="+mn-ea"/>
              </a:rPr>
              <a:t>同一</a:t>
            </a:r>
            <a:r>
              <a:rPr lang="ja-JP" altLang="en-US" sz="1800" dirty="0">
                <a:latin typeface="+mn-ea"/>
              </a:rPr>
              <a:t>建物同一日の訪問診療等の適正化による影響</a:t>
            </a:r>
            <a:r>
              <a:rPr lang="ja-JP" altLang="en-US" sz="1800" dirty="0" smtClean="0">
                <a:latin typeface="+mn-ea"/>
              </a:rPr>
              <a:t>調査</a:t>
            </a:r>
            <a:endParaRPr lang="en-US" altLang="ja-JP" sz="1800" dirty="0">
              <a:latin typeface="+mn-ea"/>
            </a:endParaRPr>
          </a:p>
          <a:p>
            <a:pPr marL="0" indent="0">
              <a:lnSpc>
                <a:spcPts val="1800"/>
              </a:lnSpc>
              <a:spcBef>
                <a:spcPts val="0"/>
              </a:spcBef>
              <a:spcAft>
                <a:spcPts val="0"/>
              </a:spcAft>
              <a:buNone/>
            </a:pPr>
            <a:r>
              <a:rPr lang="en-US" altLang="ja-JP" sz="1800" dirty="0" smtClean="0">
                <a:latin typeface="+mn-ea"/>
              </a:rPr>
              <a:t>   </a:t>
            </a:r>
            <a:r>
              <a:rPr lang="ja-JP" altLang="en-US" sz="1800" dirty="0" smtClean="0">
                <a:latin typeface="+mn-ea"/>
              </a:rPr>
              <a:t>２） 機能</a:t>
            </a:r>
            <a:r>
              <a:rPr lang="ja-JP" altLang="en-US" sz="1800" dirty="0">
                <a:latin typeface="+mn-ea"/>
              </a:rPr>
              <a:t>強化型訪問看護ステーションの実態と訪問看護の実施状況調査</a:t>
            </a:r>
          </a:p>
          <a:p>
            <a:pPr marL="0" indent="0">
              <a:lnSpc>
                <a:spcPts val="1800"/>
              </a:lnSpc>
              <a:spcBef>
                <a:spcPts val="0"/>
              </a:spcBef>
              <a:spcAft>
                <a:spcPts val="0"/>
              </a:spcAft>
              <a:buNone/>
            </a:pPr>
            <a:r>
              <a:rPr lang="ja-JP" altLang="en-US" sz="1800" dirty="0" smtClean="0">
                <a:latin typeface="+mn-ea"/>
              </a:rPr>
              <a:t>   ３） 適切</a:t>
            </a:r>
            <a:r>
              <a:rPr lang="ja-JP" altLang="en-US" sz="1800" dirty="0">
                <a:latin typeface="+mn-ea"/>
              </a:rPr>
              <a:t>な向精神薬使用の推進や精神疾患患者の地域移行と地域定着の推進等を</a:t>
            </a:r>
            <a:r>
              <a:rPr lang="ja-JP" altLang="en-US" sz="1800" dirty="0" smtClean="0">
                <a:latin typeface="+mn-ea"/>
              </a:rPr>
              <a:t>含む</a:t>
            </a:r>
            <a:endParaRPr lang="en-US" altLang="ja-JP" sz="1800" dirty="0" smtClean="0">
              <a:latin typeface="+mn-ea"/>
            </a:endParaRPr>
          </a:p>
          <a:p>
            <a:pPr marL="0" indent="0">
              <a:lnSpc>
                <a:spcPts val="1800"/>
              </a:lnSpc>
              <a:spcBef>
                <a:spcPts val="0"/>
              </a:spcBef>
              <a:spcAft>
                <a:spcPts val="0"/>
              </a:spcAft>
              <a:buNone/>
            </a:pPr>
            <a:r>
              <a:rPr lang="en-US" altLang="ja-JP" sz="1800" dirty="0">
                <a:latin typeface="+mn-ea"/>
              </a:rPr>
              <a:t> </a:t>
            </a:r>
            <a:r>
              <a:rPr lang="en-US" altLang="ja-JP" sz="1800" dirty="0" smtClean="0">
                <a:latin typeface="+mn-ea"/>
              </a:rPr>
              <a:t>      </a:t>
            </a:r>
            <a:r>
              <a:rPr lang="ja-JP" altLang="en-US" sz="1800" dirty="0" smtClean="0">
                <a:latin typeface="+mn-ea"/>
              </a:rPr>
              <a:t>精神</a:t>
            </a:r>
            <a:r>
              <a:rPr lang="ja-JP" altLang="en-US" sz="1800" dirty="0">
                <a:latin typeface="+mn-ea"/>
              </a:rPr>
              <a:t>医療の実施状況調査</a:t>
            </a:r>
          </a:p>
          <a:p>
            <a:pPr marL="0" indent="0">
              <a:lnSpc>
                <a:spcPts val="1800"/>
              </a:lnSpc>
              <a:spcBef>
                <a:spcPts val="0"/>
              </a:spcBef>
              <a:spcAft>
                <a:spcPts val="0"/>
              </a:spcAft>
              <a:buNone/>
            </a:pPr>
            <a:r>
              <a:rPr lang="ja-JP" altLang="en-US" sz="1800" dirty="0" smtClean="0">
                <a:latin typeface="+mn-ea"/>
              </a:rPr>
              <a:t>   ４） 救急</a:t>
            </a:r>
            <a:r>
              <a:rPr lang="ja-JP" altLang="en-US" sz="1800" dirty="0">
                <a:latin typeface="+mn-ea"/>
              </a:rPr>
              <a:t>医療管理加算等の見直しによる影響や精神疾患患者の救急受入を含む救急医療</a:t>
            </a:r>
            <a:r>
              <a:rPr lang="ja-JP" altLang="en-US" sz="1800" dirty="0" smtClean="0">
                <a:latin typeface="+mn-ea"/>
              </a:rPr>
              <a:t>の</a:t>
            </a:r>
            <a:endParaRPr lang="en-US" altLang="ja-JP" sz="1800" dirty="0" smtClean="0">
              <a:latin typeface="+mn-ea"/>
            </a:endParaRPr>
          </a:p>
          <a:p>
            <a:pPr marL="0" indent="0">
              <a:lnSpc>
                <a:spcPts val="1800"/>
              </a:lnSpc>
              <a:spcBef>
                <a:spcPts val="0"/>
              </a:spcBef>
              <a:spcAft>
                <a:spcPts val="0"/>
              </a:spcAft>
              <a:buNone/>
            </a:pPr>
            <a:r>
              <a:rPr lang="ja-JP" altLang="en-US" sz="1800" dirty="0">
                <a:latin typeface="+mn-ea"/>
              </a:rPr>
              <a:t>　</a:t>
            </a:r>
            <a:r>
              <a:rPr lang="ja-JP" altLang="en-US" sz="1800" dirty="0" smtClean="0">
                <a:latin typeface="+mn-ea"/>
              </a:rPr>
              <a:t>　  実施</a:t>
            </a:r>
            <a:r>
              <a:rPr lang="ja-JP" altLang="en-US" sz="1800" dirty="0">
                <a:latin typeface="+mn-ea"/>
              </a:rPr>
              <a:t>状況調査</a:t>
            </a:r>
          </a:p>
          <a:p>
            <a:pPr marL="0" indent="0">
              <a:lnSpc>
                <a:spcPts val="1800"/>
              </a:lnSpc>
              <a:spcBef>
                <a:spcPts val="0"/>
              </a:spcBef>
              <a:spcAft>
                <a:spcPts val="0"/>
              </a:spcAft>
              <a:buNone/>
            </a:pPr>
            <a:r>
              <a:rPr lang="ja-JP" altLang="en-US" sz="1800" dirty="0" smtClean="0">
                <a:latin typeface="+mn-ea"/>
              </a:rPr>
              <a:t>   ５） 夜間</a:t>
            </a:r>
            <a:r>
              <a:rPr lang="ja-JP" altLang="en-US" sz="1800" dirty="0">
                <a:latin typeface="+mn-ea"/>
              </a:rPr>
              <a:t>の看護要員配置の評価や月平均夜勤時間７２時間要件を満たさない場合の</a:t>
            </a:r>
            <a:r>
              <a:rPr lang="ja-JP" altLang="en-US" sz="1800" dirty="0" smtClean="0">
                <a:latin typeface="+mn-ea"/>
              </a:rPr>
              <a:t>緩和</a:t>
            </a:r>
            <a:endParaRPr lang="en-US" altLang="ja-JP" sz="1800" dirty="0" smtClean="0">
              <a:latin typeface="+mn-ea"/>
            </a:endParaRPr>
          </a:p>
          <a:p>
            <a:pPr marL="0" indent="0">
              <a:lnSpc>
                <a:spcPts val="1800"/>
              </a:lnSpc>
              <a:spcBef>
                <a:spcPts val="0"/>
              </a:spcBef>
              <a:spcAft>
                <a:spcPts val="0"/>
              </a:spcAft>
              <a:buNone/>
            </a:pPr>
            <a:r>
              <a:rPr lang="en-US" altLang="ja-JP" sz="1800" dirty="0">
                <a:latin typeface="+mn-ea"/>
              </a:rPr>
              <a:t> </a:t>
            </a:r>
            <a:r>
              <a:rPr lang="en-US" altLang="ja-JP" sz="1800" dirty="0" smtClean="0">
                <a:latin typeface="+mn-ea"/>
              </a:rPr>
              <a:t>     </a:t>
            </a:r>
            <a:r>
              <a:rPr lang="ja-JP" altLang="en-US" sz="1800" dirty="0" smtClean="0">
                <a:latin typeface="+mn-ea"/>
              </a:rPr>
              <a:t>措置</a:t>
            </a:r>
            <a:r>
              <a:rPr lang="ja-JP" altLang="en-US" sz="1800" dirty="0">
                <a:latin typeface="+mn-ea"/>
              </a:rPr>
              <a:t>による影響及びチーム医療の推進等を含む医療従事者の負担軽減措置の実施</a:t>
            </a:r>
            <a:r>
              <a:rPr lang="ja-JP" altLang="en-US" sz="1800" dirty="0" smtClean="0">
                <a:latin typeface="+mn-ea"/>
              </a:rPr>
              <a:t>状況</a:t>
            </a:r>
            <a:endParaRPr lang="en-US" altLang="ja-JP" sz="1800" dirty="0" smtClean="0">
              <a:latin typeface="+mn-ea"/>
            </a:endParaRPr>
          </a:p>
          <a:p>
            <a:pPr marL="0" indent="0">
              <a:lnSpc>
                <a:spcPts val="1800"/>
              </a:lnSpc>
              <a:spcBef>
                <a:spcPts val="0"/>
              </a:spcBef>
              <a:spcAft>
                <a:spcPts val="0"/>
              </a:spcAft>
              <a:buNone/>
            </a:pPr>
            <a:r>
              <a:rPr lang="en-US" altLang="ja-JP" sz="1800" dirty="0">
                <a:latin typeface="+mn-ea"/>
              </a:rPr>
              <a:t> </a:t>
            </a:r>
            <a:r>
              <a:rPr lang="en-US" altLang="ja-JP" sz="1800" dirty="0" smtClean="0">
                <a:latin typeface="+mn-ea"/>
              </a:rPr>
              <a:t>     </a:t>
            </a:r>
            <a:r>
              <a:rPr lang="ja-JP" altLang="en-US" sz="1800" dirty="0" smtClean="0">
                <a:latin typeface="+mn-ea"/>
              </a:rPr>
              <a:t>調査</a:t>
            </a:r>
            <a:endParaRPr lang="ja-JP" altLang="en-US" sz="1800" dirty="0">
              <a:latin typeface="+mn-ea"/>
            </a:endParaRPr>
          </a:p>
          <a:p>
            <a:pPr marL="0" indent="0">
              <a:lnSpc>
                <a:spcPts val="1800"/>
              </a:lnSpc>
              <a:spcBef>
                <a:spcPts val="0"/>
              </a:spcBef>
              <a:spcAft>
                <a:spcPts val="0"/>
              </a:spcAft>
              <a:buNone/>
            </a:pPr>
            <a:r>
              <a:rPr lang="ja-JP" altLang="en-US" sz="1800" dirty="0" smtClean="0">
                <a:latin typeface="+mn-ea"/>
              </a:rPr>
              <a:t>   ６） 後発医</a:t>
            </a:r>
            <a:r>
              <a:rPr lang="ja-JP" altLang="en-US" sz="1800" dirty="0">
                <a:latin typeface="+mn-ea"/>
              </a:rPr>
              <a:t>薬品の使用促進策の影響及び</a:t>
            </a:r>
            <a:r>
              <a:rPr lang="ja-JP" altLang="en-US" sz="1800" dirty="0" smtClean="0">
                <a:latin typeface="+mn-ea"/>
              </a:rPr>
              <a:t>実施</a:t>
            </a:r>
            <a:endParaRPr lang="ja-JP" altLang="en-US" sz="1800" dirty="0">
              <a:solidFill>
                <a:prstClr val="black"/>
              </a:solidFill>
              <a:latin typeface="+mn-ea"/>
            </a:endParaRPr>
          </a:p>
          <a:p>
            <a:pPr marL="0" indent="0">
              <a:lnSpc>
                <a:spcPts val="1800"/>
              </a:lnSpc>
              <a:spcBef>
                <a:spcPts val="600"/>
              </a:spcBef>
              <a:spcAft>
                <a:spcPts val="0"/>
              </a:spcAft>
              <a:buNone/>
            </a:pPr>
            <a:r>
              <a:rPr lang="en-US" altLang="ja-JP" sz="1800" dirty="0" smtClean="0">
                <a:solidFill>
                  <a:prstClr val="black"/>
                </a:solidFill>
                <a:latin typeface="+mn-ea"/>
              </a:rPr>
              <a:t>《</a:t>
            </a:r>
            <a:r>
              <a:rPr lang="ja-JP" altLang="en-US" sz="1800" dirty="0">
                <a:solidFill>
                  <a:prstClr val="black"/>
                </a:solidFill>
                <a:latin typeface="+mn-ea"/>
              </a:rPr>
              <a:t>検証</a:t>
            </a:r>
            <a:r>
              <a:rPr lang="ja-JP" altLang="en-US" sz="1800" dirty="0" smtClean="0">
                <a:solidFill>
                  <a:prstClr val="black"/>
                </a:solidFill>
                <a:latin typeface="+mn-ea"/>
              </a:rPr>
              <a:t>調査</a:t>
            </a:r>
            <a:r>
              <a:rPr lang="ja-JP" altLang="en-US" sz="1800" dirty="0">
                <a:solidFill>
                  <a:prstClr val="black"/>
                </a:solidFill>
                <a:latin typeface="+mn-ea"/>
              </a:rPr>
              <a:t>（平成</a:t>
            </a:r>
            <a:r>
              <a:rPr lang="ja-JP" altLang="en-US" sz="1800" dirty="0" smtClean="0">
                <a:solidFill>
                  <a:prstClr val="black"/>
                </a:solidFill>
                <a:latin typeface="+mn-ea"/>
              </a:rPr>
              <a:t>２７年度実施分）</a:t>
            </a:r>
            <a:r>
              <a:rPr lang="en-US" altLang="ja-JP" sz="1800" dirty="0" smtClean="0">
                <a:solidFill>
                  <a:prstClr val="black"/>
                </a:solidFill>
                <a:latin typeface="+mn-ea"/>
              </a:rPr>
              <a:t>》</a:t>
            </a:r>
          </a:p>
          <a:p>
            <a:pPr marL="0" indent="0">
              <a:lnSpc>
                <a:spcPts val="1800"/>
              </a:lnSpc>
              <a:spcBef>
                <a:spcPts val="0"/>
              </a:spcBef>
              <a:spcAft>
                <a:spcPts val="0"/>
              </a:spcAft>
              <a:buNone/>
            </a:pPr>
            <a:r>
              <a:rPr lang="ja-JP" altLang="en-US" sz="1800" dirty="0" smtClean="0">
                <a:latin typeface="+mn-ea"/>
              </a:rPr>
              <a:t> </a:t>
            </a:r>
            <a:r>
              <a:rPr lang="ja-JP" altLang="en-US" sz="1800" dirty="0">
                <a:latin typeface="+mn-ea"/>
              </a:rPr>
              <a:t> </a:t>
            </a:r>
            <a:r>
              <a:rPr lang="ja-JP" altLang="en-US" sz="1800" dirty="0" smtClean="0">
                <a:latin typeface="+mn-ea"/>
              </a:rPr>
              <a:t> ７） 主治医</a:t>
            </a:r>
            <a:r>
              <a:rPr lang="ja-JP" altLang="en-US" sz="1800" dirty="0">
                <a:latin typeface="+mn-ea"/>
              </a:rPr>
              <a:t>機能の評価の新設や紹介率・逆紹介率の低い大病院における処方料等の</a:t>
            </a:r>
            <a:r>
              <a:rPr lang="ja-JP" altLang="en-US" sz="1800" dirty="0" smtClean="0">
                <a:latin typeface="+mn-ea"/>
              </a:rPr>
              <a:t>適正化</a:t>
            </a:r>
            <a:endParaRPr lang="en-US" altLang="ja-JP" sz="1800" dirty="0" smtClean="0">
              <a:latin typeface="+mn-ea"/>
            </a:endParaRPr>
          </a:p>
          <a:p>
            <a:pPr marL="0" indent="0">
              <a:lnSpc>
                <a:spcPts val="1800"/>
              </a:lnSpc>
              <a:spcBef>
                <a:spcPts val="0"/>
              </a:spcBef>
              <a:spcAft>
                <a:spcPts val="0"/>
              </a:spcAft>
              <a:buNone/>
            </a:pPr>
            <a:r>
              <a:rPr lang="en-US" altLang="ja-JP" sz="1800" dirty="0">
                <a:latin typeface="+mn-ea"/>
              </a:rPr>
              <a:t> </a:t>
            </a:r>
            <a:r>
              <a:rPr lang="en-US" altLang="ja-JP" sz="1800" dirty="0" smtClean="0">
                <a:latin typeface="+mn-ea"/>
              </a:rPr>
              <a:t>     </a:t>
            </a:r>
            <a:r>
              <a:rPr lang="ja-JP" altLang="en-US" sz="1800" dirty="0" smtClean="0">
                <a:latin typeface="+mn-ea"/>
              </a:rPr>
              <a:t>による</a:t>
            </a:r>
            <a:r>
              <a:rPr lang="ja-JP" altLang="en-US" sz="1800" dirty="0">
                <a:latin typeface="+mn-ea"/>
              </a:rPr>
              <a:t>影響を含む外来医療の機能分化・連携の実施状況</a:t>
            </a:r>
            <a:r>
              <a:rPr lang="ja-JP" altLang="en-US" sz="1800" dirty="0" smtClean="0">
                <a:latin typeface="+mn-ea"/>
              </a:rPr>
              <a:t>調査</a:t>
            </a:r>
            <a:endParaRPr lang="ja-JP" altLang="en-US" sz="1800" dirty="0">
              <a:latin typeface="+mn-ea"/>
            </a:endParaRPr>
          </a:p>
          <a:p>
            <a:pPr marL="0" indent="0">
              <a:lnSpc>
                <a:spcPts val="1800"/>
              </a:lnSpc>
              <a:spcBef>
                <a:spcPts val="0"/>
              </a:spcBef>
              <a:spcAft>
                <a:spcPts val="0"/>
              </a:spcAft>
              <a:buNone/>
            </a:pPr>
            <a:r>
              <a:rPr lang="ja-JP" altLang="en-US" sz="1800" dirty="0">
                <a:latin typeface="+mn-ea"/>
              </a:rPr>
              <a:t> </a:t>
            </a:r>
            <a:r>
              <a:rPr lang="ja-JP" altLang="en-US" sz="1800" dirty="0" smtClean="0">
                <a:latin typeface="+mn-ea"/>
              </a:rPr>
              <a:t>  ８） 在宅</a:t>
            </a:r>
            <a:r>
              <a:rPr lang="ja-JP" altLang="en-US" sz="1800" dirty="0">
                <a:latin typeface="+mn-ea"/>
              </a:rPr>
              <a:t>療養後方支援病院の新設や機能強化型在宅療養支援診療所等の評価の見直し</a:t>
            </a:r>
            <a:r>
              <a:rPr lang="ja-JP" altLang="en-US" sz="1800" dirty="0" smtClean="0">
                <a:latin typeface="+mn-ea"/>
              </a:rPr>
              <a:t>に</a:t>
            </a:r>
            <a:endParaRPr lang="en-US" altLang="ja-JP" sz="1800" dirty="0" smtClean="0">
              <a:latin typeface="+mn-ea"/>
            </a:endParaRPr>
          </a:p>
          <a:p>
            <a:pPr marL="0" indent="0">
              <a:lnSpc>
                <a:spcPts val="1800"/>
              </a:lnSpc>
              <a:spcBef>
                <a:spcPts val="0"/>
              </a:spcBef>
              <a:spcAft>
                <a:spcPts val="0"/>
              </a:spcAft>
              <a:buNone/>
            </a:pPr>
            <a:r>
              <a:rPr lang="en-US" altLang="ja-JP" sz="1800" dirty="0">
                <a:latin typeface="+mn-ea"/>
              </a:rPr>
              <a:t> </a:t>
            </a:r>
            <a:r>
              <a:rPr lang="en-US" altLang="ja-JP" sz="1800" dirty="0" smtClean="0">
                <a:latin typeface="+mn-ea"/>
              </a:rPr>
              <a:t>     </a:t>
            </a:r>
            <a:r>
              <a:rPr lang="ja-JP" altLang="en-US" sz="1800" dirty="0" smtClean="0">
                <a:latin typeface="+mn-ea"/>
              </a:rPr>
              <a:t>よる影響</a:t>
            </a:r>
            <a:r>
              <a:rPr lang="ja-JP" altLang="en-US" sz="1800" dirty="0">
                <a:latin typeface="+mn-ea"/>
              </a:rPr>
              <a:t>、在宅における薬剤や衛生材料等の供給体制の推進等を含む在宅医療の</a:t>
            </a:r>
            <a:r>
              <a:rPr lang="ja-JP" altLang="en-US" sz="1800" dirty="0" smtClean="0">
                <a:latin typeface="+mn-ea"/>
              </a:rPr>
              <a:t>実施状</a:t>
            </a:r>
            <a:endParaRPr lang="en-US" altLang="ja-JP" sz="1800" dirty="0" smtClean="0">
              <a:latin typeface="+mn-ea"/>
            </a:endParaRPr>
          </a:p>
          <a:p>
            <a:pPr marL="0" lvl="0" indent="0">
              <a:lnSpc>
                <a:spcPts val="1800"/>
              </a:lnSpc>
              <a:spcBef>
                <a:spcPts val="0"/>
              </a:spcBef>
              <a:spcAft>
                <a:spcPts val="0"/>
              </a:spcAft>
              <a:buNone/>
            </a:pPr>
            <a:r>
              <a:rPr lang="en-US" altLang="ja-JP" sz="1800" dirty="0">
                <a:latin typeface="+mn-ea"/>
              </a:rPr>
              <a:t> </a:t>
            </a:r>
            <a:r>
              <a:rPr lang="en-US" altLang="ja-JP" sz="1800" dirty="0" smtClean="0">
                <a:latin typeface="+mn-ea"/>
              </a:rPr>
              <a:t>     </a:t>
            </a:r>
            <a:r>
              <a:rPr lang="ja-JP" altLang="en-US" sz="1800" dirty="0" smtClean="0">
                <a:latin typeface="+mn-ea"/>
              </a:rPr>
              <a:t>況</a:t>
            </a:r>
            <a:r>
              <a:rPr lang="ja-JP" altLang="en-US" sz="1800" dirty="0" smtClean="0">
                <a:solidFill>
                  <a:prstClr val="black"/>
                </a:solidFill>
                <a:latin typeface="ＭＳ Ｐゴシック"/>
              </a:rPr>
              <a:t>調査</a:t>
            </a:r>
            <a:endParaRPr lang="zh-TW" altLang="en-US" sz="1800" dirty="0">
              <a:latin typeface="+mn-ea"/>
            </a:endParaRPr>
          </a:p>
          <a:p>
            <a:pPr marL="0" indent="0">
              <a:lnSpc>
                <a:spcPts val="1800"/>
              </a:lnSpc>
              <a:spcBef>
                <a:spcPts val="0"/>
              </a:spcBef>
              <a:spcAft>
                <a:spcPts val="0"/>
              </a:spcAft>
              <a:buNone/>
            </a:pPr>
            <a:r>
              <a:rPr lang="ja-JP" altLang="en-US" sz="1800" dirty="0" smtClean="0">
                <a:latin typeface="+mn-ea"/>
              </a:rPr>
              <a:t>   ９） 訪問</a:t>
            </a:r>
            <a:r>
              <a:rPr lang="ja-JP" altLang="en-US" sz="1800" dirty="0">
                <a:latin typeface="+mn-ea"/>
              </a:rPr>
              <a:t>歯科診療の評価及び実態等に関する</a:t>
            </a:r>
            <a:r>
              <a:rPr lang="ja-JP" altLang="en-US" sz="1800" dirty="0" smtClean="0">
                <a:latin typeface="+mn-ea"/>
              </a:rPr>
              <a:t>調査</a:t>
            </a:r>
            <a:endParaRPr lang="ja-JP" altLang="en-US" sz="1800" dirty="0">
              <a:latin typeface="+mn-ea"/>
            </a:endParaRPr>
          </a:p>
          <a:p>
            <a:pPr marL="0" indent="0">
              <a:lnSpc>
                <a:spcPts val="1800"/>
              </a:lnSpc>
              <a:spcBef>
                <a:spcPts val="0"/>
              </a:spcBef>
              <a:spcAft>
                <a:spcPts val="0"/>
              </a:spcAft>
              <a:buNone/>
            </a:pPr>
            <a:r>
              <a:rPr lang="en-US" altLang="ja-JP" sz="1800" dirty="0" smtClean="0">
                <a:latin typeface="+mn-ea"/>
              </a:rPr>
              <a:t>  10</a:t>
            </a:r>
            <a:r>
              <a:rPr lang="ja-JP" altLang="en-US" sz="1800" dirty="0" smtClean="0">
                <a:latin typeface="+mn-ea"/>
              </a:rPr>
              <a:t>） 廃</a:t>
            </a:r>
            <a:r>
              <a:rPr lang="ja-JP" altLang="en-US" sz="1800" dirty="0">
                <a:latin typeface="+mn-ea"/>
              </a:rPr>
              <a:t>用症候群に対するリハビリテーションの適正化、リハビリテーションの推進等に</a:t>
            </a:r>
            <a:r>
              <a:rPr lang="ja-JP" altLang="en-US" sz="1800" dirty="0" smtClean="0">
                <a:latin typeface="+mn-ea"/>
              </a:rPr>
              <a:t>よる影響</a:t>
            </a:r>
            <a:endParaRPr lang="en-US" altLang="ja-JP" sz="1800" dirty="0" smtClean="0">
              <a:latin typeface="+mn-ea"/>
            </a:endParaRPr>
          </a:p>
          <a:p>
            <a:pPr marL="0" indent="0">
              <a:lnSpc>
                <a:spcPts val="1800"/>
              </a:lnSpc>
              <a:spcBef>
                <a:spcPts val="0"/>
              </a:spcBef>
              <a:spcAft>
                <a:spcPts val="0"/>
              </a:spcAft>
              <a:buNone/>
            </a:pPr>
            <a:r>
              <a:rPr lang="en-US" altLang="ja-JP" sz="1800" dirty="0">
                <a:latin typeface="+mn-ea"/>
              </a:rPr>
              <a:t> </a:t>
            </a:r>
            <a:r>
              <a:rPr lang="en-US" altLang="ja-JP" sz="1800" dirty="0" smtClean="0">
                <a:latin typeface="+mn-ea"/>
              </a:rPr>
              <a:t>    </a:t>
            </a:r>
            <a:r>
              <a:rPr lang="ja-JP" altLang="en-US" sz="1800" dirty="0" smtClean="0">
                <a:latin typeface="+mn-ea"/>
              </a:rPr>
              <a:t>や</a:t>
            </a:r>
            <a:r>
              <a:rPr lang="ja-JP" altLang="en-US" sz="1800" dirty="0">
                <a:latin typeface="+mn-ea"/>
              </a:rPr>
              <a:t>維持期リハビリテーションの介護保険への移行の状況を含む</a:t>
            </a:r>
            <a:r>
              <a:rPr lang="ja-JP" altLang="en-US" sz="1800" dirty="0" smtClean="0">
                <a:latin typeface="+mn-ea"/>
              </a:rPr>
              <a:t>リハビリテーションの実施</a:t>
            </a:r>
            <a:endParaRPr lang="en-US" altLang="ja-JP" sz="1800" dirty="0" smtClean="0">
              <a:latin typeface="+mn-ea"/>
            </a:endParaRPr>
          </a:p>
          <a:p>
            <a:pPr marL="0" indent="0">
              <a:lnSpc>
                <a:spcPts val="1800"/>
              </a:lnSpc>
              <a:spcBef>
                <a:spcPts val="0"/>
              </a:spcBef>
              <a:spcAft>
                <a:spcPts val="0"/>
              </a:spcAft>
              <a:buNone/>
            </a:pPr>
            <a:r>
              <a:rPr lang="en-US" altLang="ja-JP" sz="1800" dirty="0">
                <a:latin typeface="+mn-ea"/>
              </a:rPr>
              <a:t> </a:t>
            </a:r>
            <a:r>
              <a:rPr lang="en-US" altLang="ja-JP" sz="1800" dirty="0" smtClean="0">
                <a:latin typeface="+mn-ea"/>
              </a:rPr>
              <a:t>    </a:t>
            </a:r>
            <a:r>
              <a:rPr lang="ja-JP" altLang="en-US" sz="1800" dirty="0" smtClean="0">
                <a:latin typeface="+mn-ea"/>
              </a:rPr>
              <a:t>状況調査</a:t>
            </a:r>
            <a:endParaRPr lang="ja-JP" altLang="en-US" sz="1800" dirty="0">
              <a:latin typeface="+mn-ea"/>
            </a:endParaRPr>
          </a:p>
          <a:p>
            <a:pPr marL="0" indent="0">
              <a:lnSpc>
                <a:spcPts val="1800"/>
              </a:lnSpc>
              <a:spcBef>
                <a:spcPts val="0"/>
              </a:spcBef>
              <a:spcAft>
                <a:spcPts val="0"/>
              </a:spcAft>
              <a:buNone/>
            </a:pPr>
            <a:r>
              <a:rPr lang="en-US" altLang="ja-JP" sz="1800" dirty="0" smtClean="0">
                <a:latin typeface="+mn-ea"/>
              </a:rPr>
              <a:t>  11</a:t>
            </a:r>
            <a:r>
              <a:rPr lang="ja-JP" altLang="en-US" sz="1800" dirty="0" smtClean="0">
                <a:latin typeface="+mn-ea"/>
              </a:rPr>
              <a:t>） 胃瘻</a:t>
            </a:r>
            <a:r>
              <a:rPr lang="ja-JP" altLang="en-US" sz="1800" dirty="0">
                <a:latin typeface="+mn-ea"/>
              </a:rPr>
              <a:t>の造設等の実施状況</a:t>
            </a:r>
            <a:r>
              <a:rPr lang="ja-JP" altLang="en-US" sz="1800" dirty="0" smtClean="0">
                <a:latin typeface="+mn-ea"/>
              </a:rPr>
              <a:t>調査</a:t>
            </a:r>
            <a:endParaRPr lang="ja-JP" altLang="en-US" sz="1800" dirty="0">
              <a:latin typeface="+mn-ea"/>
            </a:endParaRPr>
          </a:p>
          <a:p>
            <a:pPr marL="0" indent="0">
              <a:lnSpc>
                <a:spcPts val="1800"/>
              </a:lnSpc>
              <a:spcBef>
                <a:spcPts val="0"/>
              </a:spcBef>
              <a:spcAft>
                <a:spcPts val="0"/>
              </a:spcAft>
              <a:buNone/>
            </a:pPr>
            <a:r>
              <a:rPr lang="en-US" altLang="ja-JP" sz="1800" dirty="0" smtClean="0">
                <a:latin typeface="+mn-ea"/>
              </a:rPr>
              <a:t>  12</a:t>
            </a:r>
            <a:r>
              <a:rPr lang="ja-JP" altLang="en-US" sz="1800" dirty="0" smtClean="0">
                <a:latin typeface="+mn-ea"/>
              </a:rPr>
              <a:t>） 明細書</a:t>
            </a:r>
            <a:r>
              <a:rPr lang="ja-JP" altLang="en-US" sz="1800" dirty="0">
                <a:latin typeface="+mn-ea"/>
              </a:rPr>
              <a:t>の無料発行の実施状況</a:t>
            </a:r>
            <a:r>
              <a:rPr lang="ja-JP" altLang="en-US" sz="1800" dirty="0" smtClean="0">
                <a:latin typeface="+mn-ea"/>
              </a:rPr>
              <a:t>調査</a:t>
            </a:r>
            <a:endParaRPr lang="ja-JP" altLang="en-US" sz="1800" dirty="0">
              <a:latin typeface="+mn-ea"/>
            </a:endParaRPr>
          </a:p>
          <a:p>
            <a:pPr marL="0" indent="0">
              <a:lnSpc>
                <a:spcPts val="1800"/>
              </a:lnSpc>
              <a:spcBef>
                <a:spcPts val="0"/>
              </a:spcBef>
              <a:spcAft>
                <a:spcPts val="0"/>
              </a:spcAft>
              <a:buNone/>
            </a:pPr>
            <a:r>
              <a:rPr lang="en-US" altLang="ja-JP" sz="1800" dirty="0" smtClean="0">
                <a:latin typeface="+mn-ea"/>
              </a:rPr>
              <a:t>  13</a:t>
            </a:r>
            <a:r>
              <a:rPr lang="ja-JP" altLang="en-US" sz="1800" dirty="0" smtClean="0">
                <a:latin typeface="+mn-ea"/>
              </a:rPr>
              <a:t>） 後発医</a:t>
            </a:r>
            <a:r>
              <a:rPr lang="ja-JP" altLang="en-US" sz="1800" dirty="0">
                <a:latin typeface="+mn-ea"/>
              </a:rPr>
              <a:t>薬品の使用促進策の影響及び実施状況</a:t>
            </a:r>
            <a:r>
              <a:rPr lang="ja-JP" altLang="en-US" sz="1800" dirty="0" smtClean="0">
                <a:latin typeface="+mn-ea"/>
              </a:rPr>
              <a:t>調査</a:t>
            </a:r>
            <a:endParaRPr lang="en-US" altLang="ja-JP" sz="18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en-US" altLang="ja-JP" sz="2400" dirty="0" smtClean="0">
                <a:solidFill>
                  <a:prstClr val="black"/>
                </a:solidFill>
                <a:latin typeface="ＭＳ Ｐゴシック"/>
              </a:rPr>
              <a:t>《</a:t>
            </a:r>
            <a:r>
              <a:rPr lang="ja-JP" altLang="en-US" sz="2400" dirty="0" smtClean="0">
                <a:solidFill>
                  <a:prstClr val="black"/>
                </a:solidFill>
                <a:latin typeface="ＭＳ Ｐゴシック"/>
              </a:rPr>
              <a:t>中医協における検討</a:t>
            </a:r>
            <a:r>
              <a:rPr lang="en-US" altLang="ja-JP" sz="2400" dirty="0" smtClean="0">
                <a:solidFill>
                  <a:prstClr val="black"/>
                </a:solidFill>
                <a:latin typeface="ＭＳ Ｐゴシック"/>
              </a:rPr>
              <a:t>》</a:t>
            </a:r>
          </a:p>
        </p:txBody>
      </p:sp>
      <p:sp>
        <p:nvSpPr>
          <p:cNvPr id="6"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60</a:t>
            </a:fld>
            <a:endParaRPr lang="ja-JP" altLang="en-US" dirty="0">
              <a:solidFill>
                <a:prstClr val="black"/>
              </a:solidFill>
            </a:endParaRPr>
          </a:p>
        </p:txBody>
      </p:sp>
    </p:spTree>
    <p:extLst>
      <p:ext uri="{BB962C8B-B14F-4D97-AF65-F5344CB8AC3E}">
        <p14:creationId xmlns:p14="http://schemas.microsoft.com/office/powerpoint/2010/main" val="836426599"/>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309563" y="692160"/>
            <a:ext cx="9281716" cy="5900107"/>
          </a:xfrm>
          <a:solidFill>
            <a:srgbClr val="00B0F0">
              <a:alpha val="30000"/>
            </a:srgbClr>
          </a:solidFill>
          <a:ln w="12700">
            <a:solidFill>
              <a:schemeClr val="tx1"/>
            </a:solidFill>
            <a:prstDash val="dash"/>
          </a:ln>
        </p:spPr>
        <p:txBody>
          <a:bodyPr rtlCol="0">
            <a:normAutofit lnSpcReduction="10000"/>
          </a:bodyPr>
          <a:lstStyle/>
          <a:p>
            <a:pPr eaLnBrk="1" fontAlgn="auto" hangingPunct="1">
              <a:lnSpc>
                <a:spcPts val="2000"/>
              </a:lnSpc>
              <a:spcBef>
                <a:spcPts val="0"/>
              </a:spcBef>
              <a:spcAft>
                <a:spcPts val="0"/>
              </a:spcAft>
              <a:buFont typeface="Arial" pitchFamily="34" charset="0"/>
              <a:buNone/>
              <a:defRPr/>
            </a:pPr>
            <a:r>
              <a:rPr lang="ja-JP" altLang="en-US" sz="2200" dirty="0" smtClean="0">
                <a:solidFill>
                  <a:prstClr val="black"/>
                </a:solidFill>
                <a:latin typeface="+mn-ea"/>
              </a:rPr>
              <a:t>［薬価専門部会］</a:t>
            </a:r>
            <a:endParaRPr lang="en-US" altLang="ja-JP" sz="2200" dirty="0" smtClean="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smtClean="0">
                <a:solidFill>
                  <a:prstClr val="black"/>
                </a:solidFill>
                <a:latin typeface="+mn-ea"/>
              </a:rPr>
              <a:t>　 平成２７年１２月２５日　平成２８年度薬価制度改革の骨子</a:t>
            </a:r>
            <a:endParaRPr lang="en-US" altLang="ja-JP" sz="1900" dirty="0" smtClean="0">
              <a:solidFill>
                <a:prstClr val="black"/>
              </a:solidFill>
              <a:latin typeface="+mn-ea"/>
            </a:endParaRPr>
          </a:p>
          <a:p>
            <a:pPr eaLnBrk="1" fontAlgn="auto" hangingPunct="1">
              <a:lnSpc>
                <a:spcPts val="2000"/>
              </a:lnSpc>
              <a:spcBef>
                <a:spcPts val="0"/>
              </a:spcBef>
              <a:spcAft>
                <a:spcPts val="0"/>
              </a:spcAft>
              <a:buFont typeface="Arial" pitchFamily="34" charset="0"/>
              <a:buNone/>
              <a:defRPr/>
            </a:pPr>
            <a:r>
              <a:rPr lang="ja-JP" altLang="en-US" sz="1900" dirty="0" smtClean="0">
                <a:solidFill>
                  <a:prstClr val="black"/>
                </a:solidFill>
                <a:latin typeface="+mn-ea"/>
              </a:rPr>
              <a:t>　 平成２８年１月２０日　平成２８年度薬価制度の見直しについて</a:t>
            </a:r>
            <a:endParaRPr lang="en-US" altLang="ja-JP" sz="1900" dirty="0" smtClean="0">
              <a:solidFill>
                <a:prstClr val="black"/>
              </a:solidFill>
              <a:latin typeface="+mn-ea"/>
            </a:endParaRPr>
          </a:p>
          <a:p>
            <a:pPr eaLnBrk="1" fontAlgn="auto" hangingPunct="1">
              <a:lnSpc>
                <a:spcPts val="2000"/>
              </a:lnSpc>
              <a:spcBef>
                <a:spcPts val="600"/>
              </a:spcBef>
              <a:spcAft>
                <a:spcPts val="0"/>
              </a:spcAft>
              <a:buFont typeface="Arial" pitchFamily="34" charset="0"/>
              <a:buNone/>
              <a:defRPr/>
            </a:pPr>
            <a:r>
              <a:rPr lang="ja-JP" altLang="en-US" sz="2200" dirty="0" smtClean="0">
                <a:solidFill>
                  <a:prstClr val="black"/>
                </a:solidFill>
                <a:latin typeface="ＭＳ Ｐゴシック"/>
              </a:rPr>
              <a:t>［</a:t>
            </a:r>
            <a:r>
              <a:rPr lang="ja-JP" altLang="en-US" sz="2200" dirty="0">
                <a:solidFill>
                  <a:prstClr val="black"/>
                </a:solidFill>
                <a:latin typeface="ＭＳ Ｐゴシック"/>
              </a:rPr>
              <a:t>保険</a:t>
            </a:r>
            <a:r>
              <a:rPr lang="ja-JP" altLang="en-US" sz="2200" dirty="0" smtClean="0">
                <a:solidFill>
                  <a:prstClr val="black"/>
                </a:solidFill>
                <a:latin typeface="ＭＳ Ｐゴシック"/>
              </a:rPr>
              <a:t>医療</a:t>
            </a:r>
            <a:r>
              <a:rPr lang="ja-JP" altLang="en-US" sz="2200" dirty="0">
                <a:solidFill>
                  <a:prstClr val="black"/>
                </a:solidFill>
                <a:latin typeface="ＭＳ Ｐゴシック"/>
              </a:rPr>
              <a:t>材料</a:t>
            </a:r>
            <a:r>
              <a:rPr lang="ja-JP" altLang="en-US" sz="2200" dirty="0" smtClean="0">
                <a:solidFill>
                  <a:prstClr val="black"/>
                </a:solidFill>
                <a:latin typeface="ＭＳ Ｐゴシック"/>
              </a:rPr>
              <a:t>専門</a:t>
            </a:r>
            <a:r>
              <a:rPr lang="ja-JP" altLang="en-US" sz="2200" dirty="0">
                <a:solidFill>
                  <a:prstClr val="black"/>
                </a:solidFill>
                <a:latin typeface="ＭＳ Ｐゴシック"/>
              </a:rPr>
              <a:t>部会］</a:t>
            </a:r>
            <a:endParaRPr lang="en-US" altLang="ja-JP" sz="22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smtClean="0">
                <a:solidFill>
                  <a:prstClr val="black"/>
                </a:solidFill>
                <a:latin typeface="ＭＳ Ｐゴシック"/>
              </a:rPr>
              <a:t>   平成２７年１２月１６日</a:t>
            </a:r>
            <a:r>
              <a:rPr lang="ja-JP" altLang="en-US" sz="1900" dirty="0">
                <a:solidFill>
                  <a:prstClr val="black"/>
                </a:solidFill>
                <a:latin typeface="ＭＳ Ｐゴシック"/>
              </a:rPr>
              <a:t>　</a:t>
            </a:r>
            <a:r>
              <a:rPr lang="ja-JP" altLang="en-US" sz="1900" dirty="0" smtClean="0">
                <a:solidFill>
                  <a:prstClr val="black"/>
                </a:solidFill>
                <a:latin typeface="ＭＳ Ｐゴシック"/>
              </a:rPr>
              <a:t>平成２８年度保険医療材料制度</a:t>
            </a:r>
            <a:r>
              <a:rPr lang="ja-JP" altLang="en-US" sz="1900" dirty="0">
                <a:solidFill>
                  <a:prstClr val="black"/>
                </a:solidFill>
                <a:latin typeface="ＭＳ Ｐゴシック"/>
              </a:rPr>
              <a:t>改革の骨子</a:t>
            </a:r>
            <a:endParaRPr lang="en-US" altLang="ja-JP" sz="1900" dirty="0">
              <a:solidFill>
                <a:prstClr val="black"/>
              </a:solidFill>
              <a:latin typeface="ＭＳ Ｐゴシック"/>
            </a:endParaRPr>
          </a:p>
          <a:p>
            <a:pPr eaLnBrk="1" fontAlgn="auto" hangingPunct="1">
              <a:lnSpc>
                <a:spcPts val="2000"/>
              </a:lnSpc>
              <a:spcBef>
                <a:spcPts val="0"/>
              </a:spcBef>
              <a:spcAft>
                <a:spcPts val="0"/>
              </a:spcAft>
              <a:buFont typeface="Arial" pitchFamily="34" charset="0"/>
              <a:buNone/>
              <a:defRPr/>
            </a:pPr>
            <a:r>
              <a:rPr lang="ja-JP" altLang="en-US" sz="1900" dirty="0" smtClean="0">
                <a:solidFill>
                  <a:prstClr val="black"/>
                </a:solidFill>
                <a:latin typeface="ＭＳ Ｐゴシック"/>
              </a:rPr>
              <a:t>   平成２８年</a:t>
            </a:r>
            <a:r>
              <a:rPr lang="ja-JP" altLang="en-US" sz="1900" dirty="0">
                <a:solidFill>
                  <a:prstClr val="black"/>
                </a:solidFill>
                <a:latin typeface="ＭＳ Ｐゴシック"/>
              </a:rPr>
              <a:t>１月</a:t>
            </a:r>
            <a:r>
              <a:rPr lang="ja-JP" altLang="en-US" sz="1900" dirty="0" smtClean="0">
                <a:solidFill>
                  <a:prstClr val="black"/>
                </a:solidFill>
                <a:latin typeface="ＭＳ Ｐゴシック"/>
              </a:rPr>
              <a:t>２０日</a:t>
            </a:r>
            <a:r>
              <a:rPr lang="ja-JP" altLang="en-US" sz="1900" dirty="0">
                <a:solidFill>
                  <a:prstClr val="black"/>
                </a:solidFill>
                <a:latin typeface="ＭＳ Ｐゴシック"/>
              </a:rPr>
              <a:t>　平成</a:t>
            </a:r>
            <a:r>
              <a:rPr lang="ja-JP" altLang="en-US" sz="1900" dirty="0" smtClean="0">
                <a:solidFill>
                  <a:prstClr val="black"/>
                </a:solidFill>
                <a:latin typeface="ＭＳ Ｐゴシック"/>
              </a:rPr>
              <a:t>２８年度保険医療材料制度の見直しについて</a:t>
            </a:r>
            <a:endParaRPr lang="en-US" altLang="ja-JP" sz="1900" dirty="0" smtClean="0">
              <a:solidFill>
                <a:prstClr val="black"/>
              </a:solidFill>
              <a:latin typeface="ＭＳ Ｐゴシック"/>
            </a:endParaRPr>
          </a:p>
          <a:p>
            <a:pPr eaLnBrk="1" fontAlgn="auto" hangingPunct="1">
              <a:lnSpc>
                <a:spcPts val="2000"/>
              </a:lnSpc>
              <a:spcBef>
                <a:spcPts val="600"/>
              </a:spcBef>
              <a:spcAft>
                <a:spcPts val="0"/>
              </a:spcAft>
              <a:buFont typeface="Arial" pitchFamily="34" charset="0"/>
              <a:buNone/>
              <a:defRPr/>
            </a:pPr>
            <a:r>
              <a:rPr lang="ja-JP" altLang="en-US" sz="2200" dirty="0" smtClean="0">
                <a:solidFill>
                  <a:prstClr val="black"/>
                </a:solidFill>
                <a:latin typeface="ＭＳ Ｐゴシック"/>
              </a:rPr>
              <a:t>［費用対効果評価専門部会］</a:t>
            </a:r>
            <a:endParaRPr lang="en-US" altLang="ja-JP" sz="2200" dirty="0">
              <a:solidFill>
                <a:prstClr val="black"/>
              </a:solidFill>
              <a:latin typeface="ＭＳ Ｐゴシック"/>
            </a:endParaRPr>
          </a:p>
          <a:p>
            <a:pPr indent="-166688" eaLnBrk="1" fontAlgn="auto" hangingPunct="1">
              <a:lnSpc>
                <a:spcPts val="2000"/>
              </a:lnSpc>
              <a:spcBef>
                <a:spcPts val="0"/>
              </a:spcBef>
              <a:spcAft>
                <a:spcPts val="0"/>
              </a:spcAft>
              <a:buFont typeface="Arial" pitchFamily="34" charset="0"/>
              <a:buNone/>
              <a:defRPr/>
            </a:pPr>
            <a:r>
              <a:rPr lang="ja-JP" altLang="en-US" sz="1900" dirty="0" smtClean="0">
                <a:solidFill>
                  <a:prstClr val="black"/>
                </a:solidFill>
                <a:latin typeface="ＭＳ Ｐゴシック"/>
              </a:rPr>
              <a:t>平成２７年８月２６日</a:t>
            </a:r>
            <a:r>
              <a:rPr lang="ja-JP" altLang="en-US" sz="1900" dirty="0">
                <a:solidFill>
                  <a:prstClr val="black"/>
                </a:solidFill>
                <a:latin typeface="ＭＳ Ｐゴシック"/>
              </a:rPr>
              <a:t>　</a:t>
            </a:r>
            <a:r>
              <a:rPr lang="ja-JP" altLang="en-US" sz="1900" dirty="0" smtClean="0">
                <a:solidFill>
                  <a:prstClr val="black"/>
                </a:solidFill>
                <a:latin typeface="ＭＳ Ｐゴシック"/>
              </a:rPr>
              <a:t>費用対効果評価の試行的導入にかかる中間報告について</a:t>
            </a:r>
            <a:endParaRPr lang="en-US" altLang="ja-JP" sz="1900" dirty="0">
              <a:solidFill>
                <a:prstClr val="black"/>
              </a:solidFill>
              <a:latin typeface="ＭＳ Ｐゴシック"/>
            </a:endParaRPr>
          </a:p>
          <a:p>
            <a:pPr indent="-166688" eaLnBrk="1" fontAlgn="auto" hangingPunct="1">
              <a:lnSpc>
                <a:spcPts val="2000"/>
              </a:lnSpc>
              <a:spcBef>
                <a:spcPts val="0"/>
              </a:spcBef>
              <a:spcAft>
                <a:spcPts val="0"/>
              </a:spcAft>
              <a:buFont typeface="Arial" pitchFamily="34" charset="0"/>
              <a:buNone/>
              <a:defRPr/>
            </a:pPr>
            <a:r>
              <a:rPr lang="ja-JP" altLang="en-US" sz="1900" dirty="0" smtClean="0">
                <a:solidFill>
                  <a:prstClr val="black"/>
                </a:solidFill>
                <a:latin typeface="ＭＳ Ｐゴシック"/>
              </a:rPr>
              <a:t>平成２７年１２月１６日　費用対効果評価の試行的導入について</a:t>
            </a:r>
            <a:endParaRPr lang="en-US" altLang="ja-JP" sz="1900" dirty="0" smtClean="0">
              <a:solidFill>
                <a:prstClr val="black"/>
              </a:solidFill>
              <a:latin typeface="ＭＳ Ｐゴシック"/>
            </a:endParaRPr>
          </a:p>
          <a:p>
            <a:pPr indent="-166688" eaLnBrk="1" fontAlgn="auto" hangingPunct="1">
              <a:lnSpc>
                <a:spcPts val="2000"/>
              </a:lnSpc>
              <a:spcBef>
                <a:spcPts val="0"/>
              </a:spcBef>
              <a:spcAft>
                <a:spcPts val="0"/>
              </a:spcAft>
              <a:buFont typeface="Arial" pitchFamily="34" charset="0"/>
              <a:buNone/>
              <a:defRPr/>
            </a:pPr>
            <a:r>
              <a:rPr lang="ja-JP" altLang="en-US" sz="1900" dirty="0" smtClean="0">
                <a:solidFill>
                  <a:prstClr val="black"/>
                </a:solidFill>
                <a:latin typeface="ＭＳ Ｐゴシック"/>
              </a:rPr>
              <a:t>平成２８年１月２０日　費用対効果評価の試行的導入に伴う関連通知の整備等について</a:t>
            </a:r>
            <a:endParaRPr lang="en-US" altLang="ja-JP" sz="1900" dirty="0" smtClean="0">
              <a:solidFill>
                <a:prstClr val="black"/>
              </a:solidFill>
              <a:latin typeface="ＭＳ Ｐゴシック"/>
            </a:endParaRPr>
          </a:p>
          <a:p>
            <a:pPr eaLnBrk="1" fontAlgn="auto" hangingPunct="1">
              <a:spcBef>
                <a:spcPts val="600"/>
              </a:spcBef>
              <a:spcAft>
                <a:spcPts val="0"/>
              </a:spcAft>
              <a:buFont typeface="Arial" pitchFamily="34" charset="0"/>
              <a:buNone/>
              <a:defRPr/>
            </a:pPr>
            <a:r>
              <a:rPr lang="ja-JP" altLang="en-US" sz="2200" dirty="0" smtClean="0">
                <a:solidFill>
                  <a:prstClr val="black"/>
                </a:solidFill>
                <a:latin typeface="ＭＳ Ｐゴシック"/>
              </a:rPr>
              <a:t>［診療報酬基本問題小委員会］</a:t>
            </a:r>
            <a:endParaRPr lang="en-US" altLang="ja-JP" sz="2200" dirty="0">
              <a:solidFill>
                <a:prstClr val="black"/>
              </a:solidFill>
              <a:latin typeface="ＭＳ Ｐゴシック"/>
            </a:endParaRPr>
          </a:p>
          <a:p>
            <a:pPr marL="1976438" indent="-1976438" eaLnBrk="1" fontAlgn="auto" hangingPunct="1">
              <a:spcBef>
                <a:spcPts val="0"/>
              </a:spcBef>
              <a:spcAft>
                <a:spcPts val="0"/>
              </a:spcAft>
              <a:buFont typeface="Arial" pitchFamily="34" charset="0"/>
              <a:buNone/>
              <a:defRPr/>
            </a:pPr>
            <a:r>
              <a:rPr lang="ja-JP" altLang="en-US" sz="1900" dirty="0">
                <a:solidFill>
                  <a:prstClr val="black"/>
                </a:solidFill>
                <a:latin typeface="ＭＳ Ｐゴシック"/>
              </a:rPr>
              <a:t>   </a:t>
            </a:r>
            <a:r>
              <a:rPr lang="ja-JP" altLang="en-US" sz="1900" dirty="0" smtClean="0">
                <a:solidFill>
                  <a:prstClr val="black"/>
                </a:solidFill>
                <a:latin typeface="ＭＳ Ｐゴシック"/>
              </a:rPr>
              <a:t>平成</a:t>
            </a:r>
            <a:r>
              <a:rPr lang="ja-JP" altLang="en-US" sz="1900" dirty="0">
                <a:solidFill>
                  <a:prstClr val="black"/>
                </a:solidFill>
                <a:latin typeface="ＭＳ Ｐゴシック"/>
              </a:rPr>
              <a:t>２７</a:t>
            </a:r>
            <a:r>
              <a:rPr lang="ja-JP" altLang="en-US" sz="1900" dirty="0" smtClean="0">
                <a:solidFill>
                  <a:prstClr val="black"/>
                </a:solidFill>
                <a:latin typeface="ＭＳ Ｐゴシック"/>
              </a:rPr>
              <a:t>年９月</a:t>
            </a:r>
            <a:r>
              <a:rPr lang="ja-JP" altLang="en-US" sz="1900" dirty="0">
                <a:solidFill>
                  <a:prstClr val="black"/>
                </a:solidFill>
                <a:latin typeface="ＭＳ Ｐゴシック"/>
              </a:rPr>
              <a:t>９</a:t>
            </a:r>
            <a:r>
              <a:rPr lang="ja-JP" altLang="en-US" sz="1900" dirty="0" smtClean="0">
                <a:solidFill>
                  <a:prstClr val="black"/>
                </a:solidFill>
                <a:latin typeface="ＭＳ Ｐゴシック"/>
              </a:rPr>
              <a:t>日</a:t>
            </a:r>
            <a:r>
              <a:rPr lang="ja-JP" altLang="en-US" sz="1900" dirty="0">
                <a:solidFill>
                  <a:prstClr val="black"/>
                </a:solidFill>
                <a:latin typeface="ＭＳ Ｐゴシック"/>
              </a:rPr>
              <a:t>　入院医療等の調査・評価分科会に</a:t>
            </a:r>
            <a:r>
              <a:rPr lang="ja-JP" altLang="en-US" sz="1900" dirty="0" smtClean="0">
                <a:solidFill>
                  <a:prstClr val="black"/>
                </a:solidFill>
                <a:latin typeface="ＭＳ Ｐゴシック"/>
              </a:rPr>
              <a:t>おける</a:t>
            </a:r>
            <a:r>
              <a:rPr lang="ja-JP" altLang="en-US" sz="1900" dirty="0"/>
              <a:t>平成２６年度調査</a:t>
            </a:r>
            <a:r>
              <a:rPr lang="ja-JP" altLang="en-US" sz="1900" dirty="0" smtClean="0"/>
              <a:t>結果</a:t>
            </a:r>
            <a:endParaRPr lang="en-US" altLang="ja-JP" sz="1900" dirty="0" smtClean="0"/>
          </a:p>
          <a:p>
            <a:pPr marL="1976438" indent="-1976438" eaLnBrk="1" fontAlgn="auto" hangingPunct="1">
              <a:spcBef>
                <a:spcPts val="0"/>
              </a:spcBef>
              <a:spcAft>
                <a:spcPts val="0"/>
              </a:spcAft>
              <a:buFont typeface="Arial" pitchFamily="34" charset="0"/>
              <a:buNone/>
              <a:defRPr/>
            </a:pPr>
            <a:r>
              <a:rPr lang="ja-JP" altLang="en-US" sz="1900" dirty="0"/>
              <a:t>　</a:t>
            </a:r>
            <a:r>
              <a:rPr lang="ja-JP" altLang="en-US" sz="1900" dirty="0" smtClean="0"/>
              <a:t>　　　　　　　　　　　　（</a:t>
            </a:r>
            <a:r>
              <a:rPr lang="ja-JP" altLang="en-US" sz="1900" dirty="0"/>
              <a:t>中間まとめ）の概要に</a:t>
            </a:r>
            <a:r>
              <a:rPr lang="ja-JP" altLang="en-US" sz="1900" dirty="0" smtClean="0"/>
              <a:t>ついて</a:t>
            </a:r>
            <a:endParaRPr lang="en-US" altLang="ja-JP" sz="1900" dirty="0" smtClean="0"/>
          </a:p>
          <a:p>
            <a:pPr eaLnBrk="1" fontAlgn="auto" hangingPunct="1">
              <a:spcBef>
                <a:spcPts val="0"/>
              </a:spcBef>
              <a:spcAft>
                <a:spcPts val="0"/>
              </a:spcAft>
              <a:buFont typeface="Arial" pitchFamily="34" charset="0"/>
              <a:buNone/>
              <a:defRPr/>
            </a:pPr>
            <a:r>
              <a:rPr lang="ja-JP" altLang="en-US" sz="1900" dirty="0"/>
              <a:t>　 </a:t>
            </a:r>
            <a:r>
              <a:rPr lang="ja-JP" altLang="en-US" sz="1900" dirty="0" smtClean="0"/>
              <a:t>平成２７年１０月２１日　</a:t>
            </a:r>
            <a:r>
              <a:rPr lang="ja-JP" altLang="en-US" sz="1900" dirty="0"/>
              <a:t>入院医療等の調査・評価分科会における検討結果（とりまとめ</a:t>
            </a:r>
            <a:r>
              <a:rPr lang="ja-JP" altLang="en-US" sz="1900" dirty="0" smtClean="0"/>
              <a:t>）</a:t>
            </a:r>
            <a:endParaRPr lang="en-US" altLang="ja-JP" sz="1900" dirty="0" smtClean="0"/>
          </a:p>
          <a:p>
            <a:pPr marL="2330450" indent="-2330450" eaLnBrk="1" fontAlgn="auto" hangingPunct="1">
              <a:spcBef>
                <a:spcPts val="0"/>
              </a:spcBef>
              <a:spcAft>
                <a:spcPts val="0"/>
              </a:spcAft>
              <a:buFont typeface="Arial" pitchFamily="34" charset="0"/>
              <a:buNone/>
              <a:defRPr/>
            </a:pPr>
            <a:r>
              <a:rPr lang="ja-JP" altLang="en-US" sz="1900" dirty="0"/>
              <a:t>　</a:t>
            </a:r>
            <a:r>
              <a:rPr lang="ja-JP" altLang="en-US" sz="1900" dirty="0" smtClean="0"/>
              <a:t> 平成２７年１１月４日　</a:t>
            </a:r>
            <a:r>
              <a:rPr lang="ja-JP" altLang="en-US" sz="1900" dirty="0"/>
              <a:t>医療技術評価分科会における先進医療に係る提案書の</a:t>
            </a:r>
            <a:r>
              <a:rPr lang="ja-JP" altLang="en-US" sz="1900" dirty="0" smtClean="0"/>
              <a:t>取扱い　（</a:t>
            </a:r>
            <a:r>
              <a:rPr lang="ja-JP" altLang="en-US" sz="1900" dirty="0"/>
              <a:t>案</a:t>
            </a:r>
            <a:r>
              <a:rPr lang="ja-JP" altLang="en-US" sz="1900" dirty="0" smtClean="0"/>
              <a:t>）</a:t>
            </a:r>
            <a:endParaRPr lang="en-US" altLang="ja-JP" sz="1900" dirty="0" smtClean="0"/>
          </a:p>
          <a:p>
            <a:pPr marL="2330450" indent="-2154238" eaLnBrk="1" fontAlgn="auto" hangingPunct="1">
              <a:spcBef>
                <a:spcPts val="0"/>
              </a:spcBef>
              <a:spcAft>
                <a:spcPts val="0"/>
              </a:spcAft>
              <a:buFont typeface="Arial" pitchFamily="34" charset="0"/>
              <a:buNone/>
              <a:defRPr/>
            </a:pPr>
            <a:r>
              <a:rPr lang="ja-JP" altLang="en-US" sz="1900" dirty="0"/>
              <a:t> </a:t>
            </a:r>
            <a:r>
              <a:rPr lang="ja-JP" altLang="en-US" sz="1900" dirty="0" smtClean="0"/>
              <a:t>平成２７年１１月２０日　平成</a:t>
            </a:r>
            <a:r>
              <a:rPr lang="ja-JP" altLang="en-US" sz="1900" dirty="0"/>
              <a:t>２８</a:t>
            </a:r>
            <a:r>
              <a:rPr lang="ja-JP" altLang="en-US" sz="1900" dirty="0" smtClean="0"/>
              <a:t>年度</a:t>
            </a:r>
            <a:r>
              <a:rPr lang="ja-JP" altLang="en-US" sz="1900" dirty="0"/>
              <a:t>改定に向けた</a:t>
            </a:r>
            <a:r>
              <a:rPr lang="en-US" altLang="ja-JP" sz="1900" dirty="0"/>
              <a:t>DPC</a:t>
            </a:r>
            <a:r>
              <a:rPr lang="ja-JP" altLang="en-US" sz="1900" dirty="0"/>
              <a:t>制度（</a:t>
            </a:r>
            <a:r>
              <a:rPr lang="en-US" altLang="ja-JP" sz="1900" dirty="0"/>
              <a:t>DPC/PDPS</a:t>
            </a:r>
            <a:r>
              <a:rPr lang="ja-JP" altLang="en-US" sz="1900" dirty="0"/>
              <a:t>）の</a:t>
            </a:r>
            <a:r>
              <a:rPr lang="ja-JP" altLang="en-US" sz="1900" dirty="0" smtClean="0"/>
              <a:t>対応 </a:t>
            </a:r>
            <a:r>
              <a:rPr lang="ja-JP" altLang="en-US" sz="1900" dirty="0"/>
              <a:t>検討結果（中間とりまとめ</a:t>
            </a:r>
            <a:r>
              <a:rPr lang="ja-JP" altLang="en-US" sz="1900" dirty="0" smtClean="0"/>
              <a:t>）</a:t>
            </a:r>
            <a:endParaRPr lang="en-US" altLang="ja-JP" sz="1900" dirty="0" smtClean="0"/>
          </a:p>
          <a:p>
            <a:pPr eaLnBrk="1" fontAlgn="auto" hangingPunct="1">
              <a:spcBef>
                <a:spcPts val="0"/>
              </a:spcBef>
              <a:spcAft>
                <a:spcPts val="0"/>
              </a:spcAft>
              <a:buFont typeface="Arial" pitchFamily="34" charset="0"/>
              <a:buNone/>
              <a:defRPr/>
            </a:pPr>
            <a:r>
              <a:rPr lang="ja-JP" altLang="en-US" sz="1900" dirty="0" smtClean="0"/>
              <a:t>    平成２７年１２月９日　平成</a:t>
            </a:r>
            <a:r>
              <a:rPr lang="ja-JP" altLang="en-US" sz="1900" dirty="0"/>
              <a:t>２８</a:t>
            </a:r>
            <a:r>
              <a:rPr lang="ja-JP" altLang="en-US" sz="1900" dirty="0" smtClean="0"/>
              <a:t>年度</a:t>
            </a:r>
            <a:r>
              <a:rPr lang="ja-JP" altLang="en-US" sz="1900" dirty="0"/>
              <a:t>改定に向けた</a:t>
            </a:r>
            <a:r>
              <a:rPr lang="en-US" altLang="ja-JP" sz="1900" dirty="0"/>
              <a:t>DPC</a:t>
            </a:r>
            <a:r>
              <a:rPr lang="ja-JP" altLang="en-US" sz="1900" dirty="0"/>
              <a:t>制度（</a:t>
            </a:r>
            <a:r>
              <a:rPr lang="en-US" altLang="ja-JP" sz="1900" dirty="0"/>
              <a:t>DPC/PDPS</a:t>
            </a:r>
            <a:r>
              <a:rPr lang="ja-JP" altLang="en-US" sz="1900" dirty="0"/>
              <a:t>）の</a:t>
            </a:r>
            <a:r>
              <a:rPr lang="ja-JP" altLang="en-US" sz="1900" dirty="0" smtClean="0"/>
              <a:t>対応 </a:t>
            </a:r>
            <a:r>
              <a:rPr lang="ja-JP" altLang="en-US" sz="1900" dirty="0"/>
              <a:t>検討</a:t>
            </a:r>
            <a:r>
              <a:rPr lang="ja-JP" altLang="en-US" sz="1900" dirty="0" smtClean="0"/>
              <a:t>結果</a:t>
            </a:r>
            <a:endParaRPr lang="en-US" altLang="ja-JP" sz="1900" dirty="0" smtClean="0"/>
          </a:p>
          <a:p>
            <a:pPr eaLnBrk="1" fontAlgn="auto" hangingPunct="1">
              <a:spcBef>
                <a:spcPts val="0"/>
              </a:spcBef>
              <a:spcAft>
                <a:spcPts val="0"/>
              </a:spcAft>
              <a:buFont typeface="Arial" pitchFamily="34" charset="0"/>
              <a:buNone/>
              <a:defRPr/>
            </a:pPr>
            <a:r>
              <a:rPr lang="ja-JP" altLang="en-US" sz="2200" dirty="0" smtClean="0">
                <a:solidFill>
                  <a:prstClr val="black"/>
                </a:solidFill>
                <a:latin typeface="ＭＳ Ｐゴシック"/>
              </a:rPr>
              <a:t>［調査実施小委員会］</a:t>
            </a:r>
            <a:endParaRPr lang="en-US" altLang="ja-JP" sz="22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a:t>
            </a:r>
            <a:r>
              <a:rPr lang="ja-JP" altLang="en-US" sz="1800" dirty="0" smtClean="0">
                <a:solidFill>
                  <a:prstClr val="black"/>
                </a:solidFill>
                <a:latin typeface="ＭＳ Ｐゴシック"/>
              </a:rPr>
              <a:t>２７年１１月４日</a:t>
            </a:r>
            <a:r>
              <a:rPr lang="ja-JP" altLang="en-US" sz="1800" dirty="0">
                <a:solidFill>
                  <a:prstClr val="black"/>
                </a:solidFill>
                <a:latin typeface="ＭＳ Ｐゴシック"/>
              </a:rPr>
              <a:t>　</a:t>
            </a:r>
            <a:r>
              <a:rPr lang="ja-JP" altLang="en-US" sz="1800" dirty="0" smtClean="0">
                <a:solidFill>
                  <a:prstClr val="black"/>
                </a:solidFill>
                <a:latin typeface="ＭＳ Ｐゴシック"/>
              </a:rPr>
              <a:t>第２０回医療経済実態調査結果</a:t>
            </a:r>
            <a:endParaRPr lang="ja-JP" altLang="en-US" sz="1800" dirty="0">
              <a:solidFill>
                <a:prstClr val="black"/>
              </a:solidFill>
              <a:latin typeface="+mn-ea"/>
            </a:endParaRPr>
          </a:p>
          <a:p>
            <a:pPr marL="271463" indent="-271463" eaLnBrk="1" fontAlgn="auto" hangingPunct="1">
              <a:lnSpc>
                <a:spcPts val="2200"/>
              </a:lnSpc>
              <a:spcBef>
                <a:spcPts val="0"/>
              </a:spcBef>
              <a:spcAft>
                <a:spcPts val="0"/>
              </a:spcAft>
              <a:buFont typeface="Arial" pitchFamily="34" charset="0"/>
              <a:buNone/>
              <a:defRPr/>
            </a:pPr>
            <a:endParaRPr lang="ja-JP" altLang="en-US" sz="26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en-US" altLang="ja-JP" sz="2400" dirty="0" smtClean="0">
                <a:solidFill>
                  <a:prstClr val="black"/>
                </a:solidFill>
                <a:latin typeface="ＭＳ Ｐゴシック"/>
              </a:rPr>
              <a:t>《</a:t>
            </a:r>
            <a:r>
              <a:rPr lang="ja-JP" altLang="en-US" sz="2400" dirty="0" smtClean="0">
                <a:solidFill>
                  <a:prstClr val="black"/>
                </a:solidFill>
                <a:latin typeface="ＭＳ Ｐゴシック"/>
              </a:rPr>
              <a:t>中医協における検討</a:t>
            </a:r>
            <a:r>
              <a:rPr lang="en-US" altLang="ja-JP" sz="2400" dirty="0" smtClean="0">
                <a:solidFill>
                  <a:prstClr val="black"/>
                </a:solidFill>
                <a:latin typeface="ＭＳ Ｐゴシック"/>
              </a:rPr>
              <a:t>》</a:t>
            </a:r>
          </a:p>
        </p:txBody>
      </p:sp>
      <p:sp>
        <p:nvSpPr>
          <p:cNvPr id="6"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61</a:t>
            </a:fld>
            <a:endParaRPr lang="ja-JP" altLang="en-US" dirty="0">
              <a:solidFill>
                <a:prstClr val="black"/>
              </a:solidFill>
            </a:endParaRPr>
          </a:p>
        </p:txBody>
      </p:sp>
    </p:spTree>
    <p:extLst>
      <p:ext uri="{BB962C8B-B14F-4D97-AF65-F5344CB8AC3E}">
        <p14:creationId xmlns:p14="http://schemas.microsoft.com/office/powerpoint/2010/main" val="3638515207"/>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5586" name="Rectangle 3"/>
          <p:cNvSpPr>
            <a:spLocks noGrp="1" noChangeArrowheads="1"/>
          </p:cNvSpPr>
          <p:nvPr>
            <p:ph type="body" idx="4294967295"/>
          </p:nvPr>
        </p:nvSpPr>
        <p:spPr>
          <a:xfrm>
            <a:off x="192646" y="692150"/>
            <a:ext cx="9517327" cy="4249018"/>
          </a:xfrm>
          <a:solidFill>
            <a:srgbClr val="00B0F0">
              <a:alpha val="30000"/>
            </a:srgbClr>
          </a:solidFill>
          <a:ln w="12700">
            <a:solidFill>
              <a:schemeClr val="tx1"/>
            </a:solidFill>
            <a:prstDash val="dash"/>
          </a:ln>
        </p:spPr>
        <p:txBody>
          <a:bodyPr rtlCol="0">
            <a:normAutofit/>
          </a:bodyPr>
          <a:lstStyle/>
          <a:p>
            <a:pPr eaLnBrk="1" fontAlgn="auto" hangingPunct="1">
              <a:spcAft>
                <a:spcPts val="0"/>
              </a:spcAft>
              <a:buFont typeface="Arial" pitchFamily="34" charset="0"/>
              <a:buNone/>
              <a:defRPr/>
            </a:pPr>
            <a:r>
              <a:rPr lang="ja-JP" altLang="en-US" sz="2200" dirty="0" smtClean="0">
                <a:solidFill>
                  <a:prstClr val="black"/>
                </a:solidFill>
                <a:latin typeface="+mn-ea"/>
              </a:rPr>
              <a:t>［診療報酬調査専門組織］</a:t>
            </a:r>
            <a:endParaRPr lang="en-US" altLang="ja-JP" sz="2200" dirty="0" smtClean="0">
              <a:solidFill>
                <a:prstClr val="black"/>
              </a:solidFill>
              <a:latin typeface="+mn-ea"/>
            </a:endParaRPr>
          </a:p>
          <a:p>
            <a:pPr eaLnBrk="1" fontAlgn="auto" hangingPunct="1">
              <a:spcBef>
                <a:spcPts val="0"/>
              </a:spcBef>
              <a:spcAft>
                <a:spcPts val="0"/>
              </a:spcAft>
              <a:buFont typeface="Arial" pitchFamily="34" charset="0"/>
              <a:buNone/>
              <a:defRPr/>
            </a:pPr>
            <a:r>
              <a:rPr lang="en-US" altLang="ja-JP" sz="2000" dirty="0" smtClean="0">
                <a:solidFill>
                  <a:prstClr val="black"/>
                </a:solidFill>
                <a:latin typeface="+mn-ea"/>
              </a:rPr>
              <a:t>【</a:t>
            </a:r>
            <a:r>
              <a:rPr lang="ja-JP" altLang="en-US" sz="2000" dirty="0" smtClean="0">
                <a:solidFill>
                  <a:prstClr val="black"/>
                </a:solidFill>
                <a:latin typeface="+mn-ea"/>
              </a:rPr>
              <a:t>医療機関等における消費税負担に関する分科会</a:t>
            </a:r>
            <a:r>
              <a:rPr lang="en-US" altLang="ja-JP" sz="2000" dirty="0" smtClean="0">
                <a:solidFill>
                  <a:prstClr val="black"/>
                </a:solidFill>
                <a:latin typeface="+mn-ea"/>
              </a:rPr>
              <a:t>】</a:t>
            </a:r>
            <a:endParaRPr lang="en-US" altLang="ja-JP" sz="1800" dirty="0" smtClean="0">
              <a:solidFill>
                <a:prstClr val="black"/>
              </a:solidFill>
              <a:latin typeface="+mn-ea"/>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mn-ea"/>
              </a:rPr>
              <a:t>　</a:t>
            </a:r>
            <a:r>
              <a:rPr lang="ja-JP" altLang="en-US" sz="1800" dirty="0" smtClean="0">
                <a:solidFill>
                  <a:prstClr val="black"/>
                </a:solidFill>
                <a:latin typeface="+mn-ea"/>
              </a:rPr>
              <a:t> 平成２７年１１月３０日　消費税率８％への引上げに伴う補てん状況の把握結果</a:t>
            </a:r>
            <a:endParaRPr lang="en-US" altLang="ja-JP" sz="1800" dirty="0" smtClean="0">
              <a:solidFill>
                <a:prstClr val="black"/>
              </a:solidFill>
              <a:latin typeface="+mn-ea"/>
            </a:endParaRPr>
          </a:p>
          <a:p>
            <a:pPr eaLnBrk="1" fontAlgn="auto" hangingPunct="1">
              <a:spcBef>
                <a:spcPts val="600"/>
              </a:spcBef>
              <a:spcAft>
                <a:spcPts val="0"/>
              </a:spcAft>
              <a:buFont typeface="Arial" pitchFamily="34" charset="0"/>
              <a:buNone/>
              <a:defRPr/>
            </a:pPr>
            <a:r>
              <a:rPr lang="en-US" altLang="ja-JP" sz="2000" dirty="0" smtClean="0">
                <a:solidFill>
                  <a:prstClr val="black"/>
                </a:solidFill>
                <a:latin typeface="ＭＳ Ｐゴシック"/>
              </a:rPr>
              <a:t>【</a:t>
            </a:r>
            <a:r>
              <a:rPr lang="ja-JP" altLang="en-US" sz="2000" dirty="0" smtClean="0">
                <a:solidFill>
                  <a:prstClr val="black"/>
                </a:solidFill>
                <a:latin typeface="ＭＳ Ｐゴシック"/>
              </a:rPr>
              <a:t>ＤＰＣ評価分科会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a:t>
            </a:r>
            <a:r>
              <a:rPr lang="ja-JP" altLang="en-US" sz="1800" dirty="0" smtClean="0">
                <a:solidFill>
                  <a:prstClr val="black"/>
                </a:solidFill>
                <a:latin typeface="ＭＳ Ｐゴシック"/>
              </a:rPr>
              <a:t>２７年１１月</a:t>
            </a:r>
            <a:r>
              <a:rPr lang="ja-JP" altLang="en-US" sz="1800" dirty="0">
                <a:solidFill>
                  <a:prstClr val="black"/>
                </a:solidFill>
                <a:latin typeface="ＭＳ Ｐゴシック"/>
              </a:rPr>
              <a:t>１６</a:t>
            </a:r>
            <a:r>
              <a:rPr lang="ja-JP" altLang="en-US" sz="1800" dirty="0" smtClean="0">
                <a:solidFill>
                  <a:prstClr val="black"/>
                </a:solidFill>
                <a:latin typeface="ＭＳ Ｐゴシック"/>
              </a:rPr>
              <a:t>日</a:t>
            </a:r>
            <a:r>
              <a:rPr lang="ja-JP" altLang="en-US" sz="1800" dirty="0">
                <a:solidFill>
                  <a:prstClr val="black"/>
                </a:solidFill>
                <a:latin typeface="ＭＳ Ｐゴシック"/>
              </a:rPr>
              <a:t>　</a:t>
            </a:r>
            <a:r>
              <a:rPr lang="ja-JP" altLang="en-US" sz="1800" dirty="0" smtClean="0">
                <a:solidFill>
                  <a:prstClr val="black"/>
                </a:solidFill>
                <a:latin typeface="ＭＳ Ｐゴシック"/>
              </a:rPr>
              <a:t>平成２８年改定に向けたＤＰＣ制度（ＤＰＣ／ＰＤＰＳ）の対応について</a:t>
            </a:r>
            <a:endParaRPr lang="en-US" altLang="ja-JP" sz="1800" dirty="0" smtClean="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a:t>
            </a:r>
            <a:r>
              <a:rPr lang="ja-JP" altLang="en-US" sz="1800" dirty="0" smtClean="0">
                <a:solidFill>
                  <a:prstClr val="black"/>
                </a:solidFill>
                <a:latin typeface="ＭＳ Ｐゴシック"/>
              </a:rPr>
              <a:t>　　　　　　　　　　　　　　検討結果（中間とりまとめ）</a:t>
            </a:r>
            <a:endParaRPr lang="en-US" altLang="ja-JP" sz="1800" dirty="0">
              <a:solidFill>
                <a:prstClr val="black"/>
              </a:solidFill>
              <a:latin typeface="ＭＳ Ｐゴシック"/>
            </a:endParaRPr>
          </a:p>
          <a:p>
            <a:pPr lvl="0" eaLnBrk="1" fontAlgn="auto" hangingPunct="1">
              <a:spcBef>
                <a:spcPts val="0"/>
              </a:spcBef>
              <a:spcAft>
                <a:spcPts val="0"/>
              </a:spcAft>
              <a:buNone/>
              <a:defRPr/>
            </a:pPr>
            <a:r>
              <a:rPr lang="ja-JP" altLang="en-US" sz="1800" dirty="0" smtClean="0">
                <a:solidFill>
                  <a:prstClr val="black"/>
                </a:solidFill>
                <a:latin typeface="ＭＳ Ｐゴシック"/>
              </a:rPr>
              <a:t>   平成２</a:t>
            </a:r>
            <a:r>
              <a:rPr lang="ja-JP" altLang="en-US" sz="1800" dirty="0">
                <a:solidFill>
                  <a:prstClr val="black"/>
                </a:solidFill>
                <a:latin typeface="ＭＳ Ｐゴシック"/>
              </a:rPr>
              <a:t>７</a:t>
            </a:r>
            <a:r>
              <a:rPr lang="ja-JP" altLang="en-US" sz="1800" dirty="0" smtClean="0">
                <a:solidFill>
                  <a:prstClr val="black"/>
                </a:solidFill>
                <a:latin typeface="ＭＳ Ｐゴシック"/>
              </a:rPr>
              <a:t>年１１月３０日</a:t>
            </a:r>
            <a:r>
              <a:rPr lang="ja-JP" altLang="en-US" sz="1800" dirty="0">
                <a:solidFill>
                  <a:prstClr val="black"/>
                </a:solidFill>
                <a:latin typeface="ＭＳ Ｐゴシック"/>
              </a:rPr>
              <a:t>　平成２８年改定に向けたＤＰＣ制度（ＤＰＣ／ＰＤＰＳ）の対応について</a:t>
            </a:r>
            <a:endParaRPr lang="en-US" altLang="ja-JP" sz="1800" dirty="0">
              <a:solidFill>
                <a:prstClr val="black"/>
              </a:solidFill>
              <a:latin typeface="ＭＳ Ｐゴシック"/>
            </a:endParaRPr>
          </a:p>
          <a:p>
            <a:pPr lvl="0" eaLnBrk="1" fontAlgn="auto" hangingPunct="1">
              <a:spcBef>
                <a:spcPts val="0"/>
              </a:spcBef>
              <a:spcAft>
                <a:spcPts val="0"/>
              </a:spcAft>
              <a:buNone/>
              <a:defRPr/>
            </a:pPr>
            <a:r>
              <a:rPr lang="ja-JP" altLang="en-US" sz="1800" dirty="0">
                <a:solidFill>
                  <a:prstClr val="black"/>
                </a:solidFill>
                <a:latin typeface="ＭＳ Ｐゴシック"/>
              </a:rPr>
              <a:t>　　　　　　　　　　　　　　　検討</a:t>
            </a:r>
            <a:r>
              <a:rPr lang="ja-JP" altLang="en-US" sz="1800" dirty="0" smtClean="0">
                <a:solidFill>
                  <a:prstClr val="black"/>
                </a:solidFill>
                <a:latin typeface="ＭＳ Ｐゴシック"/>
              </a:rPr>
              <a:t>結果</a:t>
            </a:r>
            <a:endParaRPr lang="en-US" altLang="ja-JP" sz="1800" dirty="0" smtClean="0">
              <a:solidFill>
                <a:prstClr val="black"/>
              </a:solidFill>
              <a:latin typeface="ＭＳ Ｐゴシック"/>
            </a:endParaRPr>
          </a:p>
          <a:p>
            <a:pPr lvl="0" eaLnBrk="1" fontAlgn="auto" hangingPunct="1">
              <a:spcBef>
                <a:spcPts val="600"/>
              </a:spcBef>
              <a:spcAft>
                <a:spcPts val="0"/>
              </a:spcAft>
              <a:buNone/>
              <a:defRPr/>
            </a:pPr>
            <a:r>
              <a:rPr lang="en-US" altLang="ja-JP" sz="2000" dirty="0" smtClean="0">
                <a:solidFill>
                  <a:prstClr val="black"/>
                </a:solidFill>
                <a:latin typeface="ＭＳ Ｐゴシック"/>
              </a:rPr>
              <a:t>【</a:t>
            </a:r>
            <a:r>
              <a:rPr lang="ja-JP" altLang="en-US" sz="2000" dirty="0" smtClean="0">
                <a:solidFill>
                  <a:prstClr val="black"/>
                </a:solidFill>
                <a:latin typeface="ＭＳ Ｐゴシック"/>
              </a:rPr>
              <a:t>入院医療等の調査・評価分科会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a:t>
            </a:r>
            <a:r>
              <a:rPr lang="ja-JP" altLang="en-US" sz="1800" dirty="0" smtClean="0">
                <a:solidFill>
                  <a:prstClr val="black"/>
                </a:solidFill>
                <a:latin typeface="ＭＳ Ｐゴシック"/>
              </a:rPr>
              <a:t>２７年１０月１５日</a:t>
            </a:r>
            <a:r>
              <a:rPr lang="ja-JP" altLang="en-US" sz="1800" dirty="0">
                <a:solidFill>
                  <a:prstClr val="black"/>
                </a:solidFill>
                <a:latin typeface="ＭＳ Ｐゴシック"/>
              </a:rPr>
              <a:t>　</a:t>
            </a:r>
            <a:r>
              <a:rPr lang="ja-JP" altLang="en-US" sz="1800" dirty="0" smtClean="0">
                <a:solidFill>
                  <a:prstClr val="black"/>
                </a:solidFill>
                <a:latin typeface="ＭＳ Ｐゴシック"/>
              </a:rPr>
              <a:t>入院医療等の調査・評価分科会における検討結果（とりまとめ）</a:t>
            </a:r>
            <a:endParaRPr lang="en-US" altLang="ja-JP" sz="1800" dirty="0" smtClean="0">
              <a:solidFill>
                <a:prstClr val="black"/>
              </a:solidFill>
              <a:latin typeface="ＭＳ Ｐゴシック"/>
            </a:endParaRPr>
          </a:p>
          <a:p>
            <a:pPr eaLnBrk="1" fontAlgn="auto" hangingPunct="1">
              <a:spcBef>
                <a:spcPts val="600"/>
              </a:spcBef>
              <a:spcAft>
                <a:spcPts val="0"/>
              </a:spcAft>
              <a:buFont typeface="Arial" pitchFamily="34" charset="0"/>
              <a:buNone/>
              <a:defRPr/>
            </a:pPr>
            <a:r>
              <a:rPr lang="en-US" altLang="ja-JP" sz="2000" dirty="0" smtClean="0">
                <a:solidFill>
                  <a:prstClr val="black"/>
                </a:solidFill>
                <a:latin typeface="ＭＳ Ｐゴシック"/>
              </a:rPr>
              <a:t>【</a:t>
            </a:r>
            <a:r>
              <a:rPr lang="ja-JP" altLang="en-US" sz="2000" dirty="0">
                <a:solidFill>
                  <a:prstClr val="black"/>
                </a:solidFill>
                <a:latin typeface="ＭＳ Ｐゴシック"/>
              </a:rPr>
              <a:t>医療技術</a:t>
            </a:r>
            <a:r>
              <a:rPr lang="ja-JP" altLang="en-US" sz="2000" dirty="0" smtClean="0">
                <a:solidFill>
                  <a:prstClr val="black"/>
                </a:solidFill>
                <a:latin typeface="ＭＳ Ｐゴシック"/>
              </a:rPr>
              <a:t>評価</a:t>
            </a:r>
            <a:r>
              <a:rPr lang="ja-JP" altLang="en-US" sz="2000" dirty="0">
                <a:solidFill>
                  <a:prstClr val="black"/>
                </a:solidFill>
                <a:latin typeface="ＭＳ Ｐゴシック"/>
              </a:rPr>
              <a:t>分科会</a:t>
            </a:r>
            <a:r>
              <a:rPr lang="en-US" altLang="ja-JP" sz="2000" dirty="0">
                <a:solidFill>
                  <a:prstClr val="black"/>
                </a:solidFill>
                <a:latin typeface="ＭＳ Ｐゴシック"/>
              </a:rPr>
              <a:t>】</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r>
              <a:rPr lang="ja-JP" altLang="en-US" sz="1800" dirty="0">
                <a:solidFill>
                  <a:prstClr val="black"/>
                </a:solidFill>
                <a:latin typeface="ＭＳ Ｐゴシック"/>
              </a:rPr>
              <a:t>　 平成</a:t>
            </a:r>
            <a:r>
              <a:rPr lang="ja-JP" altLang="en-US" sz="1800" dirty="0" smtClean="0">
                <a:solidFill>
                  <a:prstClr val="black"/>
                </a:solidFill>
                <a:latin typeface="ＭＳ Ｐゴシック"/>
              </a:rPr>
              <a:t>２８年１月１９日</a:t>
            </a:r>
            <a:r>
              <a:rPr lang="ja-JP" altLang="en-US" sz="1800" dirty="0">
                <a:solidFill>
                  <a:prstClr val="black"/>
                </a:solidFill>
                <a:latin typeface="ＭＳ Ｐゴシック"/>
              </a:rPr>
              <a:t>　</a:t>
            </a:r>
            <a:r>
              <a:rPr lang="ja-JP" altLang="en-US" sz="1800" dirty="0" smtClean="0">
                <a:solidFill>
                  <a:prstClr val="black"/>
                </a:solidFill>
                <a:latin typeface="ＭＳ Ｐゴシック"/>
              </a:rPr>
              <a:t>医療技術の評価（案）について</a:t>
            </a:r>
            <a:endParaRPr lang="en-US" altLang="ja-JP" sz="1800" dirty="0">
              <a:solidFill>
                <a:prstClr val="black"/>
              </a:solidFill>
              <a:latin typeface="ＭＳ Ｐゴシック"/>
            </a:endParaRPr>
          </a:p>
          <a:p>
            <a:pPr eaLnBrk="1" fontAlgn="auto" hangingPunct="1">
              <a:spcBef>
                <a:spcPts val="0"/>
              </a:spcBef>
              <a:spcAft>
                <a:spcPts val="0"/>
              </a:spcAft>
              <a:buFont typeface="Arial" pitchFamily="34" charset="0"/>
              <a:buNone/>
              <a:defRPr/>
            </a:pPr>
            <a:endParaRPr lang="ja-JP" altLang="en-US" sz="1800" dirty="0">
              <a:solidFill>
                <a:prstClr val="black"/>
              </a:solidFill>
              <a:latin typeface="+mn-ea"/>
            </a:endParaRPr>
          </a:p>
          <a:p>
            <a:pPr marL="271463" indent="-271463" eaLnBrk="1" fontAlgn="auto" hangingPunct="1">
              <a:lnSpc>
                <a:spcPts val="2200"/>
              </a:lnSpc>
              <a:spcBef>
                <a:spcPts val="0"/>
              </a:spcBef>
              <a:spcAft>
                <a:spcPts val="0"/>
              </a:spcAft>
              <a:buFont typeface="Arial" pitchFamily="34" charset="0"/>
              <a:buNone/>
              <a:defRPr/>
            </a:pPr>
            <a:endParaRPr lang="ja-JP" altLang="en-US" sz="2600" dirty="0">
              <a:solidFill>
                <a:prstClr val="black"/>
              </a:solidFill>
              <a:latin typeface="+mn-ea"/>
            </a:endParaRPr>
          </a:p>
        </p:txBody>
      </p:sp>
      <p:sp>
        <p:nvSpPr>
          <p:cNvPr id="5" name="タイトル 1"/>
          <p:cNvSpPr txBox="1">
            <a:spLocks/>
          </p:cNvSpPr>
          <p:nvPr/>
        </p:nvSpPr>
        <p:spPr>
          <a:xfrm>
            <a:off x="741231" y="115899"/>
            <a:ext cx="8420100" cy="504825"/>
          </a:xfrm>
          <a:prstGeom prst="rect">
            <a:avLst/>
          </a:prstGeom>
          <a:solidFill>
            <a:srgbClr val="00B0F0">
              <a:alpha val="60000"/>
            </a:srgbClr>
          </a:solidFill>
          <a:ln w="12700">
            <a:solidFill>
              <a:schemeClr val="tx1"/>
            </a:solidFill>
          </a:ln>
        </p:spPr>
        <p:txBody>
          <a:bodyPr anchor="ctr"/>
          <a:lstStyle>
            <a:lvl1pPr algn="ctr" defTabSz="914400" rtl="0" eaLnBrk="1" latinLnBrk="0" hangingPunct="1">
              <a:spcBef>
                <a:spcPct val="0"/>
              </a:spcBef>
              <a:buNone/>
              <a:defRPr kumimoji="1" sz="4400" kern="1200">
                <a:solidFill>
                  <a:schemeClr val="tx1"/>
                </a:solidFill>
                <a:latin typeface="+mj-lt"/>
                <a:ea typeface="+mj-ea"/>
                <a:cs typeface="+mj-cs"/>
              </a:defRPr>
            </a:lvl1pPr>
          </a:lstStyle>
          <a:p>
            <a:pPr>
              <a:spcBef>
                <a:spcPts val="0"/>
              </a:spcBef>
              <a:defRPr/>
            </a:pPr>
            <a:r>
              <a:rPr lang="en-US" altLang="ja-JP" sz="2400" dirty="0" smtClean="0">
                <a:solidFill>
                  <a:prstClr val="black"/>
                </a:solidFill>
                <a:latin typeface="ＭＳ Ｐゴシック"/>
              </a:rPr>
              <a:t>《</a:t>
            </a:r>
            <a:r>
              <a:rPr lang="ja-JP" altLang="en-US" sz="2400" dirty="0" smtClean="0">
                <a:solidFill>
                  <a:prstClr val="black"/>
                </a:solidFill>
                <a:latin typeface="ＭＳ Ｐゴシック"/>
              </a:rPr>
              <a:t>中医協における検討</a:t>
            </a:r>
            <a:r>
              <a:rPr lang="en-US" altLang="ja-JP" sz="2400" dirty="0" smtClean="0">
                <a:solidFill>
                  <a:prstClr val="black"/>
                </a:solidFill>
                <a:latin typeface="ＭＳ Ｐゴシック"/>
              </a:rPr>
              <a:t>》</a:t>
            </a:r>
          </a:p>
        </p:txBody>
      </p:sp>
      <p:sp>
        <p:nvSpPr>
          <p:cNvPr id="6"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62</a:t>
            </a:fld>
            <a:endParaRPr lang="ja-JP" altLang="en-US" dirty="0">
              <a:solidFill>
                <a:prstClr val="black"/>
              </a:solidFill>
            </a:endParaRPr>
          </a:p>
        </p:txBody>
      </p:sp>
    </p:spTree>
    <p:extLst>
      <p:ext uri="{BB962C8B-B14F-4D97-AF65-F5344CB8AC3E}">
        <p14:creationId xmlns:p14="http://schemas.microsoft.com/office/powerpoint/2010/main" val="1079875899"/>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1729" name="Text Box 2"/>
          <p:cNvSpPr txBox="1">
            <a:spLocks noChangeArrowheads="1"/>
          </p:cNvSpPr>
          <p:nvPr/>
        </p:nvSpPr>
        <p:spPr bwMode="auto">
          <a:xfrm>
            <a:off x="1120279"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これまでの審議状況</a:t>
            </a:r>
            <a:r>
              <a:rPr lang="en-US" altLang="ja-JP" sz="3200" dirty="0" smtClean="0">
                <a:solidFill>
                  <a:srgbClr val="000000"/>
                </a:solidFill>
                <a:latin typeface="ＭＳ Ｐゴシック"/>
              </a:rPr>
              <a:t>《</a:t>
            </a:r>
            <a:r>
              <a:rPr lang="ja-JP" altLang="en-US" sz="3200" dirty="0" smtClean="0">
                <a:solidFill>
                  <a:srgbClr val="000000"/>
                </a:solidFill>
                <a:latin typeface="ＭＳ Ｐゴシック"/>
              </a:rPr>
              <a:t>平成２６年度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841730" name="Text Box 3"/>
          <p:cNvSpPr txBox="1">
            <a:spLocks noChangeArrowheads="1"/>
          </p:cNvSpPr>
          <p:nvPr/>
        </p:nvSpPr>
        <p:spPr bwMode="auto">
          <a:xfrm>
            <a:off x="127265" y="788992"/>
            <a:ext cx="9427898" cy="5116390"/>
          </a:xfrm>
          <a:prstGeom prst="rect">
            <a:avLst/>
          </a:prstGeom>
          <a:noFill/>
          <a:ln w="9525">
            <a:solidFill>
              <a:schemeClr val="tx1"/>
            </a:solidFill>
            <a:prstDash val="dash"/>
            <a:miter lim="800000"/>
            <a:headEnd/>
            <a:tailEnd/>
          </a:ln>
        </p:spPr>
        <p:txBody>
          <a:bodyPr lIns="89987" tIns="46794" rIns="89987" bIns="46794">
            <a:spAutoFit/>
          </a:bodyPr>
          <a:lstStyle/>
          <a:p>
            <a:pPr>
              <a:lnSpc>
                <a:spcPts val="2000"/>
              </a:lnSpc>
              <a:spcBef>
                <a:spcPts val="600"/>
              </a:spcBef>
              <a:defRPr/>
            </a:pPr>
            <a:r>
              <a:rPr lang="en-US" altLang="ja-JP" b="1" dirty="0" smtClean="0">
                <a:solidFill>
                  <a:prstClr val="black"/>
                </a:solidFill>
                <a:latin typeface="ＭＳ Ｐゴシック"/>
              </a:rPr>
              <a:t>【</a:t>
            </a:r>
            <a:r>
              <a:rPr lang="ja-JP" altLang="en-US" b="1" dirty="0" smtClean="0">
                <a:solidFill>
                  <a:prstClr val="black"/>
                </a:solidFill>
                <a:latin typeface="ＭＳ Ｐゴシック"/>
              </a:rPr>
              <a:t>平成２７年２月１８日</a:t>
            </a:r>
            <a:r>
              <a:rPr lang="en-US" altLang="ja-JP" b="1" dirty="0">
                <a:solidFill>
                  <a:prstClr val="black"/>
                </a:solidFill>
                <a:latin typeface="ＭＳ Ｐゴシック"/>
              </a:rPr>
              <a:t>】</a:t>
            </a:r>
            <a:r>
              <a:rPr lang="ja-JP" altLang="en-US" b="1" dirty="0">
                <a:solidFill>
                  <a:prstClr val="black"/>
                </a:solidFill>
                <a:latin typeface="ＭＳ Ｐゴシック"/>
              </a:rPr>
              <a:t> </a:t>
            </a:r>
            <a:endParaRPr lang="en-US" altLang="ja-JP" dirty="0">
              <a:solidFill>
                <a:prstClr val="black"/>
              </a:solidFill>
              <a:latin typeface="ＭＳ Ｐゴシック"/>
            </a:endParaRPr>
          </a:p>
          <a:p>
            <a:pPr fontAlgn="base">
              <a:spcBef>
                <a:spcPct val="0"/>
              </a:spcBef>
              <a:spcAft>
                <a:spcPct val="0"/>
              </a:spcAft>
            </a:pPr>
            <a:r>
              <a:rPr lang="ja-JP" altLang="en-US" dirty="0">
                <a:solidFill>
                  <a:prstClr val="black"/>
                </a:solidFill>
                <a:latin typeface="ＭＳ Ｐゴシック"/>
              </a:rPr>
              <a:t>　</a:t>
            </a:r>
            <a:r>
              <a:rPr lang="ja-JP" altLang="en-US" b="1" dirty="0" smtClean="0">
                <a:solidFill>
                  <a:prstClr val="black"/>
                </a:solidFill>
                <a:latin typeface="ＭＳ Ｐゴシック"/>
              </a:rPr>
              <a:t>・ 第２０回医療経済実態調査の実施案</a:t>
            </a:r>
            <a:endParaRPr lang="en-US" altLang="ja-JP" b="1" dirty="0" smtClean="0">
              <a:solidFill>
                <a:prstClr val="black"/>
              </a:solidFill>
              <a:latin typeface="ＭＳ Ｐゴシック"/>
            </a:endParaRPr>
          </a:p>
          <a:p>
            <a:pPr fontAlgn="base">
              <a:spcBef>
                <a:spcPct val="0"/>
              </a:spcBef>
              <a:spcAft>
                <a:spcPct val="0"/>
              </a:spcAft>
            </a:pPr>
            <a:r>
              <a:rPr lang="ja-JP" altLang="en-US" b="1" dirty="0" smtClean="0">
                <a:solidFill>
                  <a:prstClr val="black"/>
                </a:solidFill>
                <a:latin typeface="ＭＳ Ｐゴシック"/>
              </a:rPr>
              <a:t>  ・ 「国家戦略特区における保険外併用療養の特例」の対象医療機関の選定</a:t>
            </a:r>
            <a:endParaRPr lang="en-US" altLang="ja-JP" b="1" dirty="0" smtClean="0">
              <a:solidFill>
                <a:prstClr val="black"/>
              </a:solidFill>
              <a:latin typeface="ＭＳ Ｐゴシック"/>
            </a:endParaRPr>
          </a:p>
          <a:p>
            <a:pPr fontAlgn="base">
              <a:spcBef>
                <a:spcPct val="0"/>
              </a:spcBef>
              <a:spcAft>
                <a:spcPct val="0"/>
              </a:spcAft>
            </a:pPr>
            <a:r>
              <a:rPr lang="ja-JP" altLang="en-US" b="1" dirty="0" smtClean="0">
                <a:solidFill>
                  <a:prstClr val="black"/>
                </a:solidFill>
                <a:latin typeface="ＭＳ Ｐゴシック"/>
              </a:rPr>
              <a:t>  </a:t>
            </a:r>
            <a:r>
              <a:rPr lang="ja-JP" altLang="en-US" b="1" dirty="0" smtClean="0">
                <a:solidFill>
                  <a:srgbClr val="FF0000"/>
                </a:solidFill>
                <a:latin typeface="ＭＳ Ｐゴシック"/>
              </a:rPr>
              <a:t>・ 在宅医療（その１）について</a:t>
            </a:r>
            <a:endParaRPr lang="en-US" altLang="ja-JP" b="1" dirty="0" smtClean="0">
              <a:solidFill>
                <a:srgbClr val="FF0000"/>
              </a:solidFill>
              <a:latin typeface="ＭＳ Ｐゴシック"/>
            </a:endParaRPr>
          </a:p>
          <a:p>
            <a:pPr fontAlgn="base">
              <a:spcBef>
                <a:spcPct val="0"/>
              </a:spcBef>
              <a:spcAft>
                <a:spcPct val="0"/>
              </a:spcAft>
            </a:pPr>
            <a:r>
              <a:rPr lang="ja-JP" altLang="en-US" dirty="0">
                <a:solidFill>
                  <a:srgbClr val="FF0000"/>
                </a:solidFill>
                <a:latin typeface="ＭＳ Ｐゴシック"/>
              </a:rPr>
              <a:t>　</a:t>
            </a:r>
            <a:r>
              <a:rPr lang="ja-JP" altLang="en-US" dirty="0" smtClean="0">
                <a:solidFill>
                  <a:srgbClr val="FF0000"/>
                </a:solidFill>
                <a:latin typeface="ＭＳ Ｐゴシック"/>
              </a:rPr>
              <a:t>　　① </a:t>
            </a:r>
            <a:r>
              <a:rPr lang="ja-JP" altLang="en-US" dirty="0">
                <a:solidFill>
                  <a:srgbClr val="FF0000"/>
                </a:solidFill>
                <a:latin typeface="ＭＳ Ｐゴシック"/>
              </a:rPr>
              <a:t>社会</a:t>
            </a:r>
            <a:r>
              <a:rPr lang="ja-JP" altLang="en-US" dirty="0" smtClean="0">
                <a:solidFill>
                  <a:srgbClr val="FF0000"/>
                </a:solidFill>
                <a:latin typeface="ＭＳ Ｐゴシック"/>
              </a:rPr>
              <a:t>保障・税一体化改革と平成２６年度診療報酬改定の経緯</a:t>
            </a:r>
            <a:r>
              <a:rPr lang="en-US" altLang="ja-JP" dirty="0" smtClean="0">
                <a:solidFill>
                  <a:srgbClr val="FF0000"/>
                </a:solidFill>
                <a:latin typeface="ＭＳ Ｐゴシック"/>
              </a:rPr>
              <a:t> </a:t>
            </a:r>
          </a:p>
          <a:p>
            <a:pPr fontAlgn="base">
              <a:spcBef>
                <a:spcPct val="0"/>
              </a:spcBef>
              <a:spcAft>
                <a:spcPct val="0"/>
              </a:spcAft>
            </a:pPr>
            <a:r>
              <a:rPr lang="en-US" altLang="ja-JP" dirty="0">
                <a:solidFill>
                  <a:srgbClr val="FF0000"/>
                </a:solidFill>
                <a:latin typeface="ＭＳ Ｐゴシック"/>
              </a:rPr>
              <a:t> </a:t>
            </a:r>
            <a:r>
              <a:rPr lang="en-US" altLang="ja-JP" dirty="0" smtClean="0">
                <a:solidFill>
                  <a:srgbClr val="FF0000"/>
                </a:solidFill>
                <a:latin typeface="ＭＳ Ｐゴシック"/>
              </a:rPr>
              <a:t>   </a:t>
            </a:r>
            <a:r>
              <a:rPr lang="ja-JP" altLang="en-US" dirty="0" smtClean="0">
                <a:solidFill>
                  <a:srgbClr val="FF0000"/>
                </a:solidFill>
                <a:latin typeface="ＭＳ Ｐゴシック"/>
              </a:rPr>
              <a:t>　② 在宅医療を取り巻く現状について</a:t>
            </a:r>
            <a:endParaRPr lang="en-US" altLang="ja-JP" dirty="0">
              <a:solidFill>
                <a:srgbClr val="FF0000"/>
              </a:solidFill>
              <a:latin typeface="ＭＳ Ｐゴシック"/>
            </a:endParaRPr>
          </a:p>
          <a:p>
            <a:pPr fontAlgn="base">
              <a:spcBef>
                <a:spcPct val="0"/>
              </a:spcBef>
              <a:spcAft>
                <a:spcPct val="0"/>
              </a:spcAft>
            </a:pPr>
            <a:r>
              <a:rPr lang="en-US" altLang="ja-JP" dirty="0" smtClean="0">
                <a:solidFill>
                  <a:srgbClr val="FF0000"/>
                </a:solidFill>
                <a:latin typeface="ＭＳ Ｐゴシック"/>
              </a:rPr>
              <a:t>    </a:t>
            </a:r>
            <a:r>
              <a:rPr lang="ja-JP" altLang="en-US" dirty="0" smtClean="0">
                <a:solidFill>
                  <a:srgbClr val="FF0000"/>
                </a:solidFill>
                <a:latin typeface="ＭＳ Ｐゴシック"/>
              </a:rPr>
              <a:t>　③ 在宅医療に対する診療報酬上の評価</a:t>
            </a:r>
            <a:endParaRPr lang="en-US" altLang="ja-JP" dirty="0" smtClean="0">
              <a:solidFill>
                <a:srgbClr val="FF0000"/>
              </a:solidFill>
              <a:latin typeface="ＭＳ Ｐゴシック"/>
            </a:endParaRPr>
          </a:p>
          <a:p>
            <a:pPr fontAlgn="base">
              <a:spcBef>
                <a:spcPct val="0"/>
              </a:spcBef>
              <a:spcAft>
                <a:spcPct val="0"/>
              </a:spcAft>
            </a:pPr>
            <a:r>
              <a:rPr lang="ja-JP" altLang="en-US" dirty="0" smtClean="0">
                <a:solidFill>
                  <a:srgbClr val="FF0000"/>
                </a:solidFill>
                <a:latin typeface="ＭＳ Ｐゴシック"/>
              </a:rPr>
              <a:t>    　④ 在宅医療の提供体制・提供状況について</a:t>
            </a:r>
            <a:endParaRPr lang="en-US" altLang="ja-JP" dirty="0" smtClean="0">
              <a:solidFill>
                <a:srgbClr val="FF0000"/>
              </a:solidFill>
              <a:latin typeface="ＭＳ Ｐゴシック"/>
            </a:endParaRPr>
          </a:p>
          <a:p>
            <a:pPr fontAlgn="base">
              <a:spcBef>
                <a:spcPct val="0"/>
              </a:spcBef>
              <a:spcAft>
                <a:spcPct val="0"/>
              </a:spcAft>
            </a:pPr>
            <a:r>
              <a:rPr lang="ja-JP" altLang="en-US" dirty="0" smtClean="0">
                <a:solidFill>
                  <a:srgbClr val="FF0000"/>
                </a:solidFill>
                <a:latin typeface="ＭＳ Ｐゴシック"/>
              </a:rPr>
              <a:t>    　⑤ 訪問看護について</a:t>
            </a:r>
            <a:endParaRPr lang="en-US" altLang="ja-JP" dirty="0" smtClean="0">
              <a:solidFill>
                <a:srgbClr val="FF0000"/>
              </a:solidFill>
              <a:latin typeface="ＭＳ Ｐゴシック"/>
            </a:endParaRPr>
          </a:p>
          <a:p>
            <a:pPr fontAlgn="base">
              <a:spcBef>
                <a:spcPct val="0"/>
              </a:spcBef>
              <a:spcAft>
                <a:spcPct val="0"/>
              </a:spcAft>
            </a:pPr>
            <a:r>
              <a:rPr lang="en-US" altLang="ja-JP" dirty="0" smtClean="0">
                <a:solidFill>
                  <a:srgbClr val="FF0000"/>
                </a:solidFill>
                <a:latin typeface="ＭＳ Ｐゴシック"/>
              </a:rPr>
              <a:t>    </a:t>
            </a:r>
            <a:r>
              <a:rPr lang="ja-JP" altLang="en-US" dirty="0" smtClean="0">
                <a:solidFill>
                  <a:srgbClr val="FF0000"/>
                </a:solidFill>
                <a:latin typeface="ＭＳ Ｐゴシック"/>
              </a:rPr>
              <a:t>　⑥ 外来応需体制の運用のあり方について</a:t>
            </a:r>
            <a:endParaRPr lang="en-US" altLang="ja-JP" dirty="0" smtClean="0">
              <a:solidFill>
                <a:srgbClr val="FF0000"/>
              </a:solidFill>
              <a:latin typeface="ＭＳ Ｐゴシック"/>
            </a:endParaRPr>
          </a:p>
          <a:p>
            <a:pPr fontAlgn="base">
              <a:spcBef>
                <a:spcPct val="0"/>
              </a:spcBef>
              <a:spcAft>
                <a:spcPct val="0"/>
              </a:spcAft>
            </a:pPr>
            <a:r>
              <a:rPr lang="ja-JP" altLang="en-US" b="1" dirty="0" smtClean="0">
                <a:solidFill>
                  <a:prstClr val="black"/>
                </a:solidFill>
                <a:latin typeface="ＭＳ Ｐゴシック"/>
              </a:rPr>
              <a:t>  ・ 平成２６年４月～９月医療費の動向のポイント</a:t>
            </a:r>
            <a:endParaRPr lang="en-US" altLang="ja-JP" b="1" dirty="0" smtClean="0">
              <a:solidFill>
                <a:prstClr val="black"/>
              </a:solidFill>
              <a:latin typeface="ＭＳ Ｐゴシック"/>
            </a:endParaRPr>
          </a:p>
          <a:p>
            <a:pPr fontAlgn="base">
              <a:spcBef>
                <a:spcPts val="600"/>
              </a:spcBef>
              <a:spcAft>
                <a:spcPct val="0"/>
              </a:spcAft>
            </a:pPr>
            <a:r>
              <a:rPr lang="en-US" altLang="ja-JP" b="1" dirty="0" smtClean="0">
                <a:solidFill>
                  <a:prstClr val="black"/>
                </a:solidFill>
                <a:latin typeface="ＭＳ Ｐゴシック"/>
              </a:rPr>
              <a:t>【</a:t>
            </a:r>
            <a:r>
              <a:rPr lang="ja-JP" altLang="en-US" b="1" dirty="0" smtClean="0">
                <a:solidFill>
                  <a:prstClr val="black"/>
                </a:solidFill>
                <a:latin typeface="ＭＳ Ｐゴシック"/>
              </a:rPr>
              <a:t>３月４日</a:t>
            </a:r>
            <a:r>
              <a:rPr lang="en-US" altLang="ja-JP" b="1" dirty="0">
                <a:solidFill>
                  <a:prstClr val="black"/>
                </a:solidFill>
                <a:latin typeface="ＭＳ Ｐゴシック"/>
              </a:rPr>
              <a:t>】</a:t>
            </a:r>
            <a:r>
              <a:rPr lang="ja-JP" altLang="en-US" b="1" dirty="0">
                <a:solidFill>
                  <a:prstClr val="black"/>
                </a:solidFill>
                <a:latin typeface="ＭＳ Ｐゴシック"/>
              </a:rPr>
              <a:t> </a:t>
            </a:r>
            <a:endParaRPr lang="en-US" altLang="ja-JP" b="1" dirty="0">
              <a:solidFill>
                <a:prstClr val="black"/>
              </a:solidFill>
              <a:latin typeface="ＭＳ Ｐゴシック"/>
            </a:endParaRPr>
          </a:p>
          <a:p>
            <a:pPr>
              <a:lnSpc>
                <a:spcPts val="2000"/>
              </a:lnSpc>
              <a:defRPr/>
            </a:pPr>
            <a:r>
              <a:rPr lang="ja-JP" altLang="en-US" b="1" dirty="0">
                <a:solidFill>
                  <a:prstClr val="black"/>
                </a:solidFill>
                <a:latin typeface="ＭＳ Ｐゴシック"/>
              </a:rPr>
              <a:t>  ・ </a:t>
            </a:r>
            <a:r>
              <a:rPr lang="ja-JP" altLang="en-US" b="1" dirty="0" smtClean="0">
                <a:solidFill>
                  <a:prstClr val="black"/>
                </a:solidFill>
                <a:latin typeface="ＭＳ Ｐゴシック"/>
              </a:rPr>
              <a:t>平成２８年度診療報酬改定に向けた医療技術の評価・再評価に係る評価方法等（案）</a:t>
            </a:r>
            <a:endParaRPr lang="en-US" altLang="ja-JP" b="1" dirty="0" smtClean="0">
              <a:solidFill>
                <a:prstClr val="black"/>
              </a:solidFill>
              <a:latin typeface="ＭＳ Ｐゴシック"/>
            </a:endParaRPr>
          </a:p>
          <a:p>
            <a:pPr fontAlgn="base">
              <a:spcBef>
                <a:spcPct val="0"/>
              </a:spcBef>
              <a:spcAft>
                <a:spcPct val="0"/>
              </a:spcAft>
            </a:pPr>
            <a:r>
              <a:rPr lang="ja-JP" altLang="en-US" b="1" dirty="0" smtClean="0">
                <a:solidFill>
                  <a:srgbClr val="FF0000"/>
                </a:solidFill>
                <a:latin typeface="ＭＳ Ｐゴシック"/>
              </a:rPr>
              <a:t>  ・ 入院医療（その１）について</a:t>
            </a:r>
            <a:endParaRPr lang="en-US" altLang="ja-JP" b="1" dirty="0">
              <a:solidFill>
                <a:srgbClr val="FF0000"/>
              </a:solidFill>
              <a:latin typeface="ＭＳ Ｐゴシック"/>
            </a:endParaRPr>
          </a:p>
          <a:p>
            <a:pPr fontAlgn="base">
              <a:spcBef>
                <a:spcPct val="0"/>
              </a:spcBef>
              <a:spcAft>
                <a:spcPct val="0"/>
              </a:spcAft>
            </a:pPr>
            <a:r>
              <a:rPr lang="ja-JP" altLang="en-US" dirty="0">
                <a:solidFill>
                  <a:srgbClr val="FF0000"/>
                </a:solidFill>
                <a:latin typeface="ＭＳ Ｐゴシック"/>
              </a:rPr>
              <a:t>　　</a:t>
            </a:r>
            <a:r>
              <a:rPr lang="ja-JP" altLang="en-US" dirty="0" smtClean="0">
                <a:solidFill>
                  <a:srgbClr val="FF0000"/>
                </a:solidFill>
                <a:latin typeface="ＭＳ Ｐゴシック"/>
              </a:rPr>
              <a:t>　① </a:t>
            </a:r>
            <a:r>
              <a:rPr lang="ja-JP" altLang="en-US" dirty="0">
                <a:solidFill>
                  <a:srgbClr val="FF0000"/>
                </a:solidFill>
                <a:latin typeface="ＭＳ Ｐゴシック"/>
              </a:rPr>
              <a:t>社会保障・税一体化改革と平成２６年度診療報酬改定の経緯</a:t>
            </a:r>
            <a:r>
              <a:rPr lang="en-US" altLang="ja-JP" dirty="0">
                <a:solidFill>
                  <a:srgbClr val="FF0000"/>
                </a:solidFill>
                <a:latin typeface="ＭＳ Ｐゴシック"/>
              </a:rPr>
              <a:t> </a:t>
            </a:r>
          </a:p>
          <a:p>
            <a:pPr fontAlgn="base">
              <a:spcBef>
                <a:spcPct val="0"/>
              </a:spcBef>
              <a:spcAft>
                <a:spcPct val="0"/>
              </a:spcAft>
            </a:pPr>
            <a:r>
              <a:rPr lang="en-US" altLang="ja-JP" dirty="0">
                <a:solidFill>
                  <a:srgbClr val="FF0000"/>
                </a:solidFill>
                <a:latin typeface="ＭＳ Ｐゴシック"/>
              </a:rPr>
              <a:t>   </a:t>
            </a:r>
            <a:r>
              <a:rPr lang="ja-JP" altLang="en-US" dirty="0" smtClean="0">
                <a:solidFill>
                  <a:srgbClr val="FF0000"/>
                </a:solidFill>
                <a:latin typeface="ＭＳ Ｐゴシック"/>
              </a:rPr>
              <a:t>　</a:t>
            </a:r>
            <a:r>
              <a:rPr lang="en-US" altLang="ja-JP" dirty="0" smtClean="0">
                <a:solidFill>
                  <a:srgbClr val="FF0000"/>
                </a:solidFill>
                <a:latin typeface="ＭＳ Ｐゴシック"/>
              </a:rPr>
              <a:t> </a:t>
            </a:r>
            <a:r>
              <a:rPr lang="ja-JP" altLang="en-US" dirty="0">
                <a:solidFill>
                  <a:srgbClr val="FF0000"/>
                </a:solidFill>
                <a:latin typeface="ＭＳ Ｐゴシック"/>
              </a:rPr>
              <a:t>② 入院</a:t>
            </a:r>
            <a:r>
              <a:rPr lang="ja-JP" altLang="en-US" dirty="0" smtClean="0">
                <a:solidFill>
                  <a:srgbClr val="FF0000"/>
                </a:solidFill>
                <a:latin typeface="ＭＳ Ｐゴシック"/>
              </a:rPr>
              <a:t>医療</a:t>
            </a:r>
            <a:r>
              <a:rPr lang="ja-JP" altLang="en-US" dirty="0">
                <a:solidFill>
                  <a:srgbClr val="FF0000"/>
                </a:solidFill>
                <a:latin typeface="ＭＳ Ｐゴシック"/>
              </a:rPr>
              <a:t>を取り巻く現状について</a:t>
            </a:r>
            <a:endParaRPr lang="en-US" altLang="ja-JP" dirty="0">
              <a:solidFill>
                <a:srgbClr val="FF0000"/>
              </a:solidFill>
              <a:latin typeface="ＭＳ Ｐゴシック"/>
            </a:endParaRPr>
          </a:p>
          <a:p>
            <a:pPr fontAlgn="base">
              <a:spcBef>
                <a:spcPct val="0"/>
              </a:spcBef>
              <a:spcAft>
                <a:spcPct val="0"/>
              </a:spcAft>
            </a:pPr>
            <a:r>
              <a:rPr lang="en-US" altLang="ja-JP" dirty="0">
                <a:solidFill>
                  <a:srgbClr val="FF0000"/>
                </a:solidFill>
                <a:latin typeface="ＭＳ Ｐゴシック"/>
              </a:rPr>
              <a:t>    </a:t>
            </a:r>
            <a:r>
              <a:rPr lang="ja-JP" altLang="en-US" dirty="0" smtClean="0">
                <a:solidFill>
                  <a:srgbClr val="FF0000"/>
                </a:solidFill>
                <a:latin typeface="ＭＳ Ｐゴシック"/>
              </a:rPr>
              <a:t>　③ 入院医療等について</a:t>
            </a:r>
            <a:endParaRPr lang="en-US" altLang="ja-JP" dirty="0" smtClean="0">
              <a:solidFill>
                <a:srgbClr val="FF0000"/>
              </a:solidFill>
              <a:latin typeface="ＭＳ Ｐゴシック"/>
            </a:endParaRPr>
          </a:p>
          <a:p>
            <a:pPr fontAlgn="base">
              <a:spcBef>
                <a:spcPct val="0"/>
              </a:spcBef>
              <a:spcAft>
                <a:spcPct val="0"/>
              </a:spcAft>
            </a:pPr>
            <a:r>
              <a:rPr lang="ja-JP" altLang="en-US" dirty="0">
                <a:solidFill>
                  <a:srgbClr val="FF0000"/>
                </a:solidFill>
                <a:latin typeface="ＭＳ Ｐゴシック"/>
              </a:rPr>
              <a:t>　</a:t>
            </a:r>
            <a:r>
              <a:rPr lang="ja-JP" altLang="en-US" dirty="0" smtClean="0">
                <a:solidFill>
                  <a:srgbClr val="FF0000"/>
                </a:solidFill>
                <a:latin typeface="ＭＳ Ｐゴシック"/>
              </a:rPr>
              <a:t>　　　　</a:t>
            </a:r>
            <a:r>
              <a:rPr lang="en-US" altLang="ja-JP" dirty="0" smtClean="0">
                <a:solidFill>
                  <a:srgbClr val="FF0000"/>
                </a:solidFill>
                <a:latin typeface="ＭＳ Ｐゴシック"/>
              </a:rPr>
              <a:t>Ⅰ</a:t>
            </a:r>
            <a:r>
              <a:rPr lang="ja-JP" altLang="en-US" dirty="0" err="1" smtClean="0">
                <a:solidFill>
                  <a:srgbClr val="FF0000"/>
                </a:solidFill>
                <a:latin typeface="ＭＳ Ｐゴシック"/>
              </a:rPr>
              <a:t>．</a:t>
            </a:r>
            <a:r>
              <a:rPr lang="ja-JP" altLang="en-US" dirty="0" smtClean="0">
                <a:solidFill>
                  <a:srgbClr val="FF0000"/>
                </a:solidFill>
                <a:latin typeface="ＭＳ Ｐゴシック"/>
              </a:rPr>
              <a:t>急性期入院医療、</a:t>
            </a:r>
            <a:r>
              <a:rPr lang="en-US" altLang="ja-JP" dirty="0" smtClean="0">
                <a:solidFill>
                  <a:srgbClr val="FF0000"/>
                </a:solidFill>
                <a:latin typeface="ＭＳ Ｐゴシック"/>
              </a:rPr>
              <a:t>Ⅱ</a:t>
            </a:r>
            <a:r>
              <a:rPr lang="ja-JP" altLang="en-US" dirty="0" err="1" smtClean="0">
                <a:solidFill>
                  <a:srgbClr val="FF0000"/>
                </a:solidFill>
                <a:latin typeface="ＭＳ Ｐゴシック"/>
              </a:rPr>
              <a:t>．</a:t>
            </a:r>
            <a:r>
              <a:rPr lang="ja-JP" altLang="en-US" dirty="0" smtClean="0">
                <a:solidFill>
                  <a:srgbClr val="FF0000"/>
                </a:solidFill>
                <a:latin typeface="ＭＳ Ｐゴシック"/>
              </a:rPr>
              <a:t>地域包括ケア病棟・回復期入院医療、</a:t>
            </a:r>
            <a:r>
              <a:rPr lang="en-US" altLang="ja-JP" dirty="0" smtClean="0">
                <a:solidFill>
                  <a:srgbClr val="FF0000"/>
                </a:solidFill>
                <a:latin typeface="ＭＳ Ｐゴシック"/>
              </a:rPr>
              <a:t>Ⅲ</a:t>
            </a:r>
            <a:r>
              <a:rPr lang="ja-JP" altLang="en-US" dirty="0" err="1" smtClean="0">
                <a:solidFill>
                  <a:srgbClr val="FF0000"/>
                </a:solidFill>
                <a:latin typeface="ＭＳ Ｐゴシック"/>
              </a:rPr>
              <a:t>．</a:t>
            </a:r>
            <a:r>
              <a:rPr lang="ja-JP" altLang="en-US" dirty="0" smtClean="0">
                <a:solidFill>
                  <a:srgbClr val="FF0000"/>
                </a:solidFill>
                <a:latin typeface="ＭＳ Ｐゴシック"/>
              </a:rPr>
              <a:t>慢性期入院医療</a:t>
            </a:r>
            <a:endParaRPr lang="en-US" altLang="ja-JP" dirty="0" smtClean="0">
              <a:solidFill>
                <a:srgbClr val="FF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63</a:t>
            </a:fld>
            <a:endParaRPr lang="ja-JP" altLang="en-US" dirty="0">
              <a:solidFill>
                <a:prstClr val="black"/>
              </a:solidFill>
              <a:latin typeface="Arial"/>
            </a:endParaRPr>
          </a:p>
        </p:txBody>
      </p:sp>
    </p:spTree>
    <p:extLst>
      <p:ext uri="{BB962C8B-B14F-4D97-AF65-F5344CB8AC3E}">
        <p14:creationId xmlns:p14="http://schemas.microsoft.com/office/powerpoint/2010/main" val="78740778"/>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8999"/>
            <a:ext cx="9427898" cy="5357481"/>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00"/>
                </a:solidFill>
                <a:latin typeface="ＭＳ Ｐゴシック" pitchFamily="50" charset="-128"/>
              </a:rPr>
              <a:t>【</a:t>
            </a:r>
            <a:r>
              <a:rPr lang="ja-JP" altLang="en-US" sz="1800" b="1" dirty="0" smtClean="0">
                <a:solidFill>
                  <a:srgbClr val="000000"/>
                </a:solidFill>
                <a:latin typeface="ＭＳ Ｐゴシック" pitchFamily="50" charset="-128"/>
              </a:rPr>
              <a:t>３月１８日</a:t>
            </a:r>
            <a:r>
              <a:rPr lang="en-US" altLang="ja-JP" sz="1800" b="1" dirty="0" smtClean="0">
                <a:solidFill>
                  <a:srgbClr val="000000"/>
                </a:solidFill>
                <a:latin typeface="ＭＳ Ｐゴシック" pitchFamily="50" charset="-128"/>
              </a:rPr>
              <a:t>】</a:t>
            </a:r>
          </a:p>
          <a:p>
            <a:pPr eaLnBrk="1" fontAlgn="base" hangingPunct="1">
              <a:spcBef>
                <a:spcPct val="0"/>
              </a:spcBef>
              <a:spcAft>
                <a:spcPct val="0"/>
              </a:spcAft>
              <a:buFontTx/>
              <a:buNone/>
            </a:pPr>
            <a:r>
              <a:rPr lang="ja-JP" altLang="en-US" sz="1800" b="1" dirty="0" smtClean="0">
                <a:solidFill>
                  <a:srgbClr val="000000"/>
                </a:solidFill>
                <a:latin typeface="ＭＳ Ｐゴシック" pitchFamily="50" charset="-128"/>
              </a:rPr>
              <a:t>  ・ 平成２６年度診療報酬改定の結果検証に係る特別調査（平成２６年度調査）の速報案</a:t>
            </a:r>
            <a:endParaRPr lang="en-US" altLang="ja-JP" sz="1800" b="1" dirty="0" smtClean="0">
              <a:solidFill>
                <a:srgbClr val="000000"/>
              </a:solidFill>
              <a:latin typeface="ＭＳ Ｐゴシック" pitchFamily="50" charset="-128"/>
            </a:endParaRPr>
          </a:p>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　　　○ 適切</a:t>
            </a:r>
            <a:r>
              <a:rPr lang="ja-JP" altLang="en-US" sz="1800" dirty="0">
                <a:solidFill>
                  <a:srgbClr val="000000"/>
                </a:solidFill>
                <a:latin typeface="ＭＳ Ｐゴシック" pitchFamily="50" charset="-128"/>
              </a:rPr>
              <a:t>な向精神薬使用の推進や精神疾患患者の地域移行と地域定着の推進等を</a:t>
            </a:r>
            <a:r>
              <a:rPr lang="ja-JP" altLang="en-US" sz="1800" dirty="0" smtClean="0">
                <a:solidFill>
                  <a:srgbClr val="000000"/>
                </a:solidFill>
                <a:latin typeface="ＭＳ Ｐゴシック" pitchFamily="50" charset="-128"/>
              </a:rPr>
              <a:t>含む</a:t>
            </a:r>
            <a:endParaRPr lang="en-US" altLang="ja-JP" sz="1800" dirty="0" smtClean="0">
              <a:solidFill>
                <a:srgbClr val="000000"/>
              </a:solidFill>
              <a:latin typeface="ＭＳ Ｐゴシック" pitchFamily="50" charset="-128"/>
            </a:endParaRPr>
          </a:p>
          <a:p>
            <a:pPr eaLnBrk="1" fontAlgn="base" hangingPunct="1">
              <a:spcBef>
                <a:spcPct val="0"/>
              </a:spcBef>
              <a:spcAft>
                <a:spcPct val="0"/>
              </a:spcAft>
              <a:buFontTx/>
              <a:buNone/>
            </a:pPr>
            <a:r>
              <a:rPr lang="en-US" altLang="ja-JP" sz="1800" dirty="0">
                <a:solidFill>
                  <a:srgbClr val="000000"/>
                </a:solidFill>
                <a:latin typeface="ＭＳ Ｐゴシック" pitchFamily="50" charset="-128"/>
              </a:rPr>
              <a:t> </a:t>
            </a:r>
            <a:r>
              <a:rPr lang="en-US" altLang="ja-JP" sz="1800" dirty="0" smtClean="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精神</a:t>
            </a:r>
            <a:r>
              <a:rPr lang="ja-JP" altLang="en-US" sz="1800" dirty="0">
                <a:solidFill>
                  <a:srgbClr val="000000"/>
                </a:solidFill>
                <a:latin typeface="ＭＳ Ｐゴシック" pitchFamily="50" charset="-128"/>
              </a:rPr>
              <a:t>医療の実施状況調査</a:t>
            </a:r>
          </a:p>
          <a:p>
            <a:pPr eaLnBrk="1" fontAlgn="base" hangingPunct="1">
              <a:spcBef>
                <a:spcPct val="0"/>
              </a:spcBef>
              <a:spcAft>
                <a:spcPct val="0"/>
              </a:spcAft>
              <a:buFontTx/>
              <a:buNone/>
            </a:pPr>
            <a:r>
              <a:rPr lang="ja-JP" altLang="en-US" sz="1800" dirty="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    ○ 救急</a:t>
            </a:r>
            <a:r>
              <a:rPr lang="ja-JP" altLang="en-US" sz="1800" dirty="0">
                <a:solidFill>
                  <a:srgbClr val="000000"/>
                </a:solidFill>
                <a:latin typeface="ＭＳ Ｐゴシック" pitchFamily="50" charset="-128"/>
              </a:rPr>
              <a:t>医療管理加算の見直しによる影響や精神疾患患者の救急受入を含む救急医療</a:t>
            </a:r>
            <a:r>
              <a:rPr lang="ja-JP" altLang="en-US" sz="1800" dirty="0" smtClean="0">
                <a:solidFill>
                  <a:srgbClr val="000000"/>
                </a:solidFill>
                <a:latin typeface="ＭＳ Ｐゴシック" pitchFamily="50" charset="-128"/>
              </a:rPr>
              <a:t>の</a:t>
            </a:r>
            <a:endParaRPr lang="en-US" altLang="ja-JP" sz="1800" dirty="0" smtClean="0">
              <a:solidFill>
                <a:srgbClr val="000000"/>
              </a:solidFill>
              <a:latin typeface="ＭＳ Ｐゴシック" pitchFamily="50" charset="-128"/>
            </a:endParaRPr>
          </a:p>
          <a:p>
            <a:pPr eaLnBrk="1" fontAlgn="base" hangingPunct="1">
              <a:spcBef>
                <a:spcPct val="0"/>
              </a:spcBef>
              <a:spcAft>
                <a:spcPct val="0"/>
              </a:spcAft>
              <a:buFontTx/>
              <a:buNone/>
            </a:pPr>
            <a:r>
              <a:rPr lang="en-US" altLang="ja-JP" sz="1800" dirty="0">
                <a:solidFill>
                  <a:srgbClr val="000000"/>
                </a:solidFill>
                <a:latin typeface="ＭＳ Ｐゴシック" pitchFamily="50" charset="-128"/>
              </a:rPr>
              <a:t> </a:t>
            </a:r>
            <a:r>
              <a:rPr lang="en-US" altLang="ja-JP" sz="1800" dirty="0" smtClean="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実施</a:t>
            </a:r>
            <a:r>
              <a:rPr lang="ja-JP" altLang="en-US" sz="1800" dirty="0">
                <a:solidFill>
                  <a:srgbClr val="000000"/>
                </a:solidFill>
                <a:latin typeface="ＭＳ Ｐゴシック" pitchFamily="50" charset="-128"/>
              </a:rPr>
              <a:t>状況調査</a:t>
            </a:r>
          </a:p>
          <a:p>
            <a:pPr eaLnBrk="1" fontAlgn="base" hangingPunct="1">
              <a:spcBef>
                <a:spcPct val="0"/>
              </a:spcBef>
              <a:spcAft>
                <a:spcPct val="0"/>
              </a:spcAft>
              <a:buFontTx/>
              <a:buNone/>
            </a:pPr>
            <a:r>
              <a:rPr lang="ja-JP" altLang="en-US" sz="1800" dirty="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    ○ 後発医</a:t>
            </a:r>
            <a:r>
              <a:rPr lang="ja-JP" altLang="en-US" sz="1800" dirty="0">
                <a:solidFill>
                  <a:srgbClr val="000000"/>
                </a:solidFill>
                <a:latin typeface="ＭＳ Ｐゴシック" pitchFamily="50" charset="-128"/>
              </a:rPr>
              <a:t>薬品の使用促進策の影響及び実施状況調査</a:t>
            </a:r>
          </a:p>
          <a:p>
            <a:pPr eaLnBrk="1" fontAlgn="base" hangingPunct="1">
              <a:spcBef>
                <a:spcPct val="0"/>
              </a:spcBef>
              <a:spcAft>
                <a:spcPct val="0"/>
              </a:spcAft>
              <a:buFontTx/>
              <a:buNone/>
            </a:pPr>
            <a:r>
              <a:rPr lang="en-US" altLang="ja-JP" sz="1800" b="1" dirty="0">
                <a:solidFill>
                  <a:srgbClr val="000000"/>
                </a:solidFill>
                <a:latin typeface="ＭＳ Ｐゴシック" pitchFamily="50" charset="-128"/>
              </a:rPr>
              <a:t> </a:t>
            </a:r>
            <a:r>
              <a:rPr lang="en-US" altLang="ja-JP" sz="1800" b="1" dirty="0" smtClean="0">
                <a:solidFill>
                  <a:srgbClr val="000000"/>
                </a:solidFill>
                <a:latin typeface="ＭＳ Ｐゴシック" pitchFamily="50" charset="-128"/>
              </a:rPr>
              <a:t> </a:t>
            </a:r>
            <a:r>
              <a:rPr lang="ja-JP" altLang="en-US" sz="1800" b="1" dirty="0" smtClean="0">
                <a:solidFill>
                  <a:srgbClr val="000000"/>
                </a:solidFill>
              </a:rPr>
              <a:t>・ 原価計算方式における利益率の補正の定量化</a:t>
            </a:r>
            <a:endParaRPr lang="en-US" altLang="ja-JP" sz="1800" b="1" dirty="0" smtClean="0">
              <a:solidFill>
                <a:srgbClr val="000000"/>
              </a:solidFill>
            </a:endParaRPr>
          </a:p>
          <a:p>
            <a:pPr eaLnBrk="1" fontAlgn="base" hangingPunct="1">
              <a:spcBef>
                <a:spcPct val="0"/>
              </a:spcBef>
              <a:spcAft>
                <a:spcPct val="0"/>
              </a:spcAft>
              <a:buFontTx/>
              <a:buNone/>
            </a:pPr>
            <a:r>
              <a:rPr lang="ja-JP" altLang="en-US" sz="1800" b="1" dirty="0" smtClean="0">
                <a:solidFill>
                  <a:srgbClr val="000000"/>
                </a:solidFill>
              </a:rPr>
              <a:t>   ・ 新規特定保険医療材料の加算に係る定量的評価</a:t>
            </a:r>
            <a:endParaRPr lang="en-US" altLang="ja-JP" sz="1800" b="1" dirty="0" smtClean="0">
              <a:solidFill>
                <a:srgbClr val="000000"/>
              </a:solidFill>
            </a:endParaRPr>
          </a:p>
          <a:p>
            <a:pPr eaLnBrk="1" fontAlgn="base" hangingPunct="1">
              <a:spcBef>
                <a:spcPct val="0"/>
              </a:spcBef>
              <a:spcAft>
                <a:spcPct val="0"/>
              </a:spcAft>
              <a:buFontTx/>
              <a:buNone/>
            </a:pPr>
            <a:r>
              <a:rPr lang="en-US" altLang="ja-JP" sz="1800" b="1" dirty="0">
                <a:solidFill>
                  <a:srgbClr val="000000"/>
                </a:solidFill>
                <a:latin typeface="ＭＳ Ｐゴシック" pitchFamily="50" charset="-128"/>
              </a:rPr>
              <a:t> </a:t>
            </a:r>
            <a:r>
              <a:rPr lang="en-US" altLang="ja-JP" sz="1800" b="1" dirty="0" smtClean="0">
                <a:solidFill>
                  <a:srgbClr val="000000"/>
                </a:solidFill>
                <a:latin typeface="ＭＳ Ｐゴシック" pitchFamily="50" charset="-128"/>
              </a:rPr>
              <a:t> </a:t>
            </a:r>
            <a:r>
              <a:rPr lang="ja-JP" altLang="en-US" sz="1800" b="1" dirty="0" smtClean="0">
                <a:solidFill>
                  <a:srgbClr val="000000"/>
                </a:solidFill>
                <a:latin typeface="ＭＳ Ｐゴシック" pitchFamily="50" charset="-128"/>
              </a:rPr>
              <a:t>・ 被災地における特例措置（平成２７年４月以降の取扱いの検討）</a:t>
            </a:r>
            <a:endParaRPr lang="en-US" altLang="ja-JP" sz="1800" b="1" dirty="0" smtClean="0">
              <a:solidFill>
                <a:srgbClr val="000000"/>
              </a:solidFill>
              <a:latin typeface="ＭＳ Ｐゴシック" pitchFamily="50" charset="-128"/>
            </a:endParaRPr>
          </a:p>
          <a:p>
            <a:pPr eaLnBrk="1" fontAlgn="base" hangingPunct="1">
              <a:spcBef>
                <a:spcPct val="0"/>
              </a:spcBef>
              <a:spcAft>
                <a:spcPct val="0"/>
              </a:spcAft>
              <a:buFontTx/>
              <a:buNone/>
            </a:pPr>
            <a:r>
              <a:rPr lang="ja-JP" altLang="en-US" sz="1800" b="1" dirty="0" smtClean="0">
                <a:solidFill>
                  <a:srgbClr val="000000"/>
                </a:solidFill>
                <a:latin typeface="ＭＳ Ｐゴシック" pitchFamily="50" charset="-128"/>
              </a:rPr>
              <a:t>  ・ 在宅医療を専門に行う医療機関</a:t>
            </a:r>
            <a:endParaRPr lang="en-US" altLang="ja-JP" sz="1800" b="1" dirty="0" smtClean="0">
              <a:solidFill>
                <a:srgbClr val="000000"/>
              </a:solidFill>
              <a:latin typeface="ＭＳ Ｐゴシック" pitchFamily="50" charset="-128"/>
            </a:endParaRPr>
          </a:p>
          <a:p>
            <a:pPr eaLnBrk="1" fontAlgn="base" hangingPunct="1">
              <a:spcBef>
                <a:spcPct val="0"/>
              </a:spcBef>
              <a:spcAft>
                <a:spcPct val="0"/>
              </a:spcAft>
              <a:buFontTx/>
              <a:buNone/>
            </a:pPr>
            <a:r>
              <a:rPr lang="ja-JP" altLang="en-US" sz="1800" b="1" dirty="0" smtClean="0">
                <a:solidFill>
                  <a:srgbClr val="000000"/>
                </a:solidFill>
                <a:latin typeface="ＭＳ Ｐゴシック" pitchFamily="50" charset="-128"/>
              </a:rPr>
              <a:t>  ・ 先進医療通知における臨床研究中核病院等の取扱い</a:t>
            </a:r>
            <a:br>
              <a:rPr lang="ja-JP" altLang="en-US" sz="1800" b="1" dirty="0" smtClean="0">
                <a:solidFill>
                  <a:srgbClr val="000000"/>
                </a:solidFill>
                <a:latin typeface="ＭＳ Ｐゴシック" pitchFamily="50" charset="-128"/>
              </a:rPr>
            </a:br>
            <a:r>
              <a:rPr lang="en-US" altLang="ja-JP" sz="1800" b="1" dirty="0" smtClean="0">
                <a:solidFill>
                  <a:srgbClr val="000000"/>
                </a:solidFill>
                <a:latin typeface="ＭＳ Ｐゴシック" pitchFamily="50" charset="-128"/>
              </a:rPr>
              <a:t>【</a:t>
            </a:r>
            <a:r>
              <a:rPr lang="ja-JP" altLang="en-US" sz="1800" b="1" dirty="0" smtClean="0">
                <a:solidFill>
                  <a:srgbClr val="000000"/>
                </a:solidFill>
                <a:latin typeface="ＭＳ Ｐゴシック" pitchFamily="50" charset="-128"/>
              </a:rPr>
              <a:t>４月８日</a:t>
            </a:r>
            <a:r>
              <a:rPr lang="en-US" altLang="ja-JP" sz="1800" b="1" dirty="0" smtClean="0">
                <a:solidFill>
                  <a:srgbClr val="000000"/>
                </a:solidFill>
                <a:latin typeface="ＭＳ Ｐゴシック" pitchFamily="50" charset="-128"/>
              </a:rPr>
              <a:t>】</a:t>
            </a:r>
          </a:p>
          <a:p>
            <a:pPr eaLnBrk="1" fontAlgn="base" hangingPunct="1">
              <a:spcBef>
                <a:spcPct val="0"/>
              </a:spcBef>
              <a:spcAft>
                <a:spcPct val="0"/>
              </a:spcAft>
              <a:buFont typeface="Arial" charset="0"/>
              <a:buNone/>
            </a:pPr>
            <a:r>
              <a:rPr lang="ja-JP" altLang="en-US" sz="1800" b="1" dirty="0" smtClean="0">
                <a:solidFill>
                  <a:srgbClr val="FF0000"/>
                </a:solidFill>
                <a:latin typeface="ＭＳ Ｐゴシック" pitchFamily="50" charset="-128"/>
              </a:rPr>
              <a:t>　・ </a:t>
            </a:r>
            <a:r>
              <a:rPr lang="ja-JP" altLang="en-US" sz="1800" b="1" dirty="0">
                <a:solidFill>
                  <a:srgbClr val="FF0000"/>
                </a:solidFill>
                <a:latin typeface="ＭＳ Ｐゴシック" pitchFamily="50" charset="-128"/>
              </a:rPr>
              <a:t>外来</a:t>
            </a:r>
            <a:r>
              <a:rPr lang="ja-JP" altLang="en-US" sz="1800" b="1" dirty="0" smtClean="0">
                <a:solidFill>
                  <a:srgbClr val="FF0000"/>
                </a:solidFill>
                <a:latin typeface="ＭＳ Ｐゴシック" pitchFamily="50" charset="-128"/>
              </a:rPr>
              <a:t>医療（その１）</a:t>
            </a:r>
            <a:endParaRPr lang="en-US" altLang="ja-JP" sz="1800" b="1" dirty="0">
              <a:solidFill>
                <a:srgbClr val="FF0000"/>
              </a:solidFill>
              <a:latin typeface="ＭＳ Ｐゴシック"/>
              <a:ea typeface="ＭＳ Ｐゴシック"/>
            </a:endParaRPr>
          </a:p>
          <a:p>
            <a:pPr eaLnBrk="1" fontAlgn="base" hangingPunct="1">
              <a:spcBef>
                <a:spcPct val="0"/>
              </a:spcBef>
              <a:spcAft>
                <a:spcPct val="0"/>
              </a:spcAft>
              <a:buFont typeface="Arial" charset="0"/>
              <a:buNone/>
            </a:pPr>
            <a:r>
              <a:rPr lang="ja-JP" altLang="en-US" sz="1800" dirty="0">
                <a:solidFill>
                  <a:srgbClr val="FF0000"/>
                </a:solidFill>
                <a:latin typeface="ＭＳ Ｐゴシック"/>
                <a:ea typeface="ＭＳ Ｐゴシック"/>
              </a:rPr>
              <a:t>　　</a:t>
            </a:r>
            <a:r>
              <a:rPr lang="ja-JP" altLang="en-US" sz="1800" dirty="0" smtClean="0">
                <a:solidFill>
                  <a:srgbClr val="FF0000"/>
                </a:solidFill>
                <a:latin typeface="ＭＳ Ｐゴシック"/>
                <a:ea typeface="ＭＳ Ｐゴシック"/>
              </a:rPr>
              <a:t>　① 外来医療に対する診療報酬上の評価</a:t>
            </a:r>
            <a:endParaRPr lang="en-US" altLang="ja-JP" sz="1800" dirty="0" smtClean="0">
              <a:solidFill>
                <a:srgbClr val="FF0000"/>
              </a:solidFill>
              <a:latin typeface="ＭＳ Ｐゴシック"/>
              <a:ea typeface="ＭＳ Ｐゴシック"/>
            </a:endParaRPr>
          </a:p>
          <a:p>
            <a:pPr eaLnBrk="1" fontAlgn="base" hangingPunct="1">
              <a:spcBef>
                <a:spcPct val="0"/>
              </a:spcBef>
              <a:spcAft>
                <a:spcPct val="0"/>
              </a:spcAft>
              <a:buFont typeface="Arial" charset="0"/>
              <a:buNone/>
            </a:pPr>
            <a:r>
              <a:rPr lang="en-US" altLang="ja-JP" sz="1800" dirty="0" smtClean="0">
                <a:solidFill>
                  <a:srgbClr val="FF0000"/>
                </a:solidFill>
                <a:latin typeface="ＭＳ Ｐゴシック"/>
                <a:ea typeface="ＭＳ Ｐゴシック"/>
              </a:rPr>
              <a:t>    </a:t>
            </a:r>
            <a:r>
              <a:rPr lang="ja-JP" altLang="en-US" sz="1800" dirty="0" smtClean="0">
                <a:solidFill>
                  <a:srgbClr val="FF0000"/>
                </a:solidFill>
                <a:latin typeface="ＭＳ Ｐゴシック"/>
                <a:ea typeface="ＭＳ Ｐゴシック"/>
              </a:rPr>
              <a:t>　② 外来医療全体の受診動向について</a:t>
            </a:r>
            <a:endParaRPr lang="en-US" altLang="ja-JP" sz="1800" dirty="0">
              <a:solidFill>
                <a:srgbClr val="FF0000"/>
              </a:solidFill>
              <a:latin typeface="ＭＳ Ｐゴシック"/>
              <a:ea typeface="ＭＳ Ｐゴシック"/>
            </a:endParaRPr>
          </a:p>
          <a:p>
            <a:pPr eaLnBrk="1" fontAlgn="base" hangingPunct="1">
              <a:spcBef>
                <a:spcPct val="0"/>
              </a:spcBef>
              <a:spcAft>
                <a:spcPct val="0"/>
              </a:spcAft>
              <a:buFont typeface="Arial" charset="0"/>
              <a:buNone/>
            </a:pPr>
            <a:r>
              <a:rPr lang="en-US" altLang="ja-JP" sz="1800" dirty="0">
                <a:solidFill>
                  <a:srgbClr val="FF0000"/>
                </a:solidFill>
                <a:latin typeface="ＭＳ Ｐゴシック"/>
                <a:ea typeface="ＭＳ Ｐゴシック"/>
              </a:rPr>
              <a:t>    </a:t>
            </a:r>
            <a:r>
              <a:rPr lang="ja-JP" altLang="en-US" sz="1800" dirty="0" smtClean="0">
                <a:solidFill>
                  <a:srgbClr val="FF0000"/>
                </a:solidFill>
                <a:latin typeface="ＭＳ Ｐゴシック"/>
                <a:ea typeface="ＭＳ Ｐゴシック"/>
              </a:rPr>
              <a:t>　③ 外来の機能分化について</a:t>
            </a:r>
            <a:endParaRPr lang="en-US" altLang="ja-JP" sz="1800" dirty="0" smtClean="0">
              <a:solidFill>
                <a:srgbClr val="FF0000"/>
              </a:solidFill>
              <a:latin typeface="ＭＳ Ｐゴシック"/>
              <a:ea typeface="ＭＳ Ｐゴシック"/>
            </a:endParaRPr>
          </a:p>
          <a:p>
            <a:pPr eaLnBrk="1" fontAlgn="base" hangingPunct="1">
              <a:spcBef>
                <a:spcPct val="0"/>
              </a:spcBef>
              <a:spcAft>
                <a:spcPct val="0"/>
              </a:spcAft>
              <a:buFont typeface="Arial" charset="0"/>
              <a:buNone/>
            </a:pPr>
            <a:r>
              <a:rPr lang="ja-JP" altLang="en-US" sz="1800" dirty="0" smtClean="0">
                <a:solidFill>
                  <a:srgbClr val="FF0000"/>
                </a:solidFill>
                <a:latin typeface="ＭＳ Ｐゴシック"/>
                <a:ea typeface="ＭＳ Ｐゴシック"/>
              </a:rPr>
              <a:t>    　④ 受診行動について</a:t>
            </a:r>
            <a:endParaRPr lang="en-US" altLang="ja-JP" sz="1800" dirty="0">
              <a:solidFill>
                <a:srgbClr val="FF0000"/>
              </a:solidFill>
              <a:latin typeface="ＭＳ Ｐゴシック"/>
              <a:ea typeface="ＭＳ Ｐゴシック"/>
            </a:endParaRPr>
          </a:p>
          <a:p>
            <a:pPr eaLnBrk="1" fontAlgn="base" hangingPunct="1">
              <a:spcBef>
                <a:spcPct val="0"/>
              </a:spcBef>
              <a:spcAft>
                <a:spcPct val="0"/>
              </a:spcAft>
              <a:buFont typeface="Arial" charset="0"/>
              <a:buNone/>
            </a:pPr>
            <a:r>
              <a:rPr lang="en-US" altLang="ja-JP" sz="1800" dirty="0">
                <a:solidFill>
                  <a:srgbClr val="FF0000"/>
                </a:solidFill>
                <a:latin typeface="ＭＳ Ｐゴシック"/>
                <a:ea typeface="ＭＳ Ｐゴシック"/>
              </a:rPr>
              <a:t> </a:t>
            </a:r>
            <a:r>
              <a:rPr lang="en-US" altLang="ja-JP" sz="1800" dirty="0" smtClean="0">
                <a:solidFill>
                  <a:srgbClr val="FF0000"/>
                </a:solidFill>
                <a:latin typeface="ＭＳ Ｐゴシック"/>
                <a:ea typeface="ＭＳ Ｐゴシック"/>
              </a:rPr>
              <a:t>     </a:t>
            </a:r>
            <a:r>
              <a:rPr lang="ja-JP" altLang="en-US" sz="1800" dirty="0" smtClean="0">
                <a:solidFill>
                  <a:srgbClr val="FF0000"/>
                </a:solidFill>
                <a:latin typeface="ＭＳ Ｐゴシック"/>
                <a:ea typeface="ＭＳ Ｐゴシック"/>
              </a:rPr>
              <a:t>⑤ 主治医機能について</a:t>
            </a:r>
            <a:endParaRPr lang="en-US" altLang="ja-JP" sz="1800" b="1" dirty="0" smtClean="0">
              <a:solidFill>
                <a:srgbClr val="FF0000"/>
              </a:solidFill>
              <a:latin typeface="ＭＳ Ｐゴシック" pitchFamily="50" charset="-128"/>
            </a:endParaRPr>
          </a:p>
        </p:txBody>
      </p:sp>
      <p:sp>
        <p:nvSpPr>
          <p:cNvPr id="5" name="Text Box 2"/>
          <p:cNvSpPr txBox="1">
            <a:spLocks noChangeArrowheads="1"/>
          </p:cNvSpPr>
          <p:nvPr/>
        </p:nvSpPr>
        <p:spPr bwMode="auto">
          <a:xfrm>
            <a:off x="737165" y="188913"/>
            <a:ext cx="8442005"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smtClean="0">
                <a:solidFill>
                  <a:srgbClr val="000000"/>
                </a:solidFill>
                <a:latin typeface="ＭＳ Ｐゴシック"/>
              </a:rPr>
              <a:t>平成２６・２７年度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64</a:t>
            </a:fld>
            <a:endParaRPr lang="ja-JP" altLang="en-US" dirty="0">
              <a:solidFill>
                <a:prstClr val="black"/>
              </a:solidFill>
              <a:latin typeface="Arial"/>
            </a:endParaRPr>
          </a:p>
        </p:txBody>
      </p:sp>
    </p:spTree>
    <p:extLst>
      <p:ext uri="{BB962C8B-B14F-4D97-AF65-F5344CB8AC3E}">
        <p14:creationId xmlns:p14="http://schemas.microsoft.com/office/powerpoint/2010/main" val="937725187"/>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8999"/>
            <a:ext cx="9427898" cy="6188478"/>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00"/>
                </a:solidFill>
                <a:latin typeface="ＭＳ Ｐゴシック" pitchFamily="50" charset="-128"/>
              </a:rPr>
              <a:t>【</a:t>
            </a:r>
            <a:r>
              <a:rPr lang="ja-JP" altLang="en-US" sz="1800" b="1" dirty="0" smtClean="0">
                <a:solidFill>
                  <a:srgbClr val="000000"/>
                </a:solidFill>
                <a:latin typeface="ＭＳ Ｐゴシック" pitchFamily="50" charset="-128"/>
              </a:rPr>
              <a:t>４月２２日</a:t>
            </a:r>
            <a:r>
              <a:rPr lang="en-US" altLang="ja-JP" sz="1800" b="1" dirty="0" smtClean="0">
                <a:solidFill>
                  <a:srgbClr val="000000"/>
                </a:solidFill>
                <a:latin typeface="ＭＳ Ｐゴシック" pitchFamily="50" charset="-128"/>
              </a:rPr>
              <a:t>】</a:t>
            </a:r>
          </a:p>
          <a:p>
            <a:pPr eaLnBrk="1" fontAlgn="base" hangingPunct="1">
              <a:spcBef>
                <a:spcPct val="0"/>
              </a:spcBef>
              <a:spcAft>
                <a:spcPct val="0"/>
              </a:spcAft>
              <a:buFontTx/>
              <a:buNone/>
            </a:pPr>
            <a:r>
              <a:rPr lang="ja-JP" altLang="en-US" sz="1800" b="1" dirty="0" smtClean="0">
                <a:solidFill>
                  <a:srgbClr val="000000"/>
                </a:solidFill>
                <a:latin typeface="ＭＳ Ｐゴシック" pitchFamily="50" charset="-128"/>
              </a:rPr>
              <a:t>  ・ 平成２６年度診療報酬改定の結果検証に係る特別調査（平成２６年度調査）の速報案</a:t>
            </a:r>
            <a:endParaRPr lang="en-US" altLang="ja-JP" sz="1800" b="1" dirty="0" smtClean="0">
              <a:solidFill>
                <a:srgbClr val="000000"/>
              </a:solidFill>
              <a:latin typeface="ＭＳ Ｐゴシック" pitchFamily="50" charset="-128"/>
            </a:endParaRPr>
          </a:p>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　　　○ 機能</a:t>
            </a:r>
            <a:r>
              <a:rPr lang="ja-JP" altLang="en-US" sz="1800" dirty="0">
                <a:solidFill>
                  <a:srgbClr val="000000"/>
                </a:solidFill>
                <a:latin typeface="ＭＳ Ｐゴシック" pitchFamily="50" charset="-128"/>
              </a:rPr>
              <a:t>強化型訪問看護ステーションの実態等訪問看護の実施状況調査</a:t>
            </a:r>
          </a:p>
          <a:p>
            <a:pPr eaLnBrk="1" fontAlgn="base" hangingPunct="1">
              <a:spcBef>
                <a:spcPct val="0"/>
              </a:spcBef>
              <a:spcAft>
                <a:spcPct val="0"/>
              </a:spcAft>
              <a:buFontTx/>
              <a:buNone/>
            </a:pPr>
            <a:r>
              <a:rPr lang="ja-JP" altLang="en-US" sz="1800" dirty="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 夜間</a:t>
            </a:r>
            <a:r>
              <a:rPr lang="ja-JP" altLang="en-US" sz="1800" dirty="0">
                <a:solidFill>
                  <a:srgbClr val="000000"/>
                </a:solidFill>
                <a:latin typeface="ＭＳ Ｐゴシック" pitchFamily="50" charset="-128"/>
              </a:rPr>
              <a:t>の看護要員配置の評価や月平均夜勤時間７２時間要件を満たさない場合</a:t>
            </a:r>
            <a:r>
              <a:rPr lang="ja-JP" altLang="en-US" sz="1800" dirty="0" smtClean="0">
                <a:solidFill>
                  <a:srgbClr val="000000"/>
                </a:solidFill>
                <a:latin typeface="ＭＳ Ｐゴシック" pitchFamily="50" charset="-128"/>
              </a:rPr>
              <a:t>の</a:t>
            </a:r>
            <a:endParaRPr lang="en-US" altLang="ja-JP" sz="1800" dirty="0" smtClean="0">
              <a:solidFill>
                <a:srgbClr val="000000"/>
              </a:solidFill>
              <a:latin typeface="ＭＳ Ｐゴシック" pitchFamily="50" charset="-128"/>
            </a:endParaRPr>
          </a:p>
          <a:p>
            <a:pPr eaLnBrk="1" fontAlgn="base" hangingPunct="1">
              <a:spcBef>
                <a:spcPct val="0"/>
              </a:spcBef>
              <a:spcAft>
                <a:spcPct val="0"/>
              </a:spcAft>
              <a:buFontTx/>
              <a:buNone/>
            </a:pPr>
            <a:r>
              <a:rPr lang="en-US" altLang="ja-JP" sz="1800" dirty="0">
                <a:solidFill>
                  <a:srgbClr val="000000"/>
                </a:solidFill>
                <a:latin typeface="ＭＳ Ｐゴシック" pitchFamily="50" charset="-128"/>
              </a:rPr>
              <a:t> </a:t>
            </a:r>
            <a:r>
              <a:rPr lang="en-US" altLang="ja-JP" sz="1800" dirty="0" smtClean="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緩和</a:t>
            </a:r>
            <a:r>
              <a:rPr lang="ja-JP" altLang="en-US" sz="1800" dirty="0">
                <a:solidFill>
                  <a:srgbClr val="000000"/>
                </a:solidFill>
                <a:latin typeface="ＭＳ Ｐゴシック" pitchFamily="50" charset="-128"/>
              </a:rPr>
              <a:t>措置による影響及びチーム医療の推進等を含む医療従事者の負担軽減措置の</a:t>
            </a:r>
            <a:r>
              <a:rPr lang="ja-JP" altLang="en-US" sz="1800" dirty="0" smtClean="0">
                <a:solidFill>
                  <a:srgbClr val="000000"/>
                </a:solidFill>
                <a:latin typeface="ＭＳ Ｐゴシック" pitchFamily="50" charset="-128"/>
              </a:rPr>
              <a:t>実施</a:t>
            </a:r>
            <a:endParaRPr lang="en-US" altLang="ja-JP" sz="1800" dirty="0" smtClean="0">
              <a:solidFill>
                <a:srgbClr val="000000"/>
              </a:solidFill>
              <a:latin typeface="ＭＳ Ｐゴシック" pitchFamily="50" charset="-128"/>
            </a:endParaRPr>
          </a:p>
          <a:p>
            <a:pPr eaLnBrk="1" fontAlgn="base" hangingPunct="1">
              <a:spcBef>
                <a:spcPct val="0"/>
              </a:spcBef>
              <a:spcAft>
                <a:spcPct val="0"/>
              </a:spcAft>
              <a:buFontTx/>
              <a:buNone/>
            </a:pPr>
            <a:r>
              <a:rPr lang="en-US" altLang="ja-JP" sz="1800" dirty="0">
                <a:solidFill>
                  <a:srgbClr val="000000"/>
                </a:solidFill>
                <a:latin typeface="ＭＳ Ｐゴシック" pitchFamily="50" charset="-128"/>
              </a:rPr>
              <a:t> </a:t>
            </a:r>
            <a:r>
              <a:rPr lang="en-US" altLang="ja-JP" sz="1800" dirty="0" smtClean="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状況</a:t>
            </a:r>
            <a:r>
              <a:rPr lang="ja-JP" altLang="en-US" sz="1800" dirty="0">
                <a:solidFill>
                  <a:srgbClr val="000000"/>
                </a:solidFill>
                <a:latin typeface="ＭＳ Ｐゴシック" pitchFamily="50" charset="-128"/>
              </a:rPr>
              <a:t>調査</a:t>
            </a:r>
          </a:p>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      ○ 適切</a:t>
            </a:r>
            <a:r>
              <a:rPr lang="ja-JP" altLang="en-US" sz="1800" dirty="0">
                <a:solidFill>
                  <a:srgbClr val="000000"/>
                </a:solidFill>
                <a:latin typeface="ＭＳ Ｐゴシック" pitchFamily="50" charset="-128"/>
              </a:rPr>
              <a:t>な向精神薬使用の推進や精神疾患患者の地域移行と地域定着の推進等を</a:t>
            </a:r>
            <a:r>
              <a:rPr lang="ja-JP" altLang="en-US" sz="1800" dirty="0" smtClean="0">
                <a:solidFill>
                  <a:srgbClr val="000000"/>
                </a:solidFill>
                <a:latin typeface="ＭＳ Ｐゴシック" pitchFamily="50" charset="-128"/>
              </a:rPr>
              <a:t>含む</a:t>
            </a:r>
            <a:endParaRPr lang="en-US" altLang="ja-JP" sz="1800" dirty="0" smtClean="0">
              <a:solidFill>
                <a:srgbClr val="000000"/>
              </a:solidFill>
              <a:latin typeface="ＭＳ Ｐゴシック" pitchFamily="50" charset="-128"/>
            </a:endParaRPr>
          </a:p>
          <a:p>
            <a:pPr eaLnBrk="1" fontAlgn="base" hangingPunct="1">
              <a:spcBef>
                <a:spcPct val="0"/>
              </a:spcBef>
              <a:spcAft>
                <a:spcPct val="0"/>
              </a:spcAft>
              <a:buFontTx/>
              <a:buNone/>
            </a:pPr>
            <a:r>
              <a:rPr lang="en-US" altLang="ja-JP" sz="1800" dirty="0">
                <a:solidFill>
                  <a:srgbClr val="000000"/>
                </a:solidFill>
                <a:latin typeface="ＭＳ Ｐゴシック" pitchFamily="50" charset="-128"/>
              </a:rPr>
              <a:t> </a:t>
            </a:r>
            <a:r>
              <a:rPr lang="en-US" altLang="ja-JP" sz="1800" dirty="0" smtClean="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精神</a:t>
            </a:r>
            <a:r>
              <a:rPr lang="ja-JP" altLang="en-US" sz="1800" dirty="0">
                <a:solidFill>
                  <a:srgbClr val="000000"/>
                </a:solidFill>
                <a:latin typeface="ＭＳ Ｐゴシック" pitchFamily="50" charset="-128"/>
              </a:rPr>
              <a:t>医療の実施状況調査</a:t>
            </a:r>
          </a:p>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  </a:t>
            </a:r>
            <a:r>
              <a:rPr lang="ja-JP" altLang="en-US" sz="1800" b="1" dirty="0" smtClean="0">
                <a:solidFill>
                  <a:srgbClr val="000000"/>
                </a:solidFill>
              </a:rPr>
              <a:t>・ </a:t>
            </a:r>
            <a:r>
              <a:rPr lang="ja-JP" altLang="en-US" sz="1800" b="1" dirty="0">
                <a:solidFill>
                  <a:srgbClr val="000000"/>
                </a:solidFill>
              </a:rPr>
              <a:t>国家</a:t>
            </a:r>
            <a:r>
              <a:rPr lang="ja-JP" altLang="en-US" sz="1800" b="1" dirty="0" smtClean="0">
                <a:solidFill>
                  <a:srgbClr val="000000"/>
                </a:solidFill>
              </a:rPr>
              <a:t>戦略</a:t>
            </a:r>
            <a:r>
              <a:rPr lang="ja-JP" altLang="en-US" sz="1800" b="1" dirty="0">
                <a:solidFill>
                  <a:srgbClr val="000000"/>
                </a:solidFill>
              </a:rPr>
              <a:t>特</a:t>
            </a:r>
            <a:r>
              <a:rPr lang="ja-JP" altLang="en-US" sz="1800" b="1" dirty="0" smtClean="0">
                <a:solidFill>
                  <a:srgbClr val="000000"/>
                </a:solidFill>
              </a:rPr>
              <a:t>区</a:t>
            </a:r>
            <a:r>
              <a:rPr lang="ja-JP" altLang="en-US" sz="1800" b="1" dirty="0">
                <a:solidFill>
                  <a:srgbClr val="000000"/>
                </a:solidFill>
              </a:rPr>
              <a:t>に</a:t>
            </a:r>
            <a:r>
              <a:rPr lang="ja-JP" altLang="en-US" sz="1800" b="1" dirty="0" smtClean="0">
                <a:solidFill>
                  <a:srgbClr val="000000"/>
                </a:solidFill>
              </a:rPr>
              <a:t>おける保険外併用療養の特例の対象医療機関の選定</a:t>
            </a:r>
            <a:endParaRPr lang="en-US" altLang="ja-JP" sz="1800" b="1" dirty="0" smtClean="0">
              <a:solidFill>
                <a:srgbClr val="000000"/>
              </a:solidFill>
            </a:endParaRPr>
          </a:p>
          <a:p>
            <a:pPr eaLnBrk="1" fontAlgn="base" hangingPunct="1">
              <a:spcBef>
                <a:spcPct val="0"/>
              </a:spcBef>
              <a:spcAft>
                <a:spcPct val="0"/>
              </a:spcAft>
              <a:buFontTx/>
              <a:buNone/>
            </a:pPr>
            <a:r>
              <a:rPr lang="ja-JP" altLang="en-US" sz="1800" b="1" dirty="0" smtClean="0">
                <a:solidFill>
                  <a:srgbClr val="000000"/>
                </a:solidFill>
              </a:rPr>
              <a:t>   ・ </a:t>
            </a:r>
            <a:r>
              <a:rPr lang="ja-JP" altLang="en-US" sz="1800" b="1" dirty="0" smtClean="0">
                <a:solidFill>
                  <a:prstClr val="black"/>
                </a:solidFill>
              </a:rPr>
              <a:t>地域における医療及び介護を総合的に確保するための基本的な方針</a:t>
            </a:r>
            <a:endParaRPr lang="en-US" altLang="ja-JP" sz="1800" b="1" dirty="0" smtClean="0">
              <a:solidFill>
                <a:prstClr val="black"/>
              </a:solidFill>
            </a:endParaRPr>
          </a:p>
          <a:p>
            <a:pPr algn="r" eaLnBrk="1" fontAlgn="base" hangingPunct="1">
              <a:spcBef>
                <a:spcPct val="0"/>
              </a:spcBef>
              <a:spcAft>
                <a:spcPct val="0"/>
              </a:spcAft>
              <a:buFontTx/>
              <a:buNone/>
            </a:pPr>
            <a:r>
              <a:rPr lang="ja-JP" altLang="en-US" sz="1800" b="1" dirty="0" smtClean="0">
                <a:solidFill>
                  <a:prstClr val="black"/>
                </a:solidFill>
              </a:rPr>
              <a:t>（医療介護総合確保促進会議の開催）</a:t>
            </a:r>
            <a:endParaRPr lang="en-US" altLang="ja-JP" sz="1800" b="1" dirty="0" smtClean="0">
              <a:solidFill>
                <a:prstClr val="black"/>
              </a:solidFill>
            </a:endParaRPr>
          </a:p>
          <a:p>
            <a:pPr eaLnBrk="1" fontAlgn="base" hangingPunct="1">
              <a:spcBef>
                <a:spcPct val="0"/>
              </a:spcBef>
              <a:spcAft>
                <a:spcPct val="0"/>
              </a:spcAft>
              <a:buFontTx/>
              <a:buNone/>
            </a:pPr>
            <a:r>
              <a:rPr lang="en-US" altLang="ja-JP" sz="1800" b="1" dirty="0" smtClean="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平成２７年度介護報酬改定について</a:t>
            </a:r>
            <a:br>
              <a:rPr lang="ja-JP" altLang="en-US" sz="1800" b="1" dirty="0" smtClean="0">
                <a:solidFill>
                  <a:prstClr val="black"/>
                </a:solidFill>
                <a:latin typeface="ＭＳ Ｐゴシック" pitchFamily="50" charset="-128"/>
              </a:rPr>
            </a:b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５月１３日</a:t>
            </a:r>
            <a:r>
              <a:rPr lang="en-US" altLang="ja-JP" sz="1800" b="1" dirty="0" smtClean="0">
                <a:solidFill>
                  <a:prstClr val="black"/>
                </a:solidFill>
                <a:latin typeface="ＭＳ Ｐゴシック" pitchFamily="50" charset="-128"/>
              </a:rPr>
              <a:t>】</a:t>
            </a:r>
          </a:p>
          <a:p>
            <a:pPr eaLnBrk="1" fontAlgn="base" hangingPunct="1">
              <a:spcBef>
                <a:spcPct val="0"/>
              </a:spcBef>
              <a:spcAft>
                <a:spcPct val="0"/>
              </a:spcAft>
              <a:buFontTx/>
              <a:buNone/>
            </a:pPr>
            <a:r>
              <a:rPr lang="en-US" altLang="ja-JP" sz="1800" b="1" dirty="0">
                <a:solidFill>
                  <a:prstClr val="black"/>
                </a:solidFill>
                <a:latin typeface="ＭＳ Ｐゴシック" pitchFamily="50" charset="-128"/>
              </a:rPr>
              <a:t> </a:t>
            </a:r>
            <a:r>
              <a:rPr lang="en-US" altLang="ja-JP" sz="1800" b="1" dirty="0" smtClean="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a:t>
            </a:r>
            <a:r>
              <a:rPr lang="ja-JP" altLang="en-US" sz="1800" b="1" dirty="0">
                <a:solidFill>
                  <a:prstClr val="black"/>
                </a:solidFill>
                <a:latin typeface="ＭＳ Ｐゴシック" pitchFamily="50" charset="-128"/>
              </a:rPr>
              <a:t>肝炎治療</a:t>
            </a:r>
            <a:r>
              <a:rPr lang="ja-JP" altLang="en-US" sz="1800" b="1" dirty="0" smtClean="0">
                <a:solidFill>
                  <a:prstClr val="black"/>
                </a:solidFill>
                <a:latin typeface="ＭＳ Ｐゴシック" pitchFamily="50" charset="-128"/>
              </a:rPr>
              <a:t>薬「ソバルディ錠」の保険適用</a:t>
            </a:r>
            <a:endParaRPr lang="en-US" altLang="ja-JP" sz="1800" b="1" dirty="0" smtClean="0">
              <a:solidFill>
                <a:prstClr val="black"/>
              </a:solidFill>
              <a:latin typeface="ＭＳ Ｐゴシック" pitchFamily="50" charset="-128"/>
            </a:endParaRPr>
          </a:p>
          <a:p>
            <a:pPr eaLnBrk="1" fontAlgn="base" hangingPunct="1">
              <a:spcBef>
                <a:spcPct val="0"/>
              </a:spcBef>
              <a:spcAft>
                <a:spcPct val="0"/>
              </a:spcAft>
              <a:buFont typeface="Arial" charset="0"/>
              <a:buNone/>
            </a:pPr>
            <a:r>
              <a:rPr lang="ja-JP" altLang="en-US" sz="1800" b="1" dirty="0" smtClean="0">
                <a:solidFill>
                  <a:prstClr val="black"/>
                </a:solidFill>
                <a:latin typeface="ＭＳ Ｐゴシック" pitchFamily="50" charset="-128"/>
              </a:rPr>
              <a:t>　・ 入院医療等の調査・評価分科会における平成２７年度調査項目</a:t>
            </a:r>
            <a:endParaRPr lang="en-US" altLang="ja-JP" sz="1800" b="1" dirty="0" smtClean="0">
              <a:solidFill>
                <a:prstClr val="black"/>
              </a:solidFill>
              <a:latin typeface="ＭＳ Ｐゴシック" pitchFamily="50" charset="-128"/>
            </a:endParaRPr>
          </a:p>
          <a:p>
            <a:pPr eaLnBrk="1" fontAlgn="base" hangingPunct="1">
              <a:spcBef>
                <a:spcPct val="0"/>
              </a:spcBef>
              <a:spcAft>
                <a:spcPct val="0"/>
              </a:spcAft>
              <a:buFont typeface="Arial" charset="0"/>
              <a:buNone/>
            </a:pPr>
            <a:r>
              <a:rPr lang="en-US" altLang="ja-JP" sz="1800" b="1" dirty="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５月</a:t>
            </a:r>
            <a:r>
              <a:rPr lang="ja-JP" altLang="en-US" sz="1800" b="1" dirty="0">
                <a:solidFill>
                  <a:prstClr val="black"/>
                </a:solidFill>
                <a:latin typeface="ＭＳ Ｐゴシック" pitchFamily="50" charset="-128"/>
              </a:rPr>
              <a:t>２７</a:t>
            </a:r>
            <a:r>
              <a:rPr lang="ja-JP" altLang="en-US" sz="1800" b="1" dirty="0" smtClean="0">
                <a:solidFill>
                  <a:prstClr val="black"/>
                </a:solidFill>
                <a:latin typeface="ＭＳ Ｐゴシック" pitchFamily="50" charset="-128"/>
              </a:rPr>
              <a:t>日</a:t>
            </a:r>
            <a:r>
              <a:rPr lang="en-US" altLang="ja-JP" sz="1800" b="1" dirty="0">
                <a:solidFill>
                  <a:prstClr val="black"/>
                </a:solidFill>
                <a:latin typeface="ＭＳ Ｐゴシック" pitchFamily="50" charset="-128"/>
              </a:rPr>
              <a:t>】</a:t>
            </a:r>
            <a:endParaRPr lang="en-US" altLang="ja-JP" sz="1800" b="1" dirty="0">
              <a:solidFill>
                <a:srgbClr val="FF0000"/>
              </a:solidFill>
              <a:latin typeface="ＭＳ Ｐゴシック" pitchFamily="50" charset="-128"/>
            </a:endParaRPr>
          </a:p>
          <a:p>
            <a:pPr eaLnBrk="1" fontAlgn="base" hangingPunct="1">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在宅医療（その２）</a:t>
            </a:r>
            <a:endParaRPr lang="en-US" altLang="ja-JP" sz="1800" b="1" dirty="0" smtClean="0">
              <a:solidFill>
                <a:srgbClr val="FF0000"/>
              </a:solidFill>
              <a:latin typeface="ＭＳ Ｐゴシック" pitchFamily="50" charset="-128"/>
            </a:endParaRPr>
          </a:p>
          <a:p>
            <a:pPr eaLnBrk="1" fontAlgn="base" hangingPunct="1">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① 患者の状態像に応じた評価のあり方</a:t>
            </a:r>
            <a:endParaRPr lang="en-US" altLang="ja-JP" sz="1800" b="1" dirty="0" smtClean="0">
              <a:solidFill>
                <a:srgbClr val="FF0000"/>
              </a:solidFill>
              <a:latin typeface="ＭＳ Ｐゴシック" pitchFamily="50" charset="-128"/>
            </a:endParaRPr>
          </a:p>
          <a:p>
            <a:pPr eaLnBrk="1" fontAlgn="base" hangingPunct="1">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② 高齢者向け住まい等における在宅医療のあり方</a:t>
            </a:r>
            <a:endParaRPr lang="en-US" altLang="ja-JP" sz="1800" b="1" dirty="0" smtClean="0">
              <a:solidFill>
                <a:srgbClr val="FF0000"/>
              </a:solidFill>
              <a:latin typeface="ＭＳ Ｐゴシック" pitchFamily="50" charset="-128"/>
            </a:endParaRPr>
          </a:p>
          <a:p>
            <a:pPr eaLnBrk="1" fontAlgn="base" hangingPunct="1">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ＤＰＣ制度に係るこれまでの検討状況</a:t>
            </a:r>
            <a:endParaRPr lang="en-US" altLang="ja-JP" sz="1800" b="1" dirty="0" smtClean="0">
              <a:solidFill>
                <a:prstClr val="black"/>
              </a:solidFill>
              <a:latin typeface="ＭＳ Ｐゴシック" pitchFamily="50" charset="-128"/>
            </a:endParaRPr>
          </a:p>
          <a:p>
            <a:pPr eaLnBrk="1" fontAlgn="base" hangingPunct="1">
              <a:spcBef>
                <a:spcPct val="0"/>
              </a:spcBef>
              <a:spcAft>
                <a:spcPct val="0"/>
              </a:spcAft>
              <a:buFont typeface="Arial" charset="0"/>
              <a:buNone/>
            </a:pPr>
            <a:r>
              <a:rPr lang="ja-JP" altLang="en-US" sz="1800" b="1" dirty="0">
                <a:solidFill>
                  <a:prstClr val="black"/>
                </a:solidFill>
                <a:latin typeface="ＭＳ Ｐゴシック" pitchFamily="50" charset="-128"/>
                <a:ea typeface="ＭＳ Ｐゴシック"/>
              </a:rPr>
              <a:t>　</a:t>
            </a:r>
            <a:r>
              <a:rPr lang="ja-JP" altLang="en-US" sz="1800" b="1" dirty="0" smtClean="0">
                <a:solidFill>
                  <a:prstClr val="black"/>
                </a:solidFill>
                <a:latin typeface="ＭＳ Ｐゴシック" pitchFamily="50" charset="-128"/>
                <a:ea typeface="ＭＳ Ｐゴシック"/>
              </a:rPr>
              <a:t>・ </a:t>
            </a:r>
            <a:r>
              <a:rPr lang="ja-JP" altLang="en-US" sz="1800" b="1" dirty="0" smtClean="0">
                <a:solidFill>
                  <a:prstClr val="black"/>
                </a:solidFill>
                <a:latin typeface="ＭＳ Ｐゴシック" pitchFamily="50" charset="-128"/>
              </a:rPr>
              <a:t>ＤＰＣに関する特別調査の実施（案）</a:t>
            </a:r>
            <a:endParaRPr lang="en-US" altLang="ja-JP" sz="1800" b="1" dirty="0" smtClean="0">
              <a:solidFill>
                <a:prstClr val="black"/>
              </a:solidFill>
              <a:latin typeface="ＭＳ Ｐゴシック" pitchFamily="50" charset="-128"/>
            </a:endParaRPr>
          </a:p>
          <a:p>
            <a:pPr eaLnBrk="1" fontAlgn="base" hangingPunct="1">
              <a:spcBef>
                <a:spcPct val="0"/>
              </a:spcBef>
              <a:spcAft>
                <a:spcPct val="0"/>
              </a:spcAft>
              <a:buFont typeface="Arial" charset="0"/>
              <a:buNone/>
            </a:pPr>
            <a:r>
              <a:rPr lang="ja-JP" altLang="en-US" sz="1800" b="1" dirty="0" smtClean="0">
                <a:solidFill>
                  <a:prstClr val="black"/>
                </a:solidFill>
                <a:latin typeface="ＭＳ Ｐゴシック" pitchFamily="50" charset="-128"/>
                <a:ea typeface="ＭＳ Ｐゴシック"/>
              </a:rPr>
              <a:t>  ・ </a:t>
            </a:r>
            <a:r>
              <a:rPr lang="ja-JP" altLang="en-US" sz="1800" b="1" dirty="0">
                <a:solidFill>
                  <a:prstClr val="black"/>
                </a:solidFill>
                <a:latin typeface="ＭＳ Ｐゴシック" pitchFamily="50" charset="-128"/>
                <a:ea typeface="ＭＳ Ｐゴシック"/>
              </a:rPr>
              <a:t>費用対効果</a:t>
            </a:r>
            <a:r>
              <a:rPr lang="ja-JP" altLang="en-US" sz="1800" b="1" dirty="0" smtClean="0">
                <a:solidFill>
                  <a:prstClr val="black"/>
                </a:solidFill>
                <a:latin typeface="ＭＳ Ｐゴシック" pitchFamily="50" charset="-128"/>
                <a:ea typeface="ＭＳ Ｐゴシック"/>
              </a:rPr>
              <a:t>評価（具体例の検討結果）</a:t>
            </a:r>
            <a:endParaRPr lang="en-US" altLang="ja-JP" sz="1800" b="1" dirty="0" smtClean="0">
              <a:solidFill>
                <a:prstClr val="black"/>
              </a:solidFill>
              <a:latin typeface="ＭＳ Ｐゴシック" pitchFamily="50" charset="-128"/>
              <a:ea typeface="ＭＳ Ｐゴシック"/>
            </a:endParaRPr>
          </a:p>
        </p:txBody>
      </p:sp>
      <p:sp>
        <p:nvSpPr>
          <p:cNvPr id="5" name="Text Box 2"/>
          <p:cNvSpPr txBox="1">
            <a:spLocks noChangeArrowheads="1"/>
          </p:cNvSpPr>
          <p:nvPr/>
        </p:nvSpPr>
        <p:spPr bwMode="auto">
          <a:xfrm>
            <a:off x="1120376"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65</a:t>
            </a:fld>
            <a:endParaRPr lang="ja-JP" altLang="en-US" dirty="0">
              <a:solidFill>
                <a:prstClr val="black"/>
              </a:solidFill>
              <a:latin typeface="Arial"/>
            </a:endParaRPr>
          </a:p>
        </p:txBody>
      </p:sp>
    </p:spTree>
    <p:extLst>
      <p:ext uri="{BB962C8B-B14F-4D97-AF65-F5344CB8AC3E}">
        <p14:creationId xmlns:p14="http://schemas.microsoft.com/office/powerpoint/2010/main" val="4009271923"/>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8999"/>
            <a:ext cx="9427898" cy="5819146"/>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00"/>
                </a:solidFill>
                <a:latin typeface="ＭＳ Ｐゴシック" pitchFamily="50" charset="-128"/>
              </a:rPr>
              <a:t>【</a:t>
            </a:r>
            <a:r>
              <a:rPr lang="ja-JP" altLang="en-US" sz="1800" b="1" dirty="0" smtClean="0">
                <a:solidFill>
                  <a:srgbClr val="000000"/>
                </a:solidFill>
                <a:latin typeface="ＭＳ Ｐゴシック" pitchFamily="50" charset="-128"/>
              </a:rPr>
              <a:t>６月１０日</a:t>
            </a:r>
            <a:r>
              <a:rPr lang="en-US" altLang="ja-JP" sz="1800" b="1" dirty="0" smtClean="0">
                <a:solidFill>
                  <a:srgbClr val="000000"/>
                </a:solidFill>
                <a:latin typeface="ＭＳ Ｐゴシック" pitchFamily="50" charset="-128"/>
              </a:rPr>
              <a:t>】</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srgbClr val="FF0000"/>
                </a:solidFill>
                <a:latin typeface="ＭＳ Ｐゴシック" pitchFamily="50" charset="-128"/>
              </a:rPr>
              <a:t>  ・ 入院医療（その２）</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a:solidFill>
                  <a:srgbClr val="000000"/>
                </a:solidFill>
                <a:latin typeface="ＭＳ Ｐゴシック" pitchFamily="50" charset="-128"/>
              </a:rPr>
              <a:t> </a:t>
            </a:r>
            <a:r>
              <a:rPr lang="en-US" altLang="ja-JP" sz="1800" b="1" dirty="0" smtClean="0">
                <a:solidFill>
                  <a:srgbClr val="000000"/>
                </a:solidFill>
                <a:latin typeface="ＭＳ Ｐゴシック" pitchFamily="50" charset="-128"/>
              </a:rPr>
              <a:t>      </a:t>
            </a:r>
            <a:r>
              <a:rPr lang="ja-JP" altLang="en-US" sz="1800" b="1" dirty="0" smtClean="0">
                <a:solidFill>
                  <a:srgbClr val="FF0000"/>
                </a:solidFill>
                <a:latin typeface="ＭＳ Ｐゴシック" pitchFamily="50" charset="-128"/>
              </a:rPr>
              <a:t>① 急性期入院医療</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a:solidFill>
                  <a:srgbClr val="FF0000"/>
                </a:solidFill>
                <a:latin typeface="ＭＳ Ｐゴシック" pitchFamily="50" charset="-128"/>
              </a:rPr>
              <a:t> </a:t>
            </a:r>
            <a:r>
              <a:rPr lang="en-US" altLang="ja-JP" sz="1800" b="1" dirty="0" smtClean="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② 地域包括ケア病棟及び在宅復帰の促進</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a:solidFill>
                  <a:srgbClr val="FF0000"/>
                </a:solidFill>
                <a:latin typeface="ＭＳ Ｐゴシック" pitchFamily="50" charset="-128"/>
              </a:rPr>
              <a:t> </a:t>
            </a:r>
            <a:r>
              <a:rPr lang="en-US" altLang="ja-JP" sz="1800" b="1" dirty="0" smtClean="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地域包括ケア病棟の概況</a:t>
            </a:r>
            <a:r>
              <a:rPr lang="ja-JP" altLang="en-US" sz="1800" b="1" dirty="0">
                <a:solidFill>
                  <a:srgbClr val="FF0000"/>
                </a:solidFill>
                <a:latin typeface="ＭＳ Ｐゴシック" pitchFamily="50" charset="-128"/>
              </a:rPr>
              <a:t>・</a:t>
            </a:r>
            <a:r>
              <a:rPr lang="ja-JP" altLang="en-US" sz="1800" b="1" dirty="0" smtClean="0">
                <a:solidFill>
                  <a:srgbClr val="FF0000"/>
                </a:solidFill>
                <a:latin typeface="ＭＳ Ｐゴシック" pitchFamily="50" charset="-128"/>
              </a:rPr>
              <a:t>入院患者の現状</a:t>
            </a:r>
            <a:endParaRPr lang="en-US" altLang="ja-JP" sz="1800" b="1" dirty="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srgbClr val="FF0000"/>
                </a:solidFill>
                <a:latin typeface="ＭＳ Ｐゴシック" pitchFamily="50" charset="-128"/>
              </a:rPr>
              <a:t>　　　　　  在宅復帰の促進と医療機関の連携に関する取組状況</a:t>
            </a:r>
            <a:endParaRPr lang="en-US" altLang="ja-JP" sz="1800" b="1" dirty="0" smtClean="0">
              <a:solidFill>
                <a:srgbClr val="000000"/>
              </a:solidFill>
              <a:latin typeface="ＭＳ Ｐゴシック" pitchFamily="50" charset="-128"/>
            </a:endParaRPr>
          </a:p>
          <a:p>
            <a:pPr eaLnBrk="1" fontAlgn="base" hangingPunct="1">
              <a:lnSpc>
                <a:spcPts val="2000"/>
              </a:lnSpc>
              <a:spcBef>
                <a:spcPct val="0"/>
              </a:spcBef>
              <a:spcAft>
                <a:spcPct val="0"/>
              </a:spcAft>
              <a:buFontTx/>
              <a:buNone/>
            </a:pPr>
            <a:r>
              <a:rPr lang="ja-JP" altLang="en-US" sz="1800" b="1" dirty="0" smtClean="0">
                <a:solidFill>
                  <a:srgbClr val="000000"/>
                </a:solidFill>
                <a:latin typeface="ＭＳ Ｐゴシック" pitchFamily="50" charset="-128"/>
              </a:rPr>
              <a:t>  ・ 次期薬価制度改革に向けた主な課題と今後の議論の進め方</a:t>
            </a:r>
            <a:endParaRPr lang="en-US" altLang="ja-JP" sz="1800" b="1" dirty="0" smtClean="0">
              <a:solidFill>
                <a:srgbClr val="000000"/>
              </a:solidFill>
              <a:latin typeface="ＭＳ Ｐゴシック" pitchFamily="50" charset="-128"/>
            </a:endParaRPr>
          </a:p>
          <a:p>
            <a:pPr eaLnBrk="1" fontAlgn="base" hangingPunct="1">
              <a:lnSpc>
                <a:spcPts val="2000"/>
              </a:lnSpc>
              <a:spcBef>
                <a:spcPct val="0"/>
              </a:spcBef>
              <a:spcAft>
                <a:spcPct val="0"/>
              </a:spcAft>
              <a:buFontTx/>
              <a:buNone/>
            </a:pPr>
            <a:r>
              <a:rPr lang="ja-JP" altLang="en-US" sz="1800" dirty="0" smtClean="0">
                <a:solidFill>
                  <a:srgbClr val="000000"/>
                </a:solidFill>
                <a:latin typeface="ＭＳ Ｐゴシック" pitchFamily="50" charset="-128"/>
              </a:rPr>
              <a:t>  </a:t>
            </a:r>
            <a:r>
              <a:rPr lang="ja-JP" altLang="en-US" sz="1800" b="1" dirty="0" smtClean="0">
                <a:solidFill>
                  <a:srgbClr val="000000"/>
                </a:solidFill>
              </a:rPr>
              <a:t>・ 平成２７年度に実施する医薬品価格調査</a:t>
            </a:r>
            <a:endParaRPr lang="en-US" altLang="ja-JP" sz="1800" b="1" dirty="0" smtClean="0">
              <a:solidFill>
                <a:srgbClr val="000000"/>
              </a:solidFill>
            </a:endParaRPr>
          </a:p>
          <a:p>
            <a:pPr eaLnBrk="1" fontAlgn="base" hangingPunct="1">
              <a:lnSpc>
                <a:spcPts val="2000"/>
              </a:lnSpc>
              <a:spcBef>
                <a:spcPct val="0"/>
              </a:spcBef>
              <a:spcAft>
                <a:spcPct val="0"/>
              </a:spcAft>
              <a:buFontTx/>
              <a:buNone/>
            </a:pPr>
            <a:r>
              <a:rPr lang="ja-JP" altLang="en-US" sz="1800" b="1" dirty="0" smtClean="0">
                <a:solidFill>
                  <a:srgbClr val="000000"/>
                </a:solidFill>
              </a:rPr>
              <a:t>   ・ 保険医療材料制度の今後の検討の進め方（案）</a:t>
            </a:r>
            <a:endParaRPr lang="en-US" altLang="ja-JP" sz="1800" b="1" dirty="0" smtClean="0">
              <a:solidFill>
                <a:srgbClr val="000000"/>
              </a:solidFill>
            </a:endParaRPr>
          </a:p>
          <a:p>
            <a:pPr eaLnBrk="1" fontAlgn="base" hangingPunct="1">
              <a:lnSpc>
                <a:spcPts val="2000"/>
              </a:lnSpc>
              <a:spcBef>
                <a:spcPct val="0"/>
              </a:spcBef>
              <a:spcAft>
                <a:spcPct val="0"/>
              </a:spcAft>
              <a:buFontTx/>
              <a:buNone/>
            </a:pPr>
            <a:r>
              <a:rPr lang="ja-JP" altLang="en-US" sz="1800" b="1" dirty="0" smtClean="0">
                <a:solidFill>
                  <a:prstClr val="black"/>
                </a:solidFill>
                <a:latin typeface="ＭＳ Ｐゴシック" pitchFamily="50" charset="-128"/>
              </a:rPr>
              <a:t>  ・ 平成２７年度に実施する特定保険医療材料・再生医療等製品価格調査</a:t>
            </a:r>
            <a:br>
              <a:rPr lang="ja-JP" altLang="en-US" sz="1800" b="1" dirty="0" smtClean="0">
                <a:solidFill>
                  <a:prstClr val="black"/>
                </a:solidFill>
                <a:latin typeface="ＭＳ Ｐゴシック" pitchFamily="50" charset="-128"/>
              </a:rPr>
            </a:b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入院医療等の調査・評価分科会における平成２６年度調査結果（速報）の概要</a:t>
            </a:r>
            <a:endParaRPr lang="en-US" altLang="ja-JP" sz="1800" b="1" dirty="0" smtClean="0">
              <a:solidFill>
                <a:prstClr val="black"/>
              </a:solidFill>
              <a:latin typeface="ＭＳ Ｐゴシック" pitchFamily="50" charset="-128"/>
            </a:endParaRPr>
          </a:p>
          <a:p>
            <a:pPr eaLnBrk="1" fontAlgn="base" hangingPunct="1">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a:solidFill>
                  <a:prstClr val="black"/>
                </a:solidFill>
                <a:latin typeface="ＭＳ Ｐゴシック" pitchFamily="50" charset="-128"/>
              </a:rPr>
              <a:t>６</a:t>
            </a:r>
            <a:r>
              <a:rPr lang="ja-JP" altLang="en-US" sz="1800" b="1" dirty="0" smtClean="0">
                <a:solidFill>
                  <a:prstClr val="black"/>
                </a:solidFill>
                <a:latin typeface="ＭＳ Ｐゴシック" pitchFamily="50" charset="-128"/>
              </a:rPr>
              <a:t>月２４日</a:t>
            </a:r>
            <a:r>
              <a:rPr lang="en-US" altLang="ja-JP" sz="1800" b="1" dirty="0">
                <a:solidFill>
                  <a:prstClr val="black"/>
                </a:solidFill>
                <a:latin typeface="ＭＳ Ｐゴシック" pitchFamily="50" charset="-128"/>
              </a:rPr>
              <a:t>】</a:t>
            </a:r>
          </a:p>
          <a:p>
            <a:pPr eaLnBrk="1" fontAlgn="base" hangingPunct="1">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森田中医協会長が任期満了で退任→田辺新会長の選出</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ea typeface="ＭＳ Ｐゴシック"/>
              </a:rPr>
              <a:t>　</a:t>
            </a:r>
            <a:r>
              <a:rPr lang="ja-JP" altLang="en-US" sz="1800" b="1" dirty="0" smtClean="0">
                <a:solidFill>
                  <a:prstClr val="black"/>
                </a:solidFill>
                <a:latin typeface="ＭＳ Ｐゴシック"/>
                <a:ea typeface="ＭＳ Ｐゴシック"/>
              </a:rPr>
              <a:t>・ </a:t>
            </a:r>
            <a:r>
              <a:rPr lang="ja-JP" altLang="en-US" sz="1800" b="1" dirty="0">
                <a:solidFill>
                  <a:prstClr val="black"/>
                </a:solidFill>
                <a:latin typeface="ＭＳ Ｐゴシック" pitchFamily="50" charset="-128"/>
              </a:rPr>
              <a:t>平成２６年度診療報酬改定の結果検証に係る特別調査（平成</a:t>
            </a:r>
            <a:r>
              <a:rPr lang="ja-JP" altLang="en-US" sz="1800" b="1" dirty="0" smtClean="0">
                <a:solidFill>
                  <a:prstClr val="black"/>
                </a:solidFill>
                <a:latin typeface="ＭＳ Ｐゴシック" pitchFamily="50" charset="-128"/>
              </a:rPr>
              <a:t>２７年度</a:t>
            </a:r>
            <a:r>
              <a:rPr lang="ja-JP" altLang="en-US" sz="1800" b="1" dirty="0">
                <a:solidFill>
                  <a:prstClr val="black"/>
                </a:solidFill>
                <a:latin typeface="ＭＳ Ｐゴシック" pitchFamily="50" charset="-128"/>
              </a:rPr>
              <a:t>調査）の調査票案</a:t>
            </a:r>
            <a:endParaRPr lang="en-US" altLang="ja-JP" sz="1800" b="1" dirty="0">
              <a:solidFill>
                <a:prstClr val="black"/>
              </a:solidFill>
              <a:latin typeface="ＭＳ Ｐゴシック"/>
              <a:ea typeface="ＭＳ Ｐゴシック"/>
            </a:endParaRPr>
          </a:p>
          <a:p>
            <a:pPr eaLnBrk="1" hangingPunct="1">
              <a:lnSpc>
                <a:spcPts val="2000"/>
              </a:lnSpc>
              <a:spcBef>
                <a:spcPts val="0"/>
              </a:spcBef>
              <a:buFont typeface="Arial" charset="0"/>
              <a:buNone/>
              <a:defRPr/>
            </a:pPr>
            <a:r>
              <a:rPr lang="en-US" altLang="ja-JP" sz="1800" b="1" dirty="0">
                <a:solidFill>
                  <a:prstClr val="black"/>
                </a:solidFill>
                <a:latin typeface="ＭＳ Ｐゴシック"/>
                <a:ea typeface="ＭＳ Ｐゴシック"/>
              </a:rPr>
              <a:t>  </a:t>
            </a:r>
            <a:r>
              <a:rPr lang="ja-JP" altLang="en-US" sz="1800" b="1" dirty="0" smtClean="0">
                <a:solidFill>
                  <a:prstClr val="black"/>
                </a:solidFill>
                <a:latin typeface="ＭＳ Ｐゴシック"/>
                <a:ea typeface="ＭＳ Ｐゴシック"/>
              </a:rPr>
              <a:t>・ ＤＰＣ対象病院の合併における基準の取扱い</a:t>
            </a:r>
            <a:endParaRPr lang="en-US" altLang="ja-JP" sz="1800" b="1" dirty="0" smtClean="0">
              <a:solidFill>
                <a:prstClr val="black"/>
              </a:solidFill>
              <a:latin typeface="ＭＳ Ｐゴシック"/>
              <a:ea typeface="ＭＳ Ｐゴシック"/>
            </a:endParaRPr>
          </a:p>
          <a:p>
            <a:pPr eaLnBrk="1" hangingPunct="1">
              <a:lnSpc>
                <a:spcPts val="2000"/>
              </a:lnSpc>
              <a:spcBef>
                <a:spcPts val="0"/>
              </a:spcBef>
              <a:buFont typeface="Arial" charset="0"/>
              <a:buNone/>
              <a:defRPr/>
            </a:pPr>
            <a:r>
              <a:rPr lang="ja-JP" altLang="en-US" sz="1800" b="1" dirty="0">
                <a:solidFill>
                  <a:prstClr val="black"/>
                </a:solidFill>
                <a:latin typeface="ＭＳ Ｐゴシック"/>
                <a:ea typeface="ＭＳ Ｐゴシック"/>
              </a:rPr>
              <a:t>　</a:t>
            </a:r>
            <a:r>
              <a:rPr lang="ja-JP" altLang="en-US" sz="1800" b="1" dirty="0" smtClean="0">
                <a:solidFill>
                  <a:prstClr val="black"/>
                </a:solidFill>
                <a:latin typeface="ＭＳ Ｐゴシック"/>
                <a:ea typeface="ＭＳ Ｐゴシック"/>
              </a:rPr>
              <a:t>・ </a:t>
            </a:r>
            <a:r>
              <a:rPr lang="ja-JP" altLang="en-US" sz="1800" b="1" dirty="0">
                <a:solidFill>
                  <a:prstClr val="black"/>
                </a:solidFill>
                <a:latin typeface="ＭＳ Ｐゴシック"/>
                <a:ea typeface="ＭＳ Ｐゴシック"/>
              </a:rPr>
              <a:t>薬剤</a:t>
            </a:r>
            <a:r>
              <a:rPr lang="ja-JP" altLang="en-US" sz="1800" b="1" dirty="0" smtClean="0">
                <a:solidFill>
                  <a:prstClr val="black"/>
                </a:solidFill>
                <a:latin typeface="ＭＳ Ｐゴシック"/>
                <a:ea typeface="ＭＳ Ｐゴシック"/>
              </a:rPr>
              <a:t>服用歴の記載状況（自主点検結果）</a:t>
            </a:r>
            <a:endParaRPr lang="en-US" altLang="ja-JP" sz="1800" b="1" dirty="0" smtClean="0">
              <a:solidFill>
                <a:prstClr val="black"/>
              </a:solidFill>
              <a:latin typeface="ＭＳ Ｐゴシック"/>
              <a:ea typeface="ＭＳ Ｐゴシック"/>
            </a:endParaRPr>
          </a:p>
          <a:p>
            <a:pPr eaLnBrk="1" hangingPunct="1">
              <a:lnSpc>
                <a:spcPts val="2000"/>
              </a:lnSpc>
              <a:spcBef>
                <a:spcPts val="0"/>
              </a:spcBef>
              <a:buFont typeface="Arial" charset="0"/>
              <a:buNone/>
              <a:defRPr/>
            </a:pPr>
            <a:r>
              <a:rPr lang="ja-JP" altLang="en-US" sz="1800" b="1" dirty="0">
                <a:solidFill>
                  <a:prstClr val="black"/>
                </a:solidFill>
                <a:latin typeface="ＭＳ Ｐゴシック"/>
                <a:ea typeface="ＭＳ Ｐゴシック"/>
              </a:rPr>
              <a:t>　</a:t>
            </a:r>
            <a:r>
              <a:rPr lang="ja-JP" altLang="en-US" sz="1800" b="1" dirty="0" smtClean="0">
                <a:solidFill>
                  <a:prstClr val="black"/>
                </a:solidFill>
                <a:latin typeface="ＭＳ Ｐゴシック"/>
                <a:ea typeface="ＭＳ Ｐゴシック"/>
              </a:rPr>
              <a:t>・ </a:t>
            </a:r>
            <a:r>
              <a:rPr lang="ja-JP" altLang="en-US" sz="1800" b="1" dirty="0">
                <a:solidFill>
                  <a:prstClr val="black"/>
                </a:solidFill>
                <a:latin typeface="ＭＳ Ｐゴシック"/>
                <a:ea typeface="ＭＳ Ｐゴシック"/>
              </a:rPr>
              <a:t>費用対効果</a:t>
            </a:r>
            <a:r>
              <a:rPr lang="ja-JP" altLang="en-US" sz="1800" b="1" dirty="0" smtClean="0">
                <a:solidFill>
                  <a:prstClr val="black"/>
                </a:solidFill>
                <a:latin typeface="ＭＳ Ｐゴシック"/>
                <a:ea typeface="ＭＳ Ｐゴシック"/>
              </a:rPr>
              <a:t>評価の試行的導入（その１）</a:t>
            </a:r>
            <a:endParaRPr lang="en-US" altLang="ja-JP" sz="1800" b="1" dirty="0" smtClean="0">
              <a:solidFill>
                <a:prstClr val="black"/>
              </a:solidFill>
              <a:latin typeface="ＭＳ Ｐゴシック"/>
              <a:ea typeface="ＭＳ Ｐゴシック"/>
            </a:endParaRPr>
          </a:p>
          <a:p>
            <a:pPr eaLnBrk="1" fontAlgn="base" hangingPunct="1">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７月８日</a:t>
            </a:r>
            <a:r>
              <a:rPr lang="en-US" altLang="ja-JP" sz="1800" b="1" dirty="0">
                <a:solidFill>
                  <a:prstClr val="black"/>
                </a:solidFill>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平成</a:t>
            </a:r>
            <a:r>
              <a:rPr lang="ja-JP" altLang="en-US" sz="1800" b="1" dirty="0">
                <a:solidFill>
                  <a:prstClr val="black"/>
                </a:solidFill>
                <a:latin typeface="ＭＳ Ｐゴシック" pitchFamily="50" charset="-128"/>
              </a:rPr>
              <a:t>２６年度診療報酬改定の結果検証に係る特別調査（平成２７年度調査）の調査票</a:t>
            </a:r>
            <a:r>
              <a:rPr lang="ja-JP" altLang="en-US" sz="1800" b="1" dirty="0" smtClean="0">
                <a:solidFill>
                  <a:prstClr val="black"/>
                </a:solidFill>
                <a:latin typeface="ＭＳ Ｐゴシック" pitchFamily="50" charset="-128"/>
              </a:rPr>
              <a:t>案</a:t>
            </a:r>
            <a:endParaRPr lang="en-US" altLang="ja-JP" sz="1800" b="1" dirty="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ea typeface="ＭＳ Ｐゴシック"/>
              </a:rPr>
              <a:t>　</a:t>
            </a:r>
            <a:r>
              <a:rPr lang="ja-JP" altLang="en-US" sz="1800" b="1" dirty="0">
                <a:solidFill>
                  <a:prstClr val="black"/>
                </a:solidFill>
                <a:latin typeface="ＭＳ Ｐゴシック"/>
                <a:ea typeface="ＭＳ Ｐゴシック"/>
              </a:rPr>
              <a:t>・ </a:t>
            </a:r>
            <a:r>
              <a:rPr lang="ja-JP" altLang="en-US" sz="1800" b="1" dirty="0" smtClean="0">
                <a:solidFill>
                  <a:prstClr val="black"/>
                </a:solidFill>
                <a:latin typeface="ＭＳ Ｐゴシック"/>
                <a:ea typeface="ＭＳ Ｐゴシック"/>
              </a:rPr>
              <a:t>患者申出療養（今後の議論の進め方・検討課題）</a:t>
            </a:r>
            <a:endParaRPr lang="en-US" altLang="ja-JP" sz="1800" b="1" dirty="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prstClr val="black"/>
                </a:solidFill>
                <a:latin typeface="ＭＳ Ｐゴシック" pitchFamily="50" charset="-128"/>
                <a:ea typeface="ＭＳ Ｐゴシック"/>
              </a:rPr>
              <a:t>  ・</a:t>
            </a:r>
            <a:r>
              <a:rPr lang="en-US" altLang="ja-JP" sz="1800" b="1" dirty="0" smtClean="0">
                <a:solidFill>
                  <a:prstClr val="black"/>
                </a:solidFill>
                <a:latin typeface="ＭＳ Ｐゴシック" pitchFamily="50" charset="-128"/>
              </a:rPr>
              <a:t> </a:t>
            </a:r>
            <a:r>
              <a:rPr lang="ja-JP" altLang="en-US" sz="1800" b="1" dirty="0">
                <a:solidFill>
                  <a:prstClr val="black"/>
                </a:solidFill>
                <a:latin typeface="ＭＳ Ｐゴシック" pitchFamily="50" charset="-128"/>
              </a:rPr>
              <a:t>「経済財政運営と基本方針</a:t>
            </a:r>
            <a:r>
              <a:rPr lang="en-US" altLang="ja-JP" sz="1800" b="1" dirty="0" smtClean="0">
                <a:solidFill>
                  <a:prstClr val="black"/>
                </a:solidFill>
                <a:latin typeface="ＭＳ Ｐゴシック" pitchFamily="50" charset="-128"/>
              </a:rPr>
              <a:t>2015</a:t>
            </a:r>
            <a:r>
              <a:rPr lang="ja-JP" altLang="en-US" sz="1800" b="1" dirty="0" smtClean="0">
                <a:solidFill>
                  <a:prstClr val="black"/>
                </a:solidFill>
                <a:latin typeface="ＭＳ Ｐゴシック" pitchFamily="50" charset="-128"/>
              </a:rPr>
              <a:t>」</a:t>
            </a:r>
            <a:r>
              <a:rPr lang="ja-JP" altLang="en-US" sz="1800" b="1" dirty="0">
                <a:solidFill>
                  <a:prstClr val="black"/>
                </a:solidFill>
                <a:latin typeface="ＭＳ Ｐゴシック" pitchFamily="50" charset="-128"/>
              </a:rPr>
              <a:t>、「日本再興戦略」改訂</a:t>
            </a:r>
            <a:r>
              <a:rPr lang="en-US" altLang="ja-JP" sz="1800" b="1" dirty="0" smtClean="0">
                <a:solidFill>
                  <a:prstClr val="black"/>
                </a:solidFill>
                <a:latin typeface="ＭＳ Ｐゴシック" pitchFamily="50" charset="-128"/>
              </a:rPr>
              <a:t>2015</a:t>
            </a:r>
            <a:r>
              <a:rPr lang="ja-JP" altLang="en-US" sz="1800" b="1" dirty="0" err="1" smtClean="0">
                <a:solidFill>
                  <a:prstClr val="black"/>
                </a:solidFill>
                <a:latin typeface="ＭＳ Ｐゴシック" pitchFamily="50" charset="-128"/>
              </a:rPr>
              <a:t>、</a:t>
            </a:r>
            <a:r>
              <a:rPr lang="ja-JP" altLang="en-US" sz="1800" b="1" dirty="0">
                <a:solidFill>
                  <a:prstClr val="black"/>
                </a:solidFill>
                <a:latin typeface="ＭＳ Ｐゴシック" pitchFamily="50" charset="-128"/>
              </a:rPr>
              <a:t>「規制改革実施計画</a:t>
            </a:r>
            <a:r>
              <a:rPr lang="ja-JP" altLang="en-US" sz="1800" b="1" dirty="0" smtClean="0">
                <a:solidFill>
                  <a:prstClr val="black"/>
                </a:solidFill>
                <a:latin typeface="ＭＳ Ｐゴシック" pitchFamily="50" charset="-128"/>
              </a:rPr>
              <a:t>」に</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a:solidFill>
                  <a:prstClr val="black"/>
                </a:solidFill>
                <a:latin typeface="ＭＳ Ｐゴシック" pitchFamily="50" charset="-128"/>
              </a:rPr>
              <a:t> </a:t>
            </a:r>
            <a:r>
              <a:rPr lang="en-US" altLang="ja-JP" sz="1800" b="1" dirty="0" smtClean="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掲げられた事項の報告</a:t>
            </a:r>
            <a:endParaRPr lang="en-US" altLang="ja-JP" sz="1800" b="1" dirty="0">
              <a:solidFill>
                <a:prstClr val="black"/>
              </a:solidFill>
              <a:latin typeface="Arial" pitchFamily="34" charset="0"/>
            </a:endParaRPr>
          </a:p>
        </p:txBody>
      </p:sp>
      <p:sp>
        <p:nvSpPr>
          <p:cNvPr id="5" name="Text Box 2"/>
          <p:cNvSpPr txBox="1">
            <a:spLocks noChangeArrowheads="1"/>
          </p:cNvSpPr>
          <p:nvPr/>
        </p:nvSpPr>
        <p:spPr bwMode="auto">
          <a:xfrm>
            <a:off x="1120376"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66</a:t>
            </a:fld>
            <a:endParaRPr lang="ja-JP" altLang="en-US" dirty="0">
              <a:solidFill>
                <a:prstClr val="black"/>
              </a:solidFill>
              <a:latin typeface="Arial"/>
            </a:endParaRPr>
          </a:p>
        </p:txBody>
      </p:sp>
    </p:spTree>
    <p:extLst>
      <p:ext uri="{BB962C8B-B14F-4D97-AF65-F5344CB8AC3E}">
        <p14:creationId xmlns:p14="http://schemas.microsoft.com/office/powerpoint/2010/main" val="1544453003"/>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9005"/>
            <a:ext cx="9427898" cy="6014071"/>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00"/>
                </a:solidFill>
                <a:latin typeface="ＭＳ Ｐゴシック" pitchFamily="50" charset="-128"/>
              </a:rPr>
              <a:t>【</a:t>
            </a:r>
            <a:r>
              <a:rPr lang="ja-JP" altLang="en-US" sz="1800" b="1" dirty="0" smtClean="0">
                <a:solidFill>
                  <a:srgbClr val="000000"/>
                </a:solidFill>
                <a:latin typeface="ＭＳ Ｐゴシック" pitchFamily="50" charset="-128"/>
              </a:rPr>
              <a:t>７月２２日</a:t>
            </a:r>
            <a:r>
              <a:rPr lang="en-US" altLang="ja-JP" sz="1800" b="1" dirty="0" smtClean="0">
                <a:solidFill>
                  <a:srgbClr val="000000"/>
                </a:solidFill>
                <a:latin typeface="ＭＳ Ｐゴシック" pitchFamily="50" charset="-128"/>
              </a:rPr>
              <a:t>】</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prstClr val="black"/>
                </a:solidFill>
                <a:latin typeface="ＭＳ Ｐゴシック"/>
                <a:ea typeface="ＭＳ Ｐゴシック"/>
              </a:rPr>
              <a:t>  ・ ＤＰＣに関する特別調査の実施</a:t>
            </a:r>
            <a:endParaRPr lang="en-US" altLang="ja-JP" sz="1800" b="1" dirty="0" smtClean="0">
              <a:solidFill>
                <a:prstClr val="black"/>
              </a:solidFill>
              <a:latin typeface="ＭＳ Ｐゴシック"/>
              <a:ea typeface="ＭＳ Ｐゴシック"/>
            </a:endParaRPr>
          </a:p>
          <a:p>
            <a:pPr eaLnBrk="1" hangingPunct="1">
              <a:lnSpc>
                <a:spcPts val="2000"/>
              </a:lnSpc>
              <a:spcBef>
                <a:spcPts val="0"/>
              </a:spcBef>
              <a:buFont typeface="Arial" charset="0"/>
              <a:buNone/>
              <a:defRPr/>
            </a:pPr>
            <a:r>
              <a:rPr lang="ja-JP" altLang="en-US" sz="1800" b="1" dirty="0">
                <a:solidFill>
                  <a:prstClr val="black"/>
                </a:solidFill>
                <a:latin typeface="ＭＳ Ｐゴシック"/>
                <a:ea typeface="ＭＳ Ｐゴシック"/>
              </a:rPr>
              <a:t>　</a:t>
            </a:r>
            <a:r>
              <a:rPr lang="ja-JP" altLang="en-US" sz="1800" b="1" dirty="0" smtClean="0">
                <a:solidFill>
                  <a:prstClr val="black"/>
                </a:solidFill>
                <a:latin typeface="ＭＳ Ｐゴシック"/>
                <a:ea typeface="ＭＳ Ｐゴシック"/>
              </a:rPr>
              <a:t>・ 残薬確認と分割調剤等</a:t>
            </a:r>
            <a:endParaRPr lang="en-US" altLang="ja-JP" sz="1800" b="1" dirty="0" smtClean="0">
              <a:solidFill>
                <a:prstClr val="black"/>
              </a:solidFill>
              <a:latin typeface="ＭＳ Ｐゴシック"/>
              <a:ea typeface="ＭＳ Ｐゴシック"/>
            </a:endParaRPr>
          </a:p>
          <a:p>
            <a:pPr eaLnBrk="1" hangingPunct="1">
              <a:lnSpc>
                <a:spcPts val="2000"/>
              </a:lnSpc>
              <a:spcBef>
                <a:spcPts val="0"/>
              </a:spcBef>
              <a:buFont typeface="Arial" charset="0"/>
              <a:buNone/>
              <a:defRPr/>
            </a:pPr>
            <a:r>
              <a:rPr lang="ja-JP" altLang="en-US" sz="1800" b="1" dirty="0">
                <a:solidFill>
                  <a:prstClr val="black"/>
                </a:solidFill>
                <a:latin typeface="ＭＳ Ｐゴシック"/>
                <a:ea typeface="ＭＳ Ｐゴシック"/>
              </a:rPr>
              <a:t>　</a:t>
            </a:r>
            <a:r>
              <a:rPr lang="ja-JP" altLang="en-US" sz="1800" b="1" dirty="0" smtClean="0">
                <a:solidFill>
                  <a:prstClr val="black"/>
                </a:solidFill>
                <a:latin typeface="ＭＳ Ｐゴシック"/>
                <a:ea typeface="ＭＳ Ｐゴシック"/>
              </a:rPr>
              <a:t>・ ＩＣＴを活用した医療情報の共有の評価</a:t>
            </a:r>
            <a:endParaRPr lang="en-US" altLang="ja-JP" sz="1800" b="1" dirty="0" smtClean="0">
              <a:solidFill>
                <a:prstClr val="black"/>
              </a:solidFill>
              <a:latin typeface="ＭＳ Ｐゴシック"/>
              <a:ea typeface="ＭＳ Ｐゴシック"/>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歯科医療（その１）について</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ea typeface="ＭＳ Ｐゴシック"/>
              </a:rPr>
              <a:t>　</a:t>
            </a:r>
            <a:r>
              <a:rPr lang="ja-JP" altLang="en-US" sz="1800" b="1" dirty="0">
                <a:solidFill>
                  <a:srgbClr val="FF0000"/>
                </a:solidFill>
                <a:latin typeface="ＭＳ Ｐゴシック"/>
                <a:ea typeface="ＭＳ Ｐゴシック"/>
              </a:rPr>
              <a:t>・ </a:t>
            </a:r>
            <a:r>
              <a:rPr lang="ja-JP" altLang="en-US" sz="1800" b="1" dirty="0" smtClean="0">
                <a:solidFill>
                  <a:srgbClr val="FF0000"/>
                </a:solidFill>
                <a:latin typeface="ＭＳ Ｐゴシック"/>
                <a:ea typeface="ＭＳ Ｐゴシック"/>
              </a:rPr>
              <a:t>調剤報酬（その１）について</a:t>
            </a:r>
            <a:endParaRPr lang="en-US" altLang="ja-JP" sz="1800" b="1" dirty="0" smtClean="0">
              <a:solidFill>
                <a:srgbClr val="FF0000"/>
              </a:solidFill>
              <a:latin typeface="ＭＳ Ｐゴシック"/>
              <a:ea typeface="ＭＳ Ｐゴシック"/>
            </a:endParaRPr>
          </a:p>
          <a:p>
            <a:pPr eaLnBrk="1" fontAlgn="base" hangingPunct="1">
              <a:lnSpc>
                <a:spcPts val="2000"/>
              </a:lnSpc>
              <a:spcBef>
                <a:spcPct val="0"/>
              </a:spcBef>
              <a:spcAft>
                <a:spcPct val="0"/>
              </a:spcAft>
              <a:buFont typeface="Arial" charset="0"/>
              <a:buNone/>
            </a:pPr>
            <a:r>
              <a:rPr lang="ja-JP" altLang="en-US" sz="1800" b="1" dirty="0" smtClean="0">
                <a:solidFill>
                  <a:prstClr val="black"/>
                </a:solidFill>
                <a:latin typeface="ＭＳ Ｐゴシック" pitchFamily="50" charset="-128"/>
                <a:ea typeface="ＭＳ Ｐゴシック"/>
              </a:rPr>
              <a:t>  ・</a:t>
            </a:r>
            <a:r>
              <a:rPr lang="en-US" altLang="ja-JP" sz="1800" b="1" dirty="0" smtClean="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費用対効果評価の試行的導入（その２）</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８月７日</a:t>
            </a:r>
            <a:r>
              <a:rPr lang="en-US" altLang="ja-JP" sz="1800" b="1" dirty="0" smtClean="0">
                <a:solidFill>
                  <a:prstClr val="black"/>
                </a:solidFill>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smtClean="0">
                <a:solidFill>
                  <a:prstClr val="black"/>
                </a:solidFill>
              </a:rPr>
              <a:t>  ・ 社会</a:t>
            </a:r>
            <a:r>
              <a:rPr lang="ja-JP" altLang="en-US" sz="1800" b="1" dirty="0">
                <a:solidFill>
                  <a:prstClr val="black"/>
                </a:solidFill>
              </a:rPr>
              <a:t>保険診療に関する消費税の取扱い</a:t>
            </a:r>
            <a:r>
              <a:rPr lang="ja-JP" altLang="en-US" sz="1800" b="1" dirty="0" smtClean="0">
                <a:solidFill>
                  <a:prstClr val="black"/>
                </a:solidFill>
              </a:rPr>
              <a:t>等</a:t>
            </a:r>
            <a:r>
              <a:rPr lang="ja-JP" altLang="en-US" sz="1800" b="1" dirty="0">
                <a:solidFill>
                  <a:prstClr val="black"/>
                </a:solidFill>
              </a:rPr>
              <a:t/>
            </a:r>
            <a:br>
              <a:rPr lang="ja-JP" altLang="en-US" sz="1800" b="1" dirty="0">
                <a:solidFill>
                  <a:prstClr val="black"/>
                </a:solidFill>
              </a:rPr>
            </a:br>
            <a:r>
              <a:rPr lang="ja-JP" altLang="en-US" sz="1800" b="1" dirty="0">
                <a:solidFill>
                  <a:prstClr val="black"/>
                </a:solidFill>
              </a:rPr>
              <a:t> </a:t>
            </a:r>
            <a:r>
              <a:rPr lang="ja-JP" altLang="en-US" sz="1800" b="1" dirty="0" smtClean="0">
                <a:solidFill>
                  <a:prstClr val="black"/>
                </a:solidFill>
              </a:rPr>
              <a:t> ・ 消費税</a:t>
            </a:r>
            <a:r>
              <a:rPr lang="ja-JP" altLang="en-US" sz="1800" b="1" dirty="0">
                <a:solidFill>
                  <a:prstClr val="black"/>
                </a:solidFill>
              </a:rPr>
              <a:t>８％への引上げに伴う補てん状況の</a:t>
            </a:r>
            <a:r>
              <a:rPr lang="ja-JP" altLang="en-US" sz="1800" b="1" dirty="0" smtClean="0">
                <a:solidFill>
                  <a:prstClr val="black"/>
                </a:solidFill>
              </a:rPr>
              <a:t>把握</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８月２６日</a:t>
            </a:r>
            <a:r>
              <a:rPr lang="en-US" altLang="ja-JP" sz="1800" b="1" dirty="0" smtClean="0">
                <a:solidFill>
                  <a:prstClr val="black"/>
                </a:solidFill>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a:t>
            </a:r>
            <a:r>
              <a:rPr lang="ja-JP" altLang="en-US" sz="1800" b="1" dirty="0">
                <a:solidFill>
                  <a:prstClr val="black"/>
                </a:solidFill>
                <a:latin typeface="ＭＳ Ｐゴシック" pitchFamily="50" charset="-128"/>
              </a:rPr>
              <a:t>薬価</a:t>
            </a:r>
            <a:r>
              <a:rPr lang="ja-JP" altLang="en-US" sz="1800" b="1" dirty="0" smtClean="0">
                <a:solidFill>
                  <a:prstClr val="black"/>
                </a:solidFill>
                <a:latin typeface="ＭＳ Ｐゴシック" pitchFamily="50" charset="-128"/>
              </a:rPr>
              <a:t>改定について業界からの意見聴取</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a:solidFill>
                  <a:prstClr val="black"/>
                </a:solidFill>
                <a:latin typeface="ＭＳ Ｐゴシック" pitchFamily="50" charset="-128"/>
              </a:rPr>
              <a:t> </a:t>
            </a:r>
            <a:r>
              <a:rPr lang="en-US" altLang="ja-JP" sz="1800" b="1" dirty="0" smtClean="0">
                <a:solidFill>
                  <a:prstClr val="black"/>
                </a:solidFill>
                <a:latin typeface="ＭＳ Ｐゴシック" pitchFamily="50" charset="-128"/>
              </a:rPr>
              <a:t> </a:t>
            </a:r>
            <a:r>
              <a:rPr lang="ja-JP" altLang="en-US" sz="1800" b="1" dirty="0" smtClean="0">
                <a:solidFill>
                  <a:prstClr val="black"/>
                </a:solidFill>
                <a:latin typeface="Arial" pitchFamily="34" charset="0"/>
              </a:rPr>
              <a:t>・ </a:t>
            </a:r>
            <a:r>
              <a:rPr lang="ja-JP" altLang="en-US" sz="1800" b="1" dirty="0">
                <a:solidFill>
                  <a:prstClr val="black"/>
                </a:solidFill>
                <a:latin typeface="Arial" pitchFamily="34" charset="0"/>
              </a:rPr>
              <a:t>新規特定保険医療材料の保険償還価格算定にかかる原価計算方式での定量的評価</a:t>
            </a:r>
            <a:endParaRPr lang="en-US" altLang="ja-JP" sz="1800" b="1" dirty="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en-US" altLang="ja-JP" sz="1800" b="1" dirty="0">
                <a:solidFill>
                  <a:prstClr val="black"/>
                </a:solidFill>
                <a:latin typeface="ＭＳ Ｐゴシック" pitchFamily="50" charset="-128"/>
              </a:rPr>
              <a:t> </a:t>
            </a:r>
            <a:r>
              <a:rPr lang="en-US" altLang="ja-JP" sz="1800" b="1" dirty="0" smtClean="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肝炎</a:t>
            </a:r>
            <a:r>
              <a:rPr lang="ja-JP" altLang="en-US" sz="1800" b="1" dirty="0">
                <a:solidFill>
                  <a:prstClr val="black"/>
                </a:solidFill>
                <a:latin typeface="ＭＳ Ｐゴシック" pitchFamily="50" charset="-128"/>
              </a:rPr>
              <a:t>治療</a:t>
            </a:r>
            <a:r>
              <a:rPr lang="ja-JP" altLang="en-US" sz="1800" b="1" dirty="0" smtClean="0">
                <a:solidFill>
                  <a:prstClr val="black"/>
                </a:solidFill>
                <a:latin typeface="ＭＳ Ｐゴシック" pitchFamily="50" charset="-128"/>
              </a:rPr>
              <a:t>薬「ハーボニー配合錠」の</a:t>
            </a:r>
            <a:r>
              <a:rPr lang="ja-JP" altLang="en-US" sz="1800" b="1" dirty="0">
                <a:solidFill>
                  <a:prstClr val="black"/>
                </a:solidFill>
                <a:latin typeface="ＭＳ Ｐゴシック" pitchFamily="50" charset="-128"/>
              </a:rPr>
              <a:t>保険適用</a:t>
            </a:r>
            <a:endParaRPr lang="en-US" altLang="ja-JP" sz="1800" b="1" dirty="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prstClr val="black"/>
                </a:solidFill>
                <a:latin typeface="Arial" pitchFamily="34" charset="0"/>
              </a:rPr>
              <a:t>　・ </a:t>
            </a:r>
            <a:r>
              <a:rPr lang="ja-JP" altLang="en-US" sz="1800" b="1" dirty="0">
                <a:solidFill>
                  <a:prstClr val="black"/>
                </a:solidFill>
                <a:latin typeface="Arial" pitchFamily="34" charset="0"/>
              </a:rPr>
              <a:t>費用対効果</a:t>
            </a:r>
            <a:r>
              <a:rPr lang="ja-JP" altLang="en-US" sz="1800" b="1" dirty="0" smtClean="0">
                <a:solidFill>
                  <a:prstClr val="black"/>
                </a:solidFill>
                <a:latin typeface="Arial" pitchFamily="34" charset="0"/>
              </a:rPr>
              <a:t>評価の試行的導入に係る中間報告</a:t>
            </a:r>
            <a:endParaRPr lang="en-US" altLang="ja-JP" sz="1800" b="1" dirty="0" smtClean="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en-US" altLang="ja-JP" sz="1800" b="1" dirty="0">
                <a:solidFill>
                  <a:prstClr val="black"/>
                </a:solidFill>
                <a:latin typeface="Arial" pitchFamily="34" charset="0"/>
              </a:rPr>
              <a:t> </a:t>
            </a:r>
            <a:r>
              <a:rPr lang="en-US" altLang="ja-JP" sz="1800" b="1" dirty="0" smtClean="0">
                <a:solidFill>
                  <a:prstClr val="black"/>
                </a:solidFill>
                <a:latin typeface="Arial" pitchFamily="34" charset="0"/>
              </a:rPr>
              <a:t> </a:t>
            </a:r>
            <a:r>
              <a:rPr lang="ja-JP" altLang="en-US" sz="1800" b="1" dirty="0" smtClean="0">
                <a:solidFill>
                  <a:prstClr val="black"/>
                </a:solidFill>
                <a:latin typeface="Arial" pitchFamily="34" charset="0"/>
              </a:rPr>
              <a:t>・ 患者申出療養（その２）</a:t>
            </a:r>
            <a:endParaRPr lang="en-US" altLang="ja-JP" sz="1800" b="1" dirty="0" smtClean="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Arial" pitchFamily="34" charset="0"/>
              </a:rPr>
              <a:t>　</a:t>
            </a:r>
            <a:r>
              <a:rPr lang="ja-JP" altLang="en-US" sz="1800" b="1" dirty="0" smtClean="0">
                <a:solidFill>
                  <a:prstClr val="black"/>
                </a:solidFill>
                <a:latin typeface="Arial" pitchFamily="34" charset="0"/>
              </a:rPr>
              <a:t>・ ＤＰＣ／ＰＤＰＳの対象病院と準備病院の募集</a:t>
            </a:r>
            <a:endParaRPr lang="en-US" altLang="ja-JP" sz="1800" b="1" dirty="0" smtClean="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９月９日</a:t>
            </a:r>
            <a:r>
              <a:rPr lang="en-US" altLang="ja-JP" sz="1800" b="1" dirty="0">
                <a:solidFill>
                  <a:prstClr val="black"/>
                </a:solidFill>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 </a:t>
            </a:r>
            <a:r>
              <a:rPr lang="ja-JP" altLang="en-US" sz="1800" b="1" dirty="0" smtClean="0">
                <a:solidFill>
                  <a:prstClr val="black"/>
                </a:solidFill>
                <a:latin typeface="ＭＳ Ｐゴシック" pitchFamily="50" charset="-128"/>
              </a:rPr>
              <a:t>保険医療材料改定</a:t>
            </a:r>
            <a:r>
              <a:rPr lang="ja-JP" altLang="en-US" sz="1800" b="1" dirty="0">
                <a:solidFill>
                  <a:prstClr val="black"/>
                </a:solidFill>
                <a:latin typeface="ＭＳ Ｐゴシック" pitchFamily="50" charset="-128"/>
              </a:rPr>
              <a:t>に</a:t>
            </a:r>
            <a:r>
              <a:rPr lang="ja-JP" altLang="en-US" sz="1800" b="1" dirty="0" smtClean="0">
                <a:solidFill>
                  <a:prstClr val="black"/>
                </a:solidFill>
                <a:latin typeface="ＭＳ Ｐゴシック" pitchFamily="50" charset="-128"/>
              </a:rPr>
              <a:t>ついて医療機器業界</a:t>
            </a:r>
            <a:r>
              <a:rPr lang="ja-JP" altLang="en-US" sz="1800" b="1" dirty="0">
                <a:solidFill>
                  <a:prstClr val="black"/>
                </a:solidFill>
                <a:latin typeface="ＭＳ Ｐゴシック" pitchFamily="50" charset="-128"/>
              </a:rPr>
              <a:t>からの意見聴取</a:t>
            </a:r>
            <a:endParaRPr lang="en-US" altLang="ja-JP" sz="1800" b="1" dirty="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prstClr val="black"/>
                </a:solidFill>
                <a:latin typeface="Arial" pitchFamily="34" charset="0"/>
              </a:rPr>
              <a:t>　・ 入院分科会における平成２６年度調査結果（中間まとめ）の概要</a:t>
            </a:r>
            <a:endParaRPr lang="en-US" altLang="ja-JP" sz="1800" b="1" dirty="0" smtClean="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Arial" pitchFamily="34" charset="0"/>
              </a:rPr>
              <a:t>　</a:t>
            </a:r>
            <a:r>
              <a:rPr lang="ja-JP" altLang="en-US" sz="1800" b="1" dirty="0" smtClean="0">
                <a:solidFill>
                  <a:prstClr val="black"/>
                </a:solidFill>
                <a:latin typeface="Arial" pitchFamily="34" charset="0"/>
              </a:rPr>
              <a:t>・ 被災地における特例措置延長</a:t>
            </a:r>
            <a:endParaRPr lang="en-US" altLang="ja-JP" sz="1800" b="1" dirty="0" smtClean="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Arial" pitchFamily="34" charset="0"/>
              </a:rPr>
              <a:t>　</a:t>
            </a:r>
            <a:r>
              <a:rPr lang="ja-JP" altLang="en-US" sz="1800" b="1" dirty="0" smtClean="0">
                <a:solidFill>
                  <a:prstClr val="black"/>
                </a:solidFill>
                <a:latin typeface="Arial" pitchFamily="34" charset="0"/>
              </a:rPr>
              <a:t>・ 患者申出療養について患者団体からの意見聴取</a:t>
            </a:r>
            <a:endParaRPr lang="en-US" altLang="ja-JP" sz="1800" b="1" dirty="0" smtClean="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Arial" pitchFamily="34" charset="0"/>
              </a:rPr>
              <a:t>　</a:t>
            </a:r>
            <a:r>
              <a:rPr lang="ja-JP" altLang="en-US" sz="1800" b="1" dirty="0" smtClean="0">
                <a:solidFill>
                  <a:prstClr val="black"/>
                </a:solidFill>
                <a:latin typeface="Arial" pitchFamily="34" charset="0"/>
              </a:rPr>
              <a:t>・ 医薬品産業強化総合戦略～グローバル展開を見据えた創薬～</a:t>
            </a:r>
            <a:endParaRPr lang="en-US" altLang="ja-JP" sz="1800" b="1" dirty="0" smtClean="0">
              <a:solidFill>
                <a:prstClr val="black"/>
              </a:solidFill>
              <a:latin typeface="Arial" pitchFamily="34" charset="0"/>
            </a:endParaRPr>
          </a:p>
        </p:txBody>
      </p:sp>
      <p:sp>
        <p:nvSpPr>
          <p:cNvPr id="5" name="Text Box 2"/>
          <p:cNvSpPr txBox="1">
            <a:spLocks noChangeArrowheads="1"/>
          </p:cNvSpPr>
          <p:nvPr/>
        </p:nvSpPr>
        <p:spPr bwMode="auto">
          <a:xfrm>
            <a:off x="1120376"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67</a:t>
            </a:fld>
            <a:endParaRPr lang="ja-JP" altLang="en-US" dirty="0">
              <a:solidFill>
                <a:prstClr val="black"/>
              </a:solidFill>
              <a:latin typeface="Arial"/>
            </a:endParaRPr>
          </a:p>
        </p:txBody>
      </p:sp>
    </p:spTree>
    <p:extLst>
      <p:ext uri="{BB962C8B-B14F-4D97-AF65-F5344CB8AC3E}">
        <p14:creationId xmlns:p14="http://schemas.microsoft.com/office/powerpoint/2010/main" val="3918296912"/>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9001"/>
            <a:ext cx="9427898" cy="5624221"/>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00"/>
                </a:solidFill>
                <a:latin typeface="ＭＳ Ｐゴシック" pitchFamily="50" charset="-128"/>
              </a:rPr>
              <a:t>【</a:t>
            </a:r>
            <a:r>
              <a:rPr lang="ja-JP" altLang="en-US" sz="1800" b="1" dirty="0" smtClean="0">
                <a:solidFill>
                  <a:srgbClr val="000000"/>
                </a:solidFill>
                <a:latin typeface="ＭＳ Ｐゴシック" pitchFamily="50" charset="-128"/>
              </a:rPr>
              <a:t>９月３０日</a:t>
            </a:r>
            <a:r>
              <a:rPr lang="en-US" altLang="ja-JP" sz="1800" b="1" dirty="0" smtClean="0">
                <a:solidFill>
                  <a:srgbClr val="000000"/>
                </a:solidFill>
                <a:latin typeface="ＭＳ Ｐゴシック" pitchFamily="50" charset="-128"/>
              </a:rPr>
              <a:t>】</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a:t>
            </a:r>
            <a:r>
              <a:rPr lang="ja-JP" altLang="en-US" sz="1800" b="1" dirty="0">
                <a:solidFill>
                  <a:prstClr val="black"/>
                </a:solidFill>
                <a:latin typeface="ＭＳ Ｐゴシック" pitchFamily="50" charset="-128"/>
              </a:rPr>
              <a:t>薬価</a:t>
            </a:r>
            <a:r>
              <a:rPr lang="ja-JP" altLang="en-US" sz="1800" b="1" dirty="0" smtClean="0">
                <a:solidFill>
                  <a:prstClr val="black"/>
                </a:solidFill>
                <a:latin typeface="ＭＳ Ｐゴシック" pitchFamily="50" charset="-128"/>
              </a:rPr>
              <a:t>改定について業界からの意見聴取</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a:solidFill>
                  <a:prstClr val="black"/>
                </a:solidFill>
                <a:latin typeface="ＭＳ Ｐゴシック" pitchFamily="50" charset="-128"/>
              </a:rPr>
              <a:t> </a:t>
            </a:r>
            <a:r>
              <a:rPr lang="en-US" altLang="ja-JP" sz="1800" b="1" dirty="0" smtClean="0">
                <a:solidFill>
                  <a:prstClr val="black"/>
                </a:solidFill>
                <a:latin typeface="ＭＳ Ｐゴシック" pitchFamily="50" charset="-128"/>
              </a:rPr>
              <a:t> </a:t>
            </a:r>
            <a:r>
              <a:rPr lang="ja-JP" altLang="en-US" sz="1800" b="1" dirty="0" smtClean="0">
                <a:solidFill>
                  <a:prstClr val="black"/>
                </a:solidFill>
                <a:latin typeface="Arial" pitchFamily="34" charset="0"/>
              </a:rPr>
              <a:t>・ 再生医療等製品の医療保険上の取扱い</a:t>
            </a:r>
            <a:endParaRPr lang="en-US" altLang="ja-JP" sz="1800" b="1" dirty="0" smtClean="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  </a:t>
            </a:r>
            <a:r>
              <a:rPr lang="ja-JP" altLang="en-US" sz="1800" b="1" dirty="0" smtClean="0">
                <a:solidFill>
                  <a:srgbClr val="FF0000"/>
                </a:solidFill>
                <a:latin typeface="ＭＳ Ｐゴシック" pitchFamily="50" charset="-128"/>
              </a:rPr>
              <a:t>・ 外来医療（その２）</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紹介状なしの大病院受診時に係る選定療養</a:t>
            </a:r>
            <a:endParaRPr lang="en-US" altLang="ja-JP" sz="1800" b="1" dirty="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prstClr val="black"/>
                </a:solidFill>
                <a:latin typeface="Arial" pitchFamily="34" charset="0"/>
              </a:rPr>
              <a:t>　・ 患者申出療養　制度設計</a:t>
            </a:r>
            <a:endParaRPr lang="en-US" altLang="ja-JP" sz="1800" b="1" dirty="0" smtClean="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１０月</a:t>
            </a:r>
            <a:r>
              <a:rPr lang="ja-JP" altLang="en-US" sz="1800" b="1" dirty="0">
                <a:solidFill>
                  <a:prstClr val="black"/>
                </a:solidFill>
                <a:latin typeface="ＭＳ Ｐゴシック" pitchFamily="50" charset="-128"/>
              </a:rPr>
              <a:t>７</a:t>
            </a:r>
            <a:r>
              <a:rPr lang="ja-JP" altLang="en-US" sz="1800" b="1" dirty="0" smtClean="0">
                <a:solidFill>
                  <a:prstClr val="black"/>
                </a:solidFill>
                <a:latin typeface="ＭＳ Ｐゴシック" pitchFamily="50" charset="-128"/>
              </a:rPr>
              <a:t>日</a:t>
            </a:r>
            <a:r>
              <a:rPr lang="en-US" altLang="ja-JP" sz="1800" b="1" dirty="0">
                <a:solidFill>
                  <a:prstClr val="black"/>
                </a:solidFill>
                <a:latin typeface="ＭＳ Ｐゴシック" pitchFamily="50" charset="-128"/>
              </a:rPr>
              <a:t>】</a:t>
            </a:r>
          </a:p>
          <a:p>
            <a:pPr eaLnBrk="1" fontAlgn="base" hangingPunct="1">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a:solidFill>
                  <a:srgbClr val="000000"/>
                </a:solidFill>
                <a:latin typeface="ＭＳ Ｐゴシック" pitchFamily="50" charset="-128"/>
              </a:rPr>
              <a:t>・ 平成２６年度診療報酬改定の結果検証に係る特別調査（平成２６年度調査）</a:t>
            </a:r>
            <a:r>
              <a:rPr lang="ja-JP" altLang="en-US" sz="1800" b="1" dirty="0" smtClean="0">
                <a:solidFill>
                  <a:srgbClr val="000000"/>
                </a:solidFill>
                <a:latin typeface="ＭＳ Ｐゴシック" pitchFamily="50" charset="-128"/>
              </a:rPr>
              <a:t>の</a:t>
            </a:r>
            <a:r>
              <a:rPr lang="ja-JP" altLang="en-US" sz="1800" b="1" dirty="0">
                <a:solidFill>
                  <a:srgbClr val="000000"/>
                </a:solidFill>
                <a:latin typeface="ＭＳ Ｐゴシック" pitchFamily="50" charset="-128"/>
              </a:rPr>
              <a:t>本報告</a:t>
            </a:r>
            <a:r>
              <a:rPr lang="ja-JP" altLang="en-US" sz="1800" b="1" dirty="0" smtClean="0">
                <a:solidFill>
                  <a:srgbClr val="000000"/>
                </a:solidFill>
                <a:latin typeface="ＭＳ Ｐゴシック" pitchFamily="50" charset="-128"/>
              </a:rPr>
              <a:t>案</a:t>
            </a:r>
            <a:endParaRPr lang="en-US" altLang="ja-JP" sz="1800" b="1" dirty="0">
              <a:solidFill>
                <a:srgbClr val="000000"/>
              </a:solidFill>
              <a:latin typeface="ＭＳ Ｐゴシック" pitchFamily="50" charset="-128"/>
            </a:endParaRPr>
          </a:p>
          <a:p>
            <a:pPr eaLnBrk="1" fontAlgn="base" hangingPunct="1">
              <a:spcBef>
                <a:spcPct val="0"/>
              </a:spcBef>
              <a:spcAft>
                <a:spcPct val="0"/>
              </a:spcAft>
              <a:buFont typeface="Arial" charset="0"/>
              <a:buNone/>
            </a:pPr>
            <a:r>
              <a:rPr lang="ja-JP" altLang="en-US" sz="1800" dirty="0">
                <a:solidFill>
                  <a:srgbClr val="000000"/>
                </a:solidFill>
                <a:latin typeface="ＭＳ Ｐゴシック" pitchFamily="50" charset="-128"/>
              </a:rPr>
              <a:t>　　　○ </a:t>
            </a:r>
            <a:r>
              <a:rPr lang="ja-JP" altLang="en-US" sz="1800" dirty="0" smtClean="0">
                <a:solidFill>
                  <a:srgbClr val="000000"/>
                </a:solidFill>
                <a:latin typeface="ＭＳ Ｐゴシック" pitchFamily="50" charset="-128"/>
              </a:rPr>
              <a:t>同一建物同一日の訪問診療等の適正化による影響調査</a:t>
            </a:r>
            <a:endParaRPr lang="ja-JP" altLang="en-US" sz="1800" dirty="0">
              <a:solidFill>
                <a:srgbClr val="000000"/>
              </a:solidFill>
              <a:latin typeface="ＭＳ Ｐゴシック" pitchFamily="50" charset="-128"/>
            </a:endParaRPr>
          </a:p>
          <a:p>
            <a:pPr eaLnBrk="1" fontAlgn="base" hangingPunct="1">
              <a:spcBef>
                <a:spcPct val="0"/>
              </a:spcBef>
              <a:spcAft>
                <a:spcPct val="0"/>
              </a:spcAft>
              <a:buFont typeface="Arial" charset="0"/>
              <a:buNone/>
            </a:pPr>
            <a:r>
              <a:rPr lang="ja-JP" altLang="en-US" sz="1800" dirty="0">
                <a:solidFill>
                  <a:srgbClr val="000000"/>
                </a:solidFill>
                <a:latin typeface="ＭＳ Ｐゴシック" pitchFamily="50" charset="-128"/>
              </a:rPr>
              <a:t>　　　○ </a:t>
            </a:r>
            <a:r>
              <a:rPr lang="ja-JP" altLang="en-US" sz="1800" dirty="0" smtClean="0">
                <a:solidFill>
                  <a:srgbClr val="000000"/>
                </a:solidFill>
                <a:latin typeface="ＭＳ Ｐゴシック" pitchFamily="50" charset="-128"/>
              </a:rPr>
              <a:t>後発医薬品の使用促進策の影響及び実施状況</a:t>
            </a:r>
            <a:r>
              <a:rPr lang="ja-JP" altLang="en-US" sz="1800" dirty="0">
                <a:solidFill>
                  <a:srgbClr val="000000"/>
                </a:solidFill>
                <a:latin typeface="ＭＳ Ｐゴシック" pitchFamily="50" charset="-128"/>
              </a:rPr>
              <a:t>調査</a:t>
            </a:r>
          </a:p>
          <a:p>
            <a:pPr eaLnBrk="1" fontAlgn="base" hangingPunct="1">
              <a:lnSpc>
                <a:spcPts val="2000"/>
              </a:lnSpc>
              <a:spcBef>
                <a:spcPct val="0"/>
              </a:spcBef>
              <a:spcAft>
                <a:spcPct val="0"/>
              </a:spcAft>
              <a:buFont typeface="Arial" charset="0"/>
              <a:buNone/>
            </a:pPr>
            <a:r>
              <a:rPr lang="ja-JP" altLang="en-US" sz="1800" b="1" dirty="0" smtClean="0">
                <a:solidFill>
                  <a:srgbClr val="FF0000"/>
                </a:solidFill>
                <a:latin typeface="ＭＳ Ｐゴシック" pitchFamily="50" charset="-128"/>
              </a:rPr>
              <a:t>　・ 在宅医療（その３）</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（１）在宅医療の提供体制</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（２）在宅医療を提供する医療機関とその評価</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（３）在宅医療（歯科）の提供体制</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１０月１４日</a:t>
            </a:r>
            <a:r>
              <a:rPr lang="en-US" altLang="ja-JP" sz="1800" b="1" dirty="0">
                <a:solidFill>
                  <a:prstClr val="black"/>
                </a:solidFill>
                <a:latin typeface="ＭＳ Ｐゴシック" pitchFamily="50" charset="-128"/>
              </a:rPr>
              <a:t>】</a:t>
            </a:r>
          </a:p>
          <a:p>
            <a:pPr eaLnBrk="1" fontAlgn="base" hangingPunct="1">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a:solidFill>
                  <a:srgbClr val="000000"/>
                </a:solidFill>
                <a:latin typeface="ＭＳ Ｐゴシック" pitchFamily="50" charset="-128"/>
              </a:rPr>
              <a:t>・ </a:t>
            </a:r>
            <a:r>
              <a:rPr lang="ja-JP" altLang="en-US" sz="1800" b="1" dirty="0" smtClean="0">
                <a:solidFill>
                  <a:srgbClr val="000000"/>
                </a:solidFill>
                <a:latin typeface="ＭＳ Ｐゴシック" pitchFamily="50" charset="-128"/>
              </a:rPr>
              <a:t>薬価改定について薬価算定組織からの意見の検討</a:t>
            </a:r>
            <a:endParaRPr lang="en-US" altLang="ja-JP" sz="1800" b="1" dirty="0" smtClean="0">
              <a:solidFill>
                <a:srgbClr val="000000"/>
              </a:solidFill>
              <a:latin typeface="ＭＳ Ｐゴシック" pitchFamily="50" charset="-128"/>
            </a:endParaRPr>
          </a:p>
          <a:p>
            <a:pPr eaLnBrk="1" fontAlgn="base" hangingPunct="1">
              <a:spcBef>
                <a:spcPct val="0"/>
              </a:spcBef>
              <a:spcAft>
                <a:spcPct val="0"/>
              </a:spcAft>
              <a:buFont typeface="Arial" charset="0"/>
              <a:buNone/>
            </a:pPr>
            <a:r>
              <a:rPr lang="ja-JP" altLang="en-US" sz="1800" b="1" dirty="0">
                <a:solidFill>
                  <a:srgbClr val="000000"/>
                </a:solidFill>
                <a:latin typeface="ＭＳ Ｐゴシック" pitchFamily="50" charset="-128"/>
              </a:rPr>
              <a:t>　</a:t>
            </a:r>
            <a:r>
              <a:rPr lang="ja-JP" altLang="en-US" sz="1800" b="1" dirty="0" smtClean="0">
                <a:solidFill>
                  <a:srgbClr val="000000"/>
                </a:solidFill>
                <a:latin typeface="ＭＳ Ｐゴシック" pitchFamily="50" charset="-128"/>
              </a:rPr>
              <a:t>・ 保険医療材料価格改定</a:t>
            </a:r>
            <a:r>
              <a:rPr lang="ja-JP" altLang="en-US" sz="1800" b="1" dirty="0">
                <a:solidFill>
                  <a:srgbClr val="000000"/>
                </a:solidFill>
                <a:latin typeface="ＭＳ Ｐゴシック" pitchFamily="50" charset="-128"/>
              </a:rPr>
              <a:t>に</a:t>
            </a:r>
            <a:r>
              <a:rPr lang="ja-JP" altLang="en-US" sz="1800" b="1" dirty="0" smtClean="0">
                <a:solidFill>
                  <a:srgbClr val="000000"/>
                </a:solidFill>
                <a:latin typeface="ＭＳ Ｐゴシック" pitchFamily="50" charset="-128"/>
              </a:rPr>
              <a:t>ついて保険医療材料専門組織</a:t>
            </a:r>
            <a:r>
              <a:rPr lang="ja-JP" altLang="en-US" sz="1800" b="1" dirty="0">
                <a:solidFill>
                  <a:srgbClr val="000000"/>
                </a:solidFill>
                <a:latin typeface="ＭＳ Ｐゴシック" pitchFamily="50" charset="-128"/>
              </a:rPr>
              <a:t>からの意見の</a:t>
            </a:r>
            <a:r>
              <a:rPr lang="ja-JP" altLang="en-US" sz="1800" b="1" dirty="0" smtClean="0">
                <a:solidFill>
                  <a:srgbClr val="000000"/>
                </a:solidFill>
                <a:latin typeface="ＭＳ Ｐゴシック" pitchFamily="50" charset="-128"/>
              </a:rPr>
              <a:t>検討①</a:t>
            </a:r>
            <a:endParaRPr lang="en-US" altLang="ja-JP" sz="1800" b="1" dirty="0">
              <a:solidFill>
                <a:srgbClr val="000000"/>
              </a:solidFill>
              <a:latin typeface="ＭＳ Ｐゴシック" pitchFamily="50" charset="-128"/>
            </a:endParaRPr>
          </a:p>
          <a:p>
            <a:pPr eaLnBrk="1" fontAlgn="base" hangingPunct="1">
              <a:spcBef>
                <a:spcPct val="0"/>
              </a:spcBef>
              <a:spcAft>
                <a:spcPct val="0"/>
              </a:spcAft>
              <a:buFont typeface="Arial" charset="0"/>
              <a:buNone/>
            </a:pPr>
            <a:r>
              <a:rPr lang="ja-JP" altLang="en-US" sz="1800" b="1" dirty="0">
                <a:solidFill>
                  <a:srgbClr val="FF0000"/>
                </a:solidFill>
                <a:latin typeface="ＭＳ Ｐゴシック" pitchFamily="50" charset="-128"/>
              </a:rPr>
              <a:t>　・ 入院</a:t>
            </a:r>
            <a:r>
              <a:rPr lang="ja-JP" altLang="en-US" sz="1800" b="1" dirty="0" smtClean="0">
                <a:solidFill>
                  <a:srgbClr val="FF0000"/>
                </a:solidFill>
                <a:latin typeface="ＭＳ Ｐゴシック" pitchFamily="50" charset="-128"/>
              </a:rPr>
              <a:t>医療</a:t>
            </a:r>
            <a:r>
              <a:rPr lang="ja-JP" altLang="en-US" sz="1800" b="1" dirty="0">
                <a:solidFill>
                  <a:srgbClr val="FF0000"/>
                </a:solidFill>
                <a:latin typeface="ＭＳ Ｐゴシック" pitchFamily="50" charset="-128"/>
              </a:rPr>
              <a:t>（その３）</a:t>
            </a:r>
            <a:endParaRPr lang="en-US" altLang="ja-JP" sz="1800" b="1" dirty="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（１</a:t>
            </a:r>
            <a:r>
              <a:rPr lang="ja-JP" altLang="en-US" sz="1800" b="1" dirty="0" smtClean="0">
                <a:solidFill>
                  <a:srgbClr val="FF0000"/>
                </a:solidFill>
                <a:latin typeface="ＭＳ Ｐゴシック" pitchFamily="50" charset="-128"/>
              </a:rPr>
              <a:t>）入院医療における機能分化の推進</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（２</a:t>
            </a:r>
            <a:r>
              <a:rPr lang="ja-JP" altLang="en-US" sz="1800" b="1" dirty="0" smtClean="0">
                <a:solidFill>
                  <a:srgbClr val="FF0000"/>
                </a:solidFill>
                <a:latin typeface="ＭＳ Ｐゴシック" pitchFamily="50" charset="-128"/>
              </a:rPr>
              <a:t>）医療従事者の負担軽減とチーム医療の推進</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（３</a:t>
            </a:r>
            <a:r>
              <a:rPr lang="ja-JP" altLang="en-US" sz="1800" b="1" dirty="0" smtClean="0">
                <a:solidFill>
                  <a:srgbClr val="FF0000"/>
                </a:solidFill>
                <a:latin typeface="ＭＳ Ｐゴシック" pitchFamily="50" charset="-128"/>
              </a:rPr>
              <a:t>）</a:t>
            </a:r>
            <a:r>
              <a:rPr lang="ja-JP" altLang="en-US" sz="1800" b="1" dirty="0">
                <a:solidFill>
                  <a:srgbClr val="FF0000"/>
                </a:solidFill>
                <a:latin typeface="ＭＳ Ｐゴシック" pitchFamily="50" charset="-128"/>
              </a:rPr>
              <a:t>短期</a:t>
            </a:r>
            <a:r>
              <a:rPr lang="ja-JP" altLang="en-US" sz="1800" b="1" dirty="0" smtClean="0">
                <a:solidFill>
                  <a:srgbClr val="FF0000"/>
                </a:solidFill>
                <a:latin typeface="ＭＳ Ｐゴシック" pitchFamily="50" charset="-128"/>
              </a:rPr>
              <a:t>滞在手術等基本料</a:t>
            </a:r>
            <a:endParaRPr lang="en-US" altLang="ja-JP" sz="1800" b="1" dirty="0">
              <a:solidFill>
                <a:srgbClr val="FF0000"/>
              </a:solidFill>
              <a:latin typeface="Arial" pitchFamily="34" charset="0"/>
            </a:endParaRPr>
          </a:p>
        </p:txBody>
      </p:sp>
      <p:sp>
        <p:nvSpPr>
          <p:cNvPr id="5" name="Text Box 2"/>
          <p:cNvSpPr txBox="1">
            <a:spLocks noChangeArrowheads="1"/>
          </p:cNvSpPr>
          <p:nvPr/>
        </p:nvSpPr>
        <p:spPr bwMode="auto">
          <a:xfrm>
            <a:off x="1120376"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68</a:t>
            </a:fld>
            <a:endParaRPr lang="ja-JP" altLang="en-US" dirty="0">
              <a:solidFill>
                <a:prstClr val="black"/>
              </a:solidFill>
              <a:latin typeface="Arial"/>
            </a:endParaRPr>
          </a:p>
        </p:txBody>
      </p:sp>
    </p:spTree>
    <p:extLst>
      <p:ext uri="{BB962C8B-B14F-4D97-AF65-F5344CB8AC3E}">
        <p14:creationId xmlns:p14="http://schemas.microsoft.com/office/powerpoint/2010/main" val="562933453"/>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9001"/>
            <a:ext cx="9427898" cy="4731669"/>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00"/>
                </a:solidFill>
                <a:latin typeface="ＭＳ Ｐゴシック" pitchFamily="50" charset="-128"/>
              </a:rPr>
              <a:t>【</a:t>
            </a:r>
            <a:r>
              <a:rPr lang="ja-JP" altLang="en-US" sz="1800" b="1" dirty="0" smtClean="0">
                <a:solidFill>
                  <a:srgbClr val="000000"/>
                </a:solidFill>
                <a:latin typeface="ＭＳ Ｐゴシック" pitchFamily="50" charset="-128"/>
              </a:rPr>
              <a:t>１０月２１日</a:t>
            </a:r>
            <a:r>
              <a:rPr lang="en-US" altLang="ja-JP" sz="1800" b="1" dirty="0" smtClean="0">
                <a:solidFill>
                  <a:srgbClr val="000000"/>
                </a:solidFill>
                <a:latin typeface="ＭＳ Ｐゴシック" pitchFamily="50" charset="-128"/>
              </a:rPr>
              <a:t>】</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a:t>
            </a:r>
            <a:r>
              <a:rPr lang="ja-JP" altLang="en-US" sz="1800" b="1" dirty="0">
                <a:solidFill>
                  <a:prstClr val="black"/>
                </a:solidFill>
                <a:latin typeface="ＭＳ Ｐゴシック" pitchFamily="50" charset="-128"/>
              </a:rPr>
              <a:t>入院医療</a:t>
            </a:r>
            <a:r>
              <a:rPr lang="ja-JP" altLang="en-US" sz="1800" b="1" dirty="0" smtClean="0">
                <a:solidFill>
                  <a:prstClr val="black"/>
                </a:solidFill>
                <a:latin typeface="ＭＳ Ｐゴシック" pitchFamily="50" charset="-128"/>
              </a:rPr>
              <a:t>の調査・評価分科会における検討結果（とりまとめ）</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（１）急性期入院医療</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７対１入院基本料の算定病床の動向</a:t>
            </a:r>
            <a:r>
              <a:rPr lang="ja-JP" altLang="en-US" sz="1800" b="1" dirty="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特定除外制度の見直しに伴う影響、</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重症度、医療・看護必要度</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（２）短期滞在手術等基本料</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（３）特定集中治療室管理料</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（４）総合入院体制加算</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（５）有床診療所入院基本料</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（６）地域包括ケア病棟入院料</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（７）医療資源の少ない地域に配慮した評価</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（８）慢性期入院医療</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在宅復帰機能強化加算、療養病棟入院基本料２、医療区分の評価項目、</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脳卒中患者に関する慢性期医療の適切な評価</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（９）その他</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退院支援に係る取組、入院中の他医療機関の受診</a:t>
            </a:r>
            <a:endParaRPr lang="en-US" altLang="ja-JP" sz="1800" b="1" dirty="0" smtClean="0">
              <a:solidFill>
                <a:prstClr val="black"/>
              </a:solidFill>
              <a:latin typeface="Arial" pitchFamily="34" charset="0"/>
            </a:endParaRPr>
          </a:p>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  </a:t>
            </a:r>
            <a:r>
              <a:rPr lang="ja-JP" altLang="en-US" sz="1800" b="1" dirty="0" smtClean="0">
                <a:solidFill>
                  <a:srgbClr val="FF0000"/>
                </a:solidFill>
                <a:latin typeface="ＭＳ Ｐゴシック" pitchFamily="50" charset="-128"/>
              </a:rPr>
              <a:t>・ </a:t>
            </a:r>
            <a:r>
              <a:rPr lang="ja-JP" altLang="en-US" sz="1800" b="1" dirty="0">
                <a:solidFill>
                  <a:srgbClr val="FF0000"/>
                </a:solidFill>
                <a:latin typeface="ＭＳ Ｐゴシック" pitchFamily="50" charset="-128"/>
              </a:rPr>
              <a:t>個別事項</a:t>
            </a:r>
            <a:r>
              <a:rPr lang="ja-JP" altLang="en-US" sz="1800" b="1" dirty="0" smtClean="0">
                <a:solidFill>
                  <a:srgbClr val="FF0000"/>
                </a:solidFill>
                <a:latin typeface="ＭＳ Ｐゴシック" pitchFamily="50" charset="-128"/>
              </a:rPr>
              <a:t>（その１：がん対策等）</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a:t>
            </a:r>
            <a:r>
              <a:rPr lang="ja-JP" altLang="en-US" sz="1800" b="1" dirty="0">
                <a:solidFill>
                  <a:srgbClr val="FF0000"/>
                </a:solidFill>
                <a:latin typeface="ＭＳ Ｐゴシック" pitchFamily="50" charset="-128"/>
              </a:rPr>
              <a:t>（１</a:t>
            </a:r>
            <a:r>
              <a:rPr lang="ja-JP" altLang="en-US" sz="1800" b="1" dirty="0" smtClean="0">
                <a:solidFill>
                  <a:srgbClr val="FF0000"/>
                </a:solidFill>
                <a:latin typeface="ＭＳ Ｐゴシック" pitchFamily="50" charset="-128"/>
              </a:rPr>
              <a:t>）がん</a:t>
            </a:r>
            <a:r>
              <a:rPr lang="ja-JP" altLang="en-US" sz="1800" b="1" dirty="0">
                <a:solidFill>
                  <a:srgbClr val="FF0000"/>
                </a:solidFill>
                <a:latin typeface="ＭＳ Ｐゴシック" pitchFamily="50" charset="-128"/>
              </a:rPr>
              <a:t>、</a:t>
            </a:r>
            <a:r>
              <a:rPr lang="ja-JP" altLang="en-US" sz="1800" b="1" dirty="0" smtClean="0">
                <a:solidFill>
                  <a:srgbClr val="FF0000"/>
                </a:solidFill>
                <a:latin typeface="ＭＳ Ｐゴシック" pitchFamily="50" charset="-128"/>
              </a:rPr>
              <a:t>（２）たばこ、（３）難病、（４）感染症</a:t>
            </a:r>
            <a:endParaRPr lang="en-US" altLang="ja-JP" sz="1800" b="1" dirty="0" smtClean="0">
              <a:solidFill>
                <a:srgbClr val="FF0000"/>
              </a:solidFill>
              <a:latin typeface="ＭＳ Ｐゴシック" pitchFamily="50" charset="-128"/>
            </a:endParaRPr>
          </a:p>
        </p:txBody>
      </p:sp>
      <p:sp>
        <p:nvSpPr>
          <p:cNvPr id="5" name="Text Box 2"/>
          <p:cNvSpPr txBox="1">
            <a:spLocks noChangeArrowheads="1"/>
          </p:cNvSpPr>
          <p:nvPr/>
        </p:nvSpPr>
        <p:spPr bwMode="auto">
          <a:xfrm>
            <a:off x="1120376"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69</a:t>
            </a:fld>
            <a:endParaRPr lang="ja-JP" altLang="en-US" dirty="0">
              <a:solidFill>
                <a:prstClr val="black"/>
              </a:solidFill>
              <a:latin typeface="Arial"/>
            </a:endParaRPr>
          </a:p>
        </p:txBody>
      </p:sp>
    </p:spTree>
    <p:extLst>
      <p:ext uri="{BB962C8B-B14F-4D97-AF65-F5344CB8AC3E}">
        <p14:creationId xmlns:p14="http://schemas.microsoft.com/office/powerpoint/2010/main" val="1804514898"/>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0537" y="822295"/>
            <a:ext cx="4180415"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１</a:t>
            </a:r>
            <a:r>
              <a:rPr lang="ja-JP" altLang="en-US" sz="2200" dirty="0" smtClean="0">
                <a:solidFill>
                  <a:srgbClr val="000000"/>
                </a:solidFill>
              </a:rPr>
              <a:t>．改定に当たっての基本認識①</a:t>
            </a:r>
            <a:endParaRPr lang="en-US" altLang="ja-JP" sz="2200" dirty="0" smtClean="0">
              <a:solidFill>
                <a:srgbClr val="000000"/>
              </a:solidFill>
            </a:endParaRPr>
          </a:p>
        </p:txBody>
      </p:sp>
      <p:sp>
        <p:nvSpPr>
          <p:cNvPr id="7" name="Rectangle 4"/>
          <p:cNvSpPr>
            <a:spLocks noChangeArrowheads="1"/>
          </p:cNvSpPr>
          <p:nvPr/>
        </p:nvSpPr>
        <p:spPr bwMode="auto">
          <a:xfrm>
            <a:off x="340537" y="1196868"/>
            <a:ext cx="9360827" cy="5314275"/>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en-US" altLang="ja-JP" sz="2000" b="1" dirty="0" smtClean="0">
                <a:solidFill>
                  <a:srgbClr val="000000"/>
                </a:solidFill>
                <a:latin typeface="ＭＳ Ｐゴシック"/>
              </a:rPr>
              <a:t>《</a:t>
            </a:r>
            <a:r>
              <a:rPr lang="ja-JP" altLang="en-US" sz="2000" b="1" dirty="0" smtClean="0">
                <a:solidFill>
                  <a:srgbClr val="000000"/>
                </a:solidFill>
                <a:latin typeface="ＭＳ Ｐゴシック"/>
              </a:rPr>
              <a:t>超高齢社会における医療政策の基本方向</a:t>
            </a:r>
            <a:r>
              <a:rPr lang="en-US" altLang="ja-JP" sz="2000" b="1" dirty="0" smtClean="0">
                <a:solidFill>
                  <a:srgbClr val="000000"/>
                </a:solidFill>
                <a:latin typeface="ＭＳ Ｐゴシック"/>
              </a:rPr>
              <a:t>》</a:t>
            </a:r>
            <a:endParaRPr lang="en-US" altLang="ja-JP" sz="2000" b="1" dirty="0">
              <a:solidFill>
                <a:srgbClr val="000000"/>
              </a:solidFill>
              <a:latin typeface="ＭＳ Ｐゴシック"/>
            </a:endParaRPr>
          </a:p>
          <a:p>
            <a:pPr fontAlgn="base">
              <a:spcBef>
                <a:spcPct val="0"/>
              </a:spcBef>
              <a:spcAft>
                <a:spcPct val="0"/>
              </a:spcAft>
              <a:defRPr/>
            </a:pPr>
            <a:r>
              <a:rPr kumimoji="0" lang="ja-JP" altLang="en-US" kern="0" dirty="0" smtClean="0">
                <a:solidFill>
                  <a:prstClr val="black"/>
                </a:solidFill>
                <a:latin typeface="ＭＳ Ｐゴシック"/>
              </a:rPr>
              <a:t>○  いわゆる「団塊の世代」が全て７５歳以上となる平成３７年（２０２５年）に向けて、</a:t>
            </a:r>
            <a:endParaRPr kumimoji="0" lang="en-US" altLang="ja-JP" kern="0" dirty="0" smtClean="0">
              <a:solidFill>
                <a:prstClr val="black"/>
              </a:solidFill>
              <a:latin typeface="ＭＳ Ｐゴシック"/>
            </a:endParaRPr>
          </a:p>
          <a:p>
            <a:pPr fontAlgn="base">
              <a:spcBef>
                <a:spcPct val="0"/>
              </a:spcBef>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制度の持続可能性を確保しつつ国民皆保険を堅持しながら、あらゆる世代の国民一人一人が</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状態に応じた安全・安心で質が高く効率的な医療を受けられるようにすることが重要である。</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ja-JP" altLang="en-US" kern="0" dirty="0" smtClean="0">
                <a:solidFill>
                  <a:prstClr val="black"/>
                </a:solidFill>
                <a:latin typeface="ＭＳ Ｐゴシック"/>
              </a:rPr>
              <a:t>○　同時に、高齢化の進展に伴い疾病構造が変化していく中で、「治す医療」から「治し、支える</a:t>
            </a:r>
            <a:endParaRPr kumimoji="0" lang="en-US" altLang="ja-JP" kern="0" dirty="0" smtClean="0">
              <a:solidFill>
                <a:prstClr val="black"/>
              </a:solidFill>
              <a:latin typeface="ＭＳ Ｐゴシック"/>
            </a:endParaRPr>
          </a:p>
          <a:p>
            <a:pPr fontAlgn="base">
              <a:spcBef>
                <a:spcPct val="0"/>
              </a:spcBef>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医療」への転換が求められるとともに、健康寿命の延伸の観点から予防・健康づくりの取組が</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重要となってくる。医療や介護が必要な状態になっても、できる限り住み慣れた地域で安心し</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て生活を継続し、尊厳をもって人生の最期を迎えることができるようにしていくことが重要で</a:t>
            </a:r>
            <a:r>
              <a:rPr kumimoji="0" lang="ja-JP" altLang="en-US" kern="0" dirty="0" err="1" smtClean="0">
                <a:solidFill>
                  <a:prstClr val="black"/>
                </a:solidFill>
                <a:latin typeface="ＭＳ Ｐゴシック"/>
              </a:rPr>
              <a:t>あ</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る。</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ja-JP" altLang="en-US" kern="0" dirty="0" smtClean="0">
                <a:solidFill>
                  <a:prstClr val="black"/>
                </a:solidFill>
                <a:latin typeface="ＭＳ Ｐゴシック"/>
              </a:rPr>
              <a:t>○　また、この「超高齢社会」という問題に加えて、我が国の医療制度は、人口減少の中での</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地域医療の確保、少子化への対応、医療保険制度の持続可能性の確保といった様々な課題</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に直面しており、さらには、災害時の対応や自殺対策など、個々の政策課題への対応も求め</a:t>
            </a:r>
            <a:r>
              <a:rPr kumimoji="0" lang="ja-JP" altLang="en-US" kern="0" dirty="0" err="1" smtClean="0">
                <a:solidFill>
                  <a:prstClr val="black"/>
                </a:solidFill>
                <a:latin typeface="ＭＳ Ｐゴシック"/>
              </a:rPr>
              <a:t>ら</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れている。こうした多面的な問題に対応するためには、地域の実情も考慮しつつ、平成２６年</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度に設置された地域医療介護総合確保基金をはじめ、診療報酬、予防・健康づくり、更には</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介護</a:t>
            </a:r>
            <a:r>
              <a:rPr kumimoji="0" lang="ja-JP" altLang="en-US" kern="0" dirty="0">
                <a:solidFill>
                  <a:prstClr val="black"/>
                </a:solidFill>
                <a:latin typeface="ＭＳ Ｐゴシック"/>
              </a:rPr>
              <a:t>保険</a:t>
            </a:r>
            <a:r>
              <a:rPr kumimoji="0" lang="ja-JP" altLang="en-US" kern="0" dirty="0" smtClean="0">
                <a:solidFill>
                  <a:prstClr val="black"/>
                </a:solidFill>
                <a:latin typeface="ＭＳ Ｐゴシック"/>
              </a:rPr>
              <a:t>制度も含め、それぞれの政策ツールの特性・限界等を踏まえた総合的な政策の構築</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が不可欠である。</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ja-JP" altLang="en-US" kern="0" dirty="0" smtClean="0">
                <a:solidFill>
                  <a:prstClr val="black"/>
                </a:solidFill>
                <a:latin typeface="ＭＳ Ｐゴシック"/>
              </a:rPr>
              <a:t>○　さらに、２０３５年に向けて保健医療の価値を高めるための目標を掲げた「保健医療２０３５」</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も踏まえ、「患者にとっての価値」を考慮した報酬体系を目指していくことが必要である。</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1988"/>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7</a:t>
            </a:fld>
            <a:endParaRPr lang="ja-JP" altLang="en-US" dirty="0">
              <a:solidFill>
                <a:prstClr val="black"/>
              </a:solidFill>
              <a:latin typeface="Calibri"/>
            </a:endParaRPr>
          </a:p>
        </p:txBody>
      </p:sp>
    </p:spTree>
    <p:extLst>
      <p:ext uri="{BB962C8B-B14F-4D97-AF65-F5344CB8AC3E}">
        <p14:creationId xmlns:p14="http://schemas.microsoft.com/office/powerpoint/2010/main" val="1570471027"/>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9001"/>
            <a:ext cx="9427898" cy="5218982"/>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１０月２３日</a:t>
            </a:r>
            <a:r>
              <a:rPr lang="en-US" altLang="ja-JP" sz="1800" b="1" dirty="0">
                <a:solidFill>
                  <a:prstClr val="black"/>
                </a:solidFill>
                <a:latin typeface="ＭＳ Ｐゴシック" pitchFamily="50" charset="-128"/>
              </a:rPr>
              <a:t>】</a:t>
            </a:r>
          </a:p>
          <a:p>
            <a:pPr eaLnBrk="1" fontAlgn="base" hangingPunct="1">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srgbClr val="FF0000"/>
                </a:solidFill>
                <a:latin typeface="ＭＳ Ｐゴシック" pitchFamily="50" charset="-128"/>
              </a:rPr>
              <a:t>・ </a:t>
            </a:r>
            <a:r>
              <a:rPr lang="ja-JP" altLang="en-US" sz="1800" b="1" dirty="0">
                <a:solidFill>
                  <a:srgbClr val="FF0000"/>
                </a:solidFill>
                <a:latin typeface="ＭＳ Ｐゴシック" pitchFamily="50" charset="-128"/>
              </a:rPr>
              <a:t>入院</a:t>
            </a:r>
            <a:r>
              <a:rPr lang="ja-JP" altLang="en-US" sz="1800" b="1" dirty="0" smtClean="0">
                <a:solidFill>
                  <a:srgbClr val="FF0000"/>
                </a:solidFill>
                <a:latin typeface="ＭＳ Ｐゴシック" pitchFamily="50" charset="-128"/>
              </a:rPr>
              <a:t>医療</a:t>
            </a:r>
            <a:r>
              <a:rPr lang="ja-JP" altLang="en-US" sz="1800" b="1" dirty="0">
                <a:solidFill>
                  <a:srgbClr val="FF0000"/>
                </a:solidFill>
                <a:latin typeface="ＭＳ Ｐゴシック" pitchFamily="50" charset="-128"/>
              </a:rPr>
              <a:t>（</a:t>
            </a:r>
            <a:r>
              <a:rPr lang="ja-JP" altLang="en-US" sz="1800" b="1" dirty="0" smtClean="0">
                <a:solidFill>
                  <a:srgbClr val="FF0000"/>
                </a:solidFill>
                <a:latin typeface="ＭＳ Ｐゴシック" pitchFamily="50" charset="-128"/>
              </a:rPr>
              <a:t>その４）</a:t>
            </a:r>
            <a:endParaRPr lang="en-US" altLang="ja-JP" sz="1800" b="1" dirty="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a:t>
            </a:r>
            <a:r>
              <a:rPr lang="ja-JP" altLang="en-US" sz="1800" b="1" dirty="0">
                <a:solidFill>
                  <a:srgbClr val="FF0000"/>
                </a:solidFill>
                <a:latin typeface="ＭＳ Ｐゴシック" pitchFamily="50" charset="-128"/>
              </a:rPr>
              <a:t>　（１</a:t>
            </a:r>
            <a:r>
              <a:rPr lang="ja-JP" altLang="en-US" sz="1800" b="1" dirty="0" smtClean="0">
                <a:solidFill>
                  <a:srgbClr val="FF0000"/>
                </a:solidFill>
                <a:latin typeface="ＭＳ Ｐゴシック" pitchFamily="50" charset="-128"/>
              </a:rPr>
              <a:t>）急性期</a:t>
            </a:r>
            <a:r>
              <a:rPr lang="ja-JP" altLang="en-US" sz="1800" b="1" dirty="0">
                <a:solidFill>
                  <a:srgbClr val="FF0000"/>
                </a:solidFill>
                <a:latin typeface="ＭＳ Ｐゴシック" pitchFamily="50" charset="-128"/>
              </a:rPr>
              <a:t>医療に</a:t>
            </a:r>
            <a:r>
              <a:rPr lang="ja-JP" altLang="en-US" sz="1800" b="1" dirty="0" smtClean="0">
                <a:solidFill>
                  <a:srgbClr val="FF0000"/>
                </a:solidFill>
                <a:latin typeface="ＭＳ Ｐゴシック" pitchFamily="50" charset="-128"/>
              </a:rPr>
              <a:t>おける患者像の評価</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a:t>
            </a:r>
            <a:r>
              <a:rPr lang="ja-JP" altLang="en-US" sz="1800" b="1" dirty="0">
                <a:solidFill>
                  <a:srgbClr val="FF0000"/>
                </a:solidFill>
                <a:latin typeface="ＭＳ Ｐゴシック" pitchFamily="50" charset="-128"/>
              </a:rPr>
              <a:t>　（２</a:t>
            </a:r>
            <a:r>
              <a:rPr lang="ja-JP" altLang="en-US" sz="1800" b="1" dirty="0" smtClean="0">
                <a:solidFill>
                  <a:srgbClr val="FF0000"/>
                </a:solidFill>
                <a:latin typeface="ＭＳ Ｐゴシック" pitchFamily="50" charset="-128"/>
              </a:rPr>
              <a:t>）総合入院体制加算</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srgbClr val="FF0000"/>
                </a:solidFill>
                <a:latin typeface="ＭＳ Ｐゴシック" pitchFamily="50" charset="-128"/>
              </a:rPr>
              <a:t>　・ 個別事項（その２：精神医療）</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（１）長期入院患者の地域移行等</a:t>
            </a:r>
            <a:r>
              <a:rPr lang="ja-JP" altLang="en-US" sz="1800" b="1" dirty="0">
                <a:solidFill>
                  <a:srgbClr val="FF0000"/>
                </a:solidFill>
                <a:latin typeface="ＭＳ Ｐゴシック" pitchFamily="50" charset="-128"/>
              </a:rPr>
              <a:t>、</a:t>
            </a:r>
            <a:r>
              <a:rPr lang="ja-JP" altLang="en-US" sz="1800" b="1" dirty="0" smtClean="0">
                <a:solidFill>
                  <a:srgbClr val="FF0000"/>
                </a:solidFill>
                <a:latin typeface="ＭＳ Ｐゴシック" pitchFamily="50" charset="-128"/>
              </a:rPr>
              <a:t>（２）身体合併症</a:t>
            </a:r>
            <a:r>
              <a:rPr lang="ja-JP" altLang="en-US" sz="1800" b="1" dirty="0">
                <a:solidFill>
                  <a:srgbClr val="FF0000"/>
                </a:solidFill>
                <a:latin typeface="ＭＳ Ｐゴシック" pitchFamily="50" charset="-128"/>
              </a:rPr>
              <a:t>、</a:t>
            </a:r>
            <a:r>
              <a:rPr lang="ja-JP" altLang="en-US" sz="1800" b="1" dirty="0" smtClean="0">
                <a:solidFill>
                  <a:srgbClr val="FF0000"/>
                </a:solidFill>
                <a:latin typeface="ＭＳ Ｐゴシック" pitchFamily="50" charset="-128"/>
              </a:rPr>
              <a:t>（３）児童・思春期の精神医療</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（４）薬物依存症</a:t>
            </a:r>
            <a:r>
              <a:rPr lang="ja-JP" altLang="en-US" sz="1800" b="1" dirty="0">
                <a:solidFill>
                  <a:srgbClr val="FF0000"/>
                </a:solidFill>
                <a:latin typeface="ＭＳ Ｐゴシック" pitchFamily="50" charset="-128"/>
              </a:rPr>
              <a:t>、</a:t>
            </a:r>
            <a:r>
              <a:rPr lang="ja-JP" altLang="en-US" sz="1800" b="1" dirty="0" smtClean="0">
                <a:solidFill>
                  <a:srgbClr val="FF0000"/>
                </a:solidFill>
                <a:latin typeface="Arial" pitchFamily="34" charset="0"/>
              </a:rPr>
              <a:t>（５）認知症対策</a:t>
            </a:r>
            <a:r>
              <a:rPr lang="ja-JP" altLang="en-US" sz="1800" b="1" dirty="0">
                <a:solidFill>
                  <a:srgbClr val="FF0000"/>
                </a:solidFill>
                <a:latin typeface="Arial" pitchFamily="34" charset="0"/>
              </a:rPr>
              <a:t>、</a:t>
            </a:r>
            <a:r>
              <a:rPr lang="ja-JP" altLang="en-US" sz="1800" b="1" dirty="0" smtClean="0">
                <a:solidFill>
                  <a:srgbClr val="FF0000"/>
                </a:solidFill>
                <a:latin typeface="ＭＳ Ｐゴシック" pitchFamily="50" charset="-128"/>
              </a:rPr>
              <a:t>（６）抗精神病薬の減薬にかかる取組</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（７）精神科デイケア等</a:t>
            </a:r>
            <a:endParaRPr lang="en-US" altLang="ja-JP" sz="1800" b="1" dirty="0" smtClean="0">
              <a:solidFill>
                <a:srgbClr val="FF0000"/>
              </a:solidFill>
              <a:latin typeface="ＭＳ Ｐゴシック" pitchFamily="50" charset="-128"/>
            </a:endParaRPr>
          </a:p>
          <a:p>
            <a:pPr lvl="0" eaLnBrk="1" fontAlgn="base" hangingPunct="1">
              <a:lnSpc>
                <a:spcPts val="2000"/>
              </a:lnSpc>
              <a:spcBef>
                <a:spcPts val="600"/>
              </a:spcBef>
              <a:spcAft>
                <a:spcPct val="0"/>
              </a:spcAft>
              <a:buNone/>
            </a:pPr>
            <a:r>
              <a:rPr lang="en-US" altLang="ja-JP" sz="1800" b="1" dirty="0">
                <a:solidFill>
                  <a:prstClr val="black"/>
                </a:solidFill>
                <a:latin typeface="ＭＳ Ｐゴシック" pitchFamily="50" charset="-128"/>
              </a:rPr>
              <a:t>【</a:t>
            </a:r>
            <a:r>
              <a:rPr lang="ja-JP" altLang="en-US" sz="1800" b="1" dirty="0">
                <a:solidFill>
                  <a:prstClr val="black"/>
                </a:solidFill>
                <a:latin typeface="ＭＳ Ｐゴシック" pitchFamily="50" charset="-128"/>
              </a:rPr>
              <a:t>１０月２８日</a:t>
            </a:r>
            <a:r>
              <a:rPr lang="en-US" altLang="ja-JP" sz="1800" b="1" dirty="0" smtClean="0">
                <a:solidFill>
                  <a:prstClr val="black"/>
                </a:solidFill>
                <a:latin typeface="ＭＳ Ｐゴシック" pitchFamily="50" charset="-128"/>
              </a:rPr>
              <a:t>】</a:t>
            </a:r>
            <a:r>
              <a:rPr lang="ja-JP" altLang="en-US" sz="1800" b="1" dirty="0">
                <a:solidFill>
                  <a:srgbClr val="00B0F0"/>
                </a:solidFill>
                <a:latin typeface="ＭＳ Ｐゴシック" pitchFamily="50" charset="-128"/>
                <a:ea typeface="ＭＳ Ｐゴシック"/>
              </a:rPr>
              <a:t>中医協委員５名退任（支払側：３、診療側：２</a:t>
            </a:r>
            <a:r>
              <a:rPr lang="ja-JP" altLang="en-US" sz="1800" b="1" dirty="0" smtClean="0">
                <a:solidFill>
                  <a:srgbClr val="00B0F0"/>
                </a:solidFill>
                <a:latin typeface="ＭＳ Ｐゴシック" pitchFamily="50" charset="-128"/>
                <a:ea typeface="ＭＳ Ｐゴシック"/>
              </a:rPr>
              <a:t>）</a:t>
            </a:r>
            <a:endParaRPr lang="en-US" altLang="ja-JP" sz="1800" b="1" dirty="0">
              <a:solidFill>
                <a:prstClr val="black"/>
              </a:solidFill>
              <a:latin typeface="ＭＳ Ｐゴシック" pitchFamily="50" charset="-128"/>
            </a:endParaRPr>
          </a:p>
          <a:p>
            <a:pPr lvl="0" eaLnBrk="1" fontAlgn="base" hangingPunct="1">
              <a:lnSpc>
                <a:spcPts val="2000"/>
              </a:lnSpc>
              <a:spcBef>
                <a:spcPts val="0"/>
              </a:spcBef>
              <a:spcAft>
                <a:spcPct val="0"/>
              </a:spcAft>
              <a:buNone/>
            </a:pPr>
            <a:r>
              <a:rPr lang="ja-JP" altLang="en-US" sz="1800" b="1" dirty="0">
                <a:solidFill>
                  <a:prstClr val="black"/>
                </a:solidFill>
                <a:latin typeface="ＭＳ Ｐゴシック" pitchFamily="50" charset="-128"/>
              </a:rPr>
              <a:t>　</a:t>
            </a:r>
            <a:r>
              <a:rPr lang="ja-JP" altLang="en-US" sz="1800" b="1" dirty="0" smtClean="0">
                <a:solidFill>
                  <a:srgbClr val="FF0000"/>
                </a:solidFill>
                <a:latin typeface="ＭＳ Ｐゴシック" pitchFamily="50" charset="-128"/>
              </a:rPr>
              <a:t>・ </a:t>
            </a:r>
            <a:r>
              <a:rPr lang="ja-JP" altLang="en-US" sz="1800" b="1" dirty="0">
                <a:solidFill>
                  <a:srgbClr val="FF0000"/>
                </a:solidFill>
                <a:latin typeface="ＭＳ Ｐゴシック" pitchFamily="50" charset="-128"/>
              </a:rPr>
              <a:t>入院医療（その５）</a:t>
            </a:r>
            <a:endParaRPr lang="en-US" altLang="ja-JP" sz="1800" b="1" dirty="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（１）地域包括ケア病棟</a:t>
            </a:r>
            <a:endParaRPr lang="en-US" altLang="ja-JP" sz="1800" b="1" dirty="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（２）慢性期入院医療</a:t>
            </a:r>
            <a:endParaRPr lang="en-US" altLang="ja-JP" sz="1800" b="1" dirty="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（３）退院支援に係る取組</a:t>
            </a:r>
            <a:endParaRPr lang="en-US" altLang="ja-JP" sz="1800" b="1" dirty="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（４）入院中の他医療機関の</a:t>
            </a:r>
            <a:r>
              <a:rPr lang="ja-JP" altLang="en-US" sz="1800" b="1" dirty="0" smtClean="0">
                <a:solidFill>
                  <a:srgbClr val="FF0000"/>
                </a:solidFill>
                <a:latin typeface="ＭＳ Ｐゴシック" pitchFamily="50" charset="-128"/>
              </a:rPr>
              <a:t>受診</a:t>
            </a:r>
            <a:endParaRPr lang="en-US" altLang="ja-JP" sz="1800" b="1" dirty="0" smtClean="0">
              <a:solidFill>
                <a:srgbClr val="FF0000"/>
              </a:solidFill>
              <a:latin typeface="ＭＳ Ｐゴシック" pitchFamily="50" charset="-128"/>
            </a:endParaRPr>
          </a:p>
          <a:p>
            <a:pPr eaLnBrk="1" fontAlgn="base" hangingPunct="1">
              <a:lnSpc>
                <a:spcPts val="2000"/>
              </a:lnSpc>
              <a:spcBef>
                <a:spcPts val="600"/>
              </a:spcBef>
              <a:spcAft>
                <a:spcPct val="0"/>
              </a:spcAft>
              <a:buFont typeface="Arial" charset="0"/>
              <a:buNone/>
            </a:pPr>
            <a:r>
              <a:rPr lang="en-US" altLang="ja-JP" sz="1800" b="1" dirty="0" smtClean="0">
                <a:solidFill>
                  <a:srgbClr val="000000"/>
                </a:solidFill>
                <a:latin typeface="ＭＳ Ｐゴシック" pitchFamily="50" charset="-128"/>
                <a:ea typeface="ＭＳ Ｐゴシック"/>
              </a:rPr>
              <a:t>【</a:t>
            </a:r>
            <a:r>
              <a:rPr lang="ja-JP" altLang="en-US" sz="1800" b="1" dirty="0">
                <a:solidFill>
                  <a:srgbClr val="000000"/>
                </a:solidFill>
                <a:latin typeface="ＭＳ Ｐゴシック" pitchFamily="50" charset="-128"/>
                <a:ea typeface="ＭＳ Ｐゴシック"/>
              </a:rPr>
              <a:t>１１月４日</a:t>
            </a:r>
            <a:r>
              <a:rPr lang="en-US" altLang="ja-JP" sz="1800" b="1" dirty="0" smtClean="0">
                <a:solidFill>
                  <a:srgbClr val="000000"/>
                </a:solidFill>
                <a:latin typeface="ＭＳ Ｐゴシック" pitchFamily="50" charset="-128"/>
                <a:ea typeface="ＭＳ Ｐゴシック"/>
              </a:rPr>
              <a:t>】</a:t>
            </a:r>
            <a:r>
              <a:rPr lang="ja-JP" altLang="en-US" sz="1800" b="1" dirty="0">
                <a:solidFill>
                  <a:srgbClr val="00B0F0"/>
                </a:solidFill>
                <a:latin typeface="ＭＳ Ｐゴシック" pitchFamily="50" charset="-128"/>
                <a:ea typeface="ＭＳ Ｐゴシック"/>
              </a:rPr>
              <a:t>　</a:t>
            </a:r>
            <a:r>
              <a:rPr lang="ja-JP" altLang="en-US" sz="1800" b="1" dirty="0" smtClean="0">
                <a:solidFill>
                  <a:srgbClr val="00B0F0"/>
                </a:solidFill>
                <a:latin typeface="ＭＳ Ｐゴシック" pitchFamily="50" charset="-128"/>
                <a:ea typeface="ＭＳ Ｐゴシック"/>
              </a:rPr>
              <a:t>鈴木常任理事の後任に松</a:t>
            </a:r>
            <a:r>
              <a:rPr lang="ja-JP" altLang="en-US" sz="1800" b="1" dirty="0">
                <a:solidFill>
                  <a:srgbClr val="00B0F0"/>
                </a:solidFill>
                <a:latin typeface="ＭＳ Ｐゴシック" pitchFamily="50" charset="-128"/>
                <a:ea typeface="ＭＳ Ｐゴシック"/>
              </a:rPr>
              <a:t>原</a:t>
            </a:r>
            <a:r>
              <a:rPr lang="ja-JP" altLang="en-US" sz="1800" b="1" dirty="0" smtClean="0">
                <a:solidFill>
                  <a:srgbClr val="00B0F0"/>
                </a:solidFill>
                <a:latin typeface="ＭＳ Ｐゴシック" pitchFamily="50" charset="-128"/>
                <a:ea typeface="ＭＳ Ｐゴシック"/>
              </a:rPr>
              <a:t>副会長が</a:t>
            </a:r>
            <a:r>
              <a:rPr lang="ja-JP" altLang="en-US" sz="1800" b="1" dirty="0">
                <a:solidFill>
                  <a:srgbClr val="00B0F0"/>
                </a:solidFill>
                <a:latin typeface="ＭＳ Ｐゴシック" pitchFamily="50" charset="-128"/>
                <a:ea typeface="ＭＳ Ｐゴシック"/>
              </a:rPr>
              <a:t>就任</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a:t>
            </a:r>
            <a:r>
              <a:rPr lang="ja-JP" altLang="en-US" sz="1800" b="1" dirty="0" smtClean="0">
                <a:solidFill>
                  <a:srgbClr val="00B0F0"/>
                </a:solidFill>
                <a:latin typeface="ＭＳ Ｐゴシック" pitchFamily="50" charset="-128"/>
                <a:ea typeface="ＭＳ Ｐゴシック"/>
              </a:rPr>
              <a:t>・ </a:t>
            </a:r>
            <a:r>
              <a:rPr lang="ja-JP" altLang="en-US" sz="1800" b="1" dirty="0">
                <a:solidFill>
                  <a:srgbClr val="00B0F0"/>
                </a:solidFill>
                <a:latin typeface="ＭＳ Ｐゴシック" pitchFamily="50" charset="-128"/>
                <a:ea typeface="ＭＳ Ｐゴシック"/>
              </a:rPr>
              <a:t>医療経済実態調査結果</a:t>
            </a:r>
            <a:endParaRPr lang="en-US" altLang="ja-JP" sz="1800" b="1" dirty="0">
              <a:solidFill>
                <a:srgbClr val="00B0F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smtClean="0">
                <a:solidFill>
                  <a:srgbClr val="FF0000"/>
                </a:solidFill>
                <a:latin typeface="ＭＳ Ｐゴシック" pitchFamily="50" charset="-128"/>
                <a:ea typeface="ＭＳ Ｐゴシック"/>
              </a:rPr>
              <a:t>　・ </a:t>
            </a:r>
            <a:r>
              <a:rPr lang="ja-JP" altLang="en-US" sz="1800" b="1" dirty="0">
                <a:solidFill>
                  <a:srgbClr val="FF0000"/>
                </a:solidFill>
                <a:latin typeface="ＭＳ Ｐゴシック" pitchFamily="50" charset="-128"/>
                <a:ea typeface="ＭＳ Ｐゴシック"/>
              </a:rPr>
              <a:t>個別事項（その３）</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　 （</a:t>
            </a:r>
            <a:r>
              <a:rPr lang="ja-JP" altLang="en-US" sz="1800" b="1" dirty="0">
                <a:solidFill>
                  <a:srgbClr val="FF0000"/>
                </a:solidFill>
                <a:latin typeface="ＭＳ Ｐゴシック" pitchFamily="50" charset="-128"/>
                <a:ea typeface="ＭＳ Ｐゴシック"/>
              </a:rPr>
              <a:t>１）高度急性期</a:t>
            </a:r>
            <a:r>
              <a:rPr lang="ja-JP" altLang="en-US" sz="1800" b="1" dirty="0" smtClean="0">
                <a:solidFill>
                  <a:srgbClr val="FF0000"/>
                </a:solidFill>
                <a:latin typeface="ＭＳ Ｐゴシック" pitchFamily="50" charset="-128"/>
                <a:ea typeface="ＭＳ Ｐゴシック"/>
              </a:rPr>
              <a:t>医療</a:t>
            </a:r>
            <a:r>
              <a:rPr lang="ja-JP" altLang="en-US" sz="1800" b="1" dirty="0">
                <a:solidFill>
                  <a:srgbClr val="FF0000"/>
                </a:solidFill>
                <a:latin typeface="ＭＳ Ｐゴシック" pitchFamily="50" charset="-128"/>
                <a:ea typeface="ＭＳ Ｐゴシック"/>
              </a:rPr>
              <a:t>、</a:t>
            </a:r>
            <a:r>
              <a:rPr lang="ja-JP" altLang="en-US" sz="1800" b="1" dirty="0" smtClean="0">
                <a:solidFill>
                  <a:srgbClr val="FF0000"/>
                </a:solidFill>
                <a:latin typeface="ＭＳ Ｐゴシック" pitchFamily="50" charset="-128"/>
                <a:ea typeface="ＭＳ Ｐゴシック"/>
              </a:rPr>
              <a:t> （</a:t>
            </a:r>
            <a:r>
              <a:rPr lang="ja-JP" altLang="en-US" sz="1800" b="1" dirty="0">
                <a:solidFill>
                  <a:srgbClr val="FF0000"/>
                </a:solidFill>
                <a:latin typeface="ＭＳ Ｐゴシック" pitchFamily="50" charset="-128"/>
                <a:ea typeface="ＭＳ Ｐゴシック"/>
              </a:rPr>
              <a:t>２）救急</a:t>
            </a:r>
            <a:r>
              <a:rPr lang="ja-JP" altLang="en-US" sz="1800" b="1" dirty="0" smtClean="0">
                <a:solidFill>
                  <a:srgbClr val="FF0000"/>
                </a:solidFill>
                <a:latin typeface="ＭＳ Ｐゴシック" pitchFamily="50" charset="-128"/>
                <a:ea typeface="ＭＳ Ｐゴシック"/>
              </a:rPr>
              <a:t>医療、（</a:t>
            </a:r>
            <a:r>
              <a:rPr lang="ja-JP" altLang="en-US" sz="1800" b="1" dirty="0">
                <a:solidFill>
                  <a:srgbClr val="FF0000"/>
                </a:solidFill>
                <a:latin typeface="ＭＳ Ｐゴシック" pitchFamily="50" charset="-128"/>
                <a:ea typeface="ＭＳ Ｐゴシック"/>
              </a:rPr>
              <a:t>３）小児・周産期</a:t>
            </a:r>
            <a:r>
              <a:rPr lang="ja-JP" altLang="en-US" sz="1800" b="1" dirty="0" smtClean="0">
                <a:solidFill>
                  <a:srgbClr val="FF0000"/>
                </a:solidFill>
                <a:latin typeface="ＭＳ Ｐゴシック" pitchFamily="50" charset="-128"/>
                <a:ea typeface="ＭＳ Ｐゴシック"/>
              </a:rPr>
              <a:t>医療</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    </a:t>
            </a:r>
            <a:r>
              <a:rPr lang="ja-JP" altLang="en-US" sz="1800" b="1" dirty="0">
                <a:solidFill>
                  <a:srgbClr val="FF0000"/>
                </a:solidFill>
                <a:latin typeface="ＭＳ Ｐゴシック" pitchFamily="50" charset="-128"/>
                <a:ea typeface="ＭＳ Ｐゴシック"/>
              </a:rPr>
              <a:t>（４）医科・歯科連携による栄養</a:t>
            </a:r>
            <a:r>
              <a:rPr lang="ja-JP" altLang="en-US" sz="1800" b="1" dirty="0" smtClean="0">
                <a:solidFill>
                  <a:srgbClr val="FF0000"/>
                </a:solidFill>
                <a:latin typeface="ＭＳ Ｐゴシック" pitchFamily="50" charset="-128"/>
                <a:ea typeface="ＭＳ Ｐゴシック"/>
              </a:rPr>
              <a:t>管理、（</a:t>
            </a:r>
            <a:r>
              <a:rPr lang="ja-JP" altLang="en-US" sz="1800" b="1" dirty="0">
                <a:solidFill>
                  <a:srgbClr val="FF0000"/>
                </a:solidFill>
                <a:latin typeface="ＭＳ Ｐゴシック" pitchFamily="50" charset="-128"/>
                <a:ea typeface="ＭＳ Ｐゴシック"/>
              </a:rPr>
              <a:t>５）栄養食事指導　　</a:t>
            </a:r>
            <a:r>
              <a:rPr lang="ja-JP" altLang="en-US" sz="1800" b="1" dirty="0">
                <a:solidFill>
                  <a:srgbClr val="FF0000"/>
                </a:solidFill>
                <a:latin typeface="ＭＳ Ｐゴシック" pitchFamily="50" charset="-128"/>
              </a:rPr>
              <a:t>　</a:t>
            </a:r>
            <a:endParaRPr lang="en-US" altLang="ja-JP" sz="1800" b="1" dirty="0">
              <a:solidFill>
                <a:srgbClr val="FF0000"/>
              </a:solidFill>
              <a:latin typeface="Arial" pitchFamily="34" charset="0"/>
            </a:endParaRPr>
          </a:p>
        </p:txBody>
      </p:sp>
      <p:sp>
        <p:nvSpPr>
          <p:cNvPr id="5" name="Text Box 2"/>
          <p:cNvSpPr txBox="1">
            <a:spLocks noChangeArrowheads="1"/>
          </p:cNvSpPr>
          <p:nvPr/>
        </p:nvSpPr>
        <p:spPr bwMode="auto">
          <a:xfrm>
            <a:off x="1120376"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70</a:t>
            </a:fld>
            <a:endParaRPr lang="ja-JP" altLang="en-US" dirty="0">
              <a:solidFill>
                <a:prstClr val="black"/>
              </a:solidFill>
              <a:latin typeface="Arial"/>
            </a:endParaRPr>
          </a:p>
        </p:txBody>
      </p:sp>
    </p:spTree>
    <p:extLst>
      <p:ext uri="{BB962C8B-B14F-4D97-AF65-F5344CB8AC3E}">
        <p14:creationId xmlns:p14="http://schemas.microsoft.com/office/powerpoint/2010/main" val="3020288939"/>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9015"/>
            <a:ext cx="9427898" cy="4808613"/>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１１月６日</a:t>
            </a:r>
            <a:r>
              <a:rPr lang="en-US" altLang="ja-JP" sz="1800" b="1" dirty="0">
                <a:solidFill>
                  <a:prstClr val="black"/>
                </a:solidFill>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a:solidFill>
                  <a:srgbClr val="000000"/>
                </a:solidFill>
                <a:latin typeface="ＭＳ Ｐゴシック" pitchFamily="50" charset="-128"/>
              </a:rPr>
              <a:t>・ 平成２６年度診療報酬改定の結果検証に係る特別調査（平成</a:t>
            </a:r>
            <a:r>
              <a:rPr lang="ja-JP" altLang="en-US" sz="1800" b="1" dirty="0" smtClean="0">
                <a:solidFill>
                  <a:srgbClr val="000000"/>
                </a:solidFill>
                <a:latin typeface="ＭＳ Ｐゴシック" pitchFamily="50" charset="-128"/>
              </a:rPr>
              <a:t>２７年度</a:t>
            </a:r>
            <a:r>
              <a:rPr lang="ja-JP" altLang="en-US" sz="1800" b="1" dirty="0">
                <a:solidFill>
                  <a:srgbClr val="000000"/>
                </a:solidFill>
                <a:latin typeface="ＭＳ Ｐゴシック" pitchFamily="50" charset="-128"/>
              </a:rPr>
              <a:t>調査）</a:t>
            </a:r>
            <a:r>
              <a:rPr lang="ja-JP" altLang="en-US" sz="1800" b="1" dirty="0" smtClean="0">
                <a:solidFill>
                  <a:srgbClr val="000000"/>
                </a:solidFill>
                <a:latin typeface="ＭＳ Ｐゴシック" pitchFamily="50" charset="-128"/>
              </a:rPr>
              <a:t>の速報案</a:t>
            </a:r>
            <a:endParaRPr lang="en-US" altLang="ja-JP" sz="1800" b="1" dirty="0">
              <a:solidFill>
                <a:srgbClr val="00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dirty="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 主治医機能の評価の新設や紹介率・逆紹介率の低い大病院における処方料等の適正化</a:t>
            </a:r>
            <a:endParaRPr lang="en-US" altLang="ja-JP" sz="1800" dirty="0" smtClean="0">
              <a:solidFill>
                <a:srgbClr val="00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dirty="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　　　による影響を含む外来医療の機能分化・連携の実施状況調査</a:t>
            </a:r>
            <a:endParaRPr lang="ja-JP" altLang="en-US" sz="1800" dirty="0">
              <a:solidFill>
                <a:srgbClr val="00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dirty="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 在宅療養後方病院の新設や機能強化型療養支援診療所等の評価の見直しによる影響、</a:t>
            </a:r>
            <a:endParaRPr lang="en-US" altLang="ja-JP" sz="1800" dirty="0" smtClean="0">
              <a:solidFill>
                <a:srgbClr val="00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dirty="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　　　在宅における薬剤や衛生材料等の供給体制の推進等を含む在宅医療の実施状況調査</a:t>
            </a:r>
            <a:endParaRPr lang="en-US" altLang="ja-JP" sz="1800" dirty="0" smtClean="0">
              <a:solidFill>
                <a:srgbClr val="00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dirty="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　　○ 訪問歯科診療の評価及び実態等に関する調査</a:t>
            </a:r>
            <a:endParaRPr lang="en-US" altLang="ja-JP" sz="1800" dirty="0" smtClean="0">
              <a:solidFill>
                <a:srgbClr val="00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dirty="0">
                <a:solidFill>
                  <a:srgbClr val="000000"/>
                </a:solidFill>
                <a:latin typeface="ＭＳ Ｐゴシック" pitchFamily="50" charset="-128"/>
              </a:rPr>
              <a:t>　</a:t>
            </a:r>
            <a:r>
              <a:rPr lang="ja-JP" altLang="en-US" sz="1800" dirty="0" smtClean="0">
                <a:solidFill>
                  <a:srgbClr val="000000"/>
                </a:solidFill>
                <a:latin typeface="ＭＳ Ｐゴシック" pitchFamily="50" charset="-128"/>
              </a:rPr>
              <a:t>　　○ 後発医薬品の使用促進策の影響及び実施状況調査 </a:t>
            </a:r>
            <a:endParaRPr lang="en-US" altLang="ja-JP" sz="1800" dirty="0" smtClean="0">
              <a:solidFill>
                <a:srgbClr val="00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srgbClr val="FF0000"/>
                </a:solidFill>
                <a:latin typeface="ＭＳ Ｐゴシック" pitchFamily="50" charset="-128"/>
              </a:rPr>
              <a:t>　・ 個別事項（その４）</a:t>
            </a:r>
            <a:endParaRPr lang="en-US" altLang="ja-JP" sz="1800" b="1" dirty="0" smtClean="0">
              <a:solidFill>
                <a:srgbClr val="FF0000"/>
              </a:solidFill>
              <a:latin typeface="ＭＳ Ｐゴシック" pitchFamily="50" charset="-128"/>
            </a:endParaRPr>
          </a:p>
          <a:p>
            <a:pPr eaLnBrk="1" hangingPunct="1">
              <a:lnSpc>
                <a:spcPts val="2000"/>
              </a:lnSpc>
              <a:spcBef>
                <a:spcPct val="0"/>
              </a:spcBef>
              <a:buFont typeface="Arial" charset="0"/>
              <a:buNone/>
              <a:defRPr/>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a:t>
            </a:r>
            <a:r>
              <a:rPr lang="ja-JP" altLang="en-US" sz="1800" b="1" dirty="0">
                <a:solidFill>
                  <a:srgbClr val="FF0000"/>
                </a:solidFill>
                <a:latin typeface="ＭＳ Ｐゴシック" pitchFamily="50" charset="-128"/>
              </a:rPr>
              <a:t>　薬剤使用</a:t>
            </a:r>
            <a:r>
              <a:rPr lang="ja-JP" altLang="en-US" sz="1800" b="1" dirty="0" smtClean="0">
                <a:solidFill>
                  <a:srgbClr val="FF0000"/>
                </a:solidFill>
                <a:latin typeface="ＭＳ Ｐゴシック" pitchFamily="50" charset="-128"/>
              </a:rPr>
              <a:t>の適正化等</a:t>
            </a:r>
            <a:endParaRPr lang="en-US" altLang="ja-JP" sz="1800" b="1" dirty="0" smtClean="0">
              <a:solidFill>
                <a:srgbClr val="FF0000"/>
              </a:solidFill>
              <a:latin typeface="ＭＳ Ｐゴシック" pitchFamily="50" charset="-128"/>
            </a:endParaRPr>
          </a:p>
          <a:p>
            <a:pPr eaLnBrk="1" hangingPunct="1">
              <a:lnSpc>
                <a:spcPts val="2000"/>
              </a:lnSpc>
              <a:spcBef>
                <a:spcPct val="0"/>
              </a:spcBef>
              <a:buFont typeface="Arial" charset="0"/>
              <a:buNone/>
              <a:defRPr/>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（１）長期処方、（２）高齢者</a:t>
            </a:r>
            <a:r>
              <a:rPr lang="ja-JP" altLang="en-US" sz="1800" b="1" dirty="0">
                <a:solidFill>
                  <a:srgbClr val="FF0000"/>
                </a:solidFill>
                <a:latin typeface="ＭＳ Ｐゴシック" pitchFamily="50" charset="-128"/>
              </a:rPr>
              <a:t>への多剤</a:t>
            </a:r>
            <a:r>
              <a:rPr lang="ja-JP" altLang="en-US" sz="1800" b="1" dirty="0" smtClean="0">
                <a:solidFill>
                  <a:srgbClr val="FF0000"/>
                </a:solidFill>
                <a:latin typeface="ＭＳ Ｐゴシック" pitchFamily="50" charset="-128"/>
              </a:rPr>
              <a:t>処方、（３）残薬、（</a:t>
            </a:r>
            <a:r>
              <a:rPr lang="ja-JP" altLang="en-US" sz="1800" b="1" dirty="0">
                <a:solidFill>
                  <a:srgbClr val="FF0000"/>
                </a:solidFill>
                <a:latin typeface="ＭＳ Ｐゴシック" pitchFamily="50" charset="-128"/>
              </a:rPr>
              <a:t>４）</a:t>
            </a:r>
            <a:r>
              <a:rPr lang="ja-JP" altLang="en-US" sz="1800" b="1" dirty="0" smtClean="0">
                <a:solidFill>
                  <a:srgbClr val="FF0000"/>
                </a:solidFill>
                <a:latin typeface="ＭＳ Ｐゴシック" pitchFamily="50" charset="-128"/>
              </a:rPr>
              <a:t>分割</a:t>
            </a:r>
            <a:r>
              <a:rPr lang="ja-JP" altLang="en-US" sz="1800" b="1" dirty="0">
                <a:solidFill>
                  <a:srgbClr val="FF0000"/>
                </a:solidFill>
                <a:latin typeface="ＭＳ Ｐゴシック" pitchFamily="50" charset="-128"/>
              </a:rPr>
              <a:t>調剤</a:t>
            </a:r>
            <a:r>
              <a:rPr lang="ja-JP" altLang="en-US" sz="1800" b="1" dirty="0" smtClean="0">
                <a:solidFill>
                  <a:srgbClr val="FF0000"/>
                </a:solidFill>
                <a:latin typeface="ＭＳ Ｐゴシック" pitchFamily="50" charset="-128"/>
              </a:rPr>
              <a:t>等</a:t>
            </a:r>
            <a:endParaRPr lang="en-US" altLang="ja-JP" sz="1800" b="1" dirty="0">
              <a:solidFill>
                <a:srgbClr val="FF0000"/>
              </a:solidFill>
              <a:latin typeface="ＭＳ Ｐゴシック" pitchFamily="50" charset="-128"/>
            </a:endParaRPr>
          </a:p>
          <a:p>
            <a:pPr eaLnBrk="1" hangingPunct="1">
              <a:lnSpc>
                <a:spcPts val="2000"/>
              </a:lnSpc>
              <a:spcBef>
                <a:spcPct val="0"/>
              </a:spcBef>
              <a:buFont typeface="Arial" charset="0"/>
              <a:buNone/>
              <a:defRPr/>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a:t>
            </a:r>
            <a:r>
              <a:rPr lang="ja-JP" altLang="en-US" sz="1800" b="1" dirty="0">
                <a:solidFill>
                  <a:srgbClr val="FF0000"/>
                </a:solidFill>
                <a:latin typeface="ＭＳ Ｐゴシック" pitchFamily="50" charset="-128"/>
              </a:rPr>
              <a:t>５）</a:t>
            </a:r>
            <a:r>
              <a:rPr lang="ja-JP" altLang="en-US" sz="1800" b="1" dirty="0" smtClean="0">
                <a:solidFill>
                  <a:srgbClr val="FF0000"/>
                </a:solidFill>
                <a:latin typeface="ＭＳ Ｐゴシック" pitchFamily="50" charset="-128"/>
              </a:rPr>
              <a:t>後発医</a:t>
            </a:r>
            <a:r>
              <a:rPr lang="ja-JP" altLang="en-US" sz="1800" b="1" dirty="0">
                <a:solidFill>
                  <a:srgbClr val="FF0000"/>
                </a:solidFill>
                <a:latin typeface="ＭＳ Ｐゴシック" pitchFamily="50" charset="-128"/>
              </a:rPr>
              <a:t>薬品使用の</a:t>
            </a:r>
            <a:r>
              <a:rPr lang="ja-JP" altLang="en-US" sz="1800" b="1" dirty="0" smtClean="0">
                <a:solidFill>
                  <a:srgbClr val="FF0000"/>
                </a:solidFill>
                <a:latin typeface="ＭＳ Ｐゴシック" pitchFamily="50" charset="-128"/>
              </a:rPr>
              <a:t>促進</a:t>
            </a:r>
            <a:endParaRPr lang="en-US" altLang="ja-JP" sz="1800" b="1" dirty="0" smtClean="0">
              <a:solidFill>
                <a:srgbClr val="FF0000"/>
              </a:solidFill>
              <a:latin typeface="ＭＳ Ｐゴシック" pitchFamily="50" charset="-128"/>
            </a:endParaRPr>
          </a:p>
          <a:p>
            <a:pPr lvl="0" eaLnBrk="1" fontAlgn="base" hangingPunct="1">
              <a:spcBef>
                <a:spcPts val="600"/>
              </a:spcBef>
              <a:spcAft>
                <a:spcPct val="0"/>
              </a:spcAft>
              <a:buNone/>
            </a:pPr>
            <a:r>
              <a:rPr lang="en-US" altLang="ja-JP" sz="1800" b="1" dirty="0">
                <a:solidFill>
                  <a:srgbClr val="000000"/>
                </a:solidFill>
                <a:latin typeface="ＭＳ Ｐゴシック" pitchFamily="50" charset="-128"/>
                <a:ea typeface="ＭＳ Ｐゴシック"/>
              </a:rPr>
              <a:t>【</a:t>
            </a:r>
            <a:r>
              <a:rPr lang="ja-JP" altLang="en-US" sz="1800" b="1" dirty="0">
                <a:solidFill>
                  <a:srgbClr val="000000"/>
                </a:solidFill>
                <a:latin typeface="ＭＳ Ｐゴシック" pitchFamily="50" charset="-128"/>
                <a:ea typeface="ＭＳ Ｐゴシック"/>
              </a:rPr>
              <a:t>１１月１１日</a:t>
            </a:r>
            <a:r>
              <a:rPr lang="en-US" altLang="ja-JP" sz="1800" b="1" dirty="0">
                <a:solidFill>
                  <a:srgbClr val="000000"/>
                </a:solidFill>
                <a:latin typeface="ＭＳ Ｐゴシック" pitchFamily="50" charset="-128"/>
                <a:ea typeface="ＭＳ Ｐゴシック"/>
              </a:rPr>
              <a:t>】</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 在宅医療（その４）</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（１）在宅医療における評価のあり方</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（２）訪問看護</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（３）在宅薬剤管理</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（４）在宅歯科</a:t>
            </a:r>
            <a:r>
              <a:rPr lang="ja-JP" altLang="en-US" sz="1800" b="1" dirty="0" smtClean="0">
                <a:solidFill>
                  <a:srgbClr val="FF0000"/>
                </a:solidFill>
                <a:latin typeface="ＭＳ Ｐゴシック" pitchFamily="50" charset="-128"/>
                <a:ea typeface="ＭＳ Ｐゴシック"/>
              </a:rPr>
              <a:t>医療</a:t>
            </a:r>
            <a:endParaRPr lang="en-US" altLang="ja-JP" sz="1800" b="1" dirty="0">
              <a:solidFill>
                <a:srgbClr val="FF0000"/>
              </a:solidFill>
              <a:latin typeface="ＭＳ Ｐゴシック" pitchFamily="50" charset="-128"/>
              <a:ea typeface="ＭＳ Ｐゴシック"/>
            </a:endParaRPr>
          </a:p>
        </p:txBody>
      </p:sp>
      <p:sp>
        <p:nvSpPr>
          <p:cNvPr id="5" name="Text Box 2"/>
          <p:cNvSpPr txBox="1">
            <a:spLocks noChangeArrowheads="1"/>
          </p:cNvSpPr>
          <p:nvPr/>
        </p:nvSpPr>
        <p:spPr bwMode="auto">
          <a:xfrm>
            <a:off x="1325461" y="188913"/>
            <a:ext cx="7265402"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a:t>
            </a:r>
            <a:r>
              <a:rPr lang="en-US" altLang="ja-JP" sz="3200" dirty="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71</a:t>
            </a:fld>
            <a:endParaRPr lang="ja-JP" altLang="en-US" dirty="0">
              <a:solidFill>
                <a:prstClr val="black"/>
              </a:solidFill>
              <a:latin typeface="Arial"/>
            </a:endParaRPr>
          </a:p>
        </p:txBody>
      </p:sp>
    </p:spTree>
    <p:extLst>
      <p:ext uri="{BB962C8B-B14F-4D97-AF65-F5344CB8AC3E}">
        <p14:creationId xmlns:p14="http://schemas.microsoft.com/office/powerpoint/2010/main" val="1634023988"/>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9003"/>
            <a:ext cx="9427898" cy="4372596"/>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lnSpc>
                <a:spcPts val="2000"/>
              </a:lnSpc>
              <a:spcBef>
                <a:spcPct val="0"/>
              </a:spcBef>
              <a:spcAft>
                <a:spcPct val="0"/>
              </a:spcAft>
              <a:buFont typeface="Arial" charset="0"/>
              <a:buNone/>
            </a:pPr>
            <a:r>
              <a:rPr lang="en-US" altLang="ja-JP" sz="1800" b="1" dirty="0" smtClean="0">
                <a:latin typeface="ＭＳ Ｐゴシック" pitchFamily="50" charset="-128"/>
              </a:rPr>
              <a:t>【</a:t>
            </a:r>
            <a:r>
              <a:rPr lang="ja-JP" altLang="en-US" sz="1800" b="1" dirty="0" smtClean="0">
                <a:latin typeface="ＭＳ Ｐゴシック" pitchFamily="50" charset="-128"/>
              </a:rPr>
              <a:t>１１月１８日</a:t>
            </a:r>
            <a:r>
              <a:rPr lang="en-US" altLang="ja-JP" sz="1800" b="1" dirty="0" smtClean="0">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外来医療（その３）</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（１）外来医療の評価の現状</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（２）主治医機能の評価について</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（３）紹介状なしの大病院受診時に係る選定療養について</a:t>
            </a:r>
            <a:endParaRPr lang="en-US" altLang="ja-JP" sz="1800" b="1" dirty="0" smtClean="0">
              <a:solidFill>
                <a:srgbClr val="FF0000"/>
              </a:solidFill>
              <a:latin typeface="ＭＳ Ｐゴシック" pitchFamily="50" charset="-128"/>
            </a:endParaRPr>
          </a:p>
          <a:p>
            <a:pPr eaLnBrk="1" fontAlgn="base" hangingPunct="1">
              <a:lnSpc>
                <a:spcPts val="2000"/>
              </a:lnSpc>
              <a:spcBef>
                <a:spcPts val="600"/>
              </a:spcBef>
              <a:spcAft>
                <a:spcPct val="0"/>
              </a:spcAft>
              <a:buFont typeface="Arial" charset="0"/>
              <a:buNone/>
            </a:pPr>
            <a:r>
              <a:rPr lang="en-US" altLang="ja-JP" sz="1800" b="1" dirty="0" smtClean="0">
                <a:latin typeface="ＭＳ Ｐゴシック" pitchFamily="50" charset="-128"/>
              </a:rPr>
              <a:t>【</a:t>
            </a:r>
            <a:r>
              <a:rPr lang="ja-JP" altLang="en-US" sz="1800" b="1" dirty="0" smtClean="0">
                <a:latin typeface="ＭＳ Ｐゴシック" pitchFamily="50" charset="-128"/>
              </a:rPr>
              <a:t>１１月２０日</a:t>
            </a:r>
            <a:r>
              <a:rPr lang="en-US" altLang="ja-JP" sz="1800" b="1" dirty="0" smtClean="0">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a:latin typeface="ＭＳ Ｐゴシック" pitchFamily="50" charset="-128"/>
              </a:rPr>
              <a:t>　</a:t>
            </a:r>
            <a:r>
              <a:rPr lang="ja-JP" altLang="en-US" sz="1800" b="1" dirty="0" smtClean="0">
                <a:latin typeface="ＭＳ Ｐゴシック" pitchFamily="50" charset="-128"/>
              </a:rPr>
              <a:t>・ 平成２８年度改定に向けたＤＰＣ制度の対応について検討結果（中間とりまとめ）</a:t>
            </a:r>
            <a:endParaRPr lang="en-US" altLang="ja-JP" sz="1800" b="1" dirty="0" smtClean="0">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latin typeface="ＭＳ Ｐゴシック" pitchFamily="50" charset="-128"/>
              </a:rPr>
              <a:t>　</a:t>
            </a:r>
            <a:r>
              <a:rPr lang="ja-JP" altLang="en-US" sz="1800" b="1" dirty="0" smtClean="0">
                <a:solidFill>
                  <a:srgbClr val="00B0F0"/>
                </a:solidFill>
                <a:latin typeface="ＭＳ Ｐゴシック" pitchFamily="50" charset="-128"/>
              </a:rPr>
              <a:t>・ 医療経済実態調査結果に対する両側の見解</a:t>
            </a:r>
            <a:endParaRPr lang="en-US" altLang="ja-JP" sz="1800" b="1" dirty="0" smtClean="0">
              <a:solidFill>
                <a:srgbClr val="00B0F0"/>
              </a:solidFill>
              <a:latin typeface="ＭＳ Ｐゴシック" pitchFamily="50" charset="-128"/>
            </a:endParaRPr>
          </a:p>
          <a:p>
            <a:pPr lvl="0" eaLnBrk="1" fontAlgn="base" hangingPunct="1">
              <a:lnSpc>
                <a:spcPts val="2000"/>
              </a:lnSpc>
              <a:spcBef>
                <a:spcPts val="600"/>
              </a:spcBef>
              <a:spcAft>
                <a:spcPct val="0"/>
              </a:spcAft>
              <a:buNone/>
            </a:pPr>
            <a:r>
              <a:rPr lang="en-US" altLang="ja-JP" sz="1800" b="1" dirty="0">
                <a:solidFill>
                  <a:prstClr val="black"/>
                </a:solidFill>
                <a:latin typeface="ＭＳ Ｐゴシック" pitchFamily="50" charset="-128"/>
                <a:ea typeface="ＭＳ Ｐゴシック"/>
              </a:rPr>
              <a:t>【</a:t>
            </a:r>
            <a:r>
              <a:rPr lang="ja-JP" altLang="en-US" sz="1800" b="1" dirty="0">
                <a:solidFill>
                  <a:prstClr val="black"/>
                </a:solidFill>
                <a:latin typeface="ＭＳ Ｐゴシック" pitchFamily="50" charset="-128"/>
                <a:ea typeface="ＭＳ Ｐゴシック"/>
              </a:rPr>
              <a:t>１１月</a:t>
            </a:r>
            <a:r>
              <a:rPr lang="ja-JP" altLang="en-US" sz="1800" b="1" dirty="0" smtClean="0">
                <a:solidFill>
                  <a:prstClr val="black"/>
                </a:solidFill>
                <a:latin typeface="ＭＳ Ｐゴシック" pitchFamily="50" charset="-128"/>
                <a:ea typeface="ＭＳ Ｐゴシック"/>
              </a:rPr>
              <a:t>２</a:t>
            </a:r>
            <a:r>
              <a:rPr lang="ja-JP" altLang="en-US" sz="1800" b="1" dirty="0">
                <a:solidFill>
                  <a:prstClr val="black"/>
                </a:solidFill>
                <a:latin typeface="ＭＳ Ｐゴシック" pitchFamily="50" charset="-128"/>
                <a:ea typeface="ＭＳ Ｐゴシック"/>
              </a:rPr>
              <a:t>５</a:t>
            </a:r>
            <a:r>
              <a:rPr lang="ja-JP" altLang="en-US" sz="1800" b="1" dirty="0" smtClean="0">
                <a:solidFill>
                  <a:prstClr val="black"/>
                </a:solidFill>
                <a:latin typeface="ＭＳ Ｐゴシック" pitchFamily="50" charset="-128"/>
                <a:ea typeface="ＭＳ Ｐゴシック"/>
              </a:rPr>
              <a:t>日</a:t>
            </a:r>
            <a:r>
              <a:rPr lang="en-US" altLang="ja-JP" sz="1800" b="1" dirty="0">
                <a:solidFill>
                  <a:prstClr val="black"/>
                </a:solidFill>
                <a:latin typeface="ＭＳ Ｐゴシック" pitchFamily="50" charset="-128"/>
                <a:ea typeface="ＭＳ Ｐゴシック"/>
              </a:rPr>
              <a:t>】</a:t>
            </a: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a:t>
            </a: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入院医療（その６）</a:t>
            </a:r>
            <a:endParaRPr lang="en-US" altLang="ja-JP" sz="1800" b="1" dirty="0" smtClean="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　（１）身体疾患のために入院する認知症患者のケア</a:t>
            </a:r>
            <a:endParaRPr lang="en-US" altLang="ja-JP" sz="1800" b="1" dirty="0" smtClean="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　（２）地域加算の見直し</a:t>
            </a:r>
            <a:endParaRPr lang="en-US" altLang="ja-JP" sz="1800" b="1" dirty="0" smtClean="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　（３）看護職員の夜勤</a:t>
            </a:r>
            <a:endParaRPr lang="en-US" altLang="ja-JP" sz="1800" b="1" dirty="0" smtClean="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　（４）医療資源の少ない地域に配慮した評価</a:t>
            </a:r>
            <a:endParaRPr lang="en-US" altLang="ja-JP" sz="1800" b="1" dirty="0" smtClean="0">
              <a:solidFill>
                <a:srgbClr val="FF0000"/>
              </a:solidFill>
              <a:latin typeface="ＭＳ Ｐゴシック" pitchFamily="50" charset="-128"/>
              <a:ea typeface="ＭＳ Ｐゴシック"/>
            </a:endParaRPr>
          </a:p>
          <a:p>
            <a:pPr lvl="0" eaLnBrk="1" fontAlgn="base" hangingPunct="1">
              <a:spcBef>
                <a:spcPct val="0"/>
              </a:spcBef>
              <a:spcAft>
                <a:spcPct val="0"/>
              </a:spcAft>
              <a:buNone/>
            </a:pPr>
            <a:r>
              <a:rPr lang="en-US" altLang="ja-JP" sz="1800" b="1" dirty="0">
                <a:solidFill>
                  <a:srgbClr val="000000"/>
                </a:solidFill>
                <a:latin typeface="ＭＳ Ｐゴシック" pitchFamily="50" charset="-128"/>
                <a:ea typeface="ＭＳ Ｐゴシック"/>
              </a:rPr>
              <a:t>【</a:t>
            </a:r>
            <a:r>
              <a:rPr lang="ja-JP" altLang="en-US" sz="1800" b="1" dirty="0">
                <a:solidFill>
                  <a:srgbClr val="000000"/>
                </a:solidFill>
                <a:latin typeface="ＭＳ Ｐゴシック" pitchFamily="50" charset="-128"/>
                <a:ea typeface="ＭＳ Ｐゴシック"/>
              </a:rPr>
              <a:t>１１月３０日</a:t>
            </a:r>
            <a:r>
              <a:rPr lang="en-US" altLang="ja-JP" sz="1800" b="1" dirty="0">
                <a:solidFill>
                  <a:srgbClr val="000000"/>
                </a:solidFill>
                <a:latin typeface="ＭＳ Ｐゴシック" pitchFamily="50" charset="-128"/>
                <a:ea typeface="ＭＳ Ｐゴシック"/>
              </a:rPr>
              <a:t>】</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 消費税８％への引上げに伴う補てん状況の把握</a:t>
            </a:r>
            <a:r>
              <a:rPr lang="ja-JP" altLang="en-US" sz="1800" b="1" dirty="0" smtClean="0">
                <a:solidFill>
                  <a:prstClr val="black"/>
                </a:solidFill>
                <a:latin typeface="ＭＳ Ｐゴシック" pitchFamily="50" charset="-128"/>
                <a:ea typeface="ＭＳ Ｐゴシック"/>
              </a:rPr>
              <a:t>結果</a:t>
            </a:r>
            <a:endParaRPr lang="en-US" altLang="ja-JP" sz="1800" b="1" dirty="0">
              <a:solidFill>
                <a:prstClr val="black"/>
              </a:solidFill>
              <a:latin typeface="ＭＳ Ｐゴシック" pitchFamily="50" charset="-128"/>
              <a:ea typeface="ＭＳ Ｐゴシック"/>
            </a:endParaRPr>
          </a:p>
        </p:txBody>
      </p:sp>
      <p:sp>
        <p:nvSpPr>
          <p:cNvPr id="5" name="Text Box 2"/>
          <p:cNvSpPr txBox="1">
            <a:spLocks noChangeArrowheads="1"/>
          </p:cNvSpPr>
          <p:nvPr/>
        </p:nvSpPr>
        <p:spPr bwMode="auto">
          <a:xfrm>
            <a:off x="1120376"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72</a:t>
            </a:fld>
            <a:endParaRPr lang="ja-JP" altLang="en-US" dirty="0">
              <a:solidFill>
                <a:prstClr val="black"/>
              </a:solidFill>
              <a:latin typeface="Arial"/>
            </a:endParaRPr>
          </a:p>
        </p:txBody>
      </p:sp>
    </p:spTree>
    <p:extLst>
      <p:ext uri="{BB962C8B-B14F-4D97-AF65-F5344CB8AC3E}">
        <p14:creationId xmlns:p14="http://schemas.microsoft.com/office/powerpoint/2010/main" val="2005943989"/>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9003"/>
            <a:ext cx="9427898" cy="5501110"/>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１２月２日</a:t>
            </a:r>
            <a:r>
              <a:rPr lang="en-US" altLang="ja-JP" sz="1800" b="1" dirty="0" smtClean="0">
                <a:solidFill>
                  <a:prstClr val="black"/>
                </a:solidFill>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smtClean="0">
                <a:solidFill>
                  <a:prstClr val="black"/>
                </a:solidFill>
                <a:latin typeface="ＭＳ Ｐゴシック" pitchFamily="50" charset="-128"/>
              </a:rPr>
              <a:t>　・ 平成２８年度薬価制度改革に向けた論点整理</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個別事項（その５）</a:t>
            </a: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リハビリ</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00B0F0"/>
                </a:solidFill>
                <a:latin typeface="ＭＳ Ｐゴシック" pitchFamily="50" charset="-128"/>
              </a:rPr>
              <a:t>・ 診療報酬改定に関する両側の基本的な見解</a:t>
            </a:r>
            <a:endParaRPr lang="en-US" altLang="ja-JP" sz="1800" b="1" dirty="0" smtClean="0">
              <a:solidFill>
                <a:srgbClr val="00B0F0"/>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１２月４日</a:t>
            </a:r>
            <a:r>
              <a:rPr lang="en-US" altLang="ja-JP" sz="1800" b="1" dirty="0" smtClean="0">
                <a:solidFill>
                  <a:prstClr val="black"/>
                </a:solidFill>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薬価調査・特定保険医療材料価格調査結果（速報）</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rPr>
              <a:t>　</a:t>
            </a:r>
            <a:r>
              <a:rPr lang="ja-JP" altLang="en-US" sz="1800" b="1" dirty="0" smtClean="0">
                <a:solidFill>
                  <a:srgbClr val="FF0000"/>
                </a:solidFill>
                <a:latin typeface="ＭＳ Ｐゴシック" pitchFamily="50" charset="-128"/>
              </a:rPr>
              <a:t>・ 調剤報酬（その２）</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ea typeface="ＭＳ Ｐゴシック"/>
              </a:rPr>
              <a:t>【</a:t>
            </a:r>
            <a:r>
              <a:rPr lang="ja-JP" altLang="en-US" sz="1800" b="1" dirty="0" smtClean="0">
                <a:solidFill>
                  <a:prstClr val="black"/>
                </a:solidFill>
                <a:latin typeface="ＭＳ Ｐゴシック" pitchFamily="50" charset="-128"/>
                <a:ea typeface="ＭＳ Ｐゴシック"/>
              </a:rPr>
              <a:t>１２月９日</a:t>
            </a:r>
            <a:r>
              <a:rPr lang="en-US" altLang="ja-JP" sz="1800" b="1" dirty="0">
                <a:solidFill>
                  <a:prstClr val="black"/>
                </a:solidFill>
                <a:latin typeface="ＭＳ Ｐゴシック" pitchFamily="50" charset="-128"/>
                <a:ea typeface="ＭＳ Ｐゴシック"/>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ea typeface="ＭＳ Ｐゴシック"/>
              </a:rPr>
              <a:t>　・ </a:t>
            </a:r>
            <a:r>
              <a:rPr lang="ja-JP" altLang="en-US" sz="1800" b="1" dirty="0" smtClean="0">
                <a:solidFill>
                  <a:prstClr val="black"/>
                </a:solidFill>
                <a:latin typeface="ＭＳ Ｐゴシック" pitchFamily="50" charset="-128"/>
                <a:ea typeface="ＭＳ Ｐゴシック"/>
              </a:rPr>
              <a:t>平成２８年度改定に向けたＤＰＣ制度の対応について（</a:t>
            </a:r>
            <a:r>
              <a:rPr lang="ja-JP" altLang="en-US" sz="1800" b="1" dirty="0">
                <a:solidFill>
                  <a:prstClr val="black"/>
                </a:solidFill>
                <a:latin typeface="ＭＳ Ｐゴシック" pitchFamily="50" charset="-128"/>
                <a:ea typeface="ＭＳ Ｐゴシック"/>
              </a:rPr>
              <a:t>検討</a:t>
            </a:r>
            <a:r>
              <a:rPr lang="ja-JP" altLang="en-US" sz="1800" b="1" dirty="0" smtClean="0">
                <a:solidFill>
                  <a:prstClr val="black"/>
                </a:solidFill>
                <a:latin typeface="ＭＳ Ｐゴシック" pitchFamily="50" charset="-128"/>
                <a:ea typeface="ＭＳ Ｐゴシック"/>
              </a:rPr>
              <a:t>結果</a:t>
            </a:r>
            <a:r>
              <a:rPr lang="ja-JP" altLang="en-US" sz="1800" b="1" dirty="0">
                <a:solidFill>
                  <a:prstClr val="black"/>
                </a:solidFill>
                <a:latin typeface="ＭＳ Ｐゴシック" pitchFamily="50" charset="-128"/>
                <a:ea typeface="ＭＳ Ｐゴシック"/>
              </a:rPr>
              <a:t>）</a:t>
            </a:r>
            <a:endParaRPr lang="en-US" altLang="ja-JP" sz="1800" b="1" dirty="0" smtClean="0">
              <a:solidFill>
                <a:prstClr val="black"/>
              </a:solidFill>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 入院医療（その７）</a:t>
            </a:r>
            <a:endParaRPr lang="en-US" altLang="ja-JP" sz="1800" b="1" dirty="0" smtClean="0">
              <a:solidFill>
                <a:srgbClr val="FF0000"/>
              </a:solidFill>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　（１）急性期入院医療</a:t>
            </a:r>
            <a:endParaRPr lang="en-US" altLang="ja-JP" sz="1800" b="1" dirty="0" smtClean="0">
              <a:solidFill>
                <a:srgbClr val="FF0000"/>
              </a:solidFill>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　（２）入院基本料の病棟単位での届出</a:t>
            </a:r>
            <a:endParaRPr lang="en-US" altLang="ja-JP" sz="1800" b="1" dirty="0" smtClean="0">
              <a:solidFill>
                <a:srgbClr val="FF0000"/>
              </a:solidFill>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en-US" altLang="ja-JP" sz="1800" b="1" dirty="0">
                <a:solidFill>
                  <a:prstClr val="black"/>
                </a:solidFill>
                <a:latin typeface="ＭＳ Ｐゴシック" pitchFamily="50" charset="-128"/>
                <a:ea typeface="ＭＳ Ｐゴシック"/>
              </a:rPr>
              <a:t>【</a:t>
            </a:r>
            <a:r>
              <a:rPr lang="ja-JP" altLang="en-US" sz="1800" b="1" dirty="0" smtClean="0">
                <a:solidFill>
                  <a:prstClr val="black"/>
                </a:solidFill>
                <a:latin typeface="ＭＳ Ｐゴシック" pitchFamily="50" charset="-128"/>
                <a:ea typeface="ＭＳ Ｐゴシック"/>
              </a:rPr>
              <a:t>１２月１１日</a:t>
            </a:r>
            <a:r>
              <a:rPr lang="en-US" altLang="ja-JP" sz="1800" b="1" dirty="0">
                <a:solidFill>
                  <a:prstClr val="black"/>
                </a:solidFill>
                <a:latin typeface="ＭＳ Ｐゴシック" pitchFamily="50" charset="-128"/>
                <a:ea typeface="ＭＳ Ｐゴシック"/>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ea typeface="ＭＳ Ｐゴシック"/>
              </a:rPr>
              <a:t>　</a:t>
            </a: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FF0000"/>
                </a:solidFill>
                <a:latin typeface="ＭＳ Ｐゴシック" pitchFamily="50" charset="-128"/>
                <a:ea typeface="ＭＳ Ｐゴシック"/>
              </a:rPr>
              <a:t>個別事項（その６）　技術的事項</a:t>
            </a:r>
            <a:endParaRPr lang="en-US" altLang="ja-JP" sz="1800" b="1" dirty="0" smtClean="0">
              <a:solidFill>
                <a:srgbClr val="FF0000"/>
              </a:solidFill>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ea typeface="ＭＳ Ｐゴシック"/>
              </a:rPr>
              <a:t>　・ 個別事項</a:t>
            </a:r>
            <a:r>
              <a:rPr lang="ja-JP" altLang="en-US" sz="1800" b="1" dirty="0" smtClean="0">
                <a:solidFill>
                  <a:srgbClr val="FF0000"/>
                </a:solidFill>
                <a:latin typeface="ＭＳ Ｐゴシック" pitchFamily="50" charset="-128"/>
                <a:ea typeface="ＭＳ Ｐゴシック"/>
              </a:rPr>
              <a:t>（</a:t>
            </a:r>
            <a:r>
              <a:rPr lang="ja-JP" altLang="en-US" sz="1800" b="1" dirty="0">
                <a:solidFill>
                  <a:srgbClr val="FF0000"/>
                </a:solidFill>
                <a:latin typeface="ＭＳ Ｐゴシック" pitchFamily="50" charset="-128"/>
                <a:ea typeface="ＭＳ Ｐゴシック"/>
              </a:rPr>
              <a:t>その７</a:t>
            </a:r>
            <a:r>
              <a:rPr lang="ja-JP" altLang="en-US" sz="1800" b="1" dirty="0" smtClean="0">
                <a:solidFill>
                  <a:srgbClr val="FF0000"/>
                </a:solidFill>
                <a:latin typeface="ＭＳ Ｐゴシック" pitchFamily="50" charset="-128"/>
                <a:ea typeface="ＭＳ Ｐゴシック"/>
              </a:rPr>
              <a:t>）　勤務医等の負担軽減</a:t>
            </a:r>
            <a:endParaRPr lang="en-US" altLang="ja-JP" sz="1800" b="1" dirty="0" smtClean="0">
              <a:solidFill>
                <a:srgbClr val="FF0000"/>
              </a:solidFill>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ea typeface="ＭＳ Ｐゴシック"/>
              </a:rPr>
              <a:t>　</a:t>
            </a:r>
            <a:r>
              <a:rPr lang="ja-JP" altLang="en-US" sz="1800" b="1" dirty="0" smtClean="0">
                <a:solidFill>
                  <a:srgbClr val="00B0F0"/>
                </a:solidFill>
                <a:latin typeface="ＭＳ Ｐゴシック" pitchFamily="50" charset="-128"/>
                <a:ea typeface="ＭＳ Ｐゴシック"/>
              </a:rPr>
              <a:t>・ 平成２８年度診療報酬改定への意見について（公益委員案の提示）</a:t>
            </a:r>
            <a:r>
              <a:rPr lang="en-US" altLang="ja-JP" sz="1800" b="1" dirty="0" smtClean="0">
                <a:solidFill>
                  <a:srgbClr val="00B0F0"/>
                </a:solidFill>
                <a:latin typeface="ＭＳ Ｐゴシック" pitchFamily="50" charset="-128"/>
                <a:ea typeface="ＭＳ Ｐゴシック"/>
              </a:rPr>
              <a:t>※</a:t>
            </a:r>
            <a:r>
              <a:rPr lang="ja-JP" altLang="en-US" sz="1800" b="1" dirty="0" smtClean="0">
                <a:solidFill>
                  <a:srgbClr val="00B0F0"/>
                </a:solidFill>
                <a:latin typeface="ＭＳ Ｐゴシック" pitchFamily="50" charset="-128"/>
                <a:ea typeface="ＭＳ Ｐゴシック"/>
              </a:rPr>
              <a:t>両論併記</a:t>
            </a:r>
            <a:endParaRPr lang="en-US" altLang="ja-JP" sz="1800" b="1" dirty="0" smtClean="0">
              <a:solidFill>
                <a:srgbClr val="00B0F0"/>
              </a:solidFill>
              <a:latin typeface="ＭＳ Ｐゴシック" pitchFamily="50" charset="-128"/>
              <a:ea typeface="ＭＳ Ｐゴシック"/>
            </a:endParaRPr>
          </a:p>
          <a:p>
            <a:pPr lvl="0" eaLnBrk="1" fontAlgn="base" hangingPunct="1">
              <a:spcBef>
                <a:spcPct val="0"/>
              </a:spcBef>
              <a:spcAft>
                <a:spcPct val="0"/>
              </a:spcAft>
              <a:buNone/>
            </a:pPr>
            <a:r>
              <a:rPr lang="en-US" altLang="ja-JP" sz="1800" b="1" dirty="0">
                <a:solidFill>
                  <a:srgbClr val="000000"/>
                </a:solidFill>
                <a:latin typeface="ＭＳ Ｐゴシック" pitchFamily="50" charset="-128"/>
                <a:ea typeface="ＭＳ Ｐゴシック"/>
              </a:rPr>
              <a:t>【</a:t>
            </a:r>
            <a:r>
              <a:rPr lang="ja-JP" altLang="en-US" sz="1800" b="1" dirty="0">
                <a:solidFill>
                  <a:srgbClr val="000000"/>
                </a:solidFill>
                <a:latin typeface="ＭＳ Ｐゴシック" pitchFamily="50" charset="-128"/>
                <a:ea typeface="ＭＳ Ｐゴシック"/>
              </a:rPr>
              <a:t>１２月１６日</a:t>
            </a:r>
            <a:r>
              <a:rPr lang="en-US" altLang="ja-JP" sz="1800" b="1" dirty="0">
                <a:solidFill>
                  <a:srgbClr val="000000"/>
                </a:solidFill>
                <a:latin typeface="ＭＳ Ｐゴシック" pitchFamily="50" charset="-128"/>
                <a:ea typeface="ＭＳ Ｐゴシック"/>
              </a:rPr>
              <a:t>】</a:t>
            </a:r>
            <a:endParaRPr lang="en-US" altLang="ja-JP" sz="1800" b="1" dirty="0">
              <a:solidFill>
                <a:srgbClr val="FF0000"/>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 次期薬価制度改革の骨子（たたき台）</a:t>
            </a:r>
            <a:endParaRPr lang="en-US" altLang="ja-JP" sz="1800" b="1" dirty="0">
              <a:solidFill>
                <a:prstClr val="black"/>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 平成２８年度保険医療材料制度改革の骨子（案）</a:t>
            </a:r>
            <a:endParaRPr lang="en-US" altLang="ja-JP" sz="1800" b="1" dirty="0">
              <a:solidFill>
                <a:prstClr val="black"/>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 費用対効果評価の試行的導入</a:t>
            </a:r>
            <a:endParaRPr lang="en-US" altLang="ja-JP" sz="1800" b="1" dirty="0">
              <a:solidFill>
                <a:prstClr val="black"/>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srgbClr val="FF0000"/>
                </a:solidFill>
                <a:latin typeface="ＭＳ Ｐゴシック" pitchFamily="50" charset="-128"/>
                <a:ea typeface="ＭＳ Ｐゴシック"/>
              </a:rPr>
              <a:t>　・ 個別事項（その８）　これまでの議論で求められた資料等</a:t>
            </a:r>
            <a:endParaRPr lang="en-US" altLang="ja-JP" sz="1800" b="1" dirty="0">
              <a:solidFill>
                <a:srgbClr val="00B0F0"/>
              </a:solidFill>
              <a:latin typeface="ＭＳ Ｐゴシック" pitchFamily="50" charset="-128"/>
              <a:ea typeface="ＭＳ Ｐゴシック"/>
            </a:endParaRPr>
          </a:p>
        </p:txBody>
      </p:sp>
      <p:sp>
        <p:nvSpPr>
          <p:cNvPr id="5" name="Text Box 2"/>
          <p:cNvSpPr txBox="1">
            <a:spLocks noChangeArrowheads="1"/>
          </p:cNvSpPr>
          <p:nvPr/>
        </p:nvSpPr>
        <p:spPr bwMode="auto">
          <a:xfrm>
            <a:off x="1120376"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73</a:t>
            </a:fld>
            <a:endParaRPr lang="ja-JP" altLang="en-US" dirty="0">
              <a:solidFill>
                <a:prstClr val="black"/>
              </a:solidFill>
              <a:latin typeface="Arial"/>
            </a:endParaRPr>
          </a:p>
        </p:txBody>
      </p:sp>
    </p:spTree>
    <p:extLst>
      <p:ext uri="{BB962C8B-B14F-4D97-AF65-F5344CB8AC3E}">
        <p14:creationId xmlns:p14="http://schemas.microsoft.com/office/powerpoint/2010/main" val="1179509998"/>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9003"/>
            <a:ext cx="9427898" cy="4865039"/>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lnSpc>
                <a:spcPts val="2000"/>
              </a:lnSpc>
              <a:spcBef>
                <a:spcPct val="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１２月２５日</a:t>
            </a:r>
            <a:r>
              <a:rPr lang="en-US" altLang="ja-JP" sz="1800" b="1" dirty="0" smtClean="0">
                <a:solidFill>
                  <a:prstClr val="black"/>
                </a:solidFill>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平成２８年度薬価</a:t>
            </a:r>
            <a:r>
              <a:rPr lang="ja-JP" altLang="en-US" sz="1800" b="1" dirty="0">
                <a:solidFill>
                  <a:prstClr val="black"/>
                </a:solidFill>
                <a:latin typeface="ＭＳ Ｐゴシック" pitchFamily="50" charset="-128"/>
              </a:rPr>
              <a:t>制度改革</a:t>
            </a:r>
            <a:r>
              <a:rPr lang="ja-JP" altLang="en-US" sz="1800" b="1" dirty="0" smtClean="0">
                <a:solidFill>
                  <a:prstClr val="black"/>
                </a:solidFill>
                <a:latin typeface="ＭＳ Ｐゴシック" pitchFamily="50" charset="-128"/>
              </a:rPr>
              <a:t>の骨子（案）</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平成２８年度保険医療材料制度改革の骨子（案）</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平成２８年度診療報酬改定への両側の意見</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改定率等の報告</a:t>
            </a:r>
            <a:endParaRPr lang="en-US" altLang="ja-JP" sz="1800" b="1" dirty="0" smtClean="0">
              <a:solidFill>
                <a:srgbClr val="FF0000"/>
              </a:solidFill>
              <a:latin typeface="ＭＳ Ｐゴシック" pitchFamily="50" charset="-128"/>
            </a:endParaRPr>
          </a:p>
          <a:p>
            <a:pPr eaLnBrk="1" fontAlgn="base" hangingPunct="1">
              <a:lnSpc>
                <a:spcPts val="2000"/>
              </a:lnSpc>
              <a:spcBef>
                <a:spcPts val="600"/>
              </a:spcBef>
              <a:spcAft>
                <a:spcPct val="0"/>
              </a:spcAft>
              <a:buFont typeface="Arial" charset="0"/>
              <a:buNone/>
            </a:pPr>
            <a:r>
              <a:rPr lang="en-US" altLang="ja-JP" sz="1800" b="1" dirty="0" smtClean="0">
                <a:solidFill>
                  <a:prstClr val="black"/>
                </a:solidFill>
                <a:latin typeface="ＭＳ Ｐゴシック" pitchFamily="50" charset="-128"/>
                <a:ea typeface="ＭＳ Ｐゴシック"/>
              </a:rPr>
              <a:t>【</a:t>
            </a:r>
            <a:r>
              <a:rPr lang="ja-JP" altLang="en-US" sz="1800" b="1" dirty="0" smtClean="0">
                <a:solidFill>
                  <a:prstClr val="black"/>
                </a:solidFill>
                <a:latin typeface="ＭＳ Ｐゴシック" pitchFamily="50" charset="-128"/>
                <a:ea typeface="ＭＳ Ｐゴシック"/>
              </a:rPr>
              <a:t>平成２８年１月１３日</a:t>
            </a:r>
            <a:r>
              <a:rPr lang="en-US" altLang="ja-JP" sz="1800" b="1" dirty="0">
                <a:solidFill>
                  <a:prstClr val="black"/>
                </a:solidFill>
                <a:latin typeface="ＭＳ Ｐゴシック" pitchFamily="50" charset="-128"/>
                <a:ea typeface="ＭＳ Ｐゴシック"/>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ea typeface="ＭＳ Ｐゴシック"/>
              </a:rPr>
              <a:t>　</a:t>
            </a:r>
            <a:r>
              <a:rPr lang="ja-JP" altLang="en-US" sz="1800" b="1" dirty="0">
                <a:latin typeface="ＭＳ Ｐゴシック" pitchFamily="50" charset="-128"/>
                <a:ea typeface="ＭＳ Ｐゴシック"/>
              </a:rPr>
              <a:t>・ </a:t>
            </a:r>
            <a:r>
              <a:rPr lang="ja-JP" altLang="en-US" sz="1800" b="1" dirty="0" smtClean="0">
                <a:latin typeface="ＭＳ Ｐゴシック" pitchFamily="50" charset="-128"/>
                <a:ea typeface="ＭＳ Ｐゴシック"/>
              </a:rPr>
              <a:t>平成２８年度診療報酬改定の諮問</a:t>
            </a:r>
            <a:endParaRPr lang="en-US" altLang="ja-JP" sz="1800" b="1" dirty="0" smtClean="0">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ja-JP" altLang="en-US" sz="1800" b="1" dirty="0">
                <a:solidFill>
                  <a:srgbClr val="FF0000"/>
                </a:solidFill>
                <a:latin typeface="ＭＳ Ｐゴシック" pitchFamily="50" charset="-128"/>
                <a:ea typeface="ＭＳ Ｐゴシック"/>
              </a:rPr>
              <a:t>　</a:t>
            </a:r>
            <a:r>
              <a:rPr lang="ja-JP" altLang="en-US" sz="1800" b="1" dirty="0" smtClean="0">
                <a:latin typeface="ＭＳ Ｐゴシック" pitchFamily="50" charset="-128"/>
                <a:ea typeface="ＭＳ Ｐゴシック"/>
              </a:rPr>
              <a:t>・ これまでの議論の整理（現時点の骨子）</a:t>
            </a:r>
            <a:endParaRPr lang="en-US" altLang="ja-JP" sz="1800" b="1" dirty="0" smtClean="0">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ja-JP" altLang="en-US" sz="1800" b="1" dirty="0">
                <a:latin typeface="ＭＳ Ｐゴシック" pitchFamily="50" charset="-128"/>
                <a:ea typeface="ＭＳ Ｐゴシック"/>
              </a:rPr>
              <a:t>　</a:t>
            </a:r>
            <a:r>
              <a:rPr lang="ja-JP" altLang="en-US" sz="1800" b="1" dirty="0" smtClean="0">
                <a:latin typeface="ＭＳ Ｐゴシック" pitchFamily="50" charset="-128"/>
                <a:ea typeface="ＭＳ Ｐゴシック"/>
              </a:rPr>
              <a:t>・ パブリック・コメントの募集開始（～１月２２日）</a:t>
            </a:r>
            <a:endParaRPr lang="en-US" altLang="ja-JP" sz="1800" b="1" dirty="0" smtClean="0">
              <a:latin typeface="ＭＳ Ｐゴシック" pitchFamily="50" charset="-128"/>
              <a:ea typeface="ＭＳ Ｐゴシック"/>
            </a:endParaRPr>
          </a:p>
          <a:p>
            <a:pPr eaLnBrk="1" fontAlgn="base" hangingPunct="1">
              <a:lnSpc>
                <a:spcPts val="2000"/>
              </a:lnSpc>
              <a:spcBef>
                <a:spcPts val="600"/>
              </a:spcBef>
              <a:spcAft>
                <a:spcPct val="0"/>
              </a:spcAft>
              <a:buFont typeface="Arial" charset="0"/>
              <a:buNone/>
            </a:pPr>
            <a:r>
              <a:rPr lang="en-US" altLang="ja-JP" sz="1800" b="1" dirty="0" smtClean="0">
                <a:latin typeface="ＭＳ Ｐゴシック" pitchFamily="50" charset="-128"/>
                <a:ea typeface="ＭＳ Ｐゴシック"/>
              </a:rPr>
              <a:t>【</a:t>
            </a:r>
            <a:r>
              <a:rPr lang="ja-JP" altLang="en-US" sz="1800" b="1" dirty="0" smtClean="0">
                <a:latin typeface="ＭＳ Ｐゴシック" pitchFamily="50" charset="-128"/>
                <a:ea typeface="ＭＳ Ｐゴシック"/>
              </a:rPr>
              <a:t>１月２０日</a:t>
            </a:r>
            <a:r>
              <a:rPr lang="en-US" altLang="ja-JP" sz="1800" b="1" dirty="0">
                <a:latin typeface="ＭＳ Ｐゴシック" pitchFamily="50" charset="-128"/>
                <a:ea typeface="ＭＳ Ｐゴシック"/>
              </a:rPr>
              <a:t>】</a:t>
            </a:r>
          </a:p>
          <a:p>
            <a:pPr lvl="0" eaLnBrk="1" fontAlgn="base" hangingPunct="1">
              <a:lnSpc>
                <a:spcPts val="2000"/>
              </a:lnSpc>
              <a:spcBef>
                <a:spcPct val="0"/>
              </a:spcBef>
              <a:spcAft>
                <a:spcPct val="0"/>
              </a:spcAft>
              <a:buNone/>
            </a:pPr>
            <a:r>
              <a:rPr lang="ja-JP" altLang="en-US" sz="1800" b="1" dirty="0">
                <a:latin typeface="ＭＳ Ｐゴシック" pitchFamily="50" charset="-128"/>
                <a:ea typeface="ＭＳ Ｐゴシック"/>
              </a:rPr>
              <a:t>　・ </a:t>
            </a:r>
            <a:r>
              <a:rPr lang="ja-JP" altLang="en-US" sz="1800" b="1" dirty="0" smtClean="0">
                <a:latin typeface="ＭＳ Ｐゴシック" pitchFamily="50" charset="-128"/>
                <a:ea typeface="ＭＳ Ｐゴシック"/>
              </a:rPr>
              <a:t>平成２８年度薬価制度の見直し</a:t>
            </a:r>
            <a:endParaRPr lang="en-US" altLang="ja-JP" sz="1800" b="1" dirty="0" smtClean="0">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latin typeface="ＭＳ Ｐゴシック" pitchFamily="50" charset="-128"/>
                <a:ea typeface="ＭＳ Ｐゴシック"/>
              </a:rPr>
              <a:t>　・ </a:t>
            </a:r>
            <a:r>
              <a:rPr lang="ja-JP" altLang="en-US" sz="1800" b="1" dirty="0" smtClean="0">
                <a:latin typeface="ＭＳ Ｐゴシック" pitchFamily="50" charset="-128"/>
                <a:ea typeface="ＭＳ Ｐゴシック"/>
              </a:rPr>
              <a:t>平成２８年度保険医療材料制度の見直し</a:t>
            </a:r>
            <a:endParaRPr lang="en-US" altLang="ja-JP" sz="1800" b="1" dirty="0" smtClean="0">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latin typeface="ＭＳ Ｐゴシック" pitchFamily="50" charset="-128"/>
                <a:ea typeface="ＭＳ Ｐゴシック"/>
              </a:rPr>
              <a:t>　</a:t>
            </a:r>
            <a:r>
              <a:rPr lang="ja-JP" altLang="en-US" sz="1800" b="1" dirty="0" smtClean="0">
                <a:latin typeface="ＭＳ Ｐゴシック" pitchFamily="50" charset="-128"/>
                <a:ea typeface="ＭＳ Ｐゴシック"/>
              </a:rPr>
              <a:t>・ 費用対効果評価の試行的導入に伴う関連通知の整備等</a:t>
            </a:r>
            <a:endParaRPr lang="en-US" altLang="ja-JP" sz="1800" b="1" dirty="0" smtClean="0">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latin typeface="ＭＳ Ｐゴシック" pitchFamily="50" charset="-128"/>
                <a:ea typeface="ＭＳ Ｐゴシック"/>
              </a:rPr>
              <a:t>　</a:t>
            </a:r>
            <a:r>
              <a:rPr lang="ja-JP" altLang="en-US" sz="1800" b="1" dirty="0" smtClean="0">
                <a:latin typeface="ＭＳ Ｐゴシック" pitchFamily="50" charset="-128"/>
                <a:ea typeface="ＭＳ Ｐゴシック"/>
              </a:rPr>
              <a:t>・ 医療技術の評価（医療技術評価分科会からの報告）</a:t>
            </a:r>
            <a:endParaRPr lang="en-US" altLang="ja-JP" sz="1800" b="1" dirty="0" smtClean="0">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latin typeface="ＭＳ Ｐゴシック" pitchFamily="50" charset="-128"/>
                <a:ea typeface="ＭＳ Ｐゴシック"/>
              </a:rPr>
              <a:t>　</a:t>
            </a:r>
            <a:r>
              <a:rPr lang="ja-JP" altLang="en-US" sz="1800" b="1" dirty="0" smtClean="0">
                <a:latin typeface="ＭＳ Ｐゴシック" pitchFamily="50" charset="-128"/>
                <a:ea typeface="ＭＳ Ｐゴシック"/>
              </a:rPr>
              <a:t>・ 先進医療保険導入、先進医療実績報告（先進医療会議からの報告）</a:t>
            </a:r>
            <a:endParaRPr lang="en-US" altLang="ja-JP" sz="1800" b="1" dirty="0" smtClean="0">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latin typeface="ＭＳ Ｐゴシック" pitchFamily="50" charset="-128"/>
                <a:ea typeface="ＭＳ Ｐゴシック"/>
              </a:rPr>
              <a:t>　</a:t>
            </a:r>
            <a:r>
              <a:rPr lang="ja-JP" altLang="en-US" sz="1800" b="1" dirty="0" smtClean="0">
                <a:latin typeface="ＭＳ Ｐゴシック" pitchFamily="50" charset="-128"/>
                <a:ea typeface="ＭＳ Ｐゴシック"/>
              </a:rPr>
              <a:t>・ 平成２８年度実施の薬価制度見直しの内容（案）（薬価専門部会からの報告）</a:t>
            </a:r>
            <a:endParaRPr lang="en-US" altLang="ja-JP" sz="1800" b="1" dirty="0" smtClean="0">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latin typeface="ＭＳ Ｐゴシック" pitchFamily="50" charset="-128"/>
                <a:ea typeface="ＭＳ Ｐゴシック"/>
              </a:rPr>
              <a:t>　</a:t>
            </a:r>
            <a:r>
              <a:rPr lang="ja-JP" altLang="en-US" sz="1800" b="1" dirty="0" smtClean="0">
                <a:latin typeface="ＭＳ Ｐゴシック" pitchFamily="50" charset="-128"/>
                <a:ea typeface="ＭＳ Ｐゴシック"/>
              </a:rPr>
              <a:t>・ </a:t>
            </a:r>
            <a:r>
              <a:rPr lang="ja-JP" altLang="en-US" sz="1800" b="1" dirty="0" smtClean="0">
                <a:solidFill>
                  <a:prstClr val="black"/>
                </a:solidFill>
                <a:latin typeface="ＭＳ Ｐゴシック" pitchFamily="50" charset="-128"/>
                <a:ea typeface="ＭＳ Ｐゴシック"/>
              </a:rPr>
              <a:t>平成</a:t>
            </a:r>
            <a:r>
              <a:rPr lang="ja-JP" altLang="en-US" sz="1800" b="1" dirty="0">
                <a:solidFill>
                  <a:prstClr val="black"/>
                </a:solidFill>
                <a:latin typeface="ＭＳ Ｐゴシック" pitchFamily="50" charset="-128"/>
                <a:ea typeface="ＭＳ Ｐゴシック"/>
              </a:rPr>
              <a:t>２８年度実施</a:t>
            </a:r>
            <a:r>
              <a:rPr lang="ja-JP" altLang="en-US" sz="1800" b="1" dirty="0" smtClean="0">
                <a:solidFill>
                  <a:prstClr val="black"/>
                </a:solidFill>
                <a:latin typeface="ＭＳ Ｐゴシック" pitchFamily="50" charset="-128"/>
                <a:ea typeface="ＭＳ Ｐゴシック"/>
              </a:rPr>
              <a:t>の</a:t>
            </a:r>
            <a:r>
              <a:rPr lang="ja-JP" altLang="en-US" sz="1800" b="1" dirty="0">
                <a:solidFill>
                  <a:prstClr val="black"/>
                </a:solidFill>
                <a:latin typeface="ＭＳ Ｐゴシック" pitchFamily="50" charset="-128"/>
                <a:ea typeface="ＭＳ Ｐゴシック"/>
              </a:rPr>
              <a:t>保険医療</a:t>
            </a:r>
            <a:r>
              <a:rPr lang="ja-JP" altLang="en-US" sz="1800" b="1" dirty="0" smtClean="0">
                <a:solidFill>
                  <a:prstClr val="black"/>
                </a:solidFill>
                <a:latin typeface="ＭＳ Ｐゴシック" pitchFamily="50" charset="-128"/>
                <a:ea typeface="ＭＳ Ｐゴシック"/>
              </a:rPr>
              <a:t>材料制度</a:t>
            </a:r>
            <a:r>
              <a:rPr lang="ja-JP" altLang="en-US" sz="1800" b="1" dirty="0">
                <a:solidFill>
                  <a:prstClr val="black"/>
                </a:solidFill>
                <a:latin typeface="ＭＳ Ｐゴシック" pitchFamily="50" charset="-128"/>
                <a:ea typeface="ＭＳ Ｐゴシック"/>
              </a:rPr>
              <a:t>見直しの内容（案</a:t>
            </a:r>
            <a:r>
              <a:rPr lang="ja-JP" altLang="en-US" sz="1800" b="1" dirty="0" smtClean="0">
                <a:solidFill>
                  <a:prstClr val="black"/>
                </a:solidFill>
                <a:latin typeface="ＭＳ Ｐゴシック" pitchFamily="50" charset="-128"/>
                <a:ea typeface="ＭＳ Ｐゴシック"/>
              </a:rPr>
              <a:t>）</a:t>
            </a:r>
            <a:endParaRPr lang="en-US" altLang="ja-JP" sz="1800" b="1" dirty="0" smtClean="0">
              <a:solidFill>
                <a:prstClr val="black"/>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a:t>
            </a:r>
            <a:r>
              <a:rPr lang="ja-JP" altLang="en-US" sz="1800" b="1" dirty="0" smtClean="0">
                <a:solidFill>
                  <a:prstClr val="black"/>
                </a:solidFill>
                <a:latin typeface="ＭＳ Ｐゴシック" pitchFamily="50" charset="-128"/>
                <a:ea typeface="ＭＳ Ｐゴシック"/>
              </a:rPr>
              <a:t>　　　　　　　　　　　　　　　　　　　　　　　　　  （</a:t>
            </a:r>
            <a:r>
              <a:rPr lang="ja-JP" altLang="en-US" sz="1800" b="1" dirty="0">
                <a:solidFill>
                  <a:prstClr val="black"/>
                </a:solidFill>
                <a:latin typeface="ＭＳ Ｐゴシック" pitchFamily="50" charset="-128"/>
                <a:ea typeface="ＭＳ Ｐゴシック"/>
              </a:rPr>
              <a:t>保険</a:t>
            </a:r>
            <a:r>
              <a:rPr lang="ja-JP" altLang="en-US" sz="1800" b="1" dirty="0" smtClean="0">
                <a:solidFill>
                  <a:prstClr val="black"/>
                </a:solidFill>
                <a:latin typeface="ＭＳ Ｐゴシック" pitchFamily="50" charset="-128"/>
                <a:ea typeface="ＭＳ Ｐゴシック"/>
              </a:rPr>
              <a:t>医療材料専門</a:t>
            </a:r>
            <a:r>
              <a:rPr lang="ja-JP" altLang="en-US" sz="1800" b="1" dirty="0">
                <a:solidFill>
                  <a:prstClr val="black"/>
                </a:solidFill>
                <a:latin typeface="ＭＳ Ｐゴシック" pitchFamily="50" charset="-128"/>
                <a:ea typeface="ＭＳ Ｐゴシック"/>
              </a:rPr>
              <a:t>部会からの報告</a:t>
            </a:r>
            <a:r>
              <a:rPr lang="ja-JP" altLang="en-US" sz="1800" b="1" dirty="0" smtClean="0">
                <a:solidFill>
                  <a:prstClr val="black"/>
                </a:solidFill>
                <a:latin typeface="ＭＳ Ｐゴシック" pitchFamily="50" charset="-128"/>
                <a:ea typeface="ＭＳ Ｐゴシック"/>
              </a:rPr>
              <a:t>）</a:t>
            </a:r>
            <a:endParaRPr lang="en-US" altLang="ja-JP" sz="1800" b="1" dirty="0">
              <a:solidFill>
                <a:prstClr val="black"/>
              </a:solidFill>
              <a:latin typeface="ＭＳ Ｐゴシック" pitchFamily="50" charset="-128"/>
              <a:ea typeface="ＭＳ Ｐゴシック"/>
            </a:endParaRPr>
          </a:p>
        </p:txBody>
      </p:sp>
      <p:sp>
        <p:nvSpPr>
          <p:cNvPr id="5" name="Text Box 2"/>
          <p:cNvSpPr txBox="1">
            <a:spLocks noChangeArrowheads="1"/>
          </p:cNvSpPr>
          <p:nvPr/>
        </p:nvSpPr>
        <p:spPr bwMode="auto">
          <a:xfrm>
            <a:off x="1120376"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74</a:t>
            </a:fld>
            <a:endParaRPr lang="ja-JP" altLang="en-US" dirty="0">
              <a:solidFill>
                <a:prstClr val="black"/>
              </a:solidFill>
              <a:latin typeface="Arial"/>
            </a:endParaRPr>
          </a:p>
        </p:txBody>
      </p:sp>
    </p:spTree>
    <p:extLst>
      <p:ext uri="{BB962C8B-B14F-4D97-AF65-F5344CB8AC3E}">
        <p14:creationId xmlns:p14="http://schemas.microsoft.com/office/powerpoint/2010/main" val="3562802618"/>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Text Box 3"/>
          <p:cNvSpPr txBox="1">
            <a:spLocks noChangeArrowheads="1"/>
          </p:cNvSpPr>
          <p:nvPr/>
        </p:nvSpPr>
        <p:spPr bwMode="auto">
          <a:xfrm>
            <a:off x="127265" y="789003"/>
            <a:ext cx="9427898" cy="4270004"/>
          </a:xfrm>
          <a:prstGeom prst="rect">
            <a:avLst/>
          </a:prstGeom>
          <a:noFill/>
          <a:ln w="9525">
            <a:solidFill>
              <a:schemeClr val="tx1"/>
            </a:solidFill>
            <a:prstDash val="dash"/>
            <a:miter lim="800000"/>
            <a:headEnd/>
            <a:tailEnd/>
          </a:ln>
          <a:extLst>
            <a:ext uri="{909E8E84-426E-40DD-AFC4-6F175D3DCCD1}">
              <a14:hiddenFill xmlns:a14="http://schemas.microsoft.com/office/drawing/2010/main">
                <a:solidFill>
                  <a:srgbClr val="FFFFFF"/>
                </a:solidFill>
              </a14:hiddenFill>
            </a:ext>
          </a:extLst>
        </p:spPr>
        <p:txBody>
          <a:bodyPr lIns="89987" tIns="46794" rIns="89987" bIns="46794">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00"/>
                </a:solidFill>
                <a:latin typeface="ＭＳ Ｐゴシック" pitchFamily="50" charset="-128"/>
              </a:rPr>
              <a:t>【</a:t>
            </a:r>
            <a:r>
              <a:rPr lang="ja-JP" altLang="en-US" sz="1800" b="1" dirty="0" smtClean="0">
                <a:solidFill>
                  <a:srgbClr val="000000"/>
                </a:solidFill>
                <a:latin typeface="ＭＳ Ｐゴシック" pitchFamily="50" charset="-128"/>
              </a:rPr>
              <a:t>１月２２日</a:t>
            </a:r>
            <a:r>
              <a:rPr lang="en-US" altLang="ja-JP" sz="1800" b="1" dirty="0" smtClean="0">
                <a:solidFill>
                  <a:srgbClr val="000000"/>
                </a:solidFill>
                <a:latin typeface="ＭＳ Ｐゴシック" pitchFamily="50" charset="-128"/>
              </a:rPr>
              <a:t>】</a:t>
            </a:r>
            <a:endParaRPr lang="en-US" altLang="ja-JP" sz="1800" b="1" dirty="0" smtClean="0">
              <a:solidFill>
                <a:srgbClr val="FF0000"/>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smtClean="0">
                <a:solidFill>
                  <a:prstClr val="black"/>
                </a:solidFill>
                <a:latin typeface="ＭＳ Ｐゴシック" pitchFamily="50" charset="-128"/>
              </a:rPr>
              <a:t>  ・ 公聴会（さいたま市）（１０名の意見発表者からの意見）</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パブリック・コメント締め切り（１０４７件の意見）</a:t>
            </a:r>
            <a:endParaRPr lang="en-US" altLang="ja-JP" sz="1800" b="1" dirty="0" smtClean="0">
              <a:solidFill>
                <a:prstClr val="black"/>
              </a:solidFill>
              <a:latin typeface="ＭＳ Ｐゴシック" pitchFamily="50" charset="-128"/>
            </a:endParaRPr>
          </a:p>
          <a:p>
            <a:pPr eaLnBrk="1" fontAlgn="base" hangingPunct="1">
              <a:lnSpc>
                <a:spcPts val="2000"/>
              </a:lnSpc>
              <a:spcBef>
                <a:spcPts val="600"/>
              </a:spcBef>
              <a:spcAft>
                <a:spcPct val="0"/>
              </a:spcAft>
              <a:buFont typeface="Arial" charset="0"/>
              <a:buNone/>
            </a:pPr>
            <a:r>
              <a:rPr lang="en-US" altLang="ja-JP" sz="1800" b="1" dirty="0" smtClean="0">
                <a:solidFill>
                  <a:prstClr val="black"/>
                </a:solidFill>
                <a:latin typeface="ＭＳ Ｐゴシック" pitchFamily="50" charset="-128"/>
              </a:rPr>
              <a:t>【</a:t>
            </a:r>
            <a:r>
              <a:rPr lang="ja-JP" altLang="en-US" sz="1800" b="1" dirty="0" smtClean="0">
                <a:solidFill>
                  <a:prstClr val="black"/>
                </a:solidFill>
                <a:latin typeface="ＭＳ Ｐゴシック" pitchFamily="50" charset="-128"/>
              </a:rPr>
              <a:t>１月２７日</a:t>
            </a:r>
            <a:r>
              <a:rPr lang="en-US" altLang="ja-JP" sz="1800" b="1" dirty="0" smtClean="0">
                <a:solidFill>
                  <a:prstClr val="black"/>
                </a:solidFill>
                <a:latin typeface="ＭＳ Ｐゴシック" pitchFamily="50" charset="-128"/>
              </a:rPr>
              <a:t>】</a:t>
            </a: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a:t>
            </a:r>
            <a:r>
              <a:rPr lang="ja-JP" altLang="en-US" sz="1800" b="1" dirty="0">
                <a:solidFill>
                  <a:prstClr val="black"/>
                </a:solidFill>
                <a:latin typeface="ＭＳ Ｐゴシック" pitchFamily="50" charset="-128"/>
              </a:rPr>
              <a:t>個別改定</a:t>
            </a:r>
            <a:r>
              <a:rPr lang="ja-JP" altLang="en-US" sz="1800" b="1" dirty="0" smtClean="0">
                <a:solidFill>
                  <a:prstClr val="black"/>
                </a:solidFill>
                <a:latin typeface="ＭＳ Ｐゴシック" pitchFamily="50" charset="-128"/>
              </a:rPr>
              <a:t>項目（いわゆる短冊）の議論（その１）</a:t>
            </a:r>
            <a:endParaRPr lang="en-US" altLang="ja-JP" sz="1800" b="1" dirty="0" smtClean="0">
              <a:solidFill>
                <a:prstClr val="black"/>
              </a:solidFill>
              <a:latin typeface="ＭＳ Ｐゴシック" pitchFamily="50" charset="-128"/>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rPr>
              <a:t>　</a:t>
            </a:r>
            <a:r>
              <a:rPr lang="ja-JP" altLang="en-US" sz="1800" b="1" dirty="0" smtClean="0">
                <a:solidFill>
                  <a:prstClr val="black"/>
                </a:solidFill>
                <a:latin typeface="ＭＳ Ｐゴシック" pitchFamily="50" charset="-128"/>
              </a:rPr>
              <a:t>・ 平成２８年度改定に向けたＤＰＣ制度の対応</a:t>
            </a:r>
            <a:endParaRPr lang="en-US" altLang="ja-JP" sz="1800" b="1" dirty="0" smtClean="0">
              <a:solidFill>
                <a:prstClr val="black"/>
              </a:solidFill>
              <a:latin typeface="ＭＳ Ｐゴシック" pitchFamily="50" charset="-128"/>
            </a:endParaRPr>
          </a:p>
          <a:p>
            <a:pPr eaLnBrk="1" fontAlgn="base" hangingPunct="1">
              <a:lnSpc>
                <a:spcPts val="2000"/>
              </a:lnSpc>
              <a:spcBef>
                <a:spcPts val="600"/>
              </a:spcBef>
              <a:spcAft>
                <a:spcPct val="0"/>
              </a:spcAft>
              <a:buFont typeface="Arial" charset="0"/>
              <a:buNone/>
            </a:pPr>
            <a:r>
              <a:rPr lang="en-US" altLang="ja-JP" sz="1800" b="1" dirty="0" smtClean="0">
                <a:solidFill>
                  <a:prstClr val="black"/>
                </a:solidFill>
                <a:latin typeface="ＭＳ Ｐゴシック" pitchFamily="50" charset="-128"/>
                <a:ea typeface="ＭＳ Ｐゴシック"/>
              </a:rPr>
              <a:t>【</a:t>
            </a:r>
            <a:r>
              <a:rPr lang="ja-JP" altLang="en-US" sz="1800" b="1" dirty="0" smtClean="0">
                <a:solidFill>
                  <a:prstClr val="black"/>
                </a:solidFill>
                <a:latin typeface="ＭＳ Ｐゴシック" pitchFamily="50" charset="-128"/>
                <a:ea typeface="ＭＳ Ｐゴシック"/>
              </a:rPr>
              <a:t>１月</a:t>
            </a:r>
            <a:r>
              <a:rPr lang="ja-JP" altLang="en-US" sz="1800" b="1" dirty="0">
                <a:solidFill>
                  <a:prstClr val="black"/>
                </a:solidFill>
                <a:latin typeface="ＭＳ Ｐゴシック" pitchFamily="50" charset="-128"/>
                <a:ea typeface="ＭＳ Ｐゴシック"/>
              </a:rPr>
              <a:t>２９</a:t>
            </a:r>
            <a:r>
              <a:rPr lang="ja-JP" altLang="en-US" sz="1800" b="1" dirty="0" smtClean="0">
                <a:solidFill>
                  <a:prstClr val="black"/>
                </a:solidFill>
                <a:latin typeface="ＭＳ Ｐゴシック" pitchFamily="50" charset="-128"/>
                <a:ea typeface="ＭＳ Ｐゴシック"/>
              </a:rPr>
              <a:t>日</a:t>
            </a:r>
            <a:r>
              <a:rPr lang="en-US" altLang="ja-JP" sz="1800" b="1" dirty="0">
                <a:solidFill>
                  <a:prstClr val="black"/>
                </a:solidFill>
                <a:latin typeface="ＭＳ Ｐゴシック" pitchFamily="50" charset="-128"/>
                <a:ea typeface="ＭＳ Ｐゴシック"/>
              </a:rPr>
              <a:t>】</a:t>
            </a: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a:t>
            </a:r>
            <a:r>
              <a:rPr lang="ja-JP" altLang="en-US" sz="1800" b="1" dirty="0" smtClean="0">
                <a:solidFill>
                  <a:prstClr val="black"/>
                </a:solidFill>
                <a:latin typeface="ＭＳ Ｐゴシック" pitchFamily="50" charset="-128"/>
                <a:ea typeface="ＭＳ Ｐゴシック"/>
              </a:rPr>
              <a:t>・</a:t>
            </a:r>
            <a:r>
              <a:rPr lang="ja-JP" altLang="en-US" sz="1800" b="1" dirty="0">
                <a:solidFill>
                  <a:prstClr val="black"/>
                </a:solidFill>
                <a:latin typeface="ＭＳ Ｐゴシック" pitchFamily="50" charset="-128"/>
                <a:ea typeface="ＭＳ Ｐゴシック"/>
              </a:rPr>
              <a:t>個別改定項目（いわゆる短冊）の議論（</a:t>
            </a:r>
            <a:r>
              <a:rPr lang="ja-JP" altLang="en-US" sz="1800" b="1" dirty="0" smtClean="0">
                <a:solidFill>
                  <a:prstClr val="black"/>
                </a:solidFill>
                <a:latin typeface="ＭＳ Ｐゴシック" pitchFamily="50" charset="-128"/>
                <a:ea typeface="ＭＳ Ｐゴシック"/>
              </a:rPr>
              <a:t>その２）</a:t>
            </a:r>
            <a:endParaRPr lang="en-US" altLang="ja-JP" sz="1800" b="1" dirty="0" smtClean="0">
              <a:solidFill>
                <a:prstClr val="black"/>
              </a:solidFill>
              <a:latin typeface="ＭＳ Ｐゴシック" pitchFamily="50" charset="-128"/>
              <a:ea typeface="ＭＳ Ｐゴシック"/>
            </a:endParaRP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a:t>
            </a:r>
            <a:r>
              <a:rPr lang="ja-JP" altLang="en-US" sz="1800" b="1" dirty="0" smtClean="0">
                <a:solidFill>
                  <a:prstClr val="black"/>
                </a:solidFill>
                <a:latin typeface="ＭＳ Ｐゴシック" pitchFamily="50" charset="-128"/>
                <a:ea typeface="ＭＳ Ｐゴシック"/>
              </a:rPr>
              <a:t>・ 公聴会、パブリック・コメントの報告</a:t>
            </a:r>
            <a:endParaRPr lang="en-US" altLang="ja-JP" sz="1800" b="1" dirty="0">
              <a:solidFill>
                <a:prstClr val="black"/>
              </a:solidFill>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ja-JP" altLang="en-US" sz="1800" b="1" dirty="0" smtClean="0">
                <a:solidFill>
                  <a:prstClr val="black"/>
                </a:solidFill>
                <a:latin typeface="ＭＳ Ｐゴシック" pitchFamily="50" charset="-128"/>
                <a:ea typeface="ＭＳ Ｐゴシック"/>
              </a:rPr>
              <a:t>　・ 「答申書」附帯意見（案）</a:t>
            </a:r>
            <a:endParaRPr lang="en-US" altLang="ja-JP" sz="1800" b="1" dirty="0" smtClean="0">
              <a:solidFill>
                <a:prstClr val="black"/>
              </a:solidFill>
              <a:latin typeface="ＭＳ Ｐゴシック" pitchFamily="50" charset="-128"/>
              <a:ea typeface="ＭＳ Ｐゴシック"/>
            </a:endParaRPr>
          </a:p>
          <a:p>
            <a:pPr eaLnBrk="1" fontAlgn="base" hangingPunct="1">
              <a:lnSpc>
                <a:spcPts val="2000"/>
              </a:lnSpc>
              <a:spcBef>
                <a:spcPct val="0"/>
              </a:spcBef>
              <a:spcAft>
                <a:spcPct val="0"/>
              </a:spcAft>
              <a:buFont typeface="Arial" charset="0"/>
              <a:buNone/>
            </a:pPr>
            <a:r>
              <a:rPr lang="ja-JP" altLang="en-US" sz="1800" b="1" dirty="0">
                <a:solidFill>
                  <a:prstClr val="black"/>
                </a:solidFill>
                <a:latin typeface="ＭＳ Ｐゴシック" pitchFamily="50" charset="-128"/>
                <a:ea typeface="ＭＳ Ｐゴシック"/>
              </a:rPr>
              <a:t>　</a:t>
            </a:r>
            <a:r>
              <a:rPr lang="ja-JP" altLang="en-US" sz="1800" b="1" dirty="0" smtClean="0">
                <a:solidFill>
                  <a:prstClr val="black"/>
                </a:solidFill>
                <a:latin typeface="ＭＳ Ｐゴシック" pitchFamily="50" charset="-128"/>
                <a:ea typeface="ＭＳ Ｐゴシック"/>
              </a:rPr>
              <a:t>・ </a:t>
            </a:r>
            <a:r>
              <a:rPr lang="ja-JP" altLang="en-US" sz="1800" b="1" dirty="0">
                <a:solidFill>
                  <a:prstClr val="black"/>
                </a:solidFill>
                <a:latin typeface="ＭＳ Ｐゴシック" pitchFamily="50" charset="-128"/>
                <a:ea typeface="ＭＳ Ｐゴシック"/>
              </a:rPr>
              <a:t>選定療養</a:t>
            </a:r>
            <a:r>
              <a:rPr lang="ja-JP" altLang="en-US" sz="1800" b="1" dirty="0" smtClean="0">
                <a:solidFill>
                  <a:prstClr val="black"/>
                </a:solidFill>
                <a:latin typeface="ＭＳ Ｐゴシック" pitchFamily="50" charset="-128"/>
                <a:ea typeface="ＭＳ Ｐゴシック"/>
              </a:rPr>
              <a:t>に導入すべき事例等に関する提案・意見募集の結果</a:t>
            </a:r>
            <a:endParaRPr lang="en-US" altLang="ja-JP" sz="1800" b="1" dirty="0" smtClean="0">
              <a:solidFill>
                <a:prstClr val="black"/>
              </a:solidFill>
              <a:latin typeface="ＭＳ Ｐゴシック" pitchFamily="50" charset="-128"/>
              <a:ea typeface="ＭＳ Ｐゴシック"/>
            </a:endParaRPr>
          </a:p>
          <a:p>
            <a:pPr eaLnBrk="1" fontAlgn="base" hangingPunct="1">
              <a:lnSpc>
                <a:spcPts val="2000"/>
              </a:lnSpc>
              <a:spcBef>
                <a:spcPts val="600"/>
              </a:spcBef>
              <a:spcAft>
                <a:spcPct val="0"/>
              </a:spcAft>
              <a:buFont typeface="Arial" charset="0"/>
              <a:buNone/>
            </a:pPr>
            <a:r>
              <a:rPr lang="en-US" altLang="ja-JP" sz="1800" b="1" dirty="0" smtClean="0">
                <a:solidFill>
                  <a:prstClr val="black"/>
                </a:solidFill>
                <a:latin typeface="ＭＳ Ｐゴシック" pitchFamily="50" charset="-128"/>
                <a:ea typeface="ＭＳ Ｐゴシック"/>
              </a:rPr>
              <a:t>【</a:t>
            </a:r>
            <a:r>
              <a:rPr lang="ja-JP" altLang="en-US" sz="1800" b="1" dirty="0" smtClean="0">
                <a:solidFill>
                  <a:prstClr val="black"/>
                </a:solidFill>
                <a:latin typeface="ＭＳ Ｐゴシック" pitchFamily="50" charset="-128"/>
                <a:ea typeface="ＭＳ Ｐゴシック"/>
              </a:rPr>
              <a:t>２月３日</a:t>
            </a:r>
            <a:r>
              <a:rPr lang="en-US" altLang="ja-JP" sz="1800" b="1" dirty="0">
                <a:solidFill>
                  <a:prstClr val="black"/>
                </a:solidFill>
                <a:latin typeface="ＭＳ Ｐゴシック" pitchFamily="50" charset="-128"/>
                <a:ea typeface="ＭＳ Ｐゴシック"/>
              </a:rPr>
              <a:t>】</a:t>
            </a: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a:t>
            </a:r>
            <a:r>
              <a:rPr lang="ja-JP" altLang="en-US" sz="1800" b="1" dirty="0" smtClean="0">
                <a:solidFill>
                  <a:prstClr val="black"/>
                </a:solidFill>
                <a:latin typeface="ＭＳ Ｐゴシック" pitchFamily="50" charset="-128"/>
                <a:ea typeface="ＭＳ Ｐゴシック"/>
              </a:rPr>
              <a:t>・</a:t>
            </a:r>
            <a:r>
              <a:rPr lang="ja-JP" altLang="en-US" sz="1800" b="1" dirty="0">
                <a:solidFill>
                  <a:prstClr val="black"/>
                </a:solidFill>
                <a:latin typeface="ＭＳ Ｐゴシック" pitchFamily="50" charset="-128"/>
                <a:ea typeface="ＭＳ Ｐゴシック"/>
              </a:rPr>
              <a:t>個別改定項目（いわゆる短冊）の議論（</a:t>
            </a:r>
            <a:r>
              <a:rPr lang="ja-JP" altLang="en-US" sz="1800" b="1" dirty="0" smtClean="0">
                <a:solidFill>
                  <a:prstClr val="black"/>
                </a:solidFill>
                <a:latin typeface="ＭＳ Ｐゴシック" pitchFamily="50" charset="-128"/>
                <a:ea typeface="ＭＳ Ｐゴシック"/>
              </a:rPr>
              <a:t>その３）</a:t>
            </a:r>
            <a:endParaRPr lang="en-US" altLang="ja-JP" sz="1800" b="1" dirty="0" smtClean="0">
              <a:solidFill>
                <a:prstClr val="black"/>
              </a:solidFill>
              <a:latin typeface="ＭＳ Ｐゴシック" pitchFamily="50" charset="-128"/>
              <a:ea typeface="ＭＳ Ｐゴシック"/>
            </a:endParaRPr>
          </a:p>
          <a:p>
            <a:pPr lvl="0" eaLnBrk="1" fontAlgn="base" hangingPunct="1">
              <a:lnSpc>
                <a:spcPts val="2000"/>
              </a:lnSpc>
              <a:spcBef>
                <a:spcPts val="600"/>
              </a:spcBef>
              <a:spcAft>
                <a:spcPct val="0"/>
              </a:spcAft>
              <a:buNone/>
            </a:pPr>
            <a:r>
              <a:rPr lang="en-US" altLang="ja-JP" sz="1800" b="1" dirty="0" smtClean="0">
                <a:solidFill>
                  <a:prstClr val="black"/>
                </a:solidFill>
                <a:latin typeface="ＭＳ Ｐゴシック" pitchFamily="50" charset="-128"/>
                <a:ea typeface="ＭＳ Ｐゴシック"/>
              </a:rPr>
              <a:t>【</a:t>
            </a:r>
            <a:r>
              <a:rPr lang="ja-JP" altLang="en-US" sz="1800" b="1" dirty="0" smtClean="0">
                <a:solidFill>
                  <a:prstClr val="black"/>
                </a:solidFill>
                <a:latin typeface="ＭＳ Ｐゴシック" pitchFamily="50" charset="-128"/>
                <a:ea typeface="ＭＳ Ｐゴシック"/>
              </a:rPr>
              <a:t>２月１０日</a:t>
            </a:r>
            <a:r>
              <a:rPr lang="en-US" altLang="ja-JP" sz="1800" b="1" dirty="0" smtClean="0">
                <a:solidFill>
                  <a:prstClr val="black"/>
                </a:solidFill>
                <a:latin typeface="ＭＳ Ｐゴシック" pitchFamily="50" charset="-128"/>
                <a:ea typeface="ＭＳ Ｐゴシック"/>
              </a:rPr>
              <a:t>】</a:t>
            </a:r>
          </a:p>
          <a:p>
            <a:pPr lvl="0" eaLnBrk="1" fontAlgn="base" hangingPunct="1">
              <a:lnSpc>
                <a:spcPts val="2000"/>
              </a:lnSpc>
              <a:spcBef>
                <a:spcPct val="0"/>
              </a:spcBef>
              <a:spcAft>
                <a:spcPct val="0"/>
              </a:spcAft>
              <a:buNone/>
            </a:pPr>
            <a:r>
              <a:rPr lang="ja-JP" altLang="en-US" sz="1800" b="1" dirty="0">
                <a:solidFill>
                  <a:prstClr val="black"/>
                </a:solidFill>
                <a:latin typeface="ＭＳ Ｐゴシック" pitchFamily="50" charset="-128"/>
                <a:ea typeface="ＭＳ Ｐゴシック"/>
              </a:rPr>
              <a:t>　</a:t>
            </a:r>
            <a:r>
              <a:rPr lang="ja-JP" altLang="en-US" sz="1800" b="1" dirty="0" smtClean="0">
                <a:solidFill>
                  <a:prstClr val="black"/>
                </a:solidFill>
                <a:latin typeface="ＭＳ Ｐゴシック" pitchFamily="50" charset="-128"/>
                <a:ea typeface="ＭＳ Ｐゴシック"/>
              </a:rPr>
              <a:t>・ </a:t>
            </a:r>
            <a:r>
              <a:rPr lang="ja-JP" altLang="en-US" sz="1800" b="1" dirty="0">
                <a:solidFill>
                  <a:prstClr val="black"/>
                </a:solidFill>
                <a:latin typeface="ＭＳ Ｐゴシック" pitchFamily="50" charset="-128"/>
                <a:ea typeface="ＭＳ Ｐゴシック"/>
              </a:rPr>
              <a:t>厚生労働</a:t>
            </a:r>
            <a:r>
              <a:rPr lang="ja-JP" altLang="en-US" sz="1800" b="1" dirty="0" smtClean="0">
                <a:solidFill>
                  <a:prstClr val="black"/>
                </a:solidFill>
                <a:latin typeface="ＭＳ Ｐゴシック" pitchFamily="50" charset="-128"/>
                <a:ea typeface="ＭＳ Ｐゴシック"/>
              </a:rPr>
              <a:t>大臣の諮問に対し、診療報酬点数の改定案を答申、附帯意見１８項目</a:t>
            </a:r>
            <a:endParaRPr lang="en-US" altLang="ja-JP" sz="1800" b="1" dirty="0">
              <a:solidFill>
                <a:prstClr val="black"/>
              </a:solidFill>
              <a:latin typeface="ＭＳ Ｐゴシック" pitchFamily="50" charset="-128"/>
              <a:ea typeface="ＭＳ Ｐゴシック"/>
            </a:endParaRPr>
          </a:p>
        </p:txBody>
      </p:sp>
      <p:sp>
        <p:nvSpPr>
          <p:cNvPr id="5" name="Text Box 2"/>
          <p:cNvSpPr txBox="1">
            <a:spLocks noChangeArrowheads="1"/>
          </p:cNvSpPr>
          <p:nvPr/>
        </p:nvSpPr>
        <p:spPr bwMode="auto">
          <a:xfrm>
            <a:off x="1120377" y="188913"/>
            <a:ext cx="7675771" cy="586944"/>
          </a:xfrm>
          <a:prstGeom prst="rect">
            <a:avLst/>
          </a:prstGeom>
          <a:solidFill>
            <a:schemeClr val="accent3">
              <a:lumMod val="60000"/>
              <a:lumOff val="40000"/>
              <a:alpha val="50000"/>
            </a:schemeClr>
          </a:solidFill>
          <a:ln w="12700">
            <a:solidFill>
              <a:schemeClr val="tx1"/>
            </a:solidFill>
            <a:miter lim="800000"/>
            <a:headEnd/>
            <a:tailEnd/>
          </a:ln>
        </p:spPr>
        <p:txBody>
          <a:bodyPr wrap="none" lIns="89987" tIns="46794" rIns="89987" bIns="46794">
            <a:spAutoFit/>
          </a:bodyPr>
          <a:lstStyle/>
          <a:p>
            <a:pPr algn="ctr">
              <a:defRPr/>
            </a:pPr>
            <a:r>
              <a:rPr lang="ja-JP" altLang="en-US" sz="3200" dirty="0">
                <a:solidFill>
                  <a:srgbClr val="000000"/>
                </a:solidFill>
                <a:latin typeface="ＭＳ Ｐゴシック"/>
              </a:rPr>
              <a:t>中医協</a:t>
            </a:r>
            <a:r>
              <a:rPr lang="ja-JP" altLang="en-US" sz="3200" dirty="0" smtClean="0">
                <a:solidFill>
                  <a:srgbClr val="000000"/>
                </a:solidFill>
                <a:latin typeface="ＭＳ Ｐゴシック"/>
              </a:rPr>
              <a:t> これまでの審議</a:t>
            </a:r>
            <a:r>
              <a:rPr lang="ja-JP" altLang="en-US" sz="3200" dirty="0">
                <a:solidFill>
                  <a:srgbClr val="000000"/>
                </a:solidFill>
                <a:latin typeface="ＭＳ Ｐゴシック"/>
              </a:rPr>
              <a:t>状況</a:t>
            </a:r>
            <a:r>
              <a:rPr lang="en-US" altLang="ja-JP" sz="3200" dirty="0">
                <a:solidFill>
                  <a:srgbClr val="000000"/>
                </a:solidFill>
                <a:latin typeface="ＭＳ Ｐゴシック"/>
              </a:rPr>
              <a:t>《</a:t>
            </a:r>
            <a:r>
              <a:rPr lang="ja-JP" altLang="en-US" sz="3200" dirty="0">
                <a:solidFill>
                  <a:srgbClr val="000000"/>
                </a:solidFill>
                <a:latin typeface="ＭＳ Ｐゴシック"/>
              </a:rPr>
              <a:t>平成</a:t>
            </a:r>
            <a:r>
              <a:rPr lang="ja-JP" altLang="en-US" sz="3200" dirty="0" smtClean="0">
                <a:solidFill>
                  <a:srgbClr val="000000"/>
                </a:solidFill>
                <a:latin typeface="ＭＳ Ｐゴシック"/>
              </a:rPr>
              <a:t>２７年度</a:t>
            </a:r>
            <a:r>
              <a:rPr lang="en-US" altLang="ja-JP" sz="3200" dirty="0" smtClean="0">
                <a:solidFill>
                  <a:srgbClr val="000000"/>
                </a:solidFill>
                <a:latin typeface="ＭＳ Ｐゴシック"/>
              </a:rPr>
              <a:t>》</a:t>
            </a:r>
            <a:endParaRPr lang="ja-JP" altLang="en-US" sz="2800" dirty="0">
              <a:solidFill>
                <a:srgbClr val="000000"/>
              </a:solidFill>
              <a:latin typeface="ＭＳ Ｐゴシック"/>
            </a:endParaRPr>
          </a:p>
        </p:txBody>
      </p:sp>
      <p:sp>
        <p:nvSpPr>
          <p:cNvPr id="4" name="スライド番号プレースホルダー 2"/>
          <p:cNvSpPr txBox="1">
            <a:spLocks/>
          </p:cNvSpPr>
          <p:nvPr/>
        </p:nvSpPr>
        <p:spPr>
          <a:xfrm>
            <a:off x="7682160" y="6592835"/>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Arial"/>
              </a:rPr>
              <a:pPr>
                <a:defRPr/>
              </a:pPr>
              <a:t>75</a:t>
            </a:fld>
            <a:endParaRPr lang="ja-JP" altLang="en-US" dirty="0">
              <a:solidFill>
                <a:prstClr val="black"/>
              </a:solidFill>
              <a:latin typeface="Arial"/>
            </a:endParaRPr>
          </a:p>
        </p:txBody>
      </p:sp>
    </p:spTree>
    <p:extLst>
      <p:ext uri="{BB962C8B-B14F-4D97-AF65-F5344CB8AC3E}">
        <p14:creationId xmlns:p14="http://schemas.microsoft.com/office/powerpoint/2010/main" val="23920992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a:xfrm>
            <a:off x="64219" y="12"/>
            <a:ext cx="9760115" cy="600458"/>
          </a:xfrm>
          <a:solidFill>
            <a:srgbClr val="CFDEB0"/>
          </a:solidFill>
          <a:ln>
            <a:solidFill>
              <a:schemeClr val="tx2">
                <a:lumMod val="50000"/>
              </a:schemeClr>
            </a:solidFill>
          </a:ln>
          <a:extLst/>
        </p:spPr>
        <p:style>
          <a:lnRef idx="0">
            <a:schemeClr val="accent2"/>
          </a:lnRef>
          <a:fillRef idx="3">
            <a:schemeClr val="accent2"/>
          </a:fillRef>
          <a:effectRef idx="3">
            <a:schemeClr val="accent2"/>
          </a:effectRef>
          <a:fontRef idx="minor">
            <a:schemeClr val="lt1"/>
          </a:fontRef>
        </p:style>
        <p:txBody>
          <a:bodyPr>
            <a:noAutofit/>
          </a:bodyPr>
          <a:lstStyle/>
          <a:p>
            <a:pPr>
              <a:defRPr/>
            </a:pPr>
            <a:r>
              <a:rPr lang="ja-JP" altLang="en-US" sz="2800" dirty="0" smtClean="0">
                <a:solidFill>
                  <a:schemeClr val="tx1"/>
                </a:solidFill>
                <a:latin typeface="ＭＳ Ｐゴシック" panose="020B0600070205080204" pitchFamily="50" charset="-128"/>
              </a:rPr>
              <a:t>平成２８年度改定「答申書</a:t>
            </a:r>
            <a:r>
              <a:rPr lang="ja-JP" altLang="en-US" sz="2800" dirty="0">
                <a:solidFill>
                  <a:schemeClr val="tx1"/>
                </a:solidFill>
                <a:latin typeface="ＭＳ Ｐゴシック" panose="020B0600070205080204" pitchFamily="50" charset="-128"/>
              </a:rPr>
              <a:t>」</a:t>
            </a:r>
            <a:r>
              <a:rPr lang="zh-TW" altLang="en-US" sz="2800" dirty="0" smtClean="0">
                <a:solidFill>
                  <a:schemeClr val="tx1"/>
                </a:solidFill>
                <a:latin typeface="ＭＳ Ｐゴシック" panose="020B0600070205080204" pitchFamily="50" charset="-128"/>
              </a:rPr>
              <a:t>附帯</a:t>
            </a:r>
            <a:r>
              <a:rPr lang="zh-TW" altLang="en-US" sz="2800" dirty="0">
                <a:solidFill>
                  <a:schemeClr val="tx1"/>
                </a:solidFill>
                <a:latin typeface="ＭＳ Ｐゴシック" panose="020B0600070205080204" pitchFamily="50" charset="-128"/>
              </a:rPr>
              <a:t>意見</a:t>
            </a:r>
            <a:r>
              <a:rPr lang="ja-JP" altLang="en-US" sz="2800" dirty="0">
                <a:solidFill>
                  <a:schemeClr val="tx1"/>
                </a:solidFill>
                <a:latin typeface="ＭＳ Ｐゴシック" panose="020B0600070205080204" pitchFamily="50" charset="-128"/>
              </a:rPr>
              <a:t>（</a:t>
            </a:r>
            <a:r>
              <a:rPr lang="ja-JP" altLang="en-US" sz="2800" dirty="0" smtClean="0">
                <a:solidFill>
                  <a:schemeClr val="tx1"/>
                </a:solidFill>
                <a:latin typeface="ＭＳ Ｐゴシック" panose="020B0600070205080204" pitchFamily="50" charset="-128"/>
              </a:rPr>
              <a:t>１８項目）①</a:t>
            </a:r>
            <a:endParaRPr lang="en-US" altLang="ja-JP" sz="2800" dirty="0">
              <a:solidFill>
                <a:schemeClr val="tx1"/>
              </a:solidFill>
              <a:latin typeface="ＭＳ Ｐゴシック" panose="020B0600070205080204" pitchFamily="50" charset="-128"/>
            </a:endParaRPr>
          </a:p>
        </p:txBody>
      </p:sp>
      <p:sp>
        <p:nvSpPr>
          <p:cNvPr id="334853" name="テキスト ボックス 5"/>
          <p:cNvSpPr txBox="1">
            <a:spLocks noChangeArrowheads="1"/>
          </p:cNvSpPr>
          <p:nvPr/>
        </p:nvSpPr>
        <p:spPr bwMode="auto">
          <a:xfrm>
            <a:off x="6359790" y="581409"/>
            <a:ext cx="3546210"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1363" indent="-284163" eaLnBrk="0" hangingPunct="0">
              <a:spcBef>
                <a:spcPct val="20000"/>
              </a:spcBef>
              <a:buChar char="–"/>
              <a:defRPr kumimoji="1" sz="2800">
                <a:solidFill>
                  <a:schemeClr val="tx1"/>
                </a:solidFill>
                <a:latin typeface="Arial" charset="0"/>
                <a:ea typeface="ＭＳ Ｐゴシック" charset="-128"/>
              </a:defRPr>
            </a:lvl2pPr>
            <a:lvl3pPr marL="1141413" indent="-227013" eaLnBrk="0" hangingPunct="0">
              <a:spcBef>
                <a:spcPct val="20000"/>
              </a:spcBef>
              <a:buChar char="•"/>
              <a:defRPr kumimoji="1" sz="2400">
                <a:solidFill>
                  <a:schemeClr val="tx1"/>
                </a:solidFill>
                <a:latin typeface="Arial" charset="0"/>
                <a:ea typeface="ＭＳ Ｐゴシック" charset="-128"/>
              </a:defRPr>
            </a:lvl3pPr>
            <a:lvl4pPr marL="1598613" indent="-227013" eaLnBrk="0" hangingPunct="0">
              <a:spcBef>
                <a:spcPct val="20000"/>
              </a:spcBef>
              <a:buChar char="–"/>
              <a:defRPr kumimoji="1" sz="2000">
                <a:solidFill>
                  <a:schemeClr val="tx1"/>
                </a:solidFill>
                <a:latin typeface="Arial" charset="0"/>
                <a:ea typeface="ＭＳ Ｐゴシック" charset="-128"/>
              </a:defRPr>
            </a:lvl4pPr>
            <a:lvl5pPr marL="2055813" indent="-227013" eaLnBrk="0" hangingPunct="0">
              <a:spcBef>
                <a:spcPct val="20000"/>
              </a:spcBef>
              <a:buChar char="»"/>
              <a:defRPr kumimoji="1" sz="2000">
                <a:solidFill>
                  <a:schemeClr val="tx1"/>
                </a:solidFill>
                <a:latin typeface="Arial" charset="0"/>
                <a:ea typeface="ＭＳ Ｐゴシック" charset="-128"/>
              </a:defRPr>
            </a:lvl5pPr>
            <a:lvl6pPr marL="25130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02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74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46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fontAlgn="base" hangingPunct="1">
              <a:spcBef>
                <a:spcPct val="0"/>
              </a:spcBef>
              <a:spcAft>
                <a:spcPct val="0"/>
              </a:spcAft>
              <a:buFontTx/>
              <a:buNone/>
            </a:pPr>
            <a:r>
              <a:rPr lang="ja-JP" altLang="ja-JP" sz="1200" dirty="0">
                <a:solidFill>
                  <a:srgbClr val="000000"/>
                </a:solidFill>
                <a:latin typeface="Calibri" charset="0"/>
              </a:rPr>
              <a:t>平成</a:t>
            </a:r>
            <a:r>
              <a:rPr lang="ja-JP" altLang="ja-JP" sz="1200" dirty="0" smtClean="0">
                <a:solidFill>
                  <a:srgbClr val="000000"/>
                </a:solidFill>
                <a:latin typeface="Calibri" charset="0"/>
              </a:rPr>
              <a:t>２</a:t>
            </a:r>
            <a:r>
              <a:rPr lang="ja-JP" altLang="en-US" sz="1200" dirty="0" smtClean="0">
                <a:solidFill>
                  <a:srgbClr val="000000"/>
                </a:solidFill>
                <a:latin typeface="Calibri" charset="0"/>
              </a:rPr>
              <a:t>８</a:t>
            </a:r>
            <a:r>
              <a:rPr lang="ja-JP" altLang="ja-JP" sz="1200" dirty="0" smtClean="0">
                <a:solidFill>
                  <a:srgbClr val="000000"/>
                </a:solidFill>
                <a:latin typeface="Calibri" charset="0"/>
              </a:rPr>
              <a:t>年</a:t>
            </a:r>
            <a:r>
              <a:rPr lang="ja-JP" altLang="en-US" sz="1200" dirty="0" smtClean="0">
                <a:solidFill>
                  <a:srgbClr val="000000"/>
                </a:solidFill>
                <a:latin typeface="Calibri" charset="0"/>
              </a:rPr>
              <a:t>２</a:t>
            </a:r>
            <a:r>
              <a:rPr lang="ja-JP" altLang="ja-JP" sz="1200" dirty="0" smtClean="0">
                <a:solidFill>
                  <a:srgbClr val="000000"/>
                </a:solidFill>
                <a:latin typeface="Calibri" charset="0"/>
              </a:rPr>
              <a:t>月</a:t>
            </a:r>
            <a:r>
              <a:rPr lang="ja-JP" altLang="en-US" sz="1200" dirty="0">
                <a:solidFill>
                  <a:srgbClr val="000000"/>
                </a:solidFill>
                <a:latin typeface="Calibri" charset="0"/>
              </a:rPr>
              <a:t>１０</a:t>
            </a:r>
            <a:r>
              <a:rPr lang="ja-JP" altLang="ja-JP" sz="1200" dirty="0" smtClean="0">
                <a:solidFill>
                  <a:srgbClr val="000000"/>
                </a:solidFill>
                <a:latin typeface="Calibri" charset="0"/>
              </a:rPr>
              <a:t>日</a:t>
            </a:r>
            <a:r>
              <a:rPr lang="ja-JP" altLang="ja-JP" sz="1200" dirty="0">
                <a:solidFill>
                  <a:srgbClr val="000000"/>
                </a:solidFill>
                <a:latin typeface="Calibri" charset="0"/>
              </a:rPr>
              <a:t>　</a:t>
            </a:r>
            <a:r>
              <a:rPr lang="ja-JP" altLang="en-US" sz="1200" dirty="0">
                <a:solidFill>
                  <a:srgbClr val="000000"/>
                </a:solidFill>
                <a:latin typeface="Calibri" charset="0"/>
              </a:rPr>
              <a:t>中央社会保険医療協議会</a:t>
            </a:r>
            <a:endParaRPr lang="ja-JP" altLang="ja-JP" sz="1200" dirty="0">
              <a:solidFill>
                <a:srgbClr val="000000"/>
              </a:solidFill>
              <a:latin typeface="Calibri" charset="0"/>
            </a:endParaRPr>
          </a:p>
        </p:txBody>
      </p:sp>
      <p:sp>
        <p:nvSpPr>
          <p:cNvPr id="3" name="正方形/長方形 2"/>
          <p:cNvSpPr/>
          <p:nvPr/>
        </p:nvSpPr>
        <p:spPr>
          <a:xfrm>
            <a:off x="200472" y="845577"/>
            <a:ext cx="9505056" cy="3416320"/>
          </a:xfrm>
          <a:prstGeom prst="rect">
            <a:avLst/>
          </a:prstGeom>
        </p:spPr>
        <p:txBody>
          <a:bodyPr wrap="square">
            <a:spAutoFit/>
          </a:bodyPr>
          <a:lstStyle/>
          <a:p>
            <a:r>
              <a:rPr lang="ja-JP" altLang="en-US" dirty="0" smtClean="0">
                <a:solidFill>
                  <a:srgbClr val="000000"/>
                </a:solidFill>
                <a:latin typeface="+mn-ea"/>
              </a:rPr>
              <a:t>１．急性期</a:t>
            </a:r>
            <a:r>
              <a:rPr lang="ja-JP" altLang="en-US" dirty="0">
                <a:solidFill>
                  <a:srgbClr val="000000"/>
                </a:solidFill>
                <a:latin typeface="+mn-ea"/>
              </a:rPr>
              <a:t>、回復期、慢性期等の入院医療の機能分化・連携の推進等について、次に掲げる</a:t>
            </a:r>
            <a:r>
              <a:rPr lang="ja-JP" altLang="en-US" dirty="0" smtClean="0">
                <a:solidFill>
                  <a:srgbClr val="000000"/>
                </a:solidFill>
                <a:latin typeface="+mn-ea"/>
              </a:rPr>
              <a:t>事項</a:t>
            </a:r>
            <a:endParaRPr lang="en-US" altLang="ja-JP" dirty="0" smtClean="0">
              <a:solidFill>
                <a:srgbClr val="000000"/>
              </a:solidFill>
              <a:latin typeface="+mn-ea"/>
            </a:endParaRPr>
          </a:p>
          <a:p>
            <a:r>
              <a:rPr lang="en-US" altLang="ja-JP" dirty="0">
                <a:solidFill>
                  <a:srgbClr val="000000"/>
                </a:solidFill>
                <a:latin typeface="+mn-ea"/>
              </a:rPr>
              <a:t> </a:t>
            </a:r>
            <a:r>
              <a:rPr lang="en-US" altLang="ja-JP" dirty="0" smtClean="0">
                <a:solidFill>
                  <a:srgbClr val="000000"/>
                </a:solidFill>
                <a:latin typeface="+mn-ea"/>
              </a:rPr>
              <a:t>  </a:t>
            </a:r>
            <a:r>
              <a:rPr lang="ja-JP" altLang="en-US" dirty="0" smtClean="0">
                <a:solidFill>
                  <a:srgbClr val="000000"/>
                </a:solidFill>
                <a:latin typeface="+mn-ea"/>
              </a:rPr>
              <a:t>等</a:t>
            </a:r>
            <a:r>
              <a:rPr lang="ja-JP" altLang="en-US" dirty="0">
                <a:solidFill>
                  <a:srgbClr val="000000"/>
                </a:solidFill>
                <a:latin typeface="+mn-ea"/>
              </a:rPr>
              <a:t>の影響を調査・検証し、引き続き検討すること。</a:t>
            </a:r>
          </a:p>
          <a:p>
            <a:r>
              <a:rPr lang="ja-JP" altLang="en-US" dirty="0" smtClean="0">
                <a:solidFill>
                  <a:srgbClr val="000000"/>
                </a:solidFill>
                <a:latin typeface="+mn-ea"/>
              </a:rPr>
              <a:t>　・　一般</a:t>
            </a:r>
            <a:r>
              <a:rPr lang="ja-JP" altLang="en-US" dirty="0">
                <a:solidFill>
                  <a:srgbClr val="000000"/>
                </a:solidFill>
                <a:latin typeface="+mn-ea"/>
              </a:rPr>
              <a:t>病棟入院基本料・特定集中治療室管理料における「重症度、医療・看護必要度」等の</a:t>
            </a:r>
            <a:r>
              <a:rPr lang="ja-JP" altLang="en-US" dirty="0" smtClean="0">
                <a:solidFill>
                  <a:srgbClr val="000000"/>
                </a:solidFill>
                <a:latin typeface="+mn-ea"/>
              </a:rPr>
              <a:t>施</a:t>
            </a:r>
            <a:endParaRPr lang="en-US" altLang="ja-JP" dirty="0" smtClean="0">
              <a:solidFill>
                <a:srgbClr val="000000"/>
              </a:solidFill>
              <a:latin typeface="+mn-ea"/>
            </a:endParaRPr>
          </a:p>
          <a:p>
            <a:r>
              <a:rPr lang="en-US" altLang="ja-JP" dirty="0">
                <a:solidFill>
                  <a:srgbClr val="000000"/>
                </a:solidFill>
                <a:latin typeface="+mn-ea"/>
              </a:rPr>
              <a:t> </a:t>
            </a:r>
            <a:r>
              <a:rPr lang="en-US" altLang="ja-JP" dirty="0" smtClean="0">
                <a:solidFill>
                  <a:srgbClr val="000000"/>
                </a:solidFill>
                <a:latin typeface="+mn-ea"/>
              </a:rPr>
              <a:t>   </a:t>
            </a:r>
            <a:r>
              <a:rPr lang="ja-JP" altLang="en-US" dirty="0" smtClean="0">
                <a:solidFill>
                  <a:srgbClr val="000000"/>
                </a:solidFill>
                <a:latin typeface="+mn-ea"/>
              </a:rPr>
              <a:t>設</a:t>
            </a:r>
            <a:r>
              <a:rPr lang="ja-JP" altLang="en-US" dirty="0">
                <a:solidFill>
                  <a:srgbClr val="000000"/>
                </a:solidFill>
                <a:latin typeface="+mn-ea"/>
              </a:rPr>
              <a:t>基準の見直しの影響（一般病棟入院基本料の施設基準の見直しが平均在院日数に</a:t>
            </a:r>
            <a:r>
              <a:rPr lang="ja-JP" altLang="en-US" dirty="0" smtClean="0">
                <a:solidFill>
                  <a:srgbClr val="000000"/>
                </a:solidFill>
                <a:latin typeface="+mn-ea"/>
              </a:rPr>
              <a:t>与える</a:t>
            </a:r>
            <a:endParaRPr lang="en-US" altLang="ja-JP" dirty="0" smtClean="0">
              <a:solidFill>
                <a:srgbClr val="000000"/>
              </a:solidFill>
              <a:latin typeface="+mn-ea"/>
            </a:endParaRPr>
          </a:p>
          <a:p>
            <a:r>
              <a:rPr lang="en-US" altLang="ja-JP" dirty="0">
                <a:solidFill>
                  <a:srgbClr val="000000"/>
                </a:solidFill>
                <a:latin typeface="+mn-ea"/>
              </a:rPr>
              <a:t> </a:t>
            </a:r>
            <a:r>
              <a:rPr lang="en-US" altLang="ja-JP" dirty="0" smtClean="0">
                <a:solidFill>
                  <a:srgbClr val="000000"/>
                </a:solidFill>
                <a:latin typeface="+mn-ea"/>
              </a:rPr>
              <a:t>   </a:t>
            </a:r>
            <a:r>
              <a:rPr lang="ja-JP" altLang="en-US" dirty="0" smtClean="0">
                <a:solidFill>
                  <a:srgbClr val="000000"/>
                </a:solidFill>
                <a:latin typeface="+mn-ea"/>
              </a:rPr>
              <a:t>影響</a:t>
            </a:r>
            <a:r>
              <a:rPr lang="ja-JP" altLang="en-US" dirty="0">
                <a:solidFill>
                  <a:srgbClr val="000000"/>
                </a:solidFill>
                <a:latin typeface="+mn-ea"/>
              </a:rPr>
              <a:t>を含む）</a:t>
            </a:r>
          </a:p>
          <a:p>
            <a:r>
              <a:rPr lang="ja-JP" altLang="en-US" dirty="0" smtClean="0">
                <a:solidFill>
                  <a:srgbClr val="000000"/>
                </a:solidFill>
                <a:latin typeface="+mn-ea"/>
              </a:rPr>
              <a:t>　・  地域</a:t>
            </a:r>
            <a:r>
              <a:rPr lang="ja-JP" altLang="en-US" dirty="0">
                <a:solidFill>
                  <a:srgbClr val="000000"/>
                </a:solidFill>
                <a:latin typeface="+mn-ea"/>
              </a:rPr>
              <a:t>包括ケア病棟入院料の包括範囲の見直しの影響</a:t>
            </a:r>
          </a:p>
          <a:p>
            <a:r>
              <a:rPr lang="ja-JP" altLang="en-US" dirty="0" smtClean="0">
                <a:solidFill>
                  <a:srgbClr val="000000"/>
                </a:solidFill>
                <a:latin typeface="+mn-ea"/>
              </a:rPr>
              <a:t>　・  療養</a:t>
            </a:r>
            <a:r>
              <a:rPr lang="ja-JP" altLang="en-US" dirty="0">
                <a:solidFill>
                  <a:srgbClr val="000000"/>
                </a:solidFill>
                <a:latin typeface="+mn-ea"/>
              </a:rPr>
              <a:t>病棟入院基本料等の慢性期入院医療における評価の見直しの影響</a:t>
            </a:r>
          </a:p>
          <a:p>
            <a:r>
              <a:rPr lang="ja-JP" altLang="en-US" dirty="0" smtClean="0">
                <a:solidFill>
                  <a:srgbClr val="000000"/>
                </a:solidFill>
                <a:latin typeface="+mn-ea"/>
              </a:rPr>
              <a:t>　・  夜間</a:t>
            </a:r>
            <a:r>
              <a:rPr lang="ja-JP" altLang="en-US" dirty="0">
                <a:solidFill>
                  <a:srgbClr val="000000"/>
                </a:solidFill>
                <a:latin typeface="+mn-ea"/>
              </a:rPr>
              <a:t>の看護要員配置における要件等の見直しの影響</a:t>
            </a:r>
          </a:p>
          <a:p>
            <a:r>
              <a:rPr lang="ja-JP" altLang="en-US" dirty="0" smtClean="0">
                <a:solidFill>
                  <a:srgbClr val="000000"/>
                </a:solidFill>
                <a:latin typeface="+mn-ea"/>
              </a:rPr>
              <a:t>    あわせて</a:t>
            </a:r>
            <a:r>
              <a:rPr lang="ja-JP" altLang="en-US" dirty="0">
                <a:solidFill>
                  <a:srgbClr val="000000"/>
                </a:solidFill>
                <a:latin typeface="+mn-ea"/>
              </a:rPr>
              <a:t>、短期滞在手術基本料及び総合入院体制加算の評価の在り方、救急患者の状態</a:t>
            </a:r>
            <a:r>
              <a:rPr lang="ja-JP" altLang="en-US" dirty="0" smtClean="0">
                <a:solidFill>
                  <a:srgbClr val="000000"/>
                </a:solidFill>
                <a:latin typeface="+mn-ea"/>
              </a:rPr>
              <a:t>を </a:t>
            </a:r>
            <a:endParaRPr lang="en-US" altLang="ja-JP" dirty="0" smtClean="0">
              <a:solidFill>
                <a:srgbClr val="000000"/>
              </a:solidFill>
              <a:latin typeface="+mn-ea"/>
            </a:endParaRPr>
          </a:p>
          <a:p>
            <a:r>
              <a:rPr lang="en-US" altLang="ja-JP" dirty="0">
                <a:solidFill>
                  <a:srgbClr val="000000"/>
                </a:solidFill>
                <a:latin typeface="+mn-ea"/>
              </a:rPr>
              <a:t> </a:t>
            </a:r>
            <a:r>
              <a:rPr lang="en-US" altLang="ja-JP" dirty="0" smtClean="0">
                <a:solidFill>
                  <a:srgbClr val="000000"/>
                </a:solidFill>
                <a:latin typeface="+mn-ea"/>
              </a:rPr>
              <a:t> </a:t>
            </a:r>
            <a:r>
              <a:rPr lang="ja-JP" altLang="en-US" dirty="0" smtClean="0">
                <a:solidFill>
                  <a:srgbClr val="000000"/>
                </a:solidFill>
                <a:latin typeface="+mn-ea"/>
              </a:rPr>
              <a:t>踏まえた</a:t>
            </a:r>
            <a:r>
              <a:rPr lang="ja-JP" altLang="en-US" dirty="0">
                <a:solidFill>
                  <a:srgbClr val="000000"/>
                </a:solidFill>
                <a:latin typeface="+mn-ea"/>
              </a:rPr>
              <a:t>救急医療管理加算等の評価の在り方、退院支援における医療機関の連携や在宅</a:t>
            </a:r>
            <a:r>
              <a:rPr lang="ja-JP" altLang="en-US" dirty="0" smtClean="0">
                <a:solidFill>
                  <a:srgbClr val="000000"/>
                </a:solidFill>
                <a:latin typeface="+mn-ea"/>
              </a:rPr>
              <a:t>復帰</a:t>
            </a:r>
            <a:endParaRPr lang="en-US" altLang="ja-JP" dirty="0" smtClean="0">
              <a:solidFill>
                <a:srgbClr val="000000"/>
              </a:solidFill>
              <a:latin typeface="+mn-ea"/>
            </a:endParaRPr>
          </a:p>
          <a:p>
            <a:r>
              <a:rPr lang="en-US" altLang="ja-JP" dirty="0">
                <a:solidFill>
                  <a:srgbClr val="000000"/>
                </a:solidFill>
                <a:latin typeface="+mn-ea"/>
              </a:rPr>
              <a:t> </a:t>
            </a:r>
            <a:r>
              <a:rPr lang="en-US" altLang="ja-JP" dirty="0" smtClean="0">
                <a:solidFill>
                  <a:srgbClr val="000000"/>
                </a:solidFill>
                <a:latin typeface="+mn-ea"/>
              </a:rPr>
              <a:t> </a:t>
            </a:r>
            <a:r>
              <a:rPr lang="ja-JP" altLang="en-US" dirty="0" smtClean="0">
                <a:solidFill>
                  <a:srgbClr val="000000"/>
                </a:solidFill>
                <a:latin typeface="+mn-ea"/>
              </a:rPr>
              <a:t>率</a:t>
            </a:r>
            <a:r>
              <a:rPr lang="ja-JP" altLang="en-US" dirty="0">
                <a:solidFill>
                  <a:srgbClr val="000000"/>
                </a:solidFill>
                <a:latin typeface="+mn-ea"/>
              </a:rPr>
              <a:t>の評価の在り方、療養病棟を始め各病棟における患者像を踏まえた適切な評価の在り方、</a:t>
            </a:r>
            <a:r>
              <a:rPr lang="ja-JP" altLang="en-US" dirty="0" smtClean="0">
                <a:solidFill>
                  <a:srgbClr val="000000"/>
                </a:solidFill>
                <a:latin typeface="+mn-ea"/>
              </a:rPr>
              <a:t>医</a:t>
            </a:r>
            <a:endParaRPr lang="en-US" altLang="ja-JP" dirty="0" smtClean="0">
              <a:solidFill>
                <a:srgbClr val="000000"/>
              </a:solidFill>
              <a:latin typeface="+mn-ea"/>
            </a:endParaRPr>
          </a:p>
          <a:p>
            <a:r>
              <a:rPr lang="en-US" altLang="ja-JP" dirty="0">
                <a:solidFill>
                  <a:srgbClr val="000000"/>
                </a:solidFill>
                <a:latin typeface="+mn-ea"/>
              </a:rPr>
              <a:t> </a:t>
            </a:r>
            <a:r>
              <a:rPr lang="en-US" altLang="ja-JP" dirty="0" smtClean="0">
                <a:solidFill>
                  <a:srgbClr val="000000"/>
                </a:solidFill>
                <a:latin typeface="+mn-ea"/>
              </a:rPr>
              <a:t> </a:t>
            </a:r>
            <a:r>
              <a:rPr lang="ja-JP" altLang="en-US" dirty="0" smtClean="0">
                <a:solidFill>
                  <a:srgbClr val="000000"/>
                </a:solidFill>
                <a:latin typeface="+mn-ea"/>
              </a:rPr>
              <a:t>療</a:t>
            </a:r>
            <a:r>
              <a:rPr lang="ja-JP" altLang="en-US" dirty="0">
                <a:solidFill>
                  <a:srgbClr val="000000"/>
                </a:solidFill>
                <a:latin typeface="+mn-ea"/>
              </a:rPr>
              <a:t>従事者の負担軽減にも資するチーム医療の推進等について、引き続き検討すること。</a:t>
            </a:r>
            <a:endParaRPr lang="ja-JP" altLang="en-US" dirty="0">
              <a:latin typeface="+mn-ea"/>
            </a:endParaRPr>
          </a:p>
        </p:txBody>
      </p:sp>
      <p:sp>
        <p:nvSpPr>
          <p:cNvPr id="4" name="正方形/長方形 3"/>
          <p:cNvSpPr/>
          <p:nvPr/>
        </p:nvSpPr>
        <p:spPr>
          <a:xfrm>
            <a:off x="206979" y="4221088"/>
            <a:ext cx="9505056" cy="923330"/>
          </a:xfrm>
          <a:prstGeom prst="rect">
            <a:avLst/>
          </a:prstGeom>
        </p:spPr>
        <p:txBody>
          <a:bodyPr wrap="square">
            <a:spAutoFit/>
          </a:bodyPr>
          <a:lstStyle/>
          <a:p>
            <a:r>
              <a:rPr lang="ja-JP" altLang="en-US" dirty="0" smtClean="0"/>
              <a:t>２</a:t>
            </a:r>
            <a:r>
              <a:rPr lang="ja-JP" altLang="en-US" dirty="0"/>
              <a:t>．</a:t>
            </a:r>
            <a:r>
              <a:rPr lang="ja-JP" altLang="en-US" dirty="0" smtClean="0"/>
              <a:t>ＤＰＣ</a:t>
            </a:r>
            <a:r>
              <a:rPr lang="ja-JP" altLang="en-US" dirty="0"/>
              <a:t>における調整係数の機能評価係数</a:t>
            </a:r>
            <a:r>
              <a:rPr lang="en-US" altLang="ja-JP" dirty="0"/>
              <a:t>Ⅱ</a:t>
            </a:r>
            <a:r>
              <a:rPr lang="ja-JP" altLang="en-US" dirty="0"/>
              <a:t>の置き換えに向けた適切な措置について検討</a:t>
            </a:r>
            <a:r>
              <a:rPr lang="ja-JP" altLang="en-US" dirty="0" smtClean="0"/>
              <a:t>する</a:t>
            </a:r>
            <a:endParaRPr lang="en-US" altLang="ja-JP" dirty="0" smtClean="0"/>
          </a:p>
          <a:p>
            <a:r>
              <a:rPr lang="en-US" altLang="ja-JP" dirty="0"/>
              <a:t> </a:t>
            </a:r>
            <a:r>
              <a:rPr lang="en-US" altLang="ja-JP" dirty="0" smtClean="0"/>
              <a:t>  </a:t>
            </a:r>
            <a:r>
              <a:rPr lang="ja-JP" altLang="en-US" dirty="0" smtClean="0"/>
              <a:t>と</a:t>
            </a:r>
            <a:r>
              <a:rPr lang="ja-JP" altLang="en-US" dirty="0"/>
              <a:t>ともに、医療機関群、機能評価係数</a:t>
            </a:r>
            <a:r>
              <a:rPr lang="en-US" altLang="ja-JP" dirty="0"/>
              <a:t>Ⅱ</a:t>
            </a:r>
            <a:r>
              <a:rPr lang="ja-JP" altLang="en-US" dirty="0"/>
              <a:t>の見直し等について引き続き調査・検証し、その</a:t>
            </a:r>
            <a:r>
              <a:rPr lang="ja-JP" altLang="en-US" dirty="0" smtClean="0"/>
              <a:t>在り方</a:t>
            </a:r>
            <a:endParaRPr lang="en-US" altLang="ja-JP" dirty="0" smtClean="0"/>
          </a:p>
          <a:p>
            <a:r>
              <a:rPr lang="en-US" altLang="ja-JP" dirty="0"/>
              <a:t> </a:t>
            </a:r>
            <a:r>
              <a:rPr lang="en-US" altLang="ja-JP" dirty="0" smtClean="0"/>
              <a:t>  </a:t>
            </a:r>
            <a:r>
              <a:rPr lang="ja-JP" altLang="en-US" dirty="0" smtClean="0"/>
              <a:t>を</a:t>
            </a:r>
            <a:r>
              <a:rPr lang="ja-JP" altLang="en-US" dirty="0"/>
              <a:t>引き続き検討すること。</a:t>
            </a:r>
          </a:p>
        </p:txBody>
      </p:sp>
      <p:sp>
        <p:nvSpPr>
          <p:cNvPr id="6" name="正方形/長方形 5"/>
          <p:cNvSpPr/>
          <p:nvPr/>
        </p:nvSpPr>
        <p:spPr>
          <a:xfrm>
            <a:off x="200479" y="5088674"/>
            <a:ext cx="9433048" cy="646331"/>
          </a:xfrm>
          <a:prstGeom prst="rect">
            <a:avLst/>
          </a:prstGeom>
        </p:spPr>
        <p:txBody>
          <a:bodyPr wrap="square">
            <a:spAutoFit/>
          </a:bodyPr>
          <a:lstStyle/>
          <a:p>
            <a:r>
              <a:rPr lang="ja-JP" altLang="en-US" dirty="0"/>
              <a:t>３．</a:t>
            </a:r>
            <a:r>
              <a:rPr lang="ja-JP" altLang="en-US" dirty="0" smtClean="0"/>
              <a:t>かかりつけ</a:t>
            </a:r>
            <a:r>
              <a:rPr lang="ja-JP" altLang="en-US" dirty="0"/>
              <a:t>医・かかりつけ歯科医に関する評価等の影響を調査・検証し、外来医療・歯科</a:t>
            </a:r>
            <a:r>
              <a:rPr lang="ja-JP" altLang="en-US" dirty="0" smtClean="0"/>
              <a:t>医療</a:t>
            </a:r>
            <a:endParaRPr lang="en-US" altLang="ja-JP" dirty="0" smtClean="0"/>
          </a:p>
          <a:p>
            <a:r>
              <a:rPr lang="en-US" altLang="ja-JP" dirty="0"/>
              <a:t> </a:t>
            </a:r>
            <a:r>
              <a:rPr lang="en-US" altLang="ja-JP" dirty="0" smtClean="0"/>
              <a:t>  </a:t>
            </a:r>
            <a:r>
              <a:rPr lang="ja-JP" altLang="en-US" dirty="0" smtClean="0"/>
              <a:t>の</a:t>
            </a:r>
            <a:r>
              <a:rPr lang="ja-JP" altLang="en-US" dirty="0"/>
              <a:t>適切な評価の在り方について引き続き検討すること</a:t>
            </a:r>
            <a:r>
              <a:rPr lang="ja-JP" altLang="en-US" dirty="0" smtClean="0"/>
              <a:t>。</a:t>
            </a:r>
            <a:endParaRPr lang="ja-JP" altLang="en-US" dirty="0"/>
          </a:p>
        </p:txBody>
      </p:sp>
      <p:sp>
        <p:nvSpPr>
          <p:cNvPr id="7" name="正方形/長方形 6"/>
          <p:cNvSpPr/>
          <p:nvPr/>
        </p:nvSpPr>
        <p:spPr>
          <a:xfrm>
            <a:off x="200478" y="5733289"/>
            <a:ext cx="9505056" cy="646331"/>
          </a:xfrm>
          <a:prstGeom prst="rect">
            <a:avLst/>
          </a:prstGeom>
        </p:spPr>
        <p:txBody>
          <a:bodyPr wrap="square">
            <a:spAutoFit/>
          </a:bodyPr>
          <a:lstStyle/>
          <a:p>
            <a:r>
              <a:rPr lang="ja-JP" altLang="en-US" dirty="0"/>
              <a:t>４．</a:t>
            </a:r>
            <a:r>
              <a:rPr lang="ja-JP" altLang="en-US" dirty="0" smtClean="0"/>
              <a:t>紹介状</a:t>
            </a:r>
            <a:r>
              <a:rPr lang="ja-JP" altLang="en-US" dirty="0"/>
              <a:t>なしの大病院受診時の定額負担の導入の影響を調査・検証し、外来医療の機能分化</a:t>
            </a:r>
            <a:r>
              <a:rPr lang="ja-JP" altLang="en-US" dirty="0" smtClean="0"/>
              <a:t>・</a:t>
            </a:r>
            <a:endParaRPr lang="en-US" altLang="ja-JP" dirty="0" smtClean="0"/>
          </a:p>
          <a:p>
            <a:r>
              <a:rPr lang="en-US" altLang="ja-JP" dirty="0"/>
              <a:t> </a:t>
            </a:r>
            <a:r>
              <a:rPr lang="en-US" altLang="ja-JP" dirty="0" smtClean="0"/>
              <a:t>  </a:t>
            </a:r>
            <a:r>
              <a:rPr lang="ja-JP" altLang="en-US" dirty="0" smtClean="0"/>
              <a:t>連携</a:t>
            </a:r>
            <a:r>
              <a:rPr lang="ja-JP" altLang="en-US" dirty="0"/>
              <a:t>の推進について引き続き検討すること</a:t>
            </a:r>
            <a:r>
              <a:rPr lang="ja-JP" altLang="en-US" dirty="0" smtClean="0"/>
              <a:t>。</a:t>
            </a:r>
            <a:endParaRPr lang="ja-JP" altLang="en-US" dirty="0"/>
          </a:p>
        </p:txBody>
      </p:sp>
    </p:spTree>
    <p:extLst>
      <p:ext uri="{BB962C8B-B14F-4D97-AF65-F5344CB8AC3E}">
        <p14:creationId xmlns:p14="http://schemas.microsoft.com/office/powerpoint/2010/main" val="2992143790"/>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3" name="テキスト ボックス 5"/>
          <p:cNvSpPr txBox="1">
            <a:spLocks noChangeArrowheads="1"/>
          </p:cNvSpPr>
          <p:nvPr/>
        </p:nvSpPr>
        <p:spPr bwMode="auto">
          <a:xfrm>
            <a:off x="6359790" y="587025"/>
            <a:ext cx="3546210"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1363" indent="-284163" eaLnBrk="0" hangingPunct="0">
              <a:spcBef>
                <a:spcPct val="20000"/>
              </a:spcBef>
              <a:buChar char="–"/>
              <a:defRPr kumimoji="1" sz="2800">
                <a:solidFill>
                  <a:schemeClr val="tx1"/>
                </a:solidFill>
                <a:latin typeface="Arial" charset="0"/>
                <a:ea typeface="ＭＳ Ｐゴシック" charset="-128"/>
              </a:defRPr>
            </a:lvl2pPr>
            <a:lvl3pPr marL="1141413" indent="-227013" eaLnBrk="0" hangingPunct="0">
              <a:spcBef>
                <a:spcPct val="20000"/>
              </a:spcBef>
              <a:buChar char="•"/>
              <a:defRPr kumimoji="1" sz="2400">
                <a:solidFill>
                  <a:schemeClr val="tx1"/>
                </a:solidFill>
                <a:latin typeface="Arial" charset="0"/>
                <a:ea typeface="ＭＳ Ｐゴシック" charset="-128"/>
              </a:defRPr>
            </a:lvl3pPr>
            <a:lvl4pPr marL="1598613" indent="-227013" eaLnBrk="0" hangingPunct="0">
              <a:spcBef>
                <a:spcPct val="20000"/>
              </a:spcBef>
              <a:buChar char="–"/>
              <a:defRPr kumimoji="1" sz="2000">
                <a:solidFill>
                  <a:schemeClr val="tx1"/>
                </a:solidFill>
                <a:latin typeface="Arial" charset="0"/>
                <a:ea typeface="ＭＳ Ｐゴシック" charset="-128"/>
              </a:defRPr>
            </a:lvl4pPr>
            <a:lvl5pPr marL="2055813" indent="-227013" eaLnBrk="0" hangingPunct="0">
              <a:spcBef>
                <a:spcPct val="20000"/>
              </a:spcBef>
              <a:buChar char="»"/>
              <a:defRPr kumimoji="1" sz="2000">
                <a:solidFill>
                  <a:schemeClr val="tx1"/>
                </a:solidFill>
                <a:latin typeface="Arial" charset="0"/>
                <a:ea typeface="ＭＳ Ｐゴシック" charset="-128"/>
              </a:defRPr>
            </a:lvl5pPr>
            <a:lvl6pPr marL="25130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02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74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46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fontAlgn="base" hangingPunct="1">
              <a:spcBef>
                <a:spcPct val="0"/>
              </a:spcBef>
              <a:spcAft>
                <a:spcPct val="0"/>
              </a:spcAft>
              <a:buFontTx/>
              <a:buNone/>
            </a:pPr>
            <a:r>
              <a:rPr lang="ja-JP" altLang="ja-JP" sz="1200" dirty="0">
                <a:solidFill>
                  <a:srgbClr val="000000"/>
                </a:solidFill>
                <a:latin typeface="Calibri" charset="0"/>
              </a:rPr>
              <a:t>平成</a:t>
            </a:r>
            <a:r>
              <a:rPr lang="ja-JP" altLang="ja-JP" sz="1200" dirty="0" smtClean="0">
                <a:solidFill>
                  <a:srgbClr val="000000"/>
                </a:solidFill>
                <a:latin typeface="Calibri" charset="0"/>
              </a:rPr>
              <a:t>２</a:t>
            </a:r>
            <a:r>
              <a:rPr lang="ja-JP" altLang="en-US" sz="1200" dirty="0" smtClean="0">
                <a:solidFill>
                  <a:srgbClr val="000000"/>
                </a:solidFill>
                <a:latin typeface="Calibri" charset="0"/>
              </a:rPr>
              <a:t>８</a:t>
            </a:r>
            <a:r>
              <a:rPr lang="ja-JP" altLang="ja-JP" sz="1200" dirty="0" smtClean="0">
                <a:solidFill>
                  <a:srgbClr val="000000"/>
                </a:solidFill>
                <a:latin typeface="Calibri" charset="0"/>
              </a:rPr>
              <a:t>年</a:t>
            </a:r>
            <a:r>
              <a:rPr lang="ja-JP" altLang="en-US" sz="1200" dirty="0" smtClean="0">
                <a:solidFill>
                  <a:srgbClr val="000000"/>
                </a:solidFill>
                <a:latin typeface="Calibri" charset="0"/>
              </a:rPr>
              <a:t>２</a:t>
            </a:r>
            <a:r>
              <a:rPr lang="ja-JP" altLang="ja-JP" sz="1200" dirty="0" smtClean="0">
                <a:solidFill>
                  <a:srgbClr val="000000"/>
                </a:solidFill>
                <a:latin typeface="Calibri" charset="0"/>
              </a:rPr>
              <a:t>月</a:t>
            </a:r>
            <a:r>
              <a:rPr lang="ja-JP" altLang="en-US" sz="1200" dirty="0">
                <a:solidFill>
                  <a:srgbClr val="000000"/>
                </a:solidFill>
                <a:latin typeface="Calibri" charset="0"/>
              </a:rPr>
              <a:t>１０</a:t>
            </a:r>
            <a:r>
              <a:rPr lang="ja-JP" altLang="ja-JP" sz="1200" dirty="0" smtClean="0">
                <a:solidFill>
                  <a:srgbClr val="000000"/>
                </a:solidFill>
                <a:latin typeface="Calibri" charset="0"/>
              </a:rPr>
              <a:t>日</a:t>
            </a:r>
            <a:r>
              <a:rPr lang="ja-JP" altLang="ja-JP" sz="1200" dirty="0">
                <a:solidFill>
                  <a:srgbClr val="000000"/>
                </a:solidFill>
                <a:latin typeface="Calibri" charset="0"/>
              </a:rPr>
              <a:t>　</a:t>
            </a:r>
            <a:r>
              <a:rPr lang="ja-JP" altLang="en-US" sz="1200" dirty="0">
                <a:solidFill>
                  <a:srgbClr val="000000"/>
                </a:solidFill>
                <a:latin typeface="Calibri" charset="0"/>
              </a:rPr>
              <a:t>中央社会保険医療協議会</a:t>
            </a:r>
            <a:endParaRPr lang="ja-JP" altLang="ja-JP" sz="1200" dirty="0">
              <a:solidFill>
                <a:srgbClr val="000000"/>
              </a:solidFill>
              <a:latin typeface="Calibri" charset="0"/>
            </a:endParaRPr>
          </a:p>
        </p:txBody>
      </p:sp>
      <p:sp>
        <p:nvSpPr>
          <p:cNvPr id="2" name="正方形/長方形 1"/>
          <p:cNvSpPr/>
          <p:nvPr/>
        </p:nvSpPr>
        <p:spPr>
          <a:xfrm>
            <a:off x="178371" y="872663"/>
            <a:ext cx="9422382" cy="923330"/>
          </a:xfrm>
          <a:prstGeom prst="rect">
            <a:avLst/>
          </a:prstGeom>
        </p:spPr>
        <p:txBody>
          <a:bodyPr wrap="square">
            <a:spAutoFit/>
          </a:bodyPr>
          <a:lstStyle/>
          <a:p>
            <a:r>
              <a:rPr lang="ja-JP" altLang="en-US" dirty="0"/>
              <a:t>５</a:t>
            </a:r>
            <a:r>
              <a:rPr lang="ja-JP" altLang="en-US" dirty="0" smtClean="0"/>
              <a:t>．質が高く効率的な在宅医療の推進について、重症度や居住形態に応じた評価の影響を調査・</a:t>
            </a:r>
            <a:endParaRPr lang="en-US" altLang="ja-JP" dirty="0" smtClean="0"/>
          </a:p>
          <a:p>
            <a:r>
              <a:rPr lang="en-US" altLang="ja-JP" dirty="0"/>
              <a:t> </a:t>
            </a:r>
            <a:r>
              <a:rPr lang="en-US" altLang="ja-JP" dirty="0" smtClean="0"/>
              <a:t>  </a:t>
            </a:r>
            <a:r>
              <a:rPr lang="ja-JP" altLang="en-US" dirty="0" smtClean="0"/>
              <a:t>検証</a:t>
            </a:r>
            <a:r>
              <a:rPr lang="ja-JP" altLang="en-US" dirty="0"/>
              <a:t>するとともに、在宅専門の医療機関を含めた医療機関の特性に応じた評価の在り方、</a:t>
            </a:r>
            <a:r>
              <a:rPr lang="ja-JP" altLang="en-US" dirty="0" smtClean="0"/>
              <a:t>患者</a:t>
            </a:r>
            <a:endParaRPr lang="en-US" altLang="ja-JP" dirty="0" smtClean="0"/>
          </a:p>
          <a:p>
            <a:r>
              <a:rPr lang="en-US" altLang="ja-JP" dirty="0"/>
              <a:t> </a:t>
            </a:r>
            <a:r>
              <a:rPr lang="en-US" altLang="ja-JP" dirty="0" smtClean="0"/>
              <a:t>  </a:t>
            </a:r>
            <a:r>
              <a:rPr lang="ja-JP" altLang="en-US" dirty="0" smtClean="0"/>
              <a:t>の</a:t>
            </a:r>
            <a:r>
              <a:rPr lang="ja-JP" altLang="en-US" dirty="0"/>
              <a:t>特性に応じた訪問看護の在り方等について引き続き検討すること。</a:t>
            </a:r>
          </a:p>
        </p:txBody>
      </p:sp>
      <p:sp>
        <p:nvSpPr>
          <p:cNvPr id="5" name="正方形/長方形 4"/>
          <p:cNvSpPr/>
          <p:nvPr/>
        </p:nvSpPr>
        <p:spPr>
          <a:xfrm>
            <a:off x="194765" y="1806408"/>
            <a:ext cx="9389615" cy="923330"/>
          </a:xfrm>
          <a:prstGeom prst="rect">
            <a:avLst/>
          </a:prstGeom>
        </p:spPr>
        <p:txBody>
          <a:bodyPr wrap="square">
            <a:spAutoFit/>
          </a:bodyPr>
          <a:lstStyle/>
          <a:p>
            <a:r>
              <a:rPr lang="ja-JP" altLang="en-US" dirty="0"/>
              <a:t>６．</a:t>
            </a:r>
            <a:r>
              <a:rPr lang="ja-JP" altLang="en-US" dirty="0" smtClean="0"/>
              <a:t>回復期</a:t>
            </a:r>
            <a:r>
              <a:rPr lang="ja-JP" altLang="en-US" dirty="0"/>
              <a:t>リハビリテーション病棟におけるアウトカム評価の導入及び維持期</a:t>
            </a:r>
            <a:r>
              <a:rPr lang="ja-JP" altLang="en-US" dirty="0" smtClean="0"/>
              <a:t>リハビリテーション</a:t>
            </a:r>
            <a:endParaRPr lang="en-US" altLang="ja-JP" dirty="0" smtClean="0"/>
          </a:p>
          <a:p>
            <a:r>
              <a:rPr lang="en-US" altLang="ja-JP" dirty="0"/>
              <a:t> </a:t>
            </a:r>
            <a:r>
              <a:rPr lang="en-US" altLang="ja-JP" dirty="0" smtClean="0"/>
              <a:t>  </a:t>
            </a:r>
            <a:r>
              <a:rPr lang="ja-JP" altLang="en-US" dirty="0" smtClean="0"/>
              <a:t>の</a:t>
            </a:r>
            <a:r>
              <a:rPr lang="ja-JP" altLang="en-US" dirty="0"/>
              <a:t>介護保険への移行状況、廃用症候群リハビリテーションの実施状況等について調査・</a:t>
            </a:r>
            <a:r>
              <a:rPr lang="ja-JP" altLang="en-US" dirty="0" smtClean="0"/>
              <a:t>検証</a:t>
            </a:r>
            <a:r>
              <a:rPr lang="ja-JP" altLang="en-US" dirty="0"/>
              <a:t>し</a:t>
            </a:r>
            <a:r>
              <a:rPr lang="ja-JP" altLang="en-US" dirty="0" smtClean="0"/>
              <a:t>、</a:t>
            </a:r>
            <a:endParaRPr lang="en-US" altLang="ja-JP" dirty="0" smtClean="0"/>
          </a:p>
          <a:p>
            <a:r>
              <a:rPr lang="en-US" altLang="ja-JP" dirty="0"/>
              <a:t> </a:t>
            </a:r>
            <a:r>
              <a:rPr lang="en-US" altLang="ja-JP" dirty="0" smtClean="0"/>
              <a:t>  </a:t>
            </a:r>
            <a:r>
              <a:rPr lang="ja-JP" altLang="en-US" dirty="0" smtClean="0"/>
              <a:t>それらの在り方を引き続き検討すること。</a:t>
            </a:r>
            <a:endParaRPr lang="ja-JP" altLang="en-US" dirty="0"/>
          </a:p>
        </p:txBody>
      </p:sp>
      <p:sp>
        <p:nvSpPr>
          <p:cNvPr id="8" name="正方形/長方形 7"/>
          <p:cNvSpPr/>
          <p:nvPr/>
        </p:nvSpPr>
        <p:spPr>
          <a:xfrm>
            <a:off x="181114" y="2737831"/>
            <a:ext cx="9356848" cy="923330"/>
          </a:xfrm>
          <a:prstGeom prst="rect">
            <a:avLst/>
          </a:prstGeom>
        </p:spPr>
        <p:txBody>
          <a:bodyPr wrap="square">
            <a:spAutoFit/>
          </a:bodyPr>
          <a:lstStyle/>
          <a:p>
            <a:r>
              <a:rPr lang="ja-JP" altLang="en-US" dirty="0"/>
              <a:t>７</a:t>
            </a:r>
            <a:r>
              <a:rPr lang="ja-JP" altLang="en-US" dirty="0" smtClean="0"/>
              <a:t>．精神医療について、デイケア・訪問看護や福祉サービス等の利用による地域移行・地域生活</a:t>
            </a:r>
            <a:endParaRPr lang="en-US" altLang="ja-JP" dirty="0" smtClean="0"/>
          </a:p>
          <a:p>
            <a:r>
              <a:rPr lang="en-US" altLang="ja-JP" dirty="0"/>
              <a:t> </a:t>
            </a:r>
            <a:r>
              <a:rPr lang="en-US" altLang="ja-JP" dirty="0" smtClean="0"/>
              <a:t>  </a:t>
            </a:r>
            <a:r>
              <a:rPr lang="ja-JP" altLang="en-US" dirty="0" smtClean="0"/>
              <a:t>支援</a:t>
            </a:r>
            <a:r>
              <a:rPr lang="ja-JP" altLang="en-US" dirty="0"/>
              <a:t>の推進、入院患者の状態に応じた評価の在り方、適切な向精神薬の使用の推進の</a:t>
            </a:r>
            <a:r>
              <a:rPr lang="ja-JP" altLang="en-US" dirty="0" smtClean="0"/>
              <a:t>在り</a:t>
            </a:r>
            <a:endParaRPr lang="en-US" altLang="ja-JP" dirty="0" smtClean="0"/>
          </a:p>
          <a:p>
            <a:r>
              <a:rPr lang="en-US" altLang="ja-JP" dirty="0"/>
              <a:t> </a:t>
            </a:r>
            <a:r>
              <a:rPr lang="en-US" altLang="ja-JP" dirty="0" smtClean="0"/>
              <a:t>  </a:t>
            </a:r>
            <a:r>
              <a:rPr lang="ja-JP" altLang="en-US" dirty="0" smtClean="0"/>
              <a:t>方</a:t>
            </a:r>
            <a:r>
              <a:rPr lang="ja-JP" altLang="en-US" dirty="0"/>
              <a:t>について引き続き検討すること。</a:t>
            </a:r>
          </a:p>
        </p:txBody>
      </p:sp>
      <p:sp>
        <p:nvSpPr>
          <p:cNvPr id="9" name="正方形/長方形 8"/>
          <p:cNvSpPr/>
          <p:nvPr/>
        </p:nvSpPr>
        <p:spPr>
          <a:xfrm>
            <a:off x="178372" y="3679379"/>
            <a:ext cx="9455149" cy="1200329"/>
          </a:xfrm>
          <a:prstGeom prst="rect">
            <a:avLst/>
          </a:prstGeom>
        </p:spPr>
        <p:txBody>
          <a:bodyPr wrap="square">
            <a:spAutoFit/>
          </a:bodyPr>
          <a:lstStyle/>
          <a:p>
            <a:r>
              <a:rPr lang="ja-JP" altLang="en-US" dirty="0"/>
              <a:t>８</a:t>
            </a:r>
            <a:r>
              <a:rPr lang="ja-JP" altLang="en-US" dirty="0" smtClean="0"/>
              <a:t>．湿布薬の処方に係る新たなルールの導入の影響も含め、残薬、重複・多剤投薬の実態を調</a:t>
            </a:r>
            <a:endParaRPr lang="en-US" altLang="ja-JP" dirty="0" smtClean="0"/>
          </a:p>
          <a:p>
            <a:r>
              <a:rPr lang="en-US" altLang="ja-JP" dirty="0"/>
              <a:t> </a:t>
            </a:r>
            <a:r>
              <a:rPr lang="en-US" altLang="ja-JP" dirty="0" smtClean="0"/>
              <a:t>  </a:t>
            </a:r>
            <a:r>
              <a:rPr lang="ja-JP" altLang="en-US" dirty="0" smtClean="0"/>
              <a:t>査</a:t>
            </a:r>
            <a:r>
              <a:rPr lang="ja-JP" altLang="en-US" dirty="0"/>
              <a:t>・検証し、かかりつけ医とかかりつけ薬剤師・薬局が連携して薬剤の適正使用を推進する</a:t>
            </a:r>
            <a:r>
              <a:rPr lang="ja-JP" altLang="en-US" dirty="0" smtClean="0"/>
              <a:t>方</a:t>
            </a:r>
            <a:endParaRPr lang="en-US" altLang="ja-JP" dirty="0" smtClean="0"/>
          </a:p>
          <a:p>
            <a:r>
              <a:rPr lang="en-US" altLang="ja-JP" dirty="0"/>
              <a:t> </a:t>
            </a:r>
            <a:r>
              <a:rPr lang="en-US" altLang="ja-JP" dirty="0" smtClean="0"/>
              <a:t>  </a:t>
            </a:r>
            <a:r>
              <a:rPr lang="ja-JP" altLang="en-US" dirty="0" smtClean="0"/>
              <a:t>策</a:t>
            </a:r>
            <a:r>
              <a:rPr lang="ja-JP" altLang="en-US" dirty="0"/>
              <a:t>について引き続き検討すること。あわせて、過去の取組の状況も踏まえつつ、医薬品の</a:t>
            </a:r>
            <a:r>
              <a:rPr lang="ja-JP" altLang="en-US" dirty="0" smtClean="0"/>
              <a:t>適正</a:t>
            </a:r>
            <a:endParaRPr lang="en-US" altLang="ja-JP" dirty="0" smtClean="0"/>
          </a:p>
          <a:p>
            <a:r>
              <a:rPr lang="en-US" altLang="ja-JP" dirty="0"/>
              <a:t> </a:t>
            </a:r>
            <a:r>
              <a:rPr lang="en-US" altLang="ja-JP" dirty="0" smtClean="0"/>
              <a:t>  </a:t>
            </a:r>
            <a:r>
              <a:rPr lang="ja-JP" altLang="en-US" dirty="0" smtClean="0"/>
              <a:t>な</a:t>
            </a:r>
            <a:r>
              <a:rPr lang="ja-JP" altLang="en-US" dirty="0"/>
              <a:t>給付の在り方について引き続き検討すること。</a:t>
            </a:r>
          </a:p>
        </p:txBody>
      </p:sp>
      <p:sp>
        <p:nvSpPr>
          <p:cNvPr id="10" name="正方形/長方形 9"/>
          <p:cNvSpPr/>
          <p:nvPr/>
        </p:nvSpPr>
        <p:spPr>
          <a:xfrm>
            <a:off x="178370" y="4869193"/>
            <a:ext cx="9455150" cy="1200329"/>
          </a:xfrm>
          <a:prstGeom prst="rect">
            <a:avLst/>
          </a:prstGeom>
        </p:spPr>
        <p:txBody>
          <a:bodyPr wrap="square">
            <a:spAutoFit/>
          </a:bodyPr>
          <a:lstStyle/>
          <a:p>
            <a:r>
              <a:rPr lang="ja-JP" altLang="en-US" dirty="0" smtClean="0"/>
              <a:t>９．医</a:t>
            </a:r>
            <a:r>
              <a:rPr lang="ja-JP" altLang="en-US" dirty="0"/>
              <a:t>薬品・医療機器の評価の在り方に費用対効果の観点を試行的に導入したことを踏まえ</a:t>
            </a:r>
            <a:r>
              <a:rPr lang="ja-JP" altLang="en-US" dirty="0" smtClean="0"/>
              <a:t>、</a:t>
            </a:r>
            <a:endParaRPr lang="en-US" altLang="ja-JP" dirty="0" smtClean="0"/>
          </a:p>
          <a:p>
            <a:r>
              <a:rPr lang="en-US" altLang="ja-JP" dirty="0"/>
              <a:t> </a:t>
            </a:r>
            <a:r>
              <a:rPr lang="en-US" altLang="ja-JP" dirty="0" smtClean="0"/>
              <a:t>  </a:t>
            </a:r>
            <a:r>
              <a:rPr lang="ja-JP" altLang="en-US" dirty="0" smtClean="0"/>
              <a:t>本格的</a:t>
            </a:r>
            <a:r>
              <a:rPr lang="ja-JP" altLang="en-US" dirty="0"/>
              <a:t>な導入について引き続き検討すること。</a:t>
            </a:r>
          </a:p>
          <a:p>
            <a:r>
              <a:rPr lang="ja-JP" altLang="en-US" dirty="0" smtClean="0"/>
              <a:t>     あわせて</a:t>
            </a:r>
            <a:r>
              <a:rPr lang="ja-JP" altLang="en-US" dirty="0"/>
              <a:t>、著しく高額な医療機器を用いる医療技術の評価に際して費用対効果の観点を</a:t>
            </a:r>
            <a:r>
              <a:rPr lang="ja-JP" altLang="en-US" dirty="0" smtClean="0"/>
              <a:t>導入</a:t>
            </a:r>
            <a:endParaRPr lang="en-US" altLang="ja-JP" dirty="0" smtClean="0"/>
          </a:p>
          <a:p>
            <a:r>
              <a:rPr lang="en-US" altLang="ja-JP" dirty="0"/>
              <a:t> </a:t>
            </a:r>
            <a:r>
              <a:rPr lang="en-US" altLang="ja-JP" dirty="0" smtClean="0"/>
              <a:t>  </a:t>
            </a:r>
            <a:r>
              <a:rPr lang="ja-JP" altLang="en-US" dirty="0" smtClean="0"/>
              <a:t>する</a:t>
            </a:r>
            <a:r>
              <a:rPr lang="ja-JP" altLang="en-US" dirty="0"/>
              <a:t>場合の考え方について検討すること</a:t>
            </a:r>
            <a:r>
              <a:rPr lang="ja-JP" altLang="en-US" dirty="0" smtClean="0"/>
              <a:t>。</a:t>
            </a:r>
            <a:endParaRPr lang="ja-JP" altLang="en-US" dirty="0"/>
          </a:p>
        </p:txBody>
      </p:sp>
      <p:sp>
        <p:nvSpPr>
          <p:cNvPr id="11" name="Rectangle 2"/>
          <p:cNvSpPr txBox="1">
            <a:spLocks noChangeArrowheads="1"/>
          </p:cNvSpPr>
          <p:nvPr/>
        </p:nvSpPr>
        <p:spPr bwMode="auto">
          <a:xfrm>
            <a:off x="64219" y="12"/>
            <a:ext cx="9760115" cy="600458"/>
          </a:xfrm>
          <a:prstGeom prst="rect">
            <a:avLst/>
          </a:prstGeom>
          <a:solidFill>
            <a:srgbClr val="CFDEB0"/>
          </a:solidFill>
          <a:ln>
            <a:solidFill>
              <a:schemeClr val="tx2">
                <a:lumMod val="50000"/>
              </a:schemeClr>
            </a:solidFill>
          </a:ln>
          <a:extLst/>
        </p:spPr>
        <p:style>
          <a:lnRef idx="0">
            <a:schemeClr val="accent2"/>
          </a:lnRef>
          <a:fillRef idx="3">
            <a:schemeClr val="accent2"/>
          </a:fillRef>
          <a:effectRef idx="3">
            <a:schemeClr val="accent2"/>
          </a:effectRef>
          <a:fontRef idx="minor">
            <a:schemeClr val="lt1"/>
          </a:fontRef>
        </p:style>
        <p:txBody>
          <a:bodyPr vert="horz" wrap="square" lIns="91428" tIns="45714" rIns="91428" bIns="45714" numCol="1" anchor="ctr" anchorCtr="0" compatLnSpc="1">
            <a:prstTxWarp prst="textNoShape">
              <a:avLst/>
            </a:prstTxWarp>
            <a:noAutofit/>
          </a:bodyPr>
          <a:lstStyle>
            <a:lvl1pPr algn="ctr" rtl="0" eaLnBrk="0" fontAlgn="base" hangingPunct="0">
              <a:spcBef>
                <a:spcPct val="0"/>
              </a:spcBef>
              <a:spcAft>
                <a:spcPct val="0"/>
              </a:spcAft>
              <a:defRPr kumimoji="1" sz="4400">
                <a:solidFill>
                  <a:schemeClr val="lt1"/>
                </a:solidFill>
                <a:latin typeface="+mn-lt"/>
                <a:ea typeface="+mn-ea"/>
                <a:cs typeface="+mn-cs"/>
              </a:defRPr>
            </a:lvl1pPr>
            <a:lvl2pPr algn="ctr" rtl="0" eaLnBrk="0" fontAlgn="base" hangingPunct="0">
              <a:spcBef>
                <a:spcPct val="0"/>
              </a:spcBef>
              <a:spcAft>
                <a:spcPct val="0"/>
              </a:spcAft>
              <a:defRPr kumimoji="1" sz="4400">
                <a:solidFill>
                  <a:schemeClr val="lt1"/>
                </a:solidFill>
                <a:latin typeface="+mn-lt"/>
                <a:ea typeface="+mn-ea"/>
                <a:cs typeface="+mn-cs"/>
              </a:defRPr>
            </a:lvl2pPr>
            <a:lvl3pPr algn="ctr" rtl="0" eaLnBrk="0" fontAlgn="base" hangingPunct="0">
              <a:spcBef>
                <a:spcPct val="0"/>
              </a:spcBef>
              <a:spcAft>
                <a:spcPct val="0"/>
              </a:spcAft>
              <a:defRPr kumimoji="1" sz="4400">
                <a:solidFill>
                  <a:schemeClr val="lt1"/>
                </a:solidFill>
                <a:latin typeface="+mn-lt"/>
                <a:ea typeface="+mn-ea"/>
                <a:cs typeface="+mn-cs"/>
              </a:defRPr>
            </a:lvl3pPr>
            <a:lvl4pPr algn="ctr" rtl="0" eaLnBrk="0" fontAlgn="base" hangingPunct="0">
              <a:spcBef>
                <a:spcPct val="0"/>
              </a:spcBef>
              <a:spcAft>
                <a:spcPct val="0"/>
              </a:spcAft>
              <a:defRPr kumimoji="1" sz="4400">
                <a:solidFill>
                  <a:schemeClr val="lt1"/>
                </a:solidFill>
                <a:latin typeface="+mn-lt"/>
                <a:ea typeface="+mn-ea"/>
                <a:cs typeface="+mn-cs"/>
              </a:defRPr>
            </a:lvl4pPr>
            <a:lvl5pPr algn="ctr" rtl="0" eaLnBrk="0" fontAlgn="base" hangingPunct="0">
              <a:spcBef>
                <a:spcPct val="0"/>
              </a:spcBef>
              <a:spcAft>
                <a:spcPct val="0"/>
              </a:spcAft>
              <a:defRPr kumimoji="1" sz="4400">
                <a:solidFill>
                  <a:schemeClr val="lt1"/>
                </a:solidFill>
                <a:latin typeface="+mn-lt"/>
                <a:ea typeface="+mn-ea"/>
                <a:cs typeface="+mn-cs"/>
              </a:defRPr>
            </a:lvl5pPr>
            <a:lvl6pPr marL="457138" algn="ctr" rtl="0" fontAlgn="base">
              <a:spcBef>
                <a:spcPct val="0"/>
              </a:spcBef>
              <a:spcAft>
                <a:spcPct val="0"/>
              </a:spcAft>
              <a:defRPr kumimoji="1" sz="4400">
                <a:solidFill>
                  <a:schemeClr val="lt1"/>
                </a:solidFill>
                <a:latin typeface="+mn-lt"/>
                <a:ea typeface="+mn-ea"/>
                <a:cs typeface="+mn-cs"/>
              </a:defRPr>
            </a:lvl6pPr>
            <a:lvl7pPr marL="914277" algn="ctr" rtl="0" fontAlgn="base">
              <a:spcBef>
                <a:spcPct val="0"/>
              </a:spcBef>
              <a:spcAft>
                <a:spcPct val="0"/>
              </a:spcAft>
              <a:defRPr kumimoji="1" sz="4400">
                <a:solidFill>
                  <a:schemeClr val="lt1"/>
                </a:solidFill>
                <a:latin typeface="+mn-lt"/>
                <a:ea typeface="+mn-ea"/>
                <a:cs typeface="+mn-cs"/>
              </a:defRPr>
            </a:lvl7pPr>
            <a:lvl8pPr marL="1371416" algn="ctr" rtl="0" fontAlgn="base">
              <a:spcBef>
                <a:spcPct val="0"/>
              </a:spcBef>
              <a:spcAft>
                <a:spcPct val="0"/>
              </a:spcAft>
              <a:defRPr kumimoji="1" sz="4400">
                <a:solidFill>
                  <a:schemeClr val="lt1"/>
                </a:solidFill>
                <a:latin typeface="+mn-lt"/>
                <a:ea typeface="+mn-ea"/>
                <a:cs typeface="+mn-cs"/>
              </a:defRPr>
            </a:lvl8pPr>
            <a:lvl9pPr marL="1828554" algn="ctr" rtl="0" fontAlgn="base">
              <a:spcBef>
                <a:spcPct val="0"/>
              </a:spcBef>
              <a:spcAft>
                <a:spcPct val="0"/>
              </a:spcAft>
              <a:defRPr kumimoji="1" sz="4400">
                <a:solidFill>
                  <a:schemeClr val="lt1"/>
                </a:solidFill>
                <a:latin typeface="+mn-lt"/>
                <a:ea typeface="+mn-ea"/>
                <a:cs typeface="+mn-cs"/>
              </a:defRPr>
            </a:lvl9pPr>
          </a:lstStyle>
          <a:p>
            <a:pPr>
              <a:defRPr/>
            </a:pPr>
            <a:r>
              <a:rPr lang="ja-JP" altLang="en-US" sz="2800" kern="0" dirty="0" smtClean="0">
                <a:solidFill>
                  <a:schemeClr val="tx1"/>
                </a:solidFill>
                <a:latin typeface="ＭＳ Ｐゴシック" panose="020B0600070205080204" pitchFamily="50" charset="-128"/>
              </a:rPr>
              <a:t>平成２８年度改定「答申書」</a:t>
            </a:r>
            <a:r>
              <a:rPr lang="zh-TW" altLang="en-US" sz="2800" kern="0" dirty="0" smtClean="0">
                <a:solidFill>
                  <a:schemeClr val="tx1"/>
                </a:solidFill>
                <a:latin typeface="ＭＳ Ｐゴシック" panose="020B0600070205080204" pitchFamily="50" charset="-128"/>
              </a:rPr>
              <a:t>附帯意見</a:t>
            </a:r>
            <a:r>
              <a:rPr lang="ja-JP" altLang="en-US" sz="2800" kern="0" dirty="0" smtClean="0">
                <a:solidFill>
                  <a:schemeClr val="tx1"/>
                </a:solidFill>
                <a:latin typeface="ＭＳ Ｐゴシック" panose="020B0600070205080204" pitchFamily="50" charset="-128"/>
              </a:rPr>
              <a:t>（１８項目）②</a:t>
            </a:r>
            <a:endParaRPr lang="en-US" altLang="ja-JP" sz="2800" kern="0" dirty="0">
              <a:solidFill>
                <a:schemeClr val="tx1"/>
              </a:solidFill>
              <a:latin typeface="ＭＳ Ｐゴシック" panose="020B0600070205080204" pitchFamily="50" charset="-128"/>
            </a:endParaRPr>
          </a:p>
        </p:txBody>
      </p:sp>
    </p:spTree>
    <p:extLst>
      <p:ext uri="{BB962C8B-B14F-4D97-AF65-F5344CB8AC3E}">
        <p14:creationId xmlns:p14="http://schemas.microsoft.com/office/powerpoint/2010/main" val="2443039781"/>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53" name="テキスト ボックス 5"/>
          <p:cNvSpPr txBox="1">
            <a:spLocks noChangeArrowheads="1"/>
          </p:cNvSpPr>
          <p:nvPr/>
        </p:nvSpPr>
        <p:spPr bwMode="auto">
          <a:xfrm>
            <a:off x="6360906" y="601377"/>
            <a:ext cx="3546210"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8" tIns="45714" rIns="91428" bIns="45714">
            <a:spAutoFit/>
          </a:bodyPr>
          <a:lstStyle>
            <a:lvl1pPr eaLnBrk="0" hangingPunct="0">
              <a:spcBef>
                <a:spcPct val="20000"/>
              </a:spcBef>
              <a:buChar char="•"/>
              <a:defRPr kumimoji="1" sz="3200">
                <a:solidFill>
                  <a:schemeClr val="tx1"/>
                </a:solidFill>
                <a:latin typeface="Arial" charset="0"/>
                <a:ea typeface="ＭＳ Ｐゴシック" charset="-128"/>
              </a:defRPr>
            </a:lvl1pPr>
            <a:lvl2pPr marL="741363" indent="-284163" eaLnBrk="0" hangingPunct="0">
              <a:spcBef>
                <a:spcPct val="20000"/>
              </a:spcBef>
              <a:buChar char="–"/>
              <a:defRPr kumimoji="1" sz="2800">
                <a:solidFill>
                  <a:schemeClr val="tx1"/>
                </a:solidFill>
                <a:latin typeface="Arial" charset="0"/>
                <a:ea typeface="ＭＳ Ｐゴシック" charset="-128"/>
              </a:defRPr>
            </a:lvl2pPr>
            <a:lvl3pPr marL="1141413" indent="-227013" eaLnBrk="0" hangingPunct="0">
              <a:spcBef>
                <a:spcPct val="20000"/>
              </a:spcBef>
              <a:buChar char="•"/>
              <a:defRPr kumimoji="1" sz="2400">
                <a:solidFill>
                  <a:schemeClr val="tx1"/>
                </a:solidFill>
                <a:latin typeface="Arial" charset="0"/>
                <a:ea typeface="ＭＳ Ｐゴシック" charset="-128"/>
              </a:defRPr>
            </a:lvl3pPr>
            <a:lvl4pPr marL="1598613" indent="-227013" eaLnBrk="0" hangingPunct="0">
              <a:spcBef>
                <a:spcPct val="20000"/>
              </a:spcBef>
              <a:buChar char="–"/>
              <a:defRPr kumimoji="1" sz="2000">
                <a:solidFill>
                  <a:schemeClr val="tx1"/>
                </a:solidFill>
                <a:latin typeface="Arial" charset="0"/>
                <a:ea typeface="ＭＳ Ｐゴシック" charset="-128"/>
              </a:defRPr>
            </a:lvl4pPr>
            <a:lvl5pPr marL="2055813" indent="-227013" eaLnBrk="0" hangingPunct="0">
              <a:spcBef>
                <a:spcPct val="20000"/>
              </a:spcBef>
              <a:buChar char="»"/>
              <a:defRPr kumimoji="1" sz="2000">
                <a:solidFill>
                  <a:schemeClr val="tx1"/>
                </a:solidFill>
                <a:latin typeface="Arial" charset="0"/>
                <a:ea typeface="ＭＳ Ｐゴシック" charset="-128"/>
              </a:defRPr>
            </a:lvl5pPr>
            <a:lvl6pPr marL="25130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6pPr>
            <a:lvl7pPr marL="29702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7pPr>
            <a:lvl8pPr marL="34274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8pPr>
            <a:lvl9pPr marL="3884613" indent="-227013" eaLnBrk="0" fontAlgn="base" hangingPunct="0">
              <a:spcBef>
                <a:spcPct val="20000"/>
              </a:spcBef>
              <a:spcAft>
                <a:spcPct val="0"/>
              </a:spcAft>
              <a:buChar char="»"/>
              <a:defRPr kumimoji="1" sz="2000">
                <a:solidFill>
                  <a:schemeClr val="tx1"/>
                </a:solidFill>
                <a:latin typeface="Arial" charset="0"/>
                <a:ea typeface="ＭＳ Ｐゴシック" charset="-128"/>
              </a:defRPr>
            </a:lvl9pPr>
          </a:lstStyle>
          <a:p>
            <a:pPr eaLnBrk="1" fontAlgn="base" hangingPunct="1">
              <a:spcBef>
                <a:spcPct val="0"/>
              </a:spcBef>
              <a:spcAft>
                <a:spcPct val="0"/>
              </a:spcAft>
              <a:buFontTx/>
              <a:buNone/>
            </a:pPr>
            <a:r>
              <a:rPr lang="ja-JP" altLang="ja-JP" sz="1200" dirty="0">
                <a:solidFill>
                  <a:srgbClr val="000000"/>
                </a:solidFill>
                <a:latin typeface="Calibri" charset="0"/>
              </a:rPr>
              <a:t>平成</a:t>
            </a:r>
            <a:r>
              <a:rPr lang="ja-JP" altLang="ja-JP" sz="1200" dirty="0" smtClean="0">
                <a:solidFill>
                  <a:srgbClr val="000000"/>
                </a:solidFill>
                <a:latin typeface="Calibri" charset="0"/>
              </a:rPr>
              <a:t>２</a:t>
            </a:r>
            <a:r>
              <a:rPr lang="ja-JP" altLang="en-US" sz="1200" dirty="0" smtClean="0">
                <a:solidFill>
                  <a:srgbClr val="000000"/>
                </a:solidFill>
                <a:latin typeface="Calibri" charset="0"/>
              </a:rPr>
              <a:t>８</a:t>
            </a:r>
            <a:r>
              <a:rPr lang="ja-JP" altLang="ja-JP" sz="1200" dirty="0" smtClean="0">
                <a:solidFill>
                  <a:srgbClr val="000000"/>
                </a:solidFill>
                <a:latin typeface="Calibri" charset="0"/>
              </a:rPr>
              <a:t>年</a:t>
            </a:r>
            <a:r>
              <a:rPr lang="ja-JP" altLang="en-US" sz="1200" dirty="0" smtClean="0">
                <a:solidFill>
                  <a:srgbClr val="000000"/>
                </a:solidFill>
                <a:latin typeface="Calibri" charset="0"/>
              </a:rPr>
              <a:t>２</a:t>
            </a:r>
            <a:r>
              <a:rPr lang="ja-JP" altLang="ja-JP" sz="1200" dirty="0" smtClean="0">
                <a:solidFill>
                  <a:srgbClr val="000000"/>
                </a:solidFill>
                <a:latin typeface="Calibri" charset="0"/>
              </a:rPr>
              <a:t>月</a:t>
            </a:r>
            <a:r>
              <a:rPr lang="ja-JP" altLang="en-US" sz="1200" dirty="0">
                <a:solidFill>
                  <a:srgbClr val="000000"/>
                </a:solidFill>
                <a:latin typeface="Calibri" charset="0"/>
              </a:rPr>
              <a:t>１０</a:t>
            </a:r>
            <a:r>
              <a:rPr lang="ja-JP" altLang="ja-JP" sz="1200" dirty="0" smtClean="0">
                <a:solidFill>
                  <a:srgbClr val="000000"/>
                </a:solidFill>
                <a:latin typeface="Calibri" charset="0"/>
              </a:rPr>
              <a:t>日</a:t>
            </a:r>
            <a:r>
              <a:rPr lang="ja-JP" altLang="ja-JP" sz="1200" dirty="0">
                <a:solidFill>
                  <a:srgbClr val="000000"/>
                </a:solidFill>
                <a:latin typeface="Calibri" charset="0"/>
              </a:rPr>
              <a:t>　</a:t>
            </a:r>
            <a:r>
              <a:rPr lang="ja-JP" altLang="en-US" sz="1200" dirty="0">
                <a:solidFill>
                  <a:srgbClr val="000000"/>
                </a:solidFill>
                <a:latin typeface="Calibri" charset="0"/>
              </a:rPr>
              <a:t>中央社会保険医療協議会</a:t>
            </a:r>
            <a:endParaRPr lang="ja-JP" altLang="ja-JP" sz="1200" dirty="0">
              <a:solidFill>
                <a:srgbClr val="000000"/>
              </a:solidFill>
              <a:latin typeface="Calibri" charset="0"/>
            </a:endParaRPr>
          </a:p>
        </p:txBody>
      </p:sp>
      <p:sp>
        <p:nvSpPr>
          <p:cNvPr id="3" name="正方形/長方形 2"/>
          <p:cNvSpPr/>
          <p:nvPr/>
        </p:nvSpPr>
        <p:spPr>
          <a:xfrm>
            <a:off x="192856" y="868913"/>
            <a:ext cx="9455149" cy="646331"/>
          </a:xfrm>
          <a:prstGeom prst="rect">
            <a:avLst/>
          </a:prstGeom>
        </p:spPr>
        <p:txBody>
          <a:bodyPr wrap="square">
            <a:spAutoFit/>
          </a:bodyPr>
          <a:lstStyle/>
          <a:p>
            <a:r>
              <a:rPr lang="en-US" altLang="ja-JP" dirty="0" smtClean="0"/>
              <a:t>10</a:t>
            </a:r>
            <a:r>
              <a:rPr lang="ja-JP" altLang="en-US" dirty="0" err="1" smtClean="0"/>
              <a:t>．</a:t>
            </a:r>
            <a:r>
              <a:rPr lang="ja-JP" altLang="en-US" dirty="0" smtClean="0"/>
              <a:t>患者本</a:t>
            </a:r>
            <a:r>
              <a:rPr lang="ja-JP" altLang="en-US" dirty="0"/>
              <a:t>位の医薬分業の実現のための取組の観点から、かかりつけ薬剤師・薬局の評価等</a:t>
            </a:r>
            <a:r>
              <a:rPr lang="ja-JP" altLang="en-US" dirty="0" smtClean="0"/>
              <a:t>の</a:t>
            </a:r>
            <a:endParaRPr lang="en-US" altLang="ja-JP" dirty="0" smtClean="0"/>
          </a:p>
          <a:p>
            <a:r>
              <a:rPr lang="en-US" altLang="ja-JP" dirty="0"/>
              <a:t> </a:t>
            </a:r>
            <a:r>
              <a:rPr lang="en-US" altLang="ja-JP" dirty="0" smtClean="0"/>
              <a:t>   </a:t>
            </a:r>
            <a:r>
              <a:rPr lang="ja-JP" altLang="en-US" dirty="0" smtClean="0"/>
              <a:t>影響</a:t>
            </a:r>
            <a:r>
              <a:rPr lang="ja-JP" altLang="en-US" dirty="0"/>
              <a:t>を調査・検証し、調剤報酬の在り方について引き続き検討すること</a:t>
            </a:r>
            <a:r>
              <a:rPr lang="ja-JP" altLang="en-US" dirty="0" smtClean="0"/>
              <a:t>。</a:t>
            </a:r>
            <a:endParaRPr lang="ja-JP" altLang="en-US" dirty="0"/>
          </a:p>
        </p:txBody>
      </p:sp>
      <p:sp>
        <p:nvSpPr>
          <p:cNvPr id="4" name="正方形/長方形 3"/>
          <p:cNvSpPr/>
          <p:nvPr/>
        </p:nvSpPr>
        <p:spPr>
          <a:xfrm>
            <a:off x="192862" y="1514009"/>
            <a:ext cx="9440664" cy="646331"/>
          </a:xfrm>
          <a:prstGeom prst="rect">
            <a:avLst/>
          </a:prstGeom>
        </p:spPr>
        <p:txBody>
          <a:bodyPr wrap="square">
            <a:spAutoFit/>
          </a:bodyPr>
          <a:lstStyle/>
          <a:p>
            <a:r>
              <a:rPr lang="en-US" altLang="ja-JP" dirty="0" smtClean="0"/>
              <a:t>11</a:t>
            </a:r>
            <a:r>
              <a:rPr lang="ja-JP" altLang="en-US" dirty="0" err="1" smtClean="0"/>
              <a:t>．</a:t>
            </a:r>
            <a:r>
              <a:rPr lang="ja-JP" altLang="en-US" dirty="0" smtClean="0"/>
              <a:t>後発医</a:t>
            </a:r>
            <a:r>
              <a:rPr lang="ja-JP" altLang="en-US" dirty="0"/>
              <a:t>薬品に係る数量シェア</a:t>
            </a:r>
            <a:r>
              <a:rPr lang="en-US" altLang="ja-JP" dirty="0"/>
              <a:t>80</a:t>
            </a:r>
            <a:r>
              <a:rPr lang="ja-JP" altLang="en-US" dirty="0"/>
              <a:t>％目標を達成するため、医療機関や薬局における使用</a:t>
            </a:r>
            <a:r>
              <a:rPr lang="ja-JP" altLang="en-US" dirty="0" smtClean="0"/>
              <a:t>状況</a:t>
            </a:r>
            <a:endParaRPr lang="en-US" altLang="ja-JP" dirty="0" smtClean="0"/>
          </a:p>
          <a:p>
            <a:r>
              <a:rPr lang="en-US" altLang="ja-JP" dirty="0"/>
              <a:t> </a:t>
            </a:r>
            <a:r>
              <a:rPr lang="en-US" altLang="ja-JP" dirty="0" smtClean="0"/>
              <a:t>   </a:t>
            </a:r>
            <a:r>
              <a:rPr lang="ja-JP" altLang="en-US" dirty="0" smtClean="0"/>
              <a:t>を</a:t>
            </a:r>
            <a:r>
              <a:rPr lang="ja-JP" altLang="en-US" dirty="0"/>
              <a:t>調査・検証し、薬価の在り方や診療報酬における更なる使用促進について検討すること</a:t>
            </a:r>
            <a:r>
              <a:rPr lang="ja-JP" altLang="en-US" dirty="0" smtClean="0"/>
              <a:t>。</a:t>
            </a:r>
            <a:endParaRPr lang="ja-JP" altLang="en-US" dirty="0"/>
          </a:p>
        </p:txBody>
      </p:sp>
      <p:sp>
        <p:nvSpPr>
          <p:cNvPr id="6" name="正方形/長方形 5"/>
          <p:cNvSpPr/>
          <p:nvPr/>
        </p:nvSpPr>
        <p:spPr>
          <a:xfrm>
            <a:off x="216496" y="2150694"/>
            <a:ext cx="9440664" cy="369332"/>
          </a:xfrm>
          <a:prstGeom prst="rect">
            <a:avLst/>
          </a:prstGeom>
        </p:spPr>
        <p:txBody>
          <a:bodyPr wrap="square">
            <a:spAutoFit/>
          </a:bodyPr>
          <a:lstStyle/>
          <a:p>
            <a:r>
              <a:rPr lang="en-US" altLang="ja-JP" dirty="0" smtClean="0"/>
              <a:t>12</a:t>
            </a:r>
            <a:r>
              <a:rPr lang="ja-JP" altLang="en-US" dirty="0" err="1" smtClean="0"/>
              <a:t>．</a:t>
            </a:r>
            <a:r>
              <a:rPr lang="ja-JP" altLang="en-US" dirty="0" smtClean="0"/>
              <a:t>ニコチン</a:t>
            </a:r>
            <a:r>
              <a:rPr lang="ja-JP" altLang="en-US" dirty="0"/>
              <a:t>依存症管理料による禁煙治療の効果について調査・</a:t>
            </a:r>
            <a:r>
              <a:rPr lang="ja-JP" altLang="en-US" dirty="0" smtClean="0"/>
              <a:t>検証すること。</a:t>
            </a:r>
            <a:endParaRPr lang="ja-JP" altLang="en-US" dirty="0"/>
          </a:p>
        </p:txBody>
      </p:sp>
      <p:sp>
        <p:nvSpPr>
          <p:cNvPr id="7" name="正方形/長方形 6"/>
          <p:cNvSpPr/>
          <p:nvPr/>
        </p:nvSpPr>
        <p:spPr>
          <a:xfrm>
            <a:off x="207344" y="2520059"/>
            <a:ext cx="9440664" cy="646331"/>
          </a:xfrm>
          <a:prstGeom prst="rect">
            <a:avLst/>
          </a:prstGeom>
        </p:spPr>
        <p:txBody>
          <a:bodyPr wrap="square">
            <a:spAutoFit/>
          </a:bodyPr>
          <a:lstStyle/>
          <a:p>
            <a:r>
              <a:rPr lang="en-US" altLang="ja-JP" dirty="0" smtClean="0"/>
              <a:t>13</a:t>
            </a:r>
            <a:r>
              <a:rPr lang="ja-JP" altLang="en-US" dirty="0" err="1" smtClean="0"/>
              <a:t>．</a:t>
            </a:r>
            <a:r>
              <a:rPr lang="ja-JP" altLang="en-US" dirty="0" smtClean="0"/>
              <a:t>経</a:t>
            </a:r>
            <a:r>
              <a:rPr lang="ja-JP" altLang="en-US" dirty="0"/>
              <a:t>腸栄養用製品を含めた食事療養に係る給付について調査を行い、その在り方に</a:t>
            </a:r>
            <a:r>
              <a:rPr lang="ja-JP" altLang="en-US" dirty="0" smtClean="0"/>
              <a:t>ついて</a:t>
            </a:r>
            <a:endParaRPr lang="en-US" altLang="ja-JP" dirty="0" smtClean="0"/>
          </a:p>
          <a:p>
            <a:r>
              <a:rPr lang="en-US" altLang="ja-JP" dirty="0"/>
              <a:t> </a:t>
            </a:r>
            <a:r>
              <a:rPr lang="en-US" altLang="ja-JP" dirty="0" smtClean="0"/>
              <a:t>   </a:t>
            </a:r>
            <a:r>
              <a:rPr lang="ja-JP" altLang="en-US" dirty="0" smtClean="0"/>
              <a:t>検討</a:t>
            </a:r>
            <a:r>
              <a:rPr lang="ja-JP" altLang="en-US" dirty="0"/>
              <a:t>すること</a:t>
            </a:r>
            <a:r>
              <a:rPr lang="ja-JP" altLang="en-US" dirty="0" smtClean="0"/>
              <a:t>。</a:t>
            </a:r>
            <a:endParaRPr lang="ja-JP" altLang="en-US" dirty="0"/>
          </a:p>
        </p:txBody>
      </p:sp>
      <p:sp>
        <p:nvSpPr>
          <p:cNvPr id="11" name="正方形/長方形 10"/>
          <p:cNvSpPr/>
          <p:nvPr/>
        </p:nvSpPr>
        <p:spPr>
          <a:xfrm>
            <a:off x="192856" y="3166357"/>
            <a:ext cx="9368656" cy="369332"/>
          </a:xfrm>
          <a:prstGeom prst="rect">
            <a:avLst/>
          </a:prstGeom>
        </p:spPr>
        <p:txBody>
          <a:bodyPr wrap="square">
            <a:spAutoFit/>
          </a:bodyPr>
          <a:lstStyle/>
          <a:p>
            <a:r>
              <a:rPr lang="en-US" altLang="ja-JP" dirty="0" smtClean="0"/>
              <a:t>14</a:t>
            </a:r>
            <a:r>
              <a:rPr lang="ja-JP" altLang="en-US" dirty="0" err="1" smtClean="0"/>
              <a:t>．</a:t>
            </a:r>
            <a:r>
              <a:rPr lang="ja-JP" altLang="en-US" dirty="0"/>
              <a:t>在宅自己注射指導管理料等の評価の在り方について引き続き検討すること</a:t>
            </a:r>
            <a:r>
              <a:rPr lang="ja-JP" altLang="en-US" dirty="0" smtClean="0"/>
              <a:t>。</a:t>
            </a:r>
            <a:endParaRPr lang="ja-JP" altLang="en-US" dirty="0"/>
          </a:p>
        </p:txBody>
      </p:sp>
      <p:sp>
        <p:nvSpPr>
          <p:cNvPr id="12" name="正方形/長方形 11"/>
          <p:cNvSpPr/>
          <p:nvPr/>
        </p:nvSpPr>
        <p:spPr>
          <a:xfrm>
            <a:off x="188293" y="3535694"/>
            <a:ext cx="9437985" cy="1200329"/>
          </a:xfrm>
          <a:prstGeom prst="rect">
            <a:avLst/>
          </a:prstGeom>
        </p:spPr>
        <p:txBody>
          <a:bodyPr wrap="square">
            <a:spAutoFit/>
          </a:bodyPr>
          <a:lstStyle/>
          <a:p>
            <a:r>
              <a:rPr lang="en-US" altLang="ja-JP" dirty="0" smtClean="0"/>
              <a:t>15</a:t>
            </a:r>
            <a:r>
              <a:rPr lang="ja-JP" altLang="en-US" dirty="0" err="1" smtClean="0"/>
              <a:t>．</a:t>
            </a:r>
            <a:r>
              <a:rPr lang="ja-JP" altLang="en-US" dirty="0" smtClean="0"/>
              <a:t>未承認</a:t>
            </a:r>
            <a:r>
              <a:rPr lang="ja-JP" altLang="en-US" dirty="0"/>
              <a:t>薬・適応外薬の開発の進捗、新薬創出のための研究開発の具体的成果も</a:t>
            </a:r>
            <a:r>
              <a:rPr lang="ja-JP" altLang="en-US" dirty="0" smtClean="0"/>
              <a:t>踏まえた</a:t>
            </a:r>
            <a:endParaRPr lang="en-US" altLang="ja-JP" dirty="0" smtClean="0"/>
          </a:p>
          <a:p>
            <a:r>
              <a:rPr lang="en-US" altLang="ja-JP" dirty="0"/>
              <a:t> </a:t>
            </a:r>
            <a:r>
              <a:rPr lang="en-US" altLang="ja-JP" dirty="0" smtClean="0"/>
              <a:t>   </a:t>
            </a:r>
            <a:r>
              <a:rPr lang="ja-JP" altLang="en-US" dirty="0" smtClean="0"/>
              <a:t>新薬</a:t>
            </a:r>
            <a:r>
              <a:rPr lang="ja-JP" altLang="en-US" dirty="0"/>
              <a:t>創出・適応外薬解消等促進加算の在り方、薬価を下支えする制度として創設された</a:t>
            </a:r>
            <a:r>
              <a:rPr lang="ja-JP" altLang="en-US" dirty="0" smtClean="0"/>
              <a:t>基礎</a:t>
            </a:r>
            <a:endParaRPr lang="en-US" altLang="ja-JP" dirty="0" smtClean="0"/>
          </a:p>
          <a:p>
            <a:r>
              <a:rPr lang="en-US" altLang="ja-JP" dirty="0"/>
              <a:t> </a:t>
            </a:r>
            <a:r>
              <a:rPr lang="en-US" altLang="ja-JP" dirty="0" smtClean="0"/>
              <a:t>   </a:t>
            </a:r>
            <a:r>
              <a:rPr lang="ja-JP" altLang="en-US" dirty="0" smtClean="0"/>
              <a:t>的医</a:t>
            </a:r>
            <a:r>
              <a:rPr lang="ja-JP" altLang="en-US" dirty="0"/>
              <a:t>薬品への対応の在り方、年間販売額が極めて大きい医薬品を対象とした市場</a:t>
            </a:r>
            <a:r>
              <a:rPr lang="ja-JP" altLang="en-US" dirty="0" smtClean="0"/>
              <a:t>拡大再算</a:t>
            </a:r>
            <a:endParaRPr lang="en-US" altLang="ja-JP" dirty="0" smtClean="0"/>
          </a:p>
          <a:p>
            <a:r>
              <a:rPr lang="en-US" altLang="ja-JP" dirty="0"/>
              <a:t> </a:t>
            </a:r>
            <a:r>
              <a:rPr lang="en-US" altLang="ja-JP" dirty="0" smtClean="0"/>
              <a:t>   </a:t>
            </a:r>
            <a:r>
              <a:rPr lang="ja-JP" altLang="en-US" dirty="0" smtClean="0"/>
              <a:t>定</a:t>
            </a:r>
            <a:r>
              <a:rPr lang="ja-JP" altLang="en-US" dirty="0"/>
              <a:t>の特例の在り方について引き続き検討すること</a:t>
            </a:r>
            <a:r>
              <a:rPr lang="ja-JP" altLang="en-US" dirty="0" smtClean="0"/>
              <a:t>。</a:t>
            </a:r>
            <a:endParaRPr lang="ja-JP" altLang="en-US" dirty="0"/>
          </a:p>
        </p:txBody>
      </p:sp>
      <p:sp>
        <p:nvSpPr>
          <p:cNvPr id="13" name="正方形/長方形 12"/>
          <p:cNvSpPr/>
          <p:nvPr/>
        </p:nvSpPr>
        <p:spPr>
          <a:xfrm>
            <a:off x="188292" y="4736051"/>
            <a:ext cx="9373221" cy="646331"/>
          </a:xfrm>
          <a:prstGeom prst="rect">
            <a:avLst/>
          </a:prstGeom>
        </p:spPr>
        <p:txBody>
          <a:bodyPr wrap="square">
            <a:spAutoFit/>
          </a:bodyPr>
          <a:lstStyle/>
          <a:p>
            <a:r>
              <a:rPr lang="en-US" altLang="ja-JP" dirty="0" smtClean="0"/>
              <a:t>16</a:t>
            </a:r>
            <a:r>
              <a:rPr lang="ja-JP" altLang="en-US" dirty="0" err="1" smtClean="0"/>
              <a:t>．</a:t>
            </a:r>
            <a:r>
              <a:rPr lang="ja-JP" altLang="en-US" dirty="0" smtClean="0"/>
              <a:t>公費</a:t>
            </a:r>
            <a:r>
              <a:rPr lang="ja-JP" altLang="en-US" dirty="0"/>
              <a:t>負担医療に係るものを含む明細書の無料の発行の促進について、影響を調査・検</a:t>
            </a:r>
            <a:r>
              <a:rPr lang="ja-JP" altLang="en-US" dirty="0" smtClean="0"/>
              <a:t>証す</a:t>
            </a:r>
            <a:endParaRPr lang="en-US" altLang="ja-JP" dirty="0" smtClean="0"/>
          </a:p>
          <a:p>
            <a:r>
              <a:rPr lang="en-US" altLang="ja-JP" dirty="0"/>
              <a:t> </a:t>
            </a:r>
            <a:r>
              <a:rPr lang="en-US" altLang="ja-JP" dirty="0" smtClean="0"/>
              <a:t>   </a:t>
            </a:r>
            <a:r>
              <a:rPr lang="ja-JP" altLang="en-US" dirty="0" err="1" smtClean="0"/>
              <a:t>ると</a:t>
            </a:r>
            <a:r>
              <a:rPr lang="ja-JP" altLang="en-US" dirty="0"/>
              <a:t>ともに、その在り方を引き続き検討すること</a:t>
            </a:r>
            <a:r>
              <a:rPr lang="ja-JP" altLang="en-US" dirty="0" smtClean="0"/>
              <a:t>。</a:t>
            </a:r>
            <a:endParaRPr lang="ja-JP" altLang="en-US" dirty="0"/>
          </a:p>
        </p:txBody>
      </p:sp>
      <p:sp>
        <p:nvSpPr>
          <p:cNvPr id="14" name="正方形/長方形 13"/>
          <p:cNvSpPr/>
          <p:nvPr/>
        </p:nvSpPr>
        <p:spPr>
          <a:xfrm>
            <a:off x="192856" y="5382349"/>
            <a:ext cx="9368656" cy="923330"/>
          </a:xfrm>
          <a:prstGeom prst="rect">
            <a:avLst/>
          </a:prstGeom>
        </p:spPr>
        <p:txBody>
          <a:bodyPr wrap="square">
            <a:spAutoFit/>
          </a:bodyPr>
          <a:lstStyle/>
          <a:p>
            <a:r>
              <a:rPr lang="en-US" altLang="ja-JP" dirty="0" smtClean="0"/>
              <a:t>17</a:t>
            </a:r>
            <a:r>
              <a:rPr lang="ja-JP" altLang="en-US" dirty="0" err="1" smtClean="0"/>
              <a:t>．</a:t>
            </a:r>
            <a:r>
              <a:rPr lang="ja-JP" altLang="en-US" dirty="0" smtClean="0"/>
              <a:t>診療</a:t>
            </a:r>
            <a:r>
              <a:rPr lang="ja-JP" altLang="en-US" dirty="0"/>
              <a:t>報酬改定の結果検証等の調査については、ＮＤＢ等の各種データの活用により、</a:t>
            </a:r>
            <a:r>
              <a:rPr lang="ja-JP" altLang="en-US" dirty="0" smtClean="0"/>
              <a:t>調査</a:t>
            </a:r>
            <a:endParaRPr lang="en-US" altLang="ja-JP" dirty="0" smtClean="0"/>
          </a:p>
          <a:p>
            <a:r>
              <a:rPr lang="en-US" altLang="ja-JP" dirty="0"/>
              <a:t> </a:t>
            </a:r>
            <a:r>
              <a:rPr lang="en-US" altLang="ja-JP" dirty="0" smtClean="0"/>
              <a:t>  </a:t>
            </a:r>
            <a:r>
              <a:rPr lang="ja-JP" altLang="en-US" dirty="0" smtClean="0"/>
              <a:t>の</a:t>
            </a:r>
            <a:r>
              <a:rPr lang="ja-JP" altLang="en-US" dirty="0"/>
              <a:t>客観性を図るとともに、回答率の向上にも資する調査の簡素化に努めること。また、</a:t>
            </a:r>
            <a:r>
              <a:rPr lang="ja-JP" altLang="en-US" dirty="0" smtClean="0"/>
              <a:t>引き続</a:t>
            </a:r>
            <a:endParaRPr lang="en-US" altLang="ja-JP" dirty="0" smtClean="0"/>
          </a:p>
          <a:p>
            <a:r>
              <a:rPr lang="en-US" altLang="ja-JP" dirty="0"/>
              <a:t> </a:t>
            </a:r>
            <a:r>
              <a:rPr lang="en-US" altLang="ja-JP" dirty="0" smtClean="0"/>
              <a:t>  </a:t>
            </a:r>
            <a:r>
              <a:rPr lang="ja-JP" altLang="en-US" dirty="0" smtClean="0"/>
              <a:t>き</a:t>
            </a:r>
            <a:r>
              <a:rPr lang="ja-JP" altLang="en-US" dirty="0"/>
              <a:t>調査分析手法の向上に努め、調査の信頼性を確保すること。</a:t>
            </a:r>
          </a:p>
        </p:txBody>
      </p:sp>
      <p:sp>
        <p:nvSpPr>
          <p:cNvPr id="15" name="正方形/長方形 14"/>
          <p:cNvSpPr/>
          <p:nvPr/>
        </p:nvSpPr>
        <p:spPr>
          <a:xfrm>
            <a:off x="192868" y="6262313"/>
            <a:ext cx="9373221" cy="369332"/>
          </a:xfrm>
          <a:prstGeom prst="rect">
            <a:avLst/>
          </a:prstGeom>
        </p:spPr>
        <p:txBody>
          <a:bodyPr wrap="square">
            <a:spAutoFit/>
          </a:bodyPr>
          <a:lstStyle/>
          <a:p>
            <a:r>
              <a:rPr lang="en-US" altLang="ja-JP" dirty="0" smtClean="0"/>
              <a:t>18</a:t>
            </a:r>
            <a:r>
              <a:rPr lang="ja-JP" altLang="en-US" dirty="0" err="1" smtClean="0"/>
              <a:t>．</a:t>
            </a:r>
            <a:r>
              <a:rPr lang="en-US" altLang="ja-JP" dirty="0" smtClean="0"/>
              <a:t>I</a:t>
            </a:r>
            <a:r>
              <a:rPr lang="ja-JP" altLang="en-US" dirty="0" smtClean="0"/>
              <a:t>ＣＴを活用した医療情報の共有の評価の在り方を検討すること。</a:t>
            </a:r>
            <a:endParaRPr lang="ja-JP" altLang="en-US" dirty="0"/>
          </a:p>
        </p:txBody>
      </p:sp>
      <p:sp>
        <p:nvSpPr>
          <p:cNvPr id="16" name="Rectangle 2"/>
          <p:cNvSpPr txBox="1">
            <a:spLocks noChangeArrowheads="1"/>
          </p:cNvSpPr>
          <p:nvPr/>
        </p:nvSpPr>
        <p:spPr bwMode="auto">
          <a:xfrm>
            <a:off x="64219" y="12"/>
            <a:ext cx="9760115" cy="600458"/>
          </a:xfrm>
          <a:prstGeom prst="rect">
            <a:avLst/>
          </a:prstGeom>
          <a:solidFill>
            <a:srgbClr val="CFDEB0"/>
          </a:solidFill>
          <a:ln>
            <a:solidFill>
              <a:schemeClr val="tx2">
                <a:lumMod val="50000"/>
              </a:schemeClr>
            </a:solidFill>
          </a:ln>
          <a:extLst/>
        </p:spPr>
        <p:style>
          <a:lnRef idx="0">
            <a:schemeClr val="accent2"/>
          </a:lnRef>
          <a:fillRef idx="3">
            <a:schemeClr val="accent2"/>
          </a:fillRef>
          <a:effectRef idx="3">
            <a:schemeClr val="accent2"/>
          </a:effectRef>
          <a:fontRef idx="minor">
            <a:schemeClr val="lt1"/>
          </a:fontRef>
        </p:style>
        <p:txBody>
          <a:bodyPr vert="horz" wrap="square" lIns="91428" tIns="45714" rIns="91428" bIns="45714" numCol="1" anchor="ctr" anchorCtr="0" compatLnSpc="1">
            <a:prstTxWarp prst="textNoShape">
              <a:avLst/>
            </a:prstTxWarp>
            <a:noAutofit/>
          </a:bodyPr>
          <a:lstStyle>
            <a:lvl1pPr algn="ctr" rtl="0" eaLnBrk="0" fontAlgn="base" hangingPunct="0">
              <a:spcBef>
                <a:spcPct val="0"/>
              </a:spcBef>
              <a:spcAft>
                <a:spcPct val="0"/>
              </a:spcAft>
              <a:defRPr kumimoji="1" sz="4400">
                <a:solidFill>
                  <a:schemeClr val="lt1"/>
                </a:solidFill>
                <a:latin typeface="+mn-lt"/>
                <a:ea typeface="+mn-ea"/>
                <a:cs typeface="+mn-cs"/>
              </a:defRPr>
            </a:lvl1pPr>
            <a:lvl2pPr algn="ctr" rtl="0" eaLnBrk="0" fontAlgn="base" hangingPunct="0">
              <a:spcBef>
                <a:spcPct val="0"/>
              </a:spcBef>
              <a:spcAft>
                <a:spcPct val="0"/>
              </a:spcAft>
              <a:defRPr kumimoji="1" sz="4400">
                <a:solidFill>
                  <a:schemeClr val="lt1"/>
                </a:solidFill>
                <a:latin typeface="+mn-lt"/>
                <a:ea typeface="+mn-ea"/>
                <a:cs typeface="+mn-cs"/>
              </a:defRPr>
            </a:lvl2pPr>
            <a:lvl3pPr algn="ctr" rtl="0" eaLnBrk="0" fontAlgn="base" hangingPunct="0">
              <a:spcBef>
                <a:spcPct val="0"/>
              </a:spcBef>
              <a:spcAft>
                <a:spcPct val="0"/>
              </a:spcAft>
              <a:defRPr kumimoji="1" sz="4400">
                <a:solidFill>
                  <a:schemeClr val="lt1"/>
                </a:solidFill>
                <a:latin typeface="+mn-lt"/>
                <a:ea typeface="+mn-ea"/>
                <a:cs typeface="+mn-cs"/>
              </a:defRPr>
            </a:lvl3pPr>
            <a:lvl4pPr algn="ctr" rtl="0" eaLnBrk="0" fontAlgn="base" hangingPunct="0">
              <a:spcBef>
                <a:spcPct val="0"/>
              </a:spcBef>
              <a:spcAft>
                <a:spcPct val="0"/>
              </a:spcAft>
              <a:defRPr kumimoji="1" sz="4400">
                <a:solidFill>
                  <a:schemeClr val="lt1"/>
                </a:solidFill>
                <a:latin typeface="+mn-lt"/>
                <a:ea typeface="+mn-ea"/>
                <a:cs typeface="+mn-cs"/>
              </a:defRPr>
            </a:lvl4pPr>
            <a:lvl5pPr algn="ctr" rtl="0" eaLnBrk="0" fontAlgn="base" hangingPunct="0">
              <a:spcBef>
                <a:spcPct val="0"/>
              </a:spcBef>
              <a:spcAft>
                <a:spcPct val="0"/>
              </a:spcAft>
              <a:defRPr kumimoji="1" sz="4400">
                <a:solidFill>
                  <a:schemeClr val="lt1"/>
                </a:solidFill>
                <a:latin typeface="+mn-lt"/>
                <a:ea typeface="+mn-ea"/>
                <a:cs typeface="+mn-cs"/>
              </a:defRPr>
            </a:lvl5pPr>
            <a:lvl6pPr marL="457138" algn="ctr" rtl="0" fontAlgn="base">
              <a:spcBef>
                <a:spcPct val="0"/>
              </a:spcBef>
              <a:spcAft>
                <a:spcPct val="0"/>
              </a:spcAft>
              <a:defRPr kumimoji="1" sz="4400">
                <a:solidFill>
                  <a:schemeClr val="lt1"/>
                </a:solidFill>
                <a:latin typeface="+mn-lt"/>
                <a:ea typeface="+mn-ea"/>
                <a:cs typeface="+mn-cs"/>
              </a:defRPr>
            </a:lvl6pPr>
            <a:lvl7pPr marL="914277" algn="ctr" rtl="0" fontAlgn="base">
              <a:spcBef>
                <a:spcPct val="0"/>
              </a:spcBef>
              <a:spcAft>
                <a:spcPct val="0"/>
              </a:spcAft>
              <a:defRPr kumimoji="1" sz="4400">
                <a:solidFill>
                  <a:schemeClr val="lt1"/>
                </a:solidFill>
                <a:latin typeface="+mn-lt"/>
                <a:ea typeface="+mn-ea"/>
                <a:cs typeface="+mn-cs"/>
              </a:defRPr>
            </a:lvl7pPr>
            <a:lvl8pPr marL="1371416" algn="ctr" rtl="0" fontAlgn="base">
              <a:spcBef>
                <a:spcPct val="0"/>
              </a:spcBef>
              <a:spcAft>
                <a:spcPct val="0"/>
              </a:spcAft>
              <a:defRPr kumimoji="1" sz="4400">
                <a:solidFill>
                  <a:schemeClr val="lt1"/>
                </a:solidFill>
                <a:latin typeface="+mn-lt"/>
                <a:ea typeface="+mn-ea"/>
                <a:cs typeface="+mn-cs"/>
              </a:defRPr>
            </a:lvl8pPr>
            <a:lvl9pPr marL="1828554" algn="ctr" rtl="0" fontAlgn="base">
              <a:spcBef>
                <a:spcPct val="0"/>
              </a:spcBef>
              <a:spcAft>
                <a:spcPct val="0"/>
              </a:spcAft>
              <a:defRPr kumimoji="1" sz="4400">
                <a:solidFill>
                  <a:schemeClr val="lt1"/>
                </a:solidFill>
                <a:latin typeface="+mn-lt"/>
                <a:ea typeface="+mn-ea"/>
                <a:cs typeface="+mn-cs"/>
              </a:defRPr>
            </a:lvl9pPr>
          </a:lstStyle>
          <a:p>
            <a:pPr>
              <a:defRPr/>
            </a:pPr>
            <a:r>
              <a:rPr lang="ja-JP" altLang="en-US" sz="2800" kern="0" dirty="0" smtClean="0">
                <a:solidFill>
                  <a:schemeClr val="tx1"/>
                </a:solidFill>
                <a:latin typeface="ＭＳ Ｐゴシック" panose="020B0600070205080204" pitchFamily="50" charset="-128"/>
              </a:rPr>
              <a:t>平成２８年度改定「答申書」</a:t>
            </a:r>
            <a:r>
              <a:rPr lang="zh-TW" altLang="en-US" sz="2800" kern="0" dirty="0" smtClean="0">
                <a:solidFill>
                  <a:schemeClr val="tx1"/>
                </a:solidFill>
                <a:latin typeface="ＭＳ Ｐゴシック" panose="020B0600070205080204" pitchFamily="50" charset="-128"/>
              </a:rPr>
              <a:t>附帯意見</a:t>
            </a:r>
            <a:r>
              <a:rPr lang="ja-JP" altLang="en-US" sz="2800" kern="0" dirty="0" smtClean="0">
                <a:solidFill>
                  <a:schemeClr val="tx1"/>
                </a:solidFill>
                <a:latin typeface="ＭＳ Ｐゴシック" panose="020B0600070205080204" pitchFamily="50" charset="-128"/>
              </a:rPr>
              <a:t>（１８項目）③</a:t>
            </a:r>
            <a:endParaRPr lang="en-US" altLang="ja-JP" sz="2800" kern="0" dirty="0">
              <a:solidFill>
                <a:schemeClr val="tx1"/>
              </a:solidFill>
              <a:latin typeface="ＭＳ Ｐゴシック" panose="020B0600070205080204" pitchFamily="50" charset="-128"/>
            </a:endParaRPr>
          </a:p>
        </p:txBody>
      </p:sp>
    </p:spTree>
    <p:extLst>
      <p:ext uri="{BB962C8B-B14F-4D97-AF65-F5344CB8AC3E}">
        <p14:creationId xmlns:p14="http://schemas.microsoft.com/office/powerpoint/2010/main" val="3599549215"/>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a:blip r:embed="rId3" cstate="print"/>
          <a:tile tx="0" ty="0" sx="100000" sy="100000" flip="none" algn="tl"/>
        </a:blipFill>
        <a:effectLst/>
      </p:bgPr>
    </p:bg>
    <p:spTree>
      <p:nvGrpSpPr>
        <p:cNvPr id="1" name=""/>
        <p:cNvGrpSpPr/>
        <p:nvPr/>
      </p:nvGrpSpPr>
      <p:grpSpPr>
        <a:xfrm>
          <a:off x="0" y="0"/>
          <a:ext cx="0" cy="0"/>
          <a:chOff x="0" y="0"/>
          <a:chExt cx="0" cy="0"/>
        </a:xfrm>
      </p:grpSpPr>
      <p:sp>
        <p:nvSpPr>
          <p:cNvPr id="14338" name="タイトル 1"/>
          <p:cNvSpPr>
            <a:spLocks noGrp="1"/>
          </p:cNvSpPr>
          <p:nvPr>
            <p:ph type="title"/>
          </p:nvPr>
        </p:nvSpPr>
        <p:spPr>
          <a:xfrm>
            <a:off x="732440" y="257680"/>
            <a:ext cx="8420100" cy="543704"/>
          </a:xfrm>
        </p:spPr>
        <p:txBody>
          <a:bodyPr/>
          <a:lstStyle/>
          <a:p>
            <a:r>
              <a:rPr lang="en-US" altLang="ja-JP" sz="2800" dirty="0" smtClean="0"/>
              <a:t>【</a:t>
            </a:r>
            <a:r>
              <a:rPr lang="ja-JP" altLang="en-US" sz="2800" dirty="0"/>
              <a:t>主</a:t>
            </a:r>
            <a:r>
              <a:rPr lang="ja-JP" altLang="en-US" sz="2800" dirty="0" smtClean="0"/>
              <a:t>な</a:t>
            </a:r>
            <a:r>
              <a:rPr lang="ja-JP" altLang="en-US" sz="2800" dirty="0"/>
              <a:t>改定項目</a:t>
            </a:r>
            <a:r>
              <a:rPr lang="en-US" altLang="ja-JP" sz="2800" dirty="0" smtClean="0"/>
              <a:t>】</a:t>
            </a:r>
            <a:endParaRPr lang="ja-JP" altLang="en-US" sz="2800" dirty="0" smtClean="0"/>
          </a:p>
        </p:txBody>
      </p:sp>
      <p:sp>
        <p:nvSpPr>
          <p:cNvPr id="3" name="コンテンツ プレースホルダー 2"/>
          <p:cNvSpPr>
            <a:spLocks noGrp="1"/>
          </p:cNvSpPr>
          <p:nvPr>
            <p:ph idx="1"/>
          </p:nvPr>
        </p:nvSpPr>
        <p:spPr>
          <a:xfrm>
            <a:off x="344488" y="764704"/>
            <a:ext cx="9361040" cy="5827747"/>
          </a:xfrm>
          <a:ln>
            <a:noFill/>
          </a:ln>
        </p:spPr>
        <p:txBody>
          <a:bodyPr/>
          <a:lstStyle/>
          <a:p>
            <a:pPr marL="0" indent="0">
              <a:lnSpc>
                <a:spcPts val="2600"/>
              </a:lnSpc>
              <a:spcBef>
                <a:spcPts val="0"/>
              </a:spcBef>
              <a:spcAft>
                <a:spcPts val="0"/>
              </a:spcAft>
              <a:buNone/>
            </a:pPr>
            <a:r>
              <a:rPr lang="en-US" altLang="ja-JP" sz="2400" dirty="0" smtClean="0">
                <a:latin typeface="+mn-ea"/>
              </a:rPr>
              <a:t>  </a:t>
            </a:r>
            <a:r>
              <a:rPr lang="ja-JP" altLang="ja-JP" sz="2400" dirty="0" smtClean="0">
                <a:latin typeface="+mn-ea"/>
              </a:rPr>
              <a:t>１．患者に身近な診療所や中小病院のかかりつけ医の更なる評価</a:t>
            </a:r>
            <a:endParaRPr lang="en-US" altLang="ja-JP" sz="2200" dirty="0" smtClean="0">
              <a:latin typeface="+mn-ea"/>
            </a:endParaRPr>
          </a:p>
          <a:p>
            <a:pPr marL="0" indent="0">
              <a:lnSpc>
                <a:spcPts val="2600"/>
              </a:lnSpc>
              <a:spcBef>
                <a:spcPts val="0"/>
              </a:spcBef>
              <a:spcAft>
                <a:spcPts val="0"/>
              </a:spcAft>
              <a:buNone/>
            </a:pPr>
            <a:r>
              <a:rPr lang="en-US" altLang="ja-JP" sz="2200" dirty="0">
                <a:latin typeface="+mn-ea"/>
              </a:rPr>
              <a:t> </a:t>
            </a:r>
            <a:r>
              <a:rPr lang="en-US" altLang="ja-JP" sz="2200" dirty="0" smtClean="0">
                <a:latin typeface="+mn-ea"/>
              </a:rPr>
              <a:t>  </a:t>
            </a:r>
            <a:r>
              <a:rPr lang="ja-JP" altLang="en-US" sz="2200" dirty="0" smtClean="0">
                <a:latin typeface="+mn-ea"/>
              </a:rPr>
              <a:t>　（１）地域包括診療加算・地域包括診療料の要件緩和</a:t>
            </a:r>
            <a:endParaRPr lang="en-US" altLang="ja-JP" sz="2200" dirty="0" smtClean="0">
              <a:latin typeface="+mn-ea"/>
            </a:endParaRPr>
          </a:p>
          <a:p>
            <a:pPr marL="0" indent="0">
              <a:lnSpc>
                <a:spcPts val="2600"/>
              </a:lnSpc>
              <a:spcBef>
                <a:spcPts val="0"/>
              </a:spcBef>
              <a:spcAft>
                <a:spcPts val="0"/>
              </a:spcAft>
              <a:buNone/>
            </a:pPr>
            <a:r>
              <a:rPr lang="ja-JP" altLang="en-US" sz="2200" dirty="0">
                <a:latin typeface="+mn-ea"/>
              </a:rPr>
              <a:t>　</a:t>
            </a:r>
            <a:r>
              <a:rPr lang="ja-JP" altLang="en-US" sz="2200" dirty="0" smtClean="0">
                <a:latin typeface="+mn-ea"/>
              </a:rPr>
              <a:t>　 （２）認知症に対するかかりつけ医機能の評価</a:t>
            </a:r>
            <a:endParaRPr lang="en-US" altLang="ja-JP" sz="2200" dirty="0" smtClean="0">
              <a:latin typeface="+mn-ea"/>
            </a:endParaRPr>
          </a:p>
          <a:p>
            <a:pPr marL="0" indent="0">
              <a:lnSpc>
                <a:spcPts val="2600"/>
              </a:lnSpc>
              <a:spcBef>
                <a:spcPts val="0"/>
              </a:spcBef>
              <a:spcAft>
                <a:spcPts val="0"/>
              </a:spcAft>
              <a:buNone/>
            </a:pPr>
            <a:r>
              <a:rPr lang="ja-JP" altLang="en-US" sz="2200" dirty="0" smtClean="0">
                <a:latin typeface="+mn-ea"/>
              </a:rPr>
              <a:t>   　（３）小児かかりつけ医の評価</a:t>
            </a:r>
            <a:endParaRPr lang="en-US" altLang="ja-JP" sz="2200" dirty="0" smtClean="0">
              <a:latin typeface="+mn-ea"/>
            </a:endParaRPr>
          </a:p>
          <a:p>
            <a:pPr marL="0" indent="0">
              <a:lnSpc>
                <a:spcPts val="2600"/>
              </a:lnSpc>
              <a:spcBef>
                <a:spcPts val="0"/>
              </a:spcBef>
              <a:spcAft>
                <a:spcPts val="0"/>
              </a:spcAft>
              <a:buNone/>
            </a:pPr>
            <a:r>
              <a:rPr lang="ja-JP" altLang="en-US" sz="2200" dirty="0" smtClean="0">
                <a:latin typeface="+mn-ea"/>
              </a:rPr>
              <a:t>   　（</a:t>
            </a:r>
            <a:r>
              <a:rPr lang="ja-JP" altLang="en-US" sz="2200" dirty="0">
                <a:latin typeface="+mn-ea"/>
              </a:rPr>
              <a:t>４</a:t>
            </a:r>
            <a:r>
              <a:rPr lang="ja-JP" altLang="en-US" sz="2200" dirty="0" smtClean="0">
                <a:latin typeface="+mn-ea"/>
              </a:rPr>
              <a:t>）医師の基礎的な技術の再評価</a:t>
            </a:r>
            <a:endParaRPr lang="en-US" altLang="ja-JP" sz="2200" dirty="0" smtClean="0">
              <a:latin typeface="+mn-ea"/>
            </a:endParaRPr>
          </a:p>
          <a:p>
            <a:pPr marL="0" indent="0">
              <a:lnSpc>
                <a:spcPts val="2600"/>
              </a:lnSpc>
              <a:spcBef>
                <a:spcPts val="0"/>
              </a:spcBef>
              <a:spcAft>
                <a:spcPts val="0"/>
              </a:spcAft>
              <a:buNone/>
            </a:pPr>
            <a:r>
              <a:rPr lang="ja-JP" altLang="en-US" sz="2200" dirty="0" smtClean="0">
                <a:latin typeface="+mn-ea"/>
              </a:rPr>
              <a:t>   　（</a:t>
            </a:r>
            <a:r>
              <a:rPr lang="ja-JP" altLang="en-US" sz="2200" dirty="0">
                <a:latin typeface="+mn-ea"/>
              </a:rPr>
              <a:t>５</a:t>
            </a:r>
            <a:r>
              <a:rPr lang="ja-JP" altLang="en-US" sz="2200" dirty="0" smtClean="0">
                <a:latin typeface="+mn-ea"/>
              </a:rPr>
              <a:t>）紹介状なしの大病院受診時の定額負担の導入</a:t>
            </a:r>
            <a:endParaRPr lang="en-US" altLang="ja-JP" sz="2200" dirty="0" smtClean="0">
              <a:latin typeface="+mn-ea"/>
            </a:endParaRPr>
          </a:p>
          <a:p>
            <a:pPr marL="0" indent="0">
              <a:lnSpc>
                <a:spcPts val="2600"/>
              </a:lnSpc>
              <a:spcBef>
                <a:spcPts val="0"/>
              </a:spcBef>
              <a:spcAft>
                <a:spcPts val="0"/>
              </a:spcAft>
              <a:buNone/>
            </a:pPr>
            <a:r>
              <a:rPr lang="ja-JP" altLang="en-US" sz="2200" dirty="0" smtClean="0">
                <a:latin typeface="+mn-ea"/>
              </a:rPr>
              <a:t>   　（</a:t>
            </a:r>
            <a:r>
              <a:rPr lang="ja-JP" altLang="en-US" sz="2200" dirty="0">
                <a:latin typeface="+mn-ea"/>
              </a:rPr>
              <a:t>６</a:t>
            </a:r>
            <a:r>
              <a:rPr lang="ja-JP" altLang="en-US" sz="2200" dirty="0" smtClean="0">
                <a:latin typeface="+mn-ea"/>
              </a:rPr>
              <a:t>）ニコチン依存症管理料の対象患者の拡大</a:t>
            </a:r>
            <a:endParaRPr lang="ja-JP" altLang="ja-JP" sz="2200" dirty="0" smtClean="0">
              <a:latin typeface="+mn-ea"/>
            </a:endParaRPr>
          </a:p>
          <a:p>
            <a:pPr marL="0" indent="0">
              <a:lnSpc>
                <a:spcPts val="2600"/>
              </a:lnSpc>
              <a:spcBef>
                <a:spcPts val="0"/>
              </a:spcBef>
              <a:spcAft>
                <a:spcPts val="0"/>
              </a:spcAft>
              <a:buNone/>
            </a:pPr>
            <a:r>
              <a:rPr lang="en-US" altLang="ja-JP" sz="2400" dirty="0" smtClean="0">
                <a:solidFill>
                  <a:srgbClr val="000000"/>
                </a:solidFill>
                <a:latin typeface="+mn-ea"/>
              </a:rPr>
              <a:t>  </a:t>
            </a:r>
            <a:r>
              <a:rPr lang="ja-JP" altLang="ja-JP" sz="2400" dirty="0" smtClean="0">
                <a:solidFill>
                  <a:srgbClr val="000000"/>
                </a:solidFill>
                <a:latin typeface="+mn-ea"/>
              </a:rPr>
              <a:t>２．</a:t>
            </a:r>
            <a:r>
              <a:rPr lang="ja-JP" altLang="en-US" sz="2400" dirty="0" smtClean="0">
                <a:solidFill>
                  <a:srgbClr val="000000"/>
                </a:solidFill>
                <a:latin typeface="+mn-ea"/>
              </a:rPr>
              <a:t>質の高い</a:t>
            </a:r>
            <a:r>
              <a:rPr lang="ja-JP" altLang="ja-JP" sz="2400" dirty="0" smtClean="0">
                <a:solidFill>
                  <a:srgbClr val="000000"/>
                </a:solidFill>
                <a:latin typeface="+mn-ea"/>
              </a:rPr>
              <a:t>在宅医療</a:t>
            </a:r>
            <a:r>
              <a:rPr lang="ja-JP" altLang="en-US" sz="2400" dirty="0" smtClean="0">
                <a:solidFill>
                  <a:srgbClr val="000000"/>
                </a:solidFill>
                <a:latin typeface="+mn-ea"/>
              </a:rPr>
              <a:t>・訪問看護</a:t>
            </a:r>
            <a:r>
              <a:rPr lang="ja-JP" altLang="ja-JP" sz="2400" dirty="0" smtClean="0">
                <a:solidFill>
                  <a:srgbClr val="000000"/>
                </a:solidFill>
                <a:latin typeface="+mn-ea"/>
              </a:rPr>
              <a:t>の</a:t>
            </a:r>
            <a:r>
              <a:rPr lang="ja-JP" altLang="en-US" sz="2400" dirty="0" smtClean="0">
                <a:solidFill>
                  <a:srgbClr val="000000"/>
                </a:solidFill>
                <a:latin typeface="+mn-ea"/>
              </a:rPr>
              <a:t>確保</a:t>
            </a:r>
            <a:endParaRPr lang="ja-JP" altLang="ja-JP" sz="2400" dirty="0" smtClean="0">
              <a:solidFill>
                <a:srgbClr val="000000"/>
              </a:solidFill>
              <a:latin typeface="+mn-ea"/>
            </a:endParaRPr>
          </a:p>
          <a:p>
            <a:pPr marL="0" lvl="0" indent="0">
              <a:lnSpc>
                <a:spcPts val="2600"/>
              </a:lnSpc>
              <a:spcBef>
                <a:spcPts val="0"/>
              </a:spcBef>
              <a:spcAft>
                <a:spcPts val="0"/>
              </a:spcAft>
              <a:buNone/>
            </a:pPr>
            <a:r>
              <a:rPr lang="ja-JP" altLang="en-US" sz="2400" dirty="0" smtClean="0">
                <a:solidFill>
                  <a:srgbClr val="000000"/>
                </a:solidFill>
                <a:latin typeface="+mn-ea"/>
              </a:rPr>
              <a:t>  ３．医療技術の適正評価（モノから人へ）</a:t>
            </a:r>
            <a:endParaRPr lang="en-US" altLang="ja-JP" sz="2400" dirty="0" smtClean="0">
              <a:solidFill>
                <a:srgbClr val="000000"/>
              </a:solidFill>
              <a:latin typeface="+mn-ea"/>
            </a:endParaRPr>
          </a:p>
          <a:p>
            <a:pPr marL="0" lvl="0" indent="0">
              <a:lnSpc>
                <a:spcPts val="2600"/>
              </a:lnSpc>
              <a:spcBef>
                <a:spcPts val="0"/>
              </a:spcBef>
              <a:spcAft>
                <a:spcPts val="0"/>
              </a:spcAft>
              <a:buNone/>
            </a:pPr>
            <a:r>
              <a:rPr lang="ja-JP" altLang="en-US" sz="2400" kern="100" dirty="0" smtClean="0">
                <a:solidFill>
                  <a:srgbClr val="000000"/>
                </a:solidFill>
                <a:latin typeface="+mn-ea"/>
                <a:cs typeface="Times New Roman"/>
              </a:rPr>
              <a:t>  ４．医療機能に応じた入院医療の評価</a:t>
            </a:r>
            <a:endParaRPr lang="en-US" altLang="ja-JP" sz="2400" kern="100" dirty="0" smtClean="0">
              <a:solidFill>
                <a:srgbClr val="000000"/>
              </a:solidFill>
              <a:latin typeface="+mn-ea"/>
              <a:cs typeface="Times New Roman"/>
            </a:endParaRPr>
          </a:p>
          <a:p>
            <a:pPr marL="0" lvl="0" indent="0">
              <a:lnSpc>
                <a:spcPts val="2600"/>
              </a:lnSpc>
              <a:spcBef>
                <a:spcPts val="0"/>
              </a:spcBef>
              <a:spcAft>
                <a:spcPts val="0"/>
              </a:spcAft>
              <a:buNone/>
            </a:pPr>
            <a:r>
              <a:rPr lang="ja-JP" altLang="en-US" sz="2400" kern="100" dirty="0" smtClean="0">
                <a:solidFill>
                  <a:srgbClr val="000000"/>
                </a:solidFill>
                <a:latin typeface="+mn-ea"/>
                <a:cs typeface="Times New Roman"/>
              </a:rPr>
              <a:t>  ５．医療従事者の負担軽減・人材確保</a:t>
            </a:r>
            <a:endParaRPr lang="en-US" altLang="ja-JP" sz="2400" kern="100" dirty="0" smtClean="0">
              <a:solidFill>
                <a:srgbClr val="000000"/>
              </a:solidFill>
              <a:latin typeface="+mn-ea"/>
              <a:cs typeface="Times New Roman"/>
            </a:endParaRPr>
          </a:p>
          <a:p>
            <a:pPr marL="0" lvl="0" indent="0">
              <a:lnSpc>
                <a:spcPts val="2600"/>
              </a:lnSpc>
              <a:spcBef>
                <a:spcPts val="0"/>
              </a:spcBef>
              <a:spcAft>
                <a:spcPts val="0"/>
              </a:spcAft>
              <a:buNone/>
            </a:pPr>
            <a:r>
              <a:rPr lang="ja-JP" altLang="en-US" sz="2400" dirty="0" smtClean="0">
                <a:solidFill>
                  <a:srgbClr val="000000"/>
                </a:solidFill>
                <a:latin typeface="+mn-ea"/>
              </a:rPr>
              <a:t>  ６</a:t>
            </a:r>
            <a:r>
              <a:rPr lang="ja-JP" altLang="ja-JP" sz="2400" dirty="0" smtClean="0">
                <a:solidFill>
                  <a:srgbClr val="000000"/>
                </a:solidFill>
                <a:latin typeface="+mn-ea"/>
              </a:rPr>
              <a:t>．</a:t>
            </a:r>
            <a:r>
              <a:rPr lang="ja-JP" altLang="en-US" sz="2400" dirty="0" smtClean="0">
                <a:solidFill>
                  <a:srgbClr val="000000"/>
                </a:solidFill>
                <a:latin typeface="+mn-ea"/>
              </a:rPr>
              <a:t>多職種連携の取組の強化等</a:t>
            </a:r>
            <a:endParaRPr lang="en-US" altLang="ja-JP" sz="2400" dirty="0" smtClean="0">
              <a:solidFill>
                <a:srgbClr val="000000"/>
              </a:solidFill>
              <a:latin typeface="+mn-ea"/>
            </a:endParaRPr>
          </a:p>
          <a:p>
            <a:pPr eaLnBrk="1" hangingPunct="1">
              <a:spcBef>
                <a:spcPts val="0"/>
              </a:spcBef>
              <a:buFont typeface="Arial" charset="0"/>
              <a:buNone/>
              <a:defRPr/>
            </a:pPr>
            <a:r>
              <a:rPr lang="ja-JP" altLang="en-US" sz="2400" dirty="0">
                <a:solidFill>
                  <a:srgbClr val="000000"/>
                </a:solidFill>
                <a:latin typeface="+mn-ea"/>
              </a:rPr>
              <a:t>　</a:t>
            </a:r>
            <a:r>
              <a:rPr lang="ja-JP" altLang="en-US" sz="2400" dirty="0" smtClean="0">
                <a:solidFill>
                  <a:srgbClr val="000000"/>
                </a:solidFill>
                <a:latin typeface="+mn-ea"/>
              </a:rPr>
              <a:t>７．</a:t>
            </a:r>
            <a:r>
              <a:rPr lang="ja-JP" altLang="en-US" sz="2400" dirty="0" smtClean="0">
                <a:solidFill>
                  <a:srgbClr val="000000"/>
                </a:solidFill>
                <a:latin typeface="Calibri"/>
              </a:rPr>
              <a:t>患者</a:t>
            </a:r>
            <a:r>
              <a:rPr lang="ja-JP" altLang="en-US" sz="2400" dirty="0">
                <a:solidFill>
                  <a:srgbClr val="000000"/>
                </a:solidFill>
                <a:latin typeface="Calibri"/>
              </a:rPr>
              <a:t>が安心・納得して退院し</a:t>
            </a:r>
            <a:r>
              <a:rPr lang="ja-JP" altLang="en-US" sz="2400" dirty="0" smtClean="0">
                <a:solidFill>
                  <a:srgbClr val="000000"/>
                </a:solidFill>
                <a:latin typeface="Calibri"/>
              </a:rPr>
              <a:t>、早期</a:t>
            </a:r>
            <a:r>
              <a:rPr lang="ja-JP" altLang="en-US" sz="2400" dirty="0">
                <a:solidFill>
                  <a:srgbClr val="000000"/>
                </a:solidFill>
                <a:latin typeface="Calibri"/>
              </a:rPr>
              <a:t>に住み慣れた地域で療養</a:t>
            </a:r>
            <a:r>
              <a:rPr lang="ja-JP" altLang="en-US" sz="2400" dirty="0" smtClean="0">
                <a:solidFill>
                  <a:srgbClr val="000000"/>
                </a:solidFill>
                <a:latin typeface="Calibri"/>
              </a:rPr>
              <a:t>や</a:t>
            </a:r>
            <a:endParaRPr lang="en-US" altLang="ja-JP" sz="2400" dirty="0" smtClean="0">
              <a:solidFill>
                <a:srgbClr val="000000"/>
              </a:solidFill>
              <a:latin typeface="Calibri"/>
            </a:endParaRPr>
          </a:p>
          <a:p>
            <a:pPr eaLnBrk="1" hangingPunct="1">
              <a:spcBef>
                <a:spcPts val="0"/>
              </a:spcBef>
              <a:buFont typeface="Arial" charset="0"/>
              <a:buNone/>
              <a:defRPr/>
            </a:pPr>
            <a:r>
              <a:rPr lang="en-US" altLang="ja-JP" sz="2400" dirty="0">
                <a:solidFill>
                  <a:srgbClr val="000000"/>
                </a:solidFill>
                <a:latin typeface="Calibri"/>
              </a:rPr>
              <a:t> </a:t>
            </a:r>
            <a:r>
              <a:rPr lang="en-US" altLang="ja-JP" sz="2400" dirty="0" smtClean="0">
                <a:solidFill>
                  <a:srgbClr val="000000"/>
                </a:solidFill>
                <a:latin typeface="Calibri"/>
              </a:rPr>
              <a:t>    </a:t>
            </a:r>
            <a:r>
              <a:rPr lang="ja-JP" altLang="en-US" sz="2400" dirty="0" smtClean="0">
                <a:solidFill>
                  <a:srgbClr val="000000"/>
                </a:solidFill>
                <a:latin typeface="Calibri"/>
              </a:rPr>
              <a:t>生活</a:t>
            </a:r>
            <a:r>
              <a:rPr lang="ja-JP" altLang="en-US" sz="2400" dirty="0">
                <a:solidFill>
                  <a:srgbClr val="000000"/>
                </a:solidFill>
                <a:latin typeface="Calibri"/>
              </a:rPr>
              <a:t>を継続できるための取組の</a:t>
            </a:r>
            <a:r>
              <a:rPr lang="ja-JP" altLang="en-US" sz="2400" dirty="0" smtClean="0">
                <a:solidFill>
                  <a:srgbClr val="000000"/>
                </a:solidFill>
                <a:latin typeface="Calibri"/>
              </a:rPr>
              <a:t>推進</a:t>
            </a:r>
            <a:endParaRPr lang="en-US" altLang="ja-JP" sz="2400" dirty="0" smtClean="0">
              <a:solidFill>
                <a:srgbClr val="000000"/>
              </a:solidFill>
              <a:latin typeface="+mn-ea"/>
            </a:endParaRPr>
          </a:p>
          <a:p>
            <a:pPr marL="0" lvl="0" indent="0">
              <a:lnSpc>
                <a:spcPts val="2600"/>
              </a:lnSpc>
              <a:spcBef>
                <a:spcPts val="0"/>
              </a:spcBef>
              <a:spcAft>
                <a:spcPts val="0"/>
              </a:spcAft>
              <a:buNone/>
            </a:pPr>
            <a:r>
              <a:rPr lang="ja-JP" altLang="en-US" sz="2400" dirty="0" smtClean="0">
                <a:solidFill>
                  <a:srgbClr val="000000"/>
                </a:solidFill>
                <a:latin typeface="+mn-ea"/>
              </a:rPr>
              <a:t>　８．</a:t>
            </a:r>
            <a:r>
              <a:rPr lang="ja-JP" altLang="ja-JP" sz="2400" dirty="0" smtClean="0">
                <a:solidFill>
                  <a:srgbClr val="000000"/>
                </a:solidFill>
                <a:latin typeface="+mn-ea"/>
              </a:rPr>
              <a:t>医薬品の適正使用の推進</a:t>
            </a:r>
            <a:endParaRPr lang="en-US" altLang="ja-JP" sz="2400" dirty="0" smtClean="0">
              <a:solidFill>
                <a:srgbClr val="000000"/>
              </a:solidFill>
              <a:latin typeface="+mn-ea"/>
            </a:endParaRPr>
          </a:p>
          <a:p>
            <a:pPr marL="0" lvl="0" indent="0">
              <a:lnSpc>
                <a:spcPts val="2600"/>
              </a:lnSpc>
              <a:spcBef>
                <a:spcPts val="0"/>
              </a:spcBef>
              <a:spcAft>
                <a:spcPts val="0"/>
              </a:spcAft>
              <a:buNone/>
            </a:pPr>
            <a:r>
              <a:rPr lang="ja-JP" altLang="en-US" sz="2400" dirty="0">
                <a:solidFill>
                  <a:srgbClr val="000000"/>
                </a:solidFill>
                <a:latin typeface="+mn-ea"/>
              </a:rPr>
              <a:t>　</a:t>
            </a:r>
            <a:r>
              <a:rPr lang="ja-JP" altLang="en-US" sz="2400" dirty="0" smtClean="0">
                <a:solidFill>
                  <a:srgbClr val="000000"/>
                </a:solidFill>
                <a:latin typeface="ＭＳ Ｐゴシック"/>
              </a:rPr>
              <a:t>９．</a:t>
            </a:r>
            <a:r>
              <a:rPr lang="ja-JP" altLang="en-US" sz="2400" dirty="0">
                <a:solidFill>
                  <a:srgbClr val="000000"/>
                </a:solidFill>
                <a:latin typeface="ＭＳ Ｐゴシック"/>
              </a:rPr>
              <a:t>後発医薬品の使用促進</a:t>
            </a:r>
            <a:endParaRPr lang="en-US" altLang="ja-JP" sz="2400" dirty="0">
              <a:solidFill>
                <a:srgbClr val="000000"/>
              </a:solidFill>
              <a:latin typeface="ＭＳ Ｐゴシック"/>
            </a:endParaRPr>
          </a:p>
          <a:p>
            <a:pPr marL="0" lvl="0" indent="0">
              <a:lnSpc>
                <a:spcPts val="2600"/>
              </a:lnSpc>
              <a:spcBef>
                <a:spcPts val="0"/>
              </a:spcBef>
              <a:spcAft>
                <a:spcPts val="0"/>
              </a:spcAft>
              <a:buNone/>
            </a:pPr>
            <a:r>
              <a:rPr lang="ja-JP" altLang="en-US" sz="2400" dirty="0" smtClean="0">
                <a:solidFill>
                  <a:srgbClr val="000000"/>
                </a:solidFill>
                <a:latin typeface="ＭＳ Ｐゴシック"/>
              </a:rPr>
              <a:t>１０．</a:t>
            </a:r>
            <a:r>
              <a:rPr lang="ja-JP" altLang="en-US" sz="2400" dirty="0">
                <a:solidFill>
                  <a:srgbClr val="000000"/>
                </a:solidFill>
                <a:latin typeface="ＭＳ Ｐゴシック"/>
              </a:rPr>
              <a:t>湿布薬の</a:t>
            </a:r>
            <a:r>
              <a:rPr lang="ja-JP" altLang="en-US" sz="2400" dirty="0" smtClean="0">
                <a:solidFill>
                  <a:srgbClr val="000000"/>
                </a:solidFill>
                <a:latin typeface="ＭＳ Ｐゴシック"/>
              </a:rPr>
              <a:t>処方</a:t>
            </a:r>
            <a:endParaRPr lang="ja-JP" altLang="ja-JP" sz="2400" dirty="0">
              <a:solidFill>
                <a:srgbClr val="000000"/>
              </a:solidFill>
              <a:latin typeface="ＭＳ Ｐゴシック"/>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latin typeface="Calibri"/>
              </a:rPr>
              <a:pPr>
                <a:defRPr/>
              </a:pPr>
              <a:t>79</a:t>
            </a:fld>
            <a:endParaRPr lang="ja-JP" altLang="en-US" dirty="0">
              <a:solidFill>
                <a:prstClr val="black"/>
              </a:solidFill>
              <a:latin typeface="Calibri"/>
            </a:endParaRPr>
          </a:p>
        </p:txBody>
      </p:sp>
    </p:spTree>
    <p:extLst>
      <p:ext uri="{BB962C8B-B14F-4D97-AF65-F5344CB8AC3E}">
        <p14:creationId xmlns:p14="http://schemas.microsoft.com/office/powerpoint/2010/main" val="322873879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0536" y="822295"/>
            <a:ext cx="4180416"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a:solidFill>
                  <a:srgbClr val="000000"/>
                </a:solidFill>
              </a:rPr>
              <a:t>１</a:t>
            </a:r>
            <a:r>
              <a:rPr lang="ja-JP" altLang="en-US" sz="2200" dirty="0" smtClean="0">
                <a:solidFill>
                  <a:srgbClr val="000000"/>
                </a:solidFill>
              </a:rPr>
              <a:t>．改定に当たっての基本認識②</a:t>
            </a:r>
            <a:endParaRPr lang="en-US" altLang="ja-JP" sz="2200" dirty="0" smtClean="0">
              <a:solidFill>
                <a:srgbClr val="000000"/>
              </a:solidFill>
            </a:endParaRPr>
          </a:p>
        </p:txBody>
      </p:sp>
      <p:sp>
        <p:nvSpPr>
          <p:cNvPr id="7" name="Rectangle 4"/>
          <p:cNvSpPr>
            <a:spLocks noChangeArrowheads="1"/>
          </p:cNvSpPr>
          <p:nvPr/>
        </p:nvSpPr>
        <p:spPr bwMode="auto">
          <a:xfrm>
            <a:off x="340537" y="1196755"/>
            <a:ext cx="9360827" cy="4411464"/>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en-US" altLang="ja-JP" sz="2000" b="1" dirty="0" smtClean="0">
                <a:solidFill>
                  <a:srgbClr val="000000"/>
                </a:solidFill>
                <a:latin typeface="ＭＳ Ｐゴシック"/>
              </a:rPr>
              <a:t>《</a:t>
            </a:r>
            <a:r>
              <a:rPr lang="ja-JP" altLang="en-US" sz="2000" b="1" dirty="0" smtClean="0">
                <a:solidFill>
                  <a:srgbClr val="000000"/>
                </a:solidFill>
                <a:latin typeface="ＭＳ Ｐゴシック"/>
              </a:rPr>
              <a:t>地域包括ケアシステムと効果的・効率的で質の高い医療提供体制の構築</a:t>
            </a:r>
            <a:r>
              <a:rPr lang="en-US" altLang="ja-JP" sz="2000" b="1" dirty="0" smtClean="0">
                <a:solidFill>
                  <a:srgbClr val="000000"/>
                </a:solidFill>
                <a:latin typeface="ＭＳ Ｐゴシック"/>
              </a:rPr>
              <a:t>》</a:t>
            </a:r>
            <a:endParaRPr lang="en-US" altLang="ja-JP" sz="2000" b="1" dirty="0">
              <a:solidFill>
                <a:srgbClr val="000000"/>
              </a:solidFill>
              <a:latin typeface="ＭＳ Ｐゴシック"/>
            </a:endParaRPr>
          </a:p>
          <a:p>
            <a:pPr fontAlgn="base">
              <a:spcBef>
                <a:spcPct val="0"/>
              </a:spcBef>
              <a:spcAft>
                <a:spcPct val="0"/>
              </a:spcAft>
              <a:defRPr/>
            </a:pPr>
            <a:r>
              <a:rPr kumimoji="0" lang="ja-JP" altLang="en-US" kern="0" dirty="0" smtClean="0">
                <a:solidFill>
                  <a:prstClr val="black"/>
                </a:solidFill>
                <a:latin typeface="ＭＳ Ｐゴシック"/>
              </a:rPr>
              <a:t>○  「医療介護総合確保推進法」等の下で進められている医療機能の分化・強化、連携や医療・</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介護の一体的な基盤整備、平成３０年度（２０１８年度）に予定されている診療報酬と介護報酬</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の同時改定など、</a:t>
            </a:r>
            <a:r>
              <a:rPr kumimoji="0" lang="ja-JP" altLang="en-US" u="heavy" kern="0" dirty="0" smtClean="0">
                <a:solidFill>
                  <a:prstClr val="black"/>
                </a:solidFill>
                <a:uFill>
                  <a:solidFill>
                    <a:srgbClr val="FF0000"/>
                  </a:solidFill>
                </a:uFill>
                <a:latin typeface="ＭＳ Ｐゴシック"/>
              </a:rPr>
              <a:t>２０２５年を見据えた中長期の政策の流れの一環としての位置づけ</a:t>
            </a:r>
            <a:r>
              <a:rPr kumimoji="0" lang="ja-JP" altLang="en-US" kern="0" dirty="0" smtClean="0">
                <a:solidFill>
                  <a:prstClr val="black"/>
                </a:solidFill>
                <a:latin typeface="ＭＳ Ｐゴシック"/>
              </a:rPr>
              <a:t>を踏まえ</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た改定を進めていく。</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ja-JP" altLang="en-US" kern="0" dirty="0" smtClean="0">
                <a:solidFill>
                  <a:prstClr val="black"/>
                </a:solidFill>
                <a:latin typeface="ＭＳ Ｐゴシック"/>
              </a:rPr>
              <a:t>○　特に、地域包括ケアシステムや効果的・効率的で</a:t>
            </a:r>
            <a:r>
              <a:rPr kumimoji="0" lang="ja-JP" altLang="en-US" u="heavy" kern="0" dirty="0" smtClean="0">
                <a:solidFill>
                  <a:prstClr val="black"/>
                </a:solidFill>
                <a:uFill>
                  <a:solidFill>
                    <a:srgbClr val="FF0000"/>
                  </a:solidFill>
                </a:uFill>
                <a:latin typeface="ＭＳ Ｐゴシック"/>
              </a:rPr>
              <a:t>質の高い医療提供体制の整備には、質の</a:t>
            </a:r>
            <a:endParaRPr kumimoji="0" lang="en-US" altLang="ja-JP" u="heavy" kern="0" dirty="0" smtClean="0">
              <a:solidFill>
                <a:prstClr val="black"/>
              </a:solidFill>
              <a:uFill>
                <a:solidFill>
                  <a:srgbClr val="FF0000"/>
                </a:solidFill>
              </a:uFill>
              <a:latin typeface="ＭＳ Ｐゴシック"/>
            </a:endParaRPr>
          </a:p>
          <a:p>
            <a:pPr fontAlgn="base">
              <a:spcBef>
                <a:spcPct val="0"/>
              </a:spcBef>
              <a:spcAft>
                <a:spcPct val="0"/>
              </a:spcAft>
              <a:defRPr/>
            </a:pPr>
            <a:r>
              <a:rPr kumimoji="0" lang="ja-JP" altLang="en-US" u="heavy" kern="0" dirty="0">
                <a:solidFill>
                  <a:prstClr val="black"/>
                </a:solidFill>
                <a:uFill>
                  <a:solidFill>
                    <a:srgbClr val="FF0000"/>
                  </a:solidFill>
                </a:uFill>
                <a:latin typeface="ＭＳ Ｐゴシック"/>
              </a:rPr>
              <a:t>　 </a:t>
            </a:r>
            <a:r>
              <a:rPr kumimoji="0" lang="ja-JP" altLang="en-US" u="heavy" kern="0" dirty="0" smtClean="0">
                <a:solidFill>
                  <a:prstClr val="black"/>
                </a:solidFill>
                <a:uFill>
                  <a:solidFill>
                    <a:srgbClr val="FF0000"/>
                  </a:solidFill>
                </a:uFill>
                <a:latin typeface="ＭＳ Ｐゴシック"/>
              </a:rPr>
              <a:t>高い人材を継続的に確保していくことが不可欠</a:t>
            </a:r>
            <a:r>
              <a:rPr kumimoji="0" lang="ja-JP" altLang="en-US" kern="0" dirty="0" smtClean="0">
                <a:solidFill>
                  <a:prstClr val="black"/>
                </a:solidFill>
                <a:latin typeface="ＭＳ Ｐゴシック"/>
              </a:rPr>
              <a:t>である。人口の減少傾向や現下の人材不足の</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状況に鑑み、医療従事者の確保・定着に向けて、地域医療介護確保基金による対応との役割</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分担を踏まえつつ、</a:t>
            </a:r>
            <a:r>
              <a:rPr kumimoji="0" lang="ja-JP" altLang="en-US" u="heavy" kern="0" dirty="0" smtClean="0">
                <a:solidFill>
                  <a:prstClr val="black"/>
                </a:solidFill>
                <a:uFill>
                  <a:solidFill>
                    <a:srgbClr val="FF0000"/>
                  </a:solidFill>
                </a:uFill>
                <a:latin typeface="ＭＳ Ｐゴシック"/>
              </a:rPr>
              <a:t>医療従事者の負担軽減など</a:t>
            </a:r>
            <a:r>
              <a:rPr kumimoji="0" lang="ja-JP" altLang="en-US" kern="0" dirty="0" smtClean="0">
                <a:solidFill>
                  <a:prstClr val="black"/>
                </a:solidFill>
                <a:latin typeface="ＭＳ Ｐゴシック"/>
              </a:rPr>
              <a:t>診療報酬上の措置を検討していくことが必要</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である。</a:t>
            </a:r>
            <a:endParaRPr kumimoji="0" lang="en-US" altLang="ja-JP" kern="0" dirty="0" smtClean="0">
              <a:solidFill>
                <a:prstClr val="black"/>
              </a:solidFill>
              <a:latin typeface="ＭＳ Ｐゴシック"/>
            </a:endParaRPr>
          </a:p>
          <a:p>
            <a:pPr fontAlgn="base">
              <a:lnSpc>
                <a:spcPts val="2200"/>
              </a:lnSpc>
              <a:spcBef>
                <a:spcPts val="600"/>
              </a:spcBef>
              <a:spcAft>
                <a:spcPct val="0"/>
              </a:spcAft>
              <a:defRPr/>
            </a:pPr>
            <a:r>
              <a:rPr lang="en-US" altLang="ja-JP" sz="2000" b="1" dirty="0" smtClean="0">
                <a:solidFill>
                  <a:srgbClr val="000000"/>
                </a:solidFill>
                <a:latin typeface="ＭＳ Ｐゴシック"/>
              </a:rPr>
              <a:t>《</a:t>
            </a:r>
            <a:r>
              <a:rPr lang="ja-JP" altLang="en-US" sz="2000" b="1" dirty="0" smtClean="0">
                <a:solidFill>
                  <a:srgbClr val="000000"/>
                </a:solidFill>
                <a:latin typeface="ＭＳ Ｐゴシック"/>
              </a:rPr>
              <a:t>経済成長や財政健全化との調和</a:t>
            </a:r>
            <a:r>
              <a:rPr lang="en-US" altLang="ja-JP" sz="2000" b="1" dirty="0" smtClean="0">
                <a:solidFill>
                  <a:srgbClr val="000000"/>
                </a:solidFill>
                <a:latin typeface="ＭＳ Ｐゴシック"/>
              </a:rPr>
              <a:t>》</a:t>
            </a:r>
            <a:endParaRPr lang="en-US" altLang="ja-JP" sz="2000" b="1" dirty="0">
              <a:solidFill>
                <a:srgbClr val="000000"/>
              </a:solidFill>
              <a:latin typeface="ＭＳ Ｐゴシック"/>
            </a:endParaRPr>
          </a:p>
          <a:p>
            <a:pPr fontAlgn="base">
              <a:spcBef>
                <a:spcPct val="0"/>
              </a:spcBef>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医療政策においても、経済・財政との調和を図っていくことが重要。「経済財政運営と改革の</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基本方針２０１５」や「日本再興戦略２０１５」等も踏まえつつ、無駄の排除や医療資源の効率的</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な配分、医療分野におけるイノベーションの評価等を通じた経済成長への貢献にも留意する</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ことが必要である。</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2113"/>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8</a:t>
            </a:fld>
            <a:endParaRPr lang="ja-JP" altLang="en-US" dirty="0">
              <a:solidFill>
                <a:prstClr val="black"/>
              </a:solidFill>
              <a:latin typeface="Calibri"/>
            </a:endParaRPr>
          </a:p>
        </p:txBody>
      </p:sp>
    </p:spTree>
    <p:extLst>
      <p:ext uri="{BB962C8B-B14F-4D97-AF65-F5344CB8AC3E}">
        <p14:creationId xmlns:p14="http://schemas.microsoft.com/office/powerpoint/2010/main" val="1322124635"/>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a:blip r:embed="rId3" cstate="print"/>
          <a:tile tx="0" ty="0" sx="100000" sy="100000" flip="none" algn="tl"/>
        </a:blipFill>
        <a:effectLst/>
      </p:bgPr>
    </p:bg>
    <p:spTree>
      <p:nvGrpSpPr>
        <p:cNvPr id="1" name=""/>
        <p:cNvGrpSpPr/>
        <p:nvPr/>
      </p:nvGrpSpPr>
      <p:grpSpPr>
        <a:xfrm>
          <a:off x="0" y="0"/>
          <a:ext cx="0" cy="0"/>
          <a:chOff x="0" y="0"/>
          <a:chExt cx="0" cy="0"/>
        </a:xfrm>
      </p:grpSpPr>
      <p:sp>
        <p:nvSpPr>
          <p:cNvPr id="14338" name="タイトル 1"/>
          <p:cNvSpPr>
            <a:spLocks noGrp="1"/>
          </p:cNvSpPr>
          <p:nvPr>
            <p:ph type="title"/>
          </p:nvPr>
        </p:nvSpPr>
        <p:spPr>
          <a:xfrm>
            <a:off x="732440" y="257680"/>
            <a:ext cx="8420100" cy="543704"/>
          </a:xfrm>
        </p:spPr>
        <p:txBody>
          <a:bodyPr/>
          <a:lstStyle/>
          <a:p>
            <a:r>
              <a:rPr lang="en-US" altLang="ja-JP" sz="2800" dirty="0" smtClean="0"/>
              <a:t>【</a:t>
            </a:r>
            <a:r>
              <a:rPr lang="ja-JP" altLang="en-US" sz="2800" dirty="0"/>
              <a:t>主</a:t>
            </a:r>
            <a:r>
              <a:rPr lang="ja-JP" altLang="en-US" sz="2800" dirty="0" smtClean="0"/>
              <a:t>な</a:t>
            </a:r>
            <a:r>
              <a:rPr lang="ja-JP" altLang="en-US" sz="2800" dirty="0"/>
              <a:t>改定項目</a:t>
            </a:r>
            <a:r>
              <a:rPr lang="en-US" altLang="ja-JP" sz="2800" dirty="0" smtClean="0"/>
              <a:t>】</a:t>
            </a:r>
            <a:endParaRPr lang="ja-JP" altLang="en-US" sz="2800" dirty="0" smtClean="0"/>
          </a:p>
        </p:txBody>
      </p:sp>
      <p:sp>
        <p:nvSpPr>
          <p:cNvPr id="3" name="コンテンツ プレースホルダー 2"/>
          <p:cNvSpPr>
            <a:spLocks noGrp="1"/>
          </p:cNvSpPr>
          <p:nvPr>
            <p:ph idx="1"/>
          </p:nvPr>
        </p:nvSpPr>
        <p:spPr>
          <a:xfrm>
            <a:off x="526201" y="764704"/>
            <a:ext cx="8993430" cy="5256584"/>
          </a:xfrm>
          <a:ln>
            <a:noFill/>
          </a:ln>
        </p:spPr>
        <p:txBody>
          <a:bodyPr/>
          <a:lstStyle/>
          <a:p>
            <a:pPr marL="0" lvl="0" indent="0">
              <a:lnSpc>
                <a:spcPts val="2600"/>
              </a:lnSpc>
              <a:spcBef>
                <a:spcPts val="0"/>
              </a:spcBef>
              <a:spcAft>
                <a:spcPts val="0"/>
              </a:spcAft>
              <a:buNone/>
            </a:pPr>
            <a:r>
              <a:rPr lang="ja-JP" altLang="en-US" sz="2400" kern="100" dirty="0" smtClean="0">
                <a:solidFill>
                  <a:srgbClr val="000000"/>
                </a:solidFill>
                <a:latin typeface="ＭＳ Ｐゴシック"/>
                <a:cs typeface="Times New Roman"/>
              </a:rPr>
              <a:t>１１．</a:t>
            </a:r>
            <a:r>
              <a:rPr lang="ja-JP" altLang="ja-JP" sz="2400" kern="100" dirty="0">
                <a:solidFill>
                  <a:srgbClr val="000000"/>
                </a:solidFill>
                <a:latin typeface="ＭＳ Ｐゴシック"/>
                <a:cs typeface="Times New Roman"/>
              </a:rPr>
              <a:t>リハビリ</a:t>
            </a:r>
            <a:r>
              <a:rPr lang="ja-JP" altLang="en-US" sz="2400" kern="100" dirty="0">
                <a:solidFill>
                  <a:srgbClr val="000000"/>
                </a:solidFill>
                <a:latin typeface="ＭＳ Ｐゴシック"/>
                <a:cs typeface="Times New Roman"/>
              </a:rPr>
              <a:t>テーション</a:t>
            </a:r>
            <a:endParaRPr lang="en-US" altLang="ja-JP" sz="2400" kern="100" dirty="0">
              <a:solidFill>
                <a:srgbClr val="000000"/>
              </a:solidFill>
              <a:latin typeface="ＭＳ Ｐゴシック"/>
              <a:cs typeface="Times New Roman"/>
            </a:endParaRPr>
          </a:p>
          <a:p>
            <a:pPr marL="0" lvl="0" indent="0">
              <a:lnSpc>
                <a:spcPts val="2600"/>
              </a:lnSpc>
              <a:spcBef>
                <a:spcPts val="0"/>
              </a:spcBef>
              <a:spcAft>
                <a:spcPts val="0"/>
              </a:spcAft>
              <a:buNone/>
            </a:pPr>
            <a:r>
              <a:rPr lang="ja-JP" altLang="en-US" sz="2400" kern="100" dirty="0" smtClean="0">
                <a:solidFill>
                  <a:srgbClr val="000000"/>
                </a:solidFill>
                <a:latin typeface="ＭＳ Ｐゴシック"/>
                <a:cs typeface="Times New Roman"/>
              </a:rPr>
              <a:t>１２．</a:t>
            </a:r>
            <a:r>
              <a:rPr lang="ja-JP" altLang="en-US" sz="2400" kern="100" dirty="0">
                <a:solidFill>
                  <a:srgbClr val="000000"/>
                </a:solidFill>
                <a:latin typeface="ＭＳ Ｐゴシック"/>
                <a:cs typeface="Times New Roman"/>
              </a:rPr>
              <a:t>緩和ケアを含む質の高いがん医療の評価</a:t>
            </a:r>
            <a:endParaRPr lang="en-US" altLang="ja-JP" sz="2400" kern="100" dirty="0">
              <a:solidFill>
                <a:srgbClr val="000000"/>
              </a:solidFill>
              <a:latin typeface="ＭＳ Ｐゴシック"/>
              <a:cs typeface="Times New Roman"/>
            </a:endParaRPr>
          </a:p>
          <a:p>
            <a:pPr marL="0" lvl="0" indent="0">
              <a:lnSpc>
                <a:spcPts val="2600"/>
              </a:lnSpc>
              <a:spcBef>
                <a:spcPts val="0"/>
              </a:spcBef>
              <a:spcAft>
                <a:spcPts val="0"/>
              </a:spcAft>
              <a:buNone/>
            </a:pPr>
            <a:r>
              <a:rPr lang="ja-JP" altLang="en-US" sz="2400" kern="100" dirty="0" smtClean="0">
                <a:solidFill>
                  <a:srgbClr val="000000"/>
                </a:solidFill>
                <a:latin typeface="ＭＳ Ｐゴシック"/>
                <a:cs typeface="Times New Roman"/>
              </a:rPr>
              <a:t>１３．</a:t>
            </a:r>
            <a:r>
              <a:rPr lang="ja-JP" altLang="en-US" sz="2400" kern="100" dirty="0">
                <a:solidFill>
                  <a:srgbClr val="000000"/>
                </a:solidFill>
                <a:latin typeface="ＭＳ Ｐゴシック"/>
                <a:cs typeface="Times New Roman"/>
              </a:rPr>
              <a:t>認知症患者への適切な医療の評価</a:t>
            </a:r>
            <a:endParaRPr lang="en-US" altLang="ja-JP" sz="2400" kern="100" dirty="0">
              <a:solidFill>
                <a:srgbClr val="000000"/>
              </a:solidFill>
              <a:latin typeface="ＭＳ Ｐゴシック"/>
              <a:cs typeface="Times New Roman"/>
            </a:endParaRPr>
          </a:p>
          <a:p>
            <a:pPr marL="0" lvl="0" indent="0">
              <a:lnSpc>
                <a:spcPts val="2600"/>
              </a:lnSpc>
              <a:spcBef>
                <a:spcPts val="0"/>
              </a:spcBef>
              <a:spcAft>
                <a:spcPts val="0"/>
              </a:spcAft>
              <a:buNone/>
            </a:pPr>
            <a:r>
              <a:rPr lang="ja-JP" altLang="en-US" sz="2400" kern="100" dirty="0" smtClean="0">
                <a:solidFill>
                  <a:srgbClr val="000000"/>
                </a:solidFill>
                <a:latin typeface="ＭＳ Ｐゴシック"/>
                <a:cs typeface="Times New Roman"/>
              </a:rPr>
              <a:t>１４．</a:t>
            </a:r>
            <a:r>
              <a:rPr lang="ja-JP" altLang="en-US" sz="2400" kern="100" dirty="0">
                <a:solidFill>
                  <a:srgbClr val="000000"/>
                </a:solidFill>
                <a:latin typeface="ＭＳ Ｐゴシック"/>
                <a:cs typeface="Times New Roman"/>
              </a:rPr>
              <a:t>質の高い精神医療の評価</a:t>
            </a:r>
            <a:endParaRPr lang="en-US" altLang="ja-JP" sz="2400" kern="100" dirty="0">
              <a:solidFill>
                <a:srgbClr val="000000"/>
              </a:solidFill>
              <a:latin typeface="ＭＳ Ｐゴシック"/>
              <a:cs typeface="Times New Roman"/>
            </a:endParaRPr>
          </a:p>
          <a:p>
            <a:pPr marL="0" lvl="0" indent="0">
              <a:lnSpc>
                <a:spcPts val="2600"/>
              </a:lnSpc>
              <a:spcBef>
                <a:spcPts val="0"/>
              </a:spcBef>
              <a:spcAft>
                <a:spcPts val="0"/>
              </a:spcAft>
              <a:buNone/>
            </a:pPr>
            <a:r>
              <a:rPr lang="ja-JP" altLang="en-US" sz="2400" kern="100" dirty="0" smtClean="0">
                <a:solidFill>
                  <a:srgbClr val="000000"/>
                </a:solidFill>
                <a:latin typeface="ＭＳ Ｐゴシック"/>
                <a:cs typeface="Times New Roman"/>
              </a:rPr>
              <a:t>１５．</a:t>
            </a:r>
            <a:r>
              <a:rPr lang="ja-JP" altLang="en-US" sz="2400" kern="100" dirty="0">
                <a:solidFill>
                  <a:srgbClr val="000000"/>
                </a:solidFill>
                <a:latin typeface="ＭＳ Ｐゴシック"/>
                <a:cs typeface="Times New Roman"/>
              </a:rPr>
              <a:t>難病患者への適切な医療の評価</a:t>
            </a:r>
            <a:endParaRPr lang="en-US" altLang="ja-JP" sz="2400" kern="100" dirty="0">
              <a:solidFill>
                <a:srgbClr val="000000"/>
              </a:solidFill>
              <a:latin typeface="ＭＳ Ｐゴシック"/>
              <a:cs typeface="Times New Roman"/>
            </a:endParaRPr>
          </a:p>
          <a:p>
            <a:pPr marL="0" lvl="0" indent="0">
              <a:lnSpc>
                <a:spcPts val="2600"/>
              </a:lnSpc>
              <a:spcBef>
                <a:spcPts val="0"/>
              </a:spcBef>
              <a:spcAft>
                <a:spcPts val="0"/>
              </a:spcAft>
              <a:buNone/>
            </a:pPr>
            <a:r>
              <a:rPr lang="ja-JP" altLang="en-US" sz="2400" kern="100" dirty="0" smtClean="0">
                <a:solidFill>
                  <a:srgbClr val="000000"/>
                </a:solidFill>
                <a:latin typeface="ＭＳ Ｐゴシック"/>
                <a:cs typeface="Times New Roman"/>
              </a:rPr>
              <a:t>１６．</a:t>
            </a:r>
            <a:r>
              <a:rPr lang="ja-JP" altLang="en-US" sz="2400" kern="100" dirty="0">
                <a:solidFill>
                  <a:srgbClr val="000000"/>
                </a:solidFill>
                <a:latin typeface="ＭＳ Ｐゴシック"/>
                <a:cs typeface="Times New Roman"/>
              </a:rPr>
              <a:t>小児医療・周産期医療の充実</a:t>
            </a:r>
            <a:endParaRPr lang="en-US" altLang="ja-JP" sz="2400" kern="100" dirty="0">
              <a:solidFill>
                <a:srgbClr val="000000"/>
              </a:solidFill>
              <a:latin typeface="ＭＳ Ｐゴシック"/>
              <a:cs typeface="Times New Roman"/>
            </a:endParaRPr>
          </a:p>
          <a:p>
            <a:pPr marL="0" lvl="0" indent="0">
              <a:lnSpc>
                <a:spcPts val="2600"/>
              </a:lnSpc>
              <a:spcBef>
                <a:spcPts val="0"/>
              </a:spcBef>
              <a:spcAft>
                <a:spcPts val="0"/>
              </a:spcAft>
              <a:buNone/>
            </a:pPr>
            <a:r>
              <a:rPr lang="ja-JP" altLang="en-US" sz="2400" kern="100" dirty="0" smtClean="0">
                <a:solidFill>
                  <a:srgbClr val="000000"/>
                </a:solidFill>
                <a:latin typeface="ＭＳ Ｐゴシック"/>
                <a:cs typeface="Times New Roman"/>
              </a:rPr>
              <a:t>１７．</a:t>
            </a:r>
            <a:r>
              <a:rPr lang="ja-JP" altLang="en-US" sz="2400" kern="100" dirty="0">
                <a:solidFill>
                  <a:srgbClr val="000000"/>
                </a:solidFill>
                <a:latin typeface="ＭＳ Ｐゴシック"/>
                <a:cs typeface="Times New Roman"/>
              </a:rPr>
              <a:t>救急患者受け入れ体制の充実</a:t>
            </a:r>
            <a:endParaRPr lang="en-US" altLang="ja-JP" sz="2400" kern="100" dirty="0">
              <a:solidFill>
                <a:srgbClr val="000000"/>
              </a:solidFill>
              <a:latin typeface="ＭＳ Ｐゴシック"/>
              <a:cs typeface="Times New Roman"/>
            </a:endParaRPr>
          </a:p>
          <a:p>
            <a:pPr marL="0" lvl="0" indent="0">
              <a:lnSpc>
                <a:spcPts val="2400"/>
              </a:lnSpc>
              <a:spcBef>
                <a:spcPts val="0"/>
              </a:spcBef>
              <a:spcAft>
                <a:spcPts val="0"/>
              </a:spcAft>
              <a:buNone/>
            </a:pPr>
            <a:r>
              <a:rPr lang="ja-JP" altLang="en-US" sz="2400" kern="100" dirty="0" smtClean="0">
                <a:solidFill>
                  <a:srgbClr val="000000"/>
                </a:solidFill>
                <a:latin typeface="ＭＳ Ｐゴシック"/>
                <a:cs typeface="Times New Roman"/>
              </a:rPr>
              <a:t>１８．</a:t>
            </a:r>
            <a:r>
              <a:rPr lang="ja-JP" altLang="en-US" sz="2400" kern="100" dirty="0">
                <a:solidFill>
                  <a:srgbClr val="000000"/>
                </a:solidFill>
                <a:latin typeface="ＭＳ Ｐゴシック"/>
                <a:cs typeface="Times New Roman"/>
              </a:rPr>
              <a:t>イノベーションや医療技術の適切な評価</a:t>
            </a:r>
            <a:endParaRPr lang="en-US" altLang="ja-JP" sz="2400" kern="100" dirty="0">
              <a:solidFill>
                <a:srgbClr val="000000"/>
              </a:solidFill>
              <a:latin typeface="ＭＳ Ｐゴシック"/>
              <a:cs typeface="Times New Roman"/>
            </a:endParaRPr>
          </a:p>
          <a:p>
            <a:pPr marL="0" lvl="0" indent="0">
              <a:lnSpc>
                <a:spcPts val="2400"/>
              </a:lnSpc>
              <a:spcBef>
                <a:spcPts val="0"/>
              </a:spcBef>
              <a:spcAft>
                <a:spcPts val="0"/>
              </a:spcAft>
              <a:buNone/>
            </a:pPr>
            <a:r>
              <a:rPr lang="ja-JP" altLang="en-US" sz="2400" kern="100" dirty="0" smtClean="0">
                <a:solidFill>
                  <a:srgbClr val="000000"/>
                </a:solidFill>
                <a:latin typeface="ＭＳ Ｐゴシック"/>
                <a:cs typeface="Times New Roman"/>
              </a:rPr>
              <a:t>１９．</a:t>
            </a:r>
            <a:r>
              <a:rPr lang="ja-JP" altLang="en-US" sz="2400" kern="100" dirty="0">
                <a:solidFill>
                  <a:srgbClr val="000000"/>
                </a:solidFill>
                <a:latin typeface="ＭＳ Ｐゴシック"/>
                <a:cs typeface="Times New Roman"/>
              </a:rPr>
              <a:t>重症化予防の取組</a:t>
            </a:r>
            <a:endParaRPr lang="en-US" altLang="ja-JP" sz="2400" kern="100" dirty="0">
              <a:solidFill>
                <a:srgbClr val="000000"/>
              </a:solidFill>
              <a:latin typeface="ＭＳ Ｐゴシック"/>
              <a:cs typeface="Times New Roman"/>
            </a:endParaRPr>
          </a:p>
          <a:p>
            <a:pPr marL="0" lvl="0" indent="0">
              <a:lnSpc>
                <a:spcPts val="2400"/>
              </a:lnSpc>
              <a:spcBef>
                <a:spcPts val="0"/>
              </a:spcBef>
              <a:spcAft>
                <a:spcPts val="0"/>
              </a:spcAft>
              <a:buNone/>
            </a:pPr>
            <a:r>
              <a:rPr lang="ja-JP" altLang="en-US" sz="2400" kern="100" dirty="0">
                <a:solidFill>
                  <a:srgbClr val="000000"/>
                </a:solidFill>
                <a:latin typeface="ＭＳ Ｐゴシック"/>
                <a:cs typeface="Times New Roman"/>
              </a:rPr>
              <a:t>２０</a:t>
            </a:r>
            <a:r>
              <a:rPr lang="ja-JP" altLang="en-US" sz="2400" kern="100" dirty="0" smtClean="0">
                <a:solidFill>
                  <a:srgbClr val="000000"/>
                </a:solidFill>
                <a:latin typeface="ＭＳ Ｐゴシック"/>
                <a:cs typeface="Times New Roman"/>
              </a:rPr>
              <a:t>．</a:t>
            </a:r>
            <a:r>
              <a:rPr lang="ja-JP" altLang="en-US" sz="2400" kern="100" dirty="0">
                <a:solidFill>
                  <a:srgbClr val="000000"/>
                </a:solidFill>
                <a:latin typeface="ＭＳ Ｐゴシック"/>
                <a:cs typeface="Times New Roman"/>
              </a:rPr>
              <a:t>医薬品等の適正</a:t>
            </a:r>
            <a:r>
              <a:rPr lang="ja-JP" altLang="en-US" sz="2400" kern="100" dirty="0" smtClean="0">
                <a:solidFill>
                  <a:srgbClr val="000000"/>
                </a:solidFill>
                <a:latin typeface="ＭＳ Ｐゴシック"/>
                <a:cs typeface="Times New Roman"/>
              </a:rPr>
              <a:t>評価</a:t>
            </a:r>
            <a:endParaRPr lang="en-US" altLang="ja-JP" sz="2400" kern="100" dirty="0" smtClean="0">
              <a:solidFill>
                <a:srgbClr val="000000"/>
              </a:solidFill>
              <a:latin typeface="ＭＳ Ｐゴシック"/>
              <a:cs typeface="Times New Roman"/>
            </a:endParaRPr>
          </a:p>
          <a:p>
            <a:pPr marL="0" lvl="0" indent="0">
              <a:lnSpc>
                <a:spcPts val="2400"/>
              </a:lnSpc>
              <a:spcBef>
                <a:spcPts val="0"/>
              </a:spcBef>
              <a:spcAft>
                <a:spcPts val="0"/>
              </a:spcAft>
              <a:buNone/>
            </a:pPr>
            <a:r>
              <a:rPr lang="ja-JP" altLang="en-US" sz="2400" kern="100" dirty="0" smtClean="0">
                <a:solidFill>
                  <a:srgbClr val="000000"/>
                </a:solidFill>
                <a:latin typeface="ＭＳ Ｐゴシック"/>
                <a:cs typeface="Times New Roman"/>
              </a:rPr>
              <a:t>２１．</a:t>
            </a:r>
            <a:r>
              <a:rPr lang="en-US" altLang="ja-JP" sz="2400" kern="100" dirty="0" smtClean="0">
                <a:solidFill>
                  <a:srgbClr val="000000"/>
                </a:solidFill>
                <a:latin typeface="ＭＳ Ｐゴシック"/>
                <a:cs typeface="Times New Roman"/>
              </a:rPr>
              <a:t>ICT</a:t>
            </a:r>
            <a:r>
              <a:rPr lang="ja-JP" altLang="en-US" sz="2400" kern="100" dirty="0" smtClean="0">
                <a:solidFill>
                  <a:srgbClr val="000000"/>
                </a:solidFill>
                <a:latin typeface="ＭＳ Ｐゴシック"/>
                <a:cs typeface="Times New Roman"/>
              </a:rPr>
              <a:t>を活用したデータの収集・利活用の推進</a:t>
            </a:r>
            <a:endParaRPr lang="en-US" altLang="ja-JP" sz="2400" kern="100" dirty="0" smtClean="0">
              <a:solidFill>
                <a:srgbClr val="000000"/>
              </a:solidFill>
              <a:latin typeface="ＭＳ Ｐゴシック"/>
              <a:cs typeface="Times New Roman"/>
            </a:endParaRPr>
          </a:p>
          <a:p>
            <a:pPr marL="0" lvl="0" indent="0" eaLnBrk="1" fontAlgn="auto" hangingPunct="1">
              <a:spcBef>
                <a:spcPts val="0"/>
              </a:spcBef>
              <a:spcAft>
                <a:spcPts val="0"/>
              </a:spcAft>
              <a:buNone/>
              <a:defRPr/>
            </a:pPr>
            <a:r>
              <a:rPr lang="ja-JP" altLang="en-US" sz="2400" dirty="0">
                <a:solidFill>
                  <a:srgbClr val="000000"/>
                </a:solidFill>
                <a:latin typeface="Calibri"/>
              </a:rPr>
              <a:t>２２．患者にとって安心・安全で納得できる効果的・効率的で質が</a:t>
            </a:r>
            <a:r>
              <a:rPr lang="ja-JP" altLang="en-US" sz="2400" dirty="0" smtClean="0">
                <a:solidFill>
                  <a:srgbClr val="000000"/>
                </a:solidFill>
                <a:latin typeface="Calibri"/>
              </a:rPr>
              <a:t>高い</a:t>
            </a:r>
            <a:endParaRPr lang="en-US" altLang="ja-JP" sz="2400" dirty="0" smtClean="0">
              <a:solidFill>
                <a:srgbClr val="000000"/>
              </a:solidFill>
              <a:latin typeface="Calibri"/>
            </a:endParaRPr>
          </a:p>
          <a:p>
            <a:pPr marL="0" lvl="0" indent="0" eaLnBrk="1" fontAlgn="auto" hangingPunct="1">
              <a:spcBef>
                <a:spcPts val="0"/>
              </a:spcBef>
              <a:spcAft>
                <a:spcPts val="0"/>
              </a:spcAft>
              <a:buNone/>
              <a:defRPr/>
            </a:pPr>
            <a:r>
              <a:rPr lang="en-US" altLang="ja-JP" sz="2400" dirty="0">
                <a:solidFill>
                  <a:srgbClr val="000000"/>
                </a:solidFill>
                <a:latin typeface="Calibri"/>
              </a:rPr>
              <a:t> </a:t>
            </a:r>
            <a:r>
              <a:rPr lang="en-US" altLang="ja-JP" sz="2400" dirty="0" smtClean="0">
                <a:solidFill>
                  <a:srgbClr val="000000"/>
                </a:solidFill>
                <a:latin typeface="Calibri"/>
              </a:rPr>
              <a:t>      </a:t>
            </a:r>
            <a:r>
              <a:rPr lang="ja-JP" altLang="en-US" sz="2400" dirty="0" smtClean="0">
                <a:solidFill>
                  <a:srgbClr val="000000"/>
                </a:solidFill>
                <a:latin typeface="Calibri"/>
              </a:rPr>
              <a:t>医療</a:t>
            </a:r>
            <a:r>
              <a:rPr lang="ja-JP" altLang="en-US" sz="2400" dirty="0">
                <a:solidFill>
                  <a:srgbClr val="000000"/>
                </a:solidFill>
                <a:latin typeface="Calibri"/>
              </a:rPr>
              <a:t>を実現する</a:t>
            </a:r>
            <a:r>
              <a:rPr lang="ja-JP" altLang="en-US" sz="2400" dirty="0" smtClean="0">
                <a:solidFill>
                  <a:srgbClr val="000000"/>
                </a:solidFill>
                <a:latin typeface="Calibri"/>
              </a:rPr>
              <a:t>視点</a:t>
            </a:r>
            <a:endParaRPr lang="en-US" altLang="ja-JP" sz="2400" kern="100" dirty="0" smtClean="0">
              <a:solidFill>
                <a:srgbClr val="000000"/>
              </a:solidFill>
              <a:latin typeface="ＭＳ Ｐゴシック"/>
              <a:cs typeface="Times New Roman"/>
            </a:endParaRPr>
          </a:p>
          <a:p>
            <a:pPr marL="0" lvl="0" indent="0">
              <a:lnSpc>
                <a:spcPts val="2400"/>
              </a:lnSpc>
              <a:spcBef>
                <a:spcPts val="0"/>
              </a:spcBef>
              <a:spcAft>
                <a:spcPts val="0"/>
              </a:spcAft>
              <a:buNone/>
            </a:pPr>
            <a:r>
              <a:rPr lang="ja-JP" altLang="en-US" sz="2400" kern="100" dirty="0" smtClean="0">
                <a:solidFill>
                  <a:srgbClr val="000000"/>
                </a:solidFill>
                <a:latin typeface="ＭＳ Ｐゴシック"/>
                <a:cs typeface="Times New Roman"/>
              </a:rPr>
              <a:t>２</a:t>
            </a:r>
            <a:r>
              <a:rPr lang="ja-JP" altLang="en-US" sz="2400" kern="100" dirty="0">
                <a:solidFill>
                  <a:srgbClr val="000000"/>
                </a:solidFill>
                <a:latin typeface="ＭＳ Ｐゴシック"/>
                <a:cs typeface="Times New Roman"/>
              </a:rPr>
              <a:t>３</a:t>
            </a:r>
            <a:r>
              <a:rPr lang="ja-JP" altLang="en-US" sz="2400" kern="100" smtClean="0">
                <a:solidFill>
                  <a:srgbClr val="000000"/>
                </a:solidFill>
                <a:latin typeface="ＭＳ Ｐゴシック"/>
                <a:cs typeface="Times New Roman"/>
              </a:rPr>
              <a:t>．ＤＰＣ</a:t>
            </a:r>
            <a:endParaRPr lang="en-US" altLang="ja-JP" sz="2400" kern="100" dirty="0">
              <a:solidFill>
                <a:srgbClr val="000000"/>
              </a:solidFill>
              <a:latin typeface="ＭＳ Ｐゴシック"/>
              <a:cs typeface="Times New Roman"/>
            </a:endParaRPr>
          </a:p>
          <a:p>
            <a:pPr marL="0" lvl="0" indent="0" algn="just" eaLnBrk="1" fontAlgn="ctr" hangingPunct="1">
              <a:lnSpc>
                <a:spcPts val="2200"/>
              </a:lnSpc>
              <a:spcBef>
                <a:spcPts val="0"/>
              </a:spcBef>
              <a:buNone/>
              <a:defRPr/>
            </a:pPr>
            <a:r>
              <a:rPr lang="ja-JP" altLang="en-US" sz="2400" kern="1200" dirty="0">
                <a:solidFill>
                  <a:srgbClr val="000000"/>
                </a:solidFill>
                <a:latin typeface="+mj-ea"/>
                <a:ea typeface="+mj-ea"/>
              </a:rPr>
              <a:t>２４</a:t>
            </a:r>
            <a:r>
              <a:rPr lang="ja-JP" altLang="en-US" sz="2400" kern="1200" dirty="0" smtClean="0">
                <a:solidFill>
                  <a:srgbClr val="000000"/>
                </a:solidFill>
                <a:latin typeface="+mj-ea"/>
                <a:ea typeface="+mj-ea"/>
              </a:rPr>
              <a:t>．経過措置一覧</a:t>
            </a:r>
            <a:endParaRPr lang="en-US" altLang="ja-JP" sz="2400" kern="1200" dirty="0" smtClean="0">
              <a:solidFill>
                <a:srgbClr val="000000"/>
              </a:solidFill>
              <a:latin typeface="+mj-ea"/>
              <a:ea typeface="+mj-ea"/>
            </a:endParaRPr>
          </a:p>
          <a:p>
            <a:pPr marL="0" lvl="0" indent="0" algn="just" eaLnBrk="1" fontAlgn="ctr" hangingPunct="1">
              <a:lnSpc>
                <a:spcPts val="2200"/>
              </a:lnSpc>
              <a:spcBef>
                <a:spcPts val="0"/>
              </a:spcBef>
              <a:buNone/>
              <a:defRPr/>
            </a:pPr>
            <a:r>
              <a:rPr lang="ja-JP" altLang="en-US" sz="2400" kern="1200" dirty="0" smtClean="0">
                <a:solidFill>
                  <a:srgbClr val="000000"/>
                </a:solidFill>
                <a:latin typeface="+mj-ea"/>
                <a:ea typeface="+mj-ea"/>
              </a:rPr>
              <a:t>２５．届出</a:t>
            </a:r>
            <a:endParaRPr lang="en-US" altLang="ja-JP" sz="2400" kern="1200" dirty="0" smtClean="0">
              <a:solidFill>
                <a:srgbClr val="000000"/>
              </a:solidFill>
              <a:latin typeface="+mj-ea"/>
              <a:ea typeface="+mj-ea"/>
            </a:endParaRP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80</a:t>
            </a:fld>
            <a:endParaRPr lang="ja-JP" altLang="en-US" dirty="0">
              <a:solidFill>
                <a:prstClr val="black"/>
              </a:solidFill>
              <a:latin typeface="Calibri"/>
            </a:endParaRPr>
          </a:p>
        </p:txBody>
      </p:sp>
    </p:spTree>
    <p:extLst>
      <p:ext uri="{BB962C8B-B14F-4D97-AF65-F5344CB8AC3E}">
        <p14:creationId xmlns:p14="http://schemas.microsoft.com/office/powerpoint/2010/main" val="3273335200"/>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a:blip r:embed="rId3" cstate="print"/>
          <a:tile tx="0" ty="0" sx="100000" sy="100000" flip="none" algn="tl"/>
        </a:blipFill>
        <a:effectLst/>
      </p:bgPr>
    </p:bg>
    <p:spTree>
      <p:nvGrpSpPr>
        <p:cNvPr id="1" name=""/>
        <p:cNvGrpSpPr/>
        <p:nvPr/>
      </p:nvGrpSpPr>
      <p:grpSpPr>
        <a:xfrm>
          <a:off x="0" y="0"/>
          <a:ext cx="0" cy="0"/>
          <a:chOff x="0" y="0"/>
          <a:chExt cx="0" cy="0"/>
        </a:xfrm>
      </p:grpSpPr>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81</a:t>
            </a:fld>
            <a:endParaRPr lang="ja-JP" altLang="en-US" dirty="0">
              <a:solidFill>
                <a:prstClr val="black"/>
              </a:solidFill>
              <a:latin typeface="Calibri"/>
            </a:endParaRPr>
          </a:p>
        </p:txBody>
      </p:sp>
      <p:sp>
        <p:nvSpPr>
          <p:cNvPr id="5" name="1 つの角を丸めた四角形 4"/>
          <p:cNvSpPr/>
          <p:nvPr/>
        </p:nvSpPr>
        <p:spPr bwMode="auto">
          <a:xfrm>
            <a:off x="462980" y="1916832"/>
            <a:ext cx="9170540" cy="1728192"/>
          </a:xfrm>
          <a:prstGeom prst="round1Rect">
            <a:avLst>
              <a:gd name="adj" fmla="val 0"/>
            </a:avLst>
          </a:prstGeom>
          <a:noFill/>
          <a:ln w="12700">
            <a:solidFill>
              <a:schemeClr val="tx1"/>
            </a:solidFill>
          </a:ln>
          <a:effectLst/>
          <a:extLst/>
        </p:spPr>
        <p:txBody>
          <a:bodyPr vert="horz" wrap="square" lIns="91440" tIns="45720" rIns="91440" bIns="45720" numCol="1" rtlCol="0" anchor="ctr" anchorCtr="0" compatLnSpc="1">
            <a:prstTxWarp prst="textNoShape">
              <a:avLst/>
            </a:prstTxWarp>
          </a:bodyPr>
          <a:lstStyle/>
          <a:p>
            <a:pPr marL="268288" indent="-268288">
              <a:buFont typeface="Wingdings 2"/>
              <a:buNone/>
              <a:defRPr/>
            </a:pPr>
            <a:r>
              <a:rPr lang="en-US" altLang="ja-JP" sz="2400" dirty="0" smtClean="0">
                <a:solidFill>
                  <a:srgbClr val="000000"/>
                </a:solidFill>
                <a:latin typeface="ＭＳ Ｐゴシック" panose="020B0600070205080204" pitchFamily="50" charset="-128"/>
              </a:rPr>
              <a:t>※</a:t>
            </a:r>
            <a:r>
              <a:rPr lang="ja-JP" altLang="en-US" sz="2400" dirty="0" smtClean="0">
                <a:solidFill>
                  <a:srgbClr val="000000"/>
                </a:solidFill>
                <a:latin typeface="ＭＳ Ｐゴシック" panose="020B0600070205080204" pitchFamily="50" charset="-128"/>
              </a:rPr>
              <a:t>　スライド</a:t>
            </a:r>
            <a:r>
              <a:rPr lang="ja-JP" altLang="en-US" sz="2400" dirty="0">
                <a:solidFill>
                  <a:srgbClr val="000000"/>
                </a:solidFill>
                <a:latin typeface="ＭＳ Ｐゴシック" panose="020B0600070205080204" pitchFamily="50" charset="-128"/>
              </a:rPr>
              <a:t>各ページに記載して</a:t>
            </a:r>
            <a:r>
              <a:rPr lang="ja-JP" altLang="en-US" sz="2400" dirty="0" smtClean="0">
                <a:solidFill>
                  <a:srgbClr val="000000"/>
                </a:solidFill>
                <a:latin typeface="ＭＳ Ｐゴシック" panose="020B0600070205080204" pitchFamily="50" charset="-128"/>
              </a:rPr>
              <a:t>いる</a:t>
            </a:r>
            <a:r>
              <a:rPr lang="en-US" altLang="ja-JP" sz="2400" smtClean="0">
                <a:solidFill>
                  <a:srgbClr val="000000"/>
                </a:solidFill>
                <a:latin typeface="ＭＳ Ｐゴシック" panose="020B0600070205080204" pitchFamily="50" charset="-128"/>
              </a:rPr>
              <a:t>【</a:t>
            </a:r>
            <a:r>
              <a:rPr lang="ja-JP" altLang="en-US" sz="2400" smtClean="0">
                <a:solidFill>
                  <a:srgbClr val="000000"/>
                </a:solidFill>
                <a:latin typeface="ＭＳ Ｐゴシック" panose="020B0600070205080204" pitchFamily="50" charset="-128"/>
              </a:rPr>
              <a:t>点ｐ○</a:t>
            </a:r>
            <a:r>
              <a:rPr lang="ja-JP" altLang="en-US" sz="2400" dirty="0" smtClean="0">
                <a:solidFill>
                  <a:srgbClr val="000000"/>
                </a:solidFill>
                <a:latin typeface="ＭＳ Ｐゴシック" panose="020B0600070205080204" pitchFamily="50" charset="-128"/>
              </a:rPr>
              <a:t>○</a:t>
            </a:r>
            <a:r>
              <a:rPr lang="ja-JP" altLang="en-US" sz="2400" smtClean="0">
                <a:solidFill>
                  <a:srgbClr val="000000"/>
                </a:solidFill>
                <a:latin typeface="ＭＳ Ｐゴシック" panose="020B0600070205080204" pitchFamily="50" charset="-128"/>
              </a:rPr>
              <a:t>、留ｐ○</a:t>
            </a:r>
            <a:r>
              <a:rPr lang="ja-JP" altLang="en-US" sz="2400" dirty="0" smtClean="0">
                <a:solidFill>
                  <a:srgbClr val="000000"/>
                </a:solidFill>
                <a:latin typeface="ＭＳ Ｐゴシック" panose="020B0600070205080204" pitchFamily="50" charset="-128"/>
              </a:rPr>
              <a:t>○</a:t>
            </a:r>
            <a:r>
              <a:rPr lang="ja-JP" altLang="en-US" sz="2400" smtClean="0">
                <a:solidFill>
                  <a:srgbClr val="000000"/>
                </a:solidFill>
                <a:latin typeface="ＭＳ Ｐゴシック" panose="020B0600070205080204" pitchFamily="50" charset="-128"/>
              </a:rPr>
              <a:t>、施告ｐ○</a:t>
            </a:r>
            <a:r>
              <a:rPr lang="ja-JP" altLang="en-US" sz="2400" dirty="0" smtClean="0">
                <a:solidFill>
                  <a:srgbClr val="000000"/>
                </a:solidFill>
                <a:latin typeface="ＭＳ Ｐゴシック" panose="020B0600070205080204" pitchFamily="50" charset="-128"/>
              </a:rPr>
              <a:t>○</a:t>
            </a:r>
            <a:r>
              <a:rPr lang="ja-JP" altLang="en-US" sz="2400" smtClean="0">
                <a:solidFill>
                  <a:srgbClr val="000000"/>
                </a:solidFill>
                <a:latin typeface="ＭＳ Ｐゴシック" panose="020B0600070205080204" pitchFamily="50" charset="-128"/>
              </a:rPr>
              <a:t>、施通ｐ○</a:t>
            </a:r>
            <a:r>
              <a:rPr lang="ja-JP" altLang="en-US" sz="2400" dirty="0" smtClean="0">
                <a:solidFill>
                  <a:srgbClr val="000000"/>
                </a:solidFill>
                <a:latin typeface="ＭＳ Ｐゴシック" panose="020B0600070205080204" pitchFamily="50" charset="-128"/>
              </a:rPr>
              <a:t>○</a:t>
            </a:r>
            <a:r>
              <a:rPr lang="en-US" altLang="ja-JP" sz="2400" dirty="0" smtClean="0">
                <a:solidFill>
                  <a:srgbClr val="000000"/>
                </a:solidFill>
                <a:latin typeface="ＭＳ Ｐゴシック" panose="020B0600070205080204" pitchFamily="50" charset="-128"/>
              </a:rPr>
              <a:t>】</a:t>
            </a:r>
            <a:r>
              <a:rPr lang="ja-JP" altLang="en-US" sz="2400" dirty="0">
                <a:solidFill>
                  <a:srgbClr val="000000"/>
                </a:solidFill>
                <a:latin typeface="ＭＳ Ｐゴシック" panose="020B0600070205080204" pitchFamily="50" charset="-128"/>
              </a:rPr>
              <a:t>等</a:t>
            </a:r>
            <a:r>
              <a:rPr lang="ja-JP" altLang="en-US" sz="2400" dirty="0" smtClean="0">
                <a:solidFill>
                  <a:srgbClr val="000000"/>
                </a:solidFill>
                <a:latin typeface="ＭＳ Ｐゴシック" panose="020B0600070205080204" pitchFamily="50" charset="-128"/>
              </a:rPr>
              <a:t>は</a:t>
            </a:r>
            <a:r>
              <a:rPr lang="en-US" altLang="ja-JP" sz="2400" dirty="0" smtClean="0">
                <a:solidFill>
                  <a:srgbClr val="000000"/>
                </a:solidFill>
                <a:latin typeface="ＭＳ Ｐゴシック" panose="020B0600070205080204" pitchFamily="50" charset="-128"/>
              </a:rPr>
              <a:t>『</a:t>
            </a:r>
            <a:r>
              <a:rPr lang="ja-JP" altLang="en-US" sz="2400" dirty="0">
                <a:solidFill>
                  <a:srgbClr val="000000"/>
                </a:solidFill>
                <a:latin typeface="ＭＳ Ｐゴシック" panose="020B0600070205080204" pitchFamily="50" charset="-128"/>
              </a:rPr>
              <a:t>改定診療報酬点数表参考資料</a:t>
            </a:r>
            <a:r>
              <a:rPr lang="en-US" altLang="ja-JP" sz="2400" dirty="0">
                <a:solidFill>
                  <a:srgbClr val="000000"/>
                </a:solidFill>
                <a:latin typeface="ＭＳ Ｐゴシック" panose="020B0600070205080204" pitchFamily="50" charset="-128"/>
              </a:rPr>
              <a:t>』</a:t>
            </a:r>
            <a:r>
              <a:rPr lang="ja-JP" altLang="en-US" sz="2400" dirty="0" smtClean="0">
                <a:solidFill>
                  <a:srgbClr val="000000"/>
                </a:solidFill>
                <a:latin typeface="ＭＳ Ｐゴシック" panose="020B0600070205080204" pitchFamily="50" charset="-128"/>
              </a:rPr>
              <a:t>の点数</a:t>
            </a:r>
            <a:r>
              <a:rPr lang="ja-JP" altLang="en-US" sz="2400" dirty="0">
                <a:solidFill>
                  <a:srgbClr val="000000"/>
                </a:solidFill>
                <a:latin typeface="ＭＳ Ｐゴシック" panose="020B0600070205080204" pitchFamily="50" charset="-128"/>
              </a:rPr>
              <a:t>告示</a:t>
            </a:r>
            <a:r>
              <a:rPr lang="ja-JP" altLang="en-US" sz="2400" dirty="0" smtClean="0">
                <a:solidFill>
                  <a:srgbClr val="000000"/>
                </a:solidFill>
                <a:latin typeface="ＭＳ Ｐゴシック" panose="020B0600070205080204" pitchFamily="50" charset="-128"/>
              </a:rPr>
              <a:t>、</a:t>
            </a:r>
            <a:endParaRPr lang="en-US" altLang="ja-JP" sz="2400" dirty="0" smtClean="0">
              <a:solidFill>
                <a:srgbClr val="000000"/>
              </a:solidFill>
              <a:latin typeface="ＭＳ Ｐゴシック" panose="020B0600070205080204" pitchFamily="50" charset="-128"/>
            </a:endParaRPr>
          </a:p>
          <a:p>
            <a:pPr marL="268288" indent="-268288">
              <a:buFont typeface="Wingdings 2"/>
              <a:buNone/>
              <a:defRPr/>
            </a:pPr>
            <a:r>
              <a:rPr lang="ja-JP" altLang="en-US" sz="2400" dirty="0">
                <a:solidFill>
                  <a:srgbClr val="000000"/>
                </a:solidFill>
                <a:latin typeface="ＭＳ Ｐゴシック" panose="020B0600070205080204" pitchFamily="50" charset="-128"/>
              </a:rPr>
              <a:t>　</a:t>
            </a:r>
            <a:r>
              <a:rPr lang="ja-JP" altLang="en-US" sz="2400" dirty="0" smtClean="0">
                <a:solidFill>
                  <a:srgbClr val="000000"/>
                </a:solidFill>
                <a:latin typeface="ＭＳ Ｐゴシック" panose="020B0600070205080204" pitchFamily="50" charset="-128"/>
              </a:rPr>
              <a:t>留意</a:t>
            </a:r>
            <a:r>
              <a:rPr lang="ja-JP" altLang="en-US" sz="2400" dirty="0">
                <a:solidFill>
                  <a:srgbClr val="000000"/>
                </a:solidFill>
                <a:latin typeface="ＭＳ Ｐゴシック" panose="020B0600070205080204" pitchFamily="50" charset="-128"/>
              </a:rPr>
              <a:t>事項通知、施設基準告示</a:t>
            </a:r>
            <a:r>
              <a:rPr lang="ja-JP" altLang="en-US" sz="2400" dirty="0" smtClean="0">
                <a:solidFill>
                  <a:srgbClr val="000000"/>
                </a:solidFill>
                <a:latin typeface="ＭＳ Ｐゴシック" panose="020B0600070205080204" pitchFamily="50" charset="-128"/>
              </a:rPr>
              <a:t>、施設</a:t>
            </a:r>
            <a:r>
              <a:rPr lang="ja-JP" altLang="en-US" sz="2400" dirty="0">
                <a:solidFill>
                  <a:srgbClr val="000000"/>
                </a:solidFill>
                <a:latin typeface="ＭＳ Ｐゴシック" panose="020B0600070205080204" pitchFamily="50" charset="-128"/>
              </a:rPr>
              <a:t>基</a:t>
            </a:r>
            <a:r>
              <a:rPr lang="ja-JP" altLang="en-US" sz="2400" dirty="0" smtClean="0">
                <a:solidFill>
                  <a:srgbClr val="000000"/>
                </a:solidFill>
                <a:latin typeface="ＭＳ Ｐゴシック" panose="020B0600070205080204" pitchFamily="50" charset="-128"/>
              </a:rPr>
              <a:t>準通知の関連ページを示しています。</a:t>
            </a:r>
            <a:endParaRPr lang="ja-JP" altLang="en-US" sz="2400" dirty="0">
              <a:solidFill>
                <a:srgbClr val="000000"/>
              </a:solidFill>
              <a:latin typeface="ＭＳ Ｐゴシック" panose="020B0600070205080204" pitchFamily="50" charset="-128"/>
            </a:endParaRPr>
          </a:p>
        </p:txBody>
      </p:sp>
    </p:spTree>
    <p:extLst>
      <p:ext uri="{BB962C8B-B14F-4D97-AF65-F5344CB8AC3E}">
        <p14:creationId xmlns:p14="http://schemas.microsoft.com/office/powerpoint/2010/main" val="2589495081"/>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7" name="Rectangle 2"/>
          <p:cNvSpPr>
            <a:spLocks noChangeArrowheads="1"/>
          </p:cNvSpPr>
          <p:nvPr/>
        </p:nvSpPr>
        <p:spPr bwMode="auto">
          <a:xfrm>
            <a:off x="194414" y="44450"/>
            <a:ext cx="9517327" cy="649288"/>
          </a:xfrm>
          <a:prstGeom prst="rect">
            <a:avLst/>
          </a:prstGeom>
          <a:solidFill>
            <a:srgbClr val="99CC00"/>
          </a:solidFill>
          <a:ln w="38100" cmpd="dbl">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pPr>
            <a:r>
              <a:rPr lang="ja-JP" altLang="en-US" dirty="0">
                <a:solidFill>
                  <a:srgbClr val="000000"/>
                </a:solidFill>
              </a:rPr>
              <a:t>１</a:t>
            </a:r>
            <a:r>
              <a:rPr lang="ja-JP" altLang="en-US" dirty="0" smtClean="0">
                <a:solidFill>
                  <a:srgbClr val="000000"/>
                </a:solidFill>
              </a:rPr>
              <a:t>．かかりつけ医</a:t>
            </a:r>
            <a:r>
              <a:rPr lang="ja-JP" altLang="en-US" dirty="0">
                <a:solidFill>
                  <a:srgbClr val="000000"/>
                </a:solidFill>
              </a:rPr>
              <a:t>機能</a:t>
            </a:r>
            <a:r>
              <a:rPr lang="ja-JP" altLang="en-US" dirty="0" smtClean="0">
                <a:solidFill>
                  <a:srgbClr val="000000"/>
                </a:solidFill>
              </a:rPr>
              <a:t>の更なる評価</a:t>
            </a:r>
          </a:p>
        </p:txBody>
      </p:sp>
      <p:sp>
        <p:nvSpPr>
          <p:cNvPr id="7" name="正方形/長方形 6"/>
          <p:cNvSpPr/>
          <p:nvPr/>
        </p:nvSpPr>
        <p:spPr>
          <a:xfrm>
            <a:off x="161315" y="1944116"/>
            <a:ext cx="9493250" cy="4888518"/>
          </a:xfrm>
          <a:prstGeom prst="rect">
            <a:avLst/>
          </a:prstGeom>
        </p:spPr>
        <p:style>
          <a:lnRef idx="1">
            <a:schemeClr val="accent5"/>
          </a:lnRef>
          <a:fillRef idx="2">
            <a:schemeClr val="accent5"/>
          </a:fillRef>
          <a:effectRef idx="1">
            <a:schemeClr val="accent5"/>
          </a:effectRef>
          <a:fontRef idx="minor">
            <a:schemeClr val="dk1"/>
          </a:fontRef>
        </p:style>
        <p:txBody>
          <a:bodyPr>
            <a:spAutoFit/>
          </a:bodyPr>
          <a:lstStyle>
            <a:lvl1pPr eaLnBrk="0" hangingPunct="0">
              <a:defRPr kumimoji="1">
                <a:solidFill>
                  <a:schemeClr val="tx1"/>
                </a:solidFill>
                <a:latin typeface="Arial" charset="0"/>
                <a:ea typeface="ＭＳ Ｐゴシック" charset="-128"/>
              </a:defRPr>
            </a:lvl1pPr>
            <a:lvl2pPr marL="742950" indent="-285750" eaLnBrk="0" hangingPunct="0">
              <a:defRPr kumimoji="1">
                <a:solidFill>
                  <a:schemeClr val="tx1"/>
                </a:solidFill>
                <a:latin typeface="Arial" charset="0"/>
                <a:ea typeface="ＭＳ Ｐゴシック" charset="-128"/>
              </a:defRPr>
            </a:lvl2pPr>
            <a:lvl3pPr marL="1143000" indent="-228600" eaLnBrk="0" hangingPunct="0">
              <a:defRPr kumimoji="1">
                <a:solidFill>
                  <a:schemeClr val="tx1"/>
                </a:solidFill>
                <a:latin typeface="Arial" charset="0"/>
                <a:ea typeface="ＭＳ Ｐゴシック" charset="-128"/>
              </a:defRPr>
            </a:lvl3pPr>
            <a:lvl4pPr marL="1600200" indent="-228600" eaLnBrk="0" hangingPunct="0">
              <a:defRPr kumimoji="1">
                <a:solidFill>
                  <a:schemeClr val="tx1"/>
                </a:solidFill>
                <a:latin typeface="Arial" charset="0"/>
                <a:ea typeface="ＭＳ Ｐゴシック" charset="-128"/>
              </a:defRPr>
            </a:lvl4pPr>
            <a:lvl5pPr marL="2057400" indent="-228600" eaLnBrk="0" hangingPunct="0">
              <a:defRPr kumimoji="1">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a:solidFill>
                  <a:schemeClr val="tx1"/>
                </a:solidFill>
                <a:latin typeface="Arial" charset="0"/>
                <a:ea typeface="ＭＳ Ｐゴシック" charset="-128"/>
              </a:defRPr>
            </a:lvl9pPr>
          </a:lstStyle>
          <a:p>
            <a:pPr>
              <a:lnSpc>
                <a:spcPts val="2200"/>
              </a:lnSpc>
            </a:pPr>
            <a:r>
              <a:rPr lang="ja-JP" altLang="en-US" sz="2000" kern="0" dirty="0">
                <a:solidFill>
                  <a:prstClr val="black"/>
                </a:solidFill>
                <a:latin typeface="ＭＳ Ｐゴシック"/>
                <a:ea typeface="ＭＳ Ｐゴシック"/>
                <a:cs typeface="Times New Roman"/>
              </a:rPr>
              <a:t>◇</a:t>
            </a:r>
            <a:r>
              <a:rPr lang="ja-JP" altLang="en-US" sz="2000" kern="100" dirty="0" smtClean="0">
                <a:solidFill>
                  <a:prstClr val="black"/>
                </a:solidFill>
                <a:latin typeface="ＭＳ Ｐゴシック"/>
                <a:ea typeface="ＭＳ Ｐゴシック"/>
                <a:cs typeface="Times New Roman"/>
              </a:rPr>
              <a:t> 前回改定</a:t>
            </a:r>
            <a:r>
              <a:rPr lang="ja-JP" altLang="en-US" sz="2000" kern="100" dirty="0">
                <a:solidFill>
                  <a:prstClr val="black"/>
                </a:solidFill>
                <a:latin typeface="ＭＳ Ｐゴシック"/>
                <a:ea typeface="ＭＳ Ｐゴシック"/>
                <a:cs typeface="Times New Roman"/>
              </a:rPr>
              <a:t>に</a:t>
            </a:r>
            <a:r>
              <a:rPr lang="ja-JP" altLang="en-US" sz="2000" kern="100" dirty="0" smtClean="0">
                <a:solidFill>
                  <a:prstClr val="black"/>
                </a:solidFill>
                <a:latin typeface="ＭＳ Ｐゴシック"/>
                <a:ea typeface="ＭＳ Ｐゴシック"/>
                <a:cs typeface="Times New Roman"/>
              </a:rPr>
              <a:t>おいて、日本医師会</a:t>
            </a:r>
            <a:r>
              <a:rPr lang="ja-JP" altLang="ja-JP" sz="2000" kern="0" dirty="0" smtClean="0">
                <a:solidFill>
                  <a:prstClr val="black"/>
                </a:solidFill>
                <a:latin typeface="ＭＳ Ｐゴシック"/>
                <a:ea typeface="ＭＳ Ｐゴシック"/>
                <a:cs typeface="ＭＳ ゴシック"/>
              </a:rPr>
              <a:t>が</a:t>
            </a:r>
            <a:r>
              <a:rPr lang="ja-JP" altLang="ja-JP" sz="2000" kern="0" dirty="0">
                <a:solidFill>
                  <a:prstClr val="black"/>
                </a:solidFill>
                <a:latin typeface="ＭＳ Ｐゴシック"/>
                <a:ea typeface="ＭＳ Ｐゴシック"/>
                <a:cs typeface="ＭＳ ゴシック"/>
              </a:rPr>
              <a:t>従来から強く主張して</a:t>
            </a:r>
            <a:r>
              <a:rPr lang="ja-JP" altLang="ja-JP" sz="2000" kern="0" dirty="0" err="1" smtClean="0">
                <a:solidFill>
                  <a:prstClr val="black"/>
                </a:solidFill>
                <a:latin typeface="ＭＳ Ｐゴシック"/>
                <a:ea typeface="ＭＳ Ｐゴシック"/>
                <a:cs typeface="ＭＳ ゴシック"/>
              </a:rPr>
              <a:t>きた</a:t>
            </a:r>
            <a:r>
              <a:rPr lang="ja-JP" altLang="ja-JP" sz="2000" kern="0" dirty="0" err="1" smtClean="0">
                <a:solidFill>
                  <a:srgbClr val="FF0000"/>
                </a:solidFill>
                <a:latin typeface="ＭＳ Ｐゴシック"/>
                <a:ea typeface="ＭＳ Ｐゴシック"/>
                <a:cs typeface="ＭＳ ゴシック"/>
              </a:rPr>
              <a:t>かかりつけ</a:t>
            </a:r>
            <a:r>
              <a:rPr lang="ja-JP" altLang="ja-JP" sz="2000" kern="0" dirty="0" smtClean="0">
                <a:solidFill>
                  <a:srgbClr val="FF0000"/>
                </a:solidFill>
                <a:latin typeface="ＭＳ Ｐゴシック"/>
                <a:ea typeface="ＭＳ Ｐゴシック"/>
                <a:cs typeface="ＭＳ ゴシック"/>
              </a:rPr>
              <a:t>医機能の</a:t>
            </a:r>
            <a:endParaRPr lang="en-US" altLang="ja-JP" sz="2000" kern="0" dirty="0" smtClean="0">
              <a:solidFill>
                <a:srgbClr val="FF0000"/>
              </a:solidFill>
              <a:latin typeface="ＭＳ Ｐゴシック"/>
              <a:ea typeface="ＭＳ Ｐゴシック"/>
              <a:cs typeface="ＭＳ ゴシック"/>
            </a:endParaRPr>
          </a:p>
          <a:p>
            <a:pPr>
              <a:lnSpc>
                <a:spcPts val="2200"/>
              </a:lnSpc>
            </a:pPr>
            <a:r>
              <a:rPr lang="en-US" altLang="ja-JP" sz="2000" kern="0" dirty="0">
                <a:solidFill>
                  <a:srgbClr val="FF0000"/>
                </a:solidFill>
                <a:latin typeface="ＭＳ Ｐゴシック"/>
                <a:ea typeface="ＭＳ Ｐゴシック"/>
                <a:cs typeface="ＭＳ ゴシック"/>
              </a:rPr>
              <a:t> </a:t>
            </a:r>
            <a:r>
              <a:rPr lang="en-US" altLang="ja-JP" sz="2000" kern="0" dirty="0" smtClean="0">
                <a:solidFill>
                  <a:srgbClr val="FF0000"/>
                </a:solidFill>
                <a:latin typeface="ＭＳ Ｐゴシック"/>
                <a:ea typeface="ＭＳ Ｐゴシック"/>
                <a:cs typeface="ＭＳ ゴシック"/>
              </a:rPr>
              <a:t>  </a:t>
            </a:r>
            <a:r>
              <a:rPr lang="ja-JP" altLang="ja-JP" sz="2000" kern="0" dirty="0" smtClean="0">
                <a:solidFill>
                  <a:srgbClr val="FF0000"/>
                </a:solidFill>
                <a:latin typeface="ＭＳ Ｐゴシック"/>
                <a:ea typeface="ＭＳ Ｐゴシック"/>
                <a:cs typeface="ＭＳ ゴシック"/>
              </a:rPr>
              <a:t>評価の道筋</a:t>
            </a:r>
            <a:r>
              <a:rPr lang="ja-JP" altLang="en-US" sz="2000" kern="0" dirty="0" smtClean="0">
                <a:solidFill>
                  <a:srgbClr val="FF0000"/>
                </a:solidFill>
                <a:latin typeface="ＭＳ Ｐゴシック"/>
                <a:ea typeface="ＭＳ Ｐゴシック"/>
                <a:cs typeface="ＭＳ ゴシック"/>
              </a:rPr>
              <a:t>として</a:t>
            </a:r>
            <a:r>
              <a:rPr lang="ja-JP" altLang="ja-JP" sz="2000" dirty="0" smtClean="0">
                <a:solidFill>
                  <a:prstClr val="black"/>
                </a:solidFill>
              </a:rPr>
              <a:t>、</a:t>
            </a:r>
            <a:r>
              <a:rPr lang="ja-JP" altLang="ja-JP" sz="2000" dirty="0">
                <a:solidFill>
                  <a:prstClr val="black"/>
                </a:solidFill>
              </a:rPr>
              <a:t>複数の慢性疾患をもつ患者に対し、服薬管理や健康</a:t>
            </a:r>
            <a:r>
              <a:rPr lang="ja-JP" altLang="ja-JP" sz="2000" dirty="0" smtClean="0">
                <a:solidFill>
                  <a:prstClr val="black"/>
                </a:solidFill>
              </a:rPr>
              <a:t>管理等も</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含め</a:t>
            </a:r>
            <a:r>
              <a:rPr lang="ja-JP" altLang="ja-JP" sz="2000" dirty="0">
                <a:solidFill>
                  <a:prstClr val="black"/>
                </a:solidFill>
              </a:rPr>
              <a:t>、継続的かつ全人的な医療を行うかかりつけ医機能を評価し、地域包括</a:t>
            </a:r>
            <a:r>
              <a:rPr lang="ja-JP" altLang="ja-JP" sz="2000" dirty="0" smtClean="0">
                <a:solidFill>
                  <a:prstClr val="black"/>
                </a:solidFill>
              </a:rPr>
              <a:t>診療加</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算</a:t>
            </a:r>
            <a:r>
              <a:rPr lang="ja-JP" altLang="ja-JP" sz="2000" dirty="0">
                <a:solidFill>
                  <a:prstClr val="black"/>
                </a:solidFill>
              </a:rPr>
              <a:t>・地域包括診療料を新設した。</a:t>
            </a:r>
          </a:p>
          <a:p>
            <a:pPr>
              <a:lnSpc>
                <a:spcPts val="2200"/>
              </a:lnSpc>
            </a:pPr>
            <a:r>
              <a:rPr lang="ja-JP" altLang="en-US" sz="2000" dirty="0">
                <a:solidFill>
                  <a:prstClr val="black"/>
                </a:solidFill>
              </a:rPr>
              <a:t>◇</a:t>
            </a:r>
            <a:r>
              <a:rPr lang="ja-JP" altLang="en-US" sz="2000" dirty="0" smtClean="0">
                <a:solidFill>
                  <a:prstClr val="black"/>
                </a:solidFill>
              </a:rPr>
              <a:t> </a:t>
            </a:r>
            <a:r>
              <a:rPr lang="ja-JP" altLang="ja-JP" sz="2000" dirty="0" smtClean="0">
                <a:solidFill>
                  <a:prstClr val="black"/>
                </a:solidFill>
              </a:rPr>
              <a:t>今回</a:t>
            </a:r>
            <a:r>
              <a:rPr lang="ja-JP" altLang="ja-JP" sz="2000" dirty="0">
                <a:solidFill>
                  <a:prstClr val="black"/>
                </a:solidFill>
              </a:rPr>
              <a:t>の改定では</a:t>
            </a:r>
            <a:r>
              <a:rPr lang="ja-JP" altLang="ja-JP" sz="2000" dirty="0" smtClean="0">
                <a:solidFill>
                  <a:prstClr val="black"/>
                </a:solidFill>
              </a:rPr>
              <a:t>、</a:t>
            </a:r>
            <a:r>
              <a:rPr lang="ja-JP" altLang="en-US" sz="2000" dirty="0" smtClean="0">
                <a:solidFill>
                  <a:prstClr val="black"/>
                </a:solidFill>
              </a:rPr>
              <a:t>更なる普及を図るため、</a:t>
            </a:r>
            <a:r>
              <a:rPr lang="ja-JP" altLang="ja-JP" sz="2000" dirty="0" smtClean="0">
                <a:solidFill>
                  <a:prstClr val="black"/>
                </a:solidFill>
              </a:rPr>
              <a:t>これら</a:t>
            </a:r>
            <a:r>
              <a:rPr lang="ja-JP" altLang="ja-JP" sz="2000" dirty="0">
                <a:solidFill>
                  <a:prstClr val="black"/>
                </a:solidFill>
              </a:rPr>
              <a:t>点数の要件緩和と</a:t>
            </a:r>
            <a:r>
              <a:rPr lang="ja-JP" altLang="ja-JP" sz="2000" dirty="0" smtClean="0">
                <a:solidFill>
                  <a:prstClr val="black"/>
                </a:solidFill>
              </a:rPr>
              <a:t>、認知症</a:t>
            </a:r>
            <a:r>
              <a:rPr lang="ja-JP" altLang="ja-JP" sz="2000" dirty="0">
                <a:solidFill>
                  <a:prstClr val="black"/>
                </a:solidFill>
              </a:rPr>
              <a:t>や</a:t>
            </a:r>
            <a:r>
              <a:rPr lang="ja-JP" altLang="ja-JP" sz="2000" dirty="0" smtClean="0">
                <a:solidFill>
                  <a:prstClr val="black"/>
                </a:solidFill>
              </a:rPr>
              <a:t>小児</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において</a:t>
            </a:r>
            <a:r>
              <a:rPr lang="ja-JP" altLang="en-US" sz="2000" dirty="0" smtClean="0">
                <a:solidFill>
                  <a:prstClr val="black"/>
                </a:solidFill>
              </a:rPr>
              <a:t>も</a:t>
            </a:r>
            <a:r>
              <a:rPr lang="ja-JP" altLang="ja-JP" sz="2000" dirty="0" smtClean="0">
                <a:solidFill>
                  <a:prstClr val="black"/>
                </a:solidFill>
              </a:rPr>
              <a:t>、</a:t>
            </a:r>
            <a:r>
              <a:rPr lang="ja-JP" altLang="ja-JP" sz="2000" dirty="0" smtClean="0">
                <a:solidFill>
                  <a:srgbClr val="FF0000"/>
                </a:solidFill>
              </a:rPr>
              <a:t>かかりつけ</a:t>
            </a:r>
            <a:r>
              <a:rPr lang="ja-JP" altLang="ja-JP" sz="2000" dirty="0">
                <a:solidFill>
                  <a:srgbClr val="FF0000"/>
                </a:solidFill>
              </a:rPr>
              <a:t>医機能の評価を拡大</a:t>
            </a:r>
            <a:r>
              <a:rPr lang="ja-JP" altLang="ja-JP" sz="2000" dirty="0">
                <a:solidFill>
                  <a:prstClr val="black"/>
                </a:solidFill>
              </a:rPr>
              <a:t>することができた。</a:t>
            </a:r>
          </a:p>
          <a:p>
            <a:pPr>
              <a:lnSpc>
                <a:spcPts val="2200"/>
              </a:lnSpc>
            </a:pPr>
            <a:r>
              <a:rPr lang="ja-JP" altLang="en-US" sz="2000" dirty="0" smtClean="0">
                <a:solidFill>
                  <a:prstClr val="black"/>
                </a:solidFill>
              </a:rPr>
              <a:t>◇ また、</a:t>
            </a:r>
            <a:r>
              <a:rPr lang="ja-JP" altLang="ja-JP" sz="2000" dirty="0" smtClean="0">
                <a:solidFill>
                  <a:prstClr val="black"/>
                </a:solidFill>
              </a:rPr>
              <a:t>前回</a:t>
            </a:r>
            <a:r>
              <a:rPr lang="ja-JP" altLang="ja-JP" sz="2000" dirty="0">
                <a:solidFill>
                  <a:prstClr val="black"/>
                </a:solidFill>
              </a:rPr>
              <a:t>改定では、外来の機能分化の推進の観点から、大病院の紹介率・</a:t>
            </a:r>
            <a:r>
              <a:rPr lang="ja-JP" altLang="ja-JP" sz="2000" dirty="0" smtClean="0">
                <a:solidFill>
                  <a:prstClr val="black"/>
                </a:solidFill>
              </a:rPr>
              <a:t>逆紹介</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率を引上げる</a:t>
            </a:r>
            <a:r>
              <a:rPr lang="ja-JP" altLang="ja-JP" sz="2000" dirty="0">
                <a:solidFill>
                  <a:prstClr val="black"/>
                </a:solidFill>
              </a:rPr>
              <a:t>とともに、こうした紹介率・逆紹介率の規定を満たさない大病院の</a:t>
            </a:r>
            <a:r>
              <a:rPr lang="ja-JP" altLang="ja-JP" sz="2000" dirty="0" smtClean="0">
                <a:solidFill>
                  <a:prstClr val="black"/>
                </a:solidFill>
              </a:rPr>
              <a:t>長期</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処方（</a:t>
            </a:r>
            <a:r>
              <a:rPr lang="ja-JP" altLang="en-US" sz="2000" dirty="0">
                <a:solidFill>
                  <a:prstClr val="black"/>
                </a:solidFill>
              </a:rPr>
              <a:t>３０</a:t>
            </a:r>
            <a:r>
              <a:rPr lang="ja-JP" altLang="ja-JP" sz="2000" dirty="0" smtClean="0">
                <a:solidFill>
                  <a:prstClr val="black"/>
                </a:solidFill>
              </a:rPr>
              <a:t>日分</a:t>
            </a:r>
            <a:r>
              <a:rPr lang="ja-JP" altLang="ja-JP" sz="2000" dirty="0">
                <a:solidFill>
                  <a:prstClr val="black"/>
                </a:solidFill>
              </a:rPr>
              <a:t>以上の投薬）に対する処方料・処方せん料・薬剤料の減算</a:t>
            </a:r>
            <a:r>
              <a:rPr lang="ja-JP" altLang="ja-JP" sz="2000" dirty="0" smtClean="0">
                <a:solidFill>
                  <a:prstClr val="black"/>
                </a:solidFill>
              </a:rPr>
              <a:t>措置</a:t>
            </a:r>
            <a:endParaRPr lang="en-US" altLang="ja-JP" sz="2000" dirty="0" smtClean="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a:t>
            </a:r>
            <a:r>
              <a:rPr lang="ja-JP" altLang="ja-JP" sz="2000" dirty="0" smtClean="0">
                <a:solidFill>
                  <a:prstClr val="black"/>
                </a:solidFill>
              </a:rPr>
              <a:t>（</a:t>
            </a:r>
            <a:r>
              <a:rPr lang="ja-JP" altLang="en-US" sz="2000" dirty="0" smtClean="0">
                <a:solidFill>
                  <a:prstClr val="black"/>
                </a:solidFill>
              </a:rPr>
              <a:t>６０／１００</a:t>
            </a:r>
            <a:r>
              <a:rPr lang="ja-JP" altLang="ja-JP" sz="2000" dirty="0" smtClean="0">
                <a:solidFill>
                  <a:prstClr val="black"/>
                </a:solidFill>
              </a:rPr>
              <a:t>）を設ける</a:t>
            </a:r>
            <a:r>
              <a:rPr lang="ja-JP" altLang="ja-JP" sz="2000" dirty="0">
                <a:solidFill>
                  <a:prstClr val="black"/>
                </a:solidFill>
              </a:rPr>
              <a:t>など、</a:t>
            </a:r>
            <a:r>
              <a:rPr lang="ja-JP" altLang="ja-JP" sz="2000" dirty="0">
                <a:solidFill>
                  <a:srgbClr val="FF0000"/>
                </a:solidFill>
              </a:rPr>
              <a:t>大病院から診療所、中小病院への外来患者の誘導策</a:t>
            </a:r>
            <a:r>
              <a:rPr lang="ja-JP" altLang="ja-JP" sz="2000" dirty="0" smtClean="0">
                <a:solidFill>
                  <a:prstClr val="black"/>
                </a:solidFill>
              </a:rPr>
              <a:t>も</a:t>
            </a:r>
            <a:endParaRPr lang="en-US" altLang="ja-JP" sz="2000" dirty="0" smtClean="0">
              <a:solidFill>
                <a:prstClr val="black"/>
              </a:solidFill>
            </a:endParaRPr>
          </a:p>
          <a:p>
            <a:pPr>
              <a:lnSpc>
                <a:spcPts val="2200"/>
              </a:lnSpc>
            </a:pPr>
            <a:r>
              <a:rPr lang="ja-JP" altLang="en-US" sz="2000" dirty="0">
                <a:solidFill>
                  <a:prstClr val="black"/>
                </a:solidFill>
              </a:rPr>
              <a:t>　</a:t>
            </a:r>
            <a:r>
              <a:rPr lang="ja-JP" altLang="en-US" sz="2000" dirty="0" smtClean="0">
                <a:solidFill>
                  <a:prstClr val="black"/>
                </a:solidFill>
              </a:rPr>
              <a:t> </a:t>
            </a:r>
            <a:r>
              <a:rPr lang="ja-JP" altLang="ja-JP" sz="2000" dirty="0" smtClean="0">
                <a:solidFill>
                  <a:prstClr val="black"/>
                </a:solidFill>
              </a:rPr>
              <a:t>設けた</a:t>
            </a:r>
            <a:r>
              <a:rPr lang="ja-JP" altLang="ja-JP" sz="2000" dirty="0">
                <a:solidFill>
                  <a:prstClr val="black"/>
                </a:solidFill>
              </a:rPr>
              <a:t>。</a:t>
            </a:r>
          </a:p>
          <a:p>
            <a:pPr>
              <a:lnSpc>
                <a:spcPts val="2200"/>
              </a:lnSpc>
            </a:pPr>
            <a:r>
              <a:rPr lang="ja-JP" altLang="en-US" sz="2000" dirty="0" smtClean="0">
                <a:solidFill>
                  <a:prstClr val="black"/>
                </a:solidFill>
              </a:rPr>
              <a:t>◇ </a:t>
            </a:r>
            <a:r>
              <a:rPr lang="ja-JP" altLang="ja-JP" sz="2000" dirty="0" smtClean="0">
                <a:solidFill>
                  <a:prstClr val="black"/>
                </a:solidFill>
              </a:rPr>
              <a:t>これ</a:t>
            </a:r>
            <a:r>
              <a:rPr lang="ja-JP" altLang="ja-JP" sz="2000" dirty="0">
                <a:solidFill>
                  <a:prstClr val="black"/>
                </a:solidFill>
              </a:rPr>
              <a:t>に加え、今回「持続可能な医療保険制度を構築するための国保法等の一部を</a:t>
            </a:r>
            <a:r>
              <a:rPr lang="ja-JP" altLang="ja-JP" sz="2000" dirty="0" smtClean="0">
                <a:solidFill>
                  <a:prstClr val="black"/>
                </a:solidFill>
              </a:rPr>
              <a:t>改</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正</a:t>
            </a:r>
            <a:r>
              <a:rPr lang="ja-JP" altLang="ja-JP" sz="2000" dirty="0">
                <a:solidFill>
                  <a:prstClr val="black"/>
                </a:solidFill>
              </a:rPr>
              <a:t>する法律」の施行に伴い、医療機関相互間の機能分担や業務連携の更なる推進</a:t>
            </a:r>
            <a:r>
              <a:rPr lang="ja-JP" altLang="ja-JP" sz="2000" dirty="0" smtClean="0">
                <a:solidFill>
                  <a:prstClr val="black"/>
                </a:solidFill>
              </a:rPr>
              <a:t>の</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ため</a:t>
            </a:r>
            <a:r>
              <a:rPr lang="ja-JP" altLang="ja-JP" sz="2000" dirty="0">
                <a:solidFill>
                  <a:prstClr val="black"/>
                </a:solidFill>
              </a:rPr>
              <a:t>、特定機能病院および一般病床５００床以上の地域医療支援病院において</a:t>
            </a:r>
            <a:r>
              <a:rPr lang="ja-JP" altLang="ja-JP" sz="2000" dirty="0" smtClean="0">
                <a:solidFill>
                  <a:prstClr val="black"/>
                </a:solidFill>
              </a:rPr>
              <a:t>、</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紹介状</a:t>
            </a:r>
            <a:r>
              <a:rPr lang="ja-JP" altLang="ja-JP" sz="2000" dirty="0">
                <a:solidFill>
                  <a:prstClr val="black"/>
                </a:solidFill>
              </a:rPr>
              <a:t>なしで受診した場合の定額負担が導入された。</a:t>
            </a:r>
          </a:p>
          <a:p>
            <a:pPr>
              <a:lnSpc>
                <a:spcPts val="2200"/>
              </a:lnSpc>
            </a:pPr>
            <a:r>
              <a:rPr lang="ja-JP" altLang="en-US" sz="2000" dirty="0" smtClean="0">
                <a:solidFill>
                  <a:prstClr val="black"/>
                </a:solidFill>
              </a:rPr>
              <a:t>◇ </a:t>
            </a:r>
            <a:r>
              <a:rPr lang="ja-JP" altLang="ja-JP" sz="2000" dirty="0" smtClean="0">
                <a:solidFill>
                  <a:prstClr val="black"/>
                </a:solidFill>
              </a:rPr>
              <a:t>こう</a:t>
            </a:r>
            <a:r>
              <a:rPr lang="ja-JP" altLang="ja-JP" sz="2000" dirty="0">
                <a:solidFill>
                  <a:prstClr val="black"/>
                </a:solidFill>
              </a:rPr>
              <a:t>した外来機能分化の中で、かかりつけ医機能を強化することで、今後の改定</a:t>
            </a:r>
            <a:r>
              <a:rPr lang="ja-JP" altLang="ja-JP" sz="2000" dirty="0" smtClean="0">
                <a:solidFill>
                  <a:prstClr val="black"/>
                </a:solidFill>
              </a:rPr>
              <a:t>で</a:t>
            </a:r>
            <a:endParaRPr lang="en-US" altLang="ja-JP" sz="2000" dirty="0" smtClean="0">
              <a:solidFill>
                <a:prstClr val="black"/>
              </a:solidFill>
            </a:endParaRPr>
          </a:p>
          <a:p>
            <a:pPr>
              <a:lnSpc>
                <a:spcPts val="2200"/>
              </a:lnSpc>
            </a:pPr>
            <a:r>
              <a:rPr lang="en-US" altLang="ja-JP" sz="2000" dirty="0">
                <a:solidFill>
                  <a:prstClr val="black"/>
                </a:solidFill>
              </a:rPr>
              <a:t> </a:t>
            </a:r>
            <a:r>
              <a:rPr lang="en-US" altLang="ja-JP" sz="2000" dirty="0" smtClean="0">
                <a:solidFill>
                  <a:prstClr val="black"/>
                </a:solidFill>
              </a:rPr>
              <a:t>  </a:t>
            </a:r>
            <a:r>
              <a:rPr lang="ja-JP" altLang="ja-JP" sz="2000" dirty="0" smtClean="0">
                <a:solidFill>
                  <a:prstClr val="black"/>
                </a:solidFill>
              </a:rPr>
              <a:t>さら</a:t>
            </a:r>
            <a:r>
              <a:rPr lang="ja-JP" altLang="ja-JP" sz="2000" dirty="0">
                <a:solidFill>
                  <a:prstClr val="black"/>
                </a:solidFill>
              </a:rPr>
              <a:t>なる評価を求めていきたい</a:t>
            </a:r>
            <a:r>
              <a:rPr lang="ja-JP" altLang="ja-JP" sz="2000" dirty="0" smtClean="0">
                <a:solidFill>
                  <a:prstClr val="black"/>
                </a:solidFill>
              </a:rPr>
              <a:t>。</a:t>
            </a:r>
            <a:endParaRPr lang="ja-JP" altLang="ja-JP" sz="2000" dirty="0">
              <a:solidFill>
                <a:prstClr val="black"/>
              </a:solidFill>
            </a:endParaRPr>
          </a:p>
        </p:txBody>
      </p:sp>
      <p:sp>
        <p:nvSpPr>
          <p:cNvPr id="9" name="Rectangle 7"/>
          <p:cNvSpPr>
            <a:spLocks noChangeArrowheads="1"/>
          </p:cNvSpPr>
          <p:nvPr/>
        </p:nvSpPr>
        <p:spPr bwMode="auto">
          <a:xfrm>
            <a:off x="165110" y="762000"/>
            <a:ext cx="9494670" cy="1154832"/>
          </a:xfrm>
          <a:prstGeom prst="rect">
            <a:avLst/>
          </a:prstGeom>
          <a:solidFill>
            <a:srgbClr val="FFFF00"/>
          </a:solidFill>
          <a:ln w="9525">
            <a:solidFill>
              <a:schemeClr val="tx1"/>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eaLnBrk="1" fontAlgn="base" hangingPunct="1">
              <a:lnSpc>
                <a:spcPts val="2200"/>
              </a:lnSpc>
              <a:spcBef>
                <a:spcPts val="0"/>
              </a:spcBef>
              <a:spcAft>
                <a:spcPct val="0"/>
              </a:spcAft>
              <a:buFontTx/>
              <a:buNone/>
            </a:pPr>
            <a:r>
              <a:rPr lang="ja-JP" altLang="en-US" sz="2000" dirty="0" smtClean="0">
                <a:solidFill>
                  <a:srgbClr val="000000"/>
                </a:solidFill>
                <a:latin typeface="ＭＳ Ｐゴシック"/>
                <a:ea typeface="ＭＳ Ｐゴシック"/>
              </a:rPr>
              <a:t>（１）地域包括診療加算・地域包括診療料の要件緩和、</a:t>
            </a:r>
            <a:endParaRPr lang="en-US" altLang="ja-JP" sz="2000" dirty="0" smtClean="0">
              <a:solidFill>
                <a:srgbClr val="000000"/>
              </a:solidFill>
              <a:latin typeface="ＭＳ Ｐゴシック"/>
              <a:ea typeface="ＭＳ Ｐゴシック"/>
            </a:endParaRPr>
          </a:p>
          <a:p>
            <a:pPr eaLnBrk="1" fontAlgn="base" hangingPunct="1">
              <a:lnSpc>
                <a:spcPts val="2200"/>
              </a:lnSpc>
              <a:spcBef>
                <a:spcPts val="0"/>
              </a:spcBef>
              <a:spcAft>
                <a:spcPct val="0"/>
              </a:spcAft>
              <a:buFontTx/>
              <a:buNone/>
            </a:pPr>
            <a:r>
              <a:rPr lang="ja-JP" altLang="en-US" sz="2000" dirty="0">
                <a:solidFill>
                  <a:srgbClr val="000000"/>
                </a:solidFill>
                <a:latin typeface="ＭＳ Ｐゴシック"/>
                <a:ea typeface="ＭＳ Ｐゴシック"/>
              </a:rPr>
              <a:t>（２</a:t>
            </a:r>
            <a:r>
              <a:rPr lang="ja-JP" altLang="en-US" sz="2000" dirty="0" smtClean="0">
                <a:solidFill>
                  <a:srgbClr val="000000"/>
                </a:solidFill>
                <a:latin typeface="ＭＳ Ｐゴシック"/>
                <a:ea typeface="ＭＳ Ｐゴシック"/>
              </a:rPr>
              <a:t>）認知症に対するかかりつけ医機能の評価</a:t>
            </a:r>
            <a:r>
              <a:rPr lang="ja-JP" altLang="en-US" sz="2000" dirty="0">
                <a:solidFill>
                  <a:srgbClr val="000000"/>
                </a:solidFill>
                <a:latin typeface="ＭＳ Ｐゴシック"/>
                <a:ea typeface="ＭＳ Ｐゴシック"/>
              </a:rPr>
              <a:t>、</a:t>
            </a:r>
            <a:r>
              <a:rPr lang="ja-JP" altLang="en-US" sz="2000" dirty="0" smtClean="0">
                <a:solidFill>
                  <a:srgbClr val="000000"/>
                </a:solidFill>
                <a:latin typeface="ＭＳ Ｐゴシック"/>
                <a:ea typeface="ＭＳ Ｐゴシック"/>
              </a:rPr>
              <a:t>（</a:t>
            </a:r>
            <a:r>
              <a:rPr lang="ja-JP" altLang="en-US" sz="2000" dirty="0">
                <a:solidFill>
                  <a:srgbClr val="000000"/>
                </a:solidFill>
                <a:latin typeface="ＭＳ Ｐゴシック"/>
                <a:ea typeface="ＭＳ Ｐゴシック"/>
              </a:rPr>
              <a:t>３</a:t>
            </a:r>
            <a:r>
              <a:rPr lang="ja-JP" altLang="en-US" sz="2000" dirty="0" smtClean="0">
                <a:solidFill>
                  <a:srgbClr val="000000"/>
                </a:solidFill>
                <a:latin typeface="ＭＳ Ｐゴシック"/>
                <a:ea typeface="ＭＳ Ｐゴシック"/>
              </a:rPr>
              <a:t>）小児かかりつけ医の評価、</a:t>
            </a:r>
            <a:endParaRPr lang="en-US" altLang="ja-JP" sz="2000" dirty="0" smtClean="0">
              <a:solidFill>
                <a:srgbClr val="000000"/>
              </a:solidFill>
              <a:latin typeface="ＭＳ Ｐゴシック"/>
              <a:ea typeface="ＭＳ Ｐゴシック"/>
            </a:endParaRPr>
          </a:p>
          <a:p>
            <a:pPr eaLnBrk="1" fontAlgn="base" hangingPunct="1">
              <a:lnSpc>
                <a:spcPts val="2200"/>
              </a:lnSpc>
              <a:spcBef>
                <a:spcPts val="0"/>
              </a:spcBef>
              <a:spcAft>
                <a:spcPct val="0"/>
              </a:spcAft>
              <a:buFontTx/>
              <a:buNone/>
            </a:pPr>
            <a:r>
              <a:rPr lang="ja-JP" altLang="en-US" sz="2000" dirty="0">
                <a:solidFill>
                  <a:srgbClr val="000000"/>
                </a:solidFill>
                <a:latin typeface="ＭＳ Ｐゴシック"/>
                <a:ea typeface="ＭＳ Ｐゴシック"/>
              </a:rPr>
              <a:t>（４</a:t>
            </a:r>
            <a:r>
              <a:rPr lang="ja-JP" altLang="en-US" sz="2000" dirty="0" smtClean="0">
                <a:solidFill>
                  <a:srgbClr val="000000"/>
                </a:solidFill>
                <a:latin typeface="ＭＳ Ｐゴシック"/>
                <a:ea typeface="ＭＳ Ｐゴシック"/>
              </a:rPr>
              <a:t>）医師の基礎的な技術の再評価、（５）紹介状なしの大病院受診時の定額負担の導入　（６）ニコチン依存症管理料の対象患者の拡大　等</a:t>
            </a:r>
            <a:endParaRPr lang="en-US" altLang="ja-JP" sz="2000" dirty="0" smtClean="0">
              <a:solidFill>
                <a:srgbClr val="000000"/>
              </a:solidFill>
              <a:latin typeface="ＭＳ Ｐゴシック"/>
              <a:ea typeface="ＭＳ Ｐゴシック"/>
            </a:endParaRPr>
          </a:p>
        </p:txBody>
      </p:sp>
      <p:sp>
        <p:nvSpPr>
          <p:cNvPr id="12"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82</a:t>
            </a:fld>
            <a:endParaRPr lang="ja-JP" altLang="en-US" dirty="0">
              <a:solidFill>
                <a:prstClr val="black"/>
              </a:solidFill>
            </a:endParaRPr>
          </a:p>
        </p:txBody>
      </p:sp>
    </p:spTree>
    <p:extLst>
      <p:ext uri="{BB962C8B-B14F-4D97-AF65-F5344CB8AC3E}">
        <p14:creationId xmlns:p14="http://schemas.microsoft.com/office/powerpoint/2010/main" val="1538466396"/>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グループ化 2"/>
          <p:cNvGrpSpPr/>
          <p:nvPr/>
        </p:nvGrpSpPr>
        <p:grpSpPr>
          <a:xfrm>
            <a:off x="6250974" y="1997829"/>
            <a:ext cx="2860618" cy="2862345"/>
            <a:chOff x="5959200" y="811316"/>
            <a:chExt cx="2094644" cy="2095909"/>
          </a:xfrm>
        </p:grpSpPr>
        <p:pic>
          <p:nvPicPr>
            <p:cNvPr id="29" name="図 2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6128333" y="811316"/>
              <a:ext cx="1823140" cy="1823140"/>
            </a:xfrm>
            <a:prstGeom prst="rect">
              <a:avLst/>
            </a:prstGeom>
          </p:spPr>
        </p:pic>
        <p:sp>
          <p:nvSpPr>
            <p:cNvPr id="10" name="テキスト ボックス 9"/>
            <p:cNvSpPr txBox="1"/>
            <p:nvPr/>
          </p:nvSpPr>
          <p:spPr>
            <a:xfrm>
              <a:off x="5959200" y="2479032"/>
              <a:ext cx="2094644" cy="428193"/>
            </a:xfrm>
            <a:prstGeom prst="rect">
              <a:avLst/>
            </a:prstGeom>
            <a:noFill/>
            <a:ln>
              <a:noFill/>
            </a:ln>
          </p:spPr>
          <p:txBody>
            <a:bodyPr wrap="square" rtlCol="0">
              <a:spAutoFit/>
            </a:bodyPr>
            <a:lstStyle/>
            <a:p>
              <a:pPr algn="ctr">
                <a:defRPr/>
              </a:pPr>
              <a:r>
                <a:rPr kumimoji="0" lang="ja-JP" altLang="en-US" sz="1600" kern="0" dirty="0" smtClean="0">
                  <a:solidFill>
                    <a:prstClr val="black"/>
                  </a:solidFill>
                </a:rPr>
                <a:t>専門的な診療を提供する</a:t>
              </a:r>
              <a:endParaRPr kumimoji="0" lang="en-US" altLang="ja-JP" sz="1600" kern="0" dirty="0" smtClean="0">
                <a:solidFill>
                  <a:prstClr val="black"/>
                </a:solidFill>
              </a:endParaRPr>
            </a:p>
            <a:p>
              <a:pPr algn="ctr">
                <a:defRPr/>
              </a:pPr>
              <a:r>
                <a:rPr kumimoji="0" lang="ja-JP" altLang="en-US" sz="1600" kern="0" dirty="0" smtClean="0">
                  <a:solidFill>
                    <a:prstClr val="black"/>
                  </a:solidFill>
                </a:rPr>
                <a:t>地域</a:t>
              </a:r>
              <a:r>
                <a:rPr kumimoji="0" lang="ja-JP" altLang="en-US" sz="1600" kern="0" dirty="0">
                  <a:solidFill>
                    <a:prstClr val="black"/>
                  </a:solidFill>
                </a:rPr>
                <a:t>の拠点となるような</a:t>
              </a:r>
              <a:r>
                <a:rPr kumimoji="0" lang="ja-JP" altLang="en-US" sz="1600" kern="0" dirty="0" smtClean="0">
                  <a:solidFill>
                    <a:prstClr val="black"/>
                  </a:solidFill>
                </a:rPr>
                <a:t>病院</a:t>
              </a:r>
              <a:endParaRPr kumimoji="0" lang="ja-JP" altLang="en-US" sz="1600" kern="0" dirty="0">
                <a:solidFill>
                  <a:prstClr val="black"/>
                </a:solidFill>
              </a:endParaRPr>
            </a:p>
          </p:txBody>
        </p:sp>
      </p:grpSp>
      <p:grpSp>
        <p:nvGrpSpPr>
          <p:cNvPr id="2" name="グループ化 1"/>
          <p:cNvGrpSpPr/>
          <p:nvPr/>
        </p:nvGrpSpPr>
        <p:grpSpPr>
          <a:xfrm>
            <a:off x="719667" y="2429042"/>
            <a:ext cx="3936292" cy="2342315"/>
            <a:chOff x="178647" y="2956887"/>
            <a:chExt cx="3067171" cy="1825139"/>
          </a:xfrm>
        </p:grpSpPr>
        <p:sp>
          <p:nvSpPr>
            <p:cNvPr id="9" name="テキスト ボックス 8"/>
            <p:cNvSpPr txBox="1"/>
            <p:nvPr/>
          </p:nvSpPr>
          <p:spPr>
            <a:xfrm>
              <a:off x="178647" y="4518224"/>
              <a:ext cx="3067171" cy="263802"/>
            </a:xfrm>
            <a:prstGeom prst="rect">
              <a:avLst/>
            </a:prstGeom>
            <a:noFill/>
          </p:spPr>
          <p:txBody>
            <a:bodyPr wrap="square" rtlCol="0">
              <a:spAutoFit/>
            </a:bodyPr>
            <a:lstStyle/>
            <a:p>
              <a:pPr algn="dist">
                <a:defRPr/>
              </a:pPr>
              <a:r>
                <a:rPr kumimoji="0" lang="ja-JP" altLang="en-US" sz="1600" kern="0" dirty="0">
                  <a:solidFill>
                    <a:prstClr val="black"/>
                  </a:solidFill>
                </a:rPr>
                <a:t>患者がアクセスしやすい中小病院、</a:t>
              </a:r>
              <a:r>
                <a:rPr kumimoji="0" lang="ja-JP" altLang="en-US" sz="1600" kern="0" dirty="0" smtClean="0">
                  <a:solidFill>
                    <a:prstClr val="black"/>
                  </a:solidFill>
                </a:rPr>
                <a:t>診療所</a:t>
              </a:r>
              <a:endParaRPr kumimoji="0" lang="ja-JP" altLang="en-US" sz="1600" kern="0" dirty="0">
                <a:solidFill>
                  <a:prstClr val="black"/>
                </a:solidFill>
              </a:endParaRPr>
            </a:p>
          </p:txBody>
        </p:sp>
        <p:pic>
          <p:nvPicPr>
            <p:cNvPr id="37" name="Picture 4" descr="http://kids.wanpug.com/illust/illust2161.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002760" y="2956887"/>
              <a:ext cx="1395080" cy="1434826"/>
            </a:xfrm>
            <a:prstGeom prst="rect">
              <a:avLst/>
            </a:prstGeom>
            <a:noFill/>
            <a:extLst>
              <a:ext uri="{909E8E84-426E-40DD-AFC4-6F175D3DCCD1}">
                <a14:hiddenFill xmlns:a14="http://schemas.microsoft.com/office/drawing/2010/main">
                  <a:solidFill>
                    <a:srgbClr val="FFFFFF"/>
                  </a:solidFill>
                </a14:hiddenFill>
              </a:ext>
            </a:extLst>
          </p:spPr>
        </p:pic>
      </p:grpSp>
      <p:sp>
        <p:nvSpPr>
          <p:cNvPr id="34" name="左右矢印 33"/>
          <p:cNvSpPr/>
          <p:nvPr/>
        </p:nvSpPr>
        <p:spPr>
          <a:xfrm>
            <a:off x="3946801" y="3189390"/>
            <a:ext cx="2582186" cy="407261"/>
          </a:xfrm>
          <a:prstGeom prst="leftRightArrow">
            <a:avLst/>
          </a:prstGeom>
          <a:solidFill>
            <a:schemeClr val="accent1">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38" name="テキスト ボックス 37"/>
          <p:cNvSpPr txBox="1"/>
          <p:nvPr/>
        </p:nvSpPr>
        <p:spPr>
          <a:xfrm>
            <a:off x="4084611" y="2647911"/>
            <a:ext cx="2518978" cy="646331"/>
          </a:xfrm>
          <a:prstGeom prst="rect">
            <a:avLst/>
          </a:prstGeom>
          <a:noFill/>
        </p:spPr>
        <p:txBody>
          <a:bodyPr wrap="square" rtlCol="0">
            <a:spAutoFit/>
          </a:bodyPr>
          <a:lstStyle/>
          <a:p>
            <a:pPr algn="ctr"/>
            <a:r>
              <a:rPr lang="ja-JP" altLang="en-US" dirty="0" smtClean="0">
                <a:solidFill>
                  <a:prstClr val="black"/>
                </a:solidFill>
              </a:rPr>
              <a:t>必要に応じて適切に</a:t>
            </a:r>
            <a:endParaRPr lang="en-US" altLang="ja-JP" dirty="0" smtClean="0">
              <a:solidFill>
                <a:prstClr val="black"/>
              </a:solidFill>
            </a:endParaRPr>
          </a:p>
          <a:p>
            <a:pPr algn="ctr"/>
            <a:r>
              <a:rPr lang="ja-JP" altLang="en-US" dirty="0" smtClean="0">
                <a:solidFill>
                  <a:prstClr val="black"/>
                </a:solidFill>
              </a:rPr>
              <a:t>紹介・逆紹介等</a:t>
            </a:r>
            <a:endParaRPr lang="ja-JP" altLang="en-US" dirty="0">
              <a:solidFill>
                <a:prstClr val="black"/>
              </a:solidFill>
            </a:endParaRPr>
          </a:p>
        </p:txBody>
      </p:sp>
      <p:sp>
        <p:nvSpPr>
          <p:cNvPr id="39" name="正方形/長方形 38"/>
          <p:cNvSpPr/>
          <p:nvPr/>
        </p:nvSpPr>
        <p:spPr>
          <a:xfrm>
            <a:off x="5453951" y="3010855"/>
            <a:ext cx="1886801" cy="116948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16" name="Rectangle 37"/>
          <p:cNvSpPr>
            <a:spLocks noChangeArrowheads="1"/>
          </p:cNvSpPr>
          <p:nvPr/>
        </p:nvSpPr>
        <p:spPr bwMode="auto">
          <a:xfrm>
            <a:off x="175093" y="930888"/>
            <a:ext cx="9536573" cy="841928"/>
          </a:xfrm>
          <a:prstGeom prst="rect">
            <a:avLst/>
          </a:prstGeom>
          <a:solidFill>
            <a:srgbClr val="FFFFAF">
              <a:alpha val="49804"/>
            </a:srgbClr>
          </a:solidFill>
          <a:ln w="9525">
            <a:noFill/>
            <a:miter lim="800000"/>
            <a:headEnd/>
            <a:tailEnd/>
          </a:ln>
        </p:spPr>
        <p:txBody>
          <a:bodyPr/>
          <a:lstStyle/>
          <a:p>
            <a:r>
              <a:rPr lang="ja-JP" altLang="en-US" sz="2400" dirty="0" smtClean="0">
                <a:solidFill>
                  <a:prstClr val="black"/>
                </a:solidFill>
              </a:rPr>
              <a:t>　かかりつけ</a:t>
            </a:r>
            <a:r>
              <a:rPr lang="ja-JP" altLang="en-US" sz="2400" dirty="0">
                <a:solidFill>
                  <a:prstClr val="black"/>
                </a:solidFill>
              </a:rPr>
              <a:t>医の普及を図り、かかりつけ医が患者の状態や価値観も踏まえ、医療をサポートする「ゲートオープナー」機能を</a:t>
            </a:r>
            <a:r>
              <a:rPr lang="ja-JP" altLang="en-US" sz="2400" dirty="0" smtClean="0">
                <a:solidFill>
                  <a:prstClr val="black"/>
                </a:solidFill>
              </a:rPr>
              <a:t>確立。</a:t>
            </a:r>
            <a:endParaRPr lang="en-US" altLang="ja-JP" sz="2400" dirty="0">
              <a:solidFill>
                <a:prstClr val="black"/>
              </a:solidFill>
            </a:endParaRPr>
          </a:p>
        </p:txBody>
      </p:sp>
      <p:sp>
        <p:nvSpPr>
          <p:cNvPr id="4" name="角丸四角形 3"/>
          <p:cNvSpPr/>
          <p:nvPr/>
        </p:nvSpPr>
        <p:spPr>
          <a:xfrm>
            <a:off x="632520" y="4860172"/>
            <a:ext cx="4292177" cy="1860658"/>
          </a:xfrm>
          <a:prstGeom prst="roundRect">
            <a:avLst/>
          </a:prstGeom>
          <a:noFill/>
          <a:ln w="28575">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indent="-85725">
              <a:buFont typeface="Arial" panose="020B0604020202020204" pitchFamily="34" charset="0"/>
              <a:buChar char="•"/>
            </a:pPr>
            <a:r>
              <a:rPr lang="ja-JP" altLang="en-US" sz="1700" dirty="0">
                <a:solidFill>
                  <a:prstClr val="black"/>
                </a:solidFill>
              </a:rPr>
              <a:t>認知症に</a:t>
            </a:r>
            <a:r>
              <a:rPr lang="ja-JP" altLang="en-US" sz="1700" dirty="0" smtClean="0">
                <a:solidFill>
                  <a:prstClr val="black"/>
                </a:solidFill>
              </a:rPr>
              <a:t>対するかかりつけ医</a:t>
            </a:r>
            <a:r>
              <a:rPr lang="ja-JP" altLang="en-US" sz="1700" dirty="0">
                <a:solidFill>
                  <a:prstClr val="black"/>
                </a:solidFill>
              </a:rPr>
              <a:t>機能の</a:t>
            </a:r>
            <a:r>
              <a:rPr lang="ja-JP" altLang="en-US" sz="1700" dirty="0" smtClean="0">
                <a:solidFill>
                  <a:prstClr val="black"/>
                </a:solidFill>
              </a:rPr>
              <a:t>評価</a:t>
            </a:r>
            <a:endParaRPr lang="en-US" altLang="ja-JP" sz="1700" dirty="0" smtClean="0">
              <a:solidFill>
                <a:prstClr val="black"/>
              </a:solidFill>
            </a:endParaRPr>
          </a:p>
          <a:p>
            <a:pPr marL="85725" indent="-85725">
              <a:buFont typeface="Arial" panose="020B0604020202020204" pitchFamily="34" charset="0"/>
              <a:buChar char="•"/>
            </a:pPr>
            <a:endParaRPr lang="en-US" altLang="ja-JP" sz="600" dirty="0">
              <a:solidFill>
                <a:prstClr val="black"/>
              </a:solidFill>
            </a:endParaRPr>
          </a:p>
          <a:p>
            <a:pPr marL="85725" indent="-85725">
              <a:buFont typeface="Arial" panose="020B0604020202020204" pitchFamily="34" charset="0"/>
              <a:buChar char="•"/>
            </a:pPr>
            <a:r>
              <a:rPr lang="ja-JP" altLang="en-US" sz="1700" dirty="0">
                <a:solidFill>
                  <a:prstClr val="black"/>
                </a:solidFill>
              </a:rPr>
              <a:t>小児に対するかかりつけ医の</a:t>
            </a:r>
            <a:r>
              <a:rPr lang="ja-JP" altLang="en-US" sz="1700" dirty="0" smtClean="0">
                <a:solidFill>
                  <a:prstClr val="black"/>
                </a:solidFill>
              </a:rPr>
              <a:t>評価</a:t>
            </a:r>
            <a:endParaRPr lang="en-US" altLang="ja-JP" sz="1700" dirty="0" smtClean="0">
              <a:solidFill>
                <a:prstClr val="black"/>
              </a:solidFill>
            </a:endParaRPr>
          </a:p>
          <a:p>
            <a:pPr marL="85725" indent="-85725">
              <a:buFont typeface="Arial" panose="020B0604020202020204" pitchFamily="34" charset="0"/>
              <a:buChar char="•"/>
            </a:pPr>
            <a:endParaRPr lang="en-US" altLang="ja-JP" sz="600" dirty="0">
              <a:solidFill>
                <a:prstClr val="black"/>
              </a:solidFill>
            </a:endParaRPr>
          </a:p>
          <a:p>
            <a:pPr marL="85725" indent="-85725">
              <a:buFont typeface="Arial" panose="020B0604020202020204" pitchFamily="34" charset="0"/>
              <a:buChar char="•"/>
            </a:pPr>
            <a:r>
              <a:rPr lang="ja-JP" altLang="en-US" sz="1700" dirty="0" smtClean="0">
                <a:solidFill>
                  <a:prstClr val="black"/>
                </a:solidFill>
              </a:rPr>
              <a:t>地域</a:t>
            </a:r>
            <a:r>
              <a:rPr lang="ja-JP" altLang="en-US" sz="1700" dirty="0">
                <a:solidFill>
                  <a:prstClr val="black"/>
                </a:solidFill>
              </a:rPr>
              <a:t>包括診療料、地域包括診療</a:t>
            </a:r>
            <a:r>
              <a:rPr lang="ja-JP" altLang="en-US" sz="1700" dirty="0" smtClean="0">
                <a:solidFill>
                  <a:prstClr val="black"/>
                </a:solidFill>
              </a:rPr>
              <a:t>加算</a:t>
            </a:r>
            <a:r>
              <a:rPr lang="en-US" altLang="ja-JP" sz="1700" dirty="0">
                <a:solidFill>
                  <a:prstClr val="black"/>
                </a:solidFill>
              </a:rPr>
              <a:t>(※)</a:t>
            </a:r>
            <a:r>
              <a:rPr lang="ja-JP" altLang="en-US" sz="1700" dirty="0">
                <a:solidFill>
                  <a:prstClr val="black"/>
                </a:solidFill>
              </a:rPr>
              <a:t>の施設基準の緩和</a:t>
            </a:r>
            <a:endParaRPr lang="en-US" altLang="ja-JP" sz="1700" dirty="0">
              <a:solidFill>
                <a:prstClr val="black"/>
              </a:solidFill>
            </a:endParaRPr>
          </a:p>
          <a:p>
            <a:pPr marL="179388" indent="-93663"/>
            <a:r>
              <a:rPr lang="ja-JP" altLang="en-US" sz="1100" dirty="0">
                <a:solidFill>
                  <a:prstClr val="black"/>
                </a:solidFill>
              </a:rPr>
              <a:t>（</a:t>
            </a:r>
            <a:r>
              <a:rPr lang="en-US" altLang="ja-JP" sz="1100" dirty="0">
                <a:solidFill>
                  <a:prstClr val="black"/>
                </a:solidFill>
              </a:rPr>
              <a:t>※</a:t>
            </a:r>
            <a:r>
              <a:rPr lang="ja-JP" altLang="en-US" sz="1100" dirty="0">
                <a:solidFill>
                  <a:prstClr val="black"/>
                </a:solidFill>
              </a:rPr>
              <a:t>）複数の慢性疾患を持つ患者に対する継続的で全人的な医療を評価</a:t>
            </a:r>
            <a:endParaRPr lang="en-US" altLang="ja-JP" sz="1100" dirty="0">
              <a:solidFill>
                <a:prstClr val="black"/>
              </a:solidFill>
            </a:endParaRPr>
          </a:p>
        </p:txBody>
      </p:sp>
      <p:sp>
        <p:nvSpPr>
          <p:cNvPr id="17" name="角丸四角形 16"/>
          <p:cNvSpPr/>
          <p:nvPr/>
        </p:nvSpPr>
        <p:spPr>
          <a:xfrm>
            <a:off x="5529105" y="4851935"/>
            <a:ext cx="3997951" cy="1860658"/>
          </a:xfrm>
          <a:prstGeom prst="roundRect">
            <a:avLst/>
          </a:prstGeom>
          <a:noFill/>
          <a:ln w="28575">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5725" indent="-85725">
              <a:buFont typeface="Arial" panose="020B0604020202020204" pitchFamily="34" charset="0"/>
              <a:buChar char="•"/>
            </a:pPr>
            <a:r>
              <a:rPr lang="ja-JP" altLang="en-US" dirty="0">
                <a:solidFill>
                  <a:prstClr val="black"/>
                </a:solidFill>
              </a:rPr>
              <a:t>紹介状なしで大病院を受診した場合の定額負担を導入</a:t>
            </a:r>
            <a:endParaRPr lang="en-US" altLang="ja-JP" dirty="0">
              <a:solidFill>
                <a:prstClr val="black"/>
              </a:solidFill>
            </a:endParaRPr>
          </a:p>
        </p:txBody>
      </p:sp>
      <p:sp>
        <p:nvSpPr>
          <p:cNvPr id="18" name="Rectangle 2"/>
          <p:cNvSpPr>
            <a:spLocks noChangeArrowheads="1"/>
          </p:cNvSpPr>
          <p:nvPr/>
        </p:nvSpPr>
        <p:spPr bwMode="auto">
          <a:xfrm>
            <a:off x="194408" y="4462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smtClean="0">
                <a:solidFill>
                  <a:srgbClr val="000000"/>
                </a:solidFill>
              </a:rPr>
              <a:t>外来の機能分化・連携の推進</a:t>
            </a:r>
          </a:p>
        </p:txBody>
      </p:sp>
      <p:sp>
        <p:nvSpPr>
          <p:cNvPr id="20"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83</a:t>
            </a:fld>
            <a:endParaRPr lang="ja-JP" altLang="en-US" dirty="0">
              <a:solidFill>
                <a:prstClr val="black"/>
              </a:solidFill>
            </a:endParaRPr>
          </a:p>
        </p:txBody>
      </p:sp>
    </p:spTree>
    <p:extLst>
      <p:ext uri="{BB962C8B-B14F-4D97-AF65-F5344CB8AC3E}">
        <p14:creationId xmlns:p14="http://schemas.microsoft.com/office/powerpoint/2010/main" val="2284979452"/>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ボックス 4"/>
          <p:cNvSpPr txBox="1"/>
          <p:nvPr/>
        </p:nvSpPr>
        <p:spPr>
          <a:xfrm>
            <a:off x="1052603" y="4512022"/>
            <a:ext cx="7878875" cy="1077218"/>
          </a:xfrm>
          <a:prstGeom prst="rect">
            <a:avLst/>
          </a:prstGeom>
          <a:noFill/>
        </p:spPr>
        <p:txBody>
          <a:bodyPr wrap="square" rtlCol="0">
            <a:spAutoFit/>
          </a:bodyPr>
          <a:lstStyle/>
          <a:p>
            <a:pPr algn="ctr"/>
            <a:r>
              <a:rPr lang="ja-JP" altLang="en-US" sz="3200" dirty="0" smtClean="0">
                <a:solidFill>
                  <a:prstClr val="black"/>
                </a:solidFill>
              </a:rPr>
              <a:t>経済財政諮問会議（平成</a:t>
            </a:r>
            <a:r>
              <a:rPr lang="ja-JP" altLang="en-US" sz="3200" dirty="0">
                <a:solidFill>
                  <a:prstClr val="black"/>
                </a:solidFill>
              </a:rPr>
              <a:t>２７</a:t>
            </a:r>
            <a:r>
              <a:rPr lang="ja-JP" altLang="en-US" sz="3200" dirty="0" smtClean="0">
                <a:solidFill>
                  <a:prstClr val="black"/>
                </a:solidFill>
              </a:rPr>
              <a:t>年５月２６日）</a:t>
            </a:r>
            <a:endParaRPr lang="en-US" altLang="ja-JP" sz="3200" dirty="0" smtClean="0">
              <a:solidFill>
                <a:prstClr val="black"/>
              </a:solidFill>
            </a:endParaRPr>
          </a:p>
          <a:p>
            <a:pPr algn="ctr"/>
            <a:r>
              <a:rPr lang="ja-JP" altLang="en-US" sz="3200" dirty="0" smtClean="0">
                <a:solidFill>
                  <a:prstClr val="black"/>
                </a:solidFill>
              </a:rPr>
              <a:t>塩崎臨時議員提出資料</a:t>
            </a:r>
            <a:endParaRPr lang="ja-JP" altLang="en-US" sz="3200" dirty="0">
              <a:solidFill>
                <a:prstClr val="black"/>
              </a:solidFill>
            </a:endParaRPr>
          </a:p>
        </p:txBody>
      </p:sp>
      <p:pic>
        <p:nvPicPr>
          <p:cNvPr id="7" name="Picture 55" descr="図13"/>
          <p:cNvPicPr>
            <a:picLocks noChangeAspect="1" noChangeArrowheads="1"/>
          </p:cNvPicPr>
          <p:nvPr/>
        </p:nvPicPr>
        <p:blipFill>
          <a:blip r:embed="rId3" cstate="print"/>
          <a:srcRect/>
          <a:stretch>
            <a:fillRect/>
          </a:stretch>
        </p:blipFill>
        <p:spPr bwMode="auto">
          <a:xfrm>
            <a:off x="379705" y="260648"/>
            <a:ext cx="4169635" cy="1149350"/>
          </a:xfrm>
          <a:prstGeom prst="rect">
            <a:avLst/>
          </a:prstGeom>
          <a:noFill/>
          <a:ln w="9525">
            <a:noFill/>
            <a:miter lim="800000"/>
            <a:headEnd/>
            <a:tailEnd/>
          </a:ln>
        </p:spPr>
      </p:pic>
      <p:sp>
        <p:nvSpPr>
          <p:cNvPr id="8" name="テキスト ボックス 7"/>
          <p:cNvSpPr txBox="1"/>
          <p:nvPr/>
        </p:nvSpPr>
        <p:spPr>
          <a:xfrm>
            <a:off x="125069" y="2937202"/>
            <a:ext cx="9711527" cy="584775"/>
          </a:xfrm>
          <a:prstGeom prst="rect">
            <a:avLst/>
          </a:prstGeom>
          <a:noFill/>
        </p:spPr>
        <p:txBody>
          <a:bodyPr wrap="square" rtlCol="0">
            <a:spAutoFit/>
          </a:bodyPr>
          <a:lstStyle/>
          <a:p>
            <a:pPr algn="ctr"/>
            <a:r>
              <a:rPr lang="ja-JP" altLang="en-US" sz="3200" dirty="0" smtClean="0">
                <a:solidFill>
                  <a:prstClr val="black"/>
                </a:solidFill>
              </a:rPr>
              <a:t>中長期的視点に立った社会</a:t>
            </a:r>
            <a:r>
              <a:rPr lang="ja-JP" altLang="en-US" sz="3200" dirty="0">
                <a:solidFill>
                  <a:prstClr val="black"/>
                </a:solidFill>
              </a:rPr>
              <a:t>保障</a:t>
            </a:r>
            <a:r>
              <a:rPr lang="ja-JP" altLang="en-US" sz="3200" dirty="0" smtClean="0">
                <a:solidFill>
                  <a:prstClr val="black"/>
                </a:solidFill>
              </a:rPr>
              <a:t>政策の展開</a:t>
            </a:r>
            <a:endParaRPr lang="en-US" altLang="ja-JP" sz="3200" dirty="0" smtClean="0">
              <a:solidFill>
                <a:prstClr val="black"/>
              </a:solidFill>
            </a:endParaRPr>
          </a:p>
        </p:txBody>
      </p:sp>
      <p:sp>
        <p:nvSpPr>
          <p:cNvPr id="2" name="テキスト ボックス 1"/>
          <p:cNvSpPr txBox="1"/>
          <p:nvPr/>
        </p:nvSpPr>
        <p:spPr>
          <a:xfrm>
            <a:off x="7839357" y="260039"/>
            <a:ext cx="1326147" cy="369332"/>
          </a:xfrm>
          <a:prstGeom prst="rect">
            <a:avLst/>
          </a:prstGeom>
          <a:noFill/>
          <a:ln>
            <a:solidFill>
              <a:schemeClr val="tx1"/>
            </a:solidFill>
          </a:ln>
        </p:spPr>
        <p:txBody>
          <a:bodyPr wrap="square" rtlCol="0">
            <a:spAutoFit/>
          </a:bodyPr>
          <a:lstStyle/>
          <a:p>
            <a:pPr algn="ctr"/>
            <a:r>
              <a:rPr lang="ja-JP" altLang="en-US" dirty="0" smtClean="0">
                <a:solidFill>
                  <a:prstClr val="black"/>
                </a:solidFill>
              </a:rPr>
              <a:t>資料５</a:t>
            </a:r>
            <a:endParaRPr lang="ja-JP" altLang="en-US" dirty="0">
              <a:solidFill>
                <a:prstClr val="black"/>
              </a:solidFill>
            </a:endParaRPr>
          </a:p>
        </p:txBody>
      </p:sp>
    </p:spTree>
    <p:extLst>
      <p:ext uri="{BB962C8B-B14F-4D97-AF65-F5344CB8AC3E}">
        <p14:creationId xmlns:p14="http://schemas.microsoft.com/office/powerpoint/2010/main" val="931512479"/>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 name="角丸四角形 50"/>
          <p:cNvSpPr/>
          <p:nvPr/>
        </p:nvSpPr>
        <p:spPr>
          <a:xfrm>
            <a:off x="523033" y="5058146"/>
            <a:ext cx="9327110" cy="1808188"/>
          </a:xfrm>
          <a:prstGeom prst="roundRect">
            <a:avLst>
              <a:gd name="adj" fmla="val 3310"/>
            </a:avLst>
          </a:prstGeom>
          <a:ln>
            <a:noFill/>
          </a:ln>
        </p:spPr>
        <p:style>
          <a:lnRef idx="2">
            <a:schemeClr val="accent2"/>
          </a:lnRef>
          <a:fillRef idx="1">
            <a:schemeClr val="lt1"/>
          </a:fillRef>
          <a:effectRef idx="0">
            <a:schemeClr val="accent2"/>
          </a:effectRef>
          <a:fontRef idx="minor">
            <a:schemeClr val="dk1"/>
          </a:fontRef>
        </p:style>
        <p:txBody>
          <a:bodyPr lIns="36000" rIns="0" rtlCol="0" anchor="t" anchorCtr="0"/>
          <a:lstStyle/>
          <a:p>
            <a:r>
              <a:rPr lang="ja-JP" altLang="en-US" sz="1600" b="1" kern="100" dirty="0">
                <a:solidFill>
                  <a:prstClr val="black"/>
                </a:solidFill>
                <a:latin typeface="ＭＳ Ｐゴシック"/>
              </a:rPr>
              <a:t>④</a:t>
            </a:r>
            <a:r>
              <a:rPr lang="ja-JP" altLang="en-US" sz="1600" b="1" kern="100" dirty="0" smtClean="0">
                <a:solidFill>
                  <a:prstClr val="black"/>
                </a:solidFill>
                <a:latin typeface="ＭＳ Ｐゴシック"/>
              </a:rPr>
              <a:t>情報</a:t>
            </a:r>
            <a:r>
              <a:rPr lang="ja-JP" altLang="en-US" sz="1600" b="1" kern="100" dirty="0">
                <a:solidFill>
                  <a:prstClr val="black"/>
                </a:solidFill>
                <a:latin typeface="ＭＳ Ｐゴシック"/>
              </a:rPr>
              <a:t>連携のためのＩＣＴ基盤の</a:t>
            </a:r>
            <a:r>
              <a:rPr lang="ja-JP" altLang="en-US" sz="1600" b="1" kern="100" dirty="0" smtClean="0">
                <a:solidFill>
                  <a:prstClr val="black"/>
                </a:solidFill>
                <a:latin typeface="ＭＳ Ｐゴシック"/>
              </a:rPr>
              <a:t>構築</a:t>
            </a:r>
            <a:endParaRPr lang="en-US" altLang="ja-JP" sz="1600" dirty="0" smtClean="0">
              <a:solidFill>
                <a:srgbClr val="FF0000"/>
              </a:solidFill>
              <a:latin typeface="ＭＳ Ｐゴシック"/>
            </a:endParaRPr>
          </a:p>
          <a:p>
            <a:r>
              <a:rPr lang="ja-JP" altLang="en-US" sz="1400" dirty="0" smtClean="0">
                <a:solidFill>
                  <a:prstClr val="black"/>
                </a:solidFill>
                <a:latin typeface="ＭＳ Ｐゴシック"/>
              </a:rPr>
              <a:t>　</a:t>
            </a:r>
            <a:r>
              <a:rPr lang="ja-JP" altLang="en-US" sz="1400" dirty="0">
                <a:solidFill>
                  <a:prstClr val="black"/>
                </a:solidFill>
                <a:latin typeface="ＭＳ Ｐゴシック"/>
              </a:rPr>
              <a:t>　</a:t>
            </a:r>
            <a:r>
              <a:rPr lang="ja-JP" altLang="en-US" sz="1400" dirty="0" smtClean="0">
                <a:solidFill>
                  <a:prstClr val="black"/>
                </a:solidFill>
                <a:latin typeface="ＭＳ Ｐゴシック"/>
              </a:rPr>
              <a:t>①</a:t>
            </a:r>
            <a:r>
              <a:rPr lang="ja-JP" altLang="en-US" sz="1400" u="sng" dirty="0" smtClean="0">
                <a:solidFill>
                  <a:prstClr val="black"/>
                </a:solidFill>
                <a:latin typeface="ＭＳ Ｐゴシック"/>
              </a:rPr>
              <a:t>平成</a:t>
            </a:r>
            <a:r>
              <a:rPr lang="en-US" altLang="ja-JP" sz="1400" u="sng" dirty="0" smtClean="0">
                <a:solidFill>
                  <a:prstClr val="black"/>
                </a:solidFill>
              </a:rPr>
              <a:t>30</a:t>
            </a:r>
            <a:r>
              <a:rPr lang="ja-JP" altLang="en-US" sz="1400" u="sng" dirty="0" smtClean="0">
                <a:solidFill>
                  <a:prstClr val="black"/>
                </a:solidFill>
                <a:latin typeface="ＭＳ Ｐゴシック"/>
              </a:rPr>
              <a:t>（</a:t>
            </a:r>
            <a:r>
              <a:rPr lang="en-US" altLang="ja-JP" sz="1400" u="sng" dirty="0" smtClean="0">
                <a:solidFill>
                  <a:prstClr val="black"/>
                </a:solidFill>
              </a:rPr>
              <a:t>2018</a:t>
            </a:r>
            <a:r>
              <a:rPr lang="ja-JP" altLang="en-US" sz="1400" u="sng" dirty="0" smtClean="0">
                <a:solidFill>
                  <a:prstClr val="black"/>
                </a:solidFill>
                <a:latin typeface="ＭＳ Ｐゴシック"/>
              </a:rPr>
              <a:t>）年度</a:t>
            </a:r>
            <a:r>
              <a:rPr lang="ja-JP" altLang="en-US" sz="1400" u="sng" dirty="0">
                <a:solidFill>
                  <a:prstClr val="black"/>
                </a:solidFill>
                <a:latin typeface="ＭＳ Ｐゴシック"/>
              </a:rPr>
              <a:t>までに医療情報連携ネットワークの全国への普及・展開</a:t>
            </a:r>
          </a:p>
          <a:p>
            <a:r>
              <a:rPr lang="ja-JP" altLang="en-US" sz="1400" dirty="0">
                <a:solidFill>
                  <a:prstClr val="black"/>
                </a:solidFill>
                <a:latin typeface="ＭＳ Ｐゴシック"/>
              </a:rPr>
              <a:t>　</a:t>
            </a:r>
            <a:r>
              <a:rPr lang="ja-JP" altLang="en-US" sz="1400" dirty="0" smtClean="0">
                <a:solidFill>
                  <a:prstClr val="black"/>
                </a:solidFill>
                <a:latin typeface="ＭＳ Ｐゴシック"/>
              </a:rPr>
              <a:t>　②</a:t>
            </a:r>
            <a:r>
              <a:rPr lang="ja-JP" altLang="en-US" sz="1400" u="sng" dirty="0" smtClean="0">
                <a:solidFill>
                  <a:prstClr val="black"/>
                </a:solidFill>
                <a:latin typeface="ＭＳ Ｐゴシック"/>
              </a:rPr>
              <a:t>平成</a:t>
            </a:r>
            <a:r>
              <a:rPr lang="en-US" altLang="ja-JP" sz="1400" u="sng" dirty="0" smtClean="0">
                <a:solidFill>
                  <a:prstClr val="black"/>
                </a:solidFill>
              </a:rPr>
              <a:t>32</a:t>
            </a:r>
            <a:r>
              <a:rPr lang="ja-JP" altLang="en-US" sz="1400" u="sng" dirty="0" smtClean="0">
                <a:solidFill>
                  <a:prstClr val="black"/>
                </a:solidFill>
                <a:latin typeface="ＭＳ Ｐゴシック"/>
              </a:rPr>
              <a:t>（</a:t>
            </a:r>
            <a:r>
              <a:rPr lang="en-US" altLang="ja-JP" sz="1400" u="sng" dirty="0" smtClean="0">
                <a:solidFill>
                  <a:prstClr val="black"/>
                </a:solidFill>
              </a:rPr>
              <a:t>2020</a:t>
            </a:r>
            <a:r>
              <a:rPr lang="ja-JP" altLang="en-US" sz="1400" u="sng" dirty="0" smtClean="0">
                <a:solidFill>
                  <a:prstClr val="black"/>
                </a:solidFill>
                <a:latin typeface="ＭＳ Ｐゴシック"/>
              </a:rPr>
              <a:t>）年度</a:t>
            </a:r>
            <a:r>
              <a:rPr lang="ja-JP" altLang="en-US" sz="1400" u="sng" dirty="0">
                <a:solidFill>
                  <a:prstClr val="black"/>
                </a:solidFill>
                <a:latin typeface="ＭＳ Ｐゴシック"/>
              </a:rPr>
              <a:t>までに医療現場のデジタル化として</a:t>
            </a:r>
            <a:r>
              <a:rPr lang="en-US" altLang="ja-JP" sz="1400" u="sng" dirty="0">
                <a:solidFill>
                  <a:prstClr val="black"/>
                </a:solidFill>
                <a:latin typeface="ＭＳ Ｐゴシック"/>
              </a:rPr>
              <a:t>400</a:t>
            </a:r>
            <a:r>
              <a:rPr lang="ja-JP" altLang="en-US" sz="1400" u="sng" dirty="0">
                <a:solidFill>
                  <a:prstClr val="black"/>
                </a:solidFill>
                <a:latin typeface="ＭＳ Ｐゴシック"/>
              </a:rPr>
              <a:t>床以上</a:t>
            </a:r>
            <a:r>
              <a:rPr lang="ja-JP" altLang="en-US" sz="1400" u="sng" dirty="0" smtClean="0">
                <a:solidFill>
                  <a:prstClr val="black"/>
                </a:solidFill>
                <a:latin typeface="ＭＳ Ｐゴシック"/>
              </a:rPr>
              <a:t>の一般病院</a:t>
            </a:r>
            <a:r>
              <a:rPr lang="ja-JP" altLang="en-US" sz="1400" u="sng" dirty="0">
                <a:solidFill>
                  <a:prstClr val="black"/>
                </a:solidFill>
                <a:latin typeface="ＭＳ Ｐゴシック"/>
              </a:rPr>
              <a:t>の</a:t>
            </a:r>
            <a:r>
              <a:rPr lang="en-US" altLang="ja-JP" sz="1400" u="sng" dirty="0">
                <a:solidFill>
                  <a:prstClr val="black"/>
                </a:solidFill>
                <a:latin typeface="ＭＳ Ｐゴシック"/>
              </a:rPr>
              <a:t>90</a:t>
            </a:r>
            <a:r>
              <a:rPr lang="ja-JP" altLang="en-US" sz="1400" u="sng" dirty="0">
                <a:solidFill>
                  <a:prstClr val="black"/>
                </a:solidFill>
                <a:latin typeface="ＭＳ Ｐゴシック"/>
              </a:rPr>
              <a:t>％が電子カルテを</a:t>
            </a:r>
            <a:r>
              <a:rPr lang="ja-JP" altLang="en-US" sz="1400" u="sng" dirty="0" smtClean="0">
                <a:solidFill>
                  <a:prstClr val="black"/>
                </a:solidFill>
                <a:latin typeface="ＭＳ Ｐゴシック"/>
              </a:rPr>
              <a:t>導入</a:t>
            </a:r>
            <a:endParaRPr lang="en-US" altLang="ja-JP" sz="1400" u="sng" dirty="0">
              <a:solidFill>
                <a:prstClr val="black"/>
              </a:solidFill>
              <a:latin typeface="ＭＳ Ｐゴシック"/>
            </a:endParaRPr>
          </a:p>
          <a:p>
            <a:pPr>
              <a:spcBef>
                <a:spcPts val="600"/>
              </a:spcBef>
            </a:pPr>
            <a:r>
              <a:rPr lang="ja-JP" altLang="en-US" sz="1600" b="1" kern="100" dirty="0">
                <a:solidFill>
                  <a:prstClr val="black"/>
                </a:solidFill>
                <a:latin typeface="ＭＳ Ｐゴシック"/>
              </a:rPr>
              <a:t>⑤</a:t>
            </a:r>
            <a:r>
              <a:rPr lang="ja-JP" altLang="en-US" sz="1600" b="1" kern="100" dirty="0" smtClean="0">
                <a:solidFill>
                  <a:prstClr val="black"/>
                </a:solidFill>
                <a:latin typeface="ＭＳ Ｐゴシック"/>
              </a:rPr>
              <a:t>医療</a:t>
            </a:r>
            <a:r>
              <a:rPr lang="ja-JP" altLang="en-US" sz="1600" b="1" kern="100" dirty="0">
                <a:solidFill>
                  <a:prstClr val="black"/>
                </a:solidFill>
                <a:latin typeface="ＭＳ Ｐゴシック"/>
              </a:rPr>
              <a:t>介護人材の確保・養成</a:t>
            </a:r>
            <a:endParaRPr lang="en-US" altLang="ja-JP" sz="1600" b="1" kern="100" dirty="0">
              <a:solidFill>
                <a:prstClr val="black"/>
              </a:solidFill>
              <a:latin typeface="ＭＳ Ｐゴシック"/>
            </a:endParaRPr>
          </a:p>
          <a:p>
            <a:pPr marL="180975" indent="-180975"/>
            <a:r>
              <a:rPr lang="ja-JP" altLang="en-US" sz="1400" kern="100" dirty="0">
                <a:solidFill>
                  <a:prstClr val="black"/>
                </a:solidFill>
                <a:latin typeface="ＭＳ Ｐゴシック"/>
              </a:rPr>
              <a:t>　・ 地域医療支援センターの</a:t>
            </a:r>
            <a:r>
              <a:rPr lang="ja-JP" altLang="en-US" sz="1400" u="sng" kern="100" dirty="0">
                <a:solidFill>
                  <a:prstClr val="black"/>
                </a:solidFill>
                <a:latin typeface="ＭＳ Ｐゴシック"/>
              </a:rPr>
              <a:t>機能充実</a:t>
            </a:r>
            <a:r>
              <a:rPr lang="ja-JP" altLang="en-US" sz="1400" kern="100" dirty="0">
                <a:solidFill>
                  <a:prstClr val="black"/>
                </a:solidFill>
                <a:latin typeface="ＭＳ Ｐゴシック"/>
              </a:rPr>
              <a:t>に向けた</a:t>
            </a:r>
            <a:r>
              <a:rPr lang="ja-JP" altLang="en-US" sz="1400" kern="100" dirty="0" smtClean="0">
                <a:solidFill>
                  <a:prstClr val="black"/>
                </a:solidFill>
                <a:latin typeface="ＭＳ Ｐゴシック"/>
              </a:rPr>
              <a:t>支援</a:t>
            </a:r>
            <a:endParaRPr lang="en-US" altLang="ja-JP" sz="1400" kern="100" dirty="0" smtClean="0">
              <a:solidFill>
                <a:prstClr val="black"/>
              </a:solidFill>
              <a:latin typeface="ＭＳ Ｐゴシック"/>
            </a:endParaRPr>
          </a:p>
          <a:p>
            <a:pPr marL="180975" indent="-180975"/>
            <a:r>
              <a:rPr lang="ja-JP" altLang="en-US" sz="1400" kern="100" dirty="0" smtClean="0">
                <a:solidFill>
                  <a:prstClr val="black"/>
                </a:solidFill>
                <a:latin typeface="ＭＳ Ｐゴシック"/>
              </a:rPr>
              <a:t>　・ ナースセンター</a:t>
            </a:r>
            <a:r>
              <a:rPr lang="ja-JP" altLang="en-US" sz="1400" kern="100" dirty="0">
                <a:solidFill>
                  <a:prstClr val="black"/>
                </a:solidFill>
                <a:latin typeface="ＭＳ Ｐゴシック"/>
              </a:rPr>
              <a:t>による看護職員の</a:t>
            </a:r>
            <a:r>
              <a:rPr lang="ja-JP" altLang="en-US" sz="1400" u="sng" kern="100" dirty="0">
                <a:solidFill>
                  <a:prstClr val="black"/>
                </a:solidFill>
                <a:latin typeface="ＭＳ Ｐゴシック"/>
              </a:rPr>
              <a:t>復職支援強化</a:t>
            </a:r>
            <a:r>
              <a:rPr lang="ja-JP" altLang="en-US" sz="1400" kern="100" dirty="0">
                <a:solidFill>
                  <a:prstClr val="black"/>
                </a:solidFill>
                <a:latin typeface="ＭＳ Ｐゴシック"/>
              </a:rPr>
              <a:t>（</a:t>
            </a:r>
            <a:r>
              <a:rPr lang="ja-JP" altLang="en-US" sz="1400" kern="100" dirty="0" smtClean="0">
                <a:solidFill>
                  <a:prstClr val="black"/>
                </a:solidFill>
                <a:latin typeface="ＭＳ Ｐゴシック"/>
              </a:rPr>
              <a:t>本年</a:t>
            </a:r>
            <a:r>
              <a:rPr lang="en-US" altLang="ja-JP" sz="1400" kern="100" dirty="0" smtClean="0">
                <a:solidFill>
                  <a:prstClr val="black"/>
                </a:solidFill>
                <a:latin typeface="ＭＳ Ｐゴシック"/>
              </a:rPr>
              <a:t>10</a:t>
            </a:r>
            <a:r>
              <a:rPr lang="ja-JP" altLang="en-US" sz="1400" kern="100" dirty="0" smtClean="0">
                <a:solidFill>
                  <a:prstClr val="black"/>
                </a:solidFill>
                <a:latin typeface="ＭＳ Ｐゴシック"/>
              </a:rPr>
              <a:t>月施行</a:t>
            </a:r>
            <a:r>
              <a:rPr lang="ja-JP" altLang="en-US" sz="1400" kern="100" dirty="0">
                <a:solidFill>
                  <a:prstClr val="black"/>
                </a:solidFill>
                <a:latin typeface="ＭＳ Ｐゴシック"/>
              </a:rPr>
              <a:t>）</a:t>
            </a:r>
            <a:endParaRPr lang="en-US" altLang="ja-JP" sz="1400" kern="100" dirty="0">
              <a:solidFill>
                <a:prstClr val="black"/>
              </a:solidFill>
              <a:latin typeface="ＭＳ Ｐゴシック"/>
            </a:endParaRPr>
          </a:p>
          <a:p>
            <a:r>
              <a:rPr lang="ja-JP" altLang="en-US" sz="1400" kern="100" dirty="0">
                <a:solidFill>
                  <a:prstClr val="black"/>
                </a:solidFill>
                <a:latin typeface="ＭＳ Ｐゴシック"/>
              </a:rPr>
              <a:t>　・ </a:t>
            </a:r>
            <a:r>
              <a:rPr lang="ja-JP" altLang="en-US" sz="1400" kern="100" dirty="0" smtClean="0">
                <a:solidFill>
                  <a:prstClr val="black"/>
                </a:solidFill>
                <a:latin typeface="ＭＳ Ｐゴシック"/>
              </a:rPr>
              <a:t>介護人材</a:t>
            </a:r>
            <a:r>
              <a:rPr lang="ja-JP" altLang="en-US" sz="1400" kern="100" dirty="0">
                <a:solidFill>
                  <a:prstClr val="black"/>
                </a:solidFill>
                <a:latin typeface="ＭＳ Ｐゴシック"/>
              </a:rPr>
              <a:t>を</a:t>
            </a:r>
            <a:r>
              <a:rPr lang="ja-JP" altLang="en-US" sz="1400" kern="100" dirty="0" smtClean="0">
                <a:solidFill>
                  <a:prstClr val="black"/>
                </a:solidFill>
                <a:latin typeface="ＭＳ Ｐゴシック"/>
              </a:rPr>
              <a:t>質</a:t>
            </a:r>
            <a:r>
              <a:rPr lang="ja-JP" altLang="en-US" sz="1400" kern="100" dirty="0">
                <a:solidFill>
                  <a:prstClr val="black"/>
                </a:solidFill>
                <a:latin typeface="ＭＳ Ｐゴシック"/>
              </a:rPr>
              <a:t>・量の両面から確保するため、</a:t>
            </a:r>
            <a:r>
              <a:rPr lang="ja-JP" altLang="en-US" sz="1400" u="sng" kern="100" dirty="0">
                <a:solidFill>
                  <a:prstClr val="black"/>
                </a:solidFill>
                <a:latin typeface="ＭＳ Ｐゴシック"/>
              </a:rPr>
              <a:t>「</a:t>
            </a:r>
            <a:r>
              <a:rPr lang="ja-JP" altLang="en-US" sz="1400" u="sng" kern="100" dirty="0" smtClean="0">
                <a:solidFill>
                  <a:prstClr val="black"/>
                </a:solidFill>
                <a:latin typeface="ＭＳ Ｐゴシック"/>
              </a:rPr>
              <a:t>参入の促進</a:t>
            </a:r>
            <a:r>
              <a:rPr lang="ja-JP" altLang="en-US" sz="1400" u="sng" kern="100" dirty="0">
                <a:solidFill>
                  <a:prstClr val="black"/>
                </a:solidFill>
                <a:latin typeface="ＭＳ Ｐゴシック"/>
              </a:rPr>
              <a:t>」「労働環境の改善」「資質の向上</a:t>
            </a:r>
            <a:r>
              <a:rPr lang="ja-JP" altLang="en-US" sz="1400" u="sng" kern="100" dirty="0" smtClean="0">
                <a:solidFill>
                  <a:prstClr val="black"/>
                </a:solidFill>
                <a:latin typeface="ＭＳ Ｐゴシック"/>
              </a:rPr>
              <a:t>」を推進</a:t>
            </a:r>
            <a:endParaRPr lang="en-US" altLang="ja-JP" sz="1400" u="sng" kern="100" dirty="0">
              <a:solidFill>
                <a:prstClr val="black"/>
              </a:solidFill>
              <a:latin typeface="ＭＳ Ｐゴシック"/>
            </a:endParaRPr>
          </a:p>
        </p:txBody>
      </p:sp>
      <p:graphicFrame>
        <p:nvGraphicFramePr>
          <p:cNvPr id="55" name="グラフ 54"/>
          <p:cNvGraphicFramePr>
            <a:graphicFrameLocks/>
          </p:cNvGraphicFramePr>
          <p:nvPr>
            <p:extLst/>
          </p:nvPr>
        </p:nvGraphicFramePr>
        <p:xfrm>
          <a:off x="6669325" y="442366"/>
          <a:ext cx="1872207" cy="1129207"/>
        </p:xfrm>
        <a:graphic>
          <a:graphicData uri="http://schemas.openxmlformats.org/drawingml/2006/chart">
            <c:chart xmlns:c="http://schemas.openxmlformats.org/drawingml/2006/chart" xmlns:r="http://schemas.openxmlformats.org/officeDocument/2006/relationships" r:id="rId3"/>
          </a:graphicData>
        </a:graphic>
      </p:graphicFrame>
      <p:sp>
        <p:nvSpPr>
          <p:cNvPr id="20" name="テキスト ボックス 19"/>
          <p:cNvSpPr txBox="1"/>
          <p:nvPr/>
        </p:nvSpPr>
        <p:spPr>
          <a:xfrm>
            <a:off x="469775" y="404664"/>
            <a:ext cx="9380371" cy="4464000"/>
          </a:xfrm>
          <a:prstGeom prst="rect">
            <a:avLst/>
          </a:prstGeom>
          <a:noFill/>
        </p:spPr>
        <p:txBody>
          <a:bodyPr wrap="square" rtlCol="0">
            <a:noAutofit/>
          </a:bodyPr>
          <a:lstStyle/>
          <a:p>
            <a:pPr marL="0" lvl="1" defTabSz="711200">
              <a:spcBef>
                <a:spcPct val="0"/>
              </a:spcBef>
            </a:pPr>
            <a:r>
              <a:rPr lang="ja-JP" altLang="en-US" sz="1600" b="1" dirty="0">
                <a:solidFill>
                  <a:prstClr val="black"/>
                </a:solidFill>
              </a:rPr>
              <a:t>①</a:t>
            </a:r>
            <a:r>
              <a:rPr lang="ja-JP" altLang="en-US" sz="1600" b="1" dirty="0" smtClean="0">
                <a:solidFill>
                  <a:prstClr val="black"/>
                </a:solidFill>
              </a:rPr>
              <a:t>質が高く、効率的な医療提供体制⇒地域差の縮小</a:t>
            </a:r>
            <a:endParaRPr lang="ja-JP" altLang="en-US" sz="1600" b="1" strike="dblStrike" dirty="0" smtClean="0">
              <a:solidFill>
                <a:srgbClr val="FF0000"/>
              </a:solidFill>
            </a:endParaRPr>
          </a:p>
          <a:p>
            <a:pPr marL="252000" lvl="2" indent="-252000" defTabSz="711200">
              <a:spcBef>
                <a:spcPct val="0"/>
              </a:spcBef>
            </a:pPr>
            <a:r>
              <a:rPr lang="ja-JP" altLang="en-US" sz="1400" dirty="0" smtClean="0">
                <a:solidFill>
                  <a:prstClr val="black"/>
                </a:solidFill>
              </a:rPr>
              <a:t>　・都道府県が提供体制と保険制度の</a:t>
            </a:r>
            <a:r>
              <a:rPr lang="ja-JP" altLang="en-US" sz="1400" u="sng" dirty="0" smtClean="0">
                <a:solidFill>
                  <a:prstClr val="black"/>
                </a:solidFill>
              </a:rPr>
              <a:t>両面から責任を果たす体制</a:t>
            </a:r>
            <a:r>
              <a:rPr lang="ja-JP" altLang="en-US" sz="1400" dirty="0" smtClean="0">
                <a:solidFill>
                  <a:prstClr val="black"/>
                </a:solidFill>
              </a:rPr>
              <a:t>の確立</a:t>
            </a:r>
            <a:endParaRPr lang="en-US" altLang="ja-JP" sz="1400" dirty="0" smtClean="0">
              <a:solidFill>
                <a:prstClr val="black"/>
              </a:solidFill>
            </a:endParaRPr>
          </a:p>
          <a:p>
            <a:pPr marL="252000" lvl="2" indent="-252000" defTabSz="711200">
              <a:spcBef>
                <a:spcPct val="0"/>
              </a:spcBef>
            </a:pPr>
            <a:r>
              <a:rPr lang="ja-JP" altLang="en-US" sz="1400" dirty="0" smtClean="0">
                <a:solidFill>
                  <a:prstClr val="black"/>
                </a:solidFill>
              </a:rPr>
              <a:t>　　　　　　　　　　　　　　　　　　　 </a:t>
            </a:r>
            <a:r>
              <a:rPr lang="ja-JP" altLang="en-US" sz="1200" dirty="0" smtClean="0">
                <a:solidFill>
                  <a:prstClr val="black"/>
                </a:solidFill>
              </a:rPr>
              <a:t>［</a:t>
            </a:r>
            <a:r>
              <a:rPr lang="ja-JP" altLang="en-US" sz="1200" u="sng" dirty="0" smtClean="0">
                <a:solidFill>
                  <a:prstClr val="black"/>
                </a:solidFill>
              </a:rPr>
              <a:t>今年度法改正（予定）、平成</a:t>
            </a:r>
            <a:r>
              <a:rPr lang="en-US" altLang="ja-JP" sz="1200" u="sng" dirty="0" smtClean="0">
                <a:solidFill>
                  <a:prstClr val="black"/>
                </a:solidFill>
              </a:rPr>
              <a:t>30</a:t>
            </a:r>
            <a:r>
              <a:rPr lang="ja-JP" altLang="en-US" sz="1200" u="sng" dirty="0" smtClean="0">
                <a:solidFill>
                  <a:prstClr val="black"/>
                </a:solidFill>
              </a:rPr>
              <a:t>（</a:t>
            </a:r>
            <a:r>
              <a:rPr lang="en-US" altLang="ja-JP" sz="1200" u="sng" dirty="0" smtClean="0">
                <a:solidFill>
                  <a:prstClr val="black"/>
                </a:solidFill>
              </a:rPr>
              <a:t>2018</a:t>
            </a:r>
            <a:r>
              <a:rPr lang="ja-JP" altLang="en-US" sz="1200" u="sng" dirty="0" smtClean="0">
                <a:solidFill>
                  <a:prstClr val="black"/>
                </a:solidFill>
              </a:rPr>
              <a:t>）年度施行</a:t>
            </a:r>
            <a:r>
              <a:rPr lang="ja-JP" altLang="en-US" sz="1200" dirty="0" smtClean="0">
                <a:solidFill>
                  <a:prstClr val="black"/>
                </a:solidFill>
              </a:rPr>
              <a:t>］</a:t>
            </a:r>
            <a:endParaRPr lang="en-US" altLang="ja-JP" sz="1200" dirty="0" smtClean="0">
              <a:solidFill>
                <a:prstClr val="black"/>
              </a:solidFill>
            </a:endParaRPr>
          </a:p>
          <a:p>
            <a:pPr marL="252000" lvl="2" indent="-252000" defTabSz="711200">
              <a:spcBef>
                <a:spcPts val="300"/>
              </a:spcBef>
            </a:pPr>
            <a:r>
              <a:rPr lang="ja-JP" altLang="en-US" sz="1400" dirty="0">
                <a:solidFill>
                  <a:prstClr val="black"/>
                </a:solidFill>
              </a:rPr>
              <a:t>　</a:t>
            </a:r>
            <a:r>
              <a:rPr lang="ja-JP" altLang="en-US" sz="1400" dirty="0" smtClean="0">
                <a:solidFill>
                  <a:prstClr val="black"/>
                </a:solidFill>
              </a:rPr>
              <a:t>・</a:t>
            </a:r>
            <a:r>
              <a:rPr lang="ja-JP" altLang="en-US" sz="1400" u="sng" dirty="0">
                <a:solidFill>
                  <a:prstClr val="black"/>
                </a:solidFill>
              </a:rPr>
              <a:t>地域医療構想の策定支援</a:t>
            </a:r>
            <a:r>
              <a:rPr lang="ja-JP" altLang="en-US" sz="1400" u="sng" dirty="0" smtClean="0">
                <a:solidFill>
                  <a:prstClr val="black"/>
                </a:solidFill>
              </a:rPr>
              <a:t>、医療費適正化計画の前倒し・加速化</a:t>
            </a:r>
            <a:endParaRPr lang="en-US" altLang="ja-JP" sz="1400" u="sng" dirty="0" smtClean="0">
              <a:solidFill>
                <a:prstClr val="black"/>
              </a:solidFill>
            </a:endParaRPr>
          </a:p>
          <a:p>
            <a:pPr marL="252000" lvl="2" indent="-252000" defTabSz="711200"/>
            <a:r>
              <a:rPr lang="ja-JP" altLang="en-US" sz="1400" dirty="0">
                <a:solidFill>
                  <a:prstClr val="black"/>
                </a:solidFill>
              </a:rPr>
              <a:t>　</a:t>
            </a:r>
            <a:r>
              <a:rPr lang="ja-JP" altLang="en-US" sz="1300" dirty="0" smtClean="0">
                <a:solidFill>
                  <a:prstClr val="black"/>
                </a:solidFill>
              </a:rPr>
              <a:t>　　　　</a:t>
            </a:r>
            <a:r>
              <a:rPr lang="ja-JP" altLang="en-US" sz="1200" dirty="0" smtClean="0">
                <a:solidFill>
                  <a:prstClr val="black"/>
                </a:solidFill>
              </a:rPr>
              <a:t>適正化</a:t>
            </a:r>
            <a:r>
              <a:rPr lang="ja-JP" altLang="en-US" sz="1200" dirty="0">
                <a:solidFill>
                  <a:prstClr val="black"/>
                </a:solidFill>
              </a:rPr>
              <a:t>指標の精緻化・「見える化」手法による地域差縮小　</a:t>
            </a:r>
            <a:r>
              <a:rPr lang="ja-JP" altLang="en-US" sz="1200" dirty="0" smtClean="0">
                <a:solidFill>
                  <a:prstClr val="black"/>
                </a:solidFill>
              </a:rPr>
              <a:t>など</a:t>
            </a:r>
            <a:endParaRPr lang="en-US" altLang="ja-JP" sz="1200" dirty="0" smtClean="0">
              <a:solidFill>
                <a:prstClr val="black"/>
              </a:solidFill>
            </a:endParaRPr>
          </a:p>
          <a:p>
            <a:pPr marL="252000" lvl="2" indent="-252000" defTabSz="711200">
              <a:spcBef>
                <a:spcPct val="0"/>
              </a:spcBef>
            </a:pPr>
            <a:r>
              <a:rPr lang="ja-JP" altLang="en-US" sz="1400" dirty="0">
                <a:solidFill>
                  <a:prstClr val="black"/>
                </a:solidFill>
              </a:rPr>
              <a:t>　</a:t>
            </a:r>
            <a:r>
              <a:rPr lang="ja-JP" altLang="en-US" sz="1400" dirty="0" smtClean="0">
                <a:solidFill>
                  <a:prstClr val="black"/>
                </a:solidFill>
              </a:rPr>
              <a:t>　　　　　　　　　　　　　　　　　　　　　　　　　　</a:t>
            </a:r>
            <a:r>
              <a:rPr lang="ja-JP" altLang="en-US" sz="1200" dirty="0" smtClean="0">
                <a:solidFill>
                  <a:prstClr val="black"/>
                </a:solidFill>
              </a:rPr>
              <a:t>［平成</a:t>
            </a:r>
            <a:r>
              <a:rPr lang="en-US" altLang="ja-JP" sz="1200" dirty="0" smtClean="0">
                <a:solidFill>
                  <a:prstClr val="black"/>
                </a:solidFill>
              </a:rPr>
              <a:t>30</a:t>
            </a:r>
            <a:r>
              <a:rPr lang="ja-JP" altLang="en-US" sz="1200" dirty="0" smtClean="0">
                <a:solidFill>
                  <a:prstClr val="black"/>
                </a:solidFill>
              </a:rPr>
              <a:t>（</a:t>
            </a:r>
            <a:r>
              <a:rPr lang="en-US" altLang="ja-JP" sz="1200" dirty="0" smtClean="0">
                <a:solidFill>
                  <a:prstClr val="black"/>
                </a:solidFill>
              </a:rPr>
              <a:t>2018</a:t>
            </a:r>
            <a:r>
              <a:rPr lang="ja-JP" altLang="en-US" sz="1200" dirty="0" smtClean="0">
                <a:solidFill>
                  <a:prstClr val="black"/>
                </a:solidFill>
              </a:rPr>
              <a:t>）年度改定⇒前倒し］</a:t>
            </a:r>
            <a:endParaRPr lang="en-US" altLang="ja-JP" sz="1200" dirty="0" smtClean="0">
              <a:solidFill>
                <a:prstClr val="black"/>
              </a:solidFill>
            </a:endParaRPr>
          </a:p>
          <a:p>
            <a:pPr marL="252000" lvl="2" indent="-252000" defTabSz="711200">
              <a:spcBef>
                <a:spcPts val="300"/>
              </a:spcBef>
            </a:pPr>
            <a:r>
              <a:rPr lang="ja-JP" altLang="en-US" sz="1400" dirty="0">
                <a:solidFill>
                  <a:prstClr val="black"/>
                </a:solidFill>
              </a:rPr>
              <a:t>　</a:t>
            </a:r>
            <a:r>
              <a:rPr lang="ja-JP" altLang="en-US" sz="1400" dirty="0" smtClean="0">
                <a:solidFill>
                  <a:prstClr val="black"/>
                </a:solidFill>
              </a:rPr>
              <a:t>・医療費適正化に取り組む市町村の支援</a:t>
            </a:r>
            <a:endParaRPr lang="en-US" altLang="ja-JP" sz="1400" dirty="0" smtClean="0">
              <a:solidFill>
                <a:prstClr val="black"/>
              </a:solidFill>
            </a:endParaRPr>
          </a:p>
          <a:p>
            <a:pPr marL="252000" lvl="2" indent="-252000" defTabSz="711200">
              <a:spcBef>
                <a:spcPct val="0"/>
              </a:spcBef>
            </a:pPr>
            <a:r>
              <a:rPr lang="ja-JP" altLang="en-US" sz="1400" dirty="0">
                <a:solidFill>
                  <a:prstClr val="black"/>
                </a:solidFill>
              </a:rPr>
              <a:t>　</a:t>
            </a:r>
            <a:r>
              <a:rPr lang="ja-JP" altLang="en-US" sz="1400" dirty="0" smtClean="0">
                <a:solidFill>
                  <a:prstClr val="black"/>
                </a:solidFill>
              </a:rPr>
              <a:t>　</a:t>
            </a:r>
            <a:r>
              <a:rPr lang="ja-JP" altLang="en-US" sz="1300" dirty="0" smtClean="0">
                <a:solidFill>
                  <a:prstClr val="black"/>
                </a:solidFill>
              </a:rPr>
              <a:t>　</a:t>
            </a:r>
            <a:r>
              <a:rPr lang="ja-JP" altLang="en-US" sz="1200" dirty="0" smtClean="0">
                <a:solidFill>
                  <a:prstClr val="black"/>
                </a:solidFill>
              </a:rPr>
              <a:t>［</a:t>
            </a:r>
            <a:r>
              <a:rPr lang="ja-JP" altLang="en-US" sz="1200" u="sng" dirty="0" smtClean="0">
                <a:solidFill>
                  <a:prstClr val="black"/>
                </a:solidFill>
              </a:rPr>
              <a:t>保険者努力支援制度（</a:t>
            </a:r>
            <a:r>
              <a:rPr lang="ja-JP" altLang="en-US" sz="1200" u="sng" dirty="0">
                <a:solidFill>
                  <a:prstClr val="black"/>
                </a:solidFill>
              </a:rPr>
              <a:t>平成</a:t>
            </a:r>
            <a:r>
              <a:rPr lang="en-US" altLang="ja-JP" sz="1200" u="sng" dirty="0" smtClean="0">
                <a:solidFill>
                  <a:prstClr val="black"/>
                </a:solidFill>
              </a:rPr>
              <a:t>30</a:t>
            </a:r>
            <a:r>
              <a:rPr lang="ja-JP" altLang="en-US" sz="1200" u="sng" dirty="0" smtClean="0">
                <a:solidFill>
                  <a:prstClr val="black"/>
                </a:solidFill>
              </a:rPr>
              <a:t>（</a:t>
            </a:r>
            <a:r>
              <a:rPr lang="en-US" altLang="ja-JP" sz="1200" u="sng" dirty="0" smtClean="0">
                <a:solidFill>
                  <a:prstClr val="black"/>
                </a:solidFill>
              </a:rPr>
              <a:t>2018</a:t>
            </a:r>
            <a:r>
              <a:rPr lang="ja-JP" altLang="en-US" sz="1200" u="sng" dirty="0" smtClean="0">
                <a:solidFill>
                  <a:prstClr val="black"/>
                </a:solidFill>
              </a:rPr>
              <a:t>）年度～）の趣旨を現行補助制度に</a:t>
            </a:r>
            <a:endParaRPr lang="en-US" altLang="ja-JP" sz="1200" u="sng" dirty="0" smtClean="0">
              <a:solidFill>
                <a:prstClr val="black"/>
              </a:solidFill>
            </a:endParaRPr>
          </a:p>
          <a:p>
            <a:pPr marL="252000" lvl="2" indent="-252000" defTabSz="711200">
              <a:spcBef>
                <a:spcPct val="0"/>
              </a:spcBef>
            </a:pPr>
            <a:r>
              <a:rPr lang="ja-JP" altLang="en-US" sz="1200" dirty="0" smtClean="0">
                <a:solidFill>
                  <a:prstClr val="black"/>
                </a:solidFill>
              </a:rPr>
              <a:t>　　　</a:t>
            </a:r>
            <a:r>
              <a:rPr lang="ja-JP" altLang="en-US" sz="1200" u="sng" dirty="0" smtClean="0">
                <a:solidFill>
                  <a:prstClr val="black"/>
                </a:solidFill>
              </a:rPr>
              <a:t>前倒しで反映</a:t>
            </a:r>
            <a:r>
              <a:rPr lang="ja-JP" altLang="en-US" sz="1200" dirty="0" smtClean="0">
                <a:solidFill>
                  <a:prstClr val="black"/>
                </a:solidFill>
              </a:rPr>
              <a:t>］</a:t>
            </a:r>
            <a:endParaRPr lang="en-US" altLang="ja-JP" sz="1400" b="1" strike="dblStrike" kern="100" dirty="0" smtClean="0">
              <a:solidFill>
                <a:prstClr val="black"/>
              </a:solidFill>
              <a:latin typeface="ＭＳ Ｐゴシック"/>
            </a:endParaRPr>
          </a:p>
          <a:p>
            <a:pPr marL="87313" indent="-87313">
              <a:spcBef>
                <a:spcPts val="300"/>
              </a:spcBef>
            </a:pPr>
            <a:r>
              <a:rPr lang="ja-JP" altLang="en-US" sz="1600" b="1" kern="100" dirty="0" smtClean="0">
                <a:solidFill>
                  <a:prstClr val="black"/>
                </a:solidFill>
                <a:latin typeface="ＭＳ Ｐゴシック"/>
              </a:rPr>
              <a:t>②プライマリケアの強化</a:t>
            </a:r>
            <a:endParaRPr lang="en-US" altLang="ja-JP" sz="1600" b="1" kern="100" dirty="0">
              <a:solidFill>
                <a:prstClr val="black"/>
              </a:solidFill>
              <a:latin typeface="ＭＳ Ｐゴシック"/>
            </a:endParaRPr>
          </a:p>
          <a:p>
            <a:pPr marL="174625" indent="-174625">
              <a:lnSpc>
                <a:spcPts val="1800"/>
              </a:lnSpc>
            </a:pPr>
            <a:r>
              <a:rPr lang="ja-JP" altLang="en-US" sz="1400" kern="100" dirty="0">
                <a:solidFill>
                  <a:prstClr val="black"/>
                </a:solidFill>
                <a:latin typeface="ＭＳ Ｐゴシック"/>
              </a:rPr>
              <a:t>　・「</a:t>
            </a:r>
            <a:r>
              <a:rPr lang="ja-JP" altLang="en-US" sz="1400" b="1" u="sng" kern="100" dirty="0">
                <a:solidFill>
                  <a:prstClr val="black"/>
                </a:solidFill>
                <a:latin typeface="ＭＳ Ｐゴシック"/>
              </a:rPr>
              <a:t>患者のための</a:t>
            </a:r>
            <a:r>
              <a:rPr lang="ja-JP" altLang="en-US" sz="1400" b="1" u="sng" kern="100" dirty="0" smtClean="0">
                <a:solidFill>
                  <a:prstClr val="black"/>
                </a:solidFill>
                <a:latin typeface="ＭＳ Ｐゴシック"/>
              </a:rPr>
              <a:t>薬局ビジョン</a:t>
            </a:r>
            <a:r>
              <a:rPr lang="ja-JP" altLang="en-US" sz="1400" kern="100" dirty="0">
                <a:solidFill>
                  <a:prstClr val="black"/>
                </a:solidFill>
                <a:latin typeface="ＭＳ Ｐゴシック"/>
              </a:rPr>
              <a:t>」の</a:t>
            </a:r>
            <a:r>
              <a:rPr lang="ja-JP" altLang="en-US" sz="1400" kern="100" dirty="0" smtClean="0">
                <a:solidFill>
                  <a:prstClr val="black"/>
                </a:solidFill>
                <a:latin typeface="ＭＳ Ｐゴシック"/>
              </a:rPr>
              <a:t>策定</a:t>
            </a:r>
            <a:r>
              <a:rPr lang="ja-JP" altLang="en-US" sz="1200" kern="100" dirty="0" smtClean="0">
                <a:solidFill>
                  <a:prstClr val="black"/>
                </a:solidFill>
                <a:latin typeface="ＭＳ Ｐゴシック"/>
              </a:rPr>
              <a:t>［</a:t>
            </a:r>
            <a:r>
              <a:rPr lang="ja-JP" altLang="en-US" sz="1200" u="sng" kern="100" dirty="0" smtClean="0">
                <a:solidFill>
                  <a:prstClr val="black"/>
                </a:solidFill>
                <a:latin typeface="ＭＳ Ｐゴシック"/>
              </a:rPr>
              <a:t>年内</a:t>
            </a:r>
            <a:r>
              <a:rPr lang="ja-JP" altLang="en-US" sz="1200" u="sng" kern="100" dirty="0">
                <a:solidFill>
                  <a:prstClr val="black"/>
                </a:solidFill>
                <a:latin typeface="ＭＳ Ｐゴシック"/>
              </a:rPr>
              <a:t>公表</a:t>
            </a:r>
            <a:r>
              <a:rPr lang="ja-JP" altLang="en-US" sz="1200" u="sng" kern="100" dirty="0" smtClean="0">
                <a:solidFill>
                  <a:prstClr val="black"/>
                </a:solidFill>
                <a:latin typeface="ＭＳ Ｐゴシック"/>
              </a:rPr>
              <a:t>予定</a:t>
            </a:r>
            <a:r>
              <a:rPr lang="ja-JP" altLang="en-US" sz="1200" kern="100" dirty="0" smtClean="0">
                <a:solidFill>
                  <a:prstClr val="black"/>
                </a:solidFill>
                <a:latin typeface="ＭＳ Ｐゴシック"/>
              </a:rPr>
              <a:t>］</a:t>
            </a:r>
            <a:endParaRPr lang="en-US" altLang="ja-JP" sz="1200" kern="100" dirty="0" smtClean="0">
              <a:solidFill>
                <a:prstClr val="black"/>
              </a:solidFill>
              <a:latin typeface="ＭＳ Ｐゴシック"/>
            </a:endParaRPr>
          </a:p>
          <a:p>
            <a:pPr marL="174625" indent="-174625">
              <a:lnSpc>
                <a:spcPts val="1500"/>
              </a:lnSpc>
            </a:pPr>
            <a:r>
              <a:rPr lang="ja-JP" altLang="en-US" sz="1400" kern="100" dirty="0">
                <a:solidFill>
                  <a:prstClr val="black"/>
                </a:solidFill>
                <a:latin typeface="ＭＳ Ｐゴシック"/>
              </a:rPr>
              <a:t>　　　</a:t>
            </a:r>
            <a:r>
              <a:rPr lang="ja-JP" altLang="en-US" sz="1100" kern="100" dirty="0" smtClean="0">
                <a:solidFill>
                  <a:prstClr val="black"/>
                </a:solidFill>
                <a:latin typeface="ＭＳ Ｐゴシック"/>
              </a:rPr>
              <a:t>薬剤師</a:t>
            </a:r>
            <a:r>
              <a:rPr lang="ja-JP" altLang="en-US" sz="1100" kern="100" dirty="0">
                <a:solidFill>
                  <a:prstClr val="black"/>
                </a:solidFill>
                <a:latin typeface="ＭＳ Ｐゴシック"/>
              </a:rPr>
              <a:t>がチームの一員として参画することを促進し、地域包括ケアを進化させる</a:t>
            </a:r>
            <a:r>
              <a:rPr lang="ja-JP" altLang="en-US" sz="1100" kern="100" dirty="0" smtClean="0">
                <a:solidFill>
                  <a:prstClr val="black"/>
                </a:solidFill>
                <a:latin typeface="ＭＳ Ｐゴシック"/>
              </a:rPr>
              <a:t>。</a:t>
            </a:r>
            <a:endParaRPr lang="en-US" altLang="ja-JP" sz="1200" kern="100" dirty="0">
              <a:solidFill>
                <a:prstClr val="black"/>
              </a:solidFill>
              <a:latin typeface="ＭＳ Ｐゴシック"/>
            </a:endParaRPr>
          </a:p>
          <a:p>
            <a:pPr marL="174625" indent="-174625">
              <a:lnSpc>
                <a:spcPts val="1800"/>
              </a:lnSpc>
              <a:spcBef>
                <a:spcPts val="600"/>
              </a:spcBef>
            </a:pPr>
            <a:r>
              <a:rPr lang="ja-JP" altLang="en-US" sz="1400" kern="100" dirty="0">
                <a:solidFill>
                  <a:prstClr val="black"/>
                </a:solidFill>
                <a:effectLst>
                  <a:outerShdw blurRad="38100" dist="38100" dir="2700000" algn="tl">
                    <a:srgbClr val="000000">
                      <a:alpha val="43137"/>
                    </a:srgbClr>
                  </a:outerShdw>
                </a:effectLst>
                <a:latin typeface="ＭＳ Ｐゴシック"/>
              </a:rPr>
              <a:t>　</a:t>
            </a:r>
            <a:r>
              <a:rPr lang="ja-JP" altLang="en-US" sz="1400" kern="100" dirty="0">
                <a:solidFill>
                  <a:prstClr val="black"/>
                </a:solidFill>
                <a:latin typeface="ＭＳ Ｐゴシック"/>
              </a:rPr>
              <a:t>・</a:t>
            </a:r>
            <a:r>
              <a:rPr lang="ja-JP" altLang="en-US" sz="1400" b="1" kern="100" dirty="0">
                <a:solidFill>
                  <a:prstClr val="black"/>
                </a:solidFill>
                <a:latin typeface="ＭＳ Ｐゴシック"/>
              </a:rPr>
              <a:t>かかりつけ医の</a:t>
            </a:r>
            <a:r>
              <a:rPr lang="ja-JP" altLang="en-US" sz="1400" b="1" kern="100" dirty="0" smtClean="0">
                <a:solidFill>
                  <a:prstClr val="black"/>
                </a:solidFill>
                <a:latin typeface="ＭＳ Ｐゴシック"/>
              </a:rPr>
              <a:t>普及</a:t>
            </a:r>
            <a:endParaRPr lang="en-US" altLang="ja-JP" sz="1400" b="1" kern="100" dirty="0" smtClean="0">
              <a:solidFill>
                <a:prstClr val="black"/>
              </a:solidFill>
              <a:latin typeface="ＭＳ Ｐゴシック"/>
            </a:endParaRPr>
          </a:p>
          <a:p>
            <a:pPr marL="174625" indent="-174625">
              <a:lnSpc>
                <a:spcPts val="1600"/>
              </a:lnSpc>
            </a:pPr>
            <a:r>
              <a:rPr lang="ja-JP" altLang="en-US" sz="1200" b="1" kern="100" dirty="0">
                <a:solidFill>
                  <a:prstClr val="black"/>
                </a:solidFill>
                <a:latin typeface="ＭＳ Ｐゴシック"/>
              </a:rPr>
              <a:t>　</a:t>
            </a:r>
            <a:r>
              <a:rPr lang="ja-JP" altLang="en-US" sz="1400" b="1" kern="100" dirty="0">
                <a:solidFill>
                  <a:prstClr val="black"/>
                </a:solidFill>
                <a:latin typeface="ＭＳ Ｐゴシック"/>
              </a:rPr>
              <a:t>　</a:t>
            </a:r>
            <a:r>
              <a:rPr lang="ja-JP" altLang="en-US" sz="1400" b="1" kern="100" dirty="0" smtClean="0">
                <a:solidFill>
                  <a:prstClr val="black"/>
                </a:solidFill>
                <a:latin typeface="ＭＳ Ｐゴシック"/>
              </a:rPr>
              <a:t>［</a:t>
            </a:r>
            <a:r>
              <a:rPr lang="ja-JP" altLang="en-US" sz="1400" b="1" u="sng" kern="100" dirty="0" smtClean="0">
                <a:solidFill>
                  <a:prstClr val="black"/>
                </a:solidFill>
                <a:latin typeface="ＭＳ Ｐゴシック"/>
              </a:rPr>
              <a:t>平成</a:t>
            </a:r>
            <a:r>
              <a:rPr lang="en-US" altLang="ja-JP" sz="1400" b="1" u="sng" kern="100" dirty="0" smtClean="0">
                <a:solidFill>
                  <a:prstClr val="black"/>
                </a:solidFill>
              </a:rPr>
              <a:t>26</a:t>
            </a:r>
            <a:r>
              <a:rPr lang="ja-JP" altLang="en-US" sz="1400" b="1" u="sng" kern="100" dirty="0" smtClean="0">
                <a:solidFill>
                  <a:prstClr val="black"/>
                </a:solidFill>
              </a:rPr>
              <a:t>（</a:t>
            </a:r>
            <a:r>
              <a:rPr lang="en-US" altLang="ja-JP" sz="1400" b="1" u="sng" kern="100" dirty="0" smtClean="0">
                <a:solidFill>
                  <a:prstClr val="black"/>
                </a:solidFill>
              </a:rPr>
              <a:t>2014</a:t>
            </a:r>
            <a:r>
              <a:rPr lang="ja-JP" altLang="en-US" sz="1400" b="1" u="sng" kern="100" dirty="0" smtClean="0">
                <a:solidFill>
                  <a:prstClr val="black"/>
                </a:solidFill>
              </a:rPr>
              <a:t>）</a:t>
            </a:r>
            <a:r>
              <a:rPr lang="ja-JP" altLang="en-US" sz="1400" b="1" u="sng" kern="100" dirty="0" smtClean="0">
                <a:solidFill>
                  <a:prstClr val="black"/>
                </a:solidFill>
                <a:latin typeface="ＭＳ Ｐゴシック"/>
              </a:rPr>
              <a:t>年度</a:t>
            </a:r>
            <a:r>
              <a:rPr lang="ja-JP" altLang="en-US" sz="1400" b="1" u="sng" kern="100" dirty="0">
                <a:solidFill>
                  <a:prstClr val="black"/>
                </a:solidFill>
                <a:latin typeface="ＭＳ Ｐゴシック"/>
              </a:rPr>
              <a:t>診療報酬改定で初めて評価 </a:t>
            </a:r>
            <a:r>
              <a:rPr lang="ja-JP" altLang="en-US" sz="1400" b="1" u="sng" kern="100" dirty="0" smtClean="0">
                <a:solidFill>
                  <a:prstClr val="black"/>
                </a:solidFill>
                <a:latin typeface="ＭＳ Ｐゴシック"/>
              </a:rPr>
              <a:t>・平成</a:t>
            </a:r>
            <a:r>
              <a:rPr lang="en-US" altLang="ja-JP" sz="1400" b="1" u="sng" kern="100" dirty="0" smtClean="0">
                <a:solidFill>
                  <a:prstClr val="black"/>
                </a:solidFill>
              </a:rPr>
              <a:t>28</a:t>
            </a:r>
            <a:r>
              <a:rPr lang="ja-JP" altLang="en-US" sz="1400" b="1" u="sng" kern="100" dirty="0" smtClean="0">
                <a:solidFill>
                  <a:prstClr val="black"/>
                </a:solidFill>
              </a:rPr>
              <a:t>（</a:t>
            </a:r>
            <a:r>
              <a:rPr lang="en-US" altLang="ja-JP" sz="1400" b="1" u="sng" kern="100" dirty="0" smtClean="0">
                <a:solidFill>
                  <a:prstClr val="black"/>
                </a:solidFill>
              </a:rPr>
              <a:t>2016</a:t>
            </a:r>
            <a:r>
              <a:rPr lang="ja-JP" altLang="en-US" sz="1400" b="1" u="sng" kern="100" dirty="0" smtClean="0">
                <a:solidFill>
                  <a:prstClr val="black"/>
                </a:solidFill>
              </a:rPr>
              <a:t>）</a:t>
            </a:r>
            <a:r>
              <a:rPr lang="ja-JP" altLang="en-US" sz="1400" b="1" u="sng" kern="100" dirty="0" smtClean="0">
                <a:solidFill>
                  <a:prstClr val="black"/>
                </a:solidFill>
                <a:latin typeface="ＭＳ Ｐゴシック"/>
              </a:rPr>
              <a:t>年度改定で</a:t>
            </a:r>
            <a:endParaRPr lang="en-US" altLang="ja-JP" sz="1400" b="1" u="sng" kern="100" dirty="0" smtClean="0">
              <a:solidFill>
                <a:prstClr val="black"/>
              </a:solidFill>
              <a:latin typeface="ＭＳ Ｐゴシック"/>
            </a:endParaRPr>
          </a:p>
          <a:p>
            <a:pPr marL="174625" indent="-174625">
              <a:lnSpc>
                <a:spcPts val="1600"/>
              </a:lnSpc>
            </a:pPr>
            <a:r>
              <a:rPr lang="ja-JP" altLang="en-US" sz="1400" b="1" kern="100" dirty="0" smtClean="0">
                <a:solidFill>
                  <a:prstClr val="black"/>
                </a:solidFill>
                <a:latin typeface="ＭＳ Ｐゴシック"/>
              </a:rPr>
              <a:t>　　</a:t>
            </a:r>
            <a:r>
              <a:rPr lang="ja-JP" altLang="en-US" sz="1400" b="1" u="sng" kern="100" dirty="0" smtClean="0">
                <a:solidFill>
                  <a:prstClr val="black"/>
                </a:solidFill>
                <a:latin typeface="ＭＳ Ｐゴシック"/>
              </a:rPr>
              <a:t>更</a:t>
            </a:r>
            <a:r>
              <a:rPr lang="ja-JP" altLang="en-US" sz="1400" b="1" u="sng" kern="100" dirty="0">
                <a:solidFill>
                  <a:prstClr val="black"/>
                </a:solidFill>
                <a:latin typeface="ＭＳ Ｐゴシック"/>
              </a:rPr>
              <a:t>なる評価を検討</a:t>
            </a:r>
            <a:r>
              <a:rPr lang="ja-JP" altLang="en-US" sz="1400" b="1" u="sng" kern="100" dirty="0" smtClean="0">
                <a:solidFill>
                  <a:prstClr val="black"/>
                </a:solidFill>
                <a:latin typeface="ＭＳ Ｐゴシック"/>
              </a:rPr>
              <a:t>、先行</a:t>
            </a:r>
            <a:r>
              <a:rPr lang="ja-JP" altLang="en-US" sz="1400" b="1" u="sng" kern="100" dirty="0">
                <a:solidFill>
                  <a:prstClr val="black"/>
                </a:solidFill>
                <a:latin typeface="ＭＳ Ｐゴシック"/>
              </a:rPr>
              <a:t>事例を収集・横展開</a:t>
            </a:r>
            <a:r>
              <a:rPr lang="ja-JP" altLang="en-US" sz="1400" b="1" kern="100" dirty="0">
                <a:solidFill>
                  <a:prstClr val="black"/>
                </a:solidFill>
                <a:latin typeface="ＭＳ Ｐゴシック"/>
              </a:rPr>
              <a:t>］</a:t>
            </a:r>
            <a:endParaRPr lang="en-US" altLang="ja-JP" sz="1400" b="1" dirty="0">
              <a:solidFill>
                <a:prstClr val="black"/>
              </a:solidFill>
            </a:endParaRPr>
          </a:p>
          <a:p>
            <a:pPr marL="144000" indent="-144000">
              <a:spcBef>
                <a:spcPts val="300"/>
              </a:spcBef>
            </a:pPr>
            <a:r>
              <a:rPr lang="ja-JP" altLang="en-US" sz="1600" b="1" kern="100" dirty="0">
                <a:solidFill>
                  <a:prstClr val="black"/>
                </a:solidFill>
                <a:latin typeface="ＭＳ Ｐゴシック"/>
              </a:rPr>
              <a:t>③</a:t>
            </a:r>
            <a:r>
              <a:rPr lang="ja-JP" altLang="en-US" sz="1600" b="1" dirty="0" smtClean="0">
                <a:solidFill>
                  <a:prstClr val="black"/>
                </a:solidFill>
              </a:rPr>
              <a:t>質</a:t>
            </a:r>
            <a:r>
              <a:rPr lang="ja-JP" altLang="en-US" sz="1600" b="1" dirty="0">
                <a:solidFill>
                  <a:prstClr val="black"/>
                </a:solidFill>
              </a:rPr>
              <a:t>が</a:t>
            </a:r>
            <a:r>
              <a:rPr lang="ja-JP" altLang="en-US" sz="1600" b="1" dirty="0" smtClean="0">
                <a:solidFill>
                  <a:prstClr val="black"/>
                </a:solidFill>
              </a:rPr>
              <a:t>高く、効率的</a:t>
            </a:r>
            <a:r>
              <a:rPr lang="ja-JP" altLang="en-US" sz="1600" b="1" dirty="0">
                <a:solidFill>
                  <a:prstClr val="black"/>
                </a:solidFill>
              </a:rPr>
              <a:t>な介護サービス提供</a:t>
            </a:r>
            <a:r>
              <a:rPr lang="ja-JP" altLang="en-US" sz="1600" b="1" dirty="0" smtClean="0">
                <a:solidFill>
                  <a:prstClr val="black"/>
                </a:solidFill>
              </a:rPr>
              <a:t>体制⇒適正な給付</a:t>
            </a:r>
            <a:endParaRPr lang="en-US" altLang="ja-JP" sz="1600" b="1" dirty="0">
              <a:solidFill>
                <a:prstClr val="black"/>
              </a:solidFill>
            </a:endParaRPr>
          </a:p>
          <a:p>
            <a:pPr marL="177800" indent="-177800">
              <a:lnSpc>
                <a:spcPts val="1500"/>
              </a:lnSpc>
              <a:spcBef>
                <a:spcPts val="300"/>
              </a:spcBef>
            </a:pPr>
            <a:r>
              <a:rPr lang="ja-JP" altLang="en-US" sz="1400" kern="100" dirty="0">
                <a:solidFill>
                  <a:prstClr val="black"/>
                </a:solidFill>
                <a:latin typeface="ＭＳ Ｐゴシック"/>
              </a:rPr>
              <a:t>　・介護保険事業計画に基づく</a:t>
            </a:r>
            <a:r>
              <a:rPr lang="ja-JP" altLang="en-US" sz="1400" u="sng" kern="100">
                <a:solidFill>
                  <a:prstClr val="black"/>
                </a:solidFill>
                <a:latin typeface="ＭＳ Ｐゴシック"/>
              </a:rPr>
              <a:t>自治体</a:t>
            </a:r>
            <a:r>
              <a:rPr lang="ja-JP" altLang="en-US" sz="1400" u="sng" kern="100" smtClean="0">
                <a:solidFill>
                  <a:prstClr val="black"/>
                </a:solidFill>
                <a:latin typeface="ＭＳ Ｐゴシック"/>
              </a:rPr>
              <a:t>のＰＤＣＡ</a:t>
            </a:r>
            <a:r>
              <a:rPr lang="ja-JP" altLang="en-US" sz="1400" u="sng" kern="100" dirty="0">
                <a:solidFill>
                  <a:prstClr val="black"/>
                </a:solidFill>
                <a:latin typeface="ＭＳ Ｐゴシック"/>
              </a:rPr>
              <a:t>の取組を支援</a:t>
            </a:r>
            <a:r>
              <a:rPr lang="en-US" altLang="ja-JP" sz="1200" kern="100" dirty="0">
                <a:solidFill>
                  <a:prstClr val="black"/>
                </a:solidFill>
                <a:latin typeface="ＭＳ Ｐゴシック"/>
              </a:rPr>
              <a:t/>
            </a:r>
            <a:br>
              <a:rPr lang="en-US" altLang="ja-JP" sz="1200" kern="100" dirty="0">
                <a:solidFill>
                  <a:prstClr val="black"/>
                </a:solidFill>
                <a:latin typeface="ＭＳ Ｐゴシック"/>
              </a:rPr>
            </a:br>
            <a:r>
              <a:rPr lang="ja-JP" altLang="en-US" sz="1200" kern="100" dirty="0">
                <a:solidFill>
                  <a:prstClr val="black"/>
                </a:solidFill>
                <a:latin typeface="ＭＳ Ｐゴシック"/>
              </a:rPr>
              <a:t>　　　　　　</a:t>
            </a:r>
            <a:r>
              <a:rPr lang="ja-JP" altLang="en-US" sz="1200" kern="100" dirty="0" smtClean="0">
                <a:solidFill>
                  <a:prstClr val="black"/>
                </a:solidFill>
                <a:latin typeface="ＭＳ Ｐゴシック"/>
              </a:rPr>
              <a:t>［</a:t>
            </a:r>
            <a:r>
              <a:rPr lang="ja-JP" altLang="en-US" sz="1200" u="sng" kern="100" dirty="0">
                <a:solidFill>
                  <a:prstClr val="black"/>
                </a:solidFill>
                <a:latin typeface="ＭＳ Ｐゴシック"/>
              </a:rPr>
              <a:t>第６期計画</a:t>
            </a:r>
            <a:r>
              <a:rPr lang="ja-JP" altLang="en-US" sz="1200" u="sng" kern="100" dirty="0" smtClean="0">
                <a:solidFill>
                  <a:prstClr val="black"/>
                </a:solidFill>
                <a:latin typeface="ＭＳ Ｐゴシック"/>
              </a:rPr>
              <a:t>：平成</a:t>
            </a:r>
            <a:r>
              <a:rPr lang="en-US" altLang="ja-JP" sz="1200" u="sng" kern="100" dirty="0" smtClean="0">
                <a:solidFill>
                  <a:prstClr val="black"/>
                </a:solidFill>
              </a:rPr>
              <a:t>27</a:t>
            </a:r>
            <a:r>
              <a:rPr lang="ja-JP" altLang="en-US" sz="1200" u="sng" kern="100" dirty="0" smtClean="0">
                <a:solidFill>
                  <a:prstClr val="black"/>
                </a:solidFill>
              </a:rPr>
              <a:t>（</a:t>
            </a:r>
            <a:r>
              <a:rPr lang="en-US" altLang="ja-JP" sz="1200" u="sng" kern="100" dirty="0" smtClean="0">
                <a:solidFill>
                  <a:prstClr val="black"/>
                </a:solidFill>
              </a:rPr>
              <a:t>2015</a:t>
            </a:r>
            <a:r>
              <a:rPr lang="ja-JP" altLang="en-US" sz="1200" u="sng" kern="100" dirty="0" smtClean="0">
                <a:solidFill>
                  <a:prstClr val="black"/>
                </a:solidFill>
              </a:rPr>
              <a:t>）</a:t>
            </a:r>
            <a:r>
              <a:rPr lang="ja-JP" altLang="en-US" sz="1200" u="sng" kern="100" dirty="0" smtClean="0">
                <a:solidFill>
                  <a:prstClr val="black"/>
                </a:solidFill>
                <a:latin typeface="ＭＳ Ｐゴシック"/>
              </a:rPr>
              <a:t>年度</a:t>
            </a:r>
            <a:r>
              <a:rPr lang="ja-JP" altLang="en-US" sz="1200" u="sng" kern="100" dirty="0">
                <a:solidFill>
                  <a:prstClr val="black"/>
                </a:solidFill>
                <a:latin typeface="ＭＳ Ｐゴシック"/>
              </a:rPr>
              <a:t>～、第７期計画</a:t>
            </a:r>
            <a:r>
              <a:rPr lang="ja-JP" altLang="en-US" sz="1200" u="sng" kern="100" dirty="0" smtClean="0">
                <a:solidFill>
                  <a:prstClr val="black"/>
                </a:solidFill>
                <a:latin typeface="ＭＳ Ｐゴシック"/>
              </a:rPr>
              <a:t>：平成</a:t>
            </a:r>
            <a:r>
              <a:rPr lang="en-US" altLang="ja-JP" sz="1200" u="sng" kern="100" dirty="0" smtClean="0">
                <a:solidFill>
                  <a:prstClr val="black"/>
                </a:solidFill>
              </a:rPr>
              <a:t>30</a:t>
            </a:r>
            <a:r>
              <a:rPr lang="ja-JP" altLang="en-US" sz="1200" u="sng" kern="100" dirty="0" smtClean="0">
                <a:solidFill>
                  <a:prstClr val="black"/>
                </a:solidFill>
              </a:rPr>
              <a:t>（</a:t>
            </a:r>
            <a:r>
              <a:rPr lang="en-US" altLang="ja-JP" sz="1200" u="sng" kern="100" dirty="0" smtClean="0">
                <a:solidFill>
                  <a:prstClr val="black"/>
                </a:solidFill>
              </a:rPr>
              <a:t>2018</a:t>
            </a:r>
            <a:r>
              <a:rPr lang="ja-JP" altLang="en-US" sz="1200" u="sng" kern="100" dirty="0" smtClean="0">
                <a:solidFill>
                  <a:prstClr val="black"/>
                </a:solidFill>
              </a:rPr>
              <a:t>）</a:t>
            </a:r>
            <a:r>
              <a:rPr lang="ja-JP" altLang="en-US" sz="1200" u="sng" kern="100" dirty="0" smtClean="0">
                <a:solidFill>
                  <a:prstClr val="black"/>
                </a:solidFill>
                <a:latin typeface="ＭＳ Ｐゴシック"/>
              </a:rPr>
              <a:t>年度～</a:t>
            </a:r>
            <a:r>
              <a:rPr lang="ja-JP" altLang="en-US" sz="1200" kern="100" dirty="0" smtClean="0">
                <a:solidFill>
                  <a:prstClr val="black"/>
                </a:solidFill>
                <a:latin typeface="ＭＳ Ｐゴシック"/>
              </a:rPr>
              <a:t>］</a:t>
            </a:r>
            <a:endParaRPr lang="en-US" altLang="ja-JP" sz="1200" kern="100" dirty="0">
              <a:solidFill>
                <a:prstClr val="black"/>
              </a:solidFill>
              <a:latin typeface="ＭＳ Ｐゴシック"/>
            </a:endParaRPr>
          </a:p>
          <a:p>
            <a:pPr marL="180975" lvl="2" indent="-180975">
              <a:lnSpc>
                <a:spcPts val="1500"/>
              </a:lnSpc>
              <a:spcBef>
                <a:spcPts val="300"/>
              </a:spcBef>
            </a:pPr>
            <a:r>
              <a:rPr lang="ja-JP" altLang="en-US" sz="1400" kern="100" dirty="0">
                <a:solidFill>
                  <a:prstClr val="black"/>
                </a:solidFill>
                <a:latin typeface="ＭＳ Ｐゴシック"/>
              </a:rPr>
              <a:t>　</a:t>
            </a:r>
            <a:r>
              <a:rPr lang="ja-JP" altLang="en-US" sz="1400" dirty="0">
                <a:solidFill>
                  <a:prstClr val="black"/>
                </a:solidFill>
              </a:rPr>
              <a:t>・ </a:t>
            </a:r>
            <a:r>
              <a:rPr lang="ja-JP" altLang="en-US" sz="1400" spc="-100" dirty="0">
                <a:solidFill>
                  <a:prstClr val="black"/>
                </a:solidFill>
              </a:rPr>
              <a:t>適切なケアマネジメントの推進、保険者ごとの給付分析等を</a:t>
            </a:r>
            <a:r>
              <a:rPr lang="ja-JP" altLang="en-US" sz="1400" spc="-100" dirty="0" smtClean="0">
                <a:solidFill>
                  <a:prstClr val="black"/>
                </a:solidFill>
              </a:rPr>
              <a:t>通じた</a:t>
            </a:r>
            <a:r>
              <a:rPr lang="ja-JP" altLang="en-US" sz="1400" u="sng" spc="-100" dirty="0" smtClean="0">
                <a:solidFill>
                  <a:prstClr val="black"/>
                </a:solidFill>
              </a:rPr>
              <a:t>給付</a:t>
            </a:r>
            <a:r>
              <a:rPr lang="ja-JP" altLang="en-US" sz="1400" u="sng" spc="-100" dirty="0">
                <a:solidFill>
                  <a:prstClr val="black"/>
                </a:solidFill>
              </a:rPr>
              <a:t>の</a:t>
            </a:r>
            <a:r>
              <a:rPr lang="ja-JP" altLang="en-US" sz="1400" u="sng" spc="-100" dirty="0" smtClean="0">
                <a:solidFill>
                  <a:prstClr val="black"/>
                </a:solidFill>
              </a:rPr>
              <a:t>適正化</a:t>
            </a:r>
            <a:endParaRPr lang="en-US" altLang="ja-JP" sz="1400" u="sng" spc="-100" dirty="0">
              <a:solidFill>
                <a:prstClr val="black"/>
              </a:solidFill>
            </a:endParaRPr>
          </a:p>
        </p:txBody>
      </p:sp>
      <p:sp>
        <p:nvSpPr>
          <p:cNvPr id="10" name="角丸四角形 9"/>
          <p:cNvSpPr/>
          <p:nvPr/>
        </p:nvSpPr>
        <p:spPr>
          <a:xfrm>
            <a:off x="517926" y="390313"/>
            <a:ext cx="9352412" cy="4608000"/>
          </a:xfrm>
          <a:prstGeom prst="roundRect">
            <a:avLst>
              <a:gd name="adj" fmla="val 3310"/>
            </a:avLst>
          </a:prstGeom>
          <a:noFill/>
          <a:ln>
            <a:solidFill>
              <a:schemeClr val="accent1">
                <a:lumMod val="7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t" anchorCtr="0"/>
          <a:lstStyle/>
          <a:p>
            <a:pPr marL="87313" indent="-87313" algn="just"/>
            <a:endParaRPr lang="en-US" altLang="ja-JP" sz="1200" kern="100" dirty="0" smtClean="0">
              <a:solidFill>
                <a:prstClr val="black"/>
              </a:solidFill>
              <a:latin typeface="ＭＳ Ｐゴシック"/>
            </a:endParaRPr>
          </a:p>
          <a:p>
            <a:pPr marL="87313" indent="-87313" algn="just"/>
            <a:endParaRPr lang="en-US" altLang="ja-JP" sz="1200" kern="100" dirty="0" smtClean="0">
              <a:solidFill>
                <a:prstClr val="black"/>
              </a:solidFill>
              <a:latin typeface="ＭＳ Ｐゴシック"/>
            </a:endParaRPr>
          </a:p>
          <a:p>
            <a:pPr marL="87313" indent="-87313" algn="just"/>
            <a:endParaRPr lang="en-US" altLang="ja-JP" sz="1200" kern="100" dirty="0" smtClean="0">
              <a:solidFill>
                <a:prstClr val="black"/>
              </a:solidFill>
              <a:latin typeface="ＭＳ Ｐゴシック"/>
            </a:endParaRPr>
          </a:p>
          <a:p>
            <a:pPr marL="87313" indent="-87313" algn="just"/>
            <a:endParaRPr lang="en-US" altLang="ja-JP" sz="1200" kern="100" dirty="0">
              <a:solidFill>
                <a:prstClr val="black"/>
              </a:solidFill>
              <a:latin typeface="ＭＳ Ｐゴシック"/>
            </a:endParaRPr>
          </a:p>
        </p:txBody>
      </p:sp>
      <p:sp>
        <p:nvSpPr>
          <p:cNvPr id="49" name="テキスト ボックス 48"/>
          <p:cNvSpPr txBox="1"/>
          <p:nvPr/>
        </p:nvSpPr>
        <p:spPr>
          <a:xfrm>
            <a:off x="59752" y="394245"/>
            <a:ext cx="400110" cy="4604068"/>
          </a:xfrm>
          <a:prstGeom prst="rect">
            <a:avLst/>
          </a:prstGeom>
          <a:noFill/>
          <a:ln w="19050">
            <a:solidFill>
              <a:schemeClr val="accent1"/>
            </a:solidFill>
          </a:ln>
        </p:spPr>
        <p:txBody>
          <a:bodyPr vert="eaVert" wrap="square" rtlCol="0" anchor="ctr" anchorCtr="0">
            <a:spAutoFit/>
          </a:bodyPr>
          <a:lstStyle/>
          <a:p>
            <a:pPr algn="ctr"/>
            <a:r>
              <a:rPr lang="ja-JP" altLang="en-US" sz="1400" dirty="0" smtClean="0">
                <a:solidFill>
                  <a:prstClr val="black"/>
                </a:solidFill>
              </a:rPr>
              <a:t>提供体制改革への取り組みの加速化・進化</a:t>
            </a:r>
            <a:endParaRPr lang="ja-JP" altLang="en-US" sz="1400" dirty="0">
              <a:solidFill>
                <a:prstClr val="black"/>
              </a:solidFill>
            </a:endParaRPr>
          </a:p>
        </p:txBody>
      </p:sp>
      <p:sp>
        <p:nvSpPr>
          <p:cNvPr id="2" name="正方形/長方形 1"/>
          <p:cNvSpPr/>
          <p:nvPr/>
        </p:nvSpPr>
        <p:spPr>
          <a:xfrm>
            <a:off x="61143" y="-27384"/>
            <a:ext cx="9789000" cy="360000"/>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b="1" dirty="0">
                <a:solidFill>
                  <a:prstClr val="white"/>
                </a:solidFill>
                <a:latin typeface="ＤＨＰ特太ゴシック体" panose="020B0500000000000000" pitchFamily="50" charset="-128"/>
                <a:ea typeface="ＤＨＰ特太ゴシック体" panose="020B0500000000000000" pitchFamily="50" charset="-128"/>
              </a:rPr>
              <a:t> </a:t>
            </a:r>
            <a:r>
              <a:rPr lang="en-US" altLang="ja-JP" b="1" dirty="0" smtClean="0">
                <a:solidFill>
                  <a:prstClr val="white"/>
                </a:solidFill>
                <a:latin typeface="ＤＨＰ特太ゴシック体" panose="020B0500000000000000" pitchFamily="50" charset="-128"/>
                <a:ea typeface="ＤＨＰ特太ゴシック体" panose="020B0500000000000000" pitchFamily="50" charset="-128"/>
              </a:rPr>
              <a:t>Ⅲ</a:t>
            </a:r>
            <a:r>
              <a:rPr lang="ja-JP" altLang="en-US" b="1" dirty="0" smtClean="0">
                <a:solidFill>
                  <a:prstClr val="white"/>
                </a:solidFill>
                <a:latin typeface="ＤＨＰ特太ゴシック体" panose="020B0500000000000000" pitchFamily="50" charset="-128"/>
                <a:ea typeface="ＤＨＰ特太ゴシック体" panose="020B0500000000000000" pitchFamily="50" charset="-128"/>
              </a:rPr>
              <a:t>　重点改革事項②　地域</a:t>
            </a:r>
            <a:r>
              <a:rPr lang="ja-JP" altLang="en-US" b="1" dirty="0">
                <a:solidFill>
                  <a:prstClr val="white"/>
                </a:solidFill>
                <a:latin typeface="ＤＨＰ特太ゴシック体" panose="020B0500000000000000" pitchFamily="50" charset="-128"/>
                <a:ea typeface="ＤＨＰ特太ゴシック体" panose="020B0500000000000000" pitchFamily="50" charset="-128"/>
              </a:rPr>
              <a:t>包括ケアシステムの</a:t>
            </a:r>
            <a:r>
              <a:rPr lang="ja-JP" altLang="en-US" b="1" dirty="0" smtClean="0">
                <a:solidFill>
                  <a:prstClr val="white"/>
                </a:solidFill>
                <a:latin typeface="ＤＨＰ特太ゴシック体" panose="020B0500000000000000" pitchFamily="50" charset="-128"/>
                <a:ea typeface="ＤＨＰ特太ゴシック体" panose="020B0500000000000000" pitchFamily="50" charset="-128"/>
              </a:rPr>
              <a:t>構築：医療介護サービス体制の改革</a:t>
            </a:r>
            <a:endParaRPr lang="en-US" altLang="ja-JP" b="1" dirty="0" smtClean="0">
              <a:solidFill>
                <a:prstClr val="white"/>
              </a:solidFill>
              <a:latin typeface="ＤＨＰ特太ゴシック体" panose="020B0500000000000000" pitchFamily="50" charset="-128"/>
              <a:ea typeface="ＤＨＰ特太ゴシック体" panose="020B0500000000000000" pitchFamily="50" charset="-128"/>
            </a:endParaRPr>
          </a:p>
        </p:txBody>
      </p:sp>
      <p:sp>
        <p:nvSpPr>
          <p:cNvPr id="50" name="角丸四角形 49"/>
          <p:cNvSpPr/>
          <p:nvPr/>
        </p:nvSpPr>
        <p:spPr>
          <a:xfrm>
            <a:off x="525262" y="5065610"/>
            <a:ext cx="9324882" cy="1764000"/>
          </a:xfrm>
          <a:prstGeom prst="roundRect">
            <a:avLst>
              <a:gd name="adj" fmla="val 3310"/>
            </a:avLst>
          </a:prstGeom>
          <a:noFill/>
          <a:ln/>
        </p:spPr>
        <p:style>
          <a:lnRef idx="2">
            <a:schemeClr val="accent2"/>
          </a:lnRef>
          <a:fillRef idx="1">
            <a:schemeClr val="lt1"/>
          </a:fillRef>
          <a:effectRef idx="0">
            <a:schemeClr val="accent2"/>
          </a:effectRef>
          <a:fontRef idx="minor">
            <a:schemeClr val="dk1"/>
          </a:fontRef>
        </p:style>
        <p:txBody>
          <a:bodyPr lIns="36000" rIns="0" rtlCol="0" anchor="t" anchorCtr="0"/>
          <a:lstStyle/>
          <a:p>
            <a:pPr marL="174625" indent="-174625">
              <a:lnSpc>
                <a:spcPts val="1500"/>
              </a:lnSpc>
              <a:spcBef>
                <a:spcPts val="300"/>
              </a:spcBef>
            </a:pPr>
            <a:r>
              <a:rPr lang="ja-JP" altLang="en-US" sz="1200" dirty="0" smtClean="0">
                <a:solidFill>
                  <a:prstClr val="black"/>
                </a:solidFill>
                <a:latin typeface="ＭＳ Ｐゴシック"/>
              </a:rPr>
              <a:t>　</a:t>
            </a:r>
            <a:endParaRPr lang="en-US" altLang="ja-JP" sz="1200" dirty="0">
              <a:solidFill>
                <a:prstClr val="black"/>
              </a:solidFill>
              <a:latin typeface="ＭＳ Ｐゴシック"/>
            </a:endParaRPr>
          </a:p>
        </p:txBody>
      </p:sp>
      <p:sp>
        <p:nvSpPr>
          <p:cNvPr id="52" name="テキスト ボックス 51"/>
          <p:cNvSpPr txBox="1"/>
          <p:nvPr/>
        </p:nvSpPr>
        <p:spPr>
          <a:xfrm>
            <a:off x="55125" y="5071012"/>
            <a:ext cx="400110" cy="1764000"/>
          </a:xfrm>
          <a:prstGeom prst="rect">
            <a:avLst/>
          </a:prstGeom>
          <a:noFill/>
          <a:ln w="19050">
            <a:solidFill>
              <a:schemeClr val="accent2"/>
            </a:solidFill>
          </a:ln>
        </p:spPr>
        <p:txBody>
          <a:bodyPr vert="eaVert" wrap="square" rtlCol="0" anchor="ctr" anchorCtr="0">
            <a:spAutoFit/>
          </a:bodyPr>
          <a:lstStyle/>
          <a:p>
            <a:pPr algn="ctr"/>
            <a:r>
              <a:rPr lang="ja-JP" altLang="en-US" sz="1400" dirty="0" smtClean="0">
                <a:solidFill>
                  <a:prstClr val="black"/>
                </a:solidFill>
              </a:rPr>
              <a:t>インフラ整備</a:t>
            </a:r>
            <a:endParaRPr lang="ja-JP" altLang="en-US" sz="1400" dirty="0">
              <a:solidFill>
                <a:prstClr val="black"/>
              </a:solidFill>
            </a:endParaRPr>
          </a:p>
        </p:txBody>
      </p:sp>
      <p:sp>
        <p:nvSpPr>
          <p:cNvPr id="4" name="テキスト ボックス 3"/>
          <p:cNvSpPr txBox="1"/>
          <p:nvPr/>
        </p:nvSpPr>
        <p:spPr>
          <a:xfrm>
            <a:off x="8697890" y="858781"/>
            <a:ext cx="1172761" cy="507831"/>
          </a:xfrm>
          <a:prstGeom prst="rect">
            <a:avLst/>
          </a:prstGeom>
          <a:noFill/>
        </p:spPr>
        <p:txBody>
          <a:bodyPr wrap="square" rtlCol="0">
            <a:spAutoFit/>
          </a:bodyPr>
          <a:lstStyle/>
          <a:p>
            <a:r>
              <a:rPr lang="ja-JP" altLang="en-US" sz="900" dirty="0" smtClean="0">
                <a:solidFill>
                  <a:prstClr val="black"/>
                </a:solidFill>
              </a:rPr>
              <a:t>需要に応じた区分へ（平成</a:t>
            </a:r>
            <a:r>
              <a:rPr lang="en-US" altLang="ja-JP" sz="900" dirty="0" smtClean="0">
                <a:solidFill>
                  <a:prstClr val="black"/>
                </a:solidFill>
              </a:rPr>
              <a:t>27</a:t>
            </a:r>
            <a:r>
              <a:rPr lang="ja-JP" altLang="en-US" sz="900" dirty="0" smtClean="0">
                <a:solidFill>
                  <a:prstClr val="black"/>
                </a:solidFill>
              </a:rPr>
              <a:t>（</a:t>
            </a:r>
            <a:r>
              <a:rPr lang="en-US" altLang="ja-JP" sz="900" dirty="0" smtClean="0">
                <a:solidFill>
                  <a:prstClr val="black"/>
                </a:solidFill>
              </a:rPr>
              <a:t>2015</a:t>
            </a:r>
            <a:r>
              <a:rPr lang="ja-JP" altLang="en-US" sz="900" dirty="0" smtClean="0">
                <a:solidFill>
                  <a:prstClr val="black"/>
                </a:solidFill>
              </a:rPr>
              <a:t>）年度、都道府県へ提示）</a:t>
            </a:r>
            <a:endParaRPr lang="ja-JP" altLang="en-US" sz="900" dirty="0">
              <a:solidFill>
                <a:prstClr val="black"/>
              </a:solidFill>
            </a:endParaRPr>
          </a:p>
        </p:txBody>
      </p:sp>
      <p:sp>
        <p:nvSpPr>
          <p:cNvPr id="59" name="テキスト ボックス 58"/>
          <p:cNvSpPr txBox="1"/>
          <p:nvPr/>
        </p:nvSpPr>
        <p:spPr>
          <a:xfrm>
            <a:off x="6513519" y="450243"/>
            <a:ext cx="2680575" cy="230832"/>
          </a:xfrm>
          <a:prstGeom prst="rect">
            <a:avLst/>
          </a:prstGeom>
          <a:noFill/>
        </p:spPr>
        <p:txBody>
          <a:bodyPr wrap="square" rtlCol="0">
            <a:spAutoFit/>
          </a:bodyPr>
          <a:lstStyle/>
          <a:p>
            <a:r>
              <a:rPr lang="en-US" altLang="ja-JP" sz="900" dirty="0" smtClean="0">
                <a:solidFill>
                  <a:prstClr val="black"/>
                </a:solidFill>
              </a:rPr>
              <a:t>【</a:t>
            </a:r>
            <a:r>
              <a:rPr lang="ja-JP" altLang="en-US" sz="900" dirty="0" smtClean="0">
                <a:solidFill>
                  <a:prstClr val="black"/>
                </a:solidFill>
              </a:rPr>
              <a:t>病床機能の再編、地域差の縮小</a:t>
            </a:r>
            <a:r>
              <a:rPr lang="en-US" altLang="ja-JP" sz="900" dirty="0" smtClean="0">
                <a:solidFill>
                  <a:prstClr val="black"/>
                </a:solidFill>
              </a:rPr>
              <a:t>】</a:t>
            </a:r>
            <a:endParaRPr lang="ja-JP" altLang="en-US" sz="900" dirty="0">
              <a:solidFill>
                <a:prstClr val="black"/>
              </a:solidFill>
            </a:endParaRPr>
          </a:p>
        </p:txBody>
      </p:sp>
      <p:sp>
        <p:nvSpPr>
          <p:cNvPr id="7" name="右矢印 6"/>
          <p:cNvSpPr/>
          <p:nvPr/>
        </p:nvSpPr>
        <p:spPr>
          <a:xfrm>
            <a:off x="8463398" y="908760"/>
            <a:ext cx="210874" cy="360000"/>
          </a:xfrm>
          <a:prstGeom prst="rightArrow">
            <a:avLst/>
          </a:prstGeom>
          <a:solidFill>
            <a:schemeClr val="accent6">
              <a:lumMod val="60000"/>
              <a:lumOff val="40000"/>
            </a:schemeClr>
          </a:solidFill>
          <a:ln w="19050">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pic>
        <p:nvPicPr>
          <p:cNvPr id="60" name="Picture 3"/>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30138" y="1801172"/>
            <a:ext cx="2563614" cy="6197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正方形/長方形 7"/>
          <p:cNvSpPr/>
          <p:nvPr/>
        </p:nvSpPr>
        <p:spPr>
          <a:xfrm>
            <a:off x="6466143" y="450245"/>
            <a:ext cx="3354373" cy="1953229"/>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64" name="正方形/長方形 63"/>
          <p:cNvSpPr/>
          <p:nvPr/>
        </p:nvSpPr>
        <p:spPr>
          <a:xfrm>
            <a:off x="6466143" y="3861049"/>
            <a:ext cx="3354373" cy="1080120"/>
          </a:xfrm>
          <a:prstGeom prst="rect">
            <a:avLst/>
          </a:prstGeom>
          <a:noFill/>
          <a:ln w="127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53" name="テキスト ボックス 52"/>
          <p:cNvSpPr txBox="1"/>
          <p:nvPr/>
        </p:nvSpPr>
        <p:spPr>
          <a:xfrm>
            <a:off x="6513179" y="586644"/>
            <a:ext cx="1859840" cy="253916"/>
          </a:xfrm>
          <a:prstGeom prst="rect">
            <a:avLst/>
          </a:prstGeom>
          <a:noFill/>
        </p:spPr>
        <p:txBody>
          <a:bodyPr wrap="square" rtlCol="0" anchor="ctr" anchorCtr="0">
            <a:spAutoFit/>
          </a:bodyPr>
          <a:lstStyle/>
          <a:p>
            <a:pPr algn="ctr"/>
            <a:r>
              <a:rPr lang="ja-JP" altLang="en-US" sz="800" dirty="0">
                <a:solidFill>
                  <a:prstClr val="black"/>
                </a:solidFill>
              </a:rPr>
              <a:t>（</a:t>
            </a:r>
            <a:r>
              <a:rPr lang="ja-JP" altLang="en-US" sz="800" dirty="0" smtClean="0">
                <a:solidFill>
                  <a:prstClr val="black"/>
                </a:solidFill>
              </a:rPr>
              <a:t>現状の医療機能別の病床数</a:t>
            </a:r>
            <a:r>
              <a:rPr lang="ja-JP" altLang="en-US" sz="1050" dirty="0">
                <a:solidFill>
                  <a:prstClr val="black"/>
                </a:solidFill>
              </a:rPr>
              <a:t>）</a:t>
            </a:r>
          </a:p>
        </p:txBody>
      </p:sp>
      <p:sp>
        <p:nvSpPr>
          <p:cNvPr id="9" name="正方形/長方形 8"/>
          <p:cNvSpPr/>
          <p:nvPr/>
        </p:nvSpPr>
        <p:spPr>
          <a:xfrm>
            <a:off x="6513203" y="1475492"/>
            <a:ext cx="3392827" cy="369332"/>
          </a:xfrm>
          <a:prstGeom prst="rect">
            <a:avLst/>
          </a:prstGeom>
        </p:spPr>
        <p:txBody>
          <a:bodyPr wrap="square">
            <a:spAutoFit/>
          </a:bodyPr>
          <a:lstStyle/>
          <a:p>
            <a:r>
              <a:rPr lang="ja-JP" altLang="ja-JP" sz="900" dirty="0">
                <a:solidFill>
                  <a:prstClr val="black"/>
                </a:solidFill>
              </a:rPr>
              <a:t>療養病床の入院受療率の地域差を縮小するよう地域が一定の幅の中で目標を設定</a:t>
            </a:r>
          </a:p>
        </p:txBody>
      </p:sp>
      <p:sp>
        <p:nvSpPr>
          <p:cNvPr id="5" name="正方形/長方形 4"/>
          <p:cNvSpPr/>
          <p:nvPr/>
        </p:nvSpPr>
        <p:spPr>
          <a:xfrm>
            <a:off x="6591216" y="3853004"/>
            <a:ext cx="3198355" cy="1015663"/>
          </a:xfrm>
          <a:prstGeom prst="rect">
            <a:avLst/>
          </a:prstGeom>
        </p:spPr>
        <p:txBody>
          <a:bodyPr wrap="square">
            <a:spAutoFit/>
          </a:bodyPr>
          <a:lstStyle/>
          <a:p>
            <a:pPr algn="just"/>
            <a:r>
              <a:rPr lang="ja-JP" altLang="en-US" sz="1200" kern="100" dirty="0">
                <a:solidFill>
                  <a:prstClr val="black"/>
                </a:solidFill>
                <a:latin typeface="ＭＳ ゴシック"/>
                <a:ea typeface="ＭＳ ゴシック"/>
              </a:rPr>
              <a:t>○</a:t>
            </a:r>
            <a:r>
              <a:rPr lang="ja-JP" altLang="en-US" sz="1200" dirty="0">
                <a:solidFill>
                  <a:prstClr val="black"/>
                </a:solidFill>
              </a:rPr>
              <a:t>地域包括ケアシステムとは・・・</a:t>
            </a:r>
          </a:p>
          <a:p>
            <a:pPr algn="just"/>
            <a:r>
              <a:rPr lang="ja-JP" altLang="en-US" sz="1200" kern="100" dirty="0">
                <a:solidFill>
                  <a:prstClr val="black"/>
                </a:solidFill>
                <a:latin typeface="ＭＳ ゴシック"/>
                <a:ea typeface="ＭＳ ゴシック"/>
              </a:rPr>
              <a:t>　高齢者が住み慣れた地域でできる限り自立した日常生活を営むことができるよう、医療、介護、予防、住まい、生活支援が包括的に確保される体制をいう。</a:t>
            </a:r>
          </a:p>
        </p:txBody>
      </p:sp>
      <p:sp>
        <p:nvSpPr>
          <p:cNvPr id="23" name="正方形/長方形 22"/>
          <p:cNvSpPr/>
          <p:nvPr/>
        </p:nvSpPr>
        <p:spPr>
          <a:xfrm>
            <a:off x="4797501" y="1137215"/>
            <a:ext cx="1216664" cy="2520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4" name="正方形/長方形 23"/>
          <p:cNvSpPr/>
          <p:nvPr/>
        </p:nvSpPr>
        <p:spPr>
          <a:xfrm>
            <a:off x="865593" y="2257878"/>
            <a:ext cx="975000" cy="2160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
        <p:nvSpPr>
          <p:cNvPr id="25" name="正方形/長方形 24"/>
          <p:cNvSpPr/>
          <p:nvPr/>
        </p:nvSpPr>
        <p:spPr>
          <a:xfrm>
            <a:off x="3819716" y="2708920"/>
            <a:ext cx="1014000" cy="252000"/>
          </a:xfrm>
          <a:prstGeom prst="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grpSp>
        <p:nvGrpSpPr>
          <p:cNvPr id="26" name="グループ化 25"/>
          <p:cNvGrpSpPr/>
          <p:nvPr/>
        </p:nvGrpSpPr>
        <p:grpSpPr>
          <a:xfrm>
            <a:off x="6411441" y="2486571"/>
            <a:ext cx="3409229" cy="1323439"/>
            <a:chOff x="5889515" y="2485926"/>
            <a:chExt cx="3146981" cy="1323439"/>
          </a:xfrm>
        </p:grpSpPr>
        <p:sp>
          <p:nvSpPr>
            <p:cNvPr id="27" name="テキスト ボックス 26"/>
            <p:cNvSpPr txBox="1"/>
            <p:nvPr/>
          </p:nvSpPr>
          <p:spPr>
            <a:xfrm>
              <a:off x="5940152" y="2485926"/>
              <a:ext cx="3096344" cy="1323439"/>
            </a:xfrm>
            <a:prstGeom prst="rect">
              <a:avLst/>
            </a:prstGeom>
            <a:noFill/>
            <a:ln w="12700">
              <a:solidFill>
                <a:schemeClr val="tx1"/>
              </a:solidFill>
              <a:prstDash val="sysDash"/>
            </a:ln>
          </p:spPr>
          <p:txBody>
            <a:bodyPr wrap="square" lIns="36000" rIns="36000" rtlCol="0">
              <a:spAutoFit/>
            </a:bodyPr>
            <a:lstStyle/>
            <a:p>
              <a:pPr algn="just"/>
              <a:r>
                <a:rPr lang="ja-JP" altLang="en-US" sz="1000" b="1" u="sng" kern="100" dirty="0">
                  <a:solidFill>
                    <a:srgbClr val="002060"/>
                  </a:solidFill>
                  <a:latin typeface="メイリオ"/>
                  <a:ea typeface="メイリオ"/>
                </a:rPr>
                <a:t>患者のための薬局ビジョン</a:t>
              </a:r>
              <a:endParaRPr lang="en-US" altLang="ja-JP" sz="1000" b="1" u="sng" kern="100" dirty="0">
                <a:solidFill>
                  <a:srgbClr val="002060"/>
                </a:solidFill>
                <a:latin typeface="メイリオ"/>
                <a:ea typeface="メイリオ"/>
              </a:endParaRPr>
            </a:p>
            <a:p>
              <a:pPr algn="just"/>
              <a:r>
                <a:rPr lang="ja-JP" altLang="en-US" sz="1000" b="1" u="sng" kern="100" dirty="0">
                  <a:solidFill>
                    <a:srgbClr val="002060"/>
                  </a:solidFill>
                  <a:latin typeface="メイリオ"/>
                  <a:ea typeface="メイリオ"/>
                </a:rPr>
                <a:t>～「門前」から「かかりつけ</a:t>
              </a:r>
              <a:r>
                <a:rPr lang="ja-JP" altLang="en-US" sz="1000" b="1" u="sng" kern="100" dirty="0" smtClean="0">
                  <a:solidFill>
                    <a:srgbClr val="002060"/>
                  </a:solidFill>
                  <a:latin typeface="メイリオ"/>
                  <a:ea typeface="メイリオ"/>
                </a:rPr>
                <a:t>」</a:t>
              </a:r>
              <a:r>
                <a:rPr lang="en-US" altLang="ja-JP" sz="1000" b="1" u="sng" kern="100" dirty="0" smtClean="0">
                  <a:solidFill>
                    <a:srgbClr val="002060"/>
                  </a:solidFill>
                  <a:latin typeface="メイリオ"/>
                  <a:ea typeface="メイリオ"/>
                </a:rPr>
                <a:t>､</a:t>
              </a:r>
              <a:r>
                <a:rPr lang="ja-JP" altLang="en-US" sz="1000" b="1" u="sng" kern="100" dirty="0" smtClean="0">
                  <a:solidFill>
                    <a:srgbClr val="002060"/>
                  </a:solidFill>
                  <a:latin typeface="メイリオ"/>
                  <a:ea typeface="メイリオ"/>
                </a:rPr>
                <a:t>そして</a:t>
              </a:r>
              <a:r>
                <a:rPr lang="ja-JP" altLang="en-US" sz="1000" b="1" u="sng" kern="100" dirty="0">
                  <a:solidFill>
                    <a:srgbClr val="002060"/>
                  </a:solidFill>
                  <a:latin typeface="メイリオ"/>
                  <a:ea typeface="メイリオ"/>
                </a:rPr>
                <a:t>「地域」へ～</a:t>
              </a:r>
            </a:p>
            <a:p>
              <a:pPr algn="just"/>
              <a:r>
                <a:rPr lang="ja-JP" altLang="en-US" sz="1000" kern="100" dirty="0">
                  <a:solidFill>
                    <a:prstClr val="black"/>
                  </a:solidFill>
                  <a:latin typeface="ＭＳ ゴシック"/>
                  <a:ea typeface="ＭＳ ゴシック"/>
                </a:rPr>
                <a:t>医薬分業の原点に立ち返り、</a:t>
              </a:r>
              <a:r>
                <a:rPr lang="en-US" altLang="ja-JP" sz="1000" kern="100" dirty="0">
                  <a:solidFill>
                    <a:prstClr val="black"/>
                  </a:solidFill>
                  <a:latin typeface="ＭＳ ゴシック"/>
                  <a:ea typeface="ＭＳ ゴシック"/>
                </a:rPr>
                <a:t>57,000</a:t>
              </a:r>
              <a:r>
                <a:rPr lang="ja-JP" altLang="en-US" sz="1000" kern="100" dirty="0">
                  <a:solidFill>
                    <a:prstClr val="black"/>
                  </a:solidFill>
                  <a:latin typeface="ＭＳ ゴシック"/>
                  <a:ea typeface="ＭＳ ゴシック"/>
                </a:rPr>
                <a:t>の薬局すべてを患者本位のかかりつけ薬局に再編</a:t>
              </a:r>
            </a:p>
            <a:p>
              <a:pPr algn="just"/>
              <a:r>
                <a:rPr lang="ja-JP" altLang="en-US" sz="1000" kern="100" dirty="0">
                  <a:solidFill>
                    <a:prstClr val="black"/>
                  </a:solidFill>
                  <a:latin typeface="ＭＳ ゴシック"/>
                  <a:ea typeface="ＭＳ ゴシック"/>
                </a:rPr>
                <a:t>･「立地から機能へ</a:t>
              </a:r>
              <a:r>
                <a:rPr lang="ja-JP" altLang="en-US" sz="1000" kern="100" dirty="0" smtClean="0">
                  <a:solidFill>
                    <a:prstClr val="black"/>
                  </a:solidFill>
                  <a:latin typeface="ＭＳ ゴシック"/>
                  <a:ea typeface="ＭＳ ゴシック"/>
                </a:rPr>
                <a:t>」　　：</a:t>
              </a:r>
              <a:r>
                <a:rPr lang="ja-JP" altLang="en-US" sz="1000" kern="100" dirty="0">
                  <a:solidFill>
                    <a:prstClr val="black"/>
                  </a:solidFill>
                  <a:latin typeface="ＭＳ ゴシック"/>
                  <a:ea typeface="ＭＳ ゴシック"/>
                </a:rPr>
                <a:t>２４時間対応、在宅対応</a:t>
              </a:r>
            </a:p>
            <a:p>
              <a:pPr algn="just"/>
              <a:r>
                <a:rPr lang="ja-JP" altLang="en-US" sz="1000" kern="100" dirty="0">
                  <a:solidFill>
                    <a:prstClr val="black"/>
                  </a:solidFill>
                  <a:latin typeface="ＭＳ ゴシック"/>
                  <a:ea typeface="ＭＳ ゴシック"/>
                </a:rPr>
                <a:t>･「薬中心から患者中心</a:t>
              </a:r>
              <a:r>
                <a:rPr lang="ja-JP" altLang="en-US" sz="1000" kern="100" dirty="0" smtClean="0">
                  <a:solidFill>
                    <a:prstClr val="black"/>
                  </a:solidFill>
                  <a:latin typeface="ＭＳ ゴシック"/>
                  <a:ea typeface="ＭＳ ゴシック"/>
                </a:rPr>
                <a:t>へ」：</a:t>
              </a:r>
              <a:r>
                <a:rPr lang="ja-JP" altLang="en-US" sz="1000" kern="100" dirty="0">
                  <a:solidFill>
                    <a:prstClr val="black"/>
                  </a:solidFill>
                  <a:latin typeface="ＭＳ ゴシック"/>
                  <a:ea typeface="ＭＳ ゴシック"/>
                </a:rPr>
                <a:t>服薬指導、処方提案</a:t>
              </a:r>
            </a:p>
            <a:p>
              <a:pPr algn="just"/>
              <a:r>
                <a:rPr lang="ja-JP" altLang="en-US" sz="1000" kern="100" dirty="0">
                  <a:solidFill>
                    <a:prstClr val="black"/>
                  </a:solidFill>
                  <a:latin typeface="ＭＳ ゴシック"/>
                  <a:ea typeface="ＭＳ ゴシック"/>
                </a:rPr>
                <a:t>　　　　　　　　　　　　 情報の一元的管理、</a:t>
              </a:r>
            </a:p>
            <a:p>
              <a:pPr algn="just"/>
              <a:r>
                <a:rPr lang="ja-JP" altLang="en-US" sz="1000" kern="100" dirty="0">
                  <a:solidFill>
                    <a:prstClr val="black"/>
                  </a:solidFill>
                  <a:latin typeface="ＭＳ ゴシック"/>
                  <a:ea typeface="ＭＳ ゴシック"/>
                </a:rPr>
                <a:t>　　　　　　　　　　　　 残薬解消、重複投薬防止</a:t>
              </a:r>
            </a:p>
          </p:txBody>
        </p:sp>
        <p:sp>
          <p:nvSpPr>
            <p:cNvPr id="28" name="テキスト ボックス 27"/>
            <p:cNvSpPr txBox="1"/>
            <p:nvPr/>
          </p:nvSpPr>
          <p:spPr>
            <a:xfrm>
              <a:off x="5889515" y="3470811"/>
              <a:ext cx="2138869" cy="246221"/>
            </a:xfrm>
            <a:prstGeom prst="rect">
              <a:avLst/>
            </a:prstGeom>
            <a:noFill/>
          </p:spPr>
          <p:txBody>
            <a:bodyPr wrap="square" rtlCol="0">
              <a:spAutoFit/>
            </a:bodyPr>
            <a:lstStyle/>
            <a:p>
              <a:r>
                <a:rPr lang="ja-JP" altLang="en-US" sz="1000" kern="100" spc="-70" dirty="0" smtClean="0">
                  <a:solidFill>
                    <a:prstClr val="black"/>
                  </a:solidFill>
                  <a:latin typeface="ＭＳ ゴシック"/>
                  <a:ea typeface="ＭＳ ゴシック"/>
                </a:rPr>
                <a:t>･「</a:t>
              </a:r>
              <a:r>
                <a:rPr lang="ja-JP" altLang="en-US" sz="1000" kern="100" spc="-70" dirty="0">
                  <a:solidFill>
                    <a:prstClr val="black"/>
                  </a:solidFill>
                  <a:latin typeface="ＭＳ ゴシック"/>
                  <a:ea typeface="ＭＳ ゴシック"/>
                </a:rPr>
                <a:t>バラバラから一つへ</a:t>
              </a:r>
              <a:r>
                <a:rPr lang="ja-JP" altLang="en-US" sz="1000" kern="100" spc="-70" dirty="0" smtClean="0">
                  <a:solidFill>
                    <a:prstClr val="black"/>
                  </a:solidFill>
                  <a:latin typeface="ＭＳ ゴシック"/>
                  <a:ea typeface="ＭＳ ゴシック"/>
                </a:rPr>
                <a:t>」</a:t>
              </a:r>
              <a:r>
                <a:rPr lang="ja-JP" altLang="en-US" sz="900" kern="100" spc="-70" dirty="0" smtClean="0">
                  <a:solidFill>
                    <a:prstClr val="black"/>
                  </a:solidFill>
                  <a:latin typeface="ＭＳ ゴシック"/>
                  <a:ea typeface="ＭＳ ゴシック"/>
                </a:rPr>
                <a:t>　：</a:t>
              </a:r>
              <a:endParaRPr lang="ja-JP" altLang="en-US" sz="900" spc="-150" dirty="0">
                <a:solidFill>
                  <a:prstClr val="black"/>
                </a:solidFill>
                <a:latin typeface="ＭＳ ゴシック" panose="020B0609070205080204" pitchFamily="49" charset="-128"/>
                <a:ea typeface="ＭＳ ゴシック" panose="020B0609070205080204" pitchFamily="49" charset="-128"/>
              </a:endParaRPr>
            </a:p>
          </p:txBody>
        </p:sp>
      </p:grpSp>
      <p:sp>
        <p:nvSpPr>
          <p:cNvPr id="29" name="スライド番号プレースホルダー 2"/>
          <p:cNvSpPr txBox="1">
            <a:spLocks/>
          </p:cNvSpPr>
          <p:nvPr/>
        </p:nvSpPr>
        <p:spPr bwMode="auto">
          <a:xfrm>
            <a:off x="9233447" y="6612164"/>
            <a:ext cx="70167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bodyPr>
          <a:lstStyle>
            <a:defPPr>
              <a:defRPr lang="ja-JP"/>
            </a:defPPr>
            <a:lvl1pPr algn="l" rtl="0" fontAlgn="base">
              <a:spcBef>
                <a:spcPct val="0"/>
              </a:spcBef>
              <a:spcAft>
                <a:spcPct val="0"/>
              </a:spcAft>
              <a:defRPr kumimoji="1" sz="3200" u="sng" kern="1200">
                <a:solidFill>
                  <a:schemeClr val="tx1"/>
                </a:solidFill>
                <a:latin typeface="+mn-ea"/>
                <a:ea typeface="ＭＳ Ｐゴシック" pitchFamily="50" charset="-128"/>
                <a:cs typeface="+mn-cs"/>
              </a:defRPr>
            </a:lvl1pPr>
            <a:lvl2pPr marL="457027" algn="l" rtl="0" fontAlgn="base">
              <a:spcBef>
                <a:spcPct val="0"/>
              </a:spcBef>
              <a:spcAft>
                <a:spcPct val="0"/>
              </a:spcAft>
              <a:defRPr kumimoji="1" u="sng" kern="1200">
                <a:solidFill>
                  <a:schemeClr val="tx1"/>
                </a:solidFill>
                <a:latin typeface="Arial" pitchFamily="34" charset="0"/>
                <a:ea typeface="ＭＳ Ｐゴシック" pitchFamily="50" charset="-128"/>
                <a:cs typeface="+mn-cs"/>
              </a:defRPr>
            </a:lvl2pPr>
            <a:lvl3pPr marL="914055" algn="l" rtl="0" fontAlgn="base">
              <a:spcBef>
                <a:spcPct val="0"/>
              </a:spcBef>
              <a:spcAft>
                <a:spcPct val="0"/>
              </a:spcAft>
              <a:defRPr kumimoji="1" u="sng" kern="1200">
                <a:solidFill>
                  <a:schemeClr val="tx1"/>
                </a:solidFill>
                <a:latin typeface="Arial" pitchFamily="34" charset="0"/>
                <a:ea typeface="ＭＳ Ｐゴシック" pitchFamily="50" charset="-128"/>
                <a:cs typeface="+mn-cs"/>
              </a:defRPr>
            </a:lvl3pPr>
            <a:lvl4pPr marL="1371081" algn="l" rtl="0" fontAlgn="base">
              <a:spcBef>
                <a:spcPct val="0"/>
              </a:spcBef>
              <a:spcAft>
                <a:spcPct val="0"/>
              </a:spcAft>
              <a:defRPr kumimoji="1" u="sng" kern="1200">
                <a:solidFill>
                  <a:schemeClr val="tx1"/>
                </a:solidFill>
                <a:latin typeface="Arial" pitchFamily="34" charset="0"/>
                <a:ea typeface="ＭＳ Ｐゴシック" pitchFamily="50" charset="-128"/>
                <a:cs typeface="+mn-cs"/>
              </a:defRPr>
            </a:lvl4pPr>
            <a:lvl5pPr marL="1828108" algn="l" rtl="0" fontAlgn="base">
              <a:spcBef>
                <a:spcPct val="0"/>
              </a:spcBef>
              <a:spcAft>
                <a:spcPct val="0"/>
              </a:spcAft>
              <a:defRPr kumimoji="1" u="sng" kern="1200">
                <a:solidFill>
                  <a:schemeClr val="tx1"/>
                </a:solidFill>
                <a:latin typeface="Arial" pitchFamily="34" charset="0"/>
                <a:ea typeface="ＭＳ Ｐゴシック" pitchFamily="50" charset="-128"/>
                <a:cs typeface="+mn-cs"/>
              </a:defRPr>
            </a:lvl5pPr>
            <a:lvl6pPr marL="2285134" algn="l" defTabSz="914055" rtl="0" eaLnBrk="1" latinLnBrk="0" hangingPunct="1">
              <a:defRPr kumimoji="1" u="sng" kern="1200">
                <a:solidFill>
                  <a:schemeClr val="tx1"/>
                </a:solidFill>
                <a:latin typeface="Arial" pitchFamily="34" charset="0"/>
                <a:ea typeface="ＭＳ Ｐゴシック" pitchFamily="50" charset="-128"/>
                <a:cs typeface="+mn-cs"/>
              </a:defRPr>
            </a:lvl6pPr>
            <a:lvl7pPr marL="2742160" algn="l" defTabSz="914055" rtl="0" eaLnBrk="1" latinLnBrk="0" hangingPunct="1">
              <a:defRPr kumimoji="1" u="sng" kern="1200">
                <a:solidFill>
                  <a:schemeClr val="tx1"/>
                </a:solidFill>
                <a:latin typeface="Arial" pitchFamily="34" charset="0"/>
                <a:ea typeface="ＭＳ Ｐゴシック" pitchFamily="50" charset="-128"/>
                <a:cs typeface="+mn-cs"/>
              </a:defRPr>
            </a:lvl7pPr>
            <a:lvl8pPr marL="3199188" algn="l" defTabSz="914055" rtl="0" eaLnBrk="1" latinLnBrk="0" hangingPunct="1">
              <a:defRPr kumimoji="1" u="sng" kern="1200">
                <a:solidFill>
                  <a:schemeClr val="tx1"/>
                </a:solidFill>
                <a:latin typeface="Arial" pitchFamily="34" charset="0"/>
                <a:ea typeface="ＭＳ Ｐゴシック" pitchFamily="50" charset="-128"/>
                <a:cs typeface="+mn-cs"/>
              </a:defRPr>
            </a:lvl8pPr>
            <a:lvl9pPr marL="3656216" algn="l" defTabSz="914055" rtl="0" eaLnBrk="1" latinLnBrk="0" hangingPunct="1">
              <a:defRPr kumimoji="1" u="sng" kern="1200">
                <a:solidFill>
                  <a:schemeClr val="tx1"/>
                </a:solidFill>
                <a:latin typeface="Arial" pitchFamily="34" charset="0"/>
                <a:ea typeface="ＭＳ Ｐゴシック" pitchFamily="50" charset="-128"/>
                <a:cs typeface="+mn-cs"/>
              </a:defRPr>
            </a:lvl9pPr>
          </a:lstStyle>
          <a:p>
            <a:pPr algn="r">
              <a:defRPr/>
            </a:pPr>
            <a:fld id="{5A4AA553-B1C7-4CA8-8D4A-3AB8561B1B44}" type="slidenum">
              <a:rPr lang="en-US" altLang="ja-JP" sz="1800" u="none" smtClean="0">
                <a:solidFill>
                  <a:srgbClr val="000000"/>
                </a:solidFill>
              </a:rPr>
              <a:pPr algn="r">
                <a:defRPr/>
              </a:pPr>
              <a:t>85</a:t>
            </a:fld>
            <a:endParaRPr lang="en-US" altLang="ja-JP" sz="1800" u="none" dirty="0">
              <a:solidFill>
                <a:srgbClr val="000000"/>
              </a:solidFill>
            </a:endParaRPr>
          </a:p>
        </p:txBody>
      </p:sp>
      <p:sp>
        <p:nvSpPr>
          <p:cNvPr id="6" name="フレーム 5"/>
          <p:cNvSpPr/>
          <p:nvPr/>
        </p:nvSpPr>
        <p:spPr>
          <a:xfrm>
            <a:off x="525262" y="3048000"/>
            <a:ext cx="6256538" cy="990600"/>
          </a:xfrm>
          <a:prstGeom prst="fram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lang="ja-JP" altLang="en-US" u="sng">
              <a:solidFill>
                <a:prstClr val="black"/>
              </a:solidFill>
            </a:endParaRPr>
          </a:p>
        </p:txBody>
      </p:sp>
    </p:spTree>
    <p:extLst>
      <p:ext uri="{BB962C8B-B14F-4D97-AF65-F5344CB8AC3E}">
        <p14:creationId xmlns:p14="http://schemas.microsoft.com/office/powerpoint/2010/main" val="1505590629"/>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endParaRPr kumimoji="1" lang="ja-JP" altLang="en-US"/>
          </a:p>
        </p:txBody>
      </p:sp>
      <p:pic>
        <p:nvPicPr>
          <p:cNvPr id="3" name="図 2"/>
          <p:cNvPicPr/>
          <p:nvPr/>
        </p:nvPicPr>
        <p:blipFill>
          <a:blip r:embed="rId3"/>
          <a:stretch>
            <a:fillRect/>
          </a:stretch>
        </p:blipFill>
        <p:spPr>
          <a:xfrm>
            <a:off x="0" y="0"/>
            <a:ext cx="9906000" cy="3645024"/>
          </a:xfrm>
          <a:prstGeom prst="rect">
            <a:avLst/>
          </a:prstGeom>
        </p:spPr>
      </p:pic>
      <p:pic>
        <p:nvPicPr>
          <p:cNvPr id="5" name="図 4"/>
          <p:cNvPicPr/>
          <p:nvPr/>
        </p:nvPicPr>
        <p:blipFill>
          <a:blip r:embed="rId4"/>
          <a:stretch>
            <a:fillRect/>
          </a:stretch>
        </p:blipFill>
        <p:spPr>
          <a:xfrm>
            <a:off x="0" y="3501008"/>
            <a:ext cx="9906000" cy="3356992"/>
          </a:xfrm>
          <a:prstGeom prst="rect">
            <a:avLst/>
          </a:prstGeom>
        </p:spPr>
      </p:pic>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86</a:t>
            </a:fld>
            <a:endParaRPr lang="ja-JP" altLang="en-US" dirty="0">
              <a:solidFill>
                <a:prstClr val="black"/>
              </a:solidFill>
            </a:endParaRPr>
          </a:p>
        </p:txBody>
      </p:sp>
    </p:spTree>
    <p:extLst>
      <p:ext uri="{BB962C8B-B14F-4D97-AF65-F5344CB8AC3E}">
        <p14:creationId xmlns:p14="http://schemas.microsoft.com/office/powerpoint/2010/main" val="248987307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06496" y="1124745"/>
            <a:ext cx="9594720" cy="5102511"/>
          </a:xfrm>
          <a:prstGeom prst="rect">
            <a:avLst/>
          </a:prstGeom>
          <a:solidFill>
            <a:srgbClr val="FFFFAF">
              <a:alpha val="49804"/>
            </a:srgbClr>
          </a:solidFill>
          <a:ln w="9525">
            <a:solidFill>
              <a:schemeClr val="tx1"/>
            </a:solidFill>
            <a:miter lim="800000"/>
            <a:headEnd/>
            <a:tailEnd/>
          </a:ln>
        </p:spPr>
        <p:txBody>
          <a:bodyPr/>
          <a:lstStyle/>
          <a:p>
            <a:endParaRPr lang="en-US" altLang="ja-JP" sz="1600" dirty="0" smtClean="0">
              <a:solidFill>
                <a:prstClr val="black"/>
              </a:solidFill>
            </a:endParaRPr>
          </a:p>
          <a:p>
            <a:pPr marL="285750" indent="-285750">
              <a:buFont typeface="Wingdings" panose="05000000000000000000" pitchFamily="2" charset="2"/>
              <a:buChar char="Ø"/>
            </a:pPr>
            <a:r>
              <a:rPr lang="ja-JP" altLang="en-US" sz="1600" dirty="0" smtClean="0">
                <a:solidFill>
                  <a:prstClr val="black"/>
                </a:solidFill>
              </a:rPr>
              <a:t>　</a:t>
            </a:r>
            <a:r>
              <a:rPr lang="ja-JP" altLang="en-US" sz="1600" b="1" dirty="0" smtClean="0">
                <a:solidFill>
                  <a:prstClr val="black"/>
                </a:solidFill>
              </a:rPr>
              <a:t>前回改定で、</a:t>
            </a:r>
            <a:r>
              <a:rPr lang="ja-JP" altLang="ja-JP" sz="1600" b="1" dirty="0" smtClean="0">
                <a:solidFill>
                  <a:prstClr val="black"/>
                </a:solidFill>
              </a:rPr>
              <a:t>外来</a:t>
            </a:r>
            <a:r>
              <a:rPr lang="ja-JP" altLang="ja-JP" sz="1600" b="1" dirty="0">
                <a:solidFill>
                  <a:prstClr val="black"/>
                </a:solidFill>
              </a:rPr>
              <a:t>の機能分化の更なる推進の観点から</a:t>
            </a:r>
            <a:r>
              <a:rPr lang="ja-JP" altLang="ja-JP" sz="1600" b="1" dirty="0" smtClean="0">
                <a:solidFill>
                  <a:prstClr val="black"/>
                </a:solidFill>
              </a:rPr>
              <a:t>、</a:t>
            </a:r>
            <a:r>
              <a:rPr lang="ja-JP" altLang="en-US" sz="1600" b="1" dirty="0" smtClean="0">
                <a:solidFill>
                  <a:prstClr val="black"/>
                </a:solidFill>
              </a:rPr>
              <a:t>かかりつけ</a:t>
            </a:r>
            <a:r>
              <a:rPr lang="ja-JP" altLang="ja-JP" sz="1600" b="1" dirty="0" smtClean="0">
                <a:solidFill>
                  <a:prstClr val="black"/>
                </a:solidFill>
              </a:rPr>
              <a:t>医</a:t>
            </a:r>
            <a:r>
              <a:rPr lang="ja-JP" altLang="ja-JP" sz="1600" b="1" dirty="0">
                <a:solidFill>
                  <a:prstClr val="black"/>
                </a:solidFill>
              </a:rPr>
              <a:t>機能を持った診療所の医師が、複数の慢性疾患を有する患者に対し、患者の同意を得た上で、継続的かつ全人的な医療を行うことについて</a:t>
            </a:r>
            <a:r>
              <a:rPr lang="ja-JP" altLang="ja-JP" sz="1600" b="1" dirty="0" smtClean="0">
                <a:solidFill>
                  <a:prstClr val="black"/>
                </a:solidFill>
              </a:rPr>
              <a:t>評価</a:t>
            </a:r>
            <a:r>
              <a:rPr lang="ja-JP" altLang="en-US" sz="1600" b="1" dirty="0" smtClean="0">
                <a:solidFill>
                  <a:prstClr val="black"/>
                </a:solidFill>
              </a:rPr>
              <a:t>した地域包括診療加算の施設基準を緩和し、普及を促す</a:t>
            </a:r>
            <a:endParaRPr lang="ja-JP" altLang="ja-JP" sz="1600" b="1" dirty="0">
              <a:solidFill>
                <a:prstClr val="black"/>
              </a:solidFill>
            </a:endParaRPr>
          </a:p>
          <a:p>
            <a:pPr indent="273050">
              <a:spcBef>
                <a:spcPts val="600"/>
              </a:spcBef>
            </a:pPr>
            <a:r>
              <a:rPr lang="ja-JP" altLang="en-US" sz="2000" b="1" dirty="0">
                <a:solidFill>
                  <a:srgbClr val="0070C0"/>
                </a:solidFill>
              </a:rPr>
              <a:t>　　　</a:t>
            </a:r>
            <a:r>
              <a:rPr lang="ja-JP" altLang="en-US" sz="2000" b="1" u="sng" dirty="0">
                <a:solidFill>
                  <a:srgbClr val="0070C0"/>
                </a:solidFill>
              </a:rPr>
              <a:t>地域包括診療加算　　　　　　　</a:t>
            </a:r>
            <a:r>
              <a:rPr lang="ja-JP" altLang="en-US" sz="2000" b="1" u="sng" dirty="0" smtClean="0">
                <a:solidFill>
                  <a:srgbClr val="0070C0"/>
                </a:solidFill>
              </a:rPr>
              <a:t>２０点（</a:t>
            </a:r>
            <a:r>
              <a:rPr lang="ja-JP" altLang="en-US" sz="2000" b="1" u="sng" dirty="0">
                <a:solidFill>
                  <a:srgbClr val="0070C0"/>
                </a:solidFill>
              </a:rPr>
              <a:t>１</a:t>
            </a:r>
            <a:r>
              <a:rPr lang="ja-JP" altLang="en-US" sz="2000" b="1" u="sng" dirty="0" smtClean="0">
                <a:solidFill>
                  <a:srgbClr val="0070C0"/>
                </a:solidFill>
              </a:rPr>
              <a:t>回</a:t>
            </a:r>
            <a:r>
              <a:rPr lang="ja-JP" altLang="en-US" sz="2000" b="1" u="sng" dirty="0">
                <a:solidFill>
                  <a:srgbClr val="0070C0"/>
                </a:solidFill>
              </a:rPr>
              <a:t>につき）</a:t>
            </a:r>
            <a:endParaRPr lang="en-US" altLang="ja-JP" sz="2000" b="1" u="sng" dirty="0">
              <a:solidFill>
                <a:srgbClr val="0070C0"/>
              </a:solidFill>
            </a:endParaRPr>
          </a:p>
          <a:p>
            <a:endParaRPr lang="en-US" altLang="ja-JP" sz="14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pPr>
              <a:lnSpc>
                <a:spcPts val="1400"/>
              </a:lnSpc>
            </a:pPr>
            <a:endParaRPr lang="en-US" altLang="ja-JP" sz="1400" dirty="0" smtClean="0">
              <a:solidFill>
                <a:prstClr val="black"/>
              </a:solidFill>
            </a:endParaRPr>
          </a:p>
          <a:p>
            <a:pPr>
              <a:lnSpc>
                <a:spcPts val="1500"/>
              </a:lnSpc>
            </a:pPr>
            <a:r>
              <a:rPr lang="en-US" altLang="ja-JP" sz="1400" dirty="0" smtClean="0">
                <a:solidFill>
                  <a:prstClr val="black"/>
                </a:solidFill>
              </a:rPr>
              <a:t>[</a:t>
            </a:r>
            <a:r>
              <a:rPr lang="ja-JP" altLang="ja-JP" sz="1400" dirty="0">
                <a:solidFill>
                  <a:prstClr val="black"/>
                </a:solidFill>
              </a:rPr>
              <a:t>算定要件</a:t>
            </a:r>
            <a:r>
              <a:rPr lang="en-US" altLang="ja-JP" sz="1400" dirty="0">
                <a:solidFill>
                  <a:prstClr val="black"/>
                </a:solidFill>
              </a:rPr>
              <a:t>]</a:t>
            </a:r>
            <a:endParaRPr lang="ja-JP" altLang="ja-JP" sz="1400" dirty="0">
              <a:solidFill>
                <a:prstClr val="black"/>
              </a:solidFill>
            </a:endParaRPr>
          </a:p>
          <a:p>
            <a:pPr marL="263525" indent="-263525">
              <a:lnSpc>
                <a:spcPts val="1500"/>
              </a:lnSpc>
            </a:pPr>
            <a:r>
              <a:rPr lang="ja-JP" altLang="ja-JP" sz="1400" dirty="0">
                <a:solidFill>
                  <a:prstClr val="black"/>
                </a:solidFill>
              </a:rPr>
              <a:t>①　対象患者は、</a:t>
            </a:r>
            <a:r>
              <a:rPr lang="ja-JP" altLang="ja-JP" sz="1400" b="1" u="sng" dirty="0">
                <a:solidFill>
                  <a:srgbClr val="00B0F0"/>
                </a:solidFill>
              </a:rPr>
              <a:t>高血圧症、糖尿病、脂質異常症、認知症の４疾病のうち２つ以上（疑いは除く。）を有する患者</a:t>
            </a:r>
            <a:r>
              <a:rPr lang="ja-JP" altLang="ja-JP" sz="1400" dirty="0">
                <a:solidFill>
                  <a:prstClr val="black"/>
                </a:solidFill>
              </a:rPr>
              <a:t>とする</a:t>
            </a:r>
            <a:r>
              <a:rPr lang="ja-JP" altLang="ja-JP" sz="1400" dirty="0" smtClean="0">
                <a:solidFill>
                  <a:prstClr val="black"/>
                </a:solidFill>
              </a:rPr>
              <a:t>。</a:t>
            </a:r>
            <a:endParaRPr lang="en-US" altLang="ja-JP" sz="1400" dirty="0" smtClean="0">
              <a:solidFill>
                <a:prstClr val="black"/>
              </a:solidFill>
            </a:endParaRPr>
          </a:p>
          <a:p>
            <a:pPr marL="263525" indent="-263525">
              <a:lnSpc>
                <a:spcPts val="1500"/>
              </a:lnSpc>
            </a:pPr>
            <a:r>
              <a:rPr lang="en-US" altLang="ja-JP" sz="1400" dirty="0">
                <a:solidFill>
                  <a:prstClr val="black"/>
                </a:solidFill>
              </a:rPr>
              <a:t> </a:t>
            </a:r>
            <a:r>
              <a:rPr lang="en-US" altLang="ja-JP" sz="1400" dirty="0" smtClean="0">
                <a:solidFill>
                  <a:prstClr val="black"/>
                </a:solidFill>
              </a:rPr>
              <a:t>      </a:t>
            </a:r>
            <a:r>
              <a:rPr lang="en-US" altLang="ja-JP" sz="1400" dirty="0">
                <a:solidFill>
                  <a:prstClr val="black"/>
                </a:solidFill>
              </a:rPr>
              <a:t> </a:t>
            </a:r>
            <a:r>
              <a:rPr lang="ja-JP" altLang="ja-JP" sz="1400" dirty="0">
                <a:solidFill>
                  <a:prstClr val="black"/>
                </a:solidFill>
              </a:rPr>
              <a:t>なお、当該医療機関で診療を行う対象疾病（上記４疾病のうち２つ）と重複しない対象疾病（上記４疾病のうち２つ）に</a:t>
            </a:r>
            <a:r>
              <a:rPr lang="ja-JP" altLang="ja-JP" sz="1400" dirty="0" smtClean="0">
                <a:solidFill>
                  <a:prstClr val="black"/>
                </a:solidFill>
              </a:rPr>
              <a:t>ついて</a:t>
            </a:r>
            <a:endParaRPr lang="en-US" altLang="ja-JP" sz="1400" dirty="0" smtClean="0">
              <a:solidFill>
                <a:prstClr val="black"/>
              </a:solidFill>
            </a:endParaRPr>
          </a:p>
          <a:p>
            <a:pPr marL="174625" indent="-174625">
              <a:lnSpc>
                <a:spcPts val="1500"/>
              </a:lnSpc>
            </a:pPr>
            <a:r>
              <a:rPr lang="en-US" altLang="ja-JP" sz="1400" dirty="0">
                <a:solidFill>
                  <a:prstClr val="black"/>
                </a:solidFill>
              </a:rPr>
              <a:t> </a:t>
            </a:r>
            <a:r>
              <a:rPr lang="en-US" altLang="ja-JP" sz="1400" dirty="0" smtClean="0">
                <a:solidFill>
                  <a:prstClr val="black"/>
                </a:solidFill>
              </a:rPr>
              <a:t>     </a:t>
            </a:r>
            <a:r>
              <a:rPr lang="ja-JP" altLang="ja-JP" sz="1400" dirty="0" smtClean="0">
                <a:solidFill>
                  <a:prstClr val="black"/>
                </a:solidFill>
              </a:rPr>
              <a:t>他</a:t>
            </a:r>
            <a:r>
              <a:rPr lang="ja-JP" altLang="ja-JP" sz="1400" dirty="0">
                <a:solidFill>
                  <a:prstClr val="black"/>
                </a:solidFill>
              </a:rPr>
              <a:t>医療機関で診療を行う場合に限り、当該他医療機関でも当該診療料を算定可能とする。</a:t>
            </a:r>
            <a:endParaRPr lang="en-US" altLang="ja-JP" sz="1400" dirty="0" smtClean="0">
              <a:solidFill>
                <a:prstClr val="black"/>
              </a:solidFill>
            </a:endParaRPr>
          </a:p>
          <a:p>
            <a:pPr marL="174625" indent="-174625">
              <a:lnSpc>
                <a:spcPts val="1500"/>
              </a:lnSpc>
            </a:pPr>
            <a:r>
              <a:rPr lang="ja-JP" altLang="en-US" sz="1400" dirty="0" smtClean="0">
                <a:solidFill>
                  <a:prstClr val="black"/>
                </a:solidFill>
              </a:rPr>
              <a:t>②</a:t>
            </a:r>
            <a:r>
              <a:rPr lang="ja-JP" altLang="ja-JP" sz="1400" dirty="0" smtClean="0">
                <a:solidFill>
                  <a:prstClr val="black"/>
                </a:solidFill>
              </a:rPr>
              <a:t>　担当医を決めること。また、当該医師は、関係団体主催の研修を修了していること。</a:t>
            </a:r>
          </a:p>
          <a:p>
            <a:pPr marL="174625" indent="-174625">
              <a:lnSpc>
                <a:spcPts val="1500"/>
              </a:lnSpc>
            </a:pPr>
            <a:r>
              <a:rPr lang="ja-JP" altLang="en-US" sz="1400" dirty="0" smtClean="0">
                <a:solidFill>
                  <a:prstClr val="black"/>
                </a:solidFill>
              </a:rPr>
              <a:t>③</a:t>
            </a:r>
            <a:r>
              <a:rPr lang="ja-JP" altLang="ja-JP" sz="1400" dirty="0">
                <a:solidFill>
                  <a:prstClr val="black"/>
                </a:solidFill>
              </a:rPr>
              <a:t>　</a:t>
            </a:r>
            <a:r>
              <a:rPr lang="ja-JP" altLang="en-US" sz="1400" b="1" dirty="0" smtClean="0">
                <a:solidFill>
                  <a:srgbClr val="00B0F0"/>
                </a:solidFill>
              </a:rPr>
              <a:t>療養</a:t>
            </a:r>
            <a:r>
              <a:rPr lang="ja-JP" altLang="en-US" sz="1400" b="1" dirty="0">
                <a:solidFill>
                  <a:srgbClr val="00B0F0"/>
                </a:solidFill>
              </a:rPr>
              <a:t>上</a:t>
            </a:r>
            <a:r>
              <a:rPr lang="ja-JP" altLang="en-US" sz="1400" b="1" dirty="0" smtClean="0">
                <a:solidFill>
                  <a:srgbClr val="00B0F0"/>
                </a:solidFill>
              </a:rPr>
              <a:t>の指導、</a:t>
            </a:r>
            <a:r>
              <a:rPr lang="ja-JP" altLang="ja-JP" sz="1400" b="1" dirty="0" smtClean="0">
                <a:solidFill>
                  <a:srgbClr val="00B0F0"/>
                </a:solidFill>
              </a:rPr>
              <a:t>服薬管理</a:t>
            </a:r>
            <a:r>
              <a:rPr lang="ja-JP" altLang="en-US" sz="1400" b="1" dirty="0" smtClean="0">
                <a:solidFill>
                  <a:srgbClr val="00B0F0"/>
                </a:solidFill>
              </a:rPr>
              <a:t>、健康管理、介護保険に係る</a:t>
            </a:r>
            <a:r>
              <a:rPr lang="ja-JP" altLang="en-US" sz="1400" b="1" dirty="0">
                <a:solidFill>
                  <a:srgbClr val="00B0F0"/>
                </a:solidFill>
              </a:rPr>
              <a:t>対応、在宅医療の</a:t>
            </a:r>
            <a:r>
              <a:rPr lang="ja-JP" altLang="en-US" sz="1400" b="1" dirty="0" smtClean="0">
                <a:solidFill>
                  <a:srgbClr val="00B0F0"/>
                </a:solidFill>
              </a:rPr>
              <a:t>提供および</a:t>
            </a:r>
            <a:r>
              <a:rPr lang="ja-JP" altLang="en-US" sz="1400" b="1" dirty="0">
                <a:solidFill>
                  <a:srgbClr val="00B0F0"/>
                </a:solidFill>
              </a:rPr>
              <a:t>当該患者に</a:t>
            </a:r>
            <a:r>
              <a:rPr lang="ja-JP" altLang="en-US" sz="1400" b="1" dirty="0" smtClean="0">
                <a:solidFill>
                  <a:srgbClr val="00B0F0"/>
                </a:solidFill>
              </a:rPr>
              <a:t>対し</a:t>
            </a:r>
            <a:r>
              <a:rPr lang="ja-JP" altLang="en-US" sz="1400" b="1" dirty="0">
                <a:solidFill>
                  <a:srgbClr val="00B0F0"/>
                </a:solidFill>
              </a:rPr>
              <a:t>２４</a:t>
            </a:r>
            <a:r>
              <a:rPr lang="ja-JP" altLang="en-US" sz="1400" b="1" dirty="0" smtClean="0">
                <a:solidFill>
                  <a:srgbClr val="00B0F0"/>
                </a:solidFill>
              </a:rPr>
              <a:t>時間の対応等</a:t>
            </a:r>
            <a:r>
              <a:rPr lang="ja-JP" altLang="ja-JP" sz="1400" dirty="0" smtClean="0">
                <a:solidFill>
                  <a:prstClr val="black"/>
                </a:solidFill>
              </a:rPr>
              <a:t>を</a:t>
            </a:r>
            <a:r>
              <a:rPr lang="ja-JP" altLang="ja-JP" sz="1400" dirty="0">
                <a:solidFill>
                  <a:prstClr val="black"/>
                </a:solidFill>
              </a:rPr>
              <a:t>行っていること</a:t>
            </a:r>
            <a:r>
              <a:rPr lang="ja-JP" altLang="ja-JP" sz="1400" dirty="0" smtClean="0">
                <a:solidFill>
                  <a:prstClr val="black"/>
                </a:solidFill>
              </a:rPr>
              <a:t>。</a:t>
            </a:r>
          </a:p>
          <a:p>
            <a:pPr marL="263525" indent="-263525">
              <a:lnSpc>
                <a:spcPts val="1500"/>
              </a:lnSpc>
            </a:pPr>
            <a:r>
              <a:rPr lang="ja-JP" altLang="en-US" sz="1400" dirty="0" smtClean="0">
                <a:solidFill>
                  <a:prstClr val="black"/>
                </a:solidFill>
              </a:rPr>
              <a:t>④</a:t>
            </a:r>
            <a:r>
              <a:rPr lang="ja-JP" altLang="ja-JP" sz="1400" dirty="0">
                <a:solidFill>
                  <a:prstClr val="black"/>
                </a:solidFill>
              </a:rPr>
              <a:t>　当該点数を算定している場合は、</a:t>
            </a:r>
            <a:r>
              <a:rPr lang="ja-JP" altLang="ja-JP" sz="1400" b="1" u="sng" dirty="0">
                <a:solidFill>
                  <a:srgbClr val="00B0F0"/>
                </a:solidFill>
              </a:rPr>
              <a:t>７剤投与の減算規定の対象外</a:t>
            </a:r>
            <a:r>
              <a:rPr lang="ja-JP" altLang="ja-JP" sz="1400" dirty="0">
                <a:solidFill>
                  <a:prstClr val="black"/>
                </a:solidFill>
              </a:rPr>
              <a:t>とする。</a:t>
            </a:r>
          </a:p>
          <a:p>
            <a:pPr marL="263525" indent="-263525">
              <a:lnSpc>
                <a:spcPts val="1500"/>
              </a:lnSpc>
            </a:pPr>
            <a:r>
              <a:rPr lang="ja-JP" altLang="en-US" sz="1400" dirty="0" smtClean="0">
                <a:solidFill>
                  <a:prstClr val="black"/>
                </a:solidFill>
              </a:rPr>
              <a:t>⑤</a:t>
            </a:r>
            <a:r>
              <a:rPr lang="ja-JP" altLang="ja-JP" sz="1400" dirty="0" smtClean="0">
                <a:solidFill>
                  <a:prstClr val="black"/>
                </a:solidFill>
              </a:rPr>
              <a:t>　下記のうち</a:t>
            </a:r>
            <a:r>
              <a:rPr lang="ja-JP" altLang="en-US" sz="1400" b="1" u="sng" dirty="0">
                <a:solidFill>
                  <a:srgbClr val="00B0F0"/>
                </a:solidFill>
              </a:rPr>
              <a:t>いずれ</a:t>
            </a:r>
            <a:r>
              <a:rPr lang="ja-JP" altLang="en-US" sz="1400" b="1" u="sng" dirty="0" smtClean="0">
                <a:solidFill>
                  <a:srgbClr val="00B0F0"/>
                </a:solidFill>
              </a:rPr>
              <a:t>か１つ</a:t>
            </a:r>
            <a:r>
              <a:rPr lang="ja-JP" altLang="ja-JP" sz="1400" dirty="0" smtClean="0">
                <a:solidFill>
                  <a:prstClr val="black"/>
                </a:solidFill>
              </a:rPr>
              <a:t>を満たすこと</a:t>
            </a:r>
            <a:endParaRPr lang="en-US" altLang="ja-JP" sz="1400" dirty="0" smtClean="0">
              <a:solidFill>
                <a:prstClr val="black"/>
              </a:solidFill>
            </a:endParaRPr>
          </a:p>
          <a:p>
            <a:pPr marL="539750" indent="-87313">
              <a:spcBef>
                <a:spcPts val="600"/>
              </a:spcBef>
            </a:pPr>
            <a:r>
              <a:rPr lang="ja-JP" altLang="en-US" sz="1400" dirty="0" smtClean="0">
                <a:solidFill>
                  <a:prstClr val="black"/>
                </a:solidFill>
              </a:rPr>
              <a:t>　</a:t>
            </a:r>
            <a:r>
              <a:rPr lang="ja-JP" altLang="ja-JP" sz="1400" dirty="0" smtClean="0">
                <a:solidFill>
                  <a:prstClr val="black"/>
                </a:solidFill>
              </a:rPr>
              <a:t>ア</a:t>
            </a:r>
            <a:r>
              <a:rPr lang="en-US" altLang="ja-JP" sz="1400" dirty="0">
                <a:solidFill>
                  <a:prstClr val="black"/>
                </a:solidFill>
              </a:rPr>
              <a:t>)</a:t>
            </a:r>
            <a:r>
              <a:rPr lang="ja-JP" altLang="ja-JP" sz="1400" dirty="0">
                <a:solidFill>
                  <a:prstClr val="black"/>
                </a:solidFill>
              </a:rPr>
              <a:t>　時間外対応加算</a:t>
            </a:r>
            <a:r>
              <a:rPr lang="ja-JP" altLang="ja-JP" sz="1400" dirty="0" smtClean="0">
                <a:solidFill>
                  <a:prstClr val="black"/>
                </a:solidFill>
              </a:rPr>
              <a:t>１</a:t>
            </a:r>
            <a:r>
              <a:rPr lang="ja-JP" altLang="en-US" sz="1400" u="sng" dirty="0" smtClean="0">
                <a:solidFill>
                  <a:prstClr val="black"/>
                </a:solidFill>
              </a:rPr>
              <a:t>又は</a:t>
            </a:r>
            <a:r>
              <a:rPr lang="ja-JP" altLang="en-US" sz="1400" dirty="0" smtClean="0">
                <a:solidFill>
                  <a:prstClr val="black"/>
                </a:solidFill>
              </a:rPr>
              <a:t>２</a:t>
            </a:r>
            <a:r>
              <a:rPr lang="ja-JP" altLang="ja-JP" sz="1400" dirty="0" smtClean="0">
                <a:solidFill>
                  <a:prstClr val="black"/>
                </a:solidFill>
              </a:rPr>
              <a:t>を</a:t>
            </a:r>
            <a:r>
              <a:rPr lang="ja-JP" altLang="ja-JP" sz="1400" dirty="0">
                <a:solidFill>
                  <a:prstClr val="black"/>
                </a:solidFill>
              </a:rPr>
              <a:t>算定していること　</a:t>
            </a:r>
            <a:endParaRPr lang="en-US" altLang="ja-JP" sz="1400" dirty="0" smtClean="0">
              <a:solidFill>
                <a:prstClr val="black"/>
              </a:solidFill>
            </a:endParaRPr>
          </a:p>
          <a:p>
            <a:pPr marL="539750" indent="-87313"/>
            <a:r>
              <a:rPr lang="ja-JP" altLang="en-US" sz="1400" dirty="0" smtClean="0">
                <a:solidFill>
                  <a:prstClr val="black"/>
                </a:solidFill>
              </a:rPr>
              <a:t>　</a:t>
            </a:r>
            <a:r>
              <a:rPr lang="ja-JP" altLang="ja-JP" sz="1400" dirty="0" smtClean="0">
                <a:solidFill>
                  <a:prstClr val="black"/>
                </a:solidFill>
              </a:rPr>
              <a:t>イ</a:t>
            </a:r>
            <a:r>
              <a:rPr lang="en-US" altLang="ja-JP" sz="1400" dirty="0">
                <a:solidFill>
                  <a:prstClr val="black"/>
                </a:solidFill>
              </a:rPr>
              <a:t>)</a:t>
            </a:r>
            <a:r>
              <a:rPr lang="ja-JP" altLang="ja-JP" sz="1400" dirty="0">
                <a:solidFill>
                  <a:prstClr val="black"/>
                </a:solidFill>
              </a:rPr>
              <a:t>　常勤医師</a:t>
            </a:r>
            <a:r>
              <a:rPr lang="ja-JP" altLang="ja-JP" sz="1400" dirty="0" smtClean="0">
                <a:solidFill>
                  <a:prstClr val="black"/>
                </a:solidFill>
              </a:rPr>
              <a:t>が</a:t>
            </a:r>
            <a:r>
              <a:rPr lang="ja-JP" altLang="en-US" sz="1400" b="1" strike="dblStrike" dirty="0" smtClean="0">
                <a:solidFill>
                  <a:prstClr val="black"/>
                </a:solidFill>
              </a:rPr>
              <a:t>３</a:t>
            </a:r>
            <a:r>
              <a:rPr lang="ja-JP" altLang="en-US" sz="1400" b="1" dirty="0" smtClean="0">
                <a:solidFill>
                  <a:srgbClr val="FF0000"/>
                </a:solidFill>
              </a:rPr>
              <a:t>２</a:t>
            </a:r>
            <a:r>
              <a:rPr lang="ja-JP" altLang="ja-JP" sz="1400" b="1" dirty="0" smtClean="0">
                <a:solidFill>
                  <a:srgbClr val="FF0000"/>
                </a:solidFill>
              </a:rPr>
              <a:t>人</a:t>
            </a:r>
            <a:r>
              <a:rPr lang="ja-JP" altLang="ja-JP" sz="1400" dirty="0">
                <a:solidFill>
                  <a:prstClr val="black"/>
                </a:solidFill>
              </a:rPr>
              <a:t>以上在籍している</a:t>
            </a:r>
            <a:r>
              <a:rPr lang="ja-JP" altLang="ja-JP" sz="1400" dirty="0" smtClean="0">
                <a:solidFill>
                  <a:prstClr val="black"/>
                </a:solidFill>
              </a:rPr>
              <a:t>こと</a:t>
            </a:r>
            <a:r>
              <a:rPr lang="ja-JP" altLang="en-US" sz="1400" dirty="0" smtClean="0">
                <a:solidFill>
                  <a:prstClr val="black"/>
                </a:solidFill>
              </a:rPr>
              <a:t>　</a:t>
            </a:r>
            <a:endParaRPr lang="en-US" altLang="ja-JP" sz="1400" dirty="0" smtClean="0">
              <a:solidFill>
                <a:prstClr val="black"/>
              </a:solidFill>
            </a:endParaRPr>
          </a:p>
          <a:p>
            <a:pPr marL="539750" indent="-87313"/>
            <a:r>
              <a:rPr lang="ja-JP" altLang="en-US" sz="1400" dirty="0" smtClean="0">
                <a:solidFill>
                  <a:prstClr val="black"/>
                </a:solidFill>
              </a:rPr>
              <a:t>　</a:t>
            </a:r>
            <a:r>
              <a:rPr lang="ja-JP" altLang="ja-JP" sz="1400" dirty="0" smtClean="0">
                <a:solidFill>
                  <a:prstClr val="black"/>
                </a:solidFill>
              </a:rPr>
              <a:t>ウ</a:t>
            </a:r>
            <a:r>
              <a:rPr lang="en-US" altLang="ja-JP" sz="1400" dirty="0">
                <a:solidFill>
                  <a:prstClr val="black"/>
                </a:solidFill>
              </a:rPr>
              <a:t>)</a:t>
            </a:r>
            <a:r>
              <a:rPr lang="ja-JP" altLang="ja-JP" sz="1400" dirty="0">
                <a:solidFill>
                  <a:prstClr val="black"/>
                </a:solidFill>
              </a:rPr>
              <a:t>　在宅療養支援診療所である</a:t>
            </a:r>
            <a:r>
              <a:rPr lang="ja-JP" altLang="ja-JP" sz="1400" dirty="0" smtClean="0">
                <a:solidFill>
                  <a:prstClr val="black"/>
                </a:solidFill>
              </a:rPr>
              <a:t>こと</a:t>
            </a:r>
            <a:endParaRPr lang="ja-JP" altLang="ja-JP" sz="1400" dirty="0">
              <a:solidFill>
                <a:prstClr val="black"/>
              </a:solidFill>
            </a:endParaRPr>
          </a:p>
        </p:txBody>
      </p:sp>
      <p:sp>
        <p:nvSpPr>
          <p:cNvPr id="2052" name="Rectangle 36"/>
          <p:cNvSpPr>
            <a:spLocks noChangeArrowheads="1"/>
          </p:cNvSpPr>
          <p:nvPr/>
        </p:nvSpPr>
        <p:spPr bwMode="auto">
          <a:xfrm>
            <a:off x="116997" y="766366"/>
            <a:ext cx="8674602" cy="485750"/>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（１）地域包括診療加算の要件緩和（出来高</a:t>
            </a:r>
            <a:r>
              <a:rPr lang="ja-JP" altLang="en-US" sz="2400" dirty="0">
                <a:solidFill>
                  <a:prstClr val="black"/>
                </a:solidFill>
              </a:rPr>
              <a:t>：</a:t>
            </a:r>
            <a:r>
              <a:rPr lang="ja-JP" altLang="en-US" sz="2400" dirty="0" smtClean="0">
                <a:solidFill>
                  <a:prstClr val="black"/>
                </a:solidFill>
              </a:rPr>
              <a:t>再診料の</a:t>
            </a:r>
            <a:r>
              <a:rPr lang="ja-JP" altLang="en-US" sz="2400" dirty="0">
                <a:solidFill>
                  <a:prstClr val="black"/>
                </a:solidFill>
              </a:rPr>
              <a:t>加算</a:t>
            </a:r>
            <a:r>
              <a:rPr lang="ja-JP" altLang="en-US" sz="2400" dirty="0" smtClean="0">
                <a:solidFill>
                  <a:prstClr val="black"/>
                </a:solidFill>
              </a:rPr>
              <a:t>）</a:t>
            </a:r>
            <a:endParaRPr lang="ja-JP" altLang="en-US" sz="2400" dirty="0">
              <a:solidFill>
                <a:prstClr val="black"/>
              </a:solidFill>
            </a:endParaRPr>
          </a:p>
        </p:txBody>
      </p:sp>
      <p:sp>
        <p:nvSpPr>
          <p:cNvPr id="2" name="正方形/長方形 1"/>
          <p:cNvSpPr/>
          <p:nvPr/>
        </p:nvSpPr>
        <p:spPr>
          <a:xfrm>
            <a:off x="2292131" y="2565038"/>
            <a:ext cx="6733463" cy="990015"/>
          </a:xfrm>
          <a:prstGeom prst="rect">
            <a:avLst/>
          </a:prstGeom>
        </p:spPr>
        <p:txBody>
          <a:bodyPr wrap="square">
            <a:spAutoFit/>
          </a:bodyPr>
          <a:lstStyle/>
          <a:p>
            <a:pPr>
              <a:lnSpc>
                <a:spcPts val="1400"/>
              </a:lnSpc>
            </a:pPr>
            <a:r>
              <a:rPr lang="en-US" altLang="ja-JP" sz="1400" dirty="0">
                <a:solidFill>
                  <a:prstClr val="black"/>
                </a:solidFill>
              </a:rPr>
              <a:t>※</a:t>
            </a:r>
            <a:r>
              <a:rPr lang="ja-JP" altLang="en-US" sz="1400" dirty="0">
                <a:solidFill>
                  <a:prstClr val="black"/>
                </a:solidFill>
              </a:rPr>
              <a:t>１　</a:t>
            </a:r>
            <a:r>
              <a:rPr lang="ja-JP" altLang="ja-JP" sz="1400" dirty="0">
                <a:solidFill>
                  <a:prstClr val="black"/>
                </a:solidFill>
              </a:rPr>
              <a:t>対象医療機関</a:t>
            </a:r>
            <a:r>
              <a:rPr lang="ja-JP" altLang="ja-JP" sz="1400" dirty="0" smtClean="0">
                <a:solidFill>
                  <a:prstClr val="black"/>
                </a:solidFill>
              </a:rPr>
              <a:t>は</a:t>
            </a:r>
            <a:r>
              <a:rPr lang="ja-JP" altLang="ja-JP" sz="1400" b="1" u="sng" dirty="0" smtClean="0">
                <a:solidFill>
                  <a:srgbClr val="00B0F0"/>
                </a:solidFill>
              </a:rPr>
              <a:t>診療所</a:t>
            </a:r>
            <a:endParaRPr lang="en-US" altLang="ja-JP" sz="1400" b="1" u="sng" dirty="0">
              <a:solidFill>
                <a:srgbClr val="00B0F0"/>
              </a:solidFill>
            </a:endParaRPr>
          </a:p>
          <a:p>
            <a:pPr>
              <a:lnSpc>
                <a:spcPts val="1400"/>
              </a:lnSpc>
            </a:pPr>
            <a:r>
              <a:rPr lang="en-US" altLang="ja-JP" sz="1400" dirty="0">
                <a:solidFill>
                  <a:prstClr val="black"/>
                </a:solidFill>
              </a:rPr>
              <a:t>※</a:t>
            </a:r>
            <a:r>
              <a:rPr lang="ja-JP" altLang="en-US" sz="1400" dirty="0">
                <a:solidFill>
                  <a:prstClr val="black"/>
                </a:solidFill>
              </a:rPr>
              <a:t>２</a:t>
            </a:r>
            <a:r>
              <a:rPr lang="ja-JP" altLang="ja-JP" sz="1400" dirty="0">
                <a:solidFill>
                  <a:prstClr val="black"/>
                </a:solidFill>
              </a:rPr>
              <a:t>　地域包括診療料と地域包括診療加算は</a:t>
            </a:r>
            <a:r>
              <a:rPr lang="ja-JP" altLang="ja-JP" sz="1400" u="sng" dirty="0">
                <a:solidFill>
                  <a:prstClr val="black"/>
                </a:solidFill>
              </a:rPr>
              <a:t>どちらか一方に限り</a:t>
            </a:r>
            <a:r>
              <a:rPr lang="ja-JP" altLang="ja-JP" sz="1400" dirty="0">
                <a:solidFill>
                  <a:prstClr val="black"/>
                </a:solidFill>
              </a:rPr>
              <a:t>届出することができる</a:t>
            </a:r>
          </a:p>
          <a:p>
            <a:pPr marL="263525" indent="-263525">
              <a:lnSpc>
                <a:spcPts val="1400"/>
              </a:lnSpc>
            </a:pPr>
            <a:r>
              <a:rPr lang="en-US" altLang="ja-JP" sz="1400" dirty="0">
                <a:solidFill>
                  <a:prstClr val="black"/>
                </a:solidFill>
              </a:rPr>
              <a:t>※</a:t>
            </a:r>
            <a:r>
              <a:rPr lang="ja-JP" altLang="en-US" sz="1400" dirty="0">
                <a:solidFill>
                  <a:prstClr val="black"/>
                </a:solidFill>
              </a:rPr>
              <a:t>３</a:t>
            </a:r>
            <a:r>
              <a:rPr lang="ja-JP" altLang="ja-JP" sz="1400" dirty="0">
                <a:solidFill>
                  <a:prstClr val="black"/>
                </a:solidFill>
              </a:rPr>
              <a:t>　初診時には算定</a:t>
            </a:r>
            <a:r>
              <a:rPr lang="ja-JP" altLang="ja-JP" sz="1400" dirty="0" smtClean="0">
                <a:solidFill>
                  <a:prstClr val="black"/>
                </a:solidFill>
              </a:rPr>
              <a:t>できない</a:t>
            </a:r>
            <a:endParaRPr lang="en-US" altLang="ja-JP" sz="1400" dirty="0" smtClean="0">
              <a:solidFill>
                <a:prstClr val="black"/>
              </a:solidFill>
            </a:endParaRPr>
          </a:p>
          <a:p>
            <a:pPr marL="263525" indent="-263525">
              <a:lnSpc>
                <a:spcPts val="1400"/>
              </a:lnSpc>
            </a:pPr>
            <a:r>
              <a:rPr lang="en-US" altLang="ja-JP" sz="1400" dirty="0" smtClean="0">
                <a:solidFill>
                  <a:prstClr val="black"/>
                </a:solidFill>
              </a:rPr>
              <a:t>※</a:t>
            </a:r>
            <a:r>
              <a:rPr lang="ja-JP" altLang="en-US" sz="1400" dirty="0" smtClean="0">
                <a:solidFill>
                  <a:prstClr val="black"/>
                </a:solidFill>
              </a:rPr>
              <a:t>４　医療機関単位ではなく、患者毎に算定を選択できる</a:t>
            </a:r>
            <a:endParaRPr lang="en-US" altLang="ja-JP" sz="1400" dirty="0" smtClean="0">
              <a:solidFill>
                <a:prstClr val="black"/>
              </a:solidFill>
            </a:endParaRPr>
          </a:p>
          <a:p>
            <a:pPr marL="263525" indent="-263525">
              <a:lnSpc>
                <a:spcPts val="1400"/>
              </a:lnSpc>
            </a:pPr>
            <a:r>
              <a:rPr lang="en-US" altLang="ja-JP" sz="1400" dirty="0" smtClean="0">
                <a:solidFill>
                  <a:prstClr val="black"/>
                </a:solidFill>
              </a:rPr>
              <a:t>※</a:t>
            </a:r>
            <a:r>
              <a:rPr lang="ja-JP" altLang="en-US" sz="1400" dirty="0" smtClean="0">
                <a:solidFill>
                  <a:prstClr val="black"/>
                </a:solidFill>
              </a:rPr>
              <a:t>５　院外処方の場合、</a:t>
            </a:r>
            <a:r>
              <a:rPr lang="en-US" altLang="ja-JP" sz="1400" dirty="0" smtClean="0">
                <a:solidFill>
                  <a:prstClr val="black"/>
                </a:solidFill>
              </a:rPr>
              <a:t>24</a:t>
            </a:r>
            <a:r>
              <a:rPr lang="ja-JP" altLang="en-US" sz="1400" dirty="0" smtClean="0">
                <a:solidFill>
                  <a:prstClr val="black"/>
                </a:solidFill>
              </a:rPr>
              <a:t>時間対応している薬局と連携</a:t>
            </a:r>
            <a:endParaRPr lang="ja-JP" altLang="ja-JP" sz="1400" dirty="0">
              <a:solidFill>
                <a:prstClr val="black"/>
              </a:solidFill>
            </a:endParaRPr>
          </a:p>
        </p:txBody>
      </p:sp>
      <p:sp>
        <p:nvSpPr>
          <p:cNvPr id="5" name="正方形/長方形 4"/>
          <p:cNvSpPr/>
          <p:nvPr/>
        </p:nvSpPr>
        <p:spPr>
          <a:xfrm>
            <a:off x="632520" y="5216381"/>
            <a:ext cx="4109292" cy="744032"/>
          </a:xfrm>
          <a:prstGeom prst="rect">
            <a:avLst/>
          </a:prstGeom>
          <a:noFill/>
          <a:ln>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a:solidFill>
                <a:prstClr val="black"/>
              </a:solidFill>
            </a:endParaRPr>
          </a:p>
        </p:txBody>
      </p:sp>
      <p:pic>
        <p:nvPicPr>
          <p:cNvPr id="9" name="図 8" descr="doctor4_7.gif"/>
          <p:cNvPicPr>
            <a:picLocks noChangeAspect="1"/>
          </p:cNvPicPr>
          <p:nvPr/>
        </p:nvPicPr>
        <p:blipFill>
          <a:blip r:embed="rId3" cstate="print"/>
          <a:stretch>
            <a:fillRect/>
          </a:stretch>
        </p:blipFill>
        <p:spPr>
          <a:xfrm>
            <a:off x="8399329" y="5358057"/>
            <a:ext cx="586191" cy="561478"/>
          </a:xfrm>
          <a:prstGeom prst="rect">
            <a:avLst/>
          </a:prstGeom>
        </p:spPr>
      </p:pic>
      <p:pic>
        <p:nvPicPr>
          <p:cNvPr id="11" name="Picture 12"/>
          <p:cNvPicPr>
            <a:picLocks noChangeAspect="1" noChangeArrowheads="1"/>
          </p:cNvPicPr>
          <p:nvPr/>
        </p:nvPicPr>
        <p:blipFill>
          <a:blip r:embed="rId4" cstate="print"/>
          <a:srcRect/>
          <a:stretch>
            <a:fillRect/>
          </a:stretch>
        </p:blipFill>
        <p:spPr bwMode="auto">
          <a:xfrm>
            <a:off x="7282571" y="5164743"/>
            <a:ext cx="1225909" cy="773754"/>
          </a:xfrm>
          <a:prstGeom prst="rect">
            <a:avLst/>
          </a:prstGeom>
          <a:noFill/>
          <a:ln w="9525">
            <a:noFill/>
            <a:miter lim="800000"/>
            <a:headEnd/>
            <a:tailEnd/>
          </a:ln>
        </p:spPr>
      </p:pic>
      <p:sp>
        <p:nvSpPr>
          <p:cNvPr id="12" name="テキスト ボックス 11"/>
          <p:cNvSpPr txBox="1"/>
          <p:nvPr/>
        </p:nvSpPr>
        <p:spPr>
          <a:xfrm>
            <a:off x="7273353" y="5909088"/>
            <a:ext cx="2470186" cy="273793"/>
          </a:xfrm>
          <a:prstGeom prst="rect">
            <a:avLst/>
          </a:prstGeom>
          <a:noFill/>
        </p:spPr>
        <p:txBody>
          <a:bodyPr wrap="square" rtlCol="0">
            <a:spAutoFit/>
          </a:bodyPr>
          <a:lstStyle/>
          <a:p>
            <a:r>
              <a:rPr lang="ja-JP" altLang="en-US" sz="1179" dirty="0">
                <a:solidFill>
                  <a:prstClr val="black"/>
                </a:solidFill>
              </a:rPr>
              <a:t>患者がアクセス</a:t>
            </a:r>
            <a:r>
              <a:rPr lang="ja-JP" altLang="en-US" sz="1179" dirty="0" smtClean="0">
                <a:solidFill>
                  <a:prstClr val="black"/>
                </a:solidFill>
              </a:rPr>
              <a:t>しやすい診療所</a:t>
            </a:r>
            <a:endParaRPr lang="ja-JP" altLang="en-US" sz="1179" dirty="0">
              <a:solidFill>
                <a:prstClr val="black"/>
              </a:solidFill>
            </a:endParaRPr>
          </a:p>
        </p:txBody>
      </p:sp>
      <p:pic>
        <p:nvPicPr>
          <p:cNvPr id="13" name="図 12" descr="doctor_illust07_02.gif"/>
          <p:cNvPicPr>
            <a:picLocks noChangeAspect="1"/>
          </p:cNvPicPr>
          <p:nvPr/>
        </p:nvPicPr>
        <p:blipFill>
          <a:blip r:embed="rId5" cstate="print"/>
          <a:stretch>
            <a:fillRect/>
          </a:stretch>
        </p:blipFill>
        <p:spPr>
          <a:xfrm>
            <a:off x="8931205" y="5405975"/>
            <a:ext cx="436938" cy="503109"/>
          </a:xfrm>
          <a:prstGeom prst="rect">
            <a:avLst/>
          </a:prstGeom>
        </p:spPr>
      </p:pic>
      <p:sp>
        <p:nvSpPr>
          <p:cNvPr id="15" name="Rectangle 2"/>
          <p:cNvSpPr>
            <a:spLocks noChangeArrowheads="1"/>
          </p:cNvSpPr>
          <p:nvPr/>
        </p:nvSpPr>
        <p:spPr bwMode="auto">
          <a:xfrm>
            <a:off x="245192" y="105341"/>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rPr>
              <a:t>１</a:t>
            </a:r>
            <a:r>
              <a:rPr lang="ja-JP" altLang="en-US" kern="0" dirty="0" smtClean="0">
                <a:solidFill>
                  <a:srgbClr val="000000"/>
                </a:solidFill>
              </a:rPr>
              <a:t>．</a:t>
            </a:r>
            <a:r>
              <a:rPr lang="ja-JP" altLang="en-US" kern="0" dirty="0">
                <a:solidFill>
                  <a:srgbClr val="000000"/>
                </a:solidFill>
                <a:latin typeface="ＭＳ Ｐゴシック"/>
                <a:ea typeface="ＭＳ Ｐゴシック"/>
              </a:rPr>
              <a:t>かかりつけ</a:t>
            </a:r>
            <a:r>
              <a:rPr lang="ja-JP" altLang="en-US" kern="0" dirty="0" smtClean="0">
                <a:solidFill>
                  <a:srgbClr val="000000"/>
                </a:solidFill>
                <a:latin typeface="ＭＳ Ｐゴシック"/>
                <a:ea typeface="ＭＳ Ｐゴシック"/>
              </a:rPr>
              <a:t>医</a:t>
            </a:r>
            <a:r>
              <a:rPr lang="ja-JP" altLang="en-US" kern="0" dirty="0">
                <a:solidFill>
                  <a:srgbClr val="000000"/>
                </a:solidFill>
                <a:latin typeface="ＭＳ Ｐゴシック"/>
                <a:ea typeface="ＭＳ Ｐゴシック"/>
              </a:rPr>
              <a:t>機能</a:t>
            </a:r>
            <a:r>
              <a:rPr lang="ja-JP" altLang="en-US" kern="0" dirty="0" smtClean="0">
                <a:solidFill>
                  <a:srgbClr val="000000"/>
                </a:solidFill>
                <a:latin typeface="ＭＳ Ｐゴシック"/>
                <a:ea typeface="ＭＳ Ｐゴシック"/>
              </a:rPr>
              <a:t>の更なる評価</a:t>
            </a:r>
            <a:endParaRPr lang="ja-JP" altLang="en-US" kern="0" dirty="0" smtClean="0">
              <a:solidFill>
                <a:srgbClr val="000000"/>
              </a:solidFill>
            </a:endParaRPr>
          </a:p>
        </p:txBody>
      </p:sp>
      <p:sp>
        <p:nvSpPr>
          <p:cNvPr id="1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87</a:t>
            </a:fld>
            <a:endParaRPr lang="ja-JP" altLang="en-US" dirty="0">
              <a:solidFill>
                <a:prstClr val="black"/>
              </a:solidFill>
            </a:endParaRPr>
          </a:p>
        </p:txBody>
      </p:sp>
      <p:pic>
        <p:nvPicPr>
          <p:cNvPr id="3074" name="Picture 2" descr="C:\Users\UEHARA\AppData\Local\Temp\ilm17_bc01008-s.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92483" y="2630618"/>
            <a:ext cx="945221" cy="858718"/>
          </a:xfrm>
          <a:prstGeom prst="rect">
            <a:avLst/>
          </a:prstGeom>
          <a:noFill/>
          <a:extLst>
            <a:ext uri="{909E8E84-426E-40DD-AFC4-6F175D3DCCD1}">
              <a14:hiddenFill xmlns:a14="http://schemas.microsoft.com/office/drawing/2010/main">
                <a:solidFill>
                  <a:srgbClr val="FFFFFF"/>
                </a:solidFill>
              </a14:hiddenFill>
            </a:ext>
          </a:extLst>
        </p:spPr>
      </p:pic>
      <p:sp>
        <p:nvSpPr>
          <p:cNvPr id="18" name="正方形/長方形 17"/>
          <p:cNvSpPr/>
          <p:nvPr/>
        </p:nvSpPr>
        <p:spPr>
          <a:xfrm>
            <a:off x="6703048" y="2286481"/>
            <a:ext cx="2932160" cy="400110"/>
          </a:xfrm>
          <a:prstGeom prst="rect">
            <a:avLst/>
          </a:prstGeom>
          <a:ln w="9525">
            <a:solidFill>
              <a:srgbClr val="FF0000"/>
            </a:solidFill>
            <a:prstDash val="dash"/>
          </a:ln>
        </p:spPr>
        <p:txBody>
          <a:bodyPr wrap="square">
            <a:spAutoFit/>
          </a:bodyPr>
          <a:lstStyle/>
          <a:p>
            <a:pPr>
              <a:lnSpc>
                <a:spcPts val="1200"/>
              </a:lnSpc>
            </a:pPr>
            <a:r>
              <a:rPr lang="en-US" altLang="ja-JP" sz="1050" b="1" dirty="0" smtClean="0">
                <a:solidFill>
                  <a:srgbClr val="FF0000"/>
                </a:solidFill>
                <a:latin typeface="ＭＳ Ｐゴシック"/>
              </a:rPr>
              <a:t>※</a:t>
            </a:r>
            <a:r>
              <a:rPr lang="ja-JP" altLang="en-US" sz="1050" b="1" dirty="0" smtClean="0">
                <a:solidFill>
                  <a:srgbClr val="FF0000"/>
                </a:solidFill>
                <a:latin typeface="ＭＳ Ｐゴシック"/>
              </a:rPr>
              <a:t>　</a:t>
            </a:r>
            <a:r>
              <a:rPr lang="ja-JP" altLang="en-US" sz="1050" b="1" dirty="0">
                <a:solidFill>
                  <a:srgbClr val="FF0000"/>
                </a:solidFill>
                <a:latin typeface="ＭＳ Ｐゴシック"/>
              </a:rPr>
              <a:t>要件</a:t>
            </a:r>
            <a:r>
              <a:rPr lang="ja-JP" altLang="en-US" sz="1050" b="1" dirty="0" smtClean="0">
                <a:solidFill>
                  <a:srgbClr val="FF0000"/>
                </a:solidFill>
                <a:latin typeface="ＭＳ Ｐゴシック"/>
              </a:rPr>
              <a:t>を満たすことが</a:t>
            </a:r>
            <a:r>
              <a:rPr lang="ja-JP" altLang="ja-JP" sz="1050" b="1" kern="100" dirty="0" smtClean="0">
                <a:solidFill>
                  <a:srgbClr val="FF0000"/>
                </a:solidFill>
                <a:latin typeface="ＭＳ Ｐゴシック"/>
                <a:cs typeface="Times New Roman"/>
              </a:rPr>
              <a:t>確認</a:t>
            </a:r>
            <a:r>
              <a:rPr lang="ja-JP" altLang="ja-JP" sz="1050" b="1" kern="100" dirty="0">
                <a:solidFill>
                  <a:srgbClr val="FF0000"/>
                </a:solidFill>
                <a:latin typeface="ＭＳ Ｐゴシック"/>
                <a:cs typeface="Times New Roman"/>
              </a:rPr>
              <a:t>できる資料の写し</a:t>
            </a:r>
            <a:r>
              <a:rPr lang="ja-JP" altLang="ja-JP" sz="1050" b="1" kern="100" dirty="0" smtClean="0">
                <a:solidFill>
                  <a:srgbClr val="FF0000"/>
                </a:solidFill>
                <a:latin typeface="ＭＳ Ｐゴシック"/>
                <a:cs typeface="Times New Roman"/>
              </a:rPr>
              <a:t>を</a:t>
            </a:r>
            <a:endParaRPr lang="en-US" altLang="ja-JP" sz="1050" b="1" kern="100" dirty="0" smtClean="0">
              <a:solidFill>
                <a:srgbClr val="FF0000"/>
              </a:solidFill>
              <a:latin typeface="ＭＳ Ｐゴシック"/>
              <a:cs typeface="Times New Roman"/>
            </a:endParaRPr>
          </a:p>
          <a:p>
            <a:pPr>
              <a:lnSpc>
                <a:spcPts val="1200"/>
              </a:lnSpc>
            </a:pPr>
            <a:r>
              <a:rPr lang="ja-JP" altLang="en-US" sz="1050" b="1" kern="100" dirty="0">
                <a:solidFill>
                  <a:srgbClr val="FF0000"/>
                </a:solidFill>
                <a:latin typeface="ＭＳ Ｐゴシック"/>
                <a:cs typeface="Times New Roman"/>
              </a:rPr>
              <a:t>　</a:t>
            </a:r>
            <a:r>
              <a:rPr lang="ja-JP" altLang="en-US" sz="1050" b="1" kern="100" dirty="0" smtClean="0">
                <a:solidFill>
                  <a:srgbClr val="FF0000"/>
                </a:solidFill>
                <a:latin typeface="ＭＳ Ｐゴシック"/>
                <a:cs typeface="Times New Roman"/>
              </a:rPr>
              <a:t>　</a:t>
            </a:r>
            <a:r>
              <a:rPr lang="ja-JP" altLang="ja-JP" sz="1050" b="1" kern="100" dirty="0" smtClean="0">
                <a:solidFill>
                  <a:srgbClr val="FF0000"/>
                </a:solidFill>
                <a:latin typeface="ＭＳ Ｐゴシック"/>
                <a:cs typeface="Times New Roman"/>
              </a:rPr>
              <a:t>添付</a:t>
            </a:r>
            <a:r>
              <a:rPr lang="ja-JP" altLang="en-US" sz="1050" b="1" kern="100" dirty="0" smtClean="0">
                <a:solidFill>
                  <a:srgbClr val="FF0000"/>
                </a:solidFill>
                <a:latin typeface="ＭＳ Ｐゴシック"/>
                <a:cs typeface="Times New Roman"/>
              </a:rPr>
              <a:t>した上で届出必要</a:t>
            </a:r>
            <a:endParaRPr lang="en-US" altLang="ja-JP" sz="1050" b="1" dirty="0" smtClean="0">
              <a:solidFill>
                <a:srgbClr val="FF0000"/>
              </a:solidFill>
              <a:latin typeface="ＭＳ Ｐゴシック"/>
            </a:endParaRPr>
          </a:p>
        </p:txBody>
      </p:sp>
      <p:sp>
        <p:nvSpPr>
          <p:cNvPr id="17" name="正方形/長方形 16"/>
          <p:cNvSpPr/>
          <p:nvPr/>
        </p:nvSpPr>
        <p:spPr>
          <a:xfrm>
            <a:off x="5981383" y="4755132"/>
            <a:ext cx="3847680" cy="246221"/>
          </a:xfrm>
          <a:prstGeom prst="rect">
            <a:avLst/>
          </a:prstGeom>
          <a:ln w="9525">
            <a:noFill/>
            <a:prstDash val="dash"/>
          </a:ln>
        </p:spPr>
        <p:txBody>
          <a:bodyPr wrap="square">
            <a:spAutoFit/>
          </a:bodyPr>
          <a:lstStyle/>
          <a:p>
            <a:pPr>
              <a:lnSpc>
                <a:spcPts val="1200"/>
              </a:lnSpc>
            </a:pPr>
            <a:r>
              <a:rPr lang="en-US" altLang="ja-JP" sz="1050" b="1" dirty="0" smtClean="0">
                <a:solidFill>
                  <a:prstClr val="black"/>
                </a:solidFill>
                <a:latin typeface="ＭＳ Ｐゴシック"/>
              </a:rPr>
              <a:t>※</a:t>
            </a:r>
            <a:r>
              <a:rPr lang="ja-JP" altLang="en-US" sz="1050" b="1" dirty="0" smtClean="0">
                <a:solidFill>
                  <a:prstClr val="black"/>
                </a:solidFill>
                <a:latin typeface="ＭＳ Ｐゴシック"/>
              </a:rPr>
              <a:t>　当該患者に院外処方を行う場合、</a:t>
            </a:r>
            <a:r>
              <a:rPr lang="en-US" altLang="ja-JP" sz="1050" b="1" dirty="0" smtClean="0">
                <a:solidFill>
                  <a:prstClr val="black"/>
                </a:solidFill>
                <a:latin typeface="ＭＳ Ｐゴシック"/>
              </a:rPr>
              <a:t>24</a:t>
            </a:r>
            <a:r>
              <a:rPr lang="ja-JP" altLang="en-US" sz="1050" b="1" dirty="0" smtClean="0">
                <a:solidFill>
                  <a:prstClr val="black"/>
                </a:solidFill>
                <a:latin typeface="ＭＳ Ｐゴシック"/>
              </a:rPr>
              <a:t>時間対応の薬局と連携</a:t>
            </a:r>
            <a:endParaRPr lang="en-US" altLang="ja-JP" sz="1050" b="1" kern="100" dirty="0" smtClean="0">
              <a:solidFill>
                <a:prstClr val="black"/>
              </a:solidFill>
              <a:latin typeface="ＭＳ Ｐゴシック"/>
              <a:cs typeface="Times New Roman"/>
            </a:endParaRPr>
          </a:p>
        </p:txBody>
      </p:sp>
      <p:sp>
        <p:nvSpPr>
          <p:cNvPr id="20" name="テキスト ボックス 19"/>
          <p:cNvSpPr txBox="1"/>
          <p:nvPr/>
        </p:nvSpPr>
        <p:spPr>
          <a:xfrm>
            <a:off x="8265520" y="239800"/>
            <a:ext cx="1440000" cy="769441"/>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6</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18-20</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631</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679-680</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様式</a:t>
            </a:r>
            <a:r>
              <a:rPr lang="en-US" altLang="ja-JP" sz="1100" smtClean="0">
                <a:solidFill>
                  <a:srgbClr val="002060"/>
                </a:solidFill>
                <a:latin typeface="ＭＳ Ｐゴシック" panose="020B0600070205080204" pitchFamily="50" charset="-128"/>
              </a:rPr>
              <a:t>p1064</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317496026"/>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85" y="1003146"/>
            <a:ext cx="9594720" cy="5707628"/>
          </a:xfrm>
          <a:prstGeom prst="rect">
            <a:avLst/>
          </a:prstGeom>
          <a:solidFill>
            <a:srgbClr val="FFFFAF">
              <a:alpha val="49804"/>
            </a:srgbClr>
          </a:solidFill>
          <a:ln w="9525">
            <a:solidFill>
              <a:schemeClr val="tx1"/>
            </a:solidFill>
            <a:miter lim="800000"/>
            <a:headEnd/>
            <a:tailEnd/>
          </a:ln>
        </p:spPr>
        <p:txBody>
          <a:bodyPr/>
          <a:lstStyle/>
          <a:p>
            <a:endParaRPr lang="en-US" altLang="ja-JP" sz="1600" dirty="0" smtClean="0">
              <a:solidFill>
                <a:prstClr val="black"/>
              </a:solidFill>
            </a:endParaRPr>
          </a:p>
          <a:p>
            <a:pPr marL="285750" indent="-285750">
              <a:buFont typeface="Wingdings" panose="05000000000000000000" pitchFamily="2" charset="2"/>
              <a:buChar char="Ø"/>
            </a:pPr>
            <a:r>
              <a:rPr lang="ja-JP" altLang="en-US" sz="1600" dirty="0" smtClean="0">
                <a:solidFill>
                  <a:prstClr val="black"/>
                </a:solidFill>
              </a:rPr>
              <a:t>　</a:t>
            </a:r>
            <a:r>
              <a:rPr lang="ja-JP" altLang="en-US" sz="1600" b="1" dirty="0" smtClean="0">
                <a:solidFill>
                  <a:prstClr val="black"/>
                </a:solidFill>
              </a:rPr>
              <a:t>前回改定で、</a:t>
            </a:r>
            <a:r>
              <a:rPr lang="ja-JP" altLang="ja-JP" sz="1600" b="1" dirty="0" smtClean="0">
                <a:solidFill>
                  <a:prstClr val="black"/>
                </a:solidFill>
              </a:rPr>
              <a:t>外来</a:t>
            </a:r>
            <a:r>
              <a:rPr lang="ja-JP" altLang="ja-JP" sz="1600" b="1" dirty="0">
                <a:solidFill>
                  <a:prstClr val="black"/>
                </a:solidFill>
              </a:rPr>
              <a:t>の機能分化の更なる推進の観点から</a:t>
            </a:r>
            <a:r>
              <a:rPr lang="ja-JP" altLang="ja-JP" sz="1600" b="1" dirty="0" smtClean="0">
                <a:solidFill>
                  <a:prstClr val="black"/>
                </a:solidFill>
              </a:rPr>
              <a:t>、</a:t>
            </a:r>
            <a:r>
              <a:rPr lang="ja-JP" altLang="en-US" sz="1600" b="1" dirty="0" smtClean="0">
                <a:solidFill>
                  <a:prstClr val="black"/>
                </a:solidFill>
              </a:rPr>
              <a:t>かかりつけ</a:t>
            </a:r>
            <a:r>
              <a:rPr lang="ja-JP" altLang="ja-JP" sz="1600" b="1" dirty="0" smtClean="0">
                <a:solidFill>
                  <a:prstClr val="black"/>
                </a:solidFill>
              </a:rPr>
              <a:t>医</a:t>
            </a:r>
            <a:r>
              <a:rPr lang="ja-JP" altLang="ja-JP" sz="1600" b="1" dirty="0">
                <a:solidFill>
                  <a:prstClr val="black"/>
                </a:solidFill>
              </a:rPr>
              <a:t>機能を持った中小病院及び診療所の医師が、複数の慢性疾患を有する患者に対し、患者の同意を得た上で、継続的かつ全人的な医療を行うことについて</a:t>
            </a:r>
            <a:r>
              <a:rPr lang="ja-JP" altLang="ja-JP" sz="1600" b="1" dirty="0" smtClean="0">
                <a:solidFill>
                  <a:prstClr val="black"/>
                </a:solidFill>
              </a:rPr>
              <a:t>評価</a:t>
            </a:r>
            <a:r>
              <a:rPr lang="ja-JP" altLang="en-US" sz="1600" b="1" dirty="0" smtClean="0">
                <a:solidFill>
                  <a:prstClr val="black"/>
                </a:solidFill>
              </a:rPr>
              <a:t>した地域包括診療料の施設基準を緩和し、普及を促す</a:t>
            </a:r>
            <a:endParaRPr lang="en-US" altLang="ja-JP" sz="1200" b="1" dirty="0" smtClean="0">
              <a:solidFill>
                <a:srgbClr val="0070C0"/>
              </a:solidFill>
            </a:endParaRPr>
          </a:p>
          <a:p>
            <a:pPr indent="273050"/>
            <a:r>
              <a:rPr lang="ja-JP" altLang="en-US" sz="2000" b="1" dirty="0">
                <a:solidFill>
                  <a:srgbClr val="0070C0"/>
                </a:solidFill>
              </a:rPr>
              <a:t>　</a:t>
            </a:r>
            <a:r>
              <a:rPr lang="ja-JP" altLang="en-US" sz="2000" b="1" dirty="0" smtClean="0">
                <a:solidFill>
                  <a:srgbClr val="0070C0"/>
                </a:solidFill>
              </a:rPr>
              <a:t>　　　　</a:t>
            </a:r>
            <a:r>
              <a:rPr lang="ja-JP" altLang="en-US" sz="2000" b="1" u="sng" dirty="0" smtClean="0">
                <a:solidFill>
                  <a:srgbClr val="0070C0"/>
                </a:solidFill>
              </a:rPr>
              <a:t>地域包括診療料　　　　　　　１</a:t>
            </a:r>
            <a:r>
              <a:rPr lang="en-US" altLang="ja-JP" sz="2000" b="1" u="sng" dirty="0" smtClean="0">
                <a:solidFill>
                  <a:srgbClr val="0070C0"/>
                </a:solidFill>
              </a:rPr>
              <a:t>,</a:t>
            </a:r>
            <a:r>
              <a:rPr lang="ja-JP" altLang="en-US" sz="2000" b="1" u="sng" dirty="0" smtClean="0">
                <a:solidFill>
                  <a:srgbClr val="0070C0"/>
                </a:solidFill>
              </a:rPr>
              <a:t>５０３点（月</a:t>
            </a:r>
            <a:r>
              <a:rPr lang="ja-JP" altLang="en-US" sz="2000" b="1" u="sng" dirty="0">
                <a:solidFill>
                  <a:srgbClr val="0070C0"/>
                </a:solidFill>
              </a:rPr>
              <a:t>１</a:t>
            </a:r>
            <a:r>
              <a:rPr lang="ja-JP" altLang="en-US" sz="2000" b="1" u="sng" dirty="0" smtClean="0">
                <a:solidFill>
                  <a:srgbClr val="0070C0"/>
                </a:solidFill>
              </a:rPr>
              <a:t>回）</a:t>
            </a:r>
            <a:endParaRPr lang="en-US" altLang="ja-JP" sz="2000" b="1" u="sng" dirty="0" smtClean="0">
              <a:solidFill>
                <a:srgbClr val="0070C0"/>
              </a:solidFill>
            </a:endParaRPr>
          </a:p>
          <a:p>
            <a:endParaRPr lang="en-US" altLang="ja-JP" sz="14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r>
              <a:rPr lang="en-US" altLang="ja-JP" sz="1200" dirty="0" smtClean="0">
                <a:solidFill>
                  <a:prstClr val="black"/>
                </a:solidFill>
              </a:rPr>
              <a:t>[</a:t>
            </a:r>
            <a:r>
              <a:rPr lang="ja-JP" altLang="ja-JP" sz="1200" dirty="0" smtClean="0">
                <a:solidFill>
                  <a:prstClr val="black"/>
                </a:solidFill>
              </a:rPr>
              <a:t>包括範囲</a:t>
            </a:r>
            <a:r>
              <a:rPr lang="en-US" altLang="ja-JP" sz="1200" dirty="0" smtClean="0">
                <a:solidFill>
                  <a:prstClr val="black"/>
                </a:solidFill>
              </a:rPr>
              <a:t>]</a:t>
            </a:r>
            <a:endParaRPr lang="ja-JP" altLang="ja-JP" sz="1200" dirty="0" smtClean="0">
              <a:solidFill>
                <a:prstClr val="black"/>
              </a:solidFill>
            </a:endParaRPr>
          </a:p>
          <a:p>
            <a:r>
              <a:rPr lang="ja-JP" altLang="en-US" sz="1200" dirty="0" smtClean="0">
                <a:solidFill>
                  <a:prstClr val="black"/>
                </a:solidFill>
              </a:rPr>
              <a:t>　</a:t>
            </a:r>
            <a:r>
              <a:rPr lang="ja-JP" altLang="ja-JP" sz="1200" dirty="0" smtClean="0">
                <a:solidFill>
                  <a:prstClr val="black"/>
                </a:solidFill>
              </a:rPr>
              <a:t>下記以外は</a:t>
            </a:r>
            <a:r>
              <a:rPr lang="ja-JP" altLang="ja-JP" sz="1200" dirty="0" smtClean="0">
                <a:solidFill>
                  <a:prstClr val="black"/>
                </a:solidFill>
                <a:latin typeface="ＭＳ Ｐゴシック" panose="020B0600070205080204" pitchFamily="50" charset="-128"/>
              </a:rPr>
              <a:t>包括とする。なお、当該点数の算定は患者の状態に応じて月ごとに決定することとし、算定しなかった月については包括されない。</a:t>
            </a:r>
          </a:p>
          <a:p>
            <a:pPr marL="176213" indent="-1588"/>
            <a:r>
              <a:rPr lang="ja-JP" altLang="en-US" sz="1200" dirty="0" smtClean="0">
                <a:solidFill>
                  <a:prstClr val="black"/>
                </a:solidFill>
                <a:latin typeface="ＭＳ Ｐゴシック" panose="020B0600070205080204" pitchFamily="50" charset="-128"/>
              </a:rPr>
              <a:t>・</a:t>
            </a:r>
            <a:r>
              <a:rPr lang="ja-JP" altLang="ja-JP" sz="1200" dirty="0" smtClean="0">
                <a:solidFill>
                  <a:prstClr val="black"/>
                </a:solidFill>
                <a:latin typeface="ＭＳ Ｐゴシック" panose="020B0600070205080204" pitchFamily="50" charset="-128"/>
              </a:rPr>
              <a:t>（</a:t>
            </a:r>
            <a:r>
              <a:rPr lang="ja-JP" altLang="en-US" sz="1200" dirty="0" smtClean="0">
                <a:solidFill>
                  <a:prstClr val="black"/>
                </a:solidFill>
                <a:latin typeface="ＭＳ Ｐゴシック" panose="020B0600070205080204" pitchFamily="50" charset="-128"/>
              </a:rPr>
              <a:t>再診料の</a:t>
            </a:r>
            <a:r>
              <a:rPr lang="ja-JP" altLang="ja-JP" sz="1200" dirty="0" smtClean="0">
                <a:solidFill>
                  <a:prstClr val="black"/>
                </a:solidFill>
                <a:latin typeface="ＭＳ Ｐゴシック" panose="020B0600070205080204" pitchFamily="50" charset="-128"/>
              </a:rPr>
              <a:t>）時間外加算、休日加算、深夜加算及び小児科特例加算</a:t>
            </a:r>
            <a:r>
              <a:rPr lang="ja-JP" altLang="en-US" sz="1200" dirty="0" smtClean="0">
                <a:solidFill>
                  <a:prstClr val="black"/>
                </a:solidFill>
                <a:latin typeface="ＭＳ Ｐゴシック" panose="020B0600070205080204" pitchFamily="50" charset="-128"/>
              </a:rPr>
              <a:t>　</a:t>
            </a:r>
            <a:endParaRPr lang="en-US" altLang="ja-JP" sz="1200" dirty="0" smtClean="0">
              <a:solidFill>
                <a:prstClr val="black"/>
              </a:solidFill>
              <a:latin typeface="ＭＳ Ｐゴシック" panose="020B0600070205080204" pitchFamily="50" charset="-128"/>
            </a:endParaRPr>
          </a:p>
          <a:p>
            <a:pPr marL="176213" indent="-1588"/>
            <a:r>
              <a:rPr lang="ja-JP" altLang="en-US" sz="1200" dirty="0" smtClean="0">
                <a:solidFill>
                  <a:prstClr val="black"/>
                </a:solidFill>
                <a:latin typeface="ＭＳ Ｐゴシック" panose="020B0600070205080204" pitchFamily="50" charset="-128"/>
              </a:rPr>
              <a:t>・</a:t>
            </a:r>
            <a:r>
              <a:rPr lang="en-US" altLang="ja-JP" sz="1200" dirty="0" smtClean="0">
                <a:solidFill>
                  <a:prstClr val="black"/>
                </a:solidFill>
                <a:latin typeface="ＭＳ Ｐゴシック" panose="020B0600070205080204" pitchFamily="50" charset="-128"/>
              </a:rPr>
              <a:t>地域連携小児夜間・休日診療料</a:t>
            </a:r>
            <a:r>
              <a:rPr lang="ja-JP" altLang="en-US" sz="1200" dirty="0" smtClean="0">
                <a:solidFill>
                  <a:prstClr val="black"/>
                </a:solidFill>
                <a:latin typeface="ＭＳ Ｐゴシック" panose="020B0600070205080204" pitchFamily="50" charset="-128"/>
              </a:rPr>
              <a:t>　診療情報提供料（</a:t>
            </a:r>
            <a:r>
              <a:rPr lang="en-US" altLang="ja-JP" sz="1200" dirty="0" smtClean="0">
                <a:solidFill>
                  <a:prstClr val="black"/>
                </a:solidFill>
                <a:latin typeface="ＭＳ Ｐゴシック" panose="020B0600070205080204" pitchFamily="50" charset="-128"/>
              </a:rPr>
              <a:t>Ⅱ</a:t>
            </a:r>
            <a:r>
              <a:rPr lang="ja-JP" altLang="en-US" sz="1200" dirty="0" smtClean="0">
                <a:solidFill>
                  <a:prstClr val="black"/>
                </a:solidFill>
                <a:latin typeface="ＭＳ Ｐゴシック" panose="020B0600070205080204" pitchFamily="50" charset="-128"/>
              </a:rPr>
              <a:t>）</a:t>
            </a:r>
            <a:endParaRPr lang="en-US" altLang="ja-JP" sz="1200" dirty="0" smtClean="0">
              <a:solidFill>
                <a:prstClr val="black"/>
              </a:solidFill>
              <a:latin typeface="ＭＳ Ｐゴシック" panose="020B0600070205080204" pitchFamily="50" charset="-128"/>
            </a:endParaRPr>
          </a:p>
          <a:p>
            <a:pPr marL="176213" indent="-1588"/>
            <a:r>
              <a:rPr lang="ja-JP" altLang="en-US" sz="1200" dirty="0" smtClean="0">
                <a:solidFill>
                  <a:prstClr val="black"/>
                </a:solidFill>
                <a:latin typeface="ＭＳ Ｐゴシック" panose="020B0600070205080204" pitchFamily="50" charset="-128"/>
              </a:rPr>
              <a:t>・</a:t>
            </a:r>
            <a:r>
              <a:rPr lang="ja-JP" altLang="ja-JP" sz="1200" dirty="0" smtClean="0">
                <a:solidFill>
                  <a:prstClr val="black"/>
                </a:solidFill>
                <a:latin typeface="ＭＳ Ｐゴシック" panose="020B0600070205080204" pitchFamily="50" charset="-128"/>
              </a:rPr>
              <a:t>在宅医療に係る点数（訪問診療料</a:t>
            </a:r>
            <a:r>
              <a:rPr lang="ja-JP" altLang="en-US" sz="1200" dirty="0" smtClean="0">
                <a:solidFill>
                  <a:prstClr val="black"/>
                </a:solidFill>
                <a:latin typeface="ＭＳ Ｐゴシック" panose="020B0600070205080204" pitchFamily="50" charset="-128"/>
              </a:rPr>
              <a:t>、</a:t>
            </a:r>
            <a:r>
              <a:rPr lang="ja-JP" altLang="ja-JP" sz="1200" kern="100" dirty="0">
                <a:solidFill>
                  <a:prstClr val="black"/>
                </a:solidFill>
                <a:latin typeface="ＭＳ Ｐゴシック"/>
                <a:cs typeface="Times New Roman" panose="02020603050405020304" pitchFamily="18" charset="0"/>
              </a:rPr>
              <a:t>在宅時</a:t>
            </a:r>
            <a:r>
              <a:rPr lang="ja-JP" altLang="ja-JP" sz="1200" kern="100" dirty="0" smtClean="0">
                <a:solidFill>
                  <a:prstClr val="black"/>
                </a:solidFill>
                <a:latin typeface="ＭＳ Ｐゴシック"/>
                <a:cs typeface="Times New Roman" panose="02020603050405020304" pitchFamily="18" charset="0"/>
              </a:rPr>
              <a:t>医学総合管理料</a:t>
            </a:r>
            <a:r>
              <a:rPr lang="ja-JP" altLang="en-US" sz="1200" dirty="0" smtClean="0">
                <a:solidFill>
                  <a:prstClr val="black"/>
                </a:solidFill>
              </a:rPr>
              <a:t> </a:t>
            </a:r>
            <a:r>
              <a:rPr lang="ja-JP" altLang="ja-JP" sz="1200" kern="100" dirty="0">
                <a:solidFill>
                  <a:prstClr val="black"/>
                </a:solidFill>
                <a:latin typeface="ＭＳ Ｐゴシック"/>
                <a:cs typeface="Times New Roman" panose="02020603050405020304" pitchFamily="18" charset="0"/>
              </a:rPr>
              <a:t>、特定施設入居時等医学総合</a:t>
            </a:r>
            <a:r>
              <a:rPr lang="ja-JP" altLang="ja-JP" sz="1200" kern="100" dirty="0" smtClean="0">
                <a:solidFill>
                  <a:prstClr val="black"/>
                </a:solidFill>
                <a:latin typeface="ＭＳ Ｐゴシック"/>
                <a:cs typeface="Times New Roman" panose="02020603050405020304" pitchFamily="18" charset="0"/>
              </a:rPr>
              <a:t>管理料</a:t>
            </a:r>
            <a:r>
              <a:rPr lang="ja-JP" altLang="ja-JP" sz="1200" dirty="0" smtClean="0">
                <a:solidFill>
                  <a:prstClr val="black"/>
                </a:solidFill>
                <a:latin typeface="ＭＳ Ｐゴシック" panose="020B0600070205080204" pitchFamily="50" charset="-128"/>
              </a:rPr>
              <a:t>を除く</a:t>
            </a:r>
            <a:r>
              <a:rPr lang="ja-JP" altLang="en-US" sz="1200" dirty="0" smtClean="0">
                <a:solidFill>
                  <a:prstClr val="black"/>
                </a:solidFill>
                <a:latin typeface="ＭＳ Ｐゴシック" panose="020B0600070205080204" pitchFamily="50" charset="-128"/>
              </a:rPr>
              <a:t>。</a:t>
            </a:r>
            <a:r>
              <a:rPr lang="ja-JP" altLang="ja-JP" sz="1200" dirty="0" smtClean="0">
                <a:solidFill>
                  <a:prstClr val="black"/>
                </a:solidFill>
                <a:latin typeface="ＭＳ Ｐゴシック" panose="020B0600070205080204" pitchFamily="50" charset="-128"/>
              </a:rPr>
              <a:t>）</a:t>
            </a:r>
            <a:endParaRPr lang="en-US" altLang="ja-JP" sz="1200" dirty="0">
              <a:solidFill>
                <a:prstClr val="black"/>
              </a:solidFill>
              <a:latin typeface="ＭＳ Ｐゴシック" panose="020B0600070205080204" pitchFamily="50" charset="-128"/>
            </a:endParaRPr>
          </a:p>
          <a:p>
            <a:pPr marL="176213" indent="-1588"/>
            <a:r>
              <a:rPr lang="ja-JP" altLang="en-US" sz="1200" dirty="0" smtClean="0">
                <a:solidFill>
                  <a:prstClr val="black"/>
                </a:solidFill>
                <a:latin typeface="ＭＳ Ｐゴシック" panose="020B0600070205080204" pitchFamily="50" charset="-128"/>
              </a:rPr>
              <a:t>・</a:t>
            </a:r>
            <a:r>
              <a:rPr lang="ja-JP" altLang="ja-JP" sz="1200" dirty="0" smtClean="0">
                <a:solidFill>
                  <a:prstClr val="black"/>
                </a:solidFill>
                <a:latin typeface="ＭＳ Ｐゴシック" panose="020B0600070205080204" pitchFamily="50" charset="-128"/>
              </a:rPr>
              <a:t>薬剤料（処方料、処方せん料を除く。）</a:t>
            </a:r>
            <a:endParaRPr lang="en-US" altLang="ja-JP" sz="1200" dirty="0">
              <a:solidFill>
                <a:prstClr val="black"/>
              </a:solidFill>
              <a:latin typeface="ＭＳ Ｐゴシック" panose="020B0600070205080204" pitchFamily="50" charset="-128"/>
            </a:endParaRPr>
          </a:p>
          <a:p>
            <a:pPr marL="176213" indent="-1588"/>
            <a:r>
              <a:rPr lang="ja-JP" altLang="en-US" sz="1200" dirty="0" smtClean="0">
                <a:solidFill>
                  <a:prstClr val="black"/>
                </a:solidFill>
                <a:latin typeface="ＭＳ Ｐゴシック" panose="020B0600070205080204" pitchFamily="50" charset="-128"/>
              </a:rPr>
              <a:t>・</a:t>
            </a:r>
            <a:r>
              <a:rPr lang="ja-JP" altLang="ja-JP" sz="1200" dirty="0" smtClean="0">
                <a:solidFill>
                  <a:prstClr val="black"/>
                </a:solidFill>
                <a:latin typeface="ＭＳ Ｐゴシック" panose="020B0600070205080204" pitchFamily="50" charset="-128"/>
              </a:rPr>
              <a:t>患者の病状の</a:t>
            </a:r>
            <a:r>
              <a:rPr lang="ja-JP" altLang="ja-JP" sz="1200" dirty="0" smtClean="0">
                <a:solidFill>
                  <a:prstClr val="black"/>
                </a:solidFill>
              </a:rPr>
              <a:t>急性増悪時に実施した検査、画像診断及び処置に係る費用のうち、所定点数が</a:t>
            </a:r>
            <a:r>
              <a:rPr lang="en-US" altLang="ja-JP" sz="1200" dirty="0" smtClean="0">
                <a:solidFill>
                  <a:prstClr val="black"/>
                </a:solidFill>
              </a:rPr>
              <a:t>550</a:t>
            </a:r>
            <a:r>
              <a:rPr lang="ja-JP" altLang="ja-JP" sz="1200" dirty="0" smtClean="0">
                <a:solidFill>
                  <a:prstClr val="black"/>
                </a:solidFill>
              </a:rPr>
              <a:t>点以上のもの</a:t>
            </a:r>
            <a:endParaRPr lang="en-US" altLang="ja-JP" sz="1200" dirty="0" smtClean="0">
              <a:solidFill>
                <a:prstClr val="black"/>
              </a:solidFill>
            </a:endParaRPr>
          </a:p>
          <a:p>
            <a:pPr>
              <a:spcBef>
                <a:spcPts val="600"/>
              </a:spcBef>
            </a:pPr>
            <a:r>
              <a:rPr lang="en-US" altLang="ja-JP" sz="1200" dirty="0" smtClean="0">
                <a:solidFill>
                  <a:prstClr val="black"/>
                </a:solidFill>
              </a:rPr>
              <a:t>[</a:t>
            </a:r>
            <a:r>
              <a:rPr lang="ja-JP" altLang="ja-JP" sz="1200" dirty="0">
                <a:solidFill>
                  <a:prstClr val="black"/>
                </a:solidFill>
              </a:rPr>
              <a:t>算定要件</a:t>
            </a:r>
            <a:r>
              <a:rPr lang="en-US" altLang="ja-JP" sz="1200" dirty="0">
                <a:solidFill>
                  <a:prstClr val="black"/>
                </a:solidFill>
              </a:rPr>
              <a:t>]</a:t>
            </a:r>
            <a:endParaRPr lang="ja-JP" altLang="ja-JP" sz="1200" dirty="0">
              <a:solidFill>
                <a:prstClr val="black"/>
              </a:solidFill>
            </a:endParaRPr>
          </a:p>
          <a:p>
            <a:pPr marL="263525" indent="-263525"/>
            <a:r>
              <a:rPr lang="ja-JP" altLang="ja-JP" sz="1200" dirty="0">
                <a:solidFill>
                  <a:prstClr val="black"/>
                </a:solidFill>
              </a:rPr>
              <a:t>①　対象患者は、</a:t>
            </a:r>
            <a:r>
              <a:rPr lang="ja-JP" altLang="ja-JP" sz="1200" b="1" u="sng" dirty="0">
                <a:solidFill>
                  <a:srgbClr val="00B0F0"/>
                </a:solidFill>
              </a:rPr>
              <a:t>高血圧症、糖尿病、脂質異常症、認知症の４疾病のうち２つ以上（疑いは除く。）を有する患者</a:t>
            </a:r>
            <a:r>
              <a:rPr lang="ja-JP" altLang="ja-JP" sz="1200" dirty="0">
                <a:solidFill>
                  <a:prstClr val="black"/>
                </a:solidFill>
              </a:rPr>
              <a:t>とする</a:t>
            </a:r>
            <a:r>
              <a:rPr lang="ja-JP" altLang="ja-JP" sz="1200" dirty="0" smtClean="0">
                <a:solidFill>
                  <a:prstClr val="black"/>
                </a:solidFill>
              </a:rPr>
              <a:t>。</a:t>
            </a:r>
            <a:endParaRPr lang="en-US" altLang="ja-JP" sz="1200" dirty="0" smtClean="0">
              <a:solidFill>
                <a:prstClr val="black"/>
              </a:solidFill>
            </a:endParaRPr>
          </a:p>
          <a:p>
            <a:pPr marL="263525" indent="-263525"/>
            <a:r>
              <a:rPr lang="en-US" altLang="ja-JP" sz="1200" dirty="0" smtClean="0">
                <a:solidFill>
                  <a:prstClr val="black"/>
                </a:solidFill>
              </a:rPr>
              <a:t>        </a:t>
            </a:r>
            <a:r>
              <a:rPr lang="ja-JP" altLang="ja-JP" sz="1200" dirty="0" smtClean="0">
                <a:solidFill>
                  <a:prstClr val="black"/>
                </a:solidFill>
              </a:rPr>
              <a:t>なお</a:t>
            </a:r>
            <a:r>
              <a:rPr lang="ja-JP" altLang="ja-JP" sz="1200" dirty="0">
                <a:solidFill>
                  <a:prstClr val="black"/>
                </a:solidFill>
              </a:rPr>
              <a:t>、当該医療機関で診療を行う対象疾病（上記４疾病のうち２つ）と重複しない対象疾病（上記４疾病のうち２つ）について他医療機関で診療を行う場合に限り、当該他医療機関でも当該診療料を算定可能とする</a:t>
            </a:r>
            <a:r>
              <a:rPr lang="ja-JP" altLang="ja-JP" sz="1200" dirty="0" smtClean="0">
                <a:solidFill>
                  <a:prstClr val="black"/>
                </a:solidFill>
              </a:rPr>
              <a:t>。</a:t>
            </a:r>
            <a:endParaRPr lang="en-US" altLang="ja-JP" sz="1200" dirty="0" smtClean="0">
              <a:solidFill>
                <a:prstClr val="black"/>
              </a:solidFill>
            </a:endParaRPr>
          </a:p>
          <a:p>
            <a:pPr marL="263525" indent="-263525"/>
            <a:r>
              <a:rPr lang="ja-JP" altLang="en-US" sz="1200" dirty="0" smtClean="0">
                <a:solidFill>
                  <a:prstClr val="black"/>
                </a:solidFill>
              </a:rPr>
              <a:t>②</a:t>
            </a:r>
            <a:r>
              <a:rPr lang="ja-JP" altLang="ja-JP" sz="1200" dirty="0" smtClean="0">
                <a:solidFill>
                  <a:prstClr val="black"/>
                </a:solidFill>
              </a:rPr>
              <a:t>　担当医を決めること。また、当該医師は、関係団体主催の研修を修了していること。</a:t>
            </a:r>
            <a:endParaRPr lang="en-US" altLang="ja-JP" sz="1200" dirty="0" smtClean="0">
              <a:solidFill>
                <a:prstClr val="black"/>
              </a:solidFill>
            </a:endParaRPr>
          </a:p>
          <a:p>
            <a:pPr marL="263525" indent="-263525"/>
            <a:r>
              <a:rPr lang="ja-JP" altLang="en-US" sz="1200" dirty="0" smtClean="0">
                <a:solidFill>
                  <a:prstClr val="black"/>
                </a:solidFill>
              </a:rPr>
              <a:t>③</a:t>
            </a:r>
            <a:r>
              <a:rPr lang="ja-JP" altLang="ja-JP" sz="1200" dirty="0">
                <a:solidFill>
                  <a:prstClr val="black"/>
                </a:solidFill>
              </a:rPr>
              <a:t>　</a:t>
            </a:r>
            <a:r>
              <a:rPr lang="ja-JP" altLang="en-US" sz="1200" b="1" u="sng" dirty="0" smtClean="0">
                <a:solidFill>
                  <a:srgbClr val="00B0F0"/>
                </a:solidFill>
              </a:rPr>
              <a:t>療養</a:t>
            </a:r>
            <a:r>
              <a:rPr lang="ja-JP" altLang="en-US" sz="1200" b="1" u="sng" dirty="0">
                <a:solidFill>
                  <a:srgbClr val="00B0F0"/>
                </a:solidFill>
              </a:rPr>
              <a:t>上</a:t>
            </a:r>
            <a:r>
              <a:rPr lang="ja-JP" altLang="en-US" sz="1200" b="1" u="sng" dirty="0" smtClean="0">
                <a:solidFill>
                  <a:srgbClr val="00B0F0"/>
                </a:solidFill>
              </a:rPr>
              <a:t>の指導、</a:t>
            </a:r>
            <a:r>
              <a:rPr lang="ja-JP" altLang="ja-JP" sz="1200" b="1" u="sng" dirty="0" smtClean="0">
                <a:solidFill>
                  <a:srgbClr val="00B0F0"/>
                </a:solidFill>
              </a:rPr>
              <a:t>服薬管理</a:t>
            </a:r>
            <a:r>
              <a:rPr lang="ja-JP" altLang="en-US" sz="1200" b="1" u="sng" dirty="0" smtClean="0">
                <a:solidFill>
                  <a:srgbClr val="00B0F0"/>
                </a:solidFill>
              </a:rPr>
              <a:t>、健康管理、介護保険に係る対応、在宅</a:t>
            </a:r>
            <a:r>
              <a:rPr lang="ja-JP" altLang="en-US" sz="1200" b="1" u="sng" dirty="0">
                <a:solidFill>
                  <a:srgbClr val="00B0F0"/>
                </a:solidFill>
              </a:rPr>
              <a:t>医療の</a:t>
            </a:r>
            <a:r>
              <a:rPr lang="ja-JP" altLang="en-US" sz="1200" b="1" u="sng" dirty="0" smtClean="0">
                <a:solidFill>
                  <a:srgbClr val="00B0F0"/>
                </a:solidFill>
              </a:rPr>
              <a:t>提供</a:t>
            </a:r>
            <a:r>
              <a:rPr lang="ja-JP" altLang="en-US" sz="1200" b="1" u="sng" dirty="0">
                <a:solidFill>
                  <a:srgbClr val="00B0F0"/>
                </a:solidFill>
              </a:rPr>
              <a:t>および当該患者に対し</a:t>
            </a:r>
            <a:r>
              <a:rPr lang="en-US" altLang="ja-JP" sz="1200" b="1" u="sng" dirty="0" smtClean="0">
                <a:solidFill>
                  <a:srgbClr val="00B0F0"/>
                </a:solidFill>
              </a:rPr>
              <a:t>24</a:t>
            </a:r>
            <a:r>
              <a:rPr lang="ja-JP" altLang="en-US" sz="1200" b="1" u="sng" dirty="0" smtClean="0">
                <a:solidFill>
                  <a:srgbClr val="00B0F0"/>
                </a:solidFill>
              </a:rPr>
              <a:t>時間の対応等</a:t>
            </a:r>
            <a:r>
              <a:rPr lang="ja-JP" altLang="ja-JP" sz="1200" dirty="0" smtClean="0">
                <a:solidFill>
                  <a:prstClr val="black"/>
                </a:solidFill>
              </a:rPr>
              <a:t>を</a:t>
            </a:r>
            <a:r>
              <a:rPr lang="ja-JP" altLang="ja-JP" sz="1200" dirty="0">
                <a:solidFill>
                  <a:prstClr val="black"/>
                </a:solidFill>
              </a:rPr>
              <a:t>行っていること</a:t>
            </a:r>
            <a:r>
              <a:rPr lang="ja-JP" altLang="ja-JP" sz="1200" dirty="0" smtClean="0">
                <a:solidFill>
                  <a:prstClr val="black"/>
                </a:solidFill>
              </a:rPr>
              <a:t>。</a:t>
            </a:r>
          </a:p>
          <a:p>
            <a:pPr marL="263525" indent="-263525"/>
            <a:r>
              <a:rPr lang="ja-JP" altLang="en-US" sz="1200" dirty="0" smtClean="0">
                <a:solidFill>
                  <a:prstClr val="black"/>
                </a:solidFill>
              </a:rPr>
              <a:t>④</a:t>
            </a:r>
            <a:r>
              <a:rPr lang="ja-JP" altLang="ja-JP" sz="1200" dirty="0">
                <a:solidFill>
                  <a:prstClr val="black"/>
                </a:solidFill>
              </a:rPr>
              <a:t>　当該点数を算定している場合は、</a:t>
            </a:r>
            <a:r>
              <a:rPr lang="ja-JP" altLang="ja-JP" sz="1200" b="1" u="sng" dirty="0">
                <a:solidFill>
                  <a:srgbClr val="00B0F0"/>
                </a:solidFill>
              </a:rPr>
              <a:t>７剤投与の減算規定の対象外</a:t>
            </a:r>
            <a:r>
              <a:rPr lang="ja-JP" altLang="ja-JP" sz="1200" dirty="0">
                <a:solidFill>
                  <a:prstClr val="black"/>
                </a:solidFill>
              </a:rPr>
              <a:t>とする。</a:t>
            </a:r>
          </a:p>
          <a:p>
            <a:pPr marL="263525" indent="-263525"/>
            <a:r>
              <a:rPr lang="ja-JP" altLang="en-US" sz="1200" dirty="0" smtClean="0">
                <a:solidFill>
                  <a:prstClr val="black"/>
                </a:solidFill>
              </a:rPr>
              <a:t>⑤</a:t>
            </a:r>
            <a:r>
              <a:rPr lang="ja-JP" altLang="ja-JP" sz="1200" dirty="0" smtClean="0">
                <a:solidFill>
                  <a:prstClr val="black"/>
                </a:solidFill>
              </a:rPr>
              <a:t>　下記のうち</a:t>
            </a:r>
            <a:r>
              <a:rPr lang="ja-JP" altLang="ja-JP" sz="1200" b="1" u="sng" dirty="0" smtClean="0">
                <a:solidFill>
                  <a:srgbClr val="00B0F0"/>
                </a:solidFill>
              </a:rPr>
              <a:t>すべて</a:t>
            </a:r>
            <a:r>
              <a:rPr lang="ja-JP" altLang="ja-JP" sz="1200" dirty="0" smtClean="0">
                <a:solidFill>
                  <a:prstClr val="black"/>
                </a:solidFill>
              </a:rPr>
              <a:t>を満たすこと</a:t>
            </a:r>
            <a:endParaRPr lang="en-US" altLang="ja-JP" sz="1200" dirty="0" smtClean="0">
              <a:solidFill>
                <a:prstClr val="black"/>
              </a:solidFill>
            </a:endParaRPr>
          </a:p>
          <a:p>
            <a:pPr marL="539750" indent="-87313"/>
            <a:r>
              <a:rPr lang="ja-JP" altLang="ja-JP" sz="1200" dirty="0" smtClean="0">
                <a:solidFill>
                  <a:prstClr val="black"/>
                </a:solidFill>
              </a:rPr>
              <a:t>・</a:t>
            </a:r>
            <a:r>
              <a:rPr lang="ja-JP" altLang="ja-JP" sz="1200" dirty="0">
                <a:solidFill>
                  <a:prstClr val="black"/>
                </a:solidFill>
              </a:rPr>
              <a:t>診療所の</a:t>
            </a:r>
            <a:r>
              <a:rPr lang="ja-JP" altLang="ja-JP" sz="1200" dirty="0" smtClean="0">
                <a:solidFill>
                  <a:prstClr val="black"/>
                </a:solidFill>
              </a:rPr>
              <a:t>場合</a:t>
            </a:r>
            <a:endParaRPr lang="en-US" altLang="ja-JP" sz="1200" dirty="0">
              <a:solidFill>
                <a:prstClr val="black"/>
              </a:solidFill>
            </a:endParaRPr>
          </a:p>
          <a:p>
            <a:pPr marL="539750" indent="-87313"/>
            <a:r>
              <a:rPr lang="ja-JP" altLang="en-US" sz="1200" dirty="0" smtClean="0">
                <a:solidFill>
                  <a:prstClr val="black"/>
                </a:solidFill>
              </a:rPr>
              <a:t>　</a:t>
            </a:r>
            <a:r>
              <a:rPr lang="ja-JP" altLang="ja-JP" sz="1200" dirty="0" smtClean="0">
                <a:solidFill>
                  <a:prstClr val="black"/>
                </a:solidFill>
              </a:rPr>
              <a:t>ア</a:t>
            </a:r>
            <a:r>
              <a:rPr lang="en-US" altLang="ja-JP" sz="1200" dirty="0">
                <a:solidFill>
                  <a:prstClr val="black"/>
                </a:solidFill>
              </a:rPr>
              <a:t>)</a:t>
            </a:r>
            <a:r>
              <a:rPr lang="ja-JP" altLang="ja-JP" sz="1200" dirty="0">
                <a:solidFill>
                  <a:prstClr val="black"/>
                </a:solidFill>
              </a:rPr>
              <a:t>　時間外対応加算１を算定していること　</a:t>
            </a:r>
            <a:endParaRPr lang="en-US" altLang="ja-JP" sz="1200" dirty="0" smtClean="0">
              <a:solidFill>
                <a:prstClr val="black"/>
              </a:solidFill>
            </a:endParaRPr>
          </a:p>
          <a:p>
            <a:pPr marL="539750" indent="-87313"/>
            <a:r>
              <a:rPr lang="ja-JP" altLang="en-US" sz="1200" dirty="0" smtClean="0">
                <a:solidFill>
                  <a:prstClr val="black"/>
                </a:solidFill>
              </a:rPr>
              <a:t>　</a:t>
            </a:r>
            <a:r>
              <a:rPr lang="ja-JP" altLang="ja-JP" sz="1200" dirty="0" smtClean="0">
                <a:solidFill>
                  <a:prstClr val="black"/>
                </a:solidFill>
              </a:rPr>
              <a:t>イ</a:t>
            </a:r>
            <a:r>
              <a:rPr lang="en-US" altLang="ja-JP" sz="1200" dirty="0">
                <a:solidFill>
                  <a:prstClr val="black"/>
                </a:solidFill>
              </a:rPr>
              <a:t>)</a:t>
            </a:r>
            <a:r>
              <a:rPr lang="ja-JP" altLang="ja-JP" sz="1200" dirty="0">
                <a:solidFill>
                  <a:prstClr val="black"/>
                </a:solidFill>
              </a:rPr>
              <a:t>　常勤医師</a:t>
            </a:r>
            <a:r>
              <a:rPr lang="ja-JP" altLang="ja-JP" sz="1200" dirty="0" smtClean="0">
                <a:solidFill>
                  <a:prstClr val="black"/>
                </a:solidFill>
              </a:rPr>
              <a:t>が</a:t>
            </a:r>
            <a:r>
              <a:rPr lang="ja-JP" altLang="en-US" sz="1200" b="1" strike="dblStrike" dirty="0" smtClean="0">
                <a:solidFill>
                  <a:prstClr val="black"/>
                </a:solidFill>
              </a:rPr>
              <a:t>３</a:t>
            </a:r>
            <a:r>
              <a:rPr lang="ja-JP" altLang="en-US" sz="1200" b="1" dirty="0" smtClean="0">
                <a:solidFill>
                  <a:srgbClr val="FF0000"/>
                </a:solidFill>
              </a:rPr>
              <a:t>２</a:t>
            </a:r>
            <a:r>
              <a:rPr lang="ja-JP" altLang="ja-JP" sz="1200" b="1" dirty="0" smtClean="0">
                <a:solidFill>
                  <a:srgbClr val="FF0000"/>
                </a:solidFill>
              </a:rPr>
              <a:t>人</a:t>
            </a:r>
            <a:r>
              <a:rPr lang="ja-JP" altLang="ja-JP" sz="1200" dirty="0">
                <a:solidFill>
                  <a:prstClr val="black"/>
                </a:solidFill>
              </a:rPr>
              <a:t>以上在籍している</a:t>
            </a:r>
            <a:r>
              <a:rPr lang="ja-JP" altLang="ja-JP" sz="1200" dirty="0" smtClean="0">
                <a:solidFill>
                  <a:prstClr val="black"/>
                </a:solidFill>
              </a:rPr>
              <a:t>こと</a:t>
            </a:r>
            <a:r>
              <a:rPr lang="ja-JP" altLang="en-US" sz="1200" dirty="0" smtClean="0">
                <a:solidFill>
                  <a:prstClr val="black"/>
                </a:solidFill>
              </a:rPr>
              <a:t>　</a:t>
            </a:r>
            <a:endParaRPr lang="en-US" altLang="ja-JP" sz="1200" dirty="0" smtClean="0">
              <a:solidFill>
                <a:prstClr val="black"/>
              </a:solidFill>
            </a:endParaRPr>
          </a:p>
          <a:p>
            <a:pPr marL="539750" indent="-87313"/>
            <a:r>
              <a:rPr lang="ja-JP" altLang="en-US" sz="1200" dirty="0" smtClean="0">
                <a:solidFill>
                  <a:prstClr val="black"/>
                </a:solidFill>
              </a:rPr>
              <a:t>　</a:t>
            </a:r>
            <a:r>
              <a:rPr lang="ja-JP" altLang="ja-JP" sz="1200" dirty="0" smtClean="0">
                <a:solidFill>
                  <a:prstClr val="black"/>
                </a:solidFill>
              </a:rPr>
              <a:t>ウ</a:t>
            </a:r>
            <a:r>
              <a:rPr lang="en-US" altLang="ja-JP" sz="1200" dirty="0">
                <a:solidFill>
                  <a:prstClr val="black"/>
                </a:solidFill>
              </a:rPr>
              <a:t>)</a:t>
            </a:r>
            <a:r>
              <a:rPr lang="ja-JP" altLang="ja-JP" sz="1200" dirty="0">
                <a:solidFill>
                  <a:prstClr val="black"/>
                </a:solidFill>
              </a:rPr>
              <a:t>　在宅療養支援診療所である</a:t>
            </a:r>
            <a:r>
              <a:rPr lang="ja-JP" altLang="ja-JP" sz="1200" dirty="0" smtClean="0">
                <a:solidFill>
                  <a:prstClr val="black"/>
                </a:solidFill>
              </a:rPr>
              <a:t>こと</a:t>
            </a:r>
            <a:endParaRPr lang="ja-JP" altLang="ja-JP" sz="1200" dirty="0">
              <a:solidFill>
                <a:prstClr val="black"/>
              </a:solidFill>
            </a:endParaRPr>
          </a:p>
        </p:txBody>
      </p:sp>
      <p:sp>
        <p:nvSpPr>
          <p:cNvPr id="2052" name="Rectangle 36"/>
          <p:cNvSpPr>
            <a:spLocks noChangeArrowheads="1"/>
          </p:cNvSpPr>
          <p:nvPr/>
        </p:nvSpPr>
        <p:spPr bwMode="auto">
          <a:xfrm>
            <a:off x="116955" y="766366"/>
            <a:ext cx="6204198" cy="4403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（１）地域包括診療料の要件緩和（包括点数）</a:t>
            </a:r>
            <a:endParaRPr lang="ja-JP" altLang="en-US" sz="2400" dirty="0">
              <a:solidFill>
                <a:prstClr val="black"/>
              </a:solidFill>
            </a:endParaRPr>
          </a:p>
        </p:txBody>
      </p:sp>
      <p:sp>
        <p:nvSpPr>
          <p:cNvPr id="2" name="正方形/長方形 1"/>
          <p:cNvSpPr/>
          <p:nvPr/>
        </p:nvSpPr>
        <p:spPr>
          <a:xfrm>
            <a:off x="2299520" y="2377639"/>
            <a:ext cx="6242613" cy="759182"/>
          </a:xfrm>
          <a:prstGeom prst="rect">
            <a:avLst/>
          </a:prstGeom>
        </p:spPr>
        <p:txBody>
          <a:bodyPr wrap="square">
            <a:spAutoFit/>
          </a:bodyPr>
          <a:lstStyle/>
          <a:p>
            <a:pPr>
              <a:lnSpc>
                <a:spcPts val="1300"/>
              </a:lnSpc>
            </a:pPr>
            <a:r>
              <a:rPr lang="en-US" altLang="ja-JP" sz="1300" dirty="0" smtClean="0">
                <a:solidFill>
                  <a:prstClr val="black"/>
                </a:solidFill>
              </a:rPr>
              <a:t>※</a:t>
            </a:r>
            <a:r>
              <a:rPr lang="ja-JP" altLang="en-US" sz="1300" dirty="0" smtClean="0">
                <a:solidFill>
                  <a:prstClr val="black"/>
                </a:solidFill>
              </a:rPr>
              <a:t>１　</a:t>
            </a:r>
            <a:r>
              <a:rPr lang="ja-JP" altLang="ja-JP" sz="1300" dirty="0" smtClean="0">
                <a:solidFill>
                  <a:prstClr val="black"/>
                </a:solidFill>
              </a:rPr>
              <a:t>対象</a:t>
            </a:r>
            <a:r>
              <a:rPr lang="ja-JP" altLang="ja-JP" sz="1300" dirty="0">
                <a:solidFill>
                  <a:prstClr val="black"/>
                </a:solidFill>
              </a:rPr>
              <a:t>医療機関</a:t>
            </a:r>
            <a:r>
              <a:rPr lang="ja-JP" altLang="ja-JP" sz="1300" dirty="0" smtClean="0">
                <a:solidFill>
                  <a:prstClr val="black"/>
                </a:solidFill>
              </a:rPr>
              <a:t>は</a:t>
            </a:r>
            <a:r>
              <a:rPr lang="ja-JP" altLang="ja-JP" sz="1300" b="1" u="sng" dirty="0" smtClean="0">
                <a:solidFill>
                  <a:srgbClr val="00B0F0"/>
                </a:solidFill>
              </a:rPr>
              <a:t>診療所</a:t>
            </a:r>
            <a:r>
              <a:rPr lang="ja-JP" altLang="en-US" sz="1300" b="1" u="sng" dirty="0" smtClean="0">
                <a:solidFill>
                  <a:srgbClr val="00B0F0"/>
                </a:solidFill>
              </a:rPr>
              <a:t>又は</a:t>
            </a:r>
            <a:r>
              <a:rPr lang="ja-JP" altLang="ja-JP" sz="1300" b="1" u="sng" dirty="0" smtClean="0">
                <a:solidFill>
                  <a:srgbClr val="00B0F0"/>
                </a:solidFill>
              </a:rPr>
              <a:t>許可</a:t>
            </a:r>
            <a:r>
              <a:rPr lang="ja-JP" altLang="ja-JP" sz="1300" b="1" u="sng" dirty="0">
                <a:solidFill>
                  <a:srgbClr val="00B0F0"/>
                </a:solidFill>
              </a:rPr>
              <a:t>病床</a:t>
            </a:r>
            <a:r>
              <a:rPr lang="ja-JP" altLang="ja-JP" sz="1300" b="1" u="sng" dirty="0" smtClean="0">
                <a:solidFill>
                  <a:srgbClr val="00B0F0"/>
                </a:solidFill>
              </a:rPr>
              <a:t>が</a:t>
            </a:r>
            <a:r>
              <a:rPr lang="ja-JP" altLang="en-US" sz="1300" b="1" u="sng" dirty="0" smtClean="0">
                <a:solidFill>
                  <a:srgbClr val="00B0F0"/>
                </a:solidFill>
              </a:rPr>
              <a:t>２００</a:t>
            </a:r>
            <a:r>
              <a:rPr lang="ja-JP" altLang="ja-JP" sz="1300" b="1" u="sng" dirty="0" smtClean="0">
                <a:solidFill>
                  <a:srgbClr val="00B0F0"/>
                </a:solidFill>
              </a:rPr>
              <a:t>床</a:t>
            </a:r>
            <a:r>
              <a:rPr lang="ja-JP" altLang="ja-JP" sz="1300" b="1" u="sng" dirty="0">
                <a:solidFill>
                  <a:srgbClr val="00B0F0"/>
                </a:solidFill>
              </a:rPr>
              <a:t>未満の</a:t>
            </a:r>
            <a:r>
              <a:rPr lang="ja-JP" altLang="ja-JP" sz="1300" b="1" u="sng" dirty="0" smtClean="0">
                <a:solidFill>
                  <a:srgbClr val="00B0F0"/>
                </a:solidFill>
              </a:rPr>
              <a:t>病院</a:t>
            </a:r>
            <a:endParaRPr lang="en-US" altLang="ja-JP" sz="1300" b="1" u="sng" dirty="0" smtClean="0">
              <a:solidFill>
                <a:srgbClr val="00B0F0"/>
              </a:solidFill>
            </a:endParaRPr>
          </a:p>
          <a:p>
            <a:pPr marL="263525" indent="-263525">
              <a:lnSpc>
                <a:spcPts val="1300"/>
              </a:lnSpc>
            </a:pPr>
            <a:r>
              <a:rPr lang="en-US" altLang="ja-JP" sz="1300" dirty="0" smtClean="0">
                <a:solidFill>
                  <a:prstClr val="black"/>
                </a:solidFill>
              </a:rPr>
              <a:t>※</a:t>
            </a:r>
            <a:r>
              <a:rPr lang="ja-JP" altLang="en-US" sz="1300" dirty="0" smtClean="0">
                <a:solidFill>
                  <a:prstClr val="black"/>
                </a:solidFill>
              </a:rPr>
              <a:t>２</a:t>
            </a:r>
            <a:r>
              <a:rPr lang="ja-JP" altLang="ja-JP" sz="1300" dirty="0">
                <a:solidFill>
                  <a:prstClr val="black"/>
                </a:solidFill>
              </a:rPr>
              <a:t>　地域包括診療料と地域包括診療加算は</a:t>
            </a:r>
            <a:r>
              <a:rPr lang="ja-JP" altLang="ja-JP" sz="1300" u="sng" dirty="0">
                <a:solidFill>
                  <a:prstClr val="black"/>
                </a:solidFill>
              </a:rPr>
              <a:t>どちらか一方に限り</a:t>
            </a:r>
            <a:r>
              <a:rPr lang="ja-JP" altLang="ja-JP" sz="1300" dirty="0">
                <a:solidFill>
                  <a:prstClr val="black"/>
                </a:solidFill>
              </a:rPr>
              <a:t>届出することができる</a:t>
            </a:r>
          </a:p>
          <a:p>
            <a:pPr marL="263525" indent="-263525">
              <a:lnSpc>
                <a:spcPts val="1300"/>
              </a:lnSpc>
            </a:pPr>
            <a:r>
              <a:rPr lang="en-US" altLang="ja-JP" sz="1300" dirty="0" smtClean="0">
                <a:solidFill>
                  <a:prstClr val="black"/>
                </a:solidFill>
              </a:rPr>
              <a:t>※</a:t>
            </a:r>
            <a:r>
              <a:rPr lang="ja-JP" altLang="en-US" sz="1300" dirty="0" smtClean="0">
                <a:solidFill>
                  <a:prstClr val="black"/>
                </a:solidFill>
              </a:rPr>
              <a:t>３</a:t>
            </a:r>
            <a:r>
              <a:rPr lang="ja-JP" altLang="ja-JP" sz="1300" dirty="0">
                <a:solidFill>
                  <a:prstClr val="black"/>
                </a:solidFill>
              </a:rPr>
              <a:t>　初診時には算定</a:t>
            </a:r>
            <a:r>
              <a:rPr lang="ja-JP" altLang="ja-JP" sz="1300" dirty="0" smtClean="0">
                <a:solidFill>
                  <a:prstClr val="black"/>
                </a:solidFill>
              </a:rPr>
              <a:t>できない</a:t>
            </a:r>
            <a:endParaRPr lang="en-US" altLang="ja-JP" sz="1300" dirty="0" smtClean="0">
              <a:solidFill>
                <a:prstClr val="black"/>
              </a:solidFill>
            </a:endParaRPr>
          </a:p>
          <a:p>
            <a:pPr marL="263525" indent="-263525">
              <a:lnSpc>
                <a:spcPts val="1300"/>
              </a:lnSpc>
            </a:pPr>
            <a:r>
              <a:rPr lang="en-US" altLang="ja-JP" sz="1300" dirty="0" smtClean="0">
                <a:solidFill>
                  <a:prstClr val="black"/>
                </a:solidFill>
              </a:rPr>
              <a:t>※</a:t>
            </a:r>
            <a:r>
              <a:rPr lang="ja-JP" altLang="en-US" sz="1300" dirty="0">
                <a:solidFill>
                  <a:prstClr val="black"/>
                </a:solidFill>
              </a:rPr>
              <a:t>４　医療機関単位ではなく、患者毎に算定を選択</a:t>
            </a:r>
            <a:r>
              <a:rPr lang="ja-JP" altLang="en-US" sz="1300" dirty="0" smtClean="0">
                <a:solidFill>
                  <a:prstClr val="black"/>
                </a:solidFill>
              </a:rPr>
              <a:t>できる</a:t>
            </a:r>
            <a:endParaRPr lang="ja-JP" altLang="ja-JP" sz="1300" dirty="0">
              <a:solidFill>
                <a:prstClr val="black"/>
              </a:solidFill>
            </a:endParaRPr>
          </a:p>
        </p:txBody>
      </p:sp>
      <p:sp>
        <p:nvSpPr>
          <p:cNvPr id="4" name="正方形/長方形 3"/>
          <p:cNvSpPr/>
          <p:nvPr/>
        </p:nvSpPr>
        <p:spPr>
          <a:xfrm>
            <a:off x="3573285" y="5745639"/>
            <a:ext cx="6235548" cy="830997"/>
          </a:xfrm>
          <a:prstGeom prst="rect">
            <a:avLst/>
          </a:prstGeom>
        </p:spPr>
        <p:txBody>
          <a:bodyPr wrap="square">
            <a:spAutoFit/>
          </a:bodyPr>
          <a:lstStyle/>
          <a:p>
            <a:pPr marL="539750" indent="-87313"/>
            <a:r>
              <a:rPr lang="ja-JP" altLang="ja-JP" sz="1200" dirty="0">
                <a:solidFill>
                  <a:prstClr val="black"/>
                </a:solidFill>
              </a:rPr>
              <a:t>・病院の</a:t>
            </a:r>
            <a:r>
              <a:rPr lang="ja-JP" altLang="ja-JP" sz="1200" dirty="0" smtClean="0">
                <a:solidFill>
                  <a:prstClr val="black"/>
                </a:solidFill>
              </a:rPr>
              <a:t>場合</a:t>
            </a:r>
            <a:endParaRPr lang="en-US" altLang="ja-JP" sz="1200" dirty="0">
              <a:solidFill>
                <a:prstClr val="black"/>
              </a:solidFill>
            </a:endParaRPr>
          </a:p>
          <a:p>
            <a:pPr marL="539750" indent="-87313"/>
            <a:r>
              <a:rPr lang="ja-JP" altLang="en-US" sz="1200" dirty="0">
                <a:solidFill>
                  <a:prstClr val="black"/>
                </a:solidFill>
              </a:rPr>
              <a:t>　</a:t>
            </a:r>
            <a:r>
              <a:rPr lang="ja-JP" altLang="ja-JP" sz="1200" strike="dblStrike" dirty="0">
                <a:solidFill>
                  <a:srgbClr val="FF0000"/>
                </a:solidFill>
              </a:rPr>
              <a:t>ア</a:t>
            </a:r>
            <a:r>
              <a:rPr lang="en-US" altLang="ja-JP" sz="1200" strike="dblStrike" dirty="0">
                <a:solidFill>
                  <a:srgbClr val="FF0000"/>
                </a:solidFill>
              </a:rPr>
              <a:t>)</a:t>
            </a:r>
            <a:r>
              <a:rPr lang="ja-JP" altLang="ja-JP" sz="1200" strike="dblStrike" dirty="0">
                <a:solidFill>
                  <a:srgbClr val="FF0000"/>
                </a:solidFill>
              </a:rPr>
              <a:t>　２次救急指定</a:t>
            </a:r>
            <a:r>
              <a:rPr lang="ja-JP" altLang="ja-JP" sz="1200" strike="dblStrike" dirty="0" smtClean="0">
                <a:solidFill>
                  <a:srgbClr val="FF0000"/>
                </a:solidFill>
              </a:rPr>
              <a:t>病院</a:t>
            </a:r>
            <a:r>
              <a:rPr lang="ja-JP" altLang="en-US" sz="1200" strike="dblStrike" dirty="0" smtClean="0">
                <a:solidFill>
                  <a:srgbClr val="FF0000"/>
                </a:solidFill>
              </a:rPr>
              <a:t>、</a:t>
            </a:r>
            <a:r>
              <a:rPr lang="ja-JP" altLang="ja-JP" sz="1200" strike="dblStrike" dirty="0" smtClean="0">
                <a:solidFill>
                  <a:srgbClr val="FF0000"/>
                </a:solidFill>
              </a:rPr>
              <a:t>救急</a:t>
            </a:r>
            <a:r>
              <a:rPr lang="ja-JP" altLang="ja-JP" sz="1200" strike="dblStrike" dirty="0">
                <a:solidFill>
                  <a:srgbClr val="FF0000"/>
                </a:solidFill>
              </a:rPr>
              <a:t>告示</a:t>
            </a:r>
            <a:r>
              <a:rPr lang="ja-JP" altLang="ja-JP" sz="1200" strike="dblStrike" dirty="0" smtClean="0">
                <a:solidFill>
                  <a:srgbClr val="FF0000"/>
                </a:solidFill>
              </a:rPr>
              <a:t>病院</a:t>
            </a:r>
            <a:r>
              <a:rPr lang="ja-JP" altLang="en-US" sz="1200" strike="dblStrike" dirty="0" smtClean="0">
                <a:solidFill>
                  <a:srgbClr val="FF0000"/>
                </a:solidFill>
              </a:rPr>
              <a:t>又は病院群輪番制病院</a:t>
            </a:r>
            <a:r>
              <a:rPr lang="ja-JP" altLang="ja-JP" sz="1200" strike="dblStrike" dirty="0" smtClean="0">
                <a:solidFill>
                  <a:srgbClr val="FF0000"/>
                </a:solidFill>
              </a:rPr>
              <a:t>で</a:t>
            </a:r>
            <a:r>
              <a:rPr lang="ja-JP" altLang="ja-JP" sz="1200" strike="dblStrike" dirty="0">
                <a:solidFill>
                  <a:srgbClr val="FF0000"/>
                </a:solidFill>
              </a:rPr>
              <a:t>あること</a:t>
            </a:r>
            <a:endParaRPr lang="en-US" altLang="ja-JP" sz="1200" strike="dblStrike" dirty="0">
              <a:solidFill>
                <a:srgbClr val="FF0000"/>
              </a:solidFill>
            </a:endParaRPr>
          </a:p>
          <a:p>
            <a:pPr marL="539750" indent="-87313"/>
            <a:r>
              <a:rPr lang="ja-JP" altLang="en-US" sz="1200" dirty="0">
                <a:solidFill>
                  <a:prstClr val="black"/>
                </a:solidFill>
              </a:rPr>
              <a:t>　</a:t>
            </a:r>
            <a:r>
              <a:rPr lang="ja-JP" altLang="ja-JP" sz="1200" dirty="0">
                <a:solidFill>
                  <a:prstClr val="black"/>
                </a:solidFill>
              </a:rPr>
              <a:t>イ</a:t>
            </a:r>
            <a:r>
              <a:rPr lang="en-US" altLang="ja-JP" sz="1200" dirty="0">
                <a:solidFill>
                  <a:prstClr val="black"/>
                </a:solidFill>
              </a:rPr>
              <a:t>)</a:t>
            </a:r>
            <a:r>
              <a:rPr lang="ja-JP" altLang="ja-JP" sz="1200" dirty="0">
                <a:solidFill>
                  <a:prstClr val="black"/>
                </a:solidFill>
              </a:rPr>
              <a:t>　地域包括ケア入院料又は地域包括ケア入院医療管理料を算定していること</a:t>
            </a:r>
            <a:endParaRPr lang="en-US" altLang="ja-JP" sz="1200" dirty="0">
              <a:solidFill>
                <a:prstClr val="black"/>
              </a:solidFill>
            </a:endParaRPr>
          </a:p>
          <a:p>
            <a:pPr marL="539750" indent="-87313"/>
            <a:r>
              <a:rPr lang="ja-JP" altLang="en-US" sz="1200" dirty="0">
                <a:solidFill>
                  <a:prstClr val="black"/>
                </a:solidFill>
              </a:rPr>
              <a:t>　</a:t>
            </a:r>
            <a:r>
              <a:rPr lang="ja-JP" altLang="ja-JP" sz="1200" dirty="0">
                <a:solidFill>
                  <a:prstClr val="black"/>
                </a:solidFill>
              </a:rPr>
              <a:t>ウ</a:t>
            </a:r>
            <a:r>
              <a:rPr lang="en-US" altLang="ja-JP" sz="1200" dirty="0">
                <a:solidFill>
                  <a:prstClr val="black"/>
                </a:solidFill>
              </a:rPr>
              <a:t>)</a:t>
            </a:r>
            <a:r>
              <a:rPr lang="ja-JP" altLang="ja-JP" sz="1200" dirty="0">
                <a:solidFill>
                  <a:prstClr val="black"/>
                </a:solidFill>
              </a:rPr>
              <a:t>　在宅療養支援病院であること</a:t>
            </a:r>
          </a:p>
        </p:txBody>
      </p:sp>
      <p:sp>
        <p:nvSpPr>
          <p:cNvPr id="5" name="正方形/長方形 4"/>
          <p:cNvSpPr/>
          <p:nvPr/>
        </p:nvSpPr>
        <p:spPr>
          <a:xfrm>
            <a:off x="583897" y="5745636"/>
            <a:ext cx="9127772" cy="830997"/>
          </a:xfrm>
          <a:prstGeom prst="rect">
            <a:avLst/>
          </a:prstGeom>
          <a:noFill/>
          <a:ln>
            <a:prstDash val="dash"/>
          </a:ln>
        </p:spPr>
        <p:style>
          <a:lnRef idx="2">
            <a:schemeClr val="dk1"/>
          </a:lnRef>
          <a:fillRef idx="1">
            <a:schemeClr val="lt1"/>
          </a:fillRef>
          <a:effectRef idx="0">
            <a:schemeClr val="dk1"/>
          </a:effectRef>
          <a:fontRef idx="minor">
            <a:schemeClr val="dk1"/>
          </a:fontRef>
        </p:style>
        <p:txBody>
          <a:bodyPr rtlCol="0" anchor="ctr"/>
          <a:lstStyle/>
          <a:p>
            <a:pPr algn="ctr"/>
            <a:endParaRPr lang="ja-JP" altLang="en-US">
              <a:solidFill>
                <a:prstClr val="black"/>
              </a:solidFill>
            </a:endParaRPr>
          </a:p>
        </p:txBody>
      </p:sp>
      <p:sp>
        <p:nvSpPr>
          <p:cNvPr id="11" name="Rectangle 2"/>
          <p:cNvSpPr>
            <a:spLocks noChangeArrowheads="1"/>
          </p:cNvSpPr>
          <p:nvPr/>
        </p:nvSpPr>
        <p:spPr bwMode="auto">
          <a:xfrm>
            <a:off x="245192" y="100592"/>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None/>
              <a:defRPr/>
            </a:pPr>
            <a:r>
              <a:rPr lang="ja-JP" altLang="en-US" kern="0" dirty="0">
                <a:solidFill>
                  <a:srgbClr val="000000"/>
                </a:solidFill>
              </a:rPr>
              <a:t>１．</a:t>
            </a:r>
            <a:r>
              <a:rPr lang="ja-JP" altLang="en-US" kern="0" dirty="0">
                <a:solidFill>
                  <a:srgbClr val="000000"/>
                </a:solidFill>
                <a:latin typeface="ＭＳ Ｐゴシック"/>
                <a:ea typeface="ＭＳ Ｐゴシック"/>
              </a:rPr>
              <a:t>かかりつけ医機能の更なる評価</a:t>
            </a:r>
            <a:endParaRPr lang="ja-JP" altLang="en-US" kern="0" dirty="0">
              <a:solidFill>
                <a:srgbClr val="000000"/>
              </a:solidFill>
            </a:endParaRPr>
          </a:p>
        </p:txBody>
      </p:sp>
      <p:pic>
        <p:nvPicPr>
          <p:cNvPr id="9" name="図 8"/>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783874" y="3322202"/>
            <a:ext cx="1174155" cy="1413152"/>
          </a:xfrm>
          <a:prstGeom prst="rect">
            <a:avLst/>
          </a:prstGeom>
        </p:spPr>
      </p:pic>
      <p:pic>
        <p:nvPicPr>
          <p:cNvPr id="10" name="Picture 12"/>
          <p:cNvPicPr>
            <a:picLocks noChangeAspect="1" noChangeArrowheads="1"/>
          </p:cNvPicPr>
          <p:nvPr/>
        </p:nvPicPr>
        <p:blipFill>
          <a:blip r:embed="rId4" cstate="print"/>
          <a:srcRect/>
          <a:stretch>
            <a:fillRect/>
          </a:stretch>
        </p:blipFill>
        <p:spPr bwMode="auto">
          <a:xfrm>
            <a:off x="8958026" y="3950495"/>
            <a:ext cx="850907" cy="606951"/>
          </a:xfrm>
          <a:prstGeom prst="rect">
            <a:avLst/>
          </a:prstGeom>
          <a:noFill/>
          <a:ln w="9525">
            <a:noFill/>
            <a:miter lim="800000"/>
            <a:headEnd/>
            <a:tailEnd/>
          </a:ln>
        </p:spPr>
      </p:pic>
      <p:pic>
        <p:nvPicPr>
          <p:cNvPr id="12" name="図 11" descr="doctor4_7.gif"/>
          <p:cNvPicPr>
            <a:picLocks noChangeAspect="1"/>
          </p:cNvPicPr>
          <p:nvPr/>
        </p:nvPicPr>
        <p:blipFill>
          <a:blip r:embed="rId5" cstate="print"/>
          <a:stretch>
            <a:fillRect/>
          </a:stretch>
        </p:blipFill>
        <p:spPr>
          <a:xfrm>
            <a:off x="8506969" y="3467300"/>
            <a:ext cx="586191" cy="561478"/>
          </a:xfrm>
          <a:prstGeom prst="rect">
            <a:avLst/>
          </a:prstGeom>
        </p:spPr>
      </p:pic>
      <p:pic>
        <p:nvPicPr>
          <p:cNvPr id="13" name="図 12" descr="doctor_illust07_02.gif"/>
          <p:cNvPicPr>
            <a:picLocks noChangeAspect="1"/>
          </p:cNvPicPr>
          <p:nvPr/>
        </p:nvPicPr>
        <p:blipFill>
          <a:blip r:embed="rId6" cstate="print"/>
          <a:stretch>
            <a:fillRect/>
          </a:stretch>
        </p:blipFill>
        <p:spPr>
          <a:xfrm>
            <a:off x="8946441" y="3496492"/>
            <a:ext cx="436938" cy="503109"/>
          </a:xfrm>
          <a:prstGeom prst="rect">
            <a:avLst/>
          </a:prstGeom>
        </p:spPr>
      </p:pic>
      <p:sp>
        <p:nvSpPr>
          <p:cNvPr id="1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88</a:t>
            </a:fld>
            <a:endParaRPr lang="ja-JP" altLang="en-US" dirty="0">
              <a:solidFill>
                <a:prstClr val="black"/>
              </a:solidFill>
            </a:endParaRPr>
          </a:p>
        </p:txBody>
      </p:sp>
      <p:pic>
        <p:nvPicPr>
          <p:cNvPr id="4098" name="Picture 2" descr="C:\Users\UEHARA\AppData\Local\Temp\ilm17_bc01007-s.pn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212448" y="2377891"/>
            <a:ext cx="698643" cy="716837"/>
          </a:xfrm>
          <a:prstGeom prst="rect">
            <a:avLst/>
          </a:prstGeom>
          <a:noFill/>
          <a:extLst>
            <a:ext uri="{909E8E84-426E-40DD-AFC4-6F175D3DCCD1}">
              <a14:hiddenFill xmlns:a14="http://schemas.microsoft.com/office/drawing/2010/main">
                <a:solidFill>
                  <a:srgbClr val="FFFFFF"/>
                </a:solidFill>
              </a14:hiddenFill>
            </a:ext>
          </a:extLst>
        </p:spPr>
      </p:pic>
      <p:sp>
        <p:nvSpPr>
          <p:cNvPr id="16" name="正方形/長方形 15"/>
          <p:cNvSpPr/>
          <p:nvPr/>
        </p:nvSpPr>
        <p:spPr>
          <a:xfrm>
            <a:off x="7381099" y="1978501"/>
            <a:ext cx="2251740" cy="400110"/>
          </a:xfrm>
          <a:prstGeom prst="rect">
            <a:avLst/>
          </a:prstGeom>
          <a:ln w="9525">
            <a:solidFill>
              <a:srgbClr val="FF0000"/>
            </a:solidFill>
            <a:prstDash val="dash"/>
          </a:ln>
        </p:spPr>
        <p:txBody>
          <a:bodyPr wrap="square">
            <a:spAutoFit/>
          </a:bodyPr>
          <a:lstStyle/>
          <a:p>
            <a:pPr>
              <a:lnSpc>
                <a:spcPts val="1200"/>
              </a:lnSpc>
            </a:pPr>
            <a:r>
              <a:rPr lang="en-US" altLang="ja-JP" sz="1050" b="1" dirty="0" smtClean="0">
                <a:solidFill>
                  <a:srgbClr val="FF0000"/>
                </a:solidFill>
                <a:latin typeface="ＭＳ Ｐゴシック"/>
              </a:rPr>
              <a:t>※</a:t>
            </a:r>
            <a:r>
              <a:rPr lang="ja-JP" altLang="en-US" sz="1050" b="1" dirty="0" smtClean="0">
                <a:solidFill>
                  <a:srgbClr val="FF0000"/>
                </a:solidFill>
                <a:latin typeface="ＭＳ Ｐゴシック"/>
              </a:rPr>
              <a:t>　</a:t>
            </a:r>
            <a:r>
              <a:rPr lang="ja-JP" altLang="en-US" sz="1050" b="1" dirty="0">
                <a:solidFill>
                  <a:srgbClr val="FF0000"/>
                </a:solidFill>
                <a:latin typeface="ＭＳ Ｐゴシック"/>
              </a:rPr>
              <a:t>要件</a:t>
            </a:r>
            <a:r>
              <a:rPr lang="ja-JP" altLang="en-US" sz="1050" b="1" dirty="0" smtClean="0">
                <a:solidFill>
                  <a:srgbClr val="FF0000"/>
                </a:solidFill>
                <a:latin typeface="ＭＳ Ｐゴシック"/>
              </a:rPr>
              <a:t>を満たすことが</a:t>
            </a:r>
            <a:r>
              <a:rPr lang="ja-JP" altLang="ja-JP" sz="1050" b="1" kern="100" dirty="0" smtClean="0">
                <a:solidFill>
                  <a:srgbClr val="FF0000"/>
                </a:solidFill>
                <a:latin typeface="ＭＳ Ｐゴシック"/>
                <a:cs typeface="Times New Roman"/>
              </a:rPr>
              <a:t>確認できる</a:t>
            </a:r>
            <a:endParaRPr lang="en-US" altLang="ja-JP" sz="1050" b="1" kern="100" dirty="0" smtClean="0">
              <a:solidFill>
                <a:srgbClr val="FF0000"/>
              </a:solidFill>
              <a:latin typeface="ＭＳ Ｐゴシック"/>
              <a:cs typeface="Times New Roman"/>
            </a:endParaRPr>
          </a:p>
          <a:p>
            <a:pPr>
              <a:lnSpc>
                <a:spcPts val="1200"/>
              </a:lnSpc>
            </a:pPr>
            <a:r>
              <a:rPr lang="ja-JP" altLang="ja-JP" sz="1050" b="1" kern="100" dirty="0" smtClean="0">
                <a:solidFill>
                  <a:srgbClr val="FF0000"/>
                </a:solidFill>
                <a:latin typeface="ＭＳ Ｐゴシック"/>
                <a:cs typeface="Times New Roman"/>
              </a:rPr>
              <a:t>資料</a:t>
            </a:r>
            <a:r>
              <a:rPr lang="ja-JP" altLang="ja-JP" sz="1050" b="1" kern="100" dirty="0">
                <a:solidFill>
                  <a:srgbClr val="FF0000"/>
                </a:solidFill>
                <a:latin typeface="ＭＳ Ｐゴシック"/>
                <a:cs typeface="Times New Roman"/>
              </a:rPr>
              <a:t>の写し</a:t>
            </a:r>
            <a:r>
              <a:rPr lang="ja-JP" altLang="ja-JP" sz="1050" b="1" kern="100" dirty="0" smtClean="0">
                <a:solidFill>
                  <a:srgbClr val="FF0000"/>
                </a:solidFill>
                <a:latin typeface="ＭＳ Ｐゴシック"/>
                <a:cs typeface="Times New Roman"/>
              </a:rPr>
              <a:t>を添付</a:t>
            </a:r>
            <a:r>
              <a:rPr lang="ja-JP" altLang="en-US" sz="1050" b="1" kern="100" dirty="0" smtClean="0">
                <a:solidFill>
                  <a:srgbClr val="FF0000"/>
                </a:solidFill>
                <a:latin typeface="ＭＳ Ｐゴシック"/>
                <a:cs typeface="Times New Roman"/>
              </a:rPr>
              <a:t>した上で届出必要</a:t>
            </a:r>
            <a:endParaRPr lang="en-US" altLang="ja-JP" sz="1050" b="1" dirty="0" smtClean="0">
              <a:solidFill>
                <a:srgbClr val="FF0000"/>
              </a:solidFill>
              <a:latin typeface="ＭＳ Ｐゴシック"/>
            </a:endParaRPr>
          </a:p>
        </p:txBody>
      </p:sp>
      <p:sp>
        <p:nvSpPr>
          <p:cNvPr id="17" name="正方形/長方形 16"/>
          <p:cNvSpPr/>
          <p:nvPr/>
        </p:nvSpPr>
        <p:spPr>
          <a:xfrm>
            <a:off x="5493736" y="5357911"/>
            <a:ext cx="4268778" cy="400110"/>
          </a:xfrm>
          <a:prstGeom prst="rect">
            <a:avLst/>
          </a:prstGeom>
          <a:ln w="9525">
            <a:noFill/>
            <a:prstDash val="dash"/>
          </a:ln>
        </p:spPr>
        <p:txBody>
          <a:bodyPr wrap="square">
            <a:spAutoFit/>
          </a:bodyPr>
          <a:lstStyle/>
          <a:p>
            <a:pPr>
              <a:lnSpc>
                <a:spcPts val="1200"/>
              </a:lnSpc>
            </a:pPr>
            <a:r>
              <a:rPr lang="en-US" altLang="ja-JP" sz="1050" b="1" dirty="0" smtClean="0">
                <a:solidFill>
                  <a:prstClr val="black"/>
                </a:solidFill>
                <a:latin typeface="ＭＳ Ｐゴシック"/>
              </a:rPr>
              <a:t>※</a:t>
            </a:r>
            <a:r>
              <a:rPr lang="ja-JP" altLang="en-US" sz="1050" b="1" dirty="0" smtClean="0">
                <a:solidFill>
                  <a:prstClr val="black"/>
                </a:solidFill>
                <a:latin typeface="ＭＳ Ｐゴシック"/>
              </a:rPr>
              <a:t>　当該</a:t>
            </a:r>
            <a:r>
              <a:rPr lang="ja-JP" altLang="en-US" sz="1050" b="1" dirty="0">
                <a:solidFill>
                  <a:prstClr val="black"/>
                </a:solidFill>
                <a:latin typeface="ＭＳ Ｐゴシック"/>
              </a:rPr>
              <a:t>患者に</a:t>
            </a:r>
            <a:r>
              <a:rPr lang="ja-JP" altLang="en-US" sz="1050" b="1" dirty="0" smtClean="0">
                <a:solidFill>
                  <a:prstClr val="black"/>
                </a:solidFill>
                <a:latin typeface="ＭＳ Ｐゴシック"/>
              </a:rPr>
              <a:t>院外処方を行う場合</a:t>
            </a:r>
            <a:endParaRPr lang="en-US" altLang="ja-JP" sz="1050" b="1" dirty="0">
              <a:solidFill>
                <a:prstClr val="black"/>
              </a:solidFill>
              <a:latin typeface="ＭＳ Ｐゴシック"/>
            </a:endParaRPr>
          </a:p>
          <a:p>
            <a:pPr>
              <a:lnSpc>
                <a:spcPts val="1200"/>
              </a:lnSpc>
            </a:pPr>
            <a:r>
              <a:rPr lang="ja-JP" altLang="en-US" sz="1050" b="1" dirty="0" smtClean="0">
                <a:solidFill>
                  <a:prstClr val="black"/>
                </a:solidFill>
                <a:latin typeface="ＭＳ Ｐゴシック"/>
              </a:rPr>
              <a:t>　　　　診療所：</a:t>
            </a:r>
            <a:r>
              <a:rPr lang="en-US" altLang="ja-JP" sz="1050" b="1" dirty="0" smtClean="0">
                <a:solidFill>
                  <a:prstClr val="black"/>
                </a:solidFill>
                <a:latin typeface="ＭＳ Ｐゴシック"/>
              </a:rPr>
              <a:t>24</a:t>
            </a:r>
            <a:r>
              <a:rPr lang="ja-JP" altLang="en-US" sz="1050" b="1" dirty="0" smtClean="0">
                <a:solidFill>
                  <a:prstClr val="black"/>
                </a:solidFill>
                <a:latin typeface="ＭＳ Ｐゴシック"/>
              </a:rPr>
              <a:t>時間対応の薬局と連携、病院：</a:t>
            </a:r>
            <a:r>
              <a:rPr lang="en-US" altLang="ja-JP" sz="1050" b="1" dirty="0" smtClean="0">
                <a:solidFill>
                  <a:prstClr val="black"/>
                </a:solidFill>
                <a:latin typeface="ＭＳ Ｐゴシック"/>
              </a:rPr>
              <a:t>24</a:t>
            </a:r>
            <a:r>
              <a:rPr lang="ja-JP" altLang="en-US" sz="1050" b="1" dirty="0" smtClean="0">
                <a:solidFill>
                  <a:prstClr val="black"/>
                </a:solidFill>
                <a:latin typeface="ＭＳ Ｐゴシック"/>
              </a:rPr>
              <a:t>時間開局であること</a:t>
            </a:r>
            <a:endParaRPr lang="en-US" altLang="ja-JP" sz="1050" b="1" kern="100" dirty="0" smtClean="0">
              <a:solidFill>
                <a:prstClr val="black"/>
              </a:solidFill>
              <a:latin typeface="ＭＳ Ｐゴシック"/>
              <a:cs typeface="Times New Roman"/>
            </a:endParaRPr>
          </a:p>
        </p:txBody>
      </p:sp>
      <p:sp>
        <p:nvSpPr>
          <p:cNvPr id="18" name="テキスト ボックス 17"/>
          <p:cNvSpPr txBox="1"/>
          <p:nvPr/>
        </p:nvSpPr>
        <p:spPr>
          <a:xfrm>
            <a:off x="8121352" y="589282"/>
            <a:ext cx="1652228"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174</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209-210</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755</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805</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様式</a:t>
            </a:r>
            <a:r>
              <a:rPr lang="en-US" altLang="ja-JP" sz="1100" smtClean="0">
                <a:solidFill>
                  <a:srgbClr val="002060"/>
                </a:solidFill>
                <a:latin typeface="ＭＳ Ｐゴシック" panose="020B0600070205080204" pitchFamily="50" charset="-128"/>
              </a:rPr>
              <a:t>p1119</a:t>
            </a:r>
            <a:endParaRPr lang="en-US" altLang="ja-JP" sz="1100" dirty="0" smtClean="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1945033299"/>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p:cNvSpPr>
            <a:spLocks noGrp="1"/>
          </p:cNvSpPr>
          <p:nvPr>
            <p:ph type="title"/>
          </p:nvPr>
        </p:nvSpPr>
        <p:spPr>
          <a:xfrm>
            <a:off x="681046" y="-55755"/>
            <a:ext cx="8543925" cy="382137"/>
          </a:xfrm>
        </p:spPr>
        <p:txBody>
          <a:bodyPr>
            <a:noAutofit/>
          </a:bodyPr>
          <a:lstStyle/>
          <a:p>
            <a:pPr algn="ctr"/>
            <a:r>
              <a:rPr kumimoji="1" lang="ja-JP" altLang="en-US" sz="1600" b="1" dirty="0" smtClean="0"/>
              <a:t>地域包括診療料・地域包括診療加算の要件緩和</a:t>
            </a:r>
            <a:endParaRPr kumimoji="1" lang="ja-JP" altLang="en-US" sz="1600" b="1" dirty="0"/>
          </a:p>
        </p:txBody>
      </p:sp>
      <p:graphicFrame>
        <p:nvGraphicFramePr>
          <p:cNvPr id="5" name="コンテンツ プレースホルダー 4"/>
          <p:cNvGraphicFramePr>
            <a:graphicFrameLocks noGrp="1"/>
          </p:cNvGraphicFramePr>
          <p:nvPr>
            <p:ph idx="1"/>
            <p:extLst/>
          </p:nvPr>
        </p:nvGraphicFramePr>
        <p:xfrm>
          <a:off x="135924" y="255766"/>
          <a:ext cx="9692640" cy="6602235"/>
        </p:xfrm>
        <a:graphic>
          <a:graphicData uri="http://schemas.openxmlformats.org/drawingml/2006/table">
            <a:tbl>
              <a:tblPr firstRow="1" bandRow="1">
                <a:tableStyleId>{5C22544A-7EE6-4342-B048-85BDC9FD1C3A}</a:tableStyleId>
              </a:tblPr>
              <a:tblGrid>
                <a:gridCol w="1492356"/>
                <a:gridCol w="2758409"/>
                <a:gridCol w="3140386"/>
                <a:gridCol w="2301489"/>
              </a:tblGrid>
              <a:tr h="383066">
                <a:tc rowSpan="2">
                  <a:txBody>
                    <a:bodyPr/>
                    <a:lstStyle/>
                    <a:p>
                      <a:endParaRPr kumimoji="1" lang="ja-JP" altLang="en-US" sz="16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algn="ctr">
                        <a:lnSpc>
                          <a:spcPts val="1300"/>
                        </a:lnSpc>
                      </a:pPr>
                      <a:r>
                        <a:rPr kumimoji="1" lang="ja-JP" altLang="ja-JP" sz="1200" b="1" kern="1200" dirty="0" smtClean="0">
                          <a:solidFill>
                            <a:schemeClr val="lt1"/>
                          </a:solidFill>
                          <a:effectLst/>
                          <a:latin typeface="+mn-ea"/>
                          <a:ea typeface="+mn-ea"/>
                          <a:cs typeface="+mn-cs"/>
                        </a:rPr>
                        <a:t>地域</a:t>
                      </a:r>
                      <a:r>
                        <a:rPr kumimoji="1" lang="ja-JP" altLang="en-US" sz="1200" b="1" kern="1200" dirty="0" smtClean="0">
                          <a:solidFill>
                            <a:schemeClr val="lt1"/>
                          </a:solidFill>
                          <a:effectLst/>
                          <a:latin typeface="+mn-ea"/>
                          <a:ea typeface="+mn-ea"/>
                          <a:cs typeface="+mn-cs"/>
                        </a:rPr>
                        <a:t>包括</a:t>
                      </a:r>
                      <a:r>
                        <a:rPr kumimoji="1" lang="ja-JP" altLang="ja-JP" sz="1200" b="1" kern="1200" dirty="0" smtClean="0">
                          <a:solidFill>
                            <a:schemeClr val="lt1"/>
                          </a:solidFill>
                          <a:effectLst/>
                          <a:latin typeface="+mn-ea"/>
                          <a:ea typeface="+mn-ea"/>
                          <a:cs typeface="+mn-cs"/>
                        </a:rPr>
                        <a:t>診療料</a:t>
                      </a:r>
                      <a:endParaRPr kumimoji="1" lang="en-US" altLang="ja-JP" sz="1200" b="1" kern="1200" dirty="0" smtClean="0">
                        <a:solidFill>
                          <a:schemeClr val="lt1"/>
                        </a:solidFill>
                        <a:effectLst/>
                        <a:latin typeface="+mn-ea"/>
                        <a:ea typeface="+mn-ea"/>
                        <a:cs typeface="+mn-cs"/>
                      </a:endParaRPr>
                    </a:p>
                    <a:p>
                      <a:pPr algn="ctr">
                        <a:lnSpc>
                          <a:spcPts val="1300"/>
                        </a:lnSpc>
                      </a:pPr>
                      <a:r>
                        <a:rPr kumimoji="1" lang="ja-JP" altLang="en-US" sz="1200" b="1" kern="1200" dirty="0" smtClean="0">
                          <a:solidFill>
                            <a:schemeClr val="lt1"/>
                          </a:solidFill>
                          <a:effectLst/>
                          <a:latin typeface="+mn-ea"/>
                          <a:ea typeface="+mn-ea"/>
                          <a:cs typeface="+mn-cs"/>
                        </a:rPr>
                        <a:t>１</a:t>
                      </a:r>
                      <a:r>
                        <a:rPr kumimoji="1" lang="en-US" altLang="ja-JP" sz="1200" b="1" kern="1200" dirty="0" smtClean="0">
                          <a:solidFill>
                            <a:schemeClr val="lt1"/>
                          </a:solidFill>
                          <a:effectLst/>
                          <a:latin typeface="+mn-ea"/>
                          <a:ea typeface="+mn-ea"/>
                          <a:cs typeface="+mn-cs"/>
                        </a:rPr>
                        <a:t>,</a:t>
                      </a:r>
                      <a:r>
                        <a:rPr kumimoji="1" lang="ja-JP" altLang="en-US" sz="1200" b="1" kern="1200" dirty="0" smtClean="0">
                          <a:solidFill>
                            <a:schemeClr val="lt1"/>
                          </a:solidFill>
                          <a:effectLst/>
                          <a:latin typeface="+mn-ea"/>
                          <a:ea typeface="+mn-ea"/>
                          <a:cs typeface="+mn-cs"/>
                        </a:rPr>
                        <a:t>５０３点（月１回）</a:t>
                      </a:r>
                      <a:endParaRPr kumimoji="1" lang="ja-JP" altLang="en-US" sz="1200" dirty="0">
                        <a:latin typeface="+mn-ea"/>
                        <a:ea typeface="+mn-ea"/>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a:txBody>
                    <a:bodyPr/>
                    <a:lstStyle/>
                    <a:p>
                      <a:pPr algn="ctr">
                        <a:lnSpc>
                          <a:spcPts val="1300"/>
                        </a:lnSpc>
                      </a:pPr>
                      <a:r>
                        <a:rPr kumimoji="1" lang="ja-JP" altLang="en-US" sz="1200" b="1" kern="1200" dirty="0" smtClean="0">
                          <a:solidFill>
                            <a:schemeClr val="lt1"/>
                          </a:solidFill>
                          <a:effectLst/>
                          <a:latin typeface="+mn-ea"/>
                          <a:ea typeface="+mn-ea"/>
                          <a:cs typeface="+mn-cs"/>
                        </a:rPr>
                        <a:t>地域</a:t>
                      </a:r>
                      <a:r>
                        <a:rPr kumimoji="1" lang="ja-JP" altLang="ja-JP" sz="1200" b="1" kern="1200" dirty="0" smtClean="0">
                          <a:solidFill>
                            <a:schemeClr val="lt1"/>
                          </a:solidFill>
                          <a:effectLst/>
                          <a:latin typeface="+mn-ea"/>
                          <a:ea typeface="+mn-ea"/>
                          <a:cs typeface="+mn-cs"/>
                        </a:rPr>
                        <a:t>包括診療加算</a:t>
                      </a:r>
                      <a:r>
                        <a:rPr kumimoji="1" lang="ja-JP" altLang="en-US" sz="1200" b="1" kern="1200" dirty="0" smtClean="0">
                          <a:solidFill>
                            <a:schemeClr val="lt1"/>
                          </a:solidFill>
                          <a:effectLst/>
                          <a:latin typeface="+mn-ea"/>
                          <a:ea typeface="+mn-ea"/>
                          <a:cs typeface="+mn-cs"/>
                        </a:rPr>
                        <a:t>　</a:t>
                      </a:r>
                      <a:endParaRPr kumimoji="1" lang="en-US" altLang="ja-JP" sz="1200" b="1" kern="1200" dirty="0" smtClean="0">
                        <a:solidFill>
                          <a:schemeClr val="lt1"/>
                        </a:solidFill>
                        <a:effectLst/>
                        <a:latin typeface="+mn-ea"/>
                        <a:ea typeface="+mn-ea"/>
                        <a:cs typeface="+mn-cs"/>
                      </a:endParaRPr>
                    </a:p>
                    <a:p>
                      <a:pPr algn="ctr">
                        <a:lnSpc>
                          <a:spcPts val="1300"/>
                        </a:lnSpc>
                      </a:pPr>
                      <a:r>
                        <a:rPr kumimoji="1" lang="ja-JP" altLang="en-US" sz="1200" b="1" kern="1200" dirty="0" smtClean="0">
                          <a:solidFill>
                            <a:schemeClr val="lt1"/>
                          </a:solidFill>
                          <a:effectLst/>
                          <a:latin typeface="+mn-ea"/>
                          <a:ea typeface="+mn-ea"/>
                          <a:cs typeface="+mn-cs"/>
                        </a:rPr>
                        <a:t>２０</a:t>
                      </a:r>
                      <a:r>
                        <a:rPr kumimoji="1" lang="ja-JP" altLang="ja-JP" sz="1200" b="1" kern="1200" dirty="0" smtClean="0">
                          <a:solidFill>
                            <a:schemeClr val="lt1"/>
                          </a:solidFill>
                          <a:effectLst/>
                          <a:latin typeface="+mn-ea"/>
                          <a:ea typeface="+mn-ea"/>
                          <a:cs typeface="+mn-cs"/>
                        </a:rPr>
                        <a:t>点（１回につき）</a:t>
                      </a:r>
                      <a:endParaRPr kumimoji="1" lang="ja-JP" altLang="ja-JP" sz="1200" b="1" kern="1200" dirty="0">
                        <a:solidFill>
                          <a:schemeClr val="lt1"/>
                        </a:solidFill>
                        <a:effectLst/>
                        <a:latin typeface="+mn-ea"/>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83215">
                <a:tc vMerge="1">
                  <a:txBody>
                    <a:bodyPr/>
                    <a:lstStyle/>
                    <a:p>
                      <a:endParaRPr kumimoji="1" lang="ja-JP" alt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500"/>
                        </a:lnSpc>
                      </a:pPr>
                      <a:r>
                        <a:rPr kumimoji="1" lang="ja-JP" altLang="en-US" sz="1400" b="1" dirty="0" smtClean="0"/>
                        <a:t>許可病床</a:t>
                      </a:r>
                      <a:r>
                        <a:rPr kumimoji="1" lang="en-US" altLang="ja-JP" sz="1400" b="1" dirty="0" smtClean="0"/>
                        <a:t>200</a:t>
                      </a:r>
                      <a:r>
                        <a:rPr kumimoji="1" lang="ja-JP" altLang="en-US" sz="1400" b="1" dirty="0" smtClean="0"/>
                        <a:t>床未満病院</a:t>
                      </a:r>
                      <a:endParaRPr kumimoji="1" lang="ja-JP" altLang="en-US" sz="14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indent="0" algn="ctr" defTabSz="914400" rtl="0" eaLnBrk="1" fontAlgn="auto" latinLnBrk="0" hangingPunct="1">
                        <a:lnSpc>
                          <a:spcPts val="1500"/>
                        </a:lnSpc>
                        <a:spcBef>
                          <a:spcPts val="0"/>
                        </a:spcBef>
                        <a:spcAft>
                          <a:spcPts val="0"/>
                        </a:spcAft>
                        <a:buClrTx/>
                        <a:buSzTx/>
                        <a:buFontTx/>
                        <a:buNone/>
                        <a:tabLst/>
                        <a:defRPr/>
                      </a:pPr>
                      <a:r>
                        <a:rPr kumimoji="1" lang="ja-JP" altLang="en-US" sz="1400" b="1" dirty="0" smtClean="0"/>
                        <a:t>診療所</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ts val="1500"/>
                        </a:lnSpc>
                      </a:pPr>
                      <a:r>
                        <a:rPr kumimoji="1" lang="ja-JP" altLang="en-US" sz="1400" b="1" dirty="0" smtClean="0"/>
                        <a:t>診療所</a:t>
                      </a:r>
                      <a:endParaRPr kumimoji="1" lang="ja-JP" altLang="en-US" sz="14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1418628">
                <a:tc>
                  <a:txBody>
                    <a:bodyPr/>
                    <a:lstStyle/>
                    <a:p>
                      <a:r>
                        <a:rPr kumimoji="1" lang="ja-JP" altLang="ja-JP" sz="1200" b="1" kern="1200" dirty="0" smtClean="0">
                          <a:solidFill>
                            <a:schemeClr val="dk1"/>
                          </a:solidFill>
                          <a:effectLst/>
                          <a:latin typeface="+mn-lt"/>
                          <a:ea typeface="+mn-ea"/>
                          <a:cs typeface="+mn-cs"/>
                        </a:rPr>
                        <a:t>包括</a:t>
                      </a:r>
                      <a:r>
                        <a:rPr kumimoji="1" lang="ja-JP" altLang="en-US" sz="1200" b="1" kern="1200" dirty="0" smtClean="0">
                          <a:solidFill>
                            <a:schemeClr val="dk1"/>
                          </a:solidFill>
                          <a:effectLst/>
                          <a:latin typeface="+mn-lt"/>
                          <a:ea typeface="+mn-ea"/>
                          <a:cs typeface="+mn-cs"/>
                        </a:rPr>
                        <a:t>範囲</a:t>
                      </a:r>
                      <a:endParaRPr kumimoji="1" lang="ja-JP" alt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88900" indent="-88900">
                        <a:lnSpc>
                          <a:spcPts val="1250"/>
                        </a:lnSpc>
                      </a:pPr>
                      <a:r>
                        <a:rPr lang="ja-JP" altLang="en-US" sz="1100" b="1" u="sng" dirty="0" smtClean="0">
                          <a:latin typeface="+mn-ea"/>
                          <a:ea typeface="+mn-ea"/>
                        </a:rPr>
                        <a:t>下記以外は包括</a:t>
                      </a:r>
                      <a:endParaRPr lang="en-US" altLang="ja-JP" sz="1100" b="1" u="sng" dirty="0" smtClean="0">
                        <a:latin typeface="+mn-ea"/>
                        <a:ea typeface="+mn-ea"/>
                      </a:endParaRPr>
                    </a:p>
                    <a:p>
                      <a:pPr marL="177800" indent="-90488">
                        <a:lnSpc>
                          <a:spcPts val="1250"/>
                        </a:lnSpc>
                      </a:pPr>
                      <a:r>
                        <a:rPr lang="ja-JP" altLang="en-US" sz="1100" dirty="0" smtClean="0">
                          <a:latin typeface="ＭＳ Ｐゴシック" panose="020B0600070205080204" pitchFamily="50" charset="-128"/>
                          <a:ea typeface="+mn-ea"/>
                        </a:rPr>
                        <a:t>・</a:t>
                      </a:r>
                      <a:r>
                        <a:rPr lang="ja-JP" altLang="ja-JP" sz="1100" dirty="0" smtClean="0">
                          <a:latin typeface="ＭＳ Ｐゴシック" panose="020B0600070205080204" pitchFamily="50" charset="-128"/>
                          <a:ea typeface="+mn-ea"/>
                        </a:rPr>
                        <a:t>（</a:t>
                      </a:r>
                      <a:r>
                        <a:rPr lang="ja-JP" altLang="en-US" sz="1100" dirty="0" smtClean="0">
                          <a:latin typeface="ＭＳ Ｐゴシック" panose="020B0600070205080204" pitchFamily="50" charset="-128"/>
                          <a:ea typeface="+mn-ea"/>
                        </a:rPr>
                        <a:t>再診料の</a:t>
                      </a:r>
                      <a:r>
                        <a:rPr lang="ja-JP" altLang="ja-JP" sz="1100" dirty="0" smtClean="0">
                          <a:latin typeface="ＭＳ Ｐゴシック" panose="020B0600070205080204" pitchFamily="50" charset="-128"/>
                          <a:ea typeface="+mn-ea"/>
                        </a:rPr>
                        <a:t>）時間外加算、休日加算、深夜加算及び小児科特例加算</a:t>
                      </a:r>
                      <a:r>
                        <a:rPr lang="ja-JP" altLang="en-US" sz="1100" dirty="0" smtClean="0">
                          <a:latin typeface="ＭＳ Ｐゴシック" panose="020B0600070205080204" pitchFamily="50" charset="-128"/>
                          <a:ea typeface="+mn-ea"/>
                        </a:rPr>
                        <a:t>　</a:t>
                      </a:r>
                      <a:endParaRPr lang="en-US" altLang="ja-JP" sz="1100" dirty="0" smtClean="0">
                        <a:latin typeface="ＭＳ Ｐゴシック" panose="020B0600070205080204" pitchFamily="50" charset="-128"/>
                        <a:ea typeface="+mn-ea"/>
                      </a:endParaRPr>
                    </a:p>
                    <a:p>
                      <a:pPr marL="177800" indent="-90488">
                        <a:lnSpc>
                          <a:spcPts val="1250"/>
                        </a:lnSpc>
                      </a:pPr>
                      <a:r>
                        <a:rPr lang="ja-JP" altLang="en-US" sz="1100" dirty="0" smtClean="0">
                          <a:latin typeface="ＭＳ Ｐゴシック" panose="020B0600070205080204" pitchFamily="50" charset="-128"/>
                          <a:ea typeface="+mn-ea"/>
                        </a:rPr>
                        <a:t>・</a:t>
                      </a:r>
                      <a:r>
                        <a:rPr lang="en-US" altLang="ja-JP" sz="1100" dirty="0" err="1" smtClean="0">
                          <a:latin typeface="ＭＳ Ｐゴシック" panose="020B0600070205080204" pitchFamily="50" charset="-128"/>
                          <a:ea typeface="+mn-ea"/>
                        </a:rPr>
                        <a:t>地域連携小児夜間・休日診療料</a:t>
                      </a:r>
                      <a:r>
                        <a:rPr lang="ja-JP" altLang="en-US" sz="1100" dirty="0" smtClean="0">
                          <a:latin typeface="ＭＳ Ｐゴシック" panose="020B0600070205080204" pitchFamily="50" charset="-128"/>
                          <a:ea typeface="+mn-ea"/>
                        </a:rPr>
                        <a:t>　診療情報提供料（</a:t>
                      </a:r>
                      <a:r>
                        <a:rPr lang="en-US" altLang="ja-JP" sz="1100" dirty="0" smtClean="0">
                          <a:latin typeface="ＭＳ Ｐゴシック" panose="020B0600070205080204" pitchFamily="50" charset="-128"/>
                          <a:ea typeface="+mn-ea"/>
                        </a:rPr>
                        <a:t>Ⅱ</a:t>
                      </a:r>
                      <a:r>
                        <a:rPr lang="ja-JP" altLang="en-US" sz="1100" dirty="0" smtClean="0">
                          <a:latin typeface="ＭＳ Ｐゴシック" panose="020B0600070205080204" pitchFamily="50" charset="-128"/>
                          <a:ea typeface="+mn-ea"/>
                        </a:rPr>
                        <a:t>）</a:t>
                      </a:r>
                      <a:endParaRPr lang="en-US" altLang="ja-JP" sz="1100" dirty="0" smtClean="0">
                        <a:latin typeface="ＭＳ Ｐゴシック" panose="020B0600070205080204" pitchFamily="50" charset="-128"/>
                        <a:ea typeface="+mn-ea"/>
                      </a:endParaRPr>
                    </a:p>
                    <a:p>
                      <a:pPr marL="177800" indent="-90488">
                        <a:lnSpc>
                          <a:spcPts val="1250"/>
                        </a:lnSpc>
                      </a:pPr>
                      <a:r>
                        <a:rPr lang="ja-JP" altLang="en-US" sz="1100" dirty="0" smtClean="0">
                          <a:latin typeface="ＭＳ Ｐゴシック" panose="020B0600070205080204" pitchFamily="50" charset="-128"/>
                          <a:ea typeface="+mn-ea"/>
                        </a:rPr>
                        <a:t>・</a:t>
                      </a:r>
                      <a:r>
                        <a:rPr lang="ja-JP" altLang="ja-JP" sz="1100" dirty="0" smtClean="0">
                          <a:latin typeface="ＭＳ Ｐゴシック" panose="020B0600070205080204" pitchFamily="50" charset="-128"/>
                          <a:ea typeface="+mn-ea"/>
                        </a:rPr>
                        <a:t>在宅医療に係る点数（訪問診療料</a:t>
                      </a:r>
                      <a:r>
                        <a:rPr lang="ja-JP" altLang="en-US" sz="1100" dirty="0" smtClean="0">
                          <a:latin typeface="ＭＳ Ｐゴシック" panose="020B0600070205080204" pitchFamily="50" charset="-128"/>
                          <a:ea typeface="+mn-ea"/>
                        </a:rPr>
                        <a:t>、</a:t>
                      </a:r>
                      <a:r>
                        <a:rPr lang="ja-JP" altLang="ja-JP" sz="1100" kern="100" dirty="0" smtClean="0">
                          <a:latin typeface="+mn-ea"/>
                          <a:cs typeface="Times New Roman" panose="02020603050405020304" pitchFamily="18" charset="0"/>
                        </a:rPr>
                        <a:t>在宅時医学総合管理料</a:t>
                      </a:r>
                      <a:r>
                        <a:rPr lang="ja-JP" altLang="en-US" sz="1100" dirty="0" smtClean="0"/>
                        <a:t> </a:t>
                      </a:r>
                      <a:r>
                        <a:rPr lang="ja-JP" altLang="ja-JP" sz="1100" kern="100" dirty="0" smtClean="0">
                          <a:latin typeface="+mn-ea"/>
                          <a:cs typeface="Times New Roman" panose="02020603050405020304" pitchFamily="18" charset="0"/>
                        </a:rPr>
                        <a:t>、特定施設入居時等医学総合管理料</a:t>
                      </a:r>
                      <a:r>
                        <a:rPr lang="ja-JP" altLang="ja-JP" sz="1100" dirty="0" smtClean="0">
                          <a:latin typeface="ＭＳ Ｐゴシック" panose="020B0600070205080204" pitchFamily="50" charset="-128"/>
                          <a:ea typeface="+mn-ea"/>
                        </a:rPr>
                        <a:t>を除く</a:t>
                      </a:r>
                      <a:r>
                        <a:rPr lang="ja-JP" altLang="en-US" sz="1100" dirty="0" smtClean="0">
                          <a:latin typeface="ＭＳ Ｐゴシック" panose="020B0600070205080204" pitchFamily="50" charset="-128"/>
                          <a:ea typeface="+mn-ea"/>
                        </a:rPr>
                        <a:t>。</a:t>
                      </a:r>
                      <a:r>
                        <a:rPr lang="ja-JP" altLang="ja-JP" sz="1100" dirty="0" smtClean="0">
                          <a:latin typeface="ＭＳ Ｐゴシック" panose="020B0600070205080204" pitchFamily="50" charset="-128"/>
                          <a:ea typeface="+mn-ea"/>
                        </a:rPr>
                        <a:t>）</a:t>
                      </a:r>
                      <a:endParaRPr lang="en-US" altLang="ja-JP" sz="1100" dirty="0" smtClean="0">
                        <a:latin typeface="ＭＳ Ｐゴシック" panose="020B0600070205080204" pitchFamily="50" charset="-128"/>
                        <a:ea typeface="+mn-ea"/>
                      </a:endParaRPr>
                    </a:p>
                    <a:p>
                      <a:pPr marL="177800" indent="-90488">
                        <a:lnSpc>
                          <a:spcPts val="1250"/>
                        </a:lnSpc>
                      </a:pPr>
                      <a:r>
                        <a:rPr lang="ja-JP" altLang="en-US" sz="1100" dirty="0" smtClean="0">
                          <a:latin typeface="ＭＳ Ｐゴシック" panose="020B0600070205080204" pitchFamily="50" charset="-128"/>
                          <a:ea typeface="+mn-ea"/>
                        </a:rPr>
                        <a:t>・</a:t>
                      </a:r>
                      <a:r>
                        <a:rPr lang="ja-JP" altLang="ja-JP" sz="1100" dirty="0" smtClean="0">
                          <a:latin typeface="ＭＳ Ｐゴシック" panose="020B0600070205080204" pitchFamily="50" charset="-128"/>
                          <a:ea typeface="+mn-ea"/>
                        </a:rPr>
                        <a:t>薬剤料（処方料、処方せん料を除く。）</a:t>
                      </a:r>
                      <a:endParaRPr lang="en-US" altLang="ja-JP" sz="1100" dirty="0" smtClean="0">
                        <a:latin typeface="ＭＳ Ｐゴシック" panose="020B0600070205080204" pitchFamily="50" charset="-128"/>
                        <a:ea typeface="+mn-ea"/>
                      </a:endParaRPr>
                    </a:p>
                    <a:p>
                      <a:pPr marL="177800" indent="-90488">
                        <a:lnSpc>
                          <a:spcPts val="1250"/>
                        </a:lnSpc>
                      </a:pPr>
                      <a:r>
                        <a:rPr lang="ja-JP" altLang="en-US" sz="1100" dirty="0" smtClean="0">
                          <a:latin typeface="ＭＳ Ｐゴシック" panose="020B0600070205080204" pitchFamily="50" charset="-128"/>
                          <a:ea typeface="+mn-ea"/>
                        </a:rPr>
                        <a:t>・</a:t>
                      </a:r>
                      <a:r>
                        <a:rPr lang="ja-JP" altLang="ja-JP" sz="1100" dirty="0" smtClean="0">
                          <a:latin typeface="ＭＳ Ｐゴシック" panose="020B0600070205080204" pitchFamily="50" charset="-128"/>
                          <a:ea typeface="+mn-ea"/>
                        </a:rPr>
                        <a:t>患者の病状の</a:t>
                      </a:r>
                      <a:r>
                        <a:rPr lang="ja-JP" altLang="ja-JP" sz="1100" dirty="0" smtClean="0"/>
                        <a:t>急性増悪時に実施した検査、画像診断及び処置に係る費用のうち、所定点数が</a:t>
                      </a:r>
                      <a:r>
                        <a:rPr lang="en-US" altLang="ja-JP" sz="1100" dirty="0" smtClean="0"/>
                        <a:t>550</a:t>
                      </a:r>
                      <a:r>
                        <a:rPr lang="ja-JP" altLang="ja-JP" sz="1100" dirty="0" smtClean="0"/>
                        <a:t>点以上のもの</a:t>
                      </a:r>
                      <a:endParaRPr lang="en-US" altLang="ja-JP" sz="1100" dirty="0" smtClean="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a:txBody>
                    <a:bodyPr/>
                    <a:lstStyle/>
                    <a:p>
                      <a:r>
                        <a:rPr kumimoji="1" lang="ja-JP" altLang="en-US" sz="1100" b="1" u="sng" dirty="0" smtClean="0"/>
                        <a:t>出来高</a:t>
                      </a:r>
                      <a:endParaRPr kumimoji="1" lang="ja-JP" altLang="en-US" sz="1100" b="1" u="sng"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75561">
                <a:tc>
                  <a:txBody>
                    <a:bodyPr/>
                    <a:lstStyle/>
                    <a:p>
                      <a:r>
                        <a:rPr kumimoji="1" lang="ja-JP" altLang="ja-JP" sz="1200" b="1" kern="1200" dirty="0" smtClean="0">
                          <a:solidFill>
                            <a:schemeClr val="dk1"/>
                          </a:solidFill>
                          <a:effectLst/>
                          <a:latin typeface="+mn-lt"/>
                          <a:ea typeface="+mn-ea"/>
                          <a:cs typeface="+mn-cs"/>
                        </a:rPr>
                        <a:t>対象疾患</a:t>
                      </a:r>
                      <a:endParaRPr kumimoji="1" lang="ja-JP" alt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a:lnSpc>
                          <a:spcPts val="1200"/>
                        </a:lnSpc>
                      </a:pPr>
                      <a:r>
                        <a:rPr kumimoji="1" lang="ja-JP" altLang="ja-JP" sz="1100" kern="1200" dirty="0" smtClean="0">
                          <a:solidFill>
                            <a:schemeClr val="dk1"/>
                          </a:solidFill>
                          <a:effectLst/>
                          <a:latin typeface="+mn-lt"/>
                          <a:ea typeface="+mn-ea"/>
                          <a:cs typeface="+mn-cs"/>
                        </a:rPr>
                        <a:t>高血圧症、糖尿病、脂質異常症、認知症の</a:t>
                      </a:r>
                      <a:r>
                        <a:rPr kumimoji="1" lang="ja-JP" altLang="ja-JP" sz="1100" u="none" kern="1200" dirty="0" smtClean="0">
                          <a:solidFill>
                            <a:schemeClr val="dk1"/>
                          </a:solidFill>
                          <a:effectLst/>
                          <a:latin typeface="+mn-lt"/>
                          <a:ea typeface="+mn-ea"/>
                          <a:cs typeface="+mn-cs"/>
                        </a:rPr>
                        <a:t>４疾病のうち２つ以上（疑いは除く）</a:t>
                      </a:r>
                      <a:endParaRPr kumimoji="1" lang="ja-JP" altLang="en-US" sz="1100" u="none"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r>
              <a:tr h="275561">
                <a:tc>
                  <a:txBody>
                    <a:bodyPr/>
                    <a:lstStyle/>
                    <a:p>
                      <a:r>
                        <a:rPr kumimoji="1" lang="ja-JP" altLang="ja-JP" sz="1200" b="1" kern="1200" dirty="0" smtClean="0">
                          <a:solidFill>
                            <a:schemeClr val="dk1"/>
                          </a:solidFill>
                          <a:effectLst/>
                          <a:latin typeface="+mn-lt"/>
                          <a:ea typeface="+mn-ea"/>
                          <a:cs typeface="+mn-cs"/>
                        </a:rPr>
                        <a:t>対象医療機関</a:t>
                      </a:r>
                      <a:endParaRPr kumimoji="1" lang="ja-JP" alt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lvl="0" algn="ctr"/>
                      <a:r>
                        <a:rPr kumimoji="1" lang="ja-JP" altLang="ja-JP" sz="1100" b="1" u="sng" kern="1200" dirty="0" smtClean="0">
                          <a:solidFill>
                            <a:srgbClr val="00B0F0"/>
                          </a:solidFill>
                          <a:effectLst/>
                          <a:latin typeface="+mn-lt"/>
                          <a:ea typeface="+mn-ea"/>
                          <a:cs typeface="+mn-cs"/>
                        </a:rPr>
                        <a:t>診療所</a:t>
                      </a:r>
                      <a:r>
                        <a:rPr lang="ja-JP" altLang="en-US" sz="1100" b="1" u="sng" dirty="0" smtClean="0">
                          <a:solidFill>
                            <a:srgbClr val="00B0F0"/>
                          </a:solidFill>
                        </a:rPr>
                        <a:t>又は</a:t>
                      </a:r>
                      <a:r>
                        <a:rPr kumimoji="1" lang="ja-JP" altLang="ja-JP" sz="1100" b="1" u="sng" kern="1200" dirty="0" smtClean="0">
                          <a:solidFill>
                            <a:srgbClr val="00B0F0"/>
                          </a:solidFill>
                          <a:effectLst/>
                          <a:latin typeface="+mn-lt"/>
                          <a:ea typeface="+mn-ea"/>
                          <a:cs typeface="+mn-cs"/>
                        </a:rPr>
                        <a:t>許可病床が２００床未満の病院</a:t>
                      </a:r>
                      <a:endParaRPr kumimoji="1" lang="en-US" altLang="ja-JP" sz="1100" b="1" u="sng" kern="1200" dirty="0" smtClean="0">
                        <a:solidFill>
                          <a:srgbClr val="00B0F0"/>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a:txBody>
                    <a:bodyPr/>
                    <a:lstStyle/>
                    <a:p>
                      <a:pPr lvl="0"/>
                      <a:r>
                        <a:rPr kumimoji="1" lang="ja-JP" altLang="ja-JP" sz="1100" b="1" u="sng" kern="1200" dirty="0" smtClean="0">
                          <a:solidFill>
                            <a:srgbClr val="00B0F0"/>
                          </a:solidFill>
                          <a:effectLst/>
                          <a:latin typeface="+mn-lt"/>
                          <a:ea typeface="+mn-ea"/>
                          <a:cs typeface="+mn-cs"/>
                        </a:rPr>
                        <a:t>診療所</a:t>
                      </a:r>
                      <a:endParaRPr kumimoji="1" lang="ja-JP" altLang="ja-JP" sz="1100" b="1" u="sng" kern="1200" dirty="0">
                        <a:solidFill>
                          <a:srgbClr val="00B0F0"/>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232982">
                <a:tc>
                  <a:txBody>
                    <a:bodyPr/>
                    <a:lstStyle/>
                    <a:p>
                      <a:r>
                        <a:rPr kumimoji="1" lang="ja-JP" altLang="ja-JP" sz="1200" b="1" kern="1200" dirty="0" smtClean="0">
                          <a:solidFill>
                            <a:schemeClr val="dk1"/>
                          </a:solidFill>
                          <a:effectLst/>
                          <a:latin typeface="+mn-lt"/>
                          <a:ea typeface="+mn-ea"/>
                          <a:cs typeface="+mn-cs"/>
                        </a:rPr>
                        <a:t>研修要件</a:t>
                      </a:r>
                      <a:endParaRPr kumimoji="1" lang="ja-JP" alt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100" kern="1200" dirty="0" smtClean="0">
                          <a:solidFill>
                            <a:schemeClr val="dk1"/>
                          </a:solidFill>
                          <a:effectLst/>
                          <a:latin typeface="+mn-lt"/>
                          <a:ea typeface="+mn-ea"/>
                          <a:cs typeface="+mn-cs"/>
                        </a:rPr>
                        <a:t>担当医を決めること。関係団体</a:t>
                      </a:r>
                      <a:r>
                        <a:rPr kumimoji="1" lang="ja-JP" altLang="ja-JP" sz="1100" kern="1200" dirty="0" smtClean="0">
                          <a:solidFill>
                            <a:schemeClr val="dk1"/>
                          </a:solidFill>
                          <a:effectLst/>
                          <a:latin typeface="+mn-lt"/>
                          <a:ea typeface="+mn-ea"/>
                          <a:cs typeface="+mn-cs"/>
                        </a:rPr>
                        <a:t>主催の研修を修了していること。（経過措置１年）</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r>
              <a:tr h="428650">
                <a:tc rowSpan="2">
                  <a:txBody>
                    <a:bodyPr/>
                    <a:lstStyle/>
                    <a:p>
                      <a:r>
                        <a:rPr kumimoji="1" lang="ja-JP" altLang="ja-JP" sz="1200" b="1" kern="1200" dirty="0" smtClean="0">
                          <a:solidFill>
                            <a:schemeClr val="dk1"/>
                          </a:solidFill>
                          <a:effectLst/>
                          <a:latin typeface="+mn-lt"/>
                          <a:ea typeface="+mn-ea"/>
                          <a:cs typeface="+mn-cs"/>
                        </a:rPr>
                        <a:t>服薬管理</a:t>
                      </a:r>
                      <a:endParaRPr kumimoji="1" lang="ja-JP" alt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u="none" kern="1200" dirty="0" smtClean="0">
                          <a:solidFill>
                            <a:schemeClr val="dk1"/>
                          </a:solidFill>
                          <a:effectLst/>
                          <a:latin typeface="+mn-lt"/>
                          <a:ea typeface="+mn-ea"/>
                          <a:cs typeface="+mn-cs"/>
                        </a:rPr>
                        <a:t>・当該患者に</a:t>
                      </a:r>
                      <a:r>
                        <a:rPr kumimoji="1" lang="ja-JP" altLang="en-US" sz="1100" u="none" kern="1200" baseline="0" dirty="0" smtClean="0">
                          <a:solidFill>
                            <a:schemeClr val="dk1"/>
                          </a:solidFill>
                          <a:effectLst/>
                          <a:latin typeface="+mn-lt"/>
                          <a:ea typeface="+mn-ea"/>
                          <a:cs typeface="+mn-cs"/>
                        </a:rPr>
                        <a:t>院外処方を行う場合は</a:t>
                      </a:r>
                      <a:r>
                        <a:rPr kumimoji="1" lang="ja-JP" altLang="en-US" sz="1100" baseline="0" dirty="0" smtClean="0"/>
                        <a:t>２４時間開局薬局であること　等</a:t>
                      </a:r>
                      <a:endParaRPr kumimoji="1" lang="en-US" altLang="ja-JP" sz="1100" baseline="0" dirty="0" smtClean="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2">
                  <a:txBody>
                    <a:bodyPr/>
                    <a:lstStyle/>
                    <a:p>
                      <a:pPr marL="88900" marR="0" lvl="0" indent="-8890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dk1"/>
                          </a:solidFill>
                          <a:effectLst/>
                          <a:latin typeface="+mn-lt"/>
                          <a:ea typeface="+mn-ea"/>
                          <a:cs typeface="+mn-cs"/>
                        </a:rPr>
                        <a:t>・</a:t>
                      </a:r>
                      <a:r>
                        <a:rPr kumimoji="1" lang="ja-JP" altLang="ja-JP" sz="1100" kern="1200" dirty="0" smtClean="0">
                          <a:solidFill>
                            <a:schemeClr val="dk1"/>
                          </a:solidFill>
                          <a:effectLst/>
                          <a:latin typeface="+mn-lt"/>
                          <a:ea typeface="+mn-ea"/>
                          <a:cs typeface="+mn-cs"/>
                        </a:rPr>
                        <a:t>当該患者</a:t>
                      </a:r>
                      <a:r>
                        <a:rPr kumimoji="1" lang="ja-JP" altLang="en-US" sz="1100" kern="1200" dirty="0" smtClean="0">
                          <a:solidFill>
                            <a:schemeClr val="dk1"/>
                          </a:solidFill>
                          <a:effectLst/>
                          <a:latin typeface="+mn-lt"/>
                          <a:ea typeface="+mn-ea"/>
                          <a:cs typeface="+mn-cs"/>
                        </a:rPr>
                        <a:t>に</a:t>
                      </a:r>
                      <a:r>
                        <a:rPr kumimoji="1" lang="ja-JP" altLang="en-US" sz="1100" u="none" kern="1200" baseline="0" dirty="0" smtClean="0">
                          <a:solidFill>
                            <a:schemeClr val="dk1"/>
                          </a:solidFill>
                          <a:effectLst/>
                          <a:latin typeface="+mn-lt"/>
                          <a:ea typeface="+mn-ea"/>
                          <a:cs typeface="+mn-cs"/>
                        </a:rPr>
                        <a:t>院外処方を行う場合は</a:t>
                      </a:r>
                      <a:r>
                        <a:rPr kumimoji="1" lang="ja-JP" altLang="en-US" sz="1100" baseline="0" dirty="0" smtClean="0"/>
                        <a:t>２４時間対応薬局と連携する　等</a:t>
                      </a:r>
                      <a:endParaRPr kumimoji="1" lang="en-US" altLang="ja-JP" sz="1100" baseline="0" dirty="0" smtClean="0"/>
                    </a:p>
                    <a:p>
                      <a:pPr marL="88900" marR="0" lvl="0" indent="-88900" algn="l" defTabSz="914400" rtl="0" eaLnBrk="1" fontAlgn="auto" latinLnBrk="0" hangingPunct="1">
                        <a:lnSpc>
                          <a:spcPct val="100000"/>
                        </a:lnSpc>
                        <a:spcBef>
                          <a:spcPts val="0"/>
                        </a:spcBef>
                        <a:spcAft>
                          <a:spcPts val="0"/>
                        </a:spcAft>
                        <a:buClrTx/>
                        <a:buSzTx/>
                        <a:buFontTx/>
                        <a:buNone/>
                        <a:tabLst/>
                        <a:defRPr/>
                      </a:pPr>
                      <a:endParaRPr kumimoji="1" lang="en-US" altLang="ja-JP" sz="1100" kern="1200" dirty="0" smtClean="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r>
              <a:tr h="896475">
                <a:tc vMerge="1">
                  <a:txBody>
                    <a:bodyPr/>
                    <a:lstStyle/>
                    <a:p>
                      <a:endParaRPr kumimoji="1" lang="ja-JP" altLang="en-US"/>
                    </a:p>
                  </a:txBody>
                  <a:tcPr/>
                </a:tc>
                <a:tc gridSpan="3">
                  <a:txBody>
                    <a:bodyPr/>
                    <a:lstStyle/>
                    <a:p>
                      <a:pPr>
                        <a:lnSpc>
                          <a:spcPts val="1300"/>
                        </a:lnSpc>
                      </a:pPr>
                      <a:r>
                        <a:rPr kumimoji="1" lang="ja-JP" altLang="en-US" sz="1100" kern="1200" dirty="0" smtClean="0">
                          <a:solidFill>
                            <a:schemeClr val="dk1"/>
                          </a:solidFill>
                          <a:effectLst/>
                          <a:latin typeface="+mn-lt"/>
                          <a:ea typeface="+mn-ea"/>
                          <a:cs typeface="+mn-cs"/>
                        </a:rPr>
                        <a:t>・</a:t>
                      </a:r>
                      <a:r>
                        <a:rPr kumimoji="1" lang="ja-JP" altLang="ja-JP" sz="1100" kern="1200" dirty="0" smtClean="0">
                          <a:solidFill>
                            <a:schemeClr val="dk1"/>
                          </a:solidFill>
                          <a:effectLst/>
                          <a:latin typeface="+mn-lt"/>
                          <a:ea typeface="+mn-ea"/>
                          <a:cs typeface="+mn-cs"/>
                        </a:rPr>
                        <a:t>他の医療機関</a:t>
                      </a:r>
                      <a:r>
                        <a:rPr kumimoji="1" lang="ja-JP" altLang="en-US" sz="1100" kern="1200" dirty="0" smtClean="0">
                          <a:solidFill>
                            <a:schemeClr val="dk1"/>
                          </a:solidFill>
                          <a:effectLst/>
                          <a:latin typeface="+mn-lt"/>
                          <a:ea typeface="+mn-ea"/>
                          <a:cs typeface="+mn-cs"/>
                        </a:rPr>
                        <a:t>と連携の上、通院</a:t>
                      </a:r>
                      <a:r>
                        <a:rPr kumimoji="1" lang="ja-JP" altLang="ja-JP" sz="1100" kern="1200" dirty="0" smtClean="0">
                          <a:solidFill>
                            <a:schemeClr val="dk1"/>
                          </a:solidFill>
                          <a:effectLst/>
                          <a:latin typeface="+mn-lt"/>
                          <a:ea typeface="+mn-ea"/>
                          <a:cs typeface="+mn-cs"/>
                        </a:rPr>
                        <a:t>医療機関</a:t>
                      </a:r>
                      <a:r>
                        <a:rPr kumimoji="1" lang="ja-JP" altLang="en-US" sz="1100" kern="1200" dirty="0" smtClean="0">
                          <a:solidFill>
                            <a:schemeClr val="dk1"/>
                          </a:solidFill>
                          <a:effectLst/>
                          <a:latin typeface="+mn-lt"/>
                          <a:ea typeface="+mn-ea"/>
                          <a:cs typeface="+mn-cs"/>
                        </a:rPr>
                        <a:t>や処方薬</a:t>
                      </a:r>
                      <a:r>
                        <a:rPr kumimoji="1" lang="ja-JP" altLang="ja-JP" sz="1100" kern="1200" dirty="0" smtClean="0">
                          <a:solidFill>
                            <a:schemeClr val="dk1"/>
                          </a:solidFill>
                          <a:effectLst/>
                          <a:latin typeface="+mn-lt"/>
                          <a:ea typeface="+mn-ea"/>
                          <a:cs typeface="+mn-cs"/>
                        </a:rPr>
                        <a:t>をすべて</a:t>
                      </a:r>
                      <a:r>
                        <a:rPr kumimoji="1" lang="ja-JP" altLang="en-US" sz="1100" kern="1200" dirty="0" smtClean="0">
                          <a:solidFill>
                            <a:schemeClr val="dk1"/>
                          </a:solidFill>
                          <a:effectLst/>
                          <a:latin typeface="+mn-lt"/>
                          <a:ea typeface="+mn-ea"/>
                          <a:cs typeface="+mn-cs"/>
                        </a:rPr>
                        <a:t>管理し、カルテに記載する</a:t>
                      </a:r>
                      <a:endParaRPr kumimoji="1" lang="en-US" altLang="ja-JP" sz="1100" kern="1200" dirty="0" smtClean="0">
                        <a:solidFill>
                          <a:schemeClr val="dk1"/>
                        </a:solidFill>
                        <a:effectLst/>
                        <a:latin typeface="+mn-lt"/>
                        <a:ea typeface="+mn-ea"/>
                        <a:cs typeface="+mn-cs"/>
                      </a:endParaRPr>
                    </a:p>
                    <a:p>
                      <a:pPr marL="88900" marR="0" lvl="0" indent="-88900" algn="l" defTabSz="914400" rtl="0" eaLnBrk="1" fontAlgn="auto" latinLnBrk="0" hangingPunct="1">
                        <a:lnSpc>
                          <a:spcPts val="1300"/>
                        </a:lnSpc>
                        <a:spcBef>
                          <a:spcPts val="0"/>
                        </a:spcBef>
                        <a:spcAft>
                          <a:spcPts val="0"/>
                        </a:spcAft>
                        <a:buClrTx/>
                        <a:buSzTx/>
                        <a:buFontTx/>
                        <a:buNone/>
                        <a:tabLst/>
                        <a:defRPr/>
                      </a:pPr>
                      <a:r>
                        <a:rPr kumimoji="1" lang="ja-JP" altLang="en-US" sz="1100" dirty="0" smtClean="0"/>
                        <a:t>・院外処方を行う場合は当該薬局に</a:t>
                      </a:r>
                      <a:r>
                        <a:rPr kumimoji="1" lang="ja-JP" altLang="en-US" sz="1100" kern="1200" dirty="0" smtClean="0">
                          <a:solidFill>
                            <a:schemeClr val="dk1"/>
                          </a:solidFill>
                          <a:effectLst/>
                          <a:latin typeface="+mn-lt"/>
                          <a:ea typeface="+mn-ea"/>
                          <a:cs typeface="+mn-cs"/>
                        </a:rPr>
                        <a:t>通院</a:t>
                      </a:r>
                      <a:r>
                        <a:rPr kumimoji="1" lang="ja-JP" altLang="ja-JP" sz="1100" kern="1200" dirty="0" smtClean="0">
                          <a:solidFill>
                            <a:schemeClr val="dk1"/>
                          </a:solidFill>
                          <a:effectLst/>
                          <a:latin typeface="+mn-lt"/>
                          <a:ea typeface="+mn-ea"/>
                          <a:cs typeface="+mn-cs"/>
                        </a:rPr>
                        <a:t>医療機関リストを渡</a:t>
                      </a:r>
                      <a:r>
                        <a:rPr kumimoji="1" lang="ja-JP" altLang="en-US" sz="1100" kern="1200" dirty="0" smtClean="0">
                          <a:solidFill>
                            <a:schemeClr val="dk1"/>
                          </a:solidFill>
                          <a:effectLst/>
                          <a:latin typeface="+mn-lt"/>
                          <a:ea typeface="+mn-ea"/>
                          <a:cs typeface="+mn-cs"/>
                        </a:rPr>
                        <a:t>し、</a:t>
                      </a:r>
                      <a:r>
                        <a:rPr kumimoji="1" lang="ja-JP" altLang="ja-JP" sz="1100" kern="1200" dirty="0" smtClean="0">
                          <a:solidFill>
                            <a:schemeClr val="dk1"/>
                          </a:solidFill>
                          <a:effectLst/>
                          <a:latin typeface="+mn-lt"/>
                          <a:ea typeface="+mn-ea"/>
                          <a:cs typeface="+mn-cs"/>
                        </a:rPr>
                        <a:t>患者は受診時にお薬手帳を</a:t>
                      </a:r>
                      <a:r>
                        <a:rPr kumimoji="1" lang="ja-JP" altLang="en-US" sz="1100" kern="1200" dirty="0" smtClean="0">
                          <a:solidFill>
                            <a:schemeClr val="dk1"/>
                          </a:solidFill>
                          <a:effectLst/>
                          <a:latin typeface="+mn-lt"/>
                          <a:ea typeface="+mn-ea"/>
                          <a:cs typeface="+mn-cs"/>
                        </a:rPr>
                        <a:t>持参する</a:t>
                      </a:r>
                      <a:r>
                        <a:rPr kumimoji="1" lang="ja-JP" altLang="ja-JP" sz="1100" kern="1200" dirty="0" smtClean="0">
                          <a:solidFill>
                            <a:schemeClr val="dk1"/>
                          </a:solidFill>
                          <a:effectLst/>
                          <a:latin typeface="+mn-lt"/>
                          <a:ea typeface="+mn-ea"/>
                          <a:cs typeface="+mn-cs"/>
                        </a:rPr>
                        <a:t>こと</a:t>
                      </a:r>
                      <a:r>
                        <a:rPr kumimoji="1" lang="ja-JP" altLang="en-US" sz="1100" kern="1200" dirty="0" smtClean="0">
                          <a:solidFill>
                            <a:schemeClr val="dk1"/>
                          </a:solidFill>
                          <a:effectLst/>
                          <a:latin typeface="+mn-lt"/>
                          <a:ea typeface="+mn-ea"/>
                          <a:cs typeface="+mn-cs"/>
                        </a:rPr>
                        <a:t>とし、医師はお薬手帳のコピーをカルテに貼付する等を行う　等</a:t>
                      </a:r>
                      <a:endParaRPr kumimoji="1" lang="en-US" altLang="ja-JP" sz="1100" kern="1200" dirty="0" smtClean="0">
                        <a:solidFill>
                          <a:schemeClr val="dk1"/>
                        </a:solidFill>
                        <a:effectLst/>
                        <a:latin typeface="+mn-lt"/>
                        <a:ea typeface="+mn-ea"/>
                        <a:cs typeface="+mn-cs"/>
                      </a:endParaRPr>
                    </a:p>
                    <a:p>
                      <a:pPr marL="88900" marR="0" lvl="0" indent="-88900" algn="l" defTabSz="914400" rtl="0" eaLnBrk="1" fontAlgn="auto" latinLnBrk="0" hangingPunct="1">
                        <a:lnSpc>
                          <a:spcPts val="1300"/>
                        </a:lnSpc>
                        <a:spcBef>
                          <a:spcPts val="0"/>
                        </a:spcBef>
                        <a:spcAft>
                          <a:spcPts val="0"/>
                        </a:spcAft>
                        <a:buClrTx/>
                        <a:buSzTx/>
                        <a:buFontTx/>
                        <a:buNone/>
                        <a:tabLst/>
                        <a:defRPr/>
                      </a:pPr>
                      <a:r>
                        <a:rPr kumimoji="1" lang="ja-JP" altLang="en-US" sz="1100" kern="1200" dirty="0" smtClean="0">
                          <a:solidFill>
                            <a:schemeClr val="dk1"/>
                          </a:solidFill>
                          <a:effectLst/>
                          <a:latin typeface="+mn-lt"/>
                          <a:ea typeface="+mn-ea"/>
                          <a:cs typeface="+mn-cs"/>
                        </a:rPr>
                        <a:t>・（地域包括診療料のみ）当該患者について、当該医療機関で検査（院外に委託した場合を含む。）を行うこととし、その旨を院内に掲示</a:t>
                      </a:r>
                      <a:endParaRPr kumimoji="1" lang="en-US" altLang="ja-JP" sz="1100" kern="1200" dirty="0" smtClean="0">
                        <a:solidFill>
                          <a:schemeClr val="dk1"/>
                        </a:solidFill>
                        <a:effectLst/>
                        <a:latin typeface="+mn-lt"/>
                        <a:ea typeface="+mn-ea"/>
                        <a:cs typeface="+mn-cs"/>
                      </a:endParaRPr>
                    </a:p>
                    <a:p>
                      <a:pPr marL="88900" marR="0" lvl="0" indent="-88900" algn="l" defTabSz="914400" rtl="0" eaLnBrk="1" fontAlgn="auto" latinLnBrk="0" hangingPunct="1">
                        <a:lnSpc>
                          <a:spcPts val="1300"/>
                        </a:lnSpc>
                        <a:spcBef>
                          <a:spcPts val="0"/>
                        </a:spcBef>
                        <a:spcAft>
                          <a:spcPts val="0"/>
                        </a:spcAft>
                        <a:buClrTx/>
                        <a:buSzTx/>
                        <a:buFontTx/>
                        <a:buNone/>
                        <a:tabLst/>
                        <a:defRPr/>
                      </a:pPr>
                      <a:r>
                        <a:rPr kumimoji="1" lang="ja-JP" altLang="en-US" sz="1100" u="none" kern="1200" dirty="0" smtClean="0">
                          <a:solidFill>
                            <a:schemeClr val="dk1"/>
                          </a:solidFill>
                          <a:effectLst/>
                          <a:latin typeface="+mn-lt"/>
                          <a:ea typeface="+mn-ea"/>
                          <a:cs typeface="+mn-cs"/>
                        </a:rPr>
                        <a:t>・</a:t>
                      </a:r>
                      <a:r>
                        <a:rPr kumimoji="1" lang="ja-JP" altLang="ja-JP" sz="1100" kern="1200" dirty="0" smtClean="0">
                          <a:solidFill>
                            <a:schemeClr val="dk1"/>
                          </a:solidFill>
                          <a:effectLst/>
                          <a:latin typeface="+mn-lt"/>
                          <a:ea typeface="+mn-ea"/>
                          <a:cs typeface="+mn-cs"/>
                        </a:rPr>
                        <a:t>当該</a:t>
                      </a:r>
                      <a:r>
                        <a:rPr kumimoji="1" lang="ja-JP" altLang="en-US" sz="1100" kern="1200" dirty="0" smtClean="0">
                          <a:solidFill>
                            <a:schemeClr val="dk1"/>
                          </a:solidFill>
                          <a:effectLst/>
                          <a:latin typeface="+mn-lt"/>
                          <a:ea typeface="+mn-ea"/>
                          <a:cs typeface="+mn-cs"/>
                        </a:rPr>
                        <a:t>点数</a:t>
                      </a:r>
                      <a:r>
                        <a:rPr kumimoji="1" lang="ja-JP" altLang="ja-JP" sz="1100" kern="1200" dirty="0" smtClean="0">
                          <a:solidFill>
                            <a:schemeClr val="dk1"/>
                          </a:solidFill>
                          <a:effectLst/>
                          <a:latin typeface="+mn-lt"/>
                          <a:ea typeface="+mn-ea"/>
                          <a:cs typeface="+mn-cs"/>
                        </a:rPr>
                        <a:t>を算定している</a:t>
                      </a:r>
                      <a:r>
                        <a:rPr kumimoji="1" lang="ja-JP" altLang="en-US" sz="1100" kern="1200" dirty="0" smtClean="0">
                          <a:solidFill>
                            <a:schemeClr val="dk1"/>
                          </a:solidFill>
                          <a:effectLst/>
                          <a:latin typeface="+mn-lt"/>
                          <a:ea typeface="+mn-ea"/>
                          <a:cs typeface="+mn-cs"/>
                        </a:rPr>
                        <a:t>場合は</a:t>
                      </a:r>
                      <a:r>
                        <a:rPr kumimoji="1" lang="ja-JP" altLang="ja-JP" sz="1100" kern="1200" dirty="0" smtClean="0">
                          <a:solidFill>
                            <a:schemeClr val="dk1"/>
                          </a:solidFill>
                          <a:effectLst/>
                          <a:latin typeface="+mn-lt"/>
                          <a:ea typeface="+mn-ea"/>
                          <a:cs typeface="+mn-cs"/>
                        </a:rPr>
                        <a:t>、</a:t>
                      </a:r>
                      <a:r>
                        <a:rPr kumimoji="1" lang="ja-JP" altLang="ja-JP" sz="1100" b="1" u="sng" kern="1200" dirty="0" smtClean="0">
                          <a:solidFill>
                            <a:srgbClr val="00B0F0"/>
                          </a:solidFill>
                          <a:effectLst/>
                          <a:latin typeface="+mn-lt"/>
                          <a:ea typeface="+mn-ea"/>
                          <a:cs typeface="+mn-cs"/>
                        </a:rPr>
                        <a:t>７剤投与の減算規定の対象外</a:t>
                      </a:r>
                      <a:r>
                        <a:rPr kumimoji="1" lang="ja-JP" altLang="ja-JP" sz="1100" kern="1200" dirty="0" smtClean="0">
                          <a:solidFill>
                            <a:schemeClr val="dk1"/>
                          </a:solidFill>
                          <a:effectLst/>
                          <a:latin typeface="+mn-lt"/>
                          <a:ea typeface="+mn-ea"/>
                          <a:cs typeface="+mn-cs"/>
                        </a:rPr>
                        <a:t>とする</a:t>
                      </a:r>
                      <a:endParaRPr kumimoji="1" lang="en-US" altLang="ja-JP" sz="1100" kern="1200" dirty="0" smtClean="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en-US" altLang="ja-JP" sz="1200" baseline="0" dirty="0" smtClean="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r>
              <a:tr h="275561">
                <a:tc>
                  <a:txBody>
                    <a:bodyPr/>
                    <a:lstStyle/>
                    <a:p>
                      <a:r>
                        <a:rPr kumimoji="1" lang="ja-JP" altLang="ja-JP" sz="1200" b="1" kern="1200" dirty="0" smtClean="0">
                          <a:solidFill>
                            <a:schemeClr val="dk1"/>
                          </a:solidFill>
                          <a:effectLst/>
                          <a:latin typeface="+mn-lt"/>
                          <a:ea typeface="+mn-ea"/>
                          <a:cs typeface="+mn-cs"/>
                        </a:rPr>
                        <a:t>健康管理</a:t>
                      </a:r>
                      <a:endParaRPr kumimoji="1" lang="ja-JP" alt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lvl="0"/>
                      <a:r>
                        <a:rPr kumimoji="1" lang="ja-JP" altLang="en-US" sz="1100" kern="1200" dirty="0" smtClean="0">
                          <a:solidFill>
                            <a:schemeClr val="dk1"/>
                          </a:solidFill>
                          <a:effectLst/>
                          <a:latin typeface="+mn-lt"/>
                          <a:ea typeface="+mn-ea"/>
                          <a:cs typeface="+mn-cs"/>
                        </a:rPr>
                        <a:t>・</a:t>
                      </a:r>
                      <a:r>
                        <a:rPr kumimoji="1" lang="ja-JP" altLang="ja-JP" sz="1100" kern="1200" dirty="0" smtClean="0">
                          <a:solidFill>
                            <a:schemeClr val="dk1"/>
                          </a:solidFill>
                          <a:effectLst/>
                          <a:latin typeface="+mn-lt"/>
                          <a:ea typeface="+mn-ea"/>
                          <a:cs typeface="+mn-cs"/>
                        </a:rPr>
                        <a:t>健診の受診勧奨</a:t>
                      </a:r>
                      <a:r>
                        <a:rPr kumimoji="1" lang="ja-JP" altLang="en-US" sz="1100" kern="1200" dirty="0" smtClean="0">
                          <a:solidFill>
                            <a:schemeClr val="dk1"/>
                          </a:solidFill>
                          <a:effectLst/>
                          <a:latin typeface="+mn-lt"/>
                          <a:ea typeface="+mn-ea"/>
                          <a:cs typeface="+mn-cs"/>
                        </a:rPr>
                        <a:t>、</a:t>
                      </a:r>
                      <a:r>
                        <a:rPr kumimoji="1" lang="ja-JP" altLang="ja-JP" sz="1100" kern="1200" dirty="0" smtClean="0">
                          <a:solidFill>
                            <a:schemeClr val="dk1"/>
                          </a:solidFill>
                          <a:effectLst/>
                          <a:latin typeface="+mn-lt"/>
                          <a:ea typeface="+mn-ea"/>
                          <a:cs typeface="+mn-cs"/>
                        </a:rPr>
                        <a:t>健康相談</a:t>
                      </a:r>
                      <a:r>
                        <a:rPr kumimoji="1" lang="ja-JP" altLang="en-US" sz="1100" kern="1200" dirty="0" smtClean="0">
                          <a:solidFill>
                            <a:schemeClr val="dk1"/>
                          </a:solidFill>
                          <a:effectLst/>
                          <a:latin typeface="+mn-lt"/>
                          <a:ea typeface="+mn-ea"/>
                          <a:cs typeface="+mn-cs"/>
                        </a:rPr>
                        <a:t>を行う旨の</a:t>
                      </a:r>
                      <a:r>
                        <a:rPr kumimoji="1" lang="ja-JP" altLang="ja-JP" sz="1100" kern="1200" dirty="0" smtClean="0">
                          <a:solidFill>
                            <a:schemeClr val="dk1"/>
                          </a:solidFill>
                          <a:effectLst/>
                          <a:latin typeface="+mn-lt"/>
                          <a:ea typeface="+mn-ea"/>
                          <a:cs typeface="+mn-cs"/>
                        </a:rPr>
                        <a:t>院内掲示</a:t>
                      </a:r>
                      <a:r>
                        <a:rPr kumimoji="1" lang="ja-JP" altLang="en-US" sz="1100" kern="1200" dirty="0" smtClean="0">
                          <a:solidFill>
                            <a:schemeClr val="dk1"/>
                          </a:solidFill>
                          <a:effectLst/>
                          <a:latin typeface="+mn-lt"/>
                          <a:ea typeface="+mn-ea"/>
                          <a:cs typeface="+mn-cs"/>
                        </a:rPr>
                        <a:t>、</a:t>
                      </a:r>
                      <a:r>
                        <a:rPr kumimoji="1" lang="ja-JP" altLang="ja-JP" sz="1100" kern="1200" dirty="0" smtClean="0">
                          <a:solidFill>
                            <a:schemeClr val="dk1"/>
                          </a:solidFill>
                          <a:effectLst/>
                          <a:latin typeface="+mn-lt"/>
                          <a:ea typeface="+mn-ea"/>
                          <a:cs typeface="+mn-cs"/>
                        </a:rPr>
                        <a:t>敷地内禁煙</a:t>
                      </a:r>
                      <a:r>
                        <a:rPr kumimoji="1" lang="ja-JP" altLang="en-US" sz="1100" kern="1200" dirty="0" smtClean="0">
                          <a:solidFill>
                            <a:schemeClr val="dk1"/>
                          </a:solidFill>
                          <a:effectLst/>
                          <a:latin typeface="+mn-lt"/>
                          <a:ea typeface="+mn-ea"/>
                          <a:cs typeface="+mn-cs"/>
                        </a:rPr>
                        <a:t>　等</a:t>
                      </a:r>
                      <a:endParaRPr lang="ja-JP" altLang="ja-JP" sz="1100" dirty="0">
                        <a:effectLs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r>
              <a:tr h="903227">
                <a:tc>
                  <a:txBody>
                    <a:bodyPr/>
                    <a:lstStyle/>
                    <a:p>
                      <a:r>
                        <a:rPr kumimoji="1" lang="ja-JP" altLang="ja-JP" sz="1200" b="1" kern="1200" dirty="0" smtClean="0">
                          <a:solidFill>
                            <a:schemeClr val="dk1"/>
                          </a:solidFill>
                          <a:effectLst/>
                          <a:latin typeface="+mn-lt"/>
                          <a:ea typeface="+mn-ea"/>
                          <a:cs typeface="+mn-cs"/>
                        </a:rPr>
                        <a:t>介護保険制度</a:t>
                      </a:r>
                      <a:endParaRPr kumimoji="1" lang="ja-JP" alt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r>
                        <a:rPr kumimoji="1" lang="ja-JP" altLang="en-US" sz="1100" dirty="0" smtClean="0"/>
                        <a:t>・</a:t>
                      </a:r>
                      <a:r>
                        <a:rPr kumimoji="1" lang="ja-JP" altLang="ja-JP" sz="1100" kern="1200" dirty="0" smtClean="0">
                          <a:solidFill>
                            <a:schemeClr val="dk1"/>
                          </a:solidFill>
                          <a:effectLst/>
                          <a:latin typeface="+mn-lt"/>
                          <a:ea typeface="+mn-ea"/>
                          <a:cs typeface="+mn-cs"/>
                        </a:rPr>
                        <a:t>介護保険</a:t>
                      </a:r>
                      <a:r>
                        <a:rPr kumimoji="1" lang="ja-JP" altLang="en-US" sz="1100" kern="1200" dirty="0" smtClean="0">
                          <a:solidFill>
                            <a:schemeClr val="dk1"/>
                          </a:solidFill>
                          <a:effectLst/>
                          <a:latin typeface="+mn-lt"/>
                          <a:ea typeface="+mn-ea"/>
                          <a:cs typeface="+mn-cs"/>
                        </a:rPr>
                        <a:t>に係る相談を受ける旨を</a:t>
                      </a:r>
                      <a:r>
                        <a:rPr kumimoji="1" lang="ja-JP" altLang="ja-JP" sz="1100" kern="1200" dirty="0" smtClean="0">
                          <a:solidFill>
                            <a:schemeClr val="dk1"/>
                          </a:solidFill>
                          <a:effectLst/>
                          <a:latin typeface="+mn-lt"/>
                          <a:ea typeface="+mn-ea"/>
                          <a:cs typeface="+mn-cs"/>
                        </a:rPr>
                        <a:t>院内掲示</a:t>
                      </a:r>
                      <a:r>
                        <a:rPr kumimoji="1" lang="ja-JP" altLang="en-US" sz="1100" kern="1200" dirty="0" smtClean="0">
                          <a:solidFill>
                            <a:schemeClr val="dk1"/>
                          </a:solidFill>
                          <a:effectLst/>
                          <a:latin typeface="+mn-lt"/>
                          <a:ea typeface="+mn-ea"/>
                          <a:cs typeface="+mn-cs"/>
                        </a:rPr>
                        <a:t>し、</a:t>
                      </a:r>
                      <a:r>
                        <a:rPr kumimoji="1" lang="ja-JP" altLang="ja-JP" sz="1100" kern="1200" dirty="0" smtClean="0">
                          <a:solidFill>
                            <a:schemeClr val="dk1"/>
                          </a:solidFill>
                          <a:effectLst/>
                          <a:latin typeface="+mn-lt"/>
                          <a:ea typeface="+mn-ea"/>
                          <a:cs typeface="+mn-cs"/>
                        </a:rPr>
                        <a:t>主治医意見書</a:t>
                      </a:r>
                      <a:r>
                        <a:rPr kumimoji="1" lang="ja-JP" altLang="en-US" sz="1100" kern="1200" dirty="0" smtClean="0">
                          <a:solidFill>
                            <a:schemeClr val="dk1"/>
                          </a:solidFill>
                          <a:effectLst/>
                          <a:latin typeface="+mn-lt"/>
                          <a:ea typeface="+mn-ea"/>
                          <a:cs typeface="+mn-cs"/>
                        </a:rPr>
                        <a:t>の</a:t>
                      </a:r>
                      <a:r>
                        <a:rPr kumimoji="1" lang="ja-JP" altLang="ja-JP" sz="1100" kern="1200" dirty="0" smtClean="0">
                          <a:solidFill>
                            <a:schemeClr val="dk1"/>
                          </a:solidFill>
                          <a:effectLst/>
                          <a:latin typeface="+mn-lt"/>
                          <a:ea typeface="+mn-ea"/>
                          <a:cs typeface="+mn-cs"/>
                        </a:rPr>
                        <a:t>作成</a:t>
                      </a:r>
                      <a:r>
                        <a:rPr kumimoji="1" lang="ja-JP" altLang="en-US" sz="1100" kern="1200" dirty="0" smtClean="0">
                          <a:solidFill>
                            <a:schemeClr val="dk1"/>
                          </a:solidFill>
                          <a:effectLst/>
                          <a:latin typeface="+mn-lt"/>
                          <a:ea typeface="+mn-ea"/>
                          <a:cs typeface="+mn-cs"/>
                        </a:rPr>
                        <a:t>を行っていること。</a:t>
                      </a:r>
                      <a:endParaRPr kumimoji="1" lang="en-US" altLang="ja-JP" sz="1100" kern="1200" dirty="0" smtClean="0">
                        <a:solidFill>
                          <a:schemeClr val="dk1"/>
                        </a:solidFill>
                        <a:effectLst/>
                        <a:latin typeface="+mn-lt"/>
                        <a:ea typeface="+mn-ea"/>
                        <a:cs typeface="+mn-cs"/>
                      </a:endParaRPr>
                    </a:p>
                    <a:p>
                      <a:r>
                        <a:rPr kumimoji="1" lang="ja-JP" altLang="en-US" sz="1100" kern="1200" dirty="0" smtClean="0">
                          <a:solidFill>
                            <a:schemeClr val="dk1"/>
                          </a:solidFill>
                          <a:effectLst/>
                          <a:latin typeface="+mn-lt"/>
                          <a:ea typeface="+mn-ea"/>
                          <a:cs typeface="+mn-cs"/>
                        </a:rPr>
                        <a:t>・下記の</a:t>
                      </a:r>
                      <a:r>
                        <a:rPr kumimoji="1" lang="ja-JP" altLang="en-US" sz="1100" b="1" u="sng" kern="1200" dirty="0" smtClean="0">
                          <a:solidFill>
                            <a:srgbClr val="00B0F0"/>
                          </a:solidFill>
                          <a:effectLst/>
                          <a:latin typeface="+mn-ea"/>
                          <a:ea typeface="+mn-ea"/>
                          <a:cs typeface="+mn-cs"/>
                        </a:rPr>
                        <a:t>いずれか１つ</a:t>
                      </a:r>
                      <a:r>
                        <a:rPr kumimoji="1" lang="ja-JP" altLang="en-US" sz="1100" kern="1200" dirty="0" smtClean="0">
                          <a:solidFill>
                            <a:schemeClr val="dk1"/>
                          </a:solidFill>
                          <a:effectLst/>
                          <a:latin typeface="+mn-ea"/>
                          <a:ea typeface="+mn-ea"/>
                          <a:cs typeface="+mn-cs"/>
                        </a:rPr>
                        <a:t>を満たす</a:t>
                      </a:r>
                      <a:endParaRPr kumimoji="1" lang="en-US" altLang="ja-JP" sz="1100" kern="1200" dirty="0" smtClean="0">
                        <a:solidFill>
                          <a:schemeClr val="dk1"/>
                        </a:solidFill>
                        <a:effectLst/>
                        <a:latin typeface="+mn-ea"/>
                        <a:ea typeface="+mn-ea"/>
                        <a:cs typeface="+mn-cs"/>
                      </a:endParaRPr>
                    </a:p>
                    <a:p>
                      <a:r>
                        <a:rPr kumimoji="1" lang="ja-JP" altLang="en-US" sz="1100" kern="1200" dirty="0" smtClean="0">
                          <a:solidFill>
                            <a:schemeClr val="dk1"/>
                          </a:solidFill>
                          <a:effectLst/>
                          <a:latin typeface="+mn-ea"/>
                          <a:ea typeface="+mn-ea"/>
                          <a:cs typeface="+mn-cs"/>
                        </a:rPr>
                        <a:t>　</a:t>
                      </a:r>
                      <a:r>
                        <a:rPr kumimoji="1" lang="ja-JP" altLang="en-US" sz="1000" kern="1200" dirty="0" smtClean="0">
                          <a:solidFill>
                            <a:schemeClr val="dk1"/>
                          </a:solidFill>
                          <a:effectLst/>
                          <a:latin typeface="+mn-ea"/>
                          <a:ea typeface="+mn-ea"/>
                          <a:cs typeface="+mn-cs"/>
                        </a:rPr>
                        <a:t>①</a:t>
                      </a:r>
                      <a:r>
                        <a:rPr kumimoji="1" lang="ja-JP" altLang="ja-JP" sz="1000" kern="1200" dirty="0" smtClean="0">
                          <a:solidFill>
                            <a:schemeClr val="dk1"/>
                          </a:solidFill>
                          <a:effectLst/>
                          <a:latin typeface="+mn-ea"/>
                          <a:ea typeface="+mn-ea"/>
                          <a:cs typeface="+mn-cs"/>
                        </a:rPr>
                        <a:t>居宅療養管理指導</a:t>
                      </a:r>
                      <a:r>
                        <a:rPr kumimoji="1" lang="ja-JP" altLang="en-US" sz="1000" kern="1200" dirty="0" smtClean="0">
                          <a:solidFill>
                            <a:schemeClr val="dk1"/>
                          </a:solidFill>
                          <a:effectLst/>
                          <a:latin typeface="+mn-ea"/>
                          <a:ea typeface="+mn-ea"/>
                          <a:cs typeface="+mn-cs"/>
                        </a:rPr>
                        <a:t>または</a:t>
                      </a:r>
                      <a:r>
                        <a:rPr lang="ja-JP" altLang="en-US" sz="1000" dirty="0" smtClean="0">
                          <a:effectLst/>
                          <a:latin typeface="+mn-ea"/>
                          <a:ea typeface="+mn-ea"/>
                        </a:rPr>
                        <a:t>短期入所療養介護等</a:t>
                      </a:r>
                      <a:r>
                        <a:rPr kumimoji="1" lang="ja-JP" altLang="en-US" sz="1000" kern="1200" dirty="0" smtClean="0">
                          <a:solidFill>
                            <a:schemeClr val="dk1"/>
                          </a:solidFill>
                          <a:effectLst/>
                          <a:latin typeface="+mn-ea"/>
                          <a:ea typeface="+mn-ea"/>
                          <a:cs typeface="+mn-cs"/>
                        </a:rPr>
                        <a:t>の</a:t>
                      </a:r>
                      <a:r>
                        <a:rPr kumimoji="1" lang="ja-JP" altLang="ja-JP" sz="1000" kern="1200" dirty="0" smtClean="0">
                          <a:solidFill>
                            <a:schemeClr val="dk1"/>
                          </a:solidFill>
                          <a:effectLst/>
                          <a:latin typeface="+mn-ea"/>
                          <a:ea typeface="+mn-ea"/>
                          <a:cs typeface="+mn-cs"/>
                        </a:rPr>
                        <a:t>提供</a:t>
                      </a:r>
                      <a:endParaRPr kumimoji="1" lang="en-US" altLang="ja-JP" sz="1000" kern="1200" dirty="0" smtClean="0">
                        <a:solidFill>
                          <a:schemeClr val="dk1"/>
                        </a:solidFill>
                        <a:effectLst/>
                        <a:latin typeface="+mn-ea"/>
                        <a:ea typeface="+mn-ea"/>
                        <a:cs typeface="+mn-cs"/>
                      </a:endParaRPr>
                    </a:p>
                    <a:p>
                      <a:r>
                        <a:rPr kumimoji="1" lang="ja-JP" altLang="en-US" sz="1000" kern="1200" dirty="0" smtClean="0">
                          <a:solidFill>
                            <a:schemeClr val="dk1"/>
                          </a:solidFill>
                          <a:effectLst/>
                          <a:latin typeface="+mn-ea"/>
                          <a:ea typeface="+mn-ea"/>
                          <a:cs typeface="+mn-cs"/>
                        </a:rPr>
                        <a:t>　②</a:t>
                      </a:r>
                      <a:r>
                        <a:rPr kumimoji="1" lang="ja-JP" altLang="ja-JP" sz="1000" kern="1200" dirty="0" smtClean="0">
                          <a:solidFill>
                            <a:schemeClr val="dk1"/>
                          </a:solidFill>
                          <a:effectLst/>
                          <a:latin typeface="+mn-ea"/>
                          <a:ea typeface="+mn-ea"/>
                          <a:cs typeface="+mn-cs"/>
                        </a:rPr>
                        <a:t>地域ケア会議に年１回以上出席</a:t>
                      </a:r>
                      <a:endParaRPr kumimoji="1" lang="en-US" altLang="ja-JP" sz="1000" kern="1200" dirty="0" smtClean="0">
                        <a:solidFill>
                          <a:schemeClr val="dk1"/>
                        </a:solidFill>
                        <a:effectLst/>
                        <a:latin typeface="+mn-ea"/>
                        <a:ea typeface="+mn-ea"/>
                        <a:cs typeface="+mn-cs"/>
                      </a:endParaRPr>
                    </a:p>
                    <a:p>
                      <a:pPr marL="0" marR="0" indent="0" algn="l" defTabSz="914400" rtl="0" eaLnBrk="1" fontAlgn="auto" latinLnBrk="0" hangingPunct="1">
                        <a:lnSpc>
                          <a:spcPct val="100000"/>
                        </a:lnSpc>
                        <a:spcBef>
                          <a:spcPts val="0"/>
                        </a:spcBef>
                        <a:spcAft>
                          <a:spcPts val="0"/>
                        </a:spcAft>
                        <a:buClrTx/>
                        <a:buSzTx/>
                        <a:buFontTx/>
                        <a:buNone/>
                        <a:tabLst/>
                        <a:defRPr/>
                      </a:pPr>
                      <a:r>
                        <a:rPr kumimoji="1" lang="ja-JP" altLang="en-US" sz="1000" kern="1200" dirty="0" smtClean="0">
                          <a:solidFill>
                            <a:schemeClr val="dk1"/>
                          </a:solidFill>
                          <a:effectLst/>
                          <a:latin typeface="+mn-ea"/>
                          <a:ea typeface="+mn-ea"/>
                          <a:cs typeface="+mn-cs"/>
                        </a:rPr>
                        <a:t>　③居宅介護支援事業所の指定</a:t>
                      </a:r>
                      <a:endParaRPr lang="ja-JP" altLang="ja-JP" sz="1100" dirty="0" smtClean="0">
                        <a:effectLs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r>
              <a:tr h="260252">
                <a:tc rowSpan="2">
                  <a:txBody>
                    <a:bodyPr/>
                    <a:lstStyle/>
                    <a:p>
                      <a:r>
                        <a:rPr kumimoji="1" lang="ja-JP" altLang="ja-JP" sz="1200" b="1" kern="1200" dirty="0" smtClean="0">
                          <a:solidFill>
                            <a:schemeClr val="dk1"/>
                          </a:solidFill>
                          <a:effectLst/>
                          <a:latin typeface="+mn-lt"/>
                          <a:ea typeface="+mn-ea"/>
                          <a:cs typeface="+mn-cs"/>
                        </a:rPr>
                        <a:t>在宅医療の提供</a:t>
                      </a:r>
                      <a:endParaRPr kumimoji="1" lang="en-US" altLang="ja-JP" sz="1200" b="1" kern="1200" dirty="0" smtClean="0">
                        <a:solidFill>
                          <a:schemeClr val="dk1"/>
                        </a:solidFill>
                        <a:effectLst/>
                        <a:latin typeface="+mn-lt"/>
                        <a:ea typeface="+mn-ea"/>
                        <a:cs typeface="+mn-cs"/>
                      </a:endParaRPr>
                    </a:p>
                    <a:p>
                      <a:r>
                        <a:rPr kumimoji="1" lang="ja-JP" altLang="en-US" sz="1200" b="1" kern="1200" dirty="0" smtClean="0">
                          <a:solidFill>
                            <a:schemeClr val="dk1"/>
                          </a:solidFill>
                          <a:effectLst/>
                          <a:latin typeface="+mn-lt"/>
                          <a:ea typeface="+mn-ea"/>
                          <a:cs typeface="+mn-cs"/>
                        </a:rPr>
                        <a:t>及</a:t>
                      </a:r>
                      <a:r>
                        <a:rPr kumimoji="1" lang="ja-JP" altLang="ja-JP" sz="1200" b="1" kern="1200" dirty="0" smtClean="0">
                          <a:solidFill>
                            <a:schemeClr val="dk1"/>
                          </a:solidFill>
                          <a:effectLst/>
                          <a:latin typeface="+mn-lt"/>
                          <a:ea typeface="+mn-ea"/>
                          <a:cs typeface="+mn-cs"/>
                        </a:rPr>
                        <a:t>び２４時間の対応</a:t>
                      </a:r>
                      <a:endParaRPr kumimoji="1" lang="ja-JP" altLang="en-US" sz="1200" b="1"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gridSpan="3">
                  <a:txBody>
                    <a:bodyPr/>
                    <a:lstStyle/>
                    <a:p>
                      <a:pPr lvl="0"/>
                      <a:r>
                        <a:rPr kumimoji="1" lang="ja-JP" altLang="en-US" sz="1100" kern="1200" dirty="0" smtClean="0">
                          <a:solidFill>
                            <a:schemeClr val="dk1"/>
                          </a:solidFill>
                          <a:effectLst/>
                          <a:latin typeface="+mn-lt"/>
                          <a:ea typeface="+mn-ea"/>
                          <a:cs typeface="+mn-cs"/>
                        </a:rPr>
                        <a:t>・</a:t>
                      </a:r>
                      <a:r>
                        <a:rPr kumimoji="1" lang="ja-JP" altLang="ja-JP" sz="1100" kern="1200" dirty="0" smtClean="0">
                          <a:solidFill>
                            <a:schemeClr val="dk1"/>
                          </a:solidFill>
                          <a:effectLst/>
                          <a:latin typeface="+mn-lt"/>
                          <a:ea typeface="+mn-ea"/>
                          <a:cs typeface="+mn-cs"/>
                        </a:rPr>
                        <a:t>在宅医療</a:t>
                      </a:r>
                      <a:r>
                        <a:rPr kumimoji="1" lang="ja-JP" altLang="en-US" sz="1100" kern="1200" dirty="0" smtClean="0">
                          <a:solidFill>
                            <a:schemeClr val="dk1"/>
                          </a:solidFill>
                          <a:effectLst/>
                          <a:latin typeface="+mn-lt"/>
                          <a:ea typeface="+mn-ea"/>
                          <a:cs typeface="+mn-cs"/>
                        </a:rPr>
                        <a:t>を行う旨の</a:t>
                      </a:r>
                      <a:r>
                        <a:rPr kumimoji="1" lang="ja-JP" altLang="ja-JP" sz="1100" kern="1200" dirty="0" smtClean="0">
                          <a:solidFill>
                            <a:schemeClr val="dk1"/>
                          </a:solidFill>
                          <a:effectLst/>
                          <a:latin typeface="+mn-lt"/>
                          <a:ea typeface="+mn-ea"/>
                          <a:cs typeface="+mn-cs"/>
                        </a:rPr>
                        <a:t>院内掲示、</a:t>
                      </a:r>
                      <a:r>
                        <a:rPr kumimoji="1" lang="ja-JP" altLang="en-US" sz="1100" kern="1200" dirty="0" smtClean="0">
                          <a:solidFill>
                            <a:schemeClr val="dk1"/>
                          </a:solidFill>
                          <a:effectLst/>
                          <a:latin typeface="+mn-lt"/>
                          <a:ea typeface="+mn-ea"/>
                          <a:cs typeface="+mn-cs"/>
                        </a:rPr>
                        <a:t>当該患者に対し</a:t>
                      </a:r>
                      <a:r>
                        <a:rPr lang="en-US" altLang="ja-JP" sz="1100" dirty="0" smtClean="0"/>
                        <a:t>24</a:t>
                      </a:r>
                      <a:r>
                        <a:rPr lang="ja-JP" altLang="en-US" sz="1100" dirty="0" smtClean="0"/>
                        <a:t>時間の対応</a:t>
                      </a:r>
                      <a:r>
                        <a:rPr lang="ja-JP" altLang="ja-JP" sz="1100" dirty="0" smtClean="0"/>
                        <a:t>を行って</a:t>
                      </a:r>
                      <a:r>
                        <a:rPr lang="ja-JP" altLang="en-US" sz="1100" dirty="0" smtClean="0"/>
                        <a:t>いること</a:t>
                      </a:r>
                      <a:endParaRPr kumimoji="1" lang="en-US" altLang="ja-JP" sz="1100" kern="1200" dirty="0" smtClean="0">
                        <a:solidFill>
                          <a:schemeClr val="dk1"/>
                        </a:solidFill>
                        <a:effectLst/>
                        <a:latin typeface="+mn-lt"/>
                        <a:ea typeface="+mn-ea"/>
                        <a:cs typeface="+mn-cs"/>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kumimoji="1" lang="ja-JP" altLang="en-US"/>
                    </a:p>
                  </a:txBody>
                  <a:tcPr/>
                </a:tc>
                <a:tc hMerge="1">
                  <a:txBody>
                    <a:bodyPr/>
                    <a:lstStyle/>
                    <a:p>
                      <a:endParaRPr kumimoji="1" lang="ja-JP" altLang="en-US"/>
                    </a:p>
                  </a:txBody>
                  <a:tcPr/>
                </a:tc>
              </a:tr>
              <a:tr h="831632">
                <a:tc vMerge="1">
                  <a:txBody>
                    <a:bodyPr/>
                    <a:lstStyle/>
                    <a:p>
                      <a:endParaRPr kumimoji="1" lang="ja-JP" altLang="en-US"/>
                    </a:p>
                  </a:txBody>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dk1"/>
                          </a:solidFill>
                          <a:effectLst/>
                          <a:latin typeface="+mn-lt"/>
                          <a:ea typeface="+mn-ea"/>
                          <a:cs typeface="+mn-cs"/>
                        </a:rPr>
                        <a:t>・下記の</a:t>
                      </a:r>
                      <a:r>
                        <a:rPr kumimoji="1" lang="ja-JP" altLang="en-US" sz="1100" b="1" u="sng" kern="1200" dirty="0" smtClean="0">
                          <a:solidFill>
                            <a:srgbClr val="00B0F0"/>
                          </a:solidFill>
                          <a:effectLst/>
                          <a:latin typeface="+mn-lt"/>
                          <a:ea typeface="+mn-ea"/>
                          <a:cs typeface="+mn-cs"/>
                        </a:rPr>
                        <a:t>すべて</a:t>
                      </a:r>
                      <a:r>
                        <a:rPr kumimoji="1" lang="ja-JP" altLang="en-US" sz="1100" kern="1200" dirty="0" smtClean="0">
                          <a:solidFill>
                            <a:schemeClr val="dk1"/>
                          </a:solidFill>
                          <a:effectLst/>
                          <a:latin typeface="+mn-lt"/>
                          <a:ea typeface="+mn-ea"/>
                          <a:cs typeface="+mn-cs"/>
                        </a:rPr>
                        <a:t>を満たす</a:t>
                      </a:r>
                      <a:endParaRPr kumimoji="1" lang="en-US" altLang="ja-JP" sz="1100" kern="1200" dirty="0" smtClean="0">
                        <a:solidFill>
                          <a:schemeClr val="dk1"/>
                        </a:solidFill>
                        <a:effectLst/>
                        <a:latin typeface="+mn-lt"/>
                        <a:ea typeface="+mn-ea"/>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strike="dblStrike" kern="1200" baseline="0" dirty="0" smtClean="0">
                          <a:solidFill>
                            <a:srgbClr val="FF0000"/>
                          </a:solidFill>
                          <a:effectLst/>
                          <a:latin typeface="+mn-lt"/>
                          <a:ea typeface="+mn-ea"/>
                          <a:cs typeface="+mn-cs"/>
                        </a:rPr>
                        <a:t>①</a:t>
                      </a:r>
                      <a:r>
                        <a:rPr kumimoji="1" lang="ja-JP" altLang="ja-JP" sz="1050" strike="dblStrike" kern="1200" baseline="0" dirty="0" smtClean="0">
                          <a:solidFill>
                            <a:srgbClr val="FF0000"/>
                          </a:solidFill>
                          <a:effectLst/>
                          <a:latin typeface="+mn-lt"/>
                          <a:ea typeface="+mn-ea"/>
                          <a:cs typeface="+mn-cs"/>
                        </a:rPr>
                        <a:t>２次救急</a:t>
                      </a:r>
                      <a:r>
                        <a:rPr kumimoji="1" lang="ja-JP" altLang="en-US" sz="1050" strike="dblStrike" kern="1200" baseline="0" dirty="0" smtClean="0">
                          <a:solidFill>
                            <a:srgbClr val="FF0000"/>
                          </a:solidFill>
                          <a:effectLst/>
                          <a:latin typeface="+mn-lt"/>
                          <a:ea typeface="+mn-ea"/>
                          <a:cs typeface="+mn-cs"/>
                        </a:rPr>
                        <a:t>指定病院、救急告示病院又は</a:t>
                      </a:r>
                      <a:endParaRPr kumimoji="1" lang="en-US" altLang="ja-JP" sz="1050" strike="dblStrike" kern="1200" baseline="0" dirty="0" smtClean="0">
                        <a:solidFill>
                          <a:srgbClr val="FF0000"/>
                        </a:solidFill>
                        <a:effectLst/>
                        <a:latin typeface="+mn-lt"/>
                        <a:ea typeface="+mn-ea"/>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en-US" altLang="ja-JP" sz="1050" strike="dblStrike" kern="1200" baseline="0" dirty="0" smtClean="0">
                          <a:solidFill>
                            <a:srgbClr val="FF0000"/>
                          </a:solidFill>
                          <a:effectLst/>
                          <a:latin typeface="+mn-lt"/>
                          <a:ea typeface="+mn-ea"/>
                          <a:cs typeface="+mn-cs"/>
                        </a:rPr>
                        <a:t>   </a:t>
                      </a:r>
                      <a:r>
                        <a:rPr kumimoji="1" lang="ja-JP" altLang="en-US" sz="1050" strike="dblStrike" kern="1200" baseline="0" dirty="0" smtClean="0">
                          <a:solidFill>
                            <a:srgbClr val="FF0000"/>
                          </a:solidFill>
                          <a:effectLst/>
                          <a:latin typeface="+mn-lt"/>
                          <a:ea typeface="+mn-ea"/>
                          <a:cs typeface="+mn-cs"/>
                        </a:rPr>
                        <a:t>病院群輪番制病院</a:t>
                      </a:r>
                      <a:endParaRPr kumimoji="1" lang="en-US" altLang="ja-JP" sz="1050" strike="dblStrike" kern="1200" baseline="0" dirty="0" smtClean="0">
                        <a:solidFill>
                          <a:srgbClr val="FF0000"/>
                        </a:solidFill>
                        <a:effectLst/>
                        <a:latin typeface="+mn-lt"/>
                        <a:ea typeface="+mn-ea"/>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kern="1200" dirty="0" smtClean="0">
                          <a:solidFill>
                            <a:schemeClr val="dk1"/>
                          </a:solidFill>
                          <a:effectLst/>
                          <a:latin typeface="+mn-lt"/>
                          <a:ea typeface="+mn-ea"/>
                          <a:cs typeface="+mn-cs"/>
                        </a:rPr>
                        <a:t>②地域包括ケア病棟入院料等の届出</a:t>
                      </a:r>
                      <a:endParaRPr kumimoji="1" lang="en-US" altLang="ja-JP" sz="1050" kern="1200" dirty="0" smtClean="0">
                        <a:solidFill>
                          <a:schemeClr val="dk1"/>
                        </a:solidFill>
                        <a:effectLst/>
                        <a:latin typeface="+mn-lt"/>
                        <a:ea typeface="+mn-ea"/>
                        <a:cs typeface="+mn-cs"/>
                      </a:endParaRPr>
                    </a:p>
                    <a:p>
                      <a:pPr marL="0" marR="0" lvl="0" indent="0" algn="l" defTabSz="914400" rtl="0" eaLnBrk="1" fontAlgn="auto" latinLnBrk="0" hangingPunct="1">
                        <a:lnSpc>
                          <a:spcPts val="1200"/>
                        </a:lnSpc>
                        <a:spcBef>
                          <a:spcPts val="0"/>
                        </a:spcBef>
                        <a:spcAft>
                          <a:spcPts val="0"/>
                        </a:spcAft>
                        <a:buClrTx/>
                        <a:buSzTx/>
                        <a:buFontTx/>
                        <a:buNone/>
                        <a:tabLst/>
                        <a:defRPr/>
                      </a:pPr>
                      <a:r>
                        <a:rPr kumimoji="1" lang="ja-JP" altLang="en-US" sz="1050" kern="1200" dirty="0" smtClean="0">
                          <a:solidFill>
                            <a:schemeClr val="dk1"/>
                          </a:solidFill>
                          <a:effectLst/>
                          <a:latin typeface="+mn-lt"/>
                          <a:ea typeface="+mn-ea"/>
                          <a:cs typeface="+mn-cs"/>
                        </a:rPr>
                        <a:t>③</a:t>
                      </a:r>
                      <a:r>
                        <a:rPr kumimoji="1" lang="ja-JP" altLang="ja-JP" sz="1050" kern="1200" dirty="0" smtClean="0">
                          <a:solidFill>
                            <a:schemeClr val="dk1"/>
                          </a:solidFill>
                          <a:effectLst/>
                          <a:latin typeface="+mn-lt"/>
                          <a:ea typeface="+mn-ea"/>
                          <a:cs typeface="+mn-cs"/>
                        </a:rPr>
                        <a:t>在宅療養支援病院</a:t>
                      </a:r>
                      <a:endParaRPr lang="ja-JP" altLang="ja-JP" sz="1050" dirty="0" smtClean="0">
                        <a:effectLs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dk1"/>
                          </a:solidFill>
                          <a:effectLst/>
                          <a:latin typeface="+mn-lt"/>
                          <a:ea typeface="+mn-ea"/>
                          <a:cs typeface="+mn-cs"/>
                        </a:rPr>
                        <a:t>・下記の</a:t>
                      </a:r>
                      <a:r>
                        <a:rPr kumimoji="1" lang="ja-JP" altLang="en-US" sz="1100" b="1" u="sng" kern="1200" dirty="0" smtClean="0">
                          <a:solidFill>
                            <a:srgbClr val="00B0F0"/>
                          </a:solidFill>
                          <a:effectLst/>
                          <a:latin typeface="+mn-lt"/>
                          <a:ea typeface="+mn-ea"/>
                          <a:cs typeface="+mn-cs"/>
                        </a:rPr>
                        <a:t>すべて</a:t>
                      </a:r>
                      <a:r>
                        <a:rPr kumimoji="1" lang="ja-JP" altLang="en-US" sz="1100" kern="1200" dirty="0" smtClean="0">
                          <a:solidFill>
                            <a:schemeClr val="dk1"/>
                          </a:solidFill>
                          <a:effectLst/>
                          <a:latin typeface="+mn-lt"/>
                          <a:ea typeface="+mn-ea"/>
                          <a:cs typeface="+mn-cs"/>
                        </a:rPr>
                        <a:t>を満たす</a:t>
                      </a:r>
                      <a:endParaRPr kumimoji="1" lang="en-US" altLang="ja-JP" sz="1100" kern="1200" dirty="0" smtClean="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smtClean="0">
                          <a:solidFill>
                            <a:schemeClr val="dk1"/>
                          </a:solidFill>
                          <a:effectLst/>
                          <a:latin typeface="+mn-lt"/>
                          <a:ea typeface="+mn-ea"/>
                          <a:cs typeface="+mn-cs"/>
                        </a:rPr>
                        <a:t>①</a:t>
                      </a:r>
                      <a:r>
                        <a:rPr kumimoji="1" lang="ja-JP" altLang="ja-JP" sz="1050" kern="1200" dirty="0" smtClean="0">
                          <a:solidFill>
                            <a:schemeClr val="dk1"/>
                          </a:solidFill>
                          <a:effectLst/>
                          <a:latin typeface="+mn-lt"/>
                          <a:ea typeface="+mn-ea"/>
                          <a:cs typeface="+mn-cs"/>
                        </a:rPr>
                        <a:t>時間外対応加算１</a:t>
                      </a:r>
                      <a:r>
                        <a:rPr kumimoji="1" lang="ja-JP" altLang="en-US" sz="1050" kern="1200" dirty="0" smtClean="0">
                          <a:solidFill>
                            <a:schemeClr val="dk1"/>
                          </a:solidFill>
                          <a:effectLst/>
                          <a:latin typeface="+mn-lt"/>
                          <a:ea typeface="+mn-ea"/>
                          <a:cs typeface="+mn-cs"/>
                        </a:rPr>
                        <a:t>の届出</a:t>
                      </a:r>
                      <a:endParaRPr kumimoji="1" lang="en-US" altLang="ja-JP" sz="1050" kern="1200" dirty="0" smtClean="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smtClean="0">
                          <a:solidFill>
                            <a:schemeClr val="dk1"/>
                          </a:solidFill>
                          <a:effectLst/>
                          <a:latin typeface="+mn-lt"/>
                          <a:ea typeface="+mn-ea"/>
                          <a:cs typeface="+mn-cs"/>
                        </a:rPr>
                        <a:t>②常勤</a:t>
                      </a:r>
                      <a:r>
                        <a:rPr kumimoji="1" lang="ja-JP" altLang="ja-JP" sz="1050" kern="1200" dirty="0" smtClean="0">
                          <a:solidFill>
                            <a:schemeClr val="dk1"/>
                          </a:solidFill>
                          <a:effectLst/>
                          <a:latin typeface="+mn-lt"/>
                          <a:ea typeface="+mn-ea"/>
                          <a:cs typeface="+mn-cs"/>
                        </a:rPr>
                        <a:t>医師が</a:t>
                      </a:r>
                      <a:r>
                        <a:rPr kumimoji="1" lang="ja-JP" altLang="ja-JP" sz="1050" strike="dblStrike" kern="1200" baseline="0" dirty="0" smtClean="0">
                          <a:solidFill>
                            <a:schemeClr val="dk1"/>
                          </a:solidFill>
                          <a:effectLst/>
                          <a:latin typeface="+mn-lt"/>
                          <a:ea typeface="+mn-ea"/>
                          <a:cs typeface="+mn-cs"/>
                        </a:rPr>
                        <a:t>３</a:t>
                      </a:r>
                      <a:r>
                        <a:rPr kumimoji="1" lang="ja-JP" altLang="en-US" sz="1050" b="1" strike="noStrike" kern="1200" baseline="0" dirty="0" smtClean="0">
                          <a:solidFill>
                            <a:srgbClr val="FF0000"/>
                          </a:solidFill>
                          <a:effectLst/>
                          <a:latin typeface="+mn-lt"/>
                          <a:ea typeface="+mn-ea"/>
                          <a:cs typeface="+mn-cs"/>
                        </a:rPr>
                        <a:t>２</a:t>
                      </a:r>
                      <a:r>
                        <a:rPr kumimoji="1" lang="ja-JP" altLang="ja-JP" sz="1050" kern="1200" dirty="0" smtClean="0">
                          <a:solidFill>
                            <a:schemeClr val="dk1"/>
                          </a:solidFill>
                          <a:effectLst/>
                          <a:latin typeface="+mn-lt"/>
                          <a:ea typeface="+mn-ea"/>
                          <a:cs typeface="+mn-cs"/>
                        </a:rPr>
                        <a:t>人以上在籍</a:t>
                      </a:r>
                      <a:endParaRPr kumimoji="1" lang="en-US" altLang="ja-JP" sz="1050" kern="1200" dirty="0" smtClean="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smtClean="0">
                          <a:solidFill>
                            <a:schemeClr val="dk1"/>
                          </a:solidFill>
                          <a:effectLst/>
                          <a:latin typeface="+mn-lt"/>
                          <a:ea typeface="+mn-ea"/>
                          <a:cs typeface="+mn-cs"/>
                        </a:rPr>
                        <a:t>③</a:t>
                      </a:r>
                      <a:r>
                        <a:rPr kumimoji="1" lang="ja-JP" altLang="ja-JP" sz="1050" kern="1200" dirty="0" smtClean="0">
                          <a:solidFill>
                            <a:schemeClr val="dk1"/>
                          </a:solidFill>
                          <a:effectLst/>
                          <a:latin typeface="+mn-lt"/>
                          <a:ea typeface="+mn-ea"/>
                          <a:cs typeface="+mn-cs"/>
                        </a:rPr>
                        <a:t>在宅療養支援診療所</a:t>
                      </a:r>
                      <a:endParaRPr lang="ja-JP" altLang="ja-JP" sz="1050" dirty="0" smtClean="0">
                        <a:effectLs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100" kern="1200" dirty="0" smtClean="0">
                          <a:solidFill>
                            <a:schemeClr val="dk1"/>
                          </a:solidFill>
                          <a:effectLst/>
                          <a:latin typeface="+mn-lt"/>
                          <a:ea typeface="+mn-ea"/>
                          <a:cs typeface="+mn-cs"/>
                        </a:rPr>
                        <a:t>・下記のうち</a:t>
                      </a:r>
                      <a:r>
                        <a:rPr kumimoji="1" lang="ja-JP" altLang="en-US" sz="1100" b="1" u="sng" kern="1200" dirty="0" smtClean="0">
                          <a:solidFill>
                            <a:srgbClr val="00B0F0"/>
                          </a:solidFill>
                          <a:effectLst/>
                          <a:latin typeface="+mn-lt"/>
                          <a:ea typeface="+mn-ea"/>
                          <a:cs typeface="+mn-cs"/>
                        </a:rPr>
                        <a:t>いずれか１つ</a:t>
                      </a:r>
                      <a:r>
                        <a:rPr kumimoji="1" lang="ja-JP" altLang="en-US" sz="1100" kern="1200" dirty="0" smtClean="0">
                          <a:solidFill>
                            <a:schemeClr val="dk1"/>
                          </a:solidFill>
                          <a:effectLst/>
                          <a:latin typeface="+mn-lt"/>
                          <a:ea typeface="+mn-ea"/>
                          <a:cs typeface="+mn-cs"/>
                        </a:rPr>
                        <a:t>を満たす</a:t>
                      </a:r>
                      <a:endParaRPr kumimoji="1" lang="en-US" altLang="ja-JP" sz="1100" kern="1200" dirty="0" smtClean="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smtClean="0">
                          <a:solidFill>
                            <a:schemeClr val="dk1"/>
                          </a:solidFill>
                          <a:effectLst/>
                          <a:latin typeface="+mn-lt"/>
                          <a:ea typeface="+mn-ea"/>
                          <a:cs typeface="+mn-cs"/>
                        </a:rPr>
                        <a:t>①</a:t>
                      </a:r>
                      <a:r>
                        <a:rPr kumimoji="1" lang="ja-JP" altLang="ja-JP" sz="1050" kern="1200" dirty="0" smtClean="0">
                          <a:solidFill>
                            <a:schemeClr val="dk1"/>
                          </a:solidFill>
                          <a:effectLst/>
                          <a:latin typeface="+mn-lt"/>
                          <a:ea typeface="+mn-ea"/>
                          <a:cs typeface="+mn-cs"/>
                        </a:rPr>
                        <a:t>時間外対応加算１</a:t>
                      </a:r>
                      <a:r>
                        <a:rPr kumimoji="1" lang="ja-JP" altLang="en-US" sz="1050" kern="1200" dirty="0" smtClean="0">
                          <a:solidFill>
                            <a:srgbClr val="00B0F0"/>
                          </a:solidFill>
                          <a:effectLst/>
                          <a:latin typeface="+mn-lt"/>
                          <a:ea typeface="+mn-ea"/>
                          <a:cs typeface="+mn-cs"/>
                        </a:rPr>
                        <a:t>又は２</a:t>
                      </a:r>
                      <a:r>
                        <a:rPr kumimoji="1" lang="ja-JP" altLang="en-US" sz="1050" kern="1200" dirty="0" smtClean="0">
                          <a:solidFill>
                            <a:schemeClr val="dk1"/>
                          </a:solidFill>
                          <a:effectLst/>
                          <a:latin typeface="+mn-lt"/>
                          <a:ea typeface="+mn-ea"/>
                          <a:cs typeface="+mn-cs"/>
                        </a:rPr>
                        <a:t>の届出</a:t>
                      </a:r>
                      <a:endParaRPr kumimoji="1" lang="en-US" altLang="ja-JP" sz="1050" kern="1200" dirty="0" smtClean="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smtClean="0">
                          <a:solidFill>
                            <a:schemeClr val="dk1"/>
                          </a:solidFill>
                          <a:effectLst/>
                          <a:latin typeface="+mn-lt"/>
                          <a:ea typeface="+mn-ea"/>
                          <a:cs typeface="+mn-cs"/>
                        </a:rPr>
                        <a:t>②常勤</a:t>
                      </a:r>
                      <a:r>
                        <a:rPr kumimoji="1" lang="ja-JP" altLang="ja-JP" sz="1050" kern="1200" dirty="0" smtClean="0">
                          <a:solidFill>
                            <a:schemeClr val="dk1"/>
                          </a:solidFill>
                          <a:effectLst/>
                          <a:latin typeface="+mn-lt"/>
                          <a:ea typeface="+mn-ea"/>
                          <a:cs typeface="+mn-cs"/>
                        </a:rPr>
                        <a:t>医師が</a:t>
                      </a:r>
                      <a:r>
                        <a:rPr kumimoji="1" lang="ja-JP" altLang="ja-JP" sz="1050" b="0" i="0" u="none" strike="dblStrike" kern="1200" cap="none" spc="0" normalizeH="0" baseline="0" noProof="0" dirty="0" smtClean="0">
                          <a:ln>
                            <a:noFill/>
                          </a:ln>
                          <a:solidFill>
                            <a:prstClr val="black"/>
                          </a:solidFill>
                          <a:effectLst/>
                          <a:uLnTx/>
                          <a:uFillTx/>
                          <a:latin typeface="+mn-lt"/>
                          <a:ea typeface="+mn-ea"/>
                          <a:cs typeface="+mn-cs"/>
                        </a:rPr>
                        <a:t>３</a:t>
                      </a:r>
                      <a:r>
                        <a:rPr kumimoji="1" lang="ja-JP" altLang="en-US" sz="1050" b="1" i="0" u="none" strike="noStrike" kern="1200" cap="none" spc="0" normalizeH="0" baseline="0" noProof="0" dirty="0" smtClean="0">
                          <a:ln>
                            <a:noFill/>
                          </a:ln>
                          <a:solidFill>
                            <a:srgbClr val="FF0000"/>
                          </a:solidFill>
                          <a:effectLst/>
                          <a:uLnTx/>
                          <a:uFillTx/>
                          <a:latin typeface="+mn-lt"/>
                          <a:ea typeface="+mn-ea"/>
                          <a:cs typeface="+mn-cs"/>
                        </a:rPr>
                        <a:t>２</a:t>
                      </a:r>
                      <a:r>
                        <a:rPr kumimoji="1" lang="ja-JP" altLang="ja-JP" sz="1050" kern="1200" dirty="0" smtClean="0">
                          <a:solidFill>
                            <a:schemeClr val="dk1"/>
                          </a:solidFill>
                          <a:effectLst/>
                          <a:latin typeface="+mn-lt"/>
                          <a:ea typeface="+mn-ea"/>
                          <a:cs typeface="+mn-cs"/>
                        </a:rPr>
                        <a:t>人以上在籍</a:t>
                      </a:r>
                      <a:endParaRPr kumimoji="1" lang="en-US" altLang="ja-JP" sz="1050" kern="1200" dirty="0" smtClean="0">
                        <a:solidFill>
                          <a:schemeClr val="dk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050" kern="1200" dirty="0" smtClean="0">
                          <a:solidFill>
                            <a:schemeClr val="dk1"/>
                          </a:solidFill>
                          <a:effectLst/>
                          <a:latin typeface="+mn-lt"/>
                          <a:ea typeface="+mn-ea"/>
                          <a:cs typeface="+mn-cs"/>
                        </a:rPr>
                        <a:t>③</a:t>
                      </a:r>
                      <a:r>
                        <a:rPr kumimoji="1" lang="ja-JP" altLang="ja-JP" sz="1050" kern="1200" dirty="0" smtClean="0">
                          <a:solidFill>
                            <a:schemeClr val="dk1"/>
                          </a:solidFill>
                          <a:effectLst/>
                          <a:latin typeface="+mn-lt"/>
                          <a:ea typeface="+mn-ea"/>
                          <a:cs typeface="+mn-cs"/>
                        </a:rPr>
                        <a:t>在宅療養支援診療所</a:t>
                      </a:r>
                      <a:endParaRPr lang="ja-JP" altLang="ja-JP" sz="1050" dirty="0" smtClean="0">
                        <a:effectLst/>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3" name="正方形/長方形 2"/>
          <p:cNvSpPr/>
          <p:nvPr/>
        </p:nvSpPr>
        <p:spPr>
          <a:xfrm>
            <a:off x="4661567" y="5052860"/>
            <a:ext cx="4953000" cy="707886"/>
          </a:xfrm>
          <a:prstGeom prst="rect">
            <a:avLst/>
          </a:prstGeom>
        </p:spPr>
        <p:txBody>
          <a:bodyPr>
            <a:spAutoFit/>
          </a:bodyPr>
          <a:lstStyle/>
          <a:p>
            <a:r>
              <a:rPr lang="ja-JP" altLang="en-US" sz="1000" dirty="0">
                <a:solidFill>
                  <a:prstClr val="black"/>
                </a:solidFill>
                <a:latin typeface="ＭＳ Ｐゴシック"/>
              </a:rPr>
              <a:t>　</a:t>
            </a:r>
            <a:r>
              <a:rPr lang="ja-JP" altLang="en-US" sz="1000" dirty="0" smtClean="0">
                <a:solidFill>
                  <a:prstClr val="black"/>
                </a:solidFill>
                <a:latin typeface="ＭＳ Ｐゴシック"/>
              </a:rPr>
              <a:t>④介護保険の生活期リハの提供</a:t>
            </a:r>
            <a:endParaRPr lang="en-US" altLang="ja-JP" sz="1000" dirty="0" smtClean="0">
              <a:solidFill>
                <a:prstClr val="black"/>
              </a:solidFill>
              <a:latin typeface="ＭＳ Ｐゴシック"/>
            </a:endParaRPr>
          </a:p>
          <a:p>
            <a:r>
              <a:rPr lang="ja-JP" altLang="en-US" sz="1000" dirty="0">
                <a:solidFill>
                  <a:prstClr val="black"/>
                </a:solidFill>
                <a:latin typeface="ＭＳ Ｐゴシック"/>
              </a:rPr>
              <a:t>　</a:t>
            </a:r>
            <a:r>
              <a:rPr lang="ja-JP" altLang="en-US" sz="1000" dirty="0" smtClean="0">
                <a:solidFill>
                  <a:prstClr val="black"/>
                </a:solidFill>
                <a:latin typeface="ＭＳ Ｐゴシック"/>
              </a:rPr>
              <a:t>⑤介護サービス事業所の併設</a:t>
            </a:r>
            <a:r>
              <a:rPr lang="ja-JP" altLang="en-US" sz="1000" dirty="0">
                <a:solidFill>
                  <a:prstClr val="black"/>
                </a:solidFill>
                <a:latin typeface="ＭＳ Ｐゴシック"/>
              </a:rPr>
              <a:t>　</a:t>
            </a:r>
            <a:endParaRPr lang="en-US" altLang="ja-JP" sz="1000" dirty="0">
              <a:solidFill>
                <a:prstClr val="black"/>
              </a:solidFill>
              <a:latin typeface="ＭＳ Ｐゴシック"/>
            </a:endParaRPr>
          </a:p>
          <a:p>
            <a:pPr>
              <a:defRPr/>
            </a:pPr>
            <a:r>
              <a:rPr lang="ja-JP" altLang="en-US" sz="1000" dirty="0">
                <a:solidFill>
                  <a:prstClr val="black"/>
                </a:solidFill>
                <a:latin typeface="ＭＳ Ｐゴシック"/>
              </a:rPr>
              <a:t>　</a:t>
            </a:r>
            <a:r>
              <a:rPr lang="ja-JP" altLang="en-US" sz="1000" dirty="0" smtClean="0">
                <a:solidFill>
                  <a:prstClr val="black"/>
                </a:solidFill>
                <a:latin typeface="ＭＳ Ｐゴシック"/>
              </a:rPr>
              <a:t>⑥介護認定審査会に参加</a:t>
            </a:r>
            <a:endParaRPr lang="en-US" altLang="ja-JP" sz="1000" dirty="0" smtClean="0">
              <a:solidFill>
                <a:prstClr val="black"/>
              </a:solidFill>
              <a:latin typeface="ＭＳ Ｐゴシック"/>
            </a:endParaRPr>
          </a:p>
          <a:p>
            <a:pPr>
              <a:defRPr/>
            </a:pPr>
            <a:r>
              <a:rPr lang="ja-JP" altLang="en-US" sz="1000" dirty="0">
                <a:solidFill>
                  <a:prstClr val="black"/>
                </a:solidFill>
                <a:latin typeface="ＭＳ Ｐゴシック"/>
              </a:rPr>
              <a:t>　</a:t>
            </a:r>
            <a:r>
              <a:rPr lang="ja-JP" altLang="en-US" sz="1000" dirty="0" smtClean="0">
                <a:solidFill>
                  <a:prstClr val="black"/>
                </a:solidFill>
                <a:latin typeface="ＭＳ Ｐゴシック"/>
              </a:rPr>
              <a:t>⑦所定の研修を受講</a:t>
            </a:r>
            <a:r>
              <a:rPr lang="ja-JP" altLang="en-US" sz="1000" dirty="0">
                <a:solidFill>
                  <a:prstClr val="black"/>
                </a:solidFill>
                <a:latin typeface="ＭＳ Ｐゴシック"/>
              </a:rPr>
              <a:t>　</a:t>
            </a:r>
            <a:endParaRPr lang="ja-JP" altLang="ja-JP" sz="1000" dirty="0">
              <a:solidFill>
                <a:prstClr val="black"/>
              </a:solidFill>
            </a:endParaRPr>
          </a:p>
        </p:txBody>
      </p:sp>
      <p:sp>
        <p:nvSpPr>
          <p:cNvPr id="7" name="正方形/長方形 6"/>
          <p:cNvSpPr/>
          <p:nvPr/>
        </p:nvSpPr>
        <p:spPr>
          <a:xfrm>
            <a:off x="6464818" y="5129804"/>
            <a:ext cx="3441190" cy="553998"/>
          </a:xfrm>
          <a:prstGeom prst="rect">
            <a:avLst/>
          </a:prstGeom>
        </p:spPr>
        <p:txBody>
          <a:bodyPr wrap="square">
            <a:spAutoFit/>
          </a:bodyPr>
          <a:lstStyle/>
          <a:p>
            <a:r>
              <a:rPr lang="ja-JP" altLang="en-US" sz="1000" dirty="0" smtClean="0">
                <a:solidFill>
                  <a:prstClr val="black"/>
                </a:solidFill>
                <a:latin typeface="ＭＳ Ｐゴシック"/>
              </a:rPr>
              <a:t>⑧</a:t>
            </a:r>
            <a:r>
              <a:rPr lang="ja-JP" altLang="ja-JP" sz="1000" dirty="0" smtClean="0">
                <a:solidFill>
                  <a:prstClr val="black"/>
                </a:solidFill>
                <a:latin typeface="ＭＳ Ｐゴシック"/>
              </a:rPr>
              <a:t>医師</a:t>
            </a:r>
            <a:r>
              <a:rPr lang="ja-JP" altLang="ja-JP" sz="1000" dirty="0">
                <a:solidFill>
                  <a:prstClr val="black"/>
                </a:solidFill>
                <a:latin typeface="ＭＳ Ｐゴシック"/>
              </a:rPr>
              <a:t>がケアマネージャーの資格を有して</a:t>
            </a:r>
            <a:r>
              <a:rPr lang="ja-JP" altLang="ja-JP" sz="1000" dirty="0" smtClean="0">
                <a:solidFill>
                  <a:prstClr val="black"/>
                </a:solidFill>
                <a:latin typeface="ＭＳ Ｐゴシック"/>
              </a:rPr>
              <a:t>いる</a:t>
            </a:r>
            <a:endParaRPr lang="en-US" altLang="ja-JP" sz="1000" dirty="0" smtClean="0">
              <a:solidFill>
                <a:prstClr val="black"/>
              </a:solidFill>
              <a:latin typeface="ＭＳ Ｐゴシック"/>
            </a:endParaRPr>
          </a:p>
          <a:p>
            <a:pPr marL="88900" indent="-88900"/>
            <a:r>
              <a:rPr lang="ja-JP" altLang="en-US" sz="1000" dirty="0" smtClean="0">
                <a:solidFill>
                  <a:prstClr val="black"/>
                </a:solidFill>
                <a:latin typeface="ＭＳ Ｐゴシック"/>
              </a:rPr>
              <a:t>⑨（病院の場合）総合評価加算の届出又は介護支援連携指導料の算定</a:t>
            </a:r>
            <a:endParaRPr lang="ja-JP" altLang="ja-JP" sz="1000" dirty="0">
              <a:solidFill>
                <a:prstClr val="black"/>
              </a:solidFill>
            </a:endParaRPr>
          </a:p>
        </p:txBody>
      </p:sp>
      <p:sp>
        <p:nvSpPr>
          <p:cNvPr id="8"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89</a:t>
            </a:fld>
            <a:endParaRPr lang="ja-JP" altLang="en-US" dirty="0">
              <a:solidFill>
                <a:prstClr val="black"/>
              </a:solidFill>
            </a:endParaRPr>
          </a:p>
        </p:txBody>
      </p:sp>
    </p:spTree>
    <p:extLst>
      <p:ext uri="{BB962C8B-B14F-4D97-AF65-F5344CB8AC3E}">
        <p14:creationId xmlns:p14="http://schemas.microsoft.com/office/powerpoint/2010/main" val="1564248861"/>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ChangeArrowheads="1"/>
          </p:cNvSpPr>
          <p:nvPr>
            <p:ph type="ctrTitle"/>
          </p:nvPr>
        </p:nvSpPr>
        <p:spPr>
          <a:xfrm>
            <a:off x="340537" y="152565"/>
            <a:ext cx="6328833" cy="504825"/>
          </a:xfrm>
        </p:spPr>
        <p:txBody>
          <a:bodyPr/>
          <a:lstStyle/>
          <a:p>
            <a:pPr algn="l" eaLnBrk="1" hangingPunct="1">
              <a:defRPr/>
            </a:pPr>
            <a:r>
              <a:rPr lang="ja-JP" altLang="en-US" sz="2600" dirty="0" smtClean="0">
                <a:ea typeface="HG創英角ｺﾞｼｯｸUB" pitchFamily="49" charset="-128"/>
              </a:rPr>
              <a:t>平成２８年度診療報酬改定の基本方針</a:t>
            </a:r>
            <a:endParaRPr lang="ja-JP" altLang="en-US" sz="2600" dirty="0" smtClean="0">
              <a:latin typeface="+mj-ea"/>
            </a:endParaRPr>
          </a:p>
        </p:txBody>
      </p:sp>
      <p:sp>
        <p:nvSpPr>
          <p:cNvPr id="178179" name="Rectangle 4"/>
          <p:cNvSpPr>
            <a:spLocks noChangeArrowheads="1"/>
          </p:cNvSpPr>
          <p:nvPr/>
        </p:nvSpPr>
        <p:spPr bwMode="auto">
          <a:xfrm>
            <a:off x="340536" y="822295"/>
            <a:ext cx="4972503" cy="374461"/>
          </a:xfrm>
          <a:prstGeom prst="rect">
            <a:avLst/>
          </a:prstGeom>
          <a:solidFill>
            <a:srgbClr val="FFFF00">
              <a:alpha val="45097"/>
            </a:srgbClr>
          </a:solidFill>
          <a:ln w="9525">
            <a:solidFill>
              <a:srgbClr val="000000"/>
            </a:solidFill>
            <a:miter lim="800000"/>
            <a:headEnd/>
            <a:tailEnd/>
          </a:ln>
        </p:spPr>
        <p:txBody>
          <a:bodyPr wrap="square">
            <a:spAutoFit/>
          </a:bodyP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lnSpc>
                <a:spcPts val="2200"/>
              </a:lnSpc>
              <a:spcBef>
                <a:spcPct val="0"/>
              </a:spcBef>
              <a:spcAft>
                <a:spcPct val="0"/>
              </a:spcAft>
              <a:buFontTx/>
              <a:buNone/>
            </a:pPr>
            <a:r>
              <a:rPr lang="ja-JP" altLang="en-US" sz="2200" dirty="0" smtClean="0">
                <a:solidFill>
                  <a:srgbClr val="000000"/>
                </a:solidFill>
              </a:rPr>
              <a:t>２．改定の基本的視点と具体的方向性①</a:t>
            </a:r>
            <a:endParaRPr lang="en-US" altLang="ja-JP" sz="2200" dirty="0" smtClean="0">
              <a:solidFill>
                <a:srgbClr val="000000"/>
              </a:solidFill>
            </a:endParaRPr>
          </a:p>
        </p:txBody>
      </p:sp>
      <p:sp>
        <p:nvSpPr>
          <p:cNvPr id="7" name="Rectangle 4"/>
          <p:cNvSpPr>
            <a:spLocks noChangeArrowheads="1"/>
          </p:cNvSpPr>
          <p:nvPr/>
        </p:nvSpPr>
        <p:spPr bwMode="auto">
          <a:xfrm>
            <a:off x="340537" y="1196753"/>
            <a:ext cx="9360827" cy="5319405"/>
          </a:xfrm>
          <a:prstGeom prst="rect">
            <a:avLst/>
          </a:prstGeom>
          <a:solidFill>
            <a:srgbClr val="CCECFF"/>
          </a:solidFill>
          <a:ln w="9525">
            <a:solidFill>
              <a:srgbClr val="000000"/>
            </a:solidFill>
            <a:miter lim="800000"/>
            <a:headEnd/>
            <a:tailEnd/>
          </a:ln>
        </p:spPr>
        <p:txBody>
          <a:bodyPr>
            <a:spAutoFit/>
          </a:bodyPr>
          <a:lstStyle/>
          <a:p>
            <a:pPr fontAlgn="base">
              <a:lnSpc>
                <a:spcPts val="2200"/>
              </a:lnSpc>
              <a:spcBef>
                <a:spcPct val="0"/>
              </a:spcBef>
              <a:spcAft>
                <a:spcPct val="0"/>
              </a:spcAft>
              <a:defRPr/>
            </a:pPr>
            <a:r>
              <a:rPr lang="ja-JP" altLang="en-US" sz="2000" b="1" u="sng" dirty="0" smtClean="0">
                <a:solidFill>
                  <a:srgbClr val="000000"/>
                </a:solidFill>
                <a:latin typeface="ＭＳ Ｐゴシック"/>
              </a:rPr>
              <a:t>（１）地域包括ケアシステムの推進と医療機能の分化・強化、連携に関する視点</a:t>
            </a:r>
            <a:endParaRPr lang="en-US" altLang="ja-JP" sz="2000" b="1" u="sng" dirty="0" smtClean="0">
              <a:solidFill>
                <a:srgbClr val="000000"/>
              </a:solidFill>
              <a:latin typeface="ＭＳ Ｐゴシック"/>
            </a:endParaRPr>
          </a:p>
          <a:p>
            <a:pPr algn="r" fontAlgn="base">
              <a:lnSpc>
                <a:spcPts val="2200"/>
              </a:lnSpc>
              <a:spcBef>
                <a:spcPct val="0"/>
              </a:spcBef>
              <a:spcAft>
                <a:spcPct val="0"/>
              </a:spcAft>
              <a:defRPr/>
            </a:pPr>
            <a:r>
              <a:rPr lang="ja-JP" altLang="en-US" sz="2000" b="1" dirty="0">
                <a:solidFill>
                  <a:srgbClr val="000000"/>
                </a:solidFill>
                <a:latin typeface="ＭＳ Ｐゴシック"/>
              </a:rPr>
              <a:t>　</a:t>
            </a:r>
            <a:r>
              <a:rPr lang="ja-JP" altLang="en-US" sz="2000" b="1" dirty="0" smtClean="0">
                <a:solidFill>
                  <a:srgbClr val="000000"/>
                </a:solidFill>
                <a:latin typeface="ＭＳ Ｐゴシック"/>
              </a:rPr>
              <a:t>　</a:t>
            </a:r>
            <a:r>
              <a:rPr lang="en-US" altLang="ja-JP" sz="2000" b="1" dirty="0" smtClean="0">
                <a:solidFill>
                  <a:srgbClr val="000000"/>
                </a:solidFill>
                <a:latin typeface="ＭＳ Ｐゴシック"/>
              </a:rPr>
              <a:t>【</a:t>
            </a:r>
            <a:r>
              <a:rPr lang="ja-JP" altLang="en-US" sz="2000" b="1" dirty="0" smtClean="0">
                <a:solidFill>
                  <a:srgbClr val="000000"/>
                </a:solidFill>
                <a:latin typeface="ＭＳ Ｐゴシック"/>
              </a:rPr>
              <a:t>重点課題</a:t>
            </a:r>
            <a:r>
              <a:rPr lang="en-US" altLang="ja-JP" sz="2000" b="1" dirty="0" smtClean="0">
                <a:solidFill>
                  <a:srgbClr val="000000"/>
                </a:solidFill>
                <a:latin typeface="ＭＳ Ｐゴシック"/>
              </a:rPr>
              <a:t>】</a:t>
            </a:r>
            <a:endParaRPr lang="en-US" altLang="ja-JP" sz="2000" b="1" dirty="0">
              <a:solidFill>
                <a:srgbClr val="000000"/>
              </a:solidFill>
              <a:latin typeface="ＭＳ Ｐゴシック"/>
            </a:endParaRPr>
          </a:p>
          <a:p>
            <a:pPr fontAlgn="base">
              <a:spcAft>
                <a:spcPct val="0"/>
              </a:spcAft>
              <a:defRPr/>
            </a:pPr>
            <a:r>
              <a:rPr kumimoji="0" lang="en-US" altLang="ja-JP" kern="0" dirty="0" smtClean="0">
                <a:solidFill>
                  <a:prstClr val="black"/>
                </a:solidFill>
                <a:latin typeface="ＭＳ Ｐゴシック"/>
              </a:rPr>
              <a:t>《</a:t>
            </a:r>
            <a:r>
              <a:rPr kumimoji="0" lang="ja-JP" altLang="en-US" kern="0" dirty="0" smtClean="0">
                <a:solidFill>
                  <a:prstClr val="black"/>
                </a:solidFill>
                <a:latin typeface="ＭＳ Ｐゴシック"/>
              </a:rPr>
              <a:t>基本的視点</a:t>
            </a:r>
            <a:r>
              <a:rPr kumimoji="0" lang="en-US" altLang="ja-JP" kern="0" dirty="0" smtClean="0">
                <a:solidFill>
                  <a:prstClr val="black"/>
                </a:solidFill>
                <a:latin typeface="ＭＳ Ｐゴシック"/>
              </a:rPr>
              <a:t>》</a:t>
            </a:r>
          </a:p>
          <a:p>
            <a:pPr fontAlgn="base">
              <a:spcBef>
                <a:spcPct val="0"/>
              </a:spcBef>
              <a:spcAft>
                <a:spcPct val="0"/>
              </a:spcAft>
              <a:defRPr/>
            </a:pPr>
            <a:r>
              <a:rPr kumimoji="0" lang="ja-JP" altLang="en-US" kern="0" dirty="0" smtClean="0">
                <a:solidFill>
                  <a:prstClr val="black"/>
                </a:solidFill>
                <a:latin typeface="ＭＳ Ｐゴシック"/>
              </a:rPr>
              <a:t>○  医療を受ける患者にとってみれば、急性期、回復期、慢性期などの状態に応じて質の高い</a:t>
            </a:r>
            <a:endParaRPr kumimoji="0" lang="en-US" altLang="ja-JP" kern="0" dirty="0" smtClean="0">
              <a:solidFill>
                <a:prstClr val="black"/>
              </a:solidFill>
              <a:latin typeface="ＭＳ Ｐゴシック"/>
            </a:endParaRPr>
          </a:p>
          <a:p>
            <a:pPr fontAlgn="base">
              <a:spcBef>
                <a:spcPct val="0"/>
              </a:spcBef>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医療が適切に受けられるとともに、必要に応じて介護サービスと連携・協働するなど、</a:t>
            </a:r>
            <a:r>
              <a:rPr kumimoji="0" lang="ja-JP" altLang="en-US" u="heavy" kern="0" dirty="0" smtClean="0">
                <a:solidFill>
                  <a:prstClr val="black"/>
                </a:solidFill>
                <a:uFill>
                  <a:solidFill>
                    <a:srgbClr val="FF0000"/>
                  </a:solidFill>
                </a:uFill>
                <a:latin typeface="ＭＳ Ｐゴシック"/>
              </a:rPr>
              <a:t>切れ目</a:t>
            </a:r>
            <a:endParaRPr kumimoji="0" lang="en-US" altLang="ja-JP" u="heavy" kern="0" dirty="0" smtClean="0">
              <a:solidFill>
                <a:prstClr val="black"/>
              </a:solidFill>
              <a:uFill>
                <a:solidFill>
                  <a:srgbClr val="FF0000"/>
                </a:solidFill>
              </a:uFill>
              <a:latin typeface="ＭＳ Ｐゴシック"/>
            </a:endParaRPr>
          </a:p>
          <a:p>
            <a:pPr fontAlgn="base">
              <a:spcBef>
                <a:spcPct val="0"/>
              </a:spcBef>
              <a:spcAft>
                <a:spcPct val="0"/>
              </a:spcAft>
              <a:defRPr/>
            </a:pPr>
            <a:r>
              <a:rPr kumimoji="0" lang="en-US" altLang="ja-JP" kern="0" dirty="0">
                <a:solidFill>
                  <a:prstClr val="black"/>
                </a:solidFill>
                <a:uFill>
                  <a:solidFill>
                    <a:srgbClr val="FF0000"/>
                  </a:solidFill>
                </a:uFill>
                <a:latin typeface="ＭＳ Ｐゴシック"/>
              </a:rPr>
              <a:t> </a:t>
            </a:r>
            <a:r>
              <a:rPr kumimoji="0" lang="en-US" altLang="ja-JP" kern="0" dirty="0" smtClean="0">
                <a:solidFill>
                  <a:prstClr val="black"/>
                </a:solidFill>
                <a:uFill>
                  <a:solidFill>
                    <a:srgbClr val="FF0000"/>
                  </a:solidFill>
                </a:uFill>
                <a:latin typeface="ＭＳ Ｐゴシック"/>
              </a:rPr>
              <a:t>  </a:t>
            </a:r>
            <a:r>
              <a:rPr kumimoji="0" lang="ja-JP" altLang="en-US" u="heavy" kern="0" dirty="0" smtClean="0">
                <a:solidFill>
                  <a:prstClr val="black"/>
                </a:solidFill>
                <a:uFill>
                  <a:solidFill>
                    <a:srgbClr val="FF0000"/>
                  </a:solidFill>
                </a:uFill>
                <a:latin typeface="ＭＳ Ｐゴシック"/>
              </a:rPr>
              <a:t>のない提供体制が確保</a:t>
            </a:r>
            <a:r>
              <a:rPr kumimoji="0" lang="ja-JP" altLang="en-US" kern="0" dirty="0" smtClean="0">
                <a:solidFill>
                  <a:prstClr val="black"/>
                </a:solidFill>
                <a:latin typeface="ＭＳ Ｐゴシック"/>
              </a:rPr>
              <a:t>されることが重要である。</a:t>
            </a:r>
            <a:r>
              <a:rPr kumimoji="0" lang="ja-JP" altLang="en-US" kern="0" dirty="0">
                <a:solidFill>
                  <a:prstClr val="black"/>
                </a:solidFill>
                <a:latin typeface="ＭＳ Ｐゴシック"/>
              </a:rPr>
              <a:t>　</a:t>
            </a:r>
            <a:endParaRPr kumimoji="0" lang="en-US" altLang="ja-JP" kern="0" dirty="0" smtClean="0">
              <a:solidFill>
                <a:prstClr val="black"/>
              </a:solidFill>
              <a:latin typeface="ＭＳ Ｐゴシック"/>
            </a:endParaRPr>
          </a:p>
          <a:p>
            <a:pPr fontAlgn="base">
              <a:spcBef>
                <a:spcPct val="0"/>
              </a:spcBef>
              <a:spcAft>
                <a:spcPct val="0"/>
              </a:spcAft>
              <a:defRPr/>
            </a:pPr>
            <a:r>
              <a:rPr kumimoji="0" lang="ja-JP" altLang="en-US" kern="0" dirty="0" smtClean="0">
                <a:solidFill>
                  <a:prstClr val="black"/>
                </a:solidFill>
                <a:latin typeface="ＭＳ Ｐゴシック"/>
              </a:rPr>
              <a:t>○　このためには、</a:t>
            </a:r>
            <a:r>
              <a:rPr kumimoji="0" lang="ja-JP" altLang="en-US" u="heavy" kern="0" dirty="0" smtClean="0">
                <a:solidFill>
                  <a:prstClr val="black"/>
                </a:solidFill>
                <a:uFill>
                  <a:solidFill>
                    <a:srgbClr val="FF0000"/>
                  </a:solidFill>
                </a:uFill>
                <a:latin typeface="ＭＳ Ｐゴシック"/>
              </a:rPr>
              <a:t>医療機能の分化・強化、連携を進め、在宅医療・訪問看護などの整備を</a:t>
            </a:r>
            <a:endParaRPr kumimoji="0" lang="en-US" altLang="ja-JP" u="heavy" kern="0" dirty="0" smtClean="0">
              <a:solidFill>
                <a:prstClr val="black"/>
              </a:solidFill>
              <a:uFill>
                <a:solidFill>
                  <a:srgbClr val="FF0000"/>
                </a:solidFill>
              </a:uFill>
              <a:latin typeface="ＭＳ Ｐゴシック"/>
            </a:endParaRPr>
          </a:p>
          <a:p>
            <a:pPr fontAlgn="base">
              <a:spcBef>
                <a:spcPct val="0"/>
              </a:spcBef>
              <a:spcAft>
                <a:spcPct val="0"/>
              </a:spcAft>
              <a:defRPr/>
            </a:pPr>
            <a:r>
              <a:rPr kumimoji="0" lang="en-US" altLang="ja-JP" kern="0" dirty="0">
                <a:solidFill>
                  <a:prstClr val="black"/>
                </a:solidFill>
                <a:uFill>
                  <a:solidFill>
                    <a:srgbClr val="FF0000"/>
                  </a:solidFill>
                </a:uFill>
                <a:latin typeface="ＭＳ Ｐゴシック"/>
              </a:rPr>
              <a:t> </a:t>
            </a:r>
            <a:r>
              <a:rPr kumimoji="0" lang="en-US" altLang="ja-JP" kern="0" dirty="0" smtClean="0">
                <a:solidFill>
                  <a:prstClr val="black"/>
                </a:solidFill>
                <a:uFill>
                  <a:solidFill>
                    <a:srgbClr val="FF0000"/>
                  </a:solidFill>
                </a:uFill>
                <a:latin typeface="ＭＳ Ｐゴシック"/>
              </a:rPr>
              <a:t>  </a:t>
            </a:r>
            <a:r>
              <a:rPr kumimoji="0" lang="ja-JP" altLang="en-US" u="heavy" kern="0" dirty="0" smtClean="0">
                <a:solidFill>
                  <a:prstClr val="black"/>
                </a:solidFill>
                <a:uFill>
                  <a:solidFill>
                    <a:srgbClr val="FF0000"/>
                  </a:solidFill>
                </a:uFill>
                <a:latin typeface="ＭＳ Ｐゴシック"/>
              </a:rPr>
              <a:t>含め、効果的・効率的で質の高い医療提供体制を構築するとともに、地域包括ケアシステムを</a:t>
            </a:r>
            <a:endParaRPr kumimoji="0" lang="en-US" altLang="ja-JP" u="heavy" kern="0" dirty="0" smtClean="0">
              <a:solidFill>
                <a:prstClr val="black"/>
              </a:solidFill>
              <a:uFill>
                <a:solidFill>
                  <a:srgbClr val="FF0000"/>
                </a:solidFill>
              </a:uFill>
              <a:latin typeface="ＭＳ Ｐゴシック"/>
            </a:endParaRPr>
          </a:p>
          <a:p>
            <a:pPr fontAlgn="base">
              <a:spcBef>
                <a:spcPct val="0"/>
              </a:spcBef>
              <a:spcAft>
                <a:spcPct val="0"/>
              </a:spcAft>
              <a:defRPr/>
            </a:pPr>
            <a:r>
              <a:rPr kumimoji="0" lang="en-US" altLang="ja-JP" kern="0" dirty="0">
                <a:solidFill>
                  <a:prstClr val="black"/>
                </a:solidFill>
                <a:uFill>
                  <a:solidFill>
                    <a:srgbClr val="FF0000"/>
                  </a:solidFill>
                </a:uFill>
                <a:latin typeface="ＭＳ Ｐゴシック"/>
              </a:rPr>
              <a:t> </a:t>
            </a:r>
            <a:r>
              <a:rPr kumimoji="0" lang="en-US" altLang="ja-JP" kern="0" dirty="0" smtClean="0">
                <a:solidFill>
                  <a:prstClr val="black"/>
                </a:solidFill>
                <a:uFill>
                  <a:solidFill>
                    <a:srgbClr val="FF0000"/>
                  </a:solidFill>
                </a:uFill>
                <a:latin typeface="ＭＳ Ｐゴシック"/>
              </a:rPr>
              <a:t>  </a:t>
            </a:r>
            <a:r>
              <a:rPr kumimoji="0" lang="ja-JP" altLang="en-US" u="heavy" kern="0" dirty="0" smtClean="0">
                <a:solidFill>
                  <a:prstClr val="black"/>
                </a:solidFill>
                <a:uFill>
                  <a:solidFill>
                    <a:srgbClr val="FF0000"/>
                  </a:solidFill>
                </a:uFill>
                <a:latin typeface="ＭＳ Ｐゴシック"/>
              </a:rPr>
              <a:t>構築していくことが必要</a:t>
            </a:r>
            <a:r>
              <a:rPr kumimoji="0" lang="ja-JP" altLang="en-US" kern="0" dirty="0" smtClean="0">
                <a:solidFill>
                  <a:prstClr val="black"/>
                </a:solidFill>
                <a:latin typeface="ＭＳ Ｐゴシック"/>
              </a:rPr>
              <a:t>である。</a:t>
            </a:r>
            <a:endParaRPr kumimoji="0" lang="en-US" altLang="ja-JP" kern="0" dirty="0" smtClean="0">
              <a:solidFill>
                <a:prstClr val="black"/>
              </a:solidFill>
              <a:latin typeface="ＭＳ Ｐゴシック"/>
            </a:endParaRPr>
          </a:p>
          <a:p>
            <a:pPr fontAlgn="base">
              <a:spcBef>
                <a:spcPts val="600"/>
              </a:spcBef>
              <a:spcAft>
                <a:spcPct val="0"/>
              </a:spcAft>
              <a:defRPr/>
            </a:pPr>
            <a:r>
              <a:rPr kumimoji="0" lang="en-US" altLang="ja-JP" kern="0" dirty="0" smtClean="0">
                <a:solidFill>
                  <a:prstClr val="black"/>
                </a:solidFill>
                <a:latin typeface="ＭＳ Ｐゴシック"/>
              </a:rPr>
              <a:t>《</a:t>
            </a:r>
            <a:r>
              <a:rPr kumimoji="0" lang="ja-JP" altLang="en-US" kern="0" dirty="0" smtClean="0">
                <a:solidFill>
                  <a:prstClr val="black"/>
                </a:solidFill>
                <a:latin typeface="ＭＳ Ｐゴシック"/>
              </a:rPr>
              <a:t>具体的</a:t>
            </a:r>
            <a:r>
              <a:rPr kumimoji="0" lang="ja-JP" altLang="en-US" kern="0" dirty="0">
                <a:solidFill>
                  <a:prstClr val="black"/>
                </a:solidFill>
                <a:latin typeface="ＭＳ Ｐゴシック"/>
              </a:rPr>
              <a:t>方向性</a:t>
            </a:r>
            <a:r>
              <a:rPr kumimoji="0" lang="ja-JP" altLang="en-US" kern="0" dirty="0" smtClean="0">
                <a:solidFill>
                  <a:prstClr val="black"/>
                </a:solidFill>
                <a:latin typeface="ＭＳ Ｐゴシック"/>
              </a:rPr>
              <a:t>の例</a:t>
            </a:r>
            <a:r>
              <a:rPr kumimoji="0" lang="en-US" altLang="ja-JP" kern="0" dirty="0" smtClean="0">
                <a:solidFill>
                  <a:prstClr val="black"/>
                </a:solidFill>
                <a:latin typeface="ＭＳ Ｐゴシック"/>
              </a:rPr>
              <a:t>》</a:t>
            </a:r>
          </a:p>
          <a:p>
            <a:pPr fontAlgn="base">
              <a:spcAft>
                <a:spcPct val="0"/>
              </a:spcAft>
              <a:defRPr/>
            </a:pPr>
            <a:r>
              <a:rPr kumimoji="0" lang="ja-JP" altLang="en-US" u="heavy" kern="0" dirty="0" smtClean="0">
                <a:solidFill>
                  <a:prstClr val="black"/>
                </a:solidFill>
                <a:uFill>
                  <a:solidFill>
                    <a:srgbClr val="FF0000"/>
                  </a:solidFill>
                </a:uFill>
                <a:latin typeface="ＭＳ Ｐゴシック"/>
              </a:rPr>
              <a:t>ア　医療機能に応じた入院医療の評価</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効果的・効率的で質の高い入院医療の提供のため、医療機能や患者の状態に応じた評価</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を行い、急性期、回復期、慢性期など、医療機能の分化・強化、連携を推進。</a:t>
            </a:r>
            <a:endParaRPr kumimoji="0" lang="en-US" altLang="ja-JP" kern="0" dirty="0" smtClean="0">
              <a:solidFill>
                <a:prstClr val="black"/>
              </a:solidFill>
              <a:latin typeface="ＭＳ Ｐゴシック"/>
            </a:endParaRPr>
          </a:p>
          <a:p>
            <a:pPr fontAlgn="base">
              <a:spcAft>
                <a:spcPct val="0"/>
              </a:spcAft>
              <a:defRPr/>
            </a:pPr>
            <a:r>
              <a:rPr kumimoji="0" lang="ja-JP" altLang="en-US" u="heavy" kern="0" dirty="0" smtClean="0">
                <a:solidFill>
                  <a:prstClr val="black"/>
                </a:solidFill>
                <a:uFill>
                  <a:solidFill>
                    <a:srgbClr val="FF0000"/>
                  </a:solidFill>
                </a:uFill>
                <a:latin typeface="ＭＳ Ｐゴシック"/>
              </a:rPr>
              <a:t>イ　チーム医療の推進、勤務環境の改善、業務効率化の取組等を通じた医療従事者の負担軽</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en-US" altLang="ja-JP" kern="0" dirty="0">
                <a:solidFill>
                  <a:prstClr val="black"/>
                </a:solidFill>
                <a:uFill>
                  <a:solidFill>
                    <a:srgbClr val="FF0000"/>
                  </a:solidFill>
                </a:uFill>
                <a:latin typeface="ＭＳ Ｐゴシック"/>
              </a:rPr>
              <a:t> </a:t>
            </a:r>
            <a:r>
              <a:rPr kumimoji="0" lang="en-US" altLang="ja-JP" kern="0" dirty="0" smtClean="0">
                <a:solidFill>
                  <a:prstClr val="black"/>
                </a:solidFill>
                <a:uFill>
                  <a:solidFill>
                    <a:srgbClr val="FF0000"/>
                  </a:solidFill>
                </a:uFill>
                <a:latin typeface="ＭＳ Ｐゴシック"/>
              </a:rPr>
              <a:t> </a:t>
            </a:r>
            <a:r>
              <a:rPr kumimoji="0" lang="ja-JP" altLang="en-US" u="heavy" kern="0" dirty="0" smtClean="0">
                <a:solidFill>
                  <a:prstClr val="black"/>
                </a:solidFill>
                <a:uFill>
                  <a:solidFill>
                    <a:srgbClr val="FF0000"/>
                  </a:solidFill>
                </a:uFill>
                <a:latin typeface="ＭＳ Ｐゴシック"/>
              </a:rPr>
              <a:t>減・人材確保</a:t>
            </a:r>
            <a:endParaRPr kumimoji="0" lang="en-US" altLang="ja-JP" u="heavy" kern="0" dirty="0" smtClean="0">
              <a:solidFill>
                <a:prstClr val="black"/>
              </a:solidFill>
              <a:uFill>
                <a:solidFill>
                  <a:srgbClr val="FF0000"/>
                </a:solidFill>
              </a:uFill>
              <a:latin typeface="ＭＳ Ｐゴシック"/>
            </a:endParaRPr>
          </a:p>
          <a:p>
            <a:pPr fontAlgn="base">
              <a:spcAft>
                <a:spcPct val="0"/>
              </a:spcAft>
              <a:defRPr/>
            </a:pPr>
            <a:r>
              <a:rPr kumimoji="0" lang="ja-JP" altLang="en-US" kern="0" dirty="0">
                <a:solidFill>
                  <a:prstClr val="black"/>
                </a:solidFill>
                <a:latin typeface="ＭＳ Ｐゴシック"/>
              </a:rPr>
              <a:t>　</a:t>
            </a:r>
            <a:r>
              <a:rPr kumimoji="0" lang="ja-JP" altLang="en-US" kern="0" dirty="0" smtClean="0">
                <a:solidFill>
                  <a:prstClr val="black"/>
                </a:solidFill>
                <a:latin typeface="ＭＳ Ｐゴシック"/>
              </a:rPr>
              <a:t>・    地域医療介護総合確保基金を活用した医療従事者の確保・養成等と併せて、多職種の</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活用によるチーム医療の評価、勤務環境の改善、業務効率化の取組等を進め、医療従事者</a:t>
            </a:r>
            <a:endParaRPr kumimoji="0" lang="en-US" altLang="ja-JP" kern="0" dirty="0" smtClean="0">
              <a:solidFill>
                <a:prstClr val="black"/>
              </a:solidFill>
              <a:latin typeface="ＭＳ Ｐゴシック"/>
            </a:endParaRPr>
          </a:p>
          <a:p>
            <a:pPr fontAlgn="base">
              <a:spcAft>
                <a:spcPct val="0"/>
              </a:spcAft>
              <a:defRPr/>
            </a:pPr>
            <a:r>
              <a:rPr kumimoji="0" lang="en-US" altLang="ja-JP" kern="0" dirty="0">
                <a:solidFill>
                  <a:prstClr val="black"/>
                </a:solidFill>
                <a:latin typeface="ＭＳ Ｐゴシック"/>
              </a:rPr>
              <a:t> </a:t>
            </a:r>
            <a:r>
              <a:rPr kumimoji="0" lang="en-US" altLang="ja-JP" kern="0" dirty="0" smtClean="0">
                <a:solidFill>
                  <a:prstClr val="black"/>
                </a:solidFill>
                <a:latin typeface="ＭＳ Ｐゴシック"/>
              </a:rPr>
              <a:t>    </a:t>
            </a:r>
            <a:r>
              <a:rPr kumimoji="0" lang="ja-JP" altLang="en-US" kern="0" dirty="0" smtClean="0">
                <a:solidFill>
                  <a:prstClr val="black"/>
                </a:solidFill>
                <a:latin typeface="ＭＳ Ｐゴシック"/>
              </a:rPr>
              <a:t>の負担を軽減。</a:t>
            </a:r>
            <a:endParaRPr kumimoji="0" lang="en-US" altLang="ja-JP" kern="0" dirty="0" smtClean="0">
              <a:solidFill>
                <a:prstClr val="black"/>
              </a:solidFill>
              <a:latin typeface="ＭＳ Ｐゴシック"/>
            </a:endParaRPr>
          </a:p>
        </p:txBody>
      </p:sp>
      <p:sp>
        <p:nvSpPr>
          <p:cNvPr id="178183" name="Rectangle 2"/>
          <p:cNvSpPr>
            <a:spLocks noChangeArrowheads="1"/>
          </p:cNvSpPr>
          <p:nvPr/>
        </p:nvSpPr>
        <p:spPr bwMode="auto">
          <a:xfrm>
            <a:off x="5229737" y="642113"/>
            <a:ext cx="4904846" cy="360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kumimoji="1" sz="3200">
                <a:solidFill>
                  <a:schemeClr val="tx1"/>
                </a:solidFill>
                <a:latin typeface="Arial" charset="0"/>
                <a:ea typeface="ＭＳ Ｐゴシック" pitchFamily="50" charset="-128"/>
              </a:defRPr>
            </a:lvl1pPr>
            <a:lvl2pPr marL="742950" indent="-285750" eaLnBrk="0" hangingPunct="0">
              <a:spcBef>
                <a:spcPct val="20000"/>
              </a:spcBef>
              <a:buChar char="–"/>
              <a:defRPr kumimoji="1" sz="2800">
                <a:solidFill>
                  <a:schemeClr val="tx1"/>
                </a:solidFill>
                <a:latin typeface="Arial" charset="0"/>
                <a:ea typeface="ＭＳ Ｐゴシック" pitchFamily="50" charset="-128"/>
              </a:defRPr>
            </a:lvl2pPr>
            <a:lvl3pPr marL="1143000" indent="-228600" eaLnBrk="0" hangingPunct="0">
              <a:spcBef>
                <a:spcPct val="20000"/>
              </a:spcBef>
              <a:buChar char="•"/>
              <a:defRPr kumimoji="1" sz="2400">
                <a:solidFill>
                  <a:schemeClr val="tx1"/>
                </a:solidFill>
                <a:latin typeface="Arial" charset="0"/>
                <a:ea typeface="ＭＳ Ｐゴシック" pitchFamily="50" charset="-128"/>
              </a:defRPr>
            </a:lvl3pPr>
            <a:lvl4pPr marL="1600200" indent="-228600" eaLnBrk="0" hangingPunct="0">
              <a:spcBef>
                <a:spcPct val="20000"/>
              </a:spcBef>
              <a:buChar char="–"/>
              <a:defRPr kumimoji="1" sz="2000">
                <a:solidFill>
                  <a:schemeClr val="tx1"/>
                </a:solidFill>
                <a:latin typeface="Arial" charset="0"/>
                <a:ea typeface="ＭＳ Ｐゴシック" pitchFamily="50" charset="-128"/>
              </a:defRPr>
            </a:lvl4pPr>
            <a:lvl5pPr marL="2057400" indent="-228600" eaLnBrk="0" hangingPunct="0">
              <a:spcBef>
                <a:spcPct val="20000"/>
              </a:spcBef>
              <a:buChar char="»"/>
              <a:defRPr kumimoji="1" sz="2000">
                <a:solidFill>
                  <a:schemeClr val="tx1"/>
                </a:solidFill>
                <a:latin typeface="Arial"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charset="0"/>
                <a:ea typeface="ＭＳ Ｐゴシック" pitchFamily="50" charset="-128"/>
              </a:defRPr>
            </a:lvl9pPr>
          </a:lstStyle>
          <a:p>
            <a:pPr eaLnBrk="1" fontAlgn="base" hangingPunct="1">
              <a:spcBef>
                <a:spcPct val="0"/>
              </a:spcBef>
              <a:spcAft>
                <a:spcPct val="0"/>
              </a:spcAft>
              <a:buFontTx/>
              <a:buNone/>
            </a:pPr>
            <a:r>
              <a:rPr lang="ja-JP" altLang="en-US" sz="1800" dirty="0" smtClean="0">
                <a:solidFill>
                  <a:srgbClr val="000000"/>
                </a:solidFill>
                <a:latin typeface="ＭＳ Ｐゴシック" pitchFamily="50" charset="-128"/>
              </a:rPr>
              <a:t>［平成</a:t>
            </a:r>
            <a:r>
              <a:rPr lang="en-US" altLang="ja-JP" sz="1800" dirty="0" smtClean="0">
                <a:solidFill>
                  <a:srgbClr val="000000"/>
                </a:solidFill>
                <a:latin typeface="ＭＳ Ｐゴシック" pitchFamily="50" charset="-128"/>
              </a:rPr>
              <a:t>27</a:t>
            </a:r>
            <a:r>
              <a:rPr lang="ja-JP" altLang="en-US" sz="1800" dirty="0" smtClean="0">
                <a:solidFill>
                  <a:srgbClr val="000000"/>
                </a:solidFill>
                <a:latin typeface="ＭＳ Ｐゴシック" pitchFamily="50" charset="-128"/>
              </a:rPr>
              <a:t>年</a:t>
            </a:r>
            <a:r>
              <a:rPr lang="en-US" altLang="ja-JP" sz="1800" dirty="0" smtClean="0">
                <a:solidFill>
                  <a:srgbClr val="000000"/>
                </a:solidFill>
                <a:latin typeface="ＭＳ Ｐゴシック" pitchFamily="50" charset="-128"/>
              </a:rPr>
              <a:t>12</a:t>
            </a:r>
            <a:r>
              <a:rPr lang="ja-JP" altLang="en-US" sz="1800" dirty="0" smtClean="0">
                <a:solidFill>
                  <a:srgbClr val="000000"/>
                </a:solidFill>
                <a:latin typeface="ＭＳ Ｐゴシック" pitchFamily="50" charset="-128"/>
              </a:rPr>
              <a:t>月</a:t>
            </a:r>
            <a:r>
              <a:rPr lang="en-US" altLang="ja-JP" sz="1800" dirty="0">
                <a:solidFill>
                  <a:srgbClr val="000000"/>
                </a:solidFill>
                <a:latin typeface="ＭＳ Ｐゴシック" pitchFamily="50" charset="-128"/>
              </a:rPr>
              <a:t>7</a:t>
            </a:r>
            <a:r>
              <a:rPr lang="ja-JP" altLang="en-US" sz="1800" dirty="0" smtClean="0">
                <a:solidFill>
                  <a:srgbClr val="000000"/>
                </a:solidFill>
                <a:latin typeface="ＭＳ Ｐゴシック" pitchFamily="50" charset="-128"/>
              </a:rPr>
              <a:t>日医療部会・医療保険部会］</a:t>
            </a:r>
          </a:p>
        </p:txBody>
      </p:sp>
      <p:sp>
        <p:nvSpPr>
          <p:cNvPr id="9" name="スライド番号プレースホルダー 2"/>
          <p:cNvSpPr txBox="1">
            <a:spLocks/>
          </p:cNvSpPr>
          <p:nvPr/>
        </p:nvSpPr>
        <p:spPr>
          <a:xfrm>
            <a:off x="7682160" y="6592451"/>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latin typeface="Calibri"/>
              </a:rPr>
              <a:pPr/>
              <a:t>9</a:t>
            </a:fld>
            <a:endParaRPr lang="ja-JP" altLang="en-US" dirty="0">
              <a:solidFill>
                <a:prstClr val="black"/>
              </a:solidFill>
              <a:latin typeface="Calibri"/>
            </a:endParaRPr>
          </a:p>
        </p:txBody>
      </p:sp>
    </p:spTree>
    <p:extLst>
      <p:ext uri="{BB962C8B-B14F-4D97-AF65-F5344CB8AC3E}">
        <p14:creationId xmlns:p14="http://schemas.microsoft.com/office/powerpoint/2010/main" val="1020105958"/>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85" y="1086421"/>
            <a:ext cx="9594720" cy="5506098"/>
          </a:xfrm>
          <a:prstGeom prst="rect">
            <a:avLst/>
          </a:prstGeom>
          <a:solidFill>
            <a:srgbClr val="FFFFAF">
              <a:alpha val="49804"/>
            </a:srgbClr>
          </a:solidFill>
          <a:ln w="9525">
            <a:solidFill>
              <a:schemeClr val="tx1"/>
            </a:solidFill>
            <a:miter lim="800000"/>
            <a:headEnd/>
            <a:tailEnd/>
          </a:ln>
        </p:spPr>
        <p:txBody>
          <a:bodyPr/>
          <a:lstStyle/>
          <a:p>
            <a:endParaRPr lang="en-US" altLang="ja-JP" sz="1600" dirty="0" smtClean="0">
              <a:solidFill>
                <a:prstClr val="black"/>
              </a:solidFill>
            </a:endParaRPr>
          </a:p>
          <a:p>
            <a:pPr marL="285750" indent="-285750">
              <a:buFont typeface="Wingdings" panose="05000000000000000000" pitchFamily="2" charset="2"/>
              <a:buChar char="Ø"/>
            </a:pPr>
            <a:r>
              <a:rPr lang="ja-JP" altLang="en-US" sz="1600" dirty="0" smtClean="0">
                <a:solidFill>
                  <a:prstClr val="black"/>
                </a:solidFill>
              </a:rPr>
              <a:t>　</a:t>
            </a:r>
            <a:r>
              <a:rPr lang="ja-JP" altLang="en-US" sz="1600" b="1" dirty="0" smtClean="0">
                <a:solidFill>
                  <a:prstClr val="black"/>
                </a:solidFill>
              </a:rPr>
              <a:t>複数疾患を有する認知症患者に対して</a:t>
            </a:r>
            <a:r>
              <a:rPr lang="ja-JP" altLang="ja-JP" sz="1600" b="1" dirty="0" smtClean="0">
                <a:solidFill>
                  <a:prstClr val="black"/>
                </a:solidFill>
              </a:rPr>
              <a:t>、継続的かつ全人的な医療</a:t>
            </a:r>
            <a:r>
              <a:rPr lang="ja-JP" altLang="en-US" sz="1600" b="1" dirty="0" smtClean="0">
                <a:solidFill>
                  <a:prstClr val="black"/>
                </a:solidFill>
              </a:rPr>
              <a:t>等</a:t>
            </a:r>
            <a:r>
              <a:rPr lang="ja-JP" altLang="ja-JP" sz="1600" b="1" dirty="0" smtClean="0">
                <a:solidFill>
                  <a:prstClr val="black"/>
                </a:solidFill>
              </a:rPr>
              <a:t>を</a:t>
            </a:r>
            <a:r>
              <a:rPr lang="ja-JP" altLang="en-US" sz="1600" b="1" dirty="0" smtClean="0">
                <a:solidFill>
                  <a:prstClr val="black"/>
                </a:solidFill>
              </a:rPr>
              <a:t>実施する場合に、かかりつけ医としての</a:t>
            </a:r>
            <a:r>
              <a:rPr lang="ja-JP" altLang="ja-JP" sz="1600" b="1" dirty="0" smtClean="0">
                <a:solidFill>
                  <a:prstClr val="black"/>
                </a:solidFill>
              </a:rPr>
              <a:t>評価を行う</a:t>
            </a:r>
          </a:p>
          <a:p>
            <a:pPr indent="273050">
              <a:spcBef>
                <a:spcPts val="600"/>
              </a:spcBef>
            </a:pPr>
            <a:r>
              <a:rPr lang="ja-JP" altLang="en-US" sz="2000" b="1" dirty="0" smtClean="0">
                <a:solidFill>
                  <a:srgbClr val="0070C0"/>
                </a:solidFill>
              </a:rPr>
              <a:t>（</a:t>
            </a:r>
            <a:r>
              <a:rPr lang="ja-JP" altLang="en-US" sz="2000" b="1" dirty="0">
                <a:solidFill>
                  <a:srgbClr val="0070C0"/>
                </a:solidFill>
              </a:rPr>
              <a:t>新）</a:t>
            </a:r>
            <a:r>
              <a:rPr lang="ja-JP" altLang="en-US" sz="2000" b="1" dirty="0" smtClean="0">
                <a:solidFill>
                  <a:srgbClr val="0070C0"/>
                </a:solidFill>
              </a:rPr>
              <a:t>　</a:t>
            </a:r>
            <a:r>
              <a:rPr lang="ja-JP" altLang="en-US" sz="2000" b="1" u="sng" dirty="0" smtClean="0">
                <a:solidFill>
                  <a:srgbClr val="0070C0"/>
                </a:solidFill>
              </a:rPr>
              <a:t>認知症地域包括診療加算　　　　３０点（１回につき）</a:t>
            </a:r>
            <a:endParaRPr lang="en-US" altLang="ja-JP" sz="2000" b="1" u="sng" dirty="0" smtClean="0">
              <a:solidFill>
                <a:srgbClr val="0070C0"/>
              </a:solidFill>
            </a:endParaRPr>
          </a:p>
          <a:p>
            <a:endParaRPr lang="en-US" altLang="ja-JP" sz="14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endParaRPr lang="en-US" altLang="ja-JP" sz="1200" dirty="0" smtClean="0">
              <a:solidFill>
                <a:prstClr val="black"/>
              </a:solidFill>
            </a:endParaRPr>
          </a:p>
          <a:p>
            <a:pPr>
              <a:lnSpc>
                <a:spcPts val="1400"/>
              </a:lnSpc>
            </a:pPr>
            <a:endParaRPr lang="en-US" altLang="ja-JP" sz="1400" dirty="0" smtClean="0">
              <a:solidFill>
                <a:prstClr val="black"/>
              </a:solidFill>
            </a:endParaRPr>
          </a:p>
          <a:p>
            <a:pPr indent="273050">
              <a:spcBef>
                <a:spcPts val="600"/>
              </a:spcBef>
            </a:pPr>
            <a:r>
              <a:rPr lang="ja-JP" altLang="en-US" sz="2000" b="1" dirty="0">
                <a:solidFill>
                  <a:srgbClr val="0070C0"/>
                </a:solidFill>
              </a:rPr>
              <a:t>（新）　</a:t>
            </a:r>
            <a:r>
              <a:rPr lang="ja-JP" altLang="en-US" sz="2000" b="1" u="sng" dirty="0">
                <a:solidFill>
                  <a:srgbClr val="0070C0"/>
                </a:solidFill>
              </a:rPr>
              <a:t>認知症地域包括診療料　　　１，５１５点（月１回）</a:t>
            </a:r>
            <a:endParaRPr lang="en-US" altLang="ja-JP" sz="2000" b="1" u="sng" dirty="0">
              <a:solidFill>
                <a:srgbClr val="0070C0"/>
              </a:solidFill>
            </a:endParaRPr>
          </a:p>
          <a:p>
            <a:pPr>
              <a:lnSpc>
                <a:spcPts val="1600"/>
              </a:lnSpc>
            </a:pPr>
            <a:endParaRPr lang="en-US" altLang="ja-JP" sz="1400" dirty="0" smtClean="0">
              <a:solidFill>
                <a:prstClr val="black"/>
              </a:solidFill>
            </a:endParaRPr>
          </a:p>
          <a:p>
            <a:pPr>
              <a:lnSpc>
                <a:spcPts val="1600"/>
              </a:lnSpc>
            </a:pPr>
            <a:endParaRPr lang="en-US" altLang="ja-JP" sz="1400" dirty="0">
              <a:solidFill>
                <a:prstClr val="black"/>
              </a:solidFill>
            </a:endParaRPr>
          </a:p>
          <a:p>
            <a:pPr>
              <a:lnSpc>
                <a:spcPts val="1600"/>
              </a:lnSpc>
            </a:pPr>
            <a:endParaRPr lang="en-US" altLang="ja-JP" sz="1400" dirty="0">
              <a:solidFill>
                <a:prstClr val="black"/>
              </a:solidFill>
            </a:endParaRPr>
          </a:p>
          <a:p>
            <a:pPr>
              <a:lnSpc>
                <a:spcPts val="1600"/>
              </a:lnSpc>
            </a:pPr>
            <a:r>
              <a:rPr lang="en-US" altLang="ja-JP" sz="1400" dirty="0" smtClean="0">
                <a:solidFill>
                  <a:prstClr val="black"/>
                </a:solidFill>
              </a:rPr>
              <a:t>[</a:t>
            </a:r>
            <a:r>
              <a:rPr lang="ja-JP" altLang="ja-JP" sz="1400" dirty="0" smtClean="0">
                <a:solidFill>
                  <a:prstClr val="black"/>
                </a:solidFill>
              </a:rPr>
              <a:t>算定要件</a:t>
            </a:r>
            <a:r>
              <a:rPr lang="en-US" altLang="ja-JP" sz="1400" dirty="0" smtClean="0">
                <a:solidFill>
                  <a:prstClr val="black"/>
                </a:solidFill>
              </a:rPr>
              <a:t>]</a:t>
            </a:r>
            <a:endParaRPr lang="ja-JP" altLang="ja-JP" sz="1400" dirty="0" smtClean="0">
              <a:solidFill>
                <a:prstClr val="black"/>
              </a:solidFill>
            </a:endParaRPr>
          </a:p>
          <a:p>
            <a:pPr marL="85725" indent="-85725">
              <a:lnSpc>
                <a:spcPts val="1600"/>
              </a:lnSpc>
            </a:pPr>
            <a:r>
              <a:rPr lang="ja-JP" altLang="en-US" sz="1400" dirty="0" smtClean="0">
                <a:solidFill>
                  <a:prstClr val="black"/>
                </a:solidFill>
              </a:rPr>
              <a:t>　　</a:t>
            </a:r>
            <a:r>
              <a:rPr lang="ja-JP" altLang="ja-JP" sz="1400" dirty="0" smtClean="0">
                <a:solidFill>
                  <a:prstClr val="black"/>
                </a:solidFill>
              </a:rPr>
              <a:t>対象患者は、</a:t>
            </a:r>
            <a:r>
              <a:rPr lang="ja-JP" altLang="ja-JP" sz="1400" b="1" u="sng" dirty="0" smtClean="0">
                <a:solidFill>
                  <a:srgbClr val="00B0F0"/>
                </a:solidFill>
              </a:rPr>
              <a:t>認知症</a:t>
            </a:r>
            <a:r>
              <a:rPr lang="ja-JP" altLang="en-US" sz="1400" b="1" u="sng" dirty="0" smtClean="0">
                <a:solidFill>
                  <a:srgbClr val="00B0F0"/>
                </a:solidFill>
              </a:rPr>
              <a:t>患者であって以下のすべてを満たすもの</a:t>
            </a:r>
            <a:r>
              <a:rPr lang="ja-JP" altLang="en-US" sz="1400" dirty="0" smtClean="0">
                <a:solidFill>
                  <a:prstClr val="black"/>
                </a:solidFill>
              </a:rPr>
              <a:t>に対して、患者または家族等の同意を得て、療養上必要な</a:t>
            </a:r>
            <a:endParaRPr lang="en-US" altLang="ja-JP" sz="1400" dirty="0" smtClean="0">
              <a:solidFill>
                <a:prstClr val="black"/>
              </a:solidFill>
            </a:endParaRPr>
          </a:p>
          <a:p>
            <a:pPr marL="85725" indent="-85725">
              <a:lnSpc>
                <a:spcPts val="1600"/>
              </a:lnSpc>
            </a:pPr>
            <a:r>
              <a:rPr lang="ja-JP" altLang="en-US" sz="1400" dirty="0">
                <a:solidFill>
                  <a:prstClr val="black"/>
                </a:solidFill>
              </a:rPr>
              <a:t>　</a:t>
            </a:r>
            <a:r>
              <a:rPr lang="ja-JP" altLang="en-US" sz="1400" dirty="0" smtClean="0">
                <a:solidFill>
                  <a:prstClr val="black"/>
                </a:solidFill>
              </a:rPr>
              <a:t>指導及び診療を行った場合に算定</a:t>
            </a:r>
            <a:r>
              <a:rPr lang="ja-JP" altLang="ja-JP" sz="1400" dirty="0" smtClean="0">
                <a:solidFill>
                  <a:prstClr val="black"/>
                </a:solidFill>
              </a:rPr>
              <a:t>する。</a:t>
            </a:r>
            <a:endParaRPr lang="en-US" altLang="ja-JP" sz="1400" dirty="0" smtClean="0">
              <a:solidFill>
                <a:prstClr val="black"/>
              </a:solidFill>
            </a:endParaRPr>
          </a:p>
          <a:p>
            <a:pPr marL="263525" indent="-263525">
              <a:lnSpc>
                <a:spcPts val="1600"/>
              </a:lnSpc>
            </a:pPr>
            <a:r>
              <a:rPr lang="ja-JP" altLang="en-US" sz="1400" dirty="0" smtClean="0">
                <a:solidFill>
                  <a:prstClr val="black"/>
                </a:solidFill>
              </a:rPr>
              <a:t>①　認知症以外に</a:t>
            </a:r>
            <a:r>
              <a:rPr lang="ja-JP" altLang="en-US" sz="1400" u="sng" dirty="0" smtClean="0">
                <a:solidFill>
                  <a:prstClr val="black"/>
                </a:solidFill>
              </a:rPr>
              <a:t>１以上の疾患（疑いは除く）を有する</a:t>
            </a:r>
            <a:endParaRPr lang="en-US" altLang="ja-JP" sz="1400" dirty="0" smtClean="0">
              <a:solidFill>
                <a:prstClr val="black"/>
              </a:solidFill>
            </a:endParaRPr>
          </a:p>
          <a:p>
            <a:pPr marL="263525" indent="-263525">
              <a:lnSpc>
                <a:spcPts val="1600"/>
              </a:lnSpc>
            </a:pPr>
            <a:r>
              <a:rPr lang="ja-JP" altLang="en-US" sz="1400" dirty="0" smtClean="0">
                <a:solidFill>
                  <a:prstClr val="black"/>
                </a:solidFill>
              </a:rPr>
              <a:t>②　同月に当該医療機関で以下のいずれの投薬も受けていない</a:t>
            </a:r>
            <a:endParaRPr lang="en-US" altLang="ja-JP" sz="1400" dirty="0" smtClean="0">
              <a:solidFill>
                <a:prstClr val="black"/>
              </a:solidFill>
            </a:endParaRPr>
          </a:p>
          <a:p>
            <a:pPr marL="174625" indent="-174625">
              <a:lnSpc>
                <a:spcPts val="1600"/>
              </a:lnSpc>
            </a:pPr>
            <a:r>
              <a:rPr lang="ja-JP" altLang="en-US" sz="1400" dirty="0" smtClean="0">
                <a:solidFill>
                  <a:prstClr val="black"/>
                </a:solidFill>
              </a:rPr>
              <a:t>　　１）１処方につき</a:t>
            </a:r>
            <a:r>
              <a:rPr lang="ja-JP" altLang="en-US" sz="1400" u="sng" dirty="0" smtClean="0">
                <a:solidFill>
                  <a:prstClr val="black"/>
                </a:solidFill>
              </a:rPr>
              <a:t>５種類を超える内服薬（錠剤、カプセル剤、散剤、顆粒剤、液剤の１銘柄ごとに１種類として計算）</a:t>
            </a:r>
            <a:endParaRPr lang="en-US" altLang="ja-JP" sz="1400" dirty="0" smtClean="0">
              <a:solidFill>
                <a:prstClr val="black"/>
              </a:solidFill>
            </a:endParaRPr>
          </a:p>
          <a:p>
            <a:pPr marL="174625" indent="-174625">
              <a:lnSpc>
                <a:spcPts val="1600"/>
              </a:lnSpc>
            </a:pPr>
            <a:r>
              <a:rPr lang="ja-JP" altLang="en-US" sz="1400" dirty="0" smtClean="0">
                <a:solidFill>
                  <a:prstClr val="black"/>
                </a:solidFill>
              </a:rPr>
              <a:t>　　２）１処方につき</a:t>
            </a:r>
            <a:r>
              <a:rPr lang="ja-JP" altLang="en-US" sz="1400" u="sng" dirty="0" smtClean="0">
                <a:solidFill>
                  <a:prstClr val="black"/>
                </a:solidFill>
              </a:rPr>
              <a:t>抗うつ薬、抗精神病薬、抗不安薬、睡眠薬を合わせて３種類を超えている</a:t>
            </a:r>
            <a:endParaRPr lang="en-US" altLang="ja-JP" sz="1400" u="sng" dirty="0" smtClean="0">
              <a:solidFill>
                <a:prstClr val="black"/>
              </a:solidFill>
            </a:endParaRPr>
          </a:p>
          <a:p>
            <a:pPr marL="174625" indent="-174625">
              <a:lnSpc>
                <a:spcPts val="1600"/>
              </a:lnSpc>
            </a:pPr>
            <a:r>
              <a:rPr lang="ja-JP" altLang="en-US" sz="1400" dirty="0" smtClean="0">
                <a:solidFill>
                  <a:prstClr val="black"/>
                </a:solidFill>
              </a:rPr>
              <a:t>③</a:t>
            </a:r>
            <a:r>
              <a:rPr lang="ja-JP" altLang="ja-JP" sz="1400" dirty="0" smtClean="0">
                <a:solidFill>
                  <a:prstClr val="black"/>
                </a:solidFill>
              </a:rPr>
              <a:t>　</a:t>
            </a:r>
            <a:r>
              <a:rPr lang="ja-JP" altLang="en-US" sz="1400" dirty="0" smtClean="0">
                <a:solidFill>
                  <a:prstClr val="black"/>
                </a:solidFill>
              </a:rPr>
              <a:t>疾患</a:t>
            </a:r>
            <a:r>
              <a:rPr lang="ja-JP" altLang="en-US" sz="1400" dirty="0">
                <a:solidFill>
                  <a:prstClr val="black"/>
                </a:solidFill>
              </a:rPr>
              <a:t>及び</a:t>
            </a:r>
            <a:r>
              <a:rPr lang="ja-JP" altLang="en-US" sz="1400" dirty="0" smtClean="0">
                <a:solidFill>
                  <a:prstClr val="black"/>
                </a:solidFill>
              </a:rPr>
              <a:t>投薬の種類数に関する要件を除き、地域包括診療加算（地域</a:t>
            </a:r>
            <a:r>
              <a:rPr lang="ja-JP" altLang="en-US" sz="1400" dirty="0">
                <a:solidFill>
                  <a:prstClr val="black"/>
                </a:solidFill>
              </a:rPr>
              <a:t>包括</a:t>
            </a:r>
            <a:r>
              <a:rPr lang="ja-JP" altLang="en-US" sz="1400" dirty="0" smtClean="0">
                <a:solidFill>
                  <a:prstClr val="black"/>
                </a:solidFill>
              </a:rPr>
              <a:t>診療料）の算定要件を満たす</a:t>
            </a:r>
            <a:endParaRPr lang="en-US" altLang="ja-JP" sz="1400" dirty="0" smtClean="0">
              <a:solidFill>
                <a:prstClr val="black"/>
              </a:solidFill>
            </a:endParaRPr>
          </a:p>
          <a:p>
            <a:pPr marL="174625" indent="-174625">
              <a:lnSpc>
                <a:spcPts val="1400"/>
              </a:lnSpc>
            </a:pPr>
            <a:endParaRPr lang="en-US" altLang="ja-JP" sz="1400" dirty="0" smtClean="0">
              <a:solidFill>
                <a:prstClr val="black"/>
              </a:solidFill>
            </a:endParaRPr>
          </a:p>
          <a:p>
            <a:pPr marL="174625" indent="-174625">
              <a:lnSpc>
                <a:spcPts val="1600"/>
              </a:lnSpc>
            </a:pPr>
            <a:r>
              <a:rPr lang="en-US" altLang="ja-JP" sz="1400" dirty="0" smtClean="0">
                <a:solidFill>
                  <a:prstClr val="black"/>
                </a:solidFill>
              </a:rPr>
              <a:t>※</a:t>
            </a:r>
            <a:r>
              <a:rPr lang="ja-JP" altLang="en-US" sz="1400" dirty="0" smtClean="0">
                <a:solidFill>
                  <a:prstClr val="black"/>
                </a:solidFill>
              </a:rPr>
              <a:t>　当該医療機関で診療を行う疾病（認知症を含む２つ以上）と重複しない疾病を対象とする場合に限り、他医療機関でも</a:t>
            </a:r>
            <a:endParaRPr lang="en-US" altLang="ja-JP" sz="1400" dirty="0" smtClean="0">
              <a:solidFill>
                <a:prstClr val="black"/>
              </a:solidFill>
            </a:endParaRPr>
          </a:p>
          <a:p>
            <a:pPr marL="174625" indent="-174625">
              <a:lnSpc>
                <a:spcPts val="1600"/>
              </a:lnSpc>
            </a:pPr>
            <a:r>
              <a:rPr lang="ja-JP" altLang="en-US" sz="1400" dirty="0">
                <a:solidFill>
                  <a:prstClr val="black"/>
                </a:solidFill>
              </a:rPr>
              <a:t>　</a:t>
            </a:r>
            <a:r>
              <a:rPr lang="ja-JP" altLang="en-US" sz="1400" dirty="0" smtClean="0">
                <a:solidFill>
                  <a:prstClr val="black"/>
                </a:solidFill>
              </a:rPr>
              <a:t>地域包括診療加算又は地域包括診療料が算定可能</a:t>
            </a:r>
            <a:endParaRPr lang="ja-JP" altLang="ja-JP" sz="1400" dirty="0" smtClean="0">
              <a:solidFill>
                <a:prstClr val="black"/>
              </a:solidFill>
            </a:endParaRPr>
          </a:p>
          <a:p>
            <a:pPr marL="263525" indent="-263525">
              <a:lnSpc>
                <a:spcPts val="1400"/>
              </a:lnSpc>
            </a:pPr>
            <a:endParaRPr lang="en-US" altLang="ja-JP" sz="1400" dirty="0" smtClean="0">
              <a:solidFill>
                <a:prstClr val="black"/>
              </a:solidFill>
            </a:endParaRPr>
          </a:p>
        </p:txBody>
      </p:sp>
      <p:sp>
        <p:nvSpPr>
          <p:cNvPr id="2052" name="Rectangle 36"/>
          <p:cNvSpPr>
            <a:spLocks noChangeArrowheads="1"/>
          </p:cNvSpPr>
          <p:nvPr/>
        </p:nvSpPr>
        <p:spPr bwMode="auto">
          <a:xfrm>
            <a:off x="116996" y="766366"/>
            <a:ext cx="6492188" cy="4403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（２）認知症に対するかかりつけ医</a:t>
            </a:r>
            <a:r>
              <a:rPr lang="ja-JP" altLang="en-US" sz="2400" dirty="0">
                <a:solidFill>
                  <a:prstClr val="black"/>
                </a:solidFill>
              </a:rPr>
              <a:t>機能</a:t>
            </a:r>
            <a:r>
              <a:rPr lang="ja-JP" altLang="en-US" sz="2400" dirty="0" smtClean="0">
                <a:solidFill>
                  <a:prstClr val="black"/>
                </a:solidFill>
              </a:rPr>
              <a:t>の評価</a:t>
            </a:r>
            <a:endParaRPr lang="ja-JP" altLang="en-US" sz="2400" dirty="0">
              <a:solidFill>
                <a:prstClr val="black"/>
              </a:solidFill>
            </a:endParaRPr>
          </a:p>
          <a:p>
            <a:pPr>
              <a:spcBef>
                <a:spcPct val="20000"/>
              </a:spcBef>
            </a:pPr>
            <a:endParaRPr lang="ja-JP" altLang="en-US" sz="2400" dirty="0">
              <a:solidFill>
                <a:prstClr val="black"/>
              </a:solidFill>
            </a:endParaRPr>
          </a:p>
        </p:txBody>
      </p:sp>
      <p:sp>
        <p:nvSpPr>
          <p:cNvPr id="2" name="正方形/長方形 1"/>
          <p:cNvSpPr/>
          <p:nvPr/>
        </p:nvSpPr>
        <p:spPr>
          <a:xfrm>
            <a:off x="2462483" y="2281589"/>
            <a:ext cx="6733463" cy="630942"/>
          </a:xfrm>
          <a:prstGeom prst="rect">
            <a:avLst/>
          </a:prstGeom>
        </p:spPr>
        <p:txBody>
          <a:bodyPr wrap="square">
            <a:spAutoFit/>
          </a:bodyPr>
          <a:lstStyle/>
          <a:p>
            <a:pPr>
              <a:lnSpc>
                <a:spcPts val="1400"/>
              </a:lnSpc>
            </a:pPr>
            <a:r>
              <a:rPr lang="en-US" altLang="ja-JP" sz="1400" dirty="0">
                <a:solidFill>
                  <a:prstClr val="black"/>
                </a:solidFill>
              </a:rPr>
              <a:t>※</a:t>
            </a:r>
            <a:r>
              <a:rPr lang="ja-JP" altLang="en-US" sz="1400" dirty="0">
                <a:solidFill>
                  <a:prstClr val="black"/>
                </a:solidFill>
              </a:rPr>
              <a:t>１　</a:t>
            </a:r>
            <a:r>
              <a:rPr lang="ja-JP" altLang="ja-JP" sz="1400" dirty="0">
                <a:solidFill>
                  <a:prstClr val="black"/>
                </a:solidFill>
              </a:rPr>
              <a:t>対象医療機関</a:t>
            </a:r>
            <a:r>
              <a:rPr lang="ja-JP" altLang="ja-JP" sz="1400" dirty="0" smtClean="0">
                <a:solidFill>
                  <a:prstClr val="black"/>
                </a:solidFill>
              </a:rPr>
              <a:t>は</a:t>
            </a:r>
            <a:r>
              <a:rPr lang="ja-JP" altLang="ja-JP" sz="1400" b="1" u="sng" dirty="0" smtClean="0">
                <a:solidFill>
                  <a:srgbClr val="00B0F0"/>
                </a:solidFill>
              </a:rPr>
              <a:t>診療所</a:t>
            </a:r>
            <a:endParaRPr lang="en-US" altLang="ja-JP" sz="1400" b="1" u="sng" dirty="0">
              <a:solidFill>
                <a:srgbClr val="00B0F0"/>
              </a:solidFill>
            </a:endParaRPr>
          </a:p>
          <a:p>
            <a:pPr>
              <a:lnSpc>
                <a:spcPts val="1400"/>
              </a:lnSpc>
            </a:pPr>
            <a:r>
              <a:rPr lang="en-US" altLang="ja-JP" sz="1400" dirty="0">
                <a:solidFill>
                  <a:prstClr val="black"/>
                </a:solidFill>
              </a:rPr>
              <a:t>※</a:t>
            </a:r>
            <a:r>
              <a:rPr lang="ja-JP" altLang="en-US" sz="1400" dirty="0">
                <a:solidFill>
                  <a:prstClr val="black"/>
                </a:solidFill>
              </a:rPr>
              <a:t>２</a:t>
            </a:r>
            <a:r>
              <a:rPr lang="ja-JP" altLang="ja-JP" sz="1400" dirty="0">
                <a:solidFill>
                  <a:prstClr val="black"/>
                </a:solidFill>
              </a:rPr>
              <a:t>　</a:t>
            </a:r>
            <a:r>
              <a:rPr lang="ja-JP" altLang="ja-JP" sz="1400" dirty="0" smtClean="0">
                <a:solidFill>
                  <a:prstClr val="black"/>
                </a:solidFill>
              </a:rPr>
              <a:t>地域</a:t>
            </a:r>
            <a:r>
              <a:rPr lang="ja-JP" altLang="ja-JP" sz="1400" dirty="0">
                <a:solidFill>
                  <a:prstClr val="black"/>
                </a:solidFill>
              </a:rPr>
              <a:t>包括診療</a:t>
            </a:r>
            <a:r>
              <a:rPr lang="ja-JP" altLang="ja-JP" sz="1400" dirty="0" smtClean="0">
                <a:solidFill>
                  <a:prstClr val="black"/>
                </a:solidFill>
              </a:rPr>
              <a:t>加算</a:t>
            </a:r>
            <a:r>
              <a:rPr lang="ja-JP" altLang="en-US" sz="1400" dirty="0" smtClean="0">
                <a:solidFill>
                  <a:prstClr val="black"/>
                </a:solidFill>
              </a:rPr>
              <a:t>の</a:t>
            </a:r>
            <a:r>
              <a:rPr lang="ja-JP" altLang="ja-JP" sz="1400" dirty="0" smtClean="0">
                <a:solidFill>
                  <a:prstClr val="black"/>
                </a:solidFill>
              </a:rPr>
              <a:t>届出</a:t>
            </a:r>
            <a:r>
              <a:rPr lang="ja-JP" altLang="en-US" sz="1400" dirty="0" smtClean="0">
                <a:solidFill>
                  <a:prstClr val="black"/>
                </a:solidFill>
              </a:rPr>
              <a:t>を行っていること</a:t>
            </a:r>
            <a:endParaRPr lang="ja-JP" altLang="ja-JP" sz="1400" dirty="0">
              <a:solidFill>
                <a:prstClr val="black"/>
              </a:solidFill>
            </a:endParaRPr>
          </a:p>
          <a:p>
            <a:pPr marL="263525" indent="-263525">
              <a:lnSpc>
                <a:spcPts val="1400"/>
              </a:lnSpc>
            </a:pPr>
            <a:r>
              <a:rPr lang="en-US" altLang="ja-JP" sz="1400" dirty="0">
                <a:solidFill>
                  <a:prstClr val="black"/>
                </a:solidFill>
              </a:rPr>
              <a:t>※</a:t>
            </a:r>
            <a:r>
              <a:rPr lang="ja-JP" altLang="en-US" sz="1400" dirty="0">
                <a:solidFill>
                  <a:prstClr val="black"/>
                </a:solidFill>
              </a:rPr>
              <a:t>３</a:t>
            </a:r>
            <a:r>
              <a:rPr lang="ja-JP" altLang="ja-JP" sz="1400" dirty="0">
                <a:solidFill>
                  <a:prstClr val="black"/>
                </a:solidFill>
              </a:rPr>
              <a:t>　</a:t>
            </a:r>
            <a:r>
              <a:rPr lang="ja-JP" altLang="en-US" sz="1400" dirty="0" smtClean="0">
                <a:solidFill>
                  <a:prstClr val="black"/>
                </a:solidFill>
              </a:rPr>
              <a:t>再診料の加算</a:t>
            </a:r>
            <a:endParaRPr lang="en-US" altLang="ja-JP" sz="1400" dirty="0" smtClean="0">
              <a:solidFill>
                <a:prstClr val="black"/>
              </a:solidFill>
            </a:endParaRPr>
          </a:p>
        </p:txBody>
      </p:sp>
      <p:pic>
        <p:nvPicPr>
          <p:cNvPr id="9" name="図 8" descr="doctor4_7.gif"/>
          <p:cNvPicPr>
            <a:picLocks noChangeAspect="1"/>
          </p:cNvPicPr>
          <p:nvPr/>
        </p:nvPicPr>
        <p:blipFill>
          <a:blip r:embed="rId3" cstate="print"/>
          <a:stretch>
            <a:fillRect/>
          </a:stretch>
        </p:blipFill>
        <p:spPr>
          <a:xfrm>
            <a:off x="7001915" y="2495858"/>
            <a:ext cx="586191" cy="561478"/>
          </a:xfrm>
          <a:prstGeom prst="rect">
            <a:avLst/>
          </a:prstGeom>
        </p:spPr>
      </p:pic>
      <p:pic>
        <p:nvPicPr>
          <p:cNvPr id="11" name="Picture 12"/>
          <p:cNvPicPr>
            <a:picLocks noChangeAspect="1" noChangeArrowheads="1"/>
          </p:cNvPicPr>
          <p:nvPr/>
        </p:nvPicPr>
        <p:blipFill>
          <a:blip r:embed="rId4" cstate="print"/>
          <a:srcRect/>
          <a:stretch>
            <a:fillRect/>
          </a:stretch>
        </p:blipFill>
        <p:spPr bwMode="auto">
          <a:xfrm>
            <a:off x="6205587" y="2430496"/>
            <a:ext cx="982075" cy="619854"/>
          </a:xfrm>
          <a:prstGeom prst="rect">
            <a:avLst/>
          </a:prstGeom>
          <a:noFill/>
          <a:ln w="9525">
            <a:noFill/>
            <a:miter lim="800000"/>
            <a:headEnd/>
            <a:tailEnd/>
          </a:ln>
        </p:spPr>
      </p:pic>
      <p:pic>
        <p:nvPicPr>
          <p:cNvPr id="13" name="図 12" descr="doctor_illust07_02.gif"/>
          <p:cNvPicPr>
            <a:picLocks noChangeAspect="1"/>
          </p:cNvPicPr>
          <p:nvPr/>
        </p:nvPicPr>
        <p:blipFill>
          <a:blip r:embed="rId5" cstate="print"/>
          <a:stretch>
            <a:fillRect/>
          </a:stretch>
        </p:blipFill>
        <p:spPr>
          <a:xfrm>
            <a:off x="8336684" y="3302300"/>
            <a:ext cx="436938" cy="503109"/>
          </a:xfrm>
          <a:prstGeom prst="rect">
            <a:avLst/>
          </a:prstGeom>
        </p:spPr>
      </p:pic>
      <p:sp>
        <p:nvSpPr>
          <p:cNvPr id="15" name="Rectangle 2"/>
          <p:cNvSpPr>
            <a:spLocks noChangeArrowheads="1"/>
          </p:cNvSpPr>
          <p:nvPr/>
        </p:nvSpPr>
        <p:spPr bwMode="auto">
          <a:xfrm>
            <a:off x="243073" y="96044"/>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１．</a:t>
            </a:r>
            <a:r>
              <a:rPr lang="ja-JP" altLang="en-US" kern="0" dirty="0">
                <a:solidFill>
                  <a:srgbClr val="000000"/>
                </a:solidFill>
                <a:latin typeface="ＭＳ Ｐゴシック"/>
                <a:ea typeface="ＭＳ Ｐゴシック"/>
              </a:rPr>
              <a:t>かかりつけ医機能</a:t>
            </a:r>
            <a:r>
              <a:rPr lang="ja-JP" altLang="en-US" kern="0" dirty="0" smtClean="0">
                <a:solidFill>
                  <a:srgbClr val="000000"/>
                </a:solidFill>
                <a:latin typeface="ＭＳ Ｐゴシック"/>
                <a:ea typeface="ＭＳ Ｐゴシック"/>
              </a:rPr>
              <a:t>の更なる評価</a:t>
            </a:r>
            <a:endParaRPr lang="ja-JP" altLang="en-US" kern="0" dirty="0">
              <a:solidFill>
                <a:srgbClr val="000000"/>
              </a:solidFill>
              <a:latin typeface="Calibri"/>
              <a:ea typeface="ＭＳ Ｐゴシック"/>
            </a:endParaRPr>
          </a:p>
        </p:txBody>
      </p:sp>
      <p:sp>
        <p:nvSpPr>
          <p:cNvPr id="1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90</a:t>
            </a:fld>
            <a:endParaRPr lang="ja-JP" altLang="en-US" dirty="0">
              <a:solidFill>
                <a:prstClr val="black"/>
              </a:solidFill>
            </a:endParaRPr>
          </a:p>
        </p:txBody>
      </p:sp>
      <p:pic>
        <p:nvPicPr>
          <p:cNvPr id="3074" name="Picture 2" descr="C:\Users\UEHARA\AppData\Local\Temp\ilm17_bc01008-s.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284304" y="2347238"/>
            <a:ext cx="945221" cy="858718"/>
          </a:xfrm>
          <a:prstGeom prst="rect">
            <a:avLst/>
          </a:prstGeom>
          <a:noFill/>
          <a:extLst>
            <a:ext uri="{909E8E84-426E-40DD-AFC4-6F175D3DCCD1}">
              <a14:hiddenFill xmlns:a14="http://schemas.microsoft.com/office/drawing/2010/main">
                <a:solidFill>
                  <a:srgbClr val="FFFFFF"/>
                </a:solidFill>
              </a14:hiddenFill>
            </a:ext>
          </a:extLst>
        </p:spPr>
      </p:pic>
      <p:sp>
        <p:nvSpPr>
          <p:cNvPr id="20" name="テキスト ボックス 19"/>
          <p:cNvSpPr txBox="1"/>
          <p:nvPr/>
        </p:nvSpPr>
        <p:spPr>
          <a:xfrm>
            <a:off x="7349992" y="1850702"/>
            <a:ext cx="14400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6</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20</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631</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680</a:t>
            </a:r>
            <a:endParaRPr lang="ja-JP" altLang="en-US" sz="1100" dirty="0">
              <a:solidFill>
                <a:srgbClr val="002060"/>
              </a:solidFill>
              <a:latin typeface="ＭＳ Ｐゴシック" panose="020B0600070205080204" pitchFamily="50" charset="-128"/>
            </a:endParaRPr>
          </a:p>
        </p:txBody>
      </p:sp>
      <p:sp>
        <p:nvSpPr>
          <p:cNvPr id="19" name="正方形/長方形 18"/>
          <p:cNvSpPr/>
          <p:nvPr/>
        </p:nvSpPr>
        <p:spPr>
          <a:xfrm>
            <a:off x="2510568" y="3606281"/>
            <a:ext cx="6733463" cy="630942"/>
          </a:xfrm>
          <a:prstGeom prst="rect">
            <a:avLst/>
          </a:prstGeom>
        </p:spPr>
        <p:txBody>
          <a:bodyPr wrap="square">
            <a:spAutoFit/>
          </a:bodyPr>
          <a:lstStyle/>
          <a:p>
            <a:pPr>
              <a:lnSpc>
                <a:spcPts val="1400"/>
              </a:lnSpc>
            </a:pPr>
            <a:r>
              <a:rPr lang="en-US" altLang="ja-JP" sz="1400" dirty="0">
                <a:solidFill>
                  <a:prstClr val="black"/>
                </a:solidFill>
              </a:rPr>
              <a:t>※</a:t>
            </a:r>
            <a:r>
              <a:rPr lang="ja-JP" altLang="en-US" sz="1400" dirty="0">
                <a:solidFill>
                  <a:prstClr val="black"/>
                </a:solidFill>
              </a:rPr>
              <a:t>１　</a:t>
            </a:r>
            <a:r>
              <a:rPr lang="ja-JP" altLang="ja-JP" sz="1400" dirty="0">
                <a:solidFill>
                  <a:prstClr val="black"/>
                </a:solidFill>
              </a:rPr>
              <a:t>対象医療機関</a:t>
            </a:r>
            <a:r>
              <a:rPr lang="ja-JP" altLang="ja-JP" sz="1400" dirty="0" smtClean="0">
                <a:solidFill>
                  <a:prstClr val="black"/>
                </a:solidFill>
              </a:rPr>
              <a:t>は</a:t>
            </a:r>
            <a:r>
              <a:rPr lang="ja-JP" altLang="ja-JP" sz="1400" b="1" u="sng" dirty="0" smtClean="0">
                <a:solidFill>
                  <a:srgbClr val="00B0F0"/>
                </a:solidFill>
              </a:rPr>
              <a:t>診療所</a:t>
            </a:r>
            <a:r>
              <a:rPr lang="ja-JP" altLang="en-US" sz="1400" b="1" u="sng" dirty="0" smtClean="0">
                <a:solidFill>
                  <a:srgbClr val="00B0F0"/>
                </a:solidFill>
              </a:rPr>
              <a:t>又は許可病床が２００床未満の病院</a:t>
            </a:r>
            <a:endParaRPr lang="en-US" altLang="ja-JP" sz="1400" b="1" u="sng" dirty="0">
              <a:solidFill>
                <a:srgbClr val="00B0F0"/>
              </a:solidFill>
            </a:endParaRPr>
          </a:p>
          <a:p>
            <a:pPr>
              <a:lnSpc>
                <a:spcPts val="1400"/>
              </a:lnSpc>
            </a:pPr>
            <a:r>
              <a:rPr lang="en-US" altLang="ja-JP" sz="1400" dirty="0">
                <a:solidFill>
                  <a:prstClr val="black"/>
                </a:solidFill>
              </a:rPr>
              <a:t>※</a:t>
            </a:r>
            <a:r>
              <a:rPr lang="ja-JP" altLang="en-US" sz="1400" dirty="0">
                <a:solidFill>
                  <a:prstClr val="black"/>
                </a:solidFill>
              </a:rPr>
              <a:t>２</a:t>
            </a:r>
            <a:r>
              <a:rPr lang="ja-JP" altLang="ja-JP" sz="1400" dirty="0">
                <a:solidFill>
                  <a:prstClr val="black"/>
                </a:solidFill>
              </a:rPr>
              <a:t>　</a:t>
            </a:r>
            <a:r>
              <a:rPr lang="ja-JP" altLang="ja-JP" sz="1400" dirty="0" smtClean="0">
                <a:solidFill>
                  <a:prstClr val="black"/>
                </a:solidFill>
              </a:rPr>
              <a:t>地域</a:t>
            </a:r>
            <a:r>
              <a:rPr lang="ja-JP" altLang="ja-JP" sz="1400" dirty="0">
                <a:solidFill>
                  <a:prstClr val="black"/>
                </a:solidFill>
              </a:rPr>
              <a:t>包括</a:t>
            </a:r>
            <a:r>
              <a:rPr lang="ja-JP" altLang="ja-JP" sz="1400" dirty="0" smtClean="0">
                <a:solidFill>
                  <a:prstClr val="black"/>
                </a:solidFill>
              </a:rPr>
              <a:t>診療</a:t>
            </a:r>
            <a:r>
              <a:rPr lang="ja-JP" altLang="en-US" sz="1400" dirty="0">
                <a:solidFill>
                  <a:prstClr val="black"/>
                </a:solidFill>
              </a:rPr>
              <a:t>料</a:t>
            </a:r>
            <a:r>
              <a:rPr lang="ja-JP" altLang="en-US" sz="1400" dirty="0" smtClean="0">
                <a:solidFill>
                  <a:prstClr val="black"/>
                </a:solidFill>
              </a:rPr>
              <a:t>の</a:t>
            </a:r>
            <a:r>
              <a:rPr lang="ja-JP" altLang="ja-JP" sz="1400" dirty="0" smtClean="0">
                <a:solidFill>
                  <a:prstClr val="black"/>
                </a:solidFill>
              </a:rPr>
              <a:t>届出</a:t>
            </a:r>
            <a:r>
              <a:rPr lang="ja-JP" altLang="en-US" sz="1400" dirty="0" smtClean="0">
                <a:solidFill>
                  <a:prstClr val="black"/>
                </a:solidFill>
              </a:rPr>
              <a:t>を行っていること</a:t>
            </a:r>
            <a:endParaRPr lang="ja-JP" altLang="ja-JP" sz="1400" dirty="0">
              <a:solidFill>
                <a:prstClr val="black"/>
              </a:solidFill>
            </a:endParaRPr>
          </a:p>
          <a:p>
            <a:pPr marL="263525" indent="-263525">
              <a:lnSpc>
                <a:spcPts val="1400"/>
              </a:lnSpc>
            </a:pPr>
            <a:r>
              <a:rPr lang="en-US" altLang="ja-JP" sz="1400" dirty="0">
                <a:solidFill>
                  <a:prstClr val="black"/>
                </a:solidFill>
              </a:rPr>
              <a:t>※</a:t>
            </a:r>
            <a:r>
              <a:rPr lang="ja-JP" altLang="en-US" sz="1400" dirty="0">
                <a:solidFill>
                  <a:prstClr val="black"/>
                </a:solidFill>
              </a:rPr>
              <a:t>３</a:t>
            </a:r>
            <a:r>
              <a:rPr lang="ja-JP" altLang="ja-JP" sz="1400" dirty="0">
                <a:solidFill>
                  <a:prstClr val="black"/>
                </a:solidFill>
              </a:rPr>
              <a:t>　</a:t>
            </a:r>
            <a:r>
              <a:rPr lang="ja-JP" altLang="en-US" sz="1400" dirty="0" smtClean="0">
                <a:solidFill>
                  <a:prstClr val="black"/>
                </a:solidFill>
              </a:rPr>
              <a:t>初診時や訪問診療時には算定できない</a:t>
            </a:r>
            <a:endParaRPr lang="en-US" altLang="ja-JP" sz="1400" dirty="0" smtClean="0">
              <a:solidFill>
                <a:prstClr val="black"/>
              </a:solidFill>
            </a:endParaRPr>
          </a:p>
        </p:txBody>
      </p:sp>
      <p:pic>
        <p:nvPicPr>
          <p:cNvPr id="21" name="図 20"/>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628763" y="3350074"/>
            <a:ext cx="756656" cy="910672"/>
          </a:xfrm>
          <a:prstGeom prst="rect">
            <a:avLst/>
          </a:prstGeom>
        </p:spPr>
      </p:pic>
      <p:pic>
        <p:nvPicPr>
          <p:cNvPr id="22" name="Picture 12"/>
          <p:cNvPicPr>
            <a:picLocks noChangeAspect="1" noChangeArrowheads="1"/>
          </p:cNvPicPr>
          <p:nvPr/>
        </p:nvPicPr>
        <p:blipFill>
          <a:blip r:embed="rId4" cstate="print"/>
          <a:srcRect/>
          <a:stretch>
            <a:fillRect/>
          </a:stretch>
        </p:blipFill>
        <p:spPr bwMode="auto">
          <a:xfrm>
            <a:off x="8555153" y="3753133"/>
            <a:ext cx="711641" cy="507613"/>
          </a:xfrm>
          <a:prstGeom prst="rect">
            <a:avLst/>
          </a:prstGeom>
          <a:noFill/>
          <a:ln w="9525">
            <a:noFill/>
            <a:miter lim="800000"/>
            <a:headEnd/>
            <a:tailEnd/>
          </a:ln>
        </p:spPr>
      </p:pic>
      <p:pic>
        <p:nvPicPr>
          <p:cNvPr id="17" name="Picture 16" descr="HM00170_[1]"/>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82160" y="2912531"/>
            <a:ext cx="387832" cy="42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正方形/長方形 22"/>
          <p:cNvSpPr/>
          <p:nvPr/>
        </p:nvSpPr>
        <p:spPr>
          <a:xfrm>
            <a:off x="5072608" y="4653204"/>
            <a:ext cx="4687792" cy="374461"/>
          </a:xfrm>
          <a:prstGeom prst="rect">
            <a:avLst/>
          </a:prstGeom>
          <a:ln w="9525">
            <a:solidFill>
              <a:srgbClr val="FF0000"/>
            </a:solidFill>
            <a:prstDash val="dash"/>
          </a:ln>
        </p:spPr>
        <p:txBody>
          <a:bodyPr wrap="square">
            <a:spAutoFit/>
          </a:bodyPr>
          <a:lstStyle/>
          <a:p>
            <a:pPr>
              <a:lnSpc>
                <a:spcPts val="1100"/>
              </a:lnSpc>
            </a:pPr>
            <a:r>
              <a:rPr lang="en-US" altLang="ja-JP" sz="1050" b="1" dirty="0" smtClean="0">
                <a:solidFill>
                  <a:srgbClr val="FF0000"/>
                </a:solidFill>
                <a:latin typeface="ＭＳ Ｐゴシック"/>
              </a:rPr>
              <a:t>※</a:t>
            </a:r>
            <a:r>
              <a:rPr lang="ja-JP" altLang="en-US" sz="1050" b="1" dirty="0" smtClean="0">
                <a:solidFill>
                  <a:srgbClr val="FF0000"/>
                </a:solidFill>
                <a:latin typeface="ＭＳ Ｐゴシック"/>
              </a:rPr>
              <a:t>　地域包括診療加算・地域包括診療料の届出を行っていれば、</a:t>
            </a:r>
            <a:endParaRPr lang="en-US" altLang="ja-JP" sz="1050" b="1" dirty="0" smtClean="0">
              <a:solidFill>
                <a:srgbClr val="FF0000"/>
              </a:solidFill>
              <a:latin typeface="ＭＳ Ｐゴシック"/>
            </a:endParaRPr>
          </a:p>
          <a:p>
            <a:pPr>
              <a:lnSpc>
                <a:spcPts val="1100"/>
              </a:lnSpc>
            </a:pPr>
            <a:r>
              <a:rPr lang="ja-JP" altLang="en-US" sz="1050" b="1" dirty="0">
                <a:solidFill>
                  <a:srgbClr val="FF0000"/>
                </a:solidFill>
                <a:latin typeface="ＭＳ Ｐゴシック"/>
              </a:rPr>
              <a:t>　</a:t>
            </a:r>
            <a:r>
              <a:rPr lang="ja-JP" altLang="en-US" sz="1050" b="1" dirty="0" smtClean="0">
                <a:solidFill>
                  <a:srgbClr val="FF0000"/>
                </a:solidFill>
                <a:latin typeface="ＭＳ Ｐゴシック"/>
              </a:rPr>
              <a:t>　　　　認知症地域包括診療加算・認知症地域包括診療料としての届出は不要</a:t>
            </a:r>
            <a:endParaRPr lang="en-US" altLang="ja-JP" sz="1050" b="1" dirty="0" smtClean="0">
              <a:solidFill>
                <a:srgbClr val="FF0000"/>
              </a:solidFill>
              <a:latin typeface="ＭＳ Ｐゴシック"/>
            </a:endParaRPr>
          </a:p>
        </p:txBody>
      </p:sp>
      <p:sp>
        <p:nvSpPr>
          <p:cNvPr id="18" name="テキスト ボックス 17"/>
          <p:cNvSpPr txBox="1"/>
          <p:nvPr/>
        </p:nvSpPr>
        <p:spPr>
          <a:xfrm>
            <a:off x="8222392" y="2834906"/>
            <a:ext cx="1440000"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174-175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211</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755</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805</a:t>
            </a:r>
            <a:endParaRPr lang="ja-JP" altLang="en-US" sz="1100" dirty="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959553412"/>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endParaRPr kumimoji="1" lang="ja-JP" altLang="en-US"/>
          </a:p>
        </p:txBody>
      </p:sp>
      <p:pic>
        <p:nvPicPr>
          <p:cNvPr id="3" name="図 2"/>
          <p:cNvPicPr/>
          <p:nvPr/>
        </p:nvPicPr>
        <p:blipFill>
          <a:blip r:embed="rId3"/>
          <a:stretch>
            <a:fillRect/>
          </a:stretch>
        </p:blipFill>
        <p:spPr>
          <a:xfrm>
            <a:off x="0" y="0"/>
            <a:ext cx="9906000" cy="6858000"/>
          </a:xfrm>
          <a:prstGeom prst="rect">
            <a:avLst/>
          </a:prstGeom>
        </p:spPr>
      </p:pic>
      <p:sp>
        <p:nvSpPr>
          <p:cNvPr id="4"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91</a:t>
            </a:fld>
            <a:endParaRPr lang="ja-JP" altLang="en-US" dirty="0">
              <a:solidFill>
                <a:prstClr val="black"/>
              </a:solidFill>
            </a:endParaRPr>
          </a:p>
        </p:txBody>
      </p:sp>
    </p:spTree>
    <p:extLst>
      <p:ext uri="{BB962C8B-B14F-4D97-AF65-F5344CB8AC3E}">
        <p14:creationId xmlns:p14="http://schemas.microsoft.com/office/powerpoint/2010/main" val="184898048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
        <p:cNvGrpSpPr/>
        <p:nvPr/>
      </p:nvGrpSpPr>
      <p:grpSpPr>
        <a:xfrm>
          <a:off x="0" y="0"/>
          <a:ext cx="0" cy="0"/>
          <a:chOff x="0" y="0"/>
          <a:chExt cx="0" cy="0"/>
        </a:xfrm>
      </p:grpSpPr>
      <p:sp>
        <p:nvSpPr>
          <p:cNvPr id="2" name="タイトル 1" hidden="1"/>
          <p:cNvSpPr>
            <a:spLocks noGrp="1"/>
          </p:cNvSpPr>
          <p:nvPr>
            <p:ph type="title"/>
          </p:nvPr>
        </p:nvSpPr>
        <p:spPr/>
        <p:txBody>
          <a:bodyPr/>
          <a:lstStyle/>
          <a:p>
            <a:endParaRPr kumimoji="1" lang="ja-JP" altLang="en-US"/>
          </a:p>
        </p:txBody>
      </p:sp>
      <p:pic>
        <p:nvPicPr>
          <p:cNvPr id="3" name="図 2"/>
          <p:cNvPicPr/>
          <p:nvPr/>
        </p:nvPicPr>
        <p:blipFill>
          <a:blip r:embed="rId3"/>
          <a:stretch>
            <a:fillRect/>
          </a:stretch>
        </p:blipFill>
        <p:spPr>
          <a:xfrm>
            <a:off x="0" y="-99392"/>
            <a:ext cx="9906000" cy="4203848"/>
          </a:xfrm>
          <a:prstGeom prst="rect">
            <a:avLst/>
          </a:prstGeom>
        </p:spPr>
      </p:pic>
      <p:pic>
        <p:nvPicPr>
          <p:cNvPr id="1026" name="Picture 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3212976"/>
            <a:ext cx="9907588" cy="36450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92</a:t>
            </a:fld>
            <a:endParaRPr lang="ja-JP" altLang="en-US" dirty="0">
              <a:solidFill>
                <a:prstClr val="black"/>
              </a:solidFill>
            </a:endParaRPr>
          </a:p>
        </p:txBody>
      </p:sp>
    </p:spTree>
    <p:extLst>
      <p:ext uri="{BB962C8B-B14F-4D97-AF65-F5344CB8AC3E}">
        <p14:creationId xmlns:p14="http://schemas.microsoft.com/office/powerpoint/2010/main" val="2568203796"/>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表 1"/>
          <p:cNvGraphicFramePr>
            <a:graphicFrameLocks noGrp="1"/>
          </p:cNvGraphicFramePr>
          <p:nvPr>
            <p:extLst/>
          </p:nvPr>
        </p:nvGraphicFramePr>
        <p:xfrm>
          <a:off x="308777" y="526475"/>
          <a:ext cx="9402897" cy="5678201"/>
        </p:xfrm>
        <a:graphic>
          <a:graphicData uri="http://schemas.openxmlformats.org/drawingml/2006/table">
            <a:tbl>
              <a:tblPr firstRow="1" bandRow="1">
                <a:tableStyleId>{5940675A-B579-460E-94D1-54222C63F5DA}</a:tableStyleId>
              </a:tblPr>
              <a:tblGrid>
                <a:gridCol w="2123943"/>
                <a:gridCol w="1629670"/>
                <a:gridCol w="1772113"/>
                <a:gridCol w="1309701"/>
                <a:gridCol w="2567470"/>
              </a:tblGrid>
              <a:tr h="552782">
                <a:tc>
                  <a:txBody>
                    <a:bodyPr/>
                    <a:lstStyle/>
                    <a:p>
                      <a:endParaRPr kumimoji="1" lang="ja-JP" altLang="en-US" sz="1200" dirty="0"/>
                    </a:p>
                  </a:txBody>
                  <a:tcPr>
                    <a:solidFill>
                      <a:schemeClr val="accent4">
                        <a:lumMod val="40000"/>
                        <a:lumOff val="60000"/>
                      </a:schemeClr>
                    </a:solidFill>
                  </a:tcPr>
                </a:tc>
                <a:tc>
                  <a:txBody>
                    <a:bodyPr/>
                    <a:lstStyle/>
                    <a:p>
                      <a:pPr algn="ctr"/>
                      <a:r>
                        <a:rPr kumimoji="1" lang="ja-JP" altLang="en-US" sz="1400" b="1" dirty="0" smtClean="0"/>
                        <a:t>対象疾患</a:t>
                      </a:r>
                      <a:endParaRPr kumimoji="1" lang="ja-JP" altLang="en-US" sz="1400" b="1" dirty="0"/>
                    </a:p>
                  </a:txBody>
                  <a:tcPr anchor="ctr">
                    <a:solidFill>
                      <a:schemeClr val="accent4">
                        <a:lumMod val="40000"/>
                        <a:lumOff val="60000"/>
                      </a:schemeClr>
                    </a:solidFill>
                  </a:tcPr>
                </a:tc>
                <a:tc>
                  <a:txBody>
                    <a:bodyPr/>
                    <a:lstStyle/>
                    <a:p>
                      <a:pPr algn="ctr"/>
                      <a:r>
                        <a:rPr kumimoji="1" lang="ja-JP" altLang="en-US" sz="1400" b="1" dirty="0" smtClean="0"/>
                        <a:t>診療内容</a:t>
                      </a:r>
                      <a:endParaRPr kumimoji="1" lang="ja-JP" altLang="en-US" sz="1400" b="1" dirty="0"/>
                    </a:p>
                  </a:txBody>
                  <a:tcPr anchor="ctr">
                    <a:solidFill>
                      <a:schemeClr val="accent4">
                        <a:lumMod val="40000"/>
                        <a:lumOff val="60000"/>
                      </a:schemeClr>
                    </a:solidFill>
                  </a:tcPr>
                </a:tc>
                <a:tc>
                  <a:txBody>
                    <a:bodyPr/>
                    <a:lstStyle/>
                    <a:p>
                      <a:pPr algn="ctr"/>
                      <a:r>
                        <a:rPr kumimoji="1" lang="ja-JP" altLang="en-US" sz="1350" b="1" dirty="0" smtClean="0"/>
                        <a:t>内服薬</a:t>
                      </a:r>
                      <a:endParaRPr kumimoji="1" lang="ja-JP" altLang="en-US" sz="1350" b="1" dirty="0"/>
                    </a:p>
                  </a:txBody>
                  <a:tcPr anchor="ctr">
                    <a:solidFill>
                      <a:schemeClr val="accent4">
                        <a:lumMod val="40000"/>
                        <a:lumOff val="60000"/>
                      </a:schemeClr>
                    </a:solidFill>
                  </a:tcPr>
                </a:tc>
                <a:tc>
                  <a:txBody>
                    <a:bodyPr/>
                    <a:lstStyle/>
                    <a:p>
                      <a:pPr algn="ctr"/>
                      <a:r>
                        <a:rPr kumimoji="1" lang="ja-JP" altLang="en-US" sz="1400" b="1" dirty="0" smtClean="0"/>
                        <a:t>主な施設基準</a:t>
                      </a:r>
                      <a:endParaRPr kumimoji="1" lang="ja-JP" altLang="en-US" sz="1400" b="1" dirty="0"/>
                    </a:p>
                  </a:txBody>
                  <a:tcPr anchor="ctr">
                    <a:solidFill>
                      <a:schemeClr val="accent4">
                        <a:lumMod val="40000"/>
                        <a:lumOff val="60000"/>
                      </a:schemeClr>
                    </a:solidFill>
                  </a:tcPr>
                </a:tc>
              </a:tr>
              <a:tr h="1105109">
                <a:tc>
                  <a:txBody>
                    <a:bodyPr/>
                    <a:lstStyle/>
                    <a:p>
                      <a:endParaRPr kumimoji="1" lang="en-US" altLang="ja-JP" sz="1400" b="1" u="sng" kern="1200" dirty="0" smtClean="0">
                        <a:solidFill>
                          <a:srgbClr val="0070C0"/>
                        </a:solidFill>
                        <a:latin typeface="+mn-lt"/>
                        <a:ea typeface="+mn-ea"/>
                        <a:cs typeface="+mn-cs"/>
                      </a:endParaRPr>
                    </a:p>
                    <a:p>
                      <a:r>
                        <a:rPr kumimoji="1" lang="ja-JP" altLang="en-US" sz="1400" b="1" u="sng" kern="1200" dirty="0" smtClean="0">
                          <a:solidFill>
                            <a:srgbClr val="0070C0"/>
                          </a:solidFill>
                          <a:latin typeface="+mn-lt"/>
                          <a:ea typeface="+mn-ea"/>
                          <a:cs typeface="+mn-cs"/>
                        </a:rPr>
                        <a:t>認知症地域包括診療料</a:t>
                      </a:r>
                      <a:endParaRPr kumimoji="1" lang="en-US" altLang="ja-JP" sz="1400" b="1" u="sng" kern="1200" dirty="0" smtClean="0">
                        <a:solidFill>
                          <a:srgbClr val="0070C0"/>
                        </a:solidFill>
                        <a:latin typeface="+mn-lt"/>
                        <a:ea typeface="+mn-ea"/>
                        <a:cs typeface="+mn-cs"/>
                      </a:endParaRPr>
                    </a:p>
                    <a:p>
                      <a:pPr algn="r"/>
                      <a:r>
                        <a:rPr kumimoji="1" lang="en-US" altLang="ja-JP" sz="1200" dirty="0" smtClean="0"/>
                        <a:t>1,515</a:t>
                      </a:r>
                      <a:r>
                        <a:rPr kumimoji="1" lang="ja-JP" altLang="en-US" sz="1200" dirty="0" smtClean="0"/>
                        <a:t>点（１月につき</a:t>
                      </a:r>
                      <a:r>
                        <a:rPr kumimoji="1" lang="en-US" altLang="ja-JP" sz="1200" dirty="0" smtClean="0"/>
                        <a:t>※</a:t>
                      </a:r>
                      <a:r>
                        <a:rPr kumimoji="1" lang="ja-JP" altLang="en-US" sz="1200" dirty="0" smtClean="0"/>
                        <a:t>１）</a:t>
                      </a:r>
                      <a:endParaRPr kumimoji="1" lang="ja-JP" altLang="en-US" sz="1200" dirty="0"/>
                    </a:p>
                  </a:txBody>
                  <a:tcPr anchor="ctr">
                    <a:solidFill>
                      <a:schemeClr val="accent4">
                        <a:lumMod val="40000"/>
                        <a:lumOff val="60000"/>
                      </a:schemeClr>
                    </a:solidFill>
                  </a:tcPr>
                </a:tc>
                <a:tc>
                  <a:txBody>
                    <a:bodyPr/>
                    <a:lstStyle/>
                    <a:p>
                      <a:r>
                        <a:rPr kumimoji="1" lang="ja-JP" altLang="en-US" sz="1300" dirty="0" smtClean="0"/>
                        <a:t>認知症＋１疾患以上</a:t>
                      </a:r>
                      <a:endParaRPr kumimoji="1" lang="ja-JP" altLang="en-US" sz="1300" dirty="0"/>
                    </a:p>
                  </a:txBody>
                  <a:tcPr marL="36000" marR="36000" anchor="ctr">
                    <a:solidFill>
                      <a:schemeClr val="accent4">
                        <a:lumMod val="20000"/>
                        <a:lumOff val="80000"/>
                      </a:schemeClr>
                    </a:solidFill>
                  </a:tcPr>
                </a:tc>
                <a:tc rowSpan="4">
                  <a:txBody>
                    <a:bodyPr/>
                    <a:lstStyle/>
                    <a:p>
                      <a:r>
                        <a:rPr kumimoji="1" lang="ja-JP" altLang="en-US" sz="1300" dirty="0" smtClean="0"/>
                        <a:t>担当医を決め、</a:t>
                      </a:r>
                      <a:endParaRPr kumimoji="1" lang="en-US" altLang="ja-JP" sz="1300" dirty="0" smtClean="0"/>
                    </a:p>
                    <a:p>
                      <a:pPr marL="108000"/>
                      <a:r>
                        <a:rPr kumimoji="1" lang="ja-JP" altLang="en-US" sz="1300" dirty="0" smtClean="0"/>
                        <a:t>・療養上の指導</a:t>
                      </a:r>
                      <a:endParaRPr kumimoji="1" lang="en-US" altLang="ja-JP" sz="1300" dirty="0" smtClean="0"/>
                    </a:p>
                    <a:p>
                      <a:pPr marL="108000"/>
                      <a:r>
                        <a:rPr kumimoji="1" lang="ja-JP" altLang="en-US" sz="1300" dirty="0" smtClean="0"/>
                        <a:t>・他の医療機関での</a:t>
                      </a:r>
                      <a:r>
                        <a:rPr kumimoji="1" lang="en-US" altLang="ja-JP" sz="1300" dirty="0" smtClean="0"/>
                        <a:t/>
                      </a:r>
                      <a:br>
                        <a:rPr kumimoji="1" lang="en-US" altLang="ja-JP" sz="1300" dirty="0" smtClean="0"/>
                      </a:br>
                      <a:r>
                        <a:rPr kumimoji="1" lang="ja-JP" altLang="en-US" sz="1300" dirty="0" smtClean="0"/>
                        <a:t>　受診状況等の把握</a:t>
                      </a:r>
                      <a:endParaRPr kumimoji="1" lang="en-US" altLang="ja-JP" sz="1300" dirty="0" smtClean="0"/>
                    </a:p>
                    <a:p>
                      <a:pPr marL="108000"/>
                      <a:r>
                        <a:rPr kumimoji="1" lang="ja-JP" altLang="en-US" sz="1300" dirty="0" smtClean="0"/>
                        <a:t>・服薬管理</a:t>
                      </a:r>
                      <a:endParaRPr kumimoji="1" lang="en-US" altLang="ja-JP" sz="1300" dirty="0" smtClean="0"/>
                    </a:p>
                    <a:p>
                      <a:pPr marL="108000"/>
                      <a:r>
                        <a:rPr kumimoji="1" lang="ja-JP" altLang="en-US" sz="1300" dirty="0" smtClean="0"/>
                        <a:t>・健康管理</a:t>
                      </a:r>
                      <a:endParaRPr kumimoji="1" lang="en-US" altLang="ja-JP" sz="1300" dirty="0" smtClean="0"/>
                    </a:p>
                    <a:p>
                      <a:pPr marL="108000"/>
                      <a:r>
                        <a:rPr kumimoji="1" lang="ja-JP" altLang="en-US" sz="1300" dirty="0" smtClean="0"/>
                        <a:t>・介護保険に係る対応</a:t>
                      </a:r>
                      <a:endParaRPr kumimoji="1" lang="en-US" altLang="ja-JP" sz="1300" dirty="0" smtClean="0"/>
                    </a:p>
                    <a:p>
                      <a:pPr marL="108000"/>
                      <a:r>
                        <a:rPr kumimoji="1" lang="ja-JP" altLang="en-US" sz="1300" dirty="0" smtClean="0"/>
                        <a:t>・在宅医療の提供</a:t>
                      </a:r>
                      <a:endParaRPr kumimoji="1" lang="en-US" altLang="ja-JP" sz="1300" dirty="0" smtClean="0"/>
                    </a:p>
                    <a:p>
                      <a:pPr marL="108000"/>
                      <a:r>
                        <a:rPr kumimoji="1" lang="ja-JP" altLang="en-US" sz="1300" dirty="0" smtClean="0"/>
                        <a:t>・２４時間の対応</a:t>
                      </a:r>
                      <a:endParaRPr kumimoji="1" lang="en-US" altLang="ja-JP" sz="1300" dirty="0" smtClean="0"/>
                    </a:p>
                    <a:p>
                      <a:r>
                        <a:rPr kumimoji="1" lang="ja-JP" altLang="en-US" sz="1400" dirty="0" smtClean="0"/>
                        <a:t>　</a:t>
                      </a:r>
                      <a:endParaRPr kumimoji="1" lang="en-US" altLang="ja-JP" sz="1400" dirty="0" smtClean="0"/>
                    </a:p>
                    <a:p>
                      <a:r>
                        <a:rPr kumimoji="1" lang="ja-JP" altLang="en-US" sz="1400" dirty="0" smtClean="0"/>
                        <a:t>　　　　　　　等を実施</a:t>
                      </a:r>
                      <a:endParaRPr kumimoji="1" lang="ja-JP" altLang="en-US" sz="1400" dirty="0"/>
                    </a:p>
                  </a:txBody>
                  <a:tcPr marL="36000" marR="36000" anchor="ctr">
                    <a:solidFill>
                      <a:schemeClr val="accent4">
                        <a:lumMod val="20000"/>
                        <a:lumOff val="80000"/>
                      </a:schemeClr>
                    </a:solidFill>
                  </a:tcPr>
                </a:tc>
                <a:tc>
                  <a:txBody>
                    <a:bodyPr/>
                    <a:lstStyle/>
                    <a:p>
                      <a:r>
                        <a:rPr kumimoji="1" lang="ja-JP" altLang="en-US" sz="1300" dirty="0" smtClean="0"/>
                        <a:t>内服薬</a:t>
                      </a:r>
                      <a:endParaRPr kumimoji="1" lang="en-US" altLang="ja-JP" sz="1300" dirty="0" smtClean="0"/>
                    </a:p>
                    <a:p>
                      <a:r>
                        <a:rPr kumimoji="1" lang="ja-JP" altLang="en-US" sz="1300" dirty="0" smtClean="0"/>
                        <a:t>　５種類以下</a:t>
                      </a:r>
                      <a:endParaRPr kumimoji="1" lang="en-US" altLang="ja-JP" sz="1300" dirty="0" smtClean="0"/>
                    </a:p>
                    <a:p>
                      <a:r>
                        <a:rPr kumimoji="1" lang="ja-JP" altLang="en-US" sz="1300" dirty="0" smtClean="0"/>
                        <a:t>うち向精神薬</a:t>
                      </a:r>
                      <a:endParaRPr kumimoji="1" lang="en-US" altLang="ja-JP" sz="1300" dirty="0" smtClean="0"/>
                    </a:p>
                    <a:p>
                      <a:r>
                        <a:rPr kumimoji="1" lang="ja-JP" altLang="en-US" sz="1300" dirty="0" smtClean="0"/>
                        <a:t>　３種類以下</a:t>
                      </a:r>
                      <a:endParaRPr kumimoji="1" lang="ja-JP" altLang="en-US" sz="1300" dirty="0"/>
                    </a:p>
                  </a:txBody>
                  <a:tcPr marL="36000" marR="36000" anchor="ctr">
                    <a:solidFill>
                      <a:schemeClr val="accent4">
                        <a:lumMod val="20000"/>
                        <a:lumOff val="80000"/>
                      </a:schemeClr>
                    </a:solidFill>
                  </a:tcPr>
                </a:tc>
                <a:tc rowSpan="2">
                  <a:txBody>
                    <a:bodyPr/>
                    <a:lstStyle/>
                    <a:p>
                      <a:r>
                        <a:rPr kumimoji="1" lang="ja-JP" altLang="en-US" sz="1200" dirty="0" smtClean="0"/>
                        <a:t>○診療所又は</a:t>
                      </a:r>
                      <a:r>
                        <a:rPr kumimoji="1" lang="en-US" altLang="ja-JP" sz="1200" dirty="0" smtClean="0"/>
                        <a:t>200</a:t>
                      </a:r>
                      <a:r>
                        <a:rPr kumimoji="1" lang="ja-JP" altLang="en-US" sz="1200" dirty="0" smtClean="0"/>
                        <a:t>床未満の病院</a:t>
                      </a:r>
                      <a:endParaRPr kumimoji="1" lang="en-US" altLang="ja-JP" sz="1200" dirty="0" smtClean="0"/>
                    </a:p>
                    <a:p>
                      <a:r>
                        <a:rPr kumimoji="1" lang="ja-JP" altLang="en-US" sz="1200" dirty="0" smtClean="0"/>
                        <a:t>○研修の受講</a:t>
                      </a:r>
                      <a:endParaRPr kumimoji="1" lang="en-US" altLang="ja-JP" sz="1200" dirty="0" smtClean="0"/>
                    </a:p>
                    <a:p>
                      <a:endParaRPr kumimoji="1" lang="en-US" altLang="ja-JP" sz="1200" dirty="0" smtClean="0"/>
                    </a:p>
                    <a:p>
                      <a:r>
                        <a:rPr kumimoji="1" lang="ja-JP" altLang="en-US" sz="1200" dirty="0" smtClean="0"/>
                        <a:t>○病院の場合以下の全て（</a:t>
                      </a:r>
                      <a:r>
                        <a:rPr kumimoji="1" lang="en-US" altLang="ja-JP" sz="1200" dirty="0" smtClean="0"/>
                        <a:t>※</a:t>
                      </a:r>
                      <a:r>
                        <a:rPr kumimoji="1" lang="ja-JP" altLang="en-US" sz="1200" dirty="0" smtClean="0"/>
                        <a:t>２）</a:t>
                      </a:r>
                      <a:endParaRPr kumimoji="1" lang="en-US" altLang="ja-JP" sz="1200" dirty="0" smtClean="0"/>
                    </a:p>
                    <a:p>
                      <a:pPr marL="72000"/>
                      <a:r>
                        <a:rPr kumimoji="1" lang="ja-JP" altLang="en-US" sz="1200" dirty="0" smtClean="0"/>
                        <a:t>・地域包括ケア病棟の届出</a:t>
                      </a:r>
                      <a:endParaRPr kumimoji="1" lang="en-US" altLang="ja-JP" sz="1200" dirty="0" smtClean="0"/>
                    </a:p>
                    <a:p>
                      <a:pPr marL="72000"/>
                      <a:r>
                        <a:rPr kumimoji="1" lang="ja-JP" altLang="en-US" sz="1200" dirty="0" smtClean="0"/>
                        <a:t>・在宅療養支援病院であること</a:t>
                      </a:r>
                      <a:endParaRPr kumimoji="1" lang="en-US" altLang="ja-JP" sz="1200" dirty="0" smtClean="0"/>
                    </a:p>
                    <a:p>
                      <a:endParaRPr kumimoji="1" lang="en-US" altLang="ja-JP" sz="1200" dirty="0" smtClean="0"/>
                    </a:p>
                    <a:p>
                      <a:r>
                        <a:rPr kumimoji="1" lang="ja-JP" altLang="en-US" sz="1200" dirty="0" smtClean="0"/>
                        <a:t>○診療所の場合以下の全て</a:t>
                      </a:r>
                      <a:endParaRPr kumimoji="1" lang="en-US" altLang="ja-JP" sz="1200" dirty="0" smtClean="0"/>
                    </a:p>
                    <a:p>
                      <a:pPr marL="72000"/>
                      <a:r>
                        <a:rPr kumimoji="1" lang="ja-JP" altLang="en-US" sz="1200" dirty="0" smtClean="0"/>
                        <a:t>・時間外対応加算１の届出</a:t>
                      </a:r>
                      <a:endParaRPr kumimoji="1" lang="en-US" altLang="ja-JP" sz="1200" dirty="0" smtClean="0"/>
                    </a:p>
                    <a:p>
                      <a:pPr marL="72000"/>
                      <a:r>
                        <a:rPr kumimoji="1" lang="ja-JP" altLang="en-US" sz="1200" dirty="0" smtClean="0"/>
                        <a:t>・常勤医師が２人以上（</a:t>
                      </a:r>
                      <a:r>
                        <a:rPr kumimoji="1" lang="en-US" altLang="ja-JP" sz="1200" dirty="0" smtClean="0"/>
                        <a:t>※</a:t>
                      </a:r>
                      <a:r>
                        <a:rPr kumimoji="1" lang="ja-JP" altLang="en-US" sz="1200" dirty="0" smtClean="0"/>
                        <a:t>３）</a:t>
                      </a:r>
                      <a:endParaRPr kumimoji="1" lang="en-US" altLang="ja-JP" sz="1200" dirty="0" smtClean="0"/>
                    </a:p>
                    <a:p>
                      <a:pPr marL="72000"/>
                      <a:r>
                        <a:rPr kumimoji="1" lang="ja-JP" altLang="en-US" sz="1200" dirty="0" smtClean="0"/>
                        <a:t>・在宅療養支援診療所であること</a:t>
                      </a:r>
                      <a:endParaRPr kumimoji="1" lang="ja-JP" altLang="en-US" sz="1200" dirty="0"/>
                    </a:p>
                  </a:txBody>
                  <a:tcPr marL="36000" marR="36000" anchor="ctr">
                    <a:solidFill>
                      <a:schemeClr val="accent4">
                        <a:lumMod val="20000"/>
                        <a:lumOff val="80000"/>
                      </a:schemeClr>
                    </a:solidFill>
                  </a:tcPr>
                </a:tc>
              </a:tr>
              <a:tr h="1524288">
                <a:tc>
                  <a:txBody>
                    <a:bodyPr/>
                    <a:lstStyle/>
                    <a:p>
                      <a:r>
                        <a:rPr kumimoji="1" lang="ja-JP" altLang="en-US" sz="1400" dirty="0" smtClean="0"/>
                        <a:t>地域包括診療料</a:t>
                      </a:r>
                      <a:endParaRPr kumimoji="1" lang="en-US" altLang="ja-JP" sz="1400" dirty="0" smtClean="0"/>
                    </a:p>
                    <a:p>
                      <a:pPr algn="r"/>
                      <a:r>
                        <a:rPr kumimoji="1" lang="en-US" altLang="ja-JP" sz="1200" dirty="0" smtClean="0"/>
                        <a:t>1,503</a:t>
                      </a:r>
                      <a:r>
                        <a:rPr kumimoji="1" lang="ja-JP" altLang="en-US" sz="1200" dirty="0" smtClean="0"/>
                        <a:t>点（１月につき</a:t>
                      </a:r>
                      <a:r>
                        <a:rPr kumimoji="1" lang="en-US" altLang="ja-JP" sz="1200" dirty="0" smtClean="0"/>
                        <a:t>※</a:t>
                      </a:r>
                      <a:r>
                        <a:rPr kumimoji="1" lang="ja-JP" altLang="en-US" sz="1200" dirty="0" smtClean="0"/>
                        <a:t>１）</a:t>
                      </a:r>
                      <a:endParaRPr kumimoji="1" lang="ja-JP" altLang="en-US" sz="1200" dirty="0"/>
                    </a:p>
                  </a:txBody>
                  <a:tcPr anchor="ctr">
                    <a:solidFill>
                      <a:schemeClr val="accent4">
                        <a:lumMod val="40000"/>
                        <a:lumOff val="60000"/>
                      </a:schemeClr>
                    </a:solidFill>
                  </a:tcPr>
                </a:tc>
                <a:tc>
                  <a:txBody>
                    <a:bodyPr/>
                    <a:lstStyle/>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下記のうち２疾患以上</a:t>
                      </a:r>
                      <a:endParaRPr kumimoji="1" lang="en-US" altLang="ja-JP" sz="1300" dirty="0" smtClean="0"/>
                    </a:p>
                    <a:p>
                      <a:pPr marL="10800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・高血圧症</a:t>
                      </a:r>
                      <a:endParaRPr kumimoji="1" lang="en-US" altLang="ja-JP" sz="1300" dirty="0" smtClean="0"/>
                    </a:p>
                    <a:p>
                      <a:pPr marL="10800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・脂質異常症</a:t>
                      </a:r>
                      <a:endParaRPr kumimoji="1" lang="en-US" altLang="ja-JP" sz="1300" dirty="0" smtClean="0"/>
                    </a:p>
                    <a:p>
                      <a:pPr marL="10800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・糖尿病</a:t>
                      </a:r>
                      <a:endParaRPr kumimoji="1" lang="en-US" altLang="ja-JP" sz="1300" dirty="0" smtClean="0"/>
                    </a:p>
                    <a:p>
                      <a:pPr marL="10800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・認知症</a:t>
                      </a:r>
                    </a:p>
                  </a:txBody>
                  <a:tcPr marL="36000" marR="36000" anchor="ctr">
                    <a:solidFill>
                      <a:schemeClr val="accent4">
                        <a:lumMod val="20000"/>
                        <a:lumOff val="80000"/>
                      </a:schemeClr>
                    </a:solidFill>
                  </a:tcPr>
                </a:tc>
                <a:tc vMerge="1">
                  <a:txBody>
                    <a:bodyPr/>
                    <a:lstStyle/>
                    <a:p>
                      <a:endParaRPr kumimoji="1" lang="ja-JP" altLang="en-US"/>
                    </a:p>
                  </a:txBody>
                  <a:tcPr/>
                </a:tc>
                <a:tc>
                  <a:txBody>
                    <a:bodyPr/>
                    <a:lstStyle/>
                    <a:p>
                      <a:r>
                        <a:rPr kumimoji="1" lang="ja-JP" altLang="en-US" sz="1300" dirty="0" smtClean="0"/>
                        <a:t>　（要件なし）</a:t>
                      </a:r>
                      <a:endParaRPr kumimoji="1" lang="ja-JP" altLang="en-US" sz="1300" dirty="0"/>
                    </a:p>
                  </a:txBody>
                  <a:tcPr marL="36000" marR="36000" anchor="ctr">
                    <a:solidFill>
                      <a:schemeClr val="accent4">
                        <a:lumMod val="20000"/>
                        <a:lumOff val="80000"/>
                      </a:schemeClr>
                    </a:solidFill>
                  </a:tcPr>
                </a:tc>
                <a:tc vMerge="1">
                  <a:txBody>
                    <a:bodyPr/>
                    <a:lstStyle/>
                    <a:p>
                      <a:endParaRPr kumimoji="1" lang="ja-JP" altLang="en-US"/>
                    </a:p>
                  </a:txBody>
                  <a:tcPr/>
                </a:tc>
              </a:tr>
              <a:tr h="1143216">
                <a:tc>
                  <a:txBody>
                    <a:bodyPr/>
                    <a:lstStyle/>
                    <a:p>
                      <a:endParaRPr kumimoji="1" lang="en-US" altLang="ja-JP" sz="1400" b="1" u="sng" kern="1200" dirty="0" smtClean="0">
                        <a:solidFill>
                          <a:srgbClr val="0070C0"/>
                        </a:solidFill>
                        <a:latin typeface="+mn-lt"/>
                        <a:ea typeface="+mn-ea"/>
                        <a:cs typeface="+mn-cs"/>
                      </a:endParaRPr>
                    </a:p>
                    <a:p>
                      <a:r>
                        <a:rPr kumimoji="1" lang="ja-JP" altLang="en-US" sz="1400" b="1" u="sng" kern="1200" dirty="0" smtClean="0">
                          <a:solidFill>
                            <a:srgbClr val="0070C0"/>
                          </a:solidFill>
                          <a:latin typeface="+mn-lt"/>
                          <a:ea typeface="+mn-ea"/>
                          <a:cs typeface="+mn-cs"/>
                        </a:rPr>
                        <a:t>認知症地域包括診療</a:t>
                      </a:r>
                      <a:endParaRPr kumimoji="1" lang="en-US" altLang="ja-JP" sz="1400" b="1" u="sng" kern="1200" dirty="0" smtClean="0">
                        <a:solidFill>
                          <a:srgbClr val="0070C0"/>
                        </a:solidFill>
                        <a:latin typeface="+mn-lt"/>
                        <a:ea typeface="+mn-ea"/>
                        <a:cs typeface="+mn-cs"/>
                      </a:endParaRPr>
                    </a:p>
                    <a:p>
                      <a:r>
                        <a:rPr kumimoji="1" lang="ja-JP" altLang="en-US" sz="1400" b="1" u="sng" kern="1200" dirty="0" smtClean="0">
                          <a:solidFill>
                            <a:srgbClr val="0070C0"/>
                          </a:solidFill>
                          <a:latin typeface="+mn-lt"/>
                          <a:ea typeface="+mn-ea"/>
                          <a:cs typeface="+mn-cs"/>
                        </a:rPr>
                        <a:t>加算</a:t>
                      </a:r>
                      <a:endParaRPr kumimoji="1" lang="en-US" altLang="ja-JP" sz="1400" b="1" u="sng" kern="1200" dirty="0" smtClean="0">
                        <a:solidFill>
                          <a:srgbClr val="0070C0"/>
                        </a:solidFill>
                        <a:latin typeface="+mn-lt"/>
                        <a:ea typeface="+mn-ea"/>
                        <a:cs typeface="+mn-cs"/>
                      </a:endParaRPr>
                    </a:p>
                    <a:p>
                      <a:pPr algn="r"/>
                      <a:r>
                        <a:rPr kumimoji="1" lang="en-US" altLang="ja-JP" sz="1200" dirty="0" smtClean="0"/>
                        <a:t>30</a:t>
                      </a:r>
                      <a:r>
                        <a:rPr kumimoji="1" lang="ja-JP" altLang="en-US" sz="1200" dirty="0" smtClean="0"/>
                        <a:t>点（再診料に加算）</a:t>
                      </a:r>
                      <a:endParaRPr kumimoji="1" lang="ja-JP" altLang="en-US" sz="1200" dirty="0"/>
                    </a:p>
                  </a:txBody>
                  <a:tcPr anchor="ctr">
                    <a:solidFill>
                      <a:schemeClr val="accent4">
                        <a:lumMod val="40000"/>
                        <a:lumOff val="60000"/>
                      </a:schemeClr>
                    </a:solidFill>
                  </a:tcPr>
                </a:tc>
                <a:tc>
                  <a:txBody>
                    <a:bodyPr/>
                    <a:lstStyle/>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認知症＋１疾患以上</a:t>
                      </a:r>
                    </a:p>
                    <a:p>
                      <a:endParaRPr kumimoji="1" lang="ja-JP" altLang="en-US" sz="1300" dirty="0"/>
                    </a:p>
                  </a:txBody>
                  <a:tcPr marL="36000" marR="36000" anchor="ctr">
                    <a:solidFill>
                      <a:schemeClr val="accent4">
                        <a:lumMod val="20000"/>
                        <a:lumOff val="80000"/>
                      </a:schemeClr>
                    </a:solidFill>
                  </a:tcPr>
                </a:tc>
                <a:tc vMerge="1">
                  <a:txBody>
                    <a:bodyPr/>
                    <a:lstStyle/>
                    <a:p>
                      <a:endParaRPr kumimoji="1" lang="ja-JP" altLang="en-US"/>
                    </a:p>
                  </a:txBody>
                  <a:tcPr/>
                </a:tc>
                <a:tc>
                  <a:txBody>
                    <a:bodyPr/>
                    <a:lstStyle/>
                    <a:p>
                      <a:r>
                        <a:rPr kumimoji="1" lang="ja-JP" altLang="en-US" sz="1300" dirty="0" smtClean="0"/>
                        <a:t>内服薬</a:t>
                      </a:r>
                      <a:endParaRPr kumimoji="1" lang="en-US" altLang="ja-JP" sz="1300" dirty="0" smtClean="0"/>
                    </a:p>
                    <a:p>
                      <a:r>
                        <a:rPr kumimoji="1" lang="ja-JP" altLang="en-US" sz="1300" dirty="0" smtClean="0"/>
                        <a:t>　　５種類以下</a:t>
                      </a:r>
                      <a:endParaRPr kumimoji="1" lang="en-US" altLang="ja-JP" sz="1300" dirty="0" smtClean="0"/>
                    </a:p>
                    <a:p>
                      <a:r>
                        <a:rPr kumimoji="1" lang="ja-JP" altLang="en-US" sz="1300" dirty="0" smtClean="0"/>
                        <a:t>うち向精神薬</a:t>
                      </a:r>
                      <a:endParaRPr kumimoji="1" lang="en-US" altLang="ja-JP" sz="1300" dirty="0" smtClean="0"/>
                    </a:p>
                    <a:p>
                      <a:r>
                        <a:rPr kumimoji="1" lang="ja-JP" altLang="en-US" sz="1300" dirty="0" smtClean="0"/>
                        <a:t>　　３種類以下</a:t>
                      </a:r>
                      <a:endParaRPr kumimoji="1" lang="ja-JP" altLang="en-US" sz="1300" dirty="0"/>
                    </a:p>
                  </a:txBody>
                  <a:tcPr marL="36000" marR="36000" anchor="ctr">
                    <a:solidFill>
                      <a:schemeClr val="accent4">
                        <a:lumMod val="20000"/>
                        <a:lumOff val="80000"/>
                      </a:schemeClr>
                    </a:solidFill>
                  </a:tcPr>
                </a:tc>
                <a:tc rowSpan="2">
                  <a:txBody>
                    <a:bodyPr/>
                    <a:lstStyle/>
                    <a:p>
                      <a:r>
                        <a:rPr kumimoji="1" lang="ja-JP" altLang="en-US" sz="1200" dirty="0" smtClean="0"/>
                        <a:t>○診療所</a:t>
                      </a:r>
                      <a:endParaRPr kumimoji="1" lang="en-US" altLang="ja-JP" sz="1200" dirty="0" smtClean="0"/>
                    </a:p>
                    <a:p>
                      <a:r>
                        <a:rPr kumimoji="1" lang="ja-JP" altLang="en-US" sz="1200" dirty="0" smtClean="0"/>
                        <a:t>○研修の受講</a:t>
                      </a:r>
                      <a:endParaRPr kumimoji="1" lang="en-US" altLang="ja-JP" sz="1200" dirty="0" smtClean="0"/>
                    </a:p>
                    <a:p>
                      <a:r>
                        <a:rPr kumimoji="1" lang="ja-JP" altLang="en-US" sz="1200" dirty="0" smtClean="0"/>
                        <a:t>○以下の</a:t>
                      </a:r>
                      <a:r>
                        <a:rPr kumimoji="1" lang="ja-JP" altLang="en-US" sz="1200" u="sng" dirty="0" smtClean="0"/>
                        <a:t>いずれか</a:t>
                      </a:r>
                      <a:r>
                        <a:rPr kumimoji="1" lang="ja-JP" altLang="en-US" sz="1200" dirty="0" smtClean="0"/>
                        <a:t>一つ</a:t>
                      </a:r>
                      <a:endParaRPr kumimoji="1" lang="en-US" altLang="ja-JP" sz="1200" dirty="0" smtClean="0"/>
                    </a:p>
                    <a:p>
                      <a:pPr marL="72000"/>
                      <a:r>
                        <a:rPr kumimoji="1" lang="ja-JP" altLang="en-US" sz="1200" dirty="0" smtClean="0"/>
                        <a:t>・時間外対応加算１又は２の届出</a:t>
                      </a:r>
                      <a:endParaRPr kumimoji="1" lang="en-US" altLang="ja-JP" sz="1200" dirty="0" smtClean="0"/>
                    </a:p>
                    <a:p>
                      <a:pPr marL="72000"/>
                      <a:r>
                        <a:rPr kumimoji="1" lang="ja-JP" altLang="en-US" sz="1200" dirty="0" smtClean="0"/>
                        <a:t>・常勤医師が２人以上（</a:t>
                      </a:r>
                      <a:r>
                        <a:rPr kumimoji="1" lang="en-US" altLang="ja-JP" sz="1200" dirty="0" smtClean="0"/>
                        <a:t>※</a:t>
                      </a:r>
                      <a:r>
                        <a:rPr kumimoji="1" lang="ja-JP" altLang="en-US" sz="1200" dirty="0" smtClean="0"/>
                        <a:t>３）</a:t>
                      </a:r>
                      <a:endParaRPr kumimoji="1" lang="en-US" altLang="ja-JP" sz="1200" dirty="0" smtClean="0"/>
                    </a:p>
                    <a:p>
                      <a:pPr marL="72000"/>
                      <a:r>
                        <a:rPr kumimoji="1" lang="ja-JP" altLang="en-US" sz="1200" dirty="0" smtClean="0"/>
                        <a:t>・在宅療養支援診療所であること</a:t>
                      </a:r>
                      <a:endParaRPr kumimoji="1" lang="ja-JP" altLang="en-US" sz="1200" dirty="0"/>
                    </a:p>
                  </a:txBody>
                  <a:tcPr marL="36000" marR="36000" anchor="ctr">
                    <a:solidFill>
                      <a:schemeClr val="accent4">
                        <a:lumMod val="20000"/>
                        <a:lumOff val="80000"/>
                      </a:schemeClr>
                    </a:solidFill>
                  </a:tcPr>
                </a:tc>
              </a:tr>
              <a:tr h="1352806">
                <a:tc>
                  <a:txBody>
                    <a:bodyPr/>
                    <a:lstStyle/>
                    <a:p>
                      <a:r>
                        <a:rPr kumimoji="1" lang="ja-JP" altLang="en-US" sz="1400" dirty="0" smtClean="0"/>
                        <a:t>地域包括診療加算</a:t>
                      </a:r>
                      <a:endParaRPr kumimoji="1" lang="en-US" altLang="ja-JP" sz="1400" dirty="0" smtClean="0"/>
                    </a:p>
                    <a:p>
                      <a:pPr marL="0" marR="0" indent="0" algn="r" defTabSz="914377" rtl="0" eaLnBrk="1" fontAlgn="auto" latinLnBrk="0" hangingPunct="1">
                        <a:lnSpc>
                          <a:spcPct val="100000"/>
                        </a:lnSpc>
                        <a:spcBef>
                          <a:spcPts val="0"/>
                        </a:spcBef>
                        <a:spcAft>
                          <a:spcPts val="0"/>
                        </a:spcAft>
                        <a:buClrTx/>
                        <a:buSzTx/>
                        <a:buFontTx/>
                        <a:buNone/>
                        <a:tabLst/>
                        <a:defRPr/>
                      </a:pPr>
                      <a:r>
                        <a:rPr kumimoji="1" lang="en-US" altLang="ja-JP" sz="1200" dirty="0" smtClean="0"/>
                        <a:t>20</a:t>
                      </a:r>
                      <a:r>
                        <a:rPr kumimoji="1" lang="ja-JP" altLang="en-US" sz="1200" dirty="0" smtClean="0"/>
                        <a:t>点（再診料に加算）</a:t>
                      </a:r>
                      <a:endParaRPr kumimoji="1" lang="ja-JP" altLang="en-US" sz="1200" dirty="0"/>
                    </a:p>
                  </a:txBody>
                  <a:tcPr anchor="ctr">
                    <a:solidFill>
                      <a:schemeClr val="accent4">
                        <a:lumMod val="40000"/>
                        <a:lumOff val="60000"/>
                      </a:schemeClr>
                    </a:solidFill>
                  </a:tcPr>
                </a:tc>
                <a:tc>
                  <a:txBody>
                    <a:bodyPr/>
                    <a:lstStyle/>
                    <a:p>
                      <a:pPr marL="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下記のうち２疾患以上</a:t>
                      </a:r>
                      <a:endParaRPr kumimoji="1" lang="en-US" altLang="ja-JP" sz="1300" dirty="0" smtClean="0"/>
                    </a:p>
                    <a:p>
                      <a:pPr marL="10800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・高血圧症</a:t>
                      </a:r>
                      <a:endParaRPr kumimoji="1" lang="en-US" altLang="ja-JP" sz="1300" dirty="0" smtClean="0"/>
                    </a:p>
                    <a:p>
                      <a:pPr marL="10800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・脂質異常症</a:t>
                      </a:r>
                      <a:endParaRPr kumimoji="1" lang="en-US" altLang="ja-JP" sz="1300" dirty="0" smtClean="0"/>
                    </a:p>
                    <a:p>
                      <a:pPr marL="10800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・糖尿病</a:t>
                      </a:r>
                      <a:endParaRPr kumimoji="1" lang="en-US" altLang="ja-JP" sz="1300" dirty="0" smtClean="0"/>
                    </a:p>
                    <a:p>
                      <a:pPr marL="108000" marR="0" indent="0" algn="l" defTabSz="914377" rtl="0" eaLnBrk="1" fontAlgn="auto" latinLnBrk="0" hangingPunct="1">
                        <a:lnSpc>
                          <a:spcPct val="100000"/>
                        </a:lnSpc>
                        <a:spcBef>
                          <a:spcPts val="0"/>
                        </a:spcBef>
                        <a:spcAft>
                          <a:spcPts val="0"/>
                        </a:spcAft>
                        <a:buClrTx/>
                        <a:buSzTx/>
                        <a:buFontTx/>
                        <a:buNone/>
                        <a:tabLst/>
                        <a:defRPr/>
                      </a:pPr>
                      <a:r>
                        <a:rPr kumimoji="1" lang="ja-JP" altLang="en-US" sz="1300" dirty="0" smtClean="0"/>
                        <a:t>・認知症</a:t>
                      </a:r>
                    </a:p>
                  </a:txBody>
                  <a:tcPr marL="36000" marR="36000" anchor="ctr">
                    <a:solidFill>
                      <a:schemeClr val="accent4">
                        <a:lumMod val="20000"/>
                        <a:lumOff val="80000"/>
                      </a:schemeClr>
                    </a:solidFill>
                  </a:tcPr>
                </a:tc>
                <a:tc vMerge="1">
                  <a:txBody>
                    <a:bodyPr/>
                    <a:lstStyle/>
                    <a:p>
                      <a:endParaRPr kumimoji="1" lang="ja-JP" altLang="en-US"/>
                    </a:p>
                  </a:txBody>
                  <a:tcPr/>
                </a:tc>
                <a:tc>
                  <a:txBody>
                    <a:bodyPr/>
                    <a:lstStyle/>
                    <a:p>
                      <a:r>
                        <a:rPr kumimoji="1" lang="ja-JP" altLang="en-US" sz="1300" dirty="0" smtClean="0"/>
                        <a:t>　（要件なし）</a:t>
                      </a:r>
                      <a:endParaRPr kumimoji="1" lang="ja-JP" altLang="en-US" sz="1300" dirty="0"/>
                    </a:p>
                  </a:txBody>
                  <a:tcPr marL="36000" marR="36000" anchor="ctr">
                    <a:solidFill>
                      <a:schemeClr val="accent4">
                        <a:lumMod val="20000"/>
                        <a:lumOff val="80000"/>
                      </a:schemeClr>
                    </a:solidFill>
                  </a:tcPr>
                </a:tc>
                <a:tc vMerge="1">
                  <a:txBody>
                    <a:bodyPr/>
                    <a:lstStyle/>
                    <a:p>
                      <a:endParaRPr kumimoji="1" lang="ja-JP" altLang="en-US"/>
                    </a:p>
                  </a:txBody>
                  <a:tcPr/>
                </a:tc>
              </a:tr>
            </a:tbl>
          </a:graphicData>
        </a:graphic>
      </p:graphicFrame>
      <p:sp>
        <p:nvSpPr>
          <p:cNvPr id="3" name="テキスト ボックス 2"/>
          <p:cNvSpPr txBox="1"/>
          <p:nvPr/>
        </p:nvSpPr>
        <p:spPr>
          <a:xfrm>
            <a:off x="325990" y="1131797"/>
            <a:ext cx="304800" cy="307777"/>
          </a:xfrm>
          <a:prstGeom prst="rect">
            <a:avLst/>
          </a:prstGeom>
          <a:solidFill>
            <a:srgbClr val="FF0000"/>
          </a:solidFill>
        </p:spPr>
        <p:txBody>
          <a:bodyPr wrap="square" rtlCol="0" anchor="ctr">
            <a:spAutoFit/>
          </a:bodyPr>
          <a:lstStyle/>
          <a:p>
            <a:pPr algn="ctr"/>
            <a:r>
              <a:rPr lang="ja-JP" altLang="en-US" sz="1400" b="1" dirty="0" smtClean="0">
                <a:solidFill>
                  <a:prstClr val="white"/>
                </a:solidFill>
              </a:rPr>
              <a:t>新</a:t>
            </a:r>
            <a:endParaRPr lang="ja-JP" altLang="en-US" sz="1400" b="1" dirty="0">
              <a:solidFill>
                <a:prstClr val="white"/>
              </a:solidFill>
            </a:endParaRPr>
          </a:p>
        </p:txBody>
      </p:sp>
      <p:sp>
        <p:nvSpPr>
          <p:cNvPr id="12" name="テキスト ボックス 11"/>
          <p:cNvSpPr txBox="1"/>
          <p:nvPr/>
        </p:nvSpPr>
        <p:spPr>
          <a:xfrm>
            <a:off x="310580" y="3773196"/>
            <a:ext cx="304800" cy="307777"/>
          </a:xfrm>
          <a:prstGeom prst="rect">
            <a:avLst/>
          </a:prstGeom>
          <a:solidFill>
            <a:srgbClr val="FF0000"/>
          </a:solidFill>
        </p:spPr>
        <p:txBody>
          <a:bodyPr wrap="square" rtlCol="0" anchor="ctr">
            <a:spAutoFit/>
          </a:bodyPr>
          <a:lstStyle/>
          <a:p>
            <a:pPr algn="ctr"/>
            <a:r>
              <a:rPr lang="ja-JP" altLang="en-US" sz="1400" b="1" dirty="0" smtClean="0">
                <a:solidFill>
                  <a:prstClr val="white"/>
                </a:solidFill>
              </a:rPr>
              <a:t>新</a:t>
            </a:r>
            <a:endParaRPr lang="ja-JP" altLang="en-US" sz="1400" b="1" dirty="0">
              <a:solidFill>
                <a:prstClr val="white"/>
              </a:solidFill>
            </a:endParaRPr>
          </a:p>
        </p:txBody>
      </p:sp>
      <p:sp>
        <p:nvSpPr>
          <p:cNvPr id="4" name="テキスト ボックス 3"/>
          <p:cNvSpPr txBox="1"/>
          <p:nvPr/>
        </p:nvSpPr>
        <p:spPr>
          <a:xfrm>
            <a:off x="422755" y="6226842"/>
            <a:ext cx="9288925" cy="577081"/>
          </a:xfrm>
          <a:prstGeom prst="rect">
            <a:avLst/>
          </a:prstGeom>
          <a:noFill/>
        </p:spPr>
        <p:txBody>
          <a:bodyPr wrap="square" rtlCol="0">
            <a:spAutoFit/>
          </a:bodyPr>
          <a:lstStyle/>
          <a:p>
            <a:r>
              <a:rPr lang="en-US" altLang="ja-JP" sz="1050" dirty="0" smtClean="0">
                <a:solidFill>
                  <a:prstClr val="black"/>
                </a:solidFill>
              </a:rPr>
              <a:t>※</a:t>
            </a:r>
            <a:r>
              <a:rPr lang="ja-JP" altLang="en-US" sz="1050" dirty="0" smtClean="0">
                <a:solidFill>
                  <a:prstClr val="black"/>
                </a:solidFill>
              </a:rPr>
              <a:t>１　当該月の薬剤料、</a:t>
            </a:r>
            <a:r>
              <a:rPr lang="en-US" altLang="ja-JP" sz="1050" dirty="0" smtClean="0">
                <a:solidFill>
                  <a:prstClr val="black"/>
                </a:solidFill>
              </a:rPr>
              <a:t>550</a:t>
            </a:r>
            <a:r>
              <a:rPr lang="ja-JP" altLang="en-US" sz="1050" dirty="0" smtClean="0">
                <a:solidFill>
                  <a:prstClr val="black"/>
                </a:solidFill>
              </a:rPr>
              <a:t>点以上の検査、画像診断、処置等以外の費用は、当該点数に含まれる</a:t>
            </a:r>
            <a:endParaRPr lang="en-US" altLang="ja-JP" sz="1050" dirty="0" smtClean="0">
              <a:solidFill>
                <a:prstClr val="black"/>
              </a:solidFill>
            </a:endParaRPr>
          </a:p>
          <a:p>
            <a:r>
              <a:rPr lang="en-US" altLang="ja-JP" sz="1050" dirty="0" smtClean="0">
                <a:solidFill>
                  <a:prstClr val="black"/>
                </a:solidFill>
              </a:rPr>
              <a:t>※</a:t>
            </a:r>
            <a:r>
              <a:rPr lang="ja-JP" altLang="en-US" sz="1050" dirty="0" smtClean="0">
                <a:solidFill>
                  <a:prstClr val="black"/>
                </a:solidFill>
              </a:rPr>
              <a:t>２　地域包括診療料の、２次救急指定病院等であるとの施設基準については、平成２８年度改定で廃止</a:t>
            </a:r>
            <a:r>
              <a:rPr lang="ja-JP" altLang="en-US" sz="1050" dirty="0">
                <a:solidFill>
                  <a:prstClr val="black"/>
                </a:solidFill>
              </a:rPr>
              <a:t>し</a:t>
            </a:r>
            <a:r>
              <a:rPr lang="ja-JP" altLang="en-US" sz="1050" dirty="0" smtClean="0">
                <a:solidFill>
                  <a:prstClr val="black"/>
                </a:solidFill>
              </a:rPr>
              <a:t>、要件を緩和</a:t>
            </a:r>
            <a:r>
              <a:rPr lang="en-US" altLang="ja-JP" sz="1050" dirty="0" smtClean="0">
                <a:solidFill>
                  <a:prstClr val="black"/>
                </a:solidFill>
              </a:rPr>
              <a:t/>
            </a:r>
            <a:br>
              <a:rPr lang="en-US" altLang="ja-JP" sz="1050" dirty="0" smtClean="0">
                <a:solidFill>
                  <a:prstClr val="black"/>
                </a:solidFill>
              </a:rPr>
            </a:br>
            <a:r>
              <a:rPr lang="en-US" altLang="ja-JP" sz="1050" dirty="0" smtClean="0">
                <a:solidFill>
                  <a:prstClr val="black"/>
                </a:solidFill>
              </a:rPr>
              <a:t>※</a:t>
            </a:r>
            <a:r>
              <a:rPr lang="ja-JP" altLang="en-US" sz="1050" dirty="0" smtClean="0">
                <a:solidFill>
                  <a:prstClr val="black"/>
                </a:solidFill>
              </a:rPr>
              <a:t>３　地域包括診療料・加算の、常勤医師が３人以上との施設基準については、平成２８年度改定において２人に緩和</a:t>
            </a:r>
            <a:endParaRPr lang="ja-JP" altLang="en-US" sz="1050" dirty="0">
              <a:solidFill>
                <a:prstClr val="black"/>
              </a:solidFill>
            </a:endParaRPr>
          </a:p>
        </p:txBody>
      </p:sp>
      <p:sp>
        <p:nvSpPr>
          <p:cNvPr id="7" name="タイトル 1"/>
          <p:cNvSpPr txBox="1">
            <a:spLocks/>
          </p:cNvSpPr>
          <p:nvPr/>
        </p:nvSpPr>
        <p:spPr>
          <a:xfrm>
            <a:off x="681046" y="135313"/>
            <a:ext cx="8543925" cy="382137"/>
          </a:xfrm>
          <a:prstGeom prst="rect">
            <a:avLst/>
          </a:prstGeom>
        </p:spPr>
        <p:txBody>
          <a:bodyPr vert="horz" lIns="91440" tIns="45720" rIns="91440" bIns="45720" rtlCol="0" anchor="b">
            <a:noAutofit/>
          </a:bodyPr>
          <a:lstStyle>
            <a:lvl1pPr algn="ctr" defTabSz="914400" rtl="0" eaLnBrk="1" latinLnBrk="0" hangingPunct="1">
              <a:lnSpc>
                <a:spcPct val="90000"/>
              </a:lnSpc>
              <a:spcBef>
                <a:spcPct val="0"/>
              </a:spcBef>
              <a:buNone/>
              <a:defRPr kumimoji="1" sz="6000" kern="1200">
                <a:solidFill>
                  <a:schemeClr val="tx1"/>
                </a:solidFill>
                <a:latin typeface="+mj-lt"/>
                <a:ea typeface="+mj-ea"/>
                <a:cs typeface="+mj-cs"/>
              </a:defRPr>
            </a:lvl1pPr>
          </a:lstStyle>
          <a:p>
            <a:r>
              <a:rPr lang="ja-JP" altLang="en-US" sz="2000" b="1" dirty="0" smtClean="0">
                <a:solidFill>
                  <a:prstClr val="black"/>
                </a:solidFill>
              </a:rPr>
              <a:t>地域包括診療料・地域包括診療加算の類型</a:t>
            </a:r>
            <a:endParaRPr lang="ja-JP" altLang="en-US" sz="2000" b="1" dirty="0">
              <a:solidFill>
                <a:prstClr val="black"/>
              </a:solidFill>
            </a:endParaRPr>
          </a:p>
        </p:txBody>
      </p:sp>
      <p:sp>
        <p:nvSpPr>
          <p:cNvPr id="9"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93</a:t>
            </a:fld>
            <a:endParaRPr lang="ja-JP" altLang="en-US" dirty="0">
              <a:solidFill>
                <a:prstClr val="black"/>
              </a:solidFill>
            </a:endParaRPr>
          </a:p>
        </p:txBody>
      </p:sp>
    </p:spTree>
    <p:extLst>
      <p:ext uri="{BB962C8B-B14F-4D97-AF65-F5344CB8AC3E}">
        <p14:creationId xmlns:p14="http://schemas.microsoft.com/office/powerpoint/2010/main" val="2053395561"/>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85" y="1036672"/>
            <a:ext cx="9594720" cy="5632688"/>
          </a:xfrm>
          <a:prstGeom prst="rect">
            <a:avLst/>
          </a:prstGeom>
          <a:solidFill>
            <a:srgbClr val="FFFFAF">
              <a:alpha val="49804"/>
            </a:srgbClr>
          </a:solidFill>
          <a:ln w="9525">
            <a:solidFill>
              <a:schemeClr val="tx1"/>
            </a:solidFill>
            <a:miter lim="800000"/>
            <a:headEnd/>
            <a:tailEnd/>
          </a:ln>
        </p:spPr>
        <p:txBody>
          <a:bodyPr/>
          <a:lstStyle/>
          <a:p>
            <a:endParaRPr lang="en-US" altLang="ja-JP" sz="1600" dirty="0" smtClean="0">
              <a:solidFill>
                <a:prstClr val="black"/>
              </a:solidFill>
            </a:endParaRPr>
          </a:p>
          <a:p>
            <a:pPr marL="285750" indent="-285750">
              <a:buFont typeface="Wingdings" panose="05000000000000000000" pitchFamily="2" charset="2"/>
              <a:buChar char="Ø"/>
            </a:pPr>
            <a:r>
              <a:rPr lang="ja-JP" altLang="en-US" sz="1600" dirty="0" smtClean="0">
                <a:solidFill>
                  <a:prstClr val="black"/>
                </a:solidFill>
              </a:rPr>
              <a:t>　</a:t>
            </a:r>
            <a:r>
              <a:rPr lang="ja-JP" altLang="en-US" sz="1600" b="1" dirty="0" smtClean="0">
                <a:solidFill>
                  <a:prstClr val="black"/>
                </a:solidFill>
                <a:latin typeface="ＭＳ Ｐゴシック"/>
              </a:rPr>
              <a:t>小児科のかかりつけ医機能を推進する観点から、小児外来医療において、継続的に受診し、同意のある患者について、適切な専門医療機関等と連携することにより、継続的かつ全人的な医療を行うことを総合的に評価する</a:t>
            </a:r>
            <a:endParaRPr lang="en-US" altLang="ja-JP" sz="1600" b="1" dirty="0">
              <a:solidFill>
                <a:prstClr val="black"/>
              </a:solidFill>
              <a:latin typeface="ＭＳ Ｐゴシック"/>
            </a:endParaRPr>
          </a:p>
          <a:p>
            <a:r>
              <a:rPr lang="ja-JP" altLang="en-US" sz="1600" b="1" dirty="0" smtClean="0">
                <a:solidFill>
                  <a:prstClr val="black"/>
                </a:solidFill>
              </a:rPr>
              <a:t>　　</a:t>
            </a:r>
            <a:r>
              <a:rPr lang="ja-JP" altLang="en-US" b="1" dirty="0" smtClean="0">
                <a:solidFill>
                  <a:srgbClr val="0070C0"/>
                </a:solidFill>
              </a:rPr>
              <a:t>（新）小児かかりつけ診療料</a:t>
            </a:r>
            <a:endParaRPr lang="en-US" altLang="ja-JP" b="1" dirty="0" smtClean="0">
              <a:solidFill>
                <a:srgbClr val="0070C0"/>
              </a:solidFill>
            </a:endParaRPr>
          </a:p>
          <a:p>
            <a:pPr indent="273050"/>
            <a:r>
              <a:rPr lang="ja-JP" altLang="en-US" b="1" dirty="0">
                <a:solidFill>
                  <a:srgbClr val="0070C0"/>
                </a:solidFill>
              </a:rPr>
              <a:t>　</a:t>
            </a:r>
            <a:r>
              <a:rPr lang="ja-JP" altLang="en-US" b="1" dirty="0" smtClean="0">
                <a:solidFill>
                  <a:srgbClr val="0070C0"/>
                </a:solidFill>
              </a:rPr>
              <a:t>　　</a:t>
            </a:r>
            <a:r>
              <a:rPr lang="ja-JP" altLang="en-US" b="1" u="sng" dirty="0" smtClean="0">
                <a:solidFill>
                  <a:srgbClr val="0070C0"/>
                </a:solidFill>
              </a:rPr>
              <a:t>１　処方せんを交付する場合</a:t>
            </a:r>
            <a:endParaRPr lang="en-US" altLang="ja-JP" b="1" u="sng" dirty="0" smtClean="0">
              <a:solidFill>
                <a:srgbClr val="0070C0"/>
              </a:solidFill>
            </a:endParaRPr>
          </a:p>
          <a:p>
            <a:pPr indent="273050"/>
            <a:r>
              <a:rPr lang="ja-JP" altLang="en-US" b="1" dirty="0">
                <a:solidFill>
                  <a:srgbClr val="0070C0"/>
                </a:solidFill>
              </a:rPr>
              <a:t>　</a:t>
            </a:r>
            <a:r>
              <a:rPr lang="ja-JP" altLang="en-US" b="1" dirty="0" smtClean="0">
                <a:solidFill>
                  <a:srgbClr val="0070C0"/>
                </a:solidFill>
              </a:rPr>
              <a:t>　　　　</a:t>
            </a:r>
            <a:r>
              <a:rPr lang="ja-JP" altLang="en-US" b="1" dirty="0">
                <a:solidFill>
                  <a:srgbClr val="0070C0"/>
                </a:solidFill>
              </a:rPr>
              <a:t>　</a:t>
            </a:r>
            <a:r>
              <a:rPr lang="ja-JP" altLang="en-US" b="1" u="sng" dirty="0" smtClean="0">
                <a:solidFill>
                  <a:srgbClr val="0070C0"/>
                </a:solidFill>
              </a:rPr>
              <a:t>初診時　６０２点、再診時　４１３点</a:t>
            </a:r>
            <a:endParaRPr lang="en-US" altLang="ja-JP" b="1" u="sng" dirty="0" smtClean="0">
              <a:solidFill>
                <a:srgbClr val="0070C0"/>
              </a:solidFill>
            </a:endParaRPr>
          </a:p>
          <a:p>
            <a:pPr indent="273050"/>
            <a:r>
              <a:rPr lang="ja-JP" altLang="en-US" b="1" dirty="0">
                <a:solidFill>
                  <a:srgbClr val="0070C0"/>
                </a:solidFill>
              </a:rPr>
              <a:t>　</a:t>
            </a:r>
            <a:r>
              <a:rPr lang="ja-JP" altLang="en-US" b="1" dirty="0" smtClean="0">
                <a:solidFill>
                  <a:srgbClr val="0070C0"/>
                </a:solidFill>
              </a:rPr>
              <a:t>　　</a:t>
            </a:r>
            <a:r>
              <a:rPr lang="ja-JP" altLang="en-US" b="1" u="sng" dirty="0" smtClean="0">
                <a:solidFill>
                  <a:srgbClr val="0070C0"/>
                </a:solidFill>
              </a:rPr>
              <a:t>２　処方せんを交付しない場合</a:t>
            </a:r>
            <a:endParaRPr lang="en-US" altLang="ja-JP" b="1" u="sng" dirty="0" smtClean="0">
              <a:solidFill>
                <a:srgbClr val="0070C0"/>
              </a:solidFill>
            </a:endParaRPr>
          </a:p>
          <a:p>
            <a:pPr indent="273050"/>
            <a:r>
              <a:rPr lang="ja-JP" altLang="en-US" b="1" dirty="0">
                <a:solidFill>
                  <a:srgbClr val="0070C0"/>
                </a:solidFill>
              </a:rPr>
              <a:t>　</a:t>
            </a:r>
            <a:r>
              <a:rPr lang="ja-JP" altLang="en-US" b="1" dirty="0" smtClean="0">
                <a:solidFill>
                  <a:srgbClr val="0070C0"/>
                </a:solidFill>
              </a:rPr>
              <a:t>　　　　　</a:t>
            </a:r>
            <a:r>
              <a:rPr lang="ja-JP" altLang="en-US" b="1" u="sng" dirty="0" smtClean="0">
                <a:solidFill>
                  <a:srgbClr val="0070C0"/>
                </a:solidFill>
              </a:rPr>
              <a:t>初診時　７１２点、再診時　５２３点</a:t>
            </a:r>
            <a:endParaRPr lang="en-US" altLang="ja-JP" dirty="0" smtClean="0">
              <a:solidFill>
                <a:prstClr val="black"/>
              </a:solidFill>
            </a:endParaRPr>
          </a:p>
          <a:p>
            <a:pPr>
              <a:lnSpc>
                <a:spcPts val="1600"/>
              </a:lnSpc>
            </a:pPr>
            <a:endParaRPr lang="en-US" altLang="ja-JP" sz="1400" dirty="0" smtClean="0">
              <a:solidFill>
                <a:prstClr val="black"/>
              </a:solidFill>
            </a:endParaRPr>
          </a:p>
          <a:p>
            <a:pPr>
              <a:lnSpc>
                <a:spcPts val="1600"/>
              </a:lnSpc>
            </a:pPr>
            <a:r>
              <a:rPr lang="en-US" altLang="ja-JP" sz="1400" dirty="0" smtClean="0">
                <a:solidFill>
                  <a:prstClr val="black"/>
                </a:solidFill>
              </a:rPr>
              <a:t>[</a:t>
            </a:r>
            <a:r>
              <a:rPr lang="ja-JP" altLang="ja-JP" sz="1400" dirty="0" smtClean="0">
                <a:solidFill>
                  <a:prstClr val="black"/>
                </a:solidFill>
              </a:rPr>
              <a:t>算定要件</a:t>
            </a:r>
            <a:r>
              <a:rPr lang="en-US" altLang="ja-JP" sz="1400" dirty="0" smtClean="0">
                <a:solidFill>
                  <a:prstClr val="black"/>
                </a:solidFill>
              </a:rPr>
              <a:t>]</a:t>
            </a:r>
            <a:endParaRPr lang="ja-JP" altLang="ja-JP" sz="1400" dirty="0" smtClean="0">
              <a:solidFill>
                <a:prstClr val="black"/>
              </a:solidFill>
            </a:endParaRPr>
          </a:p>
          <a:p>
            <a:pPr marL="85725" indent="-85725">
              <a:lnSpc>
                <a:spcPts val="1600"/>
              </a:lnSpc>
            </a:pPr>
            <a:r>
              <a:rPr lang="ja-JP" altLang="en-US" sz="1400" dirty="0" smtClean="0">
                <a:solidFill>
                  <a:prstClr val="black"/>
                </a:solidFill>
              </a:rPr>
              <a:t>①　</a:t>
            </a:r>
            <a:r>
              <a:rPr lang="ja-JP" altLang="ja-JP" sz="1400" dirty="0" smtClean="0">
                <a:solidFill>
                  <a:prstClr val="black"/>
                </a:solidFill>
              </a:rPr>
              <a:t>対象患者は、</a:t>
            </a:r>
            <a:r>
              <a:rPr lang="ja-JP" altLang="en-US" sz="1400" b="1" u="sng" dirty="0" smtClean="0">
                <a:solidFill>
                  <a:srgbClr val="00B0F0"/>
                </a:solidFill>
              </a:rPr>
              <a:t>４回以上受診（予防接種等の実施を目的として保険外も含む）</a:t>
            </a:r>
            <a:r>
              <a:rPr lang="ja-JP" altLang="en-US" sz="1400" b="1" u="sng" dirty="0">
                <a:solidFill>
                  <a:srgbClr val="00B0F0"/>
                </a:solidFill>
              </a:rPr>
              <a:t>した</a:t>
            </a:r>
            <a:r>
              <a:rPr lang="ja-JP" altLang="en-US" sz="1400" b="1" u="sng" dirty="0" smtClean="0">
                <a:solidFill>
                  <a:srgbClr val="00B0F0"/>
                </a:solidFill>
              </a:rPr>
              <a:t>３歳未満の患者（３歳未満で当該診療料を算定したことのある患者については未就学児まで算定</a:t>
            </a:r>
            <a:r>
              <a:rPr lang="ja-JP" altLang="en-US" sz="1400" b="1" u="sng" dirty="0">
                <a:solidFill>
                  <a:srgbClr val="00B0F0"/>
                </a:solidFill>
              </a:rPr>
              <a:t>可</a:t>
            </a:r>
            <a:r>
              <a:rPr lang="ja-JP" altLang="en-US" sz="1400" b="1" u="sng" dirty="0" smtClean="0">
                <a:solidFill>
                  <a:srgbClr val="00B0F0"/>
                </a:solidFill>
              </a:rPr>
              <a:t>）であって</a:t>
            </a:r>
            <a:r>
              <a:rPr lang="ja-JP" altLang="en-US" sz="1400" dirty="0" smtClean="0">
                <a:solidFill>
                  <a:prstClr val="black"/>
                </a:solidFill>
              </a:rPr>
              <a:t>、</a:t>
            </a:r>
            <a:r>
              <a:rPr lang="ja-JP" altLang="en-US" sz="1400" dirty="0">
                <a:solidFill>
                  <a:prstClr val="black"/>
                </a:solidFill>
              </a:rPr>
              <a:t>かかりつけ</a:t>
            </a:r>
            <a:r>
              <a:rPr lang="ja-JP" altLang="en-US" sz="1400" dirty="0" smtClean="0">
                <a:solidFill>
                  <a:prstClr val="black"/>
                </a:solidFill>
              </a:rPr>
              <a:t>医として、患者の同意を得た上で、</a:t>
            </a:r>
            <a:endParaRPr lang="en-US" altLang="ja-JP" sz="1400" dirty="0" smtClean="0">
              <a:solidFill>
                <a:prstClr val="black"/>
              </a:solidFill>
            </a:endParaRPr>
          </a:p>
          <a:p>
            <a:pPr marL="85725" indent="-85725">
              <a:lnSpc>
                <a:spcPts val="1600"/>
              </a:lnSpc>
            </a:pPr>
            <a:r>
              <a:rPr lang="ja-JP" altLang="en-US" sz="1400" dirty="0">
                <a:solidFill>
                  <a:prstClr val="black"/>
                </a:solidFill>
              </a:rPr>
              <a:t>　</a:t>
            </a:r>
            <a:r>
              <a:rPr lang="ja-JP" altLang="en-US" sz="1400" dirty="0" smtClean="0">
                <a:solidFill>
                  <a:prstClr val="black"/>
                </a:solidFill>
              </a:rPr>
              <a:t>緊急時や明らかに専門外の場合等を除き、継続的・全人的な医療を行うことを評価。</a:t>
            </a:r>
            <a:r>
              <a:rPr lang="ja-JP" altLang="en-US" sz="1400" b="1" u="sng" dirty="0" smtClean="0">
                <a:solidFill>
                  <a:srgbClr val="FF0000"/>
                </a:solidFill>
              </a:rPr>
              <a:t>原則、１か所の医療機関が算定（２か所以上で算定する場合はレセプトに理由を記載）</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②</a:t>
            </a:r>
            <a:r>
              <a:rPr lang="ja-JP" altLang="en-US" sz="1400" dirty="0">
                <a:solidFill>
                  <a:prstClr val="black"/>
                </a:solidFill>
              </a:rPr>
              <a:t>　急性疾患を発症した際の対応の仕方や、アトピー性皮膚炎・喘息など乳幼児期に頻繁に見られる慢性疾患の管理等について、かかりつけ医として必要な指導・診療を行う</a:t>
            </a:r>
            <a:endParaRPr lang="en-US" altLang="ja-JP" sz="1400" dirty="0">
              <a:solidFill>
                <a:prstClr val="black"/>
              </a:solidFill>
            </a:endParaRPr>
          </a:p>
          <a:p>
            <a:pPr marL="85725" indent="-85725">
              <a:lnSpc>
                <a:spcPts val="1600"/>
              </a:lnSpc>
            </a:pPr>
            <a:r>
              <a:rPr lang="ja-JP" altLang="en-US" sz="1400" dirty="0">
                <a:solidFill>
                  <a:prstClr val="black"/>
                </a:solidFill>
              </a:rPr>
              <a:t>③　他の医療機関と連携の上、患者が受診している医療機関を全て把握するとともに、必要に応じて専門的な医療を要する際の紹介等を行う</a:t>
            </a:r>
            <a:endParaRPr lang="en-US" altLang="ja-JP" sz="1400" dirty="0">
              <a:solidFill>
                <a:prstClr val="black"/>
              </a:solidFill>
            </a:endParaRPr>
          </a:p>
          <a:p>
            <a:pPr marL="263525" indent="-263525">
              <a:lnSpc>
                <a:spcPts val="1600"/>
              </a:lnSpc>
            </a:pPr>
            <a:r>
              <a:rPr lang="ja-JP" altLang="en-US" sz="1400" dirty="0">
                <a:solidFill>
                  <a:prstClr val="black"/>
                </a:solidFill>
              </a:rPr>
              <a:t>④　児の健診歴及び健診結果を把握するとともに、発達段階に応じた助言・指導を行い、保護者からの健康相談に応じる</a:t>
            </a:r>
            <a:endParaRPr lang="en-US" altLang="ja-JP" sz="1400" dirty="0">
              <a:solidFill>
                <a:prstClr val="black"/>
              </a:solidFill>
            </a:endParaRPr>
          </a:p>
          <a:p>
            <a:pPr marL="85725" indent="-85725">
              <a:lnSpc>
                <a:spcPts val="1600"/>
              </a:lnSpc>
            </a:pPr>
            <a:r>
              <a:rPr lang="ja-JP" altLang="en-US" sz="1400" dirty="0" smtClean="0">
                <a:solidFill>
                  <a:prstClr val="black"/>
                </a:solidFill>
              </a:rPr>
              <a:t>⑤　児の予防接種の実施状況を把握するとともに、予防接種の有効性・安全性に関する指導やスケジュール管理等に関する指導を行う</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⑥</a:t>
            </a:r>
            <a:r>
              <a:rPr lang="ja-JP" altLang="en-US" sz="1400" dirty="0">
                <a:solidFill>
                  <a:prstClr val="black"/>
                </a:solidFill>
              </a:rPr>
              <a:t>　当該診療料を算定する患者からの電話等による緊急の相談等に対し、原則として当該医療機関において、常時対応を行う</a:t>
            </a:r>
            <a:endParaRPr lang="en-US" altLang="ja-JP" sz="1400" dirty="0">
              <a:solidFill>
                <a:prstClr val="black"/>
              </a:solidFill>
            </a:endParaRPr>
          </a:p>
          <a:p>
            <a:pPr marL="85725" indent="-85725">
              <a:lnSpc>
                <a:spcPts val="1600"/>
              </a:lnSpc>
            </a:pPr>
            <a:r>
              <a:rPr lang="ja-JP" altLang="en-US" sz="1400" dirty="0" smtClean="0">
                <a:solidFill>
                  <a:prstClr val="black"/>
                </a:solidFill>
              </a:rPr>
              <a:t>⑦　上記の指導・相談等を行う旨を、患者に書面を交付して説明し・同意を得る</a:t>
            </a:r>
            <a:endParaRPr lang="en-US" altLang="ja-JP" sz="1400" dirty="0" smtClean="0">
              <a:solidFill>
                <a:prstClr val="black"/>
              </a:solidFill>
            </a:endParaRPr>
          </a:p>
          <a:p>
            <a:pPr marL="85725" indent="-85725">
              <a:lnSpc>
                <a:spcPts val="1600"/>
              </a:lnSpc>
            </a:pPr>
            <a:r>
              <a:rPr lang="ja-JP" altLang="en-US" sz="1400" dirty="0" smtClean="0">
                <a:solidFill>
                  <a:prstClr val="black"/>
                </a:solidFill>
              </a:rPr>
              <a:t>⑧　上記の指導・相談等を行う旨を、院内に掲示する</a:t>
            </a:r>
            <a:endParaRPr lang="en-US" altLang="ja-JP" sz="1400" dirty="0">
              <a:solidFill>
                <a:prstClr val="black"/>
              </a:solidFill>
            </a:endParaRPr>
          </a:p>
          <a:p>
            <a:pPr marL="174625" indent="-174625">
              <a:lnSpc>
                <a:spcPts val="1400"/>
              </a:lnSpc>
            </a:pPr>
            <a:endParaRPr lang="en-US" altLang="ja-JP" sz="1400" dirty="0" smtClean="0">
              <a:solidFill>
                <a:prstClr val="black"/>
              </a:solidFill>
            </a:endParaRPr>
          </a:p>
          <a:p>
            <a:pPr marL="174625" indent="-174625">
              <a:lnSpc>
                <a:spcPts val="1400"/>
              </a:lnSpc>
            </a:pPr>
            <a:r>
              <a:rPr lang="ja-JP" altLang="en-US" sz="2000" b="1" u="sng" dirty="0" smtClean="0">
                <a:solidFill>
                  <a:srgbClr val="0070C0"/>
                </a:solidFill>
              </a:rPr>
              <a:t>　　</a:t>
            </a:r>
            <a:endParaRPr lang="ja-JP" altLang="ja-JP" sz="1400" dirty="0" smtClean="0">
              <a:solidFill>
                <a:prstClr val="black"/>
              </a:solidFill>
            </a:endParaRPr>
          </a:p>
          <a:p>
            <a:pPr marL="263525" indent="-263525">
              <a:lnSpc>
                <a:spcPts val="1400"/>
              </a:lnSpc>
            </a:pPr>
            <a:endParaRPr lang="en-US" altLang="ja-JP" sz="1400" dirty="0" smtClean="0">
              <a:solidFill>
                <a:prstClr val="black"/>
              </a:solidFill>
            </a:endParaRPr>
          </a:p>
        </p:txBody>
      </p:sp>
      <p:sp>
        <p:nvSpPr>
          <p:cNvPr id="2052" name="Rectangle 36"/>
          <p:cNvSpPr>
            <a:spLocks noChangeArrowheads="1"/>
          </p:cNvSpPr>
          <p:nvPr/>
        </p:nvSpPr>
        <p:spPr bwMode="auto">
          <a:xfrm>
            <a:off x="117013" y="766366"/>
            <a:ext cx="4547971" cy="4403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（３）小児かかりつけ医の評価</a:t>
            </a:r>
            <a:endParaRPr lang="ja-JP" altLang="en-US" sz="2400" dirty="0">
              <a:solidFill>
                <a:prstClr val="black"/>
              </a:solidFill>
            </a:endParaRPr>
          </a:p>
        </p:txBody>
      </p:sp>
      <p:sp>
        <p:nvSpPr>
          <p:cNvPr id="15" name="Rectangle 2"/>
          <p:cNvSpPr>
            <a:spLocks noChangeArrowheads="1"/>
          </p:cNvSpPr>
          <p:nvPr/>
        </p:nvSpPr>
        <p:spPr bwMode="auto">
          <a:xfrm>
            <a:off x="245192" y="105341"/>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１．</a:t>
            </a:r>
            <a:r>
              <a:rPr lang="ja-JP" altLang="en-US" kern="0" dirty="0">
                <a:solidFill>
                  <a:srgbClr val="000000"/>
                </a:solidFill>
                <a:latin typeface="ＭＳ Ｐゴシック"/>
                <a:ea typeface="ＭＳ Ｐゴシック"/>
              </a:rPr>
              <a:t>かかりつけ医機能</a:t>
            </a:r>
            <a:r>
              <a:rPr lang="ja-JP" altLang="en-US" kern="0" dirty="0" smtClean="0">
                <a:solidFill>
                  <a:srgbClr val="000000"/>
                </a:solidFill>
                <a:latin typeface="ＭＳ Ｐゴシック"/>
                <a:ea typeface="ＭＳ Ｐゴシック"/>
              </a:rPr>
              <a:t>の更なる評価</a:t>
            </a:r>
            <a:endParaRPr lang="ja-JP" altLang="en-US" kern="0" dirty="0">
              <a:solidFill>
                <a:srgbClr val="000000"/>
              </a:solidFill>
              <a:latin typeface="Calibri"/>
              <a:ea typeface="ＭＳ Ｐゴシック"/>
            </a:endParaRPr>
          </a:p>
        </p:txBody>
      </p:sp>
      <p:sp>
        <p:nvSpPr>
          <p:cNvPr id="1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94</a:t>
            </a:fld>
            <a:endParaRPr lang="ja-JP" altLang="en-US" dirty="0">
              <a:solidFill>
                <a:prstClr val="black"/>
              </a:solidFill>
            </a:endParaRPr>
          </a:p>
        </p:txBody>
      </p:sp>
      <p:sp>
        <p:nvSpPr>
          <p:cNvPr id="20" name="テキスト ボックス 19"/>
          <p:cNvSpPr txBox="1"/>
          <p:nvPr/>
        </p:nvSpPr>
        <p:spPr>
          <a:xfrm>
            <a:off x="7927559" y="610961"/>
            <a:ext cx="1959589" cy="600164"/>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点ｐ</a:t>
            </a:r>
            <a:r>
              <a:rPr lang="en-US" altLang="ja-JP" sz="1100" smtClean="0">
                <a:solidFill>
                  <a:srgbClr val="002060"/>
                </a:solidFill>
                <a:latin typeface="ＭＳ Ｐゴシック" panose="020B0600070205080204" pitchFamily="50" charset="-128"/>
              </a:rPr>
              <a:t>175</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留ｐ</a:t>
            </a:r>
            <a:r>
              <a:rPr lang="en-US" altLang="ja-JP" sz="1100" smtClean="0">
                <a:solidFill>
                  <a:srgbClr val="002060"/>
                </a:solidFill>
                <a:latin typeface="ＭＳ Ｐゴシック" panose="020B0600070205080204" pitchFamily="50" charset="-128"/>
              </a:rPr>
              <a:t>211-212</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施告ｐ</a:t>
            </a:r>
            <a:r>
              <a:rPr lang="en-US" altLang="ja-JP" sz="1100" smtClean="0">
                <a:solidFill>
                  <a:srgbClr val="002060"/>
                </a:solidFill>
                <a:latin typeface="ＭＳ Ｐゴシック" panose="020B0600070205080204" pitchFamily="50" charset="-128"/>
              </a:rPr>
              <a:t>755</a:t>
            </a:r>
            <a:r>
              <a:rPr lang="ja-JP" altLang="en-US" sz="1100" err="1" smtClean="0">
                <a:solidFill>
                  <a:srgbClr val="002060"/>
                </a:solidFill>
                <a:latin typeface="ＭＳ Ｐゴシック" panose="020B0600070205080204" pitchFamily="50" charset="-128"/>
              </a:rPr>
              <a:t>，</a:t>
            </a:r>
            <a:r>
              <a:rPr lang="ja-JP" altLang="en-US" sz="1100" smtClean="0">
                <a:solidFill>
                  <a:srgbClr val="002060"/>
                </a:solidFill>
                <a:latin typeface="ＭＳ Ｐゴシック" panose="020B0600070205080204" pitchFamily="50" charset="-128"/>
              </a:rPr>
              <a:t>施通ｐ</a:t>
            </a:r>
            <a:r>
              <a:rPr lang="en-US" altLang="ja-JP" sz="1100" smtClean="0">
                <a:solidFill>
                  <a:srgbClr val="002060"/>
                </a:solidFill>
                <a:latin typeface="ＭＳ Ｐゴシック" panose="020B0600070205080204" pitchFamily="50" charset="-128"/>
              </a:rPr>
              <a:t>805-806</a:t>
            </a:r>
            <a:endParaRPr lang="en-US" altLang="ja-JP" sz="1100" dirty="0" smtClean="0">
              <a:solidFill>
                <a:srgbClr val="002060"/>
              </a:solidFill>
              <a:latin typeface="ＭＳ Ｐゴシック" panose="020B0600070205080204" pitchFamily="50" charset="-128"/>
            </a:endParaRPr>
          </a:p>
          <a:p>
            <a:pPr algn="ctr">
              <a:defRPr/>
            </a:pPr>
            <a:r>
              <a:rPr lang="ja-JP" altLang="en-US" sz="1100" smtClean="0">
                <a:solidFill>
                  <a:srgbClr val="002060"/>
                </a:solidFill>
                <a:latin typeface="ＭＳ Ｐゴシック" panose="020B0600070205080204" pitchFamily="50" charset="-128"/>
              </a:rPr>
              <a:t>様式</a:t>
            </a:r>
            <a:r>
              <a:rPr lang="en-US" altLang="ja-JP" sz="1100" smtClean="0">
                <a:solidFill>
                  <a:srgbClr val="002060"/>
                </a:solidFill>
                <a:latin typeface="ＭＳ Ｐゴシック" panose="020B0600070205080204" pitchFamily="50" charset="-128"/>
              </a:rPr>
              <a:t>p1120</a:t>
            </a:r>
            <a:endParaRPr lang="en-US" altLang="ja-JP" sz="1100" dirty="0" smtClean="0">
              <a:solidFill>
                <a:srgbClr val="002060"/>
              </a:solidFill>
              <a:latin typeface="ＭＳ Ｐゴシック" panose="020B0600070205080204" pitchFamily="50" charset="-128"/>
            </a:endParaRPr>
          </a:p>
        </p:txBody>
      </p:sp>
      <p:sp>
        <p:nvSpPr>
          <p:cNvPr id="19" name="正方形/長方形 18"/>
          <p:cNvSpPr/>
          <p:nvPr/>
        </p:nvSpPr>
        <p:spPr>
          <a:xfrm>
            <a:off x="4772109" y="2226500"/>
            <a:ext cx="5020799" cy="1592744"/>
          </a:xfrm>
          <a:prstGeom prst="rect">
            <a:avLst/>
          </a:prstGeom>
        </p:spPr>
        <p:txBody>
          <a:bodyPr wrap="square">
            <a:spAutoFit/>
          </a:bodyPr>
          <a:lstStyle/>
          <a:p>
            <a:pPr>
              <a:lnSpc>
                <a:spcPts val="1300"/>
              </a:lnSpc>
            </a:pPr>
            <a:r>
              <a:rPr lang="en-US" altLang="ja-JP" sz="1300" dirty="0" smtClean="0">
                <a:solidFill>
                  <a:prstClr val="black"/>
                </a:solidFill>
              </a:rPr>
              <a:t>※</a:t>
            </a:r>
            <a:r>
              <a:rPr lang="ja-JP" altLang="en-US" sz="1300" dirty="0" smtClean="0">
                <a:solidFill>
                  <a:prstClr val="black"/>
                </a:solidFill>
              </a:rPr>
              <a:t>１　小児科外来診療料の</a:t>
            </a:r>
            <a:r>
              <a:rPr lang="ja-JP" altLang="en-US" sz="1300" dirty="0">
                <a:solidFill>
                  <a:prstClr val="black"/>
                </a:solidFill>
              </a:rPr>
              <a:t>算定</a:t>
            </a:r>
            <a:r>
              <a:rPr lang="ja-JP" altLang="en-US" sz="1300" dirty="0" smtClean="0">
                <a:solidFill>
                  <a:prstClr val="black"/>
                </a:solidFill>
              </a:rPr>
              <a:t>医療機関</a:t>
            </a:r>
            <a:endParaRPr lang="en-US" altLang="ja-JP" sz="1300" dirty="0" smtClean="0">
              <a:solidFill>
                <a:prstClr val="black"/>
              </a:solidFill>
            </a:endParaRPr>
          </a:p>
          <a:p>
            <a:pPr marL="263525" indent="-263525">
              <a:lnSpc>
                <a:spcPts val="1300"/>
              </a:lnSpc>
            </a:pPr>
            <a:r>
              <a:rPr lang="en-US" altLang="ja-JP" sz="1300" dirty="0" smtClean="0">
                <a:solidFill>
                  <a:prstClr val="black"/>
                </a:solidFill>
              </a:rPr>
              <a:t>※</a:t>
            </a:r>
            <a:r>
              <a:rPr lang="ja-JP" altLang="en-US" sz="1300" dirty="0" smtClean="0">
                <a:solidFill>
                  <a:prstClr val="black"/>
                </a:solidFill>
              </a:rPr>
              <a:t>２</a:t>
            </a:r>
            <a:r>
              <a:rPr lang="ja-JP" altLang="ja-JP" sz="1300" dirty="0">
                <a:solidFill>
                  <a:prstClr val="black"/>
                </a:solidFill>
              </a:rPr>
              <a:t>　</a:t>
            </a:r>
            <a:r>
              <a:rPr lang="ja-JP" altLang="en-US" sz="1300" dirty="0">
                <a:solidFill>
                  <a:prstClr val="black"/>
                </a:solidFill>
              </a:rPr>
              <a:t>時間外対応加算１又は２の届出医療</a:t>
            </a:r>
            <a:r>
              <a:rPr lang="ja-JP" altLang="en-US" sz="1300" dirty="0" smtClean="0">
                <a:solidFill>
                  <a:prstClr val="black"/>
                </a:solidFill>
              </a:rPr>
              <a:t>機関</a:t>
            </a:r>
            <a:endParaRPr lang="en-US" altLang="ja-JP" sz="1300" dirty="0" smtClean="0">
              <a:solidFill>
                <a:prstClr val="black"/>
              </a:solidFill>
            </a:endParaRPr>
          </a:p>
          <a:p>
            <a:pPr marL="263525" indent="-263525">
              <a:lnSpc>
                <a:spcPts val="1300"/>
              </a:lnSpc>
            </a:pPr>
            <a:r>
              <a:rPr lang="en-US" altLang="ja-JP" sz="1300" dirty="0" smtClean="0">
                <a:solidFill>
                  <a:prstClr val="black"/>
                </a:solidFill>
              </a:rPr>
              <a:t>※</a:t>
            </a:r>
            <a:r>
              <a:rPr lang="ja-JP" altLang="en-US" sz="1300" dirty="0" smtClean="0">
                <a:solidFill>
                  <a:prstClr val="black"/>
                </a:solidFill>
              </a:rPr>
              <a:t>３　小児科又は小児外科を専任する常勤の医師１名以上</a:t>
            </a:r>
            <a:endParaRPr lang="en-US" altLang="ja-JP" sz="1300" dirty="0" smtClean="0">
              <a:solidFill>
                <a:prstClr val="black"/>
              </a:solidFill>
            </a:endParaRPr>
          </a:p>
          <a:p>
            <a:pPr marL="263525" indent="-263525">
              <a:lnSpc>
                <a:spcPts val="1300"/>
              </a:lnSpc>
            </a:pPr>
            <a:r>
              <a:rPr lang="en-US" altLang="ja-JP" sz="1300" dirty="0" smtClean="0">
                <a:solidFill>
                  <a:prstClr val="black"/>
                </a:solidFill>
              </a:rPr>
              <a:t>※</a:t>
            </a:r>
            <a:r>
              <a:rPr lang="ja-JP" altLang="en-US" sz="1300" dirty="0">
                <a:solidFill>
                  <a:prstClr val="black"/>
                </a:solidFill>
              </a:rPr>
              <a:t>４</a:t>
            </a:r>
            <a:r>
              <a:rPr lang="ja-JP" altLang="ja-JP" sz="1300" dirty="0">
                <a:solidFill>
                  <a:prstClr val="black"/>
                </a:solidFill>
              </a:rPr>
              <a:t>　</a:t>
            </a:r>
            <a:r>
              <a:rPr lang="ja-JP" altLang="en-US" sz="1300" dirty="0" smtClean="0">
                <a:solidFill>
                  <a:prstClr val="black"/>
                </a:solidFill>
              </a:rPr>
              <a:t>以下の要件のうち</a:t>
            </a:r>
            <a:r>
              <a:rPr lang="ja-JP" altLang="en-US" sz="1300" u="sng" dirty="0" smtClean="0">
                <a:solidFill>
                  <a:srgbClr val="00B0F0"/>
                </a:solidFill>
              </a:rPr>
              <a:t>３つ以上</a:t>
            </a:r>
            <a:r>
              <a:rPr lang="ja-JP" altLang="en-US" sz="1300" dirty="0" smtClean="0">
                <a:solidFill>
                  <a:prstClr val="black"/>
                </a:solidFill>
              </a:rPr>
              <a:t>に該当すること</a:t>
            </a:r>
            <a:endParaRPr lang="en-US" altLang="ja-JP" sz="1300" dirty="0" smtClean="0">
              <a:solidFill>
                <a:prstClr val="black"/>
              </a:solidFill>
            </a:endParaRPr>
          </a:p>
          <a:p>
            <a:pPr marL="263525" indent="-263525">
              <a:lnSpc>
                <a:spcPts val="1300"/>
              </a:lnSpc>
            </a:pPr>
            <a:r>
              <a:rPr lang="ja-JP" altLang="en-US" sz="1300" dirty="0">
                <a:solidFill>
                  <a:prstClr val="black"/>
                </a:solidFill>
              </a:rPr>
              <a:t>　</a:t>
            </a:r>
            <a:r>
              <a:rPr lang="ja-JP" altLang="en-US" sz="1300" dirty="0" smtClean="0">
                <a:solidFill>
                  <a:prstClr val="black"/>
                </a:solidFill>
              </a:rPr>
              <a:t>　①　初期小児救急への参加（休日又は夜間診療を月１回以上）</a:t>
            </a:r>
            <a:endParaRPr lang="en-US" altLang="ja-JP" sz="1300" dirty="0" smtClean="0">
              <a:solidFill>
                <a:prstClr val="black"/>
              </a:solidFill>
            </a:endParaRPr>
          </a:p>
          <a:p>
            <a:pPr marL="263525" indent="-263525">
              <a:lnSpc>
                <a:spcPts val="1300"/>
              </a:lnSpc>
            </a:pPr>
            <a:r>
              <a:rPr lang="ja-JP" altLang="en-US" sz="1300" dirty="0">
                <a:solidFill>
                  <a:prstClr val="black"/>
                </a:solidFill>
              </a:rPr>
              <a:t>　</a:t>
            </a:r>
            <a:r>
              <a:rPr lang="ja-JP" altLang="en-US" sz="1300" dirty="0" smtClean="0">
                <a:solidFill>
                  <a:prstClr val="black"/>
                </a:solidFill>
              </a:rPr>
              <a:t>　②　自治体による集団又は個別の乳幼児健診の実施</a:t>
            </a:r>
            <a:endParaRPr lang="en-US" altLang="ja-JP" sz="1300" dirty="0" smtClean="0">
              <a:solidFill>
                <a:prstClr val="black"/>
              </a:solidFill>
            </a:endParaRPr>
          </a:p>
          <a:p>
            <a:pPr marL="263525" indent="-263525">
              <a:lnSpc>
                <a:spcPts val="1300"/>
              </a:lnSpc>
            </a:pPr>
            <a:r>
              <a:rPr lang="ja-JP" altLang="en-US" sz="1300" dirty="0">
                <a:solidFill>
                  <a:prstClr val="black"/>
                </a:solidFill>
              </a:rPr>
              <a:t>　</a:t>
            </a:r>
            <a:r>
              <a:rPr lang="ja-JP" altLang="en-US" sz="1300" dirty="0" smtClean="0">
                <a:solidFill>
                  <a:prstClr val="black"/>
                </a:solidFill>
              </a:rPr>
              <a:t>　③　定期予防接種の実施</a:t>
            </a:r>
            <a:endParaRPr lang="en-US" altLang="ja-JP" sz="1300" dirty="0" smtClean="0">
              <a:solidFill>
                <a:prstClr val="black"/>
              </a:solidFill>
            </a:endParaRPr>
          </a:p>
          <a:p>
            <a:pPr marL="263525" indent="-263525">
              <a:lnSpc>
                <a:spcPts val="1300"/>
              </a:lnSpc>
            </a:pPr>
            <a:r>
              <a:rPr lang="ja-JP" altLang="en-US" sz="1300" dirty="0">
                <a:solidFill>
                  <a:prstClr val="black"/>
                </a:solidFill>
              </a:rPr>
              <a:t>　</a:t>
            </a:r>
            <a:r>
              <a:rPr lang="ja-JP" altLang="en-US" sz="1300" dirty="0" smtClean="0">
                <a:solidFill>
                  <a:prstClr val="black"/>
                </a:solidFill>
              </a:rPr>
              <a:t>　④　過去１年間に超重症児・準</a:t>
            </a:r>
            <a:r>
              <a:rPr lang="ja-JP" altLang="en-US" sz="1300" dirty="0">
                <a:solidFill>
                  <a:prstClr val="black"/>
                </a:solidFill>
              </a:rPr>
              <a:t>超重症児に</a:t>
            </a:r>
            <a:r>
              <a:rPr lang="ja-JP" altLang="en-US" sz="1300" dirty="0" smtClean="0">
                <a:solidFill>
                  <a:prstClr val="black"/>
                </a:solidFill>
              </a:rPr>
              <a:t>対する在宅医療の提供</a:t>
            </a:r>
            <a:endParaRPr lang="en-US" altLang="ja-JP" sz="1300" dirty="0" smtClean="0">
              <a:solidFill>
                <a:prstClr val="black"/>
              </a:solidFill>
            </a:endParaRPr>
          </a:p>
          <a:p>
            <a:pPr marL="263525" indent="-263525">
              <a:lnSpc>
                <a:spcPts val="1300"/>
              </a:lnSpc>
            </a:pPr>
            <a:r>
              <a:rPr lang="ja-JP" altLang="en-US" sz="1300" dirty="0">
                <a:solidFill>
                  <a:prstClr val="black"/>
                </a:solidFill>
              </a:rPr>
              <a:t>　</a:t>
            </a:r>
            <a:r>
              <a:rPr lang="ja-JP" altLang="en-US" sz="1300" dirty="0" smtClean="0">
                <a:solidFill>
                  <a:prstClr val="black"/>
                </a:solidFill>
              </a:rPr>
              <a:t>　⑤　幼稚園の園医または</a:t>
            </a:r>
            <a:r>
              <a:rPr lang="ja-JP" altLang="en-US" sz="1300" dirty="0">
                <a:solidFill>
                  <a:prstClr val="black"/>
                </a:solidFill>
              </a:rPr>
              <a:t>保育園</a:t>
            </a:r>
            <a:r>
              <a:rPr lang="ja-JP" altLang="en-US" sz="1300" dirty="0" smtClean="0">
                <a:solidFill>
                  <a:prstClr val="black"/>
                </a:solidFill>
              </a:rPr>
              <a:t>の嘱託医への就任</a:t>
            </a:r>
            <a:endParaRPr lang="ja-JP" altLang="ja-JP" sz="1300" dirty="0">
              <a:solidFill>
                <a:prstClr val="black"/>
              </a:solidFill>
            </a:endParaRPr>
          </a:p>
        </p:txBody>
      </p:sp>
      <p:pic>
        <p:nvPicPr>
          <p:cNvPr id="21" name="Picture 4" descr="http://msp.c.yimg.jp/image?q=tbn:ANd9GcQxeLf8yZc09rEvjbAonsCrqhU-aYKHLw2ZNHW-QILk14QhU8JAK3NPsVM:http://www.fumira.jp/cut/baby/img/fumira_baby01_soft.gif"/>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344490" y="2441527"/>
            <a:ext cx="682069" cy="599315"/>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6" descr="「幼児　絵」の画像検索結果"/>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136487" y="2013766"/>
            <a:ext cx="635622" cy="56775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6102472"/>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4" name="Picture 6"/>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784649" y="9526"/>
            <a:ext cx="6480720" cy="68203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95</a:t>
            </a:fld>
            <a:endParaRPr lang="ja-JP" altLang="en-US" dirty="0">
              <a:solidFill>
                <a:prstClr val="black"/>
              </a:solidFill>
            </a:endParaRPr>
          </a:p>
        </p:txBody>
      </p:sp>
      <p:sp>
        <p:nvSpPr>
          <p:cNvPr id="4" name="テキスト ボックス 3"/>
          <p:cNvSpPr txBox="1"/>
          <p:nvPr/>
        </p:nvSpPr>
        <p:spPr>
          <a:xfrm>
            <a:off x="8265369" y="188640"/>
            <a:ext cx="1477764"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様式</a:t>
            </a:r>
            <a:r>
              <a:rPr lang="en-US" altLang="ja-JP" sz="1100" smtClean="0">
                <a:solidFill>
                  <a:srgbClr val="002060"/>
                </a:solidFill>
                <a:latin typeface="ＭＳ Ｐゴシック" panose="020B0600070205080204" pitchFamily="50" charset="-128"/>
              </a:rPr>
              <a:t>p1009</a:t>
            </a:r>
            <a:endParaRPr lang="en-US" altLang="ja-JP" sz="1100" dirty="0" smtClean="0">
              <a:solidFill>
                <a:srgbClr val="002060"/>
              </a:solidFill>
              <a:latin typeface="ＭＳ Ｐゴシック" panose="020B0600070205080204" pitchFamily="50" charset="-128"/>
            </a:endParaRPr>
          </a:p>
          <a:p>
            <a:pPr algn="ctr">
              <a:defRPr/>
            </a:pPr>
            <a:r>
              <a:rPr lang="en-US" altLang="ja-JP" sz="1100" smtClean="0">
                <a:solidFill>
                  <a:srgbClr val="002060"/>
                </a:solidFill>
                <a:latin typeface="ＭＳ Ｐゴシック" panose="020B0600070205080204" pitchFamily="50" charset="-128"/>
              </a:rPr>
              <a:t>p1182-1183</a:t>
            </a:r>
            <a:endParaRPr lang="en-US" altLang="ja-JP" sz="1100" dirty="0" smtClean="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915035514"/>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315460" y="404664"/>
            <a:ext cx="9289032" cy="5932393"/>
          </a:xfrm>
          <a:prstGeom prst="rect">
            <a:avLst/>
          </a:prstGeom>
        </p:spPr>
        <p:txBody>
          <a:bodyPr wrap="square">
            <a:spAutoFit/>
          </a:bodyPr>
          <a:lstStyle/>
          <a:p>
            <a:pPr algn="ctr"/>
            <a:r>
              <a:rPr lang="ja-JP" altLang="en-US" sz="2800" dirty="0">
                <a:solidFill>
                  <a:prstClr val="black"/>
                </a:solidFill>
                <a:latin typeface="HG丸ｺﾞｼｯｸM-PRO" panose="020F0600000000000000" pitchFamily="50" charset="-128"/>
                <a:ea typeface="HG丸ｺﾞｼｯｸM-PRO" panose="020F0600000000000000" pitchFamily="50" charset="-128"/>
              </a:rPr>
              <a:t>「小児かかりつけ診療料」に関する同意書</a:t>
            </a:r>
          </a:p>
          <a:p>
            <a:endParaRPr lang="ja-JP" altLang="en-US" sz="2800" dirty="0">
              <a:solidFill>
                <a:prstClr val="black"/>
              </a:solidFill>
              <a:latin typeface="HG丸ｺﾞｼｯｸM-PRO" panose="020F0600000000000000" pitchFamily="50" charset="-128"/>
              <a:ea typeface="HG丸ｺﾞｼｯｸM-PRO" panose="020F0600000000000000" pitchFamily="50" charset="-128"/>
            </a:endParaRPr>
          </a:p>
          <a:p>
            <a:pPr>
              <a:lnSpc>
                <a:spcPct val="150000"/>
              </a:lnSpc>
            </a:pP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　 「</a:t>
            </a:r>
            <a:r>
              <a:rPr lang="ja-JP" altLang="en-US" sz="2200" dirty="0">
                <a:solidFill>
                  <a:prstClr val="black"/>
                </a:solidFill>
                <a:latin typeface="HG丸ｺﾞｼｯｸM-PRO" panose="020F0600000000000000" pitchFamily="50" charset="-128"/>
                <a:ea typeface="HG丸ｺﾞｼｯｸM-PRO" panose="020F0600000000000000" pitchFamily="50" charset="-128"/>
              </a:rPr>
              <a:t>小児かかりつけ診療料」算定について説明を受け</a:t>
            </a: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、理解</a:t>
            </a:r>
            <a:r>
              <a:rPr lang="ja-JP" altLang="en-US" sz="2200" dirty="0">
                <a:solidFill>
                  <a:prstClr val="black"/>
                </a:solidFill>
                <a:latin typeface="HG丸ｺﾞｼｯｸM-PRO" panose="020F0600000000000000" pitchFamily="50" charset="-128"/>
                <a:ea typeface="HG丸ｺﾞｼｯｸM-PRO" panose="020F0600000000000000" pitchFamily="50" charset="-128"/>
              </a:rPr>
              <a:t>した上で、▲▲医院　医師　○○○○を主治医と</a:t>
            </a: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して、病気の際の診療、継続的</a:t>
            </a:r>
            <a:r>
              <a:rPr lang="ja-JP" altLang="en-US" sz="2200" dirty="0">
                <a:solidFill>
                  <a:prstClr val="black"/>
                </a:solidFill>
                <a:latin typeface="HG丸ｺﾞｼｯｸM-PRO" panose="020F0600000000000000" pitchFamily="50" charset="-128"/>
                <a:ea typeface="HG丸ｺﾞｼｯｸM-PRO" panose="020F0600000000000000" pitchFamily="50" charset="-128"/>
              </a:rPr>
              <a:t>な医学</a:t>
            </a: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管理、予防接種や健康に関する相談・指導等を</a:t>
            </a:r>
            <a:r>
              <a:rPr lang="ja-JP" altLang="en-US" sz="2200" dirty="0">
                <a:solidFill>
                  <a:prstClr val="black"/>
                </a:solidFill>
                <a:latin typeface="HG丸ｺﾞｼｯｸM-PRO" panose="020F0600000000000000" pitchFamily="50" charset="-128"/>
                <a:ea typeface="HG丸ｺﾞｼｯｸM-PRO" panose="020F0600000000000000" pitchFamily="50" charset="-128"/>
              </a:rPr>
              <a:t>受けることに同意いたします。</a:t>
            </a:r>
          </a:p>
          <a:p>
            <a:endParaRPr lang="ja-JP" altLang="en-US" sz="2800" dirty="0">
              <a:solidFill>
                <a:prstClr val="black"/>
              </a:solidFill>
              <a:latin typeface="HG丸ｺﾞｼｯｸM-PRO" panose="020F0600000000000000" pitchFamily="50" charset="-128"/>
              <a:ea typeface="HG丸ｺﾞｼｯｸM-PRO" panose="020F0600000000000000" pitchFamily="50" charset="-128"/>
            </a:endParaRPr>
          </a:p>
          <a:p>
            <a:pPr marL="171450">
              <a:lnSpc>
                <a:spcPts val="3500"/>
              </a:lnSpc>
            </a:pPr>
            <a:r>
              <a:rPr lang="en-US" altLang="ja-JP" sz="2200" dirty="0" smtClean="0">
                <a:solidFill>
                  <a:prstClr val="black"/>
                </a:solidFill>
                <a:latin typeface="HG丸ｺﾞｼｯｸM-PRO" panose="020F0600000000000000" pitchFamily="50" charset="-128"/>
                <a:ea typeface="HG丸ｺﾞｼｯｸM-PRO" panose="020F0600000000000000" pitchFamily="50" charset="-128"/>
              </a:rPr>
              <a:t>※</a:t>
            </a: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「小児かかりつけ診療料」は１人の患者さんにつき１か所</a:t>
            </a:r>
            <a:r>
              <a:rPr lang="ja-JP" altLang="en-US" sz="2200" dirty="0">
                <a:solidFill>
                  <a:prstClr val="black"/>
                </a:solidFill>
                <a:latin typeface="HG丸ｺﾞｼｯｸM-PRO" panose="020F0600000000000000" pitchFamily="50" charset="-128"/>
                <a:ea typeface="HG丸ｺﾞｼｯｸM-PRO" panose="020F0600000000000000" pitchFamily="50" charset="-128"/>
              </a:rPr>
              <a:t>の</a:t>
            </a: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医</a:t>
            </a:r>
            <a:endParaRPr lang="en-US" altLang="ja-JP" sz="2200" dirty="0" smtClean="0">
              <a:solidFill>
                <a:prstClr val="black"/>
              </a:solidFill>
              <a:latin typeface="HG丸ｺﾞｼｯｸM-PRO" panose="020F0600000000000000" pitchFamily="50" charset="-128"/>
              <a:ea typeface="HG丸ｺﾞｼｯｸM-PRO" panose="020F0600000000000000" pitchFamily="50" charset="-128"/>
            </a:endParaRPr>
          </a:p>
          <a:p>
            <a:pPr marL="171450">
              <a:lnSpc>
                <a:spcPts val="3500"/>
              </a:lnSpc>
            </a:pPr>
            <a:r>
              <a:rPr lang="ja-JP" altLang="en-US" sz="2200" dirty="0">
                <a:solidFill>
                  <a:prstClr val="black"/>
                </a:solidFill>
                <a:latin typeface="HG丸ｺﾞｼｯｸM-PRO" panose="020F0600000000000000" pitchFamily="50" charset="-128"/>
                <a:ea typeface="HG丸ｺﾞｼｯｸM-PRO" panose="020F0600000000000000" pitchFamily="50" charset="-128"/>
              </a:rPr>
              <a:t>　</a:t>
            </a: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療機関が対象となっています。</a:t>
            </a:r>
            <a:r>
              <a:rPr lang="ja-JP" altLang="en-US" sz="2200" dirty="0">
                <a:solidFill>
                  <a:prstClr val="black"/>
                </a:solidFill>
                <a:latin typeface="HG丸ｺﾞｼｯｸM-PRO" panose="020F0600000000000000" pitchFamily="50" charset="-128"/>
                <a:ea typeface="HG丸ｺﾞｼｯｸM-PRO" panose="020F0600000000000000" pitchFamily="50" charset="-128"/>
              </a:rPr>
              <a:t>他の医療機関で同じ説明を</a:t>
            </a: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受けた</a:t>
            </a:r>
            <a:endParaRPr lang="en-US" altLang="ja-JP" sz="2200" dirty="0" smtClean="0">
              <a:solidFill>
                <a:prstClr val="black"/>
              </a:solidFill>
              <a:latin typeface="HG丸ｺﾞｼｯｸM-PRO" panose="020F0600000000000000" pitchFamily="50" charset="-128"/>
              <a:ea typeface="HG丸ｺﾞｼｯｸM-PRO" panose="020F0600000000000000" pitchFamily="50" charset="-128"/>
            </a:endParaRPr>
          </a:p>
          <a:p>
            <a:pPr marL="171450">
              <a:lnSpc>
                <a:spcPts val="3500"/>
              </a:lnSpc>
            </a:pPr>
            <a:r>
              <a:rPr lang="ja-JP" altLang="en-US" sz="2200" dirty="0">
                <a:solidFill>
                  <a:prstClr val="black"/>
                </a:solidFill>
                <a:latin typeface="HG丸ｺﾞｼｯｸM-PRO" panose="020F0600000000000000" pitchFamily="50" charset="-128"/>
                <a:ea typeface="HG丸ｺﾞｼｯｸM-PRO" panose="020F0600000000000000" pitchFamily="50" charset="-128"/>
              </a:rPr>
              <a:t>　</a:t>
            </a: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方</a:t>
            </a:r>
            <a:r>
              <a:rPr lang="ja-JP" altLang="en-US" sz="2200" dirty="0">
                <a:solidFill>
                  <a:prstClr val="black"/>
                </a:solidFill>
                <a:latin typeface="HG丸ｺﾞｼｯｸM-PRO" panose="020F0600000000000000" pitchFamily="50" charset="-128"/>
                <a:ea typeface="HG丸ｺﾞｼｯｸM-PRO" panose="020F0600000000000000" pitchFamily="50" charset="-128"/>
              </a:rPr>
              <a:t>は、署名する前にお申し出ください</a:t>
            </a:r>
            <a:r>
              <a:rPr lang="ja-JP" altLang="en-US" sz="2200" dirty="0" smtClean="0">
                <a:solidFill>
                  <a:prstClr val="black"/>
                </a:solidFill>
                <a:latin typeface="HG丸ｺﾞｼｯｸM-PRO" panose="020F0600000000000000" pitchFamily="50" charset="-128"/>
                <a:ea typeface="HG丸ｺﾞｼｯｸM-PRO" panose="020F0600000000000000" pitchFamily="50" charset="-128"/>
              </a:rPr>
              <a:t>。</a:t>
            </a:r>
            <a:endParaRPr lang="en-US" altLang="ja-JP" sz="2200" dirty="0" smtClean="0">
              <a:solidFill>
                <a:prstClr val="black"/>
              </a:solidFill>
              <a:latin typeface="HG丸ｺﾞｼｯｸM-PRO" panose="020F0600000000000000" pitchFamily="50" charset="-128"/>
              <a:ea typeface="HG丸ｺﾞｼｯｸM-PRO" panose="020F0600000000000000" pitchFamily="50" charset="-128"/>
            </a:endParaRPr>
          </a:p>
          <a:p>
            <a:pPr marL="171450"/>
            <a:endParaRPr lang="ja-JP" altLang="en-US" sz="2800" dirty="0">
              <a:solidFill>
                <a:prstClr val="black"/>
              </a:solidFill>
              <a:latin typeface="HG丸ｺﾞｼｯｸM-PRO" panose="020F0600000000000000" pitchFamily="50" charset="-128"/>
              <a:ea typeface="HG丸ｺﾞｼｯｸM-PRO" panose="020F0600000000000000" pitchFamily="50" charset="-128"/>
            </a:endParaRPr>
          </a:p>
          <a:p>
            <a:pPr algn="r">
              <a:tabLst>
                <a:tab pos="3143250" algn="l"/>
              </a:tabLst>
            </a:pPr>
            <a:r>
              <a:rPr lang="ja-JP" altLang="en-US" sz="2000" u="sng" dirty="0" smtClean="0">
                <a:solidFill>
                  <a:prstClr val="black"/>
                </a:solidFill>
                <a:latin typeface="HG丸ｺﾞｼｯｸM-PRO" panose="020F0600000000000000" pitchFamily="50" charset="-128"/>
                <a:ea typeface="HG丸ｺﾞｼｯｸM-PRO" panose="020F0600000000000000" pitchFamily="50" charset="-128"/>
              </a:rPr>
              <a:t>（</a:t>
            </a:r>
            <a:r>
              <a:rPr lang="ja-JP" altLang="en-US" sz="2000" u="sng" dirty="0">
                <a:solidFill>
                  <a:prstClr val="black"/>
                </a:solidFill>
                <a:latin typeface="HG丸ｺﾞｼｯｸM-PRO" panose="020F0600000000000000" pitchFamily="50" charset="-128"/>
                <a:ea typeface="HG丸ｺﾞｼｯｸM-PRO" panose="020F0600000000000000" pitchFamily="50" charset="-128"/>
              </a:rPr>
              <a:t>患者</a:t>
            </a:r>
            <a:r>
              <a:rPr lang="ja-JP" altLang="en-US" sz="2000" u="sng" dirty="0" smtClean="0">
                <a:solidFill>
                  <a:prstClr val="black"/>
                </a:solidFill>
                <a:latin typeface="HG丸ｺﾞｼｯｸM-PRO" panose="020F0600000000000000" pitchFamily="50" charset="-128"/>
                <a:ea typeface="HG丸ｺﾞｼｯｸM-PRO" panose="020F0600000000000000" pitchFamily="50" charset="-128"/>
              </a:rPr>
              <a:t>氏名）</a:t>
            </a:r>
            <a:r>
              <a:rPr lang="en-US" altLang="ja-JP" sz="2000" u="sng" dirty="0" smtClean="0">
                <a:solidFill>
                  <a:prstClr val="black"/>
                </a:solidFill>
                <a:latin typeface="HG丸ｺﾞｼｯｸM-PRO" panose="020F0600000000000000" pitchFamily="50" charset="-128"/>
                <a:ea typeface="HG丸ｺﾞｼｯｸM-PRO" panose="020F0600000000000000" pitchFamily="50" charset="-128"/>
              </a:rPr>
              <a:t>			</a:t>
            </a:r>
            <a:r>
              <a:rPr lang="ja-JP" altLang="en-US" sz="2000" u="sng" dirty="0" smtClean="0">
                <a:solidFill>
                  <a:prstClr val="black"/>
                </a:solidFill>
                <a:latin typeface="HG丸ｺﾞｼｯｸM-PRO" panose="020F0600000000000000" pitchFamily="50" charset="-128"/>
                <a:ea typeface="HG丸ｺﾞｼｯｸM-PRO" panose="020F0600000000000000" pitchFamily="50" charset="-128"/>
              </a:rPr>
              <a:t>  </a:t>
            </a:r>
            <a:r>
              <a:rPr lang="ja-JP" altLang="en-US" sz="2000" dirty="0">
                <a:solidFill>
                  <a:prstClr val="black"/>
                </a:solidFill>
                <a:latin typeface="HG丸ｺﾞｼｯｸM-PRO" panose="020F0600000000000000" pitchFamily="50" charset="-128"/>
                <a:ea typeface="HG丸ｺﾞｼｯｸM-PRO" panose="020F0600000000000000" pitchFamily="50" charset="-128"/>
              </a:rPr>
              <a:t>　　　　　　　　　　　　　</a:t>
            </a:r>
          </a:p>
          <a:p>
            <a:pPr algn="r">
              <a:tabLst>
                <a:tab pos="3143250" algn="l"/>
              </a:tabLst>
            </a:pPr>
            <a:r>
              <a:rPr lang="ja-JP" altLang="en-US" sz="2000" u="sng" dirty="0">
                <a:solidFill>
                  <a:prstClr val="black"/>
                </a:solidFill>
                <a:latin typeface="HG丸ｺﾞｼｯｸM-PRO" panose="020F0600000000000000" pitchFamily="50" charset="-128"/>
                <a:ea typeface="HG丸ｺﾞｼｯｸM-PRO" panose="020F0600000000000000" pitchFamily="50" charset="-128"/>
              </a:rPr>
              <a:t>（保護者署名</a:t>
            </a:r>
            <a:r>
              <a:rPr lang="ja-JP" altLang="en-US" sz="2000" u="sng" dirty="0" smtClean="0">
                <a:solidFill>
                  <a:prstClr val="black"/>
                </a:solidFill>
                <a:latin typeface="HG丸ｺﾞｼｯｸM-PRO" panose="020F0600000000000000" pitchFamily="50" charset="-128"/>
                <a:ea typeface="HG丸ｺﾞｼｯｸM-PRO" panose="020F0600000000000000" pitchFamily="50" charset="-128"/>
              </a:rPr>
              <a:t>）</a:t>
            </a:r>
            <a:r>
              <a:rPr lang="en-US" altLang="ja-JP" sz="2000" u="sng" dirty="0" smtClean="0">
                <a:solidFill>
                  <a:prstClr val="black"/>
                </a:solidFill>
                <a:latin typeface="HG丸ｺﾞｼｯｸM-PRO" panose="020F0600000000000000" pitchFamily="50" charset="-128"/>
                <a:ea typeface="HG丸ｺﾞｼｯｸM-PRO" panose="020F0600000000000000" pitchFamily="50" charset="-128"/>
              </a:rPr>
              <a:t>			</a:t>
            </a:r>
            <a:r>
              <a:rPr lang="ja-JP" altLang="en-US" sz="2000" dirty="0">
                <a:solidFill>
                  <a:prstClr val="black"/>
                </a:solidFill>
              </a:rPr>
              <a:t>　</a:t>
            </a:r>
            <a:r>
              <a:rPr lang="ja-JP" altLang="en-US" sz="2800" dirty="0">
                <a:solidFill>
                  <a:prstClr val="black"/>
                </a:solidFill>
              </a:rPr>
              <a:t>　　　　　　　　　　　　</a:t>
            </a:r>
          </a:p>
        </p:txBody>
      </p:sp>
      <p:sp>
        <p:nvSpPr>
          <p:cNvPr id="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96</a:t>
            </a:fld>
            <a:endParaRPr lang="ja-JP" altLang="en-US" dirty="0">
              <a:solidFill>
                <a:prstClr val="black"/>
              </a:solidFill>
            </a:endParaRPr>
          </a:p>
        </p:txBody>
      </p:sp>
      <p:sp>
        <p:nvSpPr>
          <p:cNvPr id="4" name="テキスト ボックス 3"/>
          <p:cNvSpPr txBox="1"/>
          <p:nvPr/>
        </p:nvSpPr>
        <p:spPr>
          <a:xfrm>
            <a:off x="8409383" y="188640"/>
            <a:ext cx="1333749"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smtClean="0">
                <a:solidFill>
                  <a:srgbClr val="002060"/>
                </a:solidFill>
                <a:latin typeface="ＭＳ Ｐゴシック" panose="020B0600070205080204" pitchFamily="50" charset="-128"/>
              </a:rPr>
              <a:t>様式</a:t>
            </a:r>
            <a:r>
              <a:rPr lang="en-US" altLang="ja-JP" sz="1100" smtClean="0">
                <a:solidFill>
                  <a:srgbClr val="002060"/>
                </a:solidFill>
                <a:latin typeface="ＭＳ Ｐゴシック" panose="020B0600070205080204" pitchFamily="50" charset="-128"/>
              </a:rPr>
              <a:t>p1009</a:t>
            </a:r>
            <a:endParaRPr lang="en-US" altLang="ja-JP" sz="1100" dirty="0" smtClean="0">
              <a:solidFill>
                <a:srgbClr val="002060"/>
              </a:solidFill>
              <a:latin typeface="ＭＳ Ｐゴシック" panose="020B0600070205080204" pitchFamily="50" charset="-128"/>
            </a:endParaRPr>
          </a:p>
          <a:p>
            <a:pPr algn="ctr">
              <a:defRPr/>
            </a:pPr>
            <a:r>
              <a:rPr lang="en-US" altLang="ja-JP" sz="1100" smtClean="0">
                <a:solidFill>
                  <a:srgbClr val="002060"/>
                </a:solidFill>
                <a:latin typeface="ＭＳ Ｐゴシック" panose="020B0600070205080204" pitchFamily="50" charset="-128"/>
              </a:rPr>
              <a:t>p1182-1183</a:t>
            </a:r>
            <a:endParaRPr lang="en-US" altLang="ja-JP" sz="1100" dirty="0" smtClean="0">
              <a:solidFill>
                <a:srgbClr val="002060"/>
              </a:solidFill>
              <a:latin typeface="ＭＳ Ｐゴシック" panose="020B0600070205080204" pitchFamily="50" charset="-128"/>
            </a:endParaRPr>
          </a:p>
        </p:txBody>
      </p:sp>
    </p:spTree>
    <p:extLst>
      <p:ext uri="{BB962C8B-B14F-4D97-AF65-F5344CB8AC3E}">
        <p14:creationId xmlns:p14="http://schemas.microsoft.com/office/powerpoint/2010/main" val="28070034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92" y="986562"/>
            <a:ext cx="9594720" cy="5682798"/>
          </a:xfrm>
          <a:prstGeom prst="rect">
            <a:avLst/>
          </a:prstGeom>
          <a:solidFill>
            <a:srgbClr val="FFFFAF">
              <a:alpha val="49804"/>
            </a:srgbClr>
          </a:solidFill>
          <a:ln w="9525">
            <a:solidFill>
              <a:schemeClr val="tx1"/>
            </a:solidFill>
            <a:miter lim="800000"/>
            <a:headEnd/>
            <a:tailEnd/>
          </a:ln>
        </p:spPr>
        <p:txBody>
          <a:bodyPr/>
          <a:lstStyle/>
          <a:p>
            <a:endParaRPr lang="en-US" altLang="ja-JP" sz="1600" dirty="0" smtClean="0">
              <a:solidFill>
                <a:prstClr val="black"/>
              </a:solidFill>
            </a:endParaRPr>
          </a:p>
          <a:p>
            <a:pPr marL="285750" indent="-285750">
              <a:buFont typeface="Wingdings" panose="05000000000000000000" pitchFamily="2" charset="2"/>
              <a:buChar char="Ø"/>
            </a:pPr>
            <a:r>
              <a:rPr lang="ja-JP" altLang="en-US" sz="1600" dirty="0" smtClean="0">
                <a:solidFill>
                  <a:prstClr val="black"/>
                </a:solidFill>
              </a:rPr>
              <a:t>　</a:t>
            </a:r>
            <a:r>
              <a:rPr lang="ja-JP" altLang="en-US" dirty="0" smtClean="0">
                <a:solidFill>
                  <a:prstClr val="black"/>
                </a:solidFill>
              </a:rPr>
              <a:t>医療技術評価分科会における検討結果等を踏まえ、基礎的な技術等の評価の見直しを行う</a:t>
            </a:r>
            <a:endParaRPr lang="en-US" altLang="ja-JP" dirty="0">
              <a:solidFill>
                <a:prstClr val="black"/>
              </a:solidFill>
            </a:endParaRPr>
          </a:p>
          <a:p>
            <a:r>
              <a:rPr lang="ja-JP" altLang="en-US" sz="1600" b="1" dirty="0" smtClean="0">
                <a:solidFill>
                  <a:prstClr val="black"/>
                </a:solidFill>
              </a:rPr>
              <a:t>　　</a:t>
            </a:r>
            <a:endParaRPr lang="en-US" altLang="ja-JP" b="1" dirty="0" smtClean="0">
              <a:solidFill>
                <a:srgbClr val="0070C0"/>
              </a:solidFill>
            </a:endParaRPr>
          </a:p>
          <a:p>
            <a:endParaRPr lang="en-US" altLang="ja-JP" b="1" dirty="0">
              <a:solidFill>
                <a:srgbClr val="0070C0"/>
              </a:solidFill>
            </a:endParaRPr>
          </a:p>
          <a:p>
            <a:endParaRPr lang="en-US" altLang="ja-JP" b="1" dirty="0" smtClean="0">
              <a:solidFill>
                <a:srgbClr val="0070C0"/>
              </a:solidFill>
            </a:endParaRPr>
          </a:p>
          <a:p>
            <a:endParaRPr lang="en-US" altLang="ja-JP" b="1" dirty="0" smtClean="0">
              <a:solidFill>
                <a:srgbClr val="0070C0"/>
              </a:solidFill>
            </a:endParaRPr>
          </a:p>
          <a:p>
            <a:endParaRPr lang="en-US" altLang="ja-JP" b="1" dirty="0" smtClean="0">
              <a:solidFill>
                <a:srgbClr val="0070C0"/>
              </a:solidFill>
            </a:endParaRPr>
          </a:p>
          <a:p>
            <a:pPr indent="273050"/>
            <a:r>
              <a:rPr lang="ja-JP" altLang="en-US" b="1" dirty="0">
                <a:solidFill>
                  <a:srgbClr val="0070C0"/>
                </a:solidFill>
              </a:rPr>
              <a:t>　</a:t>
            </a:r>
            <a:endParaRPr lang="en-US" altLang="ja-JP" sz="1400" dirty="0">
              <a:solidFill>
                <a:prstClr val="black"/>
              </a:solidFill>
            </a:endParaRPr>
          </a:p>
          <a:p>
            <a:pPr marL="174625" indent="-174625">
              <a:lnSpc>
                <a:spcPts val="1400"/>
              </a:lnSpc>
            </a:pPr>
            <a:endParaRPr lang="en-US" altLang="ja-JP" sz="1400" dirty="0" smtClean="0">
              <a:solidFill>
                <a:prstClr val="black"/>
              </a:solidFill>
            </a:endParaRPr>
          </a:p>
          <a:p>
            <a:pPr marL="174625" indent="-174625">
              <a:lnSpc>
                <a:spcPts val="1400"/>
              </a:lnSpc>
            </a:pPr>
            <a:r>
              <a:rPr lang="ja-JP" altLang="en-US" sz="2000" b="1" u="sng" dirty="0" smtClean="0">
                <a:solidFill>
                  <a:srgbClr val="0070C0"/>
                </a:solidFill>
              </a:rPr>
              <a:t>　　</a:t>
            </a:r>
            <a:endParaRPr lang="ja-JP" altLang="ja-JP" sz="1400" dirty="0" smtClean="0">
              <a:solidFill>
                <a:prstClr val="black"/>
              </a:solidFill>
            </a:endParaRPr>
          </a:p>
          <a:p>
            <a:pPr marL="263525" indent="-263525">
              <a:lnSpc>
                <a:spcPts val="1400"/>
              </a:lnSpc>
            </a:pPr>
            <a:endParaRPr lang="en-US" altLang="ja-JP" sz="1400" dirty="0" smtClean="0">
              <a:solidFill>
                <a:prstClr val="black"/>
              </a:solidFill>
            </a:endParaRPr>
          </a:p>
        </p:txBody>
      </p:sp>
      <p:sp>
        <p:nvSpPr>
          <p:cNvPr id="2052" name="Rectangle 36"/>
          <p:cNvSpPr>
            <a:spLocks noChangeArrowheads="1"/>
          </p:cNvSpPr>
          <p:nvPr/>
        </p:nvSpPr>
        <p:spPr bwMode="auto">
          <a:xfrm>
            <a:off x="117004" y="766366"/>
            <a:ext cx="6780219" cy="4403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a:t>
            </a:r>
            <a:r>
              <a:rPr lang="ja-JP" altLang="en-US" sz="2400" dirty="0">
                <a:solidFill>
                  <a:prstClr val="black"/>
                </a:solidFill>
              </a:rPr>
              <a:t>４</a:t>
            </a:r>
            <a:r>
              <a:rPr lang="ja-JP" altLang="en-US" sz="2400" dirty="0" smtClean="0">
                <a:solidFill>
                  <a:prstClr val="black"/>
                </a:solidFill>
              </a:rPr>
              <a:t>）医師の基礎的な技術の再評価（モノから人へ）</a:t>
            </a:r>
            <a:endParaRPr lang="ja-JP" altLang="en-US" sz="2400" dirty="0">
              <a:solidFill>
                <a:prstClr val="black"/>
              </a:solidFill>
            </a:endParaRPr>
          </a:p>
        </p:txBody>
      </p:sp>
      <p:pic>
        <p:nvPicPr>
          <p:cNvPr id="14" name="Picture 16" descr="HM00170_[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902810" y="4849187"/>
            <a:ext cx="387832" cy="4287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2"/>
          <p:cNvSpPr>
            <a:spLocks noChangeArrowheads="1"/>
          </p:cNvSpPr>
          <p:nvPr/>
        </p:nvSpPr>
        <p:spPr bwMode="auto">
          <a:xfrm>
            <a:off x="245192" y="105341"/>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１．</a:t>
            </a:r>
            <a:r>
              <a:rPr lang="ja-JP" altLang="en-US" kern="0" dirty="0">
                <a:solidFill>
                  <a:srgbClr val="000000"/>
                </a:solidFill>
                <a:latin typeface="ＭＳ Ｐゴシック"/>
                <a:ea typeface="ＭＳ Ｐゴシック"/>
              </a:rPr>
              <a:t>かかりつけ医機能</a:t>
            </a:r>
            <a:r>
              <a:rPr lang="ja-JP" altLang="en-US" kern="0" dirty="0" smtClean="0">
                <a:solidFill>
                  <a:srgbClr val="000000"/>
                </a:solidFill>
                <a:latin typeface="ＭＳ Ｐゴシック"/>
                <a:ea typeface="ＭＳ Ｐゴシック"/>
              </a:rPr>
              <a:t>の更なる評価</a:t>
            </a:r>
            <a:endParaRPr lang="ja-JP" altLang="en-US" kern="0" dirty="0">
              <a:solidFill>
                <a:srgbClr val="000000"/>
              </a:solidFill>
              <a:latin typeface="Calibri"/>
              <a:ea typeface="ＭＳ Ｐゴシック"/>
            </a:endParaRPr>
          </a:p>
        </p:txBody>
      </p:sp>
      <p:sp>
        <p:nvSpPr>
          <p:cNvPr id="1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97</a:t>
            </a:fld>
            <a:endParaRPr lang="ja-JP" altLang="en-US" dirty="0">
              <a:solidFill>
                <a:prstClr val="black"/>
              </a:solidFill>
            </a:endParaRPr>
          </a:p>
        </p:txBody>
      </p:sp>
      <p:graphicFrame>
        <p:nvGraphicFramePr>
          <p:cNvPr id="3" name="表 2"/>
          <p:cNvGraphicFramePr>
            <a:graphicFrameLocks noGrp="1"/>
          </p:cNvGraphicFramePr>
          <p:nvPr>
            <p:extLst/>
          </p:nvPr>
        </p:nvGraphicFramePr>
        <p:xfrm>
          <a:off x="344488" y="1605139"/>
          <a:ext cx="4464496" cy="5037937"/>
        </p:xfrm>
        <a:graphic>
          <a:graphicData uri="http://schemas.openxmlformats.org/drawingml/2006/table">
            <a:tbl>
              <a:tblPr firstRow="1" bandRow="1">
                <a:tableStyleId>{5C22544A-7EE6-4342-B048-85BDC9FD1C3A}</a:tableStyleId>
              </a:tblPr>
              <a:tblGrid>
                <a:gridCol w="4464496"/>
              </a:tblGrid>
              <a:tr h="290677">
                <a:tc>
                  <a:txBody>
                    <a:bodyPr/>
                    <a:lstStyle/>
                    <a:p>
                      <a:pPr algn="ctr">
                        <a:lnSpc>
                          <a:spcPts val="1400"/>
                        </a:lnSpc>
                      </a:pPr>
                      <a:r>
                        <a:rPr kumimoji="1" lang="ja-JP" altLang="en-US" sz="1400" dirty="0" smtClean="0"/>
                        <a:t>現行（例）</a:t>
                      </a:r>
                      <a:endParaRPr kumimoji="1" lang="ja-JP" altLang="en-US" sz="1400" dirty="0"/>
                    </a:p>
                  </a:txBody>
                  <a:tcPr/>
                </a:tc>
              </a:tr>
              <a:tr h="583636">
                <a:tc>
                  <a:txBody>
                    <a:bodyPr/>
                    <a:lstStyle/>
                    <a:p>
                      <a:pPr>
                        <a:lnSpc>
                          <a:spcPts val="1300"/>
                        </a:lnSpc>
                      </a:pPr>
                      <a:r>
                        <a:rPr kumimoji="1" lang="ja-JP" altLang="en-US" sz="1200" b="1" dirty="0" smtClean="0"/>
                        <a:t>Ｄ４００</a:t>
                      </a:r>
                      <a:r>
                        <a:rPr kumimoji="1" lang="ja-JP" altLang="en-US" sz="1200" dirty="0" smtClean="0"/>
                        <a:t>　血液採取　　</a:t>
                      </a:r>
                      <a:endParaRPr kumimoji="1" lang="en-US" altLang="ja-JP" sz="1200" dirty="0" smtClean="0"/>
                    </a:p>
                    <a:p>
                      <a:pPr>
                        <a:lnSpc>
                          <a:spcPts val="1300"/>
                        </a:lnSpc>
                      </a:pPr>
                      <a:r>
                        <a:rPr kumimoji="1" lang="ja-JP" altLang="en-US" sz="1200" dirty="0" smtClean="0"/>
                        <a:t>　１　静脈：２０点</a:t>
                      </a:r>
                      <a:endParaRPr kumimoji="1" lang="en-US" altLang="ja-JP" sz="1200" dirty="0" smtClean="0"/>
                    </a:p>
                    <a:p>
                      <a:pPr>
                        <a:lnSpc>
                          <a:spcPts val="1300"/>
                        </a:lnSpc>
                      </a:pPr>
                      <a:r>
                        <a:rPr kumimoji="1" lang="ja-JP" altLang="en-US" sz="1200" dirty="0" smtClean="0"/>
                        <a:t>　注２　６歳未満の乳幼児に対して行った場合は、１４点を加算する</a:t>
                      </a:r>
                      <a:endParaRPr kumimoji="1" lang="ja-JP" altLang="en-US" sz="1200" dirty="0"/>
                    </a:p>
                  </a:txBody>
                  <a:tcPr/>
                </a:tc>
              </a:tr>
              <a:tr h="255183">
                <a:tc>
                  <a:txBody>
                    <a:bodyPr/>
                    <a:lstStyle/>
                    <a:p>
                      <a:pPr>
                        <a:lnSpc>
                          <a:spcPts val="1300"/>
                        </a:lnSpc>
                      </a:pPr>
                      <a:r>
                        <a:rPr kumimoji="1" lang="ja-JP" altLang="en-US" sz="1200" b="1" dirty="0" smtClean="0"/>
                        <a:t>Ｇ０００</a:t>
                      </a:r>
                      <a:r>
                        <a:rPr kumimoji="1" lang="ja-JP" altLang="en-US" sz="1200" dirty="0" smtClean="0"/>
                        <a:t>　皮内、皮下及び筋肉内注射（１回につき）：１８点</a:t>
                      </a:r>
                      <a:endParaRPr kumimoji="1" lang="ja-JP" altLang="en-US" sz="1200" dirty="0"/>
                    </a:p>
                  </a:txBody>
                  <a:tcPr/>
                </a:tc>
              </a:tr>
              <a:tr h="419409">
                <a:tc>
                  <a:txBody>
                    <a:bodyPr/>
                    <a:lstStyle/>
                    <a:p>
                      <a:pPr>
                        <a:lnSpc>
                          <a:spcPts val="1300"/>
                        </a:lnSpc>
                      </a:pPr>
                      <a:r>
                        <a:rPr kumimoji="1" lang="ja-JP" altLang="en-US" sz="1200" b="1" dirty="0" smtClean="0"/>
                        <a:t>Ｇ００１</a:t>
                      </a:r>
                      <a:r>
                        <a:rPr kumimoji="1" lang="ja-JP" altLang="en-US" sz="1200" dirty="0" smtClean="0"/>
                        <a:t>　静脈内注射（１回につき）：３０点</a:t>
                      </a:r>
                      <a:endParaRPr kumimoji="1" lang="en-US" altLang="ja-JP" sz="1200" dirty="0" smtClean="0"/>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dirty="0" smtClean="0"/>
                        <a:t>　注２　</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６歳未満の乳幼児に対して行った場合は、４２点を加算する</a:t>
                      </a:r>
                    </a:p>
                  </a:txBody>
                  <a:tcPr/>
                </a:tc>
              </a:tr>
              <a:tr h="1240542">
                <a:tc>
                  <a:txBody>
                    <a:bodyPr/>
                    <a:lstStyle/>
                    <a:p>
                      <a:pPr>
                        <a:lnSpc>
                          <a:spcPts val="1300"/>
                        </a:lnSpc>
                      </a:pPr>
                      <a:r>
                        <a:rPr kumimoji="1" lang="ja-JP" altLang="en-US" sz="1200" b="1" dirty="0" smtClean="0"/>
                        <a:t>Ｇ００４</a:t>
                      </a:r>
                      <a:r>
                        <a:rPr kumimoji="1" lang="ja-JP" altLang="en-US" sz="1200" dirty="0" smtClean="0"/>
                        <a:t>　点滴注射（１日につき）</a:t>
                      </a:r>
                      <a:endParaRPr kumimoji="1" lang="en-US" altLang="ja-JP" sz="1200" dirty="0" smtClean="0"/>
                    </a:p>
                    <a:p>
                      <a:pPr>
                        <a:lnSpc>
                          <a:spcPts val="1300"/>
                        </a:lnSpc>
                      </a:pPr>
                      <a:r>
                        <a:rPr kumimoji="1" lang="ja-JP" altLang="en-US" sz="1200" dirty="0" smtClean="0"/>
                        <a:t>　１　６歳未満の乳幼児に対するもの（１日分の注射量が</a:t>
                      </a:r>
                      <a:r>
                        <a:rPr kumimoji="1" lang="en-US" altLang="ja-JP" sz="1200" dirty="0" smtClean="0"/>
                        <a:t>100mL</a:t>
                      </a:r>
                      <a:r>
                        <a:rPr kumimoji="1" lang="ja-JP" altLang="en-US" sz="1200" dirty="0" smtClean="0"/>
                        <a:t>以</a:t>
                      </a:r>
                      <a:endParaRPr kumimoji="1" lang="en-US" altLang="ja-JP" sz="1200" dirty="0" smtClean="0"/>
                    </a:p>
                    <a:p>
                      <a:pPr>
                        <a:lnSpc>
                          <a:spcPts val="1300"/>
                        </a:lnSpc>
                      </a:pPr>
                      <a:r>
                        <a:rPr kumimoji="1" lang="ja-JP" altLang="en-US" sz="1200" dirty="0" smtClean="0"/>
                        <a:t>　　上の場合）９５点</a:t>
                      </a:r>
                      <a:endParaRPr kumimoji="1" lang="en-US" altLang="ja-JP" sz="1200" dirty="0" smtClean="0"/>
                    </a:p>
                    <a:p>
                      <a:pPr>
                        <a:lnSpc>
                          <a:spcPts val="1300"/>
                        </a:lnSpc>
                      </a:pPr>
                      <a:r>
                        <a:rPr kumimoji="1" lang="ja-JP" altLang="en-US" sz="1200" dirty="0" smtClean="0"/>
                        <a:t>　２　１に掲げる者以外の者に対するもの（</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１日分の注射量が</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100mL</a:t>
                      </a:r>
                    </a:p>
                    <a:p>
                      <a:pPr>
                        <a:lnSpc>
                          <a:spcPts val="1300"/>
                        </a:lnSpc>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以上の場合）９５点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a:lnSpc>
                          <a:spcPts val="1300"/>
                        </a:lnSpc>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３　その他の場合（入院中の患者以外の患者に限る）４７点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注２　６歳未満の乳幼児に対して行った場合は、４２点を加算する</a:t>
                      </a:r>
                    </a:p>
                  </a:txBody>
                  <a:tcPr/>
                </a:tc>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dirty="0" smtClean="0"/>
                        <a:t>Ｇ００７</a:t>
                      </a:r>
                      <a:r>
                        <a:rPr kumimoji="1" lang="ja-JP" altLang="en-US" sz="1200" dirty="0" smtClean="0"/>
                        <a:t>　腱鞘内注射：２５点　</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Ｇ０１２　結膜下注射：２５点</a:t>
                      </a:r>
                    </a:p>
                  </a:txBody>
                  <a:tcPr/>
                </a:tc>
              </a:tr>
              <a:tr h="255183">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Ｇ０１２－２</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自家血清の眼球注射：２５点</a:t>
                      </a:r>
                    </a:p>
                  </a:txBody>
                  <a:tcPr/>
                </a:tc>
              </a:tr>
              <a:tr h="255183">
                <a:tc>
                  <a:txBody>
                    <a:bodyPr/>
                    <a:lstStyle/>
                    <a:p>
                      <a:pPr>
                        <a:lnSpc>
                          <a:spcPts val="1300"/>
                        </a:lnSpc>
                      </a:pPr>
                      <a:r>
                        <a:rPr kumimoji="1" lang="ja-JP" altLang="en-US" sz="1200" b="1" dirty="0" smtClean="0"/>
                        <a:t>Ｄ３２１</a:t>
                      </a:r>
                      <a:r>
                        <a:rPr kumimoji="1" lang="ja-JP" altLang="en-US" sz="1200" dirty="0" smtClean="0"/>
                        <a:t>　コルポスコピー：１５０点</a:t>
                      </a:r>
                      <a:endParaRPr kumimoji="1" lang="ja-JP" altLang="en-US" sz="1200" dirty="0"/>
                    </a:p>
                  </a:txBody>
                  <a:tcPr/>
                </a:tc>
              </a:tr>
              <a:tr h="912089">
                <a:tc>
                  <a:txBody>
                    <a:bodyPr/>
                    <a:lstStyle/>
                    <a:p>
                      <a:pPr>
                        <a:lnSpc>
                          <a:spcPts val="1300"/>
                        </a:lnSpc>
                      </a:pPr>
                      <a:r>
                        <a:rPr kumimoji="1" lang="ja-JP" altLang="en-US" sz="1200" b="1" dirty="0" smtClean="0"/>
                        <a:t>Ｊ０００</a:t>
                      </a:r>
                      <a:r>
                        <a:rPr kumimoji="1" lang="ja-JP" altLang="en-US" sz="1200" dirty="0" smtClean="0"/>
                        <a:t>　創傷処置</a:t>
                      </a:r>
                      <a:endParaRPr kumimoji="1" lang="en-US" altLang="ja-JP" sz="1200" dirty="0" smtClean="0"/>
                    </a:p>
                    <a:p>
                      <a:pPr>
                        <a:lnSpc>
                          <a:spcPts val="1300"/>
                        </a:lnSpc>
                      </a:pPr>
                      <a:r>
                        <a:rPr kumimoji="1" lang="ja-JP" altLang="en-US" sz="1200" dirty="0" smtClean="0"/>
                        <a:t>　２　</a:t>
                      </a:r>
                      <a:r>
                        <a:rPr kumimoji="1" lang="en-US" altLang="ja-JP" sz="1200" dirty="0" smtClean="0"/>
                        <a:t>100</a:t>
                      </a:r>
                      <a:r>
                        <a:rPr kumimoji="1" lang="ja-JP" altLang="en-US" sz="1200" dirty="0" smtClean="0"/>
                        <a:t>㎠以上</a:t>
                      </a:r>
                      <a:r>
                        <a:rPr kumimoji="1" lang="en-US" altLang="ja-JP" sz="1200" dirty="0" smtClean="0"/>
                        <a:t>500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㎠未満：５５点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３　</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500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㎠以上</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3,000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㎠未満：８５点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４　</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3,000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㎠以上</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6,000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㎠未満：１５５点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５　</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6,000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㎠以上：２７０点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txBody>
                  <a:tcPr/>
                </a:tc>
              </a:tr>
              <a:tr h="272869">
                <a:tc>
                  <a:txBody>
                    <a:bodyPr/>
                    <a:lstStyle/>
                    <a:p>
                      <a:r>
                        <a:rPr kumimoji="1" lang="ja-JP" altLang="en-US" sz="1200" b="1" dirty="0" smtClean="0"/>
                        <a:t>Ｊ００１－７</a:t>
                      </a:r>
                      <a:r>
                        <a:rPr kumimoji="1" lang="ja-JP" altLang="en-US" sz="1200" dirty="0" smtClean="0"/>
                        <a:t>　爪甲除去（麻酔を要しないもの）：４５点</a:t>
                      </a:r>
                      <a:endParaRPr kumimoji="1" lang="en-US" altLang="ja-JP" sz="1200" dirty="0" smtClean="0"/>
                    </a:p>
                  </a:txBody>
                  <a:tcPr/>
                </a:tc>
              </a:tr>
              <a:tr h="272869">
                <a:tc>
                  <a:txBody>
                    <a:bodyPr/>
                    <a:lstStyle/>
                    <a:p>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Ｊ０３４</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イレウス用ロングチューブ挿入法：２００点</a:t>
                      </a:r>
                      <a:endParaRPr kumimoji="1" lang="en-US" altLang="ja-JP" sz="1200" dirty="0" smtClean="0"/>
                    </a:p>
                  </a:txBody>
                  <a:tcPr/>
                </a:tc>
              </a:tr>
            </a:tbl>
          </a:graphicData>
        </a:graphic>
      </p:graphicFrame>
      <p:graphicFrame>
        <p:nvGraphicFramePr>
          <p:cNvPr id="4" name="表 3"/>
          <p:cNvGraphicFramePr>
            <a:graphicFrameLocks noGrp="1"/>
          </p:cNvGraphicFramePr>
          <p:nvPr>
            <p:extLst/>
          </p:nvPr>
        </p:nvGraphicFramePr>
        <p:xfrm>
          <a:off x="5313124" y="1602509"/>
          <a:ext cx="4449479" cy="5045360"/>
        </p:xfrm>
        <a:graphic>
          <a:graphicData uri="http://schemas.openxmlformats.org/drawingml/2006/table">
            <a:tbl>
              <a:tblPr firstRow="1" bandRow="1">
                <a:tableStyleId>{5C22544A-7EE6-4342-B048-85BDC9FD1C3A}</a:tableStyleId>
              </a:tblPr>
              <a:tblGrid>
                <a:gridCol w="4449479"/>
              </a:tblGrid>
              <a:tr h="297020">
                <a:tc>
                  <a:txBody>
                    <a:bodyPr/>
                    <a:lstStyle/>
                    <a:p>
                      <a:pPr algn="ctr">
                        <a:lnSpc>
                          <a:spcPts val="1400"/>
                        </a:lnSpc>
                      </a:pPr>
                      <a:r>
                        <a:rPr kumimoji="1" lang="ja-JP" altLang="en-US" sz="1400" dirty="0" smtClean="0"/>
                        <a:t>改定</a:t>
                      </a:r>
                      <a:r>
                        <a:rPr kumimoji="1" lang="en-US" altLang="ja-JP" sz="1400" dirty="0" smtClean="0"/>
                        <a:t>(</a:t>
                      </a:r>
                      <a:r>
                        <a:rPr kumimoji="1" lang="ja-JP" altLang="en-US" sz="1400" dirty="0" smtClean="0"/>
                        <a:t>例）</a:t>
                      </a:r>
                      <a:endParaRPr kumimoji="1" lang="ja-JP" altLang="en-US" sz="1400" dirty="0"/>
                    </a:p>
                  </a:txBody>
                  <a:tcPr/>
                </a:tc>
              </a:tr>
              <a:tr h="571764">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Ｄ４００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血液採取</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１　静脈：</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２５</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注２　６歳未満の乳幼児に対して行った場合は、</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２０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点を加算する</a:t>
                      </a:r>
                    </a:p>
                  </a:txBody>
                  <a:tcPr/>
                </a:tc>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Ｇ０００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皮内、皮下及び筋肉内注射（１回につき）：</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２０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p>
                  </a:txBody>
                  <a:tcPr/>
                </a:tc>
              </a:tr>
              <a:tr h="410878">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Ｇ００１</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静脈内注射（１回につき）：</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３２</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注２　６歳未満の乳幼児に対して行った場合は、</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４５</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点を加算する</a:t>
                      </a:r>
                    </a:p>
                  </a:txBody>
                  <a:tcPr/>
                </a:tc>
              </a:tr>
              <a:tr h="1215309">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Ｇ００４</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点滴注射（１日につき）</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１　６歳未満の乳幼児に対するもの（１日分の注射量が</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100mL</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以</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上の場合）</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９８</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２　１に掲げる者以外の者に対するもの（１日分の注射量が</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100mL</a:t>
                      </a: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以上の場合）</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９７</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３　その他の場合（入院中の患者以外の患者に限る）４９点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注２　６歳未満の乳幼児に対して行った場合は、</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４５</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点を加算する</a:t>
                      </a:r>
                    </a:p>
                  </a:txBody>
                  <a:tcPr/>
                </a:tc>
              </a:tr>
              <a:tr h="257620">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Ｇ００７</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腱鞘内注射：</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２７</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　Ｇ０１２　結膜下注射：</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２７</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p>
                  </a:txBody>
                  <a:tcPr/>
                </a:tc>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Ｇ０１２－２</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自家血清の眼球注射：</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２７</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p>
                  </a:txBody>
                  <a:tcPr/>
                </a:tc>
              </a:tr>
              <a:tr h="249992">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Ｄ３２１</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コルポスコピー：</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２１０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p>
                  </a:txBody>
                  <a:tcPr/>
                </a:tc>
              </a:tr>
              <a:tr h="893537">
                <a:tc>
                  <a:txBody>
                    <a:bodyPr/>
                    <a:lstStyle/>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Ｊ０００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創傷処置</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２　</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100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㎠以上</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500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㎠未満：</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６０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３　</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500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㎠以上</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3,000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㎠未満：</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９０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４　</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3,000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㎠以上</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6,000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㎠未満：</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１６０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p>
                      <a:pPr marL="0" marR="0" lvl="0" indent="0" algn="l" defTabSz="914400" rtl="0" eaLnBrk="1" fontAlgn="auto" latinLnBrk="0" hangingPunct="1">
                        <a:lnSpc>
                          <a:spcPts val="1300"/>
                        </a:lnSpc>
                        <a:spcBef>
                          <a:spcPts val="0"/>
                        </a:spcBef>
                        <a:spcAft>
                          <a:spcPts val="0"/>
                        </a:spcAft>
                        <a:buClrTx/>
                        <a:buSzTx/>
                        <a:buFontTx/>
                        <a:buNone/>
                        <a:tabLst/>
                        <a:defRPr/>
                      </a:pP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５　</a:t>
                      </a:r>
                      <a:r>
                        <a:rPr kumimoji="1" lang="en-US" altLang="ja-JP" sz="1200" b="0" i="0" u="none" strike="noStrike" kern="1200" cap="none" spc="0" normalizeH="0" baseline="0" noProof="0" dirty="0" smtClean="0">
                          <a:ln>
                            <a:noFill/>
                          </a:ln>
                          <a:solidFill>
                            <a:prstClr val="black"/>
                          </a:solidFill>
                          <a:effectLst/>
                          <a:uLnTx/>
                          <a:uFillTx/>
                          <a:latin typeface="+mn-lt"/>
                          <a:ea typeface="+mn-ea"/>
                          <a:cs typeface="+mn-cs"/>
                        </a:rPr>
                        <a:t>6,000</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㎠以上：</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２７５</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txBody>
                  <a:tcPr/>
                </a:tc>
              </a:tr>
              <a:tr h="2529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Ｊ００１－７</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爪甲除去（麻酔を要しないもの）</a:t>
                      </a:r>
                      <a:r>
                        <a:rPr kumimoji="1" lang="ja-JP" altLang="en-US" sz="1200" dirty="0" smtClean="0"/>
                        <a:t>：</a:t>
                      </a:r>
                      <a:r>
                        <a:rPr kumimoji="1" lang="ja-JP" altLang="en-US" sz="1200" b="1" dirty="0" smtClean="0">
                          <a:solidFill>
                            <a:srgbClr val="FF0000"/>
                          </a:solidFill>
                        </a:rPr>
                        <a:t>６０</a:t>
                      </a:r>
                      <a:r>
                        <a:rPr kumimoji="1" lang="ja-JP" altLang="en-US" sz="1200" dirty="0" smtClean="0"/>
                        <a:t>点</a:t>
                      </a:r>
                      <a:endParaRPr kumimoji="1" lang="ja-JP" altLang="en-US" sz="1200" dirty="0"/>
                    </a:p>
                  </a:txBody>
                  <a:tcPr/>
                </a:tc>
              </a:tr>
              <a:tr h="25298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1200" b="1" i="0" u="none" strike="noStrike" kern="1200" cap="none" spc="0" normalizeH="0" baseline="0" noProof="0" dirty="0" smtClean="0">
                          <a:ln>
                            <a:noFill/>
                          </a:ln>
                          <a:solidFill>
                            <a:prstClr val="black"/>
                          </a:solidFill>
                          <a:effectLst/>
                          <a:uLnTx/>
                          <a:uFillTx/>
                          <a:latin typeface="+mn-lt"/>
                          <a:ea typeface="+mn-ea"/>
                          <a:cs typeface="+mn-cs"/>
                        </a:rPr>
                        <a:t>Ｊ０３４</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　イレウス用ロングチューブ挿入法：</a:t>
                      </a:r>
                      <a:r>
                        <a:rPr kumimoji="1" lang="ja-JP" altLang="en-US" sz="1200" b="1" i="0" u="none" strike="noStrike" kern="1200" cap="none" spc="0" normalizeH="0" baseline="0" noProof="0" dirty="0" smtClean="0">
                          <a:ln>
                            <a:noFill/>
                          </a:ln>
                          <a:solidFill>
                            <a:srgbClr val="FF0000"/>
                          </a:solidFill>
                          <a:effectLst/>
                          <a:uLnTx/>
                          <a:uFillTx/>
                          <a:latin typeface="+mn-lt"/>
                          <a:ea typeface="+mn-ea"/>
                          <a:cs typeface="+mn-cs"/>
                        </a:rPr>
                        <a:t>６１０</a:t>
                      </a:r>
                      <a:r>
                        <a:rPr kumimoji="1" lang="ja-JP" altLang="en-US" sz="1200" b="0" i="0" u="none" strike="noStrike" kern="1200" cap="none" spc="0" normalizeH="0" baseline="0" noProof="0" dirty="0" smtClean="0">
                          <a:ln>
                            <a:noFill/>
                          </a:ln>
                          <a:solidFill>
                            <a:prstClr val="black"/>
                          </a:solidFill>
                          <a:effectLst/>
                          <a:uLnTx/>
                          <a:uFillTx/>
                          <a:latin typeface="+mn-lt"/>
                          <a:ea typeface="+mn-ea"/>
                          <a:cs typeface="+mn-cs"/>
                        </a:rPr>
                        <a:t>点</a:t>
                      </a:r>
                      <a:endParaRPr kumimoji="1" lang="en-US" altLang="ja-JP" sz="1200" b="0" i="0" u="none" strike="noStrike" kern="1200" cap="none" spc="0" normalizeH="0" baseline="0" noProof="0" dirty="0" smtClean="0">
                        <a:ln>
                          <a:noFill/>
                        </a:ln>
                        <a:solidFill>
                          <a:prstClr val="black"/>
                        </a:solidFill>
                        <a:effectLst/>
                        <a:uLnTx/>
                        <a:uFillTx/>
                        <a:latin typeface="+mn-lt"/>
                        <a:ea typeface="+mn-ea"/>
                        <a:cs typeface="+mn-cs"/>
                      </a:endParaRPr>
                    </a:p>
                  </a:txBody>
                  <a:tcPr/>
                </a:tc>
              </a:tr>
            </a:tbl>
          </a:graphicData>
        </a:graphic>
      </p:graphicFrame>
      <p:sp>
        <p:nvSpPr>
          <p:cNvPr id="5" name="右矢印 4"/>
          <p:cNvSpPr/>
          <p:nvPr/>
        </p:nvSpPr>
        <p:spPr>
          <a:xfrm>
            <a:off x="4826560" y="3212976"/>
            <a:ext cx="432049" cy="1635987"/>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ja-JP" altLang="en-US">
              <a:solidFill>
                <a:prstClr val="white"/>
              </a:solidFill>
            </a:endParaRPr>
          </a:p>
        </p:txBody>
      </p:sp>
    </p:spTree>
    <p:extLst>
      <p:ext uri="{BB962C8B-B14F-4D97-AF65-F5344CB8AC3E}">
        <p14:creationId xmlns:p14="http://schemas.microsoft.com/office/powerpoint/2010/main" val="740647215"/>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117941" y="666856"/>
            <a:ext cx="9689654" cy="5062217"/>
          </a:xfrm>
          <a:prstGeom prst="rect">
            <a:avLst/>
          </a:prstGeom>
          <a:solidFill>
            <a:srgbClr val="FFFFAF">
              <a:alpha val="49804"/>
            </a:srgbClr>
          </a:solidFill>
          <a:ln w="9525">
            <a:solidFill>
              <a:schemeClr val="tx1"/>
            </a:solidFill>
            <a:miter lim="800000"/>
            <a:headEnd/>
            <a:tailEnd/>
          </a:ln>
        </p:spPr>
        <p:txBody>
          <a:bodyPr/>
          <a:lstStyle/>
          <a:p>
            <a:pPr marL="177800" indent="-177800">
              <a:buFont typeface="Wingdings" pitchFamily="2" charset="2"/>
              <a:buChar char="Ø"/>
              <a:defRPr/>
            </a:pPr>
            <a:endParaRPr lang="en-US" altLang="ja-JP" sz="600" dirty="0" smtClean="0">
              <a:solidFill>
                <a:prstClr val="black"/>
              </a:solidFill>
              <a:latin typeface="ＭＳ Ｐゴシック" panose="020B0600070205080204" pitchFamily="50" charset="-128"/>
            </a:endParaRPr>
          </a:p>
          <a:p>
            <a:pPr marL="177800" indent="-177800">
              <a:lnSpc>
                <a:spcPts val="2000"/>
              </a:lnSpc>
              <a:buFont typeface="Wingdings" pitchFamily="2" charset="2"/>
              <a:buChar char="Ø"/>
              <a:defRPr/>
            </a:pPr>
            <a:r>
              <a:rPr lang="ja-JP" altLang="en-US" sz="2000" dirty="0" smtClean="0">
                <a:solidFill>
                  <a:prstClr val="black"/>
                </a:solidFill>
                <a:latin typeface="ＭＳ Ｐゴシック" panose="020B0600070205080204" pitchFamily="50" charset="-128"/>
              </a:rPr>
              <a:t>　</a:t>
            </a:r>
            <a:r>
              <a:rPr lang="ja-JP" altLang="en-US" sz="1900" dirty="0" smtClean="0">
                <a:solidFill>
                  <a:prstClr val="black"/>
                </a:solidFill>
                <a:latin typeface="ＭＳ Ｐゴシック" panose="020B0600070205080204" pitchFamily="50" charset="-128"/>
              </a:rPr>
              <a:t>「持続可能な医療保険制度を構築するための国民健康保険法等の一部を改正する法律」の施行に伴い、保険医療機関相互間の機能の分担及び業務の連携の更なる推進のため、一定規模以上の保険医療機関について、定額の徴収を責務とする</a:t>
            </a:r>
            <a:endParaRPr lang="en-US" altLang="ja-JP" sz="1900" dirty="0">
              <a:solidFill>
                <a:prstClr val="black"/>
              </a:solidFill>
              <a:latin typeface="ＭＳ Ｐゴシック"/>
            </a:endParaRPr>
          </a:p>
          <a:p>
            <a:pPr marL="355600" indent="-177800">
              <a:lnSpc>
                <a:spcPts val="1800"/>
              </a:lnSpc>
              <a:defRPr/>
            </a:pPr>
            <a:r>
              <a:rPr lang="ja-JP" altLang="en-US" dirty="0" smtClean="0">
                <a:solidFill>
                  <a:prstClr val="black"/>
                </a:solidFill>
                <a:latin typeface="ＭＳ Ｐゴシック"/>
              </a:rPr>
              <a:t>①　</a:t>
            </a:r>
            <a:r>
              <a:rPr lang="ja-JP" altLang="en-US" u="sng" dirty="0" smtClean="0">
                <a:solidFill>
                  <a:srgbClr val="FF0000"/>
                </a:solidFill>
                <a:latin typeface="ＭＳ Ｐゴシック"/>
              </a:rPr>
              <a:t>特定機能病院及び一般病床５００床以上の地域医療支援病院</a:t>
            </a:r>
            <a:r>
              <a:rPr lang="ja-JP" altLang="en-US" dirty="0" smtClean="0">
                <a:solidFill>
                  <a:prstClr val="black"/>
                </a:solidFill>
                <a:latin typeface="ＭＳ Ｐゴシック"/>
              </a:rPr>
              <a:t>については、</a:t>
            </a:r>
            <a:endParaRPr lang="en-US" altLang="ja-JP" dirty="0" smtClean="0">
              <a:solidFill>
                <a:prstClr val="black"/>
              </a:solidFill>
              <a:latin typeface="ＭＳ Ｐゴシック"/>
            </a:endParaRPr>
          </a:p>
          <a:p>
            <a:pPr marL="355600" indent="-177800">
              <a:lnSpc>
                <a:spcPts val="1800"/>
              </a:lnSpc>
              <a:defRPr/>
            </a:pPr>
            <a:r>
              <a:rPr lang="ja-JP" altLang="en-US" dirty="0">
                <a:solidFill>
                  <a:prstClr val="black"/>
                </a:solidFill>
                <a:latin typeface="ＭＳ Ｐゴシック"/>
              </a:rPr>
              <a:t>　</a:t>
            </a:r>
            <a:r>
              <a:rPr lang="ja-JP" altLang="en-US" dirty="0" smtClean="0">
                <a:solidFill>
                  <a:prstClr val="black"/>
                </a:solidFill>
                <a:latin typeface="ＭＳ Ｐゴシック"/>
              </a:rPr>
              <a:t>　　　　　　　　　　　　　　　　　　　　　　　　　　　　現行の選定療養の下で、定額の徴収を責務とする。</a:t>
            </a:r>
            <a:endParaRPr lang="en-US" altLang="ja-JP" dirty="0" smtClean="0">
              <a:solidFill>
                <a:prstClr val="black"/>
              </a:solidFill>
              <a:latin typeface="ＭＳ Ｐゴシック"/>
            </a:endParaRPr>
          </a:p>
          <a:p>
            <a:pPr marL="355600" indent="-177800">
              <a:lnSpc>
                <a:spcPts val="1800"/>
              </a:lnSpc>
              <a:defRPr/>
            </a:pPr>
            <a:r>
              <a:rPr lang="ja-JP" altLang="en-US" dirty="0" smtClean="0">
                <a:solidFill>
                  <a:prstClr val="black"/>
                </a:solidFill>
                <a:latin typeface="ＭＳ Ｐゴシック"/>
              </a:rPr>
              <a:t>②　定額負担は、徴収する金額の最低金額として設定する。</a:t>
            </a:r>
            <a:endParaRPr lang="en-US" altLang="ja-JP" dirty="0" smtClean="0">
              <a:solidFill>
                <a:prstClr val="black"/>
              </a:solidFill>
              <a:latin typeface="ＭＳ Ｐゴシック"/>
            </a:endParaRPr>
          </a:p>
          <a:p>
            <a:pPr marL="355600" indent="-177800" algn="r">
              <a:lnSpc>
                <a:spcPts val="1800"/>
              </a:lnSpc>
              <a:defRPr/>
            </a:pPr>
            <a:r>
              <a:rPr lang="ja-JP" altLang="en-US" dirty="0" smtClean="0">
                <a:solidFill>
                  <a:srgbClr val="FF0000"/>
                </a:solidFill>
                <a:latin typeface="ＭＳ Ｐゴシック"/>
              </a:rPr>
              <a:t>　</a:t>
            </a:r>
            <a:r>
              <a:rPr lang="ja-JP" altLang="en-US" u="sng" dirty="0" smtClean="0">
                <a:solidFill>
                  <a:srgbClr val="FF0000"/>
                </a:solidFill>
                <a:latin typeface="ＭＳ Ｐゴシック"/>
              </a:rPr>
              <a:t>初診：５</a:t>
            </a:r>
            <a:r>
              <a:rPr lang="en-US" altLang="ja-JP" u="sng" dirty="0" smtClean="0">
                <a:solidFill>
                  <a:srgbClr val="FF0000"/>
                </a:solidFill>
                <a:latin typeface="ＭＳ Ｐゴシック"/>
              </a:rPr>
              <a:t>,</a:t>
            </a:r>
            <a:r>
              <a:rPr lang="ja-JP" altLang="en-US" u="sng" dirty="0" smtClean="0">
                <a:solidFill>
                  <a:srgbClr val="FF0000"/>
                </a:solidFill>
                <a:latin typeface="ＭＳ Ｐゴシック"/>
              </a:rPr>
              <a:t>０００円以上、再診：２</a:t>
            </a:r>
            <a:r>
              <a:rPr lang="en-US" altLang="ja-JP" u="sng" dirty="0" smtClean="0">
                <a:solidFill>
                  <a:srgbClr val="FF0000"/>
                </a:solidFill>
                <a:latin typeface="ＭＳ Ｐゴシック"/>
              </a:rPr>
              <a:t>,</a:t>
            </a:r>
            <a:r>
              <a:rPr lang="ja-JP" altLang="en-US" u="sng" dirty="0" smtClean="0">
                <a:solidFill>
                  <a:srgbClr val="FF0000"/>
                </a:solidFill>
                <a:latin typeface="ＭＳ Ｐゴシック"/>
              </a:rPr>
              <a:t>５００円以上</a:t>
            </a:r>
            <a:endParaRPr lang="en-US" altLang="ja-JP" dirty="0" smtClean="0">
              <a:solidFill>
                <a:prstClr val="black"/>
              </a:solidFill>
              <a:latin typeface="ＭＳ Ｐゴシック"/>
            </a:endParaRPr>
          </a:p>
          <a:p>
            <a:pPr marL="355600" indent="-177800">
              <a:lnSpc>
                <a:spcPts val="1800"/>
              </a:lnSpc>
              <a:defRPr/>
            </a:pPr>
            <a:r>
              <a:rPr lang="ja-JP" altLang="en-US" dirty="0" smtClean="0">
                <a:solidFill>
                  <a:prstClr val="black"/>
                </a:solidFill>
                <a:latin typeface="ＭＳ Ｐゴシック"/>
              </a:rPr>
              <a:t>③　現行制度と同様に、緊急その他やむを得ない事情がある場合については、定額負担を求めないこととする。その他、定額負担を求めなくても良い場合を定める。</a:t>
            </a:r>
            <a:endParaRPr lang="en-US" altLang="ja-JP" dirty="0" smtClean="0">
              <a:solidFill>
                <a:prstClr val="black"/>
              </a:solidFill>
              <a:latin typeface="ＭＳ Ｐゴシック"/>
            </a:endParaRPr>
          </a:p>
          <a:p>
            <a:pPr marL="722313" indent="-177800">
              <a:defRPr/>
            </a:pPr>
            <a:r>
              <a:rPr lang="ja-JP" altLang="en-US" sz="1400" b="1" dirty="0" smtClean="0">
                <a:solidFill>
                  <a:srgbClr val="00B0F0"/>
                </a:solidFill>
                <a:latin typeface="ＭＳ Ｐゴシック"/>
              </a:rPr>
              <a:t>［緊急その他やむを得ない事情がある場合］</a:t>
            </a:r>
            <a:endParaRPr lang="en-US" altLang="ja-JP" sz="1400" b="1" dirty="0" smtClean="0">
              <a:solidFill>
                <a:srgbClr val="00B0F0"/>
              </a:solidFill>
              <a:latin typeface="ＭＳ Ｐゴシック"/>
            </a:endParaRPr>
          </a:p>
          <a:p>
            <a:pPr marL="722313">
              <a:defRPr/>
            </a:pPr>
            <a:r>
              <a:rPr lang="ja-JP" altLang="en-US" sz="1400" dirty="0" smtClean="0">
                <a:solidFill>
                  <a:prstClr val="black"/>
                </a:solidFill>
                <a:latin typeface="ＭＳ Ｐゴシック"/>
              </a:rPr>
              <a:t>　救急の患者、公費負担医療の対象患者、無料低額診療事業の対象患者、</a:t>
            </a:r>
            <a:r>
              <a:rPr lang="en-US" altLang="ja-JP" sz="1400" dirty="0" smtClean="0">
                <a:solidFill>
                  <a:prstClr val="black"/>
                </a:solidFill>
                <a:latin typeface="ＭＳ Ｐゴシック"/>
              </a:rPr>
              <a:t>HIV</a:t>
            </a:r>
            <a:r>
              <a:rPr lang="ja-JP" altLang="en-US" sz="1400" dirty="0" smtClean="0">
                <a:solidFill>
                  <a:prstClr val="black"/>
                </a:solidFill>
                <a:latin typeface="ＭＳ Ｐゴシック"/>
              </a:rPr>
              <a:t>感染者</a:t>
            </a:r>
            <a:endParaRPr lang="en-US" altLang="ja-JP" sz="1400" dirty="0">
              <a:solidFill>
                <a:prstClr val="black"/>
              </a:solidFill>
              <a:latin typeface="ＭＳ Ｐゴシック"/>
            </a:endParaRPr>
          </a:p>
          <a:p>
            <a:pPr marL="722313" indent="-177800">
              <a:defRPr/>
            </a:pPr>
            <a:r>
              <a:rPr lang="ja-JP" altLang="en-US" sz="1400" b="1" dirty="0" smtClean="0">
                <a:solidFill>
                  <a:srgbClr val="00B0F0"/>
                </a:solidFill>
                <a:latin typeface="ＭＳ Ｐゴシック"/>
              </a:rPr>
              <a:t>［その他、定額負担を求めなくて良い場合］</a:t>
            </a:r>
            <a:endParaRPr lang="en-US" altLang="ja-JP" sz="1400" b="1" dirty="0" smtClean="0">
              <a:solidFill>
                <a:srgbClr val="00B0F0"/>
              </a:solidFill>
              <a:latin typeface="ＭＳ Ｐゴシック"/>
            </a:endParaRPr>
          </a:p>
          <a:p>
            <a:pPr marL="722313">
              <a:defRPr/>
            </a:pPr>
            <a:r>
              <a:rPr lang="ja-JP" altLang="en-US" sz="1400" dirty="0">
                <a:solidFill>
                  <a:prstClr val="black"/>
                </a:solidFill>
                <a:latin typeface="ＭＳ Ｐゴシック"/>
              </a:rPr>
              <a:t>①</a:t>
            </a:r>
            <a:r>
              <a:rPr lang="ja-JP" altLang="en-US" sz="1400" dirty="0" smtClean="0">
                <a:solidFill>
                  <a:prstClr val="black"/>
                </a:solidFill>
                <a:latin typeface="ＭＳ Ｐゴシック"/>
              </a:rPr>
              <a:t>自施設の他の診療科を受診中の患者  ②医科と歯科の間で院内紹介した患者　③治験協力者である患者</a:t>
            </a:r>
            <a:endParaRPr lang="en-US" altLang="ja-JP" sz="1400" dirty="0" smtClean="0">
              <a:solidFill>
                <a:prstClr val="black"/>
              </a:solidFill>
              <a:latin typeface="ＭＳ Ｐゴシック"/>
            </a:endParaRPr>
          </a:p>
          <a:p>
            <a:pPr marL="722313">
              <a:defRPr/>
            </a:pPr>
            <a:r>
              <a:rPr lang="ja-JP" altLang="en-US" sz="1400" dirty="0">
                <a:solidFill>
                  <a:prstClr val="black"/>
                </a:solidFill>
                <a:latin typeface="ＭＳ Ｐゴシック"/>
              </a:rPr>
              <a:t>④</a:t>
            </a:r>
            <a:r>
              <a:rPr lang="ja-JP" altLang="en-US" sz="1400" dirty="0" smtClean="0">
                <a:solidFill>
                  <a:prstClr val="black"/>
                </a:solidFill>
                <a:latin typeface="ＭＳ Ｐゴシック"/>
              </a:rPr>
              <a:t>特定健診、がん検診等の結果により精密検査の指示があった患者  ⑤災害により被害を受けた患者</a:t>
            </a:r>
            <a:endParaRPr lang="en-US" altLang="ja-JP" sz="1400" dirty="0" smtClean="0">
              <a:solidFill>
                <a:prstClr val="black"/>
              </a:solidFill>
              <a:latin typeface="ＭＳ Ｐゴシック"/>
            </a:endParaRPr>
          </a:p>
          <a:p>
            <a:pPr marL="722313">
              <a:defRPr/>
            </a:pPr>
            <a:r>
              <a:rPr lang="ja-JP" altLang="en-US" sz="1400" dirty="0">
                <a:solidFill>
                  <a:prstClr val="black"/>
                </a:solidFill>
                <a:latin typeface="ＭＳ Ｐゴシック"/>
              </a:rPr>
              <a:t>⑥</a:t>
            </a:r>
            <a:r>
              <a:rPr lang="ja-JP" altLang="en-US" sz="1400" dirty="0" smtClean="0">
                <a:solidFill>
                  <a:prstClr val="black"/>
                </a:solidFill>
                <a:latin typeface="ＭＳ Ｐゴシック"/>
              </a:rPr>
              <a:t>外来受診から継続して入院した患者　 ⑦自費</a:t>
            </a:r>
            <a:r>
              <a:rPr lang="ja-JP" altLang="en-US" sz="1400" dirty="0">
                <a:solidFill>
                  <a:prstClr val="black"/>
                </a:solidFill>
                <a:latin typeface="ＭＳ Ｐゴシック"/>
              </a:rPr>
              <a:t>診療の</a:t>
            </a:r>
            <a:r>
              <a:rPr lang="ja-JP" altLang="en-US" sz="1400" dirty="0" smtClean="0">
                <a:solidFill>
                  <a:prstClr val="black"/>
                </a:solidFill>
                <a:latin typeface="ＭＳ Ｐゴシック"/>
              </a:rPr>
              <a:t>患者　⑧</a:t>
            </a:r>
            <a:r>
              <a:rPr lang="ja-JP" altLang="en-US" sz="1400" dirty="0">
                <a:solidFill>
                  <a:prstClr val="black"/>
                </a:solidFill>
              </a:rPr>
              <a:t>救急医療事業、周産期事業等における休日夜間受診</a:t>
            </a:r>
            <a:r>
              <a:rPr lang="ja-JP" altLang="en-US" sz="1400" dirty="0" smtClean="0">
                <a:solidFill>
                  <a:prstClr val="black"/>
                </a:solidFill>
              </a:rPr>
              <a:t>患者</a:t>
            </a:r>
            <a:r>
              <a:rPr lang="ja-JP" altLang="en-US" sz="1400" dirty="0" smtClean="0">
                <a:solidFill>
                  <a:prstClr val="black"/>
                </a:solidFill>
                <a:latin typeface="ＭＳ Ｐゴシック"/>
              </a:rPr>
              <a:t>⑨地域に他に当該診療科を標榜する医療機関がなく、その診療科の外来診療を実質的に担っているような診療科を</a:t>
            </a:r>
            <a:r>
              <a:rPr lang="en-US" altLang="ja-JP" sz="1400" dirty="0" smtClean="0">
                <a:solidFill>
                  <a:prstClr val="black"/>
                </a:solidFill>
                <a:latin typeface="ＭＳ Ｐゴシック"/>
              </a:rPr>
              <a:t>  </a:t>
            </a:r>
            <a:r>
              <a:rPr lang="ja-JP" altLang="en-US" sz="1400" dirty="0" smtClean="0">
                <a:solidFill>
                  <a:prstClr val="black"/>
                </a:solidFill>
                <a:latin typeface="ＭＳ Ｐゴシック"/>
              </a:rPr>
              <a:t>受診する患者 </a:t>
            </a:r>
            <a:endParaRPr lang="en-US" altLang="ja-JP" sz="1400" dirty="0">
              <a:solidFill>
                <a:prstClr val="black"/>
              </a:solidFill>
              <a:latin typeface="ＭＳ Ｐゴシック"/>
            </a:endParaRPr>
          </a:p>
          <a:p>
            <a:pPr marL="722313">
              <a:defRPr/>
            </a:pPr>
            <a:r>
              <a:rPr lang="ja-JP" altLang="en-US" sz="1400" dirty="0">
                <a:solidFill>
                  <a:prstClr val="black"/>
                </a:solidFill>
                <a:latin typeface="ＭＳ Ｐゴシック"/>
              </a:rPr>
              <a:t>⑩</a:t>
            </a:r>
            <a:r>
              <a:rPr lang="ja-JP" altLang="en-US" sz="1400" dirty="0" smtClean="0">
                <a:solidFill>
                  <a:prstClr val="black"/>
                </a:solidFill>
                <a:latin typeface="ＭＳ Ｐゴシック"/>
              </a:rPr>
              <a:t>その他医療機関が当該医療機関を直接受診する必要性を特に認めた患者</a:t>
            </a:r>
            <a:endParaRPr lang="en-US" altLang="ja-JP" sz="1400" dirty="0" smtClean="0">
              <a:solidFill>
                <a:prstClr val="black"/>
              </a:solidFill>
              <a:latin typeface="ＭＳ Ｐゴシック"/>
            </a:endParaRPr>
          </a:p>
          <a:p>
            <a:pPr marL="355600" indent="-177800">
              <a:defRPr/>
            </a:pPr>
            <a:r>
              <a:rPr lang="ja-JP" altLang="en-US" dirty="0" smtClean="0">
                <a:solidFill>
                  <a:prstClr val="black"/>
                </a:solidFill>
                <a:latin typeface="ＭＳ Ｐゴシック"/>
              </a:rPr>
              <a:t>④　自治体による条例制定が必要な公的医療機関については、条例を制定するまでの期間を</a:t>
            </a:r>
            <a:endParaRPr lang="en-US" altLang="ja-JP" dirty="0" smtClean="0">
              <a:solidFill>
                <a:prstClr val="black"/>
              </a:solidFill>
              <a:latin typeface="ＭＳ Ｐゴシック"/>
            </a:endParaRPr>
          </a:p>
          <a:p>
            <a:pPr marL="355600" indent="-177800">
              <a:defRPr/>
            </a:pPr>
            <a:r>
              <a:rPr lang="ja-JP" altLang="en-US" dirty="0">
                <a:solidFill>
                  <a:prstClr val="black"/>
                </a:solidFill>
                <a:latin typeface="ＭＳ Ｐゴシック"/>
              </a:rPr>
              <a:t>　</a:t>
            </a:r>
            <a:r>
              <a:rPr lang="ja-JP" altLang="en-US" dirty="0" smtClean="0">
                <a:solidFill>
                  <a:prstClr val="black"/>
                </a:solidFill>
                <a:latin typeface="ＭＳ Ｐゴシック"/>
              </a:rPr>
              <a:t>考慮し、</a:t>
            </a:r>
            <a:r>
              <a:rPr lang="ja-JP" altLang="en-US" dirty="0">
                <a:solidFill>
                  <a:prstClr val="black"/>
                </a:solidFill>
                <a:latin typeface="ＭＳ Ｐゴシック"/>
              </a:rPr>
              <a:t>６</a:t>
            </a:r>
            <a:r>
              <a:rPr lang="ja-JP" altLang="en-US" dirty="0" smtClean="0">
                <a:solidFill>
                  <a:prstClr val="black"/>
                </a:solidFill>
                <a:latin typeface="ＭＳ Ｐゴシック"/>
              </a:rPr>
              <a:t>か月の経過措置を設ける。</a:t>
            </a:r>
            <a:endParaRPr lang="en-US" altLang="ja-JP" dirty="0">
              <a:solidFill>
                <a:prstClr val="black"/>
              </a:solidFill>
              <a:latin typeface="ＭＳ Ｐゴシック"/>
            </a:endParaRPr>
          </a:p>
          <a:p>
            <a:pPr>
              <a:defRPr/>
            </a:pPr>
            <a:endParaRPr lang="en-US" altLang="ja-JP" sz="1600" dirty="0" smtClean="0">
              <a:solidFill>
                <a:prstClr val="black"/>
              </a:solidFill>
              <a:latin typeface="ＭＳ Ｐゴシック"/>
            </a:endParaRPr>
          </a:p>
          <a:p>
            <a:pPr>
              <a:defRPr/>
            </a:pPr>
            <a:endParaRPr lang="en-US" altLang="ja-JP" sz="1600" dirty="0">
              <a:solidFill>
                <a:prstClr val="black"/>
              </a:solidFill>
              <a:latin typeface="ＭＳ Ｐゴシック"/>
            </a:endParaRPr>
          </a:p>
          <a:p>
            <a:pPr>
              <a:defRPr/>
            </a:pPr>
            <a:endParaRPr lang="en-US" altLang="ja-JP" sz="1600" dirty="0" smtClean="0">
              <a:solidFill>
                <a:prstClr val="black"/>
              </a:solidFill>
              <a:latin typeface="ＭＳ Ｐゴシック"/>
            </a:endParaRPr>
          </a:p>
          <a:p>
            <a:pPr>
              <a:defRPr/>
            </a:pPr>
            <a:endParaRPr lang="en-US" altLang="ja-JP" sz="1600" dirty="0">
              <a:solidFill>
                <a:prstClr val="black"/>
              </a:solidFill>
              <a:latin typeface="ＭＳ Ｐゴシック"/>
            </a:endParaRPr>
          </a:p>
        </p:txBody>
      </p:sp>
      <p:sp>
        <p:nvSpPr>
          <p:cNvPr id="2052" name="Rectangle 36"/>
          <p:cNvSpPr>
            <a:spLocks noChangeArrowheads="1"/>
          </p:cNvSpPr>
          <p:nvPr/>
        </p:nvSpPr>
        <p:spPr bwMode="auto">
          <a:xfrm>
            <a:off x="117941" y="390194"/>
            <a:ext cx="6828549" cy="383442"/>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（５）紹介状なしの大病院受診時の定額負担の導入</a:t>
            </a:r>
            <a:endParaRPr lang="ja-JP" altLang="en-US" sz="2400" dirty="0">
              <a:solidFill>
                <a:prstClr val="black"/>
              </a:solidFill>
            </a:endParaRPr>
          </a:p>
        </p:txBody>
      </p:sp>
      <p:sp>
        <p:nvSpPr>
          <p:cNvPr id="8" name="Rectangle 2"/>
          <p:cNvSpPr>
            <a:spLocks noChangeArrowheads="1"/>
          </p:cNvSpPr>
          <p:nvPr/>
        </p:nvSpPr>
        <p:spPr bwMode="auto">
          <a:xfrm>
            <a:off x="213524" y="16322"/>
            <a:ext cx="9517327" cy="4317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kern="0" dirty="0">
                <a:solidFill>
                  <a:srgbClr val="000000"/>
                </a:solidFill>
                <a:latin typeface="Calibri"/>
                <a:ea typeface="ＭＳ Ｐゴシック"/>
              </a:rPr>
              <a:t>外来医療</a:t>
            </a:r>
            <a:r>
              <a:rPr lang="ja-JP" altLang="en-US" kern="0" dirty="0" smtClean="0">
                <a:solidFill>
                  <a:srgbClr val="000000"/>
                </a:solidFill>
                <a:latin typeface="Calibri"/>
                <a:ea typeface="ＭＳ Ｐゴシック"/>
              </a:rPr>
              <a:t>の機能分化</a:t>
            </a:r>
            <a:endParaRPr lang="ja-JP" altLang="en-US" kern="0" dirty="0">
              <a:solidFill>
                <a:srgbClr val="000000"/>
              </a:solidFill>
              <a:latin typeface="Calibri"/>
              <a:ea typeface="ＭＳ Ｐゴシック"/>
            </a:endParaRPr>
          </a:p>
        </p:txBody>
      </p:sp>
      <p:sp>
        <p:nvSpPr>
          <p:cNvPr id="9" name="Rectangle 36"/>
          <p:cNvSpPr>
            <a:spLocks noChangeArrowheads="1"/>
          </p:cNvSpPr>
          <p:nvPr/>
        </p:nvSpPr>
        <p:spPr bwMode="auto">
          <a:xfrm>
            <a:off x="117941" y="5729073"/>
            <a:ext cx="9689654" cy="864096"/>
          </a:xfrm>
          <a:prstGeom prst="rect">
            <a:avLst/>
          </a:prstGeom>
          <a:solidFill>
            <a:srgbClr val="FFFFAF"/>
          </a:solidFill>
          <a:ln w="19050">
            <a:solidFill>
              <a:schemeClr val="tx1"/>
            </a:solidFill>
            <a:prstDash val="dash"/>
            <a:headEnd/>
            <a:tailEnd/>
          </a:ln>
        </p:spPr>
        <p:style>
          <a:lnRef idx="1">
            <a:schemeClr val="accent4"/>
          </a:lnRef>
          <a:fillRef idx="2">
            <a:schemeClr val="accent4"/>
          </a:fillRef>
          <a:effectRef idx="1">
            <a:schemeClr val="accent4"/>
          </a:effectRef>
          <a:fontRef idx="minor">
            <a:schemeClr val="dk1"/>
          </a:fontRef>
        </p:style>
        <p:txBody>
          <a:bodyPr/>
          <a:lstStyle/>
          <a:p>
            <a:r>
              <a:rPr lang="ja-JP" altLang="en-US" sz="1600" b="1" dirty="0" smtClean="0">
                <a:solidFill>
                  <a:prstClr val="black"/>
                </a:solidFill>
                <a:latin typeface="ＭＳ Ｐゴシック"/>
                <a:cs typeface="Times New Roman" pitchFamily="18" charset="0"/>
              </a:rPr>
              <a:t>☆　前回</a:t>
            </a:r>
            <a:r>
              <a:rPr lang="ja-JP" altLang="en-US" sz="1600" b="1" dirty="0">
                <a:solidFill>
                  <a:prstClr val="black"/>
                </a:solidFill>
                <a:latin typeface="ＭＳ Ｐゴシック"/>
                <a:cs typeface="Times New Roman" pitchFamily="18" charset="0"/>
              </a:rPr>
              <a:t>改定</a:t>
            </a:r>
            <a:r>
              <a:rPr lang="ja-JP" altLang="en-US" sz="1600" b="1" dirty="0" smtClean="0">
                <a:solidFill>
                  <a:prstClr val="black"/>
                </a:solidFill>
                <a:latin typeface="ＭＳ Ｐゴシック"/>
                <a:cs typeface="Times New Roman" pitchFamily="18" charset="0"/>
              </a:rPr>
              <a:t>では、①大病院の紹介率・逆紹介率の引上げ、②紹介率・逆紹介率の規定を満たさない大病院の</a:t>
            </a:r>
            <a:endParaRPr lang="en-US" altLang="ja-JP" sz="1600" b="1" dirty="0" smtClean="0">
              <a:solidFill>
                <a:prstClr val="black"/>
              </a:solidFill>
              <a:latin typeface="ＭＳ Ｐゴシック"/>
              <a:cs typeface="Times New Roman" pitchFamily="18" charset="0"/>
            </a:endParaRPr>
          </a:p>
          <a:p>
            <a:r>
              <a:rPr lang="en-US" altLang="ja-JP" sz="1600" b="1" dirty="0">
                <a:solidFill>
                  <a:prstClr val="black"/>
                </a:solidFill>
                <a:latin typeface="ＭＳ Ｐゴシック"/>
                <a:cs typeface="Times New Roman" pitchFamily="18" charset="0"/>
              </a:rPr>
              <a:t> </a:t>
            </a:r>
            <a:r>
              <a:rPr lang="en-US" altLang="ja-JP" sz="1600" b="1" dirty="0" smtClean="0">
                <a:solidFill>
                  <a:prstClr val="black"/>
                </a:solidFill>
                <a:latin typeface="ＭＳ Ｐゴシック"/>
                <a:cs typeface="Times New Roman" pitchFamily="18" charset="0"/>
              </a:rPr>
              <a:t>  </a:t>
            </a:r>
            <a:r>
              <a:rPr lang="ja-JP" altLang="en-US" sz="1600" b="1" dirty="0" smtClean="0">
                <a:solidFill>
                  <a:prstClr val="black"/>
                </a:solidFill>
                <a:latin typeface="ＭＳ Ｐゴシック"/>
                <a:cs typeface="Times New Roman" pitchFamily="18" charset="0"/>
              </a:rPr>
              <a:t>長期処方（３０日以上分の投薬）に対する処方料・処方せん料・薬剤料の減算措置（６０／１００）など、</a:t>
            </a:r>
            <a:endParaRPr lang="en-US" altLang="ja-JP" sz="1600" b="1" dirty="0" smtClean="0">
              <a:solidFill>
                <a:prstClr val="black"/>
              </a:solidFill>
              <a:latin typeface="ＭＳ Ｐゴシック"/>
              <a:cs typeface="Times New Roman" pitchFamily="18" charset="0"/>
            </a:endParaRPr>
          </a:p>
          <a:p>
            <a:r>
              <a:rPr lang="en-US" altLang="ja-JP" sz="1600" b="1" dirty="0">
                <a:solidFill>
                  <a:prstClr val="black"/>
                </a:solidFill>
                <a:latin typeface="ＭＳ Ｐゴシック"/>
                <a:cs typeface="Times New Roman" pitchFamily="18" charset="0"/>
              </a:rPr>
              <a:t> </a:t>
            </a:r>
            <a:r>
              <a:rPr lang="en-US" altLang="ja-JP" sz="1600" b="1" dirty="0" smtClean="0">
                <a:solidFill>
                  <a:prstClr val="black"/>
                </a:solidFill>
                <a:latin typeface="ＭＳ Ｐゴシック"/>
                <a:cs typeface="Times New Roman" pitchFamily="18" charset="0"/>
              </a:rPr>
              <a:t>  </a:t>
            </a:r>
            <a:r>
              <a:rPr lang="ja-JP" altLang="en-US" sz="1600" b="1" dirty="0" smtClean="0">
                <a:solidFill>
                  <a:prstClr val="black"/>
                </a:solidFill>
                <a:latin typeface="ＭＳ Ｐゴシック"/>
                <a:cs typeface="Times New Roman" pitchFamily="18" charset="0"/>
              </a:rPr>
              <a:t>大病院から診療所、中小病院への外来患者の誘導策を設けた。今回、更なる対応となった。</a:t>
            </a:r>
            <a:endParaRPr lang="en-US" altLang="ja-JP" sz="1600" b="1" dirty="0">
              <a:solidFill>
                <a:prstClr val="black"/>
              </a:solidFill>
              <a:latin typeface="ＭＳ Ｐゴシック"/>
            </a:endParaRPr>
          </a:p>
        </p:txBody>
      </p:sp>
      <p:sp>
        <p:nvSpPr>
          <p:cNvPr id="7"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fld id="{32927FFD-3D24-4EC2-AEC8-E83A8D96C0AC}" type="slidenum">
              <a:rPr lang="ja-JP" altLang="en-US" smtClean="0">
                <a:solidFill>
                  <a:prstClr val="black"/>
                </a:solidFill>
              </a:rPr>
              <a:pPr/>
              <a:t>98</a:t>
            </a:fld>
            <a:endParaRPr lang="ja-JP" altLang="en-US" dirty="0">
              <a:solidFill>
                <a:prstClr val="black"/>
              </a:solidFill>
            </a:endParaRPr>
          </a:p>
        </p:txBody>
      </p:sp>
      <p:sp>
        <p:nvSpPr>
          <p:cNvPr id="10" name="テキスト ボックス 9"/>
          <p:cNvSpPr txBox="1"/>
          <p:nvPr/>
        </p:nvSpPr>
        <p:spPr>
          <a:xfrm>
            <a:off x="8290851" y="512026"/>
            <a:ext cx="1440000" cy="261610"/>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901</a:t>
            </a:r>
            <a:r>
              <a:rPr lang="ja-JP" altLang="en-US" sz="1100" dirty="0" err="1" smtClean="0">
                <a:solidFill>
                  <a:srgbClr val="002060"/>
                </a:solidFill>
                <a:latin typeface="ＭＳ Ｐゴシック" panose="020B0600070205080204" pitchFamily="50" charset="-128"/>
              </a:rPr>
              <a:t>，</a:t>
            </a:r>
            <a:r>
              <a:rPr lang="en-US" altLang="ja-JP" sz="1100" dirty="0" smtClean="0">
                <a:solidFill>
                  <a:srgbClr val="002060"/>
                </a:solidFill>
                <a:latin typeface="ＭＳ Ｐゴシック" panose="020B0600070205080204" pitchFamily="50" charset="-128"/>
              </a:rPr>
              <a:t>903</a:t>
            </a:r>
          </a:p>
        </p:txBody>
      </p:sp>
    </p:spTree>
    <p:extLst>
      <p:ext uri="{BB962C8B-B14F-4D97-AF65-F5344CB8AC3E}">
        <p14:creationId xmlns:p14="http://schemas.microsoft.com/office/powerpoint/2010/main" val="33499769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37"/>
          <p:cNvSpPr>
            <a:spLocks noChangeArrowheads="1"/>
          </p:cNvSpPr>
          <p:nvPr/>
        </p:nvSpPr>
        <p:spPr bwMode="auto">
          <a:xfrm>
            <a:off x="245185" y="1015708"/>
            <a:ext cx="9594720" cy="5576588"/>
          </a:xfrm>
          <a:prstGeom prst="rect">
            <a:avLst/>
          </a:prstGeom>
          <a:solidFill>
            <a:srgbClr val="FFFFAF">
              <a:alpha val="49804"/>
            </a:srgbClr>
          </a:solidFill>
          <a:ln w="9525">
            <a:solidFill>
              <a:schemeClr val="tx1"/>
            </a:solidFill>
            <a:miter lim="800000"/>
            <a:headEnd/>
            <a:tailEnd/>
          </a:ln>
        </p:spPr>
        <p:txBody>
          <a:bodyPr/>
          <a:lstStyle/>
          <a:p>
            <a:endParaRPr lang="en-US" altLang="ja-JP" sz="1600" dirty="0" smtClean="0">
              <a:solidFill>
                <a:prstClr val="black"/>
              </a:solidFill>
            </a:endParaRPr>
          </a:p>
          <a:p>
            <a:pPr marL="285750" indent="-285750">
              <a:lnSpc>
                <a:spcPts val="2000"/>
              </a:lnSpc>
              <a:buFont typeface="Wingdings" panose="05000000000000000000" pitchFamily="2" charset="2"/>
              <a:buChar char="Ø"/>
            </a:pPr>
            <a:r>
              <a:rPr lang="ja-JP" altLang="en-US" sz="1600" b="1" dirty="0" smtClean="0">
                <a:solidFill>
                  <a:prstClr val="black"/>
                </a:solidFill>
                <a:latin typeface="ＭＳ Ｐゴシック"/>
              </a:rPr>
              <a:t>若年層</a:t>
            </a:r>
            <a:r>
              <a:rPr lang="ja-JP" altLang="en-US" sz="1600" b="1" dirty="0">
                <a:solidFill>
                  <a:prstClr val="black"/>
                </a:solidFill>
                <a:latin typeface="ＭＳ Ｐゴシック"/>
              </a:rPr>
              <a:t>のニコチン依存症患者にも治療を実施できるよう、対象患者の喫煙本数の関する要件を緩和</a:t>
            </a:r>
            <a:r>
              <a:rPr lang="ja-JP" altLang="en-US" sz="1600" b="1" dirty="0" smtClean="0">
                <a:solidFill>
                  <a:prstClr val="black"/>
                </a:solidFill>
                <a:latin typeface="ＭＳ Ｐゴシック"/>
              </a:rPr>
              <a:t>する</a:t>
            </a:r>
            <a:endParaRPr lang="en-US" altLang="ja-JP" sz="1600" b="1" dirty="0" smtClean="0">
              <a:solidFill>
                <a:prstClr val="black"/>
              </a:solidFill>
              <a:latin typeface="ＭＳ Ｐゴシック"/>
            </a:endParaRPr>
          </a:p>
          <a:p>
            <a:pPr>
              <a:lnSpc>
                <a:spcPts val="2200"/>
              </a:lnSpc>
            </a:pPr>
            <a:r>
              <a:rPr lang="ja-JP" altLang="en-US" sz="2000" b="1" dirty="0" smtClean="0">
                <a:solidFill>
                  <a:srgbClr val="0070C0"/>
                </a:solidFill>
              </a:rPr>
              <a:t>       　　ニコチン</a:t>
            </a:r>
            <a:r>
              <a:rPr lang="ja-JP" altLang="en-US" sz="2000" b="1" dirty="0">
                <a:solidFill>
                  <a:srgbClr val="0070C0"/>
                </a:solidFill>
              </a:rPr>
              <a:t>依存症管理料</a:t>
            </a:r>
            <a:r>
              <a:rPr lang="ja-JP" altLang="en-US" sz="2000" b="1" u="sng" dirty="0">
                <a:solidFill>
                  <a:srgbClr val="0070C0"/>
                </a:solidFill>
              </a:rPr>
              <a:t>　　　</a:t>
            </a:r>
            <a:endParaRPr lang="en-US" altLang="ja-JP" sz="2000" b="1" u="sng" dirty="0">
              <a:solidFill>
                <a:srgbClr val="0070C0"/>
              </a:solidFill>
            </a:endParaRPr>
          </a:p>
          <a:p>
            <a:pPr>
              <a:lnSpc>
                <a:spcPts val="2200"/>
              </a:lnSpc>
            </a:pPr>
            <a:r>
              <a:rPr lang="ja-JP" altLang="en-US" sz="2000" b="1" dirty="0">
                <a:solidFill>
                  <a:srgbClr val="0070C0"/>
                </a:solidFill>
              </a:rPr>
              <a:t>　　　　</a:t>
            </a:r>
            <a:r>
              <a:rPr lang="ja-JP" altLang="en-US" sz="2000" b="1" dirty="0" smtClean="0">
                <a:solidFill>
                  <a:srgbClr val="0070C0"/>
                </a:solidFill>
              </a:rPr>
              <a:t>　　</a:t>
            </a:r>
            <a:r>
              <a:rPr lang="ja-JP" altLang="en-US" sz="2000" b="1" u="sng" dirty="0" smtClean="0">
                <a:solidFill>
                  <a:srgbClr val="0070C0"/>
                </a:solidFill>
              </a:rPr>
              <a:t>初回</a:t>
            </a:r>
            <a:r>
              <a:rPr lang="ja-JP" altLang="en-US" sz="2000" b="1" u="sng" dirty="0">
                <a:solidFill>
                  <a:srgbClr val="0070C0"/>
                </a:solidFill>
              </a:rPr>
              <a:t>：２３０点、２回目から４回目まで：１８４点、５回目：</a:t>
            </a:r>
            <a:r>
              <a:rPr lang="ja-JP" altLang="en-US" sz="2000" b="1" u="sng" dirty="0" smtClean="0">
                <a:solidFill>
                  <a:srgbClr val="0070C0"/>
                </a:solidFill>
              </a:rPr>
              <a:t>１８０点</a:t>
            </a:r>
            <a:r>
              <a:rPr lang="ja-JP" altLang="en-US" sz="2000" b="1" dirty="0">
                <a:solidFill>
                  <a:srgbClr val="0070C0"/>
                </a:solidFill>
              </a:rPr>
              <a:t>　　　　</a:t>
            </a:r>
            <a:r>
              <a:rPr lang="ja-JP" altLang="en-US" sz="1400" dirty="0">
                <a:solidFill>
                  <a:prstClr val="black"/>
                </a:solidFill>
              </a:rPr>
              <a:t>　　　　　　　　</a:t>
            </a:r>
            <a:endParaRPr lang="en-US" altLang="ja-JP" sz="1400" dirty="0">
              <a:solidFill>
                <a:prstClr val="black"/>
              </a:solidFill>
            </a:endParaRPr>
          </a:p>
          <a:p>
            <a:pPr>
              <a:lnSpc>
                <a:spcPts val="1600"/>
              </a:lnSpc>
            </a:pPr>
            <a:r>
              <a:rPr lang="en-US" altLang="ja-JP" sz="1400" dirty="0" smtClean="0">
                <a:solidFill>
                  <a:prstClr val="black"/>
                </a:solidFill>
              </a:rPr>
              <a:t>[</a:t>
            </a:r>
            <a:r>
              <a:rPr lang="ja-JP" altLang="ja-JP" sz="1400" dirty="0">
                <a:solidFill>
                  <a:prstClr val="black"/>
                </a:solidFill>
              </a:rPr>
              <a:t>算定要件</a:t>
            </a:r>
            <a:r>
              <a:rPr lang="en-US" altLang="ja-JP" sz="1400" dirty="0">
                <a:solidFill>
                  <a:prstClr val="black"/>
                </a:solidFill>
              </a:rPr>
              <a:t>]</a:t>
            </a:r>
            <a:endParaRPr lang="ja-JP" altLang="ja-JP" sz="1400" dirty="0">
              <a:solidFill>
                <a:prstClr val="black"/>
              </a:solidFill>
            </a:endParaRPr>
          </a:p>
          <a:p>
            <a:pPr marL="85725" indent="-85725">
              <a:lnSpc>
                <a:spcPts val="1600"/>
              </a:lnSpc>
            </a:pPr>
            <a:r>
              <a:rPr lang="ja-JP" altLang="en-US" sz="1400" dirty="0">
                <a:solidFill>
                  <a:prstClr val="black"/>
                </a:solidFill>
              </a:rPr>
              <a:t>①　</a:t>
            </a:r>
            <a:r>
              <a:rPr lang="ja-JP" altLang="ja-JP" sz="1400" dirty="0">
                <a:solidFill>
                  <a:prstClr val="black"/>
                </a:solidFill>
              </a:rPr>
              <a:t>対象患者は、</a:t>
            </a:r>
            <a:r>
              <a:rPr lang="ja-JP" altLang="en-US" sz="1400" b="1" u="sng" dirty="0">
                <a:solidFill>
                  <a:srgbClr val="00B0F0"/>
                </a:solidFill>
              </a:rPr>
              <a:t>禁煙を希望する患者であって以下のすべてに該当するもの</a:t>
            </a:r>
            <a:r>
              <a:rPr lang="ja-JP" altLang="en-US" sz="1400" dirty="0">
                <a:solidFill>
                  <a:prstClr val="black"/>
                </a:solidFill>
              </a:rPr>
              <a:t>であって、医師がニコチン依存症の管理が必要であると認めたもの</a:t>
            </a:r>
            <a:r>
              <a:rPr lang="ja-JP" altLang="ja-JP" sz="1400" dirty="0">
                <a:solidFill>
                  <a:prstClr val="black"/>
                </a:solidFill>
              </a:rPr>
              <a:t>。</a:t>
            </a:r>
            <a:endParaRPr lang="en-US" altLang="ja-JP" sz="1400" dirty="0">
              <a:solidFill>
                <a:prstClr val="black"/>
              </a:solidFill>
            </a:endParaRPr>
          </a:p>
          <a:p>
            <a:pPr marL="263525" indent="-263525">
              <a:lnSpc>
                <a:spcPts val="1600"/>
              </a:lnSpc>
            </a:pPr>
            <a:r>
              <a:rPr lang="ja-JP" altLang="en-US" sz="1400" dirty="0">
                <a:solidFill>
                  <a:prstClr val="black"/>
                </a:solidFill>
              </a:rPr>
              <a:t>　ア　「禁煙治療のための標準手順書」に記載されているニコチン依存症にかかるスクリーニングテスト（</a:t>
            </a:r>
            <a:r>
              <a:rPr lang="en-US" altLang="ja-JP" sz="1400" dirty="0" smtClean="0">
                <a:solidFill>
                  <a:prstClr val="black"/>
                </a:solidFill>
              </a:rPr>
              <a:t>TDS</a:t>
            </a:r>
            <a:r>
              <a:rPr lang="ja-JP" altLang="en-US" sz="1400" dirty="0" smtClean="0">
                <a:solidFill>
                  <a:prstClr val="black"/>
                </a:solidFill>
              </a:rPr>
              <a:t>）で</a:t>
            </a:r>
            <a:r>
              <a:rPr lang="ja-JP" altLang="en-US" sz="1400" dirty="0">
                <a:solidFill>
                  <a:prstClr val="black"/>
                </a:solidFill>
              </a:rPr>
              <a:t>、ニコチン依存症と診断された</a:t>
            </a:r>
            <a:r>
              <a:rPr lang="ja-JP" altLang="en-US" sz="1400" dirty="0" smtClean="0">
                <a:solidFill>
                  <a:prstClr val="black"/>
                </a:solidFill>
              </a:rPr>
              <a:t>もの</a:t>
            </a:r>
            <a:endParaRPr lang="en-US" altLang="ja-JP" sz="1400" dirty="0">
              <a:solidFill>
                <a:prstClr val="black"/>
              </a:solidFill>
            </a:endParaRPr>
          </a:p>
          <a:p>
            <a:pPr marL="263525" indent="-263525">
              <a:lnSpc>
                <a:spcPts val="1600"/>
              </a:lnSpc>
            </a:pPr>
            <a:r>
              <a:rPr lang="ja-JP" altLang="en-US" sz="1400" dirty="0">
                <a:solidFill>
                  <a:prstClr val="black"/>
                </a:solidFill>
              </a:rPr>
              <a:t>　イ　</a:t>
            </a:r>
            <a:r>
              <a:rPr lang="ja-JP" altLang="en-US" sz="1400" b="1" u="sng" dirty="0">
                <a:solidFill>
                  <a:srgbClr val="FF0000"/>
                </a:solidFill>
              </a:rPr>
              <a:t>３５歳以上の</a:t>
            </a:r>
            <a:r>
              <a:rPr lang="ja-JP" altLang="en-US" sz="1400" b="1" u="sng" dirty="0" smtClean="0">
                <a:solidFill>
                  <a:srgbClr val="FF0000"/>
                </a:solidFill>
              </a:rPr>
              <a:t>者は、</a:t>
            </a:r>
            <a:r>
              <a:rPr lang="en-US" altLang="ja-JP" sz="1400" b="1" u="sng" dirty="0" smtClean="0">
                <a:solidFill>
                  <a:srgbClr val="FF0000"/>
                </a:solidFill>
                <a:latin typeface="ＭＳ Ｐゴシック"/>
              </a:rPr>
              <a:t>BI</a:t>
            </a:r>
            <a:r>
              <a:rPr lang="ja-JP" altLang="en-US" sz="1400" b="1" u="sng" dirty="0" smtClean="0">
                <a:solidFill>
                  <a:srgbClr val="FF0000"/>
                </a:solidFill>
              </a:rPr>
              <a:t>（１日</a:t>
            </a:r>
            <a:r>
              <a:rPr lang="ja-JP" altLang="en-US" sz="1400" b="1" u="sng" dirty="0">
                <a:solidFill>
                  <a:srgbClr val="FF0000"/>
                </a:solidFill>
              </a:rPr>
              <a:t>の喫煙</a:t>
            </a:r>
            <a:r>
              <a:rPr lang="ja-JP" altLang="en-US" sz="1400" b="1" u="sng" dirty="0" smtClean="0">
                <a:solidFill>
                  <a:srgbClr val="FF0000"/>
                </a:solidFill>
              </a:rPr>
              <a:t>本数</a:t>
            </a:r>
            <a:r>
              <a:rPr lang="en-US" altLang="ja-JP" sz="1400" b="1" u="sng" dirty="0" smtClean="0">
                <a:solidFill>
                  <a:srgbClr val="FF0000"/>
                </a:solidFill>
              </a:rPr>
              <a:t>×</a:t>
            </a:r>
            <a:r>
              <a:rPr lang="ja-JP" altLang="en-US" sz="1400" b="1" u="sng" dirty="0" smtClean="0">
                <a:solidFill>
                  <a:srgbClr val="FF0000"/>
                </a:solidFill>
              </a:rPr>
              <a:t>喫煙年数）≧２００で</a:t>
            </a:r>
            <a:r>
              <a:rPr lang="ja-JP" altLang="en-US" sz="1400" b="1" u="sng" dirty="0">
                <a:solidFill>
                  <a:srgbClr val="FF0000"/>
                </a:solidFill>
              </a:rPr>
              <a:t>あるもの</a:t>
            </a:r>
            <a:endParaRPr lang="en-US" altLang="ja-JP" sz="1400" b="1" u="sng" dirty="0">
              <a:solidFill>
                <a:srgbClr val="FF0000"/>
              </a:solidFill>
            </a:endParaRPr>
          </a:p>
          <a:p>
            <a:pPr marL="263525" indent="-263525">
              <a:lnSpc>
                <a:spcPts val="1600"/>
              </a:lnSpc>
            </a:pPr>
            <a:r>
              <a:rPr lang="ja-JP" altLang="en-US" sz="1400" dirty="0">
                <a:solidFill>
                  <a:prstClr val="black"/>
                </a:solidFill>
              </a:rPr>
              <a:t>　　　</a:t>
            </a:r>
            <a:r>
              <a:rPr lang="en-US" altLang="ja-JP" sz="1400" b="1" dirty="0">
                <a:solidFill>
                  <a:srgbClr val="FF0000"/>
                </a:solidFill>
              </a:rPr>
              <a:t>※</a:t>
            </a:r>
            <a:r>
              <a:rPr lang="ja-JP" altLang="en-US" sz="1400" b="1" dirty="0">
                <a:solidFill>
                  <a:srgbClr val="FF0000"/>
                </a:solidFill>
              </a:rPr>
              <a:t>　３５歳未満の者</a:t>
            </a:r>
            <a:r>
              <a:rPr lang="ja-JP" altLang="en-US" sz="1400" b="1" dirty="0" smtClean="0">
                <a:solidFill>
                  <a:srgbClr val="FF0000"/>
                </a:solidFill>
              </a:rPr>
              <a:t>に</a:t>
            </a:r>
            <a:r>
              <a:rPr lang="en-US" altLang="ja-JP" sz="1400" b="1" dirty="0" smtClean="0">
                <a:solidFill>
                  <a:srgbClr val="FF0000"/>
                </a:solidFill>
              </a:rPr>
              <a:t>〔</a:t>
            </a:r>
            <a:r>
              <a:rPr lang="en-US" altLang="ja-JP" sz="1400" b="1" dirty="0" smtClean="0">
                <a:solidFill>
                  <a:srgbClr val="FF0000"/>
                </a:solidFill>
                <a:latin typeface="ＭＳ Ｐゴシック"/>
              </a:rPr>
              <a:t>BI </a:t>
            </a:r>
            <a:r>
              <a:rPr lang="ja-JP" altLang="en-US" sz="1400" b="1" dirty="0" smtClean="0">
                <a:solidFill>
                  <a:srgbClr val="FF0000"/>
                </a:solidFill>
                <a:latin typeface="ＭＳ Ｐゴシック"/>
              </a:rPr>
              <a:t>≧ ２００</a:t>
            </a:r>
            <a:r>
              <a:rPr lang="en-US" altLang="ja-JP" sz="1400" b="1" dirty="0" smtClean="0">
                <a:solidFill>
                  <a:srgbClr val="FF0000"/>
                </a:solidFill>
                <a:latin typeface="ＭＳ Ｐゴシック"/>
              </a:rPr>
              <a:t>〕</a:t>
            </a:r>
            <a:r>
              <a:rPr lang="ja-JP" altLang="en-US" sz="1400" b="1" dirty="0" smtClean="0">
                <a:solidFill>
                  <a:srgbClr val="FF0000"/>
                </a:solidFill>
              </a:rPr>
              <a:t>の</a:t>
            </a:r>
            <a:r>
              <a:rPr lang="ja-JP" altLang="en-US" sz="1400" b="1" dirty="0">
                <a:solidFill>
                  <a:srgbClr val="FF0000"/>
                </a:solidFill>
              </a:rPr>
              <a:t>規定</a:t>
            </a:r>
            <a:r>
              <a:rPr lang="ja-JP" altLang="en-US" sz="1400" b="1" dirty="0" smtClean="0">
                <a:solidFill>
                  <a:srgbClr val="FF0000"/>
                </a:solidFill>
              </a:rPr>
              <a:t>は廃止</a:t>
            </a:r>
            <a:r>
              <a:rPr lang="ja-JP" altLang="en-US" sz="1400" b="1" dirty="0">
                <a:solidFill>
                  <a:srgbClr val="FF0000"/>
                </a:solidFill>
              </a:rPr>
              <a:t>された</a:t>
            </a:r>
            <a:endParaRPr lang="en-US" altLang="ja-JP" sz="1400" b="1" dirty="0">
              <a:solidFill>
                <a:srgbClr val="FF0000"/>
              </a:solidFill>
            </a:endParaRPr>
          </a:p>
          <a:p>
            <a:pPr marL="263525" indent="-263525">
              <a:lnSpc>
                <a:spcPts val="1600"/>
              </a:lnSpc>
            </a:pPr>
            <a:r>
              <a:rPr lang="ja-JP" altLang="en-US" sz="1400" dirty="0">
                <a:solidFill>
                  <a:prstClr val="black"/>
                </a:solidFill>
              </a:rPr>
              <a:t>　ウ　直ちに禁煙することを希望している患者であって、「禁煙治療のための標準手順書」に則った禁煙治療について説明を受け、</a:t>
            </a:r>
            <a:r>
              <a:rPr lang="ja-JP" altLang="en-US" sz="1400" dirty="0" smtClean="0">
                <a:solidFill>
                  <a:prstClr val="black"/>
                </a:solidFill>
              </a:rPr>
              <a:t>当該治療を</a:t>
            </a:r>
            <a:r>
              <a:rPr lang="ja-JP" altLang="en-US" sz="1400" dirty="0">
                <a:solidFill>
                  <a:prstClr val="black"/>
                </a:solidFill>
              </a:rPr>
              <a:t>受けることを文書により同意しているもの</a:t>
            </a:r>
            <a:endParaRPr lang="en-US" altLang="ja-JP" sz="1400" dirty="0">
              <a:solidFill>
                <a:prstClr val="black"/>
              </a:solidFill>
            </a:endParaRPr>
          </a:p>
          <a:p>
            <a:pPr marL="174625" indent="-174625">
              <a:lnSpc>
                <a:spcPts val="1400"/>
              </a:lnSpc>
            </a:pPr>
            <a:r>
              <a:rPr lang="ja-JP" altLang="en-US" sz="1400" dirty="0">
                <a:solidFill>
                  <a:prstClr val="black"/>
                </a:solidFill>
              </a:rPr>
              <a:t>②　「禁煙治療のための標準手順書」に沿って、初回の管理料を算定した日から起算して１２週間にわたり計５回の禁煙治療を行った場合に算定する</a:t>
            </a:r>
            <a:endParaRPr lang="en-US" altLang="ja-JP" sz="1400" dirty="0">
              <a:solidFill>
                <a:prstClr val="black"/>
              </a:solidFill>
            </a:endParaRPr>
          </a:p>
          <a:p>
            <a:pPr marL="174625" indent="-174625">
              <a:lnSpc>
                <a:spcPts val="1400"/>
              </a:lnSpc>
            </a:pPr>
            <a:r>
              <a:rPr lang="ja-JP" altLang="en-US" sz="1400" dirty="0">
                <a:solidFill>
                  <a:prstClr val="black"/>
                </a:solidFill>
              </a:rPr>
              <a:t>③　初回算定日より起算して１年を超えた日からでなければ再度算定できない</a:t>
            </a:r>
            <a:endParaRPr lang="en-US" altLang="ja-JP" sz="1400" dirty="0">
              <a:solidFill>
                <a:prstClr val="black"/>
              </a:solidFill>
            </a:endParaRPr>
          </a:p>
          <a:p>
            <a:pPr marL="174625" indent="-174625">
              <a:lnSpc>
                <a:spcPts val="1400"/>
              </a:lnSpc>
            </a:pPr>
            <a:r>
              <a:rPr lang="ja-JP" altLang="en-US" sz="2000" b="1" u="sng" dirty="0">
                <a:solidFill>
                  <a:srgbClr val="0070C0"/>
                </a:solidFill>
              </a:rPr>
              <a:t>　　</a:t>
            </a:r>
            <a:endParaRPr lang="en-US" altLang="ja-JP" sz="1600" dirty="0">
              <a:solidFill>
                <a:prstClr val="black"/>
              </a:solidFill>
            </a:endParaRPr>
          </a:p>
          <a:p>
            <a:pPr marL="180975" indent="-180975">
              <a:lnSpc>
                <a:spcPts val="2000"/>
              </a:lnSpc>
              <a:buFont typeface="Wingdings" panose="05000000000000000000" pitchFamily="2" charset="2"/>
              <a:buChar char="Ø"/>
            </a:pPr>
            <a:r>
              <a:rPr lang="ja-JP" altLang="en-US" sz="1600" dirty="0" smtClean="0">
                <a:solidFill>
                  <a:prstClr val="black"/>
                </a:solidFill>
              </a:rPr>
              <a:t>    </a:t>
            </a:r>
            <a:r>
              <a:rPr lang="ja-JP" altLang="en-US" sz="1600" b="1" dirty="0" smtClean="0">
                <a:solidFill>
                  <a:prstClr val="black"/>
                </a:solidFill>
                <a:latin typeface="ＭＳ Ｐゴシック"/>
              </a:rPr>
              <a:t>ニコチン</a:t>
            </a:r>
            <a:r>
              <a:rPr lang="ja-JP" altLang="en-US" sz="1600" b="1" dirty="0">
                <a:solidFill>
                  <a:prstClr val="black"/>
                </a:solidFill>
                <a:latin typeface="ＭＳ Ｐゴシック"/>
              </a:rPr>
              <a:t>依存症</a:t>
            </a:r>
            <a:r>
              <a:rPr lang="ja-JP" altLang="en-US" sz="1600" b="1" dirty="0" smtClean="0">
                <a:solidFill>
                  <a:prstClr val="black"/>
                </a:solidFill>
                <a:latin typeface="ＭＳ Ｐゴシック"/>
              </a:rPr>
              <a:t>管理を実施する医療機関における治療の標準化を推進する観点から、施設基準の見直しを行う</a:t>
            </a:r>
            <a:endParaRPr lang="en-US" altLang="ja-JP" sz="1600" b="1" dirty="0" smtClean="0">
              <a:solidFill>
                <a:prstClr val="black"/>
              </a:solidFill>
              <a:latin typeface="ＭＳ Ｐゴシック"/>
            </a:endParaRPr>
          </a:p>
          <a:p>
            <a:pPr>
              <a:lnSpc>
                <a:spcPts val="1600"/>
              </a:lnSpc>
            </a:pPr>
            <a:r>
              <a:rPr lang="en-US" altLang="ja-JP" sz="1400" dirty="0" smtClean="0">
                <a:solidFill>
                  <a:prstClr val="black"/>
                </a:solidFill>
              </a:rPr>
              <a:t>[</a:t>
            </a:r>
            <a:r>
              <a:rPr lang="ja-JP" altLang="en-US" sz="1400" dirty="0" smtClean="0">
                <a:solidFill>
                  <a:prstClr val="black"/>
                </a:solidFill>
              </a:rPr>
              <a:t>施設基準</a:t>
            </a:r>
            <a:r>
              <a:rPr lang="en-US" altLang="ja-JP" sz="1400" dirty="0" smtClean="0">
                <a:solidFill>
                  <a:prstClr val="black"/>
                </a:solidFill>
              </a:rPr>
              <a:t>]</a:t>
            </a:r>
          </a:p>
          <a:p>
            <a:pPr>
              <a:lnSpc>
                <a:spcPts val="1600"/>
              </a:lnSpc>
            </a:pPr>
            <a:r>
              <a:rPr lang="ja-JP" altLang="en-US" sz="1400" dirty="0" smtClean="0">
                <a:solidFill>
                  <a:prstClr val="black"/>
                </a:solidFill>
              </a:rPr>
              <a:t>①　禁煙治療の経験を有する医師が１名以上勤務</a:t>
            </a:r>
            <a:endParaRPr lang="en-US" altLang="ja-JP" sz="1400" dirty="0" smtClean="0">
              <a:solidFill>
                <a:prstClr val="black"/>
              </a:solidFill>
            </a:endParaRPr>
          </a:p>
          <a:p>
            <a:pPr>
              <a:lnSpc>
                <a:spcPts val="1600"/>
              </a:lnSpc>
            </a:pPr>
            <a:r>
              <a:rPr lang="ja-JP" altLang="en-US" sz="1400" dirty="0" smtClean="0">
                <a:solidFill>
                  <a:prstClr val="black"/>
                </a:solidFill>
              </a:rPr>
              <a:t>②　禁煙治療に係る専任の看護師等を１名以上配置</a:t>
            </a:r>
            <a:endParaRPr lang="en-US" altLang="ja-JP" sz="1400" dirty="0" smtClean="0">
              <a:solidFill>
                <a:prstClr val="black"/>
              </a:solidFill>
            </a:endParaRPr>
          </a:p>
          <a:p>
            <a:pPr>
              <a:lnSpc>
                <a:spcPts val="1600"/>
              </a:lnSpc>
            </a:pPr>
            <a:r>
              <a:rPr lang="ja-JP" altLang="en-US" sz="1400" dirty="0" smtClean="0">
                <a:solidFill>
                  <a:prstClr val="black"/>
                </a:solidFill>
              </a:rPr>
              <a:t>③　禁煙治療を行うための呼気一酸化炭素濃度測定器を備えていること</a:t>
            </a:r>
            <a:endParaRPr lang="en-US" altLang="ja-JP" sz="1400" dirty="0" smtClean="0">
              <a:solidFill>
                <a:prstClr val="black"/>
              </a:solidFill>
            </a:endParaRPr>
          </a:p>
          <a:p>
            <a:pPr>
              <a:lnSpc>
                <a:spcPts val="1400"/>
              </a:lnSpc>
            </a:pPr>
            <a:r>
              <a:rPr lang="ja-JP" altLang="en-US" sz="1400" b="1" u="sng" dirty="0" smtClean="0">
                <a:solidFill>
                  <a:srgbClr val="FF0000"/>
                </a:solidFill>
              </a:rPr>
              <a:t>④　過去１年間の</a:t>
            </a:r>
            <a:r>
              <a:rPr lang="ja-JP" altLang="en-US" sz="1400" b="1" u="sng" dirty="0" smtClean="0">
                <a:solidFill>
                  <a:srgbClr val="FF0000"/>
                </a:solidFill>
                <a:latin typeface="ＭＳ Ｐゴシック"/>
              </a:rPr>
              <a:t>ニコチン依存症管理料を算定した患者の指導の平均継続回数が２回以上であること　等</a:t>
            </a:r>
            <a:endParaRPr lang="en-US" altLang="ja-JP" sz="1400" b="1" u="sng" dirty="0">
              <a:solidFill>
                <a:srgbClr val="FF0000"/>
              </a:solidFill>
              <a:latin typeface="ＭＳ Ｐゴシック"/>
            </a:endParaRPr>
          </a:p>
          <a:p>
            <a:pPr>
              <a:lnSpc>
                <a:spcPts val="1400"/>
              </a:lnSpc>
            </a:pPr>
            <a:r>
              <a:rPr lang="ja-JP" altLang="en-US" sz="1400" b="1" dirty="0" smtClean="0">
                <a:solidFill>
                  <a:srgbClr val="FF0000"/>
                </a:solidFill>
                <a:latin typeface="ＭＳ Ｐゴシック"/>
              </a:rPr>
              <a:t>　　</a:t>
            </a:r>
            <a:r>
              <a:rPr lang="en-US" altLang="ja-JP" sz="1400" b="1" u="sng" dirty="0" smtClean="0">
                <a:solidFill>
                  <a:srgbClr val="FF0000"/>
                </a:solidFill>
                <a:latin typeface="ＭＳ Ｐゴシック"/>
              </a:rPr>
              <a:t>※</a:t>
            </a:r>
            <a:r>
              <a:rPr lang="ja-JP" altLang="en-US" sz="1400" b="1" u="sng" dirty="0" smtClean="0">
                <a:solidFill>
                  <a:srgbClr val="FF0000"/>
                </a:solidFill>
                <a:latin typeface="ＭＳ Ｐゴシック"/>
              </a:rPr>
              <a:t>　平成</a:t>
            </a:r>
            <a:r>
              <a:rPr lang="ja-JP" altLang="en-US" sz="1400" b="1" u="sng" dirty="0">
                <a:solidFill>
                  <a:srgbClr val="FF0000"/>
                </a:solidFill>
                <a:latin typeface="ＭＳ Ｐゴシック"/>
              </a:rPr>
              <a:t>２８年４月１日～２９年３月３１日までの１年間の実績を踏まえ、</a:t>
            </a:r>
            <a:r>
              <a:rPr lang="ja-JP" altLang="en-US" sz="1400" b="1" u="sng" dirty="0" smtClean="0">
                <a:solidFill>
                  <a:srgbClr val="FF0000"/>
                </a:solidFill>
                <a:latin typeface="ＭＳ Ｐゴシック"/>
              </a:rPr>
              <a:t>平均継続回数</a:t>
            </a:r>
            <a:r>
              <a:rPr lang="ja-JP" altLang="en-US" sz="1400" b="1" u="sng" dirty="0">
                <a:solidFill>
                  <a:srgbClr val="FF0000"/>
                </a:solidFill>
                <a:latin typeface="ＭＳ Ｐゴシック"/>
              </a:rPr>
              <a:t>が２回未満の場合は、　　</a:t>
            </a:r>
            <a:endParaRPr lang="en-US" altLang="ja-JP" sz="1400" b="1" u="sng" dirty="0">
              <a:solidFill>
                <a:srgbClr val="FF0000"/>
              </a:solidFill>
              <a:latin typeface="ＭＳ Ｐゴシック"/>
            </a:endParaRPr>
          </a:p>
          <a:p>
            <a:pPr>
              <a:lnSpc>
                <a:spcPts val="1400"/>
              </a:lnSpc>
            </a:pPr>
            <a:r>
              <a:rPr lang="ja-JP" altLang="en-US" sz="1400" b="1" dirty="0">
                <a:solidFill>
                  <a:srgbClr val="FF0000"/>
                </a:solidFill>
                <a:latin typeface="ＭＳ Ｐゴシック"/>
              </a:rPr>
              <a:t>　　</a:t>
            </a:r>
            <a:r>
              <a:rPr lang="ja-JP" altLang="en-US" sz="1400" b="1" dirty="0" smtClean="0">
                <a:solidFill>
                  <a:srgbClr val="FF0000"/>
                </a:solidFill>
                <a:latin typeface="ＭＳ Ｐゴシック"/>
              </a:rPr>
              <a:t>　　　　　　　　　　　　　　　　　　　　　　　　　　　　　　　　　　　　　　　　</a:t>
            </a:r>
            <a:r>
              <a:rPr lang="ja-JP" altLang="en-US" sz="1400" b="1" u="sng" dirty="0" smtClean="0">
                <a:solidFill>
                  <a:srgbClr val="FF0000"/>
                </a:solidFill>
                <a:latin typeface="ＭＳ Ｐゴシック"/>
              </a:rPr>
              <a:t>平成</a:t>
            </a:r>
            <a:r>
              <a:rPr lang="ja-JP" altLang="en-US" sz="1400" b="1" u="sng" dirty="0">
                <a:solidFill>
                  <a:srgbClr val="FF0000"/>
                </a:solidFill>
                <a:latin typeface="ＭＳ Ｐゴシック"/>
              </a:rPr>
              <a:t>２９年７月１日から７０／１００の点数で算定を</a:t>
            </a:r>
            <a:r>
              <a:rPr lang="ja-JP" altLang="en-US" sz="1400" b="1" u="sng" dirty="0" smtClean="0">
                <a:solidFill>
                  <a:srgbClr val="FF0000"/>
                </a:solidFill>
                <a:latin typeface="ＭＳ Ｐゴシック"/>
              </a:rPr>
              <a:t>行う</a:t>
            </a:r>
            <a:endParaRPr lang="en-US" altLang="ja-JP" sz="1400" b="1" u="sng" dirty="0">
              <a:solidFill>
                <a:srgbClr val="FF0000"/>
              </a:solidFill>
              <a:latin typeface="ＭＳ Ｐゴシック"/>
            </a:endParaRPr>
          </a:p>
        </p:txBody>
      </p:sp>
      <p:sp>
        <p:nvSpPr>
          <p:cNvPr id="2052" name="Rectangle 36"/>
          <p:cNvSpPr>
            <a:spLocks noChangeArrowheads="1"/>
          </p:cNvSpPr>
          <p:nvPr/>
        </p:nvSpPr>
        <p:spPr bwMode="auto">
          <a:xfrm>
            <a:off x="117001" y="766366"/>
            <a:ext cx="6276163" cy="440393"/>
          </a:xfrm>
          <a:prstGeom prst="rect">
            <a:avLst/>
          </a:prstGeom>
          <a:ln>
            <a:headEnd/>
            <a:tailEnd/>
          </a:ln>
        </p:spPr>
        <p:style>
          <a:lnRef idx="1">
            <a:schemeClr val="accent4"/>
          </a:lnRef>
          <a:fillRef idx="2">
            <a:schemeClr val="accent4"/>
          </a:fillRef>
          <a:effectRef idx="1">
            <a:schemeClr val="accent4"/>
          </a:effectRef>
          <a:fontRef idx="minor">
            <a:schemeClr val="dk1"/>
          </a:fontRef>
        </p:style>
        <p:txBody>
          <a:bodyPr/>
          <a:lstStyle/>
          <a:p>
            <a:pPr>
              <a:spcBef>
                <a:spcPct val="20000"/>
              </a:spcBef>
            </a:pPr>
            <a:r>
              <a:rPr lang="ja-JP" altLang="en-US" sz="2400" dirty="0" smtClean="0">
                <a:solidFill>
                  <a:prstClr val="black"/>
                </a:solidFill>
              </a:rPr>
              <a:t>（６）ニコチン依存症管理料の対象患者の拡大</a:t>
            </a:r>
            <a:endParaRPr lang="ja-JP" altLang="en-US" sz="2400" dirty="0">
              <a:solidFill>
                <a:prstClr val="black"/>
              </a:solidFill>
            </a:endParaRPr>
          </a:p>
        </p:txBody>
      </p:sp>
      <p:pic>
        <p:nvPicPr>
          <p:cNvPr id="9" name="図 8" descr="doctor4_7.gif"/>
          <p:cNvPicPr>
            <a:picLocks noChangeAspect="1"/>
          </p:cNvPicPr>
          <p:nvPr/>
        </p:nvPicPr>
        <p:blipFill>
          <a:blip r:embed="rId3" cstate="print"/>
          <a:stretch>
            <a:fillRect/>
          </a:stretch>
        </p:blipFill>
        <p:spPr>
          <a:xfrm>
            <a:off x="8656170" y="5539918"/>
            <a:ext cx="586191" cy="561478"/>
          </a:xfrm>
          <a:prstGeom prst="rect">
            <a:avLst/>
          </a:prstGeom>
        </p:spPr>
      </p:pic>
      <p:pic>
        <p:nvPicPr>
          <p:cNvPr id="13" name="図 12" descr="doctor_illust07_02.gif"/>
          <p:cNvPicPr>
            <a:picLocks noChangeAspect="1"/>
          </p:cNvPicPr>
          <p:nvPr/>
        </p:nvPicPr>
        <p:blipFill>
          <a:blip r:embed="rId4" cstate="print"/>
          <a:stretch>
            <a:fillRect/>
          </a:stretch>
        </p:blipFill>
        <p:spPr>
          <a:xfrm>
            <a:off x="9179587" y="5396254"/>
            <a:ext cx="436938" cy="503109"/>
          </a:xfrm>
          <a:prstGeom prst="rect">
            <a:avLst/>
          </a:prstGeom>
        </p:spPr>
      </p:pic>
      <p:sp>
        <p:nvSpPr>
          <p:cNvPr id="15" name="Rectangle 2"/>
          <p:cNvSpPr>
            <a:spLocks noChangeArrowheads="1"/>
          </p:cNvSpPr>
          <p:nvPr/>
        </p:nvSpPr>
        <p:spPr bwMode="auto">
          <a:xfrm>
            <a:off x="245192" y="105341"/>
            <a:ext cx="9517327" cy="649288"/>
          </a:xfrm>
          <a:prstGeom prst="rect">
            <a:avLst/>
          </a:prstGeom>
          <a:solidFill>
            <a:srgbClr val="99CC00"/>
          </a:solidFill>
          <a:ln w="38100" cmpd="dbl">
            <a:solidFill>
              <a:sysClr val="windowText" lastClr="000000"/>
            </a:solidFill>
            <a:miter lim="800000"/>
            <a:headEnd/>
            <a:tailEnd/>
          </a:ln>
        </p:spPr>
        <p:txBody>
          <a:bodyPr anchor="ctr"/>
          <a:lstStyle>
            <a:lvl1pPr eaLnBrk="0" hangingPunct="0">
              <a:spcBef>
                <a:spcPct val="20000"/>
              </a:spcBef>
              <a:buFont typeface="Arial" charset="0"/>
              <a:buChar char="•"/>
              <a:defRPr kumimoji="1" sz="3200">
                <a:solidFill>
                  <a:schemeClr val="tx1"/>
                </a:solidFill>
                <a:latin typeface="Calibri" pitchFamily="34" charset="0"/>
                <a:ea typeface="ＭＳ Ｐゴシック"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charset="-128"/>
              </a:defRPr>
            </a:lvl9pPr>
          </a:lstStyle>
          <a:p>
            <a:pPr algn="ctr" eaLnBrk="1" hangingPunct="1">
              <a:spcBef>
                <a:spcPts val="0"/>
              </a:spcBef>
              <a:buFont typeface="Arial" charset="0"/>
              <a:buNone/>
              <a:defRPr/>
            </a:pPr>
            <a:r>
              <a:rPr lang="ja-JP" altLang="en-US" sz="3000" kern="0" dirty="0">
                <a:solidFill>
                  <a:srgbClr val="000000"/>
                </a:solidFill>
                <a:latin typeface="Calibri"/>
                <a:ea typeface="ＭＳ Ｐゴシック"/>
              </a:rPr>
              <a:t>１．</a:t>
            </a:r>
            <a:r>
              <a:rPr lang="ja-JP" altLang="en-US" sz="3000" kern="0" dirty="0">
                <a:solidFill>
                  <a:srgbClr val="000000"/>
                </a:solidFill>
                <a:latin typeface="ＭＳ Ｐゴシック"/>
                <a:ea typeface="ＭＳ Ｐゴシック"/>
              </a:rPr>
              <a:t>かかりつけ医機能</a:t>
            </a:r>
            <a:r>
              <a:rPr lang="ja-JP" altLang="en-US" sz="3000" kern="0" dirty="0" smtClean="0">
                <a:solidFill>
                  <a:srgbClr val="000000"/>
                </a:solidFill>
                <a:latin typeface="ＭＳ Ｐゴシック"/>
                <a:ea typeface="ＭＳ Ｐゴシック"/>
              </a:rPr>
              <a:t>の更なる評価／重症化予防の取組</a:t>
            </a:r>
            <a:endParaRPr lang="en-US" altLang="ja-JP" sz="3000" kern="0" dirty="0" smtClean="0">
              <a:solidFill>
                <a:srgbClr val="000000"/>
              </a:solidFill>
              <a:latin typeface="ＭＳ Ｐゴシック"/>
              <a:ea typeface="ＭＳ Ｐゴシック"/>
            </a:endParaRPr>
          </a:p>
        </p:txBody>
      </p:sp>
      <p:sp>
        <p:nvSpPr>
          <p:cNvPr id="16" name="スライド番号プレースホルダー 2"/>
          <p:cNvSpPr txBox="1">
            <a:spLocks/>
          </p:cNvSpPr>
          <p:nvPr/>
        </p:nvSpPr>
        <p:spPr>
          <a:xfrm>
            <a:off x="7682160" y="6592519"/>
            <a:ext cx="2311400" cy="365125"/>
          </a:xfrm>
          <a:prstGeom prst="rect">
            <a:avLst/>
          </a:prstGeom>
        </p:spPr>
        <p:txBody>
          <a:bodyPr vert="horz" lIns="91440" tIns="45720" rIns="91440" bIns="45720" rtlCol="0" anchor="ctr"/>
          <a:lstStyle>
            <a:defPPr>
              <a:defRPr lang="ja-JP"/>
            </a:defPPr>
            <a:lvl1pPr marL="0" algn="r" defTabSz="914400" rtl="0" eaLnBrk="1" latinLnBrk="0" hangingPunct="1">
              <a:defRPr kumimoji="1" sz="1800" kern="1200" baseline="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a:lstStyle>
          <a:p>
            <a:pPr>
              <a:defRPr/>
            </a:pPr>
            <a:fld id="{32927FFD-3D24-4EC2-AEC8-E83A8D96C0AC}" type="slidenum">
              <a:rPr lang="ja-JP" altLang="en-US" smtClean="0">
                <a:solidFill>
                  <a:prstClr val="black"/>
                </a:solidFill>
              </a:rPr>
              <a:pPr>
                <a:defRPr/>
              </a:pPr>
              <a:t>99</a:t>
            </a:fld>
            <a:endParaRPr lang="ja-JP" altLang="en-US" dirty="0">
              <a:solidFill>
                <a:prstClr val="black"/>
              </a:solidFill>
            </a:endParaRPr>
          </a:p>
        </p:txBody>
      </p:sp>
      <p:sp>
        <p:nvSpPr>
          <p:cNvPr id="20" name="テキスト ボックス 19"/>
          <p:cNvSpPr txBox="1"/>
          <p:nvPr/>
        </p:nvSpPr>
        <p:spPr>
          <a:xfrm>
            <a:off x="7041232" y="669358"/>
            <a:ext cx="2721287" cy="430887"/>
          </a:xfrm>
          <a:prstGeom prst="rect">
            <a:avLst/>
          </a:prstGeom>
          <a:solidFill>
            <a:srgbClr val="F8D7CD"/>
          </a:solidFill>
          <a:ln>
            <a:no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r>
              <a:rPr lang="ja-JP" altLang="en-US" sz="1100" dirty="0" smtClean="0">
                <a:solidFill>
                  <a:srgbClr val="002060"/>
                </a:solidFill>
                <a:latin typeface="ＭＳ Ｐゴシック" panose="020B0600070205080204" pitchFamily="50" charset="-128"/>
              </a:rPr>
              <a:t>点</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176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留</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213-214</a:t>
            </a:r>
            <a:r>
              <a:rPr lang="ja-JP" altLang="en-US" sz="1100" dirty="0" err="1" smtClean="0">
                <a:solidFill>
                  <a:srgbClr val="002060"/>
                </a:solidFill>
                <a:latin typeface="ＭＳ Ｐゴシック" panose="020B0600070205080204" pitchFamily="50" charset="-128"/>
              </a:rPr>
              <a:t>，</a:t>
            </a:r>
            <a:endParaRPr lang="en-US" altLang="ja-JP" sz="1100" dirty="0" smtClean="0">
              <a:solidFill>
                <a:srgbClr val="002060"/>
              </a:solidFill>
              <a:latin typeface="ＭＳ Ｐゴシック" panose="020B0600070205080204" pitchFamily="50" charset="-128"/>
            </a:endParaRPr>
          </a:p>
          <a:p>
            <a:pPr algn="ctr">
              <a:defRPr/>
            </a:pPr>
            <a:r>
              <a:rPr lang="ja-JP" altLang="en-US" sz="1100" dirty="0" smtClean="0">
                <a:solidFill>
                  <a:srgbClr val="002060"/>
                </a:solidFill>
                <a:latin typeface="ＭＳ Ｐゴシック" panose="020B0600070205080204" pitchFamily="50" charset="-128"/>
              </a:rPr>
              <a:t>施告</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756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施通</a:t>
            </a:r>
            <a:r>
              <a:rPr lang="ja-JP" altLang="en-US" sz="1100" dirty="0" err="1" smtClean="0">
                <a:solidFill>
                  <a:srgbClr val="002060"/>
                </a:solidFill>
                <a:latin typeface="ＭＳ Ｐゴシック" panose="020B0600070205080204" pitchFamily="50" charset="-128"/>
              </a:rPr>
              <a:t>ｐ</a:t>
            </a:r>
            <a:r>
              <a:rPr lang="en-US" altLang="ja-JP" sz="1100" dirty="0" smtClean="0">
                <a:solidFill>
                  <a:srgbClr val="002060"/>
                </a:solidFill>
                <a:latin typeface="ＭＳ Ｐゴシック" panose="020B0600070205080204" pitchFamily="50" charset="-128"/>
              </a:rPr>
              <a:t>806</a:t>
            </a:r>
            <a:r>
              <a:rPr lang="ja-JP" altLang="en-US" sz="1100" dirty="0" err="1" smtClean="0">
                <a:solidFill>
                  <a:srgbClr val="002060"/>
                </a:solidFill>
                <a:latin typeface="ＭＳ Ｐゴシック" panose="020B0600070205080204" pitchFamily="50" charset="-128"/>
              </a:rPr>
              <a:t>，</a:t>
            </a:r>
            <a:r>
              <a:rPr lang="ja-JP" altLang="en-US" sz="1100" dirty="0" smtClean="0">
                <a:solidFill>
                  <a:srgbClr val="002060"/>
                </a:solidFill>
                <a:latin typeface="ＭＳ Ｐゴシック" panose="020B0600070205080204" pitchFamily="50" charset="-128"/>
              </a:rPr>
              <a:t>様式</a:t>
            </a:r>
            <a:r>
              <a:rPr lang="en-US" altLang="ja-JP" sz="1100" dirty="0" smtClean="0">
                <a:solidFill>
                  <a:srgbClr val="002060"/>
                </a:solidFill>
                <a:latin typeface="ＭＳ Ｐゴシック" panose="020B0600070205080204" pitchFamily="50" charset="-128"/>
              </a:rPr>
              <a:t>p1120</a:t>
            </a:r>
            <a:endParaRPr lang="ja-JP" altLang="en-US" sz="1100" dirty="0">
              <a:solidFill>
                <a:srgbClr val="002060"/>
              </a:solidFill>
              <a:latin typeface="ＭＳ Ｐゴシック" panose="020B0600070205080204" pitchFamily="50" charset="-128"/>
            </a:endParaRPr>
          </a:p>
        </p:txBody>
      </p:sp>
      <p:pic>
        <p:nvPicPr>
          <p:cNvPr id="21" name="Picture 12"/>
          <p:cNvPicPr>
            <a:picLocks noChangeAspect="1" noChangeArrowheads="1"/>
          </p:cNvPicPr>
          <p:nvPr/>
        </p:nvPicPr>
        <p:blipFill>
          <a:blip r:embed="rId5" cstate="print"/>
          <a:srcRect/>
          <a:stretch>
            <a:fillRect/>
          </a:stretch>
        </p:blipFill>
        <p:spPr bwMode="auto">
          <a:xfrm>
            <a:off x="7315414" y="5165615"/>
            <a:ext cx="956441" cy="809388"/>
          </a:xfrm>
          <a:prstGeom prst="rect">
            <a:avLst/>
          </a:prstGeom>
          <a:noFill/>
          <a:ln w="9525">
            <a:noFill/>
            <a:miter lim="800000"/>
            <a:headEnd/>
            <a:tailEnd/>
          </a:ln>
        </p:spPr>
      </p:pic>
      <p:pic>
        <p:nvPicPr>
          <p:cNvPr id="10" name="Picture 2" descr="http://www.digipot.net/cut/001/cut45.png"/>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8254741" y="5123648"/>
            <a:ext cx="571573" cy="5450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26908626"/>
      </p:ext>
    </p:extLst>
  </p:cSld>
  <p:clrMapOvr>
    <a:masterClrMapping/>
  </p:clrMapOvr>
  <p:timing>
    <p:tnLst>
      <p:par>
        <p:cTn id="1" dur="indefinite" restart="never" nodeType="tmRoot"/>
      </p:par>
    </p:tnLst>
  </p:timing>
</p:sld>
</file>

<file path=ppt/theme/theme1.xml><?xml version="1.0" encoding="utf-8"?>
<a:theme xmlns:a="http://schemas.openxmlformats.org/drawingml/2006/main" name="27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0.xml><?xml version="1.0" encoding="utf-8"?>
<a:theme xmlns:a="http://schemas.openxmlformats.org/drawingml/2006/main" name="10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6_標準デザイン">
      <a:majorFont>
        <a:latin typeface=""/>
        <a:ea typeface=""/>
        <a:cs typeface=""/>
      </a:majorFont>
      <a:minorFont>
        <a:latin typeface=""/>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noFill/>
        <a:ln w="9525" cap="flat"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9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2.xml><?xml version="1.0" encoding="utf-8"?>
<a:theme xmlns:a="http://schemas.openxmlformats.org/drawingml/2006/main" name="1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spDef>
    <a:lnDef>
      <a:spPr bwMode="auto">
        <a:xfrm>
          <a:off x="0" y="0"/>
          <a:ext cx="1" cy="1"/>
        </a:xfrm>
        <a:custGeom>
          <a:avLst/>
          <a:gdLst/>
          <a:ahLst/>
          <a:cxnLst/>
          <a:rect l="0" t="0" r="0" b="0"/>
          <a:pathLst/>
        </a:cu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cap="flat" cmpd="sng" algn="ctr">
              <a:solidFill>
                <a:schemeClr val="tx1"/>
              </a:solidFill>
              <a:prstDash val="solid"/>
              <a:round/>
              <a:headEnd type="none" w="med" len="med"/>
              <a:tailEnd type="none" w="med" len="med"/>
            </a14:hiddenLine>
          </a:ex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20000"/>
          </a:spcBef>
          <a:spcAft>
            <a:spcPct val="0"/>
          </a:spcAft>
          <a:buClrTx/>
          <a:buSzTx/>
          <a:buFontTx/>
          <a:buNone/>
          <a:tabLst/>
          <a:defRPr kumimoji="1" lang="ja-JP" altLang="en-US" sz="1800" b="0" i="0" u="none" strike="noStrike" cap="none" normalizeH="0" baseline="0" smtClean="0">
            <a:ln>
              <a:noFill/>
            </a:ln>
            <a:solidFill>
              <a:schemeClr val="tx1"/>
            </a:solidFill>
            <a:effectLst/>
            <a:latin typeface="Arial" charset="0"/>
            <a:ea typeface="ＭＳ Ｐゴシック" pitchFamily="50" charset="-128"/>
          </a:defRPr>
        </a:defPPr>
      </a:lstStyle>
    </a:ln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7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ユーザー定義 3">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6.xml><?xml version="1.0" encoding="utf-8"?>
<a:theme xmlns:a="http://schemas.openxmlformats.org/drawingml/2006/main" name="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5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8.xml><?xml version="1.0" encoding="utf-8"?>
<a:theme xmlns:a="http://schemas.openxmlformats.org/drawingml/2006/main" name="40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9.xml><?xml version="1.0" encoding="utf-8"?>
<a:theme xmlns:a="http://schemas.openxmlformats.org/drawingml/2006/main" name="20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デザインの設定">
  <a:themeElements>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デザインの設定">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デザインの設定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デザインの設定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デザインの設定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デザインの設定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デザインの設定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デザインの設定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デザインの設定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デザインの設定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デザインの設定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デザインの設定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デザインの設定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6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1.xml><?xml version="1.0" encoding="utf-8"?>
<a:theme xmlns:a="http://schemas.openxmlformats.org/drawingml/2006/main" name="2_デザインの設定">
  <a:themeElements>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デザインの設定">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1" lang="ja-JP" altLang="en-US" sz="1800" b="0" i="0" u="sng" strike="noStrike" cap="none" normalizeH="0" baseline="0" smtClean="0">
            <a:ln>
              <a:noFill/>
            </a:ln>
            <a:solidFill>
              <a:schemeClr val="tx1"/>
            </a:solidFill>
            <a:effectLst/>
            <a:latin typeface="Arial" pitchFamily="34" charset="0"/>
            <a:ea typeface="ＭＳ Ｐゴシック" pitchFamily="50" charset="-128"/>
          </a:defRPr>
        </a:defPPr>
      </a:lstStyle>
    </a:lnDef>
  </a:objectDefaults>
  <a:extraClrSchemeLst>
    <a:extraClrScheme>
      <a:clrScheme name="デザインの設定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デザインの設定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デザインの設定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デザインの設定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デザインの設定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デザインの設定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デザインの設定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デザインの設定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デザインの設定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デザインの設定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デザインの設定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デザインの設定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5_標準デザイン">
  <a:themeElements>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標準デザイン">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標準デザイン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標準デザイン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標準デザイン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4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4.xml><?xml version="1.0" encoding="utf-8"?>
<a:theme xmlns:a="http://schemas.openxmlformats.org/drawingml/2006/main" name="1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5.xml><?xml version="1.0" encoding="utf-8"?>
<a:theme xmlns:a="http://schemas.openxmlformats.org/drawingml/2006/main" name="19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6.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7.xml><?xml version="1.0" encoding="utf-8"?>
<a:theme xmlns:a="http://schemas.openxmlformats.org/drawingml/2006/main" name="7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8.xml><?xml version="1.0" encoding="utf-8"?>
<a:theme xmlns:a="http://schemas.openxmlformats.org/drawingml/2006/main" name="20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9.xml><?xml version="1.0" encoding="utf-8"?>
<a:theme xmlns:a="http://schemas.openxmlformats.org/drawingml/2006/main" name="34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8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7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1.xml><?xml version="1.0" encoding="utf-8"?>
<a:theme xmlns:a="http://schemas.openxmlformats.org/drawingml/2006/main" name="5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2.xml><?xml version="1.0" encoding="utf-8"?>
<a:theme xmlns:a="http://schemas.openxmlformats.org/drawingml/2006/main" name="4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3.xml><?xml version="1.0" encoding="utf-8"?>
<a:theme xmlns:a="http://schemas.openxmlformats.org/drawingml/2006/main" name="3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4.xml><?xml version="1.0" encoding="utf-8"?>
<a:theme xmlns:a="http://schemas.openxmlformats.org/drawingml/2006/main" name="18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5.xml><?xml version="1.0" encoding="utf-8"?>
<a:theme xmlns:a="http://schemas.openxmlformats.org/drawingml/2006/main" name="28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6.xml><?xml version="1.0" encoding="utf-8"?>
<a:theme xmlns:a="http://schemas.openxmlformats.org/drawingml/2006/main" name="39_Office テーマ">
  <a:themeElements>
    <a:clrScheme name="Office テーマ">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テーマ">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テーマ">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37.xml><?xml version="1.0" encoding="utf-8"?>
<a:theme xmlns:a="http://schemas.openxmlformats.org/drawingml/2006/main" name="10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8.xml><?xml version="1.0" encoding="utf-8"?>
<a:theme xmlns:a="http://schemas.openxmlformats.org/drawingml/2006/main" name="1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9.xml><?xml version="1.0" encoding="utf-8"?>
<a:theme xmlns:a="http://schemas.openxmlformats.org/drawingml/2006/main" name="11_Office テーマ">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4.xml><?xml version="1.0" encoding="utf-8"?>
<a:theme xmlns:a="http://schemas.openxmlformats.org/drawingml/2006/main" name="22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0.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5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3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4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26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otalTime>16119</TotalTime>
  <Words>45127</Words>
  <Application>Microsoft Office PowerPoint</Application>
  <PresentationFormat>A4 210 x 297 mm</PresentationFormat>
  <Paragraphs>10455</Paragraphs>
  <Slides>327</Slides>
  <Notes>288</Notes>
  <HiddenSlides>0</HiddenSlides>
  <MMClips>0</MMClips>
  <ScaleCrop>false</ScaleCrop>
  <HeadingPairs>
    <vt:vector size="4" baseType="variant">
      <vt:variant>
        <vt:lpstr>テーマ</vt:lpstr>
      </vt:variant>
      <vt:variant>
        <vt:i4>39</vt:i4>
      </vt:variant>
      <vt:variant>
        <vt:lpstr>スライド タイトル</vt:lpstr>
      </vt:variant>
      <vt:variant>
        <vt:i4>327</vt:i4>
      </vt:variant>
    </vt:vector>
  </HeadingPairs>
  <TitlesOfParts>
    <vt:vector size="366" baseType="lpstr">
      <vt:lpstr>27_Office テーマ</vt:lpstr>
      <vt:lpstr>1_デザインの設定</vt:lpstr>
      <vt:lpstr>18_標準デザイン</vt:lpstr>
      <vt:lpstr>22_Office ​​テーマ</vt:lpstr>
      <vt:lpstr>15_Office ​​テーマ</vt:lpstr>
      <vt:lpstr>3_Office ​​テーマ</vt:lpstr>
      <vt:lpstr>23_Office ​​テーマ</vt:lpstr>
      <vt:lpstr>24_Office ​​テーマ</vt:lpstr>
      <vt:lpstr>26_Office ​​テーマ</vt:lpstr>
      <vt:lpstr>10_標準デザイン</vt:lpstr>
      <vt:lpstr>19_Office テーマ</vt:lpstr>
      <vt:lpstr>1_標準デザイン</vt:lpstr>
      <vt:lpstr>27_Office ​​テーマ</vt:lpstr>
      <vt:lpstr>1_Office ​​テーマ</vt:lpstr>
      <vt:lpstr>Office テーマ</vt:lpstr>
      <vt:lpstr>2_Office ​​テーマ</vt:lpstr>
      <vt:lpstr>5_Office ​​テーマ</vt:lpstr>
      <vt:lpstr>40_Office テーマ</vt:lpstr>
      <vt:lpstr>20_標準デザイン</vt:lpstr>
      <vt:lpstr>6_Office ​​テーマ</vt:lpstr>
      <vt:lpstr>2_デザインの設定</vt:lpstr>
      <vt:lpstr>5_標準デザイン</vt:lpstr>
      <vt:lpstr>4_Office テーマ</vt:lpstr>
      <vt:lpstr>1_Office テーマ</vt:lpstr>
      <vt:lpstr>19_Office ​​テーマ</vt:lpstr>
      <vt:lpstr>Office ​​テーマ</vt:lpstr>
      <vt:lpstr>7_Office テーマ</vt:lpstr>
      <vt:lpstr>20_Office テーマ</vt:lpstr>
      <vt:lpstr>34_Office テーマ</vt:lpstr>
      <vt:lpstr>7_Office ​​テーマ</vt:lpstr>
      <vt:lpstr>5_Office テーマ</vt:lpstr>
      <vt:lpstr>42_Office テーマ</vt:lpstr>
      <vt:lpstr>31_Office テーマ</vt:lpstr>
      <vt:lpstr>18_Office テーマ</vt:lpstr>
      <vt:lpstr>28_Office テーマ</vt:lpstr>
      <vt:lpstr>39_Office テーマ</vt:lpstr>
      <vt:lpstr>10_Office テーマ</vt:lpstr>
      <vt:lpstr>13_Office ​​テーマ</vt:lpstr>
      <vt:lpstr>11_Office テーマ</vt:lpstr>
      <vt:lpstr>《都道府県医師会 社会保険担当理事連絡協議会》 平成２８年度診療報酬改定について 〔概要版〕</vt:lpstr>
      <vt:lpstr>２０２５（平成３７）年に向けた改革</vt:lpstr>
      <vt:lpstr>平成２８年度診療報酬改定</vt:lpstr>
      <vt:lpstr>PowerPoint プレゼンテーション</vt:lpstr>
      <vt:lpstr>PowerPoint プレゼンテーション</vt:lpstr>
      <vt:lpstr>PowerPoint プレゼンテーション</vt:lpstr>
      <vt:lpstr>平成２８年度診療報酬改定の基本方針</vt:lpstr>
      <vt:lpstr>平成２８年度診療報酬改定の基本方針</vt:lpstr>
      <vt:lpstr>平成２８年度診療報酬改定の基本方針</vt:lpstr>
      <vt:lpstr>平成２８年度診療報酬改定の基本方針</vt:lpstr>
      <vt:lpstr>平成２８年度診療報酬改定の基本方針</vt:lpstr>
      <vt:lpstr>平成２８年度診療報酬改定の基本方針</vt:lpstr>
      <vt:lpstr>平成２８年度診療報酬改定の基本方針</vt:lpstr>
      <vt:lpstr>平成２８年度診療報酬改定の基本方針</vt:lpstr>
      <vt:lpstr>平成２８年度診療報酬改定の基本方針</vt:lpstr>
      <vt:lpstr>平成２８年度診療報酬改定の基本方針</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前回改定「答申書」附帯意見（１５項目）の検討の場①</vt:lpstr>
      <vt:lpstr>前回改定「答申書」附帯意見（１５項目）の検討の場②</vt:lpstr>
      <vt:lpstr>前回改定「答申書」附帯意見（１５項目）の検討の場③</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平成２８年度改定「答申書」附帯意見（１８項目）①</vt:lpstr>
      <vt:lpstr>PowerPoint プレゼンテーション</vt:lpstr>
      <vt:lpstr>PowerPoint プレゼンテーション</vt:lpstr>
      <vt:lpstr>【主な改定項目】</vt:lpstr>
      <vt:lpstr>【主な改定項目】</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地域包括診療料・地域包括診療加算の要件緩和</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若年層のニコチン依存症患者への医療の推進の重要性 （習慣的喫煙開始年齢別）</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手術の保険導入①</vt:lpstr>
      <vt:lpstr>手術の保険導入②</vt:lpstr>
      <vt:lpstr>手術の保険導入③</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改定前の特定地域</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がん診療連携拠点病院（平成13年～）</vt:lpstr>
      <vt:lpstr>PowerPoint プレゼンテーション</vt:lpstr>
      <vt:lpstr>地域がん診療病院</vt:lpstr>
      <vt:lpstr>PowerPoint プレゼンテーション</vt:lpstr>
      <vt:lpstr>PowerPoint プレゼンテーション</vt:lpstr>
      <vt:lpstr>PowerPoint プレゼンテーション</vt:lpstr>
      <vt:lpstr>小児がんにおける現状と課題①</vt:lpstr>
      <vt:lpstr>小児がんにおける現状と課題②</vt:lpstr>
      <vt:lpstr>PowerPoint プレゼンテーション</vt:lpstr>
      <vt:lpstr>PowerPoint プレゼンテーション</vt:lpstr>
      <vt:lpstr>PowerPoint プレゼンテーション</vt:lpstr>
      <vt:lpstr>PowerPoint プレゼンテーション</vt:lpstr>
      <vt:lpstr>がん対策推進基本計画（平成24年6月閣議決定）</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難病の患者に対する医療等に関する法律第５条第１項に規定する指定難病①</vt:lpstr>
      <vt:lpstr>難病の患者に対する医療等に関する法律第５条第１項に規定する指定難病②</vt:lpstr>
      <vt:lpstr>難病の患者に対する医療等に関する法律第５条第１項に規定する指定難病③</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医療機関群の見直し</vt:lpstr>
      <vt:lpstr>PowerPoint プレゼンテーション</vt:lpstr>
      <vt:lpstr>機能評価係数Ⅰの見直し（１）</vt:lpstr>
      <vt:lpstr>PowerPoint プレゼンテーション</vt:lpstr>
      <vt:lpstr>機能評価係数Ⅱの見直し（１）</vt:lpstr>
      <vt:lpstr>機能評価係数Ⅱの見直し（２）</vt:lpstr>
      <vt:lpstr>機能評価係数Ⅱの見直し（３）</vt:lpstr>
      <vt:lpstr>算定ルールの見直し（１）</vt:lpstr>
      <vt:lpstr>算定ルールの見直し（２）</vt:lpstr>
      <vt:lpstr>算定ルールの見直し（３）</vt:lpstr>
      <vt:lpstr>算定ルールの見直し（４）</vt:lpstr>
      <vt:lpstr>算定ルールの見直し（５）</vt:lpstr>
      <vt:lpstr>算定ルールの見直し（６）</vt:lpstr>
      <vt:lpstr>算定ルールの見直し（７）</vt:lpstr>
      <vt:lpstr>DPC対象病院としての要件の見直し</vt:lpstr>
      <vt:lpstr>退院患者調査の見直し</vt:lpstr>
      <vt:lpstr>退院患者調査の見直し</vt:lpstr>
      <vt:lpstr>PowerPoint プレゼンテーション</vt:lpstr>
      <vt:lpstr>退院患者調査の見直し</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診療報酬の算定項目の名称等が以下のとおり変更されたが、 平成２８年３月３１日において現に当該点数を算定していた保険医療機関であれば新たに届出は必要でないもの</vt:lpstr>
      <vt:lpstr>診療報酬の算定項目の名称等が以下のとおり変更されたが、 平成２８年３月３１日において現に当該点数を算定していた保険医療機関であれば新たに届出は必要でないもの</vt:lpstr>
      <vt:lpstr>PowerPoint プレゼンテーション</vt:lpstr>
    </vt:vector>
  </TitlesOfParts>
  <Company>厚生労働省</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入院医療（その１）</dc:title>
  <dc:creator>上原</dc:creator>
  <cp:lastModifiedBy>HOKEN</cp:lastModifiedBy>
  <cp:revision>1087</cp:revision>
  <cp:lastPrinted>2016-02-24T06:23:40Z</cp:lastPrinted>
  <dcterms:created xsi:type="dcterms:W3CDTF">2015-01-27T02:00:50Z</dcterms:created>
  <dcterms:modified xsi:type="dcterms:W3CDTF">2016-03-17T09:34:51Z</dcterms:modified>
</cp:coreProperties>
</file>